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3"/>
  </p:notesMasterIdLst>
  <p:handoutMasterIdLst>
    <p:handoutMasterId r:id="rId834"/>
  </p:handout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1104" r:id="rId40"/>
    <p:sldId id="296" r:id="rId41"/>
    <p:sldId id="297" r:id="rId42"/>
    <p:sldId id="298" r:id="rId43"/>
    <p:sldId id="299" r:id="rId44"/>
    <p:sldId id="300" r:id="rId45"/>
    <p:sldId id="301" r:id="rId46"/>
    <p:sldId id="1103"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1102" r:id="rId84"/>
    <p:sldId id="341" r:id="rId85"/>
    <p:sldId id="342" r:id="rId86"/>
    <p:sldId id="343" r:id="rId87"/>
    <p:sldId id="344" r:id="rId88"/>
    <p:sldId id="1107" r:id="rId89"/>
    <p:sldId id="345" r:id="rId90"/>
    <p:sldId id="346" r:id="rId91"/>
    <p:sldId id="347" r:id="rId92"/>
    <p:sldId id="348" r:id="rId93"/>
    <p:sldId id="349" r:id="rId94"/>
    <p:sldId id="1105" r:id="rId95"/>
    <p:sldId id="1106"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1108"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1" r:id="rId148"/>
    <p:sldId id="402" r:id="rId149"/>
    <p:sldId id="1110" r:id="rId150"/>
    <p:sldId id="403" r:id="rId151"/>
    <p:sldId id="1111"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1112" r:id="rId168"/>
    <p:sldId id="1113" r:id="rId169"/>
    <p:sldId id="419" r:id="rId170"/>
    <p:sldId id="420" r:id="rId171"/>
    <p:sldId id="421" r:id="rId172"/>
    <p:sldId id="423" r:id="rId173"/>
    <p:sldId id="424" r:id="rId174"/>
    <p:sldId id="425" r:id="rId175"/>
    <p:sldId id="426" r:id="rId176"/>
    <p:sldId id="427" r:id="rId177"/>
    <p:sldId id="428" r:id="rId178"/>
    <p:sldId id="429" r:id="rId179"/>
    <p:sldId id="430" r:id="rId180"/>
    <p:sldId id="431" r:id="rId181"/>
    <p:sldId id="432"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1109"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 id="574" r:id="rId321"/>
    <p:sldId id="575" r:id="rId322"/>
    <p:sldId id="576" r:id="rId323"/>
    <p:sldId id="577" r:id="rId324"/>
    <p:sldId id="581" r:id="rId325"/>
    <p:sldId id="582" r:id="rId326"/>
    <p:sldId id="583" r:id="rId327"/>
    <p:sldId id="584" r:id="rId328"/>
    <p:sldId id="585" r:id="rId329"/>
    <p:sldId id="586" r:id="rId330"/>
    <p:sldId id="587" r:id="rId331"/>
    <p:sldId id="588" r:id="rId332"/>
    <p:sldId id="589" r:id="rId333"/>
    <p:sldId id="590" r:id="rId334"/>
    <p:sldId id="591" r:id="rId335"/>
    <p:sldId id="592" r:id="rId336"/>
    <p:sldId id="593" r:id="rId337"/>
    <p:sldId id="594" r:id="rId338"/>
    <p:sldId id="595" r:id="rId339"/>
    <p:sldId id="596" r:id="rId340"/>
    <p:sldId id="597" r:id="rId341"/>
    <p:sldId id="598" r:id="rId342"/>
    <p:sldId id="599" r:id="rId343"/>
    <p:sldId id="600" r:id="rId344"/>
    <p:sldId id="601" r:id="rId345"/>
    <p:sldId id="602" r:id="rId346"/>
    <p:sldId id="603" r:id="rId347"/>
    <p:sldId id="604" r:id="rId348"/>
    <p:sldId id="605" r:id="rId349"/>
    <p:sldId id="606" r:id="rId350"/>
    <p:sldId id="607" r:id="rId351"/>
    <p:sldId id="608" r:id="rId352"/>
    <p:sldId id="609" r:id="rId353"/>
    <p:sldId id="610" r:id="rId354"/>
    <p:sldId id="611" r:id="rId355"/>
    <p:sldId id="612" r:id="rId356"/>
    <p:sldId id="613" r:id="rId357"/>
    <p:sldId id="614" r:id="rId358"/>
    <p:sldId id="615" r:id="rId359"/>
    <p:sldId id="616" r:id="rId360"/>
    <p:sldId id="617" r:id="rId361"/>
    <p:sldId id="618" r:id="rId362"/>
    <p:sldId id="619" r:id="rId363"/>
    <p:sldId id="620" r:id="rId364"/>
    <p:sldId id="621" r:id="rId365"/>
    <p:sldId id="622" r:id="rId366"/>
    <p:sldId id="623" r:id="rId367"/>
    <p:sldId id="624" r:id="rId368"/>
    <p:sldId id="625" r:id="rId369"/>
    <p:sldId id="626" r:id="rId370"/>
    <p:sldId id="627" r:id="rId371"/>
    <p:sldId id="628" r:id="rId372"/>
    <p:sldId id="629" r:id="rId373"/>
    <p:sldId id="630" r:id="rId374"/>
    <p:sldId id="631" r:id="rId375"/>
    <p:sldId id="632" r:id="rId376"/>
    <p:sldId id="635" r:id="rId377"/>
    <p:sldId id="636" r:id="rId378"/>
    <p:sldId id="637"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59" r:id="rId401"/>
    <p:sldId id="660" r:id="rId402"/>
    <p:sldId id="661" r:id="rId403"/>
    <p:sldId id="662" r:id="rId404"/>
    <p:sldId id="663" r:id="rId405"/>
    <p:sldId id="664" r:id="rId406"/>
    <p:sldId id="665" r:id="rId407"/>
    <p:sldId id="666" r:id="rId408"/>
    <p:sldId id="667" r:id="rId409"/>
    <p:sldId id="668" r:id="rId410"/>
    <p:sldId id="669" r:id="rId411"/>
    <p:sldId id="670" r:id="rId412"/>
    <p:sldId id="671" r:id="rId413"/>
    <p:sldId id="672" r:id="rId414"/>
    <p:sldId id="673" r:id="rId415"/>
    <p:sldId id="674" r:id="rId416"/>
    <p:sldId id="675" r:id="rId417"/>
    <p:sldId id="676" r:id="rId418"/>
    <p:sldId id="677" r:id="rId419"/>
    <p:sldId id="678" r:id="rId420"/>
    <p:sldId id="679" r:id="rId421"/>
    <p:sldId id="680" r:id="rId422"/>
    <p:sldId id="681" r:id="rId423"/>
    <p:sldId id="682" r:id="rId424"/>
    <p:sldId id="683" r:id="rId425"/>
    <p:sldId id="684" r:id="rId426"/>
    <p:sldId id="685" r:id="rId427"/>
    <p:sldId id="686" r:id="rId428"/>
    <p:sldId id="687" r:id="rId429"/>
    <p:sldId id="688" r:id="rId430"/>
    <p:sldId id="689" r:id="rId431"/>
    <p:sldId id="690" r:id="rId432"/>
    <p:sldId id="691" r:id="rId433"/>
    <p:sldId id="692" r:id="rId434"/>
    <p:sldId id="693" r:id="rId435"/>
    <p:sldId id="694" r:id="rId436"/>
    <p:sldId id="695" r:id="rId437"/>
    <p:sldId id="696" r:id="rId438"/>
    <p:sldId id="697" r:id="rId439"/>
    <p:sldId id="698" r:id="rId440"/>
    <p:sldId id="701" r:id="rId441"/>
    <p:sldId id="702" r:id="rId442"/>
    <p:sldId id="703" r:id="rId443"/>
    <p:sldId id="704" r:id="rId444"/>
    <p:sldId id="705" r:id="rId445"/>
    <p:sldId id="706" r:id="rId446"/>
    <p:sldId id="707" r:id="rId447"/>
    <p:sldId id="708" r:id="rId448"/>
    <p:sldId id="709" r:id="rId449"/>
    <p:sldId id="710" r:id="rId450"/>
    <p:sldId id="711" r:id="rId451"/>
    <p:sldId id="712" r:id="rId452"/>
    <p:sldId id="713" r:id="rId453"/>
    <p:sldId id="714" r:id="rId454"/>
    <p:sldId id="715" r:id="rId455"/>
    <p:sldId id="716" r:id="rId456"/>
    <p:sldId id="717" r:id="rId457"/>
    <p:sldId id="718" r:id="rId458"/>
    <p:sldId id="719" r:id="rId459"/>
    <p:sldId id="720" r:id="rId460"/>
    <p:sldId id="721" r:id="rId461"/>
    <p:sldId id="722" r:id="rId462"/>
    <p:sldId id="723" r:id="rId463"/>
    <p:sldId id="724" r:id="rId464"/>
    <p:sldId id="725" r:id="rId465"/>
    <p:sldId id="726" r:id="rId466"/>
    <p:sldId id="727" r:id="rId467"/>
    <p:sldId id="728" r:id="rId468"/>
    <p:sldId id="729" r:id="rId469"/>
    <p:sldId id="730" r:id="rId470"/>
    <p:sldId id="731" r:id="rId471"/>
    <p:sldId id="732" r:id="rId472"/>
    <p:sldId id="733" r:id="rId473"/>
    <p:sldId id="734" r:id="rId474"/>
    <p:sldId id="735" r:id="rId475"/>
    <p:sldId id="736" r:id="rId476"/>
    <p:sldId id="737" r:id="rId477"/>
    <p:sldId id="738" r:id="rId478"/>
    <p:sldId id="739" r:id="rId479"/>
    <p:sldId id="740" r:id="rId480"/>
    <p:sldId id="741" r:id="rId481"/>
    <p:sldId id="742" r:id="rId482"/>
    <p:sldId id="743" r:id="rId483"/>
    <p:sldId id="744" r:id="rId484"/>
    <p:sldId id="745" r:id="rId485"/>
    <p:sldId id="746" r:id="rId486"/>
    <p:sldId id="747" r:id="rId487"/>
    <p:sldId id="748" r:id="rId488"/>
    <p:sldId id="749" r:id="rId489"/>
    <p:sldId id="750" r:id="rId490"/>
    <p:sldId id="751" r:id="rId491"/>
    <p:sldId id="752" r:id="rId492"/>
    <p:sldId id="753" r:id="rId493"/>
    <p:sldId id="754" r:id="rId494"/>
    <p:sldId id="755" r:id="rId495"/>
    <p:sldId id="756" r:id="rId496"/>
    <p:sldId id="757" r:id="rId497"/>
    <p:sldId id="758" r:id="rId498"/>
    <p:sldId id="759" r:id="rId499"/>
    <p:sldId id="760" r:id="rId500"/>
    <p:sldId id="761" r:id="rId501"/>
    <p:sldId id="764" r:id="rId502"/>
    <p:sldId id="765" r:id="rId503"/>
    <p:sldId id="766" r:id="rId504"/>
    <p:sldId id="767" r:id="rId505"/>
    <p:sldId id="768" r:id="rId506"/>
    <p:sldId id="769" r:id="rId507"/>
    <p:sldId id="770" r:id="rId508"/>
    <p:sldId id="772" r:id="rId509"/>
    <p:sldId id="773" r:id="rId510"/>
    <p:sldId id="774" r:id="rId511"/>
    <p:sldId id="775" r:id="rId512"/>
    <p:sldId id="776" r:id="rId513"/>
    <p:sldId id="777" r:id="rId514"/>
    <p:sldId id="778" r:id="rId515"/>
    <p:sldId id="779" r:id="rId516"/>
    <p:sldId id="780" r:id="rId517"/>
    <p:sldId id="781" r:id="rId518"/>
    <p:sldId id="782" r:id="rId519"/>
    <p:sldId id="783" r:id="rId520"/>
    <p:sldId id="784" r:id="rId521"/>
    <p:sldId id="785" r:id="rId522"/>
    <p:sldId id="786" r:id="rId523"/>
    <p:sldId id="787" r:id="rId524"/>
    <p:sldId id="788" r:id="rId525"/>
    <p:sldId id="789" r:id="rId526"/>
    <p:sldId id="790" r:id="rId527"/>
    <p:sldId id="791" r:id="rId528"/>
    <p:sldId id="792" r:id="rId529"/>
    <p:sldId id="793" r:id="rId530"/>
    <p:sldId id="794" r:id="rId531"/>
    <p:sldId id="795" r:id="rId532"/>
    <p:sldId id="796" r:id="rId533"/>
    <p:sldId id="797" r:id="rId534"/>
    <p:sldId id="798" r:id="rId535"/>
    <p:sldId id="799" r:id="rId536"/>
    <p:sldId id="800" r:id="rId537"/>
    <p:sldId id="801" r:id="rId538"/>
    <p:sldId id="802" r:id="rId539"/>
    <p:sldId id="803" r:id="rId540"/>
    <p:sldId id="804" r:id="rId541"/>
    <p:sldId id="805" r:id="rId542"/>
    <p:sldId id="806" r:id="rId543"/>
    <p:sldId id="807" r:id="rId544"/>
    <p:sldId id="808" r:id="rId545"/>
    <p:sldId id="809" r:id="rId546"/>
    <p:sldId id="810" r:id="rId547"/>
    <p:sldId id="811" r:id="rId548"/>
    <p:sldId id="812" r:id="rId549"/>
    <p:sldId id="1114" r:id="rId550"/>
    <p:sldId id="813" r:id="rId551"/>
    <p:sldId id="814" r:id="rId552"/>
    <p:sldId id="815" r:id="rId553"/>
    <p:sldId id="816" r:id="rId554"/>
    <p:sldId id="817" r:id="rId555"/>
    <p:sldId id="818" r:id="rId556"/>
    <p:sldId id="819" r:id="rId557"/>
    <p:sldId id="820" r:id="rId558"/>
    <p:sldId id="821" r:id="rId559"/>
    <p:sldId id="822" r:id="rId560"/>
    <p:sldId id="823" r:id="rId561"/>
    <p:sldId id="824" r:id="rId562"/>
    <p:sldId id="825" r:id="rId563"/>
    <p:sldId id="826" r:id="rId564"/>
    <p:sldId id="829" r:id="rId565"/>
    <p:sldId id="830" r:id="rId566"/>
    <p:sldId id="831" r:id="rId567"/>
    <p:sldId id="832" r:id="rId568"/>
    <p:sldId id="833" r:id="rId569"/>
    <p:sldId id="834" r:id="rId570"/>
    <p:sldId id="835" r:id="rId571"/>
    <p:sldId id="836" r:id="rId572"/>
    <p:sldId id="837" r:id="rId573"/>
    <p:sldId id="838" r:id="rId574"/>
    <p:sldId id="839" r:id="rId575"/>
    <p:sldId id="840" r:id="rId576"/>
    <p:sldId id="841" r:id="rId577"/>
    <p:sldId id="842" r:id="rId578"/>
    <p:sldId id="843" r:id="rId579"/>
    <p:sldId id="844" r:id="rId580"/>
    <p:sldId id="845" r:id="rId581"/>
    <p:sldId id="846" r:id="rId582"/>
    <p:sldId id="847" r:id="rId583"/>
    <p:sldId id="848" r:id="rId584"/>
    <p:sldId id="849" r:id="rId585"/>
    <p:sldId id="850" r:id="rId586"/>
    <p:sldId id="851" r:id="rId587"/>
    <p:sldId id="852" r:id="rId588"/>
    <p:sldId id="853" r:id="rId589"/>
    <p:sldId id="854" r:id="rId590"/>
    <p:sldId id="855" r:id="rId591"/>
    <p:sldId id="856" r:id="rId592"/>
    <p:sldId id="857" r:id="rId593"/>
    <p:sldId id="858" r:id="rId594"/>
    <p:sldId id="859" r:id="rId595"/>
    <p:sldId id="860" r:id="rId596"/>
    <p:sldId id="861" r:id="rId597"/>
    <p:sldId id="862" r:id="rId598"/>
    <p:sldId id="863" r:id="rId599"/>
    <p:sldId id="864" r:id="rId600"/>
    <p:sldId id="865" r:id="rId601"/>
    <p:sldId id="866" r:id="rId602"/>
    <p:sldId id="867" r:id="rId603"/>
    <p:sldId id="868" r:id="rId604"/>
    <p:sldId id="869" r:id="rId605"/>
    <p:sldId id="870" r:id="rId606"/>
    <p:sldId id="871" r:id="rId607"/>
    <p:sldId id="872" r:id="rId608"/>
    <p:sldId id="873" r:id="rId609"/>
    <p:sldId id="874" r:id="rId610"/>
    <p:sldId id="875" r:id="rId611"/>
    <p:sldId id="876" r:id="rId612"/>
    <p:sldId id="877" r:id="rId613"/>
    <p:sldId id="878" r:id="rId614"/>
    <p:sldId id="880" r:id="rId615"/>
    <p:sldId id="881" r:id="rId616"/>
    <p:sldId id="882" r:id="rId617"/>
    <p:sldId id="883" r:id="rId618"/>
    <p:sldId id="884" r:id="rId619"/>
    <p:sldId id="885" r:id="rId620"/>
    <p:sldId id="886" r:id="rId621"/>
    <p:sldId id="887" r:id="rId622"/>
    <p:sldId id="888" r:id="rId623"/>
    <p:sldId id="889" r:id="rId624"/>
    <p:sldId id="890" r:id="rId625"/>
    <p:sldId id="891" r:id="rId626"/>
    <p:sldId id="892" r:id="rId627"/>
    <p:sldId id="893" r:id="rId628"/>
    <p:sldId id="894" r:id="rId629"/>
    <p:sldId id="895" r:id="rId630"/>
    <p:sldId id="896" r:id="rId631"/>
    <p:sldId id="897" r:id="rId632"/>
    <p:sldId id="898" r:id="rId633"/>
    <p:sldId id="899" r:id="rId634"/>
    <p:sldId id="902" r:id="rId635"/>
    <p:sldId id="903" r:id="rId636"/>
    <p:sldId id="904" r:id="rId637"/>
    <p:sldId id="905" r:id="rId638"/>
    <p:sldId id="906" r:id="rId639"/>
    <p:sldId id="1119" r:id="rId640"/>
    <p:sldId id="1120" r:id="rId641"/>
    <p:sldId id="1115" r:id="rId642"/>
    <p:sldId id="1116" r:id="rId643"/>
    <p:sldId id="1117" r:id="rId644"/>
    <p:sldId id="1118" r:id="rId645"/>
    <p:sldId id="907" r:id="rId646"/>
    <p:sldId id="908" r:id="rId647"/>
    <p:sldId id="909" r:id="rId648"/>
    <p:sldId id="910" r:id="rId649"/>
    <p:sldId id="914" r:id="rId650"/>
    <p:sldId id="915" r:id="rId651"/>
    <p:sldId id="916" r:id="rId652"/>
    <p:sldId id="917" r:id="rId653"/>
    <p:sldId id="918" r:id="rId654"/>
    <p:sldId id="919" r:id="rId655"/>
    <p:sldId id="920" r:id="rId656"/>
    <p:sldId id="921" r:id="rId657"/>
    <p:sldId id="924" r:id="rId658"/>
    <p:sldId id="925" r:id="rId659"/>
    <p:sldId id="926" r:id="rId660"/>
    <p:sldId id="927" r:id="rId661"/>
    <p:sldId id="928" r:id="rId662"/>
    <p:sldId id="929" r:id="rId663"/>
    <p:sldId id="930" r:id="rId664"/>
    <p:sldId id="931" r:id="rId665"/>
    <p:sldId id="932" r:id="rId666"/>
    <p:sldId id="933" r:id="rId667"/>
    <p:sldId id="934" r:id="rId668"/>
    <p:sldId id="935" r:id="rId669"/>
    <p:sldId id="936" r:id="rId670"/>
    <p:sldId id="937" r:id="rId671"/>
    <p:sldId id="938" r:id="rId672"/>
    <p:sldId id="939" r:id="rId673"/>
    <p:sldId id="942" r:id="rId674"/>
    <p:sldId id="943" r:id="rId675"/>
    <p:sldId id="944" r:id="rId676"/>
    <p:sldId id="945" r:id="rId677"/>
    <p:sldId id="946" r:id="rId678"/>
    <p:sldId id="947" r:id="rId679"/>
    <p:sldId id="948" r:id="rId680"/>
    <p:sldId id="949" r:id="rId681"/>
    <p:sldId id="950" r:id="rId682"/>
    <p:sldId id="951" r:id="rId683"/>
    <p:sldId id="952" r:id="rId684"/>
    <p:sldId id="953" r:id="rId685"/>
    <p:sldId id="954" r:id="rId686"/>
    <p:sldId id="955" r:id="rId687"/>
    <p:sldId id="956" r:id="rId688"/>
    <p:sldId id="957" r:id="rId689"/>
    <p:sldId id="958" r:id="rId690"/>
    <p:sldId id="959" r:id="rId691"/>
    <p:sldId id="960" r:id="rId692"/>
    <p:sldId id="961" r:id="rId693"/>
    <p:sldId id="962" r:id="rId694"/>
    <p:sldId id="963" r:id="rId695"/>
    <p:sldId id="964" r:id="rId696"/>
    <p:sldId id="965" r:id="rId697"/>
    <p:sldId id="966" r:id="rId698"/>
    <p:sldId id="967" r:id="rId699"/>
    <p:sldId id="968" r:id="rId700"/>
    <p:sldId id="969" r:id="rId701"/>
    <p:sldId id="970" r:id="rId702"/>
    <p:sldId id="971" r:id="rId703"/>
    <p:sldId id="972" r:id="rId704"/>
    <p:sldId id="973" r:id="rId705"/>
    <p:sldId id="974" r:id="rId706"/>
    <p:sldId id="975" r:id="rId707"/>
    <p:sldId id="976" r:id="rId708"/>
    <p:sldId id="977" r:id="rId709"/>
    <p:sldId id="978" r:id="rId710"/>
    <p:sldId id="979" r:id="rId711"/>
    <p:sldId id="980" r:id="rId712"/>
    <p:sldId id="981" r:id="rId713"/>
    <p:sldId id="982" r:id="rId714"/>
    <p:sldId id="983" r:id="rId715"/>
    <p:sldId id="984" r:id="rId716"/>
    <p:sldId id="985" r:id="rId717"/>
    <p:sldId id="986" r:id="rId718"/>
    <p:sldId id="987" r:id="rId719"/>
    <p:sldId id="988" r:id="rId720"/>
    <p:sldId id="989" r:id="rId721"/>
    <p:sldId id="990" r:id="rId722"/>
    <p:sldId id="991" r:id="rId723"/>
    <p:sldId id="992" r:id="rId724"/>
    <p:sldId id="993" r:id="rId725"/>
    <p:sldId id="994" r:id="rId726"/>
    <p:sldId id="995" r:id="rId727"/>
    <p:sldId id="996" r:id="rId728"/>
    <p:sldId id="997" r:id="rId729"/>
    <p:sldId id="998" r:id="rId730"/>
    <p:sldId id="999" r:id="rId731"/>
    <p:sldId id="1000" r:id="rId732"/>
    <p:sldId id="1001" r:id="rId733"/>
    <p:sldId id="1002" r:id="rId734"/>
    <p:sldId id="1003" r:id="rId735"/>
    <p:sldId id="1004" r:id="rId736"/>
    <p:sldId id="1005" r:id="rId737"/>
    <p:sldId id="1006" r:id="rId738"/>
    <p:sldId id="1007" r:id="rId739"/>
    <p:sldId id="1008" r:id="rId740"/>
    <p:sldId id="1009" r:id="rId741"/>
    <p:sldId id="1010" r:id="rId742"/>
    <p:sldId id="1011" r:id="rId743"/>
    <p:sldId id="1012" r:id="rId744"/>
    <p:sldId id="1013" r:id="rId745"/>
    <p:sldId id="1014" r:id="rId746"/>
    <p:sldId id="1015" r:id="rId747"/>
    <p:sldId id="1016" r:id="rId748"/>
    <p:sldId id="1017" r:id="rId749"/>
    <p:sldId id="1018" r:id="rId750"/>
    <p:sldId id="1019" r:id="rId751"/>
    <p:sldId id="1020" r:id="rId752"/>
    <p:sldId id="1021" r:id="rId753"/>
    <p:sldId id="1022" r:id="rId754"/>
    <p:sldId id="1023" r:id="rId755"/>
    <p:sldId id="1024" r:id="rId756"/>
    <p:sldId id="1025" r:id="rId757"/>
    <p:sldId id="1026" r:id="rId758"/>
    <p:sldId id="1027" r:id="rId759"/>
    <p:sldId id="1028" r:id="rId760"/>
    <p:sldId id="1029" r:id="rId761"/>
    <p:sldId id="1031" r:id="rId762"/>
    <p:sldId id="1032" r:id="rId763"/>
    <p:sldId id="1033" r:id="rId764"/>
    <p:sldId id="1034" r:id="rId765"/>
    <p:sldId id="1035" r:id="rId766"/>
    <p:sldId id="1036" r:id="rId767"/>
    <p:sldId id="1037" r:id="rId768"/>
    <p:sldId id="1038" r:id="rId769"/>
    <p:sldId id="1039" r:id="rId770"/>
    <p:sldId id="1040" r:id="rId771"/>
    <p:sldId id="1041" r:id="rId772"/>
    <p:sldId id="1042" r:id="rId773"/>
    <p:sldId id="1043" r:id="rId774"/>
    <p:sldId id="1044" r:id="rId775"/>
    <p:sldId id="1045" r:id="rId776"/>
    <p:sldId id="1046" r:id="rId777"/>
    <p:sldId id="1047" r:id="rId778"/>
    <p:sldId id="1048" r:id="rId779"/>
    <p:sldId id="1049" r:id="rId780"/>
    <p:sldId id="1050" r:id="rId781"/>
    <p:sldId id="1051" r:id="rId782"/>
    <p:sldId id="1052" r:id="rId783"/>
    <p:sldId id="1053" r:id="rId784"/>
    <p:sldId id="1054" r:id="rId785"/>
    <p:sldId id="1055" r:id="rId786"/>
    <p:sldId id="1056" r:id="rId787"/>
    <p:sldId id="1057" r:id="rId788"/>
    <p:sldId id="1058" r:id="rId789"/>
    <p:sldId id="1059" r:id="rId790"/>
    <p:sldId id="1060" r:id="rId791"/>
    <p:sldId id="1061" r:id="rId792"/>
    <p:sldId id="1062" r:id="rId793"/>
    <p:sldId id="1063" r:id="rId794"/>
    <p:sldId id="1064" r:id="rId795"/>
    <p:sldId id="1065" r:id="rId796"/>
    <p:sldId id="1066" r:id="rId797"/>
    <p:sldId id="1067" r:id="rId798"/>
    <p:sldId id="1068" r:id="rId799"/>
    <p:sldId id="1069" r:id="rId800"/>
    <p:sldId id="1070" r:id="rId801"/>
    <p:sldId id="1071" r:id="rId802"/>
    <p:sldId id="1072" r:id="rId803"/>
    <p:sldId id="1073" r:id="rId804"/>
    <p:sldId id="1074" r:id="rId805"/>
    <p:sldId id="1075" r:id="rId806"/>
    <p:sldId id="1076" r:id="rId807"/>
    <p:sldId id="1077" r:id="rId808"/>
    <p:sldId id="1078" r:id="rId809"/>
    <p:sldId id="1079" r:id="rId810"/>
    <p:sldId id="1080" r:id="rId811"/>
    <p:sldId id="1081" r:id="rId812"/>
    <p:sldId id="1082" r:id="rId813"/>
    <p:sldId id="1083" r:id="rId814"/>
    <p:sldId id="1084" r:id="rId815"/>
    <p:sldId id="1085" r:id="rId816"/>
    <p:sldId id="1086" r:id="rId817"/>
    <p:sldId id="1087" r:id="rId818"/>
    <p:sldId id="1088" r:id="rId819"/>
    <p:sldId id="1089" r:id="rId820"/>
    <p:sldId id="1090" r:id="rId821"/>
    <p:sldId id="1091" r:id="rId822"/>
    <p:sldId id="1092" r:id="rId823"/>
    <p:sldId id="1093" r:id="rId824"/>
    <p:sldId id="1094" r:id="rId825"/>
    <p:sldId id="1095" r:id="rId826"/>
    <p:sldId id="1096" r:id="rId827"/>
    <p:sldId id="1097" r:id="rId828"/>
    <p:sldId id="1098" r:id="rId829"/>
    <p:sldId id="1099" r:id="rId830"/>
    <p:sldId id="1100" r:id="rId831"/>
    <p:sldId id="1101" r:id="rId832"/>
  </p:sldIdLst>
  <p:sldSz cx="10693400" cy="7562850"/>
  <p:notesSz cx="10693400" cy="75628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9" d="100"/>
          <a:sy n="99" d="100"/>
        </p:scale>
        <p:origin x="1464" y="8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1" d="100"/>
          <a:sy n="81" d="100"/>
        </p:scale>
        <p:origin x="1838" y="67"/>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viewProps" Target="viewProp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presProps" Target="pres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handoutMaster" Target="handoutMasters/handout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tableStyles" Target="tableStyle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notesMaster" Target="notesMasters/notesMaster1.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heme" Target="theme/theme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057900" y="0"/>
            <a:ext cx="4632325" cy="379413"/>
          </a:xfrm>
          <a:prstGeom prst="rect">
            <a:avLst/>
          </a:prstGeom>
        </p:spPr>
        <p:txBody>
          <a:bodyPr vert="horz" lIns="91440" tIns="45720" rIns="91440" bIns="45720" rtlCol="0"/>
          <a:lstStyle>
            <a:lvl1pPr algn="r">
              <a:defRPr sz="1200"/>
            </a:lvl1pPr>
          </a:lstStyle>
          <a:p>
            <a:fld id="{12226B25-527A-49A3-B776-C72BA3798291}" type="datetimeFigureOut">
              <a:rPr lang="zh-CN" altLang="en-US" smtClean="0"/>
              <a:t>2023/4/26</a:t>
            </a:fld>
            <a:endParaRPr lang="zh-CN" altLang="en-US"/>
          </a:p>
        </p:txBody>
      </p:sp>
      <p:sp>
        <p:nvSpPr>
          <p:cNvPr id="4" name="页脚占位符 3"/>
          <p:cNvSpPr>
            <a:spLocks noGrp="1"/>
          </p:cNvSpPr>
          <p:nvPr>
            <p:ph type="ftr" sz="quarter" idx="2"/>
          </p:nvPr>
        </p:nvSpPr>
        <p:spPr>
          <a:xfrm>
            <a:off x="0" y="7183438"/>
            <a:ext cx="4633913" cy="3794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057900" y="7183438"/>
            <a:ext cx="4632325" cy="379412"/>
          </a:xfrm>
          <a:prstGeom prst="rect">
            <a:avLst/>
          </a:prstGeom>
        </p:spPr>
        <p:txBody>
          <a:bodyPr vert="horz" lIns="91440" tIns="45720" rIns="91440" bIns="45720" rtlCol="0" anchor="b"/>
          <a:lstStyle>
            <a:lvl1pPr algn="r">
              <a:defRPr sz="1200"/>
            </a:lvl1pPr>
          </a:lstStyle>
          <a:p>
            <a:fld id="{7EBA5365-1F58-4740-8BD5-B9A6F8B3D73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2F594506-275F-4D86-AD01-2EFA4A02883E}" type="datetimeFigureOut">
              <a:rPr lang="zh-CN" altLang="en-US" smtClean="0"/>
              <a:t>2023/4/26</a:t>
            </a:fld>
            <a:endParaRPr lang="zh-CN" altLang="en-US"/>
          </a:p>
        </p:txBody>
      </p:sp>
      <p:sp>
        <p:nvSpPr>
          <p:cNvPr id="4" name="幻灯片图像占位符 3"/>
          <p:cNvSpPr>
            <a:spLocks noGrp="1" noRot="1" noChangeAspect="1"/>
          </p:cNvSpPr>
          <p:nvPr>
            <p:ph type="sldImg" idx="2"/>
          </p:nvPr>
        </p:nvSpPr>
        <p:spPr>
          <a:xfrm>
            <a:off x="3543300" y="946150"/>
            <a:ext cx="3606800" cy="25511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069975" y="3640138"/>
            <a:ext cx="8553450" cy="29781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7183438"/>
            <a:ext cx="4633913" cy="37941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057900" y="7183438"/>
            <a:ext cx="4632325" cy="379412"/>
          </a:xfrm>
          <a:prstGeom prst="rect">
            <a:avLst/>
          </a:prstGeom>
        </p:spPr>
        <p:txBody>
          <a:bodyPr vert="horz" lIns="91440" tIns="45720" rIns="91440" bIns="45720" rtlCol="0" anchor="b"/>
          <a:lstStyle>
            <a:lvl1pPr algn="r">
              <a:defRPr sz="1200"/>
            </a:lvl1pPr>
          </a:lstStyle>
          <a:p>
            <a:fld id="{4261DE71-4D74-43B7-843A-18F6BF54D67D}" type="slidenum">
              <a:rPr lang="zh-CN" altLang="en-US" smtClean="0"/>
              <a:t>‹#›</a:t>
            </a:fld>
            <a:endParaRPr lang="zh-CN" altLang="en-US"/>
          </a:p>
        </p:txBody>
      </p:sp>
    </p:spTree>
    <p:extLst>
      <p:ext uri="{BB962C8B-B14F-4D97-AF65-F5344CB8AC3E}">
        <p14:creationId xmlns:p14="http://schemas.microsoft.com/office/powerpoint/2010/main" val="20003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81098" y="891794"/>
            <a:ext cx="7331202" cy="592455"/>
          </a:xfrm>
          <a:prstGeom prst="rect">
            <a:avLst/>
          </a:prstGeom>
        </p:spPr>
        <p:txBody>
          <a:bodyPr wrap="square" lIns="0" tIns="0" rIns="0" bIns="0">
            <a:spAutoFit/>
          </a:bodyPr>
          <a:lstStyle>
            <a:lvl1pPr>
              <a:defRPr sz="40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type="subTitle" idx="4"/>
          </p:nvPr>
        </p:nvSpPr>
        <p:spPr>
          <a:xfrm>
            <a:off x="1714880" y="4168160"/>
            <a:ext cx="7263638" cy="21844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type="body" idx="1"/>
          </p:nvPr>
        </p:nvSpPr>
        <p:spPr/>
        <p:txBody>
          <a:bodyPr lIns="0" tIns="0" rIns="0" bIns="0"/>
          <a:lstStyle>
            <a:lvl1pPr>
              <a:defRPr sz="2200" b="0" i="0">
                <a:solidFill>
                  <a:schemeClr val="tx1"/>
                </a:solidFill>
                <a:latin typeface="新宋体" panose="02010609030101010101" charset="-122"/>
                <a:cs typeface="新宋体" panose="02010609030101010101"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10233" y="658967"/>
            <a:ext cx="7472933" cy="1577339"/>
          </a:xfrm>
          <a:prstGeom prst="rect">
            <a:avLst/>
          </a:prstGeom>
        </p:spPr>
        <p:txBody>
          <a:bodyPr wrap="square" lIns="0" tIns="0" rIns="0" bIns="0">
            <a:spAutoFit/>
          </a:bodyPr>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type="body" idx="1"/>
          </p:nvPr>
        </p:nvSpPr>
        <p:spPr>
          <a:xfrm>
            <a:off x="1051940" y="1748535"/>
            <a:ext cx="8589518" cy="5213350"/>
          </a:xfrm>
          <a:prstGeom prst="rect">
            <a:avLst/>
          </a:prstGeom>
        </p:spPr>
        <p:txBody>
          <a:bodyPr wrap="square" lIns="0" tIns="0" rIns="0" bIns="0">
            <a:spAutoFit/>
          </a:bodyPr>
          <a:lstStyle>
            <a:lvl1pPr>
              <a:defRPr sz="2200" b="0" i="0">
                <a:solidFill>
                  <a:schemeClr val="tx1"/>
                </a:solidFill>
                <a:latin typeface="新宋体" panose="02010609030101010101" charset="-122"/>
                <a:cs typeface="新宋体" panose="02010609030101010101" charset="-122"/>
              </a:defRPr>
            </a:lvl1pPr>
          </a:lstStyle>
          <a:p>
            <a:endParaRPr/>
          </a:p>
        </p:txBody>
      </p:sp>
      <p:sp>
        <p:nvSpPr>
          <p:cNvPr id="4" name="Holder 4"/>
          <p:cNvSpPr>
            <a:spLocks noGrp="1"/>
          </p:cNvSpPr>
          <p:nvPr>
            <p:ph type="ftr" sz="quarter" idx="5"/>
          </p:nvPr>
        </p:nvSpPr>
        <p:spPr>
          <a:xfrm>
            <a:off x="3635756" y="7033450"/>
            <a:ext cx="3421887"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74.jpeg"/><Relationship Id="rId4" Type="http://schemas.openxmlformats.org/officeDocument/2006/relationships/image" Target="../media/image76.jpeg"/></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 Id="rId4" Type="http://schemas.openxmlformats.org/officeDocument/2006/relationships/image" Target="../media/image119.jpeg"/></Relationships>
</file>

<file path=ppt/slides/_rels/slide1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35.png"/><Relationship Id="rId1" Type="http://schemas.openxmlformats.org/officeDocument/2006/relationships/slideLayout" Target="../slideLayouts/slideLayout3.xml"/><Relationship Id="rId4" Type="http://schemas.openxmlformats.org/officeDocument/2006/relationships/image" Target="../media/image136.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2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21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2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54.jpeg"/></Relationships>
</file>

<file path=ppt/slides/_rels/slide21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jpeg"/></Relationships>
</file>

<file path=ppt/slides/_rels/slide22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 Id="rId4" Type="http://schemas.openxmlformats.org/officeDocument/2006/relationships/image" Target="../media/image167.jpeg"/></Relationships>
</file>

<file path=ppt/slides/_rels/slide2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9.jpeg"/></Relationships>
</file>

<file path=ppt/slides/_rels/slide2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 Id="rId4" Type="http://schemas.openxmlformats.org/officeDocument/2006/relationships/image" Target="../media/image172.jpeg"/></Relationships>
</file>

<file path=ppt/slides/_rels/slide22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 Id="rId4" Type="http://schemas.openxmlformats.org/officeDocument/2006/relationships/image" Target="../media/image173.jpeg"/></Relationships>
</file>

<file path=ppt/slides/_rels/slide2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 Id="rId4" Type="http://schemas.openxmlformats.org/officeDocument/2006/relationships/image" Target="../media/image178.jpeg"/></Relationships>
</file>

<file path=ppt/slides/_rels/slide2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3.jpeg"/></Relationships>
</file>

<file path=ppt/slides/_rels/slide23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5.jpeg"/></Relationships>
</file>

<file path=ppt/slides/_rels/slide2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6.png"/><Relationship Id="rId1" Type="http://schemas.openxmlformats.org/officeDocument/2006/relationships/slideLayout" Target="../slideLayouts/slideLayout3.xml"/><Relationship Id="rId4" Type="http://schemas.openxmlformats.org/officeDocument/2006/relationships/image" Target="../media/image189.jpeg"/></Relationships>
</file>

<file path=ppt/slides/_rels/slide2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93.png"/><Relationship Id="rId4" Type="http://schemas.openxmlformats.org/officeDocument/2006/relationships/image" Target="../media/image192.jpeg"/></Relationships>
</file>

<file path=ppt/slides/_rels/slide23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17.png"/><Relationship Id="rId1" Type="http://schemas.openxmlformats.org/officeDocument/2006/relationships/slideLayout" Target="../slideLayouts/slideLayout5.xml"/><Relationship Id="rId5" Type="http://schemas.openxmlformats.org/officeDocument/2006/relationships/image" Target="../media/image204.jpeg"/><Relationship Id="rId4" Type="http://schemas.openxmlformats.org/officeDocument/2006/relationships/image" Target="../media/image203.jpeg"/></Relationships>
</file>

<file path=ppt/slides/_rels/slide24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5.xml"/><Relationship Id="rId5" Type="http://schemas.openxmlformats.org/officeDocument/2006/relationships/image" Target="../media/image207.jpeg"/><Relationship Id="rId4" Type="http://schemas.openxmlformats.org/officeDocument/2006/relationships/image" Target="../media/image203.jpeg"/></Relationships>
</file>

<file path=ppt/slides/_rels/slide2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31.png"/><Relationship Id="rId1" Type="http://schemas.openxmlformats.org/officeDocument/2006/relationships/slideLayout" Target="../slideLayouts/slideLayout5.xml"/><Relationship Id="rId5" Type="http://schemas.openxmlformats.org/officeDocument/2006/relationships/image" Target="../media/image208.jpeg"/><Relationship Id="rId4" Type="http://schemas.openxmlformats.org/officeDocument/2006/relationships/image" Target="../media/image203.jpeg"/></Relationships>
</file>

<file path=ppt/slides/_rels/slide2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1.png"/><Relationship Id="rId1" Type="http://schemas.openxmlformats.org/officeDocument/2006/relationships/slideLayout" Target="../slideLayouts/slideLayout5.xml"/><Relationship Id="rId5" Type="http://schemas.openxmlformats.org/officeDocument/2006/relationships/image" Target="../media/image209.jpeg"/><Relationship Id="rId4" Type="http://schemas.openxmlformats.org/officeDocument/2006/relationships/image" Target="../media/image203.jpeg"/></Relationships>
</file>

<file path=ppt/slides/_rels/slide2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1.png"/><Relationship Id="rId1" Type="http://schemas.openxmlformats.org/officeDocument/2006/relationships/slideLayout" Target="../slideLayouts/slideLayout5.xml"/><Relationship Id="rId5" Type="http://schemas.openxmlformats.org/officeDocument/2006/relationships/image" Target="../media/image210.jpeg"/><Relationship Id="rId4" Type="http://schemas.openxmlformats.org/officeDocument/2006/relationships/image" Target="../media/image203.jpeg"/></Relationships>
</file>

<file path=ppt/slides/_rels/slide2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1.png"/><Relationship Id="rId1" Type="http://schemas.openxmlformats.org/officeDocument/2006/relationships/slideLayout" Target="../slideLayouts/slideLayout5.xml"/><Relationship Id="rId5" Type="http://schemas.openxmlformats.org/officeDocument/2006/relationships/image" Target="../media/image211.jpeg"/><Relationship Id="rId4" Type="http://schemas.openxmlformats.org/officeDocument/2006/relationships/image" Target="../media/image203.jpeg"/></Relationships>
</file>

<file path=ppt/slides/_rels/slide2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12.png"/><Relationship Id="rId1" Type="http://schemas.openxmlformats.org/officeDocument/2006/relationships/slideLayout" Target="../slideLayouts/slideLayout5.xml"/><Relationship Id="rId5" Type="http://schemas.openxmlformats.org/officeDocument/2006/relationships/image" Target="../media/image213.jpeg"/><Relationship Id="rId4" Type="http://schemas.openxmlformats.org/officeDocument/2006/relationships/image" Target="../media/image203.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8.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7.pn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7.png"/><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6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1.png"/><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3.png"/><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4.png"/><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8" Type="http://schemas.openxmlformats.org/officeDocument/2006/relationships/image" Target="../media/image241.jpeg"/><Relationship Id="rId3" Type="http://schemas.openxmlformats.org/officeDocument/2006/relationships/image" Target="../media/image236.png"/><Relationship Id="rId7" Type="http://schemas.openxmlformats.org/officeDocument/2006/relationships/image" Target="../media/image240.jpeg"/><Relationship Id="rId2" Type="http://schemas.openxmlformats.org/officeDocument/2006/relationships/image" Target="../media/image235.png"/><Relationship Id="rId1" Type="http://schemas.openxmlformats.org/officeDocument/2006/relationships/slideLayout" Target="../slideLayouts/slideLayout5.xml"/><Relationship Id="rId6" Type="http://schemas.openxmlformats.org/officeDocument/2006/relationships/image" Target="../media/image239.jpeg"/><Relationship Id="rId5" Type="http://schemas.openxmlformats.org/officeDocument/2006/relationships/image" Target="../media/image238.jpeg"/><Relationship Id="rId4" Type="http://schemas.openxmlformats.org/officeDocument/2006/relationships/image" Target="../media/image237.jpeg"/><Relationship Id="rId9" Type="http://schemas.openxmlformats.org/officeDocument/2006/relationships/image" Target="../media/image242.jpeg"/></Relationships>
</file>

<file path=ppt/slides/_rels/slide27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4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8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44.png"/><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46.png"/><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46.png"/><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4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49.png"/><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1.png"/><Relationship Id="rId1" Type="http://schemas.openxmlformats.org/officeDocument/2006/relationships/slideLayout" Target="../slideLayouts/slideLayout4.xml"/><Relationship Id="rId4" Type="http://schemas.openxmlformats.org/officeDocument/2006/relationships/image" Target="../media/image252.png"/></Relationships>
</file>

<file path=ppt/slides/_rels/slide29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66.png"/><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72.png"/><Relationship Id="rId1" Type="http://schemas.openxmlformats.org/officeDocument/2006/relationships/slideLayout" Target="../slideLayouts/slideLayout2.xml"/><Relationship Id="rId4" Type="http://schemas.openxmlformats.org/officeDocument/2006/relationships/image" Target="../media/image208.jpeg"/></Relationships>
</file>

<file path=ppt/slides/_rels/slide322.xml.rels><?xml version="1.0" encoding="UTF-8" standalone="yes"?>
<Relationships xmlns="http://schemas.openxmlformats.org/package/2006/relationships"><Relationship Id="rId8" Type="http://schemas.openxmlformats.org/officeDocument/2006/relationships/image" Target="../media/image278.jpeg"/><Relationship Id="rId13" Type="http://schemas.openxmlformats.org/officeDocument/2006/relationships/image" Target="../media/image283.jpeg"/><Relationship Id="rId18" Type="http://schemas.openxmlformats.org/officeDocument/2006/relationships/image" Target="../media/image288.jpeg"/><Relationship Id="rId26" Type="http://schemas.openxmlformats.org/officeDocument/2006/relationships/image" Target="../media/image296.jpeg"/><Relationship Id="rId3" Type="http://schemas.openxmlformats.org/officeDocument/2006/relationships/image" Target="../media/image230.png"/><Relationship Id="rId21" Type="http://schemas.openxmlformats.org/officeDocument/2006/relationships/image" Target="../media/image291.jpeg"/><Relationship Id="rId7" Type="http://schemas.openxmlformats.org/officeDocument/2006/relationships/image" Target="../media/image277.jpeg"/><Relationship Id="rId12" Type="http://schemas.openxmlformats.org/officeDocument/2006/relationships/image" Target="../media/image282.jpeg"/><Relationship Id="rId17" Type="http://schemas.openxmlformats.org/officeDocument/2006/relationships/image" Target="../media/image287.jpeg"/><Relationship Id="rId25" Type="http://schemas.openxmlformats.org/officeDocument/2006/relationships/image" Target="../media/image295.jpeg"/><Relationship Id="rId2" Type="http://schemas.openxmlformats.org/officeDocument/2006/relationships/image" Target="../media/image273.png"/><Relationship Id="rId16" Type="http://schemas.openxmlformats.org/officeDocument/2006/relationships/image" Target="../media/image286.jpeg"/><Relationship Id="rId20" Type="http://schemas.openxmlformats.org/officeDocument/2006/relationships/image" Target="../media/image290.jpeg"/><Relationship Id="rId29" Type="http://schemas.openxmlformats.org/officeDocument/2006/relationships/image" Target="../media/image299.jpeg"/><Relationship Id="rId1" Type="http://schemas.openxmlformats.org/officeDocument/2006/relationships/slideLayout" Target="../slideLayouts/slideLayout1.xml"/><Relationship Id="rId6" Type="http://schemas.openxmlformats.org/officeDocument/2006/relationships/image" Target="../media/image276.jpeg"/><Relationship Id="rId11" Type="http://schemas.openxmlformats.org/officeDocument/2006/relationships/image" Target="../media/image281.jpeg"/><Relationship Id="rId24" Type="http://schemas.openxmlformats.org/officeDocument/2006/relationships/image" Target="../media/image294.jpeg"/><Relationship Id="rId5" Type="http://schemas.openxmlformats.org/officeDocument/2006/relationships/image" Target="../media/image275.jpeg"/><Relationship Id="rId15" Type="http://schemas.openxmlformats.org/officeDocument/2006/relationships/image" Target="../media/image285.jpeg"/><Relationship Id="rId23" Type="http://schemas.openxmlformats.org/officeDocument/2006/relationships/image" Target="../media/image293.jpeg"/><Relationship Id="rId28" Type="http://schemas.openxmlformats.org/officeDocument/2006/relationships/image" Target="../media/image298.jpeg"/><Relationship Id="rId10" Type="http://schemas.openxmlformats.org/officeDocument/2006/relationships/image" Target="../media/image280.jpeg"/><Relationship Id="rId19" Type="http://schemas.openxmlformats.org/officeDocument/2006/relationships/image" Target="../media/image289.jpeg"/><Relationship Id="rId31" Type="http://schemas.openxmlformats.org/officeDocument/2006/relationships/image" Target="../media/image301.jpeg"/><Relationship Id="rId4" Type="http://schemas.openxmlformats.org/officeDocument/2006/relationships/image" Target="../media/image274.jpeg"/><Relationship Id="rId9" Type="http://schemas.openxmlformats.org/officeDocument/2006/relationships/image" Target="../media/image279.jpeg"/><Relationship Id="rId14" Type="http://schemas.openxmlformats.org/officeDocument/2006/relationships/image" Target="../media/image284.jpeg"/><Relationship Id="rId22" Type="http://schemas.openxmlformats.org/officeDocument/2006/relationships/image" Target="../media/image292.jpeg"/><Relationship Id="rId27" Type="http://schemas.openxmlformats.org/officeDocument/2006/relationships/image" Target="../media/image297.jpeg"/><Relationship Id="rId30" Type="http://schemas.openxmlformats.org/officeDocument/2006/relationships/image" Target="../media/image300.jpeg"/></Relationships>
</file>

<file path=ppt/slides/_rels/slide323.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305.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3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06.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09.png"/><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12.png"/><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11.png"/><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9.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34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21.png"/><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11.png"/><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34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2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24.png"/><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25.png"/><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26.png"/><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63.png"/><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29.png"/><Relationship Id="rId1" Type="http://schemas.openxmlformats.org/officeDocument/2006/relationships/slideLayout" Target="../slideLayouts/slideLayout3.xml"/><Relationship Id="rId4" Type="http://schemas.openxmlformats.org/officeDocument/2006/relationships/image" Target="../media/image330.png"/></Relationships>
</file>

<file path=ppt/slides/_rels/slide3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1.png"/><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36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32.png"/><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36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36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36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33.png"/><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34.png"/><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5.png"/><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6.png"/><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339.png"/></Relationships>
</file>

<file path=ppt/slides/_rels/slide38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42.png"/><Relationship Id="rId1" Type="http://schemas.openxmlformats.org/officeDocument/2006/relationships/slideLayout" Target="../slideLayouts/slideLayout5.xml"/><Relationship Id="rId5" Type="http://schemas.openxmlformats.org/officeDocument/2006/relationships/image" Target="../media/image344.png"/><Relationship Id="rId4" Type="http://schemas.openxmlformats.org/officeDocument/2006/relationships/image" Target="../media/image343.png"/></Relationships>
</file>

<file path=ppt/slides/_rels/slide38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131.png"/><Relationship Id="rId1" Type="http://schemas.openxmlformats.org/officeDocument/2006/relationships/slideLayout" Target="../slideLayouts/slideLayout3.xml"/><Relationship Id="rId5" Type="http://schemas.openxmlformats.org/officeDocument/2006/relationships/image" Target="../media/image343.png"/><Relationship Id="rId4" Type="http://schemas.openxmlformats.org/officeDocument/2006/relationships/image" Target="../media/image345.png"/></Relationships>
</file>

<file path=ppt/slides/_rels/slide38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3.png"/></Relationships>
</file>

<file path=ppt/slides/_rels/slide38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4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3.xml"/><Relationship Id="rId4" Type="http://schemas.openxmlformats.org/officeDocument/2006/relationships/image" Target="../media/image353.png"/></Relationships>
</file>

<file path=ppt/slides/_rels/slide39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56.png"/><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4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58.png"/><Relationship Id="rId1" Type="http://schemas.openxmlformats.org/officeDocument/2006/relationships/slideLayout" Target="../slideLayouts/slideLayout2.xml"/><Relationship Id="rId4" Type="http://schemas.openxmlformats.org/officeDocument/2006/relationships/image" Target="../media/image359.png"/></Relationships>
</file>

<file path=ppt/slides/_rels/slide40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40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62.png"/><Relationship Id="rId1" Type="http://schemas.openxmlformats.org/officeDocument/2006/relationships/slideLayout" Target="../slideLayouts/slideLayout3.xml"/><Relationship Id="rId4" Type="http://schemas.openxmlformats.org/officeDocument/2006/relationships/image" Target="../media/image363.png"/></Relationships>
</file>

<file path=ppt/slides/_rels/slide40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40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66.png"/><Relationship Id="rId1" Type="http://schemas.openxmlformats.org/officeDocument/2006/relationships/slideLayout" Target="../slideLayouts/slideLayout3.xml"/><Relationship Id="rId4" Type="http://schemas.openxmlformats.org/officeDocument/2006/relationships/image" Target="../media/image367.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68.png"/><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9.png"/></Relationships>
</file>

<file path=ppt/slides/_rels/slide4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371.png"/></Relationships>
</file>

<file path=ppt/slides/_rels/slide41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72.png"/><Relationship Id="rId1" Type="http://schemas.openxmlformats.org/officeDocument/2006/relationships/slideLayout" Target="../slideLayouts/slideLayout3.xml"/><Relationship Id="rId4" Type="http://schemas.openxmlformats.org/officeDocument/2006/relationships/image" Target="../media/image373.png"/></Relationships>
</file>

<file path=ppt/slides/_rels/slide41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74.png"/><Relationship Id="rId1" Type="http://schemas.openxmlformats.org/officeDocument/2006/relationships/slideLayout" Target="../slideLayouts/slideLayout5.xml"/></Relationships>
</file>

<file path=ppt/slides/_rels/slide4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76.png"/><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41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78.png"/><Relationship Id="rId1" Type="http://schemas.openxmlformats.org/officeDocument/2006/relationships/slideLayout" Target="../slideLayouts/slideLayout2.xml"/><Relationship Id="rId4" Type="http://schemas.openxmlformats.org/officeDocument/2006/relationships/image" Target="../media/image379.png"/></Relationships>
</file>

<file path=ppt/slides/_rels/slide41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41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42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82.png"/><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42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42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4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4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4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1.png"/><Relationship Id="rId1" Type="http://schemas.openxmlformats.org/officeDocument/2006/relationships/slideLayout" Target="../slideLayouts/slideLayout3.xml"/><Relationship Id="rId4" Type="http://schemas.openxmlformats.org/officeDocument/2006/relationships/image" Target="../media/image388.png"/></Relationships>
</file>

<file path=ppt/slides/_rels/slide43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89.png"/><Relationship Id="rId1" Type="http://schemas.openxmlformats.org/officeDocument/2006/relationships/slideLayout" Target="../slideLayouts/slideLayout3.xml"/><Relationship Id="rId4" Type="http://schemas.openxmlformats.org/officeDocument/2006/relationships/image" Target="../media/image390.png"/></Relationships>
</file>

<file path=ppt/slides/_rels/slide43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91.png"/><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93.png"/><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94.png"/><Relationship Id="rId1" Type="http://schemas.openxmlformats.org/officeDocument/2006/relationships/slideLayout" Target="../slideLayouts/slideLayout3.xml"/><Relationship Id="rId4" Type="http://schemas.openxmlformats.org/officeDocument/2006/relationships/image" Target="../media/image395.png"/></Relationships>
</file>

<file path=ppt/slides/_rels/slide43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397.pn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4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399.png"/></Relationships>
</file>

<file path=ppt/slides/_rels/slide4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3.xml"/><Relationship Id="rId4" Type="http://schemas.openxmlformats.org/officeDocument/2006/relationships/image" Target="../media/image401.png"/></Relationships>
</file>

<file path=ppt/slides/_rels/slide44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405.png"/></Relationships>
</file>

<file path=ppt/slides/_rels/slide4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06.png"/><Relationship Id="rId1" Type="http://schemas.openxmlformats.org/officeDocument/2006/relationships/slideLayout" Target="../slideLayouts/slideLayout3.xml"/><Relationship Id="rId4" Type="http://schemas.openxmlformats.org/officeDocument/2006/relationships/image" Target="../media/image407.png"/></Relationships>
</file>

<file path=ppt/slides/_rels/slide4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08.png"/><Relationship Id="rId1" Type="http://schemas.openxmlformats.org/officeDocument/2006/relationships/slideLayout" Target="../slideLayouts/slideLayout3.xml"/><Relationship Id="rId4" Type="http://schemas.openxmlformats.org/officeDocument/2006/relationships/image" Target="../media/image409.png"/></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233.png"/><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12.png"/><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13.png"/><Relationship Id="rId1" Type="http://schemas.openxmlformats.org/officeDocument/2006/relationships/slideLayout" Target="../slideLayouts/slideLayout3.xml"/><Relationship Id="rId4" Type="http://schemas.openxmlformats.org/officeDocument/2006/relationships/image" Target="../media/image414.png"/></Relationships>
</file>

<file path=ppt/slides/_rels/slide46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15.png"/><Relationship Id="rId1" Type="http://schemas.openxmlformats.org/officeDocument/2006/relationships/slideLayout" Target="../slideLayouts/slideLayout3.xml"/><Relationship Id="rId4" Type="http://schemas.openxmlformats.org/officeDocument/2006/relationships/image" Target="../media/image416.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7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17.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3.xml"/><Relationship Id="rId4" Type="http://schemas.openxmlformats.org/officeDocument/2006/relationships/image" Target="../media/image421.png"/></Relationships>
</file>

<file path=ppt/slides/_rels/slide47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3.xml"/><Relationship Id="rId5" Type="http://schemas.openxmlformats.org/officeDocument/2006/relationships/image" Target="../media/image423.png"/><Relationship Id="rId4" Type="http://schemas.openxmlformats.org/officeDocument/2006/relationships/image" Target="../media/image422.png"/></Relationships>
</file>

<file path=ppt/slides/_rels/slide47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24.png"/><Relationship Id="rId1" Type="http://schemas.openxmlformats.org/officeDocument/2006/relationships/slideLayout" Target="../slideLayouts/slideLayout2.xml"/><Relationship Id="rId4" Type="http://schemas.openxmlformats.org/officeDocument/2006/relationships/image" Target="../media/image425.png"/></Relationships>
</file>

<file path=ppt/slides/_rels/slide47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8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27.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28.png"/><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29.png"/><Relationship Id="rId1" Type="http://schemas.openxmlformats.org/officeDocument/2006/relationships/slideLayout" Target="../slideLayouts/slideLayout3.xml"/><Relationship Id="rId4" Type="http://schemas.openxmlformats.org/officeDocument/2006/relationships/image" Target="../media/image430.png"/></Relationships>
</file>

<file path=ppt/slides/_rels/slide4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31.png"/><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433.png"/></Relationships>
</file>

<file path=ppt/slides/_rels/slide48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3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49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35.png"/><Relationship Id="rId1" Type="http://schemas.openxmlformats.org/officeDocument/2006/relationships/slideLayout" Target="../slideLayouts/slideLayout1.xml"/><Relationship Id="rId4" Type="http://schemas.openxmlformats.org/officeDocument/2006/relationships/image" Target="../media/image436.png"/></Relationships>
</file>

<file path=ppt/slides/_rels/slide49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3.xml"/><Relationship Id="rId4" Type="http://schemas.openxmlformats.org/officeDocument/2006/relationships/image" Target="../media/image437.png"/></Relationships>
</file>

<file path=ppt/slides/_rels/slide49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39.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49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42.png"/><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43.png"/><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46.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46.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48.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12.png"/><Relationship Id="rId1" Type="http://schemas.openxmlformats.org/officeDocument/2006/relationships/slideLayout" Target="../slideLayouts/slideLayout2.xml"/><Relationship Id="rId5" Type="http://schemas.openxmlformats.org/officeDocument/2006/relationships/image" Target="../media/image452.jpeg"/><Relationship Id="rId4" Type="http://schemas.openxmlformats.org/officeDocument/2006/relationships/image" Target="../media/image451.jpeg"/></Relationships>
</file>

<file path=ppt/slides/_rels/slide5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54.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56.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57.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458.png"/></Relationships>
</file>

<file path=ppt/slides/_rels/slide52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59.png"/><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62.png"/><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4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66.png"/><Relationship Id="rId1" Type="http://schemas.openxmlformats.org/officeDocument/2006/relationships/slideLayout" Target="../slideLayouts/slideLayout2.xml"/><Relationship Id="rId5" Type="http://schemas.openxmlformats.org/officeDocument/2006/relationships/image" Target="../media/image468.png"/><Relationship Id="rId4" Type="http://schemas.openxmlformats.org/officeDocument/2006/relationships/image" Target="../media/image467.png"/></Relationships>
</file>

<file path=ppt/slides/_rels/slide54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472.png"/><Relationship Id="rId4" Type="http://schemas.openxmlformats.org/officeDocument/2006/relationships/image" Target="../media/image471.png"/></Relationships>
</file>

<file path=ppt/slides/_rels/slide54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476.png"/></Relationships>
</file>

<file path=ppt/slides/_rels/slide54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477.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5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78.png"/><Relationship Id="rId1" Type="http://schemas.openxmlformats.org/officeDocument/2006/relationships/slideLayout" Target="../slideLayouts/slideLayout3.xml"/><Relationship Id="rId4" Type="http://schemas.openxmlformats.org/officeDocument/2006/relationships/image" Target="../media/image479.png"/></Relationships>
</file>

<file path=ppt/slides/_rels/slide5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80.png"/><Relationship Id="rId1" Type="http://schemas.openxmlformats.org/officeDocument/2006/relationships/slideLayout" Target="../slideLayouts/slideLayout3.xml"/><Relationship Id="rId4" Type="http://schemas.openxmlformats.org/officeDocument/2006/relationships/image" Target="../media/image481.png"/></Relationships>
</file>

<file path=ppt/slides/_rels/slide5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82.png"/><Relationship Id="rId1" Type="http://schemas.openxmlformats.org/officeDocument/2006/relationships/slideLayout" Target="../slideLayouts/slideLayout3.xml"/><Relationship Id="rId4" Type="http://schemas.openxmlformats.org/officeDocument/2006/relationships/image" Target="../media/image483.png"/></Relationships>
</file>

<file path=ppt/slides/_rels/slide55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6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487.png"/></Relationships>
</file>

<file path=ppt/slides/_rels/slide56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56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491.png"/></Relationships>
</file>

<file path=ppt/slides/_rels/slide5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9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7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94.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57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7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9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7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96.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7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97.png"/><Relationship Id="rId1" Type="http://schemas.openxmlformats.org/officeDocument/2006/relationships/slideLayout" Target="../slideLayouts/slideLayout4.xml"/><Relationship Id="rId5" Type="http://schemas.openxmlformats.org/officeDocument/2006/relationships/image" Target="../media/image498.png"/><Relationship Id="rId4" Type="http://schemas.openxmlformats.org/officeDocument/2006/relationships/image" Target="../media/image203.jpeg"/></Relationships>
</file>

<file path=ppt/slides/_rels/slide57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99.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203.jpeg"/></Relationships>
</file>

<file path=ppt/slides/_rels/slide57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01.png"/><Relationship Id="rId1" Type="http://schemas.openxmlformats.org/officeDocument/2006/relationships/slideLayout" Target="../slideLayouts/slideLayout2.xml"/><Relationship Id="rId5" Type="http://schemas.openxmlformats.org/officeDocument/2006/relationships/image" Target="../media/image502.png"/><Relationship Id="rId4" Type="http://schemas.openxmlformats.org/officeDocument/2006/relationships/image" Target="../media/image203.jpeg"/></Relationships>
</file>

<file path=ppt/slides/_rels/slide57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03.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5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0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5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05.png"/><Relationship Id="rId1" Type="http://schemas.openxmlformats.org/officeDocument/2006/relationships/slideLayout" Target="../slideLayouts/slideLayout1.xml"/><Relationship Id="rId5" Type="http://schemas.openxmlformats.org/officeDocument/2006/relationships/image" Target="../media/image506.png"/><Relationship Id="rId4" Type="http://schemas.openxmlformats.org/officeDocument/2006/relationships/image" Target="../media/image203.jpeg"/></Relationships>
</file>

<file path=ppt/slides/_rels/slide58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8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07.png"/><Relationship Id="rId1" Type="http://schemas.openxmlformats.org/officeDocument/2006/relationships/slideLayout" Target="../slideLayouts/slideLayout2.xml"/><Relationship Id="rId5" Type="http://schemas.openxmlformats.org/officeDocument/2006/relationships/image" Target="../media/image508.png"/><Relationship Id="rId4" Type="http://schemas.openxmlformats.org/officeDocument/2006/relationships/image" Target="../media/image203.jpeg"/></Relationships>
</file>

<file path=ppt/slides/_rels/slide58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09.png"/><Relationship Id="rId1" Type="http://schemas.openxmlformats.org/officeDocument/2006/relationships/slideLayout" Target="../slideLayouts/slideLayout4.xml"/><Relationship Id="rId5" Type="http://schemas.openxmlformats.org/officeDocument/2006/relationships/image" Target="../media/image510.png"/><Relationship Id="rId4" Type="http://schemas.openxmlformats.org/officeDocument/2006/relationships/image" Target="../media/image203.jpeg"/></Relationships>
</file>

<file path=ppt/slides/_rels/slide58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203.jpeg"/></Relationships>
</file>

<file path=ppt/slides/_rels/slide58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8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3.xml"/><Relationship Id="rId5" Type="http://schemas.openxmlformats.org/officeDocument/2006/relationships/image" Target="../media/image512.png"/><Relationship Id="rId4" Type="http://schemas.openxmlformats.org/officeDocument/2006/relationships/image" Target="../media/image203.jpeg"/></Relationships>
</file>

<file path=ppt/slides/_rels/slide58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8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8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513.png"/><Relationship Id="rId4" Type="http://schemas.openxmlformats.org/officeDocument/2006/relationships/image" Target="../media/image203.jpeg"/></Relationships>
</file>

<file path=ppt/slides/_rels/slide59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5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14.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59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15.png"/><Relationship Id="rId1" Type="http://schemas.openxmlformats.org/officeDocument/2006/relationships/slideLayout" Target="../slideLayouts/slideLayout2.xml"/><Relationship Id="rId5" Type="http://schemas.openxmlformats.org/officeDocument/2006/relationships/image" Target="../media/image516.png"/><Relationship Id="rId4" Type="http://schemas.openxmlformats.org/officeDocument/2006/relationships/image" Target="../media/image203.jpeg"/></Relationships>
</file>

<file path=ppt/slides/_rels/slide59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1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9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17.png"/><Relationship Id="rId1" Type="http://schemas.openxmlformats.org/officeDocument/2006/relationships/slideLayout" Target="../slideLayouts/slideLayout3.xml"/><Relationship Id="rId5" Type="http://schemas.openxmlformats.org/officeDocument/2006/relationships/image" Target="../media/image518.png"/><Relationship Id="rId4" Type="http://schemas.openxmlformats.org/officeDocument/2006/relationships/image" Target="../media/image203.jpeg"/></Relationships>
</file>

<file path=ppt/slides/_rels/slide59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19.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9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19.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203.jpeg"/></Relationships>
</file>

<file path=ppt/slides/_rels/slide5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2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59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2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60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21.png"/><Relationship Id="rId1" Type="http://schemas.openxmlformats.org/officeDocument/2006/relationships/slideLayout" Target="../slideLayouts/slideLayout4.xml"/><Relationship Id="rId5" Type="http://schemas.openxmlformats.org/officeDocument/2006/relationships/image" Target="../media/image522.png"/><Relationship Id="rId4" Type="http://schemas.openxmlformats.org/officeDocument/2006/relationships/image" Target="../media/image203.jpeg"/></Relationships>
</file>

<file path=ppt/slides/_rels/slide6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2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0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49.png"/><Relationship Id="rId1" Type="http://schemas.openxmlformats.org/officeDocument/2006/relationships/slideLayout" Target="../slideLayouts/slideLayout2.xml"/><Relationship Id="rId5" Type="http://schemas.openxmlformats.org/officeDocument/2006/relationships/image" Target="../media/image524.png"/><Relationship Id="rId4" Type="http://schemas.openxmlformats.org/officeDocument/2006/relationships/image" Target="../media/image203.jpeg"/></Relationships>
</file>

<file path=ppt/slides/_rels/slide6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60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2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0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0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26.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0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0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0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61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3.xml"/><Relationship Id="rId4" Type="http://schemas.openxmlformats.org/officeDocument/2006/relationships/image" Target="../media/image203.jpeg"/></Relationships>
</file>

<file path=ppt/slides/_rels/slide6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2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28.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1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61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6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3.xml"/><Relationship Id="rId4" Type="http://schemas.openxmlformats.org/officeDocument/2006/relationships/image" Target="../media/image203.jpeg"/></Relationships>
</file>

<file path=ppt/slides/_rels/slide6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529.png"/><Relationship Id="rId4" Type="http://schemas.openxmlformats.org/officeDocument/2006/relationships/image" Target="../media/image203.jpeg"/></Relationships>
</file>

<file path=ppt/slides/_rels/slide61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531.png"/><Relationship Id="rId4" Type="http://schemas.openxmlformats.org/officeDocument/2006/relationships/image" Target="../media/image203.jpeg"/></Relationships>
</file>

<file path=ppt/slides/_rels/slide61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30.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62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32.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2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32.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2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3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2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3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2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3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2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3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3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6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2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36.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6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4.png"/><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3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53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4.png"/><Relationship Id="rId1" Type="http://schemas.openxmlformats.org/officeDocument/2006/relationships/slideLayout" Target="../slideLayouts/slideLayout2.xml"/><Relationship Id="rId4" Type="http://schemas.openxmlformats.org/officeDocument/2006/relationships/image" Target="../media/image539.png"/></Relationships>
</file>

<file path=ppt/slides/_rels/slide6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5" Type="http://schemas.openxmlformats.org/officeDocument/2006/relationships/image" Target="../media/image541.png"/><Relationship Id="rId4" Type="http://schemas.openxmlformats.org/officeDocument/2006/relationships/image" Target="../media/image540.png"/></Relationships>
</file>

<file path=ppt/slides/_rels/slide6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5" Type="http://schemas.openxmlformats.org/officeDocument/2006/relationships/image" Target="../media/image542.png"/><Relationship Id="rId4" Type="http://schemas.openxmlformats.org/officeDocument/2006/relationships/image" Target="../media/image541.png"/></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6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543.png"/></Relationships>
</file>

<file path=ppt/slides/_rels/slide64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44.png"/><Relationship Id="rId1" Type="http://schemas.openxmlformats.org/officeDocument/2006/relationships/slideLayout" Target="../slideLayouts/slideLayout2.xml"/><Relationship Id="rId4" Type="http://schemas.openxmlformats.org/officeDocument/2006/relationships/image" Target="../media/image545.png"/></Relationships>
</file>

<file path=ppt/slides/_rels/slide64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546.png"/></Relationships>
</file>

<file path=ppt/slides/_rels/slide64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47.png"/><Relationship Id="rId1" Type="http://schemas.openxmlformats.org/officeDocument/2006/relationships/slideLayout" Target="../slideLayouts/slideLayout2.xml"/><Relationship Id="rId4" Type="http://schemas.openxmlformats.org/officeDocument/2006/relationships/image" Target="../media/image548.png"/></Relationships>
</file>

<file path=ppt/slides/_rels/slide64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47.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9.png"/></Relationships>
</file>

<file path=ppt/slides/_rels/slide645.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image" Target="../media/image551.png"/><Relationship Id="rId1" Type="http://schemas.openxmlformats.org/officeDocument/2006/relationships/slideLayout" Target="../slideLayouts/slideLayout2.xml"/><Relationship Id="rId4" Type="http://schemas.openxmlformats.org/officeDocument/2006/relationships/image" Target="../media/image553.png"/></Relationships>
</file>

<file path=ppt/slides/_rels/slide6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54.png"/><Relationship Id="rId1" Type="http://schemas.openxmlformats.org/officeDocument/2006/relationships/slideLayout" Target="../slideLayouts/slideLayout2.xml"/><Relationship Id="rId4" Type="http://schemas.openxmlformats.org/officeDocument/2006/relationships/image" Target="../media/image555.png"/></Relationships>
</file>

<file path=ppt/slides/_rels/slide64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56.png"/><Relationship Id="rId1" Type="http://schemas.openxmlformats.org/officeDocument/2006/relationships/slideLayout" Target="../slideLayouts/slideLayout2.xml"/><Relationship Id="rId4" Type="http://schemas.openxmlformats.org/officeDocument/2006/relationships/image" Target="../media/image557.png"/></Relationships>
</file>

<file path=ppt/slides/_rels/slide648.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559.png"/></Relationships>
</file>

<file path=ppt/slides/_rels/slide64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5.xml"/><Relationship Id="rId5" Type="http://schemas.openxmlformats.org/officeDocument/2006/relationships/image" Target="../media/image561.png"/><Relationship Id="rId4" Type="http://schemas.openxmlformats.org/officeDocument/2006/relationships/image" Target="../media/image560.png"/></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5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62.png"/><Relationship Id="rId1" Type="http://schemas.openxmlformats.org/officeDocument/2006/relationships/slideLayout" Target="../slideLayouts/slideLayout2.xml"/><Relationship Id="rId4" Type="http://schemas.openxmlformats.org/officeDocument/2006/relationships/image" Target="../media/image563.png"/></Relationships>
</file>

<file path=ppt/slides/_rels/slide65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64.png"/><Relationship Id="rId1" Type="http://schemas.openxmlformats.org/officeDocument/2006/relationships/slideLayout" Target="../slideLayouts/slideLayout2.xml"/><Relationship Id="rId5" Type="http://schemas.openxmlformats.org/officeDocument/2006/relationships/image" Target="../media/image566.png"/><Relationship Id="rId4" Type="http://schemas.openxmlformats.org/officeDocument/2006/relationships/image" Target="../media/image565.png"/></Relationships>
</file>

<file path=ppt/slides/_rels/slide65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67.png"/><Relationship Id="rId1" Type="http://schemas.openxmlformats.org/officeDocument/2006/relationships/slideLayout" Target="../slideLayouts/slideLayout2.xml"/><Relationship Id="rId5" Type="http://schemas.openxmlformats.org/officeDocument/2006/relationships/image" Target="../media/image569.png"/><Relationship Id="rId4" Type="http://schemas.openxmlformats.org/officeDocument/2006/relationships/image" Target="../media/image568.png"/></Relationships>
</file>

<file path=ppt/slides/_rels/slide653.xml.rels><?xml version="1.0" encoding="UTF-8" standalone="yes"?>
<Relationships xmlns="http://schemas.openxmlformats.org/package/2006/relationships"><Relationship Id="rId8" Type="http://schemas.openxmlformats.org/officeDocument/2006/relationships/image" Target="../media/image575.png"/><Relationship Id="rId3" Type="http://schemas.openxmlformats.org/officeDocument/2006/relationships/image" Target="../media/image230.png"/><Relationship Id="rId7" Type="http://schemas.openxmlformats.org/officeDocument/2006/relationships/image" Target="../media/image574.png"/><Relationship Id="rId2" Type="http://schemas.openxmlformats.org/officeDocument/2006/relationships/image" Target="../media/image570.png"/><Relationship Id="rId1" Type="http://schemas.openxmlformats.org/officeDocument/2006/relationships/slideLayout" Target="../slideLayouts/slideLayout5.xml"/><Relationship Id="rId6" Type="http://schemas.openxmlformats.org/officeDocument/2006/relationships/image" Target="../media/image573.png"/><Relationship Id="rId5" Type="http://schemas.openxmlformats.org/officeDocument/2006/relationships/image" Target="../media/image572.png"/><Relationship Id="rId4" Type="http://schemas.openxmlformats.org/officeDocument/2006/relationships/image" Target="../media/image571.png"/></Relationships>
</file>

<file path=ppt/slides/_rels/slide6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76.png"/><Relationship Id="rId1" Type="http://schemas.openxmlformats.org/officeDocument/2006/relationships/slideLayout" Target="../slideLayouts/slideLayout4.xml"/><Relationship Id="rId4" Type="http://schemas.openxmlformats.org/officeDocument/2006/relationships/image" Target="../media/image577.png"/></Relationships>
</file>

<file path=ppt/slides/_rels/slide6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78.png"/><Relationship Id="rId1" Type="http://schemas.openxmlformats.org/officeDocument/2006/relationships/slideLayout" Target="../slideLayouts/slideLayout2.xml"/><Relationship Id="rId5" Type="http://schemas.openxmlformats.org/officeDocument/2006/relationships/image" Target="../media/image580.png"/><Relationship Id="rId4" Type="http://schemas.openxmlformats.org/officeDocument/2006/relationships/image" Target="../media/image579.png"/></Relationships>
</file>

<file path=ppt/slides/_rels/slide6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81.png"/><Relationship Id="rId1" Type="http://schemas.openxmlformats.org/officeDocument/2006/relationships/slideLayout" Target="../slideLayouts/slideLayout3.xml"/><Relationship Id="rId4" Type="http://schemas.openxmlformats.org/officeDocument/2006/relationships/image" Target="../media/image582.png"/></Relationships>
</file>

<file path=ppt/slides/_rels/slide65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83.png"/><Relationship Id="rId1" Type="http://schemas.openxmlformats.org/officeDocument/2006/relationships/slideLayout" Target="../slideLayouts/slideLayout2.xml"/><Relationship Id="rId4" Type="http://schemas.openxmlformats.org/officeDocument/2006/relationships/image" Target="../media/image584.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85.png"/><Relationship Id="rId1" Type="http://schemas.openxmlformats.org/officeDocument/2006/relationships/slideLayout" Target="../slideLayouts/slideLayout4.xml"/><Relationship Id="rId4" Type="http://schemas.openxmlformats.org/officeDocument/2006/relationships/image" Target="../media/image586.png"/></Relationships>
</file>

<file path=ppt/slides/_rels/slide66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587.png"/><Relationship Id="rId1" Type="http://schemas.openxmlformats.org/officeDocument/2006/relationships/slideLayout" Target="../slideLayouts/slideLayout2.xml"/><Relationship Id="rId4" Type="http://schemas.openxmlformats.org/officeDocument/2006/relationships/image" Target="../media/image588.png"/></Relationships>
</file>

<file path=ppt/slides/_rels/slide66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89.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90.png"/><Relationship Id="rId1" Type="http://schemas.openxmlformats.org/officeDocument/2006/relationships/slideLayout" Target="../slideLayouts/slideLayout2.xml"/><Relationship Id="rId4" Type="http://schemas.openxmlformats.org/officeDocument/2006/relationships/image" Target="../media/image591.png"/></Relationships>
</file>

<file path=ppt/slides/_rels/slide66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92.png"/><Relationship Id="rId1" Type="http://schemas.openxmlformats.org/officeDocument/2006/relationships/slideLayout" Target="../slideLayouts/slideLayout2.xml"/><Relationship Id="rId4" Type="http://schemas.openxmlformats.org/officeDocument/2006/relationships/image" Target="../media/image593.png"/></Relationships>
</file>

<file path=ppt/slides/_rels/slide66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94.png"/><Relationship Id="rId1" Type="http://schemas.openxmlformats.org/officeDocument/2006/relationships/slideLayout" Target="../slideLayouts/slideLayout2.xml"/><Relationship Id="rId4" Type="http://schemas.openxmlformats.org/officeDocument/2006/relationships/image" Target="../media/image595.png"/></Relationships>
</file>

<file path=ppt/slides/_rels/slide66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9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97.png"/><Relationship Id="rId1" Type="http://schemas.openxmlformats.org/officeDocument/2006/relationships/slideLayout" Target="../slideLayouts/slideLayout2.xml"/><Relationship Id="rId4" Type="http://schemas.openxmlformats.org/officeDocument/2006/relationships/image" Target="../media/image598.png"/></Relationships>
</file>

<file path=ppt/slides/_rels/slide66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99.png"/><Relationship Id="rId1" Type="http://schemas.openxmlformats.org/officeDocument/2006/relationships/slideLayout" Target="../slideLayouts/slideLayout2.xml"/><Relationship Id="rId4" Type="http://schemas.openxmlformats.org/officeDocument/2006/relationships/image" Target="../media/image600.png"/></Relationships>
</file>

<file path=ppt/slides/_rels/slide66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01.png"/><Relationship Id="rId1" Type="http://schemas.openxmlformats.org/officeDocument/2006/relationships/slideLayout" Target="../slideLayouts/slideLayout5.xml"/><Relationship Id="rId4" Type="http://schemas.openxmlformats.org/officeDocument/2006/relationships/image" Target="../media/image595.png"/></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02.png"/><Relationship Id="rId1" Type="http://schemas.openxmlformats.org/officeDocument/2006/relationships/slideLayout" Target="../slideLayouts/slideLayout2.xml"/><Relationship Id="rId4" Type="http://schemas.openxmlformats.org/officeDocument/2006/relationships/image" Target="../media/image603.png"/></Relationships>
</file>

<file path=ppt/slides/_rels/slide6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04.png"/><Relationship Id="rId1" Type="http://schemas.openxmlformats.org/officeDocument/2006/relationships/slideLayout" Target="../slideLayouts/slideLayout5.xml"/><Relationship Id="rId5" Type="http://schemas.openxmlformats.org/officeDocument/2006/relationships/image" Target="../media/image595.png"/><Relationship Id="rId4" Type="http://schemas.openxmlformats.org/officeDocument/2006/relationships/image" Target="../media/image605.png"/></Relationships>
</file>

<file path=ppt/slides/_rels/slide6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06.png"/><Relationship Id="rId1" Type="http://schemas.openxmlformats.org/officeDocument/2006/relationships/slideLayout" Target="../slideLayouts/slideLayout2.xml"/><Relationship Id="rId4" Type="http://schemas.openxmlformats.org/officeDocument/2006/relationships/image" Target="../media/image607.png"/></Relationships>
</file>

<file path=ppt/slides/_rels/slide6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6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08.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5.png"/><Relationship Id="rId1" Type="http://schemas.openxmlformats.org/officeDocument/2006/relationships/slideLayout" Target="../slideLayouts/slideLayout4.xml"/><Relationship Id="rId4" Type="http://schemas.openxmlformats.org/officeDocument/2006/relationships/image" Target="../media/image609.jpeg"/></Relationships>
</file>

<file path=ppt/slides/_rels/slide67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10.png"/><Relationship Id="rId1" Type="http://schemas.openxmlformats.org/officeDocument/2006/relationships/slideLayout" Target="../slideLayouts/slideLayout3.xml"/><Relationship Id="rId4" Type="http://schemas.openxmlformats.org/officeDocument/2006/relationships/image" Target="../media/image611.jpeg"/></Relationships>
</file>

<file path=ppt/slides/_rels/slide6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12.png"/><Relationship Id="rId1" Type="http://schemas.openxmlformats.org/officeDocument/2006/relationships/slideLayout" Target="../slideLayouts/slideLayout3.xml"/><Relationship Id="rId4" Type="http://schemas.openxmlformats.org/officeDocument/2006/relationships/image" Target="../media/image613.jpeg"/></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14.png"/><Relationship Id="rId1" Type="http://schemas.openxmlformats.org/officeDocument/2006/relationships/slideLayout" Target="../slideLayouts/slideLayout1.xml"/><Relationship Id="rId5" Type="http://schemas.openxmlformats.org/officeDocument/2006/relationships/image" Target="../media/image615.png"/><Relationship Id="rId4" Type="http://schemas.openxmlformats.org/officeDocument/2006/relationships/image" Target="../media/image203.jpeg"/></Relationships>
</file>

<file path=ppt/slides/_rels/slide68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16.png"/><Relationship Id="rId1" Type="http://schemas.openxmlformats.org/officeDocument/2006/relationships/slideLayout" Target="../slideLayouts/slideLayout4.xml"/><Relationship Id="rId5" Type="http://schemas.openxmlformats.org/officeDocument/2006/relationships/image" Target="../media/image617.png"/><Relationship Id="rId4" Type="http://schemas.openxmlformats.org/officeDocument/2006/relationships/image" Target="../media/image203.jpeg"/></Relationships>
</file>

<file path=ppt/slides/_rels/slide68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18.png"/><Relationship Id="rId1" Type="http://schemas.openxmlformats.org/officeDocument/2006/relationships/slideLayout" Target="../slideLayouts/slideLayout4.xml"/><Relationship Id="rId5" Type="http://schemas.openxmlformats.org/officeDocument/2006/relationships/image" Target="../media/image619.png"/><Relationship Id="rId4" Type="http://schemas.openxmlformats.org/officeDocument/2006/relationships/image" Target="../media/image203.jpeg"/></Relationships>
</file>

<file path=ppt/slides/_rels/slide68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20.png"/><Relationship Id="rId1" Type="http://schemas.openxmlformats.org/officeDocument/2006/relationships/slideLayout" Target="../slideLayouts/slideLayout4.xml"/><Relationship Id="rId5" Type="http://schemas.openxmlformats.org/officeDocument/2006/relationships/image" Target="../media/image621.png"/><Relationship Id="rId4" Type="http://schemas.openxmlformats.org/officeDocument/2006/relationships/image" Target="../media/image203.jpeg"/></Relationships>
</file>

<file path=ppt/slides/_rels/slide6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22.png"/><Relationship Id="rId1" Type="http://schemas.openxmlformats.org/officeDocument/2006/relationships/slideLayout" Target="../slideLayouts/slideLayout4.xml"/><Relationship Id="rId5" Type="http://schemas.openxmlformats.org/officeDocument/2006/relationships/image" Target="../media/image623.jpeg"/><Relationship Id="rId4" Type="http://schemas.openxmlformats.org/officeDocument/2006/relationships/image" Target="../media/image203.jpeg"/></Relationships>
</file>

<file path=ppt/slides/_rels/slide68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24.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68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25.png"/><Relationship Id="rId1" Type="http://schemas.openxmlformats.org/officeDocument/2006/relationships/slideLayout" Target="../slideLayouts/slideLayout5.xml"/><Relationship Id="rId5" Type="http://schemas.openxmlformats.org/officeDocument/2006/relationships/image" Target="../media/image626.png"/><Relationship Id="rId4" Type="http://schemas.openxmlformats.org/officeDocument/2006/relationships/image" Target="../media/image203.jpeg"/></Relationships>
</file>

<file path=ppt/slides/_rels/slide68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627.png"/><Relationship Id="rId4" Type="http://schemas.openxmlformats.org/officeDocument/2006/relationships/image" Target="../media/image203.jpeg"/></Relationships>
</file>

<file path=ppt/slides/_rels/slide68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628.png"/><Relationship Id="rId4" Type="http://schemas.openxmlformats.org/officeDocument/2006/relationships/image" Target="../media/image203.jpeg"/></Relationships>
</file>

<file path=ppt/slides/_rels/slide68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629.png"/><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203.jpeg"/></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9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31.png"/><Relationship Id="rId1" Type="http://schemas.openxmlformats.org/officeDocument/2006/relationships/slideLayout" Target="../slideLayouts/slideLayout2.xml"/><Relationship Id="rId5" Type="http://schemas.openxmlformats.org/officeDocument/2006/relationships/image" Target="../media/image632.png"/><Relationship Id="rId4" Type="http://schemas.openxmlformats.org/officeDocument/2006/relationships/image" Target="../media/image203.jpeg"/></Relationships>
</file>

<file path=ppt/slides/_rels/slide69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3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9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5.png"/><Relationship Id="rId1" Type="http://schemas.openxmlformats.org/officeDocument/2006/relationships/slideLayout" Target="../slideLayouts/slideLayout2.xml"/><Relationship Id="rId5" Type="http://schemas.openxmlformats.org/officeDocument/2006/relationships/image" Target="../media/image634.png"/><Relationship Id="rId4" Type="http://schemas.openxmlformats.org/officeDocument/2006/relationships/image" Target="../media/image203.jpeg"/></Relationships>
</file>

<file path=ppt/slides/_rels/slide69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35.png"/><Relationship Id="rId1" Type="http://schemas.openxmlformats.org/officeDocument/2006/relationships/slideLayout" Target="../slideLayouts/slideLayout2.xml"/><Relationship Id="rId5" Type="http://schemas.openxmlformats.org/officeDocument/2006/relationships/image" Target="../media/image636.png"/><Relationship Id="rId4" Type="http://schemas.openxmlformats.org/officeDocument/2006/relationships/image" Target="../media/image203.jpeg"/></Relationships>
</file>

<file path=ppt/slides/_rels/slide69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9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3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69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38.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9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69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39.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0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40.png"/><Relationship Id="rId1" Type="http://schemas.openxmlformats.org/officeDocument/2006/relationships/slideLayout" Target="../slideLayouts/slideLayout2.xml"/><Relationship Id="rId5" Type="http://schemas.openxmlformats.org/officeDocument/2006/relationships/image" Target="../media/image641.png"/><Relationship Id="rId4" Type="http://schemas.openxmlformats.org/officeDocument/2006/relationships/image" Target="../media/image203.jpeg"/></Relationships>
</file>

<file path=ppt/slides/_rels/slide70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14.png"/><Relationship Id="rId1" Type="http://schemas.openxmlformats.org/officeDocument/2006/relationships/slideLayout" Target="../slideLayouts/slideLayout3.xml"/><Relationship Id="rId5" Type="http://schemas.openxmlformats.org/officeDocument/2006/relationships/image" Target="../media/image642.png"/><Relationship Id="rId4" Type="http://schemas.openxmlformats.org/officeDocument/2006/relationships/image" Target="../media/image203.jpeg"/></Relationships>
</file>

<file path=ppt/slides/_rels/slide70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131.png"/><Relationship Id="rId1" Type="http://schemas.openxmlformats.org/officeDocument/2006/relationships/slideLayout" Target="../slideLayouts/slideLayout3.xml"/><Relationship Id="rId5" Type="http://schemas.openxmlformats.org/officeDocument/2006/relationships/image" Target="../media/image643.png"/><Relationship Id="rId4" Type="http://schemas.openxmlformats.org/officeDocument/2006/relationships/image" Target="../media/image203.jpeg"/></Relationships>
</file>

<file path=ppt/slides/_rels/slide70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44.png"/><Relationship Id="rId1" Type="http://schemas.openxmlformats.org/officeDocument/2006/relationships/slideLayout" Target="../slideLayouts/slideLayout2.xml"/><Relationship Id="rId5" Type="http://schemas.openxmlformats.org/officeDocument/2006/relationships/image" Target="../media/image645.png"/><Relationship Id="rId4" Type="http://schemas.openxmlformats.org/officeDocument/2006/relationships/image" Target="../media/image203.jpeg"/></Relationships>
</file>

<file path=ppt/slides/_rels/slide7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5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0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46.png"/><Relationship Id="rId1" Type="http://schemas.openxmlformats.org/officeDocument/2006/relationships/slideLayout" Target="../slideLayouts/slideLayout3.xml"/><Relationship Id="rId5" Type="http://schemas.openxmlformats.org/officeDocument/2006/relationships/image" Target="../media/image647.png"/><Relationship Id="rId4" Type="http://schemas.openxmlformats.org/officeDocument/2006/relationships/image" Target="../media/image203.jpeg"/></Relationships>
</file>

<file path=ppt/slides/_rels/slide70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0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48.png"/><Relationship Id="rId1" Type="http://schemas.openxmlformats.org/officeDocument/2006/relationships/slideLayout" Target="../slideLayouts/slideLayout2.xml"/><Relationship Id="rId5" Type="http://schemas.openxmlformats.org/officeDocument/2006/relationships/image" Target="../media/image649.png"/><Relationship Id="rId4" Type="http://schemas.openxmlformats.org/officeDocument/2006/relationships/image" Target="../media/image203.jpeg"/></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1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1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0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1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5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5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1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52.png"/><Relationship Id="rId1" Type="http://schemas.openxmlformats.org/officeDocument/2006/relationships/slideLayout" Target="../slideLayouts/slideLayout3.xml"/><Relationship Id="rId5" Type="http://schemas.openxmlformats.org/officeDocument/2006/relationships/image" Target="../media/image653.png"/><Relationship Id="rId4" Type="http://schemas.openxmlformats.org/officeDocument/2006/relationships/image" Target="../media/image203.jpeg"/></Relationships>
</file>

<file path=ppt/slides/_rels/slide71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54.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1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263.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1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65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2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656.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2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2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65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2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2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140.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58.png"/><Relationship Id="rId1" Type="http://schemas.openxmlformats.org/officeDocument/2006/relationships/slideLayout" Target="../slideLayouts/slideLayout2.xml"/><Relationship Id="rId5" Type="http://schemas.openxmlformats.org/officeDocument/2006/relationships/image" Target="../media/image659.png"/><Relationship Id="rId4" Type="http://schemas.openxmlformats.org/officeDocument/2006/relationships/image" Target="../media/image203.jpeg"/></Relationships>
</file>

<file path=ppt/slides/_rels/slide72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2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60.png"/><Relationship Id="rId1" Type="http://schemas.openxmlformats.org/officeDocument/2006/relationships/slideLayout" Target="../slideLayouts/slideLayout2.xml"/><Relationship Id="rId5" Type="http://schemas.openxmlformats.org/officeDocument/2006/relationships/image" Target="../media/image661.png"/><Relationship Id="rId4" Type="http://schemas.openxmlformats.org/officeDocument/2006/relationships/image" Target="../media/image203.jpeg"/></Relationships>
</file>

<file path=ppt/slides/_rels/slide73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62.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3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3.xml"/><Relationship Id="rId5" Type="http://schemas.openxmlformats.org/officeDocument/2006/relationships/image" Target="../media/image663.png"/><Relationship Id="rId4" Type="http://schemas.openxmlformats.org/officeDocument/2006/relationships/image" Target="../media/image203.jpeg"/></Relationships>
</file>

<file path=ppt/slides/_rels/slide73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6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3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64.png"/><Relationship Id="rId1" Type="http://schemas.openxmlformats.org/officeDocument/2006/relationships/slideLayout" Target="../slideLayouts/slideLayout3.xml"/><Relationship Id="rId5" Type="http://schemas.openxmlformats.org/officeDocument/2006/relationships/image" Target="../media/image665.png"/><Relationship Id="rId4" Type="http://schemas.openxmlformats.org/officeDocument/2006/relationships/image" Target="../media/image203.jpeg"/></Relationships>
</file>

<file path=ppt/slides/_rels/slide73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66.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67.png"/><Relationship Id="rId1" Type="http://schemas.openxmlformats.org/officeDocument/2006/relationships/slideLayout" Target="../slideLayouts/slideLayout2.xml"/><Relationship Id="rId5" Type="http://schemas.openxmlformats.org/officeDocument/2006/relationships/image" Target="../media/image668.png"/><Relationship Id="rId4" Type="http://schemas.openxmlformats.org/officeDocument/2006/relationships/image" Target="../media/image203.jpeg"/></Relationships>
</file>

<file path=ppt/slides/_rels/slide7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69.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4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4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4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4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670.png"/><Relationship Id="rId4" Type="http://schemas.openxmlformats.org/officeDocument/2006/relationships/image" Target="../media/image203.jpeg"/></Relationships>
</file>

<file path=ppt/slides/_rels/slide74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4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4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4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7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5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7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5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5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72.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40.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7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7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74.png"/><Relationship Id="rId1" Type="http://schemas.openxmlformats.org/officeDocument/2006/relationships/slideLayout" Target="../slideLayouts/slideLayout2.xml"/><Relationship Id="rId5" Type="http://schemas.openxmlformats.org/officeDocument/2006/relationships/image" Target="../media/image675.png"/><Relationship Id="rId4" Type="http://schemas.openxmlformats.org/officeDocument/2006/relationships/image" Target="../media/image203.jpeg"/></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532.png"/><Relationship Id="rId1" Type="http://schemas.openxmlformats.org/officeDocument/2006/relationships/slideLayout" Target="../slideLayouts/slideLayout1.xml"/><Relationship Id="rId4" Type="http://schemas.openxmlformats.org/officeDocument/2006/relationships/image" Target="../media/image203.jpeg"/></Relationships>
</file>

<file path=ppt/slides/_rels/slide76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76.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6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76.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6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676.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6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7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6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66.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image" Target="../media/image140.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6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74.png"/><Relationship Id="rId1" Type="http://schemas.openxmlformats.org/officeDocument/2006/relationships/slideLayout" Target="../slideLayouts/slideLayout2.xml"/><Relationship Id="rId5" Type="http://schemas.openxmlformats.org/officeDocument/2006/relationships/image" Target="../media/image678.png"/><Relationship Id="rId4" Type="http://schemas.openxmlformats.org/officeDocument/2006/relationships/image" Target="../media/image203.jpeg"/></Relationships>
</file>

<file path=ppt/slides/_rels/slide768.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69.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image" Target="../media/image488.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680.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7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82.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7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7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8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7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83.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7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83.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7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84.png"/><Relationship Id="rId1" Type="http://schemas.openxmlformats.org/officeDocument/2006/relationships/slideLayout" Target="../slideLayouts/slideLayout2.xml"/><Relationship Id="rId5" Type="http://schemas.openxmlformats.org/officeDocument/2006/relationships/image" Target="../media/image685.png"/><Relationship Id="rId4" Type="http://schemas.openxmlformats.org/officeDocument/2006/relationships/image" Target="../media/image203.jpeg"/></Relationships>
</file>

<file path=ppt/slides/_rels/slide77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7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86.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87.png"/><Relationship Id="rId1" Type="http://schemas.openxmlformats.org/officeDocument/2006/relationships/slideLayout" Target="../slideLayouts/slideLayout2.xml"/><Relationship Id="rId5" Type="http://schemas.openxmlformats.org/officeDocument/2006/relationships/image" Target="../media/image688.png"/><Relationship Id="rId4" Type="http://schemas.openxmlformats.org/officeDocument/2006/relationships/image" Target="../media/image203.jpeg"/></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8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8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89.png"/><Relationship Id="rId1" Type="http://schemas.openxmlformats.org/officeDocument/2006/relationships/slideLayout" Target="../slideLayouts/slideLayout1.xml"/><Relationship Id="rId5" Type="http://schemas.openxmlformats.org/officeDocument/2006/relationships/image" Target="../media/image690.png"/><Relationship Id="rId4" Type="http://schemas.openxmlformats.org/officeDocument/2006/relationships/image" Target="../media/image203.jpeg"/></Relationships>
</file>

<file path=ppt/slides/_rels/slide78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9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8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92.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8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93.png"/><Relationship Id="rId1" Type="http://schemas.openxmlformats.org/officeDocument/2006/relationships/slideLayout" Target="../slideLayouts/slideLayout2.xml"/><Relationship Id="rId5" Type="http://schemas.openxmlformats.org/officeDocument/2006/relationships/image" Target="../media/image694.png"/><Relationship Id="rId4" Type="http://schemas.openxmlformats.org/officeDocument/2006/relationships/image" Target="../media/image203.jpeg"/></Relationships>
</file>

<file path=ppt/slides/_rels/slide78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8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8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3.xml"/><Relationship Id="rId4" Type="http://schemas.openxmlformats.org/officeDocument/2006/relationships/image" Target="../media/image203.jpeg"/></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95.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9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9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9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9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9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9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9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96.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7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79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9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0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0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9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0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88.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0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98.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0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699.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0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80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700.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80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700.png"/><Relationship Id="rId1" Type="http://schemas.openxmlformats.org/officeDocument/2006/relationships/slideLayout" Target="../slideLayouts/slideLayout3.xml"/><Relationship Id="rId4" Type="http://schemas.openxmlformats.org/officeDocument/2006/relationships/image" Target="../media/image203.jpeg"/></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5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1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70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1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8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702.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1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88.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1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703.png"/><Relationship Id="rId4" Type="http://schemas.openxmlformats.org/officeDocument/2006/relationships/image" Target="../media/image203.jpeg"/></Relationships>
</file>

<file path=ppt/slides/_rels/slide81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56.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81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356.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2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2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82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8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8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3.jpeg"/></Relationships>
</file>

<file path=ppt/slides/_rels/slide82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35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78.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2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7.png"/><Relationship Id="rId1" Type="http://schemas.openxmlformats.org/officeDocument/2006/relationships/slideLayout" Target="../slideLayouts/slideLayout3.xml"/><Relationship Id="rId4" Type="http://schemas.openxmlformats.org/officeDocument/2006/relationships/image" Target="../media/image203.jpeg"/></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704.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705.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8.jpeg"/></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65100" y="2542314"/>
            <a:ext cx="10210800" cy="1769715"/>
          </a:xfrm>
          <a:prstGeom prst="rect">
            <a:avLst/>
          </a:prstGeom>
        </p:spPr>
        <p:txBody>
          <a:bodyPr vert="horz" wrap="square" lIns="0" tIns="0" rIns="0" bIns="0" rtlCol="0">
            <a:spAutoFit/>
          </a:bodyPr>
          <a:lstStyle/>
          <a:p>
            <a:pPr marL="12700" marR="5080" indent="1955800">
              <a:lnSpc>
                <a:spcPts val="6910"/>
              </a:lnSpc>
            </a:pPr>
            <a:r>
              <a:rPr sz="4800" b="1" spc="-20" dirty="0" err="1">
                <a:latin typeface="新宋体" panose="02010609030101010101" charset="-122"/>
                <a:cs typeface="新宋体" panose="02010609030101010101" charset="-122"/>
              </a:rPr>
              <a:t>数字图像处理</a:t>
            </a:r>
            <a:r>
              <a:rPr sz="4800" b="1" spc="-20" dirty="0">
                <a:latin typeface="新宋体" panose="02010609030101010101" charset="-122"/>
                <a:cs typeface="新宋体" panose="02010609030101010101" charset="-122"/>
              </a:rPr>
              <a:t> </a:t>
            </a:r>
            <a:endParaRPr lang="en-US" sz="4800" b="1" spc="-20" dirty="0">
              <a:latin typeface="新宋体" panose="02010609030101010101" charset="-122"/>
              <a:cs typeface="新宋体" panose="02010609030101010101" charset="-122"/>
            </a:endParaRPr>
          </a:p>
          <a:p>
            <a:pPr marL="12700" marR="5080" indent="1955800">
              <a:lnSpc>
                <a:spcPts val="6910"/>
              </a:lnSpc>
            </a:pPr>
            <a:r>
              <a:rPr sz="4800" b="1" spc="-20" dirty="0">
                <a:latin typeface="新宋体" panose="02010609030101010101" charset="-122"/>
                <a:cs typeface="新宋体" panose="02010609030101010101" charset="-122"/>
              </a:rPr>
              <a:t>Digital Image Processing</a:t>
            </a:r>
            <a:endParaRPr sz="4800" dirty="0">
              <a:latin typeface="新宋体" panose="02010609030101010101" charset="-122"/>
              <a:cs typeface="新宋体" panose="0201060903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124460">
              <a:lnSpc>
                <a:spcPts val="3750"/>
              </a:lnSpc>
            </a:pPr>
            <a:r>
              <a:rPr spc="-15">
                <a:latin typeface="新宋体" panose="02010609030101010101" charset="-122"/>
                <a:cs typeface="新宋体" panose="02010609030101010101" charset="-122"/>
              </a:rPr>
              <a:t>国内外相关会议和杂志（续）</a:t>
            </a:r>
            <a:endParaRPr spc="-15" dirty="0">
              <a:latin typeface="新宋体" panose="02010609030101010101" charset="-122"/>
              <a:cs typeface="新宋体" panose="02010609030101010101" charset="-122"/>
            </a:endParaRPr>
          </a:p>
        </p:txBody>
      </p:sp>
      <p:sp>
        <p:nvSpPr>
          <p:cNvPr id="5" name="object 5"/>
          <p:cNvSpPr txBox="1"/>
          <p:nvPr/>
        </p:nvSpPr>
        <p:spPr>
          <a:xfrm>
            <a:off x="1897507" y="1990090"/>
            <a:ext cx="7188200" cy="2853690"/>
          </a:xfrm>
          <a:prstGeom prst="rect">
            <a:avLst/>
          </a:prstGeom>
        </p:spPr>
        <p:txBody>
          <a:bodyPr vert="horz" wrap="square" lIns="0" tIns="0" rIns="0" bIns="0" rtlCol="0">
            <a:spAutoFit/>
          </a:bodyPr>
          <a:lstStyle/>
          <a:p>
            <a:pPr marL="12700">
              <a:lnSpc>
                <a:spcPct val="100000"/>
              </a:lnSpc>
              <a:tabLst>
                <a:tab pos="46926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国外会议：</a:t>
            </a:r>
            <a:endParaRPr sz="3200">
              <a:latin typeface="新宋体" panose="02010609030101010101" charset="-122"/>
              <a:cs typeface="新宋体" panose="02010609030101010101" charset="-122"/>
            </a:endParaRPr>
          </a:p>
          <a:p>
            <a:pPr marL="927100" marR="5080" indent="-457200">
              <a:lnSpc>
                <a:spcPct val="100000"/>
              </a:lnSpc>
              <a:spcBef>
                <a:spcPts val="1410"/>
              </a:spcBef>
              <a:buClr>
                <a:srgbClr val="EE2B0A"/>
              </a:buClr>
              <a:buSzPct val="71000"/>
              <a:buFont typeface="Segoe UI Symbol" panose="020B0502040204020203"/>
              <a:buChar char="✓"/>
              <a:tabLst>
                <a:tab pos="927100" algn="l"/>
              </a:tabLst>
            </a:pPr>
            <a:r>
              <a:rPr sz="2400" b="1" spc="-10" dirty="0">
                <a:latin typeface="新宋体" panose="02010609030101010101" charset="-122"/>
                <a:cs typeface="新宋体" panose="02010609030101010101" charset="-122"/>
              </a:rPr>
              <a:t>IEEE International Conference on Computer Vision (ICCV)</a:t>
            </a:r>
            <a:endParaRPr sz="2400">
              <a:latin typeface="新宋体" panose="02010609030101010101" charset="-122"/>
              <a:cs typeface="新宋体" panose="02010609030101010101" charset="-122"/>
            </a:endParaRPr>
          </a:p>
          <a:p>
            <a:pPr marL="927100" marR="5080" indent="-457200">
              <a:lnSpc>
                <a:spcPct val="100000"/>
              </a:lnSpc>
              <a:spcBef>
                <a:spcPts val="1435"/>
              </a:spcBef>
              <a:buClr>
                <a:srgbClr val="EE2B0A"/>
              </a:buClr>
              <a:buSzPct val="71000"/>
              <a:buFont typeface="Segoe UI Symbol" panose="020B0502040204020203"/>
              <a:buChar char="✓"/>
              <a:tabLst>
                <a:tab pos="927100" algn="l"/>
              </a:tabLst>
            </a:pPr>
            <a:r>
              <a:rPr sz="2400" b="1" spc="-10" dirty="0">
                <a:latin typeface="新宋体" panose="02010609030101010101" charset="-122"/>
                <a:cs typeface="新宋体" panose="02010609030101010101" charset="-122"/>
              </a:rPr>
              <a:t>IEEE International Conference on Computer Vision and Pattern Recognition (CVPR)</a:t>
            </a:r>
            <a:endParaRPr sz="2400">
              <a:latin typeface="新宋体" panose="02010609030101010101" charset="-122"/>
              <a:cs typeface="新宋体" panose="02010609030101010101" charset="-122"/>
            </a:endParaRPr>
          </a:p>
          <a:p>
            <a:pPr marL="927100" indent="-457200">
              <a:lnSpc>
                <a:spcPts val="2840"/>
              </a:lnSpc>
              <a:spcBef>
                <a:spcPts val="1430"/>
              </a:spcBef>
              <a:buClr>
                <a:srgbClr val="EE2B0A"/>
              </a:buClr>
              <a:buSzPct val="71000"/>
              <a:buFont typeface="Segoe UI Symbol" panose="020B0502040204020203"/>
              <a:buChar char="✓"/>
              <a:tabLst>
                <a:tab pos="927100" algn="l"/>
              </a:tabLst>
            </a:pPr>
            <a:r>
              <a:rPr sz="2400" b="1" spc="-10" dirty="0">
                <a:latin typeface="新宋体" panose="02010609030101010101" charset="-122"/>
                <a:cs typeface="新宋体" panose="02010609030101010101" charset="-122"/>
              </a:rPr>
              <a:t>ACM Multimedia Conference (MM)</a:t>
            </a:r>
            <a:endParaRPr sz="2400">
              <a:latin typeface="新宋体" panose="02010609030101010101" charset="-122"/>
              <a:cs typeface="新宋体" panose="02010609030101010101"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26143" y="2625852"/>
            <a:ext cx="5545073" cy="3889247"/>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97965"/>
            <a:ext cx="5041900" cy="1402948"/>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点运算</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6</a:t>
            </a:r>
            <a:r>
              <a:rPr lang="en-US" sz="3200" b="1" spc="-15" dirty="0">
                <a:latin typeface="新宋体" panose="02010609030101010101" charset="-122"/>
                <a:cs typeface="新宋体" panose="02010609030101010101" charset="-122"/>
              </a:rPr>
              <a:t> </a:t>
            </a:r>
            <a:r>
              <a:rPr sz="3200" b="1" spc="-15" dirty="0" err="1">
                <a:latin typeface="新宋体" panose="02010609030101010101" charset="-122"/>
                <a:cs typeface="新宋体" panose="02010609030101010101" charset="-122"/>
              </a:rPr>
              <a:t>位平面切片</a:t>
            </a:r>
            <a:endParaRPr sz="3200" dirty="0">
              <a:latin typeface="新宋体" panose="02010609030101010101" charset="-122"/>
              <a:cs typeface="新宋体" panose="02010609030101010101" charset="-122"/>
            </a:endParaRPr>
          </a:p>
          <a:p>
            <a:pPr>
              <a:lnSpc>
                <a:spcPct val="100000"/>
              </a:lnSpc>
              <a:spcBef>
                <a:spcPts val="10"/>
              </a:spcBef>
            </a:pPr>
            <a:endParaRPr sz="2750" dirty="0">
              <a:latin typeface="Times New Roman" panose="02020603050405020304"/>
              <a:cs typeface="Times New Roman" panose="02020603050405020304"/>
            </a:endParaRPr>
          </a:p>
          <a:p>
            <a:pPr marL="1576070">
              <a:lnSpc>
                <a:spcPts val="3750"/>
              </a:lnSpc>
            </a:pPr>
            <a:r>
              <a:rPr sz="3200" b="1" spc="-15" dirty="0">
                <a:latin typeface="新宋体" panose="02010609030101010101" charset="-122"/>
                <a:cs typeface="新宋体" panose="02010609030101010101" charset="-122"/>
              </a:rPr>
              <a:t>一幅8比特分形图像</a:t>
            </a:r>
            <a:endParaRPr sz="3200" dirty="0">
              <a:latin typeface="新宋体" panose="02010609030101010101" charset="-122"/>
              <a:cs typeface="新宋体" panose="02010609030101010101"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10233" y="658967"/>
            <a:ext cx="7472933" cy="834751"/>
          </a:xfrm>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点运算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6</a:t>
            </a:r>
            <a:r>
              <a:rPr lang="en-US" spc="-15" dirty="0">
                <a:latin typeface="新宋体" panose="02010609030101010101" charset="-122"/>
                <a:cs typeface="新宋体" panose="02010609030101010101" charset="-122"/>
              </a:rPr>
              <a:t> </a:t>
            </a:r>
            <a:r>
              <a:rPr spc="-15" dirty="0" err="1">
                <a:latin typeface="新宋体" panose="02010609030101010101" charset="-122"/>
                <a:cs typeface="新宋体" panose="02010609030101010101" charset="-122"/>
              </a:rPr>
              <a:t>位平面切片</a:t>
            </a:r>
            <a:endParaRPr spc="-15" dirty="0">
              <a:latin typeface="新宋体" panose="02010609030101010101" charset="-122"/>
              <a:cs typeface="新宋体" panose="02010609030101010101" charset="-122"/>
            </a:endParaRPr>
          </a:p>
        </p:txBody>
      </p:sp>
      <p:sp>
        <p:nvSpPr>
          <p:cNvPr id="5" name="object 5"/>
          <p:cNvSpPr/>
          <p:nvPr/>
        </p:nvSpPr>
        <p:spPr>
          <a:xfrm>
            <a:off x="3018167" y="1965198"/>
            <a:ext cx="4715255" cy="494537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代数运算</a:t>
            </a:r>
          </a:p>
        </p:txBody>
      </p:sp>
      <p:sp>
        <p:nvSpPr>
          <p:cNvPr id="5" name="object 5"/>
          <p:cNvSpPr txBox="1"/>
          <p:nvPr/>
        </p:nvSpPr>
        <p:spPr>
          <a:xfrm>
            <a:off x="1761622" y="1763140"/>
            <a:ext cx="5529580" cy="5443855"/>
          </a:xfrm>
          <a:prstGeom prst="rect">
            <a:avLst/>
          </a:prstGeom>
        </p:spPr>
        <p:txBody>
          <a:bodyPr vert="horz" wrap="square" lIns="0" tIns="0" rIns="0" bIns="0" rtlCol="0">
            <a:spAutoFit/>
          </a:bodyPr>
          <a:lstStyle/>
          <a:p>
            <a:pPr marR="3707130" algn="ctr">
              <a:lnSpc>
                <a:spcPct val="100000"/>
              </a:lnSpc>
              <a:tabLst>
                <a:tab pos="366395" algn="l"/>
              </a:tabLst>
            </a:pPr>
            <a:r>
              <a:rPr sz="2000" spc="67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算术运算</a:t>
            </a:r>
            <a:endParaRPr sz="2800" dirty="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加</a:t>
            </a:r>
            <a:endParaRPr sz="2400" dirty="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减</a:t>
            </a:r>
            <a:endParaRPr sz="2400" dirty="0">
              <a:latin typeface="新宋体" panose="02010609030101010101" charset="-122"/>
              <a:cs typeface="新宋体" panose="02010609030101010101" charset="-122"/>
            </a:endParaRPr>
          </a:p>
          <a:p>
            <a:pPr marL="469900">
              <a:lnSpc>
                <a:spcPct val="100000"/>
              </a:lnSpc>
              <a:spcBef>
                <a:spcPts val="143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乘</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除:一幅图像取反和另一幅图像相乘</a:t>
            </a:r>
            <a:endParaRPr sz="2400" dirty="0">
              <a:latin typeface="新宋体" panose="02010609030101010101" charset="-122"/>
              <a:cs typeface="新宋体" panose="02010609030101010101" charset="-122"/>
            </a:endParaRPr>
          </a:p>
          <a:p>
            <a:pPr marR="3707130" algn="ctr">
              <a:lnSpc>
                <a:spcPct val="100000"/>
              </a:lnSpc>
              <a:spcBef>
                <a:spcPts val="1700"/>
              </a:spcBef>
              <a:tabLst>
                <a:tab pos="366395" algn="l"/>
              </a:tabLst>
            </a:pPr>
            <a:r>
              <a:rPr sz="2000" spc="67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逻辑运算</a:t>
            </a:r>
            <a:endParaRPr sz="2800" dirty="0">
              <a:latin typeface="新宋体" panose="02010609030101010101" charset="-122"/>
              <a:cs typeface="新宋体" panose="02010609030101010101" charset="-122"/>
            </a:endParaRPr>
          </a:p>
          <a:p>
            <a:pPr marL="469900">
              <a:lnSpc>
                <a:spcPct val="100000"/>
              </a:lnSpc>
              <a:spcBef>
                <a:spcPts val="142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非</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与</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或</a:t>
            </a:r>
            <a:endParaRPr sz="2400" dirty="0">
              <a:latin typeface="新宋体" panose="02010609030101010101" charset="-122"/>
              <a:cs typeface="新宋体" panose="02010609030101010101" charset="-122"/>
            </a:endParaRPr>
          </a:p>
          <a:p>
            <a:pPr marL="469900">
              <a:lnSpc>
                <a:spcPts val="2835"/>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异或</a:t>
            </a:r>
            <a:endParaRPr sz="2400" dirty="0">
              <a:latin typeface="新宋体" panose="02010609030101010101" charset="-122"/>
              <a:cs typeface="新宋体" panose="02010609030101010101"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257932" y="2179573"/>
            <a:ext cx="4747895" cy="2982595"/>
          </a:xfrm>
          <a:prstGeom prst="rect">
            <a:avLst/>
          </a:prstGeom>
        </p:spPr>
        <p:txBody>
          <a:bodyPr vert="horz" wrap="square" lIns="0" tIns="0" rIns="0" bIns="0" rtlCol="0">
            <a:spAutoFit/>
          </a:bodyPr>
          <a:lstStyle/>
          <a:p>
            <a:pPr marL="12700">
              <a:lnSpc>
                <a:spcPct val="100000"/>
              </a:lnSpc>
              <a:tabLst>
                <a:tab pos="354965" algn="l"/>
              </a:tabLst>
            </a:pPr>
            <a:r>
              <a:rPr sz="2000" spc="675"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加法运算的定义</a:t>
            </a:r>
            <a:endParaRPr sz="2800">
              <a:latin typeface="新宋体" panose="02010609030101010101" charset="-122"/>
              <a:cs typeface="新宋体" panose="02010609030101010101" charset="-122"/>
            </a:endParaRPr>
          </a:p>
          <a:p>
            <a:pPr marL="469900">
              <a:lnSpc>
                <a:spcPct val="100000"/>
              </a:lnSpc>
              <a:spcBef>
                <a:spcPts val="675"/>
              </a:spcBef>
            </a:pPr>
            <a:r>
              <a:rPr sz="2800" spc="-5" dirty="0">
                <a:solidFill>
                  <a:srgbClr val="FF0000"/>
                </a:solidFill>
                <a:latin typeface="新宋体" panose="02010609030101010101" charset="-122"/>
                <a:cs typeface="新宋体" panose="02010609030101010101" charset="-122"/>
              </a:rPr>
              <a:t>C(x,y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B(x,y)</a:t>
            </a:r>
            <a:endParaRPr sz="2800">
              <a:latin typeface="新宋体" panose="02010609030101010101" charset="-122"/>
              <a:cs typeface="新宋体" panose="02010609030101010101" charset="-122"/>
            </a:endParaRPr>
          </a:p>
          <a:p>
            <a:pPr>
              <a:lnSpc>
                <a:spcPct val="100000"/>
              </a:lnSpc>
              <a:spcBef>
                <a:spcPts val="0"/>
              </a:spcBef>
            </a:pPr>
            <a:endParaRPr sz="4100">
              <a:latin typeface="Times New Roman" panose="02020603050405020304"/>
              <a:cs typeface="Times New Roman" panose="02020603050405020304"/>
            </a:endParaRPr>
          </a:p>
          <a:p>
            <a:pPr marL="12700">
              <a:lnSpc>
                <a:spcPct val="100000"/>
              </a:lnSpc>
              <a:tabLst>
                <a:tab pos="354965" algn="l"/>
              </a:tabLst>
            </a:pPr>
            <a:r>
              <a:rPr sz="2000" spc="675"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主要应用举例</a:t>
            </a:r>
            <a:endParaRPr sz="2800">
              <a:latin typeface="新宋体" panose="02010609030101010101" charset="-122"/>
              <a:cs typeface="新宋体" panose="02010609030101010101" charset="-122"/>
            </a:endParaRPr>
          </a:p>
          <a:p>
            <a:pPr marL="469900">
              <a:lnSpc>
                <a:spcPct val="100000"/>
              </a:lnSpc>
              <a:spcBef>
                <a:spcPts val="675"/>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去除叠加性噪声</a:t>
            </a:r>
            <a:endParaRPr sz="2800">
              <a:latin typeface="新宋体" panose="02010609030101010101" charset="-122"/>
              <a:cs typeface="新宋体" panose="02010609030101010101" charset="-122"/>
            </a:endParaRPr>
          </a:p>
          <a:p>
            <a:pPr marL="469900">
              <a:lnSpc>
                <a:spcPts val="3295"/>
              </a:lnSpc>
              <a:spcBef>
                <a:spcPts val="675"/>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生成图像叠加效果</a:t>
            </a:r>
            <a:endParaRPr sz="28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加法</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54251" y="1782571"/>
            <a:ext cx="6805930" cy="888365"/>
          </a:xfrm>
          <a:prstGeom prst="rect">
            <a:avLst/>
          </a:prstGeom>
        </p:spPr>
        <p:txBody>
          <a:bodyPr vert="horz" wrap="square" lIns="0" tIns="0" rIns="0" bIns="0" rtlCol="0">
            <a:spAutoFit/>
          </a:bodyPr>
          <a:lstStyle/>
          <a:p>
            <a:pPr marL="12700">
              <a:lnSpc>
                <a:spcPct val="100000"/>
              </a:lnSpc>
              <a:tabLst>
                <a:tab pos="354965" algn="l"/>
              </a:tabLst>
            </a:pPr>
            <a:r>
              <a:rPr sz="2000" spc="675"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去除叠加性噪声</a:t>
            </a:r>
            <a:endParaRPr sz="2800" dirty="0">
              <a:latin typeface="新宋体" panose="02010609030101010101" charset="-122"/>
              <a:cs typeface="新宋体" panose="02010609030101010101" charset="-122"/>
            </a:endParaRPr>
          </a:p>
          <a:p>
            <a:pPr marL="927100">
              <a:lnSpc>
                <a:spcPts val="3295"/>
              </a:lnSpc>
              <a:spcBef>
                <a:spcPts val="335"/>
              </a:spcBef>
            </a:pPr>
            <a:r>
              <a:rPr sz="2800" spc="-5" dirty="0">
                <a:latin typeface="新宋体" panose="02010609030101010101" charset="-122"/>
                <a:cs typeface="新宋体" panose="02010609030101010101" charset="-122"/>
              </a:rPr>
              <a:t>对于原图像f(x,y),有一个噪声图像集</a:t>
            </a:r>
            <a:endParaRPr sz="2800" dirty="0">
              <a:latin typeface="新宋体" panose="02010609030101010101" charset="-122"/>
              <a:cs typeface="新宋体" panose="02010609030101010101" charset="-122"/>
            </a:endParaRPr>
          </a:p>
        </p:txBody>
      </p:sp>
      <p:sp>
        <p:nvSpPr>
          <p:cNvPr id="5" name="object 5"/>
          <p:cNvSpPr txBox="1"/>
          <p:nvPr/>
        </p:nvSpPr>
        <p:spPr>
          <a:xfrm>
            <a:off x="3202051" y="2722130"/>
            <a:ext cx="1923414" cy="491490"/>
          </a:xfrm>
          <a:prstGeom prst="rect">
            <a:avLst/>
          </a:prstGeom>
        </p:spPr>
        <p:txBody>
          <a:bodyPr vert="horz" wrap="square" lIns="0" tIns="0" rIns="0" bIns="0" rtlCol="0">
            <a:spAutoFit/>
          </a:bodyPr>
          <a:lstStyle/>
          <a:p>
            <a:pPr marL="12700">
              <a:lnSpc>
                <a:spcPct val="100000"/>
              </a:lnSpc>
            </a:pP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g</a:t>
            </a:r>
            <a:r>
              <a:rPr sz="2850" spc="-7" baseline="-20000" dirty="0">
                <a:solidFill>
                  <a:srgbClr val="FF0000"/>
                </a:solidFill>
                <a:latin typeface="新宋体" panose="02010609030101010101" charset="-122"/>
                <a:cs typeface="新宋体" panose="02010609030101010101" charset="-122"/>
              </a:rPr>
              <a:t>i</a:t>
            </a:r>
            <a:r>
              <a:rPr sz="2800" spc="-5" dirty="0">
                <a:solidFill>
                  <a:srgbClr val="FF0000"/>
                </a:solidFill>
                <a:latin typeface="新宋体" panose="02010609030101010101" charset="-122"/>
                <a:cs typeface="新宋体" panose="02010609030101010101" charset="-122"/>
              </a:rPr>
              <a:t>(x,y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p:txBody>
      </p:sp>
      <p:sp>
        <p:nvSpPr>
          <p:cNvPr id="6" name="object 6"/>
          <p:cNvSpPr txBox="1"/>
          <p:nvPr/>
        </p:nvSpPr>
        <p:spPr>
          <a:xfrm>
            <a:off x="5810695" y="2722117"/>
            <a:ext cx="1980564" cy="418465"/>
          </a:xfrm>
          <a:prstGeom prst="rect">
            <a:avLst/>
          </a:prstGeom>
        </p:spPr>
        <p:txBody>
          <a:bodyPr vert="horz" wrap="square" lIns="0" tIns="0" rIns="0" bIns="0" rtlCol="0">
            <a:spAutoFit/>
          </a:bodyPr>
          <a:lstStyle/>
          <a:p>
            <a:pPr marL="12700">
              <a:lnSpc>
                <a:spcPts val="3295"/>
              </a:lnSpc>
            </a:pPr>
            <a:r>
              <a:rPr sz="2800" dirty="0">
                <a:solidFill>
                  <a:srgbClr val="FF0000"/>
                </a:solidFill>
                <a:latin typeface="新宋体" panose="02010609030101010101" charset="-122"/>
                <a:cs typeface="新宋体" panose="02010609030101010101" charset="-122"/>
              </a:rPr>
              <a:t>i</a:t>
            </a:r>
            <a:r>
              <a:rPr sz="2800" spc="-5" dirty="0">
                <a:solidFill>
                  <a:srgbClr val="FF0000"/>
                </a:solidFill>
                <a:latin typeface="新宋体" panose="02010609030101010101" charset="-122"/>
                <a:cs typeface="新宋体" panose="02010609030101010101" charset="-122"/>
              </a:rPr>
              <a:t> =1,2,...N</a:t>
            </a:r>
            <a:endParaRPr sz="2800">
              <a:latin typeface="新宋体" panose="02010609030101010101" charset="-122"/>
              <a:cs typeface="新宋体" panose="02010609030101010101" charset="-122"/>
            </a:endParaRPr>
          </a:p>
        </p:txBody>
      </p:sp>
      <p:sp>
        <p:nvSpPr>
          <p:cNvPr id="7" name="object 7"/>
          <p:cNvSpPr txBox="1"/>
          <p:nvPr/>
        </p:nvSpPr>
        <p:spPr>
          <a:xfrm>
            <a:off x="2642742" y="3192271"/>
            <a:ext cx="7207250" cy="3555365"/>
          </a:xfrm>
          <a:prstGeom prst="rect">
            <a:avLst/>
          </a:prstGeom>
        </p:spPr>
        <p:txBody>
          <a:bodyPr vert="horz" wrap="square" lIns="0" tIns="0" rIns="0" bIns="0" rtlCol="0">
            <a:spAutoFit/>
          </a:bodyPr>
          <a:lstStyle/>
          <a:p>
            <a:pPr marL="38100">
              <a:lnSpc>
                <a:spcPct val="100000"/>
              </a:lnSpc>
            </a:pPr>
            <a:r>
              <a:rPr sz="2800" spc="-5" dirty="0">
                <a:latin typeface="新宋体" panose="02010609030101010101" charset="-122"/>
                <a:cs typeface="新宋体" panose="02010609030101010101" charset="-122"/>
              </a:rPr>
              <a:t>其中</a:t>
            </a:r>
            <a:r>
              <a:rPr sz="2800" dirty="0">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g</a:t>
            </a:r>
            <a:r>
              <a:rPr sz="2850" spc="-7" baseline="-20000" dirty="0">
                <a:solidFill>
                  <a:srgbClr val="FF0000"/>
                </a:solidFill>
                <a:latin typeface="新宋体" panose="02010609030101010101" charset="-122"/>
                <a:cs typeface="新宋体" panose="02010609030101010101" charset="-122"/>
              </a:rPr>
              <a:t>i</a:t>
            </a:r>
            <a:r>
              <a:rPr sz="2800" spc="-5" dirty="0">
                <a:solidFill>
                  <a:srgbClr val="FF0000"/>
                </a:solidFill>
                <a:latin typeface="新宋体" panose="02010609030101010101" charset="-122"/>
                <a:cs typeface="新宋体" panose="02010609030101010101" charset="-122"/>
              </a:rPr>
              <a:t>(x,y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f(x,y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h(x,y)</a:t>
            </a:r>
            <a:r>
              <a:rPr sz="2850" baseline="-20000" dirty="0">
                <a:solidFill>
                  <a:srgbClr val="FF0000"/>
                </a:solidFill>
                <a:latin typeface="新宋体" panose="02010609030101010101" charset="-122"/>
                <a:cs typeface="新宋体" panose="02010609030101010101" charset="-122"/>
              </a:rPr>
              <a:t>i</a:t>
            </a:r>
            <a:endParaRPr sz="2850" baseline="-20000" dirty="0">
              <a:latin typeface="新宋体" panose="02010609030101010101" charset="-122"/>
              <a:cs typeface="新宋体" panose="02010609030101010101" charset="-122"/>
            </a:endParaRPr>
          </a:p>
          <a:p>
            <a:pPr marL="38100" marR="1319530" indent="-26035">
              <a:lnSpc>
                <a:spcPct val="110000"/>
              </a:lnSpc>
              <a:spcBef>
                <a:spcPts val="2495"/>
              </a:spcBef>
            </a:pPr>
            <a:r>
              <a:rPr sz="2800" spc="-5" dirty="0">
                <a:latin typeface="新宋体" panose="02010609030101010101" charset="-122"/>
                <a:cs typeface="新宋体" panose="02010609030101010101" charset="-122"/>
              </a:rPr>
              <a:t>假设噪</a:t>
            </a:r>
            <a:r>
              <a:rPr sz="2800" dirty="0">
                <a:latin typeface="新宋体" panose="02010609030101010101" charset="-122"/>
                <a:cs typeface="新宋体" panose="02010609030101010101" charset="-122"/>
              </a:rPr>
              <a:t>声</a:t>
            </a:r>
            <a:r>
              <a:rPr sz="2800" spc="-5" dirty="0">
                <a:solidFill>
                  <a:srgbClr val="FF0000"/>
                </a:solidFill>
                <a:latin typeface="新宋体" panose="02010609030101010101" charset="-122"/>
                <a:cs typeface="新宋体" panose="02010609030101010101" charset="-122"/>
              </a:rPr>
              <a:t>h(x,y)</a:t>
            </a:r>
            <a:r>
              <a:rPr sz="2800" spc="-5" dirty="0">
                <a:latin typeface="新宋体" panose="02010609030101010101" charset="-122"/>
                <a:cs typeface="新宋体" panose="02010609030101010101" charset="-122"/>
              </a:rPr>
              <a:t>均值为0，且互不相关 N个图像的均值定义为：</a:t>
            </a:r>
            <a:endParaRPr sz="2800" dirty="0">
              <a:latin typeface="新宋体" panose="02010609030101010101" charset="-122"/>
              <a:cs typeface="新宋体" panose="02010609030101010101" charset="-122"/>
            </a:endParaRPr>
          </a:p>
          <a:p>
            <a:pPr marL="38100">
              <a:lnSpc>
                <a:spcPct val="100000"/>
              </a:lnSpc>
              <a:spcBef>
                <a:spcPts val="170"/>
              </a:spcBef>
            </a:pPr>
            <a:r>
              <a:rPr sz="2800" spc="-5" dirty="0">
                <a:solidFill>
                  <a:srgbClr val="FF0000"/>
                </a:solidFill>
                <a:latin typeface="新宋体" panose="02010609030101010101" charset="-122"/>
                <a:cs typeface="新宋体" panose="02010609030101010101" charset="-122"/>
              </a:rPr>
              <a:t>g(x,y</a:t>
            </a:r>
            <a:r>
              <a:rPr sz="2800" dirty="0">
                <a:solidFill>
                  <a:srgbClr val="FF0000"/>
                </a:solidFill>
                <a:latin typeface="新宋体" panose="02010609030101010101" charset="-122"/>
                <a:cs typeface="新宋体" panose="02010609030101010101" charset="-122"/>
              </a:rPr>
              <a:t>)</a:t>
            </a:r>
            <a:r>
              <a:rPr sz="2800" spc="9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95"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1/N(</a:t>
            </a:r>
            <a:r>
              <a:rPr sz="2800" dirty="0">
                <a:solidFill>
                  <a:srgbClr val="FF0000"/>
                </a:solidFill>
                <a:latin typeface="新宋体" panose="02010609030101010101" charset="-122"/>
                <a:cs typeface="新宋体" panose="02010609030101010101" charset="-122"/>
              </a:rPr>
              <a:t>g</a:t>
            </a:r>
            <a:r>
              <a:rPr sz="2850" spc="-7" baseline="-20000" dirty="0">
                <a:solidFill>
                  <a:srgbClr val="FF0000"/>
                </a:solidFill>
                <a:latin typeface="新宋体" panose="02010609030101010101" charset="-122"/>
                <a:cs typeface="新宋体" panose="02010609030101010101" charset="-122"/>
              </a:rPr>
              <a:t>0</a:t>
            </a:r>
            <a:r>
              <a:rPr sz="2800" spc="-5" dirty="0">
                <a:solidFill>
                  <a:srgbClr val="FF0000"/>
                </a:solidFill>
                <a:latin typeface="新宋体" panose="02010609030101010101" charset="-122"/>
                <a:cs typeface="新宋体" panose="02010609030101010101" charset="-122"/>
              </a:rPr>
              <a:t>(x,y)+g</a:t>
            </a:r>
            <a:r>
              <a:rPr sz="2850" spc="-7" baseline="-20000" dirty="0">
                <a:solidFill>
                  <a:srgbClr val="FF0000"/>
                </a:solidFill>
                <a:latin typeface="新宋体" panose="02010609030101010101" charset="-122"/>
                <a:cs typeface="新宋体" panose="02010609030101010101" charset="-122"/>
              </a:rPr>
              <a:t>1</a:t>
            </a:r>
            <a:r>
              <a:rPr sz="2800" spc="-5" dirty="0">
                <a:solidFill>
                  <a:srgbClr val="FF0000"/>
                </a:solidFill>
                <a:latin typeface="新宋体" panose="02010609030101010101" charset="-122"/>
                <a:cs typeface="新宋体" panose="02010609030101010101" charset="-122"/>
              </a:rPr>
              <a:t>(x,y)</a:t>
            </a:r>
            <a:r>
              <a:rPr sz="2800" dirty="0">
                <a:solidFill>
                  <a:srgbClr val="FF0000"/>
                </a:solidFill>
                <a:latin typeface="新宋体" panose="02010609030101010101" charset="-122"/>
                <a:cs typeface="新宋体" panose="02010609030101010101" charset="-122"/>
              </a:rPr>
              <a:t>+</a:t>
            </a:r>
            <a:r>
              <a:rPr sz="2800" spc="-10" dirty="0">
                <a:solidFill>
                  <a:srgbClr val="FF0000"/>
                </a:solidFill>
                <a:latin typeface="Times New Roman" panose="02020603050405020304"/>
                <a:cs typeface="Times New Roman" panose="02020603050405020304"/>
              </a:rPr>
              <a:t>…</a:t>
            </a:r>
            <a:r>
              <a:rPr sz="2800" dirty="0">
                <a:solidFill>
                  <a:srgbClr val="FF0000"/>
                </a:solidFill>
                <a:latin typeface="新宋体" panose="02010609030101010101" charset="-122"/>
                <a:cs typeface="新宋体" panose="02010609030101010101" charset="-122"/>
              </a:rPr>
              <a:t>+</a:t>
            </a:r>
            <a:r>
              <a:rPr sz="2800" spc="9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g</a:t>
            </a:r>
            <a:r>
              <a:rPr sz="2850" spc="-7" baseline="-20000" dirty="0">
                <a:solidFill>
                  <a:srgbClr val="FF0000"/>
                </a:solidFill>
                <a:latin typeface="新宋体" panose="02010609030101010101" charset="-122"/>
                <a:cs typeface="新宋体" panose="02010609030101010101" charset="-122"/>
              </a:rPr>
              <a:t>N</a:t>
            </a:r>
            <a:r>
              <a:rPr sz="2800" spc="-5" dirty="0">
                <a:solidFill>
                  <a:srgbClr val="FF0000"/>
                </a:solidFill>
                <a:latin typeface="新宋体" panose="02010609030101010101" charset="-122"/>
                <a:cs typeface="新宋体" panose="02010609030101010101" charset="-122"/>
              </a:rPr>
              <a:t>(x,y))</a:t>
            </a:r>
            <a:endParaRPr sz="2800" dirty="0">
              <a:latin typeface="新宋体" panose="02010609030101010101" charset="-122"/>
              <a:cs typeface="新宋体" panose="02010609030101010101" charset="-122"/>
            </a:endParaRPr>
          </a:p>
          <a:p>
            <a:pPr marL="38100">
              <a:lnSpc>
                <a:spcPct val="100000"/>
              </a:lnSpc>
              <a:spcBef>
                <a:spcPts val="505"/>
              </a:spcBef>
            </a:pPr>
            <a:r>
              <a:rPr sz="2800" spc="-5" dirty="0">
                <a:latin typeface="新宋体" panose="02010609030101010101" charset="-122"/>
                <a:cs typeface="新宋体" panose="02010609030101010101" charset="-122"/>
              </a:rPr>
              <a:t>期望值E(g(x,y)</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f(x,y)</a:t>
            </a:r>
            <a:endParaRPr sz="2800" dirty="0">
              <a:latin typeface="新宋体" panose="02010609030101010101" charset="-122"/>
              <a:cs typeface="新宋体" panose="02010609030101010101" charset="-122"/>
            </a:endParaRPr>
          </a:p>
          <a:p>
            <a:pPr>
              <a:lnSpc>
                <a:spcPct val="100000"/>
              </a:lnSpc>
              <a:spcBef>
                <a:spcPts val="15"/>
              </a:spcBef>
            </a:pPr>
            <a:endParaRPr sz="3500" dirty="0">
              <a:latin typeface="Times New Roman" panose="02020603050405020304"/>
              <a:cs typeface="Times New Roman" panose="02020603050405020304"/>
            </a:endParaRPr>
          </a:p>
          <a:p>
            <a:pPr marL="38100">
              <a:lnSpc>
                <a:spcPts val="3295"/>
              </a:lnSpc>
            </a:pPr>
            <a:r>
              <a:rPr sz="2800" spc="-5" dirty="0">
                <a:latin typeface="新宋体" panose="02010609030101010101" charset="-122"/>
                <a:cs typeface="新宋体" panose="02010609030101010101" charset="-122"/>
              </a:rPr>
              <a:t>上述图像均值将降低噪声的影响</a:t>
            </a:r>
            <a:endParaRPr sz="2800" dirty="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加法</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加法</a:t>
            </a:r>
          </a:p>
        </p:txBody>
      </p:sp>
      <p:sp>
        <p:nvSpPr>
          <p:cNvPr id="5" name="object 5"/>
          <p:cNvSpPr/>
          <p:nvPr/>
        </p:nvSpPr>
        <p:spPr>
          <a:xfrm>
            <a:off x="3330587" y="2409444"/>
            <a:ext cx="3742944" cy="4392929"/>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473579" y="3015996"/>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原图</a:t>
            </a:r>
            <a:endParaRPr sz="2400">
              <a:latin typeface="新宋体" panose="02010609030101010101" charset="-122"/>
              <a:cs typeface="新宋体" panose="02010609030101010101" charset="-122"/>
            </a:endParaRPr>
          </a:p>
        </p:txBody>
      </p:sp>
      <p:sp>
        <p:nvSpPr>
          <p:cNvPr id="7" name="object 7"/>
          <p:cNvSpPr txBox="1"/>
          <p:nvPr/>
        </p:nvSpPr>
        <p:spPr>
          <a:xfrm>
            <a:off x="7369429" y="2944367"/>
            <a:ext cx="12446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噪声图像</a:t>
            </a:r>
            <a:endParaRPr sz="2400">
              <a:latin typeface="新宋体" panose="02010609030101010101" charset="-122"/>
              <a:cs typeface="新宋体" panose="02010609030101010101" charset="-122"/>
            </a:endParaRPr>
          </a:p>
        </p:txBody>
      </p:sp>
      <p:sp>
        <p:nvSpPr>
          <p:cNvPr id="8" name="object 8"/>
          <p:cNvSpPr txBox="1"/>
          <p:nvPr/>
        </p:nvSpPr>
        <p:spPr>
          <a:xfrm>
            <a:off x="2473579" y="4481321"/>
            <a:ext cx="4826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N=8</a:t>
            </a:r>
            <a:endParaRPr sz="2400">
              <a:latin typeface="新宋体" panose="02010609030101010101" charset="-122"/>
              <a:cs typeface="新宋体" panose="02010609030101010101" charset="-122"/>
            </a:endParaRPr>
          </a:p>
        </p:txBody>
      </p:sp>
      <p:sp>
        <p:nvSpPr>
          <p:cNvPr id="9" name="object 9"/>
          <p:cNvSpPr txBox="1"/>
          <p:nvPr/>
        </p:nvSpPr>
        <p:spPr>
          <a:xfrm>
            <a:off x="7448677" y="4481321"/>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N=16</a:t>
            </a:r>
            <a:endParaRPr sz="2400">
              <a:latin typeface="新宋体" panose="02010609030101010101" charset="-122"/>
              <a:cs typeface="新宋体" panose="02010609030101010101" charset="-122"/>
            </a:endParaRPr>
          </a:p>
        </p:txBody>
      </p:sp>
      <p:sp>
        <p:nvSpPr>
          <p:cNvPr id="10" name="object 10"/>
          <p:cNvSpPr txBox="1"/>
          <p:nvPr/>
        </p:nvSpPr>
        <p:spPr>
          <a:xfrm>
            <a:off x="2473579" y="5993891"/>
            <a:ext cx="6350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N=64</a:t>
            </a:r>
            <a:endParaRPr sz="2400">
              <a:latin typeface="新宋体" panose="02010609030101010101" charset="-122"/>
              <a:cs typeface="新宋体" panose="02010609030101010101" charset="-122"/>
            </a:endParaRPr>
          </a:p>
        </p:txBody>
      </p:sp>
      <p:sp>
        <p:nvSpPr>
          <p:cNvPr id="11" name="object 11"/>
          <p:cNvSpPr txBox="1"/>
          <p:nvPr/>
        </p:nvSpPr>
        <p:spPr>
          <a:xfrm>
            <a:off x="7451737" y="5968746"/>
            <a:ext cx="7874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N=128</a:t>
            </a:r>
            <a:endParaRPr sz="2400">
              <a:latin typeface="新宋体" panose="02010609030101010101" charset="-122"/>
              <a:cs typeface="新宋体" panose="02010609030101010101" charset="-122"/>
            </a:endParaRPr>
          </a:p>
        </p:txBody>
      </p:sp>
      <p:sp>
        <p:nvSpPr>
          <p:cNvPr id="12" name="object 12"/>
          <p:cNvSpPr txBox="1"/>
          <p:nvPr/>
        </p:nvSpPr>
        <p:spPr>
          <a:xfrm>
            <a:off x="1825879" y="1790446"/>
            <a:ext cx="6123305" cy="487680"/>
          </a:xfrm>
          <a:prstGeom prst="rect">
            <a:avLst/>
          </a:prstGeom>
        </p:spPr>
        <p:txBody>
          <a:bodyPr vert="horz" wrap="square" lIns="0" tIns="0" rIns="0" bIns="0" rtlCol="0">
            <a:spAutoFit/>
          </a:bodyPr>
          <a:lstStyle/>
          <a:p>
            <a:pPr marL="12700">
              <a:lnSpc>
                <a:spcPct val="100000"/>
              </a:lnSpc>
              <a:tabLst>
                <a:tab pos="42354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去除叠加性噪声</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星系图举例</a:t>
            </a:r>
            <a:endParaRPr sz="3200">
              <a:latin typeface="新宋体" panose="02010609030101010101" charset="-122"/>
              <a:cs typeface="新宋体" panose="02010609030101010101"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473579" y="2680715"/>
            <a:ext cx="4826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N=8</a:t>
            </a:r>
            <a:endParaRPr sz="2400">
              <a:latin typeface="新宋体" panose="02010609030101010101" charset="-122"/>
              <a:cs typeface="新宋体" panose="02010609030101010101" charset="-122"/>
            </a:endParaRPr>
          </a:p>
        </p:txBody>
      </p:sp>
      <p:sp>
        <p:nvSpPr>
          <p:cNvPr id="5" name="object 5"/>
          <p:cNvSpPr txBox="1"/>
          <p:nvPr/>
        </p:nvSpPr>
        <p:spPr>
          <a:xfrm>
            <a:off x="2473579" y="3952494"/>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N=16</a:t>
            </a:r>
            <a:endParaRPr sz="2400">
              <a:latin typeface="新宋体" panose="02010609030101010101" charset="-122"/>
              <a:cs typeface="新宋体" panose="02010609030101010101" charset="-122"/>
            </a:endParaRPr>
          </a:p>
        </p:txBody>
      </p:sp>
      <p:sp>
        <p:nvSpPr>
          <p:cNvPr id="6" name="object 6"/>
          <p:cNvSpPr txBox="1"/>
          <p:nvPr/>
        </p:nvSpPr>
        <p:spPr>
          <a:xfrm>
            <a:off x="2473579" y="5129021"/>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N=64</a:t>
            </a:r>
            <a:endParaRPr sz="2400">
              <a:latin typeface="新宋体" panose="02010609030101010101" charset="-122"/>
              <a:cs typeface="新宋体" panose="02010609030101010101" charset="-122"/>
            </a:endParaRPr>
          </a:p>
        </p:txBody>
      </p:sp>
      <p:sp>
        <p:nvSpPr>
          <p:cNvPr id="7" name="object 7"/>
          <p:cNvSpPr txBox="1"/>
          <p:nvPr/>
        </p:nvSpPr>
        <p:spPr>
          <a:xfrm>
            <a:off x="2473579" y="6256020"/>
            <a:ext cx="7874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N=128</a:t>
            </a:r>
            <a:endParaRPr sz="240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413674" rIns="0" bIns="0" rtlCol="0">
            <a:spAutoFit/>
          </a:bodyPr>
          <a:lstStyle/>
          <a:p>
            <a:pPr marL="156210">
              <a:lnSpc>
                <a:spcPct val="100000"/>
              </a:lnSpc>
            </a:pPr>
            <a:r>
              <a:rPr b="0" spc="-5" dirty="0">
                <a:latin typeface="新宋体" panose="02010609030101010101" charset="-122"/>
                <a:cs typeface="新宋体" panose="02010609030101010101" charset="-122"/>
              </a:rPr>
              <a:t>去除叠加性噪声</a:t>
            </a:r>
            <a:r>
              <a:rPr b="0" spc="-5" dirty="0">
                <a:latin typeface="Times New Roman" panose="02020603050405020304"/>
                <a:cs typeface="Times New Roman" panose="02020603050405020304"/>
              </a:rPr>
              <a:t>——</a:t>
            </a:r>
            <a:r>
              <a:rPr b="0" spc="-5" dirty="0">
                <a:latin typeface="新宋体" panose="02010609030101010101" charset="-122"/>
                <a:cs typeface="新宋体" panose="02010609030101010101" charset="-122"/>
              </a:rPr>
              <a:t>星系图举例</a:t>
            </a:r>
          </a:p>
        </p:txBody>
      </p:sp>
      <p:sp>
        <p:nvSpPr>
          <p:cNvPr id="9" name="object 9"/>
          <p:cNvSpPr/>
          <p:nvPr/>
        </p:nvSpPr>
        <p:spPr>
          <a:xfrm>
            <a:off x="3402215" y="2337816"/>
            <a:ext cx="2508504" cy="4608576"/>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5930772" y="3323590"/>
            <a:ext cx="558165" cy="215900"/>
          </a:xfrm>
          <a:prstGeom prst="rect">
            <a:avLst/>
          </a:prstGeom>
        </p:spPr>
        <p:txBody>
          <a:bodyPr vert="horz" wrap="square" lIns="0" tIns="0" rIns="0" bIns="0" rtlCol="0">
            <a:spAutoFit/>
          </a:bodyPr>
          <a:lstStyle/>
          <a:p>
            <a:pPr marL="12700">
              <a:lnSpc>
                <a:spcPct val="100000"/>
              </a:lnSpc>
            </a:pPr>
            <a:r>
              <a:rPr sz="1400" b="1" spc="-5" dirty="0">
                <a:solidFill>
                  <a:srgbClr val="EE2B0A"/>
                </a:solidFill>
                <a:latin typeface="新宋体" panose="02010609030101010101" charset="-122"/>
                <a:cs typeface="新宋体" panose="02010609030101010101" charset="-122"/>
              </a:rPr>
              <a:t>灰</a:t>
            </a:r>
            <a:r>
              <a:rPr sz="1400" b="1" spc="-20" dirty="0">
                <a:solidFill>
                  <a:srgbClr val="EE2B0A"/>
                </a:solidFill>
                <a:latin typeface="新宋体" panose="02010609030101010101" charset="-122"/>
                <a:cs typeface="新宋体" panose="02010609030101010101" charset="-122"/>
              </a:rPr>
              <a:t>度</a:t>
            </a:r>
            <a:r>
              <a:rPr sz="1400" b="1" spc="-10" dirty="0">
                <a:solidFill>
                  <a:srgbClr val="EE2B0A"/>
                </a:solidFill>
                <a:latin typeface="新宋体" panose="02010609030101010101" charset="-122"/>
                <a:cs typeface="新宋体" panose="02010609030101010101" charset="-122"/>
              </a:rPr>
              <a:t>级</a:t>
            </a:r>
            <a:endParaRPr sz="1400">
              <a:latin typeface="新宋体" panose="02010609030101010101" charset="-122"/>
              <a:cs typeface="新宋体" panose="02010609030101010101" charset="-122"/>
            </a:endParaRPr>
          </a:p>
        </p:txBody>
      </p:sp>
      <p:sp>
        <p:nvSpPr>
          <p:cNvPr id="11" name="object 11"/>
          <p:cNvSpPr/>
          <p:nvPr/>
        </p:nvSpPr>
        <p:spPr>
          <a:xfrm>
            <a:off x="1995563" y="2337816"/>
            <a:ext cx="76200" cy="4464685"/>
          </a:xfrm>
          <a:custGeom>
            <a:avLst/>
            <a:gdLst/>
            <a:ahLst/>
            <a:cxnLst/>
            <a:rect l="l" t="t" r="r" b="b"/>
            <a:pathLst>
              <a:path w="76200" h="4464684">
                <a:moveTo>
                  <a:pt x="76200" y="4388358"/>
                </a:moveTo>
                <a:lnTo>
                  <a:pt x="0" y="4388358"/>
                </a:lnTo>
                <a:lnTo>
                  <a:pt x="28956" y="4446270"/>
                </a:lnTo>
                <a:lnTo>
                  <a:pt x="28956" y="4400550"/>
                </a:lnTo>
                <a:lnTo>
                  <a:pt x="48006" y="4400550"/>
                </a:lnTo>
                <a:lnTo>
                  <a:pt x="48006" y="4444745"/>
                </a:lnTo>
                <a:lnTo>
                  <a:pt x="76200" y="4388358"/>
                </a:lnTo>
                <a:close/>
              </a:path>
              <a:path w="76200" h="4464684">
                <a:moveTo>
                  <a:pt x="48006" y="4388358"/>
                </a:moveTo>
                <a:lnTo>
                  <a:pt x="48005" y="0"/>
                </a:lnTo>
                <a:lnTo>
                  <a:pt x="28955" y="0"/>
                </a:lnTo>
                <a:lnTo>
                  <a:pt x="28956" y="4388358"/>
                </a:lnTo>
                <a:lnTo>
                  <a:pt x="48006" y="4388358"/>
                </a:lnTo>
                <a:close/>
              </a:path>
              <a:path w="76200" h="4464684">
                <a:moveTo>
                  <a:pt x="48006" y="4444745"/>
                </a:moveTo>
                <a:lnTo>
                  <a:pt x="48006" y="4400550"/>
                </a:lnTo>
                <a:lnTo>
                  <a:pt x="28956" y="4400550"/>
                </a:lnTo>
                <a:lnTo>
                  <a:pt x="28956" y="4446270"/>
                </a:lnTo>
                <a:lnTo>
                  <a:pt x="38100" y="4464558"/>
                </a:lnTo>
                <a:lnTo>
                  <a:pt x="48006" y="4444745"/>
                </a:lnTo>
                <a:close/>
              </a:path>
            </a:pathLst>
          </a:custGeom>
          <a:solidFill>
            <a:srgbClr val="EE2B0A"/>
          </a:solidFill>
        </p:spPr>
        <p:txBody>
          <a:bodyPr wrap="square" lIns="0" tIns="0" rIns="0" bIns="0" rtlCol="0"/>
          <a:lstStyle/>
          <a:p>
            <a:endParaRPr/>
          </a:p>
        </p:txBody>
      </p:sp>
      <p:sp>
        <p:nvSpPr>
          <p:cNvPr id="12" name="object 12"/>
          <p:cNvSpPr txBox="1"/>
          <p:nvPr/>
        </p:nvSpPr>
        <p:spPr>
          <a:xfrm>
            <a:off x="1681098" y="2757068"/>
            <a:ext cx="254000" cy="3714115"/>
          </a:xfrm>
          <a:prstGeom prst="rect">
            <a:avLst/>
          </a:prstGeom>
        </p:spPr>
        <p:txBody>
          <a:bodyPr vert="horz" wrap="square" lIns="0" tIns="0" rIns="0" bIns="0" rtlCol="0">
            <a:spAutoFit/>
          </a:bodyPr>
          <a:lstStyle/>
          <a:p>
            <a:pPr marL="12700" marR="5080" algn="just">
              <a:lnSpc>
                <a:spcPct val="151000"/>
              </a:lnSpc>
            </a:pPr>
            <a:r>
              <a:rPr sz="1800" b="1" spc="-10" dirty="0">
                <a:solidFill>
                  <a:srgbClr val="EE2B0A"/>
                </a:solidFill>
                <a:latin typeface="新宋体" panose="02010609030101010101" charset="-122"/>
                <a:cs typeface="新宋体" panose="02010609030101010101" charset="-122"/>
              </a:rPr>
              <a:t>差 别 越 小</a:t>
            </a:r>
            <a:endParaRPr sz="1800">
              <a:latin typeface="新宋体" panose="02010609030101010101" charset="-122"/>
              <a:cs typeface="新宋体" panose="02010609030101010101" charset="-122"/>
            </a:endParaRPr>
          </a:p>
          <a:p>
            <a:pPr marL="12700" marR="5080" algn="just">
              <a:lnSpc>
                <a:spcPts val="3250"/>
              </a:lnSpc>
              <a:spcBef>
                <a:spcPts val="285"/>
              </a:spcBef>
            </a:pPr>
            <a:r>
              <a:rPr sz="1800" b="1" spc="-10" dirty="0">
                <a:solidFill>
                  <a:srgbClr val="EE2B0A"/>
                </a:solidFill>
                <a:latin typeface="新宋体" panose="02010609030101010101" charset="-122"/>
                <a:cs typeface="新宋体" panose="02010609030101010101" charset="-122"/>
              </a:rPr>
              <a:t>， 图</a:t>
            </a:r>
            <a:endParaRPr sz="1800">
              <a:latin typeface="新宋体" panose="02010609030101010101" charset="-122"/>
              <a:cs typeface="新宋体" panose="02010609030101010101" charset="-122"/>
            </a:endParaRPr>
          </a:p>
          <a:p>
            <a:pPr marL="12700" marR="5080" algn="just">
              <a:lnSpc>
                <a:spcPts val="3250"/>
              </a:lnSpc>
            </a:pPr>
            <a:r>
              <a:rPr sz="1800" b="1" spc="-10" dirty="0">
                <a:solidFill>
                  <a:srgbClr val="EE2B0A"/>
                </a:solidFill>
                <a:latin typeface="新宋体" panose="02010609030101010101" charset="-122"/>
                <a:cs typeface="新宋体" panose="02010609030101010101" charset="-122"/>
              </a:rPr>
              <a:t>像 越</a:t>
            </a:r>
            <a:endParaRPr sz="1800">
              <a:latin typeface="新宋体" panose="02010609030101010101" charset="-122"/>
              <a:cs typeface="新宋体" panose="02010609030101010101" charset="-122"/>
            </a:endParaRPr>
          </a:p>
          <a:p>
            <a:pPr marL="12700" algn="just">
              <a:lnSpc>
                <a:spcPts val="2155"/>
              </a:lnSpc>
              <a:spcBef>
                <a:spcPts val="800"/>
              </a:spcBef>
            </a:pPr>
            <a:r>
              <a:rPr sz="1800" b="1" spc="-10" dirty="0">
                <a:solidFill>
                  <a:srgbClr val="EE2B0A"/>
                </a:solidFill>
                <a:latin typeface="新宋体" panose="02010609030101010101" charset="-122"/>
                <a:cs typeface="新宋体" panose="02010609030101010101" charset="-122"/>
              </a:rPr>
              <a:t>暗</a:t>
            </a:r>
            <a:endParaRPr sz="1800">
              <a:latin typeface="新宋体" panose="02010609030101010101" charset="-122"/>
              <a:cs typeface="新宋体" panose="02010609030101010101" charset="-122"/>
            </a:endParaRPr>
          </a:p>
        </p:txBody>
      </p:sp>
      <p:sp>
        <p:nvSpPr>
          <p:cNvPr id="13" name="object 13"/>
          <p:cNvSpPr/>
          <p:nvPr/>
        </p:nvSpPr>
        <p:spPr>
          <a:xfrm>
            <a:off x="6532498" y="2337816"/>
            <a:ext cx="76200" cy="4464685"/>
          </a:xfrm>
          <a:custGeom>
            <a:avLst/>
            <a:gdLst/>
            <a:ahLst/>
            <a:cxnLst/>
            <a:rect l="l" t="t" r="r" b="b"/>
            <a:pathLst>
              <a:path w="76200" h="4464684">
                <a:moveTo>
                  <a:pt x="76200" y="4388358"/>
                </a:moveTo>
                <a:lnTo>
                  <a:pt x="0" y="4388358"/>
                </a:lnTo>
                <a:lnTo>
                  <a:pt x="28968" y="4446295"/>
                </a:lnTo>
                <a:lnTo>
                  <a:pt x="28968" y="4400550"/>
                </a:lnTo>
                <a:lnTo>
                  <a:pt x="48018" y="4400550"/>
                </a:lnTo>
                <a:lnTo>
                  <a:pt x="48018" y="4444720"/>
                </a:lnTo>
                <a:lnTo>
                  <a:pt x="76200" y="4388358"/>
                </a:lnTo>
                <a:close/>
              </a:path>
              <a:path w="76200" h="4464684">
                <a:moveTo>
                  <a:pt x="48018" y="4388358"/>
                </a:moveTo>
                <a:lnTo>
                  <a:pt x="48018" y="0"/>
                </a:lnTo>
                <a:lnTo>
                  <a:pt x="28968" y="0"/>
                </a:lnTo>
                <a:lnTo>
                  <a:pt x="28968" y="4388358"/>
                </a:lnTo>
                <a:lnTo>
                  <a:pt x="48018" y="4388358"/>
                </a:lnTo>
                <a:close/>
              </a:path>
              <a:path w="76200" h="4464684">
                <a:moveTo>
                  <a:pt x="48018" y="4444720"/>
                </a:moveTo>
                <a:lnTo>
                  <a:pt x="48018" y="4400550"/>
                </a:lnTo>
                <a:lnTo>
                  <a:pt x="28968" y="4400550"/>
                </a:lnTo>
                <a:lnTo>
                  <a:pt x="28968" y="4446295"/>
                </a:lnTo>
                <a:lnTo>
                  <a:pt x="38100" y="4464558"/>
                </a:lnTo>
                <a:lnTo>
                  <a:pt x="48018" y="4444720"/>
                </a:lnTo>
                <a:close/>
              </a:path>
            </a:pathLst>
          </a:custGeom>
          <a:solidFill>
            <a:srgbClr val="EE2B0A"/>
          </a:solidFill>
        </p:spPr>
        <p:txBody>
          <a:bodyPr wrap="square" lIns="0" tIns="0" rIns="0" bIns="0" rtlCol="0"/>
          <a:lstStyle/>
          <a:p>
            <a:endParaRPr/>
          </a:p>
        </p:txBody>
      </p:sp>
      <p:sp>
        <p:nvSpPr>
          <p:cNvPr id="14" name="object 14"/>
          <p:cNvSpPr txBox="1"/>
          <p:nvPr/>
        </p:nvSpPr>
        <p:spPr>
          <a:xfrm>
            <a:off x="1754251" y="1768094"/>
            <a:ext cx="6080125" cy="4899660"/>
          </a:xfrm>
          <a:prstGeom prst="rect">
            <a:avLst/>
          </a:prstGeom>
        </p:spPr>
        <p:txBody>
          <a:bodyPr vert="horz" wrap="square" lIns="0" tIns="0" rIns="0" bIns="0" rtlCol="0">
            <a:spAutoFit/>
          </a:bodyPr>
          <a:lstStyle/>
          <a:p>
            <a:pPr marL="12700">
              <a:lnSpc>
                <a:spcPct val="100000"/>
              </a:lnSpc>
              <a:tabLst>
                <a:tab pos="379095" algn="l"/>
              </a:tabLst>
            </a:pPr>
            <a:r>
              <a:rPr sz="2000" spc="675"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原图与均值图像的差值图像和直方图</a:t>
            </a:r>
            <a:endParaRPr sz="2800">
              <a:latin typeface="新宋体" panose="02010609030101010101" charset="-122"/>
              <a:cs typeface="新宋体" panose="02010609030101010101" charset="-122"/>
            </a:endParaRPr>
          </a:p>
          <a:p>
            <a:pPr marL="276860" algn="ctr">
              <a:lnSpc>
                <a:spcPct val="100000"/>
              </a:lnSpc>
              <a:spcBef>
                <a:spcPts val="1385"/>
              </a:spcBef>
            </a:pPr>
            <a:r>
              <a:rPr sz="1400" b="1" spc="-10" dirty="0">
                <a:solidFill>
                  <a:srgbClr val="EE2B0A"/>
                </a:solidFill>
                <a:latin typeface="新宋体" panose="02010609030101010101" charset="-122"/>
                <a:cs typeface="新宋体" panose="02010609030101010101" charset="-122"/>
              </a:rPr>
              <a:t>像素个数</a:t>
            </a:r>
            <a:endParaRPr sz="1400">
              <a:latin typeface="新宋体" panose="02010609030101010101" charset="-122"/>
              <a:cs typeface="新宋体" panose="02010609030101010101" charset="-122"/>
            </a:endParaRPr>
          </a:p>
          <a:p>
            <a:pPr marR="842645" algn="r">
              <a:lnSpc>
                <a:spcPct val="100000"/>
              </a:lnSpc>
              <a:spcBef>
                <a:spcPts val="745"/>
              </a:spcBef>
            </a:pPr>
            <a:r>
              <a:rPr sz="1800" b="1" spc="-10" dirty="0">
                <a:solidFill>
                  <a:srgbClr val="EE2B0A"/>
                </a:solidFill>
                <a:latin typeface="新宋体" panose="02010609030101010101" charset="-122"/>
                <a:cs typeface="新宋体" panose="02010609030101010101" charset="-122"/>
              </a:rPr>
              <a:t>均</a:t>
            </a:r>
            <a:endParaRPr sz="1800">
              <a:latin typeface="新宋体" panose="02010609030101010101" charset="-122"/>
              <a:cs typeface="新宋体" panose="02010609030101010101" charset="-122"/>
            </a:endParaRPr>
          </a:p>
          <a:p>
            <a:pPr marL="5000625" marR="842645" algn="just">
              <a:lnSpc>
                <a:spcPct val="150000"/>
              </a:lnSpc>
            </a:pPr>
            <a:r>
              <a:rPr sz="1800" b="1" spc="-10" dirty="0">
                <a:solidFill>
                  <a:srgbClr val="EE2B0A"/>
                </a:solidFill>
                <a:latin typeface="新宋体" panose="02010609030101010101" charset="-122"/>
                <a:cs typeface="新宋体" panose="02010609030101010101" charset="-122"/>
              </a:rPr>
              <a:t>值 减 小</a:t>
            </a:r>
            <a:endParaRPr sz="1800">
              <a:latin typeface="新宋体" panose="02010609030101010101" charset="-122"/>
              <a:cs typeface="新宋体" panose="02010609030101010101" charset="-122"/>
            </a:endParaRPr>
          </a:p>
          <a:p>
            <a:pPr marL="5000625" marR="842645" algn="just">
              <a:lnSpc>
                <a:spcPct val="150000"/>
              </a:lnSpc>
            </a:pPr>
            <a:r>
              <a:rPr sz="1800" b="1" spc="-10" dirty="0">
                <a:solidFill>
                  <a:srgbClr val="EE2B0A"/>
                </a:solidFill>
                <a:latin typeface="新宋体" panose="02010609030101010101" charset="-122"/>
                <a:cs typeface="新宋体" panose="02010609030101010101" charset="-122"/>
              </a:rPr>
              <a:t>， 标 准 差 减 小</a:t>
            </a:r>
            <a:endParaRPr sz="1800">
              <a:latin typeface="新宋体" panose="02010609030101010101" charset="-122"/>
              <a:cs typeface="新宋体" panose="02010609030101010101"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54251" y="1877730"/>
            <a:ext cx="7690484" cy="4008754"/>
          </a:xfrm>
          <a:prstGeom prst="rect">
            <a:avLst/>
          </a:prstGeom>
        </p:spPr>
        <p:txBody>
          <a:bodyPr vert="horz" wrap="square" lIns="0" tIns="0" rIns="0" bIns="0" rtlCol="0">
            <a:spAutoFit/>
          </a:bodyPr>
          <a:lstStyle/>
          <a:p>
            <a:pPr marL="927100" marR="355600" indent="-914400">
              <a:lnSpc>
                <a:spcPct val="120000"/>
              </a:lnSpc>
              <a:tabLst>
                <a:tab pos="354965" algn="l"/>
              </a:tabLst>
            </a:pPr>
            <a:r>
              <a:rPr sz="2000" spc="675"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生成图像叠加效果 对于两个图像f(x,y)和h(x,y)的均值有：</a:t>
            </a:r>
            <a:endParaRPr sz="2800">
              <a:latin typeface="新宋体" panose="02010609030101010101" charset="-122"/>
              <a:cs typeface="新宋体" panose="02010609030101010101" charset="-122"/>
            </a:endParaRPr>
          </a:p>
          <a:p>
            <a:pPr marL="927100" marR="508635" indent="914400">
              <a:lnSpc>
                <a:spcPts val="4040"/>
              </a:lnSpc>
              <a:spcBef>
                <a:spcPts val="240"/>
              </a:spcBef>
            </a:pPr>
            <a:r>
              <a:rPr sz="2800" spc="-5" dirty="0">
                <a:solidFill>
                  <a:srgbClr val="FF0000"/>
                </a:solidFill>
                <a:latin typeface="新宋体" panose="02010609030101010101" charset="-122"/>
                <a:cs typeface="新宋体" panose="02010609030101010101" charset="-122"/>
              </a:rPr>
              <a:t>g(x,y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1/2f(x,y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1/2h(x,y) </a:t>
            </a:r>
            <a:r>
              <a:rPr sz="2800" spc="-5" dirty="0">
                <a:latin typeface="新宋体" panose="02010609030101010101" charset="-122"/>
                <a:cs typeface="新宋体" panose="02010609030101010101" charset="-122"/>
              </a:rPr>
              <a:t>推广这个公式为：</a:t>
            </a:r>
            <a:endParaRPr sz="2800">
              <a:latin typeface="新宋体" panose="02010609030101010101" charset="-122"/>
              <a:cs typeface="新宋体" panose="02010609030101010101" charset="-122"/>
            </a:endParaRPr>
          </a:p>
          <a:p>
            <a:pPr marL="1841500">
              <a:lnSpc>
                <a:spcPct val="100000"/>
              </a:lnSpc>
              <a:spcBef>
                <a:spcPts val="430"/>
              </a:spcBef>
            </a:pPr>
            <a:r>
              <a:rPr sz="2800" spc="-5" dirty="0">
                <a:solidFill>
                  <a:srgbClr val="FF0000"/>
                </a:solidFill>
                <a:latin typeface="新宋体" panose="02010609030101010101" charset="-122"/>
                <a:cs typeface="新宋体" panose="02010609030101010101" charset="-122"/>
              </a:rPr>
              <a:t>g(x,y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αf(x,y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βh(x,y)</a:t>
            </a:r>
            <a:endParaRPr sz="2800">
              <a:latin typeface="新宋体" panose="02010609030101010101" charset="-122"/>
              <a:cs typeface="新宋体" panose="02010609030101010101" charset="-122"/>
            </a:endParaRPr>
          </a:p>
          <a:p>
            <a:pPr marL="927100">
              <a:lnSpc>
                <a:spcPct val="100000"/>
              </a:lnSpc>
              <a:spcBef>
                <a:spcPts val="675"/>
              </a:spcBef>
            </a:pPr>
            <a:r>
              <a:rPr sz="2800" spc="-5" dirty="0">
                <a:latin typeface="新宋体" panose="02010609030101010101" charset="-122"/>
                <a:cs typeface="新宋体" panose="02010609030101010101" charset="-122"/>
              </a:rPr>
              <a:t>其中α+β</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1</a:t>
            </a:r>
            <a:endParaRPr sz="2800">
              <a:latin typeface="新宋体" panose="02010609030101010101" charset="-122"/>
              <a:cs typeface="新宋体" panose="02010609030101010101" charset="-122"/>
            </a:endParaRPr>
          </a:p>
          <a:p>
            <a:pPr marL="355600" marR="5080" indent="367665">
              <a:lnSpc>
                <a:spcPct val="100000"/>
              </a:lnSpc>
              <a:spcBef>
                <a:spcPts val="675"/>
              </a:spcBef>
            </a:pPr>
            <a:r>
              <a:rPr sz="2800" spc="85" dirty="0">
                <a:latin typeface="新宋体" panose="02010609030101010101" charset="-122"/>
                <a:cs typeface="新宋体" panose="02010609030101010101" charset="-122"/>
              </a:rPr>
              <a:t>可以得到各种图像合成的效果，也可</a:t>
            </a:r>
            <a:r>
              <a:rPr sz="2800" spc="65" dirty="0">
                <a:latin typeface="新宋体" panose="02010609030101010101" charset="-122"/>
                <a:cs typeface="新宋体" panose="02010609030101010101" charset="-122"/>
              </a:rPr>
              <a:t>以用</a:t>
            </a:r>
            <a:r>
              <a:rPr sz="2800" dirty="0">
                <a:latin typeface="新宋体" panose="02010609030101010101" charset="-122"/>
                <a:cs typeface="新宋体" panose="02010609030101010101" charset="-122"/>
              </a:rPr>
              <a:t>于 </a:t>
            </a:r>
            <a:r>
              <a:rPr sz="2800" spc="-5" dirty="0">
                <a:latin typeface="新宋体" panose="02010609030101010101" charset="-122"/>
                <a:cs typeface="新宋体" panose="02010609030101010101" charset="-122"/>
              </a:rPr>
              <a:t>两张图片的衔接</a:t>
            </a:r>
            <a:endParaRPr sz="28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加法</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727839" y="2634996"/>
            <a:ext cx="3608070" cy="270662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65439" y="2634996"/>
            <a:ext cx="3836670" cy="258775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765439" y="2409443"/>
            <a:ext cx="7924800" cy="4568952"/>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加法</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113165" y="1779778"/>
            <a:ext cx="6990080" cy="4662805"/>
          </a:xfrm>
          <a:prstGeom prst="rect">
            <a:avLst/>
          </a:prstGeom>
        </p:spPr>
        <p:txBody>
          <a:bodyPr vert="horz" wrap="square" lIns="0" tIns="0" rIns="0" bIns="0" rtlCol="0">
            <a:spAutoFit/>
          </a:bodyPr>
          <a:lstStyle/>
          <a:p>
            <a:pPr marL="12700">
              <a:lnSpc>
                <a:spcPct val="100000"/>
              </a:lnSpc>
              <a:tabLst>
                <a:tab pos="558800"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减法的定义</a:t>
            </a:r>
            <a:endParaRPr sz="3200">
              <a:latin typeface="新宋体" panose="02010609030101010101" charset="-122"/>
              <a:cs typeface="新宋体" panose="02010609030101010101" charset="-122"/>
            </a:endParaRPr>
          </a:p>
          <a:p>
            <a:pPr marL="452120" algn="ctr">
              <a:lnSpc>
                <a:spcPct val="100000"/>
              </a:lnSpc>
              <a:spcBef>
                <a:spcPts val="370"/>
              </a:spcBef>
            </a:pPr>
            <a:r>
              <a:rPr sz="3200" spc="-5" dirty="0">
                <a:solidFill>
                  <a:srgbClr val="FF0000"/>
                </a:solidFill>
                <a:latin typeface="新宋体" panose="02010609030101010101" charset="-122"/>
                <a:cs typeface="新宋体" panose="02010609030101010101" charset="-122"/>
              </a:rPr>
              <a:t>C(x,y) = A(x,y) - B(x,y)</a:t>
            </a:r>
            <a:endParaRPr sz="3200">
              <a:latin typeface="新宋体" panose="02010609030101010101" charset="-122"/>
              <a:cs typeface="新宋体" panose="02010609030101010101" charset="-122"/>
            </a:endParaRPr>
          </a:p>
          <a:p>
            <a:pPr>
              <a:lnSpc>
                <a:spcPct val="100000"/>
              </a:lnSpc>
              <a:spcBef>
                <a:spcPts val="45"/>
              </a:spcBef>
            </a:pPr>
            <a:endParaRPr sz="3500">
              <a:latin typeface="Times New Roman" panose="02020603050405020304"/>
              <a:cs typeface="Times New Roman" panose="02020603050405020304"/>
            </a:endParaRPr>
          </a:p>
          <a:p>
            <a:pPr marL="12700">
              <a:lnSpc>
                <a:spcPct val="100000"/>
              </a:lnSpc>
              <a:tabLst>
                <a:tab pos="558800"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主要应用举例</a:t>
            </a:r>
            <a:endParaRPr sz="3200">
              <a:latin typeface="新宋体" panose="02010609030101010101" charset="-122"/>
              <a:cs typeface="新宋体" panose="02010609030101010101" charset="-122"/>
            </a:endParaRPr>
          </a:p>
          <a:p>
            <a:pPr marL="755650" marR="5080" indent="-286385">
              <a:lnSpc>
                <a:spcPts val="3020"/>
              </a:lnSpc>
              <a:spcBef>
                <a:spcPts val="690"/>
              </a:spcBef>
              <a:tabLst>
                <a:tab pos="932815" algn="l"/>
              </a:tabLst>
            </a:pPr>
            <a:r>
              <a:rPr sz="2000" spc="7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显示两幅图像的差异，检测同一场景两 幅图像之间的变化</a:t>
            </a:r>
            <a:endParaRPr sz="2800">
              <a:latin typeface="新宋体" panose="02010609030101010101" charset="-122"/>
              <a:cs typeface="新宋体" panose="02010609030101010101" charset="-122"/>
            </a:endParaRPr>
          </a:p>
          <a:p>
            <a:pPr marL="825500">
              <a:lnSpc>
                <a:spcPct val="100000"/>
              </a:lnSpc>
              <a:spcBef>
                <a:spcPts val="295"/>
              </a:spcBef>
            </a:pPr>
            <a:r>
              <a:rPr sz="2800" spc="-5" dirty="0">
                <a:latin typeface="新宋体" panose="02010609030101010101" charset="-122"/>
                <a:cs typeface="新宋体" panose="02010609030101010101" charset="-122"/>
              </a:rPr>
              <a:t>如：视频中镜头边界的检测</a:t>
            </a:r>
            <a:endParaRPr sz="2800">
              <a:latin typeface="新宋体" panose="02010609030101010101" charset="-122"/>
              <a:cs typeface="新宋体" panose="02010609030101010101" charset="-122"/>
            </a:endParaRPr>
          </a:p>
          <a:p>
            <a:pPr marL="469265">
              <a:lnSpc>
                <a:spcPct val="100000"/>
              </a:lnSpc>
              <a:spcBef>
                <a:spcPts val="340"/>
              </a:spcBef>
              <a:tabLst>
                <a:tab pos="932815" algn="l"/>
              </a:tabLst>
            </a:pPr>
            <a:r>
              <a:rPr sz="2000" spc="7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去除不需要的叠加性图案</a:t>
            </a:r>
            <a:endParaRPr sz="2800">
              <a:latin typeface="新宋体" panose="02010609030101010101" charset="-122"/>
              <a:cs typeface="新宋体" panose="02010609030101010101" charset="-122"/>
            </a:endParaRPr>
          </a:p>
          <a:p>
            <a:pPr marL="755650" marR="5080" indent="-286385">
              <a:lnSpc>
                <a:spcPts val="3020"/>
              </a:lnSpc>
              <a:spcBef>
                <a:spcPts val="720"/>
              </a:spcBef>
              <a:tabLst>
                <a:tab pos="932815" algn="l"/>
              </a:tabLst>
            </a:pPr>
            <a:r>
              <a:rPr sz="2000" spc="7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图像分割：如分割运动的车辆，减法去 掉静止部分，剩余的是运动元素和噪声</a:t>
            </a:r>
            <a:endParaRPr sz="28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减法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124460">
              <a:lnSpc>
                <a:spcPts val="3750"/>
              </a:lnSpc>
            </a:pPr>
            <a:r>
              <a:rPr spc="-15" dirty="0">
                <a:latin typeface="新宋体" panose="02010609030101010101" charset="-122"/>
                <a:cs typeface="新宋体" panose="02010609030101010101" charset="-122"/>
              </a:rPr>
              <a:t>国内外相关会议和杂志（续）</a:t>
            </a:r>
          </a:p>
        </p:txBody>
      </p:sp>
      <p:sp>
        <p:nvSpPr>
          <p:cNvPr id="5" name="object 5"/>
          <p:cNvSpPr txBox="1"/>
          <p:nvPr/>
        </p:nvSpPr>
        <p:spPr>
          <a:xfrm>
            <a:off x="1825879" y="1964944"/>
            <a:ext cx="7493000" cy="4674235"/>
          </a:xfrm>
          <a:prstGeom prst="rect">
            <a:avLst/>
          </a:prstGeom>
        </p:spPr>
        <p:txBody>
          <a:bodyPr vert="horz" wrap="square" lIns="0" tIns="0" rIns="0" bIns="0" rtlCol="0">
            <a:spAutoFit/>
          </a:bodyPr>
          <a:lstStyle/>
          <a:p>
            <a:pPr marL="12700">
              <a:lnSpc>
                <a:spcPct val="100000"/>
              </a:lnSpc>
              <a:tabLst>
                <a:tab pos="46926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国外会议：</a:t>
            </a:r>
            <a:endParaRPr sz="3200">
              <a:latin typeface="新宋体" panose="02010609030101010101" charset="-122"/>
              <a:cs typeface="新宋体" panose="02010609030101010101" charset="-122"/>
            </a:endParaRPr>
          </a:p>
          <a:p>
            <a:pPr marL="927100" marR="767080" indent="-457200">
              <a:lnSpc>
                <a:spcPct val="100000"/>
              </a:lnSpc>
              <a:spcBef>
                <a:spcPts val="1410"/>
              </a:spcBef>
              <a:buClr>
                <a:srgbClr val="EE2B0A"/>
              </a:buClr>
              <a:buSzPct val="71000"/>
              <a:buFont typeface="Segoe UI Symbol" panose="020B0502040204020203"/>
              <a:buChar char="✓"/>
              <a:tabLst>
                <a:tab pos="927100" algn="l"/>
              </a:tabLst>
            </a:pPr>
            <a:r>
              <a:rPr sz="2400" b="1" spc="-10" dirty="0">
                <a:latin typeface="新宋体" panose="02010609030101010101" charset="-122"/>
                <a:cs typeface="新宋体" panose="02010609030101010101" charset="-122"/>
              </a:rPr>
              <a:t>IEEE International Conference on Image Processing (ICIP)</a:t>
            </a:r>
            <a:endParaRPr sz="2400">
              <a:latin typeface="新宋体" panose="02010609030101010101" charset="-122"/>
              <a:cs typeface="新宋体" panose="02010609030101010101" charset="-122"/>
            </a:endParaRPr>
          </a:p>
          <a:p>
            <a:pPr marL="927100" marR="5080" indent="-457200">
              <a:lnSpc>
                <a:spcPct val="100000"/>
              </a:lnSpc>
              <a:spcBef>
                <a:spcPts val="1425"/>
              </a:spcBef>
              <a:buClr>
                <a:srgbClr val="EE2B0A"/>
              </a:buClr>
              <a:buSzPct val="71000"/>
              <a:buFont typeface="Segoe UI Symbol" panose="020B0502040204020203"/>
              <a:buChar char="✓"/>
              <a:tabLst>
                <a:tab pos="927100" algn="l"/>
              </a:tabLst>
            </a:pPr>
            <a:r>
              <a:rPr sz="2400" b="1" spc="-10" dirty="0">
                <a:latin typeface="新宋体" panose="02010609030101010101" charset="-122"/>
                <a:cs typeface="新宋体" panose="02010609030101010101" charset="-122"/>
              </a:rPr>
              <a:t>IEEE International Conference on Multimedia and Expo (ICME)</a:t>
            </a:r>
            <a:endParaRPr sz="2400">
              <a:latin typeface="新宋体" panose="02010609030101010101" charset="-122"/>
              <a:cs typeface="新宋体" panose="02010609030101010101" charset="-122"/>
            </a:endParaRPr>
          </a:p>
          <a:p>
            <a:pPr marL="927100" marR="1224280" indent="-457200">
              <a:lnSpc>
                <a:spcPct val="100000"/>
              </a:lnSpc>
              <a:spcBef>
                <a:spcPts val="1425"/>
              </a:spcBef>
              <a:buClr>
                <a:srgbClr val="EE2B0A"/>
              </a:buClr>
              <a:buSzPct val="71000"/>
              <a:buFont typeface="Segoe UI Symbol" panose="020B0502040204020203"/>
              <a:buChar char="✓"/>
              <a:tabLst>
                <a:tab pos="927100" algn="l"/>
              </a:tabLst>
            </a:pPr>
            <a:r>
              <a:rPr sz="2400" b="1" spc="-10" dirty="0">
                <a:latin typeface="新宋体" panose="02010609030101010101" charset="-122"/>
                <a:cs typeface="新宋体" panose="02010609030101010101" charset="-122"/>
              </a:rPr>
              <a:t>International Conference on Pattern Recognition (ICPR)</a:t>
            </a:r>
            <a:endParaRPr sz="2400">
              <a:latin typeface="新宋体" panose="02010609030101010101" charset="-122"/>
              <a:cs typeface="新宋体" panose="02010609030101010101" charset="-122"/>
            </a:endParaRPr>
          </a:p>
          <a:p>
            <a:pPr marL="927100" marR="309880" indent="-457200">
              <a:lnSpc>
                <a:spcPct val="100000"/>
              </a:lnSpc>
              <a:spcBef>
                <a:spcPts val="1425"/>
              </a:spcBef>
              <a:buClr>
                <a:srgbClr val="EE2B0A"/>
              </a:buClr>
              <a:buSzPct val="71000"/>
              <a:buFont typeface="Segoe UI Symbol" panose="020B0502040204020203"/>
              <a:buChar char="✓"/>
              <a:tabLst>
                <a:tab pos="927100" algn="l"/>
              </a:tabLst>
            </a:pPr>
            <a:r>
              <a:rPr sz="2400" b="1" spc="-10" dirty="0">
                <a:latin typeface="新宋体" panose="02010609030101010101" charset="-122"/>
                <a:cs typeface="新宋体" panose="02010609030101010101" charset="-122"/>
              </a:rPr>
              <a:t>ACM International Conference on Image and Video Retrieval (CIVR)</a:t>
            </a:r>
            <a:endParaRPr sz="2400">
              <a:latin typeface="新宋体" panose="02010609030101010101" charset="-122"/>
              <a:cs typeface="新宋体" panose="02010609030101010101" charset="-122"/>
            </a:endParaRPr>
          </a:p>
          <a:p>
            <a:pPr marL="469900">
              <a:lnSpc>
                <a:spcPct val="100000"/>
              </a:lnSpc>
              <a:spcBef>
                <a:spcPts val="1270"/>
              </a:spcBef>
              <a:tabLst>
                <a:tab pos="926465" algn="l"/>
              </a:tabLst>
            </a:pPr>
            <a:r>
              <a:rPr sz="1700" spc="55" dirty="0">
                <a:solidFill>
                  <a:srgbClr val="EE2B0A"/>
                </a:solidFill>
                <a:latin typeface="Segoe UI Symbol" panose="020B0502040204020203"/>
                <a:cs typeface="Segoe UI Symbol" panose="020B0502040204020203"/>
              </a:rPr>
              <a:t>✓	</a:t>
            </a:r>
            <a:r>
              <a:rPr sz="2400" b="1" spc="55"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825879" y="1990344"/>
            <a:ext cx="7226300" cy="548640"/>
          </a:xfrm>
          <a:prstGeom prst="rect">
            <a:avLst/>
          </a:prstGeom>
        </p:spPr>
        <p:txBody>
          <a:bodyPr vert="horz" wrap="square" lIns="0" tIns="0" rIns="0" bIns="0" rtlCol="0">
            <a:spAutoFit/>
          </a:bodyPr>
          <a:lstStyle/>
          <a:p>
            <a:pPr marL="12700">
              <a:lnSpc>
                <a:spcPct val="100000"/>
              </a:lnSpc>
            </a:pPr>
            <a:r>
              <a:rPr sz="2500" b="0" spc="850" dirty="0">
                <a:solidFill>
                  <a:srgbClr val="EE2B0A"/>
                </a:solidFill>
                <a:latin typeface="Segoe UI Symbol" panose="020B0502040204020203"/>
                <a:cs typeface="Segoe UI Symbol" panose="020B0502040204020203"/>
              </a:rPr>
              <a:t>•</a:t>
            </a:r>
            <a:r>
              <a:rPr sz="2500" b="0" spc="145" dirty="0">
                <a:solidFill>
                  <a:srgbClr val="EE2B0A"/>
                </a:solidFill>
                <a:latin typeface="Segoe UI Symbol" panose="020B0502040204020203"/>
                <a:cs typeface="Segoe UI Symbol" panose="020B0502040204020203"/>
              </a:rPr>
              <a:t> </a:t>
            </a:r>
            <a:r>
              <a:rPr sz="3600" b="0" dirty="0">
                <a:latin typeface="新宋体" panose="02010609030101010101" charset="-122"/>
                <a:cs typeface="新宋体" panose="02010609030101010101" charset="-122"/>
              </a:rPr>
              <a:t>检测同一场景两幅图像之间的变化</a:t>
            </a:r>
            <a:endParaRPr sz="3600">
              <a:latin typeface="新宋体" panose="02010609030101010101" charset="-122"/>
              <a:cs typeface="新宋体" panose="02010609030101010101" charset="-122"/>
            </a:endParaRPr>
          </a:p>
        </p:txBody>
      </p:sp>
      <p:sp>
        <p:nvSpPr>
          <p:cNvPr id="5" name="object 5"/>
          <p:cNvSpPr txBox="1"/>
          <p:nvPr/>
        </p:nvSpPr>
        <p:spPr>
          <a:xfrm>
            <a:off x="1825904" y="2587589"/>
            <a:ext cx="6931659" cy="2955925"/>
          </a:xfrm>
          <a:prstGeom prst="rect">
            <a:avLst/>
          </a:prstGeom>
        </p:spPr>
        <p:txBody>
          <a:bodyPr vert="horz" wrap="square" lIns="0" tIns="0" rIns="0" bIns="0" rtlCol="0">
            <a:spAutoFit/>
          </a:bodyPr>
          <a:lstStyle/>
          <a:p>
            <a:pPr marL="1332865" marR="1242060" indent="-863600">
              <a:lnSpc>
                <a:spcPct val="112000"/>
              </a:lnSpc>
            </a:pPr>
            <a:r>
              <a:rPr sz="3200" spc="-5" dirty="0">
                <a:latin typeface="新宋体" panose="02010609030101010101" charset="-122"/>
                <a:cs typeface="新宋体" panose="02010609030101010101" charset="-122"/>
              </a:rPr>
              <a:t>设：时间1的图像为T</a:t>
            </a:r>
            <a:r>
              <a:rPr sz="3150" spc="-15" baseline="-21000" dirty="0">
                <a:latin typeface="新宋体" panose="02010609030101010101" charset="-122"/>
                <a:cs typeface="新宋体" panose="02010609030101010101" charset="-122"/>
              </a:rPr>
              <a:t>1</a:t>
            </a:r>
            <a:r>
              <a:rPr sz="3200" spc="-5" dirty="0">
                <a:latin typeface="新宋体" panose="02010609030101010101" charset="-122"/>
                <a:cs typeface="新宋体" panose="02010609030101010101" charset="-122"/>
              </a:rPr>
              <a:t>(x,y)， 时间2的图像为T</a:t>
            </a:r>
            <a:r>
              <a:rPr sz="3150" spc="-15" baseline="-21000" dirty="0">
                <a:latin typeface="新宋体" panose="02010609030101010101" charset="-122"/>
                <a:cs typeface="新宋体" panose="02010609030101010101" charset="-122"/>
              </a:rPr>
              <a:t>2</a:t>
            </a:r>
            <a:r>
              <a:rPr sz="3200" spc="-5" dirty="0">
                <a:latin typeface="新宋体" panose="02010609030101010101" charset="-122"/>
                <a:cs typeface="新宋体" panose="02010609030101010101" charset="-122"/>
              </a:rPr>
              <a:t>(x,y)</a:t>
            </a:r>
            <a:endParaRPr sz="3200">
              <a:latin typeface="新宋体" panose="02010609030101010101" charset="-122"/>
              <a:cs typeface="新宋体" panose="02010609030101010101" charset="-122"/>
            </a:endParaRPr>
          </a:p>
          <a:p>
            <a:pPr marL="1181100">
              <a:lnSpc>
                <a:spcPct val="100000"/>
              </a:lnSpc>
              <a:spcBef>
                <a:spcPts val="1305"/>
              </a:spcBef>
              <a:tabLst>
                <a:tab pos="3549650" algn="l"/>
              </a:tabLst>
            </a:pPr>
            <a:r>
              <a:rPr sz="3200" spc="-5" dirty="0">
                <a:solidFill>
                  <a:srgbClr val="FF0000"/>
                </a:solidFill>
                <a:latin typeface="新宋体" panose="02010609030101010101" charset="-122"/>
                <a:cs typeface="新宋体" panose="02010609030101010101" charset="-122"/>
              </a:rPr>
              <a:t>g(x,y) = T</a:t>
            </a:r>
            <a:r>
              <a:rPr sz="3150" spc="-7" baseline="-21000" dirty="0">
                <a:solidFill>
                  <a:srgbClr val="FF0000"/>
                </a:solidFill>
                <a:latin typeface="新宋体" panose="02010609030101010101" charset="-122"/>
                <a:cs typeface="新宋体" panose="02010609030101010101" charset="-122"/>
              </a:rPr>
              <a:t>2	</a:t>
            </a:r>
            <a:r>
              <a:rPr sz="3200" spc="-5" dirty="0">
                <a:solidFill>
                  <a:srgbClr val="FF0000"/>
                </a:solidFill>
                <a:latin typeface="新宋体" panose="02010609030101010101" charset="-122"/>
                <a:cs typeface="新宋体" panose="02010609030101010101" charset="-122"/>
              </a:rPr>
              <a:t>(x,y) - T</a:t>
            </a:r>
            <a:r>
              <a:rPr sz="3150" baseline="-21000" dirty="0">
                <a:solidFill>
                  <a:srgbClr val="FF0000"/>
                </a:solidFill>
                <a:latin typeface="新宋体" panose="02010609030101010101" charset="-122"/>
                <a:cs typeface="新宋体" panose="02010609030101010101" charset="-122"/>
              </a:rPr>
              <a:t>1</a:t>
            </a:r>
            <a:r>
              <a:rPr sz="3200" spc="-5" dirty="0">
                <a:solidFill>
                  <a:srgbClr val="FF0000"/>
                </a:solidFill>
                <a:latin typeface="新宋体" panose="02010609030101010101" charset="-122"/>
                <a:cs typeface="新宋体" panose="02010609030101010101" charset="-122"/>
              </a:rPr>
              <a:t>(x,y)</a:t>
            </a:r>
            <a:endParaRPr sz="3200">
              <a:latin typeface="新宋体" panose="02010609030101010101" charset="-122"/>
              <a:cs typeface="新宋体" panose="02010609030101010101" charset="-122"/>
            </a:endParaRPr>
          </a:p>
          <a:p>
            <a:pPr>
              <a:lnSpc>
                <a:spcPct val="100000"/>
              </a:lnSpc>
              <a:spcBef>
                <a:spcPts val="45"/>
              </a:spcBef>
            </a:pPr>
            <a:endParaRPr sz="5000">
              <a:latin typeface="Times New Roman" panose="02020603050405020304"/>
              <a:cs typeface="Times New Roman" panose="02020603050405020304"/>
            </a:endParaRPr>
          </a:p>
          <a:p>
            <a:pPr marL="12700">
              <a:lnSpc>
                <a:spcPts val="3750"/>
              </a:lnSpc>
            </a:pPr>
            <a:r>
              <a:rPr sz="3200" spc="-5" dirty="0">
                <a:solidFill>
                  <a:srgbClr val="FF0000"/>
                </a:solidFill>
                <a:latin typeface="新宋体" panose="02010609030101010101" charset="-122"/>
                <a:cs typeface="新宋体" panose="02010609030101010101" charset="-122"/>
              </a:rPr>
              <a:t>例：</a:t>
            </a:r>
            <a:r>
              <a:rPr sz="3200" spc="-5" dirty="0">
                <a:latin typeface="新宋体" panose="02010609030101010101" charset="-122"/>
                <a:cs typeface="新宋体" panose="02010609030101010101" charset="-122"/>
              </a:rPr>
              <a:t>视频中镜头边界的检测(后面介绍)</a:t>
            </a:r>
            <a:endParaRPr sz="3200">
              <a:latin typeface="新宋体" panose="02010609030101010101" charset="-122"/>
              <a:cs typeface="新宋体" panose="02010609030101010101" charset="-122"/>
            </a:endParaRPr>
          </a:p>
        </p:txBody>
      </p:sp>
      <p:sp>
        <p:nvSpPr>
          <p:cNvPr id="6" name="object 6"/>
          <p:cNvSpPr txBox="1"/>
          <p:nvPr/>
        </p:nvSpPr>
        <p:spPr>
          <a:xfrm>
            <a:off x="1754251" y="997940"/>
            <a:ext cx="3274695" cy="4984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代数运算</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减法</a:t>
            </a:r>
            <a:endParaRPr sz="3200">
              <a:latin typeface="新宋体" panose="02010609030101010101" charset="-122"/>
              <a:cs typeface="新宋体" panose="02010609030101010101"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149729" y="2421128"/>
            <a:ext cx="7233284" cy="2454275"/>
          </a:xfrm>
          <a:prstGeom prst="rect">
            <a:avLst/>
          </a:prstGeom>
        </p:spPr>
        <p:txBody>
          <a:bodyPr vert="horz" wrap="square" lIns="0" tIns="0" rIns="0" bIns="0" rtlCol="0">
            <a:spAutoFit/>
          </a:bodyPr>
          <a:lstStyle/>
          <a:p>
            <a:pPr marL="12700">
              <a:lnSpc>
                <a:spcPct val="100000"/>
              </a:lnSpc>
              <a:tabLst>
                <a:tab pos="354965" algn="l"/>
              </a:tabLst>
            </a:pPr>
            <a:r>
              <a:rPr sz="2000" spc="675"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去除不需要的叠加性图案</a:t>
            </a:r>
            <a:endParaRPr sz="2800">
              <a:latin typeface="新宋体" panose="02010609030101010101" charset="-122"/>
              <a:cs typeface="新宋体" panose="02010609030101010101" charset="-122"/>
            </a:endParaRPr>
          </a:p>
          <a:p>
            <a:pPr marL="355600" marR="5080" indent="-342900">
              <a:lnSpc>
                <a:spcPct val="100000"/>
              </a:lnSpc>
              <a:spcBef>
                <a:spcPts val="675"/>
              </a:spcBef>
            </a:pPr>
            <a:r>
              <a:rPr sz="2800" spc="420" dirty="0">
                <a:latin typeface="新宋体" panose="02010609030101010101" charset="-122"/>
                <a:cs typeface="新宋体" panose="02010609030101010101" charset="-122"/>
              </a:rPr>
              <a:t>设：背景图</a:t>
            </a:r>
            <a:r>
              <a:rPr sz="2800" dirty="0">
                <a:latin typeface="新宋体" panose="02010609030101010101" charset="-122"/>
                <a:cs typeface="新宋体" panose="02010609030101010101" charset="-122"/>
              </a:rPr>
              <a:t>像</a:t>
            </a:r>
            <a:r>
              <a:rPr sz="2800" spc="-980" dirty="0">
                <a:latin typeface="新宋体" panose="02010609030101010101" charset="-122"/>
                <a:cs typeface="新宋体" panose="02010609030101010101" charset="-122"/>
              </a:rPr>
              <a:t> </a:t>
            </a:r>
            <a:r>
              <a:rPr sz="2800" spc="-5" dirty="0">
                <a:latin typeface="新宋体" panose="02010609030101010101" charset="-122"/>
                <a:cs typeface="新宋体" panose="02010609030101010101" charset="-122"/>
              </a:rPr>
              <a:t>b(</a:t>
            </a:r>
            <a:r>
              <a:rPr sz="2800" dirty="0">
                <a:latin typeface="新宋体" panose="02010609030101010101" charset="-122"/>
                <a:cs typeface="新宋体" panose="02010609030101010101" charset="-122"/>
              </a:rPr>
              <a:t>x</a:t>
            </a:r>
            <a:r>
              <a:rPr sz="2800" spc="-5" dirty="0">
                <a:latin typeface="新宋体" panose="02010609030101010101" charset="-122"/>
                <a:cs typeface="新宋体" panose="02010609030101010101" charset="-122"/>
              </a:rPr>
              <a:t>,y</a:t>
            </a:r>
            <a:r>
              <a:rPr sz="2800" dirty="0">
                <a:latin typeface="新宋体" panose="02010609030101010101" charset="-122"/>
                <a:cs typeface="新宋体" panose="02010609030101010101" charset="-122"/>
              </a:rPr>
              <a:t>)</a:t>
            </a:r>
            <a:r>
              <a:rPr sz="2800" spc="-980" dirty="0">
                <a:latin typeface="新宋体" panose="02010609030101010101" charset="-122"/>
                <a:cs typeface="新宋体" panose="02010609030101010101" charset="-122"/>
              </a:rPr>
              <a:t> </a:t>
            </a:r>
            <a:r>
              <a:rPr sz="2800" spc="420" dirty="0">
                <a:latin typeface="新宋体" panose="02010609030101010101" charset="-122"/>
                <a:cs typeface="新宋体" panose="02010609030101010101" charset="-122"/>
              </a:rPr>
              <a:t>，前景背景混</a:t>
            </a:r>
            <a:r>
              <a:rPr sz="2800" dirty="0">
                <a:latin typeface="新宋体" panose="02010609030101010101" charset="-122"/>
                <a:cs typeface="新宋体" panose="02010609030101010101" charset="-122"/>
              </a:rPr>
              <a:t>合</a:t>
            </a:r>
            <a:r>
              <a:rPr sz="2800" spc="-1000"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图</a:t>
            </a:r>
            <a:r>
              <a:rPr sz="2800" spc="-994"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像 </a:t>
            </a:r>
            <a:r>
              <a:rPr sz="2800" spc="-5" dirty="0">
                <a:latin typeface="新宋体" panose="02010609030101010101" charset="-122"/>
                <a:cs typeface="新宋体" panose="02010609030101010101" charset="-122"/>
              </a:rPr>
              <a:t>f(x,y)</a:t>
            </a:r>
            <a:endParaRPr sz="2800">
              <a:latin typeface="新宋体" panose="02010609030101010101" charset="-122"/>
              <a:cs typeface="新宋体" panose="02010609030101010101" charset="-122"/>
            </a:endParaRPr>
          </a:p>
          <a:p>
            <a:pPr marL="927100">
              <a:lnSpc>
                <a:spcPct val="100000"/>
              </a:lnSpc>
              <a:spcBef>
                <a:spcPts val="500"/>
              </a:spcBef>
              <a:tabLst>
                <a:tab pos="4125595" algn="l"/>
              </a:tabLst>
            </a:pPr>
            <a:r>
              <a:rPr sz="2800" spc="-5" dirty="0">
                <a:solidFill>
                  <a:srgbClr val="FF0000"/>
                </a:solidFill>
                <a:latin typeface="新宋体" panose="02010609030101010101" charset="-122"/>
                <a:cs typeface="新宋体" panose="02010609030101010101" charset="-122"/>
              </a:rPr>
              <a:t>g(x,y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f(x,y</a:t>
            </a:r>
            <a:r>
              <a:rPr sz="2800" dirty="0">
                <a:solidFill>
                  <a:srgbClr val="FF0000"/>
                </a:solidFill>
                <a:latin typeface="新宋体" panose="02010609030101010101" charset="-122"/>
                <a:cs typeface="新宋体" panose="02010609030101010101" charset="-122"/>
              </a:rPr>
              <a:t>) </a:t>
            </a:r>
            <a:r>
              <a:rPr sz="2800"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b(x,y)</a:t>
            </a:r>
            <a:endParaRPr sz="2800">
              <a:latin typeface="新宋体" panose="02010609030101010101" charset="-122"/>
              <a:cs typeface="新宋体" panose="02010609030101010101" charset="-122"/>
            </a:endParaRPr>
          </a:p>
          <a:p>
            <a:pPr marL="927100">
              <a:lnSpc>
                <a:spcPts val="3750"/>
              </a:lnSpc>
              <a:spcBef>
                <a:spcPts val="950"/>
              </a:spcBef>
            </a:pPr>
            <a:r>
              <a:rPr sz="2800" spc="-5" dirty="0">
                <a:latin typeface="新宋体" panose="02010609030101010101" charset="-122"/>
                <a:cs typeface="新宋体" panose="02010609030101010101" charset="-122"/>
              </a:rPr>
              <a:t>g(x,y</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为去除了背景的图</a:t>
            </a:r>
            <a:r>
              <a:rPr sz="2800" dirty="0">
                <a:latin typeface="新宋体" panose="02010609030101010101" charset="-122"/>
                <a:cs typeface="新宋体" panose="02010609030101010101" charset="-122"/>
              </a:rPr>
              <a:t>像</a:t>
            </a:r>
            <a:r>
              <a:rPr sz="3200" spc="-5"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38986"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减法</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374358" y="5305425"/>
            <a:ext cx="2620542" cy="178612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207792" y="2943225"/>
            <a:ext cx="2596108" cy="17998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169412" y="5289551"/>
            <a:ext cx="2648966" cy="1768473"/>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减法</a:t>
            </a:r>
          </a:p>
        </p:txBody>
      </p:sp>
      <p:sp>
        <p:nvSpPr>
          <p:cNvPr id="8" name="object 8"/>
          <p:cNvSpPr txBox="1"/>
          <p:nvPr/>
        </p:nvSpPr>
        <p:spPr>
          <a:xfrm>
            <a:off x="1712976" y="5791695"/>
            <a:ext cx="1245870" cy="476250"/>
          </a:xfrm>
          <a:prstGeom prst="rect">
            <a:avLst/>
          </a:prstGeom>
        </p:spPr>
        <p:txBody>
          <a:bodyPr vert="horz" wrap="square" lIns="0" tIns="0" rIns="0" bIns="0" rtlCol="0">
            <a:spAutoFit/>
          </a:bodyPr>
          <a:lstStyle/>
          <a:p>
            <a:pPr marL="12700">
              <a:lnSpc>
                <a:spcPts val="3750"/>
              </a:lnSpc>
            </a:pPr>
            <a:r>
              <a:rPr sz="3200" spc="-5" dirty="0">
                <a:solidFill>
                  <a:srgbClr val="FF0000"/>
                </a:solidFill>
                <a:latin typeface="新宋体" panose="02010609030101010101" charset="-122"/>
                <a:cs typeface="新宋体" panose="02010609030101010101" charset="-122"/>
              </a:rPr>
              <a:t>g(x,y)</a:t>
            </a:r>
            <a:endParaRPr sz="3200">
              <a:latin typeface="新宋体" panose="02010609030101010101" charset="-122"/>
              <a:cs typeface="新宋体" panose="02010609030101010101" charset="-122"/>
            </a:endParaRPr>
          </a:p>
        </p:txBody>
      </p:sp>
      <p:sp>
        <p:nvSpPr>
          <p:cNvPr id="9" name="object 9"/>
          <p:cNvSpPr/>
          <p:nvPr/>
        </p:nvSpPr>
        <p:spPr>
          <a:xfrm>
            <a:off x="5891530" y="6275452"/>
            <a:ext cx="1369060" cy="127000"/>
          </a:xfrm>
          <a:custGeom>
            <a:avLst/>
            <a:gdLst/>
            <a:ahLst/>
            <a:cxnLst/>
            <a:rect l="l" t="t" r="r" b="b"/>
            <a:pathLst>
              <a:path w="1369059" h="127000">
                <a:moveTo>
                  <a:pt x="1292352" y="63246"/>
                </a:moveTo>
                <a:lnTo>
                  <a:pt x="1284353" y="53339"/>
                </a:lnTo>
                <a:lnTo>
                  <a:pt x="0" y="53340"/>
                </a:lnTo>
                <a:lnTo>
                  <a:pt x="0" y="72390"/>
                </a:lnTo>
                <a:lnTo>
                  <a:pt x="1284968" y="72389"/>
                </a:lnTo>
                <a:lnTo>
                  <a:pt x="1292352" y="63246"/>
                </a:lnTo>
                <a:close/>
              </a:path>
              <a:path w="1369059" h="127000">
                <a:moveTo>
                  <a:pt x="1368551" y="63246"/>
                </a:moveTo>
                <a:lnTo>
                  <a:pt x="1241285" y="0"/>
                </a:lnTo>
                <a:lnTo>
                  <a:pt x="1284353" y="53339"/>
                </a:lnTo>
                <a:lnTo>
                  <a:pt x="1292352" y="53339"/>
                </a:lnTo>
                <a:lnTo>
                  <a:pt x="1292352" y="101114"/>
                </a:lnTo>
                <a:lnTo>
                  <a:pt x="1368551" y="63246"/>
                </a:lnTo>
                <a:close/>
              </a:path>
              <a:path w="1369059" h="127000">
                <a:moveTo>
                  <a:pt x="1292352" y="101114"/>
                </a:moveTo>
                <a:lnTo>
                  <a:pt x="1292352" y="72389"/>
                </a:lnTo>
                <a:lnTo>
                  <a:pt x="1284968" y="72389"/>
                </a:lnTo>
                <a:lnTo>
                  <a:pt x="1241285" y="126491"/>
                </a:lnTo>
                <a:lnTo>
                  <a:pt x="1292352" y="101114"/>
                </a:lnTo>
                <a:close/>
              </a:path>
              <a:path w="1369059" h="127000">
                <a:moveTo>
                  <a:pt x="1292352" y="63246"/>
                </a:moveTo>
                <a:lnTo>
                  <a:pt x="1292352" y="53339"/>
                </a:lnTo>
                <a:lnTo>
                  <a:pt x="1284353" y="53339"/>
                </a:lnTo>
                <a:lnTo>
                  <a:pt x="1292352" y="63246"/>
                </a:lnTo>
                <a:close/>
              </a:path>
              <a:path w="1369059" h="127000">
                <a:moveTo>
                  <a:pt x="1292352" y="72389"/>
                </a:moveTo>
                <a:lnTo>
                  <a:pt x="1292352" y="63246"/>
                </a:lnTo>
                <a:lnTo>
                  <a:pt x="1284968" y="72389"/>
                </a:lnTo>
                <a:lnTo>
                  <a:pt x="1292352" y="72389"/>
                </a:lnTo>
                <a:close/>
              </a:path>
            </a:pathLst>
          </a:custGeom>
          <a:solidFill>
            <a:srgbClr val="EE2B0A"/>
          </a:solidFill>
        </p:spPr>
        <p:txBody>
          <a:bodyPr wrap="square" lIns="0" tIns="0" rIns="0" bIns="0" rtlCol="0"/>
          <a:lstStyle/>
          <a:p>
            <a:endParaRPr/>
          </a:p>
        </p:txBody>
      </p:sp>
      <p:sp>
        <p:nvSpPr>
          <p:cNvPr id="10" name="object 10"/>
          <p:cNvSpPr txBox="1"/>
          <p:nvPr/>
        </p:nvSpPr>
        <p:spPr>
          <a:xfrm>
            <a:off x="5897868" y="5959222"/>
            <a:ext cx="13970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叠加蓝色背景</a:t>
            </a:r>
            <a:endParaRPr sz="1800">
              <a:latin typeface="新宋体" panose="02010609030101010101" charset="-122"/>
              <a:cs typeface="新宋体" panose="02010609030101010101" charset="-122"/>
            </a:endParaRPr>
          </a:p>
        </p:txBody>
      </p:sp>
      <p:sp>
        <p:nvSpPr>
          <p:cNvPr id="11" name="object 11"/>
          <p:cNvSpPr/>
          <p:nvPr/>
        </p:nvSpPr>
        <p:spPr>
          <a:xfrm>
            <a:off x="4459732" y="4754499"/>
            <a:ext cx="127000" cy="502920"/>
          </a:xfrm>
          <a:custGeom>
            <a:avLst/>
            <a:gdLst/>
            <a:ahLst/>
            <a:cxnLst/>
            <a:rect l="l" t="t" r="r" b="b"/>
            <a:pathLst>
              <a:path w="127000" h="502920">
                <a:moveTo>
                  <a:pt x="63245" y="426720"/>
                </a:moveTo>
                <a:lnTo>
                  <a:pt x="0" y="376427"/>
                </a:lnTo>
                <a:lnTo>
                  <a:pt x="54101" y="484632"/>
                </a:lnTo>
                <a:lnTo>
                  <a:pt x="54101" y="426720"/>
                </a:lnTo>
                <a:lnTo>
                  <a:pt x="63245" y="426720"/>
                </a:lnTo>
                <a:close/>
              </a:path>
              <a:path w="127000" h="502920">
                <a:moveTo>
                  <a:pt x="73151" y="418842"/>
                </a:moveTo>
                <a:lnTo>
                  <a:pt x="73151" y="0"/>
                </a:lnTo>
                <a:lnTo>
                  <a:pt x="54101" y="0"/>
                </a:lnTo>
                <a:lnTo>
                  <a:pt x="54101" y="419448"/>
                </a:lnTo>
                <a:lnTo>
                  <a:pt x="63246" y="426720"/>
                </a:lnTo>
                <a:lnTo>
                  <a:pt x="73151" y="418842"/>
                </a:lnTo>
                <a:close/>
              </a:path>
              <a:path w="127000" h="502920">
                <a:moveTo>
                  <a:pt x="73151" y="483107"/>
                </a:moveTo>
                <a:lnTo>
                  <a:pt x="73151" y="426720"/>
                </a:lnTo>
                <a:lnTo>
                  <a:pt x="54101" y="426720"/>
                </a:lnTo>
                <a:lnTo>
                  <a:pt x="54101" y="484632"/>
                </a:lnTo>
                <a:lnTo>
                  <a:pt x="63245" y="502919"/>
                </a:lnTo>
                <a:lnTo>
                  <a:pt x="73151" y="483107"/>
                </a:lnTo>
                <a:close/>
              </a:path>
              <a:path w="127000" h="502920">
                <a:moveTo>
                  <a:pt x="126491" y="376427"/>
                </a:moveTo>
                <a:lnTo>
                  <a:pt x="63246" y="426720"/>
                </a:lnTo>
                <a:lnTo>
                  <a:pt x="73151" y="426720"/>
                </a:lnTo>
                <a:lnTo>
                  <a:pt x="73151" y="483107"/>
                </a:lnTo>
                <a:lnTo>
                  <a:pt x="126491" y="376427"/>
                </a:lnTo>
                <a:close/>
              </a:path>
            </a:pathLst>
          </a:custGeom>
          <a:solidFill>
            <a:srgbClr val="EE2B0A"/>
          </a:solidFill>
        </p:spPr>
        <p:txBody>
          <a:bodyPr wrap="square" lIns="0" tIns="0" rIns="0" bIns="0" rtlCol="0"/>
          <a:lstStyle/>
          <a:p>
            <a:endParaRPr/>
          </a:p>
        </p:txBody>
      </p:sp>
      <p:sp>
        <p:nvSpPr>
          <p:cNvPr id="12" name="object 12"/>
          <p:cNvSpPr txBox="1"/>
          <p:nvPr/>
        </p:nvSpPr>
        <p:spPr>
          <a:xfrm>
            <a:off x="4602468" y="4879468"/>
            <a:ext cx="1625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减去背景b(x,y)</a:t>
            </a:r>
            <a:endParaRPr sz="1800">
              <a:latin typeface="新宋体" panose="02010609030101010101" charset="-122"/>
              <a:cs typeface="新宋体" panose="02010609030101010101" charset="-122"/>
            </a:endParaRPr>
          </a:p>
        </p:txBody>
      </p:sp>
      <p:sp>
        <p:nvSpPr>
          <p:cNvPr id="13" name="object 13"/>
          <p:cNvSpPr txBox="1"/>
          <p:nvPr/>
        </p:nvSpPr>
        <p:spPr>
          <a:xfrm>
            <a:off x="1751076" y="1876425"/>
            <a:ext cx="6588125" cy="2141220"/>
          </a:xfrm>
          <a:prstGeom prst="rect">
            <a:avLst/>
          </a:prstGeom>
        </p:spPr>
        <p:txBody>
          <a:bodyPr vert="horz" wrap="square" lIns="0" tIns="0" rIns="0" bIns="0" rtlCol="0">
            <a:spAutoFit/>
          </a:bodyPr>
          <a:lstStyle/>
          <a:p>
            <a:pPr marL="403225" marR="2266315" indent="-356235">
              <a:lnSpc>
                <a:spcPct val="110000"/>
              </a:lnSpc>
              <a:tabLst>
                <a:tab pos="390525" algn="l"/>
              </a:tabLst>
            </a:pPr>
            <a:r>
              <a:rPr sz="2000" spc="675"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去除不需要的叠加性图案 例：电视制作的蓝屏技术</a:t>
            </a:r>
            <a:endParaRPr sz="2800" dirty="0">
              <a:latin typeface="新宋体" panose="02010609030101010101" charset="-122"/>
              <a:cs typeface="新宋体" panose="02010609030101010101" charset="-122"/>
            </a:endParaRPr>
          </a:p>
          <a:p>
            <a:pPr>
              <a:lnSpc>
                <a:spcPct val="100000"/>
              </a:lnSpc>
              <a:spcBef>
                <a:spcPts val="25"/>
              </a:spcBef>
            </a:pPr>
            <a:endParaRPr sz="2250" dirty="0">
              <a:latin typeface="Times New Roman" panose="02020603050405020304"/>
              <a:cs typeface="Times New Roman" panose="02020603050405020304"/>
            </a:endParaRPr>
          </a:p>
          <a:p>
            <a:pPr marR="5080" algn="r">
              <a:lnSpc>
                <a:spcPts val="3465"/>
              </a:lnSpc>
            </a:pPr>
            <a:r>
              <a:rPr sz="3200" b="1" spc="-15" dirty="0">
                <a:solidFill>
                  <a:srgbClr val="EE2B0A"/>
                </a:solidFill>
                <a:latin typeface="新宋体" panose="02010609030101010101" charset="-122"/>
                <a:cs typeface="新宋体" panose="02010609030101010101" charset="-122"/>
              </a:rPr>
              <a:t>问题？</a:t>
            </a:r>
            <a:endParaRPr sz="3200" dirty="0">
              <a:latin typeface="新宋体" panose="02010609030101010101" charset="-122"/>
              <a:cs typeface="新宋体" panose="02010609030101010101" charset="-122"/>
            </a:endParaRPr>
          </a:p>
          <a:p>
            <a:pPr marL="12700">
              <a:lnSpc>
                <a:spcPts val="3375"/>
              </a:lnSpc>
            </a:pPr>
            <a:r>
              <a:rPr sz="3200" spc="-5" dirty="0">
                <a:solidFill>
                  <a:srgbClr val="FF0000"/>
                </a:solidFill>
                <a:latin typeface="新宋体" panose="02010609030101010101" charset="-122"/>
                <a:cs typeface="新宋体" panose="02010609030101010101" charset="-122"/>
              </a:rPr>
              <a:t>f(x,y)</a:t>
            </a:r>
            <a:endParaRPr sz="3200" dirty="0">
              <a:latin typeface="新宋体" panose="02010609030101010101" charset="-122"/>
              <a:cs typeface="新宋体" panose="02010609030101010101"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54251" y="997953"/>
            <a:ext cx="6527800" cy="377952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代数运算</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乘法</a:t>
            </a:r>
            <a:endParaRPr sz="3200">
              <a:latin typeface="新宋体" panose="02010609030101010101" charset="-122"/>
              <a:cs typeface="新宋体" panose="02010609030101010101" charset="-122"/>
            </a:endParaRPr>
          </a:p>
          <a:p>
            <a:pPr>
              <a:lnSpc>
                <a:spcPct val="100000"/>
              </a:lnSpc>
              <a:spcBef>
                <a:spcPts val="35"/>
              </a:spcBef>
            </a:pPr>
            <a:endParaRPr sz="3250">
              <a:latin typeface="Times New Roman" panose="02020603050405020304"/>
              <a:cs typeface="Times New Roman" panose="02020603050405020304"/>
            </a:endParaRPr>
          </a:p>
          <a:p>
            <a:pPr marL="371475">
              <a:lnSpc>
                <a:spcPct val="100000"/>
              </a:lnSpc>
              <a:tabLst>
                <a:tab pos="71437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乘法的定义</a:t>
            </a:r>
            <a:endParaRPr sz="3200">
              <a:latin typeface="新宋体" panose="02010609030101010101" charset="-122"/>
              <a:cs typeface="新宋体" panose="02010609030101010101" charset="-122"/>
            </a:endParaRPr>
          </a:p>
          <a:p>
            <a:pPr marL="828675">
              <a:lnSpc>
                <a:spcPct val="100000"/>
              </a:lnSpc>
              <a:spcBef>
                <a:spcPts val="755"/>
              </a:spcBef>
            </a:pPr>
            <a:r>
              <a:rPr sz="3200" spc="-5" dirty="0">
                <a:solidFill>
                  <a:srgbClr val="FF0000"/>
                </a:solidFill>
                <a:latin typeface="新宋体" panose="02010609030101010101" charset="-122"/>
                <a:cs typeface="新宋体" panose="02010609030101010101" charset="-122"/>
              </a:rPr>
              <a:t>C(x,y) = A(x,y) * B(x,y)</a:t>
            </a:r>
            <a:endParaRPr sz="3200">
              <a:latin typeface="新宋体" panose="02010609030101010101" charset="-122"/>
              <a:cs typeface="新宋体" panose="02010609030101010101" charset="-122"/>
            </a:endParaRPr>
          </a:p>
          <a:p>
            <a:pPr marL="371475">
              <a:lnSpc>
                <a:spcPct val="100000"/>
              </a:lnSpc>
              <a:spcBef>
                <a:spcPts val="760"/>
              </a:spcBef>
              <a:tabLst>
                <a:tab pos="71437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主要应用举例</a:t>
            </a:r>
            <a:endParaRPr sz="3200">
              <a:latin typeface="新宋体" panose="02010609030101010101" charset="-122"/>
              <a:cs typeface="新宋体" panose="02010609030101010101" charset="-122"/>
            </a:endParaRPr>
          </a:p>
          <a:p>
            <a:pPr marL="828675" marR="5080" indent="-635">
              <a:lnSpc>
                <a:spcPct val="120000"/>
              </a:lnSpc>
              <a:spcBef>
                <a:spcPts val="5"/>
              </a:spcBef>
              <a:tabLst>
                <a:tab pos="1317625" algn="l"/>
              </a:tabLst>
            </a:pPr>
            <a:r>
              <a:rPr sz="2600" spc="90"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图像的局部显示 用二值蒙板图像与原图像做乘法</a:t>
            </a:r>
            <a:endParaRPr sz="3200">
              <a:latin typeface="新宋体" panose="02010609030101010101" charset="-122"/>
              <a:cs typeface="新宋体" panose="02010609030101010101"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106815" y="4570476"/>
            <a:ext cx="3276600" cy="221742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994539" y="4570476"/>
            <a:ext cx="3276600" cy="221742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06815" y="1906524"/>
            <a:ext cx="3276600" cy="222580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754251" y="997965"/>
            <a:ext cx="3274695" cy="4984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代数运算</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乘法</a:t>
            </a:r>
            <a:endParaRPr sz="3200">
              <a:latin typeface="新宋体" panose="02010609030101010101" charset="-122"/>
              <a:cs typeface="新宋体" panose="02010609030101010101" charset="-122"/>
            </a:endParaRPr>
          </a:p>
        </p:txBody>
      </p:sp>
      <p:sp>
        <p:nvSpPr>
          <p:cNvPr id="8" name="object 8"/>
          <p:cNvSpPr txBox="1"/>
          <p:nvPr/>
        </p:nvSpPr>
        <p:spPr>
          <a:xfrm>
            <a:off x="5483491" y="5348973"/>
            <a:ext cx="4318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9" name="object 9"/>
          <p:cNvSpPr txBox="1"/>
          <p:nvPr/>
        </p:nvSpPr>
        <p:spPr>
          <a:xfrm>
            <a:off x="5570359" y="2684246"/>
            <a:ext cx="4318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041537" y="2107438"/>
            <a:ext cx="4678680" cy="3116580"/>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非的定义</a:t>
            </a:r>
            <a:endParaRPr sz="3200">
              <a:latin typeface="新宋体" panose="02010609030101010101" charset="-122"/>
              <a:cs typeface="新宋体" panose="02010609030101010101" charset="-122"/>
            </a:endParaRPr>
          </a:p>
          <a:p>
            <a:pPr marL="354965">
              <a:lnSpc>
                <a:spcPct val="100000"/>
              </a:lnSpc>
              <a:spcBef>
                <a:spcPts val="665"/>
              </a:spcBef>
            </a:pPr>
            <a:r>
              <a:rPr sz="2800" spc="-5" dirty="0">
                <a:solidFill>
                  <a:srgbClr val="FF0000"/>
                </a:solidFill>
                <a:latin typeface="新宋体" panose="02010609030101010101" charset="-122"/>
                <a:cs typeface="新宋体" panose="02010609030101010101" charset="-122"/>
              </a:rPr>
              <a:t>g(x,y</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25</a:t>
            </a:r>
            <a:r>
              <a:rPr sz="2800" dirty="0">
                <a:solidFill>
                  <a:srgbClr val="FF0000"/>
                </a:solidFill>
                <a:latin typeface="新宋体" panose="02010609030101010101" charset="-122"/>
                <a:cs typeface="新宋体" panose="02010609030101010101" charset="-122"/>
              </a:rPr>
              <a:t>5</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f(x,y)</a:t>
            </a:r>
            <a:endParaRPr sz="2800">
              <a:latin typeface="新宋体" panose="02010609030101010101" charset="-122"/>
              <a:cs typeface="新宋体" panose="02010609030101010101" charset="-122"/>
            </a:endParaRPr>
          </a:p>
          <a:p>
            <a:pPr>
              <a:lnSpc>
                <a:spcPct val="100000"/>
              </a:lnSpc>
              <a:spcBef>
                <a:spcPts val="40"/>
              </a:spcBef>
            </a:pPr>
            <a:endParaRPr sz="4150">
              <a:latin typeface="Times New Roman" panose="02020603050405020304"/>
              <a:cs typeface="Times New Roman" panose="02020603050405020304"/>
            </a:endParaRPr>
          </a:p>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主要应用举例</a:t>
            </a:r>
            <a:endParaRPr sz="3200">
              <a:latin typeface="新宋体" panose="02010609030101010101" charset="-122"/>
              <a:cs typeface="新宋体" panose="02010609030101010101" charset="-122"/>
            </a:endParaRPr>
          </a:p>
          <a:p>
            <a:pPr marL="469265">
              <a:lnSpc>
                <a:spcPct val="100000"/>
              </a:lnSpc>
              <a:spcBef>
                <a:spcPts val="66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获得一个阴图像</a:t>
            </a:r>
            <a:endParaRPr sz="2800">
              <a:latin typeface="新宋体" panose="02010609030101010101" charset="-122"/>
              <a:cs typeface="新宋体" panose="02010609030101010101" charset="-122"/>
            </a:endParaRPr>
          </a:p>
          <a:p>
            <a:pPr marL="469265">
              <a:lnSpc>
                <a:spcPts val="3320"/>
              </a:lnSpc>
              <a:spcBef>
                <a:spcPts val="675"/>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获得一个子图像的补图像</a:t>
            </a:r>
            <a:endParaRPr sz="28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——1</a:t>
            </a:r>
            <a:r>
              <a:rPr spc="-15" dirty="0">
                <a:latin typeface="新宋体" panose="02010609030101010101" charset="-122"/>
                <a:cs typeface="新宋体" panose="02010609030101010101" charset="-122"/>
              </a:rPr>
              <a:t>、非</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84900" y="3171825"/>
            <a:ext cx="3810000" cy="25892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222500" y="3171826"/>
            <a:ext cx="3810000" cy="2587751"/>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1754251" y="997965"/>
            <a:ext cx="3606800" cy="152273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代数运算</a:t>
            </a:r>
            <a:r>
              <a:rPr sz="3200" b="1" spc="-5" dirty="0">
                <a:latin typeface="Times New Roman" panose="02020603050405020304"/>
                <a:cs typeface="Times New Roman" panose="02020603050405020304"/>
              </a:rPr>
              <a:t>——1</a:t>
            </a:r>
            <a:r>
              <a:rPr sz="3200" b="1" spc="-15" dirty="0">
                <a:latin typeface="新宋体" panose="02010609030101010101" charset="-122"/>
                <a:cs typeface="新宋体" panose="02010609030101010101" charset="-122"/>
              </a:rPr>
              <a:t>、非</a:t>
            </a:r>
            <a:endParaRPr sz="3200">
              <a:latin typeface="新宋体" panose="02010609030101010101" charset="-122"/>
              <a:cs typeface="新宋体" panose="02010609030101010101" charset="-122"/>
            </a:endParaRPr>
          </a:p>
          <a:p>
            <a:pPr>
              <a:lnSpc>
                <a:spcPct val="100000"/>
              </a:lnSpc>
              <a:spcBef>
                <a:spcPts val="30"/>
              </a:spcBef>
            </a:pPr>
            <a:endParaRPr sz="3800">
              <a:latin typeface="Times New Roman" panose="02020603050405020304"/>
              <a:cs typeface="Times New Roman" panose="02020603050405020304"/>
            </a:endParaRPr>
          </a:p>
          <a:p>
            <a:pPr marL="407670">
              <a:lnSpc>
                <a:spcPts val="3750"/>
              </a:lnSpc>
              <a:tabLst>
                <a:tab pos="750570"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获得一个阴图像</a:t>
            </a:r>
            <a:endParaRPr sz="3200">
              <a:latin typeface="新宋体" panose="02010609030101010101" charset="-122"/>
              <a:cs typeface="新宋体" panose="02010609030101010101"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46389" y="3417570"/>
            <a:ext cx="4255770" cy="288264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91619" y="3417570"/>
            <a:ext cx="4255770" cy="288264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858383" y="4452873"/>
            <a:ext cx="295910" cy="502920"/>
          </a:xfrm>
          <a:prstGeom prst="rect">
            <a:avLst/>
          </a:prstGeom>
        </p:spPr>
        <p:txBody>
          <a:bodyPr vert="horz" wrap="square" lIns="0" tIns="0" rIns="0" bIns="0" rtlCol="0">
            <a:spAutoFit/>
          </a:bodyPr>
          <a:lstStyle/>
          <a:p>
            <a:pPr marL="12700">
              <a:lnSpc>
                <a:spcPct val="100000"/>
              </a:lnSpc>
            </a:pPr>
            <a:r>
              <a:rPr sz="3200" b="1" spc="175" dirty="0">
                <a:solidFill>
                  <a:srgbClr val="FF0000"/>
                </a:solidFill>
                <a:latin typeface="Comic Sans MS" panose="030F0702030302020204"/>
                <a:cs typeface="Comic Sans MS" panose="030F0702030302020204"/>
              </a:rPr>
              <a:t>=</a:t>
            </a:r>
            <a:endParaRPr sz="3200">
              <a:latin typeface="Comic Sans MS" panose="030F0702030302020204"/>
              <a:cs typeface="Comic Sans MS" panose="030F0702030302020204"/>
            </a:endParaRPr>
          </a:p>
        </p:txBody>
      </p:sp>
      <p:sp>
        <p:nvSpPr>
          <p:cNvPr id="7" name="object 7"/>
          <p:cNvSpPr txBox="1"/>
          <p:nvPr/>
        </p:nvSpPr>
        <p:spPr>
          <a:xfrm>
            <a:off x="1754238" y="997953"/>
            <a:ext cx="4926965" cy="147320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代数运算</a:t>
            </a:r>
            <a:r>
              <a:rPr sz="3200" b="1" spc="-5" dirty="0">
                <a:latin typeface="Times New Roman" panose="02020603050405020304"/>
                <a:cs typeface="Times New Roman" panose="02020603050405020304"/>
              </a:rPr>
              <a:t>——1</a:t>
            </a:r>
            <a:r>
              <a:rPr sz="3200" b="1" spc="-15" dirty="0">
                <a:latin typeface="新宋体" panose="02010609030101010101" charset="-122"/>
                <a:cs typeface="新宋体" panose="02010609030101010101" charset="-122"/>
              </a:rPr>
              <a:t>、非</a:t>
            </a:r>
            <a:endParaRPr sz="3200">
              <a:latin typeface="新宋体" panose="02010609030101010101" charset="-122"/>
              <a:cs typeface="新宋体" panose="02010609030101010101" charset="-122"/>
            </a:endParaRPr>
          </a:p>
          <a:p>
            <a:pPr>
              <a:lnSpc>
                <a:spcPct val="100000"/>
              </a:lnSpc>
              <a:spcBef>
                <a:spcPts val="40"/>
              </a:spcBef>
            </a:pPr>
            <a:endParaRPr sz="3450">
              <a:latin typeface="Times New Roman" panose="02020603050405020304"/>
              <a:cs typeface="Times New Roman" panose="02020603050405020304"/>
            </a:endParaRPr>
          </a:p>
          <a:p>
            <a:pPr marL="102870">
              <a:lnSpc>
                <a:spcPts val="3750"/>
              </a:lnSpc>
              <a:tabLst>
                <a:tab pos="445770"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获得一个子图像的补图像</a:t>
            </a:r>
            <a:endParaRPr sz="3200">
              <a:latin typeface="新宋体" panose="02010609030101010101" charset="-122"/>
              <a:cs typeface="新宋体" panose="02010609030101010101"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390905" rIns="0" bIns="0" rtlCol="0">
            <a:spAutoFit/>
          </a:bodyPr>
          <a:lstStyle/>
          <a:p>
            <a:pPr marL="1262380">
              <a:lnSpc>
                <a:spcPct val="100000"/>
              </a:lnSpc>
              <a:tabLst>
                <a:tab pos="1605280" algn="l"/>
              </a:tabLst>
            </a:pPr>
            <a:r>
              <a:rPr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与运算的定义</a:t>
            </a:r>
            <a:endParaRPr sz="3200">
              <a:latin typeface="新宋体" panose="02010609030101010101" charset="-122"/>
              <a:cs typeface="新宋体" panose="02010609030101010101" charset="-122"/>
            </a:endParaRPr>
          </a:p>
          <a:p>
            <a:pPr marL="1719580">
              <a:lnSpc>
                <a:spcPct val="100000"/>
              </a:lnSpc>
              <a:spcBef>
                <a:spcPts val="610"/>
              </a:spcBef>
              <a:tabLst>
                <a:tab pos="5420360" algn="l"/>
              </a:tabLst>
            </a:pPr>
            <a:r>
              <a:rPr sz="3200" spc="-5" dirty="0">
                <a:solidFill>
                  <a:srgbClr val="FF0000"/>
                </a:solidFill>
                <a:latin typeface="新宋体" panose="02010609030101010101" charset="-122"/>
                <a:cs typeface="新宋体" panose="02010609030101010101" charset="-122"/>
              </a:rPr>
              <a:t>g(x,y) = f(x,y) </a:t>
            </a:r>
            <a:r>
              <a:rPr sz="3200" b="1" spc="-5" dirty="0">
                <a:solidFill>
                  <a:srgbClr val="FF0000"/>
                </a:solidFill>
                <a:latin typeface="Symbol" panose="05050102010706020507"/>
                <a:cs typeface="Symbol" panose="05050102010706020507"/>
              </a:rPr>
              <a:t></a:t>
            </a:r>
            <a:r>
              <a:rPr sz="3200" b="1" spc="-5" dirty="0">
                <a:solidFill>
                  <a:srgbClr val="FF0000"/>
                </a:solidFill>
                <a:latin typeface="Times New Roman" panose="02020603050405020304"/>
                <a:cs typeface="Times New Roman" panose="02020603050405020304"/>
              </a:rPr>
              <a:t>	</a:t>
            </a:r>
            <a:r>
              <a:rPr sz="3200" spc="-5" dirty="0">
                <a:solidFill>
                  <a:srgbClr val="FF0000"/>
                </a:solidFill>
                <a:latin typeface="新宋体" panose="02010609030101010101" charset="-122"/>
                <a:cs typeface="新宋体" panose="02010609030101010101" charset="-122"/>
              </a:rPr>
              <a:t>h(x,y)</a:t>
            </a:r>
            <a:endParaRPr sz="3200">
              <a:latin typeface="新宋体" panose="02010609030101010101" charset="-122"/>
              <a:cs typeface="新宋体" panose="02010609030101010101" charset="-122"/>
            </a:endParaRPr>
          </a:p>
          <a:p>
            <a:pPr marL="1262380">
              <a:lnSpc>
                <a:spcPct val="100000"/>
              </a:lnSpc>
              <a:spcBef>
                <a:spcPts val="905"/>
              </a:spcBef>
              <a:tabLst>
                <a:tab pos="1605280" algn="l"/>
              </a:tabLst>
            </a:pPr>
            <a:r>
              <a:rPr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主要应用举例</a:t>
            </a:r>
            <a:endParaRPr sz="3200">
              <a:latin typeface="新宋体" panose="02010609030101010101" charset="-122"/>
              <a:cs typeface="新宋体" panose="02010609030101010101" charset="-122"/>
            </a:endParaRPr>
          </a:p>
          <a:p>
            <a:pPr marL="1719580">
              <a:lnSpc>
                <a:spcPts val="3320"/>
              </a:lnSpc>
              <a:spcBef>
                <a:spcPts val="665"/>
              </a:spcBef>
              <a:tabLst>
                <a:tab pos="2183130" algn="l"/>
              </a:tabLst>
            </a:pPr>
            <a:r>
              <a:rPr spc="8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求两个子图像的相交子图</a:t>
            </a:r>
            <a:endParaRPr sz="2800">
              <a:latin typeface="新宋体" panose="02010609030101010101" charset="-122"/>
              <a:cs typeface="新宋体" panose="02010609030101010101" charset="-122"/>
            </a:endParaRPr>
          </a:p>
        </p:txBody>
      </p:sp>
      <p:sp>
        <p:nvSpPr>
          <p:cNvPr id="5" name="object 5"/>
          <p:cNvSpPr/>
          <p:nvPr/>
        </p:nvSpPr>
        <p:spPr>
          <a:xfrm>
            <a:off x="1765439" y="5225796"/>
            <a:ext cx="2362200" cy="1371600"/>
          </a:xfrm>
          <a:custGeom>
            <a:avLst/>
            <a:gdLst/>
            <a:ahLst/>
            <a:cxnLst/>
            <a:rect l="l" t="t" r="r" b="b"/>
            <a:pathLst>
              <a:path w="2362200" h="1371600">
                <a:moveTo>
                  <a:pt x="0" y="0"/>
                </a:moveTo>
                <a:lnTo>
                  <a:pt x="0" y="1371600"/>
                </a:lnTo>
                <a:lnTo>
                  <a:pt x="2362200" y="1371600"/>
                </a:lnTo>
                <a:lnTo>
                  <a:pt x="2362199" y="0"/>
                </a:lnTo>
                <a:lnTo>
                  <a:pt x="0" y="0"/>
                </a:lnTo>
                <a:close/>
              </a:path>
            </a:pathLst>
          </a:custGeom>
          <a:solidFill>
            <a:srgbClr val="000000"/>
          </a:solidFill>
        </p:spPr>
        <p:txBody>
          <a:bodyPr wrap="square" lIns="0" tIns="0" rIns="0" bIns="0" rtlCol="0"/>
          <a:lstStyle/>
          <a:p>
            <a:endParaRPr/>
          </a:p>
        </p:txBody>
      </p:sp>
      <p:sp>
        <p:nvSpPr>
          <p:cNvPr id="6" name="object 6"/>
          <p:cNvSpPr/>
          <p:nvPr/>
        </p:nvSpPr>
        <p:spPr>
          <a:xfrm>
            <a:off x="1765439" y="5225796"/>
            <a:ext cx="2362200" cy="1371600"/>
          </a:xfrm>
          <a:custGeom>
            <a:avLst/>
            <a:gdLst/>
            <a:ahLst/>
            <a:cxnLst/>
            <a:rect l="l" t="t" r="r" b="b"/>
            <a:pathLst>
              <a:path w="2362200" h="1371600">
                <a:moveTo>
                  <a:pt x="0" y="0"/>
                </a:moveTo>
                <a:lnTo>
                  <a:pt x="0" y="1371600"/>
                </a:lnTo>
                <a:lnTo>
                  <a:pt x="2362200" y="1371600"/>
                </a:lnTo>
                <a:lnTo>
                  <a:pt x="2362199" y="0"/>
                </a:lnTo>
                <a:lnTo>
                  <a:pt x="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2146439" y="5454396"/>
            <a:ext cx="990600" cy="685800"/>
          </a:xfrm>
          <a:custGeom>
            <a:avLst/>
            <a:gdLst/>
            <a:ahLst/>
            <a:cxnLst/>
            <a:rect l="l" t="t" r="r" b="b"/>
            <a:pathLst>
              <a:path w="990600" h="685800">
                <a:moveTo>
                  <a:pt x="0" y="0"/>
                </a:moveTo>
                <a:lnTo>
                  <a:pt x="0" y="685800"/>
                </a:lnTo>
                <a:lnTo>
                  <a:pt x="990600" y="685800"/>
                </a:lnTo>
                <a:lnTo>
                  <a:pt x="990600" y="0"/>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2146439" y="5454396"/>
            <a:ext cx="990600" cy="685800"/>
          </a:xfrm>
          <a:custGeom>
            <a:avLst/>
            <a:gdLst/>
            <a:ahLst/>
            <a:cxnLst/>
            <a:rect l="l" t="t" r="r" b="b"/>
            <a:pathLst>
              <a:path w="990600" h="685800">
                <a:moveTo>
                  <a:pt x="0" y="0"/>
                </a:moveTo>
                <a:lnTo>
                  <a:pt x="0" y="685800"/>
                </a:lnTo>
                <a:lnTo>
                  <a:pt x="990600" y="685800"/>
                </a:lnTo>
                <a:lnTo>
                  <a:pt x="990600" y="0"/>
                </a:lnTo>
                <a:lnTo>
                  <a:pt x="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7251827" y="5225796"/>
            <a:ext cx="2362200" cy="1371600"/>
          </a:xfrm>
          <a:custGeom>
            <a:avLst/>
            <a:gdLst/>
            <a:ahLst/>
            <a:cxnLst/>
            <a:rect l="l" t="t" r="r" b="b"/>
            <a:pathLst>
              <a:path w="2362200" h="1371600">
                <a:moveTo>
                  <a:pt x="0" y="0"/>
                </a:moveTo>
                <a:lnTo>
                  <a:pt x="0" y="1371600"/>
                </a:lnTo>
                <a:lnTo>
                  <a:pt x="2362200" y="1371600"/>
                </a:lnTo>
                <a:lnTo>
                  <a:pt x="2362200" y="0"/>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7251827" y="5225796"/>
            <a:ext cx="2362200" cy="1371600"/>
          </a:xfrm>
          <a:custGeom>
            <a:avLst/>
            <a:gdLst/>
            <a:ahLst/>
            <a:cxnLst/>
            <a:rect l="l" t="t" r="r" b="b"/>
            <a:pathLst>
              <a:path w="2362200" h="1371600">
                <a:moveTo>
                  <a:pt x="0" y="0"/>
                </a:moveTo>
                <a:lnTo>
                  <a:pt x="0" y="1371600"/>
                </a:lnTo>
                <a:lnTo>
                  <a:pt x="2362200" y="1371600"/>
                </a:lnTo>
                <a:lnTo>
                  <a:pt x="2362200" y="0"/>
                </a:lnTo>
                <a:lnTo>
                  <a:pt x="0" y="0"/>
                </a:lnTo>
                <a:close/>
              </a:path>
            </a:pathLst>
          </a:custGeom>
          <a:ln w="9525">
            <a:solidFill>
              <a:srgbClr val="000000"/>
            </a:solidFill>
          </a:ln>
        </p:spPr>
        <p:txBody>
          <a:bodyPr wrap="square" lIns="0" tIns="0" rIns="0" bIns="0" rtlCol="0"/>
          <a:lstStyle/>
          <a:p>
            <a:endParaRPr/>
          </a:p>
        </p:txBody>
      </p:sp>
      <p:sp>
        <p:nvSpPr>
          <p:cNvPr id="11" name="object 11"/>
          <p:cNvSpPr/>
          <p:nvPr/>
        </p:nvSpPr>
        <p:spPr>
          <a:xfrm>
            <a:off x="8242427" y="5682996"/>
            <a:ext cx="381000" cy="381000"/>
          </a:xfrm>
          <a:custGeom>
            <a:avLst/>
            <a:gdLst/>
            <a:ahLst/>
            <a:cxnLst/>
            <a:rect l="l" t="t" r="r" b="b"/>
            <a:pathLst>
              <a:path w="381000" h="381000">
                <a:moveTo>
                  <a:pt x="0" y="0"/>
                </a:moveTo>
                <a:lnTo>
                  <a:pt x="0" y="381000"/>
                </a:lnTo>
                <a:lnTo>
                  <a:pt x="381000" y="381000"/>
                </a:lnTo>
                <a:lnTo>
                  <a:pt x="381000" y="0"/>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8242427" y="5682996"/>
            <a:ext cx="381000" cy="381000"/>
          </a:xfrm>
          <a:custGeom>
            <a:avLst/>
            <a:gdLst/>
            <a:ahLst/>
            <a:cxnLst/>
            <a:rect l="l" t="t" r="r" b="b"/>
            <a:pathLst>
              <a:path w="381000" h="381000">
                <a:moveTo>
                  <a:pt x="0" y="0"/>
                </a:moveTo>
                <a:lnTo>
                  <a:pt x="0" y="381000"/>
                </a:lnTo>
                <a:lnTo>
                  <a:pt x="381000" y="381000"/>
                </a:lnTo>
                <a:lnTo>
                  <a:pt x="381000" y="0"/>
                </a:lnTo>
                <a:lnTo>
                  <a:pt x="0" y="0"/>
                </a:lnTo>
                <a:close/>
              </a:path>
            </a:pathLst>
          </a:custGeom>
          <a:ln w="9525">
            <a:solidFill>
              <a:srgbClr val="000000"/>
            </a:solidFill>
          </a:ln>
        </p:spPr>
        <p:txBody>
          <a:bodyPr wrap="square" lIns="0" tIns="0" rIns="0" bIns="0" rtlCol="0"/>
          <a:lstStyle/>
          <a:p>
            <a:endParaRPr/>
          </a:p>
        </p:txBody>
      </p:sp>
      <p:sp>
        <p:nvSpPr>
          <p:cNvPr id="13" name="object 13"/>
          <p:cNvSpPr/>
          <p:nvPr/>
        </p:nvSpPr>
        <p:spPr>
          <a:xfrm>
            <a:off x="4584839" y="5225796"/>
            <a:ext cx="2362200" cy="1371600"/>
          </a:xfrm>
          <a:custGeom>
            <a:avLst/>
            <a:gdLst/>
            <a:ahLst/>
            <a:cxnLst/>
            <a:rect l="l" t="t" r="r" b="b"/>
            <a:pathLst>
              <a:path w="2362200" h="1371600">
                <a:moveTo>
                  <a:pt x="0" y="0"/>
                </a:moveTo>
                <a:lnTo>
                  <a:pt x="0" y="1371600"/>
                </a:lnTo>
                <a:lnTo>
                  <a:pt x="2362199" y="1371600"/>
                </a:lnTo>
                <a:lnTo>
                  <a:pt x="2362199" y="0"/>
                </a:lnTo>
                <a:lnTo>
                  <a:pt x="0" y="0"/>
                </a:lnTo>
                <a:close/>
              </a:path>
            </a:pathLst>
          </a:custGeom>
          <a:solidFill>
            <a:srgbClr val="000000"/>
          </a:solidFill>
        </p:spPr>
        <p:txBody>
          <a:bodyPr wrap="square" lIns="0" tIns="0" rIns="0" bIns="0" rtlCol="0"/>
          <a:lstStyle/>
          <a:p>
            <a:endParaRPr/>
          </a:p>
        </p:txBody>
      </p:sp>
      <p:sp>
        <p:nvSpPr>
          <p:cNvPr id="14" name="object 14"/>
          <p:cNvSpPr/>
          <p:nvPr/>
        </p:nvSpPr>
        <p:spPr>
          <a:xfrm>
            <a:off x="4584839" y="5225796"/>
            <a:ext cx="2362200" cy="1371600"/>
          </a:xfrm>
          <a:custGeom>
            <a:avLst/>
            <a:gdLst/>
            <a:ahLst/>
            <a:cxnLst/>
            <a:rect l="l" t="t" r="r" b="b"/>
            <a:pathLst>
              <a:path w="2362200" h="1371600">
                <a:moveTo>
                  <a:pt x="0" y="0"/>
                </a:moveTo>
                <a:lnTo>
                  <a:pt x="0" y="1371600"/>
                </a:lnTo>
                <a:lnTo>
                  <a:pt x="2362199" y="1371600"/>
                </a:lnTo>
                <a:lnTo>
                  <a:pt x="2362199" y="0"/>
                </a:lnTo>
                <a:lnTo>
                  <a:pt x="0" y="0"/>
                </a:lnTo>
                <a:close/>
              </a:path>
            </a:pathLst>
          </a:custGeom>
          <a:ln w="9525">
            <a:solidFill>
              <a:srgbClr val="000000"/>
            </a:solidFill>
          </a:ln>
        </p:spPr>
        <p:txBody>
          <a:bodyPr wrap="square" lIns="0" tIns="0" rIns="0" bIns="0" rtlCol="0"/>
          <a:lstStyle/>
          <a:p>
            <a:endParaRPr/>
          </a:p>
        </p:txBody>
      </p:sp>
      <p:sp>
        <p:nvSpPr>
          <p:cNvPr id="15" name="object 15"/>
          <p:cNvSpPr/>
          <p:nvPr/>
        </p:nvSpPr>
        <p:spPr>
          <a:xfrm>
            <a:off x="5575439" y="5759196"/>
            <a:ext cx="990600" cy="685800"/>
          </a:xfrm>
          <a:custGeom>
            <a:avLst/>
            <a:gdLst/>
            <a:ahLst/>
            <a:cxnLst/>
            <a:rect l="l" t="t" r="r" b="b"/>
            <a:pathLst>
              <a:path w="990600" h="685800">
                <a:moveTo>
                  <a:pt x="0" y="0"/>
                </a:moveTo>
                <a:lnTo>
                  <a:pt x="0" y="685800"/>
                </a:lnTo>
                <a:lnTo>
                  <a:pt x="990599" y="685800"/>
                </a:lnTo>
                <a:lnTo>
                  <a:pt x="990599" y="0"/>
                </a:lnTo>
                <a:lnTo>
                  <a:pt x="0" y="0"/>
                </a:lnTo>
                <a:close/>
              </a:path>
            </a:pathLst>
          </a:custGeom>
          <a:solidFill>
            <a:srgbClr val="FFFFFF"/>
          </a:solidFill>
        </p:spPr>
        <p:txBody>
          <a:bodyPr wrap="square" lIns="0" tIns="0" rIns="0" bIns="0" rtlCol="0"/>
          <a:lstStyle/>
          <a:p>
            <a:endParaRPr/>
          </a:p>
        </p:txBody>
      </p:sp>
      <p:sp>
        <p:nvSpPr>
          <p:cNvPr id="16" name="object 16"/>
          <p:cNvSpPr/>
          <p:nvPr/>
        </p:nvSpPr>
        <p:spPr>
          <a:xfrm>
            <a:off x="5575439" y="5759196"/>
            <a:ext cx="990600" cy="685800"/>
          </a:xfrm>
          <a:custGeom>
            <a:avLst/>
            <a:gdLst/>
            <a:ahLst/>
            <a:cxnLst/>
            <a:rect l="l" t="t" r="r" b="b"/>
            <a:pathLst>
              <a:path w="990600" h="685800">
                <a:moveTo>
                  <a:pt x="0" y="0"/>
                </a:moveTo>
                <a:lnTo>
                  <a:pt x="0" y="685800"/>
                </a:lnTo>
                <a:lnTo>
                  <a:pt x="990599" y="685800"/>
                </a:lnTo>
                <a:lnTo>
                  <a:pt x="990599" y="0"/>
                </a:lnTo>
                <a:lnTo>
                  <a:pt x="0" y="0"/>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4287901" y="5586476"/>
            <a:ext cx="240029" cy="432434"/>
          </a:xfrm>
          <a:prstGeom prst="rect">
            <a:avLst/>
          </a:prstGeom>
        </p:spPr>
        <p:txBody>
          <a:bodyPr vert="horz" wrap="square" lIns="0" tIns="0" rIns="0" bIns="0" rtlCol="0">
            <a:spAutoFit/>
          </a:bodyPr>
          <a:lstStyle/>
          <a:p>
            <a:pPr marL="12700">
              <a:lnSpc>
                <a:spcPct val="100000"/>
              </a:lnSpc>
            </a:pPr>
            <a:r>
              <a:rPr sz="2800" b="1" spc="-5" dirty="0">
                <a:solidFill>
                  <a:srgbClr val="FF0000"/>
                </a:solidFill>
                <a:latin typeface="Symbol" panose="05050102010706020507"/>
                <a:cs typeface="Symbol" panose="05050102010706020507"/>
              </a:rPr>
              <a:t></a:t>
            </a:r>
            <a:endParaRPr sz="2800">
              <a:latin typeface="Symbol" panose="05050102010706020507"/>
              <a:cs typeface="Symbol" panose="05050102010706020507"/>
            </a:endParaRPr>
          </a:p>
        </p:txBody>
      </p:sp>
      <p:sp>
        <p:nvSpPr>
          <p:cNvPr id="18" name="object 18"/>
          <p:cNvSpPr txBox="1"/>
          <p:nvPr/>
        </p:nvSpPr>
        <p:spPr>
          <a:xfrm>
            <a:off x="6967842" y="5575058"/>
            <a:ext cx="262890" cy="441959"/>
          </a:xfrm>
          <a:prstGeom prst="rect">
            <a:avLst/>
          </a:prstGeom>
        </p:spPr>
        <p:txBody>
          <a:bodyPr vert="horz" wrap="square" lIns="0" tIns="0" rIns="0" bIns="0" rtlCol="0">
            <a:spAutoFit/>
          </a:bodyPr>
          <a:lstStyle/>
          <a:p>
            <a:pPr marL="12700">
              <a:lnSpc>
                <a:spcPct val="100000"/>
              </a:lnSpc>
            </a:pPr>
            <a:r>
              <a:rPr sz="2800" b="1" spc="155" dirty="0">
                <a:solidFill>
                  <a:srgbClr val="FF0000"/>
                </a:solidFill>
                <a:latin typeface="Comic Sans MS" panose="030F0702030302020204"/>
                <a:cs typeface="Comic Sans MS" panose="030F0702030302020204"/>
              </a:rPr>
              <a:t>=</a:t>
            </a:r>
            <a:endParaRPr sz="2800">
              <a:latin typeface="Comic Sans MS" panose="030F0702030302020204"/>
              <a:cs typeface="Comic Sans MS" panose="030F0702030302020204"/>
            </a:endParaRPr>
          </a:p>
        </p:txBody>
      </p:sp>
      <p:sp>
        <p:nvSpPr>
          <p:cNvPr id="19" name="object 19"/>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——2</a:t>
            </a:r>
            <a:r>
              <a:rPr spc="-15" dirty="0">
                <a:latin typeface="新宋体" panose="02010609030101010101" charset="-122"/>
                <a:cs typeface="新宋体" panose="02010609030101010101" charset="-122"/>
              </a:rPr>
              <a:t>、与</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33663" y="3058668"/>
            <a:ext cx="7057643" cy="273557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97965"/>
            <a:ext cx="6631305" cy="151701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代数运算</a:t>
            </a:r>
            <a:r>
              <a:rPr sz="3200" b="1" spc="-5" dirty="0">
                <a:latin typeface="Times New Roman" panose="02020603050405020304"/>
                <a:cs typeface="Times New Roman" panose="02020603050405020304"/>
              </a:rPr>
              <a:t>——2</a:t>
            </a:r>
            <a:r>
              <a:rPr sz="3200" b="1" spc="-15" dirty="0">
                <a:latin typeface="新宋体" panose="02010609030101010101" charset="-122"/>
                <a:cs typeface="新宋体" panose="02010609030101010101" charset="-122"/>
              </a:rPr>
              <a:t>、与</a:t>
            </a:r>
            <a:endParaRPr sz="3200">
              <a:latin typeface="新宋体" panose="02010609030101010101" charset="-122"/>
              <a:cs typeface="新宋体" panose="02010609030101010101" charset="-122"/>
            </a:endParaRPr>
          </a:p>
          <a:p>
            <a:pPr>
              <a:lnSpc>
                <a:spcPct val="100000"/>
              </a:lnSpc>
              <a:spcBef>
                <a:spcPts val="55"/>
              </a:spcBef>
            </a:pPr>
            <a:endParaRPr sz="3700">
              <a:latin typeface="Times New Roman" panose="02020603050405020304"/>
              <a:cs typeface="Times New Roman" panose="02020603050405020304"/>
            </a:endParaRPr>
          </a:p>
          <a:p>
            <a:pPr marL="469900">
              <a:lnSpc>
                <a:spcPts val="3795"/>
              </a:lnSpc>
              <a:tabLst>
                <a:tab pos="932180" algn="l"/>
              </a:tabLst>
            </a:pPr>
            <a:r>
              <a:rPr sz="2600" spc="90"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模板运算：提取感兴趣的子图像</a:t>
            </a:r>
            <a:endParaRPr sz="3200">
              <a:latin typeface="新宋体" panose="02010609030101010101" charset="-122"/>
              <a:cs typeface="新宋体" panose="0201060903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124460">
              <a:lnSpc>
                <a:spcPct val="100000"/>
              </a:lnSpc>
            </a:pPr>
            <a:r>
              <a:rPr spc="-15" dirty="0">
                <a:latin typeface="新宋体" panose="02010609030101010101" charset="-122"/>
                <a:cs typeface="新宋体" panose="02010609030101010101" charset="-122"/>
              </a:rPr>
              <a:t>国内外相关会议和杂志（续）</a:t>
            </a:r>
          </a:p>
        </p:txBody>
      </p:sp>
      <p:sp>
        <p:nvSpPr>
          <p:cNvPr id="5" name="object 5"/>
          <p:cNvSpPr txBox="1"/>
          <p:nvPr/>
        </p:nvSpPr>
        <p:spPr>
          <a:xfrm>
            <a:off x="1842135" y="1800225"/>
            <a:ext cx="2513965" cy="476250"/>
          </a:xfrm>
          <a:prstGeom prst="rect">
            <a:avLst/>
          </a:prstGeom>
        </p:spPr>
        <p:txBody>
          <a:bodyPr vert="horz" wrap="square" lIns="0" tIns="0" rIns="0" bIns="0" rtlCol="0">
            <a:spAutoFit/>
          </a:bodyPr>
          <a:lstStyle/>
          <a:p>
            <a:pPr marL="12700">
              <a:lnSpc>
                <a:spcPts val="3750"/>
              </a:lnSpc>
              <a:tabLst>
                <a:tab pos="46926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国外期刊：</a:t>
            </a:r>
            <a:endParaRPr sz="3200" dirty="0">
              <a:latin typeface="新宋体" panose="02010609030101010101" charset="-122"/>
              <a:cs typeface="新宋体" panose="02010609030101010101" charset="-122"/>
            </a:endParaRPr>
          </a:p>
        </p:txBody>
      </p:sp>
      <p:sp>
        <p:nvSpPr>
          <p:cNvPr id="6" name="object 6"/>
          <p:cNvSpPr txBox="1"/>
          <p:nvPr/>
        </p:nvSpPr>
        <p:spPr>
          <a:xfrm>
            <a:off x="1892300" y="2472055"/>
            <a:ext cx="7340600" cy="4738370"/>
          </a:xfrm>
          <a:prstGeom prst="rect">
            <a:avLst/>
          </a:prstGeom>
        </p:spPr>
        <p:txBody>
          <a:bodyPr vert="horz" wrap="square" lIns="0" tIns="0" rIns="0" bIns="0" rtlCol="0">
            <a:spAutoFit/>
          </a:bodyPr>
          <a:lstStyle/>
          <a:p>
            <a:pPr marL="469900" marR="614680" indent="-457200">
              <a:lnSpc>
                <a:spcPct val="100000"/>
              </a:lnSpc>
              <a:buClr>
                <a:srgbClr val="EE2B0A"/>
              </a:buClr>
              <a:buSzPct val="71000"/>
              <a:buFont typeface="Segoe UI Symbol" panose="020B0502040204020203"/>
              <a:buChar char="✓"/>
              <a:tabLst>
                <a:tab pos="469900" algn="l"/>
              </a:tabLst>
            </a:pPr>
            <a:r>
              <a:rPr sz="2400" b="1" spc="-10" dirty="0">
                <a:latin typeface="新宋体" panose="02010609030101010101" charset="-122"/>
                <a:cs typeface="新宋体" panose="02010609030101010101" charset="-122"/>
              </a:rPr>
              <a:t>IEEE Transactions on Pattern Analysis and Machine Intelligence (PAMI)</a:t>
            </a:r>
            <a:endParaRPr sz="2400" dirty="0">
              <a:latin typeface="新宋体" panose="02010609030101010101" charset="-122"/>
              <a:cs typeface="新宋体" panose="02010609030101010101" charset="-122"/>
            </a:endParaRPr>
          </a:p>
          <a:p>
            <a:pPr marL="469900" indent="-457200">
              <a:lnSpc>
                <a:spcPct val="100000"/>
              </a:lnSpc>
              <a:spcBef>
                <a:spcPts val="1425"/>
              </a:spcBef>
              <a:buClr>
                <a:srgbClr val="EE2B0A"/>
              </a:buClr>
              <a:buSzPct val="71000"/>
              <a:buFont typeface="Segoe UI Symbol" panose="020B0502040204020203"/>
              <a:buChar char="✓"/>
              <a:tabLst>
                <a:tab pos="469900" algn="l"/>
              </a:tabLst>
            </a:pPr>
            <a:r>
              <a:rPr sz="2400" b="1" spc="-10" dirty="0">
                <a:latin typeface="新宋体" panose="02010609030101010101" charset="-122"/>
                <a:cs typeface="新宋体" panose="02010609030101010101" charset="-122"/>
              </a:rPr>
              <a:t>IEEE Transactions on Image Processing (IP)</a:t>
            </a:r>
            <a:endParaRPr sz="2400" dirty="0">
              <a:latin typeface="新宋体" panose="02010609030101010101" charset="-122"/>
              <a:cs typeface="新宋体" panose="02010609030101010101" charset="-122"/>
            </a:endParaRPr>
          </a:p>
          <a:p>
            <a:pPr marL="469900" marR="5080" indent="-457200">
              <a:lnSpc>
                <a:spcPct val="100000"/>
              </a:lnSpc>
              <a:spcBef>
                <a:spcPts val="1435"/>
              </a:spcBef>
              <a:buClr>
                <a:srgbClr val="EE2B0A"/>
              </a:buClr>
              <a:buSzPct val="71000"/>
              <a:buFont typeface="Segoe UI Symbol" panose="020B0502040204020203"/>
              <a:buChar char="✓"/>
              <a:tabLst>
                <a:tab pos="469900" algn="l"/>
              </a:tabLst>
            </a:pPr>
            <a:r>
              <a:rPr sz="2400" b="1" spc="-10" dirty="0">
                <a:latin typeface="新宋体" panose="02010609030101010101" charset="-122"/>
                <a:cs typeface="新宋体" panose="02010609030101010101" charset="-122"/>
              </a:rPr>
              <a:t>IEEE Transactions on Circuits and Systems for Video Technology (CSVT)</a:t>
            </a:r>
            <a:endParaRPr sz="2400" dirty="0">
              <a:latin typeface="新宋体" panose="02010609030101010101" charset="-122"/>
              <a:cs typeface="新宋体" panose="02010609030101010101" charset="-122"/>
            </a:endParaRPr>
          </a:p>
          <a:p>
            <a:pPr marL="469900" marR="767080" indent="-457200">
              <a:lnSpc>
                <a:spcPct val="100000"/>
              </a:lnSpc>
              <a:spcBef>
                <a:spcPts val="1430"/>
              </a:spcBef>
              <a:buClr>
                <a:srgbClr val="EE2B0A"/>
              </a:buClr>
              <a:buSzPct val="71000"/>
              <a:buFont typeface="Segoe UI Symbol" panose="020B0502040204020203"/>
              <a:buChar char="✓"/>
              <a:tabLst>
                <a:tab pos="469900" algn="l"/>
              </a:tabLst>
            </a:pPr>
            <a:r>
              <a:rPr sz="2400" b="1" spc="-10" dirty="0">
                <a:latin typeface="新宋体" panose="02010609030101010101" charset="-122"/>
                <a:cs typeface="新宋体" panose="02010609030101010101" charset="-122"/>
              </a:rPr>
              <a:t>International Journal of Computer Vision (IJCV)</a:t>
            </a:r>
            <a:endParaRPr sz="2400" dirty="0">
              <a:latin typeface="新宋体" panose="02010609030101010101" charset="-122"/>
              <a:cs typeface="新宋体" panose="02010609030101010101" charset="-122"/>
            </a:endParaRPr>
          </a:p>
          <a:p>
            <a:pPr marL="469900" indent="-457200">
              <a:lnSpc>
                <a:spcPct val="100000"/>
              </a:lnSpc>
              <a:spcBef>
                <a:spcPts val="1430"/>
              </a:spcBef>
              <a:buClr>
                <a:srgbClr val="EE2B0A"/>
              </a:buClr>
              <a:buSzPct val="71000"/>
              <a:buFont typeface="Segoe UI Symbol" panose="020B0502040204020203"/>
              <a:buChar char="✓"/>
              <a:tabLst>
                <a:tab pos="469900" algn="l"/>
              </a:tabLst>
            </a:pPr>
            <a:r>
              <a:rPr sz="2400" b="1" spc="-10" dirty="0">
                <a:latin typeface="新宋体" panose="02010609030101010101" charset="-122"/>
                <a:cs typeface="新宋体" panose="02010609030101010101" charset="-122"/>
              </a:rPr>
              <a:t>Pattern Recognition (PR)</a:t>
            </a:r>
            <a:endParaRPr sz="2400" dirty="0">
              <a:latin typeface="新宋体" panose="02010609030101010101" charset="-122"/>
              <a:cs typeface="新宋体" panose="02010609030101010101" charset="-122"/>
            </a:endParaRPr>
          </a:p>
          <a:p>
            <a:pPr marL="469900" indent="-457200">
              <a:lnSpc>
                <a:spcPct val="100000"/>
              </a:lnSpc>
              <a:spcBef>
                <a:spcPts val="1430"/>
              </a:spcBef>
              <a:buClr>
                <a:srgbClr val="EE2B0A"/>
              </a:buClr>
              <a:buSzPct val="71000"/>
              <a:buFont typeface="Segoe UI Symbol" panose="020B0502040204020203"/>
              <a:buChar char="✓"/>
              <a:tabLst>
                <a:tab pos="469900" algn="l"/>
              </a:tabLst>
            </a:pPr>
            <a:r>
              <a:rPr sz="2400" b="1" spc="-10" dirty="0">
                <a:latin typeface="新宋体" panose="02010609030101010101" charset="-122"/>
                <a:cs typeface="新宋体" panose="02010609030101010101" charset="-122"/>
              </a:rPr>
              <a:t>Image and Vision Computing (IVC)</a:t>
            </a:r>
            <a:endParaRPr sz="2400" dirty="0">
              <a:latin typeface="新宋体" panose="02010609030101010101" charset="-122"/>
              <a:cs typeface="新宋体" panose="02010609030101010101" charset="-122"/>
            </a:endParaRPr>
          </a:p>
          <a:p>
            <a:pPr marL="12700">
              <a:lnSpc>
                <a:spcPct val="100000"/>
              </a:lnSpc>
              <a:spcBef>
                <a:spcPts val="1270"/>
              </a:spcBef>
              <a:tabLst>
                <a:tab pos="469265" algn="l"/>
              </a:tabLst>
            </a:pPr>
            <a:r>
              <a:rPr sz="1700" spc="55" dirty="0">
                <a:solidFill>
                  <a:srgbClr val="EE2B0A"/>
                </a:solidFill>
                <a:latin typeface="Segoe UI Symbol" panose="020B0502040204020203"/>
                <a:cs typeface="Segoe UI Symbol" panose="020B0502040204020203"/>
              </a:rPr>
              <a:t>✓	</a:t>
            </a:r>
            <a:r>
              <a:rPr sz="2400" b="1" spc="55" dirty="0">
                <a:latin typeface="Times New Roman" panose="02020603050405020304"/>
                <a:cs typeface="Times New Roman" panose="02020603050405020304"/>
              </a:rPr>
              <a:t>…</a:t>
            </a:r>
            <a:endParaRPr sz="2400" dirty="0">
              <a:latin typeface="Times New Roman" panose="02020603050405020304"/>
              <a:cs typeface="Times New Roman" panose="02020603050405020304"/>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143255" rIns="0" bIns="0" rtlCol="0">
            <a:spAutoFit/>
          </a:bodyPr>
          <a:lstStyle/>
          <a:p>
            <a:pPr marL="1073785">
              <a:lnSpc>
                <a:spcPct val="100000"/>
              </a:lnSpc>
              <a:tabLst>
                <a:tab pos="1416050" algn="l"/>
              </a:tabLst>
            </a:pPr>
            <a:r>
              <a:rPr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或运算的定义</a:t>
            </a:r>
            <a:endParaRPr sz="3200">
              <a:latin typeface="新宋体" panose="02010609030101010101" charset="-122"/>
              <a:cs typeface="新宋体" panose="02010609030101010101" charset="-122"/>
            </a:endParaRPr>
          </a:p>
          <a:p>
            <a:pPr marL="1886585">
              <a:lnSpc>
                <a:spcPct val="100000"/>
              </a:lnSpc>
              <a:spcBef>
                <a:spcPts val="760"/>
              </a:spcBef>
            </a:pPr>
            <a:r>
              <a:rPr sz="3200" spc="-5" dirty="0">
                <a:solidFill>
                  <a:srgbClr val="FF0000"/>
                </a:solidFill>
                <a:latin typeface="新宋体" panose="02010609030101010101" charset="-122"/>
                <a:cs typeface="新宋体" panose="02010609030101010101" charset="-122"/>
              </a:rPr>
              <a:t>g(x,y) = f(x,y) v h(x,y)</a:t>
            </a:r>
            <a:endParaRPr sz="3200">
              <a:latin typeface="新宋体" panose="02010609030101010101" charset="-122"/>
              <a:cs typeface="新宋体" panose="02010609030101010101" charset="-122"/>
            </a:endParaRPr>
          </a:p>
          <a:p>
            <a:pPr marL="1073785">
              <a:lnSpc>
                <a:spcPct val="100000"/>
              </a:lnSpc>
              <a:spcBef>
                <a:spcPts val="755"/>
              </a:spcBef>
              <a:tabLst>
                <a:tab pos="1416050" algn="l"/>
              </a:tabLst>
            </a:pPr>
            <a:r>
              <a:rPr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主要应用举例</a:t>
            </a:r>
            <a:endParaRPr sz="3200">
              <a:latin typeface="新宋体" panose="02010609030101010101" charset="-122"/>
              <a:cs typeface="新宋体" panose="02010609030101010101" charset="-122"/>
            </a:endParaRPr>
          </a:p>
          <a:p>
            <a:pPr marL="1530350">
              <a:lnSpc>
                <a:spcPts val="3795"/>
              </a:lnSpc>
              <a:spcBef>
                <a:spcPts val="760"/>
              </a:spcBef>
              <a:tabLst>
                <a:tab pos="2019935" algn="l"/>
              </a:tabLst>
            </a:pPr>
            <a:r>
              <a:rPr sz="2600" spc="90"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合并子图像</a:t>
            </a:r>
            <a:endParaRPr sz="3200">
              <a:latin typeface="新宋体" panose="02010609030101010101" charset="-122"/>
              <a:cs typeface="新宋体" panose="02010609030101010101" charset="-122"/>
            </a:endParaRPr>
          </a:p>
        </p:txBody>
      </p:sp>
      <p:sp>
        <p:nvSpPr>
          <p:cNvPr id="5" name="object 5"/>
          <p:cNvSpPr/>
          <p:nvPr/>
        </p:nvSpPr>
        <p:spPr>
          <a:xfrm>
            <a:off x="7404227" y="4997196"/>
            <a:ext cx="2362200" cy="1981200"/>
          </a:xfrm>
          <a:custGeom>
            <a:avLst/>
            <a:gdLst/>
            <a:ahLst/>
            <a:cxnLst/>
            <a:rect l="l" t="t" r="r" b="b"/>
            <a:pathLst>
              <a:path w="2362200" h="1981200">
                <a:moveTo>
                  <a:pt x="0" y="0"/>
                </a:moveTo>
                <a:lnTo>
                  <a:pt x="0" y="1981200"/>
                </a:lnTo>
                <a:lnTo>
                  <a:pt x="2362200" y="1981200"/>
                </a:lnTo>
                <a:lnTo>
                  <a:pt x="2362200" y="0"/>
                </a:lnTo>
                <a:lnTo>
                  <a:pt x="0" y="0"/>
                </a:lnTo>
                <a:close/>
              </a:path>
            </a:pathLst>
          </a:custGeom>
          <a:solidFill>
            <a:srgbClr val="000000"/>
          </a:solidFill>
        </p:spPr>
        <p:txBody>
          <a:bodyPr wrap="square" lIns="0" tIns="0" rIns="0" bIns="0" rtlCol="0"/>
          <a:lstStyle/>
          <a:p>
            <a:endParaRPr/>
          </a:p>
        </p:txBody>
      </p:sp>
      <p:sp>
        <p:nvSpPr>
          <p:cNvPr id="6" name="object 6"/>
          <p:cNvSpPr/>
          <p:nvPr/>
        </p:nvSpPr>
        <p:spPr>
          <a:xfrm>
            <a:off x="7404227" y="4997196"/>
            <a:ext cx="2362200" cy="1981200"/>
          </a:xfrm>
          <a:custGeom>
            <a:avLst/>
            <a:gdLst/>
            <a:ahLst/>
            <a:cxnLst/>
            <a:rect l="l" t="t" r="r" b="b"/>
            <a:pathLst>
              <a:path w="2362200" h="1981200">
                <a:moveTo>
                  <a:pt x="0" y="0"/>
                </a:moveTo>
                <a:lnTo>
                  <a:pt x="0" y="1981200"/>
                </a:lnTo>
                <a:lnTo>
                  <a:pt x="2362200" y="1981200"/>
                </a:lnTo>
                <a:lnTo>
                  <a:pt x="2362200" y="0"/>
                </a:lnTo>
                <a:lnTo>
                  <a:pt x="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1689239" y="4997196"/>
            <a:ext cx="2362200" cy="1981200"/>
          </a:xfrm>
          <a:custGeom>
            <a:avLst/>
            <a:gdLst/>
            <a:ahLst/>
            <a:cxnLst/>
            <a:rect l="l" t="t" r="r" b="b"/>
            <a:pathLst>
              <a:path w="2362200" h="1981200">
                <a:moveTo>
                  <a:pt x="0" y="0"/>
                </a:moveTo>
                <a:lnTo>
                  <a:pt x="0" y="1981200"/>
                </a:lnTo>
                <a:lnTo>
                  <a:pt x="2362200" y="1981200"/>
                </a:lnTo>
                <a:lnTo>
                  <a:pt x="2362199" y="0"/>
                </a:lnTo>
                <a:lnTo>
                  <a:pt x="0" y="0"/>
                </a:lnTo>
                <a:close/>
              </a:path>
            </a:pathLst>
          </a:custGeom>
          <a:solidFill>
            <a:srgbClr val="000000"/>
          </a:solidFill>
        </p:spPr>
        <p:txBody>
          <a:bodyPr wrap="square" lIns="0" tIns="0" rIns="0" bIns="0" rtlCol="0"/>
          <a:lstStyle/>
          <a:p>
            <a:endParaRPr/>
          </a:p>
        </p:txBody>
      </p:sp>
      <p:sp>
        <p:nvSpPr>
          <p:cNvPr id="8" name="object 8"/>
          <p:cNvSpPr/>
          <p:nvPr/>
        </p:nvSpPr>
        <p:spPr>
          <a:xfrm>
            <a:off x="1689239" y="4997196"/>
            <a:ext cx="2362200" cy="1981200"/>
          </a:xfrm>
          <a:custGeom>
            <a:avLst/>
            <a:gdLst/>
            <a:ahLst/>
            <a:cxnLst/>
            <a:rect l="l" t="t" r="r" b="b"/>
            <a:pathLst>
              <a:path w="2362200" h="1981200">
                <a:moveTo>
                  <a:pt x="0" y="0"/>
                </a:moveTo>
                <a:lnTo>
                  <a:pt x="0" y="1981200"/>
                </a:lnTo>
                <a:lnTo>
                  <a:pt x="2362200" y="1981200"/>
                </a:lnTo>
                <a:lnTo>
                  <a:pt x="2362199" y="0"/>
                </a:lnTo>
                <a:lnTo>
                  <a:pt x="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4584839" y="4997196"/>
            <a:ext cx="2362200" cy="1981200"/>
          </a:xfrm>
          <a:custGeom>
            <a:avLst/>
            <a:gdLst/>
            <a:ahLst/>
            <a:cxnLst/>
            <a:rect l="l" t="t" r="r" b="b"/>
            <a:pathLst>
              <a:path w="2362200" h="1981200">
                <a:moveTo>
                  <a:pt x="0" y="0"/>
                </a:moveTo>
                <a:lnTo>
                  <a:pt x="0" y="1981200"/>
                </a:lnTo>
                <a:lnTo>
                  <a:pt x="2362199" y="1981200"/>
                </a:lnTo>
                <a:lnTo>
                  <a:pt x="2362199" y="0"/>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4584839" y="4997196"/>
            <a:ext cx="2362200" cy="1981200"/>
          </a:xfrm>
          <a:custGeom>
            <a:avLst/>
            <a:gdLst/>
            <a:ahLst/>
            <a:cxnLst/>
            <a:rect l="l" t="t" r="r" b="b"/>
            <a:pathLst>
              <a:path w="2362200" h="1981200">
                <a:moveTo>
                  <a:pt x="0" y="0"/>
                </a:moveTo>
                <a:lnTo>
                  <a:pt x="0" y="1981200"/>
                </a:lnTo>
                <a:lnTo>
                  <a:pt x="2362199" y="1981200"/>
                </a:lnTo>
                <a:lnTo>
                  <a:pt x="2362199" y="0"/>
                </a:lnTo>
                <a:lnTo>
                  <a:pt x="0"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4236846" y="5815076"/>
            <a:ext cx="240029" cy="432434"/>
          </a:xfrm>
          <a:prstGeom prst="rect">
            <a:avLst/>
          </a:prstGeom>
        </p:spPr>
        <p:txBody>
          <a:bodyPr vert="horz" wrap="square" lIns="0" tIns="0" rIns="0" bIns="0" rtlCol="0">
            <a:spAutoFit/>
          </a:bodyPr>
          <a:lstStyle/>
          <a:p>
            <a:pPr marL="12700">
              <a:lnSpc>
                <a:spcPct val="100000"/>
              </a:lnSpc>
            </a:pPr>
            <a:r>
              <a:rPr sz="2800" b="1" spc="-5" dirty="0">
                <a:solidFill>
                  <a:srgbClr val="FF0000"/>
                </a:solidFill>
                <a:latin typeface="Symbol" panose="05050102010706020507"/>
                <a:cs typeface="Symbol" panose="05050102010706020507"/>
              </a:rPr>
              <a:t></a:t>
            </a:r>
            <a:endParaRPr sz="2800">
              <a:latin typeface="Symbol" panose="05050102010706020507"/>
              <a:cs typeface="Symbol" panose="05050102010706020507"/>
            </a:endParaRPr>
          </a:p>
        </p:txBody>
      </p:sp>
      <p:sp>
        <p:nvSpPr>
          <p:cNvPr id="12" name="object 12"/>
          <p:cNvSpPr txBox="1"/>
          <p:nvPr/>
        </p:nvSpPr>
        <p:spPr>
          <a:xfrm>
            <a:off x="7044080" y="5803658"/>
            <a:ext cx="262890" cy="441959"/>
          </a:xfrm>
          <a:prstGeom prst="rect">
            <a:avLst/>
          </a:prstGeom>
        </p:spPr>
        <p:txBody>
          <a:bodyPr vert="horz" wrap="square" lIns="0" tIns="0" rIns="0" bIns="0" rtlCol="0">
            <a:spAutoFit/>
          </a:bodyPr>
          <a:lstStyle/>
          <a:p>
            <a:pPr marL="12700">
              <a:lnSpc>
                <a:spcPct val="100000"/>
              </a:lnSpc>
            </a:pPr>
            <a:r>
              <a:rPr sz="2800" b="1" spc="155" dirty="0">
                <a:solidFill>
                  <a:srgbClr val="FF0000"/>
                </a:solidFill>
                <a:latin typeface="Comic Sans MS" panose="030F0702030302020204"/>
                <a:cs typeface="Comic Sans MS" panose="030F0702030302020204"/>
              </a:rPr>
              <a:t>=</a:t>
            </a:r>
            <a:endParaRPr sz="2800">
              <a:latin typeface="Comic Sans MS" panose="030F0702030302020204"/>
              <a:cs typeface="Comic Sans MS" panose="030F0702030302020204"/>
            </a:endParaRPr>
          </a:p>
        </p:txBody>
      </p:sp>
      <p:sp>
        <p:nvSpPr>
          <p:cNvPr id="13" name="object 13"/>
          <p:cNvSpPr txBox="1">
            <a:spLocks noGrp="1"/>
          </p:cNvSpPr>
          <p:nvPr>
            <p:ph type="title"/>
          </p:nvPr>
        </p:nvSpPr>
        <p:spPr>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——3</a:t>
            </a:r>
            <a:r>
              <a:rPr spc="-15" dirty="0">
                <a:latin typeface="新宋体" panose="02010609030101010101" charset="-122"/>
                <a:cs typeface="新宋体" panose="02010609030101010101" charset="-122"/>
              </a:rPr>
              <a:t>、或</a:t>
            </a:r>
          </a:p>
        </p:txBody>
      </p:sp>
      <p:sp>
        <p:nvSpPr>
          <p:cNvPr id="14" name="object 14"/>
          <p:cNvSpPr/>
          <p:nvPr/>
        </p:nvSpPr>
        <p:spPr>
          <a:xfrm>
            <a:off x="1841639" y="5149596"/>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1841639" y="5149596"/>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ln w="9524">
            <a:solidFill>
              <a:srgbClr val="000000"/>
            </a:solidFill>
          </a:ln>
        </p:spPr>
        <p:txBody>
          <a:bodyPr wrap="square" lIns="0" tIns="0" rIns="0" bIns="0" rtlCol="0"/>
          <a:lstStyle/>
          <a:p>
            <a:endParaRPr/>
          </a:p>
        </p:txBody>
      </p:sp>
      <p:sp>
        <p:nvSpPr>
          <p:cNvPr id="16" name="object 16"/>
          <p:cNvSpPr/>
          <p:nvPr/>
        </p:nvSpPr>
        <p:spPr>
          <a:xfrm>
            <a:off x="5575439" y="5682996"/>
            <a:ext cx="1219200" cy="1143000"/>
          </a:xfrm>
          <a:custGeom>
            <a:avLst/>
            <a:gdLst/>
            <a:ahLst/>
            <a:cxnLst/>
            <a:rect l="l" t="t" r="r" b="b"/>
            <a:pathLst>
              <a:path w="1219200" h="1143000">
                <a:moveTo>
                  <a:pt x="0" y="0"/>
                </a:moveTo>
                <a:lnTo>
                  <a:pt x="0" y="1143000"/>
                </a:lnTo>
                <a:lnTo>
                  <a:pt x="1219199" y="1143000"/>
                </a:lnTo>
                <a:lnTo>
                  <a:pt x="1219199" y="0"/>
                </a:lnTo>
                <a:lnTo>
                  <a:pt x="0" y="0"/>
                </a:lnTo>
                <a:close/>
              </a:path>
            </a:pathLst>
          </a:custGeom>
          <a:solidFill>
            <a:srgbClr val="FFFFFF"/>
          </a:solidFill>
        </p:spPr>
        <p:txBody>
          <a:bodyPr wrap="square" lIns="0" tIns="0" rIns="0" bIns="0" rtlCol="0"/>
          <a:lstStyle/>
          <a:p>
            <a:endParaRPr/>
          </a:p>
        </p:txBody>
      </p:sp>
      <p:sp>
        <p:nvSpPr>
          <p:cNvPr id="17" name="object 17"/>
          <p:cNvSpPr/>
          <p:nvPr/>
        </p:nvSpPr>
        <p:spPr>
          <a:xfrm>
            <a:off x="5575439" y="5682996"/>
            <a:ext cx="1219200" cy="1143000"/>
          </a:xfrm>
          <a:custGeom>
            <a:avLst/>
            <a:gdLst/>
            <a:ahLst/>
            <a:cxnLst/>
            <a:rect l="l" t="t" r="r" b="b"/>
            <a:pathLst>
              <a:path w="1219200" h="1143000">
                <a:moveTo>
                  <a:pt x="0" y="0"/>
                </a:moveTo>
                <a:lnTo>
                  <a:pt x="0" y="1143000"/>
                </a:lnTo>
                <a:lnTo>
                  <a:pt x="1219199" y="1143000"/>
                </a:lnTo>
                <a:lnTo>
                  <a:pt x="1219199"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7556627" y="5149596"/>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7556627" y="5149596"/>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8394827" y="5682996"/>
            <a:ext cx="1219200" cy="1143000"/>
          </a:xfrm>
          <a:custGeom>
            <a:avLst/>
            <a:gdLst/>
            <a:ahLst/>
            <a:cxnLst/>
            <a:rect l="l" t="t" r="r" b="b"/>
            <a:pathLst>
              <a:path w="1219200" h="1143000">
                <a:moveTo>
                  <a:pt x="0" y="0"/>
                </a:moveTo>
                <a:lnTo>
                  <a:pt x="0" y="1143000"/>
                </a:lnTo>
                <a:lnTo>
                  <a:pt x="1219200" y="1143000"/>
                </a:lnTo>
                <a:lnTo>
                  <a:pt x="1219200" y="0"/>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8394827" y="5682996"/>
            <a:ext cx="1219200" cy="1143000"/>
          </a:xfrm>
          <a:custGeom>
            <a:avLst/>
            <a:gdLst/>
            <a:ahLst/>
            <a:cxnLst/>
            <a:rect l="l" t="t" r="r" b="b"/>
            <a:pathLst>
              <a:path w="1219200" h="1143000">
                <a:moveTo>
                  <a:pt x="0" y="0"/>
                </a:moveTo>
                <a:lnTo>
                  <a:pt x="0" y="1143000"/>
                </a:lnTo>
                <a:lnTo>
                  <a:pt x="1219200" y="1143000"/>
                </a:lnTo>
                <a:lnTo>
                  <a:pt x="1219200" y="0"/>
                </a:lnTo>
                <a:lnTo>
                  <a:pt x="0" y="0"/>
                </a:lnTo>
                <a:close/>
              </a:path>
            </a:pathLst>
          </a:custGeom>
          <a:ln w="9525">
            <a:solidFill>
              <a:srgbClr val="000000"/>
            </a:solidFill>
          </a:ln>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54251" y="997965"/>
            <a:ext cx="6318885" cy="14490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代数运算</a:t>
            </a:r>
            <a:r>
              <a:rPr sz="3200" b="1" spc="-5" dirty="0">
                <a:latin typeface="Times New Roman" panose="02020603050405020304"/>
                <a:cs typeface="Times New Roman" panose="02020603050405020304"/>
              </a:rPr>
              <a:t>——3</a:t>
            </a:r>
            <a:r>
              <a:rPr sz="3200" b="1" spc="-15" dirty="0">
                <a:latin typeface="新宋体" panose="02010609030101010101" charset="-122"/>
                <a:cs typeface="新宋体" panose="02010609030101010101" charset="-122"/>
              </a:rPr>
              <a:t>、或</a:t>
            </a:r>
            <a:endParaRPr sz="3200">
              <a:latin typeface="新宋体" panose="02010609030101010101" charset="-122"/>
              <a:cs typeface="新宋体" panose="02010609030101010101" charset="-122"/>
            </a:endParaRPr>
          </a:p>
          <a:p>
            <a:pPr>
              <a:lnSpc>
                <a:spcPct val="100000"/>
              </a:lnSpc>
              <a:spcBef>
                <a:spcPts val="35"/>
              </a:spcBef>
            </a:pPr>
            <a:endParaRPr sz="3250">
              <a:latin typeface="Times New Roman" panose="02020603050405020304"/>
              <a:cs typeface="Times New Roman" panose="02020603050405020304"/>
            </a:endParaRPr>
          </a:p>
          <a:p>
            <a:pPr marL="157480">
              <a:lnSpc>
                <a:spcPts val="3795"/>
              </a:lnSpc>
              <a:tabLst>
                <a:tab pos="619760" algn="l"/>
              </a:tabLst>
            </a:pPr>
            <a:r>
              <a:rPr sz="2600" spc="90"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模板运算：提取感兴趣的子图像</a:t>
            </a:r>
            <a:endParaRPr sz="3200">
              <a:latin typeface="新宋体" panose="02010609030101010101" charset="-122"/>
              <a:cs typeface="新宋体" panose="02010609030101010101" charset="-122"/>
            </a:endParaRPr>
          </a:p>
        </p:txBody>
      </p:sp>
      <p:sp>
        <p:nvSpPr>
          <p:cNvPr id="5" name="object 5"/>
          <p:cNvSpPr/>
          <p:nvPr/>
        </p:nvSpPr>
        <p:spPr>
          <a:xfrm>
            <a:off x="2322461" y="3057144"/>
            <a:ext cx="6192773" cy="22768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113538" rIns="0" bIns="0" rtlCol="0">
            <a:spAutoFit/>
          </a:bodyPr>
          <a:lstStyle/>
          <a:p>
            <a:pPr marL="715010">
              <a:lnSpc>
                <a:spcPct val="100000"/>
              </a:lnSpc>
              <a:tabLst>
                <a:tab pos="1057275" algn="l"/>
              </a:tabLst>
            </a:pPr>
            <a:r>
              <a:rPr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异或运算的定义</a:t>
            </a:r>
            <a:endParaRPr sz="3200">
              <a:latin typeface="新宋体" panose="02010609030101010101" charset="-122"/>
              <a:cs typeface="新宋体" panose="02010609030101010101" charset="-122"/>
            </a:endParaRPr>
          </a:p>
          <a:p>
            <a:pPr marL="1172210">
              <a:lnSpc>
                <a:spcPct val="100000"/>
              </a:lnSpc>
              <a:spcBef>
                <a:spcPts val="980"/>
              </a:spcBef>
              <a:tabLst>
                <a:tab pos="4939030" algn="l"/>
              </a:tabLst>
            </a:pPr>
            <a:r>
              <a:rPr sz="3200" spc="-5" dirty="0">
                <a:solidFill>
                  <a:srgbClr val="FF0000"/>
                </a:solidFill>
                <a:latin typeface="新宋体" panose="02010609030101010101" charset="-122"/>
                <a:cs typeface="新宋体" panose="02010609030101010101" charset="-122"/>
              </a:rPr>
              <a:t>g(x,y) = f(x,y) </a:t>
            </a:r>
            <a:r>
              <a:rPr sz="3200" b="1" spc="-5" dirty="0">
                <a:solidFill>
                  <a:srgbClr val="FF0000"/>
                </a:solidFill>
                <a:latin typeface="Symbol" panose="05050102010706020507"/>
                <a:cs typeface="Symbol" panose="05050102010706020507"/>
              </a:rPr>
              <a:t></a:t>
            </a:r>
            <a:r>
              <a:rPr sz="3200" b="1" spc="-5" dirty="0">
                <a:solidFill>
                  <a:srgbClr val="FF0000"/>
                </a:solidFill>
                <a:latin typeface="Times New Roman" panose="02020603050405020304"/>
                <a:cs typeface="Times New Roman" panose="02020603050405020304"/>
              </a:rPr>
              <a:t>	</a:t>
            </a:r>
            <a:r>
              <a:rPr sz="3200" spc="-5" dirty="0">
                <a:solidFill>
                  <a:srgbClr val="FF0000"/>
                </a:solidFill>
                <a:latin typeface="新宋体" panose="02010609030101010101" charset="-122"/>
                <a:cs typeface="新宋体" panose="02010609030101010101" charset="-122"/>
              </a:rPr>
              <a:t>h(x,y)</a:t>
            </a:r>
            <a:endParaRPr sz="3200">
              <a:latin typeface="新宋体" panose="02010609030101010101" charset="-122"/>
              <a:cs typeface="新宋体" panose="02010609030101010101" charset="-122"/>
            </a:endParaRPr>
          </a:p>
          <a:p>
            <a:pPr marL="715010">
              <a:lnSpc>
                <a:spcPct val="100000"/>
              </a:lnSpc>
              <a:spcBef>
                <a:spcPts val="1305"/>
              </a:spcBef>
              <a:tabLst>
                <a:tab pos="1057275" algn="l"/>
              </a:tabLst>
            </a:pPr>
            <a:r>
              <a:rPr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主要应用举例</a:t>
            </a:r>
            <a:endParaRPr sz="3200">
              <a:latin typeface="新宋体" panose="02010609030101010101" charset="-122"/>
              <a:cs typeface="新宋体" panose="02010609030101010101" charset="-122"/>
            </a:endParaRPr>
          </a:p>
          <a:p>
            <a:pPr marL="1172210">
              <a:lnSpc>
                <a:spcPts val="3795"/>
              </a:lnSpc>
              <a:spcBef>
                <a:spcPts val="1150"/>
              </a:spcBef>
              <a:tabLst>
                <a:tab pos="1661160" algn="l"/>
              </a:tabLst>
            </a:pPr>
            <a:r>
              <a:rPr sz="2600" spc="90"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获得相交子图像</a:t>
            </a:r>
            <a:endParaRPr sz="32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38986" rIns="0" bIns="0" rtlCol="0">
            <a:spAutoFit/>
          </a:bodyPr>
          <a:lstStyle/>
          <a:p>
            <a:pPr marL="156210">
              <a:lnSpc>
                <a:spcPct val="100000"/>
              </a:lnSpc>
            </a:pPr>
            <a:r>
              <a:rPr spc="-15" dirty="0">
                <a:latin typeface="新宋体" panose="02010609030101010101" charset="-122"/>
                <a:cs typeface="新宋体" panose="02010609030101010101" charset="-122"/>
              </a:rPr>
              <a:t>代数运算</a:t>
            </a:r>
            <a:r>
              <a:rPr spc="-5" dirty="0">
                <a:latin typeface="Times New Roman" panose="02020603050405020304"/>
                <a:cs typeface="Times New Roman" panose="02020603050405020304"/>
              </a:rPr>
              <a:t>——4</a:t>
            </a:r>
            <a:r>
              <a:rPr spc="-15" dirty="0">
                <a:latin typeface="新宋体" panose="02010609030101010101" charset="-122"/>
                <a:cs typeface="新宋体" panose="02010609030101010101" charset="-122"/>
              </a:rPr>
              <a:t>、异或</a:t>
            </a:r>
          </a:p>
        </p:txBody>
      </p:sp>
      <p:sp>
        <p:nvSpPr>
          <p:cNvPr id="6" name="object 6"/>
          <p:cNvSpPr txBox="1"/>
          <p:nvPr/>
        </p:nvSpPr>
        <p:spPr>
          <a:xfrm>
            <a:off x="4130928" y="5387594"/>
            <a:ext cx="299085" cy="432434"/>
          </a:xfrm>
          <a:prstGeom prst="rect">
            <a:avLst/>
          </a:prstGeom>
        </p:spPr>
        <p:txBody>
          <a:bodyPr vert="horz" wrap="square" lIns="0" tIns="0" rIns="0" bIns="0" rtlCol="0">
            <a:spAutoFit/>
          </a:bodyPr>
          <a:lstStyle/>
          <a:p>
            <a:pPr marL="12700">
              <a:lnSpc>
                <a:spcPct val="100000"/>
              </a:lnSpc>
            </a:pPr>
            <a:r>
              <a:rPr sz="2800" b="1" spc="-5" dirty="0">
                <a:solidFill>
                  <a:srgbClr val="FF0000"/>
                </a:solidFill>
                <a:latin typeface="Symbol" panose="05050102010706020507"/>
                <a:cs typeface="Symbol" panose="05050102010706020507"/>
              </a:rPr>
              <a:t></a:t>
            </a:r>
            <a:endParaRPr sz="2800">
              <a:latin typeface="Symbol" panose="05050102010706020507"/>
              <a:cs typeface="Symbol" panose="05050102010706020507"/>
            </a:endParaRPr>
          </a:p>
        </p:txBody>
      </p:sp>
      <p:sp>
        <p:nvSpPr>
          <p:cNvPr id="7" name="object 7"/>
          <p:cNvSpPr txBox="1"/>
          <p:nvPr/>
        </p:nvSpPr>
        <p:spPr>
          <a:xfrm>
            <a:off x="7088263" y="5367020"/>
            <a:ext cx="262890" cy="441959"/>
          </a:xfrm>
          <a:prstGeom prst="rect">
            <a:avLst/>
          </a:prstGeom>
        </p:spPr>
        <p:txBody>
          <a:bodyPr vert="horz" wrap="square" lIns="0" tIns="0" rIns="0" bIns="0" rtlCol="0">
            <a:spAutoFit/>
          </a:bodyPr>
          <a:lstStyle/>
          <a:p>
            <a:pPr marL="12700">
              <a:lnSpc>
                <a:spcPct val="100000"/>
              </a:lnSpc>
            </a:pPr>
            <a:r>
              <a:rPr sz="2800" b="1" spc="155" dirty="0">
                <a:solidFill>
                  <a:srgbClr val="FF0000"/>
                </a:solidFill>
                <a:latin typeface="Comic Sans MS" panose="030F0702030302020204"/>
                <a:cs typeface="Comic Sans MS" panose="030F0702030302020204"/>
              </a:rPr>
              <a:t>=</a:t>
            </a:r>
            <a:endParaRPr sz="2800">
              <a:latin typeface="Comic Sans MS" panose="030F0702030302020204"/>
              <a:cs typeface="Comic Sans MS" panose="030F0702030302020204"/>
            </a:endParaRPr>
          </a:p>
        </p:txBody>
      </p:sp>
      <p:sp>
        <p:nvSpPr>
          <p:cNvPr id="8" name="object 8"/>
          <p:cNvSpPr/>
          <p:nvPr/>
        </p:nvSpPr>
        <p:spPr>
          <a:xfrm>
            <a:off x="1689239" y="4857750"/>
            <a:ext cx="2362200" cy="1981200"/>
          </a:xfrm>
          <a:custGeom>
            <a:avLst/>
            <a:gdLst/>
            <a:ahLst/>
            <a:cxnLst/>
            <a:rect l="l" t="t" r="r" b="b"/>
            <a:pathLst>
              <a:path w="2362200" h="1981200">
                <a:moveTo>
                  <a:pt x="0" y="0"/>
                </a:moveTo>
                <a:lnTo>
                  <a:pt x="0" y="1981200"/>
                </a:lnTo>
                <a:lnTo>
                  <a:pt x="2362200" y="1981200"/>
                </a:lnTo>
                <a:lnTo>
                  <a:pt x="2362199" y="0"/>
                </a:lnTo>
                <a:lnTo>
                  <a:pt x="0" y="0"/>
                </a:lnTo>
                <a:close/>
              </a:path>
            </a:pathLst>
          </a:custGeom>
          <a:solidFill>
            <a:srgbClr val="000000"/>
          </a:solidFill>
        </p:spPr>
        <p:txBody>
          <a:bodyPr wrap="square" lIns="0" tIns="0" rIns="0" bIns="0" rtlCol="0"/>
          <a:lstStyle/>
          <a:p>
            <a:endParaRPr/>
          </a:p>
        </p:txBody>
      </p:sp>
      <p:sp>
        <p:nvSpPr>
          <p:cNvPr id="9" name="object 9"/>
          <p:cNvSpPr/>
          <p:nvPr/>
        </p:nvSpPr>
        <p:spPr>
          <a:xfrm>
            <a:off x="1689239" y="4857750"/>
            <a:ext cx="2362200" cy="1981200"/>
          </a:xfrm>
          <a:custGeom>
            <a:avLst/>
            <a:gdLst/>
            <a:ahLst/>
            <a:cxnLst/>
            <a:rect l="l" t="t" r="r" b="b"/>
            <a:pathLst>
              <a:path w="2362200" h="1981200">
                <a:moveTo>
                  <a:pt x="0" y="0"/>
                </a:moveTo>
                <a:lnTo>
                  <a:pt x="0" y="1981200"/>
                </a:lnTo>
                <a:lnTo>
                  <a:pt x="2362200" y="1981200"/>
                </a:lnTo>
                <a:lnTo>
                  <a:pt x="2362199" y="0"/>
                </a:lnTo>
                <a:lnTo>
                  <a:pt x="0" y="0"/>
                </a:lnTo>
                <a:close/>
              </a:path>
            </a:pathLst>
          </a:custGeom>
          <a:ln w="9525">
            <a:solidFill>
              <a:srgbClr val="000000"/>
            </a:solidFill>
          </a:ln>
        </p:spPr>
        <p:txBody>
          <a:bodyPr wrap="square" lIns="0" tIns="0" rIns="0" bIns="0" rtlCol="0"/>
          <a:lstStyle/>
          <a:p>
            <a:endParaRPr/>
          </a:p>
        </p:txBody>
      </p:sp>
      <p:sp>
        <p:nvSpPr>
          <p:cNvPr id="10" name="object 10"/>
          <p:cNvSpPr/>
          <p:nvPr/>
        </p:nvSpPr>
        <p:spPr>
          <a:xfrm>
            <a:off x="1841639" y="5010150"/>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1841639" y="5010150"/>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ln w="9524">
            <a:solidFill>
              <a:srgbClr val="000000"/>
            </a:solidFill>
          </a:ln>
        </p:spPr>
        <p:txBody>
          <a:bodyPr wrap="square" lIns="0" tIns="0" rIns="0" bIns="0" rtlCol="0"/>
          <a:lstStyle/>
          <a:p>
            <a:endParaRPr/>
          </a:p>
        </p:txBody>
      </p:sp>
      <p:sp>
        <p:nvSpPr>
          <p:cNvPr id="12" name="object 12"/>
          <p:cNvSpPr/>
          <p:nvPr/>
        </p:nvSpPr>
        <p:spPr>
          <a:xfrm>
            <a:off x="4584839" y="4857750"/>
            <a:ext cx="2362200" cy="1981200"/>
          </a:xfrm>
          <a:custGeom>
            <a:avLst/>
            <a:gdLst/>
            <a:ahLst/>
            <a:cxnLst/>
            <a:rect l="l" t="t" r="r" b="b"/>
            <a:pathLst>
              <a:path w="2362200" h="1981200">
                <a:moveTo>
                  <a:pt x="0" y="0"/>
                </a:moveTo>
                <a:lnTo>
                  <a:pt x="0" y="1981200"/>
                </a:lnTo>
                <a:lnTo>
                  <a:pt x="2362199" y="1981200"/>
                </a:lnTo>
                <a:lnTo>
                  <a:pt x="2362199" y="0"/>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4584839" y="4857750"/>
            <a:ext cx="2362200" cy="1981200"/>
          </a:xfrm>
          <a:custGeom>
            <a:avLst/>
            <a:gdLst/>
            <a:ahLst/>
            <a:cxnLst/>
            <a:rect l="l" t="t" r="r" b="b"/>
            <a:pathLst>
              <a:path w="2362200" h="1981200">
                <a:moveTo>
                  <a:pt x="0" y="0"/>
                </a:moveTo>
                <a:lnTo>
                  <a:pt x="0" y="1981200"/>
                </a:lnTo>
                <a:lnTo>
                  <a:pt x="2362199" y="1981200"/>
                </a:lnTo>
                <a:lnTo>
                  <a:pt x="2362199" y="0"/>
                </a:lnTo>
                <a:lnTo>
                  <a:pt x="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5575439" y="5543550"/>
            <a:ext cx="1219200" cy="1143000"/>
          </a:xfrm>
          <a:custGeom>
            <a:avLst/>
            <a:gdLst/>
            <a:ahLst/>
            <a:cxnLst/>
            <a:rect l="l" t="t" r="r" b="b"/>
            <a:pathLst>
              <a:path w="1219200" h="1143000">
                <a:moveTo>
                  <a:pt x="0" y="0"/>
                </a:moveTo>
                <a:lnTo>
                  <a:pt x="0" y="1143000"/>
                </a:lnTo>
                <a:lnTo>
                  <a:pt x="1219199" y="1143000"/>
                </a:lnTo>
                <a:lnTo>
                  <a:pt x="1219199" y="0"/>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5575439" y="5543550"/>
            <a:ext cx="1219200" cy="1143000"/>
          </a:xfrm>
          <a:custGeom>
            <a:avLst/>
            <a:gdLst/>
            <a:ahLst/>
            <a:cxnLst/>
            <a:rect l="l" t="t" r="r" b="b"/>
            <a:pathLst>
              <a:path w="1219200" h="1143000">
                <a:moveTo>
                  <a:pt x="0" y="0"/>
                </a:moveTo>
                <a:lnTo>
                  <a:pt x="0" y="1143000"/>
                </a:lnTo>
                <a:lnTo>
                  <a:pt x="1219199" y="1143000"/>
                </a:lnTo>
                <a:lnTo>
                  <a:pt x="1219199" y="0"/>
                </a:lnTo>
                <a:lnTo>
                  <a:pt x="0" y="0"/>
                </a:lnTo>
                <a:close/>
              </a:path>
            </a:pathLst>
          </a:custGeom>
          <a:ln w="9525">
            <a:solidFill>
              <a:srgbClr val="000000"/>
            </a:solidFill>
          </a:ln>
        </p:spPr>
        <p:txBody>
          <a:bodyPr wrap="square" lIns="0" tIns="0" rIns="0" bIns="0" rtlCol="0"/>
          <a:lstStyle/>
          <a:p>
            <a:endParaRPr/>
          </a:p>
        </p:txBody>
      </p:sp>
      <p:sp>
        <p:nvSpPr>
          <p:cNvPr id="16" name="object 16"/>
          <p:cNvSpPr/>
          <p:nvPr/>
        </p:nvSpPr>
        <p:spPr>
          <a:xfrm>
            <a:off x="7404227" y="4857750"/>
            <a:ext cx="2362200" cy="1981200"/>
          </a:xfrm>
          <a:custGeom>
            <a:avLst/>
            <a:gdLst/>
            <a:ahLst/>
            <a:cxnLst/>
            <a:rect l="l" t="t" r="r" b="b"/>
            <a:pathLst>
              <a:path w="2362200" h="1981200">
                <a:moveTo>
                  <a:pt x="0" y="0"/>
                </a:moveTo>
                <a:lnTo>
                  <a:pt x="0" y="1981200"/>
                </a:lnTo>
                <a:lnTo>
                  <a:pt x="2362200" y="1981200"/>
                </a:lnTo>
                <a:lnTo>
                  <a:pt x="2362200" y="0"/>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7404227" y="4857750"/>
            <a:ext cx="2362200" cy="1981200"/>
          </a:xfrm>
          <a:custGeom>
            <a:avLst/>
            <a:gdLst/>
            <a:ahLst/>
            <a:cxnLst/>
            <a:rect l="l" t="t" r="r" b="b"/>
            <a:pathLst>
              <a:path w="2362200" h="1981200">
                <a:moveTo>
                  <a:pt x="0" y="0"/>
                </a:moveTo>
                <a:lnTo>
                  <a:pt x="0" y="1981200"/>
                </a:lnTo>
                <a:lnTo>
                  <a:pt x="2362200" y="1981200"/>
                </a:lnTo>
                <a:lnTo>
                  <a:pt x="2362200"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7556627" y="5010150"/>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7556627" y="5010150"/>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8394827" y="5543550"/>
            <a:ext cx="1219200" cy="1143000"/>
          </a:xfrm>
          <a:custGeom>
            <a:avLst/>
            <a:gdLst/>
            <a:ahLst/>
            <a:cxnLst/>
            <a:rect l="l" t="t" r="r" b="b"/>
            <a:pathLst>
              <a:path w="1219200" h="1143000">
                <a:moveTo>
                  <a:pt x="0" y="0"/>
                </a:moveTo>
                <a:lnTo>
                  <a:pt x="0" y="1143000"/>
                </a:lnTo>
                <a:lnTo>
                  <a:pt x="1219200" y="1143000"/>
                </a:lnTo>
                <a:lnTo>
                  <a:pt x="1219200" y="0"/>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8394827" y="5543550"/>
            <a:ext cx="1219200" cy="1143000"/>
          </a:xfrm>
          <a:custGeom>
            <a:avLst/>
            <a:gdLst/>
            <a:ahLst/>
            <a:cxnLst/>
            <a:rect l="l" t="t" r="r" b="b"/>
            <a:pathLst>
              <a:path w="1219200" h="1143000">
                <a:moveTo>
                  <a:pt x="0" y="0"/>
                </a:moveTo>
                <a:lnTo>
                  <a:pt x="0" y="1143000"/>
                </a:lnTo>
                <a:lnTo>
                  <a:pt x="1219200" y="1143000"/>
                </a:lnTo>
                <a:lnTo>
                  <a:pt x="1219200" y="0"/>
                </a:lnTo>
                <a:lnTo>
                  <a:pt x="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8399398" y="5546597"/>
            <a:ext cx="381000" cy="609600"/>
          </a:xfrm>
          <a:custGeom>
            <a:avLst/>
            <a:gdLst/>
            <a:ahLst/>
            <a:cxnLst/>
            <a:rect l="l" t="t" r="r" b="b"/>
            <a:pathLst>
              <a:path w="381000" h="609600">
                <a:moveTo>
                  <a:pt x="0" y="0"/>
                </a:moveTo>
                <a:lnTo>
                  <a:pt x="0" y="609600"/>
                </a:lnTo>
                <a:lnTo>
                  <a:pt x="381000" y="609600"/>
                </a:lnTo>
                <a:lnTo>
                  <a:pt x="381000" y="0"/>
                </a:lnTo>
                <a:lnTo>
                  <a:pt x="0" y="0"/>
                </a:lnTo>
                <a:close/>
              </a:path>
            </a:pathLst>
          </a:custGeom>
          <a:solidFill>
            <a:srgbClr val="000000"/>
          </a:solidFill>
        </p:spPr>
        <p:txBody>
          <a:bodyPr wrap="square" lIns="0" tIns="0" rIns="0" bIns="0" rtlCol="0"/>
          <a:lstStyle/>
          <a:p>
            <a:endParaRPr/>
          </a:p>
        </p:txBody>
      </p:sp>
      <p:sp>
        <p:nvSpPr>
          <p:cNvPr id="23" name="object 23"/>
          <p:cNvSpPr/>
          <p:nvPr/>
        </p:nvSpPr>
        <p:spPr>
          <a:xfrm>
            <a:off x="8399398" y="5546597"/>
            <a:ext cx="381000" cy="609600"/>
          </a:xfrm>
          <a:custGeom>
            <a:avLst/>
            <a:gdLst/>
            <a:ahLst/>
            <a:cxnLst/>
            <a:rect l="l" t="t" r="r" b="b"/>
            <a:pathLst>
              <a:path w="381000" h="609600">
                <a:moveTo>
                  <a:pt x="0" y="0"/>
                </a:moveTo>
                <a:lnTo>
                  <a:pt x="0" y="609600"/>
                </a:lnTo>
                <a:lnTo>
                  <a:pt x="381000" y="609600"/>
                </a:lnTo>
                <a:lnTo>
                  <a:pt x="381000" y="0"/>
                </a:lnTo>
                <a:lnTo>
                  <a:pt x="0" y="0"/>
                </a:lnTo>
                <a:close/>
              </a:path>
            </a:pathLst>
          </a:custGeom>
          <a:ln w="9525">
            <a:solidFill>
              <a:srgbClr val="000000"/>
            </a:solidFill>
          </a:ln>
        </p:spPr>
        <p:txBody>
          <a:bodyPr wrap="square" lIns="0" tIns="0" rIns="0" bIns="0" rtlCol="0"/>
          <a:lstStyle/>
          <a:p>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直方图运算</a:t>
            </a:r>
          </a:p>
        </p:txBody>
      </p:sp>
      <p:sp>
        <p:nvSpPr>
          <p:cNvPr id="5" name="object 5"/>
          <p:cNvSpPr txBox="1"/>
          <p:nvPr/>
        </p:nvSpPr>
        <p:spPr>
          <a:xfrm>
            <a:off x="1969897" y="2265171"/>
            <a:ext cx="2874010" cy="1939289"/>
          </a:xfrm>
          <a:prstGeom prst="rect">
            <a:avLst/>
          </a:prstGeom>
        </p:spPr>
        <p:txBody>
          <a:bodyPr vert="horz" wrap="square" lIns="0" tIns="0" rIns="0" bIns="0" rtlCol="0">
            <a:spAutoFit/>
          </a:bodyPr>
          <a:lstStyle/>
          <a:p>
            <a:pPr marL="12700">
              <a:lnSpc>
                <a:spcPct val="100000"/>
              </a:lnSpc>
              <a:tabLst>
                <a:tab pos="379730" algn="l"/>
              </a:tabLst>
            </a:pPr>
            <a:r>
              <a:rPr sz="2000" spc="67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直方图定义</a:t>
            </a:r>
            <a:endParaRPr sz="3200">
              <a:latin typeface="新宋体" panose="02010609030101010101" charset="-122"/>
              <a:cs typeface="新宋体" panose="02010609030101010101" charset="-122"/>
            </a:endParaRPr>
          </a:p>
          <a:p>
            <a:pPr>
              <a:lnSpc>
                <a:spcPct val="100000"/>
              </a:lnSpc>
            </a:pPr>
            <a:endParaRPr sz="3200">
              <a:latin typeface="Times New Roman" panose="02020603050405020304"/>
              <a:cs typeface="Times New Roman" panose="02020603050405020304"/>
            </a:endParaRPr>
          </a:p>
          <a:p>
            <a:pPr>
              <a:lnSpc>
                <a:spcPct val="100000"/>
              </a:lnSpc>
              <a:spcBef>
                <a:spcPts val="35"/>
              </a:spcBef>
            </a:pPr>
            <a:endParaRPr sz="3450">
              <a:latin typeface="Times New Roman" panose="02020603050405020304"/>
              <a:cs typeface="Times New Roman" panose="02020603050405020304"/>
            </a:endParaRPr>
          </a:p>
          <a:p>
            <a:pPr marL="12700">
              <a:lnSpc>
                <a:spcPts val="3750"/>
              </a:lnSpc>
              <a:tabLst>
                <a:tab pos="42354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直方图均衡化</a:t>
            </a:r>
            <a:endParaRPr sz="3200">
              <a:latin typeface="新宋体" panose="02010609030101010101" charset="-122"/>
              <a:cs typeface="新宋体" panose="02010609030101010101"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22978" y="20002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93900" y="2137566"/>
            <a:ext cx="8763000" cy="4270400"/>
          </a:xfrm>
          <a:prstGeom prst="rect">
            <a:avLst/>
          </a:prstGeom>
        </p:spPr>
        <p:txBody>
          <a:bodyPr vert="horz" wrap="square" lIns="0" tIns="0" rIns="0" bIns="0" rtlCol="0">
            <a:spAutoFit/>
          </a:bodyPr>
          <a:lstStyle/>
          <a:p>
            <a:pPr marL="298450" marR="5080" indent="69850">
              <a:lnSpc>
                <a:spcPts val="4190"/>
              </a:lnSpc>
            </a:pPr>
            <a:r>
              <a:rPr sz="2800" spc="-5" dirty="0">
                <a:latin typeface="新宋体" panose="02010609030101010101" charset="-122"/>
                <a:cs typeface="新宋体" panose="02010609030101010101" charset="-122"/>
              </a:rPr>
              <a:t>一个灰度级在范围[0，L-1]</a:t>
            </a:r>
            <a:r>
              <a:rPr sz="2800" spc="-5" dirty="0" err="1">
                <a:latin typeface="新宋体" panose="02010609030101010101" charset="-122"/>
                <a:cs typeface="新宋体" panose="02010609030101010101" charset="-122"/>
              </a:rPr>
              <a:t>的数字图像的直方图是一个离散函数</a:t>
            </a:r>
            <a:endParaRPr sz="2800" dirty="0">
              <a:latin typeface="新宋体" panose="02010609030101010101" charset="-122"/>
              <a:cs typeface="新宋体" panose="02010609030101010101" charset="-122"/>
            </a:endParaRPr>
          </a:p>
          <a:p>
            <a:pPr marR="1501140" algn="ctr">
              <a:lnSpc>
                <a:spcPct val="100000"/>
              </a:lnSpc>
              <a:spcBef>
                <a:spcPts val="685"/>
              </a:spcBef>
            </a:pPr>
            <a:r>
              <a:rPr sz="2800" dirty="0">
                <a:solidFill>
                  <a:srgbClr val="FF0000"/>
                </a:solidFill>
                <a:latin typeface="新宋体" panose="02010609030101010101" charset="-122"/>
                <a:cs typeface="新宋体" panose="02010609030101010101" charset="-122"/>
              </a:rPr>
              <a:t>h(</a:t>
            </a:r>
            <a:r>
              <a:rPr sz="2800" spc="-5" dirty="0">
                <a:solidFill>
                  <a:srgbClr val="FF0000"/>
                </a:solidFill>
                <a:latin typeface="新宋体" panose="02010609030101010101" charset="-122"/>
                <a:cs typeface="新宋体" panose="02010609030101010101" charset="-122"/>
              </a:rPr>
              <a:t>r</a:t>
            </a:r>
            <a:r>
              <a:rPr sz="2850" baseline="-20000" dirty="0">
                <a:solidFill>
                  <a:srgbClr val="FF0000"/>
                </a:solidFill>
                <a:latin typeface="新宋体" panose="02010609030101010101" charset="-122"/>
                <a:cs typeface="新宋体" panose="02010609030101010101" charset="-122"/>
              </a:rPr>
              <a:t>k</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a:t>
            </a:r>
            <a:r>
              <a:rPr sz="2800" spc="-10" dirty="0">
                <a:solidFill>
                  <a:srgbClr val="FF0000"/>
                </a:solidFill>
                <a:latin typeface="新宋体" panose="02010609030101010101" charset="-122"/>
                <a:cs typeface="新宋体" panose="02010609030101010101" charset="-122"/>
              </a:rPr>
              <a:t> </a:t>
            </a:r>
            <a:r>
              <a:rPr sz="2800" dirty="0" err="1">
                <a:solidFill>
                  <a:srgbClr val="FF0000"/>
                </a:solidFill>
                <a:latin typeface="新宋体" panose="02010609030101010101" charset="-122"/>
                <a:cs typeface="新宋体" panose="02010609030101010101" charset="-122"/>
              </a:rPr>
              <a:t>n</a:t>
            </a:r>
            <a:r>
              <a:rPr sz="2850" baseline="-20000" dirty="0" err="1">
                <a:solidFill>
                  <a:srgbClr val="FF0000"/>
                </a:solidFill>
                <a:latin typeface="新宋体" panose="02010609030101010101" charset="-122"/>
                <a:cs typeface="新宋体" panose="02010609030101010101" charset="-122"/>
              </a:rPr>
              <a:t>k</a:t>
            </a:r>
            <a:endParaRPr lang="zh-CN" altLang="en-US" sz="2850" baseline="-20000" dirty="0">
              <a:latin typeface="新宋体" panose="02010609030101010101" charset="-122"/>
              <a:cs typeface="新宋体" panose="02010609030101010101" charset="-122"/>
            </a:endParaRPr>
          </a:p>
          <a:p>
            <a:pPr marR="1375410">
              <a:lnSpc>
                <a:spcPct val="100000"/>
              </a:lnSpc>
              <a:spcBef>
                <a:spcPts val="2335"/>
              </a:spcBef>
            </a:pPr>
            <a:r>
              <a:rPr lang="en-US" altLang="zh-CN" sz="2800" spc="-5" dirty="0" err="1">
                <a:solidFill>
                  <a:srgbClr val="FF0000"/>
                </a:solidFill>
                <a:latin typeface="新宋体" panose="02010609030101010101" charset="-122"/>
                <a:cs typeface="新宋体" panose="02010609030101010101" charset="-122"/>
              </a:rPr>
              <a:t>n</a:t>
            </a:r>
            <a:r>
              <a:rPr lang="en-US" altLang="zh-CN" sz="2850" spc="-7" baseline="-20000" dirty="0" err="1">
                <a:solidFill>
                  <a:srgbClr val="FF0000"/>
                </a:solidFill>
                <a:latin typeface="新宋体" panose="02010609030101010101" charset="-122"/>
                <a:cs typeface="新宋体" panose="02010609030101010101" charset="-122"/>
              </a:rPr>
              <a:t>k</a:t>
            </a:r>
            <a:r>
              <a:rPr lang="zh-CN" altLang="en-US" sz="2800" spc="-5" dirty="0">
                <a:latin typeface="新宋体" panose="02010609030101010101" charset="-122"/>
                <a:cs typeface="新宋体" panose="02010609030101010101" charset="-122"/>
              </a:rPr>
              <a:t>是图像中灰度级</a:t>
            </a:r>
            <a:r>
              <a:rPr lang="zh-CN" altLang="en-US" sz="2800" spc="-10" dirty="0">
                <a:latin typeface="新宋体" panose="02010609030101010101" charset="-122"/>
                <a:cs typeface="新宋体" panose="02010609030101010101" charset="-122"/>
              </a:rPr>
              <a:t>为</a:t>
            </a:r>
            <a:r>
              <a:rPr lang="en-US" altLang="zh-CN" sz="2800" dirty="0" err="1">
                <a:solidFill>
                  <a:srgbClr val="FF0000"/>
                </a:solidFill>
                <a:latin typeface="新宋体" panose="02010609030101010101" charset="-122"/>
                <a:cs typeface="新宋体" panose="02010609030101010101" charset="-122"/>
              </a:rPr>
              <a:t>r</a:t>
            </a:r>
            <a:r>
              <a:rPr lang="en-US" altLang="zh-CN" sz="2850" spc="-7" baseline="-20000" dirty="0" err="1">
                <a:solidFill>
                  <a:srgbClr val="FF0000"/>
                </a:solidFill>
                <a:latin typeface="新宋体" panose="02010609030101010101" charset="-122"/>
                <a:cs typeface="新宋体" panose="02010609030101010101" charset="-122"/>
              </a:rPr>
              <a:t>k</a:t>
            </a:r>
            <a:r>
              <a:rPr lang="zh-CN" altLang="en-US" sz="2800" spc="-5" dirty="0">
                <a:latin typeface="新宋体" panose="02010609030101010101" charset="-122"/>
                <a:cs typeface="新宋体" panose="02010609030101010101" charset="-122"/>
              </a:rPr>
              <a:t>的像素个数</a:t>
            </a:r>
            <a:r>
              <a:rPr lang="zh-CN" altLang="en-US" sz="2800" dirty="0">
                <a:latin typeface="新宋体" panose="02010609030101010101" charset="-122"/>
                <a:cs typeface="新宋体" panose="02010609030101010101" charset="-122"/>
              </a:rPr>
              <a:t>，</a:t>
            </a:r>
            <a:r>
              <a:rPr sz="2800" spc="-5" dirty="0" err="1">
                <a:solidFill>
                  <a:srgbClr val="FF0000"/>
                </a:solidFill>
                <a:latin typeface="新宋体" panose="02010609030101010101" charset="-122"/>
                <a:cs typeface="新宋体" panose="02010609030101010101" charset="-122"/>
              </a:rPr>
              <a:t>r</a:t>
            </a:r>
            <a:r>
              <a:rPr sz="2850" baseline="-20000" dirty="0" err="1">
                <a:solidFill>
                  <a:srgbClr val="FF0000"/>
                </a:solidFill>
                <a:latin typeface="新宋体" panose="02010609030101010101" charset="-122"/>
                <a:cs typeface="新宋体" panose="02010609030101010101" charset="-122"/>
              </a:rPr>
              <a:t>k</a:t>
            </a:r>
            <a:r>
              <a:rPr sz="2850" spc="-7" baseline="-20000" dirty="0">
                <a:solidFill>
                  <a:srgbClr val="FF0000"/>
                </a:solidFill>
                <a:latin typeface="新宋体" panose="02010609030101010101" charset="-122"/>
                <a:cs typeface="新宋体" panose="02010609030101010101" charset="-122"/>
              </a:rPr>
              <a:t> </a:t>
            </a:r>
            <a:r>
              <a:rPr sz="2800" spc="-5" dirty="0" err="1">
                <a:latin typeface="新宋体" panose="02010609030101010101" charset="-122"/>
                <a:cs typeface="新宋体" panose="02010609030101010101" charset="-122"/>
              </a:rPr>
              <a:t>是第</a:t>
            </a:r>
            <a:r>
              <a:rPr lang="en-US" sz="2800" spc="-5" dirty="0" err="1">
                <a:latin typeface="新宋体" panose="02010609030101010101" charset="-122"/>
                <a:cs typeface="新宋体" panose="02010609030101010101" charset="-122"/>
              </a:rPr>
              <a:t>k</a:t>
            </a:r>
            <a:r>
              <a:rPr sz="2800" spc="-5" dirty="0" err="1">
                <a:latin typeface="新宋体" panose="02010609030101010101" charset="-122"/>
                <a:cs typeface="新宋体" panose="02010609030101010101" charset="-122"/>
              </a:rPr>
              <a:t>个灰度</a:t>
            </a:r>
            <a:r>
              <a:rPr sz="2800" spc="-10" dirty="0" err="1">
                <a:latin typeface="新宋体" panose="02010609030101010101" charset="-122"/>
                <a:cs typeface="新宋体" panose="02010609030101010101" charset="-122"/>
              </a:rPr>
              <a:t>级</a:t>
            </a:r>
            <a:r>
              <a:rPr sz="2800" b="1" spc="-10" dirty="0" err="1">
                <a:latin typeface="新宋体" panose="02010609030101010101" charset="-122"/>
                <a:cs typeface="新宋体" panose="02010609030101010101" charset="-122"/>
              </a:rPr>
              <a:t>，</a:t>
            </a:r>
            <a:r>
              <a:rPr sz="2800" dirty="0" err="1">
                <a:solidFill>
                  <a:srgbClr val="FF0000"/>
                </a:solidFill>
                <a:latin typeface="新宋体" panose="02010609030101010101" charset="-122"/>
                <a:cs typeface="新宋体" panose="02010609030101010101" charset="-122"/>
              </a:rPr>
              <a:t>k</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0,1,2,</a:t>
            </a:r>
            <a:r>
              <a:rPr sz="2800" spc="-10" dirty="0">
                <a:solidFill>
                  <a:srgbClr val="FF0000"/>
                </a:solidFill>
                <a:latin typeface="Times New Roman" panose="02020603050405020304"/>
                <a:cs typeface="Times New Roman" panose="02020603050405020304"/>
              </a:rPr>
              <a:t>…</a:t>
            </a:r>
            <a:r>
              <a:rPr sz="2800" spc="-5" dirty="0">
                <a:solidFill>
                  <a:srgbClr val="FF0000"/>
                </a:solidFill>
                <a:latin typeface="新宋体" panose="02010609030101010101" charset="-122"/>
                <a:cs typeface="新宋体" panose="02010609030101010101" charset="-122"/>
              </a:rPr>
              <a:t>,L-1</a:t>
            </a:r>
            <a:endParaRPr sz="2800" dirty="0">
              <a:latin typeface="新宋体" panose="02010609030101010101" charset="-122"/>
              <a:cs typeface="新宋体" panose="02010609030101010101" charset="-122"/>
            </a:endParaRPr>
          </a:p>
          <a:p>
            <a:pPr>
              <a:lnSpc>
                <a:spcPct val="100000"/>
              </a:lnSpc>
              <a:spcBef>
                <a:spcPts val="0"/>
              </a:spcBef>
            </a:pPr>
            <a:endParaRPr sz="4250" dirty="0">
              <a:latin typeface="Times New Roman" panose="02020603050405020304"/>
              <a:cs typeface="Times New Roman" panose="02020603050405020304"/>
            </a:endParaRPr>
          </a:p>
          <a:p>
            <a:pPr marR="1294130" algn="ctr">
              <a:lnSpc>
                <a:spcPct val="100000"/>
              </a:lnSpc>
            </a:pPr>
            <a:r>
              <a:rPr sz="2800" dirty="0">
                <a:latin typeface="新宋体" panose="02010609030101010101" charset="-122"/>
                <a:cs typeface="新宋体" panose="02010609030101010101" charset="-122"/>
              </a:rPr>
              <a:t>由</a:t>
            </a:r>
            <a:r>
              <a:rPr sz="2800" spc="-10" dirty="0">
                <a:latin typeface="新宋体" panose="02010609030101010101" charset="-122"/>
                <a:cs typeface="新宋体" panose="02010609030101010101" charset="-122"/>
              </a:rPr>
              <a:t>于</a:t>
            </a:r>
            <a:r>
              <a:rPr sz="2800" dirty="0">
                <a:solidFill>
                  <a:srgbClr val="FF0000"/>
                </a:solidFill>
                <a:latin typeface="新宋体" panose="02010609030101010101" charset="-122"/>
                <a:cs typeface="新宋体" panose="02010609030101010101" charset="-122"/>
              </a:rPr>
              <a:t>r</a:t>
            </a:r>
            <a:r>
              <a:rPr sz="2850" spc="-7" baseline="-20000" dirty="0">
                <a:solidFill>
                  <a:srgbClr val="FF0000"/>
                </a:solidFill>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的增量是1，直方图可表示为：</a:t>
            </a:r>
            <a:r>
              <a:rPr sz="2800" spc="-5" dirty="0">
                <a:solidFill>
                  <a:srgbClr val="FF0000"/>
                </a:solidFill>
                <a:latin typeface="新宋体" panose="02010609030101010101" charset="-122"/>
                <a:cs typeface="新宋体" panose="02010609030101010101" charset="-122"/>
              </a:rPr>
              <a:t>p(k)</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n</a:t>
            </a:r>
            <a:r>
              <a:rPr sz="2850" baseline="-20000" dirty="0">
                <a:solidFill>
                  <a:srgbClr val="FF0000"/>
                </a:solidFill>
                <a:latin typeface="新宋体" panose="02010609030101010101" charset="-122"/>
                <a:cs typeface="新宋体" panose="02010609030101010101" charset="-122"/>
              </a:rPr>
              <a:t>k </a:t>
            </a:r>
            <a:r>
              <a:rPr sz="2800" spc="-5" dirty="0">
                <a:latin typeface="新宋体" panose="02010609030101010101" charset="-122"/>
                <a:cs typeface="新宋体" panose="02010609030101010101" charset="-122"/>
              </a:rPr>
              <a:t>即，图像中不同灰度级像素出现的次数</a:t>
            </a:r>
            <a:endParaRPr sz="2800" dirty="0">
              <a:latin typeface="新宋体" panose="02010609030101010101" charset="-122"/>
              <a:cs typeface="新宋体" panose="02010609030101010101" charset="-122"/>
            </a:endParaRPr>
          </a:p>
        </p:txBody>
      </p:sp>
      <p:sp>
        <p:nvSpPr>
          <p:cNvPr id="5" name="object 5"/>
          <p:cNvSpPr txBox="1">
            <a:spLocks noGrp="1"/>
          </p:cNvSpPr>
          <p:nvPr>
            <p:ph type="title"/>
          </p:nvPr>
        </p:nvSpPr>
        <p:spPr>
          <a:xfrm>
            <a:off x="1642192" y="672155"/>
            <a:ext cx="7472933" cy="1577339"/>
          </a:xfrm>
          <a:prstGeom prst="rect">
            <a:avLst/>
          </a:prstGeom>
        </p:spPr>
        <p:txBody>
          <a:bodyPr vert="horz" wrap="square" lIns="0" tIns="300898" rIns="0" bIns="0" rtlCol="0">
            <a:spAutoFit/>
          </a:bodyPr>
          <a:lstStyle/>
          <a:p>
            <a:pPr marL="227330">
              <a:lnSpc>
                <a:spcPct val="100000"/>
              </a:lnSpc>
            </a:pPr>
            <a:r>
              <a:rPr spc="-15" dirty="0">
                <a:latin typeface="新宋体" panose="02010609030101010101" charset="-122"/>
                <a:cs typeface="新宋体" panose="02010609030101010101" charset="-122"/>
              </a:rPr>
              <a:t>直方图定义</a:t>
            </a:r>
          </a:p>
          <a:p>
            <a:pPr marL="156210">
              <a:lnSpc>
                <a:spcPct val="100000"/>
              </a:lnSpc>
              <a:spcBef>
                <a:spcPts val="670"/>
              </a:spcBef>
              <a:tabLst>
                <a:tab pos="498475" algn="l"/>
              </a:tabLst>
            </a:pPr>
            <a:r>
              <a:rPr sz="2200" b="0" spc="745" dirty="0">
                <a:solidFill>
                  <a:srgbClr val="EE2B0A"/>
                </a:solidFill>
                <a:latin typeface="Segoe UI Symbol" panose="020B0502040204020203"/>
                <a:cs typeface="Segoe UI Symbol" panose="020B0502040204020203"/>
              </a:rPr>
              <a:t>•	</a:t>
            </a:r>
            <a:r>
              <a:rPr b="0" spc="-5" dirty="0">
                <a:latin typeface="新宋体" panose="02010609030101010101" charset="-122"/>
                <a:cs typeface="新宋体" panose="02010609030101010101" charset="-122"/>
              </a:rPr>
              <a:t>图像直方图的定义（1）</a:t>
            </a:r>
            <a:endParaRPr sz="2200" dirty="0">
              <a:latin typeface="新宋体" panose="02010609030101010101" charset="-122"/>
              <a:cs typeface="新宋体" panose="02010609030101010101"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5879" y="1964944"/>
            <a:ext cx="7466330" cy="4092575"/>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图像直方图的定义（2）</a:t>
            </a:r>
            <a:endParaRPr sz="3200">
              <a:latin typeface="新宋体" panose="02010609030101010101" charset="-122"/>
              <a:cs typeface="新宋体" panose="02010609030101010101" charset="-122"/>
            </a:endParaRPr>
          </a:p>
          <a:p>
            <a:pPr marL="755650" marR="5080" indent="-57150">
              <a:lnSpc>
                <a:spcPct val="104000"/>
              </a:lnSpc>
              <a:spcBef>
                <a:spcPts val="1525"/>
              </a:spcBef>
            </a:pPr>
            <a:r>
              <a:rPr sz="2800" spc="-5" dirty="0">
                <a:latin typeface="新宋体" panose="02010609030101010101" charset="-122"/>
                <a:cs typeface="新宋体" panose="02010609030101010101" charset="-122"/>
              </a:rPr>
              <a:t>一个灰度级在范围[0，L-1]的数字图像的直 方图是一个离散函数</a:t>
            </a:r>
            <a:endParaRPr sz="2800">
              <a:latin typeface="新宋体" panose="02010609030101010101" charset="-122"/>
              <a:cs typeface="新宋体" panose="02010609030101010101" charset="-122"/>
            </a:endParaRPr>
          </a:p>
          <a:p>
            <a:pPr marL="2705100">
              <a:lnSpc>
                <a:spcPct val="100000"/>
              </a:lnSpc>
            </a:pPr>
            <a:r>
              <a:rPr sz="2800" spc="-10" dirty="0">
                <a:solidFill>
                  <a:srgbClr val="FF0000"/>
                </a:solidFill>
                <a:latin typeface="新宋体" panose="02010609030101010101" charset="-122"/>
                <a:cs typeface="新宋体" panose="02010609030101010101" charset="-122"/>
              </a:rPr>
              <a:t>p(</a:t>
            </a:r>
            <a:r>
              <a:rPr sz="2800" dirty="0">
                <a:solidFill>
                  <a:srgbClr val="FF0000"/>
                </a:solidFill>
                <a:latin typeface="新宋体" panose="02010609030101010101" charset="-122"/>
                <a:cs typeface="新宋体" panose="02010609030101010101" charset="-122"/>
              </a:rPr>
              <a:t>r</a:t>
            </a:r>
            <a:r>
              <a:rPr sz="2850" spc="-7" baseline="-20000" dirty="0">
                <a:solidFill>
                  <a:srgbClr val="FF0000"/>
                </a:solidFill>
                <a:latin typeface="新宋体" panose="02010609030101010101" charset="-122"/>
                <a:cs typeface="新宋体" panose="02010609030101010101" charset="-122"/>
              </a:rPr>
              <a:t>k</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n</a:t>
            </a:r>
            <a:r>
              <a:rPr sz="2850" spc="-7" baseline="-20000" dirty="0">
                <a:solidFill>
                  <a:srgbClr val="FF0000"/>
                </a:solidFill>
                <a:latin typeface="新宋体" panose="02010609030101010101" charset="-122"/>
                <a:cs typeface="新宋体" panose="02010609030101010101" charset="-122"/>
              </a:rPr>
              <a:t>k</a:t>
            </a:r>
            <a:r>
              <a:rPr sz="2800" spc="-5" dirty="0">
                <a:solidFill>
                  <a:srgbClr val="FF0000"/>
                </a:solidFill>
                <a:latin typeface="新宋体" panose="02010609030101010101" charset="-122"/>
                <a:cs typeface="新宋体" panose="02010609030101010101" charset="-122"/>
              </a:rPr>
              <a:t>/n</a:t>
            </a:r>
            <a:endParaRPr sz="2800">
              <a:latin typeface="新宋体" panose="02010609030101010101" charset="-122"/>
              <a:cs typeface="新宋体" panose="02010609030101010101" charset="-122"/>
            </a:endParaRPr>
          </a:p>
          <a:p>
            <a:pPr>
              <a:lnSpc>
                <a:spcPct val="100000"/>
              </a:lnSpc>
              <a:spcBef>
                <a:spcPts val="10"/>
              </a:spcBef>
            </a:pPr>
            <a:endParaRPr sz="3500">
              <a:latin typeface="Times New Roman" panose="02020603050405020304"/>
              <a:cs typeface="Times New Roman" panose="02020603050405020304"/>
            </a:endParaRPr>
          </a:p>
          <a:p>
            <a:pPr marL="647700" marR="1592580">
              <a:lnSpc>
                <a:spcPct val="120000"/>
              </a:lnSpc>
            </a:pPr>
            <a:r>
              <a:rPr sz="2800" dirty="0">
                <a:solidFill>
                  <a:srgbClr val="FF0000"/>
                </a:solidFill>
                <a:latin typeface="新宋体" panose="02010609030101010101" charset="-122"/>
                <a:cs typeface="新宋体" panose="02010609030101010101" charset="-122"/>
              </a:rPr>
              <a:t>n</a:t>
            </a:r>
            <a:r>
              <a:rPr sz="2800" spc="-5" dirty="0">
                <a:solidFill>
                  <a:srgbClr val="FF0000"/>
                </a:solidFill>
                <a:latin typeface="新宋体" panose="02010609030101010101" charset="-122"/>
                <a:cs typeface="新宋体" panose="02010609030101010101" charset="-122"/>
              </a:rPr>
              <a:t> </a:t>
            </a:r>
            <a:r>
              <a:rPr sz="2800" spc="-5" dirty="0">
                <a:latin typeface="新宋体" panose="02010609030101010101" charset="-122"/>
                <a:cs typeface="新宋体" panose="02010609030101010101" charset="-122"/>
              </a:rPr>
              <a:t>是图像的像素总数 </a:t>
            </a:r>
            <a:r>
              <a:rPr sz="2800" spc="-5" dirty="0">
                <a:solidFill>
                  <a:srgbClr val="FF0000"/>
                </a:solidFill>
                <a:latin typeface="新宋体" panose="02010609030101010101" charset="-122"/>
                <a:cs typeface="新宋体" panose="02010609030101010101" charset="-122"/>
              </a:rPr>
              <a:t>n</a:t>
            </a:r>
            <a:r>
              <a:rPr sz="2850" spc="-7" baseline="-20000" dirty="0">
                <a:solidFill>
                  <a:srgbClr val="FF0000"/>
                </a:solidFill>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是图像中灰度级</a:t>
            </a:r>
            <a:r>
              <a:rPr sz="2800" spc="-10" dirty="0">
                <a:latin typeface="新宋体" panose="02010609030101010101" charset="-122"/>
                <a:cs typeface="新宋体" panose="02010609030101010101" charset="-122"/>
              </a:rPr>
              <a:t>为</a:t>
            </a:r>
            <a:r>
              <a:rPr sz="2800" dirty="0">
                <a:solidFill>
                  <a:srgbClr val="FF0000"/>
                </a:solidFill>
                <a:latin typeface="新宋体" panose="02010609030101010101" charset="-122"/>
                <a:cs typeface="新宋体" panose="02010609030101010101" charset="-122"/>
              </a:rPr>
              <a:t>r</a:t>
            </a:r>
            <a:r>
              <a:rPr sz="2850" spc="-7" baseline="-20000" dirty="0">
                <a:solidFill>
                  <a:srgbClr val="FF0000"/>
                </a:solidFill>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的像素个数</a:t>
            </a:r>
            <a:endParaRPr sz="2800">
              <a:latin typeface="新宋体" panose="02010609030101010101" charset="-122"/>
              <a:cs typeface="新宋体" panose="02010609030101010101" charset="-122"/>
            </a:endParaRPr>
          </a:p>
          <a:p>
            <a:pPr marL="647700">
              <a:lnSpc>
                <a:spcPct val="100000"/>
              </a:lnSpc>
              <a:spcBef>
                <a:spcPts val="505"/>
              </a:spcBef>
            </a:pPr>
            <a:r>
              <a:rPr sz="2800" spc="-5" dirty="0">
                <a:solidFill>
                  <a:srgbClr val="FF0000"/>
                </a:solidFill>
                <a:latin typeface="新宋体" panose="02010609030101010101" charset="-122"/>
                <a:cs typeface="新宋体" panose="02010609030101010101" charset="-122"/>
              </a:rPr>
              <a:t>r</a:t>
            </a:r>
            <a:r>
              <a:rPr sz="2850" baseline="-20000" dirty="0">
                <a:solidFill>
                  <a:srgbClr val="FF0000"/>
                </a:solidFill>
                <a:latin typeface="新宋体" panose="02010609030101010101" charset="-122"/>
                <a:cs typeface="新宋体" panose="02010609030101010101" charset="-122"/>
              </a:rPr>
              <a:t>k</a:t>
            </a:r>
            <a:r>
              <a:rPr sz="2850" spc="-7" baseline="-20000" dirty="0">
                <a:solidFill>
                  <a:srgbClr val="FF0000"/>
                </a:solidFill>
                <a:latin typeface="新宋体" panose="02010609030101010101" charset="-122"/>
                <a:cs typeface="新宋体" panose="02010609030101010101" charset="-122"/>
              </a:rPr>
              <a:t> </a:t>
            </a:r>
            <a:r>
              <a:rPr sz="2800" spc="-5" dirty="0">
                <a:latin typeface="新宋体" panose="02010609030101010101" charset="-122"/>
                <a:cs typeface="新宋体" panose="02010609030101010101" charset="-122"/>
              </a:rPr>
              <a:t>是第k个灰度</a:t>
            </a:r>
            <a:r>
              <a:rPr sz="2800" spc="-10" dirty="0">
                <a:latin typeface="新宋体" panose="02010609030101010101" charset="-122"/>
                <a:cs typeface="新宋体" panose="02010609030101010101" charset="-122"/>
              </a:rPr>
              <a:t>级</a:t>
            </a:r>
            <a:r>
              <a:rPr sz="2800" b="1" spc="-10" dirty="0">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k</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0,1,2,</a:t>
            </a:r>
            <a:r>
              <a:rPr sz="2800" spc="-10" dirty="0">
                <a:solidFill>
                  <a:srgbClr val="FF0000"/>
                </a:solidFill>
                <a:latin typeface="Times New Roman" panose="02020603050405020304"/>
                <a:cs typeface="Times New Roman" panose="02020603050405020304"/>
              </a:rPr>
              <a:t>…</a:t>
            </a:r>
            <a:r>
              <a:rPr sz="2800" spc="-5" dirty="0">
                <a:solidFill>
                  <a:srgbClr val="FF0000"/>
                </a:solidFill>
                <a:latin typeface="新宋体" panose="02010609030101010101" charset="-122"/>
                <a:cs typeface="新宋体" panose="02010609030101010101" charset="-122"/>
              </a:rPr>
              <a:t>,L-1</a:t>
            </a:r>
            <a:endParaRPr sz="28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直方图定义</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68729" y="1820164"/>
            <a:ext cx="5242560" cy="476250"/>
          </a:xfrm>
          <a:prstGeom prst="rect">
            <a:avLst/>
          </a:prstGeom>
        </p:spPr>
        <p:txBody>
          <a:bodyPr vert="horz" wrap="square" lIns="0" tIns="0" rIns="0" bIns="0" rtlCol="0">
            <a:spAutoFit/>
          </a:bodyPr>
          <a:lstStyle/>
          <a:p>
            <a:pPr marL="12700">
              <a:lnSpc>
                <a:spcPts val="375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两种图像直方图定义的比较</a:t>
            </a:r>
            <a:endParaRPr sz="3200">
              <a:latin typeface="新宋体" panose="02010609030101010101" charset="-122"/>
              <a:cs typeface="新宋体" panose="02010609030101010101" charset="-122"/>
            </a:endParaRPr>
          </a:p>
        </p:txBody>
      </p:sp>
      <p:sp>
        <p:nvSpPr>
          <p:cNvPr id="6" name="object 6"/>
          <p:cNvSpPr txBox="1"/>
          <p:nvPr/>
        </p:nvSpPr>
        <p:spPr>
          <a:xfrm>
            <a:off x="2225928" y="3560317"/>
            <a:ext cx="8073771" cy="1992853"/>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其中，定义（2）</a:t>
            </a:r>
            <a:endParaRPr sz="2800" dirty="0">
              <a:latin typeface="新宋体" panose="02010609030101010101" charset="-122"/>
              <a:cs typeface="新宋体" panose="02010609030101010101" charset="-122"/>
            </a:endParaRPr>
          </a:p>
          <a:p>
            <a:pPr marL="298450" marR="5080" indent="-285750">
              <a:lnSpc>
                <a:spcPct val="100000"/>
              </a:lnSpc>
              <a:spcBef>
                <a:spcPts val="675"/>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2800" spc="160" dirty="0">
                <a:latin typeface="新宋体" panose="02010609030101010101" charset="-122"/>
                <a:cs typeface="新宋体" panose="02010609030101010101" charset="-122"/>
              </a:rPr>
              <a:t>使函数值正则化到</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0,1</a:t>
            </a:r>
            <a:r>
              <a:rPr sz="2800" spc="155" dirty="0">
                <a:latin typeface="新宋体" panose="02010609030101010101" charset="-122"/>
                <a:cs typeface="新宋体" panose="02010609030101010101" charset="-122"/>
              </a:rPr>
              <a:t>]</a:t>
            </a:r>
            <a:r>
              <a:rPr sz="2800" spc="160" dirty="0" err="1">
                <a:latin typeface="新宋体" panose="02010609030101010101" charset="-122"/>
                <a:cs typeface="新宋体" panose="02010609030101010101" charset="-122"/>
              </a:rPr>
              <a:t>区间，成为实</a:t>
            </a:r>
            <a:r>
              <a:rPr sz="2800" spc="135" dirty="0" err="1">
                <a:latin typeface="新宋体" panose="02010609030101010101" charset="-122"/>
                <a:cs typeface="新宋体" panose="02010609030101010101" charset="-122"/>
              </a:rPr>
              <a:t>数</a:t>
            </a:r>
            <a:r>
              <a:rPr sz="2800" dirty="0" err="1">
                <a:latin typeface="新宋体" panose="02010609030101010101" charset="-122"/>
                <a:cs typeface="新宋体" panose="02010609030101010101" charset="-122"/>
              </a:rPr>
              <a:t>函数</a:t>
            </a:r>
            <a:endParaRPr sz="2800" dirty="0">
              <a:latin typeface="新宋体" panose="02010609030101010101" charset="-122"/>
              <a:cs typeface="新宋体" panose="02010609030101010101" charset="-122"/>
            </a:endParaRPr>
          </a:p>
          <a:p>
            <a:pPr marL="12700">
              <a:lnSpc>
                <a:spcPct val="100000"/>
              </a:lnSpc>
              <a:spcBef>
                <a:spcPts val="675"/>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函数值的范围与象素的总数无关</a:t>
            </a:r>
            <a:endParaRPr sz="2800" dirty="0">
              <a:latin typeface="新宋体" panose="02010609030101010101" charset="-122"/>
              <a:cs typeface="新宋体" panose="02010609030101010101" charset="-122"/>
            </a:endParaRPr>
          </a:p>
          <a:p>
            <a:pPr marL="12700">
              <a:lnSpc>
                <a:spcPct val="100000"/>
              </a:lnSpc>
              <a:spcBef>
                <a:spcPts val="675"/>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给出灰度</a:t>
            </a:r>
            <a:r>
              <a:rPr sz="2800" dirty="0">
                <a:latin typeface="新宋体" panose="02010609030101010101" charset="-122"/>
                <a:cs typeface="新宋体" panose="02010609030101010101" charset="-122"/>
              </a:rPr>
              <a:t>级</a:t>
            </a:r>
            <a:r>
              <a:rPr sz="2800" spc="-5" dirty="0">
                <a:solidFill>
                  <a:srgbClr val="FF0000"/>
                </a:solidFill>
                <a:latin typeface="新宋体" panose="02010609030101010101" charset="-122"/>
                <a:cs typeface="新宋体" panose="02010609030101010101" charset="-122"/>
              </a:rPr>
              <a:t>r</a:t>
            </a:r>
            <a:r>
              <a:rPr sz="2850" spc="-7" baseline="-20000" dirty="0">
                <a:solidFill>
                  <a:srgbClr val="FF0000"/>
                </a:solidFill>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在图像中出现的概率密度统计</a:t>
            </a:r>
            <a:endParaRPr sz="2800" dirty="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直方图定义</a:t>
            </a:r>
          </a:p>
        </p:txBody>
      </p:sp>
      <p:graphicFrame>
        <p:nvGraphicFramePr>
          <p:cNvPr id="5" name="object 5"/>
          <p:cNvGraphicFramePr>
            <a:graphicFrameLocks noGrp="1"/>
          </p:cNvGraphicFramePr>
          <p:nvPr/>
        </p:nvGraphicFramePr>
        <p:xfrm>
          <a:off x="4430788" y="2398473"/>
          <a:ext cx="5023291" cy="1186231"/>
        </p:xfrm>
        <a:graphic>
          <a:graphicData uri="http://schemas.openxmlformats.org/drawingml/2006/table">
            <a:tbl>
              <a:tblPr firstRow="1" bandRow="1">
                <a:tableStyleId>{2D5ABB26-0587-4C30-8999-92F81FD0307C}</a:tableStyleId>
              </a:tblPr>
              <a:tblGrid>
                <a:gridCol w="1292205">
                  <a:extLst>
                    <a:ext uri="{9D8B030D-6E8A-4147-A177-3AD203B41FA5}">
                      <a16:colId xmlns="" xmlns:a16="http://schemas.microsoft.com/office/drawing/2014/main" val="20000"/>
                    </a:ext>
                  </a:extLst>
                </a:gridCol>
                <a:gridCol w="1575113">
                  <a:extLst>
                    <a:ext uri="{9D8B030D-6E8A-4147-A177-3AD203B41FA5}">
                      <a16:colId xmlns="" xmlns:a16="http://schemas.microsoft.com/office/drawing/2014/main" val="20001"/>
                    </a:ext>
                  </a:extLst>
                </a:gridCol>
                <a:gridCol w="2155973">
                  <a:extLst>
                    <a:ext uri="{9D8B030D-6E8A-4147-A177-3AD203B41FA5}">
                      <a16:colId xmlns="" xmlns:a16="http://schemas.microsoft.com/office/drawing/2014/main" val="20002"/>
                    </a:ext>
                  </a:extLst>
                </a:gridCol>
              </a:tblGrid>
              <a:tr h="599674">
                <a:tc>
                  <a:txBody>
                    <a:bodyPr/>
                    <a:lstStyle/>
                    <a:p>
                      <a:pPr marL="22225">
                        <a:lnSpc>
                          <a:spcPct val="100000"/>
                        </a:lnSpc>
                        <a:spcBef>
                          <a:spcPts val="45"/>
                        </a:spcBef>
                      </a:pPr>
                      <a:r>
                        <a:rPr sz="3200" dirty="0">
                          <a:solidFill>
                            <a:srgbClr val="FF0000"/>
                          </a:solidFill>
                          <a:latin typeface="新宋体" panose="02010609030101010101" charset="-122"/>
                          <a:cs typeface="新宋体" panose="02010609030101010101" charset="-122"/>
                        </a:rPr>
                        <a:t>h(r</a:t>
                      </a:r>
                      <a:r>
                        <a:rPr sz="3150" spc="-15" baseline="-21000" dirty="0">
                          <a:solidFill>
                            <a:srgbClr val="FF0000"/>
                          </a:solidFill>
                          <a:latin typeface="新宋体" panose="02010609030101010101" charset="-122"/>
                          <a:cs typeface="新宋体" panose="02010609030101010101" charset="-122"/>
                        </a:rPr>
                        <a:t>k</a:t>
                      </a:r>
                      <a:r>
                        <a:rPr sz="3200" dirty="0">
                          <a:solidFill>
                            <a:srgbClr val="FF0000"/>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txBody>
                  <a:tcPr marL="0" marR="0" marT="0" marB="0"/>
                </a:tc>
                <a:tc>
                  <a:txBody>
                    <a:bodyPr/>
                    <a:lstStyle/>
                    <a:p>
                      <a:pPr marL="82550">
                        <a:lnSpc>
                          <a:spcPct val="100000"/>
                        </a:lnSpc>
                        <a:spcBef>
                          <a:spcPts val="45"/>
                        </a:spcBef>
                      </a:pPr>
                      <a:r>
                        <a:rPr sz="3200" dirty="0">
                          <a:solidFill>
                            <a:srgbClr val="FF0000"/>
                          </a:solidFill>
                          <a:latin typeface="新宋体" panose="02010609030101010101" charset="-122"/>
                          <a:cs typeface="新宋体" panose="02010609030101010101" charset="-122"/>
                        </a:rPr>
                        <a:t>n</a:t>
                      </a:r>
                      <a:r>
                        <a:rPr sz="3150" baseline="-21000" dirty="0">
                          <a:solidFill>
                            <a:srgbClr val="FF0000"/>
                          </a:solidFill>
                          <a:latin typeface="新宋体" panose="02010609030101010101" charset="-122"/>
                          <a:cs typeface="新宋体" panose="02010609030101010101" charset="-122"/>
                        </a:rPr>
                        <a:t>k</a:t>
                      </a:r>
                      <a:endParaRPr sz="3150" baseline="-21000">
                        <a:latin typeface="新宋体" panose="02010609030101010101" charset="-122"/>
                        <a:cs typeface="新宋体" panose="02010609030101010101" charset="-122"/>
                      </a:endParaRPr>
                    </a:p>
                  </a:txBody>
                  <a:tcPr marL="0" marR="0" marT="0" marB="0"/>
                </a:tc>
                <a:tc>
                  <a:txBody>
                    <a:bodyPr/>
                    <a:lstStyle/>
                    <a:p>
                      <a:pPr marR="14605" algn="r">
                        <a:lnSpc>
                          <a:spcPct val="100000"/>
                        </a:lnSpc>
                        <a:spcBef>
                          <a:spcPts val="45"/>
                        </a:spcBef>
                      </a:pPr>
                      <a:r>
                        <a:rPr sz="3200" dirty="0">
                          <a:solidFill>
                            <a:srgbClr val="FF0000"/>
                          </a:solidFill>
                          <a:latin typeface="新宋体" panose="02010609030101010101" charset="-122"/>
                          <a:cs typeface="新宋体" panose="02010609030101010101" charset="-122"/>
                        </a:rPr>
                        <a:t>定义(1)</a:t>
                      </a:r>
                      <a:endParaRPr sz="32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586557">
                <a:tc>
                  <a:txBody>
                    <a:bodyPr/>
                    <a:lstStyle/>
                    <a:p>
                      <a:pPr marL="59690">
                        <a:lnSpc>
                          <a:spcPts val="3770"/>
                        </a:lnSpc>
                      </a:pPr>
                      <a:r>
                        <a:rPr sz="3200" dirty="0">
                          <a:solidFill>
                            <a:srgbClr val="FF0000"/>
                          </a:solidFill>
                          <a:latin typeface="新宋体" panose="02010609030101010101" charset="-122"/>
                          <a:cs typeface="新宋体" panose="02010609030101010101" charset="-122"/>
                        </a:rPr>
                        <a:t>p(r</a:t>
                      </a:r>
                      <a:r>
                        <a:rPr sz="3150" spc="-15" baseline="-21000" dirty="0">
                          <a:solidFill>
                            <a:srgbClr val="FF0000"/>
                          </a:solidFill>
                          <a:latin typeface="新宋体" panose="02010609030101010101" charset="-122"/>
                          <a:cs typeface="新宋体" panose="02010609030101010101" charset="-122"/>
                        </a:rPr>
                        <a:t>k</a:t>
                      </a:r>
                      <a:r>
                        <a:rPr sz="3200" dirty="0">
                          <a:solidFill>
                            <a:srgbClr val="FF0000"/>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txBody>
                  <a:tcPr marL="0" marR="0" marT="0" marB="0"/>
                </a:tc>
                <a:tc>
                  <a:txBody>
                    <a:bodyPr/>
                    <a:lstStyle/>
                    <a:p>
                      <a:pPr marL="120015">
                        <a:lnSpc>
                          <a:spcPts val="3770"/>
                        </a:lnSpc>
                      </a:pPr>
                      <a:r>
                        <a:rPr sz="3200" dirty="0">
                          <a:solidFill>
                            <a:srgbClr val="FF0000"/>
                          </a:solidFill>
                          <a:latin typeface="新宋体" panose="02010609030101010101" charset="-122"/>
                          <a:cs typeface="新宋体" panose="02010609030101010101" charset="-122"/>
                        </a:rPr>
                        <a:t>n</a:t>
                      </a:r>
                      <a:r>
                        <a:rPr sz="3150" spc="-7" baseline="-21000" dirty="0">
                          <a:solidFill>
                            <a:srgbClr val="FF0000"/>
                          </a:solidFill>
                          <a:latin typeface="新宋体" panose="02010609030101010101" charset="-122"/>
                          <a:cs typeface="新宋体" panose="02010609030101010101" charset="-122"/>
                        </a:rPr>
                        <a:t>k</a:t>
                      </a:r>
                      <a:r>
                        <a:rPr sz="3200" dirty="0">
                          <a:solidFill>
                            <a:srgbClr val="FF0000"/>
                          </a:solidFill>
                          <a:latin typeface="新宋体" panose="02010609030101010101" charset="-122"/>
                          <a:cs typeface="新宋体" panose="02010609030101010101" charset="-122"/>
                        </a:rPr>
                        <a:t>/n</a:t>
                      </a:r>
                      <a:endParaRPr sz="3200">
                        <a:latin typeface="新宋体" panose="02010609030101010101" charset="-122"/>
                        <a:cs typeface="新宋体" panose="02010609030101010101" charset="-122"/>
                      </a:endParaRPr>
                    </a:p>
                  </a:txBody>
                  <a:tcPr marL="0" marR="0" marT="0" marB="0"/>
                </a:tc>
                <a:tc>
                  <a:txBody>
                    <a:bodyPr/>
                    <a:lstStyle/>
                    <a:p>
                      <a:pPr marR="14605" algn="r">
                        <a:lnSpc>
                          <a:spcPts val="3770"/>
                        </a:lnSpc>
                      </a:pPr>
                      <a:r>
                        <a:rPr sz="3200" dirty="0">
                          <a:solidFill>
                            <a:srgbClr val="FF0000"/>
                          </a:solidFill>
                          <a:latin typeface="新宋体" panose="02010609030101010101" charset="-122"/>
                          <a:cs typeface="新宋体" panose="02010609030101010101" charset="-122"/>
                        </a:rPr>
                        <a:t>定义(2)</a:t>
                      </a:r>
                      <a:endParaRPr sz="32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137039" y="6294120"/>
            <a:ext cx="5562600" cy="114300"/>
          </a:xfrm>
          <a:custGeom>
            <a:avLst/>
            <a:gdLst/>
            <a:ahLst/>
            <a:cxnLst/>
            <a:rect l="l" t="t" r="r" b="b"/>
            <a:pathLst>
              <a:path w="5562600" h="114300">
                <a:moveTo>
                  <a:pt x="5467349" y="76200"/>
                </a:moveTo>
                <a:lnTo>
                  <a:pt x="5467349" y="38100"/>
                </a:lnTo>
                <a:lnTo>
                  <a:pt x="0" y="38100"/>
                </a:lnTo>
                <a:lnTo>
                  <a:pt x="0" y="76200"/>
                </a:lnTo>
                <a:lnTo>
                  <a:pt x="5467349" y="76200"/>
                </a:lnTo>
                <a:close/>
              </a:path>
              <a:path w="5562600" h="114300">
                <a:moveTo>
                  <a:pt x="5562587" y="57150"/>
                </a:moveTo>
                <a:lnTo>
                  <a:pt x="5448287" y="0"/>
                </a:lnTo>
                <a:lnTo>
                  <a:pt x="5448287" y="38100"/>
                </a:lnTo>
                <a:lnTo>
                  <a:pt x="5467349" y="38100"/>
                </a:lnTo>
                <a:lnTo>
                  <a:pt x="5467349" y="104768"/>
                </a:lnTo>
                <a:lnTo>
                  <a:pt x="5562587" y="57150"/>
                </a:lnTo>
                <a:close/>
              </a:path>
              <a:path w="5562600" h="114300">
                <a:moveTo>
                  <a:pt x="5467349" y="104768"/>
                </a:moveTo>
                <a:lnTo>
                  <a:pt x="5467349" y="76200"/>
                </a:lnTo>
                <a:lnTo>
                  <a:pt x="5448287" y="76200"/>
                </a:lnTo>
                <a:lnTo>
                  <a:pt x="5448287" y="114300"/>
                </a:lnTo>
                <a:lnTo>
                  <a:pt x="5467349" y="104768"/>
                </a:lnTo>
                <a:close/>
              </a:path>
            </a:pathLst>
          </a:custGeom>
          <a:solidFill>
            <a:srgbClr val="000000"/>
          </a:solidFill>
        </p:spPr>
        <p:txBody>
          <a:bodyPr wrap="square" lIns="0" tIns="0" rIns="0" bIns="0" rtlCol="0"/>
          <a:lstStyle/>
          <a:p>
            <a:endParaRPr/>
          </a:p>
        </p:txBody>
      </p:sp>
      <p:sp>
        <p:nvSpPr>
          <p:cNvPr id="5" name="object 5"/>
          <p:cNvSpPr/>
          <p:nvPr/>
        </p:nvSpPr>
        <p:spPr>
          <a:xfrm>
            <a:off x="3551567" y="2769870"/>
            <a:ext cx="85725" cy="3810000"/>
          </a:xfrm>
          <a:custGeom>
            <a:avLst/>
            <a:gdLst/>
            <a:ahLst/>
            <a:cxnLst/>
            <a:rect l="l" t="t" r="r" b="b"/>
            <a:pathLst>
              <a:path w="85725" h="3810000">
                <a:moveTo>
                  <a:pt x="85343" y="86106"/>
                </a:moveTo>
                <a:lnTo>
                  <a:pt x="42672" y="0"/>
                </a:lnTo>
                <a:lnTo>
                  <a:pt x="0" y="86106"/>
                </a:lnTo>
                <a:lnTo>
                  <a:pt x="28193" y="86106"/>
                </a:lnTo>
                <a:lnTo>
                  <a:pt x="28193" y="71628"/>
                </a:lnTo>
                <a:lnTo>
                  <a:pt x="57149" y="71628"/>
                </a:lnTo>
                <a:lnTo>
                  <a:pt x="57149" y="86106"/>
                </a:lnTo>
                <a:lnTo>
                  <a:pt x="85343" y="86106"/>
                </a:lnTo>
                <a:close/>
              </a:path>
              <a:path w="85725" h="3810000">
                <a:moveTo>
                  <a:pt x="57149" y="86106"/>
                </a:moveTo>
                <a:lnTo>
                  <a:pt x="57149" y="71628"/>
                </a:lnTo>
                <a:lnTo>
                  <a:pt x="28193" y="71628"/>
                </a:lnTo>
                <a:lnTo>
                  <a:pt x="28193" y="86106"/>
                </a:lnTo>
                <a:lnTo>
                  <a:pt x="57149" y="86106"/>
                </a:lnTo>
                <a:close/>
              </a:path>
              <a:path w="85725" h="3810000">
                <a:moveTo>
                  <a:pt x="57150" y="3810000"/>
                </a:moveTo>
                <a:lnTo>
                  <a:pt x="57149" y="86106"/>
                </a:lnTo>
                <a:lnTo>
                  <a:pt x="28193" y="86106"/>
                </a:lnTo>
                <a:lnTo>
                  <a:pt x="28194" y="3810000"/>
                </a:lnTo>
                <a:lnTo>
                  <a:pt x="57150" y="3810000"/>
                </a:lnTo>
                <a:close/>
              </a:path>
            </a:pathLst>
          </a:custGeom>
          <a:solidFill>
            <a:srgbClr val="000000"/>
          </a:solidFill>
        </p:spPr>
        <p:txBody>
          <a:bodyPr wrap="square" lIns="0" tIns="0" rIns="0" bIns="0" rtlCol="0"/>
          <a:lstStyle/>
          <a:p>
            <a:endParaRPr/>
          </a:p>
        </p:txBody>
      </p:sp>
      <p:sp>
        <p:nvSpPr>
          <p:cNvPr id="6" name="object 6"/>
          <p:cNvSpPr txBox="1"/>
          <p:nvPr/>
        </p:nvSpPr>
        <p:spPr>
          <a:xfrm>
            <a:off x="1844929" y="1814067"/>
            <a:ext cx="4429760" cy="1252220"/>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图像直方图的定义举例</a:t>
            </a:r>
            <a:endParaRPr sz="3200">
              <a:latin typeface="新宋体" panose="02010609030101010101" charset="-122"/>
              <a:cs typeface="新宋体" panose="02010609030101010101" charset="-122"/>
            </a:endParaRPr>
          </a:p>
          <a:p>
            <a:pPr marL="1064895">
              <a:lnSpc>
                <a:spcPct val="100000"/>
              </a:lnSpc>
              <a:spcBef>
                <a:spcPts val="2585"/>
              </a:spcBef>
              <a:tabLst>
                <a:tab pos="1748155" algn="l"/>
                <a:tab pos="1900555" algn="l"/>
              </a:tabLst>
            </a:pPr>
            <a:r>
              <a:rPr sz="2400" spc="-30" dirty="0">
                <a:solidFill>
                  <a:srgbClr val="FF0000"/>
                </a:solidFill>
                <a:latin typeface="Times New Roman" panose="02020603050405020304"/>
                <a:cs typeface="Times New Roman" panose="02020603050405020304"/>
              </a:rPr>
              <a:t>p(r</a:t>
            </a:r>
            <a:r>
              <a:rPr sz="2400" baseline="-21000" dirty="0">
                <a:solidFill>
                  <a:srgbClr val="FF0000"/>
                </a:solidFill>
                <a:latin typeface="Times New Roman" panose="02020603050405020304"/>
                <a:cs typeface="Times New Roman" panose="02020603050405020304"/>
              </a:rPr>
              <a:t>k</a:t>
            </a:r>
            <a:r>
              <a:rPr sz="2400" spc="-80" dirty="0">
                <a:solidFill>
                  <a:srgbClr val="FF0000"/>
                </a:solidFill>
                <a:latin typeface="Times New Roman" panose="02020603050405020304"/>
                <a:cs typeface="Times New Roman" panose="02020603050405020304"/>
              </a:rPr>
              <a:t>)	</a:t>
            </a:r>
            <a:r>
              <a:rPr sz="2400" u="sng" spc="-80" dirty="0">
                <a:solidFill>
                  <a:srgbClr val="FF0000"/>
                </a:solidFill>
                <a:latin typeface="Times New Roman" panose="02020603050405020304"/>
                <a:cs typeface="Times New Roman" panose="02020603050405020304"/>
              </a:rPr>
              <a:t> 	</a:t>
            </a:r>
            <a:endParaRPr sz="2400">
              <a:latin typeface="Times New Roman" panose="02020603050405020304"/>
              <a:cs typeface="Times New Roman" panose="02020603050405020304"/>
            </a:endParaRPr>
          </a:p>
        </p:txBody>
      </p:sp>
      <p:sp>
        <p:nvSpPr>
          <p:cNvPr id="7" name="object 7"/>
          <p:cNvSpPr txBox="1"/>
          <p:nvPr/>
        </p:nvSpPr>
        <p:spPr>
          <a:xfrm>
            <a:off x="8521572" y="6402323"/>
            <a:ext cx="228600" cy="435609"/>
          </a:xfrm>
          <a:prstGeom prst="rect">
            <a:avLst/>
          </a:prstGeom>
        </p:spPr>
        <p:txBody>
          <a:bodyPr vert="horz" wrap="square" lIns="0" tIns="0" rIns="0" bIns="0" rtlCol="0">
            <a:spAutoFit/>
          </a:bodyPr>
          <a:lstStyle/>
          <a:p>
            <a:pPr marL="12700">
              <a:lnSpc>
                <a:spcPct val="100000"/>
              </a:lnSpc>
            </a:pPr>
            <a:r>
              <a:rPr sz="2400" spc="-5" dirty="0">
                <a:solidFill>
                  <a:srgbClr val="FF0000"/>
                </a:solidFill>
                <a:latin typeface="Times New Roman" panose="02020603050405020304"/>
                <a:cs typeface="Times New Roman" panose="02020603050405020304"/>
              </a:rPr>
              <a:t>r</a:t>
            </a:r>
            <a:r>
              <a:rPr sz="2400" baseline="-21000" dirty="0">
                <a:solidFill>
                  <a:srgbClr val="FF0000"/>
                </a:solidFill>
                <a:latin typeface="Times New Roman" panose="02020603050405020304"/>
                <a:cs typeface="Times New Roman" panose="02020603050405020304"/>
              </a:rPr>
              <a:t>k</a:t>
            </a:r>
            <a:endParaRPr sz="2400" baseline="-21000">
              <a:latin typeface="Times New Roman" panose="02020603050405020304"/>
              <a:cs typeface="Times New Roman" panose="02020603050405020304"/>
            </a:endParaRPr>
          </a:p>
        </p:txBody>
      </p:sp>
      <p:sp>
        <p:nvSpPr>
          <p:cNvPr id="8" name="object 8"/>
          <p:cNvSpPr/>
          <p:nvPr/>
        </p:nvSpPr>
        <p:spPr>
          <a:xfrm>
            <a:off x="7099427" y="3150870"/>
            <a:ext cx="0" cy="3200400"/>
          </a:xfrm>
          <a:custGeom>
            <a:avLst/>
            <a:gdLst/>
            <a:ahLst/>
            <a:cxnLst/>
            <a:rect l="l" t="t" r="r" b="b"/>
            <a:pathLst>
              <a:path h="3200400">
                <a:moveTo>
                  <a:pt x="0" y="3200400"/>
                </a:move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6794627" y="3989070"/>
            <a:ext cx="0" cy="2362200"/>
          </a:xfrm>
          <a:custGeom>
            <a:avLst/>
            <a:gdLst/>
            <a:ahLst/>
            <a:cxnLst/>
            <a:rect l="l" t="t" r="r" b="b"/>
            <a:pathLst>
              <a:path h="2362200">
                <a:moveTo>
                  <a:pt x="0" y="2362200"/>
                </a:move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6337427" y="4217670"/>
            <a:ext cx="0" cy="2133600"/>
          </a:xfrm>
          <a:custGeom>
            <a:avLst/>
            <a:gdLst/>
            <a:ahLst/>
            <a:cxnLst/>
            <a:rect l="l" t="t" r="r" b="b"/>
            <a:pathLst>
              <a:path h="2133600">
                <a:moveTo>
                  <a:pt x="0" y="2133600"/>
                </a:moveTo>
                <a:lnTo>
                  <a:pt x="0" y="0"/>
                </a:lnTo>
              </a:path>
            </a:pathLst>
          </a:custGeom>
          <a:ln w="9525">
            <a:solidFill>
              <a:srgbClr val="000000"/>
            </a:solidFill>
          </a:ln>
        </p:spPr>
        <p:txBody>
          <a:bodyPr wrap="square" lIns="0" tIns="0" rIns="0" bIns="0" rtlCol="0"/>
          <a:lstStyle/>
          <a:p>
            <a:endParaRPr/>
          </a:p>
        </p:txBody>
      </p:sp>
      <p:sp>
        <p:nvSpPr>
          <p:cNvPr id="11" name="object 11"/>
          <p:cNvSpPr/>
          <p:nvPr/>
        </p:nvSpPr>
        <p:spPr>
          <a:xfrm>
            <a:off x="4813439" y="5436870"/>
            <a:ext cx="0" cy="914400"/>
          </a:xfrm>
          <a:custGeom>
            <a:avLst/>
            <a:gdLst/>
            <a:ahLst/>
            <a:cxnLst/>
            <a:rect l="l" t="t" r="r" b="b"/>
            <a:pathLst>
              <a:path h="914400">
                <a:moveTo>
                  <a:pt x="0" y="0"/>
                </a:moveTo>
                <a:lnTo>
                  <a:pt x="0" y="914400"/>
                </a:lnTo>
              </a:path>
            </a:pathLst>
          </a:custGeom>
          <a:ln w="9525">
            <a:solidFill>
              <a:srgbClr val="000000"/>
            </a:solidFill>
          </a:ln>
        </p:spPr>
        <p:txBody>
          <a:bodyPr wrap="square" lIns="0" tIns="0" rIns="0" bIns="0" rtlCol="0"/>
          <a:lstStyle/>
          <a:p>
            <a:endParaRPr/>
          </a:p>
        </p:txBody>
      </p:sp>
      <p:sp>
        <p:nvSpPr>
          <p:cNvPr id="12" name="object 12"/>
          <p:cNvSpPr/>
          <p:nvPr/>
        </p:nvSpPr>
        <p:spPr>
          <a:xfrm>
            <a:off x="4203839" y="5208270"/>
            <a:ext cx="0" cy="1143000"/>
          </a:xfrm>
          <a:custGeom>
            <a:avLst/>
            <a:gdLst/>
            <a:ahLst/>
            <a:cxnLst/>
            <a:rect l="l" t="t" r="r" b="b"/>
            <a:pathLst>
              <a:path h="1143000">
                <a:moveTo>
                  <a:pt x="0" y="0"/>
                </a:moveTo>
                <a:lnTo>
                  <a:pt x="0" y="1143000"/>
                </a:lnTo>
              </a:path>
            </a:pathLst>
          </a:custGeom>
          <a:ln w="9525">
            <a:solidFill>
              <a:srgbClr val="000000"/>
            </a:solidFill>
          </a:ln>
        </p:spPr>
        <p:txBody>
          <a:bodyPr wrap="square" lIns="0" tIns="0" rIns="0" bIns="0" rtlCol="0"/>
          <a:lstStyle/>
          <a:p>
            <a:endParaRPr/>
          </a:p>
        </p:txBody>
      </p:sp>
      <p:sp>
        <p:nvSpPr>
          <p:cNvPr id="13" name="object 13"/>
          <p:cNvSpPr/>
          <p:nvPr/>
        </p:nvSpPr>
        <p:spPr>
          <a:xfrm>
            <a:off x="5727839" y="3684270"/>
            <a:ext cx="0" cy="2667000"/>
          </a:xfrm>
          <a:custGeom>
            <a:avLst/>
            <a:gdLst/>
            <a:ahLst/>
            <a:cxnLst/>
            <a:rect l="l" t="t" r="r" b="b"/>
            <a:pathLst>
              <a:path h="2667000">
                <a:moveTo>
                  <a:pt x="0" y="0"/>
                </a:moveTo>
                <a:lnTo>
                  <a:pt x="0" y="2667000"/>
                </a:lnTo>
              </a:path>
            </a:pathLst>
          </a:custGeom>
          <a:ln w="9525">
            <a:solidFill>
              <a:srgbClr val="000000"/>
            </a:solidFill>
          </a:ln>
        </p:spPr>
        <p:txBody>
          <a:bodyPr wrap="square" lIns="0" tIns="0" rIns="0" bIns="0" rtlCol="0"/>
          <a:lstStyle/>
          <a:p>
            <a:endParaRPr/>
          </a:p>
        </p:txBody>
      </p:sp>
      <p:sp>
        <p:nvSpPr>
          <p:cNvPr id="14" name="object 14"/>
          <p:cNvSpPr/>
          <p:nvPr/>
        </p:nvSpPr>
        <p:spPr>
          <a:xfrm>
            <a:off x="3746639" y="5741670"/>
            <a:ext cx="0" cy="609600"/>
          </a:xfrm>
          <a:custGeom>
            <a:avLst/>
            <a:gdLst/>
            <a:ahLst/>
            <a:cxnLst/>
            <a:rect l="l" t="t" r="r" b="b"/>
            <a:pathLst>
              <a:path h="609600">
                <a:moveTo>
                  <a:pt x="0" y="0"/>
                </a:moveTo>
                <a:lnTo>
                  <a:pt x="0" y="609600"/>
                </a:lnTo>
              </a:path>
            </a:pathLst>
          </a:custGeom>
          <a:ln w="9525">
            <a:solidFill>
              <a:srgbClr val="000000"/>
            </a:solidFill>
          </a:ln>
        </p:spPr>
        <p:txBody>
          <a:bodyPr wrap="square" lIns="0" tIns="0" rIns="0" bIns="0" rtlCol="0"/>
          <a:lstStyle/>
          <a:p>
            <a:endParaRPr/>
          </a:p>
        </p:txBody>
      </p:sp>
      <p:sp>
        <p:nvSpPr>
          <p:cNvPr id="15" name="object 15"/>
          <p:cNvSpPr/>
          <p:nvPr/>
        </p:nvSpPr>
        <p:spPr>
          <a:xfrm>
            <a:off x="5270639" y="4522470"/>
            <a:ext cx="0" cy="1828800"/>
          </a:xfrm>
          <a:custGeom>
            <a:avLst/>
            <a:gdLst/>
            <a:ahLst/>
            <a:cxnLst/>
            <a:rect l="l" t="t" r="r" b="b"/>
            <a:pathLst>
              <a:path h="1828800">
                <a:moveTo>
                  <a:pt x="0" y="0"/>
                </a:moveTo>
                <a:lnTo>
                  <a:pt x="0" y="1828800"/>
                </a:lnTo>
              </a:path>
            </a:pathLst>
          </a:custGeom>
          <a:ln w="9525">
            <a:solidFill>
              <a:srgbClr val="000000"/>
            </a:solidFill>
          </a:ln>
        </p:spPr>
        <p:txBody>
          <a:bodyPr wrap="square" lIns="0" tIns="0" rIns="0" bIns="0" rtlCol="0"/>
          <a:lstStyle/>
          <a:p>
            <a:endParaRPr/>
          </a:p>
        </p:txBody>
      </p:sp>
      <p:sp>
        <p:nvSpPr>
          <p:cNvPr id="16" name="object 16"/>
          <p:cNvSpPr/>
          <p:nvPr/>
        </p:nvSpPr>
        <p:spPr>
          <a:xfrm>
            <a:off x="4508639" y="5360670"/>
            <a:ext cx="0" cy="990600"/>
          </a:xfrm>
          <a:custGeom>
            <a:avLst/>
            <a:gdLst/>
            <a:ahLst/>
            <a:cxnLst/>
            <a:rect l="l" t="t" r="r" b="b"/>
            <a:pathLst>
              <a:path h="990600">
                <a:moveTo>
                  <a:pt x="0" y="0"/>
                </a:moveTo>
                <a:lnTo>
                  <a:pt x="0" y="990600"/>
                </a:lnTo>
              </a:path>
            </a:pathLst>
          </a:custGeom>
          <a:ln w="9525">
            <a:solidFill>
              <a:srgbClr val="000000"/>
            </a:solidFill>
          </a:ln>
        </p:spPr>
        <p:txBody>
          <a:bodyPr wrap="square" lIns="0" tIns="0" rIns="0" bIns="0" rtlCol="0"/>
          <a:lstStyle/>
          <a:p>
            <a:endParaRPr/>
          </a:p>
        </p:txBody>
      </p:sp>
      <p:sp>
        <p:nvSpPr>
          <p:cNvPr id="17" name="object 17"/>
          <p:cNvSpPr/>
          <p:nvPr/>
        </p:nvSpPr>
        <p:spPr>
          <a:xfrm>
            <a:off x="7709027" y="4446270"/>
            <a:ext cx="0" cy="1905000"/>
          </a:xfrm>
          <a:custGeom>
            <a:avLst/>
            <a:gdLst/>
            <a:ahLst/>
            <a:cxnLst/>
            <a:rect l="l" t="t" r="r" b="b"/>
            <a:pathLst>
              <a:path h="1905000">
                <a:moveTo>
                  <a:pt x="0" y="0"/>
                </a:moveTo>
                <a:lnTo>
                  <a:pt x="0" y="1905000"/>
                </a:lnTo>
              </a:path>
            </a:pathLst>
          </a:custGeom>
          <a:ln w="9525">
            <a:solidFill>
              <a:srgbClr val="000000"/>
            </a:solidFill>
          </a:ln>
        </p:spPr>
        <p:txBody>
          <a:bodyPr wrap="square" lIns="0" tIns="0" rIns="0" bIns="0" rtlCol="0"/>
          <a:lstStyle/>
          <a:p>
            <a:endParaRPr/>
          </a:p>
        </p:txBody>
      </p:sp>
      <p:sp>
        <p:nvSpPr>
          <p:cNvPr id="18" name="object 18"/>
          <p:cNvSpPr/>
          <p:nvPr/>
        </p:nvSpPr>
        <p:spPr>
          <a:xfrm>
            <a:off x="6032639" y="4370070"/>
            <a:ext cx="0" cy="1981200"/>
          </a:xfrm>
          <a:custGeom>
            <a:avLst/>
            <a:gdLst/>
            <a:ahLst/>
            <a:cxnLst/>
            <a:rect l="l" t="t" r="r" b="b"/>
            <a:pathLst>
              <a:path h="1981200">
                <a:moveTo>
                  <a:pt x="0" y="0"/>
                </a:moveTo>
                <a:lnTo>
                  <a:pt x="0" y="1981200"/>
                </a:lnTo>
              </a:path>
            </a:pathLst>
          </a:custGeom>
          <a:ln w="9525">
            <a:solidFill>
              <a:srgbClr val="000000"/>
            </a:solidFill>
          </a:ln>
        </p:spPr>
        <p:txBody>
          <a:bodyPr wrap="square" lIns="0" tIns="0" rIns="0" bIns="0" rtlCol="0"/>
          <a:lstStyle/>
          <a:p>
            <a:endParaRPr/>
          </a:p>
        </p:txBody>
      </p:sp>
      <p:sp>
        <p:nvSpPr>
          <p:cNvPr id="19" name="object 19"/>
          <p:cNvSpPr/>
          <p:nvPr/>
        </p:nvSpPr>
        <p:spPr>
          <a:xfrm>
            <a:off x="3899039" y="5513070"/>
            <a:ext cx="0" cy="838200"/>
          </a:xfrm>
          <a:custGeom>
            <a:avLst/>
            <a:gdLst/>
            <a:ahLst/>
            <a:cxnLst/>
            <a:rect l="l" t="t" r="r" b="b"/>
            <a:pathLst>
              <a:path h="838200">
                <a:moveTo>
                  <a:pt x="0" y="838200"/>
                </a:moveTo>
                <a:lnTo>
                  <a:pt x="0" y="0"/>
                </a:lnTo>
              </a:path>
            </a:pathLst>
          </a:custGeom>
          <a:ln w="9525">
            <a:solidFill>
              <a:srgbClr val="000000"/>
            </a:solidFill>
          </a:ln>
        </p:spPr>
        <p:txBody>
          <a:bodyPr wrap="square" lIns="0" tIns="0" rIns="0" bIns="0" rtlCol="0"/>
          <a:lstStyle/>
          <a:p>
            <a:endParaRPr/>
          </a:p>
        </p:txBody>
      </p:sp>
      <p:sp>
        <p:nvSpPr>
          <p:cNvPr id="20" name="object 20"/>
          <p:cNvSpPr/>
          <p:nvPr/>
        </p:nvSpPr>
        <p:spPr>
          <a:xfrm>
            <a:off x="4356239" y="4827270"/>
            <a:ext cx="0" cy="1524000"/>
          </a:xfrm>
          <a:custGeom>
            <a:avLst/>
            <a:gdLst/>
            <a:ahLst/>
            <a:cxnLst/>
            <a:rect l="l" t="t" r="r" b="b"/>
            <a:pathLst>
              <a:path h="1524000">
                <a:moveTo>
                  <a:pt x="0" y="1524000"/>
                </a:moveTo>
                <a:lnTo>
                  <a:pt x="0" y="0"/>
                </a:lnTo>
              </a:path>
            </a:pathLst>
          </a:custGeom>
          <a:ln w="9525">
            <a:solidFill>
              <a:srgbClr val="000000"/>
            </a:solidFill>
          </a:ln>
        </p:spPr>
        <p:txBody>
          <a:bodyPr wrap="square" lIns="0" tIns="0" rIns="0" bIns="0" rtlCol="0"/>
          <a:lstStyle/>
          <a:p>
            <a:endParaRPr/>
          </a:p>
        </p:txBody>
      </p:sp>
      <p:sp>
        <p:nvSpPr>
          <p:cNvPr id="21" name="object 21"/>
          <p:cNvSpPr/>
          <p:nvPr/>
        </p:nvSpPr>
        <p:spPr>
          <a:xfrm>
            <a:off x="4965839" y="5132070"/>
            <a:ext cx="0" cy="1219200"/>
          </a:xfrm>
          <a:custGeom>
            <a:avLst/>
            <a:gdLst/>
            <a:ahLst/>
            <a:cxnLst/>
            <a:rect l="l" t="t" r="r" b="b"/>
            <a:pathLst>
              <a:path h="1219200">
                <a:moveTo>
                  <a:pt x="0" y="1219200"/>
                </a:moveTo>
                <a:lnTo>
                  <a:pt x="0" y="0"/>
                </a:lnTo>
              </a:path>
            </a:pathLst>
          </a:custGeom>
          <a:ln w="9525">
            <a:solidFill>
              <a:srgbClr val="000000"/>
            </a:solidFill>
          </a:ln>
        </p:spPr>
        <p:txBody>
          <a:bodyPr wrap="square" lIns="0" tIns="0" rIns="0" bIns="0" rtlCol="0"/>
          <a:lstStyle/>
          <a:p>
            <a:endParaRPr/>
          </a:p>
        </p:txBody>
      </p:sp>
      <p:sp>
        <p:nvSpPr>
          <p:cNvPr id="22" name="object 22"/>
          <p:cNvSpPr/>
          <p:nvPr/>
        </p:nvSpPr>
        <p:spPr>
          <a:xfrm>
            <a:off x="6489827" y="3912870"/>
            <a:ext cx="0" cy="2438400"/>
          </a:xfrm>
          <a:custGeom>
            <a:avLst/>
            <a:gdLst/>
            <a:ahLst/>
            <a:cxnLst/>
            <a:rect l="l" t="t" r="r" b="b"/>
            <a:pathLst>
              <a:path h="2438400">
                <a:moveTo>
                  <a:pt x="0" y="2438400"/>
                </a:moveTo>
                <a:lnTo>
                  <a:pt x="0" y="0"/>
                </a:lnTo>
              </a:path>
            </a:pathLst>
          </a:custGeom>
          <a:ln w="9525">
            <a:solidFill>
              <a:srgbClr val="000000"/>
            </a:solidFill>
          </a:ln>
        </p:spPr>
        <p:txBody>
          <a:bodyPr wrap="square" lIns="0" tIns="0" rIns="0" bIns="0" rtlCol="0"/>
          <a:lstStyle/>
          <a:p>
            <a:endParaRPr/>
          </a:p>
        </p:txBody>
      </p:sp>
      <p:sp>
        <p:nvSpPr>
          <p:cNvPr id="23" name="object 23"/>
          <p:cNvSpPr/>
          <p:nvPr/>
        </p:nvSpPr>
        <p:spPr>
          <a:xfrm>
            <a:off x="7404227" y="5817870"/>
            <a:ext cx="0" cy="533400"/>
          </a:xfrm>
          <a:custGeom>
            <a:avLst/>
            <a:gdLst/>
            <a:ahLst/>
            <a:cxnLst/>
            <a:rect l="l" t="t" r="r" b="b"/>
            <a:pathLst>
              <a:path h="533400">
                <a:moveTo>
                  <a:pt x="0" y="533400"/>
                </a:moveTo>
                <a:lnTo>
                  <a:pt x="0" y="0"/>
                </a:lnTo>
              </a:path>
            </a:pathLst>
          </a:custGeom>
          <a:ln w="9525">
            <a:solidFill>
              <a:srgbClr val="000000"/>
            </a:solidFill>
          </a:ln>
        </p:spPr>
        <p:txBody>
          <a:bodyPr wrap="square" lIns="0" tIns="0" rIns="0" bIns="0" rtlCol="0"/>
          <a:lstStyle/>
          <a:p>
            <a:endParaRPr/>
          </a:p>
        </p:txBody>
      </p:sp>
      <p:sp>
        <p:nvSpPr>
          <p:cNvPr id="24" name="object 24"/>
          <p:cNvSpPr/>
          <p:nvPr/>
        </p:nvSpPr>
        <p:spPr>
          <a:xfrm>
            <a:off x="7556627" y="5665470"/>
            <a:ext cx="0" cy="685800"/>
          </a:xfrm>
          <a:custGeom>
            <a:avLst/>
            <a:gdLst/>
            <a:ahLst/>
            <a:cxnLst/>
            <a:rect l="l" t="t" r="r" b="b"/>
            <a:pathLst>
              <a:path h="685800">
                <a:moveTo>
                  <a:pt x="0" y="685800"/>
                </a:moveTo>
                <a:lnTo>
                  <a:pt x="0" y="0"/>
                </a:lnTo>
              </a:path>
            </a:pathLst>
          </a:custGeom>
          <a:ln w="9525">
            <a:solidFill>
              <a:srgbClr val="000000"/>
            </a:solidFill>
          </a:ln>
        </p:spPr>
        <p:txBody>
          <a:bodyPr wrap="square" lIns="0" tIns="0" rIns="0" bIns="0" rtlCol="0"/>
          <a:lstStyle/>
          <a:p>
            <a:endParaRPr/>
          </a:p>
        </p:txBody>
      </p:sp>
      <p:sp>
        <p:nvSpPr>
          <p:cNvPr id="25" name="object 25"/>
          <p:cNvSpPr/>
          <p:nvPr/>
        </p:nvSpPr>
        <p:spPr>
          <a:xfrm>
            <a:off x="6642227" y="4903470"/>
            <a:ext cx="0" cy="1447800"/>
          </a:xfrm>
          <a:custGeom>
            <a:avLst/>
            <a:gdLst/>
            <a:ahLst/>
            <a:cxnLst/>
            <a:rect l="l" t="t" r="r" b="b"/>
            <a:pathLst>
              <a:path h="1447800">
                <a:moveTo>
                  <a:pt x="0" y="1447800"/>
                </a:moveTo>
                <a:lnTo>
                  <a:pt x="0" y="0"/>
                </a:lnTo>
              </a:path>
            </a:pathLst>
          </a:custGeom>
          <a:ln w="9525">
            <a:solidFill>
              <a:srgbClr val="000000"/>
            </a:solidFill>
          </a:ln>
        </p:spPr>
        <p:txBody>
          <a:bodyPr wrap="square" lIns="0" tIns="0" rIns="0" bIns="0" rtlCol="0"/>
          <a:lstStyle/>
          <a:p>
            <a:endParaRPr/>
          </a:p>
        </p:txBody>
      </p:sp>
      <p:sp>
        <p:nvSpPr>
          <p:cNvPr id="26" name="object 26"/>
          <p:cNvSpPr/>
          <p:nvPr/>
        </p:nvSpPr>
        <p:spPr>
          <a:xfrm>
            <a:off x="5880239" y="4751070"/>
            <a:ext cx="0" cy="1600200"/>
          </a:xfrm>
          <a:custGeom>
            <a:avLst/>
            <a:gdLst/>
            <a:ahLst/>
            <a:cxnLst/>
            <a:rect l="l" t="t" r="r" b="b"/>
            <a:pathLst>
              <a:path h="1600200">
                <a:moveTo>
                  <a:pt x="0" y="1600200"/>
                </a:moveTo>
                <a:lnTo>
                  <a:pt x="0" y="0"/>
                </a:lnTo>
              </a:path>
            </a:pathLst>
          </a:custGeom>
          <a:ln w="9525">
            <a:solidFill>
              <a:srgbClr val="000000"/>
            </a:solidFill>
          </a:ln>
        </p:spPr>
        <p:txBody>
          <a:bodyPr wrap="square" lIns="0" tIns="0" rIns="0" bIns="0" rtlCol="0"/>
          <a:lstStyle/>
          <a:p>
            <a:endParaRPr/>
          </a:p>
        </p:txBody>
      </p:sp>
      <p:sp>
        <p:nvSpPr>
          <p:cNvPr id="27" name="object 27"/>
          <p:cNvSpPr/>
          <p:nvPr/>
        </p:nvSpPr>
        <p:spPr>
          <a:xfrm>
            <a:off x="5118239" y="5436870"/>
            <a:ext cx="0" cy="914400"/>
          </a:xfrm>
          <a:custGeom>
            <a:avLst/>
            <a:gdLst/>
            <a:ahLst/>
            <a:cxnLst/>
            <a:rect l="l" t="t" r="r" b="b"/>
            <a:pathLst>
              <a:path h="914400">
                <a:moveTo>
                  <a:pt x="0" y="914400"/>
                </a:moveTo>
                <a:lnTo>
                  <a:pt x="0" y="0"/>
                </a:lnTo>
              </a:path>
            </a:pathLst>
          </a:custGeom>
          <a:ln w="9525">
            <a:solidFill>
              <a:srgbClr val="000000"/>
            </a:solidFill>
          </a:ln>
        </p:spPr>
        <p:txBody>
          <a:bodyPr wrap="square" lIns="0" tIns="0" rIns="0" bIns="0" rtlCol="0"/>
          <a:lstStyle/>
          <a:p>
            <a:endParaRPr/>
          </a:p>
        </p:txBody>
      </p:sp>
      <p:sp>
        <p:nvSpPr>
          <p:cNvPr id="28" name="object 28"/>
          <p:cNvSpPr/>
          <p:nvPr/>
        </p:nvSpPr>
        <p:spPr>
          <a:xfrm>
            <a:off x="4051439" y="5589270"/>
            <a:ext cx="0" cy="762000"/>
          </a:xfrm>
          <a:custGeom>
            <a:avLst/>
            <a:gdLst/>
            <a:ahLst/>
            <a:cxnLst/>
            <a:rect l="l" t="t" r="r" b="b"/>
            <a:pathLst>
              <a:path h="762000">
                <a:moveTo>
                  <a:pt x="0" y="762000"/>
                </a:moveTo>
                <a:lnTo>
                  <a:pt x="0" y="0"/>
                </a:lnTo>
              </a:path>
            </a:pathLst>
          </a:custGeom>
          <a:ln w="9525">
            <a:solidFill>
              <a:srgbClr val="000000"/>
            </a:solidFill>
          </a:ln>
        </p:spPr>
        <p:txBody>
          <a:bodyPr wrap="square" lIns="0" tIns="0" rIns="0" bIns="0" rtlCol="0"/>
          <a:lstStyle/>
          <a:p>
            <a:endParaRPr/>
          </a:p>
        </p:txBody>
      </p:sp>
      <p:sp>
        <p:nvSpPr>
          <p:cNvPr id="29" name="object 29"/>
          <p:cNvSpPr/>
          <p:nvPr/>
        </p:nvSpPr>
        <p:spPr>
          <a:xfrm>
            <a:off x="7251827" y="5360670"/>
            <a:ext cx="0" cy="990600"/>
          </a:xfrm>
          <a:custGeom>
            <a:avLst/>
            <a:gdLst/>
            <a:ahLst/>
            <a:cxnLst/>
            <a:rect l="l" t="t" r="r" b="b"/>
            <a:pathLst>
              <a:path h="990600">
                <a:moveTo>
                  <a:pt x="0" y="990600"/>
                </a:moveTo>
                <a:lnTo>
                  <a:pt x="0" y="0"/>
                </a:lnTo>
              </a:path>
            </a:pathLst>
          </a:custGeom>
          <a:ln w="9525">
            <a:solidFill>
              <a:srgbClr val="000000"/>
            </a:solidFill>
          </a:ln>
        </p:spPr>
        <p:txBody>
          <a:bodyPr wrap="square" lIns="0" tIns="0" rIns="0" bIns="0" rtlCol="0"/>
          <a:lstStyle/>
          <a:p>
            <a:endParaRPr/>
          </a:p>
        </p:txBody>
      </p:sp>
      <p:sp>
        <p:nvSpPr>
          <p:cNvPr id="30" name="object 30"/>
          <p:cNvSpPr/>
          <p:nvPr/>
        </p:nvSpPr>
        <p:spPr>
          <a:xfrm>
            <a:off x="6185039" y="3912870"/>
            <a:ext cx="0" cy="2438400"/>
          </a:xfrm>
          <a:custGeom>
            <a:avLst/>
            <a:gdLst/>
            <a:ahLst/>
            <a:cxnLst/>
            <a:rect l="l" t="t" r="r" b="b"/>
            <a:pathLst>
              <a:path h="2438400">
                <a:moveTo>
                  <a:pt x="0" y="2438400"/>
                </a:moveTo>
                <a:lnTo>
                  <a:pt x="0" y="0"/>
                </a:lnTo>
              </a:path>
            </a:pathLst>
          </a:custGeom>
          <a:ln w="9525">
            <a:solidFill>
              <a:srgbClr val="000000"/>
            </a:solidFill>
          </a:ln>
        </p:spPr>
        <p:txBody>
          <a:bodyPr wrap="square" lIns="0" tIns="0" rIns="0" bIns="0" rtlCol="0"/>
          <a:lstStyle/>
          <a:p>
            <a:endParaRPr/>
          </a:p>
        </p:txBody>
      </p:sp>
      <p:sp>
        <p:nvSpPr>
          <p:cNvPr id="31" name="object 31"/>
          <p:cNvSpPr/>
          <p:nvPr/>
        </p:nvSpPr>
        <p:spPr>
          <a:xfrm>
            <a:off x="4661039" y="5360670"/>
            <a:ext cx="0" cy="990600"/>
          </a:xfrm>
          <a:custGeom>
            <a:avLst/>
            <a:gdLst/>
            <a:ahLst/>
            <a:cxnLst/>
            <a:rect l="l" t="t" r="r" b="b"/>
            <a:pathLst>
              <a:path h="990600">
                <a:moveTo>
                  <a:pt x="0" y="990600"/>
                </a:moveTo>
                <a:lnTo>
                  <a:pt x="0" y="0"/>
                </a:lnTo>
              </a:path>
            </a:pathLst>
          </a:custGeom>
          <a:ln w="9525">
            <a:solidFill>
              <a:srgbClr val="000000"/>
            </a:solidFill>
          </a:ln>
        </p:spPr>
        <p:txBody>
          <a:bodyPr wrap="square" lIns="0" tIns="0" rIns="0" bIns="0" rtlCol="0"/>
          <a:lstStyle/>
          <a:p>
            <a:endParaRPr/>
          </a:p>
        </p:txBody>
      </p:sp>
      <p:sp>
        <p:nvSpPr>
          <p:cNvPr id="32" name="object 32"/>
          <p:cNvSpPr/>
          <p:nvPr/>
        </p:nvSpPr>
        <p:spPr>
          <a:xfrm>
            <a:off x="5575439" y="4065270"/>
            <a:ext cx="0" cy="2286000"/>
          </a:xfrm>
          <a:custGeom>
            <a:avLst/>
            <a:gdLst/>
            <a:ahLst/>
            <a:cxnLst/>
            <a:rect l="l" t="t" r="r" b="b"/>
            <a:pathLst>
              <a:path h="2286000">
                <a:moveTo>
                  <a:pt x="0" y="2286000"/>
                </a:moveTo>
                <a:lnTo>
                  <a:pt x="0" y="0"/>
                </a:lnTo>
              </a:path>
            </a:pathLst>
          </a:custGeom>
          <a:ln w="9525">
            <a:solidFill>
              <a:srgbClr val="000000"/>
            </a:solidFill>
          </a:ln>
        </p:spPr>
        <p:txBody>
          <a:bodyPr wrap="square" lIns="0" tIns="0" rIns="0" bIns="0" rtlCol="0"/>
          <a:lstStyle/>
          <a:p>
            <a:endParaRPr/>
          </a:p>
        </p:txBody>
      </p:sp>
      <p:sp>
        <p:nvSpPr>
          <p:cNvPr id="33" name="object 33"/>
          <p:cNvSpPr/>
          <p:nvPr/>
        </p:nvSpPr>
        <p:spPr>
          <a:xfrm>
            <a:off x="5423039" y="4141470"/>
            <a:ext cx="0" cy="2209800"/>
          </a:xfrm>
          <a:custGeom>
            <a:avLst/>
            <a:gdLst/>
            <a:ahLst/>
            <a:cxnLst/>
            <a:rect l="l" t="t" r="r" b="b"/>
            <a:pathLst>
              <a:path h="2209800">
                <a:moveTo>
                  <a:pt x="0" y="0"/>
                </a:moveTo>
                <a:lnTo>
                  <a:pt x="0" y="2209800"/>
                </a:lnTo>
              </a:path>
            </a:pathLst>
          </a:custGeom>
          <a:ln w="9525">
            <a:solidFill>
              <a:srgbClr val="000000"/>
            </a:solidFill>
          </a:ln>
        </p:spPr>
        <p:txBody>
          <a:bodyPr wrap="square" lIns="0" tIns="0" rIns="0" bIns="0" rtlCol="0"/>
          <a:lstStyle/>
          <a:p>
            <a:endParaRPr/>
          </a:p>
        </p:txBody>
      </p:sp>
      <p:sp>
        <p:nvSpPr>
          <p:cNvPr id="34" name="object 34"/>
          <p:cNvSpPr/>
          <p:nvPr/>
        </p:nvSpPr>
        <p:spPr>
          <a:xfrm>
            <a:off x="6947027" y="3760470"/>
            <a:ext cx="0" cy="2590800"/>
          </a:xfrm>
          <a:custGeom>
            <a:avLst/>
            <a:gdLst/>
            <a:ahLst/>
            <a:cxnLst/>
            <a:rect l="l" t="t" r="r" b="b"/>
            <a:pathLst>
              <a:path h="2590800">
                <a:moveTo>
                  <a:pt x="0" y="2590800"/>
                </a:moveTo>
                <a:lnTo>
                  <a:pt x="0" y="0"/>
                </a:lnTo>
              </a:path>
            </a:pathLst>
          </a:custGeom>
          <a:ln w="9525">
            <a:solidFill>
              <a:srgbClr val="000000"/>
            </a:solidFill>
          </a:ln>
        </p:spPr>
        <p:txBody>
          <a:bodyPr wrap="square" lIns="0" tIns="0" rIns="0" bIns="0" rtlCol="0"/>
          <a:lstStyle/>
          <a:p>
            <a:endParaRPr/>
          </a:p>
        </p:txBody>
      </p:sp>
      <p:sp>
        <p:nvSpPr>
          <p:cNvPr id="35" name="object 35"/>
          <p:cNvSpPr/>
          <p:nvPr/>
        </p:nvSpPr>
        <p:spPr>
          <a:xfrm>
            <a:off x="7861427" y="5284470"/>
            <a:ext cx="0" cy="1066800"/>
          </a:xfrm>
          <a:custGeom>
            <a:avLst/>
            <a:gdLst/>
            <a:ahLst/>
            <a:cxnLst/>
            <a:rect l="l" t="t" r="r" b="b"/>
            <a:pathLst>
              <a:path h="1066800">
                <a:moveTo>
                  <a:pt x="0" y="1066800"/>
                </a:moveTo>
                <a:lnTo>
                  <a:pt x="0" y="0"/>
                </a:lnTo>
              </a:path>
            </a:pathLst>
          </a:custGeom>
          <a:ln w="9525">
            <a:solidFill>
              <a:srgbClr val="000000"/>
            </a:solidFill>
          </a:ln>
        </p:spPr>
        <p:txBody>
          <a:bodyPr wrap="square" lIns="0" tIns="0" rIns="0" bIns="0" rtlCol="0"/>
          <a:lstStyle/>
          <a:p>
            <a:endParaRPr/>
          </a:p>
        </p:txBody>
      </p:sp>
      <p:sp>
        <p:nvSpPr>
          <p:cNvPr id="36" name="object 36"/>
          <p:cNvSpPr/>
          <p:nvPr/>
        </p:nvSpPr>
        <p:spPr>
          <a:xfrm>
            <a:off x="8013827" y="4446270"/>
            <a:ext cx="0" cy="1905000"/>
          </a:xfrm>
          <a:custGeom>
            <a:avLst/>
            <a:gdLst/>
            <a:ahLst/>
            <a:cxnLst/>
            <a:rect l="l" t="t" r="r" b="b"/>
            <a:pathLst>
              <a:path h="1905000">
                <a:moveTo>
                  <a:pt x="0" y="1905000"/>
                </a:moveTo>
                <a:lnTo>
                  <a:pt x="0" y="0"/>
                </a:lnTo>
              </a:path>
            </a:pathLst>
          </a:custGeom>
          <a:ln w="12700">
            <a:solidFill>
              <a:srgbClr val="000000"/>
            </a:solidFill>
          </a:ln>
        </p:spPr>
        <p:txBody>
          <a:bodyPr wrap="square" lIns="0" tIns="0" rIns="0" bIns="0" rtlCol="0"/>
          <a:lstStyle/>
          <a:p>
            <a:endParaRPr/>
          </a:p>
        </p:txBody>
      </p:sp>
      <p:sp>
        <p:nvSpPr>
          <p:cNvPr id="37" name="object 37"/>
          <p:cNvSpPr/>
          <p:nvPr/>
        </p:nvSpPr>
        <p:spPr>
          <a:xfrm>
            <a:off x="8166227" y="5055870"/>
            <a:ext cx="0" cy="1295400"/>
          </a:xfrm>
          <a:custGeom>
            <a:avLst/>
            <a:gdLst/>
            <a:ahLst/>
            <a:cxnLst/>
            <a:rect l="l" t="t" r="r" b="b"/>
            <a:pathLst>
              <a:path h="1295400">
                <a:moveTo>
                  <a:pt x="0" y="1295400"/>
                </a:moveTo>
                <a:lnTo>
                  <a:pt x="0" y="0"/>
                </a:lnTo>
              </a:path>
            </a:pathLst>
          </a:custGeom>
          <a:ln w="9525">
            <a:solidFill>
              <a:srgbClr val="000000"/>
            </a:solidFill>
          </a:ln>
        </p:spPr>
        <p:txBody>
          <a:bodyPr wrap="square" lIns="0" tIns="0" rIns="0" bIns="0" rtlCol="0"/>
          <a:lstStyle/>
          <a:p>
            <a:endParaRPr/>
          </a:p>
        </p:txBody>
      </p:sp>
      <p:sp>
        <p:nvSpPr>
          <p:cNvPr id="38" name="object 38"/>
          <p:cNvSpPr/>
          <p:nvPr/>
        </p:nvSpPr>
        <p:spPr>
          <a:xfrm>
            <a:off x="8318627" y="4370070"/>
            <a:ext cx="0" cy="1981200"/>
          </a:xfrm>
          <a:custGeom>
            <a:avLst/>
            <a:gdLst/>
            <a:ahLst/>
            <a:cxnLst/>
            <a:rect l="l" t="t" r="r" b="b"/>
            <a:pathLst>
              <a:path h="1981200">
                <a:moveTo>
                  <a:pt x="0" y="1981200"/>
                </a:moveTo>
                <a:lnTo>
                  <a:pt x="0" y="0"/>
                </a:lnTo>
              </a:path>
            </a:pathLst>
          </a:custGeom>
          <a:ln w="9525">
            <a:solidFill>
              <a:srgbClr val="000000"/>
            </a:solidFill>
          </a:ln>
        </p:spPr>
        <p:txBody>
          <a:bodyPr wrap="square" lIns="0" tIns="0" rIns="0" bIns="0" rtlCol="0"/>
          <a:lstStyle/>
          <a:p>
            <a:endParaRPr/>
          </a:p>
        </p:txBody>
      </p:sp>
      <p:sp>
        <p:nvSpPr>
          <p:cNvPr id="39" name="object 39"/>
          <p:cNvSpPr/>
          <p:nvPr/>
        </p:nvSpPr>
        <p:spPr>
          <a:xfrm>
            <a:off x="3594239" y="5513070"/>
            <a:ext cx="152400" cy="0"/>
          </a:xfrm>
          <a:custGeom>
            <a:avLst/>
            <a:gdLst/>
            <a:ahLst/>
            <a:cxnLst/>
            <a:rect l="l" t="t" r="r" b="b"/>
            <a:pathLst>
              <a:path w="152400">
                <a:moveTo>
                  <a:pt x="0" y="0"/>
                </a:moveTo>
                <a:lnTo>
                  <a:pt x="152400" y="0"/>
                </a:lnTo>
              </a:path>
            </a:pathLst>
          </a:custGeom>
          <a:ln w="9525">
            <a:solidFill>
              <a:srgbClr val="000000"/>
            </a:solidFill>
          </a:ln>
        </p:spPr>
        <p:txBody>
          <a:bodyPr wrap="square" lIns="0" tIns="0" rIns="0" bIns="0" rtlCol="0"/>
          <a:lstStyle/>
          <a:p>
            <a:endParaRPr/>
          </a:p>
        </p:txBody>
      </p:sp>
      <p:sp>
        <p:nvSpPr>
          <p:cNvPr id="40" name="object 40"/>
          <p:cNvSpPr/>
          <p:nvPr/>
        </p:nvSpPr>
        <p:spPr>
          <a:xfrm>
            <a:off x="3594239" y="3760470"/>
            <a:ext cx="152400" cy="0"/>
          </a:xfrm>
          <a:custGeom>
            <a:avLst/>
            <a:gdLst/>
            <a:ahLst/>
            <a:cxnLst/>
            <a:rect l="l" t="t" r="r" b="b"/>
            <a:pathLst>
              <a:path w="152400">
                <a:moveTo>
                  <a:pt x="0" y="0"/>
                </a:moveTo>
                <a:lnTo>
                  <a:pt x="152400" y="0"/>
                </a:lnTo>
              </a:path>
            </a:pathLst>
          </a:custGeom>
          <a:ln w="9525">
            <a:solidFill>
              <a:srgbClr val="000000"/>
            </a:solidFill>
          </a:ln>
        </p:spPr>
        <p:txBody>
          <a:bodyPr wrap="square" lIns="0" tIns="0" rIns="0" bIns="0" rtlCol="0"/>
          <a:lstStyle/>
          <a:p>
            <a:endParaRPr/>
          </a:p>
        </p:txBody>
      </p:sp>
      <p:sp>
        <p:nvSpPr>
          <p:cNvPr id="41" name="object 41"/>
          <p:cNvSpPr/>
          <p:nvPr/>
        </p:nvSpPr>
        <p:spPr>
          <a:xfrm>
            <a:off x="3594239" y="4598670"/>
            <a:ext cx="152400" cy="0"/>
          </a:xfrm>
          <a:custGeom>
            <a:avLst/>
            <a:gdLst/>
            <a:ahLst/>
            <a:cxnLst/>
            <a:rect l="l" t="t" r="r" b="b"/>
            <a:pathLst>
              <a:path w="152400">
                <a:moveTo>
                  <a:pt x="0" y="0"/>
                </a:moveTo>
                <a:lnTo>
                  <a:pt x="152400" y="0"/>
                </a:lnTo>
              </a:path>
            </a:pathLst>
          </a:custGeom>
          <a:ln w="9525">
            <a:solidFill>
              <a:srgbClr val="000000"/>
            </a:solidFill>
          </a:ln>
        </p:spPr>
        <p:txBody>
          <a:bodyPr wrap="square" lIns="0" tIns="0" rIns="0" bIns="0" rtlCol="0"/>
          <a:lstStyle/>
          <a:p>
            <a:endParaRPr/>
          </a:p>
        </p:txBody>
      </p:sp>
      <p:sp>
        <p:nvSpPr>
          <p:cNvPr id="42" name="object 42"/>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直方图定义</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62035" y="609599"/>
            <a:ext cx="4969002" cy="626440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010527" y="1887473"/>
            <a:ext cx="901700" cy="326390"/>
          </a:xfrm>
          <a:prstGeom prst="rect">
            <a:avLst/>
          </a:prstGeom>
        </p:spPr>
        <p:txBody>
          <a:bodyPr vert="horz" wrap="square" lIns="0" tIns="0" rIns="0" bIns="0" rtlCol="0">
            <a:spAutoFit/>
          </a:bodyPr>
          <a:lstStyle/>
          <a:p>
            <a:pPr marL="12700">
              <a:lnSpc>
                <a:spcPct val="100000"/>
              </a:lnSpc>
            </a:pPr>
            <a:r>
              <a:rPr sz="1800" b="1" spc="-10" dirty="0">
                <a:solidFill>
                  <a:srgbClr val="EE2B0A"/>
                </a:solidFill>
                <a:latin typeface="新宋体" panose="02010609030101010101" charset="-122"/>
                <a:cs typeface="新宋体" panose="02010609030101010101" charset="-122"/>
              </a:rPr>
              <a:t>灰度级</a:t>
            </a:r>
            <a:r>
              <a:rPr sz="1800" spc="-10" dirty="0">
                <a:solidFill>
                  <a:srgbClr val="FF0000"/>
                </a:solidFill>
                <a:latin typeface="新宋体" panose="02010609030101010101" charset="-122"/>
                <a:cs typeface="新宋体" panose="02010609030101010101" charset="-122"/>
              </a:rPr>
              <a:t>r</a:t>
            </a:r>
            <a:r>
              <a:rPr sz="1800" spc="-15" baseline="-23000" dirty="0">
                <a:solidFill>
                  <a:srgbClr val="FF0000"/>
                </a:solidFill>
                <a:latin typeface="新宋体" panose="02010609030101010101" charset="-122"/>
                <a:cs typeface="新宋体" panose="02010609030101010101" charset="-122"/>
              </a:rPr>
              <a:t>k</a:t>
            </a:r>
            <a:endParaRPr sz="1800" baseline="-23000">
              <a:latin typeface="新宋体" panose="02010609030101010101" charset="-122"/>
              <a:cs typeface="新宋体" panose="02010609030101010101" charset="-122"/>
            </a:endParaRPr>
          </a:p>
        </p:txBody>
      </p:sp>
      <p:sp>
        <p:nvSpPr>
          <p:cNvPr id="6" name="object 6"/>
          <p:cNvSpPr txBox="1"/>
          <p:nvPr/>
        </p:nvSpPr>
        <p:spPr>
          <a:xfrm>
            <a:off x="4383151" y="626364"/>
            <a:ext cx="1474470" cy="326390"/>
          </a:xfrm>
          <a:prstGeom prst="rect">
            <a:avLst/>
          </a:prstGeom>
        </p:spPr>
        <p:txBody>
          <a:bodyPr vert="horz" wrap="square" lIns="0" tIns="0" rIns="0" bIns="0" rtlCol="0">
            <a:spAutoFit/>
          </a:bodyPr>
          <a:lstStyle/>
          <a:p>
            <a:pPr marL="12700">
              <a:lnSpc>
                <a:spcPct val="100000"/>
              </a:lnSpc>
            </a:pPr>
            <a:r>
              <a:rPr sz="1800" b="1" spc="-10" dirty="0">
                <a:solidFill>
                  <a:srgbClr val="EE2B0A"/>
                </a:solidFill>
                <a:latin typeface="新宋体" panose="02010609030101010101" charset="-122"/>
                <a:cs typeface="新宋体" panose="02010609030101010101" charset="-122"/>
              </a:rPr>
              <a:t>像素数</a:t>
            </a:r>
            <a:r>
              <a:rPr sz="1800" b="1" spc="-5" dirty="0">
                <a:solidFill>
                  <a:srgbClr val="EE2B0A"/>
                </a:solidFill>
                <a:latin typeface="新宋体" panose="02010609030101010101" charset="-122"/>
                <a:cs typeface="新宋体" panose="02010609030101010101" charset="-122"/>
              </a:rPr>
              <a:t>目</a:t>
            </a:r>
            <a:r>
              <a:rPr sz="1800" dirty="0">
                <a:solidFill>
                  <a:srgbClr val="FF0000"/>
                </a:solidFill>
                <a:latin typeface="新宋体" panose="02010609030101010101" charset="-122"/>
                <a:cs typeface="新宋体" panose="02010609030101010101" charset="-122"/>
              </a:rPr>
              <a:t>p(r</a:t>
            </a:r>
            <a:r>
              <a:rPr sz="1800" baseline="-23000" dirty="0">
                <a:solidFill>
                  <a:srgbClr val="FF0000"/>
                </a:solidFill>
                <a:latin typeface="新宋体" panose="02010609030101010101" charset="-122"/>
                <a:cs typeface="新宋体" panose="02010609030101010101" charset="-122"/>
              </a:rPr>
              <a:t>k</a:t>
            </a:r>
            <a:r>
              <a:rPr sz="1800" dirty="0">
                <a:solidFill>
                  <a:srgbClr val="FF0000"/>
                </a:solidFill>
                <a:latin typeface="新宋体" panose="02010609030101010101" charset="-122"/>
                <a:cs typeface="新宋体" panose="02010609030101010101" charset="-122"/>
              </a:rPr>
              <a:t>)</a:t>
            </a:r>
            <a:endParaRPr sz="1800">
              <a:latin typeface="新宋体" panose="02010609030101010101" charset="-122"/>
              <a:cs typeface="新宋体" panose="02010609030101010101" charset="-122"/>
            </a:endParaRPr>
          </a:p>
        </p:txBody>
      </p:sp>
      <p:sp>
        <p:nvSpPr>
          <p:cNvPr id="7" name="object 7"/>
          <p:cNvSpPr txBox="1"/>
          <p:nvPr/>
        </p:nvSpPr>
        <p:spPr>
          <a:xfrm>
            <a:off x="6865746" y="5913132"/>
            <a:ext cx="25400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直方图均衡化达到的效果</a:t>
            </a:r>
            <a:endParaRPr sz="1800">
              <a:latin typeface="新宋体" panose="02010609030101010101" charset="-122"/>
              <a:cs typeface="新宋体" panose="02010609030101010101"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68729" y="1961896"/>
            <a:ext cx="7522209" cy="3844290"/>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直方图应用举例</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直方图均衡化</a:t>
            </a:r>
            <a:endParaRPr sz="3200">
              <a:latin typeface="新宋体" panose="02010609030101010101" charset="-122"/>
              <a:cs typeface="新宋体" panose="02010609030101010101" charset="-122"/>
            </a:endParaRPr>
          </a:p>
          <a:p>
            <a:pPr marL="755650" marR="5080" indent="-285750" algn="just">
              <a:lnSpc>
                <a:spcPct val="120000"/>
              </a:lnSpc>
              <a:spcBef>
                <a:spcPts val="915"/>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希望一幅图像的像素占有全部可能的灰度级 且分布均匀，能够具有高对比度</a:t>
            </a:r>
            <a:endParaRPr sz="2800">
              <a:latin typeface="新宋体" panose="02010609030101010101" charset="-122"/>
              <a:cs typeface="新宋体" panose="02010609030101010101" charset="-122"/>
            </a:endParaRPr>
          </a:p>
          <a:p>
            <a:pPr marL="469900">
              <a:lnSpc>
                <a:spcPct val="100000"/>
              </a:lnSpc>
              <a:spcBef>
                <a:spcPts val="1355"/>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使用的方法是灰度级变换</a:t>
            </a:r>
            <a:r>
              <a:rPr sz="2800" spc="-10" dirty="0">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s</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T(r)</a:t>
            </a:r>
            <a:endParaRPr sz="2800">
              <a:latin typeface="新宋体" panose="02010609030101010101" charset="-122"/>
              <a:cs typeface="新宋体" panose="02010609030101010101" charset="-122"/>
            </a:endParaRPr>
          </a:p>
          <a:p>
            <a:pPr marL="755650" marR="5080" indent="-285750" algn="just">
              <a:lnSpc>
                <a:spcPct val="120000"/>
              </a:lnSpc>
              <a:spcBef>
                <a:spcPts val="67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基本思想是把原始图的直方图变换为均匀分 布的形式，这样就增加了像素灰度值的动态 范围，从而达到增强图像整体对比度的效果</a:t>
            </a:r>
            <a:endParaRPr sz="28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直方图均衡化</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数字图像处理基础</a:t>
            </a:r>
          </a:p>
        </p:txBody>
      </p:sp>
      <p:sp>
        <p:nvSpPr>
          <p:cNvPr id="5" name="object 5"/>
          <p:cNvSpPr txBox="1"/>
          <p:nvPr/>
        </p:nvSpPr>
        <p:spPr>
          <a:xfrm>
            <a:off x="1830451" y="1724025"/>
            <a:ext cx="6335649" cy="5537200"/>
          </a:xfrm>
          <a:prstGeom prst="rect">
            <a:avLst/>
          </a:prstGeom>
        </p:spPr>
        <p:txBody>
          <a:bodyPr vert="horz" wrap="square" lIns="0" tIns="0" rIns="0" bIns="0" rtlCol="0">
            <a:spAutoFit/>
          </a:bodyPr>
          <a:lstStyle/>
          <a:p>
            <a:pPr marL="12700">
              <a:lnSpc>
                <a:spcPct val="100000"/>
              </a:lnSpc>
              <a:tabLst>
                <a:tab pos="379095" algn="l"/>
              </a:tabLst>
            </a:pPr>
            <a:r>
              <a:rPr sz="2000" spc="675" dirty="0">
                <a:solidFill>
                  <a:srgbClr val="EE2B0A"/>
                </a:solidFill>
                <a:latin typeface="Segoe UI Symbol" panose="020B0502040204020203"/>
                <a:cs typeface="Segoe UI Symbol" panose="020B0502040204020203"/>
              </a:rPr>
              <a:t>•	</a:t>
            </a:r>
            <a:r>
              <a:rPr sz="2800" b="1" spc="-10" dirty="0">
                <a:latin typeface="新宋体" panose="02010609030101010101" charset="-122"/>
                <a:cs typeface="新宋体" panose="02010609030101010101" charset="-122"/>
              </a:rPr>
              <a:t>概述</a:t>
            </a:r>
            <a:endParaRPr sz="2800" dirty="0">
              <a:latin typeface="新宋体" panose="02010609030101010101" charset="-122"/>
              <a:cs typeface="新宋体" panose="02010609030101010101" charset="-122"/>
            </a:endParaRPr>
          </a:p>
          <a:p>
            <a:pPr marL="469900">
              <a:lnSpc>
                <a:spcPct val="100000"/>
              </a:lnSpc>
              <a:spcBef>
                <a:spcPts val="2090"/>
              </a:spcBef>
              <a:tabLst>
                <a:tab pos="848360" algn="l"/>
              </a:tabLst>
            </a:pPr>
            <a:r>
              <a:rPr sz="2000" spc="70" dirty="0">
                <a:solidFill>
                  <a:srgbClr val="EE2B0A"/>
                </a:solidFill>
                <a:latin typeface="Segoe UI Symbol" panose="020B0502040204020203"/>
                <a:cs typeface="Segoe UI Symbol" panose="020B0502040204020203"/>
              </a:rPr>
              <a:t>✓	</a:t>
            </a:r>
            <a:r>
              <a:rPr sz="2400" b="1" spc="-15" dirty="0">
                <a:latin typeface="新宋体" panose="02010609030101010101" charset="-122"/>
                <a:cs typeface="新宋体" panose="02010609030101010101" charset="-122"/>
              </a:rPr>
              <a:t>概念：图像、数字图像、像素</a:t>
            </a:r>
            <a:endParaRPr sz="2400" dirty="0">
              <a:latin typeface="新宋体" panose="02010609030101010101" charset="-122"/>
              <a:cs typeface="新宋体" panose="02010609030101010101" charset="-122"/>
            </a:endParaRPr>
          </a:p>
          <a:p>
            <a:pPr marL="469900">
              <a:lnSpc>
                <a:spcPct val="100000"/>
              </a:lnSpc>
              <a:spcBef>
                <a:spcPts val="150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数字图像处理的起源</a:t>
            </a:r>
            <a:endParaRPr sz="2400" dirty="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数字图像处理的应用领域</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图像处理系统的部件</a:t>
            </a:r>
            <a:endParaRPr sz="2400" dirty="0">
              <a:latin typeface="新宋体" panose="02010609030101010101" charset="-122"/>
              <a:cs typeface="新宋体" panose="02010609030101010101" charset="-122"/>
            </a:endParaRPr>
          </a:p>
          <a:p>
            <a:pPr marL="12700">
              <a:lnSpc>
                <a:spcPct val="100000"/>
              </a:lnSpc>
              <a:spcBef>
                <a:spcPts val="1700"/>
              </a:spcBef>
              <a:tabLst>
                <a:tab pos="379095" algn="l"/>
              </a:tabLst>
            </a:pPr>
            <a:r>
              <a:rPr sz="2000" spc="67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基础知识</a:t>
            </a:r>
            <a:endParaRPr sz="2800" dirty="0">
              <a:latin typeface="新宋体" panose="02010609030101010101" charset="-122"/>
              <a:cs typeface="新宋体" panose="02010609030101010101" charset="-122"/>
            </a:endParaRPr>
          </a:p>
          <a:p>
            <a:pPr marL="469900">
              <a:lnSpc>
                <a:spcPct val="100000"/>
              </a:lnSpc>
              <a:spcBef>
                <a:spcPts val="142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图像的采样和量化</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数字图像的表示</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数字图像的质量</a:t>
            </a:r>
            <a:endParaRPr sz="2400" dirty="0">
              <a:latin typeface="新宋体" panose="02010609030101010101" charset="-122"/>
              <a:cs typeface="新宋体" panose="02010609030101010101" charset="-122"/>
            </a:endParaRPr>
          </a:p>
          <a:p>
            <a:pPr marL="469900">
              <a:lnSpc>
                <a:spcPts val="2840"/>
              </a:lnSpc>
              <a:spcBef>
                <a:spcPts val="143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像素间的一些基本关系</a:t>
            </a:r>
            <a:endParaRPr sz="2400" dirty="0">
              <a:latin typeface="新宋体" panose="02010609030101010101" charset="-122"/>
              <a:cs typeface="新宋体" panose="02010609030101010101"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直方图均衡化</a:t>
            </a:r>
          </a:p>
        </p:txBody>
      </p:sp>
      <p:sp>
        <p:nvSpPr>
          <p:cNvPr id="5" name="object 5"/>
          <p:cNvSpPr txBox="1"/>
          <p:nvPr/>
        </p:nvSpPr>
        <p:spPr>
          <a:xfrm>
            <a:off x="6434144" y="1912353"/>
            <a:ext cx="1447800"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0≤r≤1</a:t>
            </a:r>
            <a:endParaRPr sz="3200">
              <a:latin typeface="新宋体" panose="02010609030101010101" charset="-122"/>
              <a:cs typeface="新宋体" panose="02010609030101010101" charset="-122"/>
            </a:endParaRPr>
          </a:p>
        </p:txBody>
      </p:sp>
      <p:sp>
        <p:nvSpPr>
          <p:cNvPr id="6" name="object 6"/>
          <p:cNvSpPr txBox="1"/>
          <p:nvPr/>
        </p:nvSpPr>
        <p:spPr>
          <a:xfrm>
            <a:off x="1862467" y="1912353"/>
            <a:ext cx="3936365" cy="1119505"/>
          </a:xfrm>
          <a:prstGeom prst="rect">
            <a:avLst/>
          </a:prstGeom>
        </p:spPr>
        <p:txBody>
          <a:bodyPr vert="horz" wrap="square" lIns="0" tIns="0" rIns="0" bIns="0" rtlCol="0">
            <a:spAutoFit/>
          </a:bodyPr>
          <a:lstStyle/>
          <a:p>
            <a:pPr marL="2145030">
              <a:lnSpc>
                <a:spcPct val="100000"/>
              </a:lnSpc>
            </a:pPr>
            <a:r>
              <a:rPr sz="3200" spc="-5" dirty="0">
                <a:solidFill>
                  <a:srgbClr val="EE2B0A"/>
                </a:solidFill>
                <a:latin typeface="新宋体" panose="02010609030101010101" charset="-122"/>
                <a:cs typeface="新宋体" panose="02010609030101010101" charset="-122"/>
              </a:rPr>
              <a:t>s=T(r)</a:t>
            </a:r>
            <a:endParaRPr sz="3200">
              <a:latin typeface="新宋体" panose="02010609030101010101" charset="-122"/>
              <a:cs typeface="新宋体" panose="02010609030101010101" charset="-122"/>
            </a:endParaRPr>
          </a:p>
          <a:p>
            <a:pPr marL="12700">
              <a:lnSpc>
                <a:spcPts val="3295"/>
              </a:lnSpc>
              <a:spcBef>
                <a:spcPts val="1675"/>
              </a:spcBef>
            </a:pPr>
            <a:r>
              <a:rPr sz="2800" spc="-5" dirty="0">
                <a:latin typeface="新宋体" panose="02010609030101010101" charset="-122"/>
                <a:cs typeface="新宋体" panose="02010609030101010101" charset="-122"/>
              </a:rPr>
              <a:t>T(r)满足下列两个条件：</a:t>
            </a:r>
            <a:endParaRPr sz="2800">
              <a:latin typeface="新宋体" panose="02010609030101010101" charset="-122"/>
              <a:cs typeface="新宋体" panose="02010609030101010101" charset="-122"/>
            </a:endParaRPr>
          </a:p>
        </p:txBody>
      </p:sp>
      <p:sp>
        <p:nvSpPr>
          <p:cNvPr id="7" name="object 7"/>
          <p:cNvSpPr txBox="1"/>
          <p:nvPr/>
        </p:nvSpPr>
        <p:spPr>
          <a:xfrm>
            <a:off x="1684147" y="3254006"/>
            <a:ext cx="7669530" cy="3483005"/>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（1）T(r)在区间0≤r≤1中为单值且单调递增</a:t>
            </a:r>
            <a:endParaRPr sz="2800" dirty="0">
              <a:latin typeface="新宋体" panose="02010609030101010101" charset="-122"/>
              <a:cs typeface="新宋体" panose="02010609030101010101" charset="-122"/>
            </a:endParaRPr>
          </a:p>
          <a:p>
            <a:pPr marL="12700">
              <a:lnSpc>
                <a:spcPct val="100000"/>
              </a:lnSpc>
              <a:spcBef>
                <a:spcPts val="1690"/>
              </a:spcBef>
            </a:pPr>
            <a:r>
              <a:rPr sz="2800" spc="-5" dirty="0">
                <a:latin typeface="新宋体" panose="02010609030101010101" charset="-122"/>
                <a:cs typeface="新宋体" panose="02010609030101010101" charset="-122"/>
              </a:rPr>
              <a:t>（2）当0≤r≤1时,0≤T(r</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≤1</a:t>
            </a:r>
            <a:endParaRPr sz="2800" dirty="0">
              <a:latin typeface="新宋体" panose="02010609030101010101" charset="-122"/>
              <a:cs typeface="新宋体" panose="02010609030101010101" charset="-122"/>
            </a:endParaRPr>
          </a:p>
          <a:p>
            <a:pPr>
              <a:lnSpc>
                <a:spcPct val="100000"/>
              </a:lnSpc>
            </a:pPr>
            <a:endParaRPr sz="2800" dirty="0">
              <a:latin typeface="Times New Roman" panose="02020603050405020304"/>
              <a:cs typeface="Times New Roman" panose="02020603050405020304"/>
            </a:endParaRPr>
          </a:p>
          <a:p>
            <a:pPr>
              <a:lnSpc>
                <a:spcPct val="100000"/>
              </a:lnSpc>
              <a:spcBef>
                <a:spcPts val="10"/>
              </a:spcBef>
            </a:pPr>
            <a:endParaRPr sz="3050" dirty="0">
              <a:latin typeface="Times New Roman" panose="02020603050405020304"/>
              <a:cs typeface="Times New Roman" panose="02020603050405020304"/>
            </a:endParaRPr>
          </a:p>
          <a:p>
            <a:pPr marL="12700" marR="5080">
              <a:lnSpc>
                <a:spcPct val="100000"/>
              </a:lnSpc>
            </a:pPr>
            <a:r>
              <a:rPr sz="2800" spc="-5" dirty="0">
                <a:latin typeface="新宋体" panose="02010609030101010101" charset="-122"/>
                <a:cs typeface="新宋体" panose="02010609030101010101" charset="-122"/>
              </a:rPr>
              <a:t>条件（1）保证原图各灰度级在变换后仍保持从黑 </a:t>
            </a:r>
            <a:r>
              <a:rPr lang="en-US" sz="2800" spc="-5" dirty="0">
                <a:latin typeface="新宋体" panose="02010609030101010101" charset="-122"/>
                <a:cs typeface="新宋体" panose="02010609030101010101" charset="-122"/>
              </a:rPr>
              <a:t>   </a:t>
            </a:r>
            <a:r>
              <a:rPr sz="2800" spc="-5" dirty="0" err="1">
                <a:latin typeface="新宋体" panose="02010609030101010101" charset="-122"/>
                <a:cs typeface="新宋体" panose="02010609030101010101" charset="-122"/>
              </a:rPr>
              <a:t>到白（或从白到黑）的排列次序</a:t>
            </a:r>
            <a:endParaRPr sz="2800" dirty="0">
              <a:latin typeface="新宋体" panose="02010609030101010101" charset="-122"/>
              <a:cs typeface="新宋体" panose="02010609030101010101" charset="-122"/>
            </a:endParaRPr>
          </a:p>
          <a:p>
            <a:pPr marL="12700">
              <a:lnSpc>
                <a:spcPts val="3295"/>
              </a:lnSpc>
              <a:spcBef>
                <a:spcPts val="1685"/>
              </a:spcBef>
            </a:pPr>
            <a:r>
              <a:rPr sz="2800" spc="-5" dirty="0">
                <a:latin typeface="新宋体" panose="02010609030101010101" charset="-122"/>
                <a:cs typeface="新宋体" panose="02010609030101010101" charset="-122"/>
              </a:rPr>
              <a:t>条件（2）保证变换前后灰度值动态范围的一致性</a:t>
            </a:r>
            <a:endParaRPr sz="2800" dirty="0">
              <a:latin typeface="新宋体" panose="02010609030101010101" charset="-122"/>
              <a:cs typeface="新宋体" panose="02010609030101010101"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直方图均衡化</a:t>
            </a:r>
          </a:p>
        </p:txBody>
      </p:sp>
      <p:sp>
        <p:nvSpPr>
          <p:cNvPr id="7" name="object 7"/>
          <p:cNvSpPr txBox="1"/>
          <p:nvPr/>
        </p:nvSpPr>
        <p:spPr>
          <a:xfrm>
            <a:off x="2070100" y="2181225"/>
            <a:ext cx="7568428" cy="2333972"/>
          </a:xfrm>
          <a:prstGeom prst="rect">
            <a:avLst/>
          </a:prstGeom>
        </p:spPr>
        <p:txBody>
          <a:bodyPr vert="horz" wrap="square" lIns="0" tIns="0" rIns="0" bIns="0" rtlCol="0">
            <a:spAutoFit/>
          </a:bodyPr>
          <a:lstStyle/>
          <a:p>
            <a:pPr marL="12700">
              <a:lnSpc>
                <a:spcPts val="3295"/>
              </a:lnSpc>
              <a:spcBef>
                <a:spcPts val="1685"/>
              </a:spcBef>
            </a:pPr>
            <a:endParaRPr lang="en-US" sz="2800" spc="-5" dirty="0">
              <a:latin typeface="新宋体" panose="02010609030101010101" charset="-122"/>
              <a:cs typeface="新宋体" panose="02010609030101010101" charset="-122"/>
            </a:endParaRPr>
          </a:p>
          <a:p>
            <a:pPr marL="12700">
              <a:lnSpc>
                <a:spcPts val="3295"/>
              </a:lnSpc>
              <a:spcBef>
                <a:spcPts val="1685"/>
              </a:spcBef>
            </a:pPr>
            <a:r>
              <a:rPr lang="zh-CN" altLang="en-US" sz="2800" b="0" i="0" dirty="0">
                <a:solidFill>
                  <a:srgbClr val="4D4D4D"/>
                </a:solidFill>
                <a:effectLst/>
                <a:latin typeface="-apple-system"/>
              </a:rPr>
              <a:t>综合以上两个条件，累积分布函数是个好的选择，因为累积分布函数是单调增函数（控制大小关系），并且值域是</a:t>
            </a:r>
            <a:r>
              <a:rPr lang="en-US" altLang="zh-CN" sz="2800" b="0" i="0" dirty="0">
                <a:solidFill>
                  <a:srgbClr val="4D4D4D"/>
                </a:solidFill>
                <a:effectLst/>
                <a:latin typeface="-apple-system"/>
              </a:rPr>
              <a:t>0</a:t>
            </a:r>
            <a:r>
              <a:rPr lang="zh-CN" altLang="en-US" sz="2800" b="0" i="0" dirty="0">
                <a:solidFill>
                  <a:srgbClr val="4D4D4D"/>
                </a:solidFill>
                <a:effectLst/>
                <a:latin typeface="-apple-system"/>
              </a:rPr>
              <a:t>到</a:t>
            </a:r>
            <a:r>
              <a:rPr lang="en-US" altLang="zh-CN" sz="2800" b="0" i="0" dirty="0">
                <a:solidFill>
                  <a:srgbClr val="4D4D4D"/>
                </a:solidFill>
                <a:effectLst/>
                <a:latin typeface="-apple-system"/>
              </a:rPr>
              <a:t>1</a:t>
            </a:r>
            <a:r>
              <a:rPr lang="zh-CN" altLang="en-US" sz="2800" b="0" i="0" dirty="0">
                <a:solidFill>
                  <a:srgbClr val="4D4D4D"/>
                </a:solidFill>
                <a:effectLst/>
                <a:latin typeface="-apple-system"/>
              </a:rPr>
              <a:t>（控制越界问题），所以直方图均衡化中使用的是累积分布函数。</a:t>
            </a:r>
            <a:endParaRPr sz="2800" dirty="0">
              <a:latin typeface="新宋体" panose="02010609030101010101" charset="-122"/>
              <a:cs typeface="新宋体" panose="02010609030101010101"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5879" y="959865"/>
            <a:ext cx="7332980" cy="248666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直方图均衡化</a:t>
            </a:r>
            <a:endParaRPr sz="3200">
              <a:latin typeface="新宋体" panose="02010609030101010101" charset="-122"/>
              <a:cs typeface="新宋体" panose="02010609030101010101" charset="-122"/>
            </a:endParaRPr>
          </a:p>
          <a:p>
            <a:pPr>
              <a:lnSpc>
                <a:spcPct val="100000"/>
              </a:lnSpc>
              <a:spcBef>
                <a:spcPts val="55"/>
              </a:spcBef>
            </a:pPr>
            <a:endParaRPr sz="3700">
              <a:latin typeface="Times New Roman" panose="02020603050405020304"/>
              <a:cs typeface="Times New Roman" panose="02020603050405020304"/>
            </a:endParaRPr>
          </a:p>
          <a:p>
            <a:pPr marL="12700" marR="5080">
              <a:lnSpc>
                <a:spcPct val="100000"/>
              </a:lnSpc>
            </a:pPr>
            <a:r>
              <a:rPr sz="3200" spc="-5" dirty="0">
                <a:latin typeface="新宋体" panose="02010609030101010101" charset="-122"/>
                <a:cs typeface="新宋体" panose="02010609030101010101" charset="-122"/>
              </a:rPr>
              <a:t>P</a:t>
            </a:r>
            <a:r>
              <a:rPr sz="3150" spc="-7" baseline="-21000" dirty="0">
                <a:latin typeface="新宋体" panose="02010609030101010101" charset="-122"/>
                <a:cs typeface="新宋体" panose="02010609030101010101" charset="-122"/>
              </a:rPr>
              <a:t>r</a:t>
            </a:r>
            <a:r>
              <a:rPr sz="3200" spc="-5" dirty="0">
                <a:latin typeface="新宋体" panose="02010609030101010101" charset="-122"/>
                <a:cs typeface="新宋体" panose="02010609030101010101" charset="-122"/>
              </a:rPr>
              <a:t>(r)是r的概率密度函数，P</a:t>
            </a:r>
            <a:r>
              <a:rPr sz="3150" spc="-15" baseline="-21000" dirty="0">
                <a:latin typeface="新宋体" panose="02010609030101010101" charset="-122"/>
                <a:cs typeface="新宋体" panose="02010609030101010101" charset="-122"/>
              </a:rPr>
              <a:t>s</a:t>
            </a:r>
            <a:r>
              <a:rPr sz="3200" spc="-5" dirty="0">
                <a:latin typeface="新宋体" panose="02010609030101010101" charset="-122"/>
                <a:cs typeface="新宋体" panose="02010609030101010101" charset="-122"/>
              </a:rPr>
              <a:t>(s)是s的概 率密度函数，P</a:t>
            </a:r>
            <a:r>
              <a:rPr sz="3150" spc="-15" baseline="-21000" dirty="0">
                <a:latin typeface="新宋体" panose="02010609030101010101" charset="-122"/>
                <a:cs typeface="新宋体" panose="02010609030101010101" charset="-122"/>
              </a:rPr>
              <a:t>r</a:t>
            </a:r>
            <a:r>
              <a:rPr sz="3200" spc="-5" dirty="0">
                <a:latin typeface="新宋体" panose="02010609030101010101" charset="-122"/>
                <a:cs typeface="新宋体" panose="02010609030101010101" charset="-122"/>
              </a:rPr>
              <a:t>(r)和T(r)已知，且T</a:t>
            </a:r>
            <a:r>
              <a:rPr sz="3150" spc="-15" baseline="26000" dirty="0">
                <a:latin typeface="新宋体" panose="02010609030101010101" charset="-122"/>
                <a:cs typeface="新宋体" panose="02010609030101010101" charset="-122"/>
              </a:rPr>
              <a:t>-</a:t>
            </a:r>
            <a:r>
              <a:rPr sz="3150" baseline="26000" dirty="0">
                <a:latin typeface="新宋体" panose="02010609030101010101" charset="-122"/>
                <a:cs typeface="新宋体" panose="02010609030101010101" charset="-122"/>
              </a:rPr>
              <a:t>1</a:t>
            </a:r>
            <a:r>
              <a:rPr sz="3200" spc="-5" dirty="0">
                <a:latin typeface="新宋体" panose="02010609030101010101" charset="-122"/>
                <a:cs typeface="新宋体" panose="02010609030101010101" charset="-122"/>
              </a:rPr>
              <a:t>(s) 满足上述条件(1)，所以</a:t>
            </a:r>
            <a:endParaRPr sz="3200">
              <a:latin typeface="新宋体" panose="02010609030101010101" charset="-122"/>
              <a:cs typeface="新宋体" panose="02010609030101010101" charset="-122"/>
            </a:endParaRPr>
          </a:p>
        </p:txBody>
      </p:sp>
      <p:sp>
        <p:nvSpPr>
          <p:cNvPr id="5" name="object 5"/>
          <p:cNvSpPr/>
          <p:nvPr/>
        </p:nvSpPr>
        <p:spPr>
          <a:xfrm>
            <a:off x="6460133" y="4245858"/>
            <a:ext cx="650240" cy="0"/>
          </a:xfrm>
          <a:custGeom>
            <a:avLst/>
            <a:gdLst/>
            <a:ahLst/>
            <a:cxnLst/>
            <a:rect l="l" t="t" r="r" b="b"/>
            <a:pathLst>
              <a:path w="650240">
                <a:moveTo>
                  <a:pt x="0" y="0"/>
                </a:moveTo>
                <a:lnTo>
                  <a:pt x="649981" y="0"/>
                </a:lnTo>
              </a:path>
            </a:pathLst>
          </a:custGeom>
          <a:ln w="22005">
            <a:solidFill>
              <a:srgbClr val="000000"/>
            </a:solidFill>
          </a:ln>
        </p:spPr>
        <p:txBody>
          <a:bodyPr wrap="square" lIns="0" tIns="0" rIns="0" bIns="0" rtlCol="0"/>
          <a:lstStyle/>
          <a:p>
            <a:endParaRPr/>
          </a:p>
        </p:txBody>
      </p:sp>
      <p:sp>
        <p:nvSpPr>
          <p:cNvPr id="6" name="object 6"/>
          <p:cNvSpPr/>
          <p:nvPr/>
        </p:nvSpPr>
        <p:spPr>
          <a:xfrm>
            <a:off x="6383925" y="3693414"/>
            <a:ext cx="0" cy="1104900"/>
          </a:xfrm>
          <a:custGeom>
            <a:avLst/>
            <a:gdLst/>
            <a:ahLst/>
            <a:cxnLst/>
            <a:rect l="l" t="t" r="r" b="b"/>
            <a:pathLst>
              <a:path h="1104900">
                <a:moveTo>
                  <a:pt x="0" y="0"/>
                </a:moveTo>
                <a:lnTo>
                  <a:pt x="0" y="1104899"/>
                </a:lnTo>
              </a:path>
            </a:pathLst>
          </a:custGeom>
          <a:ln w="29759">
            <a:solidFill>
              <a:srgbClr val="000000"/>
            </a:solidFill>
          </a:ln>
        </p:spPr>
        <p:txBody>
          <a:bodyPr wrap="square" lIns="0" tIns="0" rIns="0" bIns="0" rtlCol="0"/>
          <a:lstStyle/>
          <a:p>
            <a:endParaRPr/>
          </a:p>
        </p:txBody>
      </p:sp>
      <p:sp>
        <p:nvSpPr>
          <p:cNvPr id="7" name="object 7"/>
          <p:cNvSpPr/>
          <p:nvPr/>
        </p:nvSpPr>
        <p:spPr>
          <a:xfrm>
            <a:off x="7171081" y="3693414"/>
            <a:ext cx="0" cy="1104900"/>
          </a:xfrm>
          <a:custGeom>
            <a:avLst/>
            <a:gdLst/>
            <a:ahLst/>
            <a:cxnLst/>
            <a:rect l="l" t="t" r="r" b="b"/>
            <a:pathLst>
              <a:path h="1104900">
                <a:moveTo>
                  <a:pt x="0" y="0"/>
                </a:moveTo>
                <a:lnTo>
                  <a:pt x="0" y="1104899"/>
                </a:lnTo>
              </a:path>
            </a:pathLst>
          </a:custGeom>
          <a:ln w="29759">
            <a:solidFill>
              <a:srgbClr val="000000"/>
            </a:solidFill>
          </a:ln>
        </p:spPr>
        <p:txBody>
          <a:bodyPr wrap="square" lIns="0" tIns="0" rIns="0" bIns="0" rtlCol="0"/>
          <a:lstStyle/>
          <a:p>
            <a:endParaRPr/>
          </a:p>
        </p:txBody>
      </p:sp>
      <p:sp>
        <p:nvSpPr>
          <p:cNvPr id="8" name="object 8"/>
          <p:cNvSpPr txBox="1"/>
          <p:nvPr/>
        </p:nvSpPr>
        <p:spPr>
          <a:xfrm>
            <a:off x="6506844" y="4264914"/>
            <a:ext cx="417830" cy="537210"/>
          </a:xfrm>
          <a:prstGeom prst="rect">
            <a:avLst/>
          </a:prstGeom>
        </p:spPr>
        <p:txBody>
          <a:bodyPr vert="horz" wrap="square" lIns="0" tIns="0" rIns="0" bIns="0" rtlCol="0">
            <a:spAutoFit/>
          </a:bodyPr>
          <a:lstStyle/>
          <a:p>
            <a:pPr marL="12700">
              <a:lnSpc>
                <a:spcPct val="100000"/>
              </a:lnSpc>
            </a:pPr>
            <a:r>
              <a:rPr sz="3450" i="1" spc="5" dirty="0">
                <a:latin typeface="Times New Roman" panose="02020603050405020304"/>
                <a:cs typeface="Times New Roman" panose="02020603050405020304"/>
              </a:rPr>
              <a:t>ds</a:t>
            </a:r>
            <a:endParaRPr sz="3450">
              <a:latin typeface="Times New Roman" panose="02020603050405020304"/>
              <a:cs typeface="Times New Roman" panose="02020603050405020304"/>
            </a:endParaRPr>
          </a:p>
        </p:txBody>
      </p:sp>
      <p:sp>
        <p:nvSpPr>
          <p:cNvPr id="9" name="object 9"/>
          <p:cNvSpPr txBox="1"/>
          <p:nvPr/>
        </p:nvSpPr>
        <p:spPr>
          <a:xfrm>
            <a:off x="3663060" y="4161282"/>
            <a:ext cx="1935480" cy="377825"/>
          </a:xfrm>
          <a:prstGeom prst="rect">
            <a:avLst/>
          </a:prstGeom>
        </p:spPr>
        <p:txBody>
          <a:bodyPr vert="horz" wrap="square" lIns="0" tIns="0" rIns="0" bIns="0" rtlCol="0">
            <a:spAutoFit/>
          </a:bodyPr>
          <a:lstStyle/>
          <a:p>
            <a:pPr marL="12700">
              <a:lnSpc>
                <a:spcPct val="100000"/>
              </a:lnSpc>
              <a:tabLst>
                <a:tab pos="1802130" algn="l"/>
              </a:tabLst>
            </a:pPr>
            <a:r>
              <a:rPr sz="2400" i="1" spc="10" dirty="0">
                <a:latin typeface="Times New Roman" panose="02020603050405020304"/>
                <a:cs typeface="Times New Roman" panose="02020603050405020304"/>
              </a:rPr>
              <a:t>s	r</a:t>
            </a:r>
            <a:endParaRPr sz="2400">
              <a:latin typeface="Times New Roman" panose="02020603050405020304"/>
              <a:cs typeface="Times New Roman" panose="02020603050405020304"/>
            </a:endParaRPr>
          </a:p>
        </p:txBody>
      </p:sp>
      <p:sp>
        <p:nvSpPr>
          <p:cNvPr id="10" name="object 10"/>
          <p:cNvSpPr txBox="1"/>
          <p:nvPr/>
        </p:nvSpPr>
        <p:spPr>
          <a:xfrm>
            <a:off x="3367417" y="3759428"/>
            <a:ext cx="3547745" cy="715645"/>
          </a:xfrm>
          <a:prstGeom prst="rect">
            <a:avLst/>
          </a:prstGeom>
        </p:spPr>
        <p:txBody>
          <a:bodyPr vert="horz" wrap="square" lIns="0" tIns="0" rIns="0" bIns="0" rtlCol="0">
            <a:spAutoFit/>
          </a:bodyPr>
          <a:lstStyle/>
          <a:p>
            <a:pPr marL="12700">
              <a:lnSpc>
                <a:spcPts val="5635"/>
              </a:lnSpc>
              <a:tabLst>
                <a:tab pos="558165" algn="l"/>
                <a:tab pos="1807845" algn="l"/>
                <a:tab pos="2360295" algn="l"/>
              </a:tabLst>
            </a:pPr>
            <a:r>
              <a:rPr sz="3450" i="1" spc="10" dirty="0">
                <a:latin typeface="Times New Roman" panose="02020603050405020304"/>
                <a:cs typeface="Times New Roman" panose="02020603050405020304"/>
              </a:rPr>
              <a:t>P	</a:t>
            </a:r>
            <a:r>
              <a:rPr sz="4700" spc="-65" dirty="0">
                <a:latin typeface="Symbol" panose="05050102010706020507"/>
                <a:cs typeface="Symbol" panose="05050102010706020507"/>
              </a:rPr>
              <a:t></a:t>
            </a:r>
            <a:r>
              <a:rPr sz="3450" i="1" spc="5" dirty="0">
                <a:latin typeface="Times New Roman" panose="02020603050405020304"/>
                <a:cs typeface="Times New Roman" panose="02020603050405020304"/>
              </a:rPr>
              <a:t>s</a:t>
            </a:r>
            <a:r>
              <a:rPr sz="3450" i="1" spc="-85" dirty="0">
                <a:latin typeface="Times New Roman" panose="02020603050405020304"/>
                <a:cs typeface="Times New Roman" panose="02020603050405020304"/>
              </a:rPr>
              <a:t> </a:t>
            </a:r>
            <a:r>
              <a:rPr sz="4700" spc="-30" dirty="0">
                <a:latin typeface="Symbol" panose="05050102010706020507"/>
                <a:cs typeface="Symbol" panose="05050102010706020507"/>
              </a:rPr>
              <a:t></a:t>
            </a:r>
            <a:r>
              <a:rPr sz="4700" spc="-415" dirty="0">
                <a:latin typeface="Times New Roman" panose="02020603050405020304"/>
                <a:cs typeface="Times New Roman" panose="02020603050405020304"/>
              </a:rPr>
              <a:t> </a:t>
            </a:r>
            <a:r>
              <a:rPr sz="3450" spc="5" dirty="0">
                <a:latin typeface="Symbol" panose="05050102010706020507"/>
                <a:cs typeface="Symbol" panose="05050102010706020507"/>
              </a:rPr>
              <a:t></a:t>
            </a:r>
            <a:r>
              <a:rPr sz="3450" dirty="0">
                <a:latin typeface="Times New Roman" panose="02020603050405020304"/>
                <a:cs typeface="Times New Roman" panose="02020603050405020304"/>
              </a:rPr>
              <a:t>	</a:t>
            </a:r>
            <a:r>
              <a:rPr sz="3450" i="1" spc="10" dirty="0">
                <a:latin typeface="Times New Roman" panose="02020603050405020304"/>
                <a:cs typeface="Times New Roman" panose="02020603050405020304"/>
              </a:rPr>
              <a:t>P</a:t>
            </a:r>
            <a:r>
              <a:rPr sz="3450" i="1" dirty="0">
                <a:latin typeface="Times New Roman" panose="02020603050405020304"/>
                <a:cs typeface="Times New Roman" panose="02020603050405020304"/>
              </a:rPr>
              <a:t>	</a:t>
            </a:r>
            <a:r>
              <a:rPr sz="4700" spc="-130" dirty="0">
                <a:latin typeface="Symbol" panose="05050102010706020507"/>
                <a:cs typeface="Symbol" panose="05050102010706020507"/>
              </a:rPr>
              <a:t></a:t>
            </a:r>
            <a:r>
              <a:rPr sz="3450" i="1" spc="5" dirty="0">
                <a:latin typeface="Times New Roman" panose="02020603050405020304"/>
                <a:cs typeface="Times New Roman" panose="02020603050405020304"/>
              </a:rPr>
              <a:t>r</a:t>
            </a:r>
            <a:r>
              <a:rPr sz="3450" i="1" spc="60" dirty="0">
                <a:latin typeface="Times New Roman" panose="02020603050405020304"/>
                <a:cs typeface="Times New Roman" panose="02020603050405020304"/>
              </a:rPr>
              <a:t> </a:t>
            </a:r>
            <a:r>
              <a:rPr sz="4700" spc="-30" dirty="0">
                <a:latin typeface="Symbol" panose="05050102010706020507"/>
                <a:cs typeface="Symbol" panose="05050102010706020507"/>
              </a:rPr>
              <a:t></a:t>
            </a:r>
            <a:r>
              <a:rPr sz="4700" spc="-265" dirty="0">
                <a:latin typeface="Times New Roman" panose="02020603050405020304"/>
                <a:cs typeface="Times New Roman" panose="02020603050405020304"/>
              </a:rPr>
              <a:t> </a:t>
            </a:r>
            <a:r>
              <a:rPr sz="5175" i="1" spc="7" baseline="35000" dirty="0">
                <a:latin typeface="Times New Roman" panose="02020603050405020304"/>
                <a:cs typeface="Times New Roman" panose="02020603050405020304"/>
              </a:rPr>
              <a:t>dr</a:t>
            </a:r>
            <a:endParaRPr sz="5175" baseline="35000">
              <a:latin typeface="Times New Roman" panose="02020603050405020304"/>
              <a:cs typeface="Times New Roman" panose="02020603050405020304"/>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5879" y="959865"/>
            <a:ext cx="24625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直方图均衡化</a:t>
            </a:r>
            <a:endParaRPr sz="3200">
              <a:latin typeface="新宋体" panose="02010609030101010101" charset="-122"/>
              <a:cs typeface="新宋体" panose="02010609030101010101" charset="-122"/>
            </a:endParaRPr>
          </a:p>
        </p:txBody>
      </p:sp>
      <p:sp>
        <p:nvSpPr>
          <p:cNvPr id="6" name="object 6"/>
          <p:cNvSpPr txBox="1">
            <a:spLocks noGrp="1"/>
          </p:cNvSpPr>
          <p:nvPr>
            <p:ph type="title"/>
          </p:nvPr>
        </p:nvSpPr>
        <p:spPr>
          <a:xfrm>
            <a:off x="1789315" y="1890521"/>
            <a:ext cx="4547985" cy="430887"/>
          </a:xfrm>
          <a:prstGeom prst="rect">
            <a:avLst/>
          </a:prstGeom>
        </p:spPr>
        <p:txBody>
          <a:bodyPr vert="horz" wrap="square" lIns="0" tIns="0" rIns="0" bIns="0" rtlCol="0">
            <a:spAutoFit/>
          </a:bodyPr>
          <a:lstStyle/>
          <a:p>
            <a:pPr marL="12700">
              <a:lnSpc>
                <a:spcPct val="100000"/>
              </a:lnSpc>
            </a:pPr>
            <a:r>
              <a:rPr lang="zh-CN" altLang="en-US" sz="2800" b="0" spc="-5" dirty="0">
                <a:latin typeface="新宋体" panose="02010609030101010101" charset="-122"/>
                <a:cs typeface="新宋体" panose="02010609030101010101" charset="-122"/>
              </a:rPr>
              <a:t>已知一种重要的变换函数</a:t>
            </a:r>
            <a:r>
              <a:rPr sz="2800" b="0" spc="-1070" dirty="0">
                <a:latin typeface="新宋体" panose="02010609030101010101" charset="-122"/>
                <a:cs typeface="新宋体" panose="02010609030101010101" charset="-122"/>
              </a:rPr>
              <a:t>：</a:t>
            </a:r>
            <a:endParaRPr sz="3750" baseline="2000" dirty="0">
              <a:latin typeface="Times New Roman" panose="02020603050405020304"/>
              <a:cs typeface="Times New Roman" panose="02020603050405020304"/>
            </a:endParaRPr>
          </a:p>
        </p:txBody>
      </p:sp>
      <p:sp>
        <p:nvSpPr>
          <p:cNvPr id="20" name="object 20"/>
          <p:cNvSpPr txBox="1"/>
          <p:nvPr/>
        </p:nvSpPr>
        <p:spPr>
          <a:xfrm>
            <a:off x="1825879" y="3330194"/>
            <a:ext cx="7136130" cy="845819"/>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关于上限的定积分的导数就是该上限的积分值</a:t>
            </a:r>
            <a:endParaRPr sz="2800" dirty="0">
              <a:latin typeface="新宋体" panose="02010609030101010101" charset="-122"/>
              <a:cs typeface="新宋体" panose="02010609030101010101" charset="-122"/>
            </a:endParaRPr>
          </a:p>
          <a:p>
            <a:pPr marL="12700">
              <a:lnSpc>
                <a:spcPts val="3295"/>
              </a:lnSpc>
              <a:spcBef>
                <a:spcPts val="5"/>
              </a:spcBef>
            </a:pPr>
            <a:r>
              <a:rPr sz="2800" spc="-5" dirty="0">
                <a:latin typeface="新宋体" panose="02010609030101010101" charset="-122"/>
                <a:cs typeface="新宋体" panose="02010609030101010101" charset="-122"/>
              </a:rPr>
              <a:t>（莱布尼茨准则）</a:t>
            </a:r>
            <a:endParaRPr sz="2800" dirty="0">
              <a:latin typeface="新宋体" panose="02010609030101010101" charset="-122"/>
              <a:cs typeface="新宋体" panose="02010609030101010101"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193" y="4331857"/>
            <a:ext cx="5593960" cy="758675"/>
          </a:xfrm>
          <a:prstGeom prst="rect">
            <a:avLst/>
          </a:prstGeom>
        </p:spPr>
      </p:pic>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7300" y="5308012"/>
            <a:ext cx="7566165" cy="93687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708" y="2351649"/>
            <a:ext cx="4547984" cy="848329"/>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20002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5879" y="959865"/>
            <a:ext cx="24625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直方图均衡化</a:t>
            </a:r>
            <a:endParaRPr sz="3200">
              <a:latin typeface="新宋体" panose="02010609030101010101" charset="-122"/>
              <a:cs typeface="新宋体" panose="02010609030101010101" charset="-122"/>
            </a:endParaRPr>
          </a:p>
        </p:txBody>
      </p:sp>
      <p:sp>
        <p:nvSpPr>
          <p:cNvPr id="7" name="object 7"/>
          <p:cNvSpPr txBox="1"/>
          <p:nvPr/>
        </p:nvSpPr>
        <p:spPr>
          <a:xfrm>
            <a:off x="1717675" y="1884426"/>
            <a:ext cx="2850515" cy="426079"/>
          </a:xfrm>
          <a:prstGeom prst="rect">
            <a:avLst/>
          </a:prstGeom>
        </p:spPr>
        <p:txBody>
          <a:bodyPr vert="horz" wrap="square" lIns="0" tIns="0" rIns="0" bIns="0" rtlCol="0">
            <a:spAutoFit/>
          </a:bodyPr>
          <a:lstStyle/>
          <a:p>
            <a:pPr marL="12700">
              <a:lnSpc>
                <a:spcPts val="3795"/>
              </a:lnSpc>
              <a:tabLst>
                <a:tab pos="2376805" algn="l"/>
                <a:tab pos="2735580" algn="l"/>
              </a:tabLst>
            </a:pPr>
            <a:r>
              <a:rPr sz="2800" spc="-5" dirty="0" err="1">
                <a:latin typeface="新宋体" panose="02010609030101010101" charset="-122"/>
                <a:cs typeface="新宋体" panose="02010609030101010101" charset="-122"/>
              </a:rPr>
              <a:t>对于离散值</a:t>
            </a:r>
            <a:r>
              <a:rPr sz="2800" spc="-550" dirty="0">
                <a:latin typeface="新宋体" panose="02010609030101010101" charset="-122"/>
                <a:cs typeface="新宋体" panose="02010609030101010101" charset="-122"/>
              </a:rPr>
              <a:t>：</a:t>
            </a:r>
            <a:endParaRPr sz="4950" baseline="12000" dirty="0">
              <a:latin typeface="Symbol" panose="05050102010706020507"/>
              <a:cs typeface="Symbol" panose="05050102010706020507"/>
            </a:endParaRPr>
          </a:p>
        </p:txBody>
      </p:sp>
      <p:sp>
        <p:nvSpPr>
          <p:cNvPr id="21" name="object 21"/>
          <p:cNvSpPr txBox="1"/>
          <p:nvPr/>
        </p:nvSpPr>
        <p:spPr>
          <a:xfrm>
            <a:off x="1897507" y="4003052"/>
            <a:ext cx="4802505" cy="815608"/>
          </a:xfrm>
          <a:prstGeom prst="rect">
            <a:avLst/>
          </a:prstGeom>
        </p:spPr>
        <p:txBody>
          <a:bodyPr vert="horz" wrap="square" lIns="0" tIns="0" rIns="0" bIns="0" rtlCol="0">
            <a:spAutoFit/>
          </a:bodyPr>
          <a:lstStyle/>
          <a:p>
            <a:pPr marR="963295" algn="r">
              <a:lnSpc>
                <a:spcPct val="100000"/>
              </a:lnSpc>
            </a:pPr>
            <a:endParaRPr sz="1750" dirty="0">
              <a:latin typeface="Times New Roman" panose="02020603050405020304"/>
              <a:cs typeface="Times New Roman" panose="02020603050405020304"/>
            </a:endParaRPr>
          </a:p>
          <a:p>
            <a:pPr marL="12700">
              <a:lnSpc>
                <a:spcPct val="100000"/>
              </a:lnSpc>
              <a:spcBef>
                <a:spcPts val="925"/>
              </a:spcBef>
            </a:pPr>
            <a:r>
              <a:rPr sz="2800" dirty="0" err="1">
                <a:latin typeface="新宋体" panose="02010609030101010101" charset="-122"/>
                <a:cs typeface="新宋体" panose="02010609030101010101" charset="-122"/>
              </a:rPr>
              <a:t>s</a:t>
            </a:r>
            <a:r>
              <a:rPr sz="2850" spc="-7" baseline="-20000" dirty="0" err="1">
                <a:latin typeface="新宋体" panose="02010609030101010101" charset="-122"/>
                <a:cs typeface="新宋体" panose="02010609030101010101" charset="-122"/>
              </a:rPr>
              <a:t>k</a:t>
            </a:r>
            <a:r>
              <a:rPr sz="2800" spc="-5" dirty="0" err="1">
                <a:latin typeface="新宋体" panose="02010609030101010101" charset="-122"/>
                <a:cs typeface="新宋体" panose="02010609030101010101" charset="-122"/>
              </a:rPr>
              <a:t>称作直方图均衡化</a:t>
            </a:r>
            <a:endParaRPr sz="2800" dirty="0">
              <a:latin typeface="新宋体" panose="02010609030101010101" charset="-122"/>
              <a:cs typeface="新宋体" panose="02010609030101010101" charset="-122"/>
            </a:endParaRPr>
          </a:p>
        </p:txBody>
      </p:sp>
      <p:sp>
        <p:nvSpPr>
          <p:cNvPr id="22" name="object 22"/>
          <p:cNvSpPr txBox="1"/>
          <p:nvPr/>
        </p:nvSpPr>
        <p:spPr>
          <a:xfrm>
            <a:off x="1897507" y="5556008"/>
            <a:ext cx="7554595" cy="1272540"/>
          </a:xfrm>
          <a:prstGeom prst="rect">
            <a:avLst/>
          </a:prstGeom>
        </p:spPr>
        <p:txBody>
          <a:bodyPr vert="horz" wrap="square" lIns="0" tIns="0" rIns="0" bIns="0" rtlCol="0">
            <a:spAutoFit/>
          </a:bodyPr>
          <a:lstStyle/>
          <a:p>
            <a:pPr marL="12700" marR="5080">
              <a:lnSpc>
                <a:spcPct val="100000"/>
              </a:lnSpc>
            </a:pPr>
            <a:r>
              <a:rPr sz="2800" spc="-5" dirty="0">
                <a:latin typeface="新宋体" panose="02010609030101010101" charset="-122"/>
                <a:cs typeface="新宋体" panose="02010609030101010101" charset="-122"/>
              </a:rPr>
              <a:t>将输入图像中灰度级为</a:t>
            </a:r>
            <a:r>
              <a:rPr sz="2800" dirty="0">
                <a:latin typeface="新宋体" panose="02010609030101010101" charset="-122"/>
                <a:cs typeface="新宋体" panose="02010609030101010101" charset="-122"/>
              </a:rPr>
              <a:t>r</a:t>
            </a:r>
            <a:r>
              <a:rPr sz="2850" spc="-7" baseline="-2000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（横坐标）的像素映射 到输出图像中灰度级为</a:t>
            </a:r>
            <a:r>
              <a:rPr sz="2800" dirty="0">
                <a:latin typeface="新宋体" panose="02010609030101010101" charset="-122"/>
                <a:cs typeface="新宋体" panose="02010609030101010101" charset="-122"/>
              </a:rPr>
              <a:t>s</a:t>
            </a:r>
            <a:r>
              <a:rPr sz="2850" baseline="-20000" dirty="0">
                <a:latin typeface="新宋体" panose="02010609030101010101" charset="-122"/>
                <a:cs typeface="新宋体" panose="02010609030101010101" charset="-122"/>
              </a:rPr>
              <a:t>k</a:t>
            </a:r>
            <a:r>
              <a:rPr sz="2850" spc="-7" baseline="-20000" dirty="0">
                <a:latin typeface="新宋体" panose="02010609030101010101" charset="-122"/>
                <a:cs typeface="新宋体" panose="02010609030101010101" charset="-122"/>
              </a:rPr>
              <a:t> </a:t>
            </a:r>
            <a:r>
              <a:rPr sz="2800" spc="-5" dirty="0">
                <a:latin typeface="新宋体" panose="02010609030101010101" charset="-122"/>
                <a:cs typeface="新宋体" panose="02010609030101010101" charset="-122"/>
              </a:rPr>
              <a:t>（横坐标）的对应像素 </a:t>
            </a:r>
            <a:r>
              <a:rPr sz="2800" dirty="0">
                <a:latin typeface="新宋体" panose="02010609030101010101" charset="-122"/>
                <a:cs typeface="新宋体" panose="02010609030101010101" charset="-122"/>
              </a:rPr>
              <a:t>得到</a:t>
            </a:r>
            <a:endParaRPr sz="2800">
              <a:latin typeface="新宋体" panose="02010609030101010101" charset="-122"/>
              <a:cs typeface="新宋体" panose="02010609030101010101" charset="-122"/>
            </a:endParaRPr>
          </a:p>
        </p:txBody>
      </p:sp>
      <p:sp>
        <p:nvSpPr>
          <p:cNvPr id="23" name="object 23"/>
          <p:cNvSpPr txBox="1"/>
          <p:nvPr/>
        </p:nvSpPr>
        <p:spPr>
          <a:xfrm>
            <a:off x="1716176" y="2739618"/>
            <a:ext cx="4648200" cy="78486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已知变换函数的离散形式为：</a:t>
            </a:r>
            <a:endParaRPr sz="2800" dirty="0">
              <a:latin typeface="新宋体" panose="02010609030101010101" charset="-122"/>
              <a:cs typeface="新宋体" panose="02010609030101010101" charset="-122"/>
            </a:endParaRPr>
          </a:p>
          <a:p>
            <a:pPr marR="784860" algn="r">
              <a:lnSpc>
                <a:spcPct val="100000"/>
              </a:lnSpc>
              <a:spcBef>
                <a:spcPts val="625"/>
              </a:spcBef>
            </a:pPr>
            <a:endParaRPr sz="1750" dirty="0">
              <a:latin typeface="Times New Roman" panose="02020603050405020304"/>
              <a:cs typeface="Times New Roman" panose="02020603050405020304"/>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167" y="1606579"/>
            <a:ext cx="4483114" cy="879446"/>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334" y="3378204"/>
            <a:ext cx="7554594" cy="806441"/>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62035" y="608838"/>
            <a:ext cx="6553200" cy="60487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65439" y="2985516"/>
            <a:ext cx="6676643" cy="403250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843910" y="2286767"/>
            <a:ext cx="292735" cy="0"/>
          </a:xfrm>
          <a:custGeom>
            <a:avLst/>
            <a:gdLst/>
            <a:ahLst/>
            <a:cxnLst/>
            <a:rect l="l" t="t" r="r" b="b"/>
            <a:pathLst>
              <a:path w="292735">
                <a:moveTo>
                  <a:pt x="0" y="0"/>
                </a:moveTo>
                <a:lnTo>
                  <a:pt x="292613" y="0"/>
                </a:lnTo>
              </a:path>
            </a:pathLst>
          </a:custGeom>
          <a:ln w="14957">
            <a:solidFill>
              <a:srgbClr val="000000"/>
            </a:solidFill>
          </a:ln>
        </p:spPr>
        <p:txBody>
          <a:bodyPr wrap="square" lIns="0" tIns="0" rIns="0" bIns="0" rtlCol="0"/>
          <a:lstStyle/>
          <a:p>
            <a:endParaRPr/>
          </a:p>
        </p:txBody>
      </p:sp>
      <p:sp>
        <p:nvSpPr>
          <p:cNvPr id="6" name="object 6"/>
          <p:cNvSpPr txBox="1"/>
          <p:nvPr/>
        </p:nvSpPr>
        <p:spPr>
          <a:xfrm>
            <a:off x="5018659" y="1986546"/>
            <a:ext cx="83820" cy="263525"/>
          </a:xfrm>
          <a:prstGeom prst="rect">
            <a:avLst/>
          </a:prstGeom>
        </p:spPr>
        <p:txBody>
          <a:bodyPr vert="horz" wrap="square" lIns="0" tIns="0" rIns="0" bIns="0" rtlCol="0">
            <a:spAutoFit/>
          </a:bodyPr>
          <a:lstStyle/>
          <a:p>
            <a:pPr marL="12700">
              <a:lnSpc>
                <a:spcPct val="100000"/>
              </a:lnSpc>
            </a:pPr>
            <a:r>
              <a:rPr sz="1650" i="1" dirty="0">
                <a:latin typeface="Times New Roman" panose="02020603050405020304"/>
                <a:cs typeface="Times New Roman" panose="02020603050405020304"/>
              </a:rPr>
              <a:t>j</a:t>
            </a:r>
            <a:endParaRPr sz="1650">
              <a:latin typeface="Times New Roman" panose="02020603050405020304"/>
              <a:cs typeface="Times New Roman" panose="02020603050405020304"/>
            </a:endParaRPr>
          </a:p>
        </p:txBody>
      </p:sp>
      <p:sp>
        <p:nvSpPr>
          <p:cNvPr id="7" name="object 7"/>
          <p:cNvSpPr txBox="1"/>
          <p:nvPr/>
        </p:nvSpPr>
        <p:spPr>
          <a:xfrm>
            <a:off x="3748392" y="2227338"/>
            <a:ext cx="383540" cy="263525"/>
          </a:xfrm>
          <a:prstGeom prst="rect">
            <a:avLst/>
          </a:prstGeom>
        </p:spPr>
        <p:txBody>
          <a:bodyPr vert="horz" wrap="square" lIns="0" tIns="0" rIns="0" bIns="0" rtlCol="0">
            <a:spAutoFit/>
          </a:bodyPr>
          <a:lstStyle/>
          <a:p>
            <a:pPr marL="12700">
              <a:lnSpc>
                <a:spcPct val="100000"/>
              </a:lnSpc>
              <a:tabLst>
                <a:tab pos="311785" algn="l"/>
              </a:tabLst>
            </a:pPr>
            <a:r>
              <a:rPr sz="1650" i="1" dirty="0">
                <a:latin typeface="Times New Roman" panose="02020603050405020304"/>
                <a:cs typeface="Times New Roman" panose="02020603050405020304"/>
              </a:rPr>
              <a:t>r	j</a:t>
            </a:r>
            <a:endParaRPr sz="1650">
              <a:latin typeface="Times New Roman" panose="02020603050405020304"/>
              <a:cs typeface="Times New Roman" panose="02020603050405020304"/>
            </a:endParaRPr>
          </a:p>
        </p:txBody>
      </p:sp>
      <p:sp>
        <p:nvSpPr>
          <p:cNvPr id="8" name="object 8"/>
          <p:cNvSpPr txBox="1"/>
          <p:nvPr/>
        </p:nvSpPr>
        <p:spPr>
          <a:xfrm>
            <a:off x="4915789" y="2299208"/>
            <a:ext cx="175895" cy="370205"/>
          </a:xfrm>
          <a:prstGeom prst="rect">
            <a:avLst/>
          </a:prstGeom>
        </p:spPr>
        <p:txBody>
          <a:bodyPr vert="horz" wrap="square" lIns="0" tIns="0" rIns="0" bIns="0" rtlCol="0">
            <a:spAutoFit/>
          </a:bodyPr>
          <a:lstStyle/>
          <a:p>
            <a:pPr marL="12700">
              <a:lnSpc>
                <a:spcPct val="100000"/>
              </a:lnSpc>
            </a:pPr>
            <a:r>
              <a:rPr sz="2350" i="1" spc="5" dirty="0">
                <a:latin typeface="Times New Roman" panose="02020603050405020304"/>
                <a:cs typeface="Times New Roman" panose="02020603050405020304"/>
              </a:rPr>
              <a:t>n</a:t>
            </a:r>
            <a:endParaRPr sz="2350">
              <a:latin typeface="Times New Roman" panose="02020603050405020304"/>
              <a:cs typeface="Times New Roman" panose="02020603050405020304"/>
            </a:endParaRPr>
          </a:p>
        </p:txBody>
      </p:sp>
      <p:sp>
        <p:nvSpPr>
          <p:cNvPr id="9" name="object 9"/>
          <p:cNvSpPr txBox="1"/>
          <p:nvPr/>
        </p:nvSpPr>
        <p:spPr>
          <a:xfrm>
            <a:off x="4853317" y="1822196"/>
            <a:ext cx="175895" cy="370205"/>
          </a:xfrm>
          <a:prstGeom prst="rect">
            <a:avLst/>
          </a:prstGeom>
        </p:spPr>
        <p:txBody>
          <a:bodyPr vert="horz" wrap="square" lIns="0" tIns="0" rIns="0" bIns="0" rtlCol="0">
            <a:spAutoFit/>
          </a:bodyPr>
          <a:lstStyle/>
          <a:p>
            <a:pPr marL="12700">
              <a:lnSpc>
                <a:spcPct val="100000"/>
              </a:lnSpc>
            </a:pPr>
            <a:r>
              <a:rPr sz="2350" i="1" spc="5" dirty="0">
                <a:latin typeface="Times New Roman" panose="02020603050405020304"/>
                <a:cs typeface="Times New Roman" panose="02020603050405020304"/>
              </a:rPr>
              <a:t>n</a:t>
            </a:r>
            <a:endParaRPr sz="2350">
              <a:latin typeface="Times New Roman" panose="02020603050405020304"/>
              <a:cs typeface="Times New Roman" panose="02020603050405020304"/>
            </a:endParaRPr>
          </a:p>
        </p:txBody>
      </p:sp>
      <p:sp>
        <p:nvSpPr>
          <p:cNvPr id="10" name="object 10"/>
          <p:cNvSpPr txBox="1"/>
          <p:nvPr/>
        </p:nvSpPr>
        <p:spPr>
          <a:xfrm>
            <a:off x="3612007" y="1866138"/>
            <a:ext cx="841375" cy="594995"/>
          </a:xfrm>
          <a:prstGeom prst="rect">
            <a:avLst/>
          </a:prstGeom>
        </p:spPr>
        <p:txBody>
          <a:bodyPr vert="horz" wrap="square" lIns="0" tIns="0" rIns="0" bIns="0" rtlCol="0">
            <a:spAutoFit/>
          </a:bodyPr>
          <a:lstStyle/>
          <a:p>
            <a:pPr marL="12700">
              <a:lnSpc>
                <a:spcPct val="100000"/>
              </a:lnSpc>
            </a:pPr>
            <a:r>
              <a:rPr sz="2350" i="1" spc="5" dirty="0">
                <a:latin typeface="Times New Roman" panose="02020603050405020304"/>
                <a:cs typeface="Times New Roman" panose="02020603050405020304"/>
              </a:rPr>
              <a:t>p</a:t>
            </a:r>
            <a:r>
              <a:rPr sz="2350" i="1" spc="215" dirty="0">
                <a:latin typeface="Times New Roman" panose="02020603050405020304"/>
                <a:cs typeface="Times New Roman" panose="02020603050405020304"/>
              </a:rPr>
              <a:t> </a:t>
            </a:r>
            <a:r>
              <a:rPr sz="3900" spc="-785" dirty="0">
                <a:latin typeface="Symbol" panose="05050102010706020507"/>
                <a:cs typeface="Symbol" panose="05050102010706020507"/>
              </a:rPr>
              <a:t></a:t>
            </a:r>
            <a:r>
              <a:rPr sz="2350" i="1" dirty="0">
                <a:latin typeface="Times New Roman" panose="02020603050405020304"/>
                <a:cs typeface="Times New Roman" panose="02020603050405020304"/>
              </a:rPr>
              <a:t>r</a:t>
            </a:r>
            <a:r>
              <a:rPr sz="2350" i="1" spc="195" dirty="0">
                <a:latin typeface="Times New Roman" panose="02020603050405020304"/>
                <a:cs typeface="Times New Roman" panose="02020603050405020304"/>
              </a:rPr>
              <a:t> </a:t>
            </a:r>
            <a:r>
              <a:rPr sz="3900" spc="-385" dirty="0">
                <a:latin typeface="Symbol" panose="05050102010706020507"/>
                <a:cs typeface="Symbol" panose="05050102010706020507"/>
              </a:rPr>
              <a:t></a:t>
            </a:r>
            <a:r>
              <a:rPr sz="2350" dirty="0">
                <a:latin typeface="Symbol" panose="05050102010706020507"/>
                <a:cs typeface="Symbol" panose="05050102010706020507"/>
              </a:rPr>
              <a:t></a:t>
            </a:r>
            <a:endParaRPr sz="2350">
              <a:latin typeface="Symbol" panose="05050102010706020507"/>
              <a:cs typeface="Symbol" panose="05050102010706020507"/>
            </a:endParaRPr>
          </a:p>
        </p:txBody>
      </p:sp>
      <p:sp>
        <p:nvSpPr>
          <p:cNvPr id="11" name="object 11"/>
          <p:cNvSpPr txBox="1"/>
          <p:nvPr/>
        </p:nvSpPr>
        <p:spPr>
          <a:xfrm>
            <a:off x="1929485" y="1955038"/>
            <a:ext cx="1276985" cy="535940"/>
          </a:xfrm>
          <a:prstGeom prst="rect">
            <a:avLst/>
          </a:prstGeom>
        </p:spPr>
        <p:txBody>
          <a:bodyPr vert="horz" wrap="square" lIns="0" tIns="0" rIns="0" bIns="0" rtlCol="0">
            <a:spAutoFit/>
          </a:bodyPr>
          <a:lstStyle/>
          <a:p>
            <a:pPr marL="12700">
              <a:lnSpc>
                <a:spcPct val="100000"/>
              </a:lnSpc>
            </a:pPr>
            <a:r>
              <a:rPr sz="2350" i="1" spc="-65" dirty="0">
                <a:latin typeface="Times New Roman" panose="02020603050405020304"/>
                <a:cs typeface="Times New Roman" panose="02020603050405020304"/>
              </a:rPr>
              <a:t>s</a:t>
            </a:r>
            <a:r>
              <a:rPr sz="2475" i="1" baseline="-20000" dirty="0">
                <a:latin typeface="Times New Roman" panose="02020603050405020304"/>
                <a:cs typeface="Times New Roman" panose="02020603050405020304"/>
              </a:rPr>
              <a:t>k </a:t>
            </a:r>
            <a:r>
              <a:rPr sz="2475" i="1" spc="-120" baseline="-20000" dirty="0">
                <a:latin typeface="Times New Roman" panose="02020603050405020304"/>
                <a:cs typeface="Times New Roman" panose="02020603050405020304"/>
              </a:rPr>
              <a:t> </a:t>
            </a:r>
            <a:r>
              <a:rPr sz="2350" spc="190" dirty="0">
                <a:latin typeface="Symbol" panose="05050102010706020507"/>
                <a:cs typeface="Symbol" panose="05050102010706020507"/>
              </a:rPr>
              <a:t></a:t>
            </a:r>
            <a:r>
              <a:rPr sz="2350" i="1" spc="75" dirty="0">
                <a:latin typeface="Times New Roman" panose="02020603050405020304"/>
                <a:cs typeface="Times New Roman" panose="02020603050405020304"/>
              </a:rPr>
              <a:t>T</a:t>
            </a:r>
            <a:r>
              <a:rPr sz="3200" spc="-450" dirty="0">
                <a:latin typeface="Symbol" panose="05050102010706020507"/>
                <a:cs typeface="Symbol" panose="05050102010706020507"/>
              </a:rPr>
              <a:t></a:t>
            </a:r>
            <a:r>
              <a:rPr sz="2350" i="1" spc="-254" dirty="0">
                <a:latin typeface="Times New Roman" panose="02020603050405020304"/>
                <a:cs typeface="Times New Roman" panose="02020603050405020304"/>
              </a:rPr>
              <a:t>r</a:t>
            </a:r>
            <a:r>
              <a:rPr sz="2475" i="1" baseline="-20000" dirty="0">
                <a:latin typeface="Times New Roman" panose="02020603050405020304"/>
                <a:cs typeface="Times New Roman" panose="02020603050405020304"/>
              </a:rPr>
              <a:t>k</a:t>
            </a:r>
            <a:r>
              <a:rPr sz="2475" i="1" spc="-120" baseline="-20000" dirty="0">
                <a:latin typeface="Times New Roman" panose="02020603050405020304"/>
                <a:cs typeface="Times New Roman" panose="02020603050405020304"/>
              </a:rPr>
              <a:t> </a:t>
            </a:r>
            <a:r>
              <a:rPr sz="3200" spc="-405" dirty="0">
                <a:latin typeface="Symbol" panose="05050102010706020507"/>
                <a:cs typeface="Symbol" panose="05050102010706020507"/>
              </a:rPr>
              <a:t></a:t>
            </a:r>
            <a:r>
              <a:rPr sz="3200" spc="-475" dirty="0">
                <a:latin typeface="Times New Roman" panose="02020603050405020304"/>
                <a:cs typeface="Times New Roman" panose="02020603050405020304"/>
              </a:rPr>
              <a:t> </a:t>
            </a:r>
            <a:r>
              <a:rPr sz="2350" dirty="0">
                <a:latin typeface="Symbol" panose="05050102010706020507"/>
                <a:cs typeface="Symbol" panose="05050102010706020507"/>
              </a:rPr>
              <a:t></a:t>
            </a:r>
            <a:endParaRPr sz="2350">
              <a:latin typeface="Symbol" panose="05050102010706020507"/>
              <a:cs typeface="Symbol" panose="05050102010706020507"/>
            </a:endParaRPr>
          </a:p>
        </p:txBody>
      </p:sp>
      <p:sp>
        <p:nvSpPr>
          <p:cNvPr id="12" name="object 12"/>
          <p:cNvSpPr txBox="1"/>
          <p:nvPr/>
        </p:nvSpPr>
        <p:spPr>
          <a:xfrm>
            <a:off x="3218052" y="1801367"/>
            <a:ext cx="410209" cy="972819"/>
          </a:xfrm>
          <a:prstGeom prst="rect">
            <a:avLst/>
          </a:prstGeom>
        </p:spPr>
        <p:txBody>
          <a:bodyPr vert="horz" wrap="square" lIns="0" tIns="0" rIns="0" bIns="0" rtlCol="0">
            <a:spAutoFit/>
          </a:bodyPr>
          <a:lstStyle/>
          <a:p>
            <a:pPr marR="46990" algn="ctr">
              <a:lnSpc>
                <a:spcPts val="1455"/>
              </a:lnSpc>
            </a:pPr>
            <a:r>
              <a:rPr sz="1650" i="1" dirty="0">
                <a:latin typeface="Times New Roman" panose="02020603050405020304"/>
                <a:cs typeface="Times New Roman" panose="02020603050405020304"/>
              </a:rPr>
              <a:t>k</a:t>
            </a:r>
            <a:endParaRPr sz="1650">
              <a:latin typeface="Times New Roman" panose="02020603050405020304"/>
              <a:cs typeface="Times New Roman" panose="02020603050405020304"/>
            </a:endParaRPr>
          </a:p>
          <a:p>
            <a:pPr algn="ctr">
              <a:lnSpc>
                <a:spcPts val="4355"/>
              </a:lnSpc>
            </a:pPr>
            <a:r>
              <a:rPr sz="4250" spc="-5" dirty="0">
                <a:latin typeface="Symbol" panose="05050102010706020507"/>
                <a:cs typeface="Symbol" panose="05050102010706020507"/>
              </a:rPr>
              <a:t></a:t>
            </a:r>
            <a:endParaRPr sz="4250">
              <a:latin typeface="Symbol" panose="05050102010706020507"/>
              <a:cs typeface="Symbol" panose="05050102010706020507"/>
            </a:endParaRPr>
          </a:p>
          <a:p>
            <a:pPr algn="ctr">
              <a:lnSpc>
                <a:spcPts val="1755"/>
              </a:lnSpc>
            </a:pPr>
            <a:r>
              <a:rPr sz="1650" i="1" spc="65" dirty="0">
                <a:latin typeface="Times New Roman" panose="02020603050405020304"/>
                <a:cs typeface="Times New Roman" panose="02020603050405020304"/>
              </a:rPr>
              <a:t>j</a:t>
            </a:r>
            <a:r>
              <a:rPr sz="1650" spc="-75" dirty="0">
                <a:latin typeface="Symbol" panose="05050102010706020507"/>
                <a:cs typeface="Symbol" panose="05050102010706020507"/>
              </a:rPr>
              <a:t></a:t>
            </a:r>
            <a:r>
              <a:rPr sz="1650"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13" name="object 13"/>
          <p:cNvSpPr txBox="1"/>
          <p:nvPr/>
        </p:nvSpPr>
        <p:spPr>
          <a:xfrm>
            <a:off x="4464953" y="1801367"/>
            <a:ext cx="410209" cy="972819"/>
          </a:xfrm>
          <a:prstGeom prst="rect">
            <a:avLst/>
          </a:prstGeom>
        </p:spPr>
        <p:txBody>
          <a:bodyPr vert="horz" wrap="square" lIns="0" tIns="0" rIns="0" bIns="0" rtlCol="0">
            <a:spAutoFit/>
          </a:bodyPr>
          <a:lstStyle/>
          <a:p>
            <a:pPr marR="46990" algn="ctr">
              <a:lnSpc>
                <a:spcPts val="1455"/>
              </a:lnSpc>
            </a:pPr>
            <a:r>
              <a:rPr sz="1650" i="1" dirty="0">
                <a:latin typeface="Times New Roman" panose="02020603050405020304"/>
                <a:cs typeface="Times New Roman" panose="02020603050405020304"/>
              </a:rPr>
              <a:t>k</a:t>
            </a:r>
            <a:endParaRPr sz="1650">
              <a:latin typeface="Times New Roman" panose="02020603050405020304"/>
              <a:cs typeface="Times New Roman" panose="02020603050405020304"/>
            </a:endParaRPr>
          </a:p>
          <a:p>
            <a:pPr algn="ctr">
              <a:lnSpc>
                <a:spcPts val="4355"/>
              </a:lnSpc>
            </a:pPr>
            <a:r>
              <a:rPr sz="4250" spc="-5" dirty="0">
                <a:latin typeface="Symbol" panose="05050102010706020507"/>
                <a:cs typeface="Symbol" panose="05050102010706020507"/>
              </a:rPr>
              <a:t></a:t>
            </a:r>
            <a:endParaRPr sz="4250">
              <a:latin typeface="Symbol" panose="05050102010706020507"/>
              <a:cs typeface="Symbol" panose="05050102010706020507"/>
            </a:endParaRPr>
          </a:p>
          <a:p>
            <a:pPr algn="ctr">
              <a:lnSpc>
                <a:spcPts val="1755"/>
              </a:lnSpc>
            </a:pPr>
            <a:r>
              <a:rPr sz="1650" i="1" spc="65" dirty="0">
                <a:latin typeface="Times New Roman" panose="02020603050405020304"/>
                <a:cs typeface="Times New Roman" panose="02020603050405020304"/>
              </a:rPr>
              <a:t>j</a:t>
            </a:r>
            <a:r>
              <a:rPr sz="1650" spc="-75" dirty="0">
                <a:latin typeface="Symbol" panose="05050102010706020507"/>
                <a:cs typeface="Symbol" panose="05050102010706020507"/>
              </a:rPr>
              <a:t></a:t>
            </a:r>
            <a:r>
              <a:rPr sz="1650"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14" name="object 14"/>
          <p:cNvSpPr txBox="1"/>
          <p:nvPr/>
        </p:nvSpPr>
        <p:spPr>
          <a:xfrm>
            <a:off x="1825879" y="959865"/>
            <a:ext cx="24625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直方图均衡化</a:t>
            </a:r>
            <a:endParaRPr sz="3200">
              <a:latin typeface="新宋体" panose="02010609030101010101" charset="-122"/>
              <a:cs typeface="新宋体" panose="02010609030101010101" charset="-122"/>
            </a:endParaRPr>
          </a:p>
        </p:txBody>
      </p:sp>
      <p:sp>
        <p:nvSpPr>
          <p:cNvPr id="15" name="object 15"/>
          <p:cNvSpPr txBox="1"/>
          <p:nvPr/>
        </p:nvSpPr>
        <p:spPr>
          <a:xfrm>
            <a:off x="8502522" y="6466840"/>
            <a:ext cx="362585" cy="558165"/>
          </a:xfrm>
          <a:prstGeom prst="rect">
            <a:avLst/>
          </a:prstGeom>
        </p:spPr>
        <p:txBody>
          <a:bodyPr vert="horz" wrap="square" lIns="0" tIns="0" rIns="0" bIns="0" rtlCol="0">
            <a:spAutoFit/>
          </a:bodyPr>
          <a:lstStyle/>
          <a:p>
            <a:pPr marL="12700">
              <a:lnSpc>
                <a:spcPct val="100000"/>
              </a:lnSpc>
            </a:pPr>
            <a:r>
              <a:rPr sz="3200" b="1" spc="-15" dirty="0">
                <a:solidFill>
                  <a:srgbClr val="EE2B0A"/>
                </a:solidFill>
                <a:latin typeface="新宋体" panose="02010609030101010101" charset="-122"/>
                <a:cs typeface="新宋体" panose="02010609030101010101" charset="-122"/>
              </a:rPr>
              <a:t>r</a:t>
            </a:r>
            <a:r>
              <a:rPr sz="3150" b="1" spc="-15" baseline="-21000" dirty="0">
                <a:solidFill>
                  <a:srgbClr val="EE2B0A"/>
                </a:solidFill>
                <a:latin typeface="新宋体" panose="02010609030101010101" charset="-122"/>
                <a:cs typeface="新宋体" panose="02010609030101010101" charset="-122"/>
              </a:rPr>
              <a:t>k</a:t>
            </a:r>
            <a:endParaRPr sz="3150" baseline="-21000">
              <a:latin typeface="新宋体" panose="02010609030101010101" charset="-122"/>
              <a:cs typeface="新宋体" panose="02010609030101010101" charset="-122"/>
            </a:endParaRPr>
          </a:p>
        </p:txBody>
      </p:sp>
      <p:sp>
        <p:nvSpPr>
          <p:cNvPr id="16" name="object 16"/>
          <p:cNvSpPr txBox="1"/>
          <p:nvPr/>
        </p:nvSpPr>
        <p:spPr>
          <a:xfrm>
            <a:off x="3826128" y="2541015"/>
            <a:ext cx="2286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s</a:t>
            </a:r>
            <a:endParaRPr sz="3200">
              <a:latin typeface="新宋体" panose="02010609030101010101" charset="-122"/>
              <a:cs typeface="新宋体" panose="02010609030101010101" charset="-122"/>
            </a:endParaRPr>
          </a:p>
        </p:txBody>
      </p:sp>
      <p:sp>
        <p:nvSpPr>
          <p:cNvPr id="17" name="object 17"/>
          <p:cNvSpPr txBox="1"/>
          <p:nvPr/>
        </p:nvSpPr>
        <p:spPr>
          <a:xfrm>
            <a:off x="4029583" y="2782061"/>
            <a:ext cx="158750" cy="317500"/>
          </a:xfrm>
          <a:prstGeom prst="rect">
            <a:avLst/>
          </a:prstGeom>
        </p:spPr>
        <p:txBody>
          <a:bodyPr vert="horz" wrap="square" lIns="0" tIns="0" rIns="0" bIns="0" rtlCol="0">
            <a:spAutoFit/>
          </a:bodyPr>
          <a:lstStyle/>
          <a:p>
            <a:pPr marL="12700">
              <a:lnSpc>
                <a:spcPts val="2495"/>
              </a:lnSpc>
            </a:pPr>
            <a:r>
              <a:rPr sz="2100" b="1" spc="-10" dirty="0">
                <a:solidFill>
                  <a:srgbClr val="EE2B0A"/>
                </a:solidFill>
                <a:latin typeface="新宋体" panose="02010609030101010101" charset="-122"/>
                <a:cs typeface="新宋体" panose="02010609030101010101" charset="-122"/>
              </a:rPr>
              <a:t>k</a:t>
            </a:r>
            <a:endParaRPr sz="2100">
              <a:latin typeface="新宋体" panose="02010609030101010101" charset="-122"/>
              <a:cs typeface="新宋体" panose="02010609030101010101"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应用</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镜头边界的检测</a:t>
            </a:r>
          </a:p>
        </p:txBody>
      </p:sp>
      <p:sp>
        <p:nvSpPr>
          <p:cNvPr id="5" name="object 5"/>
          <p:cNvSpPr txBox="1"/>
          <p:nvPr/>
        </p:nvSpPr>
        <p:spPr>
          <a:xfrm>
            <a:off x="1726703" y="1800225"/>
            <a:ext cx="7545070" cy="5313045"/>
          </a:xfrm>
          <a:prstGeom prst="rect">
            <a:avLst/>
          </a:prstGeom>
        </p:spPr>
        <p:txBody>
          <a:bodyPr vert="horz" wrap="square" lIns="0" tIns="0" rIns="0" bIns="0" rtlCol="0">
            <a:spAutoFit/>
          </a:bodyPr>
          <a:lstStyle/>
          <a:p>
            <a:pPr marL="12700">
              <a:lnSpc>
                <a:spcPct val="100000"/>
              </a:lnSpc>
              <a:tabLst>
                <a:tab pos="379730" algn="l"/>
              </a:tabLst>
            </a:pPr>
            <a:r>
              <a:rPr sz="2000" spc="67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为什么要补充该部分知识？</a:t>
            </a:r>
            <a:endParaRPr sz="3200" dirty="0">
              <a:latin typeface="新宋体" panose="02010609030101010101" charset="-122"/>
              <a:cs typeface="新宋体" panose="02010609030101010101" charset="-122"/>
            </a:endParaRPr>
          </a:p>
          <a:p>
            <a:pPr marL="469900">
              <a:lnSpc>
                <a:spcPct val="100000"/>
              </a:lnSpc>
              <a:spcBef>
                <a:spcPts val="1675"/>
              </a:spcBef>
              <a:tabLst>
                <a:tab pos="84772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涉及两幅图像相减</a:t>
            </a:r>
            <a:endParaRPr sz="2800" dirty="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涉及直方图知识</a:t>
            </a:r>
            <a:endParaRPr sz="2800" dirty="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涉及两幅图像直方图的相减</a:t>
            </a:r>
            <a:endParaRPr sz="2800" dirty="0">
              <a:latin typeface="新宋体" panose="02010609030101010101" charset="-122"/>
              <a:cs typeface="新宋体" panose="02010609030101010101" charset="-122"/>
            </a:endParaRPr>
          </a:p>
          <a:p>
            <a:pPr marL="12700">
              <a:lnSpc>
                <a:spcPct val="100000"/>
              </a:lnSpc>
              <a:spcBef>
                <a:spcPts val="1935"/>
              </a:spcBef>
              <a:tabLst>
                <a:tab pos="42354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什么是镜头？</a:t>
            </a:r>
            <a:endParaRPr sz="3200" dirty="0">
              <a:latin typeface="新宋体" panose="02010609030101010101" charset="-122"/>
              <a:cs typeface="新宋体" panose="02010609030101010101" charset="-122"/>
            </a:endParaRPr>
          </a:p>
          <a:p>
            <a:pPr marL="12700">
              <a:lnSpc>
                <a:spcPct val="100000"/>
              </a:lnSpc>
              <a:spcBef>
                <a:spcPts val="1715"/>
              </a:spcBef>
              <a:tabLst>
                <a:tab pos="423545" algn="l"/>
              </a:tabLst>
            </a:pPr>
            <a:r>
              <a:rPr sz="2200" spc="745" dirty="0">
                <a:solidFill>
                  <a:srgbClr val="EE2B0A"/>
                </a:solidFill>
                <a:latin typeface="Segoe UI Symbol" panose="020B0502040204020203"/>
                <a:cs typeface="Segoe UI Symbol" panose="020B0502040204020203"/>
              </a:rPr>
              <a:t>•	</a:t>
            </a:r>
            <a:r>
              <a:rPr sz="3200" b="1" spc="-20" dirty="0">
                <a:latin typeface="新宋体" panose="02010609030101010101" charset="-122"/>
                <a:cs typeface="新宋体" panose="02010609030101010101" charset="-122"/>
              </a:rPr>
              <a:t>镜头检测方法</a:t>
            </a:r>
            <a:r>
              <a:rPr sz="3200" b="1" spc="-15" dirty="0">
                <a:latin typeface="新宋体" panose="02010609030101010101" charset="-122"/>
                <a:cs typeface="新宋体" panose="02010609030101010101" charset="-122"/>
              </a:rPr>
              <a:t>1</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连续帧相减</a:t>
            </a:r>
            <a:endParaRPr sz="3200" dirty="0">
              <a:latin typeface="新宋体" panose="02010609030101010101" charset="-122"/>
              <a:cs typeface="新宋体" panose="02010609030101010101" charset="-122"/>
            </a:endParaRPr>
          </a:p>
          <a:p>
            <a:pPr marL="12700">
              <a:lnSpc>
                <a:spcPct val="100000"/>
              </a:lnSpc>
              <a:spcBef>
                <a:spcPts val="1920"/>
              </a:spcBef>
              <a:tabLst>
                <a:tab pos="423545" algn="l"/>
              </a:tabLst>
            </a:pPr>
            <a:r>
              <a:rPr sz="2200" spc="745" dirty="0">
                <a:solidFill>
                  <a:srgbClr val="EE2B0A"/>
                </a:solidFill>
                <a:latin typeface="Segoe UI Symbol" panose="020B0502040204020203"/>
                <a:cs typeface="Segoe UI Symbol" panose="020B0502040204020203"/>
              </a:rPr>
              <a:t>•	</a:t>
            </a:r>
            <a:r>
              <a:rPr sz="3200" b="1" spc="-20" dirty="0">
                <a:latin typeface="新宋体" panose="02010609030101010101" charset="-122"/>
                <a:cs typeface="新宋体" panose="02010609030101010101" charset="-122"/>
              </a:rPr>
              <a:t>镜头检测方法</a:t>
            </a:r>
            <a:r>
              <a:rPr sz="3200" b="1" spc="-15" dirty="0">
                <a:latin typeface="新宋体" panose="02010609030101010101" charset="-122"/>
                <a:cs typeface="新宋体" panose="02010609030101010101" charset="-122"/>
              </a:rPr>
              <a:t>2</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连续帧的直方图相减</a:t>
            </a:r>
            <a:endParaRPr sz="3200" dirty="0">
              <a:latin typeface="新宋体" panose="02010609030101010101" charset="-122"/>
              <a:cs typeface="新宋体" panose="02010609030101010101" charset="-122"/>
            </a:endParaRPr>
          </a:p>
          <a:p>
            <a:pPr marL="12700">
              <a:lnSpc>
                <a:spcPct val="100000"/>
              </a:lnSpc>
              <a:spcBef>
                <a:spcPts val="1925"/>
              </a:spcBef>
              <a:tabLst>
                <a:tab pos="423545" algn="l"/>
              </a:tabLst>
            </a:pPr>
            <a:r>
              <a:rPr sz="2200" spc="745" dirty="0">
                <a:solidFill>
                  <a:srgbClr val="EE2B0A"/>
                </a:solidFill>
                <a:latin typeface="Segoe UI Symbol" panose="020B0502040204020203"/>
                <a:cs typeface="Segoe UI Symbol" panose="020B0502040204020203"/>
              </a:rPr>
              <a:t>•	</a:t>
            </a:r>
            <a:r>
              <a:rPr sz="3200" b="1" spc="-20" dirty="0">
                <a:latin typeface="新宋体" panose="02010609030101010101" charset="-122"/>
                <a:cs typeface="新宋体" panose="02010609030101010101" charset="-122"/>
              </a:rPr>
              <a:t>镜头检测方法</a:t>
            </a:r>
            <a:r>
              <a:rPr sz="3200" b="1" spc="-15" dirty="0">
                <a:latin typeface="新宋体" panose="02010609030101010101" charset="-122"/>
                <a:cs typeface="新宋体" panose="02010609030101010101" charset="-122"/>
              </a:rPr>
              <a:t>3</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时空切片分析</a:t>
            </a:r>
            <a:endParaRPr sz="3200" dirty="0">
              <a:latin typeface="新宋体" panose="02010609030101010101" charset="-122"/>
              <a:cs typeface="新宋体" panose="02010609030101010101"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什么是镜头？</a:t>
            </a:r>
          </a:p>
        </p:txBody>
      </p:sp>
      <p:sp>
        <p:nvSpPr>
          <p:cNvPr id="5" name="object 5"/>
          <p:cNvSpPr/>
          <p:nvPr/>
        </p:nvSpPr>
        <p:spPr>
          <a:xfrm>
            <a:off x="2754515" y="1771650"/>
            <a:ext cx="5334000" cy="24384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610245" y="4307078"/>
            <a:ext cx="7592695" cy="2654935"/>
          </a:xfrm>
          <a:prstGeom prst="rect">
            <a:avLst/>
          </a:prstGeom>
        </p:spPr>
        <p:txBody>
          <a:bodyPr vert="horz" wrap="square" lIns="0" tIns="0" rIns="0" bIns="0" rtlCol="0">
            <a:spAutoFit/>
          </a:bodyPr>
          <a:lstStyle/>
          <a:p>
            <a:pPr marL="12700" marR="360045">
              <a:lnSpc>
                <a:spcPct val="100000"/>
              </a:lnSpc>
              <a:tabLst>
                <a:tab pos="469900" algn="l"/>
              </a:tabLst>
            </a:pPr>
            <a:r>
              <a:rPr sz="2800" spc="10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从视频的制造产生来看，视频由一个个镜头 (shot)所组成</a:t>
            </a:r>
            <a:endParaRPr sz="2800">
              <a:latin typeface="新宋体" panose="02010609030101010101" charset="-122"/>
              <a:cs typeface="新宋体" panose="02010609030101010101" charset="-122"/>
            </a:endParaRPr>
          </a:p>
          <a:p>
            <a:pPr marL="12700" marR="5080">
              <a:lnSpc>
                <a:spcPct val="100000"/>
              </a:lnSpc>
              <a:spcBef>
                <a:spcPts val="1690"/>
              </a:spcBef>
              <a:tabLst>
                <a:tab pos="469265" algn="l"/>
              </a:tabLst>
            </a:pPr>
            <a:r>
              <a:rPr sz="2800" spc="10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一个镜头是指一系列连续记录的图像帧，用于 表示一个时间段或相同地点连续的动作</a:t>
            </a:r>
            <a:endParaRPr sz="2800">
              <a:latin typeface="新宋体" panose="02010609030101010101" charset="-122"/>
              <a:cs typeface="新宋体" panose="02010609030101010101" charset="-122"/>
            </a:endParaRPr>
          </a:p>
          <a:p>
            <a:pPr marL="12700">
              <a:lnSpc>
                <a:spcPct val="100000"/>
              </a:lnSpc>
              <a:spcBef>
                <a:spcPts val="2340"/>
              </a:spcBef>
              <a:tabLst>
                <a:tab pos="469265" algn="l"/>
              </a:tabLst>
            </a:pPr>
            <a:r>
              <a:rPr sz="2800" spc="10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镜头由摄像机一次摄像的开始和结束所决定</a:t>
            </a:r>
            <a:endParaRPr sz="2800">
              <a:latin typeface="新宋体" panose="02010609030101010101" charset="-122"/>
              <a:cs typeface="新宋体" panose="02010609030101010101"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什么是镜头？</a:t>
            </a:r>
          </a:p>
        </p:txBody>
      </p:sp>
      <p:sp>
        <p:nvSpPr>
          <p:cNvPr id="5" name="object 5"/>
          <p:cNvSpPr txBox="1"/>
          <p:nvPr/>
        </p:nvSpPr>
        <p:spPr>
          <a:xfrm>
            <a:off x="1789290" y="1891804"/>
            <a:ext cx="8249284" cy="3422650"/>
          </a:xfrm>
          <a:prstGeom prst="rect">
            <a:avLst/>
          </a:prstGeom>
        </p:spPr>
        <p:txBody>
          <a:bodyPr vert="horz" wrap="square" lIns="0" tIns="0" rIns="0" bIns="0" rtlCol="0">
            <a:spAutoFit/>
          </a:bodyPr>
          <a:lstStyle/>
          <a:p>
            <a:pPr marL="12700">
              <a:lnSpc>
                <a:spcPct val="100000"/>
              </a:lnSpc>
              <a:tabLst>
                <a:tab pos="518795" algn="l"/>
              </a:tabLst>
            </a:pPr>
            <a:r>
              <a:rPr sz="3200" spc="108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检测到镜头及由镜头产生的关键帧，可以：</a:t>
            </a:r>
            <a:endParaRPr sz="3200">
              <a:latin typeface="新宋体" panose="02010609030101010101" charset="-122"/>
              <a:cs typeface="新宋体" panose="02010609030101010101" charset="-122"/>
            </a:endParaRPr>
          </a:p>
          <a:p>
            <a:pPr>
              <a:lnSpc>
                <a:spcPct val="100000"/>
              </a:lnSpc>
              <a:spcBef>
                <a:spcPts val="10"/>
              </a:spcBef>
            </a:pPr>
            <a:endParaRPr sz="4050">
              <a:latin typeface="Times New Roman" panose="02020603050405020304"/>
              <a:cs typeface="Times New Roman" panose="02020603050405020304"/>
            </a:endParaRPr>
          </a:p>
          <a:p>
            <a:pPr marL="1010920">
              <a:lnSpc>
                <a:spcPct val="100000"/>
              </a:lnSpc>
              <a:tabLst>
                <a:tab pos="1388745" algn="l"/>
              </a:tabLst>
            </a:pPr>
            <a:r>
              <a:rPr sz="2000" spc="7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提供基于关键帧的视频浏览</a:t>
            </a:r>
            <a:endParaRPr sz="2800">
              <a:latin typeface="新宋体" panose="02010609030101010101" charset="-122"/>
              <a:cs typeface="新宋体" panose="02010609030101010101" charset="-122"/>
            </a:endParaRPr>
          </a:p>
          <a:p>
            <a:pPr marL="1010920">
              <a:lnSpc>
                <a:spcPct val="100000"/>
              </a:lnSpc>
              <a:spcBef>
                <a:spcPts val="1685"/>
              </a:spcBef>
              <a:tabLst>
                <a:tab pos="1388745" algn="l"/>
              </a:tabLst>
            </a:pPr>
            <a:r>
              <a:rPr sz="2000" spc="7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提供基于内容的视频检索和查询</a:t>
            </a:r>
            <a:endParaRPr sz="2800">
              <a:latin typeface="新宋体" panose="02010609030101010101" charset="-122"/>
              <a:cs typeface="新宋体" panose="02010609030101010101" charset="-122"/>
            </a:endParaRPr>
          </a:p>
          <a:p>
            <a:pPr marL="1010920">
              <a:lnSpc>
                <a:spcPct val="100000"/>
              </a:lnSpc>
              <a:spcBef>
                <a:spcPts val="1690"/>
              </a:spcBef>
              <a:tabLst>
                <a:tab pos="1388745" algn="l"/>
              </a:tabLst>
            </a:pPr>
            <a:r>
              <a:rPr sz="2000" spc="7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计算机自动分析和总结，节省人力和时间</a:t>
            </a:r>
            <a:endParaRPr sz="2800">
              <a:latin typeface="新宋体" panose="02010609030101010101" charset="-122"/>
              <a:cs typeface="新宋体" panose="02010609030101010101" charset="-122"/>
            </a:endParaRPr>
          </a:p>
          <a:p>
            <a:pPr marL="1010920">
              <a:lnSpc>
                <a:spcPts val="3295"/>
              </a:lnSpc>
              <a:spcBef>
                <a:spcPts val="1690"/>
              </a:spcBef>
              <a:tabLst>
                <a:tab pos="1388745" algn="l"/>
              </a:tabLst>
            </a:pPr>
            <a:r>
              <a:rPr sz="2000" spc="7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使海量视频数据的管理和索引成为可能</a:t>
            </a:r>
            <a:endParaRPr sz="2800">
              <a:latin typeface="新宋体" panose="02010609030101010101" charset="-122"/>
              <a:cs typeface="新宋体" panose="0201060903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20002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460500" y="504825"/>
            <a:ext cx="7472933" cy="1577339"/>
          </a:xfrm>
          <a:prstGeom prst="rect">
            <a:avLst/>
          </a:prstGeom>
        </p:spPr>
        <p:txBody>
          <a:bodyPr vert="horz" wrap="square" lIns="0" tIns="300898" rIns="0" bIns="0" rtlCol="0">
            <a:spAutoFit/>
          </a:bodyPr>
          <a:lstStyle/>
          <a:p>
            <a:pPr marL="399415">
              <a:lnSpc>
                <a:spcPct val="100000"/>
              </a:lnSpc>
            </a:pPr>
            <a:r>
              <a:rPr spc="-15" dirty="0">
                <a:solidFill>
                  <a:srgbClr val="EE2B0A"/>
                </a:solidFill>
                <a:latin typeface="新宋体" panose="02010609030101010101" charset="-122"/>
                <a:cs typeface="新宋体" panose="02010609030101010101" charset="-122"/>
              </a:rPr>
              <a:t>什么是图像？</a:t>
            </a:r>
          </a:p>
        </p:txBody>
      </p:sp>
      <p:sp>
        <p:nvSpPr>
          <p:cNvPr id="5" name="object 5"/>
          <p:cNvSpPr txBox="1"/>
          <p:nvPr/>
        </p:nvSpPr>
        <p:spPr>
          <a:xfrm>
            <a:off x="1825879" y="1672590"/>
            <a:ext cx="7663180" cy="2186305"/>
          </a:xfrm>
          <a:prstGeom prst="rect">
            <a:avLst/>
          </a:prstGeom>
        </p:spPr>
        <p:txBody>
          <a:bodyPr vert="horz" wrap="square" lIns="0" tIns="0" rIns="0" bIns="0" rtlCol="0">
            <a:spAutoFit/>
          </a:bodyPr>
          <a:lstStyle/>
          <a:p>
            <a:pPr marL="12700">
              <a:lnSpc>
                <a:spcPts val="2875"/>
              </a:lnSpc>
            </a:pPr>
            <a:r>
              <a:rPr sz="1700" spc="60" dirty="0">
                <a:solidFill>
                  <a:srgbClr val="EE2B0A"/>
                </a:solidFill>
                <a:latin typeface="Segoe UI Symbol" panose="020B0502040204020203"/>
                <a:cs typeface="Segoe UI Symbol" panose="020B0502040204020203"/>
              </a:rPr>
              <a:t>✓</a:t>
            </a:r>
            <a:r>
              <a:rPr sz="2400" b="1" spc="-10" dirty="0">
                <a:latin typeface="新宋体" panose="02010609030101010101" charset="-122"/>
                <a:cs typeface="新宋体" panose="02010609030101010101" charset="-122"/>
              </a:rPr>
              <a:t>定义为二维函数f(x,y),其中，x,y是空间坐标，f(x,y)</a:t>
            </a:r>
            <a:endParaRPr sz="2400" dirty="0">
              <a:latin typeface="新宋体" panose="02010609030101010101" charset="-122"/>
              <a:cs typeface="新宋体" panose="02010609030101010101" charset="-122"/>
            </a:endParaRPr>
          </a:p>
          <a:p>
            <a:pPr marL="12700">
              <a:lnSpc>
                <a:spcPts val="2875"/>
              </a:lnSpc>
            </a:pPr>
            <a:r>
              <a:rPr sz="2400" b="1" spc="-10" dirty="0">
                <a:latin typeface="新宋体" panose="02010609030101010101" charset="-122"/>
                <a:cs typeface="新宋体" panose="02010609030101010101" charset="-122"/>
              </a:rPr>
              <a:t>是点（x,y）的幅值</a:t>
            </a:r>
            <a:endParaRPr sz="2400" dirty="0">
              <a:latin typeface="新宋体" panose="02010609030101010101" charset="-122"/>
              <a:cs typeface="新宋体" panose="02010609030101010101" charset="-122"/>
            </a:endParaRPr>
          </a:p>
          <a:p>
            <a:pPr marL="12700">
              <a:lnSpc>
                <a:spcPct val="100000"/>
              </a:lnSpc>
              <a:spcBef>
                <a:spcPts val="1430"/>
              </a:spcBef>
            </a:pPr>
            <a:r>
              <a:rPr sz="1700" spc="60" dirty="0">
                <a:solidFill>
                  <a:srgbClr val="EE2B0A"/>
                </a:solidFill>
                <a:latin typeface="Segoe UI Symbol" panose="020B0502040204020203"/>
                <a:cs typeface="Segoe UI Symbol" panose="020B0502040204020203"/>
              </a:rPr>
              <a:t>✓</a:t>
            </a:r>
            <a:r>
              <a:rPr sz="2400" b="1" spc="-10" dirty="0">
                <a:latin typeface="新宋体" panose="02010609030101010101" charset="-122"/>
                <a:cs typeface="新宋体" panose="02010609030101010101" charset="-122"/>
              </a:rPr>
              <a:t>灰度图像是一个二维灰度（或亮度）函数f(x,y)</a:t>
            </a:r>
            <a:endParaRPr sz="2400" dirty="0">
              <a:latin typeface="新宋体" panose="02010609030101010101" charset="-122"/>
              <a:cs typeface="新宋体" panose="02010609030101010101" charset="-122"/>
            </a:endParaRPr>
          </a:p>
          <a:p>
            <a:pPr marL="12700">
              <a:lnSpc>
                <a:spcPts val="2875"/>
              </a:lnSpc>
              <a:spcBef>
                <a:spcPts val="1435"/>
              </a:spcBef>
            </a:pPr>
            <a:r>
              <a:rPr sz="1700" spc="60" dirty="0">
                <a:solidFill>
                  <a:srgbClr val="EE2B0A"/>
                </a:solidFill>
                <a:latin typeface="Segoe UI Symbol" panose="020B0502040204020203"/>
                <a:cs typeface="Segoe UI Symbol" panose="020B0502040204020203"/>
              </a:rPr>
              <a:t>✓</a:t>
            </a:r>
            <a:r>
              <a:rPr sz="2400" b="1" spc="-10" dirty="0">
                <a:latin typeface="新宋体" panose="02010609030101010101" charset="-122"/>
                <a:cs typeface="新宋体" panose="02010609030101010101" charset="-122"/>
              </a:rPr>
              <a:t>彩色图像由三个（如RGB,HSV）二维灰度（或亮度）函数</a:t>
            </a:r>
            <a:endParaRPr sz="2400" dirty="0">
              <a:latin typeface="新宋体" panose="02010609030101010101" charset="-122"/>
              <a:cs typeface="新宋体" panose="02010609030101010101" charset="-122"/>
            </a:endParaRPr>
          </a:p>
          <a:p>
            <a:pPr marL="12700">
              <a:lnSpc>
                <a:spcPts val="2835"/>
              </a:lnSpc>
            </a:pPr>
            <a:r>
              <a:rPr sz="2400" b="1" spc="-10" dirty="0">
                <a:latin typeface="新宋体" panose="02010609030101010101" charset="-122"/>
                <a:cs typeface="新宋体" panose="02010609030101010101" charset="-122"/>
              </a:rPr>
              <a:t>f(x,y)组成</a:t>
            </a:r>
            <a:endParaRPr sz="2400" dirty="0">
              <a:latin typeface="新宋体" panose="02010609030101010101" charset="-122"/>
              <a:cs typeface="新宋体" panose="02010609030101010101" charset="-122"/>
            </a:endParaRPr>
          </a:p>
        </p:txBody>
      </p:sp>
      <p:sp>
        <p:nvSpPr>
          <p:cNvPr id="6" name="object 6"/>
          <p:cNvSpPr/>
          <p:nvPr/>
        </p:nvSpPr>
        <p:spPr>
          <a:xfrm>
            <a:off x="2033663" y="3849623"/>
            <a:ext cx="2952750" cy="303504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994539" y="3849623"/>
            <a:ext cx="2952750" cy="303504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762641" y="5433821"/>
            <a:ext cx="0" cy="158432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p>
        </p:txBody>
      </p:sp>
      <p:sp>
        <p:nvSpPr>
          <p:cNvPr id="9" name="object 9"/>
          <p:cNvSpPr/>
          <p:nvPr/>
        </p:nvSpPr>
        <p:spPr>
          <a:xfrm>
            <a:off x="1818017" y="5433821"/>
            <a:ext cx="194310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p>
        </p:txBody>
      </p:sp>
      <p:sp>
        <p:nvSpPr>
          <p:cNvPr id="10" name="object 10"/>
          <p:cNvSpPr txBox="1"/>
          <p:nvPr/>
        </p:nvSpPr>
        <p:spPr>
          <a:xfrm>
            <a:off x="3794125" y="6689597"/>
            <a:ext cx="177800" cy="360680"/>
          </a:xfrm>
          <a:prstGeom prst="rect">
            <a:avLst/>
          </a:prstGeom>
        </p:spPr>
        <p:txBody>
          <a:bodyPr vert="horz" wrap="square" lIns="0" tIns="0" rIns="0" bIns="0" rtlCol="0">
            <a:spAutoFit/>
          </a:bodyPr>
          <a:lstStyle/>
          <a:p>
            <a:pPr marL="12700">
              <a:lnSpc>
                <a:spcPts val="2835"/>
              </a:lnSpc>
            </a:pPr>
            <a:r>
              <a:rPr sz="2400" b="1" spc="-10" dirty="0">
                <a:latin typeface="新宋体" panose="02010609030101010101" charset="-122"/>
                <a:cs typeface="新宋体" panose="02010609030101010101" charset="-122"/>
              </a:rPr>
              <a:t>x</a:t>
            </a:r>
            <a:endParaRPr sz="2400">
              <a:latin typeface="新宋体" panose="02010609030101010101" charset="-122"/>
              <a:cs typeface="新宋体" panose="02010609030101010101" charset="-122"/>
            </a:endParaRPr>
          </a:p>
        </p:txBody>
      </p:sp>
      <p:sp>
        <p:nvSpPr>
          <p:cNvPr id="11" name="object 11"/>
          <p:cNvSpPr txBox="1"/>
          <p:nvPr/>
        </p:nvSpPr>
        <p:spPr>
          <a:xfrm>
            <a:off x="1681098" y="5201411"/>
            <a:ext cx="177800" cy="360680"/>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y</a:t>
            </a:r>
            <a:endParaRPr sz="2400">
              <a:latin typeface="新宋体" panose="02010609030101010101" charset="-122"/>
              <a:cs typeface="新宋体" panose="02010609030101010101" charset="-122"/>
            </a:endParaRPr>
          </a:p>
        </p:txBody>
      </p:sp>
      <p:sp>
        <p:nvSpPr>
          <p:cNvPr id="12" name="object 12"/>
          <p:cNvSpPr txBox="1"/>
          <p:nvPr/>
        </p:nvSpPr>
        <p:spPr>
          <a:xfrm>
            <a:off x="5570346" y="5201411"/>
            <a:ext cx="177800" cy="360680"/>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y</a:t>
            </a:r>
            <a:endParaRPr sz="2400">
              <a:latin typeface="新宋体" panose="02010609030101010101" charset="-122"/>
              <a:cs typeface="新宋体" panose="02010609030101010101" charset="-122"/>
            </a:endParaRPr>
          </a:p>
        </p:txBody>
      </p:sp>
      <p:sp>
        <p:nvSpPr>
          <p:cNvPr id="13" name="object 13"/>
          <p:cNvSpPr txBox="1"/>
          <p:nvPr/>
        </p:nvSpPr>
        <p:spPr>
          <a:xfrm>
            <a:off x="7753477" y="6713219"/>
            <a:ext cx="177800" cy="360680"/>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x</a:t>
            </a:r>
            <a:endParaRPr sz="2400">
              <a:latin typeface="新宋体" panose="02010609030101010101" charset="-122"/>
              <a:cs typeface="新宋体" panose="02010609030101010101" charset="-122"/>
            </a:endParaRPr>
          </a:p>
        </p:txBody>
      </p:sp>
      <p:sp>
        <p:nvSpPr>
          <p:cNvPr id="14" name="object 14"/>
          <p:cNvSpPr/>
          <p:nvPr/>
        </p:nvSpPr>
        <p:spPr>
          <a:xfrm>
            <a:off x="5780417" y="5433821"/>
            <a:ext cx="194310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p>
        </p:txBody>
      </p:sp>
      <p:sp>
        <p:nvSpPr>
          <p:cNvPr id="15" name="object 15"/>
          <p:cNvSpPr/>
          <p:nvPr/>
        </p:nvSpPr>
        <p:spPr>
          <a:xfrm>
            <a:off x="7723517" y="5433821"/>
            <a:ext cx="0" cy="158432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20" dirty="0">
                <a:latin typeface="新宋体" panose="02010609030101010101" charset="-122"/>
                <a:cs typeface="新宋体" panose="02010609030101010101" charset="-122"/>
              </a:rPr>
              <a:t>镜头检测方法</a:t>
            </a:r>
            <a:r>
              <a:rPr spc="-15" dirty="0">
                <a:latin typeface="新宋体" panose="02010609030101010101" charset="-122"/>
                <a:cs typeface="新宋体" panose="02010609030101010101" charset="-122"/>
              </a:rPr>
              <a:t>1</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连续帧相减</a:t>
            </a:r>
          </a:p>
        </p:txBody>
      </p:sp>
      <p:sp>
        <p:nvSpPr>
          <p:cNvPr id="5" name="object 5"/>
          <p:cNvSpPr txBox="1"/>
          <p:nvPr/>
        </p:nvSpPr>
        <p:spPr>
          <a:xfrm>
            <a:off x="1681086" y="1790374"/>
            <a:ext cx="7846059" cy="3008630"/>
          </a:xfrm>
          <a:prstGeom prst="rect">
            <a:avLst/>
          </a:prstGeom>
        </p:spPr>
        <p:txBody>
          <a:bodyPr vert="horz" wrap="square" lIns="0" tIns="0" rIns="0" bIns="0" rtlCol="0">
            <a:spAutoFit/>
          </a:bodyPr>
          <a:lstStyle/>
          <a:p>
            <a:pPr marL="12700" marR="209550">
              <a:lnSpc>
                <a:spcPct val="102000"/>
              </a:lnSpc>
              <a:tabLst>
                <a:tab pos="517525" algn="l"/>
              </a:tabLst>
            </a:pPr>
            <a:r>
              <a:rPr sz="3200" spc="108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算法原理</a:t>
            </a:r>
            <a:r>
              <a:rPr sz="2800" b="1" spc="-2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计算相邻两帧像素变化的数目。当 超过设定的阈值时，即找到镜头的边界</a:t>
            </a:r>
            <a:endParaRPr sz="2800">
              <a:latin typeface="新宋体" panose="02010609030101010101" charset="-122"/>
              <a:cs typeface="新宋体" panose="02010609030101010101" charset="-122"/>
            </a:endParaRPr>
          </a:p>
          <a:p>
            <a:pPr marL="12700">
              <a:lnSpc>
                <a:spcPct val="100000"/>
              </a:lnSpc>
              <a:spcBef>
                <a:spcPts val="1690"/>
              </a:spcBef>
              <a:tabLst>
                <a:tab pos="455295" algn="l"/>
              </a:tabLst>
            </a:pPr>
            <a:r>
              <a:rPr sz="2800" spc="950" dirty="0">
                <a:solidFill>
                  <a:srgbClr val="EE2B0A"/>
                </a:solidFill>
                <a:latin typeface="Segoe UI Symbol" panose="020B0502040204020203"/>
                <a:cs typeface="Segoe UI Symbol" panose="020B0502040204020203"/>
              </a:rPr>
              <a:t>•	</a:t>
            </a:r>
            <a:r>
              <a:rPr sz="2800" b="1" spc="-10" dirty="0">
                <a:latin typeface="新宋体" panose="02010609030101010101" charset="-122"/>
                <a:cs typeface="新宋体" panose="02010609030101010101" charset="-122"/>
              </a:rPr>
              <a:t>缺点</a:t>
            </a:r>
            <a:r>
              <a:rPr sz="2800" b="1" spc="-2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对摄像机运动敏感，如放缩、平移</a:t>
            </a:r>
            <a:endParaRPr sz="2800">
              <a:latin typeface="新宋体" panose="02010609030101010101" charset="-122"/>
              <a:cs typeface="新宋体" panose="02010609030101010101" charset="-122"/>
            </a:endParaRPr>
          </a:p>
          <a:p>
            <a:pPr marL="12700" marR="5080">
              <a:lnSpc>
                <a:spcPct val="100000"/>
              </a:lnSpc>
              <a:spcBef>
                <a:spcPts val="1685"/>
              </a:spcBef>
              <a:tabLst>
                <a:tab pos="455295" algn="l"/>
              </a:tabLst>
            </a:pPr>
            <a:r>
              <a:rPr sz="2800" spc="95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解决办法</a:t>
            </a:r>
            <a:r>
              <a:rPr sz="2800" b="1" spc="-2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通过滤波器的使用来降低。在比较 一帧的每个像素前，用它的邻近区域的平均值来代 替，这也过滤了输入图像的一些噪声</a:t>
            </a:r>
            <a:endParaRPr sz="2800">
              <a:latin typeface="新宋体" panose="02010609030101010101" charset="-122"/>
              <a:cs typeface="新宋体" panose="02010609030101010101" charset="-122"/>
            </a:endParaRPr>
          </a:p>
        </p:txBody>
      </p:sp>
      <p:sp>
        <p:nvSpPr>
          <p:cNvPr id="6" name="object 6"/>
          <p:cNvSpPr/>
          <p:nvPr/>
        </p:nvSpPr>
        <p:spPr>
          <a:xfrm>
            <a:off x="1675523" y="4930140"/>
            <a:ext cx="1799844" cy="14401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670439" y="4930140"/>
            <a:ext cx="1799844" cy="144018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707265" y="4930140"/>
            <a:ext cx="1799844" cy="144018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795145" y="4930140"/>
            <a:ext cx="1799844" cy="1440180"/>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4330572" y="6357111"/>
            <a:ext cx="4318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11" name="object 11"/>
          <p:cNvSpPr txBox="1"/>
          <p:nvPr/>
        </p:nvSpPr>
        <p:spPr>
          <a:xfrm>
            <a:off x="6434454" y="6352527"/>
            <a:ext cx="4318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12" name="object 12"/>
          <p:cNvSpPr txBox="1"/>
          <p:nvPr/>
        </p:nvSpPr>
        <p:spPr>
          <a:xfrm>
            <a:off x="8450726" y="6352527"/>
            <a:ext cx="4318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13" name="object 13"/>
          <p:cNvSpPr txBox="1"/>
          <p:nvPr/>
        </p:nvSpPr>
        <p:spPr>
          <a:xfrm>
            <a:off x="2315082" y="6428714"/>
            <a:ext cx="4318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933196"/>
            <a:ext cx="7711440" cy="5696431"/>
          </a:xfrm>
          <a:prstGeom prst="rect">
            <a:avLst/>
          </a:prstGeom>
        </p:spPr>
        <p:txBody>
          <a:bodyPr vert="horz" wrap="square" lIns="0" tIns="0" rIns="0" bIns="0" rtlCol="0">
            <a:spAutoFit/>
          </a:bodyPr>
          <a:lstStyle/>
          <a:p>
            <a:pPr marL="157480">
              <a:lnSpc>
                <a:spcPct val="100000"/>
              </a:lnSpc>
            </a:pPr>
            <a:r>
              <a:rPr sz="3200" b="1" spc="-20" dirty="0">
                <a:latin typeface="新宋体" panose="02010609030101010101" charset="-122"/>
                <a:cs typeface="新宋体" panose="02010609030101010101" charset="-122"/>
              </a:rPr>
              <a:t>镜头检测方法</a:t>
            </a:r>
            <a:r>
              <a:rPr sz="3200" b="1" spc="-15" dirty="0">
                <a:latin typeface="新宋体" panose="02010609030101010101" charset="-122"/>
                <a:cs typeface="新宋体" panose="02010609030101010101" charset="-122"/>
              </a:rPr>
              <a:t>2</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直方图相减</a:t>
            </a:r>
            <a:endParaRPr sz="3200" dirty="0">
              <a:latin typeface="新宋体" panose="02010609030101010101" charset="-122"/>
              <a:cs typeface="新宋体" panose="02010609030101010101" charset="-122"/>
            </a:endParaRPr>
          </a:p>
          <a:p>
            <a:pPr>
              <a:lnSpc>
                <a:spcPct val="100000"/>
              </a:lnSpc>
            </a:pPr>
            <a:endParaRPr sz="3300" dirty="0">
              <a:latin typeface="Times New Roman" panose="02020603050405020304"/>
              <a:cs typeface="Times New Roman" panose="02020603050405020304"/>
            </a:endParaRPr>
          </a:p>
          <a:p>
            <a:pPr marL="12700" marR="175895" indent="-635">
              <a:lnSpc>
                <a:spcPct val="100000"/>
              </a:lnSpc>
              <a:spcBef>
                <a:spcPts val="2070"/>
              </a:spcBef>
              <a:tabLst>
                <a:tab pos="42354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算法原理：</a:t>
            </a:r>
            <a:r>
              <a:rPr sz="3200" spc="-5" dirty="0">
                <a:latin typeface="新宋体" panose="02010609030101010101" charset="-122"/>
                <a:cs typeface="新宋体" panose="02010609030101010101" charset="-122"/>
              </a:rPr>
              <a:t>统计相邻两帧中所有像素在 不同灰度（颜色）上的分布差异，当差异 的累加值超过阈值T时，即检测到镜头边界</a:t>
            </a:r>
            <a:endParaRPr sz="3200" dirty="0">
              <a:latin typeface="新宋体" panose="02010609030101010101" charset="-122"/>
              <a:cs typeface="新宋体" panose="02010609030101010101" charset="-122"/>
            </a:endParaRPr>
          </a:p>
          <a:p>
            <a:pPr marL="12700">
              <a:lnSpc>
                <a:spcPts val="3835"/>
              </a:lnSpc>
            </a:pPr>
            <a:r>
              <a:rPr sz="3200" spc="-5" dirty="0">
                <a:latin typeface="新宋体" panose="02010609030101010101" charset="-122"/>
                <a:cs typeface="新宋体" panose="02010609030101010101" charset="-122"/>
              </a:rPr>
              <a:t>（后面有算法的详细说明）</a:t>
            </a:r>
            <a:endParaRPr sz="3200" dirty="0">
              <a:latin typeface="新宋体" panose="02010609030101010101" charset="-122"/>
              <a:cs typeface="新宋体" panose="02010609030101010101" charset="-122"/>
            </a:endParaRPr>
          </a:p>
          <a:p>
            <a:pPr marL="12700" marR="5080" indent="-635">
              <a:lnSpc>
                <a:spcPct val="100000"/>
              </a:lnSpc>
              <a:tabLst>
                <a:tab pos="422275" algn="l"/>
              </a:tabLst>
            </a:pPr>
            <a:r>
              <a:rPr sz="2200" spc="745" dirty="0">
                <a:solidFill>
                  <a:srgbClr val="EE2B0A"/>
                </a:solidFill>
                <a:latin typeface="Segoe UI Symbol" panose="020B0502040204020203"/>
                <a:cs typeface="Segoe UI Symbol" panose="020B0502040204020203"/>
              </a:rPr>
              <a:t>•	</a:t>
            </a:r>
            <a:r>
              <a:rPr sz="3200" b="1" spc="165" dirty="0">
                <a:latin typeface="新宋体" panose="02010609030101010101" charset="-122"/>
                <a:cs typeface="新宋体" panose="02010609030101010101" charset="-122"/>
              </a:rPr>
              <a:t>优点：</a:t>
            </a:r>
            <a:r>
              <a:rPr sz="3200" spc="155" dirty="0">
                <a:latin typeface="新宋体" panose="02010609030101010101" charset="-122"/>
                <a:cs typeface="新宋体" panose="02010609030101010101" charset="-122"/>
              </a:rPr>
              <a:t>对对象运动不敏感，因为直方图 </a:t>
            </a:r>
            <a:r>
              <a:rPr sz="3200" spc="-5" dirty="0">
                <a:latin typeface="新宋体" panose="02010609030101010101" charset="-122"/>
                <a:cs typeface="新宋体" panose="02010609030101010101" charset="-122"/>
              </a:rPr>
              <a:t>忽略了帧内的空间变化</a:t>
            </a:r>
            <a:endParaRPr sz="3200" dirty="0">
              <a:latin typeface="新宋体" panose="02010609030101010101" charset="-122"/>
              <a:cs typeface="新宋体" panose="02010609030101010101" charset="-122"/>
            </a:endParaRPr>
          </a:p>
          <a:p>
            <a:pPr marL="12700" marR="5080" indent="-635" algn="just">
              <a:lnSpc>
                <a:spcPct val="100000"/>
              </a:lnSpc>
            </a:pPr>
            <a:r>
              <a:rPr sz="2200" spc="745" dirty="0">
                <a:solidFill>
                  <a:srgbClr val="EE2B0A"/>
                </a:solidFill>
                <a:latin typeface="Segoe UI Symbol" panose="020B0502040204020203"/>
                <a:cs typeface="Segoe UI Symbol" panose="020B0502040204020203"/>
              </a:rPr>
              <a:t>• </a:t>
            </a:r>
            <a:r>
              <a:rPr sz="3200" b="1" spc="165" dirty="0" err="1">
                <a:latin typeface="新宋体" panose="02010609030101010101" charset="-122"/>
                <a:cs typeface="新宋体" panose="02010609030101010101" charset="-122"/>
              </a:rPr>
              <a:t>缺点：</a:t>
            </a:r>
            <a:r>
              <a:rPr sz="3200" spc="155" dirty="0" err="1">
                <a:latin typeface="新宋体" panose="02010609030101010101" charset="-122"/>
                <a:cs typeface="新宋体" panose="02010609030101010101" charset="-122"/>
              </a:rPr>
              <a:t>可能两个图像有类似的直方图但</a:t>
            </a:r>
            <a:r>
              <a:rPr sz="3200" spc="150" dirty="0" err="1">
                <a:latin typeface="新宋体" panose="02010609030101010101" charset="-122"/>
                <a:cs typeface="新宋体" panose="02010609030101010101" charset="-122"/>
              </a:rPr>
              <a:t>却是完全不同的内容。然而，这种事件的</a:t>
            </a:r>
            <a:r>
              <a:rPr sz="3200" spc="-5" dirty="0" err="1">
                <a:latin typeface="新宋体" panose="02010609030101010101" charset="-122"/>
                <a:cs typeface="新宋体" panose="02010609030101010101" charset="-122"/>
              </a:rPr>
              <a:t>概率是足够低</a:t>
            </a:r>
            <a:endParaRPr sz="3200" dirty="0">
              <a:latin typeface="新宋体" panose="02010609030101010101" charset="-122"/>
              <a:cs typeface="新宋体" panose="02010609030101010101"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ctrTitle"/>
          </p:nvPr>
        </p:nvSpPr>
        <p:spPr>
          <a:prstGeom prst="rect">
            <a:avLst/>
          </a:prstGeom>
        </p:spPr>
        <p:txBody>
          <a:bodyPr vert="horz" wrap="square" lIns="0" tIns="41402" rIns="0" bIns="0" rtlCol="0">
            <a:spAutoFit/>
          </a:bodyPr>
          <a:lstStyle/>
          <a:p>
            <a:pPr marL="157480">
              <a:lnSpc>
                <a:spcPct val="100000"/>
              </a:lnSpc>
            </a:pPr>
            <a:r>
              <a:rPr sz="3200" spc="-20" dirty="0">
                <a:latin typeface="新宋体" panose="02010609030101010101" charset="-122"/>
                <a:cs typeface="新宋体" panose="02010609030101010101" charset="-122"/>
              </a:rPr>
              <a:t>镜头检测方法</a:t>
            </a:r>
            <a:r>
              <a:rPr sz="3200" spc="-15" dirty="0">
                <a:latin typeface="新宋体" panose="02010609030101010101" charset="-122"/>
                <a:cs typeface="新宋体" panose="02010609030101010101" charset="-122"/>
              </a:rPr>
              <a:t>2</a:t>
            </a:r>
            <a:r>
              <a:rPr sz="3200" spc="-5" dirty="0">
                <a:latin typeface="Times New Roman" panose="02020603050405020304"/>
                <a:cs typeface="Times New Roman" panose="02020603050405020304"/>
              </a:rPr>
              <a:t>——</a:t>
            </a:r>
            <a:r>
              <a:rPr sz="3200" spc="-15" dirty="0">
                <a:latin typeface="新宋体" panose="02010609030101010101" charset="-122"/>
                <a:cs typeface="新宋体" panose="02010609030101010101" charset="-122"/>
              </a:rPr>
              <a:t>直方图相减</a:t>
            </a:r>
            <a:endParaRPr sz="3200">
              <a:latin typeface="新宋体" panose="02010609030101010101" charset="-122"/>
              <a:cs typeface="新宋体" panose="02010609030101010101" charset="-122"/>
            </a:endParaRPr>
          </a:p>
        </p:txBody>
      </p:sp>
      <p:sp>
        <p:nvSpPr>
          <p:cNvPr id="5" name="object 5"/>
          <p:cNvSpPr txBox="1"/>
          <p:nvPr/>
        </p:nvSpPr>
        <p:spPr>
          <a:xfrm>
            <a:off x="1492135" y="1731517"/>
            <a:ext cx="802449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（1）首先计算相邻两帧颜色分布差值的均值和方差</a:t>
            </a:r>
            <a:endParaRPr sz="2800">
              <a:latin typeface="新宋体" panose="02010609030101010101" charset="-122"/>
              <a:cs typeface="新宋体" panose="02010609030101010101" charset="-122"/>
            </a:endParaRPr>
          </a:p>
        </p:txBody>
      </p:sp>
      <p:sp>
        <p:nvSpPr>
          <p:cNvPr id="6" name="object 6"/>
          <p:cNvSpPr/>
          <p:nvPr/>
        </p:nvSpPr>
        <p:spPr>
          <a:xfrm>
            <a:off x="1670189" y="2337815"/>
            <a:ext cx="7780019" cy="431977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20" dirty="0">
                <a:latin typeface="新宋体" panose="02010609030101010101" charset="-122"/>
                <a:cs typeface="新宋体" panose="02010609030101010101" charset="-122"/>
              </a:rPr>
              <a:t>镜头检测方法</a:t>
            </a:r>
            <a:r>
              <a:rPr spc="-15" dirty="0">
                <a:latin typeface="新宋体" panose="02010609030101010101" charset="-122"/>
                <a:cs typeface="新宋体" panose="02010609030101010101" charset="-122"/>
              </a:rPr>
              <a:t>2</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直方图相减</a:t>
            </a:r>
          </a:p>
        </p:txBody>
      </p:sp>
      <p:sp>
        <p:nvSpPr>
          <p:cNvPr id="5" name="object 5"/>
          <p:cNvSpPr/>
          <p:nvPr/>
        </p:nvSpPr>
        <p:spPr>
          <a:xfrm>
            <a:off x="1601609" y="1546097"/>
            <a:ext cx="8077200" cy="336880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754251" y="4843526"/>
            <a:ext cx="7706995" cy="2059305"/>
          </a:xfrm>
          <a:prstGeom prst="rect">
            <a:avLst/>
          </a:prstGeom>
        </p:spPr>
        <p:txBody>
          <a:bodyPr vert="horz" wrap="square" lIns="0" tIns="0" rIns="0" bIns="0" rtlCol="0">
            <a:spAutoFit/>
          </a:bodyPr>
          <a:lstStyle/>
          <a:p>
            <a:pPr marL="12700">
              <a:lnSpc>
                <a:spcPct val="100000"/>
              </a:lnSpc>
            </a:pPr>
            <a:r>
              <a:rPr sz="2800" b="1" spc="-15" dirty="0">
                <a:latin typeface="新宋体" panose="02010609030101010101" charset="-122"/>
                <a:cs typeface="新宋体" panose="02010609030101010101" charset="-122"/>
              </a:rPr>
              <a:t>参考文献：</a:t>
            </a:r>
            <a:endParaRPr sz="2800">
              <a:latin typeface="新宋体" panose="02010609030101010101" charset="-122"/>
              <a:cs typeface="新宋体" panose="02010609030101010101" charset="-122"/>
            </a:endParaRPr>
          </a:p>
          <a:p>
            <a:pPr marL="12700" marR="5080">
              <a:lnSpc>
                <a:spcPts val="4310"/>
              </a:lnSpc>
              <a:spcBef>
                <a:spcPts val="215"/>
              </a:spcBef>
            </a:pPr>
            <a:r>
              <a:rPr sz="2400" spc="-5" dirty="0">
                <a:latin typeface="Times New Roman" panose="02020603050405020304"/>
                <a:cs typeface="Times New Roman" panose="02020603050405020304"/>
              </a:rPr>
              <a:t>H.J.Zhang,A.Kankanhalli,an</a:t>
            </a:r>
            <a:r>
              <a:rPr sz="2400" dirty="0">
                <a:latin typeface="Times New Roman" panose="02020603050405020304"/>
                <a:cs typeface="Times New Roman" panose="02020603050405020304"/>
              </a:rPr>
              <a:t>d </a:t>
            </a:r>
            <a:r>
              <a:rPr sz="2400" spc="-5" dirty="0">
                <a:latin typeface="Times New Roman" panose="02020603050405020304"/>
                <a:cs typeface="Times New Roman" panose="02020603050405020304"/>
              </a:rPr>
              <a:t>S.W.Smoliar</a:t>
            </a:r>
            <a:r>
              <a:rPr sz="2400" dirty="0">
                <a:latin typeface="Times New Roman" panose="02020603050405020304"/>
                <a:cs typeface="Times New Roman" panose="02020603050405020304"/>
              </a:rPr>
              <a:t>,</a:t>
            </a:r>
            <a:r>
              <a:rPr sz="2400" spc="-1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“Automatic Partitionin</a:t>
            </a:r>
            <a:r>
              <a:rPr sz="2400" dirty="0">
                <a:latin typeface="Times New Roman" panose="02020603050405020304"/>
                <a:cs typeface="Times New Roman" panose="02020603050405020304"/>
              </a:rPr>
              <a:t>g</a:t>
            </a:r>
            <a:r>
              <a:rPr sz="2400" spc="-5" dirty="0">
                <a:latin typeface="Times New Roman" panose="02020603050405020304"/>
                <a:cs typeface="Times New Roman" panose="02020603050405020304"/>
              </a:rPr>
              <a:t> o</a:t>
            </a:r>
            <a:r>
              <a:rPr sz="2400" dirty="0">
                <a:latin typeface="Times New Roman" panose="02020603050405020304"/>
                <a:cs typeface="Times New Roman" panose="02020603050405020304"/>
              </a:rPr>
              <a:t>f</a:t>
            </a:r>
            <a:r>
              <a:rPr sz="2400" spc="-5" dirty="0">
                <a:latin typeface="Times New Roman" panose="02020603050405020304"/>
                <a:cs typeface="Times New Roman" panose="02020603050405020304"/>
              </a:rPr>
              <a:t> Full-Motio</a:t>
            </a:r>
            <a:r>
              <a:rPr sz="2400" dirty="0">
                <a:latin typeface="Times New Roman" panose="02020603050405020304"/>
                <a:cs typeface="Times New Roman" panose="02020603050405020304"/>
              </a:rPr>
              <a:t>n</a:t>
            </a:r>
            <a:r>
              <a:rPr sz="2400" spc="-5" dirty="0">
                <a:latin typeface="Times New Roman" panose="02020603050405020304"/>
                <a:cs typeface="Times New Roman" panose="02020603050405020304"/>
              </a:rPr>
              <a:t> Video”</a:t>
            </a:r>
            <a:r>
              <a:rPr sz="2400" dirty="0">
                <a:latin typeface="Times New Roman" panose="02020603050405020304"/>
                <a:cs typeface="Times New Roman" panose="02020603050405020304"/>
              </a:rPr>
              <a:t>.</a:t>
            </a:r>
            <a:r>
              <a:rPr sz="2400" spc="-5" dirty="0">
                <a:latin typeface="Times New Roman" panose="02020603050405020304"/>
                <a:cs typeface="Times New Roman" panose="02020603050405020304"/>
              </a:rPr>
              <a:t> AC</a:t>
            </a:r>
            <a:r>
              <a:rPr sz="2400" dirty="0">
                <a:latin typeface="Times New Roman" panose="02020603050405020304"/>
                <a:cs typeface="Times New Roman" panose="02020603050405020304"/>
              </a:rPr>
              <a:t>M</a:t>
            </a:r>
            <a:r>
              <a:rPr sz="2400" spc="-5" dirty="0">
                <a:latin typeface="Times New Roman" panose="02020603050405020304"/>
                <a:cs typeface="Times New Roman" panose="02020603050405020304"/>
              </a:rPr>
              <a:t> Multimedi</a:t>
            </a:r>
            <a:r>
              <a:rPr sz="2400" dirty="0">
                <a:latin typeface="Times New Roman" panose="02020603050405020304"/>
                <a:cs typeface="Times New Roman" panose="02020603050405020304"/>
              </a:rPr>
              <a:t>a</a:t>
            </a:r>
            <a:r>
              <a:rPr sz="2400" spc="-5" dirty="0">
                <a:latin typeface="Times New Roman" panose="02020603050405020304"/>
                <a:cs typeface="Times New Roman" panose="02020603050405020304"/>
              </a:rPr>
              <a:t> System,</a:t>
            </a:r>
            <a:endParaRPr sz="2400">
              <a:latin typeface="Times New Roman" panose="02020603050405020304"/>
              <a:cs typeface="Times New Roman" panose="02020603050405020304"/>
            </a:endParaRPr>
          </a:p>
          <a:p>
            <a:pPr marL="12700">
              <a:lnSpc>
                <a:spcPct val="100000"/>
              </a:lnSpc>
              <a:spcBef>
                <a:spcPts val="1050"/>
              </a:spcBef>
            </a:pPr>
            <a:r>
              <a:rPr sz="2400" dirty="0">
                <a:latin typeface="Times New Roman" panose="02020603050405020304"/>
                <a:cs typeface="Times New Roman" panose="02020603050405020304"/>
              </a:rPr>
              <a:t>Apr.1993.</a:t>
            </a:r>
            <a:endParaRPr sz="2400">
              <a:latin typeface="Times New Roman" panose="02020603050405020304"/>
              <a:cs typeface="Times New Roman" panose="02020603050405020304"/>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ctrTitle"/>
          </p:nvPr>
        </p:nvSpPr>
        <p:spPr>
          <a:prstGeom prst="rect">
            <a:avLst/>
          </a:prstGeom>
        </p:spPr>
        <p:txBody>
          <a:bodyPr vert="horz" wrap="square" lIns="0" tIns="41402" rIns="0" bIns="0" rtlCol="0">
            <a:spAutoFit/>
          </a:bodyPr>
          <a:lstStyle/>
          <a:p>
            <a:pPr marL="157480">
              <a:lnSpc>
                <a:spcPct val="100000"/>
              </a:lnSpc>
            </a:pPr>
            <a:r>
              <a:rPr sz="3200" spc="-20" dirty="0">
                <a:latin typeface="新宋体" panose="02010609030101010101" charset="-122"/>
                <a:cs typeface="新宋体" panose="02010609030101010101" charset="-122"/>
              </a:rPr>
              <a:t>镜头检测方法</a:t>
            </a:r>
            <a:r>
              <a:rPr sz="3200" spc="-15" dirty="0">
                <a:latin typeface="新宋体" panose="02010609030101010101" charset="-122"/>
                <a:cs typeface="新宋体" panose="02010609030101010101" charset="-122"/>
              </a:rPr>
              <a:t>3</a:t>
            </a:r>
            <a:r>
              <a:rPr sz="3200" spc="-5" dirty="0">
                <a:latin typeface="Times New Roman" panose="02020603050405020304"/>
                <a:cs typeface="Times New Roman" panose="02020603050405020304"/>
              </a:rPr>
              <a:t>——</a:t>
            </a:r>
            <a:r>
              <a:rPr sz="3200" spc="-15" dirty="0">
                <a:latin typeface="新宋体" panose="02010609030101010101" charset="-122"/>
                <a:cs typeface="新宋体" panose="02010609030101010101" charset="-122"/>
              </a:rPr>
              <a:t>时空切片分析</a:t>
            </a:r>
            <a:endParaRPr sz="3200">
              <a:latin typeface="新宋体" panose="02010609030101010101" charset="-122"/>
              <a:cs typeface="新宋体" panose="02010609030101010101" charset="-122"/>
            </a:endParaRPr>
          </a:p>
        </p:txBody>
      </p:sp>
      <p:sp>
        <p:nvSpPr>
          <p:cNvPr id="5" name="object 5"/>
          <p:cNvSpPr txBox="1"/>
          <p:nvPr/>
        </p:nvSpPr>
        <p:spPr>
          <a:xfrm>
            <a:off x="1616328" y="1674367"/>
            <a:ext cx="7146925" cy="418465"/>
          </a:xfrm>
          <a:prstGeom prst="rect">
            <a:avLst/>
          </a:prstGeom>
        </p:spPr>
        <p:txBody>
          <a:bodyPr vert="horz" wrap="square" lIns="0" tIns="0" rIns="0" bIns="0" rtlCol="0">
            <a:spAutoFit/>
          </a:bodyPr>
          <a:lstStyle/>
          <a:p>
            <a:pPr marL="379095" indent="-366395">
              <a:lnSpc>
                <a:spcPts val="3295"/>
              </a:lnSpc>
              <a:buClr>
                <a:srgbClr val="EE2B0A"/>
              </a:buClr>
              <a:buSzPct val="71000"/>
              <a:buFont typeface="Segoe UI Symbol" panose="020B0502040204020203"/>
              <a:buChar char="•"/>
              <a:tabLst>
                <a:tab pos="379730" algn="l"/>
              </a:tabLst>
            </a:pPr>
            <a:r>
              <a:rPr sz="2800" spc="-5" dirty="0">
                <a:latin typeface="新宋体" panose="02010609030101010101" charset="-122"/>
                <a:cs typeface="新宋体" panose="02010609030101010101" charset="-122"/>
              </a:rPr>
              <a:t>什么是时空切片spatio-tempora</a:t>
            </a:r>
            <a:r>
              <a:rPr sz="2800" dirty="0">
                <a:latin typeface="新宋体" panose="02010609030101010101" charset="-122"/>
                <a:cs typeface="新宋体" panose="02010609030101010101" charset="-122"/>
              </a:rPr>
              <a:t>l</a:t>
            </a:r>
            <a:r>
              <a:rPr sz="2800" spc="-5" dirty="0">
                <a:latin typeface="新宋体" panose="02010609030101010101" charset="-122"/>
                <a:cs typeface="新宋体" panose="02010609030101010101" charset="-122"/>
              </a:rPr>
              <a:t> slices？</a:t>
            </a:r>
            <a:endParaRPr sz="2800">
              <a:latin typeface="新宋体" panose="02010609030101010101" charset="-122"/>
              <a:cs typeface="新宋体" panose="02010609030101010101" charset="-122"/>
            </a:endParaRPr>
          </a:p>
        </p:txBody>
      </p:sp>
      <p:sp>
        <p:nvSpPr>
          <p:cNvPr id="6" name="object 6"/>
          <p:cNvSpPr/>
          <p:nvPr/>
        </p:nvSpPr>
        <p:spPr>
          <a:xfrm>
            <a:off x="2394089" y="2122169"/>
            <a:ext cx="5835396" cy="475107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ctrTitle"/>
          </p:nvPr>
        </p:nvSpPr>
        <p:spPr>
          <a:prstGeom prst="rect">
            <a:avLst/>
          </a:prstGeom>
        </p:spPr>
        <p:txBody>
          <a:bodyPr vert="horz" wrap="square" lIns="0" tIns="41402" rIns="0" bIns="0" rtlCol="0">
            <a:spAutoFit/>
          </a:bodyPr>
          <a:lstStyle/>
          <a:p>
            <a:pPr marL="157480">
              <a:lnSpc>
                <a:spcPct val="100000"/>
              </a:lnSpc>
            </a:pPr>
            <a:r>
              <a:rPr sz="3200" spc="-20" dirty="0">
                <a:latin typeface="新宋体" panose="02010609030101010101" charset="-122"/>
                <a:cs typeface="新宋体" panose="02010609030101010101" charset="-122"/>
              </a:rPr>
              <a:t>镜头检测方法</a:t>
            </a:r>
            <a:r>
              <a:rPr sz="3200" spc="-15" dirty="0">
                <a:latin typeface="新宋体" panose="02010609030101010101" charset="-122"/>
                <a:cs typeface="新宋体" panose="02010609030101010101" charset="-122"/>
              </a:rPr>
              <a:t>3</a:t>
            </a:r>
            <a:r>
              <a:rPr sz="3200" spc="-5" dirty="0">
                <a:latin typeface="Times New Roman" panose="02020603050405020304"/>
                <a:cs typeface="Times New Roman" panose="02020603050405020304"/>
              </a:rPr>
              <a:t>——</a:t>
            </a:r>
            <a:r>
              <a:rPr sz="3200" spc="-15" dirty="0">
                <a:latin typeface="新宋体" panose="02010609030101010101" charset="-122"/>
                <a:cs typeface="新宋体" panose="02010609030101010101" charset="-122"/>
              </a:rPr>
              <a:t>时空切片分析</a:t>
            </a:r>
            <a:endParaRPr sz="3200">
              <a:latin typeface="新宋体" panose="02010609030101010101" charset="-122"/>
              <a:cs typeface="新宋体" panose="02010609030101010101" charset="-122"/>
            </a:endParaRPr>
          </a:p>
        </p:txBody>
      </p:sp>
      <p:sp>
        <p:nvSpPr>
          <p:cNvPr id="5" name="object 5"/>
          <p:cNvSpPr txBox="1"/>
          <p:nvPr/>
        </p:nvSpPr>
        <p:spPr>
          <a:xfrm>
            <a:off x="1681098" y="1819147"/>
            <a:ext cx="7095490" cy="418465"/>
          </a:xfrm>
          <a:prstGeom prst="rect">
            <a:avLst/>
          </a:prstGeom>
        </p:spPr>
        <p:txBody>
          <a:bodyPr vert="horz" wrap="square" lIns="0" tIns="0" rIns="0" bIns="0" rtlCol="0">
            <a:spAutoFit/>
          </a:bodyPr>
          <a:lstStyle/>
          <a:p>
            <a:pPr marL="12700">
              <a:lnSpc>
                <a:spcPts val="3295"/>
              </a:lnSpc>
              <a:tabLst>
                <a:tab pos="327025" algn="l"/>
              </a:tabLst>
            </a:pPr>
            <a:r>
              <a:rPr sz="1700" spc="575"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颜色和纹理的不连续，表明镜头边界的出现</a:t>
            </a:r>
            <a:endParaRPr sz="2800">
              <a:latin typeface="新宋体" panose="02010609030101010101" charset="-122"/>
              <a:cs typeface="新宋体" panose="02010609030101010101" charset="-122"/>
            </a:endParaRPr>
          </a:p>
        </p:txBody>
      </p:sp>
      <p:sp>
        <p:nvSpPr>
          <p:cNvPr id="6" name="object 6"/>
          <p:cNvSpPr/>
          <p:nvPr/>
        </p:nvSpPr>
        <p:spPr>
          <a:xfrm>
            <a:off x="2754515" y="2409444"/>
            <a:ext cx="5334000" cy="4572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933196"/>
            <a:ext cx="7747634" cy="1579880"/>
          </a:xfrm>
          <a:prstGeom prst="rect">
            <a:avLst/>
          </a:prstGeom>
        </p:spPr>
        <p:txBody>
          <a:bodyPr vert="horz" wrap="square" lIns="0" tIns="0" rIns="0" bIns="0" rtlCol="0">
            <a:spAutoFit/>
          </a:bodyPr>
          <a:lstStyle/>
          <a:p>
            <a:pPr marL="157480">
              <a:lnSpc>
                <a:spcPct val="100000"/>
              </a:lnSpc>
            </a:pPr>
            <a:r>
              <a:rPr sz="3200" b="1" spc="-20" dirty="0">
                <a:latin typeface="新宋体" panose="02010609030101010101" charset="-122"/>
                <a:cs typeface="新宋体" panose="02010609030101010101" charset="-122"/>
              </a:rPr>
              <a:t>镜头检测方法</a:t>
            </a:r>
            <a:r>
              <a:rPr sz="3200" b="1" spc="-15" dirty="0">
                <a:latin typeface="新宋体" panose="02010609030101010101" charset="-122"/>
                <a:cs typeface="新宋体" panose="02010609030101010101" charset="-122"/>
              </a:rPr>
              <a:t>3</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时空切片分析</a:t>
            </a:r>
            <a:endParaRPr sz="3200" dirty="0">
              <a:latin typeface="新宋体" panose="02010609030101010101" charset="-122"/>
              <a:cs typeface="新宋体" panose="02010609030101010101" charset="-122"/>
            </a:endParaRPr>
          </a:p>
          <a:p>
            <a:pPr>
              <a:lnSpc>
                <a:spcPct val="100000"/>
              </a:lnSpc>
              <a:spcBef>
                <a:spcPts val="20"/>
              </a:spcBef>
            </a:pPr>
            <a:endParaRPr sz="4200" dirty="0">
              <a:latin typeface="Times New Roman" panose="02020603050405020304"/>
              <a:cs typeface="Times New Roman" panose="02020603050405020304"/>
            </a:endParaRPr>
          </a:p>
          <a:p>
            <a:pPr marL="12700">
              <a:lnSpc>
                <a:spcPts val="3750"/>
              </a:lnSpc>
              <a:tabLst>
                <a:tab pos="42354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纹理的方向表明摄像机和对象的不同运动</a:t>
            </a:r>
            <a:endParaRPr sz="3200" dirty="0">
              <a:latin typeface="新宋体" panose="02010609030101010101" charset="-122"/>
              <a:cs typeface="新宋体" panose="02010609030101010101" charset="-122"/>
            </a:endParaRPr>
          </a:p>
        </p:txBody>
      </p:sp>
      <p:sp>
        <p:nvSpPr>
          <p:cNvPr id="5" name="object 5"/>
          <p:cNvSpPr/>
          <p:nvPr/>
        </p:nvSpPr>
        <p:spPr>
          <a:xfrm>
            <a:off x="1674761" y="3130295"/>
            <a:ext cx="7993380" cy="30952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空间域图像增强</a:t>
            </a:r>
          </a:p>
        </p:txBody>
      </p:sp>
      <p:sp>
        <p:nvSpPr>
          <p:cNvPr id="5" name="object 5"/>
          <p:cNvSpPr txBox="1"/>
          <p:nvPr/>
        </p:nvSpPr>
        <p:spPr>
          <a:xfrm>
            <a:off x="2103121" y="1915795"/>
            <a:ext cx="3853179" cy="4989830"/>
          </a:xfrm>
          <a:prstGeom prst="rect">
            <a:avLst/>
          </a:prstGeom>
        </p:spPr>
        <p:txBody>
          <a:bodyPr vert="horz" wrap="square" lIns="0" tIns="0" rIns="0" bIns="0" rtlCol="0">
            <a:spAutoFit/>
          </a:bodyPr>
          <a:lstStyle/>
          <a:p>
            <a:pPr marL="12700">
              <a:lnSpc>
                <a:spcPct val="100000"/>
              </a:lnSpc>
              <a:tabLst>
                <a:tab pos="379095" algn="l"/>
              </a:tabLst>
            </a:pPr>
            <a:r>
              <a:rPr sz="2000" spc="67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基础知识</a:t>
            </a:r>
            <a:endParaRPr sz="2800" dirty="0">
              <a:latin typeface="新宋体" panose="02010609030101010101" charset="-122"/>
              <a:cs typeface="新宋体" panose="02010609030101010101" charset="-122"/>
            </a:endParaRPr>
          </a:p>
          <a:p>
            <a:pPr marL="469900">
              <a:lnSpc>
                <a:spcPct val="100000"/>
              </a:lnSpc>
              <a:spcBef>
                <a:spcPts val="2090"/>
              </a:spcBef>
              <a:tabLst>
                <a:tab pos="848360" algn="l"/>
              </a:tabLst>
            </a:pPr>
            <a:r>
              <a:rPr sz="2000" spc="70" dirty="0">
                <a:solidFill>
                  <a:srgbClr val="EE2B0A"/>
                </a:solidFill>
                <a:latin typeface="Segoe UI Symbol" panose="020B0502040204020203"/>
                <a:cs typeface="Segoe UI Symbol" panose="020B0502040204020203"/>
              </a:rPr>
              <a:t>✓	</a:t>
            </a:r>
            <a:r>
              <a:rPr sz="2400" b="1" spc="-15" dirty="0">
                <a:latin typeface="新宋体" panose="02010609030101010101" charset="-122"/>
                <a:cs typeface="新宋体" panose="02010609030101010101" charset="-122"/>
              </a:rPr>
              <a:t>基本概念</a:t>
            </a:r>
            <a:endParaRPr sz="2400" dirty="0">
              <a:latin typeface="新宋体" panose="02010609030101010101" charset="-122"/>
              <a:cs typeface="新宋体" panose="02010609030101010101" charset="-122"/>
            </a:endParaRPr>
          </a:p>
          <a:p>
            <a:pPr marL="469900">
              <a:lnSpc>
                <a:spcPct val="100000"/>
              </a:lnSpc>
              <a:spcBef>
                <a:spcPts val="150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点运算</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代数运算</a:t>
            </a:r>
            <a:endParaRPr sz="2400" dirty="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直方图运算</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应用－镜头边界的检测</a:t>
            </a:r>
            <a:endParaRPr sz="2400" dirty="0">
              <a:latin typeface="新宋体" panose="02010609030101010101" charset="-122"/>
              <a:cs typeface="新宋体" panose="02010609030101010101" charset="-122"/>
            </a:endParaRPr>
          </a:p>
          <a:p>
            <a:pPr marL="12700">
              <a:lnSpc>
                <a:spcPct val="100000"/>
              </a:lnSpc>
              <a:spcBef>
                <a:spcPts val="1700"/>
              </a:spcBef>
              <a:tabLst>
                <a:tab pos="379095" algn="l"/>
              </a:tabLst>
            </a:pPr>
            <a:r>
              <a:rPr sz="2000" spc="675" dirty="0">
                <a:solidFill>
                  <a:srgbClr val="EE2B0A"/>
                </a:solidFill>
                <a:latin typeface="Segoe UI Symbol" panose="020B0502040204020203"/>
                <a:cs typeface="Segoe UI Symbol" panose="020B0502040204020203"/>
              </a:rPr>
              <a:t>•	</a:t>
            </a:r>
            <a:r>
              <a:rPr sz="2800" b="1" spc="-15" dirty="0">
                <a:solidFill>
                  <a:srgbClr val="EE2B0A"/>
                </a:solidFill>
                <a:latin typeface="新宋体" panose="02010609030101010101" charset="-122"/>
                <a:cs typeface="新宋体" panose="02010609030101010101" charset="-122"/>
              </a:rPr>
              <a:t>空间滤波器</a:t>
            </a:r>
            <a:endParaRPr sz="2800" dirty="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solidFill>
                  <a:srgbClr val="EE2B0A"/>
                </a:solidFill>
                <a:latin typeface="新宋体" panose="02010609030101010101" charset="-122"/>
                <a:cs typeface="新宋体" panose="02010609030101010101" charset="-122"/>
              </a:rPr>
              <a:t>平滑空间滤波器</a:t>
            </a:r>
            <a:endParaRPr sz="2400" dirty="0">
              <a:latin typeface="新宋体" panose="02010609030101010101" charset="-122"/>
              <a:cs typeface="新宋体" panose="02010609030101010101" charset="-122"/>
            </a:endParaRPr>
          </a:p>
          <a:p>
            <a:pPr marL="469900">
              <a:lnSpc>
                <a:spcPts val="2840"/>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solidFill>
                  <a:srgbClr val="EE2B0A"/>
                </a:solidFill>
                <a:latin typeface="新宋体" panose="02010609030101010101" charset="-122"/>
                <a:cs typeface="新宋体" panose="02010609030101010101" charset="-122"/>
              </a:rPr>
              <a:t>锐化空间滤波器</a:t>
            </a:r>
            <a:endParaRPr sz="2400" dirty="0">
              <a:latin typeface="新宋体" panose="02010609030101010101" charset="-122"/>
              <a:cs typeface="新宋体" panose="02010609030101010101"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9100" y="1038225"/>
            <a:ext cx="8774049" cy="3598421"/>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空间滤波器</a:t>
            </a:r>
            <a:endParaRPr sz="3200" dirty="0">
              <a:latin typeface="新宋体" panose="02010609030101010101" charset="-122"/>
              <a:cs typeface="新宋体" panose="02010609030101010101" charset="-122"/>
            </a:endParaRPr>
          </a:p>
          <a:p>
            <a:pPr>
              <a:lnSpc>
                <a:spcPct val="100000"/>
              </a:lnSpc>
            </a:pPr>
            <a:endParaRPr sz="3200" dirty="0">
              <a:latin typeface="Times New Roman" panose="02020603050405020304"/>
              <a:cs typeface="Times New Roman" panose="02020603050405020304"/>
            </a:endParaRPr>
          </a:p>
          <a:p>
            <a:pPr marL="1079500" marR="5080" indent="-1067435" algn="just">
              <a:lnSpc>
                <a:spcPct val="150000"/>
              </a:lnSpc>
              <a:spcBef>
                <a:spcPts val="2000"/>
              </a:spcBef>
              <a:tabLst>
                <a:tab pos="556895" algn="l"/>
              </a:tabLst>
            </a:pPr>
            <a:r>
              <a:rPr sz="2000" spc="675" dirty="0">
                <a:solidFill>
                  <a:srgbClr val="EE2B0A"/>
                </a:solidFill>
                <a:latin typeface="Segoe UI Symbol" panose="020B0502040204020203"/>
                <a:cs typeface="Segoe UI Symbol" panose="020B0502040204020203"/>
              </a:rPr>
              <a:t>•	</a:t>
            </a:r>
            <a:r>
              <a:rPr sz="3200" b="1" spc="-15" dirty="0" err="1">
                <a:latin typeface="新宋体" panose="02010609030101010101" charset="-122"/>
                <a:cs typeface="新宋体" panose="02010609030101010101" charset="-122"/>
              </a:rPr>
              <a:t>空间滤波和空间滤波器的定义</a:t>
            </a:r>
            <a:r>
              <a:rPr sz="3200" b="1" spc="-15" dirty="0">
                <a:latin typeface="新宋体" panose="02010609030101010101" charset="-122"/>
                <a:cs typeface="新宋体" panose="02010609030101010101" charset="-122"/>
              </a:rPr>
              <a:t> </a:t>
            </a:r>
            <a:endParaRPr lang="en-US" sz="3200" b="1" spc="-15" dirty="0">
              <a:latin typeface="新宋体" panose="02010609030101010101" charset="-122"/>
              <a:cs typeface="新宋体" panose="02010609030101010101" charset="-122"/>
            </a:endParaRPr>
          </a:p>
          <a:p>
            <a:pPr marL="1079500" marR="5080" indent="-1067435" algn="just">
              <a:lnSpc>
                <a:spcPct val="150000"/>
              </a:lnSpc>
              <a:spcBef>
                <a:spcPts val="2000"/>
              </a:spcBef>
              <a:tabLst>
                <a:tab pos="556895" algn="l"/>
              </a:tabLst>
            </a:pPr>
            <a:r>
              <a:rPr lang="en-US" sz="3200" spc="-5" dirty="0">
                <a:latin typeface="新宋体" panose="02010609030101010101" charset="-122"/>
                <a:cs typeface="新宋体" panose="02010609030101010101" charset="-122"/>
              </a:rPr>
              <a:t>     </a:t>
            </a:r>
            <a:r>
              <a:rPr sz="3200" spc="-5" dirty="0" err="1">
                <a:latin typeface="新宋体" panose="02010609030101010101" charset="-122"/>
                <a:cs typeface="新宋体" panose="02010609030101010101" charset="-122"/>
              </a:rPr>
              <a:t>使用空间模板进行的图像处理，被称为空</a:t>
            </a:r>
            <a:r>
              <a:rPr lang="zh-CN" altLang="en-US" sz="3200" spc="-5" dirty="0">
                <a:latin typeface="新宋体" panose="02010609030101010101" charset="-122"/>
                <a:cs typeface="新宋体" panose="02010609030101010101" charset="-122"/>
              </a:rPr>
              <a:t>间</a:t>
            </a:r>
            <a:r>
              <a:rPr sz="3200" spc="-5" dirty="0" err="1">
                <a:latin typeface="新宋体" panose="02010609030101010101" charset="-122"/>
                <a:cs typeface="新宋体" panose="02010609030101010101" charset="-122"/>
              </a:rPr>
              <a:t>滤波。模板本身被称为空间滤波器</a:t>
            </a:r>
            <a:endParaRPr sz="3200" dirty="0">
              <a:latin typeface="新宋体" panose="02010609030101010101" charset="-122"/>
              <a:cs typeface="新宋体" panose="02010609030101010101"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9100" y="1038225"/>
            <a:ext cx="8774049" cy="3598421"/>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空间滤波器</a:t>
            </a:r>
            <a:endParaRPr sz="3200" dirty="0">
              <a:latin typeface="新宋体" panose="02010609030101010101" charset="-122"/>
              <a:cs typeface="新宋体" panose="02010609030101010101" charset="-122"/>
            </a:endParaRPr>
          </a:p>
          <a:p>
            <a:pPr>
              <a:lnSpc>
                <a:spcPct val="100000"/>
              </a:lnSpc>
            </a:pPr>
            <a:endParaRPr sz="3200" dirty="0">
              <a:latin typeface="Times New Roman" panose="02020603050405020304"/>
              <a:cs typeface="Times New Roman" panose="02020603050405020304"/>
            </a:endParaRPr>
          </a:p>
          <a:p>
            <a:pPr marL="1079500" marR="5080" indent="-1067435">
              <a:lnSpc>
                <a:spcPct val="150000"/>
              </a:lnSpc>
              <a:spcBef>
                <a:spcPts val="2000"/>
              </a:spcBef>
              <a:tabLst>
                <a:tab pos="556895" algn="l"/>
              </a:tabLst>
            </a:pPr>
            <a:r>
              <a:rPr sz="2000" spc="675" dirty="0">
                <a:solidFill>
                  <a:srgbClr val="EE2B0A"/>
                </a:solidFill>
                <a:latin typeface="Segoe UI Symbol" panose="020B0502040204020203"/>
                <a:cs typeface="Segoe UI Symbol" panose="020B0502040204020203"/>
              </a:rPr>
              <a:t>•	</a:t>
            </a:r>
            <a:r>
              <a:rPr sz="3200" b="1" spc="-15" dirty="0" err="1">
                <a:latin typeface="新宋体" panose="02010609030101010101" charset="-122"/>
                <a:cs typeface="新宋体" panose="02010609030101010101" charset="-122"/>
              </a:rPr>
              <a:t>空间滤波和空间滤波器的定义</a:t>
            </a:r>
            <a:r>
              <a:rPr sz="3200" b="1" spc="-15" dirty="0">
                <a:latin typeface="新宋体" panose="02010609030101010101" charset="-122"/>
                <a:cs typeface="新宋体" panose="02010609030101010101" charset="-122"/>
              </a:rPr>
              <a:t> </a:t>
            </a:r>
            <a:endParaRPr lang="en-US" sz="3200" b="1" spc="-15" dirty="0">
              <a:latin typeface="新宋体" panose="02010609030101010101" charset="-122"/>
              <a:cs typeface="新宋体" panose="02010609030101010101" charset="-122"/>
            </a:endParaRPr>
          </a:p>
          <a:p>
            <a:pPr marL="1079500" marR="5080" indent="-1067435">
              <a:lnSpc>
                <a:spcPct val="150000"/>
              </a:lnSpc>
              <a:spcBef>
                <a:spcPts val="2000"/>
              </a:spcBef>
              <a:tabLst>
                <a:tab pos="556895" algn="l"/>
              </a:tabLst>
            </a:pPr>
            <a:r>
              <a:rPr lang="en-US" sz="3200" spc="-5" dirty="0">
                <a:latin typeface="新宋体" panose="02010609030101010101" charset="-122"/>
                <a:cs typeface="新宋体" panose="02010609030101010101" charset="-122"/>
              </a:rPr>
              <a:t>     </a:t>
            </a:r>
            <a:r>
              <a:rPr sz="3200" spc="-5" dirty="0" err="1">
                <a:latin typeface="新宋体" panose="02010609030101010101" charset="-122"/>
                <a:cs typeface="新宋体" panose="02010609030101010101" charset="-122"/>
              </a:rPr>
              <a:t>使用空间模板进行的图像处理，被称为空</a:t>
            </a:r>
            <a:r>
              <a:rPr lang="zh-CN" altLang="en-US" sz="3200" spc="-5" dirty="0">
                <a:latin typeface="新宋体" panose="02010609030101010101" charset="-122"/>
                <a:cs typeface="新宋体" panose="02010609030101010101" charset="-122"/>
              </a:rPr>
              <a:t>间</a:t>
            </a:r>
            <a:r>
              <a:rPr sz="3200" spc="-5" dirty="0" err="1">
                <a:latin typeface="新宋体" panose="02010609030101010101" charset="-122"/>
                <a:cs typeface="新宋体" panose="02010609030101010101" charset="-122"/>
              </a:rPr>
              <a:t>滤波。模板本身被称为空间滤波器</a:t>
            </a:r>
            <a:endParaRPr sz="3200" dirty="0">
              <a:latin typeface="新宋体" panose="02010609030101010101" charset="-122"/>
              <a:cs typeface="新宋体" panose="02010609030101010101" charset="-122"/>
            </a:endParaRPr>
          </a:p>
        </p:txBody>
      </p:sp>
    </p:spTree>
    <p:extLst>
      <p:ext uri="{BB962C8B-B14F-4D97-AF65-F5344CB8AC3E}">
        <p14:creationId xmlns:p14="http://schemas.microsoft.com/office/powerpoint/2010/main" val="3695178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399415">
              <a:lnSpc>
                <a:spcPts val="3750"/>
              </a:lnSpc>
            </a:pPr>
            <a:r>
              <a:rPr spc="-15" dirty="0">
                <a:solidFill>
                  <a:srgbClr val="EE2B0A"/>
                </a:solidFill>
                <a:latin typeface="新宋体" panose="02010609030101010101" charset="-122"/>
                <a:cs typeface="新宋体" panose="02010609030101010101" charset="-122"/>
              </a:rPr>
              <a:t>什么是数字图像？</a:t>
            </a:r>
          </a:p>
        </p:txBody>
      </p:sp>
      <p:sp>
        <p:nvSpPr>
          <p:cNvPr id="5" name="object 5"/>
          <p:cNvSpPr txBox="1"/>
          <p:nvPr/>
        </p:nvSpPr>
        <p:spPr>
          <a:xfrm>
            <a:off x="1969897" y="1888997"/>
            <a:ext cx="7663180" cy="4490973"/>
          </a:xfrm>
          <a:prstGeom prst="rect">
            <a:avLst/>
          </a:prstGeom>
        </p:spPr>
        <p:txBody>
          <a:bodyPr vert="horz" wrap="square" lIns="0" tIns="0" rIns="0" bIns="0" rtlCol="0">
            <a:spAutoFit/>
          </a:bodyPr>
          <a:lstStyle/>
          <a:p>
            <a:pPr marL="12700">
              <a:lnSpc>
                <a:spcPct val="100000"/>
              </a:lnSpc>
              <a:tabLst>
                <a:tab pos="3346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像素组成的二维排列，可以用矩阵表示</a:t>
            </a:r>
            <a:endParaRPr sz="2400" dirty="0">
              <a:latin typeface="新宋体" panose="02010609030101010101" charset="-122"/>
              <a:cs typeface="新宋体" panose="02010609030101010101" charset="-122"/>
            </a:endParaRPr>
          </a:p>
          <a:p>
            <a:pPr>
              <a:lnSpc>
                <a:spcPct val="100000"/>
              </a:lnSpc>
            </a:pPr>
            <a:endParaRPr sz="2400" dirty="0">
              <a:latin typeface="Times New Roman" panose="02020603050405020304"/>
              <a:cs typeface="Times New Roman" panose="02020603050405020304"/>
            </a:endParaRPr>
          </a:p>
          <a:p>
            <a:pPr>
              <a:lnSpc>
                <a:spcPct val="100000"/>
              </a:lnSpc>
              <a:spcBef>
                <a:spcPts val="50"/>
              </a:spcBef>
            </a:pPr>
            <a:endParaRPr sz="2550" dirty="0">
              <a:latin typeface="Times New Roman" panose="02020603050405020304"/>
              <a:cs typeface="Times New Roman" panose="02020603050405020304"/>
            </a:endParaRPr>
          </a:p>
          <a:p>
            <a:pPr marL="12700" marR="5080" algn="just">
              <a:lnSpc>
                <a:spcPct val="100000"/>
              </a:lnSpc>
            </a:pPr>
            <a:r>
              <a:rPr sz="1700" spc="55" dirty="0">
                <a:solidFill>
                  <a:srgbClr val="EE2B0A"/>
                </a:solidFill>
                <a:latin typeface="Segoe UI Symbol" panose="020B0502040204020203"/>
                <a:cs typeface="Segoe UI Symbol" panose="020B0502040204020203"/>
              </a:rPr>
              <a:t>✓  </a:t>
            </a:r>
            <a:r>
              <a:rPr sz="2400" b="1" spc="-10" dirty="0" err="1">
                <a:latin typeface="新宋体" panose="02010609030101010101" charset="-122"/>
                <a:cs typeface="新宋体" panose="02010609030101010101" charset="-122"/>
              </a:rPr>
              <a:t>对于单色（灰度）图像而言，每个像素的亮度用一个数</a:t>
            </a:r>
            <a:r>
              <a:rPr sz="2400" b="1" spc="-10" dirty="0">
                <a:latin typeface="新宋体" panose="02010609030101010101" charset="-122"/>
                <a:cs typeface="新宋体" panose="02010609030101010101" charset="-122"/>
              </a:rPr>
              <a:t> 值来表示，通常数值范围在0到255之间，0表示黑、255表 示白，其它值表示处于黑白之间的灰度</a:t>
            </a:r>
            <a:endParaRPr sz="2400" dirty="0">
              <a:latin typeface="新宋体" panose="02010609030101010101" charset="-122"/>
              <a:cs typeface="新宋体" panose="02010609030101010101" charset="-122"/>
            </a:endParaRPr>
          </a:p>
          <a:p>
            <a:pPr>
              <a:lnSpc>
                <a:spcPct val="100000"/>
              </a:lnSpc>
            </a:pPr>
            <a:endParaRPr sz="2400" dirty="0">
              <a:latin typeface="Times New Roman" panose="02020603050405020304"/>
              <a:cs typeface="Times New Roman" panose="02020603050405020304"/>
            </a:endParaRPr>
          </a:p>
          <a:p>
            <a:pPr>
              <a:lnSpc>
                <a:spcPct val="100000"/>
              </a:lnSpc>
              <a:spcBef>
                <a:spcPts val="55"/>
              </a:spcBef>
            </a:pPr>
            <a:endParaRPr sz="2550" dirty="0">
              <a:latin typeface="Times New Roman" panose="02020603050405020304"/>
              <a:cs typeface="Times New Roman" panose="02020603050405020304"/>
            </a:endParaRPr>
          </a:p>
          <a:p>
            <a:pPr marL="12700" marR="5080">
              <a:lnSpc>
                <a:spcPct val="100000"/>
              </a:lnSpc>
              <a:tabLst>
                <a:tab pos="3346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彩色图像可以用红、绿、蓝三元组的二维矩阵来表示。 通常，三元组的每个数值也是在0到255之间，0表示相应 的基色在该像素中没有，而255则代表相应的基色在该像 素中取得最大值</a:t>
            </a:r>
            <a:endParaRPr sz="2400" dirty="0">
              <a:latin typeface="新宋体" panose="02010609030101010101" charset="-122"/>
              <a:cs typeface="新宋体" panose="02010609030101010101"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5879" y="959865"/>
            <a:ext cx="5305425"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空间滤波和空间滤波器的定义</a:t>
            </a:r>
            <a:endParaRPr sz="3200">
              <a:latin typeface="新宋体" panose="02010609030101010101" charset="-122"/>
              <a:cs typeface="新宋体" panose="02010609030101010101" charset="-122"/>
            </a:endParaRPr>
          </a:p>
        </p:txBody>
      </p:sp>
      <p:sp>
        <p:nvSpPr>
          <p:cNvPr id="5" name="object 5"/>
          <p:cNvSpPr txBox="1"/>
          <p:nvPr/>
        </p:nvSpPr>
        <p:spPr>
          <a:xfrm>
            <a:off x="1754251" y="1799335"/>
            <a:ext cx="234315" cy="345440"/>
          </a:xfrm>
          <a:prstGeom prst="rect">
            <a:avLst/>
          </a:prstGeom>
        </p:spPr>
        <p:txBody>
          <a:bodyPr vert="horz" wrap="square" lIns="0" tIns="0" rIns="0" bIns="0" rtlCol="0">
            <a:spAutoFit/>
          </a:bodyPr>
          <a:lstStyle/>
          <a:p>
            <a:pPr marL="12700">
              <a:lnSpc>
                <a:spcPct val="100000"/>
              </a:lnSpc>
            </a:pPr>
            <a:r>
              <a:rPr sz="2200" spc="745" dirty="0">
                <a:solidFill>
                  <a:srgbClr val="EE2B0A"/>
                </a:solidFill>
                <a:latin typeface="Segoe UI Symbol" panose="020B0502040204020203"/>
                <a:cs typeface="Segoe UI Symbol" panose="020B0502040204020203"/>
              </a:rPr>
              <a:t>•</a:t>
            </a:r>
            <a:endParaRPr sz="2200">
              <a:latin typeface="Segoe UI Symbol" panose="020B0502040204020203"/>
              <a:cs typeface="Segoe UI Symbol" panose="020B0502040204020203"/>
            </a:endParaRPr>
          </a:p>
        </p:txBody>
      </p:sp>
      <p:sp>
        <p:nvSpPr>
          <p:cNvPr id="6" name="object 6"/>
          <p:cNvSpPr txBox="1"/>
          <p:nvPr/>
        </p:nvSpPr>
        <p:spPr>
          <a:xfrm>
            <a:off x="2164981" y="1725167"/>
            <a:ext cx="6424930" cy="445770"/>
          </a:xfrm>
          <a:prstGeom prst="rect">
            <a:avLst/>
          </a:prstGeom>
        </p:spPr>
        <p:txBody>
          <a:bodyPr vert="horz" wrap="square" lIns="0" tIns="0" rIns="0" bIns="0" rtlCol="0">
            <a:spAutoFit/>
          </a:bodyPr>
          <a:lstStyle/>
          <a:p>
            <a:pPr marL="12700">
              <a:lnSpc>
                <a:spcPct val="100000"/>
              </a:lnSpc>
            </a:pPr>
            <a:r>
              <a:rPr sz="2800" b="1" spc="-10" dirty="0">
                <a:latin typeface="新宋体" panose="02010609030101010101" charset="-122"/>
                <a:cs typeface="新宋体" panose="02010609030101010101" charset="-122"/>
              </a:rPr>
              <a:t>在</a:t>
            </a:r>
            <a:r>
              <a:rPr sz="2800" b="1" spc="-915" dirty="0">
                <a:latin typeface="新宋体" panose="02010609030101010101" charset="-122"/>
                <a:cs typeface="新宋体" panose="02010609030101010101" charset="-122"/>
              </a:rPr>
              <a:t> </a:t>
            </a:r>
            <a:r>
              <a:rPr sz="2850" i="1" spc="110" dirty="0">
                <a:latin typeface="Times New Roman" panose="02020603050405020304"/>
                <a:cs typeface="Times New Roman" panose="02020603050405020304"/>
              </a:rPr>
              <a:t>M</a:t>
            </a:r>
            <a:r>
              <a:rPr sz="2850" spc="105" dirty="0">
                <a:latin typeface="Symbol" panose="05050102010706020507"/>
                <a:cs typeface="Symbol" panose="05050102010706020507"/>
              </a:rPr>
              <a:t></a:t>
            </a:r>
            <a:r>
              <a:rPr sz="2850" i="1" spc="-5" dirty="0">
                <a:latin typeface="Times New Roman" panose="02020603050405020304"/>
                <a:cs typeface="Times New Roman" panose="02020603050405020304"/>
              </a:rPr>
              <a:t>N</a:t>
            </a:r>
            <a:r>
              <a:rPr sz="2850" i="1" spc="-280" dirty="0">
                <a:latin typeface="Times New Roman" panose="02020603050405020304"/>
                <a:cs typeface="Times New Roman" panose="02020603050405020304"/>
              </a:rPr>
              <a:t> </a:t>
            </a:r>
            <a:r>
              <a:rPr sz="2800" b="1" spc="-10" dirty="0">
                <a:latin typeface="新宋体" panose="02010609030101010101" charset="-122"/>
                <a:cs typeface="新宋体" panose="02010609030101010101" charset="-122"/>
              </a:rPr>
              <a:t>的</a:t>
            </a:r>
            <a:r>
              <a:rPr sz="2800" b="1" spc="-15" dirty="0">
                <a:latin typeface="新宋体" panose="02010609030101010101" charset="-122"/>
                <a:cs typeface="新宋体" panose="02010609030101010101" charset="-122"/>
              </a:rPr>
              <a:t>图像f上，使</a:t>
            </a:r>
            <a:r>
              <a:rPr sz="2800" b="1" spc="-10" dirty="0">
                <a:latin typeface="新宋体" panose="02010609030101010101" charset="-122"/>
                <a:cs typeface="新宋体" panose="02010609030101010101" charset="-122"/>
              </a:rPr>
              <a:t>用</a:t>
            </a:r>
            <a:r>
              <a:rPr sz="2800" b="1" spc="-1160" dirty="0">
                <a:latin typeface="新宋体" panose="02010609030101010101" charset="-122"/>
                <a:cs typeface="新宋体" panose="02010609030101010101" charset="-122"/>
              </a:rPr>
              <a:t> </a:t>
            </a:r>
            <a:r>
              <a:rPr sz="4275" i="1" spc="-254" baseline="11000" dirty="0">
                <a:latin typeface="Times New Roman" panose="02020603050405020304"/>
                <a:cs typeface="Times New Roman" panose="02020603050405020304"/>
              </a:rPr>
              <a:t>m</a:t>
            </a:r>
            <a:r>
              <a:rPr sz="4275" spc="0" baseline="11000" dirty="0">
                <a:latin typeface="Symbol" panose="05050102010706020507"/>
                <a:cs typeface="Symbol" panose="05050102010706020507"/>
              </a:rPr>
              <a:t></a:t>
            </a:r>
            <a:r>
              <a:rPr sz="4275" i="1" baseline="11000" dirty="0">
                <a:latin typeface="Times New Roman" panose="02020603050405020304"/>
                <a:cs typeface="Times New Roman" panose="02020603050405020304"/>
              </a:rPr>
              <a:t>n</a:t>
            </a:r>
            <a:r>
              <a:rPr sz="4275" i="1" spc="-390" baseline="11000" dirty="0">
                <a:latin typeface="Times New Roman" panose="02020603050405020304"/>
                <a:cs typeface="Times New Roman" panose="02020603050405020304"/>
              </a:rPr>
              <a:t> </a:t>
            </a:r>
            <a:r>
              <a:rPr sz="2800" b="1" spc="-10" dirty="0">
                <a:latin typeface="新宋体" panose="02010609030101010101" charset="-122"/>
                <a:cs typeface="新宋体" panose="02010609030101010101" charset="-122"/>
              </a:rPr>
              <a:t>的</a:t>
            </a:r>
            <a:r>
              <a:rPr sz="2800" b="1" spc="-15" dirty="0">
                <a:latin typeface="新宋体" panose="02010609030101010101" charset="-122"/>
                <a:cs typeface="新宋体" panose="02010609030101010101" charset="-122"/>
              </a:rPr>
              <a:t>滤波器：</a:t>
            </a:r>
            <a:endParaRPr sz="2800" dirty="0">
              <a:latin typeface="新宋体" panose="02010609030101010101" charset="-122"/>
              <a:cs typeface="新宋体" panose="02010609030101010101" charset="-122"/>
            </a:endParaRPr>
          </a:p>
        </p:txBody>
      </p:sp>
      <p:sp>
        <p:nvSpPr>
          <p:cNvPr id="7" name="object 7"/>
          <p:cNvSpPr txBox="1"/>
          <p:nvPr/>
        </p:nvSpPr>
        <p:spPr>
          <a:xfrm>
            <a:off x="4268851" y="2080514"/>
            <a:ext cx="561340" cy="255904"/>
          </a:xfrm>
          <a:prstGeom prst="rect">
            <a:avLst/>
          </a:prstGeom>
        </p:spPr>
        <p:txBody>
          <a:bodyPr vert="horz" wrap="square" lIns="0" tIns="0" rIns="0" bIns="0" rtlCol="0">
            <a:spAutoFit/>
          </a:bodyPr>
          <a:lstStyle/>
          <a:p>
            <a:pPr marL="12700">
              <a:lnSpc>
                <a:spcPct val="100000"/>
              </a:lnSpc>
              <a:tabLst>
                <a:tab pos="446405" algn="l"/>
              </a:tabLst>
            </a:pPr>
            <a:r>
              <a:rPr sz="1600" i="1" spc="-5" dirty="0">
                <a:latin typeface="Times New Roman" panose="02020603050405020304"/>
                <a:cs typeface="Times New Roman" panose="02020603050405020304"/>
              </a:rPr>
              <a:t>a	b</a:t>
            </a:r>
            <a:endParaRPr sz="1600">
              <a:latin typeface="Times New Roman" panose="02020603050405020304"/>
              <a:cs typeface="Times New Roman" panose="02020603050405020304"/>
            </a:endParaRPr>
          </a:p>
        </p:txBody>
      </p:sp>
      <p:sp>
        <p:nvSpPr>
          <p:cNvPr id="8" name="object 8"/>
          <p:cNvSpPr txBox="1"/>
          <p:nvPr/>
        </p:nvSpPr>
        <p:spPr>
          <a:xfrm>
            <a:off x="3025140" y="2101850"/>
            <a:ext cx="4872990" cy="899795"/>
          </a:xfrm>
          <a:prstGeom prst="rect">
            <a:avLst/>
          </a:prstGeom>
        </p:spPr>
        <p:txBody>
          <a:bodyPr vert="horz" wrap="square" lIns="0" tIns="0" rIns="0" bIns="0" rtlCol="0">
            <a:spAutoFit/>
          </a:bodyPr>
          <a:lstStyle/>
          <a:p>
            <a:pPr marL="12700">
              <a:lnSpc>
                <a:spcPct val="100000"/>
              </a:lnSpc>
            </a:pPr>
            <a:r>
              <a:rPr sz="2250" i="1" spc="190" dirty="0">
                <a:latin typeface="Times New Roman" panose="02020603050405020304"/>
                <a:cs typeface="Times New Roman" panose="02020603050405020304"/>
              </a:rPr>
              <a:t>g</a:t>
            </a:r>
            <a:r>
              <a:rPr sz="3100" spc="-225" dirty="0">
                <a:latin typeface="Symbol" panose="05050102010706020507"/>
                <a:cs typeface="Symbol" panose="05050102010706020507"/>
              </a:rPr>
              <a:t></a:t>
            </a:r>
            <a:r>
              <a:rPr sz="2250" i="1" spc="40" dirty="0">
                <a:latin typeface="Times New Roman" panose="02020603050405020304"/>
                <a:cs typeface="Times New Roman" panose="02020603050405020304"/>
              </a:rPr>
              <a:t>x</a:t>
            </a:r>
            <a:r>
              <a:rPr sz="2250" spc="5" dirty="0">
                <a:latin typeface="Times New Roman" panose="02020603050405020304"/>
                <a:cs typeface="Times New Roman" panose="02020603050405020304"/>
              </a:rPr>
              <a:t>,</a:t>
            </a:r>
            <a:r>
              <a:rPr sz="2250" spc="-55" dirty="0">
                <a:latin typeface="Times New Roman" panose="02020603050405020304"/>
                <a:cs typeface="Times New Roman" panose="02020603050405020304"/>
              </a:rPr>
              <a:t> </a:t>
            </a:r>
            <a:r>
              <a:rPr sz="2250" i="1" spc="175" dirty="0">
                <a:latin typeface="Times New Roman" panose="02020603050405020304"/>
                <a:cs typeface="Times New Roman" panose="02020603050405020304"/>
              </a:rPr>
              <a:t>y</a:t>
            </a:r>
            <a:r>
              <a:rPr sz="3100" spc="-280" dirty="0">
                <a:latin typeface="Symbol" panose="05050102010706020507"/>
                <a:cs typeface="Symbol" panose="05050102010706020507"/>
              </a:rPr>
              <a:t></a:t>
            </a:r>
            <a:r>
              <a:rPr sz="3100" spc="-405"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dirty="0">
                <a:latin typeface="Times New Roman" panose="02020603050405020304"/>
                <a:cs typeface="Times New Roman" panose="02020603050405020304"/>
              </a:rPr>
              <a:t> </a:t>
            </a:r>
            <a:r>
              <a:rPr sz="2250" spc="-204" dirty="0">
                <a:latin typeface="Times New Roman" panose="02020603050405020304"/>
                <a:cs typeface="Times New Roman" panose="02020603050405020304"/>
              </a:rPr>
              <a:t> </a:t>
            </a:r>
            <a:r>
              <a:rPr sz="6150" spc="750" baseline="-10000" dirty="0">
                <a:latin typeface="Symbol" panose="05050102010706020507"/>
                <a:cs typeface="Symbol" panose="05050102010706020507"/>
              </a:rPr>
              <a:t></a:t>
            </a:r>
            <a:r>
              <a:rPr sz="6150" spc="532" baseline="-10000" dirty="0">
                <a:latin typeface="Symbol" panose="05050102010706020507"/>
                <a:cs typeface="Symbol" panose="05050102010706020507"/>
              </a:rPr>
              <a:t></a:t>
            </a:r>
            <a:r>
              <a:rPr sz="2250" i="1" spc="-5" dirty="0">
                <a:latin typeface="Times New Roman" panose="02020603050405020304"/>
                <a:cs typeface="Times New Roman" panose="02020603050405020304"/>
              </a:rPr>
              <a:t>w</a:t>
            </a:r>
            <a:r>
              <a:rPr sz="3100" spc="-290" dirty="0">
                <a:latin typeface="Symbol" panose="05050102010706020507"/>
                <a:cs typeface="Symbol" panose="05050102010706020507"/>
              </a:rPr>
              <a:t></a:t>
            </a:r>
            <a:r>
              <a:rPr sz="2250" i="1" spc="50" dirty="0">
                <a:latin typeface="Times New Roman" panose="02020603050405020304"/>
                <a:cs typeface="Times New Roman" panose="02020603050405020304"/>
              </a:rPr>
              <a:t>s</a:t>
            </a:r>
            <a:r>
              <a:rPr sz="2250" spc="5" dirty="0">
                <a:latin typeface="Times New Roman" panose="02020603050405020304"/>
                <a:cs typeface="Times New Roman" panose="02020603050405020304"/>
              </a:rPr>
              <a:t>,</a:t>
            </a:r>
            <a:r>
              <a:rPr sz="2250" spc="-34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t</a:t>
            </a:r>
            <a:r>
              <a:rPr sz="2250" i="1" spc="-335" dirty="0">
                <a:latin typeface="Times New Roman" panose="02020603050405020304"/>
                <a:cs typeface="Times New Roman" panose="02020603050405020304"/>
              </a:rPr>
              <a:t> </a:t>
            </a:r>
            <a:r>
              <a:rPr sz="3100" spc="-280" dirty="0">
                <a:latin typeface="Symbol" panose="05050102010706020507"/>
                <a:cs typeface="Symbol" panose="05050102010706020507"/>
              </a:rPr>
              <a:t></a:t>
            </a:r>
            <a:r>
              <a:rPr sz="3100" spc="-48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25" dirty="0">
                <a:latin typeface="Times New Roman" panose="02020603050405020304"/>
                <a:cs typeface="Times New Roman" panose="02020603050405020304"/>
              </a:rPr>
              <a:t> </a:t>
            </a:r>
            <a:r>
              <a:rPr sz="3100" spc="-225" dirty="0">
                <a:latin typeface="Symbol" panose="05050102010706020507"/>
                <a:cs typeface="Symbol" panose="05050102010706020507"/>
              </a:rPr>
              <a:t></a:t>
            </a:r>
            <a:r>
              <a:rPr sz="2250" i="1" spc="10" dirty="0">
                <a:latin typeface="Times New Roman" panose="02020603050405020304"/>
                <a:cs typeface="Times New Roman" panose="02020603050405020304"/>
              </a:rPr>
              <a:t>x</a:t>
            </a:r>
            <a:r>
              <a:rPr sz="2250" i="1" spc="-125"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spc="-75" dirty="0">
                <a:latin typeface="Times New Roman" panose="02020603050405020304"/>
                <a:cs typeface="Times New Roman" panose="02020603050405020304"/>
              </a:rPr>
              <a:t> </a:t>
            </a:r>
            <a:r>
              <a:rPr sz="2250" i="1" spc="50" dirty="0">
                <a:latin typeface="Times New Roman" panose="02020603050405020304"/>
                <a:cs typeface="Times New Roman" panose="02020603050405020304"/>
              </a:rPr>
              <a:t>s</a:t>
            </a:r>
            <a:r>
              <a:rPr sz="2250" spc="5" dirty="0">
                <a:latin typeface="Times New Roman" panose="02020603050405020304"/>
                <a:cs typeface="Times New Roman" panose="02020603050405020304"/>
              </a:rPr>
              <a:t>,</a:t>
            </a:r>
            <a:r>
              <a:rPr sz="2250" spc="-60" dirty="0">
                <a:latin typeface="Times New Roman" panose="02020603050405020304"/>
                <a:cs typeface="Times New Roman" panose="02020603050405020304"/>
              </a:rPr>
              <a:t> </a:t>
            </a:r>
            <a:r>
              <a:rPr sz="2250" i="1" spc="10" dirty="0">
                <a:latin typeface="Times New Roman" panose="02020603050405020304"/>
                <a:cs typeface="Times New Roman" panose="02020603050405020304"/>
              </a:rPr>
              <a:t>y</a:t>
            </a:r>
            <a:r>
              <a:rPr sz="2250" i="1" spc="-90"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spc="-18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t</a:t>
            </a:r>
            <a:r>
              <a:rPr sz="2250" i="1" spc="-335" dirty="0">
                <a:latin typeface="Times New Roman" panose="02020603050405020304"/>
                <a:cs typeface="Times New Roman" panose="02020603050405020304"/>
              </a:rPr>
              <a:t> </a:t>
            </a:r>
            <a:r>
              <a:rPr sz="3100" spc="-280" dirty="0">
                <a:latin typeface="Symbol" panose="05050102010706020507"/>
                <a:cs typeface="Symbol" panose="05050102010706020507"/>
              </a:rPr>
              <a:t></a:t>
            </a:r>
            <a:endParaRPr sz="3100">
              <a:latin typeface="Symbol" panose="05050102010706020507"/>
              <a:cs typeface="Symbol" panose="05050102010706020507"/>
            </a:endParaRPr>
          </a:p>
          <a:p>
            <a:pPr marL="1084580">
              <a:lnSpc>
                <a:spcPct val="100000"/>
              </a:lnSpc>
              <a:spcBef>
                <a:spcPts val="310"/>
              </a:spcBef>
            </a:pPr>
            <a:r>
              <a:rPr sz="1600" i="1" spc="120" dirty="0">
                <a:latin typeface="Times New Roman" panose="02020603050405020304"/>
                <a:cs typeface="Times New Roman" panose="02020603050405020304"/>
              </a:rPr>
              <a:t>s</a:t>
            </a:r>
            <a:r>
              <a:rPr sz="1600" spc="95" dirty="0">
                <a:latin typeface="Symbol" panose="05050102010706020507"/>
                <a:cs typeface="Symbol" panose="05050102010706020507"/>
              </a:rPr>
              <a:t></a:t>
            </a:r>
            <a:r>
              <a:rPr sz="1600" spc="100" dirty="0">
                <a:latin typeface="Symbol" panose="05050102010706020507"/>
                <a:cs typeface="Symbol" panose="05050102010706020507"/>
              </a:rPr>
              <a:t></a:t>
            </a:r>
            <a:r>
              <a:rPr sz="1600" i="1" spc="-20" dirty="0">
                <a:latin typeface="Times New Roman" panose="02020603050405020304"/>
                <a:cs typeface="Times New Roman" panose="02020603050405020304"/>
              </a:rPr>
              <a:t>a</a:t>
            </a:r>
            <a:r>
              <a:rPr sz="1600" i="1" spc="-5" dirty="0">
                <a:latin typeface="Times New Roman" panose="02020603050405020304"/>
                <a:cs typeface="Times New Roman" panose="02020603050405020304"/>
              </a:rPr>
              <a:t>t</a:t>
            </a:r>
            <a:r>
              <a:rPr sz="1600" i="1" spc="-220" dirty="0">
                <a:latin typeface="Times New Roman" panose="02020603050405020304"/>
                <a:cs typeface="Times New Roman" panose="02020603050405020304"/>
              </a:rPr>
              <a:t> </a:t>
            </a:r>
            <a:r>
              <a:rPr sz="1600" spc="95" dirty="0">
                <a:latin typeface="Symbol" panose="05050102010706020507"/>
                <a:cs typeface="Symbol" panose="05050102010706020507"/>
              </a:rPr>
              <a:t></a:t>
            </a:r>
            <a:r>
              <a:rPr sz="1600" spc="50" dirty="0">
                <a:latin typeface="Symbol" panose="05050102010706020507"/>
                <a:cs typeface="Symbol" panose="05050102010706020507"/>
              </a:rPr>
              <a:t></a:t>
            </a:r>
            <a:r>
              <a:rPr sz="1600" i="1" spc="-5" dirty="0">
                <a:latin typeface="Times New Roman" panose="02020603050405020304"/>
                <a:cs typeface="Times New Roman" panose="02020603050405020304"/>
              </a:rPr>
              <a:t>b</a:t>
            </a:r>
            <a:endParaRPr sz="1600">
              <a:latin typeface="Times New Roman" panose="02020603050405020304"/>
              <a:cs typeface="Times New Roman" panose="02020603050405020304"/>
            </a:endParaRPr>
          </a:p>
        </p:txBody>
      </p:sp>
      <p:sp>
        <p:nvSpPr>
          <p:cNvPr id="9" name="object 9"/>
          <p:cNvSpPr txBox="1"/>
          <p:nvPr/>
        </p:nvSpPr>
        <p:spPr>
          <a:xfrm>
            <a:off x="2253615" y="2972435"/>
            <a:ext cx="7355205" cy="1292225"/>
          </a:xfrm>
          <a:prstGeom prst="rect">
            <a:avLst/>
          </a:prstGeom>
        </p:spPr>
        <p:txBody>
          <a:bodyPr vert="horz" wrap="square" lIns="0" tIns="0" rIns="0" bIns="0" rtlCol="0">
            <a:spAutoFit/>
          </a:bodyPr>
          <a:lstStyle/>
          <a:p>
            <a:pPr marL="12700" marR="5080">
              <a:lnSpc>
                <a:spcPct val="150000"/>
              </a:lnSpc>
            </a:pPr>
            <a:r>
              <a:rPr sz="2800" b="1" spc="-15" dirty="0">
                <a:latin typeface="新宋体" panose="02010609030101010101" charset="-122"/>
                <a:cs typeface="新宋体" panose="02010609030101010101" charset="-122"/>
              </a:rPr>
              <a:t>其中，m=2a+1,n=2b+1, w(s,t)是滤波器系数，f(x,y)是图像值</a:t>
            </a:r>
            <a:endParaRPr sz="2800" dirty="0">
              <a:latin typeface="新宋体" panose="02010609030101010101" charset="-122"/>
              <a:cs typeface="新宋体" panose="02010609030101010101" charset="-122"/>
            </a:endParaRPr>
          </a:p>
        </p:txBody>
      </p:sp>
      <p:sp>
        <p:nvSpPr>
          <p:cNvPr id="10" name="object 10"/>
          <p:cNvSpPr txBox="1"/>
          <p:nvPr/>
        </p:nvSpPr>
        <p:spPr>
          <a:xfrm>
            <a:off x="1897507" y="4552442"/>
            <a:ext cx="3991610" cy="421640"/>
          </a:xfrm>
          <a:prstGeom prst="rect">
            <a:avLst/>
          </a:prstGeom>
        </p:spPr>
        <p:txBody>
          <a:bodyPr vert="horz" wrap="square" lIns="0" tIns="0" rIns="0" bIns="0" rtlCol="0">
            <a:spAutoFit/>
          </a:bodyPr>
          <a:lstStyle/>
          <a:p>
            <a:pPr marL="12700">
              <a:lnSpc>
                <a:spcPts val="3320"/>
              </a:lnSpc>
              <a:tabLst>
                <a:tab pos="422275" algn="l"/>
              </a:tabLst>
            </a:pPr>
            <a:r>
              <a:rPr sz="2200" spc="74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空间滤波的简化形式：</a:t>
            </a:r>
            <a:endParaRPr sz="2800">
              <a:latin typeface="新宋体" panose="02010609030101010101" charset="-122"/>
              <a:cs typeface="新宋体" panose="02010609030101010101" charset="-122"/>
            </a:endParaRPr>
          </a:p>
        </p:txBody>
      </p:sp>
      <p:sp>
        <p:nvSpPr>
          <p:cNvPr id="11" name="object 11"/>
          <p:cNvSpPr txBox="1"/>
          <p:nvPr/>
        </p:nvSpPr>
        <p:spPr>
          <a:xfrm>
            <a:off x="6743827" y="4838700"/>
            <a:ext cx="334645" cy="309880"/>
          </a:xfrm>
          <a:prstGeom prst="rect">
            <a:avLst/>
          </a:prstGeom>
        </p:spPr>
        <p:txBody>
          <a:bodyPr vert="horz" wrap="square" lIns="0" tIns="0" rIns="0" bIns="0" rtlCol="0">
            <a:spAutoFit/>
          </a:bodyPr>
          <a:lstStyle/>
          <a:p>
            <a:pPr marL="12700">
              <a:lnSpc>
                <a:spcPct val="100000"/>
              </a:lnSpc>
            </a:pPr>
            <a:r>
              <a:rPr sz="1950" i="1" spc="20" dirty="0">
                <a:latin typeface="Times New Roman" panose="02020603050405020304"/>
                <a:cs typeface="Times New Roman" panose="02020603050405020304"/>
              </a:rPr>
              <a:t>mn</a:t>
            </a:r>
            <a:endParaRPr sz="1950">
              <a:latin typeface="Times New Roman" panose="02020603050405020304"/>
              <a:cs typeface="Times New Roman" panose="02020603050405020304"/>
            </a:endParaRPr>
          </a:p>
        </p:txBody>
      </p:sp>
      <p:sp>
        <p:nvSpPr>
          <p:cNvPr id="12" name="object 12"/>
          <p:cNvSpPr txBox="1"/>
          <p:nvPr/>
        </p:nvSpPr>
        <p:spPr>
          <a:xfrm>
            <a:off x="1681111" y="4860035"/>
            <a:ext cx="7668895" cy="2038985"/>
          </a:xfrm>
          <a:prstGeom prst="rect">
            <a:avLst/>
          </a:prstGeom>
        </p:spPr>
        <p:txBody>
          <a:bodyPr vert="horz" wrap="square" lIns="0" tIns="0" rIns="0" bIns="0" rtlCol="0">
            <a:spAutoFit/>
          </a:bodyPr>
          <a:lstStyle/>
          <a:p>
            <a:pPr marL="1282700">
              <a:lnSpc>
                <a:spcPct val="100000"/>
              </a:lnSpc>
            </a:pPr>
            <a:r>
              <a:rPr sz="2850" i="1" spc="-5" dirty="0">
                <a:latin typeface="Times New Roman" panose="02020603050405020304"/>
                <a:cs typeface="Times New Roman" panose="02020603050405020304"/>
              </a:rPr>
              <a:t>R</a:t>
            </a:r>
            <a:r>
              <a:rPr sz="2850" i="1" spc="-459" dirty="0">
                <a:latin typeface="Times New Roman" panose="02020603050405020304"/>
                <a:cs typeface="Times New Roman" panose="02020603050405020304"/>
              </a:rPr>
              <a:t> </a:t>
            </a:r>
            <a:r>
              <a:rPr sz="2850" spc="-10" dirty="0">
                <a:latin typeface="Symbol" panose="05050102010706020507"/>
                <a:cs typeface="Symbol" panose="05050102010706020507"/>
              </a:rPr>
              <a:t></a:t>
            </a:r>
            <a:r>
              <a:rPr sz="2850" spc="-425" dirty="0">
                <a:latin typeface="Times New Roman" panose="02020603050405020304"/>
                <a:cs typeface="Times New Roman" panose="02020603050405020304"/>
              </a:rPr>
              <a:t> </a:t>
            </a:r>
            <a:r>
              <a:rPr sz="2850" i="1" spc="-595" dirty="0">
                <a:latin typeface="Times New Roman" panose="02020603050405020304"/>
                <a:cs typeface="Times New Roman" panose="02020603050405020304"/>
              </a:rPr>
              <a:t>w</a:t>
            </a:r>
            <a:r>
              <a:rPr sz="2925" spc="-97" baseline="-20000" dirty="0">
                <a:latin typeface="Times New Roman" panose="02020603050405020304"/>
                <a:cs typeface="Times New Roman" panose="02020603050405020304"/>
              </a:rPr>
              <a:t>1</a:t>
            </a:r>
            <a:r>
              <a:rPr sz="2850" i="1" spc="-290" dirty="0">
                <a:latin typeface="Times New Roman" panose="02020603050405020304"/>
                <a:cs typeface="Times New Roman" panose="02020603050405020304"/>
              </a:rPr>
              <a:t>z</a:t>
            </a:r>
            <a:r>
              <a:rPr sz="2925" spc="22" baseline="-20000" dirty="0">
                <a:latin typeface="Times New Roman" panose="02020603050405020304"/>
                <a:cs typeface="Times New Roman" panose="02020603050405020304"/>
              </a:rPr>
              <a:t>1</a:t>
            </a:r>
            <a:r>
              <a:rPr sz="2925" spc="-240" baseline="-20000" dirty="0">
                <a:latin typeface="Times New Roman" panose="02020603050405020304"/>
                <a:cs typeface="Times New Roman" panose="02020603050405020304"/>
              </a:rPr>
              <a:t> </a:t>
            </a:r>
            <a:r>
              <a:rPr sz="2850" spc="145" dirty="0">
                <a:latin typeface="Symbol" panose="05050102010706020507"/>
                <a:cs typeface="Symbol" panose="05050102010706020507"/>
              </a:rPr>
              <a:t></a:t>
            </a:r>
            <a:r>
              <a:rPr sz="2850" i="1" spc="-425" dirty="0">
                <a:latin typeface="Times New Roman" panose="02020603050405020304"/>
                <a:cs typeface="Times New Roman" panose="02020603050405020304"/>
              </a:rPr>
              <a:t>w</a:t>
            </a:r>
            <a:r>
              <a:rPr sz="2925" spc="82" baseline="-20000" dirty="0">
                <a:latin typeface="Times New Roman" panose="02020603050405020304"/>
                <a:cs typeface="Times New Roman" panose="02020603050405020304"/>
              </a:rPr>
              <a:t>2</a:t>
            </a:r>
            <a:r>
              <a:rPr sz="2850" i="1" spc="-114" dirty="0">
                <a:latin typeface="Times New Roman" panose="02020603050405020304"/>
                <a:cs typeface="Times New Roman" panose="02020603050405020304"/>
              </a:rPr>
              <a:t>z</a:t>
            </a:r>
            <a:r>
              <a:rPr sz="2925" spc="22" baseline="-20000" dirty="0">
                <a:latin typeface="Times New Roman" panose="02020603050405020304"/>
                <a:cs typeface="Times New Roman" panose="02020603050405020304"/>
              </a:rPr>
              <a:t>2</a:t>
            </a:r>
            <a:r>
              <a:rPr sz="2925" spc="-60" baseline="-20000" dirty="0">
                <a:latin typeface="Times New Roman" panose="02020603050405020304"/>
                <a:cs typeface="Times New Roman" panose="02020603050405020304"/>
              </a:rPr>
              <a:t> </a:t>
            </a:r>
            <a:r>
              <a:rPr sz="2850" spc="-35" dirty="0">
                <a:latin typeface="Symbol" panose="05050102010706020507"/>
                <a:cs typeface="Symbol" panose="05050102010706020507"/>
              </a:rPr>
              <a:t></a:t>
            </a:r>
            <a:r>
              <a:rPr sz="2850" spc="-5" dirty="0">
                <a:latin typeface="Times New Roman" panose="02020603050405020304"/>
                <a:cs typeface="Times New Roman" panose="02020603050405020304"/>
              </a:rPr>
              <a:t>..</a:t>
            </a:r>
            <a:r>
              <a:rPr sz="2850" spc="-175" dirty="0">
                <a:latin typeface="Times New Roman" panose="02020603050405020304"/>
                <a:cs typeface="Times New Roman" panose="02020603050405020304"/>
              </a:rPr>
              <a:t>.</a:t>
            </a:r>
            <a:r>
              <a:rPr sz="2850" spc="145" dirty="0">
                <a:latin typeface="Symbol" panose="05050102010706020507"/>
                <a:cs typeface="Symbol" panose="05050102010706020507"/>
              </a:rPr>
              <a:t></a:t>
            </a:r>
            <a:r>
              <a:rPr sz="2850" i="1" spc="-420" dirty="0">
                <a:latin typeface="Times New Roman" panose="02020603050405020304"/>
                <a:cs typeface="Times New Roman" panose="02020603050405020304"/>
              </a:rPr>
              <a:t>w</a:t>
            </a:r>
            <a:r>
              <a:rPr sz="2925" i="1" spc="37" baseline="-20000" dirty="0">
                <a:latin typeface="Times New Roman" panose="02020603050405020304"/>
                <a:cs typeface="Times New Roman" panose="02020603050405020304"/>
              </a:rPr>
              <a:t>m</a:t>
            </a:r>
            <a:r>
              <a:rPr sz="2925" i="1" spc="-315" baseline="-20000" dirty="0">
                <a:latin typeface="Times New Roman" panose="02020603050405020304"/>
                <a:cs typeface="Times New Roman" panose="02020603050405020304"/>
              </a:rPr>
              <a:t>n</a:t>
            </a:r>
            <a:r>
              <a:rPr sz="2850" i="1" spc="-110" dirty="0">
                <a:latin typeface="Times New Roman" panose="02020603050405020304"/>
                <a:cs typeface="Times New Roman" panose="02020603050405020304"/>
              </a:rPr>
              <a:t>z</a:t>
            </a:r>
            <a:r>
              <a:rPr sz="2925" i="1" spc="30" baseline="-20000" dirty="0">
                <a:latin typeface="Times New Roman" panose="02020603050405020304"/>
                <a:cs typeface="Times New Roman" panose="02020603050405020304"/>
              </a:rPr>
              <a:t>mn</a:t>
            </a:r>
            <a:r>
              <a:rPr sz="2925" i="1" spc="-202" baseline="-20000" dirty="0">
                <a:latin typeface="Times New Roman" panose="02020603050405020304"/>
                <a:cs typeface="Times New Roman" panose="02020603050405020304"/>
              </a:rPr>
              <a:t> </a:t>
            </a:r>
            <a:r>
              <a:rPr sz="2850" spc="204" dirty="0">
                <a:latin typeface="Symbol" panose="05050102010706020507"/>
                <a:cs typeface="Symbol" panose="05050102010706020507"/>
              </a:rPr>
              <a:t></a:t>
            </a:r>
            <a:r>
              <a:rPr sz="7650" spc="-615" baseline="-10000" dirty="0">
                <a:latin typeface="Symbol" panose="05050102010706020507"/>
                <a:cs typeface="Symbol" panose="05050102010706020507"/>
              </a:rPr>
              <a:t></a:t>
            </a:r>
            <a:r>
              <a:rPr sz="2850" i="1" spc="-470" dirty="0">
                <a:latin typeface="Times New Roman" panose="02020603050405020304"/>
                <a:cs typeface="Times New Roman" panose="02020603050405020304"/>
              </a:rPr>
              <a:t>w</a:t>
            </a:r>
            <a:r>
              <a:rPr sz="2925" i="1" spc="15" baseline="-20000" dirty="0">
                <a:latin typeface="Times New Roman" panose="02020603050405020304"/>
                <a:cs typeface="Times New Roman" panose="02020603050405020304"/>
              </a:rPr>
              <a:t>i</a:t>
            </a:r>
            <a:r>
              <a:rPr sz="2925" i="1" spc="-450" baseline="-20000" dirty="0">
                <a:latin typeface="Times New Roman" panose="02020603050405020304"/>
                <a:cs typeface="Times New Roman" panose="02020603050405020304"/>
              </a:rPr>
              <a:t> </a:t>
            </a:r>
            <a:r>
              <a:rPr sz="2850" i="1" spc="-165" dirty="0">
                <a:latin typeface="Times New Roman" panose="02020603050405020304"/>
                <a:cs typeface="Times New Roman" panose="02020603050405020304"/>
              </a:rPr>
              <a:t>z</a:t>
            </a:r>
            <a:r>
              <a:rPr sz="2925" i="1" spc="15" baseline="-20000" dirty="0">
                <a:latin typeface="Times New Roman" panose="02020603050405020304"/>
                <a:cs typeface="Times New Roman" panose="02020603050405020304"/>
              </a:rPr>
              <a:t>i</a:t>
            </a:r>
            <a:endParaRPr sz="2925" baseline="-20000">
              <a:latin typeface="Times New Roman" panose="02020603050405020304"/>
              <a:cs typeface="Times New Roman" panose="02020603050405020304"/>
            </a:endParaRPr>
          </a:p>
          <a:p>
            <a:pPr marL="5067935">
              <a:lnSpc>
                <a:spcPct val="100000"/>
              </a:lnSpc>
              <a:spcBef>
                <a:spcPts val="430"/>
              </a:spcBef>
            </a:pPr>
            <a:r>
              <a:rPr sz="1950" i="1" spc="20" dirty="0">
                <a:latin typeface="Times New Roman" panose="02020603050405020304"/>
                <a:cs typeface="Times New Roman" panose="02020603050405020304"/>
              </a:rPr>
              <a:t>i</a:t>
            </a:r>
            <a:r>
              <a:rPr sz="1950" spc="-290" dirty="0">
                <a:latin typeface="Symbol" panose="05050102010706020507"/>
                <a:cs typeface="Symbol" panose="05050102010706020507"/>
              </a:rPr>
              <a:t></a:t>
            </a:r>
            <a:r>
              <a:rPr sz="1950" spc="15" dirty="0">
                <a:latin typeface="Times New Roman" panose="02020603050405020304"/>
                <a:cs typeface="Times New Roman" panose="02020603050405020304"/>
              </a:rPr>
              <a:t>1</a:t>
            </a:r>
            <a:endParaRPr sz="1950">
              <a:latin typeface="Times New Roman" panose="02020603050405020304"/>
              <a:cs typeface="Times New Roman" panose="02020603050405020304"/>
            </a:endParaRPr>
          </a:p>
          <a:p>
            <a:pPr marL="12700" marR="5080" indent="532765">
              <a:lnSpc>
                <a:spcPct val="100000"/>
              </a:lnSpc>
              <a:spcBef>
                <a:spcPts val="500"/>
              </a:spcBef>
            </a:pPr>
            <a:r>
              <a:rPr sz="2800" b="1" spc="-15" dirty="0">
                <a:latin typeface="新宋体" panose="02010609030101010101" charset="-122"/>
                <a:cs typeface="新宋体" panose="02010609030101010101" charset="-122"/>
              </a:rPr>
              <a:t>其中，w是滤波器系数，z是与该系数对应的图 像灰度值，mn为滤波器中包含的像素点总数</a:t>
            </a:r>
            <a:endParaRPr sz="2800">
              <a:latin typeface="新宋体" panose="02010609030101010101" charset="-122"/>
              <a:cs typeface="新宋体" panose="02010609030101010101"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9100" y="1038225"/>
            <a:ext cx="8774049" cy="98488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空间滤波器</a:t>
            </a:r>
            <a:endParaRPr sz="3200" dirty="0">
              <a:latin typeface="新宋体" panose="02010609030101010101" charset="-122"/>
              <a:cs typeface="新宋体" panose="02010609030101010101" charset="-122"/>
            </a:endParaRPr>
          </a:p>
          <a:p>
            <a:pPr>
              <a:lnSpc>
                <a:spcPct val="100000"/>
              </a:lnSpc>
            </a:pPr>
            <a:endParaRPr sz="3200" dirty="0">
              <a:latin typeface="Times New Roman" panose="02020603050405020304"/>
              <a:cs typeface="Times New Roman" panose="02020603050405020304"/>
            </a:endParaRPr>
          </a:p>
        </p:txBody>
      </p:sp>
      <p:pic>
        <p:nvPicPr>
          <p:cNvPr id="1026" name="Picture 2">
            <a:extLst>
              <a:ext uri="{FF2B5EF4-FFF2-40B4-BE49-F238E27FC236}">
                <a16:creationId xmlns="" xmlns:a16="http://schemas.microsoft.com/office/drawing/2014/main" id="{E6D3EF94-3336-4C33-8AF3-601213E7C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2486025"/>
            <a:ext cx="74676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8217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42862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513496" rIns="0" bIns="0" rtlCol="0">
            <a:spAutoFit/>
          </a:bodyPr>
          <a:lstStyle/>
          <a:p>
            <a:pPr marL="156210">
              <a:lnSpc>
                <a:spcPct val="100000"/>
              </a:lnSpc>
              <a:tabLst>
                <a:tab pos="523875" algn="l"/>
              </a:tabLst>
            </a:pPr>
            <a:r>
              <a:rPr sz="2000" b="0" spc="675" dirty="0">
                <a:solidFill>
                  <a:srgbClr val="EE2B0A"/>
                </a:solidFill>
                <a:latin typeface="Segoe UI Symbol" panose="020B0502040204020203"/>
                <a:cs typeface="Segoe UI Symbol" panose="020B0502040204020203"/>
              </a:rPr>
              <a:t>•	</a:t>
            </a:r>
            <a:r>
              <a:rPr spc="-15" dirty="0">
                <a:latin typeface="新宋体" panose="02010609030101010101" charset="-122"/>
                <a:cs typeface="新宋体" panose="02010609030101010101" charset="-122"/>
              </a:rPr>
              <a:t>平滑空间滤波器的作用</a:t>
            </a:r>
            <a:endParaRPr sz="2000">
              <a:latin typeface="新宋体" panose="02010609030101010101" charset="-122"/>
              <a:cs typeface="新宋体" panose="02010609030101010101" charset="-122"/>
            </a:endParaRPr>
          </a:p>
        </p:txBody>
      </p:sp>
      <p:sp>
        <p:nvSpPr>
          <p:cNvPr id="5" name="object 5"/>
          <p:cNvSpPr txBox="1">
            <a:spLocks noGrp="1"/>
          </p:cNvSpPr>
          <p:nvPr>
            <p:ph type="body" idx="1"/>
          </p:nvPr>
        </p:nvSpPr>
        <p:spPr>
          <a:prstGeom prst="rect">
            <a:avLst/>
          </a:prstGeom>
        </p:spPr>
        <p:txBody>
          <a:bodyPr vert="horz" wrap="square" lIns="0" tIns="124714" rIns="0" bIns="0" rtlCol="0">
            <a:spAutoFit/>
          </a:bodyPr>
          <a:lstStyle/>
          <a:p>
            <a:pPr marL="1171575">
              <a:lnSpc>
                <a:spcPct val="100000"/>
              </a:lnSpc>
              <a:tabLst>
                <a:tab pos="155003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模糊处理:去除图像中一些不重要的细节</a:t>
            </a:r>
            <a:endParaRPr sz="2800">
              <a:latin typeface="新宋体" panose="02010609030101010101" charset="-122"/>
              <a:cs typeface="新宋体" panose="02010609030101010101" charset="-122"/>
            </a:endParaRPr>
          </a:p>
          <a:p>
            <a:pPr marL="1171575">
              <a:lnSpc>
                <a:spcPct val="100000"/>
              </a:lnSpc>
              <a:spcBef>
                <a:spcPts val="1690"/>
              </a:spcBef>
              <a:tabLst>
                <a:tab pos="155003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减小噪声</a:t>
            </a:r>
            <a:endParaRPr sz="2800">
              <a:latin typeface="新宋体" panose="02010609030101010101" charset="-122"/>
              <a:cs typeface="新宋体" panose="02010609030101010101" charset="-122"/>
            </a:endParaRPr>
          </a:p>
          <a:p>
            <a:pPr marL="715010">
              <a:lnSpc>
                <a:spcPct val="100000"/>
              </a:lnSpc>
              <a:spcBef>
                <a:spcPts val="1935"/>
              </a:spcBef>
              <a:tabLst>
                <a:tab pos="1125855" algn="l"/>
              </a:tabLst>
            </a:pPr>
            <a:r>
              <a:rPr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平滑空间滤波器的分类</a:t>
            </a:r>
            <a:endParaRPr sz="3200">
              <a:latin typeface="新宋体" panose="02010609030101010101" charset="-122"/>
              <a:cs typeface="新宋体" panose="02010609030101010101" charset="-122"/>
            </a:endParaRPr>
          </a:p>
          <a:p>
            <a:pPr marL="1172210">
              <a:lnSpc>
                <a:spcPct val="100000"/>
              </a:lnSpc>
              <a:spcBef>
                <a:spcPts val="2320"/>
              </a:spcBef>
              <a:tabLst>
                <a:tab pos="1593850" algn="l"/>
              </a:tabLst>
            </a:pPr>
            <a:r>
              <a:rPr spc="8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线性滤波器：均值滤波器</a:t>
            </a:r>
            <a:endParaRPr sz="2800">
              <a:latin typeface="新宋体" panose="02010609030101010101" charset="-122"/>
              <a:cs typeface="新宋体" panose="02010609030101010101" charset="-122"/>
            </a:endParaRPr>
          </a:p>
          <a:p>
            <a:pPr marL="1172210">
              <a:lnSpc>
                <a:spcPct val="100000"/>
              </a:lnSpc>
              <a:spcBef>
                <a:spcPts val="1755"/>
              </a:spcBef>
              <a:tabLst>
                <a:tab pos="155003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非线性滤波器</a:t>
            </a:r>
            <a:endParaRPr sz="2800">
              <a:latin typeface="新宋体" panose="02010609030101010101" charset="-122"/>
              <a:cs typeface="新宋体" panose="02010609030101010101" charset="-122"/>
            </a:endParaRPr>
          </a:p>
          <a:p>
            <a:pPr marL="1629410">
              <a:lnSpc>
                <a:spcPct val="100000"/>
              </a:lnSpc>
              <a:spcBef>
                <a:spcPts val="2090"/>
              </a:spcBef>
              <a:tabLst>
                <a:tab pos="2008505" algn="l"/>
              </a:tabLst>
            </a:pPr>
            <a:r>
              <a:rPr sz="2000" spc="-335" dirty="0">
                <a:solidFill>
                  <a:srgbClr val="EE2B0A"/>
                </a:solidFill>
                <a:latin typeface="Segoe UI Symbol" panose="020B0502040204020203"/>
                <a:cs typeface="Segoe UI Symbol" panose="020B0502040204020203"/>
              </a:rPr>
              <a:t>➢	</a:t>
            </a:r>
            <a:r>
              <a:rPr sz="2400" b="1" spc="-15" dirty="0">
                <a:latin typeface="新宋体" panose="02010609030101010101" charset="-122"/>
                <a:cs typeface="新宋体" panose="02010609030101010101" charset="-122"/>
              </a:rPr>
              <a:t>最大值滤波器</a:t>
            </a:r>
            <a:endParaRPr sz="2400">
              <a:latin typeface="新宋体" panose="02010609030101010101" charset="-122"/>
              <a:cs typeface="新宋体" panose="02010609030101010101" charset="-122"/>
            </a:endParaRPr>
          </a:p>
          <a:p>
            <a:pPr marL="1629410">
              <a:lnSpc>
                <a:spcPct val="100000"/>
              </a:lnSpc>
              <a:spcBef>
                <a:spcPts val="1500"/>
              </a:spcBef>
              <a:tabLst>
                <a:tab pos="1952625" algn="l"/>
              </a:tabLst>
            </a:pPr>
            <a:r>
              <a:rPr sz="1700" spc="-28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中值滤波器</a:t>
            </a:r>
            <a:endParaRPr sz="2400">
              <a:latin typeface="新宋体" panose="02010609030101010101" charset="-122"/>
              <a:cs typeface="新宋体" panose="02010609030101010101" charset="-122"/>
            </a:endParaRPr>
          </a:p>
          <a:p>
            <a:pPr marL="1629410">
              <a:lnSpc>
                <a:spcPts val="2835"/>
              </a:lnSpc>
              <a:spcBef>
                <a:spcPts val="2100"/>
              </a:spcBef>
              <a:tabLst>
                <a:tab pos="1952625" algn="l"/>
              </a:tabLst>
            </a:pPr>
            <a:r>
              <a:rPr sz="1700" spc="-28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最小值滤波器</a:t>
            </a:r>
            <a:endParaRPr sz="2400">
              <a:latin typeface="新宋体" panose="02010609030101010101" charset="-122"/>
              <a:cs typeface="新宋体" panose="02010609030101010101"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959865"/>
            <a:ext cx="9228202" cy="4633384"/>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线性滤波器</a:t>
            </a:r>
            <a:endParaRPr sz="3200" dirty="0">
              <a:latin typeface="新宋体" panose="02010609030101010101" charset="-122"/>
              <a:cs typeface="新宋体" panose="02010609030101010101" charset="-122"/>
            </a:endParaRPr>
          </a:p>
          <a:p>
            <a:pPr>
              <a:lnSpc>
                <a:spcPct val="100000"/>
              </a:lnSpc>
              <a:spcBef>
                <a:spcPts val="35"/>
              </a:spcBef>
            </a:pPr>
            <a:endParaRPr sz="3100" dirty="0">
              <a:latin typeface="Times New Roman" panose="02020603050405020304"/>
              <a:cs typeface="Times New Roman" panose="02020603050405020304"/>
            </a:endParaRPr>
          </a:p>
          <a:p>
            <a:pPr marL="12700" marR="67945" indent="-635">
              <a:lnSpc>
                <a:spcPct val="100000"/>
              </a:lnSpc>
              <a:tabLst>
                <a:tab pos="423545" algn="l"/>
              </a:tabLst>
            </a:pPr>
            <a:r>
              <a:rPr sz="2200" spc="745" dirty="0">
                <a:solidFill>
                  <a:srgbClr val="EE2B0A"/>
                </a:solidFill>
                <a:latin typeface="Segoe UI Symbol" panose="020B0502040204020203"/>
                <a:cs typeface="Segoe UI Symbol" panose="020B0502040204020203"/>
              </a:rPr>
              <a:t>•	</a:t>
            </a:r>
            <a:r>
              <a:rPr sz="3200" b="1" spc="-15" dirty="0" err="1">
                <a:latin typeface="新宋体" panose="02010609030101010101" charset="-122"/>
                <a:cs typeface="新宋体" panose="02010609030101010101" charset="-122"/>
              </a:rPr>
              <a:t>包含在滤波器邻域内像素的平均值，也称为均值滤波器</a:t>
            </a:r>
            <a:endParaRPr sz="3200" dirty="0">
              <a:latin typeface="新宋体" panose="02010609030101010101" charset="-122"/>
              <a:cs typeface="新宋体" panose="02010609030101010101" charset="-122"/>
            </a:endParaRPr>
          </a:p>
          <a:p>
            <a:pPr marL="12700">
              <a:lnSpc>
                <a:spcPct val="100000"/>
              </a:lnSpc>
              <a:spcBef>
                <a:spcPts val="1925"/>
              </a:spcBef>
              <a:tabLst>
                <a:tab pos="42354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作用</a:t>
            </a:r>
            <a:endParaRPr sz="3200" dirty="0">
              <a:latin typeface="新宋体" panose="02010609030101010101" charset="-122"/>
              <a:cs typeface="新宋体" panose="02010609030101010101" charset="-122"/>
            </a:endParaRPr>
          </a:p>
          <a:p>
            <a:pPr marL="469900" marR="5080" indent="-635">
              <a:lnSpc>
                <a:spcPct val="106000"/>
              </a:lnSpc>
              <a:spcBef>
                <a:spcPts val="1495"/>
              </a:spcBef>
              <a:tabLst>
                <a:tab pos="892175" algn="l"/>
              </a:tabLst>
            </a:pPr>
            <a:r>
              <a:rPr sz="2200" spc="80" dirty="0">
                <a:solidFill>
                  <a:srgbClr val="EE2B0A"/>
                </a:solidFill>
                <a:latin typeface="Segoe UI Symbol" panose="020B0502040204020203"/>
                <a:cs typeface="Segoe UI Symbol" panose="020B0502040204020203"/>
              </a:rPr>
              <a:t>✓	</a:t>
            </a:r>
            <a:r>
              <a:rPr sz="3200" b="1" spc="-15" dirty="0" err="1">
                <a:latin typeface="新宋体" panose="02010609030101010101" charset="-122"/>
                <a:cs typeface="新宋体" panose="02010609030101010101" charset="-122"/>
              </a:rPr>
              <a:t>减小图像灰度</a:t>
            </a:r>
            <a:r>
              <a:rPr sz="3200" b="1" spc="-10" dirty="0" err="1">
                <a:latin typeface="新宋体" panose="02010609030101010101" charset="-122"/>
                <a:cs typeface="新宋体" panose="02010609030101010101" charset="-122"/>
              </a:rPr>
              <a:t>的</a:t>
            </a:r>
            <a:r>
              <a:rPr sz="3200" b="1" spc="-10" dirty="0" err="1">
                <a:latin typeface="Times New Roman" panose="02020603050405020304"/>
                <a:cs typeface="Times New Roman" panose="02020603050405020304"/>
              </a:rPr>
              <a:t>“</a:t>
            </a:r>
            <a:r>
              <a:rPr sz="3200" b="1" spc="-15" dirty="0" err="1">
                <a:latin typeface="新宋体" panose="02010609030101010101" charset="-122"/>
                <a:cs typeface="新宋体" panose="02010609030101010101" charset="-122"/>
              </a:rPr>
              <a:t>尖</a:t>
            </a:r>
            <a:r>
              <a:rPr sz="3200" b="1" spc="-10" dirty="0" err="1">
                <a:latin typeface="新宋体" panose="02010609030101010101" charset="-122"/>
                <a:cs typeface="新宋体" panose="02010609030101010101" charset="-122"/>
              </a:rPr>
              <a:t>锐</a:t>
            </a:r>
            <a:r>
              <a:rPr sz="3200" b="1" spc="-10" dirty="0" err="1">
                <a:latin typeface="Times New Roman" panose="02020603050405020304"/>
                <a:cs typeface="Times New Roman" panose="02020603050405020304"/>
              </a:rPr>
              <a:t>”</a:t>
            </a:r>
            <a:r>
              <a:rPr sz="3200" b="1" spc="-15" dirty="0" err="1">
                <a:latin typeface="新宋体" panose="02010609030101010101" charset="-122"/>
                <a:cs typeface="新宋体" panose="02010609030101010101" charset="-122"/>
              </a:rPr>
              <a:t>变化，减小噪声</a:t>
            </a:r>
            <a:endParaRPr sz="3200" dirty="0">
              <a:latin typeface="新宋体" panose="02010609030101010101" charset="-122"/>
              <a:cs typeface="新宋体" panose="02010609030101010101" charset="-122"/>
            </a:endParaRPr>
          </a:p>
          <a:p>
            <a:pPr marL="469900" marR="5715">
              <a:lnSpc>
                <a:spcPct val="100000"/>
              </a:lnSpc>
              <a:spcBef>
                <a:spcPts val="1920"/>
              </a:spcBef>
              <a:tabLst>
                <a:tab pos="892175" algn="l"/>
              </a:tabLst>
            </a:pPr>
            <a:r>
              <a:rPr sz="2200" spc="80" dirty="0">
                <a:solidFill>
                  <a:srgbClr val="EE2B0A"/>
                </a:solidFill>
                <a:latin typeface="Segoe UI Symbol" panose="020B0502040204020203"/>
                <a:cs typeface="Segoe UI Symbol" panose="020B0502040204020203"/>
              </a:rPr>
              <a:t>✓	</a:t>
            </a:r>
            <a:r>
              <a:rPr sz="3200" b="1" spc="-15" dirty="0" err="1">
                <a:latin typeface="新宋体" panose="02010609030101010101" charset="-122"/>
                <a:cs typeface="新宋体" panose="02010609030101010101" charset="-122"/>
              </a:rPr>
              <a:t>由于图像边缘是由图像灰度尖锐变化引起的，所以也存在边缘模糊的问题</a:t>
            </a:r>
            <a:endParaRPr sz="3200" dirty="0">
              <a:latin typeface="新宋体" panose="02010609030101010101" charset="-122"/>
              <a:cs typeface="新宋体" panose="02010609030101010101"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20002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线性滤波器</a:t>
            </a:r>
          </a:p>
        </p:txBody>
      </p:sp>
      <p:sp>
        <p:nvSpPr>
          <p:cNvPr id="5" name="object 5"/>
          <p:cNvSpPr/>
          <p:nvPr/>
        </p:nvSpPr>
        <p:spPr>
          <a:xfrm>
            <a:off x="2681363" y="1900048"/>
            <a:ext cx="5402579" cy="218617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260975" y="6268719"/>
            <a:ext cx="561340" cy="255904"/>
          </a:xfrm>
          <a:prstGeom prst="rect">
            <a:avLst/>
          </a:prstGeom>
        </p:spPr>
        <p:txBody>
          <a:bodyPr vert="horz" wrap="square" lIns="0" tIns="0" rIns="0" bIns="0" rtlCol="0">
            <a:spAutoFit/>
          </a:bodyPr>
          <a:lstStyle/>
          <a:p>
            <a:pPr marL="12700">
              <a:lnSpc>
                <a:spcPct val="100000"/>
              </a:lnSpc>
              <a:tabLst>
                <a:tab pos="446405" algn="l"/>
              </a:tabLst>
            </a:pPr>
            <a:r>
              <a:rPr sz="1600" i="1" spc="-5" dirty="0">
                <a:latin typeface="Times New Roman" panose="02020603050405020304"/>
                <a:cs typeface="Times New Roman" panose="02020603050405020304"/>
              </a:rPr>
              <a:t>a	b</a:t>
            </a:r>
            <a:endParaRPr sz="1600">
              <a:latin typeface="Times New Roman" panose="02020603050405020304"/>
              <a:cs typeface="Times New Roman" panose="02020603050405020304"/>
            </a:endParaRPr>
          </a:p>
        </p:txBody>
      </p:sp>
      <p:sp>
        <p:nvSpPr>
          <p:cNvPr id="7" name="object 7"/>
          <p:cNvSpPr txBox="1"/>
          <p:nvPr/>
        </p:nvSpPr>
        <p:spPr>
          <a:xfrm>
            <a:off x="4485259" y="5339079"/>
            <a:ext cx="560705" cy="255904"/>
          </a:xfrm>
          <a:prstGeom prst="rect">
            <a:avLst/>
          </a:prstGeom>
        </p:spPr>
        <p:txBody>
          <a:bodyPr vert="horz" wrap="square" lIns="0" tIns="0" rIns="0" bIns="0" rtlCol="0">
            <a:spAutoFit/>
          </a:bodyPr>
          <a:lstStyle/>
          <a:p>
            <a:pPr marL="12700">
              <a:lnSpc>
                <a:spcPct val="100000"/>
              </a:lnSpc>
              <a:tabLst>
                <a:tab pos="445770" algn="l"/>
              </a:tabLst>
            </a:pPr>
            <a:r>
              <a:rPr sz="1600" i="1" spc="-5" dirty="0">
                <a:latin typeface="Times New Roman" panose="02020603050405020304"/>
                <a:cs typeface="Times New Roman" panose="02020603050405020304"/>
              </a:rPr>
              <a:t>a	b</a:t>
            </a:r>
            <a:endParaRPr sz="1600">
              <a:latin typeface="Times New Roman" panose="02020603050405020304"/>
              <a:cs typeface="Times New Roman" panose="02020603050405020304"/>
            </a:endParaRPr>
          </a:p>
        </p:txBody>
      </p:sp>
      <p:sp>
        <p:nvSpPr>
          <p:cNvPr id="8" name="object 8"/>
          <p:cNvSpPr txBox="1"/>
          <p:nvPr/>
        </p:nvSpPr>
        <p:spPr>
          <a:xfrm>
            <a:off x="5089525" y="6290310"/>
            <a:ext cx="2265045" cy="899795"/>
          </a:xfrm>
          <a:prstGeom prst="rect">
            <a:avLst/>
          </a:prstGeom>
        </p:spPr>
        <p:txBody>
          <a:bodyPr vert="horz" wrap="square" lIns="0" tIns="0" rIns="0" bIns="0" rtlCol="0">
            <a:spAutoFit/>
          </a:bodyPr>
          <a:lstStyle/>
          <a:p>
            <a:pPr marL="49530">
              <a:lnSpc>
                <a:spcPct val="100000"/>
              </a:lnSpc>
            </a:pPr>
            <a:r>
              <a:rPr sz="6150" spc="750" baseline="-10000" dirty="0">
                <a:latin typeface="Symbol" panose="05050102010706020507"/>
                <a:cs typeface="Symbol" panose="05050102010706020507"/>
              </a:rPr>
              <a:t></a:t>
            </a:r>
            <a:r>
              <a:rPr sz="6150" spc="532" baseline="-10000" dirty="0">
                <a:latin typeface="Symbol" panose="05050102010706020507"/>
                <a:cs typeface="Symbol" panose="05050102010706020507"/>
              </a:rPr>
              <a:t></a:t>
            </a:r>
            <a:r>
              <a:rPr sz="2250" i="1" dirty="0">
                <a:latin typeface="Times New Roman" panose="02020603050405020304"/>
                <a:cs typeface="Times New Roman" panose="02020603050405020304"/>
              </a:rPr>
              <a:t>w</a:t>
            </a:r>
            <a:r>
              <a:rPr sz="3100" spc="-300" dirty="0">
                <a:latin typeface="Symbol" panose="05050102010706020507"/>
                <a:cs typeface="Symbol" panose="05050102010706020507"/>
              </a:rPr>
              <a:t></a:t>
            </a:r>
            <a:r>
              <a:rPr sz="2250" i="1" spc="50" dirty="0">
                <a:latin typeface="Times New Roman" panose="02020603050405020304"/>
                <a:cs typeface="Times New Roman" panose="02020603050405020304"/>
              </a:rPr>
              <a:t>s</a:t>
            </a:r>
            <a:r>
              <a:rPr sz="2250" spc="5" dirty="0">
                <a:latin typeface="Times New Roman" panose="02020603050405020304"/>
                <a:cs typeface="Times New Roman" panose="02020603050405020304"/>
              </a:rPr>
              <a:t>,</a:t>
            </a:r>
            <a:r>
              <a:rPr sz="2250" spc="-34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t</a:t>
            </a:r>
            <a:r>
              <a:rPr sz="2250" i="1" spc="-335" dirty="0">
                <a:latin typeface="Times New Roman" panose="02020603050405020304"/>
                <a:cs typeface="Times New Roman" panose="02020603050405020304"/>
              </a:rPr>
              <a:t> </a:t>
            </a:r>
            <a:r>
              <a:rPr sz="3100" spc="-280" dirty="0">
                <a:latin typeface="Symbol" panose="05050102010706020507"/>
                <a:cs typeface="Symbol" panose="05050102010706020507"/>
              </a:rPr>
              <a:t></a:t>
            </a:r>
            <a:endParaRPr sz="3100">
              <a:latin typeface="Symbol" panose="05050102010706020507"/>
              <a:cs typeface="Symbol" panose="05050102010706020507"/>
            </a:endParaRPr>
          </a:p>
          <a:p>
            <a:pPr marL="12700">
              <a:lnSpc>
                <a:spcPct val="100000"/>
              </a:lnSpc>
              <a:spcBef>
                <a:spcPts val="310"/>
              </a:spcBef>
            </a:pPr>
            <a:r>
              <a:rPr sz="1600" i="1" spc="125" dirty="0">
                <a:latin typeface="Times New Roman" panose="02020603050405020304"/>
                <a:cs typeface="Times New Roman" panose="02020603050405020304"/>
              </a:rPr>
              <a:t>s</a:t>
            </a:r>
            <a:r>
              <a:rPr sz="1600" spc="95" dirty="0">
                <a:latin typeface="Symbol" panose="05050102010706020507"/>
                <a:cs typeface="Symbol" panose="05050102010706020507"/>
              </a:rPr>
              <a:t></a:t>
            </a:r>
            <a:r>
              <a:rPr sz="1600" spc="100" dirty="0">
                <a:latin typeface="Symbol" panose="05050102010706020507"/>
                <a:cs typeface="Symbol" panose="05050102010706020507"/>
              </a:rPr>
              <a:t></a:t>
            </a:r>
            <a:r>
              <a:rPr sz="1600" i="1" spc="-25" dirty="0">
                <a:latin typeface="Times New Roman" panose="02020603050405020304"/>
                <a:cs typeface="Times New Roman" panose="02020603050405020304"/>
              </a:rPr>
              <a:t>a</a:t>
            </a:r>
            <a:r>
              <a:rPr sz="1600" i="1" spc="-5" dirty="0">
                <a:latin typeface="Times New Roman" panose="02020603050405020304"/>
                <a:cs typeface="Times New Roman" panose="02020603050405020304"/>
              </a:rPr>
              <a:t>t</a:t>
            </a:r>
            <a:r>
              <a:rPr sz="1600" i="1" spc="-220" dirty="0">
                <a:latin typeface="Times New Roman" panose="02020603050405020304"/>
                <a:cs typeface="Times New Roman" panose="02020603050405020304"/>
              </a:rPr>
              <a:t> </a:t>
            </a:r>
            <a:r>
              <a:rPr sz="1600" spc="95" dirty="0">
                <a:latin typeface="Symbol" panose="05050102010706020507"/>
                <a:cs typeface="Symbol" panose="05050102010706020507"/>
              </a:rPr>
              <a:t></a:t>
            </a:r>
            <a:r>
              <a:rPr sz="1600" spc="50" dirty="0">
                <a:latin typeface="Symbol" panose="05050102010706020507"/>
                <a:cs typeface="Symbol" panose="05050102010706020507"/>
              </a:rPr>
              <a:t></a:t>
            </a:r>
            <a:r>
              <a:rPr sz="1600" i="1" spc="-5" dirty="0">
                <a:latin typeface="Times New Roman" panose="02020603050405020304"/>
                <a:cs typeface="Times New Roman" panose="02020603050405020304"/>
              </a:rPr>
              <a:t>b</a:t>
            </a:r>
            <a:endParaRPr sz="1600">
              <a:latin typeface="Times New Roman" panose="02020603050405020304"/>
              <a:cs typeface="Times New Roman" panose="02020603050405020304"/>
            </a:endParaRPr>
          </a:p>
        </p:txBody>
      </p:sp>
      <p:sp>
        <p:nvSpPr>
          <p:cNvPr id="9" name="object 9"/>
          <p:cNvSpPr txBox="1"/>
          <p:nvPr/>
        </p:nvSpPr>
        <p:spPr>
          <a:xfrm>
            <a:off x="4351020" y="5360035"/>
            <a:ext cx="3619500" cy="614045"/>
          </a:xfrm>
          <a:prstGeom prst="rect">
            <a:avLst/>
          </a:prstGeom>
        </p:spPr>
        <p:txBody>
          <a:bodyPr vert="horz" wrap="square" lIns="0" tIns="0" rIns="0" bIns="0" rtlCol="0">
            <a:spAutoFit/>
          </a:bodyPr>
          <a:lstStyle/>
          <a:p>
            <a:pPr marL="12700">
              <a:lnSpc>
                <a:spcPct val="100000"/>
              </a:lnSpc>
            </a:pPr>
            <a:r>
              <a:rPr sz="6150" spc="750" baseline="-10000" dirty="0">
                <a:latin typeface="Symbol" panose="05050102010706020507"/>
                <a:cs typeface="Symbol" panose="05050102010706020507"/>
              </a:rPr>
              <a:t></a:t>
            </a:r>
            <a:r>
              <a:rPr sz="6150" spc="532" baseline="-10000" dirty="0">
                <a:latin typeface="Symbol" panose="05050102010706020507"/>
                <a:cs typeface="Symbol" panose="05050102010706020507"/>
              </a:rPr>
              <a:t></a:t>
            </a:r>
            <a:r>
              <a:rPr sz="2250" i="1" spc="-5" dirty="0">
                <a:latin typeface="Times New Roman" panose="02020603050405020304"/>
                <a:cs typeface="Times New Roman" panose="02020603050405020304"/>
              </a:rPr>
              <a:t>w</a:t>
            </a:r>
            <a:r>
              <a:rPr sz="3100" spc="-300" dirty="0">
                <a:latin typeface="Symbol" panose="05050102010706020507"/>
                <a:cs typeface="Symbol" panose="05050102010706020507"/>
              </a:rPr>
              <a:t></a:t>
            </a:r>
            <a:r>
              <a:rPr sz="2250" i="1" spc="50" dirty="0">
                <a:latin typeface="Times New Roman" panose="02020603050405020304"/>
                <a:cs typeface="Times New Roman" panose="02020603050405020304"/>
              </a:rPr>
              <a:t>s</a:t>
            </a:r>
            <a:r>
              <a:rPr sz="2250" spc="5" dirty="0">
                <a:latin typeface="Times New Roman" panose="02020603050405020304"/>
                <a:cs typeface="Times New Roman" panose="02020603050405020304"/>
              </a:rPr>
              <a:t>,</a:t>
            </a:r>
            <a:r>
              <a:rPr sz="2250" spc="-35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t</a:t>
            </a:r>
            <a:r>
              <a:rPr sz="2250" i="1" spc="-335" dirty="0">
                <a:latin typeface="Times New Roman" panose="02020603050405020304"/>
                <a:cs typeface="Times New Roman" panose="02020603050405020304"/>
              </a:rPr>
              <a:t> </a:t>
            </a:r>
            <a:r>
              <a:rPr sz="3100" spc="-280" dirty="0">
                <a:latin typeface="Symbol" panose="05050102010706020507"/>
                <a:cs typeface="Symbol" panose="05050102010706020507"/>
              </a:rPr>
              <a:t></a:t>
            </a:r>
            <a:r>
              <a:rPr sz="3100" spc="-48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25" dirty="0">
                <a:latin typeface="Times New Roman" panose="02020603050405020304"/>
                <a:cs typeface="Times New Roman" panose="02020603050405020304"/>
              </a:rPr>
              <a:t> </a:t>
            </a:r>
            <a:r>
              <a:rPr sz="3100" spc="-225" dirty="0">
                <a:latin typeface="Symbol" panose="05050102010706020507"/>
                <a:cs typeface="Symbol" panose="05050102010706020507"/>
              </a:rPr>
              <a:t></a:t>
            </a:r>
            <a:r>
              <a:rPr sz="2250" i="1" spc="10" dirty="0">
                <a:latin typeface="Times New Roman" panose="02020603050405020304"/>
                <a:cs typeface="Times New Roman" panose="02020603050405020304"/>
              </a:rPr>
              <a:t>x</a:t>
            </a:r>
            <a:r>
              <a:rPr sz="2250" i="1" spc="-125"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spc="-75" dirty="0">
                <a:latin typeface="Times New Roman" panose="02020603050405020304"/>
                <a:cs typeface="Times New Roman" panose="02020603050405020304"/>
              </a:rPr>
              <a:t> </a:t>
            </a:r>
            <a:r>
              <a:rPr sz="2250" i="1" spc="50" dirty="0">
                <a:latin typeface="Times New Roman" panose="02020603050405020304"/>
                <a:cs typeface="Times New Roman" panose="02020603050405020304"/>
              </a:rPr>
              <a:t>s</a:t>
            </a:r>
            <a:r>
              <a:rPr sz="2250" spc="5" dirty="0">
                <a:latin typeface="Times New Roman" panose="02020603050405020304"/>
                <a:cs typeface="Times New Roman" panose="02020603050405020304"/>
              </a:rPr>
              <a:t>,</a:t>
            </a:r>
            <a:r>
              <a:rPr sz="2250" spc="-60" dirty="0">
                <a:latin typeface="Times New Roman" panose="02020603050405020304"/>
                <a:cs typeface="Times New Roman" panose="02020603050405020304"/>
              </a:rPr>
              <a:t> </a:t>
            </a:r>
            <a:r>
              <a:rPr sz="2250" i="1" spc="10" dirty="0">
                <a:latin typeface="Times New Roman" panose="02020603050405020304"/>
                <a:cs typeface="Times New Roman" panose="02020603050405020304"/>
              </a:rPr>
              <a:t>y</a:t>
            </a:r>
            <a:r>
              <a:rPr sz="2250" i="1" spc="-90"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spc="-18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t</a:t>
            </a:r>
            <a:r>
              <a:rPr sz="2250" i="1" spc="-340" dirty="0">
                <a:latin typeface="Times New Roman" panose="02020603050405020304"/>
                <a:cs typeface="Times New Roman" panose="02020603050405020304"/>
              </a:rPr>
              <a:t> </a:t>
            </a:r>
            <a:r>
              <a:rPr sz="3100" spc="-280" dirty="0">
                <a:latin typeface="Symbol" panose="05050102010706020507"/>
                <a:cs typeface="Symbol" panose="05050102010706020507"/>
              </a:rPr>
              <a:t></a:t>
            </a:r>
            <a:endParaRPr sz="3100">
              <a:latin typeface="Symbol" panose="05050102010706020507"/>
              <a:cs typeface="Symbol" panose="05050102010706020507"/>
            </a:endParaRPr>
          </a:p>
        </p:txBody>
      </p:sp>
      <p:sp>
        <p:nvSpPr>
          <p:cNvPr id="10" name="object 10"/>
          <p:cNvSpPr txBox="1"/>
          <p:nvPr/>
        </p:nvSpPr>
        <p:spPr>
          <a:xfrm>
            <a:off x="3212465" y="5833745"/>
            <a:ext cx="5734050" cy="464185"/>
          </a:xfrm>
          <a:prstGeom prst="rect">
            <a:avLst/>
          </a:prstGeom>
        </p:spPr>
        <p:txBody>
          <a:bodyPr vert="horz" wrap="square" lIns="0" tIns="0" rIns="0" bIns="0" rtlCol="0">
            <a:spAutoFit/>
          </a:bodyPr>
          <a:lstStyle/>
          <a:p>
            <a:pPr marL="12700">
              <a:lnSpc>
                <a:spcPct val="100000"/>
              </a:lnSpc>
              <a:tabLst>
                <a:tab pos="4256405" algn="l"/>
              </a:tabLst>
            </a:pPr>
            <a:r>
              <a:rPr sz="3375" i="1" spc="284" baseline="-23000" dirty="0">
                <a:latin typeface="Times New Roman" panose="02020603050405020304"/>
                <a:cs typeface="Times New Roman" panose="02020603050405020304"/>
              </a:rPr>
              <a:t>g</a:t>
            </a:r>
            <a:r>
              <a:rPr sz="4650" spc="-337" baseline="-17000" dirty="0">
                <a:latin typeface="Symbol" panose="05050102010706020507"/>
                <a:cs typeface="Symbol" panose="05050102010706020507"/>
              </a:rPr>
              <a:t></a:t>
            </a:r>
            <a:r>
              <a:rPr sz="3375" i="1" spc="60" baseline="-23000" dirty="0">
                <a:latin typeface="Times New Roman" panose="02020603050405020304"/>
                <a:cs typeface="Times New Roman" panose="02020603050405020304"/>
              </a:rPr>
              <a:t>x</a:t>
            </a:r>
            <a:r>
              <a:rPr sz="3375" spc="7" baseline="-23000" dirty="0">
                <a:latin typeface="Times New Roman" panose="02020603050405020304"/>
                <a:cs typeface="Times New Roman" panose="02020603050405020304"/>
              </a:rPr>
              <a:t>,</a:t>
            </a:r>
            <a:r>
              <a:rPr sz="3375" spc="-89" baseline="-23000" dirty="0">
                <a:latin typeface="Times New Roman" panose="02020603050405020304"/>
                <a:cs typeface="Times New Roman" panose="02020603050405020304"/>
              </a:rPr>
              <a:t> </a:t>
            </a:r>
            <a:r>
              <a:rPr sz="3375" i="1" spc="277" baseline="-23000" dirty="0">
                <a:latin typeface="Times New Roman" panose="02020603050405020304"/>
                <a:cs typeface="Times New Roman" panose="02020603050405020304"/>
              </a:rPr>
              <a:t>y</a:t>
            </a:r>
            <a:r>
              <a:rPr sz="4650" spc="-419" baseline="-17000" dirty="0">
                <a:latin typeface="Symbol" panose="05050102010706020507"/>
                <a:cs typeface="Symbol" panose="05050102010706020507"/>
              </a:rPr>
              <a:t></a:t>
            </a:r>
            <a:r>
              <a:rPr sz="4650" spc="-607" baseline="-17000" dirty="0">
                <a:latin typeface="Times New Roman" panose="02020603050405020304"/>
                <a:cs typeface="Times New Roman" panose="02020603050405020304"/>
              </a:rPr>
              <a:t> </a:t>
            </a:r>
            <a:r>
              <a:rPr sz="3375" spc="22" baseline="-23000" dirty="0">
                <a:latin typeface="Symbol" panose="05050102010706020507"/>
                <a:cs typeface="Symbol" panose="05050102010706020507"/>
              </a:rPr>
              <a:t></a:t>
            </a:r>
            <a:r>
              <a:rPr sz="3375" spc="82" baseline="-23000" dirty="0">
                <a:latin typeface="Times New Roman" panose="02020603050405020304"/>
                <a:cs typeface="Times New Roman" panose="02020603050405020304"/>
              </a:rPr>
              <a:t> </a:t>
            </a:r>
            <a:r>
              <a:rPr sz="1600" i="1" u="heavy" spc="-180" dirty="0">
                <a:latin typeface="Times New Roman" panose="02020603050405020304"/>
                <a:cs typeface="Times New Roman" panose="02020603050405020304"/>
              </a:rPr>
              <a:t> </a:t>
            </a:r>
            <a:r>
              <a:rPr sz="1600" i="1" u="heavy" spc="125" dirty="0">
                <a:latin typeface="Times New Roman" panose="02020603050405020304"/>
                <a:cs typeface="Times New Roman" panose="02020603050405020304"/>
              </a:rPr>
              <a:t>s</a:t>
            </a:r>
            <a:r>
              <a:rPr sz="1600" u="heavy" spc="95" dirty="0">
                <a:latin typeface="Symbol" panose="05050102010706020507"/>
                <a:cs typeface="Symbol" panose="05050102010706020507"/>
              </a:rPr>
              <a:t></a:t>
            </a:r>
            <a:r>
              <a:rPr sz="1600" u="heavy" spc="100" dirty="0">
                <a:latin typeface="Symbol" panose="05050102010706020507"/>
                <a:cs typeface="Symbol" panose="05050102010706020507"/>
              </a:rPr>
              <a:t></a:t>
            </a:r>
            <a:r>
              <a:rPr sz="1600" i="1" u="heavy" spc="-25" dirty="0">
                <a:latin typeface="Times New Roman" panose="02020603050405020304"/>
                <a:cs typeface="Times New Roman" panose="02020603050405020304"/>
              </a:rPr>
              <a:t>a</a:t>
            </a:r>
            <a:r>
              <a:rPr sz="1600" i="1" u="heavy" spc="-5" dirty="0">
                <a:latin typeface="Times New Roman" panose="02020603050405020304"/>
                <a:cs typeface="Times New Roman" panose="02020603050405020304"/>
              </a:rPr>
              <a:t>t</a:t>
            </a:r>
            <a:r>
              <a:rPr sz="1600" i="1" u="heavy" spc="-215" dirty="0">
                <a:latin typeface="Times New Roman" panose="02020603050405020304"/>
                <a:cs typeface="Times New Roman" panose="02020603050405020304"/>
              </a:rPr>
              <a:t> </a:t>
            </a:r>
            <a:r>
              <a:rPr sz="1600" u="heavy" spc="85" dirty="0">
                <a:latin typeface="Symbol" panose="05050102010706020507"/>
                <a:cs typeface="Symbol" panose="05050102010706020507"/>
              </a:rPr>
              <a:t></a:t>
            </a:r>
            <a:r>
              <a:rPr sz="1600" u="heavy" spc="50" dirty="0">
                <a:latin typeface="Symbol" panose="05050102010706020507"/>
                <a:cs typeface="Symbol" panose="05050102010706020507"/>
              </a:rPr>
              <a:t></a:t>
            </a:r>
            <a:r>
              <a:rPr sz="1600" i="1" u="heavy" spc="-5" dirty="0">
                <a:latin typeface="Times New Roman" panose="02020603050405020304"/>
                <a:cs typeface="Times New Roman" panose="02020603050405020304"/>
              </a:rPr>
              <a:t>b</a:t>
            </a:r>
            <a:r>
              <a:rPr sz="1600" i="1" u="heavy" dirty="0">
                <a:latin typeface="Times New Roman" panose="02020603050405020304"/>
                <a:cs typeface="Times New Roman" panose="02020603050405020304"/>
              </a:rPr>
              <a:t>	</a:t>
            </a:r>
            <a:endParaRPr sz="1600" dirty="0">
              <a:latin typeface="Times New Roman" panose="02020603050405020304"/>
              <a:cs typeface="Times New Roman" panose="02020603050405020304"/>
            </a:endParaRPr>
          </a:p>
        </p:txBody>
      </p:sp>
      <p:sp>
        <p:nvSpPr>
          <p:cNvPr id="11" name="object 11"/>
          <p:cNvSpPr txBox="1"/>
          <p:nvPr/>
        </p:nvSpPr>
        <p:spPr>
          <a:xfrm>
            <a:off x="4031107" y="1499361"/>
            <a:ext cx="2286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a</a:t>
            </a:r>
            <a:endParaRPr sz="3200">
              <a:latin typeface="新宋体" panose="02010609030101010101" charset="-122"/>
              <a:cs typeface="新宋体" panose="02010609030101010101" charset="-122"/>
            </a:endParaRPr>
          </a:p>
        </p:txBody>
      </p:sp>
      <p:sp>
        <p:nvSpPr>
          <p:cNvPr id="12" name="object 12"/>
          <p:cNvSpPr txBox="1"/>
          <p:nvPr/>
        </p:nvSpPr>
        <p:spPr>
          <a:xfrm>
            <a:off x="6839089" y="1528317"/>
            <a:ext cx="2286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b</a:t>
            </a:r>
            <a:endParaRPr sz="3200">
              <a:latin typeface="新宋体" panose="02010609030101010101" charset="-122"/>
              <a:cs typeface="新宋体" panose="02010609030101010101" charset="-122"/>
            </a:endParaRPr>
          </a:p>
        </p:txBody>
      </p:sp>
      <p:sp>
        <p:nvSpPr>
          <p:cNvPr id="13" name="object 13"/>
          <p:cNvSpPr txBox="1"/>
          <p:nvPr/>
        </p:nvSpPr>
        <p:spPr>
          <a:xfrm>
            <a:off x="2020951" y="4062547"/>
            <a:ext cx="8050149" cy="1292662"/>
          </a:xfrm>
          <a:prstGeom prst="rect">
            <a:avLst/>
          </a:prstGeom>
        </p:spPr>
        <p:txBody>
          <a:bodyPr vert="horz" wrap="square" lIns="0" tIns="0" rIns="0" bIns="0" rtlCol="0">
            <a:spAutoFit/>
          </a:bodyPr>
          <a:lstStyle/>
          <a:p>
            <a:pPr marL="12700" marR="5080">
              <a:lnSpc>
                <a:spcPct val="150000"/>
              </a:lnSpc>
            </a:pPr>
            <a:r>
              <a:rPr sz="2800" b="1" spc="-15" dirty="0">
                <a:latin typeface="新宋体" panose="02010609030101010101" charset="-122"/>
                <a:cs typeface="新宋体" panose="02010609030101010101" charset="-122"/>
              </a:rPr>
              <a:t>图a是标准的像素平均值 图b是像素的加权平均，表明一些像素更为重要</a:t>
            </a:r>
            <a:endParaRPr sz="2800" dirty="0">
              <a:latin typeface="新宋体" panose="02010609030101010101" charset="-122"/>
              <a:cs typeface="新宋体" panose="02010609030101010101"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线性滤波器</a:t>
            </a:r>
            <a:r>
              <a:rPr spc="-5" dirty="0">
                <a:latin typeface="Times New Roman" panose="02020603050405020304"/>
                <a:cs typeface="Times New Roman" panose="02020603050405020304"/>
              </a:rPr>
              <a:t>——</a:t>
            </a:r>
            <a:r>
              <a:rPr spc="-10" dirty="0">
                <a:latin typeface="新宋体" panose="02010609030101010101" charset="-122"/>
                <a:cs typeface="新宋体" panose="02010609030101010101" charset="-122"/>
              </a:rPr>
              <a:t>例1</a:t>
            </a:r>
          </a:p>
        </p:txBody>
      </p:sp>
      <p:sp>
        <p:nvSpPr>
          <p:cNvPr id="5" name="object 5"/>
          <p:cNvSpPr/>
          <p:nvPr/>
        </p:nvSpPr>
        <p:spPr>
          <a:xfrm>
            <a:off x="3556139" y="1833371"/>
            <a:ext cx="3446526" cy="513892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789047" y="2515870"/>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原图</a:t>
            </a:r>
            <a:endParaRPr sz="2000">
              <a:latin typeface="新宋体" panose="02010609030101010101" charset="-122"/>
              <a:cs typeface="新宋体" panose="02010609030101010101" charset="-122"/>
            </a:endParaRPr>
          </a:p>
        </p:txBody>
      </p:sp>
      <p:sp>
        <p:nvSpPr>
          <p:cNvPr id="7" name="object 7"/>
          <p:cNvSpPr txBox="1"/>
          <p:nvPr/>
        </p:nvSpPr>
        <p:spPr>
          <a:xfrm>
            <a:off x="7034148" y="2536444"/>
            <a:ext cx="659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3</a:t>
            </a:r>
            <a:r>
              <a:rPr sz="2000" b="1" spc="-5" dirty="0">
                <a:solidFill>
                  <a:srgbClr val="EE2B0A"/>
                </a:solidFill>
                <a:latin typeface="新宋体" panose="02010609030101010101" charset="-122"/>
                <a:cs typeface="新宋体" panose="02010609030101010101" charset="-122"/>
              </a:rPr>
              <a:t> </a:t>
            </a:r>
            <a:r>
              <a:rPr sz="2000" b="1" spc="-10" dirty="0">
                <a:solidFill>
                  <a:srgbClr val="EE2B0A"/>
                </a:solidFill>
                <a:latin typeface="新宋体" panose="02010609030101010101" charset="-122"/>
                <a:cs typeface="新宋体" panose="02010609030101010101" charset="-122"/>
              </a:rPr>
              <a:t>x</a:t>
            </a:r>
            <a:r>
              <a:rPr sz="2000" b="1" spc="-15" dirty="0">
                <a:solidFill>
                  <a:srgbClr val="EE2B0A"/>
                </a:solidFill>
                <a:latin typeface="新宋体" panose="02010609030101010101" charset="-122"/>
                <a:cs typeface="新宋体" panose="02010609030101010101" charset="-122"/>
              </a:rPr>
              <a:t> </a:t>
            </a:r>
            <a:r>
              <a:rPr sz="2000" b="1" spc="-10" dirty="0">
                <a:solidFill>
                  <a:srgbClr val="EE2B0A"/>
                </a:solidFill>
                <a:latin typeface="新宋体" panose="02010609030101010101" charset="-122"/>
                <a:cs typeface="新宋体" panose="02010609030101010101" charset="-122"/>
              </a:rPr>
              <a:t>3</a:t>
            </a:r>
            <a:endParaRPr sz="2000">
              <a:latin typeface="新宋体" panose="02010609030101010101" charset="-122"/>
              <a:cs typeface="新宋体" panose="02010609030101010101" charset="-122"/>
            </a:endParaRPr>
          </a:p>
        </p:txBody>
      </p:sp>
      <p:sp>
        <p:nvSpPr>
          <p:cNvPr id="8" name="object 8"/>
          <p:cNvSpPr txBox="1"/>
          <p:nvPr/>
        </p:nvSpPr>
        <p:spPr>
          <a:xfrm>
            <a:off x="2762389" y="4227334"/>
            <a:ext cx="659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5</a:t>
            </a:r>
            <a:r>
              <a:rPr sz="2000" b="1" spc="-5" dirty="0">
                <a:solidFill>
                  <a:srgbClr val="EE2B0A"/>
                </a:solidFill>
                <a:latin typeface="新宋体" panose="02010609030101010101" charset="-122"/>
                <a:cs typeface="新宋体" panose="02010609030101010101" charset="-122"/>
              </a:rPr>
              <a:t> </a:t>
            </a:r>
            <a:r>
              <a:rPr sz="2000" b="1" spc="-10" dirty="0">
                <a:solidFill>
                  <a:srgbClr val="EE2B0A"/>
                </a:solidFill>
                <a:latin typeface="新宋体" panose="02010609030101010101" charset="-122"/>
                <a:cs typeface="新宋体" panose="02010609030101010101" charset="-122"/>
              </a:rPr>
              <a:t>x</a:t>
            </a:r>
            <a:r>
              <a:rPr sz="2000" b="1" spc="-15" dirty="0">
                <a:solidFill>
                  <a:srgbClr val="EE2B0A"/>
                </a:solidFill>
                <a:latin typeface="新宋体" panose="02010609030101010101" charset="-122"/>
                <a:cs typeface="新宋体" panose="02010609030101010101" charset="-122"/>
              </a:rPr>
              <a:t> </a:t>
            </a:r>
            <a:r>
              <a:rPr sz="2000" b="1" spc="-10" dirty="0">
                <a:solidFill>
                  <a:srgbClr val="EE2B0A"/>
                </a:solidFill>
                <a:latin typeface="新宋体" panose="02010609030101010101" charset="-122"/>
                <a:cs typeface="新宋体" panose="02010609030101010101" charset="-122"/>
              </a:rPr>
              <a:t>5</a:t>
            </a:r>
            <a:endParaRPr sz="2000">
              <a:latin typeface="新宋体" panose="02010609030101010101" charset="-122"/>
              <a:cs typeface="新宋体" panose="02010609030101010101" charset="-122"/>
            </a:endParaRPr>
          </a:p>
        </p:txBody>
      </p:sp>
      <p:sp>
        <p:nvSpPr>
          <p:cNvPr id="9" name="object 9"/>
          <p:cNvSpPr txBox="1"/>
          <p:nvPr/>
        </p:nvSpPr>
        <p:spPr>
          <a:xfrm>
            <a:off x="7054731" y="4227334"/>
            <a:ext cx="659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9</a:t>
            </a:r>
            <a:r>
              <a:rPr sz="2000" b="1" spc="-5" dirty="0">
                <a:solidFill>
                  <a:srgbClr val="EE2B0A"/>
                </a:solidFill>
                <a:latin typeface="新宋体" panose="02010609030101010101" charset="-122"/>
                <a:cs typeface="新宋体" panose="02010609030101010101" charset="-122"/>
              </a:rPr>
              <a:t> </a:t>
            </a:r>
            <a:r>
              <a:rPr sz="2000" b="1" spc="-10" dirty="0">
                <a:solidFill>
                  <a:srgbClr val="EE2B0A"/>
                </a:solidFill>
                <a:latin typeface="新宋体" panose="02010609030101010101" charset="-122"/>
                <a:cs typeface="新宋体" panose="02010609030101010101" charset="-122"/>
              </a:rPr>
              <a:t>x</a:t>
            </a:r>
            <a:r>
              <a:rPr sz="2000" b="1" spc="-15" dirty="0">
                <a:solidFill>
                  <a:srgbClr val="EE2B0A"/>
                </a:solidFill>
                <a:latin typeface="新宋体" panose="02010609030101010101" charset="-122"/>
                <a:cs typeface="新宋体" panose="02010609030101010101" charset="-122"/>
              </a:rPr>
              <a:t> </a:t>
            </a:r>
            <a:r>
              <a:rPr sz="2000" b="1" spc="-10" dirty="0">
                <a:solidFill>
                  <a:srgbClr val="EE2B0A"/>
                </a:solidFill>
                <a:latin typeface="新宋体" panose="02010609030101010101" charset="-122"/>
                <a:cs typeface="新宋体" panose="02010609030101010101" charset="-122"/>
              </a:rPr>
              <a:t>9</a:t>
            </a:r>
            <a:endParaRPr sz="2000">
              <a:latin typeface="新宋体" panose="02010609030101010101" charset="-122"/>
              <a:cs typeface="新宋体" panose="02010609030101010101" charset="-122"/>
            </a:endParaRPr>
          </a:p>
        </p:txBody>
      </p:sp>
      <p:sp>
        <p:nvSpPr>
          <p:cNvPr id="10" name="object 10"/>
          <p:cNvSpPr txBox="1"/>
          <p:nvPr/>
        </p:nvSpPr>
        <p:spPr>
          <a:xfrm>
            <a:off x="2624467" y="5956312"/>
            <a:ext cx="914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15 x 15</a:t>
            </a:r>
            <a:endParaRPr sz="2000">
              <a:latin typeface="新宋体" panose="02010609030101010101" charset="-122"/>
              <a:cs typeface="新宋体" panose="02010609030101010101" charset="-122"/>
            </a:endParaRPr>
          </a:p>
        </p:txBody>
      </p:sp>
      <p:sp>
        <p:nvSpPr>
          <p:cNvPr id="11" name="object 11"/>
          <p:cNvSpPr txBox="1"/>
          <p:nvPr/>
        </p:nvSpPr>
        <p:spPr>
          <a:xfrm>
            <a:off x="7082180" y="5919749"/>
            <a:ext cx="914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35 x 35</a:t>
            </a:r>
            <a:endParaRPr sz="2000">
              <a:latin typeface="新宋体" panose="02010609030101010101" charset="-122"/>
              <a:cs typeface="新宋体" panose="02010609030101010101"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线性滤波器</a:t>
            </a:r>
            <a:r>
              <a:rPr spc="-5" dirty="0">
                <a:latin typeface="Times New Roman" panose="02020603050405020304"/>
                <a:cs typeface="Times New Roman" panose="02020603050405020304"/>
              </a:rPr>
              <a:t>——</a:t>
            </a:r>
            <a:r>
              <a:rPr spc="-10" dirty="0">
                <a:latin typeface="新宋体" panose="02010609030101010101" charset="-122"/>
                <a:cs typeface="新宋体" panose="02010609030101010101" charset="-122"/>
              </a:rPr>
              <a:t>例2</a:t>
            </a:r>
          </a:p>
        </p:txBody>
      </p:sp>
      <p:sp>
        <p:nvSpPr>
          <p:cNvPr id="5" name="object 5"/>
          <p:cNvSpPr txBox="1"/>
          <p:nvPr/>
        </p:nvSpPr>
        <p:spPr>
          <a:xfrm>
            <a:off x="2789047" y="2515870"/>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原图</a:t>
            </a:r>
            <a:endParaRPr sz="2000">
              <a:latin typeface="新宋体" panose="02010609030101010101" charset="-122"/>
              <a:cs typeface="新宋体" panose="02010609030101010101" charset="-122"/>
            </a:endParaRPr>
          </a:p>
        </p:txBody>
      </p:sp>
      <p:sp>
        <p:nvSpPr>
          <p:cNvPr id="6" name="object 6"/>
          <p:cNvSpPr/>
          <p:nvPr/>
        </p:nvSpPr>
        <p:spPr>
          <a:xfrm>
            <a:off x="1891169" y="2914650"/>
            <a:ext cx="7559802" cy="3240023"/>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145151" y="2536444"/>
            <a:ext cx="914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15 x 15</a:t>
            </a:r>
            <a:endParaRPr sz="2000">
              <a:latin typeface="新宋体" panose="02010609030101010101" charset="-122"/>
              <a:cs typeface="新宋体" panose="02010609030101010101" charset="-122"/>
            </a:endParaRPr>
          </a:p>
        </p:txBody>
      </p:sp>
      <p:sp>
        <p:nvSpPr>
          <p:cNvPr id="8" name="object 8"/>
          <p:cNvSpPr txBox="1"/>
          <p:nvPr/>
        </p:nvSpPr>
        <p:spPr>
          <a:xfrm>
            <a:off x="6929755" y="2574544"/>
            <a:ext cx="2513965" cy="215900"/>
          </a:xfrm>
          <a:prstGeom prst="rect">
            <a:avLst/>
          </a:prstGeom>
        </p:spPr>
        <p:txBody>
          <a:bodyPr vert="horz" wrap="square" lIns="0" tIns="0" rIns="0" bIns="0" rtlCol="0">
            <a:spAutoFit/>
          </a:bodyPr>
          <a:lstStyle/>
          <a:p>
            <a:pPr marL="12700">
              <a:lnSpc>
                <a:spcPct val="100000"/>
              </a:lnSpc>
            </a:pPr>
            <a:r>
              <a:rPr sz="1400" b="1" spc="-10" dirty="0">
                <a:solidFill>
                  <a:srgbClr val="EE2B0A"/>
                </a:solidFill>
                <a:latin typeface="新宋体" panose="02010609030101010101" charset="-122"/>
                <a:cs typeface="新宋体" panose="02010609030101010101" charset="-122"/>
              </a:rPr>
              <a:t>阈值＝25％ x</a:t>
            </a:r>
            <a:r>
              <a:rPr sz="1400" b="1" spc="-5" dirty="0">
                <a:solidFill>
                  <a:srgbClr val="EE2B0A"/>
                </a:solidFill>
                <a:latin typeface="新宋体" panose="02010609030101010101" charset="-122"/>
                <a:cs typeface="新宋体" panose="02010609030101010101" charset="-122"/>
              </a:rPr>
              <a:t> </a:t>
            </a:r>
            <a:r>
              <a:rPr sz="1400" b="1" spc="-10" dirty="0">
                <a:solidFill>
                  <a:srgbClr val="EE2B0A"/>
                </a:solidFill>
                <a:latin typeface="新宋体" panose="02010609030101010101" charset="-122"/>
                <a:cs typeface="新宋体" panose="02010609030101010101" charset="-122"/>
              </a:rPr>
              <a:t>b图像的最高亮度</a:t>
            </a:r>
            <a:endParaRPr sz="1400">
              <a:latin typeface="新宋体" panose="02010609030101010101" charset="-122"/>
              <a:cs typeface="新宋体" panose="02010609030101010101" charset="-122"/>
            </a:endParaRPr>
          </a:p>
        </p:txBody>
      </p:sp>
      <p:sp>
        <p:nvSpPr>
          <p:cNvPr id="9" name="object 9"/>
          <p:cNvSpPr txBox="1"/>
          <p:nvPr/>
        </p:nvSpPr>
        <p:spPr>
          <a:xfrm>
            <a:off x="1949323" y="1819147"/>
            <a:ext cx="4291965" cy="418465"/>
          </a:xfrm>
          <a:prstGeom prst="rect">
            <a:avLst/>
          </a:prstGeom>
        </p:spPr>
        <p:txBody>
          <a:bodyPr vert="horz" wrap="square" lIns="0" tIns="0" rIns="0" bIns="0" rtlCol="0">
            <a:spAutoFit/>
          </a:bodyPr>
          <a:lstStyle/>
          <a:p>
            <a:pPr marL="12700">
              <a:lnSpc>
                <a:spcPts val="3295"/>
              </a:lnSpc>
            </a:pPr>
            <a:r>
              <a:rPr sz="2800" b="1" spc="-15" dirty="0">
                <a:latin typeface="新宋体" panose="02010609030101010101" charset="-122"/>
                <a:cs typeface="新宋体" panose="02010609030101010101" charset="-122"/>
              </a:rPr>
              <a:t>提取感兴趣物体而模糊图像</a:t>
            </a:r>
            <a:endParaRPr sz="2800">
              <a:latin typeface="新宋体" panose="02010609030101010101" charset="-122"/>
              <a:cs typeface="新宋体" panose="02010609030101010101"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54251" y="1783588"/>
            <a:ext cx="7616190" cy="4748530"/>
          </a:xfrm>
          <a:prstGeom prst="rect">
            <a:avLst/>
          </a:prstGeom>
        </p:spPr>
        <p:txBody>
          <a:bodyPr vert="horz" wrap="square" lIns="0" tIns="0" rIns="0" bIns="0" rtlCol="0">
            <a:spAutoFit/>
          </a:bodyPr>
          <a:lstStyle/>
          <a:p>
            <a:pPr marL="12700">
              <a:lnSpc>
                <a:spcPct val="100000"/>
              </a:lnSpc>
              <a:tabLst>
                <a:tab pos="379730" algn="l"/>
              </a:tabLst>
            </a:pPr>
            <a:r>
              <a:rPr sz="2000" spc="67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什么是统计排序滤波器？</a:t>
            </a:r>
            <a:endParaRPr sz="3200">
              <a:latin typeface="新宋体" panose="02010609030101010101" charset="-122"/>
              <a:cs typeface="新宋体" panose="02010609030101010101" charset="-122"/>
            </a:endParaRPr>
          </a:p>
          <a:p>
            <a:pPr marL="469900">
              <a:lnSpc>
                <a:spcPct val="100000"/>
              </a:lnSpc>
              <a:spcBef>
                <a:spcPts val="1675"/>
              </a:spcBef>
              <a:tabLst>
                <a:tab pos="84772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是一种非线性滤波器</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基于滤波器所在图像区域中像素的排序，由 排序结果决定的值代替中心像素的值</a:t>
            </a:r>
            <a:endParaRPr sz="2800">
              <a:latin typeface="新宋体" panose="02010609030101010101" charset="-122"/>
              <a:cs typeface="新宋体" panose="02010609030101010101" charset="-122"/>
            </a:endParaRPr>
          </a:p>
          <a:p>
            <a:pPr marL="12700">
              <a:lnSpc>
                <a:spcPct val="100000"/>
              </a:lnSpc>
              <a:spcBef>
                <a:spcPts val="1935"/>
              </a:spcBef>
              <a:tabLst>
                <a:tab pos="42354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分类</a:t>
            </a:r>
            <a:endParaRPr sz="3200">
              <a:latin typeface="新宋体" panose="02010609030101010101" charset="-122"/>
              <a:cs typeface="新宋体" panose="02010609030101010101" charset="-122"/>
            </a:endParaRPr>
          </a:p>
          <a:p>
            <a:pPr marL="469900">
              <a:lnSpc>
                <a:spcPct val="100000"/>
              </a:lnSpc>
              <a:spcBef>
                <a:spcPts val="2725"/>
              </a:spcBef>
              <a:tabLst>
                <a:tab pos="892175" algn="l"/>
              </a:tabLst>
            </a:pPr>
            <a:r>
              <a:rPr sz="2200" spc="80"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中值滤波器： 用像素领域内的中间值代替该像素</a:t>
            </a:r>
            <a:endParaRPr sz="2400">
              <a:latin typeface="新宋体" panose="02010609030101010101" charset="-122"/>
              <a:cs typeface="新宋体" panose="02010609030101010101" charset="-122"/>
            </a:endParaRPr>
          </a:p>
          <a:p>
            <a:pPr marL="469900">
              <a:lnSpc>
                <a:spcPct val="100000"/>
              </a:lnSpc>
              <a:spcBef>
                <a:spcPts val="157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最大值滤波器：用像素领域内的最大值代替该像素</a:t>
            </a:r>
            <a:endParaRPr sz="2400">
              <a:latin typeface="新宋体" panose="02010609030101010101" charset="-122"/>
              <a:cs typeface="新宋体" panose="02010609030101010101" charset="-122"/>
            </a:endParaRPr>
          </a:p>
          <a:p>
            <a:pPr marL="469900">
              <a:lnSpc>
                <a:spcPts val="2835"/>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最小值滤波器：用像素领域内的最小值代替该像素</a:t>
            </a:r>
            <a:endParaRPr sz="24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统计排序滤波器</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0" rIns="0" bIns="0" rtlCol="0">
            <a:spAutoFit/>
          </a:bodyPr>
          <a:lstStyle/>
          <a:p>
            <a:pPr marL="857885">
              <a:lnSpc>
                <a:spcPct val="100000"/>
              </a:lnSpc>
              <a:tabLst>
                <a:tab pos="1200785" algn="l"/>
              </a:tabLst>
            </a:pPr>
            <a:r>
              <a:rPr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中值滤波器</a:t>
            </a:r>
            <a:endParaRPr sz="3200">
              <a:latin typeface="新宋体" panose="02010609030101010101" charset="-122"/>
              <a:cs typeface="新宋体" panose="02010609030101010101" charset="-122"/>
            </a:endParaRPr>
          </a:p>
          <a:p>
            <a:pPr marL="1315085">
              <a:lnSpc>
                <a:spcPct val="100000"/>
              </a:lnSpc>
              <a:spcBef>
                <a:spcPts val="1005"/>
              </a:spcBef>
            </a:pPr>
            <a:r>
              <a:rPr sz="2000" spc="70" dirty="0">
                <a:solidFill>
                  <a:srgbClr val="EE2B0A"/>
                </a:solidFill>
                <a:latin typeface="Segoe UI Symbol" panose="020B0502040204020203"/>
                <a:cs typeface="Segoe UI Symbol" panose="020B0502040204020203"/>
              </a:rPr>
              <a:t>✓</a:t>
            </a:r>
            <a:r>
              <a:rPr sz="2000" spc="13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主要用途：去除噪声</a:t>
            </a:r>
            <a:endParaRPr sz="2800">
              <a:latin typeface="新宋体" panose="02010609030101010101" charset="-122"/>
              <a:cs typeface="新宋体" panose="02010609030101010101" charset="-122"/>
            </a:endParaRPr>
          </a:p>
          <a:p>
            <a:pPr marL="1315085">
              <a:lnSpc>
                <a:spcPct val="100000"/>
              </a:lnSpc>
              <a:spcBef>
                <a:spcPts val="835"/>
              </a:spcBef>
            </a:pPr>
            <a:r>
              <a:rPr sz="2000" spc="70" dirty="0">
                <a:solidFill>
                  <a:srgbClr val="EE2B0A"/>
                </a:solidFill>
                <a:latin typeface="Segoe UI Symbol" panose="020B0502040204020203"/>
                <a:cs typeface="Segoe UI Symbol" panose="020B0502040204020203"/>
              </a:rPr>
              <a:t>✓</a:t>
            </a:r>
            <a:r>
              <a:rPr sz="2000" spc="13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计算公式：</a:t>
            </a:r>
            <a:r>
              <a:rPr sz="2800" dirty="0">
                <a:latin typeface="新宋体" panose="02010609030101010101" charset="-122"/>
                <a:cs typeface="新宋体" panose="02010609030101010101" charset="-122"/>
              </a:rPr>
              <a:t>R</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mi</a:t>
            </a:r>
            <a:r>
              <a:rPr sz="2800" dirty="0">
                <a:latin typeface="新宋体" panose="02010609030101010101" charset="-122"/>
                <a:cs typeface="新宋体" panose="02010609030101010101" charset="-122"/>
              </a:rPr>
              <a:t>d</a:t>
            </a:r>
            <a:r>
              <a:rPr sz="2800" spc="-5" dirty="0">
                <a:latin typeface="新宋体" panose="02010609030101010101" charset="-122"/>
                <a:cs typeface="新宋体" panose="02010609030101010101" charset="-122"/>
              </a:rPr>
              <a:t> {z</a:t>
            </a:r>
            <a:r>
              <a:rPr sz="2850" baseline="-20000" dirty="0">
                <a:latin typeface="新宋体" panose="02010609030101010101" charset="-122"/>
                <a:cs typeface="新宋体" panose="02010609030101010101" charset="-122"/>
              </a:rPr>
              <a:t>k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1,2,</a:t>
            </a:r>
            <a:r>
              <a:rPr sz="280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,n}</a:t>
            </a:r>
            <a:endParaRPr sz="2800">
              <a:latin typeface="新宋体" panose="02010609030101010101" charset="-122"/>
              <a:cs typeface="新宋体" panose="02010609030101010101" charset="-122"/>
            </a:endParaRPr>
          </a:p>
          <a:p>
            <a:pPr marL="857885">
              <a:lnSpc>
                <a:spcPct val="100000"/>
              </a:lnSpc>
              <a:spcBef>
                <a:spcPts val="1340"/>
              </a:spcBef>
              <a:tabLst>
                <a:tab pos="1200785" algn="l"/>
              </a:tabLst>
            </a:pPr>
            <a:r>
              <a:rPr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最大值滤波器</a:t>
            </a:r>
            <a:endParaRPr sz="3200">
              <a:latin typeface="新宋体" panose="02010609030101010101" charset="-122"/>
              <a:cs typeface="新宋体" panose="02010609030101010101" charset="-122"/>
            </a:endParaRPr>
          </a:p>
          <a:p>
            <a:pPr marL="1315085">
              <a:lnSpc>
                <a:spcPct val="100000"/>
              </a:lnSpc>
              <a:spcBef>
                <a:spcPts val="1005"/>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主要用途：寻找最亮点</a:t>
            </a:r>
            <a:endParaRPr sz="2800">
              <a:latin typeface="新宋体" panose="02010609030101010101" charset="-122"/>
              <a:cs typeface="新宋体" panose="02010609030101010101" charset="-122"/>
            </a:endParaRPr>
          </a:p>
          <a:p>
            <a:pPr marL="1315085">
              <a:lnSpc>
                <a:spcPct val="100000"/>
              </a:lnSpc>
              <a:spcBef>
                <a:spcPts val="825"/>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计算公式：</a:t>
            </a:r>
            <a:r>
              <a:rPr sz="2800" dirty="0">
                <a:latin typeface="新宋体" panose="02010609030101010101" charset="-122"/>
                <a:cs typeface="新宋体" panose="02010609030101010101" charset="-122"/>
              </a:rPr>
              <a:t>R</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ma</a:t>
            </a:r>
            <a:r>
              <a:rPr sz="2800" dirty="0">
                <a:latin typeface="新宋体" panose="02010609030101010101" charset="-122"/>
                <a:cs typeface="新宋体" panose="02010609030101010101" charset="-122"/>
              </a:rPr>
              <a:t>x</a:t>
            </a:r>
            <a:r>
              <a:rPr sz="2800" spc="-5" dirty="0">
                <a:latin typeface="新宋体" panose="02010609030101010101" charset="-122"/>
                <a:cs typeface="新宋体" panose="02010609030101010101" charset="-122"/>
              </a:rPr>
              <a:t> {z</a:t>
            </a:r>
            <a:r>
              <a:rPr sz="2850" baseline="-20000" dirty="0">
                <a:latin typeface="新宋体" panose="02010609030101010101" charset="-122"/>
                <a:cs typeface="新宋体" panose="02010609030101010101" charset="-122"/>
              </a:rPr>
              <a:t>k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1,2,</a:t>
            </a:r>
            <a:r>
              <a:rPr sz="280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,n}</a:t>
            </a:r>
            <a:endParaRPr sz="2800">
              <a:latin typeface="新宋体" panose="02010609030101010101" charset="-122"/>
              <a:cs typeface="新宋体" panose="02010609030101010101" charset="-122"/>
            </a:endParaRPr>
          </a:p>
          <a:p>
            <a:pPr marL="857885">
              <a:lnSpc>
                <a:spcPct val="100000"/>
              </a:lnSpc>
              <a:spcBef>
                <a:spcPts val="1340"/>
              </a:spcBef>
              <a:tabLst>
                <a:tab pos="1200785" algn="l"/>
              </a:tabLst>
            </a:pPr>
            <a:r>
              <a:rPr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最小值滤波器</a:t>
            </a:r>
            <a:endParaRPr sz="3200">
              <a:latin typeface="新宋体" panose="02010609030101010101" charset="-122"/>
              <a:cs typeface="新宋体" panose="02010609030101010101" charset="-122"/>
            </a:endParaRPr>
          </a:p>
          <a:p>
            <a:pPr marL="1315085">
              <a:lnSpc>
                <a:spcPct val="100000"/>
              </a:lnSpc>
              <a:spcBef>
                <a:spcPts val="1010"/>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主要用途：寻找最暗点</a:t>
            </a:r>
            <a:endParaRPr sz="2800">
              <a:latin typeface="新宋体" panose="02010609030101010101" charset="-122"/>
              <a:cs typeface="新宋体" panose="02010609030101010101" charset="-122"/>
            </a:endParaRPr>
          </a:p>
          <a:p>
            <a:pPr marL="1315085">
              <a:lnSpc>
                <a:spcPct val="100000"/>
              </a:lnSpc>
              <a:spcBef>
                <a:spcPts val="990"/>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计算公式：</a:t>
            </a:r>
            <a:r>
              <a:rPr sz="2800" dirty="0">
                <a:latin typeface="新宋体" panose="02010609030101010101" charset="-122"/>
                <a:cs typeface="新宋体" panose="02010609030101010101" charset="-122"/>
              </a:rPr>
              <a:t>R</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mi</a:t>
            </a:r>
            <a:r>
              <a:rPr sz="2800" dirty="0">
                <a:latin typeface="新宋体" panose="02010609030101010101" charset="-122"/>
                <a:cs typeface="新宋体" panose="02010609030101010101" charset="-122"/>
              </a:rPr>
              <a:t>n</a:t>
            </a:r>
            <a:r>
              <a:rPr sz="2800" spc="-5" dirty="0">
                <a:latin typeface="新宋体" panose="02010609030101010101" charset="-122"/>
                <a:cs typeface="新宋体" panose="02010609030101010101" charset="-122"/>
              </a:rPr>
              <a:t> {z</a:t>
            </a:r>
            <a:r>
              <a:rPr sz="2850" baseline="-20000" dirty="0">
                <a:latin typeface="新宋体" panose="02010609030101010101" charset="-122"/>
                <a:cs typeface="新宋体" panose="02010609030101010101" charset="-122"/>
              </a:rPr>
              <a:t>k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1,2,</a:t>
            </a:r>
            <a:r>
              <a:rPr sz="280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,n</a:t>
            </a:r>
            <a:r>
              <a:rPr sz="3200" spc="-5"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00886" rIns="0" bIns="0" rtlCol="0">
            <a:spAutoFit/>
          </a:bodyPr>
          <a:lstStyle/>
          <a:p>
            <a:pPr marL="227965">
              <a:lnSpc>
                <a:spcPct val="100000"/>
              </a:lnSpc>
            </a:pPr>
            <a:r>
              <a:rPr spc="-15" dirty="0">
                <a:latin typeface="新宋体" panose="02010609030101010101" charset="-122"/>
                <a:cs typeface="新宋体" panose="02010609030101010101" charset="-122"/>
              </a:rPr>
              <a:t>统计排序滤波器</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54251" y="1820164"/>
            <a:ext cx="7833359" cy="2978150"/>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中值滤波的原理</a:t>
            </a:r>
            <a:endParaRPr sz="3200">
              <a:latin typeface="新宋体" panose="02010609030101010101" charset="-122"/>
              <a:cs typeface="新宋体" panose="02010609030101010101" charset="-122"/>
            </a:endParaRPr>
          </a:p>
          <a:p>
            <a:pPr marL="469900">
              <a:lnSpc>
                <a:spcPct val="100000"/>
              </a:lnSpc>
              <a:spcBef>
                <a:spcPts val="660"/>
              </a:spcBef>
            </a:pPr>
            <a:r>
              <a:rPr sz="2000" spc="70" dirty="0">
                <a:solidFill>
                  <a:srgbClr val="EE2B0A"/>
                </a:solidFill>
                <a:latin typeface="Segoe UI Symbol" panose="020B0502040204020203"/>
                <a:cs typeface="Segoe UI Symbol" panose="020B0502040204020203"/>
              </a:rPr>
              <a:t>✓</a:t>
            </a:r>
            <a:r>
              <a:rPr sz="2000" spc="13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用模板区域内像素的中间值，作为结果值</a:t>
            </a:r>
            <a:endParaRPr sz="2800">
              <a:latin typeface="新宋体" panose="02010609030101010101" charset="-122"/>
              <a:cs typeface="新宋体" panose="02010609030101010101" charset="-122"/>
            </a:endParaRPr>
          </a:p>
          <a:p>
            <a:pPr marL="1699895">
              <a:lnSpc>
                <a:spcPct val="100000"/>
              </a:lnSpc>
              <a:spcBef>
                <a:spcPts val="245"/>
              </a:spcBef>
              <a:tabLst>
                <a:tab pos="3998595" algn="l"/>
              </a:tabLst>
            </a:pPr>
            <a:r>
              <a:rPr sz="3200" spc="-5" dirty="0">
                <a:solidFill>
                  <a:srgbClr val="FF0000"/>
                </a:solidFill>
                <a:latin typeface="新宋体" panose="02010609030101010101" charset="-122"/>
                <a:cs typeface="新宋体" panose="02010609030101010101" charset="-122"/>
              </a:rPr>
              <a:t>R = mid {z</a:t>
            </a:r>
            <a:r>
              <a:rPr sz="3150" spc="-7" baseline="-21000" dirty="0">
                <a:solidFill>
                  <a:srgbClr val="FF0000"/>
                </a:solidFill>
                <a:latin typeface="新宋体" panose="02010609030101010101" charset="-122"/>
                <a:cs typeface="新宋体" panose="02010609030101010101" charset="-122"/>
              </a:rPr>
              <a:t>k	</a:t>
            </a:r>
            <a:r>
              <a:rPr sz="3200" spc="-5" dirty="0">
                <a:solidFill>
                  <a:srgbClr val="FF0000"/>
                </a:solidFill>
                <a:latin typeface="新宋体" panose="02010609030101010101" charset="-122"/>
                <a:cs typeface="新宋体" panose="02010609030101010101" charset="-122"/>
              </a:rPr>
              <a:t>| k = 1,2</a:t>
            </a:r>
            <a:r>
              <a:rPr sz="3200" spc="-15" dirty="0">
                <a:solidFill>
                  <a:srgbClr val="FF0000"/>
                </a:solidFill>
                <a:latin typeface="新宋体" panose="02010609030101010101" charset="-122"/>
                <a:cs typeface="新宋体" panose="02010609030101010101" charset="-122"/>
              </a:rPr>
              <a:t>,</a:t>
            </a:r>
            <a:r>
              <a:rPr sz="3200" spc="-5" dirty="0">
                <a:solidFill>
                  <a:srgbClr val="FF0000"/>
                </a:solidFill>
                <a:latin typeface="Times New Roman" panose="02020603050405020304"/>
                <a:cs typeface="Times New Roman" panose="02020603050405020304"/>
              </a:rPr>
              <a:t>…</a:t>
            </a:r>
            <a:r>
              <a:rPr sz="3200" spc="-5" dirty="0">
                <a:solidFill>
                  <a:srgbClr val="FF0000"/>
                </a:solidFill>
                <a:latin typeface="新宋体" panose="02010609030101010101" charset="-122"/>
                <a:cs typeface="新宋体" panose="02010609030101010101" charset="-122"/>
              </a:rPr>
              <a:t>,n}</a:t>
            </a:r>
            <a:endParaRPr sz="3200">
              <a:latin typeface="新宋体" panose="02010609030101010101" charset="-122"/>
              <a:cs typeface="新宋体" panose="02010609030101010101" charset="-122"/>
            </a:endParaRPr>
          </a:p>
          <a:p>
            <a:pPr>
              <a:lnSpc>
                <a:spcPct val="100000"/>
              </a:lnSpc>
              <a:spcBef>
                <a:spcPts val="10"/>
              </a:spcBef>
            </a:pPr>
            <a:endParaRPr sz="4200">
              <a:latin typeface="Times New Roman" panose="02020603050405020304"/>
              <a:cs typeface="Times New Roman" panose="02020603050405020304"/>
            </a:endParaRPr>
          </a:p>
          <a:p>
            <a:pPr marL="755650" marR="5080" indent="-285750">
              <a:lnSpc>
                <a:spcPct val="100000"/>
              </a:lnSpc>
            </a:pPr>
            <a:r>
              <a:rPr sz="2000" spc="70" dirty="0">
                <a:solidFill>
                  <a:srgbClr val="EE2B0A"/>
                </a:solidFill>
                <a:latin typeface="Segoe UI Symbol" panose="020B0502040204020203"/>
                <a:cs typeface="Segoe UI Symbol" panose="020B0502040204020203"/>
              </a:rPr>
              <a:t>✓</a:t>
            </a:r>
            <a:r>
              <a:rPr sz="2000" spc="130" dirty="0">
                <a:solidFill>
                  <a:srgbClr val="EE2B0A"/>
                </a:solidFill>
                <a:latin typeface="Segoe UI Symbol" panose="020B0502040204020203"/>
                <a:cs typeface="Segoe UI Symbol" panose="020B0502040204020203"/>
              </a:rPr>
              <a:t> </a:t>
            </a:r>
            <a:r>
              <a:rPr sz="2800" spc="130" dirty="0">
                <a:latin typeface="新宋体" panose="02010609030101010101" charset="-122"/>
                <a:cs typeface="新宋体" panose="02010609030101010101" charset="-122"/>
              </a:rPr>
              <a:t>强迫突出的亮点（暗点）更象它周</a:t>
            </a:r>
            <a:r>
              <a:rPr sz="2800" spc="120" dirty="0">
                <a:latin typeface="新宋体" panose="02010609030101010101" charset="-122"/>
                <a:cs typeface="新宋体" panose="02010609030101010101" charset="-122"/>
              </a:rPr>
              <a:t>围</a:t>
            </a:r>
            <a:r>
              <a:rPr sz="2800" spc="130" dirty="0">
                <a:latin typeface="新宋体" panose="02010609030101010101" charset="-122"/>
                <a:cs typeface="新宋体" panose="02010609030101010101" charset="-122"/>
              </a:rPr>
              <a:t>的</a:t>
            </a:r>
            <a:r>
              <a:rPr sz="2800" spc="120" dirty="0">
                <a:latin typeface="新宋体" panose="02010609030101010101" charset="-122"/>
                <a:cs typeface="新宋体" panose="02010609030101010101" charset="-122"/>
              </a:rPr>
              <a:t>值</a:t>
            </a:r>
            <a:r>
              <a:rPr sz="2800" dirty="0">
                <a:latin typeface="新宋体" panose="02010609030101010101" charset="-122"/>
                <a:cs typeface="新宋体" panose="02010609030101010101" charset="-122"/>
              </a:rPr>
              <a:t>， </a:t>
            </a:r>
            <a:r>
              <a:rPr sz="2800" spc="-5" dirty="0">
                <a:latin typeface="新宋体" panose="02010609030101010101" charset="-122"/>
                <a:cs typeface="新宋体" panose="02010609030101010101" charset="-122"/>
              </a:rPr>
              <a:t>以消除孤立的亮点（暗点）</a:t>
            </a:r>
            <a:endParaRPr sz="2800">
              <a:latin typeface="新宋体" panose="02010609030101010101" charset="-122"/>
              <a:cs typeface="新宋体" panose="02010609030101010101" charset="-122"/>
            </a:endParaRPr>
          </a:p>
        </p:txBody>
      </p:sp>
      <p:sp>
        <p:nvSpPr>
          <p:cNvPr id="7" name="object 7"/>
          <p:cNvSpPr/>
          <p:nvPr/>
        </p:nvSpPr>
        <p:spPr>
          <a:xfrm>
            <a:off x="5499239" y="5606796"/>
            <a:ext cx="762000" cy="381000"/>
          </a:xfrm>
          <a:custGeom>
            <a:avLst/>
            <a:gdLst/>
            <a:ahLst/>
            <a:cxnLst/>
            <a:rect l="l" t="t" r="r" b="b"/>
            <a:pathLst>
              <a:path w="762000" h="381000">
                <a:moveTo>
                  <a:pt x="571500" y="285750"/>
                </a:moveTo>
                <a:lnTo>
                  <a:pt x="571500" y="95250"/>
                </a:lnTo>
                <a:lnTo>
                  <a:pt x="0" y="95250"/>
                </a:lnTo>
                <a:lnTo>
                  <a:pt x="0" y="285750"/>
                </a:lnTo>
                <a:lnTo>
                  <a:pt x="571500" y="285750"/>
                </a:lnTo>
                <a:close/>
              </a:path>
              <a:path w="762000" h="381000">
                <a:moveTo>
                  <a:pt x="761987" y="190500"/>
                </a:moveTo>
                <a:lnTo>
                  <a:pt x="571500" y="0"/>
                </a:lnTo>
                <a:lnTo>
                  <a:pt x="571500" y="381000"/>
                </a:lnTo>
                <a:lnTo>
                  <a:pt x="761987" y="190500"/>
                </a:lnTo>
                <a:close/>
              </a:path>
            </a:pathLst>
          </a:custGeom>
          <a:solidFill>
            <a:srgbClr val="00FF00"/>
          </a:solidFill>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中值滤波器</a:t>
            </a:r>
          </a:p>
        </p:txBody>
      </p:sp>
      <p:graphicFrame>
        <p:nvGraphicFramePr>
          <p:cNvPr id="5" name="object 5"/>
          <p:cNvGraphicFramePr>
            <a:graphicFrameLocks noGrp="1"/>
          </p:cNvGraphicFramePr>
          <p:nvPr/>
        </p:nvGraphicFramePr>
        <p:xfrm>
          <a:off x="3741877" y="50686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0"/>
                  </a:ext>
                </a:extLst>
              </a:tr>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1"/>
                  </a:ext>
                </a:extLst>
              </a:tr>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2"/>
                  </a:ext>
                </a:extLst>
              </a:tr>
            </a:tbl>
          </a:graphicData>
        </a:graphic>
      </p:graphicFrame>
      <p:graphicFrame>
        <p:nvGraphicFramePr>
          <p:cNvPr id="6" name="object 6"/>
          <p:cNvGraphicFramePr>
            <a:graphicFrameLocks noGrp="1"/>
          </p:cNvGraphicFramePr>
          <p:nvPr/>
        </p:nvGraphicFramePr>
        <p:xfrm>
          <a:off x="6408864" y="50686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0"/>
                  </a:ext>
                </a:extLst>
              </a:tr>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1"/>
                  </a:ext>
                </a:extLst>
              </a:tr>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049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5" name="object 5"/>
          <p:cNvSpPr/>
          <p:nvPr/>
        </p:nvSpPr>
        <p:spPr>
          <a:xfrm>
            <a:off x="23049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6" name="object 6"/>
          <p:cNvSpPr/>
          <p:nvPr/>
        </p:nvSpPr>
        <p:spPr>
          <a:xfrm>
            <a:off x="26097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7" name="object 7"/>
          <p:cNvSpPr/>
          <p:nvPr/>
        </p:nvSpPr>
        <p:spPr>
          <a:xfrm>
            <a:off x="26097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8" name="object 8"/>
          <p:cNvSpPr/>
          <p:nvPr/>
        </p:nvSpPr>
        <p:spPr>
          <a:xfrm>
            <a:off x="29145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9" name="object 9"/>
          <p:cNvSpPr/>
          <p:nvPr/>
        </p:nvSpPr>
        <p:spPr>
          <a:xfrm>
            <a:off x="29145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0" name="object 10"/>
          <p:cNvSpPr/>
          <p:nvPr/>
        </p:nvSpPr>
        <p:spPr>
          <a:xfrm>
            <a:off x="3219335" y="42115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p>
        </p:txBody>
      </p:sp>
      <p:sp>
        <p:nvSpPr>
          <p:cNvPr id="11" name="object 11"/>
          <p:cNvSpPr/>
          <p:nvPr/>
        </p:nvSpPr>
        <p:spPr>
          <a:xfrm>
            <a:off x="3219335" y="42115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12" name="object 12"/>
          <p:cNvSpPr/>
          <p:nvPr/>
        </p:nvSpPr>
        <p:spPr>
          <a:xfrm>
            <a:off x="23049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3" name="object 13"/>
          <p:cNvSpPr/>
          <p:nvPr/>
        </p:nvSpPr>
        <p:spPr>
          <a:xfrm>
            <a:off x="23049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4" name="object 14"/>
          <p:cNvSpPr/>
          <p:nvPr/>
        </p:nvSpPr>
        <p:spPr>
          <a:xfrm>
            <a:off x="26097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5" name="object 15"/>
          <p:cNvSpPr/>
          <p:nvPr/>
        </p:nvSpPr>
        <p:spPr>
          <a:xfrm>
            <a:off x="26097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6" name="object 16"/>
          <p:cNvSpPr/>
          <p:nvPr/>
        </p:nvSpPr>
        <p:spPr>
          <a:xfrm>
            <a:off x="23049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7" name="object 17"/>
          <p:cNvSpPr/>
          <p:nvPr/>
        </p:nvSpPr>
        <p:spPr>
          <a:xfrm>
            <a:off x="23049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8" name="object 18"/>
          <p:cNvSpPr/>
          <p:nvPr/>
        </p:nvSpPr>
        <p:spPr>
          <a:xfrm>
            <a:off x="26097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9" name="object 19"/>
          <p:cNvSpPr/>
          <p:nvPr/>
        </p:nvSpPr>
        <p:spPr>
          <a:xfrm>
            <a:off x="26097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0" name="object 20"/>
          <p:cNvSpPr/>
          <p:nvPr/>
        </p:nvSpPr>
        <p:spPr>
          <a:xfrm>
            <a:off x="29145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1" name="object 21"/>
          <p:cNvSpPr/>
          <p:nvPr/>
        </p:nvSpPr>
        <p:spPr>
          <a:xfrm>
            <a:off x="29145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2" name="object 22"/>
          <p:cNvSpPr/>
          <p:nvPr/>
        </p:nvSpPr>
        <p:spPr>
          <a:xfrm>
            <a:off x="3219335" y="45163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p>
        </p:txBody>
      </p:sp>
      <p:sp>
        <p:nvSpPr>
          <p:cNvPr id="23" name="object 23"/>
          <p:cNvSpPr/>
          <p:nvPr/>
        </p:nvSpPr>
        <p:spPr>
          <a:xfrm>
            <a:off x="3219335" y="45163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24" name="object 24"/>
          <p:cNvSpPr/>
          <p:nvPr/>
        </p:nvSpPr>
        <p:spPr>
          <a:xfrm>
            <a:off x="29145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5" name="object 25"/>
          <p:cNvSpPr/>
          <p:nvPr/>
        </p:nvSpPr>
        <p:spPr>
          <a:xfrm>
            <a:off x="29145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6" name="object 26"/>
          <p:cNvSpPr/>
          <p:nvPr/>
        </p:nvSpPr>
        <p:spPr>
          <a:xfrm>
            <a:off x="3219335" y="48211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p>
        </p:txBody>
      </p:sp>
      <p:sp>
        <p:nvSpPr>
          <p:cNvPr id="27" name="object 27"/>
          <p:cNvSpPr/>
          <p:nvPr/>
        </p:nvSpPr>
        <p:spPr>
          <a:xfrm>
            <a:off x="3219335" y="48211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28" name="object 28"/>
          <p:cNvSpPr/>
          <p:nvPr/>
        </p:nvSpPr>
        <p:spPr>
          <a:xfrm>
            <a:off x="2304935" y="3906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9" name="object 29"/>
          <p:cNvSpPr/>
          <p:nvPr/>
        </p:nvSpPr>
        <p:spPr>
          <a:xfrm>
            <a:off x="23049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0" name="object 30"/>
          <p:cNvSpPr/>
          <p:nvPr/>
        </p:nvSpPr>
        <p:spPr>
          <a:xfrm>
            <a:off x="2609735" y="3906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1" name="object 31"/>
          <p:cNvSpPr/>
          <p:nvPr/>
        </p:nvSpPr>
        <p:spPr>
          <a:xfrm>
            <a:off x="26097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2" name="object 32"/>
          <p:cNvSpPr/>
          <p:nvPr/>
        </p:nvSpPr>
        <p:spPr>
          <a:xfrm>
            <a:off x="2914535" y="3906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3" name="object 33"/>
          <p:cNvSpPr/>
          <p:nvPr/>
        </p:nvSpPr>
        <p:spPr>
          <a:xfrm>
            <a:off x="29145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4" name="object 34"/>
          <p:cNvSpPr/>
          <p:nvPr/>
        </p:nvSpPr>
        <p:spPr>
          <a:xfrm>
            <a:off x="23049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5" name="object 35"/>
          <p:cNvSpPr/>
          <p:nvPr/>
        </p:nvSpPr>
        <p:spPr>
          <a:xfrm>
            <a:off x="23049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6" name="object 36"/>
          <p:cNvSpPr/>
          <p:nvPr/>
        </p:nvSpPr>
        <p:spPr>
          <a:xfrm>
            <a:off x="26097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7" name="object 37"/>
          <p:cNvSpPr/>
          <p:nvPr/>
        </p:nvSpPr>
        <p:spPr>
          <a:xfrm>
            <a:off x="26097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8" name="object 38"/>
          <p:cNvSpPr/>
          <p:nvPr/>
        </p:nvSpPr>
        <p:spPr>
          <a:xfrm>
            <a:off x="29145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9" name="object 39"/>
          <p:cNvSpPr/>
          <p:nvPr/>
        </p:nvSpPr>
        <p:spPr>
          <a:xfrm>
            <a:off x="29145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40" name="object 40"/>
          <p:cNvSpPr/>
          <p:nvPr/>
        </p:nvSpPr>
        <p:spPr>
          <a:xfrm>
            <a:off x="23049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41" name="object 41"/>
          <p:cNvSpPr/>
          <p:nvPr/>
        </p:nvSpPr>
        <p:spPr>
          <a:xfrm>
            <a:off x="23049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42" name="object 42"/>
          <p:cNvSpPr/>
          <p:nvPr/>
        </p:nvSpPr>
        <p:spPr>
          <a:xfrm>
            <a:off x="26097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43" name="object 43"/>
          <p:cNvSpPr/>
          <p:nvPr/>
        </p:nvSpPr>
        <p:spPr>
          <a:xfrm>
            <a:off x="26097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44" name="object 44"/>
          <p:cNvSpPr/>
          <p:nvPr/>
        </p:nvSpPr>
        <p:spPr>
          <a:xfrm>
            <a:off x="29145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p>
        </p:txBody>
      </p:sp>
      <p:sp>
        <p:nvSpPr>
          <p:cNvPr id="45" name="object 45"/>
          <p:cNvSpPr/>
          <p:nvPr/>
        </p:nvSpPr>
        <p:spPr>
          <a:xfrm>
            <a:off x="29145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46" name="object 46"/>
          <p:cNvSpPr/>
          <p:nvPr/>
        </p:nvSpPr>
        <p:spPr>
          <a:xfrm>
            <a:off x="3219335" y="39067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a:p>
        </p:txBody>
      </p:sp>
      <p:sp>
        <p:nvSpPr>
          <p:cNvPr id="47" name="object 47"/>
          <p:cNvSpPr/>
          <p:nvPr/>
        </p:nvSpPr>
        <p:spPr>
          <a:xfrm>
            <a:off x="3219335" y="39067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48" name="object 48"/>
          <p:cNvSpPr/>
          <p:nvPr/>
        </p:nvSpPr>
        <p:spPr>
          <a:xfrm>
            <a:off x="35241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49" name="object 49"/>
          <p:cNvSpPr/>
          <p:nvPr/>
        </p:nvSpPr>
        <p:spPr>
          <a:xfrm>
            <a:off x="35241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50" name="object 50"/>
          <p:cNvSpPr/>
          <p:nvPr/>
        </p:nvSpPr>
        <p:spPr>
          <a:xfrm>
            <a:off x="3219335" y="42115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9900"/>
          </a:solidFill>
        </p:spPr>
        <p:txBody>
          <a:bodyPr wrap="square" lIns="0" tIns="0" rIns="0" bIns="0" rtlCol="0"/>
          <a:lstStyle/>
          <a:p>
            <a:endParaRPr/>
          </a:p>
        </p:txBody>
      </p:sp>
      <p:sp>
        <p:nvSpPr>
          <p:cNvPr id="51" name="object 51"/>
          <p:cNvSpPr/>
          <p:nvPr/>
        </p:nvSpPr>
        <p:spPr>
          <a:xfrm>
            <a:off x="3219335" y="42115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52" name="object 52"/>
          <p:cNvSpPr/>
          <p:nvPr/>
        </p:nvSpPr>
        <p:spPr>
          <a:xfrm>
            <a:off x="35241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p>
        </p:txBody>
      </p:sp>
      <p:sp>
        <p:nvSpPr>
          <p:cNvPr id="53" name="object 53"/>
          <p:cNvSpPr/>
          <p:nvPr/>
        </p:nvSpPr>
        <p:spPr>
          <a:xfrm>
            <a:off x="35241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54" name="object 54"/>
          <p:cNvSpPr/>
          <p:nvPr/>
        </p:nvSpPr>
        <p:spPr>
          <a:xfrm>
            <a:off x="3219335" y="45163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a:p>
        </p:txBody>
      </p:sp>
      <p:sp>
        <p:nvSpPr>
          <p:cNvPr id="55" name="object 55"/>
          <p:cNvSpPr/>
          <p:nvPr/>
        </p:nvSpPr>
        <p:spPr>
          <a:xfrm>
            <a:off x="3219335" y="45163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56" name="object 56"/>
          <p:cNvSpPr/>
          <p:nvPr/>
        </p:nvSpPr>
        <p:spPr>
          <a:xfrm>
            <a:off x="35241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57" name="object 57"/>
          <p:cNvSpPr/>
          <p:nvPr/>
        </p:nvSpPr>
        <p:spPr>
          <a:xfrm>
            <a:off x="35241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58" name="object 58"/>
          <p:cNvSpPr/>
          <p:nvPr/>
        </p:nvSpPr>
        <p:spPr>
          <a:xfrm>
            <a:off x="23049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59" name="object 59"/>
          <p:cNvSpPr/>
          <p:nvPr/>
        </p:nvSpPr>
        <p:spPr>
          <a:xfrm>
            <a:off x="23049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60" name="object 60"/>
          <p:cNvSpPr/>
          <p:nvPr/>
        </p:nvSpPr>
        <p:spPr>
          <a:xfrm>
            <a:off x="26097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61" name="object 61"/>
          <p:cNvSpPr/>
          <p:nvPr/>
        </p:nvSpPr>
        <p:spPr>
          <a:xfrm>
            <a:off x="26097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62" name="object 62"/>
          <p:cNvSpPr/>
          <p:nvPr/>
        </p:nvSpPr>
        <p:spPr>
          <a:xfrm>
            <a:off x="29145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p>
        </p:txBody>
      </p:sp>
      <p:sp>
        <p:nvSpPr>
          <p:cNvPr id="63" name="object 63"/>
          <p:cNvSpPr/>
          <p:nvPr/>
        </p:nvSpPr>
        <p:spPr>
          <a:xfrm>
            <a:off x="29145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64" name="object 64"/>
          <p:cNvSpPr/>
          <p:nvPr/>
        </p:nvSpPr>
        <p:spPr>
          <a:xfrm>
            <a:off x="2304935" y="5125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65" name="object 65"/>
          <p:cNvSpPr/>
          <p:nvPr/>
        </p:nvSpPr>
        <p:spPr>
          <a:xfrm>
            <a:off x="23049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66" name="object 66"/>
          <p:cNvSpPr/>
          <p:nvPr/>
        </p:nvSpPr>
        <p:spPr>
          <a:xfrm>
            <a:off x="2609735" y="5125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67" name="object 67"/>
          <p:cNvSpPr/>
          <p:nvPr/>
        </p:nvSpPr>
        <p:spPr>
          <a:xfrm>
            <a:off x="26097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68" name="object 68"/>
          <p:cNvSpPr/>
          <p:nvPr/>
        </p:nvSpPr>
        <p:spPr>
          <a:xfrm>
            <a:off x="2914535" y="5125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69" name="object 69"/>
          <p:cNvSpPr/>
          <p:nvPr/>
        </p:nvSpPr>
        <p:spPr>
          <a:xfrm>
            <a:off x="29145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70" name="object 70"/>
          <p:cNvSpPr/>
          <p:nvPr/>
        </p:nvSpPr>
        <p:spPr>
          <a:xfrm>
            <a:off x="3219335" y="48211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a:p>
        </p:txBody>
      </p:sp>
      <p:sp>
        <p:nvSpPr>
          <p:cNvPr id="71" name="object 71"/>
          <p:cNvSpPr/>
          <p:nvPr/>
        </p:nvSpPr>
        <p:spPr>
          <a:xfrm>
            <a:off x="3219335" y="48211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72" name="object 72"/>
          <p:cNvSpPr/>
          <p:nvPr/>
        </p:nvSpPr>
        <p:spPr>
          <a:xfrm>
            <a:off x="35241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73" name="object 73"/>
          <p:cNvSpPr/>
          <p:nvPr/>
        </p:nvSpPr>
        <p:spPr>
          <a:xfrm>
            <a:off x="35241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74" name="object 74"/>
          <p:cNvSpPr/>
          <p:nvPr/>
        </p:nvSpPr>
        <p:spPr>
          <a:xfrm>
            <a:off x="3186569" y="5109971"/>
            <a:ext cx="152400" cy="152400"/>
          </a:xfrm>
          <a:custGeom>
            <a:avLst/>
            <a:gdLst/>
            <a:ahLst/>
            <a:cxnLst/>
            <a:rect l="l" t="t" r="r" b="b"/>
            <a:pathLst>
              <a:path w="152400" h="152400">
                <a:moveTo>
                  <a:pt x="152399" y="76200"/>
                </a:moveTo>
                <a:lnTo>
                  <a:pt x="146387" y="46612"/>
                </a:lnTo>
                <a:lnTo>
                  <a:pt x="130016" y="22383"/>
                </a:lnTo>
                <a:lnTo>
                  <a:pt x="105787" y="6012"/>
                </a:lnTo>
                <a:lnTo>
                  <a:pt x="76199" y="0"/>
                </a:lnTo>
                <a:lnTo>
                  <a:pt x="46291" y="6012"/>
                </a:lnTo>
                <a:lnTo>
                  <a:pt x="22097" y="22383"/>
                </a:lnTo>
                <a:lnTo>
                  <a:pt x="5905" y="46612"/>
                </a:lnTo>
                <a:lnTo>
                  <a:pt x="0" y="76200"/>
                </a:lnTo>
                <a:lnTo>
                  <a:pt x="5905" y="105787"/>
                </a:lnTo>
                <a:lnTo>
                  <a:pt x="22098" y="130016"/>
                </a:lnTo>
                <a:lnTo>
                  <a:pt x="46291" y="146387"/>
                </a:lnTo>
                <a:lnTo>
                  <a:pt x="76199" y="152400"/>
                </a:lnTo>
                <a:lnTo>
                  <a:pt x="105787" y="146387"/>
                </a:lnTo>
                <a:lnTo>
                  <a:pt x="130016" y="130016"/>
                </a:lnTo>
                <a:lnTo>
                  <a:pt x="146387" y="105787"/>
                </a:lnTo>
                <a:lnTo>
                  <a:pt x="152399" y="76200"/>
                </a:lnTo>
                <a:close/>
              </a:path>
            </a:pathLst>
          </a:custGeom>
          <a:solidFill>
            <a:srgbClr val="000000"/>
          </a:solidFill>
        </p:spPr>
        <p:txBody>
          <a:bodyPr wrap="square" lIns="0" tIns="0" rIns="0" bIns="0" rtlCol="0"/>
          <a:lstStyle/>
          <a:p>
            <a:endParaRPr/>
          </a:p>
        </p:txBody>
      </p:sp>
      <p:sp>
        <p:nvSpPr>
          <p:cNvPr id="75" name="object 75"/>
          <p:cNvSpPr/>
          <p:nvPr/>
        </p:nvSpPr>
        <p:spPr>
          <a:xfrm>
            <a:off x="3186569" y="5109971"/>
            <a:ext cx="152400" cy="152400"/>
          </a:xfrm>
          <a:custGeom>
            <a:avLst/>
            <a:gdLst/>
            <a:ahLst/>
            <a:cxnLst/>
            <a:rect l="l" t="t" r="r" b="b"/>
            <a:pathLst>
              <a:path w="152400" h="152400">
                <a:moveTo>
                  <a:pt x="76199" y="0"/>
                </a:moveTo>
                <a:lnTo>
                  <a:pt x="46291" y="6012"/>
                </a:lnTo>
                <a:lnTo>
                  <a:pt x="22097" y="22383"/>
                </a:lnTo>
                <a:lnTo>
                  <a:pt x="5905" y="46612"/>
                </a:lnTo>
                <a:lnTo>
                  <a:pt x="0" y="76200"/>
                </a:lnTo>
                <a:lnTo>
                  <a:pt x="5905" y="105787"/>
                </a:lnTo>
                <a:lnTo>
                  <a:pt x="22098" y="130016"/>
                </a:lnTo>
                <a:lnTo>
                  <a:pt x="46291" y="146387"/>
                </a:lnTo>
                <a:lnTo>
                  <a:pt x="76199" y="152400"/>
                </a:lnTo>
                <a:lnTo>
                  <a:pt x="105787" y="146387"/>
                </a:lnTo>
                <a:lnTo>
                  <a:pt x="130016" y="130016"/>
                </a:lnTo>
                <a:lnTo>
                  <a:pt x="146387" y="105787"/>
                </a:lnTo>
                <a:lnTo>
                  <a:pt x="152399" y="76200"/>
                </a:lnTo>
                <a:lnTo>
                  <a:pt x="146387" y="46612"/>
                </a:lnTo>
                <a:lnTo>
                  <a:pt x="130016" y="22383"/>
                </a:lnTo>
                <a:lnTo>
                  <a:pt x="105787" y="6012"/>
                </a:lnTo>
                <a:lnTo>
                  <a:pt x="76199" y="0"/>
                </a:lnTo>
                <a:close/>
              </a:path>
            </a:pathLst>
          </a:custGeom>
          <a:ln w="12700">
            <a:solidFill>
              <a:srgbClr val="000000"/>
            </a:solidFill>
          </a:ln>
        </p:spPr>
        <p:txBody>
          <a:bodyPr wrap="square" lIns="0" tIns="0" rIns="0" bIns="0" rtlCol="0"/>
          <a:lstStyle/>
          <a:p>
            <a:endParaRPr/>
          </a:p>
        </p:txBody>
      </p:sp>
      <p:sp>
        <p:nvSpPr>
          <p:cNvPr id="76" name="object 76"/>
          <p:cNvSpPr/>
          <p:nvPr/>
        </p:nvSpPr>
        <p:spPr>
          <a:xfrm>
            <a:off x="35241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77" name="object 77"/>
          <p:cNvSpPr/>
          <p:nvPr/>
        </p:nvSpPr>
        <p:spPr>
          <a:xfrm>
            <a:off x="35241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78" name="object 78"/>
          <p:cNvSpPr/>
          <p:nvPr/>
        </p:nvSpPr>
        <p:spPr>
          <a:xfrm>
            <a:off x="38289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79" name="object 79"/>
          <p:cNvSpPr/>
          <p:nvPr/>
        </p:nvSpPr>
        <p:spPr>
          <a:xfrm>
            <a:off x="38289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80" name="object 80"/>
          <p:cNvSpPr/>
          <p:nvPr/>
        </p:nvSpPr>
        <p:spPr>
          <a:xfrm>
            <a:off x="41337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81" name="object 81"/>
          <p:cNvSpPr/>
          <p:nvPr/>
        </p:nvSpPr>
        <p:spPr>
          <a:xfrm>
            <a:off x="41337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82" name="object 82"/>
          <p:cNvSpPr/>
          <p:nvPr/>
        </p:nvSpPr>
        <p:spPr>
          <a:xfrm>
            <a:off x="44385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83" name="object 83"/>
          <p:cNvSpPr/>
          <p:nvPr/>
        </p:nvSpPr>
        <p:spPr>
          <a:xfrm>
            <a:off x="44385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84" name="object 84"/>
          <p:cNvSpPr/>
          <p:nvPr/>
        </p:nvSpPr>
        <p:spPr>
          <a:xfrm>
            <a:off x="47433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85" name="object 85"/>
          <p:cNvSpPr/>
          <p:nvPr/>
        </p:nvSpPr>
        <p:spPr>
          <a:xfrm>
            <a:off x="47433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86" name="object 86"/>
          <p:cNvSpPr/>
          <p:nvPr/>
        </p:nvSpPr>
        <p:spPr>
          <a:xfrm>
            <a:off x="38289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87" name="object 87"/>
          <p:cNvSpPr/>
          <p:nvPr/>
        </p:nvSpPr>
        <p:spPr>
          <a:xfrm>
            <a:off x="38289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88" name="object 88"/>
          <p:cNvSpPr/>
          <p:nvPr/>
        </p:nvSpPr>
        <p:spPr>
          <a:xfrm>
            <a:off x="41337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89" name="object 89"/>
          <p:cNvSpPr/>
          <p:nvPr/>
        </p:nvSpPr>
        <p:spPr>
          <a:xfrm>
            <a:off x="41337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90" name="object 90"/>
          <p:cNvSpPr/>
          <p:nvPr/>
        </p:nvSpPr>
        <p:spPr>
          <a:xfrm>
            <a:off x="38289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91" name="object 91"/>
          <p:cNvSpPr/>
          <p:nvPr/>
        </p:nvSpPr>
        <p:spPr>
          <a:xfrm>
            <a:off x="38289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92" name="object 92"/>
          <p:cNvSpPr/>
          <p:nvPr/>
        </p:nvSpPr>
        <p:spPr>
          <a:xfrm>
            <a:off x="41337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93" name="object 93"/>
          <p:cNvSpPr/>
          <p:nvPr/>
        </p:nvSpPr>
        <p:spPr>
          <a:xfrm>
            <a:off x="41337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94" name="object 94"/>
          <p:cNvSpPr/>
          <p:nvPr/>
        </p:nvSpPr>
        <p:spPr>
          <a:xfrm>
            <a:off x="44385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95" name="object 95"/>
          <p:cNvSpPr/>
          <p:nvPr/>
        </p:nvSpPr>
        <p:spPr>
          <a:xfrm>
            <a:off x="44385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96" name="object 96"/>
          <p:cNvSpPr/>
          <p:nvPr/>
        </p:nvSpPr>
        <p:spPr>
          <a:xfrm>
            <a:off x="47433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97" name="object 97"/>
          <p:cNvSpPr/>
          <p:nvPr/>
        </p:nvSpPr>
        <p:spPr>
          <a:xfrm>
            <a:off x="47433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98" name="object 98"/>
          <p:cNvSpPr/>
          <p:nvPr/>
        </p:nvSpPr>
        <p:spPr>
          <a:xfrm>
            <a:off x="44385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99" name="object 99"/>
          <p:cNvSpPr/>
          <p:nvPr/>
        </p:nvSpPr>
        <p:spPr>
          <a:xfrm>
            <a:off x="44385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00" name="object 100"/>
          <p:cNvSpPr/>
          <p:nvPr/>
        </p:nvSpPr>
        <p:spPr>
          <a:xfrm>
            <a:off x="47433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01" name="object 101"/>
          <p:cNvSpPr/>
          <p:nvPr/>
        </p:nvSpPr>
        <p:spPr>
          <a:xfrm>
            <a:off x="47433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02" name="object 102"/>
          <p:cNvSpPr/>
          <p:nvPr/>
        </p:nvSpPr>
        <p:spPr>
          <a:xfrm>
            <a:off x="38289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03" name="object 103"/>
          <p:cNvSpPr/>
          <p:nvPr/>
        </p:nvSpPr>
        <p:spPr>
          <a:xfrm>
            <a:off x="38289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04" name="object 104"/>
          <p:cNvSpPr/>
          <p:nvPr/>
        </p:nvSpPr>
        <p:spPr>
          <a:xfrm>
            <a:off x="41337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05" name="object 105"/>
          <p:cNvSpPr/>
          <p:nvPr/>
        </p:nvSpPr>
        <p:spPr>
          <a:xfrm>
            <a:off x="41337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06" name="object 106"/>
          <p:cNvSpPr/>
          <p:nvPr/>
        </p:nvSpPr>
        <p:spPr>
          <a:xfrm>
            <a:off x="44385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07" name="object 107"/>
          <p:cNvSpPr/>
          <p:nvPr/>
        </p:nvSpPr>
        <p:spPr>
          <a:xfrm>
            <a:off x="44385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08" name="object 108"/>
          <p:cNvSpPr/>
          <p:nvPr/>
        </p:nvSpPr>
        <p:spPr>
          <a:xfrm>
            <a:off x="38289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p>
        </p:txBody>
      </p:sp>
      <p:sp>
        <p:nvSpPr>
          <p:cNvPr id="109" name="object 109"/>
          <p:cNvSpPr/>
          <p:nvPr/>
        </p:nvSpPr>
        <p:spPr>
          <a:xfrm>
            <a:off x="38289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10" name="object 110"/>
          <p:cNvSpPr/>
          <p:nvPr/>
        </p:nvSpPr>
        <p:spPr>
          <a:xfrm>
            <a:off x="41337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11" name="object 111"/>
          <p:cNvSpPr/>
          <p:nvPr/>
        </p:nvSpPr>
        <p:spPr>
          <a:xfrm>
            <a:off x="41337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12" name="object 112"/>
          <p:cNvSpPr/>
          <p:nvPr/>
        </p:nvSpPr>
        <p:spPr>
          <a:xfrm>
            <a:off x="44385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13" name="object 113"/>
          <p:cNvSpPr/>
          <p:nvPr/>
        </p:nvSpPr>
        <p:spPr>
          <a:xfrm>
            <a:off x="44385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14" name="object 114"/>
          <p:cNvSpPr/>
          <p:nvPr/>
        </p:nvSpPr>
        <p:spPr>
          <a:xfrm>
            <a:off x="38289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15" name="object 115"/>
          <p:cNvSpPr/>
          <p:nvPr/>
        </p:nvSpPr>
        <p:spPr>
          <a:xfrm>
            <a:off x="38289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16" name="object 116"/>
          <p:cNvSpPr/>
          <p:nvPr/>
        </p:nvSpPr>
        <p:spPr>
          <a:xfrm>
            <a:off x="41337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p>
        </p:txBody>
      </p:sp>
      <p:sp>
        <p:nvSpPr>
          <p:cNvPr id="117" name="object 117"/>
          <p:cNvSpPr/>
          <p:nvPr/>
        </p:nvSpPr>
        <p:spPr>
          <a:xfrm>
            <a:off x="41337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18" name="object 118"/>
          <p:cNvSpPr/>
          <p:nvPr/>
        </p:nvSpPr>
        <p:spPr>
          <a:xfrm>
            <a:off x="44385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p>
        </p:txBody>
      </p:sp>
      <p:sp>
        <p:nvSpPr>
          <p:cNvPr id="119" name="object 119"/>
          <p:cNvSpPr/>
          <p:nvPr/>
        </p:nvSpPr>
        <p:spPr>
          <a:xfrm>
            <a:off x="44385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20" name="object 120"/>
          <p:cNvSpPr/>
          <p:nvPr/>
        </p:nvSpPr>
        <p:spPr>
          <a:xfrm>
            <a:off x="47433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21" name="object 121"/>
          <p:cNvSpPr/>
          <p:nvPr/>
        </p:nvSpPr>
        <p:spPr>
          <a:xfrm>
            <a:off x="47433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22" name="object 122"/>
          <p:cNvSpPr/>
          <p:nvPr/>
        </p:nvSpPr>
        <p:spPr>
          <a:xfrm>
            <a:off x="50481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23" name="object 123"/>
          <p:cNvSpPr/>
          <p:nvPr/>
        </p:nvSpPr>
        <p:spPr>
          <a:xfrm>
            <a:off x="50481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24" name="object 124"/>
          <p:cNvSpPr/>
          <p:nvPr/>
        </p:nvSpPr>
        <p:spPr>
          <a:xfrm>
            <a:off x="47433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25" name="object 125"/>
          <p:cNvSpPr/>
          <p:nvPr/>
        </p:nvSpPr>
        <p:spPr>
          <a:xfrm>
            <a:off x="47433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26" name="object 126"/>
          <p:cNvSpPr/>
          <p:nvPr/>
        </p:nvSpPr>
        <p:spPr>
          <a:xfrm>
            <a:off x="50481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27" name="object 127"/>
          <p:cNvSpPr/>
          <p:nvPr/>
        </p:nvSpPr>
        <p:spPr>
          <a:xfrm>
            <a:off x="50481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28" name="object 128"/>
          <p:cNvSpPr/>
          <p:nvPr/>
        </p:nvSpPr>
        <p:spPr>
          <a:xfrm>
            <a:off x="47433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29" name="object 129"/>
          <p:cNvSpPr/>
          <p:nvPr/>
        </p:nvSpPr>
        <p:spPr>
          <a:xfrm>
            <a:off x="47433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30" name="object 130"/>
          <p:cNvSpPr/>
          <p:nvPr/>
        </p:nvSpPr>
        <p:spPr>
          <a:xfrm>
            <a:off x="50481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31" name="object 131"/>
          <p:cNvSpPr/>
          <p:nvPr/>
        </p:nvSpPr>
        <p:spPr>
          <a:xfrm>
            <a:off x="50481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32" name="object 132"/>
          <p:cNvSpPr/>
          <p:nvPr/>
        </p:nvSpPr>
        <p:spPr>
          <a:xfrm>
            <a:off x="38289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p>
        </p:txBody>
      </p:sp>
      <p:sp>
        <p:nvSpPr>
          <p:cNvPr id="133" name="object 133"/>
          <p:cNvSpPr/>
          <p:nvPr/>
        </p:nvSpPr>
        <p:spPr>
          <a:xfrm>
            <a:off x="38289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34" name="object 134"/>
          <p:cNvSpPr/>
          <p:nvPr/>
        </p:nvSpPr>
        <p:spPr>
          <a:xfrm>
            <a:off x="41337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p>
        </p:txBody>
      </p:sp>
      <p:sp>
        <p:nvSpPr>
          <p:cNvPr id="135" name="object 135"/>
          <p:cNvSpPr/>
          <p:nvPr/>
        </p:nvSpPr>
        <p:spPr>
          <a:xfrm>
            <a:off x="41337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36" name="object 136"/>
          <p:cNvSpPr/>
          <p:nvPr/>
        </p:nvSpPr>
        <p:spPr>
          <a:xfrm>
            <a:off x="44385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37" name="object 137"/>
          <p:cNvSpPr/>
          <p:nvPr/>
        </p:nvSpPr>
        <p:spPr>
          <a:xfrm>
            <a:off x="44385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38" name="object 138"/>
          <p:cNvSpPr/>
          <p:nvPr/>
        </p:nvSpPr>
        <p:spPr>
          <a:xfrm>
            <a:off x="38289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39" name="object 139"/>
          <p:cNvSpPr/>
          <p:nvPr/>
        </p:nvSpPr>
        <p:spPr>
          <a:xfrm>
            <a:off x="38289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40" name="object 140"/>
          <p:cNvSpPr/>
          <p:nvPr/>
        </p:nvSpPr>
        <p:spPr>
          <a:xfrm>
            <a:off x="41337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41" name="object 141"/>
          <p:cNvSpPr/>
          <p:nvPr/>
        </p:nvSpPr>
        <p:spPr>
          <a:xfrm>
            <a:off x="41337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42" name="object 142"/>
          <p:cNvSpPr/>
          <p:nvPr/>
        </p:nvSpPr>
        <p:spPr>
          <a:xfrm>
            <a:off x="44385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43" name="object 143"/>
          <p:cNvSpPr/>
          <p:nvPr/>
        </p:nvSpPr>
        <p:spPr>
          <a:xfrm>
            <a:off x="44385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44" name="object 144"/>
          <p:cNvSpPr/>
          <p:nvPr/>
        </p:nvSpPr>
        <p:spPr>
          <a:xfrm>
            <a:off x="47433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45" name="object 145"/>
          <p:cNvSpPr/>
          <p:nvPr/>
        </p:nvSpPr>
        <p:spPr>
          <a:xfrm>
            <a:off x="47433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46" name="object 146"/>
          <p:cNvSpPr/>
          <p:nvPr/>
        </p:nvSpPr>
        <p:spPr>
          <a:xfrm>
            <a:off x="50481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47" name="object 147"/>
          <p:cNvSpPr/>
          <p:nvPr/>
        </p:nvSpPr>
        <p:spPr>
          <a:xfrm>
            <a:off x="50481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48" name="object 148"/>
          <p:cNvSpPr/>
          <p:nvPr/>
        </p:nvSpPr>
        <p:spPr>
          <a:xfrm>
            <a:off x="47433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49" name="object 149"/>
          <p:cNvSpPr/>
          <p:nvPr/>
        </p:nvSpPr>
        <p:spPr>
          <a:xfrm>
            <a:off x="47433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50" name="object 150"/>
          <p:cNvSpPr/>
          <p:nvPr/>
        </p:nvSpPr>
        <p:spPr>
          <a:xfrm>
            <a:off x="50481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51" name="object 151"/>
          <p:cNvSpPr/>
          <p:nvPr/>
        </p:nvSpPr>
        <p:spPr>
          <a:xfrm>
            <a:off x="50481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52" name="object 152"/>
          <p:cNvSpPr/>
          <p:nvPr/>
        </p:nvSpPr>
        <p:spPr>
          <a:xfrm>
            <a:off x="23049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53" name="object 153"/>
          <p:cNvSpPr/>
          <p:nvPr/>
        </p:nvSpPr>
        <p:spPr>
          <a:xfrm>
            <a:off x="23049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54" name="object 154"/>
          <p:cNvSpPr/>
          <p:nvPr/>
        </p:nvSpPr>
        <p:spPr>
          <a:xfrm>
            <a:off x="26097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55" name="object 155"/>
          <p:cNvSpPr/>
          <p:nvPr/>
        </p:nvSpPr>
        <p:spPr>
          <a:xfrm>
            <a:off x="26097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56" name="object 156"/>
          <p:cNvSpPr/>
          <p:nvPr/>
        </p:nvSpPr>
        <p:spPr>
          <a:xfrm>
            <a:off x="23049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57" name="object 157"/>
          <p:cNvSpPr/>
          <p:nvPr/>
        </p:nvSpPr>
        <p:spPr>
          <a:xfrm>
            <a:off x="23049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58" name="object 158"/>
          <p:cNvSpPr/>
          <p:nvPr/>
        </p:nvSpPr>
        <p:spPr>
          <a:xfrm>
            <a:off x="26097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59" name="object 159"/>
          <p:cNvSpPr/>
          <p:nvPr/>
        </p:nvSpPr>
        <p:spPr>
          <a:xfrm>
            <a:off x="26097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60" name="object 160"/>
          <p:cNvSpPr/>
          <p:nvPr/>
        </p:nvSpPr>
        <p:spPr>
          <a:xfrm>
            <a:off x="29145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61" name="object 161"/>
          <p:cNvSpPr/>
          <p:nvPr/>
        </p:nvSpPr>
        <p:spPr>
          <a:xfrm>
            <a:off x="29145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62" name="object 162"/>
          <p:cNvSpPr/>
          <p:nvPr/>
        </p:nvSpPr>
        <p:spPr>
          <a:xfrm>
            <a:off x="3219335" y="54307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p>
        </p:txBody>
      </p:sp>
      <p:sp>
        <p:nvSpPr>
          <p:cNvPr id="163" name="object 163"/>
          <p:cNvSpPr/>
          <p:nvPr/>
        </p:nvSpPr>
        <p:spPr>
          <a:xfrm>
            <a:off x="3219335" y="54307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164" name="object 164"/>
          <p:cNvSpPr/>
          <p:nvPr/>
        </p:nvSpPr>
        <p:spPr>
          <a:xfrm>
            <a:off x="29145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65" name="object 165"/>
          <p:cNvSpPr/>
          <p:nvPr/>
        </p:nvSpPr>
        <p:spPr>
          <a:xfrm>
            <a:off x="29145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66" name="object 166"/>
          <p:cNvSpPr/>
          <p:nvPr/>
        </p:nvSpPr>
        <p:spPr>
          <a:xfrm>
            <a:off x="3219335" y="57355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p>
        </p:txBody>
      </p:sp>
      <p:sp>
        <p:nvSpPr>
          <p:cNvPr id="167" name="object 167"/>
          <p:cNvSpPr/>
          <p:nvPr/>
        </p:nvSpPr>
        <p:spPr>
          <a:xfrm>
            <a:off x="3219335" y="57355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168" name="object 168"/>
          <p:cNvSpPr/>
          <p:nvPr/>
        </p:nvSpPr>
        <p:spPr>
          <a:xfrm>
            <a:off x="23049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69" name="object 169"/>
          <p:cNvSpPr/>
          <p:nvPr/>
        </p:nvSpPr>
        <p:spPr>
          <a:xfrm>
            <a:off x="23049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70" name="object 170"/>
          <p:cNvSpPr/>
          <p:nvPr/>
        </p:nvSpPr>
        <p:spPr>
          <a:xfrm>
            <a:off x="26097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71" name="object 171"/>
          <p:cNvSpPr/>
          <p:nvPr/>
        </p:nvSpPr>
        <p:spPr>
          <a:xfrm>
            <a:off x="26097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72" name="object 172"/>
          <p:cNvSpPr/>
          <p:nvPr/>
        </p:nvSpPr>
        <p:spPr>
          <a:xfrm>
            <a:off x="23049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73" name="object 173"/>
          <p:cNvSpPr/>
          <p:nvPr/>
        </p:nvSpPr>
        <p:spPr>
          <a:xfrm>
            <a:off x="23049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74" name="object 174"/>
          <p:cNvSpPr/>
          <p:nvPr/>
        </p:nvSpPr>
        <p:spPr>
          <a:xfrm>
            <a:off x="26097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75" name="object 175"/>
          <p:cNvSpPr/>
          <p:nvPr/>
        </p:nvSpPr>
        <p:spPr>
          <a:xfrm>
            <a:off x="26097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76" name="object 176"/>
          <p:cNvSpPr/>
          <p:nvPr/>
        </p:nvSpPr>
        <p:spPr>
          <a:xfrm>
            <a:off x="29145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77" name="object 177"/>
          <p:cNvSpPr/>
          <p:nvPr/>
        </p:nvSpPr>
        <p:spPr>
          <a:xfrm>
            <a:off x="29145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78" name="object 178"/>
          <p:cNvSpPr/>
          <p:nvPr/>
        </p:nvSpPr>
        <p:spPr>
          <a:xfrm>
            <a:off x="32193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79" name="object 179"/>
          <p:cNvSpPr/>
          <p:nvPr/>
        </p:nvSpPr>
        <p:spPr>
          <a:xfrm>
            <a:off x="32193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80" name="object 180"/>
          <p:cNvSpPr/>
          <p:nvPr/>
        </p:nvSpPr>
        <p:spPr>
          <a:xfrm>
            <a:off x="29145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81" name="object 181"/>
          <p:cNvSpPr/>
          <p:nvPr/>
        </p:nvSpPr>
        <p:spPr>
          <a:xfrm>
            <a:off x="29145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82" name="object 182"/>
          <p:cNvSpPr/>
          <p:nvPr/>
        </p:nvSpPr>
        <p:spPr>
          <a:xfrm>
            <a:off x="32193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183" name="object 183"/>
          <p:cNvSpPr/>
          <p:nvPr/>
        </p:nvSpPr>
        <p:spPr>
          <a:xfrm>
            <a:off x="32193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84" name="object 184"/>
          <p:cNvSpPr/>
          <p:nvPr/>
        </p:nvSpPr>
        <p:spPr>
          <a:xfrm>
            <a:off x="23049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85" name="object 185"/>
          <p:cNvSpPr/>
          <p:nvPr/>
        </p:nvSpPr>
        <p:spPr>
          <a:xfrm>
            <a:off x="23049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86" name="object 186"/>
          <p:cNvSpPr/>
          <p:nvPr/>
        </p:nvSpPr>
        <p:spPr>
          <a:xfrm>
            <a:off x="26097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87" name="object 187"/>
          <p:cNvSpPr/>
          <p:nvPr/>
        </p:nvSpPr>
        <p:spPr>
          <a:xfrm>
            <a:off x="26097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88" name="object 188"/>
          <p:cNvSpPr/>
          <p:nvPr/>
        </p:nvSpPr>
        <p:spPr>
          <a:xfrm>
            <a:off x="29145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189" name="object 189"/>
          <p:cNvSpPr/>
          <p:nvPr/>
        </p:nvSpPr>
        <p:spPr>
          <a:xfrm>
            <a:off x="29145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90" name="object 190"/>
          <p:cNvSpPr/>
          <p:nvPr/>
        </p:nvSpPr>
        <p:spPr>
          <a:xfrm>
            <a:off x="23049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91" name="object 191"/>
          <p:cNvSpPr/>
          <p:nvPr/>
        </p:nvSpPr>
        <p:spPr>
          <a:xfrm>
            <a:off x="23049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92" name="object 192"/>
          <p:cNvSpPr/>
          <p:nvPr/>
        </p:nvSpPr>
        <p:spPr>
          <a:xfrm>
            <a:off x="26097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193" name="object 193"/>
          <p:cNvSpPr/>
          <p:nvPr/>
        </p:nvSpPr>
        <p:spPr>
          <a:xfrm>
            <a:off x="26097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94" name="object 194"/>
          <p:cNvSpPr/>
          <p:nvPr/>
        </p:nvSpPr>
        <p:spPr>
          <a:xfrm>
            <a:off x="29145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195" name="object 195"/>
          <p:cNvSpPr/>
          <p:nvPr/>
        </p:nvSpPr>
        <p:spPr>
          <a:xfrm>
            <a:off x="29145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96" name="object 196"/>
          <p:cNvSpPr/>
          <p:nvPr/>
        </p:nvSpPr>
        <p:spPr>
          <a:xfrm>
            <a:off x="23049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197" name="object 197"/>
          <p:cNvSpPr/>
          <p:nvPr/>
        </p:nvSpPr>
        <p:spPr>
          <a:xfrm>
            <a:off x="23049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198" name="object 198"/>
          <p:cNvSpPr/>
          <p:nvPr/>
        </p:nvSpPr>
        <p:spPr>
          <a:xfrm>
            <a:off x="26097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199" name="object 199"/>
          <p:cNvSpPr/>
          <p:nvPr/>
        </p:nvSpPr>
        <p:spPr>
          <a:xfrm>
            <a:off x="26097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00" name="object 200"/>
          <p:cNvSpPr/>
          <p:nvPr/>
        </p:nvSpPr>
        <p:spPr>
          <a:xfrm>
            <a:off x="29145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201" name="object 201"/>
          <p:cNvSpPr/>
          <p:nvPr/>
        </p:nvSpPr>
        <p:spPr>
          <a:xfrm>
            <a:off x="29145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02" name="object 202"/>
          <p:cNvSpPr/>
          <p:nvPr/>
        </p:nvSpPr>
        <p:spPr>
          <a:xfrm>
            <a:off x="3219335" y="54307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0000"/>
          </a:solidFill>
        </p:spPr>
        <p:txBody>
          <a:bodyPr wrap="square" lIns="0" tIns="0" rIns="0" bIns="0" rtlCol="0"/>
          <a:lstStyle/>
          <a:p>
            <a:endParaRPr/>
          </a:p>
        </p:txBody>
      </p:sp>
      <p:sp>
        <p:nvSpPr>
          <p:cNvPr id="203" name="object 203"/>
          <p:cNvSpPr/>
          <p:nvPr/>
        </p:nvSpPr>
        <p:spPr>
          <a:xfrm>
            <a:off x="3219335" y="54307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204" name="object 204"/>
          <p:cNvSpPr/>
          <p:nvPr/>
        </p:nvSpPr>
        <p:spPr>
          <a:xfrm>
            <a:off x="35241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05" name="object 205"/>
          <p:cNvSpPr/>
          <p:nvPr/>
        </p:nvSpPr>
        <p:spPr>
          <a:xfrm>
            <a:off x="35241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06" name="object 206"/>
          <p:cNvSpPr/>
          <p:nvPr/>
        </p:nvSpPr>
        <p:spPr>
          <a:xfrm>
            <a:off x="3219335" y="57355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a:p>
        </p:txBody>
      </p:sp>
      <p:sp>
        <p:nvSpPr>
          <p:cNvPr id="207" name="object 207"/>
          <p:cNvSpPr/>
          <p:nvPr/>
        </p:nvSpPr>
        <p:spPr>
          <a:xfrm>
            <a:off x="3219335" y="57355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p>
        </p:txBody>
      </p:sp>
      <p:sp>
        <p:nvSpPr>
          <p:cNvPr id="208" name="object 208"/>
          <p:cNvSpPr/>
          <p:nvPr/>
        </p:nvSpPr>
        <p:spPr>
          <a:xfrm>
            <a:off x="35241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09" name="object 209"/>
          <p:cNvSpPr/>
          <p:nvPr/>
        </p:nvSpPr>
        <p:spPr>
          <a:xfrm>
            <a:off x="35241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10" name="object 210"/>
          <p:cNvSpPr/>
          <p:nvPr/>
        </p:nvSpPr>
        <p:spPr>
          <a:xfrm>
            <a:off x="32193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211" name="object 211"/>
          <p:cNvSpPr/>
          <p:nvPr/>
        </p:nvSpPr>
        <p:spPr>
          <a:xfrm>
            <a:off x="32193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12" name="object 212"/>
          <p:cNvSpPr/>
          <p:nvPr/>
        </p:nvSpPr>
        <p:spPr>
          <a:xfrm>
            <a:off x="35241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13" name="object 213"/>
          <p:cNvSpPr/>
          <p:nvPr/>
        </p:nvSpPr>
        <p:spPr>
          <a:xfrm>
            <a:off x="35241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14" name="object 214"/>
          <p:cNvSpPr/>
          <p:nvPr/>
        </p:nvSpPr>
        <p:spPr>
          <a:xfrm>
            <a:off x="23049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15" name="object 215"/>
          <p:cNvSpPr/>
          <p:nvPr/>
        </p:nvSpPr>
        <p:spPr>
          <a:xfrm>
            <a:off x="23049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16" name="object 216"/>
          <p:cNvSpPr/>
          <p:nvPr/>
        </p:nvSpPr>
        <p:spPr>
          <a:xfrm>
            <a:off x="26097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217" name="object 217"/>
          <p:cNvSpPr/>
          <p:nvPr/>
        </p:nvSpPr>
        <p:spPr>
          <a:xfrm>
            <a:off x="26097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18" name="object 218"/>
          <p:cNvSpPr/>
          <p:nvPr/>
        </p:nvSpPr>
        <p:spPr>
          <a:xfrm>
            <a:off x="29145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219" name="object 219"/>
          <p:cNvSpPr/>
          <p:nvPr/>
        </p:nvSpPr>
        <p:spPr>
          <a:xfrm>
            <a:off x="29145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20" name="object 220"/>
          <p:cNvSpPr/>
          <p:nvPr/>
        </p:nvSpPr>
        <p:spPr>
          <a:xfrm>
            <a:off x="2304935" y="6649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21" name="object 221"/>
          <p:cNvSpPr/>
          <p:nvPr/>
        </p:nvSpPr>
        <p:spPr>
          <a:xfrm>
            <a:off x="23049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22" name="object 222"/>
          <p:cNvSpPr/>
          <p:nvPr/>
        </p:nvSpPr>
        <p:spPr>
          <a:xfrm>
            <a:off x="2609735" y="6649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223" name="object 223"/>
          <p:cNvSpPr/>
          <p:nvPr/>
        </p:nvSpPr>
        <p:spPr>
          <a:xfrm>
            <a:off x="26097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24" name="object 224"/>
          <p:cNvSpPr/>
          <p:nvPr/>
        </p:nvSpPr>
        <p:spPr>
          <a:xfrm>
            <a:off x="2914535" y="6649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225" name="object 225"/>
          <p:cNvSpPr/>
          <p:nvPr/>
        </p:nvSpPr>
        <p:spPr>
          <a:xfrm>
            <a:off x="29145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26" name="object 226"/>
          <p:cNvSpPr/>
          <p:nvPr/>
        </p:nvSpPr>
        <p:spPr>
          <a:xfrm>
            <a:off x="32193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227" name="object 227"/>
          <p:cNvSpPr/>
          <p:nvPr/>
        </p:nvSpPr>
        <p:spPr>
          <a:xfrm>
            <a:off x="32193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28" name="object 228"/>
          <p:cNvSpPr/>
          <p:nvPr/>
        </p:nvSpPr>
        <p:spPr>
          <a:xfrm>
            <a:off x="35241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29" name="object 229"/>
          <p:cNvSpPr/>
          <p:nvPr/>
        </p:nvSpPr>
        <p:spPr>
          <a:xfrm>
            <a:off x="35241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30" name="object 230"/>
          <p:cNvSpPr/>
          <p:nvPr/>
        </p:nvSpPr>
        <p:spPr>
          <a:xfrm>
            <a:off x="32193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p>
        </p:txBody>
      </p:sp>
      <p:sp>
        <p:nvSpPr>
          <p:cNvPr id="231" name="object 231"/>
          <p:cNvSpPr/>
          <p:nvPr/>
        </p:nvSpPr>
        <p:spPr>
          <a:xfrm>
            <a:off x="32193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32" name="object 232"/>
          <p:cNvSpPr/>
          <p:nvPr/>
        </p:nvSpPr>
        <p:spPr>
          <a:xfrm>
            <a:off x="35241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33" name="object 233"/>
          <p:cNvSpPr/>
          <p:nvPr/>
        </p:nvSpPr>
        <p:spPr>
          <a:xfrm>
            <a:off x="35241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34" name="object 234"/>
          <p:cNvSpPr/>
          <p:nvPr/>
        </p:nvSpPr>
        <p:spPr>
          <a:xfrm>
            <a:off x="38289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35" name="object 235"/>
          <p:cNvSpPr/>
          <p:nvPr/>
        </p:nvSpPr>
        <p:spPr>
          <a:xfrm>
            <a:off x="38289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36" name="object 236"/>
          <p:cNvSpPr/>
          <p:nvPr/>
        </p:nvSpPr>
        <p:spPr>
          <a:xfrm>
            <a:off x="41337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37" name="object 237"/>
          <p:cNvSpPr/>
          <p:nvPr/>
        </p:nvSpPr>
        <p:spPr>
          <a:xfrm>
            <a:off x="41337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38" name="object 238"/>
          <p:cNvSpPr/>
          <p:nvPr/>
        </p:nvSpPr>
        <p:spPr>
          <a:xfrm>
            <a:off x="38289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39" name="object 239"/>
          <p:cNvSpPr/>
          <p:nvPr/>
        </p:nvSpPr>
        <p:spPr>
          <a:xfrm>
            <a:off x="38289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40" name="object 240"/>
          <p:cNvSpPr/>
          <p:nvPr/>
        </p:nvSpPr>
        <p:spPr>
          <a:xfrm>
            <a:off x="41337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41" name="object 241"/>
          <p:cNvSpPr/>
          <p:nvPr/>
        </p:nvSpPr>
        <p:spPr>
          <a:xfrm>
            <a:off x="41337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42" name="object 242"/>
          <p:cNvSpPr/>
          <p:nvPr/>
        </p:nvSpPr>
        <p:spPr>
          <a:xfrm>
            <a:off x="44385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43" name="object 243"/>
          <p:cNvSpPr/>
          <p:nvPr/>
        </p:nvSpPr>
        <p:spPr>
          <a:xfrm>
            <a:off x="44385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44" name="object 244"/>
          <p:cNvSpPr/>
          <p:nvPr/>
        </p:nvSpPr>
        <p:spPr>
          <a:xfrm>
            <a:off x="47433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45" name="object 245"/>
          <p:cNvSpPr/>
          <p:nvPr/>
        </p:nvSpPr>
        <p:spPr>
          <a:xfrm>
            <a:off x="47433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46" name="object 246"/>
          <p:cNvSpPr/>
          <p:nvPr/>
        </p:nvSpPr>
        <p:spPr>
          <a:xfrm>
            <a:off x="44385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47" name="object 247"/>
          <p:cNvSpPr/>
          <p:nvPr/>
        </p:nvSpPr>
        <p:spPr>
          <a:xfrm>
            <a:off x="44385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48" name="object 248"/>
          <p:cNvSpPr/>
          <p:nvPr/>
        </p:nvSpPr>
        <p:spPr>
          <a:xfrm>
            <a:off x="47433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49" name="object 249"/>
          <p:cNvSpPr/>
          <p:nvPr/>
        </p:nvSpPr>
        <p:spPr>
          <a:xfrm>
            <a:off x="47433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50" name="object 250"/>
          <p:cNvSpPr/>
          <p:nvPr/>
        </p:nvSpPr>
        <p:spPr>
          <a:xfrm>
            <a:off x="38289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51" name="object 251"/>
          <p:cNvSpPr/>
          <p:nvPr/>
        </p:nvSpPr>
        <p:spPr>
          <a:xfrm>
            <a:off x="38289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52" name="object 252"/>
          <p:cNvSpPr/>
          <p:nvPr/>
        </p:nvSpPr>
        <p:spPr>
          <a:xfrm>
            <a:off x="41337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53" name="object 253"/>
          <p:cNvSpPr/>
          <p:nvPr/>
        </p:nvSpPr>
        <p:spPr>
          <a:xfrm>
            <a:off x="41337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54" name="object 254"/>
          <p:cNvSpPr/>
          <p:nvPr/>
        </p:nvSpPr>
        <p:spPr>
          <a:xfrm>
            <a:off x="38289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55" name="object 255"/>
          <p:cNvSpPr/>
          <p:nvPr/>
        </p:nvSpPr>
        <p:spPr>
          <a:xfrm>
            <a:off x="38289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56" name="object 256"/>
          <p:cNvSpPr/>
          <p:nvPr/>
        </p:nvSpPr>
        <p:spPr>
          <a:xfrm>
            <a:off x="41337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57" name="object 257"/>
          <p:cNvSpPr/>
          <p:nvPr/>
        </p:nvSpPr>
        <p:spPr>
          <a:xfrm>
            <a:off x="41337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58" name="object 258"/>
          <p:cNvSpPr/>
          <p:nvPr/>
        </p:nvSpPr>
        <p:spPr>
          <a:xfrm>
            <a:off x="44385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59" name="object 259"/>
          <p:cNvSpPr/>
          <p:nvPr/>
        </p:nvSpPr>
        <p:spPr>
          <a:xfrm>
            <a:off x="44385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60" name="object 260"/>
          <p:cNvSpPr/>
          <p:nvPr/>
        </p:nvSpPr>
        <p:spPr>
          <a:xfrm>
            <a:off x="47433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61" name="object 261"/>
          <p:cNvSpPr/>
          <p:nvPr/>
        </p:nvSpPr>
        <p:spPr>
          <a:xfrm>
            <a:off x="47433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62" name="object 262"/>
          <p:cNvSpPr/>
          <p:nvPr/>
        </p:nvSpPr>
        <p:spPr>
          <a:xfrm>
            <a:off x="44385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63" name="object 263"/>
          <p:cNvSpPr/>
          <p:nvPr/>
        </p:nvSpPr>
        <p:spPr>
          <a:xfrm>
            <a:off x="44385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64" name="object 264"/>
          <p:cNvSpPr/>
          <p:nvPr/>
        </p:nvSpPr>
        <p:spPr>
          <a:xfrm>
            <a:off x="47433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p>
        </p:txBody>
      </p:sp>
      <p:sp>
        <p:nvSpPr>
          <p:cNvPr id="265" name="object 265"/>
          <p:cNvSpPr/>
          <p:nvPr/>
        </p:nvSpPr>
        <p:spPr>
          <a:xfrm>
            <a:off x="47433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66" name="object 266"/>
          <p:cNvSpPr/>
          <p:nvPr/>
        </p:nvSpPr>
        <p:spPr>
          <a:xfrm>
            <a:off x="38289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67" name="object 267"/>
          <p:cNvSpPr/>
          <p:nvPr/>
        </p:nvSpPr>
        <p:spPr>
          <a:xfrm>
            <a:off x="38289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68" name="object 268"/>
          <p:cNvSpPr/>
          <p:nvPr/>
        </p:nvSpPr>
        <p:spPr>
          <a:xfrm>
            <a:off x="41337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69" name="object 269"/>
          <p:cNvSpPr/>
          <p:nvPr/>
        </p:nvSpPr>
        <p:spPr>
          <a:xfrm>
            <a:off x="41337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70" name="object 270"/>
          <p:cNvSpPr/>
          <p:nvPr/>
        </p:nvSpPr>
        <p:spPr>
          <a:xfrm>
            <a:off x="44385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71" name="object 271"/>
          <p:cNvSpPr/>
          <p:nvPr/>
        </p:nvSpPr>
        <p:spPr>
          <a:xfrm>
            <a:off x="44385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72" name="object 272"/>
          <p:cNvSpPr/>
          <p:nvPr/>
        </p:nvSpPr>
        <p:spPr>
          <a:xfrm>
            <a:off x="38289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73" name="object 273"/>
          <p:cNvSpPr/>
          <p:nvPr/>
        </p:nvSpPr>
        <p:spPr>
          <a:xfrm>
            <a:off x="38289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74" name="object 274"/>
          <p:cNvSpPr/>
          <p:nvPr/>
        </p:nvSpPr>
        <p:spPr>
          <a:xfrm>
            <a:off x="41337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75" name="object 275"/>
          <p:cNvSpPr/>
          <p:nvPr/>
        </p:nvSpPr>
        <p:spPr>
          <a:xfrm>
            <a:off x="41337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76" name="object 276"/>
          <p:cNvSpPr/>
          <p:nvPr/>
        </p:nvSpPr>
        <p:spPr>
          <a:xfrm>
            <a:off x="44385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77" name="object 277"/>
          <p:cNvSpPr/>
          <p:nvPr/>
        </p:nvSpPr>
        <p:spPr>
          <a:xfrm>
            <a:off x="44385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78" name="object 278"/>
          <p:cNvSpPr/>
          <p:nvPr/>
        </p:nvSpPr>
        <p:spPr>
          <a:xfrm>
            <a:off x="38289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79" name="object 279"/>
          <p:cNvSpPr/>
          <p:nvPr/>
        </p:nvSpPr>
        <p:spPr>
          <a:xfrm>
            <a:off x="38289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80" name="object 280"/>
          <p:cNvSpPr/>
          <p:nvPr/>
        </p:nvSpPr>
        <p:spPr>
          <a:xfrm>
            <a:off x="41337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81" name="object 281"/>
          <p:cNvSpPr/>
          <p:nvPr/>
        </p:nvSpPr>
        <p:spPr>
          <a:xfrm>
            <a:off x="41337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82" name="object 282"/>
          <p:cNvSpPr/>
          <p:nvPr/>
        </p:nvSpPr>
        <p:spPr>
          <a:xfrm>
            <a:off x="44385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83" name="object 283"/>
          <p:cNvSpPr/>
          <p:nvPr/>
        </p:nvSpPr>
        <p:spPr>
          <a:xfrm>
            <a:off x="44385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84" name="object 284"/>
          <p:cNvSpPr/>
          <p:nvPr/>
        </p:nvSpPr>
        <p:spPr>
          <a:xfrm>
            <a:off x="47433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85" name="object 285"/>
          <p:cNvSpPr/>
          <p:nvPr/>
        </p:nvSpPr>
        <p:spPr>
          <a:xfrm>
            <a:off x="47433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86" name="object 286"/>
          <p:cNvSpPr/>
          <p:nvPr/>
        </p:nvSpPr>
        <p:spPr>
          <a:xfrm>
            <a:off x="50481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87" name="object 287"/>
          <p:cNvSpPr/>
          <p:nvPr/>
        </p:nvSpPr>
        <p:spPr>
          <a:xfrm>
            <a:off x="50481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88" name="object 288"/>
          <p:cNvSpPr/>
          <p:nvPr/>
        </p:nvSpPr>
        <p:spPr>
          <a:xfrm>
            <a:off x="47433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89" name="object 289"/>
          <p:cNvSpPr/>
          <p:nvPr/>
        </p:nvSpPr>
        <p:spPr>
          <a:xfrm>
            <a:off x="47433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90" name="object 290"/>
          <p:cNvSpPr/>
          <p:nvPr/>
        </p:nvSpPr>
        <p:spPr>
          <a:xfrm>
            <a:off x="50481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91" name="object 291"/>
          <p:cNvSpPr/>
          <p:nvPr/>
        </p:nvSpPr>
        <p:spPr>
          <a:xfrm>
            <a:off x="50481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92" name="object 292"/>
          <p:cNvSpPr/>
          <p:nvPr/>
        </p:nvSpPr>
        <p:spPr>
          <a:xfrm>
            <a:off x="47433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93" name="object 293"/>
          <p:cNvSpPr/>
          <p:nvPr/>
        </p:nvSpPr>
        <p:spPr>
          <a:xfrm>
            <a:off x="47433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94" name="object 294"/>
          <p:cNvSpPr/>
          <p:nvPr/>
        </p:nvSpPr>
        <p:spPr>
          <a:xfrm>
            <a:off x="50481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95" name="object 295"/>
          <p:cNvSpPr/>
          <p:nvPr/>
        </p:nvSpPr>
        <p:spPr>
          <a:xfrm>
            <a:off x="50481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96" name="object 296"/>
          <p:cNvSpPr/>
          <p:nvPr/>
        </p:nvSpPr>
        <p:spPr>
          <a:xfrm>
            <a:off x="38289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97" name="object 297"/>
          <p:cNvSpPr/>
          <p:nvPr/>
        </p:nvSpPr>
        <p:spPr>
          <a:xfrm>
            <a:off x="38289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298" name="object 298"/>
          <p:cNvSpPr/>
          <p:nvPr/>
        </p:nvSpPr>
        <p:spPr>
          <a:xfrm>
            <a:off x="41337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299" name="object 299"/>
          <p:cNvSpPr/>
          <p:nvPr/>
        </p:nvSpPr>
        <p:spPr>
          <a:xfrm>
            <a:off x="41337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00" name="object 300"/>
          <p:cNvSpPr/>
          <p:nvPr/>
        </p:nvSpPr>
        <p:spPr>
          <a:xfrm>
            <a:off x="44385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01" name="object 301"/>
          <p:cNvSpPr/>
          <p:nvPr/>
        </p:nvSpPr>
        <p:spPr>
          <a:xfrm>
            <a:off x="44385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02" name="object 302"/>
          <p:cNvSpPr/>
          <p:nvPr/>
        </p:nvSpPr>
        <p:spPr>
          <a:xfrm>
            <a:off x="38289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03" name="object 303"/>
          <p:cNvSpPr/>
          <p:nvPr/>
        </p:nvSpPr>
        <p:spPr>
          <a:xfrm>
            <a:off x="38289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04" name="object 304"/>
          <p:cNvSpPr/>
          <p:nvPr/>
        </p:nvSpPr>
        <p:spPr>
          <a:xfrm>
            <a:off x="41337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05" name="object 305"/>
          <p:cNvSpPr/>
          <p:nvPr/>
        </p:nvSpPr>
        <p:spPr>
          <a:xfrm>
            <a:off x="41337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06" name="object 306"/>
          <p:cNvSpPr/>
          <p:nvPr/>
        </p:nvSpPr>
        <p:spPr>
          <a:xfrm>
            <a:off x="44385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07" name="object 307"/>
          <p:cNvSpPr/>
          <p:nvPr/>
        </p:nvSpPr>
        <p:spPr>
          <a:xfrm>
            <a:off x="44385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08" name="object 308"/>
          <p:cNvSpPr/>
          <p:nvPr/>
        </p:nvSpPr>
        <p:spPr>
          <a:xfrm>
            <a:off x="47433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09" name="object 309"/>
          <p:cNvSpPr/>
          <p:nvPr/>
        </p:nvSpPr>
        <p:spPr>
          <a:xfrm>
            <a:off x="47433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10" name="object 310"/>
          <p:cNvSpPr/>
          <p:nvPr/>
        </p:nvSpPr>
        <p:spPr>
          <a:xfrm>
            <a:off x="50481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11" name="object 311"/>
          <p:cNvSpPr/>
          <p:nvPr/>
        </p:nvSpPr>
        <p:spPr>
          <a:xfrm>
            <a:off x="50481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12" name="object 312"/>
          <p:cNvSpPr/>
          <p:nvPr/>
        </p:nvSpPr>
        <p:spPr>
          <a:xfrm>
            <a:off x="47433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13" name="object 313"/>
          <p:cNvSpPr/>
          <p:nvPr/>
        </p:nvSpPr>
        <p:spPr>
          <a:xfrm>
            <a:off x="47433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14" name="object 314"/>
          <p:cNvSpPr/>
          <p:nvPr/>
        </p:nvSpPr>
        <p:spPr>
          <a:xfrm>
            <a:off x="50481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p>
        </p:txBody>
      </p:sp>
      <p:sp>
        <p:nvSpPr>
          <p:cNvPr id="315" name="object 315"/>
          <p:cNvSpPr/>
          <p:nvPr/>
        </p:nvSpPr>
        <p:spPr>
          <a:xfrm>
            <a:off x="50481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p>
        </p:txBody>
      </p:sp>
      <p:sp>
        <p:nvSpPr>
          <p:cNvPr id="316" name="object 316"/>
          <p:cNvSpPr/>
          <p:nvPr/>
        </p:nvSpPr>
        <p:spPr>
          <a:xfrm>
            <a:off x="2000135" y="5218176"/>
            <a:ext cx="1905000" cy="0"/>
          </a:xfrm>
          <a:custGeom>
            <a:avLst/>
            <a:gdLst/>
            <a:ahLst/>
            <a:cxnLst/>
            <a:rect l="l" t="t" r="r" b="b"/>
            <a:pathLst>
              <a:path w="1905000">
                <a:moveTo>
                  <a:pt x="1904999" y="0"/>
                </a:moveTo>
                <a:lnTo>
                  <a:pt x="0" y="0"/>
                </a:lnTo>
              </a:path>
            </a:pathLst>
          </a:custGeom>
          <a:ln w="9525">
            <a:solidFill>
              <a:srgbClr val="FF0000"/>
            </a:solidFill>
          </a:ln>
        </p:spPr>
        <p:txBody>
          <a:bodyPr wrap="square" lIns="0" tIns="0" rIns="0" bIns="0" rtlCol="0"/>
          <a:lstStyle/>
          <a:p>
            <a:endParaRPr/>
          </a:p>
        </p:txBody>
      </p:sp>
      <p:sp>
        <p:nvSpPr>
          <p:cNvPr id="317" name="object 317"/>
          <p:cNvSpPr/>
          <p:nvPr/>
        </p:nvSpPr>
        <p:spPr>
          <a:xfrm>
            <a:off x="3899039" y="5218176"/>
            <a:ext cx="7620" cy="1773555"/>
          </a:xfrm>
          <a:custGeom>
            <a:avLst/>
            <a:gdLst/>
            <a:ahLst/>
            <a:cxnLst/>
            <a:rect l="l" t="t" r="r" b="b"/>
            <a:pathLst>
              <a:path w="7620" h="1773554">
                <a:moveTo>
                  <a:pt x="7620" y="1773174"/>
                </a:moveTo>
                <a:lnTo>
                  <a:pt x="0" y="0"/>
                </a:lnTo>
              </a:path>
            </a:pathLst>
          </a:custGeom>
          <a:ln w="9525">
            <a:solidFill>
              <a:srgbClr val="FF0000"/>
            </a:solidFill>
          </a:ln>
        </p:spPr>
        <p:txBody>
          <a:bodyPr wrap="square" lIns="0" tIns="0" rIns="0" bIns="0" rtlCol="0"/>
          <a:lstStyle/>
          <a:p>
            <a:endParaRPr/>
          </a:p>
        </p:txBody>
      </p:sp>
      <p:sp>
        <p:nvSpPr>
          <p:cNvPr id="318" name="object 318"/>
          <p:cNvSpPr txBox="1"/>
          <p:nvPr/>
        </p:nvSpPr>
        <p:spPr>
          <a:xfrm>
            <a:off x="1798447" y="4889500"/>
            <a:ext cx="228600"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y</a:t>
            </a:r>
            <a:endParaRPr sz="3200">
              <a:latin typeface="Times New Roman" panose="02020603050405020304"/>
              <a:cs typeface="Times New Roman" panose="02020603050405020304"/>
            </a:endParaRPr>
          </a:p>
        </p:txBody>
      </p:sp>
      <p:sp>
        <p:nvSpPr>
          <p:cNvPr id="319" name="object 319"/>
          <p:cNvSpPr txBox="1"/>
          <p:nvPr/>
        </p:nvSpPr>
        <p:spPr>
          <a:xfrm>
            <a:off x="3943477" y="6578092"/>
            <a:ext cx="228600"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x</a:t>
            </a:r>
            <a:endParaRPr sz="3200">
              <a:latin typeface="Times New Roman" panose="02020603050405020304"/>
              <a:cs typeface="Times New Roman" panose="02020603050405020304"/>
            </a:endParaRPr>
          </a:p>
        </p:txBody>
      </p:sp>
      <p:sp>
        <p:nvSpPr>
          <p:cNvPr id="320" name="object 320"/>
          <p:cNvSpPr txBox="1">
            <a:spLocks noGrp="1"/>
          </p:cNvSpPr>
          <p:nvPr>
            <p:ph type="title"/>
          </p:nvPr>
        </p:nvSpPr>
        <p:spPr>
          <a:prstGeom prst="rect">
            <a:avLst/>
          </a:prstGeom>
        </p:spPr>
        <p:txBody>
          <a:bodyPr vert="horz" wrap="square" lIns="0" tIns="105835" rIns="0" bIns="0" rtlCol="0">
            <a:spAutoFit/>
          </a:bodyPr>
          <a:lstStyle/>
          <a:p>
            <a:pPr marL="247015">
              <a:lnSpc>
                <a:spcPts val="3750"/>
              </a:lnSpc>
            </a:pPr>
            <a:r>
              <a:rPr spc="-15" dirty="0">
                <a:latin typeface="新宋体" panose="02010609030101010101" charset="-122"/>
                <a:cs typeface="新宋体" panose="02010609030101010101" charset="-122"/>
              </a:rPr>
              <a:t>数字图像的像素表示</a:t>
            </a:r>
          </a:p>
        </p:txBody>
      </p:sp>
      <p:sp>
        <p:nvSpPr>
          <p:cNvPr id="321" name="object 321"/>
          <p:cNvSpPr/>
          <p:nvPr/>
        </p:nvSpPr>
        <p:spPr>
          <a:xfrm>
            <a:off x="6466217" y="3884676"/>
            <a:ext cx="2913126" cy="2917698"/>
          </a:xfrm>
          <a:prstGeom prst="rect">
            <a:avLst/>
          </a:prstGeom>
          <a:blipFill>
            <a:blip r:embed="rId3" cstate="print"/>
            <a:stretch>
              <a:fillRect/>
            </a:stretch>
          </a:blipFill>
        </p:spPr>
        <p:txBody>
          <a:bodyPr wrap="square" lIns="0" tIns="0" rIns="0" bIns="0" rtlCol="0"/>
          <a:lstStyle/>
          <a:p>
            <a:endParaRPr/>
          </a:p>
        </p:txBody>
      </p:sp>
      <p:sp>
        <p:nvSpPr>
          <p:cNvPr id="322" name="object 322"/>
          <p:cNvSpPr/>
          <p:nvPr/>
        </p:nvSpPr>
        <p:spPr>
          <a:xfrm>
            <a:off x="8218817" y="5218176"/>
            <a:ext cx="152400" cy="152400"/>
          </a:xfrm>
          <a:custGeom>
            <a:avLst/>
            <a:gdLst/>
            <a:ahLst/>
            <a:cxnLst/>
            <a:rect l="l" t="t" r="r" b="b"/>
            <a:pathLst>
              <a:path w="152400" h="152400">
                <a:moveTo>
                  <a:pt x="76200" y="0"/>
                </a:moveTo>
                <a:lnTo>
                  <a:pt x="46291" y="5905"/>
                </a:lnTo>
                <a:lnTo>
                  <a:pt x="22098" y="22097"/>
                </a:lnTo>
                <a:lnTo>
                  <a:pt x="5905" y="46291"/>
                </a:lnTo>
                <a:lnTo>
                  <a:pt x="0" y="76200"/>
                </a:lnTo>
                <a:lnTo>
                  <a:pt x="5905" y="105787"/>
                </a:lnTo>
                <a:lnTo>
                  <a:pt x="22098" y="130016"/>
                </a:lnTo>
                <a:lnTo>
                  <a:pt x="46291" y="146387"/>
                </a:lnTo>
                <a:lnTo>
                  <a:pt x="76200" y="152400"/>
                </a:lnTo>
                <a:lnTo>
                  <a:pt x="105787" y="146387"/>
                </a:lnTo>
                <a:lnTo>
                  <a:pt x="130016" y="130016"/>
                </a:lnTo>
                <a:lnTo>
                  <a:pt x="146387" y="105787"/>
                </a:lnTo>
                <a:lnTo>
                  <a:pt x="152400" y="76200"/>
                </a:lnTo>
                <a:lnTo>
                  <a:pt x="146387" y="46291"/>
                </a:lnTo>
                <a:lnTo>
                  <a:pt x="130016" y="22098"/>
                </a:lnTo>
                <a:lnTo>
                  <a:pt x="105787" y="5905"/>
                </a:lnTo>
                <a:lnTo>
                  <a:pt x="76200" y="0"/>
                </a:lnTo>
                <a:close/>
              </a:path>
            </a:pathLst>
          </a:custGeom>
          <a:ln w="25400">
            <a:solidFill>
              <a:srgbClr val="FF0000"/>
            </a:solidFill>
          </a:ln>
        </p:spPr>
        <p:txBody>
          <a:bodyPr wrap="square" lIns="0" tIns="0" rIns="0" bIns="0" rtlCol="0"/>
          <a:lstStyle/>
          <a:p>
            <a:endParaRPr/>
          </a:p>
        </p:txBody>
      </p:sp>
      <p:sp>
        <p:nvSpPr>
          <p:cNvPr id="323" name="object 323"/>
          <p:cNvSpPr/>
          <p:nvPr/>
        </p:nvSpPr>
        <p:spPr>
          <a:xfrm>
            <a:off x="6332867" y="5290565"/>
            <a:ext cx="1905000" cy="0"/>
          </a:xfrm>
          <a:custGeom>
            <a:avLst/>
            <a:gdLst/>
            <a:ahLst/>
            <a:cxnLst/>
            <a:rect l="l" t="t" r="r" b="b"/>
            <a:pathLst>
              <a:path w="1905000">
                <a:moveTo>
                  <a:pt x="1904999" y="0"/>
                </a:moveTo>
                <a:lnTo>
                  <a:pt x="0" y="0"/>
                </a:lnTo>
              </a:path>
            </a:pathLst>
          </a:custGeom>
          <a:ln w="9525">
            <a:solidFill>
              <a:srgbClr val="FF0000"/>
            </a:solidFill>
          </a:ln>
        </p:spPr>
        <p:txBody>
          <a:bodyPr wrap="square" lIns="0" tIns="0" rIns="0" bIns="0" rtlCol="0"/>
          <a:lstStyle/>
          <a:p>
            <a:endParaRPr/>
          </a:p>
        </p:txBody>
      </p:sp>
      <p:sp>
        <p:nvSpPr>
          <p:cNvPr id="324" name="object 324"/>
          <p:cNvSpPr/>
          <p:nvPr/>
        </p:nvSpPr>
        <p:spPr>
          <a:xfrm>
            <a:off x="8291969" y="5362194"/>
            <a:ext cx="7620" cy="1685289"/>
          </a:xfrm>
          <a:custGeom>
            <a:avLst/>
            <a:gdLst/>
            <a:ahLst/>
            <a:cxnLst/>
            <a:rect l="l" t="t" r="r" b="b"/>
            <a:pathLst>
              <a:path w="7620" h="1685290">
                <a:moveTo>
                  <a:pt x="7607" y="1684782"/>
                </a:moveTo>
                <a:lnTo>
                  <a:pt x="0" y="0"/>
                </a:lnTo>
              </a:path>
            </a:pathLst>
          </a:custGeom>
          <a:ln w="9525">
            <a:solidFill>
              <a:srgbClr val="FF0000"/>
            </a:solidFill>
          </a:ln>
        </p:spPr>
        <p:txBody>
          <a:bodyPr wrap="square" lIns="0" tIns="0" rIns="0" bIns="0" rtlCol="0"/>
          <a:lstStyle/>
          <a:p>
            <a:endParaRPr/>
          </a:p>
        </p:txBody>
      </p:sp>
      <p:sp>
        <p:nvSpPr>
          <p:cNvPr id="325" name="object 325"/>
          <p:cNvSpPr txBox="1"/>
          <p:nvPr/>
        </p:nvSpPr>
        <p:spPr>
          <a:xfrm>
            <a:off x="8351646" y="6586473"/>
            <a:ext cx="228600"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x</a:t>
            </a:r>
            <a:endParaRPr sz="3200">
              <a:latin typeface="Times New Roman" panose="02020603050405020304"/>
              <a:cs typeface="Times New Roman" panose="02020603050405020304"/>
            </a:endParaRPr>
          </a:p>
        </p:txBody>
      </p:sp>
      <p:sp>
        <p:nvSpPr>
          <p:cNvPr id="326" name="object 326"/>
          <p:cNvSpPr txBox="1"/>
          <p:nvPr/>
        </p:nvSpPr>
        <p:spPr>
          <a:xfrm>
            <a:off x="6074028" y="4962664"/>
            <a:ext cx="228600"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y</a:t>
            </a:r>
            <a:endParaRPr sz="3200">
              <a:latin typeface="Times New Roman" panose="02020603050405020304"/>
              <a:cs typeface="Times New Roman" panose="02020603050405020304"/>
            </a:endParaRPr>
          </a:p>
        </p:txBody>
      </p:sp>
      <p:sp>
        <p:nvSpPr>
          <p:cNvPr id="327" name="object 327"/>
          <p:cNvSpPr txBox="1"/>
          <p:nvPr/>
        </p:nvSpPr>
        <p:spPr>
          <a:xfrm>
            <a:off x="2165730" y="1715770"/>
            <a:ext cx="7752830" cy="1723549"/>
          </a:xfrm>
          <a:prstGeom prst="rect">
            <a:avLst/>
          </a:prstGeom>
        </p:spPr>
        <p:txBody>
          <a:bodyPr vert="horz" wrap="square" lIns="0" tIns="0" rIns="0" bIns="0" rtlCol="0">
            <a:spAutoFit/>
          </a:bodyPr>
          <a:lstStyle/>
          <a:p>
            <a:pPr marL="12700">
              <a:lnSpc>
                <a:spcPct val="100000"/>
              </a:lnSpc>
            </a:pPr>
            <a:r>
              <a:rPr sz="3200" b="1" spc="-15" dirty="0" err="1">
                <a:solidFill>
                  <a:srgbClr val="EE2B0A"/>
                </a:solidFill>
                <a:latin typeface="新宋体" panose="02010609030101010101" charset="-122"/>
                <a:cs typeface="新宋体" panose="02010609030101010101" charset="-122"/>
              </a:rPr>
              <a:t>什么是像素</a:t>
            </a:r>
            <a:r>
              <a:rPr sz="3200" b="1" spc="-15" dirty="0">
                <a:solidFill>
                  <a:srgbClr val="EE2B0A"/>
                </a:solidFill>
                <a:latin typeface="新宋体" panose="02010609030101010101" charset="-122"/>
                <a:cs typeface="新宋体" panose="02010609030101010101" charset="-122"/>
              </a:rPr>
              <a:t>？</a:t>
            </a:r>
            <a:endParaRPr lang="en-US" sz="3200" b="1" spc="-15" dirty="0">
              <a:solidFill>
                <a:srgbClr val="EE2B0A"/>
              </a:solidFill>
              <a:latin typeface="新宋体" panose="02010609030101010101" charset="-122"/>
              <a:cs typeface="新宋体" panose="02010609030101010101" charset="-122"/>
            </a:endParaRPr>
          </a:p>
          <a:p>
            <a:pPr marL="12700">
              <a:lnSpc>
                <a:spcPct val="100000"/>
              </a:lnSpc>
            </a:pPr>
            <a:endParaRPr lang="en-US" sz="3200" b="1" spc="-15" dirty="0">
              <a:solidFill>
                <a:srgbClr val="EE2B0A"/>
              </a:solidFill>
              <a:latin typeface="新宋体" panose="02010609030101010101" charset="-122"/>
              <a:cs typeface="新宋体" panose="02010609030101010101" charset="-122"/>
            </a:endParaRPr>
          </a:p>
          <a:p>
            <a:pPr marL="12700">
              <a:lnSpc>
                <a:spcPct val="100000"/>
              </a:lnSpc>
            </a:pPr>
            <a:r>
              <a:rPr sz="2400" b="1" spc="-10" dirty="0" err="1">
                <a:latin typeface="新宋体" panose="02010609030101010101" charset="-122"/>
                <a:cs typeface="新宋体" panose="02010609030101010101" charset="-122"/>
              </a:rPr>
              <a:t>数字图像由二维的元素组成，每一个元素具有一个</a:t>
            </a:r>
            <a:r>
              <a:rPr sz="2400" b="1" spc="-10" dirty="0">
                <a:latin typeface="新宋体" panose="02010609030101010101" charset="-122"/>
                <a:cs typeface="新宋体" panose="02010609030101010101" charset="-122"/>
              </a:rPr>
              <a:t> 特定的位置（x,y）和幅值f(x,y),这些元素就称为像素</a:t>
            </a:r>
            <a:endParaRPr sz="2400" dirty="0">
              <a:latin typeface="新宋体" panose="02010609030101010101" charset="-122"/>
              <a:cs typeface="新宋体" panose="02010609030101010101"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95804" y="1893315"/>
            <a:ext cx="6754495" cy="4579620"/>
          </a:xfrm>
          <a:prstGeom prst="rect">
            <a:avLst/>
          </a:prstGeom>
        </p:spPr>
        <p:txBody>
          <a:bodyPr vert="horz" wrap="square" lIns="0" tIns="0" rIns="0" bIns="0" rtlCol="0">
            <a:spAutoFit/>
          </a:bodyPr>
          <a:lstStyle/>
          <a:p>
            <a:pPr marL="12700">
              <a:lnSpc>
                <a:spcPct val="100000"/>
              </a:lnSpc>
            </a:pPr>
            <a:r>
              <a:rPr sz="2200" spc="74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中值滤波算法的实现</a:t>
            </a:r>
            <a:endParaRPr sz="3200">
              <a:latin typeface="新宋体" panose="02010609030101010101" charset="-122"/>
              <a:cs typeface="新宋体" panose="02010609030101010101" charset="-122"/>
            </a:endParaRPr>
          </a:p>
          <a:p>
            <a:pPr marL="469900">
              <a:lnSpc>
                <a:spcPct val="100000"/>
              </a:lnSpc>
              <a:spcBef>
                <a:spcPts val="665"/>
              </a:spcBef>
            </a:pPr>
            <a:r>
              <a:rPr sz="2000" spc="70" dirty="0">
                <a:solidFill>
                  <a:srgbClr val="EE2B0A"/>
                </a:solidFill>
                <a:latin typeface="Segoe UI Symbol" panose="020B0502040204020203"/>
                <a:cs typeface="Segoe UI Symbol" panose="020B0502040204020203"/>
              </a:rPr>
              <a:t>✓</a:t>
            </a:r>
            <a:r>
              <a:rPr sz="2000" spc="-32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将模板区域内的像素排序，求出中间值</a:t>
            </a:r>
            <a:endParaRPr sz="2800">
              <a:latin typeface="新宋体" panose="02010609030101010101" charset="-122"/>
              <a:cs typeface="新宋体" panose="02010609030101010101" charset="-122"/>
            </a:endParaRPr>
          </a:p>
          <a:p>
            <a:pPr marL="1562100" marR="384810" indent="-1092835">
              <a:lnSpc>
                <a:spcPct val="120000"/>
              </a:lnSpc>
            </a:pPr>
            <a:r>
              <a:rPr sz="2800" spc="-5" dirty="0">
                <a:latin typeface="新宋体" panose="02010609030101010101" charset="-122"/>
                <a:cs typeface="新宋体" panose="02010609030101010101" charset="-122"/>
              </a:rPr>
              <a:t>例如：3x3的模板，第5大的是中值， 5x5的模板，第13大的是中值，</a:t>
            </a:r>
            <a:endParaRPr sz="2800">
              <a:latin typeface="新宋体" panose="02010609030101010101" charset="-122"/>
              <a:cs typeface="新宋体" panose="02010609030101010101" charset="-122"/>
            </a:endParaRPr>
          </a:p>
          <a:p>
            <a:pPr marL="1562100">
              <a:lnSpc>
                <a:spcPct val="100000"/>
              </a:lnSpc>
              <a:spcBef>
                <a:spcPts val="675"/>
              </a:spcBef>
            </a:pPr>
            <a:r>
              <a:rPr sz="2800" spc="-5" dirty="0">
                <a:latin typeface="新宋体" panose="02010609030101010101" charset="-122"/>
                <a:cs typeface="新宋体" panose="02010609030101010101" charset="-122"/>
              </a:rPr>
              <a:t>7x7的模板，第25大的是中值，</a:t>
            </a:r>
            <a:endParaRPr sz="2800">
              <a:latin typeface="新宋体" panose="02010609030101010101" charset="-122"/>
              <a:cs typeface="新宋体" panose="02010609030101010101" charset="-122"/>
            </a:endParaRPr>
          </a:p>
          <a:p>
            <a:pPr marL="1562100">
              <a:lnSpc>
                <a:spcPct val="100000"/>
              </a:lnSpc>
              <a:spcBef>
                <a:spcPts val="675"/>
              </a:spcBef>
            </a:pPr>
            <a:r>
              <a:rPr sz="2800" spc="-5" dirty="0">
                <a:latin typeface="新宋体" panose="02010609030101010101" charset="-122"/>
                <a:cs typeface="新宋体" panose="02010609030101010101" charset="-122"/>
              </a:rPr>
              <a:t>9x9的模板，第41大的是中值。</a:t>
            </a:r>
            <a:endParaRPr sz="2800">
              <a:latin typeface="新宋体" panose="02010609030101010101" charset="-122"/>
              <a:cs typeface="新宋体" panose="02010609030101010101" charset="-122"/>
            </a:endParaRPr>
          </a:p>
          <a:p>
            <a:pPr>
              <a:lnSpc>
                <a:spcPct val="100000"/>
              </a:lnSpc>
              <a:spcBef>
                <a:spcPts val="55"/>
              </a:spcBef>
            </a:pPr>
            <a:endParaRPr sz="4050">
              <a:latin typeface="Times New Roman" panose="02020603050405020304"/>
              <a:cs typeface="Times New Roman" panose="02020603050405020304"/>
            </a:endParaRPr>
          </a:p>
          <a:p>
            <a:pPr marL="469900">
              <a:lnSpc>
                <a:spcPct val="100000"/>
              </a:lnSpc>
            </a:pPr>
            <a:r>
              <a:rPr sz="2000" spc="70" dirty="0">
                <a:solidFill>
                  <a:srgbClr val="EE2B0A"/>
                </a:solidFill>
                <a:latin typeface="Segoe UI Symbol" panose="020B0502040204020203"/>
                <a:cs typeface="Segoe UI Symbol" panose="020B0502040204020203"/>
              </a:rPr>
              <a:t>✓</a:t>
            </a:r>
            <a:r>
              <a:rPr sz="2000" spc="-32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对于同值像素，连续排列。</a:t>
            </a:r>
            <a:endParaRPr sz="2800">
              <a:latin typeface="新宋体" panose="02010609030101010101" charset="-122"/>
              <a:cs typeface="新宋体" panose="02010609030101010101" charset="-122"/>
            </a:endParaRPr>
          </a:p>
          <a:p>
            <a:pPr marL="469900">
              <a:lnSpc>
                <a:spcPts val="3295"/>
              </a:lnSpc>
              <a:spcBef>
                <a:spcPts val="675"/>
              </a:spcBef>
            </a:pPr>
            <a:r>
              <a:rPr sz="2800" spc="-5" dirty="0">
                <a:latin typeface="新宋体" panose="02010609030101010101" charset="-122"/>
                <a:cs typeface="新宋体" panose="02010609030101010101" charset="-122"/>
              </a:rPr>
              <a:t>如（10,15,20,20,</a:t>
            </a:r>
            <a:r>
              <a:rPr sz="2800" dirty="0">
                <a:solidFill>
                  <a:srgbClr val="EE2B0A"/>
                </a:solidFill>
                <a:latin typeface="新宋体" panose="02010609030101010101" charset="-122"/>
                <a:cs typeface="新宋体" panose="02010609030101010101" charset="-122"/>
              </a:rPr>
              <a:t>2</a:t>
            </a:r>
            <a:r>
              <a:rPr sz="2800" spc="-5" dirty="0">
                <a:solidFill>
                  <a:srgbClr val="EE2B0A"/>
                </a:solidFill>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,20,20,25,100）</a:t>
            </a:r>
            <a:endParaRPr sz="28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中值滤波器</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5891" y="959878"/>
            <a:ext cx="7412990" cy="466153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中值滤波器</a:t>
            </a:r>
            <a:endParaRPr sz="3200">
              <a:latin typeface="新宋体" panose="02010609030101010101" charset="-122"/>
              <a:cs typeface="新宋体" panose="02010609030101010101" charset="-122"/>
            </a:endParaRPr>
          </a:p>
          <a:p>
            <a:pPr>
              <a:lnSpc>
                <a:spcPct val="100000"/>
              </a:lnSpc>
              <a:spcBef>
                <a:spcPts val="50"/>
              </a:spcBef>
            </a:pPr>
            <a:endParaRPr sz="3900">
              <a:latin typeface="Times New Roman" panose="02020603050405020304"/>
              <a:cs typeface="Times New Roman" panose="02020603050405020304"/>
            </a:endParaRPr>
          </a:p>
          <a:p>
            <a:pPr marL="38735">
              <a:lnSpc>
                <a:spcPct val="100000"/>
              </a:lnSpc>
            </a:pPr>
            <a:r>
              <a:rPr sz="2200" spc="74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中值滤波算法的特点</a:t>
            </a:r>
            <a:endParaRPr sz="3200">
              <a:latin typeface="新宋体" panose="02010609030101010101" charset="-122"/>
              <a:cs typeface="新宋体" panose="02010609030101010101" charset="-122"/>
            </a:endParaRPr>
          </a:p>
          <a:p>
            <a:pPr>
              <a:lnSpc>
                <a:spcPct val="100000"/>
              </a:lnSpc>
              <a:spcBef>
                <a:spcPts val="40"/>
              </a:spcBef>
            </a:pPr>
            <a:endParaRPr sz="3300">
              <a:latin typeface="Times New Roman" panose="02020603050405020304"/>
              <a:cs typeface="Times New Roman" panose="02020603050405020304"/>
            </a:endParaRPr>
          </a:p>
          <a:p>
            <a:pPr marL="496570">
              <a:lnSpc>
                <a:spcPts val="3460"/>
              </a:lnSpc>
            </a:pPr>
            <a:r>
              <a:rPr sz="2200" spc="150" dirty="0">
                <a:solidFill>
                  <a:srgbClr val="EE2B0A"/>
                </a:solidFill>
                <a:latin typeface="Segoe UI Symbol" panose="020B0502040204020203"/>
                <a:cs typeface="Segoe UI Symbol" panose="020B0502040204020203"/>
              </a:rPr>
              <a:t>✓</a:t>
            </a:r>
            <a:r>
              <a:rPr sz="3200" spc="75" dirty="0">
                <a:latin typeface="新宋体" panose="02010609030101010101" charset="-122"/>
                <a:cs typeface="新宋体" panose="02010609030101010101" charset="-122"/>
              </a:rPr>
              <a:t>在去除噪音的同时，可以比较好地保</a:t>
            </a:r>
            <a:endParaRPr sz="3200">
              <a:latin typeface="新宋体" panose="02010609030101010101" charset="-122"/>
              <a:cs typeface="新宋体" panose="02010609030101010101" charset="-122"/>
            </a:endParaRPr>
          </a:p>
          <a:p>
            <a:pPr marL="724535" marR="5080">
              <a:lnSpc>
                <a:spcPts val="3070"/>
              </a:lnSpc>
              <a:spcBef>
                <a:spcPts val="360"/>
              </a:spcBef>
            </a:pPr>
            <a:r>
              <a:rPr sz="3200" spc="75" dirty="0">
                <a:latin typeface="新宋体" panose="02010609030101010101" charset="-122"/>
                <a:cs typeface="新宋体" panose="02010609030101010101" charset="-122"/>
              </a:rPr>
              <a:t>留边的锐度和图像的细节（优于均值 </a:t>
            </a:r>
            <a:r>
              <a:rPr sz="3200" spc="-5" dirty="0">
                <a:latin typeface="新宋体" panose="02010609030101010101" charset="-122"/>
                <a:cs typeface="新宋体" panose="02010609030101010101" charset="-122"/>
              </a:rPr>
              <a:t>滤波器）</a:t>
            </a:r>
            <a:endParaRPr sz="3200">
              <a:latin typeface="新宋体" panose="02010609030101010101" charset="-122"/>
              <a:cs typeface="新宋体" panose="02010609030101010101" charset="-122"/>
            </a:endParaRPr>
          </a:p>
          <a:p>
            <a:pPr>
              <a:lnSpc>
                <a:spcPct val="100000"/>
              </a:lnSpc>
              <a:spcBef>
                <a:spcPts val="15"/>
              </a:spcBef>
            </a:pPr>
            <a:endParaRPr sz="3350">
              <a:latin typeface="Times New Roman" panose="02020603050405020304"/>
              <a:cs typeface="Times New Roman" panose="02020603050405020304"/>
            </a:endParaRPr>
          </a:p>
          <a:p>
            <a:pPr marL="496570">
              <a:lnSpc>
                <a:spcPts val="3455"/>
              </a:lnSpc>
            </a:pPr>
            <a:r>
              <a:rPr sz="2200" spc="150" dirty="0">
                <a:solidFill>
                  <a:srgbClr val="EE2B0A"/>
                </a:solidFill>
                <a:latin typeface="Segoe UI Symbol" panose="020B0502040204020203"/>
                <a:cs typeface="Segoe UI Symbol" panose="020B0502040204020203"/>
              </a:rPr>
              <a:t>✓</a:t>
            </a:r>
            <a:r>
              <a:rPr sz="3200" spc="75" dirty="0">
                <a:latin typeface="新宋体" panose="02010609030101010101" charset="-122"/>
                <a:cs typeface="新宋体" panose="02010609030101010101" charset="-122"/>
              </a:rPr>
              <a:t>能够有效去除脉冲噪声：以黑白点叠</a:t>
            </a:r>
            <a:endParaRPr sz="3200">
              <a:latin typeface="新宋体" panose="02010609030101010101" charset="-122"/>
              <a:cs typeface="新宋体" panose="02010609030101010101" charset="-122"/>
            </a:endParaRPr>
          </a:p>
          <a:p>
            <a:pPr marL="724535">
              <a:lnSpc>
                <a:spcPts val="3365"/>
              </a:lnSpc>
            </a:pPr>
            <a:r>
              <a:rPr sz="3200" spc="-5" dirty="0">
                <a:latin typeface="新宋体" panose="02010609030101010101" charset="-122"/>
                <a:cs typeface="新宋体" panose="02010609030101010101" charset="-122"/>
              </a:rPr>
              <a:t>加在图像上</a:t>
            </a:r>
            <a:endParaRPr sz="3200">
              <a:latin typeface="新宋体" panose="02010609030101010101" charset="-122"/>
              <a:cs typeface="新宋体" panose="02010609030101010101"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中值滤波器</a:t>
            </a:r>
          </a:p>
        </p:txBody>
      </p:sp>
      <p:sp>
        <p:nvSpPr>
          <p:cNvPr id="5" name="object 5"/>
          <p:cNvSpPr/>
          <p:nvPr/>
        </p:nvSpPr>
        <p:spPr>
          <a:xfrm>
            <a:off x="1818017" y="2737866"/>
            <a:ext cx="7705343" cy="356082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629026" y="2205990"/>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原图</a:t>
            </a:r>
            <a:endParaRPr sz="2400">
              <a:latin typeface="新宋体" panose="02010609030101010101" charset="-122"/>
              <a:cs typeface="新宋体" panose="02010609030101010101" charset="-122"/>
            </a:endParaRPr>
          </a:p>
        </p:txBody>
      </p:sp>
      <p:sp>
        <p:nvSpPr>
          <p:cNvPr id="7" name="object 7"/>
          <p:cNvSpPr txBox="1"/>
          <p:nvPr/>
        </p:nvSpPr>
        <p:spPr>
          <a:xfrm>
            <a:off x="4850257" y="2209038"/>
            <a:ext cx="17018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3x3均值滤波</a:t>
            </a:r>
            <a:endParaRPr sz="2400">
              <a:latin typeface="新宋体" panose="02010609030101010101" charset="-122"/>
              <a:cs typeface="新宋体" panose="02010609030101010101" charset="-122"/>
            </a:endParaRPr>
          </a:p>
        </p:txBody>
      </p:sp>
      <p:sp>
        <p:nvSpPr>
          <p:cNvPr id="8" name="object 8"/>
          <p:cNvSpPr txBox="1"/>
          <p:nvPr/>
        </p:nvSpPr>
        <p:spPr>
          <a:xfrm>
            <a:off x="7526401" y="2223515"/>
            <a:ext cx="17018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3x3中值滤波</a:t>
            </a:r>
            <a:endParaRPr sz="2400">
              <a:latin typeface="新宋体" panose="02010609030101010101" charset="-122"/>
              <a:cs typeface="新宋体" panose="02010609030101010101"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26143" y="2289048"/>
            <a:ext cx="5055870" cy="458495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最大值滤波器</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26143" y="2264664"/>
            <a:ext cx="5055870" cy="4584953"/>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最小值滤波器</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锐化滤波器</a:t>
            </a:r>
          </a:p>
        </p:txBody>
      </p:sp>
      <p:sp>
        <p:nvSpPr>
          <p:cNvPr id="5" name="object 5"/>
          <p:cNvSpPr txBox="1"/>
          <p:nvPr/>
        </p:nvSpPr>
        <p:spPr>
          <a:xfrm>
            <a:off x="1681098" y="1995423"/>
            <a:ext cx="8542402" cy="3695884"/>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锐化滤波器的主要用途</a:t>
            </a:r>
            <a:endParaRPr sz="3200" dirty="0">
              <a:latin typeface="新宋体" panose="02010609030101010101" charset="-122"/>
              <a:cs typeface="新宋体" panose="02010609030101010101" charset="-122"/>
            </a:endParaRPr>
          </a:p>
          <a:p>
            <a:pPr marL="469900">
              <a:lnSpc>
                <a:spcPct val="100000"/>
              </a:lnSpc>
              <a:spcBef>
                <a:spcPts val="310"/>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突出图像中的细节，增强被模糊了的细节</a:t>
            </a:r>
            <a:endParaRPr sz="2800" dirty="0">
              <a:latin typeface="新宋体" panose="02010609030101010101" charset="-122"/>
              <a:cs typeface="新宋体" panose="02010609030101010101" charset="-122"/>
            </a:endParaRPr>
          </a:p>
          <a:p>
            <a:pPr marL="755650" marR="5080" indent="-285750">
              <a:lnSpc>
                <a:spcPts val="3020"/>
              </a:lnSpc>
              <a:spcBef>
                <a:spcPts val="720"/>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印刷中的细微层次强调。弥补扫描对图像的 </a:t>
            </a:r>
            <a:r>
              <a:rPr sz="2800" dirty="0">
                <a:latin typeface="新宋体" panose="02010609030101010101" charset="-122"/>
                <a:cs typeface="新宋体" panose="02010609030101010101" charset="-122"/>
              </a:rPr>
              <a:t>钝化</a:t>
            </a:r>
          </a:p>
          <a:p>
            <a:pPr marL="755650" marR="5080" indent="-285750">
              <a:lnSpc>
                <a:spcPts val="3020"/>
              </a:lnSpc>
              <a:spcBef>
                <a:spcPts val="680"/>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超声探测成像，分辨率低，边缘模糊，通过 锐化来改善</a:t>
            </a:r>
            <a:endParaRPr sz="2800" dirty="0">
              <a:latin typeface="新宋体" panose="02010609030101010101" charset="-122"/>
              <a:cs typeface="新宋体" panose="02010609030101010101" charset="-122"/>
            </a:endParaRPr>
          </a:p>
          <a:p>
            <a:pPr marL="469900">
              <a:lnSpc>
                <a:spcPct val="100000"/>
              </a:lnSpc>
              <a:spcBef>
                <a:spcPts val="295"/>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图像识别中，分割前的边缘提取</a:t>
            </a:r>
            <a:endParaRPr sz="2800" dirty="0">
              <a:latin typeface="新宋体" panose="02010609030101010101" charset="-122"/>
              <a:cs typeface="新宋体" panose="02010609030101010101" charset="-122"/>
            </a:endParaRPr>
          </a:p>
          <a:p>
            <a:pPr marL="469900">
              <a:lnSpc>
                <a:spcPct val="100000"/>
              </a:lnSpc>
              <a:spcBef>
                <a:spcPts val="340"/>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锐化处理恢复过度钝化、暴光不足的图像</a:t>
            </a:r>
            <a:endParaRPr sz="2800" dirty="0">
              <a:latin typeface="新宋体" panose="02010609030101010101" charset="-122"/>
              <a:cs typeface="新宋体" panose="02010609030101010101" charset="-122"/>
            </a:endParaRPr>
          </a:p>
          <a:p>
            <a:pPr marL="469900">
              <a:lnSpc>
                <a:spcPts val="3295"/>
              </a:lnSpc>
              <a:spcBef>
                <a:spcPts val="335"/>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尖端武器的目标识别、定位</a:t>
            </a:r>
            <a:endParaRPr sz="2800" dirty="0">
              <a:latin typeface="新宋体" panose="02010609030101010101" charset="-122"/>
              <a:cs typeface="新宋体" panose="02010609030101010101"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067432" y="1855215"/>
            <a:ext cx="8232268" cy="2215991"/>
          </a:xfrm>
          <a:prstGeom prst="rect">
            <a:avLst/>
          </a:prstGeom>
        </p:spPr>
        <p:txBody>
          <a:bodyPr vert="horz" wrap="square" lIns="0" tIns="0" rIns="0" bIns="0" rtlCol="0">
            <a:spAutoFit/>
          </a:bodyPr>
          <a:lstStyle/>
          <a:p>
            <a:pPr marL="12700">
              <a:lnSpc>
                <a:spcPct val="100000"/>
              </a:lnSpc>
            </a:pPr>
            <a:r>
              <a:rPr sz="3200" spc="-5" dirty="0" err="1">
                <a:latin typeface="新宋体" panose="02010609030101010101" charset="-122"/>
                <a:cs typeface="新宋体" panose="02010609030101010101" charset="-122"/>
              </a:rPr>
              <a:t>微分滤波器的原理</a:t>
            </a:r>
            <a:endParaRPr lang="en-US" sz="3200" dirty="0">
              <a:latin typeface="新宋体" panose="02010609030101010101" charset="-122"/>
              <a:cs typeface="新宋体" panose="02010609030101010101" charset="-122"/>
            </a:endParaRPr>
          </a:p>
          <a:p>
            <a:pPr marL="12700">
              <a:lnSpc>
                <a:spcPct val="100000"/>
              </a:lnSpc>
            </a:pPr>
            <a:r>
              <a:rPr sz="2800" spc="190" dirty="0" err="1">
                <a:solidFill>
                  <a:srgbClr val="FF0000"/>
                </a:solidFill>
                <a:latin typeface="新宋体" panose="02010609030101010101" charset="-122"/>
                <a:cs typeface="新宋体" panose="02010609030101010101" charset="-122"/>
              </a:rPr>
              <a:t>均值产生钝化</a:t>
            </a:r>
            <a:r>
              <a:rPr sz="2800" spc="185" dirty="0" err="1">
                <a:latin typeface="新宋体" panose="02010609030101010101" charset="-122"/>
                <a:cs typeface="新宋体" panose="02010609030101010101" charset="-122"/>
              </a:rPr>
              <a:t>的效果，而</a:t>
            </a:r>
            <a:r>
              <a:rPr sz="2800" spc="185" dirty="0" err="1">
                <a:solidFill>
                  <a:srgbClr val="FF0000"/>
                </a:solidFill>
                <a:latin typeface="新宋体" panose="02010609030101010101" charset="-122"/>
                <a:cs typeface="新宋体" panose="02010609030101010101" charset="-122"/>
              </a:rPr>
              <a:t>均值与积分</a:t>
            </a:r>
            <a:r>
              <a:rPr sz="2800" dirty="0" err="1">
                <a:latin typeface="新宋体" panose="02010609030101010101" charset="-122"/>
                <a:cs typeface="新宋体" panose="02010609030101010101" charset="-122"/>
              </a:rPr>
              <a:t>相</a:t>
            </a:r>
            <a:r>
              <a:rPr sz="2800" spc="10" dirty="0" err="1">
                <a:latin typeface="新宋体" panose="02010609030101010101" charset="-122"/>
                <a:cs typeface="新宋体" panose="02010609030101010101" charset="-122"/>
              </a:rPr>
              <a:t>似，由此而联想到，</a:t>
            </a:r>
            <a:r>
              <a:rPr sz="2800" spc="10" dirty="0" err="1">
                <a:solidFill>
                  <a:srgbClr val="FF0000"/>
                </a:solidFill>
                <a:latin typeface="新宋体" panose="02010609030101010101" charset="-122"/>
                <a:cs typeface="新宋体" panose="02010609030101010101" charset="-122"/>
              </a:rPr>
              <a:t>微分</a:t>
            </a:r>
            <a:r>
              <a:rPr sz="2800" spc="5" dirty="0" err="1">
                <a:latin typeface="新宋体" panose="02010609030101010101" charset="-122"/>
                <a:cs typeface="新宋体" panose="02010609030101010101" charset="-122"/>
              </a:rPr>
              <a:t>能不能产生相反</a:t>
            </a:r>
            <a:r>
              <a:rPr sz="2800" spc="-5" dirty="0" err="1">
                <a:latin typeface="新宋体" panose="02010609030101010101" charset="-122"/>
                <a:cs typeface="新宋体" panose="02010609030101010101" charset="-122"/>
              </a:rPr>
              <a:t>的效果，</a:t>
            </a:r>
            <a:r>
              <a:rPr sz="2800" dirty="0" err="1">
                <a:latin typeface="新宋体" panose="02010609030101010101" charset="-122"/>
                <a:cs typeface="新宋体" panose="02010609030101010101" charset="-122"/>
              </a:rPr>
              <a:t>即</a:t>
            </a:r>
            <a:r>
              <a:rPr sz="2800" spc="-10" dirty="0" err="1">
                <a:solidFill>
                  <a:srgbClr val="FF0000"/>
                </a:solidFill>
                <a:latin typeface="新宋体" panose="02010609030101010101" charset="-122"/>
                <a:cs typeface="新宋体" panose="02010609030101010101" charset="-122"/>
              </a:rPr>
              <a:t>锐</a:t>
            </a:r>
            <a:r>
              <a:rPr sz="2800" dirty="0" err="1">
                <a:solidFill>
                  <a:srgbClr val="FF0000"/>
                </a:solidFill>
                <a:latin typeface="新宋体" panose="02010609030101010101" charset="-122"/>
                <a:cs typeface="新宋体" panose="02010609030101010101" charset="-122"/>
              </a:rPr>
              <a:t>化</a:t>
            </a:r>
            <a:r>
              <a:rPr sz="2800" spc="-5" dirty="0" err="1">
                <a:latin typeface="新宋体" panose="02010609030101010101" charset="-122"/>
                <a:cs typeface="新宋体" panose="02010609030101010101" charset="-122"/>
              </a:rPr>
              <a:t>的效果？结论是肯定的</a:t>
            </a:r>
            <a:r>
              <a:rPr sz="2800" spc="-5" dirty="0">
                <a:latin typeface="新宋体" panose="02010609030101010101" charset="-122"/>
                <a:cs typeface="新宋体" panose="02010609030101010101" charset="-122"/>
              </a:rPr>
              <a:t>。</a:t>
            </a:r>
            <a:endParaRPr lang="en-US" sz="2800" dirty="0">
              <a:latin typeface="新宋体" panose="02010609030101010101" charset="-122"/>
              <a:cs typeface="新宋体" panose="02010609030101010101" charset="-122"/>
            </a:endParaRPr>
          </a:p>
          <a:p>
            <a:pPr marL="12700">
              <a:lnSpc>
                <a:spcPct val="100000"/>
              </a:lnSpc>
            </a:pPr>
            <a:endParaRPr lang="en-US" sz="2800" spc="10" dirty="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锐化滤波器</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17700" y="2019446"/>
            <a:ext cx="8232268" cy="1969770"/>
          </a:xfrm>
          <a:prstGeom prst="rect">
            <a:avLst/>
          </a:prstGeom>
        </p:spPr>
        <p:txBody>
          <a:bodyPr vert="horz" wrap="square" lIns="0" tIns="0" rIns="0" bIns="0" rtlCol="0">
            <a:spAutoFit/>
          </a:bodyPr>
          <a:lstStyle/>
          <a:p>
            <a:pPr marL="12700">
              <a:lnSpc>
                <a:spcPct val="100000"/>
              </a:lnSpc>
            </a:pPr>
            <a:r>
              <a:rPr lang="zh-CN" altLang="en-US" sz="3200" spc="-5" dirty="0">
                <a:latin typeface="新宋体" panose="02010609030101010101" charset="-122"/>
                <a:cs typeface="新宋体" panose="02010609030101010101" charset="-122"/>
              </a:rPr>
              <a:t>在图像处理中应用微分最常用的方法是计算梯度。也就是分别求</a:t>
            </a:r>
            <a:r>
              <a:rPr lang="en-US" altLang="zh-CN" sz="3200" spc="-5" dirty="0">
                <a:latin typeface="新宋体" panose="02010609030101010101" charset="-122"/>
                <a:cs typeface="新宋体" panose="02010609030101010101" charset="-122"/>
              </a:rPr>
              <a:t>x, y</a:t>
            </a:r>
            <a:r>
              <a:rPr lang="zh-CN" altLang="en-US" sz="3200" spc="-5" dirty="0">
                <a:latin typeface="新宋体" panose="02010609030101010101" charset="-122"/>
                <a:cs typeface="新宋体" panose="02010609030101010101" charset="-122"/>
              </a:rPr>
              <a:t>方向上的</a:t>
            </a:r>
            <a:r>
              <a:rPr lang="zh-CN" altLang="en-US" sz="3200" spc="-5">
                <a:latin typeface="新宋体" panose="02010609030101010101" charset="-122"/>
                <a:cs typeface="新宋体" panose="02010609030101010101" charset="-122"/>
              </a:rPr>
              <a:t>偏导。</a:t>
            </a:r>
            <a:endParaRPr lang="en-US" altLang="zh-CN" sz="3200" spc="-5" dirty="0">
              <a:latin typeface="新宋体" panose="02010609030101010101" charset="-122"/>
              <a:cs typeface="新宋体" panose="02010609030101010101" charset="-122"/>
            </a:endParaRPr>
          </a:p>
          <a:p>
            <a:pPr marL="12700">
              <a:lnSpc>
                <a:spcPct val="100000"/>
              </a:lnSpc>
            </a:pPr>
            <a:endParaRPr lang="en-US" altLang="zh-CN" sz="3200" spc="-5" dirty="0">
              <a:latin typeface="新宋体" panose="02010609030101010101" charset="-122"/>
              <a:cs typeface="新宋体" panose="02010609030101010101" charset="-122"/>
            </a:endParaRPr>
          </a:p>
          <a:p>
            <a:pPr marL="12700">
              <a:lnSpc>
                <a:spcPct val="100000"/>
              </a:lnSpc>
            </a:pPr>
            <a:r>
              <a:rPr lang="zh-CN" altLang="en-US" sz="3200" spc="-5" dirty="0">
                <a:latin typeface="新宋体" panose="02010609030101010101" charset="-122"/>
                <a:cs typeface="新宋体" panose="02010609030101010101" charset="-122"/>
              </a:rPr>
              <a:t>函数</a:t>
            </a:r>
            <a:r>
              <a:rPr lang="en-US" altLang="zh-CN" sz="3200" spc="-5" dirty="0">
                <a:latin typeface="新宋体" panose="02010609030101010101" charset="-122"/>
                <a:cs typeface="新宋体" panose="02010609030101010101" charset="-122"/>
              </a:rPr>
              <a:t>f(</a:t>
            </a:r>
            <a:r>
              <a:rPr lang="en-US" altLang="zh-CN" sz="3200" spc="-5" dirty="0" err="1">
                <a:latin typeface="新宋体" panose="02010609030101010101" charset="-122"/>
                <a:cs typeface="新宋体" panose="02010609030101010101" charset="-122"/>
              </a:rPr>
              <a:t>x,y</a:t>
            </a:r>
            <a:r>
              <a:rPr lang="en-US" altLang="zh-CN" sz="3200" spc="-5" dirty="0">
                <a:latin typeface="新宋体" panose="02010609030101010101" charset="-122"/>
                <a:cs typeface="新宋体" panose="02010609030101010101" charset="-122"/>
              </a:rPr>
              <a:t>)</a:t>
            </a:r>
            <a:r>
              <a:rPr lang="zh-CN" altLang="en-US" sz="3200" spc="-5" dirty="0">
                <a:latin typeface="新宋体" panose="02010609030101010101" charset="-122"/>
                <a:cs typeface="新宋体" panose="02010609030101010101" charset="-122"/>
              </a:rPr>
              <a:t>在</a:t>
            </a:r>
            <a:r>
              <a:rPr lang="en-US" altLang="zh-CN" sz="3200" spc="-5" dirty="0">
                <a:latin typeface="新宋体" panose="02010609030101010101" charset="-122"/>
                <a:cs typeface="新宋体" panose="02010609030101010101" charset="-122"/>
              </a:rPr>
              <a:t>(</a:t>
            </a:r>
            <a:r>
              <a:rPr lang="en-US" altLang="zh-CN" sz="3200" spc="-5" dirty="0" err="1">
                <a:latin typeface="新宋体" panose="02010609030101010101" charset="-122"/>
                <a:cs typeface="新宋体" panose="02010609030101010101" charset="-122"/>
              </a:rPr>
              <a:t>x,y</a:t>
            </a:r>
            <a:r>
              <a:rPr lang="en-US" altLang="zh-CN" sz="3200" spc="-5" dirty="0">
                <a:latin typeface="新宋体" panose="02010609030101010101" charset="-122"/>
                <a:cs typeface="新宋体" panose="02010609030101010101" charset="-122"/>
              </a:rPr>
              <a:t>)</a:t>
            </a:r>
            <a:r>
              <a:rPr lang="zh-CN" altLang="en-US" sz="3200" spc="-5" dirty="0">
                <a:latin typeface="新宋体" panose="02010609030101010101" charset="-122"/>
                <a:cs typeface="新宋体" panose="02010609030101010101" charset="-122"/>
              </a:rPr>
              <a:t>处的梯度为一个向量：</a:t>
            </a: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锐化滤波器</a:t>
            </a: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599" y="4695825"/>
            <a:ext cx="3124200" cy="1485900"/>
          </a:xfrm>
          <a:prstGeom prst="rect">
            <a:avLst/>
          </a:prstGeom>
        </p:spPr>
      </p:pic>
    </p:spTree>
    <p:extLst>
      <p:ext uri="{BB962C8B-B14F-4D97-AF65-F5344CB8AC3E}">
        <p14:creationId xmlns:p14="http://schemas.microsoft.com/office/powerpoint/2010/main" val="2887389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17700" y="2019446"/>
            <a:ext cx="8232268" cy="923330"/>
          </a:xfrm>
          <a:prstGeom prst="rect">
            <a:avLst/>
          </a:prstGeom>
        </p:spPr>
        <p:txBody>
          <a:bodyPr vert="horz" wrap="square" lIns="0" tIns="0" rIns="0" bIns="0" rtlCol="0">
            <a:spAutoFit/>
          </a:bodyPr>
          <a:lstStyle/>
          <a:p>
            <a:pPr marL="12700">
              <a:lnSpc>
                <a:spcPct val="100000"/>
              </a:lnSpc>
            </a:pPr>
            <a:r>
              <a:rPr lang="zh-CN" altLang="en-US" sz="2000" spc="-5" dirty="0">
                <a:latin typeface="新宋体" panose="02010609030101010101" charset="-122"/>
                <a:cs typeface="新宋体" panose="02010609030101010101" charset="-122"/>
              </a:rPr>
              <a:t>在恒定灰度区域内的微分值为</a:t>
            </a:r>
            <a:r>
              <a:rPr lang="en-US" altLang="zh-CN" sz="2000" spc="-5" dirty="0">
                <a:latin typeface="新宋体" panose="02010609030101010101" charset="-122"/>
                <a:cs typeface="新宋体" panose="02010609030101010101" charset="-122"/>
              </a:rPr>
              <a:t>0</a:t>
            </a:r>
          </a:p>
          <a:p>
            <a:pPr marL="12700">
              <a:lnSpc>
                <a:spcPct val="100000"/>
              </a:lnSpc>
            </a:pPr>
            <a:r>
              <a:rPr lang="zh-CN" altLang="en-US" sz="2000" spc="-5" dirty="0">
                <a:latin typeface="新宋体" panose="02010609030101010101" charset="-122"/>
                <a:cs typeface="新宋体" panose="02010609030101010101" charset="-122"/>
              </a:rPr>
              <a:t>在灰度台阶或斜坡处微分值非</a:t>
            </a:r>
            <a:r>
              <a:rPr lang="en-US" altLang="zh-CN" sz="2000" spc="-5" dirty="0">
                <a:latin typeface="新宋体" panose="02010609030101010101" charset="-122"/>
                <a:cs typeface="新宋体" panose="02010609030101010101" charset="-122"/>
              </a:rPr>
              <a:t>0</a:t>
            </a:r>
          </a:p>
          <a:p>
            <a:pPr marL="12700">
              <a:lnSpc>
                <a:spcPct val="100000"/>
              </a:lnSpc>
            </a:pPr>
            <a:r>
              <a:rPr lang="zh-CN" altLang="en-US" sz="2000" spc="-5" dirty="0">
                <a:latin typeface="新宋体" panose="02010609030101010101" charset="-122"/>
                <a:cs typeface="新宋体" panose="02010609030101010101" charset="-122"/>
              </a:rPr>
              <a:t>沿着斜坡的微分值为</a:t>
            </a:r>
            <a:r>
              <a:rPr lang="en-US" altLang="zh-CN" sz="2000" spc="-5" dirty="0">
                <a:latin typeface="新宋体" panose="02010609030101010101" charset="-122"/>
                <a:cs typeface="新宋体" panose="02010609030101010101" charset="-122"/>
              </a:rPr>
              <a:t>0</a:t>
            </a:r>
            <a:endParaRPr lang="zh-CN" altLang="en-US" dirty="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锐化滤波器</a:t>
            </a:r>
          </a:p>
        </p:txBody>
      </p:sp>
      <p:pic>
        <p:nvPicPr>
          <p:cNvPr id="7" name="图片 6">
            <a:extLst>
              <a:ext uri="{FF2B5EF4-FFF2-40B4-BE49-F238E27FC236}">
                <a16:creationId xmlns="" xmlns:a16="http://schemas.microsoft.com/office/drawing/2014/main" id="{2B5AFEBE-3A7E-47B1-8EFC-DF5B256AE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2909146"/>
            <a:ext cx="6032500" cy="4262279"/>
          </a:xfrm>
          <a:prstGeom prst="rect">
            <a:avLst/>
          </a:prstGeom>
        </p:spPr>
      </p:pic>
    </p:spTree>
    <p:extLst>
      <p:ext uri="{BB962C8B-B14F-4D97-AF65-F5344CB8AC3E}">
        <p14:creationId xmlns:p14="http://schemas.microsoft.com/office/powerpoint/2010/main" val="34235602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5879" y="959865"/>
            <a:ext cx="20561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锐化滤波器</a:t>
            </a:r>
            <a:endParaRPr sz="3200">
              <a:latin typeface="新宋体" panose="02010609030101010101" charset="-122"/>
              <a:cs typeface="新宋体" panose="02010609030101010101" charset="-122"/>
            </a:endParaRPr>
          </a:p>
        </p:txBody>
      </p:sp>
      <p:sp>
        <p:nvSpPr>
          <p:cNvPr id="5" name="object 5"/>
          <p:cNvSpPr txBox="1"/>
          <p:nvPr/>
        </p:nvSpPr>
        <p:spPr>
          <a:xfrm>
            <a:off x="1825879" y="2315970"/>
            <a:ext cx="6454775" cy="1120140"/>
          </a:xfrm>
          <a:prstGeom prst="rect">
            <a:avLst/>
          </a:prstGeom>
        </p:spPr>
        <p:txBody>
          <a:bodyPr vert="horz" wrap="square" lIns="0" tIns="0" rIns="0" bIns="0" rtlCol="0">
            <a:spAutoFit/>
          </a:bodyPr>
          <a:lstStyle/>
          <a:p>
            <a:pPr marL="12700">
              <a:lnSpc>
                <a:spcPct val="100000"/>
              </a:lnSpc>
            </a:pPr>
            <a:r>
              <a:rPr sz="2500" spc="850" dirty="0">
                <a:solidFill>
                  <a:srgbClr val="EE2B0A"/>
                </a:solidFill>
                <a:latin typeface="Segoe UI Symbol" panose="020B0502040204020203"/>
                <a:cs typeface="Segoe UI Symbol" panose="020B0502040204020203"/>
              </a:rPr>
              <a:t>•</a:t>
            </a:r>
            <a:r>
              <a:rPr sz="2500" spc="145" dirty="0">
                <a:solidFill>
                  <a:srgbClr val="EE2B0A"/>
                </a:solidFill>
                <a:latin typeface="Segoe UI Symbol" panose="020B0502040204020203"/>
                <a:cs typeface="Segoe UI Symbol" panose="020B0502040204020203"/>
              </a:rPr>
              <a:t> </a:t>
            </a:r>
            <a:r>
              <a:rPr sz="3600" dirty="0">
                <a:latin typeface="新宋体" panose="02010609030101010101" charset="-122"/>
                <a:cs typeface="新宋体" panose="02010609030101010101" charset="-122"/>
              </a:rPr>
              <a:t>锐化滤波器的分类</a:t>
            </a:r>
          </a:p>
          <a:p>
            <a:pPr marL="469900">
              <a:lnSpc>
                <a:spcPts val="3750"/>
              </a:lnSpc>
              <a:spcBef>
                <a:spcPts val="745"/>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二阶微分滤波器－拉普拉斯算子</a:t>
            </a:r>
            <a:endParaRPr sz="3200" dirty="0">
              <a:latin typeface="新宋体" panose="02010609030101010101" charset="-122"/>
              <a:cs typeface="新宋体" panose="02010609030101010101" charset="-122"/>
            </a:endParaRPr>
          </a:p>
        </p:txBody>
      </p:sp>
      <p:sp>
        <p:nvSpPr>
          <p:cNvPr id="6" name="object 6"/>
          <p:cNvSpPr txBox="1"/>
          <p:nvPr/>
        </p:nvSpPr>
        <p:spPr>
          <a:xfrm>
            <a:off x="2274697" y="3850894"/>
            <a:ext cx="5185410" cy="476250"/>
          </a:xfrm>
          <a:prstGeom prst="rect">
            <a:avLst/>
          </a:prstGeom>
        </p:spPr>
        <p:txBody>
          <a:bodyPr vert="horz" wrap="square" lIns="0" tIns="0" rIns="0" bIns="0" rtlCol="0">
            <a:spAutoFit/>
          </a:bodyPr>
          <a:lstStyle/>
          <a:p>
            <a:pPr marL="12700">
              <a:lnSpc>
                <a:spcPts val="3750"/>
              </a:lnSpc>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一阶微分滤波器－梯度算子</a:t>
            </a:r>
            <a:endParaRPr sz="3200" dirty="0">
              <a:latin typeface="新宋体" panose="02010609030101010101" charset="-122"/>
              <a:cs typeface="新宋体" panose="0201060903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762771" y="520120"/>
            <a:ext cx="7472933" cy="1696525"/>
          </a:xfrm>
          <a:prstGeom prst="rect">
            <a:avLst/>
          </a:prstGeom>
        </p:spPr>
        <p:txBody>
          <a:bodyPr vert="horz" wrap="square" lIns="0" tIns="300898" rIns="0" bIns="0" rtlCol="0">
            <a:spAutoFit/>
          </a:bodyPr>
          <a:lstStyle/>
          <a:p>
            <a:pPr marL="399415">
              <a:lnSpc>
                <a:spcPct val="100000"/>
              </a:lnSpc>
            </a:pPr>
            <a:r>
              <a:rPr spc="-15" dirty="0" err="1">
                <a:latin typeface="新宋体" panose="02010609030101010101" charset="-122"/>
                <a:cs typeface="新宋体" panose="02010609030101010101" charset="-122"/>
              </a:rPr>
              <a:t>数字图像处理的起源</a:t>
            </a:r>
            <a:r>
              <a:rPr lang="en-US" spc="-15" dirty="0"/>
              <a:t/>
            </a:r>
            <a:br>
              <a:rPr lang="en-US" spc="-15" dirty="0"/>
            </a:br>
            <a:endParaRPr spc="-15" dirty="0">
              <a:latin typeface="新宋体" panose="02010609030101010101" charset="-122"/>
              <a:cs typeface="新宋体" panose="02010609030101010101" charset="-122"/>
            </a:endParaRPr>
          </a:p>
          <a:p>
            <a:pPr marL="227965">
              <a:lnSpc>
                <a:spcPct val="100000"/>
              </a:lnSpc>
              <a:spcBef>
                <a:spcPts val="335"/>
              </a:spcBef>
              <a:tabLst>
                <a:tab pos="639445" algn="l"/>
              </a:tabLst>
            </a:pPr>
            <a:r>
              <a:rPr sz="2200" b="0" spc="745" dirty="0">
                <a:solidFill>
                  <a:srgbClr val="EE2B0A"/>
                </a:solidFill>
                <a:latin typeface="Segoe UI Symbol" panose="020B0502040204020203"/>
                <a:cs typeface="Segoe UI Symbol" panose="020B0502040204020203"/>
              </a:rPr>
              <a:t>•	</a:t>
            </a:r>
            <a:r>
              <a:rPr sz="2400" spc="-10" dirty="0">
                <a:latin typeface="新宋体" panose="02010609030101010101" charset="-122"/>
                <a:cs typeface="新宋体" panose="02010609030101010101" charset="-122"/>
              </a:rPr>
              <a:t>人类分析</a:t>
            </a:r>
            <a:endParaRPr sz="2400" dirty="0">
              <a:latin typeface="新宋体" panose="02010609030101010101" charset="-122"/>
              <a:cs typeface="新宋体" panose="02010609030101010101" charset="-122"/>
            </a:endParaRPr>
          </a:p>
        </p:txBody>
      </p:sp>
      <p:sp>
        <p:nvSpPr>
          <p:cNvPr id="5" name="object 5"/>
          <p:cNvSpPr txBox="1"/>
          <p:nvPr/>
        </p:nvSpPr>
        <p:spPr>
          <a:xfrm>
            <a:off x="1841500" y="2387980"/>
            <a:ext cx="7510780" cy="4819015"/>
          </a:xfrm>
          <a:prstGeom prst="rect">
            <a:avLst/>
          </a:prstGeom>
        </p:spPr>
        <p:txBody>
          <a:bodyPr vert="horz" wrap="square" lIns="0" tIns="0" rIns="0" bIns="0" rtlCol="0">
            <a:spAutoFit/>
          </a:bodyPr>
          <a:lstStyle/>
          <a:p>
            <a:pPr marL="469265">
              <a:lnSpc>
                <a:spcPct val="100000"/>
              </a:lnSpc>
              <a:tabLst>
                <a:tab pos="892175" algn="l"/>
              </a:tabLst>
            </a:pPr>
            <a:r>
              <a:rPr sz="2200" spc="80"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图像在传输过程后的更好复原</a:t>
            </a:r>
            <a:endParaRPr sz="2400" dirty="0">
              <a:latin typeface="新宋体" panose="02010609030101010101" charset="-122"/>
              <a:cs typeface="新宋体" panose="02010609030101010101" charset="-122"/>
            </a:endParaRPr>
          </a:p>
          <a:p>
            <a:pPr marL="469900">
              <a:lnSpc>
                <a:spcPct val="100000"/>
              </a:lnSpc>
              <a:spcBef>
                <a:spcPts val="157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空间应用：图像增强、图像复原</a:t>
            </a:r>
            <a:endParaRPr sz="2400" dirty="0">
              <a:latin typeface="新宋体" panose="02010609030101010101" charset="-122"/>
              <a:cs typeface="新宋体" panose="02010609030101010101" charset="-122"/>
            </a:endParaRPr>
          </a:p>
          <a:p>
            <a:pPr marL="469900">
              <a:lnSpc>
                <a:spcPct val="100000"/>
              </a:lnSpc>
              <a:spcBef>
                <a:spcPts val="126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医学图像</a:t>
            </a:r>
            <a:r>
              <a:rPr sz="2400" b="1" spc="-10" dirty="0">
                <a:latin typeface="Times New Roman" panose="02020603050405020304"/>
                <a:cs typeface="Times New Roman" panose="02020603050405020304"/>
              </a:rPr>
              <a:t>……</a:t>
            </a:r>
            <a:endParaRPr sz="2400" dirty="0">
              <a:latin typeface="Times New Roman" panose="02020603050405020304"/>
              <a:cs typeface="Times New Roman" panose="02020603050405020304"/>
            </a:endParaRPr>
          </a:p>
          <a:p>
            <a:pPr marL="469900" marR="5080">
              <a:lnSpc>
                <a:spcPct val="114000"/>
              </a:lnSpc>
              <a:spcBef>
                <a:spcPts val="118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作用：通过图像增强、图像复原等技术，增强或复 原模糊或损毁的图像</a:t>
            </a:r>
            <a:endParaRPr sz="2400" dirty="0">
              <a:latin typeface="新宋体" panose="02010609030101010101" charset="-122"/>
              <a:cs typeface="新宋体" panose="02010609030101010101" charset="-122"/>
            </a:endParaRPr>
          </a:p>
          <a:p>
            <a:pPr>
              <a:lnSpc>
                <a:spcPct val="100000"/>
              </a:lnSpc>
              <a:spcBef>
                <a:spcPts val="55"/>
              </a:spcBef>
            </a:pPr>
            <a:endParaRPr sz="2400" dirty="0">
              <a:latin typeface="Times New Roman" panose="02020603050405020304"/>
              <a:cs typeface="Times New Roman" panose="02020603050405020304"/>
            </a:endParaRPr>
          </a:p>
          <a:p>
            <a:pPr marL="12700">
              <a:lnSpc>
                <a:spcPct val="100000"/>
              </a:lnSpc>
              <a:tabLst>
                <a:tab pos="423545" algn="l"/>
              </a:tabLst>
            </a:pPr>
            <a:r>
              <a:rPr sz="2200" spc="74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机器感知</a:t>
            </a:r>
            <a:endParaRPr sz="2400" dirty="0">
              <a:latin typeface="新宋体" panose="02010609030101010101" charset="-122"/>
              <a:cs typeface="新宋体" panose="02010609030101010101" charset="-122"/>
            </a:endParaRPr>
          </a:p>
          <a:p>
            <a:pPr marL="469900">
              <a:lnSpc>
                <a:spcPct val="100000"/>
              </a:lnSpc>
              <a:spcBef>
                <a:spcPts val="157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自动字符识别OCR</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人脸识别</a:t>
            </a:r>
            <a:endParaRPr sz="2400" dirty="0">
              <a:latin typeface="新宋体" panose="02010609030101010101" charset="-122"/>
              <a:cs typeface="新宋体" panose="02010609030101010101" charset="-122"/>
            </a:endParaRPr>
          </a:p>
          <a:p>
            <a:pPr marL="469900">
              <a:lnSpc>
                <a:spcPct val="100000"/>
              </a:lnSpc>
              <a:spcBef>
                <a:spcPts val="126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指纹识别，生物特征识</a:t>
            </a:r>
            <a:r>
              <a:rPr sz="2400" b="1" spc="-5" dirty="0">
                <a:latin typeface="新宋体" panose="02010609030101010101" charset="-122"/>
                <a:cs typeface="新宋体" panose="02010609030101010101" charset="-122"/>
              </a:rPr>
              <a:t>别</a:t>
            </a:r>
            <a:r>
              <a:rPr sz="2400" b="1" spc="-10" dirty="0">
                <a:latin typeface="Times New Roman" panose="02020603050405020304"/>
                <a:cs typeface="Times New Roman" panose="02020603050405020304"/>
              </a:rPr>
              <a:t>……</a:t>
            </a:r>
            <a:endParaRPr sz="2400" dirty="0">
              <a:latin typeface="Times New Roman" panose="02020603050405020304"/>
              <a:cs typeface="Times New Roman" panose="02020603050405020304"/>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5879" y="959865"/>
            <a:ext cx="6054725" cy="137160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拉普拉斯算子</a:t>
            </a:r>
            <a:endParaRPr sz="3200">
              <a:latin typeface="新宋体" panose="02010609030101010101" charset="-122"/>
              <a:cs typeface="新宋体" panose="02010609030101010101" charset="-122"/>
            </a:endParaRPr>
          </a:p>
          <a:p>
            <a:pPr>
              <a:lnSpc>
                <a:spcPct val="100000"/>
              </a:lnSpc>
              <a:spcBef>
                <a:spcPts val="45"/>
              </a:spcBef>
            </a:pPr>
            <a:endParaRPr sz="2750">
              <a:latin typeface="Times New Roman" panose="02020603050405020304"/>
              <a:cs typeface="Times New Roman" panose="02020603050405020304"/>
            </a:endParaRPr>
          </a:p>
          <a:p>
            <a:pPr marL="12700">
              <a:lnSpc>
                <a:spcPts val="375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图像函数的拉普拉斯变换定义为</a:t>
            </a:r>
            <a:endParaRPr sz="3200">
              <a:latin typeface="新宋体" panose="02010609030101010101" charset="-122"/>
              <a:cs typeface="新宋体" panose="02010609030101010101" charset="-122"/>
            </a:endParaRPr>
          </a:p>
        </p:txBody>
      </p:sp>
      <p:sp>
        <p:nvSpPr>
          <p:cNvPr id="5" name="object 5"/>
          <p:cNvSpPr/>
          <p:nvPr/>
        </p:nvSpPr>
        <p:spPr>
          <a:xfrm>
            <a:off x="3042551" y="2968751"/>
            <a:ext cx="571500" cy="0"/>
          </a:xfrm>
          <a:custGeom>
            <a:avLst/>
            <a:gdLst/>
            <a:ahLst/>
            <a:cxnLst/>
            <a:rect l="l" t="t" r="r" b="b"/>
            <a:pathLst>
              <a:path w="571500">
                <a:moveTo>
                  <a:pt x="0" y="0"/>
                </a:moveTo>
                <a:lnTo>
                  <a:pt x="571500" y="0"/>
                </a:lnTo>
              </a:path>
            </a:pathLst>
          </a:custGeom>
          <a:ln w="18618">
            <a:solidFill>
              <a:srgbClr val="000000"/>
            </a:solidFill>
          </a:ln>
        </p:spPr>
        <p:txBody>
          <a:bodyPr wrap="square" lIns="0" tIns="0" rIns="0" bIns="0" rtlCol="0"/>
          <a:lstStyle/>
          <a:p>
            <a:endParaRPr/>
          </a:p>
        </p:txBody>
      </p:sp>
      <p:sp>
        <p:nvSpPr>
          <p:cNvPr id="6" name="object 6"/>
          <p:cNvSpPr/>
          <p:nvPr/>
        </p:nvSpPr>
        <p:spPr>
          <a:xfrm>
            <a:off x="3907421" y="2968751"/>
            <a:ext cx="570865" cy="0"/>
          </a:xfrm>
          <a:custGeom>
            <a:avLst/>
            <a:gdLst/>
            <a:ahLst/>
            <a:cxnLst/>
            <a:rect l="l" t="t" r="r" b="b"/>
            <a:pathLst>
              <a:path w="570864">
                <a:moveTo>
                  <a:pt x="0" y="0"/>
                </a:moveTo>
                <a:lnTo>
                  <a:pt x="570738" y="0"/>
                </a:lnTo>
              </a:path>
            </a:pathLst>
          </a:custGeom>
          <a:ln w="18618">
            <a:solidFill>
              <a:srgbClr val="000000"/>
            </a:solidFill>
          </a:ln>
        </p:spPr>
        <p:txBody>
          <a:bodyPr wrap="square" lIns="0" tIns="0" rIns="0" bIns="0" rtlCol="0"/>
          <a:lstStyle/>
          <a:p>
            <a:endParaRPr/>
          </a:p>
        </p:txBody>
      </p:sp>
      <p:sp>
        <p:nvSpPr>
          <p:cNvPr id="7" name="object 7"/>
          <p:cNvSpPr txBox="1"/>
          <p:nvPr/>
        </p:nvSpPr>
        <p:spPr>
          <a:xfrm>
            <a:off x="3227209" y="2456929"/>
            <a:ext cx="1020444" cy="324485"/>
          </a:xfrm>
          <a:prstGeom prst="rect">
            <a:avLst/>
          </a:prstGeom>
        </p:spPr>
        <p:txBody>
          <a:bodyPr vert="horz" wrap="square" lIns="0" tIns="0" rIns="0" bIns="0" rtlCol="0">
            <a:spAutoFit/>
          </a:bodyPr>
          <a:lstStyle/>
          <a:p>
            <a:pPr marL="12700">
              <a:lnSpc>
                <a:spcPct val="100000"/>
              </a:lnSpc>
              <a:tabLst>
                <a:tab pos="876300" algn="l"/>
              </a:tabLst>
            </a:pPr>
            <a:r>
              <a:rPr sz="2050" dirty="0">
                <a:latin typeface="Times New Roman" panose="02020603050405020304"/>
                <a:cs typeface="Times New Roman" panose="02020603050405020304"/>
              </a:rPr>
              <a:t>2	2</a:t>
            </a:r>
            <a:endParaRPr sz="2050">
              <a:latin typeface="Times New Roman" panose="02020603050405020304"/>
              <a:cs typeface="Times New Roman" panose="02020603050405020304"/>
            </a:endParaRPr>
          </a:p>
        </p:txBody>
      </p:sp>
      <p:sp>
        <p:nvSpPr>
          <p:cNvPr id="8" name="object 8"/>
          <p:cNvSpPr txBox="1"/>
          <p:nvPr/>
        </p:nvSpPr>
        <p:spPr>
          <a:xfrm>
            <a:off x="3423792" y="2552953"/>
            <a:ext cx="973455" cy="556895"/>
          </a:xfrm>
          <a:prstGeom prst="rect">
            <a:avLst/>
          </a:prstGeom>
        </p:spPr>
        <p:txBody>
          <a:bodyPr vert="horz" wrap="square" lIns="0" tIns="0" rIns="0" bIns="0" rtlCol="0">
            <a:spAutoFit/>
          </a:bodyPr>
          <a:lstStyle/>
          <a:p>
            <a:pPr marL="12700">
              <a:lnSpc>
                <a:spcPct val="100000"/>
              </a:lnSpc>
              <a:tabLst>
                <a:tab pos="254635" algn="l"/>
                <a:tab pos="876935" algn="l"/>
              </a:tabLst>
            </a:pPr>
            <a:r>
              <a:rPr sz="2350" i="1" spc="-5" dirty="0">
                <a:latin typeface="Times New Roman" panose="02020603050405020304"/>
                <a:cs typeface="Times New Roman" panose="02020603050405020304"/>
              </a:rPr>
              <a:t>f	</a:t>
            </a:r>
            <a:r>
              <a:rPr sz="3525" spc="-7" baseline="-35000" dirty="0">
                <a:latin typeface="Symbol" panose="05050102010706020507"/>
                <a:cs typeface="Symbol" panose="05050102010706020507"/>
              </a:rPr>
              <a:t></a:t>
            </a:r>
            <a:r>
              <a:rPr sz="3525" spc="217" baseline="-35000" dirty="0">
                <a:latin typeface="Times New Roman" panose="02020603050405020304"/>
                <a:cs typeface="Times New Roman" panose="02020603050405020304"/>
              </a:rPr>
              <a:t> </a:t>
            </a:r>
            <a:r>
              <a:rPr sz="2350" spc="-5"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f</a:t>
            </a:r>
            <a:endParaRPr sz="2350">
              <a:latin typeface="Times New Roman" panose="02020603050405020304"/>
              <a:cs typeface="Times New Roman" panose="02020603050405020304"/>
            </a:endParaRPr>
          </a:p>
        </p:txBody>
      </p:sp>
      <p:sp>
        <p:nvSpPr>
          <p:cNvPr id="9" name="object 9"/>
          <p:cNvSpPr txBox="1"/>
          <p:nvPr/>
        </p:nvSpPr>
        <p:spPr>
          <a:xfrm>
            <a:off x="3090798" y="3045205"/>
            <a:ext cx="1317625" cy="369570"/>
          </a:xfrm>
          <a:prstGeom prst="rect">
            <a:avLst/>
          </a:prstGeom>
        </p:spPr>
        <p:txBody>
          <a:bodyPr vert="horz" wrap="square" lIns="0" tIns="0" rIns="0" bIns="0" rtlCol="0">
            <a:spAutoFit/>
          </a:bodyPr>
          <a:lstStyle/>
          <a:p>
            <a:pPr marL="12700">
              <a:lnSpc>
                <a:spcPct val="100000"/>
              </a:lnSpc>
              <a:tabLst>
                <a:tab pos="873760" algn="l"/>
              </a:tabLst>
            </a:pPr>
            <a:r>
              <a:rPr sz="2350" spc="-30" dirty="0">
                <a:latin typeface="Symbol" panose="05050102010706020507"/>
                <a:cs typeface="Symbol" panose="05050102010706020507"/>
              </a:rPr>
              <a:t></a:t>
            </a:r>
            <a:r>
              <a:rPr sz="2350" i="1" spc="125" dirty="0">
                <a:latin typeface="Times New Roman" panose="02020603050405020304"/>
                <a:cs typeface="Times New Roman" panose="02020603050405020304"/>
              </a:rPr>
              <a:t>x</a:t>
            </a:r>
            <a:r>
              <a:rPr sz="3075" baseline="28000" dirty="0">
                <a:latin typeface="Times New Roman" panose="02020603050405020304"/>
                <a:cs typeface="Times New Roman" panose="02020603050405020304"/>
              </a:rPr>
              <a:t>2	</a:t>
            </a:r>
            <a:r>
              <a:rPr sz="2350" spc="-30" dirty="0">
                <a:latin typeface="Symbol" panose="05050102010706020507"/>
                <a:cs typeface="Symbol" panose="05050102010706020507"/>
              </a:rPr>
              <a:t></a:t>
            </a:r>
            <a:r>
              <a:rPr sz="2350" i="1" spc="170" dirty="0">
                <a:latin typeface="Times New Roman" panose="02020603050405020304"/>
                <a:cs typeface="Times New Roman" panose="02020603050405020304"/>
              </a:rPr>
              <a:t>y</a:t>
            </a:r>
            <a:r>
              <a:rPr sz="3075" baseline="28000" dirty="0">
                <a:latin typeface="Times New Roman" panose="02020603050405020304"/>
                <a:cs typeface="Times New Roman" panose="02020603050405020304"/>
              </a:rPr>
              <a:t>2</a:t>
            </a:r>
            <a:endParaRPr sz="3075" baseline="28000">
              <a:latin typeface="Times New Roman" panose="02020603050405020304"/>
              <a:cs typeface="Times New Roman" panose="02020603050405020304"/>
            </a:endParaRPr>
          </a:p>
        </p:txBody>
      </p:sp>
      <p:sp>
        <p:nvSpPr>
          <p:cNvPr id="10" name="object 10"/>
          <p:cNvSpPr txBox="1"/>
          <p:nvPr/>
        </p:nvSpPr>
        <p:spPr>
          <a:xfrm>
            <a:off x="2147455" y="2744990"/>
            <a:ext cx="1083945" cy="369570"/>
          </a:xfrm>
          <a:prstGeom prst="rect">
            <a:avLst/>
          </a:prstGeom>
        </p:spPr>
        <p:txBody>
          <a:bodyPr vert="horz" wrap="square" lIns="0" tIns="0" rIns="0" bIns="0" rtlCol="0">
            <a:spAutoFit/>
          </a:bodyPr>
          <a:lstStyle/>
          <a:p>
            <a:pPr marL="12700">
              <a:lnSpc>
                <a:spcPct val="100000"/>
              </a:lnSpc>
              <a:tabLst>
                <a:tab pos="657860" algn="l"/>
              </a:tabLst>
            </a:pPr>
            <a:r>
              <a:rPr sz="2350" spc="125" dirty="0">
                <a:latin typeface="Symbol" panose="05050102010706020507"/>
                <a:cs typeface="Symbol" panose="05050102010706020507"/>
              </a:rPr>
              <a:t></a:t>
            </a:r>
            <a:r>
              <a:rPr sz="3075" baseline="28000" dirty="0">
                <a:latin typeface="Times New Roman" panose="02020603050405020304"/>
                <a:cs typeface="Times New Roman" panose="02020603050405020304"/>
              </a:rPr>
              <a:t>2</a:t>
            </a:r>
            <a:r>
              <a:rPr sz="3075" spc="7" baseline="2800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f</a:t>
            </a:r>
            <a:r>
              <a:rPr sz="2350" i="1" dirty="0">
                <a:latin typeface="Times New Roman" panose="02020603050405020304"/>
                <a:cs typeface="Times New Roman" panose="02020603050405020304"/>
              </a:rPr>
              <a:t>	</a:t>
            </a:r>
            <a:r>
              <a:rPr sz="2350" spc="-5" dirty="0">
                <a:latin typeface="Symbol" panose="05050102010706020507"/>
                <a:cs typeface="Symbol" panose="05050102010706020507"/>
              </a:rPr>
              <a:t></a:t>
            </a:r>
            <a:r>
              <a:rPr sz="2350" spc="210" dirty="0">
                <a:latin typeface="Times New Roman" panose="02020603050405020304"/>
                <a:cs typeface="Times New Roman" panose="02020603050405020304"/>
              </a:rPr>
              <a:t> </a:t>
            </a:r>
            <a:r>
              <a:rPr sz="3525" spc="-7" baseline="35000" dirty="0">
                <a:latin typeface="Symbol" panose="05050102010706020507"/>
                <a:cs typeface="Symbol" panose="05050102010706020507"/>
              </a:rPr>
              <a:t></a:t>
            </a:r>
            <a:endParaRPr sz="3525" baseline="35000">
              <a:latin typeface="Symbol" panose="05050102010706020507"/>
              <a:cs typeface="Symbol" panose="05050102010706020507"/>
            </a:endParaRPr>
          </a:p>
        </p:txBody>
      </p:sp>
      <p:sp>
        <p:nvSpPr>
          <p:cNvPr id="11" name="object 11"/>
          <p:cNvSpPr/>
          <p:nvPr/>
        </p:nvSpPr>
        <p:spPr>
          <a:xfrm>
            <a:off x="2183015" y="4067555"/>
            <a:ext cx="585470" cy="0"/>
          </a:xfrm>
          <a:custGeom>
            <a:avLst/>
            <a:gdLst/>
            <a:ahLst/>
            <a:cxnLst/>
            <a:rect l="l" t="t" r="r" b="b"/>
            <a:pathLst>
              <a:path w="585469">
                <a:moveTo>
                  <a:pt x="0" y="0"/>
                </a:moveTo>
                <a:lnTo>
                  <a:pt x="585216" y="0"/>
                </a:lnTo>
              </a:path>
            </a:pathLst>
          </a:custGeom>
          <a:ln w="19050">
            <a:solidFill>
              <a:srgbClr val="000000"/>
            </a:solidFill>
          </a:ln>
        </p:spPr>
        <p:txBody>
          <a:bodyPr wrap="square" lIns="0" tIns="0" rIns="0" bIns="0" rtlCol="0"/>
          <a:lstStyle/>
          <a:p>
            <a:endParaRPr/>
          </a:p>
        </p:txBody>
      </p:sp>
      <p:sp>
        <p:nvSpPr>
          <p:cNvPr id="12" name="object 12"/>
          <p:cNvSpPr txBox="1"/>
          <p:nvPr/>
        </p:nvSpPr>
        <p:spPr>
          <a:xfrm>
            <a:off x="2372245" y="3543312"/>
            <a:ext cx="159385" cy="332105"/>
          </a:xfrm>
          <a:prstGeom prst="rect">
            <a:avLst/>
          </a:prstGeom>
        </p:spPr>
        <p:txBody>
          <a:bodyPr vert="horz" wrap="square" lIns="0" tIns="0" rIns="0" bIns="0" rtlCol="0">
            <a:spAutoFit/>
          </a:bodyPr>
          <a:lstStyle/>
          <a:p>
            <a:pPr marL="12700">
              <a:lnSpc>
                <a:spcPct val="100000"/>
              </a:lnSpc>
            </a:pPr>
            <a:r>
              <a:rPr sz="2100" dirty="0">
                <a:latin typeface="Times New Roman" panose="02020603050405020304"/>
                <a:cs typeface="Times New Roman" panose="02020603050405020304"/>
              </a:rPr>
              <a:t>2</a:t>
            </a:r>
            <a:endParaRPr sz="2100">
              <a:latin typeface="Times New Roman" panose="02020603050405020304"/>
              <a:cs typeface="Times New Roman" panose="02020603050405020304"/>
            </a:endParaRPr>
          </a:p>
        </p:txBody>
      </p:sp>
      <p:sp>
        <p:nvSpPr>
          <p:cNvPr id="13" name="object 13"/>
          <p:cNvSpPr txBox="1"/>
          <p:nvPr/>
        </p:nvSpPr>
        <p:spPr>
          <a:xfrm>
            <a:off x="2574188" y="3718305"/>
            <a:ext cx="4515485" cy="514984"/>
          </a:xfrm>
          <a:prstGeom prst="rect">
            <a:avLst/>
          </a:prstGeom>
        </p:spPr>
        <p:txBody>
          <a:bodyPr vert="horz" wrap="square" lIns="0" tIns="0" rIns="0" bIns="0" rtlCol="0">
            <a:spAutoFit/>
          </a:bodyPr>
          <a:lstStyle/>
          <a:p>
            <a:pPr marL="12700">
              <a:lnSpc>
                <a:spcPct val="100000"/>
              </a:lnSpc>
              <a:tabLst>
                <a:tab pos="274320" algn="l"/>
                <a:tab pos="570230" algn="l"/>
              </a:tabLst>
            </a:pPr>
            <a:r>
              <a:rPr sz="3600" i="1" baseline="36000" dirty="0">
                <a:latin typeface="Times New Roman" panose="02020603050405020304"/>
                <a:cs typeface="Times New Roman" panose="02020603050405020304"/>
              </a:rPr>
              <a:t>f	</a:t>
            </a:r>
            <a:r>
              <a:rPr sz="2400" spc="-5" dirty="0">
                <a:latin typeface="Symbol" panose="05050102010706020507"/>
                <a:cs typeface="Symbol" panose="05050102010706020507"/>
              </a:rPr>
              <a:t></a:t>
            </a:r>
            <a:r>
              <a:rPr sz="2400" spc="-5"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f</a:t>
            </a:r>
            <a:r>
              <a:rPr sz="2400" i="1" spc="-30" dirty="0">
                <a:latin typeface="Times New Roman" panose="02020603050405020304"/>
                <a:cs typeface="Times New Roman" panose="02020603050405020304"/>
              </a:rPr>
              <a:t> </a:t>
            </a:r>
            <a:r>
              <a:rPr sz="3350" spc="-305" dirty="0">
                <a:latin typeface="Symbol" panose="05050102010706020507"/>
                <a:cs typeface="Symbol" panose="05050102010706020507"/>
              </a:rPr>
              <a:t></a:t>
            </a:r>
            <a:r>
              <a:rPr sz="2400" i="1" dirty="0">
                <a:latin typeface="Times New Roman" panose="02020603050405020304"/>
                <a:cs typeface="Times New Roman" panose="02020603050405020304"/>
              </a:rPr>
              <a:t>x</a:t>
            </a:r>
            <a:r>
              <a:rPr sz="2400" i="1" spc="-130" dirty="0">
                <a:latin typeface="Times New Roman" panose="02020603050405020304"/>
                <a:cs typeface="Times New Roman" panose="02020603050405020304"/>
              </a:rPr>
              <a:t> </a:t>
            </a:r>
            <a:r>
              <a:rPr sz="2400" spc="-5" dirty="0">
                <a:latin typeface="Symbol" panose="05050102010706020507"/>
                <a:cs typeface="Symbol" panose="05050102010706020507"/>
              </a:rPr>
              <a:t></a:t>
            </a:r>
            <a:r>
              <a:rPr sz="2400" spc="-375" dirty="0">
                <a:latin typeface="Times New Roman" panose="02020603050405020304"/>
                <a:cs typeface="Times New Roman" panose="02020603050405020304"/>
              </a:rPr>
              <a:t> </a:t>
            </a:r>
            <a:r>
              <a:rPr sz="2400" spc="-225" dirty="0">
                <a:latin typeface="Times New Roman" panose="02020603050405020304"/>
                <a:cs typeface="Times New Roman" panose="02020603050405020304"/>
              </a:rPr>
              <a:t>1</a:t>
            </a:r>
            <a:r>
              <a:rPr sz="2400" dirty="0">
                <a:latin typeface="Times New Roman" panose="02020603050405020304"/>
                <a:cs typeface="Times New Roman" panose="02020603050405020304"/>
              </a:rPr>
              <a:t>,</a:t>
            </a:r>
            <a:r>
              <a:rPr sz="2400" spc="-75" dirty="0">
                <a:latin typeface="Times New Roman" panose="02020603050405020304"/>
                <a:cs typeface="Times New Roman" panose="02020603050405020304"/>
              </a:rPr>
              <a:t> </a:t>
            </a:r>
            <a:r>
              <a:rPr sz="2400" i="1" spc="170" dirty="0">
                <a:latin typeface="Times New Roman" panose="02020603050405020304"/>
                <a:cs typeface="Times New Roman" panose="02020603050405020304"/>
              </a:rPr>
              <a:t>y</a:t>
            </a:r>
            <a:r>
              <a:rPr sz="3350" spc="-114" dirty="0">
                <a:latin typeface="Symbol" panose="05050102010706020507"/>
                <a:cs typeface="Symbol" panose="05050102010706020507"/>
              </a:rPr>
              <a:t></a:t>
            </a:r>
            <a:r>
              <a:rPr sz="2400" spc="-5" dirty="0">
                <a:latin typeface="Symbol" panose="05050102010706020507"/>
                <a:cs typeface="Symbol" panose="05050102010706020507"/>
              </a:rPr>
              <a:t></a:t>
            </a:r>
            <a:r>
              <a:rPr sz="2400" dirty="0">
                <a:latin typeface="Times New Roman" panose="02020603050405020304"/>
                <a:cs typeface="Times New Roman" panose="02020603050405020304"/>
              </a:rPr>
              <a:t> </a:t>
            </a:r>
            <a:r>
              <a:rPr sz="2400" spc="-265"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f</a:t>
            </a:r>
            <a:r>
              <a:rPr sz="2400" i="1" spc="-30" dirty="0">
                <a:latin typeface="Times New Roman" panose="02020603050405020304"/>
                <a:cs typeface="Times New Roman" panose="02020603050405020304"/>
              </a:rPr>
              <a:t> </a:t>
            </a:r>
            <a:r>
              <a:rPr sz="3350" spc="-305" dirty="0">
                <a:latin typeface="Symbol" panose="05050102010706020507"/>
                <a:cs typeface="Symbol" panose="05050102010706020507"/>
              </a:rPr>
              <a:t></a:t>
            </a:r>
            <a:r>
              <a:rPr sz="2400" i="1" dirty="0">
                <a:latin typeface="Times New Roman" panose="02020603050405020304"/>
                <a:cs typeface="Times New Roman" panose="02020603050405020304"/>
              </a:rPr>
              <a:t>x</a:t>
            </a:r>
            <a:r>
              <a:rPr sz="2400" i="1" spc="-130" dirty="0">
                <a:latin typeface="Times New Roman" panose="02020603050405020304"/>
                <a:cs typeface="Times New Roman" panose="02020603050405020304"/>
              </a:rPr>
              <a:t> </a:t>
            </a:r>
            <a:r>
              <a:rPr sz="2400" spc="175" dirty="0">
                <a:latin typeface="Symbol" panose="05050102010706020507"/>
                <a:cs typeface="Symbol" panose="05050102010706020507"/>
              </a:rPr>
              <a:t></a:t>
            </a:r>
            <a:r>
              <a:rPr sz="2400" spc="-225" dirty="0">
                <a:latin typeface="Times New Roman" panose="02020603050405020304"/>
                <a:cs typeface="Times New Roman" panose="02020603050405020304"/>
              </a:rPr>
              <a:t>1</a:t>
            </a:r>
            <a:r>
              <a:rPr sz="2400" dirty="0">
                <a:latin typeface="Times New Roman" panose="02020603050405020304"/>
                <a:cs typeface="Times New Roman" panose="02020603050405020304"/>
              </a:rPr>
              <a:t>,</a:t>
            </a:r>
            <a:r>
              <a:rPr sz="2400" spc="-75" dirty="0">
                <a:latin typeface="Times New Roman" panose="02020603050405020304"/>
                <a:cs typeface="Times New Roman" panose="02020603050405020304"/>
              </a:rPr>
              <a:t> </a:t>
            </a:r>
            <a:r>
              <a:rPr sz="2400" i="1" spc="175" dirty="0">
                <a:latin typeface="Times New Roman" panose="02020603050405020304"/>
                <a:cs typeface="Times New Roman" panose="02020603050405020304"/>
              </a:rPr>
              <a:t>y</a:t>
            </a:r>
            <a:r>
              <a:rPr sz="3350" spc="-110" dirty="0">
                <a:latin typeface="Symbol" panose="05050102010706020507"/>
                <a:cs typeface="Symbol" panose="05050102010706020507"/>
              </a:rPr>
              <a:t></a:t>
            </a:r>
            <a:r>
              <a:rPr sz="2400" spc="-5" dirty="0">
                <a:latin typeface="Symbol" panose="05050102010706020507"/>
                <a:cs typeface="Symbol" panose="05050102010706020507"/>
              </a:rPr>
              <a:t></a:t>
            </a:r>
            <a:r>
              <a:rPr sz="2400" spc="-155" dirty="0">
                <a:latin typeface="Times New Roman" panose="02020603050405020304"/>
                <a:cs typeface="Times New Roman" panose="02020603050405020304"/>
              </a:rPr>
              <a:t> </a:t>
            </a:r>
            <a:r>
              <a:rPr sz="2400" dirty="0">
                <a:latin typeface="Times New Roman" panose="02020603050405020304"/>
                <a:cs typeface="Times New Roman" panose="02020603050405020304"/>
              </a:rPr>
              <a:t>2</a:t>
            </a:r>
            <a:r>
              <a:rPr sz="2400" spc="-110"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f</a:t>
            </a:r>
            <a:r>
              <a:rPr sz="2400" i="1" spc="-30" dirty="0">
                <a:latin typeface="Times New Roman" panose="02020603050405020304"/>
                <a:cs typeface="Times New Roman" panose="02020603050405020304"/>
              </a:rPr>
              <a:t> </a:t>
            </a:r>
            <a:r>
              <a:rPr sz="3350" spc="-305" dirty="0">
                <a:latin typeface="Symbol" panose="05050102010706020507"/>
                <a:cs typeface="Symbol" panose="05050102010706020507"/>
              </a:rPr>
              <a:t></a:t>
            </a:r>
            <a:r>
              <a:rPr sz="2400" i="1" spc="15"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75" dirty="0">
                <a:latin typeface="Times New Roman" panose="02020603050405020304"/>
                <a:cs typeface="Times New Roman" panose="02020603050405020304"/>
              </a:rPr>
              <a:t> </a:t>
            </a:r>
            <a:r>
              <a:rPr sz="2400" i="1" spc="170" dirty="0">
                <a:latin typeface="Times New Roman" panose="02020603050405020304"/>
                <a:cs typeface="Times New Roman" panose="02020603050405020304"/>
              </a:rPr>
              <a:t>y</a:t>
            </a:r>
            <a:r>
              <a:rPr sz="3350" spc="-330" dirty="0">
                <a:latin typeface="Symbol" panose="05050102010706020507"/>
                <a:cs typeface="Symbol" panose="05050102010706020507"/>
              </a:rPr>
              <a:t></a:t>
            </a:r>
            <a:endParaRPr sz="3350">
              <a:latin typeface="Symbol" panose="05050102010706020507"/>
              <a:cs typeface="Symbol" panose="05050102010706020507"/>
            </a:endParaRPr>
          </a:p>
        </p:txBody>
      </p:sp>
      <p:sp>
        <p:nvSpPr>
          <p:cNvPr id="14" name="object 14"/>
          <p:cNvSpPr txBox="1"/>
          <p:nvPr/>
        </p:nvSpPr>
        <p:spPr>
          <a:xfrm>
            <a:off x="2232799" y="4146816"/>
            <a:ext cx="461009" cy="377190"/>
          </a:xfrm>
          <a:prstGeom prst="rect">
            <a:avLst/>
          </a:prstGeom>
        </p:spPr>
        <p:txBody>
          <a:bodyPr vert="horz" wrap="square" lIns="0" tIns="0" rIns="0" bIns="0" rtlCol="0">
            <a:spAutoFit/>
          </a:bodyPr>
          <a:lstStyle/>
          <a:p>
            <a:pPr marL="12700">
              <a:lnSpc>
                <a:spcPct val="100000"/>
              </a:lnSpc>
            </a:pPr>
            <a:r>
              <a:rPr sz="2400" spc="-25" dirty="0">
                <a:latin typeface="Symbol" panose="05050102010706020507"/>
                <a:cs typeface="Symbol" panose="05050102010706020507"/>
              </a:rPr>
              <a:t></a:t>
            </a:r>
            <a:r>
              <a:rPr sz="2400" i="1" spc="140" dirty="0">
                <a:latin typeface="Times New Roman" panose="02020603050405020304"/>
                <a:cs typeface="Times New Roman" panose="02020603050405020304"/>
              </a:rPr>
              <a:t>x</a:t>
            </a:r>
            <a:r>
              <a:rPr sz="3150" baseline="29000" dirty="0">
                <a:latin typeface="Times New Roman" panose="02020603050405020304"/>
                <a:cs typeface="Times New Roman" panose="02020603050405020304"/>
              </a:rPr>
              <a:t>2</a:t>
            </a:r>
            <a:endParaRPr sz="3150" baseline="29000">
              <a:latin typeface="Times New Roman" panose="02020603050405020304"/>
              <a:cs typeface="Times New Roman" panose="02020603050405020304"/>
            </a:endParaRPr>
          </a:p>
        </p:txBody>
      </p:sp>
      <p:sp>
        <p:nvSpPr>
          <p:cNvPr id="15" name="object 15"/>
          <p:cNvSpPr txBox="1"/>
          <p:nvPr/>
        </p:nvSpPr>
        <p:spPr>
          <a:xfrm>
            <a:off x="2199284" y="3642385"/>
            <a:ext cx="17653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16" name="object 16"/>
          <p:cNvSpPr/>
          <p:nvPr/>
        </p:nvSpPr>
        <p:spPr>
          <a:xfrm>
            <a:off x="2287408" y="5200628"/>
            <a:ext cx="473709" cy="0"/>
          </a:xfrm>
          <a:custGeom>
            <a:avLst/>
            <a:gdLst/>
            <a:ahLst/>
            <a:cxnLst/>
            <a:rect l="l" t="t" r="r" b="b"/>
            <a:pathLst>
              <a:path w="473710">
                <a:moveTo>
                  <a:pt x="0" y="0"/>
                </a:moveTo>
                <a:lnTo>
                  <a:pt x="473197" y="0"/>
                </a:lnTo>
              </a:path>
            </a:pathLst>
          </a:custGeom>
          <a:ln w="18011">
            <a:solidFill>
              <a:srgbClr val="000000"/>
            </a:solidFill>
          </a:ln>
        </p:spPr>
        <p:txBody>
          <a:bodyPr wrap="square" lIns="0" tIns="0" rIns="0" bIns="0" rtlCol="0"/>
          <a:lstStyle/>
          <a:p>
            <a:endParaRPr/>
          </a:p>
        </p:txBody>
      </p:sp>
      <p:sp>
        <p:nvSpPr>
          <p:cNvPr id="17" name="object 17"/>
          <p:cNvSpPr txBox="1"/>
          <p:nvPr/>
        </p:nvSpPr>
        <p:spPr>
          <a:xfrm>
            <a:off x="2437777" y="4709921"/>
            <a:ext cx="151765" cy="309880"/>
          </a:xfrm>
          <a:prstGeom prst="rect">
            <a:avLst/>
          </a:prstGeom>
        </p:spPr>
        <p:txBody>
          <a:bodyPr vert="horz" wrap="square" lIns="0" tIns="0" rIns="0" bIns="0" rtlCol="0">
            <a:spAutoFit/>
          </a:bodyPr>
          <a:lstStyle/>
          <a:p>
            <a:pPr marL="12700">
              <a:lnSpc>
                <a:spcPct val="100000"/>
              </a:lnSpc>
            </a:pPr>
            <a:r>
              <a:rPr sz="1950" spc="15" dirty="0">
                <a:latin typeface="Times New Roman" panose="02020603050405020304"/>
                <a:cs typeface="Times New Roman" panose="02020603050405020304"/>
              </a:rPr>
              <a:t>2</a:t>
            </a:r>
            <a:endParaRPr sz="1950">
              <a:latin typeface="Times New Roman" panose="02020603050405020304"/>
              <a:cs typeface="Times New Roman" panose="02020603050405020304"/>
            </a:endParaRPr>
          </a:p>
        </p:txBody>
      </p:sp>
      <p:sp>
        <p:nvSpPr>
          <p:cNvPr id="18" name="object 18"/>
          <p:cNvSpPr txBox="1"/>
          <p:nvPr/>
        </p:nvSpPr>
        <p:spPr>
          <a:xfrm>
            <a:off x="2298319" y="4866640"/>
            <a:ext cx="3964940" cy="490855"/>
          </a:xfrm>
          <a:prstGeom prst="rect">
            <a:avLst/>
          </a:prstGeom>
        </p:spPr>
        <p:txBody>
          <a:bodyPr vert="horz" wrap="square" lIns="0" tIns="0" rIns="0" bIns="0" rtlCol="0">
            <a:spAutoFit/>
          </a:bodyPr>
          <a:lstStyle/>
          <a:p>
            <a:pPr marL="12700">
              <a:lnSpc>
                <a:spcPct val="100000"/>
              </a:lnSpc>
              <a:tabLst>
                <a:tab pos="315595" algn="l"/>
                <a:tab pos="528320" algn="l"/>
              </a:tabLst>
            </a:pPr>
            <a:r>
              <a:rPr sz="3375" spc="7" baseline="36000" dirty="0">
                <a:latin typeface="Symbol" panose="05050102010706020507"/>
                <a:cs typeface="Symbol" panose="05050102010706020507"/>
              </a:rPr>
              <a:t></a:t>
            </a:r>
            <a:r>
              <a:rPr sz="3375" spc="7" baseline="36000" dirty="0">
                <a:latin typeface="Times New Roman" panose="02020603050405020304"/>
                <a:cs typeface="Times New Roman" panose="02020603050405020304"/>
              </a:rPr>
              <a:t>	</a:t>
            </a:r>
            <a:r>
              <a:rPr sz="3375" i="1" spc="7" baseline="36000" dirty="0">
                <a:latin typeface="Times New Roman" panose="02020603050405020304"/>
                <a:cs typeface="Times New Roman" panose="02020603050405020304"/>
              </a:rPr>
              <a:t>f	</a:t>
            </a:r>
            <a:r>
              <a:rPr sz="2250" spc="5" dirty="0">
                <a:latin typeface="Symbol" panose="05050102010706020507"/>
                <a:cs typeface="Symbol" panose="05050102010706020507"/>
              </a:rPr>
              <a:t></a:t>
            </a:r>
            <a:r>
              <a:rPr sz="2250" spc="7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185" dirty="0">
                <a:latin typeface="Times New Roman" panose="02020603050405020304"/>
                <a:cs typeface="Times New Roman" panose="02020603050405020304"/>
              </a:rPr>
              <a:t> </a:t>
            </a:r>
            <a:r>
              <a:rPr sz="3200" spc="-409" dirty="0">
                <a:latin typeface="Symbol" panose="05050102010706020507"/>
                <a:cs typeface="Symbol" panose="05050102010706020507"/>
              </a:rPr>
              <a:t></a:t>
            </a:r>
            <a:r>
              <a:rPr sz="2250" i="1" spc="-125"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2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y</a:t>
            </a:r>
            <a:r>
              <a:rPr sz="2250" i="1" spc="-295"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250" dirty="0">
                <a:latin typeface="Times New Roman" panose="02020603050405020304"/>
                <a:cs typeface="Times New Roman" panose="02020603050405020304"/>
              </a:rPr>
              <a:t>1</a:t>
            </a:r>
            <a:r>
              <a:rPr sz="3200" spc="-254" dirty="0">
                <a:latin typeface="Symbol" panose="05050102010706020507"/>
                <a:cs typeface="Symbol" panose="05050102010706020507"/>
              </a:rPr>
              <a:t></a:t>
            </a:r>
            <a:r>
              <a:rPr sz="2250" spc="5" dirty="0">
                <a:latin typeface="Symbol" panose="05050102010706020507"/>
                <a:cs typeface="Symbol" panose="05050102010706020507"/>
              </a:rPr>
              <a:t></a:t>
            </a:r>
            <a:r>
              <a:rPr sz="2250" spc="1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185" dirty="0">
                <a:latin typeface="Times New Roman" panose="02020603050405020304"/>
                <a:cs typeface="Times New Roman" panose="02020603050405020304"/>
              </a:rPr>
              <a:t> </a:t>
            </a:r>
            <a:r>
              <a:rPr sz="3200" spc="-409" dirty="0">
                <a:latin typeface="Symbol" panose="05050102010706020507"/>
                <a:cs typeface="Symbol" panose="05050102010706020507"/>
              </a:rPr>
              <a:t></a:t>
            </a:r>
            <a:r>
              <a:rPr sz="2250" i="1" spc="-125"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2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y</a:t>
            </a:r>
            <a:r>
              <a:rPr sz="2250" i="1" spc="-295" dirty="0">
                <a:latin typeface="Times New Roman" panose="02020603050405020304"/>
                <a:cs typeface="Times New Roman" panose="02020603050405020304"/>
              </a:rPr>
              <a:t> </a:t>
            </a:r>
            <a:r>
              <a:rPr sz="2250" spc="-25" dirty="0">
                <a:latin typeface="Symbol" panose="05050102010706020507"/>
                <a:cs typeface="Symbol" panose="05050102010706020507"/>
              </a:rPr>
              <a:t></a:t>
            </a:r>
            <a:r>
              <a:rPr sz="2250" spc="-250" dirty="0">
                <a:latin typeface="Times New Roman" panose="02020603050405020304"/>
                <a:cs typeface="Times New Roman" panose="02020603050405020304"/>
              </a:rPr>
              <a:t>1</a:t>
            </a:r>
            <a:r>
              <a:rPr sz="3200" spc="-254" dirty="0">
                <a:latin typeface="Symbol" panose="05050102010706020507"/>
                <a:cs typeface="Symbol" panose="05050102010706020507"/>
              </a:rPr>
              <a:t></a:t>
            </a:r>
            <a:r>
              <a:rPr sz="2250" spc="185" dirty="0">
                <a:latin typeface="Symbol" panose="05050102010706020507"/>
                <a:cs typeface="Symbol" panose="05050102010706020507"/>
              </a:rPr>
              <a:t></a:t>
            </a:r>
            <a:r>
              <a:rPr sz="2250" spc="5" dirty="0">
                <a:latin typeface="Times New Roman" panose="02020603050405020304"/>
                <a:cs typeface="Times New Roman" panose="02020603050405020304"/>
              </a:rPr>
              <a:t>2</a:t>
            </a:r>
            <a:r>
              <a:rPr sz="2250" spc="-33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190" dirty="0">
                <a:latin typeface="Times New Roman" panose="02020603050405020304"/>
                <a:cs typeface="Times New Roman" panose="02020603050405020304"/>
              </a:rPr>
              <a:t> </a:t>
            </a:r>
            <a:r>
              <a:rPr sz="3200" spc="-409" dirty="0">
                <a:latin typeface="Symbol" panose="05050102010706020507"/>
                <a:cs typeface="Symbol" panose="05050102010706020507"/>
              </a:rPr>
              <a:t></a:t>
            </a:r>
            <a:r>
              <a:rPr sz="2250" i="1" spc="-125"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2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y</a:t>
            </a:r>
            <a:r>
              <a:rPr sz="3200" spc="-430" dirty="0">
                <a:latin typeface="Symbol" panose="05050102010706020507"/>
                <a:cs typeface="Symbol" panose="05050102010706020507"/>
              </a:rPr>
              <a:t></a:t>
            </a:r>
            <a:endParaRPr sz="3200">
              <a:latin typeface="Symbol" panose="05050102010706020507"/>
              <a:cs typeface="Symbol" panose="05050102010706020507"/>
            </a:endParaRPr>
          </a:p>
        </p:txBody>
      </p:sp>
      <p:sp>
        <p:nvSpPr>
          <p:cNvPr id="19" name="object 19"/>
          <p:cNvSpPr txBox="1"/>
          <p:nvPr/>
        </p:nvSpPr>
        <p:spPr>
          <a:xfrm>
            <a:off x="1650606" y="5277611"/>
            <a:ext cx="8267955" cy="1303020"/>
          </a:xfrm>
          <a:prstGeom prst="rect">
            <a:avLst/>
          </a:prstGeom>
        </p:spPr>
        <p:txBody>
          <a:bodyPr vert="horz" wrap="square" lIns="0" tIns="0" rIns="0" bIns="0" rtlCol="0">
            <a:spAutoFit/>
          </a:bodyPr>
          <a:lstStyle/>
          <a:p>
            <a:pPr marL="685165">
              <a:lnSpc>
                <a:spcPct val="100000"/>
              </a:lnSpc>
            </a:pPr>
            <a:r>
              <a:rPr sz="2250" spc="-175" dirty="0">
                <a:latin typeface="Symbol" panose="05050102010706020507"/>
                <a:cs typeface="Symbol" panose="05050102010706020507"/>
              </a:rPr>
              <a:t></a:t>
            </a:r>
            <a:r>
              <a:rPr sz="2250" i="1" spc="5" dirty="0">
                <a:latin typeface="Times New Roman" panose="02020603050405020304"/>
                <a:cs typeface="Times New Roman" panose="02020603050405020304"/>
              </a:rPr>
              <a:t>y</a:t>
            </a:r>
            <a:r>
              <a:rPr sz="2925" spc="22" baseline="28000" dirty="0">
                <a:latin typeface="Times New Roman" panose="02020603050405020304"/>
                <a:cs typeface="Times New Roman" panose="02020603050405020304"/>
              </a:rPr>
              <a:t>2</a:t>
            </a:r>
            <a:endParaRPr sz="2925" baseline="28000" dirty="0">
              <a:latin typeface="Times New Roman" panose="02020603050405020304"/>
              <a:cs typeface="Times New Roman" panose="02020603050405020304"/>
            </a:endParaRPr>
          </a:p>
          <a:p>
            <a:pPr marL="12700">
              <a:lnSpc>
                <a:spcPct val="100000"/>
              </a:lnSpc>
              <a:spcBef>
                <a:spcPts val="2320"/>
              </a:spcBef>
            </a:pPr>
            <a:r>
              <a:rPr sz="3000" spc="-315" dirty="0">
                <a:latin typeface="Symbol" panose="05050102010706020507"/>
                <a:cs typeface="Symbol" panose="05050102010706020507"/>
              </a:rPr>
              <a:t></a:t>
            </a:r>
            <a:r>
              <a:rPr sz="3900" spc="7" baseline="29000" dirty="0">
                <a:latin typeface="Times New Roman" panose="02020603050405020304"/>
                <a:cs typeface="Times New Roman" panose="02020603050405020304"/>
              </a:rPr>
              <a:t>2</a:t>
            </a:r>
            <a:r>
              <a:rPr sz="3900" spc="-585" baseline="29000" dirty="0">
                <a:latin typeface="Times New Roman" panose="02020603050405020304"/>
                <a:cs typeface="Times New Roman" panose="02020603050405020304"/>
              </a:rPr>
              <a:t> </a:t>
            </a:r>
            <a:r>
              <a:rPr sz="3000" i="1" spc="-5" dirty="0">
                <a:latin typeface="Times New Roman" panose="02020603050405020304"/>
                <a:cs typeface="Times New Roman" panose="02020603050405020304"/>
              </a:rPr>
              <a:t>f</a:t>
            </a:r>
            <a:r>
              <a:rPr sz="3000" i="1" spc="170" dirty="0">
                <a:latin typeface="Times New Roman" panose="02020603050405020304"/>
                <a:cs typeface="Times New Roman" panose="02020603050405020304"/>
              </a:rPr>
              <a:t> </a:t>
            </a:r>
            <a:r>
              <a:rPr sz="3000" spc="125" dirty="0">
                <a:latin typeface="Symbol" panose="05050102010706020507"/>
                <a:cs typeface="Symbol" panose="05050102010706020507"/>
              </a:rPr>
              <a:t></a:t>
            </a:r>
            <a:r>
              <a:rPr sz="4350" spc="-380" dirty="0">
                <a:latin typeface="Symbol" panose="05050102010706020507"/>
                <a:cs typeface="Symbol" panose="05050102010706020507"/>
              </a:rPr>
              <a:t></a:t>
            </a:r>
            <a:r>
              <a:rPr sz="3000" i="1" spc="-5" dirty="0">
                <a:latin typeface="Times New Roman" panose="02020603050405020304"/>
                <a:cs typeface="Times New Roman" panose="02020603050405020304"/>
              </a:rPr>
              <a:t>f</a:t>
            </a:r>
            <a:r>
              <a:rPr sz="3000" i="1" spc="-355" dirty="0">
                <a:latin typeface="Times New Roman" panose="02020603050405020304"/>
                <a:cs typeface="Times New Roman" panose="02020603050405020304"/>
              </a:rPr>
              <a:t> </a:t>
            </a:r>
            <a:r>
              <a:rPr sz="4200" spc="-590" dirty="0">
                <a:latin typeface="Symbol" panose="05050102010706020507"/>
                <a:cs typeface="Symbol" panose="05050102010706020507"/>
              </a:rPr>
              <a:t></a:t>
            </a:r>
            <a:r>
              <a:rPr sz="3000" i="1" spc="185" dirty="0">
                <a:latin typeface="Times New Roman" panose="02020603050405020304"/>
                <a:cs typeface="Times New Roman" panose="02020603050405020304"/>
              </a:rPr>
              <a:t>x</a:t>
            </a:r>
            <a:r>
              <a:rPr sz="3000" spc="-120" dirty="0">
                <a:latin typeface="Symbol" panose="05050102010706020507"/>
                <a:cs typeface="Symbol" panose="05050102010706020507"/>
              </a:rPr>
              <a:t></a:t>
            </a:r>
            <a:r>
              <a:rPr sz="3000" spc="-535" dirty="0">
                <a:latin typeface="Times New Roman" panose="02020603050405020304"/>
                <a:cs typeface="Times New Roman" panose="02020603050405020304"/>
              </a:rPr>
              <a:t>1</a:t>
            </a:r>
            <a:r>
              <a:rPr sz="3000" spc="-5" dirty="0">
                <a:latin typeface="Times New Roman" panose="02020603050405020304"/>
                <a:cs typeface="Times New Roman" panose="02020603050405020304"/>
              </a:rPr>
              <a:t>,</a:t>
            </a:r>
            <a:r>
              <a:rPr sz="3000" spc="-385" dirty="0">
                <a:latin typeface="Times New Roman" panose="02020603050405020304"/>
                <a:cs typeface="Times New Roman" panose="02020603050405020304"/>
              </a:rPr>
              <a:t> </a:t>
            </a:r>
            <a:r>
              <a:rPr sz="3000" i="1" spc="-110" dirty="0">
                <a:latin typeface="Times New Roman" panose="02020603050405020304"/>
                <a:cs typeface="Times New Roman" panose="02020603050405020304"/>
              </a:rPr>
              <a:t>y</a:t>
            </a:r>
            <a:r>
              <a:rPr sz="4200" spc="-405" dirty="0">
                <a:latin typeface="Symbol" panose="05050102010706020507"/>
                <a:cs typeface="Symbol" panose="05050102010706020507"/>
              </a:rPr>
              <a:t></a:t>
            </a:r>
            <a:r>
              <a:rPr sz="3000" spc="-10" dirty="0">
                <a:latin typeface="Symbol" panose="05050102010706020507"/>
                <a:cs typeface="Symbol" panose="05050102010706020507"/>
              </a:rPr>
              <a:t></a:t>
            </a:r>
            <a:r>
              <a:rPr sz="3000" spc="-160" dirty="0">
                <a:latin typeface="Times New Roman" panose="02020603050405020304"/>
                <a:cs typeface="Times New Roman" panose="02020603050405020304"/>
              </a:rPr>
              <a:t> </a:t>
            </a:r>
            <a:r>
              <a:rPr sz="3000" i="1" spc="-5" dirty="0">
                <a:latin typeface="Times New Roman" panose="02020603050405020304"/>
                <a:cs typeface="Times New Roman" panose="02020603050405020304"/>
              </a:rPr>
              <a:t>f</a:t>
            </a:r>
            <a:r>
              <a:rPr sz="3000" i="1" spc="-355" dirty="0">
                <a:latin typeface="Times New Roman" panose="02020603050405020304"/>
                <a:cs typeface="Times New Roman" panose="02020603050405020304"/>
              </a:rPr>
              <a:t> </a:t>
            </a:r>
            <a:r>
              <a:rPr sz="4200" spc="-590" dirty="0">
                <a:latin typeface="Symbol" panose="05050102010706020507"/>
                <a:cs typeface="Symbol" panose="05050102010706020507"/>
              </a:rPr>
              <a:t></a:t>
            </a:r>
            <a:r>
              <a:rPr sz="3000" i="1" spc="185" dirty="0">
                <a:latin typeface="Times New Roman" panose="02020603050405020304"/>
                <a:cs typeface="Times New Roman" panose="02020603050405020304"/>
              </a:rPr>
              <a:t>x</a:t>
            </a:r>
            <a:r>
              <a:rPr sz="3000" spc="-165" dirty="0">
                <a:latin typeface="Symbol" panose="05050102010706020507"/>
                <a:cs typeface="Symbol" panose="05050102010706020507"/>
              </a:rPr>
              <a:t></a:t>
            </a:r>
            <a:r>
              <a:rPr sz="3000" spc="-535" dirty="0">
                <a:latin typeface="Times New Roman" panose="02020603050405020304"/>
                <a:cs typeface="Times New Roman" panose="02020603050405020304"/>
              </a:rPr>
              <a:t>1</a:t>
            </a:r>
            <a:r>
              <a:rPr sz="3000" spc="-5" dirty="0">
                <a:latin typeface="Times New Roman" panose="02020603050405020304"/>
                <a:cs typeface="Times New Roman" panose="02020603050405020304"/>
              </a:rPr>
              <a:t>,</a:t>
            </a:r>
            <a:r>
              <a:rPr sz="3000" spc="-385" dirty="0">
                <a:latin typeface="Times New Roman" panose="02020603050405020304"/>
                <a:cs typeface="Times New Roman" panose="02020603050405020304"/>
              </a:rPr>
              <a:t> </a:t>
            </a:r>
            <a:r>
              <a:rPr sz="3000" i="1" spc="-105" dirty="0">
                <a:latin typeface="Times New Roman" panose="02020603050405020304"/>
                <a:cs typeface="Times New Roman" panose="02020603050405020304"/>
              </a:rPr>
              <a:t>y</a:t>
            </a:r>
            <a:r>
              <a:rPr sz="4200" spc="-405" dirty="0">
                <a:latin typeface="Symbol" panose="05050102010706020507"/>
                <a:cs typeface="Symbol" panose="05050102010706020507"/>
              </a:rPr>
              <a:t></a:t>
            </a:r>
            <a:r>
              <a:rPr sz="3000" spc="-10" dirty="0">
                <a:latin typeface="Symbol" panose="05050102010706020507"/>
                <a:cs typeface="Symbol" panose="05050102010706020507"/>
              </a:rPr>
              <a:t></a:t>
            </a:r>
            <a:r>
              <a:rPr sz="3000" spc="-160" dirty="0">
                <a:latin typeface="Times New Roman" panose="02020603050405020304"/>
                <a:cs typeface="Times New Roman" panose="02020603050405020304"/>
              </a:rPr>
              <a:t> </a:t>
            </a:r>
            <a:r>
              <a:rPr sz="3000" i="1" spc="-5" dirty="0">
                <a:latin typeface="Times New Roman" panose="02020603050405020304"/>
                <a:cs typeface="Times New Roman" panose="02020603050405020304"/>
              </a:rPr>
              <a:t>f</a:t>
            </a:r>
            <a:r>
              <a:rPr sz="3000" i="1" spc="-355" dirty="0">
                <a:latin typeface="Times New Roman" panose="02020603050405020304"/>
                <a:cs typeface="Times New Roman" panose="02020603050405020304"/>
              </a:rPr>
              <a:t> </a:t>
            </a:r>
            <a:r>
              <a:rPr sz="4200" spc="-590" dirty="0">
                <a:latin typeface="Symbol" panose="05050102010706020507"/>
                <a:cs typeface="Symbol" panose="05050102010706020507"/>
              </a:rPr>
              <a:t></a:t>
            </a:r>
            <a:r>
              <a:rPr sz="3000" i="1" spc="-260" dirty="0">
                <a:latin typeface="Times New Roman" panose="02020603050405020304"/>
                <a:cs typeface="Times New Roman" panose="02020603050405020304"/>
              </a:rPr>
              <a:t>x</a:t>
            </a:r>
            <a:r>
              <a:rPr sz="3000" spc="-5" dirty="0">
                <a:latin typeface="Times New Roman" panose="02020603050405020304"/>
                <a:cs typeface="Times New Roman" panose="02020603050405020304"/>
              </a:rPr>
              <a:t>,</a:t>
            </a:r>
            <a:r>
              <a:rPr sz="3000" spc="-385" dirty="0">
                <a:latin typeface="Times New Roman" panose="02020603050405020304"/>
                <a:cs typeface="Times New Roman" panose="02020603050405020304"/>
              </a:rPr>
              <a:t> </a:t>
            </a:r>
            <a:r>
              <a:rPr sz="3000" i="1" spc="225" dirty="0">
                <a:latin typeface="Times New Roman" panose="02020603050405020304"/>
                <a:cs typeface="Times New Roman" panose="02020603050405020304"/>
              </a:rPr>
              <a:t>y</a:t>
            </a:r>
            <a:r>
              <a:rPr sz="3000" spc="-130" dirty="0">
                <a:latin typeface="Symbol" panose="05050102010706020507"/>
                <a:cs typeface="Symbol" panose="05050102010706020507"/>
              </a:rPr>
              <a:t></a:t>
            </a:r>
            <a:r>
              <a:rPr sz="3000" spc="-425" dirty="0">
                <a:latin typeface="Times New Roman" panose="02020603050405020304"/>
                <a:cs typeface="Times New Roman" panose="02020603050405020304"/>
              </a:rPr>
              <a:t>1</a:t>
            </a:r>
            <a:r>
              <a:rPr sz="4200" spc="-405" dirty="0">
                <a:latin typeface="Symbol" panose="05050102010706020507"/>
                <a:cs typeface="Symbol" panose="05050102010706020507"/>
              </a:rPr>
              <a:t></a:t>
            </a:r>
            <a:r>
              <a:rPr sz="3000" spc="-10" dirty="0">
                <a:latin typeface="Symbol" panose="05050102010706020507"/>
                <a:cs typeface="Symbol" panose="05050102010706020507"/>
              </a:rPr>
              <a:t></a:t>
            </a:r>
            <a:r>
              <a:rPr sz="3000" spc="-160" dirty="0">
                <a:latin typeface="Times New Roman" panose="02020603050405020304"/>
                <a:cs typeface="Times New Roman" panose="02020603050405020304"/>
              </a:rPr>
              <a:t> </a:t>
            </a:r>
            <a:r>
              <a:rPr sz="3000" i="1" spc="-5" dirty="0">
                <a:latin typeface="Times New Roman" panose="02020603050405020304"/>
                <a:cs typeface="Times New Roman" panose="02020603050405020304"/>
              </a:rPr>
              <a:t>f</a:t>
            </a:r>
            <a:r>
              <a:rPr sz="3000" i="1" spc="-355" dirty="0">
                <a:latin typeface="Times New Roman" panose="02020603050405020304"/>
                <a:cs typeface="Times New Roman" panose="02020603050405020304"/>
              </a:rPr>
              <a:t> </a:t>
            </a:r>
            <a:r>
              <a:rPr sz="4200" spc="-590" dirty="0">
                <a:latin typeface="Symbol" panose="05050102010706020507"/>
                <a:cs typeface="Symbol" panose="05050102010706020507"/>
              </a:rPr>
              <a:t></a:t>
            </a:r>
            <a:r>
              <a:rPr sz="3000" i="1" spc="-260" dirty="0">
                <a:latin typeface="Times New Roman" panose="02020603050405020304"/>
                <a:cs typeface="Times New Roman" panose="02020603050405020304"/>
              </a:rPr>
              <a:t>x</a:t>
            </a:r>
            <a:r>
              <a:rPr sz="3000" spc="-5" dirty="0">
                <a:latin typeface="Times New Roman" panose="02020603050405020304"/>
                <a:cs typeface="Times New Roman" panose="02020603050405020304"/>
              </a:rPr>
              <a:t>,</a:t>
            </a:r>
            <a:r>
              <a:rPr sz="3000" spc="-385" dirty="0">
                <a:latin typeface="Times New Roman" panose="02020603050405020304"/>
                <a:cs typeface="Times New Roman" panose="02020603050405020304"/>
              </a:rPr>
              <a:t> </a:t>
            </a:r>
            <a:r>
              <a:rPr sz="3000" i="1" spc="225" dirty="0">
                <a:latin typeface="Times New Roman" panose="02020603050405020304"/>
                <a:cs typeface="Times New Roman" panose="02020603050405020304"/>
              </a:rPr>
              <a:t>y</a:t>
            </a:r>
            <a:r>
              <a:rPr sz="3000" spc="-165" dirty="0">
                <a:latin typeface="Symbol" panose="05050102010706020507"/>
                <a:cs typeface="Symbol" panose="05050102010706020507"/>
              </a:rPr>
              <a:t></a:t>
            </a:r>
            <a:r>
              <a:rPr sz="3000" spc="-425" dirty="0">
                <a:latin typeface="Times New Roman" panose="02020603050405020304"/>
                <a:cs typeface="Times New Roman" panose="02020603050405020304"/>
              </a:rPr>
              <a:t>1</a:t>
            </a:r>
            <a:r>
              <a:rPr sz="4200" spc="-790" dirty="0">
                <a:latin typeface="Symbol" panose="05050102010706020507"/>
                <a:cs typeface="Symbol" panose="05050102010706020507"/>
              </a:rPr>
              <a:t></a:t>
            </a:r>
            <a:r>
              <a:rPr sz="4350" spc="-520" dirty="0">
                <a:latin typeface="Symbol" panose="05050102010706020507"/>
                <a:cs typeface="Symbol" panose="05050102010706020507"/>
              </a:rPr>
              <a:t></a:t>
            </a:r>
            <a:r>
              <a:rPr sz="3000" spc="100" dirty="0">
                <a:latin typeface="Symbol" panose="05050102010706020507"/>
                <a:cs typeface="Symbol" panose="05050102010706020507"/>
              </a:rPr>
              <a:t></a:t>
            </a:r>
            <a:r>
              <a:rPr sz="3000" spc="170" dirty="0">
                <a:latin typeface="Times New Roman" panose="02020603050405020304"/>
                <a:cs typeface="Times New Roman" panose="02020603050405020304"/>
              </a:rPr>
              <a:t>4</a:t>
            </a:r>
            <a:r>
              <a:rPr sz="3000" i="1" spc="-5" dirty="0">
                <a:latin typeface="Times New Roman" panose="02020603050405020304"/>
                <a:cs typeface="Times New Roman" panose="02020603050405020304"/>
              </a:rPr>
              <a:t>f</a:t>
            </a:r>
            <a:r>
              <a:rPr sz="3000" i="1" spc="-360" dirty="0">
                <a:latin typeface="Times New Roman" panose="02020603050405020304"/>
                <a:cs typeface="Times New Roman" panose="02020603050405020304"/>
              </a:rPr>
              <a:t> </a:t>
            </a:r>
            <a:r>
              <a:rPr sz="4200" spc="-590" dirty="0">
                <a:latin typeface="Symbol" panose="05050102010706020507"/>
                <a:cs typeface="Symbol" panose="05050102010706020507"/>
              </a:rPr>
              <a:t></a:t>
            </a:r>
            <a:r>
              <a:rPr sz="3000" i="1" spc="-254" dirty="0">
                <a:latin typeface="Times New Roman" panose="02020603050405020304"/>
                <a:cs typeface="Times New Roman" panose="02020603050405020304"/>
              </a:rPr>
              <a:t>x</a:t>
            </a:r>
            <a:r>
              <a:rPr sz="3000" spc="-5" dirty="0">
                <a:latin typeface="Times New Roman" panose="02020603050405020304"/>
                <a:cs typeface="Times New Roman" panose="02020603050405020304"/>
              </a:rPr>
              <a:t>,</a:t>
            </a:r>
            <a:r>
              <a:rPr sz="3000" spc="-385" dirty="0">
                <a:latin typeface="Times New Roman" panose="02020603050405020304"/>
                <a:cs typeface="Times New Roman" panose="02020603050405020304"/>
              </a:rPr>
              <a:t> </a:t>
            </a:r>
            <a:r>
              <a:rPr sz="3000" i="1" spc="-105" dirty="0">
                <a:latin typeface="Times New Roman" panose="02020603050405020304"/>
                <a:cs typeface="Times New Roman" panose="02020603050405020304"/>
              </a:rPr>
              <a:t>y</a:t>
            </a:r>
            <a:r>
              <a:rPr sz="4200" spc="-620" dirty="0">
                <a:latin typeface="Symbol" panose="05050102010706020507"/>
                <a:cs typeface="Symbol" panose="05050102010706020507"/>
              </a:rPr>
              <a:t></a:t>
            </a:r>
            <a:endParaRPr sz="4200" dirty="0">
              <a:latin typeface="Symbol" panose="05050102010706020507"/>
              <a:cs typeface="Symbol" panose="05050102010706020507"/>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拉普拉斯算子</a:t>
            </a:r>
          </a:p>
        </p:txBody>
      </p:sp>
      <p:sp>
        <p:nvSpPr>
          <p:cNvPr id="5" name="object 5"/>
          <p:cNvSpPr/>
          <p:nvPr/>
        </p:nvSpPr>
        <p:spPr>
          <a:xfrm>
            <a:off x="1891169" y="2149601"/>
            <a:ext cx="7703819" cy="4581144"/>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897519" y="2981197"/>
            <a:ext cx="235077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f(x-1,y</a:t>
            </a:r>
            <a:r>
              <a:rPr sz="1600" b="1" spc="-10" dirty="0">
                <a:solidFill>
                  <a:srgbClr val="EE2B0A"/>
                </a:solidFill>
                <a:latin typeface="新宋体" panose="02010609030101010101" charset="-122"/>
                <a:cs typeface="新宋体" panose="02010609030101010101" charset="-122"/>
              </a:rPr>
              <a:t>)</a:t>
            </a:r>
            <a:r>
              <a:rPr sz="1600" b="1" spc="-409" dirty="0">
                <a:solidFill>
                  <a:srgbClr val="EE2B0A"/>
                </a:solidFill>
                <a:latin typeface="新宋体" panose="02010609030101010101" charset="-122"/>
                <a:cs typeface="新宋体" panose="02010609030101010101" charset="-122"/>
              </a:rPr>
              <a:t> </a:t>
            </a:r>
            <a:r>
              <a:rPr sz="1600" b="1" spc="-15" dirty="0">
                <a:solidFill>
                  <a:srgbClr val="EE2B0A"/>
                </a:solidFill>
                <a:latin typeface="新宋体" panose="02010609030101010101" charset="-122"/>
                <a:cs typeface="新宋体" panose="02010609030101010101" charset="-122"/>
              </a:rPr>
              <a:t>f(x,y</a:t>
            </a:r>
            <a:r>
              <a:rPr sz="1600" b="1" spc="-10" dirty="0">
                <a:solidFill>
                  <a:srgbClr val="EE2B0A"/>
                </a:solidFill>
                <a:latin typeface="新宋体" panose="02010609030101010101" charset="-122"/>
                <a:cs typeface="新宋体" panose="02010609030101010101" charset="-122"/>
              </a:rPr>
              <a:t>)</a:t>
            </a:r>
            <a:r>
              <a:rPr sz="1600" b="1" spc="-500" dirty="0">
                <a:solidFill>
                  <a:srgbClr val="EE2B0A"/>
                </a:solidFill>
                <a:latin typeface="新宋体" panose="02010609030101010101" charset="-122"/>
                <a:cs typeface="新宋体" panose="02010609030101010101" charset="-122"/>
              </a:rPr>
              <a:t> </a:t>
            </a:r>
            <a:r>
              <a:rPr sz="2400" b="1" spc="-22" baseline="3000" dirty="0">
                <a:solidFill>
                  <a:srgbClr val="EE2B0A"/>
                </a:solidFill>
                <a:latin typeface="新宋体" panose="02010609030101010101" charset="-122"/>
                <a:cs typeface="新宋体" panose="02010609030101010101" charset="-122"/>
              </a:rPr>
              <a:t>f(x+1,y)</a:t>
            </a:r>
            <a:endParaRPr sz="2400" baseline="3000">
              <a:latin typeface="新宋体" panose="02010609030101010101" charset="-122"/>
              <a:cs typeface="新宋体" panose="02010609030101010101" charset="-122"/>
            </a:endParaRPr>
          </a:p>
        </p:txBody>
      </p:sp>
      <p:sp>
        <p:nvSpPr>
          <p:cNvPr id="7" name="object 7"/>
          <p:cNvSpPr txBox="1"/>
          <p:nvPr/>
        </p:nvSpPr>
        <p:spPr>
          <a:xfrm>
            <a:off x="2629039" y="2198611"/>
            <a:ext cx="83820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f(x,y+1)</a:t>
            </a:r>
            <a:endParaRPr sz="1600">
              <a:latin typeface="新宋体" panose="02010609030101010101" charset="-122"/>
              <a:cs typeface="新宋体" panose="02010609030101010101" charset="-122"/>
            </a:endParaRPr>
          </a:p>
        </p:txBody>
      </p:sp>
      <p:sp>
        <p:nvSpPr>
          <p:cNvPr id="8" name="object 8"/>
          <p:cNvSpPr txBox="1"/>
          <p:nvPr/>
        </p:nvSpPr>
        <p:spPr>
          <a:xfrm>
            <a:off x="2617609" y="4117327"/>
            <a:ext cx="83820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f(x,y-1)</a:t>
            </a:r>
            <a:endParaRPr sz="1600">
              <a:latin typeface="新宋体" panose="02010609030101010101" charset="-122"/>
              <a:cs typeface="新宋体" panose="02010609030101010101" charset="-122"/>
            </a:endParaRPr>
          </a:p>
        </p:txBody>
      </p:sp>
      <p:sp>
        <p:nvSpPr>
          <p:cNvPr id="9" name="object 9"/>
          <p:cNvSpPr txBox="1"/>
          <p:nvPr/>
        </p:nvSpPr>
        <p:spPr>
          <a:xfrm>
            <a:off x="4213237" y="1909051"/>
            <a:ext cx="104140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f(x-1,y+1)</a:t>
            </a:r>
            <a:endParaRPr sz="1600">
              <a:latin typeface="新宋体" panose="02010609030101010101" charset="-122"/>
              <a:cs typeface="新宋体" panose="02010609030101010101" charset="-122"/>
            </a:endParaRPr>
          </a:p>
        </p:txBody>
      </p:sp>
      <p:sp>
        <p:nvSpPr>
          <p:cNvPr id="10" name="object 10"/>
          <p:cNvSpPr txBox="1"/>
          <p:nvPr/>
        </p:nvSpPr>
        <p:spPr>
          <a:xfrm>
            <a:off x="5797435" y="1885429"/>
            <a:ext cx="104140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f(x+1,y+1)</a:t>
            </a:r>
            <a:endParaRPr sz="1600">
              <a:latin typeface="新宋体" panose="02010609030101010101" charset="-122"/>
              <a:cs typeface="新宋体" panose="02010609030101010101" charset="-122"/>
            </a:endParaRPr>
          </a:p>
        </p:txBody>
      </p:sp>
      <p:sp>
        <p:nvSpPr>
          <p:cNvPr id="11" name="object 11"/>
          <p:cNvSpPr txBox="1"/>
          <p:nvPr/>
        </p:nvSpPr>
        <p:spPr>
          <a:xfrm>
            <a:off x="4273435" y="4141723"/>
            <a:ext cx="104140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f(x-1,y-1)</a:t>
            </a:r>
            <a:endParaRPr sz="1600">
              <a:latin typeface="新宋体" panose="02010609030101010101" charset="-122"/>
              <a:cs typeface="新宋体" panose="02010609030101010101" charset="-122"/>
            </a:endParaRPr>
          </a:p>
        </p:txBody>
      </p:sp>
      <p:sp>
        <p:nvSpPr>
          <p:cNvPr id="12" name="object 12"/>
          <p:cNvSpPr txBox="1"/>
          <p:nvPr/>
        </p:nvSpPr>
        <p:spPr>
          <a:xfrm>
            <a:off x="5797435" y="4190492"/>
            <a:ext cx="104140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f(x+1,y-1)</a:t>
            </a:r>
            <a:endParaRPr sz="1600">
              <a:latin typeface="新宋体" panose="02010609030101010101" charset="-122"/>
              <a:cs typeface="新宋体" panose="02010609030101010101"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拉普拉斯算子－例</a:t>
            </a:r>
          </a:p>
        </p:txBody>
      </p:sp>
      <p:sp>
        <p:nvSpPr>
          <p:cNvPr id="5" name="object 5"/>
          <p:cNvSpPr/>
          <p:nvPr/>
        </p:nvSpPr>
        <p:spPr>
          <a:xfrm>
            <a:off x="1818017" y="2122170"/>
            <a:ext cx="6278879" cy="482422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189097" y="1720596"/>
            <a:ext cx="20066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原图:月球北极</a:t>
            </a:r>
            <a:endParaRPr sz="2400">
              <a:latin typeface="新宋体" panose="02010609030101010101" charset="-122"/>
              <a:cs typeface="新宋体" panose="02010609030101010101" charset="-122"/>
            </a:endParaRPr>
          </a:p>
        </p:txBody>
      </p:sp>
      <p:sp>
        <p:nvSpPr>
          <p:cNvPr id="7" name="object 7"/>
          <p:cNvSpPr txBox="1"/>
          <p:nvPr/>
        </p:nvSpPr>
        <p:spPr>
          <a:xfrm>
            <a:off x="2617597" y="4156283"/>
            <a:ext cx="330200" cy="2733040"/>
          </a:xfrm>
          <a:prstGeom prst="rect">
            <a:avLst/>
          </a:prstGeom>
        </p:spPr>
        <p:txBody>
          <a:bodyPr vert="horz" wrap="square" lIns="0" tIns="0" rIns="0" bIns="0" rtlCol="0">
            <a:spAutoFit/>
          </a:bodyPr>
          <a:lstStyle/>
          <a:p>
            <a:pPr marL="12700" marR="5080" algn="just">
              <a:lnSpc>
                <a:spcPct val="150000"/>
              </a:lnSpc>
            </a:pPr>
            <a:r>
              <a:rPr sz="2400" b="1" spc="-10" dirty="0">
                <a:solidFill>
                  <a:srgbClr val="EE2B0A"/>
                </a:solidFill>
                <a:latin typeface="新宋体" panose="02010609030101010101" charset="-122"/>
                <a:cs typeface="新宋体" panose="02010609030101010101" charset="-122"/>
              </a:rPr>
              <a:t>标 定 的 图 像</a:t>
            </a:r>
            <a:endParaRPr sz="2400">
              <a:latin typeface="新宋体" panose="02010609030101010101" charset="-122"/>
              <a:cs typeface="新宋体" panose="02010609030101010101" charset="-122"/>
            </a:endParaRPr>
          </a:p>
        </p:txBody>
      </p:sp>
      <p:sp>
        <p:nvSpPr>
          <p:cNvPr id="8" name="object 8"/>
          <p:cNvSpPr txBox="1"/>
          <p:nvPr/>
        </p:nvSpPr>
        <p:spPr>
          <a:xfrm>
            <a:off x="8207629" y="5167121"/>
            <a:ext cx="1244600" cy="1090930"/>
          </a:xfrm>
          <a:prstGeom prst="rect">
            <a:avLst/>
          </a:prstGeom>
        </p:spPr>
        <p:txBody>
          <a:bodyPr vert="horz" wrap="square" lIns="0" tIns="0" rIns="0" bIns="0" rtlCol="0">
            <a:spAutoFit/>
          </a:bodyPr>
          <a:lstStyle/>
          <a:p>
            <a:pPr marL="12700">
              <a:lnSpc>
                <a:spcPts val="2875"/>
              </a:lnSpc>
            </a:pPr>
            <a:r>
              <a:rPr sz="2400" b="1" spc="-10" dirty="0">
                <a:solidFill>
                  <a:srgbClr val="EE2B0A"/>
                </a:solidFill>
                <a:latin typeface="新宋体" panose="02010609030101010101" charset="-122"/>
                <a:cs typeface="新宋体" panose="02010609030101010101" charset="-122"/>
              </a:rPr>
              <a:t>原始图像</a:t>
            </a:r>
            <a:endParaRPr sz="2400">
              <a:latin typeface="新宋体" panose="02010609030101010101" charset="-122"/>
              <a:cs typeface="新宋体" panose="02010609030101010101" charset="-122"/>
            </a:endParaRPr>
          </a:p>
          <a:p>
            <a:pPr marL="12700" marR="5080">
              <a:lnSpc>
                <a:spcPts val="2870"/>
              </a:lnSpc>
              <a:spcBef>
                <a:spcPts val="100"/>
              </a:spcBef>
            </a:pPr>
            <a:r>
              <a:rPr sz="2400" b="1" spc="-10" dirty="0">
                <a:solidFill>
                  <a:srgbClr val="EE2B0A"/>
                </a:solidFill>
                <a:latin typeface="新宋体" panose="02010609030101010101" charset="-122"/>
                <a:cs typeface="新宋体" panose="02010609030101010101" charset="-122"/>
              </a:rPr>
              <a:t>＋拉普拉 斯的结果</a:t>
            </a:r>
            <a:endParaRPr sz="2400">
              <a:latin typeface="新宋体" panose="02010609030101010101" charset="-122"/>
              <a:cs typeface="新宋体" panose="02010609030101010101" charset="-122"/>
            </a:endParaRPr>
          </a:p>
        </p:txBody>
      </p:sp>
      <p:sp>
        <p:nvSpPr>
          <p:cNvPr id="9" name="object 9"/>
          <p:cNvSpPr txBox="1"/>
          <p:nvPr/>
        </p:nvSpPr>
        <p:spPr>
          <a:xfrm>
            <a:off x="5570346" y="1672590"/>
            <a:ext cx="4018279" cy="2247900"/>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拉普拉斯滤波后的图像</a:t>
            </a:r>
            <a:endParaRPr sz="2400">
              <a:latin typeface="新宋体" panose="02010609030101010101" charset="-122"/>
              <a:cs typeface="新宋体" panose="02010609030101010101" charset="-122"/>
            </a:endParaRPr>
          </a:p>
          <a:p>
            <a:pPr marL="2633345" marR="5080">
              <a:lnSpc>
                <a:spcPct val="150000"/>
              </a:lnSpc>
              <a:spcBef>
                <a:spcPts val="1925"/>
              </a:spcBef>
            </a:pPr>
            <a:r>
              <a:rPr sz="2400" b="1" spc="-10" dirty="0">
                <a:solidFill>
                  <a:srgbClr val="EE2B0A"/>
                </a:solidFill>
                <a:latin typeface="新宋体" panose="02010609030101010101" charset="-122"/>
                <a:cs typeface="新宋体" panose="02010609030101010101" charset="-122"/>
              </a:rPr>
              <a:t>3×3，中 心点为－8 的掩膜</a:t>
            </a:r>
            <a:endParaRPr sz="2400">
              <a:latin typeface="新宋体" panose="02010609030101010101" charset="-122"/>
              <a:cs typeface="新宋体" panose="02010609030101010101"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595742" y="959865"/>
            <a:ext cx="8780158" cy="5409173"/>
          </a:xfrm>
          <a:prstGeom prst="rect">
            <a:avLst/>
          </a:prstGeom>
        </p:spPr>
        <p:txBody>
          <a:bodyPr vert="horz" wrap="square" lIns="0" tIns="0" rIns="0" bIns="0" rtlCol="0">
            <a:spAutoFit/>
          </a:bodyPr>
          <a:lstStyle/>
          <a:p>
            <a:pPr marL="242570">
              <a:lnSpc>
                <a:spcPct val="100000"/>
              </a:lnSpc>
            </a:pPr>
            <a:r>
              <a:rPr sz="3200" b="1" spc="-15" dirty="0" err="1">
                <a:latin typeface="新宋体" panose="02010609030101010101" charset="-122"/>
                <a:cs typeface="新宋体" panose="02010609030101010101" charset="-122"/>
              </a:rPr>
              <a:t>拉普拉斯算子</a:t>
            </a:r>
            <a:endParaRPr sz="3200" dirty="0">
              <a:latin typeface="新宋体" panose="02010609030101010101" charset="-122"/>
              <a:cs typeface="新宋体" panose="02010609030101010101" charset="-122"/>
            </a:endParaRPr>
          </a:p>
          <a:p>
            <a:pPr marL="12700">
              <a:lnSpc>
                <a:spcPct val="100000"/>
              </a:lnSpc>
              <a:spcBef>
                <a:spcPts val="2705"/>
              </a:spcBef>
              <a:tabLst>
                <a:tab pos="1299845" algn="l"/>
              </a:tabLst>
            </a:pPr>
            <a:r>
              <a:rPr sz="2600" i="1" spc="210" dirty="0">
                <a:latin typeface="Times New Roman" panose="02020603050405020304"/>
                <a:cs typeface="Times New Roman" panose="02020603050405020304"/>
              </a:rPr>
              <a:t>g</a:t>
            </a:r>
            <a:r>
              <a:rPr sz="3550" spc="-254" dirty="0">
                <a:latin typeface="Symbol" panose="05050102010706020507"/>
                <a:cs typeface="Symbol" panose="05050102010706020507"/>
              </a:rPr>
              <a:t></a:t>
            </a:r>
            <a:r>
              <a:rPr sz="2600" i="1" spc="30" dirty="0">
                <a:latin typeface="Times New Roman" panose="02020603050405020304"/>
                <a:cs typeface="Times New Roman" panose="02020603050405020304"/>
              </a:rPr>
              <a:t>x</a:t>
            </a:r>
            <a:r>
              <a:rPr sz="2600" spc="10" dirty="0">
                <a:latin typeface="Times New Roman" panose="02020603050405020304"/>
                <a:cs typeface="Times New Roman" panose="02020603050405020304"/>
              </a:rPr>
              <a:t>,</a:t>
            </a:r>
            <a:r>
              <a:rPr sz="2600" spc="-75" dirty="0">
                <a:latin typeface="Times New Roman" panose="02020603050405020304"/>
                <a:cs typeface="Times New Roman" panose="02020603050405020304"/>
              </a:rPr>
              <a:t> </a:t>
            </a:r>
            <a:r>
              <a:rPr sz="2600" i="1" spc="200" dirty="0">
                <a:latin typeface="Times New Roman" panose="02020603050405020304"/>
                <a:cs typeface="Times New Roman" panose="02020603050405020304"/>
              </a:rPr>
              <a:t>y</a:t>
            </a:r>
            <a:r>
              <a:rPr sz="3550" spc="-320" dirty="0">
                <a:latin typeface="Symbol" panose="05050102010706020507"/>
                <a:cs typeface="Symbol" panose="05050102010706020507"/>
              </a:rPr>
              <a:t></a:t>
            </a:r>
            <a:r>
              <a:rPr sz="3550" spc="-459" dirty="0">
                <a:latin typeface="Times New Roman" panose="02020603050405020304"/>
                <a:cs typeface="Times New Roman" panose="02020603050405020304"/>
              </a:rPr>
              <a:t> </a:t>
            </a:r>
            <a:r>
              <a:rPr sz="2600" spc="15" dirty="0">
                <a:latin typeface="Symbol" panose="05050102010706020507"/>
                <a:cs typeface="Symbol" panose="05050102010706020507"/>
              </a:rPr>
              <a:t></a:t>
            </a:r>
            <a:r>
              <a:rPr sz="2600" dirty="0">
                <a:latin typeface="Times New Roman" panose="02020603050405020304"/>
                <a:cs typeface="Times New Roman" panose="02020603050405020304"/>
              </a:rPr>
              <a:t>	</a:t>
            </a:r>
            <a:r>
              <a:rPr sz="2600" i="1" spc="10" dirty="0">
                <a:latin typeface="Times New Roman" panose="02020603050405020304"/>
                <a:cs typeface="Times New Roman" panose="02020603050405020304"/>
              </a:rPr>
              <a:t>f</a:t>
            </a:r>
            <a:r>
              <a:rPr sz="2600" i="1" spc="-30" dirty="0">
                <a:latin typeface="Times New Roman" panose="02020603050405020304"/>
                <a:cs typeface="Times New Roman" panose="02020603050405020304"/>
              </a:rPr>
              <a:t> </a:t>
            </a:r>
            <a:r>
              <a:rPr sz="3550" spc="-254" dirty="0">
                <a:latin typeface="Symbol" panose="05050102010706020507"/>
                <a:cs typeface="Symbol" panose="05050102010706020507"/>
              </a:rPr>
              <a:t></a:t>
            </a:r>
            <a:r>
              <a:rPr sz="2600" i="1" spc="30" dirty="0">
                <a:latin typeface="Times New Roman" panose="02020603050405020304"/>
                <a:cs typeface="Times New Roman" panose="02020603050405020304"/>
              </a:rPr>
              <a:t>x</a:t>
            </a:r>
            <a:r>
              <a:rPr sz="2600" spc="10" dirty="0">
                <a:latin typeface="Times New Roman" panose="02020603050405020304"/>
                <a:cs typeface="Times New Roman" panose="02020603050405020304"/>
              </a:rPr>
              <a:t>,</a:t>
            </a:r>
            <a:r>
              <a:rPr sz="2600" spc="-70" dirty="0">
                <a:latin typeface="Times New Roman" panose="02020603050405020304"/>
                <a:cs typeface="Times New Roman" panose="02020603050405020304"/>
              </a:rPr>
              <a:t> </a:t>
            </a:r>
            <a:r>
              <a:rPr sz="2600" i="1" spc="195" dirty="0">
                <a:latin typeface="Times New Roman" panose="02020603050405020304"/>
                <a:cs typeface="Times New Roman" panose="02020603050405020304"/>
              </a:rPr>
              <a:t>y</a:t>
            </a:r>
            <a:r>
              <a:rPr sz="3550" spc="-90" dirty="0">
                <a:latin typeface="Symbol" panose="05050102010706020507"/>
                <a:cs typeface="Symbol" panose="05050102010706020507"/>
              </a:rPr>
              <a:t></a:t>
            </a:r>
            <a:r>
              <a:rPr sz="2600" spc="15" dirty="0">
                <a:latin typeface="Symbol" panose="05050102010706020507"/>
                <a:cs typeface="Symbol" panose="05050102010706020507"/>
              </a:rPr>
              <a:t></a:t>
            </a:r>
            <a:r>
              <a:rPr sz="2600" spc="-270" dirty="0">
                <a:latin typeface="Times New Roman" panose="02020603050405020304"/>
                <a:cs typeface="Times New Roman" panose="02020603050405020304"/>
              </a:rPr>
              <a:t> </a:t>
            </a:r>
            <a:r>
              <a:rPr sz="2600" spc="229" dirty="0">
                <a:latin typeface="Symbol" panose="05050102010706020507"/>
                <a:cs typeface="Symbol" panose="05050102010706020507"/>
              </a:rPr>
              <a:t></a:t>
            </a:r>
            <a:r>
              <a:rPr sz="2775" spc="-7" baseline="36000" dirty="0">
                <a:latin typeface="Times New Roman" panose="02020603050405020304"/>
                <a:cs typeface="Times New Roman" panose="02020603050405020304"/>
              </a:rPr>
              <a:t>2</a:t>
            </a:r>
            <a:r>
              <a:rPr sz="2775" spc="292" baseline="36000" dirty="0">
                <a:latin typeface="Times New Roman" panose="02020603050405020304"/>
                <a:cs typeface="Times New Roman" panose="02020603050405020304"/>
              </a:rPr>
              <a:t> </a:t>
            </a:r>
            <a:r>
              <a:rPr sz="2600" i="1" spc="10" dirty="0">
                <a:latin typeface="Times New Roman" panose="02020603050405020304"/>
                <a:cs typeface="Times New Roman" panose="02020603050405020304"/>
              </a:rPr>
              <a:t>f</a:t>
            </a:r>
            <a:r>
              <a:rPr sz="2600" i="1" spc="-35" dirty="0">
                <a:latin typeface="Times New Roman" panose="02020603050405020304"/>
                <a:cs typeface="Times New Roman" panose="02020603050405020304"/>
              </a:rPr>
              <a:t> </a:t>
            </a:r>
            <a:r>
              <a:rPr sz="3550" spc="-250" dirty="0">
                <a:latin typeface="Symbol" panose="05050102010706020507"/>
                <a:cs typeface="Symbol" panose="05050102010706020507"/>
              </a:rPr>
              <a:t></a:t>
            </a:r>
            <a:r>
              <a:rPr sz="2600" i="1" spc="30" dirty="0">
                <a:latin typeface="Times New Roman" panose="02020603050405020304"/>
                <a:cs typeface="Times New Roman" panose="02020603050405020304"/>
              </a:rPr>
              <a:t>x</a:t>
            </a:r>
            <a:r>
              <a:rPr sz="2600" spc="10" dirty="0">
                <a:latin typeface="Times New Roman" panose="02020603050405020304"/>
                <a:cs typeface="Times New Roman" panose="02020603050405020304"/>
              </a:rPr>
              <a:t>,</a:t>
            </a:r>
            <a:r>
              <a:rPr sz="2600" spc="-75" dirty="0">
                <a:latin typeface="Times New Roman" panose="02020603050405020304"/>
                <a:cs typeface="Times New Roman" panose="02020603050405020304"/>
              </a:rPr>
              <a:t> </a:t>
            </a:r>
            <a:r>
              <a:rPr sz="2600" i="1" spc="200" dirty="0">
                <a:latin typeface="Times New Roman" panose="02020603050405020304"/>
                <a:cs typeface="Times New Roman" panose="02020603050405020304"/>
              </a:rPr>
              <a:t>y</a:t>
            </a:r>
            <a:r>
              <a:rPr sz="3550" spc="-320" dirty="0">
                <a:latin typeface="Symbol" panose="05050102010706020507"/>
                <a:cs typeface="Symbol" panose="05050102010706020507"/>
              </a:rPr>
              <a:t></a:t>
            </a:r>
            <a:endParaRPr sz="3550" dirty="0">
              <a:latin typeface="Symbol" panose="05050102010706020507"/>
              <a:cs typeface="Symbol" panose="05050102010706020507"/>
            </a:endParaRPr>
          </a:p>
          <a:p>
            <a:pPr marL="939165">
              <a:lnSpc>
                <a:spcPct val="100000"/>
              </a:lnSpc>
              <a:spcBef>
                <a:spcPts val="1755"/>
              </a:spcBef>
            </a:pPr>
            <a:r>
              <a:rPr sz="2700" spc="-10" dirty="0">
                <a:latin typeface="Symbol" panose="05050102010706020507"/>
                <a:cs typeface="Symbol" panose="05050102010706020507"/>
              </a:rPr>
              <a:t></a:t>
            </a:r>
            <a:r>
              <a:rPr sz="2700" spc="-235"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5" dirty="0">
                <a:latin typeface="Symbol" panose="05050102010706020507"/>
                <a:cs typeface="Symbol" panose="05050102010706020507"/>
              </a:rPr>
              <a:t></a:t>
            </a:r>
            <a:r>
              <a:rPr sz="2700" i="1" spc="-320" dirty="0">
                <a:latin typeface="Times New Roman" panose="02020603050405020304"/>
                <a:cs typeface="Times New Roman" panose="02020603050405020304"/>
              </a:rPr>
              <a:t>x</a:t>
            </a:r>
            <a:r>
              <a:rPr sz="2700" spc="-5" dirty="0">
                <a:latin typeface="Times New Roman" panose="02020603050405020304"/>
                <a:cs typeface="Times New Roman" panose="02020603050405020304"/>
              </a:rPr>
              <a:t>,</a:t>
            </a:r>
            <a:r>
              <a:rPr sz="2700" spc="-440" dirty="0">
                <a:latin typeface="Times New Roman" panose="02020603050405020304"/>
                <a:cs typeface="Times New Roman" panose="02020603050405020304"/>
              </a:rPr>
              <a:t> </a:t>
            </a:r>
            <a:r>
              <a:rPr sz="2700" i="1" spc="-200" dirty="0">
                <a:latin typeface="Times New Roman" panose="02020603050405020304"/>
                <a:cs typeface="Times New Roman" panose="02020603050405020304"/>
              </a:rPr>
              <a:t>y</a:t>
            </a:r>
            <a:r>
              <a:rPr sz="3650" spc="-415" dirty="0">
                <a:latin typeface="Symbol" panose="05050102010706020507"/>
                <a:cs typeface="Symbol" panose="05050102010706020507"/>
              </a:rPr>
              <a:t></a:t>
            </a:r>
            <a:r>
              <a:rPr sz="2700" spc="-180" dirty="0">
                <a:latin typeface="Symbol" panose="05050102010706020507"/>
                <a:cs typeface="Symbol" panose="05050102010706020507"/>
              </a:rPr>
              <a:t></a:t>
            </a:r>
            <a:r>
              <a:rPr sz="3650" spc="-1155" dirty="0">
                <a:latin typeface="Symbol" panose="05050102010706020507"/>
                <a:cs typeface="Symbol" panose="05050102010706020507"/>
              </a:rPr>
              <a:t></a:t>
            </a:r>
            <a:r>
              <a:rPr lang="en-US" sz="3650" spc="-1155" dirty="0">
                <a:latin typeface="Symbol" panose="05050102010706020507"/>
                <a:cs typeface="Symbol" panose="05050102010706020507"/>
              </a:rPr>
              <a:t>          </a:t>
            </a:r>
            <a:r>
              <a:rPr sz="3750" spc="-360" dirty="0">
                <a:latin typeface="Symbol" panose="05050102010706020507"/>
                <a:cs typeface="Symbol" panose="05050102010706020507"/>
              </a:rPr>
              <a:t></a:t>
            </a:r>
            <a:r>
              <a:rPr lang="en-US" sz="3750" spc="-360" dirty="0">
                <a:latin typeface="Symbol" panose="05050102010706020507"/>
                <a:cs typeface="Symbol" panose="05050102010706020507"/>
              </a:rPr>
              <a:t> </a:t>
            </a:r>
            <a:r>
              <a:rPr sz="2700" i="1" spc="-5" dirty="0">
                <a:latin typeface="Times New Roman" panose="02020603050405020304"/>
                <a:cs typeface="Times New Roman" panose="02020603050405020304"/>
              </a:rPr>
              <a:t>f</a:t>
            </a:r>
            <a:r>
              <a:rPr lang="en-US" sz="2700" i="1" spc="-5" dirty="0">
                <a:latin typeface="Times New Roman" panose="02020603050405020304"/>
                <a:cs typeface="Times New Roman" panose="02020603050405020304"/>
              </a:rPr>
              <a:t> </a:t>
            </a:r>
            <a:r>
              <a:rPr sz="3650" spc="-535" dirty="0">
                <a:latin typeface="Symbol" panose="05050102010706020507"/>
                <a:cs typeface="Symbol" panose="05050102010706020507"/>
              </a:rPr>
              <a:t></a:t>
            </a:r>
            <a:r>
              <a:rPr sz="2700" i="1" spc="25" dirty="0">
                <a:latin typeface="Times New Roman" panose="02020603050405020304"/>
                <a:cs typeface="Times New Roman" panose="02020603050405020304"/>
              </a:rPr>
              <a:t>x</a:t>
            </a:r>
            <a:r>
              <a:rPr sz="2700" spc="-265" dirty="0">
                <a:latin typeface="Symbol" panose="05050102010706020507"/>
                <a:cs typeface="Symbol" panose="05050102010706020507"/>
              </a:rPr>
              <a:t></a:t>
            </a:r>
            <a:r>
              <a:rPr sz="2700" spc="-560" dirty="0">
                <a:latin typeface="Times New Roman" panose="02020603050405020304"/>
                <a:cs typeface="Times New Roman" panose="02020603050405020304"/>
              </a:rPr>
              <a:t>1</a:t>
            </a:r>
            <a:r>
              <a:rPr sz="2700" spc="-5" dirty="0">
                <a:latin typeface="Times New Roman" panose="02020603050405020304"/>
                <a:cs typeface="Times New Roman" panose="02020603050405020304"/>
              </a:rPr>
              <a:t>,</a:t>
            </a:r>
            <a:r>
              <a:rPr sz="2700" spc="-440" dirty="0">
                <a:latin typeface="Times New Roman" panose="02020603050405020304"/>
                <a:cs typeface="Times New Roman" panose="02020603050405020304"/>
              </a:rPr>
              <a:t> </a:t>
            </a:r>
            <a:r>
              <a:rPr sz="2700" i="1" spc="-200" dirty="0">
                <a:latin typeface="Times New Roman" panose="02020603050405020304"/>
                <a:cs typeface="Times New Roman" panose="02020603050405020304"/>
              </a:rPr>
              <a:t>y</a:t>
            </a:r>
            <a:r>
              <a:rPr sz="3650" spc="-415" dirty="0">
                <a:latin typeface="Symbol" panose="05050102010706020507"/>
                <a:cs typeface="Symbol" panose="05050102010706020507"/>
              </a:rPr>
              <a:t></a:t>
            </a:r>
            <a:r>
              <a:rPr sz="2700" spc="-10" dirty="0">
                <a:latin typeface="Symbol" panose="05050102010706020507"/>
                <a:cs typeface="Symbol" panose="05050102010706020507"/>
              </a:rPr>
              <a:t></a:t>
            </a:r>
            <a:r>
              <a:rPr sz="2700" spc="-345"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5" dirty="0">
                <a:latin typeface="Symbol" panose="05050102010706020507"/>
                <a:cs typeface="Symbol" panose="05050102010706020507"/>
              </a:rPr>
              <a:t></a:t>
            </a:r>
            <a:r>
              <a:rPr sz="2700" i="1" spc="25" dirty="0">
                <a:latin typeface="Times New Roman" panose="02020603050405020304"/>
                <a:cs typeface="Times New Roman" panose="02020603050405020304"/>
              </a:rPr>
              <a:t>x</a:t>
            </a:r>
            <a:r>
              <a:rPr sz="2700" spc="-295" dirty="0">
                <a:latin typeface="Symbol" panose="05050102010706020507"/>
                <a:cs typeface="Symbol" panose="05050102010706020507"/>
              </a:rPr>
              <a:t></a:t>
            </a:r>
            <a:r>
              <a:rPr sz="2700" spc="-560" dirty="0">
                <a:latin typeface="Times New Roman" panose="02020603050405020304"/>
                <a:cs typeface="Times New Roman" panose="02020603050405020304"/>
              </a:rPr>
              <a:t>1</a:t>
            </a:r>
            <a:r>
              <a:rPr sz="2700" spc="225" dirty="0">
                <a:latin typeface="Times New Roman" panose="02020603050405020304"/>
                <a:cs typeface="Times New Roman" panose="02020603050405020304"/>
              </a:rPr>
              <a:t>,</a:t>
            </a:r>
            <a:r>
              <a:rPr sz="2700" i="1" spc="50" dirty="0">
                <a:latin typeface="Times New Roman" panose="02020603050405020304"/>
                <a:cs typeface="Times New Roman" panose="02020603050405020304"/>
              </a:rPr>
              <a:t>y</a:t>
            </a:r>
            <a:r>
              <a:rPr sz="2700" spc="-10" dirty="0">
                <a:latin typeface="Symbol" panose="05050102010706020507"/>
                <a:cs typeface="Symbol" panose="05050102010706020507"/>
              </a:rPr>
              <a:t></a:t>
            </a:r>
            <a:r>
              <a:rPr sz="2700" spc="-345"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5" dirty="0">
                <a:latin typeface="Symbol" panose="05050102010706020507"/>
                <a:cs typeface="Symbol" panose="05050102010706020507"/>
              </a:rPr>
              <a:t></a:t>
            </a:r>
            <a:r>
              <a:rPr sz="2700" i="1" spc="-320" dirty="0">
                <a:latin typeface="Times New Roman" panose="02020603050405020304"/>
                <a:cs typeface="Times New Roman" panose="02020603050405020304"/>
              </a:rPr>
              <a:t>x</a:t>
            </a:r>
            <a:r>
              <a:rPr lang="en-US" sz="2700" i="1" spc="-320" dirty="0">
                <a:latin typeface="Times New Roman" panose="02020603050405020304"/>
                <a:cs typeface="Times New Roman" panose="02020603050405020304"/>
              </a:rPr>
              <a:t> </a:t>
            </a:r>
            <a:r>
              <a:rPr sz="2700" spc="225" dirty="0">
                <a:latin typeface="Times New Roman" panose="02020603050405020304"/>
                <a:cs typeface="Times New Roman" panose="02020603050405020304"/>
              </a:rPr>
              <a:t>,</a:t>
            </a:r>
            <a:r>
              <a:rPr sz="2700" i="1" spc="50" dirty="0">
                <a:latin typeface="Times New Roman" panose="02020603050405020304"/>
                <a:cs typeface="Times New Roman" panose="02020603050405020304"/>
              </a:rPr>
              <a:t>y</a:t>
            </a:r>
            <a:r>
              <a:rPr sz="2700" spc="-265" dirty="0">
                <a:latin typeface="Symbol" panose="05050102010706020507"/>
                <a:cs typeface="Symbol" panose="05050102010706020507"/>
              </a:rPr>
              <a:t></a:t>
            </a:r>
            <a:r>
              <a:rPr sz="2700" spc="-470" dirty="0">
                <a:latin typeface="Times New Roman" panose="02020603050405020304"/>
                <a:cs typeface="Times New Roman" panose="02020603050405020304"/>
              </a:rPr>
              <a:t>1</a:t>
            </a:r>
            <a:r>
              <a:rPr sz="3650" spc="-409" dirty="0">
                <a:latin typeface="Symbol" panose="05050102010706020507"/>
                <a:cs typeface="Symbol" panose="05050102010706020507"/>
              </a:rPr>
              <a:t></a:t>
            </a:r>
            <a:r>
              <a:rPr sz="2700" spc="-10" dirty="0">
                <a:latin typeface="Symbol" panose="05050102010706020507"/>
                <a:cs typeface="Symbol" panose="05050102010706020507"/>
              </a:rPr>
              <a:t></a:t>
            </a:r>
            <a:r>
              <a:rPr sz="2700" spc="-355"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0" dirty="0">
                <a:latin typeface="Symbol" panose="05050102010706020507"/>
                <a:cs typeface="Symbol" panose="05050102010706020507"/>
              </a:rPr>
              <a:t></a:t>
            </a:r>
            <a:r>
              <a:rPr sz="2700" i="1" spc="-320" dirty="0">
                <a:latin typeface="Times New Roman" panose="02020603050405020304"/>
                <a:cs typeface="Times New Roman" panose="02020603050405020304"/>
              </a:rPr>
              <a:t>x</a:t>
            </a:r>
            <a:r>
              <a:rPr sz="2700" spc="225" dirty="0">
                <a:latin typeface="Times New Roman" panose="02020603050405020304"/>
                <a:cs typeface="Times New Roman" panose="02020603050405020304"/>
              </a:rPr>
              <a:t>,</a:t>
            </a:r>
            <a:r>
              <a:rPr sz="2700" i="1" spc="50" dirty="0">
                <a:latin typeface="Times New Roman" panose="02020603050405020304"/>
                <a:cs typeface="Times New Roman" panose="02020603050405020304"/>
              </a:rPr>
              <a:t>y</a:t>
            </a:r>
            <a:r>
              <a:rPr sz="2700" spc="-295" dirty="0">
                <a:latin typeface="Symbol" panose="05050102010706020507"/>
                <a:cs typeface="Symbol" panose="05050102010706020507"/>
              </a:rPr>
              <a:t></a:t>
            </a:r>
            <a:r>
              <a:rPr sz="2700" spc="-470" dirty="0">
                <a:latin typeface="Times New Roman" panose="02020603050405020304"/>
                <a:cs typeface="Times New Roman" panose="02020603050405020304"/>
              </a:rPr>
              <a:t>1</a:t>
            </a:r>
            <a:r>
              <a:rPr sz="3650" spc="-665" dirty="0">
                <a:latin typeface="Symbol" panose="05050102010706020507"/>
                <a:cs typeface="Symbol" panose="05050102010706020507"/>
              </a:rPr>
              <a:t></a:t>
            </a:r>
            <a:r>
              <a:rPr sz="3650" spc="-710" dirty="0">
                <a:latin typeface="Symbol" panose="05050102010706020507"/>
                <a:cs typeface="Symbol" panose="05050102010706020507"/>
              </a:rPr>
              <a:t></a:t>
            </a:r>
            <a:r>
              <a:rPr sz="3750" spc="-505" dirty="0">
                <a:latin typeface="Symbol" panose="05050102010706020507"/>
                <a:cs typeface="Symbol" panose="05050102010706020507"/>
              </a:rPr>
              <a:t></a:t>
            </a:r>
            <a:r>
              <a:rPr sz="2700" spc="-80" dirty="0">
                <a:latin typeface="Symbol" panose="05050102010706020507"/>
                <a:cs typeface="Symbol" panose="05050102010706020507"/>
              </a:rPr>
              <a:t></a:t>
            </a:r>
            <a:r>
              <a:rPr sz="2700" spc="5" dirty="0">
                <a:latin typeface="Times New Roman" panose="02020603050405020304"/>
                <a:cs typeface="Times New Roman" panose="02020603050405020304"/>
              </a:rPr>
              <a:t>4</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0" dirty="0">
                <a:latin typeface="Symbol" panose="05050102010706020507"/>
                <a:cs typeface="Symbol" panose="05050102010706020507"/>
              </a:rPr>
              <a:t></a:t>
            </a:r>
            <a:r>
              <a:rPr sz="2700" i="1" spc="-325" dirty="0">
                <a:latin typeface="Times New Roman" panose="02020603050405020304"/>
                <a:cs typeface="Times New Roman" panose="02020603050405020304"/>
              </a:rPr>
              <a:t>x</a:t>
            </a:r>
            <a:r>
              <a:rPr sz="2700" spc="-5" dirty="0">
                <a:latin typeface="Times New Roman" panose="02020603050405020304"/>
                <a:cs typeface="Times New Roman" panose="02020603050405020304"/>
              </a:rPr>
              <a:t>,</a:t>
            </a:r>
            <a:r>
              <a:rPr sz="2700" spc="-440" dirty="0">
                <a:latin typeface="Times New Roman" panose="02020603050405020304"/>
                <a:cs typeface="Times New Roman" panose="02020603050405020304"/>
              </a:rPr>
              <a:t> </a:t>
            </a:r>
            <a:r>
              <a:rPr sz="2700" i="1" spc="-200" dirty="0">
                <a:latin typeface="Times New Roman" panose="02020603050405020304"/>
                <a:cs typeface="Times New Roman" panose="02020603050405020304"/>
              </a:rPr>
              <a:t>y</a:t>
            </a:r>
            <a:r>
              <a:rPr sz="3650" spc="-825" dirty="0">
                <a:latin typeface="Symbol" panose="05050102010706020507"/>
                <a:cs typeface="Symbol" panose="05050102010706020507"/>
              </a:rPr>
              <a:t></a:t>
            </a:r>
            <a:r>
              <a:rPr sz="3650" spc="-840" dirty="0">
                <a:latin typeface="Symbol" panose="05050102010706020507"/>
                <a:cs typeface="Symbol" panose="05050102010706020507"/>
              </a:rPr>
              <a:t></a:t>
            </a:r>
            <a:endParaRPr sz="3650" dirty="0">
              <a:latin typeface="Symbol" panose="05050102010706020507"/>
              <a:cs typeface="Symbol" panose="05050102010706020507"/>
            </a:endParaRPr>
          </a:p>
          <a:p>
            <a:pPr marL="995680">
              <a:lnSpc>
                <a:spcPct val="100000"/>
              </a:lnSpc>
              <a:spcBef>
                <a:spcPts val="1760"/>
              </a:spcBef>
            </a:pPr>
            <a:r>
              <a:rPr sz="2700" spc="15" dirty="0">
                <a:latin typeface="Symbol" panose="05050102010706020507"/>
                <a:cs typeface="Symbol" panose="05050102010706020507"/>
              </a:rPr>
              <a:t></a:t>
            </a:r>
            <a:r>
              <a:rPr sz="2700" spc="-440" dirty="0">
                <a:latin typeface="Times New Roman" panose="02020603050405020304"/>
                <a:cs typeface="Times New Roman" panose="02020603050405020304"/>
              </a:rPr>
              <a:t> </a:t>
            </a:r>
            <a:r>
              <a:rPr sz="2700" spc="200" dirty="0">
                <a:latin typeface="Times New Roman" panose="02020603050405020304"/>
                <a:cs typeface="Times New Roman" panose="02020603050405020304"/>
              </a:rPr>
              <a:t>5</a:t>
            </a:r>
            <a:r>
              <a:rPr sz="2700" i="1" spc="10" dirty="0">
                <a:latin typeface="Times New Roman" panose="02020603050405020304"/>
                <a:cs typeface="Times New Roman" panose="02020603050405020304"/>
              </a:rPr>
              <a:t>f</a:t>
            </a:r>
            <a:r>
              <a:rPr sz="2700" i="1" spc="-280"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180" dirty="0">
                <a:latin typeface="Times New Roman" panose="02020603050405020304"/>
                <a:cs typeface="Times New Roman" panose="02020603050405020304"/>
              </a:rPr>
              <a:t>x</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35" dirty="0">
                <a:latin typeface="Times New Roman" panose="02020603050405020304"/>
                <a:cs typeface="Times New Roman" panose="02020603050405020304"/>
              </a:rPr>
              <a:t>y</a:t>
            </a:r>
            <a:r>
              <a:rPr sz="3700" spc="-295" dirty="0">
                <a:latin typeface="Symbol" panose="05050102010706020507"/>
                <a:cs typeface="Symbol" panose="05050102010706020507"/>
              </a:rPr>
              <a:t></a:t>
            </a:r>
            <a:r>
              <a:rPr sz="2700" spc="65" dirty="0">
                <a:latin typeface="Symbol" panose="05050102010706020507"/>
                <a:cs typeface="Symbol" panose="05050102010706020507"/>
              </a:rPr>
              <a:t></a:t>
            </a:r>
            <a:r>
              <a:rPr sz="3850" spc="-250" dirty="0">
                <a:latin typeface="Symbol" panose="05050102010706020507"/>
                <a:cs typeface="Symbol" panose="05050102010706020507"/>
              </a:rPr>
              <a:t></a:t>
            </a:r>
            <a:r>
              <a:rPr sz="2700" i="1" spc="10" dirty="0">
                <a:latin typeface="Times New Roman" panose="02020603050405020304"/>
                <a:cs typeface="Times New Roman" panose="02020603050405020304"/>
              </a:rPr>
              <a:t>f</a:t>
            </a:r>
            <a:r>
              <a:rPr sz="2700" i="1" spc="-275"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225" dirty="0">
                <a:latin typeface="Times New Roman" panose="02020603050405020304"/>
                <a:cs typeface="Times New Roman" panose="02020603050405020304"/>
              </a:rPr>
              <a:t>x</a:t>
            </a:r>
            <a:r>
              <a:rPr sz="2700" spc="-60" dirty="0">
                <a:latin typeface="Symbol" panose="05050102010706020507"/>
                <a:cs typeface="Symbol" panose="05050102010706020507"/>
              </a:rPr>
              <a:t></a:t>
            </a:r>
            <a:r>
              <a:rPr sz="2700" spc="-434" dirty="0">
                <a:latin typeface="Times New Roman" panose="02020603050405020304"/>
                <a:cs typeface="Times New Roman" panose="02020603050405020304"/>
              </a:rPr>
              <a:t>1</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35" dirty="0">
                <a:latin typeface="Times New Roman" panose="02020603050405020304"/>
                <a:cs typeface="Times New Roman" panose="02020603050405020304"/>
              </a:rPr>
              <a:t>y</a:t>
            </a:r>
            <a:r>
              <a:rPr sz="3700" spc="-305" dirty="0">
                <a:latin typeface="Symbol" panose="05050102010706020507"/>
                <a:cs typeface="Symbol" panose="05050102010706020507"/>
              </a:rPr>
              <a:t></a:t>
            </a:r>
            <a:r>
              <a:rPr sz="2700" spc="15" dirty="0">
                <a:latin typeface="Symbol" panose="05050102010706020507"/>
                <a:cs typeface="Symbol" panose="05050102010706020507"/>
              </a:rPr>
              <a:t></a:t>
            </a:r>
            <a:r>
              <a:rPr sz="2700" spc="-75"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f</a:t>
            </a:r>
            <a:r>
              <a:rPr sz="2700" i="1" spc="-280"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225" dirty="0">
                <a:latin typeface="Times New Roman" panose="02020603050405020304"/>
                <a:cs typeface="Times New Roman" panose="02020603050405020304"/>
              </a:rPr>
              <a:t>x</a:t>
            </a:r>
            <a:r>
              <a:rPr sz="2700" spc="-95" dirty="0">
                <a:latin typeface="Symbol" panose="05050102010706020507"/>
                <a:cs typeface="Symbol" panose="05050102010706020507"/>
              </a:rPr>
              <a:t></a:t>
            </a:r>
            <a:r>
              <a:rPr sz="2700" spc="-430" dirty="0">
                <a:latin typeface="Times New Roman" panose="02020603050405020304"/>
                <a:cs typeface="Times New Roman" panose="02020603050405020304"/>
              </a:rPr>
              <a:t>1</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40" dirty="0">
                <a:latin typeface="Times New Roman" panose="02020603050405020304"/>
                <a:cs typeface="Times New Roman" panose="02020603050405020304"/>
              </a:rPr>
              <a:t>y</a:t>
            </a:r>
            <a:r>
              <a:rPr sz="3700" spc="-295" dirty="0">
                <a:latin typeface="Symbol" panose="05050102010706020507"/>
                <a:cs typeface="Symbol" panose="05050102010706020507"/>
              </a:rPr>
              <a:t></a:t>
            </a:r>
            <a:r>
              <a:rPr sz="2700" spc="15" dirty="0">
                <a:latin typeface="Symbol" panose="05050102010706020507"/>
                <a:cs typeface="Symbol" panose="05050102010706020507"/>
              </a:rPr>
              <a:t></a:t>
            </a:r>
            <a:r>
              <a:rPr sz="2700" spc="-8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f</a:t>
            </a:r>
            <a:r>
              <a:rPr sz="2700" i="1" spc="-280" dirty="0">
                <a:latin typeface="Times New Roman" panose="02020603050405020304"/>
                <a:cs typeface="Times New Roman" panose="02020603050405020304"/>
              </a:rPr>
              <a:t> </a:t>
            </a:r>
            <a:r>
              <a:rPr sz="3700" spc="-434" dirty="0">
                <a:latin typeface="Symbol" panose="05050102010706020507"/>
                <a:cs typeface="Symbol" panose="05050102010706020507"/>
              </a:rPr>
              <a:t></a:t>
            </a:r>
            <a:r>
              <a:rPr sz="2700" i="1" spc="-180" dirty="0">
                <a:latin typeface="Times New Roman" panose="02020603050405020304"/>
                <a:cs typeface="Times New Roman" panose="02020603050405020304"/>
              </a:rPr>
              <a:t>x</a:t>
            </a:r>
            <a:r>
              <a:rPr sz="2700" spc="10" dirty="0">
                <a:latin typeface="Times New Roman" panose="02020603050405020304"/>
                <a:cs typeface="Times New Roman" panose="02020603050405020304"/>
              </a:rPr>
              <a:t>,</a:t>
            </a:r>
            <a:r>
              <a:rPr sz="2700" spc="-305"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y</a:t>
            </a:r>
            <a:r>
              <a:rPr sz="2700" i="1" spc="-430" dirty="0">
                <a:latin typeface="Times New Roman" panose="02020603050405020304"/>
                <a:cs typeface="Times New Roman" panose="02020603050405020304"/>
              </a:rPr>
              <a:t> </a:t>
            </a:r>
            <a:r>
              <a:rPr sz="2700" spc="-55" dirty="0">
                <a:latin typeface="Symbol" panose="05050102010706020507"/>
                <a:cs typeface="Symbol" panose="05050102010706020507"/>
              </a:rPr>
              <a:t></a:t>
            </a:r>
            <a:r>
              <a:rPr sz="2700" spc="-335" dirty="0">
                <a:latin typeface="Times New Roman" panose="02020603050405020304"/>
                <a:cs typeface="Times New Roman" panose="02020603050405020304"/>
              </a:rPr>
              <a:t>1</a:t>
            </a:r>
            <a:r>
              <a:rPr sz="3700" spc="-295" dirty="0">
                <a:latin typeface="Symbol" panose="05050102010706020507"/>
                <a:cs typeface="Symbol" panose="05050102010706020507"/>
              </a:rPr>
              <a:t></a:t>
            </a:r>
            <a:r>
              <a:rPr sz="2700" spc="15" dirty="0">
                <a:latin typeface="Symbol" panose="05050102010706020507"/>
                <a:cs typeface="Symbol" panose="05050102010706020507"/>
              </a:rPr>
              <a:t></a:t>
            </a:r>
            <a:r>
              <a:rPr sz="2700" spc="-8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f</a:t>
            </a:r>
            <a:r>
              <a:rPr sz="2700" i="1" spc="-275"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180" dirty="0">
                <a:latin typeface="Times New Roman" panose="02020603050405020304"/>
                <a:cs typeface="Times New Roman" panose="02020603050405020304"/>
              </a:rPr>
              <a:t>x</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y</a:t>
            </a:r>
            <a:r>
              <a:rPr sz="2700" i="1" spc="-430" dirty="0">
                <a:latin typeface="Times New Roman" panose="02020603050405020304"/>
                <a:cs typeface="Times New Roman" panose="02020603050405020304"/>
              </a:rPr>
              <a:t> </a:t>
            </a:r>
            <a:r>
              <a:rPr sz="2700" spc="-95" dirty="0">
                <a:latin typeface="Symbol" panose="05050102010706020507"/>
                <a:cs typeface="Symbol" panose="05050102010706020507"/>
              </a:rPr>
              <a:t></a:t>
            </a:r>
            <a:r>
              <a:rPr sz="2700" spc="-325" dirty="0">
                <a:latin typeface="Times New Roman" panose="02020603050405020304"/>
                <a:cs typeface="Times New Roman" panose="02020603050405020304"/>
              </a:rPr>
              <a:t>1</a:t>
            </a:r>
            <a:r>
              <a:rPr sz="3700" spc="-645" dirty="0">
                <a:latin typeface="Symbol" panose="05050102010706020507"/>
                <a:cs typeface="Symbol" panose="05050102010706020507"/>
              </a:rPr>
              <a:t></a:t>
            </a:r>
            <a:r>
              <a:rPr sz="3850" spc="-545" dirty="0">
                <a:latin typeface="Symbol" panose="05050102010706020507"/>
                <a:cs typeface="Symbol" panose="05050102010706020507"/>
              </a:rPr>
              <a:t></a:t>
            </a:r>
            <a:endParaRPr sz="3850" dirty="0">
              <a:latin typeface="Symbol" panose="05050102010706020507"/>
              <a:cs typeface="Symbol" panose="05050102010706020507"/>
            </a:endParaRPr>
          </a:p>
          <a:p>
            <a:pPr marL="12700">
              <a:lnSpc>
                <a:spcPct val="100000"/>
              </a:lnSpc>
              <a:spcBef>
                <a:spcPts val="2340"/>
              </a:spcBef>
              <a:tabLst>
                <a:tab pos="1300480" algn="l"/>
              </a:tabLst>
            </a:pPr>
            <a:r>
              <a:rPr sz="2650" i="1" spc="185" dirty="0">
                <a:latin typeface="Times New Roman" panose="02020603050405020304"/>
                <a:cs typeface="Times New Roman" panose="02020603050405020304"/>
              </a:rPr>
              <a:t>g</a:t>
            </a:r>
            <a:r>
              <a:rPr sz="3550" spc="-254" dirty="0">
                <a:latin typeface="Symbol" panose="05050102010706020507"/>
                <a:cs typeface="Symbol" panose="05050102010706020507"/>
              </a:rPr>
              <a:t></a:t>
            </a:r>
            <a:r>
              <a:rPr sz="2650" i="1" spc="10"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90" dirty="0">
                <a:latin typeface="Times New Roman" panose="02020603050405020304"/>
                <a:cs typeface="Times New Roman" panose="02020603050405020304"/>
              </a:rPr>
              <a:t> </a:t>
            </a:r>
            <a:r>
              <a:rPr sz="2650" i="1" spc="175" dirty="0">
                <a:latin typeface="Times New Roman" panose="02020603050405020304"/>
                <a:cs typeface="Times New Roman" panose="02020603050405020304"/>
              </a:rPr>
              <a:t>y</a:t>
            </a:r>
            <a:r>
              <a:rPr sz="3550" spc="-320" dirty="0">
                <a:latin typeface="Symbol" panose="05050102010706020507"/>
                <a:cs typeface="Symbol" panose="05050102010706020507"/>
              </a:rPr>
              <a:t></a:t>
            </a:r>
            <a:r>
              <a:rPr sz="3550" spc="-459"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f</a:t>
            </a:r>
            <a:r>
              <a:rPr sz="2650" i="1" spc="-45" dirty="0">
                <a:latin typeface="Times New Roman" panose="02020603050405020304"/>
                <a:cs typeface="Times New Roman" panose="02020603050405020304"/>
              </a:rPr>
              <a:t> </a:t>
            </a:r>
            <a:r>
              <a:rPr sz="3550" spc="-254" dirty="0">
                <a:latin typeface="Symbol" panose="05050102010706020507"/>
                <a:cs typeface="Symbol" panose="05050102010706020507"/>
              </a:rPr>
              <a:t></a:t>
            </a:r>
            <a:r>
              <a:rPr sz="2650" i="1" spc="10"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85" dirty="0">
                <a:latin typeface="Times New Roman" panose="02020603050405020304"/>
                <a:cs typeface="Times New Roman" panose="02020603050405020304"/>
              </a:rPr>
              <a:t> </a:t>
            </a:r>
            <a:r>
              <a:rPr sz="2650" i="1" spc="175" dirty="0">
                <a:latin typeface="Times New Roman" panose="02020603050405020304"/>
                <a:cs typeface="Times New Roman" panose="02020603050405020304"/>
              </a:rPr>
              <a:t>y</a:t>
            </a:r>
            <a:r>
              <a:rPr sz="3550" spc="-90" dirty="0">
                <a:latin typeface="Symbol" panose="05050102010706020507"/>
                <a:cs typeface="Symbol" panose="05050102010706020507"/>
              </a:rPr>
              <a:t></a:t>
            </a:r>
            <a:r>
              <a:rPr sz="2650" spc="-10" dirty="0">
                <a:latin typeface="Symbol" panose="05050102010706020507"/>
                <a:cs typeface="Symbol" panose="05050102010706020507"/>
              </a:rPr>
              <a:t></a:t>
            </a:r>
            <a:r>
              <a:rPr sz="2650" spc="-240" dirty="0">
                <a:latin typeface="Times New Roman" panose="02020603050405020304"/>
                <a:cs typeface="Times New Roman" panose="02020603050405020304"/>
              </a:rPr>
              <a:t> </a:t>
            </a:r>
            <a:r>
              <a:rPr sz="2650" spc="195" dirty="0">
                <a:latin typeface="Symbol" panose="05050102010706020507"/>
                <a:cs typeface="Symbol" panose="05050102010706020507"/>
              </a:rPr>
              <a:t></a:t>
            </a:r>
            <a:r>
              <a:rPr sz="2775" spc="-7" baseline="36000" dirty="0">
                <a:latin typeface="Times New Roman" panose="02020603050405020304"/>
                <a:cs typeface="Times New Roman" panose="02020603050405020304"/>
              </a:rPr>
              <a:t>2</a:t>
            </a:r>
            <a:r>
              <a:rPr sz="2775" spc="292" baseline="3600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f</a:t>
            </a:r>
            <a:r>
              <a:rPr sz="2650" i="1" spc="-50" dirty="0">
                <a:latin typeface="Times New Roman" panose="02020603050405020304"/>
                <a:cs typeface="Times New Roman" panose="02020603050405020304"/>
              </a:rPr>
              <a:t> </a:t>
            </a:r>
            <a:r>
              <a:rPr sz="3550" spc="-254" dirty="0">
                <a:latin typeface="Symbol" panose="05050102010706020507"/>
                <a:cs typeface="Symbol" panose="05050102010706020507"/>
              </a:rPr>
              <a:t></a:t>
            </a:r>
            <a:r>
              <a:rPr sz="2650" i="1" spc="20"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90" dirty="0">
                <a:latin typeface="Times New Roman" panose="02020603050405020304"/>
                <a:cs typeface="Times New Roman" panose="02020603050405020304"/>
              </a:rPr>
              <a:t> </a:t>
            </a:r>
            <a:r>
              <a:rPr sz="2650" i="1" spc="175" dirty="0">
                <a:latin typeface="Times New Roman" panose="02020603050405020304"/>
                <a:cs typeface="Times New Roman" panose="02020603050405020304"/>
              </a:rPr>
              <a:t>y</a:t>
            </a:r>
            <a:r>
              <a:rPr sz="3550" spc="-320" dirty="0">
                <a:latin typeface="Symbol" panose="05050102010706020507"/>
                <a:cs typeface="Symbol" panose="05050102010706020507"/>
              </a:rPr>
              <a:t></a:t>
            </a:r>
            <a:endParaRPr sz="3550" dirty="0">
              <a:latin typeface="Symbol" panose="05050102010706020507"/>
              <a:cs typeface="Symbol" panose="05050102010706020507"/>
            </a:endParaRPr>
          </a:p>
          <a:p>
            <a:pPr marL="989330">
              <a:lnSpc>
                <a:spcPct val="100000"/>
              </a:lnSpc>
              <a:spcBef>
                <a:spcPts val="1375"/>
              </a:spcBef>
            </a:pPr>
            <a:r>
              <a:rPr sz="2600" spc="-5" dirty="0">
                <a:latin typeface="Symbol" panose="05050102010706020507"/>
                <a:cs typeface="Symbol" panose="05050102010706020507"/>
              </a:rPr>
              <a:t></a:t>
            </a:r>
            <a:r>
              <a:rPr sz="2600" spc="-125" dirty="0">
                <a:latin typeface="Times New Roman" panose="02020603050405020304"/>
                <a:cs typeface="Times New Roman" panose="02020603050405020304"/>
              </a:rPr>
              <a:t> </a:t>
            </a:r>
            <a:r>
              <a:rPr sz="2600" i="1" dirty="0">
                <a:latin typeface="Times New Roman" panose="02020603050405020304"/>
                <a:cs typeface="Times New Roman" panose="02020603050405020304"/>
              </a:rPr>
              <a:t>f</a:t>
            </a:r>
            <a:r>
              <a:rPr sz="2600" i="1" spc="-360" dirty="0">
                <a:latin typeface="Times New Roman" panose="02020603050405020304"/>
                <a:cs typeface="Times New Roman" panose="02020603050405020304"/>
              </a:rPr>
              <a:t> </a:t>
            </a:r>
            <a:r>
              <a:rPr sz="3500" spc="-470" dirty="0">
                <a:latin typeface="Symbol" panose="05050102010706020507"/>
                <a:cs typeface="Symbol" panose="05050102010706020507"/>
              </a:rPr>
              <a:t></a:t>
            </a:r>
            <a:r>
              <a:rPr sz="2600" i="1" spc="-265" dirty="0">
                <a:latin typeface="Times New Roman" panose="02020603050405020304"/>
                <a:cs typeface="Times New Roman" panose="02020603050405020304"/>
              </a:rPr>
              <a:t>x</a:t>
            </a:r>
            <a:r>
              <a:rPr sz="2600" dirty="0">
                <a:latin typeface="Times New Roman" panose="02020603050405020304"/>
                <a:cs typeface="Times New Roman" panose="02020603050405020304"/>
              </a:rPr>
              <a:t>,</a:t>
            </a:r>
            <a:r>
              <a:rPr sz="2600" spc="-375" dirty="0">
                <a:latin typeface="Times New Roman" panose="02020603050405020304"/>
                <a:cs typeface="Times New Roman" panose="02020603050405020304"/>
              </a:rPr>
              <a:t> </a:t>
            </a:r>
            <a:r>
              <a:rPr sz="2600" i="1" spc="-135" dirty="0">
                <a:latin typeface="Times New Roman" panose="02020603050405020304"/>
                <a:cs typeface="Times New Roman" panose="02020603050405020304"/>
              </a:rPr>
              <a:t>y</a:t>
            </a:r>
            <a:r>
              <a:rPr sz="3500" spc="-350" dirty="0">
                <a:latin typeface="Symbol" panose="05050102010706020507"/>
                <a:cs typeface="Symbol" panose="05050102010706020507"/>
              </a:rPr>
              <a:t></a:t>
            </a:r>
            <a:r>
              <a:rPr sz="2600" spc="-75" dirty="0">
                <a:latin typeface="Symbol" panose="05050102010706020507"/>
                <a:cs typeface="Symbol" panose="05050102010706020507"/>
              </a:rPr>
              <a:t></a:t>
            </a:r>
            <a:r>
              <a:rPr sz="3500" spc="-1065" dirty="0">
                <a:latin typeface="Symbol" panose="05050102010706020507"/>
                <a:cs typeface="Symbol" panose="05050102010706020507"/>
              </a:rPr>
              <a:t></a:t>
            </a:r>
            <a:r>
              <a:rPr lang="en-US" sz="3500" spc="-1065" dirty="0">
                <a:latin typeface="Symbol" panose="05050102010706020507"/>
                <a:cs typeface="Symbol" panose="05050102010706020507"/>
              </a:rPr>
              <a:t>   </a:t>
            </a:r>
            <a:r>
              <a:rPr lang="zh-CN" altLang="en-US" sz="3650" spc="-310" dirty="0">
                <a:latin typeface="Symbol" panose="05050102010706020507"/>
                <a:cs typeface="Symbol" panose="05050102010706020507"/>
              </a:rPr>
              <a:t></a:t>
            </a:r>
            <a:r>
              <a:rPr sz="2600" i="1" dirty="0">
                <a:latin typeface="Times New Roman" panose="02020603050405020304"/>
                <a:cs typeface="Times New Roman" panose="02020603050405020304"/>
              </a:rPr>
              <a:t>f</a:t>
            </a:r>
            <a:r>
              <a:rPr sz="2600" i="1" spc="-360" dirty="0">
                <a:latin typeface="Times New Roman" panose="02020603050405020304"/>
                <a:cs typeface="Times New Roman" panose="02020603050405020304"/>
              </a:rPr>
              <a:t> </a:t>
            </a:r>
            <a:r>
              <a:rPr sz="3500" spc="-475" dirty="0">
                <a:latin typeface="Symbol" panose="05050102010706020507"/>
                <a:cs typeface="Symbol" panose="05050102010706020507"/>
              </a:rPr>
              <a:t></a:t>
            </a:r>
            <a:r>
              <a:rPr sz="2600" i="1" spc="90" dirty="0">
                <a:latin typeface="Times New Roman" panose="02020603050405020304"/>
                <a:cs typeface="Times New Roman" panose="02020603050405020304"/>
              </a:rPr>
              <a:t>x</a:t>
            </a:r>
            <a:r>
              <a:rPr sz="2600" spc="-185" dirty="0">
                <a:latin typeface="Symbol" panose="05050102010706020507"/>
                <a:cs typeface="Symbol" panose="05050102010706020507"/>
              </a:rPr>
              <a:t></a:t>
            </a:r>
            <a:r>
              <a:rPr sz="2600" spc="-500" dirty="0">
                <a:latin typeface="Times New Roman" panose="02020603050405020304"/>
                <a:cs typeface="Times New Roman" panose="02020603050405020304"/>
              </a:rPr>
              <a:t>1</a:t>
            </a:r>
            <a:r>
              <a:rPr sz="2600" dirty="0">
                <a:latin typeface="Times New Roman" panose="02020603050405020304"/>
                <a:cs typeface="Times New Roman" panose="02020603050405020304"/>
              </a:rPr>
              <a:t>,</a:t>
            </a:r>
            <a:r>
              <a:rPr sz="2600" spc="-375" dirty="0">
                <a:latin typeface="Times New Roman" panose="02020603050405020304"/>
                <a:cs typeface="Times New Roman" panose="02020603050405020304"/>
              </a:rPr>
              <a:t> </a:t>
            </a:r>
            <a:r>
              <a:rPr sz="2600" i="1" spc="-135" dirty="0">
                <a:latin typeface="Times New Roman" panose="02020603050405020304"/>
                <a:cs typeface="Times New Roman" panose="02020603050405020304"/>
              </a:rPr>
              <a:t>y</a:t>
            </a:r>
            <a:r>
              <a:rPr sz="3500" spc="-350" dirty="0">
                <a:latin typeface="Symbol" panose="05050102010706020507"/>
                <a:cs typeface="Symbol" panose="05050102010706020507"/>
              </a:rPr>
              <a:t></a:t>
            </a:r>
            <a:r>
              <a:rPr sz="2600" spc="-5" dirty="0">
                <a:latin typeface="Symbol" panose="05050102010706020507"/>
                <a:cs typeface="Symbol" panose="05050102010706020507"/>
              </a:rPr>
              <a:t></a:t>
            </a:r>
            <a:r>
              <a:rPr sz="2600" spc="-240" dirty="0">
                <a:latin typeface="Times New Roman" panose="02020603050405020304"/>
                <a:cs typeface="Times New Roman" panose="02020603050405020304"/>
              </a:rPr>
              <a:t> </a:t>
            </a:r>
            <a:r>
              <a:rPr sz="2600" i="1" dirty="0">
                <a:latin typeface="Times New Roman" panose="02020603050405020304"/>
                <a:cs typeface="Times New Roman" panose="02020603050405020304"/>
              </a:rPr>
              <a:t>f</a:t>
            </a:r>
            <a:r>
              <a:rPr sz="2600" i="1" spc="-360" dirty="0">
                <a:latin typeface="Times New Roman" panose="02020603050405020304"/>
                <a:cs typeface="Times New Roman" panose="02020603050405020304"/>
              </a:rPr>
              <a:t> </a:t>
            </a:r>
            <a:r>
              <a:rPr sz="3500" spc="-475" dirty="0">
                <a:latin typeface="Symbol" panose="05050102010706020507"/>
                <a:cs typeface="Symbol" panose="05050102010706020507"/>
              </a:rPr>
              <a:t></a:t>
            </a:r>
            <a:r>
              <a:rPr sz="2600" i="1" spc="90" dirty="0">
                <a:latin typeface="Times New Roman" panose="02020603050405020304"/>
                <a:cs typeface="Times New Roman" panose="02020603050405020304"/>
              </a:rPr>
              <a:t>x</a:t>
            </a:r>
            <a:r>
              <a:rPr sz="2600" spc="-215" dirty="0">
                <a:latin typeface="Symbol" panose="05050102010706020507"/>
                <a:cs typeface="Symbol" panose="05050102010706020507"/>
              </a:rPr>
              <a:t></a:t>
            </a:r>
            <a:r>
              <a:rPr sz="2600" spc="-500" dirty="0">
                <a:latin typeface="Times New Roman" panose="02020603050405020304"/>
                <a:cs typeface="Times New Roman" panose="02020603050405020304"/>
              </a:rPr>
              <a:t>1</a:t>
            </a:r>
            <a:r>
              <a:rPr sz="2600" dirty="0">
                <a:latin typeface="Times New Roman" panose="02020603050405020304"/>
                <a:cs typeface="Times New Roman" panose="02020603050405020304"/>
              </a:rPr>
              <a:t>,</a:t>
            </a:r>
            <a:r>
              <a:rPr sz="2600" spc="-375" dirty="0">
                <a:latin typeface="Times New Roman" panose="02020603050405020304"/>
                <a:cs typeface="Times New Roman" panose="02020603050405020304"/>
              </a:rPr>
              <a:t> </a:t>
            </a:r>
            <a:r>
              <a:rPr sz="2600" i="1" spc="120" dirty="0">
                <a:latin typeface="Times New Roman" panose="02020603050405020304"/>
                <a:cs typeface="Times New Roman" panose="02020603050405020304"/>
              </a:rPr>
              <a:t>y</a:t>
            </a:r>
            <a:r>
              <a:rPr sz="2600" spc="-5" dirty="0">
                <a:latin typeface="Symbol" panose="05050102010706020507"/>
                <a:cs typeface="Symbol" panose="05050102010706020507"/>
              </a:rPr>
              <a:t></a:t>
            </a:r>
            <a:r>
              <a:rPr sz="2600" spc="-240" dirty="0">
                <a:latin typeface="Times New Roman" panose="02020603050405020304"/>
                <a:cs typeface="Times New Roman" panose="02020603050405020304"/>
              </a:rPr>
              <a:t> </a:t>
            </a:r>
            <a:r>
              <a:rPr sz="2600" i="1" dirty="0">
                <a:latin typeface="Times New Roman" panose="02020603050405020304"/>
                <a:cs typeface="Times New Roman" panose="02020603050405020304"/>
              </a:rPr>
              <a:t>f</a:t>
            </a:r>
            <a:r>
              <a:rPr sz="2600" i="1" spc="-360" dirty="0">
                <a:latin typeface="Times New Roman" panose="02020603050405020304"/>
                <a:cs typeface="Times New Roman" panose="02020603050405020304"/>
              </a:rPr>
              <a:t> </a:t>
            </a:r>
            <a:r>
              <a:rPr sz="3500" spc="-470" dirty="0">
                <a:latin typeface="Symbol" panose="05050102010706020507"/>
                <a:cs typeface="Symbol" panose="05050102010706020507"/>
              </a:rPr>
              <a:t></a:t>
            </a:r>
            <a:r>
              <a:rPr sz="2600" i="1" spc="-265" dirty="0">
                <a:latin typeface="Times New Roman" panose="02020603050405020304"/>
                <a:cs typeface="Times New Roman" panose="02020603050405020304"/>
              </a:rPr>
              <a:t>x</a:t>
            </a:r>
            <a:r>
              <a:rPr sz="2600" dirty="0">
                <a:latin typeface="Times New Roman" panose="02020603050405020304"/>
                <a:cs typeface="Times New Roman" panose="02020603050405020304"/>
              </a:rPr>
              <a:t>,</a:t>
            </a:r>
            <a:r>
              <a:rPr sz="2600" spc="-380" dirty="0">
                <a:latin typeface="Times New Roman" panose="02020603050405020304"/>
                <a:cs typeface="Times New Roman" panose="02020603050405020304"/>
              </a:rPr>
              <a:t> </a:t>
            </a:r>
            <a:r>
              <a:rPr sz="2600" i="1" spc="125" dirty="0">
                <a:latin typeface="Times New Roman" panose="02020603050405020304"/>
                <a:cs typeface="Times New Roman" panose="02020603050405020304"/>
              </a:rPr>
              <a:t>y</a:t>
            </a:r>
            <a:r>
              <a:rPr sz="2600" spc="-185" dirty="0">
                <a:latin typeface="Symbol" panose="05050102010706020507"/>
                <a:cs typeface="Symbol" panose="05050102010706020507"/>
              </a:rPr>
              <a:t></a:t>
            </a:r>
            <a:r>
              <a:rPr sz="2600" spc="-409" dirty="0">
                <a:latin typeface="Times New Roman" panose="02020603050405020304"/>
                <a:cs typeface="Times New Roman" panose="02020603050405020304"/>
              </a:rPr>
              <a:t>1</a:t>
            </a:r>
            <a:r>
              <a:rPr sz="3500" spc="-350" dirty="0">
                <a:latin typeface="Symbol" panose="05050102010706020507"/>
                <a:cs typeface="Symbol" panose="05050102010706020507"/>
              </a:rPr>
              <a:t></a:t>
            </a:r>
            <a:r>
              <a:rPr sz="2600" spc="-5" dirty="0">
                <a:latin typeface="Symbol" panose="05050102010706020507"/>
                <a:cs typeface="Symbol" panose="05050102010706020507"/>
              </a:rPr>
              <a:t></a:t>
            </a:r>
            <a:r>
              <a:rPr sz="2600" spc="-240" dirty="0">
                <a:latin typeface="Times New Roman" panose="02020603050405020304"/>
                <a:cs typeface="Times New Roman" panose="02020603050405020304"/>
              </a:rPr>
              <a:t> </a:t>
            </a:r>
            <a:r>
              <a:rPr sz="2600" i="1" dirty="0">
                <a:latin typeface="Times New Roman" panose="02020603050405020304"/>
                <a:cs typeface="Times New Roman" panose="02020603050405020304"/>
              </a:rPr>
              <a:t>f</a:t>
            </a:r>
            <a:r>
              <a:rPr sz="2600" i="1" spc="-360" dirty="0">
                <a:latin typeface="Times New Roman" panose="02020603050405020304"/>
                <a:cs typeface="Times New Roman" panose="02020603050405020304"/>
              </a:rPr>
              <a:t> </a:t>
            </a:r>
            <a:r>
              <a:rPr sz="3500" spc="-470" dirty="0">
                <a:latin typeface="Symbol" panose="05050102010706020507"/>
                <a:cs typeface="Symbol" panose="05050102010706020507"/>
              </a:rPr>
              <a:t></a:t>
            </a:r>
            <a:r>
              <a:rPr sz="2600" i="1" spc="-265" dirty="0">
                <a:latin typeface="Times New Roman" panose="02020603050405020304"/>
                <a:cs typeface="Times New Roman" panose="02020603050405020304"/>
              </a:rPr>
              <a:t>x</a:t>
            </a:r>
            <a:r>
              <a:rPr sz="2600" dirty="0">
                <a:latin typeface="Times New Roman" panose="02020603050405020304"/>
                <a:cs typeface="Times New Roman" panose="02020603050405020304"/>
              </a:rPr>
              <a:t>,</a:t>
            </a:r>
            <a:r>
              <a:rPr sz="2600" spc="-375" dirty="0">
                <a:latin typeface="Times New Roman" panose="02020603050405020304"/>
                <a:cs typeface="Times New Roman" panose="02020603050405020304"/>
              </a:rPr>
              <a:t> </a:t>
            </a:r>
            <a:r>
              <a:rPr sz="2600" i="1" spc="120" dirty="0">
                <a:latin typeface="Times New Roman" panose="02020603050405020304"/>
                <a:cs typeface="Times New Roman" panose="02020603050405020304"/>
              </a:rPr>
              <a:t>y</a:t>
            </a:r>
            <a:r>
              <a:rPr sz="2600" spc="-215" dirty="0">
                <a:latin typeface="Symbol" panose="05050102010706020507"/>
                <a:cs typeface="Symbol" panose="05050102010706020507"/>
              </a:rPr>
              <a:t></a:t>
            </a:r>
            <a:r>
              <a:rPr sz="2600" spc="-409" dirty="0">
                <a:latin typeface="Times New Roman" panose="02020603050405020304"/>
                <a:cs typeface="Times New Roman" panose="02020603050405020304"/>
              </a:rPr>
              <a:t>1</a:t>
            </a:r>
            <a:r>
              <a:rPr sz="3500" spc="-605" dirty="0">
                <a:latin typeface="Symbol" panose="05050102010706020507"/>
                <a:cs typeface="Symbol" panose="05050102010706020507"/>
              </a:rPr>
              <a:t></a:t>
            </a:r>
            <a:r>
              <a:rPr sz="3500" spc="-655" dirty="0">
                <a:latin typeface="Symbol" panose="05050102010706020507"/>
                <a:cs typeface="Symbol" panose="05050102010706020507"/>
              </a:rPr>
              <a:t></a:t>
            </a:r>
            <a:r>
              <a:rPr sz="3650" spc="-459" dirty="0">
                <a:latin typeface="Symbol" panose="05050102010706020507"/>
                <a:cs typeface="Symbol" panose="05050102010706020507"/>
              </a:rPr>
              <a:t></a:t>
            </a:r>
            <a:r>
              <a:rPr sz="2600" dirty="0">
                <a:latin typeface="Symbol" panose="05050102010706020507"/>
                <a:cs typeface="Symbol" panose="05050102010706020507"/>
              </a:rPr>
              <a:t></a:t>
            </a:r>
            <a:r>
              <a:rPr sz="2600" spc="90" dirty="0">
                <a:latin typeface="Times New Roman" panose="02020603050405020304"/>
                <a:cs typeface="Times New Roman" panose="02020603050405020304"/>
              </a:rPr>
              <a:t>4</a:t>
            </a:r>
            <a:r>
              <a:rPr sz="2600" i="1" dirty="0">
                <a:latin typeface="Times New Roman" panose="02020603050405020304"/>
                <a:cs typeface="Times New Roman" panose="02020603050405020304"/>
              </a:rPr>
              <a:t>f</a:t>
            </a:r>
            <a:r>
              <a:rPr sz="2600" i="1" spc="-360" dirty="0">
                <a:latin typeface="Times New Roman" panose="02020603050405020304"/>
                <a:cs typeface="Times New Roman" panose="02020603050405020304"/>
              </a:rPr>
              <a:t> </a:t>
            </a:r>
            <a:r>
              <a:rPr sz="3500" spc="-475" dirty="0">
                <a:latin typeface="Symbol" panose="05050102010706020507"/>
                <a:cs typeface="Symbol" panose="05050102010706020507"/>
              </a:rPr>
              <a:t></a:t>
            </a:r>
            <a:r>
              <a:rPr sz="2600" i="1" spc="-254" dirty="0">
                <a:latin typeface="Times New Roman" panose="02020603050405020304"/>
                <a:cs typeface="Times New Roman" panose="02020603050405020304"/>
              </a:rPr>
              <a:t>x</a:t>
            </a:r>
            <a:r>
              <a:rPr sz="2600" dirty="0">
                <a:latin typeface="Times New Roman" panose="02020603050405020304"/>
                <a:cs typeface="Times New Roman" panose="02020603050405020304"/>
              </a:rPr>
              <a:t>,</a:t>
            </a:r>
            <a:r>
              <a:rPr sz="2600" spc="-380" dirty="0">
                <a:latin typeface="Times New Roman" panose="02020603050405020304"/>
                <a:cs typeface="Times New Roman" panose="02020603050405020304"/>
              </a:rPr>
              <a:t> </a:t>
            </a:r>
            <a:r>
              <a:rPr sz="2600" i="1" spc="-135" dirty="0">
                <a:latin typeface="Times New Roman" panose="02020603050405020304"/>
                <a:cs typeface="Times New Roman" panose="02020603050405020304"/>
              </a:rPr>
              <a:t>y</a:t>
            </a:r>
            <a:r>
              <a:rPr sz="3500" spc="-770" dirty="0">
                <a:latin typeface="Symbol" panose="05050102010706020507"/>
                <a:cs typeface="Symbol" panose="05050102010706020507"/>
              </a:rPr>
              <a:t></a:t>
            </a:r>
            <a:r>
              <a:rPr sz="3500" spc="-750" dirty="0">
                <a:latin typeface="Symbol" panose="05050102010706020507"/>
                <a:cs typeface="Symbol" panose="05050102010706020507"/>
              </a:rPr>
              <a:t></a:t>
            </a:r>
            <a:endParaRPr sz="3500" dirty="0">
              <a:latin typeface="Symbol" panose="05050102010706020507"/>
              <a:cs typeface="Symbol" panose="05050102010706020507"/>
            </a:endParaRPr>
          </a:p>
          <a:p>
            <a:pPr marL="995680">
              <a:lnSpc>
                <a:spcPct val="100000"/>
              </a:lnSpc>
              <a:spcBef>
                <a:spcPts val="1725"/>
              </a:spcBef>
            </a:pPr>
            <a:r>
              <a:rPr sz="2700" spc="229" dirty="0">
                <a:latin typeface="Symbol" panose="05050102010706020507"/>
                <a:cs typeface="Symbol" panose="05050102010706020507"/>
              </a:rPr>
              <a:t></a:t>
            </a:r>
            <a:r>
              <a:rPr sz="3850" spc="-245" dirty="0">
                <a:latin typeface="Symbol" panose="05050102010706020507"/>
                <a:cs typeface="Symbol" panose="05050102010706020507"/>
              </a:rPr>
              <a:t></a:t>
            </a:r>
            <a:r>
              <a:rPr sz="2700" i="1" spc="10" dirty="0">
                <a:latin typeface="Times New Roman" panose="02020603050405020304"/>
                <a:cs typeface="Times New Roman" panose="02020603050405020304"/>
              </a:rPr>
              <a:t>f</a:t>
            </a:r>
            <a:r>
              <a:rPr sz="2700" i="1" spc="-280"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225" dirty="0">
                <a:latin typeface="Times New Roman" panose="02020603050405020304"/>
                <a:cs typeface="Times New Roman" panose="02020603050405020304"/>
              </a:rPr>
              <a:t>x</a:t>
            </a:r>
            <a:r>
              <a:rPr sz="2700" spc="-60" dirty="0">
                <a:latin typeface="Symbol" panose="05050102010706020507"/>
                <a:cs typeface="Symbol" panose="05050102010706020507"/>
              </a:rPr>
              <a:t></a:t>
            </a:r>
            <a:r>
              <a:rPr sz="2700" spc="-430" dirty="0">
                <a:latin typeface="Times New Roman" panose="02020603050405020304"/>
                <a:cs typeface="Times New Roman" panose="02020603050405020304"/>
              </a:rPr>
              <a:t>1</a:t>
            </a:r>
            <a:r>
              <a:rPr sz="2700" spc="10" dirty="0">
                <a:latin typeface="Times New Roman" panose="02020603050405020304"/>
                <a:cs typeface="Times New Roman" panose="02020603050405020304"/>
              </a:rPr>
              <a:t>,</a:t>
            </a:r>
            <a:r>
              <a:rPr sz="2700" spc="-305" dirty="0">
                <a:latin typeface="Times New Roman" panose="02020603050405020304"/>
                <a:cs typeface="Times New Roman" panose="02020603050405020304"/>
              </a:rPr>
              <a:t> </a:t>
            </a:r>
            <a:r>
              <a:rPr sz="2700" i="1" spc="-35" dirty="0">
                <a:latin typeface="Times New Roman" panose="02020603050405020304"/>
                <a:cs typeface="Times New Roman" panose="02020603050405020304"/>
              </a:rPr>
              <a:t>y</a:t>
            </a:r>
            <a:r>
              <a:rPr sz="3700" spc="-295" dirty="0">
                <a:latin typeface="Symbol" panose="05050102010706020507"/>
                <a:cs typeface="Symbol" panose="05050102010706020507"/>
              </a:rPr>
              <a:t></a:t>
            </a:r>
            <a:r>
              <a:rPr sz="2700" spc="15" dirty="0">
                <a:latin typeface="Symbol" panose="05050102010706020507"/>
                <a:cs typeface="Symbol" panose="05050102010706020507"/>
              </a:rPr>
              <a:t></a:t>
            </a:r>
            <a:r>
              <a:rPr sz="2700" spc="-8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f</a:t>
            </a:r>
            <a:r>
              <a:rPr sz="2700" i="1" spc="-280"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225" dirty="0">
                <a:latin typeface="Times New Roman" panose="02020603050405020304"/>
                <a:cs typeface="Times New Roman" panose="02020603050405020304"/>
              </a:rPr>
              <a:t>x</a:t>
            </a:r>
            <a:r>
              <a:rPr sz="2700" spc="-95" dirty="0">
                <a:latin typeface="Symbol" panose="05050102010706020507"/>
                <a:cs typeface="Symbol" panose="05050102010706020507"/>
              </a:rPr>
              <a:t></a:t>
            </a:r>
            <a:r>
              <a:rPr sz="2700" spc="-434" dirty="0">
                <a:latin typeface="Times New Roman" panose="02020603050405020304"/>
                <a:cs typeface="Times New Roman" panose="02020603050405020304"/>
              </a:rPr>
              <a:t>1</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40" dirty="0">
                <a:latin typeface="Times New Roman" panose="02020603050405020304"/>
                <a:cs typeface="Times New Roman" panose="02020603050405020304"/>
              </a:rPr>
              <a:t>y</a:t>
            </a:r>
            <a:r>
              <a:rPr sz="3700" spc="-295" dirty="0">
                <a:latin typeface="Symbol" panose="05050102010706020507"/>
                <a:cs typeface="Symbol" panose="05050102010706020507"/>
              </a:rPr>
              <a:t></a:t>
            </a:r>
            <a:r>
              <a:rPr sz="2700" spc="15" dirty="0">
                <a:latin typeface="Symbol" panose="05050102010706020507"/>
                <a:cs typeface="Symbol" panose="05050102010706020507"/>
              </a:rPr>
              <a:t></a:t>
            </a:r>
            <a:r>
              <a:rPr sz="2700" spc="-8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f</a:t>
            </a:r>
            <a:r>
              <a:rPr sz="2700" i="1" spc="-275"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180" dirty="0">
                <a:latin typeface="Times New Roman" panose="02020603050405020304"/>
                <a:cs typeface="Times New Roman" panose="02020603050405020304"/>
              </a:rPr>
              <a:t>x</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y</a:t>
            </a:r>
            <a:r>
              <a:rPr sz="2700" i="1" spc="-430" dirty="0">
                <a:latin typeface="Times New Roman" panose="02020603050405020304"/>
                <a:cs typeface="Times New Roman" panose="02020603050405020304"/>
              </a:rPr>
              <a:t> </a:t>
            </a:r>
            <a:r>
              <a:rPr sz="2700" spc="-60" dirty="0">
                <a:latin typeface="Symbol" panose="05050102010706020507"/>
                <a:cs typeface="Symbol" panose="05050102010706020507"/>
              </a:rPr>
              <a:t></a:t>
            </a:r>
            <a:r>
              <a:rPr sz="2700" spc="-325" dirty="0">
                <a:latin typeface="Times New Roman" panose="02020603050405020304"/>
                <a:cs typeface="Times New Roman" panose="02020603050405020304"/>
              </a:rPr>
              <a:t>1</a:t>
            </a:r>
            <a:r>
              <a:rPr sz="3700" spc="-295" dirty="0">
                <a:latin typeface="Symbol" panose="05050102010706020507"/>
                <a:cs typeface="Symbol" panose="05050102010706020507"/>
              </a:rPr>
              <a:t></a:t>
            </a:r>
            <a:r>
              <a:rPr sz="2700" spc="15" dirty="0">
                <a:latin typeface="Symbol" panose="05050102010706020507"/>
                <a:cs typeface="Symbol" panose="05050102010706020507"/>
              </a:rPr>
              <a:t></a:t>
            </a:r>
            <a:r>
              <a:rPr sz="2700" spc="-8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f</a:t>
            </a:r>
            <a:r>
              <a:rPr sz="2700" i="1" spc="-280"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180" dirty="0">
                <a:latin typeface="Times New Roman" panose="02020603050405020304"/>
                <a:cs typeface="Times New Roman" panose="02020603050405020304"/>
              </a:rPr>
              <a:t>x</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y</a:t>
            </a:r>
            <a:r>
              <a:rPr sz="2700" i="1" spc="-430" dirty="0">
                <a:latin typeface="Times New Roman" panose="02020603050405020304"/>
                <a:cs typeface="Times New Roman" panose="02020603050405020304"/>
              </a:rPr>
              <a:t> </a:t>
            </a:r>
            <a:r>
              <a:rPr sz="2700" spc="-95" dirty="0">
                <a:latin typeface="Symbol" panose="05050102010706020507"/>
                <a:cs typeface="Symbol" panose="05050102010706020507"/>
              </a:rPr>
              <a:t></a:t>
            </a:r>
            <a:r>
              <a:rPr sz="2700" spc="-325" dirty="0">
                <a:latin typeface="Times New Roman" panose="02020603050405020304"/>
                <a:cs typeface="Times New Roman" panose="02020603050405020304"/>
              </a:rPr>
              <a:t>1</a:t>
            </a:r>
            <a:r>
              <a:rPr sz="3700" spc="-645" dirty="0">
                <a:latin typeface="Symbol" panose="05050102010706020507"/>
                <a:cs typeface="Symbol" panose="05050102010706020507"/>
              </a:rPr>
              <a:t></a:t>
            </a:r>
            <a:r>
              <a:rPr sz="3850" spc="-420" dirty="0">
                <a:latin typeface="Symbol" panose="05050102010706020507"/>
                <a:cs typeface="Symbol" panose="05050102010706020507"/>
              </a:rPr>
              <a:t></a:t>
            </a:r>
            <a:r>
              <a:rPr sz="2700" spc="80" dirty="0">
                <a:latin typeface="Symbol" panose="05050102010706020507"/>
                <a:cs typeface="Symbol" panose="05050102010706020507"/>
              </a:rPr>
              <a:t></a:t>
            </a:r>
            <a:r>
              <a:rPr sz="2700" spc="160" dirty="0">
                <a:latin typeface="Times New Roman" panose="02020603050405020304"/>
                <a:cs typeface="Times New Roman" panose="02020603050405020304"/>
              </a:rPr>
              <a:t>3</a:t>
            </a:r>
            <a:r>
              <a:rPr sz="2700" i="1" spc="10" dirty="0">
                <a:latin typeface="Times New Roman" panose="02020603050405020304"/>
                <a:cs typeface="Times New Roman" panose="02020603050405020304"/>
              </a:rPr>
              <a:t>f</a:t>
            </a:r>
            <a:r>
              <a:rPr sz="2700" i="1" spc="-275"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180" dirty="0">
                <a:latin typeface="Times New Roman" panose="02020603050405020304"/>
                <a:cs typeface="Times New Roman" panose="02020603050405020304"/>
              </a:rPr>
              <a:t>x</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40" dirty="0">
                <a:latin typeface="Times New Roman" panose="02020603050405020304"/>
                <a:cs typeface="Times New Roman" panose="02020603050405020304"/>
              </a:rPr>
              <a:t>y</a:t>
            </a:r>
            <a:r>
              <a:rPr sz="3700" spc="-495" dirty="0">
                <a:latin typeface="Symbol" panose="05050102010706020507"/>
                <a:cs typeface="Symbol" panose="05050102010706020507"/>
              </a:rPr>
              <a:t></a:t>
            </a:r>
            <a:endParaRPr sz="3700" dirty="0">
              <a:latin typeface="Symbol" panose="05050102010706020507"/>
              <a:cs typeface="Symbol" panose="05050102010706020507"/>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拉普拉斯算子－例</a:t>
            </a:r>
          </a:p>
        </p:txBody>
      </p:sp>
      <p:sp>
        <p:nvSpPr>
          <p:cNvPr id="5" name="object 5"/>
          <p:cNvSpPr txBox="1"/>
          <p:nvPr/>
        </p:nvSpPr>
        <p:spPr>
          <a:xfrm>
            <a:off x="6218046" y="1720596"/>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原图</a:t>
            </a:r>
            <a:endParaRPr sz="2400">
              <a:latin typeface="新宋体" panose="02010609030101010101" charset="-122"/>
              <a:cs typeface="新宋体" panose="02010609030101010101" charset="-122"/>
            </a:endParaRPr>
          </a:p>
        </p:txBody>
      </p:sp>
      <p:sp>
        <p:nvSpPr>
          <p:cNvPr id="6" name="object 6"/>
          <p:cNvSpPr/>
          <p:nvPr/>
        </p:nvSpPr>
        <p:spPr>
          <a:xfrm>
            <a:off x="1818017" y="2149601"/>
            <a:ext cx="6192773" cy="472440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049651" y="1745741"/>
            <a:ext cx="1546860" cy="360680"/>
          </a:xfrm>
          <a:prstGeom prst="rect">
            <a:avLst/>
          </a:prstGeom>
        </p:spPr>
        <p:txBody>
          <a:bodyPr vert="horz" wrap="square" lIns="0" tIns="0" rIns="0" bIns="0" rtlCol="0">
            <a:spAutoFit/>
          </a:bodyPr>
          <a:lstStyle/>
          <a:p>
            <a:pPr marL="12700">
              <a:lnSpc>
                <a:spcPts val="2840"/>
              </a:lnSpc>
              <a:tabLst>
                <a:tab pos="1381125" algn="l"/>
              </a:tabLst>
            </a:pPr>
            <a:r>
              <a:rPr sz="2400" b="1" spc="-10" dirty="0">
                <a:solidFill>
                  <a:srgbClr val="EE2B0A"/>
                </a:solidFill>
                <a:latin typeface="新宋体" panose="02010609030101010101" charset="-122"/>
                <a:cs typeface="新宋体" panose="02010609030101010101" charset="-122"/>
              </a:rPr>
              <a:t>a	b</a:t>
            </a:r>
            <a:endParaRPr sz="2400">
              <a:latin typeface="新宋体" panose="02010609030101010101" charset="-122"/>
              <a:cs typeface="新宋体" panose="02010609030101010101" charset="-122"/>
            </a:endParaRPr>
          </a:p>
        </p:txBody>
      </p:sp>
      <p:sp>
        <p:nvSpPr>
          <p:cNvPr id="8" name="object 8"/>
          <p:cNvSpPr txBox="1"/>
          <p:nvPr/>
        </p:nvSpPr>
        <p:spPr>
          <a:xfrm>
            <a:off x="2041537" y="4403567"/>
            <a:ext cx="330200" cy="1638300"/>
          </a:xfrm>
          <a:prstGeom prst="rect">
            <a:avLst/>
          </a:prstGeom>
        </p:spPr>
        <p:txBody>
          <a:bodyPr vert="horz" wrap="square" lIns="0" tIns="0" rIns="0" bIns="0" rtlCol="0">
            <a:spAutoFit/>
          </a:bodyPr>
          <a:lstStyle/>
          <a:p>
            <a:pPr marL="12700" marR="5080">
              <a:lnSpc>
                <a:spcPct val="150000"/>
              </a:lnSpc>
            </a:pPr>
            <a:r>
              <a:rPr sz="2400" b="1" spc="-10" dirty="0">
                <a:solidFill>
                  <a:srgbClr val="EE2B0A"/>
                </a:solidFill>
                <a:latin typeface="新宋体" panose="02010609030101010101" charset="-122"/>
                <a:cs typeface="新宋体" panose="02010609030101010101" charset="-122"/>
              </a:rPr>
              <a:t>a 滤 波</a:t>
            </a:r>
            <a:endParaRPr sz="2400">
              <a:latin typeface="新宋体" panose="02010609030101010101" charset="-122"/>
              <a:cs typeface="新宋体" panose="02010609030101010101" charset="-122"/>
            </a:endParaRPr>
          </a:p>
        </p:txBody>
      </p:sp>
      <p:sp>
        <p:nvSpPr>
          <p:cNvPr id="9" name="object 9"/>
          <p:cNvSpPr txBox="1"/>
          <p:nvPr/>
        </p:nvSpPr>
        <p:spPr>
          <a:xfrm>
            <a:off x="8090281" y="4585716"/>
            <a:ext cx="1778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b</a:t>
            </a:r>
            <a:endParaRPr sz="2400">
              <a:latin typeface="新宋体" panose="02010609030101010101" charset="-122"/>
              <a:cs typeface="新宋体" panose="02010609030101010101" charset="-122"/>
            </a:endParaRPr>
          </a:p>
        </p:txBody>
      </p:sp>
      <p:sp>
        <p:nvSpPr>
          <p:cNvPr id="10" name="object 10"/>
          <p:cNvSpPr txBox="1"/>
          <p:nvPr/>
        </p:nvSpPr>
        <p:spPr>
          <a:xfrm>
            <a:off x="8521572" y="4012631"/>
            <a:ext cx="330200" cy="1089025"/>
          </a:xfrm>
          <a:prstGeom prst="rect">
            <a:avLst/>
          </a:prstGeom>
        </p:spPr>
        <p:txBody>
          <a:bodyPr vert="horz" wrap="square" lIns="0" tIns="0" rIns="0" bIns="0" rtlCol="0">
            <a:spAutoFit/>
          </a:bodyPr>
          <a:lstStyle/>
          <a:p>
            <a:pPr marL="12700" marR="5080">
              <a:lnSpc>
                <a:spcPct val="150000"/>
              </a:lnSpc>
            </a:pPr>
            <a:r>
              <a:rPr sz="2400" b="1" spc="-10" dirty="0">
                <a:solidFill>
                  <a:srgbClr val="EE2B0A"/>
                </a:solidFill>
                <a:latin typeface="新宋体" panose="02010609030101010101" charset="-122"/>
                <a:cs typeface="新宋体" panose="02010609030101010101" charset="-122"/>
              </a:rPr>
              <a:t>比 a</a:t>
            </a:r>
            <a:endParaRPr sz="2400">
              <a:latin typeface="新宋体" panose="02010609030101010101" charset="-122"/>
              <a:cs typeface="新宋体" panose="02010609030101010101" charset="-122"/>
            </a:endParaRPr>
          </a:p>
        </p:txBody>
      </p:sp>
      <p:sp>
        <p:nvSpPr>
          <p:cNvPr id="11" name="object 11"/>
          <p:cNvSpPr txBox="1"/>
          <p:nvPr/>
        </p:nvSpPr>
        <p:spPr>
          <a:xfrm>
            <a:off x="8090281" y="4951445"/>
            <a:ext cx="762000" cy="1793875"/>
          </a:xfrm>
          <a:prstGeom prst="rect">
            <a:avLst/>
          </a:prstGeom>
        </p:spPr>
        <p:txBody>
          <a:bodyPr vert="horz" wrap="square" lIns="0" tIns="0" rIns="0" bIns="0" rtlCol="0">
            <a:spAutoFit/>
          </a:bodyPr>
          <a:lstStyle/>
          <a:p>
            <a:pPr marL="12700" marR="5080">
              <a:lnSpc>
                <a:spcPct val="150000"/>
              </a:lnSpc>
            </a:pPr>
            <a:r>
              <a:rPr sz="2400" b="1" spc="-10" dirty="0">
                <a:solidFill>
                  <a:srgbClr val="EE2B0A"/>
                </a:solidFill>
                <a:latin typeface="新宋体" panose="02010609030101010101" charset="-122"/>
                <a:cs typeface="新宋体" panose="02010609030101010101" charset="-122"/>
              </a:rPr>
              <a:t>滤</a:t>
            </a:r>
            <a:r>
              <a:rPr sz="2400" b="1" spc="-215" dirty="0">
                <a:solidFill>
                  <a:srgbClr val="EE2B0A"/>
                </a:solidFill>
                <a:latin typeface="新宋体" panose="02010609030101010101" charset="-122"/>
                <a:cs typeface="新宋体" panose="02010609030101010101" charset="-122"/>
              </a:rPr>
              <a:t> </a:t>
            </a:r>
            <a:r>
              <a:rPr sz="3600" b="1" spc="-15" baseline="-28000" dirty="0">
                <a:solidFill>
                  <a:srgbClr val="EE2B0A"/>
                </a:solidFill>
                <a:latin typeface="新宋体" panose="02010609030101010101" charset="-122"/>
                <a:cs typeface="新宋体" panose="02010609030101010101" charset="-122"/>
              </a:rPr>
              <a:t>更</a:t>
            </a:r>
            <a:r>
              <a:rPr sz="3600" b="1" spc="-7" baseline="-28000" dirty="0">
                <a:solidFill>
                  <a:srgbClr val="EE2B0A"/>
                </a:solidFill>
                <a:latin typeface="新宋体" panose="02010609030101010101" charset="-122"/>
                <a:cs typeface="新宋体" panose="02010609030101010101" charset="-122"/>
              </a:rPr>
              <a:t> </a:t>
            </a:r>
            <a:r>
              <a:rPr sz="2400" b="1" spc="-10" dirty="0">
                <a:solidFill>
                  <a:srgbClr val="EE2B0A"/>
                </a:solidFill>
                <a:latin typeface="新宋体" panose="02010609030101010101" charset="-122"/>
                <a:cs typeface="新宋体" panose="02010609030101010101" charset="-122"/>
              </a:rPr>
              <a:t>波</a:t>
            </a:r>
            <a:r>
              <a:rPr sz="2400" b="1" spc="-215" dirty="0">
                <a:solidFill>
                  <a:srgbClr val="EE2B0A"/>
                </a:solidFill>
                <a:latin typeface="新宋体" panose="02010609030101010101" charset="-122"/>
                <a:cs typeface="新宋体" panose="02010609030101010101" charset="-122"/>
              </a:rPr>
              <a:t> </a:t>
            </a:r>
            <a:r>
              <a:rPr sz="3600" b="1" spc="-15" baseline="-28000" dirty="0">
                <a:solidFill>
                  <a:srgbClr val="EE2B0A"/>
                </a:solidFill>
                <a:latin typeface="新宋体" panose="02010609030101010101" charset="-122"/>
                <a:cs typeface="新宋体" panose="02010609030101010101" charset="-122"/>
              </a:rPr>
              <a:t>锐</a:t>
            </a:r>
            <a:endParaRPr sz="3600" baseline="-28000">
              <a:latin typeface="新宋体" panose="02010609030101010101" charset="-122"/>
              <a:cs typeface="新宋体" panose="02010609030101010101" charset="-122"/>
            </a:endParaRPr>
          </a:p>
          <a:p>
            <a:pPr marL="443865">
              <a:lnSpc>
                <a:spcPts val="2840"/>
              </a:lnSpc>
              <a:spcBef>
                <a:spcPts val="2655"/>
              </a:spcBef>
            </a:pPr>
            <a:r>
              <a:rPr sz="2400" b="1" spc="-10" dirty="0">
                <a:solidFill>
                  <a:srgbClr val="EE2B0A"/>
                </a:solidFill>
                <a:latin typeface="新宋体" panose="02010609030101010101" charset="-122"/>
                <a:cs typeface="新宋体" panose="02010609030101010101" charset="-122"/>
              </a:rPr>
              <a:t>化</a:t>
            </a:r>
            <a:endParaRPr sz="2400">
              <a:latin typeface="新宋体" panose="02010609030101010101" charset="-122"/>
              <a:cs typeface="新宋体" panose="02010609030101010101" charset="-122"/>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a:off x="1825879" y="959865"/>
            <a:ext cx="6054725" cy="1215717"/>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梯度算子</a:t>
            </a:r>
            <a:endParaRPr sz="3200" dirty="0">
              <a:latin typeface="新宋体" panose="02010609030101010101" charset="-122"/>
              <a:cs typeface="新宋体" panose="02010609030101010101" charset="-122"/>
            </a:endParaRPr>
          </a:p>
          <a:p>
            <a:pPr marL="12700">
              <a:lnSpc>
                <a:spcPct val="100000"/>
              </a:lnSpc>
              <a:spcBef>
                <a:spcPts val="1800"/>
              </a:spcBef>
              <a:tabLst>
                <a:tab pos="354965" algn="l"/>
              </a:tabLst>
            </a:pPr>
            <a:r>
              <a:rPr sz="2200" spc="745" dirty="0">
                <a:solidFill>
                  <a:srgbClr val="EE2B0A"/>
                </a:solidFill>
                <a:latin typeface="Segoe UI Symbol" panose="020B0502040204020203"/>
                <a:cs typeface="Segoe UI Symbol" panose="020B0502040204020203"/>
              </a:rPr>
              <a:t>•	</a:t>
            </a:r>
            <a:r>
              <a:rPr sz="3200" spc="-5" dirty="0" err="1">
                <a:latin typeface="新宋体" panose="02010609030101010101" charset="-122"/>
                <a:cs typeface="新宋体" panose="02010609030101010101" charset="-122"/>
              </a:rPr>
              <a:t>梯度通过一个二维列向量来定义</a:t>
            </a:r>
            <a:endParaRPr sz="3200" dirty="0">
              <a:latin typeface="新宋体" panose="02010609030101010101" charset="-122"/>
              <a:cs typeface="新宋体" panose="02010609030101010101" charset="-122"/>
            </a:endParaRPr>
          </a:p>
        </p:txBody>
      </p:sp>
      <p:sp>
        <p:nvSpPr>
          <p:cNvPr id="16" name="object 16"/>
          <p:cNvSpPr txBox="1"/>
          <p:nvPr/>
        </p:nvSpPr>
        <p:spPr>
          <a:xfrm>
            <a:off x="1825879" y="4252927"/>
            <a:ext cx="3135630" cy="487313"/>
          </a:xfrm>
          <a:prstGeom prst="rect">
            <a:avLst/>
          </a:prstGeom>
        </p:spPr>
        <p:txBody>
          <a:bodyPr vert="horz" wrap="square" lIns="0" tIns="0" rIns="0" bIns="0" rtlCol="0">
            <a:spAutoFit/>
          </a:bodyPr>
          <a:lstStyle/>
          <a:p>
            <a:pPr marL="12700">
              <a:lnSpc>
                <a:spcPts val="3825"/>
              </a:lnSpc>
              <a:tabLst>
                <a:tab pos="354965" algn="l"/>
              </a:tabLst>
            </a:pPr>
            <a:r>
              <a:rPr sz="2200" spc="745" dirty="0">
                <a:solidFill>
                  <a:srgbClr val="EE2B0A"/>
                </a:solidFill>
                <a:latin typeface="Segoe UI Symbol" panose="020B0502040204020203"/>
                <a:cs typeface="Segoe UI Symbol" panose="020B0502040204020203"/>
              </a:rPr>
              <a:t>•	</a:t>
            </a:r>
            <a:r>
              <a:rPr sz="3200" spc="-5" dirty="0" err="1">
                <a:latin typeface="新宋体" panose="02010609030101010101" charset="-122"/>
                <a:cs typeface="新宋体" panose="02010609030101010101" charset="-122"/>
              </a:rPr>
              <a:t>向量的模值</a:t>
            </a:r>
            <a:endParaRPr sz="3200" dirty="0">
              <a:latin typeface="新宋体" panose="02010609030101010101" charset="-122"/>
              <a:cs typeface="新宋体" panose="02010609030101010101" charset="-122"/>
            </a:endParaRPr>
          </a:p>
        </p:txBody>
      </p:sp>
      <p:pic>
        <p:nvPicPr>
          <p:cNvPr id="47" name="图片 46">
            <a:extLst>
              <a:ext uri="{FF2B5EF4-FFF2-40B4-BE49-F238E27FC236}">
                <a16:creationId xmlns="" xmlns:a16="http://schemas.microsoft.com/office/drawing/2014/main" id="{FA97C3EA-FA77-43FD-8D15-51C1F2432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2333625"/>
            <a:ext cx="3362325" cy="1724025"/>
          </a:xfrm>
          <a:prstGeom prst="rect">
            <a:avLst/>
          </a:prstGeom>
        </p:spPr>
      </p:pic>
      <p:pic>
        <p:nvPicPr>
          <p:cNvPr id="51" name="图片 50">
            <a:extLst>
              <a:ext uri="{FF2B5EF4-FFF2-40B4-BE49-F238E27FC236}">
                <a16:creationId xmlns="" xmlns:a16="http://schemas.microsoft.com/office/drawing/2014/main" id="{6AF9C980-B82A-435C-AA60-24AD92E8F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7996" y="5027850"/>
            <a:ext cx="5521671" cy="887175"/>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35379" y="2069419"/>
            <a:ext cx="5307330" cy="1273175"/>
          </a:xfrm>
          <a:prstGeom prst="rect">
            <a:avLst/>
          </a:prstGeom>
        </p:spPr>
        <p:txBody>
          <a:bodyPr vert="horz" wrap="square" lIns="0" tIns="0" rIns="0" bIns="0" rtlCol="0">
            <a:spAutoFit/>
          </a:bodyPr>
          <a:lstStyle/>
          <a:p>
            <a:pPr marL="298450" marR="5080" indent="-285750" algn="just">
              <a:lnSpc>
                <a:spcPct val="100000"/>
              </a:lnSpc>
            </a:pPr>
            <a:r>
              <a:rPr sz="2000" spc="675" dirty="0">
                <a:solidFill>
                  <a:srgbClr val="FF0000"/>
                </a:solidFill>
                <a:latin typeface="Segoe UI Symbol" panose="020B0502040204020203"/>
                <a:cs typeface="Segoe UI Symbol" panose="020B0502040204020203"/>
              </a:rPr>
              <a:t>•</a:t>
            </a:r>
            <a:r>
              <a:rPr sz="2000" spc="21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考虑一个3x3的图像区域，z代表 灰度级，上式在点</a:t>
            </a:r>
            <a:r>
              <a:rPr sz="2800" dirty="0">
                <a:latin typeface="新宋体" panose="02010609030101010101" charset="-122"/>
                <a:cs typeface="新宋体" panose="02010609030101010101" charset="-122"/>
              </a:rPr>
              <a:t>z</a:t>
            </a:r>
            <a:r>
              <a:rPr sz="2850" spc="-7" baseline="-20000" dirty="0">
                <a:latin typeface="新宋体" panose="02010609030101010101" charset="-122"/>
                <a:cs typeface="新宋体" panose="02010609030101010101" charset="-122"/>
              </a:rPr>
              <a:t>5</a:t>
            </a:r>
            <a:r>
              <a:rPr sz="2800" spc="-10" dirty="0">
                <a:latin typeface="新宋体" panose="02010609030101010101" charset="-122"/>
                <a:cs typeface="新宋体" panose="02010609030101010101" charset="-122"/>
              </a:rPr>
              <a:t>的</a:t>
            </a:r>
            <a:r>
              <a:rPr sz="2800" spc="-5" dirty="0">
                <a:solidFill>
                  <a:srgbClr val="FF0000"/>
                </a:solidFill>
                <a:latin typeface="Symbol" panose="05050102010706020507"/>
                <a:cs typeface="Symbol" panose="05050102010706020507"/>
              </a:rPr>
              <a:t></a:t>
            </a:r>
            <a:r>
              <a:rPr sz="2800" dirty="0">
                <a:solidFill>
                  <a:srgbClr val="FF0000"/>
                </a:solidFill>
                <a:latin typeface="新宋体" panose="02010609030101010101" charset="-122"/>
                <a:cs typeface="新宋体" panose="02010609030101010101" charset="-122"/>
              </a:rPr>
              <a:t>f</a:t>
            </a:r>
            <a:r>
              <a:rPr sz="2800" spc="-5" dirty="0">
                <a:latin typeface="新宋体" panose="02010609030101010101" charset="-122"/>
                <a:cs typeface="新宋体" panose="02010609030101010101" charset="-122"/>
              </a:rPr>
              <a:t>值可用 数字方式近似。</a:t>
            </a:r>
            <a:endParaRPr sz="2800">
              <a:latin typeface="新宋体" panose="02010609030101010101" charset="-122"/>
              <a:cs typeface="新宋体" panose="02010609030101010101" charset="-122"/>
            </a:endParaRPr>
          </a:p>
        </p:txBody>
      </p:sp>
      <p:sp>
        <p:nvSpPr>
          <p:cNvPr id="5" name="object 5"/>
          <p:cNvSpPr txBox="1"/>
          <p:nvPr/>
        </p:nvSpPr>
        <p:spPr>
          <a:xfrm>
            <a:off x="3768242" y="3328565"/>
            <a:ext cx="1039494" cy="965457"/>
          </a:xfrm>
          <a:prstGeom prst="rect">
            <a:avLst/>
          </a:prstGeom>
        </p:spPr>
        <p:txBody>
          <a:bodyPr vert="horz" wrap="square" lIns="0" tIns="0" rIns="0" bIns="0" rtlCol="0">
            <a:spAutoFit/>
          </a:bodyPr>
          <a:lstStyle/>
          <a:p>
            <a:pPr marL="12700" marR="5080">
              <a:lnSpc>
                <a:spcPct val="120000"/>
              </a:lnSpc>
            </a:pPr>
            <a:r>
              <a:rPr sz="2800" spc="-5" dirty="0">
                <a:latin typeface="新宋体" panose="02010609030101010101" charset="-122"/>
                <a:cs typeface="新宋体" panose="02010609030101010101" charset="-122"/>
              </a:rPr>
              <a:t>用（</a:t>
            </a:r>
            <a:r>
              <a:rPr sz="2800" dirty="0">
                <a:latin typeface="新宋体" panose="02010609030101010101" charset="-122"/>
                <a:cs typeface="新宋体" panose="02010609030101010101" charset="-122"/>
              </a:rPr>
              <a:t>z</a:t>
            </a:r>
            <a:r>
              <a:rPr lang="en-US" sz="2850" baseline="-20000" dirty="0">
                <a:latin typeface="新宋体" panose="02010609030101010101" charset="-122"/>
                <a:cs typeface="新宋体" panose="02010609030101010101" charset="-122"/>
              </a:rPr>
              <a:t>8</a:t>
            </a:r>
            <a:r>
              <a:rPr sz="2850" baseline="-20000" dirty="0">
                <a:latin typeface="新宋体" panose="02010609030101010101" charset="-122"/>
                <a:cs typeface="新宋体" panose="02010609030101010101" charset="-122"/>
              </a:rPr>
              <a:t> </a:t>
            </a:r>
            <a:r>
              <a:rPr sz="2800" spc="10" dirty="0">
                <a:latin typeface="新宋体" panose="02010609030101010101" charset="-122"/>
                <a:cs typeface="新宋体" panose="02010609030101010101" charset="-122"/>
              </a:rPr>
              <a:t>用</a:t>
            </a:r>
            <a:r>
              <a:rPr sz="2800" spc="10">
                <a:latin typeface="新宋体" panose="02010609030101010101" charset="-122"/>
                <a:cs typeface="新宋体" panose="02010609030101010101" charset="-122"/>
              </a:rPr>
              <a:t>（</a:t>
            </a:r>
            <a:r>
              <a:rPr sz="2800">
                <a:latin typeface="新宋体" panose="02010609030101010101" charset="-122"/>
                <a:cs typeface="新宋体" panose="02010609030101010101" charset="-122"/>
              </a:rPr>
              <a:t>z</a:t>
            </a:r>
            <a:r>
              <a:rPr lang="en-US" sz="2850" baseline="-20000" dirty="0">
                <a:latin typeface="新宋体" panose="02010609030101010101" charset="-122"/>
                <a:cs typeface="新宋体" panose="02010609030101010101" charset="-122"/>
              </a:rPr>
              <a:t>6</a:t>
            </a:r>
            <a:endParaRPr sz="2850" baseline="-20000" dirty="0">
              <a:latin typeface="新宋体" panose="02010609030101010101" charset="-122"/>
              <a:cs typeface="新宋体" panose="02010609030101010101" charset="-122"/>
            </a:endParaRPr>
          </a:p>
        </p:txBody>
      </p:sp>
      <p:sp>
        <p:nvSpPr>
          <p:cNvPr id="6" name="object 6"/>
          <p:cNvSpPr txBox="1"/>
          <p:nvPr/>
        </p:nvSpPr>
        <p:spPr>
          <a:xfrm>
            <a:off x="4955413" y="3414776"/>
            <a:ext cx="2113915" cy="1004569"/>
          </a:xfrm>
          <a:prstGeom prst="rect">
            <a:avLst/>
          </a:prstGeom>
        </p:spPr>
        <p:txBody>
          <a:bodyPr vert="horz" wrap="square" lIns="0" tIns="0" rIns="0" bIns="0" rtlCol="0">
            <a:spAutoFit/>
          </a:bodyPr>
          <a:lstStyle/>
          <a:p>
            <a:pPr marL="12700">
              <a:lnSpc>
                <a:spcPct val="100000"/>
              </a:lnSpc>
              <a:tabLst>
                <a:tab pos="368300" algn="l"/>
              </a:tabLst>
            </a:pPr>
            <a:r>
              <a:rPr sz="28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z</a:t>
            </a:r>
            <a:r>
              <a:rPr sz="2850" spc="-7" baseline="-20000" dirty="0">
                <a:latin typeface="新宋体" panose="02010609030101010101" charset="-122"/>
                <a:cs typeface="新宋体" panose="02010609030101010101" charset="-122"/>
              </a:rPr>
              <a:t>5</a:t>
            </a:r>
            <a:r>
              <a:rPr sz="2800" spc="-5" dirty="0">
                <a:latin typeface="新宋体" panose="02010609030101010101" charset="-122"/>
                <a:cs typeface="新宋体" panose="02010609030101010101" charset="-122"/>
              </a:rPr>
              <a:t>）近似</a:t>
            </a:r>
            <a:endParaRPr sz="2800">
              <a:latin typeface="新宋体" panose="02010609030101010101" charset="-122"/>
              <a:cs typeface="新宋体" panose="02010609030101010101" charset="-122"/>
            </a:endParaRPr>
          </a:p>
          <a:p>
            <a:pPr marL="17780">
              <a:lnSpc>
                <a:spcPct val="100000"/>
              </a:lnSpc>
              <a:spcBef>
                <a:spcPts val="675"/>
              </a:spcBef>
              <a:tabLst>
                <a:tab pos="375285" algn="l"/>
              </a:tabLst>
            </a:pPr>
            <a:r>
              <a:rPr sz="28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z</a:t>
            </a:r>
            <a:r>
              <a:rPr sz="2850" spc="7" baseline="-20000" dirty="0">
                <a:latin typeface="新宋体" panose="02010609030101010101" charset="-122"/>
                <a:cs typeface="新宋体" panose="02010609030101010101" charset="-122"/>
              </a:rPr>
              <a:t>5</a:t>
            </a:r>
            <a:r>
              <a:rPr sz="2800" spc="5" dirty="0">
                <a:latin typeface="新宋体" panose="02010609030101010101" charset="-122"/>
                <a:cs typeface="新宋体" panose="02010609030101010101" charset="-122"/>
              </a:rPr>
              <a:t>）</a:t>
            </a:r>
            <a:r>
              <a:rPr sz="2800" spc="-10" dirty="0">
                <a:latin typeface="新宋体" panose="02010609030101010101" charset="-122"/>
                <a:cs typeface="新宋体" panose="02010609030101010101" charset="-122"/>
              </a:rPr>
              <a:t>近</a:t>
            </a:r>
            <a:r>
              <a:rPr sz="2800" spc="5" dirty="0">
                <a:latin typeface="新宋体" panose="02010609030101010101" charset="-122"/>
                <a:cs typeface="新宋体" panose="02010609030101010101" charset="-122"/>
              </a:rPr>
              <a:t>似，</a:t>
            </a:r>
            <a:endParaRPr sz="2800">
              <a:latin typeface="新宋体" panose="02010609030101010101" charset="-122"/>
              <a:cs typeface="新宋体" panose="02010609030101010101" charset="-122"/>
            </a:endParaRPr>
          </a:p>
        </p:txBody>
      </p:sp>
      <p:sp>
        <p:nvSpPr>
          <p:cNvPr id="7" name="object 7"/>
          <p:cNvSpPr txBox="1"/>
          <p:nvPr/>
        </p:nvSpPr>
        <p:spPr>
          <a:xfrm>
            <a:off x="7762620" y="2894838"/>
            <a:ext cx="67310" cy="215265"/>
          </a:xfrm>
          <a:prstGeom prst="rect">
            <a:avLst/>
          </a:prstGeom>
        </p:spPr>
        <p:txBody>
          <a:bodyPr vert="horz" wrap="square" lIns="0" tIns="0" rIns="0" bIns="0" rtlCol="0">
            <a:spAutoFit/>
          </a:bodyPr>
          <a:lstStyle/>
          <a:p>
            <a:pPr marL="12700">
              <a:lnSpc>
                <a:spcPct val="100000"/>
              </a:lnSpc>
            </a:pPr>
            <a:r>
              <a:rPr sz="1350" spc="-125" dirty="0">
                <a:latin typeface="Symbol" panose="05050102010706020507"/>
                <a:cs typeface="Symbol" panose="05050102010706020507"/>
              </a:rPr>
              <a:t></a:t>
            </a:r>
            <a:endParaRPr sz="1350">
              <a:latin typeface="Symbol" panose="05050102010706020507"/>
              <a:cs typeface="Symbol" panose="05050102010706020507"/>
            </a:endParaRPr>
          </a:p>
        </p:txBody>
      </p:sp>
      <p:sp>
        <p:nvSpPr>
          <p:cNvPr id="8" name="object 8"/>
          <p:cNvSpPr txBox="1"/>
          <p:nvPr/>
        </p:nvSpPr>
        <p:spPr>
          <a:xfrm>
            <a:off x="7785227" y="2482595"/>
            <a:ext cx="533400" cy="614680"/>
          </a:xfrm>
          <a:prstGeom prst="rect">
            <a:avLst/>
          </a:prstGeom>
        </p:spPr>
        <p:txBody>
          <a:bodyPr vert="horz" wrap="square" lIns="0" tIns="0" rIns="0" bIns="0" rtlCol="0">
            <a:spAutoFit/>
          </a:bodyPr>
          <a:lstStyle/>
          <a:p>
            <a:pPr>
              <a:lnSpc>
                <a:spcPct val="100000"/>
              </a:lnSpc>
            </a:pPr>
            <a:endParaRPr sz="1300">
              <a:latin typeface="Times New Roman" panose="02020603050405020304"/>
              <a:cs typeface="Times New Roman" panose="02020603050405020304"/>
            </a:endParaRPr>
          </a:p>
          <a:p>
            <a:pPr>
              <a:lnSpc>
                <a:spcPct val="100000"/>
              </a:lnSpc>
              <a:spcBef>
                <a:spcPts val="25"/>
              </a:spcBef>
            </a:pPr>
            <a:endParaRPr sz="1500">
              <a:latin typeface="Times New Roman" panose="02020603050405020304"/>
              <a:cs typeface="Times New Roman" panose="02020603050405020304"/>
            </a:endParaRPr>
          </a:p>
          <a:p>
            <a:pPr marR="111760" algn="ctr">
              <a:lnSpc>
                <a:spcPts val="1595"/>
              </a:lnSpc>
            </a:pPr>
            <a:r>
              <a:rPr sz="1350" spc="-125" dirty="0">
                <a:latin typeface="Symbol" panose="05050102010706020507"/>
                <a:cs typeface="Symbol" panose="05050102010706020507"/>
              </a:rPr>
              <a:t></a:t>
            </a:r>
            <a:endParaRPr sz="1350">
              <a:latin typeface="Symbol" panose="05050102010706020507"/>
              <a:cs typeface="Symbol" panose="05050102010706020507"/>
            </a:endParaRPr>
          </a:p>
        </p:txBody>
      </p:sp>
      <p:sp>
        <p:nvSpPr>
          <p:cNvPr id="9" name="object 9"/>
          <p:cNvSpPr txBox="1"/>
          <p:nvPr/>
        </p:nvSpPr>
        <p:spPr>
          <a:xfrm>
            <a:off x="7785227" y="2962830"/>
            <a:ext cx="533400" cy="586740"/>
          </a:xfrm>
          <a:prstGeom prst="rect">
            <a:avLst/>
          </a:prstGeom>
        </p:spPr>
        <p:txBody>
          <a:bodyPr vert="horz" wrap="square" lIns="0" tIns="0" rIns="0" bIns="0" rtlCol="0">
            <a:spAutoFit/>
          </a:bodyPr>
          <a:lstStyle/>
          <a:p>
            <a:pPr marL="24765">
              <a:lnSpc>
                <a:spcPts val="1020"/>
              </a:lnSpc>
            </a:pPr>
            <a:r>
              <a:rPr sz="1000" dirty="0">
                <a:latin typeface="Symbol" panose="05050102010706020507"/>
                <a:cs typeface="Symbol" panose="05050102010706020507"/>
              </a:rPr>
              <a:t>∇</a:t>
            </a:r>
            <a:r>
              <a:rPr sz="1000" i="1" dirty="0">
                <a:latin typeface="Times New Roman" panose="02020603050405020304"/>
                <a:cs typeface="Times New Roman" panose="02020603050405020304"/>
              </a:rPr>
              <a:t>f</a:t>
            </a:r>
            <a:endParaRPr sz="1000">
              <a:latin typeface="Times New Roman" panose="02020603050405020304"/>
              <a:cs typeface="Times New Roman" panose="02020603050405020304"/>
            </a:endParaRPr>
          </a:p>
        </p:txBody>
      </p:sp>
      <p:sp>
        <p:nvSpPr>
          <p:cNvPr id="10" name="object 10"/>
          <p:cNvSpPr txBox="1"/>
          <p:nvPr/>
        </p:nvSpPr>
        <p:spPr>
          <a:xfrm>
            <a:off x="7251827" y="2962830"/>
            <a:ext cx="533400" cy="586740"/>
          </a:xfrm>
          <a:prstGeom prst="rect">
            <a:avLst/>
          </a:prstGeom>
        </p:spPr>
        <p:txBody>
          <a:bodyPr vert="horz" wrap="square" lIns="0" tIns="0" rIns="0" bIns="0" rtlCol="0">
            <a:spAutoFit/>
          </a:bodyPr>
          <a:lstStyle/>
          <a:p>
            <a:pPr marL="7620">
              <a:lnSpc>
                <a:spcPts val="1020"/>
              </a:lnSpc>
            </a:pPr>
            <a:r>
              <a:rPr sz="1000" spc="-5" dirty="0">
                <a:latin typeface="Symbol" panose="05050102010706020507"/>
                <a:cs typeface="Symbol" panose="05050102010706020507"/>
              </a:rPr>
              <a:t>∇</a:t>
            </a:r>
            <a:r>
              <a:rPr sz="1000" i="1" spc="-5" dirty="0">
                <a:latin typeface="Times New Roman" panose="02020603050405020304"/>
                <a:cs typeface="Times New Roman" panose="02020603050405020304"/>
              </a:rPr>
              <a:t>f </a:t>
            </a:r>
            <a:r>
              <a:rPr sz="1000" i="1" spc="-25" dirty="0">
                <a:latin typeface="Times New Roman" panose="02020603050405020304"/>
                <a:cs typeface="Times New Roman" panose="02020603050405020304"/>
              </a:rPr>
              <a:t> </a:t>
            </a:r>
            <a:r>
              <a:rPr sz="1000" spc="-5" dirty="0">
                <a:latin typeface="Symbol" panose="05050102010706020507"/>
                <a:cs typeface="Symbol" panose="05050102010706020507"/>
              </a:rPr>
              <a:t></a:t>
            </a:r>
            <a:r>
              <a:rPr sz="1000" dirty="0">
                <a:latin typeface="Times New Roman" panose="02020603050405020304"/>
                <a:cs typeface="Times New Roman" panose="02020603050405020304"/>
              </a:rPr>
              <a:t> </a:t>
            </a:r>
            <a:r>
              <a:rPr sz="1000" i="1" dirty="0">
                <a:latin typeface="Times New Roman" panose="02020603050405020304"/>
                <a:cs typeface="Times New Roman" panose="02020603050405020304"/>
              </a:rPr>
              <a:t>mag</a:t>
            </a:r>
            <a:endParaRPr sz="1000">
              <a:latin typeface="Times New Roman" panose="02020603050405020304"/>
              <a:cs typeface="Times New Roman" panose="02020603050405020304"/>
            </a:endParaRPr>
          </a:p>
        </p:txBody>
      </p:sp>
      <p:sp>
        <p:nvSpPr>
          <p:cNvPr id="11" name="object 11"/>
          <p:cNvSpPr/>
          <p:nvPr/>
        </p:nvSpPr>
        <p:spPr>
          <a:xfrm>
            <a:off x="7785227" y="19491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2" name="object 12"/>
          <p:cNvSpPr/>
          <p:nvPr/>
        </p:nvSpPr>
        <p:spPr>
          <a:xfrm>
            <a:off x="7785227" y="19491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3" name="object 13"/>
          <p:cNvSpPr/>
          <p:nvPr/>
        </p:nvSpPr>
        <p:spPr>
          <a:xfrm>
            <a:off x="77852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4" name="object 14"/>
          <p:cNvSpPr/>
          <p:nvPr/>
        </p:nvSpPr>
        <p:spPr>
          <a:xfrm>
            <a:off x="77852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5" name="object 15"/>
          <p:cNvSpPr/>
          <p:nvPr/>
        </p:nvSpPr>
        <p:spPr>
          <a:xfrm>
            <a:off x="77852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6" name="object 16"/>
          <p:cNvSpPr/>
          <p:nvPr/>
        </p:nvSpPr>
        <p:spPr>
          <a:xfrm>
            <a:off x="77852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7" name="object 17"/>
          <p:cNvSpPr/>
          <p:nvPr/>
        </p:nvSpPr>
        <p:spPr>
          <a:xfrm>
            <a:off x="8318627" y="19491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8" name="object 18"/>
          <p:cNvSpPr/>
          <p:nvPr/>
        </p:nvSpPr>
        <p:spPr>
          <a:xfrm>
            <a:off x="8318627" y="19491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9" name="object 19"/>
          <p:cNvSpPr/>
          <p:nvPr/>
        </p:nvSpPr>
        <p:spPr>
          <a:xfrm>
            <a:off x="83186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0" name="object 20"/>
          <p:cNvSpPr/>
          <p:nvPr/>
        </p:nvSpPr>
        <p:spPr>
          <a:xfrm>
            <a:off x="83186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1" name="object 21"/>
          <p:cNvSpPr/>
          <p:nvPr/>
        </p:nvSpPr>
        <p:spPr>
          <a:xfrm>
            <a:off x="83186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2" name="object 22"/>
          <p:cNvSpPr/>
          <p:nvPr/>
        </p:nvSpPr>
        <p:spPr>
          <a:xfrm>
            <a:off x="83186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3" name="object 23"/>
          <p:cNvSpPr txBox="1"/>
          <p:nvPr/>
        </p:nvSpPr>
        <p:spPr>
          <a:xfrm>
            <a:off x="7920355" y="2555747"/>
            <a:ext cx="795655" cy="433705"/>
          </a:xfrm>
          <a:prstGeom prst="rect">
            <a:avLst/>
          </a:prstGeom>
        </p:spPr>
        <p:txBody>
          <a:bodyPr vert="horz" wrap="square" lIns="0" tIns="0" rIns="0" bIns="0" rtlCol="0">
            <a:spAutoFit/>
          </a:bodyPr>
          <a:lstStyle/>
          <a:p>
            <a:pPr marL="12700">
              <a:lnSpc>
                <a:spcPct val="100000"/>
              </a:lnSpc>
              <a:tabLst>
                <a:tab pos="545465" algn="l"/>
              </a:tabLst>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5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6</a:t>
            </a:r>
            <a:endParaRPr sz="2400" baseline="-21000">
              <a:latin typeface="Times New Roman" panose="02020603050405020304"/>
              <a:cs typeface="Times New Roman" panose="02020603050405020304"/>
            </a:endParaRPr>
          </a:p>
        </p:txBody>
      </p:sp>
      <p:sp>
        <p:nvSpPr>
          <p:cNvPr id="24" name="object 24"/>
          <p:cNvSpPr/>
          <p:nvPr/>
        </p:nvSpPr>
        <p:spPr>
          <a:xfrm>
            <a:off x="7251827" y="19491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5" name="object 25"/>
          <p:cNvSpPr/>
          <p:nvPr/>
        </p:nvSpPr>
        <p:spPr>
          <a:xfrm>
            <a:off x="7251827" y="19491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6" name="object 26"/>
          <p:cNvSpPr txBox="1"/>
          <p:nvPr/>
        </p:nvSpPr>
        <p:spPr>
          <a:xfrm>
            <a:off x="7386955" y="2022347"/>
            <a:ext cx="1329055" cy="433705"/>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1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2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3</a:t>
            </a:r>
            <a:endParaRPr sz="2400" baseline="-21000">
              <a:latin typeface="Times New Roman" panose="02020603050405020304"/>
              <a:cs typeface="Times New Roman" panose="02020603050405020304"/>
            </a:endParaRPr>
          </a:p>
        </p:txBody>
      </p:sp>
      <p:sp>
        <p:nvSpPr>
          <p:cNvPr id="27" name="object 27"/>
          <p:cNvSpPr/>
          <p:nvPr/>
        </p:nvSpPr>
        <p:spPr>
          <a:xfrm>
            <a:off x="72518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8" name="object 28"/>
          <p:cNvSpPr/>
          <p:nvPr/>
        </p:nvSpPr>
        <p:spPr>
          <a:xfrm>
            <a:off x="72518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9" name="object 29"/>
          <p:cNvSpPr txBox="1"/>
          <p:nvPr/>
        </p:nvSpPr>
        <p:spPr>
          <a:xfrm>
            <a:off x="7386955" y="3089147"/>
            <a:ext cx="1329055" cy="433705"/>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7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8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9</a:t>
            </a:r>
            <a:endParaRPr sz="2400" baseline="-21000">
              <a:latin typeface="Times New Roman" panose="02020603050405020304"/>
              <a:cs typeface="Times New Roman" panose="02020603050405020304"/>
            </a:endParaRPr>
          </a:p>
        </p:txBody>
      </p:sp>
      <p:sp>
        <p:nvSpPr>
          <p:cNvPr id="30" name="object 30"/>
          <p:cNvSpPr/>
          <p:nvPr/>
        </p:nvSpPr>
        <p:spPr>
          <a:xfrm>
            <a:off x="72518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31" name="object 31"/>
          <p:cNvSpPr/>
          <p:nvPr/>
        </p:nvSpPr>
        <p:spPr>
          <a:xfrm>
            <a:off x="72518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32" name="object 32"/>
          <p:cNvSpPr txBox="1"/>
          <p:nvPr/>
        </p:nvSpPr>
        <p:spPr>
          <a:xfrm>
            <a:off x="7386955" y="2555747"/>
            <a:ext cx="262255" cy="433705"/>
          </a:xfrm>
          <a:prstGeom prst="rect">
            <a:avLst/>
          </a:prstGeom>
        </p:spPr>
        <p:txBody>
          <a:bodyPr vert="horz" wrap="square" lIns="0" tIns="0" rIns="0" bIns="0" rtlCol="0">
            <a:spAutoFit/>
          </a:bodyPr>
          <a:lstStyle/>
          <a:p>
            <a:pPr marL="12700">
              <a:lnSpc>
                <a:spcPct val="100000"/>
              </a:lnSpc>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4</a:t>
            </a:r>
            <a:endParaRPr sz="2400" baseline="-21000">
              <a:latin typeface="Times New Roman" panose="02020603050405020304"/>
              <a:cs typeface="Times New Roman" panose="02020603050405020304"/>
            </a:endParaRPr>
          </a:p>
        </p:txBody>
      </p:sp>
      <p:sp>
        <p:nvSpPr>
          <p:cNvPr id="33" name="object 33"/>
          <p:cNvSpPr/>
          <p:nvPr/>
        </p:nvSpPr>
        <p:spPr>
          <a:xfrm>
            <a:off x="8013827" y="2592323"/>
            <a:ext cx="533400" cy="85725"/>
          </a:xfrm>
          <a:custGeom>
            <a:avLst/>
            <a:gdLst/>
            <a:ahLst/>
            <a:cxnLst/>
            <a:rect l="l" t="t" r="r" b="b"/>
            <a:pathLst>
              <a:path w="533400" h="85725">
                <a:moveTo>
                  <a:pt x="461772" y="57149"/>
                </a:moveTo>
                <a:lnTo>
                  <a:pt x="461772" y="28193"/>
                </a:lnTo>
                <a:lnTo>
                  <a:pt x="0" y="28193"/>
                </a:lnTo>
                <a:lnTo>
                  <a:pt x="0" y="57149"/>
                </a:lnTo>
                <a:lnTo>
                  <a:pt x="461772" y="57149"/>
                </a:lnTo>
                <a:close/>
              </a:path>
              <a:path w="533400" h="85725">
                <a:moveTo>
                  <a:pt x="533400" y="42671"/>
                </a:moveTo>
                <a:lnTo>
                  <a:pt x="447306" y="0"/>
                </a:lnTo>
                <a:lnTo>
                  <a:pt x="447306" y="28193"/>
                </a:lnTo>
                <a:lnTo>
                  <a:pt x="461772" y="28193"/>
                </a:lnTo>
                <a:lnTo>
                  <a:pt x="461772" y="78174"/>
                </a:lnTo>
                <a:lnTo>
                  <a:pt x="533400" y="42671"/>
                </a:lnTo>
                <a:close/>
              </a:path>
              <a:path w="533400" h="85725">
                <a:moveTo>
                  <a:pt x="461772" y="78174"/>
                </a:moveTo>
                <a:lnTo>
                  <a:pt x="461772" y="57149"/>
                </a:lnTo>
                <a:lnTo>
                  <a:pt x="447306" y="57149"/>
                </a:lnTo>
                <a:lnTo>
                  <a:pt x="447306" y="85343"/>
                </a:lnTo>
                <a:lnTo>
                  <a:pt x="461772" y="78174"/>
                </a:lnTo>
                <a:close/>
              </a:path>
            </a:pathLst>
          </a:custGeom>
          <a:solidFill>
            <a:srgbClr val="FF0000"/>
          </a:solidFill>
        </p:spPr>
        <p:txBody>
          <a:bodyPr wrap="square" lIns="0" tIns="0" rIns="0" bIns="0" rtlCol="0"/>
          <a:lstStyle/>
          <a:p>
            <a:endParaRPr/>
          </a:p>
        </p:txBody>
      </p:sp>
      <p:sp>
        <p:nvSpPr>
          <p:cNvPr id="34" name="object 34"/>
          <p:cNvSpPr/>
          <p:nvPr/>
        </p:nvSpPr>
        <p:spPr>
          <a:xfrm>
            <a:off x="7894967" y="2787395"/>
            <a:ext cx="85725" cy="609600"/>
          </a:xfrm>
          <a:custGeom>
            <a:avLst/>
            <a:gdLst/>
            <a:ahLst/>
            <a:cxnLst/>
            <a:rect l="l" t="t" r="r" b="b"/>
            <a:pathLst>
              <a:path w="85725" h="609600">
                <a:moveTo>
                  <a:pt x="85331" y="523493"/>
                </a:moveTo>
                <a:lnTo>
                  <a:pt x="0" y="523493"/>
                </a:lnTo>
                <a:lnTo>
                  <a:pt x="28194" y="580402"/>
                </a:lnTo>
                <a:lnTo>
                  <a:pt x="28194" y="537971"/>
                </a:lnTo>
                <a:lnTo>
                  <a:pt x="57150" y="537971"/>
                </a:lnTo>
                <a:lnTo>
                  <a:pt x="57150" y="580359"/>
                </a:lnTo>
                <a:lnTo>
                  <a:pt x="85331" y="523493"/>
                </a:lnTo>
                <a:close/>
              </a:path>
              <a:path w="85725" h="609600">
                <a:moveTo>
                  <a:pt x="57150" y="523493"/>
                </a:moveTo>
                <a:lnTo>
                  <a:pt x="57150" y="0"/>
                </a:lnTo>
                <a:lnTo>
                  <a:pt x="28194" y="0"/>
                </a:lnTo>
                <a:lnTo>
                  <a:pt x="28194" y="523493"/>
                </a:lnTo>
                <a:lnTo>
                  <a:pt x="57150" y="523493"/>
                </a:lnTo>
                <a:close/>
              </a:path>
              <a:path w="85725" h="609600">
                <a:moveTo>
                  <a:pt x="57150" y="580359"/>
                </a:moveTo>
                <a:lnTo>
                  <a:pt x="57150" y="537971"/>
                </a:lnTo>
                <a:lnTo>
                  <a:pt x="28194" y="537971"/>
                </a:lnTo>
                <a:lnTo>
                  <a:pt x="28194" y="580402"/>
                </a:lnTo>
                <a:lnTo>
                  <a:pt x="42659" y="609600"/>
                </a:lnTo>
                <a:lnTo>
                  <a:pt x="57150" y="580359"/>
                </a:lnTo>
                <a:close/>
              </a:path>
            </a:pathLst>
          </a:custGeom>
          <a:solidFill>
            <a:srgbClr val="FF0000"/>
          </a:solidFill>
        </p:spPr>
        <p:txBody>
          <a:bodyPr wrap="square" lIns="0" tIns="0" rIns="0" bIns="0" rtlCol="0"/>
          <a:lstStyle/>
          <a:p>
            <a:endParaRPr/>
          </a:p>
        </p:txBody>
      </p:sp>
      <p:sp>
        <p:nvSpPr>
          <p:cNvPr id="35" name="object 3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梯度算子</a:t>
            </a:r>
          </a:p>
        </p:txBody>
      </p:sp>
      <p:sp>
        <p:nvSpPr>
          <p:cNvPr id="36" name="object 36"/>
          <p:cNvSpPr/>
          <p:nvPr/>
        </p:nvSpPr>
        <p:spPr>
          <a:xfrm>
            <a:off x="3129428" y="3646927"/>
            <a:ext cx="340360" cy="0"/>
          </a:xfrm>
          <a:custGeom>
            <a:avLst/>
            <a:gdLst/>
            <a:ahLst/>
            <a:cxnLst/>
            <a:rect l="l" t="t" r="r" b="b"/>
            <a:pathLst>
              <a:path w="340360">
                <a:moveTo>
                  <a:pt x="0" y="0"/>
                </a:moveTo>
                <a:lnTo>
                  <a:pt x="339860" y="0"/>
                </a:lnTo>
              </a:path>
            </a:pathLst>
          </a:custGeom>
          <a:ln w="12815">
            <a:solidFill>
              <a:srgbClr val="000000"/>
            </a:solidFill>
          </a:ln>
        </p:spPr>
        <p:txBody>
          <a:bodyPr wrap="square" lIns="0" tIns="0" rIns="0" bIns="0" rtlCol="0"/>
          <a:lstStyle/>
          <a:p>
            <a:endParaRPr/>
          </a:p>
        </p:txBody>
      </p:sp>
      <p:sp>
        <p:nvSpPr>
          <p:cNvPr id="37" name="object 37"/>
          <p:cNvSpPr txBox="1"/>
          <p:nvPr/>
        </p:nvSpPr>
        <p:spPr>
          <a:xfrm>
            <a:off x="3137280" y="3293109"/>
            <a:ext cx="244475" cy="317500"/>
          </a:xfrm>
          <a:prstGeom prst="rect">
            <a:avLst/>
          </a:prstGeom>
        </p:spPr>
        <p:txBody>
          <a:bodyPr vert="horz" wrap="square" lIns="0" tIns="0" rIns="0" bIns="0" rtlCol="0">
            <a:spAutoFit/>
          </a:bodyPr>
          <a:lstStyle/>
          <a:p>
            <a:pPr marL="12700">
              <a:lnSpc>
                <a:spcPct val="100000"/>
              </a:lnSpc>
            </a:pPr>
            <a:r>
              <a:rPr sz="2000" spc="165" dirty="0">
                <a:latin typeface="Symbol" panose="05050102010706020507"/>
                <a:cs typeface="Symbol" panose="05050102010706020507"/>
              </a:rPr>
              <a:t></a:t>
            </a:r>
            <a:r>
              <a:rPr sz="2000" i="1" spc="5" dirty="0">
                <a:latin typeface="Times New Roman" panose="02020603050405020304"/>
                <a:cs typeface="Times New Roman" panose="02020603050405020304"/>
              </a:rPr>
              <a:t>f</a:t>
            </a:r>
            <a:endParaRPr sz="2000">
              <a:latin typeface="Times New Roman" panose="02020603050405020304"/>
              <a:cs typeface="Times New Roman" panose="02020603050405020304"/>
            </a:endParaRPr>
          </a:p>
        </p:txBody>
      </p:sp>
      <p:sp>
        <p:nvSpPr>
          <p:cNvPr id="38" name="object 38"/>
          <p:cNvSpPr txBox="1"/>
          <p:nvPr/>
        </p:nvSpPr>
        <p:spPr>
          <a:xfrm>
            <a:off x="2427871" y="3456940"/>
            <a:ext cx="1003300" cy="520065"/>
          </a:xfrm>
          <a:prstGeom prst="rect">
            <a:avLst/>
          </a:prstGeom>
        </p:spPr>
        <p:txBody>
          <a:bodyPr vert="horz" wrap="square" lIns="0" tIns="0" rIns="0" bIns="0" rtlCol="0">
            <a:spAutoFit/>
          </a:bodyPr>
          <a:lstStyle/>
          <a:p>
            <a:pPr marL="12700">
              <a:lnSpc>
                <a:spcPct val="100000"/>
              </a:lnSpc>
              <a:tabLst>
                <a:tab pos="453390" algn="l"/>
                <a:tab pos="728345" algn="l"/>
              </a:tabLst>
            </a:pPr>
            <a:r>
              <a:rPr sz="2000" i="1" spc="15" dirty="0">
                <a:latin typeface="Times New Roman" panose="02020603050405020304"/>
                <a:cs typeface="Times New Roman" panose="02020603050405020304"/>
              </a:rPr>
              <a:t>G</a:t>
            </a:r>
            <a:r>
              <a:rPr sz="2000" i="1" spc="-135" dirty="0">
                <a:latin typeface="Times New Roman" panose="02020603050405020304"/>
                <a:cs typeface="Times New Roman" panose="02020603050405020304"/>
              </a:rPr>
              <a:t> </a:t>
            </a:r>
            <a:r>
              <a:rPr sz="2100" i="1" spc="7" baseline="-20000" dirty="0">
                <a:latin typeface="Times New Roman" panose="02020603050405020304"/>
                <a:cs typeface="Times New Roman" panose="02020603050405020304"/>
              </a:rPr>
              <a:t>x</a:t>
            </a:r>
            <a:r>
              <a:rPr sz="2100" i="1" baseline="-20000" dirty="0">
                <a:latin typeface="Times New Roman" panose="02020603050405020304"/>
                <a:cs typeface="Times New Roman" panose="02020603050405020304"/>
              </a:rPr>
              <a:t>	</a:t>
            </a:r>
            <a:r>
              <a:rPr sz="2000" spc="10" dirty="0">
                <a:latin typeface="Symbol" panose="05050102010706020507"/>
                <a:cs typeface="Symbol" panose="05050102010706020507"/>
              </a:rPr>
              <a:t></a:t>
            </a:r>
            <a:r>
              <a:rPr sz="2000" dirty="0">
                <a:latin typeface="Times New Roman" panose="02020603050405020304"/>
                <a:cs typeface="Times New Roman" panose="02020603050405020304"/>
              </a:rPr>
              <a:t>	</a:t>
            </a:r>
            <a:r>
              <a:rPr sz="3000" spc="247" baseline="-44000" dirty="0">
                <a:latin typeface="Symbol" panose="05050102010706020507"/>
                <a:cs typeface="Symbol" panose="05050102010706020507"/>
              </a:rPr>
              <a:t></a:t>
            </a:r>
            <a:r>
              <a:rPr sz="3000" i="1" spc="15" baseline="-44000" dirty="0">
                <a:latin typeface="Times New Roman" panose="02020603050405020304"/>
                <a:cs typeface="Times New Roman" panose="02020603050405020304"/>
              </a:rPr>
              <a:t>x</a:t>
            </a:r>
            <a:endParaRPr sz="3000" baseline="-44000">
              <a:latin typeface="Times New Roman" panose="02020603050405020304"/>
              <a:cs typeface="Times New Roman" panose="02020603050405020304"/>
            </a:endParaRPr>
          </a:p>
        </p:txBody>
      </p:sp>
      <p:sp>
        <p:nvSpPr>
          <p:cNvPr id="39" name="object 39"/>
          <p:cNvSpPr/>
          <p:nvPr/>
        </p:nvSpPr>
        <p:spPr>
          <a:xfrm>
            <a:off x="3142378" y="4242816"/>
            <a:ext cx="340995" cy="0"/>
          </a:xfrm>
          <a:custGeom>
            <a:avLst/>
            <a:gdLst/>
            <a:ahLst/>
            <a:cxnLst/>
            <a:rect l="l" t="t" r="r" b="b"/>
            <a:pathLst>
              <a:path w="340995">
                <a:moveTo>
                  <a:pt x="0" y="0"/>
                </a:moveTo>
                <a:lnTo>
                  <a:pt x="340619" y="0"/>
                </a:lnTo>
              </a:path>
            </a:pathLst>
          </a:custGeom>
          <a:ln w="12815">
            <a:solidFill>
              <a:srgbClr val="000000"/>
            </a:solidFill>
          </a:ln>
        </p:spPr>
        <p:txBody>
          <a:bodyPr wrap="square" lIns="0" tIns="0" rIns="0" bIns="0" rtlCol="0"/>
          <a:lstStyle/>
          <a:p>
            <a:endParaRPr/>
          </a:p>
        </p:txBody>
      </p:sp>
      <p:sp>
        <p:nvSpPr>
          <p:cNvPr id="40" name="object 40"/>
          <p:cNvSpPr txBox="1"/>
          <p:nvPr/>
        </p:nvSpPr>
        <p:spPr>
          <a:xfrm>
            <a:off x="2427858" y="4052836"/>
            <a:ext cx="211454" cy="317500"/>
          </a:xfrm>
          <a:prstGeom prst="rect">
            <a:avLst/>
          </a:prstGeom>
        </p:spPr>
        <p:txBody>
          <a:bodyPr vert="horz" wrap="square" lIns="0" tIns="0" rIns="0" bIns="0" rtlCol="0">
            <a:spAutoFit/>
          </a:bodyPr>
          <a:lstStyle/>
          <a:p>
            <a:pPr marL="12700">
              <a:lnSpc>
                <a:spcPct val="100000"/>
              </a:lnSpc>
            </a:pPr>
            <a:r>
              <a:rPr sz="2000" i="1" spc="15" dirty="0">
                <a:latin typeface="Times New Roman" panose="02020603050405020304"/>
                <a:cs typeface="Times New Roman" panose="02020603050405020304"/>
              </a:rPr>
              <a:t>G</a:t>
            </a:r>
            <a:endParaRPr sz="2000">
              <a:latin typeface="Times New Roman" panose="02020603050405020304"/>
              <a:cs typeface="Times New Roman" panose="02020603050405020304"/>
            </a:endParaRPr>
          </a:p>
        </p:txBody>
      </p:sp>
      <p:sp>
        <p:nvSpPr>
          <p:cNvPr id="41" name="object 41"/>
          <p:cNvSpPr txBox="1"/>
          <p:nvPr/>
        </p:nvSpPr>
        <p:spPr>
          <a:xfrm>
            <a:off x="2669413" y="4193794"/>
            <a:ext cx="105410" cy="226060"/>
          </a:xfrm>
          <a:prstGeom prst="rect">
            <a:avLst/>
          </a:prstGeom>
        </p:spPr>
        <p:txBody>
          <a:bodyPr vert="horz" wrap="square" lIns="0" tIns="0" rIns="0" bIns="0" rtlCol="0">
            <a:spAutoFit/>
          </a:bodyPr>
          <a:lstStyle/>
          <a:p>
            <a:pPr marL="12700">
              <a:lnSpc>
                <a:spcPct val="100000"/>
              </a:lnSpc>
            </a:pPr>
            <a:r>
              <a:rPr sz="1400" i="1" spc="5" dirty="0">
                <a:latin typeface="Times New Roman" panose="02020603050405020304"/>
                <a:cs typeface="Times New Roman" panose="02020603050405020304"/>
              </a:rPr>
              <a:t>y</a:t>
            </a:r>
            <a:endParaRPr sz="1400">
              <a:latin typeface="Times New Roman" panose="02020603050405020304"/>
              <a:cs typeface="Times New Roman" panose="02020603050405020304"/>
            </a:endParaRPr>
          </a:p>
        </p:txBody>
      </p:sp>
      <p:sp>
        <p:nvSpPr>
          <p:cNvPr id="42" name="object 42"/>
          <p:cNvSpPr txBox="1"/>
          <p:nvPr/>
        </p:nvSpPr>
        <p:spPr>
          <a:xfrm>
            <a:off x="1921129" y="4376407"/>
            <a:ext cx="152146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组合</a:t>
            </a:r>
            <a:r>
              <a:rPr sz="2800" spc="-10" dirty="0">
                <a:latin typeface="新宋体" panose="02010609030101010101" charset="-122"/>
                <a:cs typeface="新宋体" panose="02010609030101010101" charset="-122"/>
              </a:rPr>
              <a:t>为</a:t>
            </a:r>
            <a:r>
              <a:rPr sz="2800" b="1" spc="-1490" dirty="0">
                <a:latin typeface="新宋体" panose="02010609030101010101" charset="-122"/>
                <a:cs typeface="新宋体" panose="02010609030101010101" charset="-122"/>
              </a:rPr>
              <a:t>：</a:t>
            </a:r>
            <a:r>
              <a:rPr sz="3000" spc="247" baseline="49000" dirty="0">
                <a:latin typeface="Symbol" panose="05050102010706020507"/>
                <a:cs typeface="Symbol" panose="05050102010706020507"/>
              </a:rPr>
              <a:t></a:t>
            </a:r>
            <a:r>
              <a:rPr sz="3000" i="1" spc="15" baseline="49000" dirty="0">
                <a:latin typeface="Times New Roman" panose="02020603050405020304"/>
                <a:cs typeface="Times New Roman" panose="02020603050405020304"/>
              </a:rPr>
              <a:t>y</a:t>
            </a:r>
            <a:endParaRPr sz="3000" baseline="49000">
              <a:latin typeface="Times New Roman" panose="02020603050405020304"/>
              <a:cs typeface="Times New Roman" panose="02020603050405020304"/>
            </a:endParaRPr>
          </a:p>
        </p:txBody>
      </p:sp>
      <p:sp>
        <p:nvSpPr>
          <p:cNvPr id="43" name="object 43"/>
          <p:cNvSpPr txBox="1"/>
          <p:nvPr/>
        </p:nvSpPr>
        <p:spPr>
          <a:xfrm>
            <a:off x="2882773" y="3888994"/>
            <a:ext cx="511809" cy="476884"/>
          </a:xfrm>
          <a:prstGeom prst="rect">
            <a:avLst/>
          </a:prstGeom>
        </p:spPr>
        <p:txBody>
          <a:bodyPr vert="horz" wrap="square" lIns="0" tIns="0" rIns="0" bIns="0" rtlCol="0">
            <a:spAutoFit/>
          </a:bodyPr>
          <a:lstStyle/>
          <a:p>
            <a:pPr marL="12700">
              <a:lnSpc>
                <a:spcPct val="100000"/>
              </a:lnSpc>
              <a:tabLst>
                <a:tab pos="280670" algn="l"/>
              </a:tabLst>
            </a:pPr>
            <a:r>
              <a:rPr sz="3000" spc="15" baseline="-36000" dirty="0">
                <a:latin typeface="Symbol" panose="05050102010706020507"/>
                <a:cs typeface="Symbol" panose="05050102010706020507"/>
              </a:rPr>
              <a:t></a:t>
            </a:r>
            <a:r>
              <a:rPr sz="3000" spc="15" baseline="-36000" dirty="0">
                <a:latin typeface="Times New Roman" panose="02020603050405020304"/>
                <a:cs typeface="Times New Roman" panose="02020603050405020304"/>
              </a:rPr>
              <a:t>	</a:t>
            </a:r>
            <a:r>
              <a:rPr sz="2000" spc="160" dirty="0">
                <a:latin typeface="Symbol" panose="05050102010706020507"/>
                <a:cs typeface="Symbol" panose="05050102010706020507"/>
              </a:rPr>
              <a:t></a:t>
            </a:r>
            <a:r>
              <a:rPr sz="2000" i="1" spc="5" dirty="0">
                <a:latin typeface="Times New Roman" panose="02020603050405020304"/>
                <a:cs typeface="Times New Roman" panose="02020603050405020304"/>
              </a:rPr>
              <a:t>f</a:t>
            </a:r>
            <a:endParaRPr sz="2000">
              <a:latin typeface="Times New Roman" panose="02020603050405020304"/>
              <a:cs typeface="Times New Roman" panose="02020603050405020304"/>
            </a:endParaRPr>
          </a:p>
        </p:txBody>
      </p:sp>
      <p:sp>
        <p:nvSpPr>
          <p:cNvPr id="44" name="object 44"/>
          <p:cNvSpPr/>
          <p:nvPr/>
        </p:nvSpPr>
        <p:spPr>
          <a:xfrm>
            <a:off x="7785100" y="5435462"/>
            <a:ext cx="180340" cy="0"/>
          </a:xfrm>
          <a:custGeom>
            <a:avLst/>
            <a:gdLst/>
            <a:ahLst/>
            <a:cxnLst/>
            <a:rect l="l" t="t" r="r" b="b"/>
            <a:pathLst>
              <a:path w="180340">
                <a:moveTo>
                  <a:pt x="0" y="0"/>
                </a:moveTo>
                <a:lnTo>
                  <a:pt x="179836" y="0"/>
                </a:lnTo>
              </a:path>
            </a:pathLst>
          </a:custGeom>
          <a:ln w="9330">
            <a:solidFill>
              <a:srgbClr val="000000"/>
            </a:solidFill>
          </a:ln>
        </p:spPr>
        <p:txBody>
          <a:bodyPr wrap="square" lIns="0" tIns="0" rIns="0" bIns="0" rtlCol="0"/>
          <a:lstStyle/>
          <a:p>
            <a:endParaRPr/>
          </a:p>
        </p:txBody>
      </p:sp>
      <p:sp>
        <p:nvSpPr>
          <p:cNvPr id="45" name="object 45"/>
          <p:cNvSpPr txBox="1"/>
          <p:nvPr/>
        </p:nvSpPr>
        <p:spPr>
          <a:xfrm>
            <a:off x="7796000" y="5443334"/>
            <a:ext cx="156845" cy="324485"/>
          </a:xfrm>
          <a:prstGeom prst="rect">
            <a:avLst/>
          </a:prstGeom>
        </p:spPr>
        <p:txBody>
          <a:bodyPr vert="horz" wrap="square" lIns="0" tIns="0" rIns="0" bIns="0" rtlCol="0">
            <a:spAutoFit/>
          </a:bodyPr>
          <a:lstStyle/>
          <a:p>
            <a:pPr marL="12700">
              <a:lnSpc>
                <a:spcPct val="100000"/>
              </a:lnSpc>
            </a:pPr>
            <a:r>
              <a:rPr sz="2050" spc="5" dirty="0">
                <a:latin typeface="Times New Roman" panose="02020603050405020304"/>
                <a:cs typeface="Times New Roman" panose="02020603050405020304"/>
              </a:rPr>
              <a:t>2</a:t>
            </a:r>
            <a:endParaRPr sz="2050">
              <a:latin typeface="Times New Roman" panose="02020603050405020304"/>
              <a:cs typeface="Times New Roman" panose="02020603050405020304"/>
            </a:endParaRPr>
          </a:p>
        </p:txBody>
      </p:sp>
      <p:sp>
        <p:nvSpPr>
          <p:cNvPr id="46" name="object 46"/>
          <p:cNvSpPr txBox="1"/>
          <p:nvPr/>
        </p:nvSpPr>
        <p:spPr>
          <a:xfrm>
            <a:off x="7791427" y="5076825"/>
            <a:ext cx="156845" cy="324485"/>
          </a:xfrm>
          <a:prstGeom prst="rect">
            <a:avLst/>
          </a:prstGeom>
        </p:spPr>
        <p:txBody>
          <a:bodyPr vert="horz" wrap="square" lIns="0" tIns="0" rIns="0" bIns="0" rtlCol="0">
            <a:spAutoFit/>
          </a:bodyPr>
          <a:lstStyle/>
          <a:p>
            <a:pPr marL="12700">
              <a:lnSpc>
                <a:spcPct val="100000"/>
              </a:lnSpc>
            </a:pPr>
            <a:r>
              <a:rPr sz="2050" spc="5" dirty="0">
                <a:latin typeface="Times New Roman" panose="02020603050405020304"/>
                <a:cs typeface="Times New Roman" panose="02020603050405020304"/>
              </a:rPr>
              <a:t>1</a:t>
            </a:r>
            <a:endParaRPr sz="2050">
              <a:latin typeface="Times New Roman" panose="02020603050405020304"/>
              <a:cs typeface="Times New Roman" panose="02020603050405020304"/>
            </a:endParaRPr>
          </a:p>
        </p:txBody>
      </p:sp>
      <p:sp>
        <p:nvSpPr>
          <p:cNvPr id="47" name="object 47"/>
          <p:cNvSpPr txBox="1"/>
          <p:nvPr/>
        </p:nvSpPr>
        <p:spPr>
          <a:xfrm>
            <a:off x="7317613" y="5450865"/>
            <a:ext cx="156845" cy="324485"/>
          </a:xfrm>
          <a:prstGeom prst="rect">
            <a:avLst/>
          </a:prstGeom>
        </p:spPr>
        <p:txBody>
          <a:bodyPr vert="horz" wrap="square" lIns="0" tIns="0" rIns="0" bIns="0" rtlCol="0">
            <a:spAutoFit/>
          </a:bodyPr>
          <a:lstStyle/>
          <a:p>
            <a:pPr marL="12700">
              <a:lnSpc>
                <a:spcPct val="100000"/>
              </a:lnSpc>
            </a:pPr>
            <a:r>
              <a:rPr sz="2050" spc="5" dirty="0">
                <a:latin typeface="Times New Roman" panose="02020603050405020304"/>
                <a:cs typeface="Times New Roman" panose="02020603050405020304"/>
              </a:rPr>
              <a:t>2</a:t>
            </a:r>
            <a:endParaRPr sz="2050">
              <a:latin typeface="Times New Roman" panose="02020603050405020304"/>
              <a:cs typeface="Times New Roman" panose="02020603050405020304"/>
            </a:endParaRPr>
          </a:p>
        </p:txBody>
      </p:sp>
      <p:sp>
        <p:nvSpPr>
          <p:cNvPr id="48" name="object 48"/>
          <p:cNvSpPr txBox="1"/>
          <p:nvPr/>
        </p:nvSpPr>
        <p:spPr>
          <a:xfrm>
            <a:off x="6990715" y="5727471"/>
            <a:ext cx="156845" cy="324485"/>
          </a:xfrm>
          <a:prstGeom prst="rect">
            <a:avLst/>
          </a:prstGeom>
        </p:spPr>
        <p:txBody>
          <a:bodyPr vert="horz" wrap="square" lIns="0" tIns="0" rIns="0" bIns="0" rtlCol="0">
            <a:spAutoFit/>
          </a:bodyPr>
          <a:lstStyle/>
          <a:p>
            <a:pPr marL="12700">
              <a:lnSpc>
                <a:spcPct val="100000"/>
              </a:lnSpc>
            </a:pPr>
            <a:r>
              <a:rPr sz="2050" spc="5" dirty="0">
                <a:latin typeface="Times New Roman" panose="02020603050405020304"/>
                <a:cs typeface="Times New Roman" panose="02020603050405020304"/>
              </a:rPr>
              <a:t>5</a:t>
            </a:r>
            <a:endParaRPr sz="2050">
              <a:latin typeface="Times New Roman" panose="02020603050405020304"/>
              <a:cs typeface="Times New Roman" panose="02020603050405020304"/>
            </a:endParaRPr>
          </a:p>
        </p:txBody>
      </p:sp>
      <p:sp>
        <p:nvSpPr>
          <p:cNvPr id="49" name="object 49"/>
          <p:cNvSpPr txBox="1"/>
          <p:nvPr/>
        </p:nvSpPr>
        <p:spPr>
          <a:xfrm>
            <a:off x="6253098" y="5727471"/>
            <a:ext cx="156845" cy="324485"/>
          </a:xfrm>
          <a:prstGeom prst="rect">
            <a:avLst/>
          </a:prstGeom>
        </p:spPr>
        <p:txBody>
          <a:bodyPr vert="horz" wrap="square" lIns="0" tIns="0" rIns="0" bIns="0" rtlCol="0">
            <a:spAutoFit/>
          </a:bodyPr>
          <a:lstStyle/>
          <a:p>
            <a:pPr marL="12700">
              <a:lnSpc>
                <a:spcPct val="100000"/>
              </a:lnSpc>
            </a:pPr>
            <a:r>
              <a:rPr sz="2050" spc="5" dirty="0">
                <a:latin typeface="Times New Roman" panose="02020603050405020304"/>
                <a:cs typeface="Times New Roman" panose="02020603050405020304"/>
              </a:rPr>
              <a:t>8</a:t>
            </a:r>
            <a:endParaRPr sz="2050">
              <a:latin typeface="Times New Roman" panose="02020603050405020304"/>
              <a:cs typeface="Times New Roman" panose="02020603050405020304"/>
            </a:endParaRPr>
          </a:p>
        </p:txBody>
      </p:sp>
      <p:sp>
        <p:nvSpPr>
          <p:cNvPr id="50" name="object 50"/>
          <p:cNvSpPr txBox="1"/>
          <p:nvPr/>
        </p:nvSpPr>
        <p:spPr>
          <a:xfrm>
            <a:off x="5067414" y="5727471"/>
            <a:ext cx="156845" cy="324485"/>
          </a:xfrm>
          <a:prstGeom prst="rect">
            <a:avLst/>
          </a:prstGeom>
        </p:spPr>
        <p:txBody>
          <a:bodyPr vert="horz" wrap="square" lIns="0" tIns="0" rIns="0" bIns="0" rtlCol="0">
            <a:spAutoFit/>
          </a:bodyPr>
          <a:lstStyle/>
          <a:p>
            <a:pPr marL="12700">
              <a:lnSpc>
                <a:spcPct val="100000"/>
              </a:lnSpc>
            </a:pPr>
            <a:r>
              <a:rPr sz="2050" spc="5" dirty="0">
                <a:latin typeface="Times New Roman" panose="02020603050405020304"/>
                <a:cs typeface="Times New Roman" panose="02020603050405020304"/>
              </a:rPr>
              <a:t>5</a:t>
            </a:r>
            <a:endParaRPr sz="2050">
              <a:latin typeface="Times New Roman" panose="02020603050405020304"/>
              <a:cs typeface="Times New Roman" panose="02020603050405020304"/>
            </a:endParaRPr>
          </a:p>
        </p:txBody>
      </p:sp>
      <p:sp>
        <p:nvSpPr>
          <p:cNvPr id="51" name="object 51"/>
          <p:cNvSpPr txBox="1"/>
          <p:nvPr/>
        </p:nvSpPr>
        <p:spPr>
          <a:xfrm>
            <a:off x="4326001" y="5727471"/>
            <a:ext cx="156845" cy="324485"/>
          </a:xfrm>
          <a:prstGeom prst="rect">
            <a:avLst/>
          </a:prstGeom>
        </p:spPr>
        <p:txBody>
          <a:bodyPr vert="horz" wrap="square" lIns="0" tIns="0" rIns="0" bIns="0" rtlCol="0">
            <a:spAutoFit/>
          </a:bodyPr>
          <a:lstStyle/>
          <a:p>
            <a:pPr marL="12700">
              <a:lnSpc>
                <a:spcPct val="100000"/>
              </a:lnSpc>
            </a:pPr>
            <a:r>
              <a:rPr sz="2050" spc="5" dirty="0">
                <a:latin typeface="Times New Roman" panose="02020603050405020304"/>
                <a:cs typeface="Times New Roman" panose="02020603050405020304"/>
              </a:rPr>
              <a:t>6</a:t>
            </a:r>
            <a:endParaRPr sz="2050">
              <a:latin typeface="Times New Roman" panose="02020603050405020304"/>
              <a:cs typeface="Times New Roman" panose="02020603050405020304"/>
            </a:endParaRPr>
          </a:p>
        </p:txBody>
      </p:sp>
      <p:sp>
        <p:nvSpPr>
          <p:cNvPr id="52" name="object 52"/>
          <p:cNvSpPr txBox="1"/>
          <p:nvPr/>
        </p:nvSpPr>
        <p:spPr>
          <a:xfrm>
            <a:off x="4508500" y="5151882"/>
            <a:ext cx="4267671" cy="897682"/>
          </a:xfrm>
          <a:prstGeom prst="rect">
            <a:avLst/>
          </a:prstGeom>
        </p:spPr>
        <p:txBody>
          <a:bodyPr vert="horz" wrap="square" lIns="0" tIns="0" rIns="0" bIns="0" rtlCol="0">
            <a:spAutoFit/>
          </a:bodyPr>
          <a:lstStyle/>
          <a:p>
            <a:pPr marL="12700">
              <a:lnSpc>
                <a:spcPts val="6990"/>
              </a:lnSpc>
              <a:tabLst>
                <a:tab pos="696595" algn="l"/>
                <a:tab pos="1080770" algn="l"/>
                <a:tab pos="1935480" algn="l"/>
                <a:tab pos="2620010" algn="l"/>
                <a:tab pos="2944495" algn="l"/>
              </a:tabLst>
            </a:pPr>
            <a:r>
              <a:rPr sz="2950" spc="-10" dirty="0">
                <a:latin typeface="Symbol" panose="05050102010706020507"/>
                <a:cs typeface="Symbol" panose="05050102010706020507"/>
              </a:rPr>
              <a:t></a:t>
            </a:r>
            <a:r>
              <a:rPr sz="2950" spc="110" dirty="0">
                <a:latin typeface="Times New Roman" panose="02020603050405020304"/>
                <a:cs typeface="Times New Roman" panose="02020603050405020304"/>
              </a:rPr>
              <a:t> </a:t>
            </a:r>
            <a:r>
              <a:rPr sz="2950" i="1" spc="-5" dirty="0">
                <a:latin typeface="Times New Roman" panose="02020603050405020304"/>
                <a:cs typeface="Times New Roman" panose="02020603050405020304"/>
              </a:rPr>
              <a:t>z</a:t>
            </a:r>
            <a:r>
              <a:rPr sz="2950" i="1" dirty="0">
                <a:latin typeface="Times New Roman" panose="02020603050405020304"/>
                <a:cs typeface="Times New Roman" panose="02020603050405020304"/>
              </a:rPr>
              <a:t>	</a:t>
            </a:r>
            <a:r>
              <a:rPr sz="4000" spc="-350" dirty="0">
                <a:latin typeface="Symbol" panose="05050102010706020507"/>
                <a:cs typeface="Symbol" panose="05050102010706020507"/>
              </a:rPr>
              <a:t></a:t>
            </a:r>
            <a:r>
              <a:rPr sz="3075" spc="7" baseline="39000" dirty="0">
                <a:latin typeface="Times New Roman" panose="02020603050405020304"/>
                <a:cs typeface="Times New Roman" panose="02020603050405020304"/>
              </a:rPr>
              <a:t>2</a:t>
            </a:r>
            <a:r>
              <a:rPr sz="3075" baseline="39000" dirty="0">
                <a:latin typeface="Times New Roman" panose="02020603050405020304"/>
                <a:cs typeface="Times New Roman" panose="02020603050405020304"/>
              </a:rPr>
              <a:t>	</a:t>
            </a:r>
            <a:r>
              <a:rPr sz="2950" spc="-10" dirty="0">
                <a:latin typeface="Symbol" panose="05050102010706020507"/>
                <a:cs typeface="Symbol" panose="05050102010706020507"/>
              </a:rPr>
              <a:t></a:t>
            </a:r>
            <a:r>
              <a:rPr sz="2950" spc="-50" dirty="0">
                <a:latin typeface="Times New Roman" panose="02020603050405020304"/>
                <a:cs typeface="Times New Roman" panose="02020603050405020304"/>
              </a:rPr>
              <a:t> </a:t>
            </a:r>
            <a:r>
              <a:rPr sz="4000" spc="-210" dirty="0">
                <a:latin typeface="Symbol" panose="05050102010706020507"/>
                <a:cs typeface="Symbol" panose="05050102010706020507"/>
              </a:rPr>
              <a:t></a:t>
            </a:r>
            <a:r>
              <a:rPr sz="2950" i="1" spc="-5" dirty="0">
                <a:latin typeface="Times New Roman" panose="02020603050405020304"/>
                <a:cs typeface="Times New Roman" panose="02020603050405020304"/>
              </a:rPr>
              <a:t>z</a:t>
            </a:r>
            <a:r>
              <a:rPr sz="2950" i="1" dirty="0">
                <a:latin typeface="Times New Roman" panose="02020603050405020304"/>
                <a:cs typeface="Times New Roman" panose="02020603050405020304"/>
              </a:rPr>
              <a:t>	</a:t>
            </a:r>
            <a:r>
              <a:rPr sz="2950" spc="-10" dirty="0">
                <a:latin typeface="Symbol" panose="05050102010706020507"/>
                <a:cs typeface="Symbol" panose="05050102010706020507"/>
              </a:rPr>
              <a:t></a:t>
            </a:r>
            <a:r>
              <a:rPr sz="2950" spc="105" dirty="0">
                <a:latin typeface="Times New Roman" panose="02020603050405020304"/>
                <a:cs typeface="Times New Roman" panose="02020603050405020304"/>
              </a:rPr>
              <a:t> </a:t>
            </a:r>
            <a:r>
              <a:rPr sz="2950" i="1" spc="-5" dirty="0">
                <a:latin typeface="Times New Roman" panose="02020603050405020304"/>
                <a:cs typeface="Times New Roman" panose="02020603050405020304"/>
              </a:rPr>
              <a:t>z</a:t>
            </a:r>
            <a:r>
              <a:rPr sz="2950" i="1" dirty="0">
                <a:latin typeface="Times New Roman" panose="02020603050405020304"/>
                <a:cs typeface="Times New Roman" panose="02020603050405020304"/>
              </a:rPr>
              <a:t>	</a:t>
            </a:r>
            <a:r>
              <a:rPr sz="4000" spc="-290" dirty="0">
                <a:latin typeface="Symbol" panose="05050102010706020507"/>
                <a:cs typeface="Symbol" panose="05050102010706020507"/>
              </a:rPr>
              <a:t></a:t>
            </a:r>
            <a:r>
              <a:rPr sz="4000" dirty="0">
                <a:latin typeface="Times New Roman" panose="02020603050405020304"/>
                <a:cs typeface="Times New Roman" panose="02020603050405020304"/>
              </a:rPr>
              <a:t>	</a:t>
            </a:r>
            <a:r>
              <a:rPr sz="5850" spc="-1005" dirty="0">
                <a:latin typeface="Symbol" panose="05050102010706020507"/>
                <a:cs typeface="Symbol" panose="05050102010706020507"/>
              </a:rPr>
              <a:t></a:t>
            </a:r>
            <a:endParaRPr sz="5850" dirty="0">
              <a:latin typeface="Symbol" panose="05050102010706020507"/>
              <a:cs typeface="Symbol" panose="05050102010706020507"/>
            </a:endParaRPr>
          </a:p>
        </p:txBody>
      </p:sp>
      <p:sp>
        <p:nvSpPr>
          <p:cNvPr id="53" name="object 53"/>
          <p:cNvSpPr txBox="1"/>
          <p:nvPr/>
        </p:nvSpPr>
        <p:spPr>
          <a:xfrm>
            <a:off x="2766696" y="5151882"/>
            <a:ext cx="1521459" cy="897682"/>
          </a:xfrm>
          <a:prstGeom prst="rect">
            <a:avLst/>
          </a:prstGeom>
        </p:spPr>
        <p:txBody>
          <a:bodyPr vert="horz" wrap="square" lIns="0" tIns="0" rIns="0" bIns="0" rtlCol="0">
            <a:spAutoFit/>
          </a:bodyPr>
          <a:lstStyle/>
          <a:p>
            <a:pPr marL="12700">
              <a:lnSpc>
                <a:spcPts val="6990"/>
              </a:lnSpc>
              <a:tabLst>
                <a:tab pos="608965" algn="l"/>
              </a:tabLst>
            </a:pPr>
            <a:r>
              <a:rPr sz="2950" spc="180" dirty="0">
                <a:latin typeface="Symbol" panose="05050102010706020507"/>
                <a:cs typeface="Symbol" panose="05050102010706020507"/>
              </a:rPr>
              <a:t></a:t>
            </a:r>
            <a:r>
              <a:rPr sz="2950" i="1" spc="-5" dirty="0">
                <a:latin typeface="Times New Roman" panose="02020603050405020304"/>
                <a:cs typeface="Times New Roman" panose="02020603050405020304"/>
              </a:rPr>
              <a:t>f</a:t>
            </a:r>
            <a:r>
              <a:rPr sz="2950" i="1" dirty="0">
                <a:latin typeface="Times New Roman" panose="02020603050405020304"/>
                <a:cs typeface="Times New Roman" panose="02020603050405020304"/>
              </a:rPr>
              <a:t>	</a:t>
            </a:r>
            <a:r>
              <a:rPr sz="2950" spc="-10" dirty="0">
                <a:latin typeface="Symbol" panose="05050102010706020507"/>
                <a:cs typeface="Symbol" panose="05050102010706020507"/>
              </a:rPr>
              <a:t></a:t>
            </a:r>
            <a:r>
              <a:rPr sz="2950" spc="130" dirty="0">
                <a:latin typeface="Times New Roman" panose="02020603050405020304"/>
                <a:cs typeface="Times New Roman" panose="02020603050405020304"/>
              </a:rPr>
              <a:t> </a:t>
            </a:r>
            <a:r>
              <a:rPr lang="zh-CN" altLang="en-US" sz="5850" spc="-1350" dirty="0">
                <a:latin typeface="Symbol" panose="05050102010706020507"/>
                <a:cs typeface="Symbol" panose="05050102010706020507"/>
              </a:rPr>
              <a:t>                </a:t>
            </a:r>
            <a:r>
              <a:rPr sz="4000" spc="-210" dirty="0">
                <a:latin typeface="Symbol" panose="05050102010706020507"/>
                <a:cs typeface="Symbol" panose="05050102010706020507"/>
              </a:rPr>
              <a:t></a:t>
            </a:r>
            <a:r>
              <a:rPr sz="2950" i="1" spc="-5" dirty="0">
                <a:latin typeface="Times New Roman" panose="02020603050405020304"/>
                <a:cs typeface="Times New Roman" panose="02020603050405020304"/>
              </a:rPr>
              <a:t>z</a:t>
            </a:r>
            <a:endParaRPr sz="2950" dirty="0">
              <a:latin typeface="Times New Roman" panose="02020603050405020304"/>
              <a:cs typeface="Times New Roman" panose="02020603050405020304"/>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558923" y="4941823"/>
            <a:ext cx="3502025" cy="491490"/>
          </a:xfrm>
          <a:prstGeom prst="rect">
            <a:avLst/>
          </a:prstGeom>
        </p:spPr>
        <p:txBody>
          <a:bodyPr vert="horz" wrap="square" lIns="0" tIns="0" rIns="0" bIns="0" rtlCol="0">
            <a:spAutoFit/>
          </a:bodyPr>
          <a:lstStyle/>
          <a:p>
            <a:pPr marL="12700">
              <a:lnSpc>
                <a:spcPct val="100000"/>
              </a:lnSpc>
              <a:tabLst>
                <a:tab pos="993775" algn="l"/>
                <a:tab pos="2003425" algn="l"/>
              </a:tabLst>
            </a:pPr>
            <a:r>
              <a:rPr sz="2800" spc="-10" dirty="0">
                <a:solidFill>
                  <a:srgbClr val="FF0000"/>
                </a:solidFill>
                <a:latin typeface="Symbol" panose="05050102010706020507"/>
                <a:cs typeface="Symbol" panose="05050102010706020507"/>
              </a:rPr>
              <a:t></a:t>
            </a:r>
            <a:r>
              <a:rPr sz="2800" dirty="0">
                <a:solidFill>
                  <a:srgbClr val="FF0000"/>
                </a:solidFill>
                <a:latin typeface="新宋体" panose="02010609030101010101" charset="-122"/>
                <a:cs typeface="新宋体" panose="02010609030101010101" charset="-122"/>
              </a:rPr>
              <a:t>f </a:t>
            </a:r>
            <a:r>
              <a:rPr sz="2800" spc="-5" dirty="0">
                <a:solidFill>
                  <a:srgbClr val="FF0000"/>
                </a:solidFill>
                <a:latin typeface="Symbol" panose="05050102010706020507"/>
                <a:cs typeface="Symbol" panose="05050102010706020507"/>
              </a:rPr>
              <a:t></a:t>
            </a:r>
            <a:r>
              <a:rPr sz="2800"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6</a:t>
            </a:r>
            <a:r>
              <a:rPr sz="2850" spc="667" baseline="-20000" dirty="0">
                <a:solidFill>
                  <a:srgbClr val="FF0000"/>
                </a:solidFill>
                <a:latin typeface="新宋体" panose="02010609030101010101" charset="-122"/>
                <a:cs typeface="新宋体" panose="02010609030101010101" charset="-122"/>
              </a:rPr>
              <a:t> </a:t>
            </a:r>
            <a:r>
              <a:rPr sz="2800"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5</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8</a:t>
            </a:r>
            <a:endParaRPr sz="2850" baseline="-20000">
              <a:latin typeface="新宋体" panose="02010609030101010101" charset="-122"/>
              <a:cs typeface="新宋体" panose="02010609030101010101" charset="-122"/>
            </a:endParaRPr>
          </a:p>
        </p:txBody>
      </p:sp>
      <p:sp>
        <p:nvSpPr>
          <p:cNvPr id="5" name="object 5"/>
          <p:cNvSpPr txBox="1"/>
          <p:nvPr/>
        </p:nvSpPr>
        <p:spPr>
          <a:xfrm>
            <a:off x="6212713" y="4941823"/>
            <a:ext cx="857250" cy="491490"/>
          </a:xfrm>
          <a:prstGeom prst="rect">
            <a:avLst/>
          </a:prstGeom>
        </p:spPr>
        <p:txBody>
          <a:bodyPr vert="horz" wrap="square" lIns="0" tIns="0" rIns="0" bIns="0" rtlCol="0">
            <a:spAutoFit/>
          </a:bodyPr>
          <a:lstStyle/>
          <a:p>
            <a:pPr marL="12700">
              <a:lnSpc>
                <a:spcPct val="100000"/>
              </a:lnSpc>
              <a:tabLst>
                <a:tab pos="368300" algn="l"/>
              </a:tabLst>
            </a:pPr>
            <a:r>
              <a:rPr sz="2800"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5</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p:txBody>
      </p:sp>
      <p:sp>
        <p:nvSpPr>
          <p:cNvPr id="6" name="object 6"/>
          <p:cNvSpPr txBox="1"/>
          <p:nvPr/>
        </p:nvSpPr>
        <p:spPr>
          <a:xfrm>
            <a:off x="1922665" y="5470664"/>
            <a:ext cx="535749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另外一种计算方法是使用交叉差：</a:t>
            </a:r>
            <a:endParaRPr sz="2800">
              <a:latin typeface="新宋体" panose="02010609030101010101" charset="-122"/>
              <a:cs typeface="新宋体" panose="02010609030101010101" charset="-122"/>
            </a:endParaRPr>
          </a:p>
        </p:txBody>
      </p:sp>
      <p:sp>
        <p:nvSpPr>
          <p:cNvPr id="7" name="object 7"/>
          <p:cNvSpPr txBox="1"/>
          <p:nvPr/>
        </p:nvSpPr>
        <p:spPr>
          <a:xfrm>
            <a:off x="2990227" y="5967463"/>
            <a:ext cx="3801110" cy="491490"/>
          </a:xfrm>
          <a:prstGeom prst="rect">
            <a:avLst/>
          </a:prstGeom>
        </p:spPr>
        <p:txBody>
          <a:bodyPr vert="horz" wrap="square" lIns="0" tIns="0" rIns="0" bIns="0" rtlCol="0">
            <a:spAutoFit/>
          </a:bodyPr>
          <a:lstStyle/>
          <a:p>
            <a:pPr marL="12700">
              <a:lnSpc>
                <a:spcPct val="100000"/>
              </a:lnSpc>
              <a:tabLst>
                <a:tab pos="993775" algn="l"/>
                <a:tab pos="2181225" algn="l"/>
              </a:tabLst>
            </a:pPr>
            <a:r>
              <a:rPr sz="2800" spc="-10" dirty="0">
                <a:solidFill>
                  <a:srgbClr val="FF0000"/>
                </a:solidFill>
                <a:latin typeface="Symbol" panose="05050102010706020507"/>
                <a:cs typeface="Symbol" panose="05050102010706020507"/>
              </a:rPr>
              <a:t></a:t>
            </a:r>
            <a:r>
              <a:rPr sz="2800" dirty="0">
                <a:solidFill>
                  <a:srgbClr val="FF0000"/>
                </a:solidFill>
                <a:latin typeface="新宋体" panose="02010609030101010101" charset="-122"/>
                <a:cs typeface="新宋体" panose="02010609030101010101" charset="-122"/>
              </a:rPr>
              <a:t>f</a:t>
            </a:r>
            <a:r>
              <a:rPr sz="2800" spc="5" dirty="0">
                <a:solidFill>
                  <a:srgbClr val="FF0000"/>
                </a:solidFill>
                <a:latin typeface="新宋体" panose="02010609030101010101" charset="-122"/>
                <a:cs typeface="新宋体" panose="02010609030101010101" charset="-122"/>
              </a:rPr>
              <a:t> </a:t>
            </a:r>
            <a:r>
              <a:rPr sz="2800" spc="-5" dirty="0">
                <a:solidFill>
                  <a:srgbClr val="FF0000"/>
                </a:solidFill>
                <a:latin typeface="Symbol" panose="05050102010706020507"/>
                <a:cs typeface="Symbol" panose="05050102010706020507"/>
              </a:rPr>
              <a:t></a:t>
            </a:r>
            <a:r>
              <a:rPr sz="2800" dirty="0">
                <a:solidFill>
                  <a:srgbClr val="FF0000"/>
                </a:solidFill>
                <a:latin typeface="Times New Roman" panose="02020603050405020304"/>
                <a:cs typeface="Times New Roman" panose="02020603050405020304"/>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9</a:t>
            </a:r>
            <a:r>
              <a:rPr sz="2850" spc="675" baseline="-20000" dirty="0">
                <a:solidFill>
                  <a:srgbClr val="FF0000"/>
                </a:solidFill>
                <a:latin typeface="新宋体" panose="02010609030101010101" charset="-122"/>
                <a:cs typeface="新宋体" panose="02010609030101010101" charset="-122"/>
              </a:rPr>
              <a:t> </a:t>
            </a:r>
            <a:r>
              <a:rPr sz="2800"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5</a:t>
            </a:r>
            <a:r>
              <a:rPr sz="2800" spc="-5" dirty="0">
                <a:solidFill>
                  <a:srgbClr val="FF0000"/>
                </a:solidFill>
                <a:latin typeface="新宋体" panose="02010609030101010101" charset="-122"/>
                <a:cs typeface="新宋体" panose="02010609030101010101" charset="-122"/>
              </a:rPr>
              <a:t>)</a:t>
            </a:r>
            <a:r>
              <a:rPr sz="2850" baseline="23000" dirty="0">
                <a:solidFill>
                  <a:srgbClr val="FF0000"/>
                </a:solidFill>
                <a:latin typeface="新宋体" panose="02010609030101010101" charset="-122"/>
                <a:cs typeface="新宋体" panose="02010609030101010101" charset="-122"/>
              </a:rPr>
              <a:t>2</a:t>
            </a:r>
            <a:r>
              <a:rPr sz="2850" spc="675" baseline="23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(z</a:t>
            </a:r>
            <a:r>
              <a:rPr sz="2850" baseline="-20000" dirty="0">
                <a:solidFill>
                  <a:srgbClr val="FF0000"/>
                </a:solidFill>
                <a:latin typeface="新宋体" panose="02010609030101010101" charset="-122"/>
                <a:cs typeface="新宋体" panose="02010609030101010101" charset="-122"/>
              </a:rPr>
              <a:t>8</a:t>
            </a:r>
            <a:endParaRPr sz="2850" baseline="-20000">
              <a:latin typeface="新宋体" panose="02010609030101010101" charset="-122"/>
              <a:cs typeface="新宋体" panose="02010609030101010101" charset="-122"/>
            </a:endParaRPr>
          </a:p>
        </p:txBody>
      </p:sp>
      <p:sp>
        <p:nvSpPr>
          <p:cNvPr id="8" name="object 8"/>
          <p:cNvSpPr txBox="1"/>
          <p:nvPr/>
        </p:nvSpPr>
        <p:spPr>
          <a:xfrm>
            <a:off x="6943483" y="5866129"/>
            <a:ext cx="1518285" cy="593090"/>
          </a:xfrm>
          <a:prstGeom prst="rect">
            <a:avLst/>
          </a:prstGeom>
        </p:spPr>
        <p:txBody>
          <a:bodyPr vert="horz" wrap="square" lIns="0" tIns="0" rIns="0" bIns="0" rtlCol="0">
            <a:spAutoFit/>
          </a:bodyPr>
          <a:lstStyle/>
          <a:p>
            <a:pPr marL="12700">
              <a:lnSpc>
                <a:spcPct val="100000"/>
              </a:lnSpc>
              <a:tabLst>
                <a:tab pos="367665" algn="l"/>
              </a:tabLst>
            </a:pPr>
            <a:r>
              <a:rPr sz="4200" baseline="-16000" dirty="0">
                <a:solidFill>
                  <a:srgbClr val="FF0000"/>
                </a:solidFill>
                <a:latin typeface="Times New Roman" panose="02020603050405020304"/>
                <a:cs typeface="Times New Roman" panose="02020603050405020304"/>
              </a:rPr>
              <a:t>–	</a:t>
            </a:r>
            <a:r>
              <a:rPr sz="4200" spc="-7" baseline="-16000" dirty="0">
                <a:solidFill>
                  <a:srgbClr val="FF0000"/>
                </a:solidFill>
                <a:latin typeface="新宋体" panose="02010609030101010101" charset="-122"/>
                <a:cs typeface="新宋体" panose="02010609030101010101" charset="-122"/>
              </a:rPr>
              <a:t>z</a:t>
            </a:r>
            <a:r>
              <a:rPr sz="2850" baseline="-44000" dirty="0">
                <a:solidFill>
                  <a:srgbClr val="FF0000"/>
                </a:solidFill>
                <a:latin typeface="新宋体" panose="02010609030101010101" charset="-122"/>
                <a:cs typeface="新宋体" panose="02010609030101010101" charset="-122"/>
              </a:rPr>
              <a:t>6</a:t>
            </a:r>
            <a:r>
              <a:rPr sz="4200" spc="-7" baseline="-16000" dirty="0">
                <a:solidFill>
                  <a:srgbClr val="FF0000"/>
                </a:solidFill>
                <a:latin typeface="新宋体" panose="02010609030101010101" charset="-122"/>
                <a:cs typeface="新宋体" panose="02010609030101010101" charset="-122"/>
              </a:rPr>
              <a:t>)</a:t>
            </a:r>
            <a:r>
              <a:rPr sz="1900" spc="-5" dirty="0">
                <a:solidFill>
                  <a:srgbClr val="FF0000"/>
                </a:solidFill>
                <a:latin typeface="新宋体" panose="02010609030101010101" charset="-122"/>
                <a:cs typeface="新宋体" panose="02010609030101010101" charset="-122"/>
              </a:rPr>
              <a:t>2</a:t>
            </a:r>
            <a:r>
              <a:rPr sz="4200" baseline="-16000" dirty="0">
                <a:solidFill>
                  <a:srgbClr val="FF0000"/>
                </a:solidFill>
                <a:latin typeface="新宋体" panose="02010609030101010101" charset="-122"/>
                <a:cs typeface="新宋体" panose="02010609030101010101" charset="-122"/>
              </a:rPr>
              <a:t>]</a:t>
            </a:r>
            <a:r>
              <a:rPr sz="1900" dirty="0">
                <a:solidFill>
                  <a:srgbClr val="FF0000"/>
                </a:solidFill>
                <a:latin typeface="新宋体" panose="02010609030101010101" charset="-122"/>
                <a:cs typeface="新宋体" panose="02010609030101010101" charset="-122"/>
              </a:rPr>
              <a:t>1/2</a:t>
            </a:r>
            <a:endParaRPr sz="1900">
              <a:latin typeface="新宋体" panose="02010609030101010101" charset="-122"/>
              <a:cs typeface="新宋体" panose="02010609030101010101" charset="-122"/>
            </a:endParaRPr>
          </a:p>
        </p:txBody>
      </p:sp>
      <p:sp>
        <p:nvSpPr>
          <p:cNvPr id="9" name="object 9"/>
          <p:cNvSpPr txBox="1"/>
          <p:nvPr/>
        </p:nvSpPr>
        <p:spPr>
          <a:xfrm>
            <a:off x="3542665" y="6480302"/>
            <a:ext cx="3902710" cy="491490"/>
          </a:xfrm>
          <a:prstGeom prst="rect">
            <a:avLst/>
          </a:prstGeom>
        </p:spPr>
        <p:txBody>
          <a:bodyPr vert="horz" wrap="square" lIns="0" tIns="0" rIns="0" bIns="0" rtlCol="0">
            <a:spAutoFit/>
          </a:bodyPr>
          <a:lstStyle/>
          <a:p>
            <a:pPr marL="12700">
              <a:lnSpc>
                <a:spcPct val="100000"/>
              </a:lnSpc>
              <a:tabLst>
                <a:tab pos="384810" algn="l"/>
                <a:tab pos="1394460" algn="l"/>
                <a:tab pos="3413125" algn="l"/>
              </a:tabLst>
            </a:pPr>
            <a:r>
              <a:rPr sz="2800" spc="-5" dirty="0">
                <a:solidFill>
                  <a:srgbClr val="FF0000"/>
                </a:solidFill>
                <a:latin typeface="Symbol" panose="05050102010706020507"/>
                <a:cs typeface="Symbol" panose="05050102010706020507"/>
              </a:rPr>
              <a:t></a:t>
            </a:r>
            <a:r>
              <a:rPr sz="2800" spc="-5"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9</a:t>
            </a:r>
            <a:r>
              <a:rPr sz="2850" spc="667" baseline="-20000" dirty="0">
                <a:solidFill>
                  <a:srgbClr val="FF0000"/>
                </a:solidFill>
                <a:latin typeface="新宋体" panose="02010609030101010101" charset="-122"/>
                <a:cs typeface="新宋体" panose="02010609030101010101" charset="-122"/>
              </a:rPr>
              <a:t> </a:t>
            </a:r>
            <a:r>
              <a:rPr sz="2800"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5</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8</a:t>
            </a:r>
            <a:r>
              <a:rPr sz="2850" spc="667" baseline="-20000" dirty="0">
                <a:solidFill>
                  <a:srgbClr val="FF0000"/>
                </a:solidFill>
                <a:latin typeface="新宋体" panose="02010609030101010101" charset="-122"/>
                <a:cs typeface="新宋体" panose="02010609030101010101" charset="-122"/>
              </a:rPr>
              <a:t> </a:t>
            </a:r>
            <a:r>
              <a:rPr sz="2800"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6</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p:txBody>
      </p:sp>
      <p:sp>
        <p:nvSpPr>
          <p:cNvPr id="10" name="object 10"/>
          <p:cNvSpPr/>
          <p:nvPr/>
        </p:nvSpPr>
        <p:spPr>
          <a:xfrm>
            <a:off x="3875417" y="3244590"/>
            <a:ext cx="0" cy="472440"/>
          </a:xfrm>
          <a:custGeom>
            <a:avLst/>
            <a:gdLst/>
            <a:ahLst/>
            <a:cxnLst/>
            <a:rect l="l" t="t" r="r" b="b"/>
            <a:pathLst>
              <a:path h="472439">
                <a:moveTo>
                  <a:pt x="0" y="0"/>
                </a:moveTo>
                <a:lnTo>
                  <a:pt x="0" y="472446"/>
                </a:lnTo>
              </a:path>
            </a:pathLst>
          </a:custGeom>
          <a:ln w="19905">
            <a:solidFill>
              <a:srgbClr val="000000"/>
            </a:solidFill>
          </a:ln>
        </p:spPr>
        <p:txBody>
          <a:bodyPr wrap="square" lIns="0" tIns="0" rIns="0" bIns="0" rtlCol="0"/>
          <a:lstStyle/>
          <a:p>
            <a:endParaRPr/>
          </a:p>
        </p:txBody>
      </p:sp>
      <p:sp>
        <p:nvSpPr>
          <p:cNvPr id="11" name="object 11"/>
          <p:cNvSpPr/>
          <p:nvPr/>
        </p:nvSpPr>
        <p:spPr>
          <a:xfrm>
            <a:off x="4447671" y="3244590"/>
            <a:ext cx="0" cy="472440"/>
          </a:xfrm>
          <a:custGeom>
            <a:avLst/>
            <a:gdLst/>
            <a:ahLst/>
            <a:cxnLst/>
            <a:rect l="l" t="t" r="r" b="b"/>
            <a:pathLst>
              <a:path h="472439">
                <a:moveTo>
                  <a:pt x="0" y="0"/>
                </a:moveTo>
                <a:lnTo>
                  <a:pt x="0" y="472446"/>
                </a:lnTo>
              </a:path>
            </a:pathLst>
          </a:custGeom>
          <a:ln w="19905">
            <a:solidFill>
              <a:srgbClr val="000000"/>
            </a:solidFill>
          </a:ln>
        </p:spPr>
        <p:txBody>
          <a:bodyPr wrap="square" lIns="0" tIns="0" rIns="0" bIns="0" rtlCol="0"/>
          <a:lstStyle/>
          <a:p>
            <a:endParaRPr/>
          </a:p>
        </p:txBody>
      </p:sp>
      <p:sp>
        <p:nvSpPr>
          <p:cNvPr id="12" name="object 12"/>
          <p:cNvSpPr/>
          <p:nvPr/>
        </p:nvSpPr>
        <p:spPr>
          <a:xfrm>
            <a:off x="4862957" y="3244590"/>
            <a:ext cx="0" cy="472440"/>
          </a:xfrm>
          <a:custGeom>
            <a:avLst/>
            <a:gdLst/>
            <a:ahLst/>
            <a:cxnLst/>
            <a:rect l="l" t="t" r="r" b="b"/>
            <a:pathLst>
              <a:path h="472439">
                <a:moveTo>
                  <a:pt x="0" y="0"/>
                </a:moveTo>
                <a:lnTo>
                  <a:pt x="0" y="472446"/>
                </a:lnTo>
              </a:path>
            </a:pathLst>
          </a:custGeom>
          <a:ln w="19905">
            <a:solidFill>
              <a:srgbClr val="000000"/>
            </a:solidFill>
          </a:ln>
        </p:spPr>
        <p:txBody>
          <a:bodyPr wrap="square" lIns="0" tIns="0" rIns="0" bIns="0" rtlCol="0"/>
          <a:lstStyle/>
          <a:p>
            <a:endParaRPr/>
          </a:p>
        </p:txBody>
      </p:sp>
      <p:sp>
        <p:nvSpPr>
          <p:cNvPr id="13" name="object 13"/>
          <p:cNvSpPr/>
          <p:nvPr/>
        </p:nvSpPr>
        <p:spPr>
          <a:xfrm>
            <a:off x="5435225" y="3244590"/>
            <a:ext cx="0" cy="472440"/>
          </a:xfrm>
          <a:custGeom>
            <a:avLst/>
            <a:gdLst/>
            <a:ahLst/>
            <a:cxnLst/>
            <a:rect l="l" t="t" r="r" b="b"/>
            <a:pathLst>
              <a:path h="472439">
                <a:moveTo>
                  <a:pt x="0" y="0"/>
                </a:moveTo>
                <a:lnTo>
                  <a:pt x="0" y="472446"/>
                </a:lnTo>
              </a:path>
            </a:pathLst>
          </a:custGeom>
          <a:ln w="19905">
            <a:solidFill>
              <a:srgbClr val="000000"/>
            </a:solidFill>
          </a:ln>
        </p:spPr>
        <p:txBody>
          <a:bodyPr wrap="square" lIns="0" tIns="0" rIns="0" bIns="0" rtlCol="0"/>
          <a:lstStyle/>
          <a:p>
            <a:endParaRPr/>
          </a:p>
        </p:txBody>
      </p:sp>
      <p:sp>
        <p:nvSpPr>
          <p:cNvPr id="14" name="object 14"/>
          <p:cNvSpPr/>
          <p:nvPr/>
        </p:nvSpPr>
        <p:spPr>
          <a:xfrm>
            <a:off x="5702935" y="3272784"/>
            <a:ext cx="177165" cy="0"/>
          </a:xfrm>
          <a:custGeom>
            <a:avLst/>
            <a:gdLst/>
            <a:ahLst/>
            <a:cxnLst/>
            <a:rect l="l" t="t" r="r" b="b"/>
            <a:pathLst>
              <a:path w="177164">
                <a:moveTo>
                  <a:pt x="0" y="0"/>
                </a:moveTo>
                <a:lnTo>
                  <a:pt x="176797" y="0"/>
                </a:lnTo>
              </a:path>
            </a:pathLst>
          </a:custGeom>
          <a:ln w="7075">
            <a:solidFill>
              <a:srgbClr val="000000"/>
            </a:solidFill>
          </a:ln>
        </p:spPr>
        <p:txBody>
          <a:bodyPr wrap="square" lIns="0" tIns="0" rIns="0" bIns="0" rtlCol="0"/>
          <a:lstStyle/>
          <a:p>
            <a:endParaRPr/>
          </a:p>
        </p:txBody>
      </p:sp>
      <p:sp>
        <p:nvSpPr>
          <p:cNvPr id="15" name="object 15"/>
          <p:cNvSpPr txBox="1"/>
          <p:nvPr/>
        </p:nvSpPr>
        <p:spPr>
          <a:xfrm>
            <a:off x="5713858" y="3279394"/>
            <a:ext cx="124460" cy="248285"/>
          </a:xfrm>
          <a:prstGeom prst="rect">
            <a:avLst/>
          </a:prstGeom>
        </p:spPr>
        <p:txBody>
          <a:bodyPr vert="horz" wrap="square" lIns="0" tIns="0" rIns="0" bIns="0" rtlCol="0">
            <a:spAutoFit/>
          </a:bodyPr>
          <a:lstStyle/>
          <a:p>
            <a:pPr marL="12700">
              <a:lnSpc>
                <a:spcPct val="100000"/>
              </a:lnSpc>
            </a:pPr>
            <a:r>
              <a:rPr sz="1550" spc="5" dirty="0">
                <a:latin typeface="Times New Roman" panose="02020603050405020304"/>
                <a:cs typeface="Times New Roman" panose="02020603050405020304"/>
              </a:rPr>
              <a:t>2</a:t>
            </a:r>
            <a:endParaRPr sz="1550">
              <a:latin typeface="Times New Roman" panose="02020603050405020304"/>
              <a:cs typeface="Times New Roman" panose="02020603050405020304"/>
            </a:endParaRPr>
          </a:p>
        </p:txBody>
      </p:sp>
      <p:sp>
        <p:nvSpPr>
          <p:cNvPr id="16" name="object 16"/>
          <p:cNvSpPr txBox="1"/>
          <p:nvPr/>
        </p:nvSpPr>
        <p:spPr>
          <a:xfrm>
            <a:off x="5708536" y="3002026"/>
            <a:ext cx="124460" cy="248285"/>
          </a:xfrm>
          <a:prstGeom prst="rect">
            <a:avLst/>
          </a:prstGeom>
        </p:spPr>
        <p:txBody>
          <a:bodyPr vert="horz" wrap="square" lIns="0" tIns="0" rIns="0" bIns="0" rtlCol="0">
            <a:spAutoFit/>
          </a:bodyPr>
          <a:lstStyle/>
          <a:p>
            <a:pPr marL="12700">
              <a:lnSpc>
                <a:spcPct val="100000"/>
              </a:lnSpc>
            </a:pPr>
            <a:r>
              <a:rPr sz="1550" spc="5" dirty="0">
                <a:latin typeface="Times New Roman" panose="02020603050405020304"/>
                <a:cs typeface="Times New Roman" panose="02020603050405020304"/>
              </a:rPr>
              <a:t>1</a:t>
            </a:r>
            <a:endParaRPr sz="1550" dirty="0">
              <a:latin typeface="Times New Roman" panose="02020603050405020304"/>
              <a:cs typeface="Times New Roman" panose="02020603050405020304"/>
            </a:endParaRPr>
          </a:p>
        </p:txBody>
      </p:sp>
      <p:sp>
        <p:nvSpPr>
          <p:cNvPr id="17" name="object 17"/>
          <p:cNvSpPr txBox="1"/>
          <p:nvPr/>
        </p:nvSpPr>
        <p:spPr>
          <a:xfrm>
            <a:off x="4223130" y="3227590"/>
            <a:ext cx="124460" cy="248285"/>
          </a:xfrm>
          <a:prstGeom prst="rect">
            <a:avLst/>
          </a:prstGeom>
        </p:spPr>
        <p:txBody>
          <a:bodyPr vert="horz" wrap="square" lIns="0" tIns="0" rIns="0" bIns="0" rtlCol="0">
            <a:spAutoFit/>
          </a:bodyPr>
          <a:lstStyle/>
          <a:p>
            <a:pPr marL="12700">
              <a:lnSpc>
                <a:spcPct val="100000"/>
              </a:lnSpc>
            </a:pPr>
            <a:r>
              <a:rPr sz="1550" spc="5" dirty="0">
                <a:latin typeface="Times New Roman" panose="02020603050405020304"/>
                <a:cs typeface="Times New Roman" panose="02020603050405020304"/>
              </a:rPr>
              <a:t>2</a:t>
            </a:r>
            <a:endParaRPr sz="1550">
              <a:latin typeface="Times New Roman" panose="02020603050405020304"/>
              <a:cs typeface="Times New Roman" panose="02020603050405020304"/>
            </a:endParaRPr>
          </a:p>
        </p:txBody>
      </p:sp>
      <p:sp>
        <p:nvSpPr>
          <p:cNvPr id="18" name="object 18"/>
          <p:cNvSpPr txBox="1"/>
          <p:nvPr/>
        </p:nvSpPr>
        <p:spPr>
          <a:xfrm>
            <a:off x="5200027" y="3227590"/>
            <a:ext cx="134620" cy="446405"/>
          </a:xfrm>
          <a:prstGeom prst="rect">
            <a:avLst/>
          </a:prstGeom>
        </p:spPr>
        <p:txBody>
          <a:bodyPr vert="horz" wrap="square" lIns="0" tIns="0" rIns="0" bIns="0" rtlCol="0">
            <a:spAutoFit/>
          </a:bodyPr>
          <a:lstStyle/>
          <a:p>
            <a:pPr marL="22225">
              <a:lnSpc>
                <a:spcPts val="1710"/>
              </a:lnSpc>
            </a:pPr>
            <a:r>
              <a:rPr sz="1550" spc="5" dirty="0">
                <a:latin typeface="Times New Roman" panose="02020603050405020304"/>
                <a:cs typeface="Times New Roman" panose="02020603050405020304"/>
              </a:rPr>
              <a:t>2</a:t>
            </a:r>
            <a:endParaRPr sz="1550">
              <a:latin typeface="Times New Roman" panose="02020603050405020304"/>
              <a:cs typeface="Times New Roman" panose="02020603050405020304"/>
            </a:endParaRPr>
          </a:p>
          <a:p>
            <a:pPr marL="12700">
              <a:lnSpc>
                <a:spcPts val="1710"/>
              </a:lnSpc>
            </a:pPr>
            <a:r>
              <a:rPr sz="1550" i="1" dirty="0">
                <a:latin typeface="Times New Roman" panose="02020603050405020304"/>
                <a:cs typeface="Times New Roman" panose="02020603050405020304"/>
              </a:rPr>
              <a:t>y</a:t>
            </a:r>
            <a:endParaRPr sz="1550">
              <a:latin typeface="Times New Roman" panose="02020603050405020304"/>
              <a:cs typeface="Times New Roman" panose="02020603050405020304"/>
            </a:endParaRPr>
          </a:p>
        </p:txBody>
      </p:sp>
      <p:sp>
        <p:nvSpPr>
          <p:cNvPr id="19" name="object 19"/>
          <p:cNvSpPr txBox="1"/>
          <p:nvPr/>
        </p:nvSpPr>
        <p:spPr>
          <a:xfrm>
            <a:off x="2004682" y="3208020"/>
            <a:ext cx="4256418" cy="725805"/>
          </a:xfrm>
          <a:prstGeom prst="rect">
            <a:avLst/>
          </a:prstGeom>
        </p:spPr>
        <p:txBody>
          <a:bodyPr vert="horz" wrap="square" lIns="0" tIns="0" rIns="0" bIns="0" rtlCol="0">
            <a:spAutoFit/>
          </a:bodyPr>
          <a:lstStyle/>
          <a:p>
            <a:pPr algn="ctr">
              <a:lnSpc>
                <a:spcPts val="4685"/>
              </a:lnSpc>
              <a:tabLst>
                <a:tab pos="587375" algn="l"/>
                <a:tab pos="898525" algn="l"/>
                <a:tab pos="1670685" algn="l"/>
                <a:tab pos="2014220" algn="l"/>
                <a:tab pos="2600325" algn="l"/>
              </a:tabLst>
            </a:pPr>
            <a:r>
              <a:rPr sz="2200" spc="15" dirty="0">
                <a:latin typeface="Symbol" panose="05050102010706020507"/>
                <a:cs typeface="Symbol" panose="05050102010706020507"/>
              </a:rPr>
              <a:t></a:t>
            </a:r>
            <a:r>
              <a:rPr sz="2200" spc="125"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dirty="0">
                <a:latin typeface="Times New Roman" panose="02020603050405020304"/>
                <a:cs typeface="Times New Roman" panose="02020603050405020304"/>
              </a:rPr>
              <a:t>	</a:t>
            </a:r>
            <a:r>
              <a:rPr sz="2200" spc="10" dirty="0">
                <a:latin typeface="Symbol" panose="05050102010706020507"/>
                <a:cs typeface="Symbol" panose="05050102010706020507"/>
              </a:rPr>
              <a:t></a:t>
            </a:r>
            <a:r>
              <a:rPr sz="2200" dirty="0">
                <a:latin typeface="Times New Roman" panose="02020603050405020304"/>
                <a:cs typeface="Times New Roman" panose="02020603050405020304"/>
              </a:rPr>
              <a:t>	</a:t>
            </a:r>
            <a:r>
              <a:rPr sz="4750" spc="-580" dirty="0">
                <a:latin typeface="Symbol" panose="05050102010706020507"/>
                <a:cs typeface="Symbol" panose="05050102010706020507"/>
              </a:rPr>
              <a:t></a:t>
            </a:r>
            <a:r>
              <a:rPr lang="en-US" sz="4750" spc="-580" dirty="0">
                <a:latin typeface="Symbol" panose="05050102010706020507"/>
                <a:cs typeface="Symbol" panose="05050102010706020507"/>
              </a:rPr>
              <a:t>   </a:t>
            </a:r>
            <a:r>
              <a:rPr sz="2200" i="1" spc="20" dirty="0">
                <a:latin typeface="Times New Roman" panose="02020603050405020304"/>
                <a:cs typeface="Times New Roman" panose="02020603050405020304"/>
              </a:rPr>
              <a:t>G</a:t>
            </a:r>
            <a:r>
              <a:rPr sz="2200" i="1" dirty="0">
                <a:latin typeface="Times New Roman" panose="02020603050405020304"/>
                <a:cs typeface="Times New Roman" panose="02020603050405020304"/>
              </a:rPr>
              <a:t>	</a:t>
            </a:r>
            <a:r>
              <a:rPr sz="2200" spc="10" dirty="0">
                <a:latin typeface="Symbol" panose="05050102010706020507"/>
                <a:cs typeface="Symbol" panose="05050102010706020507"/>
              </a:rPr>
              <a:t></a:t>
            </a:r>
            <a:r>
              <a:rPr sz="2200" dirty="0">
                <a:latin typeface="Times New Roman" panose="02020603050405020304"/>
                <a:cs typeface="Times New Roman" panose="02020603050405020304"/>
              </a:rPr>
              <a:t>	</a:t>
            </a:r>
            <a:r>
              <a:rPr lang="en-US" sz="2200" dirty="0">
                <a:latin typeface="Times New Roman" panose="02020603050405020304"/>
                <a:cs typeface="Times New Roman" panose="02020603050405020304"/>
              </a:rPr>
              <a:t>     </a:t>
            </a:r>
            <a:r>
              <a:rPr sz="2200" i="1" spc="20" dirty="0">
                <a:latin typeface="Times New Roman" panose="02020603050405020304"/>
                <a:cs typeface="Times New Roman" panose="02020603050405020304"/>
              </a:rPr>
              <a:t>G</a:t>
            </a:r>
            <a:r>
              <a:rPr lang="en-US" sz="2200" i="1" spc="20" dirty="0">
                <a:latin typeface="Times New Roman" panose="02020603050405020304"/>
                <a:cs typeface="Times New Roman" panose="02020603050405020304"/>
              </a:rPr>
              <a:t>     </a:t>
            </a:r>
            <a:r>
              <a:rPr sz="4750" spc="-680" dirty="0">
                <a:latin typeface="Symbol" panose="05050102010706020507"/>
                <a:cs typeface="Symbol" panose="05050102010706020507"/>
              </a:rPr>
              <a:t></a:t>
            </a:r>
            <a:endParaRPr sz="4750" dirty="0">
              <a:latin typeface="Symbol" panose="05050102010706020507"/>
              <a:cs typeface="Symbol" panose="05050102010706020507"/>
            </a:endParaRPr>
          </a:p>
          <a:p>
            <a:pPr marL="37465" algn="ctr">
              <a:lnSpc>
                <a:spcPts val="935"/>
              </a:lnSpc>
            </a:pPr>
            <a:r>
              <a:rPr sz="1550" i="1" dirty="0">
                <a:latin typeface="Times New Roman" panose="02020603050405020304"/>
                <a:cs typeface="Times New Roman" panose="02020603050405020304"/>
              </a:rPr>
              <a:t>x</a:t>
            </a:r>
            <a:endParaRPr sz="1550" dirty="0">
              <a:latin typeface="Times New Roman" panose="02020603050405020304"/>
              <a:cs typeface="Times New Roman" panose="02020603050405020304"/>
            </a:endParaRPr>
          </a:p>
        </p:txBody>
      </p:sp>
      <p:sp>
        <p:nvSpPr>
          <p:cNvPr id="20" name="object 20"/>
          <p:cNvSpPr/>
          <p:nvPr/>
        </p:nvSpPr>
        <p:spPr>
          <a:xfrm>
            <a:off x="81662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1" name="object 21"/>
          <p:cNvSpPr/>
          <p:nvPr/>
        </p:nvSpPr>
        <p:spPr>
          <a:xfrm>
            <a:off x="81662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8166227" y="35493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3" name="object 23"/>
          <p:cNvSpPr/>
          <p:nvPr/>
        </p:nvSpPr>
        <p:spPr>
          <a:xfrm>
            <a:off x="8166227" y="35493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4" name="object 24"/>
          <p:cNvSpPr/>
          <p:nvPr/>
        </p:nvSpPr>
        <p:spPr>
          <a:xfrm>
            <a:off x="81662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5" name="object 25"/>
          <p:cNvSpPr/>
          <p:nvPr/>
        </p:nvSpPr>
        <p:spPr>
          <a:xfrm>
            <a:off x="81662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6" name="object 26"/>
          <p:cNvSpPr/>
          <p:nvPr/>
        </p:nvSpPr>
        <p:spPr>
          <a:xfrm>
            <a:off x="86996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7" name="object 27"/>
          <p:cNvSpPr/>
          <p:nvPr/>
        </p:nvSpPr>
        <p:spPr>
          <a:xfrm>
            <a:off x="86996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8" name="object 28"/>
          <p:cNvSpPr/>
          <p:nvPr/>
        </p:nvSpPr>
        <p:spPr>
          <a:xfrm>
            <a:off x="8699627" y="35493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9" name="object 29"/>
          <p:cNvSpPr/>
          <p:nvPr/>
        </p:nvSpPr>
        <p:spPr>
          <a:xfrm>
            <a:off x="8699627" y="35493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30" name="object 30"/>
          <p:cNvSpPr/>
          <p:nvPr/>
        </p:nvSpPr>
        <p:spPr>
          <a:xfrm>
            <a:off x="86996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31" name="object 31"/>
          <p:cNvSpPr/>
          <p:nvPr/>
        </p:nvSpPr>
        <p:spPr>
          <a:xfrm>
            <a:off x="86996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32" name="object 32"/>
          <p:cNvSpPr/>
          <p:nvPr/>
        </p:nvSpPr>
        <p:spPr>
          <a:xfrm>
            <a:off x="76328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33" name="object 33"/>
          <p:cNvSpPr/>
          <p:nvPr/>
        </p:nvSpPr>
        <p:spPr>
          <a:xfrm>
            <a:off x="7632827" y="24825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34" name="object 34"/>
          <p:cNvSpPr txBox="1"/>
          <p:nvPr/>
        </p:nvSpPr>
        <p:spPr>
          <a:xfrm>
            <a:off x="7767955" y="2555747"/>
            <a:ext cx="1329055" cy="433705"/>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1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2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3</a:t>
            </a:r>
            <a:endParaRPr sz="2400" baseline="-21000">
              <a:latin typeface="Times New Roman" panose="02020603050405020304"/>
              <a:cs typeface="Times New Roman" panose="02020603050405020304"/>
            </a:endParaRPr>
          </a:p>
        </p:txBody>
      </p:sp>
      <p:sp>
        <p:nvSpPr>
          <p:cNvPr id="35" name="object 35"/>
          <p:cNvSpPr/>
          <p:nvPr/>
        </p:nvSpPr>
        <p:spPr>
          <a:xfrm>
            <a:off x="7632827" y="35493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36" name="object 36"/>
          <p:cNvSpPr/>
          <p:nvPr/>
        </p:nvSpPr>
        <p:spPr>
          <a:xfrm>
            <a:off x="7632827" y="35493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37" name="object 37"/>
          <p:cNvSpPr txBox="1"/>
          <p:nvPr/>
        </p:nvSpPr>
        <p:spPr>
          <a:xfrm>
            <a:off x="7767955" y="3622547"/>
            <a:ext cx="1329055" cy="433705"/>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7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8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9</a:t>
            </a:r>
            <a:endParaRPr sz="2400" baseline="-21000">
              <a:latin typeface="Times New Roman" panose="02020603050405020304"/>
              <a:cs typeface="Times New Roman" panose="02020603050405020304"/>
            </a:endParaRPr>
          </a:p>
        </p:txBody>
      </p:sp>
      <p:sp>
        <p:nvSpPr>
          <p:cNvPr id="38" name="object 38"/>
          <p:cNvSpPr/>
          <p:nvPr/>
        </p:nvSpPr>
        <p:spPr>
          <a:xfrm>
            <a:off x="76328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39" name="object 39"/>
          <p:cNvSpPr/>
          <p:nvPr/>
        </p:nvSpPr>
        <p:spPr>
          <a:xfrm>
            <a:off x="7632827" y="3015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40" name="object 40"/>
          <p:cNvSpPr txBox="1"/>
          <p:nvPr/>
        </p:nvSpPr>
        <p:spPr>
          <a:xfrm>
            <a:off x="7767955" y="3089147"/>
            <a:ext cx="1329055" cy="433705"/>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4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5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6</a:t>
            </a:r>
            <a:endParaRPr sz="2400" baseline="-21000">
              <a:latin typeface="Times New Roman" panose="02020603050405020304"/>
              <a:cs typeface="Times New Roman" panose="02020603050405020304"/>
            </a:endParaRPr>
          </a:p>
        </p:txBody>
      </p:sp>
      <p:sp>
        <p:nvSpPr>
          <p:cNvPr id="41" name="object 41"/>
          <p:cNvSpPr/>
          <p:nvPr/>
        </p:nvSpPr>
        <p:spPr>
          <a:xfrm>
            <a:off x="8471027" y="3312414"/>
            <a:ext cx="392430" cy="542290"/>
          </a:xfrm>
          <a:custGeom>
            <a:avLst/>
            <a:gdLst/>
            <a:ahLst/>
            <a:cxnLst/>
            <a:rect l="l" t="t" r="r" b="b"/>
            <a:pathLst>
              <a:path w="392429" h="542289">
                <a:moveTo>
                  <a:pt x="38177" y="463669"/>
                </a:moveTo>
                <a:lnTo>
                  <a:pt x="15252" y="447294"/>
                </a:lnTo>
                <a:lnTo>
                  <a:pt x="0" y="541782"/>
                </a:lnTo>
                <a:lnTo>
                  <a:pt x="29730" y="525981"/>
                </a:lnTo>
                <a:lnTo>
                  <a:pt x="29730" y="475488"/>
                </a:lnTo>
                <a:lnTo>
                  <a:pt x="38177" y="463669"/>
                </a:lnTo>
                <a:close/>
              </a:path>
              <a:path w="392429" h="542289">
                <a:moveTo>
                  <a:pt x="61736" y="480496"/>
                </a:moveTo>
                <a:lnTo>
                  <a:pt x="38177" y="463669"/>
                </a:lnTo>
                <a:lnTo>
                  <a:pt x="29730" y="475488"/>
                </a:lnTo>
                <a:lnTo>
                  <a:pt x="53352" y="492251"/>
                </a:lnTo>
                <a:lnTo>
                  <a:pt x="61736" y="480496"/>
                </a:lnTo>
                <a:close/>
              </a:path>
              <a:path w="392429" h="542289">
                <a:moveTo>
                  <a:pt x="84594" y="496824"/>
                </a:moveTo>
                <a:lnTo>
                  <a:pt x="61736" y="480496"/>
                </a:lnTo>
                <a:lnTo>
                  <a:pt x="53352" y="492251"/>
                </a:lnTo>
                <a:lnTo>
                  <a:pt x="29730" y="475488"/>
                </a:lnTo>
                <a:lnTo>
                  <a:pt x="29730" y="525981"/>
                </a:lnTo>
                <a:lnTo>
                  <a:pt x="84594" y="496824"/>
                </a:lnTo>
                <a:close/>
              </a:path>
              <a:path w="392429" h="542289">
                <a:moveTo>
                  <a:pt x="392442" y="16763"/>
                </a:moveTo>
                <a:lnTo>
                  <a:pt x="369570" y="0"/>
                </a:lnTo>
                <a:lnTo>
                  <a:pt x="38177" y="463669"/>
                </a:lnTo>
                <a:lnTo>
                  <a:pt x="61736" y="480496"/>
                </a:lnTo>
                <a:lnTo>
                  <a:pt x="392442" y="16763"/>
                </a:lnTo>
                <a:close/>
              </a:path>
            </a:pathLst>
          </a:custGeom>
          <a:solidFill>
            <a:srgbClr val="FF0000"/>
          </a:solidFill>
        </p:spPr>
        <p:txBody>
          <a:bodyPr wrap="square" lIns="0" tIns="0" rIns="0" bIns="0" rtlCol="0"/>
          <a:lstStyle/>
          <a:p>
            <a:endParaRPr/>
          </a:p>
        </p:txBody>
      </p:sp>
      <p:sp>
        <p:nvSpPr>
          <p:cNvPr id="42" name="object 42"/>
          <p:cNvSpPr/>
          <p:nvPr/>
        </p:nvSpPr>
        <p:spPr>
          <a:xfrm>
            <a:off x="8461133" y="3387090"/>
            <a:ext cx="467359" cy="467359"/>
          </a:xfrm>
          <a:custGeom>
            <a:avLst/>
            <a:gdLst/>
            <a:ahLst/>
            <a:cxnLst/>
            <a:rect l="l" t="t" r="r" b="b"/>
            <a:pathLst>
              <a:path w="467359" h="467360">
                <a:moveTo>
                  <a:pt x="416798" y="396242"/>
                </a:moveTo>
                <a:lnTo>
                  <a:pt x="19812" y="0"/>
                </a:lnTo>
                <a:lnTo>
                  <a:pt x="0" y="19812"/>
                </a:lnTo>
                <a:lnTo>
                  <a:pt x="396242" y="416798"/>
                </a:lnTo>
                <a:lnTo>
                  <a:pt x="416798" y="396242"/>
                </a:lnTo>
                <a:close/>
              </a:path>
              <a:path w="467359" h="467360">
                <a:moveTo>
                  <a:pt x="426720" y="453535"/>
                </a:moveTo>
                <a:lnTo>
                  <a:pt x="426720" y="406146"/>
                </a:lnTo>
                <a:lnTo>
                  <a:pt x="406146" y="426720"/>
                </a:lnTo>
                <a:lnTo>
                  <a:pt x="396242" y="416798"/>
                </a:lnTo>
                <a:lnTo>
                  <a:pt x="376415" y="436625"/>
                </a:lnTo>
                <a:lnTo>
                  <a:pt x="426720" y="453535"/>
                </a:lnTo>
                <a:close/>
              </a:path>
              <a:path w="467359" h="467360">
                <a:moveTo>
                  <a:pt x="426720" y="406146"/>
                </a:moveTo>
                <a:lnTo>
                  <a:pt x="416798" y="396242"/>
                </a:lnTo>
                <a:lnTo>
                  <a:pt x="396242" y="416798"/>
                </a:lnTo>
                <a:lnTo>
                  <a:pt x="406146" y="426720"/>
                </a:lnTo>
                <a:lnTo>
                  <a:pt x="426720" y="406146"/>
                </a:lnTo>
                <a:close/>
              </a:path>
              <a:path w="467359" h="467360">
                <a:moveTo>
                  <a:pt x="467093" y="467106"/>
                </a:moveTo>
                <a:lnTo>
                  <a:pt x="436613" y="376427"/>
                </a:lnTo>
                <a:lnTo>
                  <a:pt x="416798" y="396242"/>
                </a:lnTo>
                <a:lnTo>
                  <a:pt x="426720" y="406146"/>
                </a:lnTo>
                <a:lnTo>
                  <a:pt x="426720" y="453535"/>
                </a:lnTo>
                <a:lnTo>
                  <a:pt x="467093" y="467106"/>
                </a:lnTo>
                <a:close/>
              </a:path>
            </a:pathLst>
          </a:custGeom>
          <a:solidFill>
            <a:srgbClr val="FF0000"/>
          </a:solidFill>
        </p:spPr>
        <p:txBody>
          <a:bodyPr wrap="square" lIns="0" tIns="0" rIns="0" bIns="0" rtlCol="0"/>
          <a:lstStyle/>
          <a:p>
            <a:endParaRPr/>
          </a:p>
        </p:txBody>
      </p:sp>
      <p:sp>
        <p:nvSpPr>
          <p:cNvPr id="43" name="object 43"/>
          <p:cNvSpPr txBox="1"/>
          <p:nvPr/>
        </p:nvSpPr>
        <p:spPr>
          <a:xfrm>
            <a:off x="1825879" y="959865"/>
            <a:ext cx="5454015" cy="178625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梯度算子</a:t>
            </a:r>
            <a:endParaRPr sz="3200">
              <a:latin typeface="新宋体" panose="02010609030101010101" charset="-122"/>
              <a:cs typeface="新宋体" panose="02010609030101010101" charset="-122"/>
            </a:endParaRPr>
          </a:p>
          <a:p>
            <a:pPr marL="109220">
              <a:lnSpc>
                <a:spcPct val="100000"/>
              </a:lnSpc>
              <a:spcBef>
                <a:spcPts val="2425"/>
              </a:spcBef>
            </a:pPr>
            <a:r>
              <a:rPr sz="2200" spc="74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向量模值的近似计算</a:t>
            </a:r>
            <a:endParaRPr sz="3200">
              <a:latin typeface="新宋体" panose="02010609030101010101" charset="-122"/>
              <a:cs typeface="新宋体" panose="02010609030101010101" charset="-122"/>
            </a:endParaRPr>
          </a:p>
          <a:p>
            <a:pPr marL="464820">
              <a:lnSpc>
                <a:spcPts val="3295"/>
              </a:lnSpc>
              <a:spcBef>
                <a:spcPts val="665"/>
              </a:spcBef>
            </a:pPr>
            <a:r>
              <a:rPr sz="2800" spc="-5" dirty="0">
                <a:latin typeface="新宋体" panose="02010609030101010101" charset="-122"/>
                <a:cs typeface="新宋体" panose="02010609030101010101" charset="-122"/>
              </a:rPr>
              <a:t>用绝对值替换平方和平方根有：</a:t>
            </a:r>
            <a:endParaRPr sz="2800">
              <a:latin typeface="新宋体" panose="02010609030101010101" charset="-122"/>
              <a:cs typeface="新宋体" panose="02010609030101010101" charset="-122"/>
            </a:endParaRPr>
          </a:p>
        </p:txBody>
      </p:sp>
      <p:sp>
        <p:nvSpPr>
          <p:cNvPr id="44" name="object 44"/>
          <p:cNvSpPr/>
          <p:nvPr/>
        </p:nvSpPr>
        <p:spPr>
          <a:xfrm>
            <a:off x="3878447" y="3983737"/>
            <a:ext cx="0" cy="381000"/>
          </a:xfrm>
          <a:custGeom>
            <a:avLst/>
            <a:gdLst/>
            <a:ahLst/>
            <a:cxnLst/>
            <a:rect l="l" t="t" r="r" b="b"/>
            <a:pathLst>
              <a:path h="381000">
                <a:moveTo>
                  <a:pt x="0" y="0"/>
                </a:moveTo>
                <a:lnTo>
                  <a:pt x="0" y="380991"/>
                </a:lnTo>
              </a:path>
            </a:pathLst>
          </a:custGeom>
          <a:ln w="20661">
            <a:solidFill>
              <a:srgbClr val="000000"/>
            </a:solidFill>
          </a:ln>
        </p:spPr>
        <p:txBody>
          <a:bodyPr wrap="square" lIns="0" tIns="0" rIns="0" bIns="0" rtlCol="0"/>
          <a:lstStyle/>
          <a:p>
            <a:endParaRPr/>
          </a:p>
        </p:txBody>
      </p:sp>
      <p:sp>
        <p:nvSpPr>
          <p:cNvPr id="45" name="object 45"/>
          <p:cNvSpPr/>
          <p:nvPr/>
        </p:nvSpPr>
        <p:spPr>
          <a:xfrm>
            <a:off x="4439284" y="3983737"/>
            <a:ext cx="0" cy="381000"/>
          </a:xfrm>
          <a:custGeom>
            <a:avLst/>
            <a:gdLst/>
            <a:ahLst/>
            <a:cxnLst/>
            <a:rect l="l" t="t" r="r" b="b"/>
            <a:pathLst>
              <a:path h="381000">
                <a:moveTo>
                  <a:pt x="0" y="0"/>
                </a:moveTo>
                <a:lnTo>
                  <a:pt x="0" y="380991"/>
                </a:lnTo>
              </a:path>
            </a:pathLst>
          </a:custGeom>
          <a:ln w="20661">
            <a:solidFill>
              <a:srgbClr val="000000"/>
            </a:solidFill>
          </a:ln>
        </p:spPr>
        <p:txBody>
          <a:bodyPr wrap="square" lIns="0" tIns="0" rIns="0" bIns="0" rtlCol="0"/>
          <a:lstStyle/>
          <a:p>
            <a:endParaRPr/>
          </a:p>
        </p:txBody>
      </p:sp>
      <p:sp>
        <p:nvSpPr>
          <p:cNvPr id="46" name="object 46"/>
          <p:cNvSpPr/>
          <p:nvPr/>
        </p:nvSpPr>
        <p:spPr>
          <a:xfrm>
            <a:off x="4869819" y="3941063"/>
            <a:ext cx="0" cy="466725"/>
          </a:xfrm>
          <a:custGeom>
            <a:avLst/>
            <a:gdLst/>
            <a:ahLst/>
            <a:cxnLst/>
            <a:rect l="l" t="t" r="r" b="b"/>
            <a:pathLst>
              <a:path h="466725">
                <a:moveTo>
                  <a:pt x="0" y="0"/>
                </a:moveTo>
                <a:lnTo>
                  <a:pt x="0" y="466339"/>
                </a:lnTo>
              </a:path>
            </a:pathLst>
          </a:custGeom>
          <a:ln w="20661">
            <a:solidFill>
              <a:srgbClr val="000000"/>
            </a:solidFill>
          </a:ln>
        </p:spPr>
        <p:txBody>
          <a:bodyPr wrap="square" lIns="0" tIns="0" rIns="0" bIns="0" rtlCol="0"/>
          <a:lstStyle/>
          <a:p>
            <a:endParaRPr/>
          </a:p>
        </p:txBody>
      </p:sp>
      <p:sp>
        <p:nvSpPr>
          <p:cNvPr id="47" name="object 47"/>
          <p:cNvSpPr/>
          <p:nvPr/>
        </p:nvSpPr>
        <p:spPr>
          <a:xfrm>
            <a:off x="5448172" y="3941063"/>
            <a:ext cx="0" cy="466725"/>
          </a:xfrm>
          <a:custGeom>
            <a:avLst/>
            <a:gdLst/>
            <a:ahLst/>
            <a:cxnLst/>
            <a:rect l="l" t="t" r="r" b="b"/>
            <a:pathLst>
              <a:path h="466725">
                <a:moveTo>
                  <a:pt x="0" y="0"/>
                </a:moveTo>
                <a:lnTo>
                  <a:pt x="0" y="466339"/>
                </a:lnTo>
              </a:path>
            </a:pathLst>
          </a:custGeom>
          <a:ln w="20661">
            <a:solidFill>
              <a:srgbClr val="000000"/>
            </a:solidFill>
          </a:ln>
        </p:spPr>
        <p:txBody>
          <a:bodyPr wrap="square" lIns="0" tIns="0" rIns="0" bIns="0" rtlCol="0"/>
          <a:lstStyle/>
          <a:p>
            <a:endParaRPr/>
          </a:p>
        </p:txBody>
      </p:sp>
      <p:sp>
        <p:nvSpPr>
          <p:cNvPr id="48" name="object 48"/>
          <p:cNvSpPr txBox="1"/>
          <p:nvPr/>
        </p:nvSpPr>
        <p:spPr>
          <a:xfrm>
            <a:off x="1922665" y="3946397"/>
            <a:ext cx="4490835" cy="933589"/>
          </a:xfrm>
          <a:prstGeom prst="rect">
            <a:avLst/>
          </a:prstGeom>
        </p:spPr>
        <p:txBody>
          <a:bodyPr vert="horz" wrap="square" lIns="0" tIns="0" rIns="0" bIns="0" rtlCol="0">
            <a:spAutoFit/>
          </a:bodyPr>
          <a:lstStyle/>
          <a:p>
            <a:pPr marL="1607820">
              <a:lnSpc>
                <a:spcPct val="100000"/>
              </a:lnSpc>
              <a:tabLst>
                <a:tab pos="1988820" algn="l"/>
                <a:tab pos="2623820" algn="l"/>
                <a:tab pos="2980055" algn="l"/>
              </a:tabLst>
            </a:pPr>
            <a:r>
              <a:rPr sz="2400" spc="15" dirty="0">
                <a:latin typeface="Symbol" panose="05050102010706020507"/>
                <a:cs typeface="Symbol" panose="05050102010706020507"/>
              </a:rPr>
              <a:t></a:t>
            </a:r>
            <a:r>
              <a:rPr sz="2400" spc="15" dirty="0">
                <a:latin typeface="Times New Roman" panose="02020603050405020304"/>
                <a:cs typeface="Times New Roman" panose="02020603050405020304"/>
              </a:rPr>
              <a:t>	</a:t>
            </a:r>
            <a:r>
              <a:rPr sz="2400" i="1" spc="20" dirty="0">
                <a:latin typeface="Times New Roman" panose="02020603050405020304"/>
                <a:cs typeface="Times New Roman" panose="02020603050405020304"/>
              </a:rPr>
              <a:t>G</a:t>
            </a:r>
            <a:r>
              <a:rPr sz="2400" i="1" spc="135" dirty="0">
                <a:latin typeface="Times New Roman" panose="02020603050405020304"/>
                <a:cs typeface="Times New Roman" panose="02020603050405020304"/>
              </a:rPr>
              <a:t> </a:t>
            </a:r>
            <a:r>
              <a:rPr sz="2550" i="1" baseline="-20000" dirty="0">
                <a:latin typeface="Times New Roman" panose="02020603050405020304"/>
                <a:cs typeface="Times New Roman" panose="02020603050405020304"/>
              </a:rPr>
              <a:t>x	</a:t>
            </a:r>
            <a:r>
              <a:rPr sz="2400" spc="15" dirty="0">
                <a:latin typeface="Symbol" panose="05050102010706020507"/>
                <a:cs typeface="Symbol" panose="05050102010706020507"/>
              </a:rPr>
              <a:t></a:t>
            </a:r>
            <a:r>
              <a:rPr sz="2400" dirty="0">
                <a:latin typeface="Times New Roman" panose="02020603050405020304"/>
                <a:cs typeface="Times New Roman" panose="02020603050405020304"/>
              </a:rPr>
              <a:t>	</a:t>
            </a:r>
            <a:r>
              <a:rPr sz="2400" i="1" spc="20" dirty="0">
                <a:latin typeface="Times New Roman" panose="02020603050405020304"/>
                <a:cs typeface="Times New Roman" panose="02020603050405020304"/>
              </a:rPr>
              <a:t>G</a:t>
            </a:r>
            <a:r>
              <a:rPr sz="2400" i="1" spc="229" dirty="0">
                <a:latin typeface="Times New Roman" panose="02020603050405020304"/>
                <a:cs typeface="Times New Roman" panose="02020603050405020304"/>
              </a:rPr>
              <a:t> </a:t>
            </a:r>
            <a:r>
              <a:rPr sz="2550" i="1" baseline="-20000" dirty="0">
                <a:latin typeface="Times New Roman" panose="02020603050405020304"/>
                <a:cs typeface="Times New Roman" panose="02020603050405020304"/>
              </a:rPr>
              <a:t>y</a:t>
            </a:r>
            <a:endParaRPr sz="2550" baseline="-20000" dirty="0">
              <a:latin typeface="Times New Roman" panose="02020603050405020304"/>
              <a:cs typeface="Times New Roman" panose="02020603050405020304"/>
            </a:endParaRPr>
          </a:p>
          <a:p>
            <a:pPr marL="12700">
              <a:lnSpc>
                <a:spcPts val="3750"/>
              </a:lnSpc>
              <a:spcBef>
                <a:spcPts val="580"/>
              </a:spcBef>
            </a:pPr>
            <a:r>
              <a:rPr sz="2200" spc="74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微分过滤器的原理</a:t>
            </a:r>
            <a:endParaRPr sz="3200" dirty="0">
              <a:latin typeface="新宋体" panose="02010609030101010101" charset="-122"/>
              <a:cs typeface="新宋体" panose="02010609030101010101"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995804" y="2109978"/>
            <a:ext cx="5340985" cy="1120140"/>
          </a:xfrm>
          <a:prstGeom prst="rect">
            <a:avLst/>
          </a:prstGeom>
        </p:spPr>
        <p:txBody>
          <a:bodyPr vert="horz" wrap="square" lIns="0" tIns="0" rIns="0" bIns="0" rtlCol="0">
            <a:spAutoFit/>
          </a:bodyPr>
          <a:lstStyle/>
          <a:p>
            <a:pPr marL="12700">
              <a:lnSpc>
                <a:spcPct val="100000"/>
              </a:lnSpc>
            </a:pPr>
            <a:r>
              <a:rPr sz="2500" b="0" spc="850" dirty="0">
                <a:solidFill>
                  <a:srgbClr val="FF0000"/>
                </a:solidFill>
                <a:latin typeface="Segoe UI Symbol" panose="020B0502040204020203"/>
                <a:cs typeface="Segoe UI Symbol" panose="020B0502040204020203"/>
              </a:rPr>
              <a:t>•</a:t>
            </a:r>
            <a:r>
              <a:rPr sz="2500" b="0" spc="-305" dirty="0">
                <a:solidFill>
                  <a:srgbClr val="FF0000"/>
                </a:solidFill>
                <a:latin typeface="Segoe UI Symbol" panose="020B0502040204020203"/>
                <a:cs typeface="Segoe UI Symbol" panose="020B0502040204020203"/>
              </a:rPr>
              <a:t> </a:t>
            </a:r>
            <a:r>
              <a:rPr sz="3600" b="0" dirty="0">
                <a:latin typeface="新宋体" panose="02010609030101010101" charset="-122"/>
                <a:cs typeface="新宋体" panose="02010609030101010101" charset="-122"/>
              </a:rPr>
              <a:t>微分滤波器模板系数设计</a:t>
            </a:r>
            <a:endParaRPr sz="3600">
              <a:latin typeface="新宋体" panose="02010609030101010101" charset="-122"/>
              <a:cs typeface="新宋体" panose="02010609030101010101" charset="-122"/>
            </a:endParaRPr>
          </a:p>
          <a:p>
            <a:pPr marL="469900">
              <a:lnSpc>
                <a:spcPts val="3750"/>
              </a:lnSpc>
              <a:spcBef>
                <a:spcPts val="745"/>
              </a:spcBef>
            </a:pPr>
            <a:r>
              <a:rPr sz="2200" b="0" spc="150" dirty="0">
                <a:solidFill>
                  <a:srgbClr val="EE2B0A"/>
                </a:solidFill>
                <a:latin typeface="Segoe UI Symbol" panose="020B0502040204020203"/>
                <a:cs typeface="Segoe UI Symbol" panose="020B0502040204020203"/>
              </a:rPr>
              <a:t>✓</a:t>
            </a:r>
            <a:r>
              <a:rPr b="0" spc="-5" dirty="0">
                <a:latin typeface="新宋体" panose="02010609030101010101" charset="-122"/>
                <a:cs typeface="新宋体" panose="02010609030101010101" charset="-122"/>
              </a:rPr>
              <a:t>Roberts交叉梯度算子</a:t>
            </a:r>
            <a:endParaRPr sz="2200">
              <a:latin typeface="新宋体" panose="02010609030101010101" charset="-122"/>
              <a:cs typeface="新宋体" panose="02010609030101010101" charset="-122"/>
            </a:endParaRPr>
          </a:p>
        </p:txBody>
      </p:sp>
      <p:sp>
        <p:nvSpPr>
          <p:cNvPr id="5" name="object 5"/>
          <p:cNvSpPr txBox="1"/>
          <p:nvPr/>
        </p:nvSpPr>
        <p:spPr>
          <a:xfrm>
            <a:off x="2453017" y="3922521"/>
            <a:ext cx="3301365" cy="1644650"/>
          </a:xfrm>
          <a:prstGeom prst="rect">
            <a:avLst/>
          </a:prstGeom>
        </p:spPr>
        <p:txBody>
          <a:bodyPr vert="horz" wrap="square" lIns="0" tIns="0" rIns="0" bIns="0" rtlCol="0">
            <a:spAutoFit/>
          </a:bodyPr>
          <a:lstStyle/>
          <a:p>
            <a:pPr marL="12700">
              <a:lnSpc>
                <a:spcPct val="100000"/>
              </a:lnSpc>
            </a:pPr>
            <a:r>
              <a:rPr sz="2200" spc="150" dirty="0">
                <a:solidFill>
                  <a:srgbClr val="EE2B0A"/>
                </a:solidFill>
                <a:latin typeface="Segoe UI Symbol" panose="020B0502040204020203"/>
                <a:cs typeface="Segoe UI Symbol" panose="020B0502040204020203"/>
              </a:rPr>
              <a:t>✓</a:t>
            </a:r>
            <a:r>
              <a:rPr sz="3200" spc="-5" dirty="0">
                <a:latin typeface="新宋体" panose="02010609030101010101" charset="-122"/>
                <a:cs typeface="新宋体" panose="02010609030101010101" charset="-122"/>
              </a:rPr>
              <a:t>Prewitt梯度算子</a:t>
            </a:r>
            <a:endParaRPr sz="3200">
              <a:latin typeface="新宋体" panose="02010609030101010101" charset="-122"/>
              <a:cs typeface="新宋体" panose="02010609030101010101" charset="-122"/>
            </a:endParaRPr>
          </a:p>
          <a:p>
            <a:pPr>
              <a:lnSpc>
                <a:spcPct val="100000"/>
              </a:lnSpc>
              <a:spcBef>
                <a:spcPts val="10"/>
              </a:spcBef>
            </a:pPr>
            <a:endParaRPr sz="4650">
              <a:latin typeface="Times New Roman" panose="02020603050405020304"/>
              <a:cs typeface="Times New Roman" panose="02020603050405020304"/>
            </a:endParaRPr>
          </a:p>
          <a:p>
            <a:pPr marL="12700">
              <a:lnSpc>
                <a:spcPts val="3750"/>
              </a:lnSpc>
            </a:pPr>
            <a:r>
              <a:rPr sz="2200" spc="150" dirty="0">
                <a:solidFill>
                  <a:srgbClr val="EE2B0A"/>
                </a:solidFill>
                <a:latin typeface="Segoe UI Symbol" panose="020B0502040204020203"/>
                <a:cs typeface="Segoe UI Symbol" panose="020B0502040204020203"/>
              </a:rPr>
              <a:t>✓</a:t>
            </a:r>
            <a:r>
              <a:rPr sz="3200" spc="-5" dirty="0">
                <a:latin typeface="新宋体" panose="02010609030101010101" charset="-122"/>
                <a:cs typeface="新宋体" panose="02010609030101010101" charset="-122"/>
              </a:rPr>
              <a:t>Sobel梯度算子</a:t>
            </a:r>
            <a:endParaRPr sz="3200">
              <a:latin typeface="新宋体" panose="02010609030101010101" charset="-122"/>
              <a:cs typeface="新宋体" panose="02010609030101010101" charset="-122"/>
            </a:endParaRPr>
          </a:p>
        </p:txBody>
      </p:sp>
      <p:sp>
        <p:nvSpPr>
          <p:cNvPr id="6" name="object 6"/>
          <p:cNvSpPr txBox="1"/>
          <p:nvPr/>
        </p:nvSpPr>
        <p:spPr>
          <a:xfrm>
            <a:off x="1825904" y="959878"/>
            <a:ext cx="1650364"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梯度算子</a:t>
            </a:r>
            <a:endParaRPr sz="3200">
              <a:latin typeface="新宋体" panose="02010609030101010101" charset="-122"/>
              <a:cs typeface="新宋体" panose="02010609030101010101" charset="-122"/>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98625" y="2092452"/>
            <a:ext cx="5594985" cy="1183005"/>
          </a:xfrm>
          <a:prstGeom prst="rect">
            <a:avLst/>
          </a:prstGeom>
        </p:spPr>
        <p:txBody>
          <a:bodyPr vert="horz" wrap="square" lIns="0" tIns="0" rIns="0" bIns="0" rtlCol="0">
            <a:spAutoFit/>
          </a:bodyPr>
          <a:lstStyle/>
          <a:p>
            <a:pPr marL="298450" indent="-285750">
              <a:lnSpc>
                <a:spcPct val="100000"/>
              </a:lnSpc>
              <a:buClr>
                <a:srgbClr val="FF0000"/>
              </a:buClr>
              <a:buSzPct val="69000"/>
              <a:buFont typeface="Segoe UI Symbol" panose="020B0502040204020203"/>
              <a:buChar char="•"/>
              <a:tabLst>
                <a:tab pos="298450" algn="l"/>
              </a:tabLst>
            </a:pPr>
            <a:r>
              <a:rPr sz="3600" b="0" dirty="0" err="1">
                <a:latin typeface="新宋体" panose="02010609030101010101" charset="-122"/>
                <a:cs typeface="新宋体" panose="02010609030101010101" charset="-122"/>
              </a:rPr>
              <a:t>Roberts交叉梯度算</a:t>
            </a:r>
            <a:r>
              <a:rPr lang="zh-CN" altLang="en-US" sz="3600" b="0" dirty="0">
                <a:latin typeface="新宋体" panose="02010609030101010101" charset="-122"/>
                <a:cs typeface="新宋体" panose="02010609030101010101" charset="-122"/>
              </a:rPr>
              <a:t>子</a:t>
            </a:r>
            <a:endParaRPr sz="3600" dirty="0">
              <a:latin typeface="新宋体" panose="02010609030101010101" charset="-122"/>
              <a:cs typeface="新宋体" panose="02010609030101010101" charset="-122"/>
            </a:endParaRPr>
          </a:p>
          <a:p>
            <a:pPr marL="469900">
              <a:lnSpc>
                <a:spcPct val="100000"/>
              </a:lnSpc>
              <a:spcBef>
                <a:spcPts val="595"/>
              </a:spcBef>
              <a:tabLst>
                <a:tab pos="1593215" algn="l"/>
                <a:tab pos="2337435" algn="l"/>
                <a:tab pos="4635500" algn="l"/>
                <a:tab pos="5042535" algn="l"/>
              </a:tabLst>
            </a:pPr>
            <a:r>
              <a:rPr b="0" spc="-5" dirty="0">
                <a:solidFill>
                  <a:srgbClr val="FF0000"/>
                </a:solidFill>
                <a:latin typeface="Symbol" panose="05050102010706020507"/>
                <a:cs typeface="Symbol" panose="05050102010706020507"/>
              </a:rPr>
              <a:t></a:t>
            </a:r>
            <a:r>
              <a:rPr b="0" spc="-5" dirty="0">
                <a:solidFill>
                  <a:srgbClr val="FF0000"/>
                </a:solidFill>
                <a:latin typeface="新宋体" panose="02010609030101010101" charset="-122"/>
                <a:cs typeface="新宋体" panose="02010609030101010101" charset="-122"/>
              </a:rPr>
              <a:t>f</a:t>
            </a:r>
            <a:r>
              <a:rPr b="0" spc="10" dirty="0">
                <a:solidFill>
                  <a:srgbClr val="FF0000"/>
                </a:solidFill>
                <a:latin typeface="新宋体" panose="02010609030101010101" charset="-122"/>
                <a:cs typeface="新宋体" panose="02010609030101010101" charset="-122"/>
              </a:rPr>
              <a:t> </a:t>
            </a:r>
            <a:r>
              <a:rPr b="0" spc="-5" dirty="0">
                <a:solidFill>
                  <a:srgbClr val="FF0000"/>
                </a:solidFill>
                <a:latin typeface="Symbol" panose="05050102010706020507"/>
                <a:cs typeface="Symbol" panose="05050102010706020507"/>
              </a:rPr>
              <a:t></a:t>
            </a:r>
            <a:r>
              <a:rPr b="0" dirty="0">
                <a:solidFill>
                  <a:srgbClr val="FF0000"/>
                </a:solidFill>
                <a:latin typeface="Times New Roman" panose="02020603050405020304"/>
                <a:cs typeface="Times New Roman" panose="02020603050405020304"/>
              </a:rPr>
              <a:t>	</a:t>
            </a:r>
            <a:r>
              <a:rPr b="0" spc="-5" dirty="0">
                <a:solidFill>
                  <a:srgbClr val="FF0000"/>
                </a:solidFill>
                <a:latin typeface="新宋体" panose="02010609030101010101" charset="-122"/>
                <a:cs typeface="新宋体" panose="02010609030101010101" charset="-122"/>
              </a:rPr>
              <a:t>|z</a:t>
            </a:r>
            <a:r>
              <a:rPr sz="3150" b="0" baseline="-21000" dirty="0">
                <a:solidFill>
                  <a:srgbClr val="FF0000"/>
                </a:solidFill>
                <a:latin typeface="新宋体" panose="02010609030101010101" charset="-122"/>
                <a:cs typeface="新宋体" panose="02010609030101010101" charset="-122"/>
              </a:rPr>
              <a:t>9	</a:t>
            </a:r>
            <a:r>
              <a:rPr sz="3200" b="0" spc="-5" dirty="0">
                <a:solidFill>
                  <a:srgbClr val="FF0000"/>
                </a:solidFill>
                <a:latin typeface="新宋体" panose="02010609030101010101" charset="-122"/>
                <a:cs typeface="新宋体" panose="02010609030101010101" charset="-122"/>
              </a:rPr>
              <a:t>- z</a:t>
            </a:r>
            <a:r>
              <a:rPr sz="3150" b="0" baseline="-21000" dirty="0">
                <a:solidFill>
                  <a:srgbClr val="FF0000"/>
                </a:solidFill>
                <a:latin typeface="新宋体" panose="02010609030101010101" charset="-122"/>
                <a:cs typeface="新宋体" panose="02010609030101010101" charset="-122"/>
              </a:rPr>
              <a:t>5</a:t>
            </a:r>
            <a:r>
              <a:rPr sz="3200" b="0" spc="-5" dirty="0">
                <a:solidFill>
                  <a:srgbClr val="FF0000"/>
                </a:solidFill>
                <a:latin typeface="新宋体" panose="02010609030101010101" charset="-122"/>
                <a:cs typeface="新宋体" panose="02010609030101010101" charset="-122"/>
              </a:rPr>
              <a:t>|</a:t>
            </a:r>
            <a:r>
              <a:rPr sz="3200" b="0" dirty="0">
                <a:solidFill>
                  <a:srgbClr val="FF0000"/>
                </a:solidFill>
                <a:latin typeface="新宋体" panose="02010609030101010101" charset="-122"/>
                <a:cs typeface="新宋体" panose="02010609030101010101" charset="-122"/>
              </a:rPr>
              <a:t> </a:t>
            </a:r>
            <a:r>
              <a:rPr sz="3200" b="0" spc="-5" dirty="0">
                <a:solidFill>
                  <a:srgbClr val="FF0000"/>
                </a:solidFill>
                <a:latin typeface="新宋体" panose="02010609030101010101" charset="-122"/>
                <a:cs typeface="新宋体" panose="02010609030101010101" charset="-122"/>
              </a:rPr>
              <a:t>+</a:t>
            </a:r>
            <a:r>
              <a:rPr sz="3200" b="0" dirty="0">
                <a:solidFill>
                  <a:srgbClr val="FF0000"/>
                </a:solidFill>
                <a:latin typeface="新宋体" panose="02010609030101010101" charset="-122"/>
                <a:cs typeface="新宋体" panose="02010609030101010101" charset="-122"/>
              </a:rPr>
              <a:t> </a:t>
            </a:r>
            <a:r>
              <a:rPr sz="3200" b="0" spc="-5" dirty="0">
                <a:solidFill>
                  <a:srgbClr val="FF0000"/>
                </a:solidFill>
                <a:latin typeface="新宋体" panose="02010609030101010101" charset="-122"/>
                <a:cs typeface="新宋体" panose="02010609030101010101" charset="-122"/>
              </a:rPr>
              <a:t>|z</a:t>
            </a:r>
            <a:r>
              <a:rPr sz="3150" b="0" baseline="-21000" dirty="0">
                <a:solidFill>
                  <a:srgbClr val="FF0000"/>
                </a:solidFill>
                <a:latin typeface="新宋体" panose="02010609030101010101" charset="-122"/>
                <a:cs typeface="新宋体" panose="02010609030101010101" charset="-122"/>
              </a:rPr>
              <a:t>8	</a:t>
            </a:r>
            <a:r>
              <a:rPr sz="3200" b="0" spc="-5" dirty="0">
                <a:solidFill>
                  <a:srgbClr val="FF0000"/>
                </a:solidFill>
                <a:latin typeface="Times New Roman" panose="02020603050405020304"/>
                <a:cs typeface="Times New Roman" panose="02020603050405020304"/>
              </a:rPr>
              <a:t>–</a:t>
            </a:r>
            <a:r>
              <a:rPr sz="3200" b="0" dirty="0">
                <a:solidFill>
                  <a:srgbClr val="FF0000"/>
                </a:solidFill>
                <a:latin typeface="Times New Roman" panose="02020603050405020304"/>
                <a:cs typeface="Times New Roman" panose="02020603050405020304"/>
              </a:rPr>
              <a:t>	</a:t>
            </a:r>
            <a:r>
              <a:rPr sz="3200" b="0" spc="-5" dirty="0">
                <a:solidFill>
                  <a:srgbClr val="FF0000"/>
                </a:solidFill>
                <a:latin typeface="新宋体" panose="02010609030101010101" charset="-122"/>
                <a:cs typeface="新宋体" panose="02010609030101010101" charset="-122"/>
              </a:rPr>
              <a:t>z</a:t>
            </a:r>
            <a:r>
              <a:rPr sz="3150" b="0" spc="-15" baseline="-21000" dirty="0">
                <a:solidFill>
                  <a:srgbClr val="FF0000"/>
                </a:solidFill>
                <a:latin typeface="新宋体" panose="02010609030101010101" charset="-122"/>
                <a:cs typeface="新宋体" panose="02010609030101010101" charset="-122"/>
              </a:rPr>
              <a:t>6</a:t>
            </a:r>
            <a:r>
              <a:rPr sz="3200" b="0" spc="-5" dirty="0">
                <a:solidFill>
                  <a:srgbClr val="FF0000"/>
                </a:solidFill>
                <a:latin typeface="新宋体" panose="02010609030101010101" charset="-122"/>
                <a:cs typeface="新宋体" panose="02010609030101010101" charset="-122"/>
              </a:rPr>
              <a:t>|</a:t>
            </a:r>
            <a:endParaRPr sz="3200" dirty="0">
              <a:latin typeface="新宋体" panose="02010609030101010101" charset="-122"/>
              <a:cs typeface="新宋体" panose="02010609030101010101" charset="-122"/>
            </a:endParaRPr>
          </a:p>
        </p:txBody>
      </p:sp>
      <p:sp>
        <p:nvSpPr>
          <p:cNvPr id="5" name="object 5"/>
          <p:cNvSpPr/>
          <p:nvPr/>
        </p:nvSpPr>
        <p:spPr>
          <a:xfrm>
            <a:off x="80900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6" name="object 6"/>
          <p:cNvSpPr/>
          <p:nvPr/>
        </p:nvSpPr>
        <p:spPr>
          <a:xfrm>
            <a:off x="80900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8360041" y="2504947"/>
            <a:ext cx="127635" cy="255904"/>
          </a:xfrm>
          <a:prstGeom prst="rect">
            <a:avLst/>
          </a:prstGeom>
        </p:spPr>
        <p:txBody>
          <a:bodyPr vert="horz" wrap="square" lIns="0" tIns="0" rIns="0" bIns="0" rtlCol="0">
            <a:spAutoFit/>
          </a:bodyPr>
          <a:lstStyle/>
          <a:p>
            <a:pPr marL="12700">
              <a:lnSpc>
                <a:spcPct val="100000"/>
              </a:lnSpc>
            </a:pPr>
            <a:r>
              <a:rPr sz="1600" b="1" dirty="0">
                <a:solidFill>
                  <a:srgbClr val="FFFF00"/>
                </a:solidFill>
                <a:latin typeface="Times New Roman" panose="02020603050405020304"/>
                <a:cs typeface="Times New Roman" panose="02020603050405020304"/>
              </a:rPr>
              <a:t>2</a:t>
            </a:r>
            <a:endParaRPr sz="1600">
              <a:latin typeface="Times New Roman" panose="02020603050405020304"/>
              <a:cs typeface="Times New Roman" panose="02020603050405020304"/>
            </a:endParaRPr>
          </a:p>
        </p:txBody>
      </p:sp>
      <p:sp>
        <p:nvSpPr>
          <p:cNvPr id="8" name="object 8"/>
          <p:cNvSpPr/>
          <p:nvPr/>
        </p:nvSpPr>
        <p:spPr>
          <a:xfrm>
            <a:off x="80900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9" name="object 9"/>
          <p:cNvSpPr/>
          <p:nvPr/>
        </p:nvSpPr>
        <p:spPr>
          <a:xfrm>
            <a:off x="80900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0" name="object 10"/>
          <p:cNvSpPr/>
          <p:nvPr/>
        </p:nvSpPr>
        <p:spPr>
          <a:xfrm>
            <a:off x="80900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1" name="object 11"/>
          <p:cNvSpPr/>
          <p:nvPr/>
        </p:nvSpPr>
        <p:spPr>
          <a:xfrm>
            <a:off x="80900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86234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3" name="object 13"/>
          <p:cNvSpPr/>
          <p:nvPr/>
        </p:nvSpPr>
        <p:spPr>
          <a:xfrm>
            <a:off x="86234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8225155" y="2327147"/>
            <a:ext cx="694690" cy="377190"/>
          </a:xfrm>
          <a:prstGeom prst="rect">
            <a:avLst/>
          </a:prstGeom>
        </p:spPr>
        <p:txBody>
          <a:bodyPr vert="horz" wrap="square" lIns="0" tIns="0" rIns="0" bIns="0" rtlCol="0">
            <a:spAutoFit/>
          </a:bodyPr>
          <a:lstStyle/>
          <a:p>
            <a:pPr marL="12700">
              <a:lnSpc>
                <a:spcPct val="100000"/>
              </a:lnSpc>
              <a:tabLst>
                <a:tab pos="545465" algn="l"/>
              </a:tabLst>
            </a:pPr>
            <a:r>
              <a:rPr sz="2400" b="1" dirty="0">
                <a:solidFill>
                  <a:srgbClr val="FFFF00"/>
                </a:solidFill>
                <a:latin typeface="Times New Roman" panose="02020603050405020304"/>
                <a:cs typeface="Times New Roman" panose="02020603050405020304"/>
              </a:rPr>
              <a:t>z	z</a:t>
            </a:r>
            <a:endParaRPr sz="2400">
              <a:latin typeface="Times New Roman" panose="02020603050405020304"/>
              <a:cs typeface="Times New Roman" panose="02020603050405020304"/>
            </a:endParaRPr>
          </a:p>
        </p:txBody>
      </p:sp>
      <p:sp>
        <p:nvSpPr>
          <p:cNvPr id="15" name="object 15"/>
          <p:cNvSpPr txBox="1"/>
          <p:nvPr/>
        </p:nvSpPr>
        <p:spPr>
          <a:xfrm>
            <a:off x="8893441" y="2504947"/>
            <a:ext cx="127635" cy="255904"/>
          </a:xfrm>
          <a:prstGeom prst="rect">
            <a:avLst/>
          </a:prstGeom>
        </p:spPr>
        <p:txBody>
          <a:bodyPr vert="horz" wrap="square" lIns="0" tIns="0" rIns="0" bIns="0" rtlCol="0">
            <a:spAutoFit/>
          </a:bodyPr>
          <a:lstStyle/>
          <a:p>
            <a:pPr marL="12700">
              <a:lnSpc>
                <a:spcPct val="100000"/>
              </a:lnSpc>
            </a:pPr>
            <a:r>
              <a:rPr sz="1600" b="1" dirty="0">
                <a:solidFill>
                  <a:srgbClr val="FFFF00"/>
                </a:solidFill>
                <a:latin typeface="Times New Roman" panose="02020603050405020304"/>
                <a:cs typeface="Times New Roman" panose="02020603050405020304"/>
              </a:rPr>
              <a:t>3</a:t>
            </a:r>
            <a:endParaRPr sz="1600">
              <a:latin typeface="Times New Roman" panose="02020603050405020304"/>
              <a:cs typeface="Times New Roman" panose="02020603050405020304"/>
            </a:endParaRPr>
          </a:p>
        </p:txBody>
      </p:sp>
      <p:sp>
        <p:nvSpPr>
          <p:cNvPr id="16" name="object 16"/>
          <p:cNvSpPr/>
          <p:nvPr/>
        </p:nvSpPr>
        <p:spPr>
          <a:xfrm>
            <a:off x="86234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7" name="object 17"/>
          <p:cNvSpPr/>
          <p:nvPr/>
        </p:nvSpPr>
        <p:spPr>
          <a:xfrm>
            <a:off x="86234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86234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9" name="object 19"/>
          <p:cNvSpPr/>
          <p:nvPr/>
        </p:nvSpPr>
        <p:spPr>
          <a:xfrm>
            <a:off x="86234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0" name="object 20"/>
          <p:cNvSpPr/>
          <p:nvPr/>
        </p:nvSpPr>
        <p:spPr>
          <a:xfrm>
            <a:off x="75566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1" name="object 21"/>
          <p:cNvSpPr/>
          <p:nvPr/>
        </p:nvSpPr>
        <p:spPr>
          <a:xfrm>
            <a:off x="75566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2" name="object 22"/>
          <p:cNvSpPr txBox="1"/>
          <p:nvPr/>
        </p:nvSpPr>
        <p:spPr>
          <a:xfrm>
            <a:off x="7691755" y="2327147"/>
            <a:ext cx="161290" cy="377190"/>
          </a:xfrm>
          <a:prstGeom prst="rect">
            <a:avLst/>
          </a:prstGeom>
        </p:spPr>
        <p:txBody>
          <a:bodyPr vert="horz" wrap="square" lIns="0" tIns="0" rIns="0" bIns="0" rtlCol="0">
            <a:spAutoFit/>
          </a:bodyPr>
          <a:lstStyle/>
          <a:p>
            <a:pPr marL="12700">
              <a:lnSpc>
                <a:spcPct val="100000"/>
              </a:lnSpc>
            </a:pPr>
            <a:r>
              <a:rPr sz="2400" b="1" dirty="0">
                <a:solidFill>
                  <a:srgbClr val="FFFF00"/>
                </a:solidFill>
                <a:latin typeface="Times New Roman" panose="02020603050405020304"/>
                <a:cs typeface="Times New Roman" panose="02020603050405020304"/>
              </a:rPr>
              <a:t>z</a:t>
            </a:r>
            <a:endParaRPr sz="2400">
              <a:latin typeface="Times New Roman" panose="02020603050405020304"/>
              <a:cs typeface="Times New Roman" panose="02020603050405020304"/>
            </a:endParaRPr>
          </a:p>
        </p:txBody>
      </p:sp>
      <p:sp>
        <p:nvSpPr>
          <p:cNvPr id="23" name="object 23"/>
          <p:cNvSpPr txBox="1"/>
          <p:nvPr/>
        </p:nvSpPr>
        <p:spPr>
          <a:xfrm>
            <a:off x="7826641" y="2504947"/>
            <a:ext cx="127635" cy="255904"/>
          </a:xfrm>
          <a:prstGeom prst="rect">
            <a:avLst/>
          </a:prstGeom>
        </p:spPr>
        <p:txBody>
          <a:bodyPr vert="horz" wrap="square" lIns="0" tIns="0" rIns="0" bIns="0" rtlCol="0">
            <a:spAutoFit/>
          </a:bodyPr>
          <a:lstStyle/>
          <a:p>
            <a:pPr marL="12700">
              <a:lnSpc>
                <a:spcPct val="100000"/>
              </a:lnSpc>
            </a:pPr>
            <a:r>
              <a:rPr sz="1600" b="1" dirty="0">
                <a:solidFill>
                  <a:srgbClr val="FFFF00"/>
                </a:solidFill>
                <a:latin typeface="Times New Roman" panose="02020603050405020304"/>
                <a:cs typeface="Times New Roman" panose="02020603050405020304"/>
              </a:rPr>
              <a:t>1</a:t>
            </a:r>
            <a:endParaRPr sz="1600">
              <a:latin typeface="Times New Roman" panose="02020603050405020304"/>
              <a:cs typeface="Times New Roman" panose="02020603050405020304"/>
            </a:endParaRPr>
          </a:p>
        </p:txBody>
      </p:sp>
      <p:sp>
        <p:nvSpPr>
          <p:cNvPr id="24" name="object 24"/>
          <p:cNvSpPr/>
          <p:nvPr/>
        </p:nvSpPr>
        <p:spPr>
          <a:xfrm>
            <a:off x="75566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5" name="object 25"/>
          <p:cNvSpPr/>
          <p:nvPr/>
        </p:nvSpPr>
        <p:spPr>
          <a:xfrm>
            <a:off x="75566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6" name="object 26"/>
          <p:cNvSpPr txBox="1"/>
          <p:nvPr/>
        </p:nvSpPr>
        <p:spPr>
          <a:xfrm>
            <a:off x="2155825" y="3393947"/>
            <a:ext cx="6864984" cy="3130550"/>
          </a:xfrm>
          <a:prstGeom prst="rect">
            <a:avLst/>
          </a:prstGeom>
        </p:spPr>
        <p:txBody>
          <a:bodyPr vert="horz" wrap="square" lIns="0" tIns="0" rIns="0" bIns="0" rtlCol="0">
            <a:spAutoFit/>
          </a:bodyPr>
          <a:lstStyle/>
          <a:p>
            <a:pPr marR="5080" algn="r">
              <a:lnSpc>
                <a:spcPct val="100000"/>
              </a:lnSpc>
              <a:tabLst>
                <a:tab pos="532765" algn="l"/>
                <a:tab pos="1066165" algn="l"/>
              </a:tabLst>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7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8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9</a:t>
            </a:r>
            <a:endParaRPr sz="2400" baseline="-21000">
              <a:latin typeface="Times New Roman" panose="02020603050405020304"/>
              <a:cs typeface="Times New Roman" panose="02020603050405020304"/>
            </a:endParaRPr>
          </a:p>
          <a:p>
            <a:pPr marL="12700">
              <a:lnSpc>
                <a:spcPts val="3835"/>
              </a:lnSpc>
              <a:spcBef>
                <a:spcPts val="1145"/>
              </a:spcBef>
            </a:pPr>
            <a:r>
              <a:rPr sz="2200" spc="150" dirty="0">
                <a:solidFill>
                  <a:srgbClr val="EE2B0A"/>
                </a:solidFill>
                <a:latin typeface="Segoe UI Symbol" panose="020B0502040204020203"/>
                <a:cs typeface="Segoe UI Symbol" panose="020B0502040204020203"/>
              </a:rPr>
              <a:t>✓</a:t>
            </a:r>
            <a:r>
              <a:rPr sz="3200" spc="-5" dirty="0">
                <a:latin typeface="新宋体" panose="02010609030101010101" charset="-122"/>
                <a:cs typeface="新宋体" panose="02010609030101010101" charset="-122"/>
              </a:rPr>
              <a:t>梯度计算由两个模板组成，第一个求</a:t>
            </a:r>
            <a:endParaRPr sz="3200">
              <a:latin typeface="新宋体" panose="02010609030101010101" charset="-122"/>
              <a:cs typeface="新宋体" panose="02010609030101010101" charset="-122"/>
            </a:endParaRPr>
          </a:p>
          <a:p>
            <a:pPr marL="241300" marR="117475">
              <a:lnSpc>
                <a:spcPts val="3840"/>
              </a:lnSpc>
              <a:spcBef>
                <a:spcPts val="125"/>
              </a:spcBef>
            </a:pPr>
            <a:r>
              <a:rPr sz="3200" spc="-5" dirty="0">
                <a:latin typeface="新宋体" panose="02010609030101010101" charset="-122"/>
                <a:cs typeface="新宋体" panose="02010609030101010101" charset="-122"/>
              </a:rPr>
              <a:t>得梯度的第一项，第二个求得梯度的 第二项，然后求和，得到梯度。</a:t>
            </a:r>
            <a:endParaRPr sz="3200">
              <a:latin typeface="新宋体" panose="02010609030101010101" charset="-122"/>
              <a:cs typeface="新宋体" panose="02010609030101010101" charset="-122"/>
            </a:endParaRPr>
          </a:p>
          <a:p>
            <a:pPr marL="12700">
              <a:lnSpc>
                <a:spcPct val="100000"/>
              </a:lnSpc>
              <a:spcBef>
                <a:spcPts val="625"/>
              </a:spcBef>
            </a:pPr>
            <a:r>
              <a:rPr sz="2200" spc="150" dirty="0">
                <a:solidFill>
                  <a:srgbClr val="EE2B0A"/>
                </a:solidFill>
                <a:latin typeface="Segoe UI Symbol" panose="020B0502040204020203"/>
                <a:cs typeface="Segoe UI Symbol" panose="020B0502040204020203"/>
              </a:rPr>
              <a:t>✓</a:t>
            </a:r>
            <a:r>
              <a:rPr sz="3200" spc="-5" dirty="0">
                <a:latin typeface="新宋体" panose="02010609030101010101" charset="-122"/>
                <a:cs typeface="新宋体" panose="02010609030101010101" charset="-122"/>
              </a:rPr>
              <a:t>两个模板称为Roberts</a:t>
            </a:r>
            <a:endParaRPr sz="3200">
              <a:latin typeface="新宋体" panose="02010609030101010101" charset="-122"/>
              <a:cs typeface="新宋体" panose="02010609030101010101" charset="-122"/>
            </a:endParaRPr>
          </a:p>
          <a:p>
            <a:pPr marL="215900">
              <a:lnSpc>
                <a:spcPts val="3750"/>
              </a:lnSpc>
              <a:spcBef>
                <a:spcPts val="760"/>
              </a:spcBef>
            </a:pPr>
            <a:r>
              <a:rPr sz="3200" spc="-5" dirty="0">
                <a:latin typeface="新宋体" panose="02010609030101010101" charset="-122"/>
                <a:cs typeface="新宋体" panose="02010609030101010101" charset="-122"/>
              </a:rPr>
              <a:t>交叉梯度算子</a:t>
            </a:r>
            <a:endParaRPr sz="3200">
              <a:latin typeface="新宋体" panose="02010609030101010101" charset="-122"/>
              <a:cs typeface="新宋体" panose="02010609030101010101" charset="-122"/>
            </a:endParaRPr>
          </a:p>
        </p:txBody>
      </p:sp>
      <p:sp>
        <p:nvSpPr>
          <p:cNvPr id="27" name="object 27"/>
          <p:cNvSpPr/>
          <p:nvPr/>
        </p:nvSpPr>
        <p:spPr>
          <a:xfrm>
            <a:off x="75566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8" name="object 28"/>
          <p:cNvSpPr/>
          <p:nvPr/>
        </p:nvSpPr>
        <p:spPr>
          <a:xfrm>
            <a:off x="75566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9" name="object 29"/>
          <p:cNvSpPr txBox="1"/>
          <p:nvPr/>
        </p:nvSpPr>
        <p:spPr>
          <a:xfrm>
            <a:off x="7691755" y="2860547"/>
            <a:ext cx="1329055" cy="433705"/>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4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5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6</a:t>
            </a:r>
            <a:endParaRPr sz="2400" baseline="-21000">
              <a:latin typeface="Times New Roman" panose="02020603050405020304"/>
              <a:cs typeface="Times New Roman" panose="02020603050405020304"/>
            </a:endParaRPr>
          </a:p>
        </p:txBody>
      </p:sp>
      <p:sp>
        <p:nvSpPr>
          <p:cNvPr id="30" name="object 30"/>
          <p:cNvSpPr/>
          <p:nvPr/>
        </p:nvSpPr>
        <p:spPr>
          <a:xfrm>
            <a:off x="8394827" y="3083814"/>
            <a:ext cx="392430" cy="542290"/>
          </a:xfrm>
          <a:custGeom>
            <a:avLst/>
            <a:gdLst/>
            <a:ahLst/>
            <a:cxnLst/>
            <a:rect l="l" t="t" r="r" b="b"/>
            <a:pathLst>
              <a:path w="392429" h="542289">
                <a:moveTo>
                  <a:pt x="38177" y="463669"/>
                </a:moveTo>
                <a:lnTo>
                  <a:pt x="15252" y="447294"/>
                </a:lnTo>
                <a:lnTo>
                  <a:pt x="0" y="541782"/>
                </a:lnTo>
                <a:lnTo>
                  <a:pt x="29730" y="525981"/>
                </a:lnTo>
                <a:lnTo>
                  <a:pt x="29730" y="475488"/>
                </a:lnTo>
                <a:lnTo>
                  <a:pt x="38177" y="463669"/>
                </a:lnTo>
                <a:close/>
              </a:path>
              <a:path w="392429" h="542289">
                <a:moveTo>
                  <a:pt x="61736" y="480496"/>
                </a:moveTo>
                <a:lnTo>
                  <a:pt x="38177" y="463669"/>
                </a:lnTo>
                <a:lnTo>
                  <a:pt x="29730" y="475488"/>
                </a:lnTo>
                <a:lnTo>
                  <a:pt x="53352" y="492251"/>
                </a:lnTo>
                <a:lnTo>
                  <a:pt x="61736" y="480496"/>
                </a:lnTo>
                <a:close/>
              </a:path>
              <a:path w="392429" h="542289">
                <a:moveTo>
                  <a:pt x="84594" y="496824"/>
                </a:moveTo>
                <a:lnTo>
                  <a:pt x="61736" y="480496"/>
                </a:lnTo>
                <a:lnTo>
                  <a:pt x="53352" y="492251"/>
                </a:lnTo>
                <a:lnTo>
                  <a:pt x="29730" y="475488"/>
                </a:lnTo>
                <a:lnTo>
                  <a:pt x="29730" y="525981"/>
                </a:lnTo>
                <a:lnTo>
                  <a:pt x="84594" y="496824"/>
                </a:lnTo>
                <a:close/>
              </a:path>
              <a:path w="392429" h="542289">
                <a:moveTo>
                  <a:pt x="392442" y="16764"/>
                </a:moveTo>
                <a:lnTo>
                  <a:pt x="369570" y="0"/>
                </a:lnTo>
                <a:lnTo>
                  <a:pt x="38177" y="463669"/>
                </a:lnTo>
                <a:lnTo>
                  <a:pt x="61736" y="480496"/>
                </a:lnTo>
                <a:lnTo>
                  <a:pt x="392442" y="16764"/>
                </a:lnTo>
                <a:close/>
              </a:path>
            </a:pathLst>
          </a:custGeom>
          <a:solidFill>
            <a:srgbClr val="FF0000"/>
          </a:solidFill>
        </p:spPr>
        <p:txBody>
          <a:bodyPr wrap="square" lIns="0" tIns="0" rIns="0" bIns="0" rtlCol="0"/>
          <a:lstStyle/>
          <a:p>
            <a:endParaRPr/>
          </a:p>
        </p:txBody>
      </p:sp>
      <p:sp>
        <p:nvSpPr>
          <p:cNvPr id="31" name="object 31"/>
          <p:cNvSpPr/>
          <p:nvPr/>
        </p:nvSpPr>
        <p:spPr>
          <a:xfrm>
            <a:off x="8384933" y="3158489"/>
            <a:ext cx="467359" cy="467359"/>
          </a:xfrm>
          <a:custGeom>
            <a:avLst/>
            <a:gdLst/>
            <a:ahLst/>
            <a:cxnLst/>
            <a:rect l="l" t="t" r="r" b="b"/>
            <a:pathLst>
              <a:path w="467359" h="467360">
                <a:moveTo>
                  <a:pt x="416798" y="396242"/>
                </a:moveTo>
                <a:lnTo>
                  <a:pt x="19812" y="0"/>
                </a:lnTo>
                <a:lnTo>
                  <a:pt x="0" y="19812"/>
                </a:lnTo>
                <a:lnTo>
                  <a:pt x="396242" y="416798"/>
                </a:lnTo>
                <a:lnTo>
                  <a:pt x="416798" y="396242"/>
                </a:lnTo>
                <a:close/>
              </a:path>
              <a:path w="467359" h="467360">
                <a:moveTo>
                  <a:pt x="426720" y="453535"/>
                </a:moveTo>
                <a:lnTo>
                  <a:pt x="426720" y="406146"/>
                </a:lnTo>
                <a:lnTo>
                  <a:pt x="406146" y="426720"/>
                </a:lnTo>
                <a:lnTo>
                  <a:pt x="396242" y="416798"/>
                </a:lnTo>
                <a:lnTo>
                  <a:pt x="376415" y="436625"/>
                </a:lnTo>
                <a:lnTo>
                  <a:pt x="426720" y="453535"/>
                </a:lnTo>
                <a:close/>
              </a:path>
              <a:path w="467359" h="467360">
                <a:moveTo>
                  <a:pt x="426720" y="406146"/>
                </a:moveTo>
                <a:lnTo>
                  <a:pt x="416798" y="396242"/>
                </a:lnTo>
                <a:lnTo>
                  <a:pt x="396242" y="416798"/>
                </a:lnTo>
                <a:lnTo>
                  <a:pt x="406146" y="426720"/>
                </a:lnTo>
                <a:lnTo>
                  <a:pt x="426720" y="406146"/>
                </a:lnTo>
                <a:close/>
              </a:path>
              <a:path w="467359" h="467360">
                <a:moveTo>
                  <a:pt x="467093" y="467106"/>
                </a:moveTo>
                <a:lnTo>
                  <a:pt x="436613" y="376427"/>
                </a:lnTo>
                <a:lnTo>
                  <a:pt x="416798" y="396242"/>
                </a:lnTo>
                <a:lnTo>
                  <a:pt x="426720" y="406146"/>
                </a:lnTo>
                <a:lnTo>
                  <a:pt x="426720" y="453535"/>
                </a:lnTo>
                <a:lnTo>
                  <a:pt x="467093" y="467106"/>
                </a:lnTo>
                <a:close/>
              </a:path>
            </a:pathLst>
          </a:custGeom>
          <a:solidFill>
            <a:srgbClr val="FF0000"/>
          </a:solidFill>
        </p:spPr>
        <p:txBody>
          <a:bodyPr wrap="square" lIns="0" tIns="0" rIns="0" bIns="0" rtlCol="0"/>
          <a:lstStyle/>
          <a:p>
            <a:endParaRPr/>
          </a:p>
        </p:txBody>
      </p:sp>
      <p:sp>
        <p:nvSpPr>
          <p:cNvPr id="34" name="object 34"/>
          <p:cNvSpPr txBox="1"/>
          <p:nvPr/>
        </p:nvSpPr>
        <p:spPr>
          <a:xfrm>
            <a:off x="1825879" y="959865"/>
            <a:ext cx="449326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微分滤波器模板系数设计</a:t>
            </a:r>
            <a:endParaRPr sz="3200">
              <a:latin typeface="新宋体" panose="02010609030101010101" charset="-122"/>
              <a:cs typeface="新宋体" panose="02010609030101010101" charset="-122"/>
            </a:endParaRPr>
          </a:p>
        </p:txBody>
      </p:sp>
      <p:graphicFrame>
        <p:nvGraphicFramePr>
          <p:cNvPr id="32" name="object 32"/>
          <p:cNvGraphicFramePr>
            <a:graphicFrameLocks noGrp="1"/>
          </p:cNvGraphicFramePr>
          <p:nvPr/>
        </p:nvGraphicFramePr>
        <p:xfrm>
          <a:off x="6485064" y="5678233"/>
          <a:ext cx="1066800" cy="10668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tblGrid>
              <a:tr h="533400">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bl>
          </a:graphicData>
        </a:graphic>
      </p:graphicFrame>
      <p:graphicFrame>
        <p:nvGraphicFramePr>
          <p:cNvPr id="33" name="object 33"/>
          <p:cNvGraphicFramePr>
            <a:graphicFrameLocks noGrp="1"/>
          </p:cNvGraphicFramePr>
          <p:nvPr/>
        </p:nvGraphicFramePr>
        <p:xfrm>
          <a:off x="8313864" y="5678233"/>
          <a:ext cx="1066800" cy="10668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tblGrid>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399415">
              <a:lnSpc>
                <a:spcPct val="100000"/>
              </a:lnSpc>
            </a:pPr>
            <a:r>
              <a:rPr spc="-15" dirty="0">
                <a:latin typeface="新宋体" panose="02010609030101010101" charset="-122"/>
                <a:cs typeface="新宋体" panose="02010609030101010101" charset="-122"/>
              </a:rPr>
              <a:t>数字图像处理的应用领域</a:t>
            </a:r>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715010">
              <a:lnSpc>
                <a:spcPct val="100000"/>
              </a:lnSpc>
              <a:tabLst>
                <a:tab pos="1125855" algn="l"/>
              </a:tabLst>
            </a:pPr>
            <a:r>
              <a:rPr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传统领域</a:t>
            </a:r>
            <a:endParaRPr sz="3200">
              <a:latin typeface="新宋体" panose="02010609030101010101" charset="-122"/>
              <a:cs typeface="新宋体" panose="02010609030101010101" charset="-122"/>
            </a:endParaRPr>
          </a:p>
          <a:p>
            <a:pPr marL="1172210">
              <a:lnSpc>
                <a:spcPct val="100000"/>
              </a:lnSpc>
              <a:spcBef>
                <a:spcPts val="1250"/>
              </a:spcBef>
              <a:tabLst>
                <a:tab pos="149415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医学、空间应用、地理学、生物学、军事</a:t>
            </a:r>
            <a:r>
              <a:rPr sz="2400" b="1" spc="-10"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a:p>
            <a:pPr marL="715010">
              <a:lnSpc>
                <a:spcPct val="100000"/>
              </a:lnSpc>
              <a:spcBef>
                <a:spcPts val="2110"/>
              </a:spcBef>
              <a:tabLst>
                <a:tab pos="1125855" algn="l"/>
              </a:tabLst>
            </a:pPr>
            <a:r>
              <a:rPr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最新领域</a:t>
            </a:r>
            <a:endParaRPr sz="3200">
              <a:latin typeface="新宋体" panose="02010609030101010101" charset="-122"/>
              <a:cs typeface="新宋体" panose="02010609030101010101" charset="-122"/>
            </a:endParaRPr>
          </a:p>
          <a:p>
            <a:pPr marL="1172210">
              <a:lnSpc>
                <a:spcPct val="100000"/>
              </a:lnSpc>
              <a:spcBef>
                <a:spcPts val="1405"/>
              </a:spcBef>
              <a:tabLst>
                <a:tab pos="149415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数码相机(DC)、数码摄像机(DV)</a:t>
            </a:r>
            <a:endParaRPr sz="2400">
              <a:latin typeface="新宋体" panose="02010609030101010101" charset="-122"/>
              <a:cs typeface="新宋体" panose="02010609030101010101" charset="-122"/>
            </a:endParaRPr>
          </a:p>
          <a:p>
            <a:pPr marL="1172210">
              <a:lnSpc>
                <a:spcPct val="100000"/>
              </a:lnSpc>
              <a:spcBef>
                <a:spcPts val="1430"/>
              </a:spcBef>
              <a:tabLst>
                <a:tab pos="149415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指纹识别、人脸识别</a:t>
            </a:r>
            <a:endParaRPr sz="2400">
              <a:latin typeface="新宋体" panose="02010609030101010101" charset="-122"/>
              <a:cs typeface="新宋体" panose="02010609030101010101" charset="-122"/>
            </a:endParaRPr>
          </a:p>
          <a:p>
            <a:pPr marL="1172210">
              <a:lnSpc>
                <a:spcPct val="100000"/>
              </a:lnSpc>
              <a:spcBef>
                <a:spcPts val="1430"/>
              </a:spcBef>
              <a:tabLst>
                <a:tab pos="149415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互联网、视频、多媒体等</a:t>
            </a:r>
            <a:endParaRPr sz="2400">
              <a:latin typeface="新宋体" panose="02010609030101010101" charset="-122"/>
              <a:cs typeface="新宋体" panose="02010609030101010101" charset="-122"/>
            </a:endParaRPr>
          </a:p>
          <a:p>
            <a:pPr marL="1172210">
              <a:lnSpc>
                <a:spcPct val="100000"/>
              </a:lnSpc>
              <a:spcBef>
                <a:spcPts val="1430"/>
              </a:spcBef>
              <a:tabLst>
                <a:tab pos="149415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基于内容的图像检索、视频检索、多媒体检索</a:t>
            </a:r>
            <a:endParaRPr sz="2400">
              <a:latin typeface="新宋体" panose="02010609030101010101" charset="-122"/>
              <a:cs typeface="新宋体" panose="02010609030101010101" charset="-122"/>
            </a:endParaRPr>
          </a:p>
          <a:p>
            <a:pPr marL="1172210">
              <a:lnSpc>
                <a:spcPct val="100000"/>
              </a:lnSpc>
              <a:spcBef>
                <a:spcPts val="1425"/>
              </a:spcBef>
              <a:tabLst>
                <a:tab pos="149415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水印、游戏、电影特技、虚拟现实、电子商务等</a:t>
            </a:r>
            <a:endParaRPr sz="2400">
              <a:latin typeface="新宋体" panose="02010609030101010101" charset="-122"/>
              <a:cs typeface="新宋体" panose="02010609030101010101" charset="-122"/>
            </a:endParaRPr>
          </a:p>
          <a:p>
            <a:pPr marL="1172210">
              <a:lnSpc>
                <a:spcPts val="3750"/>
              </a:lnSpc>
              <a:spcBef>
                <a:spcPts val="1945"/>
              </a:spcBef>
            </a:pPr>
            <a:r>
              <a:rPr sz="3200" b="1" spc="-15" dirty="0">
                <a:solidFill>
                  <a:srgbClr val="EE2B0A"/>
                </a:solidFill>
                <a:latin typeface="新宋体" panose="02010609030101010101" charset="-122"/>
                <a:cs typeface="新宋体" panose="02010609030101010101" charset="-122"/>
              </a:rPr>
              <a:t>数字图像处理的应用无处不在</a:t>
            </a:r>
            <a:endParaRPr sz="3200">
              <a:latin typeface="新宋体" panose="02010609030101010101" charset="-122"/>
              <a:cs typeface="新宋体" panose="02010609030101010101" charset="-122"/>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067432" y="1955291"/>
            <a:ext cx="8384668" cy="1972335"/>
          </a:xfrm>
          <a:prstGeom prst="rect">
            <a:avLst/>
          </a:prstGeom>
        </p:spPr>
        <p:txBody>
          <a:bodyPr vert="horz" wrap="square" lIns="0" tIns="0" rIns="0" bIns="0" rtlCol="0">
            <a:spAutoFit/>
          </a:bodyPr>
          <a:lstStyle/>
          <a:p>
            <a:pPr marL="12700">
              <a:lnSpc>
                <a:spcPct val="100000"/>
              </a:lnSpc>
            </a:pPr>
            <a:r>
              <a:rPr sz="2500" spc="850" dirty="0">
                <a:solidFill>
                  <a:srgbClr val="FF0000"/>
                </a:solidFill>
                <a:latin typeface="Segoe UI Symbol" panose="020B0502040204020203"/>
                <a:cs typeface="Segoe UI Symbol" panose="020B0502040204020203"/>
              </a:rPr>
              <a:t>•</a:t>
            </a:r>
            <a:r>
              <a:rPr sz="2500" spc="-305" dirty="0">
                <a:solidFill>
                  <a:srgbClr val="FF0000"/>
                </a:solidFill>
                <a:latin typeface="Segoe UI Symbol" panose="020B0502040204020203"/>
                <a:cs typeface="Segoe UI Symbol" panose="020B0502040204020203"/>
              </a:rPr>
              <a:t> </a:t>
            </a:r>
            <a:r>
              <a:rPr sz="3600" dirty="0">
                <a:latin typeface="新宋体" panose="02010609030101010101" charset="-122"/>
                <a:cs typeface="新宋体" panose="02010609030101010101" charset="-122"/>
              </a:rPr>
              <a:t>Prewitt梯度算子</a:t>
            </a:r>
            <a:r>
              <a:rPr sz="3600" dirty="0">
                <a:latin typeface="Times New Roman" panose="02020603050405020304"/>
                <a:cs typeface="Times New Roman" panose="02020603050405020304"/>
              </a:rPr>
              <a:t>——</a:t>
            </a:r>
            <a:r>
              <a:rPr sz="3600" dirty="0">
                <a:latin typeface="新宋体" panose="02010609030101010101" charset="-122"/>
                <a:cs typeface="新宋体" panose="02010609030101010101" charset="-122"/>
              </a:rPr>
              <a:t>3x3的梯度模板</a:t>
            </a:r>
          </a:p>
          <a:p>
            <a:pPr>
              <a:lnSpc>
                <a:spcPct val="100000"/>
              </a:lnSpc>
              <a:spcBef>
                <a:spcPts val="10"/>
              </a:spcBef>
            </a:pPr>
            <a:endParaRPr sz="2950" dirty="0">
              <a:latin typeface="Times New Roman" panose="02020603050405020304"/>
              <a:cs typeface="Times New Roman" panose="02020603050405020304"/>
            </a:endParaRPr>
          </a:p>
          <a:p>
            <a:pPr marL="12700">
              <a:lnSpc>
                <a:spcPct val="100000"/>
              </a:lnSpc>
              <a:tabLst>
                <a:tab pos="994410" algn="l"/>
                <a:tab pos="1890395" algn="l"/>
              </a:tabLst>
            </a:pPr>
            <a:r>
              <a:rPr sz="2800" spc="-5" dirty="0">
                <a:solidFill>
                  <a:srgbClr val="FF0000"/>
                </a:solidFill>
                <a:latin typeface="Symbol" panose="05050102010706020507"/>
                <a:cs typeface="Symbol" panose="05050102010706020507"/>
              </a:rPr>
              <a:t></a:t>
            </a:r>
            <a:r>
              <a:rPr sz="2800" dirty="0">
                <a:solidFill>
                  <a:srgbClr val="FF0000"/>
                </a:solidFill>
                <a:latin typeface="新宋体" panose="02010609030101010101" charset="-122"/>
                <a:cs typeface="新宋体" panose="02010609030101010101" charset="-122"/>
              </a:rPr>
              <a:t>f </a:t>
            </a:r>
            <a:r>
              <a:rPr sz="2800" spc="-5" dirty="0">
                <a:solidFill>
                  <a:srgbClr val="FF0000"/>
                </a:solidFill>
                <a:latin typeface="Symbol" panose="05050102010706020507"/>
                <a:cs typeface="Symbol" panose="05050102010706020507"/>
              </a:rPr>
              <a:t></a:t>
            </a:r>
            <a:r>
              <a:rPr sz="2800" spc="-5"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7	</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8</a:t>
            </a:r>
            <a:r>
              <a:rPr sz="2850" spc="667"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9</a:t>
            </a:r>
            <a:r>
              <a:rPr sz="2800" dirty="0">
                <a:solidFill>
                  <a:srgbClr val="FF0000"/>
                </a:solidFill>
                <a:latin typeface="新宋体" panose="02010609030101010101" charset="-122"/>
                <a:cs typeface="新宋体" panose="02010609030101010101" charset="-122"/>
              </a:rPr>
              <a:t>)</a:t>
            </a:r>
            <a:r>
              <a:rPr sz="2800" spc="50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1</a:t>
            </a:r>
            <a:r>
              <a:rPr sz="2850" spc="-7"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z</a:t>
            </a:r>
            <a:r>
              <a:rPr sz="2850" baseline="-20000" dirty="0">
                <a:solidFill>
                  <a:srgbClr val="FF0000"/>
                </a:solidFill>
                <a:latin typeface="新宋体" panose="02010609030101010101" charset="-122"/>
                <a:cs typeface="新宋体" panose="02010609030101010101" charset="-122"/>
              </a:rPr>
              <a:t>2</a:t>
            </a:r>
            <a:r>
              <a:rPr sz="2850" spc="667"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3</a:t>
            </a:r>
            <a:r>
              <a:rPr sz="2800" dirty="0">
                <a:solidFill>
                  <a:srgbClr val="FF0000"/>
                </a:solidFill>
                <a:latin typeface="新宋体" panose="02010609030101010101" charset="-122"/>
                <a:cs typeface="新宋体" panose="02010609030101010101" charset="-122"/>
              </a:rPr>
              <a:t>)</a:t>
            </a:r>
            <a:r>
              <a:rPr sz="2800" spc="-45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a:t>
            </a:r>
            <a:endParaRPr sz="2800" dirty="0">
              <a:latin typeface="新宋体" panose="02010609030101010101" charset="-122"/>
              <a:cs typeface="新宋体" panose="02010609030101010101" charset="-122"/>
            </a:endParaRPr>
          </a:p>
          <a:p>
            <a:pPr marL="1079500">
              <a:lnSpc>
                <a:spcPct val="100000"/>
              </a:lnSpc>
              <a:spcBef>
                <a:spcPts val="805"/>
              </a:spcBef>
              <a:tabLst>
                <a:tab pos="1973580" algn="l"/>
              </a:tabLst>
            </a:pP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3	</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6</a:t>
            </a:r>
            <a:r>
              <a:rPr sz="2850" spc="667"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9</a:t>
            </a:r>
            <a:r>
              <a:rPr sz="2800" dirty="0">
                <a:solidFill>
                  <a:srgbClr val="FF0000"/>
                </a:solidFill>
                <a:latin typeface="新宋体" panose="02010609030101010101" charset="-122"/>
                <a:cs typeface="新宋体" panose="02010609030101010101" charset="-122"/>
              </a:rPr>
              <a:t>)</a:t>
            </a:r>
            <a:r>
              <a:rPr sz="2800" spc="50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1</a:t>
            </a:r>
            <a:r>
              <a:rPr sz="2850" spc="-7"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z</a:t>
            </a:r>
            <a:r>
              <a:rPr sz="2850" baseline="-20000" dirty="0">
                <a:solidFill>
                  <a:srgbClr val="FF0000"/>
                </a:solidFill>
                <a:latin typeface="新宋体" panose="02010609030101010101" charset="-122"/>
                <a:cs typeface="新宋体" panose="02010609030101010101" charset="-122"/>
              </a:rPr>
              <a:t>4</a:t>
            </a:r>
            <a:r>
              <a:rPr sz="2850" spc="667"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7</a:t>
            </a:r>
            <a:r>
              <a:rPr sz="2800" dirty="0">
                <a:solidFill>
                  <a:srgbClr val="FF0000"/>
                </a:solidFill>
                <a:latin typeface="新宋体" panose="02010609030101010101" charset="-122"/>
                <a:cs typeface="新宋体" panose="02010609030101010101" charset="-122"/>
              </a:rPr>
              <a:t>)</a:t>
            </a:r>
            <a:r>
              <a:rPr sz="2800" spc="-45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endParaRPr sz="2800" dirty="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微分滤波器模板系数设计</a:t>
            </a:r>
          </a:p>
        </p:txBody>
      </p:sp>
      <p:graphicFrame>
        <p:nvGraphicFramePr>
          <p:cNvPr id="5" name="object 5"/>
          <p:cNvGraphicFramePr>
            <a:graphicFrameLocks noGrp="1"/>
          </p:cNvGraphicFramePr>
          <p:nvPr/>
        </p:nvGraphicFramePr>
        <p:xfrm>
          <a:off x="7628064" y="49924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1</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2</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3</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0"/>
                  </a:ext>
                </a:extLst>
              </a:tr>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4</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5</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6</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7</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8</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9</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2"/>
                  </a:ext>
                </a:extLst>
              </a:tr>
            </a:tbl>
          </a:graphicData>
        </a:graphic>
      </p:graphicFrame>
      <p:graphicFrame>
        <p:nvGraphicFramePr>
          <p:cNvPr id="6" name="object 6"/>
          <p:cNvGraphicFramePr>
            <a:graphicFrameLocks noGrp="1"/>
          </p:cNvGraphicFramePr>
          <p:nvPr/>
        </p:nvGraphicFramePr>
        <p:xfrm>
          <a:off x="2446477" y="4992433"/>
          <a:ext cx="1600199"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399">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2"/>
                  </a:ext>
                </a:extLst>
              </a:tr>
            </a:tbl>
          </a:graphicData>
        </a:graphic>
      </p:graphicFrame>
      <p:graphicFrame>
        <p:nvGraphicFramePr>
          <p:cNvPr id="7" name="object 7"/>
          <p:cNvGraphicFramePr>
            <a:graphicFrameLocks noGrp="1"/>
          </p:cNvGraphicFramePr>
          <p:nvPr/>
        </p:nvGraphicFramePr>
        <p:xfrm>
          <a:off x="4656277" y="49924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L="134620">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L="134620">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r h="533400">
                <a:tc>
                  <a:txBody>
                    <a:bodyPr/>
                    <a:lstStyle/>
                    <a:p>
                      <a:pPr marL="134620">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83206" y="1923796"/>
            <a:ext cx="8059293" cy="498475"/>
          </a:xfrm>
          <a:prstGeom prst="rect">
            <a:avLst/>
          </a:prstGeom>
        </p:spPr>
        <p:txBody>
          <a:bodyPr vert="horz" wrap="square" lIns="0" tIns="0" rIns="0" bIns="0" rtlCol="0">
            <a:spAutoFit/>
          </a:bodyPr>
          <a:lstStyle/>
          <a:p>
            <a:pPr marL="12700">
              <a:lnSpc>
                <a:spcPct val="100000"/>
              </a:lnSpc>
            </a:pPr>
            <a:r>
              <a:rPr sz="2200" spc="74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Sobel梯度算子</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3x3的梯度</a:t>
            </a:r>
            <a:r>
              <a:rPr lang="zh-CN" altLang="en-US" sz="3200" spc="-5" dirty="0">
                <a:latin typeface="新宋体" panose="02010609030101010101" charset="-122"/>
                <a:cs typeface="新宋体" panose="02010609030101010101" charset="-122"/>
              </a:rPr>
              <a:t>模</a:t>
            </a:r>
            <a:r>
              <a:rPr sz="3200" spc="-5" dirty="0">
                <a:latin typeface="新宋体" panose="02010609030101010101" charset="-122"/>
                <a:cs typeface="新宋体" panose="02010609030101010101" charset="-122"/>
              </a:rPr>
              <a:t>板</a:t>
            </a:r>
            <a:endParaRPr sz="3200" dirty="0">
              <a:latin typeface="新宋体" panose="02010609030101010101" charset="-122"/>
              <a:cs typeface="新宋体" panose="02010609030101010101" charset="-122"/>
            </a:endParaRPr>
          </a:p>
        </p:txBody>
      </p:sp>
      <p:sp>
        <p:nvSpPr>
          <p:cNvPr id="5" name="object 5"/>
          <p:cNvSpPr txBox="1"/>
          <p:nvPr/>
        </p:nvSpPr>
        <p:spPr>
          <a:xfrm>
            <a:off x="1783207" y="3090926"/>
            <a:ext cx="1746885" cy="1020444"/>
          </a:xfrm>
          <a:prstGeom prst="rect">
            <a:avLst/>
          </a:prstGeom>
        </p:spPr>
        <p:txBody>
          <a:bodyPr vert="horz" wrap="square" lIns="0" tIns="0" rIns="0" bIns="0" rtlCol="0">
            <a:spAutoFit/>
          </a:bodyPr>
          <a:lstStyle/>
          <a:p>
            <a:pPr marL="12700">
              <a:lnSpc>
                <a:spcPct val="100000"/>
              </a:lnSpc>
              <a:tabLst>
                <a:tab pos="994410" algn="l"/>
              </a:tabLst>
            </a:pPr>
            <a:r>
              <a:rPr sz="2800" spc="-5" dirty="0">
                <a:solidFill>
                  <a:srgbClr val="FF0000"/>
                </a:solidFill>
                <a:latin typeface="Symbol" panose="05050102010706020507"/>
                <a:cs typeface="Symbol" panose="05050102010706020507"/>
              </a:rPr>
              <a:t></a:t>
            </a:r>
            <a:r>
              <a:rPr sz="2800" dirty="0">
                <a:solidFill>
                  <a:srgbClr val="FF0000"/>
                </a:solidFill>
                <a:latin typeface="新宋体" panose="02010609030101010101" charset="-122"/>
                <a:cs typeface="新宋体" panose="02010609030101010101" charset="-122"/>
              </a:rPr>
              <a:t>f </a:t>
            </a:r>
            <a:r>
              <a:rPr sz="2800" spc="-5" dirty="0">
                <a:solidFill>
                  <a:srgbClr val="FF0000"/>
                </a:solidFill>
                <a:latin typeface="Symbol" panose="05050102010706020507"/>
                <a:cs typeface="Symbol" panose="05050102010706020507"/>
              </a:rPr>
              <a:t></a:t>
            </a:r>
            <a:r>
              <a:rPr sz="2800" spc="-5"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7</a:t>
            </a:r>
            <a:endParaRPr sz="2850" baseline="-20000">
              <a:latin typeface="新宋体" panose="02010609030101010101" charset="-122"/>
              <a:cs typeface="新宋体" panose="02010609030101010101" charset="-122"/>
            </a:endParaRPr>
          </a:p>
          <a:p>
            <a:pPr marL="1079500">
              <a:lnSpc>
                <a:spcPct val="100000"/>
              </a:lnSpc>
              <a:spcBef>
                <a:spcPts val="805"/>
              </a:spcBef>
            </a:pP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3</a:t>
            </a:r>
            <a:endParaRPr sz="2850" baseline="-20000">
              <a:latin typeface="新宋体" panose="02010609030101010101" charset="-122"/>
              <a:cs typeface="新宋体" panose="02010609030101010101" charset="-122"/>
            </a:endParaRPr>
          </a:p>
        </p:txBody>
      </p:sp>
      <p:sp>
        <p:nvSpPr>
          <p:cNvPr id="6" name="object 6"/>
          <p:cNvSpPr txBox="1"/>
          <p:nvPr/>
        </p:nvSpPr>
        <p:spPr>
          <a:xfrm>
            <a:off x="3661536" y="3090926"/>
            <a:ext cx="1772920" cy="1020444"/>
          </a:xfrm>
          <a:prstGeom prst="rect">
            <a:avLst/>
          </a:prstGeom>
        </p:spPr>
        <p:txBody>
          <a:bodyPr vert="horz" wrap="square" lIns="0" tIns="0" rIns="0" bIns="0" rtlCol="0">
            <a:spAutoFit/>
          </a:bodyPr>
          <a:lstStyle/>
          <a:p>
            <a:pPr marL="12700">
              <a:lnSpc>
                <a:spcPct val="100000"/>
              </a:lnSpc>
            </a:pPr>
            <a:r>
              <a:rPr sz="2800" dirty="0">
                <a:solidFill>
                  <a:srgbClr val="FF0000"/>
                </a:solidFill>
                <a:latin typeface="新宋体" panose="02010609030101010101" charset="-122"/>
                <a:cs typeface="新宋体" panose="02010609030101010101" charset="-122"/>
              </a:rPr>
              <a:t>+2</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8</a:t>
            </a:r>
            <a:r>
              <a:rPr sz="2850" spc="667"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9</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p>
            <a:pPr marL="96520">
              <a:lnSpc>
                <a:spcPct val="100000"/>
              </a:lnSpc>
              <a:spcBef>
                <a:spcPts val="800"/>
              </a:spcBef>
            </a:pPr>
            <a:r>
              <a:rPr sz="2800" dirty="0">
                <a:solidFill>
                  <a:srgbClr val="FF0000"/>
                </a:solidFill>
                <a:latin typeface="新宋体" panose="02010609030101010101" charset="-122"/>
                <a:cs typeface="新宋体" panose="02010609030101010101" charset="-122"/>
              </a:rPr>
              <a:t>+2</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6</a:t>
            </a:r>
            <a:r>
              <a:rPr sz="2850" spc="667"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9</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p:txBody>
      </p:sp>
      <p:sp>
        <p:nvSpPr>
          <p:cNvPr id="7" name="object 7"/>
          <p:cNvSpPr txBox="1"/>
          <p:nvPr/>
        </p:nvSpPr>
        <p:spPr>
          <a:xfrm>
            <a:off x="5565764" y="3090926"/>
            <a:ext cx="3474085" cy="1020444"/>
          </a:xfrm>
          <a:prstGeom prst="rect">
            <a:avLst/>
          </a:prstGeom>
        </p:spPr>
        <p:txBody>
          <a:bodyPr vert="horz" wrap="square" lIns="0" tIns="0" rIns="0" bIns="0" rtlCol="0">
            <a:spAutoFit/>
          </a:bodyPr>
          <a:lstStyle/>
          <a:p>
            <a:pPr marL="12700">
              <a:lnSpc>
                <a:spcPct val="100000"/>
              </a:lnSpc>
            </a:pP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1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2z</a:t>
            </a:r>
            <a:r>
              <a:rPr sz="2850" baseline="-20000" dirty="0">
                <a:solidFill>
                  <a:srgbClr val="FF0000"/>
                </a:solidFill>
                <a:latin typeface="新宋体" panose="02010609030101010101" charset="-122"/>
                <a:cs typeface="新宋体" panose="02010609030101010101" charset="-122"/>
              </a:rPr>
              <a:t>2</a:t>
            </a:r>
            <a:r>
              <a:rPr sz="2850" spc="675"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1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3</a:t>
            </a:r>
            <a:r>
              <a:rPr sz="2800" dirty="0">
                <a:solidFill>
                  <a:srgbClr val="FF0000"/>
                </a:solidFill>
                <a:latin typeface="新宋体" panose="02010609030101010101" charset="-122"/>
                <a:cs typeface="新宋体" panose="02010609030101010101" charset="-122"/>
              </a:rPr>
              <a:t>)</a:t>
            </a:r>
            <a:r>
              <a:rPr sz="2800" spc="-45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 +</a:t>
            </a:r>
            <a:endParaRPr sz="2800">
              <a:latin typeface="新宋体" panose="02010609030101010101" charset="-122"/>
              <a:cs typeface="新宋体" panose="02010609030101010101" charset="-122"/>
            </a:endParaRPr>
          </a:p>
          <a:p>
            <a:pPr marL="96520">
              <a:lnSpc>
                <a:spcPct val="100000"/>
              </a:lnSpc>
              <a:spcBef>
                <a:spcPts val="800"/>
              </a:spcBef>
            </a:pP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1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2z</a:t>
            </a:r>
            <a:r>
              <a:rPr sz="2850" baseline="-20000" dirty="0">
                <a:solidFill>
                  <a:srgbClr val="FF0000"/>
                </a:solidFill>
                <a:latin typeface="新宋体" panose="02010609030101010101" charset="-122"/>
                <a:cs typeface="新宋体" panose="02010609030101010101" charset="-122"/>
              </a:rPr>
              <a:t>4</a:t>
            </a:r>
            <a:r>
              <a:rPr sz="2850" spc="675" baseline="-2000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r>
              <a:rPr sz="2800" spc="-1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7</a:t>
            </a:r>
            <a:r>
              <a:rPr sz="2800" dirty="0">
                <a:solidFill>
                  <a:srgbClr val="FF0000"/>
                </a:solidFill>
                <a:latin typeface="新宋体" panose="02010609030101010101" charset="-122"/>
                <a:cs typeface="新宋体" panose="02010609030101010101" charset="-122"/>
              </a:rPr>
              <a:t>)</a:t>
            </a:r>
            <a:r>
              <a:rPr sz="2800" spc="-45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p:txBody>
      </p:sp>
      <p:sp>
        <p:nvSpPr>
          <p:cNvPr id="11" name="object 11"/>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微分滤波器模板系数设计</a:t>
            </a:r>
          </a:p>
        </p:txBody>
      </p:sp>
      <p:graphicFrame>
        <p:nvGraphicFramePr>
          <p:cNvPr id="8" name="object 8"/>
          <p:cNvGraphicFramePr>
            <a:graphicFrameLocks noGrp="1"/>
          </p:cNvGraphicFramePr>
          <p:nvPr/>
        </p:nvGraphicFramePr>
        <p:xfrm>
          <a:off x="7704264" y="49924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1</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2</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3</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0"/>
                  </a:ext>
                </a:extLst>
              </a:tr>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4</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5</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6</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7</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8</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9</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2"/>
                  </a:ext>
                </a:extLst>
              </a:tr>
            </a:tbl>
          </a:graphicData>
        </a:graphic>
      </p:graphicFrame>
      <p:graphicFrame>
        <p:nvGraphicFramePr>
          <p:cNvPr id="9" name="object 9"/>
          <p:cNvGraphicFramePr>
            <a:graphicFrameLocks noGrp="1"/>
          </p:cNvGraphicFramePr>
          <p:nvPr/>
        </p:nvGraphicFramePr>
        <p:xfrm>
          <a:off x="2217877" y="4992433"/>
          <a:ext cx="1600186"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393">
                  <a:extLst>
                    <a:ext uri="{9D8B030D-6E8A-4147-A177-3AD203B41FA5}">
                      <a16:colId xmlns="" xmlns:a16="http://schemas.microsoft.com/office/drawing/2014/main" val="20001"/>
                    </a:ext>
                  </a:extLst>
                </a:gridCol>
                <a:gridCol w="533393">
                  <a:extLst>
                    <a:ext uri="{9D8B030D-6E8A-4147-A177-3AD203B41FA5}">
                      <a16:colId xmlns="" xmlns:a16="http://schemas.microsoft.com/office/drawing/2014/main" val="20002"/>
                    </a:ext>
                  </a:extLst>
                </a:gridCol>
              </a:tblGrid>
              <a:tr h="533400">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2"/>
                  </a:ext>
                </a:extLst>
              </a:tr>
            </a:tbl>
          </a:graphicData>
        </a:graphic>
      </p:graphicFrame>
      <p:graphicFrame>
        <p:nvGraphicFramePr>
          <p:cNvPr id="10" name="object 10"/>
          <p:cNvGraphicFramePr>
            <a:graphicFrameLocks noGrp="1"/>
          </p:cNvGraphicFramePr>
          <p:nvPr/>
        </p:nvGraphicFramePr>
        <p:xfrm>
          <a:off x="4427677" y="49924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L="134620">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L="134620">
                        <a:lnSpc>
                          <a:spcPct val="100000"/>
                        </a:lnSpc>
                        <a:spcBef>
                          <a:spcPts val="535"/>
                        </a:spcBef>
                      </a:pPr>
                      <a:r>
                        <a:rPr sz="2400" b="1" spc="-5" dirty="0">
                          <a:solidFill>
                            <a:srgbClr val="FFFF00"/>
                          </a:solidFill>
                          <a:latin typeface="Times New Roman" panose="02020603050405020304"/>
                          <a:cs typeface="Times New Roman" panose="02020603050405020304"/>
                        </a:rPr>
                        <a:t>-2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r h="533400">
                <a:tc>
                  <a:txBody>
                    <a:bodyPr/>
                    <a:lstStyle/>
                    <a:p>
                      <a:pPr marL="134620">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65"/>
            <a:ext cx="4570095" cy="507873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彩色图像处理</a:t>
            </a:r>
            <a:endParaRPr sz="3200">
              <a:latin typeface="新宋体" panose="02010609030101010101" charset="-122"/>
              <a:cs typeface="新宋体" panose="02010609030101010101" charset="-122"/>
            </a:endParaRPr>
          </a:p>
          <a:p>
            <a:pPr>
              <a:lnSpc>
                <a:spcPct val="100000"/>
              </a:lnSpc>
              <a:spcBef>
                <a:spcPts val="25"/>
              </a:spcBef>
            </a:pPr>
            <a:endParaRPr sz="3100">
              <a:latin typeface="Times New Roman" panose="02020603050405020304"/>
              <a:cs typeface="Times New Roman" panose="02020603050405020304"/>
            </a:endParaRPr>
          </a:p>
          <a:p>
            <a:pPr marL="83820">
              <a:lnSpc>
                <a:spcPct val="100000"/>
              </a:lnSpc>
              <a:tabLst>
                <a:tab pos="4508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b="1" spc="-15" dirty="0">
                <a:solidFill>
                  <a:srgbClr val="EE2B0A"/>
                </a:solidFill>
                <a:latin typeface="新宋体" panose="02010609030101010101" charset="-122"/>
                <a:cs typeface="新宋体" panose="02010609030101010101" charset="-122"/>
              </a:rPr>
              <a:t>彩色基础知识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彩色空间</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伪彩色处理</a:t>
            </a:r>
            <a:endParaRPr sz="3200">
              <a:latin typeface="新宋体" panose="02010609030101010101" charset="-122"/>
              <a:cs typeface="新宋体" panose="02010609030101010101" charset="-122"/>
            </a:endParaRPr>
          </a:p>
          <a:p>
            <a:pPr marL="83820">
              <a:lnSpc>
                <a:spcPct val="10000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全彩色图像处理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彩色变换</a:t>
            </a:r>
            <a:endParaRPr sz="3200">
              <a:latin typeface="新宋体" panose="02010609030101010101" charset="-122"/>
              <a:cs typeface="新宋体" panose="02010609030101010101" charset="-122"/>
            </a:endParaRPr>
          </a:p>
          <a:p>
            <a:pPr marL="83820">
              <a:lnSpc>
                <a:spcPts val="375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彩色图像平滑和尖锐化</a:t>
            </a:r>
            <a:endParaRPr sz="3200">
              <a:latin typeface="新宋体" panose="02010609030101010101" charset="-122"/>
              <a:cs typeface="新宋体" panose="02010609030101010101" charset="-122"/>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彩色图像基础</a:t>
            </a:r>
          </a:p>
        </p:txBody>
      </p:sp>
      <p:sp>
        <p:nvSpPr>
          <p:cNvPr id="6" name="object 6"/>
          <p:cNvSpPr txBox="1"/>
          <p:nvPr/>
        </p:nvSpPr>
        <p:spPr>
          <a:xfrm>
            <a:off x="1754251" y="1890776"/>
            <a:ext cx="7007859" cy="4266565"/>
          </a:xfrm>
          <a:prstGeom prst="rect">
            <a:avLst/>
          </a:prstGeom>
        </p:spPr>
        <p:txBody>
          <a:bodyPr vert="horz" wrap="square" lIns="0" tIns="0" rIns="0" bIns="0" rtlCol="0">
            <a:spAutoFit/>
          </a:bodyPr>
          <a:lstStyle/>
          <a:p>
            <a:pPr marR="1985010" algn="ctr">
              <a:lnSpc>
                <a:spcPct val="100000"/>
              </a:lnSpc>
              <a:tabLst>
                <a:tab pos="3663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为什么要研究彩色图像处理？</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符合人类视觉特点</a:t>
            </a:r>
            <a:endParaRPr sz="2800">
              <a:latin typeface="新宋体" panose="02010609030101010101" charset="-122"/>
              <a:cs typeface="新宋体" panose="02010609030101010101" charset="-122"/>
            </a:endParaRPr>
          </a:p>
          <a:p>
            <a:pPr marL="92710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人类可以辨别几千种颜色色调和亮度</a:t>
            </a:r>
            <a:endParaRPr sz="2800">
              <a:latin typeface="新宋体" panose="02010609030101010101" charset="-122"/>
              <a:cs typeface="新宋体" panose="02010609030101010101" charset="-122"/>
            </a:endParaRPr>
          </a:p>
          <a:p>
            <a:pPr marL="92710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只能辨别几十种灰度层次</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有用的描绘子</a:t>
            </a:r>
            <a:endParaRPr sz="2800">
              <a:latin typeface="新宋体" panose="02010609030101010101" charset="-122"/>
              <a:cs typeface="新宋体" panose="02010609030101010101" charset="-122"/>
            </a:endParaRPr>
          </a:p>
          <a:p>
            <a:pPr marL="92710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简化目标物的区分</a:t>
            </a:r>
            <a:endParaRPr sz="2800">
              <a:latin typeface="新宋体" panose="02010609030101010101" charset="-122"/>
              <a:cs typeface="新宋体" panose="02010609030101010101" charset="-122"/>
            </a:endParaRPr>
          </a:p>
          <a:p>
            <a:pPr marL="927100">
              <a:lnSpc>
                <a:spcPts val="3295"/>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目标识别：根据目标的颜色特征</a:t>
            </a:r>
            <a:endParaRPr sz="2800">
              <a:latin typeface="新宋体" panose="02010609030101010101" charset="-122"/>
              <a:cs typeface="新宋体" panose="02010609030101010101"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ct val="100000"/>
              </a:lnSpc>
            </a:pPr>
            <a:r>
              <a:rPr spc="-15" dirty="0">
                <a:latin typeface="新宋体" panose="02010609030101010101" charset="-122"/>
                <a:cs typeface="新宋体" panose="02010609030101010101" charset="-122"/>
              </a:rPr>
              <a:t>彩色图像基础</a:t>
            </a:r>
          </a:p>
        </p:txBody>
      </p:sp>
      <p:sp>
        <p:nvSpPr>
          <p:cNvPr id="6" name="object 6"/>
          <p:cNvSpPr txBox="1"/>
          <p:nvPr/>
        </p:nvSpPr>
        <p:spPr>
          <a:xfrm>
            <a:off x="1754251" y="1747520"/>
            <a:ext cx="7718425" cy="4266565"/>
          </a:xfrm>
          <a:prstGeom prst="rect">
            <a:avLst/>
          </a:prstGeom>
        </p:spPr>
        <p:txBody>
          <a:bodyPr vert="horz" wrap="square" lIns="0" tIns="0" rIns="0" bIns="0" rtlCol="0">
            <a:spAutoFit/>
          </a:bodyPr>
          <a:lstStyle/>
          <a:p>
            <a:pPr marR="3763010" algn="ctr">
              <a:lnSpc>
                <a:spcPct val="100000"/>
              </a:lnSpc>
              <a:tabLst>
                <a:tab pos="3663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彩色图像处理可分为：</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全彩色处理</a:t>
            </a:r>
            <a:endParaRPr sz="2800">
              <a:latin typeface="新宋体" panose="02010609030101010101" charset="-122"/>
              <a:cs typeface="新宋体" panose="02010609030101010101" charset="-122"/>
            </a:endParaRPr>
          </a:p>
          <a:p>
            <a:pPr marL="92710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数码相机</a:t>
            </a:r>
            <a:endParaRPr sz="2800">
              <a:latin typeface="新宋体" panose="02010609030101010101" charset="-122"/>
              <a:cs typeface="新宋体" panose="02010609030101010101" charset="-122"/>
            </a:endParaRPr>
          </a:p>
          <a:p>
            <a:pPr marL="927100">
              <a:lnSpc>
                <a:spcPct val="100000"/>
              </a:lnSpc>
              <a:spcBef>
                <a:spcPts val="1685"/>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数码摄像机</a:t>
            </a:r>
            <a:endParaRPr sz="2800">
              <a:latin typeface="新宋体" panose="02010609030101010101" charset="-122"/>
              <a:cs typeface="新宋体" panose="02010609030101010101" charset="-122"/>
            </a:endParaRPr>
          </a:p>
          <a:p>
            <a:pPr marL="92710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彩色扫描仪</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伪彩色处理</a:t>
            </a:r>
            <a:endParaRPr sz="2800">
              <a:latin typeface="新宋体" panose="02010609030101010101" charset="-122"/>
              <a:cs typeface="新宋体" panose="02010609030101010101" charset="-122"/>
            </a:endParaRPr>
          </a:p>
          <a:p>
            <a:pPr marL="927100">
              <a:lnSpc>
                <a:spcPts val="3295"/>
              </a:lnSpc>
              <a:spcBef>
                <a:spcPts val="1685"/>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对不同的灰度或灰度范围赋予不同的颜色</a:t>
            </a:r>
            <a:endParaRPr sz="2800">
              <a:latin typeface="新宋体" panose="02010609030101010101" charset="-122"/>
              <a:cs typeface="新宋体" panose="02010609030101010101"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68071" rIns="0" bIns="0" rtlCol="0">
            <a:spAutoFit/>
          </a:bodyPr>
          <a:lstStyle/>
          <a:p>
            <a:pPr marL="12700">
              <a:lnSpc>
                <a:spcPts val="3750"/>
              </a:lnSpc>
            </a:pPr>
            <a:r>
              <a:rPr sz="3200" spc="-15" dirty="0">
                <a:latin typeface="新宋体" panose="02010609030101010101" charset="-122"/>
                <a:cs typeface="新宋体" panose="02010609030101010101" charset="-122"/>
              </a:rPr>
              <a:t>彩色图像基础</a:t>
            </a:r>
            <a:endParaRPr sz="3200">
              <a:latin typeface="新宋体" panose="02010609030101010101" charset="-122"/>
              <a:cs typeface="新宋体" panose="02010609030101010101" charset="-122"/>
            </a:endParaRPr>
          </a:p>
        </p:txBody>
      </p:sp>
      <p:sp>
        <p:nvSpPr>
          <p:cNvPr id="6" name="object 6"/>
          <p:cNvSpPr/>
          <p:nvPr/>
        </p:nvSpPr>
        <p:spPr>
          <a:xfrm>
            <a:off x="2106815" y="3633215"/>
            <a:ext cx="6985254" cy="295275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754263" y="1890776"/>
            <a:ext cx="7669530" cy="1272540"/>
          </a:xfrm>
          <a:prstGeom prst="rect">
            <a:avLst/>
          </a:prstGeom>
        </p:spPr>
        <p:txBody>
          <a:bodyPr vert="horz" wrap="square" lIns="0" tIns="0" rIns="0" bIns="0" rtlCol="0">
            <a:spAutoFit/>
          </a:bodyPr>
          <a:lstStyle/>
          <a:p>
            <a:pPr marL="12700" marR="5080" indent="532765">
              <a:lnSpc>
                <a:spcPct val="100000"/>
              </a:lnSpc>
            </a:pPr>
            <a:r>
              <a:rPr sz="2800" b="1" spc="-15" dirty="0">
                <a:latin typeface="新宋体" panose="02010609030101010101" charset="-122"/>
                <a:cs typeface="新宋体" panose="02010609030101010101" charset="-122"/>
              </a:rPr>
              <a:t>当一束白光通过一个玻璃棱镜时，出现的光束 不是白光，而是由一端为紫色到另一端为红色的 连续彩色谱组成</a:t>
            </a:r>
            <a:endParaRPr sz="2800">
              <a:latin typeface="新宋体" panose="02010609030101010101" charset="-122"/>
              <a:cs typeface="新宋体" panose="02010609030101010101"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彩色图像基础</a:t>
            </a:r>
          </a:p>
        </p:txBody>
      </p:sp>
      <p:sp>
        <p:nvSpPr>
          <p:cNvPr id="6" name="object 6"/>
          <p:cNvSpPr txBox="1"/>
          <p:nvPr/>
        </p:nvSpPr>
        <p:spPr>
          <a:xfrm>
            <a:off x="1754251" y="2036571"/>
            <a:ext cx="7792720" cy="3559810"/>
          </a:xfrm>
          <a:prstGeom prst="rect">
            <a:avLst/>
          </a:prstGeom>
        </p:spPr>
        <p:txBody>
          <a:bodyPr vert="horz" wrap="square" lIns="0" tIns="0" rIns="0" bIns="0" rtlCol="0">
            <a:spAutoFit/>
          </a:bodyPr>
          <a:lstStyle/>
          <a:p>
            <a:pPr marL="12700">
              <a:lnSpc>
                <a:spcPct val="10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光特性是颜色科学的核心</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描述彩色光的3个基本量：</a:t>
            </a:r>
            <a:endParaRPr sz="320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辐射率：从光源流出能量的总量，用瓦特(W) </a:t>
            </a:r>
            <a:r>
              <a:rPr sz="2800" b="1" spc="-10" dirty="0">
                <a:latin typeface="新宋体" panose="02010609030101010101" charset="-122"/>
                <a:cs typeface="新宋体" panose="02010609030101010101" charset="-122"/>
              </a:rPr>
              <a:t>度量</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光强：观察者从光源接收的能量总和</a:t>
            </a:r>
            <a:endParaRPr sz="2800">
              <a:latin typeface="新宋体" panose="02010609030101010101" charset="-122"/>
              <a:cs typeface="新宋体" panose="02010609030101010101" charset="-122"/>
            </a:endParaRPr>
          </a:p>
          <a:p>
            <a:pPr marL="469900">
              <a:lnSpc>
                <a:spcPts val="3295"/>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亮度：主观描绘子</a:t>
            </a:r>
            <a:endParaRPr sz="2800">
              <a:latin typeface="新宋体" panose="02010609030101010101" charset="-122"/>
              <a:cs typeface="新宋体" panose="02010609030101010101"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彩色图像基础</a:t>
            </a:r>
          </a:p>
        </p:txBody>
      </p:sp>
      <p:sp>
        <p:nvSpPr>
          <p:cNvPr id="6" name="object 6"/>
          <p:cNvSpPr txBox="1">
            <a:spLocks noGrp="1"/>
          </p:cNvSpPr>
          <p:nvPr>
            <p:ph type="body" idx="1"/>
          </p:nvPr>
        </p:nvSpPr>
        <p:spPr>
          <a:prstGeom prst="rect">
            <a:avLst/>
          </a:prstGeom>
        </p:spPr>
        <p:txBody>
          <a:bodyPr vert="horz" wrap="square" lIns="0" tIns="83058" rIns="0" bIns="0" rtlCol="0">
            <a:spAutoFit/>
          </a:bodyPr>
          <a:lstStyle/>
          <a:p>
            <a:pPr marL="754380">
              <a:lnSpc>
                <a:spcPct val="100000"/>
              </a:lnSpc>
              <a:tabLst>
                <a:tab pos="11214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三原色</a:t>
            </a:r>
            <a:endParaRPr sz="3200">
              <a:latin typeface="新宋体" panose="02010609030101010101" charset="-122"/>
              <a:cs typeface="新宋体" panose="02010609030101010101" charset="-122"/>
            </a:endParaRPr>
          </a:p>
          <a:p>
            <a:pPr marL="1211580">
              <a:lnSpc>
                <a:spcPct val="100000"/>
              </a:lnSpc>
              <a:spcBef>
                <a:spcPts val="1670"/>
              </a:spcBef>
            </a:pPr>
            <a:r>
              <a:rPr sz="2000" dirty="0">
                <a:solidFill>
                  <a:srgbClr val="EE2B0A"/>
                </a:solidFill>
                <a:latin typeface="Wingdings" panose="05000000000000000000"/>
                <a:cs typeface="Wingdings" panose="05000000000000000000"/>
              </a:rPr>
              <a:t></a:t>
            </a:r>
            <a:r>
              <a:rPr sz="2800" b="1" spc="-15" dirty="0">
                <a:latin typeface="新宋体" panose="02010609030101010101" charset="-122"/>
                <a:cs typeface="新宋体" panose="02010609030101010101" charset="-122"/>
              </a:rPr>
              <a:t>红色（Red）、绿色（Green）、蓝色（Blue）</a:t>
            </a:r>
            <a:endParaRPr sz="2800">
              <a:latin typeface="新宋体" panose="02010609030101010101" charset="-122"/>
              <a:cs typeface="新宋体" panose="02010609030101010101" charset="-122"/>
            </a:endParaRPr>
          </a:p>
          <a:p>
            <a:pPr marL="754380">
              <a:lnSpc>
                <a:spcPct val="100000"/>
              </a:lnSpc>
              <a:spcBef>
                <a:spcPts val="1940"/>
              </a:spcBef>
              <a:tabLst>
                <a:tab pos="1165225"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原色相加可产生二次色</a:t>
            </a:r>
            <a:endParaRPr sz="3200">
              <a:latin typeface="新宋体" panose="02010609030101010101" charset="-122"/>
              <a:cs typeface="新宋体" panose="02010609030101010101" charset="-122"/>
            </a:endParaRPr>
          </a:p>
          <a:p>
            <a:pPr marL="1211580">
              <a:lnSpc>
                <a:spcPct val="100000"/>
              </a:lnSpc>
              <a:spcBef>
                <a:spcPts val="1675"/>
              </a:spcBef>
            </a:pPr>
            <a:r>
              <a:rPr sz="2000" dirty="0">
                <a:solidFill>
                  <a:srgbClr val="EE2B0A"/>
                </a:solidFill>
                <a:latin typeface="Wingdings" panose="05000000000000000000"/>
                <a:cs typeface="Wingdings" panose="05000000000000000000"/>
              </a:rPr>
              <a:t></a:t>
            </a:r>
            <a:r>
              <a:rPr sz="2800" b="1" spc="-15" dirty="0">
                <a:latin typeface="新宋体" panose="02010609030101010101" charset="-122"/>
                <a:cs typeface="新宋体" panose="02010609030101010101" charset="-122"/>
              </a:rPr>
              <a:t>深红色：红＋蓝</a:t>
            </a:r>
            <a:endParaRPr sz="2800">
              <a:latin typeface="新宋体" panose="02010609030101010101" charset="-122"/>
              <a:cs typeface="新宋体" panose="02010609030101010101" charset="-122"/>
            </a:endParaRPr>
          </a:p>
          <a:p>
            <a:pPr marL="1211580">
              <a:lnSpc>
                <a:spcPct val="100000"/>
              </a:lnSpc>
              <a:spcBef>
                <a:spcPts val="1685"/>
              </a:spcBef>
              <a:tabLst>
                <a:tab pos="2122805" algn="l"/>
              </a:tabLst>
            </a:pPr>
            <a:r>
              <a:rPr sz="2000" dirty="0">
                <a:solidFill>
                  <a:srgbClr val="EE2B0A"/>
                </a:solidFill>
                <a:latin typeface="Wingdings" panose="05000000000000000000"/>
                <a:cs typeface="Wingdings" panose="05000000000000000000"/>
              </a:rPr>
              <a:t></a:t>
            </a:r>
            <a:r>
              <a:rPr sz="2800" b="1" spc="-10" dirty="0">
                <a:latin typeface="新宋体" panose="02010609030101010101" charset="-122"/>
                <a:cs typeface="新宋体" panose="02010609030101010101" charset="-122"/>
              </a:rPr>
              <a:t>青</a:t>
            </a:r>
            <a:r>
              <a:rPr sz="2800" b="1" dirty="0">
                <a:latin typeface="新宋体" panose="02010609030101010101" charset="-122"/>
                <a:cs typeface="新宋体" panose="02010609030101010101" charset="-122"/>
              </a:rPr>
              <a:t>	</a:t>
            </a:r>
            <a:r>
              <a:rPr sz="2800" b="1" spc="-10" dirty="0">
                <a:latin typeface="新宋体" panose="02010609030101010101" charset="-122"/>
                <a:cs typeface="新宋体" panose="02010609030101010101" charset="-122"/>
              </a:rPr>
              <a:t>色</a:t>
            </a:r>
            <a:r>
              <a:rPr sz="2800" b="1" spc="-15" dirty="0">
                <a:latin typeface="新宋体" panose="02010609030101010101" charset="-122"/>
                <a:cs typeface="新宋体" panose="02010609030101010101" charset="-122"/>
              </a:rPr>
              <a:t>：绿＋蓝</a:t>
            </a:r>
            <a:endParaRPr sz="2800">
              <a:latin typeface="新宋体" panose="02010609030101010101" charset="-122"/>
              <a:cs typeface="新宋体" panose="02010609030101010101" charset="-122"/>
            </a:endParaRPr>
          </a:p>
          <a:p>
            <a:pPr marL="1211580">
              <a:lnSpc>
                <a:spcPts val="3295"/>
              </a:lnSpc>
              <a:spcBef>
                <a:spcPts val="1690"/>
              </a:spcBef>
              <a:tabLst>
                <a:tab pos="2122805" algn="l"/>
              </a:tabLst>
            </a:pPr>
            <a:r>
              <a:rPr sz="2000" dirty="0">
                <a:solidFill>
                  <a:srgbClr val="EE2B0A"/>
                </a:solidFill>
                <a:latin typeface="Wingdings" panose="05000000000000000000"/>
                <a:cs typeface="Wingdings" panose="05000000000000000000"/>
              </a:rPr>
              <a:t></a:t>
            </a:r>
            <a:r>
              <a:rPr sz="2800" b="1" spc="-10" dirty="0">
                <a:latin typeface="新宋体" panose="02010609030101010101" charset="-122"/>
                <a:cs typeface="新宋体" panose="02010609030101010101" charset="-122"/>
              </a:rPr>
              <a:t>黄</a:t>
            </a:r>
            <a:r>
              <a:rPr sz="2800" b="1" dirty="0">
                <a:latin typeface="新宋体" panose="02010609030101010101" charset="-122"/>
                <a:cs typeface="新宋体" panose="02010609030101010101" charset="-122"/>
              </a:rPr>
              <a:t>	</a:t>
            </a:r>
            <a:r>
              <a:rPr sz="2800" b="1" spc="-10" dirty="0">
                <a:latin typeface="新宋体" panose="02010609030101010101" charset="-122"/>
                <a:cs typeface="新宋体" panose="02010609030101010101" charset="-122"/>
              </a:rPr>
              <a:t>色</a:t>
            </a:r>
            <a:r>
              <a:rPr sz="2800" b="1" spc="-15" dirty="0">
                <a:latin typeface="新宋体" panose="02010609030101010101" charset="-122"/>
                <a:cs typeface="新宋体" panose="02010609030101010101" charset="-122"/>
              </a:rPr>
              <a:t>：红＋绿</a:t>
            </a:r>
            <a:endParaRPr sz="2800">
              <a:latin typeface="新宋体" panose="02010609030101010101" charset="-122"/>
              <a:cs typeface="新宋体" panose="02010609030101010101"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65"/>
            <a:ext cx="4570095" cy="507873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彩色图像处理</a:t>
            </a:r>
            <a:endParaRPr sz="3200">
              <a:latin typeface="新宋体" panose="02010609030101010101" charset="-122"/>
              <a:cs typeface="新宋体" panose="02010609030101010101" charset="-122"/>
            </a:endParaRPr>
          </a:p>
          <a:p>
            <a:pPr>
              <a:lnSpc>
                <a:spcPct val="100000"/>
              </a:lnSpc>
              <a:spcBef>
                <a:spcPts val="25"/>
              </a:spcBef>
            </a:pPr>
            <a:endParaRPr sz="3100">
              <a:latin typeface="Times New Roman" panose="02020603050405020304"/>
              <a:cs typeface="Times New Roman" panose="02020603050405020304"/>
            </a:endParaRPr>
          </a:p>
          <a:p>
            <a:pPr marL="83820">
              <a:lnSpc>
                <a:spcPct val="100000"/>
              </a:lnSpc>
              <a:tabLst>
                <a:tab pos="4508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彩色基础知识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solidFill>
                  <a:srgbClr val="EE2B0A"/>
                </a:solidFill>
                <a:latin typeface="新宋体" panose="02010609030101010101" charset="-122"/>
                <a:cs typeface="新宋体" panose="02010609030101010101" charset="-122"/>
              </a:rPr>
              <a:t>彩色空间</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伪彩色处理</a:t>
            </a:r>
            <a:endParaRPr sz="3200">
              <a:latin typeface="新宋体" panose="02010609030101010101" charset="-122"/>
              <a:cs typeface="新宋体" panose="02010609030101010101" charset="-122"/>
            </a:endParaRPr>
          </a:p>
          <a:p>
            <a:pPr marL="83820">
              <a:lnSpc>
                <a:spcPct val="10000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全彩色图像处理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彩色变换</a:t>
            </a:r>
            <a:endParaRPr sz="3200">
              <a:latin typeface="新宋体" panose="02010609030101010101" charset="-122"/>
              <a:cs typeface="新宋体" panose="02010609030101010101" charset="-122"/>
            </a:endParaRPr>
          </a:p>
          <a:p>
            <a:pPr marL="83820">
              <a:lnSpc>
                <a:spcPts val="375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彩色图像平滑和尖锐化</a:t>
            </a:r>
            <a:endParaRPr sz="3200">
              <a:latin typeface="新宋体" panose="02010609030101010101" charset="-122"/>
              <a:cs typeface="新宋体" panose="02010609030101010101" charset="-122"/>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59865"/>
            <a:ext cx="6930390" cy="514350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彩色空间（也称彩色模型或彩色系统）</a:t>
            </a:r>
            <a:endParaRPr sz="3200">
              <a:latin typeface="新宋体" panose="02010609030101010101" charset="-122"/>
              <a:cs typeface="新宋体" panose="02010609030101010101" charset="-122"/>
            </a:endParaRPr>
          </a:p>
          <a:p>
            <a:pPr>
              <a:lnSpc>
                <a:spcPct val="100000"/>
              </a:lnSpc>
              <a:spcBef>
                <a:spcPts val="15"/>
              </a:spcBef>
            </a:pPr>
            <a:endParaRPr sz="3550">
              <a:latin typeface="Times New Roman" panose="02020603050405020304"/>
              <a:cs typeface="Times New Roman" panose="02020603050405020304"/>
            </a:endParaRPr>
          </a:p>
          <a:p>
            <a:pPr marL="452755" indent="-367030">
              <a:lnSpc>
                <a:spcPct val="100000"/>
              </a:lnSpc>
              <a:buClr>
                <a:srgbClr val="EE2B0A"/>
              </a:buClr>
              <a:buSzPct val="63000"/>
              <a:buFont typeface="Wingdings" panose="05000000000000000000"/>
              <a:buChar char=""/>
              <a:tabLst>
                <a:tab pos="453390" algn="l"/>
              </a:tabLst>
            </a:pPr>
            <a:r>
              <a:rPr sz="3200" b="1" spc="-15" dirty="0">
                <a:latin typeface="新宋体" panose="02010609030101010101" charset="-122"/>
                <a:cs typeface="新宋体" panose="02010609030101010101" charset="-122"/>
              </a:rPr>
              <a:t>RGB</a:t>
            </a:r>
            <a:endParaRPr sz="3200">
              <a:latin typeface="新宋体" panose="02010609030101010101" charset="-122"/>
              <a:cs typeface="新宋体" panose="02010609030101010101" charset="-122"/>
            </a:endParaRPr>
          </a:p>
          <a:p>
            <a:pPr marL="497205" indent="-411480">
              <a:lnSpc>
                <a:spcPct val="100000"/>
              </a:lnSpc>
              <a:spcBef>
                <a:spcPts val="1920"/>
              </a:spcBef>
              <a:buClr>
                <a:srgbClr val="EE2B0A"/>
              </a:buClr>
              <a:buSzPct val="69000"/>
              <a:buFont typeface="Wingdings" panose="05000000000000000000"/>
              <a:buChar char=""/>
              <a:tabLst>
                <a:tab pos="497840" algn="l"/>
              </a:tabLst>
            </a:pPr>
            <a:r>
              <a:rPr sz="3200" b="1" spc="-15" dirty="0">
                <a:latin typeface="新宋体" panose="02010609030101010101" charset="-122"/>
                <a:cs typeface="新宋体" panose="02010609030101010101" charset="-122"/>
              </a:rPr>
              <a:t>CMY和CMYK</a:t>
            </a:r>
            <a:endParaRPr sz="3200">
              <a:latin typeface="新宋体" panose="02010609030101010101" charset="-122"/>
              <a:cs typeface="新宋体" panose="02010609030101010101" charset="-122"/>
            </a:endParaRPr>
          </a:p>
          <a:p>
            <a:pPr marL="497205" indent="-411480">
              <a:lnSpc>
                <a:spcPct val="100000"/>
              </a:lnSpc>
              <a:spcBef>
                <a:spcPts val="1925"/>
              </a:spcBef>
              <a:buClr>
                <a:srgbClr val="EE2B0A"/>
              </a:buClr>
              <a:buSzPct val="69000"/>
              <a:buFont typeface="Wingdings" panose="05000000000000000000"/>
              <a:buChar char=""/>
              <a:tabLst>
                <a:tab pos="497840" algn="l"/>
              </a:tabLst>
            </a:pPr>
            <a:r>
              <a:rPr sz="3200" b="1" spc="-15" dirty="0">
                <a:latin typeface="新宋体" panose="02010609030101010101" charset="-122"/>
                <a:cs typeface="新宋体" panose="02010609030101010101" charset="-122"/>
              </a:rPr>
              <a:t>HSI</a:t>
            </a:r>
            <a:endParaRPr sz="3200">
              <a:latin typeface="新宋体" panose="02010609030101010101" charset="-122"/>
              <a:cs typeface="新宋体" panose="02010609030101010101" charset="-122"/>
            </a:endParaRPr>
          </a:p>
          <a:p>
            <a:pPr marL="497205" indent="-411480">
              <a:lnSpc>
                <a:spcPct val="100000"/>
              </a:lnSpc>
              <a:spcBef>
                <a:spcPts val="1920"/>
              </a:spcBef>
              <a:buClr>
                <a:srgbClr val="EE2B0A"/>
              </a:buClr>
              <a:buSzPct val="69000"/>
              <a:buFont typeface="Wingdings" panose="05000000000000000000"/>
              <a:buChar char=""/>
              <a:tabLst>
                <a:tab pos="497840" algn="l"/>
              </a:tabLst>
            </a:pPr>
            <a:r>
              <a:rPr sz="3200" b="1" spc="-15" dirty="0">
                <a:latin typeface="新宋体" panose="02010609030101010101" charset="-122"/>
                <a:cs typeface="新宋体" panose="02010609030101010101" charset="-122"/>
              </a:rPr>
              <a:t>YIQ</a:t>
            </a:r>
            <a:endParaRPr sz="3200">
              <a:latin typeface="新宋体" panose="02010609030101010101" charset="-122"/>
              <a:cs typeface="新宋体" panose="02010609030101010101" charset="-122"/>
            </a:endParaRPr>
          </a:p>
          <a:p>
            <a:pPr marL="497205" indent="-411480">
              <a:lnSpc>
                <a:spcPct val="100000"/>
              </a:lnSpc>
              <a:spcBef>
                <a:spcPts val="1925"/>
              </a:spcBef>
              <a:buClr>
                <a:srgbClr val="EE2B0A"/>
              </a:buClr>
              <a:buSzPct val="69000"/>
              <a:buFont typeface="Wingdings" panose="05000000000000000000"/>
              <a:buChar char=""/>
              <a:tabLst>
                <a:tab pos="497840" algn="l"/>
              </a:tabLst>
            </a:pPr>
            <a:r>
              <a:rPr sz="3200" b="1" spc="-15" dirty="0">
                <a:latin typeface="新宋体" panose="02010609030101010101" charset="-122"/>
                <a:cs typeface="新宋体" panose="02010609030101010101" charset="-122"/>
              </a:rPr>
              <a:t>YUV</a:t>
            </a:r>
            <a:endParaRPr sz="3200">
              <a:latin typeface="新宋体" panose="02010609030101010101" charset="-122"/>
              <a:cs typeface="新宋体" panose="02010609030101010101" charset="-122"/>
            </a:endParaRPr>
          </a:p>
          <a:p>
            <a:pPr marL="497205" indent="-411480">
              <a:lnSpc>
                <a:spcPts val="3750"/>
              </a:lnSpc>
              <a:spcBef>
                <a:spcPts val="1920"/>
              </a:spcBef>
              <a:buClr>
                <a:srgbClr val="EE2B0A"/>
              </a:buClr>
              <a:buSzPct val="69000"/>
              <a:buFont typeface="Wingdings" panose="05000000000000000000"/>
              <a:buChar char=""/>
              <a:tabLst>
                <a:tab pos="497840" algn="l"/>
              </a:tabLst>
            </a:pPr>
            <a:r>
              <a:rPr sz="3200" b="1" spc="-15" dirty="0">
                <a:latin typeface="新宋体" panose="02010609030101010101" charset="-122"/>
                <a:cs typeface="新宋体" panose="02010609030101010101" charset="-122"/>
              </a:rPr>
              <a:t>YCbCr</a:t>
            </a:r>
            <a:endParaRPr sz="3200">
              <a:latin typeface="新宋体" panose="02010609030101010101" charset="-122"/>
              <a:cs typeface="新宋体" panose="0201060903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87512" rIns="0" bIns="0" rtlCol="0">
            <a:spAutoFit/>
          </a:bodyPr>
          <a:lstStyle/>
          <a:p>
            <a:pPr marL="128270">
              <a:lnSpc>
                <a:spcPct val="100000"/>
              </a:lnSpc>
            </a:pPr>
            <a:r>
              <a:rPr sz="2800" spc="-15" dirty="0">
                <a:latin typeface="新宋体" panose="02010609030101010101" charset="-122"/>
                <a:cs typeface="新宋体" panose="02010609030101010101" charset="-122"/>
              </a:rPr>
              <a:t>例1：图像增</a:t>
            </a:r>
            <a:r>
              <a:rPr sz="2800" spc="-5" dirty="0">
                <a:latin typeface="新宋体" panose="02010609030101010101" charset="-122"/>
                <a:cs typeface="新宋体" panose="02010609030101010101" charset="-122"/>
              </a:rPr>
              <a:t>强</a:t>
            </a:r>
            <a:r>
              <a:rPr sz="2800" spc="-15" dirty="0">
                <a:latin typeface="Times New Roman" panose="02020603050405020304"/>
                <a:cs typeface="Times New Roman" panose="02020603050405020304"/>
              </a:rPr>
              <a:t>—</a:t>
            </a:r>
            <a:r>
              <a:rPr sz="2800" spc="-10" dirty="0">
                <a:latin typeface="Times New Roman" panose="02020603050405020304"/>
                <a:cs typeface="Times New Roman" panose="02020603050405020304"/>
              </a:rPr>
              <a:t>—</a:t>
            </a:r>
            <a:r>
              <a:rPr sz="2800" spc="-15" dirty="0">
                <a:latin typeface="新宋体" panose="02010609030101010101" charset="-122"/>
                <a:cs typeface="新宋体" panose="02010609030101010101" charset="-122"/>
              </a:rPr>
              <a:t>直方图均衡化</a:t>
            </a:r>
            <a:endParaRPr sz="2800">
              <a:latin typeface="新宋体" panose="02010609030101010101" charset="-122"/>
              <a:cs typeface="新宋体" panose="02010609030101010101" charset="-122"/>
            </a:endParaRPr>
          </a:p>
        </p:txBody>
      </p:sp>
      <p:sp>
        <p:nvSpPr>
          <p:cNvPr id="5" name="object 5"/>
          <p:cNvSpPr/>
          <p:nvPr/>
        </p:nvSpPr>
        <p:spPr>
          <a:xfrm>
            <a:off x="1602371" y="1616964"/>
            <a:ext cx="5759196" cy="532790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彩色空间（也称彩色模型或彩色系统）</a:t>
            </a:r>
          </a:p>
        </p:txBody>
      </p:sp>
      <p:sp>
        <p:nvSpPr>
          <p:cNvPr id="6" name="object 6"/>
          <p:cNvSpPr txBox="1">
            <a:spLocks noGrp="1"/>
          </p:cNvSpPr>
          <p:nvPr>
            <p:ph type="body" idx="1"/>
          </p:nvPr>
        </p:nvSpPr>
        <p:spPr>
          <a:prstGeom prst="rect">
            <a:avLst/>
          </a:prstGeom>
        </p:spPr>
        <p:txBody>
          <a:bodyPr vert="horz" wrap="square" lIns="0" tIns="219455" rIns="0" bIns="0" rtlCol="0">
            <a:spAutoFit/>
          </a:bodyPr>
          <a:lstStyle/>
          <a:p>
            <a:pPr marL="1082040" indent="-367030">
              <a:lnSpc>
                <a:spcPct val="100000"/>
              </a:lnSpc>
              <a:buClr>
                <a:srgbClr val="EE2B0A"/>
              </a:buClr>
              <a:buSzPct val="63000"/>
              <a:buFont typeface="Wingdings" panose="05000000000000000000"/>
              <a:buChar char=""/>
              <a:tabLst>
                <a:tab pos="1082675" algn="l"/>
              </a:tabLst>
            </a:pPr>
            <a:r>
              <a:rPr sz="3200" b="1" spc="-15" dirty="0">
                <a:latin typeface="新宋体" panose="02010609030101010101" charset="-122"/>
                <a:cs typeface="新宋体" panose="02010609030101010101" charset="-122"/>
              </a:rPr>
              <a:t>RGB</a:t>
            </a:r>
            <a:endParaRPr sz="3200">
              <a:latin typeface="新宋体" panose="02010609030101010101" charset="-122"/>
              <a:cs typeface="新宋体" panose="02010609030101010101" charset="-122"/>
            </a:endParaRPr>
          </a:p>
          <a:p>
            <a:pPr marL="1172210">
              <a:lnSpc>
                <a:spcPct val="100000"/>
              </a:lnSpc>
              <a:spcBef>
                <a:spcPts val="1675"/>
              </a:spcBef>
              <a:tabLst>
                <a:tab pos="155067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CCD技术直接感知R,G,B三个分量</a:t>
            </a:r>
            <a:endParaRPr sz="2800">
              <a:latin typeface="新宋体" panose="02010609030101010101" charset="-122"/>
              <a:cs typeface="新宋体" panose="02010609030101010101" charset="-122"/>
            </a:endParaRPr>
          </a:p>
          <a:p>
            <a:pPr marL="1172210">
              <a:lnSpc>
                <a:spcPts val="3295"/>
              </a:lnSpc>
              <a:spcBef>
                <a:spcPts val="1685"/>
              </a:spcBef>
              <a:tabLst>
                <a:tab pos="155003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是图像成像、显示、打印等设备的基础</a:t>
            </a:r>
            <a:endParaRPr sz="2800">
              <a:latin typeface="新宋体" panose="02010609030101010101" charset="-122"/>
              <a:cs typeface="新宋体" panose="02010609030101010101"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83185">
              <a:lnSpc>
                <a:spcPct val="100000"/>
              </a:lnSpc>
            </a:pPr>
            <a:r>
              <a:rPr dirty="0">
                <a:latin typeface="Times New Roman" panose="02020603050405020304"/>
                <a:cs typeface="Times New Roman" panose="02020603050405020304"/>
              </a:rPr>
              <a:t>CM</a:t>
            </a:r>
            <a:r>
              <a:rPr spc="-5" dirty="0">
                <a:latin typeface="Times New Roman" panose="02020603050405020304"/>
                <a:cs typeface="Times New Roman" panose="02020603050405020304"/>
              </a:rPr>
              <a:t>Y</a:t>
            </a:r>
            <a:r>
              <a:rPr spc="-10" dirty="0">
                <a:latin typeface="新宋体" panose="02010609030101010101" charset="-122"/>
                <a:cs typeface="新宋体" panose="02010609030101010101" charset="-122"/>
              </a:rPr>
              <a:t>和</a:t>
            </a:r>
            <a:r>
              <a:rPr spc="-5" dirty="0">
                <a:latin typeface="Times New Roman" panose="02020603050405020304"/>
                <a:cs typeface="Times New Roman" panose="02020603050405020304"/>
              </a:rPr>
              <a:t>CMY</a:t>
            </a:r>
            <a:r>
              <a:rPr dirty="0">
                <a:latin typeface="Times New Roman" panose="02020603050405020304"/>
                <a:cs typeface="Times New Roman" panose="02020603050405020304"/>
              </a:rPr>
              <a:t>K</a:t>
            </a:r>
            <a:r>
              <a:rPr spc="-15" dirty="0">
                <a:latin typeface="新宋体" panose="02010609030101010101" charset="-122"/>
                <a:cs typeface="新宋体" panose="02010609030101010101" charset="-122"/>
              </a:rPr>
              <a:t>彩色空间</a:t>
            </a:r>
          </a:p>
        </p:txBody>
      </p:sp>
      <p:sp>
        <p:nvSpPr>
          <p:cNvPr id="6" name="object 6"/>
          <p:cNvSpPr txBox="1"/>
          <p:nvPr/>
        </p:nvSpPr>
        <p:spPr>
          <a:xfrm>
            <a:off x="1899030" y="1676146"/>
            <a:ext cx="8553070" cy="4933915"/>
          </a:xfrm>
          <a:prstGeom prst="rect">
            <a:avLst/>
          </a:prstGeom>
        </p:spPr>
        <p:txBody>
          <a:bodyPr vert="horz" wrap="square" lIns="0" tIns="0" rIns="0" bIns="0" rtlCol="0">
            <a:spAutoFit/>
          </a:bodyPr>
          <a:lstStyle/>
          <a:p>
            <a:pPr marL="12700" marR="119380"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CMY(青、深红、黄)、CMYK (</a:t>
            </a:r>
            <a:r>
              <a:rPr sz="3200" b="1" spc="-15" dirty="0" err="1">
                <a:latin typeface="新宋体" panose="02010609030101010101" charset="-122"/>
                <a:cs typeface="新宋体" panose="02010609030101010101" charset="-122"/>
              </a:rPr>
              <a:t>青、深红、黄、黑</a:t>
            </a:r>
            <a:r>
              <a:rPr sz="3200" b="1" spc="-15" dirty="0">
                <a:latin typeface="新宋体" panose="02010609030101010101" charset="-122"/>
                <a:cs typeface="新宋体" panose="02010609030101010101" charset="-122"/>
              </a:rPr>
              <a:t>）</a:t>
            </a:r>
            <a:endParaRPr sz="3200" dirty="0">
              <a:latin typeface="新宋体" panose="02010609030101010101" charset="-122"/>
              <a:cs typeface="新宋体" panose="02010609030101010101" charset="-122"/>
            </a:endParaRPr>
          </a:p>
          <a:p>
            <a:pPr marL="469900" marR="5080">
              <a:lnSpc>
                <a:spcPct val="102000"/>
              </a:lnSpc>
              <a:spcBef>
                <a:spcPts val="225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b="1" spc="-15" dirty="0" err="1">
                <a:latin typeface="新宋体" panose="02010609030101010101" charset="-122"/>
                <a:cs typeface="新宋体" panose="02010609030101010101" charset="-122"/>
              </a:rPr>
              <a:t>运用在大多数在纸上沉积彩色颜料的设备，如彩色打印机和复印机</a:t>
            </a:r>
            <a:endParaRPr sz="2800" dirty="0">
              <a:latin typeface="新宋体" panose="02010609030101010101" charset="-122"/>
              <a:cs typeface="新宋体" panose="02010609030101010101" charset="-122"/>
            </a:endParaRPr>
          </a:p>
          <a:p>
            <a:pPr marL="892810" indent="-422910">
              <a:lnSpc>
                <a:spcPct val="100000"/>
              </a:lnSpc>
              <a:spcBef>
                <a:spcPts val="2335"/>
              </a:spcBef>
              <a:buClr>
                <a:srgbClr val="EE2B0A"/>
              </a:buClr>
              <a:buSzPct val="79000"/>
              <a:buFont typeface="Wingdings" panose="05000000000000000000"/>
              <a:buChar char=""/>
              <a:tabLst>
                <a:tab pos="892810" algn="l"/>
              </a:tabLst>
            </a:pPr>
            <a:r>
              <a:rPr sz="2800" b="1" spc="-20" dirty="0">
                <a:latin typeface="新宋体" panose="02010609030101010101" charset="-122"/>
                <a:cs typeface="新宋体" panose="02010609030101010101" charset="-122"/>
              </a:rPr>
              <a:t>CMYK</a:t>
            </a:r>
            <a:endParaRPr sz="2800" dirty="0">
              <a:latin typeface="新宋体" panose="02010609030101010101" charset="-122"/>
              <a:cs typeface="新宋体" panose="02010609030101010101" charset="-122"/>
            </a:endParaRPr>
          </a:p>
          <a:p>
            <a:pPr marL="927100">
              <a:lnSpc>
                <a:spcPct val="100000"/>
              </a:lnSpc>
              <a:spcBef>
                <a:spcPts val="2405"/>
              </a:spcBef>
              <a:tabLst>
                <a:tab pos="135191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打印中的主要颜色是黑色</a:t>
            </a:r>
            <a:endParaRPr sz="2800" dirty="0">
              <a:latin typeface="新宋体" panose="02010609030101010101" charset="-122"/>
              <a:cs typeface="新宋体" panose="02010609030101010101" charset="-122"/>
            </a:endParaRPr>
          </a:p>
          <a:p>
            <a:pPr marL="927100">
              <a:lnSpc>
                <a:spcPct val="100000"/>
              </a:lnSpc>
              <a:spcBef>
                <a:spcPts val="1755"/>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等量的CMY原色产生黑色，但不纯</a:t>
            </a:r>
            <a:endParaRPr sz="2800" dirty="0">
              <a:latin typeface="新宋体" panose="02010609030101010101" charset="-122"/>
              <a:cs typeface="新宋体" panose="02010609030101010101" charset="-122"/>
            </a:endParaRPr>
          </a:p>
          <a:p>
            <a:pPr marL="927100" marR="123825">
              <a:lnSpc>
                <a:spcPct val="100000"/>
              </a:lnSpc>
              <a:spcBef>
                <a:spcPts val="1685"/>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err="1">
                <a:latin typeface="新宋体" panose="02010609030101010101" charset="-122"/>
                <a:cs typeface="新宋体" panose="02010609030101010101" charset="-122"/>
              </a:rPr>
              <a:t>在CMY基础上，加入黑色，形成CMYK彩色</a:t>
            </a:r>
            <a:r>
              <a:rPr sz="2800" b="1" spc="-10" dirty="0" err="1">
                <a:latin typeface="新宋体" panose="02010609030101010101" charset="-122"/>
                <a:cs typeface="新宋体" panose="02010609030101010101" charset="-122"/>
              </a:rPr>
              <a:t>空间</a:t>
            </a:r>
            <a:endParaRPr sz="2800" dirty="0">
              <a:latin typeface="新宋体" panose="02010609030101010101" charset="-122"/>
              <a:cs typeface="新宋体" panose="02010609030101010101" charset="-122"/>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ct val="100000"/>
              </a:lnSpc>
            </a:pPr>
            <a:r>
              <a:rPr spc="-15" dirty="0">
                <a:latin typeface="新宋体" panose="02010609030101010101" charset="-122"/>
                <a:cs typeface="新宋体" panose="02010609030101010101" charset="-122"/>
              </a:rPr>
              <a:t>彩色空间（也称彩色模型或彩色系统）</a:t>
            </a:r>
          </a:p>
        </p:txBody>
      </p:sp>
      <p:sp>
        <p:nvSpPr>
          <p:cNvPr id="6" name="object 6"/>
          <p:cNvSpPr txBox="1"/>
          <p:nvPr/>
        </p:nvSpPr>
        <p:spPr>
          <a:xfrm>
            <a:off x="1575193" y="1748535"/>
            <a:ext cx="8953107" cy="5116785"/>
          </a:xfrm>
          <a:prstGeom prst="rect">
            <a:avLst/>
          </a:prstGeom>
        </p:spPr>
        <p:txBody>
          <a:bodyPr vert="horz" wrap="square" lIns="0" tIns="0" rIns="0" bIns="0" rtlCol="0">
            <a:spAutoFit/>
          </a:bodyPr>
          <a:lstStyle/>
          <a:p>
            <a:pPr marL="12700">
              <a:lnSpc>
                <a:spcPct val="10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HSI(色调、饱和度、亮度）</a:t>
            </a:r>
            <a:endParaRPr sz="3200" dirty="0">
              <a:latin typeface="新宋体" panose="02010609030101010101" charset="-122"/>
              <a:cs typeface="新宋体" panose="02010609030101010101" charset="-122"/>
            </a:endParaRPr>
          </a:p>
          <a:p>
            <a:pPr marL="469265">
              <a:lnSpc>
                <a:spcPct val="100000"/>
              </a:lnSpc>
              <a:spcBef>
                <a:spcPts val="232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两个特点：</a:t>
            </a:r>
            <a:endParaRPr sz="2800" dirty="0">
              <a:latin typeface="新宋体" panose="02010609030101010101" charset="-122"/>
              <a:cs typeface="新宋体" panose="02010609030101010101" charset="-122"/>
            </a:endParaRPr>
          </a:p>
          <a:p>
            <a:pPr marL="926465">
              <a:lnSpc>
                <a:spcPct val="100000"/>
              </a:lnSpc>
              <a:spcBef>
                <a:spcPts val="1755"/>
              </a:spcBef>
              <a:tabLst>
                <a:tab pos="13068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I分量与图像的彩色信息无关</a:t>
            </a:r>
            <a:endParaRPr sz="2800" dirty="0">
              <a:latin typeface="新宋体" panose="02010609030101010101" charset="-122"/>
              <a:cs typeface="新宋体" panose="02010609030101010101" charset="-122"/>
            </a:endParaRPr>
          </a:p>
          <a:p>
            <a:pPr marL="926465">
              <a:lnSpc>
                <a:spcPct val="100000"/>
              </a:lnSpc>
              <a:spcBef>
                <a:spcPts val="1685"/>
              </a:spcBef>
              <a:tabLst>
                <a:tab pos="13068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H和S分量与人感受颜色的方式是紧密相连的</a:t>
            </a:r>
            <a:endParaRPr sz="2800" dirty="0">
              <a:latin typeface="新宋体" panose="02010609030101010101" charset="-122"/>
              <a:cs typeface="新宋体" panose="02010609030101010101" charset="-122"/>
            </a:endParaRPr>
          </a:p>
          <a:p>
            <a:pPr marL="469265">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将亮度(I)与色调（H）和饱和度（S）分开</a:t>
            </a:r>
            <a:endParaRPr sz="2800" dirty="0">
              <a:latin typeface="新宋体" panose="02010609030101010101" charset="-122"/>
              <a:cs typeface="新宋体" panose="02010609030101010101" charset="-122"/>
            </a:endParaRPr>
          </a:p>
          <a:p>
            <a:pPr marL="469265">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避免颜色受到光照明暗(I)等条件的干扰</a:t>
            </a:r>
            <a:endParaRPr sz="2800" dirty="0">
              <a:latin typeface="新宋体" panose="02010609030101010101" charset="-122"/>
              <a:cs typeface="新宋体" panose="02010609030101010101" charset="-122"/>
            </a:endParaRPr>
          </a:p>
          <a:p>
            <a:pPr marL="469265">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仅仅分析反映色彩本质的色调和饱和度</a:t>
            </a:r>
            <a:endParaRPr sz="2800" dirty="0">
              <a:latin typeface="新宋体" panose="02010609030101010101" charset="-122"/>
              <a:cs typeface="新宋体" panose="02010609030101010101" charset="-122"/>
            </a:endParaRPr>
          </a:p>
          <a:p>
            <a:pPr marL="469265">
              <a:lnSpc>
                <a:spcPts val="3295"/>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广泛用于计算机视觉、图像检索和视频检索</a:t>
            </a:r>
            <a:endParaRPr sz="2800" dirty="0">
              <a:latin typeface="新宋体" panose="02010609030101010101" charset="-122"/>
              <a:cs typeface="新宋体" panose="02010609030101010101"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959865"/>
            <a:ext cx="7810500" cy="5260975"/>
          </a:xfrm>
          <a:prstGeom prst="rect">
            <a:avLst/>
          </a:prstGeom>
        </p:spPr>
        <p:txBody>
          <a:bodyPr vert="horz" wrap="square" lIns="0" tIns="0" rIns="0" bIns="0" rtlCol="0">
            <a:spAutoFit/>
          </a:bodyPr>
          <a:lstStyle/>
          <a:p>
            <a:pPr marR="730250" algn="ctr">
              <a:lnSpc>
                <a:spcPct val="100000"/>
              </a:lnSpc>
            </a:pPr>
            <a:r>
              <a:rPr sz="3200" b="1" spc="-15" dirty="0">
                <a:latin typeface="新宋体" panose="02010609030101010101" charset="-122"/>
                <a:cs typeface="新宋体" panose="02010609030101010101" charset="-122"/>
              </a:rPr>
              <a:t>彩色空间（也称彩色模型或彩色系统）</a:t>
            </a:r>
            <a:endParaRPr sz="3200">
              <a:latin typeface="新宋体" panose="02010609030101010101" charset="-122"/>
              <a:cs typeface="新宋体" panose="02010609030101010101" charset="-122"/>
            </a:endParaRPr>
          </a:p>
          <a:p>
            <a:pPr>
              <a:lnSpc>
                <a:spcPct val="100000"/>
              </a:lnSpc>
              <a:spcBef>
                <a:spcPts val="5"/>
              </a:spcBef>
            </a:pPr>
            <a:endParaRPr sz="2700">
              <a:latin typeface="Times New Roman" panose="02020603050405020304"/>
              <a:cs typeface="Times New Roman" panose="02020603050405020304"/>
            </a:endParaRPr>
          </a:p>
          <a:p>
            <a:pPr marL="379730" indent="-367030">
              <a:lnSpc>
                <a:spcPct val="100000"/>
              </a:lnSpc>
              <a:buClr>
                <a:srgbClr val="EE2B0A"/>
              </a:buClr>
              <a:buSzPct val="63000"/>
              <a:buFont typeface="Wingdings" panose="05000000000000000000"/>
              <a:buChar char=""/>
              <a:tabLst>
                <a:tab pos="380365" algn="l"/>
              </a:tabLst>
            </a:pPr>
            <a:r>
              <a:rPr sz="3200" b="1" spc="-15" dirty="0">
                <a:latin typeface="新宋体" panose="02010609030101010101" charset="-122"/>
                <a:cs typeface="新宋体" panose="02010609030101010101" charset="-122"/>
              </a:rPr>
              <a:t>YIQ</a:t>
            </a:r>
            <a:endParaRPr sz="3200">
              <a:latin typeface="新宋体" panose="02010609030101010101" charset="-122"/>
              <a:cs typeface="新宋体" panose="02010609030101010101" charset="-122"/>
            </a:endParaRPr>
          </a:p>
          <a:p>
            <a:pPr marL="892810" lvl="1" indent="-422910">
              <a:lnSpc>
                <a:spcPct val="100000"/>
              </a:lnSpc>
              <a:spcBef>
                <a:spcPts val="1925"/>
              </a:spcBef>
              <a:buClr>
                <a:srgbClr val="EE2B0A"/>
              </a:buClr>
              <a:buSzPct val="69000"/>
              <a:buFont typeface="Wingdings" panose="05000000000000000000"/>
              <a:buChar char=""/>
              <a:tabLst>
                <a:tab pos="892810" algn="l"/>
              </a:tabLst>
            </a:pPr>
            <a:r>
              <a:rPr sz="3200" b="1" spc="-15" dirty="0">
                <a:latin typeface="新宋体" panose="02010609030101010101" charset="-122"/>
                <a:cs typeface="新宋体" panose="02010609030101010101" charset="-122"/>
              </a:rPr>
              <a:t>Y指亮度(Brightness),即灰度值</a:t>
            </a:r>
            <a:endParaRPr sz="3200">
              <a:latin typeface="新宋体" panose="02010609030101010101" charset="-122"/>
              <a:cs typeface="新宋体" panose="02010609030101010101" charset="-122"/>
            </a:endParaRPr>
          </a:p>
          <a:p>
            <a:pPr marL="469265">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I和Q指色调，描述色彩及饱和度</a:t>
            </a:r>
            <a:endParaRPr sz="3200">
              <a:latin typeface="新宋体" panose="02010609030101010101" charset="-122"/>
              <a:cs typeface="新宋体" panose="02010609030101010101" charset="-122"/>
            </a:endParaRPr>
          </a:p>
          <a:p>
            <a:pPr marL="469265" marR="508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用于彩色电视广播，被北美的电视系统 所采用（属于NTSC系统）</a:t>
            </a:r>
            <a:endParaRPr sz="3200">
              <a:latin typeface="新宋体" panose="02010609030101010101" charset="-122"/>
              <a:cs typeface="新宋体" panose="02010609030101010101" charset="-122"/>
            </a:endParaRPr>
          </a:p>
          <a:p>
            <a:pPr marL="469265" marR="20828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20" dirty="0">
                <a:latin typeface="新宋体" panose="02010609030101010101" charset="-122"/>
                <a:cs typeface="新宋体" panose="02010609030101010101" charset="-122"/>
              </a:rPr>
              <a:t>Y分量可提供黑白电视机的所有影像信 </a:t>
            </a:r>
            <a:r>
              <a:rPr sz="3200" b="1" spc="-15" dirty="0">
                <a:latin typeface="新宋体" panose="02010609030101010101" charset="-122"/>
                <a:cs typeface="新宋体" panose="02010609030101010101" charset="-122"/>
              </a:rPr>
              <a:t>息</a:t>
            </a:r>
            <a:endParaRPr sz="3200">
              <a:latin typeface="新宋体" panose="02010609030101010101" charset="-122"/>
              <a:cs typeface="新宋体" panose="02010609030101010101" charset="-122"/>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959865"/>
            <a:ext cx="7606665" cy="5260975"/>
          </a:xfrm>
          <a:prstGeom prst="rect">
            <a:avLst/>
          </a:prstGeom>
        </p:spPr>
        <p:txBody>
          <a:bodyPr vert="horz" wrap="square" lIns="0" tIns="0" rIns="0" bIns="0" rtlCol="0">
            <a:spAutoFit/>
          </a:bodyPr>
          <a:lstStyle/>
          <a:p>
            <a:pPr marL="83185">
              <a:lnSpc>
                <a:spcPct val="100000"/>
              </a:lnSpc>
            </a:pPr>
            <a:r>
              <a:rPr sz="3200" b="1" spc="-15" dirty="0" err="1">
                <a:latin typeface="新宋体" panose="02010609030101010101" charset="-122"/>
                <a:cs typeface="新宋体" panose="02010609030101010101" charset="-122"/>
              </a:rPr>
              <a:t>彩色空间（也称彩色模型或彩色系统</a:t>
            </a:r>
            <a:r>
              <a:rPr sz="3200" b="1" spc="-15" dirty="0">
                <a:latin typeface="新宋体" panose="02010609030101010101" charset="-122"/>
                <a:cs typeface="新宋体" panose="02010609030101010101" charset="-122"/>
              </a:rPr>
              <a:t>）</a:t>
            </a:r>
            <a:endParaRPr sz="3200" dirty="0">
              <a:latin typeface="新宋体" panose="02010609030101010101" charset="-122"/>
              <a:cs typeface="新宋体" panose="02010609030101010101" charset="-122"/>
            </a:endParaRPr>
          </a:p>
          <a:p>
            <a:pPr>
              <a:lnSpc>
                <a:spcPct val="100000"/>
              </a:lnSpc>
              <a:spcBef>
                <a:spcPts val="5"/>
              </a:spcBef>
            </a:pPr>
            <a:endParaRPr sz="2700" dirty="0">
              <a:latin typeface="Times New Roman" panose="02020603050405020304"/>
              <a:cs typeface="Times New Roman" panose="02020603050405020304"/>
            </a:endParaRPr>
          </a:p>
          <a:p>
            <a:pPr marL="379730" indent="-367030">
              <a:lnSpc>
                <a:spcPct val="100000"/>
              </a:lnSpc>
              <a:buClr>
                <a:srgbClr val="EE2B0A"/>
              </a:buClr>
              <a:buSzPct val="63000"/>
              <a:buFont typeface="Wingdings" panose="05000000000000000000"/>
              <a:buChar char=""/>
              <a:tabLst>
                <a:tab pos="380365" algn="l"/>
              </a:tabLst>
            </a:pPr>
            <a:r>
              <a:rPr sz="3200" b="1" spc="-15" dirty="0">
                <a:latin typeface="新宋体" panose="02010609030101010101" charset="-122"/>
                <a:cs typeface="新宋体" panose="02010609030101010101" charset="-122"/>
              </a:rPr>
              <a:t>YUV</a:t>
            </a:r>
            <a:endParaRPr sz="3200" dirty="0">
              <a:latin typeface="新宋体" panose="02010609030101010101" charset="-122"/>
              <a:cs typeface="新宋体" panose="02010609030101010101" charset="-122"/>
            </a:endParaRPr>
          </a:p>
          <a:p>
            <a:pPr marL="469265">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Y指亮度,与YIQ的Y相同</a:t>
            </a:r>
            <a:endParaRPr sz="3200" dirty="0">
              <a:latin typeface="新宋体" panose="02010609030101010101" charset="-122"/>
              <a:cs typeface="新宋体" panose="02010609030101010101" charset="-122"/>
            </a:endParaRPr>
          </a:p>
          <a:p>
            <a:pPr marL="469265">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U和V也指色调，不同于YIQ的I和Q</a:t>
            </a:r>
            <a:endParaRPr sz="3200" dirty="0">
              <a:latin typeface="新宋体" panose="02010609030101010101" charset="-122"/>
              <a:cs typeface="新宋体" panose="02010609030101010101" charset="-122"/>
            </a:endParaRPr>
          </a:p>
          <a:p>
            <a:pPr marL="469265" marR="20701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用于彩色电视广播，被欧洲的电视系 统所采用（属于PAL系统）</a:t>
            </a:r>
            <a:endParaRPr sz="3200" dirty="0">
              <a:latin typeface="新宋体" panose="02010609030101010101" charset="-122"/>
              <a:cs typeface="新宋体" panose="02010609030101010101" charset="-122"/>
            </a:endParaRPr>
          </a:p>
          <a:p>
            <a:pPr marL="469265" marR="508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20" dirty="0">
                <a:latin typeface="新宋体" panose="02010609030101010101" charset="-122"/>
                <a:cs typeface="新宋体" panose="02010609030101010101" charset="-122"/>
              </a:rPr>
              <a:t>Y分量也可提供黑白电视机的所有影像 </a:t>
            </a:r>
            <a:r>
              <a:rPr sz="3200" b="1" spc="-15" dirty="0">
                <a:latin typeface="新宋体" panose="02010609030101010101" charset="-122"/>
                <a:cs typeface="新宋体" panose="02010609030101010101" charset="-122"/>
              </a:rPr>
              <a:t>信息</a:t>
            </a:r>
            <a:endParaRPr sz="3200" dirty="0">
              <a:latin typeface="新宋体" panose="02010609030101010101" charset="-122"/>
              <a:cs typeface="新宋体" panose="02010609030101010101"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959865"/>
            <a:ext cx="7000875" cy="3710304"/>
          </a:xfrm>
          <a:prstGeom prst="rect">
            <a:avLst/>
          </a:prstGeom>
        </p:spPr>
        <p:txBody>
          <a:bodyPr vert="horz" wrap="square" lIns="0" tIns="0" rIns="0" bIns="0" rtlCol="0">
            <a:spAutoFit/>
          </a:bodyPr>
          <a:lstStyle/>
          <a:p>
            <a:pPr marL="83185">
              <a:lnSpc>
                <a:spcPct val="100000"/>
              </a:lnSpc>
            </a:pPr>
            <a:r>
              <a:rPr sz="3200" b="1" spc="-15" dirty="0">
                <a:latin typeface="新宋体" panose="02010609030101010101" charset="-122"/>
                <a:cs typeface="新宋体" panose="02010609030101010101" charset="-122"/>
              </a:rPr>
              <a:t>彩色空间（也称彩色模型或彩色系统）</a:t>
            </a:r>
            <a:endParaRPr sz="3200">
              <a:latin typeface="新宋体" panose="02010609030101010101" charset="-122"/>
              <a:cs typeface="新宋体" panose="02010609030101010101" charset="-122"/>
            </a:endParaRPr>
          </a:p>
          <a:p>
            <a:pPr>
              <a:lnSpc>
                <a:spcPct val="100000"/>
              </a:lnSpc>
              <a:spcBef>
                <a:spcPts val="25"/>
              </a:spcBef>
            </a:pPr>
            <a:endParaRPr sz="3750">
              <a:latin typeface="Times New Roman" panose="02020603050405020304"/>
              <a:cs typeface="Times New Roman" panose="02020603050405020304"/>
            </a:endParaRPr>
          </a:p>
          <a:p>
            <a:pPr marL="379730" indent="-367030">
              <a:lnSpc>
                <a:spcPct val="100000"/>
              </a:lnSpc>
              <a:buClr>
                <a:srgbClr val="EE2B0A"/>
              </a:buClr>
              <a:buSzPct val="63000"/>
              <a:buFont typeface="Wingdings" panose="05000000000000000000"/>
              <a:buChar char=""/>
              <a:tabLst>
                <a:tab pos="380365" algn="l"/>
              </a:tabLst>
            </a:pPr>
            <a:r>
              <a:rPr sz="3200" b="1" spc="-15" dirty="0">
                <a:latin typeface="新宋体" panose="02010609030101010101" charset="-122"/>
                <a:cs typeface="新宋体" panose="02010609030101010101" charset="-122"/>
              </a:rPr>
              <a:t>YCbCr</a:t>
            </a:r>
            <a:endParaRPr sz="3200">
              <a:latin typeface="新宋体" panose="02010609030101010101" charset="-122"/>
              <a:cs typeface="新宋体" panose="02010609030101010101" charset="-122"/>
            </a:endParaRPr>
          </a:p>
          <a:p>
            <a:pPr marL="469265">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Y指亮度,与YIQ和YUV的Y相同</a:t>
            </a:r>
            <a:endParaRPr sz="3200">
              <a:latin typeface="新宋体" panose="02010609030101010101" charset="-122"/>
              <a:cs typeface="新宋体" panose="02010609030101010101" charset="-122"/>
            </a:endParaRPr>
          </a:p>
          <a:p>
            <a:pPr marL="469265">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Cb和Cr由U和V调整得到</a:t>
            </a:r>
            <a:endParaRPr sz="3200">
              <a:latin typeface="新宋体" panose="02010609030101010101" charset="-122"/>
              <a:cs typeface="新宋体" panose="02010609030101010101" charset="-122"/>
            </a:endParaRPr>
          </a:p>
          <a:p>
            <a:pPr marL="469265">
              <a:lnSpc>
                <a:spcPts val="375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JPEG采用的彩色空间</a:t>
            </a:r>
            <a:endParaRPr sz="3200">
              <a:latin typeface="新宋体" panose="02010609030101010101" charset="-122"/>
              <a:cs typeface="新宋体" panose="02010609030101010101"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59865"/>
            <a:ext cx="24625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彩色空间转换</a:t>
            </a:r>
            <a:endParaRPr sz="3200">
              <a:latin typeface="新宋体" panose="02010609030101010101" charset="-122"/>
              <a:cs typeface="新宋体" panose="02010609030101010101" charset="-122"/>
            </a:endParaRPr>
          </a:p>
        </p:txBody>
      </p:sp>
      <p:sp>
        <p:nvSpPr>
          <p:cNvPr id="6" name="object 6"/>
          <p:cNvSpPr txBox="1"/>
          <p:nvPr/>
        </p:nvSpPr>
        <p:spPr>
          <a:xfrm>
            <a:off x="1878457" y="2080767"/>
            <a:ext cx="1092835" cy="3404235"/>
          </a:xfrm>
          <a:prstGeom prst="rect">
            <a:avLst/>
          </a:prstGeom>
        </p:spPr>
        <p:txBody>
          <a:bodyPr vert="horz" wrap="square" lIns="0" tIns="0" rIns="0" bIns="0" rtlCol="0">
            <a:spAutoFit/>
          </a:bodyPr>
          <a:lstStyle/>
          <a:p>
            <a:pPr marL="469900" indent="-457200">
              <a:lnSpc>
                <a:spcPct val="100000"/>
              </a:lnSpc>
              <a:buClr>
                <a:srgbClr val="EE2B0A"/>
              </a:buClr>
              <a:buSzPct val="69000"/>
              <a:buAutoNum type="arabicPeriod"/>
              <a:tabLst>
                <a:tab pos="469900" algn="l"/>
              </a:tabLst>
            </a:pPr>
            <a:r>
              <a:rPr sz="3200" b="1" spc="-15" dirty="0">
                <a:latin typeface="新宋体" panose="02010609030101010101" charset="-122"/>
                <a:cs typeface="新宋体" panose="02010609030101010101" charset="-122"/>
              </a:rPr>
              <a:t>RGB</a:t>
            </a:r>
            <a:endParaRPr sz="3200">
              <a:latin typeface="新宋体" panose="02010609030101010101" charset="-122"/>
              <a:cs typeface="新宋体" panose="02010609030101010101" charset="-122"/>
            </a:endParaRPr>
          </a:p>
          <a:p>
            <a:pPr marL="469900" indent="-457200">
              <a:lnSpc>
                <a:spcPct val="100000"/>
              </a:lnSpc>
              <a:spcBef>
                <a:spcPts val="1920"/>
              </a:spcBef>
              <a:buClr>
                <a:srgbClr val="EE2B0A"/>
              </a:buClr>
              <a:buSzPct val="69000"/>
              <a:buAutoNum type="arabicPeriod"/>
              <a:tabLst>
                <a:tab pos="469900" algn="l"/>
              </a:tabLst>
            </a:pPr>
            <a:r>
              <a:rPr sz="3200" b="1" spc="-15" dirty="0">
                <a:latin typeface="新宋体" panose="02010609030101010101" charset="-122"/>
                <a:cs typeface="新宋体" panose="02010609030101010101" charset="-122"/>
              </a:rPr>
              <a:t>RGB</a:t>
            </a:r>
            <a:endParaRPr sz="3200">
              <a:latin typeface="新宋体" panose="02010609030101010101" charset="-122"/>
              <a:cs typeface="新宋体" panose="02010609030101010101" charset="-122"/>
            </a:endParaRPr>
          </a:p>
          <a:p>
            <a:pPr marL="469900" indent="-457200">
              <a:lnSpc>
                <a:spcPct val="100000"/>
              </a:lnSpc>
              <a:spcBef>
                <a:spcPts val="1925"/>
              </a:spcBef>
              <a:buClr>
                <a:srgbClr val="EE2B0A"/>
              </a:buClr>
              <a:buSzPct val="69000"/>
              <a:buAutoNum type="arabicPeriod"/>
              <a:tabLst>
                <a:tab pos="469900" algn="l"/>
              </a:tabLst>
            </a:pPr>
            <a:r>
              <a:rPr sz="3200" b="1" spc="-15" dirty="0">
                <a:latin typeface="新宋体" panose="02010609030101010101" charset="-122"/>
                <a:cs typeface="新宋体" panose="02010609030101010101" charset="-122"/>
              </a:rPr>
              <a:t>RGB</a:t>
            </a:r>
            <a:endParaRPr sz="3200">
              <a:latin typeface="新宋体" panose="02010609030101010101" charset="-122"/>
              <a:cs typeface="新宋体" panose="02010609030101010101" charset="-122"/>
            </a:endParaRPr>
          </a:p>
          <a:p>
            <a:pPr marL="469900" indent="-457200">
              <a:lnSpc>
                <a:spcPct val="100000"/>
              </a:lnSpc>
              <a:spcBef>
                <a:spcPts val="1920"/>
              </a:spcBef>
              <a:buClr>
                <a:srgbClr val="EE2B0A"/>
              </a:buClr>
              <a:buSzPct val="69000"/>
              <a:buAutoNum type="arabicPeriod"/>
              <a:tabLst>
                <a:tab pos="469900" algn="l"/>
              </a:tabLst>
            </a:pPr>
            <a:r>
              <a:rPr sz="3200" b="1" spc="-15" dirty="0">
                <a:latin typeface="新宋体" panose="02010609030101010101" charset="-122"/>
                <a:cs typeface="新宋体" panose="02010609030101010101" charset="-122"/>
              </a:rPr>
              <a:t>RGB</a:t>
            </a:r>
            <a:endParaRPr sz="3200">
              <a:latin typeface="新宋体" panose="02010609030101010101" charset="-122"/>
              <a:cs typeface="新宋体" panose="02010609030101010101" charset="-122"/>
            </a:endParaRPr>
          </a:p>
          <a:p>
            <a:pPr marL="469900" indent="-457200">
              <a:lnSpc>
                <a:spcPts val="3750"/>
              </a:lnSpc>
              <a:spcBef>
                <a:spcPts val="1925"/>
              </a:spcBef>
              <a:buClr>
                <a:srgbClr val="EE2B0A"/>
              </a:buClr>
              <a:buSzPct val="69000"/>
              <a:buAutoNum type="arabicPeriod"/>
              <a:tabLst>
                <a:tab pos="469900" algn="l"/>
              </a:tabLst>
            </a:pPr>
            <a:r>
              <a:rPr sz="3200" b="1" spc="-15" dirty="0">
                <a:latin typeface="新宋体" panose="02010609030101010101" charset="-122"/>
                <a:cs typeface="新宋体" panose="02010609030101010101" charset="-122"/>
              </a:rPr>
              <a:t>RGB</a:t>
            </a:r>
            <a:endParaRPr sz="3200">
              <a:latin typeface="新宋体" panose="02010609030101010101" charset="-122"/>
              <a:cs typeface="新宋体" panose="02010609030101010101" charset="-122"/>
            </a:endParaRPr>
          </a:p>
        </p:txBody>
      </p:sp>
      <p:sp>
        <p:nvSpPr>
          <p:cNvPr id="7" name="object 7"/>
          <p:cNvSpPr txBox="1"/>
          <p:nvPr/>
        </p:nvSpPr>
        <p:spPr>
          <a:xfrm>
            <a:off x="4977189" y="1836440"/>
            <a:ext cx="1042669" cy="3648710"/>
          </a:xfrm>
          <a:prstGeom prst="rect">
            <a:avLst/>
          </a:prstGeom>
        </p:spPr>
        <p:txBody>
          <a:bodyPr vert="horz" wrap="square" lIns="0" tIns="0" rIns="0" bIns="0" rtlCol="0">
            <a:spAutoFit/>
          </a:bodyPr>
          <a:lstStyle/>
          <a:p>
            <a:pPr marL="12700" marR="412115" algn="just">
              <a:lnSpc>
                <a:spcPct val="150000"/>
              </a:lnSpc>
            </a:pPr>
            <a:r>
              <a:rPr sz="3200" b="1" spc="-15" dirty="0">
                <a:latin typeface="新宋体" panose="02010609030101010101" charset="-122"/>
                <a:cs typeface="新宋体" panose="02010609030101010101" charset="-122"/>
              </a:rPr>
              <a:t>CMY HSI YIQ YUV</a:t>
            </a:r>
            <a:endParaRPr sz="3200">
              <a:latin typeface="新宋体" panose="02010609030101010101" charset="-122"/>
              <a:cs typeface="新宋体" panose="02010609030101010101" charset="-122"/>
            </a:endParaRPr>
          </a:p>
          <a:p>
            <a:pPr marL="12700" algn="just">
              <a:lnSpc>
                <a:spcPts val="3750"/>
              </a:lnSpc>
              <a:spcBef>
                <a:spcPts val="1925"/>
              </a:spcBef>
            </a:pPr>
            <a:r>
              <a:rPr sz="3200" b="1" spc="-15" dirty="0">
                <a:latin typeface="新宋体" panose="02010609030101010101" charset="-122"/>
                <a:cs typeface="新宋体" panose="02010609030101010101" charset="-122"/>
              </a:rPr>
              <a:t>YCbCr</a:t>
            </a:r>
            <a:endParaRPr sz="3200">
              <a:latin typeface="新宋体" panose="02010609030101010101" charset="-122"/>
              <a:cs typeface="新宋体" panose="02010609030101010101" charset="-122"/>
            </a:endParaRPr>
          </a:p>
        </p:txBody>
      </p:sp>
      <p:sp>
        <p:nvSpPr>
          <p:cNvPr id="8" name="object 8"/>
          <p:cNvSpPr/>
          <p:nvPr/>
        </p:nvSpPr>
        <p:spPr>
          <a:xfrm>
            <a:off x="3114941" y="2274570"/>
            <a:ext cx="1656080" cy="127635"/>
          </a:xfrm>
          <a:custGeom>
            <a:avLst/>
            <a:gdLst/>
            <a:ahLst/>
            <a:cxnLst/>
            <a:rect l="l" t="t" r="r" b="b"/>
            <a:pathLst>
              <a:path w="1656079" h="127635">
                <a:moveTo>
                  <a:pt x="126492" y="0"/>
                </a:moveTo>
                <a:lnTo>
                  <a:pt x="0" y="63246"/>
                </a:lnTo>
                <a:lnTo>
                  <a:pt x="76200" y="101805"/>
                </a:lnTo>
                <a:lnTo>
                  <a:pt x="76200" y="51054"/>
                </a:lnTo>
                <a:lnTo>
                  <a:pt x="85894" y="51054"/>
                </a:lnTo>
                <a:lnTo>
                  <a:pt x="126492" y="0"/>
                </a:lnTo>
                <a:close/>
              </a:path>
              <a:path w="1656079" h="127635">
                <a:moveTo>
                  <a:pt x="85894" y="51054"/>
                </a:moveTo>
                <a:lnTo>
                  <a:pt x="76200" y="51054"/>
                </a:lnTo>
                <a:lnTo>
                  <a:pt x="76200" y="63246"/>
                </a:lnTo>
                <a:lnTo>
                  <a:pt x="85894" y="51054"/>
                </a:lnTo>
                <a:close/>
              </a:path>
              <a:path w="1656079" h="127635">
                <a:moveTo>
                  <a:pt x="1579626" y="63246"/>
                </a:moveTo>
                <a:lnTo>
                  <a:pt x="1569784" y="51054"/>
                </a:lnTo>
                <a:lnTo>
                  <a:pt x="85894" y="51054"/>
                </a:lnTo>
                <a:lnTo>
                  <a:pt x="76200" y="63246"/>
                </a:lnTo>
                <a:lnTo>
                  <a:pt x="86378" y="76200"/>
                </a:lnTo>
                <a:lnTo>
                  <a:pt x="1569293" y="76200"/>
                </a:lnTo>
                <a:lnTo>
                  <a:pt x="1579626" y="63246"/>
                </a:lnTo>
                <a:close/>
              </a:path>
              <a:path w="1656079" h="127635">
                <a:moveTo>
                  <a:pt x="86378" y="76200"/>
                </a:moveTo>
                <a:lnTo>
                  <a:pt x="76200" y="63246"/>
                </a:lnTo>
                <a:lnTo>
                  <a:pt x="76200" y="76200"/>
                </a:lnTo>
                <a:lnTo>
                  <a:pt x="86378" y="76200"/>
                </a:lnTo>
                <a:close/>
              </a:path>
              <a:path w="1656079" h="127635">
                <a:moveTo>
                  <a:pt x="126492" y="127254"/>
                </a:moveTo>
                <a:lnTo>
                  <a:pt x="86378" y="76200"/>
                </a:lnTo>
                <a:lnTo>
                  <a:pt x="76200" y="76200"/>
                </a:lnTo>
                <a:lnTo>
                  <a:pt x="76200" y="101805"/>
                </a:lnTo>
                <a:lnTo>
                  <a:pt x="126492" y="127254"/>
                </a:lnTo>
                <a:close/>
              </a:path>
              <a:path w="1656079" h="127635">
                <a:moveTo>
                  <a:pt x="1655826" y="63246"/>
                </a:moveTo>
                <a:lnTo>
                  <a:pt x="1528571" y="0"/>
                </a:lnTo>
                <a:lnTo>
                  <a:pt x="1569784" y="51054"/>
                </a:lnTo>
                <a:lnTo>
                  <a:pt x="1579625" y="51054"/>
                </a:lnTo>
                <a:lnTo>
                  <a:pt x="1579625" y="101574"/>
                </a:lnTo>
                <a:lnTo>
                  <a:pt x="1655826" y="63246"/>
                </a:lnTo>
                <a:close/>
              </a:path>
              <a:path w="1656079" h="127635">
                <a:moveTo>
                  <a:pt x="1579625" y="101574"/>
                </a:moveTo>
                <a:lnTo>
                  <a:pt x="1579625" y="76200"/>
                </a:lnTo>
                <a:lnTo>
                  <a:pt x="1569293" y="76200"/>
                </a:lnTo>
                <a:lnTo>
                  <a:pt x="1528571" y="127254"/>
                </a:lnTo>
                <a:lnTo>
                  <a:pt x="1579625" y="101574"/>
                </a:lnTo>
                <a:close/>
              </a:path>
              <a:path w="1656079" h="127635">
                <a:moveTo>
                  <a:pt x="1579625" y="76200"/>
                </a:moveTo>
                <a:lnTo>
                  <a:pt x="1579626" y="63246"/>
                </a:lnTo>
                <a:lnTo>
                  <a:pt x="1569293" y="76200"/>
                </a:lnTo>
                <a:lnTo>
                  <a:pt x="1579625" y="76200"/>
                </a:lnTo>
                <a:close/>
              </a:path>
              <a:path w="1656079" h="127635">
                <a:moveTo>
                  <a:pt x="1579626" y="63246"/>
                </a:moveTo>
                <a:lnTo>
                  <a:pt x="1579625" y="51054"/>
                </a:lnTo>
                <a:lnTo>
                  <a:pt x="1569784" y="51054"/>
                </a:lnTo>
                <a:lnTo>
                  <a:pt x="1579626" y="63246"/>
                </a:lnTo>
                <a:close/>
              </a:path>
            </a:pathLst>
          </a:custGeom>
          <a:solidFill>
            <a:srgbClr val="FF0000"/>
          </a:solidFill>
        </p:spPr>
        <p:txBody>
          <a:bodyPr wrap="square" lIns="0" tIns="0" rIns="0" bIns="0" rtlCol="0"/>
          <a:lstStyle/>
          <a:p>
            <a:endParaRPr/>
          </a:p>
        </p:txBody>
      </p:sp>
      <p:sp>
        <p:nvSpPr>
          <p:cNvPr id="9" name="object 9"/>
          <p:cNvSpPr/>
          <p:nvPr/>
        </p:nvSpPr>
        <p:spPr>
          <a:xfrm>
            <a:off x="3114941" y="2993898"/>
            <a:ext cx="1656080" cy="127000"/>
          </a:xfrm>
          <a:custGeom>
            <a:avLst/>
            <a:gdLst/>
            <a:ahLst/>
            <a:cxnLst/>
            <a:rect l="l" t="t" r="r" b="b"/>
            <a:pathLst>
              <a:path w="1656079" h="127000">
                <a:moveTo>
                  <a:pt x="126492" y="0"/>
                </a:moveTo>
                <a:lnTo>
                  <a:pt x="0" y="63245"/>
                </a:lnTo>
                <a:lnTo>
                  <a:pt x="76200" y="101345"/>
                </a:lnTo>
                <a:lnTo>
                  <a:pt x="76200" y="50291"/>
                </a:lnTo>
                <a:lnTo>
                  <a:pt x="86500" y="50291"/>
                </a:lnTo>
                <a:lnTo>
                  <a:pt x="126492" y="0"/>
                </a:lnTo>
                <a:close/>
              </a:path>
              <a:path w="1656079" h="127000">
                <a:moveTo>
                  <a:pt x="86500" y="50291"/>
                </a:moveTo>
                <a:lnTo>
                  <a:pt x="76200" y="50291"/>
                </a:lnTo>
                <a:lnTo>
                  <a:pt x="76200" y="63245"/>
                </a:lnTo>
                <a:lnTo>
                  <a:pt x="86500" y="50291"/>
                </a:lnTo>
                <a:close/>
              </a:path>
              <a:path w="1656079" h="127000">
                <a:moveTo>
                  <a:pt x="1579626" y="63245"/>
                </a:moveTo>
                <a:lnTo>
                  <a:pt x="1569169" y="50291"/>
                </a:lnTo>
                <a:lnTo>
                  <a:pt x="86500" y="50291"/>
                </a:lnTo>
                <a:lnTo>
                  <a:pt x="76200" y="63245"/>
                </a:lnTo>
                <a:lnTo>
                  <a:pt x="86500" y="76199"/>
                </a:lnTo>
                <a:lnTo>
                  <a:pt x="1569169" y="76199"/>
                </a:lnTo>
                <a:lnTo>
                  <a:pt x="1579626" y="63245"/>
                </a:lnTo>
                <a:close/>
              </a:path>
              <a:path w="1656079" h="127000">
                <a:moveTo>
                  <a:pt x="86500" y="76199"/>
                </a:moveTo>
                <a:lnTo>
                  <a:pt x="76200" y="63245"/>
                </a:lnTo>
                <a:lnTo>
                  <a:pt x="76200" y="76199"/>
                </a:lnTo>
                <a:lnTo>
                  <a:pt x="86500" y="76199"/>
                </a:lnTo>
                <a:close/>
              </a:path>
              <a:path w="1656079" h="127000">
                <a:moveTo>
                  <a:pt x="126492" y="126491"/>
                </a:moveTo>
                <a:lnTo>
                  <a:pt x="86500" y="76199"/>
                </a:lnTo>
                <a:lnTo>
                  <a:pt x="76200" y="76199"/>
                </a:lnTo>
                <a:lnTo>
                  <a:pt x="76200" y="101345"/>
                </a:lnTo>
                <a:lnTo>
                  <a:pt x="126492" y="126491"/>
                </a:lnTo>
                <a:close/>
              </a:path>
              <a:path w="1656079" h="127000">
                <a:moveTo>
                  <a:pt x="1655826" y="63245"/>
                </a:moveTo>
                <a:lnTo>
                  <a:pt x="1528571" y="0"/>
                </a:lnTo>
                <a:lnTo>
                  <a:pt x="1569169" y="50291"/>
                </a:lnTo>
                <a:lnTo>
                  <a:pt x="1579625" y="50291"/>
                </a:lnTo>
                <a:lnTo>
                  <a:pt x="1579625" y="101117"/>
                </a:lnTo>
                <a:lnTo>
                  <a:pt x="1655826" y="63245"/>
                </a:lnTo>
                <a:close/>
              </a:path>
              <a:path w="1656079" h="127000">
                <a:moveTo>
                  <a:pt x="1579625" y="101117"/>
                </a:moveTo>
                <a:lnTo>
                  <a:pt x="1579625" y="76199"/>
                </a:lnTo>
                <a:lnTo>
                  <a:pt x="1569169" y="76199"/>
                </a:lnTo>
                <a:lnTo>
                  <a:pt x="1528571" y="126491"/>
                </a:lnTo>
                <a:lnTo>
                  <a:pt x="1579625" y="101117"/>
                </a:lnTo>
                <a:close/>
              </a:path>
              <a:path w="1656079" h="127000">
                <a:moveTo>
                  <a:pt x="1579626" y="63245"/>
                </a:moveTo>
                <a:lnTo>
                  <a:pt x="1579625" y="50291"/>
                </a:lnTo>
                <a:lnTo>
                  <a:pt x="1569169" y="50291"/>
                </a:lnTo>
                <a:lnTo>
                  <a:pt x="1579626" y="63245"/>
                </a:lnTo>
                <a:close/>
              </a:path>
              <a:path w="1656079" h="127000">
                <a:moveTo>
                  <a:pt x="1579625" y="76199"/>
                </a:moveTo>
                <a:lnTo>
                  <a:pt x="1579626" y="63245"/>
                </a:lnTo>
                <a:lnTo>
                  <a:pt x="1569169" y="76199"/>
                </a:lnTo>
                <a:lnTo>
                  <a:pt x="1579625" y="76199"/>
                </a:lnTo>
                <a:close/>
              </a:path>
            </a:pathLst>
          </a:custGeom>
          <a:solidFill>
            <a:srgbClr val="FF0000"/>
          </a:solidFill>
        </p:spPr>
        <p:txBody>
          <a:bodyPr wrap="square" lIns="0" tIns="0" rIns="0" bIns="0" rtlCol="0"/>
          <a:lstStyle/>
          <a:p>
            <a:endParaRPr/>
          </a:p>
        </p:txBody>
      </p:sp>
      <p:sp>
        <p:nvSpPr>
          <p:cNvPr id="10" name="object 10"/>
          <p:cNvSpPr/>
          <p:nvPr/>
        </p:nvSpPr>
        <p:spPr>
          <a:xfrm>
            <a:off x="3114941" y="3714750"/>
            <a:ext cx="1727200" cy="127000"/>
          </a:xfrm>
          <a:custGeom>
            <a:avLst/>
            <a:gdLst/>
            <a:ahLst/>
            <a:cxnLst/>
            <a:rect l="l" t="t" r="r" b="b"/>
            <a:pathLst>
              <a:path w="1727200" h="127000">
                <a:moveTo>
                  <a:pt x="126492" y="0"/>
                </a:moveTo>
                <a:lnTo>
                  <a:pt x="0" y="63246"/>
                </a:lnTo>
                <a:lnTo>
                  <a:pt x="76200" y="101346"/>
                </a:lnTo>
                <a:lnTo>
                  <a:pt x="76200" y="50291"/>
                </a:lnTo>
                <a:lnTo>
                  <a:pt x="86500" y="50291"/>
                </a:lnTo>
                <a:lnTo>
                  <a:pt x="126492" y="0"/>
                </a:lnTo>
                <a:close/>
              </a:path>
              <a:path w="1727200" h="127000">
                <a:moveTo>
                  <a:pt x="86500" y="50292"/>
                </a:moveTo>
                <a:lnTo>
                  <a:pt x="76200" y="50291"/>
                </a:lnTo>
                <a:lnTo>
                  <a:pt x="76200" y="63246"/>
                </a:lnTo>
                <a:lnTo>
                  <a:pt x="86500" y="50292"/>
                </a:lnTo>
                <a:close/>
              </a:path>
              <a:path w="1727200" h="127000">
                <a:moveTo>
                  <a:pt x="1650491" y="63246"/>
                </a:moveTo>
                <a:lnTo>
                  <a:pt x="1640191" y="50291"/>
                </a:lnTo>
                <a:lnTo>
                  <a:pt x="86500" y="50292"/>
                </a:lnTo>
                <a:lnTo>
                  <a:pt x="76200" y="63246"/>
                </a:lnTo>
                <a:lnTo>
                  <a:pt x="86500" y="76200"/>
                </a:lnTo>
                <a:lnTo>
                  <a:pt x="1640191" y="76200"/>
                </a:lnTo>
                <a:lnTo>
                  <a:pt x="1650491" y="63246"/>
                </a:lnTo>
                <a:close/>
              </a:path>
              <a:path w="1727200" h="127000">
                <a:moveTo>
                  <a:pt x="86500" y="76200"/>
                </a:moveTo>
                <a:lnTo>
                  <a:pt x="76200" y="63246"/>
                </a:lnTo>
                <a:lnTo>
                  <a:pt x="76200" y="76200"/>
                </a:lnTo>
                <a:lnTo>
                  <a:pt x="86500" y="76200"/>
                </a:lnTo>
                <a:close/>
              </a:path>
              <a:path w="1727200" h="127000">
                <a:moveTo>
                  <a:pt x="126492" y="126491"/>
                </a:moveTo>
                <a:lnTo>
                  <a:pt x="86500" y="76200"/>
                </a:lnTo>
                <a:lnTo>
                  <a:pt x="76200" y="76200"/>
                </a:lnTo>
                <a:lnTo>
                  <a:pt x="76200" y="101346"/>
                </a:lnTo>
                <a:lnTo>
                  <a:pt x="126492" y="126491"/>
                </a:lnTo>
                <a:close/>
              </a:path>
              <a:path w="1727200" h="127000">
                <a:moveTo>
                  <a:pt x="1726691" y="63246"/>
                </a:moveTo>
                <a:lnTo>
                  <a:pt x="1600200" y="0"/>
                </a:lnTo>
                <a:lnTo>
                  <a:pt x="1640191" y="50291"/>
                </a:lnTo>
                <a:lnTo>
                  <a:pt x="1650491" y="50291"/>
                </a:lnTo>
                <a:lnTo>
                  <a:pt x="1650491" y="101346"/>
                </a:lnTo>
                <a:lnTo>
                  <a:pt x="1726691" y="63246"/>
                </a:lnTo>
                <a:close/>
              </a:path>
              <a:path w="1727200" h="127000">
                <a:moveTo>
                  <a:pt x="1650491" y="101346"/>
                </a:moveTo>
                <a:lnTo>
                  <a:pt x="1650491" y="76200"/>
                </a:lnTo>
                <a:lnTo>
                  <a:pt x="1640191" y="76200"/>
                </a:lnTo>
                <a:lnTo>
                  <a:pt x="1600200" y="126491"/>
                </a:lnTo>
                <a:lnTo>
                  <a:pt x="1650491" y="101346"/>
                </a:lnTo>
                <a:close/>
              </a:path>
              <a:path w="1727200" h="127000">
                <a:moveTo>
                  <a:pt x="1650491" y="63246"/>
                </a:moveTo>
                <a:lnTo>
                  <a:pt x="1650491" y="50291"/>
                </a:lnTo>
                <a:lnTo>
                  <a:pt x="1640191" y="50291"/>
                </a:lnTo>
                <a:lnTo>
                  <a:pt x="1650491" y="63246"/>
                </a:lnTo>
                <a:close/>
              </a:path>
              <a:path w="1727200" h="127000">
                <a:moveTo>
                  <a:pt x="1650491" y="76200"/>
                </a:moveTo>
                <a:lnTo>
                  <a:pt x="1650491" y="63246"/>
                </a:lnTo>
                <a:lnTo>
                  <a:pt x="1640191" y="76200"/>
                </a:lnTo>
                <a:lnTo>
                  <a:pt x="1650491" y="76200"/>
                </a:lnTo>
                <a:close/>
              </a:path>
            </a:pathLst>
          </a:custGeom>
          <a:solidFill>
            <a:srgbClr val="FF0000"/>
          </a:solidFill>
        </p:spPr>
        <p:txBody>
          <a:bodyPr wrap="square" lIns="0" tIns="0" rIns="0" bIns="0" rtlCol="0"/>
          <a:lstStyle/>
          <a:p>
            <a:endParaRPr/>
          </a:p>
        </p:txBody>
      </p:sp>
      <p:sp>
        <p:nvSpPr>
          <p:cNvPr id="11" name="object 11"/>
          <p:cNvSpPr/>
          <p:nvPr/>
        </p:nvSpPr>
        <p:spPr>
          <a:xfrm>
            <a:off x="3114941" y="5227320"/>
            <a:ext cx="1727200" cy="127635"/>
          </a:xfrm>
          <a:custGeom>
            <a:avLst/>
            <a:gdLst/>
            <a:ahLst/>
            <a:cxnLst/>
            <a:rect l="l" t="t" r="r" b="b"/>
            <a:pathLst>
              <a:path w="1727200" h="127635">
                <a:moveTo>
                  <a:pt x="126492" y="0"/>
                </a:moveTo>
                <a:lnTo>
                  <a:pt x="0" y="63245"/>
                </a:lnTo>
                <a:lnTo>
                  <a:pt x="76200" y="101805"/>
                </a:lnTo>
                <a:lnTo>
                  <a:pt x="76200" y="51053"/>
                </a:lnTo>
                <a:lnTo>
                  <a:pt x="85894" y="51053"/>
                </a:lnTo>
                <a:lnTo>
                  <a:pt x="126492" y="0"/>
                </a:lnTo>
                <a:close/>
              </a:path>
              <a:path w="1727200" h="127635">
                <a:moveTo>
                  <a:pt x="85894" y="51053"/>
                </a:moveTo>
                <a:lnTo>
                  <a:pt x="76200" y="51053"/>
                </a:lnTo>
                <a:lnTo>
                  <a:pt x="76200" y="63245"/>
                </a:lnTo>
                <a:lnTo>
                  <a:pt x="85894" y="51053"/>
                </a:lnTo>
                <a:close/>
              </a:path>
              <a:path w="1727200" h="127635">
                <a:moveTo>
                  <a:pt x="1650491" y="63245"/>
                </a:moveTo>
                <a:lnTo>
                  <a:pt x="1640797" y="51053"/>
                </a:lnTo>
                <a:lnTo>
                  <a:pt x="85894" y="51053"/>
                </a:lnTo>
                <a:lnTo>
                  <a:pt x="76200" y="63245"/>
                </a:lnTo>
                <a:lnTo>
                  <a:pt x="86378" y="76200"/>
                </a:lnTo>
                <a:lnTo>
                  <a:pt x="1640313" y="76200"/>
                </a:lnTo>
                <a:lnTo>
                  <a:pt x="1650491" y="63245"/>
                </a:lnTo>
                <a:close/>
              </a:path>
              <a:path w="1727200" h="127635">
                <a:moveTo>
                  <a:pt x="86378" y="76200"/>
                </a:moveTo>
                <a:lnTo>
                  <a:pt x="76200" y="63245"/>
                </a:lnTo>
                <a:lnTo>
                  <a:pt x="76200" y="76200"/>
                </a:lnTo>
                <a:lnTo>
                  <a:pt x="86378" y="76200"/>
                </a:lnTo>
                <a:close/>
              </a:path>
              <a:path w="1727200" h="127635">
                <a:moveTo>
                  <a:pt x="126492" y="127253"/>
                </a:moveTo>
                <a:lnTo>
                  <a:pt x="86378" y="76200"/>
                </a:lnTo>
                <a:lnTo>
                  <a:pt x="76200" y="76200"/>
                </a:lnTo>
                <a:lnTo>
                  <a:pt x="76200" y="101805"/>
                </a:lnTo>
                <a:lnTo>
                  <a:pt x="126492" y="127253"/>
                </a:lnTo>
                <a:close/>
              </a:path>
              <a:path w="1727200" h="127635">
                <a:moveTo>
                  <a:pt x="1726691" y="63245"/>
                </a:moveTo>
                <a:lnTo>
                  <a:pt x="1600200" y="0"/>
                </a:lnTo>
                <a:lnTo>
                  <a:pt x="1640797" y="51053"/>
                </a:lnTo>
                <a:lnTo>
                  <a:pt x="1650491" y="51053"/>
                </a:lnTo>
                <a:lnTo>
                  <a:pt x="1650491" y="101805"/>
                </a:lnTo>
                <a:lnTo>
                  <a:pt x="1726691" y="63245"/>
                </a:lnTo>
                <a:close/>
              </a:path>
              <a:path w="1727200" h="127635">
                <a:moveTo>
                  <a:pt x="1650491" y="101805"/>
                </a:moveTo>
                <a:lnTo>
                  <a:pt x="1650491" y="76200"/>
                </a:lnTo>
                <a:lnTo>
                  <a:pt x="1640313" y="76200"/>
                </a:lnTo>
                <a:lnTo>
                  <a:pt x="1600200" y="127253"/>
                </a:lnTo>
                <a:lnTo>
                  <a:pt x="1650491" y="101805"/>
                </a:lnTo>
                <a:close/>
              </a:path>
              <a:path w="1727200" h="127635">
                <a:moveTo>
                  <a:pt x="1650491" y="76200"/>
                </a:moveTo>
                <a:lnTo>
                  <a:pt x="1650491" y="63245"/>
                </a:lnTo>
                <a:lnTo>
                  <a:pt x="1640313" y="76200"/>
                </a:lnTo>
                <a:lnTo>
                  <a:pt x="1650491" y="76200"/>
                </a:lnTo>
                <a:close/>
              </a:path>
              <a:path w="1727200" h="127635">
                <a:moveTo>
                  <a:pt x="1650491" y="63245"/>
                </a:moveTo>
                <a:lnTo>
                  <a:pt x="1650491" y="51053"/>
                </a:lnTo>
                <a:lnTo>
                  <a:pt x="1640797" y="51053"/>
                </a:lnTo>
                <a:lnTo>
                  <a:pt x="1650491" y="63245"/>
                </a:lnTo>
                <a:close/>
              </a:path>
            </a:pathLst>
          </a:custGeom>
          <a:solidFill>
            <a:srgbClr val="FF0000"/>
          </a:solidFill>
        </p:spPr>
        <p:txBody>
          <a:bodyPr wrap="square" lIns="0" tIns="0" rIns="0" bIns="0" rtlCol="0"/>
          <a:lstStyle/>
          <a:p>
            <a:endParaRPr/>
          </a:p>
        </p:txBody>
      </p:sp>
      <p:sp>
        <p:nvSpPr>
          <p:cNvPr id="12" name="object 12"/>
          <p:cNvSpPr/>
          <p:nvPr/>
        </p:nvSpPr>
        <p:spPr>
          <a:xfrm>
            <a:off x="3114941" y="4506467"/>
            <a:ext cx="1727200" cy="127635"/>
          </a:xfrm>
          <a:custGeom>
            <a:avLst/>
            <a:gdLst/>
            <a:ahLst/>
            <a:cxnLst/>
            <a:rect l="l" t="t" r="r" b="b"/>
            <a:pathLst>
              <a:path w="1727200" h="127635">
                <a:moveTo>
                  <a:pt x="126492" y="0"/>
                </a:moveTo>
                <a:lnTo>
                  <a:pt x="0" y="64008"/>
                </a:lnTo>
                <a:lnTo>
                  <a:pt x="76200" y="102108"/>
                </a:lnTo>
                <a:lnTo>
                  <a:pt x="76200" y="51053"/>
                </a:lnTo>
                <a:lnTo>
                  <a:pt x="86378" y="51053"/>
                </a:lnTo>
                <a:lnTo>
                  <a:pt x="126492" y="0"/>
                </a:lnTo>
                <a:close/>
              </a:path>
              <a:path w="1727200" h="127635">
                <a:moveTo>
                  <a:pt x="86378" y="51053"/>
                </a:moveTo>
                <a:lnTo>
                  <a:pt x="76200" y="51053"/>
                </a:lnTo>
                <a:lnTo>
                  <a:pt x="76200" y="64008"/>
                </a:lnTo>
                <a:lnTo>
                  <a:pt x="86378" y="51053"/>
                </a:lnTo>
                <a:close/>
              </a:path>
              <a:path w="1727200" h="127635">
                <a:moveTo>
                  <a:pt x="1650491" y="64008"/>
                </a:moveTo>
                <a:lnTo>
                  <a:pt x="1640313" y="51053"/>
                </a:lnTo>
                <a:lnTo>
                  <a:pt x="86378" y="51053"/>
                </a:lnTo>
                <a:lnTo>
                  <a:pt x="76200" y="64008"/>
                </a:lnTo>
                <a:lnTo>
                  <a:pt x="85894" y="76200"/>
                </a:lnTo>
                <a:lnTo>
                  <a:pt x="1640797" y="76200"/>
                </a:lnTo>
                <a:lnTo>
                  <a:pt x="1650491" y="64008"/>
                </a:lnTo>
                <a:close/>
              </a:path>
              <a:path w="1727200" h="127635">
                <a:moveTo>
                  <a:pt x="85894" y="76200"/>
                </a:moveTo>
                <a:lnTo>
                  <a:pt x="76200" y="64008"/>
                </a:lnTo>
                <a:lnTo>
                  <a:pt x="76200" y="76200"/>
                </a:lnTo>
                <a:lnTo>
                  <a:pt x="85894" y="76200"/>
                </a:lnTo>
                <a:close/>
              </a:path>
              <a:path w="1727200" h="127635">
                <a:moveTo>
                  <a:pt x="126492" y="127254"/>
                </a:moveTo>
                <a:lnTo>
                  <a:pt x="85894" y="76200"/>
                </a:lnTo>
                <a:lnTo>
                  <a:pt x="76200" y="76200"/>
                </a:lnTo>
                <a:lnTo>
                  <a:pt x="76200" y="102108"/>
                </a:lnTo>
                <a:lnTo>
                  <a:pt x="126492" y="127254"/>
                </a:lnTo>
                <a:close/>
              </a:path>
              <a:path w="1727200" h="127635">
                <a:moveTo>
                  <a:pt x="1726691" y="64008"/>
                </a:moveTo>
                <a:lnTo>
                  <a:pt x="1600200" y="0"/>
                </a:lnTo>
                <a:lnTo>
                  <a:pt x="1640313" y="51053"/>
                </a:lnTo>
                <a:lnTo>
                  <a:pt x="1650491" y="51053"/>
                </a:lnTo>
                <a:lnTo>
                  <a:pt x="1650491" y="102108"/>
                </a:lnTo>
                <a:lnTo>
                  <a:pt x="1726691" y="64008"/>
                </a:lnTo>
                <a:close/>
              </a:path>
              <a:path w="1727200" h="127635">
                <a:moveTo>
                  <a:pt x="1650491" y="102108"/>
                </a:moveTo>
                <a:lnTo>
                  <a:pt x="1650491" y="76200"/>
                </a:lnTo>
                <a:lnTo>
                  <a:pt x="1640797" y="76200"/>
                </a:lnTo>
                <a:lnTo>
                  <a:pt x="1600200" y="127254"/>
                </a:lnTo>
                <a:lnTo>
                  <a:pt x="1650491" y="102108"/>
                </a:lnTo>
                <a:close/>
              </a:path>
              <a:path w="1727200" h="127635">
                <a:moveTo>
                  <a:pt x="1650491" y="64008"/>
                </a:moveTo>
                <a:lnTo>
                  <a:pt x="1650491" y="51053"/>
                </a:lnTo>
                <a:lnTo>
                  <a:pt x="1640313" y="51053"/>
                </a:lnTo>
                <a:lnTo>
                  <a:pt x="1650491" y="64008"/>
                </a:lnTo>
                <a:close/>
              </a:path>
              <a:path w="1727200" h="127635">
                <a:moveTo>
                  <a:pt x="1650491" y="76200"/>
                </a:moveTo>
                <a:lnTo>
                  <a:pt x="1650491" y="64008"/>
                </a:lnTo>
                <a:lnTo>
                  <a:pt x="1640797" y="76200"/>
                </a:lnTo>
                <a:lnTo>
                  <a:pt x="1650491" y="76200"/>
                </a:lnTo>
                <a:close/>
              </a:path>
            </a:pathLst>
          </a:custGeom>
          <a:solidFill>
            <a:srgbClr val="FF0000"/>
          </a:solidFill>
        </p:spPr>
        <p:txBody>
          <a:bodyPr wrap="square" lIns="0" tIns="0" rIns="0" bIns="0" rtlCol="0"/>
          <a:lstStyle/>
          <a:p>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000882" y="2427998"/>
            <a:ext cx="1071880" cy="680085"/>
          </a:xfrm>
          <a:prstGeom prst="rect">
            <a:avLst/>
          </a:prstGeom>
        </p:spPr>
        <p:txBody>
          <a:bodyPr vert="horz" wrap="square" lIns="0" tIns="0" rIns="0" bIns="0" rtlCol="0">
            <a:spAutoFit/>
          </a:bodyPr>
          <a:lstStyle/>
          <a:p>
            <a:pPr marL="12700">
              <a:lnSpc>
                <a:spcPct val="100000"/>
              </a:lnSpc>
              <a:tabLst>
                <a:tab pos="840740" algn="l"/>
              </a:tabLst>
            </a:pPr>
            <a:r>
              <a:rPr sz="4450" spc="-5" dirty="0">
                <a:latin typeface="Symbol" panose="05050102010706020507"/>
                <a:cs typeface="Symbol" panose="05050102010706020507"/>
              </a:rPr>
              <a:t></a:t>
            </a:r>
            <a:r>
              <a:rPr sz="6675" i="1" spc="7" baseline="3000" dirty="0">
                <a:latin typeface="Times New Roman" panose="02020603050405020304"/>
                <a:cs typeface="Times New Roman" panose="02020603050405020304"/>
              </a:rPr>
              <a:t>C</a:t>
            </a:r>
            <a:r>
              <a:rPr sz="6675" i="1" baseline="3000" dirty="0">
                <a:latin typeface="Times New Roman" panose="02020603050405020304"/>
                <a:cs typeface="Times New Roman" panose="02020603050405020304"/>
              </a:rPr>
              <a:t>	</a:t>
            </a:r>
            <a:r>
              <a:rPr sz="4450" spc="5" dirty="0">
                <a:latin typeface="Symbol" panose="05050102010706020507"/>
                <a:cs typeface="Symbol" panose="05050102010706020507"/>
              </a:rPr>
              <a:t></a:t>
            </a:r>
            <a:endParaRPr sz="4450">
              <a:latin typeface="Symbol" panose="05050102010706020507"/>
              <a:cs typeface="Symbol" panose="05050102010706020507"/>
            </a:endParaRPr>
          </a:p>
        </p:txBody>
      </p:sp>
      <p:sp>
        <p:nvSpPr>
          <p:cNvPr id="6" name="object 6"/>
          <p:cNvSpPr txBox="1"/>
          <p:nvPr/>
        </p:nvSpPr>
        <p:spPr>
          <a:xfrm>
            <a:off x="3000882" y="2966732"/>
            <a:ext cx="3773804" cy="1972945"/>
          </a:xfrm>
          <a:prstGeom prst="rect">
            <a:avLst/>
          </a:prstGeom>
        </p:spPr>
        <p:txBody>
          <a:bodyPr vert="horz" wrap="square" lIns="0" tIns="0" rIns="0" bIns="0" rtlCol="0">
            <a:spAutoFit/>
          </a:bodyPr>
          <a:lstStyle/>
          <a:p>
            <a:pPr marL="12700">
              <a:lnSpc>
                <a:spcPts val="4790"/>
              </a:lnSpc>
              <a:tabLst>
                <a:tab pos="840740" algn="l"/>
                <a:tab pos="1690370" algn="l"/>
                <a:tab pos="2876550" algn="l"/>
                <a:tab pos="3542665" algn="l"/>
              </a:tabLst>
            </a:pPr>
            <a:r>
              <a:rPr sz="4450" spc="5" dirty="0">
                <a:latin typeface="Symbol" panose="05050102010706020507"/>
                <a:cs typeface="Symbol" panose="05050102010706020507"/>
              </a:rPr>
              <a:t></a:t>
            </a:r>
            <a:r>
              <a:rPr sz="4450" spc="5" dirty="0">
                <a:latin typeface="Times New Roman" panose="02020603050405020304"/>
                <a:cs typeface="Times New Roman" panose="02020603050405020304"/>
              </a:rPr>
              <a:t>	</a:t>
            </a:r>
            <a:r>
              <a:rPr sz="4450" spc="5" dirty="0">
                <a:latin typeface="Symbol" panose="05050102010706020507"/>
                <a:cs typeface="Symbol" panose="05050102010706020507"/>
              </a:rPr>
              <a:t></a:t>
            </a:r>
            <a:r>
              <a:rPr sz="4450" spc="5" dirty="0">
                <a:latin typeface="Times New Roman" panose="02020603050405020304"/>
                <a:cs typeface="Times New Roman" panose="02020603050405020304"/>
              </a:rPr>
              <a:t>	</a:t>
            </a:r>
            <a:r>
              <a:rPr sz="4450" spc="5" dirty="0">
                <a:latin typeface="Symbol" panose="05050102010706020507"/>
                <a:cs typeface="Symbol" panose="05050102010706020507"/>
              </a:rPr>
              <a:t></a:t>
            </a:r>
            <a:r>
              <a:rPr sz="4450" spc="500" dirty="0">
                <a:latin typeface="Times New Roman" panose="02020603050405020304"/>
                <a:cs typeface="Times New Roman" panose="02020603050405020304"/>
              </a:rPr>
              <a:t> </a:t>
            </a:r>
            <a:r>
              <a:rPr sz="4450" spc="5" dirty="0">
                <a:latin typeface="Symbol" panose="05050102010706020507"/>
                <a:cs typeface="Symbol" panose="05050102010706020507"/>
              </a:rPr>
              <a:t></a:t>
            </a:r>
            <a:r>
              <a:rPr sz="4450" dirty="0">
                <a:latin typeface="Times New Roman" panose="02020603050405020304"/>
                <a:cs typeface="Times New Roman" panose="02020603050405020304"/>
              </a:rPr>
              <a:t>	</a:t>
            </a:r>
            <a:r>
              <a:rPr sz="4450" spc="5" dirty="0">
                <a:latin typeface="Symbol" panose="05050102010706020507"/>
                <a:cs typeface="Symbol" panose="05050102010706020507"/>
              </a:rPr>
              <a:t></a:t>
            </a:r>
            <a:r>
              <a:rPr sz="4450" dirty="0">
                <a:latin typeface="Times New Roman" panose="02020603050405020304"/>
                <a:cs typeface="Times New Roman" panose="02020603050405020304"/>
              </a:rPr>
              <a:t>	</a:t>
            </a:r>
            <a:r>
              <a:rPr sz="4450" spc="5" dirty="0">
                <a:latin typeface="Symbol" panose="05050102010706020507"/>
                <a:cs typeface="Symbol" panose="05050102010706020507"/>
              </a:rPr>
              <a:t></a:t>
            </a:r>
            <a:endParaRPr sz="4450">
              <a:latin typeface="Symbol" panose="05050102010706020507"/>
              <a:cs typeface="Symbol" panose="05050102010706020507"/>
            </a:endParaRPr>
          </a:p>
          <a:p>
            <a:pPr marL="12700">
              <a:lnSpc>
                <a:spcPts val="4240"/>
              </a:lnSpc>
            </a:pPr>
            <a:r>
              <a:rPr sz="4450" spc="204" dirty="0">
                <a:latin typeface="Symbol" panose="05050102010706020507"/>
                <a:cs typeface="Symbol" panose="05050102010706020507"/>
              </a:rPr>
              <a:t></a:t>
            </a:r>
            <a:r>
              <a:rPr sz="6675" i="1" spc="15" baseline="26000" dirty="0">
                <a:latin typeface="Times New Roman" panose="02020603050405020304"/>
                <a:cs typeface="Times New Roman" panose="02020603050405020304"/>
              </a:rPr>
              <a:t>M</a:t>
            </a:r>
            <a:r>
              <a:rPr sz="6675" i="1" spc="-337" baseline="26000" dirty="0">
                <a:latin typeface="Times New Roman" panose="02020603050405020304"/>
                <a:cs typeface="Times New Roman" panose="02020603050405020304"/>
              </a:rPr>
              <a:t> </a:t>
            </a:r>
            <a:r>
              <a:rPr sz="4450" spc="5" dirty="0">
                <a:latin typeface="Symbol" panose="05050102010706020507"/>
                <a:cs typeface="Symbol" panose="05050102010706020507"/>
              </a:rPr>
              <a:t></a:t>
            </a:r>
            <a:r>
              <a:rPr sz="4450" spc="160" dirty="0">
                <a:latin typeface="Times New Roman" panose="02020603050405020304"/>
                <a:cs typeface="Times New Roman" panose="02020603050405020304"/>
              </a:rPr>
              <a:t> </a:t>
            </a:r>
            <a:r>
              <a:rPr sz="6675" spc="7" baseline="26000" dirty="0">
                <a:latin typeface="Symbol" panose="05050102010706020507"/>
                <a:cs typeface="Symbol" panose="05050102010706020507"/>
              </a:rPr>
              <a:t></a:t>
            </a:r>
            <a:r>
              <a:rPr sz="6675" spc="202" baseline="26000" dirty="0">
                <a:latin typeface="Times New Roman" panose="02020603050405020304"/>
                <a:cs typeface="Times New Roman" panose="02020603050405020304"/>
              </a:rPr>
              <a:t> </a:t>
            </a:r>
            <a:r>
              <a:rPr sz="4450" spc="-360" dirty="0">
                <a:latin typeface="Symbol" panose="05050102010706020507"/>
                <a:cs typeface="Symbol" panose="05050102010706020507"/>
              </a:rPr>
              <a:t></a:t>
            </a:r>
            <a:r>
              <a:rPr sz="6675" spc="-375" baseline="26000" dirty="0">
                <a:latin typeface="Times New Roman" panose="02020603050405020304"/>
                <a:cs typeface="Times New Roman" panose="02020603050405020304"/>
              </a:rPr>
              <a:t>1</a:t>
            </a:r>
            <a:r>
              <a:rPr sz="4450" spc="5" dirty="0">
                <a:latin typeface="Symbol" panose="05050102010706020507"/>
                <a:cs typeface="Symbol" panose="05050102010706020507"/>
              </a:rPr>
              <a:t></a:t>
            </a:r>
            <a:r>
              <a:rPr sz="4450" spc="-175" dirty="0">
                <a:latin typeface="Times New Roman" panose="02020603050405020304"/>
                <a:cs typeface="Times New Roman" panose="02020603050405020304"/>
              </a:rPr>
              <a:t> </a:t>
            </a:r>
            <a:r>
              <a:rPr sz="6675" spc="7" baseline="26000" dirty="0">
                <a:latin typeface="Symbol" panose="05050102010706020507"/>
                <a:cs typeface="Symbol" panose="05050102010706020507"/>
              </a:rPr>
              <a:t></a:t>
            </a:r>
            <a:r>
              <a:rPr sz="6675" spc="-307" baseline="26000" dirty="0">
                <a:latin typeface="Times New Roman" panose="02020603050405020304"/>
                <a:cs typeface="Times New Roman" panose="02020603050405020304"/>
              </a:rPr>
              <a:t> </a:t>
            </a:r>
            <a:r>
              <a:rPr sz="4450" spc="-15" dirty="0">
                <a:latin typeface="Symbol" panose="05050102010706020507"/>
                <a:cs typeface="Symbol" panose="05050102010706020507"/>
              </a:rPr>
              <a:t></a:t>
            </a:r>
            <a:r>
              <a:rPr sz="6675" i="1" spc="487" baseline="26000" dirty="0">
                <a:latin typeface="Times New Roman" panose="02020603050405020304"/>
                <a:cs typeface="Times New Roman" panose="02020603050405020304"/>
              </a:rPr>
              <a:t>G</a:t>
            </a:r>
            <a:r>
              <a:rPr sz="4450" spc="5" dirty="0">
                <a:latin typeface="Symbol" panose="05050102010706020507"/>
                <a:cs typeface="Symbol" panose="05050102010706020507"/>
              </a:rPr>
              <a:t></a:t>
            </a:r>
            <a:endParaRPr sz="4450">
              <a:latin typeface="Symbol" panose="05050102010706020507"/>
              <a:cs typeface="Symbol" panose="05050102010706020507"/>
            </a:endParaRPr>
          </a:p>
          <a:p>
            <a:pPr marL="12700">
              <a:lnSpc>
                <a:spcPts val="4790"/>
              </a:lnSpc>
              <a:tabLst>
                <a:tab pos="840740" algn="l"/>
                <a:tab pos="1690370" algn="l"/>
                <a:tab pos="2876550" algn="l"/>
              </a:tabLst>
            </a:pPr>
            <a:r>
              <a:rPr sz="4450" spc="-1710" dirty="0">
                <a:latin typeface="Symbol" panose="05050102010706020507"/>
                <a:cs typeface="Symbol" panose="05050102010706020507"/>
              </a:rPr>
              <a:t></a:t>
            </a:r>
            <a:r>
              <a:rPr sz="6675" spc="-225" baseline="-21000" dirty="0">
                <a:latin typeface="Symbol" panose="05050102010706020507"/>
                <a:cs typeface="Symbol" panose="05050102010706020507"/>
              </a:rPr>
              <a:t></a:t>
            </a:r>
            <a:r>
              <a:rPr sz="6675" i="1" spc="7" baseline="-5000" dirty="0">
                <a:latin typeface="Times New Roman" panose="02020603050405020304"/>
                <a:cs typeface="Times New Roman" panose="02020603050405020304"/>
              </a:rPr>
              <a:t>Y</a:t>
            </a:r>
            <a:r>
              <a:rPr sz="6675" i="1" baseline="-5000" dirty="0">
                <a:latin typeface="Times New Roman" panose="02020603050405020304"/>
                <a:cs typeface="Times New Roman" panose="02020603050405020304"/>
              </a:rPr>
              <a:t>	</a:t>
            </a:r>
            <a:r>
              <a:rPr sz="4450" spc="-1710" dirty="0">
                <a:latin typeface="Symbol" panose="05050102010706020507"/>
                <a:cs typeface="Symbol" panose="05050102010706020507"/>
              </a:rPr>
              <a:t></a:t>
            </a:r>
            <a:r>
              <a:rPr sz="6675" spc="7" baseline="-21000" dirty="0">
                <a:latin typeface="Symbol" panose="05050102010706020507"/>
                <a:cs typeface="Symbol" panose="05050102010706020507"/>
              </a:rPr>
              <a:t></a:t>
            </a:r>
            <a:r>
              <a:rPr sz="6675" baseline="-21000" dirty="0">
                <a:latin typeface="Times New Roman" panose="02020603050405020304"/>
                <a:cs typeface="Times New Roman" panose="02020603050405020304"/>
              </a:rPr>
              <a:t>	</a:t>
            </a:r>
            <a:r>
              <a:rPr sz="4450" spc="-1710" dirty="0">
                <a:latin typeface="Symbol" panose="05050102010706020507"/>
                <a:cs typeface="Symbol" panose="05050102010706020507"/>
              </a:rPr>
              <a:t></a:t>
            </a:r>
            <a:r>
              <a:rPr sz="6675" spc="-540" baseline="-21000" dirty="0">
                <a:latin typeface="Symbol" panose="05050102010706020507"/>
                <a:cs typeface="Symbol" panose="05050102010706020507"/>
              </a:rPr>
              <a:t></a:t>
            </a:r>
            <a:r>
              <a:rPr sz="6675" spc="-375" baseline="-5000" dirty="0">
                <a:latin typeface="Times New Roman" panose="02020603050405020304"/>
                <a:cs typeface="Times New Roman" panose="02020603050405020304"/>
              </a:rPr>
              <a:t>1</a:t>
            </a:r>
            <a:r>
              <a:rPr sz="4450" spc="-1710" dirty="0">
                <a:latin typeface="Symbol" panose="05050102010706020507"/>
                <a:cs typeface="Symbol" panose="05050102010706020507"/>
              </a:rPr>
              <a:t></a:t>
            </a:r>
            <a:r>
              <a:rPr sz="6675" spc="7" baseline="-21000" dirty="0">
                <a:latin typeface="Symbol" panose="05050102010706020507"/>
                <a:cs typeface="Symbol" panose="05050102010706020507"/>
              </a:rPr>
              <a:t></a:t>
            </a:r>
            <a:r>
              <a:rPr sz="6675" baseline="-21000" dirty="0">
                <a:latin typeface="Times New Roman" panose="02020603050405020304"/>
                <a:cs typeface="Times New Roman" panose="02020603050405020304"/>
              </a:rPr>
              <a:t>	</a:t>
            </a:r>
            <a:r>
              <a:rPr sz="4450" spc="-1710" dirty="0">
                <a:latin typeface="Symbol" panose="05050102010706020507"/>
                <a:cs typeface="Symbol" panose="05050102010706020507"/>
              </a:rPr>
              <a:t></a:t>
            </a:r>
            <a:r>
              <a:rPr sz="6675" spc="412" baseline="-21000" dirty="0">
                <a:latin typeface="Symbol" panose="05050102010706020507"/>
                <a:cs typeface="Symbol" panose="05050102010706020507"/>
              </a:rPr>
              <a:t></a:t>
            </a:r>
            <a:r>
              <a:rPr sz="6675" i="1" spc="7" baseline="-5000" dirty="0">
                <a:latin typeface="Times New Roman" panose="02020603050405020304"/>
                <a:cs typeface="Times New Roman" panose="02020603050405020304"/>
              </a:rPr>
              <a:t>B</a:t>
            </a:r>
            <a:r>
              <a:rPr sz="6675" i="1" spc="-877" baseline="-5000" dirty="0">
                <a:latin typeface="Times New Roman" panose="02020603050405020304"/>
                <a:cs typeface="Times New Roman" panose="02020603050405020304"/>
              </a:rPr>
              <a:t> </a:t>
            </a:r>
            <a:r>
              <a:rPr sz="4450" spc="-1710" dirty="0">
                <a:latin typeface="Symbol" panose="05050102010706020507"/>
                <a:cs typeface="Symbol" panose="05050102010706020507"/>
              </a:rPr>
              <a:t></a:t>
            </a:r>
            <a:r>
              <a:rPr sz="6675" spc="7" baseline="-21000" dirty="0">
                <a:latin typeface="Symbol" panose="05050102010706020507"/>
                <a:cs typeface="Symbol" panose="05050102010706020507"/>
              </a:rPr>
              <a:t></a:t>
            </a:r>
            <a:endParaRPr sz="6675" baseline="-21000">
              <a:latin typeface="Symbol" panose="05050102010706020507"/>
              <a:cs typeface="Symbol" panose="05050102010706020507"/>
            </a:endParaRPr>
          </a:p>
        </p:txBody>
      </p:sp>
      <p:sp>
        <p:nvSpPr>
          <p:cNvPr id="7" name="object 7"/>
          <p:cNvSpPr txBox="1"/>
          <p:nvPr/>
        </p:nvSpPr>
        <p:spPr>
          <a:xfrm>
            <a:off x="4678832" y="2427998"/>
            <a:ext cx="2095500" cy="680085"/>
          </a:xfrm>
          <a:prstGeom prst="rect">
            <a:avLst/>
          </a:prstGeom>
        </p:spPr>
        <p:txBody>
          <a:bodyPr vert="horz" wrap="square" lIns="0" tIns="0" rIns="0" bIns="0" rtlCol="0">
            <a:spAutoFit/>
          </a:bodyPr>
          <a:lstStyle/>
          <a:p>
            <a:pPr marL="12700">
              <a:lnSpc>
                <a:spcPct val="100000"/>
              </a:lnSpc>
              <a:tabLst>
                <a:tab pos="1198880" algn="l"/>
              </a:tabLst>
            </a:pPr>
            <a:r>
              <a:rPr sz="4450" spc="-360" dirty="0">
                <a:latin typeface="Symbol" panose="05050102010706020507"/>
                <a:cs typeface="Symbol" panose="05050102010706020507"/>
              </a:rPr>
              <a:t></a:t>
            </a:r>
            <a:r>
              <a:rPr sz="6675" spc="-375" baseline="3000" dirty="0">
                <a:latin typeface="Times New Roman" panose="02020603050405020304"/>
                <a:cs typeface="Times New Roman" panose="02020603050405020304"/>
              </a:rPr>
              <a:t>1</a:t>
            </a:r>
            <a:r>
              <a:rPr sz="4450" spc="5" dirty="0">
                <a:latin typeface="Symbol" panose="05050102010706020507"/>
                <a:cs typeface="Symbol" panose="05050102010706020507"/>
              </a:rPr>
              <a:t></a:t>
            </a:r>
            <a:r>
              <a:rPr sz="4450" dirty="0">
                <a:latin typeface="Times New Roman" panose="02020603050405020304"/>
                <a:cs typeface="Times New Roman" panose="02020603050405020304"/>
              </a:rPr>
              <a:t>	</a:t>
            </a:r>
            <a:r>
              <a:rPr sz="4450" spc="275" dirty="0">
                <a:latin typeface="Symbol" panose="05050102010706020507"/>
                <a:cs typeface="Symbol" panose="05050102010706020507"/>
              </a:rPr>
              <a:t></a:t>
            </a:r>
            <a:r>
              <a:rPr sz="6675" i="1" spc="7" baseline="3000" dirty="0">
                <a:latin typeface="Times New Roman" panose="02020603050405020304"/>
                <a:cs typeface="Times New Roman" panose="02020603050405020304"/>
              </a:rPr>
              <a:t>R</a:t>
            </a:r>
            <a:r>
              <a:rPr sz="6675" i="1" spc="-877" baseline="3000" dirty="0">
                <a:latin typeface="Times New Roman" panose="02020603050405020304"/>
                <a:cs typeface="Times New Roman" panose="02020603050405020304"/>
              </a:rPr>
              <a:t> </a:t>
            </a:r>
            <a:r>
              <a:rPr sz="4450" spc="5" dirty="0">
                <a:latin typeface="Symbol" panose="05050102010706020507"/>
                <a:cs typeface="Symbol" panose="05050102010706020507"/>
              </a:rPr>
              <a:t></a:t>
            </a:r>
            <a:endParaRPr sz="4450">
              <a:latin typeface="Symbol" panose="05050102010706020507"/>
              <a:cs typeface="Symbol" panose="05050102010706020507"/>
            </a:endParaRPr>
          </a:p>
        </p:txBody>
      </p:sp>
      <p:sp>
        <p:nvSpPr>
          <p:cNvPr id="8" name="object 8"/>
          <p:cNvSpPr txBox="1"/>
          <p:nvPr/>
        </p:nvSpPr>
        <p:spPr>
          <a:xfrm>
            <a:off x="2177923" y="5777991"/>
            <a:ext cx="51041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RGB和CMY值都归一化到[0,1]</a:t>
            </a:r>
            <a:endParaRPr sz="3200">
              <a:latin typeface="新宋体" panose="02010609030101010101" charset="-122"/>
              <a:cs typeface="新宋体" panose="02010609030101010101" charset="-122"/>
            </a:endParaRPr>
          </a:p>
        </p:txBody>
      </p:sp>
      <p:sp>
        <p:nvSpPr>
          <p:cNvPr id="9" name="object 9"/>
          <p:cNvSpPr txBox="1"/>
          <p:nvPr/>
        </p:nvSpPr>
        <p:spPr>
          <a:xfrm>
            <a:off x="1681086" y="933196"/>
            <a:ext cx="1515745" cy="498475"/>
          </a:xfrm>
          <a:prstGeom prst="rect">
            <a:avLst/>
          </a:prstGeom>
        </p:spPr>
        <p:txBody>
          <a:bodyPr vert="horz" wrap="square" lIns="0" tIns="0" rIns="0" bIns="0" rtlCol="0">
            <a:spAutoFit/>
          </a:bodyPr>
          <a:lstStyle/>
          <a:p>
            <a:pPr marL="12700">
              <a:lnSpc>
                <a:spcPct val="100000"/>
              </a:lnSpc>
            </a:pPr>
            <a:r>
              <a:rPr sz="3200" b="1" spc="-10" dirty="0">
                <a:latin typeface="Times New Roman" panose="02020603050405020304"/>
                <a:cs typeface="Times New Roman" panose="02020603050405020304"/>
              </a:rPr>
              <a:t>1</a:t>
            </a:r>
            <a:r>
              <a:rPr sz="3200" b="1" spc="-10" dirty="0">
                <a:latin typeface="新宋体" panose="02010609030101010101" charset="-122"/>
                <a:cs typeface="新宋体" panose="02010609030101010101" charset="-122"/>
              </a:rPr>
              <a:t>、</a:t>
            </a:r>
            <a:r>
              <a:rPr sz="3200" b="1" spc="-5" dirty="0">
                <a:latin typeface="Times New Roman" panose="02020603050405020304"/>
                <a:cs typeface="Times New Roman" panose="02020603050405020304"/>
              </a:rPr>
              <a:t>RGB</a:t>
            </a:r>
            <a:endParaRPr sz="3200">
              <a:latin typeface="Times New Roman" panose="02020603050405020304"/>
              <a:cs typeface="Times New Roman" panose="02020603050405020304"/>
            </a:endParaRPr>
          </a:p>
        </p:txBody>
      </p:sp>
      <p:sp>
        <p:nvSpPr>
          <p:cNvPr id="10" name="object 10"/>
          <p:cNvSpPr txBox="1"/>
          <p:nvPr/>
        </p:nvSpPr>
        <p:spPr>
          <a:xfrm>
            <a:off x="5101282" y="933196"/>
            <a:ext cx="996315"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CMY</a:t>
            </a:r>
            <a:endParaRPr sz="3200">
              <a:latin typeface="Times New Roman" panose="02020603050405020304"/>
              <a:cs typeface="Times New Roman" panose="02020603050405020304"/>
            </a:endParaRPr>
          </a:p>
        </p:txBody>
      </p:sp>
      <p:sp>
        <p:nvSpPr>
          <p:cNvPr id="11" name="object 11"/>
          <p:cNvSpPr/>
          <p:nvPr/>
        </p:nvSpPr>
        <p:spPr>
          <a:xfrm>
            <a:off x="3258959" y="1122425"/>
            <a:ext cx="1727835" cy="127000"/>
          </a:xfrm>
          <a:custGeom>
            <a:avLst/>
            <a:gdLst/>
            <a:ahLst/>
            <a:cxnLst/>
            <a:rect l="l" t="t" r="r" b="b"/>
            <a:pathLst>
              <a:path w="1727835" h="127000">
                <a:moveTo>
                  <a:pt x="127253" y="0"/>
                </a:moveTo>
                <a:lnTo>
                  <a:pt x="0" y="63245"/>
                </a:lnTo>
                <a:lnTo>
                  <a:pt x="76200" y="101117"/>
                </a:lnTo>
                <a:lnTo>
                  <a:pt x="76200" y="50291"/>
                </a:lnTo>
                <a:lnTo>
                  <a:pt x="86656" y="50291"/>
                </a:lnTo>
                <a:lnTo>
                  <a:pt x="127253" y="0"/>
                </a:lnTo>
                <a:close/>
              </a:path>
              <a:path w="1727835" h="127000">
                <a:moveTo>
                  <a:pt x="86656" y="50292"/>
                </a:moveTo>
                <a:lnTo>
                  <a:pt x="76200" y="50291"/>
                </a:lnTo>
                <a:lnTo>
                  <a:pt x="76200" y="63245"/>
                </a:lnTo>
                <a:lnTo>
                  <a:pt x="86656" y="50292"/>
                </a:lnTo>
                <a:close/>
              </a:path>
              <a:path w="1727835" h="127000">
                <a:moveTo>
                  <a:pt x="1651253" y="63245"/>
                </a:moveTo>
                <a:lnTo>
                  <a:pt x="1640797" y="50291"/>
                </a:lnTo>
                <a:lnTo>
                  <a:pt x="86656" y="50292"/>
                </a:lnTo>
                <a:lnTo>
                  <a:pt x="76200" y="63245"/>
                </a:lnTo>
                <a:lnTo>
                  <a:pt x="86656" y="76199"/>
                </a:lnTo>
                <a:lnTo>
                  <a:pt x="1640797" y="76199"/>
                </a:lnTo>
                <a:lnTo>
                  <a:pt x="1651253" y="63245"/>
                </a:lnTo>
                <a:close/>
              </a:path>
              <a:path w="1727835" h="127000">
                <a:moveTo>
                  <a:pt x="86656" y="76199"/>
                </a:moveTo>
                <a:lnTo>
                  <a:pt x="76200" y="63245"/>
                </a:lnTo>
                <a:lnTo>
                  <a:pt x="76200" y="76199"/>
                </a:lnTo>
                <a:lnTo>
                  <a:pt x="86656" y="76199"/>
                </a:lnTo>
                <a:close/>
              </a:path>
              <a:path w="1727835" h="127000">
                <a:moveTo>
                  <a:pt x="127253" y="126491"/>
                </a:moveTo>
                <a:lnTo>
                  <a:pt x="86656" y="76199"/>
                </a:lnTo>
                <a:lnTo>
                  <a:pt x="76200" y="76199"/>
                </a:lnTo>
                <a:lnTo>
                  <a:pt x="76200" y="101117"/>
                </a:lnTo>
                <a:lnTo>
                  <a:pt x="127253" y="126491"/>
                </a:lnTo>
                <a:close/>
              </a:path>
              <a:path w="1727835" h="127000">
                <a:moveTo>
                  <a:pt x="1727453" y="63245"/>
                </a:moveTo>
                <a:lnTo>
                  <a:pt x="1600200" y="0"/>
                </a:lnTo>
                <a:lnTo>
                  <a:pt x="1640797" y="50291"/>
                </a:lnTo>
                <a:lnTo>
                  <a:pt x="1651253" y="50291"/>
                </a:lnTo>
                <a:lnTo>
                  <a:pt x="1651253" y="101117"/>
                </a:lnTo>
                <a:lnTo>
                  <a:pt x="1727453" y="63245"/>
                </a:lnTo>
                <a:close/>
              </a:path>
              <a:path w="1727835" h="127000">
                <a:moveTo>
                  <a:pt x="1651253" y="101117"/>
                </a:moveTo>
                <a:lnTo>
                  <a:pt x="1651253" y="76199"/>
                </a:lnTo>
                <a:lnTo>
                  <a:pt x="1640797" y="76199"/>
                </a:lnTo>
                <a:lnTo>
                  <a:pt x="1600200" y="126491"/>
                </a:lnTo>
                <a:lnTo>
                  <a:pt x="1651253" y="101117"/>
                </a:lnTo>
                <a:close/>
              </a:path>
              <a:path w="1727835" h="127000">
                <a:moveTo>
                  <a:pt x="1651253" y="63245"/>
                </a:moveTo>
                <a:lnTo>
                  <a:pt x="1651253" y="50291"/>
                </a:lnTo>
                <a:lnTo>
                  <a:pt x="1640797" y="50291"/>
                </a:lnTo>
                <a:lnTo>
                  <a:pt x="1651253" y="63245"/>
                </a:lnTo>
                <a:close/>
              </a:path>
              <a:path w="1727835" h="127000">
                <a:moveTo>
                  <a:pt x="1651253" y="76199"/>
                </a:moveTo>
                <a:lnTo>
                  <a:pt x="1651253" y="63245"/>
                </a:lnTo>
                <a:lnTo>
                  <a:pt x="1640797" y="76199"/>
                </a:lnTo>
                <a:lnTo>
                  <a:pt x="1651253" y="76199"/>
                </a:lnTo>
                <a:close/>
              </a:path>
            </a:pathLst>
          </a:custGeom>
          <a:solidFill>
            <a:srgbClr val="FF0000"/>
          </a:solidFill>
        </p:spPr>
        <p:txBody>
          <a:bodyPr wrap="square" lIns="0" tIns="0" rIns="0" bIns="0" rtlCol="0"/>
          <a:lstStyle/>
          <a:p>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33196"/>
            <a:ext cx="1515745" cy="498475"/>
          </a:xfrm>
          <a:prstGeom prst="rect">
            <a:avLst/>
          </a:prstGeom>
        </p:spPr>
        <p:txBody>
          <a:bodyPr vert="horz" wrap="square" lIns="0" tIns="0" rIns="0" bIns="0" rtlCol="0">
            <a:spAutoFit/>
          </a:bodyPr>
          <a:lstStyle/>
          <a:p>
            <a:pPr marL="12700">
              <a:lnSpc>
                <a:spcPct val="100000"/>
              </a:lnSpc>
            </a:pPr>
            <a:r>
              <a:rPr sz="3200" b="1" spc="-10" dirty="0">
                <a:latin typeface="Times New Roman" panose="02020603050405020304"/>
                <a:cs typeface="Times New Roman" panose="02020603050405020304"/>
              </a:rPr>
              <a:t>2</a:t>
            </a:r>
            <a:r>
              <a:rPr sz="3200" b="1" spc="-10" dirty="0">
                <a:latin typeface="新宋体" panose="02010609030101010101" charset="-122"/>
                <a:cs typeface="新宋体" panose="02010609030101010101" charset="-122"/>
              </a:rPr>
              <a:t>、</a:t>
            </a:r>
            <a:r>
              <a:rPr sz="3200" b="1" spc="-5" dirty="0">
                <a:latin typeface="Times New Roman" panose="02020603050405020304"/>
                <a:cs typeface="Times New Roman" panose="02020603050405020304"/>
              </a:rPr>
              <a:t>RGB</a:t>
            </a:r>
            <a:endParaRPr sz="3200">
              <a:latin typeface="Times New Roman" panose="02020603050405020304"/>
              <a:cs typeface="Times New Roman" panose="02020603050405020304"/>
            </a:endParaRPr>
          </a:p>
        </p:txBody>
      </p:sp>
      <p:sp>
        <p:nvSpPr>
          <p:cNvPr id="6" name="object 6"/>
          <p:cNvSpPr txBox="1"/>
          <p:nvPr/>
        </p:nvSpPr>
        <p:spPr>
          <a:xfrm>
            <a:off x="5101051" y="933196"/>
            <a:ext cx="725805"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HSI</a:t>
            </a:r>
            <a:endParaRPr sz="3200">
              <a:latin typeface="Times New Roman" panose="02020603050405020304"/>
              <a:cs typeface="Times New Roman" panose="02020603050405020304"/>
            </a:endParaRPr>
          </a:p>
        </p:txBody>
      </p:sp>
      <p:sp>
        <p:nvSpPr>
          <p:cNvPr id="7" name="object 7"/>
          <p:cNvSpPr txBox="1"/>
          <p:nvPr/>
        </p:nvSpPr>
        <p:spPr>
          <a:xfrm>
            <a:off x="2408059" y="2042655"/>
            <a:ext cx="1061085" cy="485140"/>
          </a:xfrm>
          <a:prstGeom prst="rect">
            <a:avLst/>
          </a:prstGeom>
        </p:spPr>
        <p:txBody>
          <a:bodyPr vert="horz" wrap="square" lIns="0" tIns="0" rIns="0" bIns="0" rtlCol="0">
            <a:spAutoFit/>
          </a:bodyPr>
          <a:lstStyle/>
          <a:p>
            <a:pPr marL="12700">
              <a:lnSpc>
                <a:spcPct val="100000"/>
              </a:lnSpc>
              <a:tabLst>
                <a:tab pos="510540" algn="l"/>
                <a:tab pos="875030" algn="l"/>
              </a:tabLst>
            </a:pPr>
            <a:r>
              <a:rPr sz="2750" i="1" spc="5" dirty="0">
                <a:latin typeface="Times New Roman" panose="02020603050405020304"/>
                <a:cs typeface="Times New Roman" panose="02020603050405020304"/>
              </a:rPr>
              <a:t>H	</a:t>
            </a:r>
            <a:r>
              <a:rPr sz="2750" dirty="0">
                <a:latin typeface="Symbol" panose="05050102010706020507"/>
                <a:cs typeface="Symbol" panose="05050102010706020507"/>
              </a:rPr>
              <a:t></a:t>
            </a:r>
            <a:r>
              <a:rPr sz="2750" dirty="0">
                <a:latin typeface="Times New Roman" panose="02020603050405020304"/>
                <a:cs typeface="Times New Roman" panose="02020603050405020304"/>
              </a:rPr>
              <a:t>	</a:t>
            </a:r>
            <a:r>
              <a:rPr sz="4125" baseline="-9000" dirty="0">
                <a:latin typeface="Symbol" panose="05050102010706020507"/>
                <a:cs typeface="Symbol" panose="05050102010706020507"/>
              </a:rPr>
              <a:t></a:t>
            </a:r>
            <a:endParaRPr sz="4125" baseline="-9000">
              <a:latin typeface="Symbol" panose="05050102010706020507"/>
              <a:cs typeface="Symbol" panose="05050102010706020507"/>
            </a:endParaRPr>
          </a:p>
        </p:txBody>
      </p:sp>
      <p:sp>
        <p:nvSpPr>
          <p:cNvPr id="8" name="object 8"/>
          <p:cNvSpPr txBox="1"/>
          <p:nvPr/>
        </p:nvSpPr>
        <p:spPr>
          <a:xfrm>
            <a:off x="5561228" y="1619961"/>
            <a:ext cx="930910" cy="1137285"/>
          </a:xfrm>
          <a:prstGeom prst="rect">
            <a:avLst/>
          </a:prstGeom>
        </p:spPr>
        <p:txBody>
          <a:bodyPr vert="horz" wrap="square" lIns="0" tIns="0" rIns="0" bIns="0" rtlCol="0">
            <a:spAutoFit/>
          </a:bodyPr>
          <a:lstStyle/>
          <a:p>
            <a:pPr marL="12700" marR="5080">
              <a:lnSpc>
                <a:spcPct val="126000"/>
              </a:lnSpc>
            </a:pPr>
            <a:r>
              <a:rPr sz="2950" i="1" spc="-10" dirty="0">
                <a:latin typeface="Times New Roman" panose="02020603050405020304"/>
                <a:cs typeface="Times New Roman" panose="02020603050405020304"/>
              </a:rPr>
              <a:t>B</a:t>
            </a:r>
            <a:r>
              <a:rPr sz="2950" i="1" spc="85" dirty="0">
                <a:latin typeface="Times New Roman" panose="02020603050405020304"/>
                <a:cs typeface="Times New Roman" panose="02020603050405020304"/>
              </a:rPr>
              <a:t> </a:t>
            </a:r>
            <a:r>
              <a:rPr sz="2950" spc="-10" dirty="0">
                <a:latin typeface="Symbol" panose="05050102010706020507"/>
                <a:cs typeface="Symbol" panose="05050102010706020507"/>
              </a:rPr>
              <a:t></a:t>
            </a:r>
            <a:r>
              <a:rPr sz="2950" spc="-20" dirty="0">
                <a:latin typeface="Times New Roman" panose="02020603050405020304"/>
                <a:cs typeface="Times New Roman" panose="02020603050405020304"/>
              </a:rPr>
              <a:t> </a:t>
            </a:r>
            <a:r>
              <a:rPr sz="2950" i="1" spc="-5" dirty="0">
                <a:latin typeface="Times New Roman" panose="02020603050405020304"/>
                <a:cs typeface="Times New Roman" panose="02020603050405020304"/>
              </a:rPr>
              <a:t>G </a:t>
            </a:r>
            <a:r>
              <a:rPr sz="2900" i="1" spc="20" dirty="0">
                <a:latin typeface="Times New Roman" panose="02020603050405020304"/>
                <a:cs typeface="Times New Roman" panose="02020603050405020304"/>
              </a:rPr>
              <a:t>B</a:t>
            </a:r>
            <a:r>
              <a:rPr sz="2900" i="1" spc="145" dirty="0">
                <a:latin typeface="Times New Roman" panose="02020603050405020304"/>
                <a:cs typeface="Times New Roman" panose="02020603050405020304"/>
              </a:rPr>
              <a:t> </a:t>
            </a:r>
            <a:r>
              <a:rPr sz="2900" spc="20" dirty="0">
                <a:latin typeface="Symbol" panose="05050102010706020507"/>
                <a:cs typeface="Symbol" panose="05050102010706020507"/>
              </a:rPr>
              <a:t></a:t>
            </a:r>
            <a:r>
              <a:rPr sz="2900" spc="-10" dirty="0">
                <a:latin typeface="Times New Roman" panose="02020603050405020304"/>
                <a:cs typeface="Times New Roman" panose="02020603050405020304"/>
              </a:rPr>
              <a:t> </a:t>
            </a:r>
            <a:r>
              <a:rPr sz="2900" i="1" spc="25" dirty="0">
                <a:latin typeface="Times New Roman" panose="02020603050405020304"/>
                <a:cs typeface="Times New Roman" panose="02020603050405020304"/>
              </a:rPr>
              <a:t>G</a:t>
            </a:r>
            <a:endParaRPr sz="2900">
              <a:latin typeface="Times New Roman" panose="02020603050405020304"/>
              <a:cs typeface="Times New Roman" panose="02020603050405020304"/>
            </a:endParaRPr>
          </a:p>
        </p:txBody>
      </p:sp>
      <p:sp>
        <p:nvSpPr>
          <p:cNvPr id="9" name="object 9"/>
          <p:cNvSpPr/>
          <p:nvPr/>
        </p:nvSpPr>
        <p:spPr>
          <a:xfrm>
            <a:off x="4811972" y="3344410"/>
            <a:ext cx="235585" cy="0"/>
          </a:xfrm>
          <a:custGeom>
            <a:avLst/>
            <a:gdLst/>
            <a:ahLst/>
            <a:cxnLst/>
            <a:rect l="l" t="t" r="r" b="b"/>
            <a:pathLst>
              <a:path w="235585">
                <a:moveTo>
                  <a:pt x="0" y="0"/>
                </a:moveTo>
                <a:lnTo>
                  <a:pt x="235465" y="0"/>
                </a:lnTo>
              </a:path>
            </a:pathLst>
          </a:custGeom>
          <a:ln w="8478">
            <a:solidFill>
              <a:srgbClr val="000000"/>
            </a:solidFill>
          </a:ln>
        </p:spPr>
        <p:txBody>
          <a:bodyPr wrap="square" lIns="0" tIns="0" rIns="0" bIns="0" rtlCol="0"/>
          <a:lstStyle/>
          <a:p>
            <a:endParaRPr/>
          </a:p>
        </p:txBody>
      </p:sp>
      <p:sp>
        <p:nvSpPr>
          <p:cNvPr id="10" name="object 10"/>
          <p:cNvSpPr/>
          <p:nvPr/>
        </p:nvSpPr>
        <p:spPr>
          <a:xfrm>
            <a:off x="4181024" y="3741408"/>
            <a:ext cx="4138929" cy="0"/>
          </a:xfrm>
          <a:custGeom>
            <a:avLst/>
            <a:gdLst/>
            <a:ahLst/>
            <a:cxnLst/>
            <a:rect l="l" t="t" r="r" b="b"/>
            <a:pathLst>
              <a:path w="4138929">
                <a:moveTo>
                  <a:pt x="0" y="0"/>
                </a:moveTo>
                <a:lnTo>
                  <a:pt x="4138467" y="0"/>
                </a:lnTo>
              </a:path>
            </a:pathLst>
          </a:custGeom>
          <a:ln w="16956">
            <a:solidFill>
              <a:srgbClr val="000000"/>
            </a:solidFill>
          </a:ln>
        </p:spPr>
        <p:txBody>
          <a:bodyPr wrap="square" lIns="0" tIns="0" rIns="0" bIns="0" rtlCol="0"/>
          <a:lstStyle/>
          <a:p>
            <a:endParaRPr/>
          </a:p>
        </p:txBody>
      </p:sp>
      <p:sp>
        <p:nvSpPr>
          <p:cNvPr id="11" name="object 11"/>
          <p:cNvSpPr txBox="1"/>
          <p:nvPr/>
        </p:nvSpPr>
        <p:spPr>
          <a:xfrm>
            <a:off x="8330310" y="4096004"/>
            <a:ext cx="25400" cy="410209"/>
          </a:xfrm>
          <a:prstGeom prst="rect">
            <a:avLst/>
          </a:prstGeom>
        </p:spPr>
        <p:txBody>
          <a:bodyPr vert="horz" wrap="square" lIns="0" tIns="0" rIns="0" bIns="0" rtlCol="0">
            <a:spAutoFit/>
          </a:bodyPr>
          <a:lstStyle/>
          <a:p>
            <a:pPr algn="ctr">
              <a:lnSpc>
                <a:spcPct val="100000"/>
              </a:lnSpc>
            </a:pPr>
            <a:r>
              <a:rPr sz="2650" spc="-131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2" name="object 12"/>
          <p:cNvSpPr txBox="1"/>
          <p:nvPr/>
        </p:nvSpPr>
        <p:spPr>
          <a:xfrm>
            <a:off x="8330310" y="3870452"/>
            <a:ext cx="193675" cy="410209"/>
          </a:xfrm>
          <a:prstGeom prst="rect">
            <a:avLst/>
          </a:prstGeom>
        </p:spPr>
        <p:txBody>
          <a:bodyPr vert="horz" wrap="square" lIns="0" tIns="0" rIns="0" bIns="0" rtlCol="0">
            <a:spAutoFit/>
          </a:bodyPr>
          <a:lstStyle/>
          <a:p>
            <a:pPr marL="12700">
              <a:lnSpc>
                <a:spcPct val="100000"/>
              </a:lnSpc>
            </a:pPr>
            <a:r>
              <a:rPr sz="2650" spc="1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3" name="object 13"/>
          <p:cNvSpPr txBox="1"/>
          <p:nvPr/>
        </p:nvSpPr>
        <p:spPr>
          <a:xfrm>
            <a:off x="8330310" y="4194276"/>
            <a:ext cx="193675" cy="410209"/>
          </a:xfrm>
          <a:prstGeom prst="rect">
            <a:avLst/>
          </a:prstGeom>
        </p:spPr>
        <p:txBody>
          <a:bodyPr vert="horz" wrap="square" lIns="0" tIns="0" rIns="0" bIns="0" rtlCol="0">
            <a:spAutoFit/>
          </a:bodyPr>
          <a:lstStyle/>
          <a:p>
            <a:pPr marL="12700">
              <a:lnSpc>
                <a:spcPct val="100000"/>
              </a:lnSpc>
            </a:pPr>
            <a:r>
              <a:rPr sz="2650" spc="1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4" name="object 14"/>
          <p:cNvSpPr txBox="1"/>
          <p:nvPr/>
        </p:nvSpPr>
        <p:spPr>
          <a:xfrm>
            <a:off x="8330310" y="2901924"/>
            <a:ext cx="193675" cy="732790"/>
          </a:xfrm>
          <a:prstGeom prst="rect">
            <a:avLst/>
          </a:prstGeom>
        </p:spPr>
        <p:txBody>
          <a:bodyPr vert="horz" wrap="square" lIns="0" tIns="0" rIns="0" bIns="0" rtlCol="0">
            <a:spAutoFit/>
          </a:bodyPr>
          <a:lstStyle/>
          <a:p>
            <a:pPr marL="12700">
              <a:lnSpc>
                <a:spcPts val="2860"/>
              </a:lnSpc>
            </a:pPr>
            <a:r>
              <a:rPr sz="2650" spc="10" dirty="0">
                <a:latin typeface="Symbol" panose="05050102010706020507"/>
                <a:cs typeface="Symbol" panose="05050102010706020507"/>
              </a:rPr>
              <a:t></a:t>
            </a:r>
            <a:endParaRPr sz="2650">
              <a:latin typeface="Symbol" panose="05050102010706020507"/>
              <a:cs typeface="Symbol" panose="05050102010706020507"/>
            </a:endParaRPr>
          </a:p>
          <a:p>
            <a:pPr marL="12700">
              <a:lnSpc>
                <a:spcPts val="2860"/>
              </a:lnSpc>
            </a:pPr>
            <a:r>
              <a:rPr sz="2650" spc="1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5" name="object 15"/>
          <p:cNvSpPr txBox="1"/>
          <p:nvPr/>
        </p:nvSpPr>
        <p:spPr>
          <a:xfrm>
            <a:off x="3977792" y="4095965"/>
            <a:ext cx="25400" cy="410209"/>
          </a:xfrm>
          <a:prstGeom prst="rect">
            <a:avLst/>
          </a:prstGeom>
        </p:spPr>
        <p:txBody>
          <a:bodyPr vert="horz" wrap="square" lIns="0" tIns="0" rIns="0" bIns="0" rtlCol="0">
            <a:spAutoFit/>
          </a:bodyPr>
          <a:lstStyle/>
          <a:p>
            <a:pPr algn="ctr">
              <a:lnSpc>
                <a:spcPct val="100000"/>
              </a:lnSpc>
            </a:pPr>
            <a:r>
              <a:rPr sz="2650" spc="-131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6" name="object 16"/>
          <p:cNvSpPr txBox="1"/>
          <p:nvPr/>
        </p:nvSpPr>
        <p:spPr>
          <a:xfrm>
            <a:off x="3977792" y="4194250"/>
            <a:ext cx="193675" cy="410209"/>
          </a:xfrm>
          <a:prstGeom prst="rect">
            <a:avLst/>
          </a:prstGeom>
        </p:spPr>
        <p:txBody>
          <a:bodyPr vert="horz" wrap="square" lIns="0" tIns="0" rIns="0" bIns="0" rtlCol="0">
            <a:spAutoFit/>
          </a:bodyPr>
          <a:lstStyle/>
          <a:p>
            <a:pPr marL="12700">
              <a:lnSpc>
                <a:spcPct val="100000"/>
              </a:lnSpc>
            </a:pPr>
            <a:r>
              <a:rPr sz="2650" spc="1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7" name="object 17"/>
          <p:cNvSpPr txBox="1"/>
          <p:nvPr/>
        </p:nvSpPr>
        <p:spPr>
          <a:xfrm>
            <a:off x="3270630" y="1766811"/>
            <a:ext cx="1464945" cy="1545590"/>
          </a:xfrm>
          <a:prstGeom prst="rect">
            <a:avLst/>
          </a:prstGeom>
        </p:spPr>
        <p:txBody>
          <a:bodyPr vert="horz" wrap="square" lIns="0" tIns="0" rIns="0" bIns="0" rtlCol="0">
            <a:spAutoFit/>
          </a:bodyPr>
          <a:lstStyle/>
          <a:p>
            <a:pPr marL="12700">
              <a:lnSpc>
                <a:spcPct val="100000"/>
              </a:lnSpc>
            </a:pPr>
            <a:r>
              <a:rPr sz="4125" spc="127" baseline="-3000" dirty="0">
                <a:latin typeface="Symbol" panose="05050102010706020507"/>
                <a:cs typeface="Symbol" panose="05050102010706020507"/>
              </a:rPr>
              <a:t></a:t>
            </a:r>
            <a:r>
              <a:rPr sz="2900" i="1" spc="-75" dirty="0">
                <a:latin typeface="Symbol" panose="05050102010706020507"/>
                <a:cs typeface="Symbol" panose="05050102010706020507"/>
              </a:rPr>
              <a:t></a:t>
            </a:r>
            <a:endParaRPr sz="2900">
              <a:latin typeface="Symbol" panose="05050102010706020507"/>
              <a:cs typeface="Symbol" panose="05050102010706020507"/>
            </a:endParaRPr>
          </a:p>
          <a:p>
            <a:pPr marL="12700">
              <a:lnSpc>
                <a:spcPct val="100000"/>
              </a:lnSpc>
              <a:spcBef>
                <a:spcPts val="655"/>
              </a:spcBef>
              <a:tabLst>
                <a:tab pos="981710" algn="l"/>
              </a:tabLst>
            </a:pPr>
            <a:r>
              <a:rPr sz="4125" baseline="-14000" dirty="0">
                <a:latin typeface="Symbol" panose="05050102010706020507"/>
                <a:cs typeface="Symbol" panose="05050102010706020507"/>
              </a:rPr>
              <a:t></a:t>
            </a:r>
            <a:r>
              <a:rPr sz="4125" spc="-555" baseline="-14000" dirty="0">
                <a:latin typeface="Times New Roman" panose="02020603050405020304"/>
                <a:cs typeface="Times New Roman" panose="02020603050405020304"/>
              </a:rPr>
              <a:t> </a:t>
            </a:r>
            <a:r>
              <a:rPr sz="2750" dirty="0">
                <a:latin typeface="Times New Roman" panose="02020603050405020304"/>
                <a:cs typeface="Times New Roman" panose="02020603050405020304"/>
              </a:rPr>
              <a:t>360	</a:t>
            </a:r>
            <a:r>
              <a:rPr sz="2750" dirty="0">
                <a:latin typeface="Symbol" panose="05050102010706020507"/>
                <a:cs typeface="Symbol" panose="05050102010706020507"/>
              </a:rPr>
              <a:t></a:t>
            </a:r>
            <a:r>
              <a:rPr sz="2750" spc="60" dirty="0">
                <a:latin typeface="Times New Roman" panose="02020603050405020304"/>
                <a:cs typeface="Times New Roman" panose="02020603050405020304"/>
              </a:rPr>
              <a:t> </a:t>
            </a:r>
            <a:r>
              <a:rPr sz="2900" i="1" spc="-75" dirty="0">
                <a:latin typeface="Symbol" panose="05050102010706020507"/>
                <a:cs typeface="Symbol" panose="05050102010706020507"/>
              </a:rPr>
              <a:t></a:t>
            </a:r>
            <a:endParaRPr sz="2900">
              <a:latin typeface="Symbol" panose="05050102010706020507"/>
              <a:cs typeface="Symbol" panose="05050102010706020507"/>
            </a:endParaRPr>
          </a:p>
          <a:p>
            <a:pPr marL="142875" algn="ctr">
              <a:lnSpc>
                <a:spcPct val="100000"/>
              </a:lnSpc>
              <a:spcBef>
                <a:spcPts val="1320"/>
              </a:spcBef>
            </a:pPr>
            <a:r>
              <a:rPr sz="2650" spc="1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8" name="object 18"/>
          <p:cNvSpPr txBox="1"/>
          <p:nvPr/>
        </p:nvSpPr>
        <p:spPr>
          <a:xfrm>
            <a:off x="8087245" y="4071873"/>
            <a:ext cx="144780" cy="294640"/>
          </a:xfrm>
          <a:prstGeom prst="rect">
            <a:avLst/>
          </a:prstGeom>
        </p:spPr>
        <p:txBody>
          <a:bodyPr vert="horz" wrap="square" lIns="0" tIns="0" rIns="0" bIns="0" rtlCol="0">
            <a:spAutoFit/>
          </a:bodyPr>
          <a:lstStyle/>
          <a:p>
            <a:pPr marL="12700">
              <a:lnSpc>
                <a:spcPct val="100000"/>
              </a:lnSpc>
            </a:pPr>
            <a:r>
              <a:rPr sz="1850" spc="10" dirty="0">
                <a:latin typeface="Times New Roman" panose="02020603050405020304"/>
                <a:cs typeface="Times New Roman" panose="02020603050405020304"/>
              </a:rPr>
              <a:t>2</a:t>
            </a:r>
            <a:endParaRPr sz="1850">
              <a:latin typeface="Times New Roman" panose="02020603050405020304"/>
              <a:cs typeface="Times New Roman" panose="02020603050405020304"/>
            </a:endParaRPr>
          </a:p>
        </p:txBody>
      </p:sp>
      <p:sp>
        <p:nvSpPr>
          <p:cNvPr id="19" name="object 19"/>
          <p:cNvSpPr txBox="1"/>
          <p:nvPr/>
        </p:nvSpPr>
        <p:spPr>
          <a:xfrm>
            <a:off x="8082674" y="3548100"/>
            <a:ext cx="441325" cy="485140"/>
          </a:xfrm>
          <a:prstGeom prst="rect">
            <a:avLst/>
          </a:prstGeom>
        </p:spPr>
        <p:txBody>
          <a:bodyPr vert="horz" wrap="square" lIns="0" tIns="0" rIns="0" bIns="0" rtlCol="0">
            <a:spAutoFit/>
          </a:bodyPr>
          <a:lstStyle/>
          <a:p>
            <a:pPr marL="12700">
              <a:lnSpc>
                <a:spcPct val="100000"/>
              </a:lnSpc>
              <a:tabLst>
                <a:tab pos="259715" algn="l"/>
              </a:tabLst>
            </a:pPr>
            <a:r>
              <a:rPr sz="2775" u="sng" spc="15" baseline="-21000" dirty="0">
                <a:latin typeface="Times New Roman" panose="02020603050405020304"/>
                <a:cs typeface="Times New Roman" panose="02020603050405020304"/>
              </a:rPr>
              <a:t>1</a:t>
            </a:r>
            <a:r>
              <a:rPr sz="2775" spc="15" baseline="-21000" dirty="0">
                <a:latin typeface="Times New Roman" panose="02020603050405020304"/>
                <a:cs typeface="Times New Roman" panose="02020603050405020304"/>
              </a:rPr>
              <a:t>	</a:t>
            </a:r>
            <a:r>
              <a:rPr sz="2650" spc="10" dirty="0">
                <a:latin typeface="Symbol" panose="05050102010706020507"/>
                <a:cs typeface="Symbol" panose="05050102010706020507"/>
              </a:rPr>
              <a:t></a:t>
            </a:r>
            <a:endParaRPr sz="2650">
              <a:latin typeface="Symbol" panose="05050102010706020507"/>
              <a:cs typeface="Symbol" panose="05050102010706020507"/>
            </a:endParaRPr>
          </a:p>
        </p:txBody>
      </p:sp>
      <p:sp>
        <p:nvSpPr>
          <p:cNvPr id="20" name="object 20"/>
          <p:cNvSpPr txBox="1"/>
          <p:nvPr/>
        </p:nvSpPr>
        <p:spPr>
          <a:xfrm>
            <a:off x="5345557" y="3975861"/>
            <a:ext cx="144780" cy="294640"/>
          </a:xfrm>
          <a:prstGeom prst="rect">
            <a:avLst/>
          </a:prstGeom>
        </p:spPr>
        <p:txBody>
          <a:bodyPr vert="horz" wrap="square" lIns="0" tIns="0" rIns="0" bIns="0" rtlCol="0">
            <a:spAutoFit/>
          </a:bodyPr>
          <a:lstStyle/>
          <a:p>
            <a:pPr marL="12700">
              <a:lnSpc>
                <a:spcPct val="100000"/>
              </a:lnSpc>
            </a:pPr>
            <a:r>
              <a:rPr sz="1850" spc="10" dirty="0">
                <a:latin typeface="Times New Roman" panose="02020603050405020304"/>
                <a:cs typeface="Times New Roman" panose="02020603050405020304"/>
              </a:rPr>
              <a:t>2</a:t>
            </a:r>
            <a:endParaRPr sz="1850">
              <a:latin typeface="Times New Roman" panose="02020603050405020304"/>
              <a:cs typeface="Times New Roman" panose="02020603050405020304"/>
            </a:endParaRPr>
          </a:p>
        </p:txBody>
      </p:sp>
      <p:sp>
        <p:nvSpPr>
          <p:cNvPr id="21" name="object 21"/>
          <p:cNvSpPr txBox="1"/>
          <p:nvPr/>
        </p:nvSpPr>
        <p:spPr>
          <a:xfrm>
            <a:off x="4824336" y="2882900"/>
            <a:ext cx="195580" cy="415925"/>
          </a:xfrm>
          <a:prstGeom prst="rect">
            <a:avLst/>
          </a:prstGeom>
        </p:spPr>
        <p:txBody>
          <a:bodyPr vert="horz" wrap="square" lIns="0" tIns="0" rIns="0" bIns="0" rtlCol="0">
            <a:spAutoFit/>
          </a:bodyPr>
          <a:lstStyle/>
          <a:p>
            <a:pPr marL="12700">
              <a:lnSpc>
                <a:spcPct val="100000"/>
              </a:lnSpc>
            </a:pPr>
            <a:r>
              <a:rPr sz="2650" spc="10" dirty="0">
                <a:latin typeface="Times New Roman" panose="02020603050405020304"/>
                <a:cs typeface="Times New Roman" panose="02020603050405020304"/>
              </a:rPr>
              <a:t>1</a:t>
            </a:r>
            <a:endParaRPr sz="2650">
              <a:latin typeface="Times New Roman" panose="02020603050405020304"/>
              <a:cs typeface="Times New Roman" panose="02020603050405020304"/>
            </a:endParaRPr>
          </a:p>
        </p:txBody>
      </p:sp>
      <p:sp>
        <p:nvSpPr>
          <p:cNvPr id="22" name="object 22"/>
          <p:cNvSpPr txBox="1"/>
          <p:nvPr/>
        </p:nvSpPr>
        <p:spPr>
          <a:xfrm>
            <a:off x="4191127" y="3697465"/>
            <a:ext cx="3933825" cy="812165"/>
          </a:xfrm>
          <a:prstGeom prst="rect">
            <a:avLst/>
          </a:prstGeom>
        </p:spPr>
        <p:txBody>
          <a:bodyPr vert="horz" wrap="square" lIns="0" tIns="0" rIns="0" bIns="0" rtlCol="0">
            <a:spAutoFit/>
          </a:bodyPr>
          <a:lstStyle/>
          <a:p>
            <a:pPr marL="12700">
              <a:lnSpc>
                <a:spcPts val="6390"/>
              </a:lnSpc>
              <a:tabLst>
                <a:tab pos="1401445" algn="l"/>
              </a:tabLst>
            </a:pPr>
            <a:r>
              <a:rPr sz="5350" spc="-1235" dirty="0">
                <a:latin typeface="Symbol" panose="05050102010706020507"/>
                <a:cs typeface="Symbol" panose="05050102010706020507"/>
              </a:rPr>
              <a:t></a:t>
            </a:r>
            <a:r>
              <a:rPr sz="3600" spc="-225" dirty="0">
                <a:latin typeface="Symbol" panose="05050102010706020507"/>
                <a:cs typeface="Symbol" panose="05050102010706020507"/>
              </a:rPr>
              <a:t></a:t>
            </a:r>
            <a:r>
              <a:rPr sz="2650" i="1" spc="10" dirty="0">
                <a:latin typeface="Times New Roman" panose="02020603050405020304"/>
                <a:cs typeface="Times New Roman" panose="02020603050405020304"/>
              </a:rPr>
              <a:t>R</a:t>
            </a:r>
            <a:r>
              <a:rPr sz="2650" i="1" spc="35"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spc="-114" dirty="0">
                <a:latin typeface="Times New Roman" panose="02020603050405020304"/>
                <a:cs typeface="Times New Roman" panose="02020603050405020304"/>
              </a:rPr>
              <a:t> </a:t>
            </a:r>
            <a:r>
              <a:rPr sz="2650" i="1" spc="15" dirty="0">
                <a:latin typeface="Times New Roman" panose="02020603050405020304"/>
                <a:cs typeface="Times New Roman" panose="02020603050405020304"/>
              </a:rPr>
              <a:t>G</a:t>
            </a:r>
            <a:r>
              <a:rPr sz="2650" i="1" spc="-285" dirty="0">
                <a:latin typeface="Times New Roman" panose="02020603050405020304"/>
                <a:cs typeface="Times New Roman" panose="02020603050405020304"/>
              </a:rPr>
              <a:t> </a:t>
            </a:r>
            <a:r>
              <a:rPr sz="3600" spc="-250" dirty="0">
                <a:latin typeface="Symbol" panose="05050102010706020507"/>
                <a:cs typeface="Symbol" panose="05050102010706020507"/>
              </a:rPr>
              <a:t></a:t>
            </a:r>
            <a:r>
              <a:rPr sz="3600"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spc="-40" dirty="0">
                <a:latin typeface="Times New Roman" panose="02020603050405020304"/>
                <a:cs typeface="Times New Roman" panose="02020603050405020304"/>
              </a:rPr>
              <a:t> </a:t>
            </a:r>
            <a:r>
              <a:rPr sz="3600" spc="-220" dirty="0">
                <a:latin typeface="Symbol" panose="05050102010706020507"/>
                <a:cs typeface="Symbol" panose="05050102010706020507"/>
              </a:rPr>
              <a:t></a:t>
            </a:r>
            <a:r>
              <a:rPr sz="2650" i="1" spc="10" dirty="0">
                <a:latin typeface="Times New Roman" panose="02020603050405020304"/>
                <a:cs typeface="Times New Roman" panose="02020603050405020304"/>
              </a:rPr>
              <a:t>R</a:t>
            </a:r>
            <a:r>
              <a:rPr sz="2650" i="1" spc="30"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spc="-114" dirty="0">
                <a:latin typeface="Times New Roman" panose="02020603050405020304"/>
                <a:cs typeface="Times New Roman" panose="02020603050405020304"/>
              </a:rPr>
              <a:t> </a:t>
            </a:r>
            <a:r>
              <a:rPr sz="2650" i="1" spc="15" dirty="0">
                <a:latin typeface="Times New Roman" panose="02020603050405020304"/>
                <a:cs typeface="Times New Roman" panose="02020603050405020304"/>
              </a:rPr>
              <a:t>G</a:t>
            </a:r>
            <a:r>
              <a:rPr sz="2650" i="1" spc="-285" dirty="0">
                <a:latin typeface="Times New Roman" panose="02020603050405020304"/>
                <a:cs typeface="Times New Roman" panose="02020603050405020304"/>
              </a:rPr>
              <a:t> </a:t>
            </a:r>
            <a:r>
              <a:rPr sz="3600" spc="-480" dirty="0">
                <a:latin typeface="Symbol" panose="05050102010706020507"/>
                <a:cs typeface="Symbol" panose="05050102010706020507"/>
              </a:rPr>
              <a:t></a:t>
            </a:r>
            <a:r>
              <a:rPr sz="3600" spc="-405" dirty="0">
                <a:latin typeface="Symbol" panose="05050102010706020507"/>
                <a:cs typeface="Symbol" panose="05050102010706020507"/>
              </a:rPr>
              <a:t></a:t>
            </a:r>
            <a:r>
              <a:rPr sz="2650" i="1" spc="15" dirty="0">
                <a:latin typeface="Times New Roman" panose="02020603050405020304"/>
                <a:cs typeface="Times New Roman" panose="02020603050405020304"/>
              </a:rPr>
              <a:t>G</a:t>
            </a:r>
            <a:r>
              <a:rPr sz="2650" i="1" spc="100"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spc="65" dirty="0">
                <a:latin typeface="Times New Roman" panose="02020603050405020304"/>
                <a:cs typeface="Times New Roman" panose="02020603050405020304"/>
              </a:rPr>
              <a:t> </a:t>
            </a:r>
            <a:r>
              <a:rPr sz="2650" i="1" spc="10" dirty="0">
                <a:latin typeface="Times New Roman" panose="02020603050405020304"/>
                <a:cs typeface="Times New Roman" panose="02020603050405020304"/>
              </a:rPr>
              <a:t>B</a:t>
            </a:r>
            <a:r>
              <a:rPr sz="2650" i="1" spc="-350" dirty="0">
                <a:latin typeface="Times New Roman" panose="02020603050405020304"/>
                <a:cs typeface="Times New Roman" panose="02020603050405020304"/>
              </a:rPr>
              <a:t> </a:t>
            </a:r>
            <a:r>
              <a:rPr sz="3600" spc="-425" dirty="0">
                <a:latin typeface="Symbol" panose="05050102010706020507"/>
                <a:cs typeface="Symbol" panose="05050102010706020507"/>
              </a:rPr>
              <a:t></a:t>
            </a:r>
            <a:r>
              <a:rPr sz="5350" spc="-830" dirty="0">
                <a:latin typeface="Symbol" panose="05050102010706020507"/>
                <a:cs typeface="Symbol" panose="05050102010706020507"/>
              </a:rPr>
              <a:t></a:t>
            </a:r>
            <a:endParaRPr sz="5350">
              <a:latin typeface="Symbol" panose="05050102010706020507"/>
              <a:cs typeface="Symbol" panose="05050102010706020507"/>
            </a:endParaRPr>
          </a:p>
        </p:txBody>
      </p:sp>
      <p:sp>
        <p:nvSpPr>
          <p:cNvPr id="23" name="object 23"/>
          <p:cNvSpPr txBox="1"/>
          <p:nvPr/>
        </p:nvSpPr>
        <p:spPr>
          <a:xfrm>
            <a:off x="4830445" y="2953511"/>
            <a:ext cx="2926080" cy="815975"/>
          </a:xfrm>
          <a:prstGeom prst="rect">
            <a:avLst/>
          </a:prstGeom>
        </p:spPr>
        <p:txBody>
          <a:bodyPr vert="horz" wrap="square" lIns="0" tIns="0" rIns="0" bIns="0" rtlCol="0">
            <a:spAutoFit/>
          </a:bodyPr>
          <a:lstStyle/>
          <a:p>
            <a:pPr marL="266065">
              <a:lnSpc>
                <a:spcPts val="3825"/>
              </a:lnSpc>
            </a:pPr>
            <a:r>
              <a:rPr sz="3750" spc="-520" dirty="0">
                <a:latin typeface="Symbol" panose="05050102010706020507"/>
                <a:cs typeface="Symbol" panose="05050102010706020507"/>
              </a:rPr>
              <a:t></a:t>
            </a:r>
            <a:r>
              <a:rPr sz="3600" spc="-225" dirty="0">
                <a:latin typeface="Symbol" panose="05050102010706020507"/>
                <a:cs typeface="Symbol" panose="05050102010706020507"/>
              </a:rPr>
              <a:t></a:t>
            </a:r>
            <a:r>
              <a:rPr sz="2650" i="1" spc="10" dirty="0">
                <a:latin typeface="Times New Roman" panose="02020603050405020304"/>
                <a:cs typeface="Times New Roman" panose="02020603050405020304"/>
              </a:rPr>
              <a:t>R</a:t>
            </a:r>
            <a:r>
              <a:rPr sz="2650" i="1" spc="35"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spc="-125" dirty="0">
                <a:latin typeface="Times New Roman" panose="02020603050405020304"/>
                <a:cs typeface="Times New Roman" panose="02020603050405020304"/>
              </a:rPr>
              <a:t> </a:t>
            </a:r>
            <a:r>
              <a:rPr sz="2650" i="1" spc="15" dirty="0">
                <a:latin typeface="Times New Roman" panose="02020603050405020304"/>
                <a:cs typeface="Times New Roman" panose="02020603050405020304"/>
              </a:rPr>
              <a:t>G</a:t>
            </a:r>
            <a:r>
              <a:rPr sz="2650" i="1" spc="-280" dirty="0">
                <a:latin typeface="Times New Roman" panose="02020603050405020304"/>
                <a:cs typeface="Times New Roman" panose="02020603050405020304"/>
              </a:rPr>
              <a:t> </a:t>
            </a:r>
            <a:r>
              <a:rPr sz="3600" spc="5" dirty="0">
                <a:latin typeface="Symbol" panose="05050102010706020507"/>
                <a:cs typeface="Symbol" panose="05050102010706020507"/>
              </a:rPr>
              <a:t></a:t>
            </a:r>
            <a:r>
              <a:rPr sz="2650" spc="10" dirty="0">
                <a:latin typeface="Symbol" panose="05050102010706020507"/>
                <a:cs typeface="Symbol" panose="05050102010706020507"/>
              </a:rPr>
              <a:t></a:t>
            </a:r>
            <a:r>
              <a:rPr sz="2650" spc="-40" dirty="0">
                <a:latin typeface="Times New Roman" panose="02020603050405020304"/>
                <a:cs typeface="Times New Roman" panose="02020603050405020304"/>
              </a:rPr>
              <a:t> </a:t>
            </a:r>
            <a:r>
              <a:rPr sz="3600" spc="-225" dirty="0">
                <a:latin typeface="Symbol" panose="05050102010706020507"/>
                <a:cs typeface="Symbol" panose="05050102010706020507"/>
              </a:rPr>
              <a:t></a:t>
            </a:r>
            <a:r>
              <a:rPr sz="2650" i="1" spc="10" dirty="0">
                <a:latin typeface="Times New Roman" panose="02020603050405020304"/>
                <a:cs typeface="Times New Roman" panose="02020603050405020304"/>
              </a:rPr>
              <a:t>R</a:t>
            </a:r>
            <a:r>
              <a:rPr sz="2650" i="1" spc="35"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spc="65" dirty="0">
                <a:latin typeface="Times New Roman" panose="02020603050405020304"/>
                <a:cs typeface="Times New Roman" panose="02020603050405020304"/>
              </a:rPr>
              <a:t> </a:t>
            </a:r>
            <a:r>
              <a:rPr sz="2650" i="1" spc="10" dirty="0">
                <a:latin typeface="Times New Roman" panose="02020603050405020304"/>
                <a:cs typeface="Times New Roman" panose="02020603050405020304"/>
              </a:rPr>
              <a:t>B</a:t>
            </a:r>
            <a:r>
              <a:rPr sz="2650" i="1" spc="-350" dirty="0">
                <a:latin typeface="Times New Roman" panose="02020603050405020304"/>
                <a:cs typeface="Times New Roman" panose="02020603050405020304"/>
              </a:rPr>
              <a:t> </a:t>
            </a:r>
            <a:r>
              <a:rPr sz="3600" spc="-440" dirty="0">
                <a:latin typeface="Symbol" panose="05050102010706020507"/>
                <a:cs typeface="Symbol" panose="05050102010706020507"/>
              </a:rPr>
              <a:t></a:t>
            </a:r>
            <a:r>
              <a:rPr sz="3750" spc="-300" dirty="0">
                <a:latin typeface="Symbol" panose="05050102010706020507"/>
                <a:cs typeface="Symbol" panose="05050102010706020507"/>
              </a:rPr>
              <a:t></a:t>
            </a:r>
            <a:endParaRPr sz="3750">
              <a:latin typeface="Symbol" panose="05050102010706020507"/>
              <a:cs typeface="Symbol" panose="05050102010706020507"/>
            </a:endParaRPr>
          </a:p>
          <a:p>
            <a:pPr marL="12700">
              <a:lnSpc>
                <a:spcPts val="2505"/>
              </a:lnSpc>
            </a:pPr>
            <a:r>
              <a:rPr sz="2650" spc="10" dirty="0">
                <a:latin typeface="Times New Roman" panose="02020603050405020304"/>
                <a:cs typeface="Times New Roman" panose="02020603050405020304"/>
              </a:rPr>
              <a:t>2</a:t>
            </a:r>
            <a:endParaRPr sz="2650">
              <a:latin typeface="Times New Roman" panose="02020603050405020304"/>
              <a:cs typeface="Times New Roman" panose="02020603050405020304"/>
            </a:endParaRPr>
          </a:p>
        </p:txBody>
      </p:sp>
      <p:sp>
        <p:nvSpPr>
          <p:cNvPr id="24" name="object 24"/>
          <p:cNvSpPr txBox="1"/>
          <p:nvPr/>
        </p:nvSpPr>
        <p:spPr>
          <a:xfrm>
            <a:off x="2414904" y="3224238"/>
            <a:ext cx="1756410" cy="1056640"/>
          </a:xfrm>
          <a:prstGeom prst="rect">
            <a:avLst/>
          </a:prstGeom>
        </p:spPr>
        <p:txBody>
          <a:bodyPr vert="horz" wrap="square" lIns="0" tIns="0" rIns="0" bIns="0" rtlCol="0">
            <a:spAutoFit/>
          </a:bodyPr>
          <a:lstStyle/>
          <a:p>
            <a:pPr marR="5080" algn="r">
              <a:lnSpc>
                <a:spcPts val="2560"/>
              </a:lnSpc>
            </a:pPr>
            <a:r>
              <a:rPr sz="2650" spc="10" dirty="0">
                <a:latin typeface="Symbol" panose="05050102010706020507"/>
                <a:cs typeface="Symbol" panose="05050102010706020507"/>
              </a:rPr>
              <a:t></a:t>
            </a:r>
            <a:endParaRPr sz="2650">
              <a:latin typeface="Symbol" panose="05050102010706020507"/>
              <a:cs typeface="Symbol" panose="05050102010706020507"/>
            </a:endParaRPr>
          </a:p>
          <a:p>
            <a:pPr marR="5080" algn="r">
              <a:lnSpc>
                <a:spcPts val="2635"/>
              </a:lnSpc>
              <a:tabLst>
                <a:tab pos="328930" algn="l"/>
              </a:tabLst>
            </a:pPr>
            <a:r>
              <a:rPr sz="2800" i="1" spc="-70" dirty="0">
                <a:latin typeface="Symbol" panose="05050102010706020507"/>
                <a:cs typeface="Symbol" panose="05050102010706020507"/>
              </a:rPr>
              <a:t></a:t>
            </a:r>
            <a:r>
              <a:rPr sz="2800" i="1" spc="-70"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spc="145" dirty="0">
                <a:latin typeface="Times New Roman" panose="02020603050405020304"/>
                <a:cs typeface="Times New Roman" panose="02020603050405020304"/>
              </a:rPr>
              <a:t> </a:t>
            </a:r>
            <a:r>
              <a:rPr sz="2650" spc="10" dirty="0">
                <a:latin typeface="Times New Roman" panose="02020603050405020304"/>
                <a:cs typeface="Times New Roman" panose="02020603050405020304"/>
              </a:rPr>
              <a:t>arccos</a:t>
            </a:r>
            <a:r>
              <a:rPr sz="2650" spc="-60" dirty="0">
                <a:latin typeface="Times New Roman" panose="02020603050405020304"/>
                <a:cs typeface="Times New Roman" panose="02020603050405020304"/>
              </a:rPr>
              <a:t> </a:t>
            </a:r>
            <a:r>
              <a:rPr sz="3975" spc="15" baseline="-9000" dirty="0">
                <a:latin typeface="Symbol" panose="05050102010706020507"/>
                <a:cs typeface="Symbol" panose="05050102010706020507"/>
              </a:rPr>
              <a:t></a:t>
            </a:r>
            <a:endParaRPr sz="3975" baseline="-9000">
              <a:latin typeface="Symbol" panose="05050102010706020507"/>
              <a:cs typeface="Symbol" panose="05050102010706020507"/>
            </a:endParaRPr>
          </a:p>
          <a:p>
            <a:pPr marR="5080" algn="r">
              <a:lnSpc>
                <a:spcPts val="3075"/>
              </a:lnSpc>
            </a:pPr>
            <a:r>
              <a:rPr sz="2650" spc="10" dirty="0">
                <a:latin typeface="Symbol" panose="05050102010706020507"/>
                <a:cs typeface="Symbol" panose="05050102010706020507"/>
              </a:rPr>
              <a:t></a:t>
            </a:r>
            <a:endParaRPr sz="2650">
              <a:latin typeface="Symbol" panose="05050102010706020507"/>
              <a:cs typeface="Symbol" panose="05050102010706020507"/>
            </a:endParaRPr>
          </a:p>
        </p:txBody>
      </p:sp>
      <p:sp>
        <p:nvSpPr>
          <p:cNvPr id="25" name="object 25"/>
          <p:cNvSpPr/>
          <p:nvPr/>
        </p:nvSpPr>
        <p:spPr>
          <a:xfrm>
            <a:off x="3508885" y="5182370"/>
            <a:ext cx="1788795" cy="0"/>
          </a:xfrm>
          <a:custGeom>
            <a:avLst/>
            <a:gdLst/>
            <a:ahLst/>
            <a:cxnLst/>
            <a:rect l="l" t="t" r="r" b="b"/>
            <a:pathLst>
              <a:path w="1788795">
                <a:moveTo>
                  <a:pt x="0" y="0"/>
                </a:moveTo>
                <a:lnTo>
                  <a:pt x="1788412" y="0"/>
                </a:lnTo>
              </a:path>
            </a:pathLst>
          </a:custGeom>
          <a:ln w="18620">
            <a:solidFill>
              <a:srgbClr val="000000"/>
            </a:solidFill>
          </a:ln>
        </p:spPr>
        <p:txBody>
          <a:bodyPr wrap="square" lIns="0" tIns="0" rIns="0" bIns="0" rtlCol="0"/>
          <a:lstStyle/>
          <a:p>
            <a:endParaRPr/>
          </a:p>
        </p:txBody>
      </p:sp>
      <p:sp>
        <p:nvSpPr>
          <p:cNvPr id="26" name="object 26"/>
          <p:cNvSpPr txBox="1"/>
          <p:nvPr/>
        </p:nvSpPr>
        <p:spPr>
          <a:xfrm>
            <a:off x="4299343" y="4669294"/>
            <a:ext cx="212090" cy="454025"/>
          </a:xfrm>
          <a:prstGeom prst="rect">
            <a:avLst/>
          </a:prstGeom>
        </p:spPr>
        <p:txBody>
          <a:bodyPr vert="horz" wrap="square" lIns="0" tIns="0" rIns="0" bIns="0" rtlCol="0">
            <a:spAutoFit/>
          </a:bodyPr>
          <a:lstStyle/>
          <a:p>
            <a:pPr marL="12700">
              <a:lnSpc>
                <a:spcPct val="100000"/>
              </a:lnSpc>
            </a:pPr>
            <a:r>
              <a:rPr sz="2900" spc="15" dirty="0">
                <a:latin typeface="Times New Roman" panose="02020603050405020304"/>
                <a:cs typeface="Times New Roman" panose="02020603050405020304"/>
              </a:rPr>
              <a:t>3</a:t>
            </a:r>
            <a:endParaRPr sz="2900">
              <a:latin typeface="Times New Roman" panose="02020603050405020304"/>
              <a:cs typeface="Times New Roman" panose="02020603050405020304"/>
            </a:endParaRPr>
          </a:p>
        </p:txBody>
      </p:sp>
      <p:sp>
        <p:nvSpPr>
          <p:cNvPr id="27" name="object 27"/>
          <p:cNvSpPr txBox="1"/>
          <p:nvPr/>
        </p:nvSpPr>
        <p:spPr>
          <a:xfrm>
            <a:off x="2387498" y="4754626"/>
            <a:ext cx="5150485" cy="916940"/>
          </a:xfrm>
          <a:prstGeom prst="rect">
            <a:avLst/>
          </a:prstGeom>
        </p:spPr>
        <p:txBody>
          <a:bodyPr vert="horz" wrap="square" lIns="0" tIns="0" rIns="0" bIns="0" rtlCol="0">
            <a:spAutoFit/>
          </a:bodyPr>
          <a:lstStyle/>
          <a:p>
            <a:pPr marL="12700">
              <a:lnSpc>
                <a:spcPct val="100000"/>
              </a:lnSpc>
            </a:pPr>
            <a:r>
              <a:rPr sz="2900" i="1" spc="15" dirty="0">
                <a:latin typeface="Times New Roman" panose="02020603050405020304"/>
                <a:cs typeface="Times New Roman" panose="02020603050405020304"/>
              </a:rPr>
              <a:t>S</a:t>
            </a:r>
            <a:r>
              <a:rPr sz="2900" i="1" spc="355" dirty="0">
                <a:latin typeface="Times New Roman" panose="02020603050405020304"/>
                <a:cs typeface="Times New Roman" panose="02020603050405020304"/>
              </a:rPr>
              <a:t> </a:t>
            </a:r>
            <a:r>
              <a:rPr sz="2900" spc="15" dirty="0">
                <a:latin typeface="Symbol" panose="05050102010706020507"/>
                <a:cs typeface="Symbol" panose="05050102010706020507"/>
              </a:rPr>
              <a:t></a:t>
            </a:r>
            <a:r>
              <a:rPr sz="2900" spc="-220" dirty="0">
                <a:latin typeface="Times New Roman" panose="02020603050405020304"/>
                <a:cs typeface="Times New Roman" panose="02020603050405020304"/>
              </a:rPr>
              <a:t> </a:t>
            </a:r>
            <a:r>
              <a:rPr sz="2900" spc="15" dirty="0">
                <a:latin typeface="Times New Roman" panose="02020603050405020304"/>
                <a:cs typeface="Times New Roman" panose="02020603050405020304"/>
              </a:rPr>
              <a:t>1</a:t>
            </a:r>
            <a:r>
              <a:rPr sz="2900" spc="-405" dirty="0">
                <a:latin typeface="Times New Roman" panose="02020603050405020304"/>
                <a:cs typeface="Times New Roman" panose="02020603050405020304"/>
              </a:rPr>
              <a:t> </a:t>
            </a:r>
            <a:r>
              <a:rPr sz="2900" spc="15" dirty="0">
                <a:latin typeface="Symbol" panose="05050102010706020507"/>
                <a:cs typeface="Symbol" panose="05050102010706020507"/>
              </a:rPr>
              <a:t></a:t>
            </a:r>
            <a:r>
              <a:rPr sz="2900" spc="135" dirty="0">
                <a:latin typeface="Times New Roman" panose="02020603050405020304"/>
                <a:cs typeface="Times New Roman" panose="02020603050405020304"/>
              </a:rPr>
              <a:t> </a:t>
            </a:r>
            <a:r>
              <a:rPr sz="5925" spc="-427" baseline="-32000" dirty="0">
                <a:latin typeface="Symbol" panose="05050102010706020507"/>
                <a:cs typeface="Symbol" panose="05050102010706020507"/>
              </a:rPr>
              <a:t></a:t>
            </a:r>
            <a:r>
              <a:rPr sz="4350" i="1" spc="30" baseline="-44000" dirty="0">
                <a:latin typeface="Times New Roman" panose="02020603050405020304"/>
                <a:cs typeface="Times New Roman" panose="02020603050405020304"/>
              </a:rPr>
              <a:t>R</a:t>
            </a:r>
            <a:r>
              <a:rPr sz="4350" i="1" spc="-89" baseline="-44000" dirty="0">
                <a:latin typeface="Times New Roman" panose="02020603050405020304"/>
                <a:cs typeface="Times New Roman" panose="02020603050405020304"/>
              </a:rPr>
              <a:t> </a:t>
            </a:r>
            <a:r>
              <a:rPr sz="4350" spc="22" baseline="-44000" dirty="0">
                <a:latin typeface="Symbol" panose="05050102010706020507"/>
                <a:cs typeface="Symbol" panose="05050102010706020507"/>
              </a:rPr>
              <a:t></a:t>
            </a:r>
            <a:r>
              <a:rPr sz="4350" spc="-240" baseline="-44000" dirty="0">
                <a:latin typeface="Times New Roman" panose="02020603050405020304"/>
                <a:cs typeface="Times New Roman" panose="02020603050405020304"/>
              </a:rPr>
              <a:t> </a:t>
            </a:r>
            <a:r>
              <a:rPr sz="4350" i="1" spc="37" baseline="-44000" dirty="0">
                <a:latin typeface="Times New Roman" panose="02020603050405020304"/>
                <a:cs typeface="Times New Roman" panose="02020603050405020304"/>
              </a:rPr>
              <a:t>G</a:t>
            </a:r>
            <a:r>
              <a:rPr sz="4350" i="1" spc="-7" baseline="-44000" dirty="0">
                <a:latin typeface="Times New Roman" panose="02020603050405020304"/>
                <a:cs typeface="Times New Roman" panose="02020603050405020304"/>
              </a:rPr>
              <a:t> </a:t>
            </a:r>
            <a:r>
              <a:rPr sz="4350" spc="22" baseline="-44000" dirty="0">
                <a:latin typeface="Symbol" panose="05050102010706020507"/>
                <a:cs typeface="Symbol" panose="05050102010706020507"/>
              </a:rPr>
              <a:t></a:t>
            </a:r>
            <a:r>
              <a:rPr sz="4350" spc="37" baseline="-44000" dirty="0">
                <a:latin typeface="Times New Roman" panose="02020603050405020304"/>
                <a:cs typeface="Times New Roman" panose="02020603050405020304"/>
              </a:rPr>
              <a:t> </a:t>
            </a:r>
            <a:r>
              <a:rPr sz="4350" i="1" spc="30" baseline="-44000" dirty="0">
                <a:latin typeface="Times New Roman" panose="02020603050405020304"/>
                <a:cs typeface="Times New Roman" panose="02020603050405020304"/>
              </a:rPr>
              <a:t>B</a:t>
            </a:r>
            <a:r>
              <a:rPr sz="4350" i="1" spc="-690" baseline="-44000" dirty="0">
                <a:latin typeface="Times New Roman" panose="02020603050405020304"/>
                <a:cs typeface="Times New Roman" panose="02020603050405020304"/>
              </a:rPr>
              <a:t> </a:t>
            </a:r>
            <a:r>
              <a:rPr sz="5925" spc="-472" baseline="-32000" dirty="0">
                <a:latin typeface="Symbol" panose="05050102010706020507"/>
                <a:cs typeface="Symbol" panose="05050102010706020507"/>
              </a:rPr>
              <a:t></a:t>
            </a:r>
            <a:r>
              <a:rPr sz="5925" spc="-967" baseline="-32000" dirty="0">
                <a:latin typeface="Times New Roman" panose="02020603050405020304"/>
                <a:cs typeface="Times New Roman" panose="02020603050405020304"/>
              </a:rPr>
              <a:t> </a:t>
            </a:r>
            <a:r>
              <a:rPr sz="4100" spc="-540" dirty="0">
                <a:latin typeface="Symbol" panose="05050102010706020507"/>
                <a:cs typeface="Symbol" panose="05050102010706020507"/>
              </a:rPr>
              <a:t></a:t>
            </a:r>
            <a:r>
              <a:rPr sz="2900" spc="15" dirty="0">
                <a:latin typeface="Times New Roman" panose="02020603050405020304"/>
                <a:cs typeface="Times New Roman" panose="02020603050405020304"/>
              </a:rPr>
              <a:t>min</a:t>
            </a:r>
            <a:r>
              <a:rPr sz="2900" spc="-425" dirty="0">
                <a:latin typeface="Times New Roman" panose="02020603050405020304"/>
                <a:cs typeface="Times New Roman" panose="02020603050405020304"/>
              </a:rPr>
              <a:t> </a:t>
            </a:r>
            <a:r>
              <a:rPr sz="3950" spc="-285" dirty="0">
                <a:latin typeface="Symbol" panose="05050102010706020507"/>
                <a:cs typeface="Symbol" panose="05050102010706020507"/>
              </a:rPr>
              <a:t></a:t>
            </a:r>
            <a:r>
              <a:rPr sz="2900" i="1" spc="135" dirty="0">
                <a:latin typeface="Times New Roman" panose="02020603050405020304"/>
                <a:cs typeface="Times New Roman" panose="02020603050405020304"/>
              </a:rPr>
              <a:t>R</a:t>
            </a:r>
            <a:r>
              <a:rPr sz="2900" spc="5" dirty="0">
                <a:latin typeface="Times New Roman" panose="02020603050405020304"/>
                <a:cs typeface="Times New Roman" panose="02020603050405020304"/>
              </a:rPr>
              <a:t>,</a:t>
            </a:r>
            <a:r>
              <a:rPr sz="2900" spc="-405" dirty="0">
                <a:latin typeface="Times New Roman" panose="02020603050405020304"/>
                <a:cs typeface="Times New Roman" panose="02020603050405020304"/>
              </a:rPr>
              <a:t> </a:t>
            </a:r>
            <a:r>
              <a:rPr sz="2900" i="1" spc="200" dirty="0">
                <a:latin typeface="Times New Roman" panose="02020603050405020304"/>
                <a:cs typeface="Times New Roman" panose="02020603050405020304"/>
              </a:rPr>
              <a:t>G</a:t>
            </a:r>
            <a:r>
              <a:rPr sz="2900" spc="5" dirty="0">
                <a:latin typeface="Times New Roman" panose="02020603050405020304"/>
                <a:cs typeface="Times New Roman" panose="02020603050405020304"/>
              </a:rPr>
              <a:t>,</a:t>
            </a:r>
            <a:r>
              <a:rPr sz="2900" spc="-215" dirty="0">
                <a:latin typeface="Times New Roman" panose="02020603050405020304"/>
                <a:cs typeface="Times New Roman" panose="02020603050405020304"/>
              </a:rPr>
              <a:t> </a:t>
            </a:r>
            <a:r>
              <a:rPr sz="2900" i="1" spc="20" dirty="0">
                <a:latin typeface="Times New Roman" panose="02020603050405020304"/>
                <a:cs typeface="Times New Roman" panose="02020603050405020304"/>
              </a:rPr>
              <a:t>B</a:t>
            </a:r>
            <a:r>
              <a:rPr sz="2900" i="1" spc="-465" dirty="0">
                <a:latin typeface="Times New Roman" panose="02020603050405020304"/>
                <a:cs typeface="Times New Roman" panose="02020603050405020304"/>
              </a:rPr>
              <a:t> </a:t>
            </a:r>
            <a:r>
              <a:rPr sz="3950" spc="-520" dirty="0">
                <a:latin typeface="Symbol" panose="05050102010706020507"/>
                <a:cs typeface="Symbol" panose="05050102010706020507"/>
              </a:rPr>
              <a:t></a:t>
            </a:r>
            <a:r>
              <a:rPr sz="4100" spc="-365" dirty="0">
                <a:latin typeface="Symbol" panose="05050102010706020507"/>
                <a:cs typeface="Symbol" panose="05050102010706020507"/>
              </a:rPr>
              <a:t></a:t>
            </a:r>
            <a:endParaRPr sz="4100">
              <a:latin typeface="Symbol" panose="05050102010706020507"/>
              <a:cs typeface="Symbol" panose="05050102010706020507"/>
            </a:endParaRPr>
          </a:p>
        </p:txBody>
      </p:sp>
      <p:sp>
        <p:nvSpPr>
          <p:cNvPr id="28" name="object 28"/>
          <p:cNvSpPr/>
          <p:nvPr/>
        </p:nvSpPr>
        <p:spPr>
          <a:xfrm>
            <a:off x="3143063" y="6350483"/>
            <a:ext cx="274320" cy="0"/>
          </a:xfrm>
          <a:custGeom>
            <a:avLst/>
            <a:gdLst/>
            <a:ahLst/>
            <a:cxnLst/>
            <a:rect l="l" t="t" r="r" b="b"/>
            <a:pathLst>
              <a:path w="274320">
                <a:moveTo>
                  <a:pt x="0" y="0"/>
                </a:moveTo>
                <a:lnTo>
                  <a:pt x="274319" y="0"/>
                </a:lnTo>
              </a:path>
            </a:pathLst>
          </a:custGeom>
          <a:ln w="16716">
            <a:solidFill>
              <a:srgbClr val="000000"/>
            </a:solidFill>
          </a:ln>
        </p:spPr>
        <p:txBody>
          <a:bodyPr wrap="square" lIns="0" tIns="0" rIns="0" bIns="0" rtlCol="0"/>
          <a:lstStyle/>
          <a:p>
            <a:endParaRPr/>
          </a:p>
        </p:txBody>
      </p:sp>
      <p:sp>
        <p:nvSpPr>
          <p:cNvPr id="29" name="object 29"/>
          <p:cNvSpPr txBox="1"/>
          <p:nvPr/>
        </p:nvSpPr>
        <p:spPr>
          <a:xfrm>
            <a:off x="3156343" y="6367779"/>
            <a:ext cx="193040" cy="408305"/>
          </a:xfrm>
          <a:prstGeom prst="rect">
            <a:avLst/>
          </a:prstGeom>
        </p:spPr>
        <p:txBody>
          <a:bodyPr vert="horz" wrap="square" lIns="0" tIns="0" rIns="0" bIns="0" rtlCol="0">
            <a:spAutoFit/>
          </a:bodyPr>
          <a:lstStyle/>
          <a:p>
            <a:pPr marL="12700">
              <a:lnSpc>
                <a:spcPct val="100000"/>
              </a:lnSpc>
            </a:pPr>
            <a:r>
              <a:rPr sz="2600" spc="15" dirty="0">
                <a:latin typeface="Times New Roman" panose="02020603050405020304"/>
                <a:cs typeface="Times New Roman" panose="02020603050405020304"/>
              </a:rPr>
              <a:t>3</a:t>
            </a:r>
            <a:endParaRPr sz="2600">
              <a:latin typeface="Times New Roman" panose="02020603050405020304"/>
              <a:cs typeface="Times New Roman" panose="02020603050405020304"/>
            </a:endParaRPr>
          </a:p>
        </p:txBody>
      </p:sp>
      <p:sp>
        <p:nvSpPr>
          <p:cNvPr id="30" name="object 30"/>
          <p:cNvSpPr txBox="1"/>
          <p:nvPr/>
        </p:nvSpPr>
        <p:spPr>
          <a:xfrm>
            <a:off x="2412593" y="5983478"/>
            <a:ext cx="3259454" cy="544195"/>
          </a:xfrm>
          <a:prstGeom prst="rect">
            <a:avLst/>
          </a:prstGeom>
        </p:spPr>
        <p:txBody>
          <a:bodyPr vert="horz" wrap="square" lIns="0" tIns="0" rIns="0" bIns="0" rtlCol="0">
            <a:spAutoFit/>
          </a:bodyPr>
          <a:lstStyle/>
          <a:p>
            <a:pPr marL="12700">
              <a:lnSpc>
                <a:spcPct val="100000"/>
              </a:lnSpc>
              <a:tabLst>
                <a:tab pos="341630" algn="l"/>
                <a:tab pos="748665" algn="l"/>
                <a:tab pos="1077595" algn="l"/>
                <a:tab pos="1621155" algn="l"/>
                <a:tab pos="1958975" algn="l"/>
                <a:tab pos="2402205" algn="l"/>
                <a:tab pos="2769870" algn="l"/>
              </a:tabLst>
            </a:pPr>
            <a:r>
              <a:rPr sz="2600" i="1" spc="10" dirty="0">
                <a:latin typeface="Times New Roman" panose="02020603050405020304"/>
                <a:cs typeface="Times New Roman" panose="02020603050405020304"/>
              </a:rPr>
              <a:t>I	</a:t>
            </a:r>
            <a:r>
              <a:rPr sz="2600" spc="15" dirty="0">
                <a:latin typeface="Symbol" panose="05050102010706020507"/>
                <a:cs typeface="Symbol" panose="05050102010706020507"/>
              </a:rPr>
              <a:t></a:t>
            </a:r>
            <a:r>
              <a:rPr sz="2600" spc="15" dirty="0">
                <a:latin typeface="Times New Roman" panose="02020603050405020304"/>
                <a:cs typeface="Times New Roman" panose="02020603050405020304"/>
              </a:rPr>
              <a:t>	</a:t>
            </a:r>
            <a:r>
              <a:rPr sz="3900" spc="22" baseline="36000" dirty="0">
                <a:latin typeface="Times New Roman" panose="02020603050405020304"/>
                <a:cs typeface="Times New Roman" panose="02020603050405020304"/>
              </a:rPr>
              <a:t>1	</a:t>
            </a:r>
            <a:r>
              <a:rPr sz="3550" spc="75" dirty="0">
                <a:latin typeface="Symbol" panose="05050102010706020507"/>
                <a:cs typeface="Symbol" panose="05050102010706020507"/>
              </a:rPr>
              <a:t></a:t>
            </a:r>
            <a:r>
              <a:rPr sz="2600" i="1" spc="20" dirty="0">
                <a:latin typeface="Times New Roman" panose="02020603050405020304"/>
                <a:cs typeface="Times New Roman" panose="02020603050405020304"/>
              </a:rPr>
              <a:t>R</a:t>
            </a:r>
            <a:r>
              <a:rPr sz="2600" i="1" dirty="0">
                <a:latin typeface="Times New Roman" panose="02020603050405020304"/>
                <a:cs typeface="Times New Roman" panose="02020603050405020304"/>
              </a:rPr>
              <a:t>	</a:t>
            </a:r>
            <a:r>
              <a:rPr sz="2600" spc="15" dirty="0">
                <a:latin typeface="Symbol" panose="05050102010706020507"/>
                <a:cs typeface="Symbol" panose="05050102010706020507"/>
              </a:rPr>
              <a:t></a:t>
            </a:r>
            <a:r>
              <a:rPr sz="2600" dirty="0">
                <a:latin typeface="Times New Roman" panose="02020603050405020304"/>
                <a:cs typeface="Times New Roman" panose="02020603050405020304"/>
              </a:rPr>
              <a:t>	</a:t>
            </a:r>
            <a:r>
              <a:rPr sz="2600" i="1" spc="20" dirty="0">
                <a:latin typeface="Times New Roman" panose="02020603050405020304"/>
                <a:cs typeface="Times New Roman" panose="02020603050405020304"/>
              </a:rPr>
              <a:t>G</a:t>
            </a:r>
            <a:r>
              <a:rPr sz="2600" i="1" dirty="0">
                <a:latin typeface="Times New Roman" panose="02020603050405020304"/>
                <a:cs typeface="Times New Roman" panose="02020603050405020304"/>
              </a:rPr>
              <a:t>	</a:t>
            </a:r>
            <a:r>
              <a:rPr sz="2600" spc="15" dirty="0">
                <a:latin typeface="Symbol" panose="05050102010706020507"/>
                <a:cs typeface="Symbol" panose="05050102010706020507"/>
              </a:rPr>
              <a:t></a:t>
            </a:r>
            <a:r>
              <a:rPr sz="2600" dirty="0">
                <a:latin typeface="Times New Roman" panose="02020603050405020304"/>
                <a:cs typeface="Times New Roman" panose="02020603050405020304"/>
              </a:rPr>
              <a:t>	</a:t>
            </a:r>
            <a:r>
              <a:rPr sz="2600" i="1" spc="20" dirty="0">
                <a:latin typeface="Times New Roman" panose="02020603050405020304"/>
                <a:cs typeface="Times New Roman" panose="02020603050405020304"/>
              </a:rPr>
              <a:t>B</a:t>
            </a:r>
            <a:r>
              <a:rPr sz="2600" i="1" spc="260" dirty="0">
                <a:latin typeface="Times New Roman" panose="02020603050405020304"/>
                <a:cs typeface="Times New Roman" panose="02020603050405020304"/>
              </a:rPr>
              <a:t> </a:t>
            </a:r>
            <a:r>
              <a:rPr sz="3550" spc="45" dirty="0">
                <a:latin typeface="Symbol" panose="05050102010706020507"/>
                <a:cs typeface="Symbol" panose="05050102010706020507"/>
              </a:rPr>
              <a:t></a:t>
            </a:r>
            <a:endParaRPr sz="3550">
              <a:latin typeface="Symbol" panose="05050102010706020507"/>
              <a:cs typeface="Symbol" panose="05050102010706020507"/>
            </a:endParaRPr>
          </a:p>
        </p:txBody>
      </p:sp>
      <p:sp>
        <p:nvSpPr>
          <p:cNvPr id="31" name="object 31"/>
          <p:cNvSpPr/>
          <p:nvPr/>
        </p:nvSpPr>
        <p:spPr>
          <a:xfrm>
            <a:off x="3258959" y="1122425"/>
            <a:ext cx="1727835" cy="127000"/>
          </a:xfrm>
          <a:custGeom>
            <a:avLst/>
            <a:gdLst/>
            <a:ahLst/>
            <a:cxnLst/>
            <a:rect l="l" t="t" r="r" b="b"/>
            <a:pathLst>
              <a:path w="1727835" h="127000">
                <a:moveTo>
                  <a:pt x="1651253" y="63245"/>
                </a:moveTo>
                <a:lnTo>
                  <a:pt x="1640797" y="50291"/>
                </a:lnTo>
                <a:lnTo>
                  <a:pt x="0" y="50291"/>
                </a:lnTo>
                <a:lnTo>
                  <a:pt x="0" y="76199"/>
                </a:lnTo>
                <a:lnTo>
                  <a:pt x="1640797" y="76199"/>
                </a:lnTo>
                <a:lnTo>
                  <a:pt x="1651253" y="63245"/>
                </a:lnTo>
                <a:close/>
              </a:path>
              <a:path w="1727835" h="127000">
                <a:moveTo>
                  <a:pt x="1727453" y="63245"/>
                </a:moveTo>
                <a:lnTo>
                  <a:pt x="1600200" y="0"/>
                </a:lnTo>
                <a:lnTo>
                  <a:pt x="1640797" y="50291"/>
                </a:lnTo>
                <a:lnTo>
                  <a:pt x="1651253" y="50291"/>
                </a:lnTo>
                <a:lnTo>
                  <a:pt x="1651253" y="101117"/>
                </a:lnTo>
                <a:lnTo>
                  <a:pt x="1727453" y="63245"/>
                </a:lnTo>
                <a:close/>
              </a:path>
              <a:path w="1727835" h="127000">
                <a:moveTo>
                  <a:pt x="1651253" y="101117"/>
                </a:moveTo>
                <a:lnTo>
                  <a:pt x="1651253" y="76199"/>
                </a:lnTo>
                <a:lnTo>
                  <a:pt x="1640797" y="76199"/>
                </a:lnTo>
                <a:lnTo>
                  <a:pt x="1600200" y="126491"/>
                </a:lnTo>
                <a:lnTo>
                  <a:pt x="1651253" y="101117"/>
                </a:lnTo>
                <a:close/>
              </a:path>
              <a:path w="1727835" h="127000">
                <a:moveTo>
                  <a:pt x="1651253" y="63245"/>
                </a:moveTo>
                <a:lnTo>
                  <a:pt x="1651253" y="50291"/>
                </a:lnTo>
                <a:lnTo>
                  <a:pt x="1640797" y="50291"/>
                </a:lnTo>
                <a:lnTo>
                  <a:pt x="1651253" y="63245"/>
                </a:lnTo>
                <a:close/>
              </a:path>
              <a:path w="1727835" h="127000">
                <a:moveTo>
                  <a:pt x="1651253" y="76199"/>
                </a:moveTo>
                <a:lnTo>
                  <a:pt x="1651253" y="63245"/>
                </a:lnTo>
                <a:lnTo>
                  <a:pt x="1640797" y="76199"/>
                </a:lnTo>
                <a:lnTo>
                  <a:pt x="1651253" y="76199"/>
                </a:lnTo>
                <a:close/>
              </a:path>
            </a:pathLst>
          </a:custGeom>
          <a:solidFill>
            <a:srgbClr val="FF0000"/>
          </a:solidFill>
        </p:spPr>
        <p:txBody>
          <a:bodyPr wrap="square" lIns="0" tIns="0" rIns="0" bIns="0" rtlCol="0"/>
          <a:lstStyle/>
          <a:p>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83185">
              <a:lnSpc>
                <a:spcPct val="100000"/>
              </a:lnSpc>
            </a:pPr>
            <a:r>
              <a:rPr spc="-5" dirty="0">
                <a:latin typeface="Times New Roman" panose="02020603050405020304"/>
                <a:cs typeface="Times New Roman" panose="02020603050405020304"/>
              </a:rPr>
              <a:t>RGB</a:t>
            </a:r>
            <a:r>
              <a:rPr spc="-15" dirty="0">
                <a:latin typeface="新宋体" panose="02010609030101010101" charset="-122"/>
                <a:cs typeface="新宋体" panose="02010609030101010101" charset="-122"/>
              </a:rPr>
              <a:t>图像和与之对应</a:t>
            </a:r>
            <a:r>
              <a:rPr spc="-10" dirty="0">
                <a:latin typeface="新宋体" panose="02010609030101010101" charset="-122"/>
                <a:cs typeface="新宋体" panose="02010609030101010101" charset="-122"/>
              </a:rPr>
              <a:t>的</a:t>
            </a:r>
            <a:r>
              <a:rPr spc="-10" dirty="0">
                <a:latin typeface="Times New Roman" panose="02020603050405020304"/>
                <a:cs typeface="Times New Roman" panose="02020603050405020304"/>
              </a:rPr>
              <a:t>HS</a:t>
            </a:r>
            <a:r>
              <a:rPr spc="-5" dirty="0">
                <a:latin typeface="Times New Roman" panose="02020603050405020304"/>
                <a:cs typeface="Times New Roman" panose="02020603050405020304"/>
              </a:rPr>
              <a:t>I</a:t>
            </a:r>
            <a:r>
              <a:rPr spc="-15" dirty="0">
                <a:latin typeface="新宋体" panose="02010609030101010101" charset="-122"/>
                <a:cs typeface="新宋体" panose="02010609030101010101" charset="-122"/>
              </a:rPr>
              <a:t>图像分量</a:t>
            </a:r>
          </a:p>
        </p:txBody>
      </p:sp>
      <p:sp>
        <p:nvSpPr>
          <p:cNvPr id="6" name="object 6"/>
          <p:cNvSpPr/>
          <p:nvPr/>
        </p:nvSpPr>
        <p:spPr>
          <a:xfrm>
            <a:off x="2394089" y="1761744"/>
            <a:ext cx="5905500" cy="518464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727580" y="2510790"/>
            <a:ext cx="10922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RGB图像</a:t>
            </a:r>
            <a:endParaRPr sz="2400">
              <a:latin typeface="新宋体" panose="02010609030101010101" charset="-122"/>
              <a:cs typeface="新宋体" panose="02010609030101010101" charset="-122"/>
            </a:endParaRPr>
          </a:p>
        </p:txBody>
      </p:sp>
      <p:sp>
        <p:nvSpPr>
          <p:cNvPr id="8" name="object 8"/>
          <p:cNvSpPr txBox="1"/>
          <p:nvPr/>
        </p:nvSpPr>
        <p:spPr>
          <a:xfrm>
            <a:off x="7803007" y="2510790"/>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色调</a:t>
            </a:r>
            <a:endParaRPr sz="2400">
              <a:latin typeface="新宋体" panose="02010609030101010101" charset="-122"/>
              <a:cs typeface="新宋体" panose="02010609030101010101" charset="-122"/>
            </a:endParaRPr>
          </a:p>
        </p:txBody>
      </p:sp>
      <p:sp>
        <p:nvSpPr>
          <p:cNvPr id="9" name="object 9"/>
          <p:cNvSpPr txBox="1"/>
          <p:nvPr/>
        </p:nvSpPr>
        <p:spPr>
          <a:xfrm>
            <a:off x="1754251" y="4671821"/>
            <a:ext cx="9398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饱和度</a:t>
            </a:r>
            <a:endParaRPr sz="2400">
              <a:latin typeface="新宋体" panose="02010609030101010101" charset="-122"/>
              <a:cs typeface="新宋体" panose="02010609030101010101" charset="-122"/>
            </a:endParaRPr>
          </a:p>
        </p:txBody>
      </p:sp>
      <p:sp>
        <p:nvSpPr>
          <p:cNvPr id="10" name="object 10"/>
          <p:cNvSpPr txBox="1"/>
          <p:nvPr/>
        </p:nvSpPr>
        <p:spPr>
          <a:xfrm>
            <a:off x="7883779" y="4671821"/>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强度</a:t>
            </a:r>
            <a:endParaRPr sz="2400">
              <a:latin typeface="新宋体" panose="02010609030101010101" charset="-122"/>
              <a:cs typeface="新宋体" panose="0201060903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399415">
              <a:lnSpc>
                <a:spcPts val="3750"/>
              </a:lnSpc>
            </a:pPr>
            <a:r>
              <a:rPr spc="-15" dirty="0">
                <a:latin typeface="新宋体" panose="02010609030101010101" charset="-122"/>
                <a:cs typeface="新宋体" panose="02010609030101010101" charset="-122"/>
              </a:rPr>
              <a:t>数字图像处理</a:t>
            </a:r>
          </a:p>
        </p:txBody>
      </p:sp>
      <p:sp>
        <p:nvSpPr>
          <p:cNvPr id="5" name="object 5"/>
          <p:cNvSpPr txBox="1">
            <a:spLocks noGrp="1"/>
          </p:cNvSpPr>
          <p:nvPr>
            <p:ph type="body" idx="1"/>
          </p:nvPr>
        </p:nvSpPr>
        <p:spPr>
          <a:prstGeom prst="rect">
            <a:avLst/>
          </a:prstGeom>
        </p:spPr>
        <p:txBody>
          <a:bodyPr vert="horz" wrap="square" lIns="0" tIns="238505" rIns="0" bIns="0" rtlCol="0">
            <a:spAutoFit/>
          </a:bodyPr>
          <a:lstStyle/>
          <a:p>
            <a:pPr marL="786130">
              <a:lnSpc>
                <a:spcPct val="100000"/>
              </a:lnSpc>
              <a:tabLst>
                <a:tab pos="1197610" algn="l"/>
              </a:tabLst>
            </a:pPr>
            <a:r>
              <a:rPr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课程介绍</a:t>
            </a:r>
            <a:endParaRPr sz="3200">
              <a:latin typeface="新宋体" panose="02010609030101010101" charset="-122"/>
              <a:cs typeface="新宋体" panose="02010609030101010101" charset="-122"/>
            </a:endParaRPr>
          </a:p>
          <a:p>
            <a:pPr marL="1243330">
              <a:lnSpc>
                <a:spcPct val="100000"/>
              </a:lnSpc>
              <a:spcBef>
                <a:spcPts val="1675"/>
              </a:spcBef>
              <a:tabLst>
                <a:tab pos="1621790"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教材及参考书</a:t>
            </a:r>
            <a:endParaRPr sz="2800">
              <a:latin typeface="新宋体" panose="02010609030101010101" charset="-122"/>
              <a:cs typeface="新宋体" panose="02010609030101010101" charset="-122"/>
            </a:endParaRPr>
          </a:p>
          <a:p>
            <a:pPr marL="1243330">
              <a:lnSpc>
                <a:spcPct val="100000"/>
              </a:lnSpc>
              <a:spcBef>
                <a:spcPts val="1685"/>
              </a:spcBef>
              <a:tabLst>
                <a:tab pos="1621790"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上课主要内容</a:t>
            </a:r>
            <a:endParaRPr sz="2800">
              <a:latin typeface="新宋体" panose="02010609030101010101" charset="-122"/>
              <a:cs typeface="新宋体" panose="02010609030101010101" charset="-122"/>
            </a:endParaRPr>
          </a:p>
          <a:p>
            <a:pPr marL="1243330">
              <a:lnSpc>
                <a:spcPct val="100000"/>
              </a:lnSpc>
              <a:spcBef>
                <a:spcPts val="1690"/>
              </a:spcBef>
              <a:tabLst>
                <a:tab pos="1621790"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课程目的与要求</a:t>
            </a:r>
            <a:endParaRPr sz="2800">
              <a:latin typeface="新宋体" panose="02010609030101010101" charset="-122"/>
              <a:cs typeface="新宋体" panose="02010609030101010101" charset="-122"/>
            </a:endParaRPr>
          </a:p>
          <a:p>
            <a:pPr marL="1243330">
              <a:lnSpc>
                <a:spcPct val="100000"/>
              </a:lnSpc>
              <a:spcBef>
                <a:spcPts val="1690"/>
              </a:spcBef>
              <a:tabLst>
                <a:tab pos="1621790"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考试内容</a:t>
            </a:r>
            <a:endParaRPr sz="2800">
              <a:latin typeface="新宋体" panose="02010609030101010101" charset="-122"/>
              <a:cs typeface="新宋体" panose="02010609030101010101" charset="-122"/>
            </a:endParaRPr>
          </a:p>
          <a:p>
            <a:pPr marL="1243330">
              <a:lnSpc>
                <a:spcPct val="100000"/>
              </a:lnSpc>
              <a:spcBef>
                <a:spcPts val="1685"/>
              </a:spcBef>
              <a:tabLst>
                <a:tab pos="1621790"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助教老师</a:t>
            </a:r>
            <a:endParaRPr sz="2800">
              <a:latin typeface="新宋体" panose="02010609030101010101" charset="-122"/>
              <a:cs typeface="新宋体" panose="02010609030101010101" charset="-122"/>
            </a:endParaRPr>
          </a:p>
          <a:p>
            <a:pPr marL="1243330">
              <a:lnSpc>
                <a:spcPct val="100000"/>
              </a:lnSpc>
              <a:spcBef>
                <a:spcPts val="1690"/>
              </a:spcBef>
              <a:tabLst>
                <a:tab pos="1621790"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国内外相关会议和杂志</a:t>
            </a:r>
            <a:endParaRPr sz="2800">
              <a:latin typeface="新宋体" panose="02010609030101010101" charset="-122"/>
              <a:cs typeface="新宋体" panose="02010609030101010101" charset="-122"/>
            </a:endParaRPr>
          </a:p>
          <a:p>
            <a:pPr marL="1243330">
              <a:lnSpc>
                <a:spcPts val="3295"/>
              </a:lnSpc>
              <a:spcBef>
                <a:spcPts val="1690"/>
              </a:spcBef>
              <a:tabLst>
                <a:tab pos="1621790"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目前需要做的事情</a:t>
            </a:r>
            <a:endParaRPr sz="2800">
              <a:latin typeface="新宋体" panose="02010609030101010101" charset="-122"/>
              <a:cs typeface="新宋体" panose="0201060903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86750" rIns="0" bIns="0" rtlCol="0">
            <a:spAutoFit/>
          </a:bodyPr>
          <a:lstStyle/>
          <a:p>
            <a:pPr marL="156210">
              <a:lnSpc>
                <a:spcPts val="3295"/>
              </a:lnSpc>
            </a:pPr>
            <a:r>
              <a:rPr sz="2800" spc="-15" dirty="0">
                <a:latin typeface="新宋体" panose="02010609030101010101" charset="-122"/>
                <a:cs typeface="新宋体" panose="02010609030101010101" charset="-122"/>
              </a:rPr>
              <a:t>例2：人脸检测与识别</a:t>
            </a:r>
            <a:endParaRPr sz="2800">
              <a:latin typeface="新宋体" panose="02010609030101010101" charset="-122"/>
              <a:cs typeface="新宋体" panose="02010609030101010101" charset="-122"/>
            </a:endParaRPr>
          </a:p>
        </p:txBody>
      </p:sp>
      <p:sp>
        <p:nvSpPr>
          <p:cNvPr id="5" name="object 5"/>
          <p:cNvSpPr/>
          <p:nvPr/>
        </p:nvSpPr>
        <p:spPr>
          <a:xfrm>
            <a:off x="1658759" y="2337816"/>
            <a:ext cx="2896362" cy="144018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580267" y="2337816"/>
            <a:ext cx="4341863" cy="144018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658759" y="3849623"/>
            <a:ext cx="7263371" cy="144170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658759" y="5362194"/>
            <a:ext cx="7263371" cy="144018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33196"/>
            <a:ext cx="1335405" cy="498475"/>
          </a:xfrm>
          <a:prstGeom prst="rect">
            <a:avLst/>
          </a:prstGeom>
        </p:spPr>
        <p:txBody>
          <a:bodyPr vert="horz" wrap="square" lIns="0" tIns="0" rIns="0" bIns="0" rtlCol="0">
            <a:spAutoFit/>
          </a:bodyPr>
          <a:lstStyle/>
          <a:p>
            <a:pPr marL="12700">
              <a:lnSpc>
                <a:spcPct val="100000"/>
              </a:lnSpc>
            </a:pPr>
            <a:r>
              <a:rPr sz="3200" b="1" spc="-10" dirty="0">
                <a:latin typeface="Times New Roman" panose="02020603050405020304"/>
                <a:cs typeface="Times New Roman" panose="02020603050405020304"/>
              </a:rPr>
              <a:t>2</a:t>
            </a:r>
            <a:r>
              <a:rPr sz="3200" b="1" spc="-10" dirty="0">
                <a:latin typeface="新宋体" panose="02010609030101010101" charset="-122"/>
                <a:cs typeface="新宋体" panose="02010609030101010101" charset="-122"/>
              </a:rPr>
              <a:t>、</a:t>
            </a:r>
            <a:r>
              <a:rPr sz="3200" b="1" spc="-5" dirty="0">
                <a:latin typeface="Times New Roman" panose="02020603050405020304"/>
                <a:cs typeface="Times New Roman" panose="02020603050405020304"/>
              </a:rPr>
              <a:t>HSI</a:t>
            </a:r>
            <a:endParaRPr sz="3200">
              <a:latin typeface="Times New Roman" panose="02020603050405020304"/>
              <a:cs typeface="Times New Roman" panose="02020603050405020304"/>
            </a:endParaRPr>
          </a:p>
        </p:txBody>
      </p:sp>
      <p:sp>
        <p:nvSpPr>
          <p:cNvPr id="6" name="object 6"/>
          <p:cNvSpPr txBox="1"/>
          <p:nvPr/>
        </p:nvSpPr>
        <p:spPr>
          <a:xfrm>
            <a:off x="4920722" y="933196"/>
            <a:ext cx="906144"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RGB</a:t>
            </a:r>
            <a:endParaRPr sz="3200">
              <a:latin typeface="Times New Roman" panose="02020603050405020304"/>
              <a:cs typeface="Times New Roman" panose="02020603050405020304"/>
            </a:endParaRPr>
          </a:p>
        </p:txBody>
      </p:sp>
      <p:sp>
        <p:nvSpPr>
          <p:cNvPr id="7" name="object 7"/>
          <p:cNvSpPr txBox="1"/>
          <p:nvPr/>
        </p:nvSpPr>
        <p:spPr>
          <a:xfrm>
            <a:off x="1791589" y="1900682"/>
            <a:ext cx="1987550" cy="415290"/>
          </a:xfrm>
          <a:prstGeom prst="rect">
            <a:avLst/>
          </a:prstGeom>
        </p:spPr>
        <p:txBody>
          <a:bodyPr vert="horz" wrap="square" lIns="0" tIns="0" rIns="0" bIns="0" rtlCol="0">
            <a:spAutoFit/>
          </a:bodyPr>
          <a:lstStyle/>
          <a:p>
            <a:pPr marL="12700">
              <a:lnSpc>
                <a:spcPct val="100000"/>
              </a:lnSpc>
              <a:tabLst>
                <a:tab pos="1091565" algn="l"/>
              </a:tabLst>
            </a:pPr>
            <a:r>
              <a:rPr sz="2650" spc="130" dirty="0">
                <a:latin typeface="Times New Roman" panose="02020603050405020304"/>
                <a:cs typeface="Times New Roman" panose="02020603050405020304"/>
              </a:rPr>
              <a:t>0</a:t>
            </a:r>
            <a:r>
              <a:rPr sz="2775" baseline="36000" dirty="0">
                <a:latin typeface="Times New Roman" panose="02020603050405020304"/>
                <a:cs typeface="Times New Roman" panose="02020603050405020304"/>
              </a:rPr>
              <a:t>0 </a:t>
            </a:r>
            <a:r>
              <a:rPr sz="2775" spc="37" baseline="36000"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spc="12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H</a:t>
            </a:r>
            <a:r>
              <a:rPr sz="2650" i="1"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spc="-26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12</a:t>
            </a:r>
            <a:r>
              <a:rPr sz="2650" spc="180" dirty="0">
                <a:latin typeface="Times New Roman" panose="02020603050405020304"/>
                <a:cs typeface="Times New Roman" panose="02020603050405020304"/>
              </a:rPr>
              <a:t>0</a:t>
            </a:r>
            <a:r>
              <a:rPr sz="2775" baseline="36000" dirty="0">
                <a:latin typeface="Times New Roman" panose="02020603050405020304"/>
                <a:cs typeface="Times New Roman" panose="02020603050405020304"/>
              </a:rPr>
              <a:t>0</a:t>
            </a:r>
            <a:endParaRPr sz="2775" baseline="36000">
              <a:latin typeface="Times New Roman" panose="02020603050405020304"/>
              <a:cs typeface="Times New Roman" panose="02020603050405020304"/>
            </a:endParaRPr>
          </a:p>
        </p:txBody>
      </p:sp>
      <p:sp>
        <p:nvSpPr>
          <p:cNvPr id="8" name="object 8"/>
          <p:cNvSpPr/>
          <p:nvPr/>
        </p:nvSpPr>
        <p:spPr>
          <a:xfrm>
            <a:off x="3028812" y="2805680"/>
            <a:ext cx="1655445" cy="0"/>
          </a:xfrm>
          <a:custGeom>
            <a:avLst/>
            <a:gdLst/>
            <a:ahLst/>
            <a:cxnLst/>
            <a:rect l="l" t="t" r="r" b="b"/>
            <a:pathLst>
              <a:path w="1655445">
                <a:moveTo>
                  <a:pt x="0" y="0"/>
                </a:moveTo>
                <a:lnTo>
                  <a:pt x="1655054" y="0"/>
                </a:lnTo>
              </a:path>
            </a:pathLst>
          </a:custGeom>
          <a:ln w="14148">
            <a:solidFill>
              <a:srgbClr val="000000"/>
            </a:solidFill>
          </a:ln>
        </p:spPr>
        <p:txBody>
          <a:bodyPr wrap="square" lIns="0" tIns="0" rIns="0" bIns="0" rtlCol="0"/>
          <a:lstStyle/>
          <a:p>
            <a:endParaRPr/>
          </a:p>
        </p:txBody>
      </p:sp>
      <p:sp>
        <p:nvSpPr>
          <p:cNvPr id="9" name="object 9"/>
          <p:cNvSpPr txBox="1"/>
          <p:nvPr/>
        </p:nvSpPr>
        <p:spPr>
          <a:xfrm>
            <a:off x="4690998" y="2648203"/>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0" name="object 10"/>
          <p:cNvSpPr txBox="1"/>
          <p:nvPr/>
        </p:nvSpPr>
        <p:spPr>
          <a:xfrm>
            <a:off x="4690998" y="2911868"/>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1" name="object 11"/>
          <p:cNvSpPr txBox="1"/>
          <p:nvPr/>
        </p:nvSpPr>
        <p:spPr>
          <a:xfrm>
            <a:off x="4690998" y="2379217"/>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2" name="object 12"/>
          <p:cNvSpPr txBox="1"/>
          <p:nvPr/>
        </p:nvSpPr>
        <p:spPr>
          <a:xfrm>
            <a:off x="2497201" y="2648203"/>
            <a:ext cx="134620" cy="607060"/>
          </a:xfrm>
          <a:prstGeom prst="rect">
            <a:avLst/>
          </a:prstGeom>
        </p:spPr>
        <p:txBody>
          <a:bodyPr vert="horz" wrap="square" lIns="0" tIns="0" rIns="0" bIns="0" rtlCol="0">
            <a:spAutoFit/>
          </a:bodyPr>
          <a:lstStyle/>
          <a:p>
            <a:pPr marL="12700">
              <a:lnSpc>
                <a:spcPts val="2360"/>
              </a:lnSpc>
            </a:pPr>
            <a:r>
              <a:rPr sz="2200" spc="-110"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236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3" name="object 13"/>
          <p:cNvSpPr txBox="1"/>
          <p:nvPr/>
        </p:nvSpPr>
        <p:spPr>
          <a:xfrm>
            <a:off x="2497201" y="2379217"/>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4" name="object 14"/>
          <p:cNvSpPr txBox="1"/>
          <p:nvPr/>
        </p:nvSpPr>
        <p:spPr>
          <a:xfrm>
            <a:off x="3867277" y="2802382"/>
            <a:ext cx="125095" cy="248285"/>
          </a:xfrm>
          <a:prstGeom prst="rect">
            <a:avLst/>
          </a:prstGeom>
        </p:spPr>
        <p:txBody>
          <a:bodyPr vert="horz" wrap="square" lIns="0" tIns="0" rIns="0" bIns="0" rtlCol="0">
            <a:spAutoFit/>
          </a:bodyPr>
          <a:lstStyle/>
          <a:p>
            <a:pPr marL="12700">
              <a:lnSpc>
                <a:spcPct val="100000"/>
              </a:lnSpc>
            </a:pPr>
            <a:r>
              <a:rPr sz="1550" spc="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15" name="object 15"/>
          <p:cNvSpPr txBox="1"/>
          <p:nvPr/>
        </p:nvSpPr>
        <p:spPr>
          <a:xfrm>
            <a:off x="3536569" y="2605785"/>
            <a:ext cx="1184275" cy="625475"/>
          </a:xfrm>
          <a:prstGeom prst="rect">
            <a:avLst/>
          </a:prstGeom>
        </p:spPr>
        <p:txBody>
          <a:bodyPr vert="horz" wrap="square" lIns="0" tIns="0" rIns="0" bIns="0" rtlCol="0">
            <a:spAutoFit/>
          </a:bodyPr>
          <a:lstStyle/>
          <a:p>
            <a:pPr marL="12700">
              <a:lnSpc>
                <a:spcPct val="100000"/>
              </a:lnSpc>
              <a:tabLst>
                <a:tab pos="544830" algn="l"/>
              </a:tabLst>
            </a:pPr>
            <a:r>
              <a:rPr sz="2200" spc="15" dirty="0">
                <a:latin typeface="Times New Roman" panose="02020603050405020304"/>
                <a:cs typeface="Times New Roman" panose="02020603050405020304"/>
              </a:rPr>
              <a:t>60	</a:t>
            </a:r>
            <a:r>
              <a:rPr sz="2200" spc="15" dirty="0">
                <a:latin typeface="Symbol" panose="05050102010706020507"/>
                <a:cs typeface="Symbol" panose="05050102010706020507"/>
              </a:rPr>
              <a:t></a:t>
            </a:r>
            <a:r>
              <a:rPr sz="2200" spc="114" dirty="0">
                <a:latin typeface="Times New Roman" panose="02020603050405020304"/>
                <a:cs typeface="Times New Roman" panose="02020603050405020304"/>
              </a:rPr>
              <a:t> </a:t>
            </a:r>
            <a:r>
              <a:rPr sz="2200" i="1" spc="20" dirty="0">
                <a:latin typeface="Times New Roman" panose="02020603050405020304"/>
                <a:cs typeface="Times New Roman" panose="02020603050405020304"/>
              </a:rPr>
              <a:t>H</a:t>
            </a:r>
            <a:r>
              <a:rPr sz="2200" i="1" spc="55" dirty="0">
                <a:latin typeface="Times New Roman" panose="02020603050405020304"/>
                <a:cs typeface="Times New Roman" panose="02020603050405020304"/>
              </a:rPr>
              <a:t> </a:t>
            </a:r>
            <a:r>
              <a:rPr sz="4100" spc="-550" dirty="0">
                <a:latin typeface="Symbol" panose="05050102010706020507"/>
                <a:cs typeface="Symbol" panose="05050102010706020507"/>
              </a:rPr>
              <a:t></a:t>
            </a:r>
            <a:endParaRPr sz="4100">
              <a:latin typeface="Symbol" panose="05050102010706020507"/>
              <a:cs typeface="Symbol" panose="05050102010706020507"/>
            </a:endParaRPr>
          </a:p>
        </p:txBody>
      </p:sp>
      <p:sp>
        <p:nvSpPr>
          <p:cNvPr id="16" name="object 16"/>
          <p:cNvSpPr txBox="1"/>
          <p:nvPr/>
        </p:nvSpPr>
        <p:spPr>
          <a:xfrm>
            <a:off x="3037471" y="2605785"/>
            <a:ext cx="524510" cy="625475"/>
          </a:xfrm>
          <a:prstGeom prst="rect">
            <a:avLst/>
          </a:prstGeom>
        </p:spPr>
        <p:txBody>
          <a:bodyPr vert="horz" wrap="square" lIns="0" tIns="0" rIns="0" bIns="0" rtlCol="0">
            <a:spAutoFit/>
          </a:bodyPr>
          <a:lstStyle/>
          <a:p>
            <a:pPr marL="12700">
              <a:lnSpc>
                <a:spcPct val="100000"/>
              </a:lnSpc>
            </a:pPr>
            <a:r>
              <a:rPr sz="2200" spc="10" dirty="0">
                <a:latin typeface="Times New Roman" panose="02020603050405020304"/>
                <a:cs typeface="Times New Roman" panose="02020603050405020304"/>
              </a:rPr>
              <a:t>cos</a:t>
            </a:r>
            <a:r>
              <a:rPr sz="2200" spc="-155" dirty="0">
                <a:latin typeface="Times New Roman" panose="02020603050405020304"/>
                <a:cs typeface="Times New Roman" panose="02020603050405020304"/>
              </a:rPr>
              <a:t> </a:t>
            </a:r>
            <a:r>
              <a:rPr sz="4100" spc="-810" dirty="0">
                <a:latin typeface="Symbol" panose="05050102010706020507"/>
                <a:cs typeface="Symbol" panose="05050102010706020507"/>
              </a:rPr>
              <a:t></a:t>
            </a:r>
            <a:endParaRPr sz="4100">
              <a:latin typeface="Symbol" panose="05050102010706020507"/>
              <a:cs typeface="Symbol" panose="05050102010706020507"/>
            </a:endParaRPr>
          </a:p>
        </p:txBody>
      </p:sp>
      <p:sp>
        <p:nvSpPr>
          <p:cNvPr id="17" name="object 17"/>
          <p:cNvSpPr txBox="1"/>
          <p:nvPr/>
        </p:nvSpPr>
        <p:spPr>
          <a:xfrm>
            <a:off x="3366630" y="2415794"/>
            <a:ext cx="928369" cy="347980"/>
          </a:xfrm>
          <a:prstGeom prst="rect">
            <a:avLst/>
          </a:prstGeom>
        </p:spPr>
        <p:txBody>
          <a:bodyPr vert="horz" wrap="square" lIns="0" tIns="0" rIns="0" bIns="0" rtlCol="0">
            <a:spAutoFit/>
          </a:bodyPr>
          <a:lstStyle/>
          <a:p>
            <a:pPr marL="12700">
              <a:lnSpc>
                <a:spcPct val="100000"/>
              </a:lnSpc>
            </a:pPr>
            <a:r>
              <a:rPr sz="2200" i="1" spc="15" dirty="0">
                <a:latin typeface="Times New Roman" panose="02020603050405020304"/>
                <a:cs typeface="Times New Roman" panose="02020603050405020304"/>
              </a:rPr>
              <a:t>S</a:t>
            </a:r>
            <a:r>
              <a:rPr sz="2200" i="1" spc="85" dirty="0">
                <a:latin typeface="Times New Roman" panose="02020603050405020304"/>
                <a:cs typeface="Times New Roman" panose="02020603050405020304"/>
              </a:rPr>
              <a:t> </a:t>
            </a:r>
            <a:r>
              <a:rPr sz="2200" spc="10" dirty="0">
                <a:latin typeface="Times New Roman" panose="02020603050405020304"/>
                <a:cs typeface="Times New Roman" panose="02020603050405020304"/>
              </a:rPr>
              <a:t>cos</a:t>
            </a:r>
            <a:r>
              <a:rPr sz="2200" spc="220" dirty="0">
                <a:latin typeface="Times New Roman" panose="02020603050405020304"/>
                <a:cs typeface="Times New Roman" panose="02020603050405020304"/>
              </a:rPr>
              <a:t> </a:t>
            </a:r>
            <a:r>
              <a:rPr sz="2200" i="1" spc="20" dirty="0">
                <a:latin typeface="Times New Roman" panose="02020603050405020304"/>
                <a:cs typeface="Times New Roman" panose="02020603050405020304"/>
              </a:rPr>
              <a:t>H</a:t>
            </a:r>
            <a:endParaRPr sz="2200">
              <a:latin typeface="Times New Roman" panose="02020603050405020304"/>
              <a:cs typeface="Times New Roman" panose="02020603050405020304"/>
            </a:endParaRPr>
          </a:p>
        </p:txBody>
      </p:sp>
      <p:sp>
        <p:nvSpPr>
          <p:cNvPr id="18" name="object 18"/>
          <p:cNvSpPr txBox="1"/>
          <p:nvPr/>
        </p:nvSpPr>
        <p:spPr>
          <a:xfrm>
            <a:off x="1802257" y="2596388"/>
            <a:ext cx="1155065" cy="347980"/>
          </a:xfrm>
          <a:prstGeom prst="rect">
            <a:avLst/>
          </a:prstGeom>
        </p:spPr>
        <p:txBody>
          <a:bodyPr vert="horz" wrap="square" lIns="0" tIns="0" rIns="0" bIns="0" rtlCol="0">
            <a:spAutoFit/>
          </a:bodyPr>
          <a:lstStyle/>
          <a:p>
            <a:pPr marL="12700">
              <a:lnSpc>
                <a:spcPct val="100000"/>
              </a:lnSpc>
              <a:tabLst>
                <a:tab pos="800735" algn="l"/>
              </a:tabLst>
            </a:pPr>
            <a:r>
              <a:rPr sz="2200" i="1" spc="15" dirty="0">
                <a:latin typeface="Times New Roman" panose="02020603050405020304"/>
                <a:cs typeface="Times New Roman" panose="02020603050405020304"/>
              </a:rPr>
              <a:t>R </a:t>
            </a:r>
            <a:r>
              <a:rPr sz="2200" i="1" spc="-275"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spc="-254" dirty="0">
                <a:latin typeface="Times New Roman" panose="02020603050405020304"/>
                <a:cs typeface="Times New Roman" panose="02020603050405020304"/>
              </a:rPr>
              <a:t> </a:t>
            </a:r>
            <a:r>
              <a:rPr sz="2200" i="1" spc="10" dirty="0">
                <a:latin typeface="Times New Roman" panose="02020603050405020304"/>
                <a:cs typeface="Times New Roman" panose="02020603050405020304"/>
              </a:rPr>
              <a:t>I</a:t>
            </a:r>
            <a:r>
              <a:rPr sz="2200" i="1" dirty="0">
                <a:latin typeface="Times New Roman" panose="02020603050405020304"/>
                <a:cs typeface="Times New Roman" panose="02020603050405020304"/>
              </a:rPr>
              <a:t>	</a:t>
            </a:r>
            <a:r>
              <a:rPr sz="2200" spc="15" dirty="0">
                <a:latin typeface="Times New Roman" panose="02020603050405020304"/>
                <a:cs typeface="Times New Roman" panose="02020603050405020304"/>
              </a:rPr>
              <a:t>1</a:t>
            </a:r>
            <a:r>
              <a:rPr sz="2200" spc="-210" dirty="0">
                <a:latin typeface="Times New Roman" panose="02020603050405020304"/>
                <a:cs typeface="Times New Roman" panose="02020603050405020304"/>
              </a:rPr>
              <a:t> </a:t>
            </a:r>
            <a:r>
              <a:rPr sz="2200" spc="1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9" name="object 19"/>
          <p:cNvSpPr txBox="1"/>
          <p:nvPr/>
        </p:nvSpPr>
        <p:spPr>
          <a:xfrm>
            <a:off x="5238877" y="2345182"/>
            <a:ext cx="1663700" cy="625475"/>
          </a:xfrm>
          <a:prstGeom prst="rect">
            <a:avLst/>
          </a:prstGeom>
        </p:spPr>
        <p:txBody>
          <a:bodyPr vert="horz" wrap="square" lIns="0" tIns="0" rIns="0" bIns="0" rtlCol="0">
            <a:spAutoFit/>
          </a:bodyPr>
          <a:lstStyle/>
          <a:p>
            <a:pPr marL="12700">
              <a:lnSpc>
                <a:spcPct val="100000"/>
              </a:lnSpc>
            </a:pPr>
            <a:r>
              <a:rPr sz="3000" i="1" spc="25" dirty="0">
                <a:latin typeface="Times New Roman" panose="02020603050405020304"/>
                <a:cs typeface="Times New Roman" panose="02020603050405020304"/>
              </a:rPr>
              <a:t>G</a:t>
            </a:r>
            <a:r>
              <a:rPr sz="3000" spc="-145" dirty="0">
                <a:latin typeface="Symbol" panose="05050102010706020507"/>
                <a:cs typeface="Symbol" panose="05050102010706020507"/>
              </a:rPr>
              <a:t></a:t>
            </a:r>
            <a:r>
              <a:rPr sz="3000" spc="-225" dirty="0">
                <a:latin typeface="Times New Roman" panose="02020603050405020304"/>
                <a:cs typeface="Times New Roman" panose="02020603050405020304"/>
              </a:rPr>
              <a:t>1</a:t>
            </a:r>
            <a:r>
              <a:rPr sz="3000" spc="-105" dirty="0">
                <a:latin typeface="Symbol" panose="05050102010706020507"/>
                <a:cs typeface="Symbol" panose="05050102010706020507"/>
              </a:rPr>
              <a:t></a:t>
            </a:r>
            <a:r>
              <a:rPr sz="4100" spc="-630" dirty="0">
                <a:latin typeface="Symbol" panose="05050102010706020507"/>
                <a:cs typeface="Symbol" panose="05050102010706020507"/>
              </a:rPr>
              <a:t></a:t>
            </a:r>
            <a:r>
              <a:rPr sz="3000" i="1" spc="-90" dirty="0">
                <a:latin typeface="Times New Roman" panose="02020603050405020304"/>
                <a:cs typeface="Times New Roman" panose="02020603050405020304"/>
              </a:rPr>
              <a:t>R</a:t>
            </a:r>
            <a:r>
              <a:rPr sz="3000" spc="40" dirty="0">
                <a:latin typeface="Symbol" panose="05050102010706020507"/>
                <a:cs typeface="Symbol" panose="05050102010706020507"/>
              </a:rPr>
              <a:t></a:t>
            </a:r>
            <a:r>
              <a:rPr sz="3000" i="1" spc="-370" dirty="0">
                <a:latin typeface="Times New Roman" panose="02020603050405020304"/>
                <a:cs typeface="Times New Roman" panose="02020603050405020304"/>
              </a:rPr>
              <a:t>B</a:t>
            </a:r>
            <a:r>
              <a:rPr sz="4100" spc="-650" dirty="0">
                <a:latin typeface="Symbol" panose="05050102010706020507"/>
                <a:cs typeface="Symbol" panose="05050102010706020507"/>
              </a:rPr>
              <a:t></a:t>
            </a:r>
            <a:endParaRPr sz="4100">
              <a:latin typeface="Symbol" panose="05050102010706020507"/>
              <a:cs typeface="Symbol" panose="05050102010706020507"/>
            </a:endParaRPr>
          </a:p>
        </p:txBody>
      </p:sp>
      <p:sp>
        <p:nvSpPr>
          <p:cNvPr id="20" name="object 20"/>
          <p:cNvSpPr txBox="1"/>
          <p:nvPr/>
        </p:nvSpPr>
        <p:spPr>
          <a:xfrm>
            <a:off x="7601089" y="2367026"/>
            <a:ext cx="1393190" cy="544830"/>
          </a:xfrm>
          <a:prstGeom prst="rect">
            <a:avLst/>
          </a:prstGeom>
        </p:spPr>
        <p:txBody>
          <a:bodyPr vert="horz" wrap="square" lIns="0" tIns="0" rIns="0" bIns="0" rtlCol="0">
            <a:spAutoFit/>
          </a:bodyPr>
          <a:lstStyle/>
          <a:p>
            <a:pPr marL="12700">
              <a:lnSpc>
                <a:spcPct val="100000"/>
              </a:lnSpc>
            </a:pPr>
            <a:r>
              <a:rPr sz="2650" i="1" spc="-10" dirty="0">
                <a:latin typeface="Times New Roman" panose="02020603050405020304"/>
                <a:cs typeface="Times New Roman" panose="02020603050405020304"/>
              </a:rPr>
              <a:t>B</a:t>
            </a:r>
            <a:r>
              <a:rPr sz="2650" i="1" spc="-160"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spc="-110" dirty="0">
                <a:latin typeface="Times New Roman" panose="02020603050405020304"/>
                <a:cs typeface="Times New Roman" panose="02020603050405020304"/>
              </a:rPr>
              <a:t> </a:t>
            </a:r>
            <a:r>
              <a:rPr sz="2650" i="1" spc="200" dirty="0">
                <a:latin typeface="Times New Roman" panose="02020603050405020304"/>
                <a:cs typeface="Times New Roman" panose="02020603050405020304"/>
              </a:rPr>
              <a:t>I</a:t>
            </a:r>
            <a:r>
              <a:rPr sz="3550" spc="-710" dirty="0">
                <a:latin typeface="Symbol" panose="05050102010706020507"/>
                <a:cs typeface="Symbol" panose="05050102010706020507"/>
              </a:rPr>
              <a:t></a:t>
            </a:r>
            <a:r>
              <a:rPr sz="2650" spc="80" dirty="0">
                <a:latin typeface="Times New Roman" panose="02020603050405020304"/>
                <a:cs typeface="Times New Roman" panose="02020603050405020304"/>
              </a:rPr>
              <a:t>1</a:t>
            </a:r>
            <a:r>
              <a:rPr sz="2650" spc="-10" dirty="0">
                <a:latin typeface="Symbol" panose="05050102010706020507"/>
                <a:cs typeface="Symbol" panose="05050102010706020507"/>
              </a:rPr>
              <a:t></a:t>
            </a:r>
            <a:r>
              <a:rPr sz="2650" spc="-325" dirty="0">
                <a:latin typeface="Times New Roman" panose="02020603050405020304"/>
                <a:cs typeface="Times New Roman" panose="02020603050405020304"/>
              </a:rPr>
              <a:t> </a:t>
            </a:r>
            <a:r>
              <a:rPr sz="2650" i="1" spc="55" dirty="0">
                <a:latin typeface="Times New Roman" panose="02020603050405020304"/>
                <a:cs typeface="Times New Roman" panose="02020603050405020304"/>
              </a:rPr>
              <a:t>s</a:t>
            </a:r>
            <a:r>
              <a:rPr sz="3550" spc="-395" dirty="0">
                <a:latin typeface="Symbol" panose="05050102010706020507"/>
                <a:cs typeface="Symbol" panose="05050102010706020507"/>
              </a:rPr>
              <a:t></a:t>
            </a:r>
            <a:endParaRPr sz="3550">
              <a:latin typeface="Symbol" panose="05050102010706020507"/>
              <a:cs typeface="Symbol" panose="05050102010706020507"/>
            </a:endParaRPr>
          </a:p>
        </p:txBody>
      </p:sp>
      <p:sp>
        <p:nvSpPr>
          <p:cNvPr id="21" name="object 21"/>
          <p:cNvSpPr txBox="1"/>
          <p:nvPr/>
        </p:nvSpPr>
        <p:spPr>
          <a:xfrm>
            <a:off x="1758073" y="3631438"/>
            <a:ext cx="2251075" cy="407670"/>
          </a:xfrm>
          <a:prstGeom prst="rect">
            <a:avLst/>
          </a:prstGeom>
        </p:spPr>
        <p:txBody>
          <a:bodyPr vert="horz" wrap="square" lIns="0" tIns="0" rIns="0" bIns="0" rtlCol="0">
            <a:spAutoFit/>
          </a:bodyPr>
          <a:lstStyle/>
          <a:p>
            <a:pPr marL="12700">
              <a:lnSpc>
                <a:spcPct val="100000"/>
              </a:lnSpc>
            </a:pPr>
            <a:r>
              <a:rPr sz="2600" dirty="0">
                <a:latin typeface="Times New Roman" panose="02020603050405020304"/>
                <a:cs typeface="Times New Roman" panose="02020603050405020304"/>
              </a:rPr>
              <a:t>12</a:t>
            </a:r>
            <a:r>
              <a:rPr sz="2600" spc="35" dirty="0">
                <a:latin typeface="Times New Roman" panose="02020603050405020304"/>
                <a:cs typeface="Times New Roman" panose="02020603050405020304"/>
              </a:rPr>
              <a:t>0</a:t>
            </a:r>
            <a:r>
              <a:rPr sz="2700" spc="15" baseline="37000" dirty="0">
                <a:latin typeface="Times New Roman" panose="02020603050405020304"/>
                <a:cs typeface="Times New Roman" panose="02020603050405020304"/>
              </a:rPr>
              <a:t>0</a:t>
            </a:r>
            <a:r>
              <a:rPr sz="2700" baseline="37000" dirty="0">
                <a:latin typeface="Times New Roman" panose="02020603050405020304"/>
                <a:cs typeface="Times New Roman" panose="02020603050405020304"/>
              </a:rPr>
              <a:t> </a:t>
            </a:r>
            <a:r>
              <a:rPr sz="2700" spc="-52" baseline="37000" dirty="0">
                <a:latin typeface="Times New Roman" panose="02020603050405020304"/>
                <a:cs typeface="Times New Roman" panose="02020603050405020304"/>
              </a:rPr>
              <a:t> </a:t>
            </a:r>
            <a:r>
              <a:rPr sz="2600" dirty="0">
                <a:latin typeface="Symbol" panose="05050102010706020507"/>
                <a:cs typeface="Symbol" panose="05050102010706020507"/>
              </a:rPr>
              <a:t></a:t>
            </a:r>
            <a:r>
              <a:rPr sz="2600" spc="40" dirty="0">
                <a:latin typeface="Times New Roman" panose="02020603050405020304"/>
                <a:cs typeface="Times New Roman" panose="02020603050405020304"/>
              </a:rPr>
              <a:t> </a:t>
            </a:r>
            <a:r>
              <a:rPr sz="2600" i="1" spc="5" dirty="0">
                <a:latin typeface="Times New Roman" panose="02020603050405020304"/>
                <a:cs typeface="Times New Roman" panose="02020603050405020304"/>
              </a:rPr>
              <a:t>H</a:t>
            </a:r>
            <a:r>
              <a:rPr sz="2600" i="1" spc="225" dirty="0">
                <a:latin typeface="Times New Roman" panose="02020603050405020304"/>
                <a:cs typeface="Times New Roman" panose="02020603050405020304"/>
              </a:rPr>
              <a:t> </a:t>
            </a:r>
            <a:r>
              <a:rPr sz="2600" dirty="0">
                <a:latin typeface="Symbol" panose="05050102010706020507"/>
                <a:cs typeface="Symbol" panose="05050102010706020507"/>
              </a:rPr>
              <a:t></a:t>
            </a:r>
            <a:r>
              <a:rPr sz="2600" spc="-40" dirty="0">
                <a:latin typeface="Times New Roman" panose="02020603050405020304"/>
                <a:cs typeface="Times New Roman" panose="02020603050405020304"/>
              </a:rPr>
              <a:t> </a:t>
            </a:r>
            <a:r>
              <a:rPr sz="2600" dirty="0">
                <a:latin typeface="Times New Roman" panose="02020603050405020304"/>
                <a:cs typeface="Times New Roman" panose="02020603050405020304"/>
              </a:rPr>
              <a:t>24</a:t>
            </a:r>
            <a:r>
              <a:rPr sz="2600" spc="35" dirty="0">
                <a:latin typeface="Times New Roman" panose="02020603050405020304"/>
                <a:cs typeface="Times New Roman" panose="02020603050405020304"/>
              </a:rPr>
              <a:t>0</a:t>
            </a:r>
            <a:r>
              <a:rPr sz="2700" spc="15" baseline="37000" dirty="0">
                <a:latin typeface="Times New Roman" panose="02020603050405020304"/>
                <a:cs typeface="Times New Roman" panose="02020603050405020304"/>
              </a:rPr>
              <a:t>0</a:t>
            </a:r>
            <a:endParaRPr sz="2700" baseline="37000">
              <a:latin typeface="Times New Roman" panose="02020603050405020304"/>
              <a:cs typeface="Times New Roman" panose="02020603050405020304"/>
            </a:endParaRPr>
          </a:p>
        </p:txBody>
      </p:sp>
      <p:sp>
        <p:nvSpPr>
          <p:cNvPr id="22" name="object 22"/>
          <p:cNvSpPr/>
          <p:nvPr/>
        </p:nvSpPr>
        <p:spPr>
          <a:xfrm>
            <a:off x="3048633" y="4679429"/>
            <a:ext cx="1655445" cy="0"/>
          </a:xfrm>
          <a:custGeom>
            <a:avLst/>
            <a:gdLst/>
            <a:ahLst/>
            <a:cxnLst/>
            <a:rect l="l" t="t" r="r" b="b"/>
            <a:pathLst>
              <a:path w="1655445">
                <a:moveTo>
                  <a:pt x="0" y="0"/>
                </a:moveTo>
                <a:lnTo>
                  <a:pt x="1655054" y="0"/>
                </a:lnTo>
              </a:path>
            </a:pathLst>
          </a:custGeom>
          <a:ln w="14148">
            <a:solidFill>
              <a:srgbClr val="000000"/>
            </a:solidFill>
          </a:ln>
        </p:spPr>
        <p:txBody>
          <a:bodyPr wrap="square" lIns="0" tIns="0" rIns="0" bIns="0" rtlCol="0"/>
          <a:lstStyle/>
          <a:p>
            <a:endParaRPr/>
          </a:p>
        </p:txBody>
      </p:sp>
      <p:sp>
        <p:nvSpPr>
          <p:cNvPr id="23" name="object 23"/>
          <p:cNvSpPr txBox="1"/>
          <p:nvPr/>
        </p:nvSpPr>
        <p:spPr>
          <a:xfrm>
            <a:off x="4710810" y="4521961"/>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24" name="object 24"/>
          <p:cNvSpPr txBox="1"/>
          <p:nvPr/>
        </p:nvSpPr>
        <p:spPr>
          <a:xfrm>
            <a:off x="4710810" y="4785626"/>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25" name="object 25"/>
          <p:cNvSpPr txBox="1"/>
          <p:nvPr/>
        </p:nvSpPr>
        <p:spPr>
          <a:xfrm>
            <a:off x="4710810" y="3567938"/>
            <a:ext cx="2211070" cy="1028065"/>
          </a:xfrm>
          <a:prstGeom prst="rect">
            <a:avLst/>
          </a:prstGeom>
        </p:spPr>
        <p:txBody>
          <a:bodyPr vert="horz" wrap="square" lIns="0" tIns="0" rIns="0" bIns="0" rtlCol="0">
            <a:spAutoFit/>
          </a:bodyPr>
          <a:lstStyle/>
          <a:p>
            <a:pPr marL="112395">
              <a:lnSpc>
                <a:spcPct val="100000"/>
              </a:lnSpc>
              <a:tabLst>
                <a:tab pos="532765" algn="l"/>
              </a:tabLst>
            </a:pPr>
            <a:r>
              <a:rPr sz="2800" i="1" spc="25" dirty="0">
                <a:latin typeface="Times New Roman" panose="02020603050405020304"/>
                <a:cs typeface="Times New Roman" panose="02020603050405020304"/>
              </a:rPr>
              <a:t>H	</a:t>
            </a:r>
            <a:r>
              <a:rPr sz="2800" spc="20" dirty="0">
                <a:latin typeface="Symbol" panose="05050102010706020507"/>
                <a:cs typeface="Symbol" panose="05050102010706020507"/>
              </a:rPr>
              <a:t></a:t>
            </a:r>
            <a:r>
              <a:rPr sz="2800" spc="245" dirty="0">
                <a:latin typeface="Times New Roman" panose="02020603050405020304"/>
                <a:cs typeface="Times New Roman" panose="02020603050405020304"/>
              </a:rPr>
              <a:t> </a:t>
            </a:r>
            <a:r>
              <a:rPr sz="2800" i="1" spc="25" dirty="0">
                <a:latin typeface="Times New Roman" panose="02020603050405020304"/>
                <a:cs typeface="Times New Roman" panose="02020603050405020304"/>
              </a:rPr>
              <a:t>H</a:t>
            </a:r>
            <a:r>
              <a:rPr sz="2800" i="1" spc="330" dirty="0">
                <a:latin typeface="Times New Roman" panose="02020603050405020304"/>
                <a:cs typeface="Times New Roman" panose="02020603050405020304"/>
              </a:rPr>
              <a:t> </a:t>
            </a:r>
            <a:r>
              <a:rPr sz="2800" spc="20" dirty="0">
                <a:latin typeface="Symbol" panose="05050102010706020507"/>
                <a:cs typeface="Symbol" panose="05050102010706020507"/>
              </a:rPr>
              <a:t></a:t>
            </a:r>
            <a:r>
              <a:rPr sz="2800" spc="-400" dirty="0">
                <a:latin typeface="Times New Roman" panose="02020603050405020304"/>
                <a:cs typeface="Times New Roman" panose="02020603050405020304"/>
              </a:rPr>
              <a:t> </a:t>
            </a:r>
            <a:r>
              <a:rPr sz="2800" spc="20" dirty="0">
                <a:latin typeface="Times New Roman" panose="02020603050405020304"/>
                <a:cs typeface="Times New Roman" panose="02020603050405020304"/>
              </a:rPr>
              <a:t>120</a:t>
            </a:r>
            <a:r>
              <a:rPr sz="2800" spc="-300" dirty="0">
                <a:latin typeface="Times New Roman" panose="02020603050405020304"/>
                <a:cs typeface="Times New Roman" panose="02020603050405020304"/>
              </a:rPr>
              <a:t> </a:t>
            </a:r>
            <a:r>
              <a:rPr sz="2925" spc="22" baseline="37000" dirty="0">
                <a:latin typeface="Times New Roman" panose="02020603050405020304"/>
                <a:cs typeface="Times New Roman" panose="02020603050405020304"/>
              </a:rPr>
              <a:t>0</a:t>
            </a:r>
            <a:endParaRPr sz="2925" baseline="37000">
              <a:latin typeface="Times New Roman" panose="02020603050405020304"/>
              <a:cs typeface="Times New Roman" panose="02020603050405020304"/>
            </a:endParaRPr>
          </a:p>
          <a:p>
            <a:pPr marL="12700">
              <a:lnSpc>
                <a:spcPct val="100000"/>
              </a:lnSpc>
              <a:spcBef>
                <a:spcPts val="2035"/>
              </a:spcBef>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26" name="object 26"/>
          <p:cNvSpPr txBox="1"/>
          <p:nvPr/>
        </p:nvSpPr>
        <p:spPr>
          <a:xfrm>
            <a:off x="2517013" y="4521961"/>
            <a:ext cx="134620" cy="607060"/>
          </a:xfrm>
          <a:prstGeom prst="rect">
            <a:avLst/>
          </a:prstGeom>
        </p:spPr>
        <p:txBody>
          <a:bodyPr vert="horz" wrap="square" lIns="0" tIns="0" rIns="0" bIns="0" rtlCol="0">
            <a:spAutoFit/>
          </a:bodyPr>
          <a:lstStyle/>
          <a:p>
            <a:pPr marL="12700">
              <a:lnSpc>
                <a:spcPts val="2360"/>
              </a:lnSpc>
            </a:pPr>
            <a:r>
              <a:rPr sz="2200" spc="-110"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236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27" name="object 27"/>
          <p:cNvSpPr txBox="1"/>
          <p:nvPr/>
        </p:nvSpPr>
        <p:spPr>
          <a:xfrm>
            <a:off x="2517013" y="4252976"/>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28" name="object 28"/>
          <p:cNvSpPr txBox="1"/>
          <p:nvPr/>
        </p:nvSpPr>
        <p:spPr>
          <a:xfrm>
            <a:off x="3887089" y="4676140"/>
            <a:ext cx="125095" cy="248285"/>
          </a:xfrm>
          <a:prstGeom prst="rect">
            <a:avLst/>
          </a:prstGeom>
        </p:spPr>
        <p:txBody>
          <a:bodyPr vert="horz" wrap="square" lIns="0" tIns="0" rIns="0" bIns="0" rtlCol="0">
            <a:spAutoFit/>
          </a:bodyPr>
          <a:lstStyle/>
          <a:p>
            <a:pPr marL="12700">
              <a:lnSpc>
                <a:spcPct val="100000"/>
              </a:lnSpc>
            </a:pPr>
            <a:r>
              <a:rPr sz="1550" spc="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29" name="object 29"/>
          <p:cNvSpPr txBox="1"/>
          <p:nvPr/>
        </p:nvSpPr>
        <p:spPr>
          <a:xfrm>
            <a:off x="3057283" y="4479544"/>
            <a:ext cx="1683385" cy="625475"/>
          </a:xfrm>
          <a:prstGeom prst="rect">
            <a:avLst/>
          </a:prstGeom>
        </p:spPr>
        <p:txBody>
          <a:bodyPr vert="horz" wrap="square" lIns="0" tIns="0" rIns="0" bIns="0" rtlCol="0">
            <a:spAutoFit/>
          </a:bodyPr>
          <a:lstStyle/>
          <a:p>
            <a:pPr marL="12700">
              <a:lnSpc>
                <a:spcPct val="100000"/>
              </a:lnSpc>
              <a:tabLst>
                <a:tab pos="1043940" algn="l"/>
              </a:tabLst>
            </a:pPr>
            <a:r>
              <a:rPr sz="2200" spc="10" dirty="0">
                <a:latin typeface="Times New Roman" panose="02020603050405020304"/>
                <a:cs typeface="Times New Roman" panose="02020603050405020304"/>
              </a:rPr>
              <a:t>cos</a:t>
            </a:r>
            <a:r>
              <a:rPr sz="2200" spc="-155" dirty="0">
                <a:latin typeface="Times New Roman" panose="02020603050405020304"/>
                <a:cs typeface="Times New Roman" panose="02020603050405020304"/>
              </a:rPr>
              <a:t> </a:t>
            </a:r>
            <a:r>
              <a:rPr sz="4100" spc="-810" dirty="0">
                <a:latin typeface="Symbol" panose="05050102010706020507"/>
                <a:cs typeface="Symbol" panose="05050102010706020507"/>
              </a:rPr>
              <a:t></a:t>
            </a:r>
            <a:r>
              <a:rPr sz="2200" spc="15" dirty="0">
                <a:latin typeface="Times New Roman" panose="02020603050405020304"/>
                <a:cs typeface="Times New Roman" panose="02020603050405020304"/>
              </a:rPr>
              <a:t>60</a:t>
            </a:r>
            <a:r>
              <a:rPr sz="2200"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spc="114" dirty="0">
                <a:latin typeface="Times New Roman" panose="02020603050405020304"/>
                <a:cs typeface="Times New Roman" panose="02020603050405020304"/>
              </a:rPr>
              <a:t> </a:t>
            </a:r>
            <a:r>
              <a:rPr sz="2200" i="1" spc="20" dirty="0">
                <a:latin typeface="Times New Roman" panose="02020603050405020304"/>
                <a:cs typeface="Times New Roman" panose="02020603050405020304"/>
              </a:rPr>
              <a:t>H</a:t>
            </a:r>
            <a:r>
              <a:rPr sz="2200" i="1" spc="55" dirty="0">
                <a:latin typeface="Times New Roman" panose="02020603050405020304"/>
                <a:cs typeface="Times New Roman" panose="02020603050405020304"/>
              </a:rPr>
              <a:t> </a:t>
            </a:r>
            <a:r>
              <a:rPr sz="4100" spc="-550" dirty="0">
                <a:latin typeface="Symbol" panose="05050102010706020507"/>
                <a:cs typeface="Symbol" panose="05050102010706020507"/>
              </a:rPr>
              <a:t></a:t>
            </a:r>
            <a:endParaRPr sz="4100">
              <a:latin typeface="Symbol" panose="05050102010706020507"/>
              <a:cs typeface="Symbol" panose="05050102010706020507"/>
            </a:endParaRPr>
          </a:p>
        </p:txBody>
      </p:sp>
      <p:sp>
        <p:nvSpPr>
          <p:cNvPr id="30" name="object 30"/>
          <p:cNvSpPr txBox="1"/>
          <p:nvPr/>
        </p:nvSpPr>
        <p:spPr>
          <a:xfrm>
            <a:off x="3386442" y="4289552"/>
            <a:ext cx="928369" cy="347980"/>
          </a:xfrm>
          <a:prstGeom prst="rect">
            <a:avLst/>
          </a:prstGeom>
        </p:spPr>
        <p:txBody>
          <a:bodyPr vert="horz" wrap="square" lIns="0" tIns="0" rIns="0" bIns="0" rtlCol="0">
            <a:spAutoFit/>
          </a:bodyPr>
          <a:lstStyle/>
          <a:p>
            <a:pPr marL="12700">
              <a:lnSpc>
                <a:spcPct val="100000"/>
              </a:lnSpc>
            </a:pPr>
            <a:r>
              <a:rPr sz="2200" i="1" spc="15" dirty="0">
                <a:latin typeface="Times New Roman" panose="02020603050405020304"/>
                <a:cs typeface="Times New Roman" panose="02020603050405020304"/>
              </a:rPr>
              <a:t>S</a:t>
            </a:r>
            <a:r>
              <a:rPr sz="2200" i="1" spc="85" dirty="0">
                <a:latin typeface="Times New Roman" panose="02020603050405020304"/>
                <a:cs typeface="Times New Roman" panose="02020603050405020304"/>
              </a:rPr>
              <a:t> </a:t>
            </a:r>
            <a:r>
              <a:rPr sz="2200" spc="10" dirty="0">
                <a:latin typeface="Times New Roman" panose="02020603050405020304"/>
                <a:cs typeface="Times New Roman" panose="02020603050405020304"/>
              </a:rPr>
              <a:t>cos</a:t>
            </a:r>
            <a:r>
              <a:rPr sz="2200" spc="220" dirty="0">
                <a:latin typeface="Times New Roman" panose="02020603050405020304"/>
                <a:cs typeface="Times New Roman" panose="02020603050405020304"/>
              </a:rPr>
              <a:t> </a:t>
            </a:r>
            <a:r>
              <a:rPr sz="2200" i="1" spc="20" dirty="0">
                <a:latin typeface="Times New Roman" panose="02020603050405020304"/>
                <a:cs typeface="Times New Roman" panose="02020603050405020304"/>
              </a:rPr>
              <a:t>H</a:t>
            </a:r>
            <a:endParaRPr sz="2200">
              <a:latin typeface="Times New Roman" panose="02020603050405020304"/>
              <a:cs typeface="Times New Roman" panose="02020603050405020304"/>
            </a:endParaRPr>
          </a:p>
        </p:txBody>
      </p:sp>
      <p:sp>
        <p:nvSpPr>
          <p:cNvPr id="31" name="object 31"/>
          <p:cNvSpPr txBox="1"/>
          <p:nvPr/>
        </p:nvSpPr>
        <p:spPr>
          <a:xfrm>
            <a:off x="1782432" y="4470145"/>
            <a:ext cx="1194435" cy="347980"/>
          </a:xfrm>
          <a:prstGeom prst="rect">
            <a:avLst/>
          </a:prstGeom>
        </p:spPr>
        <p:txBody>
          <a:bodyPr vert="horz" wrap="square" lIns="0" tIns="0" rIns="0" bIns="0" rtlCol="0">
            <a:spAutoFit/>
          </a:bodyPr>
          <a:lstStyle/>
          <a:p>
            <a:pPr marL="12700">
              <a:lnSpc>
                <a:spcPct val="100000"/>
              </a:lnSpc>
              <a:tabLst>
                <a:tab pos="840740" algn="l"/>
              </a:tabLst>
            </a:pPr>
            <a:r>
              <a:rPr sz="2200" i="1" spc="20" dirty="0">
                <a:latin typeface="Times New Roman" panose="02020603050405020304"/>
                <a:cs typeface="Times New Roman" panose="02020603050405020304"/>
              </a:rPr>
              <a:t>G </a:t>
            </a:r>
            <a:r>
              <a:rPr sz="2200" i="1" spc="-210"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spc="-254" dirty="0">
                <a:latin typeface="Times New Roman" panose="02020603050405020304"/>
                <a:cs typeface="Times New Roman" panose="02020603050405020304"/>
              </a:rPr>
              <a:t> </a:t>
            </a:r>
            <a:r>
              <a:rPr sz="2200" i="1" spc="10" dirty="0">
                <a:latin typeface="Times New Roman" panose="02020603050405020304"/>
                <a:cs typeface="Times New Roman" panose="02020603050405020304"/>
              </a:rPr>
              <a:t>I</a:t>
            </a:r>
            <a:r>
              <a:rPr sz="2200" i="1" dirty="0">
                <a:latin typeface="Times New Roman" panose="02020603050405020304"/>
                <a:cs typeface="Times New Roman" panose="02020603050405020304"/>
              </a:rPr>
              <a:t>	</a:t>
            </a:r>
            <a:r>
              <a:rPr sz="2200" spc="15" dirty="0">
                <a:latin typeface="Times New Roman" panose="02020603050405020304"/>
                <a:cs typeface="Times New Roman" panose="02020603050405020304"/>
              </a:rPr>
              <a:t>1</a:t>
            </a:r>
            <a:r>
              <a:rPr sz="2200" spc="-210" dirty="0">
                <a:latin typeface="Times New Roman" panose="02020603050405020304"/>
                <a:cs typeface="Times New Roman" panose="02020603050405020304"/>
              </a:rPr>
              <a:t> </a:t>
            </a:r>
            <a:r>
              <a:rPr sz="2200" spc="15" dirty="0">
                <a:latin typeface="Symbol" panose="05050102010706020507"/>
                <a:cs typeface="Symbol" panose="05050102010706020507"/>
              </a:rPr>
              <a:t></a:t>
            </a:r>
            <a:endParaRPr sz="2200">
              <a:latin typeface="Symbol" panose="05050102010706020507"/>
              <a:cs typeface="Symbol" panose="05050102010706020507"/>
            </a:endParaRPr>
          </a:p>
        </p:txBody>
      </p:sp>
      <p:sp>
        <p:nvSpPr>
          <p:cNvPr id="32" name="object 32"/>
          <p:cNvSpPr txBox="1"/>
          <p:nvPr/>
        </p:nvSpPr>
        <p:spPr>
          <a:xfrm>
            <a:off x="5377573" y="4310126"/>
            <a:ext cx="1541780" cy="544830"/>
          </a:xfrm>
          <a:prstGeom prst="rect">
            <a:avLst/>
          </a:prstGeom>
        </p:spPr>
        <p:txBody>
          <a:bodyPr vert="horz" wrap="square" lIns="0" tIns="0" rIns="0" bIns="0" rtlCol="0">
            <a:spAutoFit/>
          </a:bodyPr>
          <a:lstStyle/>
          <a:p>
            <a:pPr marL="12700">
              <a:lnSpc>
                <a:spcPct val="100000"/>
              </a:lnSpc>
            </a:pPr>
            <a:r>
              <a:rPr sz="2650" i="1" spc="170" dirty="0">
                <a:latin typeface="Times New Roman" panose="02020603050405020304"/>
                <a:cs typeface="Times New Roman" panose="02020603050405020304"/>
              </a:rPr>
              <a:t>B</a:t>
            </a:r>
            <a:r>
              <a:rPr sz="2650" spc="-45" dirty="0">
                <a:latin typeface="Symbol" panose="05050102010706020507"/>
                <a:cs typeface="Symbol" panose="05050102010706020507"/>
              </a:rPr>
              <a:t></a:t>
            </a:r>
            <a:r>
              <a:rPr sz="2650" spc="-135" dirty="0">
                <a:latin typeface="Times New Roman" panose="02020603050405020304"/>
                <a:cs typeface="Times New Roman" panose="02020603050405020304"/>
              </a:rPr>
              <a:t>1</a:t>
            </a:r>
            <a:r>
              <a:rPr sz="2650" spc="-15" dirty="0">
                <a:latin typeface="Symbol" panose="05050102010706020507"/>
                <a:cs typeface="Symbol" panose="05050102010706020507"/>
              </a:rPr>
              <a:t></a:t>
            </a:r>
            <a:r>
              <a:rPr sz="3550" spc="-500" dirty="0">
                <a:latin typeface="Symbol" panose="05050102010706020507"/>
                <a:cs typeface="Symbol" panose="05050102010706020507"/>
              </a:rPr>
              <a:t></a:t>
            </a:r>
            <a:r>
              <a:rPr sz="2650" i="1" spc="20" dirty="0">
                <a:latin typeface="Times New Roman" panose="02020603050405020304"/>
                <a:cs typeface="Times New Roman" panose="02020603050405020304"/>
              </a:rPr>
              <a:t>R</a:t>
            </a:r>
            <a:r>
              <a:rPr sz="2650" spc="-10" dirty="0">
                <a:latin typeface="Symbol" panose="05050102010706020507"/>
                <a:cs typeface="Symbol" panose="05050102010706020507"/>
              </a:rPr>
              <a:t></a:t>
            </a:r>
            <a:r>
              <a:rPr sz="2650" i="1" spc="-285" dirty="0">
                <a:latin typeface="Times New Roman" panose="02020603050405020304"/>
                <a:cs typeface="Times New Roman" panose="02020603050405020304"/>
              </a:rPr>
              <a:t>G</a:t>
            </a:r>
            <a:r>
              <a:rPr sz="3550" spc="-515" dirty="0">
                <a:latin typeface="Symbol" panose="05050102010706020507"/>
                <a:cs typeface="Symbol" panose="05050102010706020507"/>
              </a:rPr>
              <a:t></a:t>
            </a:r>
            <a:endParaRPr sz="3550">
              <a:latin typeface="Symbol" panose="05050102010706020507"/>
              <a:cs typeface="Symbol" panose="05050102010706020507"/>
            </a:endParaRPr>
          </a:p>
        </p:txBody>
      </p:sp>
      <p:sp>
        <p:nvSpPr>
          <p:cNvPr id="33" name="object 33"/>
          <p:cNvSpPr txBox="1"/>
          <p:nvPr/>
        </p:nvSpPr>
        <p:spPr>
          <a:xfrm>
            <a:off x="7604137" y="4226814"/>
            <a:ext cx="1461770" cy="595630"/>
          </a:xfrm>
          <a:prstGeom prst="rect">
            <a:avLst/>
          </a:prstGeom>
        </p:spPr>
        <p:txBody>
          <a:bodyPr vert="horz" wrap="square" lIns="0" tIns="0" rIns="0" bIns="0" rtlCol="0">
            <a:spAutoFit/>
          </a:bodyPr>
          <a:lstStyle/>
          <a:p>
            <a:pPr marL="12700">
              <a:lnSpc>
                <a:spcPct val="100000"/>
              </a:lnSpc>
            </a:pPr>
            <a:r>
              <a:rPr sz="2850" i="1" spc="20" dirty="0">
                <a:latin typeface="Times New Roman" panose="02020603050405020304"/>
                <a:cs typeface="Times New Roman" panose="02020603050405020304"/>
              </a:rPr>
              <a:t>R</a:t>
            </a:r>
            <a:r>
              <a:rPr sz="2850" i="1" spc="-250" dirty="0">
                <a:latin typeface="Times New Roman" panose="02020603050405020304"/>
                <a:cs typeface="Times New Roman" panose="02020603050405020304"/>
              </a:rPr>
              <a:t> </a:t>
            </a:r>
            <a:r>
              <a:rPr sz="2850" spc="15" dirty="0">
                <a:latin typeface="Symbol" panose="05050102010706020507"/>
                <a:cs typeface="Symbol" panose="05050102010706020507"/>
              </a:rPr>
              <a:t></a:t>
            </a:r>
            <a:r>
              <a:rPr sz="2850" spc="-190" dirty="0">
                <a:latin typeface="Times New Roman" panose="02020603050405020304"/>
                <a:cs typeface="Times New Roman" panose="02020603050405020304"/>
              </a:rPr>
              <a:t> </a:t>
            </a:r>
            <a:r>
              <a:rPr sz="2850" i="1" spc="185" dirty="0">
                <a:latin typeface="Times New Roman" panose="02020603050405020304"/>
                <a:cs typeface="Times New Roman" panose="02020603050405020304"/>
              </a:rPr>
              <a:t>I</a:t>
            </a:r>
            <a:r>
              <a:rPr sz="3900" spc="-805" dirty="0">
                <a:latin typeface="Symbol" panose="05050102010706020507"/>
                <a:cs typeface="Symbol" panose="05050102010706020507"/>
              </a:rPr>
              <a:t></a:t>
            </a:r>
            <a:r>
              <a:rPr sz="2850" spc="50" dirty="0">
                <a:latin typeface="Times New Roman" panose="02020603050405020304"/>
                <a:cs typeface="Times New Roman" panose="02020603050405020304"/>
              </a:rPr>
              <a:t>1</a:t>
            </a:r>
            <a:r>
              <a:rPr sz="2850" spc="15" dirty="0">
                <a:latin typeface="Symbol" panose="05050102010706020507"/>
                <a:cs typeface="Symbol" panose="05050102010706020507"/>
              </a:rPr>
              <a:t></a:t>
            </a:r>
            <a:r>
              <a:rPr sz="2850" spc="-420" dirty="0">
                <a:latin typeface="Times New Roman" panose="02020603050405020304"/>
                <a:cs typeface="Times New Roman" panose="02020603050405020304"/>
              </a:rPr>
              <a:t> </a:t>
            </a:r>
            <a:r>
              <a:rPr sz="2850" i="1" spc="25" dirty="0">
                <a:latin typeface="Times New Roman" panose="02020603050405020304"/>
                <a:cs typeface="Times New Roman" panose="02020603050405020304"/>
              </a:rPr>
              <a:t>s</a:t>
            </a:r>
            <a:r>
              <a:rPr sz="3900" spc="-470" dirty="0">
                <a:latin typeface="Symbol" panose="05050102010706020507"/>
                <a:cs typeface="Symbol" panose="05050102010706020507"/>
              </a:rPr>
              <a:t></a:t>
            </a:r>
            <a:endParaRPr sz="3900">
              <a:latin typeface="Symbol" panose="05050102010706020507"/>
              <a:cs typeface="Symbol" panose="05050102010706020507"/>
            </a:endParaRPr>
          </a:p>
        </p:txBody>
      </p:sp>
      <p:sp>
        <p:nvSpPr>
          <p:cNvPr id="34" name="object 34"/>
          <p:cNvSpPr txBox="1"/>
          <p:nvPr/>
        </p:nvSpPr>
        <p:spPr>
          <a:xfrm>
            <a:off x="1752714" y="5503671"/>
            <a:ext cx="2314575" cy="408305"/>
          </a:xfrm>
          <a:prstGeom prst="rect">
            <a:avLst/>
          </a:prstGeom>
        </p:spPr>
        <p:txBody>
          <a:bodyPr vert="horz" wrap="square" lIns="0" tIns="0" rIns="0" bIns="0" rtlCol="0">
            <a:spAutoFit/>
          </a:bodyPr>
          <a:lstStyle/>
          <a:p>
            <a:pPr marL="12700">
              <a:lnSpc>
                <a:spcPct val="100000"/>
              </a:lnSpc>
            </a:pPr>
            <a:r>
              <a:rPr sz="2600" spc="5" dirty="0">
                <a:latin typeface="Times New Roman" panose="02020603050405020304"/>
                <a:cs typeface="Times New Roman" panose="02020603050405020304"/>
              </a:rPr>
              <a:t>24</a:t>
            </a:r>
            <a:r>
              <a:rPr sz="2600" spc="165" dirty="0">
                <a:latin typeface="Times New Roman" panose="02020603050405020304"/>
                <a:cs typeface="Times New Roman" panose="02020603050405020304"/>
              </a:rPr>
              <a:t>0</a:t>
            </a:r>
            <a:r>
              <a:rPr sz="2700" spc="22" baseline="37000" dirty="0">
                <a:latin typeface="Times New Roman" panose="02020603050405020304"/>
                <a:cs typeface="Times New Roman" panose="02020603050405020304"/>
              </a:rPr>
              <a:t>0</a:t>
            </a:r>
            <a:r>
              <a:rPr sz="2700" baseline="37000" dirty="0">
                <a:latin typeface="Times New Roman" panose="02020603050405020304"/>
                <a:cs typeface="Times New Roman" panose="02020603050405020304"/>
              </a:rPr>
              <a:t> </a:t>
            </a:r>
            <a:r>
              <a:rPr sz="2700" spc="37" baseline="37000" dirty="0">
                <a:latin typeface="Times New Roman" panose="02020603050405020304"/>
                <a:cs typeface="Times New Roman" panose="02020603050405020304"/>
              </a:rPr>
              <a:t> </a:t>
            </a:r>
            <a:r>
              <a:rPr sz="2600" spc="5" dirty="0">
                <a:latin typeface="Symbol" panose="05050102010706020507"/>
                <a:cs typeface="Symbol" panose="05050102010706020507"/>
              </a:rPr>
              <a:t></a:t>
            </a:r>
            <a:r>
              <a:rPr sz="2600" spc="114" dirty="0">
                <a:latin typeface="Times New Roman" panose="02020603050405020304"/>
                <a:cs typeface="Times New Roman" panose="02020603050405020304"/>
              </a:rPr>
              <a:t> </a:t>
            </a:r>
            <a:r>
              <a:rPr sz="2600" i="1" spc="10" dirty="0">
                <a:latin typeface="Times New Roman" panose="02020603050405020304"/>
                <a:cs typeface="Times New Roman" panose="02020603050405020304"/>
              </a:rPr>
              <a:t>H</a:t>
            </a:r>
            <a:r>
              <a:rPr sz="2600" i="1" spc="320" dirty="0">
                <a:latin typeface="Times New Roman" panose="02020603050405020304"/>
                <a:cs typeface="Times New Roman" panose="02020603050405020304"/>
              </a:rPr>
              <a:t> </a:t>
            </a:r>
            <a:r>
              <a:rPr sz="2600" spc="5" dirty="0">
                <a:latin typeface="Symbol" panose="05050102010706020507"/>
                <a:cs typeface="Symbol" panose="05050102010706020507"/>
              </a:rPr>
              <a:t></a:t>
            </a:r>
            <a:r>
              <a:rPr sz="2600" spc="-55" dirty="0">
                <a:latin typeface="Times New Roman" panose="02020603050405020304"/>
                <a:cs typeface="Times New Roman" panose="02020603050405020304"/>
              </a:rPr>
              <a:t> </a:t>
            </a:r>
            <a:r>
              <a:rPr sz="2600" spc="5" dirty="0">
                <a:latin typeface="Times New Roman" panose="02020603050405020304"/>
                <a:cs typeface="Times New Roman" panose="02020603050405020304"/>
              </a:rPr>
              <a:t>36</a:t>
            </a:r>
            <a:r>
              <a:rPr sz="2600" spc="160" dirty="0">
                <a:latin typeface="Times New Roman" panose="02020603050405020304"/>
                <a:cs typeface="Times New Roman" panose="02020603050405020304"/>
              </a:rPr>
              <a:t>0</a:t>
            </a:r>
            <a:r>
              <a:rPr sz="2700" spc="22" baseline="37000" dirty="0">
                <a:latin typeface="Times New Roman" panose="02020603050405020304"/>
                <a:cs typeface="Times New Roman" panose="02020603050405020304"/>
              </a:rPr>
              <a:t>0</a:t>
            </a:r>
            <a:endParaRPr sz="2700" baseline="37000">
              <a:latin typeface="Times New Roman" panose="02020603050405020304"/>
              <a:cs typeface="Times New Roman" panose="02020603050405020304"/>
            </a:endParaRPr>
          </a:p>
        </p:txBody>
      </p:sp>
      <p:sp>
        <p:nvSpPr>
          <p:cNvPr id="35" name="object 35"/>
          <p:cNvSpPr/>
          <p:nvPr/>
        </p:nvSpPr>
        <p:spPr>
          <a:xfrm>
            <a:off x="3041865" y="6550945"/>
            <a:ext cx="1580515" cy="0"/>
          </a:xfrm>
          <a:custGeom>
            <a:avLst/>
            <a:gdLst/>
            <a:ahLst/>
            <a:cxnLst/>
            <a:rect l="l" t="t" r="r" b="b"/>
            <a:pathLst>
              <a:path w="1580514">
                <a:moveTo>
                  <a:pt x="0" y="0"/>
                </a:moveTo>
                <a:lnTo>
                  <a:pt x="1580427" y="0"/>
                </a:lnTo>
              </a:path>
            </a:pathLst>
          </a:custGeom>
          <a:ln w="14137">
            <a:solidFill>
              <a:srgbClr val="000000"/>
            </a:solidFill>
          </a:ln>
        </p:spPr>
        <p:txBody>
          <a:bodyPr wrap="square" lIns="0" tIns="0" rIns="0" bIns="0" rtlCol="0"/>
          <a:lstStyle/>
          <a:p>
            <a:endParaRPr/>
          </a:p>
        </p:txBody>
      </p:sp>
      <p:sp>
        <p:nvSpPr>
          <p:cNvPr id="36" name="object 36"/>
          <p:cNvSpPr txBox="1"/>
          <p:nvPr/>
        </p:nvSpPr>
        <p:spPr>
          <a:xfrm>
            <a:off x="4628515" y="6393433"/>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37" name="object 37"/>
          <p:cNvSpPr txBox="1"/>
          <p:nvPr/>
        </p:nvSpPr>
        <p:spPr>
          <a:xfrm>
            <a:off x="4628515" y="6657099"/>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38" name="object 38"/>
          <p:cNvSpPr txBox="1"/>
          <p:nvPr/>
        </p:nvSpPr>
        <p:spPr>
          <a:xfrm>
            <a:off x="4628515" y="6124447"/>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39" name="object 39"/>
          <p:cNvSpPr txBox="1"/>
          <p:nvPr/>
        </p:nvSpPr>
        <p:spPr>
          <a:xfrm>
            <a:off x="2533789" y="6393433"/>
            <a:ext cx="134620" cy="607060"/>
          </a:xfrm>
          <a:prstGeom prst="rect">
            <a:avLst/>
          </a:prstGeom>
        </p:spPr>
        <p:txBody>
          <a:bodyPr vert="horz" wrap="square" lIns="0" tIns="0" rIns="0" bIns="0" rtlCol="0">
            <a:spAutoFit/>
          </a:bodyPr>
          <a:lstStyle/>
          <a:p>
            <a:pPr marL="12700">
              <a:lnSpc>
                <a:spcPts val="2360"/>
              </a:lnSpc>
            </a:pPr>
            <a:r>
              <a:rPr sz="2200" spc="-140"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236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40" name="object 40"/>
          <p:cNvSpPr txBox="1"/>
          <p:nvPr/>
        </p:nvSpPr>
        <p:spPr>
          <a:xfrm>
            <a:off x="2533789" y="6124447"/>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41" name="object 41"/>
          <p:cNvSpPr txBox="1"/>
          <p:nvPr/>
        </p:nvSpPr>
        <p:spPr>
          <a:xfrm>
            <a:off x="3842130" y="6547611"/>
            <a:ext cx="125095" cy="248285"/>
          </a:xfrm>
          <a:prstGeom prst="rect">
            <a:avLst/>
          </a:prstGeom>
        </p:spPr>
        <p:txBody>
          <a:bodyPr vert="horz" wrap="square" lIns="0" tIns="0" rIns="0" bIns="0" rtlCol="0">
            <a:spAutoFit/>
          </a:bodyPr>
          <a:lstStyle/>
          <a:p>
            <a:pPr marL="12700">
              <a:lnSpc>
                <a:spcPct val="100000"/>
              </a:lnSpc>
            </a:pPr>
            <a:r>
              <a:rPr sz="1550" spc="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42" name="object 42"/>
          <p:cNvSpPr txBox="1"/>
          <p:nvPr/>
        </p:nvSpPr>
        <p:spPr>
          <a:xfrm>
            <a:off x="3526663" y="6351016"/>
            <a:ext cx="1131570" cy="625475"/>
          </a:xfrm>
          <a:prstGeom prst="rect">
            <a:avLst/>
          </a:prstGeom>
        </p:spPr>
        <p:txBody>
          <a:bodyPr vert="horz" wrap="square" lIns="0" tIns="0" rIns="0" bIns="0" rtlCol="0">
            <a:spAutoFit/>
          </a:bodyPr>
          <a:lstStyle/>
          <a:p>
            <a:pPr marL="12700">
              <a:lnSpc>
                <a:spcPct val="100000"/>
              </a:lnSpc>
              <a:tabLst>
                <a:tab pos="520700" algn="l"/>
              </a:tabLst>
            </a:pPr>
            <a:r>
              <a:rPr sz="2200" spc="15" dirty="0">
                <a:latin typeface="Times New Roman" panose="02020603050405020304"/>
                <a:cs typeface="Times New Roman" panose="02020603050405020304"/>
              </a:rPr>
              <a:t>60	</a:t>
            </a:r>
            <a:r>
              <a:rPr sz="2200" spc="15" dirty="0">
                <a:latin typeface="Symbol" panose="05050102010706020507"/>
                <a:cs typeface="Symbol" panose="05050102010706020507"/>
              </a:rPr>
              <a:t></a:t>
            </a:r>
            <a:r>
              <a:rPr sz="2200" spc="25" dirty="0">
                <a:latin typeface="Times New Roman" panose="02020603050405020304"/>
                <a:cs typeface="Times New Roman" panose="02020603050405020304"/>
              </a:rPr>
              <a:t> </a:t>
            </a:r>
            <a:r>
              <a:rPr sz="2200" i="1" spc="20" dirty="0">
                <a:latin typeface="Times New Roman" panose="02020603050405020304"/>
                <a:cs typeface="Times New Roman" panose="02020603050405020304"/>
              </a:rPr>
              <a:t>H</a:t>
            </a:r>
            <a:r>
              <a:rPr sz="2200" i="1" spc="-40" dirty="0">
                <a:latin typeface="Times New Roman" panose="02020603050405020304"/>
                <a:cs typeface="Times New Roman" panose="02020603050405020304"/>
              </a:rPr>
              <a:t> </a:t>
            </a:r>
            <a:r>
              <a:rPr sz="4100" spc="-585" dirty="0">
                <a:latin typeface="Symbol" panose="05050102010706020507"/>
                <a:cs typeface="Symbol" panose="05050102010706020507"/>
              </a:rPr>
              <a:t></a:t>
            </a:r>
            <a:endParaRPr sz="4100">
              <a:latin typeface="Symbol" panose="05050102010706020507"/>
              <a:cs typeface="Symbol" panose="05050102010706020507"/>
            </a:endParaRPr>
          </a:p>
        </p:txBody>
      </p:sp>
      <p:sp>
        <p:nvSpPr>
          <p:cNvPr id="43" name="object 43"/>
          <p:cNvSpPr txBox="1"/>
          <p:nvPr/>
        </p:nvSpPr>
        <p:spPr>
          <a:xfrm>
            <a:off x="3050425" y="6351016"/>
            <a:ext cx="501650" cy="625475"/>
          </a:xfrm>
          <a:prstGeom prst="rect">
            <a:avLst/>
          </a:prstGeom>
        </p:spPr>
        <p:txBody>
          <a:bodyPr vert="horz" wrap="square" lIns="0" tIns="0" rIns="0" bIns="0" rtlCol="0">
            <a:spAutoFit/>
          </a:bodyPr>
          <a:lstStyle/>
          <a:p>
            <a:pPr marL="12700">
              <a:lnSpc>
                <a:spcPct val="100000"/>
              </a:lnSpc>
            </a:pPr>
            <a:r>
              <a:rPr sz="2200" spc="10" dirty="0">
                <a:latin typeface="Times New Roman" panose="02020603050405020304"/>
                <a:cs typeface="Times New Roman" panose="02020603050405020304"/>
              </a:rPr>
              <a:t>cos</a:t>
            </a:r>
            <a:r>
              <a:rPr sz="2200" spc="-315" dirty="0">
                <a:latin typeface="Times New Roman" panose="02020603050405020304"/>
                <a:cs typeface="Times New Roman" panose="02020603050405020304"/>
              </a:rPr>
              <a:t> </a:t>
            </a:r>
            <a:r>
              <a:rPr sz="4100" spc="-830" dirty="0">
                <a:latin typeface="Symbol" panose="05050102010706020507"/>
                <a:cs typeface="Symbol" panose="05050102010706020507"/>
              </a:rPr>
              <a:t></a:t>
            </a:r>
            <a:endParaRPr sz="4100">
              <a:latin typeface="Symbol" panose="05050102010706020507"/>
              <a:cs typeface="Symbol" panose="05050102010706020507"/>
            </a:endParaRPr>
          </a:p>
        </p:txBody>
      </p:sp>
      <p:sp>
        <p:nvSpPr>
          <p:cNvPr id="44" name="object 44"/>
          <p:cNvSpPr txBox="1"/>
          <p:nvPr/>
        </p:nvSpPr>
        <p:spPr>
          <a:xfrm>
            <a:off x="3363620" y="6161023"/>
            <a:ext cx="897255" cy="347980"/>
          </a:xfrm>
          <a:prstGeom prst="rect">
            <a:avLst/>
          </a:prstGeom>
        </p:spPr>
        <p:txBody>
          <a:bodyPr vert="horz" wrap="square" lIns="0" tIns="0" rIns="0" bIns="0" rtlCol="0">
            <a:spAutoFit/>
          </a:bodyPr>
          <a:lstStyle/>
          <a:p>
            <a:pPr marL="12700">
              <a:lnSpc>
                <a:spcPct val="100000"/>
              </a:lnSpc>
            </a:pPr>
            <a:r>
              <a:rPr sz="2200" i="1" spc="15" dirty="0">
                <a:latin typeface="Times New Roman" panose="02020603050405020304"/>
                <a:cs typeface="Times New Roman" panose="02020603050405020304"/>
              </a:rPr>
              <a:t>S</a:t>
            </a:r>
            <a:r>
              <a:rPr sz="2200" i="1" spc="5" dirty="0">
                <a:latin typeface="Times New Roman" panose="02020603050405020304"/>
                <a:cs typeface="Times New Roman" panose="02020603050405020304"/>
              </a:rPr>
              <a:t> </a:t>
            </a:r>
            <a:r>
              <a:rPr sz="2200" spc="10" dirty="0">
                <a:latin typeface="Times New Roman" panose="02020603050405020304"/>
                <a:cs typeface="Times New Roman" panose="02020603050405020304"/>
              </a:rPr>
              <a:t>cos</a:t>
            </a:r>
            <a:r>
              <a:rPr sz="2200" spc="50" dirty="0">
                <a:latin typeface="Times New Roman" panose="02020603050405020304"/>
                <a:cs typeface="Times New Roman" panose="02020603050405020304"/>
              </a:rPr>
              <a:t> </a:t>
            </a:r>
            <a:r>
              <a:rPr sz="2200" i="1" spc="20" dirty="0">
                <a:latin typeface="Times New Roman" panose="02020603050405020304"/>
                <a:cs typeface="Times New Roman" panose="02020603050405020304"/>
              </a:rPr>
              <a:t>H</a:t>
            </a:r>
            <a:endParaRPr sz="2200">
              <a:latin typeface="Times New Roman" panose="02020603050405020304"/>
              <a:cs typeface="Times New Roman" panose="02020603050405020304"/>
            </a:endParaRPr>
          </a:p>
        </p:txBody>
      </p:sp>
      <p:sp>
        <p:nvSpPr>
          <p:cNvPr id="45" name="object 45"/>
          <p:cNvSpPr txBox="1"/>
          <p:nvPr/>
        </p:nvSpPr>
        <p:spPr>
          <a:xfrm>
            <a:off x="1870836" y="6341617"/>
            <a:ext cx="1110615" cy="347980"/>
          </a:xfrm>
          <a:prstGeom prst="rect">
            <a:avLst/>
          </a:prstGeom>
        </p:spPr>
        <p:txBody>
          <a:bodyPr vert="horz" wrap="square" lIns="0" tIns="0" rIns="0" bIns="0" rtlCol="0">
            <a:spAutoFit/>
          </a:bodyPr>
          <a:lstStyle/>
          <a:p>
            <a:pPr marL="12700">
              <a:lnSpc>
                <a:spcPct val="100000"/>
              </a:lnSpc>
              <a:tabLst>
                <a:tab pos="765175" algn="l"/>
              </a:tabLst>
            </a:pPr>
            <a:r>
              <a:rPr sz="2200" i="1" spc="15" dirty="0">
                <a:latin typeface="Times New Roman" panose="02020603050405020304"/>
                <a:cs typeface="Times New Roman" panose="02020603050405020304"/>
              </a:rPr>
              <a:t>B</a:t>
            </a:r>
            <a:r>
              <a:rPr sz="2200" i="1" spc="175"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spc="204" dirty="0">
                <a:latin typeface="Times New Roman" panose="02020603050405020304"/>
                <a:cs typeface="Times New Roman" panose="02020603050405020304"/>
              </a:rPr>
              <a:t> </a:t>
            </a:r>
            <a:r>
              <a:rPr sz="2200" i="1" spc="10" dirty="0">
                <a:latin typeface="Times New Roman" panose="02020603050405020304"/>
                <a:cs typeface="Times New Roman" panose="02020603050405020304"/>
              </a:rPr>
              <a:t>I</a:t>
            </a:r>
            <a:r>
              <a:rPr sz="2200" i="1" dirty="0">
                <a:latin typeface="Times New Roman" panose="02020603050405020304"/>
                <a:cs typeface="Times New Roman" panose="02020603050405020304"/>
              </a:rPr>
              <a:t>	</a:t>
            </a:r>
            <a:r>
              <a:rPr sz="2200" spc="15" dirty="0">
                <a:latin typeface="Times New Roman" panose="02020603050405020304"/>
                <a:cs typeface="Times New Roman" panose="02020603050405020304"/>
              </a:rPr>
              <a:t>1</a:t>
            </a:r>
            <a:r>
              <a:rPr sz="2200" spc="-275" dirty="0">
                <a:latin typeface="Times New Roman" panose="02020603050405020304"/>
                <a:cs typeface="Times New Roman" panose="02020603050405020304"/>
              </a:rPr>
              <a:t> </a:t>
            </a:r>
            <a:r>
              <a:rPr sz="2200" spc="15" dirty="0">
                <a:latin typeface="Symbol" panose="05050102010706020507"/>
                <a:cs typeface="Symbol" panose="05050102010706020507"/>
              </a:rPr>
              <a:t></a:t>
            </a:r>
            <a:endParaRPr sz="2200">
              <a:latin typeface="Symbol" panose="05050102010706020507"/>
              <a:cs typeface="Symbol" panose="05050102010706020507"/>
            </a:endParaRPr>
          </a:p>
        </p:txBody>
      </p:sp>
      <p:sp>
        <p:nvSpPr>
          <p:cNvPr id="46" name="object 46"/>
          <p:cNvSpPr txBox="1"/>
          <p:nvPr/>
        </p:nvSpPr>
        <p:spPr>
          <a:xfrm>
            <a:off x="4867008" y="5442204"/>
            <a:ext cx="2270125" cy="1286510"/>
          </a:xfrm>
          <a:prstGeom prst="rect">
            <a:avLst/>
          </a:prstGeom>
        </p:spPr>
        <p:txBody>
          <a:bodyPr vert="horz" wrap="square" lIns="0" tIns="0" rIns="0" bIns="0" rtlCol="0">
            <a:spAutoFit/>
          </a:bodyPr>
          <a:lstStyle/>
          <a:p>
            <a:pPr marL="12700">
              <a:lnSpc>
                <a:spcPct val="100000"/>
              </a:lnSpc>
              <a:tabLst>
                <a:tab pos="455930" algn="l"/>
              </a:tabLst>
            </a:pPr>
            <a:r>
              <a:rPr sz="3000" i="1" spc="15" dirty="0">
                <a:latin typeface="Times New Roman" panose="02020603050405020304"/>
                <a:cs typeface="Times New Roman" panose="02020603050405020304"/>
              </a:rPr>
              <a:t>H	</a:t>
            </a:r>
            <a:r>
              <a:rPr sz="3000" spc="10" dirty="0">
                <a:latin typeface="Symbol" panose="05050102010706020507"/>
                <a:cs typeface="Symbol" panose="05050102010706020507"/>
              </a:rPr>
              <a:t></a:t>
            </a:r>
            <a:r>
              <a:rPr sz="3000" spc="235" dirty="0">
                <a:latin typeface="Times New Roman" panose="02020603050405020304"/>
                <a:cs typeface="Times New Roman" panose="02020603050405020304"/>
              </a:rPr>
              <a:t> </a:t>
            </a:r>
            <a:r>
              <a:rPr sz="3000" i="1" spc="15" dirty="0">
                <a:latin typeface="Times New Roman" panose="02020603050405020304"/>
                <a:cs typeface="Times New Roman" panose="02020603050405020304"/>
              </a:rPr>
              <a:t>H</a:t>
            </a:r>
            <a:r>
              <a:rPr sz="3000" i="1" spc="315" dirty="0">
                <a:latin typeface="Times New Roman" panose="02020603050405020304"/>
                <a:cs typeface="Times New Roman" panose="02020603050405020304"/>
              </a:rPr>
              <a:t> </a:t>
            </a:r>
            <a:r>
              <a:rPr sz="3000" spc="10" dirty="0">
                <a:latin typeface="Symbol" panose="05050102010706020507"/>
                <a:cs typeface="Symbol" panose="05050102010706020507"/>
              </a:rPr>
              <a:t></a:t>
            </a:r>
            <a:r>
              <a:rPr sz="3000" spc="-105" dirty="0">
                <a:latin typeface="Times New Roman" panose="02020603050405020304"/>
                <a:cs typeface="Times New Roman" panose="02020603050405020304"/>
              </a:rPr>
              <a:t> </a:t>
            </a:r>
            <a:r>
              <a:rPr sz="3000" spc="10" dirty="0">
                <a:latin typeface="Times New Roman" panose="02020603050405020304"/>
                <a:cs typeface="Times New Roman" panose="02020603050405020304"/>
              </a:rPr>
              <a:t>240</a:t>
            </a:r>
            <a:r>
              <a:rPr sz="3000" spc="-375" dirty="0">
                <a:latin typeface="Times New Roman" panose="02020603050405020304"/>
                <a:cs typeface="Times New Roman" panose="02020603050405020304"/>
              </a:rPr>
              <a:t> </a:t>
            </a:r>
            <a:r>
              <a:rPr sz="3150" spc="7" baseline="36000" dirty="0">
                <a:latin typeface="Times New Roman" panose="02020603050405020304"/>
                <a:cs typeface="Times New Roman" panose="02020603050405020304"/>
              </a:rPr>
              <a:t>0</a:t>
            </a:r>
            <a:endParaRPr sz="3150" baseline="36000">
              <a:latin typeface="Times New Roman" panose="02020603050405020304"/>
              <a:cs typeface="Times New Roman" panose="02020603050405020304"/>
            </a:endParaRPr>
          </a:p>
          <a:p>
            <a:pPr marL="523240">
              <a:lnSpc>
                <a:spcPct val="100000"/>
              </a:lnSpc>
              <a:spcBef>
                <a:spcPts val="2240"/>
              </a:spcBef>
            </a:pPr>
            <a:r>
              <a:rPr sz="2600" i="1" spc="200" dirty="0">
                <a:latin typeface="Times New Roman" panose="02020603050405020304"/>
                <a:cs typeface="Times New Roman" panose="02020603050405020304"/>
              </a:rPr>
              <a:t>R</a:t>
            </a:r>
            <a:r>
              <a:rPr sz="2600" spc="-15" dirty="0">
                <a:latin typeface="Symbol" panose="05050102010706020507"/>
                <a:cs typeface="Symbol" panose="05050102010706020507"/>
              </a:rPr>
              <a:t></a:t>
            </a:r>
            <a:r>
              <a:rPr sz="2600" spc="-110" dirty="0">
                <a:latin typeface="Times New Roman" panose="02020603050405020304"/>
                <a:cs typeface="Times New Roman" panose="02020603050405020304"/>
              </a:rPr>
              <a:t>1</a:t>
            </a:r>
            <a:r>
              <a:rPr sz="2600" spc="15" dirty="0">
                <a:latin typeface="Symbol" panose="05050102010706020507"/>
                <a:cs typeface="Symbol" panose="05050102010706020507"/>
              </a:rPr>
              <a:t></a:t>
            </a:r>
            <a:r>
              <a:rPr sz="3550" spc="-625" dirty="0">
                <a:latin typeface="Symbol" panose="05050102010706020507"/>
                <a:cs typeface="Symbol" panose="05050102010706020507"/>
              </a:rPr>
              <a:t></a:t>
            </a:r>
            <a:r>
              <a:rPr sz="2600" i="1" spc="15" dirty="0">
                <a:latin typeface="Times New Roman" panose="02020603050405020304"/>
                <a:cs typeface="Times New Roman" panose="02020603050405020304"/>
              </a:rPr>
              <a:t>G</a:t>
            </a:r>
            <a:r>
              <a:rPr sz="2600" spc="150" dirty="0">
                <a:latin typeface="Symbol" panose="05050102010706020507"/>
                <a:cs typeface="Symbol" panose="05050102010706020507"/>
              </a:rPr>
              <a:t></a:t>
            </a:r>
            <a:r>
              <a:rPr sz="2600" i="1" spc="-220" dirty="0">
                <a:latin typeface="Times New Roman" panose="02020603050405020304"/>
                <a:cs typeface="Times New Roman" panose="02020603050405020304"/>
              </a:rPr>
              <a:t>B</a:t>
            </a:r>
            <a:r>
              <a:rPr sz="3550" spc="-515" dirty="0">
                <a:latin typeface="Symbol" panose="05050102010706020507"/>
                <a:cs typeface="Symbol" panose="05050102010706020507"/>
              </a:rPr>
              <a:t></a:t>
            </a:r>
            <a:endParaRPr sz="3550">
              <a:latin typeface="Symbol" panose="05050102010706020507"/>
              <a:cs typeface="Symbol" panose="05050102010706020507"/>
            </a:endParaRPr>
          </a:p>
        </p:txBody>
      </p:sp>
      <p:sp>
        <p:nvSpPr>
          <p:cNvPr id="47" name="object 47"/>
          <p:cNvSpPr txBox="1"/>
          <p:nvPr/>
        </p:nvSpPr>
        <p:spPr>
          <a:xfrm>
            <a:off x="7672705" y="6169914"/>
            <a:ext cx="1503045" cy="595630"/>
          </a:xfrm>
          <a:prstGeom prst="rect">
            <a:avLst/>
          </a:prstGeom>
        </p:spPr>
        <p:txBody>
          <a:bodyPr vert="horz" wrap="square" lIns="0" tIns="0" rIns="0" bIns="0" rtlCol="0">
            <a:spAutoFit/>
          </a:bodyPr>
          <a:lstStyle/>
          <a:p>
            <a:pPr marL="12700">
              <a:lnSpc>
                <a:spcPct val="100000"/>
              </a:lnSpc>
            </a:pPr>
            <a:r>
              <a:rPr sz="2850" i="1" spc="20" dirty="0">
                <a:latin typeface="Times New Roman" panose="02020603050405020304"/>
                <a:cs typeface="Times New Roman" panose="02020603050405020304"/>
              </a:rPr>
              <a:t>G</a:t>
            </a:r>
            <a:r>
              <a:rPr sz="2850" i="1" spc="-254" dirty="0">
                <a:latin typeface="Times New Roman" panose="02020603050405020304"/>
                <a:cs typeface="Times New Roman" panose="02020603050405020304"/>
              </a:rPr>
              <a:t> </a:t>
            </a:r>
            <a:r>
              <a:rPr sz="2850" spc="15" dirty="0">
                <a:latin typeface="Symbol" panose="05050102010706020507"/>
                <a:cs typeface="Symbol" panose="05050102010706020507"/>
              </a:rPr>
              <a:t></a:t>
            </a:r>
            <a:r>
              <a:rPr sz="2850" spc="-190" dirty="0">
                <a:latin typeface="Times New Roman" panose="02020603050405020304"/>
                <a:cs typeface="Times New Roman" panose="02020603050405020304"/>
              </a:rPr>
              <a:t> </a:t>
            </a:r>
            <a:r>
              <a:rPr sz="2850" i="1" spc="185" dirty="0">
                <a:latin typeface="Times New Roman" panose="02020603050405020304"/>
                <a:cs typeface="Times New Roman" panose="02020603050405020304"/>
              </a:rPr>
              <a:t>I</a:t>
            </a:r>
            <a:r>
              <a:rPr sz="3900" spc="-805" dirty="0">
                <a:latin typeface="Symbol" panose="05050102010706020507"/>
                <a:cs typeface="Symbol" panose="05050102010706020507"/>
              </a:rPr>
              <a:t></a:t>
            </a:r>
            <a:r>
              <a:rPr sz="2850" spc="50" dirty="0">
                <a:latin typeface="Times New Roman" panose="02020603050405020304"/>
                <a:cs typeface="Times New Roman" panose="02020603050405020304"/>
              </a:rPr>
              <a:t>1</a:t>
            </a:r>
            <a:r>
              <a:rPr sz="2850" spc="15" dirty="0">
                <a:latin typeface="Symbol" panose="05050102010706020507"/>
                <a:cs typeface="Symbol" panose="05050102010706020507"/>
              </a:rPr>
              <a:t></a:t>
            </a:r>
            <a:r>
              <a:rPr sz="2850" spc="-420" dirty="0">
                <a:latin typeface="Times New Roman" panose="02020603050405020304"/>
                <a:cs typeface="Times New Roman" panose="02020603050405020304"/>
              </a:rPr>
              <a:t> </a:t>
            </a:r>
            <a:r>
              <a:rPr sz="2850" i="1" spc="40" dirty="0">
                <a:latin typeface="Times New Roman" panose="02020603050405020304"/>
                <a:cs typeface="Times New Roman" panose="02020603050405020304"/>
              </a:rPr>
              <a:t>s</a:t>
            </a:r>
            <a:r>
              <a:rPr sz="3900" spc="-470" dirty="0">
                <a:latin typeface="Symbol" panose="05050102010706020507"/>
                <a:cs typeface="Symbol" panose="05050102010706020507"/>
              </a:rPr>
              <a:t></a:t>
            </a:r>
            <a:endParaRPr sz="3900">
              <a:latin typeface="Symbol" panose="05050102010706020507"/>
              <a:cs typeface="Symbol" panose="05050102010706020507"/>
            </a:endParaRPr>
          </a:p>
        </p:txBody>
      </p:sp>
      <p:sp>
        <p:nvSpPr>
          <p:cNvPr id="48" name="object 48"/>
          <p:cNvSpPr/>
          <p:nvPr/>
        </p:nvSpPr>
        <p:spPr>
          <a:xfrm>
            <a:off x="3114941" y="1122425"/>
            <a:ext cx="1727200" cy="127000"/>
          </a:xfrm>
          <a:custGeom>
            <a:avLst/>
            <a:gdLst/>
            <a:ahLst/>
            <a:cxnLst/>
            <a:rect l="l" t="t" r="r" b="b"/>
            <a:pathLst>
              <a:path w="1727200" h="127000">
                <a:moveTo>
                  <a:pt x="1650492" y="63245"/>
                </a:moveTo>
                <a:lnTo>
                  <a:pt x="1640191" y="50291"/>
                </a:lnTo>
                <a:lnTo>
                  <a:pt x="0" y="50291"/>
                </a:lnTo>
                <a:lnTo>
                  <a:pt x="0" y="76199"/>
                </a:lnTo>
                <a:lnTo>
                  <a:pt x="1640191" y="76199"/>
                </a:lnTo>
                <a:lnTo>
                  <a:pt x="1650492" y="63245"/>
                </a:lnTo>
                <a:close/>
              </a:path>
              <a:path w="1727200" h="127000">
                <a:moveTo>
                  <a:pt x="1726692" y="63245"/>
                </a:moveTo>
                <a:lnTo>
                  <a:pt x="1600200" y="0"/>
                </a:lnTo>
                <a:lnTo>
                  <a:pt x="1640191" y="50291"/>
                </a:lnTo>
                <a:lnTo>
                  <a:pt x="1650492" y="50291"/>
                </a:lnTo>
                <a:lnTo>
                  <a:pt x="1650492" y="101345"/>
                </a:lnTo>
                <a:lnTo>
                  <a:pt x="1726692" y="63245"/>
                </a:lnTo>
                <a:close/>
              </a:path>
              <a:path w="1727200" h="127000">
                <a:moveTo>
                  <a:pt x="1650492" y="101345"/>
                </a:moveTo>
                <a:lnTo>
                  <a:pt x="1650492" y="76199"/>
                </a:lnTo>
                <a:lnTo>
                  <a:pt x="1640191" y="76199"/>
                </a:lnTo>
                <a:lnTo>
                  <a:pt x="1600200" y="126491"/>
                </a:lnTo>
                <a:lnTo>
                  <a:pt x="1650492" y="101345"/>
                </a:lnTo>
                <a:close/>
              </a:path>
              <a:path w="1727200" h="127000">
                <a:moveTo>
                  <a:pt x="1650492" y="63245"/>
                </a:moveTo>
                <a:lnTo>
                  <a:pt x="1650492" y="50291"/>
                </a:lnTo>
                <a:lnTo>
                  <a:pt x="1640191" y="50291"/>
                </a:lnTo>
                <a:lnTo>
                  <a:pt x="1650492" y="63245"/>
                </a:lnTo>
                <a:close/>
              </a:path>
              <a:path w="1727200" h="127000">
                <a:moveTo>
                  <a:pt x="1650492" y="76199"/>
                </a:moveTo>
                <a:lnTo>
                  <a:pt x="1650492" y="63245"/>
                </a:lnTo>
                <a:lnTo>
                  <a:pt x="1640191" y="76199"/>
                </a:lnTo>
                <a:lnTo>
                  <a:pt x="1650492" y="76199"/>
                </a:lnTo>
                <a:close/>
              </a:path>
            </a:pathLst>
          </a:custGeom>
          <a:solidFill>
            <a:srgbClr val="FF0000"/>
          </a:solidFill>
        </p:spPr>
        <p:txBody>
          <a:bodyPr wrap="square" lIns="0" tIns="0" rIns="0" bIns="0" rtlCol="0"/>
          <a:lstStyle/>
          <a:p>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33196"/>
            <a:ext cx="1515745" cy="498475"/>
          </a:xfrm>
          <a:prstGeom prst="rect">
            <a:avLst/>
          </a:prstGeom>
        </p:spPr>
        <p:txBody>
          <a:bodyPr vert="horz" wrap="square" lIns="0" tIns="0" rIns="0" bIns="0" rtlCol="0">
            <a:spAutoFit/>
          </a:bodyPr>
          <a:lstStyle/>
          <a:p>
            <a:pPr marL="12700">
              <a:lnSpc>
                <a:spcPct val="100000"/>
              </a:lnSpc>
            </a:pPr>
            <a:r>
              <a:rPr sz="3200" b="1" spc="-10" dirty="0">
                <a:latin typeface="Times New Roman" panose="02020603050405020304"/>
                <a:cs typeface="Times New Roman" panose="02020603050405020304"/>
              </a:rPr>
              <a:t>3</a:t>
            </a:r>
            <a:r>
              <a:rPr sz="3200" b="1" spc="-10" dirty="0">
                <a:latin typeface="新宋体" panose="02010609030101010101" charset="-122"/>
                <a:cs typeface="新宋体" panose="02010609030101010101" charset="-122"/>
              </a:rPr>
              <a:t>、</a:t>
            </a:r>
            <a:r>
              <a:rPr sz="3200" b="1" spc="-5" dirty="0">
                <a:latin typeface="Times New Roman" panose="02020603050405020304"/>
                <a:cs typeface="Times New Roman" panose="02020603050405020304"/>
              </a:rPr>
              <a:t>RGB</a:t>
            </a:r>
            <a:endParaRPr sz="3200">
              <a:latin typeface="Times New Roman" panose="02020603050405020304"/>
              <a:cs typeface="Times New Roman" panose="02020603050405020304"/>
            </a:endParaRPr>
          </a:p>
        </p:txBody>
      </p:sp>
      <p:sp>
        <p:nvSpPr>
          <p:cNvPr id="6" name="object 6"/>
          <p:cNvSpPr txBox="1"/>
          <p:nvPr/>
        </p:nvSpPr>
        <p:spPr>
          <a:xfrm>
            <a:off x="5101173" y="933196"/>
            <a:ext cx="793115"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YIQ</a:t>
            </a:r>
            <a:endParaRPr sz="3200">
              <a:latin typeface="Times New Roman" panose="02020603050405020304"/>
              <a:cs typeface="Times New Roman" panose="02020603050405020304"/>
            </a:endParaRPr>
          </a:p>
        </p:txBody>
      </p:sp>
      <p:sp>
        <p:nvSpPr>
          <p:cNvPr id="7" name="object 7"/>
          <p:cNvSpPr/>
          <p:nvPr/>
        </p:nvSpPr>
        <p:spPr>
          <a:xfrm>
            <a:off x="3258959" y="1122425"/>
            <a:ext cx="1727835" cy="127000"/>
          </a:xfrm>
          <a:custGeom>
            <a:avLst/>
            <a:gdLst/>
            <a:ahLst/>
            <a:cxnLst/>
            <a:rect l="l" t="t" r="r" b="b"/>
            <a:pathLst>
              <a:path w="1727835" h="127000">
                <a:moveTo>
                  <a:pt x="127253" y="0"/>
                </a:moveTo>
                <a:lnTo>
                  <a:pt x="0" y="63245"/>
                </a:lnTo>
                <a:lnTo>
                  <a:pt x="76200" y="101117"/>
                </a:lnTo>
                <a:lnTo>
                  <a:pt x="76200" y="50291"/>
                </a:lnTo>
                <a:lnTo>
                  <a:pt x="86656" y="50291"/>
                </a:lnTo>
                <a:lnTo>
                  <a:pt x="127253" y="0"/>
                </a:lnTo>
                <a:close/>
              </a:path>
              <a:path w="1727835" h="127000">
                <a:moveTo>
                  <a:pt x="86656" y="50292"/>
                </a:moveTo>
                <a:lnTo>
                  <a:pt x="76200" y="50291"/>
                </a:lnTo>
                <a:lnTo>
                  <a:pt x="76200" y="63245"/>
                </a:lnTo>
                <a:lnTo>
                  <a:pt x="86656" y="50292"/>
                </a:lnTo>
                <a:close/>
              </a:path>
              <a:path w="1727835" h="127000">
                <a:moveTo>
                  <a:pt x="1651253" y="63245"/>
                </a:moveTo>
                <a:lnTo>
                  <a:pt x="1640797" y="50291"/>
                </a:lnTo>
                <a:lnTo>
                  <a:pt x="86656" y="50292"/>
                </a:lnTo>
                <a:lnTo>
                  <a:pt x="76200" y="63245"/>
                </a:lnTo>
                <a:lnTo>
                  <a:pt x="86656" y="76199"/>
                </a:lnTo>
                <a:lnTo>
                  <a:pt x="1640797" y="76199"/>
                </a:lnTo>
                <a:lnTo>
                  <a:pt x="1651253" y="63245"/>
                </a:lnTo>
                <a:close/>
              </a:path>
              <a:path w="1727835" h="127000">
                <a:moveTo>
                  <a:pt x="86656" y="76199"/>
                </a:moveTo>
                <a:lnTo>
                  <a:pt x="76200" y="63245"/>
                </a:lnTo>
                <a:lnTo>
                  <a:pt x="76200" y="76199"/>
                </a:lnTo>
                <a:lnTo>
                  <a:pt x="86656" y="76199"/>
                </a:lnTo>
                <a:close/>
              </a:path>
              <a:path w="1727835" h="127000">
                <a:moveTo>
                  <a:pt x="127253" y="126491"/>
                </a:moveTo>
                <a:lnTo>
                  <a:pt x="86656" y="76199"/>
                </a:lnTo>
                <a:lnTo>
                  <a:pt x="76200" y="76199"/>
                </a:lnTo>
                <a:lnTo>
                  <a:pt x="76200" y="101117"/>
                </a:lnTo>
                <a:lnTo>
                  <a:pt x="127253" y="126491"/>
                </a:lnTo>
                <a:close/>
              </a:path>
              <a:path w="1727835" h="127000">
                <a:moveTo>
                  <a:pt x="1727453" y="63245"/>
                </a:moveTo>
                <a:lnTo>
                  <a:pt x="1600200" y="0"/>
                </a:lnTo>
                <a:lnTo>
                  <a:pt x="1640797" y="50291"/>
                </a:lnTo>
                <a:lnTo>
                  <a:pt x="1651253" y="50291"/>
                </a:lnTo>
                <a:lnTo>
                  <a:pt x="1651253" y="101117"/>
                </a:lnTo>
                <a:lnTo>
                  <a:pt x="1727453" y="63245"/>
                </a:lnTo>
                <a:close/>
              </a:path>
              <a:path w="1727835" h="127000">
                <a:moveTo>
                  <a:pt x="1651253" y="101117"/>
                </a:moveTo>
                <a:lnTo>
                  <a:pt x="1651253" y="76199"/>
                </a:lnTo>
                <a:lnTo>
                  <a:pt x="1640797" y="76199"/>
                </a:lnTo>
                <a:lnTo>
                  <a:pt x="1600200" y="126491"/>
                </a:lnTo>
                <a:lnTo>
                  <a:pt x="1651253" y="101117"/>
                </a:lnTo>
                <a:close/>
              </a:path>
              <a:path w="1727835" h="127000">
                <a:moveTo>
                  <a:pt x="1651253" y="63245"/>
                </a:moveTo>
                <a:lnTo>
                  <a:pt x="1651253" y="50291"/>
                </a:lnTo>
                <a:lnTo>
                  <a:pt x="1640797" y="50291"/>
                </a:lnTo>
                <a:lnTo>
                  <a:pt x="1651253" y="63245"/>
                </a:lnTo>
                <a:close/>
              </a:path>
              <a:path w="1727835" h="127000">
                <a:moveTo>
                  <a:pt x="1651253" y="76199"/>
                </a:moveTo>
                <a:lnTo>
                  <a:pt x="1651253" y="63245"/>
                </a:lnTo>
                <a:lnTo>
                  <a:pt x="1640797" y="76199"/>
                </a:lnTo>
                <a:lnTo>
                  <a:pt x="1651253" y="76199"/>
                </a:lnTo>
                <a:close/>
              </a:path>
            </a:pathLst>
          </a:custGeom>
          <a:solidFill>
            <a:srgbClr val="FF0000"/>
          </a:solidFill>
        </p:spPr>
        <p:txBody>
          <a:bodyPr wrap="square" lIns="0" tIns="0" rIns="0" bIns="0" rtlCol="0"/>
          <a:lstStyle/>
          <a:p>
            <a:endParaRPr/>
          </a:p>
        </p:txBody>
      </p:sp>
      <p:sp>
        <p:nvSpPr>
          <p:cNvPr id="8" name="object 8"/>
          <p:cNvSpPr txBox="1"/>
          <p:nvPr/>
        </p:nvSpPr>
        <p:spPr>
          <a:xfrm>
            <a:off x="3263010" y="2292400"/>
            <a:ext cx="208279" cy="568325"/>
          </a:xfrm>
          <a:prstGeom prst="rect">
            <a:avLst/>
          </a:prstGeom>
        </p:spPr>
        <p:txBody>
          <a:bodyPr vert="horz" wrap="square" lIns="0" tIns="0" rIns="0" bIns="0" rtlCol="0">
            <a:spAutoFit/>
          </a:bodyPr>
          <a:lstStyle/>
          <a:p>
            <a:pPr marL="12700">
              <a:lnSpc>
                <a:spcPct val="100000"/>
              </a:lnSpc>
            </a:pPr>
            <a:r>
              <a:rPr sz="3700" spc="15" dirty="0">
                <a:latin typeface="Symbol" panose="05050102010706020507"/>
                <a:cs typeface="Symbol" panose="05050102010706020507"/>
              </a:rPr>
              <a:t></a:t>
            </a:r>
            <a:endParaRPr sz="3700">
              <a:latin typeface="Symbol" panose="05050102010706020507"/>
              <a:cs typeface="Symbol" panose="05050102010706020507"/>
            </a:endParaRPr>
          </a:p>
        </p:txBody>
      </p:sp>
      <p:sp>
        <p:nvSpPr>
          <p:cNvPr id="9" name="object 9"/>
          <p:cNvSpPr txBox="1"/>
          <p:nvPr/>
        </p:nvSpPr>
        <p:spPr>
          <a:xfrm>
            <a:off x="1842630" y="2292540"/>
            <a:ext cx="826769" cy="568325"/>
          </a:xfrm>
          <a:prstGeom prst="rect">
            <a:avLst/>
          </a:prstGeom>
        </p:spPr>
        <p:txBody>
          <a:bodyPr vert="horz" wrap="square" lIns="0" tIns="0" rIns="0" bIns="0" rtlCol="0">
            <a:spAutoFit/>
          </a:bodyPr>
          <a:lstStyle/>
          <a:p>
            <a:pPr marL="12700">
              <a:lnSpc>
                <a:spcPct val="100000"/>
              </a:lnSpc>
              <a:tabLst>
                <a:tab pos="631190" algn="l"/>
              </a:tabLst>
            </a:pPr>
            <a:r>
              <a:rPr sz="3700" spc="15" dirty="0">
                <a:latin typeface="Symbol" panose="05050102010706020507"/>
                <a:cs typeface="Symbol" panose="05050102010706020507"/>
              </a:rPr>
              <a:t></a:t>
            </a:r>
            <a:r>
              <a:rPr sz="3700" spc="15" dirty="0">
                <a:latin typeface="Times New Roman" panose="02020603050405020304"/>
                <a:cs typeface="Times New Roman" panose="02020603050405020304"/>
              </a:rPr>
              <a:t>	</a:t>
            </a:r>
            <a:r>
              <a:rPr sz="3700" spc="15" dirty="0">
                <a:latin typeface="Symbol" panose="05050102010706020507"/>
                <a:cs typeface="Symbol" panose="05050102010706020507"/>
              </a:rPr>
              <a:t></a:t>
            </a:r>
            <a:endParaRPr sz="3700">
              <a:latin typeface="Symbol" panose="05050102010706020507"/>
              <a:cs typeface="Symbol" panose="05050102010706020507"/>
            </a:endParaRPr>
          </a:p>
        </p:txBody>
      </p:sp>
      <p:sp>
        <p:nvSpPr>
          <p:cNvPr id="10" name="object 10"/>
          <p:cNvSpPr txBox="1"/>
          <p:nvPr/>
        </p:nvSpPr>
        <p:spPr>
          <a:xfrm>
            <a:off x="3263010" y="1814817"/>
            <a:ext cx="1356995" cy="594360"/>
          </a:xfrm>
          <a:prstGeom prst="rect">
            <a:avLst/>
          </a:prstGeom>
        </p:spPr>
        <p:txBody>
          <a:bodyPr vert="horz" wrap="square" lIns="0" tIns="0" rIns="0" bIns="0" rtlCol="0">
            <a:spAutoFit/>
          </a:bodyPr>
          <a:lstStyle/>
          <a:p>
            <a:pPr marL="12700">
              <a:lnSpc>
                <a:spcPct val="100000"/>
              </a:lnSpc>
            </a:pPr>
            <a:r>
              <a:rPr sz="5550" spc="367" baseline="-3000" dirty="0">
                <a:latin typeface="Symbol" panose="05050102010706020507"/>
                <a:cs typeface="Symbol" panose="05050102010706020507"/>
              </a:rPr>
              <a:t></a:t>
            </a:r>
            <a:r>
              <a:rPr sz="3700" spc="275" dirty="0">
                <a:latin typeface="Times New Roman" panose="02020603050405020304"/>
                <a:cs typeface="Times New Roman" panose="02020603050405020304"/>
              </a:rPr>
              <a:t>0</a:t>
            </a:r>
            <a:r>
              <a:rPr sz="3700" spc="135" dirty="0">
                <a:latin typeface="Times New Roman" panose="02020603050405020304"/>
                <a:cs typeface="Times New Roman" panose="02020603050405020304"/>
              </a:rPr>
              <a:t>.</a:t>
            </a:r>
            <a:r>
              <a:rPr sz="3700" spc="15" dirty="0">
                <a:latin typeface="Times New Roman" panose="02020603050405020304"/>
                <a:cs typeface="Times New Roman" panose="02020603050405020304"/>
              </a:rPr>
              <a:t>299</a:t>
            </a:r>
            <a:endParaRPr sz="3700">
              <a:latin typeface="Times New Roman" panose="02020603050405020304"/>
              <a:cs typeface="Times New Roman" panose="02020603050405020304"/>
            </a:endParaRPr>
          </a:p>
        </p:txBody>
      </p:sp>
      <p:sp>
        <p:nvSpPr>
          <p:cNvPr id="11" name="object 11"/>
          <p:cNvSpPr txBox="1"/>
          <p:nvPr/>
        </p:nvSpPr>
        <p:spPr>
          <a:xfrm>
            <a:off x="1842630" y="2526550"/>
            <a:ext cx="2776855" cy="784860"/>
          </a:xfrm>
          <a:prstGeom prst="rect">
            <a:avLst/>
          </a:prstGeom>
        </p:spPr>
        <p:txBody>
          <a:bodyPr vert="horz" wrap="square" lIns="0" tIns="0" rIns="0" bIns="0" rtlCol="0">
            <a:spAutoFit/>
          </a:bodyPr>
          <a:lstStyle/>
          <a:p>
            <a:pPr marL="12700">
              <a:lnSpc>
                <a:spcPct val="100000"/>
              </a:lnSpc>
              <a:tabLst>
                <a:tab pos="631190" algn="l"/>
                <a:tab pos="1432560" algn="l"/>
              </a:tabLst>
            </a:pPr>
            <a:r>
              <a:rPr sz="5550" spc="22" baseline="-26000" dirty="0">
                <a:latin typeface="Symbol" panose="05050102010706020507"/>
                <a:cs typeface="Symbol" panose="05050102010706020507"/>
              </a:rPr>
              <a:t></a:t>
            </a:r>
            <a:r>
              <a:rPr sz="5550" spc="-742" baseline="-26000" dirty="0">
                <a:latin typeface="Times New Roman" panose="02020603050405020304"/>
                <a:cs typeface="Times New Roman" panose="02020603050405020304"/>
              </a:rPr>
              <a:t> </a:t>
            </a:r>
            <a:r>
              <a:rPr sz="3700" i="1" spc="10" dirty="0">
                <a:latin typeface="Times New Roman" panose="02020603050405020304"/>
                <a:cs typeface="Times New Roman" panose="02020603050405020304"/>
              </a:rPr>
              <a:t>I</a:t>
            </a:r>
            <a:r>
              <a:rPr sz="3700" i="1" dirty="0">
                <a:latin typeface="Times New Roman" panose="02020603050405020304"/>
                <a:cs typeface="Times New Roman" panose="02020603050405020304"/>
              </a:rPr>
              <a:t>	</a:t>
            </a:r>
            <a:r>
              <a:rPr sz="5550" spc="22" baseline="-26000" dirty="0">
                <a:latin typeface="Symbol" panose="05050102010706020507"/>
                <a:cs typeface="Symbol" panose="05050102010706020507"/>
              </a:rPr>
              <a:t></a:t>
            </a:r>
            <a:r>
              <a:rPr sz="5550" spc="682" baseline="-26000" dirty="0">
                <a:latin typeface="Times New Roman" panose="02020603050405020304"/>
                <a:cs typeface="Times New Roman" panose="02020603050405020304"/>
              </a:rPr>
              <a:t> </a:t>
            </a:r>
            <a:r>
              <a:rPr sz="3700" spc="20" dirty="0">
                <a:latin typeface="Symbol" panose="05050102010706020507"/>
                <a:cs typeface="Symbol" panose="05050102010706020507"/>
              </a:rPr>
              <a:t></a:t>
            </a:r>
            <a:r>
              <a:rPr sz="3700" dirty="0">
                <a:latin typeface="Times New Roman" panose="02020603050405020304"/>
                <a:cs typeface="Times New Roman" panose="02020603050405020304"/>
              </a:rPr>
              <a:t>	</a:t>
            </a:r>
            <a:r>
              <a:rPr sz="5550" spc="367" baseline="-26000" dirty="0">
                <a:latin typeface="Symbol" panose="05050102010706020507"/>
                <a:cs typeface="Symbol" panose="05050102010706020507"/>
              </a:rPr>
              <a:t></a:t>
            </a:r>
            <a:r>
              <a:rPr sz="3700" spc="275" dirty="0">
                <a:latin typeface="Times New Roman" panose="02020603050405020304"/>
                <a:cs typeface="Times New Roman" panose="02020603050405020304"/>
              </a:rPr>
              <a:t>0</a:t>
            </a:r>
            <a:r>
              <a:rPr sz="3700" spc="135" dirty="0">
                <a:latin typeface="Times New Roman" panose="02020603050405020304"/>
                <a:cs typeface="Times New Roman" panose="02020603050405020304"/>
              </a:rPr>
              <a:t>.</a:t>
            </a:r>
            <a:r>
              <a:rPr sz="3700" spc="15" dirty="0">
                <a:latin typeface="Times New Roman" panose="02020603050405020304"/>
                <a:cs typeface="Times New Roman" panose="02020603050405020304"/>
              </a:rPr>
              <a:t>596</a:t>
            </a:r>
            <a:endParaRPr sz="3700">
              <a:latin typeface="Times New Roman" panose="02020603050405020304"/>
              <a:cs typeface="Times New Roman" panose="02020603050405020304"/>
            </a:endParaRPr>
          </a:p>
        </p:txBody>
      </p:sp>
      <p:sp>
        <p:nvSpPr>
          <p:cNvPr id="12" name="object 12"/>
          <p:cNvSpPr txBox="1"/>
          <p:nvPr/>
        </p:nvSpPr>
        <p:spPr>
          <a:xfrm>
            <a:off x="1842630" y="1841462"/>
            <a:ext cx="826769" cy="568325"/>
          </a:xfrm>
          <a:prstGeom prst="rect">
            <a:avLst/>
          </a:prstGeom>
        </p:spPr>
        <p:txBody>
          <a:bodyPr vert="horz" wrap="square" lIns="0" tIns="0" rIns="0" bIns="0" rtlCol="0">
            <a:spAutoFit/>
          </a:bodyPr>
          <a:lstStyle/>
          <a:p>
            <a:pPr marL="12700">
              <a:lnSpc>
                <a:spcPct val="100000"/>
              </a:lnSpc>
            </a:pPr>
            <a:r>
              <a:rPr sz="3700" spc="45" dirty="0">
                <a:latin typeface="Symbol" panose="05050102010706020507"/>
                <a:cs typeface="Symbol" panose="05050102010706020507"/>
              </a:rPr>
              <a:t></a:t>
            </a:r>
            <a:r>
              <a:rPr sz="5550" i="1" spc="30" baseline="3000" dirty="0">
                <a:latin typeface="Times New Roman" panose="02020603050405020304"/>
                <a:cs typeface="Times New Roman" panose="02020603050405020304"/>
              </a:rPr>
              <a:t>Y</a:t>
            </a:r>
            <a:r>
              <a:rPr sz="5550" i="1" spc="592" baseline="3000" dirty="0">
                <a:latin typeface="Times New Roman" panose="02020603050405020304"/>
                <a:cs typeface="Times New Roman" panose="02020603050405020304"/>
              </a:rPr>
              <a:t> </a:t>
            </a:r>
            <a:r>
              <a:rPr sz="3700" spc="15" dirty="0">
                <a:latin typeface="Symbol" panose="05050102010706020507"/>
                <a:cs typeface="Symbol" panose="05050102010706020507"/>
              </a:rPr>
              <a:t></a:t>
            </a:r>
            <a:endParaRPr sz="3700">
              <a:latin typeface="Symbol" panose="05050102010706020507"/>
              <a:cs typeface="Symbol" panose="05050102010706020507"/>
            </a:endParaRPr>
          </a:p>
        </p:txBody>
      </p:sp>
      <p:sp>
        <p:nvSpPr>
          <p:cNvPr id="13" name="object 13"/>
          <p:cNvSpPr txBox="1"/>
          <p:nvPr/>
        </p:nvSpPr>
        <p:spPr>
          <a:xfrm>
            <a:off x="5123815" y="1859572"/>
            <a:ext cx="1405890" cy="1982470"/>
          </a:xfrm>
          <a:prstGeom prst="rect">
            <a:avLst/>
          </a:prstGeom>
        </p:spPr>
        <p:txBody>
          <a:bodyPr vert="horz" wrap="square" lIns="0" tIns="0" rIns="0" bIns="0" rtlCol="0">
            <a:spAutoFit/>
          </a:bodyPr>
          <a:lstStyle/>
          <a:p>
            <a:pPr marL="12700">
              <a:lnSpc>
                <a:spcPct val="100000"/>
              </a:lnSpc>
            </a:pPr>
            <a:r>
              <a:rPr sz="3700" spc="-50" dirty="0">
                <a:latin typeface="Times New Roman" panose="02020603050405020304"/>
                <a:cs typeface="Times New Roman" panose="02020603050405020304"/>
              </a:rPr>
              <a:t>0</a:t>
            </a:r>
            <a:r>
              <a:rPr sz="3700" spc="-30" dirty="0">
                <a:latin typeface="Times New Roman" panose="02020603050405020304"/>
                <a:cs typeface="Times New Roman" panose="02020603050405020304"/>
              </a:rPr>
              <a:t>.</a:t>
            </a:r>
            <a:r>
              <a:rPr sz="3700" spc="-5" dirty="0">
                <a:latin typeface="Times New Roman" panose="02020603050405020304"/>
                <a:cs typeface="Times New Roman" panose="02020603050405020304"/>
              </a:rPr>
              <a:t>587</a:t>
            </a:r>
            <a:endParaRPr sz="3700">
              <a:latin typeface="Times New Roman" panose="02020603050405020304"/>
              <a:cs typeface="Times New Roman" panose="02020603050405020304"/>
            </a:endParaRPr>
          </a:p>
          <a:p>
            <a:pPr marL="19685">
              <a:lnSpc>
                <a:spcPct val="100000"/>
              </a:lnSpc>
              <a:spcBef>
                <a:spcPts val="1105"/>
              </a:spcBef>
            </a:pPr>
            <a:r>
              <a:rPr sz="3700" spc="-5" dirty="0">
                <a:latin typeface="Symbol" panose="05050102010706020507"/>
                <a:cs typeface="Symbol" panose="05050102010706020507"/>
              </a:rPr>
              <a:t></a:t>
            </a:r>
            <a:r>
              <a:rPr sz="3700" spc="-400" dirty="0">
                <a:latin typeface="Times New Roman" panose="02020603050405020304"/>
                <a:cs typeface="Times New Roman" panose="02020603050405020304"/>
              </a:rPr>
              <a:t> </a:t>
            </a:r>
            <a:r>
              <a:rPr sz="3700" spc="-50" dirty="0">
                <a:latin typeface="Times New Roman" panose="02020603050405020304"/>
                <a:cs typeface="Times New Roman" panose="02020603050405020304"/>
              </a:rPr>
              <a:t>0</a:t>
            </a:r>
            <a:r>
              <a:rPr sz="3700" spc="-30" dirty="0">
                <a:latin typeface="Times New Roman" panose="02020603050405020304"/>
                <a:cs typeface="Times New Roman" panose="02020603050405020304"/>
              </a:rPr>
              <a:t>.</a:t>
            </a:r>
            <a:r>
              <a:rPr sz="3700" spc="-5" dirty="0">
                <a:latin typeface="Times New Roman" panose="02020603050405020304"/>
                <a:cs typeface="Times New Roman" panose="02020603050405020304"/>
              </a:rPr>
              <a:t>274</a:t>
            </a:r>
            <a:endParaRPr sz="3700">
              <a:latin typeface="Times New Roman" panose="02020603050405020304"/>
              <a:cs typeface="Times New Roman" panose="02020603050405020304"/>
            </a:endParaRPr>
          </a:p>
          <a:p>
            <a:pPr marL="19685">
              <a:lnSpc>
                <a:spcPct val="100000"/>
              </a:lnSpc>
              <a:spcBef>
                <a:spcPts val="1100"/>
              </a:spcBef>
            </a:pPr>
            <a:r>
              <a:rPr sz="3700" spc="-5" dirty="0">
                <a:latin typeface="Symbol" panose="05050102010706020507"/>
                <a:cs typeface="Symbol" panose="05050102010706020507"/>
              </a:rPr>
              <a:t></a:t>
            </a:r>
            <a:r>
              <a:rPr sz="3700" spc="-400" dirty="0">
                <a:latin typeface="Times New Roman" panose="02020603050405020304"/>
                <a:cs typeface="Times New Roman" panose="02020603050405020304"/>
              </a:rPr>
              <a:t> </a:t>
            </a:r>
            <a:r>
              <a:rPr sz="3700" spc="-50" dirty="0">
                <a:latin typeface="Times New Roman" panose="02020603050405020304"/>
                <a:cs typeface="Times New Roman" panose="02020603050405020304"/>
              </a:rPr>
              <a:t>0</a:t>
            </a:r>
            <a:r>
              <a:rPr sz="3700" spc="-30" dirty="0">
                <a:latin typeface="Times New Roman" panose="02020603050405020304"/>
                <a:cs typeface="Times New Roman" panose="02020603050405020304"/>
              </a:rPr>
              <a:t>.</a:t>
            </a:r>
            <a:r>
              <a:rPr sz="3700" spc="-5" dirty="0">
                <a:latin typeface="Times New Roman" panose="02020603050405020304"/>
                <a:cs typeface="Times New Roman" panose="02020603050405020304"/>
              </a:rPr>
              <a:t>523</a:t>
            </a:r>
            <a:endParaRPr sz="3700">
              <a:latin typeface="Times New Roman" panose="02020603050405020304"/>
              <a:cs typeface="Times New Roman" panose="02020603050405020304"/>
            </a:endParaRPr>
          </a:p>
        </p:txBody>
      </p:sp>
      <p:sp>
        <p:nvSpPr>
          <p:cNvPr id="14" name="object 14"/>
          <p:cNvSpPr txBox="1"/>
          <p:nvPr/>
        </p:nvSpPr>
        <p:spPr>
          <a:xfrm>
            <a:off x="8330298" y="2304783"/>
            <a:ext cx="932180" cy="582930"/>
          </a:xfrm>
          <a:prstGeom prst="rect">
            <a:avLst/>
          </a:prstGeom>
        </p:spPr>
        <p:txBody>
          <a:bodyPr vert="horz" wrap="square" lIns="0" tIns="0" rIns="0" bIns="0" rtlCol="0">
            <a:spAutoFit/>
          </a:bodyPr>
          <a:lstStyle/>
          <a:p>
            <a:pPr marL="12700">
              <a:lnSpc>
                <a:spcPct val="100000"/>
              </a:lnSpc>
              <a:tabLst>
                <a:tab pos="731520" algn="l"/>
              </a:tabLst>
            </a:pPr>
            <a:r>
              <a:rPr sz="3800" spc="125" dirty="0">
                <a:latin typeface="Symbol" panose="05050102010706020507"/>
                <a:cs typeface="Symbol" panose="05050102010706020507"/>
              </a:rPr>
              <a:t></a:t>
            </a:r>
            <a:r>
              <a:rPr sz="3800" spc="10" dirty="0">
                <a:latin typeface="Symbol" panose="05050102010706020507"/>
                <a:cs typeface="Symbol" panose="05050102010706020507"/>
              </a:rPr>
              <a:t></a:t>
            </a:r>
            <a:r>
              <a:rPr sz="3800" dirty="0">
                <a:latin typeface="Times New Roman" panose="02020603050405020304"/>
                <a:cs typeface="Times New Roman" panose="02020603050405020304"/>
              </a:rPr>
              <a:t>	</a:t>
            </a:r>
            <a:r>
              <a:rPr sz="3800" spc="10" dirty="0">
                <a:latin typeface="Symbol" panose="05050102010706020507"/>
                <a:cs typeface="Symbol" panose="05050102010706020507"/>
              </a:rPr>
              <a:t></a:t>
            </a:r>
            <a:endParaRPr sz="3800">
              <a:latin typeface="Symbol" panose="05050102010706020507"/>
              <a:cs typeface="Symbol" panose="05050102010706020507"/>
            </a:endParaRPr>
          </a:p>
        </p:txBody>
      </p:sp>
      <p:sp>
        <p:nvSpPr>
          <p:cNvPr id="15" name="object 15"/>
          <p:cNvSpPr txBox="1"/>
          <p:nvPr/>
        </p:nvSpPr>
        <p:spPr>
          <a:xfrm>
            <a:off x="2011057" y="4956492"/>
            <a:ext cx="1637030" cy="568325"/>
          </a:xfrm>
          <a:prstGeom prst="rect">
            <a:avLst/>
          </a:prstGeom>
        </p:spPr>
        <p:txBody>
          <a:bodyPr vert="horz" wrap="square" lIns="0" tIns="0" rIns="0" bIns="0" rtlCol="0">
            <a:spAutoFit/>
          </a:bodyPr>
          <a:lstStyle/>
          <a:p>
            <a:pPr marL="12700">
              <a:lnSpc>
                <a:spcPct val="100000"/>
              </a:lnSpc>
              <a:tabLst>
                <a:tab pos="640080" algn="l"/>
                <a:tab pos="1440815" algn="l"/>
              </a:tabLst>
            </a:pPr>
            <a:r>
              <a:rPr sz="3700" spc="15" dirty="0">
                <a:latin typeface="Symbol" panose="05050102010706020507"/>
                <a:cs typeface="Symbol" panose="05050102010706020507"/>
              </a:rPr>
              <a:t></a:t>
            </a:r>
            <a:r>
              <a:rPr sz="3700" spc="15" dirty="0">
                <a:latin typeface="Times New Roman" panose="02020603050405020304"/>
                <a:cs typeface="Times New Roman" panose="02020603050405020304"/>
              </a:rPr>
              <a:t>	</a:t>
            </a:r>
            <a:r>
              <a:rPr sz="3700" spc="15" dirty="0">
                <a:latin typeface="Symbol" panose="05050102010706020507"/>
                <a:cs typeface="Symbol" panose="05050102010706020507"/>
              </a:rPr>
              <a:t></a:t>
            </a:r>
            <a:r>
              <a:rPr sz="3700" spc="15" dirty="0">
                <a:latin typeface="Times New Roman" panose="02020603050405020304"/>
                <a:cs typeface="Times New Roman" panose="02020603050405020304"/>
              </a:rPr>
              <a:t>	</a:t>
            </a:r>
            <a:r>
              <a:rPr sz="3700" spc="15" dirty="0">
                <a:latin typeface="Symbol" panose="05050102010706020507"/>
                <a:cs typeface="Symbol" panose="05050102010706020507"/>
              </a:rPr>
              <a:t></a:t>
            </a:r>
            <a:endParaRPr sz="3700">
              <a:latin typeface="Symbol" panose="05050102010706020507"/>
              <a:cs typeface="Symbol" panose="05050102010706020507"/>
            </a:endParaRPr>
          </a:p>
        </p:txBody>
      </p:sp>
      <p:sp>
        <p:nvSpPr>
          <p:cNvPr id="16" name="object 16"/>
          <p:cNvSpPr txBox="1"/>
          <p:nvPr/>
        </p:nvSpPr>
        <p:spPr>
          <a:xfrm>
            <a:off x="3263010" y="3238957"/>
            <a:ext cx="1356995" cy="1834514"/>
          </a:xfrm>
          <a:prstGeom prst="rect">
            <a:avLst/>
          </a:prstGeom>
        </p:spPr>
        <p:txBody>
          <a:bodyPr vert="horz" wrap="square" lIns="0" tIns="0" rIns="0" bIns="0" rtlCol="0">
            <a:spAutoFit/>
          </a:bodyPr>
          <a:lstStyle/>
          <a:p>
            <a:pPr marL="12700">
              <a:lnSpc>
                <a:spcPct val="100000"/>
              </a:lnSpc>
            </a:pPr>
            <a:r>
              <a:rPr sz="5550" spc="-2137" baseline="5000" dirty="0">
                <a:latin typeface="Symbol" panose="05050102010706020507"/>
                <a:cs typeface="Symbol" panose="05050102010706020507"/>
              </a:rPr>
              <a:t></a:t>
            </a:r>
            <a:r>
              <a:rPr sz="5550" spc="367" baseline="-16000" dirty="0">
                <a:latin typeface="Symbol" panose="05050102010706020507"/>
                <a:cs typeface="Symbol" panose="05050102010706020507"/>
              </a:rPr>
              <a:t></a:t>
            </a:r>
            <a:r>
              <a:rPr sz="3700" spc="275" dirty="0">
                <a:latin typeface="Times New Roman" panose="02020603050405020304"/>
                <a:cs typeface="Times New Roman" panose="02020603050405020304"/>
              </a:rPr>
              <a:t>0</a:t>
            </a:r>
            <a:r>
              <a:rPr sz="3700" spc="135" dirty="0">
                <a:latin typeface="Times New Roman" panose="02020603050405020304"/>
                <a:cs typeface="Times New Roman" panose="02020603050405020304"/>
              </a:rPr>
              <a:t>.</a:t>
            </a:r>
            <a:r>
              <a:rPr sz="3700" spc="15" dirty="0">
                <a:latin typeface="Times New Roman" panose="02020603050405020304"/>
                <a:cs typeface="Times New Roman" panose="02020603050405020304"/>
              </a:rPr>
              <a:t>211</a:t>
            </a:r>
            <a:endParaRPr sz="3700">
              <a:latin typeface="Times New Roman" panose="02020603050405020304"/>
              <a:cs typeface="Times New Roman" panose="02020603050405020304"/>
            </a:endParaRPr>
          </a:p>
          <a:p>
            <a:pPr>
              <a:lnSpc>
                <a:spcPct val="100000"/>
              </a:lnSpc>
              <a:spcBef>
                <a:spcPts val="30"/>
              </a:spcBef>
            </a:pPr>
            <a:endParaRPr sz="4600">
              <a:latin typeface="Times New Roman" panose="02020603050405020304"/>
              <a:cs typeface="Times New Roman" panose="02020603050405020304"/>
            </a:endParaRPr>
          </a:p>
          <a:p>
            <a:pPr marL="189230">
              <a:lnSpc>
                <a:spcPct val="100000"/>
              </a:lnSpc>
            </a:pPr>
            <a:r>
              <a:rPr sz="5550" spc="-232" baseline="-3000" dirty="0">
                <a:latin typeface="Symbol" panose="05050102010706020507"/>
                <a:cs typeface="Symbol" panose="05050102010706020507"/>
              </a:rPr>
              <a:t></a:t>
            </a:r>
            <a:r>
              <a:rPr sz="3700" spc="15" dirty="0">
                <a:latin typeface="Times New Roman" panose="02020603050405020304"/>
                <a:cs typeface="Times New Roman" panose="02020603050405020304"/>
              </a:rPr>
              <a:t>1</a:t>
            </a:r>
            <a:endParaRPr sz="3700">
              <a:latin typeface="Times New Roman" panose="02020603050405020304"/>
              <a:cs typeface="Times New Roman" panose="02020603050405020304"/>
            </a:endParaRPr>
          </a:p>
        </p:txBody>
      </p:sp>
      <p:sp>
        <p:nvSpPr>
          <p:cNvPr id="17" name="object 17"/>
          <p:cNvSpPr txBox="1"/>
          <p:nvPr/>
        </p:nvSpPr>
        <p:spPr>
          <a:xfrm>
            <a:off x="2011057" y="5858649"/>
            <a:ext cx="1852930" cy="748665"/>
          </a:xfrm>
          <a:prstGeom prst="rect">
            <a:avLst/>
          </a:prstGeom>
        </p:spPr>
        <p:txBody>
          <a:bodyPr vert="horz" wrap="square" lIns="0" tIns="0" rIns="0" bIns="0" rtlCol="0">
            <a:spAutoFit/>
          </a:bodyPr>
          <a:lstStyle/>
          <a:p>
            <a:pPr marL="12700">
              <a:lnSpc>
                <a:spcPct val="100000"/>
              </a:lnSpc>
              <a:tabLst>
                <a:tab pos="1440815" algn="l"/>
              </a:tabLst>
            </a:pPr>
            <a:r>
              <a:rPr sz="3700" spc="-1425" dirty="0">
                <a:latin typeface="Symbol" panose="05050102010706020507"/>
                <a:cs typeface="Symbol" panose="05050102010706020507"/>
              </a:rPr>
              <a:t></a:t>
            </a:r>
            <a:r>
              <a:rPr sz="5550" spc="22" baseline="-21000" dirty="0">
                <a:latin typeface="Symbol" panose="05050102010706020507"/>
                <a:cs typeface="Symbol" panose="05050102010706020507"/>
              </a:rPr>
              <a:t></a:t>
            </a:r>
            <a:r>
              <a:rPr sz="5550" spc="-742" baseline="-21000" dirty="0">
                <a:latin typeface="Times New Roman" panose="02020603050405020304"/>
                <a:cs typeface="Times New Roman" panose="02020603050405020304"/>
              </a:rPr>
              <a:t> </a:t>
            </a:r>
            <a:r>
              <a:rPr sz="5550" i="1" spc="30" baseline="-5000" dirty="0">
                <a:latin typeface="Times New Roman" panose="02020603050405020304"/>
                <a:cs typeface="Times New Roman" panose="02020603050405020304"/>
              </a:rPr>
              <a:t>B</a:t>
            </a:r>
            <a:r>
              <a:rPr sz="5550" i="1" spc="-202" baseline="-5000" dirty="0">
                <a:latin typeface="Times New Roman" panose="02020603050405020304"/>
                <a:cs typeface="Times New Roman" panose="02020603050405020304"/>
              </a:rPr>
              <a:t> </a:t>
            </a:r>
            <a:r>
              <a:rPr sz="3700" spc="-1425" dirty="0">
                <a:latin typeface="Symbol" panose="05050102010706020507"/>
                <a:cs typeface="Symbol" panose="05050102010706020507"/>
              </a:rPr>
              <a:t></a:t>
            </a:r>
            <a:r>
              <a:rPr sz="5550" spc="22" baseline="-21000" dirty="0">
                <a:latin typeface="Symbol" panose="05050102010706020507"/>
                <a:cs typeface="Symbol" panose="05050102010706020507"/>
              </a:rPr>
              <a:t></a:t>
            </a:r>
            <a:r>
              <a:rPr sz="5550" baseline="-21000" dirty="0">
                <a:latin typeface="Times New Roman" panose="02020603050405020304"/>
                <a:cs typeface="Times New Roman" panose="02020603050405020304"/>
              </a:rPr>
              <a:t>	</a:t>
            </a:r>
            <a:r>
              <a:rPr sz="3700" spc="-1425" dirty="0">
                <a:latin typeface="Symbol" panose="05050102010706020507"/>
                <a:cs typeface="Symbol" panose="05050102010706020507"/>
              </a:rPr>
              <a:t></a:t>
            </a:r>
            <a:r>
              <a:rPr sz="5550" spc="-232" baseline="-21000" dirty="0">
                <a:latin typeface="Symbol" panose="05050102010706020507"/>
                <a:cs typeface="Symbol" panose="05050102010706020507"/>
              </a:rPr>
              <a:t></a:t>
            </a:r>
            <a:r>
              <a:rPr sz="5550" spc="22" baseline="-5000" dirty="0">
                <a:latin typeface="Times New Roman" panose="02020603050405020304"/>
                <a:cs typeface="Times New Roman" panose="02020603050405020304"/>
              </a:rPr>
              <a:t>1</a:t>
            </a:r>
            <a:endParaRPr sz="5550" baseline="-5000">
              <a:latin typeface="Times New Roman" panose="02020603050405020304"/>
              <a:cs typeface="Times New Roman" panose="02020603050405020304"/>
            </a:endParaRPr>
          </a:p>
        </p:txBody>
      </p:sp>
      <p:sp>
        <p:nvSpPr>
          <p:cNvPr id="18" name="object 18"/>
          <p:cNvSpPr txBox="1"/>
          <p:nvPr/>
        </p:nvSpPr>
        <p:spPr>
          <a:xfrm>
            <a:off x="2011057" y="5190502"/>
            <a:ext cx="1852930" cy="784860"/>
          </a:xfrm>
          <a:prstGeom prst="rect">
            <a:avLst/>
          </a:prstGeom>
        </p:spPr>
        <p:txBody>
          <a:bodyPr vert="horz" wrap="square" lIns="0" tIns="0" rIns="0" bIns="0" rtlCol="0">
            <a:spAutoFit/>
          </a:bodyPr>
          <a:lstStyle/>
          <a:p>
            <a:pPr marL="12700">
              <a:lnSpc>
                <a:spcPct val="100000"/>
              </a:lnSpc>
              <a:tabLst>
                <a:tab pos="1440815" algn="l"/>
              </a:tabLst>
            </a:pPr>
            <a:r>
              <a:rPr sz="5550" spc="262" baseline="-26000" dirty="0">
                <a:latin typeface="Symbol" panose="05050102010706020507"/>
                <a:cs typeface="Symbol" panose="05050102010706020507"/>
              </a:rPr>
              <a:t></a:t>
            </a:r>
            <a:r>
              <a:rPr sz="3700" i="1" spc="25" dirty="0">
                <a:latin typeface="Times New Roman" panose="02020603050405020304"/>
                <a:cs typeface="Times New Roman" panose="02020603050405020304"/>
              </a:rPr>
              <a:t>G</a:t>
            </a:r>
            <a:r>
              <a:rPr sz="3700" i="1" spc="-285" dirty="0">
                <a:latin typeface="Times New Roman" panose="02020603050405020304"/>
                <a:cs typeface="Times New Roman" panose="02020603050405020304"/>
              </a:rPr>
              <a:t> </a:t>
            </a:r>
            <a:r>
              <a:rPr sz="5550" spc="22" baseline="-26000" dirty="0">
                <a:latin typeface="Symbol" panose="05050102010706020507"/>
                <a:cs typeface="Symbol" panose="05050102010706020507"/>
              </a:rPr>
              <a:t></a:t>
            </a:r>
            <a:r>
              <a:rPr sz="5550" spc="675" baseline="-26000" dirty="0">
                <a:latin typeface="Times New Roman" panose="02020603050405020304"/>
                <a:cs typeface="Times New Roman" panose="02020603050405020304"/>
              </a:rPr>
              <a:t> </a:t>
            </a:r>
            <a:r>
              <a:rPr sz="3700" spc="20" dirty="0">
                <a:latin typeface="Symbol" panose="05050102010706020507"/>
                <a:cs typeface="Symbol" panose="05050102010706020507"/>
              </a:rPr>
              <a:t></a:t>
            </a:r>
            <a:r>
              <a:rPr sz="3700" dirty="0">
                <a:latin typeface="Times New Roman" panose="02020603050405020304"/>
                <a:cs typeface="Times New Roman" panose="02020603050405020304"/>
              </a:rPr>
              <a:t>	</a:t>
            </a:r>
            <a:r>
              <a:rPr sz="5550" spc="-232" baseline="-26000" dirty="0">
                <a:latin typeface="Symbol" panose="05050102010706020507"/>
                <a:cs typeface="Symbol" panose="05050102010706020507"/>
              </a:rPr>
              <a:t></a:t>
            </a:r>
            <a:r>
              <a:rPr sz="3700" spc="15" dirty="0">
                <a:latin typeface="Times New Roman" panose="02020603050405020304"/>
                <a:cs typeface="Times New Roman" panose="02020603050405020304"/>
              </a:rPr>
              <a:t>1</a:t>
            </a:r>
            <a:endParaRPr sz="3700">
              <a:latin typeface="Times New Roman" panose="02020603050405020304"/>
              <a:cs typeface="Times New Roman" panose="02020603050405020304"/>
            </a:endParaRPr>
          </a:p>
        </p:txBody>
      </p:sp>
      <p:sp>
        <p:nvSpPr>
          <p:cNvPr id="19" name="object 19"/>
          <p:cNvSpPr txBox="1"/>
          <p:nvPr/>
        </p:nvSpPr>
        <p:spPr>
          <a:xfrm>
            <a:off x="1842630" y="3194697"/>
            <a:ext cx="1004569" cy="1878964"/>
          </a:xfrm>
          <a:prstGeom prst="rect">
            <a:avLst/>
          </a:prstGeom>
        </p:spPr>
        <p:txBody>
          <a:bodyPr vert="horz" wrap="square" lIns="0" tIns="0" rIns="0" bIns="0" rtlCol="0">
            <a:spAutoFit/>
          </a:bodyPr>
          <a:lstStyle/>
          <a:p>
            <a:pPr marL="12700">
              <a:lnSpc>
                <a:spcPct val="100000"/>
              </a:lnSpc>
            </a:pPr>
            <a:r>
              <a:rPr sz="3700" spc="-1425" dirty="0">
                <a:latin typeface="Symbol" panose="05050102010706020507"/>
                <a:cs typeface="Symbol" panose="05050102010706020507"/>
              </a:rPr>
              <a:t></a:t>
            </a:r>
            <a:r>
              <a:rPr sz="5550" spc="262" baseline="-21000" dirty="0">
                <a:latin typeface="Symbol" panose="05050102010706020507"/>
                <a:cs typeface="Symbol" panose="05050102010706020507"/>
              </a:rPr>
              <a:t></a:t>
            </a:r>
            <a:r>
              <a:rPr sz="5550" i="1" spc="37" baseline="-5000" dirty="0">
                <a:latin typeface="Times New Roman" panose="02020603050405020304"/>
                <a:cs typeface="Times New Roman" panose="02020603050405020304"/>
              </a:rPr>
              <a:t>Q</a:t>
            </a:r>
            <a:r>
              <a:rPr sz="5550" i="1" spc="-532" baseline="-5000" dirty="0">
                <a:latin typeface="Times New Roman" panose="02020603050405020304"/>
                <a:cs typeface="Times New Roman" panose="02020603050405020304"/>
              </a:rPr>
              <a:t> </a:t>
            </a:r>
            <a:r>
              <a:rPr sz="3700" spc="-1425" dirty="0">
                <a:latin typeface="Symbol" panose="05050102010706020507"/>
                <a:cs typeface="Symbol" panose="05050102010706020507"/>
              </a:rPr>
              <a:t></a:t>
            </a:r>
            <a:r>
              <a:rPr sz="5550" spc="22" baseline="-21000" dirty="0">
                <a:latin typeface="Symbol" panose="05050102010706020507"/>
                <a:cs typeface="Symbol" panose="05050102010706020507"/>
              </a:rPr>
              <a:t></a:t>
            </a:r>
            <a:endParaRPr sz="5550" baseline="-21000">
              <a:latin typeface="Symbol" panose="05050102010706020507"/>
              <a:cs typeface="Symbol" panose="05050102010706020507"/>
            </a:endParaRPr>
          </a:p>
          <a:p>
            <a:pPr>
              <a:lnSpc>
                <a:spcPct val="100000"/>
              </a:lnSpc>
              <a:spcBef>
                <a:spcPts val="15"/>
              </a:spcBef>
            </a:pPr>
            <a:endParaRPr sz="5100">
              <a:latin typeface="Times New Roman" panose="02020603050405020304"/>
              <a:cs typeface="Times New Roman" panose="02020603050405020304"/>
            </a:endParaRPr>
          </a:p>
          <a:p>
            <a:pPr marL="180975">
              <a:lnSpc>
                <a:spcPct val="100000"/>
              </a:lnSpc>
            </a:pPr>
            <a:r>
              <a:rPr sz="3700" spc="15" dirty="0">
                <a:latin typeface="Symbol" panose="05050102010706020507"/>
                <a:cs typeface="Symbol" panose="05050102010706020507"/>
              </a:rPr>
              <a:t></a:t>
            </a:r>
            <a:r>
              <a:rPr sz="3700" spc="-495" dirty="0">
                <a:latin typeface="Times New Roman" panose="02020603050405020304"/>
                <a:cs typeface="Times New Roman" panose="02020603050405020304"/>
              </a:rPr>
              <a:t> </a:t>
            </a:r>
            <a:r>
              <a:rPr sz="5550" i="1" spc="30" baseline="3000" dirty="0">
                <a:latin typeface="Times New Roman" panose="02020603050405020304"/>
                <a:cs typeface="Times New Roman" panose="02020603050405020304"/>
              </a:rPr>
              <a:t>R</a:t>
            </a:r>
            <a:r>
              <a:rPr sz="5550" i="1" spc="-202" baseline="3000" dirty="0">
                <a:latin typeface="Times New Roman" panose="02020603050405020304"/>
                <a:cs typeface="Times New Roman" panose="02020603050405020304"/>
              </a:rPr>
              <a:t> </a:t>
            </a:r>
            <a:r>
              <a:rPr sz="3700" spc="15" dirty="0">
                <a:latin typeface="Symbol" panose="05050102010706020507"/>
                <a:cs typeface="Symbol" panose="05050102010706020507"/>
              </a:rPr>
              <a:t></a:t>
            </a:r>
            <a:endParaRPr sz="3700">
              <a:latin typeface="Symbol" panose="05050102010706020507"/>
              <a:cs typeface="Symbol" panose="05050102010706020507"/>
            </a:endParaRPr>
          </a:p>
        </p:txBody>
      </p:sp>
      <p:sp>
        <p:nvSpPr>
          <p:cNvPr id="20" name="object 20"/>
          <p:cNvSpPr txBox="1"/>
          <p:nvPr/>
        </p:nvSpPr>
        <p:spPr>
          <a:xfrm>
            <a:off x="4979835" y="4454397"/>
            <a:ext cx="1431290" cy="2049780"/>
          </a:xfrm>
          <a:prstGeom prst="rect">
            <a:avLst/>
          </a:prstGeom>
        </p:spPr>
        <p:txBody>
          <a:bodyPr vert="horz" wrap="square" lIns="0" tIns="0" rIns="0" bIns="0" rtlCol="0">
            <a:spAutoFit/>
          </a:bodyPr>
          <a:lstStyle/>
          <a:p>
            <a:pPr marL="12700">
              <a:lnSpc>
                <a:spcPct val="100000"/>
              </a:lnSpc>
            </a:pPr>
            <a:r>
              <a:rPr sz="3800" spc="-95" dirty="0">
                <a:latin typeface="Times New Roman" panose="02020603050405020304"/>
                <a:cs typeface="Times New Roman" panose="02020603050405020304"/>
              </a:rPr>
              <a:t>0</a:t>
            </a:r>
            <a:r>
              <a:rPr sz="3800" spc="-5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956</a:t>
            </a:r>
            <a:endParaRPr sz="3800">
              <a:latin typeface="Times New Roman" panose="02020603050405020304"/>
              <a:cs typeface="Times New Roman" panose="02020603050405020304"/>
            </a:endParaRPr>
          </a:p>
          <a:p>
            <a:pPr marL="20320">
              <a:lnSpc>
                <a:spcPct val="100000"/>
              </a:lnSpc>
              <a:spcBef>
                <a:spcPts val="1180"/>
              </a:spcBef>
            </a:pPr>
            <a:r>
              <a:rPr sz="3800" spc="15" dirty="0">
                <a:latin typeface="Symbol" panose="05050102010706020507"/>
                <a:cs typeface="Symbol" panose="05050102010706020507"/>
              </a:rPr>
              <a:t></a:t>
            </a:r>
            <a:r>
              <a:rPr sz="3800" spc="-500" dirty="0">
                <a:latin typeface="Times New Roman" panose="02020603050405020304"/>
                <a:cs typeface="Times New Roman" panose="02020603050405020304"/>
              </a:rPr>
              <a:t> </a:t>
            </a:r>
            <a:r>
              <a:rPr sz="3800" spc="-95" dirty="0">
                <a:latin typeface="Times New Roman" panose="02020603050405020304"/>
                <a:cs typeface="Times New Roman" panose="02020603050405020304"/>
              </a:rPr>
              <a:t>0</a:t>
            </a:r>
            <a:r>
              <a:rPr sz="3800" spc="-5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272</a:t>
            </a:r>
            <a:endParaRPr sz="3800">
              <a:latin typeface="Times New Roman" panose="02020603050405020304"/>
              <a:cs typeface="Times New Roman" panose="02020603050405020304"/>
            </a:endParaRPr>
          </a:p>
          <a:p>
            <a:pPr marL="20320">
              <a:lnSpc>
                <a:spcPct val="100000"/>
              </a:lnSpc>
              <a:spcBef>
                <a:spcPts val="1185"/>
              </a:spcBef>
            </a:pPr>
            <a:r>
              <a:rPr sz="3800" spc="125" dirty="0">
                <a:latin typeface="Symbol" panose="05050102010706020507"/>
                <a:cs typeface="Symbol" panose="05050102010706020507"/>
              </a:rPr>
              <a:t></a:t>
            </a:r>
            <a:r>
              <a:rPr sz="3800" spc="-100" dirty="0">
                <a:latin typeface="Times New Roman" panose="02020603050405020304"/>
                <a:cs typeface="Times New Roman" panose="02020603050405020304"/>
              </a:rPr>
              <a:t>1</a:t>
            </a:r>
            <a:r>
              <a:rPr sz="3800" spc="-5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106</a:t>
            </a:r>
            <a:endParaRPr sz="3800">
              <a:latin typeface="Times New Roman" panose="02020603050405020304"/>
              <a:cs typeface="Times New Roman" panose="02020603050405020304"/>
            </a:endParaRPr>
          </a:p>
        </p:txBody>
      </p:sp>
      <p:sp>
        <p:nvSpPr>
          <p:cNvPr id="21" name="object 21"/>
          <p:cNvSpPr txBox="1"/>
          <p:nvPr/>
        </p:nvSpPr>
        <p:spPr>
          <a:xfrm>
            <a:off x="8443848" y="4897107"/>
            <a:ext cx="925194" cy="582930"/>
          </a:xfrm>
          <a:prstGeom prst="rect">
            <a:avLst/>
          </a:prstGeom>
        </p:spPr>
        <p:txBody>
          <a:bodyPr vert="horz" wrap="square" lIns="0" tIns="0" rIns="0" bIns="0" rtlCol="0">
            <a:spAutoFit/>
          </a:bodyPr>
          <a:lstStyle/>
          <a:p>
            <a:pPr marL="12700">
              <a:lnSpc>
                <a:spcPct val="100000"/>
              </a:lnSpc>
              <a:tabLst>
                <a:tab pos="724535" algn="l"/>
              </a:tabLst>
            </a:pPr>
            <a:r>
              <a:rPr sz="3800" spc="125" dirty="0">
                <a:latin typeface="Symbol" panose="05050102010706020507"/>
                <a:cs typeface="Symbol" panose="05050102010706020507"/>
              </a:rPr>
              <a:t></a:t>
            </a:r>
            <a:r>
              <a:rPr sz="3800" spc="10" dirty="0">
                <a:latin typeface="Symbol" panose="05050102010706020507"/>
                <a:cs typeface="Symbol" panose="05050102010706020507"/>
              </a:rPr>
              <a:t></a:t>
            </a:r>
            <a:r>
              <a:rPr sz="3800" dirty="0">
                <a:latin typeface="Times New Roman" panose="02020603050405020304"/>
                <a:cs typeface="Times New Roman" panose="02020603050405020304"/>
              </a:rPr>
              <a:t>	</a:t>
            </a:r>
            <a:r>
              <a:rPr sz="3800" spc="10" dirty="0">
                <a:latin typeface="Symbol" panose="05050102010706020507"/>
                <a:cs typeface="Symbol" panose="05050102010706020507"/>
              </a:rPr>
              <a:t></a:t>
            </a:r>
            <a:endParaRPr sz="3800">
              <a:latin typeface="Symbol" panose="05050102010706020507"/>
              <a:cs typeface="Symbol" panose="05050102010706020507"/>
            </a:endParaRPr>
          </a:p>
        </p:txBody>
      </p:sp>
      <p:sp>
        <p:nvSpPr>
          <p:cNvPr id="22" name="object 22"/>
          <p:cNvSpPr txBox="1"/>
          <p:nvPr/>
        </p:nvSpPr>
        <p:spPr>
          <a:xfrm>
            <a:off x="8443848" y="5822950"/>
            <a:ext cx="925194" cy="768350"/>
          </a:xfrm>
          <a:prstGeom prst="rect">
            <a:avLst/>
          </a:prstGeom>
        </p:spPr>
        <p:txBody>
          <a:bodyPr vert="horz" wrap="square" lIns="0" tIns="0" rIns="0" bIns="0" rtlCol="0">
            <a:spAutoFit/>
          </a:bodyPr>
          <a:lstStyle/>
          <a:p>
            <a:pPr marL="12700">
              <a:lnSpc>
                <a:spcPct val="100000"/>
              </a:lnSpc>
            </a:pPr>
            <a:r>
              <a:rPr sz="3800" spc="-1465" dirty="0">
                <a:latin typeface="Symbol" panose="05050102010706020507"/>
                <a:cs typeface="Symbol" panose="05050102010706020507"/>
              </a:rPr>
              <a:t></a:t>
            </a:r>
            <a:r>
              <a:rPr sz="5700" spc="187" baseline="-21000" dirty="0">
                <a:latin typeface="Symbol" panose="05050102010706020507"/>
                <a:cs typeface="Symbol" panose="05050102010706020507"/>
              </a:rPr>
              <a:t></a:t>
            </a:r>
            <a:r>
              <a:rPr sz="3800" spc="-1465" dirty="0">
                <a:latin typeface="Symbol" panose="05050102010706020507"/>
                <a:cs typeface="Symbol" panose="05050102010706020507"/>
              </a:rPr>
              <a:t></a:t>
            </a:r>
            <a:r>
              <a:rPr sz="5700" spc="-217" baseline="-21000" dirty="0">
                <a:latin typeface="Symbol" panose="05050102010706020507"/>
                <a:cs typeface="Symbol" panose="05050102010706020507"/>
              </a:rPr>
              <a:t></a:t>
            </a:r>
            <a:r>
              <a:rPr sz="5700" i="1" spc="-75" baseline="-5000" dirty="0">
                <a:latin typeface="Times New Roman" panose="02020603050405020304"/>
                <a:cs typeface="Times New Roman" panose="02020603050405020304"/>
              </a:rPr>
              <a:t>Q</a:t>
            </a:r>
            <a:r>
              <a:rPr sz="3800" spc="-1465" dirty="0">
                <a:latin typeface="Symbol" panose="05050102010706020507"/>
                <a:cs typeface="Symbol" panose="05050102010706020507"/>
              </a:rPr>
              <a:t></a:t>
            </a:r>
            <a:r>
              <a:rPr sz="5700" spc="15" baseline="-21000" dirty="0">
                <a:latin typeface="Symbol" panose="05050102010706020507"/>
                <a:cs typeface="Symbol" panose="05050102010706020507"/>
              </a:rPr>
              <a:t></a:t>
            </a:r>
            <a:endParaRPr sz="5700" baseline="-21000">
              <a:latin typeface="Symbol" panose="05050102010706020507"/>
              <a:cs typeface="Symbol" panose="05050102010706020507"/>
            </a:endParaRPr>
          </a:p>
        </p:txBody>
      </p:sp>
      <p:sp>
        <p:nvSpPr>
          <p:cNvPr id="23" name="object 23"/>
          <p:cNvSpPr txBox="1"/>
          <p:nvPr/>
        </p:nvSpPr>
        <p:spPr>
          <a:xfrm>
            <a:off x="7058482" y="5868682"/>
            <a:ext cx="1091565" cy="590550"/>
          </a:xfrm>
          <a:prstGeom prst="rect">
            <a:avLst/>
          </a:prstGeom>
        </p:spPr>
        <p:txBody>
          <a:bodyPr vert="horz" wrap="square" lIns="0" tIns="0" rIns="0" bIns="0" rtlCol="0">
            <a:spAutoFit/>
          </a:bodyPr>
          <a:lstStyle/>
          <a:p>
            <a:pPr marL="12700">
              <a:lnSpc>
                <a:spcPct val="100000"/>
              </a:lnSpc>
            </a:pPr>
            <a:r>
              <a:rPr sz="3800" spc="-145" dirty="0">
                <a:latin typeface="Times New Roman" panose="02020603050405020304"/>
                <a:cs typeface="Times New Roman" panose="02020603050405020304"/>
              </a:rPr>
              <a:t>1</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703</a:t>
            </a:r>
            <a:endParaRPr sz="3800">
              <a:latin typeface="Times New Roman" panose="02020603050405020304"/>
              <a:cs typeface="Times New Roman" panose="02020603050405020304"/>
            </a:endParaRPr>
          </a:p>
        </p:txBody>
      </p:sp>
      <p:sp>
        <p:nvSpPr>
          <p:cNvPr id="24" name="object 24"/>
          <p:cNvSpPr txBox="1"/>
          <p:nvPr/>
        </p:nvSpPr>
        <p:spPr>
          <a:xfrm>
            <a:off x="6993737" y="1814880"/>
            <a:ext cx="2375535" cy="4127500"/>
          </a:xfrm>
          <a:prstGeom prst="rect">
            <a:avLst/>
          </a:prstGeom>
        </p:spPr>
        <p:txBody>
          <a:bodyPr vert="horz" wrap="square" lIns="0" tIns="0" rIns="0" bIns="0" rtlCol="0">
            <a:spAutoFit/>
          </a:bodyPr>
          <a:lstStyle/>
          <a:p>
            <a:pPr marL="12700">
              <a:lnSpc>
                <a:spcPct val="100000"/>
              </a:lnSpc>
              <a:tabLst>
                <a:tab pos="1348740" algn="l"/>
              </a:tabLst>
            </a:pPr>
            <a:r>
              <a:rPr sz="3800" spc="-145" dirty="0">
                <a:latin typeface="Times New Roman" panose="02020603050405020304"/>
                <a:cs typeface="Times New Roman" panose="02020603050405020304"/>
              </a:rPr>
              <a:t>0</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114</a:t>
            </a:r>
            <a:r>
              <a:rPr sz="3800" dirty="0">
                <a:latin typeface="Times New Roman" panose="02020603050405020304"/>
                <a:cs typeface="Times New Roman" panose="02020603050405020304"/>
              </a:rPr>
              <a:t>	</a:t>
            </a:r>
            <a:r>
              <a:rPr sz="5700" spc="187" baseline="-3000" dirty="0">
                <a:latin typeface="Symbol" panose="05050102010706020507"/>
                <a:cs typeface="Symbol" panose="05050102010706020507"/>
              </a:rPr>
              <a:t></a:t>
            </a:r>
            <a:r>
              <a:rPr sz="5700" spc="104" baseline="-3000" dirty="0">
                <a:latin typeface="Symbol" panose="05050102010706020507"/>
                <a:cs typeface="Symbol" panose="05050102010706020507"/>
              </a:rPr>
              <a:t></a:t>
            </a:r>
            <a:r>
              <a:rPr sz="3800" i="1" spc="200" dirty="0">
                <a:latin typeface="Times New Roman" panose="02020603050405020304"/>
                <a:cs typeface="Times New Roman" panose="02020603050405020304"/>
              </a:rPr>
              <a:t>R</a:t>
            </a:r>
            <a:r>
              <a:rPr sz="5700" spc="15" baseline="-3000" dirty="0">
                <a:latin typeface="Symbol" panose="05050102010706020507"/>
                <a:cs typeface="Symbol" panose="05050102010706020507"/>
              </a:rPr>
              <a:t></a:t>
            </a:r>
            <a:endParaRPr sz="5700" baseline="-3000">
              <a:latin typeface="Symbol" panose="05050102010706020507"/>
              <a:cs typeface="Symbol" panose="05050102010706020507"/>
            </a:endParaRPr>
          </a:p>
          <a:p>
            <a:pPr marL="19050">
              <a:lnSpc>
                <a:spcPct val="100000"/>
              </a:lnSpc>
              <a:spcBef>
                <a:spcPts val="1190"/>
              </a:spcBef>
            </a:pPr>
            <a:r>
              <a:rPr sz="3800" spc="15" dirty="0">
                <a:latin typeface="Symbol" panose="05050102010706020507"/>
                <a:cs typeface="Symbol" panose="05050102010706020507"/>
              </a:rPr>
              <a:t></a:t>
            </a:r>
            <a:r>
              <a:rPr sz="3800" spc="-560" dirty="0">
                <a:latin typeface="Times New Roman" panose="02020603050405020304"/>
                <a:cs typeface="Times New Roman" panose="02020603050405020304"/>
              </a:rPr>
              <a:t> </a:t>
            </a:r>
            <a:r>
              <a:rPr sz="3800" spc="-145" dirty="0">
                <a:latin typeface="Times New Roman" panose="02020603050405020304"/>
                <a:cs typeface="Times New Roman" panose="02020603050405020304"/>
              </a:rPr>
              <a:t>0</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32</a:t>
            </a:r>
            <a:r>
              <a:rPr sz="3800" spc="-405" dirty="0">
                <a:latin typeface="Times New Roman" panose="02020603050405020304"/>
                <a:cs typeface="Times New Roman" panose="02020603050405020304"/>
              </a:rPr>
              <a:t>2</a:t>
            </a:r>
            <a:r>
              <a:rPr sz="5700" spc="187" baseline="-26000" dirty="0">
                <a:latin typeface="Symbol" panose="05050102010706020507"/>
                <a:cs typeface="Symbol" panose="05050102010706020507"/>
              </a:rPr>
              <a:t></a:t>
            </a:r>
            <a:r>
              <a:rPr sz="5700" spc="-217" baseline="-26000" dirty="0">
                <a:latin typeface="Symbol" panose="05050102010706020507"/>
                <a:cs typeface="Symbol" panose="05050102010706020507"/>
              </a:rPr>
              <a:t></a:t>
            </a:r>
            <a:r>
              <a:rPr sz="3800" i="1" dirty="0">
                <a:latin typeface="Times New Roman" panose="02020603050405020304"/>
                <a:cs typeface="Times New Roman" panose="02020603050405020304"/>
              </a:rPr>
              <a:t>G</a:t>
            </a:r>
            <a:r>
              <a:rPr sz="5700" spc="15" baseline="-26000" dirty="0">
                <a:latin typeface="Symbol" panose="05050102010706020507"/>
                <a:cs typeface="Symbol" panose="05050102010706020507"/>
              </a:rPr>
              <a:t></a:t>
            </a:r>
            <a:endParaRPr sz="5700" baseline="-26000">
              <a:latin typeface="Symbol" panose="05050102010706020507"/>
              <a:cs typeface="Symbol" panose="05050102010706020507"/>
            </a:endParaRPr>
          </a:p>
          <a:p>
            <a:pPr marL="12700">
              <a:lnSpc>
                <a:spcPct val="100000"/>
              </a:lnSpc>
              <a:spcBef>
                <a:spcPts val="1195"/>
              </a:spcBef>
              <a:tabLst>
                <a:tab pos="1348740" algn="l"/>
              </a:tabLst>
            </a:pPr>
            <a:r>
              <a:rPr sz="3800" spc="-145" dirty="0">
                <a:latin typeface="Times New Roman" panose="02020603050405020304"/>
                <a:cs typeface="Times New Roman" panose="02020603050405020304"/>
              </a:rPr>
              <a:t>0</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312</a:t>
            </a:r>
            <a:r>
              <a:rPr sz="3800" dirty="0">
                <a:latin typeface="Times New Roman" panose="02020603050405020304"/>
                <a:cs typeface="Times New Roman" panose="02020603050405020304"/>
              </a:rPr>
              <a:t>	</a:t>
            </a:r>
            <a:r>
              <a:rPr sz="5700" spc="-2197" baseline="5000" dirty="0">
                <a:latin typeface="Symbol" panose="05050102010706020507"/>
                <a:cs typeface="Symbol" panose="05050102010706020507"/>
              </a:rPr>
              <a:t></a:t>
            </a:r>
            <a:r>
              <a:rPr sz="5700" spc="187" baseline="-16000" dirty="0">
                <a:latin typeface="Symbol" panose="05050102010706020507"/>
                <a:cs typeface="Symbol" panose="05050102010706020507"/>
              </a:rPr>
              <a:t></a:t>
            </a:r>
            <a:r>
              <a:rPr sz="5700" spc="-2197" baseline="5000" dirty="0">
                <a:latin typeface="Symbol" panose="05050102010706020507"/>
                <a:cs typeface="Symbol" panose="05050102010706020507"/>
              </a:rPr>
              <a:t></a:t>
            </a:r>
            <a:r>
              <a:rPr sz="5700" spc="104" baseline="-16000" dirty="0">
                <a:latin typeface="Symbol" panose="05050102010706020507"/>
                <a:cs typeface="Symbol" panose="05050102010706020507"/>
              </a:rPr>
              <a:t></a:t>
            </a:r>
            <a:r>
              <a:rPr sz="3800" i="1" spc="200" dirty="0">
                <a:latin typeface="Times New Roman" panose="02020603050405020304"/>
                <a:cs typeface="Times New Roman" panose="02020603050405020304"/>
              </a:rPr>
              <a:t>B</a:t>
            </a:r>
            <a:r>
              <a:rPr sz="5700" spc="-2197" baseline="5000" dirty="0">
                <a:latin typeface="Symbol" panose="05050102010706020507"/>
                <a:cs typeface="Symbol" panose="05050102010706020507"/>
              </a:rPr>
              <a:t></a:t>
            </a:r>
            <a:r>
              <a:rPr sz="5700" spc="15" baseline="-16000" dirty="0">
                <a:latin typeface="Symbol" panose="05050102010706020507"/>
                <a:cs typeface="Symbol" panose="05050102010706020507"/>
              </a:rPr>
              <a:t></a:t>
            </a:r>
            <a:endParaRPr sz="5700" baseline="-16000">
              <a:latin typeface="Symbol" panose="05050102010706020507"/>
              <a:cs typeface="Symbol" panose="05050102010706020507"/>
            </a:endParaRPr>
          </a:p>
          <a:p>
            <a:pPr marL="118745">
              <a:lnSpc>
                <a:spcPct val="100000"/>
              </a:lnSpc>
              <a:spcBef>
                <a:spcPts val="4345"/>
              </a:spcBef>
              <a:tabLst>
                <a:tab pos="1462405" algn="l"/>
              </a:tabLst>
            </a:pPr>
            <a:r>
              <a:rPr sz="3800" spc="-145" dirty="0">
                <a:latin typeface="Times New Roman" panose="02020603050405020304"/>
                <a:cs typeface="Times New Roman" panose="02020603050405020304"/>
              </a:rPr>
              <a:t>0</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621</a:t>
            </a:r>
            <a:r>
              <a:rPr sz="3800" dirty="0">
                <a:latin typeface="Times New Roman" panose="02020603050405020304"/>
                <a:cs typeface="Times New Roman" panose="02020603050405020304"/>
              </a:rPr>
              <a:t>	</a:t>
            </a:r>
            <a:r>
              <a:rPr sz="5700" spc="187" baseline="-3000" dirty="0">
                <a:latin typeface="Symbol" panose="05050102010706020507"/>
                <a:cs typeface="Symbol" panose="05050102010706020507"/>
              </a:rPr>
              <a:t></a:t>
            </a:r>
            <a:r>
              <a:rPr sz="5700" spc="-390" baseline="-3000" dirty="0">
                <a:latin typeface="Symbol" panose="05050102010706020507"/>
                <a:cs typeface="Symbol" panose="05050102010706020507"/>
              </a:rPr>
              <a:t></a:t>
            </a:r>
            <a:r>
              <a:rPr sz="3800" i="1" spc="15" dirty="0">
                <a:latin typeface="Times New Roman" panose="02020603050405020304"/>
                <a:cs typeface="Times New Roman" panose="02020603050405020304"/>
              </a:rPr>
              <a:t>Y</a:t>
            </a:r>
            <a:r>
              <a:rPr sz="3800" i="1" spc="-275" dirty="0">
                <a:latin typeface="Times New Roman" panose="02020603050405020304"/>
                <a:cs typeface="Times New Roman" panose="02020603050405020304"/>
              </a:rPr>
              <a:t> </a:t>
            </a:r>
            <a:r>
              <a:rPr sz="5700" spc="15" baseline="-3000" dirty="0">
                <a:latin typeface="Symbol" panose="05050102010706020507"/>
                <a:cs typeface="Symbol" panose="05050102010706020507"/>
              </a:rPr>
              <a:t></a:t>
            </a:r>
            <a:endParaRPr sz="5700" baseline="-3000">
              <a:latin typeface="Symbol" panose="05050102010706020507"/>
              <a:cs typeface="Symbol" panose="05050102010706020507"/>
            </a:endParaRPr>
          </a:p>
          <a:p>
            <a:pPr marL="125730">
              <a:lnSpc>
                <a:spcPct val="100000"/>
              </a:lnSpc>
              <a:spcBef>
                <a:spcPts val="1190"/>
              </a:spcBef>
            </a:pPr>
            <a:r>
              <a:rPr sz="3800" spc="15" dirty="0">
                <a:latin typeface="Symbol" panose="05050102010706020507"/>
                <a:cs typeface="Symbol" panose="05050102010706020507"/>
              </a:rPr>
              <a:t></a:t>
            </a:r>
            <a:r>
              <a:rPr sz="3800" spc="-560" dirty="0">
                <a:latin typeface="Times New Roman" panose="02020603050405020304"/>
                <a:cs typeface="Times New Roman" panose="02020603050405020304"/>
              </a:rPr>
              <a:t> </a:t>
            </a:r>
            <a:r>
              <a:rPr sz="3800" spc="-145" dirty="0">
                <a:latin typeface="Times New Roman" panose="02020603050405020304"/>
                <a:cs typeface="Times New Roman" panose="02020603050405020304"/>
              </a:rPr>
              <a:t>0</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64</a:t>
            </a:r>
            <a:r>
              <a:rPr sz="3800" spc="-350" dirty="0">
                <a:latin typeface="Times New Roman" panose="02020603050405020304"/>
                <a:cs typeface="Times New Roman" panose="02020603050405020304"/>
              </a:rPr>
              <a:t>7</a:t>
            </a:r>
            <a:r>
              <a:rPr sz="5700" spc="187" baseline="-26000" dirty="0">
                <a:latin typeface="Symbol" panose="05050102010706020507"/>
                <a:cs typeface="Symbol" panose="05050102010706020507"/>
              </a:rPr>
              <a:t></a:t>
            </a:r>
            <a:r>
              <a:rPr sz="5700" spc="104" baseline="-26000" dirty="0">
                <a:latin typeface="Symbol" panose="05050102010706020507"/>
                <a:cs typeface="Symbol" panose="05050102010706020507"/>
              </a:rPr>
              <a:t></a:t>
            </a:r>
            <a:r>
              <a:rPr sz="3800" i="1" spc="10" dirty="0">
                <a:latin typeface="Times New Roman" panose="02020603050405020304"/>
                <a:cs typeface="Times New Roman" panose="02020603050405020304"/>
              </a:rPr>
              <a:t>I</a:t>
            </a:r>
            <a:r>
              <a:rPr sz="3800" i="1" spc="250" dirty="0">
                <a:latin typeface="Times New Roman" panose="02020603050405020304"/>
                <a:cs typeface="Times New Roman" panose="02020603050405020304"/>
              </a:rPr>
              <a:t> </a:t>
            </a:r>
            <a:r>
              <a:rPr sz="5700" spc="15" baseline="-26000" dirty="0">
                <a:latin typeface="Symbol" panose="05050102010706020507"/>
                <a:cs typeface="Symbol" panose="05050102010706020507"/>
              </a:rPr>
              <a:t></a:t>
            </a:r>
            <a:endParaRPr sz="5700" baseline="-26000">
              <a:latin typeface="Symbol" panose="05050102010706020507"/>
              <a:cs typeface="Symbol" panose="05050102010706020507"/>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33196"/>
            <a:ext cx="1515745" cy="498475"/>
          </a:xfrm>
          <a:prstGeom prst="rect">
            <a:avLst/>
          </a:prstGeom>
        </p:spPr>
        <p:txBody>
          <a:bodyPr vert="horz" wrap="square" lIns="0" tIns="0" rIns="0" bIns="0" rtlCol="0">
            <a:spAutoFit/>
          </a:bodyPr>
          <a:lstStyle/>
          <a:p>
            <a:pPr marL="12700">
              <a:lnSpc>
                <a:spcPct val="100000"/>
              </a:lnSpc>
            </a:pPr>
            <a:r>
              <a:rPr sz="3200" b="1" spc="-10" dirty="0">
                <a:latin typeface="Times New Roman" panose="02020603050405020304"/>
                <a:cs typeface="Times New Roman" panose="02020603050405020304"/>
              </a:rPr>
              <a:t>4</a:t>
            </a:r>
            <a:r>
              <a:rPr sz="3200" b="1" spc="-10" dirty="0">
                <a:latin typeface="新宋体" panose="02010609030101010101" charset="-122"/>
                <a:cs typeface="新宋体" panose="02010609030101010101" charset="-122"/>
              </a:rPr>
              <a:t>、</a:t>
            </a:r>
            <a:r>
              <a:rPr sz="3200" b="1" spc="-5" dirty="0">
                <a:latin typeface="Times New Roman" panose="02020603050405020304"/>
                <a:cs typeface="Times New Roman" panose="02020603050405020304"/>
              </a:rPr>
              <a:t>RGB</a:t>
            </a:r>
            <a:endParaRPr sz="3200">
              <a:latin typeface="Times New Roman" panose="02020603050405020304"/>
              <a:cs typeface="Times New Roman" panose="02020603050405020304"/>
            </a:endParaRPr>
          </a:p>
        </p:txBody>
      </p:sp>
      <p:sp>
        <p:nvSpPr>
          <p:cNvPr id="6" name="object 6"/>
          <p:cNvSpPr txBox="1"/>
          <p:nvPr/>
        </p:nvSpPr>
        <p:spPr>
          <a:xfrm>
            <a:off x="5101173" y="933196"/>
            <a:ext cx="905510"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YUV</a:t>
            </a:r>
            <a:endParaRPr sz="3200">
              <a:latin typeface="Times New Roman" panose="02020603050405020304"/>
              <a:cs typeface="Times New Roman" panose="02020603050405020304"/>
            </a:endParaRPr>
          </a:p>
        </p:txBody>
      </p:sp>
      <p:sp>
        <p:nvSpPr>
          <p:cNvPr id="7" name="object 7"/>
          <p:cNvSpPr/>
          <p:nvPr/>
        </p:nvSpPr>
        <p:spPr>
          <a:xfrm>
            <a:off x="3258959" y="1122425"/>
            <a:ext cx="1727835" cy="127000"/>
          </a:xfrm>
          <a:custGeom>
            <a:avLst/>
            <a:gdLst/>
            <a:ahLst/>
            <a:cxnLst/>
            <a:rect l="l" t="t" r="r" b="b"/>
            <a:pathLst>
              <a:path w="1727835" h="127000">
                <a:moveTo>
                  <a:pt x="127253" y="0"/>
                </a:moveTo>
                <a:lnTo>
                  <a:pt x="0" y="63245"/>
                </a:lnTo>
                <a:lnTo>
                  <a:pt x="76200" y="101117"/>
                </a:lnTo>
                <a:lnTo>
                  <a:pt x="76200" y="50291"/>
                </a:lnTo>
                <a:lnTo>
                  <a:pt x="86656" y="50291"/>
                </a:lnTo>
                <a:lnTo>
                  <a:pt x="127253" y="0"/>
                </a:lnTo>
                <a:close/>
              </a:path>
              <a:path w="1727835" h="127000">
                <a:moveTo>
                  <a:pt x="86656" y="50292"/>
                </a:moveTo>
                <a:lnTo>
                  <a:pt x="76200" y="50291"/>
                </a:lnTo>
                <a:lnTo>
                  <a:pt x="76200" y="63245"/>
                </a:lnTo>
                <a:lnTo>
                  <a:pt x="86656" y="50292"/>
                </a:lnTo>
                <a:close/>
              </a:path>
              <a:path w="1727835" h="127000">
                <a:moveTo>
                  <a:pt x="1651253" y="63245"/>
                </a:moveTo>
                <a:lnTo>
                  <a:pt x="1640797" y="50291"/>
                </a:lnTo>
                <a:lnTo>
                  <a:pt x="86656" y="50292"/>
                </a:lnTo>
                <a:lnTo>
                  <a:pt x="76200" y="63245"/>
                </a:lnTo>
                <a:lnTo>
                  <a:pt x="86656" y="76199"/>
                </a:lnTo>
                <a:lnTo>
                  <a:pt x="1640797" y="76199"/>
                </a:lnTo>
                <a:lnTo>
                  <a:pt x="1651253" y="63245"/>
                </a:lnTo>
                <a:close/>
              </a:path>
              <a:path w="1727835" h="127000">
                <a:moveTo>
                  <a:pt x="86656" y="76199"/>
                </a:moveTo>
                <a:lnTo>
                  <a:pt x="76200" y="63245"/>
                </a:lnTo>
                <a:lnTo>
                  <a:pt x="76200" y="76199"/>
                </a:lnTo>
                <a:lnTo>
                  <a:pt x="86656" y="76199"/>
                </a:lnTo>
                <a:close/>
              </a:path>
              <a:path w="1727835" h="127000">
                <a:moveTo>
                  <a:pt x="127253" y="126491"/>
                </a:moveTo>
                <a:lnTo>
                  <a:pt x="86656" y="76199"/>
                </a:lnTo>
                <a:lnTo>
                  <a:pt x="76200" y="76199"/>
                </a:lnTo>
                <a:lnTo>
                  <a:pt x="76200" y="101117"/>
                </a:lnTo>
                <a:lnTo>
                  <a:pt x="127253" y="126491"/>
                </a:lnTo>
                <a:close/>
              </a:path>
              <a:path w="1727835" h="127000">
                <a:moveTo>
                  <a:pt x="1727453" y="63245"/>
                </a:moveTo>
                <a:lnTo>
                  <a:pt x="1600200" y="0"/>
                </a:lnTo>
                <a:lnTo>
                  <a:pt x="1640797" y="50291"/>
                </a:lnTo>
                <a:lnTo>
                  <a:pt x="1651253" y="50291"/>
                </a:lnTo>
                <a:lnTo>
                  <a:pt x="1651253" y="101117"/>
                </a:lnTo>
                <a:lnTo>
                  <a:pt x="1727453" y="63245"/>
                </a:lnTo>
                <a:close/>
              </a:path>
              <a:path w="1727835" h="127000">
                <a:moveTo>
                  <a:pt x="1651253" y="101117"/>
                </a:moveTo>
                <a:lnTo>
                  <a:pt x="1651253" y="76199"/>
                </a:lnTo>
                <a:lnTo>
                  <a:pt x="1640797" y="76199"/>
                </a:lnTo>
                <a:lnTo>
                  <a:pt x="1600200" y="126491"/>
                </a:lnTo>
                <a:lnTo>
                  <a:pt x="1651253" y="101117"/>
                </a:lnTo>
                <a:close/>
              </a:path>
              <a:path w="1727835" h="127000">
                <a:moveTo>
                  <a:pt x="1651253" y="63245"/>
                </a:moveTo>
                <a:lnTo>
                  <a:pt x="1651253" y="50291"/>
                </a:lnTo>
                <a:lnTo>
                  <a:pt x="1640797" y="50291"/>
                </a:lnTo>
                <a:lnTo>
                  <a:pt x="1651253" y="63245"/>
                </a:lnTo>
                <a:close/>
              </a:path>
              <a:path w="1727835" h="127000">
                <a:moveTo>
                  <a:pt x="1651253" y="76199"/>
                </a:moveTo>
                <a:lnTo>
                  <a:pt x="1651253" y="63245"/>
                </a:lnTo>
                <a:lnTo>
                  <a:pt x="1640797" y="76199"/>
                </a:lnTo>
                <a:lnTo>
                  <a:pt x="1651253" y="76199"/>
                </a:lnTo>
                <a:close/>
              </a:path>
            </a:pathLst>
          </a:custGeom>
          <a:solidFill>
            <a:srgbClr val="FF0000"/>
          </a:solidFill>
        </p:spPr>
        <p:txBody>
          <a:bodyPr wrap="square" lIns="0" tIns="0" rIns="0" bIns="0" rtlCol="0"/>
          <a:lstStyle/>
          <a:p>
            <a:endParaRPr/>
          </a:p>
        </p:txBody>
      </p:sp>
      <p:sp>
        <p:nvSpPr>
          <p:cNvPr id="8" name="object 8"/>
          <p:cNvSpPr txBox="1"/>
          <p:nvPr/>
        </p:nvSpPr>
        <p:spPr>
          <a:xfrm>
            <a:off x="1652155" y="2292540"/>
            <a:ext cx="1653539" cy="568325"/>
          </a:xfrm>
          <a:prstGeom prst="rect">
            <a:avLst/>
          </a:prstGeom>
        </p:spPr>
        <p:txBody>
          <a:bodyPr vert="horz" wrap="square" lIns="0" tIns="0" rIns="0" bIns="0" rtlCol="0">
            <a:spAutoFit/>
          </a:bodyPr>
          <a:lstStyle/>
          <a:p>
            <a:pPr marL="12700">
              <a:lnSpc>
                <a:spcPct val="100000"/>
              </a:lnSpc>
              <a:tabLst>
                <a:tab pos="657225" algn="l"/>
                <a:tab pos="1457960" algn="l"/>
              </a:tabLst>
            </a:pPr>
            <a:r>
              <a:rPr sz="3700" spc="15" dirty="0">
                <a:latin typeface="Symbol" panose="05050102010706020507"/>
                <a:cs typeface="Symbol" panose="05050102010706020507"/>
              </a:rPr>
              <a:t></a:t>
            </a:r>
            <a:r>
              <a:rPr sz="3700" spc="15" dirty="0">
                <a:latin typeface="Times New Roman" panose="02020603050405020304"/>
                <a:cs typeface="Times New Roman" panose="02020603050405020304"/>
              </a:rPr>
              <a:t>	</a:t>
            </a:r>
            <a:r>
              <a:rPr sz="3700" spc="15" dirty="0">
                <a:latin typeface="Symbol" panose="05050102010706020507"/>
                <a:cs typeface="Symbol" panose="05050102010706020507"/>
              </a:rPr>
              <a:t></a:t>
            </a:r>
            <a:r>
              <a:rPr sz="3700" spc="15" dirty="0">
                <a:latin typeface="Times New Roman" panose="02020603050405020304"/>
                <a:cs typeface="Times New Roman" panose="02020603050405020304"/>
              </a:rPr>
              <a:t>	</a:t>
            </a:r>
            <a:r>
              <a:rPr sz="3700" spc="15" dirty="0">
                <a:latin typeface="Symbol" panose="05050102010706020507"/>
                <a:cs typeface="Symbol" panose="05050102010706020507"/>
              </a:rPr>
              <a:t></a:t>
            </a:r>
            <a:endParaRPr sz="3700">
              <a:latin typeface="Symbol" panose="05050102010706020507"/>
              <a:cs typeface="Symbol" panose="05050102010706020507"/>
            </a:endParaRPr>
          </a:p>
        </p:txBody>
      </p:sp>
      <p:sp>
        <p:nvSpPr>
          <p:cNvPr id="9" name="object 9"/>
          <p:cNvSpPr txBox="1"/>
          <p:nvPr/>
        </p:nvSpPr>
        <p:spPr>
          <a:xfrm>
            <a:off x="3097657" y="1814817"/>
            <a:ext cx="1358265" cy="594360"/>
          </a:xfrm>
          <a:prstGeom prst="rect">
            <a:avLst/>
          </a:prstGeom>
        </p:spPr>
        <p:txBody>
          <a:bodyPr vert="horz" wrap="square" lIns="0" tIns="0" rIns="0" bIns="0" rtlCol="0">
            <a:spAutoFit/>
          </a:bodyPr>
          <a:lstStyle/>
          <a:p>
            <a:pPr marL="12700">
              <a:lnSpc>
                <a:spcPct val="100000"/>
              </a:lnSpc>
            </a:pPr>
            <a:r>
              <a:rPr sz="5550" spc="375" baseline="-3000" dirty="0">
                <a:latin typeface="Symbol" panose="05050102010706020507"/>
                <a:cs typeface="Symbol" panose="05050102010706020507"/>
              </a:rPr>
              <a:t></a:t>
            </a:r>
            <a:r>
              <a:rPr sz="3700" spc="275" dirty="0">
                <a:latin typeface="Times New Roman" panose="02020603050405020304"/>
                <a:cs typeface="Times New Roman" panose="02020603050405020304"/>
              </a:rPr>
              <a:t>0</a:t>
            </a:r>
            <a:r>
              <a:rPr sz="3700" spc="140" dirty="0">
                <a:latin typeface="Times New Roman" panose="02020603050405020304"/>
                <a:cs typeface="Times New Roman" panose="02020603050405020304"/>
              </a:rPr>
              <a:t>.</a:t>
            </a:r>
            <a:r>
              <a:rPr sz="3700" spc="15" dirty="0">
                <a:latin typeface="Times New Roman" panose="02020603050405020304"/>
                <a:cs typeface="Times New Roman" panose="02020603050405020304"/>
              </a:rPr>
              <a:t>299</a:t>
            </a:r>
            <a:endParaRPr sz="3700">
              <a:latin typeface="Times New Roman" panose="02020603050405020304"/>
              <a:cs typeface="Times New Roman" panose="02020603050405020304"/>
            </a:endParaRPr>
          </a:p>
        </p:txBody>
      </p:sp>
      <p:sp>
        <p:nvSpPr>
          <p:cNvPr id="10" name="object 10"/>
          <p:cNvSpPr txBox="1"/>
          <p:nvPr/>
        </p:nvSpPr>
        <p:spPr>
          <a:xfrm>
            <a:off x="1652155" y="2526550"/>
            <a:ext cx="3197225" cy="784860"/>
          </a:xfrm>
          <a:prstGeom prst="rect">
            <a:avLst/>
          </a:prstGeom>
        </p:spPr>
        <p:txBody>
          <a:bodyPr vert="horz" wrap="square" lIns="0" tIns="0" rIns="0" bIns="0" rtlCol="0">
            <a:spAutoFit/>
          </a:bodyPr>
          <a:lstStyle/>
          <a:p>
            <a:pPr marL="12700">
              <a:lnSpc>
                <a:spcPct val="100000"/>
              </a:lnSpc>
              <a:tabLst>
                <a:tab pos="1457960" algn="l"/>
              </a:tabLst>
            </a:pPr>
            <a:r>
              <a:rPr sz="5550" spc="-135" baseline="-26000" dirty="0">
                <a:latin typeface="Symbol" panose="05050102010706020507"/>
                <a:cs typeface="Symbol" panose="05050102010706020507"/>
              </a:rPr>
              <a:t></a:t>
            </a:r>
            <a:r>
              <a:rPr sz="3700" i="1" spc="25" dirty="0">
                <a:latin typeface="Times New Roman" panose="02020603050405020304"/>
                <a:cs typeface="Times New Roman" panose="02020603050405020304"/>
              </a:rPr>
              <a:t>U</a:t>
            </a:r>
            <a:r>
              <a:rPr sz="3700" i="1" spc="114" dirty="0">
                <a:latin typeface="Times New Roman" panose="02020603050405020304"/>
                <a:cs typeface="Times New Roman" panose="02020603050405020304"/>
              </a:rPr>
              <a:t> </a:t>
            </a:r>
            <a:r>
              <a:rPr sz="5550" spc="22" baseline="-26000" dirty="0">
                <a:latin typeface="Symbol" panose="05050102010706020507"/>
                <a:cs typeface="Symbol" panose="05050102010706020507"/>
              </a:rPr>
              <a:t></a:t>
            </a:r>
            <a:r>
              <a:rPr sz="5550" spc="682" baseline="-26000" dirty="0">
                <a:latin typeface="Times New Roman" panose="02020603050405020304"/>
                <a:cs typeface="Times New Roman" panose="02020603050405020304"/>
              </a:rPr>
              <a:t> </a:t>
            </a:r>
            <a:r>
              <a:rPr sz="3700" spc="20" dirty="0">
                <a:latin typeface="Symbol" panose="05050102010706020507"/>
                <a:cs typeface="Symbol" panose="05050102010706020507"/>
              </a:rPr>
              <a:t></a:t>
            </a:r>
            <a:r>
              <a:rPr sz="3700" dirty="0">
                <a:latin typeface="Times New Roman" panose="02020603050405020304"/>
                <a:cs typeface="Times New Roman" panose="02020603050405020304"/>
              </a:rPr>
              <a:t>	</a:t>
            </a:r>
            <a:r>
              <a:rPr sz="5550" spc="472" baseline="-26000" dirty="0">
                <a:latin typeface="Symbol" panose="05050102010706020507"/>
                <a:cs typeface="Symbol" panose="05050102010706020507"/>
              </a:rPr>
              <a:t></a:t>
            </a:r>
            <a:r>
              <a:rPr sz="3700" spc="20" dirty="0">
                <a:latin typeface="Symbol" panose="05050102010706020507"/>
                <a:cs typeface="Symbol" panose="05050102010706020507"/>
              </a:rPr>
              <a:t></a:t>
            </a:r>
            <a:r>
              <a:rPr sz="3700" spc="55" dirty="0">
                <a:latin typeface="Times New Roman" panose="02020603050405020304"/>
                <a:cs typeface="Times New Roman" panose="02020603050405020304"/>
              </a:rPr>
              <a:t> </a:t>
            </a:r>
            <a:r>
              <a:rPr sz="3700" spc="275" dirty="0">
                <a:latin typeface="Times New Roman" panose="02020603050405020304"/>
                <a:cs typeface="Times New Roman" panose="02020603050405020304"/>
              </a:rPr>
              <a:t>0</a:t>
            </a:r>
            <a:r>
              <a:rPr sz="3700" spc="135" dirty="0">
                <a:latin typeface="Times New Roman" panose="02020603050405020304"/>
                <a:cs typeface="Times New Roman" panose="02020603050405020304"/>
              </a:rPr>
              <a:t>.</a:t>
            </a:r>
            <a:r>
              <a:rPr sz="3700" spc="15" dirty="0">
                <a:latin typeface="Times New Roman" panose="02020603050405020304"/>
                <a:cs typeface="Times New Roman" panose="02020603050405020304"/>
              </a:rPr>
              <a:t>148</a:t>
            </a:r>
            <a:endParaRPr sz="3700">
              <a:latin typeface="Times New Roman" panose="02020603050405020304"/>
              <a:cs typeface="Times New Roman" panose="02020603050405020304"/>
            </a:endParaRPr>
          </a:p>
        </p:txBody>
      </p:sp>
      <p:sp>
        <p:nvSpPr>
          <p:cNvPr id="11" name="object 11"/>
          <p:cNvSpPr txBox="1"/>
          <p:nvPr/>
        </p:nvSpPr>
        <p:spPr>
          <a:xfrm>
            <a:off x="1652155" y="1841462"/>
            <a:ext cx="852805" cy="568325"/>
          </a:xfrm>
          <a:prstGeom prst="rect">
            <a:avLst/>
          </a:prstGeom>
        </p:spPr>
        <p:txBody>
          <a:bodyPr vert="horz" wrap="square" lIns="0" tIns="0" rIns="0" bIns="0" rtlCol="0">
            <a:spAutoFit/>
          </a:bodyPr>
          <a:lstStyle/>
          <a:p>
            <a:pPr marL="12700">
              <a:lnSpc>
                <a:spcPct val="100000"/>
              </a:lnSpc>
              <a:tabLst>
                <a:tab pos="657225" algn="l"/>
              </a:tabLst>
            </a:pPr>
            <a:r>
              <a:rPr sz="3700" spc="45" dirty="0">
                <a:latin typeface="Symbol" panose="05050102010706020507"/>
                <a:cs typeface="Symbol" panose="05050102010706020507"/>
              </a:rPr>
              <a:t></a:t>
            </a:r>
            <a:r>
              <a:rPr sz="5550" i="1" spc="30" baseline="3000" dirty="0">
                <a:latin typeface="Times New Roman" panose="02020603050405020304"/>
                <a:cs typeface="Times New Roman" panose="02020603050405020304"/>
              </a:rPr>
              <a:t>Y</a:t>
            </a:r>
            <a:r>
              <a:rPr sz="5550" i="1" baseline="3000" dirty="0">
                <a:latin typeface="Times New Roman" panose="02020603050405020304"/>
                <a:cs typeface="Times New Roman" panose="02020603050405020304"/>
              </a:rPr>
              <a:t>	</a:t>
            </a:r>
            <a:r>
              <a:rPr sz="3700" spc="15" dirty="0">
                <a:latin typeface="Symbol" panose="05050102010706020507"/>
                <a:cs typeface="Symbol" panose="05050102010706020507"/>
              </a:rPr>
              <a:t></a:t>
            </a:r>
            <a:endParaRPr sz="3700">
              <a:latin typeface="Symbol" panose="05050102010706020507"/>
              <a:cs typeface="Symbol" panose="05050102010706020507"/>
            </a:endParaRPr>
          </a:p>
        </p:txBody>
      </p:sp>
      <p:sp>
        <p:nvSpPr>
          <p:cNvPr id="12" name="object 12"/>
          <p:cNvSpPr txBox="1"/>
          <p:nvPr/>
        </p:nvSpPr>
        <p:spPr>
          <a:xfrm>
            <a:off x="5123815" y="1859572"/>
            <a:ext cx="1405890" cy="1982470"/>
          </a:xfrm>
          <a:prstGeom prst="rect">
            <a:avLst/>
          </a:prstGeom>
        </p:spPr>
        <p:txBody>
          <a:bodyPr vert="horz" wrap="square" lIns="0" tIns="0" rIns="0" bIns="0" rtlCol="0">
            <a:spAutoFit/>
          </a:bodyPr>
          <a:lstStyle/>
          <a:p>
            <a:pPr marL="12700">
              <a:lnSpc>
                <a:spcPct val="100000"/>
              </a:lnSpc>
            </a:pPr>
            <a:r>
              <a:rPr sz="3700" spc="-50" dirty="0">
                <a:latin typeface="Times New Roman" panose="02020603050405020304"/>
                <a:cs typeface="Times New Roman" panose="02020603050405020304"/>
              </a:rPr>
              <a:t>0</a:t>
            </a:r>
            <a:r>
              <a:rPr sz="3700" spc="-30" dirty="0">
                <a:latin typeface="Times New Roman" panose="02020603050405020304"/>
                <a:cs typeface="Times New Roman" panose="02020603050405020304"/>
              </a:rPr>
              <a:t>.</a:t>
            </a:r>
            <a:r>
              <a:rPr sz="3700" spc="-5" dirty="0">
                <a:latin typeface="Times New Roman" panose="02020603050405020304"/>
                <a:cs typeface="Times New Roman" panose="02020603050405020304"/>
              </a:rPr>
              <a:t>587</a:t>
            </a:r>
            <a:endParaRPr sz="3700">
              <a:latin typeface="Times New Roman" panose="02020603050405020304"/>
              <a:cs typeface="Times New Roman" panose="02020603050405020304"/>
            </a:endParaRPr>
          </a:p>
          <a:p>
            <a:pPr marL="19685">
              <a:lnSpc>
                <a:spcPct val="100000"/>
              </a:lnSpc>
              <a:spcBef>
                <a:spcPts val="1105"/>
              </a:spcBef>
            </a:pPr>
            <a:r>
              <a:rPr sz="3700" spc="-5" dirty="0">
                <a:latin typeface="Symbol" panose="05050102010706020507"/>
                <a:cs typeface="Symbol" panose="05050102010706020507"/>
              </a:rPr>
              <a:t></a:t>
            </a:r>
            <a:r>
              <a:rPr sz="3700" spc="-400" dirty="0">
                <a:latin typeface="Times New Roman" panose="02020603050405020304"/>
                <a:cs typeface="Times New Roman" panose="02020603050405020304"/>
              </a:rPr>
              <a:t> </a:t>
            </a:r>
            <a:r>
              <a:rPr sz="3700" spc="-50" dirty="0">
                <a:latin typeface="Times New Roman" panose="02020603050405020304"/>
                <a:cs typeface="Times New Roman" panose="02020603050405020304"/>
              </a:rPr>
              <a:t>0</a:t>
            </a:r>
            <a:r>
              <a:rPr sz="3700" spc="-30" dirty="0">
                <a:latin typeface="Times New Roman" panose="02020603050405020304"/>
                <a:cs typeface="Times New Roman" panose="02020603050405020304"/>
              </a:rPr>
              <a:t>.</a:t>
            </a:r>
            <a:r>
              <a:rPr sz="3700" spc="-5" dirty="0">
                <a:latin typeface="Times New Roman" panose="02020603050405020304"/>
                <a:cs typeface="Times New Roman" panose="02020603050405020304"/>
              </a:rPr>
              <a:t>289</a:t>
            </a:r>
            <a:endParaRPr sz="3700">
              <a:latin typeface="Times New Roman" panose="02020603050405020304"/>
              <a:cs typeface="Times New Roman" panose="02020603050405020304"/>
            </a:endParaRPr>
          </a:p>
          <a:p>
            <a:pPr marL="19685">
              <a:lnSpc>
                <a:spcPct val="100000"/>
              </a:lnSpc>
              <a:spcBef>
                <a:spcPts val="1100"/>
              </a:spcBef>
            </a:pPr>
            <a:r>
              <a:rPr sz="3700" spc="-5" dirty="0">
                <a:latin typeface="Symbol" panose="05050102010706020507"/>
                <a:cs typeface="Symbol" panose="05050102010706020507"/>
              </a:rPr>
              <a:t></a:t>
            </a:r>
            <a:r>
              <a:rPr sz="3700" spc="-400" dirty="0">
                <a:latin typeface="Times New Roman" panose="02020603050405020304"/>
                <a:cs typeface="Times New Roman" panose="02020603050405020304"/>
              </a:rPr>
              <a:t> </a:t>
            </a:r>
            <a:r>
              <a:rPr sz="3700" spc="-50" dirty="0">
                <a:latin typeface="Times New Roman" panose="02020603050405020304"/>
                <a:cs typeface="Times New Roman" panose="02020603050405020304"/>
              </a:rPr>
              <a:t>0</a:t>
            </a:r>
            <a:r>
              <a:rPr sz="3700" spc="-30" dirty="0">
                <a:latin typeface="Times New Roman" panose="02020603050405020304"/>
                <a:cs typeface="Times New Roman" panose="02020603050405020304"/>
              </a:rPr>
              <a:t>.</a:t>
            </a:r>
            <a:r>
              <a:rPr sz="3700" spc="-5" dirty="0">
                <a:latin typeface="Times New Roman" panose="02020603050405020304"/>
                <a:cs typeface="Times New Roman" panose="02020603050405020304"/>
              </a:rPr>
              <a:t>515</a:t>
            </a:r>
            <a:endParaRPr sz="3700">
              <a:latin typeface="Times New Roman" panose="02020603050405020304"/>
              <a:cs typeface="Times New Roman" panose="02020603050405020304"/>
            </a:endParaRPr>
          </a:p>
        </p:txBody>
      </p:sp>
      <p:sp>
        <p:nvSpPr>
          <p:cNvPr id="13" name="object 13"/>
          <p:cNvSpPr txBox="1"/>
          <p:nvPr/>
        </p:nvSpPr>
        <p:spPr>
          <a:xfrm>
            <a:off x="8330298" y="2304783"/>
            <a:ext cx="932180" cy="582930"/>
          </a:xfrm>
          <a:prstGeom prst="rect">
            <a:avLst/>
          </a:prstGeom>
        </p:spPr>
        <p:txBody>
          <a:bodyPr vert="horz" wrap="square" lIns="0" tIns="0" rIns="0" bIns="0" rtlCol="0">
            <a:spAutoFit/>
          </a:bodyPr>
          <a:lstStyle/>
          <a:p>
            <a:pPr marL="12700">
              <a:lnSpc>
                <a:spcPct val="100000"/>
              </a:lnSpc>
              <a:tabLst>
                <a:tab pos="731520" algn="l"/>
              </a:tabLst>
            </a:pPr>
            <a:r>
              <a:rPr sz="3800" spc="125" dirty="0">
                <a:latin typeface="Symbol" panose="05050102010706020507"/>
                <a:cs typeface="Symbol" panose="05050102010706020507"/>
              </a:rPr>
              <a:t></a:t>
            </a:r>
            <a:r>
              <a:rPr sz="3800" spc="10" dirty="0">
                <a:latin typeface="Symbol" panose="05050102010706020507"/>
                <a:cs typeface="Symbol" panose="05050102010706020507"/>
              </a:rPr>
              <a:t></a:t>
            </a:r>
            <a:r>
              <a:rPr sz="3800" dirty="0">
                <a:latin typeface="Times New Roman" panose="02020603050405020304"/>
                <a:cs typeface="Times New Roman" panose="02020603050405020304"/>
              </a:rPr>
              <a:t>	</a:t>
            </a:r>
            <a:r>
              <a:rPr sz="3800" spc="10" dirty="0">
                <a:latin typeface="Symbol" panose="05050102010706020507"/>
                <a:cs typeface="Symbol" panose="05050102010706020507"/>
              </a:rPr>
              <a:t></a:t>
            </a:r>
            <a:endParaRPr sz="3800">
              <a:latin typeface="Symbol" panose="05050102010706020507"/>
              <a:cs typeface="Symbol" panose="05050102010706020507"/>
            </a:endParaRPr>
          </a:p>
        </p:txBody>
      </p:sp>
      <p:sp>
        <p:nvSpPr>
          <p:cNvPr id="14" name="object 14"/>
          <p:cNvSpPr txBox="1"/>
          <p:nvPr/>
        </p:nvSpPr>
        <p:spPr>
          <a:xfrm>
            <a:off x="2011057" y="4956492"/>
            <a:ext cx="1637030" cy="568325"/>
          </a:xfrm>
          <a:prstGeom prst="rect">
            <a:avLst/>
          </a:prstGeom>
        </p:spPr>
        <p:txBody>
          <a:bodyPr vert="horz" wrap="square" lIns="0" tIns="0" rIns="0" bIns="0" rtlCol="0">
            <a:spAutoFit/>
          </a:bodyPr>
          <a:lstStyle/>
          <a:p>
            <a:pPr marL="12700">
              <a:lnSpc>
                <a:spcPct val="100000"/>
              </a:lnSpc>
              <a:tabLst>
                <a:tab pos="640080" algn="l"/>
                <a:tab pos="1440815" algn="l"/>
              </a:tabLst>
            </a:pPr>
            <a:r>
              <a:rPr sz="3700" spc="15" dirty="0">
                <a:latin typeface="Symbol" panose="05050102010706020507"/>
                <a:cs typeface="Symbol" panose="05050102010706020507"/>
              </a:rPr>
              <a:t></a:t>
            </a:r>
            <a:r>
              <a:rPr sz="3700" spc="15" dirty="0">
                <a:latin typeface="Times New Roman" panose="02020603050405020304"/>
                <a:cs typeface="Times New Roman" panose="02020603050405020304"/>
              </a:rPr>
              <a:t>	</a:t>
            </a:r>
            <a:r>
              <a:rPr sz="3700" spc="15" dirty="0">
                <a:latin typeface="Symbol" panose="05050102010706020507"/>
                <a:cs typeface="Symbol" panose="05050102010706020507"/>
              </a:rPr>
              <a:t></a:t>
            </a:r>
            <a:r>
              <a:rPr sz="3700" spc="15" dirty="0">
                <a:latin typeface="Times New Roman" panose="02020603050405020304"/>
                <a:cs typeface="Times New Roman" panose="02020603050405020304"/>
              </a:rPr>
              <a:t>	</a:t>
            </a:r>
            <a:r>
              <a:rPr sz="3700" spc="15" dirty="0">
                <a:latin typeface="Symbol" panose="05050102010706020507"/>
                <a:cs typeface="Symbol" panose="05050102010706020507"/>
              </a:rPr>
              <a:t></a:t>
            </a:r>
            <a:endParaRPr sz="3700">
              <a:latin typeface="Symbol" panose="05050102010706020507"/>
              <a:cs typeface="Symbol" panose="05050102010706020507"/>
            </a:endParaRPr>
          </a:p>
        </p:txBody>
      </p:sp>
      <p:sp>
        <p:nvSpPr>
          <p:cNvPr id="15" name="object 15"/>
          <p:cNvSpPr txBox="1"/>
          <p:nvPr/>
        </p:nvSpPr>
        <p:spPr>
          <a:xfrm>
            <a:off x="3097657" y="3238957"/>
            <a:ext cx="1358265" cy="1834514"/>
          </a:xfrm>
          <a:prstGeom prst="rect">
            <a:avLst/>
          </a:prstGeom>
        </p:spPr>
        <p:txBody>
          <a:bodyPr vert="horz" wrap="square" lIns="0" tIns="0" rIns="0" bIns="0" rtlCol="0">
            <a:spAutoFit/>
          </a:bodyPr>
          <a:lstStyle/>
          <a:p>
            <a:pPr marL="12700">
              <a:lnSpc>
                <a:spcPct val="100000"/>
              </a:lnSpc>
            </a:pPr>
            <a:r>
              <a:rPr sz="5550" spc="-2137" baseline="5000" dirty="0">
                <a:latin typeface="Symbol" panose="05050102010706020507"/>
                <a:cs typeface="Symbol" panose="05050102010706020507"/>
              </a:rPr>
              <a:t></a:t>
            </a:r>
            <a:r>
              <a:rPr sz="5550" spc="375" baseline="-16000" dirty="0">
                <a:latin typeface="Symbol" panose="05050102010706020507"/>
                <a:cs typeface="Symbol" panose="05050102010706020507"/>
              </a:rPr>
              <a:t></a:t>
            </a:r>
            <a:r>
              <a:rPr sz="3700" spc="275" dirty="0">
                <a:latin typeface="Times New Roman" panose="02020603050405020304"/>
                <a:cs typeface="Times New Roman" panose="02020603050405020304"/>
              </a:rPr>
              <a:t>0</a:t>
            </a:r>
            <a:r>
              <a:rPr sz="3700" spc="140" dirty="0">
                <a:latin typeface="Times New Roman" panose="02020603050405020304"/>
                <a:cs typeface="Times New Roman" panose="02020603050405020304"/>
              </a:rPr>
              <a:t>.</a:t>
            </a:r>
            <a:r>
              <a:rPr sz="3700" spc="15" dirty="0">
                <a:latin typeface="Times New Roman" panose="02020603050405020304"/>
                <a:cs typeface="Times New Roman" panose="02020603050405020304"/>
              </a:rPr>
              <a:t>615</a:t>
            </a:r>
            <a:endParaRPr sz="3700">
              <a:latin typeface="Times New Roman" panose="02020603050405020304"/>
              <a:cs typeface="Times New Roman" panose="02020603050405020304"/>
            </a:endParaRPr>
          </a:p>
          <a:p>
            <a:pPr>
              <a:lnSpc>
                <a:spcPct val="100000"/>
              </a:lnSpc>
              <a:spcBef>
                <a:spcPts val="30"/>
              </a:spcBef>
            </a:pPr>
            <a:endParaRPr sz="4600">
              <a:latin typeface="Times New Roman" panose="02020603050405020304"/>
              <a:cs typeface="Times New Roman" panose="02020603050405020304"/>
            </a:endParaRPr>
          </a:p>
          <a:p>
            <a:pPr marL="354330">
              <a:lnSpc>
                <a:spcPct val="100000"/>
              </a:lnSpc>
            </a:pPr>
            <a:r>
              <a:rPr sz="5550" spc="-232" baseline="-3000" dirty="0">
                <a:latin typeface="Symbol" panose="05050102010706020507"/>
                <a:cs typeface="Symbol" panose="05050102010706020507"/>
              </a:rPr>
              <a:t></a:t>
            </a:r>
            <a:r>
              <a:rPr sz="3700" spc="15" dirty="0">
                <a:latin typeface="Times New Roman" panose="02020603050405020304"/>
                <a:cs typeface="Times New Roman" panose="02020603050405020304"/>
              </a:rPr>
              <a:t>1</a:t>
            </a:r>
            <a:endParaRPr sz="3700">
              <a:latin typeface="Times New Roman" panose="02020603050405020304"/>
              <a:cs typeface="Times New Roman" panose="02020603050405020304"/>
            </a:endParaRPr>
          </a:p>
        </p:txBody>
      </p:sp>
      <p:sp>
        <p:nvSpPr>
          <p:cNvPr id="16" name="object 16"/>
          <p:cNvSpPr txBox="1"/>
          <p:nvPr/>
        </p:nvSpPr>
        <p:spPr>
          <a:xfrm>
            <a:off x="2011057" y="5858649"/>
            <a:ext cx="1852930" cy="748665"/>
          </a:xfrm>
          <a:prstGeom prst="rect">
            <a:avLst/>
          </a:prstGeom>
        </p:spPr>
        <p:txBody>
          <a:bodyPr vert="horz" wrap="square" lIns="0" tIns="0" rIns="0" bIns="0" rtlCol="0">
            <a:spAutoFit/>
          </a:bodyPr>
          <a:lstStyle/>
          <a:p>
            <a:pPr marL="12700">
              <a:lnSpc>
                <a:spcPct val="100000"/>
              </a:lnSpc>
              <a:tabLst>
                <a:tab pos="1440815" algn="l"/>
              </a:tabLst>
            </a:pPr>
            <a:r>
              <a:rPr sz="3700" spc="-1425" dirty="0">
                <a:latin typeface="Symbol" panose="05050102010706020507"/>
                <a:cs typeface="Symbol" panose="05050102010706020507"/>
              </a:rPr>
              <a:t></a:t>
            </a:r>
            <a:r>
              <a:rPr sz="5550" spc="22" baseline="-21000" dirty="0">
                <a:latin typeface="Symbol" panose="05050102010706020507"/>
                <a:cs typeface="Symbol" panose="05050102010706020507"/>
              </a:rPr>
              <a:t></a:t>
            </a:r>
            <a:r>
              <a:rPr sz="5550" spc="-742" baseline="-21000" dirty="0">
                <a:latin typeface="Times New Roman" panose="02020603050405020304"/>
                <a:cs typeface="Times New Roman" panose="02020603050405020304"/>
              </a:rPr>
              <a:t> </a:t>
            </a:r>
            <a:r>
              <a:rPr sz="5550" i="1" spc="30" baseline="-5000" dirty="0">
                <a:latin typeface="Times New Roman" panose="02020603050405020304"/>
                <a:cs typeface="Times New Roman" panose="02020603050405020304"/>
              </a:rPr>
              <a:t>B</a:t>
            </a:r>
            <a:r>
              <a:rPr sz="5550" i="1" spc="-202" baseline="-5000" dirty="0">
                <a:latin typeface="Times New Roman" panose="02020603050405020304"/>
                <a:cs typeface="Times New Roman" panose="02020603050405020304"/>
              </a:rPr>
              <a:t> </a:t>
            </a:r>
            <a:r>
              <a:rPr sz="3700" spc="-1425" dirty="0">
                <a:latin typeface="Symbol" panose="05050102010706020507"/>
                <a:cs typeface="Symbol" panose="05050102010706020507"/>
              </a:rPr>
              <a:t></a:t>
            </a:r>
            <a:r>
              <a:rPr sz="5550" spc="22" baseline="-21000" dirty="0">
                <a:latin typeface="Symbol" panose="05050102010706020507"/>
                <a:cs typeface="Symbol" panose="05050102010706020507"/>
              </a:rPr>
              <a:t></a:t>
            </a:r>
            <a:r>
              <a:rPr sz="5550" baseline="-21000" dirty="0">
                <a:latin typeface="Times New Roman" panose="02020603050405020304"/>
                <a:cs typeface="Times New Roman" panose="02020603050405020304"/>
              </a:rPr>
              <a:t>	</a:t>
            </a:r>
            <a:r>
              <a:rPr sz="3700" spc="-1425" dirty="0">
                <a:latin typeface="Symbol" panose="05050102010706020507"/>
                <a:cs typeface="Symbol" panose="05050102010706020507"/>
              </a:rPr>
              <a:t></a:t>
            </a:r>
            <a:r>
              <a:rPr sz="5550" spc="-232" baseline="-21000" dirty="0">
                <a:latin typeface="Symbol" panose="05050102010706020507"/>
                <a:cs typeface="Symbol" panose="05050102010706020507"/>
              </a:rPr>
              <a:t></a:t>
            </a:r>
            <a:r>
              <a:rPr sz="5550" spc="22" baseline="-5000" dirty="0">
                <a:latin typeface="Times New Roman" panose="02020603050405020304"/>
                <a:cs typeface="Times New Roman" panose="02020603050405020304"/>
              </a:rPr>
              <a:t>1</a:t>
            </a:r>
            <a:endParaRPr sz="5550" baseline="-5000">
              <a:latin typeface="Times New Roman" panose="02020603050405020304"/>
              <a:cs typeface="Times New Roman" panose="02020603050405020304"/>
            </a:endParaRPr>
          </a:p>
        </p:txBody>
      </p:sp>
      <p:sp>
        <p:nvSpPr>
          <p:cNvPr id="17" name="object 17"/>
          <p:cNvSpPr txBox="1"/>
          <p:nvPr/>
        </p:nvSpPr>
        <p:spPr>
          <a:xfrm>
            <a:off x="2011057" y="5190502"/>
            <a:ext cx="1852930" cy="784860"/>
          </a:xfrm>
          <a:prstGeom prst="rect">
            <a:avLst/>
          </a:prstGeom>
        </p:spPr>
        <p:txBody>
          <a:bodyPr vert="horz" wrap="square" lIns="0" tIns="0" rIns="0" bIns="0" rtlCol="0">
            <a:spAutoFit/>
          </a:bodyPr>
          <a:lstStyle/>
          <a:p>
            <a:pPr marL="12700">
              <a:lnSpc>
                <a:spcPct val="100000"/>
              </a:lnSpc>
              <a:tabLst>
                <a:tab pos="1440815" algn="l"/>
              </a:tabLst>
            </a:pPr>
            <a:r>
              <a:rPr sz="5550" spc="262" baseline="-26000" dirty="0">
                <a:latin typeface="Symbol" panose="05050102010706020507"/>
                <a:cs typeface="Symbol" panose="05050102010706020507"/>
              </a:rPr>
              <a:t></a:t>
            </a:r>
            <a:r>
              <a:rPr sz="3700" i="1" spc="25" dirty="0">
                <a:latin typeface="Times New Roman" panose="02020603050405020304"/>
                <a:cs typeface="Times New Roman" panose="02020603050405020304"/>
              </a:rPr>
              <a:t>G</a:t>
            </a:r>
            <a:r>
              <a:rPr sz="3700" i="1" spc="-285" dirty="0">
                <a:latin typeface="Times New Roman" panose="02020603050405020304"/>
                <a:cs typeface="Times New Roman" panose="02020603050405020304"/>
              </a:rPr>
              <a:t> </a:t>
            </a:r>
            <a:r>
              <a:rPr sz="5550" spc="22" baseline="-26000" dirty="0">
                <a:latin typeface="Symbol" panose="05050102010706020507"/>
                <a:cs typeface="Symbol" panose="05050102010706020507"/>
              </a:rPr>
              <a:t></a:t>
            </a:r>
            <a:r>
              <a:rPr sz="5550" spc="675" baseline="-26000" dirty="0">
                <a:latin typeface="Times New Roman" panose="02020603050405020304"/>
                <a:cs typeface="Times New Roman" panose="02020603050405020304"/>
              </a:rPr>
              <a:t> </a:t>
            </a:r>
            <a:r>
              <a:rPr sz="3700" spc="20" dirty="0">
                <a:latin typeface="Symbol" panose="05050102010706020507"/>
                <a:cs typeface="Symbol" panose="05050102010706020507"/>
              </a:rPr>
              <a:t></a:t>
            </a:r>
            <a:r>
              <a:rPr sz="3700" dirty="0">
                <a:latin typeface="Times New Roman" panose="02020603050405020304"/>
                <a:cs typeface="Times New Roman" panose="02020603050405020304"/>
              </a:rPr>
              <a:t>	</a:t>
            </a:r>
            <a:r>
              <a:rPr sz="5550" spc="-232" baseline="-26000" dirty="0">
                <a:latin typeface="Symbol" panose="05050102010706020507"/>
                <a:cs typeface="Symbol" panose="05050102010706020507"/>
              </a:rPr>
              <a:t></a:t>
            </a:r>
            <a:r>
              <a:rPr sz="3700" spc="15" dirty="0">
                <a:latin typeface="Times New Roman" panose="02020603050405020304"/>
                <a:cs typeface="Times New Roman" panose="02020603050405020304"/>
              </a:rPr>
              <a:t>1</a:t>
            </a:r>
            <a:endParaRPr sz="3700">
              <a:latin typeface="Times New Roman" panose="02020603050405020304"/>
              <a:cs typeface="Times New Roman" panose="02020603050405020304"/>
            </a:endParaRPr>
          </a:p>
        </p:txBody>
      </p:sp>
      <p:sp>
        <p:nvSpPr>
          <p:cNvPr id="18" name="object 18"/>
          <p:cNvSpPr txBox="1"/>
          <p:nvPr/>
        </p:nvSpPr>
        <p:spPr>
          <a:xfrm>
            <a:off x="1652155" y="3194697"/>
            <a:ext cx="1195070" cy="1878964"/>
          </a:xfrm>
          <a:prstGeom prst="rect">
            <a:avLst/>
          </a:prstGeom>
        </p:spPr>
        <p:txBody>
          <a:bodyPr vert="horz" wrap="square" lIns="0" tIns="0" rIns="0" bIns="0" rtlCol="0">
            <a:spAutoFit/>
          </a:bodyPr>
          <a:lstStyle/>
          <a:p>
            <a:pPr marL="12700">
              <a:lnSpc>
                <a:spcPct val="100000"/>
              </a:lnSpc>
              <a:tabLst>
                <a:tab pos="657225" algn="l"/>
              </a:tabLst>
            </a:pPr>
            <a:r>
              <a:rPr sz="3700" spc="-1425" dirty="0">
                <a:latin typeface="Symbol" panose="05050102010706020507"/>
                <a:cs typeface="Symbol" panose="05050102010706020507"/>
              </a:rPr>
              <a:t></a:t>
            </a:r>
            <a:r>
              <a:rPr sz="5550" spc="-135" baseline="-21000" dirty="0">
                <a:latin typeface="Symbol" panose="05050102010706020507"/>
                <a:cs typeface="Symbol" panose="05050102010706020507"/>
              </a:rPr>
              <a:t></a:t>
            </a:r>
            <a:r>
              <a:rPr sz="5550" i="1" spc="30" baseline="-5000" dirty="0">
                <a:latin typeface="Times New Roman" panose="02020603050405020304"/>
                <a:cs typeface="Times New Roman" panose="02020603050405020304"/>
              </a:rPr>
              <a:t>V</a:t>
            </a:r>
            <a:r>
              <a:rPr sz="5550" i="1" baseline="-5000" dirty="0">
                <a:latin typeface="Times New Roman" panose="02020603050405020304"/>
                <a:cs typeface="Times New Roman" panose="02020603050405020304"/>
              </a:rPr>
              <a:t>	</a:t>
            </a:r>
            <a:r>
              <a:rPr sz="3700" spc="-1425" dirty="0">
                <a:latin typeface="Symbol" panose="05050102010706020507"/>
                <a:cs typeface="Symbol" panose="05050102010706020507"/>
              </a:rPr>
              <a:t></a:t>
            </a:r>
            <a:r>
              <a:rPr sz="5550" spc="22" baseline="-21000" dirty="0">
                <a:latin typeface="Symbol" panose="05050102010706020507"/>
                <a:cs typeface="Symbol" panose="05050102010706020507"/>
              </a:rPr>
              <a:t></a:t>
            </a:r>
            <a:endParaRPr sz="5550" baseline="-21000">
              <a:latin typeface="Symbol" panose="05050102010706020507"/>
              <a:cs typeface="Symbol" panose="05050102010706020507"/>
            </a:endParaRPr>
          </a:p>
          <a:p>
            <a:pPr>
              <a:lnSpc>
                <a:spcPct val="100000"/>
              </a:lnSpc>
              <a:spcBef>
                <a:spcPts val="15"/>
              </a:spcBef>
            </a:pPr>
            <a:endParaRPr sz="5100">
              <a:latin typeface="Times New Roman" panose="02020603050405020304"/>
              <a:cs typeface="Times New Roman" panose="02020603050405020304"/>
            </a:endParaRPr>
          </a:p>
          <a:p>
            <a:pPr marL="371475">
              <a:lnSpc>
                <a:spcPct val="100000"/>
              </a:lnSpc>
            </a:pPr>
            <a:r>
              <a:rPr sz="3700" spc="15" dirty="0">
                <a:latin typeface="Symbol" panose="05050102010706020507"/>
                <a:cs typeface="Symbol" panose="05050102010706020507"/>
              </a:rPr>
              <a:t></a:t>
            </a:r>
            <a:r>
              <a:rPr sz="3700" spc="-495" dirty="0">
                <a:latin typeface="Times New Roman" panose="02020603050405020304"/>
                <a:cs typeface="Times New Roman" panose="02020603050405020304"/>
              </a:rPr>
              <a:t> </a:t>
            </a:r>
            <a:r>
              <a:rPr sz="5550" i="1" spc="30" baseline="3000" dirty="0">
                <a:latin typeface="Times New Roman" panose="02020603050405020304"/>
                <a:cs typeface="Times New Roman" panose="02020603050405020304"/>
              </a:rPr>
              <a:t>R</a:t>
            </a:r>
            <a:r>
              <a:rPr sz="5550" i="1" spc="-202" baseline="3000" dirty="0">
                <a:latin typeface="Times New Roman" panose="02020603050405020304"/>
                <a:cs typeface="Times New Roman" panose="02020603050405020304"/>
              </a:rPr>
              <a:t> </a:t>
            </a:r>
            <a:r>
              <a:rPr sz="3700" spc="15" dirty="0">
                <a:latin typeface="Symbol" panose="05050102010706020507"/>
                <a:cs typeface="Symbol" panose="05050102010706020507"/>
              </a:rPr>
              <a:t></a:t>
            </a:r>
            <a:endParaRPr sz="3700">
              <a:latin typeface="Symbol" panose="05050102010706020507"/>
              <a:cs typeface="Symbol" panose="05050102010706020507"/>
            </a:endParaRPr>
          </a:p>
        </p:txBody>
      </p:sp>
      <p:sp>
        <p:nvSpPr>
          <p:cNvPr id="19" name="object 19"/>
          <p:cNvSpPr txBox="1"/>
          <p:nvPr/>
        </p:nvSpPr>
        <p:spPr>
          <a:xfrm>
            <a:off x="4979796" y="4454397"/>
            <a:ext cx="1431290" cy="2049780"/>
          </a:xfrm>
          <a:prstGeom prst="rect">
            <a:avLst/>
          </a:prstGeom>
        </p:spPr>
        <p:txBody>
          <a:bodyPr vert="horz" wrap="square" lIns="0" tIns="0" rIns="0" bIns="0" rtlCol="0">
            <a:spAutoFit/>
          </a:bodyPr>
          <a:lstStyle/>
          <a:p>
            <a:pPr marL="12700">
              <a:lnSpc>
                <a:spcPct val="100000"/>
              </a:lnSpc>
            </a:pPr>
            <a:r>
              <a:rPr sz="3800" spc="15" dirty="0">
                <a:latin typeface="Times New Roman" panose="02020603050405020304"/>
                <a:cs typeface="Times New Roman" panose="02020603050405020304"/>
              </a:rPr>
              <a:t>0</a:t>
            </a:r>
            <a:endParaRPr sz="3800">
              <a:latin typeface="Times New Roman" panose="02020603050405020304"/>
              <a:cs typeface="Times New Roman" panose="02020603050405020304"/>
            </a:endParaRPr>
          </a:p>
          <a:p>
            <a:pPr marL="20320">
              <a:lnSpc>
                <a:spcPct val="100000"/>
              </a:lnSpc>
              <a:spcBef>
                <a:spcPts val="1180"/>
              </a:spcBef>
            </a:pPr>
            <a:r>
              <a:rPr sz="3800" spc="15" dirty="0">
                <a:latin typeface="Symbol" panose="05050102010706020507"/>
                <a:cs typeface="Symbol" panose="05050102010706020507"/>
              </a:rPr>
              <a:t></a:t>
            </a:r>
            <a:r>
              <a:rPr sz="3800" spc="-500" dirty="0">
                <a:latin typeface="Times New Roman" panose="02020603050405020304"/>
                <a:cs typeface="Times New Roman" panose="02020603050405020304"/>
              </a:rPr>
              <a:t> </a:t>
            </a:r>
            <a:r>
              <a:rPr sz="3800" spc="-95" dirty="0">
                <a:latin typeface="Times New Roman" panose="02020603050405020304"/>
                <a:cs typeface="Times New Roman" panose="02020603050405020304"/>
              </a:rPr>
              <a:t>0</a:t>
            </a:r>
            <a:r>
              <a:rPr sz="3800" spc="-5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395</a:t>
            </a:r>
            <a:endParaRPr sz="3800">
              <a:latin typeface="Times New Roman" panose="02020603050405020304"/>
              <a:cs typeface="Times New Roman" panose="02020603050405020304"/>
            </a:endParaRPr>
          </a:p>
          <a:p>
            <a:pPr marL="19685">
              <a:lnSpc>
                <a:spcPct val="100000"/>
              </a:lnSpc>
              <a:spcBef>
                <a:spcPts val="1185"/>
              </a:spcBef>
            </a:pPr>
            <a:r>
              <a:rPr sz="3800" spc="-100" dirty="0">
                <a:latin typeface="Times New Roman" panose="02020603050405020304"/>
                <a:cs typeface="Times New Roman" panose="02020603050405020304"/>
              </a:rPr>
              <a:t>2</a:t>
            </a:r>
            <a:r>
              <a:rPr sz="3800" spc="-50"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032</a:t>
            </a:r>
            <a:endParaRPr sz="3800">
              <a:latin typeface="Times New Roman" panose="02020603050405020304"/>
              <a:cs typeface="Times New Roman" panose="02020603050405020304"/>
            </a:endParaRPr>
          </a:p>
        </p:txBody>
      </p:sp>
      <p:sp>
        <p:nvSpPr>
          <p:cNvPr id="20" name="object 20"/>
          <p:cNvSpPr txBox="1"/>
          <p:nvPr/>
        </p:nvSpPr>
        <p:spPr>
          <a:xfrm>
            <a:off x="8424011" y="4897107"/>
            <a:ext cx="945515" cy="582930"/>
          </a:xfrm>
          <a:prstGeom prst="rect">
            <a:avLst/>
          </a:prstGeom>
        </p:spPr>
        <p:txBody>
          <a:bodyPr vert="horz" wrap="square" lIns="0" tIns="0" rIns="0" bIns="0" rtlCol="0">
            <a:spAutoFit/>
          </a:bodyPr>
          <a:lstStyle/>
          <a:p>
            <a:pPr marL="12700">
              <a:lnSpc>
                <a:spcPct val="100000"/>
              </a:lnSpc>
              <a:tabLst>
                <a:tab pos="745490" algn="l"/>
              </a:tabLst>
            </a:pPr>
            <a:r>
              <a:rPr sz="3800" spc="125" dirty="0">
                <a:latin typeface="Symbol" panose="05050102010706020507"/>
                <a:cs typeface="Symbol" panose="05050102010706020507"/>
              </a:rPr>
              <a:t></a:t>
            </a:r>
            <a:r>
              <a:rPr sz="3800" spc="10" dirty="0">
                <a:latin typeface="Symbol" panose="05050102010706020507"/>
                <a:cs typeface="Symbol" panose="05050102010706020507"/>
              </a:rPr>
              <a:t></a:t>
            </a:r>
            <a:r>
              <a:rPr sz="3800" dirty="0">
                <a:latin typeface="Times New Roman" panose="02020603050405020304"/>
                <a:cs typeface="Times New Roman" panose="02020603050405020304"/>
              </a:rPr>
              <a:t>	</a:t>
            </a:r>
            <a:r>
              <a:rPr sz="3800" spc="10" dirty="0">
                <a:latin typeface="Symbol" panose="05050102010706020507"/>
                <a:cs typeface="Symbol" panose="05050102010706020507"/>
              </a:rPr>
              <a:t></a:t>
            </a:r>
            <a:endParaRPr sz="3800">
              <a:latin typeface="Symbol" panose="05050102010706020507"/>
              <a:cs typeface="Symbol" panose="05050102010706020507"/>
            </a:endParaRPr>
          </a:p>
        </p:txBody>
      </p:sp>
      <p:sp>
        <p:nvSpPr>
          <p:cNvPr id="21" name="object 21"/>
          <p:cNvSpPr txBox="1"/>
          <p:nvPr/>
        </p:nvSpPr>
        <p:spPr>
          <a:xfrm>
            <a:off x="8424011" y="5822950"/>
            <a:ext cx="945515" cy="768350"/>
          </a:xfrm>
          <a:prstGeom prst="rect">
            <a:avLst/>
          </a:prstGeom>
        </p:spPr>
        <p:txBody>
          <a:bodyPr vert="horz" wrap="square" lIns="0" tIns="0" rIns="0" bIns="0" rtlCol="0">
            <a:spAutoFit/>
          </a:bodyPr>
          <a:lstStyle/>
          <a:p>
            <a:pPr marL="12700">
              <a:lnSpc>
                <a:spcPct val="100000"/>
              </a:lnSpc>
            </a:pPr>
            <a:r>
              <a:rPr sz="3800" spc="-1465" dirty="0">
                <a:latin typeface="Symbol" panose="05050102010706020507"/>
                <a:cs typeface="Symbol" panose="05050102010706020507"/>
              </a:rPr>
              <a:t></a:t>
            </a:r>
            <a:r>
              <a:rPr sz="5700" spc="187" baseline="-21000" dirty="0">
                <a:latin typeface="Symbol" panose="05050102010706020507"/>
                <a:cs typeface="Symbol" panose="05050102010706020507"/>
              </a:rPr>
              <a:t></a:t>
            </a:r>
            <a:r>
              <a:rPr sz="3800" spc="-1465" dirty="0">
                <a:latin typeface="Symbol" panose="05050102010706020507"/>
                <a:cs typeface="Symbol" panose="05050102010706020507"/>
              </a:rPr>
              <a:t></a:t>
            </a:r>
            <a:r>
              <a:rPr sz="5700" spc="-547" baseline="-21000" dirty="0">
                <a:latin typeface="Symbol" panose="05050102010706020507"/>
                <a:cs typeface="Symbol" panose="05050102010706020507"/>
              </a:rPr>
              <a:t></a:t>
            </a:r>
            <a:r>
              <a:rPr sz="5700" i="1" spc="30" baseline="-5000" dirty="0">
                <a:latin typeface="Times New Roman" panose="02020603050405020304"/>
                <a:cs typeface="Times New Roman" panose="02020603050405020304"/>
              </a:rPr>
              <a:t>V</a:t>
            </a:r>
            <a:r>
              <a:rPr sz="5700" i="1" spc="-322" baseline="-5000" dirty="0">
                <a:latin typeface="Times New Roman" panose="02020603050405020304"/>
                <a:cs typeface="Times New Roman" panose="02020603050405020304"/>
              </a:rPr>
              <a:t> </a:t>
            </a:r>
            <a:r>
              <a:rPr sz="3800" spc="-1465" dirty="0">
                <a:latin typeface="Symbol" panose="05050102010706020507"/>
                <a:cs typeface="Symbol" panose="05050102010706020507"/>
              </a:rPr>
              <a:t></a:t>
            </a:r>
            <a:r>
              <a:rPr sz="5700" spc="15" baseline="-21000" dirty="0">
                <a:latin typeface="Symbol" panose="05050102010706020507"/>
                <a:cs typeface="Symbol" panose="05050102010706020507"/>
              </a:rPr>
              <a:t></a:t>
            </a:r>
            <a:endParaRPr sz="5700" baseline="-21000">
              <a:latin typeface="Symbol" panose="05050102010706020507"/>
              <a:cs typeface="Symbol" panose="05050102010706020507"/>
            </a:endParaRPr>
          </a:p>
        </p:txBody>
      </p:sp>
      <p:sp>
        <p:nvSpPr>
          <p:cNvPr id="22" name="object 22"/>
          <p:cNvSpPr txBox="1"/>
          <p:nvPr/>
        </p:nvSpPr>
        <p:spPr>
          <a:xfrm>
            <a:off x="7122515" y="5868682"/>
            <a:ext cx="269240" cy="590550"/>
          </a:xfrm>
          <a:prstGeom prst="rect">
            <a:avLst/>
          </a:prstGeom>
        </p:spPr>
        <p:txBody>
          <a:bodyPr vert="horz" wrap="square" lIns="0" tIns="0" rIns="0" bIns="0" rtlCol="0">
            <a:spAutoFit/>
          </a:bodyPr>
          <a:lstStyle/>
          <a:p>
            <a:pPr marL="12700">
              <a:lnSpc>
                <a:spcPct val="100000"/>
              </a:lnSpc>
            </a:pPr>
            <a:r>
              <a:rPr sz="3800" spc="15" dirty="0">
                <a:latin typeface="Times New Roman" panose="02020603050405020304"/>
                <a:cs typeface="Times New Roman" panose="02020603050405020304"/>
              </a:rPr>
              <a:t>0</a:t>
            </a:r>
            <a:endParaRPr sz="3800">
              <a:latin typeface="Times New Roman" panose="02020603050405020304"/>
              <a:cs typeface="Times New Roman" panose="02020603050405020304"/>
            </a:endParaRPr>
          </a:p>
        </p:txBody>
      </p:sp>
      <p:sp>
        <p:nvSpPr>
          <p:cNvPr id="23" name="object 23"/>
          <p:cNvSpPr txBox="1"/>
          <p:nvPr/>
        </p:nvSpPr>
        <p:spPr>
          <a:xfrm>
            <a:off x="6993788" y="1814880"/>
            <a:ext cx="2376170" cy="4127500"/>
          </a:xfrm>
          <a:prstGeom prst="rect">
            <a:avLst/>
          </a:prstGeom>
        </p:spPr>
        <p:txBody>
          <a:bodyPr vert="horz" wrap="square" lIns="0" tIns="0" rIns="0" bIns="0" rtlCol="0">
            <a:spAutoFit/>
          </a:bodyPr>
          <a:lstStyle/>
          <a:p>
            <a:pPr marL="12700">
              <a:lnSpc>
                <a:spcPct val="100000"/>
              </a:lnSpc>
              <a:tabLst>
                <a:tab pos="1348740" algn="l"/>
              </a:tabLst>
            </a:pPr>
            <a:r>
              <a:rPr sz="3800" spc="-145" dirty="0">
                <a:latin typeface="Times New Roman" panose="02020603050405020304"/>
                <a:cs typeface="Times New Roman" panose="02020603050405020304"/>
              </a:rPr>
              <a:t>0</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114</a:t>
            </a:r>
            <a:r>
              <a:rPr sz="3800" dirty="0">
                <a:latin typeface="Times New Roman" panose="02020603050405020304"/>
                <a:cs typeface="Times New Roman" panose="02020603050405020304"/>
              </a:rPr>
              <a:t>	</a:t>
            </a:r>
            <a:r>
              <a:rPr sz="5700" spc="187" baseline="-3000" dirty="0">
                <a:latin typeface="Symbol" panose="05050102010706020507"/>
                <a:cs typeface="Symbol" panose="05050102010706020507"/>
              </a:rPr>
              <a:t></a:t>
            </a:r>
            <a:r>
              <a:rPr sz="5700" spc="104" baseline="-3000" dirty="0">
                <a:latin typeface="Symbol" panose="05050102010706020507"/>
                <a:cs typeface="Symbol" panose="05050102010706020507"/>
              </a:rPr>
              <a:t></a:t>
            </a:r>
            <a:r>
              <a:rPr sz="3800" i="1" spc="200" dirty="0">
                <a:latin typeface="Times New Roman" panose="02020603050405020304"/>
                <a:cs typeface="Times New Roman" panose="02020603050405020304"/>
              </a:rPr>
              <a:t>R</a:t>
            </a:r>
            <a:r>
              <a:rPr sz="5700" spc="15" baseline="-3000" dirty="0">
                <a:latin typeface="Symbol" panose="05050102010706020507"/>
                <a:cs typeface="Symbol" panose="05050102010706020507"/>
              </a:rPr>
              <a:t></a:t>
            </a:r>
            <a:endParaRPr sz="5700" baseline="-3000">
              <a:latin typeface="Symbol" panose="05050102010706020507"/>
              <a:cs typeface="Symbol" panose="05050102010706020507"/>
            </a:endParaRPr>
          </a:p>
          <a:p>
            <a:pPr marL="12700">
              <a:lnSpc>
                <a:spcPct val="100000"/>
              </a:lnSpc>
              <a:spcBef>
                <a:spcPts val="1190"/>
              </a:spcBef>
              <a:tabLst>
                <a:tab pos="1348740" algn="l"/>
              </a:tabLst>
            </a:pPr>
            <a:r>
              <a:rPr sz="3800" spc="-145" dirty="0">
                <a:latin typeface="Times New Roman" panose="02020603050405020304"/>
                <a:cs typeface="Times New Roman" panose="02020603050405020304"/>
              </a:rPr>
              <a:t>0</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437</a:t>
            </a:r>
            <a:r>
              <a:rPr sz="3800" dirty="0">
                <a:latin typeface="Times New Roman" panose="02020603050405020304"/>
                <a:cs typeface="Times New Roman" panose="02020603050405020304"/>
              </a:rPr>
              <a:t>	</a:t>
            </a:r>
            <a:r>
              <a:rPr sz="5700" spc="187" baseline="-26000" dirty="0">
                <a:latin typeface="Symbol" panose="05050102010706020507"/>
                <a:cs typeface="Symbol" panose="05050102010706020507"/>
              </a:rPr>
              <a:t></a:t>
            </a:r>
            <a:r>
              <a:rPr sz="5700" spc="-217" baseline="-26000" dirty="0">
                <a:latin typeface="Symbol" panose="05050102010706020507"/>
                <a:cs typeface="Symbol" panose="05050102010706020507"/>
              </a:rPr>
              <a:t></a:t>
            </a:r>
            <a:r>
              <a:rPr sz="3800" i="1" dirty="0">
                <a:latin typeface="Times New Roman" panose="02020603050405020304"/>
                <a:cs typeface="Times New Roman" panose="02020603050405020304"/>
              </a:rPr>
              <a:t>G</a:t>
            </a:r>
            <a:r>
              <a:rPr sz="5700" spc="15" baseline="-26000" dirty="0">
                <a:latin typeface="Symbol" panose="05050102010706020507"/>
                <a:cs typeface="Symbol" panose="05050102010706020507"/>
              </a:rPr>
              <a:t></a:t>
            </a:r>
            <a:endParaRPr sz="5700" baseline="-26000">
              <a:latin typeface="Symbol" panose="05050102010706020507"/>
              <a:cs typeface="Symbol" panose="05050102010706020507"/>
            </a:endParaRPr>
          </a:p>
          <a:p>
            <a:pPr marL="19050">
              <a:lnSpc>
                <a:spcPct val="100000"/>
              </a:lnSpc>
              <a:spcBef>
                <a:spcPts val="1190"/>
              </a:spcBef>
            </a:pPr>
            <a:r>
              <a:rPr sz="3800" spc="15" dirty="0">
                <a:latin typeface="Symbol" panose="05050102010706020507"/>
                <a:cs typeface="Symbol" panose="05050102010706020507"/>
              </a:rPr>
              <a:t></a:t>
            </a:r>
            <a:r>
              <a:rPr sz="3800" spc="-560" dirty="0">
                <a:latin typeface="Times New Roman" panose="02020603050405020304"/>
                <a:cs typeface="Times New Roman" panose="02020603050405020304"/>
              </a:rPr>
              <a:t> </a:t>
            </a:r>
            <a:r>
              <a:rPr sz="3800" spc="-145" dirty="0">
                <a:latin typeface="Times New Roman" panose="02020603050405020304"/>
                <a:cs typeface="Times New Roman" panose="02020603050405020304"/>
              </a:rPr>
              <a:t>0</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10</a:t>
            </a:r>
            <a:r>
              <a:rPr sz="3800" spc="-405" dirty="0">
                <a:latin typeface="Times New Roman" panose="02020603050405020304"/>
                <a:cs typeface="Times New Roman" panose="02020603050405020304"/>
              </a:rPr>
              <a:t>0</a:t>
            </a:r>
            <a:r>
              <a:rPr sz="5700" spc="-2197" baseline="5000" dirty="0">
                <a:latin typeface="Symbol" panose="05050102010706020507"/>
                <a:cs typeface="Symbol" panose="05050102010706020507"/>
              </a:rPr>
              <a:t></a:t>
            </a:r>
            <a:r>
              <a:rPr sz="5700" spc="187" baseline="-16000" dirty="0">
                <a:latin typeface="Symbol" panose="05050102010706020507"/>
                <a:cs typeface="Symbol" panose="05050102010706020507"/>
              </a:rPr>
              <a:t></a:t>
            </a:r>
            <a:r>
              <a:rPr sz="5700" spc="-2197" baseline="5000" dirty="0">
                <a:latin typeface="Symbol" panose="05050102010706020507"/>
                <a:cs typeface="Symbol" panose="05050102010706020507"/>
              </a:rPr>
              <a:t></a:t>
            </a:r>
            <a:r>
              <a:rPr sz="5700" spc="104" baseline="-16000" dirty="0">
                <a:latin typeface="Symbol" panose="05050102010706020507"/>
                <a:cs typeface="Symbol" panose="05050102010706020507"/>
              </a:rPr>
              <a:t></a:t>
            </a:r>
            <a:r>
              <a:rPr sz="3800" i="1" spc="200" dirty="0">
                <a:latin typeface="Times New Roman" panose="02020603050405020304"/>
                <a:cs typeface="Times New Roman" panose="02020603050405020304"/>
              </a:rPr>
              <a:t>B</a:t>
            </a:r>
            <a:r>
              <a:rPr sz="5700" spc="-2197" baseline="5000" dirty="0">
                <a:latin typeface="Symbol" panose="05050102010706020507"/>
                <a:cs typeface="Symbol" panose="05050102010706020507"/>
              </a:rPr>
              <a:t></a:t>
            </a:r>
            <a:r>
              <a:rPr sz="5700" spc="15" baseline="-16000" dirty="0">
                <a:latin typeface="Symbol" panose="05050102010706020507"/>
                <a:cs typeface="Symbol" panose="05050102010706020507"/>
              </a:rPr>
              <a:t></a:t>
            </a:r>
            <a:endParaRPr sz="5700" baseline="-16000">
              <a:latin typeface="Symbol" panose="05050102010706020507"/>
              <a:cs typeface="Symbol" panose="05050102010706020507"/>
            </a:endParaRPr>
          </a:p>
          <a:p>
            <a:pPr marL="99060">
              <a:lnSpc>
                <a:spcPct val="100000"/>
              </a:lnSpc>
              <a:spcBef>
                <a:spcPts val="4345"/>
              </a:spcBef>
              <a:tabLst>
                <a:tab pos="1442720" algn="l"/>
              </a:tabLst>
            </a:pPr>
            <a:r>
              <a:rPr sz="3800" spc="-145" dirty="0">
                <a:latin typeface="Times New Roman" panose="02020603050405020304"/>
                <a:cs typeface="Times New Roman" panose="02020603050405020304"/>
              </a:rPr>
              <a:t>1</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140</a:t>
            </a:r>
            <a:r>
              <a:rPr sz="3800" dirty="0">
                <a:latin typeface="Times New Roman" panose="02020603050405020304"/>
                <a:cs typeface="Times New Roman" panose="02020603050405020304"/>
              </a:rPr>
              <a:t>	</a:t>
            </a:r>
            <a:r>
              <a:rPr sz="5700" spc="187" baseline="-3000" dirty="0">
                <a:latin typeface="Symbol" panose="05050102010706020507"/>
                <a:cs typeface="Symbol" panose="05050102010706020507"/>
              </a:rPr>
              <a:t></a:t>
            </a:r>
            <a:r>
              <a:rPr sz="5700" spc="-390" baseline="-3000" dirty="0">
                <a:latin typeface="Symbol" panose="05050102010706020507"/>
                <a:cs typeface="Symbol" panose="05050102010706020507"/>
              </a:rPr>
              <a:t></a:t>
            </a:r>
            <a:r>
              <a:rPr sz="3800" i="1" spc="15" dirty="0">
                <a:latin typeface="Times New Roman" panose="02020603050405020304"/>
                <a:cs typeface="Times New Roman" panose="02020603050405020304"/>
              </a:rPr>
              <a:t>Y</a:t>
            </a:r>
            <a:r>
              <a:rPr sz="3800" i="1" spc="-114" dirty="0">
                <a:latin typeface="Times New Roman" panose="02020603050405020304"/>
                <a:cs typeface="Times New Roman" panose="02020603050405020304"/>
              </a:rPr>
              <a:t> </a:t>
            </a:r>
            <a:r>
              <a:rPr sz="5700" spc="15" baseline="-3000" dirty="0">
                <a:latin typeface="Symbol" panose="05050102010706020507"/>
                <a:cs typeface="Symbol" panose="05050102010706020507"/>
              </a:rPr>
              <a:t></a:t>
            </a:r>
            <a:endParaRPr sz="5700" baseline="-3000">
              <a:latin typeface="Symbol" panose="05050102010706020507"/>
              <a:cs typeface="Symbol" panose="05050102010706020507"/>
            </a:endParaRPr>
          </a:p>
          <a:p>
            <a:pPr marL="147955">
              <a:lnSpc>
                <a:spcPct val="100000"/>
              </a:lnSpc>
              <a:spcBef>
                <a:spcPts val="1190"/>
              </a:spcBef>
            </a:pPr>
            <a:r>
              <a:rPr sz="3800" spc="15" dirty="0">
                <a:latin typeface="Symbol" panose="05050102010706020507"/>
                <a:cs typeface="Symbol" panose="05050102010706020507"/>
              </a:rPr>
              <a:t></a:t>
            </a:r>
            <a:r>
              <a:rPr sz="3800" spc="-560" dirty="0">
                <a:latin typeface="Times New Roman" panose="02020603050405020304"/>
                <a:cs typeface="Times New Roman" panose="02020603050405020304"/>
              </a:rPr>
              <a:t> </a:t>
            </a:r>
            <a:r>
              <a:rPr sz="3800" spc="-145" dirty="0">
                <a:latin typeface="Times New Roman" panose="02020603050405020304"/>
                <a:cs typeface="Times New Roman" panose="02020603050405020304"/>
              </a:rPr>
              <a:t>0</a:t>
            </a:r>
            <a:r>
              <a:rPr sz="3800" spc="-75" dirty="0">
                <a:latin typeface="Times New Roman" panose="02020603050405020304"/>
                <a:cs typeface="Times New Roman" panose="02020603050405020304"/>
              </a:rPr>
              <a:t>.</a:t>
            </a:r>
            <a:r>
              <a:rPr sz="3800" spc="15" dirty="0">
                <a:latin typeface="Times New Roman" panose="02020603050405020304"/>
                <a:cs typeface="Times New Roman" panose="02020603050405020304"/>
              </a:rPr>
              <a:t>58</a:t>
            </a:r>
            <a:r>
              <a:rPr sz="3800" spc="-680" dirty="0">
                <a:latin typeface="Times New Roman" panose="02020603050405020304"/>
                <a:cs typeface="Times New Roman" panose="02020603050405020304"/>
              </a:rPr>
              <a:t>1</a:t>
            </a:r>
            <a:r>
              <a:rPr sz="5700" spc="187" baseline="-26000" dirty="0">
                <a:latin typeface="Symbol" panose="05050102010706020507"/>
                <a:cs typeface="Symbol" panose="05050102010706020507"/>
              </a:rPr>
              <a:t></a:t>
            </a:r>
            <a:r>
              <a:rPr sz="5700" spc="-547" baseline="-26000" dirty="0">
                <a:latin typeface="Symbol" panose="05050102010706020507"/>
                <a:cs typeface="Symbol" panose="05050102010706020507"/>
              </a:rPr>
              <a:t></a:t>
            </a:r>
            <a:r>
              <a:rPr sz="3800" i="1" spc="330" dirty="0">
                <a:latin typeface="Times New Roman" panose="02020603050405020304"/>
                <a:cs typeface="Times New Roman" panose="02020603050405020304"/>
              </a:rPr>
              <a:t>U</a:t>
            </a:r>
            <a:r>
              <a:rPr sz="5700" spc="15" baseline="-26000" dirty="0">
                <a:latin typeface="Symbol" panose="05050102010706020507"/>
                <a:cs typeface="Symbol" panose="05050102010706020507"/>
              </a:rPr>
              <a:t></a:t>
            </a:r>
            <a:endParaRPr sz="5700" baseline="-26000">
              <a:latin typeface="Symbol" panose="05050102010706020507"/>
              <a:cs typeface="Symbol" panose="05050102010706020507"/>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83185">
              <a:lnSpc>
                <a:spcPct val="100000"/>
              </a:lnSpc>
            </a:pPr>
            <a:r>
              <a:rPr spc="-10" dirty="0">
                <a:latin typeface="Times New Roman" panose="02020603050405020304"/>
                <a:cs typeface="Times New Roman" panose="02020603050405020304"/>
              </a:rPr>
              <a:t>5</a:t>
            </a:r>
            <a:r>
              <a:rPr spc="-10" dirty="0">
                <a:latin typeface="新宋体" panose="02010609030101010101" charset="-122"/>
                <a:cs typeface="新宋体" panose="02010609030101010101" charset="-122"/>
              </a:rPr>
              <a:t>、</a:t>
            </a:r>
            <a:r>
              <a:rPr spc="-5" dirty="0">
                <a:latin typeface="Times New Roman" panose="02020603050405020304"/>
                <a:cs typeface="Times New Roman" panose="02020603050405020304"/>
              </a:rPr>
              <a:t>RGB</a:t>
            </a:r>
          </a:p>
        </p:txBody>
      </p:sp>
      <p:sp>
        <p:nvSpPr>
          <p:cNvPr id="6" name="object 6"/>
          <p:cNvSpPr txBox="1"/>
          <p:nvPr/>
        </p:nvSpPr>
        <p:spPr>
          <a:xfrm>
            <a:off x="5101173" y="933196"/>
            <a:ext cx="1311910"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YCbCr</a:t>
            </a:r>
            <a:endParaRPr sz="3200">
              <a:latin typeface="Times New Roman" panose="02020603050405020304"/>
              <a:cs typeface="Times New Roman" panose="02020603050405020304"/>
            </a:endParaRPr>
          </a:p>
        </p:txBody>
      </p:sp>
      <p:sp>
        <p:nvSpPr>
          <p:cNvPr id="7" name="object 7"/>
          <p:cNvSpPr/>
          <p:nvPr/>
        </p:nvSpPr>
        <p:spPr>
          <a:xfrm>
            <a:off x="3258959" y="1122425"/>
            <a:ext cx="1727835" cy="127000"/>
          </a:xfrm>
          <a:custGeom>
            <a:avLst/>
            <a:gdLst/>
            <a:ahLst/>
            <a:cxnLst/>
            <a:rect l="l" t="t" r="r" b="b"/>
            <a:pathLst>
              <a:path w="1727835" h="127000">
                <a:moveTo>
                  <a:pt x="127253" y="0"/>
                </a:moveTo>
                <a:lnTo>
                  <a:pt x="0" y="63245"/>
                </a:lnTo>
                <a:lnTo>
                  <a:pt x="76200" y="101117"/>
                </a:lnTo>
                <a:lnTo>
                  <a:pt x="76200" y="50291"/>
                </a:lnTo>
                <a:lnTo>
                  <a:pt x="86656" y="50291"/>
                </a:lnTo>
                <a:lnTo>
                  <a:pt x="127253" y="0"/>
                </a:lnTo>
                <a:close/>
              </a:path>
              <a:path w="1727835" h="127000">
                <a:moveTo>
                  <a:pt x="86656" y="50292"/>
                </a:moveTo>
                <a:lnTo>
                  <a:pt x="76200" y="50291"/>
                </a:lnTo>
                <a:lnTo>
                  <a:pt x="76200" y="63245"/>
                </a:lnTo>
                <a:lnTo>
                  <a:pt x="86656" y="50292"/>
                </a:lnTo>
                <a:close/>
              </a:path>
              <a:path w="1727835" h="127000">
                <a:moveTo>
                  <a:pt x="1651253" y="63245"/>
                </a:moveTo>
                <a:lnTo>
                  <a:pt x="1640797" y="50291"/>
                </a:lnTo>
                <a:lnTo>
                  <a:pt x="86656" y="50292"/>
                </a:lnTo>
                <a:lnTo>
                  <a:pt x="76200" y="63245"/>
                </a:lnTo>
                <a:lnTo>
                  <a:pt x="86656" y="76199"/>
                </a:lnTo>
                <a:lnTo>
                  <a:pt x="1640797" y="76199"/>
                </a:lnTo>
                <a:lnTo>
                  <a:pt x="1651253" y="63245"/>
                </a:lnTo>
                <a:close/>
              </a:path>
              <a:path w="1727835" h="127000">
                <a:moveTo>
                  <a:pt x="86656" y="76199"/>
                </a:moveTo>
                <a:lnTo>
                  <a:pt x="76200" y="63245"/>
                </a:lnTo>
                <a:lnTo>
                  <a:pt x="76200" y="76199"/>
                </a:lnTo>
                <a:lnTo>
                  <a:pt x="86656" y="76199"/>
                </a:lnTo>
                <a:close/>
              </a:path>
              <a:path w="1727835" h="127000">
                <a:moveTo>
                  <a:pt x="127253" y="126491"/>
                </a:moveTo>
                <a:lnTo>
                  <a:pt x="86656" y="76199"/>
                </a:lnTo>
                <a:lnTo>
                  <a:pt x="76200" y="76199"/>
                </a:lnTo>
                <a:lnTo>
                  <a:pt x="76200" y="101117"/>
                </a:lnTo>
                <a:lnTo>
                  <a:pt x="127253" y="126491"/>
                </a:lnTo>
                <a:close/>
              </a:path>
              <a:path w="1727835" h="127000">
                <a:moveTo>
                  <a:pt x="1727453" y="63245"/>
                </a:moveTo>
                <a:lnTo>
                  <a:pt x="1600200" y="0"/>
                </a:lnTo>
                <a:lnTo>
                  <a:pt x="1640797" y="50291"/>
                </a:lnTo>
                <a:lnTo>
                  <a:pt x="1651253" y="50291"/>
                </a:lnTo>
                <a:lnTo>
                  <a:pt x="1651253" y="101117"/>
                </a:lnTo>
                <a:lnTo>
                  <a:pt x="1727453" y="63245"/>
                </a:lnTo>
                <a:close/>
              </a:path>
              <a:path w="1727835" h="127000">
                <a:moveTo>
                  <a:pt x="1651253" y="101117"/>
                </a:moveTo>
                <a:lnTo>
                  <a:pt x="1651253" y="76199"/>
                </a:lnTo>
                <a:lnTo>
                  <a:pt x="1640797" y="76199"/>
                </a:lnTo>
                <a:lnTo>
                  <a:pt x="1600200" y="126491"/>
                </a:lnTo>
                <a:lnTo>
                  <a:pt x="1651253" y="101117"/>
                </a:lnTo>
                <a:close/>
              </a:path>
              <a:path w="1727835" h="127000">
                <a:moveTo>
                  <a:pt x="1651253" y="63245"/>
                </a:moveTo>
                <a:lnTo>
                  <a:pt x="1651253" y="50291"/>
                </a:lnTo>
                <a:lnTo>
                  <a:pt x="1640797" y="50291"/>
                </a:lnTo>
                <a:lnTo>
                  <a:pt x="1651253" y="63245"/>
                </a:lnTo>
                <a:close/>
              </a:path>
              <a:path w="1727835" h="127000">
                <a:moveTo>
                  <a:pt x="1651253" y="76199"/>
                </a:moveTo>
                <a:lnTo>
                  <a:pt x="1651253" y="63245"/>
                </a:lnTo>
                <a:lnTo>
                  <a:pt x="1640797" y="76199"/>
                </a:lnTo>
                <a:lnTo>
                  <a:pt x="1651253" y="76199"/>
                </a:lnTo>
                <a:close/>
              </a:path>
            </a:pathLst>
          </a:custGeom>
          <a:solidFill>
            <a:srgbClr val="FF0000"/>
          </a:solidFill>
        </p:spPr>
        <p:txBody>
          <a:bodyPr wrap="square" lIns="0" tIns="0" rIns="0" bIns="0" rtlCol="0"/>
          <a:lstStyle/>
          <a:p>
            <a:endParaRPr/>
          </a:p>
        </p:txBody>
      </p:sp>
      <p:sp>
        <p:nvSpPr>
          <p:cNvPr id="8" name="object 8"/>
          <p:cNvSpPr txBox="1"/>
          <p:nvPr/>
        </p:nvSpPr>
        <p:spPr>
          <a:xfrm>
            <a:off x="3106039" y="3103626"/>
            <a:ext cx="156845" cy="417195"/>
          </a:xfrm>
          <a:prstGeom prst="rect">
            <a:avLst/>
          </a:prstGeom>
        </p:spPr>
        <p:txBody>
          <a:bodyPr vert="horz" wrap="square" lIns="0" tIns="0" rIns="0" bIns="0" rtlCol="0">
            <a:spAutoFit/>
          </a:bodyPr>
          <a:lstStyle/>
          <a:p>
            <a:pPr marL="12700">
              <a:lnSpc>
                <a:spcPct val="100000"/>
              </a:lnSpc>
            </a:pPr>
            <a:r>
              <a:rPr sz="2700" spc="-5" dirty="0">
                <a:latin typeface="Symbol" panose="05050102010706020507"/>
                <a:cs typeface="Symbol" panose="05050102010706020507"/>
              </a:rPr>
              <a:t></a:t>
            </a:r>
            <a:endParaRPr sz="2700">
              <a:latin typeface="Symbol" panose="05050102010706020507"/>
              <a:cs typeface="Symbol" panose="05050102010706020507"/>
            </a:endParaRPr>
          </a:p>
        </p:txBody>
      </p:sp>
      <p:sp>
        <p:nvSpPr>
          <p:cNvPr id="9" name="object 9"/>
          <p:cNvSpPr txBox="1"/>
          <p:nvPr/>
        </p:nvSpPr>
        <p:spPr>
          <a:xfrm>
            <a:off x="1751177" y="3103689"/>
            <a:ext cx="857250" cy="725170"/>
          </a:xfrm>
          <a:prstGeom prst="rect">
            <a:avLst/>
          </a:prstGeom>
        </p:spPr>
        <p:txBody>
          <a:bodyPr vert="horz" wrap="square" lIns="0" tIns="0" rIns="0" bIns="0" rtlCol="0">
            <a:spAutoFit/>
          </a:bodyPr>
          <a:lstStyle/>
          <a:p>
            <a:pPr marR="5080" algn="r">
              <a:lnSpc>
                <a:spcPts val="2830"/>
              </a:lnSpc>
              <a:tabLst>
                <a:tab pos="699770" algn="l"/>
              </a:tabLst>
            </a:pPr>
            <a:r>
              <a:rPr sz="2700" spc="-5" dirty="0">
                <a:latin typeface="Symbol" panose="05050102010706020507"/>
                <a:cs typeface="Symbol" panose="05050102010706020507"/>
              </a:rPr>
              <a:t></a:t>
            </a:r>
            <a:r>
              <a:rPr sz="2700" spc="-5" dirty="0">
                <a:latin typeface="Times New Roman" panose="02020603050405020304"/>
                <a:cs typeface="Times New Roman" panose="02020603050405020304"/>
              </a:rPr>
              <a:t>	</a:t>
            </a:r>
            <a:r>
              <a:rPr sz="2700" spc="-5" dirty="0">
                <a:latin typeface="Symbol" panose="05050102010706020507"/>
                <a:cs typeface="Symbol" panose="05050102010706020507"/>
              </a:rPr>
              <a:t></a:t>
            </a:r>
            <a:endParaRPr sz="2700">
              <a:latin typeface="Symbol" panose="05050102010706020507"/>
              <a:cs typeface="Symbol" panose="05050102010706020507"/>
            </a:endParaRPr>
          </a:p>
          <a:p>
            <a:pPr marR="5080" algn="r">
              <a:lnSpc>
                <a:spcPts val="2830"/>
              </a:lnSpc>
            </a:pPr>
            <a:r>
              <a:rPr sz="2700" spc="-5" dirty="0">
                <a:latin typeface="Symbol" panose="05050102010706020507"/>
                <a:cs typeface="Symbol" panose="05050102010706020507"/>
              </a:rPr>
              <a:t></a:t>
            </a:r>
            <a:endParaRPr sz="2700">
              <a:latin typeface="Symbol" panose="05050102010706020507"/>
              <a:cs typeface="Symbol" panose="05050102010706020507"/>
            </a:endParaRPr>
          </a:p>
        </p:txBody>
      </p:sp>
      <p:sp>
        <p:nvSpPr>
          <p:cNvPr id="10" name="object 10"/>
          <p:cNvSpPr txBox="1"/>
          <p:nvPr/>
        </p:nvSpPr>
        <p:spPr>
          <a:xfrm>
            <a:off x="3106039" y="2810370"/>
            <a:ext cx="1216025" cy="1018540"/>
          </a:xfrm>
          <a:prstGeom prst="rect">
            <a:avLst/>
          </a:prstGeom>
        </p:spPr>
        <p:txBody>
          <a:bodyPr vert="horz" wrap="square" lIns="0" tIns="0" rIns="0" bIns="0" rtlCol="0">
            <a:spAutoFit/>
          </a:bodyPr>
          <a:lstStyle/>
          <a:p>
            <a:pPr marL="12700">
              <a:lnSpc>
                <a:spcPct val="100000"/>
              </a:lnSpc>
            </a:pPr>
            <a:r>
              <a:rPr sz="4050" spc="-7" baseline="5000" dirty="0">
                <a:latin typeface="Symbol" panose="05050102010706020507"/>
                <a:cs typeface="Symbol" panose="05050102010706020507"/>
              </a:rPr>
              <a:t></a:t>
            </a:r>
            <a:r>
              <a:rPr sz="4050" spc="-525" baseline="5000" dirty="0">
                <a:latin typeface="Times New Roman" panose="02020603050405020304"/>
                <a:cs typeface="Times New Roman" panose="02020603050405020304"/>
              </a:rPr>
              <a:t> </a:t>
            </a:r>
            <a:r>
              <a:rPr sz="2700" spc="-5" dirty="0">
                <a:latin typeface="Times New Roman" panose="02020603050405020304"/>
                <a:cs typeface="Times New Roman" panose="02020603050405020304"/>
              </a:rPr>
              <a:t>0</a:t>
            </a:r>
            <a:r>
              <a:rPr sz="2700" spc="-275" dirty="0">
                <a:latin typeface="Times New Roman" panose="02020603050405020304"/>
                <a:cs typeface="Times New Roman" panose="02020603050405020304"/>
              </a:rPr>
              <a:t> </a:t>
            </a:r>
            <a:r>
              <a:rPr sz="2700" spc="185" dirty="0">
                <a:latin typeface="Times New Roman" panose="02020603050405020304"/>
                <a:cs typeface="Times New Roman" panose="02020603050405020304"/>
              </a:rPr>
              <a:t>.</a:t>
            </a:r>
            <a:r>
              <a:rPr sz="2700" spc="-5" dirty="0">
                <a:latin typeface="Times New Roman" panose="02020603050405020304"/>
                <a:cs typeface="Times New Roman" panose="02020603050405020304"/>
              </a:rPr>
              <a:t>5000</a:t>
            </a:r>
            <a:endParaRPr sz="2700">
              <a:latin typeface="Times New Roman" panose="02020603050405020304"/>
              <a:cs typeface="Times New Roman" panose="02020603050405020304"/>
            </a:endParaRPr>
          </a:p>
          <a:p>
            <a:pPr marL="12700">
              <a:lnSpc>
                <a:spcPct val="100000"/>
              </a:lnSpc>
              <a:spcBef>
                <a:spcPts val="800"/>
              </a:spcBef>
            </a:pPr>
            <a:r>
              <a:rPr sz="4050" spc="-7" baseline="-14000" dirty="0">
                <a:latin typeface="Symbol" panose="05050102010706020507"/>
                <a:cs typeface="Symbol" panose="05050102010706020507"/>
              </a:rPr>
              <a:t></a:t>
            </a:r>
            <a:r>
              <a:rPr sz="4050" spc="-525" baseline="-14000" dirty="0">
                <a:latin typeface="Times New Roman" panose="02020603050405020304"/>
                <a:cs typeface="Times New Roman" panose="02020603050405020304"/>
              </a:rPr>
              <a:t> </a:t>
            </a:r>
            <a:r>
              <a:rPr sz="2700" spc="-5" dirty="0">
                <a:latin typeface="Times New Roman" panose="02020603050405020304"/>
                <a:cs typeface="Times New Roman" panose="02020603050405020304"/>
              </a:rPr>
              <a:t>0</a:t>
            </a:r>
            <a:endParaRPr sz="2700">
              <a:latin typeface="Times New Roman" panose="02020603050405020304"/>
              <a:cs typeface="Times New Roman" panose="02020603050405020304"/>
            </a:endParaRPr>
          </a:p>
        </p:txBody>
      </p:sp>
      <p:sp>
        <p:nvSpPr>
          <p:cNvPr id="11" name="object 11"/>
          <p:cNvSpPr txBox="1"/>
          <p:nvPr/>
        </p:nvSpPr>
        <p:spPr>
          <a:xfrm>
            <a:off x="1751177" y="3323945"/>
            <a:ext cx="327660" cy="504825"/>
          </a:xfrm>
          <a:prstGeom prst="rect">
            <a:avLst/>
          </a:prstGeom>
        </p:spPr>
        <p:txBody>
          <a:bodyPr vert="horz" wrap="square" lIns="0" tIns="0" rIns="0" bIns="0" rtlCol="0">
            <a:spAutoFit/>
          </a:bodyPr>
          <a:lstStyle/>
          <a:p>
            <a:pPr marL="12700">
              <a:lnSpc>
                <a:spcPct val="100000"/>
              </a:lnSpc>
            </a:pPr>
            <a:r>
              <a:rPr sz="4050" spc="-15" baseline="-14000" dirty="0">
                <a:latin typeface="Symbol" panose="05050102010706020507"/>
                <a:cs typeface="Symbol" panose="05050102010706020507"/>
              </a:rPr>
              <a:t></a:t>
            </a:r>
            <a:r>
              <a:rPr sz="2700" spc="-5" dirty="0">
                <a:latin typeface="Times New Roman" panose="02020603050405020304"/>
                <a:cs typeface="Times New Roman" panose="02020603050405020304"/>
              </a:rPr>
              <a:t>1</a:t>
            </a:r>
            <a:endParaRPr sz="2700">
              <a:latin typeface="Times New Roman" panose="02020603050405020304"/>
              <a:cs typeface="Times New Roman" panose="02020603050405020304"/>
            </a:endParaRPr>
          </a:p>
        </p:txBody>
      </p:sp>
      <p:sp>
        <p:nvSpPr>
          <p:cNvPr id="12" name="object 12"/>
          <p:cNvSpPr txBox="1"/>
          <p:nvPr/>
        </p:nvSpPr>
        <p:spPr>
          <a:xfrm>
            <a:off x="1751177" y="2810370"/>
            <a:ext cx="857250" cy="422909"/>
          </a:xfrm>
          <a:prstGeom prst="rect">
            <a:avLst/>
          </a:prstGeom>
        </p:spPr>
        <p:txBody>
          <a:bodyPr vert="horz" wrap="square" lIns="0" tIns="0" rIns="0" bIns="0" rtlCol="0">
            <a:spAutoFit/>
          </a:bodyPr>
          <a:lstStyle/>
          <a:p>
            <a:pPr marL="12700">
              <a:lnSpc>
                <a:spcPct val="100000"/>
              </a:lnSpc>
              <a:tabLst>
                <a:tab pos="712470" algn="l"/>
              </a:tabLst>
            </a:pPr>
            <a:r>
              <a:rPr sz="4050" spc="-7" baseline="5000" dirty="0">
                <a:latin typeface="Symbol" panose="05050102010706020507"/>
                <a:cs typeface="Symbol" panose="05050102010706020507"/>
              </a:rPr>
              <a:t></a:t>
            </a:r>
            <a:r>
              <a:rPr sz="4050" spc="-607" baseline="5000"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Cr</a:t>
            </a:r>
            <a:r>
              <a:rPr sz="2700" i="1" dirty="0">
                <a:latin typeface="Times New Roman" panose="02020603050405020304"/>
                <a:cs typeface="Times New Roman" panose="02020603050405020304"/>
              </a:rPr>
              <a:t>	</a:t>
            </a:r>
            <a:r>
              <a:rPr sz="4050" spc="-7" baseline="5000" dirty="0">
                <a:latin typeface="Symbol" panose="05050102010706020507"/>
                <a:cs typeface="Symbol" panose="05050102010706020507"/>
              </a:rPr>
              <a:t></a:t>
            </a:r>
            <a:endParaRPr sz="4050" baseline="5000">
              <a:latin typeface="Symbol" panose="05050102010706020507"/>
              <a:cs typeface="Symbol" panose="05050102010706020507"/>
            </a:endParaRPr>
          </a:p>
        </p:txBody>
      </p:sp>
      <p:sp>
        <p:nvSpPr>
          <p:cNvPr id="13" name="object 13"/>
          <p:cNvSpPr txBox="1"/>
          <p:nvPr/>
        </p:nvSpPr>
        <p:spPr>
          <a:xfrm>
            <a:off x="1751177" y="2296782"/>
            <a:ext cx="2893695" cy="668655"/>
          </a:xfrm>
          <a:prstGeom prst="rect">
            <a:avLst/>
          </a:prstGeom>
        </p:spPr>
        <p:txBody>
          <a:bodyPr vert="horz" wrap="square" lIns="0" tIns="0" rIns="0" bIns="0" rtlCol="0">
            <a:spAutoFit/>
          </a:bodyPr>
          <a:lstStyle/>
          <a:p>
            <a:pPr marL="12700">
              <a:lnSpc>
                <a:spcPct val="100000"/>
              </a:lnSpc>
              <a:tabLst>
                <a:tab pos="712470" algn="l"/>
                <a:tab pos="1005205" algn="l"/>
                <a:tab pos="1367155" algn="l"/>
              </a:tabLst>
            </a:pPr>
            <a:r>
              <a:rPr sz="4050" spc="-7" baseline="-26000" dirty="0">
                <a:latin typeface="Symbol" panose="05050102010706020507"/>
                <a:cs typeface="Symbol" panose="05050102010706020507"/>
              </a:rPr>
              <a:t></a:t>
            </a:r>
            <a:r>
              <a:rPr sz="4050" spc="-607" baseline="-26000"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Cb</a:t>
            </a:r>
            <a:r>
              <a:rPr sz="2700" i="1" dirty="0">
                <a:latin typeface="Times New Roman" panose="02020603050405020304"/>
                <a:cs typeface="Times New Roman" panose="02020603050405020304"/>
              </a:rPr>
              <a:t>	</a:t>
            </a:r>
            <a:r>
              <a:rPr sz="4050" spc="-7" baseline="-26000" dirty="0">
                <a:latin typeface="Symbol" panose="05050102010706020507"/>
                <a:cs typeface="Symbol" panose="05050102010706020507"/>
              </a:rPr>
              <a:t></a:t>
            </a:r>
            <a:r>
              <a:rPr sz="4050" baseline="-26000" dirty="0">
                <a:latin typeface="Times New Roman" panose="02020603050405020304"/>
                <a:cs typeface="Times New Roman" panose="02020603050405020304"/>
              </a:rPr>
              <a:t>	</a:t>
            </a:r>
            <a:r>
              <a:rPr sz="4050" spc="-7" baseline="-41000" dirty="0">
                <a:latin typeface="Symbol" panose="05050102010706020507"/>
                <a:cs typeface="Symbol" panose="05050102010706020507"/>
              </a:rPr>
              <a:t></a:t>
            </a:r>
            <a:r>
              <a:rPr sz="4050" baseline="-41000" dirty="0">
                <a:latin typeface="Times New Roman" panose="02020603050405020304"/>
                <a:cs typeface="Times New Roman" panose="02020603050405020304"/>
              </a:rPr>
              <a:t>	</a:t>
            </a:r>
            <a:r>
              <a:rPr sz="4050" spc="-7" baseline="-26000" dirty="0">
                <a:latin typeface="Symbol" panose="05050102010706020507"/>
                <a:cs typeface="Symbol" panose="05050102010706020507"/>
              </a:rPr>
              <a:t></a:t>
            </a:r>
            <a:r>
              <a:rPr sz="4050" spc="-442" baseline="-26000" dirty="0">
                <a:latin typeface="Times New Roman" panose="02020603050405020304"/>
                <a:cs typeface="Times New Roman" panose="02020603050405020304"/>
              </a:rPr>
              <a:t> </a:t>
            </a:r>
            <a:r>
              <a:rPr sz="2700" spc="-5" dirty="0">
                <a:latin typeface="Symbol" panose="05050102010706020507"/>
                <a:cs typeface="Symbol" panose="05050102010706020507"/>
              </a:rPr>
              <a:t></a:t>
            </a:r>
            <a:r>
              <a:rPr sz="2700" spc="325" dirty="0">
                <a:latin typeface="Times New Roman" panose="02020603050405020304"/>
                <a:cs typeface="Times New Roman" panose="02020603050405020304"/>
              </a:rPr>
              <a:t> </a:t>
            </a:r>
            <a:r>
              <a:rPr sz="2700" spc="-5" dirty="0">
                <a:latin typeface="Times New Roman" panose="02020603050405020304"/>
                <a:cs typeface="Times New Roman" panose="02020603050405020304"/>
              </a:rPr>
              <a:t>0</a:t>
            </a:r>
            <a:r>
              <a:rPr sz="2700" spc="-280" dirty="0">
                <a:latin typeface="Times New Roman" panose="02020603050405020304"/>
                <a:cs typeface="Times New Roman" panose="02020603050405020304"/>
              </a:rPr>
              <a:t> </a:t>
            </a:r>
            <a:r>
              <a:rPr sz="2700" spc="195" dirty="0">
                <a:latin typeface="Times New Roman" panose="02020603050405020304"/>
                <a:cs typeface="Times New Roman" panose="02020603050405020304"/>
              </a:rPr>
              <a:t>.</a:t>
            </a:r>
            <a:r>
              <a:rPr sz="2700" spc="-5" dirty="0">
                <a:latin typeface="Times New Roman" panose="02020603050405020304"/>
                <a:cs typeface="Times New Roman" panose="02020603050405020304"/>
              </a:rPr>
              <a:t>1687</a:t>
            </a:r>
            <a:endParaRPr sz="2700">
              <a:latin typeface="Times New Roman" panose="02020603050405020304"/>
              <a:cs typeface="Times New Roman" panose="02020603050405020304"/>
            </a:endParaRPr>
          </a:p>
        </p:txBody>
      </p:sp>
      <p:sp>
        <p:nvSpPr>
          <p:cNvPr id="14" name="object 14"/>
          <p:cNvSpPr txBox="1"/>
          <p:nvPr/>
        </p:nvSpPr>
        <p:spPr>
          <a:xfrm>
            <a:off x="4844160" y="2310891"/>
            <a:ext cx="1350645" cy="1484630"/>
          </a:xfrm>
          <a:prstGeom prst="rect">
            <a:avLst/>
          </a:prstGeom>
        </p:spPr>
        <p:txBody>
          <a:bodyPr vert="horz" wrap="square" lIns="0" tIns="0" rIns="0" bIns="0" rtlCol="0">
            <a:spAutoFit/>
          </a:bodyPr>
          <a:lstStyle/>
          <a:p>
            <a:pPr marL="18415">
              <a:lnSpc>
                <a:spcPct val="100000"/>
              </a:lnSpc>
            </a:pPr>
            <a:r>
              <a:rPr sz="2750" spc="5" dirty="0">
                <a:latin typeface="Symbol" panose="05050102010706020507"/>
                <a:cs typeface="Symbol" panose="05050102010706020507"/>
              </a:rPr>
              <a:t></a:t>
            </a:r>
            <a:r>
              <a:rPr sz="2750" spc="150" dirty="0">
                <a:latin typeface="Times New Roman" panose="02020603050405020304"/>
                <a:cs typeface="Times New Roman" panose="02020603050405020304"/>
              </a:rPr>
              <a:t> </a:t>
            </a:r>
            <a:r>
              <a:rPr sz="2750" spc="5" dirty="0">
                <a:latin typeface="Times New Roman" panose="02020603050405020304"/>
                <a:cs typeface="Times New Roman" panose="02020603050405020304"/>
              </a:rPr>
              <a:t>0</a:t>
            </a:r>
            <a:r>
              <a:rPr sz="2750" spc="-405" dirty="0">
                <a:latin typeface="Times New Roman" panose="02020603050405020304"/>
                <a:cs typeface="Times New Roman" panose="02020603050405020304"/>
              </a:rPr>
              <a:t> </a:t>
            </a:r>
            <a:r>
              <a:rPr sz="2750" spc="135" dirty="0">
                <a:latin typeface="Times New Roman" panose="02020603050405020304"/>
                <a:cs typeface="Times New Roman" panose="02020603050405020304"/>
              </a:rPr>
              <a:t>.</a:t>
            </a:r>
            <a:r>
              <a:rPr sz="2750" spc="5" dirty="0">
                <a:latin typeface="Times New Roman" panose="02020603050405020304"/>
                <a:cs typeface="Times New Roman" panose="02020603050405020304"/>
              </a:rPr>
              <a:t>3313</a:t>
            </a:r>
            <a:endParaRPr sz="2750">
              <a:latin typeface="Times New Roman" panose="02020603050405020304"/>
              <a:cs typeface="Times New Roman" panose="02020603050405020304"/>
            </a:endParaRPr>
          </a:p>
          <a:p>
            <a:pPr marL="18415">
              <a:lnSpc>
                <a:spcPct val="100000"/>
              </a:lnSpc>
              <a:spcBef>
                <a:spcPts val="850"/>
              </a:spcBef>
            </a:pPr>
            <a:r>
              <a:rPr sz="2750" spc="5" dirty="0">
                <a:latin typeface="Symbol" panose="05050102010706020507"/>
                <a:cs typeface="Symbol" panose="05050102010706020507"/>
              </a:rPr>
              <a:t></a:t>
            </a:r>
            <a:r>
              <a:rPr sz="2750" spc="150" dirty="0">
                <a:latin typeface="Times New Roman" panose="02020603050405020304"/>
                <a:cs typeface="Times New Roman" panose="02020603050405020304"/>
              </a:rPr>
              <a:t> </a:t>
            </a:r>
            <a:r>
              <a:rPr sz="2750" spc="5" dirty="0">
                <a:latin typeface="Times New Roman" panose="02020603050405020304"/>
                <a:cs typeface="Times New Roman" panose="02020603050405020304"/>
              </a:rPr>
              <a:t>0</a:t>
            </a:r>
            <a:r>
              <a:rPr sz="2750" spc="-405" dirty="0">
                <a:latin typeface="Times New Roman" panose="02020603050405020304"/>
                <a:cs typeface="Times New Roman" panose="02020603050405020304"/>
              </a:rPr>
              <a:t> </a:t>
            </a:r>
            <a:r>
              <a:rPr sz="2750" spc="135" dirty="0">
                <a:latin typeface="Times New Roman" panose="02020603050405020304"/>
                <a:cs typeface="Times New Roman" panose="02020603050405020304"/>
              </a:rPr>
              <a:t>.</a:t>
            </a:r>
            <a:r>
              <a:rPr sz="2750" spc="5" dirty="0">
                <a:latin typeface="Times New Roman" panose="02020603050405020304"/>
                <a:cs typeface="Times New Roman" panose="02020603050405020304"/>
              </a:rPr>
              <a:t>4187</a:t>
            </a:r>
            <a:endParaRPr sz="2750">
              <a:latin typeface="Times New Roman" panose="02020603050405020304"/>
              <a:cs typeface="Times New Roman" panose="02020603050405020304"/>
            </a:endParaRPr>
          </a:p>
          <a:p>
            <a:pPr marL="12700">
              <a:lnSpc>
                <a:spcPct val="100000"/>
              </a:lnSpc>
              <a:spcBef>
                <a:spcPts val="845"/>
              </a:spcBef>
            </a:pPr>
            <a:r>
              <a:rPr sz="2750" spc="5" dirty="0">
                <a:latin typeface="Times New Roman" panose="02020603050405020304"/>
                <a:cs typeface="Times New Roman" panose="02020603050405020304"/>
              </a:rPr>
              <a:t>0</a:t>
            </a:r>
            <a:endParaRPr sz="2750">
              <a:latin typeface="Times New Roman" panose="02020603050405020304"/>
              <a:cs typeface="Times New Roman" panose="02020603050405020304"/>
            </a:endParaRPr>
          </a:p>
        </p:txBody>
      </p:sp>
      <p:sp>
        <p:nvSpPr>
          <p:cNvPr id="15" name="object 15"/>
          <p:cNvSpPr txBox="1"/>
          <p:nvPr/>
        </p:nvSpPr>
        <p:spPr>
          <a:xfrm>
            <a:off x="8737218" y="3115055"/>
            <a:ext cx="777240" cy="440690"/>
          </a:xfrm>
          <a:prstGeom prst="rect">
            <a:avLst/>
          </a:prstGeom>
        </p:spPr>
        <p:txBody>
          <a:bodyPr vert="horz" wrap="square" lIns="0" tIns="0" rIns="0" bIns="0" rtlCol="0">
            <a:spAutoFit/>
          </a:bodyPr>
          <a:lstStyle/>
          <a:p>
            <a:pPr marL="12700">
              <a:lnSpc>
                <a:spcPct val="100000"/>
              </a:lnSpc>
              <a:tabLst>
                <a:tab pos="623570" algn="l"/>
              </a:tabLst>
            </a:pPr>
            <a:r>
              <a:rPr sz="2850" spc="250" dirty="0">
                <a:latin typeface="Symbol" panose="05050102010706020507"/>
                <a:cs typeface="Symbol" panose="05050102010706020507"/>
              </a:rPr>
              <a:t></a:t>
            </a:r>
            <a:r>
              <a:rPr sz="2850" spc="10" dirty="0">
                <a:latin typeface="Symbol" panose="05050102010706020507"/>
                <a:cs typeface="Symbol" panose="05050102010706020507"/>
              </a:rPr>
              <a:t></a:t>
            </a:r>
            <a:r>
              <a:rPr sz="2850" dirty="0">
                <a:latin typeface="Times New Roman" panose="02020603050405020304"/>
                <a:cs typeface="Times New Roman" panose="02020603050405020304"/>
              </a:rPr>
              <a:t>	</a:t>
            </a:r>
            <a:r>
              <a:rPr sz="2850" spc="10" dirty="0">
                <a:latin typeface="Symbol" panose="05050102010706020507"/>
                <a:cs typeface="Symbol" panose="05050102010706020507"/>
              </a:rPr>
              <a:t></a:t>
            </a:r>
            <a:endParaRPr sz="2850">
              <a:latin typeface="Symbol" panose="05050102010706020507"/>
              <a:cs typeface="Symbol" panose="05050102010706020507"/>
            </a:endParaRPr>
          </a:p>
        </p:txBody>
      </p:sp>
      <p:sp>
        <p:nvSpPr>
          <p:cNvPr id="16" name="object 16"/>
          <p:cNvSpPr txBox="1"/>
          <p:nvPr/>
        </p:nvSpPr>
        <p:spPr>
          <a:xfrm>
            <a:off x="8737218" y="2072627"/>
            <a:ext cx="777240" cy="440690"/>
          </a:xfrm>
          <a:prstGeom prst="rect">
            <a:avLst/>
          </a:prstGeom>
        </p:spPr>
        <p:txBody>
          <a:bodyPr vert="horz" wrap="square" lIns="0" tIns="0" rIns="0" bIns="0" rtlCol="0">
            <a:spAutoFit/>
          </a:bodyPr>
          <a:lstStyle/>
          <a:p>
            <a:pPr marL="12700">
              <a:lnSpc>
                <a:spcPct val="100000"/>
              </a:lnSpc>
              <a:tabLst>
                <a:tab pos="623570" algn="l"/>
              </a:tabLst>
            </a:pPr>
            <a:r>
              <a:rPr sz="2850" spc="250" dirty="0">
                <a:latin typeface="Symbol" panose="05050102010706020507"/>
                <a:cs typeface="Symbol" panose="05050102010706020507"/>
              </a:rPr>
              <a:t></a:t>
            </a:r>
            <a:r>
              <a:rPr sz="2850" spc="10" dirty="0">
                <a:latin typeface="Symbol" panose="05050102010706020507"/>
                <a:cs typeface="Symbol" panose="05050102010706020507"/>
              </a:rPr>
              <a:t></a:t>
            </a:r>
            <a:r>
              <a:rPr sz="2850" dirty="0">
                <a:latin typeface="Times New Roman" panose="02020603050405020304"/>
                <a:cs typeface="Times New Roman" panose="02020603050405020304"/>
              </a:rPr>
              <a:t>	</a:t>
            </a:r>
            <a:r>
              <a:rPr sz="2850" spc="10" dirty="0">
                <a:latin typeface="Symbol" panose="05050102010706020507"/>
                <a:cs typeface="Symbol" panose="05050102010706020507"/>
              </a:rPr>
              <a:t></a:t>
            </a:r>
            <a:endParaRPr sz="2850">
              <a:latin typeface="Symbol" panose="05050102010706020507"/>
              <a:cs typeface="Symbol" panose="05050102010706020507"/>
            </a:endParaRPr>
          </a:p>
        </p:txBody>
      </p:sp>
      <p:sp>
        <p:nvSpPr>
          <p:cNvPr id="17" name="object 17"/>
          <p:cNvSpPr txBox="1"/>
          <p:nvPr/>
        </p:nvSpPr>
        <p:spPr>
          <a:xfrm>
            <a:off x="8737218" y="3444240"/>
            <a:ext cx="777240" cy="440690"/>
          </a:xfrm>
          <a:prstGeom prst="rect">
            <a:avLst/>
          </a:prstGeom>
        </p:spPr>
        <p:txBody>
          <a:bodyPr vert="horz" wrap="square" lIns="0" tIns="0" rIns="0" bIns="0" rtlCol="0">
            <a:spAutoFit/>
          </a:bodyPr>
          <a:lstStyle/>
          <a:p>
            <a:pPr marL="12700">
              <a:lnSpc>
                <a:spcPct val="100000"/>
              </a:lnSpc>
              <a:tabLst>
                <a:tab pos="623570" algn="l"/>
              </a:tabLst>
            </a:pPr>
            <a:r>
              <a:rPr sz="2850" spc="10" dirty="0">
                <a:latin typeface="Symbol" panose="05050102010706020507"/>
                <a:cs typeface="Symbol" panose="05050102010706020507"/>
              </a:rPr>
              <a:t></a:t>
            </a:r>
            <a:r>
              <a:rPr sz="2850" spc="-465" dirty="0">
                <a:latin typeface="Times New Roman" panose="02020603050405020304"/>
                <a:cs typeface="Times New Roman" panose="02020603050405020304"/>
              </a:rPr>
              <a:t> </a:t>
            </a:r>
            <a:r>
              <a:rPr sz="2850" spc="-210" dirty="0">
                <a:latin typeface="Symbol" panose="05050102010706020507"/>
                <a:cs typeface="Symbol" panose="05050102010706020507"/>
              </a:rPr>
              <a:t></a:t>
            </a:r>
            <a:r>
              <a:rPr sz="4275" spc="22" baseline="15000" dirty="0">
                <a:latin typeface="Times New Roman" panose="02020603050405020304"/>
                <a:cs typeface="Times New Roman" panose="02020603050405020304"/>
              </a:rPr>
              <a:t>1</a:t>
            </a:r>
            <a:r>
              <a:rPr sz="4275" baseline="15000" dirty="0">
                <a:latin typeface="Times New Roman" panose="02020603050405020304"/>
                <a:cs typeface="Times New Roman" panose="02020603050405020304"/>
              </a:rPr>
              <a:t>	</a:t>
            </a:r>
            <a:r>
              <a:rPr sz="2850" spc="10" dirty="0">
                <a:latin typeface="Symbol" panose="05050102010706020507"/>
                <a:cs typeface="Symbol" panose="05050102010706020507"/>
              </a:rPr>
              <a:t></a:t>
            </a:r>
            <a:endParaRPr sz="2850">
              <a:latin typeface="Symbol" panose="05050102010706020507"/>
              <a:cs typeface="Symbol" panose="05050102010706020507"/>
            </a:endParaRPr>
          </a:p>
        </p:txBody>
      </p:sp>
      <p:sp>
        <p:nvSpPr>
          <p:cNvPr id="18" name="object 18"/>
          <p:cNvSpPr txBox="1"/>
          <p:nvPr/>
        </p:nvSpPr>
        <p:spPr>
          <a:xfrm>
            <a:off x="8167243" y="3350539"/>
            <a:ext cx="208915" cy="446405"/>
          </a:xfrm>
          <a:prstGeom prst="rect">
            <a:avLst/>
          </a:prstGeom>
        </p:spPr>
        <p:txBody>
          <a:bodyPr vert="horz" wrap="square" lIns="0" tIns="0" rIns="0" bIns="0" rtlCol="0">
            <a:spAutoFit/>
          </a:bodyPr>
          <a:lstStyle/>
          <a:p>
            <a:pPr marL="12700">
              <a:lnSpc>
                <a:spcPct val="100000"/>
              </a:lnSpc>
            </a:pPr>
            <a:r>
              <a:rPr sz="2850" spc="15" dirty="0">
                <a:latin typeface="Times New Roman" panose="02020603050405020304"/>
                <a:cs typeface="Times New Roman" panose="02020603050405020304"/>
              </a:rPr>
              <a:t>1</a:t>
            </a:r>
            <a:endParaRPr sz="2850">
              <a:latin typeface="Times New Roman" panose="02020603050405020304"/>
              <a:cs typeface="Times New Roman" panose="02020603050405020304"/>
            </a:endParaRPr>
          </a:p>
        </p:txBody>
      </p:sp>
      <p:sp>
        <p:nvSpPr>
          <p:cNvPr id="19" name="object 19"/>
          <p:cNvSpPr txBox="1"/>
          <p:nvPr/>
        </p:nvSpPr>
        <p:spPr>
          <a:xfrm>
            <a:off x="8203069" y="1704619"/>
            <a:ext cx="208915" cy="446405"/>
          </a:xfrm>
          <a:prstGeom prst="rect">
            <a:avLst/>
          </a:prstGeom>
        </p:spPr>
        <p:txBody>
          <a:bodyPr vert="horz" wrap="square" lIns="0" tIns="0" rIns="0" bIns="0" rtlCol="0">
            <a:spAutoFit/>
          </a:bodyPr>
          <a:lstStyle/>
          <a:p>
            <a:pPr marL="12700">
              <a:lnSpc>
                <a:spcPct val="100000"/>
              </a:lnSpc>
            </a:pPr>
            <a:r>
              <a:rPr sz="2850" spc="15" dirty="0">
                <a:latin typeface="Times New Roman" panose="02020603050405020304"/>
                <a:cs typeface="Times New Roman" panose="02020603050405020304"/>
              </a:rPr>
              <a:t>0</a:t>
            </a:r>
            <a:endParaRPr sz="2850">
              <a:latin typeface="Times New Roman" panose="02020603050405020304"/>
              <a:cs typeface="Times New Roman" panose="02020603050405020304"/>
            </a:endParaRPr>
          </a:p>
        </p:txBody>
      </p:sp>
      <p:sp>
        <p:nvSpPr>
          <p:cNvPr id="20" name="object 20"/>
          <p:cNvSpPr txBox="1"/>
          <p:nvPr/>
        </p:nvSpPr>
        <p:spPr>
          <a:xfrm>
            <a:off x="8167243" y="2253259"/>
            <a:ext cx="1347470" cy="995044"/>
          </a:xfrm>
          <a:prstGeom prst="rect">
            <a:avLst/>
          </a:prstGeom>
        </p:spPr>
        <p:txBody>
          <a:bodyPr vert="horz" wrap="square" lIns="0" tIns="0" rIns="0" bIns="0" rtlCol="0">
            <a:spAutoFit/>
          </a:bodyPr>
          <a:lstStyle/>
          <a:p>
            <a:pPr marL="12700">
              <a:lnSpc>
                <a:spcPct val="100000"/>
              </a:lnSpc>
            </a:pPr>
            <a:r>
              <a:rPr sz="2850" spc="15" dirty="0">
                <a:latin typeface="Times New Roman" panose="02020603050405020304"/>
                <a:cs typeface="Times New Roman" panose="02020603050405020304"/>
              </a:rPr>
              <a:t>12</a:t>
            </a:r>
            <a:r>
              <a:rPr sz="2850" spc="175" dirty="0">
                <a:latin typeface="Times New Roman" panose="02020603050405020304"/>
                <a:cs typeface="Times New Roman" panose="02020603050405020304"/>
              </a:rPr>
              <a:t>8</a:t>
            </a:r>
            <a:r>
              <a:rPr sz="4275" spc="375" baseline="-25000" dirty="0">
                <a:latin typeface="Symbol" panose="05050102010706020507"/>
                <a:cs typeface="Symbol" panose="05050102010706020507"/>
              </a:rPr>
              <a:t></a:t>
            </a:r>
            <a:r>
              <a:rPr sz="4275" spc="37" baseline="-25000" dirty="0">
                <a:latin typeface="Symbol" panose="05050102010706020507"/>
                <a:cs typeface="Symbol" panose="05050102010706020507"/>
              </a:rPr>
              <a:t></a:t>
            </a:r>
            <a:r>
              <a:rPr sz="2850" i="1" spc="20" dirty="0">
                <a:latin typeface="Times New Roman" panose="02020603050405020304"/>
                <a:cs typeface="Times New Roman" panose="02020603050405020304"/>
              </a:rPr>
              <a:t>G</a:t>
            </a:r>
            <a:r>
              <a:rPr sz="2850" i="1" spc="-459" dirty="0">
                <a:latin typeface="Times New Roman" panose="02020603050405020304"/>
                <a:cs typeface="Times New Roman" panose="02020603050405020304"/>
              </a:rPr>
              <a:t> </a:t>
            </a:r>
            <a:r>
              <a:rPr sz="4275" spc="15" baseline="-25000" dirty="0">
                <a:latin typeface="Symbol" panose="05050102010706020507"/>
                <a:cs typeface="Symbol" panose="05050102010706020507"/>
              </a:rPr>
              <a:t></a:t>
            </a:r>
            <a:endParaRPr sz="4275" baseline="-25000">
              <a:latin typeface="Symbol" panose="05050102010706020507"/>
              <a:cs typeface="Symbol" panose="05050102010706020507"/>
            </a:endParaRPr>
          </a:p>
          <a:p>
            <a:pPr marL="12700">
              <a:lnSpc>
                <a:spcPct val="100000"/>
              </a:lnSpc>
              <a:spcBef>
                <a:spcPts val="900"/>
              </a:spcBef>
            </a:pPr>
            <a:r>
              <a:rPr sz="2850" spc="15" dirty="0">
                <a:latin typeface="Times New Roman" panose="02020603050405020304"/>
                <a:cs typeface="Times New Roman" panose="02020603050405020304"/>
              </a:rPr>
              <a:t>12</a:t>
            </a:r>
            <a:r>
              <a:rPr sz="2850" spc="175" dirty="0">
                <a:latin typeface="Times New Roman" panose="02020603050405020304"/>
                <a:cs typeface="Times New Roman" panose="02020603050405020304"/>
              </a:rPr>
              <a:t>8</a:t>
            </a:r>
            <a:r>
              <a:rPr sz="4275" spc="375" baseline="5000" dirty="0">
                <a:latin typeface="Symbol" panose="05050102010706020507"/>
                <a:cs typeface="Symbol" panose="05050102010706020507"/>
              </a:rPr>
              <a:t></a:t>
            </a:r>
            <a:r>
              <a:rPr sz="4275" spc="315" baseline="5000" dirty="0">
                <a:latin typeface="Symbol" panose="05050102010706020507"/>
                <a:cs typeface="Symbol" panose="05050102010706020507"/>
              </a:rPr>
              <a:t></a:t>
            </a:r>
            <a:r>
              <a:rPr sz="2850" i="1" spc="15" dirty="0">
                <a:latin typeface="Times New Roman" panose="02020603050405020304"/>
                <a:cs typeface="Times New Roman" panose="02020603050405020304"/>
              </a:rPr>
              <a:t>B</a:t>
            </a:r>
            <a:r>
              <a:rPr sz="2850" i="1" spc="-325" dirty="0">
                <a:latin typeface="Times New Roman" panose="02020603050405020304"/>
                <a:cs typeface="Times New Roman" panose="02020603050405020304"/>
              </a:rPr>
              <a:t> </a:t>
            </a:r>
            <a:r>
              <a:rPr sz="4275" spc="15" baseline="5000" dirty="0">
                <a:latin typeface="Symbol" panose="05050102010706020507"/>
                <a:cs typeface="Symbol" panose="05050102010706020507"/>
              </a:rPr>
              <a:t></a:t>
            </a:r>
            <a:endParaRPr sz="4275" baseline="5000">
              <a:latin typeface="Symbol" panose="05050102010706020507"/>
              <a:cs typeface="Symbol" panose="05050102010706020507"/>
            </a:endParaRPr>
          </a:p>
        </p:txBody>
      </p:sp>
      <p:sp>
        <p:nvSpPr>
          <p:cNvPr id="21" name="object 21"/>
          <p:cNvSpPr txBox="1"/>
          <p:nvPr/>
        </p:nvSpPr>
        <p:spPr>
          <a:xfrm>
            <a:off x="8737218" y="1725180"/>
            <a:ext cx="777240" cy="440690"/>
          </a:xfrm>
          <a:prstGeom prst="rect">
            <a:avLst/>
          </a:prstGeom>
        </p:spPr>
        <p:txBody>
          <a:bodyPr vert="horz" wrap="square" lIns="0" tIns="0" rIns="0" bIns="0" rtlCol="0">
            <a:spAutoFit/>
          </a:bodyPr>
          <a:lstStyle/>
          <a:p>
            <a:pPr marL="12700">
              <a:lnSpc>
                <a:spcPct val="100000"/>
              </a:lnSpc>
            </a:pPr>
            <a:r>
              <a:rPr sz="2850" spc="250" dirty="0">
                <a:latin typeface="Symbol" panose="05050102010706020507"/>
                <a:cs typeface="Symbol" panose="05050102010706020507"/>
              </a:rPr>
              <a:t></a:t>
            </a:r>
            <a:r>
              <a:rPr sz="2850" spc="210" dirty="0">
                <a:latin typeface="Symbol" panose="05050102010706020507"/>
                <a:cs typeface="Symbol" panose="05050102010706020507"/>
              </a:rPr>
              <a:t></a:t>
            </a:r>
            <a:r>
              <a:rPr sz="4275" i="1" spc="22" baseline="3000" dirty="0">
                <a:latin typeface="Times New Roman" panose="02020603050405020304"/>
                <a:cs typeface="Times New Roman" panose="02020603050405020304"/>
              </a:rPr>
              <a:t>R</a:t>
            </a:r>
            <a:r>
              <a:rPr sz="4275" i="1" spc="-487" baseline="3000" dirty="0">
                <a:latin typeface="Times New Roman" panose="02020603050405020304"/>
                <a:cs typeface="Times New Roman" panose="02020603050405020304"/>
              </a:rPr>
              <a:t> </a:t>
            </a:r>
            <a:r>
              <a:rPr sz="2850" spc="10" dirty="0">
                <a:latin typeface="Symbol" panose="05050102010706020507"/>
                <a:cs typeface="Symbol" panose="05050102010706020507"/>
              </a:rPr>
              <a:t></a:t>
            </a:r>
            <a:endParaRPr sz="2850">
              <a:latin typeface="Symbol" panose="05050102010706020507"/>
              <a:cs typeface="Symbol" panose="05050102010706020507"/>
            </a:endParaRPr>
          </a:p>
        </p:txBody>
      </p:sp>
      <p:sp>
        <p:nvSpPr>
          <p:cNvPr id="22" name="object 22"/>
          <p:cNvSpPr txBox="1"/>
          <p:nvPr/>
        </p:nvSpPr>
        <p:spPr>
          <a:xfrm>
            <a:off x="2011032" y="4871821"/>
            <a:ext cx="1607185" cy="478155"/>
          </a:xfrm>
          <a:prstGeom prst="rect">
            <a:avLst/>
          </a:prstGeom>
        </p:spPr>
        <p:txBody>
          <a:bodyPr vert="horz" wrap="square" lIns="0" tIns="0" rIns="0" bIns="0" rtlCol="0">
            <a:spAutoFit/>
          </a:bodyPr>
          <a:lstStyle/>
          <a:p>
            <a:pPr marL="12700">
              <a:lnSpc>
                <a:spcPct val="100000"/>
              </a:lnSpc>
              <a:tabLst>
                <a:tab pos="640080" algn="l"/>
                <a:tab pos="1440815" algn="l"/>
              </a:tabLst>
            </a:pPr>
            <a:r>
              <a:rPr sz="3100" spc="10" dirty="0">
                <a:latin typeface="Symbol" panose="05050102010706020507"/>
                <a:cs typeface="Symbol" panose="05050102010706020507"/>
              </a:rPr>
              <a:t></a:t>
            </a:r>
            <a:r>
              <a:rPr sz="3100" spc="10" dirty="0">
                <a:latin typeface="Times New Roman" panose="02020603050405020304"/>
                <a:cs typeface="Times New Roman" panose="02020603050405020304"/>
              </a:rPr>
              <a:t>	</a:t>
            </a:r>
            <a:r>
              <a:rPr sz="3100" spc="10" dirty="0">
                <a:latin typeface="Symbol" panose="05050102010706020507"/>
                <a:cs typeface="Symbol" panose="05050102010706020507"/>
              </a:rPr>
              <a:t></a:t>
            </a:r>
            <a:r>
              <a:rPr sz="3100" spc="10" dirty="0">
                <a:latin typeface="Times New Roman" panose="02020603050405020304"/>
                <a:cs typeface="Times New Roman" panose="02020603050405020304"/>
              </a:rPr>
              <a:t>	</a:t>
            </a:r>
            <a:r>
              <a:rPr sz="3100" spc="10" dirty="0">
                <a:latin typeface="Symbol" panose="05050102010706020507"/>
                <a:cs typeface="Symbol" panose="05050102010706020507"/>
              </a:rPr>
              <a:t></a:t>
            </a:r>
            <a:endParaRPr sz="3100">
              <a:latin typeface="Symbol" panose="05050102010706020507"/>
              <a:cs typeface="Symbol" panose="05050102010706020507"/>
            </a:endParaRPr>
          </a:p>
        </p:txBody>
      </p:sp>
      <p:sp>
        <p:nvSpPr>
          <p:cNvPr id="23" name="object 23"/>
          <p:cNvSpPr txBox="1"/>
          <p:nvPr/>
        </p:nvSpPr>
        <p:spPr>
          <a:xfrm>
            <a:off x="3439795" y="4470285"/>
            <a:ext cx="385445" cy="501015"/>
          </a:xfrm>
          <a:prstGeom prst="rect">
            <a:avLst/>
          </a:prstGeom>
        </p:spPr>
        <p:txBody>
          <a:bodyPr vert="horz" wrap="square" lIns="0" tIns="0" rIns="0" bIns="0" rtlCol="0">
            <a:spAutoFit/>
          </a:bodyPr>
          <a:lstStyle/>
          <a:p>
            <a:pPr marL="12700">
              <a:lnSpc>
                <a:spcPct val="100000"/>
              </a:lnSpc>
            </a:pPr>
            <a:r>
              <a:rPr sz="4650" spc="104" baseline="-4000" dirty="0">
                <a:latin typeface="Symbol" panose="05050102010706020507"/>
                <a:cs typeface="Symbol" panose="05050102010706020507"/>
              </a:rPr>
              <a:t></a:t>
            </a:r>
            <a:r>
              <a:rPr sz="3100" spc="15" dirty="0">
                <a:latin typeface="Times New Roman" panose="02020603050405020304"/>
                <a:cs typeface="Times New Roman" panose="02020603050405020304"/>
              </a:rPr>
              <a:t>1</a:t>
            </a:r>
            <a:endParaRPr sz="3100">
              <a:latin typeface="Times New Roman" panose="02020603050405020304"/>
              <a:cs typeface="Times New Roman" panose="02020603050405020304"/>
            </a:endParaRPr>
          </a:p>
        </p:txBody>
      </p:sp>
      <p:sp>
        <p:nvSpPr>
          <p:cNvPr id="24" name="object 24"/>
          <p:cNvSpPr txBox="1"/>
          <p:nvPr/>
        </p:nvSpPr>
        <p:spPr>
          <a:xfrm>
            <a:off x="2011032" y="5628462"/>
            <a:ext cx="1814195" cy="630555"/>
          </a:xfrm>
          <a:prstGeom prst="rect">
            <a:avLst/>
          </a:prstGeom>
        </p:spPr>
        <p:txBody>
          <a:bodyPr vert="horz" wrap="square" lIns="0" tIns="0" rIns="0" bIns="0" rtlCol="0">
            <a:spAutoFit/>
          </a:bodyPr>
          <a:lstStyle/>
          <a:p>
            <a:pPr marL="12700">
              <a:lnSpc>
                <a:spcPct val="100000"/>
              </a:lnSpc>
              <a:tabLst>
                <a:tab pos="1440815" algn="l"/>
              </a:tabLst>
            </a:pPr>
            <a:r>
              <a:rPr sz="3100" spc="-1195" dirty="0">
                <a:latin typeface="Symbol" panose="05050102010706020507"/>
                <a:cs typeface="Symbol" panose="05050102010706020507"/>
              </a:rPr>
              <a:t></a:t>
            </a:r>
            <a:r>
              <a:rPr sz="4650" spc="15" baseline="-22000" dirty="0">
                <a:latin typeface="Symbol" panose="05050102010706020507"/>
                <a:cs typeface="Symbol" panose="05050102010706020507"/>
              </a:rPr>
              <a:t></a:t>
            </a:r>
            <a:r>
              <a:rPr sz="4650" spc="-172" baseline="-22000" dirty="0">
                <a:latin typeface="Times New Roman" panose="02020603050405020304"/>
                <a:cs typeface="Times New Roman" panose="02020603050405020304"/>
              </a:rPr>
              <a:t> </a:t>
            </a:r>
            <a:r>
              <a:rPr sz="4650" i="1" spc="30" baseline="-5000" dirty="0">
                <a:latin typeface="Times New Roman" panose="02020603050405020304"/>
                <a:cs typeface="Times New Roman" panose="02020603050405020304"/>
              </a:rPr>
              <a:t>B</a:t>
            </a:r>
            <a:r>
              <a:rPr sz="4650" i="1" spc="577" baseline="-5000" dirty="0">
                <a:latin typeface="Times New Roman" panose="02020603050405020304"/>
                <a:cs typeface="Times New Roman" panose="02020603050405020304"/>
              </a:rPr>
              <a:t> </a:t>
            </a:r>
            <a:r>
              <a:rPr sz="3100" spc="-1195" dirty="0">
                <a:latin typeface="Symbol" panose="05050102010706020507"/>
                <a:cs typeface="Symbol" panose="05050102010706020507"/>
              </a:rPr>
              <a:t></a:t>
            </a:r>
            <a:r>
              <a:rPr sz="4650" spc="15" baseline="-22000" dirty="0">
                <a:latin typeface="Symbol" panose="05050102010706020507"/>
                <a:cs typeface="Symbol" panose="05050102010706020507"/>
              </a:rPr>
              <a:t></a:t>
            </a:r>
            <a:r>
              <a:rPr sz="4650" baseline="-22000" dirty="0">
                <a:latin typeface="Times New Roman" panose="02020603050405020304"/>
                <a:cs typeface="Times New Roman" panose="02020603050405020304"/>
              </a:rPr>
              <a:t>	</a:t>
            </a:r>
            <a:r>
              <a:rPr sz="3100" spc="-1195" dirty="0">
                <a:latin typeface="Symbol" panose="05050102010706020507"/>
                <a:cs typeface="Symbol" panose="05050102010706020507"/>
              </a:rPr>
              <a:t></a:t>
            </a:r>
            <a:r>
              <a:rPr sz="4650" spc="104" baseline="-22000" dirty="0">
                <a:latin typeface="Symbol" panose="05050102010706020507"/>
                <a:cs typeface="Symbol" panose="05050102010706020507"/>
              </a:rPr>
              <a:t></a:t>
            </a:r>
            <a:r>
              <a:rPr sz="4650" spc="22" baseline="-5000" dirty="0">
                <a:latin typeface="Times New Roman" panose="02020603050405020304"/>
                <a:cs typeface="Times New Roman" panose="02020603050405020304"/>
              </a:rPr>
              <a:t>1</a:t>
            </a:r>
            <a:endParaRPr sz="4650" baseline="-5000">
              <a:latin typeface="Times New Roman" panose="02020603050405020304"/>
              <a:cs typeface="Times New Roman" panose="02020603050405020304"/>
            </a:endParaRPr>
          </a:p>
        </p:txBody>
      </p:sp>
      <p:sp>
        <p:nvSpPr>
          <p:cNvPr id="25" name="object 25"/>
          <p:cNvSpPr txBox="1"/>
          <p:nvPr/>
        </p:nvSpPr>
        <p:spPr>
          <a:xfrm>
            <a:off x="2011032" y="5068442"/>
            <a:ext cx="1814195" cy="659765"/>
          </a:xfrm>
          <a:prstGeom prst="rect">
            <a:avLst/>
          </a:prstGeom>
        </p:spPr>
        <p:txBody>
          <a:bodyPr vert="horz" wrap="square" lIns="0" tIns="0" rIns="0" bIns="0" rtlCol="0">
            <a:spAutoFit/>
          </a:bodyPr>
          <a:lstStyle/>
          <a:p>
            <a:pPr marL="12700">
              <a:lnSpc>
                <a:spcPct val="100000"/>
              </a:lnSpc>
              <a:tabLst>
                <a:tab pos="997585" algn="l"/>
                <a:tab pos="1440815" algn="l"/>
              </a:tabLst>
            </a:pPr>
            <a:r>
              <a:rPr sz="4650" spc="15" baseline="-26000" dirty="0">
                <a:latin typeface="Symbol" panose="05050102010706020507"/>
                <a:cs typeface="Symbol" panose="05050102010706020507"/>
              </a:rPr>
              <a:t></a:t>
            </a:r>
            <a:r>
              <a:rPr sz="4650" spc="-569" baseline="-26000" dirty="0">
                <a:latin typeface="Times New Roman" panose="02020603050405020304"/>
                <a:cs typeface="Times New Roman" panose="02020603050405020304"/>
              </a:rPr>
              <a:t> </a:t>
            </a:r>
            <a:r>
              <a:rPr sz="3100" i="1" spc="25" dirty="0">
                <a:latin typeface="Times New Roman" panose="02020603050405020304"/>
                <a:cs typeface="Times New Roman" panose="02020603050405020304"/>
              </a:rPr>
              <a:t>G</a:t>
            </a:r>
            <a:r>
              <a:rPr sz="3100" i="1" spc="300" dirty="0">
                <a:latin typeface="Times New Roman" panose="02020603050405020304"/>
                <a:cs typeface="Times New Roman" panose="02020603050405020304"/>
              </a:rPr>
              <a:t> </a:t>
            </a:r>
            <a:r>
              <a:rPr sz="4650" spc="15" baseline="-26000" dirty="0">
                <a:latin typeface="Symbol" panose="05050102010706020507"/>
                <a:cs typeface="Symbol" panose="05050102010706020507"/>
              </a:rPr>
              <a:t></a:t>
            </a:r>
            <a:r>
              <a:rPr sz="4650" baseline="-26000" dirty="0">
                <a:latin typeface="Times New Roman" panose="02020603050405020304"/>
                <a:cs typeface="Times New Roman" panose="02020603050405020304"/>
              </a:rPr>
              <a:t>	</a:t>
            </a:r>
            <a:r>
              <a:rPr sz="3100" spc="20" dirty="0">
                <a:latin typeface="Symbol" panose="05050102010706020507"/>
                <a:cs typeface="Symbol" panose="05050102010706020507"/>
              </a:rPr>
              <a:t></a:t>
            </a:r>
            <a:r>
              <a:rPr sz="3100" dirty="0">
                <a:latin typeface="Times New Roman" panose="02020603050405020304"/>
                <a:cs typeface="Times New Roman" panose="02020603050405020304"/>
              </a:rPr>
              <a:t>	</a:t>
            </a:r>
            <a:r>
              <a:rPr sz="4650" spc="104" baseline="-26000" dirty="0">
                <a:latin typeface="Symbol" panose="05050102010706020507"/>
                <a:cs typeface="Symbol" panose="05050102010706020507"/>
              </a:rPr>
              <a:t></a:t>
            </a:r>
            <a:r>
              <a:rPr sz="3100" spc="15" dirty="0">
                <a:latin typeface="Times New Roman" panose="02020603050405020304"/>
                <a:cs typeface="Times New Roman" panose="02020603050405020304"/>
              </a:rPr>
              <a:t>1</a:t>
            </a:r>
            <a:endParaRPr sz="3100">
              <a:latin typeface="Times New Roman" panose="02020603050405020304"/>
              <a:cs typeface="Times New Roman" panose="02020603050405020304"/>
            </a:endParaRPr>
          </a:p>
        </p:txBody>
      </p:sp>
      <p:sp>
        <p:nvSpPr>
          <p:cNvPr id="26" name="object 26"/>
          <p:cNvSpPr txBox="1"/>
          <p:nvPr/>
        </p:nvSpPr>
        <p:spPr>
          <a:xfrm>
            <a:off x="2011032" y="4493120"/>
            <a:ext cx="806450" cy="478155"/>
          </a:xfrm>
          <a:prstGeom prst="rect">
            <a:avLst/>
          </a:prstGeom>
        </p:spPr>
        <p:txBody>
          <a:bodyPr vert="horz" wrap="square" lIns="0" tIns="0" rIns="0" bIns="0" rtlCol="0">
            <a:spAutoFit/>
          </a:bodyPr>
          <a:lstStyle/>
          <a:p>
            <a:pPr marL="12700">
              <a:lnSpc>
                <a:spcPct val="100000"/>
              </a:lnSpc>
            </a:pPr>
            <a:r>
              <a:rPr sz="3100" spc="10" dirty="0">
                <a:latin typeface="Symbol" panose="05050102010706020507"/>
                <a:cs typeface="Symbol" panose="05050102010706020507"/>
              </a:rPr>
              <a:t></a:t>
            </a:r>
            <a:r>
              <a:rPr sz="3100" spc="-114" dirty="0">
                <a:latin typeface="Times New Roman" panose="02020603050405020304"/>
                <a:cs typeface="Times New Roman" panose="02020603050405020304"/>
              </a:rPr>
              <a:t> </a:t>
            </a:r>
            <a:r>
              <a:rPr sz="4650" i="1" spc="30" baseline="4000" dirty="0">
                <a:latin typeface="Times New Roman" panose="02020603050405020304"/>
                <a:cs typeface="Times New Roman" panose="02020603050405020304"/>
              </a:rPr>
              <a:t>R</a:t>
            </a:r>
            <a:r>
              <a:rPr sz="4650" i="1" spc="577" baseline="4000" dirty="0">
                <a:latin typeface="Times New Roman" panose="02020603050405020304"/>
                <a:cs typeface="Times New Roman" panose="02020603050405020304"/>
              </a:rPr>
              <a:t> </a:t>
            </a:r>
            <a:r>
              <a:rPr sz="3100" spc="10" dirty="0">
                <a:latin typeface="Symbol" panose="05050102010706020507"/>
                <a:cs typeface="Symbol" panose="05050102010706020507"/>
              </a:rPr>
              <a:t></a:t>
            </a:r>
            <a:endParaRPr sz="3100">
              <a:latin typeface="Symbol" panose="05050102010706020507"/>
              <a:cs typeface="Symbol" panose="05050102010706020507"/>
            </a:endParaRPr>
          </a:p>
        </p:txBody>
      </p:sp>
      <p:sp>
        <p:nvSpPr>
          <p:cNvPr id="27" name="object 27"/>
          <p:cNvSpPr txBox="1"/>
          <p:nvPr/>
        </p:nvSpPr>
        <p:spPr>
          <a:xfrm>
            <a:off x="4281817" y="4446778"/>
            <a:ext cx="1632585" cy="1733550"/>
          </a:xfrm>
          <a:prstGeom prst="rect">
            <a:avLst/>
          </a:prstGeom>
        </p:spPr>
        <p:txBody>
          <a:bodyPr vert="horz" wrap="square" lIns="0" tIns="0" rIns="0" bIns="0" rtlCol="0">
            <a:spAutoFit/>
          </a:bodyPr>
          <a:lstStyle/>
          <a:p>
            <a:pPr marL="12700">
              <a:lnSpc>
                <a:spcPct val="100000"/>
              </a:lnSpc>
            </a:pPr>
            <a:r>
              <a:rPr sz="3200" spc="-155" dirty="0">
                <a:latin typeface="Times New Roman" panose="02020603050405020304"/>
                <a:cs typeface="Times New Roman" panose="02020603050405020304"/>
              </a:rPr>
              <a:t>1</a:t>
            </a:r>
            <a:r>
              <a:rPr sz="3200" spc="-80" dirty="0">
                <a:latin typeface="Times New Roman" panose="02020603050405020304"/>
                <a:cs typeface="Times New Roman" panose="02020603050405020304"/>
              </a:rPr>
              <a:t>.</a:t>
            </a:r>
            <a:r>
              <a:rPr sz="3200" spc="15" dirty="0">
                <a:latin typeface="Times New Roman" panose="02020603050405020304"/>
                <a:cs typeface="Times New Roman" panose="02020603050405020304"/>
              </a:rPr>
              <a:t>40200</a:t>
            </a:r>
            <a:endParaRPr sz="3200">
              <a:latin typeface="Times New Roman" panose="02020603050405020304"/>
              <a:cs typeface="Times New Roman" panose="02020603050405020304"/>
            </a:endParaRPr>
          </a:p>
          <a:p>
            <a:pPr marL="12700" marR="5080" indent="40005">
              <a:lnSpc>
                <a:spcPts val="4860"/>
              </a:lnSpc>
              <a:spcBef>
                <a:spcPts val="325"/>
              </a:spcBef>
            </a:pPr>
            <a:r>
              <a:rPr sz="3200" spc="20" dirty="0">
                <a:latin typeface="Symbol" panose="05050102010706020507"/>
                <a:cs typeface="Symbol" panose="05050102010706020507"/>
              </a:rPr>
              <a:t></a:t>
            </a:r>
            <a:r>
              <a:rPr sz="3200" spc="-525" dirty="0">
                <a:latin typeface="Times New Roman" panose="02020603050405020304"/>
                <a:cs typeface="Times New Roman" panose="02020603050405020304"/>
              </a:rPr>
              <a:t> </a:t>
            </a:r>
            <a:r>
              <a:rPr sz="3200" spc="-155" dirty="0">
                <a:latin typeface="Times New Roman" panose="02020603050405020304"/>
                <a:cs typeface="Times New Roman" panose="02020603050405020304"/>
              </a:rPr>
              <a:t>0</a:t>
            </a:r>
            <a:r>
              <a:rPr sz="3200" spc="-80" dirty="0">
                <a:latin typeface="Times New Roman" panose="02020603050405020304"/>
                <a:cs typeface="Times New Roman" panose="02020603050405020304"/>
              </a:rPr>
              <a:t>.</a:t>
            </a:r>
            <a:r>
              <a:rPr sz="3200" spc="15" dirty="0">
                <a:latin typeface="Times New Roman" panose="02020603050405020304"/>
                <a:cs typeface="Times New Roman" panose="02020603050405020304"/>
              </a:rPr>
              <a:t>344</a:t>
            </a:r>
            <a:r>
              <a:rPr sz="3200" spc="10" dirty="0">
                <a:latin typeface="Times New Roman" panose="02020603050405020304"/>
                <a:cs typeface="Times New Roman" panose="02020603050405020304"/>
              </a:rPr>
              <a:t>1</a:t>
            </a:r>
            <a:r>
              <a:rPr sz="3200" spc="15" dirty="0">
                <a:latin typeface="Times New Roman" panose="02020603050405020304"/>
                <a:cs typeface="Times New Roman" panose="02020603050405020304"/>
              </a:rPr>
              <a:t>4</a:t>
            </a:r>
            <a:r>
              <a:rPr sz="3200" spc="5" dirty="0">
                <a:latin typeface="Times New Roman" panose="02020603050405020304"/>
                <a:cs typeface="Times New Roman" panose="02020603050405020304"/>
              </a:rPr>
              <a:t> </a:t>
            </a:r>
            <a:r>
              <a:rPr sz="3200" spc="-155" dirty="0">
                <a:latin typeface="Times New Roman" panose="02020603050405020304"/>
                <a:cs typeface="Times New Roman" panose="02020603050405020304"/>
              </a:rPr>
              <a:t>1</a:t>
            </a:r>
            <a:r>
              <a:rPr sz="3200" spc="-80" dirty="0">
                <a:latin typeface="Times New Roman" panose="02020603050405020304"/>
                <a:cs typeface="Times New Roman" panose="02020603050405020304"/>
              </a:rPr>
              <a:t>.</a:t>
            </a:r>
            <a:r>
              <a:rPr sz="3200" spc="15" dirty="0">
                <a:latin typeface="Times New Roman" panose="02020603050405020304"/>
                <a:cs typeface="Times New Roman" panose="02020603050405020304"/>
              </a:rPr>
              <a:t>77200</a:t>
            </a:r>
            <a:endParaRPr sz="3200">
              <a:latin typeface="Times New Roman" panose="02020603050405020304"/>
              <a:cs typeface="Times New Roman" panose="02020603050405020304"/>
            </a:endParaRPr>
          </a:p>
        </p:txBody>
      </p:sp>
      <p:sp>
        <p:nvSpPr>
          <p:cNvPr id="28" name="object 28"/>
          <p:cNvSpPr txBox="1"/>
          <p:nvPr/>
        </p:nvSpPr>
        <p:spPr>
          <a:xfrm>
            <a:off x="9399396" y="4461509"/>
            <a:ext cx="179705" cy="485140"/>
          </a:xfrm>
          <a:prstGeom prst="rect">
            <a:avLst/>
          </a:prstGeom>
        </p:spPr>
        <p:txBody>
          <a:bodyPr vert="horz" wrap="square" lIns="0" tIns="0" rIns="0" bIns="0" rtlCol="0">
            <a:spAutoFit/>
          </a:bodyPr>
          <a:lstStyle/>
          <a:p>
            <a:pPr marL="12700">
              <a:lnSpc>
                <a:spcPct val="100000"/>
              </a:lnSpc>
            </a:pPr>
            <a:r>
              <a:rPr sz="3150" dirty="0">
                <a:latin typeface="Symbol" panose="05050102010706020507"/>
                <a:cs typeface="Symbol" panose="05050102010706020507"/>
              </a:rPr>
              <a:t></a:t>
            </a:r>
            <a:endParaRPr sz="3150">
              <a:latin typeface="Symbol" panose="05050102010706020507"/>
              <a:cs typeface="Symbol" panose="05050102010706020507"/>
            </a:endParaRPr>
          </a:p>
        </p:txBody>
      </p:sp>
      <p:sp>
        <p:nvSpPr>
          <p:cNvPr id="29" name="object 29"/>
          <p:cNvSpPr txBox="1"/>
          <p:nvPr/>
        </p:nvSpPr>
        <p:spPr>
          <a:xfrm>
            <a:off x="7702422" y="4842509"/>
            <a:ext cx="1877060" cy="485140"/>
          </a:xfrm>
          <a:prstGeom prst="rect">
            <a:avLst/>
          </a:prstGeom>
        </p:spPr>
        <p:txBody>
          <a:bodyPr vert="horz" wrap="square" lIns="0" tIns="0" rIns="0" bIns="0" rtlCol="0">
            <a:spAutoFit/>
          </a:bodyPr>
          <a:lstStyle/>
          <a:p>
            <a:pPr marL="12700">
              <a:lnSpc>
                <a:spcPct val="100000"/>
              </a:lnSpc>
              <a:tabLst>
                <a:tab pos="1709420" algn="l"/>
              </a:tabLst>
            </a:pPr>
            <a:r>
              <a:rPr sz="3150" spc="195" dirty="0">
                <a:latin typeface="Symbol" panose="05050102010706020507"/>
                <a:cs typeface="Symbol" panose="05050102010706020507"/>
              </a:rPr>
              <a:t></a:t>
            </a:r>
            <a:r>
              <a:rPr sz="3150" dirty="0">
                <a:latin typeface="Symbol" panose="05050102010706020507"/>
                <a:cs typeface="Symbol" panose="05050102010706020507"/>
              </a:rPr>
              <a:t></a:t>
            </a:r>
            <a:r>
              <a:rPr sz="3150" dirty="0">
                <a:latin typeface="Times New Roman" panose="02020603050405020304"/>
                <a:cs typeface="Times New Roman" panose="02020603050405020304"/>
              </a:rPr>
              <a:t>	</a:t>
            </a:r>
            <a:r>
              <a:rPr sz="3150" dirty="0">
                <a:latin typeface="Symbol" panose="05050102010706020507"/>
                <a:cs typeface="Symbol" panose="05050102010706020507"/>
              </a:rPr>
              <a:t></a:t>
            </a:r>
            <a:endParaRPr sz="3150">
              <a:latin typeface="Symbol" panose="05050102010706020507"/>
              <a:cs typeface="Symbol" panose="05050102010706020507"/>
            </a:endParaRPr>
          </a:p>
        </p:txBody>
      </p:sp>
      <p:sp>
        <p:nvSpPr>
          <p:cNvPr id="30" name="object 30"/>
          <p:cNvSpPr txBox="1"/>
          <p:nvPr/>
        </p:nvSpPr>
        <p:spPr>
          <a:xfrm>
            <a:off x="6125083" y="5642584"/>
            <a:ext cx="226060" cy="491490"/>
          </a:xfrm>
          <a:prstGeom prst="rect">
            <a:avLst/>
          </a:prstGeom>
        </p:spPr>
        <p:txBody>
          <a:bodyPr vert="horz" wrap="square" lIns="0" tIns="0" rIns="0" bIns="0" rtlCol="0">
            <a:spAutoFit/>
          </a:bodyPr>
          <a:lstStyle/>
          <a:p>
            <a:pPr marL="12700">
              <a:lnSpc>
                <a:spcPct val="100000"/>
              </a:lnSpc>
            </a:pPr>
            <a:r>
              <a:rPr sz="3150" dirty="0">
                <a:latin typeface="Times New Roman" panose="02020603050405020304"/>
                <a:cs typeface="Times New Roman" panose="02020603050405020304"/>
              </a:rPr>
              <a:t>0</a:t>
            </a:r>
            <a:endParaRPr sz="3150">
              <a:latin typeface="Times New Roman" panose="02020603050405020304"/>
              <a:cs typeface="Times New Roman" panose="02020603050405020304"/>
            </a:endParaRPr>
          </a:p>
        </p:txBody>
      </p:sp>
      <p:sp>
        <p:nvSpPr>
          <p:cNvPr id="31" name="object 31"/>
          <p:cNvSpPr txBox="1"/>
          <p:nvPr/>
        </p:nvSpPr>
        <p:spPr>
          <a:xfrm>
            <a:off x="6125083" y="4438637"/>
            <a:ext cx="226060" cy="491490"/>
          </a:xfrm>
          <a:prstGeom prst="rect">
            <a:avLst/>
          </a:prstGeom>
        </p:spPr>
        <p:txBody>
          <a:bodyPr vert="horz" wrap="square" lIns="0" tIns="0" rIns="0" bIns="0" rtlCol="0">
            <a:spAutoFit/>
          </a:bodyPr>
          <a:lstStyle/>
          <a:p>
            <a:pPr marL="12700">
              <a:lnSpc>
                <a:spcPct val="100000"/>
              </a:lnSpc>
            </a:pPr>
            <a:r>
              <a:rPr sz="3150" dirty="0">
                <a:latin typeface="Times New Roman" panose="02020603050405020304"/>
                <a:cs typeface="Times New Roman" panose="02020603050405020304"/>
              </a:rPr>
              <a:t>0</a:t>
            </a:r>
            <a:endParaRPr sz="3150">
              <a:latin typeface="Times New Roman" panose="02020603050405020304"/>
              <a:cs typeface="Times New Roman" panose="02020603050405020304"/>
            </a:endParaRPr>
          </a:p>
        </p:txBody>
      </p:sp>
      <p:sp>
        <p:nvSpPr>
          <p:cNvPr id="32" name="object 32"/>
          <p:cNvSpPr txBox="1"/>
          <p:nvPr/>
        </p:nvSpPr>
        <p:spPr>
          <a:xfrm>
            <a:off x="7702422" y="5642584"/>
            <a:ext cx="1877060" cy="600075"/>
          </a:xfrm>
          <a:prstGeom prst="rect">
            <a:avLst/>
          </a:prstGeom>
        </p:spPr>
        <p:txBody>
          <a:bodyPr vert="horz" wrap="square" lIns="0" tIns="0" rIns="0" bIns="0" rtlCol="0">
            <a:spAutoFit/>
          </a:bodyPr>
          <a:lstStyle/>
          <a:p>
            <a:pPr marL="12700">
              <a:lnSpc>
                <a:spcPct val="100000"/>
              </a:lnSpc>
            </a:pPr>
            <a:r>
              <a:rPr sz="4725" spc="-1822" baseline="5000" dirty="0">
                <a:latin typeface="Symbol" panose="05050102010706020507"/>
                <a:cs typeface="Symbol" panose="05050102010706020507"/>
              </a:rPr>
              <a:t></a:t>
            </a:r>
            <a:r>
              <a:rPr sz="4725" spc="292" baseline="-16000" dirty="0">
                <a:latin typeface="Symbol" panose="05050102010706020507"/>
                <a:cs typeface="Symbol" panose="05050102010706020507"/>
              </a:rPr>
              <a:t></a:t>
            </a:r>
            <a:r>
              <a:rPr sz="4725" spc="-1822" baseline="5000" dirty="0">
                <a:latin typeface="Symbol" panose="05050102010706020507"/>
                <a:cs typeface="Symbol" panose="05050102010706020507"/>
              </a:rPr>
              <a:t></a:t>
            </a:r>
            <a:r>
              <a:rPr sz="4725" spc="-67" baseline="-16000" dirty="0">
                <a:latin typeface="Symbol" panose="05050102010706020507"/>
                <a:cs typeface="Symbol" panose="05050102010706020507"/>
              </a:rPr>
              <a:t></a:t>
            </a:r>
            <a:r>
              <a:rPr sz="3150" i="1" spc="5" dirty="0">
                <a:latin typeface="Times New Roman" panose="02020603050405020304"/>
                <a:cs typeface="Times New Roman" panose="02020603050405020304"/>
              </a:rPr>
              <a:t>Cr</a:t>
            </a:r>
            <a:r>
              <a:rPr sz="3150" i="1" spc="-125" dirty="0">
                <a:latin typeface="Times New Roman" panose="02020603050405020304"/>
                <a:cs typeface="Times New Roman" panose="02020603050405020304"/>
              </a:rPr>
              <a:t> </a:t>
            </a:r>
            <a:r>
              <a:rPr sz="3150" spc="190" dirty="0">
                <a:latin typeface="Symbol" panose="05050102010706020507"/>
                <a:cs typeface="Symbol" panose="05050102010706020507"/>
              </a:rPr>
              <a:t></a:t>
            </a:r>
            <a:r>
              <a:rPr sz="3150" dirty="0">
                <a:latin typeface="Times New Roman" panose="02020603050405020304"/>
                <a:cs typeface="Times New Roman" panose="02020603050405020304"/>
              </a:rPr>
              <a:t>12</a:t>
            </a:r>
            <a:r>
              <a:rPr sz="3150" spc="120" dirty="0">
                <a:latin typeface="Times New Roman" panose="02020603050405020304"/>
                <a:cs typeface="Times New Roman" panose="02020603050405020304"/>
              </a:rPr>
              <a:t>8</a:t>
            </a:r>
            <a:r>
              <a:rPr sz="4725" spc="-1822" baseline="5000" dirty="0">
                <a:latin typeface="Symbol" panose="05050102010706020507"/>
                <a:cs typeface="Symbol" panose="05050102010706020507"/>
              </a:rPr>
              <a:t></a:t>
            </a:r>
            <a:r>
              <a:rPr sz="4725" baseline="-16000" dirty="0">
                <a:latin typeface="Symbol" panose="05050102010706020507"/>
                <a:cs typeface="Symbol" panose="05050102010706020507"/>
              </a:rPr>
              <a:t></a:t>
            </a:r>
            <a:endParaRPr sz="4725" baseline="-16000">
              <a:latin typeface="Symbol" panose="05050102010706020507"/>
              <a:cs typeface="Symbol" panose="05050102010706020507"/>
            </a:endParaRPr>
          </a:p>
        </p:txBody>
      </p:sp>
      <p:sp>
        <p:nvSpPr>
          <p:cNvPr id="33" name="object 33"/>
          <p:cNvSpPr txBox="1"/>
          <p:nvPr/>
        </p:nvSpPr>
        <p:spPr>
          <a:xfrm>
            <a:off x="6131191" y="5040617"/>
            <a:ext cx="3448050" cy="668020"/>
          </a:xfrm>
          <a:prstGeom prst="rect">
            <a:avLst/>
          </a:prstGeom>
        </p:spPr>
        <p:txBody>
          <a:bodyPr vert="horz" wrap="square" lIns="0" tIns="0" rIns="0" bIns="0" rtlCol="0">
            <a:spAutoFit/>
          </a:bodyPr>
          <a:lstStyle/>
          <a:p>
            <a:pPr marL="12700">
              <a:lnSpc>
                <a:spcPct val="100000"/>
              </a:lnSpc>
            </a:pPr>
            <a:r>
              <a:rPr sz="3150" spc="5" dirty="0">
                <a:latin typeface="Symbol" panose="05050102010706020507"/>
                <a:cs typeface="Symbol" panose="05050102010706020507"/>
              </a:rPr>
              <a:t></a:t>
            </a:r>
            <a:r>
              <a:rPr sz="3150" spc="-315" dirty="0">
                <a:latin typeface="Times New Roman" panose="02020603050405020304"/>
                <a:cs typeface="Times New Roman" panose="02020603050405020304"/>
              </a:rPr>
              <a:t> </a:t>
            </a:r>
            <a:r>
              <a:rPr sz="3150" spc="-30" dirty="0">
                <a:latin typeface="Times New Roman" panose="02020603050405020304"/>
                <a:cs typeface="Times New Roman" panose="02020603050405020304"/>
              </a:rPr>
              <a:t>0</a:t>
            </a:r>
            <a:r>
              <a:rPr sz="3150" spc="-10" dirty="0">
                <a:latin typeface="Times New Roman" panose="02020603050405020304"/>
                <a:cs typeface="Times New Roman" panose="02020603050405020304"/>
              </a:rPr>
              <a:t>.</a:t>
            </a:r>
            <a:r>
              <a:rPr sz="3150" dirty="0">
                <a:latin typeface="Times New Roman" panose="02020603050405020304"/>
                <a:cs typeface="Times New Roman" panose="02020603050405020304"/>
              </a:rPr>
              <a:t>7141</a:t>
            </a:r>
            <a:r>
              <a:rPr sz="3150" spc="-70" dirty="0">
                <a:latin typeface="Times New Roman" panose="02020603050405020304"/>
                <a:cs typeface="Times New Roman" panose="02020603050405020304"/>
              </a:rPr>
              <a:t>4</a:t>
            </a:r>
            <a:r>
              <a:rPr sz="4725" spc="292" baseline="-26000" dirty="0">
                <a:latin typeface="Symbol" panose="05050102010706020507"/>
                <a:cs typeface="Symbol" panose="05050102010706020507"/>
              </a:rPr>
              <a:t></a:t>
            </a:r>
            <a:r>
              <a:rPr sz="4725" spc="-67" baseline="-26000" dirty="0">
                <a:latin typeface="Symbol" panose="05050102010706020507"/>
                <a:cs typeface="Symbol" panose="05050102010706020507"/>
              </a:rPr>
              <a:t></a:t>
            </a:r>
            <a:r>
              <a:rPr sz="3150" i="1" spc="5" dirty="0">
                <a:latin typeface="Times New Roman" panose="02020603050405020304"/>
                <a:cs typeface="Times New Roman" panose="02020603050405020304"/>
              </a:rPr>
              <a:t>Cb</a:t>
            </a:r>
            <a:r>
              <a:rPr sz="3150" i="1" spc="-275" dirty="0">
                <a:latin typeface="Times New Roman" panose="02020603050405020304"/>
                <a:cs typeface="Times New Roman" panose="02020603050405020304"/>
              </a:rPr>
              <a:t> </a:t>
            </a:r>
            <a:r>
              <a:rPr sz="3150" spc="180" dirty="0">
                <a:latin typeface="Symbol" panose="05050102010706020507"/>
                <a:cs typeface="Symbol" panose="05050102010706020507"/>
              </a:rPr>
              <a:t></a:t>
            </a:r>
            <a:r>
              <a:rPr sz="3150" dirty="0">
                <a:latin typeface="Times New Roman" panose="02020603050405020304"/>
                <a:cs typeface="Times New Roman" panose="02020603050405020304"/>
              </a:rPr>
              <a:t>12</a:t>
            </a:r>
            <a:r>
              <a:rPr sz="3150" spc="-75" dirty="0">
                <a:latin typeface="Times New Roman" panose="02020603050405020304"/>
                <a:cs typeface="Times New Roman" panose="02020603050405020304"/>
              </a:rPr>
              <a:t>8</a:t>
            </a:r>
            <a:r>
              <a:rPr sz="4725" baseline="-26000" dirty="0">
                <a:latin typeface="Symbol" panose="05050102010706020507"/>
                <a:cs typeface="Symbol" panose="05050102010706020507"/>
              </a:rPr>
              <a:t></a:t>
            </a:r>
            <a:endParaRPr sz="4725" baseline="-26000">
              <a:latin typeface="Symbol" panose="05050102010706020507"/>
              <a:cs typeface="Symbol" panose="05050102010706020507"/>
            </a:endParaRPr>
          </a:p>
        </p:txBody>
      </p:sp>
      <p:sp>
        <p:nvSpPr>
          <p:cNvPr id="34" name="object 34"/>
          <p:cNvSpPr txBox="1"/>
          <p:nvPr/>
        </p:nvSpPr>
        <p:spPr>
          <a:xfrm>
            <a:off x="7702422" y="4461509"/>
            <a:ext cx="563245" cy="485140"/>
          </a:xfrm>
          <a:prstGeom prst="rect">
            <a:avLst/>
          </a:prstGeom>
        </p:spPr>
        <p:txBody>
          <a:bodyPr vert="horz" wrap="square" lIns="0" tIns="0" rIns="0" bIns="0" rtlCol="0">
            <a:spAutoFit/>
          </a:bodyPr>
          <a:lstStyle/>
          <a:p>
            <a:pPr marL="12700">
              <a:lnSpc>
                <a:spcPct val="100000"/>
              </a:lnSpc>
            </a:pPr>
            <a:r>
              <a:rPr sz="3150" spc="195" dirty="0">
                <a:latin typeface="Symbol" panose="05050102010706020507"/>
                <a:cs typeface="Symbol" panose="05050102010706020507"/>
              </a:rPr>
              <a:t></a:t>
            </a:r>
            <a:r>
              <a:rPr sz="3150" spc="-150" dirty="0">
                <a:latin typeface="Symbol" panose="05050102010706020507"/>
                <a:cs typeface="Symbol" panose="05050102010706020507"/>
              </a:rPr>
              <a:t></a:t>
            </a:r>
            <a:r>
              <a:rPr sz="4725" i="1" spc="7" baseline="4000" dirty="0">
                <a:latin typeface="Times New Roman" panose="02020603050405020304"/>
                <a:cs typeface="Times New Roman" panose="02020603050405020304"/>
              </a:rPr>
              <a:t>Y</a:t>
            </a:r>
            <a:endParaRPr sz="4725" baseline="4000">
              <a:latin typeface="Times New Roman" panose="02020603050405020304"/>
              <a:cs typeface="Times New Roman" panose="02020603050405020304"/>
            </a:endParaRPr>
          </a:p>
        </p:txBody>
      </p:sp>
      <p:sp>
        <p:nvSpPr>
          <p:cNvPr id="36" name="object 36"/>
          <p:cNvSpPr txBox="1"/>
          <p:nvPr/>
        </p:nvSpPr>
        <p:spPr>
          <a:xfrm>
            <a:off x="6485509" y="2297176"/>
            <a:ext cx="1350645" cy="1484630"/>
          </a:xfrm>
          <a:prstGeom prst="rect">
            <a:avLst/>
          </a:prstGeom>
        </p:spPr>
        <p:txBody>
          <a:bodyPr vert="horz" wrap="square" lIns="0" tIns="0" rIns="0" bIns="0" rtlCol="0">
            <a:spAutoFit/>
          </a:bodyPr>
          <a:lstStyle/>
          <a:p>
            <a:pPr marL="12700">
              <a:lnSpc>
                <a:spcPct val="100000"/>
              </a:lnSpc>
            </a:pPr>
            <a:r>
              <a:rPr sz="2750" spc="5" dirty="0">
                <a:latin typeface="Times New Roman" panose="02020603050405020304"/>
                <a:cs typeface="Times New Roman" panose="02020603050405020304"/>
              </a:rPr>
              <a:t>0</a:t>
            </a:r>
            <a:r>
              <a:rPr sz="2750" spc="-409" dirty="0">
                <a:latin typeface="Times New Roman" panose="02020603050405020304"/>
                <a:cs typeface="Times New Roman" panose="02020603050405020304"/>
              </a:rPr>
              <a:t> </a:t>
            </a:r>
            <a:r>
              <a:rPr sz="2750" spc="135" dirty="0">
                <a:latin typeface="Times New Roman" panose="02020603050405020304"/>
                <a:cs typeface="Times New Roman" panose="02020603050405020304"/>
              </a:rPr>
              <a:t>.</a:t>
            </a:r>
            <a:r>
              <a:rPr sz="2750" spc="5" dirty="0">
                <a:latin typeface="Times New Roman" panose="02020603050405020304"/>
                <a:cs typeface="Times New Roman" panose="02020603050405020304"/>
              </a:rPr>
              <a:t>5000</a:t>
            </a:r>
            <a:endParaRPr sz="2750">
              <a:latin typeface="Times New Roman" panose="02020603050405020304"/>
              <a:cs typeface="Times New Roman" panose="02020603050405020304"/>
            </a:endParaRPr>
          </a:p>
          <a:p>
            <a:pPr marL="18415">
              <a:lnSpc>
                <a:spcPct val="100000"/>
              </a:lnSpc>
              <a:spcBef>
                <a:spcPts val="850"/>
              </a:spcBef>
            </a:pPr>
            <a:r>
              <a:rPr sz="2750" spc="5" dirty="0">
                <a:latin typeface="Symbol" panose="05050102010706020507"/>
                <a:cs typeface="Symbol" panose="05050102010706020507"/>
              </a:rPr>
              <a:t></a:t>
            </a:r>
            <a:r>
              <a:rPr sz="2750" spc="150" dirty="0">
                <a:latin typeface="Times New Roman" panose="02020603050405020304"/>
                <a:cs typeface="Times New Roman" panose="02020603050405020304"/>
              </a:rPr>
              <a:t> </a:t>
            </a:r>
            <a:r>
              <a:rPr sz="2750" spc="5" dirty="0">
                <a:latin typeface="Times New Roman" panose="02020603050405020304"/>
                <a:cs typeface="Times New Roman" panose="02020603050405020304"/>
              </a:rPr>
              <a:t>0</a:t>
            </a:r>
            <a:r>
              <a:rPr sz="2750" spc="-409" dirty="0">
                <a:latin typeface="Times New Roman" panose="02020603050405020304"/>
                <a:cs typeface="Times New Roman" panose="02020603050405020304"/>
              </a:rPr>
              <a:t> </a:t>
            </a:r>
            <a:r>
              <a:rPr sz="2750" spc="140" dirty="0">
                <a:latin typeface="Times New Roman" panose="02020603050405020304"/>
                <a:cs typeface="Times New Roman" panose="02020603050405020304"/>
              </a:rPr>
              <a:t>.</a:t>
            </a:r>
            <a:r>
              <a:rPr sz="2750" spc="5" dirty="0">
                <a:latin typeface="Times New Roman" panose="02020603050405020304"/>
                <a:cs typeface="Times New Roman" panose="02020603050405020304"/>
              </a:rPr>
              <a:t>0813</a:t>
            </a:r>
            <a:endParaRPr sz="2750">
              <a:latin typeface="Times New Roman" panose="02020603050405020304"/>
              <a:cs typeface="Times New Roman" panose="02020603050405020304"/>
            </a:endParaRPr>
          </a:p>
          <a:p>
            <a:pPr marL="12700">
              <a:lnSpc>
                <a:spcPct val="100000"/>
              </a:lnSpc>
              <a:spcBef>
                <a:spcPts val="845"/>
              </a:spcBef>
            </a:pPr>
            <a:r>
              <a:rPr sz="2750" spc="5" dirty="0">
                <a:latin typeface="Times New Roman" panose="02020603050405020304"/>
                <a:cs typeface="Times New Roman" panose="02020603050405020304"/>
              </a:rPr>
              <a:t>0</a:t>
            </a:r>
            <a:endParaRPr sz="2750">
              <a:latin typeface="Times New Roman" panose="02020603050405020304"/>
              <a:cs typeface="Times New Roman" panose="02020603050405020304"/>
            </a:endParaRPr>
          </a:p>
        </p:txBody>
      </p:sp>
      <p:graphicFrame>
        <p:nvGraphicFramePr>
          <p:cNvPr id="35" name="object 35"/>
          <p:cNvGraphicFramePr>
            <a:graphicFrameLocks noGrp="1"/>
          </p:cNvGraphicFramePr>
          <p:nvPr/>
        </p:nvGraphicFramePr>
        <p:xfrm>
          <a:off x="1741652" y="1837305"/>
          <a:ext cx="5797433" cy="792480"/>
        </p:xfrm>
        <a:graphic>
          <a:graphicData uri="http://schemas.openxmlformats.org/drawingml/2006/table">
            <a:tbl>
              <a:tblPr firstRow="1" bandRow="1">
                <a:tableStyleId>{2D5ABB26-0587-4C30-8999-92F81FD0307C}</a:tableStyleId>
              </a:tblPr>
              <a:tblGrid>
                <a:gridCol w="543741">
                  <a:extLst>
                    <a:ext uri="{9D8B030D-6E8A-4147-A177-3AD203B41FA5}">
                      <a16:colId xmlns="" xmlns:a16="http://schemas.microsoft.com/office/drawing/2014/main" val="20000"/>
                    </a:ext>
                  </a:extLst>
                </a:gridCol>
                <a:gridCol w="571782">
                  <a:extLst>
                    <a:ext uri="{9D8B030D-6E8A-4147-A177-3AD203B41FA5}">
                      <a16:colId xmlns="" xmlns:a16="http://schemas.microsoft.com/office/drawing/2014/main" val="20001"/>
                    </a:ext>
                  </a:extLst>
                </a:gridCol>
                <a:gridCol w="1725914">
                  <a:extLst>
                    <a:ext uri="{9D8B030D-6E8A-4147-A177-3AD203B41FA5}">
                      <a16:colId xmlns="" xmlns:a16="http://schemas.microsoft.com/office/drawing/2014/main" val="20002"/>
                    </a:ext>
                  </a:extLst>
                </a:gridCol>
                <a:gridCol w="1603796">
                  <a:extLst>
                    <a:ext uri="{9D8B030D-6E8A-4147-A177-3AD203B41FA5}">
                      <a16:colId xmlns="" xmlns:a16="http://schemas.microsoft.com/office/drawing/2014/main" val="20003"/>
                    </a:ext>
                  </a:extLst>
                </a:gridCol>
                <a:gridCol w="1352200">
                  <a:extLst>
                    <a:ext uri="{9D8B030D-6E8A-4147-A177-3AD203B41FA5}">
                      <a16:colId xmlns="" xmlns:a16="http://schemas.microsoft.com/office/drawing/2014/main" val="20004"/>
                    </a:ext>
                  </a:extLst>
                </a:gridCol>
              </a:tblGrid>
              <a:tr h="361474">
                <a:tc>
                  <a:txBody>
                    <a:bodyPr/>
                    <a:lstStyle/>
                    <a:p>
                      <a:pPr marL="22225">
                        <a:lnSpc>
                          <a:spcPts val="2820"/>
                        </a:lnSpc>
                      </a:pPr>
                      <a:r>
                        <a:rPr sz="4050" spc="247" baseline="-3000" dirty="0">
                          <a:latin typeface="Symbol" panose="05050102010706020507"/>
                          <a:cs typeface="Symbol" panose="05050102010706020507"/>
                        </a:rPr>
                        <a:t></a:t>
                      </a:r>
                      <a:r>
                        <a:rPr sz="2700" i="1" dirty="0">
                          <a:latin typeface="Times New Roman" panose="02020603050405020304"/>
                          <a:cs typeface="Times New Roman" panose="02020603050405020304"/>
                        </a:rPr>
                        <a:t>Y</a:t>
                      </a:r>
                      <a:endParaRPr sz="2700">
                        <a:latin typeface="Times New Roman" panose="02020603050405020304"/>
                        <a:cs typeface="Times New Roman" panose="02020603050405020304"/>
                      </a:endParaRPr>
                    </a:p>
                  </a:txBody>
                  <a:tcPr marL="0" marR="0" marT="0" marB="0"/>
                </a:tc>
                <a:tc>
                  <a:txBody>
                    <a:bodyPr/>
                    <a:lstStyle/>
                    <a:p>
                      <a:pPr marL="178435">
                        <a:lnSpc>
                          <a:spcPts val="2970"/>
                        </a:lnSpc>
                      </a:pPr>
                      <a:r>
                        <a:rPr sz="2700" dirty="0">
                          <a:latin typeface="Symbol" panose="05050102010706020507"/>
                          <a:cs typeface="Symbol" panose="05050102010706020507"/>
                        </a:rPr>
                        <a:t></a:t>
                      </a:r>
                      <a:endParaRPr sz="2700">
                        <a:latin typeface="Symbol" panose="05050102010706020507"/>
                        <a:cs typeface="Symbol" panose="05050102010706020507"/>
                      </a:endParaRPr>
                    </a:p>
                  </a:txBody>
                  <a:tcPr marL="0" marR="0" marT="0" marB="0"/>
                </a:tc>
                <a:tc>
                  <a:txBody>
                    <a:bodyPr/>
                    <a:lstStyle/>
                    <a:p>
                      <a:pPr marL="260985">
                        <a:lnSpc>
                          <a:spcPts val="2820"/>
                        </a:lnSpc>
                      </a:pPr>
                      <a:r>
                        <a:rPr sz="4050" baseline="-3000" dirty="0">
                          <a:latin typeface="Symbol" panose="05050102010706020507"/>
                          <a:cs typeface="Symbol" panose="05050102010706020507"/>
                        </a:rPr>
                        <a:t></a:t>
                      </a:r>
                      <a:r>
                        <a:rPr sz="4050" spc="-525" baseline="-3000" dirty="0">
                          <a:latin typeface="Times New Roman" panose="02020603050405020304"/>
                          <a:cs typeface="Times New Roman" panose="02020603050405020304"/>
                        </a:rPr>
                        <a:t> </a:t>
                      </a:r>
                      <a:r>
                        <a:rPr sz="2700" dirty="0">
                          <a:latin typeface="Times New Roman" panose="02020603050405020304"/>
                          <a:cs typeface="Times New Roman" panose="02020603050405020304"/>
                        </a:rPr>
                        <a:t>0</a:t>
                      </a:r>
                      <a:r>
                        <a:rPr sz="2700" spc="-275" dirty="0">
                          <a:latin typeface="Times New Roman" panose="02020603050405020304"/>
                          <a:cs typeface="Times New Roman" panose="02020603050405020304"/>
                        </a:rPr>
                        <a:t> </a:t>
                      </a:r>
                      <a:r>
                        <a:rPr sz="2700" spc="195" dirty="0">
                          <a:latin typeface="Times New Roman" panose="02020603050405020304"/>
                          <a:cs typeface="Times New Roman" panose="02020603050405020304"/>
                        </a:rPr>
                        <a:t>.</a:t>
                      </a:r>
                      <a:r>
                        <a:rPr sz="2700" dirty="0">
                          <a:latin typeface="Times New Roman" panose="02020603050405020304"/>
                          <a:cs typeface="Times New Roman" panose="02020603050405020304"/>
                        </a:rPr>
                        <a:t>2990</a:t>
                      </a:r>
                      <a:endParaRPr sz="2700">
                        <a:latin typeface="Times New Roman" panose="02020603050405020304"/>
                        <a:cs typeface="Times New Roman" panose="02020603050405020304"/>
                      </a:endParaRPr>
                    </a:p>
                  </a:txBody>
                  <a:tcPr marL="0" marR="0" marT="0" marB="0"/>
                </a:tc>
                <a:tc>
                  <a:txBody>
                    <a:bodyPr/>
                    <a:lstStyle/>
                    <a:p>
                      <a:pPr marL="273685">
                        <a:lnSpc>
                          <a:spcPts val="2885"/>
                        </a:lnSpc>
                      </a:pPr>
                      <a:r>
                        <a:rPr sz="2750" dirty="0">
                          <a:latin typeface="Times New Roman" panose="02020603050405020304"/>
                          <a:cs typeface="Times New Roman" panose="02020603050405020304"/>
                        </a:rPr>
                        <a:t>0</a:t>
                      </a:r>
                      <a:r>
                        <a:rPr sz="2750" spc="-409" dirty="0">
                          <a:latin typeface="Times New Roman" panose="02020603050405020304"/>
                          <a:cs typeface="Times New Roman" panose="02020603050405020304"/>
                        </a:rPr>
                        <a:t> </a:t>
                      </a:r>
                      <a:r>
                        <a:rPr sz="2750" spc="135" dirty="0">
                          <a:latin typeface="Times New Roman" panose="02020603050405020304"/>
                          <a:cs typeface="Times New Roman" panose="02020603050405020304"/>
                        </a:rPr>
                        <a:t>.</a:t>
                      </a:r>
                      <a:r>
                        <a:rPr sz="2750" dirty="0">
                          <a:latin typeface="Times New Roman" panose="02020603050405020304"/>
                          <a:cs typeface="Times New Roman" panose="02020603050405020304"/>
                        </a:rPr>
                        <a:t>5870</a:t>
                      </a:r>
                      <a:endParaRPr sz="2750">
                        <a:latin typeface="Times New Roman" panose="02020603050405020304"/>
                        <a:cs typeface="Times New Roman" panose="02020603050405020304"/>
                      </a:endParaRPr>
                    </a:p>
                  </a:txBody>
                  <a:tcPr marL="0" marR="0" marT="0" marB="0"/>
                </a:tc>
                <a:tc>
                  <a:txBody>
                    <a:bodyPr/>
                    <a:lstStyle/>
                    <a:p>
                      <a:pPr marL="311150">
                        <a:lnSpc>
                          <a:spcPts val="2775"/>
                        </a:lnSpc>
                      </a:pPr>
                      <a:r>
                        <a:rPr sz="2750" dirty="0">
                          <a:latin typeface="Times New Roman" panose="02020603050405020304"/>
                          <a:cs typeface="Times New Roman" panose="02020603050405020304"/>
                        </a:rPr>
                        <a:t>0</a:t>
                      </a:r>
                      <a:r>
                        <a:rPr sz="2750" spc="-409" dirty="0">
                          <a:latin typeface="Times New Roman" panose="02020603050405020304"/>
                          <a:cs typeface="Times New Roman" panose="02020603050405020304"/>
                        </a:rPr>
                        <a:t> </a:t>
                      </a:r>
                      <a:r>
                        <a:rPr sz="2750" spc="135" dirty="0">
                          <a:latin typeface="Times New Roman" panose="02020603050405020304"/>
                          <a:cs typeface="Times New Roman" panose="02020603050405020304"/>
                        </a:rPr>
                        <a:t>.</a:t>
                      </a:r>
                      <a:r>
                        <a:rPr sz="2750" dirty="0">
                          <a:latin typeface="Times New Roman" panose="02020603050405020304"/>
                          <a:cs typeface="Times New Roman" panose="02020603050405020304"/>
                        </a:rPr>
                        <a:t>1140</a:t>
                      </a:r>
                      <a:endParaRPr sz="2750">
                        <a:latin typeface="Times New Roman" panose="02020603050405020304"/>
                        <a:cs typeface="Times New Roman" panose="02020603050405020304"/>
                      </a:endParaRPr>
                    </a:p>
                  </a:txBody>
                  <a:tcPr marL="0" marR="0" marT="0" marB="0"/>
                </a:tc>
                <a:extLst>
                  <a:ext uri="{0D108BD9-81ED-4DB2-BD59-A6C34878D82A}">
                    <a16:rowId xmlns="" xmlns:a16="http://schemas.microsoft.com/office/drawing/2014/main" val="10000"/>
                  </a:ext>
                </a:extLst>
              </a:tr>
              <a:tr h="333849">
                <a:tc>
                  <a:txBody>
                    <a:bodyPr/>
                    <a:lstStyle/>
                    <a:p>
                      <a:pPr marL="22225">
                        <a:lnSpc>
                          <a:spcPts val="2685"/>
                        </a:lnSpc>
                      </a:pPr>
                      <a:r>
                        <a:rPr sz="2700" dirty="0">
                          <a:latin typeface="Symbol" panose="05050102010706020507"/>
                          <a:cs typeface="Symbol" panose="05050102010706020507"/>
                        </a:rPr>
                        <a:t></a:t>
                      </a:r>
                      <a:endParaRPr sz="2700">
                        <a:latin typeface="Symbol" panose="05050102010706020507"/>
                        <a:cs typeface="Symbol" panose="05050102010706020507"/>
                      </a:endParaRPr>
                    </a:p>
                  </a:txBody>
                  <a:tcPr marL="0" marR="0" marT="0" marB="0"/>
                </a:tc>
                <a:tc>
                  <a:txBody>
                    <a:bodyPr/>
                    <a:lstStyle/>
                    <a:p>
                      <a:pPr marL="178435">
                        <a:lnSpc>
                          <a:spcPts val="2685"/>
                        </a:lnSpc>
                      </a:pPr>
                      <a:r>
                        <a:rPr sz="2700" dirty="0">
                          <a:latin typeface="Symbol" panose="05050102010706020507"/>
                          <a:cs typeface="Symbol" panose="05050102010706020507"/>
                        </a:rPr>
                        <a:t></a:t>
                      </a:r>
                      <a:endParaRPr sz="2700">
                        <a:latin typeface="Symbol" panose="05050102010706020507"/>
                        <a:cs typeface="Symbol" panose="05050102010706020507"/>
                      </a:endParaRPr>
                    </a:p>
                  </a:txBody>
                  <a:tcPr marL="0" marR="0" marT="0" marB="0"/>
                </a:tc>
                <a:tc>
                  <a:txBody>
                    <a:bodyPr/>
                    <a:lstStyle/>
                    <a:p>
                      <a:pPr marL="260985">
                        <a:lnSpc>
                          <a:spcPts val="2685"/>
                        </a:lnSpc>
                      </a:pPr>
                      <a:r>
                        <a:rPr sz="2700" dirty="0">
                          <a:latin typeface="Symbol" panose="05050102010706020507"/>
                          <a:cs typeface="Symbol" panose="05050102010706020507"/>
                        </a:rPr>
                        <a:t></a:t>
                      </a:r>
                      <a:endParaRPr sz="2700">
                        <a:latin typeface="Symbol" panose="05050102010706020507"/>
                        <a:cs typeface="Symbol" panose="05050102010706020507"/>
                      </a:endParaRPr>
                    </a:p>
                  </a:txBody>
                  <a:tcPr marL="0" marR="0" marT="0" marB="0"/>
                </a:tc>
                <a:tc>
                  <a:txBody>
                    <a:bodyPr/>
                    <a:lstStyle/>
                    <a:p>
                      <a:endParaRPr sz="2700">
                        <a:latin typeface="Symbol" panose="05050102010706020507"/>
                        <a:cs typeface="Symbol" panose="05050102010706020507"/>
                      </a:endParaRPr>
                    </a:p>
                  </a:txBody>
                  <a:tcPr marL="0" marR="0" marT="0" marB="0"/>
                </a:tc>
                <a:tc>
                  <a:txBody>
                    <a:bodyPr/>
                    <a:lstStyle/>
                    <a:p>
                      <a:endParaRPr sz="2700">
                        <a:latin typeface="Symbol" panose="05050102010706020507"/>
                        <a:cs typeface="Symbol" panose="05050102010706020507"/>
                      </a:endParaRPr>
                    </a:p>
                  </a:txBody>
                  <a:tcPr marL="0" marR="0" marT="0" marB="0"/>
                </a:tc>
                <a:extLst>
                  <a:ext uri="{0D108BD9-81ED-4DB2-BD59-A6C34878D82A}">
                    <a16:rowId xmlns="" xmlns:a16="http://schemas.microsoft.com/office/drawing/2014/main" val="10001"/>
                  </a:ext>
                </a:extLst>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65"/>
            <a:ext cx="4570095" cy="507873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彩色图像处理</a:t>
            </a:r>
            <a:endParaRPr sz="3200">
              <a:latin typeface="新宋体" panose="02010609030101010101" charset="-122"/>
              <a:cs typeface="新宋体" panose="02010609030101010101" charset="-122"/>
            </a:endParaRPr>
          </a:p>
          <a:p>
            <a:pPr>
              <a:lnSpc>
                <a:spcPct val="100000"/>
              </a:lnSpc>
              <a:spcBef>
                <a:spcPts val="25"/>
              </a:spcBef>
            </a:pPr>
            <a:endParaRPr sz="3100">
              <a:latin typeface="Times New Roman" panose="02020603050405020304"/>
              <a:cs typeface="Times New Roman" panose="02020603050405020304"/>
            </a:endParaRPr>
          </a:p>
          <a:p>
            <a:pPr marL="83820">
              <a:lnSpc>
                <a:spcPct val="100000"/>
              </a:lnSpc>
              <a:tabLst>
                <a:tab pos="4508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彩色基础知识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彩色空间</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solidFill>
                  <a:srgbClr val="EE2B0A"/>
                </a:solidFill>
                <a:latin typeface="新宋体" panose="02010609030101010101" charset="-122"/>
                <a:cs typeface="新宋体" panose="02010609030101010101" charset="-122"/>
              </a:rPr>
              <a:t>伪彩色处理</a:t>
            </a:r>
            <a:endParaRPr sz="3200">
              <a:latin typeface="新宋体" panose="02010609030101010101" charset="-122"/>
              <a:cs typeface="新宋体" panose="02010609030101010101" charset="-122"/>
            </a:endParaRPr>
          </a:p>
          <a:p>
            <a:pPr marL="83820">
              <a:lnSpc>
                <a:spcPct val="10000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全彩色图像处理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彩色变换</a:t>
            </a:r>
            <a:endParaRPr sz="3200">
              <a:latin typeface="新宋体" panose="02010609030101010101" charset="-122"/>
              <a:cs typeface="新宋体" panose="02010609030101010101" charset="-122"/>
            </a:endParaRPr>
          </a:p>
          <a:p>
            <a:pPr marL="83820">
              <a:lnSpc>
                <a:spcPts val="375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彩色图像平滑和尖锐化</a:t>
            </a:r>
            <a:endParaRPr sz="3200">
              <a:latin typeface="新宋体" panose="02010609030101010101" charset="-122"/>
              <a:cs typeface="新宋体" panose="02010609030101010101" charset="-122"/>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伪彩色图像处理</a:t>
            </a:r>
          </a:p>
        </p:txBody>
      </p:sp>
      <p:sp>
        <p:nvSpPr>
          <p:cNvPr id="6" name="object 6"/>
          <p:cNvSpPr txBox="1">
            <a:spLocks noGrp="1"/>
          </p:cNvSpPr>
          <p:nvPr>
            <p:ph type="body" idx="1"/>
          </p:nvPr>
        </p:nvSpPr>
        <p:spPr>
          <a:prstGeom prst="rect">
            <a:avLst/>
          </a:prstGeom>
        </p:spPr>
        <p:txBody>
          <a:bodyPr vert="horz" wrap="square" lIns="0" tIns="230885" rIns="0" bIns="0" rtlCol="0">
            <a:spAutoFit/>
          </a:bodyPr>
          <a:lstStyle/>
          <a:p>
            <a:pPr marL="655955">
              <a:lnSpc>
                <a:spcPct val="100000"/>
              </a:lnSpc>
              <a:tabLst>
                <a:tab pos="1067435"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什么叫伪彩色图像处理?</a:t>
            </a:r>
            <a:endParaRPr sz="3200">
              <a:latin typeface="新宋体" panose="02010609030101010101" charset="-122"/>
              <a:cs typeface="新宋体" panose="02010609030101010101" charset="-122"/>
            </a:endParaRPr>
          </a:p>
          <a:p>
            <a:pPr marL="1113155">
              <a:lnSpc>
                <a:spcPct val="100000"/>
              </a:lnSpc>
              <a:spcBef>
                <a:spcPts val="1670"/>
              </a:spcBef>
              <a:tabLst>
                <a:tab pos="143573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也叫假彩色图像处理</a:t>
            </a:r>
            <a:endParaRPr sz="2800">
              <a:latin typeface="新宋体" panose="02010609030101010101" charset="-122"/>
              <a:cs typeface="新宋体" panose="02010609030101010101" charset="-122"/>
            </a:endParaRPr>
          </a:p>
          <a:p>
            <a:pPr marL="1113155">
              <a:lnSpc>
                <a:spcPct val="100000"/>
              </a:lnSpc>
              <a:spcBef>
                <a:spcPts val="1690"/>
              </a:spcBef>
              <a:tabLst>
                <a:tab pos="149161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根据一定的准则对灰度值赋以彩色的处理</a:t>
            </a:r>
            <a:endParaRPr sz="2800">
              <a:latin typeface="新宋体" panose="02010609030101010101" charset="-122"/>
              <a:cs typeface="新宋体" panose="02010609030101010101" charset="-122"/>
            </a:endParaRPr>
          </a:p>
          <a:p>
            <a:pPr marL="1113155">
              <a:lnSpc>
                <a:spcPct val="100000"/>
              </a:lnSpc>
              <a:spcBef>
                <a:spcPts val="1690"/>
              </a:spcBef>
              <a:tabLst>
                <a:tab pos="149161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区分：伪彩色图像、真彩色图像、单色图像</a:t>
            </a:r>
            <a:endParaRPr sz="2800">
              <a:latin typeface="新宋体" panose="02010609030101010101" charset="-122"/>
              <a:cs typeface="新宋体" panose="02010609030101010101" charset="-122"/>
            </a:endParaRPr>
          </a:p>
          <a:p>
            <a:pPr marL="655955">
              <a:lnSpc>
                <a:spcPct val="100000"/>
              </a:lnSpc>
              <a:spcBef>
                <a:spcPts val="1935"/>
              </a:spcBef>
              <a:tabLst>
                <a:tab pos="1067435"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为什么需要伪彩色图像处理?</a:t>
            </a:r>
            <a:endParaRPr sz="3200">
              <a:latin typeface="新宋体" panose="02010609030101010101" charset="-122"/>
              <a:cs typeface="新宋体" panose="02010609030101010101" charset="-122"/>
            </a:endParaRPr>
          </a:p>
          <a:p>
            <a:pPr marL="1113155">
              <a:lnSpc>
                <a:spcPct val="100000"/>
              </a:lnSpc>
              <a:spcBef>
                <a:spcPts val="1675"/>
              </a:spcBef>
              <a:tabLst>
                <a:tab pos="143573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人类可以辨别上千种颜色和强度</a:t>
            </a:r>
            <a:endParaRPr sz="2800">
              <a:latin typeface="新宋体" panose="02010609030101010101" charset="-122"/>
              <a:cs typeface="新宋体" panose="02010609030101010101" charset="-122"/>
            </a:endParaRPr>
          </a:p>
          <a:p>
            <a:pPr marL="1113155">
              <a:lnSpc>
                <a:spcPts val="3295"/>
              </a:lnSpc>
              <a:spcBef>
                <a:spcPts val="1685"/>
              </a:spcBef>
              <a:tabLst>
                <a:tab pos="149161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只能辨别二十几种灰度</a:t>
            </a:r>
            <a:endParaRPr sz="2800">
              <a:latin typeface="新宋体" panose="02010609030101010101" charset="-122"/>
              <a:cs typeface="新宋体" panose="02010609030101010101"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伪彩色图像处理</a:t>
            </a:r>
          </a:p>
        </p:txBody>
      </p:sp>
      <p:sp>
        <p:nvSpPr>
          <p:cNvPr id="6" name="object 6"/>
          <p:cNvSpPr txBox="1"/>
          <p:nvPr/>
        </p:nvSpPr>
        <p:spPr>
          <a:xfrm>
            <a:off x="1695576" y="1894840"/>
            <a:ext cx="6628765" cy="3854901"/>
          </a:xfrm>
          <a:prstGeom prst="rect">
            <a:avLst/>
          </a:prstGeom>
        </p:spPr>
        <p:txBody>
          <a:bodyPr vert="horz" wrap="square" lIns="0" tIns="0" rIns="0" bIns="0" rtlCol="0">
            <a:spAutoFit/>
          </a:bodyPr>
          <a:lstStyle/>
          <a:p>
            <a:pPr marL="12700">
              <a:lnSpc>
                <a:spcPct val="100000"/>
              </a:lnSpc>
              <a:tabLst>
                <a:tab pos="6731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应用</a:t>
            </a:r>
            <a:endParaRPr sz="3200" dirty="0">
              <a:latin typeface="新宋体" panose="02010609030101010101" charset="-122"/>
              <a:cs typeface="新宋体" panose="02010609030101010101" charset="-122"/>
            </a:endParaRPr>
          </a:p>
          <a:p>
            <a:pPr marL="469900">
              <a:lnSpc>
                <a:spcPct val="100000"/>
              </a:lnSpc>
              <a:spcBef>
                <a:spcPts val="1675"/>
              </a:spcBef>
              <a:tabLst>
                <a:tab pos="926465" algn="l"/>
              </a:tabLst>
            </a:pPr>
            <a:r>
              <a:rPr sz="2800" b="1" spc="-15" dirty="0" err="1">
                <a:latin typeface="新宋体" panose="02010609030101010101" charset="-122"/>
                <a:cs typeface="新宋体" panose="02010609030101010101" charset="-122"/>
              </a:rPr>
              <a:t>为人们观察和解释图像中的灰度目标</a:t>
            </a:r>
            <a:endParaRPr sz="2800" dirty="0">
              <a:latin typeface="新宋体" panose="02010609030101010101" charset="-122"/>
              <a:cs typeface="新宋体" panose="02010609030101010101" charset="-122"/>
            </a:endParaRPr>
          </a:p>
          <a:p>
            <a:pPr>
              <a:lnSpc>
                <a:spcPct val="100000"/>
              </a:lnSpc>
            </a:pPr>
            <a:endParaRPr sz="2800" dirty="0">
              <a:latin typeface="Times New Roman" panose="02020603050405020304"/>
              <a:cs typeface="Times New Roman" panose="02020603050405020304"/>
            </a:endParaRPr>
          </a:p>
          <a:p>
            <a:pPr>
              <a:lnSpc>
                <a:spcPct val="100000"/>
              </a:lnSpc>
              <a:spcBef>
                <a:spcPts val="30"/>
              </a:spcBef>
            </a:pPr>
            <a:endParaRPr sz="3250" dirty="0">
              <a:latin typeface="Times New Roman" panose="02020603050405020304"/>
              <a:cs typeface="Times New Roman" panose="02020603050405020304"/>
            </a:endParaRPr>
          </a:p>
          <a:p>
            <a:pPr marL="12700">
              <a:lnSpc>
                <a:spcPct val="100000"/>
              </a:lnSpc>
              <a:tabLst>
                <a:tab pos="6731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怎样进行伪彩色图像处理？</a:t>
            </a:r>
            <a:endParaRPr sz="3200" dirty="0">
              <a:latin typeface="新宋体" panose="02010609030101010101" charset="-122"/>
              <a:cs typeface="新宋体" panose="02010609030101010101" charset="-122"/>
            </a:endParaRPr>
          </a:p>
          <a:p>
            <a:pPr marL="469900">
              <a:lnSpc>
                <a:spcPct val="100000"/>
              </a:lnSpc>
              <a:spcBef>
                <a:spcPts val="1675"/>
              </a:spcBef>
              <a:tabLst>
                <a:tab pos="926465" algn="l"/>
              </a:tabLst>
            </a:pPr>
            <a:r>
              <a:rPr sz="2000" b="1" spc="-10" dirty="0">
                <a:solidFill>
                  <a:srgbClr val="EE2B0A"/>
                </a:solidFill>
                <a:latin typeface="新宋体" panose="02010609030101010101" charset="-122"/>
                <a:cs typeface="新宋体" panose="02010609030101010101" charset="-122"/>
              </a:rPr>
              <a:t>1.	</a:t>
            </a:r>
            <a:r>
              <a:rPr sz="2800" b="1" spc="-15" dirty="0">
                <a:latin typeface="新宋体" panose="02010609030101010101" charset="-122"/>
                <a:cs typeface="新宋体" panose="02010609030101010101" charset="-122"/>
              </a:rPr>
              <a:t>强度分层技术</a:t>
            </a:r>
            <a:endParaRPr sz="2800" dirty="0">
              <a:latin typeface="新宋体" panose="02010609030101010101" charset="-122"/>
              <a:cs typeface="新宋体" panose="02010609030101010101" charset="-122"/>
            </a:endParaRPr>
          </a:p>
          <a:p>
            <a:pPr marL="469900">
              <a:lnSpc>
                <a:spcPts val="3295"/>
              </a:lnSpc>
              <a:spcBef>
                <a:spcPts val="1685"/>
              </a:spcBef>
              <a:tabLst>
                <a:tab pos="926465" algn="l"/>
              </a:tabLst>
            </a:pPr>
            <a:r>
              <a:rPr sz="2000" b="1" spc="-10" dirty="0">
                <a:solidFill>
                  <a:srgbClr val="EE2B0A"/>
                </a:solidFill>
                <a:latin typeface="新宋体" panose="02010609030101010101" charset="-122"/>
                <a:cs typeface="新宋体" panose="02010609030101010101" charset="-122"/>
              </a:rPr>
              <a:t>2.	</a:t>
            </a:r>
            <a:r>
              <a:rPr sz="2800" b="1" spc="-15" dirty="0">
                <a:latin typeface="新宋体" panose="02010609030101010101" charset="-122"/>
                <a:cs typeface="新宋体" panose="02010609030101010101" charset="-122"/>
              </a:rPr>
              <a:t>灰度级到彩色转换技术</a:t>
            </a:r>
            <a:endParaRPr sz="2800" dirty="0">
              <a:latin typeface="新宋体" panose="02010609030101010101" charset="-122"/>
              <a:cs typeface="新宋体" panose="02010609030101010101" charset="-122"/>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197485">
              <a:lnSpc>
                <a:spcPct val="100000"/>
              </a:lnSpc>
            </a:pPr>
            <a:r>
              <a:rPr spc="-10" dirty="0">
                <a:latin typeface="Times New Roman" panose="02020603050405020304"/>
                <a:cs typeface="Times New Roman" panose="02020603050405020304"/>
              </a:rPr>
              <a:t>1</a:t>
            </a:r>
            <a:r>
              <a:rPr spc="-15" dirty="0">
                <a:latin typeface="新宋体" panose="02010609030101010101" charset="-122"/>
                <a:cs typeface="新宋体" panose="02010609030101010101" charset="-122"/>
              </a:rPr>
              <a:t>、强度分层技术</a:t>
            </a:r>
          </a:p>
        </p:txBody>
      </p:sp>
      <p:sp>
        <p:nvSpPr>
          <p:cNvPr id="6" name="object 6"/>
          <p:cNvSpPr/>
          <p:nvPr/>
        </p:nvSpPr>
        <p:spPr>
          <a:xfrm>
            <a:off x="2794139" y="3467100"/>
            <a:ext cx="5105400" cy="3550920"/>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body" idx="1"/>
          </p:nvPr>
        </p:nvSpPr>
        <p:spPr>
          <a:prstGeom prst="rect">
            <a:avLst/>
          </a:prstGeom>
        </p:spPr>
        <p:txBody>
          <a:bodyPr vert="horz" wrap="square" lIns="0" tIns="0" rIns="0" bIns="0" rtlCol="0">
            <a:spAutoFit/>
          </a:bodyPr>
          <a:lstStyle/>
          <a:p>
            <a:pPr marL="715010">
              <a:lnSpc>
                <a:spcPct val="100000"/>
              </a:lnSpc>
              <a:tabLst>
                <a:tab pos="108140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把一幅图像描述为三维函数（x,y,f(x,y)）</a:t>
            </a:r>
            <a:endParaRPr sz="2800">
              <a:latin typeface="新宋体" panose="02010609030101010101" charset="-122"/>
              <a:cs typeface="新宋体" panose="02010609030101010101" charset="-122"/>
            </a:endParaRPr>
          </a:p>
          <a:p>
            <a:pPr marL="715010">
              <a:lnSpc>
                <a:spcPct val="100000"/>
              </a:lnSpc>
              <a:spcBef>
                <a:spcPts val="1690"/>
              </a:spcBef>
              <a:tabLst>
                <a:tab pos="108140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分层技术：放置平行于(x,y)坐标面的平面</a:t>
            </a:r>
            <a:endParaRPr sz="2800">
              <a:latin typeface="新宋体" panose="02010609030101010101" charset="-122"/>
              <a:cs typeface="新宋体" panose="02010609030101010101" charset="-122"/>
            </a:endParaRPr>
          </a:p>
          <a:p>
            <a:pPr marL="715010">
              <a:lnSpc>
                <a:spcPts val="3295"/>
              </a:lnSpc>
              <a:spcBef>
                <a:spcPts val="1690"/>
              </a:spcBef>
              <a:tabLst>
                <a:tab pos="108140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每一个平面在相交区域切割图像函数</a:t>
            </a:r>
            <a:endParaRPr sz="2800">
              <a:latin typeface="新宋体" panose="02010609030101010101" charset="-122"/>
              <a:cs typeface="新宋体" panose="02010609030101010101" charset="-12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197485">
              <a:lnSpc>
                <a:spcPct val="100000"/>
              </a:lnSpc>
            </a:pPr>
            <a:r>
              <a:rPr spc="-10" dirty="0">
                <a:latin typeface="Times New Roman" panose="02020603050405020304"/>
                <a:cs typeface="Times New Roman" panose="02020603050405020304"/>
              </a:rPr>
              <a:t>1</a:t>
            </a:r>
            <a:r>
              <a:rPr spc="-15" dirty="0">
                <a:latin typeface="新宋体" panose="02010609030101010101" charset="-122"/>
                <a:cs typeface="新宋体" panose="02010609030101010101" charset="-122"/>
              </a:rPr>
              <a:t>、强度分层技术</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定义</a:t>
            </a:r>
          </a:p>
        </p:txBody>
      </p:sp>
      <p:sp>
        <p:nvSpPr>
          <p:cNvPr id="6" name="object 6"/>
          <p:cNvSpPr txBox="1"/>
          <p:nvPr/>
        </p:nvSpPr>
        <p:spPr>
          <a:xfrm>
            <a:off x="4933597" y="5476747"/>
            <a:ext cx="34036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第K级强度有关的颜色</a:t>
            </a:r>
            <a:endParaRPr sz="2800">
              <a:latin typeface="新宋体" panose="02010609030101010101" charset="-122"/>
              <a:cs typeface="新宋体" panose="02010609030101010101" charset="-122"/>
            </a:endParaRPr>
          </a:p>
        </p:txBody>
      </p:sp>
      <p:sp>
        <p:nvSpPr>
          <p:cNvPr id="7" name="object 7"/>
          <p:cNvSpPr txBox="1"/>
          <p:nvPr/>
        </p:nvSpPr>
        <p:spPr>
          <a:xfrm>
            <a:off x="1882267" y="5482844"/>
            <a:ext cx="2935605" cy="501650"/>
          </a:xfrm>
          <a:prstGeom prst="rect">
            <a:avLst/>
          </a:prstGeom>
        </p:spPr>
        <p:txBody>
          <a:bodyPr vert="horz" wrap="square" lIns="0" tIns="0" rIns="0" bIns="0" rtlCol="0">
            <a:spAutoFit/>
          </a:bodyPr>
          <a:lstStyle/>
          <a:p>
            <a:pPr marL="12700">
              <a:lnSpc>
                <a:spcPct val="100000"/>
              </a:lnSpc>
            </a:pPr>
            <a:r>
              <a:rPr sz="4050" i="1" spc="104" baseline="11000" dirty="0">
                <a:latin typeface="Times New Roman" panose="02020603050405020304"/>
                <a:cs typeface="Times New Roman" panose="02020603050405020304"/>
              </a:rPr>
              <a:t>c</a:t>
            </a:r>
            <a:r>
              <a:rPr sz="2850" i="1" spc="-7" baseline="-3000" dirty="0">
                <a:latin typeface="Times New Roman" panose="02020603050405020304"/>
                <a:cs typeface="Times New Roman" panose="02020603050405020304"/>
              </a:rPr>
              <a:t>k</a:t>
            </a:r>
            <a:r>
              <a:rPr sz="2850" i="1" baseline="-3000" dirty="0">
                <a:latin typeface="Times New Roman" panose="02020603050405020304"/>
                <a:cs typeface="Times New Roman" panose="02020603050405020304"/>
              </a:rPr>
              <a:t> </a:t>
            </a:r>
            <a:r>
              <a:rPr sz="2850" i="1" spc="-52" baseline="-3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是与强度间</a:t>
            </a:r>
            <a:r>
              <a:rPr sz="2800" dirty="0">
                <a:latin typeface="新宋体" panose="02010609030101010101" charset="-122"/>
                <a:cs typeface="新宋体" panose="02010609030101010101" charset="-122"/>
              </a:rPr>
              <a:t>隔</a:t>
            </a:r>
            <a:r>
              <a:rPr sz="2800" spc="-825" dirty="0">
                <a:latin typeface="新宋体" panose="02010609030101010101" charset="-122"/>
                <a:cs typeface="新宋体" panose="02010609030101010101" charset="-122"/>
              </a:rPr>
              <a:t> </a:t>
            </a:r>
            <a:r>
              <a:rPr sz="2700" i="1" spc="10" dirty="0">
                <a:latin typeface="Times New Roman" panose="02020603050405020304"/>
                <a:cs typeface="Times New Roman" panose="02020603050405020304"/>
              </a:rPr>
              <a:t>V</a:t>
            </a:r>
            <a:r>
              <a:rPr sz="2775" i="1" spc="22" baseline="-21000" dirty="0">
                <a:latin typeface="Times New Roman" panose="02020603050405020304"/>
                <a:cs typeface="Times New Roman" panose="02020603050405020304"/>
              </a:rPr>
              <a:t>k</a:t>
            </a:r>
            <a:endParaRPr sz="2775" baseline="-21000">
              <a:latin typeface="Times New Roman" panose="02020603050405020304"/>
              <a:cs typeface="Times New Roman" panose="02020603050405020304"/>
            </a:endParaRPr>
          </a:p>
        </p:txBody>
      </p:sp>
      <p:sp>
        <p:nvSpPr>
          <p:cNvPr id="8" name="object 8"/>
          <p:cNvSpPr txBox="1"/>
          <p:nvPr/>
        </p:nvSpPr>
        <p:spPr>
          <a:xfrm>
            <a:off x="1908936" y="6173978"/>
            <a:ext cx="5607685" cy="458470"/>
          </a:xfrm>
          <a:prstGeom prst="rect">
            <a:avLst/>
          </a:prstGeom>
        </p:spPr>
        <p:txBody>
          <a:bodyPr vert="horz" wrap="square" lIns="0" tIns="0" rIns="0" bIns="0" rtlCol="0">
            <a:spAutoFit/>
          </a:bodyPr>
          <a:lstStyle/>
          <a:p>
            <a:pPr marL="12700">
              <a:lnSpc>
                <a:spcPct val="100000"/>
              </a:lnSpc>
            </a:pPr>
            <a:r>
              <a:rPr sz="4050" i="1" spc="15" baseline="7000" dirty="0">
                <a:latin typeface="Times New Roman" panose="02020603050405020304"/>
                <a:cs typeface="Times New Roman" panose="02020603050405020304"/>
              </a:rPr>
              <a:t>V</a:t>
            </a:r>
            <a:r>
              <a:rPr sz="2775" i="1" spc="22" baseline="-11000" dirty="0">
                <a:latin typeface="Times New Roman" panose="02020603050405020304"/>
                <a:cs typeface="Times New Roman" panose="02020603050405020304"/>
              </a:rPr>
              <a:t>k</a:t>
            </a:r>
            <a:r>
              <a:rPr sz="2775" i="1" baseline="-11000" dirty="0">
                <a:latin typeface="Times New Roman" panose="02020603050405020304"/>
                <a:cs typeface="Times New Roman" panose="02020603050405020304"/>
              </a:rPr>
              <a:t> </a:t>
            </a:r>
            <a:r>
              <a:rPr sz="2775" i="1" spc="-165" baseline="-11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是由</a:t>
            </a:r>
            <a:r>
              <a:rPr sz="2800" dirty="0">
                <a:latin typeface="新宋体" panose="02010609030101010101" charset="-122"/>
                <a:cs typeface="新宋体" panose="02010609030101010101" charset="-122"/>
              </a:rPr>
              <a:t>在</a:t>
            </a:r>
            <a:r>
              <a:rPr sz="2800" spc="-5" dirty="0">
                <a:latin typeface="Times New Roman" panose="02020603050405020304"/>
                <a:cs typeface="Times New Roman" panose="02020603050405020304"/>
              </a:rPr>
              <a:t>l=k-1</a:t>
            </a:r>
            <a:r>
              <a:rPr sz="2800" dirty="0">
                <a:latin typeface="新宋体" panose="02010609030101010101" charset="-122"/>
                <a:cs typeface="新宋体" panose="02010609030101010101" charset="-122"/>
              </a:rPr>
              <a:t>和</a:t>
            </a:r>
            <a:r>
              <a:rPr sz="2800" spc="-10" dirty="0">
                <a:latin typeface="Times New Roman" panose="02020603050405020304"/>
                <a:cs typeface="Times New Roman" panose="02020603050405020304"/>
              </a:rPr>
              <a:t>l=</a:t>
            </a:r>
            <a:r>
              <a:rPr sz="2800" spc="-5" dirty="0">
                <a:latin typeface="Times New Roman" panose="02020603050405020304"/>
                <a:cs typeface="Times New Roman" panose="02020603050405020304"/>
              </a:rPr>
              <a:t>k</a:t>
            </a:r>
            <a:r>
              <a:rPr sz="2800" spc="-5" dirty="0">
                <a:latin typeface="新宋体" panose="02010609030101010101" charset="-122"/>
                <a:cs typeface="新宋体" panose="02010609030101010101" charset="-122"/>
              </a:rPr>
              <a:t>分割平面定义的</a:t>
            </a:r>
            <a:endParaRPr sz="2800">
              <a:latin typeface="新宋体" panose="02010609030101010101" charset="-122"/>
              <a:cs typeface="新宋体" panose="02010609030101010101" charset="-122"/>
            </a:endParaRPr>
          </a:p>
        </p:txBody>
      </p:sp>
      <p:sp>
        <p:nvSpPr>
          <p:cNvPr id="9" name="object 9"/>
          <p:cNvSpPr txBox="1"/>
          <p:nvPr/>
        </p:nvSpPr>
        <p:spPr>
          <a:xfrm>
            <a:off x="1662036" y="1970023"/>
            <a:ext cx="8144509" cy="3089275"/>
          </a:xfrm>
          <a:prstGeom prst="rect">
            <a:avLst/>
          </a:prstGeom>
        </p:spPr>
        <p:txBody>
          <a:bodyPr vert="horz" wrap="square" lIns="0" tIns="0" rIns="0" bIns="0" rtlCol="0">
            <a:spAutoFit/>
          </a:bodyPr>
          <a:lstStyle/>
          <a:p>
            <a:pPr marL="12700" algn="just">
              <a:lnSpc>
                <a:spcPct val="100000"/>
              </a:lnSpc>
            </a:pPr>
            <a:r>
              <a:rPr sz="2800" spc="-5" dirty="0">
                <a:latin typeface="新宋体" panose="02010609030101010101" charset="-122"/>
                <a:cs typeface="新宋体" panose="02010609030101010101" charset="-122"/>
              </a:rPr>
              <a:t>令[0,L-1]表示灰度级，使</a:t>
            </a:r>
            <a:r>
              <a:rPr sz="2800" dirty="0">
                <a:latin typeface="新宋体" panose="02010609030101010101" charset="-122"/>
                <a:cs typeface="新宋体" panose="02010609030101010101" charset="-122"/>
              </a:rPr>
              <a:t>l</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代表黑色（f(x,y)=0）,</a:t>
            </a:r>
            <a:endParaRPr sz="2800">
              <a:latin typeface="新宋体" panose="02010609030101010101" charset="-122"/>
              <a:cs typeface="新宋体" panose="02010609030101010101" charset="-122"/>
            </a:endParaRPr>
          </a:p>
          <a:p>
            <a:pPr marL="12700" marR="233045" algn="just">
              <a:lnSpc>
                <a:spcPct val="100000"/>
              </a:lnSpc>
              <a:spcBef>
                <a:spcPts val="1685"/>
              </a:spcBef>
            </a:pPr>
            <a:r>
              <a:rPr sz="2800" dirty="0">
                <a:latin typeface="新宋体" panose="02010609030101010101" charset="-122"/>
                <a:cs typeface="新宋体" panose="02010609030101010101" charset="-122"/>
              </a:rPr>
              <a:t>l</a:t>
            </a:r>
            <a:r>
              <a:rPr sz="2850" spc="-7" baseline="-20000" dirty="0">
                <a:latin typeface="新宋体" panose="02010609030101010101" charset="-122"/>
                <a:cs typeface="新宋体" panose="02010609030101010101" charset="-122"/>
              </a:rPr>
              <a:t>L-1</a:t>
            </a:r>
            <a:r>
              <a:rPr sz="2800" spc="-5" dirty="0">
                <a:latin typeface="新宋体" panose="02010609030101010101" charset="-122"/>
                <a:cs typeface="新宋体" panose="02010609030101010101" charset="-122"/>
              </a:rPr>
              <a:t>代表白色(f(x,y)=L-1)。假设垂直于强度轴的P 个平面定义为量级</a:t>
            </a:r>
            <a:r>
              <a:rPr sz="2800" dirty="0">
                <a:latin typeface="新宋体" panose="02010609030101010101" charset="-122"/>
                <a:cs typeface="新宋体" panose="02010609030101010101" charset="-122"/>
              </a:rPr>
              <a:t>l</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l</a:t>
            </a:r>
            <a:r>
              <a:rPr sz="2850" spc="-7" baseline="-20000" dirty="0">
                <a:latin typeface="新宋体" panose="02010609030101010101" charset="-122"/>
                <a:cs typeface="新宋体" panose="02010609030101010101" charset="-122"/>
              </a:rPr>
              <a:t>2</a:t>
            </a:r>
            <a:r>
              <a:rPr sz="2800" dirty="0">
                <a:latin typeface="新宋体" panose="02010609030101010101" charset="-122"/>
                <a:cs typeface="新宋体" panose="02010609030101010101" charset="-122"/>
              </a:rPr>
              <a:t>,</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l</a:t>
            </a:r>
            <a:r>
              <a:rPr sz="2850" spc="-7" baseline="-20000" dirty="0">
                <a:latin typeface="新宋体" panose="02010609030101010101" charset="-122"/>
                <a:cs typeface="新宋体" panose="02010609030101010101" charset="-122"/>
              </a:rPr>
              <a:t>P</a:t>
            </a:r>
            <a:r>
              <a:rPr sz="2800" spc="-5" dirty="0">
                <a:latin typeface="新宋体" panose="02010609030101010101" charset="-122"/>
                <a:cs typeface="新宋体" panose="02010609030101010101" charset="-122"/>
              </a:rPr>
              <a:t>。0&lt;P&lt;L-1，P个平面 将灰度级分为P+1个间隔，</a:t>
            </a:r>
            <a:r>
              <a:rPr sz="2800" spc="5" dirty="0">
                <a:latin typeface="新宋体" panose="02010609030101010101" charset="-122"/>
                <a:cs typeface="新宋体" panose="02010609030101010101" charset="-122"/>
              </a:rPr>
              <a:t>V</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V</a:t>
            </a:r>
            <a:r>
              <a:rPr sz="2850" spc="-7" baseline="-20000" dirty="0">
                <a:latin typeface="新宋体" panose="02010609030101010101" charset="-122"/>
                <a:cs typeface="新宋体" panose="02010609030101010101" charset="-122"/>
              </a:rPr>
              <a:t>2</a:t>
            </a:r>
            <a:r>
              <a:rPr sz="2800" dirty="0">
                <a:latin typeface="新宋体" panose="02010609030101010101" charset="-122"/>
                <a:cs typeface="新宋体" panose="02010609030101010101" charset="-122"/>
              </a:rPr>
              <a:t>,</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V</a:t>
            </a:r>
            <a:r>
              <a:rPr sz="2850" spc="-7" baseline="-20000" dirty="0">
                <a:latin typeface="新宋体" panose="02010609030101010101" charset="-122"/>
                <a:cs typeface="新宋体" panose="02010609030101010101" charset="-122"/>
              </a:rPr>
              <a:t>P+1</a:t>
            </a:r>
            <a:r>
              <a:rPr sz="2800" spc="-5" dirty="0">
                <a:latin typeface="新宋体" panose="02010609030101010101" charset="-122"/>
                <a:cs typeface="新宋体" panose="02010609030101010101" charset="-122"/>
              </a:rPr>
              <a:t>，则灰度级 到彩色的赋值关系:</a:t>
            </a:r>
            <a:endParaRPr sz="2800">
              <a:latin typeface="新宋体" panose="02010609030101010101" charset="-122"/>
              <a:cs typeface="新宋体" panose="02010609030101010101" charset="-122"/>
            </a:endParaRPr>
          </a:p>
          <a:p>
            <a:pPr marL="2156460">
              <a:lnSpc>
                <a:spcPct val="100000"/>
              </a:lnSpc>
              <a:spcBef>
                <a:spcPts val="1025"/>
              </a:spcBef>
              <a:tabLst>
                <a:tab pos="4904105" algn="l"/>
              </a:tabLst>
            </a:pPr>
            <a:r>
              <a:rPr sz="4050" i="1" baseline="2000" dirty="0">
                <a:latin typeface="Times New Roman" panose="02020603050405020304"/>
                <a:cs typeface="Times New Roman" panose="02020603050405020304"/>
              </a:rPr>
              <a:t>f</a:t>
            </a:r>
            <a:r>
              <a:rPr sz="4050" i="1" spc="-75" baseline="2000" dirty="0">
                <a:latin typeface="Times New Roman" panose="02020603050405020304"/>
                <a:cs typeface="Times New Roman" panose="02020603050405020304"/>
              </a:rPr>
              <a:t> </a:t>
            </a:r>
            <a:r>
              <a:rPr sz="5475" spc="-397" baseline="2000" dirty="0">
                <a:latin typeface="Symbol" panose="05050102010706020507"/>
                <a:cs typeface="Symbol" panose="05050102010706020507"/>
              </a:rPr>
              <a:t></a:t>
            </a:r>
            <a:r>
              <a:rPr sz="4050" i="1" spc="37" baseline="2000" dirty="0">
                <a:latin typeface="Times New Roman" panose="02020603050405020304"/>
                <a:cs typeface="Times New Roman" panose="02020603050405020304"/>
              </a:rPr>
              <a:t>x</a:t>
            </a:r>
            <a:r>
              <a:rPr sz="4050" baseline="2000" dirty="0">
                <a:latin typeface="Times New Roman" panose="02020603050405020304"/>
                <a:cs typeface="Times New Roman" panose="02020603050405020304"/>
              </a:rPr>
              <a:t>,</a:t>
            </a:r>
            <a:r>
              <a:rPr sz="4050" spc="-120" baseline="2000" dirty="0">
                <a:latin typeface="Times New Roman" panose="02020603050405020304"/>
                <a:cs typeface="Times New Roman" panose="02020603050405020304"/>
              </a:rPr>
              <a:t> </a:t>
            </a:r>
            <a:r>
              <a:rPr sz="4050" i="1" spc="284" baseline="2000" dirty="0">
                <a:latin typeface="Times New Roman" panose="02020603050405020304"/>
                <a:cs typeface="Times New Roman" panose="02020603050405020304"/>
              </a:rPr>
              <a:t>y</a:t>
            </a:r>
            <a:r>
              <a:rPr sz="5475" spc="-494" baseline="2000" dirty="0">
                <a:latin typeface="Symbol" panose="05050102010706020507"/>
                <a:cs typeface="Symbol" panose="05050102010706020507"/>
              </a:rPr>
              <a:t></a:t>
            </a:r>
            <a:r>
              <a:rPr sz="5475" spc="-712" baseline="2000" dirty="0">
                <a:latin typeface="Times New Roman" panose="02020603050405020304"/>
                <a:cs typeface="Times New Roman" panose="02020603050405020304"/>
              </a:rPr>
              <a:t> </a:t>
            </a:r>
            <a:r>
              <a:rPr sz="4050" baseline="2000" dirty="0">
                <a:latin typeface="Symbol" panose="05050102010706020507"/>
                <a:cs typeface="Symbol" panose="05050102010706020507"/>
              </a:rPr>
              <a:t></a:t>
            </a:r>
            <a:r>
              <a:rPr sz="4050" spc="-60" baseline="2000" dirty="0">
                <a:latin typeface="Times New Roman" panose="02020603050405020304"/>
                <a:cs typeface="Times New Roman" panose="02020603050405020304"/>
              </a:rPr>
              <a:t> </a:t>
            </a:r>
            <a:r>
              <a:rPr sz="4050" i="1" spc="97" baseline="2000" dirty="0">
                <a:latin typeface="Times New Roman" panose="02020603050405020304"/>
                <a:cs typeface="Times New Roman" panose="02020603050405020304"/>
              </a:rPr>
              <a:t>c</a:t>
            </a:r>
            <a:r>
              <a:rPr sz="2775" i="1" spc="22" baseline="-18000" dirty="0">
                <a:latin typeface="Times New Roman" panose="02020603050405020304"/>
                <a:cs typeface="Times New Roman" panose="02020603050405020304"/>
              </a:rPr>
              <a:t>k</a:t>
            </a:r>
            <a:r>
              <a:rPr sz="2775" i="1" baseline="-18000" dirty="0">
                <a:latin typeface="Times New Roman" panose="02020603050405020304"/>
                <a:cs typeface="Times New Roman" panose="02020603050405020304"/>
              </a:rPr>
              <a:t>	</a:t>
            </a:r>
            <a:r>
              <a:rPr sz="2700" i="1" dirty="0">
                <a:latin typeface="Times New Roman" panose="02020603050405020304"/>
                <a:cs typeface="Times New Roman" panose="02020603050405020304"/>
              </a:rPr>
              <a:t>f</a:t>
            </a:r>
            <a:r>
              <a:rPr sz="2700" i="1" spc="-50" dirty="0">
                <a:latin typeface="Times New Roman" panose="02020603050405020304"/>
                <a:cs typeface="Times New Roman" panose="02020603050405020304"/>
              </a:rPr>
              <a:t> </a:t>
            </a:r>
            <a:r>
              <a:rPr sz="3650" spc="-265" dirty="0">
                <a:latin typeface="Symbol" panose="05050102010706020507"/>
                <a:cs typeface="Symbol" panose="05050102010706020507"/>
              </a:rPr>
              <a:t></a:t>
            </a:r>
            <a:r>
              <a:rPr sz="2700" i="1" spc="25" dirty="0">
                <a:latin typeface="Times New Roman" panose="02020603050405020304"/>
                <a:cs typeface="Times New Roman" panose="02020603050405020304"/>
              </a:rPr>
              <a:t>x</a:t>
            </a:r>
            <a:r>
              <a:rPr sz="2700" dirty="0">
                <a:latin typeface="Times New Roman" panose="02020603050405020304"/>
                <a:cs typeface="Times New Roman" panose="02020603050405020304"/>
              </a:rPr>
              <a:t>,</a:t>
            </a:r>
            <a:r>
              <a:rPr sz="2700" spc="-80" dirty="0">
                <a:latin typeface="Times New Roman" panose="02020603050405020304"/>
                <a:cs typeface="Times New Roman" panose="02020603050405020304"/>
              </a:rPr>
              <a:t> </a:t>
            </a:r>
            <a:r>
              <a:rPr sz="2700" i="1" spc="190" dirty="0">
                <a:latin typeface="Times New Roman" panose="02020603050405020304"/>
                <a:cs typeface="Times New Roman" panose="02020603050405020304"/>
              </a:rPr>
              <a:t>y</a:t>
            </a:r>
            <a:r>
              <a:rPr sz="3650" spc="-185" dirty="0">
                <a:latin typeface="Symbol" panose="05050102010706020507"/>
                <a:cs typeface="Symbol" panose="05050102010706020507"/>
              </a:rPr>
              <a:t></a:t>
            </a:r>
            <a:r>
              <a:rPr sz="2700" spc="150" dirty="0">
                <a:latin typeface="Symbol" panose="05050102010706020507"/>
                <a:cs typeface="Symbol" panose="05050102010706020507"/>
              </a:rPr>
              <a:t></a:t>
            </a:r>
            <a:r>
              <a:rPr sz="2700" i="1" spc="5" dirty="0">
                <a:latin typeface="Times New Roman" panose="02020603050405020304"/>
                <a:cs typeface="Times New Roman" panose="02020603050405020304"/>
              </a:rPr>
              <a:t>V</a:t>
            </a:r>
            <a:r>
              <a:rPr sz="2850" i="1" spc="-7" baseline="-20000" dirty="0">
                <a:latin typeface="Times New Roman" panose="02020603050405020304"/>
                <a:cs typeface="Times New Roman" panose="02020603050405020304"/>
              </a:rPr>
              <a:t>k</a:t>
            </a:r>
            <a:endParaRPr sz="2850" baseline="-20000">
              <a:latin typeface="Times New Roman" panose="02020603050405020304"/>
              <a:cs typeface="Times New Roman" panose="02020603050405020304"/>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197485">
              <a:lnSpc>
                <a:spcPct val="100000"/>
              </a:lnSpc>
            </a:pPr>
            <a:r>
              <a:rPr spc="-10" dirty="0">
                <a:latin typeface="Times New Roman" panose="02020603050405020304"/>
                <a:cs typeface="Times New Roman" panose="02020603050405020304"/>
              </a:rPr>
              <a:t>1</a:t>
            </a:r>
            <a:r>
              <a:rPr spc="-15" dirty="0">
                <a:latin typeface="新宋体" panose="02010609030101010101" charset="-122"/>
                <a:cs typeface="新宋体" panose="02010609030101010101" charset="-122"/>
              </a:rPr>
              <a:t>、强度分层技术</a:t>
            </a:r>
          </a:p>
        </p:txBody>
      </p:sp>
      <p:sp>
        <p:nvSpPr>
          <p:cNvPr id="6" name="object 6"/>
          <p:cNvSpPr/>
          <p:nvPr/>
        </p:nvSpPr>
        <p:spPr>
          <a:xfrm>
            <a:off x="2106815" y="2122170"/>
            <a:ext cx="6985254" cy="4535423"/>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7947025" y="5247894"/>
            <a:ext cx="9398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灰度级</a:t>
            </a:r>
            <a:endParaRPr sz="2400">
              <a:latin typeface="新宋体" panose="02010609030101010101" charset="-122"/>
              <a:cs typeface="新宋体" panose="02010609030101010101" charset="-122"/>
            </a:endParaRPr>
          </a:p>
        </p:txBody>
      </p:sp>
      <p:sp>
        <p:nvSpPr>
          <p:cNvPr id="8" name="object 8"/>
          <p:cNvSpPr txBox="1"/>
          <p:nvPr/>
        </p:nvSpPr>
        <p:spPr>
          <a:xfrm>
            <a:off x="2976498" y="1961388"/>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彩色</a:t>
            </a:r>
            <a:endParaRPr sz="2400">
              <a:latin typeface="新宋体" panose="02010609030101010101" charset="-122"/>
              <a:cs typeface="新宋体" panose="0201060903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86750" rIns="0" bIns="0" rtlCol="0">
            <a:spAutoFit/>
          </a:bodyPr>
          <a:lstStyle/>
          <a:p>
            <a:pPr marL="156210">
              <a:lnSpc>
                <a:spcPts val="3295"/>
              </a:lnSpc>
            </a:pPr>
            <a:r>
              <a:rPr sz="2800" spc="-15" dirty="0">
                <a:latin typeface="新宋体" panose="02010609030101010101" charset="-122"/>
                <a:cs typeface="新宋体" panose="02010609030101010101" charset="-122"/>
              </a:rPr>
              <a:t>例3：镜头边界检测</a:t>
            </a:r>
            <a:endParaRPr sz="2800">
              <a:latin typeface="新宋体" panose="02010609030101010101" charset="-122"/>
              <a:cs typeface="新宋体" panose="02010609030101010101" charset="-122"/>
            </a:endParaRPr>
          </a:p>
        </p:txBody>
      </p:sp>
      <p:sp>
        <p:nvSpPr>
          <p:cNvPr id="5" name="object 5"/>
          <p:cNvSpPr/>
          <p:nvPr/>
        </p:nvSpPr>
        <p:spPr>
          <a:xfrm>
            <a:off x="1746389" y="1977389"/>
            <a:ext cx="1440180" cy="144018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227717" y="1977389"/>
            <a:ext cx="1440180" cy="144018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699139" y="1977389"/>
            <a:ext cx="1440180" cy="144018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80467" y="1977389"/>
            <a:ext cx="1440180" cy="144018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651877" y="1977389"/>
            <a:ext cx="1440180" cy="144018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746389" y="3490721"/>
            <a:ext cx="1440180" cy="1440180"/>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242957" y="3490721"/>
            <a:ext cx="1440180" cy="1440180"/>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4715141" y="3490721"/>
            <a:ext cx="1440180" cy="144018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6194183" y="3490721"/>
            <a:ext cx="1440180" cy="144018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659509" y="3490721"/>
            <a:ext cx="1440180" cy="1440180"/>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68132" rIns="0" bIns="0" rtlCol="0">
            <a:spAutoFit/>
          </a:bodyPr>
          <a:lstStyle/>
          <a:p>
            <a:pPr marL="197485">
              <a:lnSpc>
                <a:spcPct val="100000"/>
              </a:lnSpc>
            </a:pPr>
            <a:r>
              <a:rPr spc="-10" dirty="0">
                <a:latin typeface="新宋体" panose="02010609030101010101" charset="-122"/>
                <a:cs typeface="新宋体" panose="02010609030101010101" charset="-122"/>
              </a:rPr>
              <a:t>例</a:t>
            </a:r>
            <a:r>
              <a:rPr spc="-10" dirty="0">
                <a:latin typeface="Times New Roman" panose="02020603050405020304"/>
                <a:cs typeface="Times New Roman" panose="02020603050405020304"/>
              </a:rPr>
              <a:t>1</a:t>
            </a:r>
            <a:r>
              <a:rPr spc="-15" dirty="0">
                <a:latin typeface="新宋体" panose="02010609030101010101" charset="-122"/>
                <a:cs typeface="新宋体" panose="02010609030101010101" charset="-122"/>
              </a:rPr>
              <a:t>：甲状腺模型</a:t>
            </a:r>
          </a:p>
        </p:txBody>
      </p:sp>
      <p:sp>
        <p:nvSpPr>
          <p:cNvPr id="6" name="object 6"/>
          <p:cNvSpPr/>
          <p:nvPr/>
        </p:nvSpPr>
        <p:spPr>
          <a:xfrm>
            <a:off x="2394089" y="2338577"/>
            <a:ext cx="6624828" cy="316534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870580" y="1817370"/>
            <a:ext cx="12446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单色图像</a:t>
            </a:r>
            <a:endParaRPr sz="2400">
              <a:latin typeface="新宋体" panose="02010609030101010101" charset="-122"/>
              <a:cs typeface="新宋体" panose="02010609030101010101" charset="-122"/>
            </a:endParaRPr>
          </a:p>
        </p:txBody>
      </p:sp>
      <p:sp>
        <p:nvSpPr>
          <p:cNvPr id="8" name="object 8"/>
          <p:cNvSpPr txBox="1"/>
          <p:nvPr/>
        </p:nvSpPr>
        <p:spPr>
          <a:xfrm>
            <a:off x="5392801" y="1817370"/>
            <a:ext cx="38354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强度分层结果，8个彩色区域</a:t>
            </a:r>
            <a:endParaRPr sz="2400">
              <a:latin typeface="新宋体" panose="02010609030101010101" charset="-122"/>
              <a:cs typeface="新宋体" panose="02010609030101010101" charset="-122"/>
            </a:endParaRPr>
          </a:p>
        </p:txBody>
      </p:sp>
      <p:sp>
        <p:nvSpPr>
          <p:cNvPr id="9" name="object 9"/>
          <p:cNvSpPr txBox="1"/>
          <p:nvPr/>
        </p:nvSpPr>
        <p:spPr>
          <a:xfrm>
            <a:off x="2186304" y="5599145"/>
            <a:ext cx="7035800" cy="1090930"/>
          </a:xfrm>
          <a:prstGeom prst="rect">
            <a:avLst/>
          </a:prstGeom>
        </p:spPr>
        <p:txBody>
          <a:bodyPr vert="horz" wrap="square" lIns="0" tIns="0" rIns="0" bIns="0" rtlCol="0">
            <a:spAutoFit/>
          </a:bodyPr>
          <a:lstStyle/>
          <a:p>
            <a:pPr marL="12700" marR="5080">
              <a:lnSpc>
                <a:spcPct val="150000"/>
              </a:lnSpc>
            </a:pPr>
            <a:r>
              <a:rPr sz="2400" b="1" spc="-10" dirty="0">
                <a:solidFill>
                  <a:srgbClr val="EE2B0A"/>
                </a:solidFill>
                <a:latin typeface="新宋体" panose="02010609030101010101" charset="-122"/>
                <a:cs typeface="新宋体" panose="02010609030101010101" charset="-122"/>
              </a:rPr>
              <a:t>左图的恒定强度难以区分病变，右图强度分层结果， 清楚的显示恒定强度的不同区域</a:t>
            </a:r>
            <a:endParaRPr sz="2400">
              <a:latin typeface="新宋体" panose="02010609030101010101" charset="-122"/>
              <a:cs typeface="新宋体" panose="02010609030101010101" charset="-122"/>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68132" rIns="0" bIns="0" rtlCol="0">
            <a:spAutoFit/>
          </a:bodyPr>
          <a:lstStyle/>
          <a:p>
            <a:pPr marL="197485">
              <a:lnSpc>
                <a:spcPct val="100000"/>
              </a:lnSpc>
            </a:pPr>
            <a:r>
              <a:rPr spc="-10" dirty="0">
                <a:latin typeface="新宋体" panose="02010609030101010101" charset="-122"/>
                <a:cs typeface="新宋体" panose="02010609030101010101" charset="-122"/>
              </a:rPr>
              <a:t>例</a:t>
            </a:r>
            <a:r>
              <a:rPr spc="-10" dirty="0">
                <a:latin typeface="Times New Roman" panose="02020603050405020304"/>
                <a:cs typeface="Times New Roman" panose="02020603050405020304"/>
              </a:rPr>
              <a:t>2</a:t>
            </a:r>
            <a:r>
              <a:rPr spc="-15" dirty="0">
                <a:latin typeface="新宋体" panose="02010609030101010101" charset="-122"/>
                <a:cs typeface="新宋体" panose="02010609030101010101" charset="-122"/>
              </a:rPr>
              <a:t>：焊点问题检测</a:t>
            </a:r>
          </a:p>
        </p:txBody>
      </p:sp>
      <p:sp>
        <p:nvSpPr>
          <p:cNvPr id="6" name="object 6"/>
          <p:cNvSpPr/>
          <p:nvPr/>
        </p:nvSpPr>
        <p:spPr>
          <a:xfrm>
            <a:off x="4483493" y="1761744"/>
            <a:ext cx="5049773" cy="525627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878457" y="1922495"/>
            <a:ext cx="3388360" cy="3828415"/>
          </a:xfrm>
          <a:prstGeom prst="rect">
            <a:avLst/>
          </a:prstGeom>
        </p:spPr>
        <p:txBody>
          <a:bodyPr vert="horz" wrap="square" lIns="0" tIns="0" rIns="0" bIns="0" rtlCol="0">
            <a:spAutoFit/>
          </a:bodyPr>
          <a:lstStyle/>
          <a:p>
            <a:pPr marL="165100" marR="767080" indent="-152400">
              <a:lnSpc>
                <a:spcPct val="150000"/>
              </a:lnSpc>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图像灰度为255， 焊点有问题</a:t>
            </a:r>
            <a:endParaRPr sz="2400">
              <a:latin typeface="新宋体" panose="02010609030101010101" charset="-122"/>
              <a:cs typeface="新宋体" panose="02010609030101010101" charset="-122"/>
            </a:endParaRPr>
          </a:p>
          <a:p>
            <a:pPr>
              <a:lnSpc>
                <a:spcPct val="100000"/>
              </a:lnSpc>
            </a:pPr>
            <a:endParaRPr sz="2400">
              <a:latin typeface="Times New Roman" panose="02020603050405020304"/>
              <a:cs typeface="Times New Roman" panose="02020603050405020304"/>
            </a:endParaRPr>
          </a:p>
          <a:p>
            <a:pPr marL="12700" marR="14605">
              <a:lnSpc>
                <a:spcPct val="150000"/>
              </a:lnSpc>
              <a:spcBef>
                <a:spcPts val="1545"/>
              </a:spcBef>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给255灰度赋以一种 颜色，其它为另一种颜色</a:t>
            </a:r>
            <a:endParaRPr sz="2400">
              <a:latin typeface="新宋体" panose="02010609030101010101" charset="-122"/>
              <a:cs typeface="新宋体" panose="02010609030101010101" charset="-122"/>
            </a:endParaRPr>
          </a:p>
          <a:p>
            <a:pPr>
              <a:lnSpc>
                <a:spcPct val="100000"/>
              </a:lnSpc>
            </a:pPr>
            <a:endParaRPr sz="2400">
              <a:latin typeface="Times New Roman" panose="02020603050405020304"/>
              <a:cs typeface="Times New Roman" panose="02020603050405020304"/>
            </a:endParaRPr>
          </a:p>
          <a:p>
            <a:pPr>
              <a:lnSpc>
                <a:spcPct val="100000"/>
              </a:lnSpc>
              <a:spcBef>
                <a:spcPts val="50"/>
              </a:spcBef>
            </a:pPr>
            <a:endParaRPr sz="2550">
              <a:latin typeface="Times New Roman" panose="02020603050405020304"/>
              <a:cs typeface="Times New Roman" panose="02020603050405020304"/>
            </a:endParaRPr>
          </a:p>
          <a:p>
            <a:pPr marL="12700">
              <a:lnSpc>
                <a:spcPts val="2835"/>
              </a:lnSpc>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简化工作，降低误识率</a:t>
            </a:r>
            <a:endParaRPr sz="2400">
              <a:latin typeface="新宋体" panose="02010609030101010101" charset="-122"/>
              <a:cs typeface="新宋体" panose="02010609030101010101"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68132" rIns="0" bIns="0" rtlCol="0">
            <a:spAutoFit/>
          </a:bodyPr>
          <a:lstStyle/>
          <a:p>
            <a:pPr marL="197485">
              <a:lnSpc>
                <a:spcPct val="100000"/>
              </a:lnSpc>
            </a:pPr>
            <a:r>
              <a:rPr spc="-10" dirty="0">
                <a:latin typeface="新宋体" panose="02010609030101010101" charset="-122"/>
                <a:cs typeface="新宋体" panose="02010609030101010101" charset="-122"/>
              </a:rPr>
              <a:t>例</a:t>
            </a:r>
            <a:r>
              <a:rPr spc="-10" dirty="0">
                <a:latin typeface="Times New Roman" panose="02020603050405020304"/>
                <a:cs typeface="Times New Roman" panose="02020603050405020304"/>
              </a:rPr>
              <a:t>3</a:t>
            </a:r>
            <a:r>
              <a:rPr spc="-15" dirty="0">
                <a:latin typeface="新宋体" panose="02010609030101010101" charset="-122"/>
                <a:cs typeface="新宋体" panose="02010609030101010101" charset="-122"/>
              </a:rPr>
              <a:t>：用颜色突出降雨水平</a:t>
            </a:r>
          </a:p>
        </p:txBody>
      </p:sp>
      <p:sp>
        <p:nvSpPr>
          <p:cNvPr id="6" name="object 6"/>
          <p:cNvSpPr/>
          <p:nvPr/>
        </p:nvSpPr>
        <p:spPr>
          <a:xfrm>
            <a:off x="2250833" y="3345941"/>
            <a:ext cx="6207252" cy="359740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681098" y="1745741"/>
            <a:ext cx="7331709" cy="2927985"/>
          </a:xfrm>
          <a:prstGeom prst="rect">
            <a:avLst/>
          </a:prstGeom>
        </p:spPr>
        <p:txBody>
          <a:bodyPr vert="horz" wrap="square" lIns="0" tIns="0" rIns="0" bIns="0" rtlCol="0">
            <a:spAutoFit/>
          </a:bodyPr>
          <a:lstStyle/>
          <a:p>
            <a:pPr marL="12700">
              <a:lnSpc>
                <a:spcPct val="100000"/>
              </a:lnSpc>
            </a:pPr>
            <a:r>
              <a:rPr sz="1700" dirty="0">
                <a:solidFill>
                  <a:srgbClr val="EE2B0A"/>
                </a:solidFill>
                <a:latin typeface="Wingdings" panose="05000000000000000000"/>
                <a:cs typeface="Wingdings" panose="05000000000000000000"/>
              </a:rPr>
              <a:t></a:t>
            </a:r>
            <a:r>
              <a:rPr sz="2400" b="1" spc="-10" dirty="0">
                <a:latin typeface="新宋体" panose="02010609030101010101" charset="-122"/>
                <a:cs typeface="新宋体" panose="02010609030101010101" charset="-122"/>
              </a:rPr>
              <a:t>图a：图像的强度值直接与降雨相对应，目测困难</a:t>
            </a:r>
            <a:endParaRPr sz="2400">
              <a:latin typeface="新宋体" panose="02010609030101010101" charset="-122"/>
              <a:cs typeface="新宋体" panose="02010609030101010101" charset="-122"/>
            </a:endParaRPr>
          </a:p>
          <a:p>
            <a:pPr marL="12700">
              <a:lnSpc>
                <a:spcPct val="100000"/>
              </a:lnSpc>
              <a:spcBef>
                <a:spcPts val="1435"/>
              </a:spcBef>
            </a:pPr>
            <a:r>
              <a:rPr sz="1700" dirty="0">
                <a:solidFill>
                  <a:srgbClr val="EE2B0A"/>
                </a:solidFill>
                <a:latin typeface="Wingdings" panose="05000000000000000000"/>
                <a:cs typeface="Wingdings" panose="05000000000000000000"/>
              </a:rPr>
              <a:t></a:t>
            </a:r>
            <a:r>
              <a:rPr sz="2400" b="1" spc="-10" dirty="0">
                <a:latin typeface="新宋体" panose="02010609030101010101" charset="-122"/>
                <a:cs typeface="新宋体" panose="02010609030101010101" charset="-122"/>
              </a:rPr>
              <a:t>图b：蓝色表示低降雨量，红色表示高降雨量</a:t>
            </a:r>
            <a:endParaRPr sz="2400">
              <a:latin typeface="新宋体" panose="02010609030101010101" charset="-122"/>
              <a:cs typeface="新宋体" panose="02010609030101010101" charset="-122"/>
            </a:endParaRPr>
          </a:p>
          <a:p>
            <a:pPr marL="12700">
              <a:lnSpc>
                <a:spcPct val="100000"/>
              </a:lnSpc>
              <a:spcBef>
                <a:spcPts val="1430"/>
              </a:spcBef>
            </a:pPr>
            <a:r>
              <a:rPr sz="1700" dirty="0">
                <a:solidFill>
                  <a:srgbClr val="EE2B0A"/>
                </a:solidFill>
                <a:latin typeface="Wingdings" panose="05000000000000000000"/>
                <a:cs typeface="Wingdings" panose="05000000000000000000"/>
              </a:rPr>
              <a:t></a:t>
            </a:r>
            <a:r>
              <a:rPr sz="2400" b="1" spc="-10" dirty="0">
                <a:latin typeface="新宋体" panose="02010609030101010101" charset="-122"/>
                <a:cs typeface="新宋体" panose="02010609030101010101" charset="-122"/>
              </a:rPr>
              <a:t>图c和图d更加清楚</a:t>
            </a:r>
            <a:endParaRPr sz="2400">
              <a:latin typeface="新宋体" panose="02010609030101010101" charset="-122"/>
              <a:cs typeface="新宋体" panose="02010609030101010101" charset="-122"/>
            </a:endParaRPr>
          </a:p>
          <a:p>
            <a:pPr>
              <a:lnSpc>
                <a:spcPct val="100000"/>
              </a:lnSpc>
            </a:pPr>
            <a:endParaRPr sz="2400">
              <a:latin typeface="Times New Roman" panose="02020603050405020304"/>
              <a:cs typeface="Times New Roman" panose="02020603050405020304"/>
            </a:endParaRPr>
          </a:p>
          <a:p>
            <a:pPr>
              <a:lnSpc>
                <a:spcPct val="100000"/>
              </a:lnSpc>
              <a:spcBef>
                <a:spcPts val="25"/>
              </a:spcBef>
            </a:pPr>
            <a:endParaRPr sz="2350">
              <a:latin typeface="Times New Roman" panose="02020603050405020304"/>
              <a:cs typeface="Times New Roman" panose="02020603050405020304"/>
            </a:endParaRPr>
          </a:p>
          <a:p>
            <a:pPr marL="12700">
              <a:lnSpc>
                <a:spcPct val="100000"/>
              </a:lnSpc>
            </a:pPr>
            <a:r>
              <a:rPr sz="2400" b="1" spc="-10" dirty="0">
                <a:solidFill>
                  <a:srgbClr val="EE2B0A"/>
                </a:solidFill>
                <a:latin typeface="新宋体" panose="02010609030101010101" charset="-122"/>
                <a:cs typeface="新宋体" panose="02010609030101010101" charset="-122"/>
              </a:rPr>
              <a:t>图a</a:t>
            </a:r>
            <a:endParaRPr sz="2400">
              <a:latin typeface="新宋体" panose="02010609030101010101" charset="-122"/>
              <a:cs typeface="新宋体" panose="02010609030101010101" charset="-122"/>
            </a:endParaRPr>
          </a:p>
          <a:p>
            <a:pPr marR="5080" algn="r">
              <a:lnSpc>
                <a:spcPts val="2835"/>
              </a:lnSpc>
              <a:spcBef>
                <a:spcPts val="335"/>
              </a:spcBef>
            </a:pPr>
            <a:r>
              <a:rPr sz="2400" b="1" spc="-10" dirty="0">
                <a:solidFill>
                  <a:srgbClr val="EE2B0A"/>
                </a:solidFill>
                <a:latin typeface="新宋体" panose="02010609030101010101" charset="-122"/>
                <a:cs typeface="新宋体" panose="02010609030101010101" charset="-122"/>
              </a:rPr>
              <a:t>图b</a:t>
            </a:r>
            <a:endParaRPr sz="2400">
              <a:latin typeface="新宋体" panose="02010609030101010101" charset="-122"/>
              <a:cs typeface="新宋体" panose="02010609030101010101" charset="-122"/>
            </a:endParaRPr>
          </a:p>
        </p:txBody>
      </p:sp>
      <p:sp>
        <p:nvSpPr>
          <p:cNvPr id="8" name="object 8"/>
          <p:cNvSpPr txBox="1"/>
          <p:nvPr/>
        </p:nvSpPr>
        <p:spPr>
          <a:xfrm>
            <a:off x="1681098" y="5391911"/>
            <a:ext cx="4826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图c</a:t>
            </a:r>
            <a:endParaRPr sz="2400">
              <a:latin typeface="新宋体" panose="02010609030101010101" charset="-122"/>
              <a:cs typeface="新宋体" panose="02010609030101010101" charset="-122"/>
            </a:endParaRPr>
          </a:p>
        </p:txBody>
      </p:sp>
      <p:sp>
        <p:nvSpPr>
          <p:cNvPr id="9" name="object 9"/>
          <p:cNvSpPr txBox="1"/>
          <p:nvPr/>
        </p:nvSpPr>
        <p:spPr>
          <a:xfrm>
            <a:off x="8529955" y="5417820"/>
            <a:ext cx="4826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图d</a:t>
            </a:r>
            <a:endParaRPr sz="2400">
              <a:latin typeface="新宋体" panose="02010609030101010101" charset="-122"/>
              <a:cs typeface="新宋体" panose="02010609030101010101" charset="-122"/>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68132" rIns="0" bIns="0" rtlCol="0">
            <a:spAutoFit/>
          </a:bodyPr>
          <a:lstStyle/>
          <a:p>
            <a:pPr marL="197485">
              <a:lnSpc>
                <a:spcPct val="100000"/>
              </a:lnSpc>
            </a:pPr>
            <a:r>
              <a:rPr spc="-10" dirty="0">
                <a:latin typeface="Times New Roman" panose="02020603050405020304"/>
                <a:cs typeface="Times New Roman" panose="02020603050405020304"/>
              </a:rPr>
              <a:t>2</a:t>
            </a:r>
            <a:r>
              <a:rPr spc="-15" dirty="0">
                <a:latin typeface="新宋体" panose="02010609030101010101" charset="-122"/>
                <a:cs typeface="新宋体" panose="02010609030101010101" charset="-122"/>
              </a:rPr>
              <a:t>、灰度级到彩色的转换</a:t>
            </a:r>
          </a:p>
        </p:txBody>
      </p:sp>
      <p:sp>
        <p:nvSpPr>
          <p:cNvPr id="6" name="object 6"/>
          <p:cNvSpPr/>
          <p:nvPr/>
        </p:nvSpPr>
        <p:spPr>
          <a:xfrm>
            <a:off x="1746389" y="3993641"/>
            <a:ext cx="7703819" cy="302437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878457" y="1744217"/>
            <a:ext cx="6283960" cy="2013585"/>
          </a:xfrm>
          <a:prstGeom prst="rect">
            <a:avLst/>
          </a:prstGeom>
        </p:spPr>
        <p:txBody>
          <a:bodyPr vert="horz" wrap="square" lIns="0" tIns="0" rIns="0" bIns="0" rtlCol="0">
            <a:spAutoFit/>
          </a:bodyPr>
          <a:lstStyle/>
          <a:p>
            <a:pPr marL="12700">
              <a:lnSpc>
                <a:spcPct val="10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b="1" spc="-15" dirty="0">
                <a:latin typeface="新宋体" panose="02010609030101010101" charset="-122"/>
                <a:cs typeface="新宋体" panose="02010609030101010101" charset="-122"/>
              </a:rPr>
              <a:t>对任何输入像素的</a:t>
            </a:r>
            <a:r>
              <a:rPr sz="2400" b="1" spc="-10" dirty="0">
                <a:solidFill>
                  <a:srgbClr val="EE2B0A"/>
                </a:solidFill>
                <a:latin typeface="新宋体" panose="02010609030101010101" charset="-122"/>
                <a:cs typeface="新宋体" panose="02010609030101010101" charset="-122"/>
              </a:rPr>
              <a:t>灰度级</a:t>
            </a:r>
            <a:r>
              <a:rPr sz="2400" b="1" spc="-10" dirty="0">
                <a:latin typeface="新宋体" panose="02010609030101010101" charset="-122"/>
                <a:cs typeface="新宋体" panose="02010609030101010101" charset="-122"/>
              </a:rPr>
              <a:t>执行3个独立变换</a:t>
            </a:r>
            <a:endParaRPr sz="2400">
              <a:latin typeface="新宋体" panose="02010609030101010101" charset="-122"/>
              <a:cs typeface="新宋体" panose="02010609030101010101" charset="-122"/>
            </a:endParaRPr>
          </a:p>
          <a:p>
            <a:pPr marL="165100" marR="5080" indent="-152400">
              <a:lnSpc>
                <a:spcPct val="150000"/>
              </a:lnSpc>
              <a:spcBef>
                <a:spcPts val="70"/>
              </a:spcBef>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3个变换结果分别送入彩色监视器的红、绿、 蓝三个通道</a:t>
            </a:r>
            <a:endParaRPr sz="2400">
              <a:latin typeface="新宋体" panose="02010609030101010101" charset="-122"/>
              <a:cs typeface="新宋体" panose="02010609030101010101" charset="-122"/>
            </a:endParaRPr>
          </a:p>
          <a:p>
            <a:pPr marL="12700">
              <a:lnSpc>
                <a:spcPts val="2835"/>
              </a:lnSpc>
              <a:spcBef>
                <a:spcPts val="1435"/>
              </a:spcBef>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产生一幅合成图像</a:t>
            </a:r>
            <a:endParaRPr sz="2400">
              <a:latin typeface="新宋体" panose="02010609030101010101" charset="-122"/>
              <a:cs typeface="新宋体" panose="02010609030101010101"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65"/>
            <a:ext cx="4570095" cy="507873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彩色图像处理</a:t>
            </a:r>
            <a:endParaRPr sz="3200">
              <a:latin typeface="新宋体" panose="02010609030101010101" charset="-122"/>
              <a:cs typeface="新宋体" panose="02010609030101010101" charset="-122"/>
            </a:endParaRPr>
          </a:p>
          <a:p>
            <a:pPr>
              <a:lnSpc>
                <a:spcPct val="100000"/>
              </a:lnSpc>
              <a:spcBef>
                <a:spcPts val="25"/>
              </a:spcBef>
            </a:pPr>
            <a:endParaRPr sz="3100">
              <a:latin typeface="Times New Roman" panose="02020603050405020304"/>
              <a:cs typeface="Times New Roman" panose="02020603050405020304"/>
            </a:endParaRPr>
          </a:p>
          <a:p>
            <a:pPr marL="83820">
              <a:lnSpc>
                <a:spcPct val="100000"/>
              </a:lnSpc>
              <a:tabLst>
                <a:tab pos="4508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彩色基础知识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彩色空间</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伪彩色处理</a:t>
            </a:r>
            <a:endParaRPr sz="3200">
              <a:latin typeface="新宋体" panose="02010609030101010101" charset="-122"/>
              <a:cs typeface="新宋体" panose="02010609030101010101" charset="-122"/>
            </a:endParaRPr>
          </a:p>
          <a:p>
            <a:pPr marL="83820">
              <a:lnSpc>
                <a:spcPct val="10000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solidFill>
                  <a:srgbClr val="EE2B0A"/>
                </a:solidFill>
                <a:latin typeface="新宋体" panose="02010609030101010101" charset="-122"/>
                <a:cs typeface="新宋体" panose="02010609030101010101" charset="-122"/>
              </a:rPr>
              <a:t>全彩色图像处理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彩色变换</a:t>
            </a:r>
            <a:endParaRPr sz="3200">
              <a:latin typeface="新宋体" panose="02010609030101010101" charset="-122"/>
              <a:cs typeface="新宋体" panose="02010609030101010101" charset="-122"/>
            </a:endParaRPr>
          </a:p>
          <a:p>
            <a:pPr marL="83820">
              <a:lnSpc>
                <a:spcPts val="375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彩色图像平滑和尖锐化</a:t>
            </a:r>
            <a:endParaRPr sz="3200">
              <a:latin typeface="新宋体" panose="02010609030101010101" charset="-122"/>
              <a:cs typeface="新宋体" panose="02010609030101010101" charset="-122"/>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94802" rIns="0" bIns="0" rtlCol="0">
            <a:spAutoFit/>
          </a:bodyPr>
          <a:lstStyle/>
          <a:p>
            <a:pPr marL="197485">
              <a:lnSpc>
                <a:spcPct val="100000"/>
              </a:lnSpc>
            </a:pPr>
            <a:r>
              <a:rPr spc="-15" dirty="0">
                <a:latin typeface="新宋体" panose="02010609030101010101" charset="-122"/>
                <a:cs typeface="新宋体" panose="02010609030101010101" charset="-122"/>
              </a:rPr>
              <a:t>全彩色图像处理基础</a:t>
            </a:r>
          </a:p>
        </p:txBody>
      </p:sp>
      <p:sp>
        <p:nvSpPr>
          <p:cNvPr id="6" name="object 6"/>
          <p:cNvSpPr txBox="1"/>
          <p:nvPr/>
        </p:nvSpPr>
        <p:spPr>
          <a:xfrm>
            <a:off x="1719580" y="1923415"/>
            <a:ext cx="7970520" cy="246761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全彩色图像处理研究分为两大类：</a:t>
            </a:r>
            <a:endParaRPr sz="3200" dirty="0">
              <a:latin typeface="新宋体" panose="02010609030101010101" charset="-122"/>
              <a:cs typeface="新宋体" panose="02010609030101010101" charset="-122"/>
            </a:endParaRPr>
          </a:p>
          <a:p>
            <a:pPr marL="469265">
              <a:lnSpc>
                <a:spcPct val="100000"/>
              </a:lnSpc>
              <a:spcBef>
                <a:spcPts val="167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分别处理每一分量图像，然后，合成彩色图像</a:t>
            </a:r>
            <a:endParaRPr sz="2800" dirty="0">
              <a:latin typeface="新宋体" panose="02010609030101010101" charset="-122"/>
              <a:cs typeface="新宋体" panose="02010609030101010101" charset="-122"/>
            </a:endParaRPr>
          </a:p>
          <a:p>
            <a:pPr marL="825500" marR="182245" indent="-356235">
              <a:lnSpc>
                <a:spcPts val="5050"/>
              </a:lnSpc>
              <a:spcBef>
                <a:spcPts val="45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直接对彩色像素处理：3个颜色分量表示像素 向量。令c代表RGB彩色空间中的任意向量</a:t>
            </a:r>
            <a:endParaRPr sz="2800" dirty="0">
              <a:latin typeface="新宋体" panose="02010609030101010101" charset="-122"/>
              <a:cs typeface="新宋体" panose="02010609030101010101" charset="-122"/>
            </a:endParaRPr>
          </a:p>
        </p:txBody>
      </p:sp>
      <p:sp>
        <p:nvSpPr>
          <p:cNvPr id="7" name="object 7"/>
          <p:cNvSpPr txBox="1"/>
          <p:nvPr/>
        </p:nvSpPr>
        <p:spPr>
          <a:xfrm>
            <a:off x="4719192" y="5158397"/>
            <a:ext cx="2246630" cy="627380"/>
          </a:xfrm>
          <a:prstGeom prst="rect">
            <a:avLst/>
          </a:prstGeom>
        </p:spPr>
        <p:txBody>
          <a:bodyPr vert="horz" wrap="square" lIns="0" tIns="0" rIns="0" bIns="0" rtlCol="0">
            <a:spAutoFit/>
          </a:bodyPr>
          <a:lstStyle/>
          <a:p>
            <a:pPr marL="12700">
              <a:lnSpc>
                <a:spcPct val="100000"/>
              </a:lnSpc>
              <a:tabLst>
                <a:tab pos="750570" algn="l"/>
                <a:tab pos="1470025" algn="l"/>
                <a:tab pos="2033270" algn="l"/>
              </a:tabLst>
            </a:pPr>
            <a:r>
              <a:rPr sz="4100" dirty="0">
                <a:latin typeface="Symbol" panose="05050102010706020507"/>
                <a:cs typeface="Symbol" panose="05050102010706020507"/>
              </a:rPr>
              <a:t></a:t>
            </a:r>
            <a:r>
              <a:rPr sz="4100" dirty="0">
                <a:latin typeface="Times New Roman" panose="02020603050405020304"/>
                <a:cs typeface="Times New Roman" panose="02020603050405020304"/>
              </a:rPr>
              <a:t>	</a:t>
            </a:r>
            <a:r>
              <a:rPr sz="4100" dirty="0">
                <a:latin typeface="Symbol" panose="05050102010706020507"/>
                <a:cs typeface="Symbol" panose="05050102010706020507"/>
              </a:rPr>
              <a:t></a:t>
            </a:r>
            <a:r>
              <a:rPr sz="4100" dirty="0">
                <a:latin typeface="Times New Roman" panose="02020603050405020304"/>
                <a:cs typeface="Times New Roman" panose="02020603050405020304"/>
              </a:rPr>
              <a:t>	</a:t>
            </a:r>
            <a:r>
              <a:rPr sz="4100" dirty="0">
                <a:latin typeface="Symbol" panose="05050102010706020507"/>
                <a:cs typeface="Symbol" panose="05050102010706020507"/>
              </a:rPr>
              <a:t></a:t>
            </a:r>
            <a:r>
              <a:rPr sz="4100" dirty="0">
                <a:latin typeface="Times New Roman" panose="02020603050405020304"/>
                <a:cs typeface="Times New Roman" panose="02020603050405020304"/>
              </a:rPr>
              <a:t>	</a:t>
            </a:r>
            <a:r>
              <a:rPr sz="4100" dirty="0">
                <a:latin typeface="Symbol" panose="05050102010706020507"/>
                <a:cs typeface="Symbol" panose="05050102010706020507"/>
              </a:rPr>
              <a:t></a:t>
            </a:r>
          </a:p>
        </p:txBody>
      </p:sp>
      <p:sp>
        <p:nvSpPr>
          <p:cNvPr id="8" name="object 8"/>
          <p:cNvSpPr txBox="1"/>
          <p:nvPr/>
        </p:nvSpPr>
        <p:spPr>
          <a:xfrm>
            <a:off x="6176886" y="6148248"/>
            <a:ext cx="788670" cy="825500"/>
          </a:xfrm>
          <a:prstGeom prst="rect">
            <a:avLst/>
          </a:prstGeom>
        </p:spPr>
        <p:txBody>
          <a:bodyPr vert="horz" wrap="square" lIns="0" tIns="0" rIns="0" bIns="0" rtlCol="0">
            <a:spAutoFit/>
          </a:bodyPr>
          <a:lstStyle/>
          <a:p>
            <a:pPr marL="12700">
              <a:lnSpc>
                <a:spcPct val="100000"/>
              </a:lnSpc>
            </a:pPr>
            <a:r>
              <a:rPr sz="4100" spc="-1575" dirty="0">
                <a:latin typeface="Symbol" panose="05050102010706020507"/>
                <a:cs typeface="Symbol" panose="05050102010706020507"/>
              </a:rPr>
              <a:t></a:t>
            </a:r>
            <a:r>
              <a:rPr sz="6150" spc="142" baseline="-21000" dirty="0">
                <a:latin typeface="Symbol" panose="05050102010706020507"/>
                <a:cs typeface="Symbol" panose="05050102010706020507"/>
              </a:rPr>
              <a:t></a:t>
            </a:r>
            <a:r>
              <a:rPr sz="6150" i="1" spc="375" baseline="-5000" dirty="0">
                <a:latin typeface="Times New Roman" panose="02020603050405020304"/>
                <a:cs typeface="Times New Roman" panose="02020603050405020304"/>
              </a:rPr>
              <a:t>B</a:t>
            </a:r>
            <a:r>
              <a:rPr sz="4100" spc="-1575" dirty="0">
                <a:latin typeface="Symbol" panose="05050102010706020507"/>
                <a:cs typeface="Symbol" panose="05050102010706020507"/>
              </a:rPr>
              <a:t></a:t>
            </a:r>
            <a:r>
              <a:rPr sz="6150" baseline="-21000" dirty="0">
                <a:latin typeface="Symbol" panose="05050102010706020507"/>
                <a:cs typeface="Symbol" panose="05050102010706020507"/>
              </a:rPr>
              <a:t></a:t>
            </a:r>
            <a:endParaRPr sz="6150" baseline="-21000">
              <a:latin typeface="Symbol" panose="05050102010706020507"/>
              <a:cs typeface="Symbol" panose="05050102010706020507"/>
            </a:endParaRPr>
          </a:p>
        </p:txBody>
      </p:sp>
      <p:sp>
        <p:nvSpPr>
          <p:cNvPr id="9" name="object 9"/>
          <p:cNvSpPr txBox="1"/>
          <p:nvPr/>
        </p:nvSpPr>
        <p:spPr>
          <a:xfrm>
            <a:off x="6176886" y="4663846"/>
            <a:ext cx="788670" cy="627380"/>
          </a:xfrm>
          <a:prstGeom prst="rect">
            <a:avLst/>
          </a:prstGeom>
        </p:spPr>
        <p:txBody>
          <a:bodyPr vert="horz" wrap="square" lIns="0" tIns="0" rIns="0" bIns="0" rtlCol="0">
            <a:spAutoFit/>
          </a:bodyPr>
          <a:lstStyle/>
          <a:p>
            <a:pPr marL="12700">
              <a:lnSpc>
                <a:spcPct val="100000"/>
              </a:lnSpc>
            </a:pPr>
            <a:r>
              <a:rPr sz="4100" spc="95" dirty="0">
                <a:latin typeface="Symbol" panose="05050102010706020507"/>
                <a:cs typeface="Symbol" panose="05050102010706020507"/>
              </a:rPr>
              <a:t></a:t>
            </a:r>
            <a:r>
              <a:rPr sz="6150" i="1" spc="375" baseline="3000" dirty="0">
                <a:latin typeface="Times New Roman" panose="02020603050405020304"/>
                <a:cs typeface="Times New Roman" panose="02020603050405020304"/>
              </a:rPr>
              <a:t>R</a:t>
            </a:r>
            <a:r>
              <a:rPr sz="4100" dirty="0">
                <a:latin typeface="Symbol" panose="05050102010706020507"/>
                <a:cs typeface="Symbol" panose="05050102010706020507"/>
              </a:rPr>
              <a:t></a:t>
            </a:r>
            <a:endParaRPr sz="4100">
              <a:latin typeface="Symbol" panose="05050102010706020507"/>
              <a:cs typeface="Symbol" panose="05050102010706020507"/>
            </a:endParaRPr>
          </a:p>
        </p:txBody>
      </p:sp>
      <p:sp>
        <p:nvSpPr>
          <p:cNvPr id="10" name="object 10"/>
          <p:cNvSpPr txBox="1"/>
          <p:nvPr/>
        </p:nvSpPr>
        <p:spPr>
          <a:xfrm>
            <a:off x="4719192" y="6139815"/>
            <a:ext cx="963930" cy="842010"/>
          </a:xfrm>
          <a:prstGeom prst="rect">
            <a:avLst/>
          </a:prstGeom>
        </p:spPr>
        <p:txBody>
          <a:bodyPr vert="horz" wrap="square" lIns="0" tIns="0" rIns="0" bIns="0" rtlCol="0">
            <a:spAutoFit/>
          </a:bodyPr>
          <a:lstStyle/>
          <a:p>
            <a:pPr marL="12700">
              <a:lnSpc>
                <a:spcPct val="100000"/>
              </a:lnSpc>
            </a:pPr>
            <a:r>
              <a:rPr sz="4100" spc="-1575" dirty="0">
                <a:latin typeface="Symbol" panose="05050102010706020507"/>
                <a:cs typeface="Symbol" panose="05050102010706020507"/>
              </a:rPr>
              <a:t></a:t>
            </a:r>
            <a:r>
              <a:rPr sz="6150" spc="-127" baseline="-23000" dirty="0">
                <a:latin typeface="Symbol" panose="05050102010706020507"/>
                <a:cs typeface="Symbol" panose="05050102010706020507"/>
              </a:rPr>
              <a:t></a:t>
            </a:r>
            <a:r>
              <a:rPr sz="6150" i="1" spc="75" baseline="-7000" dirty="0">
                <a:latin typeface="Times New Roman" panose="02020603050405020304"/>
                <a:cs typeface="Times New Roman" panose="02020603050405020304"/>
              </a:rPr>
              <a:t>c</a:t>
            </a:r>
            <a:r>
              <a:rPr sz="4275" i="1" spc="15" baseline="-31000" dirty="0">
                <a:latin typeface="Times New Roman" panose="02020603050405020304"/>
                <a:cs typeface="Times New Roman" panose="02020603050405020304"/>
              </a:rPr>
              <a:t>B</a:t>
            </a:r>
            <a:r>
              <a:rPr sz="4275" i="1" spc="-30" baseline="-31000" dirty="0">
                <a:latin typeface="Times New Roman" panose="02020603050405020304"/>
                <a:cs typeface="Times New Roman" panose="02020603050405020304"/>
              </a:rPr>
              <a:t> </a:t>
            </a:r>
            <a:r>
              <a:rPr sz="4100" spc="-1575" dirty="0">
                <a:latin typeface="Symbol" panose="05050102010706020507"/>
                <a:cs typeface="Symbol" panose="05050102010706020507"/>
              </a:rPr>
              <a:t></a:t>
            </a:r>
            <a:r>
              <a:rPr sz="6150" baseline="-23000" dirty="0">
                <a:latin typeface="Symbol" panose="05050102010706020507"/>
                <a:cs typeface="Symbol" panose="05050102010706020507"/>
              </a:rPr>
              <a:t></a:t>
            </a:r>
            <a:endParaRPr sz="6150" baseline="-23000">
              <a:latin typeface="Symbol" panose="05050102010706020507"/>
              <a:cs typeface="Symbol" panose="05050102010706020507"/>
            </a:endParaRPr>
          </a:p>
        </p:txBody>
      </p:sp>
      <p:sp>
        <p:nvSpPr>
          <p:cNvPr id="11" name="object 11"/>
          <p:cNvSpPr txBox="1"/>
          <p:nvPr/>
        </p:nvSpPr>
        <p:spPr>
          <a:xfrm>
            <a:off x="3977017" y="5415966"/>
            <a:ext cx="2988945" cy="864869"/>
          </a:xfrm>
          <a:prstGeom prst="rect">
            <a:avLst/>
          </a:prstGeom>
        </p:spPr>
        <p:txBody>
          <a:bodyPr vert="horz" wrap="square" lIns="0" tIns="0" rIns="0" bIns="0" rtlCol="0">
            <a:spAutoFit/>
          </a:bodyPr>
          <a:lstStyle/>
          <a:p>
            <a:pPr marL="12700">
              <a:lnSpc>
                <a:spcPct val="100000"/>
              </a:lnSpc>
            </a:pPr>
            <a:r>
              <a:rPr sz="4100" i="1" dirty="0">
                <a:latin typeface="Times New Roman" panose="02020603050405020304"/>
                <a:cs typeface="Times New Roman" panose="02020603050405020304"/>
              </a:rPr>
              <a:t>c</a:t>
            </a:r>
            <a:r>
              <a:rPr sz="4100" i="1" spc="-135" dirty="0">
                <a:latin typeface="Times New Roman" panose="02020603050405020304"/>
                <a:cs typeface="Times New Roman" panose="02020603050405020304"/>
              </a:rPr>
              <a:t> </a:t>
            </a:r>
            <a:r>
              <a:rPr sz="4100" dirty="0">
                <a:latin typeface="Symbol" panose="05050102010706020507"/>
                <a:cs typeface="Symbol" panose="05050102010706020507"/>
              </a:rPr>
              <a:t></a:t>
            </a:r>
            <a:r>
              <a:rPr sz="4100" spc="-145" dirty="0">
                <a:latin typeface="Times New Roman" panose="02020603050405020304"/>
                <a:cs typeface="Times New Roman" panose="02020603050405020304"/>
              </a:rPr>
              <a:t> </a:t>
            </a:r>
            <a:r>
              <a:rPr sz="6150" spc="-127" baseline="-24000" dirty="0">
                <a:latin typeface="Symbol" panose="05050102010706020507"/>
                <a:cs typeface="Symbol" panose="05050102010706020507"/>
              </a:rPr>
              <a:t></a:t>
            </a:r>
            <a:r>
              <a:rPr sz="4100" i="1" spc="-105" dirty="0">
                <a:latin typeface="Times New Roman" panose="02020603050405020304"/>
                <a:cs typeface="Times New Roman" panose="02020603050405020304"/>
              </a:rPr>
              <a:t>c</a:t>
            </a:r>
            <a:r>
              <a:rPr sz="4275" i="1" spc="15" baseline="-20000" dirty="0">
                <a:latin typeface="Times New Roman" panose="02020603050405020304"/>
                <a:cs typeface="Times New Roman" panose="02020603050405020304"/>
              </a:rPr>
              <a:t>G</a:t>
            </a:r>
            <a:r>
              <a:rPr sz="4275" i="1" spc="-277" baseline="-20000" dirty="0">
                <a:latin typeface="Times New Roman" panose="02020603050405020304"/>
                <a:cs typeface="Times New Roman" panose="02020603050405020304"/>
              </a:rPr>
              <a:t> </a:t>
            </a:r>
            <a:r>
              <a:rPr sz="6150" baseline="-24000" dirty="0">
                <a:latin typeface="Symbol" panose="05050102010706020507"/>
                <a:cs typeface="Symbol" panose="05050102010706020507"/>
              </a:rPr>
              <a:t></a:t>
            </a:r>
            <a:r>
              <a:rPr sz="6150" spc="-104" baseline="-24000" dirty="0">
                <a:latin typeface="Times New Roman" panose="02020603050405020304"/>
                <a:cs typeface="Times New Roman" panose="02020603050405020304"/>
              </a:rPr>
              <a:t> </a:t>
            </a:r>
            <a:r>
              <a:rPr sz="4100" dirty="0">
                <a:latin typeface="Symbol" panose="05050102010706020507"/>
                <a:cs typeface="Symbol" panose="05050102010706020507"/>
              </a:rPr>
              <a:t></a:t>
            </a:r>
            <a:r>
              <a:rPr sz="4100" spc="-145" dirty="0">
                <a:latin typeface="Times New Roman" panose="02020603050405020304"/>
                <a:cs typeface="Times New Roman" panose="02020603050405020304"/>
              </a:rPr>
              <a:t> </a:t>
            </a:r>
            <a:r>
              <a:rPr sz="6150" spc="-217" baseline="-25000" dirty="0">
                <a:latin typeface="Symbol" panose="05050102010706020507"/>
                <a:cs typeface="Symbol" panose="05050102010706020507"/>
              </a:rPr>
              <a:t></a:t>
            </a:r>
            <a:r>
              <a:rPr sz="4100" i="1" spc="35" dirty="0">
                <a:latin typeface="Times New Roman" panose="02020603050405020304"/>
                <a:cs typeface="Times New Roman" panose="02020603050405020304"/>
              </a:rPr>
              <a:t>G</a:t>
            </a:r>
            <a:r>
              <a:rPr sz="6150" baseline="-25000" dirty="0">
                <a:latin typeface="Symbol" panose="05050102010706020507"/>
                <a:cs typeface="Symbol" panose="05050102010706020507"/>
              </a:rPr>
              <a:t></a:t>
            </a:r>
            <a:endParaRPr sz="6150" baseline="-25000">
              <a:latin typeface="Symbol" panose="05050102010706020507"/>
              <a:cs typeface="Symbol" panose="05050102010706020507"/>
            </a:endParaRPr>
          </a:p>
        </p:txBody>
      </p:sp>
      <p:sp>
        <p:nvSpPr>
          <p:cNvPr id="12" name="object 12"/>
          <p:cNvSpPr txBox="1"/>
          <p:nvPr/>
        </p:nvSpPr>
        <p:spPr>
          <a:xfrm>
            <a:off x="4719192" y="4656188"/>
            <a:ext cx="963930" cy="705485"/>
          </a:xfrm>
          <a:prstGeom prst="rect">
            <a:avLst/>
          </a:prstGeom>
        </p:spPr>
        <p:txBody>
          <a:bodyPr vert="horz" wrap="square" lIns="0" tIns="0" rIns="0" bIns="0" rtlCol="0">
            <a:spAutoFit/>
          </a:bodyPr>
          <a:lstStyle/>
          <a:p>
            <a:pPr marL="12700">
              <a:lnSpc>
                <a:spcPct val="100000"/>
              </a:lnSpc>
            </a:pPr>
            <a:r>
              <a:rPr sz="4100" spc="-85" dirty="0">
                <a:latin typeface="Symbol" panose="05050102010706020507"/>
                <a:cs typeface="Symbol" panose="05050102010706020507"/>
              </a:rPr>
              <a:t></a:t>
            </a:r>
            <a:r>
              <a:rPr sz="6150" i="1" spc="75" baseline="3000" dirty="0">
                <a:latin typeface="Times New Roman" panose="02020603050405020304"/>
                <a:cs typeface="Times New Roman" panose="02020603050405020304"/>
              </a:rPr>
              <a:t>c</a:t>
            </a:r>
            <a:r>
              <a:rPr sz="4275" i="1" spc="15" baseline="-16000" dirty="0">
                <a:latin typeface="Times New Roman" panose="02020603050405020304"/>
                <a:cs typeface="Times New Roman" panose="02020603050405020304"/>
              </a:rPr>
              <a:t>R</a:t>
            </a:r>
            <a:r>
              <a:rPr sz="4275" i="1" spc="-30" baseline="-16000" dirty="0">
                <a:latin typeface="Times New Roman" panose="02020603050405020304"/>
                <a:cs typeface="Times New Roman" panose="02020603050405020304"/>
              </a:rPr>
              <a:t> </a:t>
            </a:r>
            <a:r>
              <a:rPr sz="4100" dirty="0">
                <a:latin typeface="Symbol" panose="05050102010706020507"/>
                <a:cs typeface="Symbol" panose="05050102010706020507"/>
              </a:rPr>
              <a:t></a:t>
            </a:r>
            <a:endParaRPr sz="4100">
              <a:latin typeface="Symbol" panose="05050102010706020507"/>
              <a:cs typeface="Symbol" panose="05050102010706020507"/>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637921" y="3409619"/>
            <a:ext cx="1899920" cy="627380"/>
          </a:xfrm>
          <a:prstGeom prst="rect">
            <a:avLst/>
          </a:prstGeom>
        </p:spPr>
        <p:txBody>
          <a:bodyPr vert="horz" wrap="square" lIns="0" tIns="0" rIns="0" bIns="0" rtlCol="0">
            <a:spAutoFit/>
          </a:bodyPr>
          <a:lstStyle/>
          <a:p>
            <a:pPr marL="12700">
              <a:lnSpc>
                <a:spcPct val="100000"/>
              </a:lnSpc>
              <a:tabLst>
                <a:tab pos="1686560" algn="l"/>
              </a:tabLst>
            </a:pPr>
            <a:r>
              <a:rPr sz="4100" dirty="0">
                <a:latin typeface="Symbol" panose="05050102010706020507"/>
                <a:cs typeface="Symbol" panose="05050102010706020507"/>
              </a:rPr>
              <a:t></a:t>
            </a:r>
            <a:r>
              <a:rPr sz="4100" dirty="0">
                <a:latin typeface="Times New Roman" panose="02020603050405020304"/>
                <a:cs typeface="Times New Roman" panose="02020603050405020304"/>
              </a:rPr>
              <a:t>	</a:t>
            </a:r>
            <a:r>
              <a:rPr sz="4100" dirty="0">
                <a:latin typeface="Symbol" panose="05050102010706020507"/>
                <a:cs typeface="Symbol" panose="05050102010706020507"/>
              </a:rPr>
              <a:t></a:t>
            </a:r>
            <a:endParaRPr sz="4100">
              <a:latin typeface="Symbol" panose="05050102010706020507"/>
              <a:cs typeface="Symbol" panose="05050102010706020507"/>
            </a:endParaRPr>
          </a:p>
        </p:txBody>
      </p:sp>
      <p:sp>
        <p:nvSpPr>
          <p:cNvPr id="6" name="object 6"/>
          <p:cNvSpPr txBox="1"/>
          <p:nvPr/>
        </p:nvSpPr>
        <p:spPr>
          <a:xfrm>
            <a:off x="6637921" y="2914332"/>
            <a:ext cx="1899920" cy="627380"/>
          </a:xfrm>
          <a:prstGeom prst="rect">
            <a:avLst/>
          </a:prstGeom>
        </p:spPr>
        <p:txBody>
          <a:bodyPr vert="horz" wrap="square" lIns="0" tIns="0" rIns="0" bIns="0" rtlCol="0">
            <a:spAutoFit/>
          </a:bodyPr>
          <a:lstStyle/>
          <a:p>
            <a:pPr marL="12700">
              <a:lnSpc>
                <a:spcPct val="100000"/>
              </a:lnSpc>
              <a:tabLst>
                <a:tab pos="1686560" algn="l"/>
              </a:tabLst>
            </a:pPr>
            <a:r>
              <a:rPr sz="4100" dirty="0">
                <a:latin typeface="Symbol" panose="05050102010706020507"/>
                <a:cs typeface="Symbol" panose="05050102010706020507"/>
              </a:rPr>
              <a:t></a:t>
            </a:r>
            <a:r>
              <a:rPr sz="4100" dirty="0">
                <a:latin typeface="Times New Roman" panose="02020603050405020304"/>
                <a:cs typeface="Times New Roman" panose="02020603050405020304"/>
              </a:rPr>
              <a:t>	</a:t>
            </a:r>
            <a:r>
              <a:rPr sz="4100" dirty="0">
                <a:latin typeface="Symbol" panose="05050102010706020507"/>
                <a:cs typeface="Symbol" panose="05050102010706020507"/>
              </a:rPr>
              <a:t></a:t>
            </a:r>
            <a:endParaRPr sz="4100">
              <a:latin typeface="Symbol" panose="05050102010706020507"/>
              <a:cs typeface="Symbol" panose="05050102010706020507"/>
            </a:endParaRPr>
          </a:p>
        </p:txBody>
      </p:sp>
      <p:sp>
        <p:nvSpPr>
          <p:cNvPr id="7" name="object 7"/>
          <p:cNvSpPr txBox="1"/>
          <p:nvPr/>
        </p:nvSpPr>
        <p:spPr>
          <a:xfrm>
            <a:off x="4002913" y="3401186"/>
            <a:ext cx="2087880" cy="627380"/>
          </a:xfrm>
          <a:prstGeom prst="rect">
            <a:avLst/>
          </a:prstGeom>
        </p:spPr>
        <p:txBody>
          <a:bodyPr vert="horz" wrap="square" lIns="0" tIns="0" rIns="0" bIns="0" rtlCol="0">
            <a:spAutoFit/>
          </a:bodyPr>
          <a:lstStyle/>
          <a:p>
            <a:pPr marL="12700">
              <a:lnSpc>
                <a:spcPct val="100000"/>
              </a:lnSpc>
              <a:tabLst>
                <a:tab pos="1874520" algn="l"/>
              </a:tabLst>
            </a:pPr>
            <a:r>
              <a:rPr sz="4100" dirty="0">
                <a:latin typeface="Symbol" panose="05050102010706020507"/>
                <a:cs typeface="Symbol" panose="05050102010706020507"/>
              </a:rPr>
              <a:t></a:t>
            </a:r>
            <a:r>
              <a:rPr sz="4100" dirty="0">
                <a:latin typeface="Times New Roman" panose="02020603050405020304"/>
                <a:cs typeface="Times New Roman" panose="02020603050405020304"/>
              </a:rPr>
              <a:t>	</a:t>
            </a:r>
            <a:r>
              <a:rPr sz="4100" dirty="0">
                <a:latin typeface="Symbol" panose="05050102010706020507"/>
                <a:cs typeface="Symbol" panose="05050102010706020507"/>
              </a:rPr>
              <a:t></a:t>
            </a:r>
            <a:endParaRPr sz="4100">
              <a:latin typeface="Symbol" panose="05050102010706020507"/>
              <a:cs typeface="Symbol" panose="05050102010706020507"/>
            </a:endParaRPr>
          </a:p>
        </p:txBody>
      </p:sp>
      <p:sp>
        <p:nvSpPr>
          <p:cNvPr id="8" name="object 8"/>
          <p:cNvSpPr txBox="1"/>
          <p:nvPr/>
        </p:nvSpPr>
        <p:spPr>
          <a:xfrm>
            <a:off x="4002913" y="2906623"/>
            <a:ext cx="2087880" cy="627380"/>
          </a:xfrm>
          <a:prstGeom prst="rect">
            <a:avLst/>
          </a:prstGeom>
        </p:spPr>
        <p:txBody>
          <a:bodyPr vert="horz" wrap="square" lIns="0" tIns="0" rIns="0" bIns="0" rtlCol="0">
            <a:spAutoFit/>
          </a:bodyPr>
          <a:lstStyle/>
          <a:p>
            <a:pPr marL="12700">
              <a:lnSpc>
                <a:spcPct val="100000"/>
              </a:lnSpc>
              <a:tabLst>
                <a:tab pos="1874520" algn="l"/>
              </a:tabLst>
            </a:pPr>
            <a:r>
              <a:rPr sz="4100" dirty="0">
                <a:latin typeface="Symbol" panose="05050102010706020507"/>
                <a:cs typeface="Symbol" panose="05050102010706020507"/>
              </a:rPr>
              <a:t></a:t>
            </a:r>
            <a:r>
              <a:rPr sz="4100" dirty="0">
                <a:latin typeface="Times New Roman" panose="02020603050405020304"/>
                <a:cs typeface="Times New Roman" panose="02020603050405020304"/>
              </a:rPr>
              <a:t>	</a:t>
            </a:r>
            <a:r>
              <a:rPr sz="4100" dirty="0">
                <a:latin typeface="Symbol" panose="05050102010706020507"/>
                <a:cs typeface="Symbol" panose="05050102010706020507"/>
              </a:rPr>
              <a:t></a:t>
            </a:r>
            <a:endParaRPr sz="4100">
              <a:latin typeface="Symbol" panose="05050102010706020507"/>
              <a:cs typeface="Symbol" panose="05050102010706020507"/>
            </a:endParaRPr>
          </a:p>
        </p:txBody>
      </p:sp>
      <p:sp>
        <p:nvSpPr>
          <p:cNvPr id="9" name="object 9"/>
          <p:cNvSpPr txBox="1"/>
          <p:nvPr/>
        </p:nvSpPr>
        <p:spPr>
          <a:xfrm>
            <a:off x="4441075" y="3460991"/>
            <a:ext cx="288925" cy="446405"/>
          </a:xfrm>
          <a:prstGeom prst="rect">
            <a:avLst/>
          </a:prstGeom>
        </p:spPr>
        <p:txBody>
          <a:bodyPr vert="horz" wrap="square" lIns="0" tIns="0" rIns="0" bIns="0" rtlCol="0">
            <a:spAutoFit/>
          </a:bodyPr>
          <a:lstStyle/>
          <a:p>
            <a:pPr marL="12700">
              <a:lnSpc>
                <a:spcPct val="100000"/>
              </a:lnSpc>
            </a:pPr>
            <a:r>
              <a:rPr sz="2850" i="1" spc="10" dirty="0">
                <a:latin typeface="Times New Roman" panose="02020603050405020304"/>
                <a:cs typeface="Times New Roman" panose="02020603050405020304"/>
              </a:rPr>
              <a:t>G</a:t>
            </a:r>
            <a:endParaRPr sz="2850">
              <a:latin typeface="Times New Roman" panose="02020603050405020304"/>
              <a:cs typeface="Times New Roman" panose="02020603050405020304"/>
            </a:endParaRPr>
          </a:p>
        </p:txBody>
      </p:sp>
      <p:sp>
        <p:nvSpPr>
          <p:cNvPr id="10" name="object 10"/>
          <p:cNvSpPr txBox="1"/>
          <p:nvPr/>
        </p:nvSpPr>
        <p:spPr>
          <a:xfrm>
            <a:off x="6637921" y="3768725"/>
            <a:ext cx="1899920" cy="960755"/>
          </a:xfrm>
          <a:prstGeom prst="rect">
            <a:avLst/>
          </a:prstGeom>
        </p:spPr>
        <p:txBody>
          <a:bodyPr vert="horz" wrap="square" lIns="0" tIns="0" rIns="0" bIns="0" rtlCol="0">
            <a:spAutoFit/>
          </a:bodyPr>
          <a:lstStyle/>
          <a:p>
            <a:pPr marL="12700">
              <a:lnSpc>
                <a:spcPct val="100000"/>
              </a:lnSpc>
            </a:pPr>
            <a:r>
              <a:rPr sz="6150" spc="-2362" baseline="5000" dirty="0">
                <a:latin typeface="Symbol" panose="05050102010706020507"/>
                <a:cs typeface="Symbol" panose="05050102010706020507"/>
              </a:rPr>
              <a:t></a:t>
            </a:r>
            <a:r>
              <a:rPr sz="6150" spc="337" baseline="-16000" dirty="0">
                <a:latin typeface="Symbol" panose="05050102010706020507"/>
                <a:cs typeface="Symbol" panose="05050102010706020507"/>
              </a:rPr>
              <a:t></a:t>
            </a:r>
            <a:r>
              <a:rPr sz="4100" i="1" spc="120" dirty="0">
                <a:latin typeface="Times New Roman" panose="02020603050405020304"/>
                <a:cs typeface="Times New Roman" panose="02020603050405020304"/>
              </a:rPr>
              <a:t>B</a:t>
            </a:r>
            <a:r>
              <a:rPr sz="5550" spc="-395" dirty="0">
                <a:latin typeface="Symbol" panose="05050102010706020507"/>
                <a:cs typeface="Symbol" panose="05050102010706020507"/>
              </a:rPr>
              <a:t></a:t>
            </a:r>
            <a:r>
              <a:rPr sz="4100" i="1" spc="45" dirty="0">
                <a:latin typeface="Times New Roman" panose="02020603050405020304"/>
                <a:cs typeface="Times New Roman" panose="02020603050405020304"/>
              </a:rPr>
              <a:t>x</a:t>
            </a:r>
            <a:r>
              <a:rPr sz="4100" dirty="0">
                <a:latin typeface="Times New Roman" panose="02020603050405020304"/>
                <a:cs typeface="Times New Roman" panose="02020603050405020304"/>
              </a:rPr>
              <a:t>,</a:t>
            </a:r>
            <a:r>
              <a:rPr sz="4100" spc="-114" dirty="0">
                <a:latin typeface="Times New Roman" panose="02020603050405020304"/>
                <a:cs typeface="Times New Roman" panose="02020603050405020304"/>
              </a:rPr>
              <a:t> </a:t>
            </a:r>
            <a:r>
              <a:rPr sz="4100" i="1" spc="300" dirty="0">
                <a:latin typeface="Times New Roman" panose="02020603050405020304"/>
                <a:cs typeface="Times New Roman" panose="02020603050405020304"/>
              </a:rPr>
              <a:t>y</a:t>
            </a:r>
            <a:r>
              <a:rPr sz="5550" spc="-484" dirty="0">
                <a:latin typeface="Symbol" panose="05050102010706020507"/>
                <a:cs typeface="Symbol" panose="05050102010706020507"/>
              </a:rPr>
              <a:t></a:t>
            </a:r>
            <a:r>
              <a:rPr sz="6150" spc="-2362" baseline="5000" dirty="0">
                <a:latin typeface="Symbol" panose="05050102010706020507"/>
                <a:cs typeface="Symbol" panose="05050102010706020507"/>
              </a:rPr>
              <a:t></a:t>
            </a:r>
            <a:r>
              <a:rPr sz="6150" baseline="-16000" dirty="0">
                <a:latin typeface="Symbol" panose="05050102010706020507"/>
                <a:cs typeface="Symbol" panose="05050102010706020507"/>
              </a:rPr>
              <a:t></a:t>
            </a:r>
            <a:endParaRPr sz="6150" baseline="-16000">
              <a:latin typeface="Symbol" panose="05050102010706020507"/>
              <a:cs typeface="Symbol" panose="05050102010706020507"/>
            </a:endParaRPr>
          </a:p>
        </p:txBody>
      </p:sp>
      <p:sp>
        <p:nvSpPr>
          <p:cNvPr id="11" name="object 11"/>
          <p:cNvSpPr txBox="1"/>
          <p:nvPr/>
        </p:nvSpPr>
        <p:spPr>
          <a:xfrm>
            <a:off x="6833768" y="2987700"/>
            <a:ext cx="1503680" cy="843280"/>
          </a:xfrm>
          <a:prstGeom prst="rect">
            <a:avLst/>
          </a:prstGeom>
        </p:spPr>
        <p:txBody>
          <a:bodyPr vert="horz" wrap="square" lIns="0" tIns="0" rIns="0" bIns="0" rtlCol="0">
            <a:spAutoFit/>
          </a:bodyPr>
          <a:lstStyle/>
          <a:p>
            <a:pPr marL="12700">
              <a:lnSpc>
                <a:spcPts val="6635"/>
              </a:lnSpc>
            </a:pPr>
            <a:r>
              <a:rPr sz="4100" i="1" spc="180" dirty="0">
                <a:latin typeface="Times New Roman" panose="02020603050405020304"/>
                <a:cs typeface="Times New Roman" panose="02020603050405020304"/>
              </a:rPr>
              <a:t>G</a:t>
            </a:r>
            <a:r>
              <a:rPr sz="5550" spc="-395" dirty="0">
                <a:latin typeface="Symbol" panose="05050102010706020507"/>
                <a:cs typeface="Symbol" panose="05050102010706020507"/>
              </a:rPr>
              <a:t></a:t>
            </a:r>
            <a:r>
              <a:rPr sz="4100" i="1" spc="45" dirty="0">
                <a:latin typeface="Times New Roman" panose="02020603050405020304"/>
                <a:cs typeface="Times New Roman" panose="02020603050405020304"/>
              </a:rPr>
              <a:t>x</a:t>
            </a:r>
            <a:r>
              <a:rPr sz="4100" dirty="0">
                <a:latin typeface="Times New Roman" panose="02020603050405020304"/>
                <a:cs typeface="Times New Roman" panose="02020603050405020304"/>
              </a:rPr>
              <a:t>,</a:t>
            </a:r>
            <a:r>
              <a:rPr sz="4100" spc="-114" dirty="0">
                <a:latin typeface="Times New Roman" panose="02020603050405020304"/>
                <a:cs typeface="Times New Roman" panose="02020603050405020304"/>
              </a:rPr>
              <a:t> </a:t>
            </a:r>
            <a:r>
              <a:rPr sz="4100" i="1" spc="300" dirty="0">
                <a:latin typeface="Times New Roman" panose="02020603050405020304"/>
                <a:cs typeface="Times New Roman" panose="02020603050405020304"/>
              </a:rPr>
              <a:t>y</a:t>
            </a:r>
            <a:r>
              <a:rPr sz="5550" spc="-745" dirty="0">
                <a:latin typeface="Symbol" panose="05050102010706020507"/>
                <a:cs typeface="Symbol" panose="05050102010706020507"/>
              </a:rPr>
              <a:t></a:t>
            </a:r>
            <a:endParaRPr sz="5550">
              <a:latin typeface="Symbol" panose="05050102010706020507"/>
              <a:cs typeface="Symbol" panose="05050102010706020507"/>
            </a:endParaRPr>
          </a:p>
        </p:txBody>
      </p:sp>
      <p:sp>
        <p:nvSpPr>
          <p:cNvPr id="12" name="object 12"/>
          <p:cNvSpPr txBox="1"/>
          <p:nvPr/>
        </p:nvSpPr>
        <p:spPr>
          <a:xfrm>
            <a:off x="6637921" y="2206802"/>
            <a:ext cx="1899920" cy="842644"/>
          </a:xfrm>
          <a:prstGeom prst="rect">
            <a:avLst/>
          </a:prstGeom>
        </p:spPr>
        <p:txBody>
          <a:bodyPr vert="horz" wrap="square" lIns="0" tIns="0" rIns="0" bIns="0" rtlCol="0">
            <a:spAutoFit/>
          </a:bodyPr>
          <a:lstStyle/>
          <a:p>
            <a:pPr marL="12700">
              <a:lnSpc>
                <a:spcPts val="6635"/>
              </a:lnSpc>
            </a:pPr>
            <a:r>
              <a:rPr sz="6150" spc="337" baseline="-3000" dirty="0">
                <a:latin typeface="Symbol" panose="05050102010706020507"/>
                <a:cs typeface="Symbol" panose="05050102010706020507"/>
              </a:rPr>
              <a:t></a:t>
            </a:r>
            <a:r>
              <a:rPr sz="4100" i="1" spc="120" dirty="0">
                <a:latin typeface="Times New Roman" panose="02020603050405020304"/>
                <a:cs typeface="Times New Roman" panose="02020603050405020304"/>
              </a:rPr>
              <a:t>R</a:t>
            </a:r>
            <a:r>
              <a:rPr sz="5550" spc="-395" dirty="0">
                <a:latin typeface="Symbol" panose="05050102010706020507"/>
                <a:cs typeface="Symbol" panose="05050102010706020507"/>
              </a:rPr>
              <a:t></a:t>
            </a:r>
            <a:r>
              <a:rPr sz="4100" i="1" spc="45" dirty="0">
                <a:latin typeface="Times New Roman" panose="02020603050405020304"/>
                <a:cs typeface="Times New Roman" panose="02020603050405020304"/>
              </a:rPr>
              <a:t>x</a:t>
            </a:r>
            <a:r>
              <a:rPr sz="4100" dirty="0">
                <a:latin typeface="Times New Roman" panose="02020603050405020304"/>
                <a:cs typeface="Times New Roman" panose="02020603050405020304"/>
              </a:rPr>
              <a:t>,</a:t>
            </a:r>
            <a:r>
              <a:rPr sz="4100" spc="-114" dirty="0">
                <a:latin typeface="Times New Roman" panose="02020603050405020304"/>
                <a:cs typeface="Times New Roman" panose="02020603050405020304"/>
              </a:rPr>
              <a:t> </a:t>
            </a:r>
            <a:r>
              <a:rPr sz="4100" i="1" spc="300" dirty="0">
                <a:latin typeface="Times New Roman" panose="02020603050405020304"/>
                <a:cs typeface="Times New Roman" panose="02020603050405020304"/>
              </a:rPr>
              <a:t>y</a:t>
            </a:r>
            <a:r>
              <a:rPr sz="5550" spc="-484" dirty="0">
                <a:latin typeface="Symbol" panose="05050102010706020507"/>
                <a:cs typeface="Symbol" panose="05050102010706020507"/>
              </a:rPr>
              <a:t></a:t>
            </a:r>
            <a:r>
              <a:rPr sz="6150" baseline="-3000" dirty="0">
                <a:latin typeface="Symbol" panose="05050102010706020507"/>
                <a:cs typeface="Symbol" panose="05050102010706020507"/>
              </a:rPr>
              <a:t></a:t>
            </a:r>
            <a:endParaRPr sz="6150" baseline="-3000">
              <a:latin typeface="Symbol" panose="05050102010706020507"/>
              <a:cs typeface="Symbol" panose="05050102010706020507"/>
            </a:endParaRPr>
          </a:p>
        </p:txBody>
      </p:sp>
      <p:sp>
        <p:nvSpPr>
          <p:cNvPr id="13" name="object 13"/>
          <p:cNvSpPr txBox="1"/>
          <p:nvPr/>
        </p:nvSpPr>
        <p:spPr>
          <a:xfrm>
            <a:off x="4002913" y="3781869"/>
            <a:ext cx="2087880" cy="955675"/>
          </a:xfrm>
          <a:prstGeom prst="rect">
            <a:avLst/>
          </a:prstGeom>
        </p:spPr>
        <p:txBody>
          <a:bodyPr vert="horz" wrap="square" lIns="0" tIns="0" rIns="0" bIns="0" rtlCol="0">
            <a:spAutoFit/>
          </a:bodyPr>
          <a:lstStyle/>
          <a:p>
            <a:pPr marL="12700">
              <a:lnSpc>
                <a:spcPct val="100000"/>
              </a:lnSpc>
            </a:pPr>
            <a:r>
              <a:rPr sz="6150" spc="-2362" baseline="7000" dirty="0">
                <a:latin typeface="Symbol" panose="05050102010706020507"/>
                <a:cs typeface="Symbol" panose="05050102010706020507"/>
              </a:rPr>
              <a:t></a:t>
            </a:r>
            <a:r>
              <a:rPr sz="6150" spc="44" baseline="-16000" dirty="0">
                <a:latin typeface="Symbol" panose="05050102010706020507"/>
                <a:cs typeface="Symbol" panose="05050102010706020507"/>
              </a:rPr>
              <a:t></a:t>
            </a:r>
            <a:r>
              <a:rPr sz="4100" i="1" spc="185" dirty="0">
                <a:latin typeface="Times New Roman" panose="02020603050405020304"/>
                <a:cs typeface="Times New Roman" panose="02020603050405020304"/>
              </a:rPr>
              <a:t>c</a:t>
            </a:r>
            <a:r>
              <a:rPr sz="4275" i="1" spc="15" baseline="-20000" dirty="0">
                <a:latin typeface="Times New Roman" panose="02020603050405020304"/>
                <a:cs typeface="Times New Roman" panose="02020603050405020304"/>
              </a:rPr>
              <a:t>B</a:t>
            </a:r>
            <a:r>
              <a:rPr sz="4275" i="1" spc="-165" baseline="-20000" dirty="0">
                <a:latin typeface="Times New Roman" panose="02020603050405020304"/>
                <a:cs typeface="Times New Roman" panose="02020603050405020304"/>
              </a:rPr>
              <a:t> </a:t>
            </a:r>
            <a:r>
              <a:rPr sz="5550" spc="-395" dirty="0">
                <a:latin typeface="Symbol" panose="05050102010706020507"/>
                <a:cs typeface="Symbol" panose="05050102010706020507"/>
              </a:rPr>
              <a:t></a:t>
            </a:r>
            <a:r>
              <a:rPr sz="4100" i="1" spc="45" dirty="0">
                <a:latin typeface="Times New Roman" panose="02020603050405020304"/>
                <a:cs typeface="Times New Roman" panose="02020603050405020304"/>
              </a:rPr>
              <a:t>x</a:t>
            </a:r>
            <a:r>
              <a:rPr sz="4100" dirty="0">
                <a:latin typeface="Times New Roman" panose="02020603050405020304"/>
                <a:cs typeface="Times New Roman" panose="02020603050405020304"/>
              </a:rPr>
              <a:t>,</a:t>
            </a:r>
            <a:r>
              <a:rPr sz="4100" spc="-120" dirty="0">
                <a:latin typeface="Times New Roman" panose="02020603050405020304"/>
                <a:cs typeface="Times New Roman" panose="02020603050405020304"/>
              </a:rPr>
              <a:t> </a:t>
            </a:r>
            <a:r>
              <a:rPr sz="4100" i="1" spc="305" dirty="0">
                <a:latin typeface="Times New Roman" panose="02020603050405020304"/>
                <a:cs typeface="Times New Roman" panose="02020603050405020304"/>
              </a:rPr>
              <a:t>y</a:t>
            </a:r>
            <a:r>
              <a:rPr sz="5550" spc="-550" dirty="0">
                <a:latin typeface="Symbol" panose="05050102010706020507"/>
                <a:cs typeface="Symbol" panose="05050102010706020507"/>
              </a:rPr>
              <a:t></a:t>
            </a:r>
            <a:r>
              <a:rPr sz="6150" spc="-2362" baseline="7000" dirty="0">
                <a:latin typeface="Symbol" panose="05050102010706020507"/>
                <a:cs typeface="Symbol" panose="05050102010706020507"/>
              </a:rPr>
              <a:t></a:t>
            </a:r>
            <a:r>
              <a:rPr sz="6150" baseline="-16000" dirty="0">
                <a:latin typeface="Symbol" panose="05050102010706020507"/>
                <a:cs typeface="Symbol" panose="05050102010706020507"/>
              </a:rPr>
              <a:t></a:t>
            </a:r>
            <a:endParaRPr sz="6150" baseline="-16000">
              <a:latin typeface="Symbol" panose="05050102010706020507"/>
              <a:cs typeface="Symbol" panose="05050102010706020507"/>
            </a:endParaRPr>
          </a:p>
        </p:txBody>
      </p:sp>
      <p:sp>
        <p:nvSpPr>
          <p:cNvPr id="14" name="object 14"/>
          <p:cNvSpPr txBox="1"/>
          <p:nvPr/>
        </p:nvSpPr>
        <p:spPr>
          <a:xfrm>
            <a:off x="4207205" y="2987751"/>
            <a:ext cx="2314575" cy="843280"/>
          </a:xfrm>
          <a:prstGeom prst="rect">
            <a:avLst/>
          </a:prstGeom>
        </p:spPr>
        <p:txBody>
          <a:bodyPr vert="horz" wrap="square" lIns="0" tIns="0" rIns="0" bIns="0" rtlCol="0">
            <a:spAutoFit/>
          </a:bodyPr>
          <a:lstStyle/>
          <a:p>
            <a:pPr marL="12700">
              <a:lnSpc>
                <a:spcPts val="6635"/>
              </a:lnSpc>
              <a:tabLst>
                <a:tab pos="591185" algn="l"/>
                <a:tab pos="2014855" algn="l"/>
              </a:tabLst>
            </a:pPr>
            <a:r>
              <a:rPr sz="4100" i="1" dirty="0">
                <a:latin typeface="Times New Roman" panose="02020603050405020304"/>
                <a:cs typeface="Times New Roman" panose="02020603050405020304"/>
              </a:rPr>
              <a:t>c	</a:t>
            </a:r>
            <a:r>
              <a:rPr sz="5550" spc="-395" dirty="0">
                <a:latin typeface="Symbol" panose="05050102010706020507"/>
                <a:cs typeface="Symbol" panose="05050102010706020507"/>
              </a:rPr>
              <a:t></a:t>
            </a:r>
            <a:r>
              <a:rPr sz="4100" i="1" spc="40" dirty="0">
                <a:latin typeface="Times New Roman" panose="02020603050405020304"/>
                <a:cs typeface="Times New Roman" panose="02020603050405020304"/>
              </a:rPr>
              <a:t>x</a:t>
            </a:r>
            <a:r>
              <a:rPr sz="4100" dirty="0">
                <a:latin typeface="Times New Roman" panose="02020603050405020304"/>
                <a:cs typeface="Times New Roman" panose="02020603050405020304"/>
              </a:rPr>
              <a:t>,</a:t>
            </a:r>
            <a:r>
              <a:rPr sz="4100" spc="-114" dirty="0">
                <a:latin typeface="Times New Roman" panose="02020603050405020304"/>
                <a:cs typeface="Times New Roman" panose="02020603050405020304"/>
              </a:rPr>
              <a:t> </a:t>
            </a:r>
            <a:r>
              <a:rPr sz="4100" i="1" spc="300" dirty="0">
                <a:latin typeface="Times New Roman" panose="02020603050405020304"/>
                <a:cs typeface="Times New Roman" panose="02020603050405020304"/>
              </a:rPr>
              <a:t>y</a:t>
            </a:r>
            <a:r>
              <a:rPr sz="5550" spc="-500" dirty="0">
                <a:latin typeface="Symbol" panose="05050102010706020507"/>
                <a:cs typeface="Symbol" panose="05050102010706020507"/>
              </a:rPr>
              <a:t></a:t>
            </a:r>
            <a:r>
              <a:rPr sz="5550" dirty="0">
                <a:latin typeface="Times New Roman" panose="02020603050405020304"/>
                <a:cs typeface="Times New Roman" panose="02020603050405020304"/>
              </a:rPr>
              <a:t>	</a:t>
            </a:r>
            <a:r>
              <a:rPr sz="4100" dirty="0">
                <a:latin typeface="Symbol" panose="05050102010706020507"/>
                <a:cs typeface="Symbol" panose="05050102010706020507"/>
              </a:rPr>
              <a:t></a:t>
            </a:r>
            <a:endParaRPr sz="4100">
              <a:latin typeface="Symbol" panose="05050102010706020507"/>
              <a:cs typeface="Symbol" panose="05050102010706020507"/>
            </a:endParaRPr>
          </a:p>
        </p:txBody>
      </p:sp>
      <p:sp>
        <p:nvSpPr>
          <p:cNvPr id="15" name="object 15"/>
          <p:cNvSpPr txBox="1"/>
          <p:nvPr/>
        </p:nvSpPr>
        <p:spPr>
          <a:xfrm>
            <a:off x="4002913" y="2198471"/>
            <a:ext cx="2087880" cy="919480"/>
          </a:xfrm>
          <a:prstGeom prst="rect">
            <a:avLst/>
          </a:prstGeom>
        </p:spPr>
        <p:txBody>
          <a:bodyPr vert="horz" wrap="square" lIns="0" tIns="0" rIns="0" bIns="0" rtlCol="0">
            <a:spAutoFit/>
          </a:bodyPr>
          <a:lstStyle/>
          <a:p>
            <a:pPr marL="12700">
              <a:lnSpc>
                <a:spcPct val="100000"/>
              </a:lnSpc>
            </a:pPr>
            <a:r>
              <a:rPr sz="6150" spc="44" baseline="-3000" dirty="0">
                <a:latin typeface="Symbol" panose="05050102010706020507"/>
                <a:cs typeface="Symbol" panose="05050102010706020507"/>
              </a:rPr>
              <a:t></a:t>
            </a:r>
            <a:r>
              <a:rPr sz="4100" i="1" spc="185" dirty="0">
                <a:latin typeface="Times New Roman" panose="02020603050405020304"/>
                <a:cs typeface="Times New Roman" panose="02020603050405020304"/>
              </a:rPr>
              <a:t>c</a:t>
            </a:r>
            <a:r>
              <a:rPr sz="4275" i="1" spc="15" baseline="-20000" dirty="0">
                <a:latin typeface="Times New Roman" panose="02020603050405020304"/>
                <a:cs typeface="Times New Roman" panose="02020603050405020304"/>
              </a:rPr>
              <a:t>R</a:t>
            </a:r>
            <a:r>
              <a:rPr sz="4275" i="1" spc="-165" baseline="-20000" dirty="0">
                <a:latin typeface="Times New Roman" panose="02020603050405020304"/>
                <a:cs typeface="Times New Roman" panose="02020603050405020304"/>
              </a:rPr>
              <a:t> </a:t>
            </a:r>
            <a:r>
              <a:rPr sz="5550" spc="-395" dirty="0">
                <a:latin typeface="Symbol" panose="05050102010706020507"/>
                <a:cs typeface="Symbol" panose="05050102010706020507"/>
              </a:rPr>
              <a:t></a:t>
            </a:r>
            <a:r>
              <a:rPr sz="4100" i="1" spc="40" dirty="0">
                <a:latin typeface="Times New Roman" panose="02020603050405020304"/>
                <a:cs typeface="Times New Roman" panose="02020603050405020304"/>
              </a:rPr>
              <a:t>x</a:t>
            </a:r>
            <a:r>
              <a:rPr sz="4100" dirty="0">
                <a:latin typeface="Times New Roman" panose="02020603050405020304"/>
                <a:cs typeface="Times New Roman" panose="02020603050405020304"/>
              </a:rPr>
              <a:t>,</a:t>
            </a:r>
            <a:r>
              <a:rPr sz="4100" spc="-120" dirty="0">
                <a:latin typeface="Times New Roman" panose="02020603050405020304"/>
                <a:cs typeface="Times New Roman" panose="02020603050405020304"/>
              </a:rPr>
              <a:t> </a:t>
            </a:r>
            <a:r>
              <a:rPr sz="4100" i="1" spc="305" dirty="0">
                <a:latin typeface="Times New Roman" panose="02020603050405020304"/>
                <a:cs typeface="Times New Roman" panose="02020603050405020304"/>
              </a:rPr>
              <a:t>y</a:t>
            </a:r>
            <a:r>
              <a:rPr sz="5550" spc="-550" dirty="0">
                <a:latin typeface="Symbol" panose="05050102010706020507"/>
                <a:cs typeface="Symbol" panose="05050102010706020507"/>
              </a:rPr>
              <a:t></a:t>
            </a:r>
            <a:r>
              <a:rPr sz="6150" baseline="-3000" dirty="0">
                <a:latin typeface="Symbol" panose="05050102010706020507"/>
                <a:cs typeface="Symbol" panose="05050102010706020507"/>
              </a:rPr>
              <a:t></a:t>
            </a:r>
            <a:endParaRPr sz="6150" baseline="-3000">
              <a:latin typeface="Symbol" panose="05050102010706020507"/>
              <a:cs typeface="Symbol" panose="05050102010706020507"/>
            </a:endParaRPr>
          </a:p>
        </p:txBody>
      </p:sp>
      <p:sp>
        <p:nvSpPr>
          <p:cNvPr id="16" name="object 16"/>
          <p:cNvSpPr txBox="1"/>
          <p:nvPr/>
        </p:nvSpPr>
        <p:spPr>
          <a:xfrm>
            <a:off x="2136952" y="2987751"/>
            <a:ext cx="1750060" cy="843280"/>
          </a:xfrm>
          <a:prstGeom prst="rect">
            <a:avLst/>
          </a:prstGeom>
        </p:spPr>
        <p:txBody>
          <a:bodyPr vert="horz" wrap="square" lIns="0" tIns="0" rIns="0" bIns="0" rtlCol="0">
            <a:spAutoFit/>
          </a:bodyPr>
          <a:lstStyle/>
          <a:p>
            <a:pPr marL="12700">
              <a:lnSpc>
                <a:spcPts val="6635"/>
              </a:lnSpc>
            </a:pPr>
            <a:r>
              <a:rPr sz="4100" i="1" spc="95" dirty="0">
                <a:latin typeface="Times New Roman" panose="02020603050405020304"/>
                <a:cs typeface="Times New Roman" panose="02020603050405020304"/>
              </a:rPr>
              <a:t>c</a:t>
            </a:r>
            <a:r>
              <a:rPr sz="5550" spc="-395" dirty="0">
                <a:latin typeface="Symbol" panose="05050102010706020507"/>
                <a:cs typeface="Symbol" panose="05050102010706020507"/>
              </a:rPr>
              <a:t></a:t>
            </a:r>
            <a:r>
              <a:rPr sz="4100" i="1" spc="40" dirty="0">
                <a:latin typeface="Times New Roman" panose="02020603050405020304"/>
                <a:cs typeface="Times New Roman" panose="02020603050405020304"/>
              </a:rPr>
              <a:t>x</a:t>
            </a:r>
            <a:r>
              <a:rPr sz="4100" dirty="0">
                <a:latin typeface="Times New Roman" panose="02020603050405020304"/>
                <a:cs typeface="Times New Roman" panose="02020603050405020304"/>
              </a:rPr>
              <a:t>,</a:t>
            </a:r>
            <a:r>
              <a:rPr sz="4100" spc="-120" dirty="0">
                <a:latin typeface="Times New Roman" panose="02020603050405020304"/>
                <a:cs typeface="Times New Roman" panose="02020603050405020304"/>
              </a:rPr>
              <a:t> </a:t>
            </a:r>
            <a:r>
              <a:rPr sz="4100" i="1" spc="305" dirty="0">
                <a:latin typeface="Times New Roman" panose="02020603050405020304"/>
                <a:cs typeface="Times New Roman" panose="02020603050405020304"/>
              </a:rPr>
              <a:t>y</a:t>
            </a:r>
            <a:r>
              <a:rPr sz="5550" spc="-500" dirty="0">
                <a:latin typeface="Symbol" panose="05050102010706020507"/>
                <a:cs typeface="Symbol" panose="05050102010706020507"/>
              </a:rPr>
              <a:t></a:t>
            </a:r>
            <a:r>
              <a:rPr sz="5550" spc="-720" dirty="0">
                <a:latin typeface="Times New Roman" panose="02020603050405020304"/>
                <a:cs typeface="Times New Roman" panose="02020603050405020304"/>
              </a:rPr>
              <a:t> </a:t>
            </a:r>
            <a:r>
              <a:rPr sz="4100" dirty="0">
                <a:latin typeface="Symbol" panose="05050102010706020507"/>
                <a:cs typeface="Symbol" panose="05050102010706020507"/>
              </a:rPr>
              <a:t></a:t>
            </a:r>
            <a:endParaRPr sz="4100">
              <a:latin typeface="Symbol" panose="05050102010706020507"/>
              <a:cs typeface="Symbol" panose="05050102010706020507"/>
            </a:endParaRPr>
          </a:p>
        </p:txBody>
      </p:sp>
      <p:sp>
        <p:nvSpPr>
          <p:cNvPr id="17" name="object 17"/>
          <p:cNvSpPr txBox="1"/>
          <p:nvPr/>
        </p:nvSpPr>
        <p:spPr>
          <a:xfrm>
            <a:off x="1795398" y="953770"/>
            <a:ext cx="3681095" cy="1231265"/>
          </a:xfrm>
          <a:prstGeom prst="rect">
            <a:avLst/>
          </a:prstGeom>
        </p:spPr>
        <p:txBody>
          <a:bodyPr vert="horz" wrap="square" lIns="0" tIns="0" rIns="0" bIns="0" rtlCol="0">
            <a:spAutoFit/>
          </a:bodyPr>
          <a:lstStyle/>
          <a:p>
            <a:pPr algn="ctr">
              <a:lnSpc>
                <a:spcPct val="100000"/>
              </a:lnSpc>
            </a:pPr>
            <a:r>
              <a:rPr sz="3200" b="1" spc="-15" dirty="0">
                <a:latin typeface="新宋体" panose="02010609030101010101" charset="-122"/>
                <a:cs typeface="新宋体" panose="02010609030101010101" charset="-122"/>
              </a:rPr>
              <a:t>全彩色图像处理基础</a:t>
            </a:r>
            <a:endParaRPr sz="3200">
              <a:latin typeface="新宋体" panose="02010609030101010101" charset="-122"/>
              <a:cs typeface="新宋体" panose="02010609030101010101" charset="-122"/>
            </a:endParaRPr>
          </a:p>
          <a:p>
            <a:pPr marL="30480" algn="ctr">
              <a:lnSpc>
                <a:spcPts val="3295"/>
              </a:lnSpc>
              <a:spcBef>
                <a:spcPts val="2560"/>
              </a:spcBef>
            </a:pPr>
            <a:r>
              <a:rPr sz="2800" b="1" spc="-15" dirty="0">
                <a:latin typeface="新宋体" panose="02010609030101010101" charset="-122"/>
                <a:cs typeface="新宋体" panose="02010609030101010101" charset="-122"/>
              </a:rPr>
              <a:t>对大小</a:t>
            </a:r>
            <a:r>
              <a:rPr sz="2800" b="1" spc="-10" dirty="0">
                <a:latin typeface="新宋体" panose="02010609030101010101" charset="-122"/>
                <a:cs typeface="新宋体" panose="02010609030101010101" charset="-122"/>
              </a:rPr>
              <a:t>为</a:t>
            </a:r>
            <a:r>
              <a:rPr sz="2800" b="1" spc="-825" dirty="0">
                <a:latin typeface="新宋体" panose="02010609030101010101" charset="-122"/>
                <a:cs typeface="新宋体" panose="02010609030101010101" charset="-122"/>
              </a:rPr>
              <a:t> </a:t>
            </a:r>
            <a:r>
              <a:rPr sz="3525" i="1" spc="15" baseline="4000" dirty="0">
                <a:latin typeface="Times New Roman" panose="02020603050405020304"/>
                <a:cs typeface="Times New Roman" panose="02020603050405020304"/>
              </a:rPr>
              <a:t>M</a:t>
            </a:r>
            <a:r>
              <a:rPr sz="3525" i="1" spc="-97" baseline="4000" dirty="0">
                <a:latin typeface="Times New Roman" panose="02020603050405020304"/>
                <a:cs typeface="Times New Roman" panose="02020603050405020304"/>
              </a:rPr>
              <a:t> </a:t>
            </a:r>
            <a:r>
              <a:rPr sz="3525" spc="7" baseline="4000" dirty="0">
                <a:latin typeface="Symbol" panose="05050102010706020507"/>
                <a:cs typeface="Symbol" panose="05050102010706020507"/>
              </a:rPr>
              <a:t></a:t>
            </a:r>
            <a:r>
              <a:rPr sz="3525" spc="-315" baseline="4000" dirty="0">
                <a:latin typeface="Times New Roman" panose="02020603050405020304"/>
                <a:cs typeface="Times New Roman" panose="02020603050405020304"/>
              </a:rPr>
              <a:t> </a:t>
            </a:r>
            <a:r>
              <a:rPr sz="3525" i="1" spc="15" baseline="4000" dirty="0">
                <a:latin typeface="Times New Roman" panose="02020603050405020304"/>
                <a:cs typeface="Times New Roman" panose="02020603050405020304"/>
              </a:rPr>
              <a:t>N</a:t>
            </a:r>
            <a:r>
              <a:rPr sz="3525" i="1" spc="82" baseline="4000" dirty="0">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的图像</a:t>
            </a:r>
            <a:endParaRPr sz="2800">
              <a:latin typeface="新宋体" panose="02010609030101010101" charset="-122"/>
              <a:cs typeface="新宋体" panose="02010609030101010101" charset="-122"/>
            </a:endParaRPr>
          </a:p>
        </p:txBody>
      </p:sp>
      <p:sp>
        <p:nvSpPr>
          <p:cNvPr id="18" name="object 18"/>
          <p:cNvSpPr txBox="1"/>
          <p:nvPr/>
        </p:nvSpPr>
        <p:spPr>
          <a:xfrm>
            <a:off x="2408059" y="5103114"/>
            <a:ext cx="2720340" cy="1360805"/>
          </a:xfrm>
          <a:prstGeom prst="rect">
            <a:avLst/>
          </a:prstGeom>
        </p:spPr>
        <p:txBody>
          <a:bodyPr vert="horz" wrap="square" lIns="0" tIns="0" rIns="0" bIns="0" rtlCol="0">
            <a:spAutoFit/>
          </a:bodyPr>
          <a:lstStyle/>
          <a:p>
            <a:pPr marL="12700">
              <a:lnSpc>
                <a:spcPct val="100000"/>
              </a:lnSpc>
            </a:pPr>
            <a:r>
              <a:rPr sz="3450" i="1" dirty="0">
                <a:latin typeface="Times New Roman" panose="02020603050405020304"/>
                <a:cs typeface="Times New Roman" panose="02020603050405020304"/>
              </a:rPr>
              <a:t>x</a:t>
            </a:r>
            <a:r>
              <a:rPr sz="3450" i="1" spc="-260" dirty="0">
                <a:latin typeface="Times New Roman" panose="02020603050405020304"/>
                <a:cs typeface="Times New Roman" panose="02020603050405020304"/>
              </a:rPr>
              <a:t> </a:t>
            </a:r>
            <a:r>
              <a:rPr sz="3450" dirty="0">
                <a:latin typeface="Symbol" panose="05050102010706020507"/>
                <a:cs typeface="Symbol" panose="05050102010706020507"/>
              </a:rPr>
              <a:t></a:t>
            </a:r>
            <a:r>
              <a:rPr sz="3450" spc="-395" dirty="0">
                <a:latin typeface="Times New Roman" panose="02020603050405020304"/>
                <a:cs typeface="Times New Roman" panose="02020603050405020304"/>
              </a:rPr>
              <a:t> </a:t>
            </a:r>
            <a:r>
              <a:rPr sz="3450" spc="-265" dirty="0">
                <a:latin typeface="Times New Roman" panose="02020603050405020304"/>
                <a:cs typeface="Times New Roman" panose="02020603050405020304"/>
              </a:rPr>
              <a:t>0</a:t>
            </a:r>
            <a:r>
              <a:rPr sz="3450" spc="-390" dirty="0">
                <a:latin typeface="Times New Roman" panose="02020603050405020304"/>
                <a:cs typeface="Times New Roman" panose="02020603050405020304"/>
              </a:rPr>
              <a:t>,</a:t>
            </a:r>
            <a:r>
              <a:rPr sz="3450" spc="-505" dirty="0">
                <a:latin typeface="Times New Roman" panose="02020603050405020304"/>
                <a:cs typeface="Times New Roman" panose="02020603050405020304"/>
              </a:rPr>
              <a:t>1</a:t>
            </a:r>
            <a:r>
              <a:rPr sz="3450" spc="-60" dirty="0">
                <a:latin typeface="Times New Roman" panose="02020603050405020304"/>
                <a:cs typeface="Times New Roman" panose="02020603050405020304"/>
              </a:rPr>
              <a:t>,</a:t>
            </a:r>
            <a:r>
              <a:rPr sz="3450" spc="-270" dirty="0">
                <a:latin typeface="Times New Roman" panose="02020603050405020304"/>
                <a:cs typeface="Times New Roman" panose="02020603050405020304"/>
              </a:rPr>
              <a:t>2</a:t>
            </a:r>
            <a:r>
              <a:rPr sz="3450" dirty="0">
                <a:latin typeface="Times New Roman" panose="02020603050405020304"/>
                <a:cs typeface="Times New Roman" panose="02020603050405020304"/>
              </a:rPr>
              <a:t>,...</a:t>
            </a:r>
            <a:r>
              <a:rPr sz="3450" spc="-114" dirty="0">
                <a:latin typeface="Times New Roman" panose="02020603050405020304"/>
                <a:cs typeface="Times New Roman" panose="02020603050405020304"/>
              </a:rPr>
              <a:t>,</a:t>
            </a:r>
            <a:r>
              <a:rPr sz="3450" i="1" dirty="0">
                <a:latin typeface="Times New Roman" panose="02020603050405020304"/>
                <a:cs typeface="Times New Roman" panose="02020603050405020304"/>
              </a:rPr>
              <a:t>M</a:t>
            </a:r>
            <a:r>
              <a:rPr sz="3450" i="1" spc="-229" dirty="0">
                <a:latin typeface="Times New Roman" panose="02020603050405020304"/>
                <a:cs typeface="Times New Roman" panose="02020603050405020304"/>
              </a:rPr>
              <a:t> </a:t>
            </a:r>
            <a:r>
              <a:rPr sz="3450" spc="-40" dirty="0">
                <a:latin typeface="Symbol" panose="05050102010706020507"/>
                <a:cs typeface="Symbol" panose="05050102010706020507"/>
              </a:rPr>
              <a:t></a:t>
            </a:r>
            <a:r>
              <a:rPr sz="3450" dirty="0">
                <a:latin typeface="Times New Roman" panose="02020603050405020304"/>
                <a:cs typeface="Times New Roman" panose="02020603050405020304"/>
              </a:rPr>
              <a:t>1</a:t>
            </a:r>
            <a:endParaRPr sz="3450">
              <a:latin typeface="Times New Roman" panose="02020603050405020304"/>
              <a:cs typeface="Times New Roman" panose="02020603050405020304"/>
            </a:endParaRPr>
          </a:p>
          <a:p>
            <a:pPr marL="22225">
              <a:lnSpc>
                <a:spcPct val="100000"/>
              </a:lnSpc>
              <a:spcBef>
                <a:spcPts val="2280"/>
              </a:spcBef>
            </a:pPr>
            <a:r>
              <a:rPr sz="3500" i="1" spc="5" dirty="0">
                <a:latin typeface="Times New Roman" panose="02020603050405020304"/>
                <a:cs typeface="Times New Roman" panose="02020603050405020304"/>
              </a:rPr>
              <a:t>y</a:t>
            </a:r>
            <a:r>
              <a:rPr sz="3500" i="1" spc="-220" dirty="0">
                <a:latin typeface="Times New Roman" panose="02020603050405020304"/>
                <a:cs typeface="Times New Roman" panose="02020603050405020304"/>
              </a:rPr>
              <a:t> </a:t>
            </a:r>
            <a:r>
              <a:rPr sz="3500" spc="10" dirty="0">
                <a:latin typeface="Symbol" panose="05050102010706020507"/>
                <a:cs typeface="Symbol" panose="05050102010706020507"/>
              </a:rPr>
              <a:t></a:t>
            </a:r>
            <a:r>
              <a:rPr sz="3500" spc="-405" dirty="0">
                <a:latin typeface="Times New Roman" panose="02020603050405020304"/>
                <a:cs typeface="Times New Roman" panose="02020603050405020304"/>
              </a:rPr>
              <a:t> </a:t>
            </a:r>
            <a:r>
              <a:rPr sz="3500" spc="-270" dirty="0">
                <a:latin typeface="Times New Roman" panose="02020603050405020304"/>
                <a:cs typeface="Times New Roman" panose="02020603050405020304"/>
              </a:rPr>
              <a:t>0</a:t>
            </a:r>
            <a:r>
              <a:rPr sz="3500" spc="-400" dirty="0">
                <a:latin typeface="Times New Roman" panose="02020603050405020304"/>
                <a:cs typeface="Times New Roman" panose="02020603050405020304"/>
              </a:rPr>
              <a:t>,</a:t>
            </a:r>
            <a:r>
              <a:rPr sz="3500" spc="-509" dirty="0">
                <a:latin typeface="Times New Roman" panose="02020603050405020304"/>
                <a:cs typeface="Times New Roman" panose="02020603050405020304"/>
              </a:rPr>
              <a:t>1</a:t>
            </a:r>
            <a:r>
              <a:rPr sz="3500" spc="-65" dirty="0">
                <a:latin typeface="Times New Roman" panose="02020603050405020304"/>
                <a:cs typeface="Times New Roman" panose="02020603050405020304"/>
              </a:rPr>
              <a:t>,</a:t>
            </a:r>
            <a:r>
              <a:rPr sz="3500" spc="-270" dirty="0">
                <a:latin typeface="Times New Roman" panose="02020603050405020304"/>
                <a:cs typeface="Times New Roman" panose="02020603050405020304"/>
              </a:rPr>
              <a:t>2</a:t>
            </a:r>
            <a:r>
              <a:rPr sz="3500" dirty="0">
                <a:latin typeface="Times New Roman" panose="02020603050405020304"/>
                <a:cs typeface="Times New Roman" panose="02020603050405020304"/>
              </a:rPr>
              <a:t>,...</a:t>
            </a:r>
            <a:r>
              <a:rPr sz="3500" spc="-35" dirty="0">
                <a:latin typeface="Times New Roman" panose="02020603050405020304"/>
                <a:cs typeface="Times New Roman" panose="02020603050405020304"/>
              </a:rPr>
              <a:t>,</a:t>
            </a:r>
            <a:r>
              <a:rPr sz="3500" i="1" spc="10" dirty="0">
                <a:latin typeface="Times New Roman" panose="02020603050405020304"/>
                <a:cs typeface="Times New Roman" panose="02020603050405020304"/>
              </a:rPr>
              <a:t>N</a:t>
            </a:r>
            <a:r>
              <a:rPr sz="3500" i="1" spc="-325" dirty="0">
                <a:latin typeface="Times New Roman" panose="02020603050405020304"/>
                <a:cs typeface="Times New Roman" panose="02020603050405020304"/>
              </a:rPr>
              <a:t> </a:t>
            </a:r>
            <a:r>
              <a:rPr sz="3500" spc="-35" dirty="0">
                <a:latin typeface="Symbol" panose="05050102010706020507"/>
                <a:cs typeface="Symbol" panose="05050102010706020507"/>
              </a:rPr>
              <a:t></a:t>
            </a:r>
            <a:r>
              <a:rPr sz="3500" spc="5" dirty="0">
                <a:latin typeface="Times New Roman" panose="02020603050405020304"/>
                <a:cs typeface="Times New Roman" panose="02020603050405020304"/>
              </a:rPr>
              <a:t>1</a:t>
            </a:r>
            <a:endParaRPr sz="3500">
              <a:latin typeface="Times New Roman" panose="02020603050405020304"/>
              <a:cs typeface="Times New Roman" panose="02020603050405020304"/>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65"/>
            <a:ext cx="4570095" cy="507873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彩色图像处理</a:t>
            </a:r>
            <a:endParaRPr sz="3200">
              <a:latin typeface="新宋体" panose="02010609030101010101" charset="-122"/>
              <a:cs typeface="新宋体" panose="02010609030101010101" charset="-122"/>
            </a:endParaRPr>
          </a:p>
          <a:p>
            <a:pPr>
              <a:lnSpc>
                <a:spcPct val="100000"/>
              </a:lnSpc>
              <a:spcBef>
                <a:spcPts val="25"/>
              </a:spcBef>
            </a:pPr>
            <a:endParaRPr sz="3100">
              <a:latin typeface="Times New Roman" panose="02020603050405020304"/>
              <a:cs typeface="Times New Roman" panose="02020603050405020304"/>
            </a:endParaRPr>
          </a:p>
          <a:p>
            <a:pPr marL="83820">
              <a:lnSpc>
                <a:spcPct val="100000"/>
              </a:lnSpc>
              <a:tabLst>
                <a:tab pos="4508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彩色基础知识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彩色空间</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伪彩色处理</a:t>
            </a:r>
            <a:endParaRPr sz="3200">
              <a:latin typeface="新宋体" panose="02010609030101010101" charset="-122"/>
              <a:cs typeface="新宋体" panose="02010609030101010101" charset="-122"/>
            </a:endParaRPr>
          </a:p>
          <a:p>
            <a:pPr marL="83820">
              <a:lnSpc>
                <a:spcPct val="10000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全彩色图像处理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solidFill>
                  <a:srgbClr val="EE2B0A"/>
                </a:solidFill>
                <a:latin typeface="新宋体" panose="02010609030101010101" charset="-122"/>
                <a:cs typeface="新宋体" panose="02010609030101010101" charset="-122"/>
              </a:rPr>
              <a:t>彩色变换</a:t>
            </a:r>
            <a:endParaRPr sz="3200">
              <a:latin typeface="新宋体" panose="02010609030101010101" charset="-122"/>
              <a:cs typeface="新宋体" panose="02010609030101010101" charset="-122"/>
            </a:endParaRPr>
          </a:p>
          <a:p>
            <a:pPr marL="83820">
              <a:lnSpc>
                <a:spcPts val="375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彩色图像平滑和尖锐化</a:t>
            </a:r>
            <a:endParaRPr sz="3200">
              <a:latin typeface="新宋体" panose="02010609030101010101" charset="-122"/>
              <a:cs typeface="新宋体" panose="02010609030101010101" charset="-122"/>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95398" y="953770"/>
            <a:ext cx="5960745" cy="516001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彩色变换</a:t>
            </a:r>
            <a:endParaRPr sz="3200">
              <a:latin typeface="新宋体" panose="02010609030101010101" charset="-122"/>
              <a:cs typeface="新宋体" panose="02010609030101010101" charset="-122"/>
            </a:endParaRPr>
          </a:p>
          <a:p>
            <a:pPr>
              <a:lnSpc>
                <a:spcPct val="100000"/>
              </a:lnSpc>
              <a:spcBef>
                <a:spcPts val="20"/>
              </a:spcBef>
            </a:pPr>
            <a:endParaRPr sz="3600">
              <a:latin typeface="Times New Roman" panose="02020603050405020304"/>
              <a:cs typeface="Times New Roman" panose="02020603050405020304"/>
            </a:endParaRPr>
          </a:p>
          <a:p>
            <a:pPr marL="186690">
              <a:lnSpc>
                <a:spcPct val="100000"/>
              </a:lnSpc>
              <a:tabLst>
                <a:tab pos="59817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彩色变换函数</a:t>
            </a:r>
            <a:endParaRPr sz="3200">
              <a:latin typeface="新宋体" panose="02010609030101010101" charset="-122"/>
              <a:cs typeface="新宋体" panose="02010609030101010101" charset="-122"/>
            </a:endParaRPr>
          </a:p>
          <a:p>
            <a:pPr marL="1572895">
              <a:lnSpc>
                <a:spcPct val="100000"/>
              </a:lnSpc>
              <a:spcBef>
                <a:spcPts val="2645"/>
              </a:spcBef>
            </a:pPr>
            <a:r>
              <a:rPr sz="3750" i="1" spc="250" dirty="0">
                <a:latin typeface="Times New Roman" panose="02020603050405020304"/>
                <a:cs typeface="Times New Roman" panose="02020603050405020304"/>
              </a:rPr>
              <a:t>g</a:t>
            </a:r>
            <a:r>
              <a:rPr sz="5100" spc="-395" dirty="0">
                <a:latin typeface="Symbol" panose="05050102010706020507"/>
                <a:cs typeface="Symbol" panose="05050102010706020507"/>
              </a:rPr>
              <a:t></a:t>
            </a:r>
            <a:r>
              <a:rPr sz="3750" i="1" spc="10" dirty="0">
                <a:latin typeface="Times New Roman" panose="02020603050405020304"/>
                <a:cs typeface="Times New Roman" panose="02020603050405020304"/>
              </a:rPr>
              <a:t>x</a:t>
            </a:r>
            <a:r>
              <a:rPr sz="3750" spc="5" dirty="0">
                <a:latin typeface="Times New Roman" panose="02020603050405020304"/>
                <a:cs typeface="Times New Roman" panose="02020603050405020304"/>
              </a:rPr>
              <a:t>,</a:t>
            </a:r>
            <a:r>
              <a:rPr sz="3750" spc="-150" dirty="0">
                <a:latin typeface="Times New Roman" panose="02020603050405020304"/>
                <a:cs typeface="Times New Roman" panose="02020603050405020304"/>
              </a:rPr>
              <a:t> </a:t>
            </a:r>
            <a:r>
              <a:rPr sz="3750" i="1" spc="245" dirty="0">
                <a:latin typeface="Times New Roman" panose="02020603050405020304"/>
                <a:cs typeface="Times New Roman" panose="02020603050405020304"/>
              </a:rPr>
              <a:t>y</a:t>
            </a:r>
            <a:r>
              <a:rPr sz="5100" spc="-484" dirty="0">
                <a:latin typeface="Symbol" panose="05050102010706020507"/>
                <a:cs typeface="Symbol" panose="05050102010706020507"/>
              </a:rPr>
              <a:t></a:t>
            </a:r>
            <a:r>
              <a:rPr sz="5100" spc="-675" dirty="0">
                <a:latin typeface="Times New Roman" panose="02020603050405020304"/>
                <a:cs typeface="Times New Roman" panose="02020603050405020304"/>
              </a:rPr>
              <a:t> </a:t>
            </a:r>
            <a:r>
              <a:rPr sz="3750" spc="15" dirty="0">
                <a:latin typeface="Symbol" panose="05050102010706020507"/>
                <a:cs typeface="Symbol" panose="05050102010706020507"/>
              </a:rPr>
              <a:t></a:t>
            </a:r>
            <a:r>
              <a:rPr sz="3750" spc="-285" dirty="0">
                <a:latin typeface="Times New Roman" panose="02020603050405020304"/>
                <a:cs typeface="Times New Roman" panose="02020603050405020304"/>
              </a:rPr>
              <a:t> </a:t>
            </a:r>
            <a:r>
              <a:rPr sz="3750" i="1" spc="15" dirty="0">
                <a:latin typeface="Times New Roman" panose="02020603050405020304"/>
                <a:cs typeface="Times New Roman" panose="02020603050405020304"/>
              </a:rPr>
              <a:t>T</a:t>
            </a:r>
            <a:r>
              <a:rPr sz="3750" i="1" spc="-580" dirty="0">
                <a:latin typeface="Times New Roman" panose="02020603050405020304"/>
                <a:cs typeface="Times New Roman" panose="02020603050405020304"/>
              </a:rPr>
              <a:t> </a:t>
            </a:r>
            <a:r>
              <a:rPr sz="5300" spc="-555" dirty="0">
                <a:latin typeface="Symbol" panose="05050102010706020507"/>
                <a:cs typeface="Symbol" panose="05050102010706020507"/>
              </a:rPr>
              <a:t></a:t>
            </a:r>
            <a:r>
              <a:rPr sz="5300" spc="-840" dirty="0">
                <a:latin typeface="Times New Roman" panose="02020603050405020304"/>
                <a:cs typeface="Times New Roman" panose="02020603050405020304"/>
              </a:rPr>
              <a:t> </a:t>
            </a:r>
            <a:r>
              <a:rPr sz="3750" i="1" spc="5" dirty="0">
                <a:latin typeface="Times New Roman" panose="02020603050405020304"/>
                <a:cs typeface="Times New Roman" panose="02020603050405020304"/>
              </a:rPr>
              <a:t>f</a:t>
            </a:r>
            <a:r>
              <a:rPr sz="3750" i="1" spc="-90" dirty="0">
                <a:latin typeface="Times New Roman" panose="02020603050405020304"/>
                <a:cs typeface="Times New Roman" panose="02020603050405020304"/>
              </a:rPr>
              <a:t> </a:t>
            </a:r>
            <a:r>
              <a:rPr sz="5100" spc="-395" dirty="0">
                <a:latin typeface="Symbol" panose="05050102010706020507"/>
                <a:cs typeface="Symbol" panose="05050102010706020507"/>
              </a:rPr>
              <a:t></a:t>
            </a:r>
            <a:r>
              <a:rPr sz="3750" i="1" spc="15" dirty="0">
                <a:latin typeface="Times New Roman" panose="02020603050405020304"/>
                <a:cs typeface="Times New Roman" panose="02020603050405020304"/>
              </a:rPr>
              <a:t>x</a:t>
            </a:r>
            <a:r>
              <a:rPr sz="3750" spc="5" dirty="0">
                <a:latin typeface="Times New Roman" panose="02020603050405020304"/>
                <a:cs typeface="Times New Roman" panose="02020603050405020304"/>
              </a:rPr>
              <a:t>,</a:t>
            </a:r>
            <a:r>
              <a:rPr sz="3750" spc="-150" dirty="0">
                <a:latin typeface="Times New Roman" panose="02020603050405020304"/>
                <a:cs typeface="Times New Roman" panose="02020603050405020304"/>
              </a:rPr>
              <a:t> </a:t>
            </a:r>
            <a:r>
              <a:rPr sz="3750" i="1" spc="245" dirty="0">
                <a:latin typeface="Times New Roman" panose="02020603050405020304"/>
                <a:cs typeface="Times New Roman" panose="02020603050405020304"/>
              </a:rPr>
              <a:t>y</a:t>
            </a:r>
            <a:r>
              <a:rPr sz="5100" spc="-730" dirty="0">
                <a:latin typeface="Symbol" panose="05050102010706020507"/>
                <a:cs typeface="Symbol" panose="05050102010706020507"/>
              </a:rPr>
              <a:t></a:t>
            </a:r>
            <a:r>
              <a:rPr sz="5300" spc="-555" dirty="0">
                <a:latin typeface="Symbol" panose="05050102010706020507"/>
                <a:cs typeface="Symbol" panose="05050102010706020507"/>
              </a:rPr>
              <a:t></a:t>
            </a:r>
            <a:endParaRPr sz="5300">
              <a:latin typeface="Symbol" panose="05050102010706020507"/>
              <a:cs typeface="Symbol" panose="05050102010706020507"/>
            </a:endParaRPr>
          </a:p>
          <a:p>
            <a:pPr>
              <a:lnSpc>
                <a:spcPct val="100000"/>
              </a:lnSpc>
              <a:spcBef>
                <a:spcPts val="50"/>
              </a:spcBef>
            </a:pPr>
            <a:endParaRPr sz="4650">
              <a:latin typeface="Times New Roman" panose="02020603050405020304"/>
              <a:cs typeface="Times New Roman" panose="02020603050405020304"/>
            </a:endParaRPr>
          </a:p>
          <a:p>
            <a:pPr marL="97790">
              <a:lnSpc>
                <a:spcPct val="100000"/>
              </a:lnSpc>
            </a:pPr>
            <a:r>
              <a:rPr sz="3375" i="1" spc="7" baseline="7000" dirty="0">
                <a:latin typeface="Times New Roman" panose="02020603050405020304"/>
                <a:cs typeface="Times New Roman" panose="02020603050405020304"/>
              </a:rPr>
              <a:t>f</a:t>
            </a:r>
            <a:r>
              <a:rPr sz="3375" i="1" spc="-44" baseline="7000" dirty="0">
                <a:latin typeface="Times New Roman" panose="02020603050405020304"/>
                <a:cs typeface="Times New Roman" panose="02020603050405020304"/>
              </a:rPr>
              <a:t> </a:t>
            </a:r>
            <a:r>
              <a:rPr sz="4650" spc="-352" baseline="5000" dirty="0">
                <a:latin typeface="Symbol" panose="05050102010706020507"/>
                <a:cs typeface="Symbol" panose="05050102010706020507"/>
              </a:rPr>
              <a:t></a:t>
            </a:r>
            <a:r>
              <a:rPr sz="3375" i="1" spc="37" baseline="7000" dirty="0">
                <a:latin typeface="Times New Roman" panose="02020603050405020304"/>
                <a:cs typeface="Times New Roman" panose="02020603050405020304"/>
              </a:rPr>
              <a:t>x</a:t>
            </a:r>
            <a:r>
              <a:rPr sz="3375" spc="7" baseline="7000" dirty="0">
                <a:latin typeface="Times New Roman" panose="02020603050405020304"/>
                <a:cs typeface="Times New Roman" panose="02020603050405020304"/>
              </a:rPr>
              <a:t>,</a:t>
            </a:r>
            <a:r>
              <a:rPr sz="3375" spc="-104" baseline="7000" dirty="0">
                <a:latin typeface="Times New Roman" panose="02020603050405020304"/>
                <a:cs typeface="Times New Roman" panose="02020603050405020304"/>
              </a:rPr>
              <a:t> </a:t>
            </a:r>
            <a:r>
              <a:rPr sz="3375" i="1" spc="262" baseline="7000" dirty="0">
                <a:latin typeface="Times New Roman" panose="02020603050405020304"/>
                <a:cs typeface="Times New Roman" panose="02020603050405020304"/>
              </a:rPr>
              <a:t>y</a:t>
            </a:r>
            <a:r>
              <a:rPr sz="4650" spc="-434" baseline="5000" dirty="0">
                <a:latin typeface="Symbol" panose="05050102010706020507"/>
                <a:cs typeface="Symbol" panose="05050102010706020507"/>
              </a:rPr>
              <a:t></a:t>
            </a:r>
            <a:r>
              <a:rPr sz="4650" spc="142" baseline="5000" dirty="0">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是彩色输入图像</a:t>
            </a:r>
            <a:endParaRPr sz="2800">
              <a:latin typeface="新宋体" panose="02010609030101010101" charset="-122"/>
              <a:cs typeface="新宋体" panose="02010609030101010101" charset="-122"/>
            </a:endParaRPr>
          </a:p>
          <a:p>
            <a:pPr marL="142875" indent="-55880">
              <a:lnSpc>
                <a:spcPct val="100000"/>
              </a:lnSpc>
              <a:spcBef>
                <a:spcPts val="1530"/>
              </a:spcBef>
            </a:pPr>
            <a:r>
              <a:rPr sz="3300" i="1" spc="240" baseline="6000" dirty="0">
                <a:latin typeface="Times New Roman" panose="02020603050405020304"/>
                <a:cs typeface="Times New Roman" panose="02020603050405020304"/>
              </a:rPr>
              <a:t>g</a:t>
            </a:r>
            <a:r>
              <a:rPr sz="4425" spc="-307" baseline="5000" dirty="0">
                <a:latin typeface="Symbol" panose="05050102010706020507"/>
                <a:cs typeface="Symbol" panose="05050102010706020507"/>
              </a:rPr>
              <a:t></a:t>
            </a:r>
            <a:r>
              <a:rPr sz="3300" i="1" spc="15" baseline="6000" dirty="0">
                <a:latin typeface="Times New Roman" panose="02020603050405020304"/>
                <a:cs typeface="Times New Roman" panose="02020603050405020304"/>
              </a:rPr>
              <a:t>x</a:t>
            </a:r>
            <a:r>
              <a:rPr sz="3300" baseline="6000" dirty="0">
                <a:latin typeface="Times New Roman" panose="02020603050405020304"/>
                <a:cs typeface="Times New Roman" panose="02020603050405020304"/>
              </a:rPr>
              <a:t>,</a:t>
            </a:r>
            <a:r>
              <a:rPr sz="3300" spc="-104" baseline="6000" dirty="0">
                <a:latin typeface="Times New Roman" panose="02020603050405020304"/>
                <a:cs typeface="Times New Roman" panose="02020603050405020304"/>
              </a:rPr>
              <a:t> </a:t>
            </a:r>
            <a:r>
              <a:rPr sz="3300" i="1" spc="232" baseline="6000" dirty="0">
                <a:latin typeface="Times New Roman" panose="02020603050405020304"/>
                <a:cs typeface="Times New Roman" panose="02020603050405020304"/>
              </a:rPr>
              <a:t>y</a:t>
            </a:r>
            <a:r>
              <a:rPr sz="4425" spc="-397" baseline="5000" dirty="0">
                <a:latin typeface="Symbol" panose="05050102010706020507"/>
                <a:cs typeface="Symbol" panose="05050102010706020507"/>
              </a:rPr>
              <a:t></a:t>
            </a:r>
            <a:r>
              <a:rPr sz="4425" spc="450" baseline="5000" dirty="0">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是变换或处理过的彩色输出图像</a:t>
            </a:r>
            <a:endParaRPr sz="2800">
              <a:latin typeface="新宋体" panose="02010609030101010101" charset="-122"/>
              <a:cs typeface="新宋体" panose="02010609030101010101" charset="-122"/>
            </a:endParaRPr>
          </a:p>
          <a:p>
            <a:pPr marL="142875">
              <a:lnSpc>
                <a:spcPts val="3715"/>
              </a:lnSpc>
              <a:spcBef>
                <a:spcPts val="1880"/>
              </a:spcBef>
              <a:tabLst>
                <a:tab pos="510540" algn="l"/>
                <a:tab pos="3531870" algn="l"/>
              </a:tabLst>
            </a:pPr>
            <a:r>
              <a:rPr sz="4575" i="1" spc="22" baseline="5000" dirty="0">
                <a:latin typeface="Times New Roman" panose="02020603050405020304"/>
                <a:cs typeface="Times New Roman" panose="02020603050405020304"/>
              </a:rPr>
              <a:t>T	</a:t>
            </a:r>
            <a:r>
              <a:rPr sz="2800" b="1" spc="-15" dirty="0">
                <a:latin typeface="新宋体" panose="02010609030101010101" charset="-122"/>
                <a:cs typeface="新宋体" panose="02010609030101010101" charset="-122"/>
              </a:rPr>
              <a:t>是在空间邻</a:t>
            </a:r>
            <a:r>
              <a:rPr sz="2800" b="1" spc="-10" dirty="0">
                <a:latin typeface="新宋体" panose="02010609030101010101" charset="-122"/>
                <a:cs typeface="新宋体" panose="02010609030101010101" charset="-122"/>
              </a:rPr>
              <a:t>域</a:t>
            </a:r>
            <a:r>
              <a:rPr sz="2800" b="1" spc="-685" dirty="0">
                <a:latin typeface="新宋体" panose="02010609030101010101" charset="-122"/>
                <a:cs typeface="新宋体" panose="02010609030101010101" charset="-122"/>
              </a:rPr>
              <a:t> </a:t>
            </a:r>
            <a:r>
              <a:rPr sz="4800" spc="-352" baseline="6000" dirty="0">
                <a:latin typeface="Symbol" panose="05050102010706020507"/>
                <a:cs typeface="Symbol" panose="05050102010706020507"/>
              </a:rPr>
              <a:t></a:t>
            </a:r>
            <a:r>
              <a:rPr sz="3525" i="1" spc="30" baseline="8000" dirty="0">
                <a:latin typeface="Times New Roman" panose="02020603050405020304"/>
                <a:cs typeface="Times New Roman" panose="02020603050405020304"/>
              </a:rPr>
              <a:t>x</a:t>
            </a:r>
            <a:r>
              <a:rPr sz="3525" baseline="8000" dirty="0">
                <a:latin typeface="Times New Roman" panose="02020603050405020304"/>
                <a:cs typeface="Times New Roman" panose="02020603050405020304"/>
              </a:rPr>
              <a:t>,</a:t>
            </a:r>
            <a:r>
              <a:rPr sz="3525" spc="-104" baseline="8000" dirty="0">
                <a:latin typeface="Times New Roman" panose="02020603050405020304"/>
                <a:cs typeface="Times New Roman" panose="02020603050405020304"/>
              </a:rPr>
              <a:t> </a:t>
            </a:r>
            <a:r>
              <a:rPr sz="3525" i="1" spc="240" baseline="8000" dirty="0">
                <a:latin typeface="Times New Roman" panose="02020603050405020304"/>
                <a:cs typeface="Times New Roman" panose="02020603050405020304"/>
              </a:rPr>
              <a:t>y</a:t>
            </a:r>
            <a:r>
              <a:rPr sz="4800" spc="-442" baseline="6000" dirty="0">
                <a:latin typeface="Symbol" panose="05050102010706020507"/>
                <a:cs typeface="Symbol" panose="05050102010706020507"/>
              </a:rPr>
              <a:t></a:t>
            </a:r>
            <a:r>
              <a:rPr sz="4800" baseline="6000" dirty="0">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上对</a:t>
            </a:r>
            <a:r>
              <a:rPr sz="2950" b="1" i="1" spc="-90" dirty="0">
                <a:latin typeface="新宋体" panose="02010609030101010101" charset="-122"/>
                <a:cs typeface="新宋体" panose="02010609030101010101" charset="-122"/>
              </a:rPr>
              <a:t>f</a:t>
            </a:r>
            <a:r>
              <a:rPr sz="2950" b="1" i="1" spc="-95" dirty="0">
                <a:latin typeface="新宋体" panose="02010609030101010101" charset="-122"/>
                <a:cs typeface="新宋体" panose="02010609030101010101" charset="-122"/>
              </a:rPr>
              <a:t> </a:t>
            </a:r>
            <a:r>
              <a:rPr sz="2800" b="1" spc="-15" dirty="0">
                <a:latin typeface="新宋体" panose="02010609030101010101" charset="-122"/>
                <a:cs typeface="新宋体" panose="02010609030101010101" charset="-122"/>
              </a:rPr>
              <a:t>的操作</a:t>
            </a:r>
            <a:endParaRPr sz="2800">
              <a:latin typeface="新宋体" panose="02010609030101010101" charset="-122"/>
              <a:cs typeface="新宋体" panose="02010609030101010101" charset="-122"/>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95398" y="953770"/>
            <a:ext cx="1650364"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彩色变换</a:t>
            </a:r>
            <a:endParaRPr sz="3200">
              <a:latin typeface="新宋体" panose="02010609030101010101" charset="-122"/>
              <a:cs typeface="新宋体" panose="02010609030101010101" charset="-122"/>
            </a:endParaRPr>
          </a:p>
        </p:txBody>
      </p:sp>
      <p:sp>
        <p:nvSpPr>
          <p:cNvPr id="6" name="object 6"/>
          <p:cNvSpPr txBox="1"/>
          <p:nvPr/>
        </p:nvSpPr>
        <p:spPr>
          <a:xfrm>
            <a:off x="6916813" y="2471420"/>
            <a:ext cx="2217420" cy="575310"/>
          </a:xfrm>
          <a:prstGeom prst="rect">
            <a:avLst/>
          </a:prstGeom>
        </p:spPr>
        <p:txBody>
          <a:bodyPr vert="horz" wrap="square" lIns="0" tIns="0" rIns="0" bIns="0" rtlCol="0">
            <a:spAutoFit/>
          </a:bodyPr>
          <a:lstStyle/>
          <a:p>
            <a:pPr marL="12700">
              <a:lnSpc>
                <a:spcPct val="100000"/>
              </a:lnSpc>
            </a:pPr>
            <a:r>
              <a:rPr sz="3700" i="1" spc="5" dirty="0">
                <a:latin typeface="Times New Roman" panose="02020603050405020304"/>
                <a:cs typeface="Times New Roman" panose="02020603050405020304"/>
              </a:rPr>
              <a:t>i</a:t>
            </a:r>
            <a:r>
              <a:rPr sz="3700" i="1" spc="280" dirty="0">
                <a:latin typeface="Times New Roman" panose="02020603050405020304"/>
                <a:cs typeface="Times New Roman" panose="02020603050405020304"/>
              </a:rPr>
              <a:t> </a:t>
            </a:r>
            <a:r>
              <a:rPr sz="3700" spc="10" dirty="0">
                <a:latin typeface="Symbol" panose="05050102010706020507"/>
                <a:cs typeface="Symbol" panose="05050102010706020507"/>
              </a:rPr>
              <a:t></a:t>
            </a:r>
            <a:r>
              <a:rPr sz="3700" spc="-150" dirty="0">
                <a:latin typeface="Times New Roman" panose="02020603050405020304"/>
                <a:cs typeface="Times New Roman" panose="02020603050405020304"/>
              </a:rPr>
              <a:t> </a:t>
            </a:r>
            <a:r>
              <a:rPr sz="3700" spc="-195" dirty="0">
                <a:latin typeface="Times New Roman" panose="02020603050405020304"/>
                <a:cs typeface="Times New Roman" panose="02020603050405020304"/>
              </a:rPr>
              <a:t>1</a:t>
            </a:r>
            <a:r>
              <a:rPr sz="3700" spc="160" dirty="0">
                <a:latin typeface="Times New Roman" panose="02020603050405020304"/>
                <a:cs typeface="Times New Roman" panose="02020603050405020304"/>
              </a:rPr>
              <a:t>,</a:t>
            </a:r>
            <a:r>
              <a:rPr sz="3700" spc="125" dirty="0">
                <a:latin typeface="Times New Roman" panose="02020603050405020304"/>
                <a:cs typeface="Times New Roman" panose="02020603050405020304"/>
              </a:rPr>
              <a:t>2</a:t>
            </a:r>
            <a:r>
              <a:rPr sz="3700" spc="5" dirty="0">
                <a:latin typeface="Times New Roman" panose="02020603050405020304"/>
                <a:cs typeface="Times New Roman" panose="02020603050405020304"/>
              </a:rPr>
              <a:t>,...,</a:t>
            </a:r>
            <a:r>
              <a:rPr sz="3700" spc="35" dirty="0">
                <a:latin typeface="Times New Roman" panose="02020603050405020304"/>
                <a:cs typeface="Times New Roman" panose="02020603050405020304"/>
              </a:rPr>
              <a:t> </a:t>
            </a:r>
            <a:r>
              <a:rPr sz="3700" i="1" spc="10" dirty="0">
                <a:latin typeface="Times New Roman" panose="02020603050405020304"/>
                <a:cs typeface="Times New Roman" panose="02020603050405020304"/>
              </a:rPr>
              <a:t>n</a:t>
            </a:r>
            <a:endParaRPr sz="3700">
              <a:latin typeface="Times New Roman" panose="02020603050405020304"/>
              <a:cs typeface="Times New Roman" panose="02020603050405020304"/>
            </a:endParaRPr>
          </a:p>
        </p:txBody>
      </p:sp>
      <p:sp>
        <p:nvSpPr>
          <p:cNvPr id="7" name="object 7"/>
          <p:cNvSpPr txBox="1"/>
          <p:nvPr/>
        </p:nvSpPr>
        <p:spPr>
          <a:xfrm>
            <a:off x="1907413" y="3113409"/>
            <a:ext cx="1371600" cy="1276985"/>
          </a:xfrm>
          <a:prstGeom prst="rect">
            <a:avLst/>
          </a:prstGeom>
        </p:spPr>
        <p:txBody>
          <a:bodyPr vert="horz" wrap="square" lIns="0" tIns="0" rIns="0" bIns="0" rtlCol="0">
            <a:spAutoFit/>
          </a:bodyPr>
          <a:lstStyle/>
          <a:p>
            <a:pPr marL="291465" marR="5080" indent="-279400">
              <a:lnSpc>
                <a:spcPct val="149000"/>
              </a:lnSpc>
            </a:pPr>
            <a:r>
              <a:rPr sz="4275" i="1" spc="-367" baseline="14000" dirty="0">
                <a:latin typeface="Times New Roman" panose="02020603050405020304"/>
                <a:cs typeface="Times New Roman" panose="02020603050405020304"/>
              </a:rPr>
              <a:t>r</a:t>
            </a:r>
            <a:r>
              <a:rPr sz="2000" i="1" spc="-5" dirty="0">
                <a:latin typeface="Times New Roman" panose="02020603050405020304"/>
                <a:cs typeface="Times New Roman" panose="02020603050405020304"/>
              </a:rPr>
              <a:t>i</a:t>
            </a:r>
            <a:r>
              <a:rPr sz="2000" i="1" dirty="0">
                <a:latin typeface="Times New Roman" panose="02020603050405020304"/>
                <a:cs typeface="Times New Roman" panose="02020603050405020304"/>
              </a:rPr>
              <a:t> </a:t>
            </a:r>
            <a:r>
              <a:rPr sz="2000" i="1" spc="-229" dirty="0">
                <a:latin typeface="Times New Roman" panose="02020603050405020304"/>
                <a:cs typeface="Times New Roman" panose="02020603050405020304"/>
              </a:rPr>
              <a:t> </a:t>
            </a:r>
            <a:r>
              <a:rPr sz="2800" b="1" spc="-10" dirty="0">
                <a:latin typeface="新宋体" panose="02010609030101010101" charset="-122"/>
                <a:cs typeface="新宋体" panose="02010609030101010101" charset="-122"/>
              </a:rPr>
              <a:t>和</a:t>
            </a:r>
            <a:r>
              <a:rPr sz="2800" b="1" spc="-425" dirty="0">
                <a:latin typeface="新宋体" panose="02010609030101010101" charset="-122"/>
                <a:cs typeface="新宋体" panose="02010609030101010101" charset="-122"/>
              </a:rPr>
              <a:t> </a:t>
            </a:r>
            <a:r>
              <a:rPr sz="4275" i="1" spc="37" baseline="14000" dirty="0">
                <a:latin typeface="Times New Roman" panose="02020603050405020304"/>
                <a:cs typeface="Times New Roman" panose="02020603050405020304"/>
              </a:rPr>
              <a:t>s</a:t>
            </a:r>
            <a:r>
              <a:rPr sz="2000" i="1" spc="100" dirty="0">
                <a:latin typeface="Times New Roman" panose="02020603050405020304"/>
                <a:cs typeface="Times New Roman" panose="02020603050405020304"/>
              </a:rPr>
              <a:t>i</a:t>
            </a:r>
            <a:r>
              <a:rPr sz="2800" b="1" spc="-10" dirty="0">
                <a:latin typeface="新宋体" panose="02010609030101010101" charset="-122"/>
                <a:cs typeface="新宋体" panose="02010609030101010101" charset="-122"/>
              </a:rPr>
              <a:t>是 变量</a:t>
            </a:r>
            <a:endParaRPr sz="2800">
              <a:latin typeface="新宋体" panose="02010609030101010101" charset="-122"/>
              <a:cs typeface="新宋体" panose="02010609030101010101" charset="-122"/>
            </a:endParaRPr>
          </a:p>
        </p:txBody>
      </p:sp>
      <p:sp>
        <p:nvSpPr>
          <p:cNvPr id="8" name="object 8"/>
          <p:cNvSpPr txBox="1"/>
          <p:nvPr/>
        </p:nvSpPr>
        <p:spPr>
          <a:xfrm>
            <a:off x="3447453" y="3255009"/>
            <a:ext cx="5874385" cy="494030"/>
          </a:xfrm>
          <a:prstGeom prst="rect">
            <a:avLst/>
          </a:prstGeom>
        </p:spPr>
        <p:txBody>
          <a:bodyPr vert="horz" wrap="square" lIns="0" tIns="0" rIns="0" bIns="0" rtlCol="0">
            <a:spAutoFit/>
          </a:bodyPr>
          <a:lstStyle/>
          <a:p>
            <a:pPr marL="12700">
              <a:lnSpc>
                <a:spcPct val="100000"/>
              </a:lnSpc>
            </a:pPr>
            <a:r>
              <a:rPr sz="3375" i="1" spc="7" baseline="1000" dirty="0">
                <a:latin typeface="Times New Roman" panose="02020603050405020304"/>
                <a:cs typeface="Times New Roman" panose="02020603050405020304"/>
              </a:rPr>
              <a:t>f</a:t>
            </a:r>
            <a:r>
              <a:rPr sz="3375" i="1" spc="307" baseline="1000" dirty="0">
                <a:latin typeface="Times New Roman" panose="02020603050405020304"/>
                <a:cs typeface="Times New Roman" panose="02020603050405020304"/>
              </a:rPr>
              <a:t> </a:t>
            </a:r>
            <a:r>
              <a:rPr sz="4575" spc="-75" baseline="2000" dirty="0">
                <a:latin typeface="Symbol" panose="05050102010706020507"/>
                <a:cs typeface="Symbol" panose="05050102010706020507"/>
              </a:rPr>
              <a:t></a:t>
            </a:r>
            <a:r>
              <a:rPr sz="3375" i="1" spc="15" baseline="1000" dirty="0">
                <a:latin typeface="Times New Roman" panose="02020603050405020304"/>
                <a:cs typeface="Times New Roman" panose="02020603050405020304"/>
              </a:rPr>
              <a:t>x</a:t>
            </a:r>
            <a:r>
              <a:rPr sz="3375" i="1" spc="-502" baseline="1000" dirty="0">
                <a:latin typeface="Times New Roman" panose="02020603050405020304"/>
                <a:cs typeface="Times New Roman" panose="02020603050405020304"/>
              </a:rPr>
              <a:t> </a:t>
            </a:r>
            <a:r>
              <a:rPr sz="3375" spc="7" baseline="1000" dirty="0">
                <a:latin typeface="Times New Roman" panose="02020603050405020304"/>
                <a:cs typeface="Times New Roman" panose="02020603050405020304"/>
              </a:rPr>
              <a:t>,</a:t>
            </a:r>
            <a:r>
              <a:rPr sz="3375" spc="225" baseline="1000" dirty="0">
                <a:latin typeface="Times New Roman" panose="02020603050405020304"/>
                <a:cs typeface="Times New Roman" panose="02020603050405020304"/>
              </a:rPr>
              <a:t> </a:t>
            </a:r>
            <a:r>
              <a:rPr sz="3375" i="1" spc="15" baseline="1000" dirty="0">
                <a:latin typeface="Times New Roman" panose="02020603050405020304"/>
                <a:cs typeface="Times New Roman" panose="02020603050405020304"/>
              </a:rPr>
              <a:t>y</a:t>
            </a:r>
            <a:r>
              <a:rPr sz="3375" i="1" spc="-240" baseline="1000" dirty="0">
                <a:latin typeface="Times New Roman" panose="02020603050405020304"/>
                <a:cs typeface="Times New Roman" panose="02020603050405020304"/>
              </a:rPr>
              <a:t> </a:t>
            </a:r>
            <a:r>
              <a:rPr sz="4575" spc="-179" baseline="2000" dirty="0">
                <a:latin typeface="Symbol" panose="05050102010706020507"/>
                <a:cs typeface="Symbol" panose="05050102010706020507"/>
              </a:rPr>
              <a:t></a:t>
            </a:r>
            <a:r>
              <a:rPr sz="4575" spc="419" baseline="2000" dirty="0">
                <a:latin typeface="Times New Roman" panose="02020603050405020304"/>
                <a:cs typeface="Times New Roman" panose="02020603050405020304"/>
              </a:rPr>
              <a:t> </a:t>
            </a:r>
            <a:r>
              <a:rPr sz="4200" b="1" spc="-15" baseline="-7000" dirty="0">
                <a:latin typeface="新宋体" panose="02010609030101010101" charset="-122"/>
                <a:cs typeface="新宋体" panose="02010609030101010101" charset="-122"/>
              </a:rPr>
              <a:t>和</a:t>
            </a:r>
            <a:r>
              <a:rPr sz="4200" b="1" spc="-1642" baseline="-7000" dirty="0">
                <a:latin typeface="新宋体" panose="02010609030101010101" charset="-122"/>
                <a:cs typeface="新宋体" panose="02010609030101010101" charset="-122"/>
              </a:rPr>
              <a:t> </a:t>
            </a:r>
            <a:r>
              <a:rPr sz="2100" i="1" spc="175" dirty="0">
                <a:latin typeface="Times New Roman" panose="02020603050405020304"/>
                <a:cs typeface="Times New Roman" panose="02020603050405020304"/>
              </a:rPr>
              <a:t>g</a:t>
            </a:r>
            <a:r>
              <a:rPr sz="2900" spc="-215" dirty="0">
                <a:latin typeface="Symbol" panose="05050102010706020507"/>
                <a:cs typeface="Symbol" panose="05050102010706020507"/>
              </a:rPr>
              <a:t></a:t>
            </a:r>
            <a:r>
              <a:rPr sz="2100" i="1" spc="30" dirty="0">
                <a:latin typeface="Times New Roman" panose="02020603050405020304"/>
                <a:cs typeface="Times New Roman" panose="02020603050405020304"/>
              </a:rPr>
              <a:t>x</a:t>
            </a:r>
            <a:r>
              <a:rPr sz="2100" spc="10" dirty="0">
                <a:latin typeface="Times New Roman" panose="02020603050405020304"/>
                <a:cs typeface="Times New Roman" panose="02020603050405020304"/>
              </a:rPr>
              <a:t>,</a:t>
            </a:r>
            <a:r>
              <a:rPr sz="2100" spc="-55" dirty="0">
                <a:latin typeface="Times New Roman" panose="02020603050405020304"/>
                <a:cs typeface="Times New Roman" panose="02020603050405020304"/>
              </a:rPr>
              <a:t> </a:t>
            </a:r>
            <a:r>
              <a:rPr sz="2100" i="1" spc="165" dirty="0">
                <a:latin typeface="Times New Roman" panose="02020603050405020304"/>
                <a:cs typeface="Times New Roman" panose="02020603050405020304"/>
              </a:rPr>
              <a:t>y</a:t>
            </a:r>
            <a:r>
              <a:rPr sz="2900" spc="-265" dirty="0">
                <a:latin typeface="Symbol" panose="05050102010706020507"/>
                <a:cs typeface="Symbol" panose="05050102010706020507"/>
              </a:rPr>
              <a:t></a:t>
            </a:r>
            <a:r>
              <a:rPr sz="2900" spc="180" dirty="0">
                <a:latin typeface="Times New Roman" panose="02020603050405020304"/>
                <a:cs typeface="Times New Roman" panose="02020603050405020304"/>
              </a:rPr>
              <a:t> </a:t>
            </a:r>
            <a:r>
              <a:rPr sz="4200" b="1" spc="-15" baseline="-7000" dirty="0">
                <a:latin typeface="新宋体" panose="02010609030101010101" charset="-122"/>
                <a:cs typeface="新宋体" panose="02010609030101010101" charset="-122"/>
              </a:rPr>
              <a:t>在</a:t>
            </a:r>
            <a:r>
              <a:rPr sz="4200" b="1" spc="-22" baseline="-7000" dirty="0">
                <a:latin typeface="新宋体" panose="02010609030101010101" charset="-122"/>
                <a:cs typeface="新宋体" panose="02010609030101010101" charset="-122"/>
              </a:rPr>
              <a:t>任何点处彩色分量的</a:t>
            </a:r>
            <a:endParaRPr sz="4200" baseline="-7000">
              <a:latin typeface="新宋体" panose="02010609030101010101" charset="-122"/>
              <a:cs typeface="新宋体" panose="02010609030101010101" charset="-122"/>
            </a:endParaRPr>
          </a:p>
        </p:txBody>
      </p:sp>
      <p:sp>
        <p:nvSpPr>
          <p:cNvPr id="9" name="object 9"/>
          <p:cNvSpPr txBox="1"/>
          <p:nvPr/>
        </p:nvSpPr>
        <p:spPr>
          <a:xfrm>
            <a:off x="1754251" y="4262633"/>
            <a:ext cx="7847330" cy="2570480"/>
          </a:xfrm>
          <a:prstGeom prst="rect">
            <a:avLst/>
          </a:prstGeom>
        </p:spPr>
        <p:txBody>
          <a:bodyPr vert="horz" wrap="square" lIns="0" tIns="0" rIns="0" bIns="0" rtlCol="0">
            <a:spAutoFit/>
          </a:bodyPr>
          <a:lstStyle/>
          <a:p>
            <a:pPr marL="12700" marR="5080" indent="88900">
              <a:lnSpc>
                <a:spcPct val="141000"/>
              </a:lnSpc>
              <a:tabLst>
                <a:tab pos="1668145" algn="l"/>
              </a:tabLst>
            </a:pPr>
            <a:r>
              <a:rPr sz="4575" spc="-1230" baseline="7000" dirty="0">
                <a:latin typeface="Symbol" panose="05050102010706020507"/>
                <a:cs typeface="Symbol" panose="05050102010706020507"/>
              </a:rPr>
              <a:t></a:t>
            </a:r>
            <a:r>
              <a:rPr sz="3375" i="1" spc="-330" baseline="10000" dirty="0">
                <a:latin typeface="Times New Roman" panose="02020603050405020304"/>
                <a:cs typeface="Times New Roman" panose="02020603050405020304"/>
              </a:rPr>
              <a:t>T</a:t>
            </a:r>
            <a:r>
              <a:rPr sz="2400" spc="165" baseline="-5000" dirty="0">
                <a:latin typeface="Times New Roman" panose="02020603050405020304"/>
                <a:cs typeface="Times New Roman" panose="02020603050405020304"/>
              </a:rPr>
              <a:t>1</a:t>
            </a:r>
            <a:r>
              <a:rPr sz="3375" spc="209" baseline="10000" dirty="0">
                <a:latin typeface="Times New Roman" panose="02020603050405020304"/>
                <a:cs typeface="Times New Roman" panose="02020603050405020304"/>
              </a:rPr>
              <a:t>,</a:t>
            </a:r>
            <a:r>
              <a:rPr sz="3375" i="1" spc="-67" baseline="10000" dirty="0">
                <a:latin typeface="Times New Roman" panose="02020603050405020304"/>
                <a:cs typeface="Times New Roman" panose="02020603050405020304"/>
              </a:rPr>
              <a:t>T</a:t>
            </a:r>
            <a:r>
              <a:rPr sz="2400" spc="-7" baseline="-5000" dirty="0">
                <a:latin typeface="Times New Roman" panose="02020603050405020304"/>
                <a:cs typeface="Times New Roman" panose="02020603050405020304"/>
              </a:rPr>
              <a:t>2</a:t>
            </a:r>
            <a:r>
              <a:rPr sz="2400" spc="-232" baseline="-5000" dirty="0">
                <a:latin typeface="Times New Roman" panose="02020603050405020304"/>
                <a:cs typeface="Times New Roman" panose="02020603050405020304"/>
              </a:rPr>
              <a:t> </a:t>
            </a:r>
            <a:r>
              <a:rPr sz="3375" spc="7" baseline="10000" dirty="0">
                <a:latin typeface="Times New Roman" panose="02020603050405020304"/>
                <a:cs typeface="Times New Roman" panose="02020603050405020304"/>
              </a:rPr>
              <a:t>,..</a:t>
            </a:r>
            <a:r>
              <a:rPr sz="3375" spc="-322" baseline="10000" dirty="0">
                <a:latin typeface="Times New Roman" panose="02020603050405020304"/>
                <a:cs typeface="Times New Roman" panose="02020603050405020304"/>
              </a:rPr>
              <a:t>.</a:t>
            </a:r>
            <a:r>
              <a:rPr sz="3375" i="1" spc="-67" baseline="10000" dirty="0">
                <a:latin typeface="Times New Roman" panose="02020603050405020304"/>
                <a:cs typeface="Times New Roman" panose="02020603050405020304"/>
              </a:rPr>
              <a:t>T</a:t>
            </a:r>
            <a:r>
              <a:rPr sz="2400" i="1" spc="-7" baseline="-5000" dirty="0">
                <a:latin typeface="Times New Roman" panose="02020603050405020304"/>
                <a:cs typeface="Times New Roman" panose="02020603050405020304"/>
              </a:rPr>
              <a:t>n</a:t>
            </a:r>
            <a:r>
              <a:rPr sz="2400" i="1" spc="-315" baseline="-5000" dirty="0">
                <a:latin typeface="Times New Roman" panose="02020603050405020304"/>
                <a:cs typeface="Times New Roman" panose="02020603050405020304"/>
              </a:rPr>
              <a:t> </a:t>
            </a:r>
            <a:r>
              <a:rPr sz="4575" spc="-592" baseline="7000" dirty="0">
                <a:latin typeface="Symbol" panose="05050102010706020507"/>
                <a:cs typeface="Symbol" panose="05050102010706020507"/>
              </a:rPr>
              <a:t></a:t>
            </a:r>
            <a:r>
              <a:rPr sz="4575" baseline="7000" dirty="0">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是一个</a:t>
            </a:r>
            <a:r>
              <a:rPr sz="2800" b="1" spc="-10" dirty="0">
                <a:latin typeface="新宋体" panose="02010609030101010101" charset="-122"/>
                <a:cs typeface="新宋体" panose="02010609030101010101" charset="-122"/>
              </a:rPr>
              <a:t>对</a:t>
            </a:r>
            <a:r>
              <a:rPr sz="2800" b="1" spc="-445" dirty="0">
                <a:latin typeface="新宋体" panose="02010609030101010101" charset="-122"/>
                <a:cs typeface="新宋体" panose="02010609030101010101" charset="-122"/>
              </a:rPr>
              <a:t> </a:t>
            </a:r>
            <a:r>
              <a:rPr sz="3375" i="1" spc="-277" baseline="10000" dirty="0">
                <a:latin typeface="Times New Roman" panose="02020603050405020304"/>
                <a:cs typeface="Times New Roman" panose="02020603050405020304"/>
              </a:rPr>
              <a:t>r</a:t>
            </a:r>
            <a:r>
              <a:rPr sz="2325" i="1" spc="15" baseline="-5000" dirty="0">
                <a:latin typeface="Times New Roman" panose="02020603050405020304"/>
                <a:cs typeface="Times New Roman" panose="02020603050405020304"/>
              </a:rPr>
              <a:t>i</a:t>
            </a:r>
            <a:r>
              <a:rPr sz="2325" i="1" baseline="-5000" dirty="0">
                <a:latin typeface="Times New Roman" panose="02020603050405020304"/>
                <a:cs typeface="Times New Roman" panose="02020603050405020304"/>
              </a:rPr>
              <a:t> </a:t>
            </a:r>
            <a:r>
              <a:rPr sz="2325" i="1" spc="-135" baseline="-5000" dirty="0">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操作产</a:t>
            </a:r>
            <a:r>
              <a:rPr sz="2800" b="1" spc="-10" dirty="0">
                <a:latin typeface="新宋体" panose="02010609030101010101" charset="-122"/>
                <a:cs typeface="新宋体" panose="02010609030101010101" charset="-122"/>
              </a:rPr>
              <a:t>生</a:t>
            </a:r>
            <a:r>
              <a:rPr sz="2800" b="1" spc="-580" dirty="0">
                <a:latin typeface="新宋体" panose="02010609030101010101" charset="-122"/>
                <a:cs typeface="新宋体" panose="02010609030101010101" charset="-122"/>
              </a:rPr>
              <a:t> </a:t>
            </a:r>
            <a:r>
              <a:rPr sz="2775" i="1" spc="15" baseline="6000" dirty="0">
                <a:latin typeface="Times New Roman" panose="02020603050405020304"/>
                <a:cs typeface="Times New Roman" panose="02020603050405020304"/>
              </a:rPr>
              <a:t>s</a:t>
            </a:r>
            <a:r>
              <a:rPr sz="2775" i="1" spc="-179" baseline="6000" dirty="0">
                <a:latin typeface="Times New Roman" panose="02020603050405020304"/>
                <a:cs typeface="Times New Roman" panose="02020603050405020304"/>
              </a:rPr>
              <a:t> </a:t>
            </a:r>
            <a:r>
              <a:rPr sz="1950" i="1" spc="7" baseline="-11000" dirty="0">
                <a:latin typeface="Times New Roman" panose="02020603050405020304"/>
                <a:cs typeface="Times New Roman" panose="02020603050405020304"/>
              </a:rPr>
              <a:t>i</a:t>
            </a:r>
            <a:r>
              <a:rPr sz="1950" i="1" baseline="-11000" dirty="0">
                <a:latin typeface="Times New Roman" panose="02020603050405020304"/>
                <a:cs typeface="Times New Roman" panose="02020603050405020304"/>
              </a:rPr>
              <a:t> </a:t>
            </a:r>
            <a:r>
              <a:rPr sz="1950" i="1" spc="-202" baseline="-11000" dirty="0">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的变换或彩色映 射函数集 选择的彩色空间决定n的值，如RGB彩色空间，n=3,</a:t>
            </a:r>
            <a:endParaRPr sz="2800">
              <a:latin typeface="新宋体" panose="02010609030101010101" charset="-122"/>
              <a:cs typeface="新宋体" panose="02010609030101010101" charset="-122"/>
            </a:endParaRPr>
          </a:p>
          <a:p>
            <a:pPr marL="12700">
              <a:lnSpc>
                <a:spcPct val="100000"/>
              </a:lnSpc>
              <a:spcBef>
                <a:spcPts val="1685"/>
              </a:spcBef>
            </a:pPr>
            <a:r>
              <a:rPr sz="2800" b="1" spc="-15" dirty="0">
                <a:latin typeface="新宋体" panose="02010609030101010101" charset="-122"/>
                <a:cs typeface="新宋体" panose="02010609030101010101" charset="-122"/>
              </a:rPr>
              <a:t>r</a:t>
            </a:r>
            <a:r>
              <a:rPr sz="2850" b="1" spc="-22" baseline="-20000" dirty="0">
                <a:latin typeface="新宋体" panose="02010609030101010101" charset="-122"/>
                <a:cs typeface="新宋体" panose="02010609030101010101" charset="-122"/>
              </a:rPr>
              <a:t>1</a:t>
            </a:r>
            <a:r>
              <a:rPr sz="2800" b="1" spc="-20" dirty="0">
                <a:latin typeface="新宋体" panose="02010609030101010101" charset="-122"/>
                <a:cs typeface="新宋体" panose="02010609030101010101" charset="-122"/>
              </a:rPr>
              <a:t>,</a:t>
            </a:r>
            <a:r>
              <a:rPr sz="2800" b="1" spc="-15" dirty="0">
                <a:latin typeface="新宋体" panose="02010609030101010101" charset="-122"/>
                <a:cs typeface="新宋体" panose="02010609030101010101" charset="-122"/>
              </a:rPr>
              <a:t>r</a:t>
            </a:r>
            <a:r>
              <a:rPr sz="2850" b="1" spc="-22" baseline="-20000" dirty="0">
                <a:latin typeface="新宋体" panose="02010609030101010101" charset="-122"/>
                <a:cs typeface="新宋体" panose="02010609030101010101" charset="-122"/>
              </a:rPr>
              <a:t>2</a:t>
            </a:r>
            <a:r>
              <a:rPr sz="2800" b="1" spc="-15" dirty="0">
                <a:latin typeface="新宋体" panose="02010609030101010101" charset="-122"/>
                <a:cs typeface="新宋体" panose="02010609030101010101" charset="-122"/>
              </a:rPr>
              <a:t>和r</a:t>
            </a:r>
            <a:r>
              <a:rPr sz="2850" b="1" spc="-22" baseline="-20000" dirty="0">
                <a:latin typeface="新宋体" panose="02010609030101010101" charset="-122"/>
                <a:cs typeface="新宋体" panose="02010609030101010101" charset="-122"/>
              </a:rPr>
              <a:t>3</a:t>
            </a:r>
            <a:r>
              <a:rPr sz="2800" b="1" spc="-15" dirty="0">
                <a:latin typeface="新宋体" panose="02010609030101010101" charset="-122"/>
                <a:cs typeface="新宋体" panose="02010609030101010101" charset="-122"/>
              </a:rPr>
              <a:t>表示红、绿、蓝分量;CMYK，则n=4</a:t>
            </a:r>
            <a:endParaRPr sz="2800">
              <a:latin typeface="新宋体" panose="02010609030101010101" charset="-122"/>
              <a:cs typeface="新宋体" panose="02010609030101010101" charset="-122"/>
            </a:endParaRPr>
          </a:p>
        </p:txBody>
      </p:sp>
      <p:sp>
        <p:nvSpPr>
          <p:cNvPr id="10" name="object 10"/>
          <p:cNvSpPr txBox="1"/>
          <p:nvPr/>
        </p:nvSpPr>
        <p:spPr>
          <a:xfrm>
            <a:off x="1969897" y="1820164"/>
            <a:ext cx="4092575" cy="1291590"/>
          </a:xfrm>
          <a:prstGeom prst="rect">
            <a:avLst/>
          </a:prstGeom>
        </p:spPr>
        <p:txBody>
          <a:bodyPr vert="horz" wrap="square" lIns="0" tIns="0" rIns="0" bIns="0" rtlCol="0">
            <a:spAutoFit/>
          </a:bodyPr>
          <a:lstStyle/>
          <a:p>
            <a:pPr marL="730885" indent="-71882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彩色变换的简单形式</a:t>
            </a:r>
            <a:endParaRPr sz="3200">
              <a:latin typeface="新宋体" panose="02010609030101010101" charset="-122"/>
              <a:cs typeface="新宋体" panose="02010609030101010101" charset="-122"/>
            </a:endParaRPr>
          </a:p>
          <a:p>
            <a:pPr marL="730885">
              <a:lnSpc>
                <a:spcPct val="100000"/>
              </a:lnSpc>
              <a:spcBef>
                <a:spcPts val="120"/>
              </a:spcBef>
              <a:tabLst>
                <a:tab pos="1177290" algn="l"/>
              </a:tabLst>
            </a:pPr>
            <a:r>
              <a:rPr sz="3500" i="1" spc="70" dirty="0">
                <a:latin typeface="Times New Roman" panose="02020603050405020304"/>
                <a:cs typeface="Times New Roman" panose="02020603050405020304"/>
              </a:rPr>
              <a:t>s</a:t>
            </a:r>
            <a:r>
              <a:rPr sz="3675" i="1" baseline="-20000" dirty="0">
                <a:latin typeface="Times New Roman" panose="02020603050405020304"/>
                <a:cs typeface="Times New Roman" panose="02020603050405020304"/>
              </a:rPr>
              <a:t>i	</a:t>
            </a:r>
            <a:r>
              <a:rPr sz="3500" dirty="0">
                <a:latin typeface="Symbol" panose="05050102010706020507"/>
                <a:cs typeface="Symbol" panose="05050102010706020507"/>
              </a:rPr>
              <a:t></a:t>
            </a:r>
            <a:r>
              <a:rPr sz="3500" spc="-160" dirty="0">
                <a:latin typeface="Times New Roman" panose="02020603050405020304"/>
                <a:cs typeface="Times New Roman" panose="02020603050405020304"/>
              </a:rPr>
              <a:t> </a:t>
            </a:r>
            <a:r>
              <a:rPr sz="3500" i="1" spc="-110" dirty="0">
                <a:latin typeface="Times New Roman" panose="02020603050405020304"/>
                <a:cs typeface="Times New Roman" panose="02020603050405020304"/>
              </a:rPr>
              <a:t>T</a:t>
            </a:r>
            <a:r>
              <a:rPr sz="3675" i="1" baseline="-20000" dirty="0">
                <a:latin typeface="Times New Roman" panose="02020603050405020304"/>
                <a:cs typeface="Times New Roman" panose="02020603050405020304"/>
              </a:rPr>
              <a:t>i</a:t>
            </a:r>
            <a:r>
              <a:rPr sz="3675" i="1" spc="-120" baseline="-20000" dirty="0">
                <a:latin typeface="Times New Roman" panose="02020603050405020304"/>
                <a:cs typeface="Times New Roman" panose="02020603050405020304"/>
              </a:rPr>
              <a:t> </a:t>
            </a:r>
            <a:r>
              <a:rPr sz="4750" spc="-490" dirty="0">
                <a:latin typeface="Symbol" panose="05050102010706020507"/>
                <a:cs typeface="Symbol" panose="05050102010706020507"/>
              </a:rPr>
              <a:t></a:t>
            </a:r>
            <a:r>
              <a:rPr sz="3500" i="1" spc="-470" dirty="0">
                <a:latin typeface="Times New Roman" panose="02020603050405020304"/>
                <a:cs typeface="Times New Roman" panose="02020603050405020304"/>
              </a:rPr>
              <a:t>r</a:t>
            </a:r>
            <a:r>
              <a:rPr sz="3675" baseline="-20000" dirty="0">
                <a:latin typeface="Times New Roman" panose="02020603050405020304"/>
                <a:cs typeface="Times New Roman" panose="02020603050405020304"/>
              </a:rPr>
              <a:t>1</a:t>
            </a:r>
            <a:r>
              <a:rPr sz="3675" spc="-585" baseline="-20000" dirty="0">
                <a:latin typeface="Times New Roman" panose="02020603050405020304"/>
                <a:cs typeface="Times New Roman" panose="02020603050405020304"/>
              </a:rPr>
              <a:t> </a:t>
            </a:r>
            <a:r>
              <a:rPr sz="3500" dirty="0">
                <a:latin typeface="Times New Roman" panose="02020603050405020304"/>
                <a:cs typeface="Times New Roman" panose="02020603050405020304"/>
              </a:rPr>
              <a:t>,</a:t>
            </a:r>
            <a:r>
              <a:rPr sz="3500" spc="-409" dirty="0">
                <a:latin typeface="Times New Roman" panose="02020603050405020304"/>
                <a:cs typeface="Times New Roman" panose="02020603050405020304"/>
              </a:rPr>
              <a:t> </a:t>
            </a:r>
            <a:r>
              <a:rPr sz="3500" i="1" spc="-190" dirty="0">
                <a:latin typeface="Times New Roman" panose="02020603050405020304"/>
                <a:cs typeface="Times New Roman" panose="02020603050405020304"/>
              </a:rPr>
              <a:t>r</a:t>
            </a:r>
            <a:r>
              <a:rPr sz="3675" baseline="-20000" dirty="0">
                <a:latin typeface="Times New Roman" panose="02020603050405020304"/>
                <a:cs typeface="Times New Roman" panose="02020603050405020304"/>
              </a:rPr>
              <a:t>2</a:t>
            </a:r>
            <a:r>
              <a:rPr sz="3675" spc="-292" baseline="-20000" dirty="0">
                <a:latin typeface="Times New Roman" panose="02020603050405020304"/>
                <a:cs typeface="Times New Roman" panose="02020603050405020304"/>
              </a:rPr>
              <a:t> </a:t>
            </a:r>
            <a:r>
              <a:rPr sz="3500" dirty="0">
                <a:latin typeface="Times New Roman" panose="02020603050405020304"/>
                <a:cs typeface="Times New Roman" panose="02020603050405020304"/>
              </a:rPr>
              <a:t>,...,</a:t>
            </a:r>
            <a:r>
              <a:rPr sz="3500" spc="-325" dirty="0">
                <a:latin typeface="Times New Roman" panose="02020603050405020304"/>
                <a:cs typeface="Times New Roman" panose="02020603050405020304"/>
              </a:rPr>
              <a:t> </a:t>
            </a:r>
            <a:r>
              <a:rPr sz="3500" i="1" spc="-195" dirty="0">
                <a:latin typeface="Times New Roman" panose="02020603050405020304"/>
                <a:cs typeface="Times New Roman" panose="02020603050405020304"/>
              </a:rPr>
              <a:t>r</a:t>
            </a:r>
            <a:r>
              <a:rPr sz="3675" i="1" baseline="-20000" dirty="0">
                <a:latin typeface="Times New Roman" panose="02020603050405020304"/>
                <a:cs typeface="Times New Roman" panose="02020603050405020304"/>
              </a:rPr>
              <a:t>n</a:t>
            </a:r>
            <a:r>
              <a:rPr sz="3675" i="1" spc="30" baseline="-20000" dirty="0">
                <a:latin typeface="Times New Roman" panose="02020603050405020304"/>
                <a:cs typeface="Times New Roman" panose="02020603050405020304"/>
              </a:rPr>
              <a:t> </a:t>
            </a:r>
            <a:r>
              <a:rPr sz="4750" spc="-409" dirty="0">
                <a:latin typeface="Symbol" panose="05050102010706020507"/>
                <a:cs typeface="Symbol" panose="05050102010706020507"/>
              </a:rPr>
              <a:t></a:t>
            </a:r>
            <a:endParaRPr sz="4750">
              <a:latin typeface="Symbol" panose="05050102010706020507"/>
              <a:cs typeface="Symbol" panose="0505010201070602050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81098" y="482315"/>
            <a:ext cx="3530600" cy="1090930"/>
          </a:xfrm>
          <a:prstGeom prst="rect">
            <a:avLst/>
          </a:prstGeom>
        </p:spPr>
        <p:txBody>
          <a:bodyPr vert="horz" wrap="square" lIns="0" tIns="0" rIns="0" bIns="0" rtlCol="0">
            <a:spAutoFit/>
          </a:bodyPr>
          <a:lstStyle/>
          <a:p>
            <a:pPr marL="12700" marR="5080">
              <a:lnSpc>
                <a:spcPct val="150000"/>
              </a:lnSpc>
            </a:pPr>
            <a:r>
              <a:rPr sz="2400" spc="-10" dirty="0">
                <a:latin typeface="新宋体" panose="02010609030101010101" charset="-122"/>
                <a:cs typeface="新宋体" panose="02010609030101010101" charset="-122"/>
              </a:rPr>
              <a:t>例4：基于内容的图像检索 例5：基于内容的镜头检索</a:t>
            </a:r>
            <a:endParaRPr sz="2400">
              <a:latin typeface="新宋体" panose="02010609030101010101" charset="-122"/>
              <a:cs typeface="新宋体" panose="02010609030101010101" charset="-122"/>
            </a:endParaRPr>
          </a:p>
        </p:txBody>
      </p:sp>
      <p:sp>
        <p:nvSpPr>
          <p:cNvPr id="5" name="object 5"/>
          <p:cNvSpPr/>
          <p:nvPr/>
        </p:nvSpPr>
        <p:spPr>
          <a:xfrm>
            <a:off x="1818017" y="1761744"/>
            <a:ext cx="7850123" cy="51130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94802" rIns="0" bIns="0" rtlCol="0">
            <a:spAutoFit/>
          </a:bodyPr>
          <a:lstStyle/>
          <a:p>
            <a:pPr marL="197485">
              <a:lnSpc>
                <a:spcPts val="3750"/>
              </a:lnSpc>
            </a:pPr>
            <a:r>
              <a:rPr spc="-15" dirty="0">
                <a:latin typeface="新宋体" panose="02010609030101010101" charset="-122"/>
                <a:cs typeface="新宋体" panose="02010609030101010101" charset="-122"/>
              </a:rPr>
              <a:t>彩色变换</a:t>
            </a:r>
          </a:p>
        </p:txBody>
      </p:sp>
      <p:sp>
        <p:nvSpPr>
          <p:cNvPr id="6" name="object 6"/>
          <p:cNvSpPr/>
          <p:nvPr/>
        </p:nvSpPr>
        <p:spPr>
          <a:xfrm>
            <a:off x="2157604" y="2105025"/>
            <a:ext cx="4478273" cy="49911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840854" y="3232530"/>
            <a:ext cx="3073400" cy="1090930"/>
          </a:xfrm>
          <a:prstGeom prst="rect">
            <a:avLst/>
          </a:prstGeom>
        </p:spPr>
        <p:txBody>
          <a:bodyPr vert="horz" wrap="square" lIns="0" tIns="0" rIns="0" bIns="0" rtlCol="0">
            <a:spAutoFit/>
          </a:bodyPr>
          <a:lstStyle/>
          <a:p>
            <a:pPr marL="12700" marR="5080">
              <a:lnSpc>
                <a:spcPct val="150000"/>
              </a:lnSpc>
            </a:pPr>
            <a:r>
              <a:rPr sz="2400" b="1" spc="-10" dirty="0">
                <a:solidFill>
                  <a:srgbClr val="EE2B0A"/>
                </a:solidFill>
                <a:latin typeface="新宋体" panose="02010609030101010101" charset="-122"/>
                <a:cs typeface="新宋体" panose="02010609030101010101" charset="-122"/>
              </a:rPr>
              <a:t>CMYK图像，可知草莓由 深红和黄组成</a:t>
            </a:r>
            <a:endParaRPr sz="2400" dirty="0">
              <a:latin typeface="新宋体" panose="02010609030101010101" charset="-122"/>
              <a:cs typeface="新宋体" panose="02010609030101010101" charset="-122"/>
            </a:endParaRPr>
          </a:p>
        </p:txBody>
      </p:sp>
      <p:sp>
        <p:nvSpPr>
          <p:cNvPr id="9" name="object 9"/>
          <p:cNvSpPr txBox="1"/>
          <p:nvPr/>
        </p:nvSpPr>
        <p:spPr>
          <a:xfrm>
            <a:off x="3336925" y="2435973"/>
            <a:ext cx="6988175" cy="450829"/>
          </a:xfrm>
          <a:prstGeom prst="rect">
            <a:avLst/>
          </a:prstGeom>
        </p:spPr>
        <p:txBody>
          <a:bodyPr vert="horz" wrap="square" lIns="0" tIns="0" rIns="0" bIns="0" rtlCol="0">
            <a:spAutoFit/>
          </a:bodyPr>
          <a:lstStyle/>
          <a:p>
            <a:pPr marL="12700" marR="5080" indent="125730">
              <a:lnSpc>
                <a:spcPct val="144000"/>
              </a:lnSpc>
              <a:tabLst>
                <a:tab pos="2244090" algn="l"/>
              </a:tabLst>
            </a:pPr>
            <a:r>
              <a:rPr sz="2400" b="1" spc="-10" dirty="0" err="1">
                <a:solidFill>
                  <a:srgbClr val="EE2B0A"/>
                </a:solidFill>
                <a:latin typeface="新宋体" panose="02010609030101010101" charset="-122"/>
                <a:cs typeface="新宋体" panose="02010609030101010101" charset="-122"/>
              </a:rPr>
              <a:t>草莓和咖啡杯的彩色图像</a:t>
            </a:r>
            <a:r>
              <a:rPr sz="2400" b="1" spc="-10" dirty="0">
                <a:solidFill>
                  <a:srgbClr val="EE2B0A"/>
                </a:solidFill>
                <a:latin typeface="新宋体" panose="02010609030101010101" charset="-122"/>
                <a:cs typeface="新宋体" panose="02010609030101010101" charset="-122"/>
              </a:rPr>
              <a:t> </a:t>
            </a:r>
            <a:endParaRPr lang="en-US" sz="2400" b="1" spc="-10" dirty="0">
              <a:solidFill>
                <a:srgbClr val="EE2B0A"/>
              </a:solidFill>
              <a:latin typeface="新宋体" panose="02010609030101010101" charset="-122"/>
              <a:cs typeface="新宋体" panose="02010609030101010101" charset="-122"/>
            </a:endParaRPr>
          </a:p>
        </p:txBody>
      </p:sp>
      <p:sp>
        <p:nvSpPr>
          <p:cNvPr id="11" name="object 11"/>
          <p:cNvSpPr txBox="1"/>
          <p:nvPr/>
        </p:nvSpPr>
        <p:spPr>
          <a:xfrm>
            <a:off x="5880100" y="4932782"/>
            <a:ext cx="444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RGB图像，红色多而蓝色和绿色少</a:t>
            </a:r>
            <a:endParaRPr sz="2400" dirty="0">
              <a:latin typeface="新宋体" panose="02010609030101010101" charset="-122"/>
              <a:cs typeface="新宋体" panose="02010609030101010101" charset="-122"/>
            </a:endParaRPr>
          </a:p>
        </p:txBody>
      </p:sp>
      <p:sp>
        <p:nvSpPr>
          <p:cNvPr id="12" name="object 12"/>
          <p:cNvSpPr txBox="1"/>
          <p:nvPr/>
        </p:nvSpPr>
        <p:spPr>
          <a:xfrm>
            <a:off x="5913582" y="6143625"/>
            <a:ext cx="10922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HSI图像</a:t>
            </a:r>
            <a:endParaRPr sz="2400" dirty="0">
              <a:latin typeface="新宋体" panose="02010609030101010101" charset="-122"/>
              <a:cs typeface="新宋体" panose="02010609030101010101"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95398" y="953770"/>
            <a:ext cx="8382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补色</a:t>
            </a:r>
            <a:endParaRPr sz="3200">
              <a:latin typeface="新宋体" panose="02010609030101010101" charset="-122"/>
              <a:cs typeface="新宋体" panose="02010609030101010101" charset="-122"/>
            </a:endParaRPr>
          </a:p>
        </p:txBody>
      </p:sp>
      <p:sp>
        <p:nvSpPr>
          <p:cNvPr id="6" name="object 6"/>
          <p:cNvSpPr/>
          <p:nvPr/>
        </p:nvSpPr>
        <p:spPr>
          <a:xfrm>
            <a:off x="2826143" y="3273552"/>
            <a:ext cx="3968357" cy="2108073"/>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1754251" y="1909826"/>
            <a:ext cx="7490459" cy="845185"/>
          </a:xfrm>
          <a:prstGeom prst="rect">
            <a:avLst/>
          </a:prstGeom>
        </p:spPr>
        <p:txBody>
          <a:bodyPr vert="horz" wrap="square" lIns="0" tIns="0" rIns="0" bIns="0" rtlCol="0">
            <a:spAutoFit/>
          </a:bodyPr>
          <a:lstStyle/>
          <a:p>
            <a:pPr marL="12700" marR="5080">
              <a:lnSpc>
                <a:spcPct val="100000"/>
              </a:lnSpc>
            </a:pPr>
            <a:r>
              <a:rPr sz="2800" spc="-15" dirty="0">
                <a:latin typeface="新宋体" panose="02010609030101010101" charset="-122"/>
                <a:cs typeface="新宋体" panose="02010609030101010101" charset="-122"/>
              </a:rPr>
              <a:t>补色：在如图所示的彩色环上，与一种色调直接 相对立的另一种色调称为补色</a:t>
            </a:r>
            <a:endParaRPr sz="2800" dirty="0">
              <a:latin typeface="新宋体" panose="02010609030101010101" charset="-122"/>
              <a:cs typeface="新宋体" panose="02010609030101010101" charset="-122"/>
            </a:endParaRPr>
          </a:p>
        </p:txBody>
      </p:sp>
      <p:sp>
        <p:nvSpPr>
          <p:cNvPr id="8" name="object 8"/>
          <p:cNvSpPr txBox="1"/>
          <p:nvPr/>
        </p:nvSpPr>
        <p:spPr>
          <a:xfrm>
            <a:off x="1795398" y="5709222"/>
            <a:ext cx="7490459" cy="846386"/>
          </a:xfrm>
          <a:prstGeom prst="rect">
            <a:avLst/>
          </a:prstGeom>
        </p:spPr>
        <p:txBody>
          <a:bodyPr vert="horz" wrap="square" lIns="0" tIns="0" rIns="0" bIns="0" rtlCol="0">
            <a:spAutoFit/>
          </a:bodyPr>
          <a:lstStyle/>
          <a:p>
            <a:pPr marL="12700">
              <a:lnSpc>
                <a:spcPts val="3295"/>
              </a:lnSpc>
            </a:pPr>
            <a:r>
              <a:rPr sz="2800" b="1" spc="-15" dirty="0" err="1">
                <a:latin typeface="新宋体" panose="02010609030101010101" charset="-122"/>
                <a:cs typeface="新宋体" panose="02010609030101010101" charset="-122"/>
              </a:rPr>
              <a:t>作用：增强嵌在彩色图像暗区的细节</a:t>
            </a:r>
            <a:endParaRPr lang="en-US" sz="2800" b="1" spc="-15" dirty="0">
              <a:latin typeface="新宋体" panose="02010609030101010101" charset="-122"/>
              <a:cs typeface="新宋体" panose="02010609030101010101" charset="-122"/>
            </a:endParaRPr>
          </a:p>
          <a:p>
            <a:pPr marL="12700">
              <a:lnSpc>
                <a:spcPts val="3295"/>
              </a:lnSpc>
            </a:pPr>
            <a:r>
              <a:rPr lang="zh-CN" altLang="en-US" sz="2800" b="1" i="0" dirty="0">
                <a:solidFill>
                  <a:srgbClr val="4D4D4D"/>
                </a:solidFill>
                <a:effectLst/>
                <a:latin typeface="-apple-system"/>
              </a:rPr>
              <a:t>补色公式：</a:t>
            </a:r>
            <a:r>
              <a:rPr lang="en-US" altLang="zh-CN" sz="2800" b="1" i="0" dirty="0">
                <a:solidFill>
                  <a:srgbClr val="4D4D4D"/>
                </a:solidFill>
                <a:effectLst/>
                <a:latin typeface="-apple-system"/>
              </a:rPr>
              <a:t>max(</a:t>
            </a:r>
            <a:r>
              <a:rPr lang="en-US" altLang="zh-CN" sz="2800" b="1" i="0" dirty="0" err="1">
                <a:solidFill>
                  <a:srgbClr val="4D4D4D"/>
                </a:solidFill>
                <a:effectLst/>
                <a:latin typeface="-apple-system"/>
              </a:rPr>
              <a:t>r,g,b</a:t>
            </a:r>
            <a:r>
              <a:rPr lang="en-US" altLang="zh-CN" sz="2800" b="1" i="0" dirty="0">
                <a:solidFill>
                  <a:srgbClr val="4D4D4D"/>
                </a:solidFill>
                <a:effectLst/>
                <a:latin typeface="-apple-system"/>
              </a:rPr>
              <a:t>)+min(</a:t>
            </a:r>
            <a:r>
              <a:rPr lang="en-US" altLang="zh-CN" sz="2800" b="1" i="0" dirty="0" err="1">
                <a:solidFill>
                  <a:srgbClr val="4D4D4D"/>
                </a:solidFill>
                <a:effectLst/>
                <a:latin typeface="-apple-system"/>
              </a:rPr>
              <a:t>r,g,b</a:t>
            </a:r>
            <a:r>
              <a:rPr lang="en-US" altLang="zh-CN" sz="2800" b="1" i="0" dirty="0">
                <a:solidFill>
                  <a:srgbClr val="4D4D4D"/>
                </a:solidFill>
                <a:effectLst/>
                <a:latin typeface="-apple-system"/>
              </a:rPr>
              <a:t>)-[</a:t>
            </a:r>
            <a:r>
              <a:rPr lang="en-US" altLang="zh-CN" sz="2800" b="1" i="0" dirty="0" err="1">
                <a:solidFill>
                  <a:srgbClr val="4D4D4D"/>
                </a:solidFill>
                <a:effectLst/>
                <a:latin typeface="-apple-system"/>
              </a:rPr>
              <a:t>r,g,b</a:t>
            </a:r>
            <a:r>
              <a:rPr lang="en-US" altLang="zh-CN" sz="2800" b="1" i="0" dirty="0">
                <a:solidFill>
                  <a:srgbClr val="4D4D4D"/>
                </a:solidFill>
                <a:effectLst/>
                <a:latin typeface="-apple-system"/>
              </a:rPr>
              <a:t>]</a:t>
            </a:r>
            <a:endParaRPr sz="2800" dirty="0">
              <a:latin typeface="新宋体" panose="02010609030101010101" charset="-122"/>
              <a:cs typeface="新宋体" panose="02010609030101010101" charset="-122"/>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95398" y="953770"/>
            <a:ext cx="8382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补色</a:t>
            </a:r>
            <a:endParaRPr sz="3200">
              <a:latin typeface="新宋体" panose="02010609030101010101" charset="-122"/>
              <a:cs typeface="新宋体" panose="02010609030101010101" charset="-122"/>
            </a:endParaRPr>
          </a:p>
        </p:txBody>
      </p:sp>
      <p:sp>
        <p:nvSpPr>
          <p:cNvPr id="6" name="object 6"/>
          <p:cNvSpPr/>
          <p:nvPr/>
        </p:nvSpPr>
        <p:spPr>
          <a:xfrm>
            <a:off x="2419235" y="2554223"/>
            <a:ext cx="6302502" cy="4410455"/>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681098" y="3256788"/>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原图</a:t>
            </a:r>
            <a:endParaRPr sz="2400">
              <a:latin typeface="新宋体" panose="02010609030101010101" charset="-122"/>
              <a:cs typeface="新宋体" panose="02010609030101010101" charset="-122"/>
            </a:endParaRPr>
          </a:p>
        </p:txBody>
      </p:sp>
      <p:sp>
        <p:nvSpPr>
          <p:cNvPr id="8" name="object 8"/>
          <p:cNvSpPr txBox="1"/>
          <p:nvPr/>
        </p:nvSpPr>
        <p:spPr>
          <a:xfrm>
            <a:off x="1824354" y="5420867"/>
            <a:ext cx="635000" cy="908685"/>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RGB</a:t>
            </a:r>
            <a:endParaRPr sz="2400" dirty="0">
              <a:latin typeface="新宋体" panose="02010609030101010101" charset="-122"/>
              <a:cs typeface="新宋体" panose="02010609030101010101" charset="-122"/>
            </a:endParaRPr>
          </a:p>
          <a:p>
            <a:pPr marL="12700">
              <a:lnSpc>
                <a:spcPts val="2835"/>
              </a:lnSpc>
              <a:spcBef>
                <a:spcPts val="1435"/>
              </a:spcBef>
            </a:pPr>
            <a:r>
              <a:rPr sz="2400" b="1" spc="-10" dirty="0">
                <a:solidFill>
                  <a:srgbClr val="EE2B0A"/>
                </a:solidFill>
                <a:latin typeface="新宋体" panose="02010609030101010101" charset="-122"/>
                <a:cs typeface="新宋体" panose="02010609030101010101" charset="-122"/>
              </a:rPr>
              <a:t>补图</a:t>
            </a:r>
            <a:endParaRPr sz="2400" dirty="0">
              <a:latin typeface="新宋体" panose="02010609030101010101" charset="-122"/>
              <a:cs typeface="新宋体" panose="02010609030101010101" charset="-122"/>
            </a:endParaRPr>
          </a:p>
        </p:txBody>
      </p:sp>
      <p:sp>
        <p:nvSpPr>
          <p:cNvPr id="9" name="object 9"/>
          <p:cNvSpPr txBox="1">
            <a:spLocks noGrp="1"/>
          </p:cNvSpPr>
          <p:nvPr>
            <p:ph type="title"/>
          </p:nvPr>
        </p:nvSpPr>
        <p:spPr>
          <a:prstGeom prst="rect">
            <a:avLst/>
          </a:prstGeom>
        </p:spPr>
        <p:txBody>
          <a:bodyPr vert="horz" wrap="square" lIns="0" tIns="1204122" rIns="0" bIns="0" rtlCol="0">
            <a:spAutoFit/>
          </a:bodyPr>
          <a:lstStyle/>
          <a:p>
            <a:pPr marL="234315">
              <a:lnSpc>
                <a:spcPts val="2835"/>
              </a:lnSpc>
            </a:pPr>
            <a:r>
              <a:rPr sz="2400" spc="-10" dirty="0">
                <a:solidFill>
                  <a:srgbClr val="EE2B0A"/>
                </a:solidFill>
                <a:latin typeface="新宋体" panose="02010609030101010101" charset="-122"/>
                <a:cs typeface="新宋体" panose="02010609030101010101" charset="-122"/>
              </a:rPr>
              <a:t>红色在补色中用青色代替，黑色在补色中用白色代替</a:t>
            </a:r>
            <a:endParaRPr sz="2400">
              <a:latin typeface="新宋体" panose="02010609030101010101" charset="-122"/>
              <a:cs typeface="新宋体" panose="02010609030101010101" charset="-122"/>
            </a:endParaRPr>
          </a:p>
        </p:txBody>
      </p:sp>
      <p:sp>
        <p:nvSpPr>
          <p:cNvPr id="10" name="object 10"/>
          <p:cNvSpPr txBox="1"/>
          <p:nvPr/>
        </p:nvSpPr>
        <p:spPr>
          <a:xfrm>
            <a:off x="7585075" y="5417820"/>
            <a:ext cx="635000" cy="908685"/>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HSI</a:t>
            </a:r>
            <a:endParaRPr sz="2400" dirty="0">
              <a:latin typeface="新宋体" panose="02010609030101010101" charset="-122"/>
              <a:cs typeface="新宋体" panose="02010609030101010101" charset="-122"/>
            </a:endParaRPr>
          </a:p>
          <a:p>
            <a:pPr marL="12700">
              <a:lnSpc>
                <a:spcPts val="2840"/>
              </a:lnSpc>
              <a:spcBef>
                <a:spcPts val="1430"/>
              </a:spcBef>
            </a:pPr>
            <a:r>
              <a:rPr sz="2400" b="1" spc="-10" dirty="0">
                <a:solidFill>
                  <a:srgbClr val="EE2B0A"/>
                </a:solidFill>
                <a:latin typeface="新宋体" panose="02010609030101010101" charset="-122"/>
                <a:cs typeface="新宋体" panose="02010609030101010101" charset="-122"/>
              </a:rPr>
              <a:t>补图</a:t>
            </a:r>
            <a:endParaRPr sz="2400" dirty="0">
              <a:latin typeface="新宋体" panose="02010609030101010101" charset="-122"/>
              <a:cs typeface="新宋体" panose="02010609030101010101" charset="-122"/>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95398" y="953770"/>
            <a:ext cx="1650364" cy="487313"/>
          </a:xfrm>
          <a:prstGeom prst="rect">
            <a:avLst/>
          </a:prstGeom>
        </p:spPr>
        <p:txBody>
          <a:bodyPr vert="horz" wrap="square" lIns="0" tIns="0" rIns="0" bIns="0" rtlCol="0">
            <a:spAutoFit/>
          </a:bodyPr>
          <a:lstStyle/>
          <a:p>
            <a:pPr marL="12700">
              <a:lnSpc>
                <a:spcPts val="3750"/>
              </a:lnSpc>
            </a:pPr>
            <a:r>
              <a:rPr sz="3200" b="1" spc="-15" dirty="0" err="1">
                <a:latin typeface="新宋体" panose="02010609030101010101" charset="-122"/>
                <a:cs typeface="新宋体" panose="02010609030101010101" charset="-122"/>
              </a:rPr>
              <a:t>彩色</a:t>
            </a:r>
            <a:r>
              <a:rPr lang="zh-CN" altLang="en-US" sz="3200" b="1" spc="-15" dirty="0">
                <a:latin typeface="新宋体" panose="02010609030101010101" charset="-122"/>
                <a:cs typeface="新宋体" panose="02010609030101010101" charset="-122"/>
              </a:rPr>
              <a:t>分层</a:t>
            </a:r>
            <a:endParaRPr sz="3200" dirty="0">
              <a:latin typeface="新宋体" panose="02010609030101010101" charset="-122"/>
              <a:cs typeface="新宋体" panose="02010609030101010101" charset="-122"/>
            </a:endParaRPr>
          </a:p>
        </p:txBody>
      </p:sp>
      <p:sp>
        <p:nvSpPr>
          <p:cNvPr id="10" name="object 10"/>
          <p:cNvSpPr txBox="1"/>
          <p:nvPr/>
        </p:nvSpPr>
        <p:spPr>
          <a:xfrm>
            <a:off x="1969897" y="1820164"/>
            <a:ext cx="4092575" cy="730969"/>
          </a:xfrm>
          <a:prstGeom prst="rect">
            <a:avLst/>
          </a:prstGeom>
        </p:spPr>
        <p:txBody>
          <a:bodyPr vert="horz" wrap="square" lIns="0" tIns="0" rIns="0" bIns="0" rtlCol="0">
            <a:spAutoFit/>
          </a:bodyPr>
          <a:lstStyle/>
          <a:p>
            <a:pPr marL="730885" indent="-718820">
              <a:lnSpc>
                <a:spcPct val="100000"/>
              </a:lnSpc>
              <a:tabLst>
                <a:tab pos="423545" algn="l"/>
              </a:tabLst>
            </a:pPr>
            <a:endParaRPr sz="4750" dirty="0">
              <a:latin typeface="Symbol" panose="05050102010706020507"/>
              <a:cs typeface="Symbol" panose="05050102010706020507"/>
            </a:endParaRPr>
          </a:p>
        </p:txBody>
      </p:sp>
      <p:sp>
        <p:nvSpPr>
          <p:cNvPr id="11" name="文本框 10">
            <a:extLst>
              <a:ext uri="{FF2B5EF4-FFF2-40B4-BE49-F238E27FC236}">
                <a16:creationId xmlns="" xmlns:a16="http://schemas.microsoft.com/office/drawing/2014/main" id="{07061A52-183B-4FA3-8427-4A3B537BCCF4}"/>
              </a:ext>
            </a:extLst>
          </p:cNvPr>
          <p:cNvSpPr txBox="1"/>
          <p:nvPr/>
        </p:nvSpPr>
        <p:spPr>
          <a:xfrm>
            <a:off x="1771215" y="2156653"/>
            <a:ext cx="8312440" cy="1815882"/>
          </a:xfrm>
          <a:prstGeom prst="rect">
            <a:avLst/>
          </a:prstGeom>
          <a:noFill/>
        </p:spPr>
        <p:txBody>
          <a:bodyPr wrap="square">
            <a:spAutoFit/>
          </a:bodyPr>
          <a:lstStyle/>
          <a:p>
            <a:r>
              <a:rPr lang="zh-CN" altLang="en-US" sz="2800" b="1" dirty="0"/>
              <a:t>（</a:t>
            </a:r>
            <a:r>
              <a:rPr lang="en-US" altLang="zh-CN" sz="2800" b="1" dirty="0"/>
              <a:t>1</a:t>
            </a:r>
            <a:r>
              <a:rPr lang="zh-CN" altLang="en-US" sz="2800" b="1" dirty="0"/>
              <a:t>）突出图像中某个特定彩色区域对从其周围分离出目标物体很有用。</a:t>
            </a:r>
          </a:p>
          <a:p>
            <a:r>
              <a:rPr lang="zh-CN" altLang="en-US" sz="2800" b="1" dirty="0"/>
              <a:t>（</a:t>
            </a:r>
            <a:r>
              <a:rPr lang="en-US" altLang="zh-CN" sz="2800" b="1" dirty="0"/>
              <a:t>2</a:t>
            </a:r>
            <a:r>
              <a:rPr lang="zh-CN" altLang="en-US" sz="2800" b="1" dirty="0"/>
              <a:t>）对彩色图像进行分层的简单方法之一是，把某些感兴趣区域之外的彩色映射为不突出的中性颜色。</a:t>
            </a:r>
          </a:p>
        </p:txBody>
      </p:sp>
    </p:spTree>
    <p:extLst>
      <p:ext uri="{BB962C8B-B14F-4D97-AF65-F5344CB8AC3E}">
        <p14:creationId xmlns:p14="http://schemas.microsoft.com/office/powerpoint/2010/main" val="4735649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94802" rIns="0" bIns="0" rtlCol="0">
            <a:spAutoFit/>
          </a:bodyPr>
          <a:lstStyle/>
          <a:p>
            <a:pPr marL="197485">
              <a:lnSpc>
                <a:spcPts val="3750"/>
              </a:lnSpc>
            </a:pPr>
            <a:r>
              <a:rPr spc="-15" dirty="0">
                <a:latin typeface="新宋体" panose="02010609030101010101" charset="-122"/>
                <a:cs typeface="新宋体" panose="02010609030101010101" charset="-122"/>
              </a:rPr>
              <a:t>灰度变换</a:t>
            </a:r>
          </a:p>
        </p:txBody>
      </p:sp>
      <p:sp>
        <p:nvSpPr>
          <p:cNvPr id="6" name="object 6"/>
          <p:cNvSpPr/>
          <p:nvPr/>
        </p:nvSpPr>
        <p:spPr>
          <a:xfrm>
            <a:off x="3179711" y="1761744"/>
            <a:ext cx="4614671" cy="518464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59396" y="2625089"/>
            <a:ext cx="864235" cy="721360"/>
          </a:xfrm>
          <a:custGeom>
            <a:avLst/>
            <a:gdLst/>
            <a:ahLst/>
            <a:cxnLst/>
            <a:rect l="l" t="t" r="r" b="b"/>
            <a:pathLst>
              <a:path w="864234" h="721360">
                <a:moveTo>
                  <a:pt x="0" y="720851"/>
                </a:moveTo>
                <a:lnTo>
                  <a:pt x="864108" y="0"/>
                </a:lnTo>
              </a:path>
            </a:pathLst>
          </a:custGeom>
          <a:ln w="25400">
            <a:solidFill>
              <a:srgbClr val="EE2B0A"/>
            </a:solidFill>
          </a:ln>
        </p:spPr>
        <p:txBody>
          <a:bodyPr wrap="square" lIns="0" tIns="0" rIns="0" bIns="0" rtlCol="0"/>
          <a:lstStyle/>
          <a:p>
            <a:endParaRPr/>
          </a:p>
        </p:txBody>
      </p:sp>
      <p:sp>
        <p:nvSpPr>
          <p:cNvPr id="8" name="object 8"/>
          <p:cNvSpPr txBox="1"/>
          <p:nvPr/>
        </p:nvSpPr>
        <p:spPr>
          <a:xfrm>
            <a:off x="2257932" y="2176779"/>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平淡</a:t>
            </a:r>
            <a:endParaRPr sz="2000">
              <a:latin typeface="新宋体" panose="02010609030101010101" charset="-122"/>
              <a:cs typeface="新宋体" panose="02010609030101010101" charset="-122"/>
            </a:endParaRPr>
          </a:p>
        </p:txBody>
      </p:sp>
      <p:sp>
        <p:nvSpPr>
          <p:cNvPr id="9" name="object 9"/>
          <p:cNvSpPr txBox="1"/>
          <p:nvPr/>
        </p:nvSpPr>
        <p:spPr>
          <a:xfrm>
            <a:off x="2416429" y="3903471"/>
            <a:ext cx="279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亮</a:t>
            </a:r>
            <a:endParaRPr sz="2000">
              <a:latin typeface="新宋体" panose="02010609030101010101" charset="-122"/>
              <a:cs typeface="新宋体" panose="02010609030101010101" charset="-122"/>
            </a:endParaRPr>
          </a:p>
        </p:txBody>
      </p:sp>
      <p:sp>
        <p:nvSpPr>
          <p:cNvPr id="10" name="object 10"/>
          <p:cNvSpPr txBox="1"/>
          <p:nvPr/>
        </p:nvSpPr>
        <p:spPr>
          <a:xfrm>
            <a:off x="2467482" y="5740641"/>
            <a:ext cx="279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暗</a:t>
            </a:r>
            <a:endParaRPr sz="2000">
              <a:latin typeface="新宋体" panose="02010609030101010101" charset="-122"/>
              <a:cs typeface="新宋体" panose="02010609030101010101" charset="-122"/>
            </a:endParaRPr>
          </a:p>
        </p:txBody>
      </p:sp>
      <p:sp>
        <p:nvSpPr>
          <p:cNvPr id="11" name="object 11"/>
          <p:cNvSpPr txBox="1"/>
          <p:nvPr/>
        </p:nvSpPr>
        <p:spPr>
          <a:xfrm>
            <a:off x="6794893" y="1519173"/>
            <a:ext cx="2311400" cy="912494"/>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增强对比度， 亮的更亮，暗的更暗</a:t>
            </a:r>
            <a:endParaRPr sz="2000">
              <a:latin typeface="新宋体" panose="02010609030101010101" charset="-122"/>
              <a:cs typeface="新宋体" panose="02010609030101010101" charset="-122"/>
            </a:endParaRPr>
          </a:p>
        </p:txBody>
      </p:sp>
      <p:sp>
        <p:nvSpPr>
          <p:cNvPr id="12" name="object 12"/>
          <p:cNvSpPr txBox="1"/>
          <p:nvPr/>
        </p:nvSpPr>
        <p:spPr>
          <a:xfrm>
            <a:off x="6966343" y="3812781"/>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变暗</a:t>
            </a:r>
            <a:endParaRPr sz="2000">
              <a:latin typeface="新宋体" panose="02010609030101010101" charset="-122"/>
              <a:cs typeface="新宋体" panose="02010609030101010101" charset="-122"/>
            </a:endParaRPr>
          </a:p>
        </p:txBody>
      </p:sp>
      <p:sp>
        <p:nvSpPr>
          <p:cNvPr id="13" name="object 13"/>
          <p:cNvSpPr txBox="1"/>
          <p:nvPr/>
        </p:nvSpPr>
        <p:spPr>
          <a:xfrm>
            <a:off x="7010552" y="5704078"/>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变亮</a:t>
            </a:r>
            <a:endParaRPr sz="2000">
              <a:latin typeface="新宋体" panose="02010609030101010101" charset="-122"/>
              <a:cs typeface="新宋体" panose="02010609030101010101" charset="-122"/>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68132" rIns="0" bIns="0" rtlCol="0">
            <a:spAutoFit/>
          </a:bodyPr>
          <a:lstStyle/>
          <a:p>
            <a:pPr marL="197485">
              <a:lnSpc>
                <a:spcPct val="100000"/>
              </a:lnSpc>
            </a:pPr>
            <a:r>
              <a:rPr spc="-5" dirty="0">
                <a:latin typeface="Times New Roman" panose="02020603050405020304"/>
                <a:cs typeface="Times New Roman" panose="02020603050405020304"/>
              </a:rPr>
              <a:t>HSI</a:t>
            </a:r>
            <a:r>
              <a:rPr spc="-15" dirty="0">
                <a:latin typeface="新宋体" panose="02010609030101010101" charset="-122"/>
                <a:cs typeface="新宋体" panose="02010609030101010101" charset="-122"/>
              </a:rPr>
              <a:t>颜色空间下的直方图均衡化</a:t>
            </a:r>
          </a:p>
        </p:txBody>
      </p:sp>
      <p:sp>
        <p:nvSpPr>
          <p:cNvPr id="6" name="object 6"/>
          <p:cNvSpPr/>
          <p:nvPr/>
        </p:nvSpPr>
        <p:spPr>
          <a:xfrm>
            <a:off x="2833763" y="1966722"/>
            <a:ext cx="5968746" cy="4907279"/>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895982" y="2851150"/>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原图</a:t>
            </a:r>
            <a:endParaRPr sz="2000">
              <a:latin typeface="新宋体" panose="02010609030101010101" charset="-122"/>
              <a:cs typeface="新宋体" panose="02010609030101010101" charset="-122"/>
            </a:endParaRPr>
          </a:p>
        </p:txBody>
      </p:sp>
      <p:sp>
        <p:nvSpPr>
          <p:cNvPr id="8" name="object 8"/>
          <p:cNvSpPr txBox="1"/>
          <p:nvPr/>
        </p:nvSpPr>
        <p:spPr>
          <a:xfrm>
            <a:off x="7700136" y="3538660"/>
            <a:ext cx="1854200" cy="8928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处理前，大量暗彩色</a:t>
            </a:r>
            <a:endParaRPr sz="1600">
              <a:latin typeface="新宋体" panose="02010609030101010101" charset="-122"/>
              <a:cs typeface="新宋体" panose="02010609030101010101" charset="-122"/>
            </a:endParaRPr>
          </a:p>
          <a:p>
            <a:pPr>
              <a:lnSpc>
                <a:spcPct val="100000"/>
              </a:lnSpc>
            </a:pPr>
            <a:endParaRPr sz="1600">
              <a:latin typeface="Times New Roman" panose="02020603050405020304"/>
              <a:cs typeface="Times New Roman" panose="02020603050405020304"/>
            </a:endParaRPr>
          </a:p>
          <a:p>
            <a:pPr marL="12700">
              <a:lnSpc>
                <a:spcPct val="100000"/>
              </a:lnSpc>
              <a:spcBef>
                <a:spcPts val="1340"/>
              </a:spcBef>
            </a:pPr>
            <a:r>
              <a:rPr sz="1600" b="1" spc="-10" dirty="0">
                <a:solidFill>
                  <a:srgbClr val="EE2B0A"/>
                </a:solidFill>
                <a:latin typeface="新宋体" panose="02010609030101010101" charset="-122"/>
                <a:cs typeface="新宋体" panose="02010609030101010101" charset="-122"/>
              </a:rPr>
              <a:t>处理后的直方图</a:t>
            </a:r>
            <a:endParaRPr sz="1600">
              <a:latin typeface="新宋体" panose="02010609030101010101" charset="-122"/>
              <a:cs typeface="新宋体" panose="02010609030101010101" charset="-122"/>
            </a:endParaRPr>
          </a:p>
        </p:txBody>
      </p:sp>
      <p:sp>
        <p:nvSpPr>
          <p:cNvPr id="9" name="object 9"/>
          <p:cNvSpPr txBox="1"/>
          <p:nvPr/>
        </p:nvSpPr>
        <p:spPr>
          <a:xfrm>
            <a:off x="1575384" y="4974844"/>
            <a:ext cx="1296035" cy="912494"/>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均衡强度 分量的结果</a:t>
            </a:r>
            <a:endParaRPr sz="2000" dirty="0">
              <a:latin typeface="新宋体" panose="02010609030101010101" charset="-122"/>
              <a:cs typeface="新宋体" panose="02010609030101010101" charset="-122"/>
            </a:endParaRPr>
          </a:p>
        </p:txBody>
      </p:sp>
      <p:sp>
        <p:nvSpPr>
          <p:cNvPr id="10" name="object 10"/>
          <p:cNvSpPr txBox="1"/>
          <p:nvPr/>
        </p:nvSpPr>
        <p:spPr>
          <a:xfrm>
            <a:off x="7858762" y="4974844"/>
            <a:ext cx="2058035" cy="1369695"/>
          </a:xfrm>
          <a:prstGeom prst="rect">
            <a:avLst/>
          </a:prstGeom>
        </p:spPr>
        <p:txBody>
          <a:bodyPr vert="horz" wrap="square" lIns="0" tIns="0" rIns="0" bIns="0" rtlCol="0">
            <a:spAutoFit/>
          </a:bodyPr>
          <a:lstStyle/>
          <a:p>
            <a:pPr marL="12700" marR="5080" algn="just">
              <a:lnSpc>
                <a:spcPct val="150000"/>
              </a:lnSpc>
            </a:pPr>
            <a:r>
              <a:rPr sz="2000" b="1" spc="-10" dirty="0">
                <a:solidFill>
                  <a:srgbClr val="EE2B0A"/>
                </a:solidFill>
                <a:latin typeface="新宋体" panose="02010609030101010101" charset="-122"/>
                <a:cs typeface="新宋体" panose="02010609030101010101" charset="-122"/>
              </a:rPr>
              <a:t>增加图像的饱和度 因为强度改变影响 图像的彩色状态</a:t>
            </a:r>
            <a:endParaRPr sz="2000" dirty="0">
              <a:latin typeface="新宋体" panose="02010609030101010101" charset="-122"/>
              <a:cs typeface="新宋体" panose="02010609030101010101" charset="-122"/>
            </a:endParaRPr>
          </a:p>
        </p:txBody>
      </p:sp>
      <p:sp>
        <p:nvSpPr>
          <p:cNvPr id="11" name="object 11"/>
          <p:cNvSpPr/>
          <p:nvPr/>
        </p:nvSpPr>
        <p:spPr>
          <a:xfrm>
            <a:off x="9223932" y="1821185"/>
            <a:ext cx="361950" cy="0"/>
          </a:xfrm>
          <a:custGeom>
            <a:avLst/>
            <a:gdLst/>
            <a:ahLst/>
            <a:cxnLst/>
            <a:rect l="l" t="t" r="r" b="b"/>
            <a:pathLst>
              <a:path w="361950">
                <a:moveTo>
                  <a:pt x="0" y="0"/>
                </a:moveTo>
                <a:lnTo>
                  <a:pt x="361945" y="0"/>
                </a:lnTo>
              </a:path>
            </a:pathLst>
          </a:custGeom>
          <a:ln w="11948">
            <a:solidFill>
              <a:srgbClr val="000000"/>
            </a:solidFill>
          </a:ln>
        </p:spPr>
        <p:txBody>
          <a:bodyPr wrap="square" lIns="0" tIns="0" rIns="0" bIns="0" rtlCol="0"/>
          <a:lstStyle/>
          <a:p>
            <a:endParaRPr/>
          </a:p>
        </p:txBody>
      </p:sp>
      <p:sp>
        <p:nvSpPr>
          <p:cNvPr id="12" name="object 12"/>
          <p:cNvSpPr txBox="1"/>
          <p:nvPr/>
        </p:nvSpPr>
        <p:spPr>
          <a:xfrm>
            <a:off x="7357998" y="1435861"/>
            <a:ext cx="100330" cy="198120"/>
          </a:xfrm>
          <a:prstGeom prst="rect">
            <a:avLst/>
          </a:prstGeom>
        </p:spPr>
        <p:txBody>
          <a:bodyPr vert="horz" wrap="square" lIns="0" tIns="0" rIns="0" bIns="0" rtlCol="0">
            <a:spAutoFit/>
          </a:bodyPr>
          <a:lstStyle/>
          <a:p>
            <a:pPr marL="12700">
              <a:lnSpc>
                <a:spcPct val="100000"/>
              </a:lnSpc>
            </a:pPr>
            <a:r>
              <a:rPr sz="1300" i="1" spc="5" dirty="0">
                <a:latin typeface="Times New Roman" panose="02020603050405020304"/>
                <a:cs typeface="Times New Roman" panose="02020603050405020304"/>
              </a:rPr>
              <a:t>k</a:t>
            </a:r>
            <a:endParaRPr sz="1300">
              <a:latin typeface="Times New Roman" panose="02020603050405020304"/>
              <a:cs typeface="Times New Roman" panose="02020603050405020304"/>
            </a:endParaRPr>
          </a:p>
        </p:txBody>
      </p:sp>
      <p:sp>
        <p:nvSpPr>
          <p:cNvPr id="13" name="object 13"/>
          <p:cNvSpPr txBox="1"/>
          <p:nvPr/>
        </p:nvSpPr>
        <p:spPr>
          <a:xfrm>
            <a:off x="8904096" y="1435861"/>
            <a:ext cx="100330" cy="210820"/>
          </a:xfrm>
          <a:prstGeom prst="rect">
            <a:avLst/>
          </a:prstGeom>
        </p:spPr>
        <p:txBody>
          <a:bodyPr vert="horz" wrap="square" lIns="0" tIns="0" rIns="0" bIns="0" rtlCol="0">
            <a:spAutoFit/>
          </a:bodyPr>
          <a:lstStyle/>
          <a:p>
            <a:pPr marL="12700">
              <a:lnSpc>
                <a:spcPct val="100000"/>
              </a:lnSpc>
            </a:pPr>
            <a:r>
              <a:rPr sz="1300" i="1" spc="5" dirty="0">
                <a:latin typeface="Times New Roman" panose="02020603050405020304"/>
                <a:cs typeface="Times New Roman" panose="02020603050405020304"/>
              </a:rPr>
              <a:t>k</a:t>
            </a:r>
            <a:endParaRPr sz="1300">
              <a:latin typeface="Times New Roman" panose="02020603050405020304"/>
              <a:cs typeface="Times New Roman" panose="02020603050405020304"/>
            </a:endParaRPr>
          </a:p>
        </p:txBody>
      </p:sp>
      <p:sp>
        <p:nvSpPr>
          <p:cNvPr id="14" name="object 14"/>
          <p:cNvSpPr txBox="1"/>
          <p:nvPr/>
        </p:nvSpPr>
        <p:spPr>
          <a:xfrm>
            <a:off x="7869313" y="1775701"/>
            <a:ext cx="442595" cy="210820"/>
          </a:xfrm>
          <a:prstGeom prst="rect">
            <a:avLst/>
          </a:prstGeom>
        </p:spPr>
        <p:txBody>
          <a:bodyPr vert="horz" wrap="square" lIns="0" tIns="0" rIns="0" bIns="0" rtlCol="0">
            <a:spAutoFit/>
          </a:bodyPr>
          <a:lstStyle/>
          <a:p>
            <a:pPr marL="12700">
              <a:lnSpc>
                <a:spcPct val="100000"/>
              </a:lnSpc>
              <a:tabLst>
                <a:tab pos="382905" algn="l"/>
              </a:tabLst>
            </a:pPr>
            <a:r>
              <a:rPr sz="1300" i="1" spc="5" dirty="0">
                <a:latin typeface="Times New Roman" panose="02020603050405020304"/>
                <a:cs typeface="Times New Roman" panose="02020603050405020304"/>
              </a:rPr>
              <a:t>r	j</a:t>
            </a:r>
            <a:endParaRPr sz="1300">
              <a:latin typeface="Times New Roman" panose="02020603050405020304"/>
              <a:cs typeface="Times New Roman" panose="02020603050405020304"/>
            </a:endParaRPr>
          </a:p>
        </p:txBody>
      </p:sp>
      <p:sp>
        <p:nvSpPr>
          <p:cNvPr id="15" name="object 15"/>
          <p:cNvSpPr txBox="1"/>
          <p:nvPr/>
        </p:nvSpPr>
        <p:spPr>
          <a:xfrm>
            <a:off x="5750191" y="1775701"/>
            <a:ext cx="988060" cy="210820"/>
          </a:xfrm>
          <a:prstGeom prst="rect">
            <a:avLst/>
          </a:prstGeom>
        </p:spPr>
        <p:txBody>
          <a:bodyPr vert="horz" wrap="square" lIns="0" tIns="0" rIns="0" bIns="0" rtlCol="0">
            <a:spAutoFit/>
          </a:bodyPr>
          <a:lstStyle/>
          <a:p>
            <a:pPr marL="12700">
              <a:lnSpc>
                <a:spcPct val="100000"/>
              </a:lnSpc>
              <a:tabLst>
                <a:tab pos="899160" algn="l"/>
              </a:tabLst>
            </a:pPr>
            <a:r>
              <a:rPr sz="1300" i="1" spc="5" dirty="0">
                <a:latin typeface="Times New Roman" panose="02020603050405020304"/>
                <a:cs typeface="Times New Roman" panose="02020603050405020304"/>
              </a:rPr>
              <a:t>k	k</a:t>
            </a:r>
            <a:endParaRPr sz="1300">
              <a:latin typeface="Times New Roman" panose="02020603050405020304"/>
              <a:cs typeface="Times New Roman" panose="02020603050405020304"/>
            </a:endParaRPr>
          </a:p>
        </p:txBody>
      </p:sp>
      <p:sp>
        <p:nvSpPr>
          <p:cNvPr id="16" name="object 16"/>
          <p:cNvSpPr txBox="1"/>
          <p:nvPr/>
        </p:nvSpPr>
        <p:spPr>
          <a:xfrm>
            <a:off x="9315589" y="1834641"/>
            <a:ext cx="145415" cy="294640"/>
          </a:xfrm>
          <a:prstGeom prst="rect">
            <a:avLst/>
          </a:prstGeom>
        </p:spPr>
        <p:txBody>
          <a:bodyPr vert="horz" wrap="square" lIns="0" tIns="0" rIns="0" bIns="0" rtlCol="0">
            <a:spAutoFit/>
          </a:bodyPr>
          <a:lstStyle/>
          <a:p>
            <a:pPr marL="12700">
              <a:lnSpc>
                <a:spcPct val="100000"/>
              </a:lnSpc>
            </a:pPr>
            <a:r>
              <a:rPr sz="1850" i="1" spc="15" dirty="0">
                <a:latin typeface="Times New Roman" panose="02020603050405020304"/>
                <a:cs typeface="Times New Roman" panose="02020603050405020304"/>
              </a:rPr>
              <a:t>n</a:t>
            </a:r>
            <a:endParaRPr sz="1850">
              <a:latin typeface="Times New Roman" panose="02020603050405020304"/>
              <a:cs typeface="Times New Roman" panose="02020603050405020304"/>
            </a:endParaRPr>
          </a:p>
        </p:txBody>
      </p:sp>
      <p:sp>
        <p:nvSpPr>
          <p:cNvPr id="17" name="object 17"/>
          <p:cNvSpPr txBox="1"/>
          <p:nvPr/>
        </p:nvSpPr>
        <p:spPr>
          <a:xfrm>
            <a:off x="9237853" y="1453641"/>
            <a:ext cx="277495" cy="340360"/>
          </a:xfrm>
          <a:prstGeom prst="rect">
            <a:avLst/>
          </a:prstGeom>
        </p:spPr>
        <p:txBody>
          <a:bodyPr vert="horz" wrap="square" lIns="0" tIns="0" rIns="0" bIns="0" rtlCol="0">
            <a:spAutoFit/>
          </a:bodyPr>
          <a:lstStyle/>
          <a:p>
            <a:pPr marL="12700">
              <a:lnSpc>
                <a:spcPct val="100000"/>
              </a:lnSpc>
            </a:pPr>
            <a:r>
              <a:rPr sz="1850" i="1" spc="15" dirty="0">
                <a:latin typeface="Times New Roman" panose="02020603050405020304"/>
                <a:cs typeface="Times New Roman" panose="02020603050405020304"/>
              </a:rPr>
              <a:t>n</a:t>
            </a:r>
            <a:r>
              <a:rPr sz="1850" i="1" spc="204" dirty="0">
                <a:latin typeface="Times New Roman" panose="02020603050405020304"/>
                <a:cs typeface="Times New Roman" panose="02020603050405020304"/>
              </a:rPr>
              <a:t> </a:t>
            </a:r>
            <a:r>
              <a:rPr sz="1950" i="1" spc="7" baseline="-19000" dirty="0">
                <a:latin typeface="Times New Roman" panose="02020603050405020304"/>
                <a:cs typeface="Times New Roman" panose="02020603050405020304"/>
              </a:rPr>
              <a:t>j</a:t>
            </a:r>
            <a:endParaRPr sz="1950" baseline="-19000">
              <a:latin typeface="Times New Roman" panose="02020603050405020304"/>
              <a:cs typeface="Times New Roman" panose="02020603050405020304"/>
            </a:endParaRPr>
          </a:p>
        </p:txBody>
      </p:sp>
      <p:sp>
        <p:nvSpPr>
          <p:cNvPr id="18" name="object 18"/>
          <p:cNvSpPr txBox="1"/>
          <p:nvPr/>
        </p:nvSpPr>
        <p:spPr>
          <a:xfrm>
            <a:off x="5616041" y="1448815"/>
            <a:ext cx="1929764" cy="601345"/>
          </a:xfrm>
          <a:prstGeom prst="rect">
            <a:avLst/>
          </a:prstGeom>
        </p:spPr>
        <p:txBody>
          <a:bodyPr vert="horz" wrap="square" lIns="0" tIns="0" rIns="0" bIns="0" rtlCol="0">
            <a:spAutoFit/>
          </a:bodyPr>
          <a:lstStyle/>
          <a:p>
            <a:pPr marL="12700">
              <a:lnSpc>
                <a:spcPct val="100000"/>
              </a:lnSpc>
              <a:tabLst>
                <a:tab pos="379730" algn="l"/>
                <a:tab pos="1202055" algn="l"/>
              </a:tabLst>
            </a:pPr>
            <a:r>
              <a:rPr sz="1850" i="1" spc="10" dirty="0">
                <a:latin typeface="Times New Roman" panose="02020603050405020304"/>
                <a:cs typeface="Times New Roman" panose="02020603050405020304"/>
              </a:rPr>
              <a:t>s	</a:t>
            </a:r>
            <a:r>
              <a:rPr sz="1850" spc="20" dirty="0">
                <a:latin typeface="Symbol" panose="05050102010706020507"/>
                <a:cs typeface="Symbol" panose="05050102010706020507"/>
              </a:rPr>
              <a:t></a:t>
            </a:r>
            <a:r>
              <a:rPr sz="1850" spc="20" dirty="0">
                <a:latin typeface="Times New Roman" panose="02020603050405020304"/>
                <a:cs typeface="Times New Roman" panose="02020603050405020304"/>
              </a:rPr>
              <a:t> </a:t>
            </a:r>
            <a:r>
              <a:rPr sz="1850" spc="-114" dirty="0">
                <a:latin typeface="Times New Roman" panose="02020603050405020304"/>
                <a:cs typeface="Times New Roman" panose="02020603050405020304"/>
              </a:rPr>
              <a:t> </a:t>
            </a:r>
            <a:r>
              <a:rPr sz="1850" i="1" spc="20" dirty="0">
                <a:latin typeface="Times New Roman" panose="02020603050405020304"/>
                <a:cs typeface="Times New Roman" panose="02020603050405020304"/>
              </a:rPr>
              <a:t>T</a:t>
            </a:r>
            <a:r>
              <a:rPr sz="1850" i="1" spc="200" dirty="0">
                <a:latin typeface="Times New Roman" panose="02020603050405020304"/>
                <a:cs typeface="Times New Roman" panose="02020603050405020304"/>
              </a:rPr>
              <a:t> </a:t>
            </a:r>
            <a:r>
              <a:rPr sz="2550" spc="-85" dirty="0">
                <a:latin typeface="Symbol" panose="05050102010706020507"/>
                <a:cs typeface="Symbol" panose="05050102010706020507"/>
              </a:rPr>
              <a:t></a:t>
            </a:r>
            <a:r>
              <a:rPr sz="1850" i="1" spc="10" dirty="0">
                <a:latin typeface="Times New Roman" panose="02020603050405020304"/>
                <a:cs typeface="Times New Roman" panose="02020603050405020304"/>
              </a:rPr>
              <a:t>r</a:t>
            </a:r>
            <a:r>
              <a:rPr sz="1850" i="1" dirty="0">
                <a:latin typeface="Times New Roman" panose="02020603050405020304"/>
                <a:cs typeface="Times New Roman" panose="02020603050405020304"/>
              </a:rPr>
              <a:t>	</a:t>
            </a:r>
            <a:r>
              <a:rPr sz="2550" spc="-30" dirty="0">
                <a:latin typeface="Symbol" panose="05050102010706020507"/>
                <a:cs typeface="Symbol" panose="05050102010706020507"/>
              </a:rPr>
              <a:t></a:t>
            </a:r>
            <a:r>
              <a:rPr sz="2550" spc="-229" dirty="0">
                <a:latin typeface="Times New Roman" panose="02020603050405020304"/>
                <a:cs typeface="Times New Roman" panose="02020603050405020304"/>
              </a:rPr>
              <a:t> </a:t>
            </a:r>
            <a:r>
              <a:rPr sz="1850" spc="20" dirty="0">
                <a:latin typeface="Symbol" panose="05050102010706020507"/>
                <a:cs typeface="Symbol" panose="05050102010706020507"/>
              </a:rPr>
              <a:t></a:t>
            </a:r>
            <a:r>
              <a:rPr sz="185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 </a:t>
            </a:r>
            <a:r>
              <a:rPr sz="5100" baseline="-10000" dirty="0">
                <a:latin typeface="Symbol" panose="05050102010706020507"/>
                <a:cs typeface="Symbol" panose="05050102010706020507"/>
              </a:rPr>
              <a:t></a:t>
            </a:r>
            <a:endParaRPr sz="5100" baseline="-10000">
              <a:latin typeface="Symbol" panose="05050102010706020507"/>
              <a:cs typeface="Symbol" panose="05050102010706020507"/>
            </a:endParaRPr>
          </a:p>
        </p:txBody>
      </p:sp>
      <p:sp>
        <p:nvSpPr>
          <p:cNvPr id="19" name="object 19"/>
          <p:cNvSpPr txBox="1"/>
          <p:nvPr/>
        </p:nvSpPr>
        <p:spPr>
          <a:xfrm>
            <a:off x="7274941" y="2002790"/>
            <a:ext cx="324485" cy="210820"/>
          </a:xfrm>
          <a:prstGeom prst="rect">
            <a:avLst/>
          </a:prstGeom>
        </p:spPr>
        <p:txBody>
          <a:bodyPr vert="horz" wrap="square" lIns="0" tIns="0" rIns="0" bIns="0" rtlCol="0">
            <a:spAutoFit/>
          </a:bodyPr>
          <a:lstStyle/>
          <a:p>
            <a:pPr marL="12700">
              <a:lnSpc>
                <a:spcPct val="100000"/>
              </a:lnSpc>
            </a:pPr>
            <a:r>
              <a:rPr sz="1300" i="1" spc="5" dirty="0">
                <a:latin typeface="Times New Roman" panose="02020603050405020304"/>
                <a:cs typeface="Times New Roman" panose="02020603050405020304"/>
              </a:rPr>
              <a:t>j</a:t>
            </a:r>
            <a:r>
              <a:rPr sz="1300" i="1" spc="-40" dirty="0">
                <a:latin typeface="Times New Roman" panose="02020603050405020304"/>
                <a:cs typeface="Times New Roman" panose="02020603050405020304"/>
              </a:rPr>
              <a:t> </a:t>
            </a:r>
            <a:r>
              <a:rPr sz="1300" spc="10" dirty="0">
                <a:latin typeface="Symbol" panose="05050102010706020507"/>
                <a:cs typeface="Symbol" panose="05050102010706020507"/>
              </a:rPr>
              <a:t></a:t>
            </a:r>
            <a:r>
              <a:rPr sz="1300" spc="-15" dirty="0">
                <a:latin typeface="Times New Roman" panose="02020603050405020304"/>
                <a:cs typeface="Times New Roman" panose="02020603050405020304"/>
              </a:rPr>
              <a:t> </a:t>
            </a:r>
            <a:r>
              <a:rPr sz="1300" spc="10" dirty="0">
                <a:latin typeface="Times New Roman" panose="02020603050405020304"/>
                <a:cs typeface="Times New Roman" panose="02020603050405020304"/>
              </a:rPr>
              <a:t>0</a:t>
            </a:r>
            <a:endParaRPr sz="1300">
              <a:latin typeface="Times New Roman" panose="02020603050405020304"/>
              <a:cs typeface="Times New Roman" panose="02020603050405020304"/>
            </a:endParaRPr>
          </a:p>
        </p:txBody>
      </p:sp>
      <p:sp>
        <p:nvSpPr>
          <p:cNvPr id="20" name="object 20"/>
          <p:cNvSpPr txBox="1"/>
          <p:nvPr/>
        </p:nvSpPr>
        <p:spPr>
          <a:xfrm>
            <a:off x="7700136" y="1448815"/>
            <a:ext cx="1444625" cy="765175"/>
          </a:xfrm>
          <a:prstGeom prst="rect">
            <a:avLst/>
          </a:prstGeom>
        </p:spPr>
        <p:txBody>
          <a:bodyPr vert="horz" wrap="square" lIns="0" tIns="0" rIns="0" bIns="0" rtlCol="0">
            <a:spAutoFit/>
          </a:bodyPr>
          <a:lstStyle/>
          <a:p>
            <a:pPr marR="58420" algn="r">
              <a:lnSpc>
                <a:spcPct val="100000"/>
              </a:lnSpc>
              <a:tabLst>
                <a:tab pos="311785" algn="l"/>
                <a:tab pos="662305" algn="l"/>
              </a:tabLst>
            </a:pPr>
            <a:r>
              <a:rPr sz="1850" i="1" spc="15" dirty="0">
                <a:latin typeface="Times New Roman" panose="02020603050405020304"/>
                <a:cs typeface="Times New Roman" panose="02020603050405020304"/>
              </a:rPr>
              <a:t>p	</a:t>
            </a:r>
            <a:r>
              <a:rPr sz="3100" spc="-390" dirty="0">
                <a:latin typeface="Symbol" panose="05050102010706020507"/>
                <a:cs typeface="Symbol" panose="05050102010706020507"/>
              </a:rPr>
              <a:t></a:t>
            </a:r>
            <a:r>
              <a:rPr sz="1850" i="1" spc="10" dirty="0">
                <a:latin typeface="Times New Roman" panose="02020603050405020304"/>
                <a:cs typeface="Times New Roman" panose="02020603050405020304"/>
              </a:rPr>
              <a:t>r</a:t>
            </a:r>
            <a:r>
              <a:rPr sz="1850" i="1" dirty="0">
                <a:latin typeface="Times New Roman" panose="02020603050405020304"/>
                <a:cs typeface="Times New Roman" panose="02020603050405020304"/>
              </a:rPr>
              <a:t>	</a:t>
            </a:r>
            <a:r>
              <a:rPr sz="3100" spc="-215" dirty="0">
                <a:latin typeface="Symbol" panose="05050102010706020507"/>
                <a:cs typeface="Symbol" panose="05050102010706020507"/>
              </a:rPr>
              <a:t></a:t>
            </a:r>
            <a:r>
              <a:rPr sz="3100" spc="-465" dirty="0">
                <a:latin typeface="Times New Roman" panose="02020603050405020304"/>
                <a:cs typeface="Times New Roman" panose="02020603050405020304"/>
              </a:rPr>
              <a:t> </a:t>
            </a:r>
            <a:r>
              <a:rPr sz="1850" spc="20" dirty="0">
                <a:latin typeface="Symbol" panose="05050102010706020507"/>
                <a:cs typeface="Symbol" panose="05050102010706020507"/>
              </a:rPr>
              <a:t></a:t>
            </a:r>
            <a:r>
              <a:rPr sz="185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 </a:t>
            </a:r>
            <a:r>
              <a:rPr sz="5100" baseline="-10000" dirty="0">
                <a:latin typeface="Symbol" panose="05050102010706020507"/>
                <a:cs typeface="Symbol" panose="05050102010706020507"/>
              </a:rPr>
              <a:t></a:t>
            </a:r>
            <a:endParaRPr sz="5100" baseline="-10000">
              <a:latin typeface="Symbol" panose="05050102010706020507"/>
              <a:cs typeface="Symbol" panose="05050102010706020507"/>
            </a:endParaRPr>
          </a:p>
          <a:p>
            <a:pPr marR="5080" algn="r">
              <a:lnSpc>
                <a:spcPct val="100000"/>
              </a:lnSpc>
              <a:spcBef>
                <a:spcPts val="280"/>
              </a:spcBef>
            </a:pPr>
            <a:r>
              <a:rPr sz="1300" i="1" spc="5" dirty="0">
                <a:latin typeface="Times New Roman" panose="02020603050405020304"/>
                <a:cs typeface="Times New Roman" panose="02020603050405020304"/>
              </a:rPr>
              <a:t>j</a:t>
            </a:r>
            <a:r>
              <a:rPr sz="1300" i="1" spc="-35" dirty="0">
                <a:latin typeface="Times New Roman" panose="02020603050405020304"/>
                <a:cs typeface="Times New Roman" panose="02020603050405020304"/>
              </a:rPr>
              <a:t> </a:t>
            </a:r>
            <a:r>
              <a:rPr sz="1300" spc="10" dirty="0">
                <a:latin typeface="Symbol" panose="05050102010706020507"/>
                <a:cs typeface="Symbol" panose="05050102010706020507"/>
              </a:rPr>
              <a:t></a:t>
            </a:r>
            <a:r>
              <a:rPr sz="1300" spc="-20" dirty="0">
                <a:latin typeface="Times New Roman" panose="02020603050405020304"/>
                <a:cs typeface="Times New Roman" panose="02020603050405020304"/>
              </a:rPr>
              <a:t> </a:t>
            </a:r>
            <a:r>
              <a:rPr sz="1300" spc="10" dirty="0">
                <a:latin typeface="Times New Roman" panose="02020603050405020304"/>
                <a:cs typeface="Times New Roman" panose="02020603050405020304"/>
              </a:rPr>
              <a:t>0</a:t>
            </a:r>
            <a:endParaRPr sz="1300">
              <a:latin typeface="Times New Roman" panose="02020603050405020304"/>
              <a:cs typeface="Times New Roman" panose="02020603050405020304"/>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65"/>
            <a:ext cx="4570095" cy="507873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彩色图像处理</a:t>
            </a:r>
            <a:endParaRPr sz="3200">
              <a:latin typeface="新宋体" panose="02010609030101010101" charset="-122"/>
              <a:cs typeface="新宋体" panose="02010609030101010101" charset="-122"/>
            </a:endParaRPr>
          </a:p>
          <a:p>
            <a:pPr>
              <a:lnSpc>
                <a:spcPct val="100000"/>
              </a:lnSpc>
              <a:spcBef>
                <a:spcPts val="25"/>
              </a:spcBef>
            </a:pPr>
            <a:endParaRPr sz="3100">
              <a:latin typeface="Times New Roman" panose="02020603050405020304"/>
              <a:cs typeface="Times New Roman" panose="02020603050405020304"/>
            </a:endParaRPr>
          </a:p>
          <a:p>
            <a:pPr marL="83820">
              <a:lnSpc>
                <a:spcPct val="100000"/>
              </a:lnSpc>
              <a:tabLst>
                <a:tab pos="4508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彩色基础知识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彩色空间</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伪彩色处理</a:t>
            </a:r>
            <a:endParaRPr sz="3200">
              <a:latin typeface="新宋体" panose="02010609030101010101" charset="-122"/>
              <a:cs typeface="新宋体" panose="02010609030101010101" charset="-122"/>
            </a:endParaRPr>
          </a:p>
          <a:p>
            <a:pPr marL="83820">
              <a:lnSpc>
                <a:spcPct val="10000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全彩色图像处理</a:t>
            </a:r>
            <a:endParaRPr sz="3200">
              <a:latin typeface="新宋体" panose="02010609030101010101" charset="-122"/>
              <a:cs typeface="新宋体" panose="02010609030101010101" charset="-122"/>
            </a:endParaRPr>
          </a:p>
          <a:p>
            <a:pPr marL="83820">
              <a:lnSpc>
                <a:spcPct val="100000"/>
              </a:lnSpc>
              <a:spcBef>
                <a:spcPts val="1920"/>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彩色变换</a:t>
            </a:r>
            <a:endParaRPr sz="3200">
              <a:latin typeface="新宋体" panose="02010609030101010101" charset="-122"/>
              <a:cs typeface="新宋体" panose="02010609030101010101" charset="-122"/>
            </a:endParaRPr>
          </a:p>
          <a:p>
            <a:pPr marL="83820">
              <a:lnSpc>
                <a:spcPts val="3750"/>
              </a:lnSpc>
              <a:spcBef>
                <a:spcPts val="1925"/>
              </a:spcBef>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solidFill>
                  <a:srgbClr val="EE2B0A"/>
                </a:solidFill>
                <a:latin typeface="新宋体" panose="02010609030101010101" charset="-122"/>
                <a:cs typeface="新宋体" panose="02010609030101010101" charset="-122"/>
              </a:rPr>
              <a:t>彩色图像平滑和尖锐化</a:t>
            </a:r>
            <a:endParaRPr sz="3200">
              <a:latin typeface="新宋体" panose="02010609030101010101" charset="-122"/>
              <a:cs typeface="新宋体" panose="02010609030101010101" charset="-122"/>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322692" y="3518895"/>
            <a:ext cx="241300" cy="0"/>
          </a:xfrm>
          <a:custGeom>
            <a:avLst/>
            <a:gdLst/>
            <a:ahLst/>
            <a:cxnLst/>
            <a:rect l="l" t="t" r="r" b="b"/>
            <a:pathLst>
              <a:path w="241300">
                <a:moveTo>
                  <a:pt x="0" y="0"/>
                </a:moveTo>
                <a:lnTo>
                  <a:pt x="240807" y="0"/>
                </a:lnTo>
              </a:path>
            </a:pathLst>
          </a:custGeom>
          <a:ln w="15862">
            <a:solidFill>
              <a:srgbClr val="000000"/>
            </a:solidFill>
          </a:ln>
        </p:spPr>
        <p:txBody>
          <a:bodyPr wrap="square" lIns="0" tIns="0" rIns="0" bIns="0" rtlCol="0"/>
          <a:lstStyle/>
          <a:p>
            <a:endParaRPr/>
          </a:p>
        </p:txBody>
      </p:sp>
      <p:sp>
        <p:nvSpPr>
          <p:cNvPr id="6" name="object 6"/>
          <p:cNvSpPr txBox="1"/>
          <p:nvPr/>
        </p:nvSpPr>
        <p:spPr>
          <a:xfrm>
            <a:off x="4042536" y="3077984"/>
            <a:ext cx="147955" cy="274955"/>
          </a:xfrm>
          <a:prstGeom prst="rect">
            <a:avLst/>
          </a:prstGeom>
        </p:spPr>
        <p:txBody>
          <a:bodyPr vert="horz" wrap="square" lIns="0" tIns="0" rIns="0" bIns="0" rtlCol="0">
            <a:spAutoFit/>
          </a:bodyPr>
          <a:lstStyle/>
          <a:p>
            <a:pPr marL="12700">
              <a:lnSpc>
                <a:spcPct val="100000"/>
              </a:lnSpc>
            </a:pPr>
            <a:r>
              <a:rPr sz="1750" dirty="0">
                <a:latin typeface="Symbol" panose="05050102010706020507"/>
                <a:cs typeface="Symbol" panose="05050102010706020507"/>
              </a:rPr>
              <a:t></a:t>
            </a:r>
            <a:endParaRPr sz="1750">
              <a:latin typeface="Symbol" panose="05050102010706020507"/>
              <a:cs typeface="Symbol" panose="05050102010706020507"/>
            </a:endParaRPr>
          </a:p>
        </p:txBody>
      </p:sp>
      <p:sp>
        <p:nvSpPr>
          <p:cNvPr id="7" name="object 7"/>
          <p:cNvSpPr txBox="1"/>
          <p:nvPr/>
        </p:nvSpPr>
        <p:spPr>
          <a:xfrm>
            <a:off x="5340235" y="3078721"/>
            <a:ext cx="184785" cy="392430"/>
          </a:xfrm>
          <a:prstGeom prst="rect">
            <a:avLst/>
          </a:prstGeom>
        </p:spPr>
        <p:txBody>
          <a:bodyPr vert="horz" wrap="square" lIns="0" tIns="0" rIns="0" bIns="0" rtlCol="0">
            <a:spAutoFit/>
          </a:bodyPr>
          <a:lstStyle/>
          <a:p>
            <a:pPr marL="12700">
              <a:lnSpc>
                <a:spcPct val="100000"/>
              </a:lnSpc>
            </a:pPr>
            <a:r>
              <a:rPr sz="2500" dirty="0">
                <a:latin typeface="Times New Roman" panose="02020603050405020304"/>
                <a:cs typeface="Times New Roman" panose="02020603050405020304"/>
              </a:rPr>
              <a:t>1</a:t>
            </a:r>
            <a:endParaRPr sz="2500">
              <a:latin typeface="Times New Roman" panose="02020603050405020304"/>
              <a:cs typeface="Times New Roman" panose="02020603050405020304"/>
            </a:endParaRPr>
          </a:p>
        </p:txBody>
      </p:sp>
      <p:sp>
        <p:nvSpPr>
          <p:cNvPr id="8" name="object 8"/>
          <p:cNvSpPr/>
          <p:nvPr/>
        </p:nvSpPr>
        <p:spPr>
          <a:xfrm>
            <a:off x="4925597" y="5542789"/>
            <a:ext cx="348615" cy="0"/>
          </a:xfrm>
          <a:custGeom>
            <a:avLst/>
            <a:gdLst/>
            <a:ahLst/>
            <a:cxnLst/>
            <a:rect l="l" t="t" r="r" b="b"/>
            <a:pathLst>
              <a:path w="348614">
                <a:moveTo>
                  <a:pt x="0" y="0"/>
                </a:moveTo>
                <a:lnTo>
                  <a:pt x="348245" y="0"/>
                </a:lnTo>
              </a:path>
            </a:pathLst>
          </a:custGeom>
          <a:ln w="11516">
            <a:solidFill>
              <a:srgbClr val="000000"/>
            </a:solidFill>
          </a:ln>
        </p:spPr>
        <p:txBody>
          <a:bodyPr wrap="square" lIns="0" tIns="0" rIns="0" bIns="0" rtlCol="0"/>
          <a:lstStyle/>
          <a:p>
            <a:endParaRPr/>
          </a:p>
        </p:txBody>
      </p:sp>
      <p:sp>
        <p:nvSpPr>
          <p:cNvPr id="9" name="object 9"/>
          <p:cNvSpPr txBox="1"/>
          <p:nvPr/>
        </p:nvSpPr>
        <p:spPr>
          <a:xfrm>
            <a:off x="7129398" y="5858992"/>
            <a:ext cx="114300" cy="283210"/>
          </a:xfrm>
          <a:prstGeom prst="rect">
            <a:avLst/>
          </a:prstGeom>
        </p:spPr>
        <p:txBody>
          <a:bodyPr vert="horz" wrap="square" lIns="0" tIns="0" rIns="0" bIns="0" rtlCol="0">
            <a:spAutoFit/>
          </a:bodyPr>
          <a:lstStyle/>
          <a:p>
            <a:pPr marL="12700">
              <a:lnSpc>
                <a:spcPct val="100000"/>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0" name="object 10"/>
          <p:cNvSpPr txBox="1"/>
          <p:nvPr/>
        </p:nvSpPr>
        <p:spPr>
          <a:xfrm>
            <a:off x="7129398" y="5639523"/>
            <a:ext cx="114300" cy="283210"/>
          </a:xfrm>
          <a:prstGeom prst="rect">
            <a:avLst/>
          </a:prstGeom>
        </p:spPr>
        <p:txBody>
          <a:bodyPr vert="horz" wrap="square" lIns="0" tIns="0" rIns="0" bIns="0" rtlCol="0">
            <a:spAutoFit/>
          </a:bodyPr>
          <a:lstStyle/>
          <a:p>
            <a:pPr marL="12700">
              <a:lnSpc>
                <a:spcPct val="100000"/>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1" name="object 11"/>
          <p:cNvSpPr txBox="1"/>
          <p:nvPr/>
        </p:nvSpPr>
        <p:spPr>
          <a:xfrm>
            <a:off x="7129398" y="5199824"/>
            <a:ext cx="114300" cy="283210"/>
          </a:xfrm>
          <a:prstGeom prst="rect">
            <a:avLst/>
          </a:prstGeom>
        </p:spPr>
        <p:txBody>
          <a:bodyPr vert="horz" wrap="square" lIns="0" tIns="0" rIns="0" bIns="0" rtlCol="0">
            <a:spAutoFit/>
          </a:bodyPr>
          <a:lstStyle/>
          <a:p>
            <a:pPr marL="12700">
              <a:lnSpc>
                <a:spcPct val="100000"/>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2" name="object 12"/>
          <p:cNvSpPr txBox="1"/>
          <p:nvPr/>
        </p:nvSpPr>
        <p:spPr>
          <a:xfrm>
            <a:off x="7129398" y="4760899"/>
            <a:ext cx="114300" cy="502284"/>
          </a:xfrm>
          <a:prstGeom prst="rect">
            <a:avLst/>
          </a:prstGeom>
        </p:spPr>
        <p:txBody>
          <a:bodyPr vert="horz" wrap="square" lIns="0" tIns="0" rIns="0" bIns="0" rtlCol="0">
            <a:spAutoFit/>
          </a:bodyPr>
          <a:lstStyle/>
          <a:p>
            <a:pPr marL="12700">
              <a:lnSpc>
                <a:spcPts val="1945"/>
              </a:lnSpc>
            </a:pPr>
            <a:r>
              <a:rPr sz="1800" spc="5" dirty="0">
                <a:latin typeface="Symbol" panose="05050102010706020507"/>
                <a:cs typeface="Symbol" panose="05050102010706020507"/>
              </a:rPr>
              <a:t></a:t>
            </a:r>
            <a:endParaRPr sz="1800">
              <a:latin typeface="Symbol" panose="05050102010706020507"/>
              <a:cs typeface="Symbol" panose="05050102010706020507"/>
            </a:endParaRPr>
          </a:p>
          <a:p>
            <a:pPr marL="12700">
              <a:lnSpc>
                <a:spcPts val="1945"/>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3" name="object 13"/>
          <p:cNvSpPr txBox="1"/>
          <p:nvPr/>
        </p:nvSpPr>
        <p:spPr>
          <a:xfrm>
            <a:off x="7129398" y="6297929"/>
            <a:ext cx="114300" cy="486409"/>
          </a:xfrm>
          <a:prstGeom prst="rect">
            <a:avLst/>
          </a:prstGeom>
        </p:spPr>
        <p:txBody>
          <a:bodyPr vert="horz" wrap="square" lIns="0" tIns="0" rIns="0" bIns="0" rtlCol="0">
            <a:spAutoFit/>
          </a:bodyPr>
          <a:lstStyle/>
          <a:p>
            <a:pPr marL="12700">
              <a:lnSpc>
                <a:spcPts val="1880"/>
              </a:lnSpc>
            </a:pPr>
            <a:r>
              <a:rPr sz="1800" spc="5" dirty="0">
                <a:latin typeface="Symbol" panose="05050102010706020507"/>
                <a:cs typeface="Symbol" panose="05050102010706020507"/>
              </a:rPr>
              <a:t></a:t>
            </a:r>
            <a:endParaRPr sz="1800">
              <a:latin typeface="Symbol" panose="05050102010706020507"/>
              <a:cs typeface="Symbol" panose="05050102010706020507"/>
            </a:endParaRPr>
          </a:p>
          <a:p>
            <a:pPr marL="12700">
              <a:lnSpc>
                <a:spcPts val="1880"/>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4" name="object 14"/>
          <p:cNvSpPr txBox="1"/>
          <p:nvPr/>
        </p:nvSpPr>
        <p:spPr>
          <a:xfrm>
            <a:off x="5610733" y="3027426"/>
            <a:ext cx="1719580" cy="1577340"/>
          </a:xfrm>
          <a:prstGeom prst="rect">
            <a:avLst/>
          </a:prstGeom>
        </p:spPr>
        <p:txBody>
          <a:bodyPr vert="horz" wrap="square" lIns="0" tIns="0" rIns="0" bIns="0" rtlCol="0">
            <a:spAutoFit/>
          </a:bodyPr>
          <a:lstStyle/>
          <a:p>
            <a:pPr marL="273685">
              <a:lnSpc>
                <a:spcPts val="5270"/>
              </a:lnSpc>
            </a:pPr>
            <a:r>
              <a:rPr sz="6750" baseline="-10000" dirty="0">
                <a:latin typeface="Symbol" panose="05050102010706020507"/>
                <a:cs typeface="Symbol" panose="05050102010706020507"/>
              </a:rPr>
              <a:t></a:t>
            </a:r>
            <a:r>
              <a:rPr sz="6750" spc="-577" baseline="-10000" dirty="0">
                <a:latin typeface="Times New Roman" panose="02020603050405020304"/>
                <a:cs typeface="Times New Roman" panose="02020603050405020304"/>
              </a:rPr>
              <a:t> </a:t>
            </a:r>
            <a:r>
              <a:rPr sz="2500" i="1" spc="204" dirty="0">
                <a:latin typeface="Times New Roman" panose="02020603050405020304"/>
                <a:cs typeface="Times New Roman" panose="02020603050405020304"/>
              </a:rPr>
              <a:t>c</a:t>
            </a:r>
            <a:r>
              <a:rPr sz="3400" spc="-135" dirty="0">
                <a:latin typeface="Symbol" panose="05050102010706020507"/>
                <a:cs typeface="Symbol" panose="05050102010706020507"/>
              </a:rPr>
              <a:t></a:t>
            </a:r>
            <a:r>
              <a:rPr sz="2500" i="1" spc="170" dirty="0">
                <a:latin typeface="Times New Roman" panose="02020603050405020304"/>
                <a:cs typeface="Times New Roman" panose="02020603050405020304"/>
              </a:rPr>
              <a:t>x</a:t>
            </a:r>
            <a:r>
              <a:rPr sz="2500" dirty="0">
                <a:latin typeface="Times New Roman" panose="02020603050405020304"/>
                <a:cs typeface="Times New Roman" panose="02020603050405020304"/>
              </a:rPr>
              <a:t>,</a:t>
            </a:r>
            <a:r>
              <a:rPr sz="2500" spc="75" dirty="0">
                <a:latin typeface="Times New Roman" panose="02020603050405020304"/>
                <a:cs typeface="Times New Roman" panose="02020603050405020304"/>
              </a:rPr>
              <a:t> </a:t>
            </a:r>
            <a:r>
              <a:rPr sz="2500" i="1" dirty="0">
                <a:latin typeface="Times New Roman" panose="02020603050405020304"/>
                <a:cs typeface="Times New Roman" panose="02020603050405020304"/>
              </a:rPr>
              <a:t>y</a:t>
            </a:r>
            <a:r>
              <a:rPr sz="2500" i="1" spc="-275" dirty="0">
                <a:latin typeface="Times New Roman" panose="02020603050405020304"/>
                <a:cs typeface="Times New Roman" panose="02020603050405020304"/>
              </a:rPr>
              <a:t> </a:t>
            </a:r>
            <a:r>
              <a:rPr sz="3400" spc="-204" dirty="0">
                <a:latin typeface="Symbol" panose="05050102010706020507"/>
                <a:cs typeface="Symbol" panose="05050102010706020507"/>
              </a:rPr>
              <a:t></a:t>
            </a:r>
            <a:endParaRPr sz="3400">
              <a:latin typeface="Symbol" panose="05050102010706020507"/>
              <a:cs typeface="Symbol" panose="05050102010706020507"/>
            </a:endParaRPr>
          </a:p>
          <a:p>
            <a:pPr marL="12700">
              <a:lnSpc>
                <a:spcPts val="2690"/>
              </a:lnSpc>
            </a:pPr>
            <a:r>
              <a:rPr sz="2350" spc="-25" dirty="0">
                <a:latin typeface="Symbol" panose="05050102010706020507"/>
                <a:cs typeface="Symbol" panose="05050102010706020507"/>
              </a:rPr>
              <a:t></a:t>
            </a:r>
            <a:r>
              <a:rPr sz="1750" i="1" dirty="0">
                <a:latin typeface="Times New Roman" panose="02020603050405020304"/>
                <a:cs typeface="Times New Roman" panose="02020603050405020304"/>
              </a:rPr>
              <a:t>x</a:t>
            </a:r>
            <a:r>
              <a:rPr sz="1750" i="1" spc="-254" dirty="0">
                <a:latin typeface="Times New Roman" panose="02020603050405020304"/>
                <a:cs typeface="Times New Roman" panose="02020603050405020304"/>
              </a:rPr>
              <a:t> </a:t>
            </a:r>
            <a:r>
              <a:rPr sz="1750" dirty="0">
                <a:latin typeface="Times New Roman" panose="02020603050405020304"/>
                <a:cs typeface="Times New Roman" panose="02020603050405020304"/>
              </a:rPr>
              <a:t>,</a:t>
            </a:r>
            <a:r>
              <a:rPr sz="1750" spc="-114" dirty="0">
                <a:latin typeface="Times New Roman" panose="02020603050405020304"/>
                <a:cs typeface="Times New Roman" panose="02020603050405020304"/>
              </a:rPr>
              <a:t> </a:t>
            </a:r>
            <a:r>
              <a:rPr sz="1750" i="1" dirty="0">
                <a:latin typeface="Times New Roman" panose="02020603050405020304"/>
                <a:cs typeface="Times New Roman" panose="02020603050405020304"/>
              </a:rPr>
              <a:t>y</a:t>
            </a:r>
            <a:r>
              <a:rPr sz="1750" i="1" spc="-125" dirty="0">
                <a:latin typeface="Times New Roman" panose="02020603050405020304"/>
                <a:cs typeface="Times New Roman" panose="02020603050405020304"/>
              </a:rPr>
              <a:t> </a:t>
            </a:r>
            <a:r>
              <a:rPr sz="2350" spc="-415" dirty="0">
                <a:latin typeface="Symbol" panose="05050102010706020507"/>
                <a:cs typeface="Symbol" panose="05050102010706020507"/>
              </a:rPr>
              <a:t></a:t>
            </a:r>
            <a:r>
              <a:rPr sz="1750" spc="105" dirty="0">
                <a:latin typeface="Symbol" panose="05050102010706020507"/>
                <a:cs typeface="Symbol" panose="05050102010706020507"/>
              </a:rPr>
              <a:t></a:t>
            </a:r>
            <a:r>
              <a:rPr sz="1750" i="1" dirty="0">
                <a:latin typeface="Times New Roman" panose="02020603050405020304"/>
                <a:cs typeface="Times New Roman" panose="02020603050405020304"/>
              </a:rPr>
              <a:t>s</a:t>
            </a:r>
            <a:r>
              <a:rPr sz="1750" i="1" spc="-225" dirty="0">
                <a:latin typeface="Times New Roman" panose="02020603050405020304"/>
                <a:cs typeface="Times New Roman" panose="02020603050405020304"/>
              </a:rPr>
              <a:t> </a:t>
            </a:r>
            <a:r>
              <a:rPr sz="1875" i="1" baseline="-20000" dirty="0">
                <a:latin typeface="Times New Roman" panose="02020603050405020304"/>
                <a:cs typeface="Times New Roman" panose="02020603050405020304"/>
              </a:rPr>
              <a:t>xy</a:t>
            </a:r>
            <a:endParaRPr sz="1875" baseline="-20000">
              <a:latin typeface="Times New Roman" panose="02020603050405020304"/>
              <a:cs typeface="Times New Roman" panose="02020603050405020304"/>
            </a:endParaRPr>
          </a:p>
          <a:p>
            <a:pPr marR="92075" algn="r">
              <a:lnSpc>
                <a:spcPct val="100000"/>
              </a:lnSpc>
              <a:spcBef>
                <a:spcPts val="2235"/>
              </a:spcBef>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5" name="object 15"/>
          <p:cNvSpPr txBox="1"/>
          <p:nvPr/>
        </p:nvSpPr>
        <p:spPr>
          <a:xfrm>
            <a:off x="4758067" y="5639434"/>
            <a:ext cx="114300" cy="502284"/>
          </a:xfrm>
          <a:prstGeom prst="rect">
            <a:avLst/>
          </a:prstGeom>
        </p:spPr>
        <p:txBody>
          <a:bodyPr vert="horz" wrap="square" lIns="0" tIns="0" rIns="0" bIns="0" rtlCol="0">
            <a:spAutoFit/>
          </a:bodyPr>
          <a:lstStyle/>
          <a:p>
            <a:pPr marL="12700">
              <a:lnSpc>
                <a:spcPts val="1945"/>
              </a:lnSpc>
            </a:pPr>
            <a:r>
              <a:rPr sz="1800" spc="5" dirty="0">
                <a:latin typeface="Symbol" panose="05050102010706020507"/>
                <a:cs typeface="Symbol" panose="05050102010706020507"/>
              </a:rPr>
              <a:t></a:t>
            </a:r>
            <a:endParaRPr sz="1800">
              <a:latin typeface="Symbol" panose="05050102010706020507"/>
              <a:cs typeface="Symbol" panose="05050102010706020507"/>
            </a:endParaRPr>
          </a:p>
          <a:p>
            <a:pPr marL="12700">
              <a:lnSpc>
                <a:spcPts val="1945"/>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6" name="object 16"/>
          <p:cNvSpPr txBox="1"/>
          <p:nvPr/>
        </p:nvSpPr>
        <p:spPr>
          <a:xfrm>
            <a:off x="4758067" y="5199735"/>
            <a:ext cx="114300" cy="283210"/>
          </a:xfrm>
          <a:prstGeom prst="rect">
            <a:avLst/>
          </a:prstGeom>
        </p:spPr>
        <p:txBody>
          <a:bodyPr vert="horz" wrap="square" lIns="0" tIns="0" rIns="0" bIns="0" rtlCol="0">
            <a:spAutoFit/>
          </a:bodyPr>
          <a:lstStyle/>
          <a:p>
            <a:pPr marL="12700">
              <a:lnSpc>
                <a:spcPct val="100000"/>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7" name="object 17"/>
          <p:cNvSpPr txBox="1"/>
          <p:nvPr/>
        </p:nvSpPr>
        <p:spPr>
          <a:xfrm>
            <a:off x="4758067" y="6501193"/>
            <a:ext cx="114300" cy="283210"/>
          </a:xfrm>
          <a:prstGeom prst="rect">
            <a:avLst/>
          </a:prstGeom>
        </p:spPr>
        <p:txBody>
          <a:bodyPr vert="horz" wrap="square" lIns="0" tIns="0" rIns="0" bIns="0" rtlCol="0">
            <a:spAutoFit/>
          </a:bodyPr>
          <a:lstStyle/>
          <a:p>
            <a:pPr marL="12700">
              <a:lnSpc>
                <a:spcPct val="100000"/>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8" name="object 18"/>
          <p:cNvSpPr txBox="1"/>
          <p:nvPr/>
        </p:nvSpPr>
        <p:spPr>
          <a:xfrm>
            <a:off x="4758067" y="4321861"/>
            <a:ext cx="114300" cy="283210"/>
          </a:xfrm>
          <a:prstGeom prst="rect">
            <a:avLst/>
          </a:prstGeom>
        </p:spPr>
        <p:txBody>
          <a:bodyPr vert="horz" wrap="square" lIns="0" tIns="0" rIns="0" bIns="0" rtlCol="0">
            <a:spAutoFit/>
          </a:bodyPr>
          <a:lstStyle/>
          <a:p>
            <a:pPr marL="12700">
              <a:lnSpc>
                <a:spcPct val="100000"/>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9" name="object 19"/>
          <p:cNvSpPr txBox="1"/>
          <p:nvPr/>
        </p:nvSpPr>
        <p:spPr>
          <a:xfrm>
            <a:off x="5588634" y="5263362"/>
            <a:ext cx="322580" cy="500380"/>
          </a:xfrm>
          <a:prstGeom prst="rect">
            <a:avLst/>
          </a:prstGeom>
        </p:spPr>
        <p:txBody>
          <a:bodyPr vert="horz" wrap="square" lIns="0" tIns="0" rIns="0" bIns="0" rtlCol="0">
            <a:spAutoFit/>
          </a:bodyPr>
          <a:lstStyle/>
          <a:p>
            <a:pPr marL="12700">
              <a:lnSpc>
                <a:spcPct val="100000"/>
              </a:lnSpc>
            </a:pPr>
            <a:r>
              <a:rPr sz="3250" spc="15" dirty="0">
                <a:latin typeface="Symbol" panose="05050102010706020507"/>
                <a:cs typeface="Symbol" panose="05050102010706020507"/>
              </a:rPr>
              <a:t></a:t>
            </a:r>
            <a:endParaRPr sz="3250">
              <a:latin typeface="Symbol" panose="05050102010706020507"/>
              <a:cs typeface="Symbol" panose="05050102010706020507"/>
            </a:endParaRPr>
          </a:p>
        </p:txBody>
      </p:sp>
      <p:sp>
        <p:nvSpPr>
          <p:cNvPr id="20" name="object 20"/>
          <p:cNvSpPr txBox="1"/>
          <p:nvPr/>
        </p:nvSpPr>
        <p:spPr>
          <a:xfrm>
            <a:off x="5588634" y="4481563"/>
            <a:ext cx="322580" cy="500380"/>
          </a:xfrm>
          <a:prstGeom prst="rect">
            <a:avLst/>
          </a:prstGeom>
        </p:spPr>
        <p:txBody>
          <a:bodyPr vert="horz" wrap="square" lIns="0" tIns="0" rIns="0" bIns="0" rtlCol="0">
            <a:spAutoFit/>
          </a:bodyPr>
          <a:lstStyle/>
          <a:p>
            <a:pPr marL="12700">
              <a:lnSpc>
                <a:spcPct val="100000"/>
              </a:lnSpc>
            </a:pPr>
            <a:r>
              <a:rPr sz="3250" spc="15" dirty="0">
                <a:latin typeface="Symbol" panose="05050102010706020507"/>
                <a:cs typeface="Symbol" panose="05050102010706020507"/>
              </a:rPr>
              <a:t></a:t>
            </a:r>
            <a:endParaRPr sz="3250">
              <a:latin typeface="Symbol" panose="05050102010706020507"/>
              <a:cs typeface="Symbol" panose="05050102010706020507"/>
            </a:endParaRPr>
          </a:p>
        </p:txBody>
      </p:sp>
      <p:sp>
        <p:nvSpPr>
          <p:cNvPr id="21" name="object 21"/>
          <p:cNvSpPr txBox="1"/>
          <p:nvPr/>
        </p:nvSpPr>
        <p:spPr>
          <a:xfrm>
            <a:off x="3466477" y="5224767"/>
            <a:ext cx="114300" cy="200660"/>
          </a:xfrm>
          <a:prstGeom prst="rect">
            <a:avLst/>
          </a:prstGeom>
        </p:spPr>
        <p:txBody>
          <a:bodyPr vert="horz" wrap="square" lIns="0" tIns="0" rIns="0" bIns="0" rtlCol="0">
            <a:spAutoFit/>
          </a:bodyPr>
          <a:lstStyle/>
          <a:p>
            <a:pPr marL="12700">
              <a:lnSpc>
                <a:spcPct val="100000"/>
              </a:lnSpc>
            </a:pPr>
            <a:r>
              <a:rPr sz="1250" spc="10" dirty="0">
                <a:latin typeface="Symbol" panose="05050102010706020507"/>
                <a:cs typeface="Symbol" panose="05050102010706020507"/>
              </a:rPr>
              <a:t></a:t>
            </a:r>
            <a:endParaRPr sz="1250">
              <a:latin typeface="Symbol" panose="05050102010706020507"/>
              <a:cs typeface="Symbol" panose="05050102010706020507"/>
            </a:endParaRPr>
          </a:p>
        </p:txBody>
      </p:sp>
      <p:sp>
        <p:nvSpPr>
          <p:cNvPr id="22" name="object 22"/>
          <p:cNvSpPr txBox="1"/>
          <p:nvPr/>
        </p:nvSpPr>
        <p:spPr>
          <a:xfrm>
            <a:off x="6124321" y="6585204"/>
            <a:ext cx="128270" cy="149860"/>
          </a:xfrm>
          <a:prstGeom prst="rect">
            <a:avLst/>
          </a:prstGeom>
        </p:spPr>
        <p:txBody>
          <a:bodyPr vert="horz" wrap="square" lIns="0" tIns="0" rIns="0" bIns="0" rtlCol="0">
            <a:spAutoFit/>
          </a:bodyPr>
          <a:lstStyle/>
          <a:p>
            <a:pPr marL="12700">
              <a:lnSpc>
                <a:spcPct val="100000"/>
              </a:lnSpc>
            </a:pPr>
            <a:r>
              <a:rPr sz="900" i="1" dirty="0">
                <a:latin typeface="Times New Roman" panose="02020603050405020304"/>
                <a:cs typeface="Times New Roman" panose="02020603050405020304"/>
              </a:rPr>
              <a:t>xy</a:t>
            </a:r>
            <a:endParaRPr sz="900">
              <a:latin typeface="Times New Roman" panose="02020603050405020304"/>
              <a:cs typeface="Times New Roman" panose="02020603050405020304"/>
            </a:endParaRPr>
          </a:p>
        </p:txBody>
      </p:sp>
      <p:sp>
        <p:nvSpPr>
          <p:cNvPr id="23" name="object 23"/>
          <p:cNvSpPr txBox="1"/>
          <p:nvPr/>
        </p:nvSpPr>
        <p:spPr>
          <a:xfrm>
            <a:off x="4758067" y="5419204"/>
            <a:ext cx="377190" cy="421640"/>
          </a:xfrm>
          <a:prstGeom prst="rect">
            <a:avLst/>
          </a:prstGeom>
        </p:spPr>
        <p:txBody>
          <a:bodyPr vert="horz" wrap="square" lIns="0" tIns="0" rIns="0" bIns="0" rtlCol="0">
            <a:spAutoFit/>
          </a:bodyPr>
          <a:lstStyle/>
          <a:p>
            <a:pPr marL="12700">
              <a:lnSpc>
                <a:spcPct val="100000"/>
              </a:lnSpc>
            </a:pPr>
            <a:r>
              <a:rPr sz="1800" spc="5" dirty="0">
                <a:latin typeface="Symbol" panose="05050102010706020507"/>
                <a:cs typeface="Symbol" panose="05050102010706020507"/>
              </a:rPr>
              <a:t></a:t>
            </a:r>
            <a:r>
              <a:rPr sz="1800" spc="5" dirty="0">
                <a:latin typeface="Times New Roman" panose="02020603050405020304"/>
                <a:cs typeface="Times New Roman" panose="02020603050405020304"/>
              </a:rPr>
              <a:t> </a:t>
            </a:r>
            <a:r>
              <a:rPr sz="1800" spc="-45" dirty="0">
                <a:latin typeface="Times New Roman" panose="02020603050405020304"/>
                <a:cs typeface="Times New Roman" panose="02020603050405020304"/>
              </a:rPr>
              <a:t> </a:t>
            </a:r>
            <a:r>
              <a:rPr sz="2700" i="1" spc="15" baseline="-32000" dirty="0">
                <a:latin typeface="Times New Roman" panose="02020603050405020304"/>
                <a:cs typeface="Times New Roman" panose="02020603050405020304"/>
              </a:rPr>
              <a:t>K</a:t>
            </a:r>
            <a:endParaRPr sz="2700" baseline="-32000">
              <a:latin typeface="Times New Roman" panose="02020603050405020304"/>
              <a:cs typeface="Times New Roman" panose="02020603050405020304"/>
            </a:endParaRPr>
          </a:p>
        </p:txBody>
      </p:sp>
      <p:sp>
        <p:nvSpPr>
          <p:cNvPr id="24" name="object 24"/>
          <p:cNvSpPr txBox="1"/>
          <p:nvPr/>
        </p:nvSpPr>
        <p:spPr>
          <a:xfrm>
            <a:off x="4758067" y="4771631"/>
            <a:ext cx="377190" cy="491490"/>
          </a:xfrm>
          <a:prstGeom prst="rect">
            <a:avLst/>
          </a:prstGeom>
        </p:spPr>
        <p:txBody>
          <a:bodyPr vert="horz" wrap="square" lIns="0" tIns="0" rIns="0" bIns="0" rtlCol="0">
            <a:spAutoFit/>
          </a:bodyPr>
          <a:lstStyle/>
          <a:p>
            <a:pPr marL="12700">
              <a:lnSpc>
                <a:spcPts val="1900"/>
              </a:lnSpc>
            </a:pPr>
            <a:r>
              <a:rPr sz="2700" spc="7" baseline="3000" dirty="0">
                <a:latin typeface="Symbol" panose="05050102010706020507"/>
                <a:cs typeface="Symbol" panose="05050102010706020507"/>
              </a:rPr>
              <a:t></a:t>
            </a:r>
            <a:r>
              <a:rPr sz="2700" spc="7" baseline="3000" dirty="0">
                <a:latin typeface="Times New Roman" panose="02020603050405020304"/>
                <a:cs typeface="Times New Roman" panose="02020603050405020304"/>
              </a:rPr>
              <a:t> </a:t>
            </a:r>
            <a:r>
              <a:rPr sz="2700" spc="-67" baseline="3000" dirty="0">
                <a:latin typeface="Times New Roman" panose="02020603050405020304"/>
                <a:cs typeface="Times New Roman" panose="02020603050405020304"/>
              </a:rPr>
              <a:t> </a:t>
            </a:r>
            <a:r>
              <a:rPr sz="1800" i="1" spc="10" dirty="0">
                <a:latin typeface="Times New Roman" panose="02020603050405020304"/>
                <a:cs typeface="Times New Roman" panose="02020603050405020304"/>
              </a:rPr>
              <a:t>K</a:t>
            </a:r>
            <a:endParaRPr sz="1800">
              <a:latin typeface="Times New Roman" panose="02020603050405020304"/>
              <a:cs typeface="Times New Roman" panose="02020603050405020304"/>
            </a:endParaRPr>
          </a:p>
          <a:p>
            <a:pPr marL="12700">
              <a:lnSpc>
                <a:spcPts val="1900"/>
              </a:lnSpc>
            </a:pPr>
            <a:r>
              <a:rPr sz="1800" spc="5" dirty="0">
                <a:latin typeface="Symbol" panose="05050102010706020507"/>
                <a:cs typeface="Symbol" panose="05050102010706020507"/>
              </a:rPr>
              <a:t></a:t>
            </a:r>
            <a:endParaRPr sz="1800">
              <a:latin typeface="Symbol" panose="05050102010706020507"/>
              <a:cs typeface="Symbol" panose="05050102010706020507"/>
            </a:endParaRPr>
          </a:p>
        </p:txBody>
      </p:sp>
      <p:sp>
        <p:nvSpPr>
          <p:cNvPr id="25" name="object 25"/>
          <p:cNvSpPr txBox="1"/>
          <p:nvPr/>
        </p:nvSpPr>
        <p:spPr>
          <a:xfrm>
            <a:off x="5321934" y="6045961"/>
            <a:ext cx="775335" cy="664210"/>
          </a:xfrm>
          <a:prstGeom prst="rect">
            <a:avLst/>
          </a:prstGeom>
        </p:spPr>
        <p:txBody>
          <a:bodyPr vert="horz" wrap="square" lIns="0" tIns="0" rIns="0" bIns="0" rtlCol="0">
            <a:spAutoFit/>
          </a:bodyPr>
          <a:lstStyle/>
          <a:p>
            <a:pPr marL="80010" algn="ctr">
              <a:lnSpc>
                <a:spcPts val="3515"/>
              </a:lnSpc>
            </a:pPr>
            <a:r>
              <a:rPr sz="3250" spc="15" dirty="0">
                <a:latin typeface="Symbol" panose="05050102010706020507"/>
                <a:cs typeface="Symbol" panose="05050102010706020507"/>
              </a:rPr>
              <a:t></a:t>
            </a:r>
            <a:endParaRPr sz="3250">
              <a:latin typeface="Symbol" panose="05050102010706020507"/>
              <a:cs typeface="Symbol" panose="05050102010706020507"/>
            </a:endParaRPr>
          </a:p>
          <a:p>
            <a:pPr algn="ctr">
              <a:lnSpc>
                <a:spcPts val="1655"/>
              </a:lnSpc>
            </a:pPr>
            <a:r>
              <a:rPr sz="1700" spc="200" dirty="0">
                <a:latin typeface="Symbol" panose="05050102010706020507"/>
                <a:cs typeface="Symbol" panose="05050102010706020507"/>
              </a:rPr>
              <a:t></a:t>
            </a:r>
            <a:r>
              <a:rPr sz="1250" i="1" spc="10" dirty="0">
                <a:latin typeface="Times New Roman" panose="02020603050405020304"/>
                <a:cs typeface="Times New Roman" panose="02020603050405020304"/>
              </a:rPr>
              <a:t>x</a:t>
            </a:r>
            <a:r>
              <a:rPr sz="1250" i="1" spc="105"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140" dirty="0">
                <a:latin typeface="Times New Roman" panose="02020603050405020304"/>
                <a:cs typeface="Times New Roman" panose="02020603050405020304"/>
              </a:rPr>
              <a:t> </a:t>
            </a:r>
            <a:r>
              <a:rPr sz="1250" i="1" spc="10" dirty="0">
                <a:latin typeface="Times New Roman" panose="02020603050405020304"/>
                <a:cs typeface="Times New Roman" panose="02020603050405020304"/>
              </a:rPr>
              <a:t>y</a:t>
            </a:r>
            <a:r>
              <a:rPr sz="1250" i="1" dirty="0">
                <a:latin typeface="Times New Roman" panose="02020603050405020304"/>
                <a:cs typeface="Times New Roman" panose="02020603050405020304"/>
              </a:rPr>
              <a:t> </a:t>
            </a:r>
            <a:r>
              <a:rPr sz="1250" i="1" spc="-85" dirty="0">
                <a:latin typeface="Times New Roman" panose="02020603050405020304"/>
                <a:cs typeface="Times New Roman" panose="02020603050405020304"/>
              </a:rPr>
              <a:t> </a:t>
            </a:r>
            <a:r>
              <a:rPr sz="1700" spc="-185" dirty="0">
                <a:latin typeface="Symbol" panose="05050102010706020507"/>
                <a:cs typeface="Symbol" panose="05050102010706020507"/>
              </a:rPr>
              <a:t></a:t>
            </a:r>
            <a:r>
              <a:rPr sz="1250" spc="15" dirty="0">
                <a:latin typeface="Symbol" panose="05050102010706020507"/>
                <a:cs typeface="Symbol" panose="05050102010706020507"/>
              </a:rPr>
              <a:t></a:t>
            </a:r>
            <a:r>
              <a:rPr sz="1250" dirty="0">
                <a:latin typeface="Times New Roman" panose="02020603050405020304"/>
                <a:cs typeface="Times New Roman" panose="02020603050405020304"/>
              </a:rPr>
              <a:t> </a:t>
            </a:r>
            <a:r>
              <a:rPr sz="1250" spc="-15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s</a:t>
            </a:r>
            <a:endParaRPr sz="1250">
              <a:latin typeface="Times New Roman" panose="02020603050405020304"/>
              <a:cs typeface="Times New Roman" panose="02020603050405020304"/>
            </a:endParaRPr>
          </a:p>
        </p:txBody>
      </p:sp>
      <p:sp>
        <p:nvSpPr>
          <p:cNvPr id="26" name="object 26"/>
          <p:cNvSpPr txBox="1"/>
          <p:nvPr/>
        </p:nvSpPr>
        <p:spPr>
          <a:xfrm>
            <a:off x="5321934" y="5661405"/>
            <a:ext cx="930910" cy="292100"/>
          </a:xfrm>
          <a:prstGeom prst="rect">
            <a:avLst/>
          </a:prstGeom>
        </p:spPr>
        <p:txBody>
          <a:bodyPr vert="horz" wrap="square" lIns="0" tIns="0" rIns="0" bIns="0" rtlCol="0">
            <a:spAutoFit/>
          </a:bodyPr>
          <a:lstStyle/>
          <a:p>
            <a:pPr marL="12700">
              <a:lnSpc>
                <a:spcPct val="100000"/>
              </a:lnSpc>
            </a:pPr>
            <a:r>
              <a:rPr sz="1700" spc="200" dirty="0">
                <a:latin typeface="Symbol" panose="05050102010706020507"/>
                <a:cs typeface="Symbol" panose="05050102010706020507"/>
              </a:rPr>
              <a:t></a:t>
            </a:r>
            <a:r>
              <a:rPr sz="1250" i="1" spc="10" dirty="0">
                <a:latin typeface="Times New Roman" panose="02020603050405020304"/>
                <a:cs typeface="Times New Roman" panose="02020603050405020304"/>
              </a:rPr>
              <a:t>x</a:t>
            </a:r>
            <a:r>
              <a:rPr sz="1250" i="1" spc="105"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140" dirty="0">
                <a:latin typeface="Times New Roman" panose="02020603050405020304"/>
                <a:cs typeface="Times New Roman" panose="02020603050405020304"/>
              </a:rPr>
              <a:t> </a:t>
            </a:r>
            <a:r>
              <a:rPr sz="1250" i="1" spc="10" dirty="0">
                <a:latin typeface="Times New Roman" panose="02020603050405020304"/>
                <a:cs typeface="Times New Roman" panose="02020603050405020304"/>
              </a:rPr>
              <a:t>y</a:t>
            </a:r>
            <a:r>
              <a:rPr sz="1250" i="1" dirty="0">
                <a:latin typeface="Times New Roman" panose="02020603050405020304"/>
                <a:cs typeface="Times New Roman" panose="02020603050405020304"/>
              </a:rPr>
              <a:t> </a:t>
            </a:r>
            <a:r>
              <a:rPr sz="1250" i="1" spc="-85" dirty="0">
                <a:latin typeface="Times New Roman" panose="02020603050405020304"/>
                <a:cs typeface="Times New Roman" panose="02020603050405020304"/>
              </a:rPr>
              <a:t> </a:t>
            </a:r>
            <a:r>
              <a:rPr sz="1700" spc="-185" dirty="0">
                <a:latin typeface="Symbol" panose="05050102010706020507"/>
                <a:cs typeface="Symbol" panose="05050102010706020507"/>
              </a:rPr>
              <a:t></a:t>
            </a:r>
            <a:r>
              <a:rPr sz="1250" spc="15" dirty="0">
                <a:latin typeface="Symbol" panose="05050102010706020507"/>
                <a:cs typeface="Symbol" panose="05050102010706020507"/>
              </a:rPr>
              <a:t></a:t>
            </a:r>
            <a:r>
              <a:rPr sz="1250" dirty="0">
                <a:latin typeface="Times New Roman" panose="02020603050405020304"/>
                <a:cs typeface="Times New Roman" panose="02020603050405020304"/>
              </a:rPr>
              <a:t> </a:t>
            </a:r>
            <a:r>
              <a:rPr sz="1250" spc="-15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s</a:t>
            </a:r>
            <a:r>
              <a:rPr sz="1250" i="1" spc="100" dirty="0">
                <a:latin typeface="Times New Roman" panose="02020603050405020304"/>
                <a:cs typeface="Times New Roman" panose="02020603050405020304"/>
              </a:rPr>
              <a:t> </a:t>
            </a:r>
            <a:r>
              <a:rPr sz="1350" i="1" baseline="-19000" dirty="0">
                <a:latin typeface="Times New Roman" panose="02020603050405020304"/>
                <a:cs typeface="Times New Roman" panose="02020603050405020304"/>
              </a:rPr>
              <a:t>xy</a:t>
            </a:r>
            <a:endParaRPr sz="1350" baseline="-19000">
              <a:latin typeface="Times New Roman" panose="02020603050405020304"/>
              <a:cs typeface="Times New Roman" panose="02020603050405020304"/>
            </a:endParaRPr>
          </a:p>
        </p:txBody>
      </p:sp>
      <p:sp>
        <p:nvSpPr>
          <p:cNvPr id="27" name="object 27"/>
          <p:cNvSpPr txBox="1"/>
          <p:nvPr/>
        </p:nvSpPr>
        <p:spPr>
          <a:xfrm>
            <a:off x="5321934" y="4878832"/>
            <a:ext cx="930910" cy="292100"/>
          </a:xfrm>
          <a:prstGeom prst="rect">
            <a:avLst/>
          </a:prstGeom>
        </p:spPr>
        <p:txBody>
          <a:bodyPr vert="horz" wrap="square" lIns="0" tIns="0" rIns="0" bIns="0" rtlCol="0">
            <a:spAutoFit/>
          </a:bodyPr>
          <a:lstStyle/>
          <a:p>
            <a:pPr marL="12700">
              <a:lnSpc>
                <a:spcPct val="100000"/>
              </a:lnSpc>
            </a:pPr>
            <a:r>
              <a:rPr sz="1700" spc="200" dirty="0">
                <a:latin typeface="Symbol" panose="05050102010706020507"/>
                <a:cs typeface="Symbol" panose="05050102010706020507"/>
              </a:rPr>
              <a:t></a:t>
            </a:r>
            <a:r>
              <a:rPr sz="1250" i="1" spc="10" dirty="0">
                <a:latin typeface="Times New Roman" panose="02020603050405020304"/>
                <a:cs typeface="Times New Roman" panose="02020603050405020304"/>
              </a:rPr>
              <a:t>x</a:t>
            </a:r>
            <a:r>
              <a:rPr sz="1250" i="1" spc="105"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140" dirty="0">
                <a:latin typeface="Times New Roman" panose="02020603050405020304"/>
                <a:cs typeface="Times New Roman" panose="02020603050405020304"/>
              </a:rPr>
              <a:t> </a:t>
            </a:r>
            <a:r>
              <a:rPr sz="1250" i="1" spc="10" dirty="0">
                <a:latin typeface="Times New Roman" panose="02020603050405020304"/>
                <a:cs typeface="Times New Roman" panose="02020603050405020304"/>
              </a:rPr>
              <a:t>y</a:t>
            </a:r>
            <a:r>
              <a:rPr sz="1250" i="1" dirty="0">
                <a:latin typeface="Times New Roman" panose="02020603050405020304"/>
                <a:cs typeface="Times New Roman" panose="02020603050405020304"/>
              </a:rPr>
              <a:t> </a:t>
            </a:r>
            <a:r>
              <a:rPr sz="1250" i="1" spc="-85" dirty="0">
                <a:latin typeface="Times New Roman" panose="02020603050405020304"/>
                <a:cs typeface="Times New Roman" panose="02020603050405020304"/>
              </a:rPr>
              <a:t> </a:t>
            </a:r>
            <a:r>
              <a:rPr sz="1700" spc="-185" dirty="0">
                <a:latin typeface="Symbol" panose="05050102010706020507"/>
                <a:cs typeface="Symbol" panose="05050102010706020507"/>
              </a:rPr>
              <a:t></a:t>
            </a:r>
            <a:r>
              <a:rPr sz="1250" spc="15" dirty="0">
                <a:latin typeface="Symbol" panose="05050102010706020507"/>
                <a:cs typeface="Symbol" panose="05050102010706020507"/>
              </a:rPr>
              <a:t></a:t>
            </a:r>
            <a:r>
              <a:rPr sz="1250" dirty="0">
                <a:latin typeface="Times New Roman" panose="02020603050405020304"/>
                <a:cs typeface="Times New Roman" panose="02020603050405020304"/>
              </a:rPr>
              <a:t> </a:t>
            </a:r>
            <a:r>
              <a:rPr sz="1250" spc="-15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s</a:t>
            </a:r>
            <a:r>
              <a:rPr sz="1250" i="1" spc="100" dirty="0">
                <a:latin typeface="Times New Roman" panose="02020603050405020304"/>
                <a:cs typeface="Times New Roman" panose="02020603050405020304"/>
              </a:rPr>
              <a:t> </a:t>
            </a:r>
            <a:r>
              <a:rPr sz="1350" i="1" baseline="-19000" dirty="0">
                <a:latin typeface="Times New Roman" panose="02020603050405020304"/>
                <a:cs typeface="Times New Roman" panose="02020603050405020304"/>
              </a:rPr>
              <a:t>xy</a:t>
            </a:r>
            <a:endParaRPr sz="1350" baseline="-19000">
              <a:latin typeface="Times New Roman" panose="02020603050405020304"/>
              <a:cs typeface="Times New Roman" panose="02020603050405020304"/>
            </a:endParaRPr>
          </a:p>
        </p:txBody>
      </p:sp>
      <p:sp>
        <p:nvSpPr>
          <p:cNvPr id="28" name="object 28"/>
          <p:cNvSpPr txBox="1"/>
          <p:nvPr/>
        </p:nvSpPr>
        <p:spPr>
          <a:xfrm>
            <a:off x="6117463" y="6071361"/>
            <a:ext cx="1126490" cy="379730"/>
          </a:xfrm>
          <a:prstGeom prst="rect">
            <a:avLst/>
          </a:prstGeom>
        </p:spPr>
        <p:txBody>
          <a:bodyPr vert="horz" wrap="square" lIns="0" tIns="0" rIns="0" bIns="0" rtlCol="0">
            <a:spAutoFit/>
          </a:bodyPr>
          <a:lstStyle/>
          <a:p>
            <a:pPr marL="12700">
              <a:lnSpc>
                <a:spcPct val="100000"/>
              </a:lnSpc>
            </a:pPr>
            <a:r>
              <a:rPr sz="1800" i="1" spc="10" dirty="0">
                <a:latin typeface="Times New Roman" panose="02020603050405020304"/>
                <a:cs typeface="Times New Roman" panose="02020603050405020304"/>
              </a:rPr>
              <a:t>B </a:t>
            </a:r>
            <a:r>
              <a:rPr sz="1800" i="1" spc="-180" dirty="0">
                <a:latin typeface="Times New Roman" panose="02020603050405020304"/>
                <a:cs typeface="Times New Roman" panose="02020603050405020304"/>
              </a:rPr>
              <a:t> </a:t>
            </a:r>
            <a:r>
              <a:rPr sz="2450" spc="200" dirty="0">
                <a:latin typeface="Symbol" panose="05050102010706020507"/>
                <a:cs typeface="Symbol" panose="05050102010706020507"/>
              </a:rPr>
              <a:t></a:t>
            </a:r>
            <a:r>
              <a:rPr sz="1800" i="1" spc="5" dirty="0">
                <a:latin typeface="Times New Roman" panose="02020603050405020304"/>
                <a:cs typeface="Times New Roman" panose="02020603050405020304"/>
              </a:rPr>
              <a:t>x</a:t>
            </a:r>
            <a:r>
              <a:rPr sz="1800" i="1" spc="5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a:t>
            </a:r>
            <a:r>
              <a:rPr sz="180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 </a:t>
            </a:r>
            <a:r>
              <a:rPr sz="1800" i="1" spc="5" dirty="0">
                <a:latin typeface="Times New Roman" panose="02020603050405020304"/>
                <a:cs typeface="Times New Roman" panose="02020603050405020304"/>
              </a:rPr>
              <a:t>y</a:t>
            </a:r>
            <a:r>
              <a:rPr sz="1800" i="1" dirty="0">
                <a:latin typeface="Times New Roman" panose="02020603050405020304"/>
                <a:cs typeface="Times New Roman" panose="02020603050405020304"/>
              </a:rPr>
              <a:t> </a:t>
            </a:r>
            <a:r>
              <a:rPr sz="1800" i="1" spc="-220" dirty="0">
                <a:latin typeface="Times New Roman" panose="02020603050405020304"/>
                <a:cs typeface="Times New Roman" panose="02020603050405020304"/>
              </a:rPr>
              <a:t> </a:t>
            </a:r>
            <a:r>
              <a:rPr sz="2450" spc="140" dirty="0">
                <a:latin typeface="Symbol" panose="05050102010706020507"/>
                <a:cs typeface="Symbol" panose="05050102010706020507"/>
              </a:rPr>
              <a:t></a:t>
            </a:r>
            <a:r>
              <a:rPr sz="2700" spc="7" baseline="19000" dirty="0">
                <a:latin typeface="Symbol" panose="05050102010706020507"/>
                <a:cs typeface="Symbol" panose="05050102010706020507"/>
              </a:rPr>
              <a:t></a:t>
            </a:r>
            <a:endParaRPr sz="2700" baseline="19000">
              <a:latin typeface="Symbol" panose="05050102010706020507"/>
              <a:cs typeface="Symbol" panose="05050102010706020507"/>
            </a:endParaRPr>
          </a:p>
        </p:txBody>
      </p:sp>
      <p:sp>
        <p:nvSpPr>
          <p:cNvPr id="29" name="object 29"/>
          <p:cNvSpPr txBox="1"/>
          <p:nvPr/>
        </p:nvSpPr>
        <p:spPr>
          <a:xfrm>
            <a:off x="4758067" y="6006846"/>
            <a:ext cx="528955" cy="615950"/>
          </a:xfrm>
          <a:prstGeom prst="rect">
            <a:avLst/>
          </a:prstGeom>
        </p:spPr>
        <p:txBody>
          <a:bodyPr vert="horz" wrap="square" lIns="0" tIns="0" rIns="0" bIns="0" rtlCol="0">
            <a:spAutoFit/>
          </a:bodyPr>
          <a:lstStyle/>
          <a:p>
            <a:pPr marL="12700">
              <a:lnSpc>
                <a:spcPct val="100000"/>
              </a:lnSpc>
              <a:tabLst>
                <a:tab pos="515620" algn="l"/>
              </a:tabLst>
            </a:pPr>
            <a:r>
              <a:rPr sz="2700" spc="7" baseline="-17000" dirty="0">
                <a:latin typeface="Symbol" panose="05050102010706020507"/>
                <a:cs typeface="Symbol" panose="05050102010706020507"/>
              </a:rPr>
              <a:t></a:t>
            </a:r>
            <a:r>
              <a:rPr sz="2700" spc="104" baseline="-17000" dirty="0">
                <a:latin typeface="Times New Roman" panose="02020603050405020304"/>
                <a:cs typeface="Times New Roman" panose="02020603050405020304"/>
              </a:rPr>
              <a:t> </a:t>
            </a:r>
            <a:r>
              <a:rPr sz="1800" u="sng" spc="5" dirty="0">
                <a:latin typeface="Times New Roman" panose="02020603050405020304"/>
                <a:cs typeface="Times New Roman" panose="02020603050405020304"/>
              </a:rPr>
              <a:t> </a:t>
            </a:r>
            <a:r>
              <a:rPr sz="1800" u="sng" spc="-260" dirty="0">
                <a:latin typeface="Times New Roman" panose="02020603050405020304"/>
                <a:cs typeface="Times New Roman" panose="02020603050405020304"/>
              </a:rPr>
              <a:t> </a:t>
            </a:r>
            <a:r>
              <a:rPr sz="1800" u="sng" spc="5" dirty="0">
                <a:latin typeface="Times New Roman" panose="02020603050405020304"/>
                <a:cs typeface="Times New Roman" panose="02020603050405020304"/>
              </a:rPr>
              <a:t>1</a:t>
            </a:r>
            <a:r>
              <a:rPr sz="1800" u="sng" dirty="0">
                <a:latin typeface="Times New Roman" panose="02020603050405020304"/>
                <a:cs typeface="Times New Roman" panose="02020603050405020304"/>
              </a:rPr>
              <a:t>	</a:t>
            </a:r>
            <a:endParaRPr sz="1800">
              <a:latin typeface="Times New Roman" panose="02020603050405020304"/>
              <a:cs typeface="Times New Roman" panose="02020603050405020304"/>
            </a:endParaRPr>
          </a:p>
          <a:p>
            <a:pPr marL="12700">
              <a:lnSpc>
                <a:spcPct val="100000"/>
              </a:lnSpc>
              <a:spcBef>
                <a:spcPts val="130"/>
              </a:spcBef>
            </a:pPr>
            <a:r>
              <a:rPr sz="1800" spc="5" dirty="0">
                <a:latin typeface="Symbol" panose="05050102010706020507"/>
                <a:cs typeface="Symbol" panose="05050102010706020507"/>
              </a:rPr>
              <a:t></a:t>
            </a:r>
            <a:r>
              <a:rPr sz="1800" spc="5" dirty="0">
                <a:latin typeface="Times New Roman" panose="02020603050405020304"/>
                <a:cs typeface="Times New Roman" panose="02020603050405020304"/>
              </a:rPr>
              <a:t> </a:t>
            </a:r>
            <a:r>
              <a:rPr sz="1800" spc="-45" dirty="0">
                <a:latin typeface="Times New Roman" panose="02020603050405020304"/>
                <a:cs typeface="Times New Roman" panose="02020603050405020304"/>
              </a:rPr>
              <a:t> </a:t>
            </a:r>
            <a:r>
              <a:rPr sz="2700" i="1" spc="15" baseline="-9000" dirty="0">
                <a:latin typeface="Times New Roman" panose="02020603050405020304"/>
                <a:cs typeface="Times New Roman" panose="02020603050405020304"/>
              </a:rPr>
              <a:t>K</a:t>
            </a:r>
            <a:endParaRPr sz="2700" baseline="-9000">
              <a:latin typeface="Times New Roman" panose="02020603050405020304"/>
              <a:cs typeface="Times New Roman" panose="02020603050405020304"/>
            </a:endParaRPr>
          </a:p>
        </p:txBody>
      </p:sp>
      <p:sp>
        <p:nvSpPr>
          <p:cNvPr id="30" name="object 30"/>
          <p:cNvSpPr txBox="1"/>
          <p:nvPr/>
        </p:nvSpPr>
        <p:spPr>
          <a:xfrm>
            <a:off x="6094603" y="5289537"/>
            <a:ext cx="1149350" cy="412750"/>
          </a:xfrm>
          <a:prstGeom prst="rect">
            <a:avLst/>
          </a:prstGeom>
        </p:spPr>
        <p:txBody>
          <a:bodyPr vert="horz" wrap="square" lIns="0" tIns="0" rIns="0" bIns="0" rtlCol="0">
            <a:spAutoFit/>
          </a:bodyPr>
          <a:lstStyle/>
          <a:p>
            <a:pPr marL="12700">
              <a:lnSpc>
                <a:spcPct val="100000"/>
              </a:lnSpc>
            </a:pPr>
            <a:r>
              <a:rPr sz="1800" i="1" spc="10" dirty="0">
                <a:latin typeface="Times New Roman" panose="02020603050405020304"/>
                <a:cs typeface="Times New Roman" panose="02020603050405020304"/>
              </a:rPr>
              <a:t>G </a:t>
            </a:r>
            <a:r>
              <a:rPr sz="1800" i="1" spc="-15" dirty="0">
                <a:latin typeface="Times New Roman" panose="02020603050405020304"/>
                <a:cs typeface="Times New Roman" panose="02020603050405020304"/>
              </a:rPr>
              <a:t> </a:t>
            </a:r>
            <a:r>
              <a:rPr sz="2450" spc="200" dirty="0">
                <a:latin typeface="Symbol" panose="05050102010706020507"/>
                <a:cs typeface="Symbol" panose="05050102010706020507"/>
              </a:rPr>
              <a:t></a:t>
            </a:r>
            <a:r>
              <a:rPr sz="1800" i="1" spc="5" dirty="0">
                <a:latin typeface="Times New Roman" panose="02020603050405020304"/>
                <a:cs typeface="Times New Roman" panose="02020603050405020304"/>
              </a:rPr>
              <a:t>x</a:t>
            </a:r>
            <a:r>
              <a:rPr sz="1800" i="1" spc="5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a:t>
            </a:r>
            <a:r>
              <a:rPr sz="180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 </a:t>
            </a:r>
            <a:r>
              <a:rPr sz="1800" i="1" spc="5" dirty="0">
                <a:latin typeface="Times New Roman" panose="02020603050405020304"/>
                <a:cs typeface="Times New Roman" panose="02020603050405020304"/>
              </a:rPr>
              <a:t>y</a:t>
            </a:r>
            <a:r>
              <a:rPr sz="1800" i="1" dirty="0">
                <a:latin typeface="Times New Roman" panose="02020603050405020304"/>
                <a:cs typeface="Times New Roman" panose="02020603050405020304"/>
              </a:rPr>
              <a:t> </a:t>
            </a:r>
            <a:r>
              <a:rPr sz="1800" i="1" spc="-220" dirty="0">
                <a:latin typeface="Times New Roman" panose="02020603050405020304"/>
                <a:cs typeface="Times New Roman" panose="02020603050405020304"/>
              </a:rPr>
              <a:t> </a:t>
            </a:r>
            <a:r>
              <a:rPr sz="2450" spc="-40" dirty="0">
                <a:latin typeface="Symbol" panose="05050102010706020507"/>
                <a:cs typeface="Symbol" panose="05050102010706020507"/>
              </a:rPr>
              <a:t></a:t>
            </a:r>
            <a:r>
              <a:rPr sz="2700" spc="7" baseline="-11000" dirty="0">
                <a:latin typeface="Symbol" panose="05050102010706020507"/>
                <a:cs typeface="Symbol" panose="05050102010706020507"/>
              </a:rPr>
              <a:t></a:t>
            </a:r>
            <a:endParaRPr sz="2700" baseline="-11000">
              <a:latin typeface="Symbol" panose="05050102010706020507"/>
              <a:cs typeface="Symbol" panose="05050102010706020507"/>
            </a:endParaRPr>
          </a:p>
        </p:txBody>
      </p:sp>
      <p:sp>
        <p:nvSpPr>
          <p:cNvPr id="31" name="object 31"/>
          <p:cNvSpPr txBox="1"/>
          <p:nvPr/>
        </p:nvSpPr>
        <p:spPr>
          <a:xfrm>
            <a:off x="4995036" y="5225059"/>
            <a:ext cx="140970" cy="287020"/>
          </a:xfrm>
          <a:prstGeom prst="rect">
            <a:avLst/>
          </a:prstGeom>
        </p:spPr>
        <p:txBody>
          <a:bodyPr vert="horz" wrap="square" lIns="0" tIns="0" rIns="0" bIns="0" rtlCol="0">
            <a:spAutoFit/>
          </a:bodyPr>
          <a:lstStyle/>
          <a:p>
            <a:pPr marL="12700">
              <a:lnSpc>
                <a:spcPct val="100000"/>
              </a:lnSpc>
            </a:pPr>
            <a:r>
              <a:rPr sz="1800" spc="5" dirty="0">
                <a:latin typeface="Times New Roman" panose="02020603050405020304"/>
                <a:cs typeface="Times New Roman" panose="02020603050405020304"/>
              </a:rPr>
              <a:t>1</a:t>
            </a:r>
            <a:endParaRPr sz="1800">
              <a:latin typeface="Times New Roman" panose="02020603050405020304"/>
              <a:cs typeface="Times New Roman" panose="02020603050405020304"/>
            </a:endParaRPr>
          </a:p>
        </p:txBody>
      </p:sp>
      <p:sp>
        <p:nvSpPr>
          <p:cNvPr id="32" name="object 32"/>
          <p:cNvSpPr txBox="1"/>
          <p:nvPr/>
        </p:nvSpPr>
        <p:spPr>
          <a:xfrm>
            <a:off x="6117463" y="4506963"/>
            <a:ext cx="1126490" cy="379730"/>
          </a:xfrm>
          <a:prstGeom prst="rect">
            <a:avLst/>
          </a:prstGeom>
        </p:spPr>
        <p:txBody>
          <a:bodyPr vert="horz" wrap="square" lIns="0" tIns="0" rIns="0" bIns="0" rtlCol="0">
            <a:spAutoFit/>
          </a:bodyPr>
          <a:lstStyle/>
          <a:p>
            <a:pPr marL="12700">
              <a:lnSpc>
                <a:spcPct val="100000"/>
              </a:lnSpc>
            </a:pPr>
            <a:r>
              <a:rPr sz="1800" i="1" spc="10" dirty="0">
                <a:latin typeface="Times New Roman" panose="02020603050405020304"/>
                <a:cs typeface="Times New Roman" panose="02020603050405020304"/>
              </a:rPr>
              <a:t>R </a:t>
            </a:r>
            <a:r>
              <a:rPr sz="1800" i="1" spc="-180" dirty="0">
                <a:latin typeface="Times New Roman" panose="02020603050405020304"/>
                <a:cs typeface="Times New Roman" panose="02020603050405020304"/>
              </a:rPr>
              <a:t> </a:t>
            </a:r>
            <a:r>
              <a:rPr sz="2450" spc="200" dirty="0">
                <a:latin typeface="Symbol" panose="05050102010706020507"/>
                <a:cs typeface="Symbol" panose="05050102010706020507"/>
              </a:rPr>
              <a:t></a:t>
            </a:r>
            <a:r>
              <a:rPr sz="1800" i="1" spc="5" dirty="0">
                <a:latin typeface="Times New Roman" panose="02020603050405020304"/>
                <a:cs typeface="Times New Roman" panose="02020603050405020304"/>
              </a:rPr>
              <a:t>x</a:t>
            </a:r>
            <a:r>
              <a:rPr sz="1800" i="1" spc="5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a:t>
            </a:r>
            <a:r>
              <a:rPr sz="180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 </a:t>
            </a:r>
            <a:r>
              <a:rPr sz="1800" i="1" spc="5" dirty="0">
                <a:latin typeface="Times New Roman" panose="02020603050405020304"/>
                <a:cs typeface="Times New Roman" panose="02020603050405020304"/>
              </a:rPr>
              <a:t>y</a:t>
            </a:r>
            <a:r>
              <a:rPr sz="1800" i="1" dirty="0">
                <a:latin typeface="Times New Roman" panose="02020603050405020304"/>
                <a:cs typeface="Times New Roman" panose="02020603050405020304"/>
              </a:rPr>
              <a:t> </a:t>
            </a:r>
            <a:r>
              <a:rPr sz="1800" i="1" spc="-220" dirty="0">
                <a:latin typeface="Times New Roman" panose="02020603050405020304"/>
                <a:cs typeface="Times New Roman" panose="02020603050405020304"/>
              </a:rPr>
              <a:t> </a:t>
            </a:r>
            <a:r>
              <a:rPr sz="2450" spc="140" dirty="0">
                <a:latin typeface="Symbol" panose="05050102010706020507"/>
                <a:cs typeface="Symbol" panose="05050102010706020507"/>
              </a:rPr>
              <a:t></a:t>
            </a:r>
            <a:r>
              <a:rPr sz="2700" spc="7" baseline="12000" dirty="0">
                <a:latin typeface="Symbol" panose="05050102010706020507"/>
                <a:cs typeface="Symbol" panose="05050102010706020507"/>
              </a:rPr>
              <a:t></a:t>
            </a:r>
            <a:endParaRPr sz="2700" baseline="12000">
              <a:latin typeface="Symbol" panose="05050102010706020507"/>
              <a:cs typeface="Symbol" panose="05050102010706020507"/>
            </a:endParaRPr>
          </a:p>
        </p:txBody>
      </p:sp>
      <p:sp>
        <p:nvSpPr>
          <p:cNvPr id="33" name="object 33"/>
          <p:cNvSpPr txBox="1"/>
          <p:nvPr/>
        </p:nvSpPr>
        <p:spPr>
          <a:xfrm>
            <a:off x="4028020" y="3167126"/>
            <a:ext cx="1478915" cy="1657350"/>
          </a:xfrm>
          <a:prstGeom prst="rect">
            <a:avLst/>
          </a:prstGeom>
        </p:spPr>
        <p:txBody>
          <a:bodyPr vert="horz" wrap="square" lIns="0" tIns="0" rIns="0" bIns="0" rtlCol="0">
            <a:spAutoFit/>
          </a:bodyPr>
          <a:lstStyle/>
          <a:p>
            <a:pPr marL="12700">
              <a:lnSpc>
                <a:spcPts val="3475"/>
              </a:lnSpc>
            </a:pPr>
            <a:r>
              <a:rPr sz="2500" i="1" spc="210" dirty="0">
                <a:latin typeface="Times New Roman" panose="02020603050405020304"/>
                <a:cs typeface="Times New Roman" panose="02020603050405020304"/>
              </a:rPr>
              <a:t>c</a:t>
            </a:r>
            <a:r>
              <a:rPr sz="3400" spc="-140" dirty="0">
                <a:latin typeface="Symbol" panose="05050102010706020507"/>
                <a:cs typeface="Symbol" panose="05050102010706020507"/>
              </a:rPr>
              <a:t></a:t>
            </a:r>
            <a:r>
              <a:rPr sz="2500" i="1" spc="170" dirty="0">
                <a:latin typeface="Times New Roman" panose="02020603050405020304"/>
                <a:cs typeface="Times New Roman" panose="02020603050405020304"/>
              </a:rPr>
              <a:t>x</a:t>
            </a:r>
            <a:r>
              <a:rPr sz="2500" dirty="0">
                <a:latin typeface="Times New Roman" panose="02020603050405020304"/>
                <a:cs typeface="Times New Roman" panose="02020603050405020304"/>
              </a:rPr>
              <a:t>,</a:t>
            </a:r>
            <a:r>
              <a:rPr sz="2500" spc="80" dirty="0">
                <a:latin typeface="Times New Roman" panose="02020603050405020304"/>
                <a:cs typeface="Times New Roman" panose="02020603050405020304"/>
              </a:rPr>
              <a:t> </a:t>
            </a:r>
            <a:r>
              <a:rPr sz="2500" i="1" dirty="0">
                <a:latin typeface="Times New Roman" panose="02020603050405020304"/>
                <a:cs typeface="Times New Roman" panose="02020603050405020304"/>
              </a:rPr>
              <a:t>y</a:t>
            </a:r>
            <a:r>
              <a:rPr sz="2500" i="1" spc="-280" dirty="0">
                <a:latin typeface="Times New Roman" panose="02020603050405020304"/>
                <a:cs typeface="Times New Roman" panose="02020603050405020304"/>
              </a:rPr>
              <a:t> </a:t>
            </a:r>
            <a:r>
              <a:rPr sz="3400" spc="-204" dirty="0">
                <a:latin typeface="Symbol" panose="05050102010706020507"/>
                <a:cs typeface="Symbol" panose="05050102010706020507"/>
              </a:rPr>
              <a:t></a:t>
            </a:r>
            <a:r>
              <a:rPr sz="3400" spc="-390" dirty="0">
                <a:latin typeface="Times New Roman" panose="02020603050405020304"/>
                <a:cs typeface="Times New Roman" panose="02020603050405020304"/>
              </a:rPr>
              <a:t> </a:t>
            </a:r>
            <a:r>
              <a:rPr sz="2500" dirty="0">
                <a:latin typeface="Symbol" panose="05050102010706020507"/>
                <a:cs typeface="Symbol" panose="05050102010706020507"/>
              </a:rPr>
              <a:t></a:t>
            </a:r>
            <a:endParaRPr sz="2500">
              <a:latin typeface="Symbol" panose="05050102010706020507"/>
              <a:cs typeface="Symbol" panose="05050102010706020507"/>
            </a:endParaRPr>
          </a:p>
          <a:p>
            <a:pPr marR="5080" algn="r">
              <a:lnSpc>
                <a:spcPts val="2395"/>
              </a:lnSpc>
            </a:pPr>
            <a:r>
              <a:rPr sz="2500" i="1" dirty="0">
                <a:latin typeface="Times New Roman" panose="02020603050405020304"/>
                <a:cs typeface="Times New Roman" panose="02020603050405020304"/>
              </a:rPr>
              <a:t>k</a:t>
            </a:r>
            <a:endParaRPr sz="2500">
              <a:latin typeface="Times New Roman" panose="02020603050405020304"/>
              <a:cs typeface="Times New Roman" panose="02020603050405020304"/>
            </a:endParaRPr>
          </a:p>
          <a:p>
            <a:pPr>
              <a:lnSpc>
                <a:spcPct val="100000"/>
              </a:lnSpc>
              <a:spcBef>
                <a:spcPts val="35"/>
              </a:spcBef>
            </a:pPr>
            <a:endParaRPr sz="3600">
              <a:latin typeface="Times New Roman" panose="02020603050405020304"/>
              <a:cs typeface="Times New Roman" panose="02020603050405020304"/>
            </a:endParaRPr>
          </a:p>
          <a:p>
            <a:pPr marL="742315">
              <a:lnSpc>
                <a:spcPct val="100000"/>
              </a:lnSpc>
              <a:tabLst>
                <a:tab pos="1245235" algn="l"/>
              </a:tabLst>
            </a:pPr>
            <a:r>
              <a:rPr sz="2700" spc="7" baseline="-25000" dirty="0">
                <a:latin typeface="Symbol" panose="05050102010706020507"/>
                <a:cs typeface="Symbol" panose="05050102010706020507"/>
              </a:rPr>
              <a:t></a:t>
            </a:r>
            <a:r>
              <a:rPr sz="2700" spc="104" baseline="-25000" dirty="0">
                <a:latin typeface="Times New Roman" panose="02020603050405020304"/>
                <a:cs typeface="Times New Roman" panose="02020603050405020304"/>
              </a:rPr>
              <a:t> </a:t>
            </a:r>
            <a:r>
              <a:rPr sz="1800" u="sng" spc="5" dirty="0">
                <a:latin typeface="Times New Roman" panose="02020603050405020304"/>
                <a:cs typeface="Times New Roman" panose="02020603050405020304"/>
              </a:rPr>
              <a:t> </a:t>
            </a:r>
            <a:r>
              <a:rPr sz="1800" u="sng" spc="-260" dirty="0">
                <a:latin typeface="Times New Roman" panose="02020603050405020304"/>
                <a:cs typeface="Times New Roman" panose="02020603050405020304"/>
              </a:rPr>
              <a:t> </a:t>
            </a:r>
            <a:r>
              <a:rPr sz="1800" u="sng" spc="5" dirty="0">
                <a:latin typeface="Times New Roman" panose="02020603050405020304"/>
                <a:cs typeface="Times New Roman" panose="02020603050405020304"/>
              </a:rPr>
              <a:t>1</a:t>
            </a:r>
            <a:r>
              <a:rPr sz="1800" u="sng" dirty="0">
                <a:latin typeface="Times New Roman" panose="02020603050405020304"/>
                <a:cs typeface="Times New Roman" panose="02020603050405020304"/>
              </a:rPr>
              <a:t>	</a:t>
            </a:r>
            <a:endParaRPr sz="1800">
              <a:latin typeface="Times New Roman" panose="02020603050405020304"/>
              <a:cs typeface="Times New Roman" panose="02020603050405020304"/>
            </a:endParaRPr>
          </a:p>
        </p:txBody>
      </p:sp>
      <p:sp>
        <p:nvSpPr>
          <p:cNvPr id="34" name="object 34"/>
          <p:cNvSpPr txBox="1"/>
          <p:nvPr/>
        </p:nvSpPr>
        <p:spPr>
          <a:xfrm>
            <a:off x="3451225" y="5289537"/>
            <a:ext cx="1160145" cy="379730"/>
          </a:xfrm>
          <a:prstGeom prst="rect">
            <a:avLst/>
          </a:prstGeom>
        </p:spPr>
        <p:txBody>
          <a:bodyPr vert="horz" wrap="square" lIns="0" tIns="0" rIns="0" bIns="0" rtlCol="0">
            <a:spAutoFit/>
          </a:bodyPr>
          <a:lstStyle/>
          <a:p>
            <a:pPr marL="12700">
              <a:lnSpc>
                <a:spcPct val="100000"/>
              </a:lnSpc>
            </a:pPr>
            <a:r>
              <a:rPr sz="1800" i="1" spc="5" dirty="0">
                <a:latin typeface="Times New Roman" panose="02020603050405020304"/>
                <a:cs typeface="Times New Roman" panose="02020603050405020304"/>
              </a:rPr>
              <a:t>c</a:t>
            </a:r>
            <a:r>
              <a:rPr sz="1800" i="1" spc="85" dirty="0">
                <a:latin typeface="Times New Roman" panose="02020603050405020304"/>
                <a:cs typeface="Times New Roman" panose="02020603050405020304"/>
              </a:rPr>
              <a:t> </a:t>
            </a:r>
            <a:r>
              <a:rPr sz="2450" spc="200" dirty="0">
                <a:latin typeface="Symbol" panose="05050102010706020507"/>
                <a:cs typeface="Symbol" panose="05050102010706020507"/>
              </a:rPr>
              <a:t></a:t>
            </a:r>
            <a:r>
              <a:rPr sz="1800" i="1" spc="5" dirty="0">
                <a:latin typeface="Times New Roman" panose="02020603050405020304"/>
                <a:cs typeface="Times New Roman" panose="02020603050405020304"/>
              </a:rPr>
              <a:t>x</a:t>
            </a:r>
            <a:r>
              <a:rPr sz="1800" i="1" spc="5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a:t>
            </a:r>
            <a:r>
              <a:rPr sz="1800" dirty="0">
                <a:latin typeface="Times New Roman" panose="02020603050405020304"/>
                <a:cs typeface="Times New Roman" panose="02020603050405020304"/>
              </a:rPr>
              <a:t>  </a:t>
            </a:r>
            <a:r>
              <a:rPr sz="1800" i="1" spc="5" dirty="0">
                <a:latin typeface="Times New Roman" panose="02020603050405020304"/>
                <a:cs typeface="Times New Roman" panose="02020603050405020304"/>
              </a:rPr>
              <a:t>y</a:t>
            </a:r>
            <a:r>
              <a:rPr sz="1800" i="1" dirty="0">
                <a:latin typeface="Times New Roman" panose="02020603050405020304"/>
                <a:cs typeface="Times New Roman" panose="02020603050405020304"/>
              </a:rPr>
              <a:t> </a:t>
            </a:r>
            <a:r>
              <a:rPr sz="1800" i="1" spc="-220" dirty="0">
                <a:latin typeface="Times New Roman" panose="02020603050405020304"/>
                <a:cs typeface="Times New Roman" panose="02020603050405020304"/>
              </a:rPr>
              <a:t> </a:t>
            </a:r>
            <a:r>
              <a:rPr sz="2450" spc="130" dirty="0">
                <a:latin typeface="Symbol" panose="05050102010706020507"/>
                <a:cs typeface="Symbol" panose="05050102010706020507"/>
              </a:rPr>
              <a:t></a:t>
            </a:r>
            <a:r>
              <a:rPr sz="2450" spc="-145" dirty="0">
                <a:latin typeface="Times New Roman" panose="02020603050405020304"/>
                <a:cs typeface="Times New Roman" panose="02020603050405020304"/>
              </a:rPr>
              <a:t> </a:t>
            </a:r>
            <a:r>
              <a:rPr sz="1800" spc="10" dirty="0">
                <a:latin typeface="Symbol" panose="05050102010706020507"/>
                <a:cs typeface="Symbol" panose="05050102010706020507"/>
              </a:rPr>
              <a:t></a:t>
            </a:r>
            <a:endParaRPr sz="1800">
              <a:latin typeface="Symbol" panose="05050102010706020507"/>
              <a:cs typeface="Symbol" panose="05050102010706020507"/>
            </a:endParaRPr>
          </a:p>
        </p:txBody>
      </p:sp>
      <p:sp>
        <p:nvSpPr>
          <p:cNvPr id="35" name="object 35"/>
          <p:cNvSpPr txBox="1"/>
          <p:nvPr/>
        </p:nvSpPr>
        <p:spPr>
          <a:xfrm>
            <a:off x="1795398" y="953770"/>
            <a:ext cx="7700009" cy="1917064"/>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彩色图像平滑</a:t>
            </a:r>
            <a:endParaRPr sz="3200" dirty="0">
              <a:latin typeface="新宋体" panose="02010609030101010101" charset="-122"/>
              <a:cs typeface="新宋体" panose="02010609030101010101" charset="-122"/>
            </a:endParaRPr>
          </a:p>
          <a:p>
            <a:pPr marL="43180" marR="5080">
              <a:lnSpc>
                <a:spcPct val="150000"/>
              </a:lnSpc>
              <a:spcBef>
                <a:spcPts val="1225"/>
              </a:spcBef>
            </a:pPr>
            <a:r>
              <a:rPr sz="2800" b="1" spc="-15" dirty="0">
                <a:latin typeface="新宋体" panose="02010609030101010101" charset="-122"/>
                <a:cs typeface="新宋体" panose="02010609030101010101" charset="-122"/>
              </a:rPr>
              <a:t>令S</a:t>
            </a:r>
            <a:r>
              <a:rPr sz="2850" b="1" spc="-15" baseline="-20000" dirty="0">
                <a:latin typeface="新宋体" panose="02010609030101010101" charset="-122"/>
                <a:cs typeface="新宋体" panose="02010609030101010101" charset="-122"/>
              </a:rPr>
              <a:t>x</a:t>
            </a:r>
            <a:r>
              <a:rPr sz="2850" b="1" spc="-22" baseline="-20000" dirty="0">
                <a:latin typeface="新宋体" panose="02010609030101010101" charset="-122"/>
                <a:cs typeface="新宋体" panose="02010609030101010101" charset="-122"/>
              </a:rPr>
              <a:t>y</a:t>
            </a:r>
            <a:r>
              <a:rPr sz="2800" b="1" spc="-15" dirty="0">
                <a:latin typeface="新宋体" panose="02010609030101010101" charset="-122"/>
                <a:cs typeface="新宋体" panose="02010609030101010101" charset="-122"/>
              </a:rPr>
              <a:t>表示在RGB彩色图像中定义一个中心在(x,y) 的邻域的坐标集，在该邻域中RGB分量的平均值为</a:t>
            </a:r>
            <a:endParaRPr sz="2800" dirty="0">
              <a:latin typeface="新宋体" panose="02010609030101010101" charset="-122"/>
              <a:cs typeface="新宋体" panose="02010609030101010101" charset="-122"/>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461145" y="1833372"/>
            <a:ext cx="6270497" cy="5013197"/>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268132" rIns="0" bIns="0" rtlCol="0">
            <a:spAutoFit/>
          </a:bodyPr>
          <a:lstStyle/>
          <a:p>
            <a:pPr marL="197485">
              <a:lnSpc>
                <a:spcPct val="100000"/>
              </a:lnSpc>
            </a:pPr>
            <a:r>
              <a:rPr spc="-15" dirty="0">
                <a:latin typeface="新宋体" panose="02010609030101010101" charset="-122"/>
                <a:cs typeface="新宋体" panose="02010609030101010101" charset="-122"/>
              </a:rPr>
              <a:t>彩色图像平滑</a:t>
            </a:r>
            <a:r>
              <a:rPr spc="-445" dirty="0">
                <a:latin typeface="新宋体" panose="02010609030101010101" charset="-122"/>
                <a:cs typeface="新宋体" panose="02010609030101010101" charset="-122"/>
              </a:rPr>
              <a:t>（</a:t>
            </a:r>
            <a:r>
              <a:rPr sz="3225" b="0" baseline="9000" dirty="0">
                <a:latin typeface="Times New Roman" panose="02020603050405020304"/>
                <a:cs typeface="Times New Roman" panose="02020603050405020304"/>
              </a:rPr>
              <a:t>5</a:t>
            </a:r>
            <a:r>
              <a:rPr sz="3225" b="0" spc="-525" baseline="9000" dirty="0">
                <a:latin typeface="Times New Roman" panose="02020603050405020304"/>
                <a:cs typeface="Times New Roman" panose="02020603050405020304"/>
              </a:rPr>
              <a:t> </a:t>
            </a:r>
            <a:r>
              <a:rPr sz="3225" b="0" baseline="9000" dirty="0">
                <a:latin typeface="Symbol" panose="05050102010706020507"/>
                <a:cs typeface="Symbol" panose="05050102010706020507"/>
              </a:rPr>
              <a:t></a:t>
            </a:r>
            <a:r>
              <a:rPr sz="3225" b="0" spc="-442" baseline="9000" dirty="0">
                <a:latin typeface="Times New Roman" panose="02020603050405020304"/>
                <a:cs typeface="Times New Roman" panose="02020603050405020304"/>
              </a:rPr>
              <a:t> </a:t>
            </a:r>
            <a:r>
              <a:rPr sz="3225" b="0" baseline="9000" dirty="0">
                <a:latin typeface="Times New Roman" panose="02020603050405020304"/>
                <a:cs typeface="Times New Roman" panose="02020603050405020304"/>
              </a:rPr>
              <a:t>5</a:t>
            </a:r>
            <a:r>
              <a:rPr sz="3225" b="0" spc="172" baseline="9000" dirty="0">
                <a:latin typeface="Times New Roman" panose="02020603050405020304"/>
                <a:cs typeface="Times New Roman" panose="02020603050405020304"/>
              </a:rPr>
              <a:t> </a:t>
            </a:r>
            <a:r>
              <a:rPr sz="3200" spc="-15" dirty="0">
                <a:latin typeface="新宋体" panose="02010609030101010101" charset="-122"/>
                <a:cs typeface="新宋体" panose="02010609030101010101" charset="-122"/>
              </a:rPr>
              <a:t>平均模板）</a:t>
            </a:r>
            <a:endParaRPr sz="3200">
              <a:latin typeface="新宋体" panose="02010609030101010101" charset="-122"/>
              <a:cs typeface="新宋体" panose="02010609030101010101" charset="-122"/>
            </a:endParaRPr>
          </a:p>
        </p:txBody>
      </p:sp>
      <p:sp>
        <p:nvSpPr>
          <p:cNvPr id="7" name="object 7"/>
          <p:cNvSpPr txBox="1"/>
          <p:nvPr/>
        </p:nvSpPr>
        <p:spPr>
          <a:xfrm>
            <a:off x="2020951" y="1592326"/>
            <a:ext cx="300355" cy="5241290"/>
          </a:xfrm>
          <a:prstGeom prst="rect">
            <a:avLst/>
          </a:prstGeom>
        </p:spPr>
        <p:txBody>
          <a:bodyPr vert="horz" wrap="square" lIns="0" tIns="0" rIns="0" bIns="0" rtlCol="0">
            <a:spAutoFit/>
          </a:bodyPr>
          <a:lstStyle/>
          <a:p>
            <a:pPr marL="12700" marR="5080" algn="just">
              <a:lnSpc>
                <a:spcPct val="150000"/>
              </a:lnSpc>
            </a:pPr>
            <a:r>
              <a:rPr sz="2000" b="1" spc="-10" dirty="0">
                <a:solidFill>
                  <a:srgbClr val="EE2B0A"/>
                </a:solidFill>
                <a:latin typeface="新宋体" panose="02010609030101010101" charset="-122"/>
                <a:cs typeface="新宋体" panose="02010609030101010101" charset="-122"/>
              </a:rPr>
              <a:t>原 始 彩 色 图 像</a:t>
            </a:r>
            <a:endParaRPr sz="2000">
              <a:latin typeface="新宋体" panose="02010609030101010101" charset="-122"/>
              <a:cs typeface="新宋体" panose="02010609030101010101" charset="-122"/>
            </a:endParaRPr>
          </a:p>
          <a:p>
            <a:pPr marL="33020" marR="5080" algn="just">
              <a:lnSpc>
                <a:spcPct val="150000"/>
              </a:lnSpc>
              <a:spcBef>
                <a:spcPts val="1685"/>
              </a:spcBef>
            </a:pPr>
            <a:r>
              <a:rPr sz="2000" b="1" spc="-10" dirty="0">
                <a:solidFill>
                  <a:srgbClr val="EE2B0A"/>
                </a:solidFill>
                <a:latin typeface="新宋体" panose="02010609030101010101" charset="-122"/>
                <a:cs typeface="新宋体" panose="02010609030101010101" charset="-122"/>
              </a:rPr>
              <a:t>绿 分 量 图 像</a:t>
            </a:r>
            <a:endParaRPr sz="2000">
              <a:latin typeface="新宋体" panose="02010609030101010101" charset="-122"/>
              <a:cs typeface="新宋体" panose="02010609030101010101" charset="-122"/>
            </a:endParaRPr>
          </a:p>
        </p:txBody>
      </p:sp>
      <p:sp>
        <p:nvSpPr>
          <p:cNvPr id="8" name="object 8"/>
          <p:cNvSpPr txBox="1"/>
          <p:nvPr/>
        </p:nvSpPr>
        <p:spPr>
          <a:xfrm>
            <a:off x="8732659" y="1592326"/>
            <a:ext cx="286385" cy="5234940"/>
          </a:xfrm>
          <a:prstGeom prst="rect">
            <a:avLst/>
          </a:prstGeom>
        </p:spPr>
        <p:txBody>
          <a:bodyPr vert="horz" wrap="square" lIns="0" tIns="0" rIns="0" bIns="0" rtlCol="0">
            <a:spAutoFit/>
          </a:bodyPr>
          <a:lstStyle/>
          <a:p>
            <a:pPr marL="12700" marR="5080" algn="just">
              <a:lnSpc>
                <a:spcPct val="150000"/>
              </a:lnSpc>
            </a:pPr>
            <a:r>
              <a:rPr sz="2000" b="1" spc="-10" dirty="0">
                <a:solidFill>
                  <a:srgbClr val="EE2B0A"/>
                </a:solidFill>
                <a:latin typeface="新宋体" panose="02010609030101010101" charset="-122"/>
                <a:cs typeface="新宋体" panose="02010609030101010101" charset="-122"/>
              </a:rPr>
              <a:t>红 分 量 图 像</a:t>
            </a:r>
            <a:endParaRPr sz="2000">
              <a:latin typeface="新宋体" panose="02010609030101010101" charset="-122"/>
              <a:cs typeface="新宋体" panose="02010609030101010101" charset="-122"/>
            </a:endParaRPr>
          </a:p>
          <a:p>
            <a:pPr>
              <a:lnSpc>
                <a:spcPct val="100000"/>
              </a:lnSpc>
            </a:pPr>
            <a:endParaRPr sz="2000">
              <a:latin typeface="Times New Roman" panose="02020603050405020304"/>
              <a:cs typeface="Times New Roman" panose="02020603050405020304"/>
            </a:endParaRPr>
          </a:p>
          <a:p>
            <a:pPr>
              <a:lnSpc>
                <a:spcPct val="100000"/>
              </a:lnSpc>
              <a:spcBef>
                <a:spcPts val="5"/>
              </a:spcBef>
            </a:pPr>
            <a:endParaRPr sz="2550">
              <a:latin typeface="Times New Roman" panose="02020603050405020304"/>
              <a:cs typeface="Times New Roman" panose="02020603050405020304"/>
            </a:endParaRPr>
          </a:p>
          <a:p>
            <a:pPr marL="19050" marR="5080" algn="just">
              <a:lnSpc>
                <a:spcPct val="150000"/>
              </a:lnSpc>
            </a:pPr>
            <a:r>
              <a:rPr sz="2000" b="1" spc="-10" dirty="0">
                <a:solidFill>
                  <a:srgbClr val="EE2B0A"/>
                </a:solidFill>
                <a:latin typeface="新宋体" panose="02010609030101010101" charset="-122"/>
                <a:cs typeface="新宋体" panose="02010609030101010101" charset="-122"/>
              </a:rPr>
              <a:t>蓝 分 量 图 像</a:t>
            </a:r>
            <a:endParaRPr sz="2000">
              <a:latin typeface="新宋体" panose="02010609030101010101" charset="-122"/>
              <a:cs typeface="新宋体" panose="02010609030101010101" charset="-122"/>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94802" rIns="0" bIns="0" rtlCol="0">
            <a:spAutoFit/>
          </a:bodyPr>
          <a:lstStyle/>
          <a:p>
            <a:pPr marL="197485">
              <a:lnSpc>
                <a:spcPts val="3750"/>
              </a:lnSpc>
            </a:pPr>
            <a:r>
              <a:rPr spc="-15" dirty="0">
                <a:latin typeface="新宋体" panose="02010609030101010101" charset="-122"/>
                <a:cs typeface="新宋体" panose="02010609030101010101" charset="-122"/>
              </a:rPr>
              <a:t>彩色图像平滑</a:t>
            </a:r>
          </a:p>
        </p:txBody>
      </p:sp>
      <p:sp>
        <p:nvSpPr>
          <p:cNvPr id="6" name="object 6"/>
          <p:cNvSpPr/>
          <p:nvPr/>
        </p:nvSpPr>
        <p:spPr>
          <a:xfrm>
            <a:off x="2184539" y="2551176"/>
            <a:ext cx="6324599" cy="26670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473579" y="2007870"/>
            <a:ext cx="1397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H分量图像</a:t>
            </a:r>
            <a:endParaRPr sz="2400">
              <a:latin typeface="新宋体" panose="02010609030101010101" charset="-122"/>
              <a:cs typeface="新宋体" panose="02010609030101010101" charset="-122"/>
            </a:endParaRPr>
          </a:p>
        </p:txBody>
      </p:sp>
      <p:sp>
        <p:nvSpPr>
          <p:cNvPr id="8" name="object 8"/>
          <p:cNvSpPr txBox="1"/>
          <p:nvPr/>
        </p:nvSpPr>
        <p:spPr>
          <a:xfrm>
            <a:off x="4633848" y="2033015"/>
            <a:ext cx="13970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S分量图像</a:t>
            </a:r>
            <a:endParaRPr sz="2400">
              <a:latin typeface="新宋体" panose="02010609030101010101" charset="-122"/>
              <a:cs typeface="新宋体" panose="02010609030101010101" charset="-122"/>
            </a:endParaRPr>
          </a:p>
        </p:txBody>
      </p:sp>
      <p:sp>
        <p:nvSpPr>
          <p:cNvPr id="9" name="object 9"/>
          <p:cNvSpPr txBox="1"/>
          <p:nvPr/>
        </p:nvSpPr>
        <p:spPr>
          <a:xfrm>
            <a:off x="6794881" y="2033015"/>
            <a:ext cx="13970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I分量图像</a:t>
            </a:r>
            <a:endParaRPr sz="2400">
              <a:latin typeface="新宋体" panose="02010609030101010101" charset="-122"/>
              <a:cs typeface="新宋体" panose="0201060903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512480" rIns="0" bIns="0" rtlCol="0">
            <a:spAutoFit/>
          </a:bodyPr>
          <a:lstStyle/>
          <a:p>
            <a:pPr marL="156210">
              <a:lnSpc>
                <a:spcPts val="3295"/>
              </a:lnSpc>
            </a:pPr>
            <a:r>
              <a:rPr sz="2800" spc="-15" dirty="0">
                <a:latin typeface="新宋体" panose="02010609030101010101" charset="-122"/>
                <a:cs typeface="新宋体" panose="02010609030101010101" charset="-122"/>
              </a:rPr>
              <a:t>例6：基于内容的视频片断检索</a:t>
            </a:r>
            <a:endParaRPr sz="2800">
              <a:latin typeface="新宋体" panose="02010609030101010101" charset="-122"/>
              <a:cs typeface="新宋体" panose="02010609030101010101" charset="-122"/>
            </a:endParaRPr>
          </a:p>
        </p:txBody>
      </p:sp>
      <p:sp>
        <p:nvSpPr>
          <p:cNvPr id="5" name="object 5"/>
          <p:cNvSpPr/>
          <p:nvPr/>
        </p:nvSpPr>
        <p:spPr>
          <a:xfrm>
            <a:off x="1674761" y="1690116"/>
            <a:ext cx="7561326" cy="52562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754251" y="542899"/>
            <a:ext cx="6817995" cy="1029335"/>
          </a:xfrm>
          <a:prstGeom prst="rect">
            <a:avLst/>
          </a:prstGeom>
        </p:spPr>
        <p:txBody>
          <a:bodyPr vert="horz" wrap="square" lIns="0" tIns="0" rIns="0" bIns="0" rtlCol="0">
            <a:spAutoFit/>
          </a:bodyPr>
          <a:lstStyle/>
          <a:p>
            <a:pPr marL="12700" marR="5080" indent="-635">
              <a:lnSpc>
                <a:spcPct val="106000"/>
              </a:lnSpc>
            </a:pPr>
            <a:r>
              <a:rPr spc="-15" dirty="0">
                <a:latin typeface="新宋体" panose="02010609030101010101" charset="-122"/>
                <a:cs typeface="新宋体" panose="02010609030101010101" charset="-122"/>
              </a:rPr>
              <a:t>彩色图像平滑</a:t>
            </a:r>
            <a:r>
              <a:rPr spc="-10" dirty="0">
                <a:latin typeface="新宋体" panose="02010609030101010101" charset="-122"/>
                <a:cs typeface="新宋体" panose="02010609030101010101" charset="-122"/>
              </a:rPr>
              <a:t>（</a:t>
            </a:r>
            <a:r>
              <a:rPr spc="-10" dirty="0">
                <a:latin typeface="Times New Roman" panose="02020603050405020304"/>
                <a:cs typeface="Times New Roman" panose="02020603050405020304"/>
              </a:rPr>
              <a:t>HS</a:t>
            </a:r>
            <a:r>
              <a:rPr spc="-5" dirty="0">
                <a:latin typeface="Times New Roman" panose="02020603050405020304"/>
                <a:cs typeface="Times New Roman" panose="02020603050405020304"/>
              </a:rPr>
              <a:t>I</a:t>
            </a:r>
            <a:r>
              <a:rPr spc="-15" dirty="0">
                <a:latin typeface="新宋体" panose="02010609030101010101" charset="-122"/>
                <a:cs typeface="新宋体" panose="02010609030101010101" charset="-122"/>
              </a:rPr>
              <a:t>图像仅仅处理强度 分量）</a:t>
            </a:r>
          </a:p>
        </p:txBody>
      </p:sp>
      <p:sp>
        <p:nvSpPr>
          <p:cNvPr id="6" name="object 6"/>
          <p:cNvSpPr/>
          <p:nvPr/>
        </p:nvSpPr>
        <p:spPr>
          <a:xfrm>
            <a:off x="2178443" y="3057144"/>
            <a:ext cx="6294120" cy="298780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278507" y="2606294"/>
            <a:ext cx="1549400"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RGB图像平滑结果</a:t>
            </a:r>
            <a:endParaRPr sz="1600">
              <a:latin typeface="新宋体" panose="02010609030101010101" charset="-122"/>
              <a:cs typeface="新宋体" panose="02010609030101010101" charset="-122"/>
            </a:endParaRPr>
          </a:p>
        </p:txBody>
      </p:sp>
      <p:sp>
        <p:nvSpPr>
          <p:cNvPr id="8" name="object 8"/>
          <p:cNvSpPr txBox="1"/>
          <p:nvPr/>
        </p:nvSpPr>
        <p:spPr>
          <a:xfrm>
            <a:off x="1878457" y="1868678"/>
            <a:ext cx="4646295" cy="765810"/>
          </a:xfrm>
          <a:prstGeom prst="rect">
            <a:avLst/>
          </a:prstGeom>
        </p:spPr>
        <p:txBody>
          <a:bodyPr vert="horz" wrap="square" lIns="0" tIns="0" rIns="0" bIns="0" rtlCol="0">
            <a:spAutoFit/>
          </a:bodyPr>
          <a:lstStyle/>
          <a:p>
            <a:pPr marL="12700">
              <a:lnSpc>
                <a:spcPct val="100000"/>
              </a:lnSpc>
            </a:pPr>
            <a:r>
              <a:rPr sz="2800" b="1" spc="-15" dirty="0">
                <a:latin typeface="新宋体" panose="02010609030101010101" charset="-122"/>
                <a:cs typeface="新宋体" panose="02010609030101010101" charset="-122"/>
              </a:rPr>
              <a:t>5×5的灰度平均模板平滑结果</a:t>
            </a:r>
            <a:endParaRPr sz="2800">
              <a:latin typeface="新宋体" panose="02010609030101010101" charset="-122"/>
              <a:cs typeface="新宋体" panose="02010609030101010101" charset="-122"/>
            </a:endParaRPr>
          </a:p>
          <a:p>
            <a:pPr marL="2265045">
              <a:lnSpc>
                <a:spcPct val="100000"/>
              </a:lnSpc>
              <a:spcBef>
                <a:spcPts val="750"/>
              </a:spcBef>
            </a:pPr>
            <a:r>
              <a:rPr sz="1600" b="1" spc="-10" dirty="0">
                <a:solidFill>
                  <a:srgbClr val="EE2B0A"/>
                </a:solidFill>
                <a:latin typeface="新宋体" panose="02010609030101010101" charset="-122"/>
                <a:cs typeface="新宋体" panose="02010609030101010101" charset="-122"/>
              </a:rPr>
              <a:t>平滑强度分量，并转换到</a:t>
            </a:r>
            <a:endParaRPr sz="1600">
              <a:latin typeface="新宋体" panose="02010609030101010101" charset="-122"/>
              <a:cs typeface="新宋体" panose="02010609030101010101" charset="-122"/>
            </a:endParaRPr>
          </a:p>
        </p:txBody>
      </p:sp>
      <p:sp>
        <p:nvSpPr>
          <p:cNvPr id="9" name="object 9"/>
          <p:cNvSpPr txBox="1"/>
          <p:nvPr/>
        </p:nvSpPr>
        <p:spPr>
          <a:xfrm>
            <a:off x="4130941" y="2757170"/>
            <a:ext cx="114363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RGB图像显示</a:t>
            </a:r>
            <a:endParaRPr sz="1600">
              <a:latin typeface="新宋体" panose="02010609030101010101" charset="-122"/>
              <a:cs typeface="新宋体" panose="02010609030101010101" charset="-122"/>
            </a:endParaRPr>
          </a:p>
        </p:txBody>
      </p:sp>
      <p:sp>
        <p:nvSpPr>
          <p:cNvPr id="10" name="object 10"/>
          <p:cNvSpPr txBox="1"/>
          <p:nvPr/>
        </p:nvSpPr>
        <p:spPr>
          <a:xfrm>
            <a:off x="6578498" y="2534678"/>
            <a:ext cx="225996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a图像和b图像的差别图像</a:t>
            </a:r>
            <a:endParaRPr sz="1600">
              <a:latin typeface="新宋体" panose="02010609030101010101" charset="-122"/>
              <a:cs typeface="新宋体" panose="02010609030101010101" charset="-122"/>
            </a:endParaRPr>
          </a:p>
        </p:txBody>
      </p:sp>
      <p:sp>
        <p:nvSpPr>
          <p:cNvPr id="11" name="object 11"/>
          <p:cNvSpPr txBox="1"/>
          <p:nvPr/>
        </p:nvSpPr>
        <p:spPr>
          <a:xfrm>
            <a:off x="2957448" y="5200650"/>
            <a:ext cx="368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图a</a:t>
            </a:r>
            <a:endParaRPr sz="1800">
              <a:latin typeface="新宋体" panose="02010609030101010101" charset="-122"/>
              <a:cs typeface="新宋体" panose="02010609030101010101" charset="-122"/>
            </a:endParaRPr>
          </a:p>
        </p:txBody>
      </p:sp>
      <p:sp>
        <p:nvSpPr>
          <p:cNvPr id="12" name="object 12"/>
          <p:cNvSpPr txBox="1"/>
          <p:nvPr/>
        </p:nvSpPr>
        <p:spPr>
          <a:xfrm>
            <a:off x="5186298" y="5206758"/>
            <a:ext cx="368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图b</a:t>
            </a:r>
            <a:endParaRPr sz="1800">
              <a:latin typeface="新宋体" panose="02010609030101010101" charset="-122"/>
              <a:cs typeface="新宋体" panose="02010609030101010101" charset="-122"/>
            </a:endParaRPr>
          </a:p>
        </p:txBody>
      </p:sp>
      <p:sp>
        <p:nvSpPr>
          <p:cNvPr id="13" name="object 13"/>
          <p:cNvSpPr txBox="1"/>
          <p:nvPr/>
        </p:nvSpPr>
        <p:spPr>
          <a:xfrm>
            <a:off x="7275703" y="5206758"/>
            <a:ext cx="368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图c</a:t>
            </a:r>
            <a:endParaRPr sz="1800">
              <a:latin typeface="新宋体" panose="02010609030101010101" charset="-122"/>
              <a:cs typeface="新宋体" panose="02010609030101010101" charset="-122"/>
            </a:endParaRPr>
          </a:p>
        </p:txBody>
      </p:sp>
      <p:sp>
        <p:nvSpPr>
          <p:cNvPr id="14" name="object 14"/>
          <p:cNvSpPr txBox="1"/>
          <p:nvPr/>
        </p:nvSpPr>
        <p:spPr>
          <a:xfrm>
            <a:off x="2020951" y="5963920"/>
            <a:ext cx="7517765" cy="912494"/>
          </a:xfrm>
          <a:prstGeom prst="rect">
            <a:avLst/>
          </a:prstGeom>
        </p:spPr>
        <p:txBody>
          <a:bodyPr vert="horz" wrap="square" lIns="0" tIns="0" rIns="0" bIns="0" rtlCol="0">
            <a:spAutoFit/>
          </a:bodyPr>
          <a:lstStyle/>
          <a:p>
            <a:pPr marL="12700" marR="5080">
              <a:lnSpc>
                <a:spcPct val="150000"/>
              </a:lnSpc>
            </a:pPr>
            <a:r>
              <a:rPr sz="2000" b="1" spc="-10" dirty="0">
                <a:latin typeface="新宋体" panose="02010609030101010101" charset="-122"/>
                <a:cs typeface="新宋体" panose="02010609030101010101" charset="-122"/>
              </a:rPr>
              <a:t>图c的原因：图a像素的平均是不同彩色的平均，而图b仅仅是强度的 平均，原彩色（色调H和饱和度S）保持不变</a:t>
            </a:r>
            <a:endParaRPr sz="2000">
              <a:latin typeface="新宋体" panose="02010609030101010101" charset="-122"/>
              <a:cs typeface="新宋体" panose="02010609030101010101" charset="-122"/>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619365" y="3317227"/>
            <a:ext cx="156845" cy="410845"/>
          </a:xfrm>
          <a:prstGeom prst="rect">
            <a:avLst/>
          </a:prstGeom>
        </p:spPr>
        <p:txBody>
          <a:bodyPr vert="horz" wrap="square" lIns="0" tIns="0" rIns="0" bIns="0" rtlCol="0">
            <a:spAutoFit/>
          </a:bodyPr>
          <a:lstStyle/>
          <a:p>
            <a:pPr marL="12700">
              <a:lnSpc>
                <a:spcPct val="100000"/>
              </a:lnSpc>
            </a:pPr>
            <a:r>
              <a:rPr sz="2650" spc="10" dirty="0">
                <a:latin typeface="Symbol" panose="05050102010706020507"/>
                <a:cs typeface="Symbol" panose="05050102010706020507"/>
              </a:rPr>
              <a:t></a:t>
            </a:r>
            <a:endParaRPr sz="2650">
              <a:latin typeface="Symbol" panose="05050102010706020507"/>
              <a:cs typeface="Symbol" panose="05050102010706020507"/>
            </a:endParaRPr>
          </a:p>
        </p:txBody>
      </p:sp>
      <p:sp>
        <p:nvSpPr>
          <p:cNvPr id="6" name="object 6"/>
          <p:cNvSpPr txBox="1"/>
          <p:nvPr/>
        </p:nvSpPr>
        <p:spPr>
          <a:xfrm>
            <a:off x="7619365" y="2668739"/>
            <a:ext cx="156845" cy="410845"/>
          </a:xfrm>
          <a:prstGeom prst="rect">
            <a:avLst/>
          </a:prstGeom>
        </p:spPr>
        <p:txBody>
          <a:bodyPr vert="horz" wrap="square" lIns="0" tIns="0" rIns="0" bIns="0" rtlCol="0">
            <a:spAutoFit/>
          </a:bodyPr>
          <a:lstStyle/>
          <a:p>
            <a:pPr marL="12700">
              <a:lnSpc>
                <a:spcPct val="100000"/>
              </a:lnSpc>
            </a:pPr>
            <a:r>
              <a:rPr sz="2650" spc="10" dirty="0">
                <a:latin typeface="Symbol" panose="05050102010706020507"/>
                <a:cs typeface="Symbol" panose="05050102010706020507"/>
              </a:rPr>
              <a:t></a:t>
            </a:r>
            <a:endParaRPr sz="2650">
              <a:latin typeface="Symbol" panose="05050102010706020507"/>
              <a:cs typeface="Symbol" panose="05050102010706020507"/>
            </a:endParaRPr>
          </a:p>
        </p:txBody>
      </p:sp>
      <p:sp>
        <p:nvSpPr>
          <p:cNvPr id="7" name="object 7"/>
          <p:cNvSpPr txBox="1"/>
          <p:nvPr/>
        </p:nvSpPr>
        <p:spPr>
          <a:xfrm>
            <a:off x="5320423" y="2272703"/>
            <a:ext cx="2455545" cy="1883410"/>
          </a:xfrm>
          <a:prstGeom prst="rect">
            <a:avLst/>
          </a:prstGeom>
        </p:spPr>
        <p:txBody>
          <a:bodyPr vert="horz" wrap="square" lIns="0" tIns="0" rIns="0" bIns="0" rtlCol="0">
            <a:spAutoFit/>
          </a:bodyPr>
          <a:lstStyle/>
          <a:p>
            <a:pPr marL="12700">
              <a:lnSpc>
                <a:spcPts val="3750"/>
              </a:lnSpc>
              <a:tabLst>
                <a:tab pos="625475" algn="l"/>
                <a:tab pos="1865630" algn="l"/>
              </a:tabLst>
            </a:pPr>
            <a:r>
              <a:rPr sz="3975" spc="15" baseline="9000" dirty="0">
                <a:latin typeface="Symbol" panose="05050102010706020507"/>
                <a:cs typeface="Symbol" panose="05050102010706020507"/>
              </a:rPr>
              <a:t></a:t>
            </a:r>
            <a:r>
              <a:rPr sz="3975" spc="-209" baseline="9000" dirty="0">
                <a:latin typeface="Times New Roman" panose="02020603050405020304"/>
                <a:cs typeface="Times New Roman" panose="02020603050405020304"/>
              </a:rPr>
              <a:t> </a:t>
            </a:r>
            <a:r>
              <a:rPr sz="2650" spc="25" dirty="0">
                <a:latin typeface="Symbol" panose="05050102010706020507"/>
                <a:cs typeface="Symbol" panose="05050102010706020507"/>
              </a:rPr>
              <a:t></a:t>
            </a:r>
            <a:r>
              <a:rPr sz="2650" dirty="0">
                <a:latin typeface="Times New Roman" panose="02020603050405020304"/>
                <a:cs typeface="Times New Roman" panose="02020603050405020304"/>
              </a:rPr>
              <a:t>	</a:t>
            </a:r>
            <a:r>
              <a:rPr sz="2775" spc="22" baseline="36000" dirty="0">
                <a:latin typeface="Times New Roman" panose="02020603050405020304"/>
                <a:cs typeface="Times New Roman" panose="02020603050405020304"/>
              </a:rPr>
              <a:t>2</a:t>
            </a:r>
            <a:r>
              <a:rPr sz="2775" baseline="36000" dirty="0">
                <a:latin typeface="Times New Roman" panose="02020603050405020304"/>
                <a:cs typeface="Times New Roman" panose="02020603050405020304"/>
              </a:rPr>
              <a:t> </a:t>
            </a:r>
            <a:r>
              <a:rPr sz="2775" spc="-44" baseline="36000" dirty="0">
                <a:latin typeface="Times New Roman" panose="02020603050405020304"/>
                <a:cs typeface="Times New Roman" panose="02020603050405020304"/>
              </a:rPr>
              <a:t> </a:t>
            </a:r>
            <a:r>
              <a:rPr sz="2650" i="1" spc="20" dirty="0">
                <a:latin typeface="Times New Roman" panose="02020603050405020304"/>
                <a:cs typeface="Times New Roman" panose="02020603050405020304"/>
              </a:rPr>
              <a:t>R</a:t>
            </a:r>
            <a:r>
              <a:rPr sz="2650" i="1" dirty="0">
                <a:latin typeface="Times New Roman" panose="02020603050405020304"/>
                <a:cs typeface="Times New Roman" panose="02020603050405020304"/>
              </a:rPr>
              <a:t> </a:t>
            </a:r>
            <a:r>
              <a:rPr sz="2650" i="1" spc="-330" dirty="0">
                <a:latin typeface="Times New Roman" panose="02020603050405020304"/>
                <a:cs typeface="Times New Roman" panose="02020603050405020304"/>
              </a:rPr>
              <a:t> </a:t>
            </a:r>
            <a:r>
              <a:rPr sz="3650" spc="245" dirty="0">
                <a:latin typeface="Symbol" panose="05050102010706020507"/>
                <a:cs typeface="Symbol" panose="05050102010706020507"/>
              </a:rPr>
              <a:t></a:t>
            </a:r>
            <a:r>
              <a:rPr sz="2650" i="1" spc="15" dirty="0">
                <a:latin typeface="Times New Roman" panose="02020603050405020304"/>
                <a:cs typeface="Times New Roman" panose="02020603050405020304"/>
              </a:rPr>
              <a:t>x</a:t>
            </a:r>
            <a:r>
              <a:rPr sz="2650" i="1" spc="2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t>
            </a:r>
            <a:r>
              <a:rPr sz="2650" dirty="0">
                <a:latin typeface="Times New Roman" panose="02020603050405020304"/>
                <a:cs typeface="Times New Roman" panose="02020603050405020304"/>
              </a:rPr>
              <a:t>	</a:t>
            </a:r>
            <a:r>
              <a:rPr sz="2650" i="1" spc="15" dirty="0">
                <a:latin typeface="Times New Roman" panose="02020603050405020304"/>
                <a:cs typeface="Times New Roman" panose="02020603050405020304"/>
              </a:rPr>
              <a:t>y</a:t>
            </a:r>
            <a:r>
              <a:rPr sz="2650" i="1" spc="280" dirty="0">
                <a:latin typeface="Times New Roman" panose="02020603050405020304"/>
                <a:cs typeface="Times New Roman" panose="02020603050405020304"/>
              </a:rPr>
              <a:t> </a:t>
            </a:r>
            <a:r>
              <a:rPr sz="3650" spc="150" dirty="0">
                <a:latin typeface="Symbol" panose="05050102010706020507"/>
                <a:cs typeface="Symbol" panose="05050102010706020507"/>
              </a:rPr>
              <a:t></a:t>
            </a:r>
            <a:r>
              <a:rPr sz="3975" spc="15" baseline="9000" dirty="0">
                <a:latin typeface="Symbol" panose="05050102010706020507"/>
                <a:cs typeface="Symbol" panose="05050102010706020507"/>
              </a:rPr>
              <a:t></a:t>
            </a:r>
            <a:endParaRPr sz="3975" baseline="9000">
              <a:latin typeface="Symbol" panose="05050102010706020507"/>
              <a:cs typeface="Symbol" panose="05050102010706020507"/>
            </a:endParaRPr>
          </a:p>
          <a:p>
            <a:pPr marL="12700">
              <a:lnSpc>
                <a:spcPts val="1735"/>
              </a:lnSpc>
            </a:pPr>
            <a:r>
              <a:rPr sz="2650" spc="10" dirty="0">
                <a:latin typeface="Symbol" panose="05050102010706020507"/>
                <a:cs typeface="Symbol" panose="05050102010706020507"/>
              </a:rPr>
              <a:t></a:t>
            </a:r>
            <a:endParaRPr sz="2650">
              <a:latin typeface="Symbol" panose="05050102010706020507"/>
              <a:cs typeface="Symbol" panose="05050102010706020507"/>
            </a:endParaRPr>
          </a:p>
          <a:p>
            <a:pPr marL="12700">
              <a:lnSpc>
                <a:spcPts val="3155"/>
              </a:lnSpc>
              <a:tabLst>
                <a:tab pos="625475" algn="l"/>
                <a:tab pos="1227455" algn="l"/>
                <a:tab pos="1897380" algn="l"/>
              </a:tabLst>
            </a:pPr>
            <a:r>
              <a:rPr sz="2650" spc="10" dirty="0">
                <a:latin typeface="Symbol" panose="05050102010706020507"/>
                <a:cs typeface="Symbol" panose="05050102010706020507"/>
              </a:rPr>
              <a:t></a:t>
            </a:r>
            <a:r>
              <a:rPr sz="2650" spc="-140" dirty="0">
                <a:latin typeface="Times New Roman" panose="02020603050405020304"/>
                <a:cs typeface="Times New Roman" panose="02020603050405020304"/>
              </a:rPr>
              <a:t> </a:t>
            </a:r>
            <a:r>
              <a:rPr sz="3975" spc="37" baseline="1000" dirty="0">
                <a:latin typeface="Symbol" panose="05050102010706020507"/>
                <a:cs typeface="Symbol" panose="05050102010706020507"/>
              </a:rPr>
              <a:t></a:t>
            </a:r>
            <a:r>
              <a:rPr sz="3975" baseline="1000" dirty="0">
                <a:latin typeface="Times New Roman" panose="02020603050405020304"/>
                <a:cs typeface="Times New Roman" panose="02020603050405020304"/>
              </a:rPr>
              <a:t>	</a:t>
            </a:r>
            <a:r>
              <a:rPr sz="2775" spc="22" baseline="38000" dirty="0">
                <a:latin typeface="Times New Roman" panose="02020603050405020304"/>
                <a:cs typeface="Times New Roman" panose="02020603050405020304"/>
              </a:rPr>
              <a:t>2</a:t>
            </a:r>
            <a:r>
              <a:rPr sz="2775" spc="262" baseline="38000" dirty="0">
                <a:latin typeface="Times New Roman" panose="02020603050405020304"/>
                <a:cs typeface="Times New Roman" panose="02020603050405020304"/>
              </a:rPr>
              <a:t> </a:t>
            </a:r>
            <a:r>
              <a:rPr sz="3975" i="1" spc="37" baseline="1000" dirty="0">
                <a:latin typeface="Times New Roman" panose="02020603050405020304"/>
                <a:cs typeface="Times New Roman" panose="02020603050405020304"/>
              </a:rPr>
              <a:t>G</a:t>
            </a:r>
            <a:r>
              <a:rPr sz="3975" i="1" baseline="1000" dirty="0">
                <a:latin typeface="Times New Roman" panose="02020603050405020304"/>
                <a:cs typeface="Times New Roman" panose="02020603050405020304"/>
              </a:rPr>
              <a:t>	</a:t>
            </a:r>
            <a:r>
              <a:rPr sz="3650" spc="240" dirty="0">
                <a:latin typeface="Symbol" panose="05050102010706020507"/>
                <a:cs typeface="Symbol" panose="05050102010706020507"/>
              </a:rPr>
              <a:t></a:t>
            </a:r>
            <a:r>
              <a:rPr sz="3975" i="1" spc="22" baseline="1000" dirty="0">
                <a:latin typeface="Times New Roman" panose="02020603050405020304"/>
                <a:cs typeface="Times New Roman" panose="02020603050405020304"/>
              </a:rPr>
              <a:t>x</a:t>
            </a:r>
            <a:r>
              <a:rPr sz="3975" i="1" spc="30" baseline="1000" dirty="0">
                <a:latin typeface="Times New Roman" panose="02020603050405020304"/>
                <a:cs typeface="Times New Roman" panose="02020603050405020304"/>
              </a:rPr>
              <a:t> </a:t>
            </a:r>
            <a:r>
              <a:rPr sz="3975" spc="7" baseline="1000" dirty="0">
                <a:latin typeface="Times New Roman" panose="02020603050405020304"/>
                <a:cs typeface="Times New Roman" panose="02020603050405020304"/>
              </a:rPr>
              <a:t>,</a:t>
            </a:r>
            <a:r>
              <a:rPr sz="3975" baseline="1000" dirty="0">
                <a:latin typeface="Times New Roman" panose="02020603050405020304"/>
                <a:cs typeface="Times New Roman" panose="02020603050405020304"/>
              </a:rPr>
              <a:t>	</a:t>
            </a:r>
            <a:r>
              <a:rPr sz="3975" i="1" spc="22" baseline="1000" dirty="0">
                <a:latin typeface="Times New Roman" panose="02020603050405020304"/>
                <a:cs typeface="Times New Roman" panose="02020603050405020304"/>
              </a:rPr>
              <a:t>y</a:t>
            </a:r>
            <a:r>
              <a:rPr sz="3975" i="1" spc="419" baseline="1000" dirty="0">
                <a:latin typeface="Times New Roman" panose="02020603050405020304"/>
                <a:cs typeface="Times New Roman" panose="02020603050405020304"/>
              </a:rPr>
              <a:t> </a:t>
            </a:r>
            <a:r>
              <a:rPr sz="3650" spc="-105" dirty="0">
                <a:latin typeface="Symbol" panose="05050102010706020507"/>
                <a:cs typeface="Symbol" panose="05050102010706020507"/>
              </a:rPr>
              <a:t></a:t>
            </a:r>
            <a:r>
              <a:rPr sz="2650" spc="10" dirty="0">
                <a:latin typeface="Symbol" panose="05050102010706020507"/>
                <a:cs typeface="Symbol" panose="05050102010706020507"/>
              </a:rPr>
              <a:t></a:t>
            </a:r>
            <a:endParaRPr sz="2650">
              <a:latin typeface="Symbol" panose="05050102010706020507"/>
              <a:cs typeface="Symbol" panose="05050102010706020507"/>
            </a:endParaRPr>
          </a:p>
          <a:p>
            <a:pPr marL="12700">
              <a:lnSpc>
                <a:spcPts val="1685"/>
              </a:lnSpc>
            </a:pPr>
            <a:r>
              <a:rPr sz="2650" spc="10" dirty="0">
                <a:latin typeface="Symbol" panose="05050102010706020507"/>
                <a:cs typeface="Symbol" panose="05050102010706020507"/>
              </a:rPr>
              <a:t></a:t>
            </a:r>
            <a:endParaRPr sz="2650">
              <a:latin typeface="Symbol" panose="05050102010706020507"/>
              <a:cs typeface="Symbol" panose="05050102010706020507"/>
            </a:endParaRPr>
          </a:p>
          <a:p>
            <a:pPr marL="12700">
              <a:lnSpc>
                <a:spcPts val="3295"/>
              </a:lnSpc>
              <a:tabLst>
                <a:tab pos="625475" algn="l"/>
                <a:tab pos="1865630" algn="l"/>
              </a:tabLst>
            </a:pPr>
            <a:r>
              <a:rPr sz="3975" spc="-1537" baseline="-12000" dirty="0">
                <a:latin typeface="Symbol" panose="05050102010706020507"/>
                <a:cs typeface="Symbol" panose="05050102010706020507"/>
              </a:rPr>
              <a:t></a:t>
            </a:r>
            <a:r>
              <a:rPr sz="3975" spc="15" baseline="-28000" dirty="0">
                <a:latin typeface="Symbol" panose="05050102010706020507"/>
                <a:cs typeface="Symbol" panose="05050102010706020507"/>
              </a:rPr>
              <a:t></a:t>
            </a:r>
            <a:r>
              <a:rPr sz="3975" spc="-209" baseline="-28000" dirty="0">
                <a:latin typeface="Times New Roman" panose="02020603050405020304"/>
                <a:cs typeface="Times New Roman" panose="02020603050405020304"/>
              </a:rPr>
              <a:t> </a:t>
            </a:r>
            <a:r>
              <a:rPr sz="2650" spc="25" dirty="0">
                <a:latin typeface="Symbol" panose="05050102010706020507"/>
                <a:cs typeface="Symbol" panose="05050102010706020507"/>
              </a:rPr>
              <a:t></a:t>
            </a:r>
            <a:r>
              <a:rPr sz="2650" dirty="0">
                <a:latin typeface="Times New Roman" panose="02020603050405020304"/>
                <a:cs typeface="Times New Roman" panose="02020603050405020304"/>
              </a:rPr>
              <a:t>	</a:t>
            </a:r>
            <a:r>
              <a:rPr sz="2775" spc="22" baseline="36000" dirty="0">
                <a:latin typeface="Times New Roman" panose="02020603050405020304"/>
                <a:cs typeface="Times New Roman" panose="02020603050405020304"/>
              </a:rPr>
              <a:t>2</a:t>
            </a:r>
            <a:r>
              <a:rPr sz="2775" baseline="36000" dirty="0">
                <a:latin typeface="Times New Roman" panose="02020603050405020304"/>
                <a:cs typeface="Times New Roman" panose="02020603050405020304"/>
              </a:rPr>
              <a:t> </a:t>
            </a:r>
            <a:r>
              <a:rPr sz="2775" spc="-44" baseline="36000" dirty="0">
                <a:latin typeface="Times New Roman" panose="02020603050405020304"/>
                <a:cs typeface="Times New Roman" panose="02020603050405020304"/>
              </a:rPr>
              <a:t> </a:t>
            </a:r>
            <a:r>
              <a:rPr sz="2650" i="1" spc="20" dirty="0">
                <a:latin typeface="Times New Roman" panose="02020603050405020304"/>
                <a:cs typeface="Times New Roman" panose="02020603050405020304"/>
              </a:rPr>
              <a:t>B</a:t>
            </a:r>
            <a:r>
              <a:rPr sz="2650" i="1" dirty="0">
                <a:latin typeface="Times New Roman" panose="02020603050405020304"/>
                <a:cs typeface="Times New Roman" panose="02020603050405020304"/>
              </a:rPr>
              <a:t> </a:t>
            </a:r>
            <a:r>
              <a:rPr sz="2650" i="1" spc="-330" dirty="0">
                <a:latin typeface="Times New Roman" panose="02020603050405020304"/>
                <a:cs typeface="Times New Roman" panose="02020603050405020304"/>
              </a:rPr>
              <a:t> </a:t>
            </a:r>
            <a:r>
              <a:rPr sz="3650" spc="245" dirty="0">
                <a:latin typeface="Symbol" panose="05050102010706020507"/>
                <a:cs typeface="Symbol" panose="05050102010706020507"/>
              </a:rPr>
              <a:t></a:t>
            </a:r>
            <a:r>
              <a:rPr sz="2650" i="1" spc="15" dirty="0">
                <a:latin typeface="Times New Roman" panose="02020603050405020304"/>
                <a:cs typeface="Times New Roman" panose="02020603050405020304"/>
              </a:rPr>
              <a:t>x</a:t>
            </a:r>
            <a:r>
              <a:rPr sz="2650" i="1" spc="2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t>
            </a:r>
            <a:r>
              <a:rPr sz="2650" dirty="0">
                <a:latin typeface="Times New Roman" panose="02020603050405020304"/>
                <a:cs typeface="Times New Roman" panose="02020603050405020304"/>
              </a:rPr>
              <a:t>	</a:t>
            </a:r>
            <a:r>
              <a:rPr sz="2650" i="1" spc="15" dirty="0">
                <a:latin typeface="Times New Roman" panose="02020603050405020304"/>
                <a:cs typeface="Times New Roman" panose="02020603050405020304"/>
              </a:rPr>
              <a:t>y</a:t>
            </a:r>
            <a:r>
              <a:rPr sz="2650" i="1" spc="280" dirty="0">
                <a:latin typeface="Times New Roman" panose="02020603050405020304"/>
                <a:cs typeface="Times New Roman" panose="02020603050405020304"/>
              </a:rPr>
              <a:t> </a:t>
            </a:r>
            <a:r>
              <a:rPr sz="3650" spc="150" dirty="0">
                <a:latin typeface="Symbol" panose="05050102010706020507"/>
                <a:cs typeface="Symbol" panose="05050102010706020507"/>
              </a:rPr>
              <a:t></a:t>
            </a:r>
            <a:r>
              <a:rPr sz="3975" spc="-1537" baseline="-12000" dirty="0">
                <a:latin typeface="Symbol" panose="05050102010706020507"/>
                <a:cs typeface="Symbol" panose="05050102010706020507"/>
              </a:rPr>
              <a:t></a:t>
            </a:r>
            <a:r>
              <a:rPr sz="3975" spc="15" baseline="-28000" dirty="0">
                <a:latin typeface="Symbol" panose="05050102010706020507"/>
                <a:cs typeface="Symbol" panose="05050102010706020507"/>
              </a:rPr>
              <a:t></a:t>
            </a:r>
            <a:endParaRPr sz="3975" baseline="-28000">
              <a:latin typeface="Symbol" panose="05050102010706020507"/>
              <a:cs typeface="Symbol" panose="05050102010706020507"/>
            </a:endParaRPr>
          </a:p>
        </p:txBody>
      </p:sp>
      <p:sp>
        <p:nvSpPr>
          <p:cNvPr id="8" name="object 8"/>
          <p:cNvSpPr txBox="1"/>
          <p:nvPr/>
        </p:nvSpPr>
        <p:spPr>
          <a:xfrm>
            <a:off x="2535313" y="2846730"/>
            <a:ext cx="2569210" cy="574675"/>
          </a:xfrm>
          <a:prstGeom prst="rect">
            <a:avLst/>
          </a:prstGeom>
        </p:spPr>
        <p:txBody>
          <a:bodyPr vert="horz" wrap="square" lIns="0" tIns="0" rIns="0" bIns="0" rtlCol="0">
            <a:spAutoFit/>
          </a:bodyPr>
          <a:lstStyle/>
          <a:p>
            <a:pPr marL="12700">
              <a:lnSpc>
                <a:spcPct val="100000"/>
              </a:lnSpc>
              <a:tabLst>
                <a:tab pos="428625" algn="l"/>
                <a:tab pos="1716405" algn="l"/>
              </a:tabLst>
            </a:pPr>
            <a:r>
              <a:rPr sz="2650" spc="25" dirty="0">
                <a:latin typeface="Symbol" panose="05050102010706020507"/>
                <a:cs typeface="Symbol" panose="05050102010706020507"/>
              </a:rPr>
              <a:t></a:t>
            </a:r>
            <a:r>
              <a:rPr sz="2650" spc="25" dirty="0">
                <a:latin typeface="Times New Roman" panose="02020603050405020304"/>
                <a:cs typeface="Times New Roman" panose="02020603050405020304"/>
              </a:rPr>
              <a:t>	</a:t>
            </a:r>
            <a:r>
              <a:rPr sz="2775" spc="22" baseline="36000" dirty="0">
                <a:latin typeface="Times New Roman" panose="02020603050405020304"/>
                <a:cs typeface="Times New Roman" panose="02020603050405020304"/>
              </a:rPr>
              <a:t>2 </a:t>
            </a:r>
            <a:r>
              <a:rPr sz="2775" spc="15" baseline="36000" dirty="0">
                <a:latin typeface="Times New Roman" panose="02020603050405020304"/>
                <a:cs typeface="Times New Roman" panose="02020603050405020304"/>
              </a:rPr>
              <a:t> </a:t>
            </a:r>
            <a:r>
              <a:rPr sz="3750" spc="-200" dirty="0">
                <a:latin typeface="Symbol" panose="05050102010706020507"/>
                <a:cs typeface="Symbol" panose="05050102010706020507"/>
              </a:rPr>
              <a:t></a:t>
            </a:r>
            <a:r>
              <a:rPr sz="2650" i="1" spc="15" dirty="0">
                <a:latin typeface="Times New Roman" panose="02020603050405020304"/>
                <a:cs typeface="Times New Roman" panose="02020603050405020304"/>
              </a:rPr>
              <a:t>c</a:t>
            </a:r>
            <a:r>
              <a:rPr sz="2650" i="1" spc="75" dirty="0">
                <a:latin typeface="Times New Roman" panose="02020603050405020304"/>
                <a:cs typeface="Times New Roman" panose="02020603050405020304"/>
              </a:rPr>
              <a:t> </a:t>
            </a:r>
            <a:r>
              <a:rPr sz="3650" spc="245" dirty="0">
                <a:latin typeface="Symbol" panose="05050102010706020507"/>
                <a:cs typeface="Symbol" panose="05050102010706020507"/>
              </a:rPr>
              <a:t></a:t>
            </a:r>
            <a:r>
              <a:rPr sz="2650" i="1" spc="15" dirty="0">
                <a:latin typeface="Times New Roman" panose="02020603050405020304"/>
                <a:cs typeface="Times New Roman" panose="02020603050405020304"/>
              </a:rPr>
              <a:t>x</a:t>
            </a:r>
            <a:r>
              <a:rPr sz="2650" i="1" spc="2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t>
            </a:r>
            <a:r>
              <a:rPr sz="2650" dirty="0">
                <a:latin typeface="Times New Roman" panose="02020603050405020304"/>
                <a:cs typeface="Times New Roman" panose="02020603050405020304"/>
              </a:rPr>
              <a:t>	</a:t>
            </a:r>
            <a:r>
              <a:rPr sz="2650" i="1" spc="15" dirty="0">
                <a:latin typeface="Times New Roman" panose="02020603050405020304"/>
                <a:cs typeface="Times New Roman" panose="02020603050405020304"/>
              </a:rPr>
              <a:t>y</a:t>
            </a:r>
            <a:r>
              <a:rPr sz="2650" i="1" spc="280" dirty="0">
                <a:latin typeface="Times New Roman" panose="02020603050405020304"/>
                <a:cs typeface="Times New Roman" panose="02020603050405020304"/>
              </a:rPr>
              <a:t> </a:t>
            </a:r>
            <a:r>
              <a:rPr sz="3650" spc="-130" dirty="0">
                <a:latin typeface="Symbol" panose="05050102010706020507"/>
                <a:cs typeface="Symbol" panose="05050102010706020507"/>
              </a:rPr>
              <a:t></a:t>
            </a:r>
            <a:r>
              <a:rPr sz="3750" spc="105" dirty="0">
                <a:latin typeface="Symbol" panose="05050102010706020507"/>
                <a:cs typeface="Symbol" panose="05050102010706020507"/>
              </a:rPr>
              <a:t></a:t>
            </a:r>
            <a:r>
              <a:rPr sz="3750" spc="-395" dirty="0">
                <a:latin typeface="Times New Roman" panose="02020603050405020304"/>
                <a:cs typeface="Times New Roman" panose="02020603050405020304"/>
              </a:rPr>
              <a:t> </a:t>
            </a:r>
            <a:r>
              <a:rPr sz="2650" spc="20" dirty="0">
                <a:latin typeface="Symbol" panose="05050102010706020507"/>
                <a:cs typeface="Symbol" panose="05050102010706020507"/>
              </a:rPr>
              <a:t></a:t>
            </a:r>
            <a:endParaRPr sz="2650">
              <a:latin typeface="Symbol" panose="05050102010706020507"/>
              <a:cs typeface="Symbol" panose="05050102010706020507"/>
            </a:endParaRPr>
          </a:p>
        </p:txBody>
      </p:sp>
      <p:sp>
        <p:nvSpPr>
          <p:cNvPr id="9" name="object 9"/>
          <p:cNvSpPr txBox="1"/>
          <p:nvPr/>
        </p:nvSpPr>
        <p:spPr>
          <a:xfrm>
            <a:off x="1754251" y="953770"/>
            <a:ext cx="7188200" cy="119824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彩色图像尖锐化（拉普拉斯微分）</a:t>
            </a:r>
            <a:endParaRPr sz="3200">
              <a:latin typeface="新宋体" panose="02010609030101010101" charset="-122"/>
              <a:cs typeface="新宋体" panose="02010609030101010101" charset="-122"/>
            </a:endParaRPr>
          </a:p>
          <a:p>
            <a:pPr marL="12700">
              <a:lnSpc>
                <a:spcPts val="2840"/>
              </a:lnSpc>
              <a:spcBef>
                <a:spcPts val="2755"/>
              </a:spcBef>
            </a:pPr>
            <a:r>
              <a:rPr sz="2400" b="1" spc="-10" dirty="0">
                <a:latin typeface="新宋体" panose="02010609030101010101" charset="-122"/>
                <a:cs typeface="新宋体" panose="02010609030101010101" charset="-122"/>
              </a:rPr>
              <a:t>RGB彩色空间，分别计算每一分量图像的拉普拉斯变换</a:t>
            </a:r>
            <a:endParaRPr sz="2400">
              <a:latin typeface="新宋体" panose="02010609030101010101" charset="-122"/>
              <a:cs typeface="新宋体" panose="02010609030101010101" charset="-122"/>
            </a:endParaRPr>
          </a:p>
        </p:txBody>
      </p:sp>
      <p:sp>
        <p:nvSpPr>
          <p:cNvPr id="10" name="object 10"/>
          <p:cNvSpPr txBox="1"/>
          <p:nvPr/>
        </p:nvSpPr>
        <p:spPr>
          <a:xfrm>
            <a:off x="1668894" y="4239259"/>
            <a:ext cx="7929880" cy="2127885"/>
          </a:xfrm>
          <a:prstGeom prst="rect">
            <a:avLst/>
          </a:prstGeom>
        </p:spPr>
        <p:txBody>
          <a:bodyPr vert="horz" wrap="square" lIns="0" tIns="0" rIns="0" bIns="0" rtlCol="0">
            <a:spAutoFit/>
          </a:bodyPr>
          <a:lstStyle/>
          <a:p>
            <a:pPr marL="12700">
              <a:lnSpc>
                <a:spcPct val="100000"/>
              </a:lnSpc>
              <a:tabLst>
                <a:tab pos="1299845" algn="l"/>
              </a:tabLst>
            </a:pPr>
            <a:r>
              <a:rPr sz="2650" i="1" spc="185" dirty="0">
                <a:latin typeface="Times New Roman" panose="02020603050405020304"/>
                <a:cs typeface="Times New Roman" panose="02020603050405020304"/>
              </a:rPr>
              <a:t>g</a:t>
            </a:r>
            <a:r>
              <a:rPr sz="3550" spc="-254" dirty="0">
                <a:latin typeface="Symbol" panose="05050102010706020507"/>
                <a:cs typeface="Symbol" panose="05050102010706020507"/>
              </a:rPr>
              <a:t></a:t>
            </a:r>
            <a:r>
              <a:rPr sz="2650" i="1" spc="10"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90" dirty="0">
                <a:latin typeface="Times New Roman" panose="02020603050405020304"/>
                <a:cs typeface="Times New Roman" panose="02020603050405020304"/>
              </a:rPr>
              <a:t> </a:t>
            </a:r>
            <a:r>
              <a:rPr sz="2650" i="1" spc="175" dirty="0">
                <a:latin typeface="Times New Roman" panose="02020603050405020304"/>
                <a:cs typeface="Times New Roman" panose="02020603050405020304"/>
              </a:rPr>
              <a:t>y</a:t>
            </a:r>
            <a:r>
              <a:rPr sz="3550" spc="-320" dirty="0">
                <a:latin typeface="Symbol" panose="05050102010706020507"/>
                <a:cs typeface="Symbol" panose="05050102010706020507"/>
              </a:rPr>
              <a:t></a:t>
            </a:r>
            <a:r>
              <a:rPr sz="3550" spc="-459" dirty="0">
                <a:latin typeface="Times New Roman" panose="02020603050405020304"/>
                <a:cs typeface="Times New Roman" panose="02020603050405020304"/>
              </a:rPr>
              <a:t> </a:t>
            </a:r>
            <a:r>
              <a:rPr sz="2650" spc="-10" dirty="0">
                <a:latin typeface="Symbol" panose="05050102010706020507"/>
                <a:cs typeface="Symbol" panose="05050102010706020507"/>
              </a:rPr>
              <a:t></a:t>
            </a:r>
            <a:r>
              <a:rPr sz="265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f</a:t>
            </a:r>
            <a:r>
              <a:rPr sz="2650" i="1" spc="-45" dirty="0">
                <a:latin typeface="Times New Roman" panose="02020603050405020304"/>
                <a:cs typeface="Times New Roman" panose="02020603050405020304"/>
              </a:rPr>
              <a:t> </a:t>
            </a:r>
            <a:r>
              <a:rPr sz="3550" spc="-254" dirty="0">
                <a:latin typeface="Symbol" panose="05050102010706020507"/>
                <a:cs typeface="Symbol" panose="05050102010706020507"/>
              </a:rPr>
              <a:t></a:t>
            </a:r>
            <a:r>
              <a:rPr sz="2650" i="1" spc="10"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85" dirty="0">
                <a:latin typeface="Times New Roman" panose="02020603050405020304"/>
                <a:cs typeface="Times New Roman" panose="02020603050405020304"/>
              </a:rPr>
              <a:t> </a:t>
            </a:r>
            <a:r>
              <a:rPr sz="2650" i="1" spc="175" dirty="0">
                <a:latin typeface="Times New Roman" panose="02020603050405020304"/>
                <a:cs typeface="Times New Roman" panose="02020603050405020304"/>
              </a:rPr>
              <a:t>y</a:t>
            </a:r>
            <a:r>
              <a:rPr sz="3550" spc="-90" dirty="0">
                <a:latin typeface="Symbol" panose="05050102010706020507"/>
                <a:cs typeface="Symbol" panose="05050102010706020507"/>
              </a:rPr>
              <a:t></a:t>
            </a:r>
            <a:r>
              <a:rPr sz="2650" spc="-10" dirty="0">
                <a:latin typeface="Symbol" panose="05050102010706020507"/>
                <a:cs typeface="Symbol" panose="05050102010706020507"/>
              </a:rPr>
              <a:t></a:t>
            </a:r>
            <a:r>
              <a:rPr sz="2650" spc="-285" dirty="0">
                <a:latin typeface="Times New Roman" panose="02020603050405020304"/>
                <a:cs typeface="Times New Roman" panose="02020603050405020304"/>
              </a:rPr>
              <a:t> </a:t>
            </a:r>
            <a:r>
              <a:rPr sz="2650" spc="195" dirty="0">
                <a:latin typeface="Symbol" panose="05050102010706020507"/>
                <a:cs typeface="Symbol" panose="05050102010706020507"/>
              </a:rPr>
              <a:t></a:t>
            </a:r>
            <a:r>
              <a:rPr sz="2775" spc="-7" baseline="36000" dirty="0">
                <a:latin typeface="Times New Roman" panose="02020603050405020304"/>
                <a:cs typeface="Times New Roman" panose="02020603050405020304"/>
              </a:rPr>
              <a:t>2</a:t>
            </a:r>
            <a:r>
              <a:rPr sz="2775" spc="292" baseline="3600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f</a:t>
            </a:r>
            <a:r>
              <a:rPr sz="2650" i="1" spc="-50" dirty="0">
                <a:latin typeface="Times New Roman" panose="02020603050405020304"/>
                <a:cs typeface="Times New Roman" panose="02020603050405020304"/>
              </a:rPr>
              <a:t> </a:t>
            </a:r>
            <a:r>
              <a:rPr sz="3550" spc="-250" dirty="0">
                <a:latin typeface="Symbol" panose="05050102010706020507"/>
                <a:cs typeface="Symbol" panose="05050102010706020507"/>
              </a:rPr>
              <a:t></a:t>
            </a:r>
            <a:r>
              <a:rPr sz="2650" i="1" spc="10"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90" dirty="0">
                <a:latin typeface="Times New Roman" panose="02020603050405020304"/>
                <a:cs typeface="Times New Roman" panose="02020603050405020304"/>
              </a:rPr>
              <a:t> </a:t>
            </a:r>
            <a:r>
              <a:rPr sz="2650" i="1" spc="175" dirty="0">
                <a:latin typeface="Times New Roman" panose="02020603050405020304"/>
                <a:cs typeface="Times New Roman" panose="02020603050405020304"/>
              </a:rPr>
              <a:t>y</a:t>
            </a:r>
            <a:r>
              <a:rPr sz="3550" spc="-320" dirty="0">
                <a:latin typeface="Symbol" panose="05050102010706020507"/>
                <a:cs typeface="Symbol" panose="05050102010706020507"/>
              </a:rPr>
              <a:t></a:t>
            </a:r>
            <a:endParaRPr sz="3550">
              <a:latin typeface="Symbol" panose="05050102010706020507"/>
              <a:cs typeface="Symbol" panose="05050102010706020507"/>
            </a:endParaRPr>
          </a:p>
          <a:p>
            <a:pPr marL="937260">
              <a:lnSpc>
                <a:spcPct val="100000"/>
              </a:lnSpc>
              <a:spcBef>
                <a:spcPts val="1250"/>
              </a:spcBef>
            </a:pPr>
            <a:r>
              <a:rPr sz="2700" spc="-5" dirty="0">
                <a:latin typeface="Symbol" panose="05050102010706020507"/>
                <a:cs typeface="Symbol" panose="05050102010706020507"/>
              </a:rPr>
              <a:t></a:t>
            </a:r>
            <a:r>
              <a:rPr sz="2700" spc="-235"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5" dirty="0">
                <a:latin typeface="Symbol" panose="05050102010706020507"/>
                <a:cs typeface="Symbol" panose="05050102010706020507"/>
              </a:rPr>
              <a:t></a:t>
            </a:r>
            <a:r>
              <a:rPr sz="2700" i="1" spc="-320" dirty="0">
                <a:latin typeface="Times New Roman" panose="02020603050405020304"/>
                <a:cs typeface="Times New Roman" panose="02020603050405020304"/>
              </a:rPr>
              <a:t>x</a:t>
            </a:r>
            <a:r>
              <a:rPr sz="2700" spc="-5" dirty="0">
                <a:latin typeface="Times New Roman" panose="02020603050405020304"/>
                <a:cs typeface="Times New Roman" panose="02020603050405020304"/>
              </a:rPr>
              <a:t>,</a:t>
            </a:r>
            <a:r>
              <a:rPr sz="2700" spc="-440" dirty="0">
                <a:latin typeface="Times New Roman" panose="02020603050405020304"/>
                <a:cs typeface="Times New Roman" panose="02020603050405020304"/>
              </a:rPr>
              <a:t> </a:t>
            </a:r>
            <a:r>
              <a:rPr sz="2700" i="1" spc="-200" dirty="0">
                <a:latin typeface="Times New Roman" panose="02020603050405020304"/>
                <a:cs typeface="Times New Roman" panose="02020603050405020304"/>
              </a:rPr>
              <a:t>y</a:t>
            </a:r>
            <a:r>
              <a:rPr sz="3650" spc="-415" dirty="0">
                <a:latin typeface="Symbol" panose="05050102010706020507"/>
                <a:cs typeface="Symbol" panose="05050102010706020507"/>
              </a:rPr>
              <a:t></a:t>
            </a:r>
            <a:r>
              <a:rPr sz="2700" spc="-175" dirty="0">
                <a:latin typeface="Symbol" panose="05050102010706020507"/>
                <a:cs typeface="Symbol" panose="05050102010706020507"/>
              </a:rPr>
              <a:t></a:t>
            </a:r>
            <a:r>
              <a:rPr sz="3650" spc="-1150" dirty="0">
                <a:latin typeface="Symbol" panose="05050102010706020507"/>
                <a:cs typeface="Symbol" panose="05050102010706020507"/>
              </a:rPr>
              <a:t></a:t>
            </a:r>
            <a:r>
              <a:rPr sz="3750" spc="-360" dirty="0">
                <a:latin typeface="Symbol" panose="05050102010706020507"/>
                <a:cs typeface="Symbol" panose="05050102010706020507"/>
              </a:rPr>
              <a:t></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5" dirty="0">
                <a:latin typeface="Symbol" panose="05050102010706020507"/>
                <a:cs typeface="Symbol" panose="05050102010706020507"/>
              </a:rPr>
              <a:t></a:t>
            </a:r>
            <a:r>
              <a:rPr sz="2700" i="1" spc="25" dirty="0">
                <a:latin typeface="Times New Roman" panose="02020603050405020304"/>
                <a:cs typeface="Times New Roman" panose="02020603050405020304"/>
              </a:rPr>
              <a:t>x</a:t>
            </a:r>
            <a:r>
              <a:rPr sz="2700" spc="-260" dirty="0">
                <a:latin typeface="Symbol" panose="05050102010706020507"/>
                <a:cs typeface="Symbol" panose="05050102010706020507"/>
              </a:rPr>
              <a:t></a:t>
            </a:r>
            <a:r>
              <a:rPr sz="2700" spc="-560" dirty="0">
                <a:latin typeface="Times New Roman" panose="02020603050405020304"/>
                <a:cs typeface="Times New Roman" panose="02020603050405020304"/>
              </a:rPr>
              <a:t>1</a:t>
            </a:r>
            <a:r>
              <a:rPr sz="2700" spc="-5" dirty="0">
                <a:latin typeface="Times New Roman" panose="02020603050405020304"/>
                <a:cs typeface="Times New Roman" panose="02020603050405020304"/>
              </a:rPr>
              <a:t>,</a:t>
            </a:r>
            <a:r>
              <a:rPr sz="2700" spc="-440" dirty="0">
                <a:latin typeface="Times New Roman" panose="02020603050405020304"/>
                <a:cs typeface="Times New Roman" panose="02020603050405020304"/>
              </a:rPr>
              <a:t> </a:t>
            </a:r>
            <a:r>
              <a:rPr sz="2700" i="1" spc="-200" dirty="0">
                <a:latin typeface="Times New Roman" panose="02020603050405020304"/>
                <a:cs typeface="Times New Roman" panose="02020603050405020304"/>
              </a:rPr>
              <a:t>y</a:t>
            </a:r>
            <a:r>
              <a:rPr sz="3650" spc="-415" dirty="0">
                <a:latin typeface="Symbol" panose="05050102010706020507"/>
                <a:cs typeface="Symbol" panose="05050102010706020507"/>
              </a:rPr>
              <a:t></a:t>
            </a:r>
            <a:r>
              <a:rPr sz="2700" spc="-5" dirty="0">
                <a:latin typeface="Symbol" panose="05050102010706020507"/>
                <a:cs typeface="Symbol" panose="05050102010706020507"/>
              </a:rPr>
              <a:t></a:t>
            </a:r>
            <a:r>
              <a:rPr sz="2700" spc="-350"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5" dirty="0">
                <a:latin typeface="Symbol" panose="05050102010706020507"/>
                <a:cs typeface="Symbol" panose="05050102010706020507"/>
              </a:rPr>
              <a:t></a:t>
            </a:r>
            <a:r>
              <a:rPr sz="2700" i="1" spc="25" dirty="0">
                <a:latin typeface="Times New Roman" panose="02020603050405020304"/>
                <a:cs typeface="Times New Roman" panose="02020603050405020304"/>
              </a:rPr>
              <a:t>x</a:t>
            </a:r>
            <a:r>
              <a:rPr sz="2700" spc="-290" dirty="0">
                <a:latin typeface="Symbol" panose="05050102010706020507"/>
                <a:cs typeface="Symbol" panose="05050102010706020507"/>
              </a:rPr>
              <a:t></a:t>
            </a:r>
            <a:r>
              <a:rPr sz="2700" spc="-560" dirty="0">
                <a:latin typeface="Times New Roman" panose="02020603050405020304"/>
                <a:cs typeface="Times New Roman" panose="02020603050405020304"/>
              </a:rPr>
              <a:t>1</a:t>
            </a:r>
            <a:r>
              <a:rPr sz="2700" spc="225" dirty="0">
                <a:latin typeface="Times New Roman" panose="02020603050405020304"/>
                <a:cs typeface="Times New Roman" panose="02020603050405020304"/>
              </a:rPr>
              <a:t>,</a:t>
            </a:r>
            <a:r>
              <a:rPr sz="2700" i="1" spc="50" dirty="0">
                <a:latin typeface="Times New Roman" panose="02020603050405020304"/>
                <a:cs typeface="Times New Roman" panose="02020603050405020304"/>
              </a:rPr>
              <a:t>y</a:t>
            </a:r>
            <a:r>
              <a:rPr sz="2700" spc="-5" dirty="0">
                <a:latin typeface="Symbol" panose="05050102010706020507"/>
                <a:cs typeface="Symbol" panose="05050102010706020507"/>
              </a:rPr>
              <a:t></a:t>
            </a:r>
            <a:r>
              <a:rPr sz="2700" spc="-350"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5" dirty="0">
                <a:latin typeface="Symbol" panose="05050102010706020507"/>
                <a:cs typeface="Symbol" panose="05050102010706020507"/>
              </a:rPr>
              <a:t></a:t>
            </a:r>
            <a:r>
              <a:rPr sz="2700" i="1" spc="-320" dirty="0">
                <a:latin typeface="Times New Roman" panose="02020603050405020304"/>
                <a:cs typeface="Times New Roman" panose="02020603050405020304"/>
              </a:rPr>
              <a:t>x</a:t>
            </a:r>
            <a:r>
              <a:rPr sz="2700" spc="225" dirty="0">
                <a:latin typeface="Times New Roman" panose="02020603050405020304"/>
                <a:cs typeface="Times New Roman" panose="02020603050405020304"/>
              </a:rPr>
              <a:t>,</a:t>
            </a:r>
            <a:r>
              <a:rPr sz="2700" i="1" spc="50" dirty="0">
                <a:latin typeface="Times New Roman" panose="02020603050405020304"/>
                <a:cs typeface="Times New Roman" panose="02020603050405020304"/>
              </a:rPr>
              <a:t>y</a:t>
            </a:r>
            <a:r>
              <a:rPr sz="2700" spc="-260" dirty="0">
                <a:latin typeface="Symbol" panose="05050102010706020507"/>
                <a:cs typeface="Symbol" panose="05050102010706020507"/>
              </a:rPr>
              <a:t></a:t>
            </a:r>
            <a:r>
              <a:rPr sz="2700" spc="-470" dirty="0">
                <a:latin typeface="Times New Roman" panose="02020603050405020304"/>
                <a:cs typeface="Times New Roman" panose="02020603050405020304"/>
              </a:rPr>
              <a:t>1</a:t>
            </a:r>
            <a:r>
              <a:rPr sz="3650" spc="-409" dirty="0">
                <a:latin typeface="Symbol" panose="05050102010706020507"/>
                <a:cs typeface="Symbol" panose="05050102010706020507"/>
              </a:rPr>
              <a:t></a:t>
            </a:r>
            <a:r>
              <a:rPr sz="2700" spc="-5" dirty="0">
                <a:latin typeface="Symbol" panose="05050102010706020507"/>
                <a:cs typeface="Symbol" panose="05050102010706020507"/>
              </a:rPr>
              <a:t></a:t>
            </a:r>
            <a:r>
              <a:rPr sz="2700" spc="-355"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0" dirty="0">
                <a:latin typeface="Symbol" panose="05050102010706020507"/>
                <a:cs typeface="Symbol" panose="05050102010706020507"/>
              </a:rPr>
              <a:t></a:t>
            </a:r>
            <a:r>
              <a:rPr sz="2700" i="1" spc="-320" dirty="0">
                <a:latin typeface="Times New Roman" panose="02020603050405020304"/>
                <a:cs typeface="Times New Roman" panose="02020603050405020304"/>
              </a:rPr>
              <a:t>x</a:t>
            </a:r>
            <a:r>
              <a:rPr sz="2700" spc="225" dirty="0">
                <a:latin typeface="Times New Roman" panose="02020603050405020304"/>
                <a:cs typeface="Times New Roman" panose="02020603050405020304"/>
              </a:rPr>
              <a:t>,</a:t>
            </a:r>
            <a:r>
              <a:rPr sz="2700" i="1" spc="50" dirty="0">
                <a:latin typeface="Times New Roman" panose="02020603050405020304"/>
                <a:cs typeface="Times New Roman" panose="02020603050405020304"/>
              </a:rPr>
              <a:t>y</a:t>
            </a:r>
            <a:r>
              <a:rPr sz="2700" spc="-290" dirty="0">
                <a:latin typeface="Symbol" panose="05050102010706020507"/>
                <a:cs typeface="Symbol" panose="05050102010706020507"/>
              </a:rPr>
              <a:t></a:t>
            </a:r>
            <a:r>
              <a:rPr sz="2700" spc="-470" dirty="0">
                <a:latin typeface="Times New Roman" panose="02020603050405020304"/>
                <a:cs typeface="Times New Roman" panose="02020603050405020304"/>
              </a:rPr>
              <a:t>1</a:t>
            </a:r>
            <a:r>
              <a:rPr sz="3650" spc="-665" dirty="0">
                <a:latin typeface="Symbol" panose="05050102010706020507"/>
                <a:cs typeface="Symbol" panose="05050102010706020507"/>
              </a:rPr>
              <a:t></a:t>
            </a:r>
            <a:r>
              <a:rPr sz="3650" spc="-710" dirty="0">
                <a:latin typeface="Symbol" panose="05050102010706020507"/>
                <a:cs typeface="Symbol" panose="05050102010706020507"/>
              </a:rPr>
              <a:t></a:t>
            </a:r>
            <a:r>
              <a:rPr sz="3750" spc="-505" dirty="0">
                <a:latin typeface="Symbol" panose="05050102010706020507"/>
                <a:cs typeface="Symbol" panose="05050102010706020507"/>
              </a:rPr>
              <a:t></a:t>
            </a:r>
            <a:r>
              <a:rPr sz="2700" spc="-75" dirty="0">
                <a:latin typeface="Symbol" panose="05050102010706020507"/>
                <a:cs typeface="Symbol" panose="05050102010706020507"/>
              </a:rPr>
              <a:t></a:t>
            </a:r>
            <a:r>
              <a:rPr sz="2700" spc="5" dirty="0">
                <a:latin typeface="Times New Roman" panose="02020603050405020304"/>
                <a:cs typeface="Times New Roman" panose="02020603050405020304"/>
              </a:rPr>
              <a:t>4</a:t>
            </a:r>
            <a:r>
              <a:rPr sz="2700" i="1" spc="-5" dirty="0">
                <a:latin typeface="Times New Roman" panose="02020603050405020304"/>
                <a:cs typeface="Times New Roman" panose="02020603050405020304"/>
              </a:rPr>
              <a:t>f</a:t>
            </a:r>
            <a:r>
              <a:rPr sz="2700" i="1" spc="-430" dirty="0">
                <a:latin typeface="Times New Roman" panose="02020603050405020304"/>
                <a:cs typeface="Times New Roman" panose="02020603050405020304"/>
              </a:rPr>
              <a:t> </a:t>
            </a:r>
            <a:r>
              <a:rPr sz="3650" spc="-530" dirty="0">
                <a:latin typeface="Symbol" panose="05050102010706020507"/>
                <a:cs typeface="Symbol" panose="05050102010706020507"/>
              </a:rPr>
              <a:t></a:t>
            </a:r>
            <a:r>
              <a:rPr sz="2700" i="1" spc="-325" dirty="0">
                <a:latin typeface="Times New Roman" panose="02020603050405020304"/>
                <a:cs typeface="Times New Roman" panose="02020603050405020304"/>
              </a:rPr>
              <a:t>x</a:t>
            </a:r>
            <a:r>
              <a:rPr sz="2700" spc="-5" dirty="0">
                <a:latin typeface="Times New Roman" panose="02020603050405020304"/>
                <a:cs typeface="Times New Roman" panose="02020603050405020304"/>
              </a:rPr>
              <a:t>,</a:t>
            </a:r>
            <a:r>
              <a:rPr sz="2700" spc="-440" dirty="0">
                <a:latin typeface="Times New Roman" panose="02020603050405020304"/>
                <a:cs typeface="Times New Roman" panose="02020603050405020304"/>
              </a:rPr>
              <a:t> </a:t>
            </a:r>
            <a:r>
              <a:rPr sz="2700" i="1" spc="-200" dirty="0">
                <a:latin typeface="Times New Roman" panose="02020603050405020304"/>
                <a:cs typeface="Times New Roman" panose="02020603050405020304"/>
              </a:rPr>
              <a:t>y</a:t>
            </a:r>
            <a:r>
              <a:rPr sz="3650" spc="-825" dirty="0">
                <a:latin typeface="Symbol" panose="05050102010706020507"/>
                <a:cs typeface="Symbol" panose="05050102010706020507"/>
              </a:rPr>
              <a:t></a:t>
            </a:r>
            <a:r>
              <a:rPr sz="3650" spc="-835" dirty="0">
                <a:latin typeface="Symbol" panose="05050102010706020507"/>
                <a:cs typeface="Symbol" panose="05050102010706020507"/>
              </a:rPr>
              <a:t></a:t>
            </a:r>
            <a:endParaRPr sz="3650">
              <a:latin typeface="Symbol" panose="05050102010706020507"/>
              <a:cs typeface="Symbol" panose="05050102010706020507"/>
            </a:endParaRPr>
          </a:p>
          <a:p>
            <a:pPr marL="993775">
              <a:lnSpc>
                <a:spcPct val="100000"/>
              </a:lnSpc>
              <a:spcBef>
                <a:spcPts val="2110"/>
              </a:spcBef>
            </a:pPr>
            <a:r>
              <a:rPr sz="2700" spc="20" dirty="0">
                <a:latin typeface="Symbol" panose="05050102010706020507"/>
                <a:cs typeface="Symbol" panose="05050102010706020507"/>
              </a:rPr>
              <a:t></a:t>
            </a:r>
            <a:r>
              <a:rPr sz="2700" spc="-440" dirty="0">
                <a:latin typeface="Times New Roman" panose="02020603050405020304"/>
                <a:cs typeface="Times New Roman" panose="02020603050405020304"/>
              </a:rPr>
              <a:t> </a:t>
            </a:r>
            <a:r>
              <a:rPr sz="2700" spc="200" dirty="0">
                <a:latin typeface="Times New Roman" panose="02020603050405020304"/>
                <a:cs typeface="Times New Roman" panose="02020603050405020304"/>
              </a:rPr>
              <a:t>5</a:t>
            </a:r>
            <a:r>
              <a:rPr sz="2700" i="1" spc="10" dirty="0">
                <a:latin typeface="Times New Roman" panose="02020603050405020304"/>
                <a:cs typeface="Times New Roman" panose="02020603050405020304"/>
              </a:rPr>
              <a:t>f</a:t>
            </a:r>
            <a:r>
              <a:rPr sz="2700" i="1" spc="-280"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180" dirty="0">
                <a:latin typeface="Times New Roman" panose="02020603050405020304"/>
                <a:cs typeface="Times New Roman" panose="02020603050405020304"/>
              </a:rPr>
              <a:t>x</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35" dirty="0">
                <a:latin typeface="Times New Roman" panose="02020603050405020304"/>
                <a:cs typeface="Times New Roman" panose="02020603050405020304"/>
              </a:rPr>
              <a:t>y</a:t>
            </a:r>
            <a:r>
              <a:rPr sz="3700" spc="-295" dirty="0">
                <a:latin typeface="Symbol" panose="05050102010706020507"/>
                <a:cs typeface="Symbol" panose="05050102010706020507"/>
              </a:rPr>
              <a:t></a:t>
            </a:r>
            <a:r>
              <a:rPr sz="2700" spc="60" dirty="0">
                <a:latin typeface="Symbol" panose="05050102010706020507"/>
                <a:cs typeface="Symbol" panose="05050102010706020507"/>
              </a:rPr>
              <a:t></a:t>
            </a:r>
            <a:r>
              <a:rPr sz="3850" spc="-250" dirty="0">
                <a:latin typeface="Symbol" panose="05050102010706020507"/>
                <a:cs typeface="Symbol" panose="05050102010706020507"/>
              </a:rPr>
              <a:t></a:t>
            </a:r>
            <a:r>
              <a:rPr sz="2700" i="1" spc="10" dirty="0">
                <a:latin typeface="Times New Roman" panose="02020603050405020304"/>
                <a:cs typeface="Times New Roman" panose="02020603050405020304"/>
              </a:rPr>
              <a:t>f</a:t>
            </a:r>
            <a:r>
              <a:rPr sz="2700" i="1" spc="-275"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225" dirty="0">
                <a:latin typeface="Times New Roman" panose="02020603050405020304"/>
                <a:cs typeface="Times New Roman" panose="02020603050405020304"/>
              </a:rPr>
              <a:t>x</a:t>
            </a:r>
            <a:r>
              <a:rPr sz="2700" spc="-60" dirty="0">
                <a:latin typeface="Symbol" panose="05050102010706020507"/>
                <a:cs typeface="Symbol" panose="05050102010706020507"/>
              </a:rPr>
              <a:t></a:t>
            </a:r>
            <a:r>
              <a:rPr sz="2700" spc="-434" dirty="0">
                <a:latin typeface="Times New Roman" panose="02020603050405020304"/>
                <a:cs typeface="Times New Roman" panose="02020603050405020304"/>
              </a:rPr>
              <a:t>1</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35" dirty="0">
                <a:latin typeface="Times New Roman" panose="02020603050405020304"/>
                <a:cs typeface="Times New Roman" panose="02020603050405020304"/>
              </a:rPr>
              <a:t>y</a:t>
            </a:r>
            <a:r>
              <a:rPr sz="3700" spc="-305" dirty="0">
                <a:latin typeface="Symbol" panose="05050102010706020507"/>
                <a:cs typeface="Symbol" panose="05050102010706020507"/>
              </a:rPr>
              <a:t></a:t>
            </a:r>
            <a:r>
              <a:rPr sz="2700" spc="20" dirty="0">
                <a:latin typeface="Symbol" panose="05050102010706020507"/>
                <a:cs typeface="Symbol" panose="05050102010706020507"/>
              </a:rPr>
              <a:t></a:t>
            </a:r>
            <a:r>
              <a:rPr sz="2700" spc="-75"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f</a:t>
            </a:r>
            <a:r>
              <a:rPr sz="2700" i="1" spc="-280"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225" dirty="0">
                <a:latin typeface="Times New Roman" panose="02020603050405020304"/>
                <a:cs typeface="Times New Roman" panose="02020603050405020304"/>
              </a:rPr>
              <a:t>x</a:t>
            </a:r>
            <a:r>
              <a:rPr sz="2700" spc="-95" dirty="0">
                <a:latin typeface="Symbol" panose="05050102010706020507"/>
                <a:cs typeface="Symbol" panose="05050102010706020507"/>
              </a:rPr>
              <a:t></a:t>
            </a:r>
            <a:r>
              <a:rPr sz="2700" spc="-430" dirty="0">
                <a:latin typeface="Times New Roman" panose="02020603050405020304"/>
                <a:cs typeface="Times New Roman" panose="02020603050405020304"/>
              </a:rPr>
              <a:t>1</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40" dirty="0">
                <a:latin typeface="Times New Roman" panose="02020603050405020304"/>
                <a:cs typeface="Times New Roman" panose="02020603050405020304"/>
              </a:rPr>
              <a:t>y</a:t>
            </a:r>
            <a:r>
              <a:rPr sz="3700" spc="-295" dirty="0">
                <a:latin typeface="Symbol" panose="05050102010706020507"/>
                <a:cs typeface="Symbol" panose="05050102010706020507"/>
              </a:rPr>
              <a:t></a:t>
            </a:r>
            <a:r>
              <a:rPr sz="2700" spc="20" dirty="0">
                <a:latin typeface="Symbol" panose="05050102010706020507"/>
                <a:cs typeface="Symbol" panose="05050102010706020507"/>
              </a:rPr>
              <a:t></a:t>
            </a:r>
            <a:r>
              <a:rPr sz="2700" spc="-8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f</a:t>
            </a:r>
            <a:r>
              <a:rPr sz="2700" i="1" spc="-280" dirty="0">
                <a:latin typeface="Times New Roman" panose="02020603050405020304"/>
                <a:cs typeface="Times New Roman" panose="02020603050405020304"/>
              </a:rPr>
              <a:t> </a:t>
            </a:r>
            <a:r>
              <a:rPr sz="3700" spc="-434" dirty="0">
                <a:latin typeface="Symbol" panose="05050102010706020507"/>
                <a:cs typeface="Symbol" panose="05050102010706020507"/>
              </a:rPr>
              <a:t></a:t>
            </a:r>
            <a:r>
              <a:rPr sz="2700" i="1" spc="-180" dirty="0">
                <a:latin typeface="Times New Roman" panose="02020603050405020304"/>
                <a:cs typeface="Times New Roman" panose="02020603050405020304"/>
              </a:rPr>
              <a:t>x</a:t>
            </a:r>
            <a:r>
              <a:rPr sz="2700" spc="10" dirty="0">
                <a:latin typeface="Times New Roman" panose="02020603050405020304"/>
                <a:cs typeface="Times New Roman" panose="02020603050405020304"/>
              </a:rPr>
              <a:t>,</a:t>
            </a:r>
            <a:r>
              <a:rPr sz="2700" spc="-305"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y</a:t>
            </a:r>
            <a:r>
              <a:rPr sz="2700" i="1" spc="-430" dirty="0">
                <a:latin typeface="Times New Roman" panose="02020603050405020304"/>
                <a:cs typeface="Times New Roman" panose="02020603050405020304"/>
              </a:rPr>
              <a:t> </a:t>
            </a:r>
            <a:r>
              <a:rPr sz="2700" spc="-55" dirty="0">
                <a:latin typeface="Symbol" panose="05050102010706020507"/>
                <a:cs typeface="Symbol" panose="05050102010706020507"/>
              </a:rPr>
              <a:t></a:t>
            </a:r>
            <a:r>
              <a:rPr sz="2700" spc="-335" dirty="0">
                <a:latin typeface="Times New Roman" panose="02020603050405020304"/>
                <a:cs typeface="Times New Roman" panose="02020603050405020304"/>
              </a:rPr>
              <a:t>1</a:t>
            </a:r>
            <a:r>
              <a:rPr sz="3700" spc="-295" dirty="0">
                <a:latin typeface="Symbol" panose="05050102010706020507"/>
                <a:cs typeface="Symbol" panose="05050102010706020507"/>
              </a:rPr>
              <a:t></a:t>
            </a:r>
            <a:r>
              <a:rPr sz="2700" spc="20" dirty="0">
                <a:latin typeface="Symbol" panose="05050102010706020507"/>
                <a:cs typeface="Symbol" panose="05050102010706020507"/>
              </a:rPr>
              <a:t></a:t>
            </a:r>
            <a:r>
              <a:rPr sz="2700" spc="-8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f</a:t>
            </a:r>
            <a:r>
              <a:rPr sz="2700" i="1" spc="-275" dirty="0">
                <a:latin typeface="Times New Roman" panose="02020603050405020304"/>
                <a:cs typeface="Times New Roman" panose="02020603050405020304"/>
              </a:rPr>
              <a:t> </a:t>
            </a:r>
            <a:r>
              <a:rPr sz="3700" spc="-440" dirty="0">
                <a:latin typeface="Symbol" panose="05050102010706020507"/>
                <a:cs typeface="Symbol" panose="05050102010706020507"/>
              </a:rPr>
              <a:t></a:t>
            </a:r>
            <a:r>
              <a:rPr sz="2700" i="1" spc="-180" dirty="0">
                <a:latin typeface="Times New Roman" panose="02020603050405020304"/>
                <a:cs typeface="Times New Roman" panose="02020603050405020304"/>
              </a:rPr>
              <a:t>x</a:t>
            </a:r>
            <a:r>
              <a:rPr sz="2700" spc="10" dirty="0">
                <a:latin typeface="Times New Roman" panose="02020603050405020304"/>
                <a:cs typeface="Times New Roman" panose="02020603050405020304"/>
              </a:rPr>
              <a:t>,</a:t>
            </a:r>
            <a:r>
              <a:rPr sz="2700" spc="-300"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y</a:t>
            </a:r>
            <a:r>
              <a:rPr sz="2700" i="1" spc="-430" dirty="0">
                <a:latin typeface="Times New Roman" panose="02020603050405020304"/>
                <a:cs typeface="Times New Roman" panose="02020603050405020304"/>
              </a:rPr>
              <a:t> </a:t>
            </a:r>
            <a:r>
              <a:rPr sz="2700" spc="-95" dirty="0">
                <a:latin typeface="Symbol" panose="05050102010706020507"/>
                <a:cs typeface="Symbol" panose="05050102010706020507"/>
              </a:rPr>
              <a:t></a:t>
            </a:r>
            <a:r>
              <a:rPr sz="2700" spc="-325" dirty="0">
                <a:latin typeface="Times New Roman" panose="02020603050405020304"/>
                <a:cs typeface="Times New Roman" panose="02020603050405020304"/>
              </a:rPr>
              <a:t>1</a:t>
            </a:r>
            <a:r>
              <a:rPr sz="3700" spc="-645" dirty="0">
                <a:latin typeface="Symbol" panose="05050102010706020507"/>
                <a:cs typeface="Symbol" panose="05050102010706020507"/>
              </a:rPr>
              <a:t></a:t>
            </a:r>
            <a:r>
              <a:rPr sz="3850" spc="-545" dirty="0">
                <a:latin typeface="Symbol" panose="05050102010706020507"/>
                <a:cs typeface="Symbol" panose="05050102010706020507"/>
              </a:rPr>
              <a:t></a:t>
            </a:r>
            <a:endParaRPr sz="3850">
              <a:latin typeface="Symbol" panose="05050102010706020507"/>
              <a:cs typeface="Symbol" panose="05050102010706020507"/>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94802" rIns="0" bIns="0" rtlCol="0">
            <a:spAutoFit/>
          </a:bodyPr>
          <a:lstStyle/>
          <a:p>
            <a:pPr marL="156210">
              <a:lnSpc>
                <a:spcPts val="3750"/>
              </a:lnSpc>
            </a:pPr>
            <a:r>
              <a:rPr spc="-15" dirty="0">
                <a:latin typeface="新宋体" panose="02010609030101010101" charset="-122"/>
                <a:cs typeface="新宋体" panose="02010609030101010101" charset="-122"/>
              </a:rPr>
              <a:t>彩色图像尖锐化（拉普拉斯微分）</a:t>
            </a:r>
          </a:p>
        </p:txBody>
      </p:sp>
      <p:sp>
        <p:nvSpPr>
          <p:cNvPr id="6" name="object 6"/>
          <p:cNvSpPr/>
          <p:nvPr/>
        </p:nvSpPr>
        <p:spPr>
          <a:xfrm>
            <a:off x="2106815" y="3168396"/>
            <a:ext cx="6532626" cy="262585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825879" y="1932178"/>
            <a:ext cx="1931035" cy="912494"/>
          </a:xfrm>
          <a:prstGeom prst="rect">
            <a:avLst/>
          </a:prstGeom>
        </p:spPr>
        <p:txBody>
          <a:bodyPr vert="horz" wrap="square" lIns="0" tIns="0" rIns="0" bIns="0" rtlCol="0">
            <a:spAutoFit/>
          </a:bodyPr>
          <a:lstStyle/>
          <a:p>
            <a:pPr marL="12700" marR="5080">
              <a:lnSpc>
                <a:spcPct val="150000"/>
              </a:lnSpc>
            </a:pPr>
            <a:r>
              <a:rPr sz="2000" b="1" spc="-10" dirty="0">
                <a:latin typeface="新宋体" panose="02010609030101010101" charset="-122"/>
                <a:cs typeface="新宋体" panose="02010609030101010101" charset="-122"/>
              </a:rPr>
              <a:t>图6.38RGB图像的 拉普拉斯变换</a:t>
            </a:r>
            <a:endParaRPr sz="2000">
              <a:latin typeface="新宋体" panose="02010609030101010101" charset="-122"/>
              <a:cs typeface="新宋体" panose="02010609030101010101" charset="-122"/>
            </a:endParaRPr>
          </a:p>
        </p:txBody>
      </p:sp>
      <p:sp>
        <p:nvSpPr>
          <p:cNvPr id="8" name="object 8"/>
          <p:cNvSpPr txBox="1"/>
          <p:nvPr/>
        </p:nvSpPr>
        <p:spPr>
          <a:xfrm>
            <a:off x="4057789" y="1932178"/>
            <a:ext cx="2820035" cy="912494"/>
          </a:xfrm>
          <a:prstGeom prst="rect">
            <a:avLst/>
          </a:prstGeom>
        </p:spPr>
        <p:txBody>
          <a:bodyPr vert="horz" wrap="square" lIns="0" tIns="0" rIns="0" bIns="0" rtlCol="0">
            <a:spAutoFit/>
          </a:bodyPr>
          <a:lstStyle/>
          <a:p>
            <a:pPr marL="12700" marR="5080">
              <a:lnSpc>
                <a:spcPct val="150000"/>
              </a:lnSpc>
            </a:pPr>
            <a:r>
              <a:rPr sz="2000" b="1" spc="-10" dirty="0">
                <a:latin typeface="新宋体" panose="02010609030101010101" charset="-122"/>
                <a:cs typeface="新宋体" panose="02010609030101010101" charset="-122"/>
              </a:rPr>
              <a:t>图6.39HSI图像的强度I 分量图像的拉普拉斯变换</a:t>
            </a:r>
            <a:endParaRPr sz="2000">
              <a:latin typeface="新宋体" panose="02010609030101010101" charset="-122"/>
              <a:cs typeface="新宋体" panose="02010609030101010101" charset="-122"/>
            </a:endParaRPr>
          </a:p>
        </p:txBody>
      </p:sp>
      <p:sp>
        <p:nvSpPr>
          <p:cNvPr id="9" name="object 9"/>
          <p:cNvSpPr txBox="1"/>
          <p:nvPr/>
        </p:nvSpPr>
        <p:spPr>
          <a:xfrm>
            <a:off x="7136256" y="1911603"/>
            <a:ext cx="1804035" cy="912494"/>
          </a:xfrm>
          <a:prstGeom prst="rect">
            <a:avLst/>
          </a:prstGeom>
        </p:spPr>
        <p:txBody>
          <a:bodyPr vert="horz" wrap="square" lIns="0" tIns="0" rIns="0" bIns="0" rtlCol="0">
            <a:spAutoFit/>
          </a:bodyPr>
          <a:lstStyle/>
          <a:p>
            <a:pPr marL="12700" marR="5080">
              <a:lnSpc>
                <a:spcPct val="150000"/>
              </a:lnSpc>
            </a:pPr>
            <a:r>
              <a:rPr sz="2000" b="1" spc="-10" dirty="0">
                <a:latin typeface="新宋体" panose="02010609030101010101" charset="-122"/>
                <a:cs typeface="新宋体" panose="02010609030101010101" charset="-122"/>
              </a:rPr>
              <a:t>a图像和b图像的 差别图像</a:t>
            </a:r>
            <a:endParaRPr sz="2000">
              <a:latin typeface="新宋体" panose="02010609030101010101" charset="-122"/>
              <a:cs typeface="新宋体" panose="02010609030101010101" charset="-122"/>
            </a:endParaRPr>
          </a:p>
        </p:txBody>
      </p:sp>
      <p:sp>
        <p:nvSpPr>
          <p:cNvPr id="10" name="object 10"/>
          <p:cNvSpPr txBox="1"/>
          <p:nvPr/>
        </p:nvSpPr>
        <p:spPr>
          <a:xfrm>
            <a:off x="2020938" y="5912103"/>
            <a:ext cx="7517765" cy="912494"/>
          </a:xfrm>
          <a:prstGeom prst="rect">
            <a:avLst/>
          </a:prstGeom>
        </p:spPr>
        <p:txBody>
          <a:bodyPr vert="horz" wrap="square" lIns="0" tIns="0" rIns="0" bIns="0" rtlCol="0">
            <a:spAutoFit/>
          </a:bodyPr>
          <a:lstStyle/>
          <a:p>
            <a:pPr marL="12700" marR="5080">
              <a:lnSpc>
                <a:spcPct val="150000"/>
              </a:lnSpc>
            </a:pPr>
            <a:r>
              <a:rPr sz="2000" b="1" spc="-10" dirty="0">
                <a:latin typeface="新宋体" panose="02010609030101010101" charset="-122"/>
                <a:cs typeface="新宋体" panose="02010609030101010101" charset="-122"/>
              </a:rPr>
              <a:t>图c的原因：图a像素的锐化是不同彩色的锐化，而图b仅仅是强度的 锐化，原彩色（色调H和饱和度S）保持不变</a:t>
            </a:r>
            <a:endParaRPr sz="2000">
              <a:latin typeface="新宋体" panose="02010609030101010101" charset="-122"/>
              <a:cs typeface="新宋体" panose="02010609030101010101" charset="-122"/>
            </a:endParaRPr>
          </a:p>
        </p:txBody>
      </p:sp>
      <p:sp>
        <p:nvSpPr>
          <p:cNvPr id="11" name="object 11"/>
          <p:cNvSpPr txBox="1"/>
          <p:nvPr/>
        </p:nvSpPr>
        <p:spPr>
          <a:xfrm>
            <a:off x="3029076" y="5114544"/>
            <a:ext cx="368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图a</a:t>
            </a:r>
            <a:endParaRPr sz="1800">
              <a:latin typeface="新宋体" panose="02010609030101010101" charset="-122"/>
              <a:cs typeface="新宋体" panose="02010609030101010101" charset="-122"/>
            </a:endParaRPr>
          </a:p>
        </p:txBody>
      </p:sp>
      <p:sp>
        <p:nvSpPr>
          <p:cNvPr id="12" name="object 12"/>
          <p:cNvSpPr txBox="1"/>
          <p:nvPr/>
        </p:nvSpPr>
        <p:spPr>
          <a:xfrm>
            <a:off x="5257927" y="5121402"/>
            <a:ext cx="368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图b</a:t>
            </a:r>
            <a:endParaRPr sz="1800">
              <a:latin typeface="新宋体" panose="02010609030101010101" charset="-122"/>
              <a:cs typeface="新宋体" panose="02010609030101010101" charset="-122"/>
            </a:endParaRPr>
          </a:p>
        </p:txBody>
      </p:sp>
      <p:sp>
        <p:nvSpPr>
          <p:cNvPr id="13" name="object 13"/>
          <p:cNvSpPr txBox="1"/>
          <p:nvPr/>
        </p:nvSpPr>
        <p:spPr>
          <a:xfrm>
            <a:off x="7347331" y="5121402"/>
            <a:ext cx="368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图c</a:t>
            </a:r>
            <a:endParaRPr sz="1800">
              <a:latin typeface="新宋体" panose="02010609030101010101" charset="-122"/>
              <a:cs typeface="新宋体" panose="02010609030101010101" charset="-122"/>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53770"/>
            <a:ext cx="7626984" cy="515175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彩色分割（把一幅图像分成区域）</a:t>
            </a:r>
            <a:endParaRPr sz="3200">
              <a:latin typeface="新宋体" panose="02010609030101010101" charset="-122"/>
              <a:cs typeface="新宋体" panose="02010609030101010101" charset="-122"/>
            </a:endParaRPr>
          </a:p>
          <a:p>
            <a:pPr>
              <a:lnSpc>
                <a:spcPct val="100000"/>
              </a:lnSpc>
              <a:spcBef>
                <a:spcPts val="15"/>
              </a:spcBef>
            </a:pPr>
            <a:endParaRPr sz="3450">
              <a:latin typeface="Times New Roman" panose="02020603050405020304"/>
              <a:cs typeface="Times New Roman" panose="02020603050405020304"/>
            </a:endParaRPr>
          </a:p>
          <a:p>
            <a:pPr marL="83820">
              <a:lnSpc>
                <a:spcPct val="100000"/>
              </a:lnSpc>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HSI彩色空间分割</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直观</a:t>
            </a:r>
            <a:endParaRPr sz="3200">
              <a:latin typeface="新宋体" panose="02010609030101010101" charset="-122"/>
              <a:cs typeface="新宋体" panose="02010609030101010101" charset="-122"/>
            </a:endParaRPr>
          </a:p>
          <a:p>
            <a:pPr marL="83820">
              <a:lnSpc>
                <a:spcPct val="100000"/>
              </a:lnSpc>
              <a:spcBef>
                <a:spcPts val="2135"/>
              </a:spcBef>
              <a:tabLst>
                <a:tab pos="50673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20" dirty="0">
                <a:latin typeface="新宋体" panose="02010609030101010101" charset="-122"/>
                <a:cs typeface="新宋体" panose="02010609030101010101" charset="-122"/>
              </a:rPr>
              <a:t>H色调图像方便描述彩色</a:t>
            </a:r>
            <a:endParaRPr sz="3200">
              <a:latin typeface="新宋体" panose="02010609030101010101" charset="-122"/>
              <a:cs typeface="新宋体" panose="02010609030101010101" charset="-122"/>
            </a:endParaRPr>
          </a:p>
          <a:p>
            <a:pPr marL="83820">
              <a:lnSpc>
                <a:spcPct val="100000"/>
              </a:lnSpc>
              <a:spcBef>
                <a:spcPts val="1920"/>
              </a:spcBef>
              <a:tabLst>
                <a:tab pos="50673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20" dirty="0">
                <a:latin typeface="新宋体" panose="02010609030101010101" charset="-122"/>
                <a:cs typeface="新宋体" panose="02010609030101010101" charset="-122"/>
              </a:rPr>
              <a:t>S饱和度图像做模板分离感兴趣的特征区</a:t>
            </a:r>
            <a:endParaRPr sz="3200">
              <a:latin typeface="新宋体" panose="02010609030101010101" charset="-122"/>
              <a:cs typeface="新宋体" panose="02010609030101010101" charset="-122"/>
            </a:endParaRPr>
          </a:p>
          <a:p>
            <a:pPr marL="83820">
              <a:lnSpc>
                <a:spcPct val="100000"/>
              </a:lnSpc>
              <a:spcBef>
                <a:spcPts val="1925"/>
              </a:spcBef>
              <a:tabLst>
                <a:tab pos="50673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20" dirty="0">
                <a:latin typeface="新宋体" panose="02010609030101010101" charset="-122"/>
                <a:cs typeface="新宋体" panose="02010609030101010101" charset="-122"/>
              </a:rPr>
              <a:t>I强度图像不携带彩色信息</a:t>
            </a:r>
            <a:endParaRPr sz="3200">
              <a:latin typeface="新宋体" panose="02010609030101010101" charset="-122"/>
              <a:cs typeface="新宋体" panose="02010609030101010101" charset="-122"/>
            </a:endParaRPr>
          </a:p>
          <a:p>
            <a:pPr>
              <a:lnSpc>
                <a:spcPct val="100000"/>
              </a:lnSpc>
            </a:pPr>
            <a:endParaRPr sz="3200">
              <a:latin typeface="Times New Roman" panose="02020603050405020304"/>
              <a:cs typeface="Times New Roman" panose="02020603050405020304"/>
            </a:endParaRPr>
          </a:p>
          <a:p>
            <a:pPr>
              <a:lnSpc>
                <a:spcPct val="100000"/>
              </a:lnSpc>
              <a:spcBef>
                <a:spcPts val="55"/>
              </a:spcBef>
            </a:pPr>
            <a:endParaRPr sz="3250">
              <a:latin typeface="Times New Roman" panose="02020603050405020304"/>
              <a:cs typeface="Times New Roman" panose="02020603050405020304"/>
            </a:endParaRPr>
          </a:p>
          <a:p>
            <a:pPr marL="83820">
              <a:lnSpc>
                <a:spcPct val="100000"/>
              </a:lnSpc>
              <a:tabLst>
                <a:tab pos="4953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RGB彩色空间</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直接</a:t>
            </a:r>
            <a:endParaRPr sz="3200">
              <a:latin typeface="新宋体" panose="02010609030101010101" charset="-122"/>
              <a:cs typeface="新宋体" panose="02010609030101010101" charset="-122"/>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94802" rIns="0" bIns="0" rtlCol="0">
            <a:spAutoFit/>
          </a:bodyPr>
          <a:lstStyle/>
          <a:p>
            <a:pPr marL="156210">
              <a:lnSpc>
                <a:spcPts val="3750"/>
              </a:lnSpc>
            </a:pPr>
            <a:r>
              <a:rPr spc="-15" dirty="0">
                <a:latin typeface="新宋体" panose="02010609030101010101" charset="-122"/>
                <a:cs typeface="新宋体" panose="02010609030101010101" charset="-122"/>
              </a:rPr>
              <a:t>HSI彩色空间分割</a:t>
            </a:r>
          </a:p>
        </p:txBody>
      </p:sp>
      <p:sp>
        <p:nvSpPr>
          <p:cNvPr id="6" name="object 6"/>
          <p:cNvSpPr/>
          <p:nvPr/>
        </p:nvSpPr>
        <p:spPr>
          <a:xfrm>
            <a:off x="5418467" y="1906523"/>
            <a:ext cx="3435096" cy="489585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610245" y="1922495"/>
            <a:ext cx="3378200" cy="2003425"/>
          </a:xfrm>
          <a:prstGeom prst="rect">
            <a:avLst/>
          </a:prstGeom>
        </p:spPr>
        <p:txBody>
          <a:bodyPr vert="horz" wrap="square" lIns="0" tIns="0" rIns="0" bIns="0" rtlCol="0">
            <a:spAutoFit/>
          </a:bodyPr>
          <a:lstStyle/>
          <a:p>
            <a:pPr marL="12700" marR="5080">
              <a:lnSpc>
                <a:spcPct val="150000"/>
              </a:lnSpc>
            </a:pPr>
            <a:r>
              <a:rPr sz="2400" b="1" spc="-10" dirty="0">
                <a:latin typeface="新宋体" panose="02010609030101010101" charset="-122"/>
                <a:cs typeface="新宋体" panose="02010609030101010101" charset="-122"/>
              </a:rPr>
              <a:t>阈值产生的二值图像： 饱和度图像中阈值等于</a:t>
            </a:r>
            <a:endParaRPr sz="2400">
              <a:latin typeface="新宋体" panose="02010609030101010101" charset="-122"/>
              <a:cs typeface="新宋体" panose="02010609030101010101" charset="-122"/>
            </a:endParaRPr>
          </a:p>
          <a:p>
            <a:pPr marL="12700" marR="5080">
              <a:lnSpc>
                <a:spcPct val="100000"/>
              </a:lnSpc>
              <a:spcBef>
                <a:spcPts val="1425"/>
              </a:spcBef>
            </a:pPr>
            <a:r>
              <a:rPr sz="2400" b="1" spc="-10" dirty="0">
                <a:latin typeface="新宋体" panose="02010609030101010101" charset="-122"/>
                <a:cs typeface="新宋体" panose="02010609030101010101" charset="-122"/>
              </a:rPr>
              <a:t>最大饱和度的10%，大于 阈值的像素赋1，其它赋0</a:t>
            </a:r>
            <a:endParaRPr sz="2400">
              <a:latin typeface="新宋体" panose="02010609030101010101" charset="-122"/>
              <a:cs typeface="新宋体" panose="02010609030101010101" charset="-122"/>
            </a:endParaRPr>
          </a:p>
        </p:txBody>
      </p:sp>
      <p:sp>
        <p:nvSpPr>
          <p:cNvPr id="8" name="object 8"/>
          <p:cNvSpPr txBox="1"/>
          <p:nvPr/>
        </p:nvSpPr>
        <p:spPr>
          <a:xfrm>
            <a:off x="5183263" y="2042444"/>
            <a:ext cx="229235" cy="734060"/>
          </a:xfrm>
          <a:prstGeom prst="rect">
            <a:avLst/>
          </a:prstGeom>
        </p:spPr>
        <p:txBody>
          <a:bodyPr vert="horz" wrap="square" lIns="0" tIns="0" rIns="0" bIns="0" rtlCol="0">
            <a:spAutoFit/>
          </a:bodyPr>
          <a:lstStyle/>
          <a:p>
            <a:pPr marL="12700" marR="5080">
              <a:lnSpc>
                <a:spcPct val="150000"/>
              </a:lnSpc>
            </a:pPr>
            <a:r>
              <a:rPr sz="1600" b="1" spc="-5" dirty="0">
                <a:solidFill>
                  <a:srgbClr val="EE2B0A"/>
                </a:solidFill>
                <a:latin typeface="新宋体" panose="02010609030101010101" charset="-122"/>
                <a:cs typeface="新宋体" panose="02010609030101010101" charset="-122"/>
              </a:rPr>
              <a:t>原 图</a:t>
            </a:r>
            <a:endParaRPr sz="1600">
              <a:latin typeface="新宋体" panose="02010609030101010101" charset="-122"/>
              <a:cs typeface="新宋体" panose="02010609030101010101" charset="-122"/>
            </a:endParaRPr>
          </a:p>
        </p:txBody>
      </p:sp>
      <p:sp>
        <p:nvSpPr>
          <p:cNvPr id="9" name="object 9"/>
          <p:cNvSpPr txBox="1"/>
          <p:nvPr/>
        </p:nvSpPr>
        <p:spPr>
          <a:xfrm>
            <a:off x="8882011" y="2047747"/>
            <a:ext cx="229235" cy="611505"/>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H</a:t>
            </a:r>
            <a:endParaRPr sz="1600">
              <a:latin typeface="新宋体" panose="02010609030101010101" charset="-122"/>
              <a:cs typeface="新宋体" panose="02010609030101010101" charset="-122"/>
            </a:endParaRPr>
          </a:p>
          <a:p>
            <a:pPr marL="12700">
              <a:lnSpc>
                <a:spcPct val="100000"/>
              </a:lnSpc>
              <a:spcBef>
                <a:spcPts val="965"/>
              </a:spcBef>
            </a:pPr>
            <a:r>
              <a:rPr sz="1600" b="1" spc="-5" dirty="0">
                <a:solidFill>
                  <a:srgbClr val="EE2B0A"/>
                </a:solidFill>
                <a:latin typeface="新宋体" panose="02010609030101010101" charset="-122"/>
                <a:cs typeface="新宋体" panose="02010609030101010101" charset="-122"/>
              </a:rPr>
              <a:t>图</a:t>
            </a:r>
            <a:endParaRPr sz="1600">
              <a:latin typeface="新宋体" panose="02010609030101010101" charset="-122"/>
              <a:cs typeface="新宋体" panose="02010609030101010101" charset="-122"/>
            </a:endParaRPr>
          </a:p>
        </p:txBody>
      </p:sp>
      <p:sp>
        <p:nvSpPr>
          <p:cNvPr id="10" name="object 10"/>
          <p:cNvSpPr txBox="1"/>
          <p:nvPr/>
        </p:nvSpPr>
        <p:spPr>
          <a:xfrm>
            <a:off x="5210708" y="3325621"/>
            <a:ext cx="229235" cy="611505"/>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S</a:t>
            </a:r>
            <a:endParaRPr sz="1600">
              <a:latin typeface="新宋体" panose="02010609030101010101" charset="-122"/>
              <a:cs typeface="新宋体" panose="02010609030101010101" charset="-122"/>
            </a:endParaRPr>
          </a:p>
          <a:p>
            <a:pPr marL="12700">
              <a:lnSpc>
                <a:spcPct val="100000"/>
              </a:lnSpc>
              <a:spcBef>
                <a:spcPts val="965"/>
              </a:spcBef>
            </a:pPr>
            <a:r>
              <a:rPr sz="1600" b="1" spc="-5" dirty="0">
                <a:solidFill>
                  <a:srgbClr val="EE2B0A"/>
                </a:solidFill>
                <a:latin typeface="新宋体" panose="02010609030101010101" charset="-122"/>
                <a:cs typeface="新宋体" panose="02010609030101010101" charset="-122"/>
              </a:rPr>
              <a:t>图</a:t>
            </a:r>
            <a:endParaRPr sz="1600">
              <a:latin typeface="新宋体" panose="02010609030101010101" charset="-122"/>
              <a:cs typeface="新宋体" panose="02010609030101010101" charset="-122"/>
            </a:endParaRPr>
          </a:p>
        </p:txBody>
      </p:sp>
      <p:sp>
        <p:nvSpPr>
          <p:cNvPr id="11" name="object 11"/>
          <p:cNvSpPr txBox="1"/>
          <p:nvPr/>
        </p:nvSpPr>
        <p:spPr>
          <a:xfrm>
            <a:off x="8882011" y="3306571"/>
            <a:ext cx="229235" cy="611505"/>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I</a:t>
            </a:r>
            <a:endParaRPr sz="1600">
              <a:latin typeface="新宋体" panose="02010609030101010101" charset="-122"/>
              <a:cs typeface="新宋体" panose="02010609030101010101" charset="-122"/>
            </a:endParaRPr>
          </a:p>
          <a:p>
            <a:pPr marL="12700">
              <a:lnSpc>
                <a:spcPct val="100000"/>
              </a:lnSpc>
              <a:spcBef>
                <a:spcPts val="965"/>
              </a:spcBef>
            </a:pPr>
            <a:r>
              <a:rPr sz="1600" b="1" spc="-5" dirty="0">
                <a:solidFill>
                  <a:srgbClr val="EE2B0A"/>
                </a:solidFill>
                <a:latin typeface="新宋体" panose="02010609030101010101" charset="-122"/>
                <a:cs typeface="新宋体" panose="02010609030101010101" charset="-122"/>
              </a:rPr>
              <a:t>图</a:t>
            </a:r>
            <a:endParaRPr sz="1600">
              <a:latin typeface="新宋体" panose="02010609030101010101" charset="-122"/>
              <a:cs typeface="新宋体" panose="02010609030101010101" charset="-122"/>
            </a:endParaRPr>
          </a:p>
        </p:txBody>
      </p:sp>
      <p:sp>
        <p:nvSpPr>
          <p:cNvPr id="12" name="object 12"/>
          <p:cNvSpPr/>
          <p:nvPr/>
        </p:nvSpPr>
        <p:spPr>
          <a:xfrm>
            <a:off x="5489333" y="2265426"/>
            <a:ext cx="433705" cy="1007744"/>
          </a:xfrm>
          <a:custGeom>
            <a:avLst/>
            <a:gdLst/>
            <a:ahLst/>
            <a:cxnLst/>
            <a:rect l="l" t="t" r="r" b="b"/>
            <a:pathLst>
              <a:path w="433704" h="1007745">
                <a:moveTo>
                  <a:pt x="217170" y="0"/>
                </a:moveTo>
                <a:lnTo>
                  <a:pt x="163798" y="15385"/>
                </a:lnTo>
                <a:lnTo>
                  <a:pt x="115212" y="59023"/>
                </a:lnTo>
                <a:lnTo>
                  <a:pt x="93229" y="90255"/>
                </a:lnTo>
                <a:lnTo>
                  <a:pt x="73061" y="127133"/>
                </a:lnTo>
                <a:lnTo>
                  <a:pt x="54913" y="169185"/>
                </a:lnTo>
                <a:lnTo>
                  <a:pt x="38993" y="215937"/>
                </a:lnTo>
                <a:lnTo>
                  <a:pt x="25504" y="266918"/>
                </a:lnTo>
                <a:lnTo>
                  <a:pt x="14655" y="321656"/>
                </a:lnTo>
                <a:lnTo>
                  <a:pt x="6650" y="379677"/>
                </a:lnTo>
                <a:lnTo>
                  <a:pt x="1697" y="440510"/>
                </a:lnTo>
                <a:lnTo>
                  <a:pt x="0" y="503681"/>
                </a:lnTo>
                <a:lnTo>
                  <a:pt x="1697" y="566853"/>
                </a:lnTo>
                <a:lnTo>
                  <a:pt x="6650" y="627686"/>
                </a:lnTo>
                <a:lnTo>
                  <a:pt x="14655" y="685707"/>
                </a:lnTo>
                <a:lnTo>
                  <a:pt x="25504" y="740445"/>
                </a:lnTo>
                <a:lnTo>
                  <a:pt x="38993" y="791426"/>
                </a:lnTo>
                <a:lnTo>
                  <a:pt x="54913" y="838178"/>
                </a:lnTo>
                <a:lnTo>
                  <a:pt x="73061" y="880230"/>
                </a:lnTo>
                <a:lnTo>
                  <a:pt x="93229" y="917108"/>
                </a:lnTo>
                <a:lnTo>
                  <a:pt x="115212" y="948340"/>
                </a:lnTo>
                <a:lnTo>
                  <a:pt x="163798" y="991978"/>
                </a:lnTo>
                <a:lnTo>
                  <a:pt x="217170" y="1007363"/>
                </a:lnTo>
                <a:lnTo>
                  <a:pt x="244338" y="1003438"/>
                </a:lnTo>
                <a:lnTo>
                  <a:pt x="295432" y="973454"/>
                </a:lnTo>
                <a:lnTo>
                  <a:pt x="340858" y="917108"/>
                </a:lnTo>
                <a:lnTo>
                  <a:pt x="360941" y="880230"/>
                </a:lnTo>
                <a:lnTo>
                  <a:pt x="379001" y="838178"/>
                </a:lnTo>
                <a:lnTo>
                  <a:pt x="394836" y="791426"/>
                </a:lnTo>
                <a:lnTo>
                  <a:pt x="408245" y="740445"/>
                </a:lnTo>
                <a:lnTo>
                  <a:pt x="419025" y="685707"/>
                </a:lnTo>
                <a:lnTo>
                  <a:pt x="426975" y="627686"/>
                </a:lnTo>
                <a:lnTo>
                  <a:pt x="431893" y="566853"/>
                </a:lnTo>
                <a:lnTo>
                  <a:pt x="433578" y="503681"/>
                </a:lnTo>
                <a:lnTo>
                  <a:pt x="431893" y="440510"/>
                </a:lnTo>
                <a:lnTo>
                  <a:pt x="426975" y="379677"/>
                </a:lnTo>
                <a:lnTo>
                  <a:pt x="419025" y="321656"/>
                </a:lnTo>
                <a:lnTo>
                  <a:pt x="408245" y="266918"/>
                </a:lnTo>
                <a:lnTo>
                  <a:pt x="394836" y="215937"/>
                </a:lnTo>
                <a:lnTo>
                  <a:pt x="379001" y="169185"/>
                </a:lnTo>
                <a:lnTo>
                  <a:pt x="360941" y="127133"/>
                </a:lnTo>
                <a:lnTo>
                  <a:pt x="340858" y="90255"/>
                </a:lnTo>
                <a:lnTo>
                  <a:pt x="318955" y="59023"/>
                </a:lnTo>
                <a:lnTo>
                  <a:pt x="270493" y="15385"/>
                </a:lnTo>
                <a:lnTo>
                  <a:pt x="217170" y="0"/>
                </a:lnTo>
                <a:close/>
              </a:path>
            </a:pathLst>
          </a:custGeom>
          <a:ln w="28575">
            <a:solidFill>
              <a:srgbClr val="EE2B0A"/>
            </a:solidFill>
          </a:ln>
        </p:spPr>
        <p:txBody>
          <a:bodyPr wrap="square" lIns="0" tIns="0" rIns="0" bIns="0" rtlCol="0"/>
          <a:lstStyle/>
          <a:p>
            <a:endParaRPr/>
          </a:p>
        </p:txBody>
      </p:sp>
      <p:sp>
        <p:nvSpPr>
          <p:cNvPr id="13" name="object 13"/>
          <p:cNvSpPr/>
          <p:nvPr/>
        </p:nvSpPr>
        <p:spPr>
          <a:xfrm>
            <a:off x="7218311" y="2265426"/>
            <a:ext cx="433705" cy="1007744"/>
          </a:xfrm>
          <a:custGeom>
            <a:avLst/>
            <a:gdLst/>
            <a:ahLst/>
            <a:cxnLst/>
            <a:rect l="l" t="t" r="r" b="b"/>
            <a:pathLst>
              <a:path w="433704" h="1007745">
                <a:moveTo>
                  <a:pt x="217170" y="0"/>
                </a:moveTo>
                <a:lnTo>
                  <a:pt x="163798" y="15385"/>
                </a:lnTo>
                <a:lnTo>
                  <a:pt x="115212" y="59023"/>
                </a:lnTo>
                <a:lnTo>
                  <a:pt x="93229" y="90255"/>
                </a:lnTo>
                <a:lnTo>
                  <a:pt x="73061" y="127133"/>
                </a:lnTo>
                <a:lnTo>
                  <a:pt x="54913" y="169185"/>
                </a:lnTo>
                <a:lnTo>
                  <a:pt x="38993" y="215937"/>
                </a:lnTo>
                <a:lnTo>
                  <a:pt x="25504" y="266918"/>
                </a:lnTo>
                <a:lnTo>
                  <a:pt x="14655" y="321656"/>
                </a:lnTo>
                <a:lnTo>
                  <a:pt x="6650" y="379677"/>
                </a:lnTo>
                <a:lnTo>
                  <a:pt x="1697" y="440510"/>
                </a:lnTo>
                <a:lnTo>
                  <a:pt x="0" y="503681"/>
                </a:lnTo>
                <a:lnTo>
                  <a:pt x="1697" y="566853"/>
                </a:lnTo>
                <a:lnTo>
                  <a:pt x="6650" y="627686"/>
                </a:lnTo>
                <a:lnTo>
                  <a:pt x="14655" y="685707"/>
                </a:lnTo>
                <a:lnTo>
                  <a:pt x="25504" y="740445"/>
                </a:lnTo>
                <a:lnTo>
                  <a:pt x="38993" y="791426"/>
                </a:lnTo>
                <a:lnTo>
                  <a:pt x="54913" y="838178"/>
                </a:lnTo>
                <a:lnTo>
                  <a:pt x="73061" y="880230"/>
                </a:lnTo>
                <a:lnTo>
                  <a:pt x="93229" y="917108"/>
                </a:lnTo>
                <a:lnTo>
                  <a:pt x="115212" y="948340"/>
                </a:lnTo>
                <a:lnTo>
                  <a:pt x="163798" y="991978"/>
                </a:lnTo>
                <a:lnTo>
                  <a:pt x="217170" y="1007363"/>
                </a:lnTo>
                <a:lnTo>
                  <a:pt x="244338" y="1003438"/>
                </a:lnTo>
                <a:lnTo>
                  <a:pt x="295432" y="973454"/>
                </a:lnTo>
                <a:lnTo>
                  <a:pt x="340858" y="917108"/>
                </a:lnTo>
                <a:lnTo>
                  <a:pt x="360941" y="880230"/>
                </a:lnTo>
                <a:lnTo>
                  <a:pt x="379001" y="838178"/>
                </a:lnTo>
                <a:lnTo>
                  <a:pt x="394836" y="791426"/>
                </a:lnTo>
                <a:lnTo>
                  <a:pt x="408245" y="740445"/>
                </a:lnTo>
                <a:lnTo>
                  <a:pt x="419025" y="685707"/>
                </a:lnTo>
                <a:lnTo>
                  <a:pt x="426975" y="627686"/>
                </a:lnTo>
                <a:lnTo>
                  <a:pt x="431893" y="566853"/>
                </a:lnTo>
                <a:lnTo>
                  <a:pt x="433578" y="503681"/>
                </a:lnTo>
                <a:lnTo>
                  <a:pt x="431893" y="440510"/>
                </a:lnTo>
                <a:lnTo>
                  <a:pt x="426975" y="379677"/>
                </a:lnTo>
                <a:lnTo>
                  <a:pt x="419025" y="321656"/>
                </a:lnTo>
                <a:lnTo>
                  <a:pt x="408245" y="266918"/>
                </a:lnTo>
                <a:lnTo>
                  <a:pt x="394836" y="215937"/>
                </a:lnTo>
                <a:lnTo>
                  <a:pt x="379001" y="169185"/>
                </a:lnTo>
                <a:lnTo>
                  <a:pt x="360941" y="127133"/>
                </a:lnTo>
                <a:lnTo>
                  <a:pt x="340858" y="90255"/>
                </a:lnTo>
                <a:lnTo>
                  <a:pt x="318955" y="59023"/>
                </a:lnTo>
                <a:lnTo>
                  <a:pt x="270493" y="15385"/>
                </a:lnTo>
                <a:lnTo>
                  <a:pt x="217170" y="0"/>
                </a:lnTo>
                <a:close/>
              </a:path>
            </a:pathLst>
          </a:custGeom>
          <a:ln w="28575">
            <a:solidFill>
              <a:srgbClr val="EE2B0A"/>
            </a:solidFill>
          </a:ln>
        </p:spPr>
        <p:txBody>
          <a:bodyPr wrap="square" lIns="0" tIns="0" rIns="0" bIns="0" rtlCol="0"/>
          <a:lstStyle/>
          <a:p>
            <a:endParaRPr/>
          </a:p>
        </p:txBody>
      </p:sp>
      <p:sp>
        <p:nvSpPr>
          <p:cNvPr id="14" name="object 14"/>
          <p:cNvSpPr txBox="1"/>
          <p:nvPr/>
        </p:nvSpPr>
        <p:spPr>
          <a:xfrm>
            <a:off x="3557917" y="4838192"/>
            <a:ext cx="1854200"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阈值产生的二值图像</a:t>
            </a:r>
            <a:endParaRPr sz="1600">
              <a:latin typeface="新宋体" panose="02010609030101010101" charset="-122"/>
              <a:cs typeface="新宋体" panose="02010609030101010101" charset="-122"/>
            </a:endParaRPr>
          </a:p>
        </p:txBody>
      </p:sp>
      <p:sp>
        <p:nvSpPr>
          <p:cNvPr id="15" name="object 15"/>
          <p:cNvSpPr txBox="1"/>
          <p:nvPr/>
        </p:nvSpPr>
        <p:spPr>
          <a:xfrm>
            <a:off x="8875915" y="4550917"/>
            <a:ext cx="838835" cy="85598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色调模板</a:t>
            </a:r>
            <a:endParaRPr sz="1600">
              <a:latin typeface="新宋体" panose="02010609030101010101" charset="-122"/>
              <a:cs typeface="新宋体" panose="02010609030101010101" charset="-122"/>
            </a:endParaRPr>
          </a:p>
          <a:p>
            <a:pPr marL="12700" marR="5080">
              <a:lnSpc>
                <a:spcPct val="100000"/>
              </a:lnSpc>
              <a:spcBef>
                <a:spcPts val="965"/>
              </a:spcBef>
            </a:pPr>
            <a:r>
              <a:rPr sz="1600" b="1" spc="-10" dirty="0">
                <a:solidFill>
                  <a:srgbClr val="EE2B0A"/>
                </a:solidFill>
                <a:latin typeface="新宋体" panose="02010609030101010101" charset="-122"/>
                <a:cs typeface="新宋体" panose="02010609030101010101" charset="-122"/>
              </a:rPr>
              <a:t>H图×S图 </a:t>
            </a:r>
            <a:r>
              <a:rPr sz="1600" b="1" spc="-5" dirty="0">
                <a:solidFill>
                  <a:srgbClr val="EE2B0A"/>
                </a:solidFill>
                <a:latin typeface="新宋体" panose="02010609030101010101" charset="-122"/>
                <a:cs typeface="新宋体" panose="02010609030101010101" charset="-122"/>
              </a:rPr>
              <a:t>门限</a:t>
            </a:r>
            <a:endParaRPr sz="1600">
              <a:latin typeface="新宋体" panose="02010609030101010101" charset="-122"/>
              <a:cs typeface="新宋体" panose="02010609030101010101" charset="-122"/>
            </a:endParaRPr>
          </a:p>
        </p:txBody>
      </p:sp>
      <p:sp>
        <p:nvSpPr>
          <p:cNvPr id="16" name="object 16"/>
          <p:cNvSpPr txBox="1"/>
          <p:nvPr/>
        </p:nvSpPr>
        <p:spPr>
          <a:xfrm>
            <a:off x="3688219" y="5938568"/>
            <a:ext cx="1650364" cy="735330"/>
          </a:xfrm>
          <a:prstGeom prst="rect">
            <a:avLst/>
          </a:prstGeom>
        </p:spPr>
        <p:txBody>
          <a:bodyPr vert="horz" wrap="square" lIns="0" tIns="0" rIns="0" bIns="0" rtlCol="0">
            <a:spAutoFit/>
          </a:bodyPr>
          <a:lstStyle/>
          <a:p>
            <a:pPr marL="12700" marR="5080">
              <a:lnSpc>
                <a:spcPct val="151000"/>
              </a:lnSpc>
            </a:pPr>
            <a:r>
              <a:rPr sz="1600" b="1" spc="-10" dirty="0">
                <a:solidFill>
                  <a:srgbClr val="EE2B0A"/>
                </a:solidFill>
                <a:latin typeface="新宋体" panose="02010609030101010101" charset="-122"/>
                <a:cs typeface="新宋体" panose="02010609030101010101" charset="-122"/>
              </a:rPr>
              <a:t>色调模板的直方图 0.9的像素阈值</a:t>
            </a:r>
            <a:endParaRPr sz="1600">
              <a:latin typeface="新宋体" panose="02010609030101010101" charset="-122"/>
              <a:cs typeface="新宋体" panose="02010609030101010101" charset="-122"/>
            </a:endParaRPr>
          </a:p>
        </p:txBody>
      </p:sp>
      <p:sp>
        <p:nvSpPr>
          <p:cNvPr id="17" name="object 17"/>
          <p:cNvSpPr txBox="1"/>
          <p:nvPr/>
        </p:nvSpPr>
        <p:spPr>
          <a:xfrm>
            <a:off x="8882011" y="5795269"/>
            <a:ext cx="432434" cy="734060"/>
          </a:xfrm>
          <a:prstGeom prst="rect">
            <a:avLst/>
          </a:prstGeom>
        </p:spPr>
        <p:txBody>
          <a:bodyPr vert="horz" wrap="square" lIns="0" tIns="0" rIns="0" bIns="0" rtlCol="0">
            <a:spAutoFit/>
          </a:bodyPr>
          <a:lstStyle/>
          <a:p>
            <a:pPr marL="12700" marR="5080">
              <a:lnSpc>
                <a:spcPct val="150000"/>
              </a:lnSpc>
            </a:pPr>
            <a:r>
              <a:rPr sz="1600" b="1" spc="-5" dirty="0">
                <a:solidFill>
                  <a:srgbClr val="EE2B0A"/>
                </a:solidFill>
                <a:latin typeface="新宋体" panose="02010609030101010101" charset="-122"/>
                <a:cs typeface="新宋体" panose="02010609030101010101" charset="-122"/>
              </a:rPr>
              <a:t>原图 分割</a:t>
            </a:r>
            <a:endParaRPr sz="1600">
              <a:latin typeface="新宋体" panose="02010609030101010101" charset="-122"/>
              <a:cs typeface="新宋体" panose="02010609030101010101" charset="-122"/>
            </a:endParaRPr>
          </a:p>
        </p:txBody>
      </p:sp>
      <p:sp>
        <p:nvSpPr>
          <p:cNvPr id="18" name="object 18"/>
          <p:cNvSpPr/>
          <p:nvPr/>
        </p:nvSpPr>
        <p:spPr>
          <a:xfrm>
            <a:off x="6964565" y="6370320"/>
            <a:ext cx="287655" cy="576580"/>
          </a:xfrm>
          <a:custGeom>
            <a:avLst/>
            <a:gdLst/>
            <a:ahLst/>
            <a:cxnLst/>
            <a:rect l="l" t="t" r="r" b="b"/>
            <a:pathLst>
              <a:path w="287654" h="576579">
                <a:moveTo>
                  <a:pt x="143255" y="0"/>
                </a:moveTo>
                <a:lnTo>
                  <a:pt x="87439" y="22609"/>
                </a:lnTo>
                <a:lnTo>
                  <a:pt x="41909" y="84296"/>
                </a:lnTo>
                <a:lnTo>
                  <a:pt x="24431" y="126913"/>
                </a:lnTo>
                <a:lnTo>
                  <a:pt x="11239" y="175843"/>
                </a:lnTo>
                <a:lnTo>
                  <a:pt x="2905" y="229934"/>
                </a:lnTo>
                <a:lnTo>
                  <a:pt x="0" y="288036"/>
                </a:lnTo>
                <a:lnTo>
                  <a:pt x="2905" y="346137"/>
                </a:lnTo>
                <a:lnTo>
                  <a:pt x="11239" y="400228"/>
                </a:lnTo>
                <a:lnTo>
                  <a:pt x="24431" y="449158"/>
                </a:lnTo>
                <a:lnTo>
                  <a:pt x="41909" y="491775"/>
                </a:lnTo>
                <a:lnTo>
                  <a:pt x="63103" y="526927"/>
                </a:lnTo>
                <a:lnTo>
                  <a:pt x="114347" y="570227"/>
                </a:lnTo>
                <a:lnTo>
                  <a:pt x="143255" y="576072"/>
                </a:lnTo>
                <a:lnTo>
                  <a:pt x="172415" y="570227"/>
                </a:lnTo>
                <a:lnTo>
                  <a:pt x="223984" y="526927"/>
                </a:lnTo>
                <a:lnTo>
                  <a:pt x="245268" y="491775"/>
                </a:lnTo>
                <a:lnTo>
                  <a:pt x="262802" y="449158"/>
                </a:lnTo>
                <a:lnTo>
                  <a:pt x="276022" y="400228"/>
                </a:lnTo>
                <a:lnTo>
                  <a:pt x="284367" y="346137"/>
                </a:lnTo>
                <a:lnTo>
                  <a:pt x="287273" y="288036"/>
                </a:lnTo>
                <a:lnTo>
                  <a:pt x="284367" y="229934"/>
                </a:lnTo>
                <a:lnTo>
                  <a:pt x="276022" y="175843"/>
                </a:lnTo>
                <a:lnTo>
                  <a:pt x="262802" y="126913"/>
                </a:lnTo>
                <a:lnTo>
                  <a:pt x="245268" y="84296"/>
                </a:lnTo>
                <a:lnTo>
                  <a:pt x="223984" y="49144"/>
                </a:lnTo>
                <a:lnTo>
                  <a:pt x="172415" y="5844"/>
                </a:lnTo>
                <a:lnTo>
                  <a:pt x="143255" y="0"/>
                </a:lnTo>
                <a:close/>
              </a:path>
            </a:pathLst>
          </a:custGeom>
          <a:ln w="28575">
            <a:solidFill>
              <a:srgbClr val="EE2B0A"/>
            </a:solidFill>
          </a:ln>
        </p:spPr>
        <p:txBody>
          <a:bodyPr wrap="square" lIns="0" tIns="0" rIns="0" bIns="0" rtlCol="0"/>
          <a:lstStyle/>
          <a:p>
            <a:endParaRPr/>
          </a:p>
        </p:txBody>
      </p:sp>
      <p:sp>
        <p:nvSpPr>
          <p:cNvPr id="19" name="object 19"/>
          <p:cNvSpPr/>
          <p:nvPr/>
        </p:nvSpPr>
        <p:spPr>
          <a:xfrm>
            <a:off x="3834269" y="4065270"/>
            <a:ext cx="514350" cy="657225"/>
          </a:xfrm>
          <a:custGeom>
            <a:avLst/>
            <a:gdLst/>
            <a:ahLst/>
            <a:cxnLst/>
            <a:rect l="l" t="t" r="r" b="b"/>
            <a:pathLst>
              <a:path w="514350" h="657225">
                <a:moveTo>
                  <a:pt x="128015" y="60959"/>
                </a:moveTo>
                <a:lnTo>
                  <a:pt x="0" y="0"/>
                </a:lnTo>
                <a:lnTo>
                  <a:pt x="27431" y="139445"/>
                </a:lnTo>
                <a:lnTo>
                  <a:pt x="36575" y="101406"/>
                </a:lnTo>
                <a:lnTo>
                  <a:pt x="36575" y="67817"/>
                </a:lnTo>
                <a:lnTo>
                  <a:pt x="56387" y="52577"/>
                </a:lnTo>
                <a:lnTo>
                  <a:pt x="62428" y="60347"/>
                </a:lnTo>
                <a:lnTo>
                  <a:pt x="128015" y="60959"/>
                </a:lnTo>
                <a:close/>
              </a:path>
              <a:path w="514350" h="657225">
                <a:moveTo>
                  <a:pt x="46481" y="60197"/>
                </a:moveTo>
                <a:lnTo>
                  <a:pt x="36575" y="67817"/>
                </a:lnTo>
                <a:lnTo>
                  <a:pt x="42743" y="75750"/>
                </a:lnTo>
                <a:lnTo>
                  <a:pt x="46481" y="60197"/>
                </a:lnTo>
                <a:close/>
              </a:path>
              <a:path w="514350" h="657225">
                <a:moveTo>
                  <a:pt x="42743" y="75750"/>
                </a:moveTo>
                <a:lnTo>
                  <a:pt x="36575" y="67817"/>
                </a:lnTo>
                <a:lnTo>
                  <a:pt x="36575" y="101406"/>
                </a:lnTo>
                <a:lnTo>
                  <a:pt x="42743" y="75750"/>
                </a:lnTo>
                <a:close/>
              </a:path>
              <a:path w="514350" h="657225">
                <a:moveTo>
                  <a:pt x="514350" y="641603"/>
                </a:moveTo>
                <a:lnTo>
                  <a:pt x="62428" y="60347"/>
                </a:lnTo>
                <a:lnTo>
                  <a:pt x="46481" y="60197"/>
                </a:lnTo>
                <a:lnTo>
                  <a:pt x="42743" y="75750"/>
                </a:lnTo>
                <a:lnTo>
                  <a:pt x="494538" y="656843"/>
                </a:lnTo>
                <a:lnTo>
                  <a:pt x="514350" y="641603"/>
                </a:lnTo>
                <a:close/>
              </a:path>
              <a:path w="514350" h="657225">
                <a:moveTo>
                  <a:pt x="62428" y="60347"/>
                </a:moveTo>
                <a:lnTo>
                  <a:pt x="56387" y="52577"/>
                </a:lnTo>
                <a:lnTo>
                  <a:pt x="46481" y="60197"/>
                </a:lnTo>
                <a:lnTo>
                  <a:pt x="62428" y="60347"/>
                </a:lnTo>
                <a:close/>
              </a:path>
            </a:pathLst>
          </a:custGeom>
          <a:solidFill>
            <a:srgbClr val="EE2B0A"/>
          </a:solidFill>
        </p:spPr>
        <p:txBody>
          <a:bodyPr wrap="square" lIns="0" tIns="0" rIns="0" bIns="0" rtlCol="0"/>
          <a:lstStyle/>
          <a:p>
            <a:endParaRPr/>
          </a:p>
        </p:txBody>
      </p:sp>
      <p:sp>
        <p:nvSpPr>
          <p:cNvPr id="20" name="object 20"/>
          <p:cNvSpPr/>
          <p:nvPr/>
        </p:nvSpPr>
        <p:spPr>
          <a:xfrm>
            <a:off x="4840871" y="6717792"/>
            <a:ext cx="2018664" cy="210820"/>
          </a:xfrm>
          <a:custGeom>
            <a:avLst/>
            <a:gdLst/>
            <a:ahLst/>
            <a:cxnLst/>
            <a:rect l="l" t="t" r="r" b="b"/>
            <a:pathLst>
              <a:path w="2018665" h="210820">
                <a:moveTo>
                  <a:pt x="1942793" y="149676"/>
                </a:moveTo>
                <a:lnTo>
                  <a:pt x="1934063" y="137225"/>
                </a:lnTo>
                <a:lnTo>
                  <a:pt x="2286" y="0"/>
                </a:lnTo>
                <a:lnTo>
                  <a:pt x="0" y="25908"/>
                </a:lnTo>
                <a:lnTo>
                  <a:pt x="1931769" y="162375"/>
                </a:lnTo>
                <a:lnTo>
                  <a:pt x="1942715" y="150529"/>
                </a:lnTo>
                <a:lnTo>
                  <a:pt x="1942793" y="149676"/>
                </a:lnTo>
                <a:close/>
              </a:path>
              <a:path w="2018665" h="210820">
                <a:moveTo>
                  <a:pt x="1943100" y="187026"/>
                </a:moveTo>
                <a:lnTo>
                  <a:pt x="1943100" y="150113"/>
                </a:lnTo>
                <a:lnTo>
                  <a:pt x="1942715" y="150529"/>
                </a:lnTo>
                <a:lnTo>
                  <a:pt x="1941576" y="163067"/>
                </a:lnTo>
                <a:lnTo>
                  <a:pt x="1931769" y="162375"/>
                </a:lnTo>
                <a:lnTo>
                  <a:pt x="1887474" y="210311"/>
                </a:lnTo>
                <a:lnTo>
                  <a:pt x="1943100" y="187026"/>
                </a:lnTo>
                <a:close/>
              </a:path>
              <a:path w="2018665" h="210820">
                <a:moveTo>
                  <a:pt x="2018538" y="155447"/>
                </a:moveTo>
                <a:lnTo>
                  <a:pt x="1896618" y="83819"/>
                </a:lnTo>
                <a:lnTo>
                  <a:pt x="1934063" y="137225"/>
                </a:lnTo>
                <a:lnTo>
                  <a:pt x="1943862" y="137921"/>
                </a:lnTo>
                <a:lnTo>
                  <a:pt x="1943862" y="186707"/>
                </a:lnTo>
                <a:lnTo>
                  <a:pt x="2018538" y="155447"/>
                </a:lnTo>
                <a:close/>
              </a:path>
              <a:path w="2018665" h="210820">
                <a:moveTo>
                  <a:pt x="1942715" y="150529"/>
                </a:moveTo>
                <a:lnTo>
                  <a:pt x="1931769" y="162375"/>
                </a:lnTo>
                <a:lnTo>
                  <a:pt x="1941576" y="163067"/>
                </a:lnTo>
                <a:lnTo>
                  <a:pt x="1942715" y="150529"/>
                </a:lnTo>
                <a:close/>
              </a:path>
              <a:path w="2018665" h="210820">
                <a:moveTo>
                  <a:pt x="1943862" y="137921"/>
                </a:moveTo>
                <a:lnTo>
                  <a:pt x="1934063" y="137225"/>
                </a:lnTo>
                <a:lnTo>
                  <a:pt x="1942793" y="149676"/>
                </a:lnTo>
                <a:lnTo>
                  <a:pt x="1943862" y="137921"/>
                </a:lnTo>
                <a:close/>
              </a:path>
              <a:path w="2018665" h="210820">
                <a:moveTo>
                  <a:pt x="1943862" y="186707"/>
                </a:moveTo>
                <a:lnTo>
                  <a:pt x="1943862" y="137921"/>
                </a:lnTo>
                <a:lnTo>
                  <a:pt x="1942793" y="149676"/>
                </a:lnTo>
                <a:lnTo>
                  <a:pt x="1943100" y="150113"/>
                </a:lnTo>
                <a:lnTo>
                  <a:pt x="1943100" y="187026"/>
                </a:lnTo>
                <a:lnTo>
                  <a:pt x="1943862" y="186707"/>
                </a:lnTo>
                <a:close/>
              </a:path>
            </a:pathLst>
          </a:custGeom>
          <a:solidFill>
            <a:srgbClr val="EE2B0A"/>
          </a:solidFill>
        </p:spPr>
        <p:txBody>
          <a:bodyPr wrap="square" lIns="0" tIns="0" rIns="0" bIns="0" rtlCol="0"/>
          <a:lstStyle/>
          <a:p>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18026" y="3371177"/>
            <a:ext cx="0" cy="431800"/>
          </a:xfrm>
          <a:custGeom>
            <a:avLst/>
            <a:gdLst/>
            <a:ahLst/>
            <a:cxnLst/>
            <a:rect l="l" t="t" r="r" b="b"/>
            <a:pathLst>
              <a:path h="431800">
                <a:moveTo>
                  <a:pt x="0" y="0"/>
                </a:moveTo>
                <a:lnTo>
                  <a:pt x="0" y="431298"/>
                </a:lnTo>
              </a:path>
            </a:pathLst>
          </a:custGeom>
          <a:ln w="13470">
            <a:solidFill>
              <a:srgbClr val="000000"/>
            </a:solidFill>
          </a:ln>
        </p:spPr>
        <p:txBody>
          <a:bodyPr wrap="square" lIns="0" tIns="0" rIns="0" bIns="0" rtlCol="0"/>
          <a:lstStyle/>
          <a:p>
            <a:endParaRPr/>
          </a:p>
        </p:txBody>
      </p:sp>
      <p:sp>
        <p:nvSpPr>
          <p:cNvPr id="6" name="object 6"/>
          <p:cNvSpPr/>
          <p:nvPr/>
        </p:nvSpPr>
        <p:spPr>
          <a:xfrm>
            <a:off x="3477636" y="3371177"/>
            <a:ext cx="0" cy="431800"/>
          </a:xfrm>
          <a:custGeom>
            <a:avLst/>
            <a:gdLst/>
            <a:ahLst/>
            <a:cxnLst/>
            <a:rect l="l" t="t" r="r" b="b"/>
            <a:pathLst>
              <a:path h="431800">
                <a:moveTo>
                  <a:pt x="0" y="0"/>
                </a:moveTo>
                <a:lnTo>
                  <a:pt x="0" y="431298"/>
                </a:lnTo>
              </a:path>
            </a:pathLst>
          </a:custGeom>
          <a:ln w="13470">
            <a:solidFill>
              <a:srgbClr val="000000"/>
            </a:solidFill>
          </a:ln>
        </p:spPr>
        <p:txBody>
          <a:bodyPr wrap="square" lIns="0" tIns="0" rIns="0" bIns="0" rtlCol="0"/>
          <a:lstStyle/>
          <a:p>
            <a:endParaRPr/>
          </a:p>
        </p:txBody>
      </p:sp>
      <p:sp>
        <p:nvSpPr>
          <p:cNvPr id="7" name="object 7"/>
          <p:cNvSpPr/>
          <p:nvPr/>
        </p:nvSpPr>
        <p:spPr>
          <a:xfrm>
            <a:off x="4112385" y="3371177"/>
            <a:ext cx="0" cy="431800"/>
          </a:xfrm>
          <a:custGeom>
            <a:avLst/>
            <a:gdLst/>
            <a:ahLst/>
            <a:cxnLst/>
            <a:rect l="l" t="t" r="r" b="b"/>
            <a:pathLst>
              <a:path h="431800">
                <a:moveTo>
                  <a:pt x="0" y="0"/>
                </a:moveTo>
                <a:lnTo>
                  <a:pt x="0" y="431298"/>
                </a:lnTo>
              </a:path>
            </a:pathLst>
          </a:custGeom>
          <a:ln w="13470">
            <a:solidFill>
              <a:srgbClr val="000000"/>
            </a:solidFill>
          </a:ln>
        </p:spPr>
        <p:txBody>
          <a:bodyPr wrap="square" lIns="0" tIns="0" rIns="0" bIns="0" rtlCol="0"/>
          <a:lstStyle/>
          <a:p>
            <a:endParaRPr/>
          </a:p>
        </p:txBody>
      </p:sp>
      <p:sp>
        <p:nvSpPr>
          <p:cNvPr id="8" name="object 8"/>
          <p:cNvSpPr/>
          <p:nvPr/>
        </p:nvSpPr>
        <p:spPr>
          <a:xfrm>
            <a:off x="4071238" y="3371177"/>
            <a:ext cx="0" cy="431800"/>
          </a:xfrm>
          <a:custGeom>
            <a:avLst/>
            <a:gdLst/>
            <a:ahLst/>
            <a:cxnLst/>
            <a:rect l="l" t="t" r="r" b="b"/>
            <a:pathLst>
              <a:path h="431800">
                <a:moveTo>
                  <a:pt x="0" y="0"/>
                </a:moveTo>
                <a:lnTo>
                  <a:pt x="0" y="431298"/>
                </a:lnTo>
              </a:path>
            </a:pathLst>
          </a:custGeom>
          <a:ln w="13470">
            <a:solidFill>
              <a:srgbClr val="000000"/>
            </a:solidFill>
          </a:ln>
        </p:spPr>
        <p:txBody>
          <a:bodyPr wrap="square" lIns="0" tIns="0" rIns="0" bIns="0" rtlCol="0"/>
          <a:lstStyle/>
          <a:p>
            <a:endParaRPr/>
          </a:p>
        </p:txBody>
      </p:sp>
      <p:sp>
        <p:nvSpPr>
          <p:cNvPr id="9" name="object 9"/>
          <p:cNvSpPr/>
          <p:nvPr/>
        </p:nvSpPr>
        <p:spPr>
          <a:xfrm>
            <a:off x="4423292" y="3583776"/>
            <a:ext cx="33655" cy="26034"/>
          </a:xfrm>
          <a:custGeom>
            <a:avLst/>
            <a:gdLst/>
            <a:ahLst/>
            <a:cxnLst/>
            <a:rect l="l" t="t" r="r" b="b"/>
            <a:pathLst>
              <a:path w="33654" h="26035">
                <a:moveTo>
                  <a:pt x="0" y="25904"/>
                </a:moveTo>
                <a:lnTo>
                  <a:pt x="33532" y="0"/>
                </a:lnTo>
              </a:path>
            </a:pathLst>
          </a:custGeom>
          <a:ln w="16013">
            <a:solidFill>
              <a:srgbClr val="000000"/>
            </a:solidFill>
          </a:ln>
        </p:spPr>
        <p:txBody>
          <a:bodyPr wrap="square" lIns="0" tIns="0" rIns="0" bIns="0" rtlCol="0"/>
          <a:lstStyle/>
          <a:p>
            <a:endParaRPr/>
          </a:p>
        </p:txBody>
      </p:sp>
      <p:sp>
        <p:nvSpPr>
          <p:cNvPr id="10" name="object 10"/>
          <p:cNvSpPr/>
          <p:nvPr/>
        </p:nvSpPr>
        <p:spPr>
          <a:xfrm>
            <a:off x="4456812" y="3592165"/>
            <a:ext cx="47625" cy="190500"/>
          </a:xfrm>
          <a:custGeom>
            <a:avLst/>
            <a:gdLst/>
            <a:ahLst/>
            <a:cxnLst/>
            <a:rect l="l" t="t" r="r" b="b"/>
            <a:pathLst>
              <a:path w="47625" h="190500">
                <a:moveTo>
                  <a:pt x="0" y="0"/>
                </a:moveTo>
                <a:lnTo>
                  <a:pt x="47247" y="190504"/>
                </a:lnTo>
              </a:path>
            </a:pathLst>
          </a:custGeom>
          <a:ln w="27411">
            <a:solidFill>
              <a:srgbClr val="000000"/>
            </a:solidFill>
          </a:ln>
        </p:spPr>
        <p:txBody>
          <a:bodyPr wrap="square" lIns="0" tIns="0" rIns="0" bIns="0" rtlCol="0"/>
          <a:lstStyle/>
          <a:p>
            <a:endParaRPr/>
          </a:p>
        </p:txBody>
      </p:sp>
      <p:sp>
        <p:nvSpPr>
          <p:cNvPr id="11" name="object 11"/>
          <p:cNvSpPr/>
          <p:nvPr/>
        </p:nvSpPr>
        <p:spPr>
          <a:xfrm>
            <a:off x="4510918" y="3236307"/>
            <a:ext cx="4018279" cy="546735"/>
          </a:xfrm>
          <a:custGeom>
            <a:avLst/>
            <a:gdLst/>
            <a:ahLst/>
            <a:cxnLst/>
            <a:rect l="l" t="t" r="r" b="b"/>
            <a:pathLst>
              <a:path w="4018279" h="546735">
                <a:moveTo>
                  <a:pt x="0" y="546363"/>
                </a:moveTo>
                <a:lnTo>
                  <a:pt x="67821" y="0"/>
                </a:lnTo>
                <a:lnTo>
                  <a:pt x="4018024" y="0"/>
                </a:lnTo>
              </a:path>
            </a:pathLst>
          </a:custGeom>
          <a:ln w="17456">
            <a:solidFill>
              <a:srgbClr val="000000"/>
            </a:solidFill>
          </a:ln>
        </p:spPr>
        <p:txBody>
          <a:bodyPr wrap="square" lIns="0" tIns="0" rIns="0" bIns="0" rtlCol="0"/>
          <a:lstStyle/>
          <a:p>
            <a:endParaRPr/>
          </a:p>
        </p:txBody>
      </p:sp>
      <p:sp>
        <p:nvSpPr>
          <p:cNvPr id="12" name="object 12"/>
          <p:cNvSpPr txBox="1"/>
          <p:nvPr/>
        </p:nvSpPr>
        <p:spPr>
          <a:xfrm>
            <a:off x="4609527" y="5876277"/>
            <a:ext cx="2463165"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则z和a不相似</a:t>
            </a:r>
            <a:endParaRPr sz="3200">
              <a:latin typeface="新宋体" panose="02010609030101010101" charset="-122"/>
              <a:cs typeface="新宋体" panose="02010609030101010101" charset="-122"/>
            </a:endParaRPr>
          </a:p>
        </p:txBody>
      </p:sp>
      <p:sp>
        <p:nvSpPr>
          <p:cNvPr id="13" name="object 13"/>
          <p:cNvSpPr txBox="1"/>
          <p:nvPr/>
        </p:nvSpPr>
        <p:spPr>
          <a:xfrm>
            <a:off x="1754251" y="953770"/>
            <a:ext cx="7259320" cy="469201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RGB彩色空间分割</a:t>
            </a:r>
            <a:endParaRPr sz="3200">
              <a:latin typeface="新宋体" panose="02010609030101010101" charset="-122"/>
              <a:cs typeface="新宋体" panose="02010609030101010101" charset="-122"/>
            </a:endParaRPr>
          </a:p>
          <a:p>
            <a:pPr marL="136525" marR="5080">
              <a:lnSpc>
                <a:spcPct val="100000"/>
              </a:lnSpc>
              <a:spcBef>
                <a:spcPts val="2715"/>
              </a:spcBef>
            </a:pPr>
            <a:r>
              <a:rPr sz="3200" b="1" spc="-15" dirty="0">
                <a:latin typeface="新宋体" panose="02010609030101010101" charset="-122"/>
                <a:cs typeface="新宋体" panose="02010609030101010101" charset="-122"/>
              </a:rPr>
              <a:t>令z代表RGB空间中的任意一点，a是分割 颜色样本集的平均颜色向量</a:t>
            </a:r>
            <a:endParaRPr sz="3200">
              <a:latin typeface="新宋体" panose="02010609030101010101" charset="-122"/>
              <a:cs typeface="新宋体" panose="02010609030101010101" charset="-122"/>
            </a:endParaRPr>
          </a:p>
          <a:p>
            <a:pPr>
              <a:lnSpc>
                <a:spcPct val="100000"/>
              </a:lnSpc>
              <a:spcBef>
                <a:spcPts val="40"/>
              </a:spcBef>
            </a:pPr>
            <a:endParaRPr sz="2950">
              <a:latin typeface="Times New Roman" panose="02020603050405020304"/>
              <a:cs typeface="Times New Roman" panose="02020603050405020304"/>
            </a:endParaRPr>
          </a:p>
          <a:p>
            <a:pPr marL="698500">
              <a:lnSpc>
                <a:spcPts val="3520"/>
              </a:lnSpc>
              <a:tabLst>
                <a:tab pos="2835275" algn="l"/>
                <a:tab pos="3255010" algn="l"/>
                <a:tab pos="3763010" algn="l"/>
                <a:tab pos="4646930" algn="l"/>
                <a:tab pos="5167630" algn="l"/>
                <a:tab pos="6038850" algn="l"/>
                <a:tab pos="6546850" algn="l"/>
              </a:tabLst>
            </a:pPr>
            <a:r>
              <a:rPr sz="2750" i="1" spc="-400" dirty="0">
                <a:latin typeface="Times New Roman" panose="02020603050405020304"/>
                <a:cs typeface="Times New Roman" panose="02020603050405020304"/>
              </a:rPr>
              <a:t>D</a:t>
            </a:r>
            <a:r>
              <a:rPr sz="3750" spc="-505" dirty="0">
                <a:latin typeface="Symbol" panose="05050102010706020507"/>
                <a:cs typeface="Symbol" panose="05050102010706020507"/>
              </a:rPr>
              <a:t></a:t>
            </a:r>
            <a:r>
              <a:rPr sz="2750" i="1" spc="-175" dirty="0">
                <a:latin typeface="Times New Roman" panose="02020603050405020304"/>
                <a:cs typeface="Times New Roman" panose="02020603050405020304"/>
              </a:rPr>
              <a:t>z</a:t>
            </a:r>
            <a:r>
              <a:rPr sz="2750" spc="105" dirty="0">
                <a:latin typeface="Times New Roman" panose="02020603050405020304"/>
                <a:cs typeface="Times New Roman" panose="02020603050405020304"/>
              </a:rPr>
              <a:t>,</a:t>
            </a:r>
            <a:r>
              <a:rPr sz="2750" i="1" spc="-185" dirty="0">
                <a:latin typeface="Times New Roman" panose="02020603050405020304"/>
                <a:cs typeface="Times New Roman" panose="02020603050405020304"/>
              </a:rPr>
              <a:t>a</a:t>
            </a:r>
            <a:r>
              <a:rPr sz="3750" spc="-555" dirty="0">
                <a:latin typeface="Symbol" panose="05050102010706020507"/>
                <a:cs typeface="Symbol" panose="05050102010706020507"/>
              </a:rPr>
              <a:t></a:t>
            </a:r>
            <a:r>
              <a:rPr sz="3750" spc="-595"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195" dirty="0">
                <a:latin typeface="Times New Roman" panose="02020603050405020304"/>
                <a:cs typeface="Times New Roman" panose="02020603050405020304"/>
              </a:rPr>
              <a:t> </a:t>
            </a:r>
            <a:r>
              <a:rPr sz="2750" i="1" spc="200" dirty="0">
                <a:latin typeface="Times New Roman" panose="02020603050405020304"/>
                <a:cs typeface="Times New Roman" panose="02020603050405020304"/>
              </a:rPr>
              <a:t>z</a:t>
            </a:r>
            <a:r>
              <a:rPr sz="2750" spc="30" dirty="0">
                <a:latin typeface="Symbol" panose="05050102010706020507"/>
                <a:cs typeface="Symbol" panose="05050102010706020507"/>
              </a:rPr>
              <a:t></a:t>
            </a:r>
            <a:r>
              <a:rPr sz="2750" i="1" spc="5" dirty="0">
                <a:latin typeface="Times New Roman" panose="02020603050405020304"/>
                <a:cs typeface="Times New Roman" panose="02020603050405020304"/>
              </a:rPr>
              <a:t>a</a:t>
            </a:r>
            <a:r>
              <a:rPr sz="2750" i="1" spc="155"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dirty="0">
                <a:latin typeface="Times New Roman" panose="02020603050405020304"/>
                <a:cs typeface="Times New Roman" panose="02020603050405020304"/>
              </a:rPr>
              <a:t>	</a:t>
            </a:r>
            <a:r>
              <a:rPr sz="3750" spc="-500" dirty="0">
                <a:latin typeface="Symbol" panose="05050102010706020507"/>
                <a:cs typeface="Symbol" panose="05050102010706020507"/>
              </a:rPr>
              <a:t></a:t>
            </a:r>
            <a:r>
              <a:rPr sz="2750" i="1" dirty="0">
                <a:latin typeface="Times New Roman" panose="02020603050405020304"/>
                <a:cs typeface="Times New Roman" panose="02020603050405020304"/>
              </a:rPr>
              <a:t>z	</a:t>
            </a:r>
            <a:r>
              <a:rPr sz="2750" spc="35" dirty="0">
                <a:latin typeface="Symbol" panose="05050102010706020507"/>
                <a:cs typeface="Symbol" panose="05050102010706020507"/>
              </a:rPr>
              <a:t></a:t>
            </a:r>
            <a:r>
              <a:rPr sz="2750" i="1" spc="5" dirty="0">
                <a:latin typeface="Times New Roman" panose="02020603050405020304"/>
                <a:cs typeface="Times New Roman" panose="02020603050405020304"/>
              </a:rPr>
              <a:t>a</a:t>
            </a:r>
            <a:r>
              <a:rPr sz="2750" i="1" dirty="0">
                <a:latin typeface="Times New Roman" panose="02020603050405020304"/>
                <a:cs typeface="Times New Roman" panose="02020603050405020304"/>
              </a:rPr>
              <a:t>	</a:t>
            </a:r>
            <a:r>
              <a:rPr sz="3750" spc="-590" dirty="0">
                <a:latin typeface="Symbol" panose="05050102010706020507"/>
                <a:cs typeface="Symbol" panose="05050102010706020507"/>
              </a:rPr>
              <a:t></a:t>
            </a:r>
            <a:r>
              <a:rPr sz="2850" spc="22" baseline="39000" dirty="0">
                <a:latin typeface="Times New Roman" panose="02020603050405020304"/>
                <a:cs typeface="Times New Roman" panose="02020603050405020304"/>
              </a:rPr>
              <a:t>2</a:t>
            </a:r>
            <a:r>
              <a:rPr sz="2850" spc="-127" baseline="39000" dirty="0">
                <a:latin typeface="Times New Roman" panose="02020603050405020304"/>
                <a:cs typeface="Times New Roman" panose="02020603050405020304"/>
              </a:rPr>
              <a:t> </a:t>
            </a:r>
            <a:r>
              <a:rPr sz="2750" spc="20" dirty="0">
                <a:latin typeface="Symbol" panose="05050102010706020507"/>
                <a:cs typeface="Symbol" panose="05050102010706020507"/>
              </a:rPr>
              <a:t></a:t>
            </a:r>
            <a:r>
              <a:rPr sz="3750" spc="-495" dirty="0">
                <a:latin typeface="Symbol" panose="05050102010706020507"/>
                <a:cs typeface="Symbol" panose="05050102010706020507"/>
              </a:rPr>
              <a:t></a:t>
            </a:r>
            <a:r>
              <a:rPr sz="2750" i="1" dirty="0">
                <a:latin typeface="Times New Roman" panose="02020603050405020304"/>
                <a:cs typeface="Times New Roman" panose="02020603050405020304"/>
              </a:rPr>
              <a:t>z	</a:t>
            </a:r>
            <a:r>
              <a:rPr sz="2750" spc="30" dirty="0">
                <a:latin typeface="Symbol" panose="05050102010706020507"/>
                <a:cs typeface="Symbol" panose="05050102010706020507"/>
              </a:rPr>
              <a:t></a:t>
            </a:r>
            <a:r>
              <a:rPr sz="2750" i="1" spc="5" dirty="0">
                <a:latin typeface="Times New Roman" panose="02020603050405020304"/>
                <a:cs typeface="Times New Roman" panose="02020603050405020304"/>
              </a:rPr>
              <a:t>a</a:t>
            </a:r>
            <a:r>
              <a:rPr sz="2750" i="1" dirty="0">
                <a:latin typeface="Times New Roman" panose="02020603050405020304"/>
                <a:cs typeface="Times New Roman" panose="02020603050405020304"/>
              </a:rPr>
              <a:t>	</a:t>
            </a:r>
            <a:r>
              <a:rPr sz="3750" spc="-590" dirty="0">
                <a:latin typeface="Symbol" panose="05050102010706020507"/>
                <a:cs typeface="Symbol" panose="05050102010706020507"/>
              </a:rPr>
              <a:t></a:t>
            </a:r>
            <a:r>
              <a:rPr sz="2850" spc="22" baseline="39000" dirty="0">
                <a:latin typeface="Times New Roman" panose="02020603050405020304"/>
                <a:cs typeface="Times New Roman" panose="02020603050405020304"/>
              </a:rPr>
              <a:t>2</a:t>
            </a:r>
            <a:r>
              <a:rPr sz="2850" spc="-127" baseline="39000" dirty="0">
                <a:latin typeface="Times New Roman" panose="02020603050405020304"/>
                <a:cs typeface="Times New Roman" panose="02020603050405020304"/>
              </a:rPr>
              <a:t> </a:t>
            </a:r>
            <a:r>
              <a:rPr sz="2750" spc="25" dirty="0">
                <a:latin typeface="Symbol" panose="05050102010706020507"/>
                <a:cs typeface="Symbol" panose="05050102010706020507"/>
              </a:rPr>
              <a:t></a:t>
            </a:r>
            <a:r>
              <a:rPr sz="3750" spc="-500" dirty="0">
                <a:latin typeface="Symbol" panose="05050102010706020507"/>
                <a:cs typeface="Symbol" panose="05050102010706020507"/>
              </a:rPr>
              <a:t></a:t>
            </a:r>
            <a:r>
              <a:rPr sz="2750" i="1" dirty="0">
                <a:latin typeface="Times New Roman" panose="02020603050405020304"/>
                <a:cs typeface="Times New Roman" panose="02020603050405020304"/>
              </a:rPr>
              <a:t>z	</a:t>
            </a:r>
            <a:r>
              <a:rPr sz="2750" spc="30" dirty="0">
                <a:latin typeface="Symbol" panose="05050102010706020507"/>
                <a:cs typeface="Symbol" panose="05050102010706020507"/>
              </a:rPr>
              <a:t></a:t>
            </a:r>
            <a:r>
              <a:rPr sz="2750" i="1" spc="5" dirty="0">
                <a:latin typeface="Times New Roman" panose="02020603050405020304"/>
                <a:cs typeface="Times New Roman" panose="02020603050405020304"/>
              </a:rPr>
              <a:t>a</a:t>
            </a:r>
            <a:r>
              <a:rPr sz="2750" i="1" dirty="0">
                <a:latin typeface="Times New Roman" panose="02020603050405020304"/>
                <a:cs typeface="Times New Roman" panose="02020603050405020304"/>
              </a:rPr>
              <a:t>	</a:t>
            </a:r>
            <a:r>
              <a:rPr sz="3750" spc="-595" dirty="0">
                <a:latin typeface="Symbol" panose="05050102010706020507"/>
                <a:cs typeface="Symbol" panose="05050102010706020507"/>
              </a:rPr>
              <a:t></a:t>
            </a:r>
            <a:r>
              <a:rPr sz="2850" spc="22" baseline="39000" dirty="0">
                <a:latin typeface="Times New Roman" panose="02020603050405020304"/>
                <a:cs typeface="Times New Roman" panose="02020603050405020304"/>
              </a:rPr>
              <a:t>2</a:t>
            </a:r>
            <a:endParaRPr sz="2850" baseline="39000">
              <a:latin typeface="Times New Roman" panose="02020603050405020304"/>
              <a:cs typeface="Times New Roman" panose="02020603050405020304"/>
            </a:endParaRPr>
          </a:p>
          <a:p>
            <a:pPr marL="3055620">
              <a:lnSpc>
                <a:spcPts val="1300"/>
              </a:lnSpc>
              <a:tabLst>
                <a:tab pos="3599815" algn="l"/>
                <a:tab pos="4423410" algn="l"/>
                <a:tab pos="4980305" algn="l"/>
                <a:tab pos="5839460" algn="l"/>
                <a:tab pos="6383655" algn="l"/>
              </a:tabLst>
            </a:pPr>
            <a:r>
              <a:rPr sz="1900" i="1" spc="15" dirty="0">
                <a:latin typeface="Times New Roman" panose="02020603050405020304"/>
                <a:cs typeface="Times New Roman" panose="02020603050405020304"/>
              </a:rPr>
              <a:t>R	R	</a:t>
            </a:r>
            <a:r>
              <a:rPr sz="1900" i="1" spc="20" dirty="0">
                <a:latin typeface="Times New Roman" panose="02020603050405020304"/>
                <a:cs typeface="Times New Roman" panose="02020603050405020304"/>
              </a:rPr>
              <a:t>G	G	</a:t>
            </a:r>
            <a:r>
              <a:rPr sz="1900" i="1" spc="15" dirty="0">
                <a:latin typeface="Times New Roman" panose="02020603050405020304"/>
                <a:cs typeface="Times New Roman" panose="02020603050405020304"/>
              </a:rPr>
              <a:t>B	B</a:t>
            </a:r>
            <a:endParaRPr sz="1900">
              <a:latin typeface="Times New Roman" panose="02020603050405020304"/>
              <a:cs typeface="Times New Roman" panose="02020603050405020304"/>
            </a:endParaRPr>
          </a:p>
          <a:p>
            <a:pPr>
              <a:lnSpc>
                <a:spcPct val="100000"/>
              </a:lnSpc>
            </a:pPr>
            <a:endParaRPr sz="1900">
              <a:latin typeface="Times New Roman" panose="02020603050405020304"/>
              <a:cs typeface="Times New Roman" panose="02020603050405020304"/>
            </a:endParaRPr>
          </a:p>
          <a:p>
            <a:pPr>
              <a:lnSpc>
                <a:spcPct val="100000"/>
              </a:lnSpc>
              <a:spcBef>
                <a:spcPts val="25"/>
              </a:spcBef>
            </a:pPr>
            <a:endParaRPr sz="2200">
              <a:latin typeface="Times New Roman" panose="02020603050405020304"/>
              <a:cs typeface="Times New Roman" panose="02020603050405020304"/>
            </a:endParaRPr>
          </a:p>
          <a:p>
            <a:pPr marL="226695">
              <a:lnSpc>
                <a:spcPct val="100000"/>
              </a:lnSpc>
            </a:pPr>
            <a:r>
              <a:rPr sz="3200" b="1" spc="-15" dirty="0">
                <a:latin typeface="新宋体" panose="02010609030101010101" charset="-122"/>
                <a:cs typeface="新宋体" panose="02010609030101010101" charset="-122"/>
              </a:rPr>
              <a:t>D</a:t>
            </a:r>
            <a:r>
              <a:rPr sz="3150" b="1" spc="-15" baseline="-21000" dirty="0">
                <a:latin typeface="新宋体" panose="02010609030101010101" charset="-122"/>
                <a:cs typeface="新宋体" panose="02010609030101010101" charset="-122"/>
              </a:rPr>
              <a:t>0</a:t>
            </a:r>
            <a:r>
              <a:rPr sz="3200" b="1" spc="-15" dirty="0">
                <a:latin typeface="新宋体" panose="02010609030101010101" charset="-122"/>
                <a:cs typeface="新宋体" panose="02010609030101010101" charset="-122"/>
              </a:rPr>
              <a:t>是距离阈值</a:t>
            </a:r>
            <a:endParaRPr sz="3200">
              <a:latin typeface="新宋体" panose="02010609030101010101" charset="-122"/>
              <a:cs typeface="新宋体" panose="02010609030101010101" charset="-122"/>
            </a:endParaRPr>
          </a:p>
          <a:p>
            <a:pPr marL="226695">
              <a:lnSpc>
                <a:spcPts val="4490"/>
              </a:lnSpc>
              <a:spcBef>
                <a:spcPts val="1375"/>
              </a:spcBef>
            </a:pPr>
            <a:r>
              <a:rPr sz="3200" b="1" spc="-15" dirty="0">
                <a:latin typeface="新宋体" panose="02010609030101010101" charset="-122"/>
                <a:cs typeface="新宋体" panose="02010609030101010101" charset="-122"/>
              </a:rPr>
              <a:t>如果</a:t>
            </a:r>
            <a:r>
              <a:rPr sz="3200" b="1" spc="-630" dirty="0">
                <a:latin typeface="新宋体" panose="02010609030101010101" charset="-122"/>
                <a:cs typeface="新宋体" panose="02010609030101010101" charset="-122"/>
              </a:rPr>
              <a:t> </a:t>
            </a:r>
            <a:r>
              <a:rPr sz="4125" i="1" spc="-772" baseline="9000" dirty="0">
                <a:latin typeface="Times New Roman" panose="02020603050405020304"/>
                <a:cs typeface="Times New Roman" panose="02020603050405020304"/>
              </a:rPr>
              <a:t>D</a:t>
            </a:r>
            <a:r>
              <a:rPr sz="5625" spc="-839" baseline="7000" dirty="0">
                <a:latin typeface="Symbol" panose="05050102010706020507"/>
                <a:cs typeface="Symbol" panose="05050102010706020507"/>
              </a:rPr>
              <a:t></a:t>
            </a:r>
            <a:r>
              <a:rPr sz="4125" i="1" spc="-359" baseline="9000" dirty="0">
                <a:latin typeface="Times New Roman" panose="02020603050405020304"/>
                <a:cs typeface="Times New Roman" panose="02020603050405020304"/>
              </a:rPr>
              <a:t>z</a:t>
            </a:r>
            <a:r>
              <a:rPr sz="4125" spc="75" baseline="9000" dirty="0">
                <a:latin typeface="Times New Roman" panose="02020603050405020304"/>
                <a:cs typeface="Times New Roman" panose="02020603050405020304"/>
              </a:rPr>
              <a:t>,</a:t>
            </a:r>
            <a:r>
              <a:rPr sz="4125" i="1" spc="-405" baseline="9000" dirty="0">
                <a:latin typeface="Times New Roman" panose="02020603050405020304"/>
                <a:cs typeface="Times New Roman" panose="02020603050405020304"/>
              </a:rPr>
              <a:t>a</a:t>
            </a:r>
            <a:r>
              <a:rPr sz="5625" spc="-472" baseline="7000" dirty="0">
                <a:latin typeface="Symbol" panose="05050102010706020507"/>
                <a:cs typeface="Symbol" panose="05050102010706020507"/>
              </a:rPr>
              <a:t></a:t>
            </a:r>
            <a:r>
              <a:rPr sz="4125" spc="195" baseline="9000" dirty="0">
                <a:latin typeface="Symbol" panose="05050102010706020507"/>
                <a:cs typeface="Symbol" panose="05050102010706020507"/>
              </a:rPr>
              <a:t></a:t>
            </a:r>
            <a:r>
              <a:rPr sz="4125" i="1" spc="-885" baseline="9000" dirty="0">
                <a:latin typeface="Times New Roman" panose="02020603050405020304"/>
                <a:cs typeface="Times New Roman" panose="02020603050405020304"/>
              </a:rPr>
              <a:t>D</a:t>
            </a:r>
            <a:r>
              <a:rPr sz="2850" spc="22" baseline="-7000" dirty="0">
                <a:latin typeface="Times New Roman" panose="02020603050405020304"/>
                <a:cs typeface="Times New Roman" panose="02020603050405020304"/>
              </a:rPr>
              <a:t>0</a:t>
            </a:r>
            <a:r>
              <a:rPr sz="2850" spc="-104" baseline="-7000" dirty="0">
                <a:latin typeface="Times New Roman" panose="02020603050405020304"/>
                <a:cs typeface="Times New Roman" panose="02020603050405020304"/>
              </a:rPr>
              <a:t> </a:t>
            </a:r>
            <a:r>
              <a:rPr sz="3200" b="1" spc="-15" dirty="0">
                <a:latin typeface="新宋体" panose="02010609030101010101" charset="-122"/>
                <a:cs typeface="新宋体" panose="02010609030101010101" charset="-122"/>
              </a:rPr>
              <a:t>，则z和a相似</a:t>
            </a:r>
            <a:endParaRPr sz="3200">
              <a:latin typeface="新宋体" panose="02010609030101010101" charset="-122"/>
              <a:cs typeface="新宋体" panose="02010609030101010101" charset="-122"/>
            </a:endParaRPr>
          </a:p>
        </p:txBody>
      </p:sp>
      <p:sp>
        <p:nvSpPr>
          <p:cNvPr id="14" name="object 14"/>
          <p:cNvSpPr txBox="1"/>
          <p:nvPr/>
        </p:nvSpPr>
        <p:spPr>
          <a:xfrm>
            <a:off x="1968360" y="5739383"/>
            <a:ext cx="2212975" cy="624840"/>
          </a:xfrm>
          <a:prstGeom prst="rect">
            <a:avLst/>
          </a:prstGeom>
        </p:spPr>
        <p:txBody>
          <a:bodyPr vert="horz" wrap="square" lIns="0" tIns="0" rIns="0" bIns="0" rtlCol="0">
            <a:spAutoFit/>
          </a:bodyPr>
          <a:lstStyle/>
          <a:p>
            <a:pPr marL="12700">
              <a:lnSpc>
                <a:spcPct val="100000"/>
              </a:lnSpc>
            </a:pPr>
            <a:r>
              <a:rPr sz="4800" b="1" spc="-22" baseline="-10000" dirty="0">
                <a:latin typeface="新宋体" panose="02010609030101010101" charset="-122"/>
                <a:cs typeface="新宋体" panose="02010609030101010101" charset="-122"/>
              </a:rPr>
              <a:t>如果</a:t>
            </a:r>
            <a:r>
              <a:rPr sz="4800" b="1" spc="-944" baseline="-10000" dirty="0">
                <a:latin typeface="新宋体" panose="02010609030101010101" charset="-122"/>
                <a:cs typeface="新宋体" panose="02010609030101010101" charset="-122"/>
              </a:rPr>
              <a:t> </a:t>
            </a:r>
            <a:r>
              <a:rPr sz="2750" i="1" spc="-515" dirty="0">
                <a:latin typeface="Times New Roman" panose="02020603050405020304"/>
                <a:cs typeface="Times New Roman" panose="02020603050405020304"/>
              </a:rPr>
              <a:t>D</a:t>
            </a:r>
            <a:r>
              <a:rPr sz="3750" spc="-560" dirty="0">
                <a:latin typeface="Symbol" panose="05050102010706020507"/>
                <a:cs typeface="Symbol" panose="05050102010706020507"/>
              </a:rPr>
              <a:t></a:t>
            </a:r>
            <a:r>
              <a:rPr sz="2750" i="1" spc="-240" dirty="0">
                <a:latin typeface="Times New Roman" panose="02020603050405020304"/>
                <a:cs typeface="Times New Roman" panose="02020603050405020304"/>
              </a:rPr>
              <a:t>z</a:t>
            </a:r>
            <a:r>
              <a:rPr sz="2750" spc="50" dirty="0">
                <a:latin typeface="Times New Roman" panose="02020603050405020304"/>
                <a:cs typeface="Times New Roman" panose="02020603050405020304"/>
              </a:rPr>
              <a:t>,</a:t>
            </a:r>
            <a:r>
              <a:rPr sz="2750" i="1" spc="-270" dirty="0">
                <a:latin typeface="Times New Roman" panose="02020603050405020304"/>
                <a:cs typeface="Times New Roman" panose="02020603050405020304"/>
              </a:rPr>
              <a:t>a</a:t>
            </a:r>
            <a:r>
              <a:rPr sz="3750" spc="-285" dirty="0">
                <a:latin typeface="Symbol" panose="05050102010706020507"/>
                <a:cs typeface="Symbol" panose="05050102010706020507"/>
              </a:rPr>
              <a:t></a:t>
            </a:r>
            <a:r>
              <a:rPr sz="2750" spc="130" dirty="0">
                <a:latin typeface="Symbol" panose="05050102010706020507"/>
                <a:cs typeface="Symbol" panose="05050102010706020507"/>
              </a:rPr>
              <a:t></a:t>
            </a:r>
            <a:r>
              <a:rPr sz="2750" i="1" spc="-590" dirty="0">
                <a:latin typeface="Times New Roman" panose="02020603050405020304"/>
                <a:cs typeface="Times New Roman" panose="02020603050405020304"/>
              </a:rPr>
              <a:t>D</a:t>
            </a:r>
            <a:r>
              <a:rPr sz="2850" spc="22" baseline="-20000" dirty="0">
                <a:latin typeface="Times New Roman" panose="02020603050405020304"/>
                <a:cs typeface="Times New Roman" panose="02020603050405020304"/>
              </a:rPr>
              <a:t>0</a:t>
            </a:r>
            <a:endParaRPr sz="2850" baseline="-20000">
              <a:latin typeface="Times New Roman" panose="02020603050405020304"/>
              <a:cs typeface="Times New Roman" panose="02020603050405020304"/>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61976" rIns="0" bIns="0" rtlCol="0">
            <a:spAutoFit/>
          </a:bodyPr>
          <a:lstStyle/>
          <a:p>
            <a:pPr marL="85725">
              <a:lnSpc>
                <a:spcPts val="3750"/>
              </a:lnSpc>
            </a:pPr>
            <a:r>
              <a:rPr sz="3200" spc="-15" dirty="0">
                <a:latin typeface="新宋体" panose="02010609030101010101" charset="-122"/>
                <a:cs typeface="新宋体" panose="02010609030101010101" charset="-122"/>
              </a:rPr>
              <a:t>RGB彩色空间分割</a:t>
            </a:r>
            <a:endParaRPr sz="3200">
              <a:latin typeface="新宋体" panose="02010609030101010101" charset="-122"/>
              <a:cs typeface="新宋体" panose="02010609030101010101" charset="-122"/>
            </a:endParaRPr>
          </a:p>
        </p:txBody>
      </p:sp>
      <p:sp>
        <p:nvSpPr>
          <p:cNvPr id="6" name="object 6"/>
          <p:cNvSpPr/>
          <p:nvPr/>
        </p:nvSpPr>
        <p:spPr>
          <a:xfrm>
            <a:off x="1946795" y="1833372"/>
            <a:ext cx="5149596" cy="48973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707265" y="4283202"/>
            <a:ext cx="3455670" cy="244754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6035928" y="3892296"/>
            <a:ext cx="26162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对比：HSI分割结果</a:t>
            </a:r>
            <a:endParaRPr sz="2400">
              <a:latin typeface="新宋体" panose="02010609030101010101" charset="-122"/>
              <a:cs typeface="新宋体" panose="02010609030101010101" charset="-122"/>
            </a:endParaRPr>
          </a:p>
        </p:txBody>
      </p:sp>
      <p:sp>
        <p:nvSpPr>
          <p:cNvPr id="9" name="object 9"/>
          <p:cNvSpPr/>
          <p:nvPr/>
        </p:nvSpPr>
        <p:spPr>
          <a:xfrm>
            <a:off x="1962035" y="2265426"/>
            <a:ext cx="721360" cy="2376170"/>
          </a:xfrm>
          <a:custGeom>
            <a:avLst/>
            <a:gdLst/>
            <a:ahLst/>
            <a:cxnLst/>
            <a:rect l="l" t="t" r="r" b="b"/>
            <a:pathLst>
              <a:path w="721360" h="2376170">
                <a:moveTo>
                  <a:pt x="360425" y="0"/>
                </a:moveTo>
                <a:lnTo>
                  <a:pt x="318425" y="7992"/>
                </a:lnTo>
                <a:lnTo>
                  <a:pt x="277838" y="31375"/>
                </a:lnTo>
                <a:lnTo>
                  <a:pt x="238938" y="69257"/>
                </a:lnTo>
                <a:lnTo>
                  <a:pt x="201996" y="120747"/>
                </a:lnTo>
                <a:lnTo>
                  <a:pt x="167283" y="184953"/>
                </a:lnTo>
                <a:lnTo>
                  <a:pt x="150848" y="221546"/>
                </a:lnTo>
                <a:lnTo>
                  <a:pt x="135071" y="260983"/>
                </a:lnTo>
                <a:lnTo>
                  <a:pt x="119988" y="303155"/>
                </a:lnTo>
                <a:lnTo>
                  <a:pt x="105632" y="347948"/>
                </a:lnTo>
                <a:lnTo>
                  <a:pt x="92037" y="395251"/>
                </a:lnTo>
                <a:lnTo>
                  <a:pt x="79236" y="444954"/>
                </a:lnTo>
                <a:lnTo>
                  <a:pt x="67265" y="496945"/>
                </a:lnTo>
                <a:lnTo>
                  <a:pt x="56157" y="551111"/>
                </a:lnTo>
                <a:lnTo>
                  <a:pt x="45945" y="607343"/>
                </a:lnTo>
                <a:lnTo>
                  <a:pt x="36664" y="665528"/>
                </a:lnTo>
                <a:lnTo>
                  <a:pt x="28348" y="725554"/>
                </a:lnTo>
                <a:lnTo>
                  <a:pt x="21031" y="787312"/>
                </a:lnTo>
                <a:lnTo>
                  <a:pt x="14746" y="850688"/>
                </a:lnTo>
                <a:lnTo>
                  <a:pt x="9528" y="915572"/>
                </a:lnTo>
                <a:lnTo>
                  <a:pt x="5410" y="981853"/>
                </a:lnTo>
                <a:lnTo>
                  <a:pt x="2427" y="1049418"/>
                </a:lnTo>
                <a:lnTo>
                  <a:pt x="612" y="1118157"/>
                </a:lnTo>
                <a:lnTo>
                  <a:pt x="0" y="1187958"/>
                </a:lnTo>
                <a:lnTo>
                  <a:pt x="612" y="1257758"/>
                </a:lnTo>
                <a:lnTo>
                  <a:pt x="2427" y="1326497"/>
                </a:lnTo>
                <a:lnTo>
                  <a:pt x="5410" y="1394062"/>
                </a:lnTo>
                <a:lnTo>
                  <a:pt x="9528" y="1460343"/>
                </a:lnTo>
                <a:lnTo>
                  <a:pt x="14746" y="1525227"/>
                </a:lnTo>
                <a:lnTo>
                  <a:pt x="21031" y="1588603"/>
                </a:lnTo>
                <a:lnTo>
                  <a:pt x="28348" y="1650361"/>
                </a:lnTo>
                <a:lnTo>
                  <a:pt x="36664" y="1710387"/>
                </a:lnTo>
                <a:lnTo>
                  <a:pt x="45945" y="1768572"/>
                </a:lnTo>
                <a:lnTo>
                  <a:pt x="56157" y="1824804"/>
                </a:lnTo>
                <a:lnTo>
                  <a:pt x="67265" y="1878970"/>
                </a:lnTo>
                <a:lnTo>
                  <a:pt x="79236" y="1930961"/>
                </a:lnTo>
                <a:lnTo>
                  <a:pt x="92037" y="1980664"/>
                </a:lnTo>
                <a:lnTo>
                  <a:pt x="105632" y="2027967"/>
                </a:lnTo>
                <a:lnTo>
                  <a:pt x="119988" y="2072760"/>
                </a:lnTo>
                <a:lnTo>
                  <a:pt x="135071" y="2114932"/>
                </a:lnTo>
                <a:lnTo>
                  <a:pt x="150848" y="2154369"/>
                </a:lnTo>
                <a:lnTo>
                  <a:pt x="167283" y="2190962"/>
                </a:lnTo>
                <a:lnTo>
                  <a:pt x="201996" y="2255168"/>
                </a:lnTo>
                <a:lnTo>
                  <a:pt x="238938" y="2306658"/>
                </a:lnTo>
                <a:lnTo>
                  <a:pt x="277838" y="2344540"/>
                </a:lnTo>
                <a:lnTo>
                  <a:pt x="318425" y="2367923"/>
                </a:lnTo>
                <a:lnTo>
                  <a:pt x="360426" y="2375916"/>
                </a:lnTo>
                <a:lnTo>
                  <a:pt x="381586" y="2373899"/>
                </a:lnTo>
                <a:lnTo>
                  <a:pt x="422913" y="2358100"/>
                </a:lnTo>
                <a:lnTo>
                  <a:pt x="462690" y="2327356"/>
                </a:lnTo>
                <a:lnTo>
                  <a:pt x="500645" y="2282559"/>
                </a:lnTo>
                <a:lnTo>
                  <a:pt x="536507" y="2224599"/>
                </a:lnTo>
                <a:lnTo>
                  <a:pt x="570003" y="2154369"/>
                </a:lnTo>
                <a:lnTo>
                  <a:pt x="585780" y="2114932"/>
                </a:lnTo>
                <a:lnTo>
                  <a:pt x="600863" y="2072760"/>
                </a:lnTo>
                <a:lnTo>
                  <a:pt x="615219" y="2027967"/>
                </a:lnTo>
                <a:lnTo>
                  <a:pt x="628814" y="1980664"/>
                </a:lnTo>
                <a:lnTo>
                  <a:pt x="641615" y="1930961"/>
                </a:lnTo>
                <a:lnTo>
                  <a:pt x="653586" y="1878970"/>
                </a:lnTo>
                <a:lnTo>
                  <a:pt x="664694" y="1824804"/>
                </a:lnTo>
                <a:lnTo>
                  <a:pt x="674906" y="1768572"/>
                </a:lnTo>
                <a:lnTo>
                  <a:pt x="684187" y="1710387"/>
                </a:lnTo>
                <a:lnTo>
                  <a:pt x="692503" y="1650361"/>
                </a:lnTo>
                <a:lnTo>
                  <a:pt x="699820" y="1588603"/>
                </a:lnTo>
                <a:lnTo>
                  <a:pt x="706105" y="1525227"/>
                </a:lnTo>
                <a:lnTo>
                  <a:pt x="711323" y="1460343"/>
                </a:lnTo>
                <a:lnTo>
                  <a:pt x="715441" y="1394062"/>
                </a:lnTo>
                <a:lnTo>
                  <a:pt x="718424" y="1326497"/>
                </a:lnTo>
                <a:lnTo>
                  <a:pt x="720239" y="1257758"/>
                </a:lnTo>
                <a:lnTo>
                  <a:pt x="720852" y="1187958"/>
                </a:lnTo>
                <a:lnTo>
                  <a:pt x="720239" y="1118157"/>
                </a:lnTo>
                <a:lnTo>
                  <a:pt x="718424" y="1049418"/>
                </a:lnTo>
                <a:lnTo>
                  <a:pt x="715441" y="981853"/>
                </a:lnTo>
                <a:lnTo>
                  <a:pt x="711323" y="915572"/>
                </a:lnTo>
                <a:lnTo>
                  <a:pt x="706105" y="850688"/>
                </a:lnTo>
                <a:lnTo>
                  <a:pt x="699820" y="787312"/>
                </a:lnTo>
                <a:lnTo>
                  <a:pt x="692503" y="725554"/>
                </a:lnTo>
                <a:lnTo>
                  <a:pt x="684187" y="665528"/>
                </a:lnTo>
                <a:lnTo>
                  <a:pt x="674906" y="607343"/>
                </a:lnTo>
                <a:lnTo>
                  <a:pt x="664694" y="551111"/>
                </a:lnTo>
                <a:lnTo>
                  <a:pt x="653586" y="496945"/>
                </a:lnTo>
                <a:lnTo>
                  <a:pt x="641615" y="444954"/>
                </a:lnTo>
                <a:lnTo>
                  <a:pt x="628814" y="395251"/>
                </a:lnTo>
                <a:lnTo>
                  <a:pt x="615219" y="347948"/>
                </a:lnTo>
                <a:lnTo>
                  <a:pt x="600863" y="303155"/>
                </a:lnTo>
                <a:lnTo>
                  <a:pt x="585780" y="260983"/>
                </a:lnTo>
                <a:lnTo>
                  <a:pt x="570003" y="221546"/>
                </a:lnTo>
                <a:lnTo>
                  <a:pt x="553568" y="184953"/>
                </a:lnTo>
                <a:lnTo>
                  <a:pt x="518855" y="120747"/>
                </a:lnTo>
                <a:lnTo>
                  <a:pt x="481913" y="69257"/>
                </a:lnTo>
                <a:lnTo>
                  <a:pt x="443013" y="31375"/>
                </a:lnTo>
                <a:lnTo>
                  <a:pt x="402426" y="7992"/>
                </a:lnTo>
                <a:lnTo>
                  <a:pt x="360425" y="0"/>
                </a:lnTo>
                <a:close/>
              </a:path>
            </a:pathLst>
          </a:custGeom>
          <a:ln w="19050">
            <a:solidFill>
              <a:srgbClr val="EE2B0A"/>
            </a:solidFill>
          </a:ln>
        </p:spPr>
        <p:txBody>
          <a:bodyPr wrap="square" lIns="0" tIns="0" rIns="0" bIns="0" rtlCol="0"/>
          <a:lstStyle/>
          <a:p>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610245" y="1655317"/>
            <a:ext cx="6080125" cy="5557520"/>
          </a:xfrm>
          <a:prstGeom prst="rect">
            <a:avLst/>
          </a:prstGeom>
        </p:spPr>
        <p:txBody>
          <a:bodyPr vert="horz" wrap="square" lIns="0" tIns="0" rIns="0" bIns="0" rtlCol="0">
            <a:spAutoFit/>
          </a:bodyPr>
          <a:lstStyle/>
          <a:p>
            <a:pPr marL="12700">
              <a:lnSpc>
                <a:spcPct val="100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为什么需要基于内容的图像检索?</a:t>
            </a:r>
            <a:endParaRPr sz="2800">
              <a:latin typeface="新宋体" panose="02010609030101010101" charset="-122"/>
              <a:cs typeface="新宋体" panose="02010609030101010101" charset="-122"/>
            </a:endParaRPr>
          </a:p>
          <a:p>
            <a:pPr marL="12700">
              <a:lnSpc>
                <a:spcPct val="100000"/>
              </a:lnSpc>
              <a:spcBef>
                <a:spcPts val="1755"/>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查询方式，查询demo，现有系统简介</a:t>
            </a:r>
            <a:endParaRPr sz="2800">
              <a:latin typeface="新宋体" panose="02010609030101010101" charset="-122"/>
              <a:cs typeface="新宋体" panose="02010609030101010101" charset="-122"/>
            </a:endParaRPr>
          </a:p>
          <a:p>
            <a:pPr marL="12700">
              <a:lnSpc>
                <a:spcPct val="100000"/>
              </a:lnSpc>
              <a:spcBef>
                <a:spcPts val="1685"/>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具体内容</a:t>
            </a:r>
            <a:endParaRPr sz="2800">
              <a:latin typeface="新宋体" panose="02010609030101010101" charset="-122"/>
              <a:cs typeface="新宋体" panose="02010609030101010101" charset="-122"/>
            </a:endParaRPr>
          </a:p>
          <a:p>
            <a:pPr marL="926465">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特征提取</a:t>
            </a:r>
            <a:endParaRPr sz="2800">
              <a:latin typeface="新宋体" panose="02010609030101010101" charset="-122"/>
              <a:cs typeface="新宋体" panose="02010609030101010101" charset="-122"/>
            </a:endParaRPr>
          </a:p>
          <a:p>
            <a:pPr marL="926465">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相似度匹配</a:t>
            </a:r>
            <a:endParaRPr sz="2800">
              <a:latin typeface="新宋体" panose="02010609030101010101" charset="-122"/>
              <a:cs typeface="新宋体" panose="02010609030101010101" charset="-122"/>
            </a:endParaRPr>
          </a:p>
          <a:p>
            <a:pPr marL="926465">
              <a:lnSpc>
                <a:spcPct val="100000"/>
              </a:lnSpc>
              <a:spcBef>
                <a:spcPts val="1685"/>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相关反馈</a:t>
            </a:r>
            <a:endParaRPr sz="2800">
              <a:latin typeface="新宋体" panose="02010609030101010101" charset="-122"/>
              <a:cs typeface="新宋体" panose="02010609030101010101" charset="-122"/>
            </a:endParaRPr>
          </a:p>
          <a:p>
            <a:pPr marL="926465">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索引结构</a:t>
            </a:r>
            <a:endParaRPr sz="2800">
              <a:latin typeface="新宋体" panose="02010609030101010101" charset="-122"/>
              <a:cs typeface="新宋体" panose="02010609030101010101" charset="-122"/>
            </a:endParaRPr>
          </a:p>
          <a:p>
            <a:pPr marL="12700">
              <a:lnSpc>
                <a:spcPct val="100000"/>
              </a:lnSpc>
              <a:spcBef>
                <a:spcPts val="1690"/>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MPEG-7介绍：性能评价等</a:t>
            </a:r>
            <a:endParaRPr sz="2800">
              <a:latin typeface="新宋体" panose="02010609030101010101" charset="-122"/>
              <a:cs typeface="新宋体" panose="02010609030101010101" charset="-122"/>
            </a:endParaRPr>
          </a:p>
          <a:p>
            <a:pPr marL="12700">
              <a:lnSpc>
                <a:spcPts val="3295"/>
              </a:lnSpc>
              <a:spcBef>
                <a:spcPts val="1685"/>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思考的几个问题？</a:t>
            </a:r>
            <a:endParaRPr sz="2800">
              <a:latin typeface="新宋体" panose="02010609030101010101" charset="-122"/>
              <a:cs typeface="新宋体" panose="02010609030101010101" charset="-122"/>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65668" rIns="0" bIns="0" rtlCol="0">
            <a:spAutoFit/>
          </a:bodyPr>
          <a:lstStyle/>
          <a:p>
            <a:pPr marL="253365">
              <a:lnSpc>
                <a:spcPts val="3750"/>
              </a:lnSpc>
            </a:pPr>
            <a:r>
              <a:rPr spc="-15" dirty="0">
                <a:latin typeface="新宋体" panose="02010609030101010101" charset="-122"/>
                <a:cs typeface="新宋体" panose="02010609030101010101" charset="-122"/>
              </a:rPr>
              <a:t>为什么需要基于内容的图像检索?</a:t>
            </a:r>
          </a:p>
        </p:txBody>
      </p:sp>
      <p:sp>
        <p:nvSpPr>
          <p:cNvPr id="6" name="object 6"/>
          <p:cNvSpPr txBox="1">
            <a:spLocks noGrp="1"/>
          </p:cNvSpPr>
          <p:nvPr>
            <p:ph type="body" idx="1"/>
          </p:nvPr>
        </p:nvSpPr>
        <p:spPr>
          <a:prstGeom prst="rect">
            <a:avLst/>
          </a:prstGeom>
        </p:spPr>
        <p:txBody>
          <a:bodyPr vert="horz" wrap="square" lIns="0" tIns="216408" rIns="0" bIns="0" rtlCol="0">
            <a:spAutoFit/>
          </a:bodyPr>
          <a:lstStyle/>
          <a:p>
            <a:pPr marL="786130">
              <a:lnSpc>
                <a:spcPct val="100000"/>
              </a:lnSpc>
              <a:tabLst>
                <a:tab pos="11976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当前图像内容的特征</a:t>
            </a:r>
            <a:endParaRPr sz="3200">
              <a:latin typeface="新宋体" panose="02010609030101010101" charset="-122"/>
              <a:cs typeface="新宋体" panose="02010609030101010101" charset="-122"/>
            </a:endParaRPr>
          </a:p>
          <a:p>
            <a:pPr marL="1243330">
              <a:lnSpc>
                <a:spcPct val="100000"/>
              </a:lnSpc>
              <a:spcBef>
                <a:spcPts val="2320"/>
              </a:spcBef>
              <a:tabLst>
                <a:tab pos="1665605"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海量的图像内容出现</a:t>
            </a:r>
            <a:endParaRPr sz="2800">
              <a:latin typeface="新宋体" panose="02010609030101010101" charset="-122"/>
              <a:cs typeface="新宋体" panose="02010609030101010101" charset="-122"/>
            </a:endParaRPr>
          </a:p>
          <a:p>
            <a:pPr marL="1700530">
              <a:lnSpc>
                <a:spcPct val="100000"/>
              </a:lnSpc>
              <a:spcBef>
                <a:spcPts val="1585"/>
              </a:spcBef>
              <a:tabLst>
                <a:tab pos="20802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人类已有的：历史、地理、军事、医</a:t>
            </a:r>
            <a:r>
              <a:rPr sz="2800" spc="-10" dirty="0">
                <a:latin typeface="新宋体" panose="02010609030101010101" charset="-122"/>
                <a:cs typeface="新宋体" panose="02010609030101010101" charset="-122"/>
              </a:rPr>
              <a:t>学</a:t>
            </a:r>
            <a:r>
              <a:rPr sz="2800"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a:p>
            <a:pPr marL="1700530">
              <a:lnSpc>
                <a:spcPct val="100000"/>
              </a:lnSpc>
              <a:spcBef>
                <a:spcPts val="1865"/>
              </a:spcBef>
              <a:tabLst>
                <a:tab pos="20802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每天新增的：数码相机、互联网</a:t>
            </a:r>
            <a:endParaRPr sz="2800">
              <a:latin typeface="新宋体" panose="02010609030101010101" charset="-122"/>
              <a:cs typeface="新宋体" panose="02010609030101010101" charset="-122"/>
            </a:endParaRPr>
          </a:p>
          <a:p>
            <a:pPr marL="1243330">
              <a:lnSpc>
                <a:spcPct val="100000"/>
              </a:lnSpc>
              <a:spcBef>
                <a:spcPts val="1685"/>
              </a:spcBef>
              <a:tabLst>
                <a:tab pos="16217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图像内容的特征：没有索引、目录或摘要</a:t>
            </a:r>
            <a:endParaRPr sz="2800">
              <a:latin typeface="新宋体" panose="02010609030101010101" charset="-122"/>
              <a:cs typeface="新宋体" panose="02010609030101010101" charset="-122"/>
            </a:endParaRPr>
          </a:p>
          <a:p>
            <a:pPr marL="1243330">
              <a:lnSpc>
                <a:spcPts val="3295"/>
              </a:lnSpc>
              <a:spcBef>
                <a:spcPts val="1690"/>
              </a:spcBef>
              <a:tabLst>
                <a:tab pos="16217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怎样找到需要的图像？</a:t>
            </a:r>
            <a:endParaRPr sz="2800">
              <a:latin typeface="新宋体" panose="02010609030101010101" charset="-122"/>
              <a:cs typeface="新宋体" panose="02010609030101010101" charset="-122"/>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820164"/>
            <a:ext cx="7747634" cy="494093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基于文字描述的图像检索</a:t>
            </a:r>
            <a:endParaRPr sz="3200">
              <a:latin typeface="新宋体" panose="02010609030101010101" charset="-122"/>
              <a:cs typeface="新宋体" panose="02010609030101010101" charset="-122"/>
            </a:endParaRPr>
          </a:p>
          <a:p>
            <a:pPr marL="469900">
              <a:lnSpc>
                <a:spcPct val="100000"/>
              </a:lnSpc>
              <a:spcBef>
                <a:spcPts val="232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丰富的图像内容很难用文字来全面描述</a:t>
            </a:r>
            <a:endParaRPr sz="2800">
              <a:latin typeface="新宋体" panose="02010609030101010101" charset="-122"/>
              <a:cs typeface="新宋体" panose="02010609030101010101" charset="-122"/>
            </a:endParaRPr>
          </a:p>
          <a:p>
            <a:pPr marL="469900">
              <a:lnSpc>
                <a:spcPct val="100000"/>
              </a:lnSpc>
              <a:spcBef>
                <a:spcPts val="175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文字的选取因人而异，带有很大的主观性</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耗费大量的人力和时间</a:t>
            </a:r>
            <a:endParaRPr sz="2800">
              <a:latin typeface="新宋体" panose="02010609030101010101" charset="-122"/>
              <a:cs typeface="新宋体" panose="02010609030101010101" charset="-122"/>
            </a:endParaRPr>
          </a:p>
          <a:p>
            <a:pPr marL="12700" marR="5080" indent="-635">
              <a:lnSpc>
                <a:spcPct val="100000"/>
              </a:lnSpc>
              <a:spcBef>
                <a:spcPts val="193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结论：对于海量的图像，基于人工标注文 字的检索已不可能</a:t>
            </a:r>
            <a:endParaRPr sz="3200">
              <a:latin typeface="新宋体" panose="02010609030101010101" charset="-122"/>
              <a:cs typeface="新宋体" panose="02010609030101010101" charset="-122"/>
            </a:endParaRPr>
          </a:p>
          <a:p>
            <a:pPr marL="12700" marR="5080" indent="-635">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问题：目前搜索引擎提供的基于文字的图 像检索，能够解决问题吗？解决得好吗？</a:t>
            </a:r>
            <a:endParaRPr sz="32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65643" rIns="0" bIns="0" rtlCol="0">
            <a:spAutoFit/>
          </a:bodyPr>
          <a:lstStyle/>
          <a:p>
            <a:pPr marL="253365">
              <a:lnSpc>
                <a:spcPct val="100000"/>
              </a:lnSpc>
            </a:pPr>
            <a:r>
              <a:rPr spc="-15" dirty="0">
                <a:latin typeface="新宋体" panose="02010609030101010101" charset="-122"/>
                <a:cs typeface="新宋体" panose="02010609030101010101" charset="-122"/>
              </a:rPr>
              <a:t>为什么需要基于内容的图像检索?</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512480" rIns="0" bIns="0" rtlCol="0">
            <a:spAutoFit/>
          </a:bodyPr>
          <a:lstStyle/>
          <a:p>
            <a:pPr marL="156210">
              <a:lnSpc>
                <a:spcPts val="3295"/>
              </a:lnSpc>
            </a:pPr>
            <a:r>
              <a:rPr sz="2800" spc="-15" dirty="0">
                <a:latin typeface="新宋体" panose="02010609030101010101" charset="-122"/>
                <a:cs typeface="新宋体" panose="02010609030101010101" charset="-122"/>
              </a:rPr>
              <a:t>例7：视频字幕识别</a:t>
            </a:r>
            <a:endParaRPr sz="2800">
              <a:latin typeface="新宋体" panose="02010609030101010101" charset="-122"/>
              <a:cs typeface="新宋体" panose="02010609030101010101" charset="-122"/>
            </a:endParaRPr>
          </a:p>
        </p:txBody>
      </p:sp>
      <p:sp>
        <p:nvSpPr>
          <p:cNvPr id="5" name="object 5"/>
          <p:cNvSpPr/>
          <p:nvPr/>
        </p:nvSpPr>
        <p:spPr>
          <a:xfrm>
            <a:off x="1819541" y="1761744"/>
            <a:ext cx="7056119" cy="525627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51439" y="6370320"/>
            <a:ext cx="1440180" cy="287655"/>
          </a:xfrm>
          <a:custGeom>
            <a:avLst/>
            <a:gdLst/>
            <a:ahLst/>
            <a:cxnLst/>
            <a:rect l="l" t="t" r="r" b="b"/>
            <a:pathLst>
              <a:path w="1440179" h="287654">
                <a:moveTo>
                  <a:pt x="720089" y="0"/>
                </a:moveTo>
                <a:lnTo>
                  <a:pt x="646453" y="738"/>
                </a:lnTo>
                <a:lnTo>
                  <a:pt x="574946" y="2906"/>
                </a:lnTo>
                <a:lnTo>
                  <a:pt x="505931" y="6434"/>
                </a:lnTo>
                <a:lnTo>
                  <a:pt x="439769" y="11251"/>
                </a:lnTo>
                <a:lnTo>
                  <a:pt x="376821" y="17287"/>
                </a:lnTo>
                <a:lnTo>
                  <a:pt x="317450" y="24471"/>
                </a:lnTo>
                <a:lnTo>
                  <a:pt x="262017" y="32734"/>
                </a:lnTo>
                <a:lnTo>
                  <a:pt x="210883" y="42005"/>
                </a:lnTo>
                <a:lnTo>
                  <a:pt x="164411" y="52213"/>
                </a:lnTo>
                <a:lnTo>
                  <a:pt x="122961" y="63289"/>
                </a:lnTo>
                <a:lnTo>
                  <a:pt x="56578" y="87760"/>
                </a:lnTo>
                <a:lnTo>
                  <a:pt x="14626" y="114858"/>
                </a:lnTo>
                <a:lnTo>
                  <a:pt x="0" y="144018"/>
                </a:lnTo>
                <a:lnTo>
                  <a:pt x="3716" y="158686"/>
                </a:lnTo>
                <a:lnTo>
                  <a:pt x="32367" y="186666"/>
                </a:lnTo>
                <a:lnTo>
                  <a:pt x="86897" y="212359"/>
                </a:lnTo>
                <a:lnTo>
                  <a:pt x="164411" y="235196"/>
                </a:lnTo>
                <a:lnTo>
                  <a:pt x="210883" y="245363"/>
                </a:lnTo>
                <a:lnTo>
                  <a:pt x="262017" y="254603"/>
                </a:lnTo>
                <a:lnTo>
                  <a:pt x="317450" y="262842"/>
                </a:lnTo>
                <a:lnTo>
                  <a:pt x="376821" y="270009"/>
                </a:lnTo>
                <a:lnTo>
                  <a:pt x="439769" y="276034"/>
                </a:lnTo>
                <a:lnTo>
                  <a:pt x="505931" y="280844"/>
                </a:lnTo>
                <a:lnTo>
                  <a:pt x="574946" y="284368"/>
                </a:lnTo>
                <a:lnTo>
                  <a:pt x="646453" y="286535"/>
                </a:lnTo>
                <a:lnTo>
                  <a:pt x="720089" y="287274"/>
                </a:lnTo>
                <a:lnTo>
                  <a:pt x="793726" y="286535"/>
                </a:lnTo>
                <a:lnTo>
                  <a:pt x="865233" y="284368"/>
                </a:lnTo>
                <a:lnTo>
                  <a:pt x="934248" y="280844"/>
                </a:lnTo>
                <a:lnTo>
                  <a:pt x="1000410" y="276034"/>
                </a:lnTo>
                <a:lnTo>
                  <a:pt x="1063358" y="270009"/>
                </a:lnTo>
                <a:lnTo>
                  <a:pt x="1122729" y="262842"/>
                </a:lnTo>
                <a:lnTo>
                  <a:pt x="1178162" y="254603"/>
                </a:lnTo>
                <a:lnTo>
                  <a:pt x="1229296" y="245364"/>
                </a:lnTo>
                <a:lnTo>
                  <a:pt x="1275768" y="235196"/>
                </a:lnTo>
                <a:lnTo>
                  <a:pt x="1317218" y="224170"/>
                </a:lnTo>
                <a:lnTo>
                  <a:pt x="1383601" y="199834"/>
                </a:lnTo>
                <a:lnTo>
                  <a:pt x="1425553" y="172926"/>
                </a:lnTo>
                <a:lnTo>
                  <a:pt x="1440179" y="144018"/>
                </a:lnTo>
                <a:lnTo>
                  <a:pt x="1436463" y="129215"/>
                </a:lnTo>
                <a:lnTo>
                  <a:pt x="1407812" y="101016"/>
                </a:lnTo>
                <a:lnTo>
                  <a:pt x="1353282" y="75161"/>
                </a:lnTo>
                <a:lnTo>
                  <a:pt x="1275768" y="52213"/>
                </a:lnTo>
                <a:lnTo>
                  <a:pt x="1229296" y="42005"/>
                </a:lnTo>
                <a:lnTo>
                  <a:pt x="1178162" y="32734"/>
                </a:lnTo>
                <a:lnTo>
                  <a:pt x="1122729" y="24471"/>
                </a:lnTo>
                <a:lnTo>
                  <a:pt x="1063358" y="17287"/>
                </a:lnTo>
                <a:lnTo>
                  <a:pt x="1000410" y="11251"/>
                </a:lnTo>
                <a:lnTo>
                  <a:pt x="934248" y="6434"/>
                </a:lnTo>
                <a:lnTo>
                  <a:pt x="865233" y="2906"/>
                </a:lnTo>
                <a:lnTo>
                  <a:pt x="793726" y="738"/>
                </a:lnTo>
                <a:lnTo>
                  <a:pt x="720089" y="0"/>
                </a:lnTo>
                <a:close/>
              </a:path>
            </a:pathLst>
          </a:custGeom>
          <a:ln w="25400">
            <a:solidFill>
              <a:srgbClr val="FF0000"/>
            </a:solidFill>
          </a:ln>
        </p:spPr>
        <p:txBody>
          <a:bodyPr wrap="square" lIns="0" tIns="0" rIns="0" bIns="0" rtlCol="0"/>
          <a:lstStyle/>
          <a:p>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64008" rIns="0" bIns="0" rtlCol="0">
            <a:spAutoFit/>
          </a:bodyPr>
          <a:lstStyle/>
          <a:p>
            <a:pPr marL="715010">
              <a:lnSpc>
                <a:spcPct val="100000"/>
              </a:lnSpc>
              <a:tabLst>
                <a:tab pos="1125855"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为什么需要基于内容的图像检索(CBIR)?</a:t>
            </a:r>
            <a:endParaRPr sz="3200">
              <a:latin typeface="新宋体" panose="02010609030101010101" charset="-122"/>
              <a:cs typeface="新宋体" panose="02010609030101010101" charset="-122"/>
            </a:endParaRPr>
          </a:p>
          <a:p>
            <a:pPr marL="1172210">
              <a:lnSpc>
                <a:spcPct val="100000"/>
              </a:lnSpc>
              <a:spcBef>
                <a:spcPts val="1670"/>
              </a:spcBef>
            </a:pPr>
            <a:r>
              <a:rPr sz="2000"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提供图像的检索功能</a:t>
            </a:r>
            <a:endParaRPr sz="2800">
              <a:latin typeface="新宋体" panose="02010609030101010101" charset="-122"/>
              <a:cs typeface="新宋体" panose="02010609030101010101" charset="-122"/>
            </a:endParaRPr>
          </a:p>
          <a:p>
            <a:pPr marL="1172210">
              <a:lnSpc>
                <a:spcPct val="100000"/>
              </a:lnSpc>
              <a:spcBef>
                <a:spcPts val="1690"/>
              </a:spcBef>
            </a:pPr>
            <a:r>
              <a:rPr sz="2000"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不需要人手工标注，计算机自动分析和检索，</a:t>
            </a:r>
            <a:endParaRPr sz="2800">
              <a:latin typeface="新宋体" panose="02010609030101010101" charset="-122"/>
              <a:cs typeface="新宋体" panose="02010609030101010101" charset="-122"/>
            </a:endParaRPr>
          </a:p>
          <a:p>
            <a:pPr marL="1172210">
              <a:lnSpc>
                <a:spcPct val="100000"/>
              </a:lnSpc>
              <a:spcBef>
                <a:spcPts val="5"/>
              </a:spcBef>
            </a:pPr>
            <a:r>
              <a:rPr sz="2800" spc="-5" dirty="0">
                <a:latin typeface="新宋体" panose="02010609030101010101" charset="-122"/>
                <a:cs typeface="新宋体" panose="02010609030101010101" charset="-122"/>
              </a:rPr>
              <a:t>节省人力和时间</a:t>
            </a:r>
            <a:endParaRPr sz="2800">
              <a:latin typeface="新宋体" panose="02010609030101010101" charset="-122"/>
              <a:cs typeface="新宋体" panose="02010609030101010101" charset="-122"/>
            </a:endParaRPr>
          </a:p>
          <a:p>
            <a:pPr marL="1172210">
              <a:lnSpc>
                <a:spcPct val="100000"/>
              </a:lnSpc>
              <a:spcBef>
                <a:spcPts val="1685"/>
              </a:spcBef>
            </a:pPr>
            <a:r>
              <a:rPr sz="2000"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使海量图像的管理和索引成为可能</a:t>
            </a:r>
            <a:endParaRPr sz="2800">
              <a:latin typeface="新宋体" panose="02010609030101010101" charset="-122"/>
              <a:cs typeface="新宋体" panose="02010609030101010101" charset="-122"/>
            </a:endParaRPr>
          </a:p>
          <a:p>
            <a:pPr marL="1172210">
              <a:lnSpc>
                <a:spcPct val="100000"/>
              </a:lnSpc>
              <a:spcBef>
                <a:spcPts val="1690"/>
              </a:spcBef>
            </a:pPr>
            <a:r>
              <a:rPr sz="2000"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存在的问题：</a:t>
            </a:r>
            <a:endParaRPr sz="2800">
              <a:latin typeface="新宋体" panose="02010609030101010101" charset="-122"/>
              <a:cs typeface="新宋体" panose="02010609030101010101" charset="-122"/>
            </a:endParaRPr>
          </a:p>
          <a:p>
            <a:pPr marL="1629410">
              <a:lnSpc>
                <a:spcPct val="100000"/>
              </a:lnSpc>
              <a:spcBef>
                <a:spcPts val="2090"/>
              </a:spcBef>
              <a:tabLst>
                <a:tab pos="200850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人类高级语义特征与计算机底层特征表示的矛盾</a:t>
            </a:r>
            <a:endParaRPr sz="2400">
              <a:latin typeface="新宋体" panose="02010609030101010101" charset="-122"/>
              <a:cs typeface="新宋体" panose="02010609030101010101" charset="-122"/>
            </a:endParaRPr>
          </a:p>
          <a:p>
            <a:pPr marL="1629410">
              <a:lnSpc>
                <a:spcPts val="2840"/>
              </a:lnSpc>
              <a:spcBef>
                <a:spcPts val="1500"/>
              </a:spcBef>
              <a:tabLst>
                <a:tab pos="19526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查询方式问题</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65668" rIns="0" bIns="0" rtlCol="0">
            <a:spAutoFit/>
          </a:bodyPr>
          <a:lstStyle/>
          <a:p>
            <a:pPr marL="253365">
              <a:lnSpc>
                <a:spcPct val="100000"/>
              </a:lnSpc>
            </a:pPr>
            <a:r>
              <a:rPr spc="-15" dirty="0">
                <a:latin typeface="新宋体" panose="02010609030101010101" charset="-122"/>
                <a:cs typeface="新宋体" panose="02010609030101010101" charset="-122"/>
              </a:rPr>
              <a:t>为什么需要基于内容的图像检索?</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681098" y="1633220"/>
            <a:ext cx="6080125" cy="5557520"/>
          </a:xfrm>
          <a:prstGeom prst="rect">
            <a:avLst/>
          </a:prstGeom>
        </p:spPr>
        <p:txBody>
          <a:bodyPr vert="horz" wrap="square" lIns="0" tIns="0" rIns="0" bIns="0" rtlCol="0">
            <a:spAutoFit/>
          </a:bodyPr>
          <a:lstStyle/>
          <a:p>
            <a:pPr marL="12700">
              <a:lnSpc>
                <a:spcPct val="100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为什么需要基于内容的图像检索?</a:t>
            </a:r>
            <a:endParaRPr sz="2800">
              <a:latin typeface="新宋体" panose="02010609030101010101" charset="-122"/>
              <a:cs typeface="新宋体" panose="02010609030101010101" charset="-122"/>
            </a:endParaRPr>
          </a:p>
          <a:p>
            <a:pPr marL="12700">
              <a:lnSpc>
                <a:spcPct val="100000"/>
              </a:lnSpc>
              <a:spcBef>
                <a:spcPts val="175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查询方式，查询demo，现有系统简介</a:t>
            </a:r>
            <a:endParaRPr sz="2800">
              <a:latin typeface="新宋体" panose="02010609030101010101" charset="-122"/>
              <a:cs typeface="新宋体" panose="02010609030101010101" charset="-122"/>
            </a:endParaRPr>
          </a:p>
          <a:p>
            <a:pPr marL="12700">
              <a:lnSpc>
                <a:spcPct val="100000"/>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具体内容</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特征提取</a:t>
            </a:r>
            <a:endParaRPr sz="2800">
              <a:latin typeface="新宋体" panose="02010609030101010101" charset="-122"/>
              <a:cs typeface="新宋体" panose="02010609030101010101" charset="-122"/>
            </a:endParaRPr>
          </a:p>
          <a:p>
            <a:pPr marL="927100">
              <a:lnSpc>
                <a:spcPct val="100000"/>
              </a:lnSpc>
              <a:spcBef>
                <a:spcPts val="1685"/>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相似度匹配</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相关反馈</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索引结构</a:t>
            </a:r>
            <a:endParaRPr sz="2800">
              <a:latin typeface="新宋体" panose="02010609030101010101" charset="-122"/>
              <a:cs typeface="新宋体" panose="02010609030101010101" charset="-122"/>
            </a:endParaRPr>
          </a:p>
          <a:p>
            <a:pPr marL="12700">
              <a:lnSpc>
                <a:spcPct val="100000"/>
              </a:lnSpc>
              <a:spcBef>
                <a:spcPts val="1685"/>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MPEG-7介绍：性能评价等</a:t>
            </a:r>
            <a:endParaRPr sz="2800">
              <a:latin typeface="新宋体" panose="02010609030101010101" charset="-122"/>
              <a:cs typeface="新宋体" panose="02010609030101010101" charset="-122"/>
            </a:endParaRPr>
          </a:p>
          <a:p>
            <a:pPr marL="12700">
              <a:lnSpc>
                <a:spcPts val="3295"/>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思考的几个问题？</a:t>
            </a:r>
            <a:endParaRPr sz="2800">
              <a:latin typeface="新宋体" panose="02010609030101010101" charset="-122"/>
              <a:cs typeface="新宋体" panose="02010609030101010101" charset="-122"/>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
        <p:nvSpPr>
          <p:cNvPr id="6" name="object 6"/>
          <p:cNvSpPr txBox="1">
            <a:spLocks noGrp="1"/>
          </p:cNvSpPr>
          <p:nvPr>
            <p:ph type="body" idx="1"/>
          </p:nvPr>
        </p:nvSpPr>
        <p:spPr>
          <a:prstGeom prst="rect">
            <a:avLst/>
          </a:prstGeom>
        </p:spPr>
        <p:txBody>
          <a:bodyPr vert="horz" wrap="square" lIns="0" tIns="0" rIns="0" bIns="0" rtlCol="0">
            <a:spAutoFit/>
          </a:bodyPr>
          <a:lstStyle/>
          <a:p>
            <a:pPr marL="786130">
              <a:lnSpc>
                <a:spcPct val="100000"/>
              </a:lnSpc>
              <a:tabLst>
                <a:tab pos="11976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查询方式</a:t>
            </a:r>
            <a:endParaRPr sz="3200">
              <a:latin typeface="新宋体" panose="02010609030101010101" charset="-122"/>
              <a:cs typeface="新宋体" panose="02010609030101010101" charset="-122"/>
            </a:endParaRPr>
          </a:p>
          <a:p>
            <a:pPr marL="1243330">
              <a:lnSpc>
                <a:spcPct val="100000"/>
              </a:lnSpc>
              <a:spcBef>
                <a:spcPts val="2725"/>
              </a:spcBef>
              <a:tabLst>
                <a:tab pos="1665605"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利用采样图像：选择图像数据库中的图像</a:t>
            </a:r>
            <a:endParaRPr sz="2400">
              <a:latin typeface="新宋体" panose="02010609030101010101" charset="-122"/>
              <a:cs typeface="新宋体" panose="02010609030101010101" charset="-122"/>
            </a:endParaRPr>
          </a:p>
          <a:p>
            <a:pPr marL="1243330">
              <a:lnSpc>
                <a:spcPct val="100000"/>
              </a:lnSpc>
              <a:spcBef>
                <a:spcPts val="1570"/>
              </a:spcBef>
              <a:tabLst>
                <a:tab pos="156591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利用范例图像：来自图像库之外，用户自己提供</a:t>
            </a:r>
            <a:endParaRPr sz="2400">
              <a:latin typeface="新宋体" panose="02010609030101010101" charset="-122"/>
              <a:cs typeface="新宋体" panose="02010609030101010101" charset="-122"/>
            </a:endParaRPr>
          </a:p>
          <a:p>
            <a:pPr marL="1243330" marR="5080">
              <a:lnSpc>
                <a:spcPct val="100000"/>
              </a:lnSpc>
              <a:spcBef>
                <a:spcPts val="1425"/>
              </a:spcBef>
              <a:tabLst>
                <a:tab pos="156591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利用局部图像：先提取图像区域，再利用该图像区域 检索；或利用不同图像的不同区域的拼图</a:t>
            </a:r>
            <a:endParaRPr sz="2400">
              <a:latin typeface="新宋体" panose="02010609030101010101" charset="-122"/>
              <a:cs typeface="新宋体" panose="02010609030101010101" charset="-122"/>
            </a:endParaRPr>
          </a:p>
          <a:p>
            <a:pPr marL="1243330" marR="5080">
              <a:lnSpc>
                <a:spcPct val="100000"/>
              </a:lnSpc>
              <a:spcBef>
                <a:spcPts val="1425"/>
              </a:spcBef>
              <a:tabLst>
                <a:tab pos="156591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利用绘制图像：用户绘制出来的图作为查询图像，描 述用户的检索目标或场景</a:t>
            </a:r>
            <a:endParaRPr sz="2400">
              <a:latin typeface="新宋体" panose="02010609030101010101" charset="-122"/>
              <a:cs typeface="新宋体" panose="02010609030101010101" charset="-122"/>
            </a:endParaRPr>
          </a:p>
          <a:p>
            <a:pPr marL="1700530">
              <a:lnSpc>
                <a:spcPct val="100000"/>
              </a:lnSpc>
              <a:spcBef>
                <a:spcPts val="1430"/>
              </a:spcBef>
              <a:tabLst>
                <a:tab pos="202438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草图：简单的素描，用户期望的目标形状</a:t>
            </a:r>
            <a:endParaRPr sz="2400">
              <a:latin typeface="新宋体" panose="02010609030101010101" charset="-122"/>
              <a:cs typeface="新宋体" panose="02010609030101010101" charset="-122"/>
            </a:endParaRPr>
          </a:p>
          <a:p>
            <a:pPr marL="1700530">
              <a:lnSpc>
                <a:spcPct val="100000"/>
              </a:lnSpc>
              <a:spcBef>
                <a:spcPts val="1430"/>
              </a:spcBef>
              <a:tabLst>
                <a:tab pos="202438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绘画：用颜色描绘图像区域及区域的空间分布</a:t>
            </a:r>
            <a:endParaRPr sz="2400">
              <a:latin typeface="新宋体" panose="02010609030101010101" charset="-122"/>
              <a:cs typeface="新宋体" panose="02010609030101010101" charset="-122"/>
            </a:endParaRPr>
          </a:p>
          <a:p>
            <a:pPr marL="1243330">
              <a:lnSpc>
                <a:spcPct val="100000"/>
              </a:lnSpc>
              <a:spcBef>
                <a:spcPts val="1270"/>
              </a:spcBef>
              <a:tabLst>
                <a:tab pos="156591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
        <p:nvSpPr>
          <p:cNvPr id="7" name="object 7"/>
          <p:cNvSpPr/>
          <p:nvPr/>
        </p:nvSpPr>
        <p:spPr>
          <a:xfrm>
            <a:off x="2467241" y="2337816"/>
            <a:ext cx="6121400" cy="792480"/>
          </a:xfrm>
          <a:custGeom>
            <a:avLst/>
            <a:gdLst/>
            <a:ahLst/>
            <a:cxnLst/>
            <a:rect l="l" t="t" r="r" b="b"/>
            <a:pathLst>
              <a:path w="6121400" h="792480">
                <a:moveTo>
                  <a:pt x="3060192" y="0"/>
                </a:moveTo>
                <a:lnTo>
                  <a:pt x="2982417" y="125"/>
                </a:lnTo>
                <a:lnTo>
                  <a:pt x="2905120" y="500"/>
                </a:lnTo>
                <a:lnTo>
                  <a:pt x="2828324" y="1121"/>
                </a:lnTo>
                <a:lnTo>
                  <a:pt x="2752051" y="1985"/>
                </a:lnTo>
                <a:lnTo>
                  <a:pt x="2676324" y="3089"/>
                </a:lnTo>
                <a:lnTo>
                  <a:pt x="2601166" y="4431"/>
                </a:lnTo>
                <a:lnTo>
                  <a:pt x="2526601" y="6006"/>
                </a:lnTo>
                <a:lnTo>
                  <a:pt x="2452650" y="7814"/>
                </a:lnTo>
                <a:lnTo>
                  <a:pt x="2379338" y="9849"/>
                </a:lnTo>
                <a:lnTo>
                  <a:pt x="2306686" y="12110"/>
                </a:lnTo>
                <a:lnTo>
                  <a:pt x="2234719" y="14593"/>
                </a:lnTo>
                <a:lnTo>
                  <a:pt x="2163458" y="17295"/>
                </a:lnTo>
                <a:lnTo>
                  <a:pt x="2092927" y="20214"/>
                </a:lnTo>
                <a:lnTo>
                  <a:pt x="2023149" y="23346"/>
                </a:lnTo>
                <a:lnTo>
                  <a:pt x="1954146" y="26689"/>
                </a:lnTo>
                <a:lnTo>
                  <a:pt x="1885942" y="30239"/>
                </a:lnTo>
                <a:lnTo>
                  <a:pt x="1818560" y="33993"/>
                </a:lnTo>
                <a:lnTo>
                  <a:pt x="1752022" y="37949"/>
                </a:lnTo>
                <a:lnTo>
                  <a:pt x="1686352" y="42103"/>
                </a:lnTo>
                <a:lnTo>
                  <a:pt x="1621572" y="46453"/>
                </a:lnTo>
                <a:lnTo>
                  <a:pt x="1557705" y="50996"/>
                </a:lnTo>
                <a:lnTo>
                  <a:pt x="1494774" y="55728"/>
                </a:lnTo>
                <a:lnTo>
                  <a:pt x="1432803" y="60647"/>
                </a:lnTo>
                <a:lnTo>
                  <a:pt x="1371814" y="65749"/>
                </a:lnTo>
                <a:lnTo>
                  <a:pt x="1311830" y="71032"/>
                </a:lnTo>
                <a:lnTo>
                  <a:pt x="1252874" y="76492"/>
                </a:lnTo>
                <a:lnTo>
                  <a:pt x="1194969" y="82127"/>
                </a:lnTo>
                <a:lnTo>
                  <a:pt x="1138138" y="87934"/>
                </a:lnTo>
                <a:lnTo>
                  <a:pt x="1082403" y="93910"/>
                </a:lnTo>
                <a:lnTo>
                  <a:pt x="1027789" y="100051"/>
                </a:lnTo>
                <a:lnTo>
                  <a:pt x="974317" y="106355"/>
                </a:lnTo>
                <a:lnTo>
                  <a:pt x="922011" y="112818"/>
                </a:lnTo>
                <a:lnTo>
                  <a:pt x="870893" y="119439"/>
                </a:lnTo>
                <a:lnTo>
                  <a:pt x="820987" y="126213"/>
                </a:lnTo>
                <a:lnTo>
                  <a:pt x="772316" y="133138"/>
                </a:lnTo>
                <a:lnTo>
                  <a:pt x="724902" y="140211"/>
                </a:lnTo>
                <a:lnTo>
                  <a:pt x="678768" y="147429"/>
                </a:lnTo>
                <a:lnTo>
                  <a:pt x="633938" y="154789"/>
                </a:lnTo>
                <a:lnTo>
                  <a:pt x="590434" y="162287"/>
                </a:lnTo>
                <a:lnTo>
                  <a:pt x="548279" y="169922"/>
                </a:lnTo>
                <a:lnTo>
                  <a:pt x="507496" y="177689"/>
                </a:lnTo>
                <a:lnTo>
                  <a:pt x="468108" y="185586"/>
                </a:lnTo>
                <a:lnTo>
                  <a:pt x="430139" y="193611"/>
                </a:lnTo>
                <a:lnTo>
                  <a:pt x="358545" y="210028"/>
                </a:lnTo>
                <a:lnTo>
                  <a:pt x="292899" y="226918"/>
                </a:lnTo>
                <a:lnTo>
                  <a:pt x="233384" y="244256"/>
                </a:lnTo>
                <a:lnTo>
                  <a:pt x="180183" y="262019"/>
                </a:lnTo>
                <a:lnTo>
                  <a:pt x="133481" y="280182"/>
                </a:lnTo>
                <a:lnTo>
                  <a:pt x="93459" y="298722"/>
                </a:lnTo>
                <a:lnTo>
                  <a:pt x="60303" y="317615"/>
                </a:lnTo>
                <a:lnTo>
                  <a:pt x="23842" y="346564"/>
                </a:lnTo>
                <a:lnTo>
                  <a:pt x="969" y="386176"/>
                </a:lnTo>
                <a:lnTo>
                  <a:pt x="0" y="396240"/>
                </a:lnTo>
                <a:lnTo>
                  <a:pt x="969" y="406303"/>
                </a:lnTo>
                <a:lnTo>
                  <a:pt x="23842" y="445915"/>
                </a:lnTo>
                <a:lnTo>
                  <a:pt x="60303" y="474864"/>
                </a:lnTo>
                <a:lnTo>
                  <a:pt x="93459" y="493757"/>
                </a:lnTo>
                <a:lnTo>
                  <a:pt x="133481" y="512297"/>
                </a:lnTo>
                <a:lnTo>
                  <a:pt x="180183" y="530460"/>
                </a:lnTo>
                <a:lnTo>
                  <a:pt x="233384" y="548223"/>
                </a:lnTo>
                <a:lnTo>
                  <a:pt x="292899" y="565561"/>
                </a:lnTo>
                <a:lnTo>
                  <a:pt x="358545" y="582451"/>
                </a:lnTo>
                <a:lnTo>
                  <a:pt x="430139" y="598868"/>
                </a:lnTo>
                <a:lnTo>
                  <a:pt x="468108" y="606893"/>
                </a:lnTo>
                <a:lnTo>
                  <a:pt x="507496" y="614790"/>
                </a:lnTo>
                <a:lnTo>
                  <a:pt x="548279" y="622557"/>
                </a:lnTo>
                <a:lnTo>
                  <a:pt x="590434" y="630192"/>
                </a:lnTo>
                <a:lnTo>
                  <a:pt x="633938" y="637690"/>
                </a:lnTo>
                <a:lnTo>
                  <a:pt x="678768" y="645050"/>
                </a:lnTo>
                <a:lnTo>
                  <a:pt x="724902" y="652268"/>
                </a:lnTo>
                <a:lnTo>
                  <a:pt x="772316" y="659341"/>
                </a:lnTo>
                <a:lnTo>
                  <a:pt x="820987" y="666266"/>
                </a:lnTo>
                <a:lnTo>
                  <a:pt x="870893" y="673040"/>
                </a:lnTo>
                <a:lnTo>
                  <a:pt x="922011" y="679661"/>
                </a:lnTo>
                <a:lnTo>
                  <a:pt x="974317" y="686124"/>
                </a:lnTo>
                <a:lnTo>
                  <a:pt x="1027789" y="692428"/>
                </a:lnTo>
                <a:lnTo>
                  <a:pt x="1082403" y="698569"/>
                </a:lnTo>
                <a:lnTo>
                  <a:pt x="1138138" y="704545"/>
                </a:lnTo>
                <a:lnTo>
                  <a:pt x="1194969" y="710352"/>
                </a:lnTo>
                <a:lnTo>
                  <a:pt x="1252874" y="715987"/>
                </a:lnTo>
                <a:lnTo>
                  <a:pt x="1311830" y="721447"/>
                </a:lnTo>
                <a:lnTo>
                  <a:pt x="1371814" y="726730"/>
                </a:lnTo>
                <a:lnTo>
                  <a:pt x="1432803" y="731832"/>
                </a:lnTo>
                <a:lnTo>
                  <a:pt x="1494774" y="736751"/>
                </a:lnTo>
                <a:lnTo>
                  <a:pt x="1557705" y="741483"/>
                </a:lnTo>
                <a:lnTo>
                  <a:pt x="1621572" y="746026"/>
                </a:lnTo>
                <a:lnTo>
                  <a:pt x="1686352" y="750376"/>
                </a:lnTo>
                <a:lnTo>
                  <a:pt x="1752022" y="754530"/>
                </a:lnTo>
                <a:lnTo>
                  <a:pt x="1818560" y="758486"/>
                </a:lnTo>
                <a:lnTo>
                  <a:pt x="1885942" y="762240"/>
                </a:lnTo>
                <a:lnTo>
                  <a:pt x="1954146" y="765790"/>
                </a:lnTo>
                <a:lnTo>
                  <a:pt x="2023149" y="769133"/>
                </a:lnTo>
                <a:lnTo>
                  <a:pt x="2092927" y="772265"/>
                </a:lnTo>
                <a:lnTo>
                  <a:pt x="2163458" y="775184"/>
                </a:lnTo>
                <a:lnTo>
                  <a:pt x="2234719" y="777886"/>
                </a:lnTo>
                <a:lnTo>
                  <a:pt x="2306686" y="780369"/>
                </a:lnTo>
                <a:lnTo>
                  <a:pt x="2379338" y="782630"/>
                </a:lnTo>
                <a:lnTo>
                  <a:pt x="2452650" y="784665"/>
                </a:lnTo>
                <a:lnTo>
                  <a:pt x="2526601" y="786473"/>
                </a:lnTo>
                <a:lnTo>
                  <a:pt x="2601166" y="788048"/>
                </a:lnTo>
                <a:lnTo>
                  <a:pt x="2676324" y="789390"/>
                </a:lnTo>
                <a:lnTo>
                  <a:pt x="2752051" y="790494"/>
                </a:lnTo>
                <a:lnTo>
                  <a:pt x="2828324" y="791358"/>
                </a:lnTo>
                <a:lnTo>
                  <a:pt x="2905120" y="791979"/>
                </a:lnTo>
                <a:lnTo>
                  <a:pt x="2982417" y="792354"/>
                </a:lnTo>
                <a:lnTo>
                  <a:pt x="3060192" y="792480"/>
                </a:lnTo>
                <a:lnTo>
                  <a:pt x="3138000" y="792354"/>
                </a:lnTo>
                <a:lnTo>
                  <a:pt x="3215331" y="791979"/>
                </a:lnTo>
                <a:lnTo>
                  <a:pt x="3292160" y="791358"/>
                </a:lnTo>
                <a:lnTo>
                  <a:pt x="3368464" y="790494"/>
                </a:lnTo>
                <a:lnTo>
                  <a:pt x="3444222" y="789390"/>
                </a:lnTo>
                <a:lnTo>
                  <a:pt x="3519409" y="788048"/>
                </a:lnTo>
                <a:lnTo>
                  <a:pt x="3594003" y="786473"/>
                </a:lnTo>
                <a:lnTo>
                  <a:pt x="3667981" y="784665"/>
                </a:lnTo>
                <a:lnTo>
                  <a:pt x="3741320" y="782630"/>
                </a:lnTo>
                <a:lnTo>
                  <a:pt x="3813997" y="780369"/>
                </a:lnTo>
                <a:lnTo>
                  <a:pt x="3885989" y="777886"/>
                </a:lnTo>
                <a:lnTo>
                  <a:pt x="3957274" y="775184"/>
                </a:lnTo>
                <a:lnTo>
                  <a:pt x="4027828" y="772265"/>
                </a:lnTo>
                <a:lnTo>
                  <a:pt x="4097628" y="769133"/>
                </a:lnTo>
                <a:lnTo>
                  <a:pt x="4166652" y="765790"/>
                </a:lnTo>
                <a:lnTo>
                  <a:pt x="4234876" y="762240"/>
                </a:lnTo>
                <a:lnTo>
                  <a:pt x="4302278" y="758486"/>
                </a:lnTo>
                <a:lnTo>
                  <a:pt x="4368835" y="754530"/>
                </a:lnTo>
                <a:lnTo>
                  <a:pt x="4434523" y="750376"/>
                </a:lnTo>
                <a:lnTo>
                  <a:pt x="4499321" y="746026"/>
                </a:lnTo>
                <a:lnTo>
                  <a:pt x="4563204" y="741483"/>
                </a:lnTo>
                <a:lnTo>
                  <a:pt x="4626150" y="736751"/>
                </a:lnTo>
                <a:lnTo>
                  <a:pt x="4688136" y="731832"/>
                </a:lnTo>
                <a:lnTo>
                  <a:pt x="4749140" y="726730"/>
                </a:lnTo>
                <a:lnTo>
                  <a:pt x="4809138" y="721447"/>
                </a:lnTo>
                <a:lnTo>
                  <a:pt x="4868107" y="715987"/>
                </a:lnTo>
                <a:lnTo>
                  <a:pt x="4926024" y="710352"/>
                </a:lnTo>
                <a:lnTo>
                  <a:pt x="4982867" y="704545"/>
                </a:lnTo>
                <a:lnTo>
                  <a:pt x="5038612" y="698569"/>
                </a:lnTo>
                <a:lnTo>
                  <a:pt x="5093237" y="692428"/>
                </a:lnTo>
                <a:lnTo>
                  <a:pt x="5146719" y="686124"/>
                </a:lnTo>
                <a:lnTo>
                  <a:pt x="5199035" y="679661"/>
                </a:lnTo>
                <a:lnTo>
                  <a:pt x="5250161" y="673040"/>
                </a:lnTo>
                <a:lnTo>
                  <a:pt x="5300075" y="666266"/>
                </a:lnTo>
                <a:lnTo>
                  <a:pt x="5348754" y="659341"/>
                </a:lnTo>
                <a:lnTo>
                  <a:pt x="5396176" y="652268"/>
                </a:lnTo>
                <a:lnTo>
                  <a:pt x="5442316" y="645050"/>
                </a:lnTo>
                <a:lnTo>
                  <a:pt x="5487153" y="637690"/>
                </a:lnTo>
                <a:lnTo>
                  <a:pt x="5530663" y="630192"/>
                </a:lnTo>
                <a:lnTo>
                  <a:pt x="5572823" y="622557"/>
                </a:lnTo>
                <a:lnTo>
                  <a:pt x="5613611" y="614790"/>
                </a:lnTo>
                <a:lnTo>
                  <a:pt x="5653003" y="606893"/>
                </a:lnTo>
                <a:lnTo>
                  <a:pt x="5690977" y="598868"/>
                </a:lnTo>
                <a:lnTo>
                  <a:pt x="5762578" y="582451"/>
                </a:lnTo>
                <a:lnTo>
                  <a:pt x="5828230" y="565561"/>
                </a:lnTo>
                <a:lnTo>
                  <a:pt x="5887750" y="548223"/>
                </a:lnTo>
                <a:lnTo>
                  <a:pt x="5940954" y="530460"/>
                </a:lnTo>
                <a:lnTo>
                  <a:pt x="5987660" y="512297"/>
                </a:lnTo>
                <a:lnTo>
                  <a:pt x="6027683" y="493757"/>
                </a:lnTo>
                <a:lnTo>
                  <a:pt x="6060840" y="474864"/>
                </a:lnTo>
                <a:lnTo>
                  <a:pt x="6097302" y="445915"/>
                </a:lnTo>
                <a:lnTo>
                  <a:pt x="6120176" y="406303"/>
                </a:lnTo>
                <a:lnTo>
                  <a:pt x="6121146" y="396239"/>
                </a:lnTo>
                <a:lnTo>
                  <a:pt x="6120176" y="386176"/>
                </a:lnTo>
                <a:lnTo>
                  <a:pt x="6097302" y="346564"/>
                </a:lnTo>
                <a:lnTo>
                  <a:pt x="6060840" y="317615"/>
                </a:lnTo>
                <a:lnTo>
                  <a:pt x="6027683" y="298722"/>
                </a:lnTo>
                <a:lnTo>
                  <a:pt x="5987660" y="280182"/>
                </a:lnTo>
                <a:lnTo>
                  <a:pt x="5940954" y="262019"/>
                </a:lnTo>
                <a:lnTo>
                  <a:pt x="5887750" y="244256"/>
                </a:lnTo>
                <a:lnTo>
                  <a:pt x="5828230" y="226918"/>
                </a:lnTo>
                <a:lnTo>
                  <a:pt x="5762578" y="210028"/>
                </a:lnTo>
                <a:lnTo>
                  <a:pt x="5690977" y="193611"/>
                </a:lnTo>
                <a:lnTo>
                  <a:pt x="5653003" y="185586"/>
                </a:lnTo>
                <a:lnTo>
                  <a:pt x="5613611" y="177689"/>
                </a:lnTo>
                <a:lnTo>
                  <a:pt x="5572823" y="169922"/>
                </a:lnTo>
                <a:lnTo>
                  <a:pt x="5530663" y="162287"/>
                </a:lnTo>
                <a:lnTo>
                  <a:pt x="5487153" y="154789"/>
                </a:lnTo>
                <a:lnTo>
                  <a:pt x="5442316" y="147429"/>
                </a:lnTo>
                <a:lnTo>
                  <a:pt x="5396176" y="140211"/>
                </a:lnTo>
                <a:lnTo>
                  <a:pt x="5348754" y="133138"/>
                </a:lnTo>
                <a:lnTo>
                  <a:pt x="5300075" y="126213"/>
                </a:lnTo>
                <a:lnTo>
                  <a:pt x="5250161" y="119439"/>
                </a:lnTo>
                <a:lnTo>
                  <a:pt x="5199035" y="112818"/>
                </a:lnTo>
                <a:lnTo>
                  <a:pt x="5146719" y="106355"/>
                </a:lnTo>
                <a:lnTo>
                  <a:pt x="5093237" y="100051"/>
                </a:lnTo>
                <a:lnTo>
                  <a:pt x="5038612" y="93910"/>
                </a:lnTo>
                <a:lnTo>
                  <a:pt x="4982867" y="87934"/>
                </a:lnTo>
                <a:lnTo>
                  <a:pt x="4926024" y="82127"/>
                </a:lnTo>
                <a:lnTo>
                  <a:pt x="4868107" y="76492"/>
                </a:lnTo>
                <a:lnTo>
                  <a:pt x="4809138" y="71032"/>
                </a:lnTo>
                <a:lnTo>
                  <a:pt x="4749140" y="65749"/>
                </a:lnTo>
                <a:lnTo>
                  <a:pt x="4688136" y="60647"/>
                </a:lnTo>
                <a:lnTo>
                  <a:pt x="4626150" y="55728"/>
                </a:lnTo>
                <a:lnTo>
                  <a:pt x="4563204" y="50996"/>
                </a:lnTo>
                <a:lnTo>
                  <a:pt x="4499321" y="46453"/>
                </a:lnTo>
                <a:lnTo>
                  <a:pt x="4434523" y="42103"/>
                </a:lnTo>
                <a:lnTo>
                  <a:pt x="4368835" y="37949"/>
                </a:lnTo>
                <a:lnTo>
                  <a:pt x="4302278" y="33993"/>
                </a:lnTo>
                <a:lnTo>
                  <a:pt x="4234876" y="30239"/>
                </a:lnTo>
                <a:lnTo>
                  <a:pt x="4166652" y="26689"/>
                </a:lnTo>
                <a:lnTo>
                  <a:pt x="4097628" y="23346"/>
                </a:lnTo>
                <a:lnTo>
                  <a:pt x="4027828" y="20214"/>
                </a:lnTo>
                <a:lnTo>
                  <a:pt x="3957274" y="17295"/>
                </a:lnTo>
                <a:lnTo>
                  <a:pt x="3885989" y="14593"/>
                </a:lnTo>
                <a:lnTo>
                  <a:pt x="3813997" y="12110"/>
                </a:lnTo>
                <a:lnTo>
                  <a:pt x="3741320" y="9849"/>
                </a:lnTo>
                <a:lnTo>
                  <a:pt x="3667981" y="7814"/>
                </a:lnTo>
                <a:lnTo>
                  <a:pt x="3594003" y="6006"/>
                </a:lnTo>
                <a:lnTo>
                  <a:pt x="3519409" y="4431"/>
                </a:lnTo>
                <a:lnTo>
                  <a:pt x="3444222" y="3089"/>
                </a:lnTo>
                <a:lnTo>
                  <a:pt x="3368464" y="1985"/>
                </a:lnTo>
                <a:lnTo>
                  <a:pt x="3292160" y="1121"/>
                </a:lnTo>
                <a:lnTo>
                  <a:pt x="3215331" y="500"/>
                </a:lnTo>
                <a:lnTo>
                  <a:pt x="3138000" y="125"/>
                </a:lnTo>
                <a:lnTo>
                  <a:pt x="3060192" y="0"/>
                </a:lnTo>
                <a:close/>
              </a:path>
            </a:pathLst>
          </a:custGeom>
          <a:ln w="19050">
            <a:solidFill>
              <a:srgbClr val="FF0000"/>
            </a:solidFill>
          </a:ln>
        </p:spPr>
        <p:txBody>
          <a:bodyPr wrap="square" lIns="0" tIns="0" rIns="0" bIns="0" rtlCol="0"/>
          <a:lstStyle/>
          <a:p>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170317" y="348995"/>
            <a:ext cx="8749030" cy="6858000"/>
          </a:xfrm>
          <a:prstGeom prst="rect">
            <a:avLst/>
          </a:prstGeom>
        </p:spPr>
        <p:txBody>
          <a:bodyPr vert="horz" wrap="square" lIns="0" tIns="49" rIns="0" bIns="0" rtlCol="0">
            <a:spAutoFit/>
          </a:bodyPr>
          <a:lstStyle/>
          <a:p>
            <a:pPr>
              <a:lnSpc>
                <a:spcPct val="100000"/>
              </a:lnSpc>
              <a:spcBef>
                <a:spcPts val="0"/>
              </a:spcBef>
            </a:pPr>
            <a:endParaRPr sz="4000">
              <a:latin typeface="Times New Roman" panose="02020603050405020304"/>
              <a:cs typeface="Times New Roman" panose="02020603050405020304"/>
            </a:endParaRPr>
          </a:p>
          <a:p>
            <a:pPr marL="668020">
              <a:lnSpc>
                <a:spcPct val="100000"/>
              </a:lnSpc>
            </a:pPr>
            <a:r>
              <a:rPr sz="3200" b="1" spc="-10" dirty="0">
                <a:latin typeface="新宋体" panose="02010609030101010101" charset="-122"/>
                <a:cs typeface="新宋体" panose="02010609030101010101" charset="-122"/>
              </a:rPr>
              <a:t>例</a:t>
            </a:r>
            <a:r>
              <a:rPr sz="3200" b="1" spc="-10" dirty="0">
                <a:latin typeface="Times New Roman" panose="02020603050405020304"/>
                <a:cs typeface="Times New Roman" panose="02020603050405020304"/>
              </a:rPr>
              <a:t>1—</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山水图像</a:t>
            </a:r>
            <a:endParaRPr sz="3200">
              <a:latin typeface="新宋体" panose="02010609030101010101" charset="-122"/>
              <a:cs typeface="新宋体" panose="02010609030101010101" charset="-122"/>
            </a:endParaRPr>
          </a:p>
        </p:txBody>
      </p:sp>
      <p:sp>
        <p:nvSpPr>
          <p:cNvPr id="6" name="object 6"/>
          <p:cNvSpPr/>
          <p:nvPr/>
        </p:nvSpPr>
        <p:spPr>
          <a:xfrm>
            <a:off x="1170317" y="348995"/>
            <a:ext cx="8748521" cy="68580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798711" y="2482595"/>
            <a:ext cx="1295400" cy="1511300"/>
          </a:xfrm>
          <a:custGeom>
            <a:avLst/>
            <a:gdLst/>
            <a:ahLst/>
            <a:cxnLst/>
            <a:rect l="l" t="t" r="r" b="b"/>
            <a:pathLst>
              <a:path w="1295400" h="1511300">
                <a:moveTo>
                  <a:pt x="647700" y="0"/>
                </a:moveTo>
                <a:lnTo>
                  <a:pt x="603393" y="1743"/>
                </a:lnTo>
                <a:lnTo>
                  <a:pt x="559881" y="6898"/>
                </a:lnTo>
                <a:lnTo>
                  <a:pt x="517262" y="15353"/>
                </a:lnTo>
                <a:lnTo>
                  <a:pt x="475632" y="26994"/>
                </a:lnTo>
                <a:lnTo>
                  <a:pt x="435088" y="41710"/>
                </a:lnTo>
                <a:lnTo>
                  <a:pt x="395728" y="59388"/>
                </a:lnTo>
                <a:lnTo>
                  <a:pt x="357647" y="79915"/>
                </a:lnTo>
                <a:lnTo>
                  <a:pt x="320943" y="103180"/>
                </a:lnTo>
                <a:lnTo>
                  <a:pt x="285712" y="129069"/>
                </a:lnTo>
                <a:lnTo>
                  <a:pt x="252053" y="157471"/>
                </a:lnTo>
                <a:lnTo>
                  <a:pt x="220060" y="188272"/>
                </a:lnTo>
                <a:lnTo>
                  <a:pt x="189833" y="221361"/>
                </a:lnTo>
                <a:lnTo>
                  <a:pt x="161466" y="256624"/>
                </a:lnTo>
                <a:lnTo>
                  <a:pt x="135058" y="293950"/>
                </a:lnTo>
                <a:lnTo>
                  <a:pt x="110705" y="333226"/>
                </a:lnTo>
                <a:lnTo>
                  <a:pt x="88504" y="374339"/>
                </a:lnTo>
                <a:lnTo>
                  <a:pt x="68552" y="417178"/>
                </a:lnTo>
                <a:lnTo>
                  <a:pt x="50946" y="461629"/>
                </a:lnTo>
                <a:lnTo>
                  <a:pt x="35783" y="507580"/>
                </a:lnTo>
                <a:lnTo>
                  <a:pt x="23159" y="554919"/>
                </a:lnTo>
                <a:lnTo>
                  <a:pt x="13172" y="603533"/>
                </a:lnTo>
                <a:lnTo>
                  <a:pt x="5919" y="653310"/>
                </a:lnTo>
                <a:lnTo>
                  <a:pt x="1495" y="704138"/>
                </a:lnTo>
                <a:lnTo>
                  <a:pt x="0" y="755904"/>
                </a:lnTo>
                <a:lnTo>
                  <a:pt x="1495" y="807578"/>
                </a:lnTo>
                <a:lnTo>
                  <a:pt x="5919" y="858322"/>
                </a:lnTo>
                <a:lnTo>
                  <a:pt x="13172" y="908022"/>
                </a:lnTo>
                <a:lnTo>
                  <a:pt x="23159" y="956567"/>
                </a:lnTo>
                <a:lnTo>
                  <a:pt x="35783" y="1003843"/>
                </a:lnTo>
                <a:lnTo>
                  <a:pt x="50946" y="1049738"/>
                </a:lnTo>
                <a:lnTo>
                  <a:pt x="68552" y="1094138"/>
                </a:lnTo>
                <a:lnTo>
                  <a:pt x="88504" y="1136932"/>
                </a:lnTo>
                <a:lnTo>
                  <a:pt x="110705" y="1178005"/>
                </a:lnTo>
                <a:lnTo>
                  <a:pt x="135058" y="1217246"/>
                </a:lnTo>
                <a:lnTo>
                  <a:pt x="161466" y="1254542"/>
                </a:lnTo>
                <a:lnTo>
                  <a:pt x="189833" y="1289780"/>
                </a:lnTo>
                <a:lnTo>
                  <a:pt x="220060" y="1322846"/>
                </a:lnTo>
                <a:lnTo>
                  <a:pt x="252053" y="1353629"/>
                </a:lnTo>
                <a:lnTo>
                  <a:pt x="285712" y="1382016"/>
                </a:lnTo>
                <a:lnTo>
                  <a:pt x="320943" y="1407893"/>
                </a:lnTo>
                <a:lnTo>
                  <a:pt x="357647" y="1431149"/>
                </a:lnTo>
                <a:lnTo>
                  <a:pt x="395728" y="1451669"/>
                </a:lnTo>
                <a:lnTo>
                  <a:pt x="435088" y="1469342"/>
                </a:lnTo>
                <a:lnTo>
                  <a:pt x="475632" y="1484054"/>
                </a:lnTo>
                <a:lnTo>
                  <a:pt x="517262" y="1495694"/>
                </a:lnTo>
                <a:lnTo>
                  <a:pt x="559881" y="1504147"/>
                </a:lnTo>
                <a:lnTo>
                  <a:pt x="603393" y="1509302"/>
                </a:lnTo>
                <a:lnTo>
                  <a:pt x="647700" y="1511046"/>
                </a:lnTo>
                <a:lnTo>
                  <a:pt x="692094" y="1509302"/>
                </a:lnTo>
                <a:lnTo>
                  <a:pt x="735678" y="1504147"/>
                </a:lnTo>
                <a:lnTo>
                  <a:pt x="778356" y="1495694"/>
                </a:lnTo>
                <a:lnTo>
                  <a:pt x="820031" y="1484054"/>
                </a:lnTo>
                <a:lnTo>
                  <a:pt x="860609" y="1469342"/>
                </a:lnTo>
                <a:lnTo>
                  <a:pt x="899993" y="1451669"/>
                </a:lnTo>
                <a:lnTo>
                  <a:pt x="938087" y="1431149"/>
                </a:lnTo>
                <a:lnTo>
                  <a:pt x="974795" y="1407893"/>
                </a:lnTo>
                <a:lnTo>
                  <a:pt x="1010022" y="1382016"/>
                </a:lnTo>
                <a:lnTo>
                  <a:pt x="1043671" y="1353629"/>
                </a:lnTo>
                <a:lnTo>
                  <a:pt x="1075646" y="1322846"/>
                </a:lnTo>
                <a:lnTo>
                  <a:pt x="1105852" y="1289780"/>
                </a:lnTo>
                <a:lnTo>
                  <a:pt x="1134193" y="1254542"/>
                </a:lnTo>
                <a:lnTo>
                  <a:pt x="1160572" y="1217246"/>
                </a:lnTo>
                <a:lnTo>
                  <a:pt x="1184895" y="1178005"/>
                </a:lnTo>
                <a:lnTo>
                  <a:pt x="1207064" y="1136932"/>
                </a:lnTo>
                <a:lnTo>
                  <a:pt x="1226984" y="1094138"/>
                </a:lnTo>
                <a:lnTo>
                  <a:pt x="1244560" y="1049738"/>
                </a:lnTo>
                <a:lnTo>
                  <a:pt x="1259695" y="1003843"/>
                </a:lnTo>
                <a:lnTo>
                  <a:pt x="1272293" y="956567"/>
                </a:lnTo>
                <a:lnTo>
                  <a:pt x="1282258" y="908022"/>
                </a:lnTo>
                <a:lnTo>
                  <a:pt x="1289495" y="858322"/>
                </a:lnTo>
                <a:lnTo>
                  <a:pt x="1293907" y="807578"/>
                </a:lnTo>
                <a:lnTo>
                  <a:pt x="1295400" y="755904"/>
                </a:lnTo>
                <a:lnTo>
                  <a:pt x="1293907" y="704138"/>
                </a:lnTo>
                <a:lnTo>
                  <a:pt x="1289495" y="653310"/>
                </a:lnTo>
                <a:lnTo>
                  <a:pt x="1282258" y="603533"/>
                </a:lnTo>
                <a:lnTo>
                  <a:pt x="1272293" y="554919"/>
                </a:lnTo>
                <a:lnTo>
                  <a:pt x="1259695" y="507580"/>
                </a:lnTo>
                <a:lnTo>
                  <a:pt x="1244560" y="461629"/>
                </a:lnTo>
                <a:lnTo>
                  <a:pt x="1226984" y="417178"/>
                </a:lnTo>
                <a:lnTo>
                  <a:pt x="1207064" y="374339"/>
                </a:lnTo>
                <a:lnTo>
                  <a:pt x="1184895" y="333226"/>
                </a:lnTo>
                <a:lnTo>
                  <a:pt x="1160572" y="293950"/>
                </a:lnTo>
                <a:lnTo>
                  <a:pt x="1134193" y="256624"/>
                </a:lnTo>
                <a:lnTo>
                  <a:pt x="1105852" y="221361"/>
                </a:lnTo>
                <a:lnTo>
                  <a:pt x="1075646" y="188272"/>
                </a:lnTo>
                <a:lnTo>
                  <a:pt x="1043671" y="157471"/>
                </a:lnTo>
                <a:lnTo>
                  <a:pt x="1010022" y="129069"/>
                </a:lnTo>
                <a:lnTo>
                  <a:pt x="974795" y="103180"/>
                </a:lnTo>
                <a:lnTo>
                  <a:pt x="938087" y="79915"/>
                </a:lnTo>
                <a:lnTo>
                  <a:pt x="899993" y="59388"/>
                </a:lnTo>
                <a:lnTo>
                  <a:pt x="860609" y="41710"/>
                </a:lnTo>
                <a:lnTo>
                  <a:pt x="820031" y="26994"/>
                </a:lnTo>
                <a:lnTo>
                  <a:pt x="778356" y="15353"/>
                </a:lnTo>
                <a:lnTo>
                  <a:pt x="735678" y="6898"/>
                </a:lnTo>
                <a:lnTo>
                  <a:pt x="692094" y="1743"/>
                </a:lnTo>
                <a:lnTo>
                  <a:pt x="647700" y="0"/>
                </a:lnTo>
                <a:close/>
              </a:path>
            </a:pathLst>
          </a:custGeom>
          <a:ln w="25400">
            <a:solidFill>
              <a:srgbClr val="FF0000"/>
            </a:solidFill>
          </a:ln>
        </p:spPr>
        <p:txBody>
          <a:bodyPr wrap="square" lIns="0" tIns="0" rIns="0" bIns="0" rtlCol="0"/>
          <a:lstStyle/>
          <a:p>
            <a:endParaRPr/>
          </a:p>
        </p:txBody>
      </p:sp>
      <p:sp>
        <p:nvSpPr>
          <p:cNvPr id="8" name="object 8"/>
          <p:cNvSpPr txBox="1"/>
          <p:nvPr/>
        </p:nvSpPr>
        <p:spPr>
          <a:xfrm>
            <a:off x="2617597" y="2103120"/>
            <a:ext cx="9398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查询例子</a:t>
            </a:r>
            <a:endParaRPr sz="1800">
              <a:latin typeface="新宋体" panose="02010609030101010101" charset="-122"/>
              <a:cs typeface="新宋体" panose="02010609030101010101"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25537" y="348995"/>
            <a:ext cx="8893302" cy="68580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25537" y="348995"/>
            <a:ext cx="8893302" cy="685800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202051" y="1809750"/>
            <a:ext cx="2311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每页12幅/第1页/共5页</a:t>
            </a:r>
            <a:endParaRPr sz="1800">
              <a:latin typeface="新宋体" panose="02010609030101010101" charset="-122"/>
              <a:cs typeface="新宋体" panose="02010609030101010101" charset="-122"/>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25537" y="348995"/>
            <a:ext cx="8893302" cy="685800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202051" y="1809750"/>
            <a:ext cx="2311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每页12幅/第2页/共5页</a:t>
            </a:r>
            <a:endParaRPr sz="1800">
              <a:latin typeface="新宋体" panose="02010609030101010101" charset="-122"/>
              <a:cs typeface="新宋体" panose="02010609030101010101" charset="-122"/>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25537" y="348995"/>
            <a:ext cx="8893302" cy="685800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202051" y="1809750"/>
            <a:ext cx="2311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每页12幅/第3页/共5页</a:t>
            </a:r>
            <a:endParaRPr sz="1800">
              <a:latin typeface="新宋体" panose="02010609030101010101" charset="-122"/>
              <a:cs typeface="新宋体" panose="02010609030101010101" charset="-122"/>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25537" y="348995"/>
            <a:ext cx="8893302" cy="685800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202051" y="1809750"/>
            <a:ext cx="2311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每页12幅/第4页/共5页</a:t>
            </a:r>
            <a:endParaRPr sz="1800">
              <a:latin typeface="新宋体" panose="02010609030101010101" charset="-122"/>
              <a:cs typeface="新宋体" panose="02010609030101010101" charset="-122"/>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53909" y="348995"/>
            <a:ext cx="8964930" cy="685800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202051" y="1809750"/>
            <a:ext cx="2311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每页12幅/第5页/共5页</a:t>
            </a:r>
            <a:endParaRPr sz="1800">
              <a:latin typeface="新宋体" panose="02010609030101010101" charset="-122"/>
              <a:cs typeface="新宋体" panose="0201060903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512480" rIns="0" bIns="0" rtlCol="0">
            <a:spAutoFit/>
          </a:bodyPr>
          <a:lstStyle/>
          <a:p>
            <a:pPr marL="156210">
              <a:lnSpc>
                <a:spcPts val="3295"/>
              </a:lnSpc>
            </a:pPr>
            <a:r>
              <a:rPr sz="2800" spc="-15" dirty="0">
                <a:latin typeface="新宋体" panose="02010609030101010101" charset="-122"/>
                <a:cs typeface="新宋体" panose="02010609030101010101" charset="-122"/>
              </a:rPr>
              <a:t>例7：视频字幕识别</a:t>
            </a:r>
            <a:endParaRPr sz="2800">
              <a:latin typeface="新宋体" panose="02010609030101010101" charset="-122"/>
              <a:cs typeface="新宋体" panose="02010609030101010101" charset="-122"/>
            </a:endParaRPr>
          </a:p>
        </p:txBody>
      </p:sp>
      <p:sp>
        <p:nvSpPr>
          <p:cNvPr id="5" name="object 5"/>
          <p:cNvSpPr/>
          <p:nvPr/>
        </p:nvSpPr>
        <p:spPr>
          <a:xfrm>
            <a:off x="1818017" y="1761744"/>
            <a:ext cx="7208519" cy="52654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51439" y="6370320"/>
            <a:ext cx="2375535" cy="287655"/>
          </a:xfrm>
          <a:custGeom>
            <a:avLst/>
            <a:gdLst/>
            <a:ahLst/>
            <a:cxnLst/>
            <a:rect l="l" t="t" r="r" b="b"/>
            <a:pathLst>
              <a:path w="2375535" h="287654">
                <a:moveTo>
                  <a:pt x="1187195" y="0"/>
                </a:moveTo>
                <a:lnTo>
                  <a:pt x="1109176" y="304"/>
                </a:lnTo>
                <a:lnTo>
                  <a:pt x="1032498" y="1204"/>
                </a:lnTo>
                <a:lnTo>
                  <a:pt x="957319" y="2682"/>
                </a:lnTo>
                <a:lnTo>
                  <a:pt x="883795" y="4719"/>
                </a:lnTo>
                <a:lnTo>
                  <a:pt x="812084" y="7296"/>
                </a:lnTo>
                <a:lnTo>
                  <a:pt x="742342" y="10396"/>
                </a:lnTo>
                <a:lnTo>
                  <a:pt x="674727" y="14000"/>
                </a:lnTo>
                <a:lnTo>
                  <a:pt x="609394" y="18090"/>
                </a:lnTo>
                <a:lnTo>
                  <a:pt x="546501" y="22646"/>
                </a:lnTo>
                <a:lnTo>
                  <a:pt x="486204" y="27651"/>
                </a:lnTo>
                <a:lnTo>
                  <a:pt x="428661" y="33086"/>
                </a:lnTo>
                <a:lnTo>
                  <a:pt x="374029" y="38933"/>
                </a:lnTo>
                <a:lnTo>
                  <a:pt x="322463" y="45173"/>
                </a:lnTo>
                <a:lnTo>
                  <a:pt x="274121" y="51788"/>
                </a:lnTo>
                <a:lnTo>
                  <a:pt x="229160" y="58759"/>
                </a:lnTo>
                <a:lnTo>
                  <a:pt x="187737" y="66068"/>
                </a:lnTo>
                <a:lnTo>
                  <a:pt x="150008" y="73697"/>
                </a:lnTo>
                <a:lnTo>
                  <a:pt x="86262" y="89839"/>
                </a:lnTo>
                <a:lnTo>
                  <a:pt x="39175" y="107038"/>
                </a:lnTo>
                <a:lnTo>
                  <a:pt x="2526" y="134496"/>
                </a:lnTo>
                <a:lnTo>
                  <a:pt x="0" y="144018"/>
                </a:lnTo>
                <a:lnTo>
                  <a:pt x="2526" y="153451"/>
                </a:lnTo>
                <a:lnTo>
                  <a:pt x="39175" y="180686"/>
                </a:lnTo>
                <a:lnTo>
                  <a:pt x="86262" y="197768"/>
                </a:lnTo>
                <a:lnTo>
                  <a:pt x="150008" y="213816"/>
                </a:lnTo>
                <a:lnTo>
                  <a:pt x="187737" y="221405"/>
                </a:lnTo>
                <a:lnTo>
                  <a:pt x="229160" y="228679"/>
                </a:lnTo>
                <a:lnTo>
                  <a:pt x="274121" y="235619"/>
                </a:lnTo>
                <a:lnTo>
                  <a:pt x="322463" y="242207"/>
                </a:lnTo>
                <a:lnTo>
                  <a:pt x="374029" y="248425"/>
                </a:lnTo>
                <a:lnTo>
                  <a:pt x="428661" y="254252"/>
                </a:lnTo>
                <a:lnTo>
                  <a:pt x="486204" y="259671"/>
                </a:lnTo>
                <a:lnTo>
                  <a:pt x="546501" y="264663"/>
                </a:lnTo>
                <a:lnTo>
                  <a:pt x="609394" y="269208"/>
                </a:lnTo>
                <a:lnTo>
                  <a:pt x="674727" y="273289"/>
                </a:lnTo>
                <a:lnTo>
                  <a:pt x="742342" y="276887"/>
                </a:lnTo>
                <a:lnTo>
                  <a:pt x="812084" y="279983"/>
                </a:lnTo>
                <a:lnTo>
                  <a:pt x="883795" y="282557"/>
                </a:lnTo>
                <a:lnTo>
                  <a:pt x="957319" y="284593"/>
                </a:lnTo>
                <a:lnTo>
                  <a:pt x="1032498" y="286070"/>
                </a:lnTo>
                <a:lnTo>
                  <a:pt x="1109176" y="286969"/>
                </a:lnTo>
                <a:lnTo>
                  <a:pt x="1187195" y="287274"/>
                </a:lnTo>
                <a:lnTo>
                  <a:pt x="1265303" y="286969"/>
                </a:lnTo>
                <a:lnTo>
                  <a:pt x="1342062" y="286070"/>
                </a:lnTo>
                <a:lnTo>
                  <a:pt x="1417315" y="284593"/>
                </a:lnTo>
                <a:lnTo>
                  <a:pt x="1490906" y="282557"/>
                </a:lnTo>
                <a:lnTo>
                  <a:pt x="1562679" y="279983"/>
                </a:lnTo>
                <a:lnTo>
                  <a:pt x="1632476" y="276887"/>
                </a:lnTo>
                <a:lnTo>
                  <a:pt x="1700142" y="273289"/>
                </a:lnTo>
                <a:lnTo>
                  <a:pt x="1765520" y="269208"/>
                </a:lnTo>
                <a:lnTo>
                  <a:pt x="1828453" y="264663"/>
                </a:lnTo>
                <a:lnTo>
                  <a:pt x="1888784" y="259671"/>
                </a:lnTo>
                <a:lnTo>
                  <a:pt x="1946358" y="254252"/>
                </a:lnTo>
                <a:lnTo>
                  <a:pt x="2001017" y="248425"/>
                </a:lnTo>
                <a:lnTo>
                  <a:pt x="2052606" y="242207"/>
                </a:lnTo>
                <a:lnTo>
                  <a:pt x="2100967" y="235619"/>
                </a:lnTo>
                <a:lnTo>
                  <a:pt x="2145944" y="228679"/>
                </a:lnTo>
                <a:lnTo>
                  <a:pt x="2187380" y="221405"/>
                </a:lnTo>
                <a:lnTo>
                  <a:pt x="2225120" y="213816"/>
                </a:lnTo>
                <a:lnTo>
                  <a:pt x="2288881" y="197768"/>
                </a:lnTo>
                <a:lnTo>
                  <a:pt x="2335975" y="180686"/>
                </a:lnTo>
                <a:lnTo>
                  <a:pt x="2372627" y="153451"/>
                </a:lnTo>
                <a:lnTo>
                  <a:pt x="2375154" y="144018"/>
                </a:lnTo>
                <a:lnTo>
                  <a:pt x="2372627" y="134496"/>
                </a:lnTo>
                <a:lnTo>
                  <a:pt x="2335975" y="107038"/>
                </a:lnTo>
                <a:lnTo>
                  <a:pt x="2288881" y="89839"/>
                </a:lnTo>
                <a:lnTo>
                  <a:pt x="2225120" y="73697"/>
                </a:lnTo>
                <a:lnTo>
                  <a:pt x="2187380" y="66068"/>
                </a:lnTo>
                <a:lnTo>
                  <a:pt x="2145944" y="58759"/>
                </a:lnTo>
                <a:lnTo>
                  <a:pt x="2100967" y="51788"/>
                </a:lnTo>
                <a:lnTo>
                  <a:pt x="2052606" y="45173"/>
                </a:lnTo>
                <a:lnTo>
                  <a:pt x="2001017" y="38933"/>
                </a:lnTo>
                <a:lnTo>
                  <a:pt x="1946358" y="33086"/>
                </a:lnTo>
                <a:lnTo>
                  <a:pt x="1888784" y="27651"/>
                </a:lnTo>
                <a:lnTo>
                  <a:pt x="1828453" y="22646"/>
                </a:lnTo>
                <a:lnTo>
                  <a:pt x="1765520" y="18090"/>
                </a:lnTo>
                <a:lnTo>
                  <a:pt x="1700142" y="14000"/>
                </a:lnTo>
                <a:lnTo>
                  <a:pt x="1632476" y="10396"/>
                </a:lnTo>
                <a:lnTo>
                  <a:pt x="1562679" y="7296"/>
                </a:lnTo>
                <a:lnTo>
                  <a:pt x="1490906" y="4719"/>
                </a:lnTo>
                <a:lnTo>
                  <a:pt x="1417315" y="2682"/>
                </a:lnTo>
                <a:lnTo>
                  <a:pt x="1342062" y="1204"/>
                </a:lnTo>
                <a:lnTo>
                  <a:pt x="1265303" y="304"/>
                </a:lnTo>
                <a:lnTo>
                  <a:pt x="1187195" y="0"/>
                </a:lnTo>
                <a:close/>
              </a:path>
            </a:pathLst>
          </a:custGeom>
          <a:ln w="25400">
            <a:solidFill>
              <a:srgbClr val="FF0000"/>
            </a:solidFill>
          </a:ln>
        </p:spPr>
        <p:txBody>
          <a:bodyPr wrap="square" lIns="0" tIns="0" rIns="0" bIns="0" rtlCol="0"/>
          <a:lstStyle/>
          <a:p>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890776"/>
            <a:ext cx="2638425" cy="4264025"/>
          </a:xfrm>
          <a:prstGeom prst="rect">
            <a:avLst/>
          </a:prstGeom>
        </p:spPr>
        <p:txBody>
          <a:bodyPr vert="horz" wrap="square" lIns="0" tIns="0" rIns="0" bIns="0" rtlCol="0">
            <a:spAutoFit/>
          </a:bodyPr>
          <a:lstStyle/>
          <a:p>
            <a:pPr marL="12700">
              <a:lnSpc>
                <a:spcPct val="10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现有系统</a:t>
            </a:r>
            <a:endParaRPr sz="2800">
              <a:latin typeface="新宋体" panose="02010609030101010101" charset="-122"/>
              <a:cs typeface="新宋体" panose="02010609030101010101" charset="-122"/>
            </a:endParaRPr>
          </a:p>
          <a:p>
            <a:pPr marL="848360" indent="-378460">
              <a:lnSpc>
                <a:spcPct val="100000"/>
              </a:lnSpc>
              <a:spcBef>
                <a:spcPts val="1685"/>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QBIC</a:t>
            </a:r>
            <a:endParaRPr sz="2800">
              <a:latin typeface="新宋体" panose="02010609030101010101" charset="-122"/>
              <a:cs typeface="新宋体" panose="02010609030101010101" charset="-122"/>
            </a:endParaRPr>
          </a:p>
          <a:p>
            <a:pPr marL="848360" indent="-378460">
              <a:lnSpc>
                <a:spcPct val="100000"/>
              </a:lnSpc>
              <a:spcBef>
                <a:spcPts val="1690"/>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Virage</a:t>
            </a:r>
            <a:endParaRPr sz="2800">
              <a:latin typeface="新宋体" panose="02010609030101010101" charset="-122"/>
              <a:cs typeface="新宋体" panose="02010609030101010101" charset="-122"/>
            </a:endParaRPr>
          </a:p>
          <a:p>
            <a:pPr marL="848360" indent="-378460">
              <a:lnSpc>
                <a:spcPct val="100000"/>
              </a:lnSpc>
              <a:spcBef>
                <a:spcPts val="1690"/>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Photobook</a:t>
            </a:r>
            <a:endParaRPr sz="2800">
              <a:latin typeface="新宋体" panose="02010609030101010101" charset="-122"/>
              <a:cs typeface="新宋体" panose="02010609030101010101" charset="-122"/>
            </a:endParaRPr>
          </a:p>
          <a:p>
            <a:pPr marL="848360" indent="-378460">
              <a:lnSpc>
                <a:spcPct val="100000"/>
              </a:lnSpc>
              <a:spcBef>
                <a:spcPts val="1685"/>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VisualSEEK</a:t>
            </a:r>
            <a:endParaRPr sz="2800">
              <a:latin typeface="新宋体" panose="02010609030101010101" charset="-122"/>
              <a:cs typeface="新宋体" panose="02010609030101010101" charset="-122"/>
            </a:endParaRPr>
          </a:p>
          <a:p>
            <a:pPr marL="848360" indent="-378460">
              <a:lnSpc>
                <a:spcPct val="100000"/>
              </a:lnSpc>
              <a:spcBef>
                <a:spcPts val="1690"/>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MARS</a:t>
            </a:r>
            <a:endParaRPr sz="2800">
              <a:latin typeface="新宋体" panose="02010609030101010101" charset="-122"/>
              <a:cs typeface="新宋体" panose="02010609030101010101" charset="-122"/>
            </a:endParaRPr>
          </a:p>
          <a:p>
            <a:pPr marL="469900">
              <a:lnSpc>
                <a:spcPct val="100000"/>
              </a:lnSpc>
              <a:spcBef>
                <a:spcPts val="151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00148" y="1606550"/>
            <a:ext cx="7815580" cy="5443855"/>
          </a:xfrm>
          <a:prstGeom prst="rect">
            <a:avLst/>
          </a:prstGeom>
        </p:spPr>
        <p:txBody>
          <a:bodyPr vert="horz" wrap="square" lIns="0" tIns="0" rIns="0" bIns="0" rtlCol="0">
            <a:spAutoFit/>
          </a:bodyPr>
          <a:lstStyle/>
          <a:p>
            <a:pPr marL="379730" indent="-367030">
              <a:lnSpc>
                <a:spcPct val="100000"/>
              </a:lnSpc>
              <a:buClr>
                <a:srgbClr val="EE2B0A"/>
              </a:buClr>
              <a:buSzPct val="71000"/>
              <a:buFont typeface="Wingdings" panose="05000000000000000000"/>
              <a:buChar char=""/>
              <a:tabLst>
                <a:tab pos="380365" algn="l"/>
              </a:tabLst>
            </a:pPr>
            <a:r>
              <a:rPr sz="2800" spc="-5" dirty="0">
                <a:latin typeface="新宋体" panose="02010609030101010101" charset="-122"/>
                <a:cs typeface="新宋体" panose="02010609030101010101" charset="-122"/>
              </a:rPr>
              <a:t>QBIC(Quer</a:t>
            </a:r>
            <a:r>
              <a:rPr sz="2800" dirty="0">
                <a:latin typeface="新宋体" panose="02010609030101010101" charset="-122"/>
                <a:cs typeface="新宋体" panose="02010609030101010101" charset="-122"/>
              </a:rPr>
              <a:t>y</a:t>
            </a:r>
            <a:r>
              <a:rPr sz="2800" spc="-5" dirty="0">
                <a:latin typeface="新宋体" panose="02010609030101010101" charset="-122"/>
                <a:cs typeface="新宋体" panose="02010609030101010101" charset="-122"/>
              </a:rPr>
              <a:t> B</a:t>
            </a:r>
            <a:r>
              <a:rPr sz="2800" dirty="0">
                <a:latin typeface="新宋体" panose="02010609030101010101" charset="-122"/>
                <a:cs typeface="新宋体" panose="02010609030101010101" charset="-122"/>
              </a:rPr>
              <a:t>y</a:t>
            </a:r>
            <a:r>
              <a:rPr sz="2800" spc="-5" dirty="0">
                <a:latin typeface="新宋体" panose="02010609030101010101" charset="-122"/>
                <a:cs typeface="新宋体" panose="02010609030101010101" charset="-122"/>
              </a:rPr>
              <a:t> Imag</a:t>
            </a:r>
            <a:r>
              <a:rPr sz="2800" dirty="0">
                <a:latin typeface="新宋体" panose="02010609030101010101" charset="-122"/>
                <a:cs typeface="新宋体" panose="02010609030101010101" charset="-122"/>
              </a:rPr>
              <a:t>e</a:t>
            </a:r>
            <a:r>
              <a:rPr sz="2800" spc="-5" dirty="0">
                <a:latin typeface="新宋体" panose="02010609030101010101" charset="-122"/>
                <a:cs typeface="新宋体" panose="02010609030101010101" charset="-122"/>
              </a:rPr>
              <a:t> Content)</a:t>
            </a:r>
            <a:endParaRPr sz="2800">
              <a:latin typeface="新宋体" panose="02010609030101010101" charset="-122"/>
              <a:cs typeface="新宋体" panose="02010609030101010101" charset="-122"/>
            </a:endParaRPr>
          </a:p>
          <a:p>
            <a:pPr marL="469900">
              <a:lnSpc>
                <a:spcPct val="100000"/>
              </a:lnSpc>
              <a:spcBef>
                <a:spcPts val="2090"/>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IBM研制开发</a:t>
            </a:r>
            <a:endParaRPr sz="2400">
              <a:latin typeface="新宋体" panose="02010609030101010101" charset="-122"/>
              <a:cs typeface="新宋体" panose="02010609030101010101" charset="-122"/>
            </a:endParaRPr>
          </a:p>
          <a:p>
            <a:pPr marL="774700" marR="919480" indent="-304800">
              <a:lnSpc>
                <a:spcPct val="150000"/>
              </a:lnSpc>
              <a:spcBef>
                <a:spcPts val="6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支持图像例子、绘制草图或定制图像特征模板 来检索图像库</a:t>
            </a:r>
            <a:endParaRPr sz="2400">
              <a:latin typeface="新宋体" panose="02010609030101010101" charset="-122"/>
              <a:cs typeface="新宋体" panose="02010609030101010101" charset="-122"/>
            </a:endParaRPr>
          </a:p>
          <a:p>
            <a:pPr marL="791845" lvl="1" indent="-321945">
              <a:lnSpc>
                <a:spcPct val="100000"/>
              </a:lnSpc>
              <a:spcBef>
                <a:spcPts val="1435"/>
              </a:spcBef>
              <a:buClr>
                <a:srgbClr val="EE2B0A"/>
              </a:buClr>
              <a:buSzPct val="71000"/>
              <a:buFont typeface="Wingdings" panose="05000000000000000000"/>
              <a:buChar char=""/>
              <a:tabLst>
                <a:tab pos="792480" algn="l"/>
              </a:tabLst>
            </a:pPr>
            <a:r>
              <a:rPr sz="2400" dirty="0">
                <a:latin typeface="新宋体" panose="02010609030101010101" charset="-122"/>
                <a:cs typeface="新宋体" panose="02010609030101010101" charset="-122"/>
              </a:rPr>
              <a:t>颜色使用RGB,YIQ,Lab和MTM颜色空间</a:t>
            </a:r>
            <a:endParaRPr sz="2400">
              <a:latin typeface="新宋体" panose="02010609030101010101" charset="-122"/>
              <a:cs typeface="新宋体" panose="02010609030101010101" charset="-122"/>
            </a:endParaRPr>
          </a:p>
          <a:p>
            <a:pPr marL="774700" marR="919480" indent="-304800">
              <a:lnSpc>
                <a:spcPct val="150000"/>
              </a:lnSpc>
              <a:spcBef>
                <a:spcPts val="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纹理使用改进的Tamura表示：粗糙度，对比度 和方向性等</a:t>
            </a:r>
            <a:endParaRPr sz="240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形状特征有目标面积、各阶矩、离心率和主轴方向等</a:t>
            </a:r>
            <a:endParaRPr sz="240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草图特征，如边界各点的切线方向等</a:t>
            </a:r>
            <a:endParaRPr sz="2400">
              <a:latin typeface="新宋体" panose="02010609030101010101" charset="-122"/>
              <a:cs typeface="新宋体" panose="02010609030101010101" charset="-122"/>
            </a:endParaRPr>
          </a:p>
          <a:p>
            <a:pPr marL="469900">
              <a:lnSpc>
                <a:spcPts val="2835"/>
              </a:lnSpc>
              <a:spcBef>
                <a:spcPts val="143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开发了基于聚类的索引技术</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890776"/>
            <a:ext cx="7439025" cy="4479290"/>
          </a:xfrm>
          <a:prstGeom prst="rect">
            <a:avLst/>
          </a:prstGeom>
        </p:spPr>
        <p:txBody>
          <a:bodyPr vert="horz" wrap="square" lIns="0" tIns="0" rIns="0" bIns="0" rtlCol="0">
            <a:spAutoFit/>
          </a:bodyPr>
          <a:lstStyle/>
          <a:p>
            <a:pPr marL="379730" indent="-367030">
              <a:lnSpc>
                <a:spcPct val="100000"/>
              </a:lnSpc>
              <a:buClr>
                <a:srgbClr val="EE2B0A"/>
              </a:buClr>
              <a:buSzPct val="71000"/>
              <a:buFont typeface="Wingdings" panose="05000000000000000000"/>
              <a:buChar char=""/>
              <a:tabLst>
                <a:tab pos="380365" algn="l"/>
              </a:tabLst>
            </a:pPr>
            <a:r>
              <a:rPr sz="2800" spc="-5" dirty="0">
                <a:latin typeface="新宋体" panose="02010609030101010101" charset="-122"/>
                <a:cs typeface="新宋体" panose="02010609030101010101" charset="-122"/>
              </a:rPr>
              <a:t>Virage的VI</a:t>
            </a:r>
            <a:r>
              <a:rPr sz="2800" dirty="0">
                <a:latin typeface="新宋体" panose="02010609030101010101" charset="-122"/>
                <a:cs typeface="新宋体" panose="02010609030101010101" charset="-122"/>
              </a:rPr>
              <a:t>R</a:t>
            </a:r>
            <a:r>
              <a:rPr sz="2800" spc="-5" dirty="0">
                <a:latin typeface="新宋体" panose="02010609030101010101" charset="-122"/>
                <a:cs typeface="新宋体" panose="02010609030101010101" charset="-122"/>
              </a:rPr>
              <a:t> Imag</a:t>
            </a:r>
            <a:r>
              <a:rPr sz="2800" dirty="0">
                <a:latin typeface="新宋体" panose="02010609030101010101" charset="-122"/>
                <a:cs typeface="新宋体" panose="02010609030101010101" charset="-122"/>
              </a:rPr>
              <a:t>e</a:t>
            </a:r>
            <a:r>
              <a:rPr sz="2800" spc="-5" dirty="0">
                <a:latin typeface="新宋体" panose="02010609030101010101" charset="-122"/>
                <a:cs typeface="新宋体" panose="02010609030101010101" charset="-122"/>
              </a:rPr>
              <a:t> Engine</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类似于QBIC系统</a:t>
            </a:r>
            <a:endParaRPr sz="2800">
              <a:latin typeface="新宋体" panose="02010609030101010101" charset="-122"/>
              <a:cs typeface="新宋体" panose="02010609030101010101" charset="-122"/>
            </a:endParaRPr>
          </a:p>
          <a:p>
            <a:pPr marL="469900" marR="183515">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特色：将特征进行归类，用户查询时可以 对特征进行任意组合</a:t>
            </a:r>
            <a:endParaRPr sz="2800">
              <a:latin typeface="新宋体" panose="02010609030101010101" charset="-122"/>
              <a:cs typeface="新宋体" panose="02010609030101010101" charset="-122"/>
            </a:endParaRPr>
          </a:p>
          <a:p>
            <a:pPr marL="379730" indent="-367030">
              <a:lnSpc>
                <a:spcPct val="100000"/>
              </a:lnSpc>
              <a:spcBef>
                <a:spcPts val="1685"/>
              </a:spcBef>
              <a:buClr>
                <a:srgbClr val="EE2B0A"/>
              </a:buClr>
              <a:buSzPct val="71000"/>
              <a:buFont typeface="Wingdings" panose="05000000000000000000"/>
              <a:buChar char=""/>
              <a:tabLst>
                <a:tab pos="380365" algn="l"/>
              </a:tabLst>
            </a:pPr>
            <a:r>
              <a:rPr sz="2800" spc="-5" dirty="0">
                <a:latin typeface="新宋体" panose="02010609030101010101" charset="-122"/>
                <a:cs typeface="新宋体" panose="02010609030101010101" charset="-122"/>
              </a:rPr>
              <a:t>Photobook</a:t>
            </a:r>
            <a:endParaRPr sz="2800">
              <a:latin typeface="新宋体" panose="02010609030101010101" charset="-122"/>
              <a:cs typeface="新宋体" panose="02010609030101010101" charset="-122"/>
            </a:endParaRPr>
          </a:p>
          <a:p>
            <a:pPr marL="469900">
              <a:lnSpc>
                <a:spcPct val="100000"/>
              </a:lnSpc>
              <a:spcBef>
                <a:spcPts val="1690"/>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MIT媒体实验室开发</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首先根据目标类别划分数据库，3个基本目 标是：脸、形状和纹理</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754251" y="1655317"/>
            <a:ext cx="6080125" cy="5557520"/>
          </a:xfrm>
          <a:prstGeom prst="rect">
            <a:avLst/>
          </a:prstGeom>
        </p:spPr>
        <p:txBody>
          <a:bodyPr vert="horz" wrap="square" lIns="0" tIns="0" rIns="0" bIns="0" rtlCol="0">
            <a:spAutoFit/>
          </a:bodyPr>
          <a:lstStyle/>
          <a:p>
            <a:pPr marL="12700">
              <a:lnSpc>
                <a:spcPct val="100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为什么需要基于内容的图像检索?</a:t>
            </a:r>
            <a:endParaRPr sz="2800">
              <a:latin typeface="新宋体" panose="02010609030101010101" charset="-122"/>
              <a:cs typeface="新宋体" panose="02010609030101010101" charset="-122"/>
            </a:endParaRPr>
          </a:p>
          <a:p>
            <a:pPr marL="12700">
              <a:lnSpc>
                <a:spcPct val="100000"/>
              </a:lnSpc>
              <a:spcBef>
                <a:spcPts val="1755"/>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查询方式，查询demo，现有系统简介</a:t>
            </a:r>
            <a:endParaRPr sz="2800">
              <a:latin typeface="新宋体" panose="02010609030101010101" charset="-122"/>
              <a:cs typeface="新宋体" panose="02010609030101010101" charset="-122"/>
            </a:endParaRPr>
          </a:p>
          <a:p>
            <a:pPr marL="12700">
              <a:lnSpc>
                <a:spcPct val="100000"/>
              </a:lnSpc>
              <a:spcBef>
                <a:spcPts val="1685"/>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具体内容</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特征提取</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相似度匹配</a:t>
            </a:r>
            <a:endParaRPr sz="2800">
              <a:latin typeface="新宋体" panose="02010609030101010101" charset="-122"/>
              <a:cs typeface="新宋体" panose="02010609030101010101" charset="-122"/>
            </a:endParaRPr>
          </a:p>
          <a:p>
            <a:pPr marL="927100">
              <a:lnSpc>
                <a:spcPct val="100000"/>
              </a:lnSpc>
              <a:spcBef>
                <a:spcPts val="1685"/>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相关反馈</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索引结构</a:t>
            </a:r>
            <a:endParaRPr sz="2800">
              <a:latin typeface="新宋体" panose="02010609030101010101" charset="-122"/>
              <a:cs typeface="新宋体" panose="02010609030101010101" charset="-122"/>
            </a:endParaRPr>
          </a:p>
          <a:p>
            <a:pPr marL="12700">
              <a:lnSpc>
                <a:spcPct val="100000"/>
              </a:lnSpc>
              <a:spcBef>
                <a:spcPts val="1690"/>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MPEG-7介绍：性能评价等</a:t>
            </a:r>
            <a:endParaRPr sz="2800">
              <a:latin typeface="新宋体" panose="02010609030101010101" charset="-122"/>
              <a:cs typeface="新宋体" panose="02010609030101010101" charset="-122"/>
            </a:endParaRPr>
          </a:p>
          <a:p>
            <a:pPr marL="12700">
              <a:lnSpc>
                <a:spcPts val="3295"/>
              </a:lnSpc>
              <a:spcBef>
                <a:spcPts val="1685"/>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思考的几个问题？</a:t>
            </a:r>
            <a:endParaRPr sz="2800">
              <a:latin typeface="新宋体" panose="02010609030101010101" charset="-122"/>
              <a:cs typeface="新宋体" panose="02010609030101010101" charset="-122"/>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6125845" cy="508952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424180" indent="-411480">
              <a:lnSpc>
                <a:spcPct val="100000"/>
              </a:lnSpc>
              <a:buClr>
                <a:srgbClr val="EE2B0A"/>
              </a:buClr>
              <a:buSzPct val="69000"/>
              <a:buFont typeface="Wingdings" panose="05000000000000000000"/>
              <a:buChar char=""/>
              <a:tabLst>
                <a:tab pos="424180" algn="l"/>
              </a:tabLst>
            </a:pPr>
            <a:r>
              <a:rPr sz="3200" spc="-5" dirty="0">
                <a:latin typeface="新宋体" panose="02010609030101010101" charset="-122"/>
                <a:cs typeface="新宋体" panose="02010609030101010101" charset="-122"/>
              </a:rPr>
              <a:t>特征提取(Feature Extraction)</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颜色特征</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纹理特征</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形状特征</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空间关系特征</a:t>
            </a:r>
            <a:endParaRPr sz="3200">
              <a:latin typeface="新宋体" panose="02010609030101010101" charset="-122"/>
              <a:cs typeface="新宋体" panose="02010609030101010101" charset="-122"/>
            </a:endParaRPr>
          </a:p>
          <a:p>
            <a:pPr marL="469900">
              <a:lnSpc>
                <a:spcPct val="100000"/>
              </a:lnSpc>
              <a:spcBef>
                <a:spcPts val="171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Times New Roman" panose="02020603050405020304"/>
                <a:cs typeface="Times New Roman" panose="02020603050405020304"/>
              </a:rPr>
              <a:t>……</a:t>
            </a:r>
            <a:endParaRPr sz="3200">
              <a:latin typeface="Times New Roman" panose="02020603050405020304"/>
              <a:cs typeface="Times New Roman" panose="02020603050405020304"/>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7810500" cy="3630295"/>
          </a:xfrm>
          <a:prstGeom prst="rect">
            <a:avLst/>
          </a:prstGeom>
        </p:spPr>
        <p:txBody>
          <a:bodyPr vert="horz" wrap="square" lIns="0" tIns="0" rIns="0" bIns="0" rtlCol="0">
            <a:spAutoFit/>
          </a:bodyPr>
          <a:lstStyle/>
          <a:p>
            <a:pPr marL="12700">
              <a:lnSpc>
                <a:spcPct val="100000"/>
              </a:lnSpc>
            </a:pPr>
            <a:r>
              <a:rPr sz="3200" b="1" spc="-15" dirty="0" err="1">
                <a:latin typeface="新宋体" panose="02010609030101010101" charset="-122"/>
                <a:cs typeface="新宋体" panose="02010609030101010101" charset="-122"/>
              </a:rPr>
              <a:t>基于内容的图像检索</a:t>
            </a:r>
            <a:endParaRPr lang="zh-CN" altLang="en-US" sz="3200" dirty="0">
              <a:latin typeface="新宋体" panose="02010609030101010101" charset="-122"/>
              <a:cs typeface="新宋体" panose="02010609030101010101" charset="-122"/>
            </a:endParaRPr>
          </a:p>
          <a:p>
            <a:pPr>
              <a:lnSpc>
                <a:spcPct val="100000"/>
              </a:lnSpc>
              <a:spcBef>
                <a:spcPts val="30"/>
              </a:spcBef>
            </a:pPr>
            <a:endParaRPr lang="zh-CN" altLang="en-US" sz="3200" dirty="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颜色特征</a:t>
            </a:r>
            <a:endParaRPr sz="3200" dirty="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颜色空间（也称彩色模型或彩色系统）</a:t>
            </a:r>
            <a:endParaRPr sz="3200" dirty="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颜色特征表示</a:t>
            </a:r>
            <a:endParaRPr sz="3200" dirty="0">
              <a:latin typeface="新宋体" panose="02010609030101010101" charset="-122"/>
              <a:cs typeface="新宋体" panose="02010609030101010101" charset="-122"/>
            </a:endParaRPr>
          </a:p>
          <a:p>
            <a:pPr marL="469900">
              <a:lnSpc>
                <a:spcPts val="375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颜色相似度匹配算法</a:t>
            </a:r>
            <a:endParaRPr sz="3200" dirty="0">
              <a:latin typeface="新宋体" panose="02010609030101010101" charset="-122"/>
              <a:cs typeface="新宋体" panose="02010609030101010101" charset="-122"/>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颜色特征</a:t>
            </a:r>
          </a:p>
        </p:txBody>
      </p:sp>
      <p:sp>
        <p:nvSpPr>
          <p:cNvPr id="6" name="object 6"/>
          <p:cNvSpPr txBox="1"/>
          <p:nvPr/>
        </p:nvSpPr>
        <p:spPr>
          <a:xfrm>
            <a:off x="1825879" y="1891791"/>
            <a:ext cx="6725920" cy="441642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颜色空间</a:t>
            </a:r>
            <a:endParaRPr sz="3200">
              <a:latin typeface="新宋体" panose="02010609030101010101" charset="-122"/>
              <a:cs typeface="新宋体" panose="02010609030101010101" charset="-122"/>
            </a:endParaRPr>
          </a:p>
          <a:p>
            <a:pPr marL="892810" indent="-422910">
              <a:lnSpc>
                <a:spcPct val="100000"/>
              </a:lnSpc>
              <a:spcBef>
                <a:spcPts val="2320"/>
              </a:spcBef>
              <a:buClr>
                <a:srgbClr val="EE2B0A"/>
              </a:buClr>
              <a:buSzPct val="79000"/>
              <a:buFont typeface="Wingdings" panose="05000000000000000000"/>
              <a:buChar char=""/>
              <a:tabLst>
                <a:tab pos="892810" algn="l"/>
              </a:tabLst>
            </a:pPr>
            <a:r>
              <a:rPr sz="2800" dirty="0">
                <a:latin typeface="新宋体" panose="02010609030101010101" charset="-122"/>
                <a:cs typeface="新宋体" panose="02010609030101010101" charset="-122"/>
              </a:rPr>
              <a:t>RGB</a:t>
            </a:r>
            <a:endParaRPr sz="2800">
              <a:latin typeface="新宋体" panose="02010609030101010101" charset="-122"/>
              <a:cs typeface="新宋体" panose="02010609030101010101" charset="-122"/>
            </a:endParaRPr>
          </a:p>
          <a:p>
            <a:pPr marL="848360" indent="-378460">
              <a:lnSpc>
                <a:spcPct val="100000"/>
              </a:lnSpc>
              <a:spcBef>
                <a:spcPts val="1755"/>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CMY或CMYK</a:t>
            </a:r>
            <a:endParaRPr sz="2800">
              <a:latin typeface="新宋体" panose="02010609030101010101" charset="-122"/>
              <a:cs typeface="新宋体" panose="02010609030101010101" charset="-122"/>
            </a:endParaRPr>
          </a:p>
          <a:p>
            <a:pPr marL="848360" indent="-378460">
              <a:lnSpc>
                <a:spcPct val="100000"/>
              </a:lnSpc>
              <a:spcBef>
                <a:spcPts val="1690"/>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HSI</a:t>
            </a:r>
            <a:endParaRPr sz="2800">
              <a:latin typeface="新宋体" panose="02010609030101010101" charset="-122"/>
              <a:cs typeface="新宋体" panose="02010609030101010101" charset="-122"/>
            </a:endParaRPr>
          </a:p>
          <a:p>
            <a:pPr marL="1536065" marR="5080" indent="-1066800">
              <a:lnSpc>
                <a:spcPts val="5050"/>
              </a:lnSpc>
              <a:spcBef>
                <a:spcPts val="44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HSV:比HSI模型更与人类对颜色的感知 </a:t>
            </a:r>
            <a:r>
              <a:rPr sz="2800" spc="-10" dirty="0">
                <a:latin typeface="新宋体" panose="02010609030101010101" charset="-122"/>
                <a:cs typeface="新宋体" panose="02010609030101010101" charset="-122"/>
              </a:rPr>
              <a:t>接近</a:t>
            </a:r>
            <a:endParaRPr sz="2800">
              <a:latin typeface="新宋体" panose="02010609030101010101" charset="-122"/>
              <a:cs typeface="新宋体" panose="02010609030101010101" charset="-122"/>
            </a:endParaRPr>
          </a:p>
          <a:p>
            <a:pPr marL="469900">
              <a:lnSpc>
                <a:spcPts val="3295"/>
              </a:lnSpc>
              <a:spcBef>
                <a:spcPts val="124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均匀颜色空间模型：MTM，LUV和Lab</a:t>
            </a:r>
            <a:endParaRPr sz="2800">
              <a:latin typeface="新宋体" panose="02010609030101010101" charset="-122"/>
              <a:cs typeface="新宋体" panose="02010609030101010101" charset="-122"/>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颜色空间</a:t>
            </a:r>
          </a:p>
        </p:txBody>
      </p:sp>
      <p:sp>
        <p:nvSpPr>
          <p:cNvPr id="6" name="object 6"/>
          <p:cNvSpPr txBox="1"/>
          <p:nvPr/>
        </p:nvSpPr>
        <p:spPr>
          <a:xfrm>
            <a:off x="1825879" y="1891791"/>
            <a:ext cx="843280" cy="476250"/>
          </a:xfrm>
          <a:prstGeom prst="rect">
            <a:avLst/>
          </a:prstGeom>
        </p:spPr>
        <p:txBody>
          <a:bodyPr vert="horz" wrap="square" lIns="0" tIns="0" rIns="0" bIns="0" rtlCol="0">
            <a:spAutoFit/>
          </a:bodyPr>
          <a:lstStyle/>
          <a:p>
            <a:pPr marL="12700">
              <a:lnSpc>
                <a:spcPts val="3750"/>
              </a:lnSpc>
            </a:pPr>
            <a:r>
              <a:rPr sz="2200" spc="-10" dirty="0">
                <a:solidFill>
                  <a:srgbClr val="EE2B0A"/>
                </a:solidFill>
                <a:latin typeface="Wingdings" panose="05000000000000000000"/>
                <a:cs typeface="Wingdings" panose="05000000000000000000"/>
              </a:rPr>
              <a:t></a:t>
            </a:r>
            <a:r>
              <a:rPr sz="3200" b="1" spc="-15" dirty="0">
                <a:latin typeface="新宋体" panose="02010609030101010101" charset="-122"/>
                <a:cs typeface="新宋体" panose="02010609030101010101" charset="-122"/>
              </a:rPr>
              <a:t>RGB</a:t>
            </a:r>
            <a:endParaRPr sz="3200">
              <a:latin typeface="新宋体" panose="02010609030101010101" charset="-122"/>
              <a:cs typeface="新宋体" panose="02010609030101010101" charset="-122"/>
            </a:endParaRPr>
          </a:p>
        </p:txBody>
      </p:sp>
      <p:sp>
        <p:nvSpPr>
          <p:cNvPr id="7" name="object 7"/>
          <p:cNvSpPr txBox="1"/>
          <p:nvPr/>
        </p:nvSpPr>
        <p:spPr>
          <a:xfrm>
            <a:off x="4269495" y="1891791"/>
            <a:ext cx="635635"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HSV</a:t>
            </a:r>
            <a:endParaRPr sz="3200">
              <a:latin typeface="新宋体" panose="02010609030101010101" charset="-122"/>
              <a:cs typeface="新宋体" panose="02010609030101010101" charset="-122"/>
            </a:endParaRPr>
          </a:p>
        </p:txBody>
      </p:sp>
      <p:sp>
        <p:nvSpPr>
          <p:cNvPr id="8" name="object 8"/>
          <p:cNvSpPr/>
          <p:nvPr/>
        </p:nvSpPr>
        <p:spPr>
          <a:xfrm>
            <a:off x="2754515" y="2058923"/>
            <a:ext cx="1439545" cy="127000"/>
          </a:xfrm>
          <a:custGeom>
            <a:avLst/>
            <a:gdLst/>
            <a:ahLst/>
            <a:cxnLst/>
            <a:rect l="l" t="t" r="r" b="b"/>
            <a:pathLst>
              <a:path w="1439545" h="127000">
                <a:moveTo>
                  <a:pt x="1363218" y="63245"/>
                </a:moveTo>
                <a:lnTo>
                  <a:pt x="1355946" y="54101"/>
                </a:lnTo>
                <a:lnTo>
                  <a:pt x="0" y="54101"/>
                </a:lnTo>
                <a:lnTo>
                  <a:pt x="0" y="73151"/>
                </a:lnTo>
                <a:lnTo>
                  <a:pt x="1355340" y="73151"/>
                </a:lnTo>
                <a:lnTo>
                  <a:pt x="1363218" y="63245"/>
                </a:lnTo>
                <a:close/>
              </a:path>
              <a:path w="1439545" h="127000">
                <a:moveTo>
                  <a:pt x="1439418" y="63245"/>
                </a:moveTo>
                <a:lnTo>
                  <a:pt x="1312926" y="0"/>
                </a:lnTo>
                <a:lnTo>
                  <a:pt x="1355946" y="54101"/>
                </a:lnTo>
                <a:lnTo>
                  <a:pt x="1363218" y="54101"/>
                </a:lnTo>
                <a:lnTo>
                  <a:pt x="1363218" y="101345"/>
                </a:lnTo>
                <a:lnTo>
                  <a:pt x="1439418" y="63245"/>
                </a:lnTo>
                <a:close/>
              </a:path>
              <a:path w="1439545" h="127000">
                <a:moveTo>
                  <a:pt x="1363218" y="101345"/>
                </a:moveTo>
                <a:lnTo>
                  <a:pt x="1363218" y="73151"/>
                </a:lnTo>
                <a:lnTo>
                  <a:pt x="1355340" y="73151"/>
                </a:lnTo>
                <a:lnTo>
                  <a:pt x="1312926" y="126491"/>
                </a:lnTo>
                <a:lnTo>
                  <a:pt x="1363218" y="101345"/>
                </a:lnTo>
                <a:close/>
              </a:path>
              <a:path w="1439545" h="127000">
                <a:moveTo>
                  <a:pt x="1363218" y="73151"/>
                </a:moveTo>
                <a:lnTo>
                  <a:pt x="1363218" y="63245"/>
                </a:lnTo>
                <a:lnTo>
                  <a:pt x="1355340" y="73151"/>
                </a:lnTo>
                <a:lnTo>
                  <a:pt x="1363218" y="73151"/>
                </a:lnTo>
                <a:close/>
              </a:path>
              <a:path w="1439545" h="127000">
                <a:moveTo>
                  <a:pt x="1363218" y="63245"/>
                </a:moveTo>
                <a:lnTo>
                  <a:pt x="1363218" y="54101"/>
                </a:lnTo>
                <a:lnTo>
                  <a:pt x="1355946" y="54101"/>
                </a:lnTo>
                <a:lnTo>
                  <a:pt x="1363218" y="63245"/>
                </a:lnTo>
                <a:close/>
              </a:path>
            </a:pathLst>
          </a:custGeom>
          <a:solidFill>
            <a:srgbClr val="FF0000"/>
          </a:solidFill>
        </p:spPr>
        <p:txBody>
          <a:bodyPr wrap="square" lIns="0" tIns="0" rIns="0" bIns="0" rtlCol="0"/>
          <a:lstStyle/>
          <a:p>
            <a:endParaRPr/>
          </a:p>
        </p:txBody>
      </p:sp>
      <p:sp>
        <p:nvSpPr>
          <p:cNvPr id="9" name="object 9"/>
          <p:cNvSpPr/>
          <p:nvPr/>
        </p:nvSpPr>
        <p:spPr>
          <a:xfrm>
            <a:off x="3471599" y="3473943"/>
            <a:ext cx="38100" cy="21590"/>
          </a:xfrm>
          <a:custGeom>
            <a:avLst/>
            <a:gdLst/>
            <a:ahLst/>
            <a:cxnLst/>
            <a:rect l="l" t="t" r="r" b="b"/>
            <a:pathLst>
              <a:path w="38100" h="21589">
                <a:moveTo>
                  <a:pt x="0" y="21338"/>
                </a:moveTo>
                <a:lnTo>
                  <a:pt x="38100" y="0"/>
                </a:lnTo>
              </a:path>
            </a:pathLst>
          </a:custGeom>
          <a:ln w="12027">
            <a:solidFill>
              <a:srgbClr val="000000"/>
            </a:solidFill>
          </a:ln>
        </p:spPr>
        <p:txBody>
          <a:bodyPr wrap="square" lIns="0" tIns="0" rIns="0" bIns="0" rtlCol="0"/>
          <a:lstStyle/>
          <a:p>
            <a:endParaRPr/>
          </a:p>
        </p:txBody>
      </p:sp>
      <p:sp>
        <p:nvSpPr>
          <p:cNvPr id="10" name="object 10"/>
          <p:cNvSpPr/>
          <p:nvPr/>
        </p:nvSpPr>
        <p:spPr>
          <a:xfrm>
            <a:off x="3509699" y="3480042"/>
            <a:ext cx="54610" cy="142875"/>
          </a:xfrm>
          <a:custGeom>
            <a:avLst/>
            <a:gdLst/>
            <a:ahLst/>
            <a:cxnLst/>
            <a:rect l="l" t="t" r="r" b="b"/>
            <a:pathLst>
              <a:path w="54610" h="142875">
                <a:moveTo>
                  <a:pt x="0" y="0"/>
                </a:moveTo>
                <a:lnTo>
                  <a:pt x="54097" y="142491"/>
                </a:lnTo>
              </a:path>
            </a:pathLst>
          </a:custGeom>
          <a:ln w="24489">
            <a:solidFill>
              <a:srgbClr val="000000"/>
            </a:solidFill>
          </a:ln>
        </p:spPr>
        <p:txBody>
          <a:bodyPr wrap="square" lIns="0" tIns="0" rIns="0" bIns="0" rtlCol="0"/>
          <a:lstStyle/>
          <a:p>
            <a:endParaRPr/>
          </a:p>
        </p:txBody>
      </p:sp>
      <p:sp>
        <p:nvSpPr>
          <p:cNvPr id="11" name="object 11"/>
          <p:cNvSpPr/>
          <p:nvPr/>
        </p:nvSpPr>
        <p:spPr>
          <a:xfrm>
            <a:off x="3569902" y="3218676"/>
            <a:ext cx="3026410" cy="403860"/>
          </a:xfrm>
          <a:custGeom>
            <a:avLst/>
            <a:gdLst/>
            <a:ahLst/>
            <a:cxnLst/>
            <a:rect l="l" t="t" r="r" b="b"/>
            <a:pathLst>
              <a:path w="3026409" h="403860">
                <a:moveTo>
                  <a:pt x="0" y="403857"/>
                </a:moveTo>
                <a:lnTo>
                  <a:pt x="72387" y="0"/>
                </a:lnTo>
                <a:lnTo>
                  <a:pt x="3025939" y="0"/>
                </a:lnTo>
              </a:path>
            </a:pathLst>
          </a:custGeom>
          <a:ln w="11952">
            <a:solidFill>
              <a:srgbClr val="000000"/>
            </a:solidFill>
          </a:ln>
        </p:spPr>
        <p:txBody>
          <a:bodyPr wrap="square" lIns="0" tIns="0" rIns="0" bIns="0" rtlCol="0"/>
          <a:lstStyle/>
          <a:p>
            <a:endParaRPr/>
          </a:p>
        </p:txBody>
      </p:sp>
      <p:sp>
        <p:nvSpPr>
          <p:cNvPr id="12" name="object 12"/>
          <p:cNvSpPr/>
          <p:nvPr/>
        </p:nvSpPr>
        <p:spPr>
          <a:xfrm>
            <a:off x="3287951" y="3176764"/>
            <a:ext cx="3333115" cy="0"/>
          </a:xfrm>
          <a:custGeom>
            <a:avLst/>
            <a:gdLst/>
            <a:ahLst/>
            <a:cxnLst/>
            <a:rect l="l" t="t" r="r" b="b"/>
            <a:pathLst>
              <a:path w="3333115">
                <a:moveTo>
                  <a:pt x="0" y="0"/>
                </a:moveTo>
                <a:lnTo>
                  <a:pt x="3333032" y="0"/>
                </a:lnTo>
              </a:path>
            </a:pathLst>
          </a:custGeom>
          <a:ln w="11946">
            <a:solidFill>
              <a:srgbClr val="000000"/>
            </a:solidFill>
          </a:ln>
        </p:spPr>
        <p:txBody>
          <a:bodyPr wrap="square" lIns="0" tIns="0" rIns="0" bIns="0" rtlCol="0"/>
          <a:lstStyle/>
          <a:p>
            <a:endParaRPr/>
          </a:p>
        </p:txBody>
      </p:sp>
      <p:sp>
        <p:nvSpPr>
          <p:cNvPr id="13" name="object 13"/>
          <p:cNvSpPr/>
          <p:nvPr/>
        </p:nvSpPr>
        <p:spPr>
          <a:xfrm>
            <a:off x="4072068" y="4405104"/>
            <a:ext cx="38100" cy="21590"/>
          </a:xfrm>
          <a:custGeom>
            <a:avLst/>
            <a:gdLst/>
            <a:ahLst/>
            <a:cxnLst/>
            <a:rect l="l" t="t" r="r" b="b"/>
            <a:pathLst>
              <a:path w="38100" h="21589">
                <a:moveTo>
                  <a:pt x="0" y="21338"/>
                </a:moveTo>
                <a:lnTo>
                  <a:pt x="38100" y="0"/>
                </a:lnTo>
              </a:path>
            </a:pathLst>
          </a:custGeom>
          <a:ln w="12027">
            <a:solidFill>
              <a:srgbClr val="000000"/>
            </a:solidFill>
          </a:ln>
        </p:spPr>
        <p:txBody>
          <a:bodyPr wrap="square" lIns="0" tIns="0" rIns="0" bIns="0" rtlCol="0"/>
          <a:lstStyle/>
          <a:p>
            <a:endParaRPr/>
          </a:p>
        </p:txBody>
      </p:sp>
      <p:sp>
        <p:nvSpPr>
          <p:cNvPr id="14" name="object 14"/>
          <p:cNvSpPr/>
          <p:nvPr/>
        </p:nvSpPr>
        <p:spPr>
          <a:xfrm>
            <a:off x="4110168" y="4411202"/>
            <a:ext cx="55244" cy="142875"/>
          </a:xfrm>
          <a:custGeom>
            <a:avLst/>
            <a:gdLst/>
            <a:ahLst/>
            <a:cxnLst/>
            <a:rect l="l" t="t" r="r" b="b"/>
            <a:pathLst>
              <a:path w="55245" h="142875">
                <a:moveTo>
                  <a:pt x="0" y="0"/>
                </a:moveTo>
                <a:lnTo>
                  <a:pt x="54870" y="142491"/>
                </a:lnTo>
              </a:path>
            </a:pathLst>
          </a:custGeom>
          <a:ln w="24487">
            <a:solidFill>
              <a:srgbClr val="000000"/>
            </a:solidFill>
          </a:ln>
        </p:spPr>
        <p:txBody>
          <a:bodyPr wrap="square" lIns="0" tIns="0" rIns="0" bIns="0" rtlCol="0"/>
          <a:lstStyle/>
          <a:p>
            <a:endParaRPr/>
          </a:p>
        </p:txBody>
      </p:sp>
      <p:sp>
        <p:nvSpPr>
          <p:cNvPr id="15" name="object 15"/>
          <p:cNvSpPr/>
          <p:nvPr/>
        </p:nvSpPr>
        <p:spPr>
          <a:xfrm>
            <a:off x="4171130" y="4149836"/>
            <a:ext cx="3026410" cy="403860"/>
          </a:xfrm>
          <a:custGeom>
            <a:avLst/>
            <a:gdLst/>
            <a:ahLst/>
            <a:cxnLst/>
            <a:rect l="l" t="t" r="r" b="b"/>
            <a:pathLst>
              <a:path w="3026409" h="403860">
                <a:moveTo>
                  <a:pt x="0" y="403857"/>
                </a:moveTo>
                <a:lnTo>
                  <a:pt x="72387" y="0"/>
                </a:lnTo>
                <a:lnTo>
                  <a:pt x="3025939" y="0"/>
                </a:lnTo>
              </a:path>
            </a:pathLst>
          </a:custGeom>
          <a:ln w="11952">
            <a:solidFill>
              <a:srgbClr val="000000"/>
            </a:solidFill>
          </a:ln>
        </p:spPr>
        <p:txBody>
          <a:bodyPr wrap="square" lIns="0" tIns="0" rIns="0" bIns="0" rtlCol="0"/>
          <a:lstStyle/>
          <a:p>
            <a:endParaRPr/>
          </a:p>
        </p:txBody>
      </p:sp>
      <p:sp>
        <p:nvSpPr>
          <p:cNvPr id="16" name="object 16"/>
          <p:cNvSpPr txBox="1"/>
          <p:nvPr/>
        </p:nvSpPr>
        <p:spPr>
          <a:xfrm>
            <a:off x="2337180" y="4093464"/>
            <a:ext cx="167640"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17" name="object 17"/>
          <p:cNvSpPr txBox="1"/>
          <p:nvPr/>
        </p:nvSpPr>
        <p:spPr>
          <a:xfrm>
            <a:off x="2337180" y="4281665"/>
            <a:ext cx="167640"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18" name="object 18"/>
          <p:cNvSpPr txBox="1"/>
          <p:nvPr/>
        </p:nvSpPr>
        <p:spPr>
          <a:xfrm>
            <a:off x="2337180" y="3326129"/>
            <a:ext cx="167640"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19" name="object 19"/>
          <p:cNvSpPr txBox="1"/>
          <p:nvPr/>
        </p:nvSpPr>
        <p:spPr>
          <a:xfrm>
            <a:off x="2337180" y="2802635"/>
            <a:ext cx="167640"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20" name="object 20"/>
          <p:cNvSpPr txBox="1"/>
          <p:nvPr/>
        </p:nvSpPr>
        <p:spPr>
          <a:xfrm>
            <a:off x="3970146" y="2686037"/>
            <a:ext cx="1991995" cy="460375"/>
          </a:xfrm>
          <a:prstGeom prst="rect">
            <a:avLst/>
          </a:prstGeom>
        </p:spPr>
        <p:txBody>
          <a:bodyPr vert="horz" wrap="square" lIns="0" tIns="0" rIns="0" bIns="0" rtlCol="0">
            <a:spAutoFit/>
          </a:bodyPr>
          <a:lstStyle/>
          <a:p>
            <a:pPr marL="12700">
              <a:lnSpc>
                <a:spcPct val="100000"/>
              </a:lnSpc>
            </a:pPr>
            <a:r>
              <a:rPr sz="3000" spc="-210" dirty="0">
                <a:latin typeface="Symbol" panose="05050102010706020507"/>
                <a:cs typeface="Symbol" panose="05050102010706020507"/>
              </a:rPr>
              <a:t></a:t>
            </a:r>
            <a:r>
              <a:rPr sz="2250" i="1" spc="5" dirty="0">
                <a:latin typeface="Times New Roman" panose="02020603050405020304"/>
                <a:cs typeface="Times New Roman" panose="02020603050405020304"/>
              </a:rPr>
              <a:t>R</a:t>
            </a:r>
            <a:r>
              <a:rPr sz="2250" i="1" spc="-9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204" dirty="0">
                <a:latin typeface="Times New Roman" panose="02020603050405020304"/>
                <a:cs typeface="Times New Roman" panose="02020603050405020304"/>
              </a:rPr>
              <a:t> </a:t>
            </a:r>
            <a:r>
              <a:rPr sz="2250" i="1" spc="10" dirty="0">
                <a:latin typeface="Times New Roman" panose="02020603050405020304"/>
                <a:cs typeface="Times New Roman" panose="02020603050405020304"/>
              </a:rPr>
              <a:t>G</a:t>
            </a:r>
            <a:r>
              <a:rPr sz="2250" i="1" spc="-345" dirty="0">
                <a:latin typeface="Times New Roman" panose="02020603050405020304"/>
                <a:cs typeface="Times New Roman" panose="02020603050405020304"/>
              </a:rPr>
              <a:t> </a:t>
            </a:r>
            <a:r>
              <a:rPr sz="3000" spc="-35" dirty="0">
                <a:latin typeface="Symbol" panose="05050102010706020507"/>
                <a:cs typeface="Symbol" panose="05050102010706020507"/>
              </a:rPr>
              <a:t></a:t>
            </a:r>
            <a:r>
              <a:rPr sz="2250" spc="5" dirty="0">
                <a:latin typeface="Symbol" panose="05050102010706020507"/>
                <a:cs typeface="Symbol" panose="05050102010706020507"/>
              </a:rPr>
              <a:t></a:t>
            </a:r>
            <a:r>
              <a:rPr sz="2250" spc="-140" dirty="0">
                <a:latin typeface="Times New Roman" panose="02020603050405020304"/>
                <a:cs typeface="Times New Roman" panose="02020603050405020304"/>
              </a:rPr>
              <a:t> </a:t>
            </a:r>
            <a:r>
              <a:rPr sz="3000" spc="-210" dirty="0">
                <a:latin typeface="Symbol" panose="05050102010706020507"/>
                <a:cs typeface="Symbol" panose="05050102010706020507"/>
              </a:rPr>
              <a:t></a:t>
            </a:r>
            <a:r>
              <a:rPr sz="2250" i="1" spc="5" dirty="0">
                <a:latin typeface="Times New Roman" panose="02020603050405020304"/>
                <a:cs typeface="Times New Roman" panose="02020603050405020304"/>
              </a:rPr>
              <a:t>R</a:t>
            </a:r>
            <a:r>
              <a:rPr sz="2250" i="1" spc="-95"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65" dirty="0">
                <a:latin typeface="Times New Roman" panose="02020603050405020304"/>
                <a:cs typeface="Times New Roman" panose="02020603050405020304"/>
              </a:rPr>
              <a:t> </a:t>
            </a:r>
            <a:r>
              <a:rPr sz="2250" i="1" spc="185" dirty="0">
                <a:latin typeface="Times New Roman" panose="02020603050405020304"/>
                <a:cs typeface="Times New Roman" panose="02020603050405020304"/>
              </a:rPr>
              <a:t>B</a:t>
            </a:r>
            <a:r>
              <a:rPr sz="3000" spc="-240" dirty="0">
                <a:latin typeface="Symbol" panose="05050102010706020507"/>
                <a:cs typeface="Symbol" panose="05050102010706020507"/>
              </a:rPr>
              <a:t></a:t>
            </a:r>
            <a:endParaRPr sz="3000">
              <a:latin typeface="Symbol" panose="05050102010706020507"/>
              <a:cs typeface="Symbol" panose="05050102010706020507"/>
            </a:endParaRPr>
          </a:p>
        </p:txBody>
      </p:sp>
      <p:sp>
        <p:nvSpPr>
          <p:cNvPr id="21" name="object 21"/>
          <p:cNvSpPr txBox="1"/>
          <p:nvPr/>
        </p:nvSpPr>
        <p:spPr>
          <a:xfrm>
            <a:off x="1787740" y="3492233"/>
            <a:ext cx="717550" cy="400050"/>
          </a:xfrm>
          <a:prstGeom prst="rect">
            <a:avLst/>
          </a:prstGeom>
        </p:spPr>
        <p:txBody>
          <a:bodyPr vert="horz" wrap="square" lIns="0" tIns="0" rIns="0" bIns="0" rtlCol="0">
            <a:spAutoFit/>
          </a:bodyPr>
          <a:lstStyle/>
          <a:p>
            <a:pPr marL="12700">
              <a:lnSpc>
                <a:spcPct val="100000"/>
              </a:lnSpc>
            </a:pPr>
            <a:r>
              <a:rPr sz="2250" i="1" spc="10" dirty="0">
                <a:latin typeface="Times New Roman" panose="02020603050405020304"/>
                <a:cs typeface="Times New Roman" panose="02020603050405020304"/>
              </a:rPr>
              <a:t>H </a:t>
            </a:r>
            <a:r>
              <a:rPr sz="2250" i="1" spc="-254"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10" dirty="0">
                <a:latin typeface="Times New Roman" panose="02020603050405020304"/>
                <a:cs typeface="Times New Roman" panose="02020603050405020304"/>
              </a:rPr>
              <a:t> </a:t>
            </a:r>
            <a:r>
              <a:rPr sz="3375" spc="7" baseline="-10000" dirty="0">
                <a:latin typeface="Symbol" panose="05050102010706020507"/>
                <a:cs typeface="Symbol" panose="05050102010706020507"/>
              </a:rPr>
              <a:t></a:t>
            </a:r>
            <a:endParaRPr sz="3375" baseline="-10000">
              <a:latin typeface="Symbol" panose="05050102010706020507"/>
              <a:cs typeface="Symbol" panose="05050102010706020507"/>
            </a:endParaRPr>
          </a:p>
        </p:txBody>
      </p:sp>
      <p:sp>
        <p:nvSpPr>
          <p:cNvPr id="22" name="object 22"/>
          <p:cNvSpPr txBox="1"/>
          <p:nvPr/>
        </p:nvSpPr>
        <p:spPr>
          <a:xfrm>
            <a:off x="3295789" y="3169920"/>
            <a:ext cx="3322320" cy="460375"/>
          </a:xfrm>
          <a:prstGeom prst="rect">
            <a:avLst/>
          </a:prstGeom>
        </p:spPr>
        <p:txBody>
          <a:bodyPr vert="horz" wrap="square" lIns="0" tIns="0" rIns="0" bIns="0" rtlCol="0">
            <a:spAutoFit/>
          </a:bodyPr>
          <a:lstStyle/>
          <a:p>
            <a:pPr marL="12700">
              <a:lnSpc>
                <a:spcPct val="100000"/>
              </a:lnSpc>
              <a:tabLst>
                <a:tab pos="360045" algn="l"/>
              </a:tabLst>
            </a:pPr>
            <a:r>
              <a:rPr sz="2250" spc="5" dirty="0">
                <a:latin typeface="Times New Roman" panose="02020603050405020304"/>
                <a:cs typeface="Times New Roman" panose="02020603050405020304"/>
              </a:rPr>
              <a:t>2	</a:t>
            </a:r>
            <a:r>
              <a:rPr sz="3000" spc="-210" dirty="0">
                <a:latin typeface="Symbol" panose="05050102010706020507"/>
                <a:cs typeface="Symbol" panose="05050102010706020507"/>
              </a:rPr>
              <a:t></a:t>
            </a:r>
            <a:r>
              <a:rPr sz="2250" i="1" spc="5" dirty="0">
                <a:latin typeface="Times New Roman" panose="02020603050405020304"/>
                <a:cs typeface="Times New Roman" panose="02020603050405020304"/>
              </a:rPr>
              <a:t>R</a:t>
            </a:r>
            <a:r>
              <a:rPr sz="2250" i="1" spc="-95"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204" dirty="0">
                <a:latin typeface="Times New Roman" panose="02020603050405020304"/>
                <a:cs typeface="Times New Roman" panose="02020603050405020304"/>
              </a:rPr>
              <a:t> </a:t>
            </a:r>
            <a:r>
              <a:rPr sz="2250" i="1" spc="10" dirty="0">
                <a:latin typeface="Times New Roman" panose="02020603050405020304"/>
                <a:cs typeface="Times New Roman" panose="02020603050405020304"/>
              </a:rPr>
              <a:t>G</a:t>
            </a:r>
            <a:r>
              <a:rPr sz="2250" i="1" spc="-345" dirty="0">
                <a:latin typeface="Times New Roman" panose="02020603050405020304"/>
                <a:cs typeface="Times New Roman" panose="02020603050405020304"/>
              </a:rPr>
              <a:t> </a:t>
            </a:r>
            <a:r>
              <a:rPr sz="3000" spc="-305" dirty="0">
                <a:latin typeface="Symbol" panose="05050102010706020507"/>
                <a:cs typeface="Symbol" panose="05050102010706020507"/>
              </a:rPr>
              <a:t></a:t>
            </a:r>
            <a:r>
              <a:rPr sz="1950" spc="15" baseline="51000" dirty="0">
                <a:latin typeface="Times New Roman" panose="02020603050405020304"/>
                <a:cs typeface="Times New Roman" panose="02020603050405020304"/>
              </a:rPr>
              <a:t>2</a:t>
            </a:r>
            <a:r>
              <a:rPr sz="1950" baseline="51000" dirty="0">
                <a:latin typeface="Times New Roman" panose="02020603050405020304"/>
                <a:cs typeface="Times New Roman" panose="02020603050405020304"/>
              </a:rPr>
              <a:t> </a:t>
            </a:r>
            <a:r>
              <a:rPr sz="1950" spc="-15" baseline="5100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135" dirty="0">
                <a:latin typeface="Times New Roman" panose="02020603050405020304"/>
                <a:cs typeface="Times New Roman" panose="02020603050405020304"/>
              </a:rPr>
              <a:t> </a:t>
            </a:r>
            <a:r>
              <a:rPr sz="3000" spc="-210" dirty="0">
                <a:latin typeface="Symbol" panose="05050102010706020507"/>
                <a:cs typeface="Symbol" panose="05050102010706020507"/>
              </a:rPr>
              <a:t></a:t>
            </a:r>
            <a:r>
              <a:rPr sz="2250" i="1" spc="5" dirty="0">
                <a:latin typeface="Times New Roman" panose="02020603050405020304"/>
                <a:cs typeface="Times New Roman" panose="02020603050405020304"/>
              </a:rPr>
              <a:t>R</a:t>
            </a:r>
            <a:r>
              <a:rPr sz="2250" i="1" spc="-95"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55" dirty="0">
                <a:latin typeface="Times New Roman" panose="02020603050405020304"/>
                <a:cs typeface="Times New Roman" panose="02020603050405020304"/>
              </a:rPr>
              <a:t> </a:t>
            </a:r>
            <a:r>
              <a:rPr sz="2250" i="1" spc="180" dirty="0">
                <a:latin typeface="Times New Roman" panose="02020603050405020304"/>
                <a:cs typeface="Times New Roman" panose="02020603050405020304"/>
              </a:rPr>
              <a:t>B</a:t>
            </a:r>
            <a:r>
              <a:rPr sz="3000" spc="-405" dirty="0">
                <a:latin typeface="Symbol" panose="05050102010706020507"/>
                <a:cs typeface="Symbol" panose="05050102010706020507"/>
              </a:rPr>
              <a:t></a:t>
            </a:r>
            <a:r>
              <a:rPr sz="3000" spc="-350" dirty="0">
                <a:latin typeface="Symbol" panose="05050102010706020507"/>
                <a:cs typeface="Symbol" panose="05050102010706020507"/>
              </a:rPr>
              <a:t></a:t>
            </a:r>
            <a:r>
              <a:rPr sz="2250" i="1" spc="10" dirty="0">
                <a:latin typeface="Times New Roman" panose="02020603050405020304"/>
                <a:cs typeface="Times New Roman" panose="02020603050405020304"/>
              </a:rPr>
              <a:t>G</a:t>
            </a:r>
            <a:r>
              <a:rPr sz="2250" i="1" spc="-6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65" dirty="0">
                <a:latin typeface="Times New Roman" panose="02020603050405020304"/>
                <a:cs typeface="Times New Roman" panose="02020603050405020304"/>
              </a:rPr>
              <a:t> </a:t>
            </a:r>
            <a:r>
              <a:rPr sz="2250" i="1" spc="185" dirty="0">
                <a:latin typeface="Times New Roman" panose="02020603050405020304"/>
                <a:cs typeface="Times New Roman" panose="02020603050405020304"/>
              </a:rPr>
              <a:t>B</a:t>
            </a:r>
            <a:r>
              <a:rPr sz="3000" spc="-240" dirty="0">
                <a:latin typeface="Symbol" panose="05050102010706020507"/>
                <a:cs typeface="Symbol" panose="05050102010706020507"/>
              </a:rPr>
              <a:t></a:t>
            </a:r>
            <a:endParaRPr sz="3000">
              <a:latin typeface="Symbol" panose="05050102010706020507"/>
              <a:cs typeface="Symbol" panose="05050102010706020507"/>
            </a:endParaRPr>
          </a:p>
        </p:txBody>
      </p:sp>
      <p:sp>
        <p:nvSpPr>
          <p:cNvPr id="23" name="object 23"/>
          <p:cNvSpPr txBox="1"/>
          <p:nvPr/>
        </p:nvSpPr>
        <p:spPr>
          <a:xfrm>
            <a:off x="2337180" y="2962643"/>
            <a:ext cx="903605" cy="466090"/>
          </a:xfrm>
          <a:prstGeom prst="rect">
            <a:avLst/>
          </a:prstGeom>
        </p:spPr>
        <p:txBody>
          <a:bodyPr vert="horz" wrap="square" lIns="0" tIns="0" rIns="0" bIns="0" rtlCol="0">
            <a:spAutoFit/>
          </a:bodyPr>
          <a:lstStyle/>
          <a:p>
            <a:pPr marL="12700">
              <a:lnSpc>
                <a:spcPct val="100000"/>
              </a:lnSpc>
            </a:pPr>
            <a:r>
              <a:rPr sz="3375" spc="15" baseline="-22000" dirty="0">
                <a:latin typeface="Symbol" panose="05050102010706020507"/>
                <a:cs typeface="Symbol" panose="05050102010706020507"/>
              </a:rPr>
              <a:t></a:t>
            </a:r>
            <a:r>
              <a:rPr sz="2250" spc="5" dirty="0">
                <a:latin typeface="Times New Roman" panose="02020603050405020304"/>
                <a:cs typeface="Times New Roman" panose="02020603050405020304"/>
              </a:rPr>
              <a:t>arccos</a:t>
            </a:r>
            <a:endParaRPr sz="2250">
              <a:latin typeface="Times New Roman" panose="02020603050405020304"/>
              <a:cs typeface="Times New Roman" panose="02020603050405020304"/>
            </a:endParaRPr>
          </a:p>
        </p:txBody>
      </p:sp>
      <p:sp>
        <p:nvSpPr>
          <p:cNvPr id="24" name="object 24"/>
          <p:cNvSpPr txBox="1"/>
          <p:nvPr/>
        </p:nvSpPr>
        <p:spPr>
          <a:xfrm>
            <a:off x="2337180" y="3617214"/>
            <a:ext cx="4897120" cy="631825"/>
          </a:xfrm>
          <a:prstGeom prst="rect">
            <a:avLst/>
          </a:prstGeom>
        </p:spPr>
        <p:txBody>
          <a:bodyPr vert="horz" wrap="square" lIns="0" tIns="0" rIns="0" bIns="0" rtlCol="0">
            <a:spAutoFit/>
          </a:bodyPr>
          <a:lstStyle/>
          <a:p>
            <a:pPr marL="12700">
              <a:lnSpc>
                <a:spcPct val="100000"/>
              </a:lnSpc>
              <a:tabLst>
                <a:tab pos="2245995" algn="l"/>
                <a:tab pos="4883785" algn="l"/>
              </a:tabLst>
            </a:pPr>
            <a:r>
              <a:rPr sz="3375" spc="75" baseline="-21000" dirty="0">
                <a:latin typeface="Symbol" panose="05050102010706020507"/>
                <a:cs typeface="Symbol" panose="05050102010706020507"/>
              </a:rPr>
              <a:t></a:t>
            </a:r>
            <a:r>
              <a:rPr sz="3375" spc="-112" baseline="-36000" dirty="0">
                <a:latin typeface="Times New Roman" panose="02020603050405020304"/>
                <a:cs typeface="Times New Roman" panose="02020603050405020304"/>
              </a:rPr>
              <a:t>2</a:t>
            </a:r>
            <a:r>
              <a:rPr sz="3600" i="1" spc="-112" baseline="-34000" dirty="0">
                <a:latin typeface="Symbol" panose="05050102010706020507"/>
                <a:cs typeface="Symbol" panose="05050102010706020507"/>
              </a:rPr>
              <a:t></a:t>
            </a:r>
            <a:r>
              <a:rPr sz="3600" i="1" spc="240" baseline="-34000" dirty="0">
                <a:latin typeface="Times New Roman" panose="02020603050405020304"/>
                <a:cs typeface="Times New Roman" panose="02020603050405020304"/>
              </a:rPr>
              <a:t> </a:t>
            </a:r>
            <a:r>
              <a:rPr sz="3375" spc="7" baseline="-36000" dirty="0">
                <a:latin typeface="Symbol" panose="05050102010706020507"/>
                <a:cs typeface="Symbol" panose="05050102010706020507"/>
              </a:rPr>
              <a:t></a:t>
            </a:r>
            <a:r>
              <a:rPr sz="3375" spc="-254" baseline="-36000" dirty="0">
                <a:latin typeface="Times New Roman" panose="02020603050405020304"/>
                <a:cs typeface="Times New Roman" panose="02020603050405020304"/>
              </a:rPr>
              <a:t> </a:t>
            </a:r>
            <a:r>
              <a:rPr sz="3375" spc="7" baseline="-36000" dirty="0">
                <a:latin typeface="Times New Roman" panose="02020603050405020304"/>
                <a:cs typeface="Times New Roman" panose="02020603050405020304"/>
              </a:rPr>
              <a:t>arccos</a:t>
            </a:r>
            <a:r>
              <a:rPr sz="3375" spc="-135" baseline="-36000" dirty="0">
                <a:latin typeface="Times New Roman" panose="02020603050405020304"/>
                <a:cs typeface="Times New Roman" panose="02020603050405020304"/>
              </a:rPr>
              <a:t> </a:t>
            </a:r>
            <a:r>
              <a:rPr sz="3000" u="sng" spc="-180" dirty="0">
                <a:latin typeface="Times New Roman" panose="02020603050405020304"/>
                <a:cs typeface="Times New Roman" panose="02020603050405020304"/>
              </a:rPr>
              <a:t> </a:t>
            </a:r>
            <a:r>
              <a:rPr sz="3000" u="sng" dirty="0">
                <a:latin typeface="Times New Roman" panose="02020603050405020304"/>
                <a:cs typeface="Times New Roman" panose="02020603050405020304"/>
              </a:rPr>
              <a:t>	</a:t>
            </a:r>
            <a:r>
              <a:rPr sz="3000" u="sng" spc="-204" dirty="0">
                <a:latin typeface="Symbol" panose="05050102010706020507"/>
                <a:cs typeface="Symbol" panose="05050102010706020507"/>
              </a:rPr>
              <a:t></a:t>
            </a:r>
            <a:r>
              <a:rPr sz="2250" i="1" u="sng" spc="5" dirty="0">
                <a:latin typeface="Times New Roman" panose="02020603050405020304"/>
                <a:cs typeface="Times New Roman" panose="02020603050405020304"/>
              </a:rPr>
              <a:t>R</a:t>
            </a:r>
            <a:r>
              <a:rPr sz="2250" i="1" u="sng" spc="-95" dirty="0">
                <a:latin typeface="Times New Roman" panose="02020603050405020304"/>
                <a:cs typeface="Times New Roman" panose="02020603050405020304"/>
              </a:rPr>
              <a:t> </a:t>
            </a:r>
            <a:r>
              <a:rPr sz="2250" u="sng" spc="5" dirty="0">
                <a:latin typeface="Symbol" panose="05050102010706020507"/>
                <a:cs typeface="Symbol" panose="05050102010706020507"/>
              </a:rPr>
              <a:t></a:t>
            </a:r>
            <a:r>
              <a:rPr sz="2250" u="sng" spc="-204" dirty="0">
                <a:latin typeface="Times New Roman" panose="02020603050405020304"/>
                <a:cs typeface="Times New Roman" panose="02020603050405020304"/>
              </a:rPr>
              <a:t> </a:t>
            </a:r>
            <a:r>
              <a:rPr sz="2250" i="1" u="sng" spc="10" dirty="0">
                <a:latin typeface="Times New Roman" panose="02020603050405020304"/>
                <a:cs typeface="Times New Roman" panose="02020603050405020304"/>
              </a:rPr>
              <a:t>G</a:t>
            </a:r>
            <a:r>
              <a:rPr sz="2250" i="1" u="sng" spc="-345" dirty="0">
                <a:latin typeface="Times New Roman" panose="02020603050405020304"/>
                <a:cs typeface="Times New Roman" panose="02020603050405020304"/>
              </a:rPr>
              <a:t> </a:t>
            </a:r>
            <a:r>
              <a:rPr sz="3000" u="sng" spc="-35" dirty="0">
                <a:latin typeface="Symbol" panose="05050102010706020507"/>
                <a:cs typeface="Symbol" panose="05050102010706020507"/>
              </a:rPr>
              <a:t></a:t>
            </a:r>
            <a:r>
              <a:rPr sz="2250" u="sng" spc="5" dirty="0">
                <a:latin typeface="Symbol" panose="05050102010706020507"/>
                <a:cs typeface="Symbol" panose="05050102010706020507"/>
              </a:rPr>
              <a:t></a:t>
            </a:r>
            <a:r>
              <a:rPr sz="2250" u="sng" spc="-140" dirty="0">
                <a:latin typeface="Times New Roman" panose="02020603050405020304"/>
                <a:cs typeface="Times New Roman" panose="02020603050405020304"/>
              </a:rPr>
              <a:t> </a:t>
            </a:r>
            <a:r>
              <a:rPr sz="3000" u="sng" spc="-210" dirty="0">
                <a:latin typeface="Symbol" panose="05050102010706020507"/>
                <a:cs typeface="Symbol" panose="05050102010706020507"/>
              </a:rPr>
              <a:t></a:t>
            </a:r>
            <a:r>
              <a:rPr sz="2250" i="1" u="sng" spc="5" dirty="0">
                <a:latin typeface="Times New Roman" panose="02020603050405020304"/>
                <a:cs typeface="Times New Roman" panose="02020603050405020304"/>
              </a:rPr>
              <a:t>R</a:t>
            </a:r>
            <a:r>
              <a:rPr sz="2250" i="1" u="sng" spc="-90" dirty="0">
                <a:latin typeface="Times New Roman" panose="02020603050405020304"/>
                <a:cs typeface="Times New Roman" panose="02020603050405020304"/>
              </a:rPr>
              <a:t> </a:t>
            </a:r>
            <a:r>
              <a:rPr sz="2250" u="sng" spc="5" dirty="0">
                <a:latin typeface="Symbol" panose="05050102010706020507"/>
                <a:cs typeface="Symbol" panose="05050102010706020507"/>
              </a:rPr>
              <a:t></a:t>
            </a:r>
            <a:r>
              <a:rPr sz="2250" u="sng" spc="-65" dirty="0">
                <a:latin typeface="Times New Roman" panose="02020603050405020304"/>
                <a:cs typeface="Times New Roman" panose="02020603050405020304"/>
              </a:rPr>
              <a:t> </a:t>
            </a:r>
            <a:r>
              <a:rPr sz="2250" i="1" u="sng" spc="180" dirty="0">
                <a:latin typeface="Times New Roman" panose="02020603050405020304"/>
                <a:cs typeface="Times New Roman" panose="02020603050405020304"/>
              </a:rPr>
              <a:t>B</a:t>
            </a:r>
            <a:r>
              <a:rPr sz="3000" u="sng" spc="-240" dirty="0">
                <a:latin typeface="Symbol" panose="05050102010706020507"/>
                <a:cs typeface="Symbol" panose="05050102010706020507"/>
              </a:rPr>
              <a:t></a:t>
            </a:r>
            <a:r>
              <a:rPr sz="3000" u="sng" dirty="0">
                <a:latin typeface="Times New Roman" panose="02020603050405020304"/>
                <a:cs typeface="Times New Roman" panose="02020603050405020304"/>
              </a:rPr>
              <a:t>	</a:t>
            </a:r>
            <a:endParaRPr sz="3000">
              <a:latin typeface="Times New Roman" panose="02020603050405020304"/>
              <a:cs typeface="Times New Roman" panose="02020603050405020304"/>
            </a:endParaRPr>
          </a:p>
        </p:txBody>
      </p:sp>
      <p:sp>
        <p:nvSpPr>
          <p:cNvPr id="25" name="object 25"/>
          <p:cNvSpPr/>
          <p:nvPr/>
        </p:nvSpPr>
        <p:spPr>
          <a:xfrm>
            <a:off x="2756732" y="5289802"/>
            <a:ext cx="3115945" cy="0"/>
          </a:xfrm>
          <a:custGeom>
            <a:avLst/>
            <a:gdLst/>
            <a:ahLst/>
            <a:cxnLst/>
            <a:rect l="l" t="t" r="r" b="b"/>
            <a:pathLst>
              <a:path w="3115945">
                <a:moveTo>
                  <a:pt x="0" y="0"/>
                </a:moveTo>
                <a:lnTo>
                  <a:pt x="3115746" y="0"/>
                </a:lnTo>
              </a:path>
            </a:pathLst>
          </a:custGeom>
          <a:ln w="13099">
            <a:solidFill>
              <a:srgbClr val="000000"/>
            </a:solidFill>
          </a:ln>
        </p:spPr>
        <p:txBody>
          <a:bodyPr wrap="square" lIns="0" tIns="0" rIns="0" bIns="0" rtlCol="0"/>
          <a:lstStyle/>
          <a:p>
            <a:endParaRPr/>
          </a:p>
        </p:txBody>
      </p:sp>
      <p:sp>
        <p:nvSpPr>
          <p:cNvPr id="26" name="object 26"/>
          <p:cNvSpPr txBox="1"/>
          <p:nvPr/>
        </p:nvSpPr>
        <p:spPr>
          <a:xfrm>
            <a:off x="2767685" y="4101083"/>
            <a:ext cx="4450715" cy="1536700"/>
          </a:xfrm>
          <a:prstGeom prst="rect">
            <a:avLst/>
          </a:prstGeom>
        </p:spPr>
        <p:txBody>
          <a:bodyPr vert="horz" wrap="square" lIns="0" tIns="0" rIns="0" bIns="0" rtlCol="0">
            <a:spAutoFit/>
          </a:bodyPr>
          <a:lstStyle/>
          <a:p>
            <a:pPr marL="1141095">
              <a:lnSpc>
                <a:spcPct val="100000"/>
              </a:lnSpc>
              <a:tabLst>
                <a:tab pos="1488440" algn="l"/>
              </a:tabLst>
            </a:pPr>
            <a:r>
              <a:rPr sz="2250" spc="5" dirty="0">
                <a:latin typeface="Times New Roman" panose="02020603050405020304"/>
                <a:cs typeface="Times New Roman" panose="02020603050405020304"/>
              </a:rPr>
              <a:t>2	</a:t>
            </a:r>
            <a:r>
              <a:rPr sz="3000" spc="-210" dirty="0">
                <a:latin typeface="Symbol" panose="05050102010706020507"/>
                <a:cs typeface="Symbol" panose="05050102010706020507"/>
              </a:rPr>
              <a:t></a:t>
            </a:r>
            <a:r>
              <a:rPr sz="2250" i="1" spc="5" dirty="0">
                <a:latin typeface="Times New Roman" panose="02020603050405020304"/>
                <a:cs typeface="Times New Roman" panose="02020603050405020304"/>
              </a:rPr>
              <a:t>R</a:t>
            </a:r>
            <a:r>
              <a:rPr sz="2250" i="1" spc="-9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215" dirty="0">
                <a:latin typeface="Times New Roman" panose="02020603050405020304"/>
                <a:cs typeface="Times New Roman" panose="02020603050405020304"/>
              </a:rPr>
              <a:t> </a:t>
            </a:r>
            <a:r>
              <a:rPr sz="2250" i="1" spc="10" dirty="0">
                <a:latin typeface="Times New Roman" panose="02020603050405020304"/>
                <a:cs typeface="Times New Roman" panose="02020603050405020304"/>
              </a:rPr>
              <a:t>G</a:t>
            </a:r>
            <a:r>
              <a:rPr sz="2250" i="1" spc="-345" dirty="0">
                <a:latin typeface="Times New Roman" panose="02020603050405020304"/>
                <a:cs typeface="Times New Roman" panose="02020603050405020304"/>
              </a:rPr>
              <a:t> </a:t>
            </a:r>
            <a:r>
              <a:rPr sz="3000" spc="-305" dirty="0">
                <a:latin typeface="Symbol" panose="05050102010706020507"/>
                <a:cs typeface="Symbol" panose="05050102010706020507"/>
              </a:rPr>
              <a:t></a:t>
            </a:r>
            <a:r>
              <a:rPr sz="1950" spc="15" baseline="51000" dirty="0">
                <a:latin typeface="Times New Roman" panose="02020603050405020304"/>
                <a:cs typeface="Times New Roman" panose="02020603050405020304"/>
              </a:rPr>
              <a:t>2</a:t>
            </a:r>
            <a:r>
              <a:rPr sz="1950" baseline="51000" dirty="0">
                <a:latin typeface="Times New Roman" panose="02020603050405020304"/>
                <a:cs typeface="Times New Roman" panose="02020603050405020304"/>
              </a:rPr>
              <a:t> </a:t>
            </a:r>
            <a:r>
              <a:rPr sz="1950" spc="-15" baseline="5100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145" dirty="0">
                <a:latin typeface="Times New Roman" panose="02020603050405020304"/>
                <a:cs typeface="Times New Roman" panose="02020603050405020304"/>
              </a:rPr>
              <a:t> </a:t>
            </a:r>
            <a:r>
              <a:rPr sz="3000" spc="-200" dirty="0">
                <a:latin typeface="Symbol" panose="05050102010706020507"/>
                <a:cs typeface="Symbol" panose="05050102010706020507"/>
              </a:rPr>
              <a:t></a:t>
            </a:r>
            <a:r>
              <a:rPr sz="2250" i="1" spc="5" dirty="0">
                <a:latin typeface="Times New Roman" panose="02020603050405020304"/>
                <a:cs typeface="Times New Roman" panose="02020603050405020304"/>
              </a:rPr>
              <a:t>R</a:t>
            </a:r>
            <a:r>
              <a:rPr sz="2250" i="1" spc="-95"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65" dirty="0">
                <a:latin typeface="Times New Roman" panose="02020603050405020304"/>
                <a:cs typeface="Times New Roman" panose="02020603050405020304"/>
              </a:rPr>
              <a:t> </a:t>
            </a:r>
            <a:r>
              <a:rPr sz="2250" i="1" spc="180" dirty="0">
                <a:latin typeface="Times New Roman" panose="02020603050405020304"/>
                <a:cs typeface="Times New Roman" panose="02020603050405020304"/>
              </a:rPr>
              <a:t>B</a:t>
            </a:r>
            <a:r>
              <a:rPr sz="3000" spc="-405" dirty="0">
                <a:latin typeface="Symbol" panose="05050102010706020507"/>
                <a:cs typeface="Symbol" panose="05050102010706020507"/>
              </a:rPr>
              <a:t></a:t>
            </a:r>
            <a:r>
              <a:rPr sz="3000" spc="-350" dirty="0">
                <a:latin typeface="Symbol" panose="05050102010706020507"/>
                <a:cs typeface="Symbol" panose="05050102010706020507"/>
              </a:rPr>
              <a:t></a:t>
            </a:r>
            <a:r>
              <a:rPr sz="2250" i="1" spc="10" dirty="0">
                <a:latin typeface="Times New Roman" panose="02020603050405020304"/>
                <a:cs typeface="Times New Roman" panose="02020603050405020304"/>
              </a:rPr>
              <a:t>G</a:t>
            </a:r>
            <a:r>
              <a:rPr sz="2250" i="1" spc="-5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65" dirty="0">
                <a:latin typeface="Times New Roman" panose="02020603050405020304"/>
                <a:cs typeface="Times New Roman" panose="02020603050405020304"/>
              </a:rPr>
              <a:t> </a:t>
            </a:r>
            <a:r>
              <a:rPr sz="2250" i="1" spc="180" dirty="0">
                <a:latin typeface="Times New Roman" panose="02020603050405020304"/>
                <a:cs typeface="Times New Roman" panose="02020603050405020304"/>
              </a:rPr>
              <a:t>B</a:t>
            </a:r>
            <a:r>
              <a:rPr sz="3000" spc="-240" dirty="0">
                <a:latin typeface="Symbol" panose="05050102010706020507"/>
                <a:cs typeface="Symbol" panose="05050102010706020507"/>
              </a:rPr>
              <a:t></a:t>
            </a:r>
            <a:endParaRPr sz="3000">
              <a:latin typeface="Symbol" panose="05050102010706020507"/>
              <a:cs typeface="Symbol" panose="05050102010706020507"/>
            </a:endParaRPr>
          </a:p>
          <a:p>
            <a:pPr marR="1319530" algn="ctr">
              <a:lnSpc>
                <a:spcPts val="3150"/>
              </a:lnSpc>
              <a:spcBef>
                <a:spcPts val="2160"/>
              </a:spcBef>
            </a:pPr>
            <a:r>
              <a:rPr sz="2050" spc="5" dirty="0">
                <a:latin typeface="Times New Roman" panose="02020603050405020304"/>
                <a:cs typeface="Times New Roman" panose="02020603050405020304"/>
              </a:rPr>
              <a:t>max</a:t>
            </a:r>
            <a:r>
              <a:rPr sz="2050" spc="-225" dirty="0">
                <a:latin typeface="Times New Roman" panose="02020603050405020304"/>
                <a:cs typeface="Times New Roman" panose="02020603050405020304"/>
              </a:rPr>
              <a:t> </a:t>
            </a:r>
            <a:r>
              <a:rPr sz="2800" spc="-195" dirty="0">
                <a:latin typeface="Symbol" panose="05050102010706020507"/>
                <a:cs typeface="Symbol" panose="05050102010706020507"/>
              </a:rPr>
              <a:t></a:t>
            </a:r>
            <a:r>
              <a:rPr sz="2050" i="1" spc="120" dirty="0">
                <a:latin typeface="Times New Roman" panose="02020603050405020304"/>
                <a:cs typeface="Times New Roman" panose="02020603050405020304"/>
              </a:rPr>
              <a:t>R</a:t>
            </a:r>
            <a:r>
              <a:rPr sz="2050" dirty="0">
                <a:latin typeface="Times New Roman" panose="02020603050405020304"/>
                <a:cs typeface="Times New Roman" panose="02020603050405020304"/>
              </a:rPr>
              <a:t>,</a:t>
            </a:r>
            <a:r>
              <a:rPr sz="2050" spc="-275" dirty="0">
                <a:latin typeface="Times New Roman" panose="02020603050405020304"/>
                <a:cs typeface="Times New Roman" panose="02020603050405020304"/>
              </a:rPr>
              <a:t> </a:t>
            </a:r>
            <a:r>
              <a:rPr sz="2050" i="1" spc="165" dirty="0">
                <a:latin typeface="Times New Roman" panose="02020603050405020304"/>
                <a:cs typeface="Times New Roman" panose="02020603050405020304"/>
              </a:rPr>
              <a:t>G</a:t>
            </a:r>
            <a:r>
              <a:rPr sz="2050" dirty="0">
                <a:latin typeface="Times New Roman" panose="02020603050405020304"/>
                <a:cs typeface="Times New Roman" panose="02020603050405020304"/>
              </a:rPr>
              <a:t>,</a:t>
            </a:r>
            <a:r>
              <a:rPr sz="2050" spc="-135" dirty="0">
                <a:latin typeface="Times New Roman" panose="02020603050405020304"/>
                <a:cs typeface="Times New Roman" panose="02020603050405020304"/>
              </a:rPr>
              <a:t> </a:t>
            </a:r>
            <a:r>
              <a:rPr sz="2050" i="1" spc="5" dirty="0">
                <a:latin typeface="Times New Roman" panose="02020603050405020304"/>
                <a:cs typeface="Times New Roman" panose="02020603050405020304"/>
              </a:rPr>
              <a:t>B</a:t>
            </a:r>
            <a:r>
              <a:rPr sz="2050" i="1" spc="-295" dirty="0">
                <a:latin typeface="Times New Roman" panose="02020603050405020304"/>
                <a:cs typeface="Times New Roman" panose="02020603050405020304"/>
              </a:rPr>
              <a:t> </a:t>
            </a:r>
            <a:r>
              <a:rPr sz="2800" spc="-20" dirty="0">
                <a:latin typeface="Symbol" panose="05050102010706020507"/>
                <a:cs typeface="Symbol" panose="05050102010706020507"/>
              </a:rPr>
              <a:t></a:t>
            </a:r>
            <a:r>
              <a:rPr sz="2050" spc="5" dirty="0">
                <a:latin typeface="Symbol" panose="05050102010706020507"/>
                <a:cs typeface="Symbol" panose="05050102010706020507"/>
              </a:rPr>
              <a:t></a:t>
            </a:r>
            <a:r>
              <a:rPr sz="2050" spc="-55"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min</a:t>
            </a:r>
            <a:r>
              <a:rPr sz="2050" spc="-225" dirty="0">
                <a:latin typeface="Times New Roman" panose="02020603050405020304"/>
                <a:cs typeface="Times New Roman" panose="02020603050405020304"/>
              </a:rPr>
              <a:t> </a:t>
            </a:r>
            <a:r>
              <a:rPr sz="2800" spc="-195" dirty="0">
                <a:latin typeface="Symbol" panose="05050102010706020507"/>
                <a:cs typeface="Symbol" panose="05050102010706020507"/>
              </a:rPr>
              <a:t></a:t>
            </a:r>
            <a:r>
              <a:rPr sz="2050" i="1" spc="114" dirty="0">
                <a:latin typeface="Times New Roman" panose="02020603050405020304"/>
                <a:cs typeface="Times New Roman" panose="02020603050405020304"/>
              </a:rPr>
              <a:t>R</a:t>
            </a:r>
            <a:r>
              <a:rPr sz="2050" dirty="0">
                <a:latin typeface="Times New Roman" panose="02020603050405020304"/>
                <a:cs typeface="Times New Roman" panose="02020603050405020304"/>
              </a:rPr>
              <a:t>,</a:t>
            </a:r>
            <a:r>
              <a:rPr sz="2050" spc="-275" dirty="0">
                <a:latin typeface="Times New Roman" panose="02020603050405020304"/>
                <a:cs typeface="Times New Roman" panose="02020603050405020304"/>
              </a:rPr>
              <a:t> </a:t>
            </a:r>
            <a:r>
              <a:rPr sz="2050" i="1" spc="170" dirty="0">
                <a:latin typeface="Times New Roman" panose="02020603050405020304"/>
                <a:cs typeface="Times New Roman" panose="02020603050405020304"/>
              </a:rPr>
              <a:t>G</a:t>
            </a:r>
            <a:r>
              <a:rPr sz="2050" dirty="0">
                <a:latin typeface="Times New Roman" panose="02020603050405020304"/>
                <a:cs typeface="Times New Roman" panose="02020603050405020304"/>
              </a:rPr>
              <a:t>,</a:t>
            </a:r>
            <a:r>
              <a:rPr sz="2050" spc="-135" dirty="0">
                <a:latin typeface="Times New Roman" panose="02020603050405020304"/>
                <a:cs typeface="Times New Roman" panose="02020603050405020304"/>
              </a:rPr>
              <a:t> </a:t>
            </a:r>
            <a:r>
              <a:rPr sz="2050" i="1" spc="5" dirty="0">
                <a:latin typeface="Times New Roman" panose="02020603050405020304"/>
                <a:cs typeface="Times New Roman" panose="02020603050405020304"/>
              </a:rPr>
              <a:t>B</a:t>
            </a:r>
            <a:r>
              <a:rPr sz="2050" i="1" spc="-300" dirty="0">
                <a:latin typeface="Times New Roman" panose="02020603050405020304"/>
                <a:cs typeface="Times New Roman" panose="02020603050405020304"/>
              </a:rPr>
              <a:t> </a:t>
            </a:r>
            <a:r>
              <a:rPr sz="2800" spc="-215" dirty="0">
                <a:latin typeface="Symbol" panose="05050102010706020507"/>
                <a:cs typeface="Symbol" panose="05050102010706020507"/>
              </a:rPr>
              <a:t></a:t>
            </a:r>
            <a:endParaRPr sz="2800">
              <a:latin typeface="Symbol" panose="05050102010706020507"/>
              <a:cs typeface="Symbol" panose="05050102010706020507"/>
            </a:endParaRPr>
          </a:p>
          <a:p>
            <a:pPr marR="1318895" algn="ctr">
              <a:lnSpc>
                <a:spcPts val="3150"/>
              </a:lnSpc>
            </a:pPr>
            <a:r>
              <a:rPr sz="2050" spc="5" dirty="0">
                <a:latin typeface="Times New Roman" panose="02020603050405020304"/>
                <a:cs typeface="Times New Roman" panose="02020603050405020304"/>
              </a:rPr>
              <a:t>max</a:t>
            </a:r>
            <a:r>
              <a:rPr sz="2050" spc="-220" dirty="0">
                <a:latin typeface="Times New Roman" panose="02020603050405020304"/>
                <a:cs typeface="Times New Roman" panose="02020603050405020304"/>
              </a:rPr>
              <a:t> </a:t>
            </a:r>
            <a:r>
              <a:rPr sz="2800" spc="-195" dirty="0">
                <a:latin typeface="Symbol" panose="05050102010706020507"/>
                <a:cs typeface="Symbol" panose="05050102010706020507"/>
              </a:rPr>
              <a:t></a:t>
            </a:r>
            <a:r>
              <a:rPr sz="2050" i="1" spc="114" dirty="0">
                <a:latin typeface="Times New Roman" panose="02020603050405020304"/>
                <a:cs typeface="Times New Roman" panose="02020603050405020304"/>
              </a:rPr>
              <a:t>R</a:t>
            </a:r>
            <a:r>
              <a:rPr sz="2050" dirty="0">
                <a:latin typeface="Times New Roman" panose="02020603050405020304"/>
                <a:cs typeface="Times New Roman" panose="02020603050405020304"/>
              </a:rPr>
              <a:t>,</a:t>
            </a:r>
            <a:r>
              <a:rPr sz="2050" spc="-275" dirty="0">
                <a:latin typeface="Times New Roman" panose="02020603050405020304"/>
                <a:cs typeface="Times New Roman" panose="02020603050405020304"/>
              </a:rPr>
              <a:t> </a:t>
            </a:r>
            <a:r>
              <a:rPr sz="2050" i="1" spc="170" dirty="0">
                <a:latin typeface="Times New Roman" panose="02020603050405020304"/>
                <a:cs typeface="Times New Roman" panose="02020603050405020304"/>
              </a:rPr>
              <a:t>G</a:t>
            </a:r>
            <a:r>
              <a:rPr sz="2050" dirty="0">
                <a:latin typeface="Times New Roman" panose="02020603050405020304"/>
                <a:cs typeface="Times New Roman" panose="02020603050405020304"/>
              </a:rPr>
              <a:t>,</a:t>
            </a:r>
            <a:r>
              <a:rPr sz="2050" spc="-135" dirty="0">
                <a:latin typeface="Times New Roman" panose="02020603050405020304"/>
                <a:cs typeface="Times New Roman" panose="02020603050405020304"/>
              </a:rPr>
              <a:t> </a:t>
            </a:r>
            <a:r>
              <a:rPr sz="2050" i="1" spc="5" dirty="0">
                <a:latin typeface="Times New Roman" panose="02020603050405020304"/>
                <a:cs typeface="Times New Roman" panose="02020603050405020304"/>
              </a:rPr>
              <a:t>B</a:t>
            </a:r>
            <a:r>
              <a:rPr sz="2050" i="1" spc="-300" dirty="0">
                <a:latin typeface="Times New Roman" panose="02020603050405020304"/>
                <a:cs typeface="Times New Roman" panose="02020603050405020304"/>
              </a:rPr>
              <a:t> </a:t>
            </a:r>
            <a:r>
              <a:rPr sz="2800" spc="-215" dirty="0">
                <a:latin typeface="Symbol" panose="05050102010706020507"/>
                <a:cs typeface="Symbol" panose="05050102010706020507"/>
              </a:rPr>
              <a:t></a:t>
            </a:r>
            <a:endParaRPr sz="2800">
              <a:latin typeface="Symbol" panose="05050102010706020507"/>
              <a:cs typeface="Symbol" panose="05050102010706020507"/>
            </a:endParaRPr>
          </a:p>
        </p:txBody>
      </p:sp>
      <p:sp>
        <p:nvSpPr>
          <p:cNvPr id="27" name="object 27"/>
          <p:cNvSpPr txBox="1"/>
          <p:nvPr/>
        </p:nvSpPr>
        <p:spPr>
          <a:xfrm>
            <a:off x="2283028" y="5094985"/>
            <a:ext cx="402590" cy="324485"/>
          </a:xfrm>
          <a:prstGeom prst="rect">
            <a:avLst/>
          </a:prstGeom>
        </p:spPr>
        <p:txBody>
          <a:bodyPr vert="horz" wrap="square" lIns="0" tIns="0" rIns="0" bIns="0" rtlCol="0">
            <a:spAutoFit/>
          </a:bodyPr>
          <a:lstStyle/>
          <a:p>
            <a:pPr marL="12700">
              <a:lnSpc>
                <a:spcPct val="100000"/>
              </a:lnSpc>
            </a:pPr>
            <a:r>
              <a:rPr sz="2050" i="1" spc="5" dirty="0">
                <a:latin typeface="Times New Roman" panose="02020603050405020304"/>
                <a:cs typeface="Times New Roman" panose="02020603050405020304"/>
              </a:rPr>
              <a:t>S </a:t>
            </a:r>
            <a:r>
              <a:rPr sz="2050" i="1" spc="-225" dirty="0">
                <a:latin typeface="Times New Roman" panose="02020603050405020304"/>
                <a:cs typeface="Times New Roman" panose="02020603050405020304"/>
              </a:rPr>
              <a:t> </a:t>
            </a: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28" name="object 28"/>
          <p:cNvSpPr/>
          <p:nvPr/>
        </p:nvSpPr>
        <p:spPr>
          <a:xfrm>
            <a:off x="2539718" y="6491465"/>
            <a:ext cx="1650364" cy="0"/>
          </a:xfrm>
          <a:custGeom>
            <a:avLst/>
            <a:gdLst/>
            <a:ahLst/>
            <a:cxnLst/>
            <a:rect l="l" t="t" r="r" b="b"/>
            <a:pathLst>
              <a:path w="1650364">
                <a:moveTo>
                  <a:pt x="0" y="0"/>
                </a:moveTo>
                <a:lnTo>
                  <a:pt x="1649799" y="0"/>
                </a:lnTo>
              </a:path>
            </a:pathLst>
          </a:custGeom>
          <a:ln w="12714">
            <a:solidFill>
              <a:srgbClr val="000000"/>
            </a:solidFill>
          </a:ln>
        </p:spPr>
        <p:txBody>
          <a:bodyPr wrap="square" lIns="0" tIns="0" rIns="0" bIns="0" rtlCol="0"/>
          <a:lstStyle/>
          <a:p>
            <a:endParaRPr/>
          </a:p>
        </p:txBody>
      </p:sp>
      <p:sp>
        <p:nvSpPr>
          <p:cNvPr id="29" name="object 29"/>
          <p:cNvSpPr txBox="1"/>
          <p:nvPr/>
        </p:nvSpPr>
        <p:spPr>
          <a:xfrm>
            <a:off x="3123564" y="6502146"/>
            <a:ext cx="485140" cy="377825"/>
          </a:xfrm>
          <a:prstGeom prst="rect">
            <a:avLst/>
          </a:prstGeom>
        </p:spPr>
        <p:txBody>
          <a:bodyPr vert="horz" wrap="square" lIns="0" tIns="0" rIns="0" bIns="0" rtlCol="0">
            <a:spAutoFit/>
          </a:bodyPr>
          <a:lstStyle/>
          <a:p>
            <a:pPr marL="12700">
              <a:lnSpc>
                <a:spcPct val="100000"/>
              </a:lnSpc>
            </a:pPr>
            <a:r>
              <a:rPr sz="2400" spc="5" dirty="0">
                <a:latin typeface="Times New Roman" panose="02020603050405020304"/>
                <a:cs typeface="Times New Roman" panose="02020603050405020304"/>
              </a:rPr>
              <a:t>255</a:t>
            </a:r>
            <a:endParaRPr sz="2400">
              <a:latin typeface="Times New Roman" panose="02020603050405020304"/>
              <a:cs typeface="Times New Roman" panose="02020603050405020304"/>
            </a:endParaRPr>
          </a:p>
        </p:txBody>
      </p:sp>
      <p:sp>
        <p:nvSpPr>
          <p:cNvPr id="30" name="object 30"/>
          <p:cNvSpPr txBox="1"/>
          <p:nvPr/>
        </p:nvSpPr>
        <p:spPr>
          <a:xfrm>
            <a:off x="2548267" y="5974854"/>
            <a:ext cx="1664335" cy="483870"/>
          </a:xfrm>
          <a:prstGeom prst="rect">
            <a:avLst/>
          </a:prstGeom>
        </p:spPr>
        <p:txBody>
          <a:bodyPr vert="horz" wrap="square" lIns="0" tIns="0" rIns="0" bIns="0" rtlCol="0">
            <a:spAutoFit/>
          </a:bodyPr>
          <a:lstStyle/>
          <a:p>
            <a:pPr marL="12700">
              <a:lnSpc>
                <a:spcPct val="100000"/>
              </a:lnSpc>
            </a:pPr>
            <a:r>
              <a:rPr sz="2400" spc="5" dirty="0">
                <a:latin typeface="Times New Roman" panose="02020603050405020304"/>
                <a:cs typeface="Times New Roman" panose="02020603050405020304"/>
              </a:rPr>
              <a:t>ma</a:t>
            </a:r>
            <a:r>
              <a:rPr sz="2400" spc="170" dirty="0">
                <a:latin typeface="Times New Roman" panose="02020603050405020304"/>
                <a:cs typeface="Times New Roman" panose="02020603050405020304"/>
              </a:rPr>
              <a:t>x</a:t>
            </a:r>
            <a:r>
              <a:rPr sz="3150" spc="-200" dirty="0">
                <a:latin typeface="Symbol" panose="05050102010706020507"/>
                <a:cs typeface="Symbol" panose="05050102010706020507"/>
              </a:rPr>
              <a:t></a:t>
            </a:r>
            <a:r>
              <a:rPr sz="2400" i="1" spc="75" dirty="0">
                <a:latin typeface="Times New Roman" panose="02020603050405020304"/>
                <a:cs typeface="Times New Roman" panose="02020603050405020304"/>
              </a:rPr>
              <a:t>R</a:t>
            </a:r>
            <a:r>
              <a:rPr sz="2400" dirty="0">
                <a:latin typeface="Times New Roman" panose="02020603050405020304"/>
                <a:cs typeface="Times New Roman" panose="02020603050405020304"/>
              </a:rPr>
              <a:t>,</a:t>
            </a:r>
            <a:r>
              <a:rPr sz="2400" spc="-360" dirty="0">
                <a:latin typeface="Times New Roman" panose="02020603050405020304"/>
                <a:cs typeface="Times New Roman" panose="02020603050405020304"/>
              </a:rPr>
              <a:t> </a:t>
            </a:r>
            <a:r>
              <a:rPr sz="2400" i="1" spc="114" dirty="0">
                <a:latin typeface="Times New Roman" panose="02020603050405020304"/>
                <a:cs typeface="Times New Roman" panose="02020603050405020304"/>
              </a:rPr>
              <a:t>G</a:t>
            </a:r>
            <a:r>
              <a:rPr sz="2400" dirty="0">
                <a:latin typeface="Times New Roman" panose="02020603050405020304"/>
                <a:cs typeface="Times New Roman" panose="02020603050405020304"/>
              </a:rPr>
              <a:t>,</a:t>
            </a:r>
            <a:r>
              <a:rPr sz="2400" spc="-195" dirty="0">
                <a:latin typeface="Times New Roman" panose="02020603050405020304"/>
                <a:cs typeface="Times New Roman" panose="02020603050405020304"/>
              </a:rPr>
              <a:t> </a:t>
            </a:r>
            <a:r>
              <a:rPr sz="2400" i="1" spc="190" dirty="0">
                <a:latin typeface="Times New Roman" panose="02020603050405020304"/>
                <a:cs typeface="Times New Roman" panose="02020603050405020304"/>
              </a:rPr>
              <a:t>B</a:t>
            </a:r>
            <a:r>
              <a:rPr sz="3150" spc="-240" dirty="0">
                <a:latin typeface="Symbol" panose="05050102010706020507"/>
                <a:cs typeface="Symbol" panose="05050102010706020507"/>
              </a:rPr>
              <a:t></a:t>
            </a:r>
            <a:endParaRPr sz="3150">
              <a:latin typeface="Symbol" panose="05050102010706020507"/>
              <a:cs typeface="Symbol" panose="05050102010706020507"/>
            </a:endParaRPr>
          </a:p>
        </p:txBody>
      </p:sp>
      <p:sp>
        <p:nvSpPr>
          <p:cNvPr id="31" name="object 31"/>
          <p:cNvSpPr txBox="1"/>
          <p:nvPr/>
        </p:nvSpPr>
        <p:spPr>
          <a:xfrm>
            <a:off x="1967636" y="6262903"/>
            <a:ext cx="502284" cy="377825"/>
          </a:xfrm>
          <a:prstGeom prst="rect">
            <a:avLst/>
          </a:prstGeom>
        </p:spPr>
        <p:txBody>
          <a:bodyPr vert="horz" wrap="square" lIns="0" tIns="0" rIns="0" bIns="0" rtlCol="0">
            <a:spAutoFit/>
          </a:bodyPr>
          <a:lstStyle/>
          <a:p>
            <a:pPr marL="12700">
              <a:lnSpc>
                <a:spcPct val="100000"/>
              </a:lnSpc>
            </a:pPr>
            <a:r>
              <a:rPr sz="2400" i="1" spc="5" dirty="0">
                <a:latin typeface="Times New Roman" panose="02020603050405020304"/>
                <a:cs typeface="Times New Roman" panose="02020603050405020304"/>
              </a:rPr>
              <a:t>V </a:t>
            </a:r>
            <a:r>
              <a:rPr sz="2400" i="1" spc="-245" dirty="0">
                <a:latin typeface="Times New Roman" panose="02020603050405020304"/>
                <a:cs typeface="Times New Roman" panose="02020603050405020304"/>
              </a:rPr>
              <a:t> </a:t>
            </a: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32" name="object 32"/>
          <p:cNvSpPr txBox="1"/>
          <p:nvPr/>
        </p:nvSpPr>
        <p:spPr>
          <a:xfrm>
            <a:off x="8100199" y="2964941"/>
            <a:ext cx="960755" cy="44577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B</a:t>
            </a:r>
            <a:r>
              <a:rPr sz="2850" i="1" spc="35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21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G</a:t>
            </a:r>
            <a:endParaRPr sz="2850">
              <a:latin typeface="Times New Roman" panose="02020603050405020304"/>
              <a:cs typeface="Times New Roman" panose="02020603050405020304"/>
            </a:endParaRPr>
          </a:p>
        </p:txBody>
      </p:sp>
      <p:sp>
        <p:nvSpPr>
          <p:cNvPr id="33" name="object 33"/>
          <p:cNvSpPr txBox="1"/>
          <p:nvPr/>
        </p:nvSpPr>
        <p:spPr>
          <a:xfrm>
            <a:off x="8057515" y="3829811"/>
            <a:ext cx="968375" cy="445770"/>
          </a:xfrm>
          <a:prstGeom prst="rect">
            <a:avLst/>
          </a:prstGeom>
        </p:spPr>
        <p:txBody>
          <a:bodyPr vert="horz" wrap="square" lIns="0" tIns="0" rIns="0" bIns="0" rtlCol="0">
            <a:spAutoFit/>
          </a:bodyPr>
          <a:lstStyle/>
          <a:p>
            <a:pPr marL="12700">
              <a:lnSpc>
                <a:spcPct val="100000"/>
              </a:lnSpc>
              <a:tabLst>
                <a:tab pos="375920" algn="l"/>
              </a:tabLst>
            </a:pPr>
            <a:r>
              <a:rPr sz="2850" i="1" dirty="0">
                <a:latin typeface="Times New Roman" panose="02020603050405020304"/>
                <a:cs typeface="Times New Roman" panose="02020603050405020304"/>
              </a:rPr>
              <a:t>B	</a:t>
            </a:r>
            <a:r>
              <a:rPr sz="2850" dirty="0">
                <a:latin typeface="Symbol" panose="05050102010706020507"/>
                <a:cs typeface="Symbol" panose="05050102010706020507"/>
              </a:rPr>
              <a:t></a:t>
            </a:r>
            <a:r>
              <a:rPr sz="2850" spc="22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G</a:t>
            </a:r>
            <a:endParaRPr sz="2850">
              <a:latin typeface="Times New Roman" panose="02020603050405020304"/>
              <a:cs typeface="Times New Roman" panose="02020603050405020304"/>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颜色特征</a:t>
            </a:r>
          </a:p>
        </p:txBody>
      </p:sp>
      <p:sp>
        <p:nvSpPr>
          <p:cNvPr id="6" name="object 6"/>
          <p:cNvSpPr txBox="1"/>
          <p:nvPr/>
        </p:nvSpPr>
        <p:spPr>
          <a:xfrm>
            <a:off x="1681098" y="1747520"/>
            <a:ext cx="7616190" cy="5119370"/>
          </a:xfrm>
          <a:prstGeom prst="rect">
            <a:avLst/>
          </a:prstGeom>
        </p:spPr>
        <p:txBody>
          <a:bodyPr vert="horz" wrap="square" lIns="0" tIns="0" rIns="0" bIns="0" rtlCol="0">
            <a:spAutoFit/>
          </a:bodyPr>
          <a:lstStyle/>
          <a:p>
            <a:pPr marL="12700">
              <a:lnSpc>
                <a:spcPct val="10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均匀颜色空间模型</a:t>
            </a:r>
            <a:endParaRPr sz="2800">
              <a:latin typeface="新宋体" panose="02010609030101010101" charset="-122"/>
              <a:cs typeface="新宋体" panose="02010609030101010101" charset="-122"/>
            </a:endParaRPr>
          </a:p>
          <a:p>
            <a:pPr marL="469900"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从图像处理的角度，对颜色的描述应该与人 对颜色的感知越接近越好</a:t>
            </a:r>
            <a:endParaRPr sz="2800">
              <a:latin typeface="新宋体" panose="02010609030101010101" charset="-122"/>
              <a:cs typeface="新宋体" panose="02010609030101010101" charset="-122"/>
            </a:endParaRPr>
          </a:p>
          <a:p>
            <a:pPr marL="469900"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从视觉感知均匀的角度，人所感知到的两个 颜色的距离应该与这两个颜色在表达它们的颜 色空间中的距离越成比例越好</a:t>
            </a:r>
            <a:endParaRPr sz="2800">
              <a:latin typeface="新宋体" panose="02010609030101010101" charset="-122"/>
              <a:cs typeface="新宋体" panose="02010609030101010101" charset="-122"/>
            </a:endParaRPr>
          </a:p>
          <a:p>
            <a:pPr marL="469900"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如果在一个颜色空间中，人所观察到的两种 颜色的区别程度与该颜色空间中两点间的欧式 距离对应，则称该空间为均匀颜色空间</a:t>
            </a:r>
            <a:endParaRPr sz="2800">
              <a:latin typeface="新宋体" panose="02010609030101010101" charset="-122"/>
              <a:cs typeface="新宋体" panose="02010609030101010101" charset="-122"/>
            </a:endParaRPr>
          </a:p>
          <a:p>
            <a:pPr marL="847725" indent="-377825" algn="just">
              <a:lnSpc>
                <a:spcPts val="3295"/>
              </a:lnSpc>
              <a:spcBef>
                <a:spcPts val="1690"/>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典型的例子：MTM,Luv和Lab</a:t>
            </a:r>
            <a:endParaRPr sz="2800">
              <a:latin typeface="新宋体" panose="02010609030101010101" charset="-122"/>
              <a:cs typeface="新宋体" panose="02010609030101010101" charset="-122"/>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2936240" cy="436245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颜色特征</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R="54610" algn="ctr">
              <a:lnSpc>
                <a:spcPct val="100000"/>
              </a:lnSpc>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颜色特征表示</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统计直方图</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累积直方图</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颜色布局</a:t>
            </a:r>
            <a:endParaRPr sz="3200">
              <a:latin typeface="新宋体" panose="02010609030101010101" charset="-122"/>
              <a:cs typeface="新宋体" panose="02010609030101010101" charset="-122"/>
            </a:endParaRPr>
          </a:p>
          <a:p>
            <a:pPr marL="469900">
              <a:lnSpc>
                <a:spcPts val="375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颜色分块</a:t>
            </a:r>
            <a:endParaRPr sz="3200">
              <a:latin typeface="新宋体" panose="02010609030101010101" charset="-122"/>
              <a:cs typeface="新宋体" panose="0201060903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512480" rIns="0" bIns="0" rtlCol="0">
            <a:spAutoFit/>
          </a:bodyPr>
          <a:lstStyle/>
          <a:p>
            <a:pPr marL="156210">
              <a:lnSpc>
                <a:spcPts val="3295"/>
              </a:lnSpc>
            </a:pPr>
            <a:r>
              <a:rPr sz="2800" spc="-15" dirty="0">
                <a:latin typeface="新宋体" panose="02010609030101010101" charset="-122"/>
                <a:cs typeface="新宋体" panose="02010609030101010101" charset="-122"/>
              </a:rPr>
              <a:t>例8：101个视频概念的检测</a:t>
            </a:r>
            <a:endParaRPr sz="2800">
              <a:latin typeface="新宋体" panose="02010609030101010101" charset="-122"/>
              <a:cs typeface="新宋体" panose="02010609030101010101" charset="-122"/>
            </a:endParaRPr>
          </a:p>
        </p:txBody>
      </p:sp>
      <p:sp>
        <p:nvSpPr>
          <p:cNvPr id="5" name="object 5"/>
          <p:cNvSpPr/>
          <p:nvPr/>
        </p:nvSpPr>
        <p:spPr>
          <a:xfrm>
            <a:off x="1689239" y="1977389"/>
            <a:ext cx="7391400" cy="51800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颜色特征</a:t>
            </a:r>
          </a:p>
        </p:txBody>
      </p:sp>
      <p:sp>
        <p:nvSpPr>
          <p:cNvPr id="6" name="object 6"/>
          <p:cNvSpPr txBox="1"/>
          <p:nvPr/>
        </p:nvSpPr>
        <p:spPr>
          <a:xfrm>
            <a:off x="1825879" y="1891791"/>
            <a:ext cx="28740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统计直方图：</a:t>
            </a:r>
            <a:endParaRPr sz="3200">
              <a:latin typeface="新宋体" panose="02010609030101010101" charset="-122"/>
              <a:cs typeface="新宋体" panose="02010609030101010101" charset="-122"/>
            </a:endParaRPr>
          </a:p>
        </p:txBody>
      </p:sp>
      <p:sp>
        <p:nvSpPr>
          <p:cNvPr id="7" name="object 7"/>
          <p:cNvSpPr/>
          <p:nvPr/>
        </p:nvSpPr>
        <p:spPr>
          <a:xfrm>
            <a:off x="5760537" y="2133584"/>
            <a:ext cx="401320" cy="0"/>
          </a:xfrm>
          <a:custGeom>
            <a:avLst/>
            <a:gdLst/>
            <a:ahLst/>
            <a:cxnLst/>
            <a:rect l="l" t="t" r="r" b="b"/>
            <a:pathLst>
              <a:path w="401320">
                <a:moveTo>
                  <a:pt x="0" y="0"/>
                </a:moveTo>
                <a:lnTo>
                  <a:pt x="400805" y="0"/>
                </a:lnTo>
              </a:path>
            </a:pathLst>
          </a:custGeom>
          <a:ln w="11616">
            <a:solidFill>
              <a:srgbClr val="000000"/>
            </a:solidFill>
          </a:ln>
        </p:spPr>
        <p:txBody>
          <a:bodyPr wrap="square" lIns="0" tIns="0" rIns="0" bIns="0" rtlCol="0"/>
          <a:lstStyle/>
          <a:p>
            <a:endParaRPr/>
          </a:p>
        </p:txBody>
      </p:sp>
      <p:sp>
        <p:nvSpPr>
          <p:cNvPr id="8" name="object 8"/>
          <p:cNvSpPr txBox="1"/>
          <p:nvPr/>
        </p:nvSpPr>
        <p:spPr>
          <a:xfrm>
            <a:off x="5852286" y="2142235"/>
            <a:ext cx="165100" cy="346710"/>
          </a:xfrm>
          <a:prstGeom prst="rect">
            <a:avLst/>
          </a:prstGeom>
        </p:spPr>
        <p:txBody>
          <a:bodyPr vert="horz" wrap="square" lIns="0" tIns="0" rIns="0" bIns="0" rtlCol="0">
            <a:spAutoFit/>
          </a:bodyPr>
          <a:lstStyle/>
          <a:p>
            <a:pPr marL="12700">
              <a:lnSpc>
                <a:spcPct val="100000"/>
              </a:lnSpc>
            </a:pPr>
            <a:r>
              <a:rPr sz="2200" i="1" spc="-5" dirty="0">
                <a:latin typeface="Times New Roman" panose="02020603050405020304"/>
                <a:cs typeface="Times New Roman" panose="02020603050405020304"/>
              </a:rPr>
              <a:t>n</a:t>
            </a:r>
            <a:endParaRPr sz="2200">
              <a:latin typeface="Times New Roman" panose="02020603050405020304"/>
              <a:cs typeface="Times New Roman" panose="02020603050405020304"/>
            </a:endParaRPr>
          </a:p>
        </p:txBody>
      </p:sp>
      <p:sp>
        <p:nvSpPr>
          <p:cNvPr id="9" name="object 9"/>
          <p:cNvSpPr txBox="1"/>
          <p:nvPr/>
        </p:nvSpPr>
        <p:spPr>
          <a:xfrm>
            <a:off x="5773801" y="1747507"/>
            <a:ext cx="292735" cy="394335"/>
          </a:xfrm>
          <a:prstGeom prst="rect">
            <a:avLst/>
          </a:prstGeom>
        </p:spPr>
        <p:txBody>
          <a:bodyPr vert="horz" wrap="square" lIns="0" tIns="0" rIns="0" bIns="0" rtlCol="0">
            <a:spAutoFit/>
          </a:bodyPr>
          <a:lstStyle/>
          <a:p>
            <a:pPr marL="12700">
              <a:lnSpc>
                <a:spcPct val="100000"/>
              </a:lnSpc>
            </a:pPr>
            <a:r>
              <a:rPr sz="2200" i="1" spc="-5" dirty="0">
                <a:latin typeface="Times New Roman" panose="02020603050405020304"/>
                <a:cs typeface="Times New Roman" panose="02020603050405020304"/>
              </a:rPr>
              <a:t>n</a:t>
            </a:r>
            <a:r>
              <a:rPr sz="2200" i="1" spc="-114" dirty="0">
                <a:latin typeface="Times New Roman" panose="02020603050405020304"/>
                <a:cs typeface="Times New Roman" panose="02020603050405020304"/>
              </a:rPr>
              <a:t> </a:t>
            </a:r>
            <a:r>
              <a:rPr sz="1875" i="1" spc="15" baseline="-24000" dirty="0">
                <a:latin typeface="Times New Roman" panose="02020603050405020304"/>
                <a:cs typeface="Times New Roman" panose="02020603050405020304"/>
              </a:rPr>
              <a:t>k</a:t>
            </a:r>
            <a:endParaRPr sz="1875" baseline="-24000">
              <a:latin typeface="Times New Roman" panose="02020603050405020304"/>
              <a:cs typeface="Times New Roman" panose="02020603050405020304"/>
            </a:endParaRPr>
          </a:p>
        </p:txBody>
      </p:sp>
      <p:sp>
        <p:nvSpPr>
          <p:cNvPr id="10" name="object 10"/>
          <p:cNvSpPr txBox="1"/>
          <p:nvPr/>
        </p:nvSpPr>
        <p:spPr>
          <a:xfrm>
            <a:off x="4697857" y="1835378"/>
            <a:ext cx="916305" cy="445770"/>
          </a:xfrm>
          <a:prstGeom prst="rect">
            <a:avLst/>
          </a:prstGeom>
        </p:spPr>
        <p:txBody>
          <a:bodyPr vert="horz" wrap="square" lIns="0" tIns="0" rIns="0" bIns="0" rtlCol="0">
            <a:spAutoFit/>
          </a:bodyPr>
          <a:lstStyle/>
          <a:p>
            <a:pPr marL="12700">
              <a:lnSpc>
                <a:spcPct val="100000"/>
              </a:lnSpc>
            </a:pPr>
            <a:r>
              <a:rPr sz="2200" i="1" spc="-5" dirty="0">
                <a:latin typeface="Times New Roman" panose="02020603050405020304"/>
                <a:cs typeface="Times New Roman" panose="02020603050405020304"/>
              </a:rPr>
              <a:t>p</a:t>
            </a:r>
            <a:r>
              <a:rPr sz="2200" i="1" spc="-20" dirty="0">
                <a:latin typeface="Times New Roman" panose="02020603050405020304"/>
                <a:cs typeface="Times New Roman" panose="02020603050405020304"/>
              </a:rPr>
              <a:t> </a:t>
            </a:r>
            <a:r>
              <a:rPr sz="2900" spc="-10" dirty="0">
                <a:latin typeface="Symbol" panose="05050102010706020507"/>
                <a:cs typeface="Symbol" panose="05050102010706020507"/>
              </a:rPr>
              <a:t></a:t>
            </a:r>
            <a:r>
              <a:rPr sz="2200" i="1" spc="-5" dirty="0">
                <a:latin typeface="Times New Roman" panose="02020603050405020304"/>
                <a:cs typeface="Times New Roman" panose="02020603050405020304"/>
              </a:rPr>
              <a:t>k</a:t>
            </a:r>
            <a:r>
              <a:rPr sz="2200" i="1" spc="210" dirty="0">
                <a:latin typeface="Times New Roman" panose="02020603050405020304"/>
                <a:cs typeface="Times New Roman" panose="02020603050405020304"/>
              </a:rPr>
              <a:t> </a:t>
            </a:r>
            <a:r>
              <a:rPr sz="2900" spc="45" dirty="0">
                <a:latin typeface="Symbol" panose="05050102010706020507"/>
                <a:cs typeface="Symbol" panose="05050102010706020507"/>
              </a:rPr>
              <a:t></a:t>
            </a:r>
            <a:r>
              <a:rPr sz="2900" spc="-265" dirty="0">
                <a:latin typeface="Times New Roman" panose="02020603050405020304"/>
                <a:cs typeface="Times New Roman" panose="02020603050405020304"/>
              </a:rPr>
              <a:t> </a:t>
            </a: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1" name="object 11"/>
          <p:cNvSpPr txBox="1"/>
          <p:nvPr/>
        </p:nvSpPr>
        <p:spPr>
          <a:xfrm>
            <a:off x="6573913" y="1924558"/>
            <a:ext cx="1833880" cy="361950"/>
          </a:xfrm>
          <a:prstGeom prst="rect">
            <a:avLst/>
          </a:prstGeom>
        </p:spPr>
        <p:txBody>
          <a:bodyPr vert="horz" wrap="square" lIns="0" tIns="0" rIns="0" bIns="0" rtlCol="0">
            <a:spAutoFit/>
          </a:bodyPr>
          <a:lstStyle/>
          <a:p>
            <a:pPr marL="12700">
              <a:lnSpc>
                <a:spcPct val="100000"/>
              </a:lnSpc>
            </a:pPr>
            <a:r>
              <a:rPr sz="2300" i="1" spc="-5" dirty="0">
                <a:latin typeface="Times New Roman" panose="02020603050405020304"/>
                <a:cs typeface="Times New Roman" panose="02020603050405020304"/>
              </a:rPr>
              <a:t>k</a:t>
            </a:r>
            <a:r>
              <a:rPr sz="2300" i="1" spc="250"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45" dirty="0">
                <a:latin typeface="Times New Roman" panose="02020603050405020304"/>
                <a:cs typeface="Times New Roman" panose="02020603050405020304"/>
              </a:rPr>
              <a:t> </a:t>
            </a:r>
            <a:r>
              <a:rPr sz="2300" spc="35" dirty="0">
                <a:latin typeface="Times New Roman" panose="02020603050405020304"/>
                <a:cs typeface="Times New Roman" panose="02020603050405020304"/>
              </a:rPr>
              <a:t>0</a:t>
            </a:r>
            <a:r>
              <a:rPr sz="2300" spc="-195" dirty="0">
                <a:latin typeface="Times New Roman" panose="02020603050405020304"/>
                <a:cs typeface="Times New Roman" panose="02020603050405020304"/>
              </a:rPr>
              <a:t>,</a:t>
            </a:r>
            <a:r>
              <a:rPr sz="2300" spc="-155" dirty="0">
                <a:latin typeface="Times New Roman" panose="02020603050405020304"/>
                <a:cs typeface="Times New Roman" panose="02020603050405020304"/>
              </a:rPr>
              <a:t>1</a:t>
            </a:r>
            <a:r>
              <a:rPr sz="2300" spc="-5" dirty="0">
                <a:latin typeface="Times New Roman" panose="02020603050405020304"/>
                <a:cs typeface="Times New Roman" panose="02020603050405020304"/>
              </a:rPr>
              <a:t>,...,</a:t>
            </a:r>
            <a:r>
              <a:rPr sz="2300" spc="20" dirty="0">
                <a:latin typeface="Times New Roman" panose="02020603050405020304"/>
                <a:cs typeface="Times New Roman" panose="02020603050405020304"/>
              </a:rPr>
              <a:t> </a:t>
            </a:r>
            <a:r>
              <a:rPr sz="2300" i="1" spc="-5" dirty="0">
                <a:latin typeface="Times New Roman" panose="02020603050405020304"/>
                <a:cs typeface="Times New Roman" panose="02020603050405020304"/>
              </a:rPr>
              <a:t>L</a:t>
            </a:r>
            <a:r>
              <a:rPr sz="2300" i="1" spc="-45"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330" dirty="0">
                <a:latin typeface="Times New Roman" panose="02020603050405020304"/>
                <a:cs typeface="Times New Roman" panose="02020603050405020304"/>
              </a:rPr>
              <a:t> </a:t>
            </a:r>
            <a:r>
              <a:rPr sz="2300" spc="-5" dirty="0">
                <a:latin typeface="Times New Roman" panose="02020603050405020304"/>
                <a:cs typeface="Times New Roman" panose="02020603050405020304"/>
              </a:rPr>
              <a:t>1</a:t>
            </a:r>
            <a:endParaRPr sz="2300">
              <a:latin typeface="Times New Roman" panose="02020603050405020304"/>
              <a:cs typeface="Times New Roman" panose="02020603050405020304"/>
            </a:endParaRPr>
          </a:p>
        </p:txBody>
      </p:sp>
      <p:sp>
        <p:nvSpPr>
          <p:cNvPr id="12" name="object 12"/>
          <p:cNvSpPr/>
          <p:nvPr/>
        </p:nvSpPr>
        <p:spPr>
          <a:xfrm>
            <a:off x="2467241" y="3490721"/>
            <a:ext cx="5759450" cy="2016760"/>
          </a:xfrm>
          <a:custGeom>
            <a:avLst/>
            <a:gdLst/>
            <a:ahLst/>
            <a:cxnLst/>
            <a:rect l="l" t="t" r="r" b="b"/>
            <a:pathLst>
              <a:path w="5759450" h="2016760">
                <a:moveTo>
                  <a:pt x="0" y="0"/>
                </a:moveTo>
                <a:lnTo>
                  <a:pt x="0" y="2016252"/>
                </a:lnTo>
                <a:lnTo>
                  <a:pt x="5759196" y="2016251"/>
                </a:lnTo>
              </a:path>
            </a:pathLst>
          </a:custGeom>
          <a:ln w="9525">
            <a:solidFill>
              <a:srgbClr val="000000"/>
            </a:solidFill>
          </a:ln>
        </p:spPr>
        <p:txBody>
          <a:bodyPr wrap="square" lIns="0" tIns="0" rIns="0" bIns="0" rtlCol="0"/>
          <a:lstStyle/>
          <a:p>
            <a:endParaRPr/>
          </a:p>
        </p:txBody>
      </p:sp>
      <p:sp>
        <p:nvSpPr>
          <p:cNvPr id="13" name="object 13"/>
          <p:cNvSpPr/>
          <p:nvPr/>
        </p:nvSpPr>
        <p:spPr>
          <a:xfrm>
            <a:off x="2467241" y="4857750"/>
            <a:ext cx="71755" cy="0"/>
          </a:xfrm>
          <a:custGeom>
            <a:avLst/>
            <a:gdLst/>
            <a:ahLst/>
            <a:cxnLst/>
            <a:rect l="l" t="t" r="r" b="b"/>
            <a:pathLst>
              <a:path w="71755">
                <a:moveTo>
                  <a:pt x="0" y="0"/>
                </a:moveTo>
                <a:lnTo>
                  <a:pt x="71628" y="0"/>
                </a:lnTo>
              </a:path>
            </a:pathLst>
          </a:custGeom>
          <a:ln w="9525">
            <a:solidFill>
              <a:srgbClr val="000000"/>
            </a:solidFill>
          </a:ln>
        </p:spPr>
        <p:txBody>
          <a:bodyPr wrap="square" lIns="0" tIns="0" rIns="0" bIns="0" rtlCol="0"/>
          <a:lstStyle/>
          <a:p>
            <a:endParaRPr/>
          </a:p>
        </p:txBody>
      </p:sp>
      <p:sp>
        <p:nvSpPr>
          <p:cNvPr id="14" name="object 14"/>
          <p:cNvSpPr/>
          <p:nvPr/>
        </p:nvSpPr>
        <p:spPr>
          <a:xfrm>
            <a:off x="2467241" y="4210050"/>
            <a:ext cx="71755" cy="0"/>
          </a:xfrm>
          <a:custGeom>
            <a:avLst/>
            <a:gdLst/>
            <a:ahLst/>
            <a:cxnLst/>
            <a:rect l="l" t="t" r="r" b="b"/>
            <a:pathLst>
              <a:path w="71755">
                <a:moveTo>
                  <a:pt x="0" y="0"/>
                </a:moveTo>
                <a:lnTo>
                  <a:pt x="71628" y="0"/>
                </a:lnTo>
              </a:path>
            </a:pathLst>
          </a:custGeom>
          <a:ln w="9525">
            <a:solidFill>
              <a:srgbClr val="000000"/>
            </a:solidFill>
          </a:ln>
        </p:spPr>
        <p:txBody>
          <a:bodyPr wrap="square" lIns="0" tIns="0" rIns="0" bIns="0" rtlCol="0"/>
          <a:lstStyle/>
          <a:p>
            <a:endParaRPr/>
          </a:p>
        </p:txBody>
      </p:sp>
      <p:sp>
        <p:nvSpPr>
          <p:cNvPr id="15" name="object 15"/>
          <p:cNvSpPr/>
          <p:nvPr/>
        </p:nvSpPr>
        <p:spPr>
          <a:xfrm>
            <a:off x="2467241" y="3490721"/>
            <a:ext cx="71755" cy="0"/>
          </a:xfrm>
          <a:custGeom>
            <a:avLst/>
            <a:gdLst/>
            <a:ahLst/>
            <a:cxnLst/>
            <a:rect l="l" t="t" r="r" b="b"/>
            <a:pathLst>
              <a:path w="71755">
                <a:moveTo>
                  <a:pt x="0" y="0"/>
                </a:moveTo>
                <a:lnTo>
                  <a:pt x="71628" y="0"/>
                </a:lnTo>
              </a:path>
            </a:pathLst>
          </a:custGeom>
          <a:ln w="9525">
            <a:solidFill>
              <a:srgbClr val="000000"/>
            </a:solidFill>
          </a:ln>
        </p:spPr>
        <p:txBody>
          <a:bodyPr wrap="square" lIns="0" tIns="0" rIns="0" bIns="0" rtlCol="0"/>
          <a:lstStyle/>
          <a:p>
            <a:endParaRPr/>
          </a:p>
        </p:txBody>
      </p:sp>
      <p:sp>
        <p:nvSpPr>
          <p:cNvPr id="16" name="object 16"/>
          <p:cNvSpPr/>
          <p:nvPr/>
        </p:nvSpPr>
        <p:spPr>
          <a:xfrm>
            <a:off x="2826143" y="4498847"/>
            <a:ext cx="217170" cy="1008380"/>
          </a:xfrm>
          <a:custGeom>
            <a:avLst/>
            <a:gdLst/>
            <a:ahLst/>
            <a:cxnLst/>
            <a:rect l="l" t="t" r="r" b="b"/>
            <a:pathLst>
              <a:path w="217169" h="1008379">
                <a:moveTo>
                  <a:pt x="0" y="0"/>
                </a:moveTo>
                <a:lnTo>
                  <a:pt x="0" y="1008126"/>
                </a:lnTo>
                <a:lnTo>
                  <a:pt x="217169" y="1008126"/>
                </a:lnTo>
                <a:lnTo>
                  <a:pt x="217169" y="0"/>
                </a:lnTo>
                <a:lnTo>
                  <a:pt x="0" y="0"/>
                </a:lnTo>
                <a:close/>
              </a:path>
            </a:pathLst>
          </a:custGeom>
          <a:solidFill>
            <a:srgbClr val="FF0000"/>
          </a:solidFill>
        </p:spPr>
        <p:txBody>
          <a:bodyPr wrap="square" lIns="0" tIns="0" rIns="0" bIns="0" rtlCol="0"/>
          <a:lstStyle/>
          <a:p>
            <a:endParaRPr/>
          </a:p>
        </p:txBody>
      </p:sp>
      <p:sp>
        <p:nvSpPr>
          <p:cNvPr id="17" name="object 17"/>
          <p:cNvSpPr/>
          <p:nvPr/>
        </p:nvSpPr>
        <p:spPr>
          <a:xfrm>
            <a:off x="2826143" y="4498847"/>
            <a:ext cx="217170" cy="1008380"/>
          </a:xfrm>
          <a:custGeom>
            <a:avLst/>
            <a:gdLst/>
            <a:ahLst/>
            <a:cxnLst/>
            <a:rect l="l" t="t" r="r" b="b"/>
            <a:pathLst>
              <a:path w="217169" h="1008379">
                <a:moveTo>
                  <a:pt x="0" y="0"/>
                </a:moveTo>
                <a:lnTo>
                  <a:pt x="0" y="1008126"/>
                </a:lnTo>
                <a:lnTo>
                  <a:pt x="217169" y="1008126"/>
                </a:lnTo>
                <a:lnTo>
                  <a:pt x="217169"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3402215" y="3849623"/>
            <a:ext cx="215900" cy="1657350"/>
          </a:xfrm>
          <a:custGeom>
            <a:avLst/>
            <a:gdLst/>
            <a:ahLst/>
            <a:cxnLst/>
            <a:rect l="l" t="t" r="r" b="b"/>
            <a:pathLst>
              <a:path w="215900" h="1657350">
                <a:moveTo>
                  <a:pt x="0" y="0"/>
                </a:moveTo>
                <a:lnTo>
                  <a:pt x="0" y="1657350"/>
                </a:lnTo>
                <a:lnTo>
                  <a:pt x="215646" y="1657350"/>
                </a:lnTo>
                <a:lnTo>
                  <a:pt x="215646" y="0"/>
                </a:lnTo>
                <a:lnTo>
                  <a:pt x="0" y="0"/>
                </a:lnTo>
                <a:close/>
              </a:path>
            </a:pathLst>
          </a:custGeom>
          <a:solidFill>
            <a:srgbClr val="FF0000"/>
          </a:solidFill>
        </p:spPr>
        <p:txBody>
          <a:bodyPr wrap="square" lIns="0" tIns="0" rIns="0" bIns="0" rtlCol="0"/>
          <a:lstStyle/>
          <a:p>
            <a:endParaRPr/>
          </a:p>
        </p:txBody>
      </p:sp>
      <p:sp>
        <p:nvSpPr>
          <p:cNvPr id="19" name="object 19"/>
          <p:cNvSpPr/>
          <p:nvPr/>
        </p:nvSpPr>
        <p:spPr>
          <a:xfrm>
            <a:off x="3402215" y="3849623"/>
            <a:ext cx="215900" cy="1657350"/>
          </a:xfrm>
          <a:custGeom>
            <a:avLst/>
            <a:gdLst/>
            <a:ahLst/>
            <a:cxnLst/>
            <a:rect l="l" t="t" r="r" b="b"/>
            <a:pathLst>
              <a:path w="215900" h="1657350">
                <a:moveTo>
                  <a:pt x="0" y="0"/>
                </a:moveTo>
                <a:lnTo>
                  <a:pt x="0" y="1657350"/>
                </a:lnTo>
                <a:lnTo>
                  <a:pt x="215646" y="1657350"/>
                </a:lnTo>
                <a:lnTo>
                  <a:pt x="215646" y="0"/>
                </a:lnTo>
                <a:lnTo>
                  <a:pt x="0" y="0"/>
                </a:lnTo>
                <a:close/>
              </a:path>
            </a:pathLst>
          </a:custGeom>
          <a:ln w="9525">
            <a:solidFill>
              <a:srgbClr val="000000"/>
            </a:solidFill>
          </a:ln>
        </p:spPr>
        <p:txBody>
          <a:bodyPr wrap="square" lIns="0" tIns="0" rIns="0" bIns="0" rtlCol="0"/>
          <a:lstStyle/>
          <a:p>
            <a:endParaRPr/>
          </a:p>
        </p:txBody>
      </p:sp>
      <p:sp>
        <p:nvSpPr>
          <p:cNvPr id="20" name="object 20"/>
          <p:cNvSpPr/>
          <p:nvPr/>
        </p:nvSpPr>
        <p:spPr>
          <a:xfrm>
            <a:off x="3978287" y="4857750"/>
            <a:ext cx="216535" cy="649605"/>
          </a:xfrm>
          <a:custGeom>
            <a:avLst/>
            <a:gdLst/>
            <a:ahLst/>
            <a:cxnLst/>
            <a:rect l="l" t="t" r="r" b="b"/>
            <a:pathLst>
              <a:path w="216535" h="649604">
                <a:moveTo>
                  <a:pt x="0" y="0"/>
                </a:moveTo>
                <a:lnTo>
                  <a:pt x="0" y="649224"/>
                </a:lnTo>
                <a:lnTo>
                  <a:pt x="216408" y="649224"/>
                </a:lnTo>
                <a:lnTo>
                  <a:pt x="216408" y="0"/>
                </a:lnTo>
                <a:lnTo>
                  <a:pt x="0" y="0"/>
                </a:lnTo>
                <a:close/>
              </a:path>
            </a:pathLst>
          </a:custGeom>
          <a:solidFill>
            <a:srgbClr val="FF0000"/>
          </a:solidFill>
        </p:spPr>
        <p:txBody>
          <a:bodyPr wrap="square" lIns="0" tIns="0" rIns="0" bIns="0" rtlCol="0"/>
          <a:lstStyle/>
          <a:p>
            <a:endParaRPr/>
          </a:p>
        </p:txBody>
      </p:sp>
      <p:sp>
        <p:nvSpPr>
          <p:cNvPr id="21" name="object 21"/>
          <p:cNvSpPr/>
          <p:nvPr/>
        </p:nvSpPr>
        <p:spPr>
          <a:xfrm>
            <a:off x="3978287" y="4857750"/>
            <a:ext cx="215900" cy="649605"/>
          </a:xfrm>
          <a:custGeom>
            <a:avLst/>
            <a:gdLst/>
            <a:ahLst/>
            <a:cxnLst/>
            <a:rect l="l" t="t" r="r" b="b"/>
            <a:pathLst>
              <a:path w="215900" h="649604">
                <a:moveTo>
                  <a:pt x="0" y="0"/>
                </a:moveTo>
                <a:lnTo>
                  <a:pt x="0" y="649224"/>
                </a:lnTo>
                <a:lnTo>
                  <a:pt x="215646" y="649224"/>
                </a:lnTo>
                <a:lnTo>
                  <a:pt x="215646" y="0"/>
                </a:lnTo>
                <a:lnTo>
                  <a:pt x="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4552835" y="4498847"/>
            <a:ext cx="218440" cy="1008380"/>
          </a:xfrm>
          <a:custGeom>
            <a:avLst/>
            <a:gdLst/>
            <a:ahLst/>
            <a:cxnLst/>
            <a:rect l="l" t="t" r="r" b="b"/>
            <a:pathLst>
              <a:path w="218439" h="1008379">
                <a:moveTo>
                  <a:pt x="0" y="0"/>
                </a:moveTo>
                <a:lnTo>
                  <a:pt x="0" y="1008126"/>
                </a:lnTo>
                <a:lnTo>
                  <a:pt x="217932" y="1008126"/>
                </a:lnTo>
                <a:lnTo>
                  <a:pt x="217932" y="0"/>
                </a:lnTo>
                <a:lnTo>
                  <a:pt x="0" y="0"/>
                </a:lnTo>
                <a:close/>
              </a:path>
            </a:pathLst>
          </a:custGeom>
          <a:solidFill>
            <a:srgbClr val="FF0000"/>
          </a:solidFill>
        </p:spPr>
        <p:txBody>
          <a:bodyPr wrap="square" lIns="0" tIns="0" rIns="0" bIns="0" rtlCol="0"/>
          <a:lstStyle/>
          <a:p>
            <a:endParaRPr/>
          </a:p>
        </p:txBody>
      </p:sp>
      <p:sp>
        <p:nvSpPr>
          <p:cNvPr id="23" name="object 23"/>
          <p:cNvSpPr/>
          <p:nvPr/>
        </p:nvSpPr>
        <p:spPr>
          <a:xfrm>
            <a:off x="4552835" y="4498847"/>
            <a:ext cx="218440" cy="1008380"/>
          </a:xfrm>
          <a:custGeom>
            <a:avLst/>
            <a:gdLst/>
            <a:ahLst/>
            <a:cxnLst/>
            <a:rect l="l" t="t" r="r" b="b"/>
            <a:pathLst>
              <a:path w="218439" h="1008379">
                <a:moveTo>
                  <a:pt x="0" y="0"/>
                </a:moveTo>
                <a:lnTo>
                  <a:pt x="0" y="1008126"/>
                </a:lnTo>
                <a:lnTo>
                  <a:pt x="217932" y="1008126"/>
                </a:lnTo>
                <a:lnTo>
                  <a:pt x="217932" y="0"/>
                </a:lnTo>
                <a:lnTo>
                  <a:pt x="0" y="0"/>
                </a:lnTo>
                <a:close/>
              </a:path>
            </a:pathLst>
          </a:custGeom>
          <a:ln w="9525">
            <a:solidFill>
              <a:srgbClr val="000000"/>
            </a:solidFill>
          </a:ln>
        </p:spPr>
        <p:txBody>
          <a:bodyPr wrap="square" lIns="0" tIns="0" rIns="0" bIns="0" rtlCol="0"/>
          <a:lstStyle/>
          <a:p>
            <a:endParaRPr/>
          </a:p>
        </p:txBody>
      </p:sp>
      <p:sp>
        <p:nvSpPr>
          <p:cNvPr id="24" name="object 24"/>
          <p:cNvSpPr/>
          <p:nvPr/>
        </p:nvSpPr>
        <p:spPr>
          <a:xfrm>
            <a:off x="5131193" y="4857750"/>
            <a:ext cx="215900" cy="649605"/>
          </a:xfrm>
          <a:custGeom>
            <a:avLst/>
            <a:gdLst/>
            <a:ahLst/>
            <a:cxnLst/>
            <a:rect l="l" t="t" r="r" b="b"/>
            <a:pathLst>
              <a:path w="215900" h="649604">
                <a:moveTo>
                  <a:pt x="0" y="0"/>
                </a:moveTo>
                <a:lnTo>
                  <a:pt x="0" y="649224"/>
                </a:lnTo>
                <a:lnTo>
                  <a:pt x="215646" y="649224"/>
                </a:lnTo>
                <a:lnTo>
                  <a:pt x="215646" y="0"/>
                </a:lnTo>
                <a:lnTo>
                  <a:pt x="0" y="0"/>
                </a:lnTo>
                <a:close/>
              </a:path>
            </a:pathLst>
          </a:custGeom>
          <a:solidFill>
            <a:srgbClr val="FF0000"/>
          </a:solidFill>
        </p:spPr>
        <p:txBody>
          <a:bodyPr wrap="square" lIns="0" tIns="0" rIns="0" bIns="0" rtlCol="0"/>
          <a:lstStyle/>
          <a:p>
            <a:endParaRPr/>
          </a:p>
        </p:txBody>
      </p:sp>
      <p:sp>
        <p:nvSpPr>
          <p:cNvPr id="25" name="object 25"/>
          <p:cNvSpPr/>
          <p:nvPr/>
        </p:nvSpPr>
        <p:spPr>
          <a:xfrm>
            <a:off x="5131193" y="4857750"/>
            <a:ext cx="215900" cy="649605"/>
          </a:xfrm>
          <a:custGeom>
            <a:avLst/>
            <a:gdLst/>
            <a:ahLst/>
            <a:cxnLst/>
            <a:rect l="l" t="t" r="r" b="b"/>
            <a:pathLst>
              <a:path w="215900" h="649604">
                <a:moveTo>
                  <a:pt x="0" y="0"/>
                </a:moveTo>
                <a:lnTo>
                  <a:pt x="0" y="649224"/>
                </a:lnTo>
                <a:lnTo>
                  <a:pt x="215646" y="649224"/>
                </a:lnTo>
                <a:lnTo>
                  <a:pt x="215646" y="0"/>
                </a:lnTo>
                <a:lnTo>
                  <a:pt x="0" y="0"/>
                </a:lnTo>
                <a:close/>
              </a:path>
            </a:pathLst>
          </a:custGeom>
          <a:ln w="9525">
            <a:solidFill>
              <a:srgbClr val="000000"/>
            </a:solidFill>
          </a:ln>
        </p:spPr>
        <p:txBody>
          <a:bodyPr wrap="square" lIns="0" tIns="0" rIns="0" bIns="0" rtlCol="0"/>
          <a:lstStyle/>
          <a:p>
            <a:endParaRPr/>
          </a:p>
        </p:txBody>
      </p:sp>
      <p:sp>
        <p:nvSpPr>
          <p:cNvPr id="26" name="object 26"/>
          <p:cNvSpPr/>
          <p:nvPr/>
        </p:nvSpPr>
        <p:spPr>
          <a:xfrm>
            <a:off x="5707265" y="5073396"/>
            <a:ext cx="215900" cy="433705"/>
          </a:xfrm>
          <a:custGeom>
            <a:avLst/>
            <a:gdLst/>
            <a:ahLst/>
            <a:cxnLst/>
            <a:rect l="l" t="t" r="r" b="b"/>
            <a:pathLst>
              <a:path w="215900" h="433704">
                <a:moveTo>
                  <a:pt x="0" y="0"/>
                </a:moveTo>
                <a:lnTo>
                  <a:pt x="0" y="433578"/>
                </a:lnTo>
                <a:lnTo>
                  <a:pt x="215646" y="433577"/>
                </a:lnTo>
                <a:lnTo>
                  <a:pt x="215646" y="0"/>
                </a:lnTo>
                <a:lnTo>
                  <a:pt x="0" y="0"/>
                </a:lnTo>
                <a:close/>
              </a:path>
            </a:pathLst>
          </a:custGeom>
          <a:solidFill>
            <a:srgbClr val="FF0000"/>
          </a:solidFill>
        </p:spPr>
        <p:txBody>
          <a:bodyPr wrap="square" lIns="0" tIns="0" rIns="0" bIns="0" rtlCol="0"/>
          <a:lstStyle/>
          <a:p>
            <a:endParaRPr/>
          </a:p>
        </p:txBody>
      </p:sp>
      <p:sp>
        <p:nvSpPr>
          <p:cNvPr id="27" name="object 27"/>
          <p:cNvSpPr/>
          <p:nvPr/>
        </p:nvSpPr>
        <p:spPr>
          <a:xfrm>
            <a:off x="5707265" y="5073396"/>
            <a:ext cx="215900" cy="433705"/>
          </a:xfrm>
          <a:custGeom>
            <a:avLst/>
            <a:gdLst/>
            <a:ahLst/>
            <a:cxnLst/>
            <a:rect l="l" t="t" r="r" b="b"/>
            <a:pathLst>
              <a:path w="215900" h="433704">
                <a:moveTo>
                  <a:pt x="0" y="0"/>
                </a:moveTo>
                <a:lnTo>
                  <a:pt x="0" y="433578"/>
                </a:lnTo>
                <a:lnTo>
                  <a:pt x="215646" y="433577"/>
                </a:lnTo>
                <a:lnTo>
                  <a:pt x="215646" y="0"/>
                </a:lnTo>
                <a:lnTo>
                  <a:pt x="0" y="0"/>
                </a:lnTo>
                <a:close/>
              </a:path>
            </a:pathLst>
          </a:custGeom>
          <a:ln w="9524">
            <a:solidFill>
              <a:srgbClr val="000000"/>
            </a:solidFill>
          </a:ln>
        </p:spPr>
        <p:txBody>
          <a:bodyPr wrap="square" lIns="0" tIns="0" rIns="0" bIns="0" rtlCol="0"/>
          <a:lstStyle/>
          <a:p>
            <a:endParaRPr/>
          </a:p>
        </p:txBody>
      </p:sp>
      <p:sp>
        <p:nvSpPr>
          <p:cNvPr id="28" name="object 28"/>
          <p:cNvSpPr/>
          <p:nvPr/>
        </p:nvSpPr>
        <p:spPr>
          <a:xfrm>
            <a:off x="6281801" y="4498847"/>
            <a:ext cx="218440" cy="1008380"/>
          </a:xfrm>
          <a:custGeom>
            <a:avLst/>
            <a:gdLst/>
            <a:ahLst/>
            <a:cxnLst/>
            <a:rect l="l" t="t" r="r" b="b"/>
            <a:pathLst>
              <a:path w="218439" h="1008379">
                <a:moveTo>
                  <a:pt x="0" y="0"/>
                </a:moveTo>
                <a:lnTo>
                  <a:pt x="0" y="1008126"/>
                </a:lnTo>
                <a:lnTo>
                  <a:pt x="217932" y="1008126"/>
                </a:lnTo>
                <a:lnTo>
                  <a:pt x="217932" y="0"/>
                </a:lnTo>
                <a:lnTo>
                  <a:pt x="0" y="0"/>
                </a:lnTo>
                <a:close/>
              </a:path>
            </a:pathLst>
          </a:custGeom>
          <a:solidFill>
            <a:srgbClr val="FF0000"/>
          </a:solidFill>
        </p:spPr>
        <p:txBody>
          <a:bodyPr wrap="square" lIns="0" tIns="0" rIns="0" bIns="0" rtlCol="0"/>
          <a:lstStyle/>
          <a:p>
            <a:endParaRPr/>
          </a:p>
        </p:txBody>
      </p:sp>
      <p:sp>
        <p:nvSpPr>
          <p:cNvPr id="29" name="object 29"/>
          <p:cNvSpPr/>
          <p:nvPr/>
        </p:nvSpPr>
        <p:spPr>
          <a:xfrm>
            <a:off x="6281801" y="4498847"/>
            <a:ext cx="217170" cy="1008380"/>
          </a:xfrm>
          <a:custGeom>
            <a:avLst/>
            <a:gdLst/>
            <a:ahLst/>
            <a:cxnLst/>
            <a:rect l="l" t="t" r="r" b="b"/>
            <a:pathLst>
              <a:path w="217170" h="1008379">
                <a:moveTo>
                  <a:pt x="0" y="0"/>
                </a:moveTo>
                <a:lnTo>
                  <a:pt x="0" y="1008126"/>
                </a:lnTo>
                <a:lnTo>
                  <a:pt x="217170" y="1008126"/>
                </a:lnTo>
                <a:lnTo>
                  <a:pt x="217170" y="0"/>
                </a:lnTo>
                <a:lnTo>
                  <a:pt x="0" y="0"/>
                </a:lnTo>
                <a:close/>
              </a:path>
            </a:pathLst>
          </a:custGeom>
          <a:ln w="9525">
            <a:solidFill>
              <a:srgbClr val="000000"/>
            </a:solidFill>
          </a:ln>
        </p:spPr>
        <p:txBody>
          <a:bodyPr wrap="square" lIns="0" tIns="0" rIns="0" bIns="0" rtlCol="0"/>
          <a:lstStyle/>
          <a:p>
            <a:endParaRPr/>
          </a:p>
        </p:txBody>
      </p:sp>
      <p:sp>
        <p:nvSpPr>
          <p:cNvPr id="30" name="object 30"/>
          <p:cNvSpPr/>
          <p:nvPr/>
        </p:nvSpPr>
        <p:spPr>
          <a:xfrm>
            <a:off x="6859396" y="5001767"/>
            <a:ext cx="216535" cy="505459"/>
          </a:xfrm>
          <a:custGeom>
            <a:avLst/>
            <a:gdLst/>
            <a:ahLst/>
            <a:cxnLst/>
            <a:rect l="l" t="t" r="r" b="b"/>
            <a:pathLst>
              <a:path w="216534" h="505460">
                <a:moveTo>
                  <a:pt x="0" y="0"/>
                </a:moveTo>
                <a:lnTo>
                  <a:pt x="0" y="505206"/>
                </a:lnTo>
                <a:lnTo>
                  <a:pt x="216407" y="505206"/>
                </a:lnTo>
                <a:lnTo>
                  <a:pt x="216407" y="0"/>
                </a:lnTo>
                <a:lnTo>
                  <a:pt x="0" y="0"/>
                </a:lnTo>
                <a:close/>
              </a:path>
            </a:pathLst>
          </a:custGeom>
          <a:solidFill>
            <a:srgbClr val="FF0000"/>
          </a:solidFill>
        </p:spPr>
        <p:txBody>
          <a:bodyPr wrap="square" lIns="0" tIns="0" rIns="0" bIns="0" rtlCol="0"/>
          <a:lstStyle/>
          <a:p>
            <a:endParaRPr/>
          </a:p>
        </p:txBody>
      </p:sp>
      <p:sp>
        <p:nvSpPr>
          <p:cNvPr id="31" name="object 31"/>
          <p:cNvSpPr/>
          <p:nvPr/>
        </p:nvSpPr>
        <p:spPr>
          <a:xfrm>
            <a:off x="6859396" y="5001767"/>
            <a:ext cx="216535" cy="505459"/>
          </a:xfrm>
          <a:custGeom>
            <a:avLst/>
            <a:gdLst/>
            <a:ahLst/>
            <a:cxnLst/>
            <a:rect l="l" t="t" r="r" b="b"/>
            <a:pathLst>
              <a:path w="216534" h="505460">
                <a:moveTo>
                  <a:pt x="0" y="0"/>
                </a:moveTo>
                <a:lnTo>
                  <a:pt x="0" y="505206"/>
                </a:lnTo>
                <a:lnTo>
                  <a:pt x="216407" y="505206"/>
                </a:lnTo>
                <a:lnTo>
                  <a:pt x="216407" y="0"/>
                </a:lnTo>
                <a:lnTo>
                  <a:pt x="0" y="0"/>
                </a:lnTo>
                <a:close/>
              </a:path>
            </a:pathLst>
          </a:custGeom>
          <a:ln w="9525">
            <a:solidFill>
              <a:srgbClr val="000000"/>
            </a:solidFill>
          </a:ln>
        </p:spPr>
        <p:txBody>
          <a:bodyPr wrap="square" lIns="0" tIns="0" rIns="0" bIns="0" rtlCol="0"/>
          <a:lstStyle/>
          <a:p>
            <a:endParaRPr/>
          </a:p>
        </p:txBody>
      </p:sp>
      <p:sp>
        <p:nvSpPr>
          <p:cNvPr id="32" name="object 32"/>
          <p:cNvSpPr txBox="1"/>
          <p:nvPr/>
        </p:nvSpPr>
        <p:spPr>
          <a:xfrm>
            <a:off x="2857626" y="5561838"/>
            <a:ext cx="4292600" cy="360680"/>
          </a:xfrm>
          <a:prstGeom prst="rect">
            <a:avLst/>
          </a:prstGeom>
        </p:spPr>
        <p:txBody>
          <a:bodyPr vert="horz" wrap="square" lIns="0" tIns="0" rIns="0" bIns="0" rtlCol="0">
            <a:spAutoFit/>
          </a:bodyPr>
          <a:lstStyle/>
          <a:p>
            <a:pPr marL="12700">
              <a:lnSpc>
                <a:spcPts val="2835"/>
              </a:lnSpc>
              <a:tabLst>
                <a:tab pos="469265" algn="l"/>
                <a:tab pos="1078865" algn="l"/>
                <a:tab pos="1687830" algn="l"/>
                <a:tab pos="2298065" algn="l"/>
                <a:tab pos="2907665" algn="l"/>
                <a:tab pos="3517265" algn="l"/>
                <a:tab pos="4126865" algn="l"/>
              </a:tabLst>
            </a:pPr>
            <a:r>
              <a:rPr sz="2400" b="1" spc="-10" dirty="0">
                <a:latin typeface="新宋体" panose="02010609030101010101" charset="-122"/>
                <a:cs typeface="新宋体" panose="02010609030101010101" charset="-122"/>
              </a:rPr>
              <a:t>0	1	2	3	4	5	6	7</a:t>
            </a:r>
            <a:endParaRPr sz="2400">
              <a:latin typeface="新宋体" panose="02010609030101010101" charset="-122"/>
              <a:cs typeface="新宋体" panose="02010609030101010101" charset="-122"/>
            </a:endParaRPr>
          </a:p>
        </p:txBody>
      </p:sp>
      <p:sp>
        <p:nvSpPr>
          <p:cNvPr id="33" name="object 33"/>
          <p:cNvSpPr txBox="1"/>
          <p:nvPr/>
        </p:nvSpPr>
        <p:spPr>
          <a:xfrm>
            <a:off x="1905126" y="3328415"/>
            <a:ext cx="482600" cy="360680"/>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0.3</a:t>
            </a:r>
            <a:endParaRPr sz="2400">
              <a:latin typeface="新宋体" panose="02010609030101010101" charset="-122"/>
              <a:cs typeface="新宋体" panose="02010609030101010101" charset="-122"/>
            </a:endParaRPr>
          </a:p>
        </p:txBody>
      </p:sp>
      <p:sp>
        <p:nvSpPr>
          <p:cNvPr id="34" name="object 34"/>
          <p:cNvSpPr txBox="1"/>
          <p:nvPr/>
        </p:nvSpPr>
        <p:spPr>
          <a:xfrm>
            <a:off x="1905126" y="4024121"/>
            <a:ext cx="482600" cy="962025"/>
          </a:xfrm>
          <a:prstGeom prst="rect">
            <a:avLst/>
          </a:prstGeom>
        </p:spPr>
        <p:txBody>
          <a:bodyPr vert="horz" wrap="square" lIns="0" tIns="0" rIns="0" bIns="0" rtlCol="0">
            <a:spAutoFit/>
          </a:bodyPr>
          <a:lstStyle/>
          <a:p>
            <a:pPr marL="12700">
              <a:lnSpc>
                <a:spcPct val="100000"/>
              </a:lnSpc>
            </a:pPr>
            <a:r>
              <a:rPr sz="2400" b="1" spc="-10" dirty="0">
                <a:latin typeface="新宋体" panose="02010609030101010101" charset="-122"/>
                <a:cs typeface="新宋体" panose="02010609030101010101" charset="-122"/>
              </a:rPr>
              <a:t>0.2</a:t>
            </a:r>
            <a:endParaRPr sz="2400">
              <a:latin typeface="新宋体" panose="02010609030101010101" charset="-122"/>
              <a:cs typeface="新宋体" panose="02010609030101010101" charset="-122"/>
            </a:endParaRPr>
          </a:p>
          <a:p>
            <a:pPr marL="12700">
              <a:lnSpc>
                <a:spcPts val="2840"/>
              </a:lnSpc>
              <a:spcBef>
                <a:spcPts val="1850"/>
              </a:spcBef>
            </a:pPr>
            <a:r>
              <a:rPr sz="2400" b="1" spc="-10" dirty="0">
                <a:latin typeface="新宋体" panose="02010609030101010101" charset="-122"/>
                <a:cs typeface="新宋体" panose="02010609030101010101" charset="-122"/>
              </a:rPr>
              <a:t>0.1</a:t>
            </a:r>
            <a:endParaRPr sz="2400">
              <a:latin typeface="新宋体" panose="02010609030101010101" charset="-122"/>
              <a:cs typeface="新宋体" panose="02010609030101010101" charset="-122"/>
            </a:endParaRPr>
          </a:p>
        </p:txBody>
      </p:sp>
      <p:sp>
        <p:nvSpPr>
          <p:cNvPr id="35" name="object 35"/>
          <p:cNvSpPr txBox="1"/>
          <p:nvPr/>
        </p:nvSpPr>
        <p:spPr>
          <a:xfrm>
            <a:off x="2209926" y="5321045"/>
            <a:ext cx="177800" cy="360680"/>
          </a:xfrm>
          <a:prstGeom prst="rect">
            <a:avLst/>
          </a:prstGeom>
        </p:spPr>
        <p:txBody>
          <a:bodyPr vert="horz" wrap="square" lIns="0" tIns="0" rIns="0" bIns="0" rtlCol="0">
            <a:spAutoFit/>
          </a:bodyPr>
          <a:lstStyle/>
          <a:p>
            <a:pPr marL="12700">
              <a:lnSpc>
                <a:spcPts val="2840"/>
              </a:lnSpc>
            </a:pPr>
            <a:r>
              <a:rPr sz="2400" b="1" spc="-10" dirty="0">
                <a:latin typeface="新宋体" panose="02010609030101010101" charset="-122"/>
                <a:cs typeface="新宋体" panose="02010609030101010101" charset="-122"/>
              </a:rPr>
              <a:t>0</a:t>
            </a:r>
            <a:endParaRPr sz="2400">
              <a:latin typeface="新宋体" panose="02010609030101010101" charset="-122"/>
              <a:cs typeface="新宋体" panose="02010609030101010101" charset="-122"/>
            </a:endParaRPr>
          </a:p>
        </p:txBody>
      </p:sp>
      <p:sp>
        <p:nvSpPr>
          <p:cNvPr id="36" name="object 36"/>
          <p:cNvSpPr txBox="1"/>
          <p:nvPr/>
        </p:nvSpPr>
        <p:spPr>
          <a:xfrm>
            <a:off x="2659507" y="4197095"/>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0.15</a:t>
            </a:r>
            <a:endParaRPr sz="1800">
              <a:latin typeface="新宋体" panose="02010609030101010101" charset="-122"/>
              <a:cs typeface="新宋体" panose="02010609030101010101" charset="-122"/>
            </a:endParaRPr>
          </a:p>
        </p:txBody>
      </p:sp>
      <p:sp>
        <p:nvSpPr>
          <p:cNvPr id="37" name="object 37"/>
          <p:cNvSpPr txBox="1"/>
          <p:nvPr/>
        </p:nvSpPr>
        <p:spPr>
          <a:xfrm>
            <a:off x="3272154" y="3544836"/>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0.25</a:t>
            </a:r>
            <a:endParaRPr sz="1800">
              <a:latin typeface="新宋体" panose="02010609030101010101" charset="-122"/>
              <a:cs typeface="新宋体" panose="02010609030101010101" charset="-122"/>
            </a:endParaRPr>
          </a:p>
        </p:txBody>
      </p:sp>
      <p:sp>
        <p:nvSpPr>
          <p:cNvPr id="38" name="object 38"/>
          <p:cNvSpPr txBox="1"/>
          <p:nvPr/>
        </p:nvSpPr>
        <p:spPr>
          <a:xfrm>
            <a:off x="3890911" y="4544567"/>
            <a:ext cx="3683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0.1</a:t>
            </a:r>
            <a:endParaRPr sz="1800">
              <a:latin typeface="新宋体" panose="02010609030101010101" charset="-122"/>
              <a:cs typeface="新宋体" panose="02010609030101010101" charset="-122"/>
            </a:endParaRPr>
          </a:p>
        </p:txBody>
      </p:sp>
      <p:sp>
        <p:nvSpPr>
          <p:cNvPr id="39" name="object 39"/>
          <p:cNvSpPr txBox="1"/>
          <p:nvPr/>
        </p:nvSpPr>
        <p:spPr>
          <a:xfrm>
            <a:off x="4418228" y="4185666"/>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0.15</a:t>
            </a:r>
            <a:endParaRPr sz="1800">
              <a:latin typeface="新宋体" panose="02010609030101010101" charset="-122"/>
              <a:cs typeface="新宋体" panose="02010609030101010101" charset="-122"/>
            </a:endParaRPr>
          </a:p>
        </p:txBody>
      </p:sp>
      <p:sp>
        <p:nvSpPr>
          <p:cNvPr id="40" name="object 40"/>
          <p:cNvSpPr txBox="1"/>
          <p:nvPr/>
        </p:nvSpPr>
        <p:spPr>
          <a:xfrm>
            <a:off x="5065915" y="4552962"/>
            <a:ext cx="3683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0.1</a:t>
            </a:r>
            <a:endParaRPr sz="1800">
              <a:latin typeface="新宋体" panose="02010609030101010101" charset="-122"/>
              <a:cs typeface="新宋体" panose="02010609030101010101" charset="-122"/>
            </a:endParaRPr>
          </a:p>
        </p:txBody>
      </p:sp>
      <p:sp>
        <p:nvSpPr>
          <p:cNvPr id="41" name="object 41"/>
          <p:cNvSpPr txBox="1"/>
          <p:nvPr/>
        </p:nvSpPr>
        <p:spPr>
          <a:xfrm>
            <a:off x="5570372" y="4760988"/>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0.05</a:t>
            </a:r>
            <a:endParaRPr sz="1800">
              <a:latin typeface="新宋体" panose="02010609030101010101" charset="-122"/>
              <a:cs typeface="新宋体" panose="02010609030101010101" charset="-122"/>
            </a:endParaRPr>
          </a:p>
        </p:txBody>
      </p:sp>
      <p:sp>
        <p:nvSpPr>
          <p:cNvPr id="42" name="object 42"/>
          <p:cNvSpPr txBox="1"/>
          <p:nvPr/>
        </p:nvSpPr>
        <p:spPr>
          <a:xfrm>
            <a:off x="6147193" y="4192523"/>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0.15</a:t>
            </a:r>
            <a:endParaRPr sz="1800">
              <a:latin typeface="新宋体" panose="02010609030101010101" charset="-122"/>
              <a:cs typeface="新宋体" panose="02010609030101010101" charset="-122"/>
            </a:endParaRPr>
          </a:p>
        </p:txBody>
      </p:sp>
      <p:sp>
        <p:nvSpPr>
          <p:cNvPr id="43" name="object 43"/>
          <p:cNvSpPr txBox="1"/>
          <p:nvPr/>
        </p:nvSpPr>
        <p:spPr>
          <a:xfrm>
            <a:off x="6721729" y="4695444"/>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0.05</a:t>
            </a:r>
            <a:endParaRPr sz="1800">
              <a:latin typeface="新宋体" panose="02010609030101010101" charset="-122"/>
              <a:cs typeface="新宋体" panose="02010609030101010101" charset="-122"/>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颜色特征</a:t>
            </a:r>
          </a:p>
        </p:txBody>
      </p:sp>
      <p:sp>
        <p:nvSpPr>
          <p:cNvPr id="6" name="object 6"/>
          <p:cNvSpPr/>
          <p:nvPr/>
        </p:nvSpPr>
        <p:spPr>
          <a:xfrm>
            <a:off x="5949505" y="2158737"/>
            <a:ext cx="401320" cy="0"/>
          </a:xfrm>
          <a:custGeom>
            <a:avLst/>
            <a:gdLst/>
            <a:ahLst/>
            <a:cxnLst/>
            <a:rect l="l" t="t" r="r" b="b"/>
            <a:pathLst>
              <a:path w="401320">
                <a:moveTo>
                  <a:pt x="0" y="0"/>
                </a:moveTo>
                <a:lnTo>
                  <a:pt x="400805" y="0"/>
                </a:lnTo>
              </a:path>
            </a:pathLst>
          </a:custGeom>
          <a:ln w="11616">
            <a:solidFill>
              <a:srgbClr val="000000"/>
            </a:solidFill>
          </a:ln>
        </p:spPr>
        <p:txBody>
          <a:bodyPr wrap="square" lIns="0" tIns="0" rIns="0" bIns="0" rtlCol="0"/>
          <a:lstStyle/>
          <a:p>
            <a:endParaRPr/>
          </a:p>
        </p:txBody>
      </p:sp>
      <p:sp>
        <p:nvSpPr>
          <p:cNvPr id="7" name="object 7"/>
          <p:cNvSpPr txBox="1"/>
          <p:nvPr/>
        </p:nvSpPr>
        <p:spPr>
          <a:xfrm>
            <a:off x="5609209" y="1786635"/>
            <a:ext cx="97790" cy="203835"/>
          </a:xfrm>
          <a:prstGeom prst="rect">
            <a:avLst/>
          </a:prstGeom>
        </p:spPr>
        <p:txBody>
          <a:bodyPr vert="horz" wrap="square" lIns="0" tIns="0" rIns="0" bIns="0" rtlCol="0">
            <a:spAutoFit/>
          </a:bodyPr>
          <a:lstStyle/>
          <a:p>
            <a:pPr marL="12700">
              <a:lnSpc>
                <a:spcPct val="100000"/>
              </a:lnSpc>
            </a:pPr>
            <a:r>
              <a:rPr sz="1250" i="1" spc="10" dirty="0">
                <a:latin typeface="Times New Roman" panose="02020603050405020304"/>
                <a:cs typeface="Times New Roman" panose="02020603050405020304"/>
              </a:rPr>
              <a:t>k</a:t>
            </a:r>
            <a:endParaRPr sz="1250">
              <a:latin typeface="Times New Roman" panose="02020603050405020304"/>
              <a:cs typeface="Times New Roman" panose="02020603050405020304"/>
            </a:endParaRPr>
          </a:p>
        </p:txBody>
      </p:sp>
      <p:sp>
        <p:nvSpPr>
          <p:cNvPr id="8" name="object 8"/>
          <p:cNvSpPr txBox="1"/>
          <p:nvPr/>
        </p:nvSpPr>
        <p:spPr>
          <a:xfrm>
            <a:off x="6042025" y="2167382"/>
            <a:ext cx="165100" cy="346710"/>
          </a:xfrm>
          <a:prstGeom prst="rect">
            <a:avLst/>
          </a:prstGeom>
        </p:spPr>
        <p:txBody>
          <a:bodyPr vert="horz" wrap="square" lIns="0" tIns="0" rIns="0" bIns="0" rtlCol="0">
            <a:spAutoFit/>
          </a:bodyPr>
          <a:lstStyle/>
          <a:p>
            <a:pPr marL="12700">
              <a:lnSpc>
                <a:spcPct val="100000"/>
              </a:lnSpc>
            </a:pPr>
            <a:r>
              <a:rPr sz="2200" i="1" spc="-5" dirty="0">
                <a:latin typeface="Times New Roman" panose="02020603050405020304"/>
                <a:cs typeface="Times New Roman" panose="02020603050405020304"/>
              </a:rPr>
              <a:t>n</a:t>
            </a:r>
            <a:endParaRPr sz="2200">
              <a:latin typeface="Times New Roman" panose="02020603050405020304"/>
              <a:cs typeface="Times New Roman" panose="02020603050405020304"/>
            </a:endParaRPr>
          </a:p>
        </p:txBody>
      </p:sp>
      <p:sp>
        <p:nvSpPr>
          <p:cNvPr id="9" name="object 9"/>
          <p:cNvSpPr txBox="1"/>
          <p:nvPr/>
        </p:nvSpPr>
        <p:spPr>
          <a:xfrm>
            <a:off x="5963564" y="1772678"/>
            <a:ext cx="292100" cy="393700"/>
          </a:xfrm>
          <a:prstGeom prst="rect">
            <a:avLst/>
          </a:prstGeom>
        </p:spPr>
        <p:txBody>
          <a:bodyPr vert="horz" wrap="square" lIns="0" tIns="0" rIns="0" bIns="0" rtlCol="0">
            <a:spAutoFit/>
          </a:bodyPr>
          <a:lstStyle/>
          <a:p>
            <a:pPr marL="12700">
              <a:lnSpc>
                <a:spcPct val="100000"/>
              </a:lnSpc>
            </a:pPr>
            <a:r>
              <a:rPr sz="2200" i="1" spc="-5" dirty="0">
                <a:latin typeface="Times New Roman" panose="02020603050405020304"/>
                <a:cs typeface="Times New Roman" panose="02020603050405020304"/>
              </a:rPr>
              <a:t>n</a:t>
            </a:r>
            <a:r>
              <a:rPr sz="2200" i="1" spc="-120" dirty="0">
                <a:latin typeface="Times New Roman" panose="02020603050405020304"/>
                <a:cs typeface="Times New Roman" panose="02020603050405020304"/>
              </a:rPr>
              <a:t> </a:t>
            </a:r>
            <a:r>
              <a:rPr sz="1875" i="1" spc="15" baseline="-24000" dirty="0">
                <a:latin typeface="Times New Roman" panose="02020603050405020304"/>
                <a:cs typeface="Times New Roman" panose="02020603050405020304"/>
              </a:rPr>
              <a:t>k</a:t>
            </a:r>
            <a:endParaRPr sz="1875" baseline="-24000">
              <a:latin typeface="Times New Roman" panose="02020603050405020304"/>
              <a:cs typeface="Times New Roman" panose="02020603050405020304"/>
            </a:endParaRPr>
          </a:p>
        </p:txBody>
      </p:sp>
      <p:sp>
        <p:nvSpPr>
          <p:cNvPr id="10" name="object 10"/>
          <p:cNvSpPr txBox="1"/>
          <p:nvPr/>
        </p:nvSpPr>
        <p:spPr>
          <a:xfrm>
            <a:off x="1825879" y="1879091"/>
            <a:ext cx="3957954" cy="502920"/>
          </a:xfrm>
          <a:prstGeom prst="rect">
            <a:avLst/>
          </a:prstGeom>
        </p:spPr>
        <p:txBody>
          <a:bodyPr vert="horz" wrap="square" lIns="0" tIns="0" rIns="0" bIns="0" rtlCol="0">
            <a:spAutoFit/>
          </a:bodyPr>
          <a:lstStyle/>
          <a:p>
            <a:pPr marL="12700">
              <a:lnSpc>
                <a:spcPts val="3955"/>
              </a:lnSpc>
              <a:tabLst>
                <a:tab pos="3646170" algn="l"/>
              </a:tabLst>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累积直方图</a:t>
            </a:r>
            <a:r>
              <a:rPr sz="3200" spc="-170" dirty="0">
                <a:latin typeface="新宋体" panose="02010609030101010101" charset="-122"/>
                <a:cs typeface="新宋体" panose="02010609030101010101" charset="-122"/>
              </a:rPr>
              <a:t>：</a:t>
            </a:r>
            <a:r>
              <a:rPr sz="3300" i="1" spc="-7" baseline="14000" dirty="0">
                <a:latin typeface="Times New Roman" panose="02020603050405020304"/>
                <a:cs typeface="Times New Roman" panose="02020603050405020304"/>
              </a:rPr>
              <a:t>I</a:t>
            </a:r>
            <a:r>
              <a:rPr sz="3300" i="1" spc="150" baseline="14000" dirty="0">
                <a:latin typeface="Times New Roman" panose="02020603050405020304"/>
                <a:cs typeface="Times New Roman" panose="02020603050405020304"/>
              </a:rPr>
              <a:t> </a:t>
            </a:r>
            <a:r>
              <a:rPr sz="4350" spc="-7" baseline="11000" dirty="0">
                <a:latin typeface="Symbol" panose="05050102010706020507"/>
                <a:cs typeface="Symbol" panose="05050102010706020507"/>
              </a:rPr>
              <a:t></a:t>
            </a:r>
            <a:r>
              <a:rPr sz="3300" i="1" spc="-7" baseline="14000" dirty="0">
                <a:latin typeface="Times New Roman" panose="02020603050405020304"/>
                <a:cs typeface="Times New Roman" panose="02020603050405020304"/>
              </a:rPr>
              <a:t>k</a:t>
            </a:r>
            <a:r>
              <a:rPr sz="3300" i="1" spc="307" baseline="14000" dirty="0">
                <a:latin typeface="Times New Roman" panose="02020603050405020304"/>
                <a:cs typeface="Times New Roman" panose="02020603050405020304"/>
              </a:rPr>
              <a:t> </a:t>
            </a:r>
            <a:r>
              <a:rPr sz="4350" spc="67" baseline="11000" dirty="0">
                <a:latin typeface="Symbol" panose="05050102010706020507"/>
                <a:cs typeface="Symbol" panose="05050102010706020507"/>
              </a:rPr>
              <a:t></a:t>
            </a:r>
            <a:r>
              <a:rPr sz="4350" spc="-397" baseline="11000" dirty="0">
                <a:latin typeface="Times New Roman" panose="02020603050405020304"/>
                <a:cs typeface="Times New Roman" panose="02020603050405020304"/>
              </a:rPr>
              <a:t> </a:t>
            </a:r>
            <a:r>
              <a:rPr sz="3300" spc="-7" baseline="14000" dirty="0">
                <a:latin typeface="Symbol" panose="05050102010706020507"/>
                <a:cs typeface="Symbol" panose="05050102010706020507"/>
              </a:rPr>
              <a:t></a:t>
            </a:r>
            <a:r>
              <a:rPr sz="3300" baseline="14000" dirty="0">
                <a:latin typeface="Times New Roman" panose="02020603050405020304"/>
                <a:cs typeface="Times New Roman" panose="02020603050405020304"/>
              </a:rPr>
              <a:t>	</a:t>
            </a:r>
            <a:r>
              <a:rPr sz="3300" spc="-5" dirty="0">
                <a:latin typeface="Symbol" panose="05050102010706020507"/>
                <a:cs typeface="Symbol" panose="05050102010706020507"/>
              </a:rPr>
              <a:t></a:t>
            </a:r>
            <a:endParaRPr sz="3300">
              <a:latin typeface="Symbol" panose="05050102010706020507"/>
              <a:cs typeface="Symbol" panose="05050102010706020507"/>
            </a:endParaRPr>
          </a:p>
        </p:txBody>
      </p:sp>
      <p:sp>
        <p:nvSpPr>
          <p:cNvPr id="11" name="object 11"/>
          <p:cNvSpPr txBox="1"/>
          <p:nvPr/>
        </p:nvSpPr>
        <p:spPr>
          <a:xfrm>
            <a:off x="5501004" y="2336800"/>
            <a:ext cx="323850" cy="203835"/>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i</a:t>
            </a:r>
            <a:r>
              <a:rPr sz="1250" i="1" spc="-25" dirty="0">
                <a:latin typeface="Times New Roman" panose="02020603050405020304"/>
                <a:cs typeface="Times New Roman" panose="02020603050405020304"/>
              </a:rPr>
              <a:t> </a:t>
            </a:r>
            <a:r>
              <a:rPr sz="1250" spc="15" dirty="0">
                <a:latin typeface="Symbol" panose="05050102010706020507"/>
                <a:cs typeface="Symbol" panose="05050102010706020507"/>
              </a:rPr>
              <a:t></a:t>
            </a:r>
            <a:r>
              <a:rPr sz="1250" spc="35" dirty="0">
                <a:latin typeface="Times New Roman" panose="02020603050405020304"/>
                <a:cs typeface="Times New Roman" panose="02020603050405020304"/>
              </a:rPr>
              <a:t> </a:t>
            </a:r>
            <a:r>
              <a:rPr sz="1250" spc="1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12" name="object 12"/>
          <p:cNvSpPr txBox="1"/>
          <p:nvPr/>
        </p:nvSpPr>
        <p:spPr>
          <a:xfrm>
            <a:off x="6573913" y="1924558"/>
            <a:ext cx="1833880" cy="361950"/>
          </a:xfrm>
          <a:prstGeom prst="rect">
            <a:avLst/>
          </a:prstGeom>
        </p:spPr>
        <p:txBody>
          <a:bodyPr vert="horz" wrap="square" lIns="0" tIns="0" rIns="0" bIns="0" rtlCol="0">
            <a:spAutoFit/>
          </a:bodyPr>
          <a:lstStyle/>
          <a:p>
            <a:pPr marL="12700">
              <a:lnSpc>
                <a:spcPct val="100000"/>
              </a:lnSpc>
            </a:pPr>
            <a:r>
              <a:rPr sz="2300" i="1" spc="-5" dirty="0">
                <a:latin typeface="Times New Roman" panose="02020603050405020304"/>
                <a:cs typeface="Times New Roman" panose="02020603050405020304"/>
              </a:rPr>
              <a:t>k</a:t>
            </a:r>
            <a:r>
              <a:rPr sz="2300" i="1" spc="250"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45" dirty="0">
                <a:latin typeface="Times New Roman" panose="02020603050405020304"/>
                <a:cs typeface="Times New Roman" panose="02020603050405020304"/>
              </a:rPr>
              <a:t> </a:t>
            </a:r>
            <a:r>
              <a:rPr sz="2300" spc="35" dirty="0">
                <a:latin typeface="Times New Roman" panose="02020603050405020304"/>
                <a:cs typeface="Times New Roman" panose="02020603050405020304"/>
              </a:rPr>
              <a:t>0</a:t>
            </a:r>
            <a:r>
              <a:rPr sz="2300" spc="-195" dirty="0">
                <a:latin typeface="Times New Roman" panose="02020603050405020304"/>
                <a:cs typeface="Times New Roman" panose="02020603050405020304"/>
              </a:rPr>
              <a:t>,</a:t>
            </a:r>
            <a:r>
              <a:rPr sz="2300" spc="-155" dirty="0">
                <a:latin typeface="Times New Roman" panose="02020603050405020304"/>
                <a:cs typeface="Times New Roman" panose="02020603050405020304"/>
              </a:rPr>
              <a:t>1</a:t>
            </a:r>
            <a:r>
              <a:rPr sz="2300" spc="-5" dirty="0">
                <a:latin typeface="Times New Roman" panose="02020603050405020304"/>
                <a:cs typeface="Times New Roman" panose="02020603050405020304"/>
              </a:rPr>
              <a:t>,...,</a:t>
            </a:r>
            <a:r>
              <a:rPr sz="2300" spc="20" dirty="0">
                <a:latin typeface="Times New Roman" panose="02020603050405020304"/>
                <a:cs typeface="Times New Roman" panose="02020603050405020304"/>
              </a:rPr>
              <a:t> </a:t>
            </a:r>
            <a:r>
              <a:rPr sz="2300" i="1" spc="-5" dirty="0">
                <a:latin typeface="Times New Roman" panose="02020603050405020304"/>
                <a:cs typeface="Times New Roman" panose="02020603050405020304"/>
              </a:rPr>
              <a:t>L</a:t>
            </a:r>
            <a:r>
              <a:rPr sz="2300" i="1" spc="-45"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330" dirty="0">
                <a:latin typeface="Times New Roman" panose="02020603050405020304"/>
                <a:cs typeface="Times New Roman" panose="02020603050405020304"/>
              </a:rPr>
              <a:t> </a:t>
            </a:r>
            <a:r>
              <a:rPr sz="2300" spc="-5" dirty="0">
                <a:latin typeface="Times New Roman" panose="02020603050405020304"/>
                <a:cs typeface="Times New Roman" panose="02020603050405020304"/>
              </a:rPr>
              <a:t>1</a:t>
            </a:r>
            <a:endParaRPr sz="2300">
              <a:latin typeface="Times New Roman" panose="02020603050405020304"/>
              <a:cs typeface="Times New Roman" panose="02020603050405020304"/>
            </a:endParaRPr>
          </a:p>
        </p:txBody>
      </p:sp>
      <p:sp>
        <p:nvSpPr>
          <p:cNvPr id="13" name="object 13"/>
          <p:cNvSpPr/>
          <p:nvPr/>
        </p:nvSpPr>
        <p:spPr>
          <a:xfrm>
            <a:off x="2467241" y="2913126"/>
            <a:ext cx="5759450" cy="2952750"/>
          </a:xfrm>
          <a:custGeom>
            <a:avLst/>
            <a:gdLst/>
            <a:ahLst/>
            <a:cxnLst/>
            <a:rect l="l" t="t" r="r" b="b"/>
            <a:pathLst>
              <a:path w="5759450" h="2952750">
                <a:moveTo>
                  <a:pt x="0" y="0"/>
                </a:moveTo>
                <a:lnTo>
                  <a:pt x="0" y="2952750"/>
                </a:lnTo>
                <a:lnTo>
                  <a:pt x="5759196" y="2952749"/>
                </a:lnTo>
              </a:path>
            </a:pathLst>
          </a:custGeom>
          <a:ln w="9525">
            <a:solidFill>
              <a:srgbClr val="000000"/>
            </a:solidFill>
          </a:ln>
        </p:spPr>
        <p:txBody>
          <a:bodyPr wrap="square" lIns="0" tIns="0" rIns="0" bIns="0" rtlCol="0"/>
          <a:lstStyle/>
          <a:p>
            <a:endParaRPr/>
          </a:p>
        </p:txBody>
      </p:sp>
      <p:sp>
        <p:nvSpPr>
          <p:cNvPr id="14" name="object 14"/>
          <p:cNvSpPr/>
          <p:nvPr/>
        </p:nvSpPr>
        <p:spPr>
          <a:xfrm>
            <a:off x="2467241" y="4714494"/>
            <a:ext cx="71755" cy="0"/>
          </a:xfrm>
          <a:custGeom>
            <a:avLst/>
            <a:gdLst/>
            <a:ahLst/>
            <a:cxnLst/>
            <a:rect l="l" t="t" r="r" b="b"/>
            <a:pathLst>
              <a:path w="71755">
                <a:moveTo>
                  <a:pt x="0" y="0"/>
                </a:moveTo>
                <a:lnTo>
                  <a:pt x="71628" y="0"/>
                </a:lnTo>
              </a:path>
            </a:pathLst>
          </a:custGeom>
          <a:ln w="9525">
            <a:solidFill>
              <a:srgbClr val="000000"/>
            </a:solidFill>
          </a:ln>
        </p:spPr>
        <p:txBody>
          <a:bodyPr wrap="square" lIns="0" tIns="0" rIns="0" bIns="0" rtlCol="0"/>
          <a:lstStyle/>
          <a:p>
            <a:endParaRPr/>
          </a:p>
        </p:txBody>
      </p:sp>
      <p:sp>
        <p:nvSpPr>
          <p:cNvPr id="15" name="object 15"/>
          <p:cNvSpPr/>
          <p:nvPr/>
        </p:nvSpPr>
        <p:spPr>
          <a:xfrm>
            <a:off x="2467241" y="4138421"/>
            <a:ext cx="71755" cy="0"/>
          </a:xfrm>
          <a:custGeom>
            <a:avLst/>
            <a:gdLst/>
            <a:ahLst/>
            <a:cxnLst/>
            <a:rect l="l" t="t" r="r" b="b"/>
            <a:pathLst>
              <a:path w="71755">
                <a:moveTo>
                  <a:pt x="0" y="0"/>
                </a:moveTo>
                <a:lnTo>
                  <a:pt x="71628" y="0"/>
                </a:lnTo>
              </a:path>
            </a:pathLst>
          </a:custGeom>
          <a:ln w="9525">
            <a:solidFill>
              <a:srgbClr val="000000"/>
            </a:solidFill>
          </a:ln>
        </p:spPr>
        <p:txBody>
          <a:bodyPr wrap="square" lIns="0" tIns="0" rIns="0" bIns="0" rtlCol="0"/>
          <a:lstStyle/>
          <a:p>
            <a:endParaRPr/>
          </a:p>
        </p:txBody>
      </p:sp>
      <p:sp>
        <p:nvSpPr>
          <p:cNvPr id="16" name="object 16"/>
          <p:cNvSpPr/>
          <p:nvPr/>
        </p:nvSpPr>
        <p:spPr>
          <a:xfrm>
            <a:off x="2467241" y="3490721"/>
            <a:ext cx="71755" cy="0"/>
          </a:xfrm>
          <a:custGeom>
            <a:avLst/>
            <a:gdLst/>
            <a:ahLst/>
            <a:cxnLst/>
            <a:rect l="l" t="t" r="r" b="b"/>
            <a:pathLst>
              <a:path w="71755">
                <a:moveTo>
                  <a:pt x="0" y="0"/>
                </a:moveTo>
                <a:lnTo>
                  <a:pt x="71628" y="0"/>
                </a:lnTo>
              </a:path>
            </a:pathLst>
          </a:custGeom>
          <a:ln w="9525">
            <a:solidFill>
              <a:srgbClr val="000000"/>
            </a:solidFill>
          </a:ln>
        </p:spPr>
        <p:txBody>
          <a:bodyPr wrap="square" lIns="0" tIns="0" rIns="0" bIns="0" rtlCol="0"/>
          <a:lstStyle/>
          <a:p>
            <a:endParaRPr/>
          </a:p>
        </p:txBody>
      </p:sp>
      <p:sp>
        <p:nvSpPr>
          <p:cNvPr id="17" name="object 17"/>
          <p:cNvSpPr/>
          <p:nvPr/>
        </p:nvSpPr>
        <p:spPr>
          <a:xfrm>
            <a:off x="2826143" y="5433821"/>
            <a:ext cx="217170" cy="432434"/>
          </a:xfrm>
          <a:custGeom>
            <a:avLst/>
            <a:gdLst/>
            <a:ahLst/>
            <a:cxnLst/>
            <a:rect l="l" t="t" r="r" b="b"/>
            <a:pathLst>
              <a:path w="217169" h="432435">
                <a:moveTo>
                  <a:pt x="0" y="0"/>
                </a:moveTo>
                <a:lnTo>
                  <a:pt x="0" y="432053"/>
                </a:lnTo>
                <a:lnTo>
                  <a:pt x="217169" y="432053"/>
                </a:lnTo>
                <a:lnTo>
                  <a:pt x="217169" y="0"/>
                </a:lnTo>
                <a:lnTo>
                  <a:pt x="0" y="0"/>
                </a:lnTo>
                <a:close/>
              </a:path>
            </a:pathLst>
          </a:custGeom>
          <a:solidFill>
            <a:srgbClr val="FF0000"/>
          </a:solidFill>
        </p:spPr>
        <p:txBody>
          <a:bodyPr wrap="square" lIns="0" tIns="0" rIns="0" bIns="0" rtlCol="0"/>
          <a:lstStyle/>
          <a:p>
            <a:endParaRPr/>
          </a:p>
        </p:txBody>
      </p:sp>
      <p:sp>
        <p:nvSpPr>
          <p:cNvPr id="18" name="object 18"/>
          <p:cNvSpPr/>
          <p:nvPr/>
        </p:nvSpPr>
        <p:spPr>
          <a:xfrm>
            <a:off x="2826143" y="5433821"/>
            <a:ext cx="217170" cy="432434"/>
          </a:xfrm>
          <a:custGeom>
            <a:avLst/>
            <a:gdLst/>
            <a:ahLst/>
            <a:cxnLst/>
            <a:rect l="l" t="t" r="r" b="b"/>
            <a:pathLst>
              <a:path w="217169" h="432435">
                <a:moveTo>
                  <a:pt x="0" y="0"/>
                </a:moveTo>
                <a:lnTo>
                  <a:pt x="0" y="432053"/>
                </a:lnTo>
                <a:lnTo>
                  <a:pt x="217169" y="432053"/>
                </a:lnTo>
                <a:lnTo>
                  <a:pt x="217169" y="0"/>
                </a:lnTo>
                <a:lnTo>
                  <a:pt x="0" y="0"/>
                </a:lnTo>
                <a:close/>
              </a:path>
            </a:pathLst>
          </a:custGeom>
          <a:ln w="9524">
            <a:solidFill>
              <a:srgbClr val="000000"/>
            </a:solidFill>
          </a:ln>
        </p:spPr>
        <p:txBody>
          <a:bodyPr wrap="square" lIns="0" tIns="0" rIns="0" bIns="0" rtlCol="0"/>
          <a:lstStyle/>
          <a:p>
            <a:endParaRPr/>
          </a:p>
        </p:txBody>
      </p:sp>
      <p:sp>
        <p:nvSpPr>
          <p:cNvPr id="19" name="object 19"/>
          <p:cNvSpPr/>
          <p:nvPr/>
        </p:nvSpPr>
        <p:spPr>
          <a:xfrm>
            <a:off x="3402215" y="4786121"/>
            <a:ext cx="215900" cy="1080135"/>
          </a:xfrm>
          <a:custGeom>
            <a:avLst/>
            <a:gdLst/>
            <a:ahLst/>
            <a:cxnLst/>
            <a:rect l="l" t="t" r="r" b="b"/>
            <a:pathLst>
              <a:path w="215900" h="1080135">
                <a:moveTo>
                  <a:pt x="0" y="0"/>
                </a:moveTo>
                <a:lnTo>
                  <a:pt x="0" y="1079753"/>
                </a:lnTo>
                <a:lnTo>
                  <a:pt x="215646" y="1079753"/>
                </a:lnTo>
                <a:lnTo>
                  <a:pt x="215646" y="0"/>
                </a:lnTo>
                <a:lnTo>
                  <a:pt x="0" y="0"/>
                </a:lnTo>
                <a:close/>
              </a:path>
            </a:pathLst>
          </a:custGeom>
          <a:solidFill>
            <a:srgbClr val="FF0000"/>
          </a:solidFill>
        </p:spPr>
        <p:txBody>
          <a:bodyPr wrap="square" lIns="0" tIns="0" rIns="0" bIns="0" rtlCol="0"/>
          <a:lstStyle/>
          <a:p>
            <a:endParaRPr/>
          </a:p>
        </p:txBody>
      </p:sp>
      <p:sp>
        <p:nvSpPr>
          <p:cNvPr id="20" name="object 20"/>
          <p:cNvSpPr/>
          <p:nvPr/>
        </p:nvSpPr>
        <p:spPr>
          <a:xfrm>
            <a:off x="3402215" y="4786121"/>
            <a:ext cx="215900" cy="1080135"/>
          </a:xfrm>
          <a:custGeom>
            <a:avLst/>
            <a:gdLst/>
            <a:ahLst/>
            <a:cxnLst/>
            <a:rect l="l" t="t" r="r" b="b"/>
            <a:pathLst>
              <a:path w="215900" h="1080135">
                <a:moveTo>
                  <a:pt x="0" y="0"/>
                </a:moveTo>
                <a:lnTo>
                  <a:pt x="0" y="1079753"/>
                </a:lnTo>
                <a:lnTo>
                  <a:pt x="215646" y="1079753"/>
                </a:lnTo>
                <a:lnTo>
                  <a:pt x="215646" y="0"/>
                </a:lnTo>
                <a:lnTo>
                  <a:pt x="0" y="0"/>
                </a:lnTo>
                <a:close/>
              </a:path>
            </a:pathLst>
          </a:custGeom>
          <a:ln w="9525">
            <a:solidFill>
              <a:srgbClr val="000000"/>
            </a:solidFill>
          </a:ln>
        </p:spPr>
        <p:txBody>
          <a:bodyPr wrap="square" lIns="0" tIns="0" rIns="0" bIns="0" rtlCol="0"/>
          <a:lstStyle/>
          <a:p>
            <a:endParaRPr/>
          </a:p>
        </p:txBody>
      </p:sp>
      <p:sp>
        <p:nvSpPr>
          <p:cNvPr id="21" name="object 21"/>
          <p:cNvSpPr/>
          <p:nvPr/>
        </p:nvSpPr>
        <p:spPr>
          <a:xfrm>
            <a:off x="3978287" y="4425696"/>
            <a:ext cx="216535" cy="1440180"/>
          </a:xfrm>
          <a:custGeom>
            <a:avLst/>
            <a:gdLst/>
            <a:ahLst/>
            <a:cxnLst/>
            <a:rect l="l" t="t" r="r" b="b"/>
            <a:pathLst>
              <a:path w="216535" h="1440179">
                <a:moveTo>
                  <a:pt x="0" y="0"/>
                </a:moveTo>
                <a:lnTo>
                  <a:pt x="0" y="1440179"/>
                </a:lnTo>
                <a:lnTo>
                  <a:pt x="216408" y="1440179"/>
                </a:lnTo>
                <a:lnTo>
                  <a:pt x="216408" y="0"/>
                </a:lnTo>
                <a:lnTo>
                  <a:pt x="0" y="0"/>
                </a:lnTo>
                <a:close/>
              </a:path>
            </a:pathLst>
          </a:custGeom>
          <a:solidFill>
            <a:srgbClr val="FF0000"/>
          </a:solidFill>
        </p:spPr>
        <p:txBody>
          <a:bodyPr wrap="square" lIns="0" tIns="0" rIns="0" bIns="0" rtlCol="0"/>
          <a:lstStyle/>
          <a:p>
            <a:endParaRPr/>
          </a:p>
        </p:txBody>
      </p:sp>
      <p:sp>
        <p:nvSpPr>
          <p:cNvPr id="22" name="object 22"/>
          <p:cNvSpPr/>
          <p:nvPr/>
        </p:nvSpPr>
        <p:spPr>
          <a:xfrm>
            <a:off x="3978287" y="4425696"/>
            <a:ext cx="215900" cy="1440180"/>
          </a:xfrm>
          <a:custGeom>
            <a:avLst/>
            <a:gdLst/>
            <a:ahLst/>
            <a:cxnLst/>
            <a:rect l="l" t="t" r="r" b="b"/>
            <a:pathLst>
              <a:path w="215900" h="1440179">
                <a:moveTo>
                  <a:pt x="0" y="0"/>
                </a:moveTo>
                <a:lnTo>
                  <a:pt x="0" y="1440179"/>
                </a:lnTo>
                <a:lnTo>
                  <a:pt x="215646" y="1440179"/>
                </a:lnTo>
                <a:lnTo>
                  <a:pt x="215646" y="0"/>
                </a:lnTo>
                <a:lnTo>
                  <a:pt x="0" y="0"/>
                </a:lnTo>
                <a:close/>
              </a:path>
            </a:pathLst>
          </a:custGeom>
          <a:ln w="9525">
            <a:solidFill>
              <a:srgbClr val="000000"/>
            </a:solidFill>
          </a:ln>
        </p:spPr>
        <p:txBody>
          <a:bodyPr wrap="square" lIns="0" tIns="0" rIns="0" bIns="0" rtlCol="0"/>
          <a:lstStyle/>
          <a:p>
            <a:endParaRPr/>
          </a:p>
        </p:txBody>
      </p:sp>
      <p:sp>
        <p:nvSpPr>
          <p:cNvPr id="23" name="object 23"/>
          <p:cNvSpPr/>
          <p:nvPr/>
        </p:nvSpPr>
        <p:spPr>
          <a:xfrm>
            <a:off x="4483493" y="3993641"/>
            <a:ext cx="287655" cy="1872614"/>
          </a:xfrm>
          <a:custGeom>
            <a:avLst/>
            <a:gdLst/>
            <a:ahLst/>
            <a:cxnLst/>
            <a:rect l="l" t="t" r="r" b="b"/>
            <a:pathLst>
              <a:path w="287654" h="1872614">
                <a:moveTo>
                  <a:pt x="0" y="0"/>
                </a:moveTo>
                <a:lnTo>
                  <a:pt x="0" y="1872234"/>
                </a:lnTo>
                <a:lnTo>
                  <a:pt x="287274" y="1872234"/>
                </a:lnTo>
                <a:lnTo>
                  <a:pt x="287274" y="0"/>
                </a:lnTo>
                <a:lnTo>
                  <a:pt x="0" y="0"/>
                </a:lnTo>
                <a:close/>
              </a:path>
            </a:pathLst>
          </a:custGeom>
          <a:solidFill>
            <a:srgbClr val="FF0000"/>
          </a:solidFill>
        </p:spPr>
        <p:txBody>
          <a:bodyPr wrap="square" lIns="0" tIns="0" rIns="0" bIns="0" rtlCol="0"/>
          <a:lstStyle/>
          <a:p>
            <a:endParaRPr/>
          </a:p>
        </p:txBody>
      </p:sp>
      <p:sp>
        <p:nvSpPr>
          <p:cNvPr id="24" name="object 24"/>
          <p:cNvSpPr/>
          <p:nvPr/>
        </p:nvSpPr>
        <p:spPr>
          <a:xfrm>
            <a:off x="4483493" y="3993641"/>
            <a:ext cx="287655" cy="1872614"/>
          </a:xfrm>
          <a:custGeom>
            <a:avLst/>
            <a:gdLst/>
            <a:ahLst/>
            <a:cxnLst/>
            <a:rect l="l" t="t" r="r" b="b"/>
            <a:pathLst>
              <a:path w="287654" h="1872614">
                <a:moveTo>
                  <a:pt x="0" y="0"/>
                </a:moveTo>
                <a:lnTo>
                  <a:pt x="0" y="1872234"/>
                </a:lnTo>
                <a:lnTo>
                  <a:pt x="287274" y="1872234"/>
                </a:lnTo>
                <a:lnTo>
                  <a:pt x="287274" y="0"/>
                </a:lnTo>
                <a:lnTo>
                  <a:pt x="0" y="0"/>
                </a:lnTo>
                <a:close/>
              </a:path>
            </a:pathLst>
          </a:custGeom>
          <a:ln w="9525">
            <a:solidFill>
              <a:srgbClr val="000000"/>
            </a:solidFill>
          </a:ln>
        </p:spPr>
        <p:txBody>
          <a:bodyPr wrap="square" lIns="0" tIns="0" rIns="0" bIns="0" rtlCol="0"/>
          <a:lstStyle/>
          <a:p>
            <a:endParaRPr/>
          </a:p>
        </p:txBody>
      </p:sp>
      <p:sp>
        <p:nvSpPr>
          <p:cNvPr id="25" name="object 25"/>
          <p:cNvSpPr/>
          <p:nvPr/>
        </p:nvSpPr>
        <p:spPr>
          <a:xfrm>
            <a:off x="5131193" y="3706367"/>
            <a:ext cx="215900" cy="2159635"/>
          </a:xfrm>
          <a:custGeom>
            <a:avLst/>
            <a:gdLst/>
            <a:ahLst/>
            <a:cxnLst/>
            <a:rect l="l" t="t" r="r" b="b"/>
            <a:pathLst>
              <a:path w="215900" h="2159635">
                <a:moveTo>
                  <a:pt x="0" y="0"/>
                </a:moveTo>
                <a:lnTo>
                  <a:pt x="0" y="2159508"/>
                </a:lnTo>
                <a:lnTo>
                  <a:pt x="215646" y="2159508"/>
                </a:lnTo>
                <a:lnTo>
                  <a:pt x="215646" y="0"/>
                </a:lnTo>
                <a:lnTo>
                  <a:pt x="0" y="0"/>
                </a:lnTo>
                <a:close/>
              </a:path>
            </a:pathLst>
          </a:custGeom>
          <a:solidFill>
            <a:srgbClr val="FF0000"/>
          </a:solidFill>
        </p:spPr>
        <p:txBody>
          <a:bodyPr wrap="square" lIns="0" tIns="0" rIns="0" bIns="0" rtlCol="0"/>
          <a:lstStyle/>
          <a:p>
            <a:endParaRPr/>
          </a:p>
        </p:txBody>
      </p:sp>
      <p:sp>
        <p:nvSpPr>
          <p:cNvPr id="26" name="object 26"/>
          <p:cNvSpPr/>
          <p:nvPr/>
        </p:nvSpPr>
        <p:spPr>
          <a:xfrm>
            <a:off x="5131193" y="3706367"/>
            <a:ext cx="215900" cy="2159635"/>
          </a:xfrm>
          <a:custGeom>
            <a:avLst/>
            <a:gdLst/>
            <a:ahLst/>
            <a:cxnLst/>
            <a:rect l="l" t="t" r="r" b="b"/>
            <a:pathLst>
              <a:path w="215900" h="2159635">
                <a:moveTo>
                  <a:pt x="0" y="0"/>
                </a:moveTo>
                <a:lnTo>
                  <a:pt x="0" y="2159508"/>
                </a:lnTo>
                <a:lnTo>
                  <a:pt x="215646" y="2159508"/>
                </a:lnTo>
                <a:lnTo>
                  <a:pt x="215646" y="0"/>
                </a:lnTo>
                <a:lnTo>
                  <a:pt x="0" y="0"/>
                </a:lnTo>
                <a:close/>
              </a:path>
            </a:pathLst>
          </a:custGeom>
          <a:ln w="9525">
            <a:solidFill>
              <a:srgbClr val="000000"/>
            </a:solidFill>
          </a:ln>
        </p:spPr>
        <p:txBody>
          <a:bodyPr wrap="square" lIns="0" tIns="0" rIns="0" bIns="0" rtlCol="0"/>
          <a:lstStyle/>
          <a:p>
            <a:endParaRPr/>
          </a:p>
        </p:txBody>
      </p:sp>
      <p:sp>
        <p:nvSpPr>
          <p:cNvPr id="27" name="object 27"/>
          <p:cNvSpPr/>
          <p:nvPr/>
        </p:nvSpPr>
        <p:spPr>
          <a:xfrm>
            <a:off x="5707265" y="3562350"/>
            <a:ext cx="215900" cy="2303780"/>
          </a:xfrm>
          <a:custGeom>
            <a:avLst/>
            <a:gdLst/>
            <a:ahLst/>
            <a:cxnLst/>
            <a:rect l="l" t="t" r="r" b="b"/>
            <a:pathLst>
              <a:path w="215900" h="2303779">
                <a:moveTo>
                  <a:pt x="0" y="0"/>
                </a:moveTo>
                <a:lnTo>
                  <a:pt x="0" y="2303526"/>
                </a:lnTo>
                <a:lnTo>
                  <a:pt x="215646" y="2303526"/>
                </a:lnTo>
                <a:lnTo>
                  <a:pt x="215646" y="0"/>
                </a:lnTo>
                <a:lnTo>
                  <a:pt x="0" y="0"/>
                </a:lnTo>
                <a:close/>
              </a:path>
            </a:pathLst>
          </a:custGeom>
          <a:solidFill>
            <a:srgbClr val="FF0000"/>
          </a:solidFill>
        </p:spPr>
        <p:txBody>
          <a:bodyPr wrap="square" lIns="0" tIns="0" rIns="0" bIns="0" rtlCol="0"/>
          <a:lstStyle/>
          <a:p>
            <a:endParaRPr/>
          </a:p>
        </p:txBody>
      </p:sp>
      <p:sp>
        <p:nvSpPr>
          <p:cNvPr id="28" name="object 28"/>
          <p:cNvSpPr/>
          <p:nvPr/>
        </p:nvSpPr>
        <p:spPr>
          <a:xfrm>
            <a:off x="5707265" y="3562350"/>
            <a:ext cx="215900" cy="2303780"/>
          </a:xfrm>
          <a:custGeom>
            <a:avLst/>
            <a:gdLst/>
            <a:ahLst/>
            <a:cxnLst/>
            <a:rect l="l" t="t" r="r" b="b"/>
            <a:pathLst>
              <a:path w="215900" h="2303779">
                <a:moveTo>
                  <a:pt x="0" y="0"/>
                </a:moveTo>
                <a:lnTo>
                  <a:pt x="0" y="2303526"/>
                </a:lnTo>
                <a:lnTo>
                  <a:pt x="215646" y="2303526"/>
                </a:lnTo>
                <a:lnTo>
                  <a:pt x="215646" y="0"/>
                </a:lnTo>
                <a:lnTo>
                  <a:pt x="0" y="0"/>
                </a:lnTo>
                <a:close/>
              </a:path>
            </a:pathLst>
          </a:custGeom>
          <a:ln w="9524">
            <a:solidFill>
              <a:srgbClr val="000000"/>
            </a:solidFill>
          </a:ln>
        </p:spPr>
        <p:txBody>
          <a:bodyPr wrap="square" lIns="0" tIns="0" rIns="0" bIns="0" rtlCol="0"/>
          <a:lstStyle/>
          <a:p>
            <a:endParaRPr/>
          </a:p>
        </p:txBody>
      </p:sp>
      <p:sp>
        <p:nvSpPr>
          <p:cNvPr id="29" name="object 29"/>
          <p:cNvSpPr/>
          <p:nvPr/>
        </p:nvSpPr>
        <p:spPr>
          <a:xfrm>
            <a:off x="6283325" y="3130295"/>
            <a:ext cx="216535" cy="2735580"/>
          </a:xfrm>
          <a:custGeom>
            <a:avLst/>
            <a:gdLst/>
            <a:ahLst/>
            <a:cxnLst/>
            <a:rect l="l" t="t" r="r" b="b"/>
            <a:pathLst>
              <a:path w="216535" h="2735579">
                <a:moveTo>
                  <a:pt x="0" y="0"/>
                </a:moveTo>
                <a:lnTo>
                  <a:pt x="0" y="2735579"/>
                </a:lnTo>
                <a:lnTo>
                  <a:pt x="216408" y="2735579"/>
                </a:lnTo>
                <a:lnTo>
                  <a:pt x="216408" y="0"/>
                </a:lnTo>
                <a:lnTo>
                  <a:pt x="0" y="0"/>
                </a:lnTo>
                <a:close/>
              </a:path>
            </a:pathLst>
          </a:custGeom>
          <a:solidFill>
            <a:srgbClr val="FF0000"/>
          </a:solidFill>
        </p:spPr>
        <p:txBody>
          <a:bodyPr wrap="square" lIns="0" tIns="0" rIns="0" bIns="0" rtlCol="0"/>
          <a:lstStyle/>
          <a:p>
            <a:endParaRPr/>
          </a:p>
        </p:txBody>
      </p:sp>
      <p:sp>
        <p:nvSpPr>
          <p:cNvPr id="30" name="object 30"/>
          <p:cNvSpPr/>
          <p:nvPr/>
        </p:nvSpPr>
        <p:spPr>
          <a:xfrm>
            <a:off x="6283325" y="3130295"/>
            <a:ext cx="215900" cy="2735580"/>
          </a:xfrm>
          <a:custGeom>
            <a:avLst/>
            <a:gdLst/>
            <a:ahLst/>
            <a:cxnLst/>
            <a:rect l="l" t="t" r="r" b="b"/>
            <a:pathLst>
              <a:path w="215900" h="2735579">
                <a:moveTo>
                  <a:pt x="0" y="0"/>
                </a:moveTo>
                <a:lnTo>
                  <a:pt x="0" y="2735579"/>
                </a:lnTo>
                <a:lnTo>
                  <a:pt x="215646" y="2735579"/>
                </a:lnTo>
                <a:lnTo>
                  <a:pt x="215646" y="0"/>
                </a:lnTo>
                <a:lnTo>
                  <a:pt x="0" y="0"/>
                </a:lnTo>
                <a:close/>
              </a:path>
            </a:pathLst>
          </a:custGeom>
          <a:ln w="9525">
            <a:solidFill>
              <a:srgbClr val="000000"/>
            </a:solidFill>
          </a:ln>
        </p:spPr>
        <p:txBody>
          <a:bodyPr wrap="square" lIns="0" tIns="0" rIns="0" bIns="0" rtlCol="0"/>
          <a:lstStyle/>
          <a:p>
            <a:endParaRPr/>
          </a:p>
        </p:txBody>
      </p:sp>
      <p:sp>
        <p:nvSpPr>
          <p:cNvPr id="31" name="object 31"/>
          <p:cNvSpPr/>
          <p:nvPr/>
        </p:nvSpPr>
        <p:spPr>
          <a:xfrm>
            <a:off x="6859396" y="2914650"/>
            <a:ext cx="216535" cy="2951480"/>
          </a:xfrm>
          <a:custGeom>
            <a:avLst/>
            <a:gdLst/>
            <a:ahLst/>
            <a:cxnLst/>
            <a:rect l="l" t="t" r="r" b="b"/>
            <a:pathLst>
              <a:path w="216534" h="2951479">
                <a:moveTo>
                  <a:pt x="0" y="0"/>
                </a:moveTo>
                <a:lnTo>
                  <a:pt x="0" y="2951225"/>
                </a:lnTo>
                <a:lnTo>
                  <a:pt x="216407" y="2951225"/>
                </a:lnTo>
                <a:lnTo>
                  <a:pt x="216407" y="0"/>
                </a:lnTo>
                <a:lnTo>
                  <a:pt x="0" y="0"/>
                </a:lnTo>
                <a:close/>
              </a:path>
            </a:pathLst>
          </a:custGeom>
          <a:solidFill>
            <a:srgbClr val="FF0000"/>
          </a:solidFill>
        </p:spPr>
        <p:txBody>
          <a:bodyPr wrap="square" lIns="0" tIns="0" rIns="0" bIns="0" rtlCol="0"/>
          <a:lstStyle/>
          <a:p>
            <a:endParaRPr/>
          </a:p>
        </p:txBody>
      </p:sp>
      <p:sp>
        <p:nvSpPr>
          <p:cNvPr id="32" name="object 32"/>
          <p:cNvSpPr/>
          <p:nvPr/>
        </p:nvSpPr>
        <p:spPr>
          <a:xfrm>
            <a:off x="6859396" y="2914650"/>
            <a:ext cx="216535" cy="2951480"/>
          </a:xfrm>
          <a:custGeom>
            <a:avLst/>
            <a:gdLst/>
            <a:ahLst/>
            <a:cxnLst/>
            <a:rect l="l" t="t" r="r" b="b"/>
            <a:pathLst>
              <a:path w="216534" h="2951479">
                <a:moveTo>
                  <a:pt x="0" y="0"/>
                </a:moveTo>
                <a:lnTo>
                  <a:pt x="0" y="2951225"/>
                </a:lnTo>
                <a:lnTo>
                  <a:pt x="216407" y="2951225"/>
                </a:lnTo>
                <a:lnTo>
                  <a:pt x="216407" y="0"/>
                </a:lnTo>
                <a:lnTo>
                  <a:pt x="0" y="0"/>
                </a:lnTo>
                <a:close/>
              </a:path>
            </a:pathLst>
          </a:custGeom>
          <a:ln w="9525">
            <a:solidFill>
              <a:srgbClr val="000000"/>
            </a:solidFill>
          </a:ln>
        </p:spPr>
        <p:txBody>
          <a:bodyPr wrap="square" lIns="0" tIns="0" rIns="0" bIns="0" rtlCol="0"/>
          <a:lstStyle/>
          <a:p>
            <a:endParaRPr/>
          </a:p>
        </p:txBody>
      </p:sp>
      <p:sp>
        <p:nvSpPr>
          <p:cNvPr id="33" name="object 33"/>
          <p:cNvSpPr txBox="1"/>
          <p:nvPr/>
        </p:nvSpPr>
        <p:spPr>
          <a:xfrm>
            <a:off x="2857626" y="5920740"/>
            <a:ext cx="4292600" cy="360680"/>
          </a:xfrm>
          <a:prstGeom prst="rect">
            <a:avLst/>
          </a:prstGeom>
        </p:spPr>
        <p:txBody>
          <a:bodyPr vert="horz" wrap="square" lIns="0" tIns="0" rIns="0" bIns="0" rtlCol="0">
            <a:spAutoFit/>
          </a:bodyPr>
          <a:lstStyle/>
          <a:p>
            <a:pPr marL="12700">
              <a:lnSpc>
                <a:spcPts val="2840"/>
              </a:lnSpc>
              <a:tabLst>
                <a:tab pos="469265" algn="l"/>
                <a:tab pos="1078865" algn="l"/>
                <a:tab pos="1687830" algn="l"/>
                <a:tab pos="2298065" algn="l"/>
                <a:tab pos="2907665" algn="l"/>
                <a:tab pos="3517265" algn="l"/>
                <a:tab pos="4126865" algn="l"/>
              </a:tabLst>
            </a:pPr>
            <a:r>
              <a:rPr sz="2400" b="1" spc="-10" dirty="0">
                <a:latin typeface="新宋体" panose="02010609030101010101" charset="-122"/>
                <a:cs typeface="新宋体" panose="02010609030101010101" charset="-122"/>
              </a:rPr>
              <a:t>0	1	2	3	4	5	6	7</a:t>
            </a:r>
            <a:endParaRPr sz="2400">
              <a:latin typeface="新宋体" panose="02010609030101010101" charset="-122"/>
              <a:cs typeface="新宋体" panose="02010609030101010101" charset="-122"/>
            </a:endParaRPr>
          </a:p>
        </p:txBody>
      </p:sp>
      <p:sp>
        <p:nvSpPr>
          <p:cNvPr id="34" name="object 34"/>
          <p:cNvSpPr txBox="1"/>
          <p:nvPr/>
        </p:nvSpPr>
        <p:spPr>
          <a:xfrm>
            <a:off x="1905126" y="3952494"/>
            <a:ext cx="482600" cy="2089785"/>
          </a:xfrm>
          <a:prstGeom prst="rect">
            <a:avLst/>
          </a:prstGeom>
        </p:spPr>
        <p:txBody>
          <a:bodyPr vert="horz" wrap="square" lIns="0" tIns="0" rIns="0" bIns="0" rtlCol="0">
            <a:spAutoFit/>
          </a:bodyPr>
          <a:lstStyle/>
          <a:p>
            <a:pPr marL="12700">
              <a:lnSpc>
                <a:spcPct val="100000"/>
              </a:lnSpc>
            </a:pPr>
            <a:r>
              <a:rPr sz="2400" b="1" spc="-10" dirty="0">
                <a:latin typeface="新宋体" panose="02010609030101010101" charset="-122"/>
                <a:cs typeface="新宋体" panose="02010609030101010101" charset="-122"/>
              </a:rPr>
              <a:t>0.6</a:t>
            </a:r>
            <a:endParaRPr sz="2400">
              <a:latin typeface="新宋体" panose="02010609030101010101" charset="-122"/>
              <a:cs typeface="新宋体" panose="02010609030101010101" charset="-122"/>
            </a:endParaRPr>
          </a:p>
          <a:p>
            <a:pPr marL="12700">
              <a:lnSpc>
                <a:spcPct val="100000"/>
              </a:lnSpc>
              <a:spcBef>
                <a:spcPts val="1655"/>
              </a:spcBef>
            </a:pPr>
            <a:r>
              <a:rPr sz="2400" b="1" spc="-10" dirty="0">
                <a:latin typeface="新宋体" panose="02010609030101010101" charset="-122"/>
                <a:cs typeface="新宋体" panose="02010609030101010101" charset="-122"/>
              </a:rPr>
              <a:t>0.4</a:t>
            </a:r>
            <a:endParaRPr sz="2400">
              <a:latin typeface="新宋体" panose="02010609030101010101" charset="-122"/>
              <a:cs typeface="新宋体" panose="02010609030101010101" charset="-122"/>
            </a:endParaRPr>
          </a:p>
          <a:p>
            <a:pPr marL="12700">
              <a:lnSpc>
                <a:spcPct val="100000"/>
              </a:lnSpc>
              <a:spcBef>
                <a:spcPts val="1655"/>
              </a:spcBef>
            </a:pPr>
            <a:r>
              <a:rPr sz="2400" b="1" spc="-10" dirty="0">
                <a:latin typeface="新宋体" panose="02010609030101010101" charset="-122"/>
                <a:cs typeface="新宋体" panose="02010609030101010101" charset="-122"/>
              </a:rPr>
              <a:t>0.2</a:t>
            </a:r>
            <a:endParaRPr sz="2400">
              <a:latin typeface="新宋体" panose="02010609030101010101" charset="-122"/>
              <a:cs typeface="新宋体" panose="02010609030101010101" charset="-122"/>
            </a:endParaRPr>
          </a:p>
          <a:p>
            <a:pPr marL="317500">
              <a:lnSpc>
                <a:spcPts val="2835"/>
              </a:lnSpc>
              <a:spcBef>
                <a:spcPts val="1660"/>
              </a:spcBef>
            </a:pPr>
            <a:r>
              <a:rPr sz="2400" b="1" spc="-10" dirty="0">
                <a:latin typeface="新宋体" panose="02010609030101010101" charset="-122"/>
                <a:cs typeface="新宋体" panose="02010609030101010101" charset="-122"/>
              </a:rPr>
              <a:t>0</a:t>
            </a:r>
            <a:endParaRPr sz="2400">
              <a:latin typeface="新宋体" panose="02010609030101010101" charset="-122"/>
              <a:cs typeface="新宋体" panose="02010609030101010101" charset="-122"/>
            </a:endParaRPr>
          </a:p>
        </p:txBody>
      </p:sp>
      <p:sp>
        <p:nvSpPr>
          <p:cNvPr id="35" name="object 35"/>
          <p:cNvSpPr/>
          <p:nvPr/>
        </p:nvSpPr>
        <p:spPr>
          <a:xfrm>
            <a:off x="2467241" y="5290565"/>
            <a:ext cx="71755" cy="0"/>
          </a:xfrm>
          <a:custGeom>
            <a:avLst/>
            <a:gdLst/>
            <a:ahLst/>
            <a:cxnLst/>
            <a:rect l="l" t="t" r="r" b="b"/>
            <a:pathLst>
              <a:path w="71755">
                <a:moveTo>
                  <a:pt x="0" y="0"/>
                </a:moveTo>
                <a:lnTo>
                  <a:pt x="71628" y="0"/>
                </a:lnTo>
              </a:path>
            </a:pathLst>
          </a:custGeom>
          <a:ln w="9525">
            <a:solidFill>
              <a:srgbClr val="000000"/>
            </a:solidFill>
          </a:ln>
        </p:spPr>
        <p:txBody>
          <a:bodyPr wrap="square" lIns="0" tIns="0" rIns="0" bIns="0" rtlCol="0"/>
          <a:lstStyle/>
          <a:p>
            <a:endParaRPr/>
          </a:p>
        </p:txBody>
      </p:sp>
      <p:sp>
        <p:nvSpPr>
          <p:cNvPr id="36" name="object 36"/>
          <p:cNvSpPr/>
          <p:nvPr/>
        </p:nvSpPr>
        <p:spPr>
          <a:xfrm>
            <a:off x="2467241" y="2914650"/>
            <a:ext cx="71755" cy="0"/>
          </a:xfrm>
          <a:custGeom>
            <a:avLst/>
            <a:gdLst/>
            <a:ahLst/>
            <a:cxnLst/>
            <a:rect l="l" t="t" r="r" b="b"/>
            <a:pathLst>
              <a:path w="71755">
                <a:moveTo>
                  <a:pt x="0" y="0"/>
                </a:moveTo>
                <a:lnTo>
                  <a:pt x="71628" y="0"/>
                </a:lnTo>
              </a:path>
            </a:pathLst>
          </a:custGeom>
          <a:ln w="9525">
            <a:solidFill>
              <a:srgbClr val="000000"/>
            </a:solidFill>
          </a:ln>
        </p:spPr>
        <p:txBody>
          <a:bodyPr wrap="square" lIns="0" tIns="0" rIns="0" bIns="0" rtlCol="0"/>
          <a:lstStyle/>
          <a:p>
            <a:endParaRPr/>
          </a:p>
        </p:txBody>
      </p:sp>
      <p:sp>
        <p:nvSpPr>
          <p:cNvPr id="37" name="object 37"/>
          <p:cNvSpPr txBox="1"/>
          <p:nvPr/>
        </p:nvSpPr>
        <p:spPr>
          <a:xfrm>
            <a:off x="1897507" y="2753867"/>
            <a:ext cx="482600" cy="935355"/>
          </a:xfrm>
          <a:prstGeom prst="rect">
            <a:avLst/>
          </a:prstGeom>
        </p:spPr>
        <p:txBody>
          <a:bodyPr vert="horz" wrap="square" lIns="0" tIns="0" rIns="0" bIns="0" rtlCol="0">
            <a:spAutoFit/>
          </a:bodyPr>
          <a:lstStyle/>
          <a:p>
            <a:pPr marL="12700">
              <a:lnSpc>
                <a:spcPct val="100000"/>
              </a:lnSpc>
            </a:pPr>
            <a:r>
              <a:rPr sz="2400" b="1" spc="-10" dirty="0">
                <a:latin typeface="新宋体" panose="02010609030101010101" charset="-122"/>
                <a:cs typeface="新宋体" panose="02010609030101010101" charset="-122"/>
              </a:rPr>
              <a:t>1.0</a:t>
            </a:r>
            <a:endParaRPr sz="2400">
              <a:latin typeface="新宋体" panose="02010609030101010101" charset="-122"/>
              <a:cs typeface="新宋体" panose="02010609030101010101" charset="-122"/>
            </a:endParaRPr>
          </a:p>
          <a:p>
            <a:pPr marL="12700">
              <a:lnSpc>
                <a:spcPts val="2840"/>
              </a:lnSpc>
              <a:spcBef>
                <a:spcPts val="1640"/>
              </a:spcBef>
            </a:pPr>
            <a:r>
              <a:rPr sz="2400" b="1" spc="-10" dirty="0">
                <a:latin typeface="新宋体" panose="02010609030101010101" charset="-122"/>
                <a:cs typeface="新宋体" panose="02010609030101010101" charset="-122"/>
              </a:rPr>
              <a:t>0.8</a:t>
            </a:r>
            <a:endParaRPr sz="2400">
              <a:latin typeface="新宋体" panose="02010609030101010101" charset="-122"/>
              <a:cs typeface="新宋体" panose="02010609030101010101" charset="-122"/>
            </a:endParaRPr>
          </a:p>
        </p:txBody>
      </p:sp>
      <p:sp>
        <p:nvSpPr>
          <p:cNvPr id="38" name="object 38"/>
          <p:cNvSpPr txBox="1"/>
          <p:nvPr/>
        </p:nvSpPr>
        <p:spPr>
          <a:xfrm>
            <a:off x="2697607" y="5121402"/>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0.15</a:t>
            </a:r>
            <a:endParaRPr sz="1800">
              <a:latin typeface="新宋体" panose="02010609030101010101" charset="-122"/>
              <a:cs typeface="新宋体" panose="02010609030101010101" charset="-122"/>
            </a:endParaRPr>
          </a:p>
        </p:txBody>
      </p:sp>
      <p:sp>
        <p:nvSpPr>
          <p:cNvPr id="39" name="object 39"/>
          <p:cNvSpPr txBox="1"/>
          <p:nvPr/>
        </p:nvSpPr>
        <p:spPr>
          <a:xfrm>
            <a:off x="3265296" y="4479785"/>
            <a:ext cx="3683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0.4</a:t>
            </a:r>
            <a:endParaRPr sz="1800">
              <a:latin typeface="新宋体" panose="02010609030101010101" charset="-122"/>
              <a:cs typeface="新宋体" panose="02010609030101010101" charset="-122"/>
            </a:endParaRPr>
          </a:p>
        </p:txBody>
      </p:sp>
      <p:sp>
        <p:nvSpPr>
          <p:cNvPr id="40" name="object 40"/>
          <p:cNvSpPr txBox="1"/>
          <p:nvPr/>
        </p:nvSpPr>
        <p:spPr>
          <a:xfrm>
            <a:off x="3890898" y="4119359"/>
            <a:ext cx="3683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0.5</a:t>
            </a:r>
            <a:endParaRPr sz="1800">
              <a:latin typeface="新宋体" panose="02010609030101010101" charset="-122"/>
              <a:cs typeface="新宋体" panose="02010609030101010101" charset="-122"/>
            </a:endParaRPr>
          </a:p>
        </p:txBody>
      </p:sp>
      <p:sp>
        <p:nvSpPr>
          <p:cNvPr id="41" name="object 41"/>
          <p:cNvSpPr txBox="1"/>
          <p:nvPr/>
        </p:nvSpPr>
        <p:spPr>
          <a:xfrm>
            <a:off x="4424298" y="3687305"/>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0.65</a:t>
            </a:r>
            <a:endParaRPr sz="1800">
              <a:latin typeface="新宋体" panose="02010609030101010101" charset="-122"/>
              <a:cs typeface="新宋体" panose="02010609030101010101" charset="-122"/>
            </a:endParaRPr>
          </a:p>
        </p:txBody>
      </p:sp>
      <p:sp>
        <p:nvSpPr>
          <p:cNvPr id="42" name="object 42"/>
          <p:cNvSpPr txBox="1"/>
          <p:nvPr/>
        </p:nvSpPr>
        <p:spPr>
          <a:xfrm>
            <a:off x="4994262" y="3393935"/>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0.75</a:t>
            </a:r>
            <a:endParaRPr sz="1800">
              <a:latin typeface="新宋体" panose="02010609030101010101" charset="-122"/>
              <a:cs typeface="新宋体" panose="02010609030101010101" charset="-122"/>
            </a:endParaRPr>
          </a:p>
        </p:txBody>
      </p:sp>
      <p:sp>
        <p:nvSpPr>
          <p:cNvPr id="43" name="object 43"/>
          <p:cNvSpPr txBox="1"/>
          <p:nvPr/>
        </p:nvSpPr>
        <p:spPr>
          <a:xfrm>
            <a:off x="5619877" y="3256026"/>
            <a:ext cx="3683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0.8</a:t>
            </a:r>
            <a:endParaRPr sz="1800">
              <a:latin typeface="新宋体" panose="02010609030101010101" charset="-122"/>
              <a:cs typeface="新宋体" panose="02010609030101010101" charset="-122"/>
            </a:endParaRPr>
          </a:p>
        </p:txBody>
      </p:sp>
      <p:sp>
        <p:nvSpPr>
          <p:cNvPr id="44" name="object 44"/>
          <p:cNvSpPr txBox="1"/>
          <p:nvPr/>
        </p:nvSpPr>
        <p:spPr>
          <a:xfrm>
            <a:off x="6147180" y="2823971"/>
            <a:ext cx="4826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0.95</a:t>
            </a:r>
            <a:endParaRPr sz="1800">
              <a:latin typeface="新宋体" panose="02010609030101010101" charset="-122"/>
              <a:cs typeface="新宋体" panose="02010609030101010101" charset="-122"/>
            </a:endParaRPr>
          </a:p>
        </p:txBody>
      </p:sp>
      <p:sp>
        <p:nvSpPr>
          <p:cNvPr id="45" name="object 45"/>
          <p:cNvSpPr txBox="1"/>
          <p:nvPr/>
        </p:nvSpPr>
        <p:spPr>
          <a:xfrm>
            <a:off x="6928243" y="2608338"/>
            <a:ext cx="139700" cy="273685"/>
          </a:xfrm>
          <a:prstGeom prst="rect">
            <a:avLst/>
          </a:prstGeom>
        </p:spPr>
        <p:txBody>
          <a:bodyPr vert="horz" wrap="square" lIns="0" tIns="0" rIns="0" bIns="0" rtlCol="0">
            <a:spAutoFit/>
          </a:bodyPr>
          <a:lstStyle/>
          <a:p>
            <a:pPr marL="12700">
              <a:lnSpc>
                <a:spcPts val="2155"/>
              </a:lnSpc>
            </a:pPr>
            <a:r>
              <a:rPr sz="1800" b="1" spc="-10" dirty="0">
                <a:latin typeface="新宋体" panose="02010609030101010101" charset="-122"/>
                <a:cs typeface="新宋体" panose="02010609030101010101" charset="-122"/>
              </a:rPr>
              <a:t>1</a:t>
            </a:r>
            <a:endParaRPr sz="1800">
              <a:latin typeface="新宋体" panose="02010609030101010101" charset="-122"/>
              <a:cs typeface="新宋体" panose="02010609030101010101" charset="-122"/>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ct val="100000"/>
              </a:lnSpc>
            </a:pPr>
            <a:r>
              <a:rPr spc="-15" dirty="0">
                <a:latin typeface="新宋体" panose="02010609030101010101" charset="-122"/>
                <a:cs typeface="新宋体" panose="02010609030101010101" charset="-122"/>
              </a:rPr>
              <a:t>颜色特征</a:t>
            </a:r>
          </a:p>
        </p:txBody>
      </p:sp>
      <p:sp>
        <p:nvSpPr>
          <p:cNvPr id="6" name="object 6"/>
          <p:cNvSpPr txBox="1"/>
          <p:nvPr/>
        </p:nvSpPr>
        <p:spPr>
          <a:xfrm>
            <a:off x="1754251" y="1747520"/>
            <a:ext cx="7614920" cy="5182235"/>
          </a:xfrm>
          <a:prstGeom prst="rect">
            <a:avLst/>
          </a:prstGeom>
        </p:spPr>
        <p:txBody>
          <a:bodyPr vert="horz" wrap="square" lIns="0" tIns="0" rIns="0" bIns="0" rtlCol="0">
            <a:spAutoFit/>
          </a:bodyPr>
          <a:lstStyle/>
          <a:p>
            <a:pPr marL="12700">
              <a:lnSpc>
                <a:spcPct val="10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颜色布局</a:t>
            </a:r>
            <a:endParaRPr sz="2800">
              <a:latin typeface="新宋体" panose="02010609030101010101" charset="-122"/>
              <a:cs typeface="新宋体" panose="02010609030101010101" charset="-122"/>
            </a:endParaRPr>
          </a:p>
          <a:p>
            <a:pPr marL="647700" marR="5080" indent="-178435">
              <a:lnSpc>
                <a:spcPts val="5050"/>
              </a:lnSpc>
              <a:spcBef>
                <a:spcPts val="450"/>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MPEG-7中建议了一种颜色布局描述符(color layout)</a:t>
            </a:r>
            <a:endParaRPr sz="2800">
              <a:latin typeface="新宋体" panose="02010609030101010101" charset="-122"/>
              <a:cs typeface="新宋体" panose="02010609030101010101" charset="-122"/>
            </a:endParaRPr>
          </a:p>
          <a:p>
            <a:pPr marL="469900">
              <a:lnSpc>
                <a:spcPct val="100000"/>
              </a:lnSpc>
              <a:spcBef>
                <a:spcPts val="123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表达颜色的空间分布信息</a:t>
            </a:r>
            <a:endParaRPr sz="2800">
              <a:latin typeface="新宋体" panose="02010609030101010101" charset="-122"/>
              <a:cs typeface="新宋体" panose="02010609030101010101" charset="-122"/>
            </a:endParaRPr>
          </a:p>
          <a:p>
            <a:pPr marL="12700">
              <a:lnSpc>
                <a:spcPct val="100000"/>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颜色布局算法</a:t>
            </a:r>
            <a:endParaRPr sz="2800">
              <a:latin typeface="新宋体" panose="02010609030101010101" charset="-122"/>
              <a:cs typeface="新宋体" panose="02010609030101010101" charset="-122"/>
            </a:endParaRPr>
          </a:p>
          <a:p>
            <a:pPr marL="960120" marR="1061085" indent="-490855">
              <a:lnSpc>
                <a:spcPct val="125000"/>
              </a:lnSpc>
              <a:spcBef>
                <a:spcPts val="845"/>
              </a:spcBef>
              <a:tabLst>
                <a:tab pos="847725" algn="l"/>
                <a:tab pos="128587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将图像从RGB空间映射到YCbCr空间： </a:t>
            </a:r>
            <a:r>
              <a:rPr sz="2700" i="1" spc="10" dirty="0">
                <a:latin typeface="Times New Roman" panose="02020603050405020304"/>
                <a:cs typeface="Times New Roman" panose="02020603050405020304"/>
              </a:rPr>
              <a:t>Y</a:t>
            </a:r>
            <a:r>
              <a:rPr sz="2700" i="1"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5" dirty="0">
                <a:latin typeface="Times New Roman" panose="02020603050405020304"/>
                <a:cs typeface="Times New Roman" panose="02020603050405020304"/>
              </a:rPr>
              <a:t> </a:t>
            </a:r>
            <a:r>
              <a:rPr sz="2700" spc="65" dirty="0">
                <a:latin typeface="Times New Roman" panose="02020603050405020304"/>
                <a:cs typeface="Times New Roman" panose="02020603050405020304"/>
              </a:rPr>
              <a:t>0</a:t>
            </a:r>
            <a:r>
              <a:rPr sz="2700" spc="30"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299</a:t>
            </a:r>
            <a:r>
              <a:rPr sz="2700" spc="-250"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4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R</a:t>
            </a:r>
            <a:r>
              <a:rPr sz="2700" i="1" spc="-90"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35" dirty="0">
                <a:latin typeface="Times New Roman" panose="02020603050405020304"/>
                <a:cs typeface="Times New Roman" panose="02020603050405020304"/>
              </a:rPr>
              <a:t> </a:t>
            </a:r>
            <a:r>
              <a:rPr sz="2700" spc="65" dirty="0">
                <a:latin typeface="Times New Roman" panose="02020603050405020304"/>
                <a:cs typeface="Times New Roman" panose="02020603050405020304"/>
              </a:rPr>
              <a:t>0</a:t>
            </a:r>
            <a:r>
              <a:rPr sz="2700" spc="30"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587</a:t>
            </a:r>
            <a:r>
              <a:rPr sz="2700" spc="-204"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320"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G</a:t>
            </a:r>
            <a:r>
              <a:rPr sz="2700" i="1" spc="-30"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35" dirty="0">
                <a:latin typeface="Times New Roman" panose="02020603050405020304"/>
                <a:cs typeface="Times New Roman" panose="02020603050405020304"/>
              </a:rPr>
              <a:t> </a:t>
            </a:r>
            <a:r>
              <a:rPr sz="2700" spc="65" dirty="0">
                <a:latin typeface="Times New Roman" panose="02020603050405020304"/>
                <a:cs typeface="Times New Roman" panose="02020603050405020304"/>
              </a:rPr>
              <a:t>0</a:t>
            </a:r>
            <a:r>
              <a:rPr sz="2700" spc="30"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114</a:t>
            </a:r>
            <a:r>
              <a:rPr sz="2700" spc="-254"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4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B Cb</a:t>
            </a:r>
            <a:r>
              <a:rPr sz="2700" i="1" spc="125"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35" dirty="0">
                <a:latin typeface="Times New Roman" panose="02020603050405020304"/>
                <a:cs typeface="Times New Roman" panose="02020603050405020304"/>
              </a:rPr>
              <a:t> </a:t>
            </a:r>
            <a:r>
              <a:rPr sz="2700" spc="60" dirty="0">
                <a:latin typeface="Symbol" panose="05050102010706020507"/>
                <a:cs typeface="Symbol" panose="05050102010706020507"/>
              </a:rPr>
              <a:t></a:t>
            </a:r>
            <a:r>
              <a:rPr sz="2700" spc="65" dirty="0">
                <a:latin typeface="Times New Roman" panose="02020603050405020304"/>
                <a:cs typeface="Times New Roman" panose="02020603050405020304"/>
              </a:rPr>
              <a:t>0</a:t>
            </a:r>
            <a:r>
              <a:rPr sz="2700" spc="30"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169</a:t>
            </a:r>
            <a:r>
              <a:rPr sz="2700" spc="-254"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4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R</a:t>
            </a:r>
            <a:r>
              <a:rPr sz="2700" i="1" spc="-85"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80" dirty="0">
                <a:latin typeface="Times New Roman" panose="02020603050405020304"/>
                <a:cs typeface="Times New Roman" panose="02020603050405020304"/>
              </a:rPr>
              <a:t> </a:t>
            </a:r>
            <a:r>
              <a:rPr sz="2700" spc="65" dirty="0">
                <a:latin typeface="Times New Roman" panose="02020603050405020304"/>
                <a:cs typeface="Times New Roman" panose="02020603050405020304"/>
              </a:rPr>
              <a:t>0</a:t>
            </a:r>
            <a:r>
              <a:rPr sz="2700" spc="25"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33</a:t>
            </a:r>
            <a:r>
              <a:rPr sz="2700" spc="215" dirty="0">
                <a:latin typeface="Times New Roman" panose="02020603050405020304"/>
                <a:cs typeface="Times New Roman" panose="02020603050405020304"/>
              </a:rPr>
              <a:t>1</a:t>
            </a:r>
            <a:r>
              <a:rPr sz="2700" spc="10" dirty="0">
                <a:latin typeface="Symbol" panose="05050102010706020507"/>
                <a:cs typeface="Symbol" panose="05050102010706020507"/>
              </a:rPr>
              <a:t></a:t>
            </a:r>
            <a:r>
              <a:rPr sz="2700" spc="-310"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G</a:t>
            </a:r>
            <a:r>
              <a:rPr sz="2700" i="1" spc="-40"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35" dirty="0">
                <a:latin typeface="Times New Roman" panose="02020603050405020304"/>
                <a:cs typeface="Times New Roman" panose="02020603050405020304"/>
              </a:rPr>
              <a:t> </a:t>
            </a:r>
            <a:r>
              <a:rPr sz="2700" spc="65" dirty="0">
                <a:latin typeface="Times New Roman" panose="02020603050405020304"/>
                <a:cs typeface="Times New Roman" panose="02020603050405020304"/>
              </a:rPr>
              <a:t>0</a:t>
            </a:r>
            <a:r>
              <a:rPr sz="2700" spc="30"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500</a:t>
            </a:r>
            <a:r>
              <a:rPr sz="2700" spc="-250"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4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B Cr</a:t>
            </a:r>
            <a:r>
              <a:rPr sz="2700" i="1" spc="245"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5" dirty="0">
                <a:latin typeface="Times New Roman" panose="02020603050405020304"/>
                <a:cs typeface="Times New Roman" panose="02020603050405020304"/>
              </a:rPr>
              <a:t> </a:t>
            </a:r>
            <a:r>
              <a:rPr sz="2700" spc="65" dirty="0">
                <a:latin typeface="Times New Roman" panose="02020603050405020304"/>
                <a:cs typeface="Times New Roman" panose="02020603050405020304"/>
              </a:rPr>
              <a:t>0</a:t>
            </a:r>
            <a:r>
              <a:rPr sz="2700" spc="30"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500</a:t>
            </a:r>
            <a:r>
              <a:rPr sz="2700" spc="-250"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35"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R</a:t>
            </a:r>
            <a:r>
              <a:rPr sz="2700" i="1" spc="-90"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80" dirty="0">
                <a:latin typeface="Times New Roman" panose="02020603050405020304"/>
                <a:cs typeface="Times New Roman" panose="02020603050405020304"/>
              </a:rPr>
              <a:t> </a:t>
            </a:r>
            <a:r>
              <a:rPr sz="2700" spc="65" dirty="0">
                <a:latin typeface="Times New Roman" panose="02020603050405020304"/>
                <a:cs typeface="Times New Roman" panose="02020603050405020304"/>
              </a:rPr>
              <a:t>0</a:t>
            </a:r>
            <a:r>
              <a:rPr sz="2700" spc="30"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419</a:t>
            </a:r>
            <a:r>
              <a:rPr sz="2700" spc="-254"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310"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G</a:t>
            </a:r>
            <a:r>
              <a:rPr sz="2700" i="1" spc="-35"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85" dirty="0">
                <a:latin typeface="Times New Roman" panose="02020603050405020304"/>
                <a:cs typeface="Times New Roman" panose="02020603050405020304"/>
              </a:rPr>
              <a:t> </a:t>
            </a:r>
            <a:r>
              <a:rPr sz="2700" spc="65" dirty="0">
                <a:latin typeface="Times New Roman" panose="02020603050405020304"/>
                <a:cs typeface="Times New Roman" panose="02020603050405020304"/>
              </a:rPr>
              <a:t>0</a:t>
            </a:r>
            <a:r>
              <a:rPr sz="2700" spc="30"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08</a:t>
            </a:r>
            <a:r>
              <a:rPr sz="2700" spc="215" dirty="0">
                <a:latin typeface="Times New Roman" panose="02020603050405020304"/>
                <a:cs typeface="Times New Roman" panose="02020603050405020304"/>
              </a:rPr>
              <a:t>1</a:t>
            </a:r>
            <a:r>
              <a:rPr sz="2700" spc="10" dirty="0">
                <a:latin typeface="Symbol" panose="05050102010706020507"/>
                <a:cs typeface="Symbol" panose="05050102010706020507"/>
              </a:rPr>
              <a:t></a:t>
            </a:r>
            <a:r>
              <a:rPr sz="2700" spc="-135"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B</a:t>
            </a:r>
            <a:endParaRPr sz="2700">
              <a:latin typeface="Times New Roman" panose="02020603050405020304"/>
              <a:cs typeface="Times New Roman" panose="02020603050405020304"/>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颜色特征</a:t>
            </a:r>
          </a:p>
        </p:txBody>
      </p:sp>
      <p:sp>
        <p:nvSpPr>
          <p:cNvPr id="6" name="object 6"/>
          <p:cNvSpPr txBox="1"/>
          <p:nvPr/>
        </p:nvSpPr>
        <p:spPr>
          <a:xfrm>
            <a:off x="1610245" y="1844294"/>
            <a:ext cx="7971790" cy="4266565"/>
          </a:xfrm>
          <a:prstGeom prst="rect">
            <a:avLst/>
          </a:prstGeom>
        </p:spPr>
        <p:txBody>
          <a:bodyPr vert="horz" wrap="square" lIns="0" tIns="0" rIns="0" bIns="0" rtlCol="0">
            <a:spAutoFit/>
          </a:bodyPr>
          <a:lstStyle/>
          <a:p>
            <a:pPr marL="12700">
              <a:lnSpc>
                <a:spcPct val="100000"/>
              </a:lnSpc>
            </a:pPr>
            <a:r>
              <a:rPr sz="2000" spc="-10"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颜色布局算法</a:t>
            </a:r>
            <a:endParaRPr sz="2800">
              <a:latin typeface="新宋体" panose="02010609030101010101" charset="-122"/>
              <a:cs typeface="新宋体" panose="02010609030101010101" charset="-122"/>
            </a:endParaRPr>
          </a:p>
          <a:p>
            <a:pPr marL="825500" marR="5715" indent="-356235">
              <a:lnSpc>
                <a:spcPct val="150000"/>
              </a:lnSpc>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将整副图像平均分成64块，计算每一块中所有 像素各颜色分量的平均值，以此作为该块的 代表颜色（主颜色）</a:t>
            </a:r>
            <a:endParaRPr sz="2800">
              <a:latin typeface="新宋体" panose="02010609030101010101" charset="-122"/>
              <a:cs typeface="新宋体" panose="02010609030101010101" charset="-122"/>
            </a:endParaRPr>
          </a:p>
          <a:p>
            <a:pPr marL="469265">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将各块的平均值数据进行DCT变换</a:t>
            </a:r>
            <a:endParaRPr sz="2800">
              <a:latin typeface="新宋体" panose="02010609030101010101" charset="-122"/>
              <a:cs typeface="新宋体" panose="02010609030101010101" charset="-122"/>
            </a:endParaRPr>
          </a:p>
          <a:p>
            <a:pPr marL="825500" marR="5080" indent="-356235">
              <a:lnSpc>
                <a:spcPct val="150000"/>
              </a:lnSpc>
              <a:spcBef>
                <a:spcPts val="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通过之字形扫描和量化，取出3组颜色DCT变换 后的低频分量，构成该图像的颜色布局描述符</a:t>
            </a:r>
            <a:endParaRPr sz="2800">
              <a:latin typeface="新宋体" panose="02010609030101010101" charset="-122"/>
              <a:cs typeface="新宋体" panose="02010609030101010101" charset="-122"/>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颜色特征</a:t>
            </a:r>
          </a:p>
        </p:txBody>
      </p:sp>
      <p:sp>
        <p:nvSpPr>
          <p:cNvPr id="6" name="object 6"/>
          <p:cNvSpPr txBox="1"/>
          <p:nvPr/>
        </p:nvSpPr>
        <p:spPr>
          <a:xfrm>
            <a:off x="1610245" y="1846071"/>
            <a:ext cx="4138295" cy="3684270"/>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颜色相似度匹配算法</a:t>
            </a:r>
            <a:endParaRPr sz="3200">
              <a:latin typeface="新宋体" panose="02010609030101010101" charset="-122"/>
              <a:cs typeface="新宋体" panose="02010609030101010101" charset="-122"/>
            </a:endParaRPr>
          </a:p>
          <a:p>
            <a:pPr marL="469265">
              <a:lnSpc>
                <a:spcPct val="100000"/>
              </a:lnSpc>
              <a:spcBef>
                <a:spcPts val="1670"/>
              </a:spcBef>
              <a:tabLst>
                <a:tab pos="1104265" algn="l"/>
              </a:tabLst>
            </a:pPr>
            <a:r>
              <a:rPr sz="2000" spc="-5" dirty="0">
                <a:solidFill>
                  <a:srgbClr val="EE2B0A"/>
                </a:solidFill>
                <a:latin typeface="新宋体" panose="02010609030101010101" charset="-122"/>
                <a:cs typeface="新宋体" panose="02010609030101010101" charset="-122"/>
              </a:rPr>
              <a:t>1.	</a:t>
            </a:r>
            <a:r>
              <a:rPr sz="2800" spc="-5" dirty="0">
                <a:latin typeface="新宋体" panose="02010609030101010101" charset="-122"/>
                <a:cs typeface="新宋体" panose="02010609030101010101" charset="-122"/>
              </a:rPr>
              <a:t>直方图相交法</a:t>
            </a:r>
            <a:endParaRPr sz="2800">
              <a:latin typeface="新宋体" panose="02010609030101010101" charset="-122"/>
              <a:cs typeface="新宋体" panose="02010609030101010101" charset="-122"/>
            </a:endParaRPr>
          </a:p>
          <a:p>
            <a:pPr marL="469265">
              <a:lnSpc>
                <a:spcPct val="100000"/>
              </a:lnSpc>
              <a:spcBef>
                <a:spcPts val="1690"/>
              </a:spcBef>
              <a:tabLst>
                <a:tab pos="1104265" algn="l"/>
              </a:tabLst>
            </a:pPr>
            <a:r>
              <a:rPr sz="2000" spc="-5" dirty="0">
                <a:solidFill>
                  <a:srgbClr val="EE2B0A"/>
                </a:solidFill>
                <a:latin typeface="新宋体" panose="02010609030101010101" charset="-122"/>
                <a:cs typeface="新宋体" panose="02010609030101010101" charset="-122"/>
              </a:rPr>
              <a:t>2.	</a:t>
            </a:r>
            <a:r>
              <a:rPr sz="2800" spc="-5" dirty="0">
                <a:latin typeface="新宋体" panose="02010609030101010101" charset="-122"/>
                <a:cs typeface="新宋体" panose="02010609030101010101" charset="-122"/>
              </a:rPr>
              <a:t>欧式距离</a:t>
            </a:r>
            <a:endParaRPr sz="2800">
              <a:latin typeface="新宋体" panose="02010609030101010101" charset="-122"/>
              <a:cs typeface="新宋体" panose="02010609030101010101" charset="-122"/>
            </a:endParaRPr>
          </a:p>
          <a:p>
            <a:pPr marL="469265">
              <a:lnSpc>
                <a:spcPct val="100000"/>
              </a:lnSpc>
              <a:spcBef>
                <a:spcPts val="1690"/>
              </a:spcBef>
              <a:tabLst>
                <a:tab pos="1104265" algn="l"/>
              </a:tabLst>
            </a:pPr>
            <a:r>
              <a:rPr sz="2000" spc="-5" dirty="0">
                <a:solidFill>
                  <a:srgbClr val="EE2B0A"/>
                </a:solidFill>
                <a:latin typeface="新宋体" panose="02010609030101010101" charset="-122"/>
                <a:cs typeface="新宋体" panose="02010609030101010101" charset="-122"/>
              </a:rPr>
              <a:t>3.	</a:t>
            </a:r>
            <a:r>
              <a:rPr sz="2800" dirty="0">
                <a:latin typeface="新宋体" panose="02010609030101010101" charset="-122"/>
                <a:cs typeface="新宋体" panose="02010609030101010101" charset="-122"/>
              </a:rPr>
              <a:t>距离法</a:t>
            </a:r>
            <a:endParaRPr sz="2800">
              <a:latin typeface="新宋体" panose="02010609030101010101" charset="-122"/>
              <a:cs typeface="新宋体" panose="02010609030101010101" charset="-122"/>
            </a:endParaRPr>
          </a:p>
          <a:p>
            <a:pPr marL="469265">
              <a:lnSpc>
                <a:spcPct val="100000"/>
              </a:lnSpc>
              <a:spcBef>
                <a:spcPts val="1685"/>
              </a:spcBef>
              <a:tabLst>
                <a:tab pos="1104265" algn="l"/>
              </a:tabLst>
            </a:pPr>
            <a:r>
              <a:rPr sz="2000" spc="-5" dirty="0">
                <a:solidFill>
                  <a:srgbClr val="EE2B0A"/>
                </a:solidFill>
                <a:latin typeface="新宋体" panose="02010609030101010101" charset="-122"/>
                <a:cs typeface="新宋体" panose="02010609030101010101" charset="-122"/>
              </a:rPr>
              <a:t>4.	</a:t>
            </a:r>
            <a:r>
              <a:rPr sz="2800" spc="-5" dirty="0">
                <a:latin typeface="新宋体" panose="02010609030101010101" charset="-122"/>
                <a:cs typeface="新宋体" panose="02010609030101010101" charset="-122"/>
              </a:rPr>
              <a:t>中心矩法</a:t>
            </a:r>
            <a:endParaRPr sz="2800">
              <a:latin typeface="新宋体" panose="02010609030101010101" charset="-122"/>
              <a:cs typeface="新宋体" panose="02010609030101010101" charset="-122"/>
            </a:endParaRPr>
          </a:p>
          <a:p>
            <a:pPr marL="469265">
              <a:lnSpc>
                <a:spcPts val="3295"/>
              </a:lnSpc>
              <a:spcBef>
                <a:spcPts val="1690"/>
              </a:spcBef>
              <a:tabLst>
                <a:tab pos="1104265" algn="l"/>
              </a:tabLst>
            </a:pPr>
            <a:r>
              <a:rPr sz="2000" spc="-5" dirty="0">
                <a:solidFill>
                  <a:srgbClr val="EE2B0A"/>
                </a:solidFill>
                <a:latin typeface="新宋体" panose="02010609030101010101" charset="-122"/>
                <a:cs typeface="新宋体" panose="02010609030101010101" charset="-122"/>
              </a:rPr>
              <a:t>5.	</a:t>
            </a:r>
            <a:r>
              <a:rPr sz="2800" spc="-5" dirty="0">
                <a:latin typeface="新宋体" panose="02010609030101010101" charset="-122"/>
                <a:cs typeface="新宋体" panose="02010609030101010101" charset="-122"/>
              </a:rPr>
              <a:t>参考颜色表法</a:t>
            </a:r>
            <a:endParaRPr sz="2800">
              <a:latin typeface="新宋体" panose="02010609030101010101" charset="-122"/>
              <a:cs typeface="新宋体" panose="02010609030101010101" charset="-122"/>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59865"/>
            <a:ext cx="1650364"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颜色特征</a:t>
            </a:r>
            <a:endParaRPr sz="3200">
              <a:latin typeface="新宋体" panose="02010609030101010101" charset="-122"/>
              <a:cs typeface="新宋体" panose="02010609030101010101" charset="-122"/>
            </a:endParaRPr>
          </a:p>
        </p:txBody>
      </p:sp>
      <p:sp>
        <p:nvSpPr>
          <p:cNvPr id="6" name="object 6"/>
          <p:cNvSpPr txBox="1"/>
          <p:nvPr/>
        </p:nvSpPr>
        <p:spPr>
          <a:xfrm>
            <a:off x="5146675" y="5237479"/>
            <a:ext cx="339090" cy="255904"/>
          </a:xfrm>
          <a:prstGeom prst="rect">
            <a:avLst/>
          </a:prstGeom>
        </p:spPr>
        <p:txBody>
          <a:bodyPr vert="horz" wrap="square" lIns="0" tIns="0" rIns="0" bIns="0" rtlCol="0">
            <a:spAutoFit/>
          </a:bodyPr>
          <a:lstStyle/>
          <a:p>
            <a:pPr marL="12700">
              <a:lnSpc>
                <a:spcPct val="100000"/>
              </a:lnSpc>
            </a:pPr>
            <a:r>
              <a:rPr sz="1600" i="1" spc="35" dirty="0">
                <a:latin typeface="Times New Roman" panose="02020603050405020304"/>
                <a:cs typeface="Times New Roman" panose="02020603050405020304"/>
              </a:rPr>
              <a:t>L</a:t>
            </a:r>
            <a:r>
              <a:rPr sz="1600" spc="-145" dirty="0">
                <a:latin typeface="Symbol" panose="05050102010706020507"/>
                <a:cs typeface="Symbol" panose="05050102010706020507"/>
              </a:rPr>
              <a:t></a:t>
            </a:r>
            <a:r>
              <a:rPr sz="1600" dirty="0">
                <a:latin typeface="Times New Roman" panose="02020603050405020304"/>
                <a:cs typeface="Times New Roman" panose="02020603050405020304"/>
              </a:rPr>
              <a:t>1</a:t>
            </a:r>
            <a:endParaRPr sz="1600">
              <a:latin typeface="Times New Roman" panose="02020603050405020304"/>
              <a:cs typeface="Times New Roman" panose="02020603050405020304"/>
            </a:endParaRPr>
          </a:p>
        </p:txBody>
      </p:sp>
      <p:sp>
        <p:nvSpPr>
          <p:cNvPr id="7" name="object 7"/>
          <p:cNvSpPr txBox="1"/>
          <p:nvPr/>
        </p:nvSpPr>
        <p:spPr>
          <a:xfrm>
            <a:off x="4329810" y="4304792"/>
            <a:ext cx="339090" cy="255904"/>
          </a:xfrm>
          <a:prstGeom prst="rect">
            <a:avLst/>
          </a:prstGeom>
        </p:spPr>
        <p:txBody>
          <a:bodyPr vert="horz" wrap="square" lIns="0" tIns="0" rIns="0" bIns="0" rtlCol="0">
            <a:spAutoFit/>
          </a:bodyPr>
          <a:lstStyle/>
          <a:p>
            <a:pPr marL="12700">
              <a:lnSpc>
                <a:spcPct val="100000"/>
              </a:lnSpc>
            </a:pPr>
            <a:r>
              <a:rPr sz="1600" i="1" spc="35" dirty="0">
                <a:latin typeface="Times New Roman" panose="02020603050405020304"/>
                <a:cs typeface="Times New Roman" panose="02020603050405020304"/>
              </a:rPr>
              <a:t>L</a:t>
            </a:r>
            <a:r>
              <a:rPr sz="1600" spc="-145" dirty="0">
                <a:latin typeface="Symbol" panose="05050102010706020507"/>
                <a:cs typeface="Symbol" panose="05050102010706020507"/>
              </a:rPr>
              <a:t></a:t>
            </a:r>
            <a:r>
              <a:rPr sz="1600" dirty="0">
                <a:latin typeface="Times New Roman" panose="02020603050405020304"/>
                <a:cs typeface="Times New Roman" panose="02020603050405020304"/>
              </a:rPr>
              <a:t>1</a:t>
            </a:r>
            <a:endParaRPr sz="1600">
              <a:latin typeface="Times New Roman" panose="02020603050405020304"/>
              <a:cs typeface="Times New Roman" panose="02020603050405020304"/>
            </a:endParaRPr>
          </a:p>
        </p:txBody>
      </p:sp>
      <p:sp>
        <p:nvSpPr>
          <p:cNvPr id="8" name="object 8"/>
          <p:cNvSpPr txBox="1"/>
          <p:nvPr/>
        </p:nvSpPr>
        <p:spPr>
          <a:xfrm>
            <a:off x="5116195" y="5273547"/>
            <a:ext cx="1249680" cy="907415"/>
          </a:xfrm>
          <a:prstGeom prst="rect">
            <a:avLst/>
          </a:prstGeom>
        </p:spPr>
        <p:txBody>
          <a:bodyPr vert="horz" wrap="square" lIns="0" tIns="0" rIns="0" bIns="0" rtlCol="0">
            <a:spAutoFit/>
          </a:bodyPr>
          <a:lstStyle/>
          <a:p>
            <a:pPr marL="12700">
              <a:lnSpc>
                <a:spcPct val="100000"/>
              </a:lnSpc>
            </a:pPr>
            <a:r>
              <a:rPr sz="6150" spc="330" baseline="-9000" dirty="0">
                <a:latin typeface="Symbol" panose="05050102010706020507"/>
                <a:cs typeface="Symbol" panose="05050102010706020507"/>
              </a:rPr>
              <a:t></a:t>
            </a:r>
            <a:r>
              <a:rPr sz="2750" i="1" spc="35" dirty="0">
                <a:latin typeface="Times New Roman" panose="02020603050405020304"/>
                <a:cs typeface="Times New Roman" panose="02020603050405020304"/>
              </a:rPr>
              <a:t>H</a:t>
            </a:r>
            <a:r>
              <a:rPr sz="2400" i="1" baseline="-24000" dirty="0">
                <a:latin typeface="Times New Roman" panose="02020603050405020304"/>
                <a:cs typeface="Times New Roman" panose="02020603050405020304"/>
              </a:rPr>
              <a:t>Q</a:t>
            </a:r>
            <a:r>
              <a:rPr sz="2400" i="1" spc="-247" baseline="-24000" dirty="0">
                <a:latin typeface="Times New Roman" panose="02020603050405020304"/>
                <a:cs typeface="Times New Roman" panose="02020603050405020304"/>
              </a:rPr>
              <a:t> </a:t>
            </a:r>
            <a:r>
              <a:rPr sz="3600" spc="-405" dirty="0">
                <a:latin typeface="Symbol" panose="05050102010706020507"/>
                <a:cs typeface="Symbol" panose="05050102010706020507"/>
              </a:rPr>
              <a:t></a:t>
            </a:r>
            <a:r>
              <a:rPr sz="2750" i="1" spc="200" dirty="0">
                <a:latin typeface="Times New Roman" panose="02020603050405020304"/>
                <a:cs typeface="Times New Roman" panose="02020603050405020304"/>
              </a:rPr>
              <a:t>k</a:t>
            </a:r>
            <a:r>
              <a:rPr sz="3600" spc="-365" dirty="0">
                <a:latin typeface="Symbol" panose="05050102010706020507"/>
                <a:cs typeface="Symbol" panose="05050102010706020507"/>
              </a:rPr>
              <a:t></a:t>
            </a:r>
            <a:endParaRPr sz="3600">
              <a:latin typeface="Symbol" panose="05050102010706020507"/>
              <a:cs typeface="Symbol" panose="05050102010706020507"/>
            </a:endParaRPr>
          </a:p>
          <a:p>
            <a:pPr marL="29845">
              <a:lnSpc>
                <a:spcPct val="100000"/>
              </a:lnSpc>
              <a:spcBef>
                <a:spcPts val="205"/>
              </a:spcBef>
            </a:pPr>
            <a:r>
              <a:rPr sz="1600" i="1" dirty="0">
                <a:latin typeface="Times New Roman" panose="02020603050405020304"/>
                <a:cs typeface="Times New Roman" panose="02020603050405020304"/>
              </a:rPr>
              <a:t>k</a:t>
            </a:r>
            <a:r>
              <a:rPr sz="1600" i="1" spc="-260" dirty="0">
                <a:latin typeface="Times New Roman" panose="02020603050405020304"/>
                <a:cs typeface="Times New Roman" panose="02020603050405020304"/>
              </a:rPr>
              <a:t> </a:t>
            </a:r>
            <a:r>
              <a:rPr sz="1600" spc="-5" dirty="0">
                <a:latin typeface="Symbol" panose="05050102010706020507"/>
                <a:cs typeface="Symbol" panose="05050102010706020507"/>
              </a:rPr>
              <a:t></a:t>
            </a:r>
            <a:r>
              <a:rPr sz="1600" dirty="0">
                <a:latin typeface="Times New Roman" panose="02020603050405020304"/>
                <a:cs typeface="Times New Roman" panose="02020603050405020304"/>
              </a:rPr>
              <a:t>0</a:t>
            </a:r>
            <a:endParaRPr sz="1600">
              <a:latin typeface="Times New Roman" panose="02020603050405020304"/>
              <a:cs typeface="Times New Roman" panose="02020603050405020304"/>
            </a:endParaRPr>
          </a:p>
        </p:txBody>
      </p:sp>
      <p:sp>
        <p:nvSpPr>
          <p:cNvPr id="9" name="object 9"/>
          <p:cNvSpPr txBox="1"/>
          <p:nvPr/>
        </p:nvSpPr>
        <p:spPr>
          <a:xfrm>
            <a:off x="1610233" y="1846071"/>
            <a:ext cx="7948295" cy="3202940"/>
          </a:xfrm>
          <a:prstGeom prst="rect">
            <a:avLst/>
          </a:prstGeom>
        </p:spPr>
        <p:txBody>
          <a:bodyPr vert="horz" wrap="square" lIns="0" tIns="0" rIns="0" bIns="0" rtlCol="0">
            <a:spAutoFit/>
          </a:bodyPr>
          <a:lstStyle/>
          <a:p>
            <a:pPr marL="12700">
              <a:lnSpc>
                <a:spcPct val="100000"/>
              </a:lnSpc>
            </a:pPr>
            <a:r>
              <a:rPr sz="3200" spc="-5" dirty="0">
                <a:latin typeface="新宋体" panose="02010609030101010101" charset="-122"/>
                <a:cs typeface="新宋体" panose="02010609030101010101" charset="-122"/>
              </a:rPr>
              <a:t>1、直方图相交法</a:t>
            </a:r>
            <a:endParaRPr sz="3200">
              <a:latin typeface="新宋体" panose="02010609030101010101" charset="-122"/>
              <a:cs typeface="新宋体" panose="02010609030101010101" charset="-122"/>
            </a:endParaRPr>
          </a:p>
          <a:p>
            <a:pPr marL="469900" marR="5080" algn="just">
              <a:lnSpc>
                <a:spcPts val="5050"/>
              </a:lnSpc>
              <a:spcBef>
                <a:spcPts val="430"/>
              </a:spcBef>
            </a:pPr>
            <a:r>
              <a:rPr sz="2800" dirty="0">
                <a:latin typeface="新宋体" panose="02010609030101010101" charset="-122"/>
                <a:cs typeface="新宋体" panose="02010609030101010101" charset="-122"/>
              </a:rPr>
              <a:t>令</a:t>
            </a:r>
            <a:r>
              <a:rPr sz="2800" spc="-790" dirty="0">
                <a:latin typeface="新宋体" panose="02010609030101010101" charset="-122"/>
                <a:cs typeface="新宋体" panose="02010609030101010101" charset="-122"/>
              </a:rPr>
              <a:t> </a:t>
            </a:r>
            <a:r>
              <a:rPr sz="3675" i="1" spc="-284" baseline="7000" dirty="0">
                <a:latin typeface="Times New Roman" panose="02020603050405020304"/>
                <a:cs typeface="Times New Roman" panose="02020603050405020304"/>
              </a:rPr>
              <a:t>H</a:t>
            </a:r>
            <a:r>
              <a:rPr sz="2100" i="1" spc="120" baseline="-12000" dirty="0">
                <a:latin typeface="Times New Roman" panose="02020603050405020304"/>
                <a:cs typeface="Times New Roman" panose="02020603050405020304"/>
              </a:rPr>
              <a:t>Q</a:t>
            </a:r>
            <a:r>
              <a:rPr sz="4800" spc="-667" baseline="5000" dirty="0">
                <a:latin typeface="Symbol" panose="05050102010706020507"/>
                <a:cs typeface="Symbol" panose="05050102010706020507"/>
              </a:rPr>
              <a:t></a:t>
            </a:r>
            <a:r>
              <a:rPr sz="3675" i="1" spc="37" baseline="7000" dirty="0">
                <a:latin typeface="Times New Roman" panose="02020603050405020304"/>
                <a:cs typeface="Times New Roman" panose="02020603050405020304"/>
              </a:rPr>
              <a:t>k</a:t>
            </a:r>
            <a:r>
              <a:rPr sz="4800" spc="-615" baseline="5000" dirty="0">
                <a:latin typeface="Symbol" panose="05050102010706020507"/>
                <a:cs typeface="Symbol" panose="05050102010706020507"/>
              </a:rPr>
              <a:t></a:t>
            </a:r>
            <a:r>
              <a:rPr sz="4800" baseline="5000" dirty="0">
                <a:latin typeface="Times New Roman" panose="02020603050405020304"/>
                <a:cs typeface="Times New Roman" panose="02020603050405020304"/>
              </a:rPr>
              <a:t> </a:t>
            </a:r>
            <a:r>
              <a:rPr sz="4800" spc="-450" baseline="5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和</a:t>
            </a:r>
            <a:r>
              <a:rPr sz="2800" spc="-375" dirty="0">
                <a:latin typeface="新宋体" panose="02010609030101010101" charset="-122"/>
                <a:cs typeface="新宋体" panose="02010609030101010101" charset="-122"/>
              </a:rPr>
              <a:t> </a:t>
            </a:r>
            <a:r>
              <a:rPr sz="3600" i="1" spc="-120" baseline="7000" dirty="0">
                <a:latin typeface="Times New Roman" panose="02020603050405020304"/>
                <a:cs typeface="Times New Roman" panose="02020603050405020304"/>
              </a:rPr>
              <a:t>H</a:t>
            </a:r>
            <a:r>
              <a:rPr sz="2100" i="1" spc="112" baseline="-12000" dirty="0">
                <a:latin typeface="Times New Roman" panose="02020603050405020304"/>
                <a:cs typeface="Times New Roman" panose="02020603050405020304"/>
              </a:rPr>
              <a:t>D</a:t>
            </a:r>
            <a:r>
              <a:rPr sz="4800" spc="-667" baseline="5000" dirty="0">
                <a:latin typeface="Symbol" panose="05050102010706020507"/>
                <a:cs typeface="Symbol" panose="05050102010706020507"/>
              </a:rPr>
              <a:t></a:t>
            </a:r>
            <a:r>
              <a:rPr sz="3600" i="1" spc="75" baseline="7000" dirty="0">
                <a:latin typeface="Times New Roman" panose="02020603050405020304"/>
                <a:cs typeface="Times New Roman" panose="02020603050405020304"/>
              </a:rPr>
              <a:t>k</a:t>
            </a:r>
            <a:r>
              <a:rPr sz="4800" spc="-615" baseline="5000" dirty="0">
                <a:latin typeface="Symbol" panose="05050102010706020507"/>
                <a:cs typeface="Symbol" panose="05050102010706020507"/>
              </a:rPr>
              <a:t></a:t>
            </a:r>
            <a:r>
              <a:rPr sz="4800" spc="30" baseline="5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分</a:t>
            </a:r>
            <a:r>
              <a:rPr sz="2800" spc="-5" dirty="0">
                <a:latin typeface="新宋体" panose="02010609030101010101" charset="-122"/>
                <a:cs typeface="新宋体" panose="02010609030101010101" charset="-122"/>
              </a:rPr>
              <a:t>别为查询图像Q和数据库图像D 的（某一）特征的统计直方图，则两图像之间的 相似值为</a:t>
            </a:r>
            <a:endParaRPr sz="2800">
              <a:latin typeface="新宋体" panose="02010609030101010101" charset="-122"/>
              <a:cs typeface="新宋体" panose="02010609030101010101" charset="-122"/>
            </a:endParaRPr>
          </a:p>
          <a:p>
            <a:pPr marL="2701290">
              <a:lnSpc>
                <a:spcPct val="100000"/>
              </a:lnSpc>
              <a:spcBef>
                <a:spcPts val="15"/>
              </a:spcBef>
            </a:pPr>
            <a:r>
              <a:rPr sz="6150" spc="202" baseline="-9000" dirty="0">
                <a:latin typeface="Symbol" panose="05050102010706020507"/>
                <a:cs typeface="Symbol" panose="05050102010706020507"/>
              </a:rPr>
              <a:t></a:t>
            </a:r>
            <a:r>
              <a:rPr sz="2750" spc="-5" dirty="0">
                <a:latin typeface="Times New Roman" panose="02020603050405020304"/>
                <a:cs typeface="Times New Roman" panose="02020603050405020304"/>
              </a:rPr>
              <a:t>mi</a:t>
            </a:r>
            <a:r>
              <a:rPr sz="2750" spc="-290" dirty="0">
                <a:latin typeface="Times New Roman" panose="02020603050405020304"/>
                <a:cs typeface="Times New Roman" panose="02020603050405020304"/>
              </a:rPr>
              <a:t>n</a:t>
            </a:r>
            <a:r>
              <a:rPr sz="4300" spc="-1185" dirty="0">
                <a:latin typeface="Symbol" panose="05050102010706020507"/>
                <a:cs typeface="Symbol" panose="05050102010706020507"/>
              </a:rPr>
              <a:t></a:t>
            </a:r>
            <a:r>
              <a:rPr sz="2750" i="1" spc="25" dirty="0">
                <a:latin typeface="Times New Roman" panose="02020603050405020304"/>
                <a:cs typeface="Times New Roman" panose="02020603050405020304"/>
              </a:rPr>
              <a:t>H</a:t>
            </a:r>
            <a:r>
              <a:rPr sz="2400" i="1" baseline="-24000" dirty="0">
                <a:latin typeface="Times New Roman" panose="02020603050405020304"/>
                <a:cs typeface="Times New Roman" panose="02020603050405020304"/>
              </a:rPr>
              <a:t>Q</a:t>
            </a:r>
            <a:r>
              <a:rPr sz="2400" i="1" spc="-240" baseline="-24000" dirty="0">
                <a:latin typeface="Times New Roman" panose="02020603050405020304"/>
                <a:cs typeface="Times New Roman" panose="02020603050405020304"/>
              </a:rPr>
              <a:t> </a:t>
            </a:r>
            <a:r>
              <a:rPr sz="3600" spc="-409" dirty="0">
                <a:latin typeface="Symbol" panose="05050102010706020507"/>
                <a:cs typeface="Symbol" panose="05050102010706020507"/>
              </a:rPr>
              <a:t></a:t>
            </a:r>
            <a:r>
              <a:rPr sz="2750" i="1" spc="204" dirty="0">
                <a:latin typeface="Times New Roman" panose="02020603050405020304"/>
                <a:cs typeface="Times New Roman" panose="02020603050405020304"/>
              </a:rPr>
              <a:t>k</a:t>
            </a:r>
            <a:r>
              <a:rPr sz="3600" spc="-575" dirty="0">
                <a:latin typeface="Symbol" panose="05050102010706020507"/>
                <a:cs typeface="Symbol" panose="05050102010706020507"/>
              </a:rPr>
              <a:t></a:t>
            </a:r>
            <a:r>
              <a:rPr sz="2750" spc="-5" dirty="0">
                <a:latin typeface="Times New Roman" panose="02020603050405020304"/>
                <a:cs typeface="Times New Roman" panose="02020603050405020304"/>
              </a:rPr>
              <a:t>,</a:t>
            </a:r>
            <a:r>
              <a:rPr sz="2750" spc="-345" dirty="0">
                <a:latin typeface="Times New Roman" panose="02020603050405020304"/>
                <a:cs typeface="Times New Roman" panose="02020603050405020304"/>
              </a:rPr>
              <a:t> </a:t>
            </a:r>
            <a:r>
              <a:rPr sz="2750" i="1" spc="125" dirty="0">
                <a:latin typeface="Times New Roman" panose="02020603050405020304"/>
                <a:cs typeface="Times New Roman" panose="02020603050405020304"/>
              </a:rPr>
              <a:t>H</a:t>
            </a:r>
            <a:r>
              <a:rPr sz="2400" i="1" baseline="-24000" dirty="0">
                <a:latin typeface="Times New Roman" panose="02020603050405020304"/>
                <a:cs typeface="Times New Roman" panose="02020603050405020304"/>
              </a:rPr>
              <a:t>D</a:t>
            </a:r>
            <a:r>
              <a:rPr sz="2400" i="1" spc="-240" baseline="-24000" dirty="0">
                <a:latin typeface="Times New Roman" panose="02020603050405020304"/>
                <a:cs typeface="Times New Roman" panose="02020603050405020304"/>
              </a:rPr>
              <a:t> </a:t>
            </a:r>
            <a:r>
              <a:rPr sz="3600" spc="-409" dirty="0">
                <a:latin typeface="Symbol" panose="05050102010706020507"/>
                <a:cs typeface="Symbol" panose="05050102010706020507"/>
              </a:rPr>
              <a:t></a:t>
            </a:r>
            <a:r>
              <a:rPr sz="2750" i="1" spc="204" dirty="0">
                <a:latin typeface="Times New Roman" panose="02020603050405020304"/>
                <a:cs typeface="Times New Roman" panose="02020603050405020304"/>
              </a:rPr>
              <a:t>k</a:t>
            </a:r>
            <a:r>
              <a:rPr sz="3600" spc="-630" dirty="0">
                <a:latin typeface="Symbol" panose="05050102010706020507"/>
                <a:cs typeface="Symbol" panose="05050102010706020507"/>
              </a:rPr>
              <a:t></a:t>
            </a:r>
            <a:r>
              <a:rPr sz="4300" spc="-860" dirty="0">
                <a:latin typeface="Symbol" panose="05050102010706020507"/>
                <a:cs typeface="Symbol" panose="05050102010706020507"/>
              </a:rPr>
              <a:t></a:t>
            </a:r>
            <a:endParaRPr sz="4300">
              <a:latin typeface="Symbol" panose="05050102010706020507"/>
              <a:cs typeface="Symbol" panose="05050102010706020507"/>
            </a:endParaRPr>
          </a:p>
        </p:txBody>
      </p:sp>
      <p:sp>
        <p:nvSpPr>
          <p:cNvPr id="10" name="object 10"/>
          <p:cNvSpPr txBox="1"/>
          <p:nvPr/>
        </p:nvSpPr>
        <p:spPr>
          <a:xfrm>
            <a:off x="2946755" y="4871478"/>
            <a:ext cx="4226560" cy="551180"/>
          </a:xfrm>
          <a:prstGeom prst="rect">
            <a:avLst/>
          </a:prstGeom>
        </p:spPr>
        <p:txBody>
          <a:bodyPr vert="horz" wrap="square" lIns="0" tIns="0" rIns="0" bIns="0" rtlCol="0">
            <a:spAutoFit/>
          </a:bodyPr>
          <a:lstStyle/>
          <a:p>
            <a:pPr marL="12700">
              <a:lnSpc>
                <a:spcPct val="100000"/>
              </a:lnSpc>
              <a:tabLst>
                <a:tab pos="4213225" algn="l"/>
              </a:tabLst>
            </a:pPr>
            <a:r>
              <a:rPr sz="2750" i="1" spc="-60" dirty="0">
                <a:latin typeface="Times New Roman" panose="02020603050405020304"/>
                <a:cs typeface="Times New Roman" panose="02020603050405020304"/>
              </a:rPr>
              <a:t>P</a:t>
            </a:r>
            <a:r>
              <a:rPr sz="3600" spc="-490" dirty="0">
                <a:latin typeface="Symbol" panose="05050102010706020507"/>
                <a:cs typeface="Symbol" panose="05050102010706020507"/>
              </a:rPr>
              <a:t></a:t>
            </a:r>
            <a:r>
              <a:rPr sz="2750" i="1" spc="-120" dirty="0">
                <a:latin typeface="Times New Roman" panose="02020603050405020304"/>
                <a:cs typeface="Times New Roman" panose="02020603050405020304"/>
              </a:rPr>
              <a:t>Q</a:t>
            </a:r>
            <a:r>
              <a:rPr sz="2750" spc="-5" dirty="0">
                <a:latin typeface="Times New Roman" panose="02020603050405020304"/>
                <a:cs typeface="Times New Roman" panose="02020603050405020304"/>
              </a:rPr>
              <a:t>,</a:t>
            </a:r>
            <a:r>
              <a:rPr sz="2750" spc="-340" dirty="0">
                <a:latin typeface="Times New Roman" panose="02020603050405020304"/>
                <a:cs typeface="Times New Roman" panose="02020603050405020304"/>
              </a:rPr>
              <a:t> </a:t>
            </a:r>
            <a:r>
              <a:rPr sz="2750" i="1" dirty="0">
                <a:latin typeface="Times New Roman" panose="02020603050405020304"/>
                <a:cs typeface="Times New Roman" panose="02020603050405020304"/>
              </a:rPr>
              <a:t>D</a:t>
            </a:r>
            <a:r>
              <a:rPr sz="3600" spc="20" dirty="0">
                <a:latin typeface="Symbol" panose="05050102010706020507"/>
                <a:cs typeface="Symbol" panose="05050102010706020507"/>
              </a:rPr>
              <a:t></a:t>
            </a:r>
            <a:r>
              <a:rPr sz="2750" spc="-5" dirty="0">
                <a:latin typeface="Symbol" panose="05050102010706020507"/>
                <a:cs typeface="Symbol" panose="05050102010706020507"/>
              </a:rPr>
              <a:t></a:t>
            </a:r>
            <a:r>
              <a:rPr sz="2750" spc="-170" dirty="0">
                <a:latin typeface="Times New Roman" panose="02020603050405020304"/>
                <a:cs typeface="Times New Roman" panose="02020603050405020304"/>
              </a:rPr>
              <a:t> </a:t>
            </a:r>
            <a:r>
              <a:rPr sz="2400" i="1" u="heavy" spc="-172" baseline="36000" dirty="0">
                <a:latin typeface="Times New Roman" panose="02020603050405020304"/>
                <a:cs typeface="Times New Roman" panose="02020603050405020304"/>
              </a:rPr>
              <a:t> </a:t>
            </a:r>
            <a:r>
              <a:rPr sz="2400" i="1" u="heavy" baseline="36000" dirty="0">
                <a:latin typeface="Times New Roman" panose="02020603050405020304"/>
                <a:cs typeface="Times New Roman" panose="02020603050405020304"/>
              </a:rPr>
              <a:t>k</a:t>
            </a:r>
            <a:r>
              <a:rPr sz="2400" i="1" u="heavy" spc="-382" baseline="36000" dirty="0">
                <a:latin typeface="Times New Roman" panose="02020603050405020304"/>
                <a:cs typeface="Times New Roman" panose="02020603050405020304"/>
              </a:rPr>
              <a:t> </a:t>
            </a:r>
            <a:r>
              <a:rPr sz="2400" u="heavy" spc="-7" baseline="36000" dirty="0">
                <a:latin typeface="Symbol" panose="05050102010706020507"/>
                <a:cs typeface="Symbol" panose="05050102010706020507"/>
              </a:rPr>
              <a:t></a:t>
            </a:r>
            <a:r>
              <a:rPr sz="2400" u="heavy" baseline="36000" dirty="0">
                <a:latin typeface="Times New Roman" panose="02020603050405020304"/>
                <a:cs typeface="Times New Roman" panose="02020603050405020304"/>
              </a:rPr>
              <a:t>0	</a:t>
            </a:r>
            <a:endParaRPr sz="2400" baseline="36000">
              <a:latin typeface="Times New Roman" panose="02020603050405020304"/>
              <a:cs typeface="Times New Roman" panose="02020603050405020304"/>
            </a:endParaRPr>
          </a:p>
        </p:txBody>
      </p:sp>
      <p:sp>
        <p:nvSpPr>
          <p:cNvPr id="11" name="object 11"/>
          <p:cNvSpPr txBox="1"/>
          <p:nvPr/>
        </p:nvSpPr>
        <p:spPr>
          <a:xfrm>
            <a:off x="4287901" y="6682485"/>
            <a:ext cx="114935" cy="225425"/>
          </a:xfrm>
          <a:prstGeom prst="rect">
            <a:avLst/>
          </a:prstGeom>
        </p:spPr>
        <p:txBody>
          <a:bodyPr vert="horz" wrap="square" lIns="0" tIns="0" rIns="0" bIns="0" rtlCol="0">
            <a:spAutoFit/>
          </a:bodyPr>
          <a:lstStyle/>
          <a:p>
            <a:pPr marL="12700">
              <a:lnSpc>
                <a:spcPct val="100000"/>
              </a:lnSpc>
            </a:pPr>
            <a:r>
              <a:rPr sz="1400" dirty="0">
                <a:latin typeface="Times New Roman" panose="02020603050405020304"/>
                <a:cs typeface="Times New Roman" panose="02020603050405020304"/>
              </a:rPr>
              <a:t>1</a:t>
            </a:r>
            <a:endParaRPr sz="1400">
              <a:latin typeface="Times New Roman" panose="02020603050405020304"/>
              <a:cs typeface="Times New Roman" panose="02020603050405020304"/>
            </a:endParaRPr>
          </a:p>
        </p:txBody>
      </p:sp>
      <p:sp>
        <p:nvSpPr>
          <p:cNvPr id="12" name="object 12"/>
          <p:cNvSpPr txBox="1"/>
          <p:nvPr/>
        </p:nvSpPr>
        <p:spPr>
          <a:xfrm>
            <a:off x="2257932" y="6130544"/>
            <a:ext cx="4096385" cy="72898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距离为</a:t>
            </a:r>
            <a:r>
              <a:rPr sz="2800" dirty="0">
                <a:latin typeface="新宋体" panose="02010609030101010101" charset="-122"/>
                <a:cs typeface="新宋体" panose="02010609030101010101" charset="-122"/>
              </a:rPr>
              <a:t>：</a:t>
            </a:r>
            <a:r>
              <a:rPr sz="2800" spc="605" dirty="0">
                <a:latin typeface="新宋体" panose="02010609030101010101" charset="-122"/>
                <a:cs typeface="新宋体" panose="02010609030101010101" charset="-122"/>
              </a:rPr>
              <a:t> </a:t>
            </a:r>
            <a:r>
              <a:rPr sz="3350" i="1" spc="290" dirty="0">
                <a:latin typeface="Times New Roman" panose="02020603050405020304"/>
                <a:cs typeface="Times New Roman" panose="02020603050405020304"/>
              </a:rPr>
              <a:t>d</a:t>
            </a:r>
            <a:r>
              <a:rPr sz="2925" i="1" spc="7" baseline="-23000" dirty="0">
                <a:latin typeface="Times New Roman" panose="02020603050405020304"/>
                <a:cs typeface="Times New Roman" panose="02020603050405020304"/>
              </a:rPr>
              <a:t>L</a:t>
            </a:r>
            <a:r>
              <a:rPr sz="2925" i="1" spc="-60" baseline="-23000" dirty="0">
                <a:latin typeface="Times New Roman" panose="02020603050405020304"/>
                <a:cs typeface="Times New Roman" panose="02020603050405020304"/>
              </a:rPr>
              <a:t> </a:t>
            </a:r>
            <a:r>
              <a:rPr sz="3350" spc="145" dirty="0">
                <a:latin typeface="Symbol" panose="05050102010706020507"/>
                <a:cs typeface="Symbol" panose="05050102010706020507"/>
              </a:rPr>
              <a:t></a:t>
            </a:r>
            <a:r>
              <a:rPr sz="3350" spc="35" dirty="0">
                <a:latin typeface="Times New Roman" panose="02020603050405020304"/>
                <a:cs typeface="Times New Roman" panose="02020603050405020304"/>
              </a:rPr>
              <a:t>1</a:t>
            </a:r>
            <a:r>
              <a:rPr sz="3350" spc="5" dirty="0">
                <a:latin typeface="Symbol" panose="05050102010706020507"/>
                <a:cs typeface="Symbol" panose="05050102010706020507"/>
              </a:rPr>
              <a:t></a:t>
            </a:r>
            <a:r>
              <a:rPr sz="3350" spc="-459" dirty="0">
                <a:latin typeface="Times New Roman" panose="02020603050405020304"/>
                <a:cs typeface="Times New Roman" panose="02020603050405020304"/>
              </a:rPr>
              <a:t> </a:t>
            </a:r>
            <a:r>
              <a:rPr sz="3350" i="1" spc="-165" dirty="0">
                <a:latin typeface="Times New Roman" panose="02020603050405020304"/>
                <a:cs typeface="Times New Roman" panose="02020603050405020304"/>
              </a:rPr>
              <a:t>P</a:t>
            </a:r>
            <a:r>
              <a:rPr sz="4450" spc="-650" dirty="0">
                <a:latin typeface="Symbol" panose="05050102010706020507"/>
                <a:cs typeface="Symbol" panose="05050102010706020507"/>
              </a:rPr>
              <a:t></a:t>
            </a:r>
            <a:r>
              <a:rPr sz="3350" i="1" spc="-245" dirty="0">
                <a:latin typeface="Times New Roman" panose="02020603050405020304"/>
                <a:cs typeface="Times New Roman" panose="02020603050405020304"/>
              </a:rPr>
              <a:t>Q</a:t>
            </a:r>
            <a:r>
              <a:rPr sz="3350" dirty="0">
                <a:latin typeface="Times New Roman" panose="02020603050405020304"/>
                <a:cs typeface="Times New Roman" panose="02020603050405020304"/>
              </a:rPr>
              <a:t>,</a:t>
            </a:r>
            <a:r>
              <a:rPr sz="3350" spc="-475" dirty="0">
                <a:latin typeface="Times New Roman" panose="02020603050405020304"/>
                <a:cs typeface="Times New Roman" panose="02020603050405020304"/>
              </a:rPr>
              <a:t> </a:t>
            </a:r>
            <a:r>
              <a:rPr sz="3350" i="1" spc="-105" dirty="0">
                <a:latin typeface="Times New Roman" panose="02020603050405020304"/>
                <a:cs typeface="Times New Roman" panose="02020603050405020304"/>
              </a:rPr>
              <a:t>D</a:t>
            </a:r>
            <a:r>
              <a:rPr sz="4450" spc="-509" dirty="0">
                <a:latin typeface="Symbol" panose="05050102010706020507"/>
                <a:cs typeface="Symbol" panose="05050102010706020507"/>
              </a:rPr>
              <a:t></a:t>
            </a:r>
            <a:endParaRPr sz="4450">
              <a:latin typeface="Symbol" panose="05050102010706020507"/>
              <a:cs typeface="Symbol" panose="05050102010706020507"/>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66986" y="4279380"/>
            <a:ext cx="6522084" cy="0"/>
          </a:xfrm>
          <a:custGeom>
            <a:avLst/>
            <a:gdLst/>
            <a:ahLst/>
            <a:cxnLst/>
            <a:rect l="l" t="t" r="r" b="b"/>
            <a:pathLst>
              <a:path w="6522084">
                <a:moveTo>
                  <a:pt x="0" y="0"/>
                </a:moveTo>
                <a:lnTo>
                  <a:pt x="6522085" y="0"/>
                </a:lnTo>
              </a:path>
            </a:pathLst>
          </a:custGeom>
          <a:ln w="12384">
            <a:solidFill>
              <a:srgbClr val="000000"/>
            </a:solidFill>
          </a:ln>
        </p:spPr>
        <p:txBody>
          <a:bodyPr wrap="square" lIns="0" tIns="0" rIns="0" bIns="0" rtlCol="0"/>
          <a:lstStyle/>
          <a:p>
            <a:endParaRPr/>
          </a:p>
        </p:txBody>
      </p:sp>
      <p:sp>
        <p:nvSpPr>
          <p:cNvPr id="6" name="object 6"/>
          <p:cNvSpPr txBox="1"/>
          <p:nvPr/>
        </p:nvSpPr>
        <p:spPr>
          <a:xfrm>
            <a:off x="9407029" y="4765802"/>
            <a:ext cx="172720" cy="364490"/>
          </a:xfrm>
          <a:prstGeom prst="rect">
            <a:avLst/>
          </a:prstGeom>
        </p:spPr>
        <p:txBody>
          <a:bodyPr vert="horz" wrap="square" lIns="0" tIns="0" rIns="0" bIns="0" rtlCol="0">
            <a:spAutoFit/>
          </a:bodyPr>
          <a:lstStyle/>
          <a:p>
            <a:pPr marL="12700">
              <a:lnSpc>
                <a:spcPct val="100000"/>
              </a:lnSpc>
            </a:pPr>
            <a:r>
              <a:rPr sz="2350" spc="-5" dirty="0">
                <a:latin typeface="Symbol" panose="05050102010706020507"/>
                <a:cs typeface="Symbol" panose="05050102010706020507"/>
              </a:rPr>
              <a:t></a:t>
            </a:r>
            <a:endParaRPr sz="2350">
              <a:latin typeface="Symbol" panose="05050102010706020507"/>
              <a:cs typeface="Symbol" panose="05050102010706020507"/>
            </a:endParaRPr>
          </a:p>
        </p:txBody>
      </p:sp>
      <p:sp>
        <p:nvSpPr>
          <p:cNvPr id="7" name="object 7"/>
          <p:cNvSpPr txBox="1"/>
          <p:nvPr/>
        </p:nvSpPr>
        <p:spPr>
          <a:xfrm>
            <a:off x="3597528" y="4292600"/>
            <a:ext cx="5982335" cy="364490"/>
          </a:xfrm>
          <a:prstGeom prst="rect">
            <a:avLst/>
          </a:prstGeom>
        </p:spPr>
        <p:txBody>
          <a:bodyPr vert="horz" wrap="square" lIns="0" tIns="0" rIns="0" bIns="0" rtlCol="0">
            <a:spAutoFit/>
          </a:bodyPr>
          <a:lstStyle/>
          <a:p>
            <a:pPr marL="12700">
              <a:lnSpc>
                <a:spcPct val="100000"/>
              </a:lnSpc>
              <a:tabLst>
                <a:tab pos="5821680" algn="l"/>
              </a:tabLst>
            </a:pPr>
            <a:r>
              <a:rPr sz="2350" spc="-5" dirty="0">
                <a:latin typeface="Symbol" panose="05050102010706020507"/>
                <a:cs typeface="Symbol" panose="05050102010706020507"/>
              </a:rPr>
              <a:t></a:t>
            </a:r>
            <a:r>
              <a:rPr sz="2350" spc="-5" dirty="0">
                <a:latin typeface="Times New Roman" panose="02020603050405020304"/>
                <a:cs typeface="Times New Roman" panose="02020603050405020304"/>
              </a:rPr>
              <a:t>	</a:t>
            </a:r>
            <a:r>
              <a:rPr sz="2350" spc="-5" dirty="0">
                <a:latin typeface="Symbol" panose="05050102010706020507"/>
                <a:cs typeface="Symbol" panose="05050102010706020507"/>
              </a:rPr>
              <a:t></a:t>
            </a:r>
            <a:endParaRPr sz="2350">
              <a:latin typeface="Symbol" panose="05050102010706020507"/>
              <a:cs typeface="Symbol" panose="05050102010706020507"/>
            </a:endParaRPr>
          </a:p>
        </p:txBody>
      </p:sp>
      <p:sp>
        <p:nvSpPr>
          <p:cNvPr id="8" name="object 8"/>
          <p:cNvSpPr txBox="1"/>
          <p:nvPr/>
        </p:nvSpPr>
        <p:spPr>
          <a:xfrm>
            <a:off x="6670675" y="4888992"/>
            <a:ext cx="903605" cy="218440"/>
          </a:xfrm>
          <a:prstGeom prst="rect">
            <a:avLst/>
          </a:prstGeom>
        </p:spPr>
        <p:txBody>
          <a:bodyPr vert="horz" wrap="square" lIns="0" tIns="0" rIns="0" bIns="0" rtlCol="0">
            <a:spAutoFit/>
          </a:bodyPr>
          <a:lstStyle/>
          <a:p>
            <a:pPr marL="12700">
              <a:lnSpc>
                <a:spcPct val="100000"/>
              </a:lnSpc>
              <a:tabLst>
                <a:tab pos="422275" algn="l"/>
                <a:tab pos="784225" algn="l"/>
              </a:tabLst>
            </a:pPr>
            <a:r>
              <a:rPr sz="1350" i="1" spc="10" dirty="0">
                <a:latin typeface="Times New Roman" panose="02020603050405020304"/>
                <a:cs typeface="Times New Roman" panose="02020603050405020304"/>
              </a:rPr>
              <a:t>H	</a:t>
            </a:r>
            <a:r>
              <a:rPr sz="1350" i="1" spc="5" dirty="0">
                <a:latin typeface="Times New Roman" panose="02020603050405020304"/>
                <a:cs typeface="Times New Roman" panose="02020603050405020304"/>
              </a:rPr>
              <a:t>S	V</a:t>
            </a:r>
            <a:endParaRPr sz="1350">
              <a:latin typeface="Times New Roman" panose="02020603050405020304"/>
              <a:cs typeface="Times New Roman" panose="02020603050405020304"/>
            </a:endParaRPr>
          </a:p>
        </p:txBody>
      </p:sp>
      <p:sp>
        <p:nvSpPr>
          <p:cNvPr id="9" name="object 9"/>
          <p:cNvSpPr txBox="1"/>
          <p:nvPr/>
        </p:nvSpPr>
        <p:spPr>
          <a:xfrm>
            <a:off x="3597528" y="4765802"/>
            <a:ext cx="1158240" cy="364490"/>
          </a:xfrm>
          <a:prstGeom prst="rect">
            <a:avLst/>
          </a:prstGeom>
        </p:spPr>
        <p:txBody>
          <a:bodyPr vert="horz" wrap="square" lIns="0" tIns="0" rIns="0" bIns="0" rtlCol="0">
            <a:spAutoFit/>
          </a:bodyPr>
          <a:lstStyle/>
          <a:p>
            <a:pPr marL="12700">
              <a:lnSpc>
                <a:spcPct val="100000"/>
              </a:lnSpc>
              <a:tabLst>
                <a:tab pos="677545" algn="l"/>
                <a:tab pos="1038860" algn="l"/>
              </a:tabLst>
            </a:pPr>
            <a:r>
              <a:rPr sz="2350" spc="-5" dirty="0">
                <a:latin typeface="Symbol" panose="05050102010706020507"/>
                <a:cs typeface="Symbol" panose="05050102010706020507"/>
              </a:rPr>
              <a:t></a:t>
            </a:r>
            <a:r>
              <a:rPr sz="2350" spc="260" dirty="0">
                <a:latin typeface="Times New Roman" panose="02020603050405020304"/>
                <a:cs typeface="Times New Roman" panose="02020603050405020304"/>
              </a:rPr>
              <a:t> </a:t>
            </a:r>
            <a:r>
              <a:rPr sz="2025" i="1" spc="15" baseline="2000" dirty="0">
                <a:latin typeface="Times New Roman" panose="02020603050405020304"/>
                <a:cs typeface="Times New Roman" panose="02020603050405020304"/>
              </a:rPr>
              <a:t>H</a:t>
            </a:r>
            <a:r>
              <a:rPr sz="2025" i="1" baseline="2000" dirty="0">
                <a:latin typeface="Times New Roman" panose="02020603050405020304"/>
                <a:cs typeface="Times New Roman" panose="02020603050405020304"/>
              </a:rPr>
              <a:t>	</a:t>
            </a:r>
            <a:r>
              <a:rPr sz="2025" i="1" spc="7" baseline="2000" dirty="0">
                <a:latin typeface="Times New Roman" panose="02020603050405020304"/>
                <a:cs typeface="Times New Roman" panose="02020603050405020304"/>
              </a:rPr>
              <a:t>S</a:t>
            </a:r>
            <a:r>
              <a:rPr sz="2025" i="1" baseline="2000" dirty="0">
                <a:latin typeface="Times New Roman" panose="02020603050405020304"/>
                <a:cs typeface="Times New Roman" panose="02020603050405020304"/>
              </a:rPr>
              <a:t>	</a:t>
            </a:r>
            <a:r>
              <a:rPr sz="2025" i="1" spc="7" baseline="2000" dirty="0">
                <a:latin typeface="Times New Roman" panose="02020603050405020304"/>
                <a:cs typeface="Times New Roman" panose="02020603050405020304"/>
              </a:rPr>
              <a:t>V</a:t>
            </a:r>
            <a:endParaRPr sz="2025" baseline="2000">
              <a:latin typeface="Times New Roman" panose="02020603050405020304"/>
              <a:cs typeface="Times New Roman" panose="02020603050405020304"/>
            </a:endParaRPr>
          </a:p>
        </p:txBody>
      </p:sp>
      <p:sp>
        <p:nvSpPr>
          <p:cNvPr id="10" name="object 10"/>
          <p:cNvSpPr txBox="1"/>
          <p:nvPr/>
        </p:nvSpPr>
        <p:spPr>
          <a:xfrm>
            <a:off x="3844416" y="4068317"/>
            <a:ext cx="903605" cy="218440"/>
          </a:xfrm>
          <a:prstGeom prst="rect">
            <a:avLst/>
          </a:prstGeom>
        </p:spPr>
        <p:txBody>
          <a:bodyPr vert="horz" wrap="square" lIns="0" tIns="0" rIns="0" bIns="0" rtlCol="0">
            <a:spAutoFit/>
          </a:bodyPr>
          <a:lstStyle/>
          <a:p>
            <a:pPr marL="12700">
              <a:lnSpc>
                <a:spcPct val="100000"/>
              </a:lnSpc>
              <a:tabLst>
                <a:tab pos="422275" algn="l"/>
                <a:tab pos="784225" algn="l"/>
              </a:tabLst>
            </a:pPr>
            <a:r>
              <a:rPr sz="1350" i="1" spc="10" dirty="0">
                <a:latin typeface="Times New Roman" panose="02020603050405020304"/>
                <a:cs typeface="Times New Roman" panose="02020603050405020304"/>
              </a:rPr>
              <a:t>H	</a:t>
            </a:r>
            <a:r>
              <a:rPr sz="1350" i="1" spc="5" dirty="0">
                <a:latin typeface="Times New Roman" panose="02020603050405020304"/>
                <a:cs typeface="Times New Roman" panose="02020603050405020304"/>
              </a:rPr>
              <a:t>S	V</a:t>
            </a:r>
            <a:endParaRPr sz="1350">
              <a:latin typeface="Times New Roman" panose="02020603050405020304"/>
              <a:cs typeface="Times New Roman" panose="02020603050405020304"/>
            </a:endParaRPr>
          </a:p>
        </p:txBody>
      </p:sp>
      <p:sp>
        <p:nvSpPr>
          <p:cNvPr id="11" name="object 11"/>
          <p:cNvSpPr txBox="1"/>
          <p:nvPr/>
        </p:nvSpPr>
        <p:spPr>
          <a:xfrm>
            <a:off x="3076320" y="4331716"/>
            <a:ext cx="6503034" cy="607060"/>
          </a:xfrm>
          <a:prstGeom prst="rect">
            <a:avLst/>
          </a:prstGeom>
        </p:spPr>
        <p:txBody>
          <a:bodyPr vert="horz" wrap="square" lIns="0" tIns="0" rIns="0" bIns="0" rtlCol="0">
            <a:spAutoFit/>
          </a:bodyPr>
          <a:lstStyle/>
          <a:p>
            <a:pPr marL="12700">
              <a:lnSpc>
                <a:spcPct val="100000"/>
              </a:lnSpc>
            </a:pPr>
            <a:r>
              <a:rPr sz="2350" spc="-5" dirty="0">
                <a:latin typeface="Times New Roman" panose="02020603050405020304"/>
                <a:cs typeface="Times New Roman" panose="02020603050405020304"/>
              </a:rPr>
              <a:t>min</a:t>
            </a:r>
            <a:r>
              <a:rPr sz="2350" spc="-130" dirty="0">
                <a:latin typeface="Times New Roman" panose="02020603050405020304"/>
                <a:cs typeface="Times New Roman" panose="02020603050405020304"/>
              </a:rPr>
              <a:t> </a:t>
            </a:r>
            <a:r>
              <a:rPr sz="3525" spc="127" baseline="-9000" dirty="0">
                <a:latin typeface="Symbol" panose="05050102010706020507"/>
                <a:cs typeface="Symbol" panose="05050102010706020507"/>
              </a:rPr>
              <a:t></a:t>
            </a:r>
            <a:r>
              <a:rPr sz="5250" spc="7" baseline="-9000" dirty="0">
                <a:latin typeface="Symbol" panose="05050102010706020507"/>
                <a:cs typeface="Symbol" panose="05050102010706020507"/>
              </a:rPr>
              <a:t></a:t>
            </a:r>
            <a:r>
              <a:rPr sz="5250" spc="-494" baseline="-9000" dirty="0">
                <a:latin typeface="Times New Roman" panose="02020603050405020304"/>
                <a:cs typeface="Times New Roman" panose="02020603050405020304"/>
              </a:rPr>
              <a:t> </a:t>
            </a:r>
            <a:r>
              <a:rPr sz="5250" spc="7" baseline="-9000" dirty="0">
                <a:latin typeface="Symbol" panose="05050102010706020507"/>
                <a:cs typeface="Symbol" panose="05050102010706020507"/>
              </a:rPr>
              <a:t></a:t>
            </a:r>
            <a:r>
              <a:rPr sz="5250" spc="-494" baseline="-9000" dirty="0">
                <a:latin typeface="Times New Roman" panose="02020603050405020304"/>
                <a:cs typeface="Times New Roman" panose="02020603050405020304"/>
              </a:rPr>
              <a:t> </a:t>
            </a:r>
            <a:r>
              <a:rPr sz="5250" spc="7" baseline="-9000" dirty="0">
                <a:latin typeface="Symbol" panose="05050102010706020507"/>
                <a:cs typeface="Symbol" panose="05050102010706020507"/>
              </a:rPr>
              <a:t></a:t>
            </a:r>
            <a:r>
              <a:rPr sz="5250" spc="-345" baseline="-9000" dirty="0">
                <a:latin typeface="Times New Roman" panose="02020603050405020304"/>
                <a:cs typeface="Times New Roman" panose="02020603050405020304"/>
              </a:rPr>
              <a:t> </a:t>
            </a:r>
            <a:r>
              <a:rPr sz="2350" i="1" spc="320" dirty="0">
                <a:latin typeface="Times New Roman" panose="02020603050405020304"/>
                <a:cs typeface="Times New Roman" panose="02020603050405020304"/>
              </a:rPr>
              <a:t>H</a:t>
            </a:r>
            <a:r>
              <a:rPr sz="2025" i="1" spc="15" baseline="-25000" dirty="0">
                <a:latin typeface="Times New Roman" panose="02020603050405020304"/>
                <a:cs typeface="Times New Roman" panose="02020603050405020304"/>
              </a:rPr>
              <a:t>Q</a:t>
            </a:r>
            <a:r>
              <a:rPr sz="2025" i="1" spc="104" baseline="-25000" dirty="0">
                <a:latin typeface="Times New Roman" panose="02020603050405020304"/>
                <a:cs typeface="Times New Roman" panose="02020603050405020304"/>
              </a:rPr>
              <a:t> </a:t>
            </a:r>
            <a:r>
              <a:rPr sz="3100" spc="-165" dirty="0">
                <a:latin typeface="Symbol" panose="05050102010706020507"/>
                <a:cs typeface="Symbol" panose="05050102010706020507"/>
              </a:rPr>
              <a:t></a:t>
            </a:r>
            <a:r>
              <a:rPr sz="2350" i="1" spc="-10" dirty="0">
                <a:latin typeface="Times New Roman" panose="02020603050405020304"/>
                <a:cs typeface="Times New Roman" panose="02020603050405020304"/>
              </a:rPr>
              <a:t>H</a:t>
            </a:r>
            <a:r>
              <a:rPr sz="2350" i="1" spc="-130" dirty="0">
                <a:latin typeface="Times New Roman" panose="02020603050405020304"/>
                <a:cs typeface="Times New Roman" panose="02020603050405020304"/>
              </a:rPr>
              <a:t> </a:t>
            </a:r>
            <a:r>
              <a:rPr sz="2350" spc="-5" dirty="0">
                <a:latin typeface="Times New Roman" panose="02020603050405020304"/>
                <a:cs typeface="Times New Roman" panose="02020603050405020304"/>
              </a:rPr>
              <a:t>,</a:t>
            </a:r>
            <a:r>
              <a:rPr sz="2350" spc="-18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S</a:t>
            </a:r>
            <a:r>
              <a:rPr sz="2350" i="1" spc="-285" dirty="0">
                <a:latin typeface="Times New Roman" panose="02020603050405020304"/>
                <a:cs typeface="Times New Roman" panose="02020603050405020304"/>
              </a:rPr>
              <a:t> </a:t>
            </a:r>
            <a:r>
              <a:rPr sz="2350" spc="125" dirty="0">
                <a:latin typeface="Times New Roman" panose="02020603050405020304"/>
                <a:cs typeface="Times New Roman" panose="02020603050405020304"/>
              </a:rPr>
              <a:t>,</a:t>
            </a:r>
            <a:r>
              <a:rPr sz="2350" i="1" spc="-10" dirty="0">
                <a:latin typeface="Times New Roman" panose="02020603050405020304"/>
                <a:cs typeface="Times New Roman" panose="02020603050405020304"/>
              </a:rPr>
              <a:t>V</a:t>
            </a:r>
            <a:r>
              <a:rPr sz="2350" i="1" spc="10" dirty="0">
                <a:latin typeface="Times New Roman" panose="02020603050405020304"/>
                <a:cs typeface="Times New Roman" panose="02020603050405020304"/>
              </a:rPr>
              <a:t> </a:t>
            </a:r>
            <a:r>
              <a:rPr sz="3100" spc="-415" dirty="0">
                <a:latin typeface="Symbol" panose="05050102010706020507"/>
                <a:cs typeface="Symbol" panose="05050102010706020507"/>
              </a:rPr>
              <a:t></a:t>
            </a:r>
            <a:r>
              <a:rPr sz="2350" spc="60" dirty="0">
                <a:latin typeface="Times New Roman" panose="02020603050405020304"/>
                <a:cs typeface="Times New Roman" panose="02020603050405020304"/>
              </a:rPr>
              <a:t>,</a:t>
            </a:r>
            <a:r>
              <a:rPr sz="5250" spc="7" baseline="-9000" dirty="0">
                <a:latin typeface="Symbol" panose="05050102010706020507"/>
                <a:cs typeface="Symbol" panose="05050102010706020507"/>
              </a:rPr>
              <a:t></a:t>
            </a:r>
            <a:r>
              <a:rPr sz="5250" spc="-494" baseline="-9000" dirty="0">
                <a:latin typeface="Times New Roman" panose="02020603050405020304"/>
                <a:cs typeface="Times New Roman" panose="02020603050405020304"/>
              </a:rPr>
              <a:t> </a:t>
            </a:r>
            <a:r>
              <a:rPr sz="5250" spc="7" baseline="-9000" dirty="0">
                <a:latin typeface="Symbol" panose="05050102010706020507"/>
                <a:cs typeface="Symbol" panose="05050102010706020507"/>
              </a:rPr>
              <a:t></a:t>
            </a:r>
            <a:r>
              <a:rPr sz="5250" spc="-494" baseline="-9000" dirty="0">
                <a:latin typeface="Times New Roman" panose="02020603050405020304"/>
                <a:cs typeface="Times New Roman" panose="02020603050405020304"/>
              </a:rPr>
              <a:t> </a:t>
            </a:r>
            <a:r>
              <a:rPr sz="5250" spc="7" baseline="-9000" dirty="0">
                <a:latin typeface="Symbol" panose="05050102010706020507"/>
                <a:cs typeface="Symbol" panose="05050102010706020507"/>
              </a:rPr>
              <a:t></a:t>
            </a:r>
            <a:r>
              <a:rPr sz="5250" spc="-359" baseline="-9000"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H</a:t>
            </a:r>
            <a:r>
              <a:rPr sz="2350" i="1" spc="-170" dirty="0">
                <a:latin typeface="Times New Roman" panose="02020603050405020304"/>
                <a:cs typeface="Times New Roman" panose="02020603050405020304"/>
              </a:rPr>
              <a:t> </a:t>
            </a:r>
            <a:r>
              <a:rPr sz="2025" i="1" spc="15" baseline="-25000" dirty="0">
                <a:latin typeface="Times New Roman" panose="02020603050405020304"/>
                <a:cs typeface="Times New Roman" panose="02020603050405020304"/>
              </a:rPr>
              <a:t>D</a:t>
            </a:r>
            <a:r>
              <a:rPr sz="2025" i="1" spc="104" baseline="-25000" dirty="0">
                <a:latin typeface="Times New Roman" panose="02020603050405020304"/>
                <a:cs typeface="Times New Roman" panose="02020603050405020304"/>
              </a:rPr>
              <a:t> </a:t>
            </a:r>
            <a:r>
              <a:rPr sz="3100" spc="-165" dirty="0">
                <a:latin typeface="Symbol" panose="05050102010706020507"/>
                <a:cs typeface="Symbol" panose="05050102010706020507"/>
              </a:rPr>
              <a:t></a:t>
            </a:r>
            <a:r>
              <a:rPr sz="2350" i="1" spc="-10" dirty="0">
                <a:latin typeface="Times New Roman" panose="02020603050405020304"/>
                <a:cs typeface="Times New Roman" panose="02020603050405020304"/>
              </a:rPr>
              <a:t>H</a:t>
            </a:r>
            <a:r>
              <a:rPr sz="2350" i="1" spc="-130" dirty="0">
                <a:latin typeface="Times New Roman" panose="02020603050405020304"/>
                <a:cs typeface="Times New Roman" panose="02020603050405020304"/>
              </a:rPr>
              <a:t> </a:t>
            </a:r>
            <a:r>
              <a:rPr sz="2350" spc="-5" dirty="0">
                <a:latin typeface="Times New Roman" panose="02020603050405020304"/>
                <a:cs typeface="Times New Roman" panose="02020603050405020304"/>
              </a:rPr>
              <a:t>,</a:t>
            </a:r>
            <a:r>
              <a:rPr sz="2350" spc="-18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S</a:t>
            </a:r>
            <a:r>
              <a:rPr sz="2350" i="1" spc="-285" dirty="0">
                <a:latin typeface="Times New Roman" panose="02020603050405020304"/>
                <a:cs typeface="Times New Roman" panose="02020603050405020304"/>
              </a:rPr>
              <a:t> </a:t>
            </a:r>
            <a:r>
              <a:rPr sz="2350" spc="125" dirty="0">
                <a:latin typeface="Times New Roman" panose="02020603050405020304"/>
                <a:cs typeface="Times New Roman" panose="02020603050405020304"/>
              </a:rPr>
              <a:t>,</a:t>
            </a:r>
            <a:r>
              <a:rPr sz="2350" i="1" spc="-10" dirty="0">
                <a:latin typeface="Times New Roman" panose="02020603050405020304"/>
                <a:cs typeface="Times New Roman" panose="02020603050405020304"/>
              </a:rPr>
              <a:t>V</a:t>
            </a:r>
            <a:r>
              <a:rPr sz="2350" i="1" spc="10" dirty="0">
                <a:latin typeface="Times New Roman" panose="02020603050405020304"/>
                <a:cs typeface="Times New Roman" panose="02020603050405020304"/>
              </a:rPr>
              <a:t> </a:t>
            </a:r>
            <a:r>
              <a:rPr sz="3100" spc="-415" dirty="0">
                <a:latin typeface="Symbol" panose="05050102010706020507"/>
                <a:cs typeface="Symbol" panose="05050102010706020507"/>
              </a:rPr>
              <a:t></a:t>
            </a:r>
            <a:r>
              <a:rPr sz="2350" spc="80" dirty="0">
                <a:latin typeface="Times New Roman" panose="02020603050405020304"/>
                <a:cs typeface="Times New Roman" panose="02020603050405020304"/>
              </a:rPr>
              <a:t>,</a:t>
            </a:r>
            <a:r>
              <a:rPr sz="3525" spc="-7" baseline="-9000" dirty="0">
                <a:latin typeface="Symbol" panose="05050102010706020507"/>
                <a:cs typeface="Symbol" panose="05050102010706020507"/>
              </a:rPr>
              <a:t></a:t>
            </a:r>
            <a:endParaRPr sz="3525" baseline="-9000">
              <a:latin typeface="Symbol" panose="05050102010706020507"/>
              <a:cs typeface="Symbol" panose="05050102010706020507"/>
            </a:endParaRPr>
          </a:p>
        </p:txBody>
      </p:sp>
      <p:sp>
        <p:nvSpPr>
          <p:cNvPr id="12" name="object 12"/>
          <p:cNvSpPr txBox="1"/>
          <p:nvPr/>
        </p:nvSpPr>
        <p:spPr>
          <a:xfrm>
            <a:off x="1610233" y="658967"/>
            <a:ext cx="8024495" cy="3458845"/>
          </a:xfrm>
          <a:prstGeom prst="rect">
            <a:avLst/>
          </a:prstGeom>
        </p:spPr>
        <p:txBody>
          <a:bodyPr vert="horz" wrap="square" lIns="0" tIns="0" rIns="0" bIns="0" rtlCol="0">
            <a:spAutoFit/>
          </a:bodyPr>
          <a:lstStyle/>
          <a:p>
            <a:pPr marL="12700" marR="4957445" indent="70485">
              <a:lnSpc>
                <a:spcPct val="162000"/>
              </a:lnSpc>
            </a:pPr>
            <a:r>
              <a:rPr sz="3200" b="1" spc="-15" dirty="0">
                <a:latin typeface="新宋体" panose="02010609030101010101" charset="-122"/>
                <a:cs typeface="新宋体" panose="02010609030101010101" charset="-122"/>
              </a:rPr>
              <a:t>颜色特征 </a:t>
            </a:r>
            <a:r>
              <a:rPr sz="3200" spc="-5" dirty="0">
                <a:latin typeface="新宋体" panose="02010609030101010101" charset="-122"/>
                <a:cs typeface="新宋体" panose="02010609030101010101" charset="-122"/>
              </a:rPr>
              <a:t>1、直方图相交法</a:t>
            </a:r>
            <a:endParaRPr sz="3200" dirty="0">
              <a:latin typeface="新宋体" panose="02010609030101010101" charset="-122"/>
              <a:cs typeface="新宋体" panose="02010609030101010101" charset="-122"/>
            </a:endParaRPr>
          </a:p>
          <a:p>
            <a:pPr marL="12700" marR="5080" indent="355600">
              <a:lnSpc>
                <a:spcPts val="5050"/>
              </a:lnSpc>
              <a:spcBef>
                <a:spcPts val="435"/>
              </a:spcBef>
            </a:pPr>
            <a:r>
              <a:rPr sz="2800" spc="-5" dirty="0">
                <a:latin typeface="新宋体" panose="02010609030101010101" charset="-122"/>
                <a:cs typeface="新宋体" panose="02010609030101010101" charset="-122"/>
              </a:rPr>
              <a:t>如果用HSV直方图表示每幅图像，则两幅图像Q和D 的直方图交表示为：</a:t>
            </a:r>
            <a:endParaRPr sz="2800" dirty="0">
              <a:latin typeface="新宋体" panose="02010609030101010101" charset="-122"/>
              <a:cs typeface="新宋体" panose="02010609030101010101" charset="-122"/>
            </a:endParaRPr>
          </a:p>
          <a:p>
            <a:pPr marL="2151380">
              <a:lnSpc>
                <a:spcPts val="3735"/>
              </a:lnSpc>
            </a:pPr>
            <a:r>
              <a:rPr sz="5250" spc="7" baseline="-9000" dirty="0">
                <a:latin typeface="Symbol" panose="05050102010706020507"/>
                <a:cs typeface="Symbol" panose="05050102010706020507"/>
              </a:rPr>
              <a:t></a:t>
            </a:r>
            <a:r>
              <a:rPr sz="5250" spc="-502" baseline="-9000" dirty="0">
                <a:latin typeface="Times New Roman" panose="02020603050405020304"/>
                <a:cs typeface="Times New Roman" panose="02020603050405020304"/>
              </a:rPr>
              <a:t> </a:t>
            </a:r>
            <a:r>
              <a:rPr sz="5250" spc="7" baseline="-9000" dirty="0">
                <a:latin typeface="Symbol" panose="05050102010706020507"/>
                <a:cs typeface="Symbol" panose="05050102010706020507"/>
              </a:rPr>
              <a:t></a:t>
            </a:r>
            <a:r>
              <a:rPr sz="5250" spc="-502" baseline="-9000" dirty="0">
                <a:latin typeface="Times New Roman" panose="02020603050405020304"/>
                <a:cs typeface="Times New Roman" panose="02020603050405020304"/>
              </a:rPr>
              <a:t> </a:t>
            </a:r>
            <a:r>
              <a:rPr sz="5250" spc="7" baseline="-9000" dirty="0">
                <a:latin typeface="Symbol" panose="05050102010706020507"/>
                <a:cs typeface="Symbol" panose="05050102010706020507"/>
              </a:rPr>
              <a:t></a:t>
            </a:r>
            <a:r>
              <a:rPr sz="5250" spc="-472" baseline="-9000" dirty="0">
                <a:latin typeface="Times New Roman" panose="02020603050405020304"/>
                <a:cs typeface="Times New Roman" panose="02020603050405020304"/>
              </a:rPr>
              <a:t> </a:t>
            </a:r>
            <a:r>
              <a:rPr sz="2350" spc="-5" dirty="0">
                <a:latin typeface="Times New Roman" panose="02020603050405020304"/>
                <a:cs typeface="Times New Roman" panose="02020603050405020304"/>
              </a:rPr>
              <a:t>min</a:t>
            </a:r>
            <a:r>
              <a:rPr sz="2350" spc="-235" dirty="0">
                <a:latin typeface="Times New Roman" panose="02020603050405020304"/>
                <a:cs typeface="Times New Roman" panose="02020603050405020304"/>
              </a:rPr>
              <a:t> </a:t>
            </a:r>
            <a:r>
              <a:rPr sz="3650" spc="-880" dirty="0">
                <a:latin typeface="Symbol" panose="05050102010706020507"/>
                <a:cs typeface="Symbol" panose="05050102010706020507"/>
              </a:rPr>
              <a:t></a:t>
            </a:r>
            <a:r>
              <a:rPr sz="2350" i="1" spc="-10" dirty="0">
                <a:latin typeface="Times New Roman" panose="02020603050405020304"/>
                <a:cs typeface="Times New Roman" panose="02020603050405020304"/>
              </a:rPr>
              <a:t>H</a:t>
            </a:r>
            <a:r>
              <a:rPr sz="2350" i="1" spc="-260" dirty="0">
                <a:latin typeface="Times New Roman" panose="02020603050405020304"/>
                <a:cs typeface="Times New Roman" panose="02020603050405020304"/>
              </a:rPr>
              <a:t> </a:t>
            </a:r>
            <a:r>
              <a:rPr sz="2025" i="1" spc="15" baseline="-25000" dirty="0">
                <a:latin typeface="Times New Roman" panose="02020603050405020304"/>
                <a:cs typeface="Times New Roman" panose="02020603050405020304"/>
              </a:rPr>
              <a:t>Q</a:t>
            </a:r>
            <a:r>
              <a:rPr sz="2025" i="1" spc="104" baseline="-25000" dirty="0">
                <a:latin typeface="Times New Roman" panose="02020603050405020304"/>
                <a:cs typeface="Times New Roman" panose="02020603050405020304"/>
              </a:rPr>
              <a:t> </a:t>
            </a:r>
            <a:r>
              <a:rPr sz="3100" spc="-165" dirty="0">
                <a:latin typeface="Symbol" panose="05050102010706020507"/>
                <a:cs typeface="Symbol" panose="05050102010706020507"/>
              </a:rPr>
              <a:t></a:t>
            </a:r>
            <a:r>
              <a:rPr sz="2350" i="1" spc="-10" dirty="0">
                <a:latin typeface="Times New Roman" panose="02020603050405020304"/>
                <a:cs typeface="Times New Roman" panose="02020603050405020304"/>
              </a:rPr>
              <a:t>H</a:t>
            </a:r>
            <a:r>
              <a:rPr sz="2350" i="1" spc="-130" dirty="0">
                <a:latin typeface="Times New Roman" panose="02020603050405020304"/>
                <a:cs typeface="Times New Roman" panose="02020603050405020304"/>
              </a:rPr>
              <a:t> </a:t>
            </a:r>
            <a:r>
              <a:rPr sz="2350" spc="-5" dirty="0">
                <a:latin typeface="Times New Roman" panose="02020603050405020304"/>
                <a:cs typeface="Times New Roman" panose="02020603050405020304"/>
              </a:rPr>
              <a:t>,</a:t>
            </a:r>
            <a:r>
              <a:rPr sz="2350" spc="-18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S</a:t>
            </a:r>
            <a:r>
              <a:rPr sz="2350" i="1" spc="-285" dirty="0">
                <a:latin typeface="Times New Roman" panose="02020603050405020304"/>
                <a:cs typeface="Times New Roman" panose="02020603050405020304"/>
              </a:rPr>
              <a:t> </a:t>
            </a:r>
            <a:r>
              <a:rPr sz="2350" spc="125" dirty="0">
                <a:latin typeface="Times New Roman" panose="02020603050405020304"/>
                <a:cs typeface="Times New Roman" panose="02020603050405020304"/>
              </a:rPr>
              <a:t>,</a:t>
            </a:r>
            <a:r>
              <a:rPr sz="2350" i="1" spc="-10" dirty="0">
                <a:latin typeface="Times New Roman" panose="02020603050405020304"/>
                <a:cs typeface="Times New Roman" panose="02020603050405020304"/>
              </a:rPr>
              <a:t>V</a:t>
            </a:r>
            <a:r>
              <a:rPr sz="2350" i="1" spc="10" dirty="0">
                <a:latin typeface="Times New Roman" panose="02020603050405020304"/>
                <a:cs typeface="Times New Roman" panose="02020603050405020304"/>
              </a:rPr>
              <a:t> </a:t>
            </a:r>
            <a:r>
              <a:rPr sz="3100" spc="-415" dirty="0">
                <a:latin typeface="Symbol" panose="05050102010706020507"/>
                <a:cs typeface="Symbol" panose="05050102010706020507"/>
              </a:rPr>
              <a:t></a:t>
            </a:r>
            <a:r>
              <a:rPr sz="2350" spc="-5" dirty="0">
                <a:latin typeface="Times New Roman" panose="02020603050405020304"/>
                <a:cs typeface="Times New Roman" panose="02020603050405020304"/>
              </a:rPr>
              <a:t>,</a:t>
            </a:r>
            <a:r>
              <a:rPr sz="2350" spc="-135"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H</a:t>
            </a:r>
            <a:r>
              <a:rPr sz="2350" i="1" spc="-170" dirty="0">
                <a:latin typeface="Times New Roman" panose="02020603050405020304"/>
                <a:cs typeface="Times New Roman" panose="02020603050405020304"/>
              </a:rPr>
              <a:t> </a:t>
            </a:r>
            <a:r>
              <a:rPr sz="2025" i="1" spc="15" baseline="-25000" dirty="0">
                <a:latin typeface="Times New Roman" panose="02020603050405020304"/>
                <a:cs typeface="Times New Roman" panose="02020603050405020304"/>
              </a:rPr>
              <a:t>D</a:t>
            </a:r>
            <a:r>
              <a:rPr sz="2025" i="1" spc="97" baseline="-25000" dirty="0">
                <a:latin typeface="Times New Roman" panose="02020603050405020304"/>
                <a:cs typeface="Times New Roman" panose="02020603050405020304"/>
              </a:rPr>
              <a:t> </a:t>
            </a:r>
            <a:r>
              <a:rPr sz="3100" spc="-165" dirty="0">
                <a:latin typeface="Symbol" panose="05050102010706020507"/>
                <a:cs typeface="Symbol" panose="05050102010706020507"/>
              </a:rPr>
              <a:t></a:t>
            </a:r>
            <a:r>
              <a:rPr sz="2350" i="1" spc="-10" dirty="0">
                <a:latin typeface="Times New Roman" panose="02020603050405020304"/>
                <a:cs typeface="Times New Roman" panose="02020603050405020304"/>
              </a:rPr>
              <a:t>H</a:t>
            </a:r>
            <a:r>
              <a:rPr sz="2350" i="1" spc="-125" dirty="0">
                <a:latin typeface="Times New Roman" panose="02020603050405020304"/>
                <a:cs typeface="Times New Roman" panose="02020603050405020304"/>
              </a:rPr>
              <a:t> </a:t>
            </a:r>
            <a:r>
              <a:rPr sz="2350" spc="-5" dirty="0">
                <a:latin typeface="Times New Roman" panose="02020603050405020304"/>
                <a:cs typeface="Times New Roman" panose="02020603050405020304"/>
              </a:rPr>
              <a:t>,</a:t>
            </a:r>
            <a:r>
              <a:rPr sz="2350" spc="-18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S</a:t>
            </a:r>
            <a:r>
              <a:rPr sz="2350" i="1" spc="-285" dirty="0">
                <a:latin typeface="Times New Roman" panose="02020603050405020304"/>
                <a:cs typeface="Times New Roman" panose="02020603050405020304"/>
              </a:rPr>
              <a:t> </a:t>
            </a:r>
            <a:r>
              <a:rPr sz="2350" spc="120" dirty="0">
                <a:latin typeface="Times New Roman" panose="02020603050405020304"/>
                <a:cs typeface="Times New Roman" panose="02020603050405020304"/>
              </a:rPr>
              <a:t>,</a:t>
            </a:r>
            <a:r>
              <a:rPr sz="2350" i="1" spc="-10" dirty="0">
                <a:latin typeface="Times New Roman" panose="02020603050405020304"/>
                <a:cs typeface="Times New Roman" panose="02020603050405020304"/>
              </a:rPr>
              <a:t>V</a:t>
            </a:r>
            <a:r>
              <a:rPr sz="2350" i="1" spc="15" dirty="0">
                <a:latin typeface="Times New Roman" panose="02020603050405020304"/>
                <a:cs typeface="Times New Roman" panose="02020603050405020304"/>
              </a:rPr>
              <a:t> </a:t>
            </a:r>
            <a:r>
              <a:rPr sz="3100" spc="-470" dirty="0">
                <a:latin typeface="Symbol" panose="05050102010706020507"/>
                <a:cs typeface="Symbol" panose="05050102010706020507"/>
              </a:rPr>
              <a:t></a:t>
            </a:r>
            <a:r>
              <a:rPr sz="3650" spc="-550" dirty="0">
                <a:latin typeface="Symbol" panose="05050102010706020507"/>
                <a:cs typeface="Symbol" panose="05050102010706020507"/>
              </a:rPr>
              <a:t></a:t>
            </a:r>
            <a:endParaRPr sz="3650" dirty="0">
              <a:latin typeface="Symbol" panose="05050102010706020507"/>
              <a:cs typeface="Symbol" panose="05050102010706020507"/>
            </a:endParaRPr>
          </a:p>
        </p:txBody>
      </p:sp>
      <p:sp>
        <p:nvSpPr>
          <p:cNvPr id="13" name="object 13"/>
          <p:cNvSpPr txBox="1"/>
          <p:nvPr/>
        </p:nvSpPr>
        <p:spPr>
          <a:xfrm>
            <a:off x="1721459" y="3960355"/>
            <a:ext cx="1264285" cy="475615"/>
          </a:xfrm>
          <a:prstGeom prst="rect">
            <a:avLst/>
          </a:prstGeom>
        </p:spPr>
        <p:txBody>
          <a:bodyPr vert="horz" wrap="square" lIns="0" tIns="0" rIns="0" bIns="0" rtlCol="0">
            <a:spAutoFit/>
          </a:bodyPr>
          <a:lstStyle/>
          <a:p>
            <a:pPr marL="12700">
              <a:lnSpc>
                <a:spcPct val="100000"/>
              </a:lnSpc>
            </a:pPr>
            <a:r>
              <a:rPr sz="2350" i="1" spc="180" dirty="0">
                <a:latin typeface="Times New Roman" panose="02020603050405020304"/>
                <a:cs typeface="Times New Roman" panose="02020603050405020304"/>
              </a:rPr>
              <a:t>P</a:t>
            </a:r>
            <a:r>
              <a:rPr sz="3100" spc="-325" dirty="0">
                <a:latin typeface="Symbol" panose="05050102010706020507"/>
                <a:cs typeface="Symbol" panose="05050102010706020507"/>
              </a:rPr>
              <a:t></a:t>
            </a:r>
            <a:r>
              <a:rPr sz="2350" i="1" spc="170" dirty="0">
                <a:latin typeface="Times New Roman" panose="02020603050405020304"/>
                <a:cs typeface="Times New Roman" panose="02020603050405020304"/>
              </a:rPr>
              <a:t>Q</a:t>
            </a:r>
            <a:r>
              <a:rPr sz="2350" spc="-5" dirty="0">
                <a:latin typeface="Times New Roman" panose="02020603050405020304"/>
                <a:cs typeface="Times New Roman" panose="02020603050405020304"/>
              </a:rPr>
              <a:t>,</a:t>
            </a:r>
            <a:r>
              <a:rPr sz="2350" spc="-135"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D</a:t>
            </a:r>
            <a:r>
              <a:rPr sz="2350" i="1" spc="-290" dirty="0">
                <a:latin typeface="Times New Roman" panose="02020603050405020304"/>
                <a:cs typeface="Times New Roman" panose="02020603050405020304"/>
              </a:rPr>
              <a:t> </a:t>
            </a:r>
            <a:r>
              <a:rPr sz="3100" spc="-200" dirty="0">
                <a:latin typeface="Symbol" panose="05050102010706020507"/>
                <a:cs typeface="Symbol" panose="05050102010706020507"/>
              </a:rPr>
              <a:t></a:t>
            </a:r>
            <a:r>
              <a:rPr sz="3100" spc="-390" dirty="0">
                <a:latin typeface="Times New Roman" panose="02020603050405020304"/>
                <a:cs typeface="Times New Roman" panose="02020603050405020304"/>
              </a:rPr>
              <a:t> </a:t>
            </a:r>
            <a:r>
              <a:rPr sz="2350" spc="-10" dirty="0">
                <a:latin typeface="Symbol" panose="05050102010706020507"/>
                <a:cs typeface="Symbol" panose="05050102010706020507"/>
              </a:rPr>
              <a:t></a:t>
            </a:r>
            <a:endParaRPr sz="2350">
              <a:latin typeface="Symbol" panose="05050102010706020507"/>
              <a:cs typeface="Symbol" panose="05050102010706020507"/>
            </a:endParaRPr>
          </a:p>
        </p:txBody>
      </p:sp>
      <p:sp>
        <p:nvSpPr>
          <p:cNvPr id="14" name="object 14"/>
          <p:cNvSpPr/>
          <p:nvPr/>
        </p:nvSpPr>
        <p:spPr>
          <a:xfrm>
            <a:off x="3715280" y="6149361"/>
            <a:ext cx="5169535" cy="0"/>
          </a:xfrm>
          <a:custGeom>
            <a:avLst/>
            <a:gdLst/>
            <a:ahLst/>
            <a:cxnLst/>
            <a:rect l="l" t="t" r="r" b="b"/>
            <a:pathLst>
              <a:path w="5169534">
                <a:moveTo>
                  <a:pt x="0" y="0"/>
                </a:moveTo>
                <a:lnTo>
                  <a:pt x="5169259" y="0"/>
                </a:lnTo>
              </a:path>
            </a:pathLst>
          </a:custGeom>
          <a:ln w="11146">
            <a:solidFill>
              <a:srgbClr val="000000"/>
            </a:solidFill>
          </a:ln>
        </p:spPr>
        <p:txBody>
          <a:bodyPr wrap="square" lIns="0" tIns="0" rIns="0" bIns="0" rtlCol="0"/>
          <a:lstStyle/>
          <a:p>
            <a:endParaRPr/>
          </a:p>
        </p:txBody>
      </p:sp>
      <p:sp>
        <p:nvSpPr>
          <p:cNvPr id="15" name="object 15"/>
          <p:cNvSpPr txBox="1"/>
          <p:nvPr/>
        </p:nvSpPr>
        <p:spPr>
          <a:xfrm>
            <a:off x="4921122" y="6088379"/>
            <a:ext cx="1087120" cy="638175"/>
          </a:xfrm>
          <a:prstGeom prst="rect">
            <a:avLst/>
          </a:prstGeom>
        </p:spPr>
        <p:txBody>
          <a:bodyPr vert="horz" wrap="square" lIns="0" tIns="0" rIns="0" bIns="0" rtlCol="0">
            <a:spAutoFit/>
          </a:bodyPr>
          <a:lstStyle/>
          <a:p>
            <a:pPr algn="ctr">
              <a:lnSpc>
                <a:spcPts val="3630"/>
              </a:lnSpc>
            </a:pPr>
            <a:r>
              <a:rPr sz="3150" spc="15" dirty="0">
                <a:latin typeface="Symbol" panose="05050102010706020507"/>
                <a:cs typeface="Symbol" panose="05050102010706020507"/>
              </a:rPr>
              <a:t></a:t>
            </a:r>
            <a:r>
              <a:rPr sz="3150" spc="-5" dirty="0">
                <a:latin typeface="Times New Roman" panose="02020603050405020304"/>
                <a:cs typeface="Times New Roman" panose="02020603050405020304"/>
              </a:rPr>
              <a:t> </a:t>
            </a:r>
            <a:r>
              <a:rPr sz="3150" spc="15" dirty="0">
                <a:latin typeface="Symbol" panose="05050102010706020507"/>
                <a:cs typeface="Symbol" panose="05050102010706020507"/>
              </a:rPr>
              <a:t></a:t>
            </a:r>
            <a:r>
              <a:rPr sz="3150" spc="-5" dirty="0">
                <a:latin typeface="Times New Roman" panose="02020603050405020304"/>
                <a:cs typeface="Times New Roman" panose="02020603050405020304"/>
              </a:rPr>
              <a:t> </a:t>
            </a:r>
            <a:r>
              <a:rPr sz="3150" spc="15" dirty="0">
                <a:latin typeface="Symbol" panose="05050102010706020507"/>
                <a:cs typeface="Symbol" panose="05050102010706020507"/>
              </a:rPr>
              <a:t></a:t>
            </a:r>
            <a:endParaRPr sz="3150">
              <a:latin typeface="Symbol" panose="05050102010706020507"/>
              <a:cs typeface="Symbol" panose="05050102010706020507"/>
            </a:endParaRPr>
          </a:p>
          <a:p>
            <a:pPr algn="ctr">
              <a:lnSpc>
                <a:spcPts val="1290"/>
              </a:lnSpc>
              <a:tabLst>
                <a:tab pos="409575" algn="l"/>
                <a:tab pos="771525" algn="l"/>
              </a:tabLst>
            </a:pPr>
            <a:r>
              <a:rPr sz="1200" i="1" spc="20" dirty="0">
                <a:latin typeface="Times New Roman" panose="02020603050405020304"/>
                <a:cs typeface="Times New Roman" panose="02020603050405020304"/>
              </a:rPr>
              <a:t>H	</a:t>
            </a:r>
            <a:r>
              <a:rPr sz="1200" i="1" spc="15" dirty="0">
                <a:latin typeface="Times New Roman" panose="02020603050405020304"/>
                <a:cs typeface="Times New Roman" panose="02020603050405020304"/>
              </a:rPr>
              <a:t>S	</a:t>
            </a:r>
            <a:r>
              <a:rPr sz="1200" i="1" spc="20" dirty="0">
                <a:latin typeface="Times New Roman" panose="02020603050405020304"/>
                <a:cs typeface="Times New Roman" panose="02020603050405020304"/>
              </a:rPr>
              <a:t>V</a:t>
            </a:r>
            <a:endParaRPr sz="1200">
              <a:latin typeface="Times New Roman" panose="02020603050405020304"/>
              <a:cs typeface="Times New Roman" panose="02020603050405020304"/>
            </a:endParaRPr>
          </a:p>
        </p:txBody>
      </p:sp>
      <p:sp>
        <p:nvSpPr>
          <p:cNvPr id="16" name="object 16"/>
          <p:cNvSpPr txBox="1"/>
          <p:nvPr/>
        </p:nvSpPr>
        <p:spPr>
          <a:xfrm>
            <a:off x="6095352" y="6070346"/>
            <a:ext cx="1613535" cy="466090"/>
          </a:xfrm>
          <a:prstGeom prst="rect">
            <a:avLst/>
          </a:prstGeom>
        </p:spPr>
        <p:txBody>
          <a:bodyPr vert="horz" wrap="square" lIns="0" tIns="0" rIns="0" bIns="0" rtlCol="0">
            <a:spAutoFit/>
          </a:bodyPr>
          <a:lstStyle/>
          <a:p>
            <a:pPr marL="12700">
              <a:lnSpc>
                <a:spcPct val="100000"/>
              </a:lnSpc>
            </a:pPr>
            <a:r>
              <a:rPr sz="2100" i="1" spc="10" dirty="0">
                <a:latin typeface="Times New Roman" panose="02020603050405020304"/>
                <a:cs typeface="Times New Roman" panose="02020603050405020304"/>
              </a:rPr>
              <a:t>H</a:t>
            </a:r>
            <a:r>
              <a:rPr sz="2100" i="1" spc="-30" dirty="0">
                <a:latin typeface="Times New Roman" panose="02020603050405020304"/>
                <a:cs typeface="Times New Roman" panose="02020603050405020304"/>
              </a:rPr>
              <a:t> </a:t>
            </a:r>
            <a:r>
              <a:rPr sz="1800" i="1" spc="30" baseline="-25000" dirty="0">
                <a:latin typeface="Times New Roman" panose="02020603050405020304"/>
                <a:cs typeface="Times New Roman" panose="02020603050405020304"/>
              </a:rPr>
              <a:t>Q</a:t>
            </a:r>
            <a:r>
              <a:rPr sz="1800" i="1" baseline="-25000" dirty="0">
                <a:latin typeface="Times New Roman" panose="02020603050405020304"/>
                <a:cs typeface="Times New Roman" panose="02020603050405020304"/>
              </a:rPr>
              <a:t> </a:t>
            </a:r>
            <a:r>
              <a:rPr sz="1800" i="1" spc="-142" baseline="-25000" dirty="0">
                <a:latin typeface="Times New Roman" panose="02020603050405020304"/>
                <a:cs typeface="Times New Roman" panose="02020603050405020304"/>
              </a:rPr>
              <a:t> </a:t>
            </a:r>
            <a:r>
              <a:rPr sz="2800" spc="-65" dirty="0">
                <a:latin typeface="Symbol" panose="05050102010706020507"/>
                <a:cs typeface="Symbol" panose="05050102010706020507"/>
              </a:rPr>
              <a:t></a:t>
            </a:r>
            <a:r>
              <a:rPr sz="2100" i="1" spc="10" dirty="0">
                <a:latin typeface="Times New Roman" panose="02020603050405020304"/>
                <a:cs typeface="Times New Roman" panose="02020603050405020304"/>
              </a:rPr>
              <a:t>H</a:t>
            </a:r>
            <a:r>
              <a:rPr sz="2100" i="1" spc="100" dirty="0">
                <a:latin typeface="Times New Roman" panose="02020603050405020304"/>
                <a:cs typeface="Times New Roman" panose="02020603050405020304"/>
              </a:rPr>
              <a:t> </a:t>
            </a:r>
            <a:r>
              <a:rPr sz="2100" dirty="0">
                <a:latin typeface="Times New Roman" panose="02020603050405020304"/>
                <a:cs typeface="Times New Roman" panose="02020603050405020304"/>
              </a:rPr>
              <a:t>,</a:t>
            </a:r>
            <a:r>
              <a:rPr sz="2100" spc="-60" dirty="0">
                <a:latin typeface="Times New Roman" panose="02020603050405020304"/>
                <a:cs typeface="Times New Roman" panose="02020603050405020304"/>
              </a:rPr>
              <a:t> </a:t>
            </a:r>
            <a:r>
              <a:rPr sz="2100" i="1" spc="5" dirty="0">
                <a:latin typeface="Times New Roman" panose="02020603050405020304"/>
                <a:cs typeface="Times New Roman" panose="02020603050405020304"/>
              </a:rPr>
              <a:t>S</a:t>
            </a:r>
            <a:r>
              <a:rPr sz="2100" i="1" spc="-114" dirty="0">
                <a:latin typeface="Times New Roman" panose="02020603050405020304"/>
                <a:cs typeface="Times New Roman" panose="02020603050405020304"/>
              </a:rPr>
              <a:t> </a:t>
            </a:r>
            <a:r>
              <a:rPr sz="2100" dirty="0">
                <a:latin typeface="Times New Roman" panose="02020603050405020304"/>
                <a:cs typeface="Times New Roman" panose="02020603050405020304"/>
              </a:rPr>
              <a:t>,</a:t>
            </a:r>
            <a:r>
              <a:rPr sz="2100" spc="-335" dirty="0">
                <a:latin typeface="Times New Roman" panose="02020603050405020304"/>
                <a:cs typeface="Times New Roman" panose="02020603050405020304"/>
              </a:rPr>
              <a:t> </a:t>
            </a:r>
            <a:r>
              <a:rPr sz="2100" i="1" spc="5" dirty="0">
                <a:latin typeface="Times New Roman" panose="02020603050405020304"/>
                <a:cs typeface="Times New Roman" panose="02020603050405020304"/>
              </a:rPr>
              <a:t>V</a:t>
            </a:r>
            <a:r>
              <a:rPr sz="2100" i="1" spc="210" dirty="0">
                <a:latin typeface="Times New Roman" panose="02020603050405020304"/>
                <a:cs typeface="Times New Roman" panose="02020603050405020304"/>
              </a:rPr>
              <a:t> </a:t>
            </a:r>
            <a:r>
              <a:rPr sz="2800" spc="-100" dirty="0">
                <a:latin typeface="Symbol" panose="05050102010706020507"/>
                <a:cs typeface="Symbol" panose="05050102010706020507"/>
              </a:rPr>
              <a:t></a:t>
            </a:r>
            <a:endParaRPr sz="2800">
              <a:latin typeface="Symbol" panose="05050102010706020507"/>
              <a:cs typeface="Symbol" panose="05050102010706020507"/>
            </a:endParaRPr>
          </a:p>
        </p:txBody>
      </p:sp>
      <p:sp>
        <p:nvSpPr>
          <p:cNvPr id="17" name="object 17"/>
          <p:cNvSpPr txBox="1"/>
          <p:nvPr/>
        </p:nvSpPr>
        <p:spPr>
          <a:xfrm>
            <a:off x="3722496" y="5437619"/>
            <a:ext cx="5217795" cy="719455"/>
          </a:xfrm>
          <a:prstGeom prst="rect">
            <a:avLst/>
          </a:prstGeom>
        </p:spPr>
        <p:txBody>
          <a:bodyPr vert="horz" wrap="square" lIns="0" tIns="0" rIns="0" bIns="0" rtlCol="0">
            <a:spAutoFit/>
          </a:bodyPr>
          <a:lstStyle/>
          <a:p>
            <a:pPr marL="12700">
              <a:lnSpc>
                <a:spcPct val="100000"/>
              </a:lnSpc>
            </a:pPr>
            <a:r>
              <a:rPr sz="4725" spc="22" baseline="-9000" dirty="0">
                <a:latin typeface="Symbol" panose="05050102010706020507"/>
                <a:cs typeface="Symbol" panose="05050102010706020507"/>
              </a:rPr>
              <a:t></a:t>
            </a:r>
            <a:r>
              <a:rPr sz="4725" spc="-7" baseline="-9000" dirty="0">
                <a:latin typeface="Times New Roman" panose="02020603050405020304"/>
                <a:cs typeface="Times New Roman" panose="02020603050405020304"/>
              </a:rPr>
              <a:t> </a:t>
            </a:r>
            <a:r>
              <a:rPr sz="4725" spc="22" baseline="-9000" dirty="0">
                <a:latin typeface="Symbol" panose="05050102010706020507"/>
                <a:cs typeface="Symbol" panose="05050102010706020507"/>
              </a:rPr>
              <a:t></a:t>
            </a:r>
            <a:r>
              <a:rPr sz="4725" spc="-7" baseline="-9000" dirty="0">
                <a:latin typeface="Times New Roman" panose="02020603050405020304"/>
                <a:cs typeface="Times New Roman" panose="02020603050405020304"/>
              </a:rPr>
              <a:t> </a:t>
            </a:r>
            <a:r>
              <a:rPr sz="4725" spc="22" baseline="-9000" dirty="0">
                <a:latin typeface="Symbol" panose="05050102010706020507"/>
                <a:cs typeface="Symbol" panose="05050102010706020507"/>
              </a:rPr>
              <a:t></a:t>
            </a:r>
            <a:r>
              <a:rPr sz="4725" spc="22" baseline="-9000" dirty="0">
                <a:latin typeface="Times New Roman" panose="02020603050405020304"/>
                <a:cs typeface="Times New Roman" panose="02020603050405020304"/>
              </a:rPr>
              <a:t> </a:t>
            </a:r>
            <a:r>
              <a:rPr sz="2100" spc="5" dirty="0">
                <a:latin typeface="Times New Roman" panose="02020603050405020304"/>
                <a:cs typeface="Times New Roman" panose="02020603050405020304"/>
              </a:rPr>
              <a:t>min</a:t>
            </a:r>
            <a:r>
              <a:rPr sz="2100" spc="170" dirty="0">
                <a:latin typeface="Times New Roman" panose="02020603050405020304"/>
                <a:cs typeface="Times New Roman" panose="02020603050405020304"/>
              </a:rPr>
              <a:t> </a:t>
            </a:r>
            <a:r>
              <a:rPr sz="3300" spc="-710" dirty="0">
                <a:latin typeface="Symbol" panose="05050102010706020507"/>
                <a:cs typeface="Symbol" panose="05050102010706020507"/>
              </a:rPr>
              <a:t></a:t>
            </a:r>
            <a:r>
              <a:rPr sz="2100" i="1" spc="10" dirty="0">
                <a:latin typeface="Times New Roman" panose="02020603050405020304"/>
                <a:cs typeface="Times New Roman" panose="02020603050405020304"/>
              </a:rPr>
              <a:t>H</a:t>
            </a:r>
            <a:r>
              <a:rPr sz="2100" i="1" spc="-25" dirty="0">
                <a:latin typeface="Times New Roman" panose="02020603050405020304"/>
                <a:cs typeface="Times New Roman" panose="02020603050405020304"/>
              </a:rPr>
              <a:t> </a:t>
            </a:r>
            <a:r>
              <a:rPr sz="1800" i="1" spc="30" baseline="-25000" dirty="0">
                <a:latin typeface="Times New Roman" panose="02020603050405020304"/>
                <a:cs typeface="Times New Roman" panose="02020603050405020304"/>
              </a:rPr>
              <a:t>Q</a:t>
            </a:r>
            <a:r>
              <a:rPr sz="1800" i="1" baseline="-25000" dirty="0">
                <a:latin typeface="Times New Roman" panose="02020603050405020304"/>
                <a:cs typeface="Times New Roman" panose="02020603050405020304"/>
              </a:rPr>
              <a:t> </a:t>
            </a:r>
            <a:r>
              <a:rPr sz="1800" i="1" spc="-150" baseline="-25000" dirty="0">
                <a:latin typeface="Times New Roman" panose="02020603050405020304"/>
                <a:cs typeface="Times New Roman" panose="02020603050405020304"/>
              </a:rPr>
              <a:t> </a:t>
            </a:r>
            <a:r>
              <a:rPr sz="2800" spc="-65" dirty="0">
                <a:latin typeface="Symbol" panose="05050102010706020507"/>
                <a:cs typeface="Symbol" panose="05050102010706020507"/>
              </a:rPr>
              <a:t></a:t>
            </a:r>
            <a:r>
              <a:rPr sz="2100" i="1" spc="10" dirty="0">
                <a:latin typeface="Times New Roman" panose="02020603050405020304"/>
                <a:cs typeface="Times New Roman" panose="02020603050405020304"/>
              </a:rPr>
              <a:t>H</a:t>
            </a:r>
            <a:r>
              <a:rPr sz="2100" i="1" spc="100" dirty="0">
                <a:latin typeface="Times New Roman" panose="02020603050405020304"/>
                <a:cs typeface="Times New Roman" panose="02020603050405020304"/>
              </a:rPr>
              <a:t> </a:t>
            </a:r>
            <a:r>
              <a:rPr sz="2100" dirty="0">
                <a:latin typeface="Times New Roman" panose="02020603050405020304"/>
                <a:cs typeface="Times New Roman" panose="02020603050405020304"/>
              </a:rPr>
              <a:t>,</a:t>
            </a:r>
            <a:r>
              <a:rPr sz="2100" spc="-60" dirty="0">
                <a:latin typeface="Times New Roman" panose="02020603050405020304"/>
                <a:cs typeface="Times New Roman" panose="02020603050405020304"/>
              </a:rPr>
              <a:t> </a:t>
            </a:r>
            <a:r>
              <a:rPr sz="2100" i="1" spc="5" dirty="0">
                <a:latin typeface="Times New Roman" panose="02020603050405020304"/>
                <a:cs typeface="Times New Roman" panose="02020603050405020304"/>
              </a:rPr>
              <a:t>S</a:t>
            </a:r>
            <a:r>
              <a:rPr sz="2100" i="1" spc="-114" dirty="0">
                <a:latin typeface="Times New Roman" panose="02020603050405020304"/>
                <a:cs typeface="Times New Roman" panose="02020603050405020304"/>
              </a:rPr>
              <a:t> </a:t>
            </a:r>
            <a:r>
              <a:rPr sz="2100" dirty="0">
                <a:latin typeface="Times New Roman" panose="02020603050405020304"/>
                <a:cs typeface="Times New Roman" panose="02020603050405020304"/>
              </a:rPr>
              <a:t>,</a:t>
            </a:r>
            <a:r>
              <a:rPr sz="2100" spc="-335" dirty="0">
                <a:latin typeface="Times New Roman" panose="02020603050405020304"/>
                <a:cs typeface="Times New Roman" panose="02020603050405020304"/>
              </a:rPr>
              <a:t> </a:t>
            </a:r>
            <a:r>
              <a:rPr sz="2100" i="1" spc="5" dirty="0">
                <a:latin typeface="Times New Roman" panose="02020603050405020304"/>
                <a:cs typeface="Times New Roman" panose="02020603050405020304"/>
              </a:rPr>
              <a:t>V</a:t>
            </a:r>
            <a:r>
              <a:rPr sz="2100" i="1" spc="215" dirty="0">
                <a:latin typeface="Times New Roman" panose="02020603050405020304"/>
                <a:cs typeface="Times New Roman" panose="02020603050405020304"/>
              </a:rPr>
              <a:t> </a:t>
            </a:r>
            <a:r>
              <a:rPr sz="2800" spc="-315" dirty="0">
                <a:latin typeface="Symbol" panose="05050102010706020507"/>
                <a:cs typeface="Symbol" panose="05050102010706020507"/>
              </a:rPr>
              <a:t></a:t>
            </a:r>
            <a:r>
              <a:rPr sz="2100" dirty="0">
                <a:latin typeface="Times New Roman" panose="02020603050405020304"/>
                <a:cs typeface="Times New Roman" panose="02020603050405020304"/>
              </a:rPr>
              <a:t>,</a:t>
            </a:r>
            <a:r>
              <a:rPr sz="2100" spc="-25" dirty="0">
                <a:latin typeface="Times New Roman" panose="02020603050405020304"/>
                <a:cs typeface="Times New Roman" panose="02020603050405020304"/>
              </a:rPr>
              <a:t> </a:t>
            </a:r>
            <a:r>
              <a:rPr sz="2100" i="1" spc="10" dirty="0">
                <a:latin typeface="Times New Roman" panose="02020603050405020304"/>
                <a:cs typeface="Times New Roman" panose="02020603050405020304"/>
              </a:rPr>
              <a:t>H</a:t>
            </a:r>
            <a:r>
              <a:rPr sz="2100" i="1" spc="60" dirty="0">
                <a:latin typeface="Times New Roman" panose="02020603050405020304"/>
                <a:cs typeface="Times New Roman" panose="02020603050405020304"/>
              </a:rPr>
              <a:t> </a:t>
            </a:r>
            <a:r>
              <a:rPr sz="1800" i="1" spc="30" baseline="-25000" dirty="0">
                <a:latin typeface="Times New Roman" panose="02020603050405020304"/>
                <a:cs typeface="Times New Roman" panose="02020603050405020304"/>
              </a:rPr>
              <a:t>D</a:t>
            </a:r>
            <a:r>
              <a:rPr sz="1800" i="1" baseline="-25000" dirty="0">
                <a:latin typeface="Times New Roman" panose="02020603050405020304"/>
                <a:cs typeface="Times New Roman" panose="02020603050405020304"/>
              </a:rPr>
              <a:t> </a:t>
            </a:r>
            <a:r>
              <a:rPr sz="1800" i="1" spc="-142" baseline="-25000" dirty="0">
                <a:latin typeface="Times New Roman" panose="02020603050405020304"/>
                <a:cs typeface="Times New Roman" panose="02020603050405020304"/>
              </a:rPr>
              <a:t> </a:t>
            </a:r>
            <a:r>
              <a:rPr sz="2800" spc="-65" dirty="0">
                <a:latin typeface="Symbol" panose="05050102010706020507"/>
                <a:cs typeface="Symbol" panose="05050102010706020507"/>
              </a:rPr>
              <a:t></a:t>
            </a:r>
            <a:r>
              <a:rPr sz="2100" i="1" spc="10" dirty="0">
                <a:latin typeface="Times New Roman" panose="02020603050405020304"/>
                <a:cs typeface="Times New Roman" panose="02020603050405020304"/>
              </a:rPr>
              <a:t>H</a:t>
            </a:r>
            <a:r>
              <a:rPr sz="2100" i="1" spc="95" dirty="0">
                <a:latin typeface="Times New Roman" panose="02020603050405020304"/>
                <a:cs typeface="Times New Roman" panose="02020603050405020304"/>
              </a:rPr>
              <a:t> </a:t>
            </a:r>
            <a:r>
              <a:rPr sz="2100" dirty="0">
                <a:latin typeface="Times New Roman" panose="02020603050405020304"/>
                <a:cs typeface="Times New Roman" panose="02020603050405020304"/>
              </a:rPr>
              <a:t>,</a:t>
            </a:r>
            <a:r>
              <a:rPr sz="2100" spc="-60" dirty="0">
                <a:latin typeface="Times New Roman" panose="02020603050405020304"/>
                <a:cs typeface="Times New Roman" panose="02020603050405020304"/>
              </a:rPr>
              <a:t> </a:t>
            </a:r>
            <a:r>
              <a:rPr sz="2100" i="1" spc="5" dirty="0">
                <a:latin typeface="Times New Roman" panose="02020603050405020304"/>
                <a:cs typeface="Times New Roman" panose="02020603050405020304"/>
              </a:rPr>
              <a:t>S</a:t>
            </a:r>
            <a:r>
              <a:rPr sz="2100" i="1" spc="-110" dirty="0">
                <a:latin typeface="Times New Roman" panose="02020603050405020304"/>
                <a:cs typeface="Times New Roman" panose="02020603050405020304"/>
              </a:rPr>
              <a:t> </a:t>
            </a:r>
            <a:r>
              <a:rPr sz="2100" dirty="0">
                <a:latin typeface="Times New Roman" panose="02020603050405020304"/>
                <a:cs typeface="Times New Roman" panose="02020603050405020304"/>
              </a:rPr>
              <a:t>,</a:t>
            </a:r>
            <a:r>
              <a:rPr sz="2100" spc="-335" dirty="0">
                <a:latin typeface="Times New Roman" panose="02020603050405020304"/>
                <a:cs typeface="Times New Roman" panose="02020603050405020304"/>
              </a:rPr>
              <a:t> </a:t>
            </a:r>
            <a:r>
              <a:rPr sz="2100" i="1" spc="5" dirty="0">
                <a:latin typeface="Times New Roman" panose="02020603050405020304"/>
                <a:cs typeface="Times New Roman" panose="02020603050405020304"/>
              </a:rPr>
              <a:t>V</a:t>
            </a:r>
            <a:r>
              <a:rPr sz="2100" i="1" spc="210" dirty="0">
                <a:latin typeface="Times New Roman" panose="02020603050405020304"/>
                <a:cs typeface="Times New Roman" panose="02020603050405020304"/>
              </a:rPr>
              <a:t> </a:t>
            </a:r>
            <a:r>
              <a:rPr sz="2800" spc="-370" dirty="0">
                <a:latin typeface="Symbol" panose="05050102010706020507"/>
                <a:cs typeface="Symbol" panose="05050102010706020507"/>
              </a:rPr>
              <a:t></a:t>
            </a:r>
            <a:r>
              <a:rPr sz="3300" spc="-380" dirty="0">
                <a:latin typeface="Symbol" panose="05050102010706020507"/>
                <a:cs typeface="Symbol" panose="05050102010706020507"/>
              </a:rPr>
              <a:t></a:t>
            </a:r>
            <a:endParaRPr sz="3300">
              <a:latin typeface="Symbol" panose="05050102010706020507"/>
              <a:cs typeface="Symbol" panose="05050102010706020507"/>
            </a:endParaRPr>
          </a:p>
          <a:p>
            <a:pPr marL="107950">
              <a:lnSpc>
                <a:spcPct val="100000"/>
              </a:lnSpc>
              <a:spcBef>
                <a:spcPts val="160"/>
              </a:spcBef>
              <a:tabLst>
                <a:tab pos="517525" algn="l"/>
                <a:tab pos="878840" algn="l"/>
              </a:tabLst>
            </a:pPr>
            <a:r>
              <a:rPr sz="1200" i="1" spc="20" dirty="0">
                <a:latin typeface="Times New Roman" panose="02020603050405020304"/>
                <a:cs typeface="Times New Roman" panose="02020603050405020304"/>
              </a:rPr>
              <a:t>H	</a:t>
            </a:r>
            <a:r>
              <a:rPr sz="1200" i="1" spc="15" dirty="0">
                <a:latin typeface="Times New Roman" panose="02020603050405020304"/>
                <a:cs typeface="Times New Roman" panose="02020603050405020304"/>
              </a:rPr>
              <a:t>S	</a:t>
            </a:r>
            <a:r>
              <a:rPr sz="1200" i="1" spc="20" dirty="0">
                <a:latin typeface="Times New Roman" panose="02020603050405020304"/>
                <a:cs typeface="Times New Roman" panose="02020603050405020304"/>
              </a:rPr>
              <a:t>V</a:t>
            </a:r>
            <a:endParaRPr sz="1200">
              <a:latin typeface="Times New Roman" panose="02020603050405020304"/>
              <a:cs typeface="Times New Roman" panose="02020603050405020304"/>
            </a:endParaRPr>
          </a:p>
        </p:txBody>
      </p:sp>
      <p:sp>
        <p:nvSpPr>
          <p:cNvPr id="18" name="object 18"/>
          <p:cNvSpPr txBox="1"/>
          <p:nvPr/>
        </p:nvSpPr>
        <p:spPr>
          <a:xfrm>
            <a:off x="2369959" y="5860796"/>
            <a:ext cx="1248410" cy="430530"/>
          </a:xfrm>
          <a:prstGeom prst="rect">
            <a:avLst/>
          </a:prstGeom>
        </p:spPr>
        <p:txBody>
          <a:bodyPr vert="horz" wrap="square" lIns="0" tIns="0" rIns="0" bIns="0" rtlCol="0">
            <a:spAutoFit/>
          </a:bodyPr>
          <a:lstStyle/>
          <a:p>
            <a:pPr marL="12700">
              <a:lnSpc>
                <a:spcPct val="100000"/>
              </a:lnSpc>
            </a:pPr>
            <a:r>
              <a:rPr sz="2100" i="1" spc="5" dirty="0">
                <a:latin typeface="Times New Roman" panose="02020603050405020304"/>
                <a:cs typeface="Times New Roman" panose="02020603050405020304"/>
              </a:rPr>
              <a:t>P</a:t>
            </a:r>
            <a:r>
              <a:rPr sz="2100" i="1" spc="-195" dirty="0">
                <a:latin typeface="Times New Roman" panose="02020603050405020304"/>
                <a:cs typeface="Times New Roman" panose="02020603050405020304"/>
              </a:rPr>
              <a:t> </a:t>
            </a:r>
            <a:r>
              <a:rPr sz="2800" spc="-225" dirty="0">
                <a:latin typeface="Symbol" panose="05050102010706020507"/>
                <a:cs typeface="Symbol" panose="05050102010706020507"/>
              </a:rPr>
              <a:t></a:t>
            </a:r>
            <a:r>
              <a:rPr sz="2100" i="1" spc="10" dirty="0">
                <a:latin typeface="Times New Roman" panose="02020603050405020304"/>
                <a:cs typeface="Times New Roman" panose="02020603050405020304"/>
              </a:rPr>
              <a:t>Q</a:t>
            </a:r>
            <a:r>
              <a:rPr sz="2100" i="1" spc="-180" dirty="0">
                <a:latin typeface="Times New Roman" panose="02020603050405020304"/>
                <a:cs typeface="Times New Roman" panose="02020603050405020304"/>
              </a:rPr>
              <a:t> </a:t>
            </a:r>
            <a:r>
              <a:rPr sz="2100" dirty="0">
                <a:latin typeface="Times New Roman" panose="02020603050405020304"/>
                <a:cs typeface="Times New Roman" panose="02020603050405020304"/>
              </a:rPr>
              <a:t>,</a:t>
            </a:r>
            <a:r>
              <a:rPr sz="2100" spc="-20" dirty="0">
                <a:latin typeface="Times New Roman" panose="02020603050405020304"/>
                <a:cs typeface="Times New Roman" panose="02020603050405020304"/>
              </a:rPr>
              <a:t> </a:t>
            </a:r>
            <a:r>
              <a:rPr sz="2100" i="1" spc="10" dirty="0">
                <a:latin typeface="Times New Roman" panose="02020603050405020304"/>
                <a:cs typeface="Times New Roman" panose="02020603050405020304"/>
              </a:rPr>
              <a:t>D</a:t>
            </a:r>
            <a:r>
              <a:rPr sz="2100" i="1" spc="-60" dirty="0">
                <a:latin typeface="Times New Roman" panose="02020603050405020304"/>
                <a:cs typeface="Times New Roman" panose="02020603050405020304"/>
              </a:rPr>
              <a:t> </a:t>
            </a:r>
            <a:r>
              <a:rPr sz="2800" spc="-100" dirty="0">
                <a:latin typeface="Symbol" panose="05050102010706020507"/>
                <a:cs typeface="Symbol" panose="05050102010706020507"/>
              </a:rPr>
              <a:t></a:t>
            </a:r>
            <a:r>
              <a:rPr sz="2800" spc="-315" dirty="0">
                <a:latin typeface="Times New Roman" panose="02020603050405020304"/>
                <a:cs typeface="Times New Roman" panose="02020603050405020304"/>
              </a:rPr>
              <a:t> </a:t>
            </a:r>
            <a:r>
              <a:rPr sz="2100" spc="5" dirty="0">
                <a:latin typeface="Symbol" panose="05050102010706020507"/>
                <a:cs typeface="Symbol" panose="05050102010706020507"/>
              </a:rPr>
              <a:t></a:t>
            </a:r>
            <a:endParaRPr sz="2100">
              <a:latin typeface="Symbol" panose="05050102010706020507"/>
              <a:cs typeface="Symbol" panose="05050102010706020507"/>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直方图相交法的缺点：思考题</a:t>
            </a:r>
          </a:p>
        </p:txBody>
      </p:sp>
      <p:sp>
        <p:nvSpPr>
          <p:cNvPr id="6" name="object 6"/>
          <p:cNvSpPr txBox="1"/>
          <p:nvPr/>
        </p:nvSpPr>
        <p:spPr>
          <a:xfrm>
            <a:off x="1897507" y="2485897"/>
            <a:ext cx="104140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Bin-By-Bin</a:t>
            </a:r>
            <a:endParaRPr sz="1600">
              <a:latin typeface="新宋体" panose="02010609030101010101" charset="-122"/>
              <a:cs typeface="新宋体" panose="02010609030101010101" charset="-122"/>
            </a:endParaRPr>
          </a:p>
        </p:txBody>
      </p:sp>
      <p:sp>
        <p:nvSpPr>
          <p:cNvPr id="7" name="object 7"/>
          <p:cNvSpPr txBox="1"/>
          <p:nvPr/>
        </p:nvSpPr>
        <p:spPr>
          <a:xfrm>
            <a:off x="1681098" y="4285729"/>
            <a:ext cx="144780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Bin-Across-Bin</a:t>
            </a:r>
            <a:endParaRPr sz="1600">
              <a:latin typeface="新宋体" panose="02010609030101010101" charset="-122"/>
              <a:cs typeface="新宋体" panose="02010609030101010101" charset="-122"/>
            </a:endParaRPr>
          </a:p>
        </p:txBody>
      </p:sp>
      <p:sp>
        <p:nvSpPr>
          <p:cNvPr id="8" name="object 8"/>
          <p:cNvSpPr/>
          <p:nvPr/>
        </p:nvSpPr>
        <p:spPr>
          <a:xfrm>
            <a:off x="3691013" y="1978151"/>
            <a:ext cx="5619750" cy="318439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33" y="959865"/>
            <a:ext cx="2665730" cy="1362710"/>
          </a:xfrm>
          <a:prstGeom prst="rect">
            <a:avLst/>
          </a:prstGeom>
        </p:spPr>
        <p:txBody>
          <a:bodyPr vert="horz" wrap="square" lIns="0" tIns="0" rIns="0" bIns="0" rtlCol="0">
            <a:spAutoFit/>
          </a:bodyPr>
          <a:lstStyle/>
          <a:p>
            <a:pPr marL="83185">
              <a:lnSpc>
                <a:spcPct val="100000"/>
              </a:lnSpc>
            </a:pPr>
            <a:r>
              <a:rPr sz="3200" b="1" spc="-15" dirty="0">
                <a:latin typeface="新宋体" panose="02010609030101010101" charset="-122"/>
                <a:cs typeface="新宋体" panose="02010609030101010101" charset="-122"/>
              </a:rPr>
              <a:t>颜色特征</a:t>
            </a:r>
            <a:endParaRPr sz="3200">
              <a:latin typeface="新宋体" panose="02010609030101010101" charset="-122"/>
              <a:cs typeface="新宋体" panose="02010609030101010101" charset="-122"/>
            </a:endParaRPr>
          </a:p>
          <a:p>
            <a:pPr>
              <a:lnSpc>
                <a:spcPct val="100000"/>
              </a:lnSpc>
              <a:spcBef>
                <a:spcPts val="35"/>
              </a:spcBef>
            </a:pPr>
            <a:endParaRPr sz="2700">
              <a:latin typeface="Times New Roman" panose="02020603050405020304"/>
              <a:cs typeface="Times New Roman" panose="02020603050405020304"/>
            </a:endParaRPr>
          </a:p>
          <a:p>
            <a:pPr marL="12700">
              <a:lnSpc>
                <a:spcPts val="3750"/>
              </a:lnSpc>
            </a:pPr>
            <a:r>
              <a:rPr sz="3200" b="1" spc="-15" dirty="0">
                <a:latin typeface="新宋体" panose="02010609030101010101" charset="-122"/>
                <a:cs typeface="新宋体" panose="02010609030101010101" charset="-122"/>
              </a:rPr>
              <a:t>2、欧式距离法</a:t>
            </a:r>
            <a:endParaRPr sz="3200">
              <a:latin typeface="新宋体" panose="02010609030101010101" charset="-122"/>
              <a:cs typeface="新宋体" panose="02010609030101010101" charset="-122"/>
            </a:endParaRPr>
          </a:p>
        </p:txBody>
      </p:sp>
      <p:sp>
        <p:nvSpPr>
          <p:cNvPr id="6" name="object 6"/>
          <p:cNvSpPr/>
          <p:nvPr/>
        </p:nvSpPr>
        <p:spPr>
          <a:xfrm>
            <a:off x="4343358" y="3147069"/>
            <a:ext cx="51435" cy="28575"/>
          </a:xfrm>
          <a:custGeom>
            <a:avLst/>
            <a:gdLst/>
            <a:ahLst/>
            <a:cxnLst/>
            <a:rect l="l" t="t" r="r" b="b"/>
            <a:pathLst>
              <a:path w="51435" h="28575">
                <a:moveTo>
                  <a:pt x="0" y="28195"/>
                </a:moveTo>
                <a:lnTo>
                  <a:pt x="51060" y="0"/>
                </a:lnTo>
              </a:path>
            </a:pathLst>
          </a:custGeom>
          <a:ln w="16195">
            <a:solidFill>
              <a:srgbClr val="000000"/>
            </a:solidFill>
          </a:ln>
        </p:spPr>
        <p:txBody>
          <a:bodyPr wrap="square" lIns="0" tIns="0" rIns="0" bIns="0" rtlCol="0"/>
          <a:lstStyle/>
          <a:p>
            <a:endParaRPr/>
          </a:p>
        </p:txBody>
      </p:sp>
      <p:sp>
        <p:nvSpPr>
          <p:cNvPr id="7" name="object 7"/>
          <p:cNvSpPr/>
          <p:nvPr/>
        </p:nvSpPr>
        <p:spPr>
          <a:xfrm>
            <a:off x="4394406" y="3155455"/>
            <a:ext cx="74930" cy="380365"/>
          </a:xfrm>
          <a:custGeom>
            <a:avLst/>
            <a:gdLst/>
            <a:ahLst/>
            <a:cxnLst/>
            <a:rect l="l" t="t" r="r" b="b"/>
            <a:pathLst>
              <a:path w="74929" h="380364">
                <a:moveTo>
                  <a:pt x="0" y="0"/>
                </a:moveTo>
                <a:lnTo>
                  <a:pt x="74679" y="380236"/>
                </a:lnTo>
              </a:path>
            </a:pathLst>
          </a:custGeom>
          <a:ln w="33381">
            <a:solidFill>
              <a:srgbClr val="000000"/>
            </a:solidFill>
          </a:ln>
        </p:spPr>
        <p:txBody>
          <a:bodyPr wrap="square" lIns="0" tIns="0" rIns="0" bIns="0" rtlCol="0"/>
          <a:lstStyle/>
          <a:p>
            <a:endParaRPr/>
          </a:p>
        </p:txBody>
      </p:sp>
      <p:sp>
        <p:nvSpPr>
          <p:cNvPr id="8" name="object 8"/>
          <p:cNvSpPr/>
          <p:nvPr/>
        </p:nvSpPr>
        <p:spPr>
          <a:xfrm>
            <a:off x="4477472" y="2513089"/>
            <a:ext cx="3147695" cy="1022985"/>
          </a:xfrm>
          <a:custGeom>
            <a:avLst/>
            <a:gdLst/>
            <a:ahLst/>
            <a:cxnLst/>
            <a:rect l="l" t="t" r="r" b="b"/>
            <a:pathLst>
              <a:path w="3147695" h="1022985">
                <a:moveTo>
                  <a:pt x="0" y="1022603"/>
                </a:moveTo>
                <a:lnTo>
                  <a:pt x="98297" y="0"/>
                </a:lnTo>
                <a:lnTo>
                  <a:pt x="3147117" y="0"/>
                </a:lnTo>
              </a:path>
            </a:pathLst>
          </a:custGeom>
          <a:ln w="16102">
            <a:solidFill>
              <a:srgbClr val="000000"/>
            </a:solidFill>
          </a:ln>
        </p:spPr>
        <p:txBody>
          <a:bodyPr wrap="square" lIns="0" tIns="0" rIns="0" bIns="0" rtlCol="0"/>
          <a:lstStyle/>
          <a:p>
            <a:endParaRPr/>
          </a:p>
        </p:txBody>
      </p:sp>
      <p:sp>
        <p:nvSpPr>
          <p:cNvPr id="9" name="object 9"/>
          <p:cNvSpPr txBox="1"/>
          <p:nvPr/>
        </p:nvSpPr>
        <p:spPr>
          <a:xfrm>
            <a:off x="4622419" y="2534665"/>
            <a:ext cx="401320"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L</a:t>
            </a:r>
            <a:r>
              <a:rPr sz="1750" i="1" spc="-270" dirty="0">
                <a:latin typeface="Times New Roman" panose="02020603050405020304"/>
                <a:cs typeface="Times New Roman" panose="02020603050405020304"/>
              </a:rPr>
              <a:t> </a:t>
            </a:r>
            <a:r>
              <a:rPr sz="1750" spc="-45" dirty="0">
                <a:latin typeface="Symbol" panose="05050102010706020507"/>
                <a:cs typeface="Symbol" panose="05050102010706020507"/>
              </a:rPr>
              <a:t></a:t>
            </a:r>
            <a:r>
              <a:rPr sz="1750" spc="10" dirty="0">
                <a:latin typeface="Times New Roman" panose="02020603050405020304"/>
                <a:cs typeface="Times New Roman" panose="02020603050405020304"/>
              </a:rPr>
              <a:t>1</a:t>
            </a:r>
            <a:endParaRPr sz="1750">
              <a:latin typeface="Times New Roman" panose="02020603050405020304"/>
              <a:cs typeface="Times New Roman" panose="02020603050405020304"/>
            </a:endParaRPr>
          </a:p>
        </p:txBody>
      </p:sp>
      <p:sp>
        <p:nvSpPr>
          <p:cNvPr id="10" name="object 10"/>
          <p:cNvSpPr txBox="1"/>
          <p:nvPr/>
        </p:nvSpPr>
        <p:spPr>
          <a:xfrm>
            <a:off x="4627753" y="3294379"/>
            <a:ext cx="360045" cy="279400"/>
          </a:xfrm>
          <a:prstGeom prst="rect">
            <a:avLst/>
          </a:prstGeom>
        </p:spPr>
        <p:txBody>
          <a:bodyPr vert="horz" wrap="square" lIns="0" tIns="0" rIns="0" bIns="0" rtlCol="0">
            <a:spAutoFit/>
          </a:bodyPr>
          <a:lstStyle/>
          <a:p>
            <a:pPr marL="12700">
              <a:lnSpc>
                <a:spcPct val="100000"/>
              </a:lnSpc>
            </a:pPr>
            <a:r>
              <a:rPr sz="1750" i="1" spc="5" dirty="0">
                <a:latin typeface="Times New Roman" panose="02020603050405020304"/>
                <a:cs typeface="Times New Roman" panose="02020603050405020304"/>
              </a:rPr>
              <a:t>i</a:t>
            </a:r>
            <a:r>
              <a:rPr sz="1750" i="1" spc="-270" dirty="0">
                <a:latin typeface="Times New Roman" panose="02020603050405020304"/>
                <a:cs typeface="Times New Roman" panose="02020603050405020304"/>
              </a:rPr>
              <a:t> </a:t>
            </a:r>
            <a:r>
              <a:rPr sz="1750" spc="120" dirty="0">
                <a:latin typeface="Symbol" panose="05050102010706020507"/>
                <a:cs typeface="Symbol" panose="05050102010706020507"/>
              </a:rPr>
              <a:t></a:t>
            </a:r>
            <a:r>
              <a:rPr sz="1750" spc="10" dirty="0">
                <a:latin typeface="Times New Roman" panose="02020603050405020304"/>
                <a:cs typeface="Times New Roman" panose="02020603050405020304"/>
              </a:rPr>
              <a:t>0</a:t>
            </a:r>
            <a:endParaRPr sz="1750">
              <a:latin typeface="Times New Roman" panose="02020603050405020304"/>
              <a:cs typeface="Times New Roman" panose="02020603050405020304"/>
            </a:endParaRPr>
          </a:p>
        </p:txBody>
      </p:sp>
      <p:sp>
        <p:nvSpPr>
          <p:cNvPr id="11" name="object 11"/>
          <p:cNvSpPr txBox="1"/>
          <p:nvPr/>
        </p:nvSpPr>
        <p:spPr>
          <a:xfrm>
            <a:off x="6757543" y="3022333"/>
            <a:ext cx="187960"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D</a:t>
            </a:r>
            <a:endParaRPr sz="1750">
              <a:latin typeface="Times New Roman" panose="02020603050405020304"/>
              <a:cs typeface="Times New Roman" panose="02020603050405020304"/>
            </a:endParaRPr>
          </a:p>
        </p:txBody>
      </p:sp>
      <p:sp>
        <p:nvSpPr>
          <p:cNvPr id="12" name="object 12"/>
          <p:cNvSpPr txBox="1"/>
          <p:nvPr/>
        </p:nvSpPr>
        <p:spPr>
          <a:xfrm>
            <a:off x="5485765" y="3022333"/>
            <a:ext cx="187960"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Q</a:t>
            </a:r>
            <a:endParaRPr sz="1750">
              <a:latin typeface="Times New Roman" panose="02020603050405020304"/>
              <a:cs typeface="Times New Roman" panose="02020603050405020304"/>
            </a:endParaRPr>
          </a:p>
        </p:txBody>
      </p:sp>
      <p:sp>
        <p:nvSpPr>
          <p:cNvPr id="13" name="object 13"/>
          <p:cNvSpPr txBox="1"/>
          <p:nvPr/>
        </p:nvSpPr>
        <p:spPr>
          <a:xfrm>
            <a:off x="2722740" y="3022333"/>
            <a:ext cx="163195"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E</a:t>
            </a:r>
            <a:endParaRPr sz="1750">
              <a:latin typeface="Times New Roman" panose="02020603050405020304"/>
              <a:cs typeface="Times New Roman" panose="02020603050405020304"/>
            </a:endParaRPr>
          </a:p>
        </p:txBody>
      </p:sp>
      <p:sp>
        <p:nvSpPr>
          <p:cNvPr id="14" name="object 14"/>
          <p:cNvSpPr txBox="1"/>
          <p:nvPr/>
        </p:nvSpPr>
        <p:spPr>
          <a:xfrm>
            <a:off x="5705195" y="2526284"/>
            <a:ext cx="1868170" cy="744855"/>
          </a:xfrm>
          <a:prstGeom prst="rect">
            <a:avLst/>
          </a:prstGeom>
        </p:spPr>
        <p:txBody>
          <a:bodyPr vert="horz" wrap="square" lIns="0" tIns="0" rIns="0" bIns="0" rtlCol="0">
            <a:spAutoFit/>
          </a:bodyPr>
          <a:lstStyle/>
          <a:p>
            <a:pPr marL="12700">
              <a:lnSpc>
                <a:spcPts val="5860"/>
              </a:lnSpc>
              <a:tabLst>
                <a:tab pos="1284605" algn="l"/>
              </a:tabLst>
            </a:pPr>
            <a:r>
              <a:rPr sz="4000" spc="-445" dirty="0">
                <a:latin typeface="Symbol" panose="05050102010706020507"/>
                <a:cs typeface="Symbol" panose="05050102010706020507"/>
              </a:rPr>
              <a:t></a:t>
            </a:r>
            <a:r>
              <a:rPr sz="3000" i="1" spc="245" dirty="0">
                <a:latin typeface="Times New Roman" panose="02020603050405020304"/>
                <a:cs typeface="Times New Roman" panose="02020603050405020304"/>
              </a:rPr>
              <a:t>i</a:t>
            </a:r>
            <a:r>
              <a:rPr sz="4000" spc="-15" dirty="0">
                <a:latin typeface="Symbol" panose="05050102010706020507"/>
                <a:cs typeface="Symbol" panose="05050102010706020507"/>
              </a:rPr>
              <a:t></a:t>
            </a:r>
            <a:r>
              <a:rPr sz="3000" spc="15" dirty="0">
                <a:latin typeface="Symbol" panose="05050102010706020507"/>
                <a:cs typeface="Symbol" panose="05050102010706020507"/>
              </a:rPr>
              <a:t></a:t>
            </a:r>
            <a:r>
              <a:rPr sz="3000" spc="-45" dirty="0">
                <a:latin typeface="Times New Roman" panose="02020603050405020304"/>
                <a:cs typeface="Times New Roman" panose="02020603050405020304"/>
              </a:rPr>
              <a:t> </a:t>
            </a:r>
            <a:r>
              <a:rPr sz="3000" i="1" spc="25" dirty="0">
                <a:latin typeface="Times New Roman" panose="02020603050405020304"/>
                <a:cs typeface="Times New Roman" panose="02020603050405020304"/>
              </a:rPr>
              <a:t>H</a:t>
            </a:r>
            <a:r>
              <a:rPr sz="3000" i="1" dirty="0">
                <a:latin typeface="Times New Roman" panose="02020603050405020304"/>
                <a:cs typeface="Times New Roman" panose="02020603050405020304"/>
              </a:rPr>
              <a:t>	</a:t>
            </a:r>
            <a:r>
              <a:rPr sz="4000" spc="-445" dirty="0">
                <a:latin typeface="Symbol" panose="05050102010706020507"/>
                <a:cs typeface="Symbol" panose="05050102010706020507"/>
              </a:rPr>
              <a:t></a:t>
            </a:r>
            <a:r>
              <a:rPr sz="3000" i="1" spc="245" dirty="0">
                <a:latin typeface="Times New Roman" panose="02020603050405020304"/>
                <a:cs typeface="Times New Roman" panose="02020603050405020304"/>
              </a:rPr>
              <a:t>i</a:t>
            </a:r>
            <a:r>
              <a:rPr sz="4000" spc="-470" dirty="0">
                <a:latin typeface="Symbol" panose="05050102010706020507"/>
                <a:cs typeface="Symbol" panose="05050102010706020507"/>
              </a:rPr>
              <a:t></a:t>
            </a:r>
            <a:r>
              <a:rPr sz="4900" spc="-875" dirty="0">
                <a:latin typeface="Symbol" panose="05050102010706020507"/>
                <a:cs typeface="Symbol" panose="05050102010706020507"/>
              </a:rPr>
              <a:t></a:t>
            </a:r>
            <a:r>
              <a:rPr sz="2625" spc="15" baseline="51000" dirty="0">
                <a:latin typeface="Times New Roman" panose="02020603050405020304"/>
                <a:cs typeface="Times New Roman" panose="02020603050405020304"/>
              </a:rPr>
              <a:t>2</a:t>
            </a:r>
            <a:endParaRPr sz="2625" baseline="51000">
              <a:latin typeface="Times New Roman" panose="02020603050405020304"/>
              <a:cs typeface="Times New Roman" panose="02020603050405020304"/>
            </a:endParaRPr>
          </a:p>
        </p:txBody>
      </p:sp>
      <p:sp>
        <p:nvSpPr>
          <p:cNvPr id="15" name="object 15"/>
          <p:cNvSpPr txBox="1"/>
          <p:nvPr/>
        </p:nvSpPr>
        <p:spPr>
          <a:xfrm>
            <a:off x="2527668" y="2526284"/>
            <a:ext cx="2942590" cy="828040"/>
          </a:xfrm>
          <a:prstGeom prst="rect">
            <a:avLst/>
          </a:prstGeom>
        </p:spPr>
        <p:txBody>
          <a:bodyPr vert="horz" wrap="square" lIns="0" tIns="0" rIns="0" bIns="0" rtlCol="0">
            <a:spAutoFit/>
          </a:bodyPr>
          <a:lstStyle/>
          <a:p>
            <a:pPr marL="12700">
              <a:lnSpc>
                <a:spcPct val="100000"/>
              </a:lnSpc>
              <a:tabLst>
                <a:tab pos="409575" algn="l"/>
                <a:tab pos="2068830" algn="l"/>
              </a:tabLst>
            </a:pPr>
            <a:r>
              <a:rPr sz="3000" i="1" spc="20" dirty="0">
                <a:latin typeface="Times New Roman" panose="02020603050405020304"/>
                <a:cs typeface="Times New Roman" panose="02020603050405020304"/>
              </a:rPr>
              <a:t>P	</a:t>
            </a:r>
            <a:r>
              <a:rPr sz="4000" spc="-445" dirty="0">
                <a:latin typeface="Symbol" panose="05050102010706020507"/>
                <a:cs typeface="Symbol" panose="05050102010706020507"/>
              </a:rPr>
              <a:t></a:t>
            </a:r>
            <a:r>
              <a:rPr sz="3000" i="1" spc="155" dirty="0">
                <a:latin typeface="Times New Roman" panose="02020603050405020304"/>
                <a:cs typeface="Times New Roman" panose="02020603050405020304"/>
              </a:rPr>
              <a:t>Q</a:t>
            </a:r>
            <a:r>
              <a:rPr sz="3000" spc="5" dirty="0">
                <a:latin typeface="Times New Roman" panose="02020603050405020304"/>
                <a:cs typeface="Times New Roman" panose="02020603050405020304"/>
              </a:rPr>
              <a:t>,</a:t>
            </a:r>
            <a:r>
              <a:rPr sz="3000" spc="-225" dirty="0">
                <a:latin typeface="Times New Roman" panose="02020603050405020304"/>
                <a:cs typeface="Times New Roman" panose="02020603050405020304"/>
              </a:rPr>
              <a:t> </a:t>
            </a:r>
            <a:r>
              <a:rPr sz="3000" i="1" spc="25" dirty="0">
                <a:latin typeface="Times New Roman" panose="02020603050405020304"/>
                <a:cs typeface="Times New Roman" panose="02020603050405020304"/>
              </a:rPr>
              <a:t>D</a:t>
            </a:r>
            <a:r>
              <a:rPr sz="3000" i="1" spc="-470" dirty="0">
                <a:latin typeface="Times New Roman" panose="02020603050405020304"/>
                <a:cs typeface="Times New Roman" panose="02020603050405020304"/>
              </a:rPr>
              <a:t> </a:t>
            </a:r>
            <a:r>
              <a:rPr sz="4000" spc="-295" dirty="0">
                <a:latin typeface="Symbol" panose="05050102010706020507"/>
                <a:cs typeface="Symbol" panose="05050102010706020507"/>
              </a:rPr>
              <a:t></a:t>
            </a:r>
            <a:r>
              <a:rPr sz="4000" spc="-520" dirty="0">
                <a:latin typeface="Times New Roman" panose="02020603050405020304"/>
                <a:cs typeface="Times New Roman" panose="02020603050405020304"/>
              </a:rPr>
              <a:t> </a:t>
            </a:r>
            <a:r>
              <a:rPr sz="3000" spc="15" dirty="0">
                <a:latin typeface="Symbol" panose="05050102010706020507"/>
                <a:cs typeface="Symbol" panose="05050102010706020507"/>
              </a:rPr>
              <a:t></a:t>
            </a:r>
            <a:r>
              <a:rPr sz="3000" dirty="0">
                <a:latin typeface="Times New Roman" panose="02020603050405020304"/>
                <a:cs typeface="Times New Roman" panose="02020603050405020304"/>
              </a:rPr>
              <a:t>	</a:t>
            </a:r>
            <a:r>
              <a:rPr sz="6825" baseline="-9000" dirty="0">
                <a:latin typeface="Symbol" panose="05050102010706020507"/>
                <a:cs typeface="Symbol" panose="05050102010706020507"/>
              </a:rPr>
              <a:t></a:t>
            </a:r>
            <a:r>
              <a:rPr sz="6825" spc="-1019" baseline="-9000" dirty="0">
                <a:latin typeface="Times New Roman" panose="02020603050405020304"/>
                <a:cs typeface="Times New Roman" panose="02020603050405020304"/>
              </a:rPr>
              <a:t> </a:t>
            </a:r>
            <a:r>
              <a:rPr sz="4900" spc="-760" dirty="0">
                <a:latin typeface="Symbol" panose="05050102010706020507"/>
                <a:cs typeface="Symbol" panose="05050102010706020507"/>
              </a:rPr>
              <a:t></a:t>
            </a:r>
            <a:r>
              <a:rPr sz="3000" i="1" spc="25" dirty="0">
                <a:latin typeface="Times New Roman" panose="02020603050405020304"/>
                <a:cs typeface="Times New Roman" panose="02020603050405020304"/>
              </a:rPr>
              <a:t>H</a:t>
            </a:r>
            <a:endParaRPr sz="3000">
              <a:latin typeface="Times New Roman" panose="02020603050405020304"/>
              <a:cs typeface="Times New Roman" panose="02020603050405020304"/>
            </a:endParaRPr>
          </a:p>
        </p:txBody>
      </p:sp>
      <p:sp>
        <p:nvSpPr>
          <p:cNvPr id="16" name="object 16"/>
          <p:cNvSpPr/>
          <p:nvPr/>
        </p:nvSpPr>
        <p:spPr>
          <a:xfrm>
            <a:off x="4151326" y="5020840"/>
            <a:ext cx="51435" cy="28575"/>
          </a:xfrm>
          <a:custGeom>
            <a:avLst/>
            <a:gdLst/>
            <a:ahLst/>
            <a:cxnLst/>
            <a:rect l="l" t="t" r="r" b="b"/>
            <a:pathLst>
              <a:path w="51435" h="28575">
                <a:moveTo>
                  <a:pt x="0" y="28195"/>
                </a:moveTo>
                <a:lnTo>
                  <a:pt x="51060" y="0"/>
                </a:lnTo>
              </a:path>
            </a:pathLst>
          </a:custGeom>
          <a:ln w="16195">
            <a:solidFill>
              <a:srgbClr val="000000"/>
            </a:solidFill>
          </a:ln>
        </p:spPr>
        <p:txBody>
          <a:bodyPr wrap="square" lIns="0" tIns="0" rIns="0" bIns="0" rtlCol="0"/>
          <a:lstStyle/>
          <a:p>
            <a:endParaRPr/>
          </a:p>
        </p:txBody>
      </p:sp>
      <p:sp>
        <p:nvSpPr>
          <p:cNvPr id="17" name="object 17"/>
          <p:cNvSpPr/>
          <p:nvPr/>
        </p:nvSpPr>
        <p:spPr>
          <a:xfrm>
            <a:off x="4202374" y="5029213"/>
            <a:ext cx="74930" cy="380365"/>
          </a:xfrm>
          <a:custGeom>
            <a:avLst/>
            <a:gdLst/>
            <a:ahLst/>
            <a:cxnLst/>
            <a:rect l="l" t="t" r="r" b="b"/>
            <a:pathLst>
              <a:path w="74929" h="380364">
                <a:moveTo>
                  <a:pt x="0" y="0"/>
                </a:moveTo>
                <a:lnTo>
                  <a:pt x="74679" y="380236"/>
                </a:lnTo>
              </a:path>
            </a:pathLst>
          </a:custGeom>
          <a:ln w="33381">
            <a:solidFill>
              <a:srgbClr val="000000"/>
            </a:solidFill>
          </a:ln>
        </p:spPr>
        <p:txBody>
          <a:bodyPr wrap="square" lIns="0" tIns="0" rIns="0" bIns="0" rtlCol="0"/>
          <a:lstStyle/>
          <a:p>
            <a:endParaRPr/>
          </a:p>
        </p:txBody>
      </p:sp>
      <p:sp>
        <p:nvSpPr>
          <p:cNvPr id="18" name="object 18"/>
          <p:cNvSpPr/>
          <p:nvPr/>
        </p:nvSpPr>
        <p:spPr>
          <a:xfrm>
            <a:off x="4285440" y="4386859"/>
            <a:ext cx="3552825" cy="1022985"/>
          </a:xfrm>
          <a:custGeom>
            <a:avLst/>
            <a:gdLst/>
            <a:ahLst/>
            <a:cxnLst/>
            <a:rect l="l" t="t" r="r" b="b"/>
            <a:pathLst>
              <a:path w="3552825" h="1022985">
                <a:moveTo>
                  <a:pt x="0" y="1022603"/>
                </a:moveTo>
                <a:lnTo>
                  <a:pt x="98297" y="0"/>
                </a:lnTo>
                <a:lnTo>
                  <a:pt x="3552505" y="0"/>
                </a:lnTo>
              </a:path>
            </a:pathLst>
          </a:custGeom>
          <a:ln w="16089">
            <a:solidFill>
              <a:srgbClr val="000000"/>
            </a:solidFill>
          </a:ln>
        </p:spPr>
        <p:txBody>
          <a:bodyPr wrap="square" lIns="0" tIns="0" rIns="0" bIns="0" rtlCol="0"/>
          <a:lstStyle/>
          <a:p>
            <a:endParaRPr/>
          </a:p>
        </p:txBody>
      </p:sp>
      <p:sp>
        <p:nvSpPr>
          <p:cNvPr id="19" name="object 19"/>
          <p:cNvSpPr txBox="1"/>
          <p:nvPr/>
        </p:nvSpPr>
        <p:spPr>
          <a:xfrm>
            <a:off x="1610245" y="3764788"/>
            <a:ext cx="3274695" cy="922655"/>
          </a:xfrm>
          <a:prstGeom prst="rect">
            <a:avLst/>
          </a:prstGeom>
        </p:spPr>
        <p:txBody>
          <a:bodyPr vert="horz" wrap="square" lIns="0" tIns="0" rIns="0" bIns="0" rtlCol="0">
            <a:spAutoFit/>
          </a:bodyPr>
          <a:lstStyle/>
          <a:p>
            <a:pPr marR="5080" algn="r">
              <a:lnSpc>
                <a:spcPct val="100000"/>
              </a:lnSpc>
            </a:pPr>
            <a:r>
              <a:rPr sz="3200" b="1" spc="-15" dirty="0">
                <a:latin typeface="新宋体" panose="02010609030101010101" charset="-122"/>
                <a:cs typeface="新宋体" panose="02010609030101010101" charset="-122"/>
              </a:rPr>
              <a:t>加权的欧式距离法</a:t>
            </a:r>
            <a:endParaRPr sz="3200">
              <a:latin typeface="新宋体" panose="02010609030101010101" charset="-122"/>
              <a:cs typeface="新宋体" panose="02010609030101010101" charset="-122"/>
            </a:endParaRPr>
          </a:p>
          <a:p>
            <a:pPr marR="58420" algn="r">
              <a:lnSpc>
                <a:spcPct val="100000"/>
              </a:lnSpc>
              <a:spcBef>
                <a:spcPts val="1225"/>
              </a:spcBef>
            </a:pPr>
            <a:r>
              <a:rPr sz="1750" i="1" spc="10" dirty="0">
                <a:latin typeface="Times New Roman" panose="02020603050405020304"/>
                <a:cs typeface="Times New Roman" panose="02020603050405020304"/>
              </a:rPr>
              <a:t>L</a:t>
            </a:r>
            <a:r>
              <a:rPr sz="1750" i="1" spc="-270" dirty="0">
                <a:latin typeface="Times New Roman" panose="02020603050405020304"/>
                <a:cs typeface="Times New Roman" panose="02020603050405020304"/>
              </a:rPr>
              <a:t> </a:t>
            </a:r>
            <a:r>
              <a:rPr sz="1750" spc="-45" dirty="0">
                <a:latin typeface="Symbol" panose="05050102010706020507"/>
                <a:cs typeface="Symbol" panose="05050102010706020507"/>
              </a:rPr>
              <a:t></a:t>
            </a:r>
            <a:r>
              <a:rPr sz="1750" spc="10" dirty="0">
                <a:latin typeface="Times New Roman" panose="02020603050405020304"/>
                <a:cs typeface="Times New Roman" panose="02020603050405020304"/>
              </a:rPr>
              <a:t>1</a:t>
            </a:r>
            <a:endParaRPr sz="1750">
              <a:latin typeface="Times New Roman" panose="02020603050405020304"/>
              <a:cs typeface="Times New Roman" panose="02020603050405020304"/>
            </a:endParaRPr>
          </a:p>
        </p:txBody>
      </p:sp>
      <p:sp>
        <p:nvSpPr>
          <p:cNvPr id="20" name="object 20"/>
          <p:cNvSpPr txBox="1"/>
          <p:nvPr/>
        </p:nvSpPr>
        <p:spPr>
          <a:xfrm>
            <a:off x="4435728" y="5168138"/>
            <a:ext cx="360045" cy="279400"/>
          </a:xfrm>
          <a:prstGeom prst="rect">
            <a:avLst/>
          </a:prstGeom>
        </p:spPr>
        <p:txBody>
          <a:bodyPr vert="horz" wrap="square" lIns="0" tIns="0" rIns="0" bIns="0" rtlCol="0">
            <a:spAutoFit/>
          </a:bodyPr>
          <a:lstStyle/>
          <a:p>
            <a:pPr marL="12700">
              <a:lnSpc>
                <a:spcPct val="100000"/>
              </a:lnSpc>
            </a:pPr>
            <a:r>
              <a:rPr sz="1750" i="1" spc="5" dirty="0">
                <a:latin typeface="Times New Roman" panose="02020603050405020304"/>
                <a:cs typeface="Times New Roman" panose="02020603050405020304"/>
              </a:rPr>
              <a:t>i</a:t>
            </a:r>
            <a:r>
              <a:rPr sz="1750" i="1" spc="-270" dirty="0">
                <a:latin typeface="Times New Roman" panose="02020603050405020304"/>
                <a:cs typeface="Times New Roman" panose="02020603050405020304"/>
              </a:rPr>
              <a:t> </a:t>
            </a:r>
            <a:r>
              <a:rPr sz="1750" spc="120" dirty="0">
                <a:latin typeface="Symbol" panose="05050102010706020507"/>
                <a:cs typeface="Symbol" panose="05050102010706020507"/>
              </a:rPr>
              <a:t></a:t>
            </a:r>
            <a:r>
              <a:rPr sz="1750" spc="10" dirty="0">
                <a:latin typeface="Times New Roman" panose="02020603050405020304"/>
                <a:cs typeface="Times New Roman" panose="02020603050405020304"/>
              </a:rPr>
              <a:t>0</a:t>
            </a:r>
            <a:endParaRPr sz="1750">
              <a:latin typeface="Times New Roman" panose="02020603050405020304"/>
              <a:cs typeface="Times New Roman" panose="02020603050405020304"/>
            </a:endParaRPr>
          </a:p>
        </p:txBody>
      </p:sp>
      <p:sp>
        <p:nvSpPr>
          <p:cNvPr id="21" name="object 21"/>
          <p:cNvSpPr txBox="1"/>
          <p:nvPr/>
        </p:nvSpPr>
        <p:spPr>
          <a:xfrm>
            <a:off x="6971677" y="4896091"/>
            <a:ext cx="187960"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D</a:t>
            </a:r>
            <a:endParaRPr sz="1750">
              <a:latin typeface="Times New Roman" panose="02020603050405020304"/>
              <a:cs typeface="Times New Roman" panose="02020603050405020304"/>
            </a:endParaRPr>
          </a:p>
        </p:txBody>
      </p:sp>
      <p:sp>
        <p:nvSpPr>
          <p:cNvPr id="22" name="object 22"/>
          <p:cNvSpPr txBox="1"/>
          <p:nvPr/>
        </p:nvSpPr>
        <p:spPr>
          <a:xfrm>
            <a:off x="5699886" y="4896091"/>
            <a:ext cx="187960"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Q</a:t>
            </a:r>
            <a:endParaRPr sz="1750">
              <a:latin typeface="Times New Roman" panose="02020603050405020304"/>
              <a:cs typeface="Times New Roman" panose="02020603050405020304"/>
            </a:endParaRPr>
          </a:p>
        </p:txBody>
      </p:sp>
      <p:sp>
        <p:nvSpPr>
          <p:cNvPr id="23" name="object 23"/>
          <p:cNvSpPr txBox="1"/>
          <p:nvPr/>
        </p:nvSpPr>
        <p:spPr>
          <a:xfrm>
            <a:off x="5157355" y="4896091"/>
            <a:ext cx="88265" cy="279400"/>
          </a:xfrm>
          <a:prstGeom prst="rect">
            <a:avLst/>
          </a:prstGeom>
        </p:spPr>
        <p:txBody>
          <a:bodyPr vert="horz" wrap="square" lIns="0" tIns="0" rIns="0" bIns="0" rtlCol="0">
            <a:spAutoFit/>
          </a:bodyPr>
          <a:lstStyle/>
          <a:p>
            <a:pPr marL="12700">
              <a:lnSpc>
                <a:spcPct val="100000"/>
              </a:lnSpc>
            </a:pPr>
            <a:r>
              <a:rPr sz="1750" i="1" spc="5" dirty="0">
                <a:latin typeface="Times New Roman" panose="02020603050405020304"/>
                <a:cs typeface="Times New Roman" panose="02020603050405020304"/>
              </a:rPr>
              <a:t>i</a:t>
            </a:r>
            <a:endParaRPr sz="1750">
              <a:latin typeface="Times New Roman" panose="02020603050405020304"/>
              <a:cs typeface="Times New Roman" panose="02020603050405020304"/>
            </a:endParaRPr>
          </a:p>
        </p:txBody>
      </p:sp>
      <p:sp>
        <p:nvSpPr>
          <p:cNvPr id="24" name="object 24"/>
          <p:cNvSpPr txBox="1"/>
          <p:nvPr/>
        </p:nvSpPr>
        <p:spPr>
          <a:xfrm>
            <a:off x="2534539" y="4896091"/>
            <a:ext cx="175895"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w</a:t>
            </a:r>
            <a:endParaRPr sz="1750">
              <a:latin typeface="Times New Roman" panose="02020603050405020304"/>
              <a:cs typeface="Times New Roman" panose="02020603050405020304"/>
            </a:endParaRPr>
          </a:p>
        </p:txBody>
      </p:sp>
      <p:sp>
        <p:nvSpPr>
          <p:cNvPr id="25" name="object 25"/>
          <p:cNvSpPr txBox="1"/>
          <p:nvPr/>
        </p:nvSpPr>
        <p:spPr>
          <a:xfrm>
            <a:off x="5919343" y="4400042"/>
            <a:ext cx="1866900" cy="744855"/>
          </a:xfrm>
          <a:prstGeom prst="rect">
            <a:avLst/>
          </a:prstGeom>
        </p:spPr>
        <p:txBody>
          <a:bodyPr vert="horz" wrap="square" lIns="0" tIns="0" rIns="0" bIns="0" rtlCol="0">
            <a:spAutoFit/>
          </a:bodyPr>
          <a:lstStyle/>
          <a:p>
            <a:pPr marL="12700">
              <a:lnSpc>
                <a:spcPts val="5860"/>
              </a:lnSpc>
              <a:tabLst>
                <a:tab pos="1283970" algn="l"/>
              </a:tabLst>
            </a:pPr>
            <a:r>
              <a:rPr sz="4000" spc="-445" dirty="0">
                <a:latin typeface="Symbol" panose="05050102010706020507"/>
                <a:cs typeface="Symbol" panose="05050102010706020507"/>
              </a:rPr>
              <a:t></a:t>
            </a:r>
            <a:r>
              <a:rPr sz="3000" i="1" spc="245" dirty="0">
                <a:latin typeface="Times New Roman" panose="02020603050405020304"/>
                <a:cs typeface="Times New Roman" panose="02020603050405020304"/>
              </a:rPr>
              <a:t>i</a:t>
            </a:r>
            <a:r>
              <a:rPr sz="4000" spc="-15" dirty="0">
                <a:latin typeface="Symbol" panose="05050102010706020507"/>
                <a:cs typeface="Symbol" panose="05050102010706020507"/>
              </a:rPr>
              <a:t></a:t>
            </a:r>
            <a:r>
              <a:rPr sz="3000" spc="15" dirty="0">
                <a:latin typeface="Symbol" panose="05050102010706020507"/>
                <a:cs typeface="Symbol" panose="05050102010706020507"/>
              </a:rPr>
              <a:t></a:t>
            </a:r>
            <a:r>
              <a:rPr sz="3000" spc="-50" dirty="0">
                <a:latin typeface="Times New Roman" panose="02020603050405020304"/>
                <a:cs typeface="Times New Roman" panose="02020603050405020304"/>
              </a:rPr>
              <a:t> </a:t>
            </a:r>
            <a:r>
              <a:rPr sz="3000" i="1" spc="25" dirty="0">
                <a:latin typeface="Times New Roman" panose="02020603050405020304"/>
                <a:cs typeface="Times New Roman" panose="02020603050405020304"/>
              </a:rPr>
              <a:t>H</a:t>
            </a:r>
            <a:r>
              <a:rPr sz="3000" i="1" dirty="0">
                <a:latin typeface="Times New Roman" panose="02020603050405020304"/>
                <a:cs typeface="Times New Roman" panose="02020603050405020304"/>
              </a:rPr>
              <a:t>	</a:t>
            </a:r>
            <a:r>
              <a:rPr sz="4000" spc="-440" dirty="0">
                <a:latin typeface="Symbol" panose="05050102010706020507"/>
                <a:cs typeface="Symbol" panose="05050102010706020507"/>
              </a:rPr>
              <a:t></a:t>
            </a:r>
            <a:r>
              <a:rPr sz="3000" i="1" spc="245" dirty="0">
                <a:latin typeface="Times New Roman" panose="02020603050405020304"/>
                <a:cs typeface="Times New Roman" panose="02020603050405020304"/>
              </a:rPr>
              <a:t>i</a:t>
            </a:r>
            <a:r>
              <a:rPr sz="4000" spc="-470" dirty="0">
                <a:latin typeface="Symbol" panose="05050102010706020507"/>
                <a:cs typeface="Symbol" panose="05050102010706020507"/>
              </a:rPr>
              <a:t></a:t>
            </a:r>
            <a:r>
              <a:rPr sz="4900" spc="-880" dirty="0">
                <a:latin typeface="Symbol" panose="05050102010706020507"/>
                <a:cs typeface="Symbol" panose="05050102010706020507"/>
              </a:rPr>
              <a:t></a:t>
            </a:r>
            <a:r>
              <a:rPr sz="2625" spc="15" baseline="51000" dirty="0">
                <a:latin typeface="Times New Roman" panose="02020603050405020304"/>
                <a:cs typeface="Times New Roman" panose="02020603050405020304"/>
              </a:rPr>
              <a:t>2</a:t>
            </a:r>
            <a:endParaRPr sz="2625" baseline="51000">
              <a:latin typeface="Times New Roman" panose="02020603050405020304"/>
              <a:cs typeface="Times New Roman" panose="02020603050405020304"/>
            </a:endParaRPr>
          </a:p>
        </p:txBody>
      </p:sp>
      <p:sp>
        <p:nvSpPr>
          <p:cNvPr id="26" name="object 26"/>
          <p:cNvSpPr txBox="1"/>
          <p:nvPr/>
        </p:nvSpPr>
        <p:spPr>
          <a:xfrm>
            <a:off x="4393057" y="4400042"/>
            <a:ext cx="1291590" cy="828040"/>
          </a:xfrm>
          <a:prstGeom prst="rect">
            <a:avLst/>
          </a:prstGeom>
        </p:spPr>
        <p:txBody>
          <a:bodyPr vert="horz" wrap="square" lIns="0" tIns="0" rIns="0" bIns="0" rtlCol="0">
            <a:spAutoFit/>
          </a:bodyPr>
          <a:lstStyle/>
          <a:p>
            <a:pPr marL="12700">
              <a:lnSpc>
                <a:spcPct val="100000"/>
              </a:lnSpc>
            </a:pPr>
            <a:r>
              <a:rPr sz="6825" spc="390" baseline="-9000" dirty="0">
                <a:latin typeface="Symbol" panose="05050102010706020507"/>
                <a:cs typeface="Symbol" panose="05050102010706020507"/>
              </a:rPr>
              <a:t></a:t>
            </a:r>
            <a:r>
              <a:rPr sz="3000" i="1" spc="25" dirty="0">
                <a:latin typeface="Times New Roman" panose="02020603050405020304"/>
                <a:cs typeface="Times New Roman" panose="02020603050405020304"/>
              </a:rPr>
              <a:t>W</a:t>
            </a:r>
            <a:r>
              <a:rPr sz="3000" i="1" spc="110" dirty="0">
                <a:latin typeface="Times New Roman" panose="02020603050405020304"/>
                <a:cs typeface="Times New Roman" panose="02020603050405020304"/>
              </a:rPr>
              <a:t> </a:t>
            </a:r>
            <a:r>
              <a:rPr sz="4900" spc="-760" dirty="0">
                <a:latin typeface="Symbol" panose="05050102010706020507"/>
                <a:cs typeface="Symbol" panose="05050102010706020507"/>
              </a:rPr>
              <a:t></a:t>
            </a:r>
            <a:r>
              <a:rPr sz="3000" i="1" spc="25" dirty="0">
                <a:latin typeface="Times New Roman" panose="02020603050405020304"/>
                <a:cs typeface="Times New Roman" panose="02020603050405020304"/>
              </a:rPr>
              <a:t>H</a:t>
            </a:r>
            <a:endParaRPr sz="3000">
              <a:latin typeface="Times New Roman" panose="02020603050405020304"/>
              <a:cs typeface="Times New Roman" panose="02020603050405020304"/>
            </a:endParaRPr>
          </a:p>
        </p:txBody>
      </p:sp>
      <p:sp>
        <p:nvSpPr>
          <p:cNvPr id="27" name="object 27"/>
          <p:cNvSpPr txBox="1"/>
          <p:nvPr/>
        </p:nvSpPr>
        <p:spPr>
          <a:xfrm>
            <a:off x="2343302" y="4514342"/>
            <a:ext cx="1704339" cy="610235"/>
          </a:xfrm>
          <a:prstGeom prst="rect">
            <a:avLst/>
          </a:prstGeom>
        </p:spPr>
        <p:txBody>
          <a:bodyPr vert="horz" wrap="square" lIns="0" tIns="0" rIns="0" bIns="0" rtlCol="0">
            <a:spAutoFit/>
          </a:bodyPr>
          <a:lstStyle/>
          <a:p>
            <a:pPr marL="12700">
              <a:lnSpc>
                <a:spcPct val="100000"/>
              </a:lnSpc>
              <a:tabLst>
                <a:tab pos="401955" algn="l"/>
              </a:tabLst>
            </a:pPr>
            <a:r>
              <a:rPr sz="3000" i="1" spc="20" dirty="0">
                <a:latin typeface="Times New Roman" panose="02020603050405020304"/>
                <a:cs typeface="Times New Roman" panose="02020603050405020304"/>
              </a:rPr>
              <a:t>P	</a:t>
            </a:r>
            <a:r>
              <a:rPr sz="4000" spc="-445" dirty="0">
                <a:latin typeface="Symbol" panose="05050102010706020507"/>
                <a:cs typeface="Symbol" panose="05050102010706020507"/>
              </a:rPr>
              <a:t></a:t>
            </a:r>
            <a:r>
              <a:rPr sz="3000" i="1" spc="155" dirty="0">
                <a:latin typeface="Times New Roman" panose="02020603050405020304"/>
                <a:cs typeface="Times New Roman" panose="02020603050405020304"/>
              </a:rPr>
              <a:t>Q</a:t>
            </a:r>
            <a:r>
              <a:rPr sz="3000" spc="5" dirty="0">
                <a:latin typeface="Times New Roman" panose="02020603050405020304"/>
                <a:cs typeface="Times New Roman" panose="02020603050405020304"/>
              </a:rPr>
              <a:t>,</a:t>
            </a:r>
            <a:r>
              <a:rPr sz="3000" spc="-220" dirty="0">
                <a:latin typeface="Times New Roman" panose="02020603050405020304"/>
                <a:cs typeface="Times New Roman" panose="02020603050405020304"/>
              </a:rPr>
              <a:t> </a:t>
            </a:r>
            <a:r>
              <a:rPr sz="3000" i="1" spc="25" dirty="0">
                <a:latin typeface="Times New Roman" panose="02020603050405020304"/>
                <a:cs typeface="Times New Roman" panose="02020603050405020304"/>
              </a:rPr>
              <a:t>D</a:t>
            </a:r>
            <a:r>
              <a:rPr sz="3000" i="1" spc="-480" dirty="0">
                <a:latin typeface="Times New Roman" panose="02020603050405020304"/>
                <a:cs typeface="Times New Roman" panose="02020603050405020304"/>
              </a:rPr>
              <a:t> </a:t>
            </a:r>
            <a:r>
              <a:rPr sz="4000" spc="-295" dirty="0">
                <a:latin typeface="Symbol" panose="05050102010706020507"/>
                <a:cs typeface="Symbol" panose="05050102010706020507"/>
              </a:rPr>
              <a:t></a:t>
            </a:r>
            <a:r>
              <a:rPr sz="4000" spc="-520" dirty="0">
                <a:latin typeface="Times New Roman" panose="02020603050405020304"/>
                <a:cs typeface="Times New Roman" panose="02020603050405020304"/>
              </a:rPr>
              <a:t> </a:t>
            </a:r>
            <a:r>
              <a:rPr sz="3000" spc="15" dirty="0">
                <a:latin typeface="Symbol" panose="05050102010706020507"/>
                <a:cs typeface="Symbol" panose="05050102010706020507"/>
              </a:rPr>
              <a:t></a:t>
            </a:r>
            <a:endParaRPr sz="3000">
              <a:latin typeface="Symbol" panose="05050102010706020507"/>
              <a:cs typeface="Symbol" panose="05050102010706020507"/>
            </a:endParaRPr>
          </a:p>
        </p:txBody>
      </p:sp>
      <p:sp>
        <p:nvSpPr>
          <p:cNvPr id="28" name="object 28"/>
          <p:cNvSpPr txBox="1"/>
          <p:nvPr/>
        </p:nvSpPr>
        <p:spPr>
          <a:xfrm>
            <a:off x="3176142" y="6366548"/>
            <a:ext cx="330200" cy="499109"/>
          </a:xfrm>
          <a:prstGeom prst="rect">
            <a:avLst/>
          </a:prstGeom>
        </p:spPr>
        <p:txBody>
          <a:bodyPr vert="horz" wrap="square" lIns="0" tIns="0" rIns="0" bIns="0" rtlCol="0">
            <a:spAutoFit/>
          </a:bodyPr>
          <a:lstStyle/>
          <a:p>
            <a:pPr marL="12700">
              <a:lnSpc>
                <a:spcPct val="100000"/>
              </a:lnSpc>
            </a:pPr>
            <a:r>
              <a:rPr sz="4050" spc="-434" baseline="-13000" dirty="0">
                <a:latin typeface="Symbol" panose="05050102010706020507"/>
                <a:cs typeface="Symbol" panose="05050102010706020507"/>
              </a:rPr>
              <a:t></a:t>
            </a:r>
            <a:r>
              <a:rPr sz="2700" spc="-5" dirty="0">
                <a:latin typeface="Times New Roman" panose="02020603050405020304"/>
                <a:cs typeface="Times New Roman" panose="02020603050405020304"/>
              </a:rPr>
              <a:t>1</a:t>
            </a:r>
            <a:endParaRPr sz="2700">
              <a:latin typeface="Times New Roman" panose="02020603050405020304"/>
              <a:cs typeface="Times New Roman" panose="02020603050405020304"/>
            </a:endParaRPr>
          </a:p>
        </p:txBody>
      </p:sp>
      <p:sp>
        <p:nvSpPr>
          <p:cNvPr id="29" name="object 29"/>
          <p:cNvSpPr txBox="1"/>
          <p:nvPr/>
        </p:nvSpPr>
        <p:spPr>
          <a:xfrm>
            <a:off x="3176142" y="5695492"/>
            <a:ext cx="993140" cy="588645"/>
          </a:xfrm>
          <a:prstGeom prst="rect">
            <a:avLst/>
          </a:prstGeom>
        </p:spPr>
        <p:txBody>
          <a:bodyPr vert="horz" wrap="square" lIns="0" tIns="0" rIns="0" bIns="0" rtlCol="0">
            <a:spAutoFit/>
          </a:bodyPr>
          <a:lstStyle/>
          <a:p>
            <a:pPr marL="12700">
              <a:lnSpc>
                <a:spcPct val="100000"/>
              </a:lnSpc>
            </a:pPr>
            <a:r>
              <a:rPr sz="4050" spc="142" baseline="-4000" dirty="0">
                <a:latin typeface="Symbol" panose="05050102010706020507"/>
                <a:cs typeface="Symbol" panose="05050102010706020507"/>
              </a:rPr>
              <a:t></a:t>
            </a:r>
            <a:r>
              <a:rPr sz="2700" i="1" spc="185" dirty="0">
                <a:latin typeface="Times New Roman" panose="02020603050405020304"/>
                <a:cs typeface="Times New Roman" panose="02020603050405020304"/>
              </a:rPr>
              <a:t>H</a:t>
            </a:r>
            <a:r>
              <a:rPr sz="2325" i="1" spc="22" baseline="-25000" dirty="0">
                <a:latin typeface="Times New Roman" panose="02020603050405020304"/>
                <a:cs typeface="Times New Roman" panose="02020603050405020304"/>
              </a:rPr>
              <a:t>Q</a:t>
            </a:r>
            <a:r>
              <a:rPr sz="2325" i="1" spc="-82" baseline="-25000" dirty="0">
                <a:latin typeface="Times New Roman" panose="02020603050405020304"/>
                <a:cs typeface="Times New Roman" panose="02020603050405020304"/>
              </a:rPr>
              <a:t> </a:t>
            </a:r>
            <a:r>
              <a:rPr sz="3550" spc="-425" dirty="0">
                <a:latin typeface="Symbol" panose="05050102010706020507"/>
                <a:cs typeface="Symbol" panose="05050102010706020507"/>
              </a:rPr>
              <a:t></a:t>
            </a:r>
            <a:r>
              <a:rPr sz="2700" i="1" spc="160" dirty="0">
                <a:latin typeface="Times New Roman" panose="02020603050405020304"/>
                <a:cs typeface="Times New Roman" panose="02020603050405020304"/>
              </a:rPr>
              <a:t>i</a:t>
            </a:r>
            <a:r>
              <a:rPr sz="3550" spc="-300" dirty="0">
                <a:latin typeface="Symbol" panose="05050102010706020507"/>
                <a:cs typeface="Symbol" panose="05050102010706020507"/>
              </a:rPr>
              <a:t></a:t>
            </a:r>
            <a:endParaRPr sz="3550">
              <a:latin typeface="Symbol" panose="05050102010706020507"/>
              <a:cs typeface="Symbol" panose="05050102010706020507"/>
            </a:endParaRPr>
          </a:p>
        </p:txBody>
      </p:sp>
      <p:sp>
        <p:nvSpPr>
          <p:cNvPr id="30" name="object 30"/>
          <p:cNvSpPr txBox="1"/>
          <p:nvPr/>
        </p:nvSpPr>
        <p:spPr>
          <a:xfrm>
            <a:off x="2517000" y="6079299"/>
            <a:ext cx="854075" cy="480059"/>
          </a:xfrm>
          <a:prstGeom prst="rect">
            <a:avLst/>
          </a:prstGeom>
        </p:spPr>
        <p:txBody>
          <a:bodyPr vert="horz" wrap="square" lIns="0" tIns="0" rIns="0" bIns="0" rtlCol="0">
            <a:spAutoFit/>
          </a:bodyPr>
          <a:lstStyle/>
          <a:p>
            <a:pPr marL="12700">
              <a:lnSpc>
                <a:spcPct val="100000"/>
              </a:lnSpc>
            </a:pPr>
            <a:r>
              <a:rPr sz="2700" i="1" spc="-5" dirty="0">
                <a:latin typeface="Times New Roman" panose="02020603050405020304"/>
                <a:cs typeface="Times New Roman" panose="02020603050405020304"/>
              </a:rPr>
              <a:t>W</a:t>
            </a:r>
            <a:r>
              <a:rPr sz="2700" i="1" spc="-210" dirty="0">
                <a:latin typeface="Times New Roman" panose="02020603050405020304"/>
                <a:cs typeface="Times New Roman" panose="02020603050405020304"/>
              </a:rPr>
              <a:t> </a:t>
            </a:r>
            <a:r>
              <a:rPr sz="2325" i="1" spc="-97" baseline="-23000" dirty="0">
                <a:latin typeface="Times New Roman" panose="02020603050405020304"/>
                <a:cs typeface="Times New Roman" panose="02020603050405020304"/>
              </a:rPr>
              <a:t>i</a:t>
            </a:r>
            <a:r>
              <a:rPr sz="2700" spc="-5" dirty="0">
                <a:latin typeface="Symbol" panose="05050102010706020507"/>
                <a:cs typeface="Symbol" panose="05050102010706020507"/>
              </a:rPr>
              <a:t></a:t>
            </a:r>
            <a:r>
              <a:rPr sz="2700" spc="-50" dirty="0">
                <a:latin typeface="Times New Roman" panose="02020603050405020304"/>
                <a:cs typeface="Times New Roman" panose="02020603050405020304"/>
              </a:rPr>
              <a:t> </a:t>
            </a:r>
            <a:r>
              <a:rPr sz="4050" spc="-7" baseline="-9000" dirty="0">
                <a:latin typeface="Symbol" panose="05050102010706020507"/>
                <a:cs typeface="Symbol" panose="05050102010706020507"/>
              </a:rPr>
              <a:t></a:t>
            </a:r>
            <a:endParaRPr sz="4050" baseline="-9000">
              <a:latin typeface="Symbol" panose="05050102010706020507"/>
              <a:cs typeface="Symbol" panose="05050102010706020507"/>
            </a:endParaRPr>
          </a:p>
        </p:txBody>
      </p:sp>
      <p:sp>
        <p:nvSpPr>
          <p:cNvPr id="31" name="object 31"/>
          <p:cNvSpPr txBox="1"/>
          <p:nvPr/>
        </p:nvSpPr>
        <p:spPr>
          <a:xfrm>
            <a:off x="5056771" y="5703836"/>
            <a:ext cx="2988945" cy="1163320"/>
          </a:xfrm>
          <a:prstGeom prst="rect">
            <a:avLst/>
          </a:prstGeom>
        </p:spPr>
        <p:txBody>
          <a:bodyPr vert="horz" wrap="square" lIns="0" tIns="0" rIns="0" bIns="0" rtlCol="0">
            <a:spAutoFit/>
          </a:bodyPr>
          <a:lstStyle/>
          <a:p>
            <a:pPr marL="12700">
              <a:lnSpc>
                <a:spcPct val="100000"/>
              </a:lnSpc>
            </a:pPr>
            <a:r>
              <a:rPr sz="2700" i="1" spc="10" dirty="0">
                <a:latin typeface="Times New Roman" panose="02020603050405020304"/>
                <a:cs typeface="Times New Roman" panose="02020603050405020304"/>
              </a:rPr>
              <a:t>H</a:t>
            </a:r>
            <a:r>
              <a:rPr sz="2700" i="1" spc="-200" dirty="0">
                <a:latin typeface="Times New Roman" panose="02020603050405020304"/>
                <a:cs typeface="Times New Roman" panose="02020603050405020304"/>
              </a:rPr>
              <a:t> </a:t>
            </a:r>
            <a:r>
              <a:rPr sz="2325" i="1" spc="37" baseline="-25000" dirty="0">
                <a:latin typeface="Times New Roman" panose="02020603050405020304"/>
                <a:cs typeface="Times New Roman" panose="02020603050405020304"/>
              </a:rPr>
              <a:t>Q</a:t>
            </a:r>
            <a:r>
              <a:rPr sz="2325" i="1" spc="225" baseline="-25000" dirty="0">
                <a:latin typeface="Times New Roman" panose="02020603050405020304"/>
                <a:cs typeface="Times New Roman" panose="02020603050405020304"/>
              </a:rPr>
              <a:t> </a:t>
            </a:r>
            <a:r>
              <a:rPr sz="3550" spc="-320" dirty="0">
                <a:latin typeface="Symbol" panose="05050102010706020507"/>
                <a:cs typeface="Symbol" panose="05050102010706020507"/>
              </a:rPr>
              <a:t></a:t>
            </a:r>
            <a:r>
              <a:rPr sz="2700" i="1" spc="5" dirty="0">
                <a:latin typeface="Times New Roman" panose="02020603050405020304"/>
                <a:cs typeface="Times New Roman" panose="02020603050405020304"/>
              </a:rPr>
              <a:t>i</a:t>
            </a:r>
            <a:r>
              <a:rPr sz="2700" i="1" spc="-380" dirty="0">
                <a:latin typeface="Times New Roman" panose="02020603050405020304"/>
                <a:cs typeface="Times New Roman" panose="02020603050405020304"/>
              </a:rPr>
              <a:t> </a:t>
            </a:r>
            <a:r>
              <a:rPr sz="3550" spc="-430" dirty="0">
                <a:latin typeface="Symbol" panose="05050102010706020507"/>
                <a:cs typeface="Symbol" panose="05050102010706020507"/>
              </a:rPr>
              <a:t></a:t>
            </a:r>
            <a:r>
              <a:rPr sz="2700" dirty="0">
                <a:latin typeface="Times New Roman" panose="02020603050405020304"/>
                <a:cs typeface="Times New Roman" panose="02020603050405020304"/>
              </a:rPr>
              <a:t>,</a:t>
            </a:r>
            <a:r>
              <a:rPr sz="2700" spc="-110"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H</a:t>
            </a:r>
            <a:r>
              <a:rPr sz="2700" i="1" spc="-85" dirty="0">
                <a:latin typeface="Times New Roman" panose="02020603050405020304"/>
                <a:cs typeface="Times New Roman" panose="02020603050405020304"/>
              </a:rPr>
              <a:t> </a:t>
            </a:r>
            <a:r>
              <a:rPr sz="2325" i="1" spc="37" baseline="-25000" dirty="0">
                <a:latin typeface="Times New Roman" panose="02020603050405020304"/>
                <a:cs typeface="Times New Roman" panose="02020603050405020304"/>
              </a:rPr>
              <a:t>D</a:t>
            </a:r>
            <a:r>
              <a:rPr sz="2325" i="1" spc="217" baseline="-25000" dirty="0">
                <a:latin typeface="Times New Roman" panose="02020603050405020304"/>
                <a:cs typeface="Times New Roman" panose="02020603050405020304"/>
              </a:rPr>
              <a:t> </a:t>
            </a:r>
            <a:r>
              <a:rPr sz="3550" spc="-320" dirty="0">
                <a:latin typeface="Symbol" panose="05050102010706020507"/>
                <a:cs typeface="Symbol" panose="05050102010706020507"/>
              </a:rPr>
              <a:t></a:t>
            </a:r>
            <a:r>
              <a:rPr sz="2700" i="1" spc="5" dirty="0">
                <a:latin typeface="Times New Roman" panose="02020603050405020304"/>
                <a:cs typeface="Times New Roman" panose="02020603050405020304"/>
              </a:rPr>
              <a:t>i</a:t>
            </a:r>
            <a:r>
              <a:rPr sz="2700" i="1" spc="-375" dirty="0">
                <a:latin typeface="Times New Roman" panose="02020603050405020304"/>
                <a:cs typeface="Times New Roman" panose="02020603050405020304"/>
              </a:rPr>
              <a:t> </a:t>
            </a:r>
            <a:r>
              <a:rPr sz="3550" spc="-175" dirty="0">
                <a:latin typeface="Symbol" panose="05050102010706020507"/>
                <a:cs typeface="Symbol" panose="05050102010706020507"/>
              </a:rPr>
              <a:t></a:t>
            </a:r>
            <a:r>
              <a:rPr sz="3550" spc="-425"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190" dirty="0">
                <a:latin typeface="Times New Roman" panose="02020603050405020304"/>
                <a:cs typeface="Times New Roman" panose="02020603050405020304"/>
              </a:rPr>
              <a:t> </a:t>
            </a:r>
            <a:r>
              <a:rPr sz="2700" spc="5" dirty="0">
                <a:latin typeface="Times New Roman" panose="02020603050405020304"/>
                <a:cs typeface="Times New Roman" panose="02020603050405020304"/>
              </a:rPr>
              <a:t>0</a:t>
            </a:r>
            <a:endParaRPr sz="2700">
              <a:latin typeface="Times New Roman" panose="02020603050405020304"/>
              <a:cs typeface="Times New Roman" panose="02020603050405020304"/>
            </a:endParaRPr>
          </a:p>
          <a:p>
            <a:pPr marL="12700">
              <a:lnSpc>
                <a:spcPct val="100000"/>
              </a:lnSpc>
              <a:spcBef>
                <a:spcPts val="80"/>
              </a:spcBef>
            </a:pPr>
            <a:r>
              <a:rPr sz="2700" i="1" spc="10" dirty="0">
                <a:latin typeface="Times New Roman" panose="02020603050405020304"/>
                <a:cs typeface="Times New Roman" panose="02020603050405020304"/>
              </a:rPr>
              <a:t>H</a:t>
            </a:r>
            <a:r>
              <a:rPr sz="2700" i="1" spc="-200" dirty="0">
                <a:latin typeface="Times New Roman" panose="02020603050405020304"/>
                <a:cs typeface="Times New Roman" panose="02020603050405020304"/>
              </a:rPr>
              <a:t> </a:t>
            </a:r>
            <a:r>
              <a:rPr sz="2325" i="1" spc="37" baseline="-23000" dirty="0">
                <a:latin typeface="Times New Roman" panose="02020603050405020304"/>
                <a:cs typeface="Times New Roman" panose="02020603050405020304"/>
              </a:rPr>
              <a:t>Q</a:t>
            </a:r>
            <a:r>
              <a:rPr sz="2325" i="1" spc="225" baseline="-23000" dirty="0">
                <a:latin typeface="Times New Roman" panose="02020603050405020304"/>
                <a:cs typeface="Times New Roman" panose="02020603050405020304"/>
              </a:rPr>
              <a:t> </a:t>
            </a:r>
            <a:r>
              <a:rPr sz="3550" spc="-320" dirty="0">
                <a:latin typeface="Symbol" panose="05050102010706020507"/>
                <a:cs typeface="Symbol" panose="05050102010706020507"/>
              </a:rPr>
              <a:t></a:t>
            </a:r>
            <a:r>
              <a:rPr sz="2700" i="1" spc="5" dirty="0">
                <a:latin typeface="Times New Roman" panose="02020603050405020304"/>
                <a:cs typeface="Times New Roman" panose="02020603050405020304"/>
              </a:rPr>
              <a:t>i</a:t>
            </a:r>
            <a:r>
              <a:rPr sz="2700" i="1" spc="-375" dirty="0">
                <a:latin typeface="Times New Roman" panose="02020603050405020304"/>
                <a:cs typeface="Times New Roman" panose="02020603050405020304"/>
              </a:rPr>
              <a:t> </a:t>
            </a:r>
            <a:r>
              <a:rPr sz="3550" spc="90" dirty="0">
                <a:latin typeface="Symbol" panose="05050102010706020507"/>
                <a:cs typeface="Symbol" panose="05050102010706020507"/>
              </a:rPr>
              <a:t></a:t>
            </a:r>
            <a:r>
              <a:rPr sz="4800" b="1" spc="-22" baseline="-5000" dirty="0">
                <a:latin typeface="新宋体" panose="02010609030101010101" charset="-122"/>
                <a:cs typeface="新宋体" panose="02010609030101010101" charset="-122"/>
              </a:rPr>
              <a:t>或</a:t>
            </a:r>
            <a:r>
              <a:rPr sz="4800" b="1" spc="-525" baseline="-5000" dirty="0">
                <a:latin typeface="新宋体" panose="02010609030101010101" charset="-122"/>
                <a:cs typeface="新宋体" panose="02010609030101010101" charset="-122"/>
              </a:rPr>
              <a:t> </a:t>
            </a:r>
            <a:r>
              <a:rPr sz="2800" i="1" spc="-5" dirty="0">
                <a:latin typeface="Times New Roman" panose="02020603050405020304"/>
                <a:cs typeface="Times New Roman" panose="02020603050405020304"/>
              </a:rPr>
              <a:t>H</a:t>
            </a:r>
            <a:r>
              <a:rPr sz="2800" i="1" spc="-290" dirty="0">
                <a:latin typeface="Times New Roman" panose="02020603050405020304"/>
                <a:cs typeface="Times New Roman" panose="02020603050405020304"/>
              </a:rPr>
              <a:t> </a:t>
            </a:r>
            <a:r>
              <a:rPr sz="2400" i="1" spc="30" baseline="-24000" dirty="0">
                <a:latin typeface="Times New Roman" panose="02020603050405020304"/>
                <a:cs typeface="Times New Roman" panose="02020603050405020304"/>
              </a:rPr>
              <a:t>D </a:t>
            </a:r>
            <a:r>
              <a:rPr sz="3700" spc="-415" dirty="0">
                <a:latin typeface="Symbol" panose="05050102010706020507"/>
                <a:cs typeface="Symbol" panose="05050102010706020507"/>
              </a:rPr>
              <a:t></a:t>
            </a:r>
            <a:r>
              <a:rPr sz="2800" i="1" spc="225" dirty="0">
                <a:latin typeface="Times New Roman" panose="02020603050405020304"/>
                <a:cs typeface="Times New Roman" panose="02020603050405020304"/>
              </a:rPr>
              <a:t>i</a:t>
            </a:r>
            <a:r>
              <a:rPr sz="3700" spc="-365" dirty="0">
                <a:latin typeface="Symbol" panose="05050102010706020507"/>
                <a:cs typeface="Symbol" panose="05050102010706020507"/>
              </a:rPr>
              <a:t></a:t>
            </a:r>
            <a:r>
              <a:rPr sz="4800" b="1" spc="-22" baseline="-5000" dirty="0">
                <a:latin typeface="新宋体" panose="02010609030101010101" charset="-122"/>
                <a:cs typeface="新宋体" panose="02010609030101010101" charset="-122"/>
              </a:rPr>
              <a:t>＝0</a:t>
            </a:r>
            <a:endParaRPr sz="4800" baseline="-5000">
              <a:latin typeface="新宋体" panose="02010609030101010101" charset="-122"/>
              <a:cs typeface="新宋体" panose="02010609030101010101" charset="-122"/>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59865"/>
            <a:ext cx="1650364"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颜色特征</a:t>
            </a:r>
            <a:endParaRPr sz="3200">
              <a:latin typeface="新宋体" panose="02010609030101010101" charset="-122"/>
              <a:cs typeface="新宋体" panose="02010609030101010101" charset="-122"/>
            </a:endParaRPr>
          </a:p>
        </p:txBody>
      </p:sp>
      <p:sp>
        <p:nvSpPr>
          <p:cNvPr id="6" name="object 6"/>
          <p:cNvSpPr txBox="1"/>
          <p:nvPr/>
        </p:nvSpPr>
        <p:spPr>
          <a:xfrm>
            <a:off x="1610233" y="1846071"/>
            <a:ext cx="8025765" cy="1972945"/>
          </a:xfrm>
          <a:prstGeom prst="rect">
            <a:avLst/>
          </a:prstGeom>
        </p:spPr>
        <p:txBody>
          <a:bodyPr vert="horz" wrap="square" lIns="0" tIns="0" rIns="0" bIns="0" rtlCol="0">
            <a:spAutoFit/>
          </a:bodyPr>
          <a:lstStyle/>
          <a:p>
            <a:pPr marL="12700">
              <a:lnSpc>
                <a:spcPct val="100000"/>
              </a:lnSpc>
            </a:pPr>
            <a:r>
              <a:rPr sz="3200" spc="-5" dirty="0">
                <a:latin typeface="新宋体" panose="02010609030101010101" charset="-122"/>
                <a:cs typeface="新宋体" panose="02010609030101010101" charset="-122"/>
              </a:rPr>
              <a:t>3、距离法</a:t>
            </a:r>
            <a:endParaRPr sz="3200">
              <a:latin typeface="新宋体" panose="02010609030101010101" charset="-122"/>
              <a:cs typeface="新宋体" panose="02010609030101010101" charset="-122"/>
            </a:endParaRPr>
          </a:p>
          <a:p>
            <a:pPr marL="12700" marR="5080" indent="355600">
              <a:lnSpc>
                <a:spcPct val="100000"/>
              </a:lnSpc>
              <a:spcBef>
                <a:spcPts val="1670"/>
              </a:spcBef>
            </a:pPr>
            <a:r>
              <a:rPr sz="2800" spc="-5" dirty="0">
                <a:latin typeface="新宋体" panose="02010609030101010101" charset="-122"/>
                <a:cs typeface="新宋体" panose="02010609030101010101" charset="-122"/>
              </a:rPr>
              <a:t>为减少计算量，可借助直方图的均值来粗略地表 达颜色信息。如果图像用R，G，B三个分量表示，则 图像的特征向量由这三个分量的均值组成</a:t>
            </a:r>
            <a:endParaRPr sz="2800">
              <a:latin typeface="新宋体" panose="02010609030101010101" charset="-122"/>
              <a:cs typeface="新宋体" panose="02010609030101010101" charset="-122"/>
            </a:endParaRPr>
          </a:p>
        </p:txBody>
      </p:sp>
      <p:sp>
        <p:nvSpPr>
          <p:cNvPr id="7" name="object 7"/>
          <p:cNvSpPr txBox="1"/>
          <p:nvPr/>
        </p:nvSpPr>
        <p:spPr>
          <a:xfrm>
            <a:off x="6170040" y="3644138"/>
            <a:ext cx="243840" cy="835025"/>
          </a:xfrm>
          <a:prstGeom prst="rect">
            <a:avLst/>
          </a:prstGeom>
        </p:spPr>
        <p:txBody>
          <a:bodyPr vert="horz" wrap="square" lIns="0" tIns="0" rIns="0" bIns="0" rtlCol="0">
            <a:spAutoFit/>
          </a:bodyPr>
          <a:lstStyle/>
          <a:p>
            <a:pPr marL="12700">
              <a:lnSpc>
                <a:spcPct val="100000"/>
              </a:lnSpc>
            </a:pPr>
            <a:r>
              <a:rPr sz="6225" spc="-982" baseline="-21000" dirty="0">
                <a:latin typeface="Symbol" panose="05050102010706020507"/>
                <a:cs typeface="Symbol" panose="05050102010706020507"/>
              </a:rPr>
              <a:t></a:t>
            </a:r>
            <a:r>
              <a:rPr sz="1750" i="1" spc="10" dirty="0">
                <a:latin typeface="Times New Roman" panose="02020603050405020304"/>
                <a:cs typeface="Times New Roman" panose="02020603050405020304"/>
              </a:rPr>
              <a:t>T</a:t>
            </a:r>
            <a:endParaRPr sz="1750">
              <a:latin typeface="Times New Roman" panose="02020603050405020304"/>
              <a:cs typeface="Times New Roman" panose="02020603050405020304"/>
            </a:endParaRPr>
          </a:p>
        </p:txBody>
      </p:sp>
      <p:sp>
        <p:nvSpPr>
          <p:cNvPr id="8" name="object 8"/>
          <p:cNvSpPr txBox="1"/>
          <p:nvPr/>
        </p:nvSpPr>
        <p:spPr>
          <a:xfrm>
            <a:off x="5970409" y="4246130"/>
            <a:ext cx="163195"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B</a:t>
            </a:r>
            <a:endParaRPr sz="1750">
              <a:latin typeface="Times New Roman" panose="02020603050405020304"/>
              <a:cs typeface="Times New Roman" panose="02020603050405020304"/>
            </a:endParaRPr>
          </a:p>
        </p:txBody>
      </p:sp>
      <p:sp>
        <p:nvSpPr>
          <p:cNvPr id="9" name="object 9"/>
          <p:cNvSpPr txBox="1"/>
          <p:nvPr/>
        </p:nvSpPr>
        <p:spPr>
          <a:xfrm>
            <a:off x="5383657" y="4246130"/>
            <a:ext cx="187960" cy="279400"/>
          </a:xfrm>
          <a:prstGeom prst="rect">
            <a:avLst/>
          </a:prstGeom>
        </p:spPr>
        <p:txBody>
          <a:bodyPr vert="horz" wrap="square" lIns="0" tIns="0" rIns="0" bIns="0" rtlCol="0">
            <a:spAutoFit/>
          </a:bodyPr>
          <a:lstStyle/>
          <a:p>
            <a:pPr marL="12700">
              <a:lnSpc>
                <a:spcPct val="100000"/>
              </a:lnSpc>
            </a:pPr>
            <a:r>
              <a:rPr sz="1750" i="1" spc="15" dirty="0">
                <a:latin typeface="Times New Roman" panose="02020603050405020304"/>
                <a:cs typeface="Times New Roman" panose="02020603050405020304"/>
              </a:rPr>
              <a:t>G</a:t>
            </a:r>
            <a:endParaRPr sz="1750">
              <a:latin typeface="Times New Roman" panose="02020603050405020304"/>
              <a:cs typeface="Times New Roman" panose="02020603050405020304"/>
            </a:endParaRPr>
          </a:p>
        </p:txBody>
      </p:sp>
      <p:sp>
        <p:nvSpPr>
          <p:cNvPr id="10" name="object 10"/>
          <p:cNvSpPr txBox="1"/>
          <p:nvPr/>
        </p:nvSpPr>
        <p:spPr>
          <a:xfrm>
            <a:off x="4809109" y="4246130"/>
            <a:ext cx="163195"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R</a:t>
            </a:r>
            <a:endParaRPr sz="1750">
              <a:latin typeface="Times New Roman" panose="02020603050405020304"/>
              <a:cs typeface="Times New Roman" panose="02020603050405020304"/>
            </a:endParaRPr>
          </a:p>
        </p:txBody>
      </p:sp>
      <p:sp>
        <p:nvSpPr>
          <p:cNvPr id="11" name="object 11"/>
          <p:cNvSpPr txBox="1"/>
          <p:nvPr/>
        </p:nvSpPr>
        <p:spPr>
          <a:xfrm>
            <a:off x="3843654" y="3845305"/>
            <a:ext cx="2089150" cy="633730"/>
          </a:xfrm>
          <a:prstGeom prst="rect">
            <a:avLst/>
          </a:prstGeom>
        </p:spPr>
        <p:txBody>
          <a:bodyPr vert="horz" wrap="square" lIns="0" tIns="0" rIns="0" bIns="0" rtlCol="0">
            <a:spAutoFit/>
          </a:bodyPr>
          <a:lstStyle/>
          <a:p>
            <a:pPr marL="12700">
              <a:lnSpc>
                <a:spcPct val="100000"/>
              </a:lnSpc>
              <a:tabLst>
                <a:tab pos="307340" algn="l"/>
                <a:tab pos="1167765" algn="l"/>
                <a:tab pos="1739900" algn="l"/>
              </a:tabLst>
            </a:pPr>
            <a:r>
              <a:rPr sz="3000" i="1" spc="10" dirty="0">
                <a:latin typeface="Times New Roman" panose="02020603050405020304"/>
                <a:cs typeface="Times New Roman" panose="02020603050405020304"/>
              </a:rPr>
              <a:t>f	</a:t>
            </a:r>
            <a:r>
              <a:rPr sz="3000" spc="20" dirty="0">
                <a:latin typeface="Symbol" panose="05050102010706020507"/>
                <a:cs typeface="Symbol" panose="05050102010706020507"/>
              </a:rPr>
              <a:t></a:t>
            </a:r>
            <a:r>
              <a:rPr sz="3000" spc="-80" dirty="0">
                <a:latin typeface="Times New Roman" panose="02020603050405020304"/>
                <a:cs typeface="Times New Roman" panose="02020603050405020304"/>
              </a:rPr>
              <a:t> </a:t>
            </a:r>
            <a:r>
              <a:rPr sz="4150" spc="-455" dirty="0">
                <a:latin typeface="Symbol" panose="05050102010706020507"/>
                <a:cs typeface="Symbol" panose="05050102010706020507"/>
              </a:rPr>
              <a:t></a:t>
            </a:r>
            <a:r>
              <a:rPr sz="3200" i="1" spc="-95" dirty="0">
                <a:latin typeface="Symbol" panose="05050102010706020507"/>
                <a:cs typeface="Symbol" panose="05050102010706020507"/>
              </a:rPr>
              <a:t></a:t>
            </a:r>
            <a:r>
              <a:rPr sz="3200" i="1" dirty="0">
                <a:latin typeface="Times New Roman" panose="02020603050405020304"/>
                <a:cs typeface="Times New Roman" panose="02020603050405020304"/>
              </a:rPr>
              <a:t>	</a:t>
            </a:r>
            <a:r>
              <a:rPr sz="3000" spc="130" dirty="0">
                <a:latin typeface="Times New Roman" panose="02020603050405020304"/>
                <a:cs typeface="Times New Roman" panose="02020603050405020304"/>
              </a:rPr>
              <a:t>,</a:t>
            </a:r>
            <a:r>
              <a:rPr sz="3200" i="1" spc="-95" dirty="0">
                <a:latin typeface="Symbol" panose="05050102010706020507"/>
                <a:cs typeface="Symbol" panose="05050102010706020507"/>
              </a:rPr>
              <a:t></a:t>
            </a:r>
            <a:r>
              <a:rPr sz="3200" i="1" dirty="0">
                <a:latin typeface="Times New Roman" panose="02020603050405020304"/>
                <a:cs typeface="Times New Roman" panose="02020603050405020304"/>
              </a:rPr>
              <a:t>	</a:t>
            </a:r>
            <a:r>
              <a:rPr sz="3000" spc="135" dirty="0">
                <a:latin typeface="Times New Roman" panose="02020603050405020304"/>
                <a:cs typeface="Times New Roman" panose="02020603050405020304"/>
              </a:rPr>
              <a:t>,</a:t>
            </a:r>
            <a:r>
              <a:rPr sz="3200" i="1" spc="-95" dirty="0">
                <a:latin typeface="Symbol" panose="05050102010706020507"/>
                <a:cs typeface="Symbol" panose="05050102010706020507"/>
              </a:rPr>
              <a:t></a:t>
            </a:r>
            <a:endParaRPr sz="3200">
              <a:latin typeface="Symbol" panose="05050102010706020507"/>
              <a:cs typeface="Symbol" panose="05050102010706020507"/>
            </a:endParaRPr>
          </a:p>
        </p:txBody>
      </p:sp>
      <p:sp>
        <p:nvSpPr>
          <p:cNvPr id="12" name="object 12"/>
          <p:cNvSpPr txBox="1"/>
          <p:nvPr/>
        </p:nvSpPr>
        <p:spPr>
          <a:xfrm>
            <a:off x="1620900" y="5116321"/>
            <a:ext cx="3935095" cy="418465"/>
          </a:xfrm>
          <a:prstGeom prst="rect">
            <a:avLst/>
          </a:prstGeom>
        </p:spPr>
        <p:txBody>
          <a:bodyPr vert="horz" wrap="square" lIns="0" tIns="0" rIns="0" bIns="0" rtlCol="0">
            <a:spAutoFit/>
          </a:bodyPr>
          <a:lstStyle/>
          <a:p>
            <a:pPr marL="12700">
              <a:lnSpc>
                <a:spcPts val="3295"/>
              </a:lnSpc>
            </a:pPr>
            <a:r>
              <a:rPr sz="2800" b="1" spc="-15" dirty="0">
                <a:latin typeface="新宋体" panose="02010609030101010101" charset="-122"/>
                <a:cs typeface="新宋体" panose="02010609030101010101" charset="-122"/>
              </a:rPr>
              <a:t>此时图像Q和D的相似值为</a:t>
            </a:r>
            <a:endParaRPr sz="2800">
              <a:latin typeface="新宋体" panose="02010609030101010101" charset="-122"/>
              <a:cs typeface="新宋体" panose="02010609030101010101" charset="-122"/>
            </a:endParaRPr>
          </a:p>
        </p:txBody>
      </p:sp>
      <p:sp>
        <p:nvSpPr>
          <p:cNvPr id="13" name="object 13"/>
          <p:cNvSpPr/>
          <p:nvPr/>
        </p:nvSpPr>
        <p:spPr>
          <a:xfrm>
            <a:off x="3665166" y="6201938"/>
            <a:ext cx="51435" cy="28575"/>
          </a:xfrm>
          <a:custGeom>
            <a:avLst/>
            <a:gdLst/>
            <a:ahLst/>
            <a:cxnLst/>
            <a:rect l="l" t="t" r="r" b="b"/>
            <a:pathLst>
              <a:path w="51435" h="28575">
                <a:moveTo>
                  <a:pt x="0" y="28195"/>
                </a:moveTo>
                <a:lnTo>
                  <a:pt x="51060" y="0"/>
                </a:lnTo>
              </a:path>
            </a:pathLst>
          </a:custGeom>
          <a:ln w="16195">
            <a:solidFill>
              <a:srgbClr val="000000"/>
            </a:solidFill>
          </a:ln>
        </p:spPr>
        <p:txBody>
          <a:bodyPr wrap="square" lIns="0" tIns="0" rIns="0" bIns="0" rtlCol="0"/>
          <a:lstStyle/>
          <a:p>
            <a:endParaRPr/>
          </a:p>
        </p:txBody>
      </p:sp>
      <p:sp>
        <p:nvSpPr>
          <p:cNvPr id="14" name="object 14"/>
          <p:cNvSpPr/>
          <p:nvPr/>
        </p:nvSpPr>
        <p:spPr>
          <a:xfrm>
            <a:off x="3716214" y="6209565"/>
            <a:ext cx="74930" cy="217170"/>
          </a:xfrm>
          <a:custGeom>
            <a:avLst/>
            <a:gdLst/>
            <a:ahLst/>
            <a:cxnLst/>
            <a:rect l="l" t="t" r="r" b="b"/>
            <a:pathLst>
              <a:path w="74929" h="217170">
                <a:moveTo>
                  <a:pt x="0" y="0"/>
                </a:moveTo>
                <a:lnTo>
                  <a:pt x="74679" y="217174"/>
                </a:lnTo>
              </a:path>
            </a:pathLst>
          </a:custGeom>
          <a:ln w="33289">
            <a:solidFill>
              <a:srgbClr val="000000"/>
            </a:solidFill>
          </a:ln>
        </p:spPr>
        <p:txBody>
          <a:bodyPr wrap="square" lIns="0" tIns="0" rIns="0" bIns="0" rtlCol="0"/>
          <a:lstStyle/>
          <a:p>
            <a:endParaRPr/>
          </a:p>
        </p:txBody>
      </p:sp>
      <p:sp>
        <p:nvSpPr>
          <p:cNvPr id="15" name="object 15"/>
          <p:cNvSpPr/>
          <p:nvPr/>
        </p:nvSpPr>
        <p:spPr>
          <a:xfrm>
            <a:off x="3799280" y="5819412"/>
            <a:ext cx="1740535" cy="607695"/>
          </a:xfrm>
          <a:custGeom>
            <a:avLst/>
            <a:gdLst/>
            <a:ahLst/>
            <a:cxnLst/>
            <a:rect l="l" t="t" r="r" b="b"/>
            <a:pathLst>
              <a:path w="1740535" h="607695">
                <a:moveTo>
                  <a:pt x="0" y="607315"/>
                </a:moveTo>
                <a:lnTo>
                  <a:pt x="98297" y="0"/>
                </a:lnTo>
                <a:lnTo>
                  <a:pt x="1740436" y="0"/>
                </a:lnTo>
              </a:path>
            </a:pathLst>
          </a:custGeom>
          <a:ln w="16111">
            <a:solidFill>
              <a:srgbClr val="000000"/>
            </a:solidFill>
          </a:ln>
        </p:spPr>
        <p:txBody>
          <a:bodyPr wrap="square" lIns="0" tIns="0" rIns="0" bIns="0" rtlCol="0"/>
          <a:lstStyle/>
          <a:p>
            <a:endParaRPr/>
          </a:p>
        </p:txBody>
      </p:sp>
      <p:sp>
        <p:nvSpPr>
          <p:cNvPr id="16" name="object 16"/>
          <p:cNvSpPr/>
          <p:nvPr/>
        </p:nvSpPr>
        <p:spPr>
          <a:xfrm>
            <a:off x="5974816" y="6234700"/>
            <a:ext cx="51435" cy="28575"/>
          </a:xfrm>
          <a:custGeom>
            <a:avLst/>
            <a:gdLst/>
            <a:ahLst/>
            <a:cxnLst/>
            <a:rect l="l" t="t" r="r" b="b"/>
            <a:pathLst>
              <a:path w="51435" h="28575">
                <a:moveTo>
                  <a:pt x="0" y="28195"/>
                </a:moveTo>
                <a:lnTo>
                  <a:pt x="51060" y="0"/>
                </a:lnTo>
              </a:path>
            </a:pathLst>
          </a:custGeom>
          <a:ln w="16195">
            <a:solidFill>
              <a:srgbClr val="000000"/>
            </a:solidFill>
          </a:ln>
        </p:spPr>
        <p:txBody>
          <a:bodyPr wrap="square" lIns="0" tIns="0" rIns="0" bIns="0" rtlCol="0"/>
          <a:lstStyle/>
          <a:p>
            <a:endParaRPr/>
          </a:p>
        </p:txBody>
      </p:sp>
      <p:sp>
        <p:nvSpPr>
          <p:cNvPr id="17" name="object 17"/>
          <p:cNvSpPr/>
          <p:nvPr/>
        </p:nvSpPr>
        <p:spPr>
          <a:xfrm>
            <a:off x="6025877" y="6243086"/>
            <a:ext cx="74930" cy="238125"/>
          </a:xfrm>
          <a:custGeom>
            <a:avLst/>
            <a:gdLst/>
            <a:ahLst/>
            <a:cxnLst/>
            <a:rect l="l" t="t" r="r" b="b"/>
            <a:pathLst>
              <a:path w="74929" h="238125">
                <a:moveTo>
                  <a:pt x="0" y="0"/>
                </a:moveTo>
                <a:lnTo>
                  <a:pt x="74679" y="237742"/>
                </a:lnTo>
              </a:path>
            </a:pathLst>
          </a:custGeom>
          <a:ln w="33310">
            <a:solidFill>
              <a:srgbClr val="000000"/>
            </a:solidFill>
          </a:ln>
        </p:spPr>
        <p:txBody>
          <a:bodyPr wrap="square" lIns="0" tIns="0" rIns="0" bIns="0" rtlCol="0"/>
          <a:lstStyle/>
          <a:p>
            <a:endParaRPr/>
          </a:p>
        </p:txBody>
      </p:sp>
      <p:sp>
        <p:nvSpPr>
          <p:cNvPr id="18" name="object 18"/>
          <p:cNvSpPr/>
          <p:nvPr/>
        </p:nvSpPr>
        <p:spPr>
          <a:xfrm>
            <a:off x="6108930" y="5819412"/>
            <a:ext cx="2961640" cy="661670"/>
          </a:xfrm>
          <a:custGeom>
            <a:avLst/>
            <a:gdLst/>
            <a:ahLst/>
            <a:cxnLst/>
            <a:rect l="l" t="t" r="r" b="b"/>
            <a:pathLst>
              <a:path w="2961640" h="661670">
                <a:moveTo>
                  <a:pt x="0" y="661416"/>
                </a:moveTo>
                <a:lnTo>
                  <a:pt x="98297" y="0"/>
                </a:lnTo>
                <a:lnTo>
                  <a:pt x="2961177" y="0"/>
                </a:lnTo>
              </a:path>
            </a:pathLst>
          </a:custGeom>
          <a:ln w="16070">
            <a:solidFill>
              <a:srgbClr val="000000"/>
            </a:solidFill>
          </a:ln>
        </p:spPr>
        <p:txBody>
          <a:bodyPr wrap="square" lIns="0" tIns="0" rIns="0" bIns="0" rtlCol="0"/>
          <a:lstStyle/>
          <a:p>
            <a:endParaRPr/>
          </a:p>
        </p:txBody>
      </p:sp>
      <p:sp>
        <p:nvSpPr>
          <p:cNvPr id="19" name="object 19"/>
          <p:cNvSpPr txBox="1"/>
          <p:nvPr/>
        </p:nvSpPr>
        <p:spPr>
          <a:xfrm>
            <a:off x="6216522" y="5776467"/>
            <a:ext cx="438784" cy="694690"/>
          </a:xfrm>
          <a:prstGeom prst="rect">
            <a:avLst/>
          </a:prstGeom>
        </p:spPr>
        <p:txBody>
          <a:bodyPr vert="horz" wrap="square" lIns="0" tIns="0" rIns="0" bIns="0" rtlCol="0">
            <a:spAutoFit/>
          </a:bodyPr>
          <a:lstStyle/>
          <a:p>
            <a:pPr marL="12700">
              <a:lnSpc>
                <a:spcPct val="100000"/>
              </a:lnSpc>
            </a:pPr>
            <a:r>
              <a:rPr sz="4550" spc="5" dirty="0">
                <a:latin typeface="Symbol" panose="05050102010706020507"/>
                <a:cs typeface="Symbol" panose="05050102010706020507"/>
              </a:rPr>
              <a:t></a:t>
            </a:r>
            <a:endParaRPr sz="4550">
              <a:latin typeface="Symbol" panose="05050102010706020507"/>
              <a:cs typeface="Symbol" panose="05050102010706020507"/>
            </a:endParaRPr>
          </a:p>
        </p:txBody>
      </p:sp>
      <p:sp>
        <p:nvSpPr>
          <p:cNvPr id="20" name="object 20"/>
          <p:cNvSpPr txBox="1"/>
          <p:nvPr/>
        </p:nvSpPr>
        <p:spPr>
          <a:xfrm>
            <a:off x="5633592" y="5884164"/>
            <a:ext cx="237490" cy="463550"/>
          </a:xfrm>
          <a:prstGeom prst="rect">
            <a:avLst/>
          </a:prstGeom>
        </p:spPr>
        <p:txBody>
          <a:bodyPr vert="horz" wrap="square" lIns="0" tIns="0" rIns="0" bIns="0" rtlCol="0">
            <a:spAutoFit/>
          </a:bodyPr>
          <a:lstStyle/>
          <a:p>
            <a:pPr marL="12700">
              <a:lnSpc>
                <a:spcPct val="100000"/>
              </a:lnSpc>
            </a:pPr>
            <a:r>
              <a:rPr sz="3000" spc="20" dirty="0">
                <a:latin typeface="Symbol" panose="05050102010706020507"/>
                <a:cs typeface="Symbol" panose="05050102010706020507"/>
              </a:rPr>
              <a:t></a:t>
            </a:r>
            <a:endParaRPr sz="3000">
              <a:latin typeface="Symbol" panose="05050102010706020507"/>
              <a:cs typeface="Symbol" panose="05050102010706020507"/>
            </a:endParaRPr>
          </a:p>
        </p:txBody>
      </p:sp>
      <p:sp>
        <p:nvSpPr>
          <p:cNvPr id="21" name="object 21"/>
          <p:cNvSpPr txBox="1"/>
          <p:nvPr/>
        </p:nvSpPr>
        <p:spPr>
          <a:xfrm>
            <a:off x="8539874" y="6138926"/>
            <a:ext cx="188595" cy="279400"/>
          </a:xfrm>
          <a:prstGeom prst="rect">
            <a:avLst/>
          </a:prstGeom>
        </p:spPr>
        <p:txBody>
          <a:bodyPr vert="horz" wrap="square" lIns="0" tIns="0" rIns="0" bIns="0" rtlCol="0">
            <a:spAutoFit/>
          </a:bodyPr>
          <a:lstStyle/>
          <a:p>
            <a:pPr marL="12700">
              <a:lnSpc>
                <a:spcPct val="100000"/>
              </a:lnSpc>
            </a:pPr>
            <a:r>
              <a:rPr sz="1750" i="1" spc="15" dirty="0">
                <a:latin typeface="Times New Roman" panose="02020603050405020304"/>
                <a:cs typeface="Times New Roman" panose="02020603050405020304"/>
              </a:rPr>
              <a:t>D</a:t>
            </a:r>
            <a:endParaRPr sz="1750">
              <a:latin typeface="Times New Roman" panose="02020603050405020304"/>
              <a:cs typeface="Times New Roman" panose="02020603050405020304"/>
            </a:endParaRPr>
          </a:p>
        </p:txBody>
      </p:sp>
      <p:sp>
        <p:nvSpPr>
          <p:cNvPr id="22" name="object 22"/>
          <p:cNvSpPr txBox="1"/>
          <p:nvPr/>
        </p:nvSpPr>
        <p:spPr>
          <a:xfrm>
            <a:off x="7706245" y="6138926"/>
            <a:ext cx="188595" cy="279400"/>
          </a:xfrm>
          <a:prstGeom prst="rect">
            <a:avLst/>
          </a:prstGeom>
        </p:spPr>
        <p:txBody>
          <a:bodyPr vert="horz" wrap="square" lIns="0" tIns="0" rIns="0" bIns="0" rtlCol="0">
            <a:spAutoFit/>
          </a:bodyPr>
          <a:lstStyle/>
          <a:p>
            <a:pPr marL="12700">
              <a:lnSpc>
                <a:spcPct val="100000"/>
              </a:lnSpc>
            </a:pPr>
            <a:r>
              <a:rPr sz="1750" i="1" spc="15" dirty="0">
                <a:latin typeface="Times New Roman" panose="02020603050405020304"/>
                <a:cs typeface="Times New Roman" panose="02020603050405020304"/>
              </a:rPr>
              <a:t>Q</a:t>
            </a:r>
            <a:endParaRPr sz="1750">
              <a:latin typeface="Times New Roman" panose="02020603050405020304"/>
              <a:cs typeface="Times New Roman" panose="02020603050405020304"/>
            </a:endParaRPr>
          </a:p>
        </p:txBody>
      </p:sp>
      <p:sp>
        <p:nvSpPr>
          <p:cNvPr id="23" name="object 23"/>
          <p:cNvSpPr txBox="1"/>
          <p:nvPr/>
        </p:nvSpPr>
        <p:spPr>
          <a:xfrm>
            <a:off x="5009527" y="6138926"/>
            <a:ext cx="188595" cy="279400"/>
          </a:xfrm>
          <a:prstGeom prst="rect">
            <a:avLst/>
          </a:prstGeom>
        </p:spPr>
        <p:txBody>
          <a:bodyPr vert="horz" wrap="square" lIns="0" tIns="0" rIns="0" bIns="0" rtlCol="0">
            <a:spAutoFit/>
          </a:bodyPr>
          <a:lstStyle/>
          <a:p>
            <a:pPr marL="12700">
              <a:lnSpc>
                <a:spcPct val="100000"/>
              </a:lnSpc>
            </a:pPr>
            <a:r>
              <a:rPr sz="1750" i="1" spc="15" dirty="0">
                <a:latin typeface="Times New Roman" panose="02020603050405020304"/>
                <a:cs typeface="Times New Roman" panose="02020603050405020304"/>
              </a:rPr>
              <a:t>D</a:t>
            </a:r>
            <a:endParaRPr sz="1750">
              <a:latin typeface="Times New Roman" panose="02020603050405020304"/>
              <a:cs typeface="Times New Roman" panose="02020603050405020304"/>
            </a:endParaRPr>
          </a:p>
        </p:txBody>
      </p:sp>
      <p:sp>
        <p:nvSpPr>
          <p:cNvPr id="24" name="object 24"/>
          <p:cNvSpPr txBox="1"/>
          <p:nvPr/>
        </p:nvSpPr>
        <p:spPr>
          <a:xfrm>
            <a:off x="4218584" y="6138926"/>
            <a:ext cx="188595" cy="279400"/>
          </a:xfrm>
          <a:prstGeom prst="rect">
            <a:avLst/>
          </a:prstGeom>
        </p:spPr>
        <p:txBody>
          <a:bodyPr vert="horz" wrap="square" lIns="0" tIns="0" rIns="0" bIns="0" rtlCol="0">
            <a:spAutoFit/>
          </a:bodyPr>
          <a:lstStyle/>
          <a:p>
            <a:pPr marL="12700">
              <a:lnSpc>
                <a:spcPct val="100000"/>
              </a:lnSpc>
            </a:pPr>
            <a:r>
              <a:rPr sz="1750" i="1" spc="15" dirty="0">
                <a:latin typeface="Times New Roman" panose="02020603050405020304"/>
                <a:cs typeface="Times New Roman" panose="02020603050405020304"/>
              </a:rPr>
              <a:t>Q</a:t>
            </a:r>
            <a:endParaRPr sz="1750">
              <a:latin typeface="Times New Roman" panose="02020603050405020304"/>
              <a:cs typeface="Times New Roman" panose="02020603050405020304"/>
            </a:endParaRPr>
          </a:p>
        </p:txBody>
      </p:sp>
      <p:sp>
        <p:nvSpPr>
          <p:cNvPr id="25" name="object 25"/>
          <p:cNvSpPr txBox="1"/>
          <p:nvPr/>
        </p:nvSpPr>
        <p:spPr>
          <a:xfrm>
            <a:off x="6659257" y="6204458"/>
            <a:ext cx="650240"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R</a:t>
            </a:r>
            <a:r>
              <a:rPr sz="1750" i="1" spc="-265" dirty="0">
                <a:latin typeface="Times New Roman" panose="02020603050405020304"/>
                <a:cs typeface="Times New Roman" panose="02020603050405020304"/>
              </a:rPr>
              <a:t> </a:t>
            </a:r>
            <a:r>
              <a:rPr sz="1750" spc="45" dirty="0">
                <a:latin typeface="Times New Roman" panose="02020603050405020304"/>
                <a:cs typeface="Times New Roman" panose="02020603050405020304"/>
              </a:rPr>
              <a:t>,</a:t>
            </a:r>
            <a:r>
              <a:rPr sz="1750" i="1" spc="15" dirty="0">
                <a:latin typeface="Times New Roman" panose="02020603050405020304"/>
                <a:cs typeface="Times New Roman" panose="02020603050405020304"/>
              </a:rPr>
              <a:t>G</a:t>
            </a:r>
            <a:r>
              <a:rPr sz="1750" i="1" spc="-225" dirty="0">
                <a:latin typeface="Times New Roman" panose="02020603050405020304"/>
                <a:cs typeface="Times New Roman" panose="02020603050405020304"/>
              </a:rPr>
              <a:t> </a:t>
            </a:r>
            <a:r>
              <a:rPr sz="1750" spc="155" dirty="0">
                <a:latin typeface="Times New Roman" panose="02020603050405020304"/>
                <a:cs typeface="Times New Roman" panose="02020603050405020304"/>
              </a:rPr>
              <a:t>,</a:t>
            </a:r>
            <a:r>
              <a:rPr sz="1750" i="1" spc="10" dirty="0">
                <a:latin typeface="Times New Roman" panose="02020603050405020304"/>
                <a:cs typeface="Times New Roman" panose="02020603050405020304"/>
              </a:rPr>
              <a:t>B</a:t>
            </a:r>
            <a:endParaRPr sz="1750">
              <a:latin typeface="Times New Roman" panose="02020603050405020304"/>
              <a:cs typeface="Times New Roman" panose="02020603050405020304"/>
            </a:endParaRPr>
          </a:p>
        </p:txBody>
      </p:sp>
      <p:sp>
        <p:nvSpPr>
          <p:cNvPr id="26" name="object 26"/>
          <p:cNvSpPr txBox="1"/>
          <p:nvPr/>
        </p:nvSpPr>
        <p:spPr>
          <a:xfrm>
            <a:off x="8773794" y="5460758"/>
            <a:ext cx="245110" cy="920115"/>
          </a:xfrm>
          <a:prstGeom prst="rect">
            <a:avLst/>
          </a:prstGeom>
        </p:spPr>
        <p:txBody>
          <a:bodyPr vert="horz" wrap="square" lIns="0" tIns="0" rIns="0" bIns="0" rtlCol="0">
            <a:spAutoFit/>
          </a:bodyPr>
          <a:lstStyle/>
          <a:p>
            <a:pPr marL="12700">
              <a:lnSpc>
                <a:spcPct val="100000"/>
              </a:lnSpc>
            </a:pPr>
            <a:r>
              <a:rPr sz="7125" spc="-1117" baseline="-18000" dirty="0">
                <a:latin typeface="Symbol" panose="05050102010706020507"/>
                <a:cs typeface="Symbol" panose="05050102010706020507"/>
              </a:rPr>
              <a:t></a:t>
            </a:r>
            <a:r>
              <a:rPr sz="1750" spc="10" dirty="0">
                <a:latin typeface="Times New Roman" panose="02020603050405020304"/>
                <a:cs typeface="Times New Roman" panose="02020603050405020304"/>
              </a:rPr>
              <a:t>2</a:t>
            </a:r>
            <a:endParaRPr sz="1750">
              <a:latin typeface="Times New Roman" panose="02020603050405020304"/>
              <a:cs typeface="Times New Roman" panose="02020603050405020304"/>
            </a:endParaRPr>
          </a:p>
        </p:txBody>
      </p:sp>
      <p:sp>
        <p:nvSpPr>
          <p:cNvPr id="27" name="object 27"/>
          <p:cNvSpPr txBox="1"/>
          <p:nvPr/>
        </p:nvSpPr>
        <p:spPr>
          <a:xfrm>
            <a:off x="5243448" y="5460758"/>
            <a:ext cx="245110" cy="920115"/>
          </a:xfrm>
          <a:prstGeom prst="rect">
            <a:avLst/>
          </a:prstGeom>
        </p:spPr>
        <p:txBody>
          <a:bodyPr vert="horz" wrap="square" lIns="0" tIns="0" rIns="0" bIns="0" rtlCol="0">
            <a:spAutoFit/>
          </a:bodyPr>
          <a:lstStyle/>
          <a:p>
            <a:pPr marL="12700">
              <a:lnSpc>
                <a:spcPct val="100000"/>
              </a:lnSpc>
            </a:pPr>
            <a:r>
              <a:rPr sz="7125" spc="-1117" baseline="-18000" dirty="0">
                <a:latin typeface="Symbol" panose="05050102010706020507"/>
                <a:cs typeface="Symbol" panose="05050102010706020507"/>
              </a:rPr>
              <a:t></a:t>
            </a:r>
            <a:r>
              <a:rPr sz="1750" spc="10" dirty="0">
                <a:latin typeface="Times New Roman" panose="02020603050405020304"/>
                <a:cs typeface="Times New Roman" panose="02020603050405020304"/>
              </a:rPr>
              <a:t>2</a:t>
            </a:r>
            <a:endParaRPr sz="1750">
              <a:latin typeface="Times New Roman" panose="02020603050405020304"/>
              <a:cs typeface="Times New Roman" panose="02020603050405020304"/>
            </a:endParaRPr>
          </a:p>
        </p:txBody>
      </p:sp>
      <p:sp>
        <p:nvSpPr>
          <p:cNvPr id="28" name="object 28"/>
          <p:cNvSpPr txBox="1"/>
          <p:nvPr/>
        </p:nvSpPr>
        <p:spPr>
          <a:xfrm>
            <a:off x="1988947" y="5661914"/>
            <a:ext cx="3010535" cy="718820"/>
          </a:xfrm>
          <a:prstGeom prst="rect">
            <a:avLst/>
          </a:prstGeom>
        </p:spPr>
        <p:txBody>
          <a:bodyPr vert="horz" wrap="square" lIns="0" tIns="0" rIns="0" bIns="0" rtlCol="0">
            <a:spAutoFit/>
          </a:bodyPr>
          <a:lstStyle/>
          <a:p>
            <a:pPr marL="12700">
              <a:lnSpc>
                <a:spcPts val="5655"/>
              </a:lnSpc>
              <a:tabLst>
                <a:tab pos="1927860" algn="l"/>
                <a:tab pos="2525395" algn="l"/>
                <a:tab pos="2889885" algn="l"/>
              </a:tabLst>
            </a:pPr>
            <a:r>
              <a:rPr sz="3000" i="1" spc="175" dirty="0">
                <a:latin typeface="Times New Roman" panose="02020603050405020304"/>
                <a:cs typeface="Times New Roman" panose="02020603050405020304"/>
              </a:rPr>
              <a:t>P</a:t>
            </a:r>
            <a:r>
              <a:rPr sz="4000" spc="-450" dirty="0">
                <a:latin typeface="Symbol" panose="05050102010706020507"/>
                <a:cs typeface="Symbol" panose="05050102010706020507"/>
              </a:rPr>
              <a:t></a:t>
            </a:r>
            <a:r>
              <a:rPr sz="3000" i="1" spc="150" dirty="0">
                <a:latin typeface="Times New Roman" panose="02020603050405020304"/>
                <a:cs typeface="Times New Roman" panose="02020603050405020304"/>
              </a:rPr>
              <a:t>Q</a:t>
            </a:r>
            <a:r>
              <a:rPr sz="3000" spc="10" dirty="0">
                <a:latin typeface="Times New Roman" panose="02020603050405020304"/>
                <a:cs typeface="Times New Roman" panose="02020603050405020304"/>
              </a:rPr>
              <a:t>,</a:t>
            </a:r>
            <a:r>
              <a:rPr sz="3000" spc="-220" dirty="0">
                <a:latin typeface="Times New Roman" panose="02020603050405020304"/>
                <a:cs typeface="Times New Roman" panose="02020603050405020304"/>
              </a:rPr>
              <a:t> </a:t>
            </a:r>
            <a:r>
              <a:rPr sz="3000" i="1" spc="25" dirty="0">
                <a:latin typeface="Times New Roman" panose="02020603050405020304"/>
                <a:cs typeface="Times New Roman" panose="02020603050405020304"/>
              </a:rPr>
              <a:t>D</a:t>
            </a:r>
            <a:r>
              <a:rPr sz="3000" i="1" spc="-475" dirty="0">
                <a:latin typeface="Times New Roman" panose="02020603050405020304"/>
                <a:cs typeface="Times New Roman" panose="02020603050405020304"/>
              </a:rPr>
              <a:t> </a:t>
            </a:r>
            <a:r>
              <a:rPr sz="4000" spc="-295" dirty="0">
                <a:latin typeface="Symbol" panose="05050102010706020507"/>
                <a:cs typeface="Symbol" panose="05050102010706020507"/>
              </a:rPr>
              <a:t></a:t>
            </a:r>
            <a:r>
              <a:rPr sz="4000" spc="-530" dirty="0">
                <a:latin typeface="Times New Roman" panose="02020603050405020304"/>
                <a:cs typeface="Times New Roman" panose="02020603050405020304"/>
              </a:rPr>
              <a:t> </a:t>
            </a:r>
            <a:r>
              <a:rPr sz="3000" spc="20" dirty="0">
                <a:latin typeface="Symbol" panose="05050102010706020507"/>
                <a:cs typeface="Symbol" panose="05050102010706020507"/>
              </a:rPr>
              <a:t></a:t>
            </a:r>
            <a:r>
              <a:rPr sz="3000" dirty="0">
                <a:latin typeface="Times New Roman" panose="02020603050405020304"/>
                <a:cs typeface="Times New Roman" panose="02020603050405020304"/>
              </a:rPr>
              <a:t>	</a:t>
            </a:r>
            <a:r>
              <a:rPr sz="4750" spc="-545" dirty="0">
                <a:latin typeface="Symbol" panose="05050102010706020507"/>
                <a:cs typeface="Symbol" panose="05050102010706020507"/>
              </a:rPr>
              <a:t></a:t>
            </a:r>
            <a:r>
              <a:rPr sz="4750" spc="-775" dirty="0">
                <a:latin typeface="Times New Roman" panose="02020603050405020304"/>
                <a:cs typeface="Times New Roman" panose="02020603050405020304"/>
              </a:rPr>
              <a:t> </a:t>
            </a:r>
            <a:r>
              <a:rPr sz="3000" i="1" spc="10" dirty="0">
                <a:latin typeface="Times New Roman" panose="02020603050405020304"/>
                <a:cs typeface="Times New Roman" panose="02020603050405020304"/>
              </a:rPr>
              <a:t>f</a:t>
            </a:r>
            <a:r>
              <a:rPr sz="3000" i="1" dirty="0">
                <a:latin typeface="Times New Roman" panose="02020603050405020304"/>
                <a:cs typeface="Times New Roman" panose="02020603050405020304"/>
              </a:rPr>
              <a:t>	</a:t>
            </a:r>
            <a:r>
              <a:rPr sz="3000" spc="20" dirty="0">
                <a:latin typeface="Symbol" panose="05050102010706020507"/>
                <a:cs typeface="Symbol" panose="05050102010706020507"/>
              </a:rPr>
              <a:t></a:t>
            </a:r>
            <a:r>
              <a:rPr sz="3000" dirty="0">
                <a:latin typeface="Times New Roman" panose="02020603050405020304"/>
                <a:cs typeface="Times New Roman" panose="02020603050405020304"/>
              </a:rPr>
              <a:t>	</a:t>
            </a:r>
            <a:r>
              <a:rPr sz="3000" i="1" spc="10" dirty="0">
                <a:latin typeface="Times New Roman" panose="02020603050405020304"/>
                <a:cs typeface="Times New Roman" panose="02020603050405020304"/>
              </a:rPr>
              <a:t>f</a:t>
            </a:r>
            <a:endParaRPr sz="3000">
              <a:latin typeface="Times New Roman" panose="02020603050405020304"/>
              <a:cs typeface="Times New Roman" panose="02020603050405020304"/>
            </a:endParaRPr>
          </a:p>
        </p:txBody>
      </p:sp>
      <p:sp>
        <p:nvSpPr>
          <p:cNvPr id="29" name="object 29"/>
          <p:cNvSpPr txBox="1"/>
          <p:nvPr/>
        </p:nvSpPr>
        <p:spPr>
          <a:xfrm>
            <a:off x="7348855" y="5661914"/>
            <a:ext cx="1183640" cy="718820"/>
          </a:xfrm>
          <a:prstGeom prst="rect">
            <a:avLst/>
          </a:prstGeom>
        </p:spPr>
        <p:txBody>
          <a:bodyPr vert="horz" wrap="square" lIns="0" tIns="0" rIns="0" bIns="0" rtlCol="0">
            <a:spAutoFit/>
          </a:bodyPr>
          <a:lstStyle/>
          <a:p>
            <a:pPr marL="12700">
              <a:lnSpc>
                <a:spcPts val="5655"/>
              </a:lnSpc>
              <a:tabLst>
                <a:tab pos="653415" algn="l"/>
              </a:tabLst>
            </a:pPr>
            <a:r>
              <a:rPr sz="4750" spc="-680" dirty="0">
                <a:latin typeface="Symbol" panose="05050102010706020507"/>
                <a:cs typeface="Symbol" panose="05050102010706020507"/>
              </a:rPr>
              <a:t></a:t>
            </a:r>
            <a:r>
              <a:rPr sz="3200" i="1" spc="-95" dirty="0">
                <a:latin typeface="Symbol" panose="05050102010706020507"/>
                <a:cs typeface="Symbol" panose="05050102010706020507"/>
              </a:rPr>
              <a:t></a:t>
            </a:r>
            <a:r>
              <a:rPr sz="3200" i="1" dirty="0">
                <a:latin typeface="Times New Roman" panose="02020603050405020304"/>
                <a:cs typeface="Times New Roman" panose="02020603050405020304"/>
              </a:rPr>
              <a:t>	</a:t>
            </a:r>
            <a:r>
              <a:rPr sz="3000" spc="20" dirty="0">
                <a:latin typeface="Symbol" panose="05050102010706020507"/>
                <a:cs typeface="Symbol" panose="05050102010706020507"/>
              </a:rPr>
              <a:t></a:t>
            </a:r>
            <a:r>
              <a:rPr sz="3000" spc="-100" dirty="0">
                <a:latin typeface="Times New Roman" panose="02020603050405020304"/>
                <a:cs typeface="Times New Roman" panose="02020603050405020304"/>
              </a:rPr>
              <a:t> </a:t>
            </a:r>
            <a:r>
              <a:rPr sz="3200" i="1" spc="-95" dirty="0">
                <a:latin typeface="Symbol" panose="05050102010706020507"/>
                <a:cs typeface="Symbol" panose="05050102010706020507"/>
              </a:rPr>
              <a:t></a:t>
            </a:r>
            <a:endParaRPr sz="3200">
              <a:latin typeface="Symbol" panose="05050102010706020507"/>
              <a:cs typeface="Symbol" panose="0505010201070602050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87779" y="2012696"/>
            <a:ext cx="39370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视频语义标注的基本方法</a:t>
            </a:r>
            <a:endParaRPr sz="2800">
              <a:latin typeface="新宋体" panose="02010609030101010101" charset="-122"/>
              <a:cs typeface="新宋体" panose="02010609030101010101" charset="-122"/>
            </a:endParaRPr>
          </a:p>
        </p:txBody>
      </p:sp>
      <p:sp>
        <p:nvSpPr>
          <p:cNvPr id="5" name="object 5"/>
          <p:cNvSpPr/>
          <p:nvPr/>
        </p:nvSpPr>
        <p:spPr>
          <a:xfrm>
            <a:off x="1847735" y="5519165"/>
            <a:ext cx="990600" cy="1066800"/>
          </a:xfrm>
          <a:custGeom>
            <a:avLst/>
            <a:gdLst/>
            <a:ahLst/>
            <a:cxnLst/>
            <a:rect l="l" t="t" r="r" b="b"/>
            <a:pathLst>
              <a:path w="990600" h="1066800">
                <a:moveTo>
                  <a:pt x="990600" y="933450"/>
                </a:moveTo>
                <a:lnTo>
                  <a:pt x="990600" y="133350"/>
                </a:lnTo>
                <a:lnTo>
                  <a:pt x="985229" y="113756"/>
                </a:lnTo>
                <a:lnTo>
                  <a:pt x="944567" y="77347"/>
                </a:lnTo>
                <a:lnTo>
                  <a:pt x="869115" y="46063"/>
                </a:lnTo>
                <a:lnTo>
                  <a:pt x="820257" y="32875"/>
                </a:lnTo>
                <a:lnTo>
                  <a:pt x="765001" y="21608"/>
                </a:lnTo>
                <a:lnTo>
                  <a:pt x="704110" y="12474"/>
                </a:lnTo>
                <a:lnTo>
                  <a:pt x="638353" y="5686"/>
                </a:lnTo>
                <a:lnTo>
                  <a:pt x="568494" y="1457"/>
                </a:lnTo>
                <a:lnTo>
                  <a:pt x="495300" y="0"/>
                </a:lnTo>
                <a:lnTo>
                  <a:pt x="422105" y="1457"/>
                </a:lnTo>
                <a:lnTo>
                  <a:pt x="352246" y="5686"/>
                </a:lnTo>
                <a:lnTo>
                  <a:pt x="286489" y="12474"/>
                </a:lnTo>
                <a:lnTo>
                  <a:pt x="225598" y="21608"/>
                </a:lnTo>
                <a:lnTo>
                  <a:pt x="170342" y="32875"/>
                </a:lnTo>
                <a:lnTo>
                  <a:pt x="121484" y="46063"/>
                </a:lnTo>
                <a:lnTo>
                  <a:pt x="79793" y="60958"/>
                </a:lnTo>
                <a:lnTo>
                  <a:pt x="20969" y="95017"/>
                </a:lnTo>
                <a:lnTo>
                  <a:pt x="0" y="133350"/>
                </a:lnTo>
                <a:lnTo>
                  <a:pt x="0" y="933450"/>
                </a:lnTo>
                <a:lnTo>
                  <a:pt x="20969" y="972060"/>
                </a:lnTo>
                <a:lnTo>
                  <a:pt x="79793" y="1006178"/>
                </a:lnTo>
                <a:lnTo>
                  <a:pt x="121484" y="1021045"/>
                </a:lnTo>
                <a:lnTo>
                  <a:pt x="170342" y="1034181"/>
                </a:lnTo>
                <a:lnTo>
                  <a:pt x="225598" y="1045383"/>
                </a:lnTo>
                <a:lnTo>
                  <a:pt x="286489" y="1054449"/>
                </a:lnTo>
                <a:lnTo>
                  <a:pt x="352246" y="1061175"/>
                </a:lnTo>
                <a:lnTo>
                  <a:pt x="422105" y="1065360"/>
                </a:lnTo>
                <a:lnTo>
                  <a:pt x="495300" y="1066800"/>
                </a:lnTo>
                <a:lnTo>
                  <a:pt x="568494" y="1065360"/>
                </a:lnTo>
                <a:lnTo>
                  <a:pt x="638353" y="1061175"/>
                </a:lnTo>
                <a:lnTo>
                  <a:pt x="704110" y="1054449"/>
                </a:lnTo>
                <a:lnTo>
                  <a:pt x="765001" y="1045383"/>
                </a:lnTo>
                <a:lnTo>
                  <a:pt x="820257" y="1034181"/>
                </a:lnTo>
                <a:lnTo>
                  <a:pt x="869115" y="1021045"/>
                </a:lnTo>
                <a:lnTo>
                  <a:pt x="910806" y="1006178"/>
                </a:lnTo>
                <a:lnTo>
                  <a:pt x="969630" y="972060"/>
                </a:lnTo>
                <a:lnTo>
                  <a:pt x="990600" y="933450"/>
                </a:lnTo>
                <a:close/>
              </a:path>
            </a:pathLst>
          </a:custGeom>
          <a:solidFill>
            <a:srgbClr val="6699FF"/>
          </a:solidFill>
        </p:spPr>
        <p:txBody>
          <a:bodyPr wrap="square" lIns="0" tIns="0" rIns="0" bIns="0" rtlCol="0"/>
          <a:lstStyle/>
          <a:p>
            <a:endParaRPr/>
          </a:p>
        </p:txBody>
      </p:sp>
      <p:sp>
        <p:nvSpPr>
          <p:cNvPr id="6" name="object 6"/>
          <p:cNvSpPr/>
          <p:nvPr/>
        </p:nvSpPr>
        <p:spPr>
          <a:xfrm>
            <a:off x="1847735" y="5519165"/>
            <a:ext cx="990600" cy="266700"/>
          </a:xfrm>
          <a:custGeom>
            <a:avLst/>
            <a:gdLst/>
            <a:ahLst/>
            <a:cxnLst/>
            <a:rect l="l" t="t" r="r" b="b"/>
            <a:pathLst>
              <a:path w="990600" h="266700">
                <a:moveTo>
                  <a:pt x="990600" y="133350"/>
                </a:moveTo>
                <a:lnTo>
                  <a:pt x="969630" y="95017"/>
                </a:lnTo>
                <a:lnTo>
                  <a:pt x="910806" y="60958"/>
                </a:lnTo>
                <a:lnTo>
                  <a:pt x="869115" y="46063"/>
                </a:lnTo>
                <a:lnTo>
                  <a:pt x="820257" y="32875"/>
                </a:lnTo>
                <a:lnTo>
                  <a:pt x="765001" y="21608"/>
                </a:lnTo>
                <a:lnTo>
                  <a:pt x="704110" y="12474"/>
                </a:lnTo>
                <a:lnTo>
                  <a:pt x="638353" y="5686"/>
                </a:lnTo>
                <a:lnTo>
                  <a:pt x="568494" y="1457"/>
                </a:lnTo>
                <a:lnTo>
                  <a:pt x="495300" y="0"/>
                </a:lnTo>
                <a:lnTo>
                  <a:pt x="422105" y="1457"/>
                </a:lnTo>
                <a:lnTo>
                  <a:pt x="352246" y="5686"/>
                </a:lnTo>
                <a:lnTo>
                  <a:pt x="286489" y="12474"/>
                </a:lnTo>
                <a:lnTo>
                  <a:pt x="225598" y="21608"/>
                </a:lnTo>
                <a:lnTo>
                  <a:pt x="170342" y="32875"/>
                </a:lnTo>
                <a:lnTo>
                  <a:pt x="121484" y="46063"/>
                </a:lnTo>
                <a:lnTo>
                  <a:pt x="79793" y="60958"/>
                </a:lnTo>
                <a:lnTo>
                  <a:pt x="20969" y="95017"/>
                </a:lnTo>
                <a:lnTo>
                  <a:pt x="0" y="133350"/>
                </a:lnTo>
                <a:lnTo>
                  <a:pt x="5370" y="153115"/>
                </a:lnTo>
                <a:lnTo>
                  <a:pt x="46032" y="189682"/>
                </a:lnTo>
                <a:lnTo>
                  <a:pt x="121484" y="220945"/>
                </a:lnTo>
                <a:lnTo>
                  <a:pt x="170342" y="234081"/>
                </a:lnTo>
                <a:lnTo>
                  <a:pt x="225598" y="245283"/>
                </a:lnTo>
                <a:lnTo>
                  <a:pt x="286489" y="254349"/>
                </a:lnTo>
                <a:lnTo>
                  <a:pt x="352246" y="261075"/>
                </a:lnTo>
                <a:lnTo>
                  <a:pt x="422105" y="265260"/>
                </a:lnTo>
                <a:lnTo>
                  <a:pt x="495300" y="266700"/>
                </a:lnTo>
                <a:lnTo>
                  <a:pt x="568494" y="265260"/>
                </a:lnTo>
                <a:lnTo>
                  <a:pt x="638353" y="261075"/>
                </a:lnTo>
                <a:lnTo>
                  <a:pt x="704110" y="254349"/>
                </a:lnTo>
                <a:lnTo>
                  <a:pt x="765001" y="245283"/>
                </a:lnTo>
                <a:lnTo>
                  <a:pt x="820257" y="234081"/>
                </a:lnTo>
                <a:lnTo>
                  <a:pt x="869115" y="220945"/>
                </a:lnTo>
                <a:lnTo>
                  <a:pt x="910806" y="206078"/>
                </a:lnTo>
                <a:lnTo>
                  <a:pt x="969630" y="171960"/>
                </a:lnTo>
                <a:lnTo>
                  <a:pt x="990600" y="133350"/>
                </a:lnTo>
                <a:close/>
              </a:path>
            </a:pathLst>
          </a:custGeom>
          <a:solidFill>
            <a:srgbClr val="84ADFF"/>
          </a:solidFill>
        </p:spPr>
        <p:txBody>
          <a:bodyPr wrap="square" lIns="0" tIns="0" rIns="0" bIns="0" rtlCol="0"/>
          <a:lstStyle/>
          <a:p>
            <a:endParaRPr/>
          </a:p>
        </p:txBody>
      </p:sp>
      <p:sp>
        <p:nvSpPr>
          <p:cNvPr id="7" name="object 7"/>
          <p:cNvSpPr/>
          <p:nvPr/>
        </p:nvSpPr>
        <p:spPr>
          <a:xfrm>
            <a:off x="1847735" y="5519165"/>
            <a:ext cx="990600" cy="1066800"/>
          </a:xfrm>
          <a:custGeom>
            <a:avLst/>
            <a:gdLst/>
            <a:ahLst/>
            <a:cxnLst/>
            <a:rect l="l" t="t" r="r" b="b"/>
            <a:pathLst>
              <a:path w="990600" h="1066800">
                <a:moveTo>
                  <a:pt x="495300" y="0"/>
                </a:moveTo>
                <a:lnTo>
                  <a:pt x="422105" y="1457"/>
                </a:lnTo>
                <a:lnTo>
                  <a:pt x="352246" y="5686"/>
                </a:lnTo>
                <a:lnTo>
                  <a:pt x="286489" y="12474"/>
                </a:lnTo>
                <a:lnTo>
                  <a:pt x="225598" y="21608"/>
                </a:lnTo>
                <a:lnTo>
                  <a:pt x="170342" y="32875"/>
                </a:lnTo>
                <a:lnTo>
                  <a:pt x="121484" y="46063"/>
                </a:lnTo>
                <a:lnTo>
                  <a:pt x="79793" y="60958"/>
                </a:lnTo>
                <a:lnTo>
                  <a:pt x="20969" y="95017"/>
                </a:lnTo>
                <a:lnTo>
                  <a:pt x="0" y="133350"/>
                </a:lnTo>
                <a:lnTo>
                  <a:pt x="0" y="933450"/>
                </a:lnTo>
                <a:lnTo>
                  <a:pt x="20969" y="972060"/>
                </a:lnTo>
                <a:lnTo>
                  <a:pt x="79793" y="1006178"/>
                </a:lnTo>
                <a:lnTo>
                  <a:pt x="121484" y="1021045"/>
                </a:lnTo>
                <a:lnTo>
                  <a:pt x="170342" y="1034181"/>
                </a:lnTo>
                <a:lnTo>
                  <a:pt x="225598" y="1045383"/>
                </a:lnTo>
                <a:lnTo>
                  <a:pt x="286489" y="1054449"/>
                </a:lnTo>
                <a:lnTo>
                  <a:pt x="352246" y="1061175"/>
                </a:lnTo>
                <a:lnTo>
                  <a:pt x="422105" y="1065360"/>
                </a:lnTo>
                <a:lnTo>
                  <a:pt x="495300" y="1066800"/>
                </a:lnTo>
                <a:lnTo>
                  <a:pt x="568494" y="1065360"/>
                </a:lnTo>
                <a:lnTo>
                  <a:pt x="638353" y="1061175"/>
                </a:lnTo>
                <a:lnTo>
                  <a:pt x="704110" y="1054449"/>
                </a:lnTo>
                <a:lnTo>
                  <a:pt x="765001" y="1045383"/>
                </a:lnTo>
                <a:lnTo>
                  <a:pt x="820257" y="1034181"/>
                </a:lnTo>
                <a:lnTo>
                  <a:pt x="869115" y="1021045"/>
                </a:lnTo>
                <a:lnTo>
                  <a:pt x="910806" y="1006178"/>
                </a:lnTo>
                <a:lnTo>
                  <a:pt x="969630" y="972060"/>
                </a:lnTo>
                <a:lnTo>
                  <a:pt x="990600" y="933450"/>
                </a:lnTo>
                <a:lnTo>
                  <a:pt x="990600" y="133350"/>
                </a:lnTo>
                <a:lnTo>
                  <a:pt x="969630" y="95017"/>
                </a:lnTo>
                <a:lnTo>
                  <a:pt x="910806" y="60958"/>
                </a:lnTo>
                <a:lnTo>
                  <a:pt x="869115" y="46063"/>
                </a:lnTo>
                <a:lnTo>
                  <a:pt x="820257" y="32875"/>
                </a:lnTo>
                <a:lnTo>
                  <a:pt x="765001" y="21608"/>
                </a:lnTo>
                <a:lnTo>
                  <a:pt x="704110" y="12474"/>
                </a:lnTo>
                <a:lnTo>
                  <a:pt x="638353" y="5686"/>
                </a:lnTo>
                <a:lnTo>
                  <a:pt x="568494" y="1457"/>
                </a:lnTo>
                <a:lnTo>
                  <a:pt x="49530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1847735" y="5652515"/>
            <a:ext cx="990600" cy="133350"/>
          </a:xfrm>
          <a:custGeom>
            <a:avLst/>
            <a:gdLst/>
            <a:ahLst/>
            <a:cxnLst/>
            <a:rect l="l" t="t" r="r" b="b"/>
            <a:pathLst>
              <a:path w="990600" h="133350">
                <a:moveTo>
                  <a:pt x="0" y="0"/>
                </a:moveTo>
                <a:lnTo>
                  <a:pt x="20969" y="38610"/>
                </a:lnTo>
                <a:lnTo>
                  <a:pt x="79793" y="72728"/>
                </a:lnTo>
                <a:lnTo>
                  <a:pt x="121484" y="87595"/>
                </a:lnTo>
                <a:lnTo>
                  <a:pt x="170342" y="100731"/>
                </a:lnTo>
                <a:lnTo>
                  <a:pt x="225598" y="111933"/>
                </a:lnTo>
                <a:lnTo>
                  <a:pt x="286489" y="120999"/>
                </a:lnTo>
                <a:lnTo>
                  <a:pt x="352246" y="127725"/>
                </a:lnTo>
                <a:lnTo>
                  <a:pt x="422105" y="131910"/>
                </a:lnTo>
                <a:lnTo>
                  <a:pt x="495300" y="133350"/>
                </a:lnTo>
                <a:lnTo>
                  <a:pt x="568494" y="131910"/>
                </a:lnTo>
                <a:lnTo>
                  <a:pt x="638353" y="127725"/>
                </a:lnTo>
                <a:lnTo>
                  <a:pt x="704110" y="120999"/>
                </a:lnTo>
                <a:lnTo>
                  <a:pt x="765001" y="111933"/>
                </a:lnTo>
                <a:lnTo>
                  <a:pt x="820257" y="100731"/>
                </a:lnTo>
                <a:lnTo>
                  <a:pt x="869115" y="87595"/>
                </a:lnTo>
                <a:lnTo>
                  <a:pt x="910806" y="72728"/>
                </a:lnTo>
                <a:lnTo>
                  <a:pt x="969630" y="38610"/>
                </a:lnTo>
                <a:lnTo>
                  <a:pt x="985229" y="19765"/>
                </a:lnTo>
                <a:lnTo>
                  <a:pt x="990600" y="0"/>
                </a:lnTo>
              </a:path>
            </a:pathLst>
          </a:custGeom>
          <a:ln w="9525">
            <a:solidFill>
              <a:srgbClr val="000000"/>
            </a:solidFill>
          </a:ln>
        </p:spPr>
        <p:txBody>
          <a:bodyPr wrap="square" lIns="0" tIns="0" rIns="0" bIns="0" rtlCol="0"/>
          <a:lstStyle/>
          <a:p>
            <a:endParaRPr/>
          </a:p>
        </p:txBody>
      </p:sp>
      <p:sp>
        <p:nvSpPr>
          <p:cNvPr id="9" name="object 9"/>
          <p:cNvSpPr txBox="1"/>
          <p:nvPr/>
        </p:nvSpPr>
        <p:spPr>
          <a:xfrm>
            <a:off x="2127630" y="5875273"/>
            <a:ext cx="432434" cy="488950"/>
          </a:xfrm>
          <a:prstGeom prst="rect">
            <a:avLst/>
          </a:prstGeom>
        </p:spPr>
        <p:txBody>
          <a:bodyPr vert="horz" wrap="square" lIns="0" tIns="0" rIns="0" bIns="0" rtlCol="0">
            <a:spAutoFit/>
          </a:bodyPr>
          <a:lstStyle/>
          <a:p>
            <a:pPr marL="12700" marR="5080">
              <a:lnSpc>
                <a:spcPct val="100000"/>
              </a:lnSpc>
            </a:pPr>
            <a:r>
              <a:rPr sz="1600" dirty="0">
                <a:latin typeface="宋体" panose="02010600030101010101" pitchFamily="2" charset="-122"/>
                <a:cs typeface="宋体" panose="02010600030101010101" pitchFamily="2" charset="-122"/>
              </a:rPr>
              <a:t>测试 视频</a:t>
            </a:r>
            <a:endParaRPr sz="1600">
              <a:latin typeface="宋体" panose="02010600030101010101" pitchFamily="2" charset="-122"/>
              <a:cs typeface="宋体" panose="02010600030101010101" pitchFamily="2" charset="-122"/>
            </a:endParaRPr>
          </a:p>
        </p:txBody>
      </p:sp>
      <p:sp>
        <p:nvSpPr>
          <p:cNvPr id="10" name="object 10"/>
          <p:cNvSpPr txBox="1"/>
          <p:nvPr/>
        </p:nvSpPr>
        <p:spPr>
          <a:xfrm>
            <a:off x="5124335" y="4069841"/>
            <a:ext cx="1066800" cy="762000"/>
          </a:xfrm>
          <a:prstGeom prst="rect">
            <a:avLst/>
          </a:prstGeom>
          <a:solidFill>
            <a:srgbClr val="FFFF99"/>
          </a:solidFill>
          <a:ln w="9525">
            <a:solidFill>
              <a:srgbClr val="000000"/>
            </a:solidFill>
          </a:ln>
        </p:spPr>
        <p:txBody>
          <a:bodyPr vert="horz" wrap="square" lIns="0" tIns="137795" rIns="0" bIns="0" rtlCol="0">
            <a:spAutoFit/>
          </a:bodyPr>
          <a:lstStyle/>
          <a:p>
            <a:pPr marL="325755" marR="316230">
              <a:lnSpc>
                <a:spcPct val="100000"/>
              </a:lnSpc>
              <a:spcBef>
                <a:spcPts val="1085"/>
              </a:spcBef>
            </a:pPr>
            <a:r>
              <a:rPr sz="1600" dirty="0">
                <a:latin typeface="宋体" panose="02010600030101010101" pitchFamily="2" charset="-122"/>
                <a:cs typeface="宋体" panose="02010600030101010101" pitchFamily="2" charset="-122"/>
              </a:rPr>
              <a:t>训练 学习</a:t>
            </a:r>
            <a:endParaRPr sz="1600">
              <a:latin typeface="宋体" panose="02010600030101010101" pitchFamily="2" charset="-122"/>
              <a:cs typeface="宋体" panose="02010600030101010101" pitchFamily="2" charset="-122"/>
            </a:endParaRPr>
          </a:p>
        </p:txBody>
      </p:sp>
      <p:sp>
        <p:nvSpPr>
          <p:cNvPr id="11" name="object 11"/>
          <p:cNvSpPr/>
          <p:nvPr/>
        </p:nvSpPr>
        <p:spPr>
          <a:xfrm>
            <a:off x="1771535" y="2850642"/>
            <a:ext cx="1219200" cy="457200"/>
          </a:xfrm>
          <a:custGeom>
            <a:avLst/>
            <a:gdLst/>
            <a:ahLst/>
            <a:cxnLst/>
            <a:rect l="l" t="t" r="r" b="b"/>
            <a:pathLst>
              <a:path w="1219200" h="457200">
                <a:moveTo>
                  <a:pt x="0" y="0"/>
                </a:moveTo>
                <a:lnTo>
                  <a:pt x="0" y="457200"/>
                </a:lnTo>
                <a:lnTo>
                  <a:pt x="1219200" y="457200"/>
                </a:lnTo>
                <a:lnTo>
                  <a:pt x="1219200" y="0"/>
                </a:lnTo>
                <a:lnTo>
                  <a:pt x="0" y="0"/>
                </a:lnTo>
                <a:close/>
              </a:path>
            </a:pathLst>
          </a:custGeom>
          <a:solidFill>
            <a:srgbClr val="00FF00"/>
          </a:solidFill>
        </p:spPr>
        <p:txBody>
          <a:bodyPr wrap="square" lIns="0" tIns="0" rIns="0" bIns="0" rtlCol="0"/>
          <a:lstStyle/>
          <a:p>
            <a:endParaRPr/>
          </a:p>
        </p:txBody>
      </p:sp>
      <p:sp>
        <p:nvSpPr>
          <p:cNvPr id="12" name="object 12"/>
          <p:cNvSpPr/>
          <p:nvPr/>
        </p:nvSpPr>
        <p:spPr>
          <a:xfrm>
            <a:off x="1771535" y="2850642"/>
            <a:ext cx="1219200" cy="457200"/>
          </a:xfrm>
          <a:custGeom>
            <a:avLst/>
            <a:gdLst/>
            <a:ahLst/>
            <a:cxnLst/>
            <a:rect l="l" t="t" r="r" b="b"/>
            <a:pathLst>
              <a:path w="1219200" h="457200">
                <a:moveTo>
                  <a:pt x="0" y="0"/>
                </a:moveTo>
                <a:lnTo>
                  <a:pt x="0" y="457200"/>
                </a:lnTo>
                <a:lnTo>
                  <a:pt x="1219200" y="457200"/>
                </a:lnTo>
                <a:lnTo>
                  <a:pt x="1219200" y="0"/>
                </a:lnTo>
                <a:lnTo>
                  <a:pt x="0" y="0"/>
                </a:lnTo>
                <a:close/>
              </a:path>
            </a:pathLst>
          </a:custGeom>
          <a:ln w="9525">
            <a:solidFill>
              <a:srgbClr val="000000"/>
            </a:solidFill>
          </a:ln>
        </p:spPr>
        <p:txBody>
          <a:bodyPr wrap="square" lIns="0" tIns="0" rIns="0" bIns="0" rtlCol="0"/>
          <a:lstStyle/>
          <a:p>
            <a:endParaRPr/>
          </a:p>
        </p:txBody>
      </p:sp>
      <p:sp>
        <p:nvSpPr>
          <p:cNvPr id="13" name="object 13"/>
          <p:cNvSpPr txBox="1"/>
          <p:nvPr/>
        </p:nvSpPr>
        <p:spPr>
          <a:xfrm>
            <a:off x="2165730" y="2963671"/>
            <a:ext cx="432434" cy="245110"/>
          </a:xfrm>
          <a:prstGeom prst="rect">
            <a:avLst/>
          </a:prstGeom>
        </p:spPr>
        <p:txBody>
          <a:bodyPr vert="horz" wrap="square" lIns="0" tIns="0" rIns="0" bIns="0" rtlCol="0">
            <a:spAutoFit/>
          </a:bodyPr>
          <a:lstStyle/>
          <a:p>
            <a:pPr marL="12700">
              <a:lnSpc>
                <a:spcPct val="100000"/>
              </a:lnSpc>
            </a:pPr>
            <a:r>
              <a:rPr sz="1600" dirty="0">
                <a:latin typeface="宋体" panose="02010600030101010101" pitchFamily="2" charset="-122"/>
                <a:cs typeface="宋体" panose="02010600030101010101" pitchFamily="2" charset="-122"/>
              </a:rPr>
              <a:t>标注</a:t>
            </a:r>
            <a:endParaRPr sz="1600">
              <a:latin typeface="宋体" panose="02010600030101010101" pitchFamily="2" charset="-122"/>
              <a:cs typeface="宋体" panose="02010600030101010101" pitchFamily="2" charset="-122"/>
            </a:endParaRPr>
          </a:p>
        </p:txBody>
      </p:sp>
      <p:sp>
        <p:nvSpPr>
          <p:cNvPr id="14" name="object 14"/>
          <p:cNvSpPr/>
          <p:nvPr/>
        </p:nvSpPr>
        <p:spPr>
          <a:xfrm>
            <a:off x="1847735" y="3899915"/>
            <a:ext cx="990600" cy="1066800"/>
          </a:xfrm>
          <a:custGeom>
            <a:avLst/>
            <a:gdLst/>
            <a:ahLst/>
            <a:cxnLst/>
            <a:rect l="l" t="t" r="r" b="b"/>
            <a:pathLst>
              <a:path w="990600" h="1066800">
                <a:moveTo>
                  <a:pt x="990600" y="933450"/>
                </a:moveTo>
                <a:lnTo>
                  <a:pt x="990600" y="133350"/>
                </a:lnTo>
                <a:lnTo>
                  <a:pt x="985229" y="113756"/>
                </a:lnTo>
                <a:lnTo>
                  <a:pt x="944567" y="77347"/>
                </a:lnTo>
                <a:lnTo>
                  <a:pt x="869115" y="46063"/>
                </a:lnTo>
                <a:lnTo>
                  <a:pt x="820257" y="32875"/>
                </a:lnTo>
                <a:lnTo>
                  <a:pt x="765001" y="21608"/>
                </a:lnTo>
                <a:lnTo>
                  <a:pt x="704110" y="12474"/>
                </a:lnTo>
                <a:lnTo>
                  <a:pt x="638353" y="5686"/>
                </a:lnTo>
                <a:lnTo>
                  <a:pt x="568494" y="1457"/>
                </a:lnTo>
                <a:lnTo>
                  <a:pt x="495300" y="0"/>
                </a:lnTo>
                <a:lnTo>
                  <a:pt x="422105" y="1457"/>
                </a:lnTo>
                <a:lnTo>
                  <a:pt x="352246" y="5686"/>
                </a:lnTo>
                <a:lnTo>
                  <a:pt x="286489" y="12474"/>
                </a:lnTo>
                <a:lnTo>
                  <a:pt x="225598" y="21608"/>
                </a:lnTo>
                <a:lnTo>
                  <a:pt x="170342" y="32875"/>
                </a:lnTo>
                <a:lnTo>
                  <a:pt x="121484" y="46063"/>
                </a:lnTo>
                <a:lnTo>
                  <a:pt x="79793" y="60958"/>
                </a:lnTo>
                <a:lnTo>
                  <a:pt x="20969" y="95017"/>
                </a:lnTo>
                <a:lnTo>
                  <a:pt x="0" y="133350"/>
                </a:lnTo>
                <a:lnTo>
                  <a:pt x="0" y="933450"/>
                </a:lnTo>
                <a:lnTo>
                  <a:pt x="20969" y="972060"/>
                </a:lnTo>
                <a:lnTo>
                  <a:pt x="79793" y="1006178"/>
                </a:lnTo>
                <a:lnTo>
                  <a:pt x="121484" y="1021045"/>
                </a:lnTo>
                <a:lnTo>
                  <a:pt x="170342" y="1034181"/>
                </a:lnTo>
                <a:lnTo>
                  <a:pt x="225598" y="1045383"/>
                </a:lnTo>
                <a:lnTo>
                  <a:pt x="286489" y="1054449"/>
                </a:lnTo>
                <a:lnTo>
                  <a:pt x="352246" y="1061175"/>
                </a:lnTo>
                <a:lnTo>
                  <a:pt x="422105" y="1065360"/>
                </a:lnTo>
                <a:lnTo>
                  <a:pt x="495300" y="1066800"/>
                </a:lnTo>
                <a:lnTo>
                  <a:pt x="568494" y="1065360"/>
                </a:lnTo>
                <a:lnTo>
                  <a:pt x="638353" y="1061175"/>
                </a:lnTo>
                <a:lnTo>
                  <a:pt x="704110" y="1054449"/>
                </a:lnTo>
                <a:lnTo>
                  <a:pt x="765001" y="1045383"/>
                </a:lnTo>
                <a:lnTo>
                  <a:pt x="820257" y="1034181"/>
                </a:lnTo>
                <a:lnTo>
                  <a:pt x="869115" y="1021045"/>
                </a:lnTo>
                <a:lnTo>
                  <a:pt x="910806" y="1006178"/>
                </a:lnTo>
                <a:lnTo>
                  <a:pt x="969630" y="972060"/>
                </a:lnTo>
                <a:lnTo>
                  <a:pt x="990600" y="933450"/>
                </a:lnTo>
                <a:close/>
              </a:path>
            </a:pathLst>
          </a:custGeom>
          <a:solidFill>
            <a:srgbClr val="6699FF"/>
          </a:solidFill>
        </p:spPr>
        <p:txBody>
          <a:bodyPr wrap="square" lIns="0" tIns="0" rIns="0" bIns="0" rtlCol="0"/>
          <a:lstStyle/>
          <a:p>
            <a:endParaRPr/>
          </a:p>
        </p:txBody>
      </p:sp>
      <p:sp>
        <p:nvSpPr>
          <p:cNvPr id="15" name="object 15"/>
          <p:cNvSpPr/>
          <p:nvPr/>
        </p:nvSpPr>
        <p:spPr>
          <a:xfrm>
            <a:off x="1847735" y="3899915"/>
            <a:ext cx="990600" cy="266700"/>
          </a:xfrm>
          <a:custGeom>
            <a:avLst/>
            <a:gdLst/>
            <a:ahLst/>
            <a:cxnLst/>
            <a:rect l="l" t="t" r="r" b="b"/>
            <a:pathLst>
              <a:path w="990600" h="266700">
                <a:moveTo>
                  <a:pt x="990600" y="133350"/>
                </a:moveTo>
                <a:lnTo>
                  <a:pt x="969630" y="95017"/>
                </a:lnTo>
                <a:lnTo>
                  <a:pt x="910806" y="60958"/>
                </a:lnTo>
                <a:lnTo>
                  <a:pt x="869115" y="46063"/>
                </a:lnTo>
                <a:lnTo>
                  <a:pt x="820257" y="32875"/>
                </a:lnTo>
                <a:lnTo>
                  <a:pt x="765001" y="21608"/>
                </a:lnTo>
                <a:lnTo>
                  <a:pt x="704110" y="12474"/>
                </a:lnTo>
                <a:lnTo>
                  <a:pt x="638353" y="5686"/>
                </a:lnTo>
                <a:lnTo>
                  <a:pt x="568494" y="1457"/>
                </a:lnTo>
                <a:lnTo>
                  <a:pt x="495300" y="0"/>
                </a:lnTo>
                <a:lnTo>
                  <a:pt x="422105" y="1457"/>
                </a:lnTo>
                <a:lnTo>
                  <a:pt x="352246" y="5686"/>
                </a:lnTo>
                <a:lnTo>
                  <a:pt x="286489" y="12474"/>
                </a:lnTo>
                <a:lnTo>
                  <a:pt x="225598" y="21608"/>
                </a:lnTo>
                <a:lnTo>
                  <a:pt x="170342" y="32875"/>
                </a:lnTo>
                <a:lnTo>
                  <a:pt x="121484" y="46063"/>
                </a:lnTo>
                <a:lnTo>
                  <a:pt x="79793" y="60958"/>
                </a:lnTo>
                <a:lnTo>
                  <a:pt x="20969" y="95017"/>
                </a:lnTo>
                <a:lnTo>
                  <a:pt x="0" y="133350"/>
                </a:lnTo>
                <a:lnTo>
                  <a:pt x="5370" y="153115"/>
                </a:lnTo>
                <a:lnTo>
                  <a:pt x="46032" y="189682"/>
                </a:lnTo>
                <a:lnTo>
                  <a:pt x="121484" y="220945"/>
                </a:lnTo>
                <a:lnTo>
                  <a:pt x="170342" y="234081"/>
                </a:lnTo>
                <a:lnTo>
                  <a:pt x="225598" y="245283"/>
                </a:lnTo>
                <a:lnTo>
                  <a:pt x="286489" y="254349"/>
                </a:lnTo>
                <a:lnTo>
                  <a:pt x="352246" y="261075"/>
                </a:lnTo>
                <a:lnTo>
                  <a:pt x="422105" y="265260"/>
                </a:lnTo>
                <a:lnTo>
                  <a:pt x="495300" y="266700"/>
                </a:lnTo>
                <a:lnTo>
                  <a:pt x="568494" y="265260"/>
                </a:lnTo>
                <a:lnTo>
                  <a:pt x="638353" y="261075"/>
                </a:lnTo>
                <a:lnTo>
                  <a:pt x="704110" y="254349"/>
                </a:lnTo>
                <a:lnTo>
                  <a:pt x="765001" y="245283"/>
                </a:lnTo>
                <a:lnTo>
                  <a:pt x="820257" y="234081"/>
                </a:lnTo>
                <a:lnTo>
                  <a:pt x="869115" y="220945"/>
                </a:lnTo>
                <a:lnTo>
                  <a:pt x="910806" y="206078"/>
                </a:lnTo>
                <a:lnTo>
                  <a:pt x="969630" y="171960"/>
                </a:lnTo>
                <a:lnTo>
                  <a:pt x="990600" y="133350"/>
                </a:lnTo>
                <a:close/>
              </a:path>
            </a:pathLst>
          </a:custGeom>
          <a:solidFill>
            <a:srgbClr val="84ADFF"/>
          </a:solidFill>
        </p:spPr>
        <p:txBody>
          <a:bodyPr wrap="square" lIns="0" tIns="0" rIns="0" bIns="0" rtlCol="0"/>
          <a:lstStyle/>
          <a:p>
            <a:endParaRPr/>
          </a:p>
        </p:txBody>
      </p:sp>
      <p:sp>
        <p:nvSpPr>
          <p:cNvPr id="16" name="object 16"/>
          <p:cNvSpPr/>
          <p:nvPr/>
        </p:nvSpPr>
        <p:spPr>
          <a:xfrm>
            <a:off x="1847735" y="3899915"/>
            <a:ext cx="990600" cy="1066800"/>
          </a:xfrm>
          <a:custGeom>
            <a:avLst/>
            <a:gdLst/>
            <a:ahLst/>
            <a:cxnLst/>
            <a:rect l="l" t="t" r="r" b="b"/>
            <a:pathLst>
              <a:path w="990600" h="1066800">
                <a:moveTo>
                  <a:pt x="495300" y="0"/>
                </a:moveTo>
                <a:lnTo>
                  <a:pt x="422105" y="1457"/>
                </a:lnTo>
                <a:lnTo>
                  <a:pt x="352246" y="5686"/>
                </a:lnTo>
                <a:lnTo>
                  <a:pt x="286489" y="12474"/>
                </a:lnTo>
                <a:lnTo>
                  <a:pt x="225598" y="21608"/>
                </a:lnTo>
                <a:lnTo>
                  <a:pt x="170342" y="32875"/>
                </a:lnTo>
                <a:lnTo>
                  <a:pt x="121484" y="46063"/>
                </a:lnTo>
                <a:lnTo>
                  <a:pt x="79793" y="60958"/>
                </a:lnTo>
                <a:lnTo>
                  <a:pt x="20969" y="95017"/>
                </a:lnTo>
                <a:lnTo>
                  <a:pt x="0" y="133350"/>
                </a:lnTo>
                <a:lnTo>
                  <a:pt x="0" y="933450"/>
                </a:lnTo>
                <a:lnTo>
                  <a:pt x="20969" y="972060"/>
                </a:lnTo>
                <a:lnTo>
                  <a:pt x="79793" y="1006178"/>
                </a:lnTo>
                <a:lnTo>
                  <a:pt x="121484" y="1021045"/>
                </a:lnTo>
                <a:lnTo>
                  <a:pt x="170342" y="1034181"/>
                </a:lnTo>
                <a:lnTo>
                  <a:pt x="225598" y="1045383"/>
                </a:lnTo>
                <a:lnTo>
                  <a:pt x="286489" y="1054449"/>
                </a:lnTo>
                <a:lnTo>
                  <a:pt x="352246" y="1061175"/>
                </a:lnTo>
                <a:lnTo>
                  <a:pt x="422105" y="1065360"/>
                </a:lnTo>
                <a:lnTo>
                  <a:pt x="495300" y="1066800"/>
                </a:lnTo>
                <a:lnTo>
                  <a:pt x="568494" y="1065360"/>
                </a:lnTo>
                <a:lnTo>
                  <a:pt x="638353" y="1061175"/>
                </a:lnTo>
                <a:lnTo>
                  <a:pt x="704110" y="1054449"/>
                </a:lnTo>
                <a:lnTo>
                  <a:pt x="765001" y="1045383"/>
                </a:lnTo>
                <a:lnTo>
                  <a:pt x="820257" y="1034181"/>
                </a:lnTo>
                <a:lnTo>
                  <a:pt x="869115" y="1021045"/>
                </a:lnTo>
                <a:lnTo>
                  <a:pt x="910806" y="1006178"/>
                </a:lnTo>
                <a:lnTo>
                  <a:pt x="969630" y="972060"/>
                </a:lnTo>
                <a:lnTo>
                  <a:pt x="990600" y="933450"/>
                </a:lnTo>
                <a:lnTo>
                  <a:pt x="990600" y="133350"/>
                </a:lnTo>
                <a:lnTo>
                  <a:pt x="969630" y="95017"/>
                </a:lnTo>
                <a:lnTo>
                  <a:pt x="910806" y="60958"/>
                </a:lnTo>
                <a:lnTo>
                  <a:pt x="869115" y="46063"/>
                </a:lnTo>
                <a:lnTo>
                  <a:pt x="820257" y="32875"/>
                </a:lnTo>
                <a:lnTo>
                  <a:pt x="765001" y="21608"/>
                </a:lnTo>
                <a:lnTo>
                  <a:pt x="704110" y="12474"/>
                </a:lnTo>
                <a:lnTo>
                  <a:pt x="638353" y="5686"/>
                </a:lnTo>
                <a:lnTo>
                  <a:pt x="568494" y="1457"/>
                </a:lnTo>
                <a:lnTo>
                  <a:pt x="495300" y="0"/>
                </a:lnTo>
                <a:close/>
              </a:path>
            </a:pathLst>
          </a:custGeom>
          <a:ln w="9525">
            <a:solidFill>
              <a:srgbClr val="000000"/>
            </a:solidFill>
          </a:ln>
        </p:spPr>
        <p:txBody>
          <a:bodyPr wrap="square" lIns="0" tIns="0" rIns="0" bIns="0" rtlCol="0"/>
          <a:lstStyle/>
          <a:p>
            <a:endParaRPr/>
          </a:p>
        </p:txBody>
      </p:sp>
      <p:sp>
        <p:nvSpPr>
          <p:cNvPr id="17" name="object 17"/>
          <p:cNvSpPr/>
          <p:nvPr/>
        </p:nvSpPr>
        <p:spPr>
          <a:xfrm>
            <a:off x="1847735" y="4033265"/>
            <a:ext cx="990600" cy="133350"/>
          </a:xfrm>
          <a:custGeom>
            <a:avLst/>
            <a:gdLst/>
            <a:ahLst/>
            <a:cxnLst/>
            <a:rect l="l" t="t" r="r" b="b"/>
            <a:pathLst>
              <a:path w="990600" h="133350">
                <a:moveTo>
                  <a:pt x="0" y="0"/>
                </a:moveTo>
                <a:lnTo>
                  <a:pt x="20969" y="38610"/>
                </a:lnTo>
                <a:lnTo>
                  <a:pt x="79793" y="72728"/>
                </a:lnTo>
                <a:lnTo>
                  <a:pt x="121484" y="87595"/>
                </a:lnTo>
                <a:lnTo>
                  <a:pt x="170342" y="100731"/>
                </a:lnTo>
                <a:lnTo>
                  <a:pt x="225598" y="111933"/>
                </a:lnTo>
                <a:lnTo>
                  <a:pt x="286489" y="120999"/>
                </a:lnTo>
                <a:lnTo>
                  <a:pt x="352246" y="127725"/>
                </a:lnTo>
                <a:lnTo>
                  <a:pt x="422105" y="131910"/>
                </a:lnTo>
                <a:lnTo>
                  <a:pt x="495300" y="133350"/>
                </a:lnTo>
                <a:lnTo>
                  <a:pt x="568494" y="131910"/>
                </a:lnTo>
                <a:lnTo>
                  <a:pt x="638353" y="127725"/>
                </a:lnTo>
                <a:lnTo>
                  <a:pt x="704110" y="120999"/>
                </a:lnTo>
                <a:lnTo>
                  <a:pt x="765001" y="111933"/>
                </a:lnTo>
                <a:lnTo>
                  <a:pt x="820257" y="100731"/>
                </a:lnTo>
                <a:lnTo>
                  <a:pt x="869115" y="87595"/>
                </a:lnTo>
                <a:lnTo>
                  <a:pt x="910806" y="72728"/>
                </a:lnTo>
                <a:lnTo>
                  <a:pt x="969630" y="38610"/>
                </a:lnTo>
                <a:lnTo>
                  <a:pt x="985229" y="19765"/>
                </a:lnTo>
                <a:lnTo>
                  <a:pt x="990600" y="0"/>
                </a:lnTo>
              </a:path>
            </a:pathLst>
          </a:custGeom>
          <a:ln w="9525">
            <a:solidFill>
              <a:srgbClr val="000000"/>
            </a:solidFill>
          </a:ln>
        </p:spPr>
        <p:txBody>
          <a:bodyPr wrap="square" lIns="0" tIns="0" rIns="0" bIns="0" rtlCol="0"/>
          <a:lstStyle/>
          <a:p>
            <a:endParaRPr/>
          </a:p>
        </p:txBody>
      </p:sp>
      <p:sp>
        <p:nvSpPr>
          <p:cNvPr id="18" name="object 18"/>
          <p:cNvSpPr txBox="1"/>
          <p:nvPr/>
        </p:nvSpPr>
        <p:spPr>
          <a:xfrm>
            <a:off x="2025523" y="4256023"/>
            <a:ext cx="636270" cy="488950"/>
          </a:xfrm>
          <a:prstGeom prst="rect">
            <a:avLst/>
          </a:prstGeom>
        </p:spPr>
        <p:txBody>
          <a:bodyPr vert="horz" wrap="square" lIns="0" tIns="0" rIns="0" bIns="0" rtlCol="0">
            <a:spAutoFit/>
          </a:bodyPr>
          <a:lstStyle/>
          <a:p>
            <a:pPr marL="12700" marR="5080" indent="101600">
              <a:lnSpc>
                <a:spcPct val="100000"/>
              </a:lnSpc>
            </a:pPr>
            <a:r>
              <a:rPr sz="1600" dirty="0">
                <a:latin typeface="宋体" panose="02010600030101010101" pitchFamily="2" charset="-122"/>
                <a:cs typeface="宋体" panose="02010600030101010101" pitchFamily="2" charset="-122"/>
              </a:rPr>
              <a:t>训练 视频库</a:t>
            </a:r>
            <a:endParaRPr sz="1600">
              <a:latin typeface="宋体" panose="02010600030101010101" pitchFamily="2" charset="-122"/>
              <a:cs typeface="宋体" panose="02010600030101010101" pitchFamily="2" charset="-122"/>
            </a:endParaRPr>
          </a:p>
        </p:txBody>
      </p:sp>
      <p:sp>
        <p:nvSpPr>
          <p:cNvPr id="19" name="object 19"/>
          <p:cNvSpPr/>
          <p:nvPr/>
        </p:nvSpPr>
        <p:spPr>
          <a:xfrm>
            <a:off x="6648322" y="3917441"/>
            <a:ext cx="990600" cy="1066800"/>
          </a:xfrm>
          <a:custGeom>
            <a:avLst/>
            <a:gdLst/>
            <a:ahLst/>
            <a:cxnLst/>
            <a:rect l="l" t="t" r="r" b="b"/>
            <a:pathLst>
              <a:path w="990600" h="1066800">
                <a:moveTo>
                  <a:pt x="990600" y="933450"/>
                </a:moveTo>
                <a:lnTo>
                  <a:pt x="990600" y="133350"/>
                </a:lnTo>
                <a:lnTo>
                  <a:pt x="985230" y="113756"/>
                </a:lnTo>
                <a:lnTo>
                  <a:pt x="944569" y="77347"/>
                </a:lnTo>
                <a:lnTo>
                  <a:pt x="869119" y="46063"/>
                </a:lnTo>
                <a:lnTo>
                  <a:pt x="820262" y="32875"/>
                </a:lnTo>
                <a:lnTo>
                  <a:pt x="765006" y="21608"/>
                </a:lnTo>
                <a:lnTo>
                  <a:pt x="704116" y="12474"/>
                </a:lnTo>
                <a:lnTo>
                  <a:pt x="638357" y="5686"/>
                </a:lnTo>
                <a:lnTo>
                  <a:pt x="568497" y="1457"/>
                </a:lnTo>
                <a:lnTo>
                  <a:pt x="495300" y="0"/>
                </a:lnTo>
                <a:lnTo>
                  <a:pt x="422108" y="1457"/>
                </a:lnTo>
                <a:lnTo>
                  <a:pt x="352251" y="5686"/>
                </a:lnTo>
                <a:lnTo>
                  <a:pt x="286494" y="12474"/>
                </a:lnTo>
                <a:lnTo>
                  <a:pt x="225604" y="21608"/>
                </a:lnTo>
                <a:lnTo>
                  <a:pt x="170347" y="32875"/>
                </a:lnTo>
                <a:lnTo>
                  <a:pt x="121489" y="46063"/>
                </a:lnTo>
                <a:lnTo>
                  <a:pt x="79796" y="60958"/>
                </a:lnTo>
                <a:lnTo>
                  <a:pt x="20970" y="95017"/>
                </a:lnTo>
                <a:lnTo>
                  <a:pt x="0" y="133350"/>
                </a:lnTo>
                <a:lnTo>
                  <a:pt x="0" y="933450"/>
                </a:lnTo>
                <a:lnTo>
                  <a:pt x="20970" y="972060"/>
                </a:lnTo>
                <a:lnTo>
                  <a:pt x="79796" y="1006178"/>
                </a:lnTo>
                <a:lnTo>
                  <a:pt x="121489" y="1021045"/>
                </a:lnTo>
                <a:lnTo>
                  <a:pt x="170347" y="1034181"/>
                </a:lnTo>
                <a:lnTo>
                  <a:pt x="225604" y="1045383"/>
                </a:lnTo>
                <a:lnTo>
                  <a:pt x="286494" y="1054449"/>
                </a:lnTo>
                <a:lnTo>
                  <a:pt x="352251" y="1061175"/>
                </a:lnTo>
                <a:lnTo>
                  <a:pt x="422108" y="1065360"/>
                </a:lnTo>
                <a:lnTo>
                  <a:pt x="495300" y="1066800"/>
                </a:lnTo>
                <a:lnTo>
                  <a:pt x="568497" y="1065360"/>
                </a:lnTo>
                <a:lnTo>
                  <a:pt x="638357" y="1061175"/>
                </a:lnTo>
                <a:lnTo>
                  <a:pt x="704116" y="1054449"/>
                </a:lnTo>
                <a:lnTo>
                  <a:pt x="765006" y="1045383"/>
                </a:lnTo>
                <a:lnTo>
                  <a:pt x="820262" y="1034181"/>
                </a:lnTo>
                <a:lnTo>
                  <a:pt x="869119" y="1021045"/>
                </a:lnTo>
                <a:lnTo>
                  <a:pt x="910810" y="1006178"/>
                </a:lnTo>
                <a:lnTo>
                  <a:pt x="969631" y="972060"/>
                </a:lnTo>
                <a:lnTo>
                  <a:pt x="990600" y="933450"/>
                </a:lnTo>
                <a:close/>
              </a:path>
            </a:pathLst>
          </a:custGeom>
          <a:solidFill>
            <a:srgbClr val="6699FF"/>
          </a:solidFill>
        </p:spPr>
        <p:txBody>
          <a:bodyPr wrap="square" lIns="0" tIns="0" rIns="0" bIns="0" rtlCol="0"/>
          <a:lstStyle/>
          <a:p>
            <a:endParaRPr/>
          </a:p>
        </p:txBody>
      </p:sp>
      <p:sp>
        <p:nvSpPr>
          <p:cNvPr id="20" name="object 20"/>
          <p:cNvSpPr/>
          <p:nvPr/>
        </p:nvSpPr>
        <p:spPr>
          <a:xfrm>
            <a:off x="6648322" y="3917441"/>
            <a:ext cx="990600" cy="266700"/>
          </a:xfrm>
          <a:custGeom>
            <a:avLst/>
            <a:gdLst/>
            <a:ahLst/>
            <a:cxnLst/>
            <a:rect l="l" t="t" r="r" b="b"/>
            <a:pathLst>
              <a:path w="990600" h="266700">
                <a:moveTo>
                  <a:pt x="990600" y="133350"/>
                </a:moveTo>
                <a:lnTo>
                  <a:pt x="969631" y="95017"/>
                </a:lnTo>
                <a:lnTo>
                  <a:pt x="910810" y="60958"/>
                </a:lnTo>
                <a:lnTo>
                  <a:pt x="869119" y="46063"/>
                </a:lnTo>
                <a:lnTo>
                  <a:pt x="820262" y="32875"/>
                </a:lnTo>
                <a:lnTo>
                  <a:pt x="765006" y="21608"/>
                </a:lnTo>
                <a:lnTo>
                  <a:pt x="704116" y="12474"/>
                </a:lnTo>
                <a:lnTo>
                  <a:pt x="638357" y="5686"/>
                </a:lnTo>
                <a:lnTo>
                  <a:pt x="568497" y="1457"/>
                </a:lnTo>
                <a:lnTo>
                  <a:pt x="495300" y="0"/>
                </a:lnTo>
                <a:lnTo>
                  <a:pt x="422108" y="1457"/>
                </a:lnTo>
                <a:lnTo>
                  <a:pt x="352251" y="5686"/>
                </a:lnTo>
                <a:lnTo>
                  <a:pt x="286494" y="12474"/>
                </a:lnTo>
                <a:lnTo>
                  <a:pt x="225604" y="21608"/>
                </a:lnTo>
                <a:lnTo>
                  <a:pt x="170347" y="32875"/>
                </a:lnTo>
                <a:lnTo>
                  <a:pt x="121489" y="46063"/>
                </a:lnTo>
                <a:lnTo>
                  <a:pt x="79796" y="60958"/>
                </a:lnTo>
                <a:lnTo>
                  <a:pt x="20970" y="95017"/>
                </a:lnTo>
                <a:lnTo>
                  <a:pt x="0" y="133350"/>
                </a:lnTo>
                <a:lnTo>
                  <a:pt x="5370" y="153115"/>
                </a:lnTo>
                <a:lnTo>
                  <a:pt x="46034" y="189682"/>
                </a:lnTo>
                <a:lnTo>
                  <a:pt x="121489" y="220945"/>
                </a:lnTo>
                <a:lnTo>
                  <a:pt x="170347" y="234081"/>
                </a:lnTo>
                <a:lnTo>
                  <a:pt x="225604" y="245283"/>
                </a:lnTo>
                <a:lnTo>
                  <a:pt x="286494" y="254349"/>
                </a:lnTo>
                <a:lnTo>
                  <a:pt x="352251" y="261075"/>
                </a:lnTo>
                <a:lnTo>
                  <a:pt x="422108" y="265260"/>
                </a:lnTo>
                <a:lnTo>
                  <a:pt x="495300" y="266700"/>
                </a:lnTo>
                <a:lnTo>
                  <a:pt x="568497" y="265260"/>
                </a:lnTo>
                <a:lnTo>
                  <a:pt x="638357" y="261075"/>
                </a:lnTo>
                <a:lnTo>
                  <a:pt x="704116" y="254349"/>
                </a:lnTo>
                <a:lnTo>
                  <a:pt x="765006" y="245283"/>
                </a:lnTo>
                <a:lnTo>
                  <a:pt x="820262" y="234081"/>
                </a:lnTo>
                <a:lnTo>
                  <a:pt x="869119" y="220945"/>
                </a:lnTo>
                <a:lnTo>
                  <a:pt x="910810" y="206078"/>
                </a:lnTo>
                <a:lnTo>
                  <a:pt x="969631" y="171960"/>
                </a:lnTo>
                <a:lnTo>
                  <a:pt x="990600" y="133350"/>
                </a:lnTo>
                <a:close/>
              </a:path>
            </a:pathLst>
          </a:custGeom>
          <a:solidFill>
            <a:srgbClr val="84ADFF"/>
          </a:solidFill>
        </p:spPr>
        <p:txBody>
          <a:bodyPr wrap="square" lIns="0" tIns="0" rIns="0" bIns="0" rtlCol="0"/>
          <a:lstStyle/>
          <a:p>
            <a:endParaRPr/>
          </a:p>
        </p:txBody>
      </p:sp>
      <p:sp>
        <p:nvSpPr>
          <p:cNvPr id="21" name="object 21"/>
          <p:cNvSpPr/>
          <p:nvPr/>
        </p:nvSpPr>
        <p:spPr>
          <a:xfrm>
            <a:off x="6648322" y="3917441"/>
            <a:ext cx="990600" cy="1066800"/>
          </a:xfrm>
          <a:custGeom>
            <a:avLst/>
            <a:gdLst/>
            <a:ahLst/>
            <a:cxnLst/>
            <a:rect l="l" t="t" r="r" b="b"/>
            <a:pathLst>
              <a:path w="990600" h="1066800">
                <a:moveTo>
                  <a:pt x="495300" y="0"/>
                </a:moveTo>
                <a:lnTo>
                  <a:pt x="422108" y="1457"/>
                </a:lnTo>
                <a:lnTo>
                  <a:pt x="352251" y="5686"/>
                </a:lnTo>
                <a:lnTo>
                  <a:pt x="286494" y="12474"/>
                </a:lnTo>
                <a:lnTo>
                  <a:pt x="225604" y="21608"/>
                </a:lnTo>
                <a:lnTo>
                  <a:pt x="170347" y="32875"/>
                </a:lnTo>
                <a:lnTo>
                  <a:pt x="121489" y="46063"/>
                </a:lnTo>
                <a:lnTo>
                  <a:pt x="79796" y="60958"/>
                </a:lnTo>
                <a:lnTo>
                  <a:pt x="20970" y="95017"/>
                </a:lnTo>
                <a:lnTo>
                  <a:pt x="0" y="133350"/>
                </a:lnTo>
                <a:lnTo>
                  <a:pt x="0" y="933450"/>
                </a:lnTo>
                <a:lnTo>
                  <a:pt x="20970" y="972060"/>
                </a:lnTo>
                <a:lnTo>
                  <a:pt x="79796" y="1006178"/>
                </a:lnTo>
                <a:lnTo>
                  <a:pt x="121489" y="1021045"/>
                </a:lnTo>
                <a:lnTo>
                  <a:pt x="170347" y="1034181"/>
                </a:lnTo>
                <a:lnTo>
                  <a:pt x="225604" y="1045383"/>
                </a:lnTo>
                <a:lnTo>
                  <a:pt x="286494" y="1054449"/>
                </a:lnTo>
                <a:lnTo>
                  <a:pt x="352251" y="1061175"/>
                </a:lnTo>
                <a:lnTo>
                  <a:pt x="422108" y="1065360"/>
                </a:lnTo>
                <a:lnTo>
                  <a:pt x="495300" y="1066800"/>
                </a:lnTo>
                <a:lnTo>
                  <a:pt x="568497" y="1065360"/>
                </a:lnTo>
                <a:lnTo>
                  <a:pt x="638357" y="1061175"/>
                </a:lnTo>
                <a:lnTo>
                  <a:pt x="704116" y="1054449"/>
                </a:lnTo>
                <a:lnTo>
                  <a:pt x="765006" y="1045383"/>
                </a:lnTo>
                <a:lnTo>
                  <a:pt x="820262" y="1034181"/>
                </a:lnTo>
                <a:lnTo>
                  <a:pt x="869119" y="1021045"/>
                </a:lnTo>
                <a:lnTo>
                  <a:pt x="910810" y="1006178"/>
                </a:lnTo>
                <a:lnTo>
                  <a:pt x="969631" y="972060"/>
                </a:lnTo>
                <a:lnTo>
                  <a:pt x="990600" y="933450"/>
                </a:lnTo>
                <a:lnTo>
                  <a:pt x="990600" y="133350"/>
                </a:lnTo>
                <a:lnTo>
                  <a:pt x="969631" y="95017"/>
                </a:lnTo>
                <a:lnTo>
                  <a:pt x="910810" y="60958"/>
                </a:lnTo>
                <a:lnTo>
                  <a:pt x="869119" y="46063"/>
                </a:lnTo>
                <a:lnTo>
                  <a:pt x="820262" y="32875"/>
                </a:lnTo>
                <a:lnTo>
                  <a:pt x="765006" y="21608"/>
                </a:lnTo>
                <a:lnTo>
                  <a:pt x="704116" y="12474"/>
                </a:lnTo>
                <a:lnTo>
                  <a:pt x="638357" y="5686"/>
                </a:lnTo>
                <a:lnTo>
                  <a:pt x="568497" y="1457"/>
                </a:lnTo>
                <a:lnTo>
                  <a:pt x="49530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6648322" y="4050791"/>
            <a:ext cx="990600" cy="133350"/>
          </a:xfrm>
          <a:custGeom>
            <a:avLst/>
            <a:gdLst/>
            <a:ahLst/>
            <a:cxnLst/>
            <a:rect l="l" t="t" r="r" b="b"/>
            <a:pathLst>
              <a:path w="990600" h="133350">
                <a:moveTo>
                  <a:pt x="0" y="0"/>
                </a:moveTo>
                <a:lnTo>
                  <a:pt x="20970" y="38610"/>
                </a:lnTo>
                <a:lnTo>
                  <a:pt x="79796" y="72728"/>
                </a:lnTo>
                <a:lnTo>
                  <a:pt x="121489" y="87595"/>
                </a:lnTo>
                <a:lnTo>
                  <a:pt x="170347" y="100731"/>
                </a:lnTo>
                <a:lnTo>
                  <a:pt x="225604" y="111933"/>
                </a:lnTo>
                <a:lnTo>
                  <a:pt x="286494" y="120999"/>
                </a:lnTo>
                <a:lnTo>
                  <a:pt x="352251" y="127725"/>
                </a:lnTo>
                <a:lnTo>
                  <a:pt x="422108" y="131910"/>
                </a:lnTo>
                <a:lnTo>
                  <a:pt x="495300" y="133350"/>
                </a:lnTo>
                <a:lnTo>
                  <a:pt x="568497" y="131910"/>
                </a:lnTo>
                <a:lnTo>
                  <a:pt x="638357" y="127725"/>
                </a:lnTo>
                <a:lnTo>
                  <a:pt x="704116" y="120999"/>
                </a:lnTo>
                <a:lnTo>
                  <a:pt x="765006" y="111933"/>
                </a:lnTo>
                <a:lnTo>
                  <a:pt x="820262" y="100731"/>
                </a:lnTo>
                <a:lnTo>
                  <a:pt x="869119" y="87595"/>
                </a:lnTo>
                <a:lnTo>
                  <a:pt x="910810" y="72728"/>
                </a:lnTo>
                <a:lnTo>
                  <a:pt x="969631" y="38610"/>
                </a:lnTo>
                <a:lnTo>
                  <a:pt x="985230" y="19765"/>
                </a:lnTo>
                <a:lnTo>
                  <a:pt x="990600" y="0"/>
                </a:lnTo>
              </a:path>
            </a:pathLst>
          </a:custGeom>
          <a:ln w="9525">
            <a:solidFill>
              <a:srgbClr val="000000"/>
            </a:solidFill>
          </a:ln>
        </p:spPr>
        <p:txBody>
          <a:bodyPr wrap="square" lIns="0" tIns="0" rIns="0" bIns="0" rtlCol="0"/>
          <a:lstStyle/>
          <a:p>
            <a:endParaRPr/>
          </a:p>
        </p:txBody>
      </p:sp>
      <p:sp>
        <p:nvSpPr>
          <p:cNvPr id="23" name="object 23"/>
          <p:cNvSpPr txBox="1"/>
          <p:nvPr/>
        </p:nvSpPr>
        <p:spPr>
          <a:xfrm>
            <a:off x="6928231" y="4150867"/>
            <a:ext cx="432434" cy="734060"/>
          </a:xfrm>
          <a:prstGeom prst="rect">
            <a:avLst/>
          </a:prstGeom>
        </p:spPr>
        <p:txBody>
          <a:bodyPr vert="horz" wrap="square" lIns="0" tIns="0" rIns="0" bIns="0" rtlCol="0">
            <a:spAutoFit/>
          </a:bodyPr>
          <a:lstStyle/>
          <a:p>
            <a:pPr marL="12700" marR="5080" algn="just">
              <a:lnSpc>
                <a:spcPct val="100000"/>
              </a:lnSpc>
            </a:pPr>
            <a:r>
              <a:rPr sz="1600" dirty="0">
                <a:latin typeface="宋体" panose="02010600030101010101" pitchFamily="2" charset="-122"/>
                <a:cs typeface="宋体" panose="02010600030101010101" pitchFamily="2" charset="-122"/>
              </a:rPr>
              <a:t>语义 概念 模型</a:t>
            </a:r>
            <a:endParaRPr sz="1600">
              <a:latin typeface="宋体" panose="02010600030101010101" pitchFamily="2" charset="-122"/>
              <a:cs typeface="宋体" panose="02010600030101010101" pitchFamily="2" charset="-122"/>
            </a:endParaRPr>
          </a:p>
        </p:txBody>
      </p:sp>
      <p:sp>
        <p:nvSpPr>
          <p:cNvPr id="24" name="object 24"/>
          <p:cNvSpPr/>
          <p:nvPr/>
        </p:nvSpPr>
        <p:spPr>
          <a:xfrm>
            <a:off x="8172322" y="5519165"/>
            <a:ext cx="990600" cy="1066800"/>
          </a:xfrm>
          <a:custGeom>
            <a:avLst/>
            <a:gdLst/>
            <a:ahLst/>
            <a:cxnLst/>
            <a:rect l="l" t="t" r="r" b="b"/>
            <a:pathLst>
              <a:path w="990600" h="1066800">
                <a:moveTo>
                  <a:pt x="990600" y="933450"/>
                </a:moveTo>
                <a:lnTo>
                  <a:pt x="990600" y="133350"/>
                </a:lnTo>
                <a:lnTo>
                  <a:pt x="985230" y="113756"/>
                </a:lnTo>
                <a:lnTo>
                  <a:pt x="944569" y="77347"/>
                </a:lnTo>
                <a:lnTo>
                  <a:pt x="869119" y="46063"/>
                </a:lnTo>
                <a:lnTo>
                  <a:pt x="820262" y="32875"/>
                </a:lnTo>
                <a:lnTo>
                  <a:pt x="765006" y="21608"/>
                </a:lnTo>
                <a:lnTo>
                  <a:pt x="704116" y="12474"/>
                </a:lnTo>
                <a:lnTo>
                  <a:pt x="638357" y="5686"/>
                </a:lnTo>
                <a:lnTo>
                  <a:pt x="568497" y="1457"/>
                </a:lnTo>
                <a:lnTo>
                  <a:pt x="495300" y="0"/>
                </a:lnTo>
                <a:lnTo>
                  <a:pt x="422108" y="1457"/>
                </a:lnTo>
                <a:lnTo>
                  <a:pt x="352251" y="5686"/>
                </a:lnTo>
                <a:lnTo>
                  <a:pt x="286494" y="12474"/>
                </a:lnTo>
                <a:lnTo>
                  <a:pt x="225604" y="21608"/>
                </a:lnTo>
                <a:lnTo>
                  <a:pt x="170347" y="32875"/>
                </a:lnTo>
                <a:lnTo>
                  <a:pt x="121489" y="46063"/>
                </a:lnTo>
                <a:lnTo>
                  <a:pt x="79796" y="60958"/>
                </a:lnTo>
                <a:lnTo>
                  <a:pt x="20970" y="95017"/>
                </a:lnTo>
                <a:lnTo>
                  <a:pt x="0" y="133350"/>
                </a:lnTo>
                <a:lnTo>
                  <a:pt x="0" y="933450"/>
                </a:lnTo>
                <a:lnTo>
                  <a:pt x="20970" y="972060"/>
                </a:lnTo>
                <a:lnTo>
                  <a:pt x="79796" y="1006178"/>
                </a:lnTo>
                <a:lnTo>
                  <a:pt x="121489" y="1021045"/>
                </a:lnTo>
                <a:lnTo>
                  <a:pt x="170347" y="1034181"/>
                </a:lnTo>
                <a:lnTo>
                  <a:pt x="225604" y="1045383"/>
                </a:lnTo>
                <a:lnTo>
                  <a:pt x="286494" y="1054449"/>
                </a:lnTo>
                <a:lnTo>
                  <a:pt x="352251" y="1061175"/>
                </a:lnTo>
                <a:lnTo>
                  <a:pt x="422108" y="1065360"/>
                </a:lnTo>
                <a:lnTo>
                  <a:pt x="495300" y="1066800"/>
                </a:lnTo>
                <a:lnTo>
                  <a:pt x="568497" y="1065360"/>
                </a:lnTo>
                <a:lnTo>
                  <a:pt x="638357" y="1061175"/>
                </a:lnTo>
                <a:lnTo>
                  <a:pt x="704116" y="1054449"/>
                </a:lnTo>
                <a:lnTo>
                  <a:pt x="765006" y="1045383"/>
                </a:lnTo>
                <a:lnTo>
                  <a:pt x="820262" y="1034181"/>
                </a:lnTo>
                <a:lnTo>
                  <a:pt x="869119" y="1021045"/>
                </a:lnTo>
                <a:lnTo>
                  <a:pt x="910810" y="1006178"/>
                </a:lnTo>
                <a:lnTo>
                  <a:pt x="969631" y="972060"/>
                </a:lnTo>
                <a:lnTo>
                  <a:pt x="990600" y="933450"/>
                </a:lnTo>
                <a:close/>
              </a:path>
            </a:pathLst>
          </a:custGeom>
          <a:solidFill>
            <a:srgbClr val="6699FF"/>
          </a:solidFill>
        </p:spPr>
        <p:txBody>
          <a:bodyPr wrap="square" lIns="0" tIns="0" rIns="0" bIns="0" rtlCol="0"/>
          <a:lstStyle/>
          <a:p>
            <a:endParaRPr/>
          </a:p>
        </p:txBody>
      </p:sp>
      <p:sp>
        <p:nvSpPr>
          <p:cNvPr id="25" name="object 25"/>
          <p:cNvSpPr/>
          <p:nvPr/>
        </p:nvSpPr>
        <p:spPr>
          <a:xfrm>
            <a:off x="8172322" y="5519165"/>
            <a:ext cx="990600" cy="266700"/>
          </a:xfrm>
          <a:custGeom>
            <a:avLst/>
            <a:gdLst/>
            <a:ahLst/>
            <a:cxnLst/>
            <a:rect l="l" t="t" r="r" b="b"/>
            <a:pathLst>
              <a:path w="990600" h="266700">
                <a:moveTo>
                  <a:pt x="990600" y="133350"/>
                </a:moveTo>
                <a:lnTo>
                  <a:pt x="969631" y="95017"/>
                </a:lnTo>
                <a:lnTo>
                  <a:pt x="910810" y="60958"/>
                </a:lnTo>
                <a:lnTo>
                  <a:pt x="869119" y="46063"/>
                </a:lnTo>
                <a:lnTo>
                  <a:pt x="820262" y="32875"/>
                </a:lnTo>
                <a:lnTo>
                  <a:pt x="765006" y="21608"/>
                </a:lnTo>
                <a:lnTo>
                  <a:pt x="704116" y="12474"/>
                </a:lnTo>
                <a:lnTo>
                  <a:pt x="638357" y="5686"/>
                </a:lnTo>
                <a:lnTo>
                  <a:pt x="568497" y="1457"/>
                </a:lnTo>
                <a:lnTo>
                  <a:pt x="495300" y="0"/>
                </a:lnTo>
                <a:lnTo>
                  <a:pt x="422108" y="1457"/>
                </a:lnTo>
                <a:lnTo>
                  <a:pt x="352251" y="5686"/>
                </a:lnTo>
                <a:lnTo>
                  <a:pt x="286494" y="12474"/>
                </a:lnTo>
                <a:lnTo>
                  <a:pt x="225604" y="21608"/>
                </a:lnTo>
                <a:lnTo>
                  <a:pt x="170347" y="32875"/>
                </a:lnTo>
                <a:lnTo>
                  <a:pt x="121489" y="46063"/>
                </a:lnTo>
                <a:lnTo>
                  <a:pt x="79796" y="60958"/>
                </a:lnTo>
                <a:lnTo>
                  <a:pt x="20970" y="95017"/>
                </a:lnTo>
                <a:lnTo>
                  <a:pt x="0" y="133350"/>
                </a:lnTo>
                <a:lnTo>
                  <a:pt x="5370" y="153115"/>
                </a:lnTo>
                <a:lnTo>
                  <a:pt x="46034" y="189682"/>
                </a:lnTo>
                <a:lnTo>
                  <a:pt x="121489" y="220945"/>
                </a:lnTo>
                <a:lnTo>
                  <a:pt x="170347" y="234081"/>
                </a:lnTo>
                <a:lnTo>
                  <a:pt x="225604" y="245283"/>
                </a:lnTo>
                <a:lnTo>
                  <a:pt x="286494" y="254349"/>
                </a:lnTo>
                <a:lnTo>
                  <a:pt x="352251" y="261075"/>
                </a:lnTo>
                <a:lnTo>
                  <a:pt x="422108" y="265260"/>
                </a:lnTo>
                <a:lnTo>
                  <a:pt x="495300" y="266700"/>
                </a:lnTo>
                <a:lnTo>
                  <a:pt x="568497" y="265260"/>
                </a:lnTo>
                <a:lnTo>
                  <a:pt x="638357" y="261075"/>
                </a:lnTo>
                <a:lnTo>
                  <a:pt x="704116" y="254349"/>
                </a:lnTo>
                <a:lnTo>
                  <a:pt x="765006" y="245283"/>
                </a:lnTo>
                <a:lnTo>
                  <a:pt x="820262" y="234081"/>
                </a:lnTo>
                <a:lnTo>
                  <a:pt x="869119" y="220945"/>
                </a:lnTo>
                <a:lnTo>
                  <a:pt x="910810" y="206078"/>
                </a:lnTo>
                <a:lnTo>
                  <a:pt x="969631" y="171960"/>
                </a:lnTo>
                <a:lnTo>
                  <a:pt x="990600" y="133350"/>
                </a:lnTo>
                <a:close/>
              </a:path>
            </a:pathLst>
          </a:custGeom>
          <a:solidFill>
            <a:srgbClr val="84ADFF"/>
          </a:solidFill>
        </p:spPr>
        <p:txBody>
          <a:bodyPr wrap="square" lIns="0" tIns="0" rIns="0" bIns="0" rtlCol="0"/>
          <a:lstStyle/>
          <a:p>
            <a:endParaRPr/>
          </a:p>
        </p:txBody>
      </p:sp>
      <p:sp>
        <p:nvSpPr>
          <p:cNvPr id="26" name="object 26"/>
          <p:cNvSpPr/>
          <p:nvPr/>
        </p:nvSpPr>
        <p:spPr>
          <a:xfrm>
            <a:off x="8172322" y="5519165"/>
            <a:ext cx="990600" cy="1066800"/>
          </a:xfrm>
          <a:custGeom>
            <a:avLst/>
            <a:gdLst/>
            <a:ahLst/>
            <a:cxnLst/>
            <a:rect l="l" t="t" r="r" b="b"/>
            <a:pathLst>
              <a:path w="990600" h="1066800">
                <a:moveTo>
                  <a:pt x="495300" y="0"/>
                </a:moveTo>
                <a:lnTo>
                  <a:pt x="422108" y="1457"/>
                </a:lnTo>
                <a:lnTo>
                  <a:pt x="352251" y="5686"/>
                </a:lnTo>
                <a:lnTo>
                  <a:pt x="286494" y="12474"/>
                </a:lnTo>
                <a:lnTo>
                  <a:pt x="225604" y="21608"/>
                </a:lnTo>
                <a:lnTo>
                  <a:pt x="170347" y="32875"/>
                </a:lnTo>
                <a:lnTo>
                  <a:pt x="121489" y="46063"/>
                </a:lnTo>
                <a:lnTo>
                  <a:pt x="79796" y="60958"/>
                </a:lnTo>
                <a:lnTo>
                  <a:pt x="20970" y="95017"/>
                </a:lnTo>
                <a:lnTo>
                  <a:pt x="0" y="133350"/>
                </a:lnTo>
                <a:lnTo>
                  <a:pt x="0" y="933450"/>
                </a:lnTo>
                <a:lnTo>
                  <a:pt x="20970" y="972060"/>
                </a:lnTo>
                <a:lnTo>
                  <a:pt x="79796" y="1006178"/>
                </a:lnTo>
                <a:lnTo>
                  <a:pt x="121489" y="1021045"/>
                </a:lnTo>
                <a:lnTo>
                  <a:pt x="170347" y="1034181"/>
                </a:lnTo>
                <a:lnTo>
                  <a:pt x="225604" y="1045383"/>
                </a:lnTo>
                <a:lnTo>
                  <a:pt x="286494" y="1054449"/>
                </a:lnTo>
                <a:lnTo>
                  <a:pt x="352251" y="1061175"/>
                </a:lnTo>
                <a:lnTo>
                  <a:pt x="422108" y="1065360"/>
                </a:lnTo>
                <a:lnTo>
                  <a:pt x="495300" y="1066800"/>
                </a:lnTo>
                <a:lnTo>
                  <a:pt x="568497" y="1065360"/>
                </a:lnTo>
                <a:lnTo>
                  <a:pt x="638357" y="1061175"/>
                </a:lnTo>
                <a:lnTo>
                  <a:pt x="704116" y="1054449"/>
                </a:lnTo>
                <a:lnTo>
                  <a:pt x="765006" y="1045383"/>
                </a:lnTo>
                <a:lnTo>
                  <a:pt x="820262" y="1034181"/>
                </a:lnTo>
                <a:lnTo>
                  <a:pt x="869119" y="1021045"/>
                </a:lnTo>
                <a:lnTo>
                  <a:pt x="910810" y="1006178"/>
                </a:lnTo>
                <a:lnTo>
                  <a:pt x="969631" y="972060"/>
                </a:lnTo>
                <a:lnTo>
                  <a:pt x="990600" y="933450"/>
                </a:lnTo>
                <a:lnTo>
                  <a:pt x="990600" y="133350"/>
                </a:lnTo>
                <a:lnTo>
                  <a:pt x="969631" y="95017"/>
                </a:lnTo>
                <a:lnTo>
                  <a:pt x="910810" y="60958"/>
                </a:lnTo>
                <a:lnTo>
                  <a:pt x="869119" y="46063"/>
                </a:lnTo>
                <a:lnTo>
                  <a:pt x="820262" y="32875"/>
                </a:lnTo>
                <a:lnTo>
                  <a:pt x="765006" y="21608"/>
                </a:lnTo>
                <a:lnTo>
                  <a:pt x="704116" y="12474"/>
                </a:lnTo>
                <a:lnTo>
                  <a:pt x="638357" y="5686"/>
                </a:lnTo>
                <a:lnTo>
                  <a:pt x="568497" y="1457"/>
                </a:lnTo>
                <a:lnTo>
                  <a:pt x="495300" y="0"/>
                </a:lnTo>
                <a:close/>
              </a:path>
            </a:pathLst>
          </a:custGeom>
          <a:ln w="9525">
            <a:solidFill>
              <a:srgbClr val="000000"/>
            </a:solidFill>
          </a:ln>
        </p:spPr>
        <p:txBody>
          <a:bodyPr wrap="square" lIns="0" tIns="0" rIns="0" bIns="0" rtlCol="0"/>
          <a:lstStyle/>
          <a:p>
            <a:endParaRPr/>
          </a:p>
        </p:txBody>
      </p:sp>
      <p:sp>
        <p:nvSpPr>
          <p:cNvPr id="27" name="object 27"/>
          <p:cNvSpPr/>
          <p:nvPr/>
        </p:nvSpPr>
        <p:spPr>
          <a:xfrm>
            <a:off x="8172322" y="5652515"/>
            <a:ext cx="990600" cy="133350"/>
          </a:xfrm>
          <a:custGeom>
            <a:avLst/>
            <a:gdLst/>
            <a:ahLst/>
            <a:cxnLst/>
            <a:rect l="l" t="t" r="r" b="b"/>
            <a:pathLst>
              <a:path w="990600" h="133350">
                <a:moveTo>
                  <a:pt x="0" y="0"/>
                </a:moveTo>
                <a:lnTo>
                  <a:pt x="20970" y="38610"/>
                </a:lnTo>
                <a:lnTo>
                  <a:pt x="79796" y="72728"/>
                </a:lnTo>
                <a:lnTo>
                  <a:pt x="121489" y="87595"/>
                </a:lnTo>
                <a:lnTo>
                  <a:pt x="170347" y="100731"/>
                </a:lnTo>
                <a:lnTo>
                  <a:pt x="225604" y="111933"/>
                </a:lnTo>
                <a:lnTo>
                  <a:pt x="286494" y="120999"/>
                </a:lnTo>
                <a:lnTo>
                  <a:pt x="352251" y="127725"/>
                </a:lnTo>
                <a:lnTo>
                  <a:pt x="422108" y="131910"/>
                </a:lnTo>
                <a:lnTo>
                  <a:pt x="495300" y="133350"/>
                </a:lnTo>
                <a:lnTo>
                  <a:pt x="568497" y="131910"/>
                </a:lnTo>
                <a:lnTo>
                  <a:pt x="638357" y="127725"/>
                </a:lnTo>
                <a:lnTo>
                  <a:pt x="704116" y="120999"/>
                </a:lnTo>
                <a:lnTo>
                  <a:pt x="765006" y="111933"/>
                </a:lnTo>
                <a:lnTo>
                  <a:pt x="820262" y="100731"/>
                </a:lnTo>
                <a:lnTo>
                  <a:pt x="869119" y="87595"/>
                </a:lnTo>
                <a:lnTo>
                  <a:pt x="910810" y="72728"/>
                </a:lnTo>
                <a:lnTo>
                  <a:pt x="969631" y="38610"/>
                </a:lnTo>
                <a:lnTo>
                  <a:pt x="985230" y="19765"/>
                </a:lnTo>
                <a:lnTo>
                  <a:pt x="990600" y="0"/>
                </a:lnTo>
              </a:path>
            </a:pathLst>
          </a:custGeom>
          <a:ln w="9525">
            <a:solidFill>
              <a:srgbClr val="000000"/>
            </a:solidFill>
          </a:ln>
        </p:spPr>
        <p:txBody>
          <a:bodyPr wrap="square" lIns="0" tIns="0" rIns="0" bIns="0" rtlCol="0"/>
          <a:lstStyle/>
          <a:p>
            <a:endParaRPr/>
          </a:p>
        </p:txBody>
      </p:sp>
      <p:sp>
        <p:nvSpPr>
          <p:cNvPr id="28" name="object 28"/>
          <p:cNvSpPr txBox="1"/>
          <p:nvPr/>
        </p:nvSpPr>
        <p:spPr>
          <a:xfrm>
            <a:off x="8452231" y="5875273"/>
            <a:ext cx="432434" cy="488950"/>
          </a:xfrm>
          <a:prstGeom prst="rect">
            <a:avLst/>
          </a:prstGeom>
        </p:spPr>
        <p:txBody>
          <a:bodyPr vert="horz" wrap="square" lIns="0" tIns="0" rIns="0" bIns="0" rtlCol="0">
            <a:spAutoFit/>
          </a:bodyPr>
          <a:lstStyle/>
          <a:p>
            <a:pPr marL="12700" marR="5080">
              <a:lnSpc>
                <a:spcPct val="100000"/>
              </a:lnSpc>
            </a:pPr>
            <a:r>
              <a:rPr sz="1600" dirty="0">
                <a:latin typeface="宋体" panose="02010600030101010101" pitchFamily="2" charset="-122"/>
                <a:cs typeface="宋体" panose="02010600030101010101" pitchFamily="2" charset="-122"/>
              </a:rPr>
              <a:t>视频 标注</a:t>
            </a:r>
            <a:endParaRPr sz="1600">
              <a:latin typeface="宋体" panose="02010600030101010101" pitchFamily="2" charset="-122"/>
              <a:cs typeface="宋体" panose="02010600030101010101" pitchFamily="2" charset="-122"/>
            </a:endParaRPr>
          </a:p>
        </p:txBody>
      </p:sp>
      <p:sp>
        <p:nvSpPr>
          <p:cNvPr id="29" name="object 29"/>
          <p:cNvSpPr txBox="1"/>
          <p:nvPr/>
        </p:nvSpPr>
        <p:spPr>
          <a:xfrm>
            <a:off x="3447935" y="5700521"/>
            <a:ext cx="1066800" cy="762000"/>
          </a:xfrm>
          <a:prstGeom prst="rect">
            <a:avLst/>
          </a:prstGeom>
          <a:solidFill>
            <a:srgbClr val="FFFF99"/>
          </a:solidFill>
          <a:ln w="9525">
            <a:solidFill>
              <a:srgbClr val="000000"/>
            </a:solidFill>
          </a:ln>
        </p:spPr>
        <p:txBody>
          <a:bodyPr vert="horz" wrap="square" lIns="0" tIns="4339" rIns="0" bIns="0" rtlCol="0">
            <a:spAutoFit/>
          </a:bodyPr>
          <a:lstStyle/>
          <a:p>
            <a:pPr>
              <a:lnSpc>
                <a:spcPct val="100000"/>
              </a:lnSpc>
              <a:spcBef>
                <a:spcPts val="35"/>
              </a:spcBef>
            </a:pPr>
            <a:endParaRPr sz="1750">
              <a:latin typeface="Times New Roman" panose="02020603050405020304"/>
              <a:cs typeface="Times New Roman" panose="02020603050405020304"/>
            </a:endParaRPr>
          </a:p>
          <a:p>
            <a:pPr marL="121920">
              <a:lnSpc>
                <a:spcPct val="100000"/>
              </a:lnSpc>
            </a:pPr>
            <a:r>
              <a:rPr sz="1600" spc="-5" dirty="0">
                <a:latin typeface="宋体" panose="02010600030101010101" pitchFamily="2" charset="-122"/>
                <a:cs typeface="宋体" panose="02010600030101010101" pitchFamily="2" charset="-122"/>
              </a:rPr>
              <a:t>特征提取</a:t>
            </a:r>
            <a:endParaRPr sz="1600">
              <a:latin typeface="宋体" panose="02010600030101010101" pitchFamily="2" charset="-122"/>
              <a:cs typeface="宋体" panose="02010600030101010101" pitchFamily="2" charset="-122"/>
            </a:endParaRPr>
          </a:p>
        </p:txBody>
      </p:sp>
      <p:sp>
        <p:nvSpPr>
          <p:cNvPr id="30" name="object 30"/>
          <p:cNvSpPr txBox="1"/>
          <p:nvPr/>
        </p:nvSpPr>
        <p:spPr>
          <a:xfrm>
            <a:off x="3447935" y="4079747"/>
            <a:ext cx="1066800" cy="762000"/>
          </a:xfrm>
          <a:prstGeom prst="rect">
            <a:avLst/>
          </a:prstGeom>
          <a:solidFill>
            <a:srgbClr val="FFFF99"/>
          </a:solidFill>
          <a:ln w="9525">
            <a:solidFill>
              <a:srgbClr val="000000"/>
            </a:solidFill>
          </a:ln>
        </p:spPr>
        <p:txBody>
          <a:bodyPr vert="horz" wrap="square" lIns="0" tIns="4339" rIns="0" bIns="0" rtlCol="0">
            <a:spAutoFit/>
          </a:bodyPr>
          <a:lstStyle/>
          <a:p>
            <a:pPr>
              <a:lnSpc>
                <a:spcPct val="100000"/>
              </a:lnSpc>
              <a:spcBef>
                <a:spcPts val="35"/>
              </a:spcBef>
            </a:pPr>
            <a:endParaRPr sz="1750">
              <a:latin typeface="Times New Roman" panose="02020603050405020304"/>
              <a:cs typeface="Times New Roman" panose="02020603050405020304"/>
            </a:endParaRPr>
          </a:p>
          <a:p>
            <a:pPr marL="121920">
              <a:lnSpc>
                <a:spcPct val="100000"/>
              </a:lnSpc>
            </a:pPr>
            <a:r>
              <a:rPr sz="1600" spc="-5" dirty="0">
                <a:latin typeface="宋体" panose="02010600030101010101" pitchFamily="2" charset="-122"/>
                <a:cs typeface="宋体" panose="02010600030101010101" pitchFamily="2" charset="-122"/>
              </a:rPr>
              <a:t>特征提取</a:t>
            </a:r>
            <a:endParaRPr sz="1600">
              <a:latin typeface="宋体" panose="02010600030101010101" pitchFamily="2" charset="-122"/>
              <a:cs typeface="宋体" panose="02010600030101010101" pitchFamily="2" charset="-122"/>
            </a:endParaRPr>
          </a:p>
        </p:txBody>
      </p:sp>
      <p:sp>
        <p:nvSpPr>
          <p:cNvPr id="31" name="object 31"/>
          <p:cNvSpPr txBox="1"/>
          <p:nvPr/>
        </p:nvSpPr>
        <p:spPr>
          <a:xfrm>
            <a:off x="6648322" y="5700521"/>
            <a:ext cx="1066800" cy="762000"/>
          </a:xfrm>
          <a:prstGeom prst="rect">
            <a:avLst/>
          </a:prstGeom>
          <a:solidFill>
            <a:srgbClr val="FFFF99"/>
          </a:solidFill>
          <a:ln w="9525">
            <a:solidFill>
              <a:srgbClr val="000000"/>
            </a:solidFill>
          </a:ln>
        </p:spPr>
        <p:txBody>
          <a:bodyPr vert="horz" wrap="square" lIns="0" tIns="137795" rIns="0" bIns="0" rtlCol="0">
            <a:spAutoFit/>
          </a:bodyPr>
          <a:lstStyle/>
          <a:p>
            <a:pPr marL="325755" marR="316230">
              <a:lnSpc>
                <a:spcPct val="100000"/>
              </a:lnSpc>
              <a:spcBef>
                <a:spcPts val="1085"/>
              </a:spcBef>
            </a:pPr>
            <a:r>
              <a:rPr sz="1600" dirty="0">
                <a:latin typeface="宋体" panose="02010600030101010101" pitchFamily="2" charset="-122"/>
                <a:cs typeface="宋体" panose="02010600030101010101" pitchFamily="2" charset="-122"/>
              </a:rPr>
              <a:t>概念 检测</a:t>
            </a:r>
            <a:endParaRPr sz="1600">
              <a:latin typeface="宋体" panose="02010600030101010101" pitchFamily="2" charset="-122"/>
              <a:cs typeface="宋体" panose="02010600030101010101" pitchFamily="2" charset="-122"/>
            </a:endParaRPr>
          </a:p>
        </p:txBody>
      </p:sp>
      <p:sp>
        <p:nvSpPr>
          <p:cNvPr id="32" name="object 32"/>
          <p:cNvSpPr/>
          <p:nvPr/>
        </p:nvSpPr>
        <p:spPr>
          <a:xfrm>
            <a:off x="2343035" y="3303270"/>
            <a:ext cx="76200" cy="614680"/>
          </a:xfrm>
          <a:custGeom>
            <a:avLst/>
            <a:gdLst/>
            <a:ahLst/>
            <a:cxnLst/>
            <a:rect l="l" t="t" r="r" b="b"/>
            <a:pathLst>
              <a:path w="76200" h="614679">
                <a:moveTo>
                  <a:pt x="76200" y="537971"/>
                </a:moveTo>
                <a:lnTo>
                  <a:pt x="0" y="537971"/>
                </a:lnTo>
                <a:lnTo>
                  <a:pt x="33527" y="605027"/>
                </a:lnTo>
                <a:lnTo>
                  <a:pt x="33527" y="550926"/>
                </a:lnTo>
                <a:lnTo>
                  <a:pt x="35051" y="553974"/>
                </a:lnTo>
                <a:lnTo>
                  <a:pt x="38100" y="555497"/>
                </a:lnTo>
                <a:lnTo>
                  <a:pt x="41909" y="553974"/>
                </a:lnTo>
                <a:lnTo>
                  <a:pt x="43433" y="550926"/>
                </a:lnTo>
                <a:lnTo>
                  <a:pt x="43433" y="603503"/>
                </a:lnTo>
                <a:lnTo>
                  <a:pt x="76200" y="537971"/>
                </a:lnTo>
                <a:close/>
              </a:path>
              <a:path w="76200" h="614679">
                <a:moveTo>
                  <a:pt x="43433" y="537971"/>
                </a:moveTo>
                <a:lnTo>
                  <a:pt x="43433" y="4571"/>
                </a:lnTo>
                <a:lnTo>
                  <a:pt x="41909" y="1524"/>
                </a:lnTo>
                <a:lnTo>
                  <a:pt x="38100" y="0"/>
                </a:lnTo>
                <a:lnTo>
                  <a:pt x="35051" y="1524"/>
                </a:lnTo>
                <a:lnTo>
                  <a:pt x="33527" y="4571"/>
                </a:lnTo>
                <a:lnTo>
                  <a:pt x="33527" y="537971"/>
                </a:lnTo>
                <a:lnTo>
                  <a:pt x="43433" y="537971"/>
                </a:lnTo>
                <a:close/>
              </a:path>
              <a:path w="76200" h="614679">
                <a:moveTo>
                  <a:pt x="43433" y="603503"/>
                </a:moveTo>
                <a:lnTo>
                  <a:pt x="43433" y="550926"/>
                </a:lnTo>
                <a:lnTo>
                  <a:pt x="41909" y="553974"/>
                </a:lnTo>
                <a:lnTo>
                  <a:pt x="38100" y="555497"/>
                </a:lnTo>
                <a:lnTo>
                  <a:pt x="35051" y="553974"/>
                </a:lnTo>
                <a:lnTo>
                  <a:pt x="33527" y="550926"/>
                </a:lnTo>
                <a:lnTo>
                  <a:pt x="33527" y="605027"/>
                </a:lnTo>
                <a:lnTo>
                  <a:pt x="38100" y="614171"/>
                </a:lnTo>
                <a:lnTo>
                  <a:pt x="43433" y="603503"/>
                </a:lnTo>
                <a:close/>
              </a:path>
            </a:pathLst>
          </a:custGeom>
          <a:solidFill>
            <a:srgbClr val="000000"/>
          </a:solidFill>
        </p:spPr>
        <p:txBody>
          <a:bodyPr wrap="square" lIns="0" tIns="0" rIns="0" bIns="0" rtlCol="0"/>
          <a:lstStyle/>
          <a:p>
            <a:endParaRPr/>
          </a:p>
        </p:txBody>
      </p:sp>
      <p:sp>
        <p:nvSpPr>
          <p:cNvPr id="33" name="object 33"/>
          <p:cNvSpPr/>
          <p:nvPr/>
        </p:nvSpPr>
        <p:spPr>
          <a:xfrm>
            <a:off x="2833763" y="4412741"/>
            <a:ext cx="614680" cy="76200"/>
          </a:xfrm>
          <a:custGeom>
            <a:avLst/>
            <a:gdLst/>
            <a:ahLst/>
            <a:cxnLst/>
            <a:rect l="l" t="t" r="r" b="b"/>
            <a:pathLst>
              <a:path w="614679" h="76200">
                <a:moveTo>
                  <a:pt x="555497" y="38100"/>
                </a:moveTo>
                <a:lnTo>
                  <a:pt x="553973" y="35052"/>
                </a:lnTo>
                <a:lnTo>
                  <a:pt x="550926" y="33528"/>
                </a:lnTo>
                <a:lnTo>
                  <a:pt x="4572" y="33528"/>
                </a:lnTo>
                <a:lnTo>
                  <a:pt x="1524" y="35052"/>
                </a:lnTo>
                <a:lnTo>
                  <a:pt x="0" y="38100"/>
                </a:lnTo>
                <a:lnTo>
                  <a:pt x="1524" y="41910"/>
                </a:lnTo>
                <a:lnTo>
                  <a:pt x="4572" y="43434"/>
                </a:lnTo>
                <a:lnTo>
                  <a:pt x="550926" y="43434"/>
                </a:lnTo>
                <a:lnTo>
                  <a:pt x="553973" y="41910"/>
                </a:lnTo>
                <a:lnTo>
                  <a:pt x="555497" y="38100"/>
                </a:lnTo>
                <a:close/>
              </a:path>
              <a:path w="614679" h="76200">
                <a:moveTo>
                  <a:pt x="614171" y="38100"/>
                </a:moveTo>
                <a:lnTo>
                  <a:pt x="537971" y="0"/>
                </a:lnTo>
                <a:lnTo>
                  <a:pt x="537971" y="33528"/>
                </a:lnTo>
                <a:lnTo>
                  <a:pt x="550926" y="33528"/>
                </a:lnTo>
                <a:lnTo>
                  <a:pt x="553973" y="35052"/>
                </a:lnTo>
                <a:lnTo>
                  <a:pt x="555497" y="38100"/>
                </a:lnTo>
                <a:lnTo>
                  <a:pt x="555497" y="67437"/>
                </a:lnTo>
                <a:lnTo>
                  <a:pt x="614171" y="38100"/>
                </a:lnTo>
                <a:close/>
              </a:path>
              <a:path w="614679" h="76200">
                <a:moveTo>
                  <a:pt x="555497" y="67437"/>
                </a:moveTo>
                <a:lnTo>
                  <a:pt x="555497" y="38100"/>
                </a:lnTo>
                <a:lnTo>
                  <a:pt x="553973" y="41910"/>
                </a:lnTo>
                <a:lnTo>
                  <a:pt x="550926" y="43434"/>
                </a:lnTo>
                <a:lnTo>
                  <a:pt x="537971" y="43434"/>
                </a:lnTo>
                <a:lnTo>
                  <a:pt x="537971" y="76200"/>
                </a:lnTo>
                <a:lnTo>
                  <a:pt x="555497" y="67437"/>
                </a:lnTo>
                <a:close/>
              </a:path>
            </a:pathLst>
          </a:custGeom>
          <a:solidFill>
            <a:srgbClr val="000000"/>
          </a:solidFill>
        </p:spPr>
        <p:txBody>
          <a:bodyPr wrap="square" lIns="0" tIns="0" rIns="0" bIns="0" rtlCol="0"/>
          <a:lstStyle/>
          <a:p>
            <a:endParaRPr/>
          </a:p>
        </p:txBody>
      </p:sp>
      <p:sp>
        <p:nvSpPr>
          <p:cNvPr id="34" name="object 34"/>
          <p:cNvSpPr/>
          <p:nvPr/>
        </p:nvSpPr>
        <p:spPr>
          <a:xfrm>
            <a:off x="4510163" y="4412741"/>
            <a:ext cx="614680" cy="76200"/>
          </a:xfrm>
          <a:custGeom>
            <a:avLst/>
            <a:gdLst/>
            <a:ahLst/>
            <a:cxnLst/>
            <a:rect l="l" t="t" r="r" b="b"/>
            <a:pathLst>
              <a:path w="614679" h="76200">
                <a:moveTo>
                  <a:pt x="555498" y="38100"/>
                </a:moveTo>
                <a:lnTo>
                  <a:pt x="553974" y="35052"/>
                </a:lnTo>
                <a:lnTo>
                  <a:pt x="550926" y="33528"/>
                </a:lnTo>
                <a:lnTo>
                  <a:pt x="4572" y="33528"/>
                </a:lnTo>
                <a:lnTo>
                  <a:pt x="1524" y="35052"/>
                </a:lnTo>
                <a:lnTo>
                  <a:pt x="0" y="38100"/>
                </a:lnTo>
                <a:lnTo>
                  <a:pt x="1524" y="41910"/>
                </a:lnTo>
                <a:lnTo>
                  <a:pt x="4572" y="43434"/>
                </a:lnTo>
                <a:lnTo>
                  <a:pt x="550926" y="43434"/>
                </a:lnTo>
                <a:lnTo>
                  <a:pt x="553974" y="41910"/>
                </a:lnTo>
                <a:lnTo>
                  <a:pt x="555498" y="38100"/>
                </a:lnTo>
                <a:close/>
              </a:path>
              <a:path w="614679" h="76200">
                <a:moveTo>
                  <a:pt x="614172" y="38100"/>
                </a:moveTo>
                <a:lnTo>
                  <a:pt x="537972" y="0"/>
                </a:lnTo>
                <a:lnTo>
                  <a:pt x="537972" y="33528"/>
                </a:lnTo>
                <a:lnTo>
                  <a:pt x="550926" y="33528"/>
                </a:lnTo>
                <a:lnTo>
                  <a:pt x="553974" y="35052"/>
                </a:lnTo>
                <a:lnTo>
                  <a:pt x="555498" y="38100"/>
                </a:lnTo>
                <a:lnTo>
                  <a:pt x="555498" y="67437"/>
                </a:lnTo>
                <a:lnTo>
                  <a:pt x="614172" y="38100"/>
                </a:lnTo>
                <a:close/>
              </a:path>
              <a:path w="614679" h="76200">
                <a:moveTo>
                  <a:pt x="555498" y="67437"/>
                </a:moveTo>
                <a:lnTo>
                  <a:pt x="555498" y="38100"/>
                </a:lnTo>
                <a:lnTo>
                  <a:pt x="553974" y="41910"/>
                </a:lnTo>
                <a:lnTo>
                  <a:pt x="550926" y="43434"/>
                </a:lnTo>
                <a:lnTo>
                  <a:pt x="537972" y="43434"/>
                </a:lnTo>
                <a:lnTo>
                  <a:pt x="537972" y="76200"/>
                </a:lnTo>
                <a:lnTo>
                  <a:pt x="555498" y="67437"/>
                </a:lnTo>
                <a:close/>
              </a:path>
            </a:pathLst>
          </a:custGeom>
          <a:solidFill>
            <a:srgbClr val="000000"/>
          </a:solidFill>
        </p:spPr>
        <p:txBody>
          <a:bodyPr wrap="square" lIns="0" tIns="0" rIns="0" bIns="0" rtlCol="0"/>
          <a:lstStyle/>
          <a:p>
            <a:endParaRPr/>
          </a:p>
        </p:txBody>
      </p:sp>
      <p:sp>
        <p:nvSpPr>
          <p:cNvPr id="35" name="object 35"/>
          <p:cNvSpPr/>
          <p:nvPr/>
        </p:nvSpPr>
        <p:spPr>
          <a:xfrm>
            <a:off x="6186563" y="4412741"/>
            <a:ext cx="462280" cy="76200"/>
          </a:xfrm>
          <a:custGeom>
            <a:avLst/>
            <a:gdLst/>
            <a:ahLst/>
            <a:cxnLst/>
            <a:rect l="l" t="t" r="r" b="b"/>
            <a:pathLst>
              <a:path w="462279" h="76200">
                <a:moveTo>
                  <a:pt x="403085" y="38100"/>
                </a:moveTo>
                <a:lnTo>
                  <a:pt x="401561" y="35052"/>
                </a:lnTo>
                <a:lnTo>
                  <a:pt x="398513" y="33528"/>
                </a:lnTo>
                <a:lnTo>
                  <a:pt x="4572" y="33528"/>
                </a:lnTo>
                <a:lnTo>
                  <a:pt x="1524" y="35052"/>
                </a:lnTo>
                <a:lnTo>
                  <a:pt x="0" y="38100"/>
                </a:lnTo>
                <a:lnTo>
                  <a:pt x="1524" y="41910"/>
                </a:lnTo>
                <a:lnTo>
                  <a:pt x="4572" y="43434"/>
                </a:lnTo>
                <a:lnTo>
                  <a:pt x="398513" y="43434"/>
                </a:lnTo>
                <a:lnTo>
                  <a:pt x="401561" y="41910"/>
                </a:lnTo>
                <a:lnTo>
                  <a:pt x="403085" y="38100"/>
                </a:lnTo>
                <a:close/>
              </a:path>
              <a:path w="462279" h="76200">
                <a:moveTo>
                  <a:pt x="461759" y="38100"/>
                </a:moveTo>
                <a:lnTo>
                  <a:pt x="385559" y="0"/>
                </a:lnTo>
                <a:lnTo>
                  <a:pt x="385559" y="33528"/>
                </a:lnTo>
                <a:lnTo>
                  <a:pt x="398513" y="33528"/>
                </a:lnTo>
                <a:lnTo>
                  <a:pt x="401561" y="35052"/>
                </a:lnTo>
                <a:lnTo>
                  <a:pt x="403085" y="38100"/>
                </a:lnTo>
                <a:lnTo>
                  <a:pt x="403085" y="67437"/>
                </a:lnTo>
                <a:lnTo>
                  <a:pt x="461759" y="38100"/>
                </a:lnTo>
                <a:close/>
              </a:path>
              <a:path w="462279" h="76200">
                <a:moveTo>
                  <a:pt x="403085" y="67437"/>
                </a:moveTo>
                <a:lnTo>
                  <a:pt x="403085" y="38100"/>
                </a:lnTo>
                <a:lnTo>
                  <a:pt x="401561" y="41910"/>
                </a:lnTo>
                <a:lnTo>
                  <a:pt x="398513" y="43434"/>
                </a:lnTo>
                <a:lnTo>
                  <a:pt x="385559" y="43434"/>
                </a:lnTo>
                <a:lnTo>
                  <a:pt x="385559" y="76200"/>
                </a:lnTo>
                <a:lnTo>
                  <a:pt x="403085" y="67437"/>
                </a:lnTo>
                <a:close/>
              </a:path>
            </a:pathLst>
          </a:custGeom>
          <a:solidFill>
            <a:srgbClr val="000000"/>
          </a:solidFill>
        </p:spPr>
        <p:txBody>
          <a:bodyPr wrap="square" lIns="0" tIns="0" rIns="0" bIns="0" rtlCol="0"/>
          <a:lstStyle/>
          <a:p>
            <a:endParaRPr/>
          </a:p>
        </p:txBody>
      </p:sp>
      <p:sp>
        <p:nvSpPr>
          <p:cNvPr id="36" name="object 36"/>
          <p:cNvSpPr/>
          <p:nvPr/>
        </p:nvSpPr>
        <p:spPr>
          <a:xfrm>
            <a:off x="2833763" y="6012941"/>
            <a:ext cx="614680" cy="76200"/>
          </a:xfrm>
          <a:custGeom>
            <a:avLst/>
            <a:gdLst/>
            <a:ahLst/>
            <a:cxnLst/>
            <a:rect l="l" t="t" r="r" b="b"/>
            <a:pathLst>
              <a:path w="614679" h="76200">
                <a:moveTo>
                  <a:pt x="555498" y="38100"/>
                </a:moveTo>
                <a:lnTo>
                  <a:pt x="553974" y="35052"/>
                </a:lnTo>
                <a:lnTo>
                  <a:pt x="550926" y="33528"/>
                </a:lnTo>
                <a:lnTo>
                  <a:pt x="4572" y="33528"/>
                </a:lnTo>
                <a:lnTo>
                  <a:pt x="1524" y="35052"/>
                </a:lnTo>
                <a:lnTo>
                  <a:pt x="0" y="38100"/>
                </a:lnTo>
                <a:lnTo>
                  <a:pt x="1524" y="41910"/>
                </a:lnTo>
                <a:lnTo>
                  <a:pt x="4572" y="43434"/>
                </a:lnTo>
                <a:lnTo>
                  <a:pt x="550926" y="43434"/>
                </a:lnTo>
                <a:lnTo>
                  <a:pt x="553974" y="41910"/>
                </a:lnTo>
                <a:lnTo>
                  <a:pt x="555498" y="38100"/>
                </a:lnTo>
                <a:close/>
              </a:path>
              <a:path w="614679" h="76200">
                <a:moveTo>
                  <a:pt x="614172" y="38100"/>
                </a:moveTo>
                <a:lnTo>
                  <a:pt x="537972" y="0"/>
                </a:lnTo>
                <a:lnTo>
                  <a:pt x="537972" y="33528"/>
                </a:lnTo>
                <a:lnTo>
                  <a:pt x="550926" y="33528"/>
                </a:lnTo>
                <a:lnTo>
                  <a:pt x="553974" y="35052"/>
                </a:lnTo>
                <a:lnTo>
                  <a:pt x="555498" y="38100"/>
                </a:lnTo>
                <a:lnTo>
                  <a:pt x="555498" y="67437"/>
                </a:lnTo>
                <a:lnTo>
                  <a:pt x="614172" y="38100"/>
                </a:lnTo>
                <a:close/>
              </a:path>
              <a:path w="614679" h="76200">
                <a:moveTo>
                  <a:pt x="555498" y="67437"/>
                </a:moveTo>
                <a:lnTo>
                  <a:pt x="555498" y="38100"/>
                </a:lnTo>
                <a:lnTo>
                  <a:pt x="553974" y="41910"/>
                </a:lnTo>
                <a:lnTo>
                  <a:pt x="550926" y="43434"/>
                </a:lnTo>
                <a:lnTo>
                  <a:pt x="537972" y="43434"/>
                </a:lnTo>
                <a:lnTo>
                  <a:pt x="537972" y="76200"/>
                </a:lnTo>
                <a:lnTo>
                  <a:pt x="555498" y="67437"/>
                </a:lnTo>
                <a:close/>
              </a:path>
            </a:pathLst>
          </a:custGeom>
          <a:solidFill>
            <a:srgbClr val="000000"/>
          </a:solidFill>
        </p:spPr>
        <p:txBody>
          <a:bodyPr wrap="square" lIns="0" tIns="0" rIns="0" bIns="0" rtlCol="0"/>
          <a:lstStyle/>
          <a:p>
            <a:endParaRPr/>
          </a:p>
        </p:txBody>
      </p:sp>
      <p:sp>
        <p:nvSpPr>
          <p:cNvPr id="37" name="object 37"/>
          <p:cNvSpPr/>
          <p:nvPr/>
        </p:nvSpPr>
        <p:spPr>
          <a:xfrm>
            <a:off x="4510163" y="6012941"/>
            <a:ext cx="2138680" cy="76200"/>
          </a:xfrm>
          <a:custGeom>
            <a:avLst/>
            <a:gdLst/>
            <a:ahLst/>
            <a:cxnLst/>
            <a:rect l="l" t="t" r="r" b="b"/>
            <a:pathLst>
              <a:path w="2138679" h="76200">
                <a:moveTo>
                  <a:pt x="2079485" y="38100"/>
                </a:moveTo>
                <a:lnTo>
                  <a:pt x="2077961" y="35052"/>
                </a:lnTo>
                <a:lnTo>
                  <a:pt x="2074913" y="33528"/>
                </a:lnTo>
                <a:lnTo>
                  <a:pt x="4572" y="33528"/>
                </a:lnTo>
                <a:lnTo>
                  <a:pt x="1524" y="35052"/>
                </a:lnTo>
                <a:lnTo>
                  <a:pt x="0" y="38100"/>
                </a:lnTo>
                <a:lnTo>
                  <a:pt x="1524" y="41910"/>
                </a:lnTo>
                <a:lnTo>
                  <a:pt x="4572" y="43434"/>
                </a:lnTo>
                <a:lnTo>
                  <a:pt x="2074913" y="43434"/>
                </a:lnTo>
                <a:lnTo>
                  <a:pt x="2077961" y="41910"/>
                </a:lnTo>
                <a:lnTo>
                  <a:pt x="2079485" y="38100"/>
                </a:lnTo>
                <a:close/>
              </a:path>
              <a:path w="2138679" h="76200">
                <a:moveTo>
                  <a:pt x="2138159" y="38100"/>
                </a:moveTo>
                <a:lnTo>
                  <a:pt x="2061959" y="0"/>
                </a:lnTo>
                <a:lnTo>
                  <a:pt x="2061959" y="33528"/>
                </a:lnTo>
                <a:lnTo>
                  <a:pt x="2074913" y="33528"/>
                </a:lnTo>
                <a:lnTo>
                  <a:pt x="2077961" y="35052"/>
                </a:lnTo>
                <a:lnTo>
                  <a:pt x="2079485" y="38100"/>
                </a:lnTo>
                <a:lnTo>
                  <a:pt x="2079485" y="67437"/>
                </a:lnTo>
                <a:lnTo>
                  <a:pt x="2138159" y="38100"/>
                </a:lnTo>
                <a:close/>
              </a:path>
              <a:path w="2138679" h="76200">
                <a:moveTo>
                  <a:pt x="2079485" y="67437"/>
                </a:moveTo>
                <a:lnTo>
                  <a:pt x="2079485" y="38100"/>
                </a:lnTo>
                <a:lnTo>
                  <a:pt x="2077961" y="41910"/>
                </a:lnTo>
                <a:lnTo>
                  <a:pt x="2074913" y="43434"/>
                </a:lnTo>
                <a:lnTo>
                  <a:pt x="2061959" y="43434"/>
                </a:lnTo>
                <a:lnTo>
                  <a:pt x="2061959" y="76200"/>
                </a:lnTo>
                <a:lnTo>
                  <a:pt x="2079485" y="67437"/>
                </a:lnTo>
                <a:close/>
              </a:path>
            </a:pathLst>
          </a:custGeom>
          <a:solidFill>
            <a:srgbClr val="000000"/>
          </a:solidFill>
        </p:spPr>
        <p:txBody>
          <a:bodyPr wrap="square" lIns="0" tIns="0" rIns="0" bIns="0" rtlCol="0"/>
          <a:lstStyle/>
          <a:p>
            <a:endParaRPr/>
          </a:p>
        </p:txBody>
      </p:sp>
      <p:sp>
        <p:nvSpPr>
          <p:cNvPr id="38" name="object 38"/>
          <p:cNvSpPr/>
          <p:nvPr/>
        </p:nvSpPr>
        <p:spPr>
          <a:xfrm>
            <a:off x="7143622" y="4979670"/>
            <a:ext cx="76200" cy="690880"/>
          </a:xfrm>
          <a:custGeom>
            <a:avLst/>
            <a:gdLst/>
            <a:ahLst/>
            <a:cxnLst/>
            <a:rect l="l" t="t" r="r" b="b"/>
            <a:pathLst>
              <a:path w="76200" h="690879">
                <a:moveTo>
                  <a:pt x="76200" y="614171"/>
                </a:moveTo>
                <a:lnTo>
                  <a:pt x="0" y="614171"/>
                </a:lnTo>
                <a:lnTo>
                  <a:pt x="33527" y="681227"/>
                </a:lnTo>
                <a:lnTo>
                  <a:pt x="33527" y="627126"/>
                </a:lnTo>
                <a:lnTo>
                  <a:pt x="35051" y="630174"/>
                </a:lnTo>
                <a:lnTo>
                  <a:pt x="38100" y="631697"/>
                </a:lnTo>
                <a:lnTo>
                  <a:pt x="41922" y="630174"/>
                </a:lnTo>
                <a:lnTo>
                  <a:pt x="43446" y="627126"/>
                </a:lnTo>
                <a:lnTo>
                  <a:pt x="43446" y="679678"/>
                </a:lnTo>
                <a:lnTo>
                  <a:pt x="76200" y="614171"/>
                </a:lnTo>
                <a:close/>
              </a:path>
              <a:path w="76200" h="690879">
                <a:moveTo>
                  <a:pt x="43446" y="614171"/>
                </a:moveTo>
                <a:lnTo>
                  <a:pt x="43446" y="4571"/>
                </a:lnTo>
                <a:lnTo>
                  <a:pt x="41922" y="1524"/>
                </a:lnTo>
                <a:lnTo>
                  <a:pt x="38100" y="0"/>
                </a:lnTo>
                <a:lnTo>
                  <a:pt x="35051" y="1524"/>
                </a:lnTo>
                <a:lnTo>
                  <a:pt x="33527" y="4571"/>
                </a:lnTo>
                <a:lnTo>
                  <a:pt x="33527" y="614171"/>
                </a:lnTo>
                <a:lnTo>
                  <a:pt x="43446" y="614171"/>
                </a:lnTo>
                <a:close/>
              </a:path>
              <a:path w="76200" h="690879">
                <a:moveTo>
                  <a:pt x="43446" y="679678"/>
                </a:moveTo>
                <a:lnTo>
                  <a:pt x="43446" y="627126"/>
                </a:lnTo>
                <a:lnTo>
                  <a:pt x="41922" y="630174"/>
                </a:lnTo>
                <a:lnTo>
                  <a:pt x="38100" y="631697"/>
                </a:lnTo>
                <a:lnTo>
                  <a:pt x="35051" y="630174"/>
                </a:lnTo>
                <a:lnTo>
                  <a:pt x="33527" y="627126"/>
                </a:lnTo>
                <a:lnTo>
                  <a:pt x="33527" y="681227"/>
                </a:lnTo>
                <a:lnTo>
                  <a:pt x="38100" y="690371"/>
                </a:lnTo>
                <a:lnTo>
                  <a:pt x="43446" y="679678"/>
                </a:lnTo>
                <a:close/>
              </a:path>
            </a:pathLst>
          </a:custGeom>
          <a:solidFill>
            <a:srgbClr val="000000"/>
          </a:solidFill>
        </p:spPr>
        <p:txBody>
          <a:bodyPr wrap="square" lIns="0" tIns="0" rIns="0" bIns="0" rtlCol="0"/>
          <a:lstStyle/>
          <a:p>
            <a:endParaRPr/>
          </a:p>
        </p:txBody>
      </p:sp>
      <p:sp>
        <p:nvSpPr>
          <p:cNvPr id="39" name="object 39"/>
          <p:cNvSpPr/>
          <p:nvPr/>
        </p:nvSpPr>
        <p:spPr>
          <a:xfrm>
            <a:off x="7710551" y="6012941"/>
            <a:ext cx="462280" cy="76200"/>
          </a:xfrm>
          <a:custGeom>
            <a:avLst/>
            <a:gdLst/>
            <a:ahLst/>
            <a:cxnLst/>
            <a:rect l="l" t="t" r="r" b="b"/>
            <a:pathLst>
              <a:path w="462279" h="76200">
                <a:moveTo>
                  <a:pt x="403098" y="38100"/>
                </a:moveTo>
                <a:lnTo>
                  <a:pt x="401574" y="35052"/>
                </a:lnTo>
                <a:lnTo>
                  <a:pt x="398525" y="33528"/>
                </a:lnTo>
                <a:lnTo>
                  <a:pt x="4572" y="33528"/>
                </a:lnTo>
                <a:lnTo>
                  <a:pt x="1524" y="35052"/>
                </a:lnTo>
                <a:lnTo>
                  <a:pt x="0" y="38100"/>
                </a:lnTo>
                <a:lnTo>
                  <a:pt x="1524" y="41910"/>
                </a:lnTo>
                <a:lnTo>
                  <a:pt x="4572" y="43434"/>
                </a:lnTo>
                <a:lnTo>
                  <a:pt x="398525" y="43434"/>
                </a:lnTo>
                <a:lnTo>
                  <a:pt x="401574" y="41910"/>
                </a:lnTo>
                <a:lnTo>
                  <a:pt x="403098" y="38100"/>
                </a:lnTo>
                <a:close/>
              </a:path>
              <a:path w="462279" h="76200">
                <a:moveTo>
                  <a:pt x="461772" y="38100"/>
                </a:moveTo>
                <a:lnTo>
                  <a:pt x="385572" y="0"/>
                </a:lnTo>
                <a:lnTo>
                  <a:pt x="385572" y="33528"/>
                </a:lnTo>
                <a:lnTo>
                  <a:pt x="398525" y="33528"/>
                </a:lnTo>
                <a:lnTo>
                  <a:pt x="401574" y="35052"/>
                </a:lnTo>
                <a:lnTo>
                  <a:pt x="403098" y="38100"/>
                </a:lnTo>
                <a:lnTo>
                  <a:pt x="403098" y="67437"/>
                </a:lnTo>
                <a:lnTo>
                  <a:pt x="461772" y="38100"/>
                </a:lnTo>
                <a:close/>
              </a:path>
              <a:path w="462279" h="76200">
                <a:moveTo>
                  <a:pt x="403098" y="67437"/>
                </a:moveTo>
                <a:lnTo>
                  <a:pt x="403098" y="38100"/>
                </a:lnTo>
                <a:lnTo>
                  <a:pt x="401574" y="41910"/>
                </a:lnTo>
                <a:lnTo>
                  <a:pt x="398525" y="43434"/>
                </a:lnTo>
                <a:lnTo>
                  <a:pt x="385572" y="43434"/>
                </a:lnTo>
                <a:lnTo>
                  <a:pt x="385572" y="76200"/>
                </a:lnTo>
                <a:lnTo>
                  <a:pt x="403098" y="67437"/>
                </a:lnTo>
                <a:close/>
              </a:path>
            </a:pathLst>
          </a:custGeom>
          <a:solidFill>
            <a:srgbClr val="000000"/>
          </a:solidFill>
        </p:spPr>
        <p:txBody>
          <a:bodyPr wrap="square" lIns="0" tIns="0" rIns="0" bIns="0" rtlCol="0"/>
          <a:lstStyle/>
          <a:p>
            <a:endParaRPr/>
          </a:p>
        </p:txBody>
      </p:sp>
      <p:sp>
        <p:nvSpPr>
          <p:cNvPr id="40" name="object 40"/>
          <p:cNvSpPr/>
          <p:nvPr/>
        </p:nvSpPr>
        <p:spPr>
          <a:xfrm>
            <a:off x="2990735" y="3079242"/>
            <a:ext cx="990600" cy="0"/>
          </a:xfrm>
          <a:custGeom>
            <a:avLst/>
            <a:gdLst/>
            <a:ahLst/>
            <a:cxnLst/>
            <a:rect l="l" t="t" r="r" b="b"/>
            <a:pathLst>
              <a:path w="990600">
                <a:moveTo>
                  <a:pt x="0" y="0"/>
                </a:moveTo>
                <a:lnTo>
                  <a:pt x="990599" y="0"/>
                </a:lnTo>
              </a:path>
            </a:pathLst>
          </a:custGeom>
          <a:ln w="9525">
            <a:solidFill>
              <a:srgbClr val="000000"/>
            </a:solidFill>
          </a:ln>
        </p:spPr>
        <p:txBody>
          <a:bodyPr wrap="square" lIns="0" tIns="0" rIns="0" bIns="0" rtlCol="0"/>
          <a:lstStyle/>
          <a:p>
            <a:endParaRPr/>
          </a:p>
        </p:txBody>
      </p:sp>
      <p:sp>
        <p:nvSpPr>
          <p:cNvPr id="41" name="object 41"/>
          <p:cNvSpPr/>
          <p:nvPr/>
        </p:nvSpPr>
        <p:spPr>
          <a:xfrm>
            <a:off x="3943235" y="3074670"/>
            <a:ext cx="76200" cy="995680"/>
          </a:xfrm>
          <a:custGeom>
            <a:avLst/>
            <a:gdLst/>
            <a:ahLst/>
            <a:cxnLst/>
            <a:rect l="l" t="t" r="r" b="b"/>
            <a:pathLst>
              <a:path w="76200" h="995679">
                <a:moveTo>
                  <a:pt x="76200" y="918972"/>
                </a:moveTo>
                <a:lnTo>
                  <a:pt x="0" y="918972"/>
                </a:lnTo>
                <a:lnTo>
                  <a:pt x="33527" y="986027"/>
                </a:lnTo>
                <a:lnTo>
                  <a:pt x="33527" y="931926"/>
                </a:lnTo>
                <a:lnTo>
                  <a:pt x="35051" y="934974"/>
                </a:lnTo>
                <a:lnTo>
                  <a:pt x="38100" y="936498"/>
                </a:lnTo>
                <a:lnTo>
                  <a:pt x="41910" y="934974"/>
                </a:lnTo>
                <a:lnTo>
                  <a:pt x="43434" y="931926"/>
                </a:lnTo>
                <a:lnTo>
                  <a:pt x="43434" y="984503"/>
                </a:lnTo>
                <a:lnTo>
                  <a:pt x="76200" y="918972"/>
                </a:lnTo>
                <a:close/>
              </a:path>
              <a:path w="76200" h="995679">
                <a:moveTo>
                  <a:pt x="43434" y="918972"/>
                </a:moveTo>
                <a:lnTo>
                  <a:pt x="43434" y="4572"/>
                </a:lnTo>
                <a:lnTo>
                  <a:pt x="41910" y="1524"/>
                </a:lnTo>
                <a:lnTo>
                  <a:pt x="38100" y="0"/>
                </a:lnTo>
                <a:lnTo>
                  <a:pt x="35051" y="1524"/>
                </a:lnTo>
                <a:lnTo>
                  <a:pt x="33527" y="4572"/>
                </a:lnTo>
                <a:lnTo>
                  <a:pt x="33527" y="918972"/>
                </a:lnTo>
                <a:lnTo>
                  <a:pt x="43434" y="918972"/>
                </a:lnTo>
                <a:close/>
              </a:path>
              <a:path w="76200" h="995679">
                <a:moveTo>
                  <a:pt x="43434" y="984503"/>
                </a:moveTo>
                <a:lnTo>
                  <a:pt x="43434" y="931926"/>
                </a:lnTo>
                <a:lnTo>
                  <a:pt x="41910" y="934974"/>
                </a:lnTo>
                <a:lnTo>
                  <a:pt x="38100" y="936498"/>
                </a:lnTo>
                <a:lnTo>
                  <a:pt x="35051" y="934974"/>
                </a:lnTo>
                <a:lnTo>
                  <a:pt x="33527" y="931926"/>
                </a:lnTo>
                <a:lnTo>
                  <a:pt x="33527" y="986027"/>
                </a:lnTo>
                <a:lnTo>
                  <a:pt x="38100" y="995172"/>
                </a:lnTo>
                <a:lnTo>
                  <a:pt x="43434" y="984503"/>
                </a:lnTo>
                <a:close/>
              </a:path>
            </a:pathLst>
          </a:custGeom>
          <a:solidFill>
            <a:srgbClr val="000000"/>
          </a:solidFill>
        </p:spPr>
        <p:txBody>
          <a:bodyPr wrap="square" lIns="0" tIns="0" rIns="0" bIns="0" rtlCol="0"/>
          <a:lstStyle/>
          <a:p>
            <a:endParaRPr/>
          </a:p>
        </p:txBody>
      </p:sp>
      <p:sp>
        <p:nvSpPr>
          <p:cNvPr id="42" name="object 42"/>
          <p:cNvSpPr/>
          <p:nvPr/>
        </p:nvSpPr>
        <p:spPr>
          <a:xfrm>
            <a:off x="5619635" y="3074670"/>
            <a:ext cx="76200" cy="995680"/>
          </a:xfrm>
          <a:custGeom>
            <a:avLst/>
            <a:gdLst/>
            <a:ahLst/>
            <a:cxnLst/>
            <a:rect l="l" t="t" r="r" b="b"/>
            <a:pathLst>
              <a:path w="76200" h="995679">
                <a:moveTo>
                  <a:pt x="76200" y="918972"/>
                </a:moveTo>
                <a:lnTo>
                  <a:pt x="0" y="918972"/>
                </a:lnTo>
                <a:lnTo>
                  <a:pt x="33527" y="986027"/>
                </a:lnTo>
                <a:lnTo>
                  <a:pt x="33527" y="931926"/>
                </a:lnTo>
                <a:lnTo>
                  <a:pt x="35051" y="934974"/>
                </a:lnTo>
                <a:lnTo>
                  <a:pt x="38100" y="936498"/>
                </a:lnTo>
                <a:lnTo>
                  <a:pt x="41910" y="934974"/>
                </a:lnTo>
                <a:lnTo>
                  <a:pt x="43434" y="931926"/>
                </a:lnTo>
                <a:lnTo>
                  <a:pt x="43434" y="984503"/>
                </a:lnTo>
                <a:lnTo>
                  <a:pt x="76200" y="918972"/>
                </a:lnTo>
                <a:close/>
              </a:path>
              <a:path w="76200" h="995679">
                <a:moveTo>
                  <a:pt x="43434" y="918972"/>
                </a:moveTo>
                <a:lnTo>
                  <a:pt x="43434" y="4572"/>
                </a:lnTo>
                <a:lnTo>
                  <a:pt x="41910" y="1524"/>
                </a:lnTo>
                <a:lnTo>
                  <a:pt x="38100" y="0"/>
                </a:lnTo>
                <a:lnTo>
                  <a:pt x="35051" y="1524"/>
                </a:lnTo>
                <a:lnTo>
                  <a:pt x="33527" y="4572"/>
                </a:lnTo>
                <a:lnTo>
                  <a:pt x="33527" y="918972"/>
                </a:lnTo>
                <a:lnTo>
                  <a:pt x="43434" y="918972"/>
                </a:lnTo>
                <a:close/>
              </a:path>
              <a:path w="76200" h="995679">
                <a:moveTo>
                  <a:pt x="43434" y="984503"/>
                </a:moveTo>
                <a:lnTo>
                  <a:pt x="43434" y="931926"/>
                </a:lnTo>
                <a:lnTo>
                  <a:pt x="41910" y="934974"/>
                </a:lnTo>
                <a:lnTo>
                  <a:pt x="38100" y="936498"/>
                </a:lnTo>
                <a:lnTo>
                  <a:pt x="35051" y="934974"/>
                </a:lnTo>
                <a:lnTo>
                  <a:pt x="33527" y="931926"/>
                </a:lnTo>
                <a:lnTo>
                  <a:pt x="33527" y="986027"/>
                </a:lnTo>
                <a:lnTo>
                  <a:pt x="38100" y="995172"/>
                </a:lnTo>
                <a:lnTo>
                  <a:pt x="43434" y="984503"/>
                </a:lnTo>
                <a:close/>
              </a:path>
            </a:pathLst>
          </a:custGeom>
          <a:solidFill>
            <a:srgbClr val="000000"/>
          </a:solidFill>
        </p:spPr>
        <p:txBody>
          <a:bodyPr wrap="square" lIns="0" tIns="0" rIns="0" bIns="0" rtlCol="0"/>
          <a:lstStyle/>
          <a:p>
            <a:endParaRPr/>
          </a:p>
        </p:txBody>
      </p:sp>
      <p:sp>
        <p:nvSpPr>
          <p:cNvPr id="43" name="object 43"/>
          <p:cNvSpPr/>
          <p:nvPr/>
        </p:nvSpPr>
        <p:spPr>
          <a:xfrm>
            <a:off x="3992765" y="3079242"/>
            <a:ext cx="1676400" cy="0"/>
          </a:xfrm>
          <a:custGeom>
            <a:avLst/>
            <a:gdLst/>
            <a:ahLst/>
            <a:cxnLst/>
            <a:rect l="l" t="t" r="r" b="b"/>
            <a:pathLst>
              <a:path w="1676400">
                <a:moveTo>
                  <a:pt x="0" y="0"/>
                </a:moveTo>
                <a:lnTo>
                  <a:pt x="1676400" y="0"/>
                </a:lnTo>
              </a:path>
            </a:pathLst>
          </a:custGeom>
          <a:ln w="9525">
            <a:solidFill>
              <a:srgbClr val="000000"/>
            </a:solidFill>
          </a:ln>
        </p:spPr>
        <p:txBody>
          <a:bodyPr wrap="square" lIns="0" tIns="0" rIns="0" bIns="0" rtlCol="0"/>
          <a:lstStyle/>
          <a:p>
            <a:endParaRPr/>
          </a:p>
        </p:txBody>
      </p:sp>
      <p:sp>
        <p:nvSpPr>
          <p:cNvPr id="44" name="object 44"/>
          <p:cNvSpPr txBox="1">
            <a:spLocks noGrp="1"/>
          </p:cNvSpPr>
          <p:nvPr>
            <p:ph type="title"/>
          </p:nvPr>
        </p:nvSpPr>
        <p:spPr>
          <a:prstGeom prst="rect">
            <a:avLst/>
          </a:prstGeom>
        </p:spPr>
        <p:txBody>
          <a:bodyPr vert="horz" wrap="square" lIns="0" tIns="512480" rIns="0" bIns="0" rtlCol="0">
            <a:spAutoFit/>
          </a:bodyPr>
          <a:lstStyle/>
          <a:p>
            <a:pPr marL="156210">
              <a:lnSpc>
                <a:spcPts val="3295"/>
              </a:lnSpc>
            </a:pPr>
            <a:r>
              <a:rPr sz="2800" spc="-15" dirty="0">
                <a:latin typeface="新宋体" panose="02010609030101010101" charset="-122"/>
                <a:cs typeface="新宋体" panose="02010609030101010101" charset="-122"/>
              </a:rPr>
              <a:t>例8：101个视频概念的检测</a:t>
            </a:r>
            <a:endParaRPr sz="2800">
              <a:latin typeface="新宋体" panose="02010609030101010101" charset="-122"/>
              <a:cs typeface="新宋体" panose="02010609030101010101" charset="-122"/>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33" y="959865"/>
            <a:ext cx="7846695" cy="2646680"/>
          </a:xfrm>
          <a:prstGeom prst="rect">
            <a:avLst/>
          </a:prstGeom>
        </p:spPr>
        <p:txBody>
          <a:bodyPr vert="horz" wrap="square" lIns="0" tIns="0" rIns="0" bIns="0" rtlCol="0">
            <a:spAutoFit/>
          </a:bodyPr>
          <a:lstStyle/>
          <a:p>
            <a:pPr marR="5997575" algn="ctr">
              <a:lnSpc>
                <a:spcPct val="100000"/>
              </a:lnSpc>
            </a:pPr>
            <a:r>
              <a:rPr sz="3200" b="1" spc="-15" dirty="0">
                <a:latin typeface="新宋体" panose="02010609030101010101" charset="-122"/>
                <a:cs typeface="新宋体" panose="02010609030101010101" charset="-122"/>
              </a:rPr>
              <a:t>颜色特征</a:t>
            </a:r>
            <a:endParaRPr sz="3200" dirty="0">
              <a:latin typeface="新宋体" panose="02010609030101010101" charset="-122"/>
              <a:cs typeface="新宋体" panose="02010609030101010101" charset="-122"/>
            </a:endParaRPr>
          </a:p>
          <a:p>
            <a:pPr>
              <a:lnSpc>
                <a:spcPct val="100000"/>
              </a:lnSpc>
              <a:spcBef>
                <a:spcPts val="35"/>
              </a:spcBef>
            </a:pPr>
            <a:endParaRPr sz="2700" dirty="0">
              <a:latin typeface="Times New Roman" panose="02020603050405020304"/>
              <a:cs typeface="Times New Roman" panose="02020603050405020304"/>
            </a:endParaRPr>
          </a:p>
          <a:p>
            <a:pPr marR="5984875" algn="ctr">
              <a:lnSpc>
                <a:spcPct val="100000"/>
              </a:lnSpc>
            </a:pPr>
            <a:r>
              <a:rPr sz="3200" spc="-5" dirty="0">
                <a:latin typeface="新宋体" panose="02010609030101010101" charset="-122"/>
                <a:cs typeface="新宋体" panose="02010609030101010101" charset="-122"/>
              </a:rPr>
              <a:t>3、距离法</a:t>
            </a:r>
            <a:endParaRPr sz="3200" dirty="0">
              <a:latin typeface="新宋体" panose="02010609030101010101" charset="-122"/>
              <a:cs typeface="新宋体" panose="02010609030101010101" charset="-122"/>
            </a:endParaRPr>
          </a:p>
          <a:p>
            <a:pPr marL="12700" marR="5080" indent="355600">
              <a:lnSpc>
                <a:spcPts val="5050"/>
              </a:lnSpc>
              <a:spcBef>
                <a:spcPts val="430"/>
              </a:spcBef>
            </a:pPr>
            <a:r>
              <a:rPr sz="2800" spc="-5" dirty="0">
                <a:latin typeface="新宋体" panose="02010609030101010101" charset="-122"/>
                <a:cs typeface="新宋体" panose="02010609030101010101" charset="-122"/>
              </a:rPr>
              <a:t>MPEG-7中建议的颜色布局描述符在匹配时使用了 类似的距离公式</a:t>
            </a:r>
            <a:endParaRPr sz="2800" dirty="0">
              <a:latin typeface="新宋体" panose="02010609030101010101" charset="-122"/>
              <a:cs typeface="新宋体" panose="02010609030101010101" charset="-122"/>
            </a:endParaRPr>
          </a:p>
        </p:txBody>
      </p:sp>
      <p:sp>
        <p:nvSpPr>
          <p:cNvPr id="6" name="object 6"/>
          <p:cNvSpPr/>
          <p:nvPr/>
        </p:nvSpPr>
        <p:spPr>
          <a:xfrm>
            <a:off x="3356488" y="4555392"/>
            <a:ext cx="43180" cy="28575"/>
          </a:xfrm>
          <a:custGeom>
            <a:avLst/>
            <a:gdLst/>
            <a:ahLst/>
            <a:cxnLst/>
            <a:rect l="l" t="t" r="r" b="b"/>
            <a:pathLst>
              <a:path w="43179" h="28575">
                <a:moveTo>
                  <a:pt x="0" y="28199"/>
                </a:moveTo>
                <a:lnTo>
                  <a:pt x="42672" y="0"/>
                </a:lnTo>
              </a:path>
            </a:pathLst>
          </a:custGeom>
          <a:ln w="15451">
            <a:solidFill>
              <a:srgbClr val="000000"/>
            </a:solidFill>
          </a:ln>
        </p:spPr>
        <p:txBody>
          <a:bodyPr wrap="square" lIns="0" tIns="0" rIns="0" bIns="0" rtlCol="0"/>
          <a:lstStyle/>
          <a:p>
            <a:endParaRPr/>
          </a:p>
        </p:txBody>
      </p:sp>
      <p:sp>
        <p:nvSpPr>
          <p:cNvPr id="7" name="object 7"/>
          <p:cNvSpPr/>
          <p:nvPr/>
        </p:nvSpPr>
        <p:spPr>
          <a:xfrm>
            <a:off x="3399160" y="4563780"/>
            <a:ext cx="63500" cy="305435"/>
          </a:xfrm>
          <a:custGeom>
            <a:avLst/>
            <a:gdLst/>
            <a:ahLst/>
            <a:cxnLst/>
            <a:rect l="l" t="t" r="r" b="b"/>
            <a:pathLst>
              <a:path w="63500" h="305435">
                <a:moveTo>
                  <a:pt x="0" y="0"/>
                </a:moveTo>
                <a:lnTo>
                  <a:pt x="63240" y="304813"/>
                </a:lnTo>
              </a:path>
            </a:pathLst>
          </a:custGeom>
          <a:ln w="28347">
            <a:solidFill>
              <a:srgbClr val="000000"/>
            </a:solidFill>
          </a:ln>
        </p:spPr>
        <p:txBody>
          <a:bodyPr wrap="square" lIns="0" tIns="0" rIns="0" bIns="0" rtlCol="0"/>
          <a:lstStyle/>
          <a:p>
            <a:endParaRPr/>
          </a:p>
        </p:txBody>
      </p:sp>
      <p:sp>
        <p:nvSpPr>
          <p:cNvPr id="8" name="object 8"/>
          <p:cNvSpPr/>
          <p:nvPr/>
        </p:nvSpPr>
        <p:spPr>
          <a:xfrm>
            <a:off x="3469268" y="4035701"/>
            <a:ext cx="2476500" cy="833119"/>
          </a:xfrm>
          <a:custGeom>
            <a:avLst/>
            <a:gdLst/>
            <a:ahLst/>
            <a:cxnLst/>
            <a:rect l="l" t="t" r="r" b="b"/>
            <a:pathLst>
              <a:path w="2476500" h="833120">
                <a:moveTo>
                  <a:pt x="0" y="832892"/>
                </a:moveTo>
                <a:lnTo>
                  <a:pt x="83058" y="0"/>
                </a:lnTo>
                <a:lnTo>
                  <a:pt x="2476503" y="0"/>
                </a:lnTo>
              </a:path>
            </a:pathLst>
          </a:custGeom>
          <a:ln w="15845">
            <a:solidFill>
              <a:srgbClr val="000000"/>
            </a:solidFill>
          </a:ln>
        </p:spPr>
        <p:txBody>
          <a:bodyPr wrap="square" lIns="0" tIns="0" rIns="0" bIns="0" rtlCol="0"/>
          <a:lstStyle/>
          <a:p>
            <a:endParaRPr/>
          </a:p>
        </p:txBody>
      </p:sp>
      <p:sp>
        <p:nvSpPr>
          <p:cNvPr id="9" name="object 9"/>
          <p:cNvSpPr/>
          <p:nvPr/>
        </p:nvSpPr>
        <p:spPr>
          <a:xfrm>
            <a:off x="6276471" y="4555392"/>
            <a:ext cx="43815" cy="28575"/>
          </a:xfrm>
          <a:custGeom>
            <a:avLst/>
            <a:gdLst/>
            <a:ahLst/>
            <a:cxnLst/>
            <a:rect l="l" t="t" r="r" b="b"/>
            <a:pathLst>
              <a:path w="43814" h="28575">
                <a:moveTo>
                  <a:pt x="0" y="28199"/>
                </a:moveTo>
                <a:lnTo>
                  <a:pt x="43433" y="0"/>
                </a:lnTo>
              </a:path>
            </a:pathLst>
          </a:custGeom>
          <a:ln w="15465">
            <a:solidFill>
              <a:srgbClr val="000000"/>
            </a:solidFill>
          </a:ln>
        </p:spPr>
        <p:txBody>
          <a:bodyPr wrap="square" lIns="0" tIns="0" rIns="0" bIns="0" rtlCol="0"/>
          <a:lstStyle/>
          <a:p>
            <a:endParaRPr/>
          </a:p>
        </p:txBody>
      </p:sp>
      <p:sp>
        <p:nvSpPr>
          <p:cNvPr id="10" name="object 10"/>
          <p:cNvSpPr/>
          <p:nvPr/>
        </p:nvSpPr>
        <p:spPr>
          <a:xfrm>
            <a:off x="6319906" y="4563780"/>
            <a:ext cx="62865" cy="305435"/>
          </a:xfrm>
          <a:custGeom>
            <a:avLst/>
            <a:gdLst/>
            <a:ahLst/>
            <a:cxnLst/>
            <a:rect l="l" t="t" r="r" b="b"/>
            <a:pathLst>
              <a:path w="62864" h="305435">
                <a:moveTo>
                  <a:pt x="0" y="0"/>
                </a:moveTo>
                <a:lnTo>
                  <a:pt x="62478" y="304813"/>
                </a:lnTo>
              </a:path>
            </a:pathLst>
          </a:custGeom>
          <a:ln w="28343">
            <a:solidFill>
              <a:srgbClr val="000000"/>
            </a:solidFill>
          </a:ln>
        </p:spPr>
        <p:txBody>
          <a:bodyPr wrap="square" lIns="0" tIns="0" rIns="0" bIns="0" rtlCol="0"/>
          <a:lstStyle/>
          <a:p>
            <a:endParaRPr/>
          </a:p>
        </p:txBody>
      </p:sp>
      <p:sp>
        <p:nvSpPr>
          <p:cNvPr id="11" name="object 11"/>
          <p:cNvSpPr/>
          <p:nvPr/>
        </p:nvSpPr>
        <p:spPr>
          <a:xfrm>
            <a:off x="6389252" y="4035701"/>
            <a:ext cx="2907030" cy="833119"/>
          </a:xfrm>
          <a:custGeom>
            <a:avLst/>
            <a:gdLst/>
            <a:ahLst/>
            <a:cxnLst/>
            <a:rect l="l" t="t" r="r" b="b"/>
            <a:pathLst>
              <a:path w="2907029" h="833120">
                <a:moveTo>
                  <a:pt x="0" y="832892"/>
                </a:moveTo>
                <a:lnTo>
                  <a:pt x="83058" y="0"/>
                </a:lnTo>
                <a:lnTo>
                  <a:pt x="2907033" y="0"/>
                </a:lnTo>
              </a:path>
            </a:pathLst>
          </a:custGeom>
          <a:ln w="15896">
            <a:solidFill>
              <a:srgbClr val="000000"/>
            </a:solidFill>
          </a:ln>
        </p:spPr>
        <p:txBody>
          <a:bodyPr wrap="square" lIns="0" tIns="0" rIns="0" bIns="0" rtlCol="0"/>
          <a:lstStyle/>
          <a:p>
            <a:endParaRPr/>
          </a:p>
        </p:txBody>
      </p:sp>
      <p:sp>
        <p:nvSpPr>
          <p:cNvPr id="12" name="object 12"/>
          <p:cNvSpPr/>
          <p:nvPr/>
        </p:nvSpPr>
        <p:spPr>
          <a:xfrm>
            <a:off x="2203580" y="5605465"/>
            <a:ext cx="43815" cy="28575"/>
          </a:xfrm>
          <a:custGeom>
            <a:avLst/>
            <a:gdLst/>
            <a:ahLst/>
            <a:cxnLst/>
            <a:rect l="l" t="t" r="r" b="b"/>
            <a:pathLst>
              <a:path w="43814" h="28575">
                <a:moveTo>
                  <a:pt x="0" y="28199"/>
                </a:moveTo>
                <a:lnTo>
                  <a:pt x="43433" y="0"/>
                </a:lnTo>
              </a:path>
            </a:pathLst>
          </a:custGeom>
          <a:ln w="15465">
            <a:solidFill>
              <a:srgbClr val="000000"/>
            </a:solidFill>
          </a:ln>
        </p:spPr>
        <p:txBody>
          <a:bodyPr wrap="square" lIns="0" tIns="0" rIns="0" bIns="0" rtlCol="0"/>
          <a:lstStyle/>
          <a:p>
            <a:endParaRPr/>
          </a:p>
        </p:txBody>
      </p:sp>
      <p:sp>
        <p:nvSpPr>
          <p:cNvPr id="13" name="object 13"/>
          <p:cNvSpPr/>
          <p:nvPr/>
        </p:nvSpPr>
        <p:spPr>
          <a:xfrm>
            <a:off x="2247014" y="5613094"/>
            <a:ext cx="62865" cy="306070"/>
          </a:xfrm>
          <a:custGeom>
            <a:avLst/>
            <a:gdLst/>
            <a:ahLst/>
            <a:cxnLst/>
            <a:rect l="l" t="t" r="r" b="b"/>
            <a:pathLst>
              <a:path w="62864" h="306070">
                <a:moveTo>
                  <a:pt x="0" y="0"/>
                </a:moveTo>
                <a:lnTo>
                  <a:pt x="62478" y="305572"/>
                </a:lnTo>
              </a:path>
            </a:pathLst>
          </a:custGeom>
          <a:ln w="28342">
            <a:solidFill>
              <a:srgbClr val="000000"/>
            </a:solidFill>
          </a:ln>
        </p:spPr>
        <p:txBody>
          <a:bodyPr wrap="square" lIns="0" tIns="0" rIns="0" bIns="0" rtlCol="0"/>
          <a:lstStyle/>
          <a:p>
            <a:endParaRPr/>
          </a:p>
        </p:txBody>
      </p:sp>
      <p:sp>
        <p:nvSpPr>
          <p:cNvPr id="14" name="object 14"/>
          <p:cNvSpPr/>
          <p:nvPr/>
        </p:nvSpPr>
        <p:spPr>
          <a:xfrm>
            <a:off x="2317123" y="5085774"/>
            <a:ext cx="3025140" cy="833119"/>
          </a:xfrm>
          <a:custGeom>
            <a:avLst/>
            <a:gdLst/>
            <a:ahLst/>
            <a:cxnLst/>
            <a:rect l="l" t="t" r="r" b="b"/>
            <a:pathLst>
              <a:path w="3025140" h="833120">
                <a:moveTo>
                  <a:pt x="0" y="832892"/>
                </a:moveTo>
                <a:lnTo>
                  <a:pt x="83058" y="0"/>
                </a:lnTo>
                <a:lnTo>
                  <a:pt x="3025134" y="0"/>
                </a:lnTo>
              </a:path>
            </a:pathLst>
          </a:custGeom>
          <a:ln w="15906">
            <a:solidFill>
              <a:srgbClr val="000000"/>
            </a:solidFill>
          </a:ln>
        </p:spPr>
        <p:txBody>
          <a:bodyPr wrap="square" lIns="0" tIns="0" rIns="0" bIns="0" rtlCol="0"/>
          <a:lstStyle/>
          <a:p>
            <a:endParaRPr/>
          </a:p>
        </p:txBody>
      </p:sp>
      <p:sp>
        <p:nvSpPr>
          <p:cNvPr id="15" name="object 15"/>
          <p:cNvSpPr txBox="1"/>
          <p:nvPr/>
        </p:nvSpPr>
        <p:spPr>
          <a:xfrm>
            <a:off x="3557904" y="3992600"/>
            <a:ext cx="3322320" cy="694690"/>
          </a:xfrm>
          <a:prstGeom prst="rect">
            <a:avLst/>
          </a:prstGeom>
        </p:spPr>
        <p:txBody>
          <a:bodyPr vert="horz" wrap="square" lIns="0" tIns="0" rIns="0" bIns="0" rtlCol="0">
            <a:spAutoFit/>
          </a:bodyPr>
          <a:lstStyle/>
          <a:p>
            <a:pPr marL="12700">
              <a:lnSpc>
                <a:spcPct val="100000"/>
              </a:lnSpc>
              <a:tabLst>
                <a:tab pos="2932430" algn="l"/>
              </a:tabLst>
            </a:pPr>
            <a:r>
              <a:rPr sz="4550" dirty="0">
                <a:latin typeface="Symbol" panose="05050102010706020507"/>
                <a:cs typeface="Symbol" panose="05050102010706020507"/>
              </a:rPr>
              <a:t></a:t>
            </a:r>
            <a:r>
              <a:rPr sz="4550" dirty="0">
                <a:latin typeface="Times New Roman" panose="02020603050405020304"/>
                <a:cs typeface="Times New Roman" panose="02020603050405020304"/>
              </a:rPr>
              <a:t>	</a:t>
            </a:r>
            <a:r>
              <a:rPr sz="4550" spc="-285" dirty="0">
                <a:latin typeface="Symbol" panose="05050102010706020507"/>
                <a:cs typeface="Symbol" panose="05050102010706020507"/>
              </a:rPr>
              <a:t></a:t>
            </a:r>
            <a:endParaRPr sz="4550">
              <a:latin typeface="Symbol" panose="05050102010706020507"/>
              <a:cs typeface="Symbol" panose="05050102010706020507"/>
            </a:endParaRPr>
          </a:p>
        </p:txBody>
      </p:sp>
      <p:sp>
        <p:nvSpPr>
          <p:cNvPr id="16" name="object 16"/>
          <p:cNvSpPr txBox="1"/>
          <p:nvPr/>
        </p:nvSpPr>
        <p:spPr>
          <a:xfrm>
            <a:off x="1929536" y="5149595"/>
            <a:ext cx="237490" cy="462915"/>
          </a:xfrm>
          <a:prstGeom prst="rect">
            <a:avLst/>
          </a:prstGeom>
        </p:spPr>
        <p:txBody>
          <a:bodyPr vert="horz" wrap="square" lIns="0" tIns="0" rIns="0" bIns="0" rtlCol="0">
            <a:spAutoFit/>
          </a:bodyPr>
          <a:lstStyle/>
          <a:p>
            <a:pPr marL="12700">
              <a:lnSpc>
                <a:spcPct val="100000"/>
              </a:lnSpc>
            </a:pPr>
            <a:r>
              <a:rPr sz="3000" spc="20" dirty="0">
                <a:latin typeface="Symbol" panose="05050102010706020507"/>
                <a:cs typeface="Symbol" panose="05050102010706020507"/>
              </a:rPr>
              <a:t></a:t>
            </a:r>
            <a:endParaRPr sz="3000">
              <a:latin typeface="Symbol" panose="05050102010706020507"/>
              <a:cs typeface="Symbol" panose="05050102010706020507"/>
            </a:endParaRPr>
          </a:p>
        </p:txBody>
      </p:sp>
      <p:sp>
        <p:nvSpPr>
          <p:cNvPr id="17" name="object 17"/>
          <p:cNvSpPr txBox="1"/>
          <p:nvPr/>
        </p:nvSpPr>
        <p:spPr>
          <a:xfrm>
            <a:off x="7124077" y="4355083"/>
            <a:ext cx="263525" cy="279400"/>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Cr</a:t>
            </a:r>
            <a:endParaRPr sz="1750">
              <a:latin typeface="Times New Roman" panose="02020603050405020304"/>
              <a:cs typeface="Times New Roman" panose="02020603050405020304"/>
            </a:endParaRPr>
          </a:p>
        </p:txBody>
      </p:sp>
      <p:sp>
        <p:nvSpPr>
          <p:cNvPr id="18" name="object 18"/>
          <p:cNvSpPr txBox="1"/>
          <p:nvPr/>
        </p:nvSpPr>
        <p:spPr>
          <a:xfrm>
            <a:off x="3706507" y="4627130"/>
            <a:ext cx="3007995" cy="279400"/>
          </a:xfrm>
          <a:prstGeom prst="rect">
            <a:avLst/>
          </a:prstGeom>
        </p:spPr>
        <p:txBody>
          <a:bodyPr vert="horz" wrap="square" lIns="0" tIns="0" rIns="0" bIns="0" rtlCol="0">
            <a:spAutoFit/>
          </a:bodyPr>
          <a:lstStyle/>
          <a:p>
            <a:pPr marL="12700">
              <a:lnSpc>
                <a:spcPct val="100000"/>
              </a:lnSpc>
              <a:tabLst>
                <a:tab pos="2932430" algn="l"/>
              </a:tabLst>
            </a:pPr>
            <a:r>
              <a:rPr sz="1750" i="1" spc="5" dirty="0">
                <a:latin typeface="Times New Roman" panose="02020603050405020304"/>
                <a:cs typeface="Times New Roman" panose="02020603050405020304"/>
              </a:rPr>
              <a:t>i 	i</a:t>
            </a:r>
            <a:endParaRPr sz="1750">
              <a:latin typeface="Times New Roman" panose="02020603050405020304"/>
              <a:cs typeface="Times New Roman" panose="02020603050405020304"/>
            </a:endParaRPr>
          </a:p>
        </p:txBody>
      </p:sp>
      <p:sp>
        <p:nvSpPr>
          <p:cNvPr id="19" name="object 19"/>
          <p:cNvSpPr txBox="1"/>
          <p:nvPr/>
        </p:nvSpPr>
        <p:spPr>
          <a:xfrm>
            <a:off x="2782201" y="4927345"/>
            <a:ext cx="2444750" cy="718820"/>
          </a:xfrm>
          <a:prstGeom prst="rect">
            <a:avLst/>
          </a:prstGeom>
        </p:spPr>
        <p:txBody>
          <a:bodyPr vert="horz" wrap="square" lIns="0" tIns="0" rIns="0" bIns="0" rtlCol="0">
            <a:spAutoFit/>
          </a:bodyPr>
          <a:lstStyle/>
          <a:p>
            <a:pPr marL="12700">
              <a:lnSpc>
                <a:spcPts val="5655"/>
              </a:lnSpc>
              <a:tabLst>
                <a:tab pos="554990" algn="l"/>
                <a:tab pos="1377315" algn="l"/>
                <a:tab pos="2320290" algn="l"/>
              </a:tabLst>
            </a:pPr>
            <a:r>
              <a:rPr sz="3000" i="1" spc="30" dirty="0">
                <a:latin typeface="Times New Roman" panose="02020603050405020304"/>
                <a:cs typeface="Times New Roman" panose="02020603050405020304"/>
              </a:rPr>
              <a:t>W	</a:t>
            </a:r>
            <a:r>
              <a:rPr sz="4750" spc="-944" dirty="0">
                <a:latin typeface="Symbol" panose="05050102010706020507"/>
                <a:cs typeface="Symbol" panose="05050102010706020507"/>
              </a:rPr>
              <a:t></a:t>
            </a:r>
            <a:r>
              <a:rPr sz="3000" i="1" spc="20" dirty="0">
                <a:latin typeface="Times New Roman" panose="02020603050405020304"/>
                <a:cs typeface="Times New Roman" panose="02020603050405020304"/>
              </a:rPr>
              <a:t>Cb</a:t>
            </a:r>
            <a:r>
              <a:rPr sz="3000" i="1" dirty="0">
                <a:latin typeface="Times New Roman" panose="02020603050405020304"/>
                <a:cs typeface="Times New Roman" panose="02020603050405020304"/>
              </a:rPr>
              <a:t>	</a:t>
            </a:r>
            <a:r>
              <a:rPr sz="3000" spc="180" dirty="0">
                <a:latin typeface="Symbol" panose="05050102010706020507"/>
                <a:cs typeface="Symbol" panose="05050102010706020507"/>
              </a:rPr>
              <a:t></a:t>
            </a:r>
            <a:r>
              <a:rPr sz="3000" i="1" spc="20" dirty="0">
                <a:latin typeface="Times New Roman" panose="02020603050405020304"/>
                <a:cs typeface="Times New Roman" panose="02020603050405020304"/>
              </a:rPr>
              <a:t>Cb</a:t>
            </a:r>
            <a:r>
              <a:rPr sz="3000" i="1" dirty="0">
                <a:latin typeface="Times New Roman" panose="02020603050405020304"/>
                <a:cs typeface="Times New Roman" panose="02020603050405020304"/>
              </a:rPr>
              <a:t>	</a:t>
            </a:r>
            <a:r>
              <a:rPr sz="4750" spc="-710" dirty="0">
                <a:latin typeface="Symbol" panose="05050102010706020507"/>
                <a:cs typeface="Symbol" panose="05050102010706020507"/>
              </a:rPr>
              <a:t></a:t>
            </a:r>
            <a:endParaRPr sz="4750">
              <a:latin typeface="Symbol" panose="05050102010706020507"/>
              <a:cs typeface="Symbol" panose="05050102010706020507"/>
            </a:endParaRPr>
          </a:p>
        </p:txBody>
      </p:sp>
      <p:sp>
        <p:nvSpPr>
          <p:cNvPr id="20" name="object 20"/>
          <p:cNvSpPr txBox="1"/>
          <p:nvPr/>
        </p:nvSpPr>
        <p:spPr>
          <a:xfrm>
            <a:off x="6002413" y="4099547"/>
            <a:ext cx="2737485" cy="469265"/>
          </a:xfrm>
          <a:prstGeom prst="rect">
            <a:avLst/>
          </a:prstGeom>
        </p:spPr>
        <p:txBody>
          <a:bodyPr vert="horz" wrap="square" lIns="0" tIns="0" rIns="0" bIns="0" rtlCol="0">
            <a:spAutoFit/>
          </a:bodyPr>
          <a:lstStyle/>
          <a:p>
            <a:pPr marL="864235" indent="-851535">
              <a:lnSpc>
                <a:spcPct val="100000"/>
              </a:lnSpc>
              <a:buFont typeface="Symbol" panose="05050102010706020507"/>
              <a:buChar char=""/>
              <a:tabLst>
                <a:tab pos="864235" algn="l"/>
                <a:tab pos="1476375" algn="l"/>
                <a:tab pos="2164080" algn="l"/>
              </a:tabLst>
            </a:pPr>
            <a:r>
              <a:rPr sz="3000" i="1" spc="30" dirty="0">
                <a:latin typeface="Times New Roman" panose="02020603050405020304"/>
                <a:cs typeface="Times New Roman" panose="02020603050405020304"/>
              </a:rPr>
              <a:t>W	</a:t>
            </a:r>
            <a:r>
              <a:rPr sz="3000" i="1" spc="15" dirty="0">
                <a:latin typeface="Times New Roman" panose="02020603050405020304"/>
                <a:cs typeface="Times New Roman" panose="02020603050405020304"/>
              </a:rPr>
              <a:t>Cr	</a:t>
            </a:r>
            <a:r>
              <a:rPr sz="3000" spc="180" dirty="0">
                <a:latin typeface="Symbol" panose="05050102010706020507"/>
                <a:cs typeface="Symbol" panose="05050102010706020507"/>
              </a:rPr>
              <a:t></a:t>
            </a:r>
            <a:r>
              <a:rPr sz="3000" i="1" spc="25" dirty="0">
                <a:latin typeface="Times New Roman" panose="02020603050405020304"/>
                <a:cs typeface="Times New Roman" panose="02020603050405020304"/>
              </a:rPr>
              <a:t>C</a:t>
            </a:r>
            <a:r>
              <a:rPr sz="3000" i="1" spc="-625" dirty="0">
                <a:latin typeface="Times New Roman" panose="02020603050405020304"/>
                <a:cs typeface="Times New Roman" panose="02020603050405020304"/>
              </a:rPr>
              <a:t>r</a:t>
            </a:r>
            <a:endParaRPr sz="3000">
              <a:latin typeface="Times New Roman" panose="02020603050405020304"/>
              <a:cs typeface="Times New Roman" panose="02020603050405020304"/>
            </a:endParaRPr>
          </a:p>
        </p:txBody>
      </p:sp>
      <p:sp>
        <p:nvSpPr>
          <p:cNvPr id="21" name="object 21"/>
          <p:cNvSpPr txBox="1"/>
          <p:nvPr/>
        </p:nvSpPr>
        <p:spPr>
          <a:xfrm>
            <a:off x="3934396" y="3877297"/>
            <a:ext cx="5247005" cy="719455"/>
          </a:xfrm>
          <a:prstGeom prst="rect">
            <a:avLst/>
          </a:prstGeom>
        </p:spPr>
        <p:txBody>
          <a:bodyPr vert="horz" wrap="square" lIns="0" tIns="0" rIns="0" bIns="0" rtlCol="0">
            <a:spAutoFit/>
          </a:bodyPr>
          <a:lstStyle/>
          <a:p>
            <a:pPr marL="12700">
              <a:lnSpc>
                <a:spcPts val="5660"/>
              </a:lnSpc>
              <a:tabLst>
                <a:tab pos="1050925" algn="l"/>
                <a:tab pos="1771650" algn="l"/>
                <a:tab pos="3463290" algn="l"/>
                <a:tab pos="5122545" algn="l"/>
              </a:tabLst>
            </a:pPr>
            <a:r>
              <a:rPr sz="3000" i="1" spc="30" dirty="0">
                <a:latin typeface="Times New Roman" panose="02020603050405020304"/>
                <a:cs typeface="Times New Roman" panose="02020603050405020304"/>
              </a:rPr>
              <a:t>W</a:t>
            </a:r>
            <a:r>
              <a:rPr sz="3000" i="1" spc="165" dirty="0">
                <a:latin typeface="Times New Roman" panose="02020603050405020304"/>
                <a:cs typeface="Times New Roman" panose="02020603050405020304"/>
              </a:rPr>
              <a:t> </a:t>
            </a:r>
            <a:r>
              <a:rPr sz="4750" spc="-1035" dirty="0">
                <a:latin typeface="Symbol" panose="05050102010706020507"/>
                <a:cs typeface="Symbol" panose="05050102010706020507"/>
              </a:rPr>
              <a:t></a:t>
            </a:r>
            <a:r>
              <a:rPr sz="3000" i="1" spc="20" dirty="0">
                <a:latin typeface="Times New Roman" panose="02020603050405020304"/>
                <a:cs typeface="Times New Roman" panose="02020603050405020304"/>
              </a:rPr>
              <a:t>Y</a:t>
            </a:r>
            <a:r>
              <a:rPr sz="3000" i="1" dirty="0">
                <a:latin typeface="Times New Roman" panose="02020603050405020304"/>
                <a:cs typeface="Times New Roman" panose="02020603050405020304"/>
              </a:rPr>
              <a:t>	</a:t>
            </a:r>
            <a:r>
              <a:rPr sz="3000" spc="100" dirty="0">
                <a:latin typeface="Symbol" panose="05050102010706020507"/>
                <a:cs typeface="Symbol" panose="05050102010706020507"/>
              </a:rPr>
              <a:t></a:t>
            </a:r>
            <a:r>
              <a:rPr sz="3000" i="1" spc="20" dirty="0">
                <a:latin typeface="Times New Roman" panose="02020603050405020304"/>
                <a:cs typeface="Times New Roman" panose="02020603050405020304"/>
              </a:rPr>
              <a:t>Y</a:t>
            </a:r>
            <a:r>
              <a:rPr sz="3000" i="1" dirty="0">
                <a:latin typeface="Times New Roman" panose="02020603050405020304"/>
                <a:cs typeface="Times New Roman" panose="02020603050405020304"/>
              </a:rPr>
              <a:t>	</a:t>
            </a:r>
            <a:r>
              <a:rPr sz="4750" spc="-710" dirty="0">
                <a:latin typeface="Symbol" panose="05050102010706020507"/>
                <a:cs typeface="Symbol" panose="05050102010706020507"/>
              </a:rPr>
              <a:t></a:t>
            </a:r>
            <a:r>
              <a:rPr sz="4750" dirty="0">
                <a:latin typeface="Times New Roman" panose="02020603050405020304"/>
                <a:cs typeface="Times New Roman" panose="02020603050405020304"/>
              </a:rPr>
              <a:t>	</a:t>
            </a:r>
            <a:r>
              <a:rPr sz="4750" spc="-710" dirty="0">
                <a:latin typeface="Symbol" panose="05050102010706020507"/>
                <a:cs typeface="Symbol" panose="05050102010706020507"/>
              </a:rPr>
              <a:t></a:t>
            </a:r>
            <a:r>
              <a:rPr sz="4750" dirty="0">
                <a:latin typeface="Times New Roman" panose="02020603050405020304"/>
                <a:cs typeface="Times New Roman" panose="02020603050405020304"/>
              </a:rPr>
              <a:t>	</a:t>
            </a:r>
            <a:r>
              <a:rPr sz="4750" spc="-710" dirty="0">
                <a:latin typeface="Symbol" panose="05050102010706020507"/>
                <a:cs typeface="Symbol" panose="05050102010706020507"/>
              </a:rPr>
              <a:t></a:t>
            </a:r>
            <a:endParaRPr sz="4750">
              <a:latin typeface="Symbol" panose="05050102010706020507"/>
              <a:cs typeface="Symbol" panose="05050102010706020507"/>
            </a:endParaRPr>
          </a:p>
        </p:txBody>
      </p:sp>
      <p:sp>
        <p:nvSpPr>
          <p:cNvPr id="22" name="object 22"/>
          <p:cNvSpPr txBox="1"/>
          <p:nvPr/>
        </p:nvSpPr>
        <p:spPr>
          <a:xfrm>
            <a:off x="5180203" y="5107940"/>
            <a:ext cx="138430" cy="279400"/>
          </a:xfrm>
          <a:prstGeom prst="rect">
            <a:avLst/>
          </a:prstGeom>
        </p:spPr>
        <p:txBody>
          <a:bodyPr vert="horz" wrap="square" lIns="0" tIns="0" rIns="0" bIns="0" rtlCol="0">
            <a:spAutoFit/>
          </a:bodyPr>
          <a:lstStyle/>
          <a:p>
            <a:pPr marL="12700">
              <a:lnSpc>
                <a:spcPct val="100000"/>
              </a:lnSpc>
            </a:pPr>
            <a:r>
              <a:rPr sz="1750" spc="10" dirty="0">
                <a:latin typeface="Times New Roman" panose="02020603050405020304"/>
                <a:cs typeface="Times New Roman" panose="02020603050405020304"/>
              </a:rPr>
              <a:t>2</a:t>
            </a:r>
            <a:endParaRPr sz="1750">
              <a:latin typeface="Times New Roman" panose="02020603050405020304"/>
              <a:cs typeface="Times New Roman" panose="02020603050405020304"/>
            </a:endParaRPr>
          </a:p>
        </p:txBody>
      </p:sp>
      <p:sp>
        <p:nvSpPr>
          <p:cNvPr id="23" name="object 23"/>
          <p:cNvSpPr txBox="1"/>
          <p:nvPr/>
        </p:nvSpPr>
        <p:spPr>
          <a:xfrm>
            <a:off x="4759591" y="5405120"/>
            <a:ext cx="321310" cy="279400"/>
          </a:xfrm>
          <a:prstGeom prst="rect">
            <a:avLst/>
          </a:prstGeom>
        </p:spPr>
        <p:txBody>
          <a:bodyPr vert="horz" wrap="square" lIns="0" tIns="0" rIns="0" bIns="0" rtlCol="0">
            <a:spAutoFit/>
          </a:bodyPr>
          <a:lstStyle/>
          <a:p>
            <a:pPr marL="12700">
              <a:lnSpc>
                <a:spcPct val="100000"/>
              </a:lnSpc>
            </a:pPr>
            <a:r>
              <a:rPr sz="1750" i="1" spc="60" dirty="0">
                <a:latin typeface="Times New Roman" panose="02020603050405020304"/>
                <a:cs typeface="Times New Roman" panose="02020603050405020304"/>
              </a:rPr>
              <a:t>i</a:t>
            </a:r>
            <a:r>
              <a:rPr sz="1750" spc="60" dirty="0">
                <a:latin typeface="Times New Roman" panose="02020603050405020304"/>
                <a:cs typeface="Times New Roman" panose="02020603050405020304"/>
              </a:rPr>
              <a:t>,</a:t>
            </a:r>
            <a:r>
              <a:rPr sz="1750" i="1" spc="15" dirty="0">
                <a:latin typeface="Times New Roman" panose="02020603050405020304"/>
                <a:cs typeface="Times New Roman" panose="02020603050405020304"/>
              </a:rPr>
              <a:t>D</a:t>
            </a:r>
            <a:endParaRPr sz="1750">
              <a:latin typeface="Times New Roman" panose="02020603050405020304"/>
              <a:cs typeface="Times New Roman" panose="02020603050405020304"/>
            </a:endParaRPr>
          </a:p>
        </p:txBody>
      </p:sp>
      <p:sp>
        <p:nvSpPr>
          <p:cNvPr id="24" name="object 24"/>
          <p:cNvSpPr txBox="1"/>
          <p:nvPr/>
        </p:nvSpPr>
        <p:spPr>
          <a:xfrm>
            <a:off x="2405760" y="5115395"/>
            <a:ext cx="1690370" cy="840740"/>
          </a:xfrm>
          <a:prstGeom prst="rect">
            <a:avLst/>
          </a:prstGeom>
        </p:spPr>
        <p:txBody>
          <a:bodyPr vert="horz" wrap="square" lIns="0" tIns="0" rIns="0" bIns="0" rtlCol="0">
            <a:spAutoFit/>
          </a:bodyPr>
          <a:lstStyle/>
          <a:p>
            <a:pPr marL="160655" marR="5080" indent="-148590">
              <a:lnSpc>
                <a:spcPct val="91000"/>
              </a:lnSpc>
              <a:tabLst>
                <a:tab pos="657860" algn="l"/>
                <a:tab pos="1392555" algn="l"/>
              </a:tabLst>
            </a:pPr>
            <a:r>
              <a:rPr sz="4550" dirty="0">
                <a:latin typeface="Symbol" panose="05050102010706020507"/>
                <a:cs typeface="Symbol" panose="05050102010706020507"/>
              </a:rPr>
              <a:t></a:t>
            </a:r>
            <a:r>
              <a:rPr sz="4550" dirty="0">
                <a:latin typeface="Times New Roman" panose="02020603050405020304"/>
                <a:cs typeface="Times New Roman" panose="02020603050405020304"/>
              </a:rPr>
              <a:t>	</a:t>
            </a:r>
            <a:r>
              <a:rPr sz="1750" i="1" spc="10" dirty="0">
                <a:latin typeface="Times New Roman" panose="02020603050405020304"/>
                <a:cs typeface="Times New Roman" panose="02020603050405020304"/>
              </a:rPr>
              <a:t>Cb	</a:t>
            </a:r>
            <a:r>
              <a:rPr sz="1750" i="1" spc="60" dirty="0">
                <a:latin typeface="Times New Roman" panose="02020603050405020304"/>
                <a:cs typeface="Times New Roman" panose="02020603050405020304"/>
              </a:rPr>
              <a:t>i</a:t>
            </a:r>
            <a:r>
              <a:rPr sz="1750" spc="-30" dirty="0">
                <a:latin typeface="Times New Roman" panose="02020603050405020304"/>
                <a:cs typeface="Times New Roman" panose="02020603050405020304"/>
              </a:rPr>
              <a:t>,</a:t>
            </a:r>
            <a:r>
              <a:rPr sz="1750" i="1" spc="5" dirty="0">
                <a:latin typeface="Times New Roman" panose="02020603050405020304"/>
                <a:cs typeface="Times New Roman" panose="02020603050405020304"/>
              </a:rPr>
              <a:t>Q i</a:t>
            </a:r>
            <a:endParaRPr sz="1750">
              <a:latin typeface="Times New Roman" panose="02020603050405020304"/>
              <a:cs typeface="Times New Roman" panose="02020603050405020304"/>
            </a:endParaRPr>
          </a:p>
        </p:txBody>
      </p:sp>
      <p:sp>
        <p:nvSpPr>
          <p:cNvPr id="25" name="object 25"/>
          <p:cNvSpPr txBox="1"/>
          <p:nvPr/>
        </p:nvSpPr>
        <p:spPr>
          <a:xfrm>
            <a:off x="8714384" y="4355083"/>
            <a:ext cx="321310" cy="279400"/>
          </a:xfrm>
          <a:prstGeom prst="rect">
            <a:avLst/>
          </a:prstGeom>
        </p:spPr>
        <p:txBody>
          <a:bodyPr vert="horz" wrap="square" lIns="0" tIns="0" rIns="0" bIns="0" rtlCol="0">
            <a:spAutoFit/>
          </a:bodyPr>
          <a:lstStyle/>
          <a:p>
            <a:pPr marL="12700">
              <a:lnSpc>
                <a:spcPct val="100000"/>
              </a:lnSpc>
            </a:pPr>
            <a:r>
              <a:rPr sz="1750" i="1" spc="55" dirty="0">
                <a:latin typeface="Times New Roman" panose="02020603050405020304"/>
                <a:cs typeface="Times New Roman" panose="02020603050405020304"/>
              </a:rPr>
              <a:t>i</a:t>
            </a:r>
            <a:r>
              <a:rPr sz="1750" spc="65" dirty="0">
                <a:latin typeface="Times New Roman" panose="02020603050405020304"/>
                <a:cs typeface="Times New Roman" panose="02020603050405020304"/>
              </a:rPr>
              <a:t>,</a:t>
            </a:r>
            <a:r>
              <a:rPr sz="1750" i="1" spc="15" dirty="0">
                <a:latin typeface="Times New Roman" panose="02020603050405020304"/>
                <a:cs typeface="Times New Roman" panose="02020603050405020304"/>
              </a:rPr>
              <a:t>D</a:t>
            </a:r>
            <a:endParaRPr sz="1750">
              <a:latin typeface="Times New Roman" panose="02020603050405020304"/>
              <a:cs typeface="Times New Roman" panose="02020603050405020304"/>
            </a:endParaRPr>
          </a:p>
        </p:txBody>
      </p:sp>
      <p:sp>
        <p:nvSpPr>
          <p:cNvPr id="26" name="object 26"/>
          <p:cNvSpPr txBox="1"/>
          <p:nvPr/>
        </p:nvSpPr>
        <p:spPr>
          <a:xfrm>
            <a:off x="7793113" y="4355083"/>
            <a:ext cx="309880" cy="279400"/>
          </a:xfrm>
          <a:prstGeom prst="rect">
            <a:avLst/>
          </a:prstGeom>
        </p:spPr>
        <p:txBody>
          <a:bodyPr vert="horz" wrap="square" lIns="0" tIns="0" rIns="0" bIns="0" rtlCol="0">
            <a:spAutoFit/>
          </a:bodyPr>
          <a:lstStyle/>
          <a:p>
            <a:pPr marL="12700">
              <a:lnSpc>
                <a:spcPct val="100000"/>
              </a:lnSpc>
            </a:pPr>
            <a:r>
              <a:rPr sz="1750" i="1" spc="60" dirty="0">
                <a:latin typeface="Times New Roman" panose="02020603050405020304"/>
                <a:cs typeface="Times New Roman" panose="02020603050405020304"/>
              </a:rPr>
              <a:t>i</a:t>
            </a:r>
            <a:r>
              <a:rPr sz="1750" spc="-30" dirty="0">
                <a:latin typeface="Times New Roman" panose="02020603050405020304"/>
                <a:cs typeface="Times New Roman" panose="02020603050405020304"/>
              </a:rPr>
              <a:t>,</a:t>
            </a:r>
            <a:r>
              <a:rPr sz="1750" i="1" spc="15" dirty="0">
                <a:latin typeface="Times New Roman" panose="02020603050405020304"/>
                <a:cs typeface="Times New Roman" panose="02020603050405020304"/>
              </a:rPr>
              <a:t>Q</a:t>
            </a:r>
            <a:endParaRPr sz="1750">
              <a:latin typeface="Times New Roman" panose="02020603050405020304"/>
              <a:cs typeface="Times New Roman" panose="02020603050405020304"/>
            </a:endParaRPr>
          </a:p>
        </p:txBody>
      </p:sp>
      <p:sp>
        <p:nvSpPr>
          <p:cNvPr id="27" name="object 27"/>
          <p:cNvSpPr txBox="1"/>
          <p:nvPr/>
        </p:nvSpPr>
        <p:spPr>
          <a:xfrm>
            <a:off x="5784456" y="4057891"/>
            <a:ext cx="3488054" cy="279400"/>
          </a:xfrm>
          <a:prstGeom prst="rect">
            <a:avLst/>
          </a:prstGeom>
        </p:spPr>
        <p:txBody>
          <a:bodyPr vert="horz" wrap="square" lIns="0" tIns="0" rIns="0" bIns="0" rtlCol="0">
            <a:spAutoFit/>
          </a:bodyPr>
          <a:lstStyle/>
          <a:p>
            <a:pPr marL="12700">
              <a:lnSpc>
                <a:spcPct val="100000"/>
              </a:lnSpc>
              <a:tabLst>
                <a:tab pos="3362325" algn="l"/>
              </a:tabLst>
            </a:pPr>
            <a:r>
              <a:rPr sz="1750" spc="10" dirty="0">
                <a:latin typeface="Times New Roman" panose="02020603050405020304"/>
                <a:cs typeface="Times New Roman" panose="02020603050405020304"/>
              </a:rPr>
              <a:t>2	2</a:t>
            </a:r>
            <a:endParaRPr sz="1750">
              <a:latin typeface="Times New Roman" panose="02020603050405020304"/>
              <a:cs typeface="Times New Roman" panose="02020603050405020304"/>
            </a:endParaRPr>
          </a:p>
        </p:txBody>
      </p:sp>
      <p:sp>
        <p:nvSpPr>
          <p:cNvPr id="28" name="object 28"/>
          <p:cNvSpPr txBox="1"/>
          <p:nvPr/>
        </p:nvSpPr>
        <p:spPr>
          <a:xfrm>
            <a:off x="4197248" y="4355083"/>
            <a:ext cx="1488440" cy="279400"/>
          </a:xfrm>
          <a:prstGeom prst="rect">
            <a:avLst/>
          </a:prstGeom>
        </p:spPr>
        <p:txBody>
          <a:bodyPr vert="horz" wrap="square" lIns="0" tIns="0" rIns="0" bIns="0" rtlCol="0">
            <a:spAutoFit/>
          </a:bodyPr>
          <a:lstStyle/>
          <a:p>
            <a:pPr marL="12700">
              <a:lnSpc>
                <a:spcPct val="100000"/>
              </a:lnSpc>
              <a:tabLst>
                <a:tab pos="426720" algn="l"/>
                <a:tab pos="1179195" algn="l"/>
              </a:tabLst>
            </a:pPr>
            <a:r>
              <a:rPr sz="1750" i="1" spc="10" dirty="0">
                <a:latin typeface="Times New Roman" panose="02020603050405020304"/>
                <a:cs typeface="Times New Roman" panose="02020603050405020304"/>
              </a:rPr>
              <a:t>Y	</a:t>
            </a:r>
            <a:r>
              <a:rPr sz="1750" i="1" spc="55" dirty="0">
                <a:latin typeface="Times New Roman" panose="02020603050405020304"/>
                <a:cs typeface="Times New Roman" panose="02020603050405020304"/>
              </a:rPr>
              <a:t>i</a:t>
            </a:r>
            <a:r>
              <a:rPr sz="1750" spc="-25" dirty="0">
                <a:latin typeface="Times New Roman" panose="02020603050405020304"/>
                <a:cs typeface="Times New Roman" panose="02020603050405020304"/>
              </a:rPr>
              <a:t>,</a:t>
            </a:r>
            <a:r>
              <a:rPr sz="1750" i="1" spc="15" dirty="0">
                <a:latin typeface="Times New Roman" panose="02020603050405020304"/>
                <a:cs typeface="Times New Roman" panose="02020603050405020304"/>
              </a:rPr>
              <a:t>Q</a:t>
            </a:r>
            <a:r>
              <a:rPr sz="1750" i="1" dirty="0">
                <a:latin typeface="Times New Roman" panose="02020603050405020304"/>
                <a:cs typeface="Times New Roman" panose="02020603050405020304"/>
              </a:rPr>
              <a:t>	</a:t>
            </a:r>
            <a:r>
              <a:rPr sz="1750" i="1" spc="60" dirty="0">
                <a:latin typeface="Times New Roman" panose="02020603050405020304"/>
                <a:cs typeface="Times New Roman" panose="02020603050405020304"/>
              </a:rPr>
              <a:t>i</a:t>
            </a:r>
            <a:r>
              <a:rPr sz="1750" spc="60" dirty="0">
                <a:latin typeface="Times New Roman" panose="02020603050405020304"/>
                <a:cs typeface="Times New Roman" panose="02020603050405020304"/>
              </a:rPr>
              <a:t>,</a:t>
            </a:r>
            <a:r>
              <a:rPr sz="1750" i="1" spc="15" dirty="0">
                <a:latin typeface="Times New Roman" panose="02020603050405020304"/>
                <a:cs typeface="Times New Roman" panose="02020603050405020304"/>
              </a:rPr>
              <a:t>D</a:t>
            </a:r>
            <a:endParaRPr sz="1750">
              <a:latin typeface="Times New Roman" panose="02020603050405020304"/>
              <a:cs typeface="Times New Roman" panose="02020603050405020304"/>
            </a:endParaRPr>
          </a:p>
        </p:txBody>
      </p:sp>
      <p:sp>
        <p:nvSpPr>
          <p:cNvPr id="29" name="object 29"/>
          <p:cNvSpPr txBox="1"/>
          <p:nvPr/>
        </p:nvSpPr>
        <p:spPr>
          <a:xfrm>
            <a:off x="1940242" y="3972547"/>
            <a:ext cx="1363980" cy="610870"/>
          </a:xfrm>
          <a:prstGeom prst="rect">
            <a:avLst/>
          </a:prstGeom>
        </p:spPr>
        <p:txBody>
          <a:bodyPr vert="horz" wrap="square" lIns="0" tIns="0" rIns="0" bIns="0" rtlCol="0">
            <a:spAutoFit/>
          </a:bodyPr>
          <a:lstStyle/>
          <a:p>
            <a:pPr marL="12700">
              <a:lnSpc>
                <a:spcPct val="100000"/>
              </a:lnSpc>
            </a:pPr>
            <a:r>
              <a:rPr sz="3000" i="1" spc="-135" dirty="0">
                <a:latin typeface="Times New Roman" panose="02020603050405020304"/>
                <a:cs typeface="Times New Roman" panose="02020603050405020304"/>
              </a:rPr>
              <a:t>P</a:t>
            </a:r>
            <a:r>
              <a:rPr sz="4000" spc="-590" dirty="0">
                <a:latin typeface="Symbol" panose="05050102010706020507"/>
                <a:cs typeface="Symbol" panose="05050102010706020507"/>
              </a:rPr>
              <a:t></a:t>
            </a:r>
            <a:r>
              <a:rPr sz="3000" i="1" spc="-210" dirty="0">
                <a:latin typeface="Times New Roman" panose="02020603050405020304"/>
                <a:cs typeface="Times New Roman" panose="02020603050405020304"/>
              </a:rPr>
              <a:t>Q</a:t>
            </a:r>
            <a:r>
              <a:rPr sz="3000" spc="5" dirty="0">
                <a:latin typeface="Times New Roman" panose="02020603050405020304"/>
                <a:cs typeface="Times New Roman" panose="02020603050405020304"/>
              </a:rPr>
              <a:t>,</a:t>
            </a:r>
            <a:r>
              <a:rPr sz="3000" spc="-425" dirty="0">
                <a:latin typeface="Times New Roman" panose="02020603050405020304"/>
                <a:cs typeface="Times New Roman" panose="02020603050405020304"/>
              </a:rPr>
              <a:t> </a:t>
            </a:r>
            <a:r>
              <a:rPr sz="3000" i="1" spc="-90" dirty="0">
                <a:latin typeface="Times New Roman" panose="02020603050405020304"/>
                <a:cs typeface="Times New Roman" panose="02020603050405020304"/>
              </a:rPr>
              <a:t>D</a:t>
            </a:r>
            <a:r>
              <a:rPr sz="4000" spc="-459" dirty="0">
                <a:latin typeface="Symbol" panose="05050102010706020507"/>
                <a:cs typeface="Symbol" panose="05050102010706020507"/>
              </a:rPr>
              <a:t></a:t>
            </a:r>
            <a:r>
              <a:rPr sz="4000" spc="-595" dirty="0">
                <a:latin typeface="Times New Roman" panose="02020603050405020304"/>
                <a:cs typeface="Times New Roman" panose="02020603050405020304"/>
              </a:rPr>
              <a:t> </a:t>
            </a:r>
            <a:r>
              <a:rPr sz="3000" spc="20" dirty="0">
                <a:latin typeface="Symbol" panose="05050102010706020507"/>
                <a:cs typeface="Symbol" panose="05050102010706020507"/>
              </a:rPr>
              <a:t></a:t>
            </a:r>
            <a:endParaRPr sz="3000">
              <a:latin typeface="Symbol" panose="05050102010706020507"/>
              <a:cs typeface="Symbol" panose="05050102010706020507"/>
            </a:endParaRPr>
          </a:p>
        </p:txBody>
      </p:sp>
      <p:sp>
        <p:nvSpPr>
          <p:cNvPr id="30" name="object 30"/>
          <p:cNvSpPr txBox="1"/>
          <p:nvPr/>
        </p:nvSpPr>
        <p:spPr>
          <a:xfrm>
            <a:off x="1825879" y="6329171"/>
            <a:ext cx="6426200" cy="422909"/>
          </a:xfrm>
          <a:prstGeom prst="rect">
            <a:avLst/>
          </a:prstGeom>
        </p:spPr>
        <p:txBody>
          <a:bodyPr vert="horz" wrap="square" lIns="0" tIns="0" rIns="0" bIns="0" rtlCol="0">
            <a:spAutoFit/>
          </a:bodyPr>
          <a:lstStyle/>
          <a:p>
            <a:pPr marL="12700">
              <a:lnSpc>
                <a:spcPct val="100000"/>
              </a:lnSpc>
            </a:pPr>
            <a:r>
              <a:rPr sz="2400" b="1" spc="-10" dirty="0">
                <a:latin typeface="新宋体" panose="02010609030101010101" charset="-122"/>
                <a:cs typeface="新宋体" panose="02010609030101010101" charset="-122"/>
              </a:rPr>
              <a:t>W为权重，Y</a:t>
            </a:r>
            <a:r>
              <a:rPr sz="2400" b="1" spc="-15" baseline="-21000" dirty="0">
                <a:latin typeface="新宋体" panose="02010609030101010101" charset="-122"/>
                <a:cs typeface="新宋体" panose="02010609030101010101" charset="-122"/>
              </a:rPr>
              <a:t>i</a:t>
            </a:r>
            <a:r>
              <a:rPr sz="2400" b="1" spc="-10" dirty="0">
                <a:latin typeface="新宋体" panose="02010609030101010101" charset="-122"/>
                <a:cs typeface="新宋体" panose="02010609030101010101" charset="-122"/>
              </a:rPr>
              <a:t>,Cr</a:t>
            </a:r>
            <a:r>
              <a:rPr sz="2400" b="1" spc="-22" baseline="-21000" dirty="0">
                <a:latin typeface="新宋体" panose="02010609030101010101" charset="-122"/>
                <a:cs typeface="新宋体" panose="02010609030101010101" charset="-122"/>
              </a:rPr>
              <a:t>i</a:t>
            </a:r>
            <a:r>
              <a:rPr sz="2400" b="1" spc="-10" dirty="0">
                <a:latin typeface="新宋体" panose="02010609030101010101" charset="-122"/>
                <a:cs typeface="新宋体" panose="02010609030101010101" charset="-122"/>
              </a:rPr>
              <a:t>,Cb</a:t>
            </a:r>
            <a:r>
              <a:rPr sz="2400" b="1" spc="-22" baseline="-21000" dirty="0">
                <a:latin typeface="新宋体" panose="02010609030101010101" charset="-122"/>
                <a:cs typeface="新宋体" panose="02010609030101010101" charset="-122"/>
              </a:rPr>
              <a:t>i</a:t>
            </a:r>
            <a:r>
              <a:rPr sz="2400" b="1" spc="-10" dirty="0">
                <a:latin typeface="新宋体" panose="02010609030101010101" charset="-122"/>
                <a:cs typeface="新宋体" panose="02010609030101010101" charset="-122"/>
              </a:rPr>
              <a:t>为各个分量的第i个DCT系数</a:t>
            </a:r>
            <a:endParaRPr sz="2400">
              <a:latin typeface="新宋体" panose="02010609030101010101" charset="-122"/>
              <a:cs typeface="新宋体" panose="02010609030101010101" charset="-122"/>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610233" y="731143"/>
            <a:ext cx="2259965" cy="1433195"/>
          </a:xfrm>
          <a:prstGeom prst="rect">
            <a:avLst/>
          </a:prstGeom>
        </p:spPr>
        <p:txBody>
          <a:bodyPr vert="horz" wrap="square" lIns="0" tIns="0" rIns="0" bIns="0" rtlCol="0">
            <a:spAutoFit/>
          </a:bodyPr>
          <a:lstStyle/>
          <a:p>
            <a:pPr marL="12700" marR="5080" indent="70485">
              <a:lnSpc>
                <a:spcPct val="147000"/>
              </a:lnSpc>
            </a:pPr>
            <a:r>
              <a:rPr spc="-15" dirty="0">
                <a:latin typeface="新宋体" panose="02010609030101010101" charset="-122"/>
                <a:cs typeface="新宋体" panose="02010609030101010101" charset="-122"/>
              </a:rPr>
              <a:t>颜色特征 </a:t>
            </a:r>
            <a:r>
              <a:rPr b="0" spc="-5" dirty="0">
                <a:latin typeface="新宋体" panose="02010609030101010101" charset="-122"/>
                <a:cs typeface="新宋体" panose="02010609030101010101" charset="-122"/>
              </a:rPr>
              <a:t>4、中心矩法</a:t>
            </a:r>
          </a:p>
        </p:txBody>
      </p:sp>
      <p:sp>
        <p:nvSpPr>
          <p:cNvPr id="6" name="object 6"/>
          <p:cNvSpPr txBox="1"/>
          <p:nvPr/>
        </p:nvSpPr>
        <p:spPr>
          <a:xfrm>
            <a:off x="2067432" y="2418557"/>
            <a:ext cx="7414259" cy="1844675"/>
          </a:xfrm>
          <a:prstGeom prst="rect">
            <a:avLst/>
          </a:prstGeom>
        </p:spPr>
        <p:txBody>
          <a:bodyPr vert="horz" wrap="square" lIns="0" tIns="0" rIns="0" bIns="0" rtlCol="0">
            <a:spAutoFit/>
          </a:bodyPr>
          <a:lstStyle/>
          <a:p>
            <a:pPr marL="12700" marR="5080">
              <a:lnSpc>
                <a:spcPct val="102000"/>
              </a:lnSpc>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对直方图来说，均值是其零阶矩，更高阶的矩也可用 </a:t>
            </a:r>
            <a:r>
              <a:rPr sz="2400" dirty="0">
                <a:latin typeface="新宋体" panose="02010609030101010101" charset="-122"/>
                <a:cs typeface="新宋体" panose="02010609030101010101" charset="-122"/>
              </a:rPr>
              <a:t>于匹配</a:t>
            </a:r>
            <a:endParaRPr sz="2400">
              <a:latin typeface="新宋体" panose="02010609030101010101" charset="-122"/>
              <a:cs typeface="新宋体" panose="02010609030101010101" charset="-122"/>
            </a:endParaRPr>
          </a:p>
          <a:p>
            <a:pPr marL="12700" marR="974725">
              <a:lnSpc>
                <a:spcPct val="150000"/>
              </a:lnSpc>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对一幅灰度级为L的图像，其直方图为H(i),则 该图像的前三阶中心矩分别为</a:t>
            </a:r>
            <a:endParaRPr sz="2400">
              <a:latin typeface="新宋体" panose="02010609030101010101" charset="-122"/>
              <a:cs typeface="新宋体" panose="02010609030101010101" charset="-122"/>
            </a:endParaRPr>
          </a:p>
        </p:txBody>
      </p:sp>
      <p:sp>
        <p:nvSpPr>
          <p:cNvPr id="7" name="object 7"/>
          <p:cNvSpPr/>
          <p:nvPr/>
        </p:nvSpPr>
        <p:spPr>
          <a:xfrm>
            <a:off x="4571946" y="4583452"/>
            <a:ext cx="302260" cy="0"/>
          </a:xfrm>
          <a:custGeom>
            <a:avLst/>
            <a:gdLst/>
            <a:ahLst/>
            <a:cxnLst/>
            <a:rect l="l" t="t" r="r" b="b"/>
            <a:pathLst>
              <a:path w="302260">
                <a:moveTo>
                  <a:pt x="0" y="0"/>
                </a:moveTo>
                <a:lnTo>
                  <a:pt x="301753" y="0"/>
                </a:lnTo>
              </a:path>
            </a:pathLst>
          </a:custGeom>
          <a:ln w="10909">
            <a:solidFill>
              <a:srgbClr val="000000"/>
            </a:solidFill>
          </a:ln>
        </p:spPr>
        <p:txBody>
          <a:bodyPr wrap="square" lIns="0" tIns="0" rIns="0" bIns="0" rtlCol="0"/>
          <a:lstStyle/>
          <a:p>
            <a:endParaRPr/>
          </a:p>
        </p:txBody>
      </p:sp>
      <p:sp>
        <p:nvSpPr>
          <p:cNvPr id="8" name="object 8"/>
          <p:cNvSpPr/>
          <p:nvPr/>
        </p:nvSpPr>
        <p:spPr>
          <a:xfrm>
            <a:off x="4796751" y="5519951"/>
            <a:ext cx="300990" cy="0"/>
          </a:xfrm>
          <a:custGeom>
            <a:avLst/>
            <a:gdLst/>
            <a:ahLst/>
            <a:cxnLst/>
            <a:rect l="l" t="t" r="r" b="b"/>
            <a:pathLst>
              <a:path w="300989">
                <a:moveTo>
                  <a:pt x="0" y="0"/>
                </a:moveTo>
                <a:lnTo>
                  <a:pt x="300996" y="0"/>
                </a:lnTo>
              </a:path>
            </a:pathLst>
          </a:custGeom>
          <a:ln w="10909">
            <a:solidFill>
              <a:srgbClr val="000000"/>
            </a:solidFill>
          </a:ln>
        </p:spPr>
        <p:txBody>
          <a:bodyPr wrap="square" lIns="0" tIns="0" rIns="0" bIns="0" rtlCol="0"/>
          <a:lstStyle/>
          <a:p>
            <a:endParaRPr/>
          </a:p>
        </p:txBody>
      </p:sp>
      <p:sp>
        <p:nvSpPr>
          <p:cNvPr id="9" name="object 9"/>
          <p:cNvSpPr/>
          <p:nvPr/>
        </p:nvSpPr>
        <p:spPr>
          <a:xfrm>
            <a:off x="7965949" y="5206003"/>
            <a:ext cx="147320" cy="0"/>
          </a:xfrm>
          <a:custGeom>
            <a:avLst/>
            <a:gdLst/>
            <a:ahLst/>
            <a:cxnLst/>
            <a:rect l="l" t="t" r="r" b="b"/>
            <a:pathLst>
              <a:path w="147320">
                <a:moveTo>
                  <a:pt x="0" y="0"/>
                </a:moveTo>
                <a:lnTo>
                  <a:pt x="147065" y="0"/>
                </a:lnTo>
              </a:path>
            </a:pathLst>
          </a:custGeom>
          <a:ln w="5454">
            <a:solidFill>
              <a:srgbClr val="000000"/>
            </a:solidFill>
          </a:ln>
        </p:spPr>
        <p:txBody>
          <a:bodyPr wrap="square" lIns="0" tIns="0" rIns="0" bIns="0" rtlCol="0"/>
          <a:lstStyle/>
          <a:p>
            <a:endParaRPr/>
          </a:p>
        </p:txBody>
      </p:sp>
      <p:sp>
        <p:nvSpPr>
          <p:cNvPr id="10" name="object 10"/>
          <p:cNvSpPr/>
          <p:nvPr/>
        </p:nvSpPr>
        <p:spPr>
          <a:xfrm>
            <a:off x="4781506" y="6479311"/>
            <a:ext cx="300990" cy="0"/>
          </a:xfrm>
          <a:custGeom>
            <a:avLst/>
            <a:gdLst/>
            <a:ahLst/>
            <a:cxnLst/>
            <a:rect l="l" t="t" r="r" b="b"/>
            <a:pathLst>
              <a:path w="300989">
                <a:moveTo>
                  <a:pt x="0" y="0"/>
                </a:moveTo>
                <a:lnTo>
                  <a:pt x="300996" y="0"/>
                </a:lnTo>
              </a:path>
            </a:pathLst>
          </a:custGeom>
          <a:ln w="10909">
            <a:solidFill>
              <a:srgbClr val="000000"/>
            </a:solidFill>
          </a:ln>
        </p:spPr>
        <p:txBody>
          <a:bodyPr wrap="square" lIns="0" tIns="0" rIns="0" bIns="0" rtlCol="0"/>
          <a:lstStyle/>
          <a:p>
            <a:endParaRPr/>
          </a:p>
        </p:txBody>
      </p:sp>
      <p:sp>
        <p:nvSpPr>
          <p:cNvPr id="11" name="object 11"/>
          <p:cNvSpPr/>
          <p:nvPr/>
        </p:nvSpPr>
        <p:spPr>
          <a:xfrm>
            <a:off x="7935476" y="6165363"/>
            <a:ext cx="132080" cy="0"/>
          </a:xfrm>
          <a:custGeom>
            <a:avLst/>
            <a:gdLst/>
            <a:ahLst/>
            <a:cxnLst/>
            <a:rect l="l" t="t" r="r" b="b"/>
            <a:pathLst>
              <a:path w="132079">
                <a:moveTo>
                  <a:pt x="0" y="0"/>
                </a:moveTo>
                <a:lnTo>
                  <a:pt x="131820" y="0"/>
                </a:lnTo>
              </a:path>
            </a:pathLst>
          </a:custGeom>
          <a:ln w="5454">
            <a:solidFill>
              <a:srgbClr val="000000"/>
            </a:solidFill>
          </a:ln>
        </p:spPr>
        <p:txBody>
          <a:bodyPr wrap="square" lIns="0" tIns="0" rIns="0" bIns="0" rtlCol="0"/>
          <a:lstStyle/>
          <a:p>
            <a:endParaRPr/>
          </a:p>
        </p:txBody>
      </p:sp>
      <p:sp>
        <p:nvSpPr>
          <p:cNvPr id="12" name="object 12"/>
          <p:cNvSpPr txBox="1"/>
          <p:nvPr/>
        </p:nvSpPr>
        <p:spPr>
          <a:xfrm>
            <a:off x="7926463" y="5955042"/>
            <a:ext cx="106680" cy="410209"/>
          </a:xfrm>
          <a:prstGeom prst="rect">
            <a:avLst/>
          </a:prstGeom>
        </p:spPr>
        <p:txBody>
          <a:bodyPr vert="horz" wrap="square" lIns="0" tIns="0" rIns="0" bIns="0" rtlCol="0">
            <a:spAutoFit/>
          </a:bodyPr>
          <a:lstStyle/>
          <a:p>
            <a:pPr marL="12700">
              <a:lnSpc>
                <a:spcPct val="100000"/>
              </a:lnSpc>
            </a:pPr>
            <a:r>
              <a:rPr sz="1200"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a:p>
            <a:pPr marL="17145">
              <a:lnSpc>
                <a:spcPct val="100000"/>
              </a:lnSpc>
              <a:spcBef>
                <a:spcPts val="250"/>
              </a:spcBef>
            </a:pPr>
            <a:r>
              <a:rPr sz="1200" dirty="0">
                <a:latin typeface="Times New Roman" panose="02020603050405020304"/>
                <a:cs typeface="Times New Roman" panose="02020603050405020304"/>
              </a:rPr>
              <a:t>3</a:t>
            </a:r>
            <a:endParaRPr sz="1200">
              <a:latin typeface="Times New Roman" panose="02020603050405020304"/>
              <a:cs typeface="Times New Roman" panose="02020603050405020304"/>
            </a:endParaRPr>
          </a:p>
        </p:txBody>
      </p:sp>
      <p:sp>
        <p:nvSpPr>
          <p:cNvPr id="13" name="object 13"/>
          <p:cNvSpPr txBox="1"/>
          <p:nvPr/>
        </p:nvSpPr>
        <p:spPr>
          <a:xfrm>
            <a:off x="7436491" y="6064758"/>
            <a:ext cx="220979" cy="553720"/>
          </a:xfrm>
          <a:prstGeom prst="rect">
            <a:avLst/>
          </a:prstGeom>
        </p:spPr>
        <p:txBody>
          <a:bodyPr vert="horz" wrap="square" lIns="0" tIns="0" rIns="0" bIns="0" rtlCol="0">
            <a:spAutoFit/>
          </a:bodyPr>
          <a:lstStyle/>
          <a:p>
            <a:pPr marL="12700">
              <a:lnSpc>
                <a:spcPct val="100000"/>
              </a:lnSpc>
            </a:pPr>
            <a:r>
              <a:rPr sz="4050" spc="52" baseline="-22000" dirty="0">
                <a:latin typeface="Symbol" panose="05050102010706020507"/>
                <a:cs typeface="Symbol" panose="05050102010706020507"/>
              </a:rPr>
              <a:t></a:t>
            </a:r>
            <a:r>
              <a:rPr sz="1200" dirty="0">
                <a:latin typeface="Times New Roman" panose="02020603050405020304"/>
                <a:cs typeface="Times New Roman" panose="02020603050405020304"/>
              </a:rPr>
              <a:t>3</a:t>
            </a:r>
            <a:endParaRPr sz="1200">
              <a:latin typeface="Times New Roman" panose="02020603050405020304"/>
              <a:cs typeface="Times New Roman" panose="02020603050405020304"/>
            </a:endParaRPr>
          </a:p>
        </p:txBody>
      </p:sp>
      <p:sp>
        <p:nvSpPr>
          <p:cNvPr id="14" name="object 14"/>
          <p:cNvSpPr txBox="1"/>
          <p:nvPr/>
        </p:nvSpPr>
        <p:spPr>
          <a:xfrm>
            <a:off x="7271131" y="6457188"/>
            <a:ext cx="102235" cy="194945"/>
          </a:xfrm>
          <a:prstGeom prst="rect">
            <a:avLst/>
          </a:prstGeom>
        </p:spPr>
        <p:txBody>
          <a:bodyPr vert="horz" wrap="square" lIns="0" tIns="0" rIns="0" bIns="0" rtlCol="0">
            <a:spAutoFit/>
          </a:bodyPr>
          <a:lstStyle/>
          <a:p>
            <a:pPr marL="12700">
              <a:lnSpc>
                <a:spcPct val="100000"/>
              </a:lnSpc>
            </a:pPr>
            <a:r>
              <a:rPr sz="1200"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p:txBody>
      </p:sp>
      <p:sp>
        <p:nvSpPr>
          <p:cNvPr id="15" name="object 15"/>
          <p:cNvSpPr txBox="1"/>
          <p:nvPr/>
        </p:nvSpPr>
        <p:spPr>
          <a:xfrm>
            <a:off x="3998340" y="6457188"/>
            <a:ext cx="102235" cy="194945"/>
          </a:xfrm>
          <a:prstGeom prst="rect">
            <a:avLst/>
          </a:prstGeom>
        </p:spPr>
        <p:txBody>
          <a:bodyPr vert="horz" wrap="square" lIns="0" tIns="0" rIns="0" bIns="0" rtlCol="0">
            <a:spAutoFit/>
          </a:bodyPr>
          <a:lstStyle/>
          <a:p>
            <a:pPr marL="12700">
              <a:lnSpc>
                <a:spcPct val="100000"/>
              </a:lnSpc>
            </a:pPr>
            <a:r>
              <a:rPr sz="1200" dirty="0">
                <a:latin typeface="Times New Roman" panose="02020603050405020304"/>
                <a:cs typeface="Times New Roman" panose="02020603050405020304"/>
              </a:rPr>
              <a:t>3</a:t>
            </a:r>
            <a:endParaRPr sz="1200">
              <a:latin typeface="Times New Roman" panose="02020603050405020304"/>
              <a:cs typeface="Times New Roman" panose="02020603050405020304"/>
            </a:endParaRPr>
          </a:p>
        </p:txBody>
      </p:sp>
      <p:sp>
        <p:nvSpPr>
          <p:cNvPr id="16" name="object 16"/>
          <p:cNvSpPr txBox="1"/>
          <p:nvPr/>
        </p:nvSpPr>
        <p:spPr>
          <a:xfrm>
            <a:off x="7965313" y="4996446"/>
            <a:ext cx="106680" cy="409575"/>
          </a:xfrm>
          <a:prstGeom prst="rect">
            <a:avLst/>
          </a:prstGeom>
        </p:spPr>
        <p:txBody>
          <a:bodyPr vert="horz" wrap="square" lIns="0" tIns="0" rIns="0" bIns="0" rtlCol="0">
            <a:spAutoFit/>
          </a:bodyPr>
          <a:lstStyle/>
          <a:p>
            <a:pPr marL="12700">
              <a:lnSpc>
                <a:spcPct val="100000"/>
              </a:lnSpc>
            </a:pPr>
            <a:r>
              <a:rPr sz="1200"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a:p>
            <a:pPr marL="17145">
              <a:lnSpc>
                <a:spcPct val="100000"/>
              </a:lnSpc>
              <a:spcBef>
                <a:spcPts val="245"/>
              </a:spcBef>
            </a:pPr>
            <a:r>
              <a:rPr sz="1200" dirty="0">
                <a:latin typeface="Times New Roman" panose="02020603050405020304"/>
                <a:cs typeface="Times New Roman" panose="02020603050405020304"/>
              </a:rPr>
              <a:t>2</a:t>
            </a:r>
            <a:endParaRPr sz="1200">
              <a:latin typeface="Times New Roman" panose="02020603050405020304"/>
              <a:cs typeface="Times New Roman" panose="02020603050405020304"/>
            </a:endParaRPr>
          </a:p>
        </p:txBody>
      </p:sp>
      <p:sp>
        <p:nvSpPr>
          <p:cNvPr id="17" name="object 17"/>
          <p:cNvSpPr txBox="1"/>
          <p:nvPr/>
        </p:nvSpPr>
        <p:spPr>
          <a:xfrm>
            <a:off x="7451731" y="5106161"/>
            <a:ext cx="228600" cy="553720"/>
          </a:xfrm>
          <a:prstGeom prst="rect">
            <a:avLst/>
          </a:prstGeom>
        </p:spPr>
        <p:txBody>
          <a:bodyPr vert="horz" wrap="square" lIns="0" tIns="0" rIns="0" bIns="0" rtlCol="0">
            <a:spAutoFit/>
          </a:bodyPr>
          <a:lstStyle/>
          <a:p>
            <a:pPr marL="12700">
              <a:lnSpc>
                <a:spcPct val="100000"/>
              </a:lnSpc>
            </a:pPr>
            <a:r>
              <a:rPr sz="4050" spc="142" baseline="-22000" dirty="0">
                <a:latin typeface="Symbol" panose="05050102010706020507"/>
                <a:cs typeface="Symbol" panose="05050102010706020507"/>
              </a:rPr>
              <a:t></a:t>
            </a:r>
            <a:r>
              <a:rPr sz="1200" dirty="0">
                <a:latin typeface="Times New Roman" panose="02020603050405020304"/>
                <a:cs typeface="Times New Roman" panose="02020603050405020304"/>
              </a:rPr>
              <a:t>2</a:t>
            </a:r>
            <a:endParaRPr sz="1200">
              <a:latin typeface="Times New Roman" panose="02020603050405020304"/>
              <a:cs typeface="Times New Roman" panose="02020603050405020304"/>
            </a:endParaRPr>
          </a:p>
        </p:txBody>
      </p:sp>
      <p:sp>
        <p:nvSpPr>
          <p:cNvPr id="18" name="object 18"/>
          <p:cNvSpPr txBox="1"/>
          <p:nvPr/>
        </p:nvSpPr>
        <p:spPr>
          <a:xfrm>
            <a:off x="7286370" y="5498592"/>
            <a:ext cx="102235" cy="194945"/>
          </a:xfrm>
          <a:prstGeom prst="rect">
            <a:avLst/>
          </a:prstGeom>
        </p:spPr>
        <p:txBody>
          <a:bodyPr vert="horz" wrap="square" lIns="0" tIns="0" rIns="0" bIns="0" rtlCol="0">
            <a:spAutoFit/>
          </a:bodyPr>
          <a:lstStyle/>
          <a:p>
            <a:pPr marL="12700">
              <a:lnSpc>
                <a:spcPct val="100000"/>
              </a:lnSpc>
            </a:pPr>
            <a:r>
              <a:rPr sz="1200"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p:txBody>
      </p:sp>
      <p:sp>
        <p:nvSpPr>
          <p:cNvPr id="19" name="object 19"/>
          <p:cNvSpPr txBox="1"/>
          <p:nvPr/>
        </p:nvSpPr>
        <p:spPr>
          <a:xfrm>
            <a:off x="4006722" y="5498592"/>
            <a:ext cx="102235" cy="194945"/>
          </a:xfrm>
          <a:prstGeom prst="rect">
            <a:avLst/>
          </a:prstGeom>
        </p:spPr>
        <p:txBody>
          <a:bodyPr vert="horz" wrap="square" lIns="0" tIns="0" rIns="0" bIns="0" rtlCol="0">
            <a:spAutoFit/>
          </a:bodyPr>
          <a:lstStyle/>
          <a:p>
            <a:pPr marL="12700">
              <a:lnSpc>
                <a:spcPct val="100000"/>
              </a:lnSpc>
            </a:pPr>
            <a:r>
              <a:rPr sz="1200" dirty="0">
                <a:latin typeface="Times New Roman" panose="02020603050405020304"/>
                <a:cs typeface="Times New Roman" panose="02020603050405020304"/>
              </a:rPr>
              <a:t>2</a:t>
            </a:r>
            <a:endParaRPr sz="1200">
              <a:latin typeface="Times New Roman" panose="02020603050405020304"/>
              <a:cs typeface="Times New Roman" panose="02020603050405020304"/>
            </a:endParaRPr>
          </a:p>
        </p:txBody>
      </p:sp>
      <p:sp>
        <p:nvSpPr>
          <p:cNvPr id="20" name="object 20"/>
          <p:cNvSpPr txBox="1"/>
          <p:nvPr/>
        </p:nvSpPr>
        <p:spPr>
          <a:xfrm>
            <a:off x="3979290" y="4562106"/>
            <a:ext cx="102235" cy="194945"/>
          </a:xfrm>
          <a:prstGeom prst="rect">
            <a:avLst/>
          </a:prstGeom>
        </p:spPr>
        <p:txBody>
          <a:bodyPr vert="horz" wrap="square" lIns="0" tIns="0" rIns="0" bIns="0" rtlCol="0">
            <a:spAutoFit/>
          </a:bodyPr>
          <a:lstStyle/>
          <a:p>
            <a:pPr marL="12700">
              <a:lnSpc>
                <a:spcPct val="100000"/>
              </a:lnSpc>
            </a:pPr>
            <a:r>
              <a:rPr sz="1200"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p:txBody>
      </p:sp>
      <p:sp>
        <p:nvSpPr>
          <p:cNvPr id="21" name="object 21"/>
          <p:cNvSpPr txBox="1"/>
          <p:nvPr/>
        </p:nvSpPr>
        <p:spPr>
          <a:xfrm>
            <a:off x="4604905" y="4223245"/>
            <a:ext cx="156845" cy="324485"/>
          </a:xfrm>
          <a:prstGeom prst="rect">
            <a:avLst/>
          </a:prstGeom>
        </p:spPr>
        <p:txBody>
          <a:bodyPr vert="horz" wrap="square" lIns="0" tIns="0" rIns="0" bIns="0" rtlCol="0">
            <a:spAutoFit/>
          </a:bodyPr>
          <a:lstStyle/>
          <a:p>
            <a:pPr marL="12700">
              <a:lnSpc>
                <a:spcPct val="100000"/>
              </a:lnSpc>
            </a:pPr>
            <a:r>
              <a:rPr sz="2050" spc="5" dirty="0">
                <a:latin typeface="Times New Roman" panose="02020603050405020304"/>
                <a:cs typeface="Times New Roman" panose="02020603050405020304"/>
              </a:rPr>
              <a:t>1</a:t>
            </a:r>
            <a:endParaRPr sz="2050">
              <a:latin typeface="Times New Roman" panose="02020603050405020304"/>
              <a:cs typeface="Times New Roman" panose="02020603050405020304"/>
            </a:endParaRPr>
          </a:p>
        </p:txBody>
      </p:sp>
      <p:sp>
        <p:nvSpPr>
          <p:cNvPr id="22" name="object 22"/>
          <p:cNvSpPr txBox="1"/>
          <p:nvPr/>
        </p:nvSpPr>
        <p:spPr>
          <a:xfrm>
            <a:off x="7724533" y="6371310"/>
            <a:ext cx="126364" cy="320040"/>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23" name="object 23"/>
          <p:cNvSpPr txBox="1"/>
          <p:nvPr/>
        </p:nvSpPr>
        <p:spPr>
          <a:xfrm>
            <a:off x="7724533" y="6538200"/>
            <a:ext cx="126364" cy="320040"/>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24" name="object 24"/>
          <p:cNvSpPr txBox="1"/>
          <p:nvPr/>
        </p:nvSpPr>
        <p:spPr>
          <a:xfrm>
            <a:off x="7724533" y="6120638"/>
            <a:ext cx="126364" cy="320040"/>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25" name="object 25"/>
          <p:cNvSpPr txBox="1"/>
          <p:nvPr/>
        </p:nvSpPr>
        <p:spPr>
          <a:xfrm>
            <a:off x="4590440" y="6371335"/>
            <a:ext cx="126364" cy="320040"/>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26" name="object 26"/>
          <p:cNvSpPr txBox="1"/>
          <p:nvPr/>
        </p:nvSpPr>
        <p:spPr>
          <a:xfrm>
            <a:off x="4590440" y="6120663"/>
            <a:ext cx="379730" cy="323215"/>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r>
              <a:rPr sz="2050" spc="5" dirty="0">
                <a:latin typeface="Times New Roman" panose="02020603050405020304"/>
                <a:cs typeface="Times New Roman" panose="02020603050405020304"/>
              </a:rPr>
              <a:t> </a:t>
            </a:r>
            <a:r>
              <a:rPr sz="2050" spc="-6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1</a:t>
            </a:r>
            <a:endParaRPr sz="2050">
              <a:latin typeface="Times New Roman" panose="02020603050405020304"/>
              <a:cs typeface="Times New Roman" panose="02020603050405020304"/>
            </a:endParaRPr>
          </a:p>
        </p:txBody>
      </p:sp>
      <p:sp>
        <p:nvSpPr>
          <p:cNvPr id="27" name="object 27"/>
          <p:cNvSpPr txBox="1"/>
          <p:nvPr/>
        </p:nvSpPr>
        <p:spPr>
          <a:xfrm>
            <a:off x="7755013" y="5412740"/>
            <a:ext cx="126364" cy="320040"/>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28" name="object 28"/>
          <p:cNvSpPr txBox="1"/>
          <p:nvPr/>
        </p:nvSpPr>
        <p:spPr>
          <a:xfrm>
            <a:off x="7755013" y="5578868"/>
            <a:ext cx="126364" cy="320040"/>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29" name="object 29"/>
          <p:cNvSpPr txBox="1"/>
          <p:nvPr/>
        </p:nvSpPr>
        <p:spPr>
          <a:xfrm>
            <a:off x="7755013" y="5161305"/>
            <a:ext cx="126364" cy="320040"/>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30" name="object 30"/>
          <p:cNvSpPr txBox="1"/>
          <p:nvPr/>
        </p:nvSpPr>
        <p:spPr>
          <a:xfrm>
            <a:off x="4605667" y="5412765"/>
            <a:ext cx="126364" cy="320040"/>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31" name="object 31"/>
          <p:cNvSpPr txBox="1"/>
          <p:nvPr/>
        </p:nvSpPr>
        <p:spPr>
          <a:xfrm>
            <a:off x="4605667" y="5161330"/>
            <a:ext cx="379730" cy="323850"/>
          </a:xfrm>
          <a:prstGeom prst="rect">
            <a:avLst/>
          </a:prstGeom>
        </p:spPr>
        <p:txBody>
          <a:bodyPr vert="horz" wrap="square" lIns="0" tIns="0" rIns="0" bIns="0" rtlCol="0">
            <a:spAutoFit/>
          </a:bodyPr>
          <a:lstStyle/>
          <a:p>
            <a:pPr marL="12700">
              <a:lnSpc>
                <a:spcPct val="100000"/>
              </a:lnSpc>
            </a:pPr>
            <a:r>
              <a:rPr sz="2050" spc="5" dirty="0">
                <a:latin typeface="Symbol" panose="05050102010706020507"/>
                <a:cs typeface="Symbol" panose="05050102010706020507"/>
              </a:rPr>
              <a:t></a:t>
            </a:r>
            <a:r>
              <a:rPr sz="2050" spc="5" dirty="0">
                <a:latin typeface="Times New Roman" panose="02020603050405020304"/>
                <a:cs typeface="Times New Roman" panose="02020603050405020304"/>
              </a:rPr>
              <a:t> </a:t>
            </a:r>
            <a:r>
              <a:rPr sz="2050" spc="-6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1</a:t>
            </a:r>
            <a:endParaRPr sz="2050">
              <a:latin typeface="Times New Roman" panose="02020603050405020304"/>
              <a:cs typeface="Times New Roman" panose="02020603050405020304"/>
            </a:endParaRPr>
          </a:p>
        </p:txBody>
      </p:sp>
      <p:sp>
        <p:nvSpPr>
          <p:cNvPr id="32" name="object 32"/>
          <p:cNvSpPr txBox="1"/>
          <p:nvPr/>
        </p:nvSpPr>
        <p:spPr>
          <a:xfrm>
            <a:off x="5139067" y="6211316"/>
            <a:ext cx="306070" cy="476884"/>
          </a:xfrm>
          <a:prstGeom prst="rect">
            <a:avLst/>
          </a:prstGeom>
        </p:spPr>
        <p:txBody>
          <a:bodyPr vert="horz" wrap="square" lIns="0" tIns="0" rIns="0" bIns="0" rtlCol="0">
            <a:spAutoFit/>
          </a:bodyPr>
          <a:lstStyle/>
          <a:p>
            <a:pPr marL="12700">
              <a:lnSpc>
                <a:spcPct val="100000"/>
              </a:lnSpc>
            </a:pPr>
            <a:r>
              <a:rPr sz="3100" spc="-5" dirty="0">
                <a:latin typeface="Symbol" panose="05050102010706020507"/>
                <a:cs typeface="Symbol" panose="05050102010706020507"/>
              </a:rPr>
              <a:t></a:t>
            </a:r>
            <a:endParaRPr sz="3100">
              <a:latin typeface="Symbol" panose="05050102010706020507"/>
              <a:cs typeface="Symbol" panose="05050102010706020507"/>
            </a:endParaRPr>
          </a:p>
        </p:txBody>
      </p:sp>
      <p:sp>
        <p:nvSpPr>
          <p:cNvPr id="33" name="object 33"/>
          <p:cNvSpPr txBox="1"/>
          <p:nvPr/>
        </p:nvSpPr>
        <p:spPr>
          <a:xfrm>
            <a:off x="5154307" y="5252732"/>
            <a:ext cx="306070" cy="476884"/>
          </a:xfrm>
          <a:prstGeom prst="rect">
            <a:avLst/>
          </a:prstGeom>
        </p:spPr>
        <p:txBody>
          <a:bodyPr vert="horz" wrap="square" lIns="0" tIns="0" rIns="0" bIns="0" rtlCol="0">
            <a:spAutoFit/>
          </a:bodyPr>
          <a:lstStyle/>
          <a:p>
            <a:pPr marL="12700">
              <a:lnSpc>
                <a:spcPct val="100000"/>
              </a:lnSpc>
            </a:pPr>
            <a:r>
              <a:rPr sz="3100" spc="-5" dirty="0">
                <a:latin typeface="Symbol" panose="05050102010706020507"/>
                <a:cs typeface="Symbol" panose="05050102010706020507"/>
              </a:rPr>
              <a:t></a:t>
            </a:r>
            <a:endParaRPr sz="3100">
              <a:latin typeface="Symbol" panose="05050102010706020507"/>
              <a:cs typeface="Symbol" panose="05050102010706020507"/>
            </a:endParaRPr>
          </a:p>
        </p:txBody>
      </p:sp>
      <p:sp>
        <p:nvSpPr>
          <p:cNvPr id="34" name="object 34"/>
          <p:cNvSpPr txBox="1"/>
          <p:nvPr/>
        </p:nvSpPr>
        <p:spPr>
          <a:xfrm>
            <a:off x="5178704" y="6125705"/>
            <a:ext cx="377825" cy="195580"/>
          </a:xfrm>
          <a:prstGeom prst="rect">
            <a:avLst/>
          </a:prstGeom>
        </p:spPr>
        <p:txBody>
          <a:bodyPr vert="horz" wrap="square" lIns="0" tIns="0" rIns="0" bIns="0" rtlCol="0">
            <a:spAutoFit/>
          </a:bodyPr>
          <a:lstStyle/>
          <a:p>
            <a:pPr marL="12700">
              <a:lnSpc>
                <a:spcPct val="100000"/>
              </a:lnSpc>
            </a:pPr>
            <a:r>
              <a:rPr sz="1200" i="1" dirty="0">
                <a:latin typeface="Times New Roman" panose="02020603050405020304"/>
                <a:cs typeface="Times New Roman" panose="02020603050405020304"/>
              </a:rPr>
              <a:t>L </a:t>
            </a:r>
            <a:r>
              <a:rPr sz="1200" i="1" spc="-60" dirty="0">
                <a:latin typeface="Times New Roman" panose="02020603050405020304"/>
                <a:cs typeface="Times New Roman" panose="02020603050405020304"/>
              </a:rPr>
              <a:t> </a:t>
            </a:r>
            <a:r>
              <a:rPr sz="1200" dirty="0">
                <a:latin typeface="Symbol" panose="05050102010706020507"/>
                <a:cs typeface="Symbol" panose="05050102010706020507"/>
              </a:rPr>
              <a:t></a:t>
            </a:r>
            <a:r>
              <a:rPr sz="1200" spc="-5" dirty="0">
                <a:latin typeface="Times New Roman" panose="02020603050405020304"/>
                <a:cs typeface="Times New Roman" panose="02020603050405020304"/>
              </a:rPr>
              <a:t> </a:t>
            </a:r>
            <a:r>
              <a:rPr sz="1200"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p:txBody>
      </p:sp>
      <p:sp>
        <p:nvSpPr>
          <p:cNvPr id="35" name="object 35"/>
          <p:cNvSpPr txBox="1"/>
          <p:nvPr/>
        </p:nvSpPr>
        <p:spPr>
          <a:xfrm>
            <a:off x="5184038" y="6642328"/>
            <a:ext cx="335280" cy="195580"/>
          </a:xfrm>
          <a:prstGeom prst="rect">
            <a:avLst/>
          </a:prstGeom>
        </p:spPr>
        <p:txBody>
          <a:bodyPr vert="horz" wrap="square" lIns="0" tIns="0" rIns="0" bIns="0" rtlCol="0">
            <a:spAutoFit/>
          </a:bodyPr>
          <a:lstStyle/>
          <a:p>
            <a:pPr marL="12700">
              <a:lnSpc>
                <a:spcPct val="100000"/>
              </a:lnSpc>
            </a:pPr>
            <a:r>
              <a:rPr sz="1200" i="1" dirty="0">
                <a:latin typeface="Times New Roman" panose="02020603050405020304"/>
                <a:cs typeface="Times New Roman" panose="02020603050405020304"/>
              </a:rPr>
              <a:t>i</a:t>
            </a:r>
            <a:r>
              <a:rPr sz="1200" i="1" spc="60" dirty="0">
                <a:latin typeface="Times New Roman" panose="02020603050405020304"/>
                <a:cs typeface="Times New Roman" panose="02020603050405020304"/>
              </a:rPr>
              <a:t> </a:t>
            </a:r>
            <a:r>
              <a:rPr sz="1200" dirty="0">
                <a:latin typeface="Symbol" panose="05050102010706020507"/>
                <a:cs typeface="Symbol" panose="05050102010706020507"/>
              </a:rPr>
              <a:t></a:t>
            </a:r>
            <a:r>
              <a:rPr sz="1200" dirty="0">
                <a:latin typeface="Times New Roman" panose="02020603050405020304"/>
                <a:cs typeface="Times New Roman" panose="02020603050405020304"/>
              </a:rPr>
              <a:t> </a:t>
            </a:r>
            <a:r>
              <a:rPr sz="1200" spc="-125" dirty="0">
                <a:latin typeface="Times New Roman" panose="02020603050405020304"/>
                <a:cs typeface="Times New Roman" panose="02020603050405020304"/>
              </a:rPr>
              <a:t> </a:t>
            </a:r>
            <a:r>
              <a:rPr sz="1200" dirty="0">
                <a:latin typeface="Times New Roman" panose="02020603050405020304"/>
                <a:cs typeface="Times New Roman" panose="02020603050405020304"/>
              </a:rPr>
              <a:t>0</a:t>
            </a:r>
            <a:endParaRPr sz="1200">
              <a:latin typeface="Times New Roman" panose="02020603050405020304"/>
              <a:cs typeface="Times New Roman" panose="02020603050405020304"/>
            </a:endParaRPr>
          </a:p>
        </p:txBody>
      </p:sp>
      <p:sp>
        <p:nvSpPr>
          <p:cNvPr id="36" name="object 36"/>
          <p:cNvSpPr txBox="1"/>
          <p:nvPr/>
        </p:nvSpPr>
        <p:spPr>
          <a:xfrm>
            <a:off x="5193944" y="5167109"/>
            <a:ext cx="377825" cy="195580"/>
          </a:xfrm>
          <a:prstGeom prst="rect">
            <a:avLst/>
          </a:prstGeom>
        </p:spPr>
        <p:txBody>
          <a:bodyPr vert="horz" wrap="square" lIns="0" tIns="0" rIns="0" bIns="0" rtlCol="0">
            <a:spAutoFit/>
          </a:bodyPr>
          <a:lstStyle/>
          <a:p>
            <a:pPr marL="12700">
              <a:lnSpc>
                <a:spcPct val="100000"/>
              </a:lnSpc>
            </a:pPr>
            <a:r>
              <a:rPr sz="1200" i="1" dirty="0">
                <a:latin typeface="Times New Roman" panose="02020603050405020304"/>
                <a:cs typeface="Times New Roman" panose="02020603050405020304"/>
              </a:rPr>
              <a:t>L </a:t>
            </a:r>
            <a:r>
              <a:rPr sz="1200" i="1" spc="-60" dirty="0">
                <a:latin typeface="Times New Roman" panose="02020603050405020304"/>
                <a:cs typeface="Times New Roman" panose="02020603050405020304"/>
              </a:rPr>
              <a:t> </a:t>
            </a:r>
            <a:r>
              <a:rPr sz="1200" dirty="0">
                <a:latin typeface="Symbol" panose="05050102010706020507"/>
                <a:cs typeface="Symbol" panose="05050102010706020507"/>
              </a:rPr>
              <a:t></a:t>
            </a:r>
            <a:r>
              <a:rPr sz="1200" spc="-5" dirty="0">
                <a:latin typeface="Times New Roman" panose="02020603050405020304"/>
                <a:cs typeface="Times New Roman" panose="02020603050405020304"/>
              </a:rPr>
              <a:t> </a:t>
            </a:r>
            <a:r>
              <a:rPr sz="1200"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p:txBody>
      </p:sp>
      <p:sp>
        <p:nvSpPr>
          <p:cNvPr id="37" name="object 37"/>
          <p:cNvSpPr txBox="1"/>
          <p:nvPr/>
        </p:nvSpPr>
        <p:spPr>
          <a:xfrm>
            <a:off x="5199278" y="5683732"/>
            <a:ext cx="335280" cy="195580"/>
          </a:xfrm>
          <a:prstGeom prst="rect">
            <a:avLst/>
          </a:prstGeom>
        </p:spPr>
        <p:txBody>
          <a:bodyPr vert="horz" wrap="square" lIns="0" tIns="0" rIns="0" bIns="0" rtlCol="0">
            <a:spAutoFit/>
          </a:bodyPr>
          <a:lstStyle/>
          <a:p>
            <a:pPr marL="12700">
              <a:lnSpc>
                <a:spcPct val="100000"/>
              </a:lnSpc>
            </a:pPr>
            <a:r>
              <a:rPr sz="1200" i="1" dirty="0">
                <a:latin typeface="Times New Roman" panose="02020603050405020304"/>
                <a:cs typeface="Times New Roman" panose="02020603050405020304"/>
              </a:rPr>
              <a:t>i</a:t>
            </a:r>
            <a:r>
              <a:rPr sz="1200" i="1" spc="60" dirty="0">
                <a:latin typeface="Times New Roman" panose="02020603050405020304"/>
                <a:cs typeface="Times New Roman" panose="02020603050405020304"/>
              </a:rPr>
              <a:t> </a:t>
            </a:r>
            <a:r>
              <a:rPr sz="1200" dirty="0">
                <a:latin typeface="Symbol" panose="05050102010706020507"/>
                <a:cs typeface="Symbol" panose="05050102010706020507"/>
              </a:rPr>
              <a:t></a:t>
            </a:r>
            <a:r>
              <a:rPr sz="1200" dirty="0">
                <a:latin typeface="Times New Roman" panose="02020603050405020304"/>
                <a:cs typeface="Times New Roman" panose="02020603050405020304"/>
              </a:rPr>
              <a:t> </a:t>
            </a:r>
            <a:r>
              <a:rPr sz="1200" spc="-125" dirty="0">
                <a:latin typeface="Times New Roman" panose="02020603050405020304"/>
                <a:cs typeface="Times New Roman" panose="02020603050405020304"/>
              </a:rPr>
              <a:t> </a:t>
            </a:r>
            <a:r>
              <a:rPr sz="1200" dirty="0">
                <a:latin typeface="Times New Roman" panose="02020603050405020304"/>
                <a:cs typeface="Times New Roman" panose="02020603050405020304"/>
              </a:rPr>
              <a:t>0</a:t>
            </a:r>
            <a:endParaRPr sz="1200">
              <a:latin typeface="Times New Roman" panose="02020603050405020304"/>
              <a:cs typeface="Times New Roman" panose="02020603050405020304"/>
            </a:endParaRPr>
          </a:p>
        </p:txBody>
      </p:sp>
      <p:sp>
        <p:nvSpPr>
          <p:cNvPr id="38" name="object 38"/>
          <p:cNvSpPr txBox="1"/>
          <p:nvPr/>
        </p:nvSpPr>
        <p:spPr>
          <a:xfrm>
            <a:off x="4930279" y="4230598"/>
            <a:ext cx="417830" cy="711200"/>
          </a:xfrm>
          <a:prstGeom prst="rect">
            <a:avLst/>
          </a:prstGeom>
        </p:spPr>
        <p:txBody>
          <a:bodyPr vert="horz" wrap="square" lIns="0" tIns="0" rIns="0" bIns="0" rtlCol="0">
            <a:spAutoFit/>
          </a:bodyPr>
          <a:lstStyle/>
          <a:p>
            <a:pPr marL="52070">
              <a:lnSpc>
                <a:spcPts val="1055"/>
              </a:lnSpc>
            </a:pPr>
            <a:r>
              <a:rPr sz="1200" i="1" dirty="0">
                <a:latin typeface="Times New Roman" panose="02020603050405020304"/>
                <a:cs typeface="Times New Roman" panose="02020603050405020304"/>
              </a:rPr>
              <a:t>L </a:t>
            </a:r>
            <a:r>
              <a:rPr sz="1200" i="1" spc="-60" dirty="0">
                <a:latin typeface="Times New Roman" panose="02020603050405020304"/>
                <a:cs typeface="Times New Roman" panose="02020603050405020304"/>
              </a:rPr>
              <a:t> </a:t>
            </a:r>
            <a:r>
              <a:rPr sz="1200" dirty="0">
                <a:latin typeface="Symbol" panose="05050102010706020507"/>
                <a:cs typeface="Symbol" panose="05050102010706020507"/>
              </a:rPr>
              <a:t></a:t>
            </a:r>
            <a:r>
              <a:rPr sz="1200" spc="-5" dirty="0">
                <a:latin typeface="Times New Roman" panose="02020603050405020304"/>
                <a:cs typeface="Times New Roman" panose="02020603050405020304"/>
              </a:rPr>
              <a:t> </a:t>
            </a:r>
            <a:r>
              <a:rPr sz="1200"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a:p>
            <a:pPr marL="12700">
              <a:lnSpc>
                <a:spcPts val="3170"/>
              </a:lnSpc>
            </a:pPr>
            <a:r>
              <a:rPr sz="3100" spc="-5" dirty="0">
                <a:latin typeface="Symbol" panose="05050102010706020507"/>
                <a:cs typeface="Symbol" panose="05050102010706020507"/>
              </a:rPr>
              <a:t></a:t>
            </a:r>
            <a:endParaRPr sz="3100">
              <a:latin typeface="Symbol" panose="05050102010706020507"/>
              <a:cs typeface="Symbol" panose="05050102010706020507"/>
            </a:endParaRPr>
          </a:p>
          <a:p>
            <a:pPr marL="57150">
              <a:lnSpc>
                <a:spcPts val="1275"/>
              </a:lnSpc>
            </a:pPr>
            <a:r>
              <a:rPr sz="1200" i="1" dirty="0">
                <a:latin typeface="Times New Roman" panose="02020603050405020304"/>
                <a:cs typeface="Times New Roman" panose="02020603050405020304"/>
              </a:rPr>
              <a:t>i</a:t>
            </a:r>
            <a:r>
              <a:rPr sz="1200" i="1" spc="55" dirty="0">
                <a:latin typeface="Times New Roman" panose="02020603050405020304"/>
                <a:cs typeface="Times New Roman" panose="02020603050405020304"/>
              </a:rPr>
              <a:t> </a:t>
            </a:r>
            <a:r>
              <a:rPr sz="1200" dirty="0">
                <a:latin typeface="Symbol" panose="05050102010706020507"/>
                <a:cs typeface="Symbol" panose="05050102010706020507"/>
              </a:rPr>
              <a:t></a:t>
            </a:r>
            <a:r>
              <a:rPr sz="1200" dirty="0">
                <a:latin typeface="Times New Roman" panose="02020603050405020304"/>
                <a:cs typeface="Times New Roman" panose="02020603050405020304"/>
              </a:rPr>
              <a:t> </a:t>
            </a:r>
            <a:r>
              <a:rPr sz="1200" spc="-114" dirty="0">
                <a:latin typeface="Times New Roman" panose="02020603050405020304"/>
                <a:cs typeface="Times New Roman" panose="02020603050405020304"/>
              </a:rPr>
              <a:t> </a:t>
            </a:r>
            <a:r>
              <a:rPr sz="1200" dirty="0">
                <a:latin typeface="Times New Roman" panose="02020603050405020304"/>
                <a:cs typeface="Times New Roman" panose="02020603050405020304"/>
              </a:rPr>
              <a:t>0</a:t>
            </a:r>
            <a:endParaRPr sz="1200">
              <a:latin typeface="Times New Roman" panose="02020603050405020304"/>
              <a:cs typeface="Times New Roman" panose="02020603050405020304"/>
            </a:endParaRPr>
          </a:p>
        </p:txBody>
      </p:sp>
      <p:sp>
        <p:nvSpPr>
          <p:cNvPr id="39" name="object 39"/>
          <p:cNvSpPr txBox="1"/>
          <p:nvPr/>
        </p:nvSpPr>
        <p:spPr>
          <a:xfrm>
            <a:off x="4590440" y="6488696"/>
            <a:ext cx="391795" cy="369570"/>
          </a:xfrm>
          <a:prstGeom prst="rect">
            <a:avLst/>
          </a:prstGeom>
        </p:spPr>
        <p:txBody>
          <a:bodyPr vert="horz" wrap="square" lIns="0" tIns="0" rIns="0" bIns="0" rtlCol="0">
            <a:spAutoFit/>
          </a:bodyPr>
          <a:lstStyle/>
          <a:p>
            <a:pPr marL="12700">
              <a:lnSpc>
                <a:spcPct val="100000"/>
              </a:lnSpc>
            </a:pPr>
            <a:r>
              <a:rPr sz="3075" spc="7" baseline="-11000" dirty="0">
                <a:latin typeface="Symbol" panose="05050102010706020507"/>
                <a:cs typeface="Symbol" panose="05050102010706020507"/>
              </a:rPr>
              <a:t></a:t>
            </a:r>
            <a:r>
              <a:rPr sz="3075" spc="7" baseline="-11000" dirty="0">
                <a:latin typeface="Times New Roman" panose="02020603050405020304"/>
                <a:cs typeface="Times New Roman" panose="02020603050405020304"/>
              </a:rPr>
              <a:t> </a:t>
            </a:r>
            <a:r>
              <a:rPr sz="3075" spc="-127" baseline="-11000" dirty="0">
                <a:latin typeface="Times New Roman" panose="02020603050405020304"/>
                <a:cs typeface="Times New Roman" panose="02020603050405020304"/>
              </a:rPr>
              <a:t> </a:t>
            </a:r>
            <a:r>
              <a:rPr sz="2050" i="1" spc="5" dirty="0">
                <a:latin typeface="Times New Roman" panose="02020603050405020304"/>
                <a:cs typeface="Times New Roman" panose="02020603050405020304"/>
              </a:rPr>
              <a:t>L</a:t>
            </a:r>
            <a:endParaRPr sz="2050">
              <a:latin typeface="Times New Roman" panose="02020603050405020304"/>
              <a:cs typeface="Times New Roman" panose="02020603050405020304"/>
            </a:endParaRPr>
          </a:p>
        </p:txBody>
      </p:sp>
      <p:sp>
        <p:nvSpPr>
          <p:cNvPr id="40" name="object 40"/>
          <p:cNvSpPr txBox="1"/>
          <p:nvPr/>
        </p:nvSpPr>
        <p:spPr>
          <a:xfrm>
            <a:off x="3603637" y="6284467"/>
            <a:ext cx="819785" cy="324485"/>
          </a:xfrm>
          <a:prstGeom prst="rect">
            <a:avLst/>
          </a:prstGeom>
        </p:spPr>
        <p:txBody>
          <a:bodyPr vert="horz" wrap="square" lIns="0" tIns="0" rIns="0" bIns="0" rtlCol="0">
            <a:spAutoFit/>
          </a:bodyPr>
          <a:lstStyle/>
          <a:p>
            <a:pPr marL="12700">
              <a:lnSpc>
                <a:spcPct val="100000"/>
              </a:lnSpc>
              <a:tabLst>
                <a:tab pos="662305" algn="l"/>
              </a:tabLst>
            </a:pPr>
            <a:r>
              <a:rPr sz="2050" i="1" spc="10" dirty="0">
                <a:latin typeface="Times New Roman" panose="02020603050405020304"/>
                <a:cs typeface="Times New Roman" panose="02020603050405020304"/>
              </a:rPr>
              <a:t>M	</a:t>
            </a: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42" name="object 42"/>
          <p:cNvSpPr txBox="1"/>
          <p:nvPr/>
        </p:nvSpPr>
        <p:spPr>
          <a:xfrm>
            <a:off x="4605667" y="5530088"/>
            <a:ext cx="391795" cy="368935"/>
          </a:xfrm>
          <a:prstGeom prst="rect">
            <a:avLst/>
          </a:prstGeom>
        </p:spPr>
        <p:txBody>
          <a:bodyPr vert="horz" wrap="square" lIns="0" tIns="0" rIns="0" bIns="0" rtlCol="0">
            <a:spAutoFit/>
          </a:bodyPr>
          <a:lstStyle/>
          <a:p>
            <a:pPr marL="12700">
              <a:lnSpc>
                <a:spcPct val="100000"/>
              </a:lnSpc>
            </a:pPr>
            <a:r>
              <a:rPr sz="3075" spc="7" baseline="-11000" dirty="0">
                <a:latin typeface="Symbol" panose="05050102010706020507"/>
                <a:cs typeface="Symbol" panose="05050102010706020507"/>
              </a:rPr>
              <a:t></a:t>
            </a:r>
            <a:r>
              <a:rPr sz="3075" spc="7" baseline="-11000" dirty="0">
                <a:latin typeface="Times New Roman" panose="02020603050405020304"/>
                <a:cs typeface="Times New Roman" panose="02020603050405020304"/>
              </a:rPr>
              <a:t> </a:t>
            </a:r>
            <a:r>
              <a:rPr sz="3075" spc="-127" baseline="-11000" dirty="0">
                <a:latin typeface="Times New Roman" panose="02020603050405020304"/>
                <a:cs typeface="Times New Roman" panose="02020603050405020304"/>
              </a:rPr>
              <a:t> </a:t>
            </a:r>
            <a:r>
              <a:rPr sz="2050" i="1" spc="5" dirty="0">
                <a:latin typeface="Times New Roman" panose="02020603050405020304"/>
                <a:cs typeface="Times New Roman" panose="02020603050405020304"/>
              </a:rPr>
              <a:t>L</a:t>
            </a:r>
            <a:endParaRPr sz="2050">
              <a:latin typeface="Times New Roman" panose="02020603050405020304"/>
              <a:cs typeface="Times New Roman" panose="02020603050405020304"/>
            </a:endParaRPr>
          </a:p>
        </p:txBody>
      </p:sp>
      <p:sp>
        <p:nvSpPr>
          <p:cNvPr id="43" name="object 43"/>
          <p:cNvSpPr txBox="1"/>
          <p:nvPr/>
        </p:nvSpPr>
        <p:spPr>
          <a:xfrm>
            <a:off x="3603637" y="5325109"/>
            <a:ext cx="835025" cy="324485"/>
          </a:xfrm>
          <a:prstGeom prst="rect">
            <a:avLst/>
          </a:prstGeom>
        </p:spPr>
        <p:txBody>
          <a:bodyPr vert="horz" wrap="square" lIns="0" tIns="0" rIns="0" bIns="0" rtlCol="0">
            <a:spAutoFit/>
          </a:bodyPr>
          <a:lstStyle/>
          <a:p>
            <a:pPr marL="12700">
              <a:lnSpc>
                <a:spcPct val="100000"/>
              </a:lnSpc>
              <a:tabLst>
                <a:tab pos="677545" algn="l"/>
              </a:tabLst>
            </a:pPr>
            <a:r>
              <a:rPr sz="2050" i="1" spc="10" dirty="0">
                <a:latin typeface="Times New Roman" panose="02020603050405020304"/>
                <a:cs typeface="Times New Roman" panose="02020603050405020304"/>
              </a:rPr>
              <a:t>M	</a:t>
            </a: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44" name="object 44"/>
          <p:cNvSpPr txBox="1"/>
          <p:nvPr/>
        </p:nvSpPr>
        <p:spPr>
          <a:xfrm>
            <a:off x="5451500" y="4306049"/>
            <a:ext cx="789940" cy="416559"/>
          </a:xfrm>
          <a:prstGeom prst="rect">
            <a:avLst/>
          </a:prstGeom>
        </p:spPr>
        <p:txBody>
          <a:bodyPr vert="horz" wrap="square" lIns="0" tIns="0" rIns="0" bIns="0" rtlCol="0">
            <a:spAutoFit/>
          </a:bodyPr>
          <a:lstStyle/>
          <a:p>
            <a:pPr marL="12700">
              <a:lnSpc>
                <a:spcPct val="100000"/>
              </a:lnSpc>
              <a:tabLst>
                <a:tab pos="374015" algn="l"/>
              </a:tabLst>
            </a:pPr>
            <a:r>
              <a:rPr sz="2050" i="1" spc="5" dirty="0">
                <a:latin typeface="Times New Roman" panose="02020603050405020304"/>
                <a:cs typeface="Times New Roman" panose="02020603050405020304"/>
              </a:rPr>
              <a:t>H	</a:t>
            </a:r>
            <a:r>
              <a:rPr sz="2700" spc="35" dirty="0">
                <a:latin typeface="Symbol" panose="05050102010706020507"/>
                <a:cs typeface="Symbol" panose="05050102010706020507"/>
              </a:rPr>
              <a:t></a:t>
            </a:r>
            <a:r>
              <a:rPr sz="2050" i="1" dirty="0">
                <a:latin typeface="Times New Roman" panose="02020603050405020304"/>
                <a:cs typeface="Times New Roman" panose="02020603050405020304"/>
              </a:rPr>
              <a:t>i</a:t>
            </a:r>
            <a:r>
              <a:rPr sz="2050" i="1" spc="50" dirty="0">
                <a:latin typeface="Times New Roman" panose="02020603050405020304"/>
                <a:cs typeface="Times New Roman" panose="02020603050405020304"/>
              </a:rPr>
              <a:t> </a:t>
            </a:r>
            <a:r>
              <a:rPr sz="2700" spc="190" dirty="0">
                <a:latin typeface="Symbol" panose="05050102010706020507"/>
                <a:cs typeface="Symbol" panose="05050102010706020507"/>
              </a:rPr>
              <a:t></a:t>
            </a:r>
            <a:endParaRPr sz="2700">
              <a:latin typeface="Symbol" panose="05050102010706020507"/>
              <a:cs typeface="Symbol" panose="05050102010706020507"/>
            </a:endParaRPr>
          </a:p>
        </p:txBody>
      </p:sp>
      <p:sp>
        <p:nvSpPr>
          <p:cNvPr id="45" name="object 45"/>
          <p:cNvSpPr txBox="1"/>
          <p:nvPr/>
        </p:nvSpPr>
        <p:spPr>
          <a:xfrm>
            <a:off x="4601121" y="4592828"/>
            <a:ext cx="171450" cy="324485"/>
          </a:xfrm>
          <a:prstGeom prst="rect">
            <a:avLst/>
          </a:prstGeom>
        </p:spPr>
        <p:txBody>
          <a:bodyPr vert="horz" wrap="square" lIns="0" tIns="0" rIns="0" bIns="0" rtlCol="0">
            <a:spAutoFit/>
          </a:bodyPr>
          <a:lstStyle/>
          <a:p>
            <a:pPr marL="12700">
              <a:lnSpc>
                <a:spcPct val="100000"/>
              </a:lnSpc>
            </a:pPr>
            <a:r>
              <a:rPr sz="2050" i="1" spc="5" dirty="0">
                <a:latin typeface="Times New Roman" panose="02020603050405020304"/>
                <a:cs typeface="Times New Roman" panose="02020603050405020304"/>
              </a:rPr>
              <a:t>L</a:t>
            </a:r>
            <a:endParaRPr sz="2050">
              <a:latin typeface="Times New Roman" panose="02020603050405020304"/>
              <a:cs typeface="Times New Roman" panose="02020603050405020304"/>
            </a:endParaRPr>
          </a:p>
        </p:txBody>
      </p:sp>
      <p:sp>
        <p:nvSpPr>
          <p:cNvPr id="46" name="object 46"/>
          <p:cNvSpPr txBox="1"/>
          <p:nvPr/>
        </p:nvSpPr>
        <p:spPr>
          <a:xfrm>
            <a:off x="3603662" y="4388599"/>
            <a:ext cx="789305" cy="324485"/>
          </a:xfrm>
          <a:prstGeom prst="rect">
            <a:avLst/>
          </a:prstGeom>
        </p:spPr>
        <p:txBody>
          <a:bodyPr vert="horz" wrap="square" lIns="0" tIns="0" rIns="0" bIns="0" rtlCol="0">
            <a:spAutoFit/>
          </a:bodyPr>
          <a:lstStyle/>
          <a:p>
            <a:pPr marL="12700">
              <a:lnSpc>
                <a:spcPct val="100000"/>
              </a:lnSpc>
              <a:tabLst>
                <a:tab pos="631825" algn="l"/>
              </a:tabLst>
            </a:pPr>
            <a:r>
              <a:rPr sz="2050" i="1" spc="10" dirty="0">
                <a:latin typeface="Times New Roman" panose="02020603050405020304"/>
                <a:cs typeface="Times New Roman" panose="02020603050405020304"/>
              </a:rPr>
              <a:t>M	</a:t>
            </a:r>
            <a:r>
              <a:rPr sz="2050" spc="5" dirty="0">
                <a:latin typeface="Symbol" panose="05050102010706020507"/>
                <a:cs typeface="Symbol" panose="05050102010706020507"/>
              </a:rPr>
              <a:t></a:t>
            </a:r>
            <a:endParaRPr sz="2050">
              <a:latin typeface="Symbol" panose="05050102010706020507"/>
              <a:cs typeface="Symbol" panose="05050102010706020507"/>
            </a:endParaRPr>
          </a:p>
        </p:txBody>
      </p:sp>
      <p:graphicFrame>
        <p:nvGraphicFramePr>
          <p:cNvPr id="41" name="object 41"/>
          <p:cNvGraphicFramePr>
            <a:graphicFrameLocks noGrp="1"/>
          </p:cNvGraphicFramePr>
          <p:nvPr/>
        </p:nvGraphicFramePr>
        <p:xfrm>
          <a:off x="5630164" y="5237290"/>
          <a:ext cx="1534507" cy="1415991"/>
        </p:xfrm>
        <a:graphic>
          <a:graphicData uri="http://schemas.openxmlformats.org/drawingml/2006/table">
            <a:tbl>
              <a:tblPr firstRow="1" bandRow="1">
                <a:tableStyleId>{2D5ABB26-0587-4C30-8999-92F81FD0307C}</a:tableStyleId>
              </a:tblPr>
              <a:tblGrid>
                <a:gridCol w="442577">
                  <a:extLst>
                    <a:ext uri="{9D8B030D-6E8A-4147-A177-3AD203B41FA5}">
                      <a16:colId xmlns="" xmlns:a16="http://schemas.microsoft.com/office/drawing/2014/main" val="20000"/>
                    </a:ext>
                  </a:extLst>
                </a:gridCol>
                <a:gridCol w="753057">
                  <a:extLst>
                    <a:ext uri="{9D8B030D-6E8A-4147-A177-3AD203B41FA5}">
                      <a16:colId xmlns="" xmlns:a16="http://schemas.microsoft.com/office/drawing/2014/main" val="20001"/>
                    </a:ext>
                  </a:extLst>
                </a:gridCol>
                <a:gridCol w="338873">
                  <a:extLst>
                    <a:ext uri="{9D8B030D-6E8A-4147-A177-3AD203B41FA5}">
                      <a16:colId xmlns="" xmlns:a16="http://schemas.microsoft.com/office/drawing/2014/main" val="20002"/>
                    </a:ext>
                  </a:extLst>
                </a:gridCol>
              </a:tblGrid>
              <a:tr h="715776">
                <a:tc>
                  <a:txBody>
                    <a:bodyPr/>
                    <a:lstStyle/>
                    <a:p>
                      <a:pPr marL="36830">
                        <a:lnSpc>
                          <a:spcPct val="100000"/>
                        </a:lnSpc>
                        <a:spcBef>
                          <a:spcPts val="40"/>
                        </a:spcBef>
                      </a:pPr>
                      <a:r>
                        <a:rPr sz="2700" spc="45" dirty="0">
                          <a:latin typeface="Symbol" panose="05050102010706020507"/>
                          <a:cs typeface="Symbol" panose="05050102010706020507"/>
                        </a:rPr>
                        <a:t></a:t>
                      </a:r>
                      <a:r>
                        <a:rPr sz="2050" i="1" dirty="0">
                          <a:latin typeface="Times New Roman" panose="02020603050405020304"/>
                          <a:cs typeface="Times New Roman" panose="02020603050405020304"/>
                        </a:rPr>
                        <a:t>H</a:t>
                      </a:r>
                      <a:endParaRPr sz="2050">
                        <a:latin typeface="Times New Roman" panose="02020603050405020304"/>
                        <a:cs typeface="Times New Roman" panose="02020603050405020304"/>
                      </a:endParaRPr>
                    </a:p>
                  </a:txBody>
                  <a:tcPr marL="0" marR="0" marT="0" marB="0"/>
                </a:tc>
                <a:tc>
                  <a:txBody>
                    <a:bodyPr/>
                    <a:lstStyle/>
                    <a:p>
                      <a:pPr marR="59690" algn="r">
                        <a:lnSpc>
                          <a:spcPct val="100000"/>
                        </a:lnSpc>
                        <a:spcBef>
                          <a:spcPts val="40"/>
                        </a:spcBef>
                      </a:pPr>
                      <a:r>
                        <a:rPr sz="2700" spc="-155" dirty="0">
                          <a:latin typeface="Symbol" panose="05050102010706020507"/>
                          <a:cs typeface="Symbol" panose="05050102010706020507"/>
                        </a:rPr>
                        <a:t></a:t>
                      </a:r>
                      <a:r>
                        <a:rPr sz="2050" i="1" dirty="0">
                          <a:latin typeface="Times New Roman" panose="02020603050405020304"/>
                          <a:cs typeface="Times New Roman" panose="02020603050405020304"/>
                        </a:rPr>
                        <a:t>i</a:t>
                      </a:r>
                      <a:r>
                        <a:rPr sz="2050" i="1" spc="50" dirty="0">
                          <a:latin typeface="Times New Roman" panose="02020603050405020304"/>
                          <a:cs typeface="Times New Roman" panose="02020603050405020304"/>
                        </a:rPr>
                        <a:t> </a:t>
                      </a:r>
                      <a:r>
                        <a:rPr sz="2700" spc="295" dirty="0">
                          <a:latin typeface="Symbol" panose="05050102010706020507"/>
                          <a:cs typeface="Symbol" panose="05050102010706020507"/>
                        </a:rPr>
                        <a:t></a:t>
                      </a:r>
                      <a:r>
                        <a:rPr sz="2050" dirty="0">
                          <a:latin typeface="Symbol" panose="05050102010706020507"/>
                          <a:cs typeface="Symbol" panose="05050102010706020507"/>
                        </a:rPr>
                        <a:t></a:t>
                      </a:r>
                      <a:endParaRPr sz="2050">
                        <a:latin typeface="Symbol" panose="05050102010706020507"/>
                        <a:cs typeface="Symbol" panose="05050102010706020507"/>
                      </a:endParaRPr>
                    </a:p>
                  </a:txBody>
                  <a:tcPr marL="0" marR="0" marT="0" marB="0"/>
                </a:tc>
                <a:tc>
                  <a:txBody>
                    <a:bodyPr/>
                    <a:lstStyle/>
                    <a:p>
                      <a:pPr marR="14605" algn="r">
                        <a:lnSpc>
                          <a:spcPct val="100000"/>
                        </a:lnSpc>
                        <a:spcBef>
                          <a:spcPts val="690"/>
                        </a:spcBef>
                      </a:pPr>
                      <a:r>
                        <a:rPr sz="2050" i="1" dirty="0">
                          <a:latin typeface="Times New Roman" panose="02020603050405020304"/>
                          <a:cs typeface="Times New Roman" panose="02020603050405020304"/>
                        </a:rPr>
                        <a:t>M</a:t>
                      </a:r>
                      <a:endParaRPr sz="2050">
                        <a:latin typeface="Times New Roman" panose="02020603050405020304"/>
                        <a:cs typeface="Times New Roman" panose="02020603050405020304"/>
                      </a:endParaRPr>
                    </a:p>
                  </a:txBody>
                  <a:tcPr marL="0" marR="0" marT="0" marB="0"/>
                </a:tc>
                <a:extLst>
                  <a:ext uri="{0D108BD9-81ED-4DB2-BD59-A6C34878D82A}">
                    <a16:rowId xmlns="" xmlns:a16="http://schemas.microsoft.com/office/drawing/2014/main" val="10000"/>
                  </a:ext>
                </a:extLst>
              </a:tr>
              <a:tr h="700215">
                <a:tc>
                  <a:txBody>
                    <a:bodyPr/>
                    <a:lstStyle/>
                    <a:p>
                      <a:pPr marL="22225">
                        <a:lnSpc>
                          <a:spcPct val="100000"/>
                        </a:lnSpc>
                        <a:spcBef>
                          <a:spcPts val="1960"/>
                        </a:spcBef>
                      </a:pPr>
                      <a:r>
                        <a:rPr sz="2700" spc="45" dirty="0">
                          <a:latin typeface="Symbol" panose="05050102010706020507"/>
                          <a:cs typeface="Symbol" panose="05050102010706020507"/>
                        </a:rPr>
                        <a:t></a:t>
                      </a:r>
                      <a:r>
                        <a:rPr sz="2050" i="1" dirty="0">
                          <a:latin typeface="Times New Roman" panose="02020603050405020304"/>
                          <a:cs typeface="Times New Roman" panose="02020603050405020304"/>
                        </a:rPr>
                        <a:t>H</a:t>
                      </a:r>
                      <a:endParaRPr sz="2050">
                        <a:latin typeface="Times New Roman" panose="02020603050405020304"/>
                        <a:cs typeface="Times New Roman" panose="02020603050405020304"/>
                      </a:endParaRPr>
                    </a:p>
                  </a:txBody>
                  <a:tcPr marL="0" marR="0" marT="0" marB="0"/>
                </a:tc>
                <a:tc>
                  <a:txBody>
                    <a:bodyPr/>
                    <a:lstStyle/>
                    <a:p>
                      <a:pPr marR="74930" algn="r">
                        <a:lnSpc>
                          <a:spcPct val="100000"/>
                        </a:lnSpc>
                        <a:spcBef>
                          <a:spcPts val="1960"/>
                        </a:spcBef>
                      </a:pPr>
                      <a:r>
                        <a:rPr sz="2700" spc="-155" dirty="0">
                          <a:latin typeface="Symbol" panose="05050102010706020507"/>
                          <a:cs typeface="Symbol" panose="05050102010706020507"/>
                        </a:rPr>
                        <a:t></a:t>
                      </a:r>
                      <a:r>
                        <a:rPr sz="2050" i="1" dirty="0">
                          <a:latin typeface="Times New Roman" panose="02020603050405020304"/>
                          <a:cs typeface="Times New Roman" panose="02020603050405020304"/>
                        </a:rPr>
                        <a:t>i</a:t>
                      </a:r>
                      <a:r>
                        <a:rPr sz="2050" i="1" spc="50" dirty="0">
                          <a:latin typeface="Times New Roman" panose="02020603050405020304"/>
                          <a:cs typeface="Times New Roman" panose="02020603050405020304"/>
                        </a:rPr>
                        <a:t> </a:t>
                      </a:r>
                      <a:r>
                        <a:rPr sz="2700" spc="295" dirty="0">
                          <a:latin typeface="Symbol" panose="05050102010706020507"/>
                          <a:cs typeface="Symbol" panose="05050102010706020507"/>
                        </a:rPr>
                        <a:t></a:t>
                      </a:r>
                      <a:r>
                        <a:rPr sz="2050" dirty="0">
                          <a:latin typeface="Symbol" panose="05050102010706020507"/>
                          <a:cs typeface="Symbol" panose="05050102010706020507"/>
                        </a:rPr>
                        <a:t></a:t>
                      </a:r>
                      <a:endParaRPr sz="2050">
                        <a:latin typeface="Symbol" panose="05050102010706020507"/>
                        <a:cs typeface="Symbol" panose="05050102010706020507"/>
                      </a:endParaRPr>
                    </a:p>
                  </a:txBody>
                  <a:tcPr marL="0" marR="0" marT="0" marB="0"/>
                </a:tc>
                <a:tc>
                  <a:txBody>
                    <a:bodyPr/>
                    <a:lstStyle/>
                    <a:p>
                      <a:pPr>
                        <a:lnSpc>
                          <a:spcPct val="100000"/>
                        </a:lnSpc>
                        <a:spcBef>
                          <a:spcPts val="20"/>
                        </a:spcBef>
                      </a:pPr>
                      <a:endParaRPr sz="2250">
                        <a:latin typeface="Times New Roman" panose="02020603050405020304"/>
                        <a:cs typeface="Times New Roman" panose="02020603050405020304"/>
                      </a:endParaRPr>
                    </a:p>
                    <a:p>
                      <a:pPr marR="29845" algn="r">
                        <a:lnSpc>
                          <a:spcPct val="100000"/>
                        </a:lnSpc>
                      </a:pPr>
                      <a:r>
                        <a:rPr sz="2050" i="1" dirty="0">
                          <a:latin typeface="Times New Roman" panose="02020603050405020304"/>
                          <a:cs typeface="Times New Roman" panose="02020603050405020304"/>
                        </a:rPr>
                        <a:t>M</a:t>
                      </a:r>
                      <a:endParaRPr sz="2050">
                        <a:latin typeface="Times New Roman" panose="02020603050405020304"/>
                        <a:cs typeface="Times New Roman" panose="02020603050405020304"/>
                      </a:endParaRPr>
                    </a:p>
                  </a:txBody>
                  <a:tcPr marL="0" marR="0" marT="0" marB="0"/>
                </a:tc>
                <a:extLst>
                  <a:ext uri="{0D108BD9-81ED-4DB2-BD59-A6C34878D82A}">
                    <a16:rowId xmlns="" xmlns:a16="http://schemas.microsoft.com/office/drawing/2014/main" val="10001"/>
                  </a:ext>
                </a:extLst>
              </a:tr>
            </a:tbl>
          </a:graphicData>
        </a:graphic>
      </p:graphicFrame>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33" y="658967"/>
            <a:ext cx="2259965" cy="1565910"/>
          </a:xfrm>
          <a:prstGeom prst="rect">
            <a:avLst/>
          </a:prstGeom>
        </p:spPr>
        <p:txBody>
          <a:bodyPr vert="horz" wrap="square" lIns="0" tIns="0" rIns="0" bIns="0" rtlCol="0">
            <a:spAutoFit/>
          </a:bodyPr>
          <a:lstStyle/>
          <a:p>
            <a:pPr marL="12700" marR="5080" indent="70485">
              <a:lnSpc>
                <a:spcPct val="162000"/>
              </a:lnSpc>
            </a:pPr>
            <a:r>
              <a:rPr sz="3200" b="1" spc="-15" dirty="0">
                <a:latin typeface="新宋体" panose="02010609030101010101" charset="-122"/>
                <a:cs typeface="新宋体" panose="02010609030101010101" charset="-122"/>
              </a:rPr>
              <a:t>颜色特征 </a:t>
            </a:r>
            <a:r>
              <a:rPr sz="3200" spc="-5" dirty="0">
                <a:latin typeface="新宋体" panose="02010609030101010101" charset="-122"/>
                <a:cs typeface="新宋体" panose="02010609030101010101" charset="-122"/>
              </a:rPr>
              <a:t>4、中心矩法</a:t>
            </a:r>
            <a:endParaRPr sz="3200">
              <a:latin typeface="新宋体" panose="02010609030101010101" charset="-122"/>
              <a:cs typeface="新宋体" panose="02010609030101010101" charset="-122"/>
            </a:endParaRPr>
          </a:p>
        </p:txBody>
      </p:sp>
      <p:sp>
        <p:nvSpPr>
          <p:cNvPr id="6" name="object 6"/>
          <p:cNvSpPr txBox="1"/>
          <p:nvPr/>
        </p:nvSpPr>
        <p:spPr>
          <a:xfrm>
            <a:off x="2067432" y="2550921"/>
            <a:ext cx="225425" cy="314960"/>
          </a:xfrm>
          <a:prstGeom prst="rect">
            <a:avLst/>
          </a:prstGeom>
        </p:spPr>
        <p:txBody>
          <a:bodyPr vert="horz" wrap="square" lIns="0" tIns="0" rIns="0" bIns="0" rtlCol="0">
            <a:spAutoFit/>
          </a:bodyPr>
          <a:lstStyle/>
          <a:p>
            <a:pPr marL="12700">
              <a:lnSpc>
                <a:spcPct val="100000"/>
              </a:lnSpc>
            </a:pPr>
            <a:r>
              <a:rPr sz="2000" spc="-5" dirty="0">
                <a:solidFill>
                  <a:srgbClr val="EE2B0A"/>
                </a:solidFill>
                <a:latin typeface="Wingdings" panose="05000000000000000000"/>
                <a:cs typeface="Wingdings" panose="05000000000000000000"/>
              </a:rPr>
              <a:t></a:t>
            </a:r>
            <a:endParaRPr sz="2000">
              <a:latin typeface="Wingdings" panose="05000000000000000000"/>
              <a:cs typeface="Wingdings" panose="05000000000000000000"/>
            </a:endParaRPr>
          </a:p>
        </p:txBody>
      </p:sp>
      <p:sp>
        <p:nvSpPr>
          <p:cNvPr id="7" name="object 7"/>
          <p:cNvSpPr txBox="1"/>
          <p:nvPr/>
        </p:nvSpPr>
        <p:spPr>
          <a:xfrm>
            <a:off x="2067432" y="2662590"/>
            <a:ext cx="6602730" cy="1273810"/>
          </a:xfrm>
          <a:prstGeom prst="rect">
            <a:avLst/>
          </a:prstGeom>
        </p:spPr>
        <p:txBody>
          <a:bodyPr vert="horz" wrap="square" lIns="0" tIns="0" rIns="0" bIns="0" rtlCol="0">
            <a:spAutoFit/>
          </a:bodyPr>
          <a:lstStyle/>
          <a:p>
            <a:pPr marL="12700" marR="5080">
              <a:lnSpc>
                <a:spcPct val="150000"/>
              </a:lnSpc>
            </a:pPr>
            <a:r>
              <a:rPr sz="2800" spc="-5" dirty="0">
                <a:latin typeface="新宋体" panose="02010609030101010101" charset="-122"/>
                <a:cs typeface="新宋体" panose="02010609030101010101" charset="-122"/>
              </a:rPr>
              <a:t>表示图像Q和D的3个分量R,G,B的直方图的i (i≤3)阶中心矩，则它们之间的匹配值为</a:t>
            </a:r>
            <a:endParaRPr sz="2800">
              <a:latin typeface="新宋体" panose="02010609030101010101" charset="-122"/>
              <a:cs typeface="新宋体" panose="02010609030101010101" charset="-122"/>
            </a:endParaRPr>
          </a:p>
        </p:txBody>
      </p:sp>
      <p:sp>
        <p:nvSpPr>
          <p:cNvPr id="8" name="object 8"/>
          <p:cNvSpPr/>
          <p:nvPr/>
        </p:nvSpPr>
        <p:spPr>
          <a:xfrm>
            <a:off x="2749924" y="4950754"/>
            <a:ext cx="29845" cy="22860"/>
          </a:xfrm>
          <a:custGeom>
            <a:avLst/>
            <a:gdLst/>
            <a:ahLst/>
            <a:cxnLst/>
            <a:rect l="l" t="t" r="r" b="b"/>
            <a:pathLst>
              <a:path w="29844" h="22860">
                <a:moveTo>
                  <a:pt x="0" y="22864"/>
                </a:moveTo>
                <a:lnTo>
                  <a:pt x="29715" y="0"/>
                </a:lnTo>
              </a:path>
            </a:pathLst>
          </a:custGeom>
          <a:ln w="11730">
            <a:solidFill>
              <a:srgbClr val="000000"/>
            </a:solidFill>
          </a:ln>
        </p:spPr>
        <p:txBody>
          <a:bodyPr wrap="square" lIns="0" tIns="0" rIns="0" bIns="0" rtlCol="0"/>
          <a:lstStyle/>
          <a:p>
            <a:endParaRPr/>
          </a:p>
        </p:txBody>
      </p:sp>
      <p:sp>
        <p:nvSpPr>
          <p:cNvPr id="9" name="object 9"/>
          <p:cNvSpPr/>
          <p:nvPr/>
        </p:nvSpPr>
        <p:spPr>
          <a:xfrm>
            <a:off x="2779640" y="4957606"/>
            <a:ext cx="43180" cy="307975"/>
          </a:xfrm>
          <a:custGeom>
            <a:avLst/>
            <a:gdLst/>
            <a:ahLst/>
            <a:cxnLst/>
            <a:rect l="l" t="t" r="r" b="b"/>
            <a:pathLst>
              <a:path w="43180" h="307975">
                <a:moveTo>
                  <a:pt x="0" y="0"/>
                </a:moveTo>
                <a:lnTo>
                  <a:pt x="42669" y="307844"/>
                </a:lnTo>
              </a:path>
            </a:pathLst>
          </a:custGeom>
          <a:ln w="19462">
            <a:solidFill>
              <a:srgbClr val="000000"/>
            </a:solidFill>
          </a:ln>
        </p:spPr>
        <p:txBody>
          <a:bodyPr wrap="square" lIns="0" tIns="0" rIns="0" bIns="0" rtlCol="0"/>
          <a:lstStyle/>
          <a:p>
            <a:endParaRPr/>
          </a:p>
        </p:txBody>
      </p:sp>
      <p:sp>
        <p:nvSpPr>
          <p:cNvPr id="10" name="object 10"/>
          <p:cNvSpPr/>
          <p:nvPr/>
        </p:nvSpPr>
        <p:spPr>
          <a:xfrm>
            <a:off x="2827651" y="4437920"/>
            <a:ext cx="6570345" cy="828040"/>
          </a:xfrm>
          <a:custGeom>
            <a:avLst/>
            <a:gdLst/>
            <a:ahLst/>
            <a:cxnLst/>
            <a:rect l="l" t="t" r="r" b="b"/>
            <a:pathLst>
              <a:path w="6570345" h="828039">
                <a:moveTo>
                  <a:pt x="0" y="827544"/>
                </a:moveTo>
                <a:lnTo>
                  <a:pt x="56392" y="0"/>
                </a:lnTo>
                <a:lnTo>
                  <a:pt x="6569930" y="0"/>
                </a:lnTo>
              </a:path>
            </a:pathLst>
          </a:custGeom>
          <a:ln w="12902">
            <a:solidFill>
              <a:srgbClr val="000000"/>
            </a:solidFill>
          </a:ln>
        </p:spPr>
        <p:txBody>
          <a:bodyPr wrap="square" lIns="0" tIns="0" rIns="0" bIns="0" rtlCol="0"/>
          <a:lstStyle/>
          <a:p>
            <a:endParaRPr/>
          </a:p>
        </p:txBody>
      </p:sp>
      <p:sp>
        <p:nvSpPr>
          <p:cNvPr id="11" name="object 11"/>
          <p:cNvSpPr txBox="1"/>
          <p:nvPr/>
        </p:nvSpPr>
        <p:spPr>
          <a:xfrm>
            <a:off x="9282798" y="4611370"/>
            <a:ext cx="116839" cy="226060"/>
          </a:xfrm>
          <a:prstGeom prst="rect">
            <a:avLst/>
          </a:prstGeom>
        </p:spPr>
        <p:txBody>
          <a:bodyPr vert="horz" wrap="square" lIns="0" tIns="0" rIns="0" bIns="0" rtlCol="0">
            <a:spAutoFit/>
          </a:bodyPr>
          <a:lstStyle/>
          <a:p>
            <a:pPr marL="12700">
              <a:lnSpc>
                <a:spcPct val="100000"/>
              </a:lnSpc>
            </a:pPr>
            <a:r>
              <a:rPr sz="1400" spc="15" dirty="0">
                <a:latin typeface="Times New Roman" panose="02020603050405020304"/>
                <a:cs typeface="Times New Roman" panose="02020603050405020304"/>
              </a:rPr>
              <a:t>2</a:t>
            </a:r>
            <a:endParaRPr sz="1400">
              <a:latin typeface="Times New Roman" panose="02020603050405020304"/>
              <a:cs typeface="Times New Roman" panose="02020603050405020304"/>
            </a:endParaRPr>
          </a:p>
        </p:txBody>
      </p:sp>
      <p:sp>
        <p:nvSpPr>
          <p:cNvPr id="12" name="object 12"/>
          <p:cNvSpPr txBox="1"/>
          <p:nvPr/>
        </p:nvSpPr>
        <p:spPr>
          <a:xfrm>
            <a:off x="7047865" y="4611370"/>
            <a:ext cx="116839" cy="226060"/>
          </a:xfrm>
          <a:prstGeom prst="rect">
            <a:avLst/>
          </a:prstGeom>
        </p:spPr>
        <p:txBody>
          <a:bodyPr vert="horz" wrap="square" lIns="0" tIns="0" rIns="0" bIns="0" rtlCol="0">
            <a:spAutoFit/>
          </a:bodyPr>
          <a:lstStyle/>
          <a:p>
            <a:pPr marL="12700">
              <a:lnSpc>
                <a:spcPct val="100000"/>
              </a:lnSpc>
            </a:pPr>
            <a:r>
              <a:rPr sz="1400" spc="15" dirty="0">
                <a:latin typeface="Times New Roman" panose="02020603050405020304"/>
                <a:cs typeface="Times New Roman" panose="02020603050405020304"/>
              </a:rPr>
              <a:t>2</a:t>
            </a:r>
            <a:endParaRPr sz="1400">
              <a:latin typeface="Times New Roman" panose="02020603050405020304"/>
              <a:cs typeface="Times New Roman" panose="02020603050405020304"/>
            </a:endParaRPr>
          </a:p>
        </p:txBody>
      </p:sp>
      <p:sp>
        <p:nvSpPr>
          <p:cNvPr id="13" name="object 13"/>
          <p:cNvSpPr txBox="1"/>
          <p:nvPr/>
        </p:nvSpPr>
        <p:spPr>
          <a:xfrm>
            <a:off x="3262248" y="4457445"/>
            <a:ext cx="116839" cy="226060"/>
          </a:xfrm>
          <a:prstGeom prst="rect">
            <a:avLst/>
          </a:prstGeom>
        </p:spPr>
        <p:txBody>
          <a:bodyPr vert="horz" wrap="square" lIns="0" tIns="0" rIns="0" bIns="0" rtlCol="0">
            <a:spAutoFit/>
          </a:bodyPr>
          <a:lstStyle/>
          <a:p>
            <a:pPr marL="12700">
              <a:lnSpc>
                <a:spcPct val="100000"/>
              </a:lnSpc>
            </a:pPr>
            <a:r>
              <a:rPr sz="1400" spc="15" dirty="0">
                <a:latin typeface="Times New Roman" panose="02020603050405020304"/>
                <a:cs typeface="Times New Roman" panose="02020603050405020304"/>
              </a:rPr>
              <a:t>3</a:t>
            </a:r>
            <a:endParaRPr sz="1400">
              <a:latin typeface="Times New Roman" panose="02020603050405020304"/>
              <a:cs typeface="Times New Roman" panose="02020603050405020304"/>
            </a:endParaRPr>
          </a:p>
        </p:txBody>
      </p:sp>
      <p:sp>
        <p:nvSpPr>
          <p:cNvPr id="14" name="object 14"/>
          <p:cNvSpPr txBox="1"/>
          <p:nvPr/>
        </p:nvSpPr>
        <p:spPr>
          <a:xfrm>
            <a:off x="4820539" y="4611370"/>
            <a:ext cx="116839" cy="226060"/>
          </a:xfrm>
          <a:prstGeom prst="rect">
            <a:avLst/>
          </a:prstGeom>
        </p:spPr>
        <p:txBody>
          <a:bodyPr vert="horz" wrap="square" lIns="0" tIns="0" rIns="0" bIns="0" rtlCol="0">
            <a:spAutoFit/>
          </a:bodyPr>
          <a:lstStyle/>
          <a:p>
            <a:pPr marL="12700">
              <a:lnSpc>
                <a:spcPct val="100000"/>
              </a:lnSpc>
            </a:pPr>
            <a:r>
              <a:rPr sz="1400" spc="15" dirty="0">
                <a:latin typeface="Times New Roman" panose="02020603050405020304"/>
                <a:cs typeface="Times New Roman" panose="02020603050405020304"/>
              </a:rPr>
              <a:t>2</a:t>
            </a:r>
            <a:endParaRPr sz="1400">
              <a:latin typeface="Times New Roman" panose="02020603050405020304"/>
              <a:cs typeface="Times New Roman" panose="02020603050405020304"/>
            </a:endParaRPr>
          </a:p>
        </p:txBody>
      </p:sp>
      <p:sp>
        <p:nvSpPr>
          <p:cNvPr id="15" name="object 15"/>
          <p:cNvSpPr txBox="1"/>
          <p:nvPr/>
        </p:nvSpPr>
        <p:spPr>
          <a:xfrm>
            <a:off x="7518781" y="4457445"/>
            <a:ext cx="1752600" cy="841375"/>
          </a:xfrm>
          <a:prstGeom prst="rect">
            <a:avLst/>
          </a:prstGeom>
        </p:spPr>
        <p:txBody>
          <a:bodyPr vert="horz" wrap="square" lIns="0" tIns="0" rIns="0" bIns="0" rtlCol="0">
            <a:spAutoFit/>
          </a:bodyPr>
          <a:lstStyle/>
          <a:p>
            <a:pPr marL="218440">
              <a:lnSpc>
                <a:spcPts val="1270"/>
              </a:lnSpc>
            </a:pPr>
            <a:r>
              <a:rPr sz="1400" spc="15" dirty="0">
                <a:latin typeface="Times New Roman" panose="02020603050405020304"/>
                <a:cs typeface="Times New Roman" panose="02020603050405020304"/>
              </a:rPr>
              <a:t>3</a:t>
            </a:r>
            <a:endParaRPr sz="1400">
              <a:latin typeface="Times New Roman" panose="02020603050405020304"/>
              <a:cs typeface="Times New Roman" panose="02020603050405020304"/>
            </a:endParaRPr>
          </a:p>
          <a:p>
            <a:pPr marL="12700">
              <a:lnSpc>
                <a:spcPts val="3770"/>
              </a:lnSpc>
              <a:tabLst>
                <a:tab pos="687705" algn="l"/>
                <a:tab pos="1405255" algn="l"/>
              </a:tabLst>
            </a:pPr>
            <a:r>
              <a:rPr sz="1400" i="1" spc="45" dirty="0">
                <a:latin typeface="Times New Roman" panose="02020603050405020304"/>
                <a:cs typeface="Times New Roman" panose="02020603050405020304"/>
              </a:rPr>
              <a:t>B</a:t>
            </a:r>
            <a:r>
              <a:rPr sz="3650" spc="20" dirty="0">
                <a:latin typeface="Symbol" panose="05050102010706020507"/>
                <a:cs typeface="Symbol" panose="05050102010706020507"/>
              </a:rPr>
              <a:t></a:t>
            </a:r>
            <a:r>
              <a:rPr sz="3650" dirty="0">
                <a:latin typeface="Times New Roman" panose="02020603050405020304"/>
                <a:cs typeface="Times New Roman" panose="02020603050405020304"/>
              </a:rPr>
              <a:t>	</a:t>
            </a:r>
            <a:r>
              <a:rPr sz="1400" i="1" spc="-20" dirty="0">
                <a:latin typeface="Times New Roman" panose="02020603050405020304"/>
                <a:cs typeface="Times New Roman" panose="02020603050405020304"/>
              </a:rPr>
              <a:t>i</a:t>
            </a:r>
            <a:r>
              <a:rPr sz="1400" spc="-80" dirty="0">
                <a:latin typeface="Times New Roman" panose="02020603050405020304"/>
                <a:cs typeface="Times New Roman" panose="02020603050405020304"/>
              </a:rPr>
              <a:t>,</a:t>
            </a:r>
            <a:r>
              <a:rPr sz="1400" i="1" spc="20" dirty="0">
                <a:latin typeface="Times New Roman" panose="02020603050405020304"/>
                <a:cs typeface="Times New Roman" panose="02020603050405020304"/>
              </a:rPr>
              <a:t>QB</a:t>
            </a:r>
            <a:r>
              <a:rPr sz="1400" i="1" dirty="0">
                <a:latin typeface="Times New Roman" panose="02020603050405020304"/>
                <a:cs typeface="Times New Roman" panose="02020603050405020304"/>
              </a:rPr>
              <a:t>	</a:t>
            </a:r>
            <a:r>
              <a:rPr sz="1400" i="1" spc="-20" dirty="0">
                <a:latin typeface="Times New Roman" panose="02020603050405020304"/>
                <a:cs typeface="Times New Roman" panose="02020603050405020304"/>
              </a:rPr>
              <a:t>i</a:t>
            </a:r>
            <a:r>
              <a:rPr sz="1400" spc="-15" dirty="0">
                <a:latin typeface="Times New Roman" panose="02020603050405020304"/>
                <a:cs typeface="Times New Roman" panose="02020603050405020304"/>
              </a:rPr>
              <a:t>,</a:t>
            </a:r>
            <a:r>
              <a:rPr sz="1400" i="1" spc="20" dirty="0">
                <a:latin typeface="Times New Roman" panose="02020603050405020304"/>
                <a:cs typeface="Times New Roman" panose="02020603050405020304"/>
              </a:rPr>
              <a:t>DB</a:t>
            </a:r>
            <a:endParaRPr sz="1400">
              <a:latin typeface="Times New Roman" panose="02020603050405020304"/>
              <a:cs typeface="Times New Roman" panose="02020603050405020304"/>
            </a:endParaRPr>
          </a:p>
          <a:p>
            <a:pPr marL="163830">
              <a:lnSpc>
                <a:spcPts val="1480"/>
              </a:lnSpc>
            </a:pPr>
            <a:r>
              <a:rPr sz="1400" i="1" spc="-20" dirty="0">
                <a:latin typeface="Times New Roman" panose="02020603050405020304"/>
                <a:cs typeface="Times New Roman" panose="02020603050405020304"/>
              </a:rPr>
              <a:t>i</a:t>
            </a:r>
            <a:r>
              <a:rPr sz="1400" spc="-245" dirty="0">
                <a:latin typeface="Symbol" panose="05050102010706020507"/>
                <a:cs typeface="Symbol" panose="05050102010706020507"/>
              </a:rPr>
              <a:t></a:t>
            </a:r>
            <a:r>
              <a:rPr sz="1400" spc="15" dirty="0">
                <a:latin typeface="Times New Roman" panose="02020603050405020304"/>
                <a:cs typeface="Times New Roman" panose="02020603050405020304"/>
              </a:rPr>
              <a:t>1</a:t>
            </a:r>
            <a:endParaRPr sz="1400">
              <a:latin typeface="Times New Roman" panose="02020603050405020304"/>
              <a:cs typeface="Times New Roman" panose="02020603050405020304"/>
            </a:endParaRPr>
          </a:p>
        </p:txBody>
      </p:sp>
      <p:sp>
        <p:nvSpPr>
          <p:cNvPr id="16" name="object 16"/>
          <p:cNvSpPr txBox="1"/>
          <p:nvPr/>
        </p:nvSpPr>
        <p:spPr>
          <a:xfrm>
            <a:off x="5232793" y="4457445"/>
            <a:ext cx="1807210" cy="841375"/>
          </a:xfrm>
          <a:prstGeom prst="rect">
            <a:avLst/>
          </a:prstGeom>
        </p:spPr>
        <p:txBody>
          <a:bodyPr vert="horz" wrap="square" lIns="0" tIns="0" rIns="0" bIns="0" rtlCol="0">
            <a:spAutoFit/>
          </a:bodyPr>
          <a:lstStyle/>
          <a:p>
            <a:pPr marL="234950">
              <a:lnSpc>
                <a:spcPts val="1270"/>
              </a:lnSpc>
            </a:pPr>
            <a:r>
              <a:rPr sz="1400" spc="15" dirty="0">
                <a:latin typeface="Times New Roman" panose="02020603050405020304"/>
                <a:cs typeface="Times New Roman" panose="02020603050405020304"/>
              </a:rPr>
              <a:t>3</a:t>
            </a:r>
            <a:endParaRPr sz="1400">
              <a:latin typeface="Times New Roman" panose="02020603050405020304"/>
              <a:cs typeface="Times New Roman" panose="02020603050405020304"/>
            </a:endParaRPr>
          </a:p>
          <a:p>
            <a:pPr marL="12700">
              <a:lnSpc>
                <a:spcPts val="3770"/>
              </a:lnSpc>
              <a:tabLst>
                <a:tab pos="704215" algn="l"/>
                <a:tab pos="1439545" algn="l"/>
              </a:tabLst>
            </a:pPr>
            <a:r>
              <a:rPr sz="1400" i="1" spc="20" dirty="0">
                <a:latin typeface="Times New Roman" panose="02020603050405020304"/>
                <a:cs typeface="Times New Roman" panose="02020603050405020304"/>
              </a:rPr>
              <a:t>G</a:t>
            </a:r>
            <a:r>
              <a:rPr sz="3650" spc="20" dirty="0">
                <a:latin typeface="Symbol" panose="05050102010706020507"/>
                <a:cs typeface="Symbol" panose="05050102010706020507"/>
              </a:rPr>
              <a:t></a:t>
            </a:r>
            <a:r>
              <a:rPr sz="3650" spc="20" dirty="0">
                <a:latin typeface="Times New Roman" panose="02020603050405020304"/>
                <a:cs typeface="Times New Roman" panose="02020603050405020304"/>
              </a:rPr>
              <a:t>	</a:t>
            </a:r>
            <a:r>
              <a:rPr sz="1400" i="1" spc="-20" dirty="0">
                <a:latin typeface="Times New Roman" panose="02020603050405020304"/>
                <a:cs typeface="Times New Roman" panose="02020603050405020304"/>
              </a:rPr>
              <a:t>i</a:t>
            </a:r>
            <a:r>
              <a:rPr sz="1400" spc="-75" dirty="0">
                <a:latin typeface="Times New Roman" panose="02020603050405020304"/>
                <a:cs typeface="Times New Roman" panose="02020603050405020304"/>
              </a:rPr>
              <a:t>,</a:t>
            </a:r>
            <a:r>
              <a:rPr sz="1400" i="1" spc="20" dirty="0">
                <a:latin typeface="Times New Roman" panose="02020603050405020304"/>
                <a:cs typeface="Times New Roman" panose="02020603050405020304"/>
              </a:rPr>
              <a:t>QG</a:t>
            </a:r>
            <a:r>
              <a:rPr sz="1400" i="1" dirty="0">
                <a:latin typeface="Times New Roman" panose="02020603050405020304"/>
                <a:cs typeface="Times New Roman" panose="02020603050405020304"/>
              </a:rPr>
              <a:t>	</a:t>
            </a:r>
            <a:r>
              <a:rPr sz="1400" i="1" spc="-20" dirty="0">
                <a:latin typeface="Times New Roman" panose="02020603050405020304"/>
                <a:cs typeface="Times New Roman" panose="02020603050405020304"/>
              </a:rPr>
              <a:t>i</a:t>
            </a:r>
            <a:r>
              <a:rPr sz="1400" spc="-15" dirty="0">
                <a:latin typeface="Times New Roman" panose="02020603050405020304"/>
                <a:cs typeface="Times New Roman" panose="02020603050405020304"/>
              </a:rPr>
              <a:t>,</a:t>
            </a:r>
            <a:r>
              <a:rPr sz="1400" i="1" spc="20" dirty="0">
                <a:latin typeface="Times New Roman" panose="02020603050405020304"/>
                <a:cs typeface="Times New Roman" panose="02020603050405020304"/>
              </a:rPr>
              <a:t>DG</a:t>
            </a:r>
            <a:endParaRPr sz="1400">
              <a:latin typeface="Times New Roman" panose="02020603050405020304"/>
              <a:cs typeface="Times New Roman" panose="02020603050405020304"/>
            </a:endParaRPr>
          </a:p>
          <a:p>
            <a:pPr marL="180975">
              <a:lnSpc>
                <a:spcPts val="1480"/>
              </a:lnSpc>
            </a:pPr>
            <a:r>
              <a:rPr sz="1400" i="1" spc="-20" dirty="0">
                <a:latin typeface="Times New Roman" panose="02020603050405020304"/>
                <a:cs typeface="Times New Roman" panose="02020603050405020304"/>
              </a:rPr>
              <a:t>i</a:t>
            </a:r>
            <a:r>
              <a:rPr sz="1400" spc="-240" dirty="0">
                <a:latin typeface="Symbol" panose="05050102010706020507"/>
                <a:cs typeface="Symbol" panose="05050102010706020507"/>
              </a:rPr>
              <a:t></a:t>
            </a:r>
            <a:r>
              <a:rPr sz="1400" spc="15" dirty="0">
                <a:latin typeface="Times New Roman" panose="02020603050405020304"/>
                <a:cs typeface="Times New Roman" panose="02020603050405020304"/>
              </a:rPr>
              <a:t>1</a:t>
            </a:r>
            <a:endParaRPr sz="1400">
              <a:latin typeface="Times New Roman" panose="02020603050405020304"/>
              <a:cs typeface="Times New Roman" panose="02020603050405020304"/>
            </a:endParaRPr>
          </a:p>
        </p:txBody>
      </p:sp>
      <p:sp>
        <p:nvSpPr>
          <p:cNvPr id="17" name="object 17"/>
          <p:cNvSpPr txBox="1"/>
          <p:nvPr/>
        </p:nvSpPr>
        <p:spPr>
          <a:xfrm>
            <a:off x="3208172" y="5072379"/>
            <a:ext cx="231775" cy="226060"/>
          </a:xfrm>
          <a:prstGeom prst="rect">
            <a:avLst/>
          </a:prstGeom>
        </p:spPr>
        <p:txBody>
          <a:bodyPr vert="horz" wrap="square" lIns="0" tIns="0" rIns="0" bIns="0" rtlCol="0">
            <a:spAutoFit/>
          </a:bodyPr>
          <a:lstStyle/>
          <a:p>
            <a:pPr marL="12700">
              <a:lnSpc>
                <a:spcPct val="100000"/>
              </a:lnSpc>
            </a:pPr>
            <a:r>
              <a:rPr sz="1400" i="1" spc="-20" dirty="0">
                <a:latin typeface="Times New Roman" panose="02020603050405020304"/>
                <a:cs typeface="Times New Roman" panose="02020603050405020304"/>
              </a:rPr>
              <a:t>i</a:t>
            </a:r>
            <a:r>
              <a:rPr sz="1400" spc="-245" dirty="0">
                <a:latin typeface="Symbol" panose="05050102010706020507"/>
                <a:cs typeface="Symbol" panose="05050102010706020507"/>
              </a:rPr>
              <a:t></a:t>
            </a:r>
            <a:r>
              <a:rPr sz="1400" spc="15" dirty="0">
                <a:latin typeface="Times New Roman" panose="02020603050405020304"/>
                <a:cs typeface="Times New Roman" panose="02020603050405020304"/>
              </a:rPr>
              <a:t>1</a:t>
            </a:r>
            <a:endParaRPr sz="1400">
              <a:latin typeface="Times New Roman" panose="02020603050405020304"/>
              <a:cs typeface="Times New Roman" panose="02020603050405020304"/>
            </a:endParaRPr>
          </a:p>
        </p:txBody>
      </p:sp>
      <p:sp>
        <p:nvSpPr>
          <p:cNvPr id="18" name="object 18"/>
          <p:cNvSpPr txBox="1"/>
          <p:nvPr/>
        </p:nvSpPr>
        <p:spPr>
          <a:xfrm>
            <a:off x="4449445" y="4852149"/>
            <a:ext cx="359410" cy="226060"/>
          </a:xfrm>
          <a:prstGeom prst="rect">
            <a:avLst/>
          </a:prstGeom>
        </p:spPr>
        <p:txBody>
          <a:bodyPr vert="horz" wrap="square" lIns="0" tIns="0" rIns="0" bIns="0" rtlCol="0">
            <a:spAutoFit/>
          </a:bodyPr>
          <a:lstStyle/>
          <a:p>
            <a:pPr marL="12700">
              <a:lnSpc>
                <a:spcPct val="100000"/>
              </a:lnSpc>
            </a:pPr>
            <a:r>
              <a:rPr sz="1400" i="1" spc="-20" dirty="0">
                <a:latin typeface="Times New Roman" panose="02020603050405020304"/>
                <a:cs typeface="Times New Roman" panose="02020603050405020304"/>
              </a:rPr>
              <a:t>i</a:t>
            </a:r>
            <a:r>
              <a:rPr sz="1400" spc="-15" dirty="0">
                <a:latin typeface="Times New Roman" panose="02020603050405020304"/>
                <a:cs typeface="Times New Roman" panose="02020603050405020304"/>
              </a:rPr>
              <a:t>,</a:t>
            </a:r>
            <a:r>
              <a:rPr sz="1400" i="1" spc="20" dirty="0">
                <a:latin typeface="Times New Roman" panose="02020603050405020304"/>
                <a:cs typeface="Times New Roman" panose="02020603050405020304"/>
              </a:rPr>
              <a:t>DR</a:t>
            </a:r>
            <a:endParaRPr sz="1400">
              <a:latin typeface="Times New Roman" panose="02020603050405020304"/>
              <a:cs typeface="Times New Roman" panose="02020603050405020304"/>
            </a:endParaRPr>
          </a:p>
        </p:txBody>
      </p:sp>
      <p:sp>
        <p:nvSpPr>
          <p:cNvPr id="19" name="object 19"/>
          <p:cNvSpPr txBox="1"/>
          <p:nvPr/>
        </p:nvSpPr>
        <p:spPr>
          <a:xfrm>
            <a:off x="3731628" y="4852149"/>
            <a:ext cx="351790" cy="226060"/>
          </a:xfrm>
          <a:prstGeom prst="rect">
            <a:avLst/>
          </a:prstGeom>
        </p:spPr>
        <p:txBody>
          <a:bodyPr vert="horz" wrap="square" lIns="0" tIns="0" rIns="0" bIns="0" rtlCol="0">
            <a:spAutoFit/>
          </a:bodyPr>
          <a:lstStyle/>
          <a:p>
            <a:pPr marL="12700">
              <a:lnSpc>
                <a:spcPct val="100000"/>
              </a:lnSpc>
            </a:pPr>
            <a:r>
              <a:rPr sz="1400" i="1" spc="-15" dirty="0">
                <a:latin typeface="Times New Roman" panose="02020603050405020304"/>
                <a:cs typeface="Times New Roman" panose="02020603050405020304"/>
              </a:rPr>
              <a:t>i</a:t>
            </a:r>
            <a:r>
              <a:rPr sz="1400" spc="-75" dirty="0">
                <a:latin typeface="Times New Roman" panose="02020603050405020304"/>
                <a:cs typeface="Times New Roman" panose="02020603050405020304"/>
              </a:rPr>
              <a:t>,</a:t>
            </a:r>
            <a:r>
              <a:rPr sz="1400" i="1" spc="20" dirty="0">
                <a:latin typeface="Times New Roman" panose="02020603050405020304"/>
                <a:cs typeface="Times New Roman" panose="02020603050405020304"/>
              </a:rPr>
              <a:t>QR</a:t>
            </a:r>
            <a:endParaRPr sz="1400">
              <a:latin typeface="Times New Roman" panose="02020603050405020304"/>
              <a:cs typeface="Times New Roman" panose="02020603050405020304"/>
            </a:endParaRPr>
          </a:p>
        </p:txBody>
      </p:sp>
      <p:sp>
        <p:nvSpPr>
          <p:cNvPr id="20" name="object 20"/>
          <p:cNvSpPr txBox="1"/>
          <p:nvPr/>
        </p:nvSpPr>
        <p:spPr>
          <a:xfrm>
            <a:off x="3056508" y="4852149"/>
            <a:ext cx="137160" cy="226060"/>
          </a:xfrm>
          <a:prstGeom prst="rect">
            <a:avLst/>
          </a:prstGeom>
        </p:spPr>
        <p:txBody>
          <a:bodyPr vert="horz" wrap="square" lIns="0" tIns="0" rIns="0" bIns="0" rtlCol="0">
            <a:spAutoFit/>
          </a:bodyPr>
          <a:lstStyle/>
          <a:p>
            <a:pPr marL="12700">
              <a:lnSpc>
                <a:spcPct val="100000"/>
              </a:lnSpc>
            </a:pPr>
            <a:r>
              <a:rPr sz="1400" i="1" spc="15" dirty="0">
                <a:latin typeface="Times New Roman" panose="02020603050405020304"/>
                <a:cs typeface="Times New Roman" panose="02020603050405020304"/>
              </a:rPr>
              <a:t>R</a:t>
            </a:r>
            <a:endParaRPr sz="1400">
              <a:latin typeface="Times New Roman" panose="02020603050405020304"/>
              <a:cs typeface="Times New Roman" panose="02020603050405020304"/>
            </a:endParaRPr>
          </a:p>
        </p:txBody>
      </p:sp>
      <p:sp>
        <p:nvSpPr>
          <p:cNvPr id="21" name="object 21"/>
          <p:cNvSpPr txBox="1"/>
          <p:nvPr/>
        </p:nvSpPr>
        <p:spPr>
          <a:xfrm>
            <a:off x="7910441" y="4462526"/>
            <a:ext cx="1398270" cy="584835"/>
          </a:xfrm>
          <a:prstGeom prst="rect">
            <a:avLst/>
          </a:prstGeom>
        </p:spPr>
        <p:txBody>
          <a:bodyPr vert="horz" wrap="square" lIns="0" tIns="0" rIns="0" bIns="0" rtlCol="0">
            <a:spAutoFit/>
          </a:bodyPr>
          <a:lstStyle/>
          <a:p>
            <a:pPr marL="12700">
              <a:lnSpc>
                <a:spcPts val="4605"/>
              </a:lnSpc>
              <a:tabLst>
                <a:tab pos="625475" algn="l"/>
                <a:tab pos="1322705" algn="l"/>
              </a:tabLst>
            </a:pPr>
            <a:r>
              <a:rPr sz="3850" spc="-765" dirty="0">
                <a:latin typeface="Symbol" panose="05050102010706020507"/>
                <a:cs typeface="Symbol" panose="05050102010706020507"/>
              </a:rPr>
              <a:t></a:t>
            </a:r>
            <a:r>
              <a:rPr sz="2450" i="1" dirty="0">
                <a:latin typeface="Times New Roman" panose="02020603050405020304"/>
                <a:cs typeface="Times New Roman" panose="02020603050405020304"/>
              </a:rPr>
              <a:t>M	</a:t>
            </a:r>
            <a:r>
              <a:rPr sz="2450" spc="-5" dirty="0">
                <a:latin typeface="Symbol" panose="05050102010706020507"/>
                <a:cs typeface="Symbol" panose="05050102010706020507"/>
              </a:rPr>
              <a:t></a:t>
            </a:r>
            <a:r>
              <a:rPr sz="2450" i="1" dirty="0">
                <a:latin typeface="Times New Roman" panose="02020603050405020304"/>
                <a:cs typeface="Times New Roman" panose="02020603050405020304"/>
              </a:rPr>
              <a:t>M	</a:t>
            </a:r>
            <a:r>
              <a:rPr sz="3850" spc="-800" dirty="0">
                <a:latin typeface="Symbol" panose="05050102010706020507"/>
                <a:cs typeface="Symbol" panose="05050102010706020507"/>
              </a:rPr>
              <a:t></a:t>
            </a:r>
            <a:endParaRPr sz="3850">
              <a:latin typeface="Symbol" panose="05050102010706020507"/>
              <a:cs typeface="Symbol" panose="05050102010706020507"/>
            </a:endParaRPr>
          </a:p>
        </p:txBody>
      </p:sp>
      <p:sp>
        <p:nvSpPr>
          <p:cNvPr id="22" name="object 22"/>
          <p:cNvSpPr txBox="1"/>
          <p:nvPr/>
        </p:nvSpPr>
        <p:spPr>
          <a:xfrm>
            <a:off x="5641213" y="4462526"/>
            <a:ext cx="1971039" cy="584835"/>
          </a:xfrm>
          <a:prstGeom prst="rect">
            <a:avLst/>
          </a:prstGeom>
        </p:spPr>
        <p:txBody>
          <a:bodyPr vert="horz" wrap="square" lIns="0" tIns="0" rIns="0" bIns="0" rtlCol="0">
            <a:spAutoFit/>
          </a:bodyPr>
          <a:lstStyle/>
          <a:p>
            <a:pPr marL="12700">
              <a:lnSpc>
                <a:spcPts val="4605"/>
              </a:lnSpc>
              <a:tabLst>
                <a:tab pos="643255" algn="l"/>
                <a:tab pos="1356995" algn="l"/>
              </a:tabLst>
            </a:pPr>
            <a:r>
              <a:rPr sz="3850" spc="-765" dirty="0">
                <a:latin typeface="Symbol" panose="05050102010706020507"/>
                <a:cs typeface="Symbol" panose="05050102010706020507"/>
              </a:rPr>
              <a:t></a:t>
            </a:r>
            <a:r>
              <a:rPr sz="2450" i="1" dirty="0">
                <a:latin typeface="Times New Roman" panose="02020603050405020304"/>
                <a:cs typeface="Times New Roman" panose="02020603050405020304"/>
              </a:rPr>
              <a:t>M	</a:t>
            </a:r>
            <a:r>
              <a:rPr sz="2450" spc="-5" dirty="0">
                <a:latin typeface="Symbol" panose="05050102010706020507"/>
                <a:cs typeface="Symbol" panose="05050102010706020507"/>
              </a:rPr>
              <a:t></a:t>
            </a:r>
            <a:r>
              <a:rPr sz="2450" i="1" dirty="0">
                <a:latin typeface="Times New Roman" panose="02020603050405020304"/>
                <a:cs typeface="Times New Roman" panose="02020603050405020304"/>
              </a:rPr>
              <a:t>M	</a:t>
            </a:r>
            <a:r>
              <a:rPr sz="3850" spc="-685" dirty="0">
                <a:latin typeface="Symbol" panose="05050102010706020507"/>
                <a:cs typeface="Symbol" panose="05050102010706020507"/>
              </a:rPr>
              <a:t></a:t>
            </a:r>
            <a:r>
              <a:rPr sz="3850" spc="-60" dirty="0">
                <a:latin typeface="Times New Roman" panose="02020603050405020304"/>
                <a:cs typeface="Times New Roman" panose="02020603050405020304"/>
              </a:rPr>
              <a:t> </a:t>
            </a:r>
            <a:r>
              <a:rPr sz="2450" spc="-175" dirty="0">
                <a:latin typeface="Symbol" panose="05050102010706020507"/>
                <a:cs typeface="Symbol" panose="05050102010706020507"/>
              </a:rPr>
              <a:t></a:t>
            </a:r>
            <a:r>
              <a:rPr sz="2450" i="1" dirty="0">
                <a:latin typeface="Times New Roman" panose="02020603050405020304"/>
                <a:cs typeface="Times New Roman" panose="02020603050405020304"/>
              </a:rPr>
              <a:t>W</a:t>
            </a:r>
            <a:endParaRPr sz="2450">
              <a:latin typeface="Times New Roman" panose="02020603050405020304"/>
              <a:cs typeface="Times New Roman" panose="02020603050405020304"/>
            </a:endParaRPr>
          </a:p>
        </p:txBody>
      </p:sp>
      <p:sp>
        <p:nvSpPr>
          <p:cNvPr id="23" name="object 23"/>
          <p:cNvSpPr txBox="1"/>
          <p:nvPr/>
        </p:nvSpPr>
        <p:spPr>
          <a:xfrm>
            <a:off x="4950853" y="4640326"/>
            <a:ext cx="382905" cy="384810"/>
          </a:xfrm>
          <a:prstGeom prst="rect">
            <a:avLst/>
          </a:prstGeom>
        </p:spPr>
        <p:txBody>
          <a:bodyPr vert="horz" wrap="square" lIns="0" tIns="0" rIns="0" bIns="0" rtlCol="0">
            <a:spAutoFit/>
          </a:bodyPr>
          <a:lstStyle/>
          <a:p>
            <a:pPr marL="12700">
              <a:lnSpc>
                <a:spcPct val="100000"/>
              </a:lnSpc>
            </a:pPr>
            <a:r>
              <a:rPr sz="2450" spc="-585" dirty="0">
                <a:latin typeface="Symbol" panose="05050102010706020507"/>
                <a:cs typeface="Symbol" panose="05050102010706020507"/>
              </a:rPr>
              <a:t></a:t>
            </a:r>
            <a:r>
              <a:rPr sz="2450" i="1" dirty="0">
                <a:latin typeface="Times New Roman" panose="02020603050405020304"/>
                <a:cs typeface="Times New Roman" panose="02020603050405020304"/>
              </a:rPr>
              <a:t>W</a:t>
            </a:r>
            <a:endParaRPr sz="2450">
              <a:latin typeface="Times New Roman" panose="02020603050405020304"/>
              <a:cs typeface="Times New Roman" panose="02020603050405020304"/>
            </a:endParaRPr>
          </a:p>
        </p:txBody>
      </p:sp>
      <p:sp>
        <p:nvSpPr>
          <p:cNvPr id="24" name="object 24"/>
          <p:cNvSpPr txBox="1"/>
          <p:nvPr/>
        </p:nvSpPr>
        <p:spPr>
          <a:xfrm>
            <a:off x="1776374" y="4462526"/>
            <a:ext cx="3069590" cy="658495"/>
          </a:xfrm>
          <a:prstGeom prst="rect">
            <a:avLst/>
          </a:prstGeom>
        </p:spPr>
        <p:txBody>
          <a:bodyPr vert="horz" wrap="square" lIns="0" tIns="0" rIns="0" bIns="0" rtlCol="0">
            <a:spAutoFit/>
          </a:bodyPr>
          <a:lstStyle/>
          <a:p>
            <a:pPr marL="12700">
              <a:lnSpc>
                <a:spcPct val="100000"/>
              </a:lnSpc>
              <a:tabLst>
                <a:tab pos="1100455" algn="l"/>
                <a:tab pos="2297430" algn="l"/>
                <a:tab pos="2994660" algn="l"/>
              </a:tabLst>
            </a:pPr>
            <a:r>
              <a:rPr sz="2450" i="1" spc="-340" dirty="0">
                <a:latin typeface="Times New Roman" panose="02020603050405020304"/>
                <a:cs typeface="Times New Roman" panose="02020603050405020304"/>
              </a:rPr>
              <a:t>P</a:t>
            </a:r>
            <a:r>
              <a:rPr sz="3250" spc="-570" dirty="0">
                <a:latin typeface="Symbol" panose="05050102010706020507"/>
                <a:cs typeface="Symbol" panose="05050102010706020507"/>
              </a:rPr>
              <a:t></a:t>
            </a:r>
            <a:r>
              <a:rPr sz="2450" i="1" spc="-430" dirty="0">
                <a:latin typeface="Times New Roman" panose="02020603050405020304"/>
                <a:cs typeface="Times New Roman" panose="02020603050405020304"/>
              </a:rPr>
              <a:t>Q</a:t>
            </a:r>
            <a:r>
              <a:rPr sz="2450" spc="130" dirty="0">
                <a:latin typeface="Times New Roman" panose="02020603050405020304"/>
                <a:cs typeface="Times New Roman" panose="02020603050405020304"/>
              </a:rPr>
              <a:t>,</a:t>
            </a:r>
            <a:r>
              <a:rPr sz="2450" i="1" spc="-345" dirty="0">
                <a:latin typeface="Times New Roman" panose="02020603050405020304"/>
                <a:cs typeface="Times New Roman" panose="02020603050405020304"/>
              </a:rPr>
              <a:t>D</a:t>
            </a:r>
            <a:r>
              <a:rPr sz="3250" spc="-210" dirty="0">
                <a:latin typeface="Symbol" panose="05050102010706020507"/>
                <a:cs typeface="Symbol" panose="05050102010706020507"/>
              </a:rPr>
              <a:t></a:t>
            </a:r>
            <a:r>
              <a:rPr sz="2450" dirty="0">
                <a:latin typeface="Symbol" panose="05050102010706020507"/>
                <a:cs typeface="Symbol" panose="05050102010706020507"/>
              </a:rPr>
              <a:t></a:t>
            </a:r>
            <a:r>
              <a:rPr sz="2450" dirty="0">
                <a:latin typeface="Times New Roman" panose="02020603050405020304"/>
                <a:cs typeface="Times New Roman" panose="02020603050405020304"/>
              </a:rPr>
              <a:t>	</a:t>
            </a:r>
            <a:r>
              <a:rPr sz="2450" i="1" dirty="0">
                <a:latin typeface="Times New Roman" panose="02020603050405020304"/>
                <a:cs typeface="Times New Roman" panose="02020603050405020304"/>
              </a:rPr>
              <a:t>W</a:t>
            </a:r>
            <a:r>
              <a:rPr sz="2450" i="1" spc="-245" dirty="0">
                <a:latin typeface="Times New Roman" panose="02020603050405020304"/>
                <a:cs typeface="Times New Roman" panose="02020603050405020304"/>
              </a:rPr>
              <a:t> </a:t>
            </a:r>
            <a:r>
              <a:rPr sz="5475" spc="-644" baseline="-8000" dirty="0">
                <a:latin typeface="Symbol" panose="05050102010706020507"/>
                <a:cs typeface="Symbol" panose="05050102010706020507"/>
              </a:rPr>
              <a:t></a:t>
            </a:r>
            <a:r>
              <a:rPr sz="3850" spc="-765" dirty="0">
                <a:latin typeface="Symbol" panose="05050102010706020507"/>
                <a:cs typeface="Symbol" panose="05050102010706020507"/>
              </a:rPr>
              <a:t></a:t>
            </a:r>
            <a:r>
              <a:rPr sz="2450" i="1" dirty="0">
                <a:latin typeface="Times New Roman" panose="02020603050405020304"/>
                <a:cs typeface="Times New Roman" panose="02020603050405020304"/>
              </a:rPr>
              <a:t>M	</a:t>
            </a:r>
            <a:r>
              <a:rPr sz="2450" spc="-5" dirty="0">
                <a:latin typeface="Symbol" panose="05050102010706020507"/>
                <a:cs typeface="Symbol" panose="05050102010706020507"/>
              </a:rPr>
              <a:t></a:t>
            </a:r>
            <a:r>
              <a:rPr sz="2450" i="1" dirty="0">
                <a:latin typeface="Times New Roman" panose="02020603050405020304"/>
                <a:cs typeface="Times New Roman" panose="02020603050405020304"/>
              </a:rPr>
              <a:t>M	</a:t>
            </a:r>
            <a:r>
              <a:rPr sz="3850" spc="-800" dirty="0">
                <a:latin typeface="Symbol" panose="05050102010706020507"/>
                <a:cs typeface="Symbol" panose="05050102010706020507"/>
              </a:rPr>
              <a:t></a:t>
            </a:r>
            <a:endParaRPr sz="3850">
              <a:latin typeface="Symbol" panose="05050102010706020507"/>
              <a:cs typeface="Symbol" panose="05050102010706020507"/>
            </a:endParaRPr>
          </a:p>
        </p:txBody>
      </p:sp>
      <p:sp>
        <p:nvSpPr>
          <p:cNvPr id="25" name="object 25"/>
          <p:cNvSpPr txBox="1"/>
          <p:nvPr/>
        </p:nvSpPr>
        <p:spPr>
          <a:xfrm>
            <a:off x="2020951" y="5369214"/>
            <a:ext cx="7491730" cy="1273810"/>
          </a:xfrm>
          <a:prstGeom prst="rect">
            <a:avLst/>
          </a:prstGeom>
        </p:spPr>
        <p:txBody>
          <a:bodyPr vert="horz" wrap="square" lIns="0" tIns="0" rIns="0" bIns="0" rtlCol="0">
            <a:spAutoFit/>
          </a:bodyPr>
          <a:lstStyle/>
          <a:p>
            <a:pPr marL="12700" marR="5080">
              <a:lnSpc>
                <a:spcPct val="150000"/>
              </a:lnSpc>
            </a:pPr>
            <a:r>
              <a:rPr sz="2800" spc="-5" dirty="0">
                <a:latin typeface="新宋体" panose="02010609030101010101" charset="-122"/>
                <a:cs typeface="新宋体" panose="02010609030101010101" charset="-122"/>
              </a:rPr>
              <a:t>如果彩色图像用3个分量H,S,V来表示，也可用类 似方法计算</a:t>
            </a:r>
            <a:endParaRPr sz="2800">
              <a:latin typeface="新宋体" panose="02010609030101010101" charset="-122"/>
              <a:cs typeface="新宋体" panose="02010609030101010101" charset="-122"/>
            </a:endParaRPr>
          </a:p>
        </p:txBody>
      </p:sp>
      <p:sp>
        <p:nvSpPr>
          <p:cNvPr id="26" name="object 26"/>
          <p:cNvSpPr txBox="1"/>
          <p:nvPr/>
        </p:nvSpPr>
        <p:spPr>
          <a:xfrm>
            <a:off x="2445397" y="2468371"/>
            <a:ext cx="7030084" cy="399415"/>
          </a:xfrm>
          <a:prstGeom prst="rect">
            <a:avLst/>
          </a:prstGeom>
        </p:spPr>
        <p:txBody>
          <a:bodyPr vert="horz" wrap="square" lIns="0" tIns="0" rIns="0" bIns="0" rtlCol="0">
            <a:spAutoFit/>
          </a:bodyPr>
          <a:lstStyle/>
          <a:p>
            <a:pPr marL="12700">
              <a:lnSpc>
                <a:spcPts val="3145"/>
              </a:lnSpc>
            </a:pPr>
            <a:r>
              <a:rPr sz="4200" spc="-7" baseline="3000" dirty="0">
                <a:latin typeface="新宋体" panose="02010609030101010101" charset="-122"/>
                <a:cs typeface="新宋体" panose="02010609030101010101" charset="-122"/>
              </a:rPr>
              <a:t>对彩色图像，</a:t>
            </a:r>
            <a:r>
              <a:rPr sz="4200" baseline="3000" dirty="0">
                <a:latin typeface="新宋体" panose="02010609030101010101" charset="-122"/>
                <a:cs typeface="新宋体" panose="02010609030101010101" charset="-122"/>
              </a:rPr>
              <a:t>用</a:t>
            </a:r>
            <a:r>
              <a:rPr sz="4200" spc="-1139" baseline="3000" dirty="0">
                <a:latin typeface="新宋体" panose="02010609030101010101" charset="-122"/>
                <a:cs typeface="新宋体" panose="02010609030101010101" charset="-122"/>
              </a:rPr>
              <a:t> </a:t>
            </a:r>
            <a:r>
              <a:rPr sz="3225" i="1" spc="104" baseline="14000" dirty="0">
                <a:latin typeface="Times New Roman" panose="02020603050405020304"/>
                <a:cs typeface="Times New Roman" panose="02020603050405020304"/>
              </a:rPr>
              <a:t>M</a:t>
            </a:r>
            <a:r>
              <a:rPr sz="1250" i="1" spc="55" dirty="0">
                <a:latin typeface="Times New Roman" panose="02020603050405020304"/>
                <a:cs typeface="Times New Roman" panose="02020603050405020304"/>
              </a:rPr>
              <a:t>i</a:t>
            </a:r>
            <a:r>
              <a:rPr sz="1250" spc="-10" dirty="0">
                <a:latin typeface="Times New Roman" panose="02020603050405020304"/>
                <a:cs typeface="Times New Roman" panose="02020603050405020304"/>
              </a:rPr>
              <a:t>,</a:t>
            </a:r>
            <a:r>
              <a:rPr sz="1250" i="1" dirty="0">
                <a:latin typeface="Times New Roman" panose="02020603050405020304"/>
                <a:cs typeface="Times New Roman" panose="02020603050405020304"/>
              </a:rPr>
              <a:t>QR</a:t>
            </a:r>
            <a:r>
              <a:rPr sz="1250" i="1" spc="-204" dirty="0">
                <a:latin typeface="Times New Roman" panose="02020603050405020304"/>
                <a:cs typeface="Times New Roman" panose="02020603050405020304"/>
              </a:rPr>
              <a:t> </a:t>
            </a:r>
            <a:r>
              <a:rPr sz="3225" spc="-7" baseline="14000" dirty="0">
                <a:latin typeface="Times New Roman" panose="02020603050405020304"/>
                <a:cs typeface="Times New Roman" panose="02020603050405020304"/>
              </a:rPr>
              <a:t>,</a:t>
            </a:r>
            <a:r>
              <a:rPr sz="3225" spc="-442" baseline="14000" dirty="0">
                <a:latin typeface="Times New Roman" panose="02020603050405020304"/>
                <a:cs typeface="Times New Roman" panose="02020603050405020304"/>
              </a:rPr>
              <a:t> </a:t>
            </a:r>
            <a:r>
              <a:rPr sz="3225" i="1" spc="104" baseline="14000" dirty="0">
                <a:latin typeface="Times New Roman" panose="02020603050405020304"/>
                <a:cs typeface="Times New Roman" panose="02020603050405020304"/>
              </a:rPr>
              <a:t>M</a:t>
            </a:r>
            <a:r>
              <a:rPr sz="1250" i="1" spc="65" dirty="0">
                <a:latin typeface="Times New Roman" panose="02020603050405020304"/>
                <a:cs typeface="Times New Roman" panose="02020603050405020304"/>
              </a:rPr>
              <a:t>i</a:t>
            </a:r>
            <a:r>
              <a:rPr sz="1250" spc="-10" dirty="0">
                <a:latin typeface="Times New Roman" panose="02020603050405020304"/>
                <a:cs typeface="Times New Roman" panose="02020603050405020304"/>
              </a:rPr>
              <a:t>,</a:t>
            </a:r>
            <a:r>
              <a:rPr sz="1250" i="1" dirty="0">
                <a:latin typeface="Times New Roman" panose="02020603050405020304"/>
                <a:cs typeface="Times New Roman" panose="02020603050405020304"/>
              </a:rPr>
              <a:t>QG</a:t>
            </a:r>
            <a:r>
              <a:rPr sz="1250" i="1" spc="-204" dirty="0">
                <a:latin typeface="Times New Roman" panose="02020603050405020304"/>
                <a:cs typeface="Times New Roman" panose="02020603050405020304"/>
              </a:rPr>
              <a:t> </a:t>
            </a:r>
            <a:r>
              <a:rPr sz="3225" spc="-7" baseline="14000" dirty="0">
                <a:latin typeface="Times New Roman" panose="02020603050405020304"/>
                <a:cs typeface="Times New Roman" panose="02020603050405020304"/>
              </a:rPr>
              <a:t>,</a:t>
            </a:r>
            <a:r>
              <a:rPr sz="3225" spc="-442" baseline="14000" dirty="0">
                <a:latin typeface="Times New Roman" panose="02020603050405020304"/>
                <a:cs typeface="Times New Roman" panose="02020603050405020304"/>
              </a:rPr>
              <a:t> </a:t>
            </a:r>
            <a:r>
              <a:rPr sz="3225" i="1" spc="112" baseline="14000" dirty="0">
                <a:latin typeface="Times New Roman" panose="02020603050405020304"/>
                <a:cs typeface="Times New Roman" panose="02020603050405020304"/>
              </a:rPr>
              <a:t>M</a:t>
            </a:r>
            <a:r>
              <a:rPr sz="1250" i="1" spc="55" dirty="0">
                <a:latin typeface="Times New Roman" panose="02020603050405020304"/>
                <a:cs typeface="Times New Roman" panose="02020603050405020304"/>
              </a:rPr>
              <a:t>i</a:t>
            </a:r>
            <a:r>
              <a:rPr sz="1250" spc="-10" dirty="0">
                <a:latin typeface="Times New Roman" panose="02020603050405020304"/>
                <a:cs typeface="Times New Roman" panose="02020603050405020304"/>
              </a:rPr>
              <a:t>,</a:t>
            </a:r>
            <a:r>
              <a:rPr sz="1250" i="1" dirty="0">
                <a:latin typeface="Times New Roman" panose="02020603050405020304"/>
                <a:cs typeface="Times New Roman" panose="02020603050405020304"/>
              </a:rPr>
              <a:t>Q</a:t>
            </a:r>
            <a:r>
              <a:rPr sz="1250" i="1" spc="65" dirty="0">
                <a:latin typeface="Times New Roman" panose="02020603050405020304"/>
                <a:cs typeface="Times New Roman" panose="02020603050405020304"/>
              </a:rPr>
              <a:t>B</a:t>
            </a:r>
            <a:r>
              <a:rPr sz="4200" baseline="3000" dirty="0">
                <a:latin typeface="新宋体" panose="02010609030101010101" charset="-122"/>
                <a:cs typeface="新宋体" panose="02010609030101010101" charset="-122"/>
              </a:rPr>
              <a:t>和</a:t>
            </a:r>
            <a:r>
              <a:rPr sz="4200" spc="-667" baseline="3000" dirty="0">
                <a:latin typeface="新宋体" panose="02010609030101010101" charset="-122"/>
                <a:cs typeface="新宋体" panose="02010609030101010101" charset="-122"/>
              </a:rPr>
              <a:t> </a:t>
            </a:r>
            <a:r>
              <a:rPr sz="3225" i="1" spc="419" baseline="14000" dirty="0">
                <a:latin typeface="Times New Roman" panose="02020603050405020304"/>
                <a:cs typeface="Times New Roman" panose="02020603050405020304"/>
              </a:rPr>
              <a:t>M</a:t>
            </a:r>
            <a:r>
              <a:rPr sz="1250" i="1" spc="-5" dirty="0">
                <a:latin typeface="Times New Roman" panose="02020603050405020304"/>
                <a:cs typeface="Times New Roman" panose="02020603050405020304"/>
              </a:rPr>
              <a:t>i</a:t>
            </a:r>
            <a:r>
              <a:rPr sz="1250" i="1" spc="-204" dirty="0">
                <a:latin typeface="Times New Roman" panose="02020603050405020304"/>
                <a:cs typeface="Times New Roman" panose="02020603050405020304"/>
              </a:rPr>
              <a:t> </a:t>
            </a:r>
            <a:r>
              <a:rPr sz="1250" spc="100" dirty="0">
                <a:latin typeface="Times New Roman" panose="02020603050405020304"/>
                <a:cs typeface="Times New Roman" panose="02020603050405020304"/>
              </a:rPr>
              <a:t>,</a:t>
            </a:r>
            <a:r>
              <a:rPr sz="1250" i="1" spc="-5" dirty="0">
                <a:latin typeface="Times New Roman" panose="02020603050405020304"/>
                <a:cs typeface="Times New Roman" panose="02020603050405020304"/>
              </a:rPr>
              <a:t>DR</a:t>
            </a:r>
            <a:r>
              <a:rPr sz="1250" i="1" dirty="0">
                <a:latin typeface="Times New Roman" panose="02020603050405020304"/>
                <a:cs typeface="Times New Roman" panose="02020603050405020304"/>
              </a:rPr>
              <a:t> </a:t>
            </a:r>
            <a:r>
              <a:rPr sz="3225" spc="-7" baseline="14000" dirty="0">
                <a:latin typeface="Times New Roman" panose="02020603050405020304"/>
                <a:cs typeface="Times New Roman" panose="02020603050405020304"/>
              </a:rPr>
              <a:t>,</a:t>
            </a:r>
            <a:r>
              <a:rPr sz="3225" spc="-307" baseline="14000" dirty="0">
                <a:latin typeface="Times New Roman" panose="02020603050405020304"/>
                <a:cs typeface="Times New Roman" panose="02020603050405020304"/>
              </a:rPr>
              <a:t> </a:t>
            </a:r>
            <a:r>
              <a:rPr sz="3225" i="1" spc="419" baseline="14000" dirty="0">
                <a:latin typeface="Times New Roman" panose="02020603050405020304"/>
                <a:cs typeface="Times New Roman" panose="02020603050405020304"/>
              </a:rPr>
              <a:t>M</a:t>
            </a:r>
            <a:r>
              <a:rPr sz="1250" i="1" spc="-5" dirty="0">
                <a:latin typeface="Times New Roman" panose="02020603050405020304"/>
                <a:cs typeface="Times New Roman" panose="02020603050405020304"/>
              </a:rPr>
              <a:t>i</a:t>
            </a:r>
            <a:r>
              <a:rPr sz="1250" i="1" spc="-204" dirty="0">
                <a:latin typeface="Times New Roman" panose="02020603050405020304"/>
                <a:cs typeface="Times New Roman" panose="02020603050405020304"/>
              </a:rPr>
              <a:t> </a:t>
            </a:r>
            <a:r>
              <a:rPr sz="1250" spc="100" dirty="0">
                <a:latin typeface="Times New Roman" panose="02020603050405020304"/>
                <a:cs typeface="Times New Roman" panose="02020603050405020304"/>
              </a:rPr>
              <a:t>,</a:t>
            </a:r>
            <a:r>
              <a:rPr sz="1250" i="1" spc="-5" dirty="0">
                <a:latin typeface="Times New Roman" panose="02020603050405020304"/>
                <a:cs typeface="Times New Roman" panose="02020603050405020304"/>
              </a:rPr>
              <a:t>DG</a:t>
            </a:r>
            <a:r>
              <a:rPr sz="1250" i="1" spc="25" dirty="0">
                <a:latin typeface="Times New Roman" panose="02020603050405020304"/>
                <a:cs typeface="Times New Roman" panose="02020603050405020304"/>
              </a:rPr>
              <a:t> </a:t>
            </a:r>
            <a:r>
              <a:rPr sz="3225" spc="-7" baseline="14000" dirty="0">
                <a:latin typeface="Times New Roman" panose="02020603050405020304"/>
                <a:cs typeface="Times New Roman" panose="02020603050405020304"/>
              </a:rPr>
              <a:t>,</a:t>
            </a:r>
            <a:r>
              <a:rPr sz="3225" spc="-307" baseline="14000" dirty="0">
                <a:latin typeface="Times New Roman" panose="02020603050405020304"/>
                <a:cs typeface="Times New Roman" panose="02020603050405020304"/>
              </a:rPr>
              <a:t> </a:t>
            </a:r>
            <a:r>
              <a:rPr sz="3225" i="1" spc="419" baseline="14000" dirty="0">
                <a:latin typeface="Times New Roman" panose="02020603050405020304"/>
                <a:cs typeface="Times New Roman" panose="02020603050405020304"/>
              </a:rPr>
              <a:t>M</a:t>
            </a:r>
            <a:r>
              <a:rPr sz="1250" i="1" spc="-5" dirty="0">
                <a:latin typeface="Times New Roman" panose="02020603050405020304"/>
                <a:cs typeface="Times New Roman" panose="02020603050405020304"/>
              </a:rPr>
              <a:t>i</a:t>
            </a:r>
            <a:r>
              <a:rPr sz="1250" i="1" spc="-204" dirty="0">
                <a:latin typeface="Times New Roman" panose="02020603050405020304"/>
                <a:cs typeface="Times New Roman" panose="02020603050405020304"/>
              </a:rPr>
              <a:t> </a:t>
            </a:r>
            <a:r>
              <a:rPr sz="1250" spc="100" dirty="0">
                <a:latin typeface="Times New Roman" panose="02020603050405020304"/>
                <a:cs typeface="Times New Roman" panose="02020603050405020304"/>
              </a:rPr>
              <a:t>,</a:t>
            </a:r>
            <a:r>
              <a:rPr sz="1250" i="1" spc="-5" dirty="0">
                <a:latin typeface="Times New Roman" panose="02020603050405020304"/>
                <a:cs typeface="Times New Roman" panose="02020603050405020304"/>
              </a:rPr>
              <a:t>DB</a:t>
            </a:r>
            <a:endParaRPr sz="1250">
              <a:latin typeface="Times New Roman" panose="02020603050405020304"/>
              <a:cs typeface="Times New Roman" panose="02020603050405020304"/>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marR="5080" indent="70485">
              <a:lnSpc>
                <a:spcPct val="162000"/>
              </a:lnSpc>
            </a:pPr>
            <a:r>
              <a:rPr spc="-15" dirty="0">
                <a:latin typeface="新宋体" panose="02010609030101010101" charset="-122"/>
                <a:cs typeface="新宋体" panose="02010609030101010101" charset="-122"/>
              </a:rPr>
              <a:t>颜色特征 </a:t>
            </a:r>
            <a:r>
              <a:rPr b="0" spc="-5" dirty="0">
                <a:latin typeface="新宋体" panose="02010609030101010101" charset="-122"/>
                <a:cs typeface="新宋体" panose="02010609030101010101" charset="-122"/>
              </a:rPr>
              <a:t>5、参考颜色表法</a:t>
            </a:r>
          </a:p>
        </p:txBody>
      </p:sp>
      <p:sp>
        <p:nvSpPr>
          <p:cNvPr id="6" name="object 6"/>
          <p:cNvSpPr txBox="1"/>
          <p:nvPr/>
        </p:nvSpPr>
        <p:spPr>
          <a:xfrm>
            <a:off x="1754251" y="2449321"/>
            <a:ext cx="7827009" cy="3921760"/>
          </a:xfrm>
          <a:prstGeom prst="rect">
            <a:avLst/>
          </a:prstGeom>
        </p:spPr>
        <p:txBody>
          <a:bodyPr vert="horz" wrap="square" lIns="0" tIns="0" rIns="0" bIns="0" rtlCol="0">
            <a:spAutoFit/>
          </a:bodyPr>
          <a:lstStyle/>
          <a:p>
            <a:pPr marL="325755">
              <a:lnSpc>
                <a:spcPct val="100000"/>
              </a:lnSpc>
              <a:tabLst>
                <a:tab pos="70358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距离法太粗糙，直方图相交法计算量太大</a:t>
            </a:r>
            <a:endParaRPr sz="2800">
              <a:latin typeface="新宋体" panose="02010609030101010101" charset="-122"/>
              <a:cs typeface="新宋体" panose="02010609030101010101" charset="-122"/>
            </a:endParaRPr>
          </a:p>
          <a:p>
            <a:pPr marL="325755" marR="27305">
              <a:lnSpc>
                <a:spcPct val="100000"/>
              </a:lnSpc>
              <a:spcBef>
                <a:spcPts val="1690"/>
              </a:spcBef>
              <a:tabLst>
                <a:tab pos="70358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折衷的方法：将图像颜色用一组参考色表示, 这组参考色应能覆盖视觉上可感受到的各种颜色</a:t>
            </a:r>
            <a:endParaRPr sz="2800">
              <a:latin typeface="新宋体" panose="02010609030101010101" charset="-122"/>
              <a:cs typeface="新宋体" panose="02010609030101010101" charset="-122"/>
            </a:endParaRPr>
          </a:p>
          <a:p>
            <a:pPr marL="325755" marR="5080">
              <a:lnSpc>
                <a:spcPct val="100000"/>
              </a:lnSpc>
              <a:spcBef>
                <a:spcPts val="1690"/>
              </a:spcBef>
              <a:tabLst>
                <a:tab pos="70358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参考色的数量要比原图的少，可得简化的直方 图，所以匹配的特征向量是</a:t>
            </a:r>
            <a:endParaRPr sz="2800">
              <a:latin typeface="新宋体" panose="02010609030101010101" charset="-122"/>
              <a:cs typeface="新宋体" panose="02010609030101010101" charset="-122"/>
            </a:endParaRPr>
          </a:p>
          <a:p>
            <a:pPr marL="3204845">
              <a:lnSpc>
                <a:spcPts val="4900"/>
              </a:lnSpc>
              <a:tabLst>
                <a:tab pos="3458845" algn="l"/>
              </a:tabLst>
            </a:pPr>
            <a:r>
              <a:rPr sz="3000" i="1" spc="5" dirty="0">
                <a:latin typeface="Times New Roman" panose="02020603050405020304"/>
                <a:cs typeface="Times New Roman" panose="02020603050405020304"/>
              </a:rPr>
              <a:t>f	</a:t>
            </a:r>
            <a:r>
              <a:rPr sz="3000" spc="10" dirty="0">
                <a:latin typeface="Symbol" panose="05050102010706020507"/>
                <a:cs typeface="Symbol" panose="05050102010706020507"/>
              </a:rPr>
              <a:t></a:t>
            </a:r>
            <a:r>
              <a:rPr sz="3000" spc="-405" dirty="0">
                <a:latin typeface="Times New Roman" panose="02020603050405020304"/>
                <a:cs typeface="Times New Roman" panose="02020603050405020304"/>
              </a:rPr>
              <a:t> </a:t>
            </a:r>
            <a:r>
              <a:rPr sz="4100" spc="-610" dirty="0">
                <a:latin typeface="Symbol" panose="05050102010706020507"/>
                <a:cs typeface="Symbol" panose="05050102010706020507"/>
              </a:rPr>
              <a:t></a:t>
            </a:r>
            <a:r>
              <a:rPr sz="3000" i="1" spc="-509" dirty="0">
                <a:latin typeface="Times New Roman" panose="02020603050405020304"/>
                <a:cs typeface="Times New Roman" panose="02020603050405020304"/>
              </a:rPr>
              <a:t>r</a:t>
            </a:r>
            <a:r>
              <a:rPr sz="2625" spc="82" baseline="-24000" dirty="0">
                <a:latin typeface="Times New Roman" panose="02020603050405020304"/>
                <a:cs typeface="Times New Roman" panose="02020603050405020304"/>
              </a:rPr>
              <a:t>1</a:t>
            </a:r>
            <a:r>
              <a:rPr sz="3000" spc="5" dirty="0">
                <a:latin typeface="Times New Roman" panose="02020603050405020304"/>
                <a:cs typeface="Times New Roman" panose="02020603050405020304"/>
              </a:rPr>
              <a:t>,</a:t>
            </a:r>
            <a:r>
              <a:rPr sz="3000" spc="-490" dirty="0">
                <a:latin typeface="Times New Roman" panose="02020603050405020304"/>
                <a:cs typeface="Times New Roman" panose="02020603050405020304"/>
              </a:rPr>
              <a:t> </a:t>
            </a:r>
            <a:r>
              <a:rPr sz="3000" i="1" spc="-335" dirty="0">
                <a:latin typeface="Times New Roman" panose="02020603050405020304"/>
                <a:cs typeface="Times New Roman" panose="02020603050405020304"/>
              </a:rPr>
              <a:t>r</a:t>
            </a:r>
            <a:r>
              <a:rPr sz="2625" spc="7" baseline="-24000" dirty="0">
                <a:latin typeface="Times New Roman" panose="02020603050405020304"/>
                <a:cs typeface="Times New Roman" panose="02020603050405020304"/>
              </a:rPr>
              <a:t>2</a:t>
            </a:r>
            <a:r>
              <a:rPr sz="2625" spc="-397" baseline="-24000" dirty="0">
                <a:latin typeface="Times New Roman" panose="02020603050405020304"/>
                <a:cs typeface="Times New Roman" panose="02020603050405020304"/>
              </a:rPr>
              <a:t> </a:t>
            </a:r>
            <a:r>
              <a:rPr sz="3000" spc="5" dirty="0">
                <a:latin typeface="Times New Roman" panose="02020603050405020304"/>
                <a:cs typeface="Times New Roman" panose="02020603050405020304"/>
              </a:rPr>
              <a:t>,...</a:t>
            </a:r>
            <a:r>
              <a:rPr sz="3000" spc="-35" dirty="0">
                <a:latin typeface="Times New Roman" panose="02020603050405020304"/>
                <a:cs typeface="Times New Roman" panose="02020603050405020304"/>
              </a:rPr>
              <a:t>,</a:t>
            </a:r>
            <a:r>
              <a:rPr sz="3000" i="1" spc="-335" dirty="0">
                <a:latin typeface="Times New Roman" panose="02020603050405020304"/>
                <a:cs typeface="Times New Roman" panose="02020603050405020304"/>
              </a:rPr>
              <a:t>r</a:t>
            </a:r>
            <a:r>
              <a:rPr sz="2625" i="1" spc="7" baseline="-24000" dirty="0">
                <a:latin typeface="Times New Roman" panose="02020603050405020304"/>
                <a:cs typeface="Times New Roman" panose="02020603050405020304"/>
              </a:rPr>
              <a:t>n</a:t>
            </a:r>
            <a:r>
              <a:rPr sz="2625" i="1" spc="-247" baseline="-24000" dirty="0">
                <a:latin typeface="Times New Roman" panose="02020603050405020304"/>
                <a:cs typeface="Times New Roman" panose="02020603050405020304"/>
              </a:rPr>
              <a:t> </a:t>
            </a:r>
            <a:r>
              <a:rPr sz="4100" spc="-475" dirty="0">
                <a:latin typeface="Symbol" panose="05050102010706020507"/>
                <a:cs typeface="Symbol" panose="05050102010706020507"/>
              </a:rPr>
              <a:t></a:t>
            </a:r>
            <a:endParaRPr sz="4100">
              <a:latin typeface="Symbol" panose="05050102010706020507"/>
              <a:cs typeface="Symbol" panose="05050102010706020507"/>
            </a:endParaRPr>
          </a:p>
          <a:p>
            <a:pPr marL="12700">
              <a:lnSpc>
                <a:spcPct val="100000"/>
              </a:lnSpc>
              <a:spcBef>
                <a:spcPts val="2435"/>
              </a:spcBef>
            </a:pPr>
            <a:r>
              <a:rPr sz="2800" dirty="0">
                <a:latin typeface="新宋体" panose="02010609030101010101" charset="-122"/>
                <a:cs typeface="新宋体" panose="02010609030101010101" charset="-122"/>
              </a:rPr>
              <a:t>r</a:t>
            </a:r>
            <a:r>
              <a:rPr sz="2850" spc="-7" baseline="-20000" dirty="0">
                <a:latin typeface="新宋体" panose="02010609030101010101" charset="-122"/>
                <a:cs typeface="新宋体" panose="02010609030101010101" charset="-122"/>
              </a:rPr>
              <a:t>i</a:t>
            </a:r>
            <a:r>
              <a:rPr sz="2800" spc="-5" dirty="0">
                <a:latin typeface="新宋体" panose="02010609030101010101" charset="-122"/>
                <a:cs typeface="新宋体" panose="02010609030101010101" charset="-122"/>
              </a:rPr>
              <a:t>是第i种颜色出现的频率，n是参考颜色表的尺寸</a:t>
            </a:r>
            <a:endParaRPr sz="2800">
              <a:latin typeface="新宋体" panose="02010609030101010101" charset="-122"/>
              <a:cs typeface="新宋体" panose="02010609030101010101" charset="-122"/>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33" y="658967"/>
            <a:ext cx="7948930" cy="2636520"/>
          </a:xfrm>
          <a:prstGeom prst="rect">
            <a:avLst/>
          </a:prstGeom>
        </p:spPr>
        <p:txBody>
          <a:bodyPr vert="horz" wrap="square" lIns="0" tIns="0" rIns="0" bIns="0" rtlCol="0">
            <a:spAutoFit/>
          </a:bodyPr>
          <a:lstStyle/>
          <a:p>
            <a:pPr marL="12700" marR="4881245" indent="70485">
              <a:lnSpc>
                <a:spcPct val="162000"/>
              </a:lnSpc>
            </a:pPr>
            <a:r>
              <a:rPr sz="3200" b="1" spc="-15" dirty="0">
                <a:latin typeface="新宋体" panose="02010609030101010101" charset="-122"/>
                <a:cs typeface="新宋体" panose="02010609030101010101" charset="-122"/>
              </a:rPr>
              <a:t>颜色特征 </a:t>
            </a:r>
            <a:r>
              <a:rPr sz="3200" spc="-5" dirty="0">
                <a:latin typeface="新宋体" panose="02010609030101010101" charset="-122"/>
                <a:cs typeface="新宋体" panose="02010609030101010101" charset="-122"/>
              </a:rPr>
              <a:t>5、参考颜色表法</a:t>
            </a:r>
            <a:endParaRPr sz="3200" dirty="0">
              <a:latin typeface="新宋体" panose="02010609030101010101" charset="-122"/>
              <a:cs typeface="新宋体" panose="02010609030101010101" charset="-122"/>
            </a:endParaRPr>
          </a:p>
          <a:p>
            <a:pPr marL="469900" marR="5080">
              <a:lnSpc>
                <a:spcPct val="100000"/>
              </a:lnSpc>
              <a:spcBef>
                <a:spcPts val="1675"/>
              </a:spcBef>
            </a:pPr>
            <a:r>
              <a:rPr sz="2800" spc="-5" dirty="0">
                <a:latin typeface="新宋体" panose="02010609030101010101" charset="-122"/>
                <a:cs typeface="新宋体" panose="02010609030101010101" charset="-122"/>
              </a:rPr>
              <a:t>加权后的查询图像Q和数据库图像D之间的匹配值 </a:t>
            </a:r>
            <a:r>
              <a:rPr sz="2800" dirty="0">
                <a:latin typeface="新宋体" panose="02010609030101010101" charset="-122"/>
                <a:cs typeface="新宋体" panose="02010609030101010101" charset="-122"/>
              </a:rPr>
              <a:t>为</a:t>
            </a:r>
          </a:p>
        </p:txBody>
      </p:sp>
      <p:sp>
        <p:nvSpPr>
          <p:cNvPr id="6" name="object 6"/>
          <p:cNvSpPr/>
          <p:nvPr/>
        </p:nvSpPr>
        <p:spPr>
          <a:xfrm>
            <a:off x="4344044" y="4027354"/>
            <a:ext cx="44450" cy="28575"/>
          </a:xfrm>
          <a:custGeom>
            <a:avLst/>
            <a:gdLst/>
            <a:ahLst/>
            <a:cxnLst/>
            <a:rect l="l" t="t" r="r" b="b"/>
            <a:pathLst>
              <a:path w="44450" h="28575">
                <a:moveTo>
                  <a:pt x="0" y="28201"/>
                </a:moveTo>
                <a:lnTo>
                  <a:pt x="44197" y="0"/>
                </a:lnTo>
              </a:path>
            </a:pathLst>
          </a:custGeom>
          <a:ln w="15540">
            <a:solidFill>
              <a:srgbClr val="000000"/>
            </a:solidFill>
          </a:ln>
        </p:spPr>
        <p:txBody>
          <a:bodyPr wrap="square" lIns="0" tIns="0" rIns="0" bIns="0" rtlCol="0"/>
          <a:lstStyle/>
          <a:p>
            <a:endParaRPr/>
          </a:p>
        </p:txBody>
      </p:sp>
      <p:sp>
        <p:nvSpPr>
          <p:cNvPr id="7" name="object 7"/>
          <p:cNvSpPr/>
          <p:nvPr/>
        </p:nvSpPr>
        <p:spPr>
          <a:xfrm>
            <a:off x="4388229" y="4035741"/>
            <a:ext cx="63500" cy="215900"/>
          </a:xfrm>
          <a:custGeom>
            <a:avLst/>
            <a:gdLst/>
            <a:ahLst/>
            <a:cxnLst/>
            <a:rect l="l" t="t" r="r" b="b"/>
            <a:pathLst>
              <a:path w="63500" h="215900">
                <a:moveTo>
                  <a:pt x="0" y="0"/>
                </a:moveTo>
                <a:lnTo>
                  <a:pt x="63244" y="215655"/>
                </a:lnTo>
              </a:path>
            </a:pathLst>
          </a:custGeom>
          <a:ln w="29031">
            <a:solidFill>
              <a:srgbClr val="000000"/>
            </a:solidFill>
          </a:ln>
        </p:spPr>
        <p:txBody>
          <a:bodyPr wrap="square" lIns="0" tIns="0" rIns="0" bIns="0" rtlCol="0"/>
          <a:lstStyle/>
          <a:p>
            <a:endParaRPr/>
          </a:p>
        </p:txBody>
      </p:sp>
      <p:sp>
        <p:nvSpPr>
          <p:cNvPr id="8" name="object 8"/>
          <p:cNvSpPr/>
          <p:nvPr/>
        </p:nvSpPr>
        <p:spPr>
          <a:xfrm>
            <a:off x="4459106" y="3647864"/>
            <a:ext cx="1497330" cy="603885"/>
          </a:xfrm>
          <a:custGeom>
            <a:avLst/>
            <a:gdLst/>
            <a:ahLst/>
            <a:cxnLst/>
            <a:rect l="l" t="t" r="r" b="b"/>
            <a:pathLst>
              <a:path w="1497329" h="603885">
                <a:moveTo>
                  <a:pt x="0" y="603531"/>
                </a:moveTo>
                <a:lnTo>
                  <a:pt x="84578" y="0"/>
                </a:lnTo>
                <a:lnTo>
                  <a:pt x="1497328" y="0"/>
                </a:lnTo>
              </a:path>
            </a:pathLst>
          </a:custGeom>
          <a:ln w="15782">
            <a:solidFill>
              <a:srgbClr val="000000"/>
            </a:solidFill>
          </a:ln>
        </p:spPr>
        <p:txBody>
          <a:bodyPr wrap="square" lIns="0" tIns="0" rIns="0" bIns="0" rtlCol="0"/>
          <a:lstStyle/>
          <a:p>
            <a:endParaRPr/>
          </a:p>
        </p:txBody>
      </p:sp>
      <p:sp>
        <p:nvSpPr>
          <p:cNvPr id="9" name="object 9"/>
          <p:cNvSpPr/>
          <p:nvPr/>
        </p:nvSpPr>
        <p:spPr>
          <a:xfrm>
            <a:off x="6331336" y="4089839"/>
            <a:ext cx="44450" cy="27940"/>
          </a:xfrm>
          <a:custGeom>
            <a:avLst/>
            <a:gdLst/>
            <a:ahLst/>
            <a:cxnLst/>
            <a:rect l="l" t="t" r="r" b="b"/>
            <a:pathLst>
              <a:path w="44450" h="27939">
                <a:moveTo>
                  <a:pt x="0" y="27437"/>
                </a:moveTo>
                <a:lnTo>
                  <a:pt x="44197" y="0"/>
                </a:lnTo>
              </a:path>
            </a:pathLst>
          </a:custGeom>
          <a:ln w="15558">
            <a:solidFill>
              <a:srgbClr val="000000"/>
            </a:solidFill>
          </a:ln>
        </p:spPr>
        <p:txBody>
          <a:bodyPr wrap="square" lIns="0" tIns="0" rIns="0" bIns="0" rtlCol="0"/>
          <a:lstStyle/>
          <a:p>
            <a:endParaRPr/>
          </a:p>
        </p:txBody>
      </p:sp>
      <p:sp>
        <p:nvSpPr>
          <p:cNvPr id="10" name="object 10"/>
          <p:cNvSpPr/>
          <p:nvPr/>
        </p:nvSpPr>
        <p:spPr>
          <a:xfrm>
            <a:off x="6375534" y="4097462"/>
            <a:ext cx="63500" cy="379730"/>
          </a:xfrm>
          <a:custGeom>
            <a:avLst/>
            <a:gdLst/>
            <a:ahLst/>
            <a:cxnLst/>
            <a:rect l="l" t="t" r="r" b="b"/>
            <a:pathLst>
              <a:path w="63500" h="379729">
                <a:moveTo>
                  <a:pt x="0" y="0"/>
                </a:moveTo>
                <a:lnTo>
                  <a:pt x="63244" y="379489"/>
                </a:lnTo>
              </a:path>
            </a:pathLst>
          </a:custGeom>
          <a:ln w="28862">
            <a:solidFill>
              <a:srgbClr val="000000"/>
            </a:solidFill>
          </a:ln>
        </p:spPr>
        <p:txBody>
          <a:bodyPr wrap="square" lIns="0" tIns="0" rIns="0" bIns="0" rtlCol="0"/>
          <a:lstStyle/>
          <a:p>
            <a:endParaRPr/>
          </a:p>
        </p:txBody>
      </p:sp>
      <p:sp>
        <p:nvSpPr>
          <p:cNvPr id="11" name="object 11"/>
          <p:cNvSpPr/>
          <p:nvPr/>
        </p:nvSpPr>
        <p:spPr>
          <a:xfrm>
            <a:off x="6446399" y="3457356"/>
            <a:ext cx="2357120" cy="1019810"/>
          </a:xfrm>
          <a:custGeom>
            <a:avLst/>
            <a:gdLst/>
            <a:ahLst/>
            <a:cxnLst/>
            <a:rect l="l" t="t" r="r" b="b"/>
            <a:pathLst>
              <a:path w="2357120" h="1019810">
                <a:moveTo>
                  <a:pt x="0" y="1019596"/>
                </a:moveTo>
                <a:lnTo>
                  <a:pt x="84578" y="0"/>
                </a:lnTo>
                <a:lnTo>
                  <a:pt x="2356860" y="0"/>
                </a:lnTo>
              </a:path>
            </a:pathLst>
          </a:custGeom>
          <a:ln w="15753">
            <a:solidFill>
              <a:srgbClr val="000000"/>
            </a:solidFill>
          </a:ln>
        </p:spPr>
        <p:txBody>
          <a:bodyPr wrap="square" lIns="0" tIns="0" rIns="0" bIns="0" rtlCol="0"/>
          <a:lstStyle/>
          <a:p>
            <a:endParaRPr/>
          </a:p>
        </p:txBody>
      </p:sp>
      <p:sp>
        <p:nvSpPr>
          <p:cNvPr id="12" name="object 12"/>
          <p:cNvSpPr txBox="1"/>
          <p:nvPr/>
        </p:nvSpPr>
        <p:spPr>
          <a:xfrm>
            <a:off x="6035928" y="3709415"/>
            <a:ext cx="236854" cy="462915"/>
          </a:xfrm>
          <a:prstGeom prst="rect">
            <a:avLst/>
          </a:prstGeom>
        </p:spPr>
        <p:txBody>
          <a:bodyPr vert="horz" wrap="square" lIns="0" tIns="0" rIns="0" bIns="0" rtlCol="0">
            <a:spAutoFit/>
          </a:bodyPr>
          <a:lstStyle/>
          <a:p>
            <a:pPr marL="12700">
              <a:lnSpc>
                <a:spcPct val="100000"/>
              </a:lnSpc>
            </a:pPr>
            <a:r>
              <a:rPr sz="3000" spc="10" dirty="0">
                <a:latin typeface="Symbol" panose="05050102010706020507"/>
                <a:cs typeface="Symbol" panose="05050102010706020507"/>
              </a:rPr>
              <a:t></a:t>
            </a:r>
            <a:endParaRPr sz="3000">
              <a:latin typeface="Symbol" panose="05050102010706020507"/>
              <a:cs typeface="Symbol" panose="05050102010706020507"/>
            </a:endParaRPr>
          </a:p>
        </p:txBody>
      </p:sp>
      <p:sp>
        <p:nvSpPr>
          <p:cNvPr id="13" name="object 13"/>
          <p:cNvSpPr txBox="1"/>
          <p:nvPr/>
        </p:nvSpPr>
        <p:spPr>
          <a:xfrm>
            <a:off x="6537325" y="3478021"/>
            <a:ext cx="408940" cy="817880"/>
          </a:xfrm>
          <a:prstGeom prst="rect">
            <a:avLst/>
          </a:prstGeom>
        </p:spPr>
        <p:txBody>
          <a:bodyPr vert="horz" wrap="square" lIns="0" tIns="0" rIns="0" bIns="0" rtlCol="0">
            <a:spAutoFit/>
          </a:bodyPr>
          <a:lstStyle/>
          <a:p>
            <a:pPr algn="ctr">
              <a:lnSpc>
                <a:spcPts val="1560"/>
              </a:lnSpc>
            </a:pPr>
            <a:r>
              <a:rPr sz="1750" i="1" spc="5" dirty="0">
                <a:latin typeface="Times New Roman" panose="02020603050405020304"/>
                <a:cs typeface="Times New Roman" panose="02020603050405020304"/>
              </a:rPr>
              <a:t>n</a:t>
            </a:r>
            <a:endParaRPr sz="1750">
              <a:latin typeface="Times New Roman" panose="02020603050405020304"/>
              <a:cs typeface="Times New Roman" panose="02020603050405020304"/>
            </a:endParaRPr>
          </a:p>
          <a:p>
            <a:pPr algn="ctr">
              <a:lnSpc>
                <a:spcPts val="4860"/>
              </a:lnSpc>
            </a:pPr>
            <a:r>
              <a:rPr sz="4500" spc="-195" dirty="0">
                <a:latin typeface="Symbol" panose="05050102010706020507"/>
                <a:cs typeface="Symbol" panose="05050102010706020507"/>
              </a:rPr>
              <a:t></a:t>
            </a:r>
            <a:endParaRPr sz="4500">
              <a:latin typeface="Symbol" panose="05050102010706020507"/>
              <a:cs typeface="Symbol" panose="05050102010706020507"/>
            </a:endParaRPr>
          </a:p>
        </p:txBody>
      </p:sp>
      <p:sp>
        <p:nvSpPr>
          <p:cNvPr id="14" name="object 14"/>
          <p:cNvSpPr txBox="1"/>
          <p:nvPr/>
        </p:nvSpPr>
        <p:spPr>
          <a:xfrm>
            <a:off x="5498744" y="3964190"/>
            <a:ext cx="187325" cy="278765"/>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D</a:t>
            </a:r>
            <a:endParaRPr sz="1750">
              <a:latin typeface="Times New Roman" panose="02020603050405020304"/>
              <a:cs typeface="Times New Roman" panose="02020603050405020304"/>
            </a:endParaRPr>
          </a:p>
        </p:txBody>
      </p:sp>
      <p:sp>
        <p:nvSpPr>
          <p:cNvPr id="15" name="object 15"/>
          <p:cNvSpPr txBox="1"/>
          <p:nvPr/>
        </p:nvSpPr>
        <p:spPr>
          <a:xfrm>
            <a:off x="4818278" y="3964190"/>
            <a:ext cx="187325" cy="278765"/>
          </a:xfrm>
          <a:prstGeom prst="rect">
            <a:avLst/>
          </a:prstGeom>
        </p:spPr>
        <p:txBody>
          <a:bodyPr vert="horz" wrap="square" lIns="0" tIns="0" rIns="0" bIns="0" rtlCol="0">
            <a:spAutoFit/>
          </a:bodyPr>
          <a:lstStyle/>
          <a:p>
            <a:pPr marL="12700">
              <a:lnSpc>
                <a:spcPct val="100000"/>
              </a:lnSpc>
            </a:pPr>
            <a:r>
              <a:rPr sz="1750" i="1" spc="10" dirty="0">
                <a:latin typeface="Times New Roman" panose="02020603050405020304"/>
                <a:cs typeface="Times New Roman" panose="02020603050405020304"/>
              </a:rPr>
              <a:t>Q</a:t>
            </a:r>
            <a:endParaRPr sz="1750">
              <a:latin typeface="Times New Roman" panose="02020603050405020304"/>
              <a:cs typeface="Times New Roman" panose="02020603050405020304"/>
            </a:endParaRPr>
          </a:p>
        </p:txBody>
      </p:sp>
      <p:sp>
        <p:nvSpPr>
          <p:cNvPr id="16" name="object 16"/>
          <p:cNvSpPr txBox="1"/>
          <p:nvPr/>
        </p:nvSpPr>
        <p:spPr>
          <a:xfrm>
            <a:off x="6920636" y="3487165"/>
            <a:ext cx="1765300" cy="718185"/>
          </a:xfrm>
          <a:prstGeom prst="rect">
            <a:avLst/>
          </a:prstGeom>
        </p:spPr>
        <p:txBody>
          <a:bodyPr vert="horz" wrap="square" lIns="0" tIns="0" rIns="0" bIns="0" rtlCol="0">
            <a:spAutoFit/>
          </a:bodyPr>
          <a:lstStyle/>
          <a:p>
            <a:pPr marL="12700">
              <a:lnSpc>
                <a:spcPts val="5650"/>
              </a:lnSpc>
              <a:tabLst>
                <a:tab pos="952500" algn="l"/>
                <a:tab pos="1638300" algn="l"/>
              </a:tabLst>
            </a:pPr>
            <a:r>
              <a:rPr sz="3000" i="1" spc="20" dirty="0">
                <a:latin typeface="Times New Roman" panose="02020603050405020304"/>
                <a:cs typeface="Times New Roman" panose="02020603050405020304"/>
              </a:rPr>
              <a:t>W</a:t>
            </a:r>
            <a:r>
              <a:rPr sz="3000" i="1" spc="-300" dirty="0">
                <a:latin typeface="Times New Roman" panose="02020603050405020304"/>
                <a:cs typeface="Times New Roman" panose="02020603050405020304"/>
              </a:rPr>
              <a:t> </a:t>
            </a:r>
            <a:r>
              <a:rPr sz="4750" spc="-844" dirty="0">
                <a:latin typeface="Symbol" panose="05050102010706020507"/>
                <a:cs typeface="Symbol" panose="05050102010706020507"/>
              </a:rPr>
              <a:t></a:t>
            </a:r>
            <a:r>
              <a:rPr sz="3000" i="1" spc="5" dirty="0">
                <a:latin typeface="Times New Roman" panose="02020603050405020304"/>
                <a:cs typeface="Times New Roman" panose="02020603050405020304"/>
              </a:rPr>
              <a:t>r</a:t>
            </a:r>
            <a:r>
              <a:rPr sz="3000" i="1" dirty="0">
                <a:latin typeface="Times New Roman" panose="02020603050405020304"/>
                <a:cs typeface="Times New Roman" panose="02020603050405020304"/>
              </a:rPr>
              <a:t>	</a:t>
            </a:r>
            <a:r>
              <a:rPr sz="3000" spc="10" dirty="0">
                <a:latin typeface="Symbol" panose="05050102010706020507"/>
                <a:cs typeface="Symbol" panose="05050102010706020507"/>
              </a:rPr>
              <a:t></a:t>
            </a:r>
            <a:r>
              <a:rPr sz="3000" spc="-455" dirty="0">
                <a:latin typeface="Times New Roman" panose="02020603050405020304"/>
                <a:cs typeface="Times New Roman" panose="02020603050405020304"/>
              </a:rPr>
              <a:t> </a:t>
            </a:r>
            <a:r>
              <a:rPr sz="3000" i="1" spc="5" dirty="0">
                <a:latin typeface="Times New Roman" panose="02020603050405020304"/>
                <a:cs typeface="Times New Roman" panose="02020603050405020304"/>
              </a:rPr>
              <a:t>r</a:t>
            </a:r>
            <a:r>
              <a:rPr sz="3000" i="1" dirty="0">
                <a:latin typeface="Times New Roman" panose="02020603050405020304"/>
                <a:cs typeface="Times New Roman" panose="02020603050405020304"/>
              </a:rPr>
              <a:t>	</a:t>
            </a:r>
            <a:r>
              <a:rPr sz="4750" spc="-690" dirty="0">
                <a:latin typeface="Symbol" panose="05050102010706020507"/>
                <a:cs typeface="Symbol" panose="05050102010706020507"/>
              </a:rPr>
              <a:t></a:t>
            </a:r>
            <a:endParaRPr sz="4750">
              <a:latin typeface="Symbol" panose="05050102010706020507"/>
              <a:cs typeface="Symbol" panose="05050102010706020507"/>
            </a:endParaRPr>
          </a:p>
        </p:txBody>
      </p:sp>
      <p:sp>
        <p:nvSpPr>
          <p:cNvPr id="17" name="object 17"/>
          <p:cNvSpPr txBox="1"/>
          <p:nvPr/>
        </p:nvSpPr>
        <p:spPr>
          <a:xfrm>
            <a:off x="6591439" y="4235462"/>
            <a:ext cx="309245" cy="278765"/>
          </a:xfrm>
          <a:prstGeom prst="rect">
            <a:avLst/>
          </a:prstGeom>
        </p:spPr>
        <p:txBody>
          <a:bodyPr vert="horz" wrap="square" lIns="0" tIns="0" rIns="0" bIns="0" rtlCol="0">
            <a:spAutoFit/>
          </a:bodyPr>
          <a:lstStyle/>
          <a:p>
            <a:pPr marL="12700">
              <a:lnSpc>
                <a:spcPct val="100000"/>
              </a:lnSpc>
            </a:pPr>
            <a:r>
              <a:rPr sz="1750" i="1" spc="70" dirty="0">
                <a:latin typeface="Times New Roman" panose="02020603050405020304"/>
                <a:cs typeface="Times New Roman" panose="02020603050405020304"/>
              </a:rPr>
              <a:t>i</a:t>
            </a:r>
            <a:r>
              <a:rPr sz="1750" spc="-180" dirty="0">
                <a:latin typeface="Symbol" panose="05050102010706020507"/>
                <a:cs typeface="Symbol" panose="05050102010706020507"/>
              </a:rPr>
              <a:t></a:t>
            </a:r>
            <a:r>
              <a:rPr sz="1750" spc="5" dirty="0">
                <a:latin typeface="Times New Roman" panose="02020603050405020304"/>
                <a:cs typeface="Times New Roman" panose="02020603050405020304"/>
              </a:rPr>
              <a:t>1</a:t>
            </a:r>
            <a:endParaRPr sz="1750">
              <a:latin typeface="Times New Roman" panose="02020603050405020304"/>
              <a:cs typeface="Times New Roman" panose="02020603050405020304"/>
            </a:endParaRPr>
          </a:p>
        </p:txBody>
      </p:sp>
      <p:sp>
        <p:nvSpPr>
          <p:cNvPr id="18" name="object 18"/>
          <p:cNvSpPr txBox="1"/>
          <p:nvPr/>
        </p:nvSpPr>
        <p:spPr>
          <a:xfrm>
            <a:off x="8638920" y="3668521"/>
            <a:ext cx="137795" cy="278765"/>
          </a:xfrm>
          <a:prstGeom prst="rect">
            <a:avLst/>
          </a:prstGeom>
        </p:spPr>
        <p:txBody>
          <a:bodyPr vert="horz" wrap="square" lIns="0" tIns="0" rIns="0" bIns="0" rtlCol="0">
            <a:spAutoFit/>
          </a:bodyPr>
          <a:lstStyle/>
          <a:p>
            <a:pPr marL="12700">
              <a:lnSpc>
                <a:spcPct val="100000"/>
              </a:lnSpc>
            </a:pPr>
            <a:r>
              <a:rPr sz="1750" spc="5" dirty="0">
                <a:latin typeface="Times New Roman" panose="02020603050405020304"/>
                <a:cs typeface="Times New Roman" panose="02020603050405020304"/>
              </a:rPr>
              <a:t>2</a:t>
            </a:r>
            <a:endParaRPr sz="1750">
              <a:latin typeface="Times New Roman" panose="02020603050405020304"/>
              <a:cs typeface="Times New Roman" panose="02020603050405020304"/>
            </a:endParaRPr>
          </a:p>
        </p:txBody>
      </p:sp>
      <p:sp>
        <p:nvSpPr>
          <p:cNvPr id="19" name="object 19"/>
          <p:cNvSpPr txBox="1"/>
          <p:nvPr/>
        </p:nvSpPr>
        <p:spPr>
          <a:xfrm>
            <a:off x="8209927" y="3964190"/>
            <a:ext cx="323850" cy="278765"/>
          </a:xfrm>
          <a:prstGeom prst="rect">
            <a:avLst/>
          </a:prstGeom>
        </p:spPr>
        <p:txBody>
          <a:bodyPr vert="horz" wrap="square" lIns="0" tIns="0" rIns="0" bIns="0" rtlCol="0">
            <a:spAutoFit/>
          </a:bodyPr>
          <a:lstStyle/>
          <a:p>
            <a:pPr marL="12700">
              <a:lnSpc>
                <a:spcPct val="100000"/>
              </a:lnSpc>
            </a:pPr>
            <a:r>
              <a:rPr sz="1750" i="1" spc="70" dirty="0">
                <a:latin typeface="Times New Roman" panose="02020603050405020304"/>
                <a:cs typeface="Times New Roman" panose="02020603050405020304"/>
              </a:rPr>
              <a:t>i</a:t>
            </a:r>
            <a:r>
              <a:rPr sz="1750" spc="65" dirty="0">
                <a:latin typeface="Times New Roman" panose="02020603050405020304"/>
                <a:cs typeface="Times New Roman" panose="02020603050405020304"/>
              </a:rPr>
              <a:t>,</a:t>
            </a:r>
            <a:r>
              <a:rPr sz="1750" i="1" spc="10" dirty="0">
                <a:latin typeface="Times New Roman" panose="02020603050405020304"/>
                <a:cs typeface="Times New Roman" panose="02020603050405020304"/>
              </a:rPr>
              <a:t>D</a:t>
            </a:r>
            <a:endParaRPr sz="1750">
              <a:latin typeface="Times New Roman" panose="02020603050405020304"/>
              <a:cs typeface="Times New Roman" panose="02020603050405020304"/>
            </a:endParaRPr>
          </a:p>
        </p:txBody>
      </p:sp>
      <p:sp>
        <p:nvSpPr>
          <p:cNvPr id="20" name="object 20"/>
          <p:cNvSpPr txBox="1"/>
          <p:nvPr/>
        </p:nvSpPr>
        <p:spPr>
          <a:xfrm>
            <a:off x="7195718" y="3964190"/>
            <a:ext cx="608965" cy="278765"/>
          </a:xfrm>
          <a:prstGeom prst="rect">
            <a:avLst/>
          </a:prstGeom>
        </p:spPr>
        <p:txBody>
          <a:bodyPr vert="horz" wrap="square" lIns="0" tIns="0" rIns="0" bIns="0" rtlCol="0">
            <a:spAutoFit/>
          </a:bodyPr>
          <a:lstStyle/>
          <a:p>
            <a:pPr marL="12700">
              <a:lnSpc>
                <a:spcPct val="100000"/>
              </a:lnSpc>
              <a:tabLst>
                <a:tab pos="309245" algn="l"/>
              </a:tabLst>
            </a:pPr>
            <a:r>
              <a:rPr sz="1750" i="1" dirty="0">
                <a:latin typeface="Times New Roman" panose="02020603050405020304"/>
                <a:cs typeface="Times New Roman" panose="02020603050405020304"/>
              </a:rPr>
              <a:t>i	</a:t>
            </a:r>
            <a:r>
              <a:rPr sz="1750" i="1" spc="65" dirty="0">
                <a:latin typeface="Times New Roman" panose="02020603050405020304"/>
                <a:cs typeface="Times New Roman" panose="02020603050405020304"/>
              </a:rPr>
              <a:t>i</a:t>
            </a:r>
            <a:r>
              <a:rPr sz="1750" spc="-25" dirty="0">
                <a:latin typeface="Times New Roman" panose="02020603050405020304"/>
                <a:cs typeface="Times New Roman" panose="02020603050405020304"/>
              </a:rPr>
              <a:t>,</a:t>
            </a:r>
            <a:r>
              <a:rPr sz="1750" i="1" spc="10" dirty="0">
                <a:latin typeface="Times New Roman" panose="02020603050405020304"/>
                <a:cs typeface="Times New Roman" panose="02020603050405020304"/>
              </a:rPr>
              <a:t>Q</a:t>
            </a:r>
            <a:endParaRPr sz="1750">
              <a:latin typeface="Times New Roman" panose="02020603050405020304"/>
              <a:cs typeface="Times New Roman" panose="02020603050405020304"/>
            </a:endParaRPr>
          </a:p>
        </p:txBody>
      </p:sp>
      <p:sp>
        <p:nvSpPr>
          <p:cNvPr id="21" name="object 21"/>
          <p:cNvSpPr txBox="1"/>
          <p:nvPr/>
        </p:nvSpPr>
        <p:spPr>
          <a:xfrm>
            <a:off x="5791314" y="3668521"/>
            <a:ext cx="137795" cy="278765"/>
          </a:xfrm>
          <a:prstGeom prst="rect">
            <a:avLst/>
          </a:prstGeom>
        </p:spPr>
        <p:txBody>
          <a:bodyPr vert="horz" wrap="square" lIns="0" tIns="0" rIns="0" bIns="0" rtlCol="0">
            <a:spAutoFit/>
          </a:bodyPr>
          <a:lstStyle/>
          <a:p>
            <a:pPr marL="12700">
              <a:lnSpc>
                <a:spcPct val="100000"/>
              </a:lnSpc>
            </a:pPr>
            <a:r>
              <a:rPr sz="1750" spc="5" dirty="0">
                <a:latin typeface="Times New Roman" panose="02020603050405020304"/>
                <a:cs typeface="Times New Roman" panose="02020603050405020304"/>
              </a:rPr>
              <a:t>2</a:t>
            </a:r>
            <a:endParaRPr sz="1750">
              <a:latin typeface="Times New Roman" panose="02020603050405020304"/>
              <a:cs typeface="Times New Roman" panose="02020603050405020304"/>
            </a:endParaRPr>
          </a:p>
        </p:txBody>
      </p:sp>
      <p:sp>
        <p:nvSpPr>
          <p:cNvPr id="22" name="object 22"/>
          <p:cNvSpPr txBox="1"/>
          <p:nvPr/>
        </p:nvSpPr>
        <p:spPr>
          <a:xfrm>
            <a:off x="2587117" y="3487165"/>
            <a:ext cx="3251835" cy="718185"/>
          </a:xfrm>
          <a:prstGeom prst="rect">
            <a:avLst/>
          </a:prstGeom>
        </p:spPr>
        <p:txBody>
          <a:bodyPr vert="horz" wrap="square" lIns="0" tIns="0" rIns="0" bIns="0" rtlCol="0">
            <a:spAutoFit/>
          </a:bodyPr>
          <a:lstStyle/>
          <a:p>
            <a:pPr marL="12700">
              <a:lnSpc>
                <a:spcPts val="5650"/>
              </a:lnSpc>
              <a:tabLst>
                <a:tab pos="1972945" algn="l"/>
                <a:tab pos="2487295" algn="l"/>
                <a:tab pos="3124835" algn="l"/>
              </a:tabLst>
            </a:pPr>
            <a:r>
              <a:rPr sz="3000" i="1" spc="-105" dirty="0">
                <a:latin typeface="Times New Roman" panose="02020603050405020304"/>
                <a:cs typeface="Times New Roman" panose="02020603050405020304"/>
              </a:rPr>
              <a:t>P</a:t>
            </a:r>
            <a:r>
              <a:rPr sz="4000" spc="-565" dirty="0">
                <a:latin typeface="Symbol" panose="05050102010706020507"/>
                <a:cs typeface="Symbol" panose="05050102010706020507"/>
              </a:rPr>
              <a:t></a:t>
            </a:r>
            <a:r>
              <a:rPr sz="3000" i="1" spc="-175" dirty="0">
                <a:latin typeface="Times New Roman" panose="02020603050405020304"/>
                <a:cs typeface="Times New Roman" panose="02020603050405020304"/>
              </a:rPr>
              <a:t>Q</a:t>
            </a:r>
            <a:r>
              <a:rPr sz="3000" spc="5" dirty="0">
                <a:latin typeface="Times New Roman" panose="02020603050405020304"/>
                <a:cs typeface="Times New Roman" panose="02020603050405020304"/>
              </a:rPr>
              <a:t>,</a:t>
            </a:r>
            <a:r>
              <a:rPr sz="3000" spc="-405" dirty="0">
                <a:latin typeface="Times New Roman" panose="02020603050405020304"/>
                <a:cs typeface="Times New Roman" panose="02020603050405020304"/>
              </a:rPr>
              <a:t> </a:t>
            </a:r>
            <a:r>
              <a:rPr sz="3000" i="1" spc="-40" dirty="0">
                <a:latin typeface="Times New Roman" panose="02020603050405020304"/>
                <a:cs typeface="Times New Roman" panose="02020603050405020304"/>
              </a:rPr>
              <a:t>D</a:t>
            </a:r>
            <a:r>
              <a:rPr sz="4000" spc="-35" dirty="0">
                <a:latin typeface="Symbol" panose="05050102010706020507"/>
                <a:cs typeface="Symbol" panose="05050102010706020507"/>
              </a:rPr>
              <a:t></a:t>
            </a:r>
            <a:r>
              <a:rPr sz="3000" spc="220" dirty="0">
                <a:latin typeface="Symbol" panose="05050102010706020507"/>
                <a:cs typeface="Symbol" panose="05050102010706020507"/>
              </a:rPr>
              <a:t></a:t>
            </a:r>
            <a:r>
              <a:rPr sz="3000" i="1" spc="20" dirty="0">
                <a:latin typeface="Times New Roman" panose="02020603050405020304"/>
                <a:cs typeface="Times New Roman" panose="02020603050405020304"/>
              </a:rPr>
              <a:t>W</a:t>
            </a:r>
            <a:r>
              <a:rPr sz="3000" i="1" dirty="0">
                <a:latin typeface="Times New Roman" panose="02020603050405020304"/>
                <a:cs typeface="Times New Roman" panose="02020603050405020304"/>
              </a:rPr>
              <a:t>	</a:t>
            </a:r>
            <a:r>
              <a:rPr sz="4750" spc="-335" dirty="0">
                <a:latin typeface="Symbol" panose="05050102010706020507"/>
                <a:cs typeface="Symbol" panose="05050102010706020507"/>
              </a:rPr>
              <a:t></a:t>
            </a:r>
            <a:r>
              <a:rPr sz="3000" i="1" spc="5" dirty="0">
                <a:latin typeface="Times New Roman" panose="02020603050405020304"/>
                <a:cs typeface="Times New Roman" panose="02020603050405020304"/>
              </a:rPr>
              <a:t>f</a:t>
            </a:r>
            <a:r>
              <a:rPr sz="3000" i="1" dirty="0">
                <a:latin typeface="Times New Roman" panose="02020603050405020304"/>
                <a:cs typeface="Times New Roman" panose="02020603050405020304"/>
              </a:rPr>
              <a:t>	</a:t>
            </a:r>
            <a:r>
              <a:rPr sz="3000" spc="10" dirty="0">
                <a:latin typeface="Symbol" panose="05050102010706020507"/>
                <a:cs typeface="Symbol" panose="05050102010706020507"/>
              </a:rPr>
              <a:t></a:t>
            </a:r>
            <a:r>
              <a:rPr sz="3000" spc="55" dirty="0">
                <a:latin typeface="Times New Roman" panose="02020603050405020304"/>
                <a:cs typeface="Times New Roman" panose="02020603050405020304"/>
              </a:rPr>
              <a:t> </a:t>
            </a:r>
            <a:r>
              <a:rPr sz="3000" i="1" spc="5" dirty="0">
                <a:latin typeface="Times New Roman" panose="02020603050405020304"/>
                <a:cs typeface="Times New Roman" panose="02020603050405020304"/>
              </a:rPr>
              <a:t>f</a:t>
            </a:r>
            <a:r>
              <a:rPr sz="3000" i="1" dirty="0">
                <a:latin typeface="Times New Roman" panose="02020603050405020304"/>
                <a:cs typeface="Times New Roman" panose="02020603050405020304"/>
              </a:rPr>
              <a:t>	</a:t>
            </a:r>
            <a:r>
              <a:rPr sz="4750" spc="-690" dirty="0">
                <a:latin typeface="Symbol" panose="05050102010706020507"/>
                <a:cs typeface="Symbol" panose="05050102010706020507"/>
              </a:rPr>
              <a:t></a:t>
            </a:r>
            <a:endParaRPr sz="4750">
              <a:latin typeface="Symbol" panose="05050102010706020507"/>
              <a:cs typeface="Symbol" panose="05050102010706020507"/>
            </a:endParaRPr>
          </a:p>
        </p:txBody>
      </p:sp>
      <p:sp>
        <p:nvSpPr>
          <p:cNvPr id="23" name="object 23"/>
          <p:cNvSpPr txBox="1"/>
          <p:nvPr/>
        </p:nvSpPr>
        <p:spPr>
          <a:xfrm>
            <a:off x="3331590" y="5437657"/>
            <a:ext cx="303530" cy="419100"/>
          </a:xfrm>
          <a:prstGeom prst="rect">
            <a:avLst/>
          </a:prstGeom>
        </p:spPr>
        <p:txBody>
          <a:bodyPr vert="horz" wrap="square" lIns="0" tIns="0" rIns="0" bIns="0" rtlCol="0">
            <a:spAutoFit/>
          </a:bodyPr>
          <a:lstStyle/>
          <a:p>
            <a:pPr marL="12700">
              <a:lnSpc>
                <a:spcPct val="100000"/>
              </a:lnSpc>
            </a:pPr>
            <a:r>
              <a:rPr sz="3375" spc="-97" baseline="-14000" dirty="0">
                <a:latin typeface="Symbol" panose="05050102010706020507"/>
                <a:cs typeface="Symbol" panose="05050102010706020507"/>
              </a:rPr>
              <a:t></a:t>
            </a:r>
            <a:r>
              <a:rPr sz="2250" spc="10" dirty="0">
                <a:latin typeface="Times New Roman" panose="02020603050405020304"/>
                <a:cs typeface="Times New Roman" panose="02020603050405020304"/>
              </a:rPr>
              <a:t>1</a:t>
            </a:r>
            <a:endParaRPr sz="2250">
              <a:latin typeface="Times New Roman" panose="02020603050405020304"/>
              <a:cs typeface="Times New Roman" panose="02020603050405020304"/>
            </a:endParaRPr>
          </a:p>
        </p:txBody>
      </p:sp>
      <p:sp>
        <p:nvSpPr>
          <p:cNvPr id="24" name="object 24"/>
          <p:cNvSpPr txBox="1"/>
          <p:nvPr/>
        </p:nvSpPr>
        <p:spPr>
          <a:xfrm>
            <a:off x="3331590" y="5035295"/>
            <a:ext cx="540385" cy="331470"/>
          </a:xfrm>
          <a:prstGeom prst="rect">
            <a:avLst/>
          </a:prstGeom>
        </p:spPr>
        <p:txBody>
          <a:bodyPr vert="horz" wrap="square" lIns="0" tIns="0" rIns="0" bIns="0" rtlCol="0">
            <a:spAutoFit/>
          </a:bodyPr>
          <a:lstStyle/>
          <a:p>
            <a:pPr marL="12700">
              <a:lnSpc>
                <a:spcPts val="2610"/>
              </a:lnSpc>
            </a:pPr>
            <a:r>
              <a:rPr sz="3375" spc="15" baseline="10000" dirty="0">
                <a:latin typeface="Symbol" panose="05050102010706020507"/>
                <a:cs typeface="Symbol" panose="05050102010706020507"/>
              </a:rPr>
              <a:t></a:t>
            </a:r>
            <a:r>
              <a:rPr sz="3375" spc="-517" baseline="10000" dirty="0">
                <a:latin typeface="Times New Roman" panose="02020603050405020304"/>
                <a:cs typeface="Times New Roman" panose="02020603050405020304"/>
              </a:rPr>
              <a:t> </a:t>
            </a:r>
            <a:r>
              <a:rPr sz="3375" i="1" spc="-142" baseline="14000" dirty="0">
                <a:latin typeface="Times New Roman" panose="02020603050405020304"/>
                <a:cs typeface="Times New Roman" panose="02020603050405020304"/>
              </a:rPr>
              <a:t>r</a:t>
            </a:r>
            <a:r>
              <a:rPr sz="1300" i="1" spc="5" dirty="0">
                <a:latin typeface="Times New Roman" panose="02020603050405020304"/>
                <a:cs typeface="Times New Roman" panose="02020603050405020304"/>
              </a:rPr>
              <a:t>i</a:t>
            </a:r>
            <a:r>
              <a:rPr sz="1300" i="1" spc="-145" dirty="0">
                <a:latin typeface="Times New Roman" panose="02020603050405020304"/>
                <a:cs typeface="Times New Roman" panose="02020603050405020304"/>
              </a:rPr>
              <a:t> </a:t>
            </a:r>
            <a:r>
              <a:rPr sz="1300" spc="85" dirty="0">
                <a:latin typeface="Times New Roman" panose="02020603050405020304"/>
                <a:cs typeface="Times New Roman" panose="02020603050405020304"/>
              </a:rPr>
              <a:t>,</a:t>
            </a:r>
            <a:r>
              <a:rPr sz="1300" i="1" spc="15" dirty="0">
                <a:latin typeface="Times New Roman" panose="02020603050405020304"/>
                <a:cs typeface="Times New Roman" panose="02020603050405020304"/>
              </a:rPr>
              <a:t>Q</a:t>
            </a:r>
            <a:endParaRPr sz="1300">
              <a:latin typeface="Times New Roman" panose="02020603050405020304"/>
              <a:cs typeface="Times New Roman" panose="02020603050405020304"/>
            </a:endParaRPr>
          </a:p>
        </p:txBody>
      </p:sp>
      <p:sp>
        <p:nvSpPr>
          <p:cNvPr id="25" name="object 25"/>
          <p:cNvSpPr txBox="1"/>
          <p:nvPr/>
        </p:nvSpPr>
        <p:spPr>
          <a:xfrm>
            <a:off x="2616847" y="5195328"/>
            <a:ext cx="883285" cy="403860"/>
          </a:xfrm>
          <a:prstGeom prst="rect">
            <a:avLst/>
          </a:prstGeom>
        </p:spPr>
        <p:txBody>
          <a:bodyPr vert="horz" wrap="square" lIns="0" tIns="0" rIns="0" bIns="0" rtlCol="0">
            <a:spAutoFit/>
          </a:bodyPr>
          <a:lstStyle/>
          <a:p>
            <a:pPr marL="12700">
              <a:lnSpc>
                <a:spcPct val="100000"/>
              </a:lnSpc>
              <a:tabLst>
                <a:tab pos="459740" algn="l"/>
              </a:tabLst>
            </a:pPr>
            <a:r>
              <a:rPr sz="2250" i="1" spc="250" dirty="0">
                <a:latin typeface="Times New Roman" panose="02020603050405020304"/>
                <a:cs typeface="Times New Roman" panose="02020603050405020304"/>
              </a:rPr>
              <a:t>W</a:t>
            </a:r>
            <a:r>
              <a:rPr sz="1950" i="1" spc="7" baseline="-24000" dirty="0">
                <a:latin typeface="Times New Roman" panose="02020603050405020304"/>
                <a:cs typeface="Times New Roman" panose="02020603050405020304"/>
              </a:rPr>
              <a:t>i</a:t>
            </a:r>
            <a:r>
              <a:rPr sz="1950" i="1" baseline="-24000" dirty="0">
                <a:latin typeface="Times New Roman" panose="02020603050405020304"/>
                <a:cs typeface="Times New Roman" panose="02020603050405020304"/>
              </a:rPr>
              <a:t>	</a:t>
            </a:r>
            <a:r>
              <a:rPr sz="2250" spc="10" dirty="0">
                <a:latin typeface="Symbol" panose="05050102010706020507"/>
                <a:cs typeface="Symbol" panose="05050102010706020507"/>
              </a:rPr>
              <a:t></a:t>
            </a:r>
            <a:r>
              <a:rPr sz="2250" dirty="0">
                <a:latin typeface="Times New Roman" panose="02020603050405020304"/>
                <a:cs typeface="Times New Roman" panose="02020603050405020304"/>
              </a:rPr>
              <a:t> </a:t>
            </a:r>
            <a:r>
              <a:rPr sz="2250" spc="-270" dirty="0">
                <a:latin typeface="Times New Roman" panose="02020603050405020304"/>
                <a:cs typeface="Times New Roman" panose="02020603050405020304"/>
              </a:rPr>
              <a:t> </a:t>
            </a:r>
            <a:r>
              <a:rPr sz="3375" spc="15" baseline="-10000" dirty="0">
                <a:latin typeface="Symbol" panose="05050102010706020507"/>
                <a:cs typeface="Symbol" panose="05050102010706020507"/>
              </a:rPr>
              <a:t></a:t>
            </a:r>
            <a:endParaRPr sz="3375" baseline="-10000">
              <a:latin typeface="Symbol" panose="05050102010706020507"/>
              <a:cs typeface="Symbol" panose="05050102010706020507"/>
            </a:endParaRPr>
          </a:p>
        </p:txBody>
      </p:sp>
      <p:sp>
        <p:nvSpPr>
          <p:cNvPr id="26" name="object 26"/>
          <p:cNvSpPr txBox="1"/>
          <p:nvPr/>
        </p:nvSpPr>
        <p:spPr>
          <a:xfrm>
            <a:off x="7345806" y="4929885"/>
            <a:ext cx="401320" cy="339090"/>
          </a:xfrm>
          <a:prstGeom prst="rect">
            <a:avLst/>
          </a:prstGeom>
        </p:spPr>
        <p:txBody>
          <a:bodyPr vert="horz" wrap="square" lIns="0" tIns="0" rIns="0" bIns="0" rtlCol="0">
            <a:spAutoFit/>
          </a:bodyPr>
          <a:lstStyle/>
          <a:p>
            <a:pPr marL="12700">
              <a:lnSpc>
                <a:spcPct val="100000"/>
              </a:lnSpc>
            </a:pPr>
            <a:r>
              <a:rPr sz="2150" spc="-5" dirty="0">
                <a:latin typeface="Symbol" panose="05050102010706020507"/>
                <a:cs typeface="Symbol" panose="05050102010706020507"/>
              </a:rPr>
              <a:t></a:t>
            </a:r>
            <a:r>
              <a:rPr sz="2150" spc="165"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0</a:t>
            </a:r>
            <a:endParaRPr sz="2150">
              <a:latin typeface="Times New Roman" panose="02020603050405020304"/>
              <a:cs typeface="Times New Roman" panose="02020603050405020304"/>
            </a:endParaRPr>
          </a:p>
        </p:txBody>
      </p:sp>
      <p:sp>
        <p:nvSpPr>
          <p:cNvPr id="27" name="object 27"/>
          <p:cNvSpPr txBox="1"/>
          <p:nvPr/>
        </p:nvSpPr>
        <p:spPr>
          <a:xfrm>
            <a:off x="5956680" y="4966716"/>
            <a:ext cx="1289050" cy="354330"/>
          </a:xfrm>
          <a:prstGeom prst="rect">
            <a:avLst/>
          </a:prstGeom>
        </p:spPr>
        <p:txBody>
          <a:bodyPr vert="horz" wrap="square" lIns="0" tIns="0" rIns="0" bIns="0" rtlCol="0">
            <a:spAutoFit/>
          </a:bodyPr>
          <a:lstStyle/>
          <a:p>
            <a:pPr marL="12700">
              <a:lnSpc>
                <a:spcPts val="2790"/>
              </a:lnSpc>
              <a:tabLst>
                <a:tab pos="295910" algn="l"/>
              </a:tabLst>
            </a:pPr>
            <a:r>
              <a:rPr sz="3000" spc="30" baseline="18000" dirty="0">
                <a:latin typeface="Symbol" panose="05050102010706020507"/>
                <a:cs typeface="Symbol" panose="05050102010706020507"/>
              </a:rPr>
              <a:t></a:t>
            </a:r>
            <a:r>
              <a:rPr sz="3000" spc="30" baseline="18000" dirty="0">
                <a:latin typeface="Times New Roman" panose="02020603050405020304"/>
                <a:cs typeface="Times New Roman" panose="02020603050405020304"/>
              </a:rPr>
              <a:t>	</a:t>
            </a:r>
            <a:r>
              <a:rPr sz="3000" spc="22" baseline="18000" dirty="0">
                <a:latin typeface="Times New Roman" panose="02020603050405020304"/>
                <a:cs typeface="Times New Roman" panose="02020603050405020304"/>
              </a:rPr>
              <a:t>0</a:t>
            </a:r>
            <a:r>
              <a:rPr sz="3000" spc="330" baseline="18000" dirty="0">
                <a:latin typeface="Times New Roman" panose="02020603050405020304"/>
                <a:cs typeface="Times New Roman" panose="02020603050405020304"/>
              </a:rPr>
              <a:t> </a:t>
            </a:r>
            <a:r>
              <a:rPr sz="3600" b="1" spc="-15" baseline="1000" dirty="0">
                <a:latin typeface="新宋体" panose="02010609030101010101" charset="-122"/>
                <a:cs typeface="新宋体" panose="02010609030101010101" charset="-122"/>
              </a:rPr>
              <a:t>且</a:t>
            </a:r>
            <a:r>
              <a:rPr sz="3600" b="1" spc="-322" baseline="1000" dirty="0">
                <a:latin typeface="新宋体" panose="02010609030101010101" charset="-122"/>
                <a:cs typeface="新宋体" panose="02010609030101010101" charset="-122"/>
              </a:rPr>
              <a:t> </a:t>
            </a:r>
            <a:r>
              <a:rPr sz="3225" i="1" spc="-195" baseline="14000" dirty="0">
                <a:latin typeface="Times New Roman" panose="02020603050405020304"/>
                <a:cs typeface="Times New Roman" panose="02020603050405020304"/>
              </a:rPr>
              <a:t>r</a:t>
            </a:r>
            <a:r>
              <a:rPr sz="1250" i="1" spc="-5" dirty="0">
                <a:latin typeface="Times New Roman" panose="02020603050405020304"/>
                <a:cs typeface="Times New Roman" panose="02020603050405020304"/>
              </a:rPr>
              <a:t>i</a:t>
            </a:r>
            <a:r>
              <a:rPr sz="1250" i="1" spc="-15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170"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D</a:t>
            </a:r>
            <a:endParaRPr sz="1250">
              <a:latin typeface="Times New Roman" panose="02020603050405020304"/>
              <a:cs typeface="Times New Roman" panose="02020603050405020304"/>
            </a:endParaRPr>
          </a:p>
        </p:txBody>
      </p:sp>
      <p:sp>
        <p:nvSpPr>
          <p:cNvPr id="28" name="object 28"/>
          <p:cNvSpPr txBox="1"/>
          <p:nvPr/>
        </p:nvSpPr>
        <p:spPr>
          <a:xfrm>
            <a:off x="4921122" y="4895148"/>
            <a:ext cx="346710" cy="857250"/>
          </a:xfrm>
          <a:prstGeom prst="rect">
            <a:avLst/>
          </a:prstGeom>
        </p:spPr>
        <p:txBody>
          <a:bodyPr vert="horz" wrap="square" lIns="0" tIns="0" rIns="0" bIns="0" rtlCol="0">
            <a:spAutoFit/>
          </a:bodyPr>
          <a:lstStyle/>
          <a:p>
            <a:pPr marL="12700" marR="5080" indent="15875">
              <a:lnSpc>
                <a:spcPct val="118000"/>
              </a:lnSpc>
            </a:pPr>
            <a:r>
              <a:rPr sz="2400" b="1" spc="-10" dirty="0">
                <a:latin typeface="新宋体" panose="02010609030101010101" charset="-122"/>
                <a:cs typeface="新宋体" panose="02010609030101010101" charset="-122"/>
              </a:rPr>
              <a:t>当 当</a:t>
            </a:r>
            <a:endParaRPr sz="2400">
              <a:latin typeface="新宋体" panose="02010609030101010101" charset="-122"/>
              <a:cs typeface="新宋体" panose="02010609030101010101" charset="-122"/>
            </a:endParaRPr>
          </a:p>
        </p:txBody>
      </p:sp>
      <p:sp>
        <p:nvSpPr>
          <p:cNvPr id="29" name="object 29"/>
          <p:cNvSpPr txBox="1"/>
          <p:nvPr/>
        </p:nvSpPr>
        <p:spPr>
          <a:xfrm>
            <a:off x="5430901" y="4999990"/>
            <a:ext cx="437515" cy="819150"/>
          </a:xfrm>
          <a:prstGeom prst="rect">
            <a:avLst/>
          </a:prstGeom>
        </p:spPr>
        <p:txBody>
          <a:bodyPr vert="horz" wrap="square" lIns="0" tIns="0" rIns="0" bIns="0" rtlCol="0">
            <a:spAutoFit/>
          </a:bodyPr>
          <a:lstStyle/>
          <a:p>
            <a:pPr marR="5080" algn="ctr">
              <a:lnSpc>
                <a:spcPct val="100000"/>
              </a:lnSpc>
            </a:pPr>
            <a:r>
              <a:rPr sz="3000" i="1" spc="104" baseline="14000" dirty="0">
                <a:latin typeface="Times New Roman" panose="02020603050405020304"/>
                <a:cs typeface="Times New Roman" panose="02020603050405020304"/>
              </a:rPr>
              <a:t>r</a:t>
            </a:r>
            <a:r>
              <a:rPr sz="1150" i="1" spc="10" dirty="0">
                <a:latin typeface="Times New Roman" panose="02020603050405020304"/>
                <a:cs typeface="Times New Roman" panose="02020603050405020304"/>
              </a:rPr>
              <a:t>i</a:t>
            </a:r>
            <a:r>
              <a:rPr sz="1150" i="1" spc="-20" dirty="0">
                <a:latin typeface="Times New Roman" panose="02020603050405020304"/>
                <a:cs typeface="Times New Roman" panose="02020603050405020304"/>
              </a:rPr>
              <a:t> </a:t>
            </a:r>
            <a:r>
              <a:rPr sz="1150" spc="5" dirty="0">
                <a:latin typeface="Times New Roman" panose="02020603050405020304"/>
                <a:cs typeface="Times New Roman" panose="02020603050405020304"/>
              </a:rPr>
              <a:t>,</a:t>
            </a:r>
            <a:r>
              <a:rPr sz="1150" spc="-135" dirty="0">
                <a:latin typeface="Times New Roman" panose="02020603050405020304"/>
                <a:cs typeface="Times New Roman" panose="02020603050405020304"/>
              </a:rPr>
              <a:t> </a:t>
            </a:r>
            <a:r>
              <a:rPr sz="1150" i="1" spc="25" dirty="0">
                <a:latin typeface="Times New Roman" panose="02020603050405020304"/>
                <a:cs typeface="Times New Roman" panose="02020603050405020304"/>
              </a:rPr>
              <a:t>Q</a:t>
            </a:r>
            <a:endParaRPr sz="1150">
              <a:latin typeface="Times New Roman" panose="02020603050405020304"/>
              <a:cs typeface="Times New Roman" panose="02020603050405020304"/>
            </a:endParaRPr>
          </a:p>
          <a:p>
            <a:pPr marL="93345" algn="ctr">
              <a:lnSpc>
                <a:spcPts val="2495"/>
              </a:lnSpc>
              <a:spcBef>
                <a:spcPts val="1555"/>
              </a:spcBef>
            </a:pPr>
            <a:r>
              <a:rPr sz="3225" i="1" spc="-195" baseline="14000" dirty="0">
                <a:latin typeface="Times New Roman" panose="02020603050405020304"/>
                <a:cs typeface="Times New Roman" panose="02020603050405020304"/>
              </a:rPr>
              <a:t>r</a:t>
            </a:r>
            <a:r>
              <a:rPr sz="1250" i="1" spc="-5" dirty="0">
                <a:latin typeface="Times New Roman" panose="02020603050405020304"/>
                <a:cs typeface="Times New Roman" panose="02020603050405020304"/>
              </a:rPr>
              <a:t>i</a:t>
            </a:r>
            <a:r>
              <a:rPr sz="1250" i="1" spc="-150" dirty="0">
                <a:latin typeface="Times New Roman" panose="02020603050405020304"/>
                <a:cs typeface="Times New Roman" panose="02020603050405020304"/>
              </a:rPr>
              <a:t> </a:t>
            </a:r>
            <a:r>
              <a:rPr sz="1250" spc="55" dirty="0">
                <a:latin typeface="Times New Roman" panose="02020603050405020304"/>
                <a:cs typeface="Times New Roman" panose="02020603050405020304"/>
              </a:rPr>
              <a:t>,</a:t>
            </a:r>
            <a:r>
              <a:rPr sz="1250" i="1" spc="-5" dirty="0">
                <a:latin typeface="Times New Roman" panose="02020603050405020304"/>
                <a:cs typeface="Times New Roman" panose="02020603050405020304"/>
              </a:rPr>
              <a:t>Q</a:t>
            </a:r>
            <a:endParaRPr sz="1250">
              <a:latin typeface="Times New Roman" panose="02020603050405020304"/>
              <a:cs typeface="Times New Roman" panose="02020603050405020304"/>
            </a:endParaRPr>
          </a:p>
        </p:txBody>
      </p:sp>
      <p:sp>
        <p:nvSpPr>
          <p:cNvPr id="30" name="object 30"/>
          <p:cNvSpPr txBox="1"/>
          <p:nvPr/>
        </p:nvSpPr>
        <p:spPr>
          <a:xfrm>
            <a:off x="5967348" y="5401817"/>
            <a:ext cx="1782445" cy="417195"/>
          </a:xfrm>
          <a:prstGeom prst="rect">
            <a:avLst/>
          </a:prstGeom>
        </p:spPr>
        <p:txBody>
          <a:bodyPr vert="horz" wrap="square" lIns="0" tIns="0" rIns="0" bIns="0" rtlCol="0">
            <a:spAutoFit/>
          </a:bodyPr>
          <a:lstStyle/>
          <a:p>
            <a:pPr marL="12700">
              <a:lnSpc>
                <a:spcPct val="100000"/>
              </a:lnSpc>
            </a:pPr>
            <a:r>
              <a:rPr sz="2150" spc="-5" dirty="0">
                <a:latin typeface="Symbol" panose="05050102010706020507"/>
                <a:cs typeface="Symbol" panose="05050102010706020507"/>
              </a:rPr>
              <a:t></a:t>
            </a:r>
            <a:r>
              <a:rPr sz="2150" spc="165"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0</a:t>
            </a:r>
            <a:r>
              <a:rPr sz="2150" spc="265" dirty="0">
                <a:latin typeface="Times New Roman" panose="02020603050405020304"/>
                <a:cs typeface="Times New Roman" panose="02020603050405020304"/>
              </a:rPr>
              <a:t> </a:t>
            </a:r>
            <a:r>
              <a:rPr sz="3600" b="1" spc="-15" baseline="2000" dirty="0">
                <a:latin typeface="新宋体" panose="02010609030101010101" charset="-122"/>
                <a:cs typeface="新宋体" panose="02010609030101010101" charset="-122"/>
              </a:rPr>
              <a:t>或</a:t>
            </a:r>
            <a:r>
              <a:rPr sz="3600" b="1" spc="-104" baseline="2000" dirty="0">
                <a:latin typeface="新宋体" panose="02010609030101010101" charset="-122"/>
                <a:cs typeface="新宋体" panose="02010609030101010101" charset="-122"/>
              </a:rPr>
              <a:t> </a:t>
            </a:r>
            <a:r>
              <a:rPr sz="2150" i="1" spc="-130" dirty="0">
                <a:latin typeface="Times New Roman" panose="02020603050405020304"/>
                <a:cs typeface="Times New Roman" panose="02020603050405020304"/>
              </a:rPr>
              <a:t>r</a:t>
            </a:r>
            <a:r>
              <a:rPr sz="1875" i="1" spc="-7" baseline="-24000" dirty="0">
                <a:latin typeface="Times New Roman" panose="02020603050405020304"/>
                <a:cs typeface="Times New Roman" panose="02020603050405020304"/>
              </a:rPr>
              <a:t>i</a:t>
            </a:r>
            <a:r>
              <a:rPr sz="1875" i="1" spc="-225" baseline="-24000" dirty="0">
                <a:latin typeface="Times New Roman" panose="02020603050405020304"/>
                <a:cs typeface="Times New Roman" panose="02020603050405020304"/>
              </a:rPr>
              <a:t> </a:t>
            </a:r>
            <a:r>
              <a:rPr sz="1875" spc="-7" baseline="-24000" dirty="0">
                <a:latin typeface="Times New Roman" panose="02020603050405020304"/>
                <a:cs typeface="Times New Roman" panose="02020603050405020304"/>
              </a:rPr>
              <a:t>,</a:t>
            </a:r>
            <a:r>
              <a:rPr sz="1875" spc="-254" baseline="-24000" dirty="0">
                <a:latin typeface="Times New Roman" panose="02020603050405020304"/>
                <a:cs typeface="Times New Roman" panose="02020603050405020304"/>
              </a:rPr>
              <a:t> </a:t>
            </a:r>
            <a:r>
              <a:rPr sz="1875" i="1" spc="-7" baseline="-24000" dirty="0">
                <a:latin typeface="Times New Roman" panose="02020603050405020304"/>
                <a:cs typeface="Times New Roman" panose="02020603050405020304"/>
              </a:rPr>
              <a:t>D</a:t>
            </a:r>
            <a:r>
              <a:rPr sz="1875" i="1" baseline="-24000" dirty="0">
                <a:latin typeface="Times New Roman" panose="02020603050405020304"/>
                <a:cs typeface="Times New Roman" panose="02020603050405020304"/>
              </a:rPr>
              <a:t>  </a:t>
            </a:r>
            <a:r>
              <a:rPr sz="1875" i="1" spc="75" baseline="-24000" dirty="0">
                <a:latin typeface="Times New Roman" panose="02020603050405020304"/>
                <a:cs typeface="Times New Roman" panose="02020603050405020304"/>
              </a:rPr>
              <a:t> </a:t>
            </a:r>
            <a:r>
              <a:rPr sz="2150" spc="-5" dirty="0">
                <a:latin typeface="Symbol" panose="05050102010706020507"/>
                <a:cs typeface="Symbol" panose="05050102010706020507"/>
              </a:rPr>
              <a:t></a:t>
            </a:r>
            <a:r>
              <a:rPr sz="2150" spc="165"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0</a:t>
            </a:r>
            <a:endParaRPr sz="2150">
              <a:latin typeface="Times New Roman" panose="02020603050405020304"/>
              <a:cs typeface="Times New Roman" panose="02020603050405020304"/>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4154804" cy="363029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纹理特征</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纹理表示</a:t>
            </a:r>
            <a:endParaRPr sz="3200">
              <a:latin typeface="新宋体" panose="02010609030101010101" charset="-122"/>
              <a:cs typeface="新宋体" panose="02010609030101010101" charset="-122"/>
            </a:endParaRPr>
          </a:p>
          <a:p>
            <a:pPr marL="469900">
              <a:lnSpc>
                <a:spcPts val="375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纹理距离度量举例</a:t>
            </a:r>
            <a:endParaRPr sz="3200">
              <a:latin typeface="新宋体" panose="02010609030101010101" charset="-122"/>
              <a:cs typeface="新宋体" panose="02010609030101010101" charset="-122"/>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3681095"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p:txBody>
      </p:sp>
      <p:sp>
        <p:nvSpPr>
          <p:cNvPr id="6" name="object 6"/>
          <p:cNvSpPr txBox="1"/>
          <p:nvPr/>
        </p:nvSpPr>
        <p:spPr>
          <a:xfrm>
            <a:off x="2773832" y="2032749"/>
            <a:ext cx="8382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砖墙</a:t>
            </a:r>
            <a:endParaRPr sz="3200">
              <a:latin typeface="新宋体" panose="02010609030101010101" charset="-122"/>
              <a:cs typeface="新宋体" panose="02010609030101010101" charset="-122"/>
            </a:endParaRPr>
          </a:p>
        </p:txBody>
      </p:sp>
      <p:sp>
        <p:nvSpPr>
          <p:cNvPr id="7" name="object 7"/>
          <p:cNvSpPr txBox="1"/>
          <p:nvPr/>
        </p:nvSpPr>
        <p:spPr>
          <a:xfrm>
            <a:off x="5366143" y="1961883"/>
            <a:ext cx="8382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木头</a:t>
            </a:r>
            <a:endParaRPr sz="3200">
              <a:latin typeface="新宋体" panose="02010609030101010101" charset="-122"/>
              <a:cs typeface="新宋体" panose="02010609030101010101" charset="-122"/>
            </a:endParaRPr>
          </a:p>
        </p:txBody>
      </p:sp>
      <p:sp>
        <p:nvSpPr>
          <p:cNvPr id="8" name="object 8"/>
          <p:cNvSpPr txBox="1"/>
          <p:nvPr/>
        </p:nvSpPr>
        <p:spPr>
          <a:xfrm>
            <a:off x="8075827" y="1961883"/>
            <a:ext cx="4318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水</a:t>
            </a:r>
            <a:endParaRPr sz="3200">
              <a:latin typeface="新宋体" panose="02010609030101010101" charset="-122"/>
              <a:cs typeface="新宋体" panose="02010609030101010101" charset="-122"/>
            </a:endParaRPr>
          </a:p>
        </p:txBody>
      </p:sp>
      <p:sp>
        <p:nvSpPr>
          <p:cNvPr id="9" name="object 9"/>
          <p:cNvSpPr txBox="1"/>
          <p:nvPr/>
        </p:nvSpPr>
        <p:spPr>
          <a:xfrm>
            <a:off x="3106788" y="6280873"/>
            <a:ext cx="4318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布</a:t>
            </a:r>
            <a:endParaRPr sz="3200">
              <a:latin typeface="新宋体" panose="02010609030101010101" charset="-122"/>
              <a:cs typeface="新宋体" panose="02010609030101010101" charset="-122"/>
            </a:endParaRPr>
          </a:p>
        </p:txBody>
      </p:sp>
      <p:sp>
        <p:nvSpPr>
          <p:cNvPr id="10" name="object 10"/>
          <p:cNvSpPr txBox="1"/>
          <p:nvPr/>
        </p:nvSpPr>
        <p:spPr>
          <a:xfrm>
            <a:off x="5366137" y="6280873"/>
            <a:ext cx="8382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乱草</a:t>
            </a:r>
            <a:endParaRPr sz="3200">
              <a:latin typeface="新宋体" panose="02010609030101010101" charset="-122"/>
              <a:cs typeface="新宋体" panose="02010609030101010101" charset="-122"/>
            </a:endParaRPr>
          </a:p>
        </p:txBody>
      </p:sp>
      <p:sp>
        <p:nvSpPr>
          <p:cNvPr id="11" name="object 11"/>
          <p:cNvSpPr txBox="1"/>
          <p:nvPr/>
        </p:nvSpPr>
        <p:spPr>
          <a:xfrm>
            <a:off x="7946987" y="6210007"/>
            <a:ext cx="8382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树叶</a:t>
            </a:r>
            <a:endParaRPr sz="3200">
              <a:latin typeface="新宋体" panose="02010609030101010101" charset="-122"/>
              <a:cs typeface="新宋体" panose="02010609030101010101" charset="-122"/>
            </a:endParaRPr>
          </a:p>
        </p:txBody>
      </p:sp>
      <p:sp>
        <p:nvSpPr>
          <p:cNvPr id="12" name="object 12"/>
          <p:cNvSpPr/>
          <p:nvPr/>
        </p:nvSpPr>
        <p:spPr>
          <a:xfrm>
            <a:off x="2394089" y="2625089"/>
            <a:ext cx="1799844" cy="144018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842395" y="2625089"/>
            <a:ext cx="1799844" cy="144018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7363091" y="4714494"/>
            <a:ext cx="1799844" cy="1440180"/>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394089" y="4714494"/>
            <a:ext cx="1799844" cy="1440180"/>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4842395" y="4714494"/>
            <a:ext cx="1799844" cy="144018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7363091" y="2625089"/>
            <a:ext cx="1799844" cy="1440180"/>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7810500" cy="509270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基于内容的图像检索</a:t>
            </a:r>
            <a:endParaRPr sz="3200" dirty="0">
              <a:latin typeface="新宋体" panose="02010609030101010101" charset="-122"/>
              <a:cs typeface="新宋体" panose="02010609030101010101" charset="-122"/>
            </a:endParaRPr>
          </a:p>
          <a:p>
            <a:pPr>
              <a:lnSpc>
                <a:spcPct val="100000"/>
              </a:lnSpc>
              <a:spcBef>
                <a:spcPts val="30"/>
              </a:spcBef>
            </a:pPr>
            <a:endParaRPr sz="3200" dirty="0">
              <a:latin typeface="Times New Roman" panose="02020603050405020304"/>
              <a:cs typeface="Times New Roman" panose="02020603050405020304"/>
            </a:endParaRPr>
          </a:p>
          <a:p>
            <a:pPr marL="12700">
              <a:lnSpc>
                <a:spcPct val="100000"/>
              </a:lnSpc>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纹理概述</a:t>
            </a:r>
            <a:endParaRPr sz="3200" dirty="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描述图像时常用的一个概念，类似于颜 色，也常取决于感知</a:t>
            </a:r>
            <a:endParaRPr sz="3200" dirty="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对纹理的感受是与心理效果相结合的， 所以用语言或文字来描述纹理很困难</a:t>
            </a:r>
            <a:endParaRPr sz="3200" dirty="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类似于布纹、草地、砖墙等重复性结构 的图像称为纹理图像</a:t>
            </a:r>
            <a:endParaRPr sz="3200" dirty="0">
              <a:latin typeface="新宋体" panose="02010609030101010101" charset="-122"/>
              <a:cs typeface="新宋体" panose="02010609030101010101" charset="-122"/>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610245" y="1820164"/>
            <a:ext cx="8016240" cy="4627880"/>
          </a:xfrm>
          <a:prstGeom prst="rect">
            <a:avLst/>
          </a:prstGeom>
        </p:spPr>
        <p:txBody>
          <a:bodyPr vert="horz" wrap="square" lIns="0" tIns="0" rIns="0" bIns="0" rtlCol="0">
            <a:spAutoFit/>
          </a:bodyPr>
          <a:lstStyle/>
          <a:p>
            <a:pPr marL="12700">
              <a:lnSpc>
                <a:spcPct val="100000"/>
              </a:lnSpc>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纹理概述（续）</a:t>
            </a:r>
            <a:endParaRPr sz="3200">
              <a:latin typeface="新宋体" panose="02010609030101010101" charset="-122"/>
              <a:cs typeface="新宋体" panose="02010609030101010101" charset="-122"/>
            </a:endParaRPr>
          </a:p>
          <a:p>
            <a:pPr marL="469265" marR="5080" algn="just">
              <a:lnSpc>
                <a:spcPct val="102000"/>
              </a:lnSpc>
              <a:spcBef>
                <a:spcPts val="225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6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纹理可认为是灰度(颜色)在空间以一定的形式 变化而产生的图案（模式）</a:t>
            </a:r>
            <a:endParaRPr sz="2800">
              <a:latin typeface="新宋体" panose="02010609030101010101" charset="-122"/>
              <a:cs typeface="新宋体" panose="02010609030101010101" charset="-122"/>
            </a:endParaRPr>
          </a:p>
          <a:p>
            <a:pPr marL="469265" marR="50165"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一般来说，纹理图像中灰度分布具有某种周期 性，即便灰度变化是随机的，它也具有一定的统 计特性</a:t>
            </a:r>
            <a:endParaRPr sz="2800">
              <a:latin typeface="新宋体" panose="02010609030101010101" charset="-122"/>
              <a:cs typeface="新宋体" panose="02010609030101010101" charset="-122"/>
            </a:endParaRPr>
          </a:p>
          <a:p>
            <a:pPr marL="469265" marR="50165"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纹理通常和图像频谱中的高频分量是密切联系 的，光滑的图像（主要包括低频分量）一般不认 为是纹理图像</a:t>
            </a:r>
            <a:endParaRPr sz="2800">
              <a:latin typeface="新宋体" panose="02010609030101010101" charset="-122"/>
              <a:cs typeface="新宋体" panose="02010609030101010101" charset="-122"/>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4154804" cy="435800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纹理表示</a:t>
            </a:r>
            <a:endParaRPr sz="3200">
              <a:latin typeface="新宋体" panose="02010609030101010101" charset="-122"/>
              <a:cs typeface="新宋体" panose="02010609030101010101" charset="-122"/>
            </a:endParaRPr>
          </a:p>
          <a:p>
            <a:pPr marL="892810" indent="-422910">
              <a:lnSpc>
                <a:spcPct val="100000"/>
              </a:lnSpc>
              <a:spcBef>
                <a:spcPts val="1920"/>
              </a:spcBef>
              <a:buClr>
                <a:srgbClr val="EE2B0A"/>
              </a:buClr>
              <a:buSzPct val="69000"/>
              <a:buFont typeface="Wingdings" panose="05000000000000000000"/>
              <a:buChar char=""/>
              <a:tabLst>
                <a:tab pos="892810" algn="l"/>
              </a:tabLst>
            </a:pPr>
            <a:r>
              <a:rPr sz="3200" spc="-5" dirty="0">
                <a:latin typeface="新宋体" panose="02010609030101010101" charset="-122"/>
                <a:cs typeface="新宋体" panose="02010609030101010101" charset="-122"/>
              </a:rPr>
              <a:t>Tamura表示法</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联合概率矩阵表示</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小波表示</a:t>
            </a:r>
            <a:endParaRPr sz="3200">
              <a:latin typeface="新宋体" panose="02010609030101010101" charset="-122"/>
              <a:cs typeface="新宋体" panose="02010609030101010101" charset="-122"/>
            </a:endParaRPr>
          </a:p>
          <a:p>
            <a:pPr marL="469900">
              <a:lnSpc>
                <a:spcPct val="100000"/>
              </a:lnSpc>
              <a:spcBef>
                <a:spcPts val="171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Times New Roman" panose="02020603050405020304"/>
                <a:cs typeface="Times New Roman" panose="02020603050405020304"/>
              </a:rPr>
              <a:t>……</a:t>
            </a:r>
            <a:endParaRPr sz="3200">
              <a:latin typeface="Times New Roman" panose="02020603050405020304"/>
              <a:cs typeface="Times New Roman" panose="020206030504050203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94089" y="2986277"/>
            <a:ext cx="6337553" cy="38160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682887" y="4425696"/>
            <a:ext cx="719327" cy="126034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324747" y="2409444"/>
            <a:ext cx="1150619" cy="86334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411615" y="1520952"/>
            <a:ext cx="852766" cy="672845"/>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3676777" y="3422396"/>
            <a:ext cx="838835" cy="245110"/>
          </a:xfrm>
          <a:prstGeom prst="rect">
            <a:avLst/>
          </a:prstGeom>
        </p:spPr>
        <p:txBody>
          <a:bodyPr vert="horz" wrap="square" lIns="0" tIns="0" rIns="0" bIns="0" rtlCol="0">
            <a:spAutoFit/>
          </a:bodyPr>
          <a:lstStyle/>
          <a:p>
            <a:pPr marL="12700">
              <a:lnSpc>
                <a:spcPct val="100000"/>
              </a:lnSpc>
            </a:pPr>
            <a:r>
              <a:rPr sz="1600" b="1" spc="-10" dirty="0">
                <a:latin typeface="新宋体" panose="02010609030101010101" charset="-122"/>
                <a:cs typeface="新宋体" panose="02010609030101010101" charset="-122"/>
              </a:rPr>
              <a:t>输入图像</a:t>
            </a:r>
            <a:endParaRPr sz="1600">
              <a:latin typeface="新宋体" panose="02010609030101010101" charset="-122"/>
              <a:cs typeface="新宋体" panose="02010609030101010101" charset="-122"/>
            </a:endParaRPr>
          </a:p>
        </p:txBody>
      </p:sp>
      <p:sp>
        <p:nvSpPr>
          <p:cNvPr id="9" name="object 9"/>
          <p:cNvSpPr txBox="1"/>
          <p:nvPr/>
        </p:nvSpPr>
        <p:spPr>
          <a:xfrm>
            <a:off x="6197472" y="3494036"/>
            <a:ext cx="838835" cy="245110"/>
          </a:xfrm>
          <a:prstGeom prst="rect">
            <a:avLst/>
          </a:prstGeom>
        </p:spPr>
        <p:txBody>
          <a:bodyPr vert="horz" wrap="square" lIns="0" tIns="0" rIns="0" bIns="0" rtlCol="0">
            <a:spAutoFit/>
          </a:bodyPr>
          <a:lstStyle/>
          <a:p>
            <a:pPr marL="12700">
              <a:lnSpc>
                <a:spcPct val="100000"/>
              </a:lnSpc>
            </a:pPr>
            <a:r>
              <a:rPr sz="1600" b="1" spc="-10" dirty="0">
                <a:latin typeface="新宋体" panose="02010609030101010101" charset="-122"/>
                <a:cs typeface="新宋体" panose="02010609030101010101" charset="-122"/>
              </a:rPr>
              <a:t>输出图像</a:t>
            </a:r>
            <a:endParaRPr sz="1600">
              <a:latin typeface="新宋体" panose="02010609030101010101" charset="-122"/>
              <a:cs typeface="新宋体" panose="02010609030101010101" charset="-122"/>
            </a:endParaRPr>
          </a:p>
        </p:txBody>
      </p:sp>
      <p:sp>
        <p:nvSpPr>
          <p:cNvPr id="10" name="object 10"/>
          <p:cNvSpPr/>
          <p:nvPr/>
        </p:nvSpPr>
        <p:spPr>
          <a:xfrm>
            <a:off x="1891169" y="1401317"/>
            <a:ext cx="1800225" cy="5472430"/>
          </a:xfrm>
          <a:custGeom>
            <a:avLst/>
            <a:gdLst/>
            <a:ahLst/>
            <a:cxnLst/>
            <a:rect l="l" t="t" r="r" b="b"/>
            <a:pathLst>
              <a:path w="1800225" h="5472430">
                <a:moveTo>
                  <a:pt x="899921" y="0"/>
                </a:moveTo>
                <a:lnTo>
                  <a:pt x="854270" y="3452"/>
                </a:lnTo>
                <a:lnTo>
                  <a:pt x="809213" y="13701"/>
                </a:lnTo>
                <a:lnTo>
                  <a:pt x="764805" y="30582"/>
                </a:lnTo>
                <a:lnTo>
                  <a:pt x="721098" y="53930"/>
                </a:lnTo>
                <a:lnTo>
                  <a:pt x="678148" y="83582"/>
                </a:lnTo>
                <a:lnTo>
                  <a:pt x="636007" y="119372"/>
                </a:lnTo>
                <a:lnTo>
                  <a:pt x="594729" y="161138"/>
                </a:lnTo>
                <a:lnTo>
                  <a:pt x="554368" y="208715"/>
                </a:lnTo>
                <a:lnTo>
                  <a:pt x="514977" y="261938"/>
                </a:lnTo>
                <a:lnTo>
                  <a:pt x="476610" y="320643"/>
                </a:lnTo>
                <a:lnTo>
                  <a:pt x="439321" y="384666"/>
                </a:lnTo>
                <a:lnTo>
                  <a:pt x="421098" y="418621"/>
                </a:lnTo>
                <a:lnTo>
                  <a:pt x="403164" y="453844"/>
                </a:lnTo>
                <a:lnTo>
                  <a:pt x="385526" y="490314"/>
                </a:lnTo>
                <a:lnTo>
                  <a:pt x="368192" y="528011"/>
                </a:lnTo>
                <a:lnTo>
                  <a:pt x="351167" y="566914"/>
                </a:lnTo>
                <a:lnTo>
                  <a:pt x="334458" y="607003"/>
                </a:lnTo>
                <a:lnTo>
                  <a:pt x="318073" y="648257"/>
                </a:lnTo>
                <a:lnTo>
                  <a:pt x="302018" y="690657"/>
                </a:lnTo>
                <a:lnTo>
                  <a:pt x="286299" y="734180"/>
                </a:lnTo>
                <a:lnTo>
                  <a:pt x="270923" y="778807"/>
                </a:lnTo>
                <a:lnTo>
                  <a:pt x="255897" y="824518"/>
                </a:lnTo>
                <a:lnTo>
                  <a:pt x="241228" y="871291"/>
                </a:lnTo>
                <a:lnTo>
                  <a:pt x="226922" y="919106"/>
                </a:lnTo>
                <a:lnTo>
                  <a:pt x="212987" y="967943"/>
                </a:lnTo>
                <a:lnTo>
                  <a:pt x="199428" y="1017780"/>
                </a:lnTo>
                <a:lnTo>
                  <a:pt x="186252" y="1068599"/>
                </a:lnTo>
                <a:lnTo>
                  <a:pt x="173467" y="1120377"/>
                </a:lnTo>
                <a:lnTo>
                  <a:pt x="161079" y="1173095"/>
                </a:lnTo>
                <a:lnTo>
                  <a:pt x="149095" y="1226732"/>
                </a:lnTo>
                <a:lnTo>
                  <a:pt x="137520" y="1281268"/>
                </a:lnTo>
                <a:lnTo>
                  <a:pt x="126363" y="1336681"/>
                </a:lnTo>
                <a:lnTo>
                  <a:pt x="115630" y="1392952"/>
                </a:lnTo>
                <a:lnTo>
                  <a:pt x="105327" y="1450059"/>
                </a:lnTo>
                <a:lnTo>
                  <a:pt x="95461" y="1507983"/>
                </a:lnTo>
                <a:lnTo>
                  <a:pt x="86039" y="1566703"/>
                </a:lnTo>
                <a:lnTo>
                  <a:pt x="77068" y="1626198"/>
                </a:lnTo>
                <a:lnTo>
                  <a:pt x="68554" y="1686448"/>
                </a:lnTo>
                <a:lnTo>
                  <a:pt x="60504" y="1747432"/>
                </a:lnTo>
                <a:lnTo>
                  <a:pt x="52925" y="1809129"/>
                </a:lnTo>
                <a:lnTo>
                  <a:pt x="45823" y="1871520"/>
                </a:lnTo>
                <a:lnTo>
                  <a:pt x="39206" y="1934584"/>
                </a:lnTo>
                <a:lnTo>
                  <a:pt x="33079" y="1998300"/>
                </a:lnTo>
                <a:lnTo>
                  <a:pt x="27450" y="2062647"/>
                </a:lnTo>
                <a:lnTo>
                  <a:pt x="22325" y="2127605"/>
                </a:lnTo>
                <a:lnTo>
                  <a:pt x="17711" y="2193154"/>
                </a:lnTo>
                <a:lnTo>
                  <a:pt x="13614" y="2259273"/>
                </a:lnTo>
                <a:lnTo>
                  <a:pt x="10043" y="2325941"/>
                </a:lnTo>
                <a:lnTo>
                  <a:pt x="7002" y="2393139"/>
                </a:lnTo>
                <a:lnTo>
                  <a:pt x="4499" y="2460845"/>
                </a:lnTo>
                <a:lnTo>
                  <a:pt x="2540" y="2529038"/>
                </a:lnTo>
                <a:lnTo>
                  <a:pt x="1133" y="2597699"/>
                </a:lnTo>
                <a:lnTo>
                  <a:pt x="284" y="2666807"/>
                </a:lnTo>
                <a:lnTo>
                  <a:pt x="0" y="2736342"/>
                </a:lnTo>
                <a:lnTo>
                  <a:pt x="284" y="2805875"/>
                </a:lnTo>
                <a:lnTo>
                  <a:pt x="1133" y="2874982"/>
                </a:lnTo>
                <a:lnTo>
                  <a:pt x="2540" y="2943640"/>
                </a:lnTo>
                <a:lnTo>
                  <a:pt x="4499" y="3011830"/>
                </a:lnTo>
                <a:lnTo>
                  <a:pt x="7002" y="3079531"/>
                </a:lnTo>
                <a:lnTo>
                  <a:pt x="10043" y="3146723"/>
                </a:lnTo>
                <a:lnTo>
                  <a:pt x="13614" y="3213385"/>
                </a:lnTo>
                <a:lnTo>
                  <a:pt x="17711" y="3279497"/>
                </a:lnTo>
                <a:lnTo>
                  <a:pt x="22325" y="3345038"/>
                </a:lnTo>
                <a:lnTo>
                  <a:pt x="27450" y="3409988"/>
                </a:lnTo>
                <a:lnTo>
                  <a:pt x="33079" y="3474325"/>
                </a:lnTo>
                <a:lnTo>
                  <a:pt x="39206" y="3538031"/>
                </a:lnTo>
                <a:lnTo>
                  <a:pt x="45823" y="3601083"/>
                </a:lnTo>
                <a:lnTo>
                  <a:pt x="52925" y="3663463"/>
                </a:lnTo>
                <a:lnTo>
                  <a:pt x="60504" y="3725148"/>
                </a:lnTo>
                <a:lnTo>
                  <a:pt x="68554" y="3786120"/>
                </a:lnTo>
                <a:lnTo>
                  <a:pt x="77068" y="3846356"/>
                </a:lnTo>
                <a:lnTo>
                  <a:pt x="86039" y="3905837"/>
                </a:lnTo>
                <a:lnTo>
                  <a:pt x="95461" y="3964543"/>
                </a:lnTo>
                <a:lnTo>
                  <a:pt x="105327" y="4022452"/>
                </a:lnTo>
                <a:lnTo>
                  <a:pt x="115630" y="4079544"/>
                </a:lnTo>
                <a:lnTo>
                  <a:pt x="126363" y="4135799"/>
                </a:lnTo>
                <a:lnTo>
                  <a:pt x="137520" y="4191197"/>
                </a:lnTo>
                <a:lnTo>
                  <a:pt x="149095" y="4245716"/>
                </a:lnTo>
                <a:lnTo>
                  <a:pt x="161079" y="4299336"/>
                </a:lnTo>
                <a:lnTo>
                  <a:pt x="173467" y="4352038"/>
                </a:lnTo>
                <a:lnTo>
                  <a:pt x="186252" y="4403799"/>
                </a:lnTo>
                <a:lnTo>
                  <a:pt x="199428" y="4454600"/>
                </a:lnTo>
                <a:lnTo>
                  <a:pt x="212987" y="4504421"/>
                </a:lnTo>
                <a:lnTo>
                  <a:pt x="226922" y="4553240"/>
                </a:lnTo>
                <a:lnTo>
                  <a:pt x="241228" y="4601038"/>
                </a:lnTo>
                <a:lnTo>
                  <a:pt x="255897" y="4647793"/>
                </a:lnTo>
                <a:lnTo>
                  <a:pt x="270923" y="4693486"/>
                </a:lnTo>
                <a:lnTo>
                  <a:pt x="286299" y="4738096"/>
                </a:lnTo>
                <a:lnTo>
                  <a:pt x="302018" y="4781602"/>
                </a:lnTo>
                <a:lnTo>
                  <a:pt x="318073" y="4823983"/>
                </a:lnTo>
                <a:lnTo>
                  <a:pt x="334458" y="4865220"/>
                </a:lnTo>
                <a:lnTo>
                  <a:pt x="351167" y="4905292"/>
                </a:lnTo>
                <a:lnTo>
                  <a:pt x="368192" y="4944179"/>
                </a:lnTo>
                <a:lnTo>
                  <a:pt x="385526" y="4981859"/>
                </a:lnTo>
                <a:lnTo>
                  <a:pt x="403164" y="5018312"/>
                </a:lnTo>
                <a:lnTo>
                  <a:pt x="421098" y="5053519"/>
                </a:lnTo>
                <a:lnTo>
                  <a:pt x="439321" y="5087457"/>
                </a:lnTo>
                <a:lnTo>
                  <a:pt x="476610" y="5151450"/>
                </a:lnTo>
                <a:lnTo>
                  <a:pt x="514977" y="5210126"/>
                </a:lnTo>
                <a:lnTo>
                  <a:pt x="554368" y="5263322"/>
                </a:lnTo>
                <a:lnTo>
                  <a:pt x="594729" y="5310874"/>
                </a:lnTo>
                <a:lnTo>
                  <a:pt x="636007" y="5352617"/>
                </a:lnTo>
                <a:lnTo>
                  <a:pt x="678148" y="5388388"/>
                </a:lnTo>
                <a:lnTo>
                  <a:pt x="721098" y="5418023"/>
                </a:lnTo>
                <a:lnTo>
                  <a:pt x="764805" y="5441358"/>
                </a:lnTo>
                <a:lnTo>
                  <a:pt x="809213" y="5458228"/>
                </a:lnTo>
                <a:lnTo>
                  <a:pt x="854270" y="5468471"/>
                </a:lnTo>
                <a:lnTo>
                  <a:pt x="899921" y="5471922"/>
                </a:lnTo>
                <a:lnTo>
                  <a:pt x="922784" y="5471055"/>
                </a:lnTo>
                <a:lnTo>
                  <a:pt x="968083" y="5464188"/>
                </a:lnTo>
                <a:lnTo>
                  <a:pt x="1012769" y="5450611"/>
                </a:lnTo>
                <a:lnTo>
                  <a:pt x="1056786" y="5430488"/>
                </a:lnTo>
                <a:lnTo>
                  <a:pt x="1100083" y="5403983"/>
                </a:lnTo>
                <a:lnTo>
                  <a:pt x="1142603" y="5371259"/>
                </a:lnTo>
                <a:lnTo>
                  <a:pt x="1184294" y="5332482"/>
                </a:lnTo>
                <a:lnTo>
                  <a:pt x="1225101" y="5287814"/>
                </a:lnTo>
                <a:lnTo>
                  <a:pt x="1264969" y="5237420"/>
                </a:lnTo>
                <a:lnTo>
                  <a:pt x="1303846" y="5181463"/>
                </a:lnTo>
                <a:lnTo>
                  <a:pt x="1341677" y="5120108"/>
                </a:lnTo>
                <a:lnTo>
                  <a:pt x="1378407" y="5053519"/>
                </a:lnTo>
                <a:lnTo>
                  <a:pt x="1396343" y="5018312"/>
                </a:lnTo>
                <a:lnTo>
                  <a:pt x="1413984" y="4981859"/>
                </a:lnTo>
                <a:lnTo>
                  <a:pt x="1431322" y="4944179"/>
                </a:lnTo>
                <a:lnTo>
                  <a:pt x="1448352" y="4905292"/>
                </a:lnTo>
                <a:lnTo>
                  <a:pt x="1465066" y="4865220"/>
                </a:lnTo>
                <a:lnTo>
                  <a:pt x="1481457" y="4823983"/>
                </a:lnTo>
                <a:lnTo>
                  <a:pt x="1497520" y="4781602"/>
                </a:lnTo>
                <a:lnTo>
                  <a:pt x="1513246" y="4738096"/>
                </a:lnTo>
                <a:lnTo>
                  <a:pt x="1528630" y="4693486"/>
                </a:lnTo>
                <a:lnTo>
                  <a:pt x="1543665" y="4647793"/>
                </a:lnTo>
                <a:lnTo>
                  <a:pt x="1558343" y="4601038"/>
                </a:lnTo>
                <a:lnTo>
                  <a:pt x="1572659" y="4553240"/>
                </a:lnTo>
                <a:lnTo>
                  <a:pt x="1586604" y="4504421"/>
                </a:lnTo>
                <a:lnTo>
                  <a:pt x="1600174" y="4454600"/>
                </a:lnTo>
                <a:lnTo>
                  <a:pt x="1613360" y="4403799"/>
                </a:lnTo>
                <a:lnTo>
                  <a:pt x="1626156" y="4352038"/>
                </a:lnTo>
                <a:lnTo>
                  <a:pt x="1638556" y="4299336"/>
                </a:lnTo>
                <a:lnTo>
                  <a:pt x="1650552" y="4245716"/>
                </a:lnTo>
                <a:lnTo>
                  <a:pt x="1662138" y="4191197"/>
                </a:lnTo>
                <a:lnTo>
                  <a:pt x="1673307" y="4135799"/>
                </a:lnTo>
                <a:lnTo>
                  <a:pt x="1684052" y="4079544"/>
                </a:lnTo>
                <a:lnTo>
                  <a:pt x="1694366" y="4022452"/>
                </a:lnTo>
                <a:lnTo>
                  <a:pt x="1704244" y="3964543"/>
                </a:lnTo>
                <a:lnTo>
                  <a:pt x="1713677" y="3905837"/>
                </a:lnTo>
                <a:lnTo>
                  <a:pt x="1722660" y="3846356"/>
                </a:lnTo>
                <a:lnTo>
                  <a:pt x="1731185" y="3786120"/>
                </a:lnTo>
                <a:lnTo>
                  <a:pt x="1739245" y="3725148"/>
                </a:lnTo>
                <a:lnTo>
                  <a:pt x="1746835" y="3663463"/>
                </a:lnTo>
                <a:lnTo>
                  <a:pt x="1753947" y="3601083"/>
                </a:lnTo>
                <a:lnTo>
                  <a:pt x="1760574" y="3538031"/>
                </a:lnTo>
                <a:lnTo>
                  <a:pt x="1766710" y="3474325"/>
                </a:lnTo>
                <a:lnTo>
                  <a:pt x="1772348" y="3409988"/>
                </a:lnTo>
                <a:lnTo>
                  <a:pt x="1777481" y="3345038"/>
                </a:lnTo>
                <a:lnTo>
                  <a:pt x="1782102" y="3279497"/>
                </a:lnTo>
                <a:lnTo>
                  <a:pt x="1786205" y="3213385"/>
                </a:lnTo>
                <a:lnTo>
                  <a:pt x="1789783" y="3146723"/>
                </a:lnTo>
                <a:lnTo>
                  <a:pt x="1792829" y="3079531"/>
                </a:lnTo>
                <a:lnTo>
                  <a:pt x="1795336" y="3011830"/>
                </a:lnTo>
                <a:lnTo>
                  <a:pt x="1797298" y="2943640"/>
                </a:lnTo>
                <a:lnTo>
                  <a:pt x="1798708" y="2874982"/>
                </a:lnTo>
                <a:lnTo>
                  <a:pt x="1799558" y="2805875"/>
                </a:lnTo>
                <a:lnTo>
                  <a:pt x="1799843" y="2736342"/>
                </a:lnTo>
                <a:lnTo>
                  <a:pt x="1799558" y="2666807"/>
                </a:lnTo>
                <a:lnTo>
                  <a:pt x="1798708" y="2597699"/>
                </a:lnTo>
                <a:lnTo>
                  <a:pt x="1797298" y="2529038"/>
                </a:lnTo>
                <a:lnTo>
                  <a:pt x="1795336" y="2460845"/>
                </a:lnTo>
                <a:lnTo>
                  <a:pt x="1792829" y="2393139"/>
                </a:lnTo>
                <a:lnTo>
                  <a:pt x="1789783" y="2325941"/>
                </a:lnTo>
                <a:lnTo>
                  <a:pt x="1786205" y="2259273"/>
                </a:lnTo>
                <a:lnTo>
                  <a:pt x="1782102" y="2193154"/>
                </a:lnTo>
                <a:lnTo>
                  <a:pt x="1777481" y="2127605"/>
                </a:lnTo>
                <a:lnTo>
                  <a:pt x="1772348" y="2062647"/>
                </a:lnTo>
                <a:lnTo>
                  <a:pt x="1766710" y="1998300"/>
                </a:lnTo>
                <a:lnTo>
                  <a:pt x="1760574" y="1934584"/>
                </a:lnTo>
                <a:lnTo>
                  <a:pt x="1753947" y="1871520"/>
                </a:lnTo>
                <a:lnTo>
                  <a:pt x="1746835" y="1809129"/>
                </a:lnTo>
                <a:lnTo>
                  <a:pt x="1739245" y="1747432"/>
                </a:lnTo>
                <a:lnTo>
                  <a:pt x="1731185" y="1686448"/>
                </a:lnTo>
                <a:lnTo>
                  <a:pt x="1722660" y="1626198"/>
                </a:lnTo>
                <a:lnTo>
                  <a:pt x="1713677" y="1566703"/>
                </a:lnTo>
                <a:lnTo>
                  <a:pt x="1704244" y="1507983"/>
                </a:lnTo>
                <a:lnTo>
                  <a:pt x="1694366" y="1450059"/>
                </a:lnTo>
                <a:lnTo>
                  <a:pt x="1684052" y="1392952"/>
                </a:lnTo>
                <a:lnTo>
                  <a:pt x="1673307" y="1336681"/>
                </a:lnTo>
                <a:lnTo>
                  <a:pt x="1662138" y="1281268"/>
                </a:lnTo>
                <a:lnTo>
                  <a:pt x="1650552" y="1226732"/>
                </a:lnTo>
                <a:lnTo>
                  <a:pt x="1638556" y="1173095"/>
                </a:lnTo>
                <a:lnTo>
                  <a:pt x="1626156" y="1120377"/>
                </a:lnTo>
                <a:lnTo>
                  <a:pt x="1613360" y="1068599"/>
                </a:lnTo>
                <a:lnTo>
                  <a:pt x="1600174" y="1017780"/>
                </a:lnTo>
                <a:lnTo>
                  <a:pt x="1586604" y="967943"/>
                </a:lnTo>
                <a:lnTo>
                  <a:pt x="1572659" y="919106"/>
                </a:lnTo>
                <a:lnTo>
                  <a:pt x="1558343" y="871291"/>
                </a:lnTo>
                <a:lnTo>
                  <a:pt x="1543665" y="824518"/>
                </a:lnTo>
                <a:lnTo>
                  <a:pt x="1528630" y="778807"/>
                </a:lnTo>
                <a:lnTo>
                  <a:pt x="1513246" y="734180"/>
                </a:lnTo>
                <a:lnTo>
                  <a:pt x="1497520" y="690657"/>
                </a:lnTo>
                <a:lnTo>
                  <a:pt x="1481457" y="648257"/>
                </a:lnTo>
                <a:lnTo>
                  <a:pt x="1465066" y="607003"/>
                </a:lnTo>
                <a:lnTo>
                  <a:pt x="1448352" y="566914"/>
                </a:lnTo>
                <a:lnTo>
                  <a:pt x="1431322" y="528011"/>
                </a:lnTo>
                <a:lnTo>
                  <a:pt x="1413984" y="490314"/>
                </a:lnTo>
                <a:lnTo>
                  <a:pt x="1396343" y="453844"/>
                </a:lnTo>
                <a:lnTo>
                  <a:pt x="1378407" y="418621"/>
                </a:lnTo>
                <a:lnTo>
                  <a:pt x="1360183" y="384666"/>
                </a:lnTo>
                <a:lnTo>
                  <a:pt x="1322896" y="320643"/>
                </a:lnTo>
                <a:lnTo>
                  <a:pt x="1284535" y="261938"/>
                </a:lnTo>
                <a:lnTo>
                  <a:pt x="1245156" y="208715"/>
                </a:lnTo>
                <a:lnTo>
                  <a:pt x="1204811" y="161138"/>
                </a:lnTo>
                <a:lnTo>
                  <a:pt x="1163556" y="119372"/>
                </a:lnTo>
                <a:lnTo>
                  <a:pt x="1121443" y="83582"/>
                </a:lnTo>
                <a:lnTo>
                  <a:pt x="1078528" y="53930"/>
                </a:lnTo>
                <a:lnTo>
                  <a:pt x="1034864" y="30582"/>
                </a:lnTo>
                <a:lnTo>
                  <a:pt x="990506" y="13701"/>
                </a:lnTo>
                <a:lnTo>
                  <a:pt x="945507" y="3452"/>
                </a:lnTo>
                <a:lnTo>
                  <a:pt x="899921" y="0"/>
                </a:lnTo>
                <a:close/>
              </a:path>
            </a:pathLst>
          </a:custGeom>
          <a:ln w="9525">
            <a:solidFill>
              <a:srgbClr val="EE2B0A"/>
            </a:solidFill>
          </a:ln>
        </p:spPr>
        <p:txBody>
          <a:bodyPr wrap="square" lIns="0" tIns="0" rIns="0" bIns="0" rtlCol="0"/>
          <a:lstStyle/>
          <a:p>
            <a:endParaRPr/>
          </a:p>
        </p:txBody>
      </p:sp>
      <p:sp>
        <p:nvSpPr>
          <p:cNvPr id="11" name="object 11"/>
          <p:cNvSpPr/>
          <p:nvPr/>
        </p:nvSpPr>
        <p:spPr>
          <a:xfrm>
            <a:off x="4554359" y="1474469"/>
            <a:ext cx="1800860" cy="5472430"/>
          </a:xfrm>
          <a:custGeom>
            <a:avLst/>
            <a:gdLst/>
            <a:ahLst/>
            <a:cxnLst/>
            <a:rect l="l" t="t" r="r" b="b"/>
            <a:pathLst>
              <a:path w="1800860" h="5472430">
                <a:moveTo>
                  <a:pt x="900684" y="0"/>
                </a:moveTo>
                <a:lnTo>
                  <a:pt x="855030" y="3452"/>
                </a:lnTo>
                <a:lnTo>
                  <a:pt x="809967" y="13701"/>
                </a:lnTo>
                <a:lnTo>
                  <a:pt x="765548" y="30582"/>
                </a:lnTo>
                <a:lnTo>
                  <a:pt x="721829" y="53930"/>
                </a:lnTo>
                <a:lnTo>
                  <a:pt x="678861" y="83582"/>
                </a:lnTo>
                <a:lnTo>
                  <a:pt x="636701" y="119372"/>
                </a:lnTo>
                <a:lnTo>
                  <a:pt x="595400" y="161138"/>
                </a:lnTo>
                <a:lnTo>
                  <a:pt x="555014" y="208715"/>
                </a:lnTo>
                <a:lnTo>
                  <a:pt x="515596" y="261938"/>
                </a:lnTo>
                <a:lnTo>
                  <a:pt x="477200" y="320643"/>
                </a:lnTo>
                <a:lnTo>
                  <a:pt x="439881" y="384666"/>
                </a:lnTo>
                <a:lnTo>
                  <a:pt x="421641" y="418621"/>
                </a:lnTo>
                <a:lnTo>
                  <a:pt x="403691" y="453844"/>
                </a:lnTo>
                <a:lnTo>
                  <a:pt x="386037" y="490314"/>
                </a:lnTo>
                <a:lnTo>
                  <a:pt x="368686" y="528011"/>
                </a:lnTo>
                <a:lnTo>
                  <a:pt x="351644" y="566914"/>
                </a:lnTo>
                <a:lnTo>
                  <a:pt x="334918" y="607003"/>
                </a:lnTo>
                <a:lnTo>
                  <a:pt x="318515" y="648257"/>
                </a:lnTo>
                <a:lnTo>
                  <a:pt x="302442" y="690657"/>
                </a:lnTo>
                <a:lnTo>
                  <a:pt x="286706" y="734180"/>
                </a:lnTo>
                <a:lnTo>
                  <a:pt x="271313" y="778807"/>
                </a:lnTo>
                <a:lnTo>
                  <a:pt x="256269" y="824518"/>
                </a:lnTo>
                <a:lnTo>
                  <a:pt x="241583" y="871291"/>
                </a:lnTo>
                <a:lnTo>
                  <a:pt x="227259" y="919106"/>
                </a:lnTo>
                <a:lnTo>
                  <a:pt x="213306" y="967943"/>
                </a:lnTo>
                <a:lnTo>
                  <a:pt x="199730" y="1017780"/>
                </a:lnTo>
                <a:lnTo>
                  <a:pt x="186538" y="1068599"/>
                </a:lnTo>
                <a:lnTo>
                  <a:pt x="173736" y="1120377"/>
                </a:lnTo>
                <a:lnTo>
                  <a:pt x="161331" y="1173095"/>
                </a:lnTo>
                <a:lnTo>
                  <a:pt x="149329" y="1226732"/>
                </a:lnTo>
                <a:lnTo>
                  <a:pt x="137739" y="1281268"/>
                </a:lnTo>
                <a:lnTo>
                  <a:pt x="126566" y="1336681"/>
                </a:lnTo>
                <a:lnTo>
                  <a:pt x="115817" y="1392952"/>
                </a:lnTo>
                <a:lnTo>
                  <a:pt x="105499" y="1450059"/>
                </a:lnTo>
                <a:lnTo>
                  <a:pt x="95618" y="1507983"/>
                </a:lnTo>
                <a:lnTo>
                  <a:pt x="86182" y="1566703"/>
                </a:lnTo>
                <a:lnTo>
                  <a:pt x="77197" y="1626198"/>
                </a:lnTo>
                <a:lnTo>
                  <a:pt x="68670" y="1686448"/>
                </a:lnTo>
                <a:lnTo>
                  <a:pt x="60607" y="1747432"/>
                </a:lnTo>
                <a:lnTo>
                  <a:pt x="53016" y="1809129"/>
                </a:lnTo>
                <a:lnTo>
                  <a:pt x="45902" y="1871520"/>
                </a:lnTo>
                <a:lnTo>
                  <a:pt x="39274" y="1934584"/>
                </a:lnTo>
                <a:lnTo>
                  <a:pt x="33137" y="1998300"/>
                </a:lnTo>
                <a:lnTo>
                  <a:pt x="27498" y="2062647"/>
                </a:lnTo>
                <a:lnTo>
                  <a:pt x="22364" y="2127605"/>
                </a:lnTo>
                <a:lnTo>
                  <a:pt x="17742" y="2193154"/>
                </a:lnTo>
                <a:lnTo>
                  <a:pt x="13639" y="2259273"/>
                </a:lnTo>
                <a:lnTo>
                  <a:pt x="10061" y="2325941"/>
                </a:lnTo>
                <a:lnTo>
                  <a:pt x="7015" y="2393139"/>
                </a:lnTo>
                <a:lnTo>
                  <a:pt x="4507" y="2460845"/>
                </a:lnTo>
                <a:lnTo>
                  <a:pt x="2545" y="2529038"/>
                </a:lnTo>
                <a:lnTo>
                  <a:pt x="1135" y="2597699"/>
                </a:lnTo>
                <a:lnTo>
                  <a:pt x="285" y="2666807"/>
                </a:lnTo>
                <a:lnTo>
                  <a:pt x="0" y="2736342"/>
                </a:lnTo>
                <a:lnTo>
                  <a:pt x="285" y="2805875"/>
                </a:lnTo>
                <a:lnTo>
                  <a:pt x="1135" y="2874982"/>
                </a:lnTo>
                <a:lnTo>
                  <a:pt x="2545" y="2943640"/>
                </a:lnTo>
                <a:lnTo>
                  <a:pt x="4507" y="3011830"/>
                </a:lnTo>
                <a:lnTo>
                  <a:pt x="7015" y="3079531"/>
                </a:lnTo>
                <a:lnTo>
                  <a:pt x="10061" y="3146723"/>
                </a:lnTo>
                <a:lnTo>
                  <a:pt x="13639" y="3213385"/>
                </a:lnTo>
                <a:lnTo>
                  <a:pt x="17742" y="3279497"/>
                </a:lnTo>
                <a:lnTo>
                  <a:pt x="22364" y="3345038"/>
                </a:lnTo>
                <a:lnTo>
                  <a:pt x="27498" y="3409988"/>
                </a:lnTo>
                <a:lnTo>
                  <a:pt x="33137" y="3474325"/>
                </a:lnTo>
                <a:lnTo>
                  <a:pt x="39274" y="3538031"/>
                </a:lnTo>
                <a:lnTo>
                  <a:pt x="45902" y="3601083"/>
                </a:lnTo>
                <a:lnTo>
                  <a:pt x="53016" y="3663463"/>
                </a:lnTo>
                <a:lnTo>
                  <a:pt x="60607" y="3725148"/>
                </a:lnTo>
                <a:lnTo>
                  <a:pt x="68670" y="3786120"/>
                </a:lnTo>
                <a:lnTo>
                  <a:pt x="77197" y="3846356"/>
                </a:lnTo>
                <a:lnTo>
                  <a:pt x="86182" y="3905837"/>
                </a:lnTo>
                <a:lnTo>
                  <a:pt x="95618" y="3964543"/>
                </a:lnTo>
                <a:lnTo>
                  <a:pt x="105499" y="4022452"/>
                </a:lnTo>
                <a:lnTo>
                  <a:pt x="115817" y="4079544"/>
                </a:lnTo>
                <a:lnTo>
                  <a:pt x="126566" y="4135799"/>
                </a:lnTo>
                <a:lnTo>
                  <a:pt x="137739" y="4191197"/>
                </a:lnTo>
                <a:lnTo>
                  <a:pt x="149329" y="4245716"/>
                </a:lnTo>
                <a:lnTo>
                  <a:pt x="161331" y="4299336"/>
                </a:lnTo>
                <a:lnTo>
                  <a:pt x="173736" y="4352038"/>
                </a:lnTo>
                <a:lnTo>
                  <a:pt x="186538" y="4403799"/>
                </a:lnTo>
                <a:lnTo>
                  <a:pt x="199730" y="4454600"/>
                </a:lnTo>
                <a:lnTo>
                  <a:pt x="213306" y="4504421"/>
                </a:lnTo>
                <a:lnTo>
                  <a:pt x="227259" y="4553240"/>
                </a:lnTo>
                <a:lnTo>
                  <a:pt x="241583" y="4601038"/>
                </a:lnTo>
                <a:lnTo>
                  <a:pt x="256269" y="4647793"/>
                </a:lnTo>
                <a:lnTo>
                  <a:pt x="271313" y="4693486"/>
                </a:lnTo>
                <a:lnTo>
                  <a:pt x="286706" y="4738096"/>
                </a:lnTo>
                <a:lnTo>
                  <a:pt x="302442" y="4781602"/>
                </a:lnTo>
                <a:lnTo>
                  <a:pt x="318515" y="4823983"/>
                </a:lnTo>
                <a:lnTo>
                  <a:pt x="334918" y="4865220"/>
                </a:lnTo>
                <a:lnTo>
                  <a:pt x="351644" y="4905292"/>
                </a:lnTo>
                <a:lnTo>
                  <a:pt x="368686" y="4944179"/>
                </a:lnTo>
                <a:lnTo>
                  <a:pt x="386037" y="4981859"/>
                </a:lnTo>
                <a:lnTo>
                  <a:pt x="403691" y="5018312"/>
                </a:lnTo>
                <a:lnTo>
                  <a:pt x="421641" y="5053519"/>
                </a:lnTo>
                <a:lnTo>
                  <a:pt x="439881" y="5087457"/>
                </a:lnTo>
                <a:lnTo>
                  <a:pt x="477200" y="5151450"/>
                </a:lnTo>
                <a:lnTo>
                  <a:pt x="515596" y="5210126"/>
                </a:lnTo>
                <a:lnTo>
                  <a:pt x="555014" y="5263322"/>
                </a:lnTo>
                <a:lnTo>
                  <a:pt x="595400" y="5310874"/>
                </a:lnTo>
                <a:lnTo>
                  <a:pt x="636701" y="5352617"/>
                </a:lnTo>
                <a:lnTo>
                  <a:pt x="678861" y="5388388"/>
                </a:lnTo>
                <a:lnTo>
                  <a:pt x="721829" y="5418023"/>
                </a:lnTo>
                <a:lnTo>
                  <a:pt x="765548" y="5441358"/>
                </a:lnTo>
                <a:lnTo>
                  <a:pt x="809967" y="5458228"/>
                </a:lnTo>
                <a:lnTo>
                  <a:pt x="855030" y="5468471"/>
                </a:lnTo>
                <a:lnTo>
                  <a:pt x="900684" y="5471922"/>
                </a:lnTo>
                <a:lnTo>
                  <a:pt x="923546" y="5471055"/>
                </a:lnTo>
                <a:lnTo>
                  <a:pt x="968845" y="5464188"/>
                </a:lnTo>
                <a:lnTo>
                  <a:pt x="1013531" y="5450611"/>
                </a:lnTo>
                <a:lnTo>
                  <a:pt x="1057548" y="5430488"/>
                </a:lnTo>
                <a:lnTo>
                  <a:pt x="1100845" y="5403983"/>
                </a:lnTo>
                <a:lnTo>
                  <a:pt x="1143365" y="5371259"/>
                </a:lnTo>
                <a:lnTo>
                  <a:pt x="1185056" y="5332482"/>
                </a:lnTo>
                <a:lnTo>
                  <a:pt x="1225863" y="5287814"/>
                </a:lnTo>
                <a:lnTo>
                  <a:pt x="1265731" y="5237420"/>
                </a:lnTo>
                <a:lnTo>
                  <a:pt x="1304608" y="5181463"/>
                </a:lnTo>
                <a:lnTo>
                  <a:pt x="1342439" y="5120108"/>
                </a:lnTo>
                <a:lnTo>
                  <a:pt x="1379169" y="5053519"/>
                </a:lnTo>
                <a:lnTo>
                  <a:pt x="1397105" y="5018312"/>
                </a:lnTo>
                <a:lnTo>
                  <a:pt x="1414746" y="4981859"/>
                </a:lnTo>
                <a:lnTo>
                  <a:pt x="1432084" y="4944179"/>
                </a:lnTo>
                <a:lnTo>
                  <a:pt x="1449114" y="4905292"/>
                </a:lnTo>
                <a:lnTo>
                  <a:pt x="1465828" y="4865220"/>
                </a:lnTo>
                <a:lnTo>
                  <a:pt x="1482219" y="4823983"/>
                </a:lnTo>
                <a:lnTo>
                  <a:pt x="1498282" y="4781602"/>
                </a:lnTo>
                <a:lnTo>
                  <a:pt x="1514008" y="4738096"/>
                </a:lnTo>
                <a:lnTo>
                  <a:pt x="1529392" y="4693486"/>
                </a:lnTo>
                <a:lnTo>
                  <a:pt x="1544427" y="4647793"/>
                </a:lnTo>
                <a:lnTo>
                  <a:pt x="1559105" y="4601038"/>
                </a:lnTo>
                <a:lnTo>
                  <a:pt x="1573421" y="4553240"/>
                </a:lnTo>
                <a:lnTo>
                  <a:pt x="1587366" y="4504421"/>
                </a:lnTo>
                <a:lnTo>
                  <a:pt x="1600936" y="4454600"/>
                </a:lnTo>
                <a:lnTo>
                  <a:pt x="1614122" y="4403799"/>
                </a:lnTo>
                <a:lnTo>
                  <a:pt x="1626918" y="4352038"/>
                </a:lnTo>
                <a:lnTo>
                  <a:pt x="1639318" y="4299336"/>
                </a:lnTo>
                <a:lnTo>
                  <a:pt x="1651314" y="4245716"/>
                </a:lnTo>
                <a:lnTo>
                  <a:pt x="1662900" y="4191197"/>
                </a:lnTo>
                <a:lnTo>
                  <a:pt x="1674069" y="4135799"/>
                </a:lnTo>
                <a:lnTo>
                  <a:pt x="1684814" y="4079544"/>
                </a:lnTo>
                <a:lnTo>
                  <a:pt x="1695128" y="4022452"/>
                </a:lnTo>
                <a:lnTo>
                  <a:pt x="1705006" y="3964543"/>
                </a:lnTo>
                <a:lnTo>
                  <a:pt x="1714439" y="3905837"/>
                </a:lnTo>
                <a:lnTo>
                  <a:pt x="1723422" y="3846356"/>
                </a:lnTo>
                <a:lnTo>
                  <a:pt x="1731947" y="3786120"/>
                </a:lnTo>
                <a:lnTo>
                  <a:pt x="1740007" y="3725148"/>
                </a:lnTo>
                <a:lnTo>
                  <a:pt x="1747597" y="3663463"/>
                </a:lnTo>
                <a:lnTo>
                  <a:pt x="1754709" y="3601083"/>
                </a:lnTo>
                <a:lnTo>
                  <a:pt x="1761336" y="3538031"/>
                </a:lnTo>
                <a:lnTo>
                  <a:pt x="1767472" y="3474325"/>
                </a:lnTo>
                <a:lnTo>
                  <a:pt x="1773110" y="3409988"/>
                </a:lnTo>
                <a:lnTo>
                  <a:pt x="1778243" y="3345038"/>
                </a:lnTo>
                <a:lnTo>
                  <a:pt x="1782864" y="3279497"/>
                </a:lnTo>
                <a:lnTo>
                  <a:pt x="1786967" y="3213385"/>
                </a:lnTo>
                <a:lnTo>
                  <a:pt x="1790545" y="3146723"/>
                </a:lnTo>
                <a:lnTo>
                  <a:pt x="1793591" y="3079531"/>
                </a:lnTo>
                <a:lnTo>
                  <a:pt x="1796098" y="3011830"/>
                </a:lnTo>
                <a:lnTo>
                  <a:pt x="1798060" y="2943640"/>
                </a:lnTo>
                <a:lnTo>
                  <a:pt x="1799470" y="2874982"/>
                </a:lnTo>
                <a:lnTo>
                  <a:pt x="1800320" y="2805875"/>
                </a:lnTo>
                <a:lnTo>
                  <a:pt x="1800606" y="2736341"/>
                </a:lnTo>
                <a:lnTo>
                  <a:pt x="1800320" y="2666807"/>
                </a:lnTo>
                <a:lnTo>
                  <a:pt x="1799470" y="2597699"/>
                </a:lnTo>
                <a:lnTo>
                  <a:pt x="1798060" y="2529038"/>
                </a:lnTo>
                <a:lnTo>
                  <a:pt x="1796098" y="2460845"/>
                </a:lnTo>
                <a:lnTo>
                  <a:pt x="1793591" y="2393139"/>
                </a:lnTo>
                <a:lnTo>
                  <a:pt x="1790545" y="2325941"/>
                </a:lnTo>
                <a:lnTo>
                  <a:pt x="1786967" y="2259273"/>
                </a:lnTo>
                <a:lnTo>
                  <a:pt x="1782864" y="2193154"/>
                </a:lnTo>
                <a:lnTo>
                  <a:pt x="1778243" y="2127605"/>
                </a:lnTo>
                <a:lnTo>
                  <a:pt x="1773110" y="2062647"/>
                </a:lnTo>
                <a:lnTo>
                  <a:pt x="1767472" y="1998300"/>
                </a:lnTo>
                <a:lnTo>
                  <a:pt x="1761336" y="1934584"/>
                </a:lnTo>
                <a:lnTo>
                  <a:pt x="1754709" y="1871520"/>
                </a:lnTo>
                <a:lnTo>
                  <a:pt x="1747597" y="1809129"/>
                </a:lnTo>
                <a:lnTo>
                  <a:pt x="1740007" y="1747432"/>
                </a:lnTo>
                <a:lnTo>
                  <a:pt x="1731947" y="1686448"/>
                </a:lnTo>
                <a:lnTo>
                  <a:pt x="1723422" y="1626198"/>
                </a:lnTo>
                <a:lnTo>
                  <a:pt x="1714439" y="1566703"/>
                </a:lnTo>
                <a:lnTo>
                  <a:pt x="1705006" y="1507983"/>
                </a:lnTo>
                <a:lnTo>
                  <a:pt x="1695128" y="1450059"/>
                </a:lnTo>
                <a:lnTo>
                  <a:pt x="1684814" y="1392952"/>
                </a:lnTo>
                <a:lnTo>
                  <a:pt x="1674069" y="1336681"/>
                </a:lnTo>
                <a:lnTo>
                  <a:pt x="1662900" y="1281268"/>
                </a:lnTo>
                <a:lnTo>
                  <a:pt x="1651314" y="1226732"/>
                </a:lnTo>
                <a:lnTo>
                  <a:pt x="1639318" y="1173095"/>
                </a:lnTo>
                <a:lnTo>
                  <a:pt x="1626918" y="1120377"/>
                </a:lnTo>
                <a:lnTo>
                  <a:pt x="1614122" y="1068599"/>
                </a:lnTo>
                <a:lnTo>
                  <a:pt x="1600936" y="1017780"/>
                </a:lnTo>
                <a:lnTo>
                  <a:pt x="1587366" y="967943"/>
                </a:lnTo>
                <a:lnTo>
                  <a:pt x="1573421" y="919106"/>
                </a:lnTo>
                <a:lnTo>
                  <a:pt x="1559105" y="871291"/>
                </a:lnTo>
                <a:lnTo>
                  <a:pt x="1544427" y="824518"/>
                </a:lnTo>
                <a:lnTo>
                  <a:pt x="1529392" y="778807"/>
                </a:lnTo>
                <a:lnTo>
                  <a:pt x="1514008" y="734180"/>
                </a:lnTo>
                <a:lnTo>
                  <a:pt x="1498282" y="690657"/>
                </a:lnTo>
                <a:lnTo>
                  <a:pt x="1482219" y="648257"/>
                </a:lnTo>
                <a:lnTo>
                  <a:pt x="1465828" y="607003"/>
                </a:lnTo>
                <a:lnTo>
                  <a:pt x="1449114" y="566914"/>
                </a:lnTo>
                <a:lnTo>
                  <a:pt x="1432084" y="528011"/>
                </a:lnTo>
                <a:lnTo>
                  <a:pt x="1414746" y="490314"/>
                </a:lnTo>
                <a:lnTo>
                  <a:pt x="1397105" y="453844"/>
                </a:lnTo>
                <a:lnTo>
                  <a:pt x="1379169" y="418621"/>
                </a:lnTo>
                <a:lnTo>
                  <a:pt x="1360945" y="384666"/>
                </a:lnTo>
                <a:lnTo>
                  <a:pt x="1323658" y="320643"/>
                </a:lnTo>
                <a:lnTo>
                  <a:pt x="1285297" y="261938"/>
                </a:lnTo>
                <a:lnTo>
                  <a:pt x="1245918" y="208715"/>
                </a:lnTo>
                <a:lnTo>
                  <a:pt x="1205573" y="161138"/>
                </a:lnTo>
                <a:lnTo>
                  <a:pt x="1164318" y="119372"/>
                </a:lnTo>
                <a:lnTo>
                  <a:pt x="1122205" y="83582"/>
                </a:lnTo>
                <a:lnTo>
                  <a:pt x="1079290" y="53930"/>
                </a:lnTo>
                <a:lnTo>
                  <a:pt x="1035626" y="30582"/>
                </a:lnTo>
                <a:lnTo>
                  <a:pt x="991268" y="13701"/>
                </a:lnTo>
                <a:lnTo>
                  <a:pt x="946269" y="3452"/>
                </a:lnTo>
                <a:lnTo>
                  <a:pt x="900684" y="0"/>
                </a:lnTo>
                <a:close/>
              </a:path>
            </a:pathLst>
          </a:custGeom>
          <a:ln w="9525">
            <a:solidFill>
              <a:srgbClr val="EE2B0A"/>
            </a:solidFill>
          </a:ln>
        </p:spPr>
        <p:txBody>
          <a:bodyPr wrap="square" lIns="0" tIns="0" rIns="0" bIns="0" rtlCol="0"/>
          <a:lstStyle/>
          <a:p>
            <a:endParaRPr/>
          </a:p>
        </p:txBody>
      </p:sp>
      <p:sp>
        <p:nvSpPr>
          <p:cNvPr id="12" name="object 12"/>
          <p:cNvSpPr/>
          <p:nvPr/>
        </p:nvSpPr>
        <p:spPr>
          <a:xfrm>
            <a:off x="7075817" y="1401317"/>
            <a:ext cx="1800225" cy="5472430"/>
          </a:xfrm>
          <a:custGeom>
            <a:avLst/>
            <a:gdLst/>
            <a:ahLst/>
            <a:cxnLst/>
            <a:rect l="l" t="t" r="r" b="b"/>
            <a:pathLst>
              <a:path w="1800225" h="5472430">
                <a:moveTo>
                  <a:pt x="899909" y="0"/>
                </a:moveTo>
                <a:lnTo>
                  <a:pt x="854324" y="3452"/>
                </a:lnTo>
                <a:lnTo>
                  <a:pt x="809327" y="13701"/>
                </a:lnTo>
                <a:lnTo>
                  <a:pt x="764969" y="30582"/>
                </a:lnTo>
                <a:lnTo>
                  <a:pt x="721306" y="53930"/>
                </a:lnTo>
                <a:lnTo>
                  <a:pt x="678392" y="83582"/>
                </a:lnTo>
                <a:lnTo>
                  <a:pt x="636281" y="119372"/>
                </a:lnTo>
                <a:lnTo>
                  <a:pt x="595026" y="161138"/>
                </a:lnTo>
                <a:lnTo>
                  <a:pt x="554682" y="208715"/>
                </a:lnTo>
                <a:lnTo>
                  <a:pt x="515303" y="261938"/>
                </a:lnTo>
                <a:lnTo>
                  <a:pt x="476943" y="320643"/>
                </a:lnTo>
                <a:lnTo>
                  <a:pt x="439656" y="384666"/>
                </a:lnTo>
                <a:lnTo>
                  <a:pt x="421432" y="418621"/>
                </a:lnTo>
                <a:lnTo>
                  <a:pt x="403497" y="453844"/>
                </a:lnTo>
                <a:lnTo>
                  <a:pt x="385856" y="490314"/>
                </a:lnTo>
                <a:lnTo>
                  <a:pt x="368518" y="528011"/>
                </a:lnTo>
                <a:lnTo>
                  <a:pt x="351489" y="566914"/>
                </a:lnTo>
                <a:lnTo>
                  <a:pt x="334775" y="607003"/>
                </a:lnTo>
                <a:lnTo>
                  <a:pt x="318384" y="648257"/>
                </a:lnTo>
                <a:lnTo>
                  <a:pt x="302321" y="690657"/>
                </a:lnTo>
                <a:lnTo>
                  <a:pt x="286595" y="734180"/>
                </a:lnTo>
                <a:lnTo>
                  <a:pt x="271211" y="778807"/>
                </a:lnTo>
                <a:lnTo>
                  <a:pt x="256177" y="824518"/>
                </a:lnTo>
                <a:lnTo>
                  <a:pt x="241499" y="871291"/>
                </a:lnTo>
                <a:lnTo>
                  <a:pt x="227183" y="919106"/>
                </a:lnTo>
                <a:lnTo>
                  <a:pt x="213237" y="967943"/>
                </a:lnTo>
                <a:lnTo>
                  <a:pt x="199668" y="1017780"/>
                </a:lnTo>
                <a:lnTo>
                  <a:pt x="186482" y="1068599"/>
                </a:lnTo>
                <a:lnTo>
                  <a:pt x="173686" y="1120377"/>
                </a:lnTo>
                <a:lnTo>
                  <a:pt x="161286" y="1173095"/>
                </a:lnTo>
                <a:lnTo>
                  <a:pt x="149290" y="1226732"/>
                </a:lnTo>
                <a:lnTo>
                  <a:pt x="137705" y="1281268"/>
                </a:lnTo>
                <a:lnTo>
                  <a:pt x="126536" y="1336681"/>
                </a:lnTo>
                <a:lnTo>
                  <a:pt x="115791" y="1392952"/>
                </a:lnTo>
                <a:lnTo>
                  <a:pt x="105476" y="1450059"/>
                </a:lnTo>
                <a:lnTo>
                  <a:pt x="95599" y="1507983"/>
                </a:lnTo>
                <a:lnTo>
                  <a:pt x="86166" y="1566703"/>
                </a:lnTo>
                <a:lnTo>
                  <a:pt x="77183" y="1626198"/>
                </a:lnTo>
                <a:lnTo>
                  <a:pt x="68658" y="1686448"/>
                </a:lnTo>
                <a:lnTo>
                  <a:pt x="60598" y="1747432"/>
                </a:lnTo>
                <a:lnTo>
                  <a:pt x="53008" y="1809129"/>
                </a:lnTo>
                <a:lnTo>
                  <a:pt x="45896" y="1871520"/>
                </a:lnTo>
                <a:lnTo>
                  <a:pt x="39269" y="1934584"/>
                </a:lnTo>
                <a:lnTo>
                  <a:pt x="33133" y="1998300"/>
                </a:lnTo>
                <a:lnTo>
                  <a:pt x="27495" y="2062647"/>
                </a:lnTo>
                <a:lnTo>
                  <a:pt x="22362" y="2127605"/>
                </a:lnTo>
                <a:lnTo>
                  <a:pt x="17741" y="2193154"/>
                </a:lnTo>
                <a:lnTo>
                  <a:pt x="13638" y="2259273"/>
                </a:lnTo>
                <a:lnTo>
                  <a:pt x="10060" y="2325941"/>
                </a:lnTo>
                <a:lnTo>
                  <a:pt x="7014" y="2393139"/>
                </a:lnTo>
                <a:lnTo>
                  <a:pt x="4507" y="2460845"/>
                </a:lnTo>
                <a:lnTo>
                  <a:pt x="2545" y="2529038"/>
                </a:lnTo>
                <a:lnTo>
                  <a:pt x="1135" y="2597699"/>
                </a:lnTo>
                <a:lnTo>
                  <a:pt x="285" y="2666807"/>
                </a:lnTo>
                <a:lnTo>
                  <a:pt x="0" y="2736341"/>
                </a:lnTo>
                <a:lnTo>
                  <a:pt x="285" y="2805875"/>
                </a:lnTo>
                <a:lnTo>
                  <a:pt x="1135" y="2874982"/>
                </a:lnTo>
                <a:lnTo>
                  <a:pt x="2545" y="2943640"/>
                </a:lnTo>
                <a:lnTo>
                  <a:pt x="4507" y="3011830"/>
                </a:lnTo>
                <a:lnTo>
                  <a:pt x="7014" y="3079531"/>
                </a:lnTo>
                <a:lnTo>
                  <a:pt x="10060" y="3146723"/>
                </a:lnTo>
                <a:lnTo>
                  <a:pt x="13638" y="3213385"/>
                </a:lnTo>
                <a:lnTo>
                  <a:pt x="17741" y="3279497"/>
                </a:lnTo>
                <a:lnTo>
                  <a:pt x="22362" y="3345038"/>
                </a:lnTo>
                <a:lnTo>
                  <a:pt x="27495" y="3409988"/>
                </a:lnTo>
                <a:lnTo>
                  <a:pt x="33133" y="3474325"/>
                </a:lnTo>
                <a:lnTo>
                  <a:pt x="39269" y="3538031"/>
                </a:lnTo>
                <a:lnTo>
                  <a:pt x="45896" y="3601083"/>
                </a:lnTo>
                <a:lnTo>
                  <a:pt x="53008" y="3663463"/>
                </a:lnTo>
                <a:lnTo>
                  <a:pt x="60598" y="3725148"/>
                </a:lnTo>
                <a:lnTo>
                  <a:pt x="68658" y="3786120"/>
                </a:lnTo>
                <a:lnTo>
                  <a:pt x="77183" y="3846356"/>
                </a:lnTo>
                <a:lnTo>
                  <a:pt x="86166" y="3905837"/>
                </a:lnTo>
                <a:lnTo>
                  <a:pt x="95599" y="3964543"/>
                </a:lnTo>
                <a:lnTo>
                  <a:pt x="105476" y="4022452"/>
                </a:lnTo>
                <a:lnTo>
                  <a:pt x="115791" y="4079544"/>
                </a:lnTo>
                <a:lnTo>
                  <a:pt x="126536" y="4135799"/>
                </a:lnTo>
                <a:lnTo>
                  <a:pt x="137705" y="4191197"/>
                </a:lnTo>
                <a:lnTo>
                  <a:pt x="149290" y="4245716"/>
                </a:lnTo>
                <a:lnTo>
                  <a:pt x="161286" y="4299336"/>
                </a:lnTo>
                <a:lnTo>
                  <a:pt x="173686" y="4352038"/>
                </a:lnTo>
                <a:lnTo>
                  <a:pt x="186482" y="4403799"/>
                </a:lnTo>
                <a:lnTo>
                  <a:pt x="199668" y="4454600"/>
                </a:lnTo>
                <a:lnTo>
                  <a:pt x="213237" y="4504421"/>
                </a:lnTo>
                <a:lnTo>
                  <a:pt x="227183" y="4553240"/>
                </a:lnTo>
                <a:lnTo>
                  <a:pt x="241499" y="4601038"/>
                </a:lnTo>
                <a:lnTo>
                  <a:pt x="256177" y="4647793"/>
                </a:lnTo>
                <a:lnTo>
                  <a:pt x="271211" y="4693486"/>
                </a:lnTo>
                <a:lnTo>
                  <a:pt x="286595" y="4738096"/>
                </a:lnTo>
                <a:lnTo>
                  <a:pt x="302321" y="4781602"/>
                </a:lnTo>
                <a:lnTo>
                  <a:pt x="318384" y="4823983"/>
                </a:lnTo>
                <a:lnTo>
                  <a:pt x="334775" y="4865220"/>
                </a:lnTo>
                <a:lnTo>
                  <a:pt x="351489" y="4905292"/>
                </a:lnTo>
                <a:lnTo>
                  <a:pt x="368518" y="4944179"/>
                </a:lnTo>
                <a:lnTo>
                  <a:pt x="385856" y="4981859"/>
                </a:lnTo>
                <a:lnTo>
                  <a:pt x="403497" y="5018312"/>
                </a:lnTo>
                <a:lnTo>
                  <a:pt x="421432" y="5053519"/>
                </a:lnTo>
                <a:lnTo>
                  <a:pt x="439656" y="5087457"/>
                </a:lnTo>
                <a:lnTo>
                  <a:pt x="476943" y="5151450"/>
                </a:lnTo>
                <a:lnTo>
                  <a:pt x="515303" y="5210126"/>
                </a:lnTo>
                <a:lnTo>
                  <a:pt x="554682" y="5263322"/>
                </a:lnTo>
                <a:lnTo>
                  <a:pt x="595026" y="5310874"/>
                </a:lnTo>
                <a:lnTo>
                  <a:pt x="636281" y="5352617"/>
                </a:lnTo>
                <a:lnTo>
                  <a:pt x="678392" y="5388388"/>
                </a:lnTo>
                <a:lnTo>
                  <a:pt x="721306" y="5418023"/>
                </a:lnTo>
                <a:lnTo>
                  <a:pt x="764969" y="5441358"/>
                </a:lnTo>
                <a:lnTo>
                  <a:pt x="809327" y="5458228"/>
                </a:lnTo>
                <a:lnTo>
                  <a:pt x="854324" y="5468471"/>
                </a:lnTo>
                <a:lnTo>
                  <a:pt x="899909" y="5471922"/>
                </a:lnTo>
                <a:lnTo>
                  <a:pt x="922771" y="5471055"/>
                </a:lnTo>
                <a:lnTo>
                  <a:pt x="968070" y="5464188"/>
                </a:lnTo>
                <a:lnTo>
                  <a:pt x="1012756" y="5450611"/>
                </a:lnTo>
                <a:lnTo>
                  <a:pt x="1056774" y="5430488"/>
                </a:lnTo>
                <a:lnTo>
                  <a:pt x="1100070" y="5403983"/>
                </a:lnTo>
                <a:lnTo>
                  <a:pt x="1142590" y="5371259"/>
                </a:lnTo>
                <a:lnTo>
                  <a:pt x="1184281" y="5332482"/>
                </a:lnTo>
                <a:lnTo>
                  <a:pt x="1225088" y="5287814"/>
                </a:lnTo>
                <a:lnTo>
                  <a:pt x="1264957" y="5237420"/>
                </a:lnTo>
                <a:lnTo>
                  <a:pt x="1303833" y="5181463"/>
                </a:lnTo>
                <a:lnTo>
                  <a:pt x="1341664" y="5120108"/>
                </a:lnTo>
                <a:lnTo>
                  <a:pt x="1378395" y="5053519"/>
                </a:lnTo>
                <a:lnTo>
                  <a:pt x="1396330" y="5018312"/>
                </a:lnTo>
                <a:lnTo>
                  <a:pt x="1413971" y="4981859"/>
                </a:lnTo>
                <a:lnTo>
                  <a:pt x="1431309" y="4944179"/>
                </a:lnTo>
                <a:lnTo>
                  <a:pt x="1448339" y="4905292"/>
                </a:lnTo>
                <a:lnTo>
                  <a:pt x="1465053" y="4865220"/>
                </a:lnTo>
                <a:lnTo>
                  <a:pt x="1481444" y="4823983"/>
                </a:lnTo>
                <a:lnTo>
                  <a:pt x="1497507" y="4781602"/>
                </a:lnTo>
                <a:lnTo>
                  <a:pt x="1513233" y="4738096"/>
                </a:lnTo>
                <a:lnTo>
                  <a:pt x="1528617" y="4693486"/>
                </a:lnTo>
                <a:lnTo>
                  <a:pt x="1543652" y="4647793"/>
                </a:lnTo>
                <a:lnTo>
                  <a:pt x="1558330" y="4601038"/>
                </a:lnTo>
                <a:lnTo>
                  <a:pt x="1572646" y="4553240"/>
                </a:lnTo>
                <a:lnTo>
                  <a:pt x="1586592" y="4504421"/>
                </a:lnTo>
                <a:lnTo>
                  <a:pt x="1600161" y="4454600"/>
                </a:lnTo>
                <a:lnTo>
                  <a:pt x="1613347" y="4403799"/>
                </a:lnTo>
                <a:lnTo>
                  <a:pt x="1626144" y="4352038"/>
                </a:lnTo>
                <a:lnTo>
                  <a:pt x="1638543" y="4299336"/>
                </a:lnTo>
                <a:lnTo>
                  <a:pt x="1650539" y="4245716"/>
                </a:lnTo>
                <a:lnTo>
                  <a:pt x="1662125" y="4191197"/>
                </a:lnTo>
                <a:lnTo>
                  <a:pt x="1673294" y="4135799"/>
                </a:lnTo>
                <a:lnTo>
                  <a:pt x="1684039" y="4079544"/>
                </a:lnTo>
                <a:lnTo>
                  <a:pt x="1694354" y="4022452"/>
                </a:lnTo>
                <a:lnTo>
                  <a:pt x="1704231" y="3964543"/>
                </a:lnTo>
                <a:lnTo>
                  <a:pt x="1713664" y="3905837"/>
                </a:lnTo>
                <a:lnTo>
                  <a:pt x="1722647" y="3846356"/>
                </a:lnTo>
                <a:lnTo>
                  <a:pt x="1731172" y="3786120"/>
                </a:lnTo>
                <a:lnTo>
                  <a:pt x="1739233" y="3725148"/>
                </a:lnTo>
                <a:lnTo>
                  <a:pt x="1746822" y="3663463"/>
                </a:lnTo>
                <a:lnTo>
                  <a:pt x="1753934" y="3601083"/>
                </a:lnTo>
                <a:lnTo>
                  <a:pt x="1760561" y="3538031"/>
                </a:lnTo>
                <a:lnTo>
                  <a:pt x="1766697" y="3474325"/>
                </a:lnTo>
                <a:lnTo>
                  <a:pt x="1772335" y="3409988"/>
                </a:lnTo>
                <a:lnTo>
                  <a:pt x="1777468" y="3345038"/>
                </a:lnTo>
                <a:lnTo>
                  <a:pt x="1782089" y="3279497"/>
                </a:lnTo>
                <a:lnTo>
                  <a:pt x="1786192" y="3213385"/>
                </a:lnTo>
                <a:lnTo>
                  <a:pt x="1789770" y="3146723"/>
                </a:lnTo>
                <a:lnTo>
                  <a:pt x="1792816" y="3079531"/>
                </a:lnTo>
                <a:lnTo>
                  <a:pt x="1795323" y="3011830"/>
                </a:lnTo>
                <a:lnTo>
                  <a:pt x="1797285" y="2943640"/>
                </a:lnTo>
                <a:lnTo>
                  <a:pt x="1798695" y="2874982"/>
                </a:lnTo>
                <a:lnTo>
                  <a:pt x="1799546" y="2805875"/>
                </a:lnTo>
                <a:lnTo>
                  <a:pt x="1799831" y="2736341"/>
                </a:lnTo>
                <a:lnTo>
                  <a:pt x="1799546" y="2666807"/>
                </a:lnTo>
                <a:lnTo>
                  <a:pt x="1798695" y="2597699"/>
                </a:lnTo>
                <a:lnTo>
                  <a:pt x="1797285" y="2529038"/>
                </a:lnTo>
                <a:lnTo>
                  <a:pt x="1795323" y="2460845"/>
                </a:lnTo>
                <a:lnTo>
                  <a:pt x="1792816" y="2393139"/>
                </a:lnTo>
                <a:lnTo>
                  <a:pt x="1789770" y="2325941"/>
                </a:lnTo>
                <a:lnTo>
                  <a:pt x="1786192" y="2259273"/>
                </a:lnTo>
                <a:lnTo>
                  <a:pt x="1782089" y="2193154"/>
                </a:lnTo>
                <a:lnTo>
                  <a:pt x="1777468" y="2127605"/>
                </a:lnTo>
                <a:lnTo>
                  <a:pt x="1772335" y="2062647"/>
                </a:lnTo>
                <a:lnTo>
                  <a:pt x="1766697" y="1998300"/>
                </a:lnTo>
                <a:lnTo>
                  <a:pt x="1760561" y="1934584"/>
                </a:lnTo>
                <a:lnTo>
                  <a:pt x="1753934" y="1871520"/>
                </a:lnTo>
                <a:lnTo>
                  <a:pt x="1746822" y="1809129"/>
                </a:lnTo>
                <a:lnTo>
                  <a:pt x="1739233" y="1747432"/>
                </a:lnTo>
                <a:lnTo>
                  <a:pt x="1731172" y="1686448"/>
                </a:lnTo>
                <a:lnTo>
                  <a:pt x="1722647" y="1626198"/>
                </a:lnTo>
                <a:lnTo>
                  <a:pt x="1713664" y="1566703"/>
                </a:lnTo>
                <a:lnTo>
                  <a:pt x="1704231" y="1507983"/>
                </a:lnTo>
                <a:lnTo>
                  <a:pt x="1694354" y="1450059"/>
                </a:lnTo>
                <a:lnTo>
                  <a:pt x="1684039" y="1392952"/>
                </a:lnTo>
                <a:lnTo>
                  <a:pt x="1673294" y="1336681"/>
                </a:lnTo>
                <a:lnTo>
                  <a:pt x="1662125" y="1281268"/>
                </a:lnTo>
                <a:lnTo>
                  <a:pt x="1650539" y="1226732"/>
                </a:lnTo>
                <a:lnTo>
                  <a:pt x="1638543" y="1173095"/>
                </a:lnTo>
                <a:lnTo>
                  <a:pt x="1626144" y="1120377"/>
                </a:lnTo>
                <a:lnTo>
                  <a:pt x="1613347" y="1068599"/>
                </a:lnTo>
                <a:lnTo>
                  <a:pt x="1600161" y="1017780"/>
                </a:lnTo>
                <a:lnTo>
                  <a:pt x="1586592" y="967943"/>
                </a:lnTo>
                <a:lnTo>
                  <a:pt x="1572646" y="919106"/>
                </a:lnTo>
                <a:lnTo>
                  <a:pt x="1558330" y="871291"/>
                </a:lnTo>
                <a:lnTo>
                  <a:pt x="1543652" y="824518"/>
                </a:lnTo>
                <a:lnTo>
                  <a:pt x="1528617" y="778807"/>
                </a:lnTo>
                <a:lnTo>
                  <a:pt x="1513233" y="734180"/>
                </a:lnTo>
                <a:lnTo>
                  <a:pt x="1497507" y="690657"/>
                </a:lnTo>
                <a:lnTo>
                  <a:pt x="1481444" y="648257"/>
                </a:lnTo>
                <a:lnTo>
                  <a:pt x="1465053" y="607003"/>
                </a:lnTo>
                <a:lnTo>
                  <a:pt x="1448339" y="566914"/>
                </a:lnTo>
                <a:lnTo>
                  <a:pt x="1431309" y="528011"/>
                </a:lnTo>
                <a:lnTo>
                  <a:pt x="1413971" y="490314"/>
                </a:lnTo>
                <a:lnTo>
                  <a:pt x="1396330" y="453844"/>
                </a:lnTo>
                <a:lnTo>
                  <a:pt x="1378395" y="418621"/>
                </a:lnTo>
                <a:lnTo>
                  <a:pt x="1360170" y="384666"/>
                </a:lnTo>
                <a:lnTo>
                  <a:pt x="1322883" y="320643"/>
                </a:lnTo>
                <a:lnTo>
                  <a:pt x="1284522" y="261938"/>
                </a:lnTo>
                <a:lnTo>
                  <a:pt x="1245143" y="208715"/>
                </a:lnTo>
                <a:lnTo>
                  <a:pt x="1204798" y="161138"/>
                </a:lnTo>
                <a:lnTo>
                  <a:pt x="1163543" y="119372"/>
                </a:lnTo>
                <a:lnTo>
                  <a:pt x="1121431" y="83582"/>
                </a:lnTo>
                <a:lnTo>
                  <a:pt x="1078515" y="53930"/>
                </a:lnTo>
                <a:lnTo>
                  <a:pt x="1034852" y="30582"/>
                </a:lnTo>
                <a:lnTo>
                  <a:pt x="990493" y="13701"/>
                </a:lnTo>
                <a:lnTo>
                  <a:pt x="945494" y="3452"/>
                </a:lnTo>
                <a:lnTo>
                  <a:pt x="899909" y="0"/>
                </a:lnTo>
                <a:close/>
              </a:path>
            </a:pathLst>
          </a:custGeom>
          <a:ln w="9525">
            <a:solidFill>
              <a:srgbClr val="EE2B0A"/>
            </a:solidFill>
          </a:ln>
        </p:spPr>
        <p:txBody>
          <a:bodyPr wrap="square" lIns="0" tIns="0" rIns="0" bIns="0" rtlCol="0"/>
          <a:lstStyle/>
          <a:p>
            <a:endParaRPr/>
          </a:p>
        </p:txBody>
      </p:sp>
      <p:sp>
        <p:nvSpPr>
          <p:cNvPr id="13" name="object 13"/>
          <p:cNvSpPr txBox="1"/>
          <p:nvPr/>
        </p:nvSpPr>
        <p:spPr>
          <a:xfrm>
            <a:off x="1322197" y="3107969"/>
            <a:ext cx="431800" cy="2425700"/>
          </a:xfrm>
          <a:prstGeom prst="rect">
            <a:avLst/>
          </a:prstGeom>
        </p:spPr>
        <p:txBody>
          <a:bodyPr vert="horz" wrap="square" lIns="0" tIns="0" rIns="0" bIns="0" rtlCol="0">
            <a:spAutoFit/>
          </a:bodyPr>
          <a:lstStyle/>
          <a:p>
            <a:pPr marL="12700" marR="5080" algn="just">
              <a:lnSpc>
                <a:spcPct val="100000"/>
              </a:lnSpc>
            </a:pPr>
            <a:r>
              <a:rPr sz="3200" b="1" spc="-15" dirty="0">
                <a:latin typeface="新宋体" panose="02010609030101010101" charset="-122"/>
                <a:cs typeface="新宋体" panose="02010609030101010101" charset="-122"/>
              </a:rPr>
              <a:t>数 字 化 设 备</a:t>
            </a:r>
            <a:endParaRPr sz="3200">
              <a:latin typeface="新宋体" panose="02010609030101010101" charset="-122"/>
              <a:cs typeface="新宋体" panose="02010609030101010101" charset="-122"/>
            </a:endParaRPr>
          </a:p>
        </p:txBody>
      </p:sp>
      <p:sp>
        <p:nvSpPr>
          <p:cNvPr id="14" name="object 14"/>
          <p:cNvSpPr txBox="1"/>
          <p:nvPr/>
        </p:nvSpPr>
        <p:spPr>
          <a:xfrm>
            <a:off x="9006205" y="2107514"/>
            <a:ext cx="431800" cy="2913380"/>
          </a:xfrm>
          <a:prstGeom prst="rect">
            <a:avLst/>
          </a:prstGeom>
        </p:spPr>
        <p:txBody>
          <a:bodyPr vert="horz" wrap="square" lIns="0" tIns="0" rIns="0" bIns="0" rtlCol="0">
            <a:spAutoFit/>
          </a:bodyPr>
          <a:lstStyle/>
          <a:p>
            <a:pPr marL="12700" marR="5080" algn="just">
              <a:lnSpc>
                <a:spcPct val="100000"/>
              </a:lnSpc>
            </a:pPr>
            <a:r>
              <a:rPr sz="3200" b="1" spc="-15" dirty="0">
                <a:latin typeface="新宋体" panose="02010609030101010101" charset="-122"/>
                <a:cs typeface="新宋体" panose="02010609030101010101" charset="-122"/>
              </a:rPr>
              <a:t>图 像 输 出 设 备</a:t>
            </a:r>
            <a:endParaRPr sz="3200">
              <a:latin typeface="新宋体" panose="02010609030101010101" charset="-122"/>
              <a:cs typeface="新宋体" panose="02010609030101010101" charset="-122"/>
            </a:endParaRPr>
          </a:p>
        </p:txBody>
      </p:sp>
      <p:sp>
        <p:nvSpPr>
          <p:cNvPr id="15" name="object 15"/>
          <p:cNvSpPr txBox="1"/>
          <p:nvPr/>
        </p:nvSpPr>
        <p:spPr>
          <a:xfrm>
            <a:off x="1754251" y="5833389"/>
            <a:ext cx="6786880" cy="927735"/>
          </a:xfrm>
          <a:prstGeom prst="rect">
            <a:avLst/>
          </a:prstGeom>
        </p:spPr>
        <p:txBody>
          <a:bodyPr vert="horz" wrap="square" lIns="0" tIns="0" rIns="0" bIns="0" rtlCol="0">
            <a:spAutoFit/>
          </a:bodyPr>
          <a:lstStyle/>
          <a:p>
            <a:pPr marR="5080" algn="r">
              <a:lnSpc>
                <a:spcPts val="1810"/>
              </a:lnSpc>
            </a:pPr>
            <a:r>
              <a:rPr sz="1600" b="1" dirty="0">
                <a:latin typeface="Times New Roman" panose="02020603050405020304"/>
                <a:cs typeface="Times New Roman" panose="02020603050405020304"/>
              </a:rPr>
              <a:t>Internet</a:t>
            </a:r>
            <a:endParaRPr sz="1600">
              <a:latin typeface="Times New Roman" panose="02020603050405020304"/>
              <a:cs typeface="Times New Roman" panose="02020603050405020304"/>
            </a:endParaRPr>
          </a:p>
          <a:p>
            <a:pPr marL="12700">
              <a:lnSpc>
                <a:spcPts val="1780"/>
              </a:lnSpc>
            </a:pPr>
            <a:r>
              <a:rPr sz="1600" b="1" dirty="0">
                <a:latin typeface="Times New Roman" panose="02020603050405020304"/>
                <a:cs typeface="Times New Roman" panose="02020603050405020304"/>
              </a:rPr>
              <a:t>Internet</a:t>
            </a:r>
            <a:endParaRPr sz="1600">
              <a:latin typeface="Times New Roman" panose="02020603050405020304"/>
              <a:cs typeface="Times New Roman" panose="02020603050405020304"/>
            </a:endParaRPr>
          </a:p>
          <a:p>
            <a:pPr marL="4116705">
              <a:lnSpc>
                <a:spcPts val="3720"/>
              </a:lnSpc>
            </a:pPr>
            <a:r>
              <a:rPr sz="3200" b="1" spc="-15" dirty="0">
                <a:latin typeface="新宋体" panose="02010609030101010101" charset="-122"/>
                <a:cs typeface="新宋体" panose="02010609030101010101" charset="-122"/>
              </a:rPr>
              <a:t>图像存储系统</a:t>
            </a:r>
            <a:endParaRPr sz="3200">
              <a:latin typeface="新宋体" panose="02010609030101010101" charset="-122"/>
              <a:cs typeface="新宋体" panose="02010609030101010101" charset="-122"/>
            </a:endParaRPr>
          </a:p>
        </p:txBody>
      </p:sp>
      <p:sp>
        <p:nvSpPr>
          <p:cNvPr id="16" name="object 16"/>
          <p:cNvSpPr txBox="1"/>
          <p:nvPr/>
        </p:nvSpPr>
        <p:spPr>
          <a:xfrm>
            <a:off x="1322197" y="959865"/>
            <a:ext cx="5705475" cy="2136775"/>
          </a:xfrm>
          <a:prstGeom prst="rect">
            <a:avLst/>
          </a:prstGeom>
        </p:spPr>
        <p:txBody>
          <a:bodyPr vert="horz" wrap="square" lIns="0" tIns="0" rIns="0" bIns="0" rtlCol="0">
            <a:spAutoFit/>
          </a:bodyPr>
          <a:lstStyle/>
          <a:p>
            <a:pPr marL="412750">
              <a:lnSpc>
                <a:spcPct val="100000"/>
              </a:lnSpc>
            </a:pPr>
            <a:r>
              <a:rPr sz="3200" b="1" spc="-15" dirty="0">
                <a:latin typeface="新宋体" panose="02010609030101010101" charset="-122"/>
                <a:cs typeface="新宋体" panose="02010609030101010101" charset="-122"/>
              </a:rPr>
              <a:t>图像处理系统的基本组成结构</a:t>
            </a:r>
            <a:endParaRPr sz="3200" dirty="0">
              <a:latin typeface="新宋体" panose="02010609030101010101" charset="-122"/>
              <a:cs typeface="新宋体" panose="02010609030101010101" charset="-122"/>
            </a:endParaRPr>
          </a:p>
          <a:p>
            <a:pPr marL="2821305">
              <a:lnSpc>
                <a:spcPct val="100000"/>
              </a:lnSpc>
              <a:spcBef>
                <a:spcPts val="1235"/>
              </a:spcBef>
            </a:pPr>
            <a:r>
              <a:rPr sz="3200" b="1" spc="-15" dirty="0">
                <a:latin typeface="新宋体" panose="02010609030101010101" charset="-122"/>
                <a:cs typeface="新宋体" panose="02010609030101010101" charset="-122"/>
              </a:rPr>
              <a:t>图像处理计算机</a:t>
            </a:r>
            <a:endParaRPr sz="3200" dirty="0">
              <a:latin typeface="新宋体" panose="02010609030101010101" charset="-122"/>
              <a:cs typeface="新宋体" panose="02010609030101010101" charset="-122"/>
            </a:endParaRPr>
          </a:p>
          <a:p>
            <a:pPr marL="12700" marR="5278755">
              <a:lnSpc>
                <a:spcPct val="100000"/>
              </a:lnSpc>
              <a:spcBef>
                <a:spcPts val="320"/>
              </a:spcBef>
            </a:pPr>
            <a:r>
              <a:rPr sz="3200" b="1" spc="-15" dirty="0">
                <a:latin typeface="新宋体" panose="02010609030101010101" charset="-122"/>
                <a:cs typeface="新宋体" panose="02010609030101010101" charset="-122"/>
              </a:rPr>
              <a:t>图 像</a:t>
            </a:r>
            <a:endParaRPr sz="3200" dirty="0">
              <a:latin typeface="新宋体" panose="02010609030101010101" charset="-122"/>
              <a:cs typeface="新宋体" panose="02010609030101010101" charset="-122"/>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38605" y="933196"/>
            <a:ext cx="8014334" cy="4462780"/>
          </a:xfrm>
          <a:prstGeom prst="rect">
            <a:avLst/>
          </a:prstGeom>
        </p:spPr>
        <p:txBody>
          <a:bodyPr vert="horz" wrap="square" lIns="0" tIns="0" rIns="0" bIns="0" rtlCol="0">
            <a:spAutoFit/>
          </a:bodyPr>
          <a:lstStyle/>
          <a:p>
            <a:pPr marL="29972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marL="424180" indent="-411480">
              <a:lnSpc>
                <a:spcPct val="100000"/>
              </a:lnSpc>
              <a:spcBef>
                <a:spcPts val="2580"/>
              </a:spcBef>
              <a:buClr>
                <a:srgbClr val="EE2B0A"/>
              </a:buClr>
              <a:buSzPct val="69000"/>
              <a:buFont typeface="Wingdings" panose="05000000000000000000"/>
              <a:buChar char=""/>
              <a:tabLst>
                <a:tab pos="424180" algn="l"/>
              </a:tabLst>
            </a:pPr>
            <a:r>
              <a:rPr sz="3200" spc="-5" dirty="0">
                <a:latin typeface="新宋体" panose="02010609030101010101" charset="-122"/>
                <a:cs typeface="新宋体" panose="02010609030101010101" charset="-122"/>
              </a:rPr>
              <a:t>Tamura纹理表示法</a:t>
            </a:r>
            <a:endParaRPr sz="3200">
              <a:latin typeface="新宋体" panose="02010609030101010101" charset="-122"/>
              <a:cs typeface="新宋体" panose="02010609030101010101" charset="-122"/>
            </a:endParaRPr>
          </a:p>
          <a:p>
            <a:pPr marL="469900" marR="508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对比度、粗细度和方向性是描述纹理的3 个量</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利用这3个量可组合成一个3-D空间</a:t>
            </a:r>
            <a:endParaRPr sz="320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在这个3-D空间中，两点间的欧式距离与 人对纹理感知的差距很接近</a:t>
            </a:r>
            <a:endParaRPr sz="3200">
              <a:latin typeface="新宋体" panose="02010609030101010101" charset="-122"/>
              <a:cs typeface="新宋体" panose="02010609030101010101" charset="-122"/>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38605" y="933196"/>
            <a:ext cx="7810500" cy="4217670"/>
          </a:xfrm>
          <a:prstGeom prst="rect">
            <a:avLst/>
          </a:prstGeom>
        </p:spPr>
        <p:txBody>
          <a:bodyPr vert="horz" wrap="square" lIns="0" tIns="0" rIns="0" bIns="0" rtlCol="0">
            <a:spAutoFit/>
          </a:bodyPr>
          <a:lstStyle/>
          <a:p>
            <a:pPr marL="29972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marL="424180" indent="-411480">
              <a:lnSpc>
                <a:spcPct val="100000"/>
              </a:lnSpc>
              <a:spcBef>
                <a:spcPts val="2580"/>
              </a:spcBef>
              <a:buClr>
                <a:srgbClr val="EE2B0A"/>
              </a:buClr>
              <a:buSzPct val="69000"/>
              <a:buFont typeface="Wingdings" panose="05000000000000000000"/>
              <a:buChar char=""/>
              <a:tabLst>
                <a:tab pos="424180" algn="l"/>
              </a:tabLst>
            </a:pPr>
            <a:r>
              <a:rPr sz="3200" spc="-5" dirty="0">
                <a:latin typeface="新宋体" panose="02010609030101010101" charset="-122"/>
                <a:cs typeface="新宋体" panose="02010609030101010101" charset="-122"/>
              </a:rPr>
              <a:t>对比度(contrast)</a:t>
            </a:r>
            <a:endParaRPr sz="3200">
              <a:latin typeface="新宋体" panose="02010609030101010101" charset="-122"/>
              <a:cs typeface="新宋体" panose="02010609030101010101" charset="-122"/>
            </a:endParaRPr>
          </a:p>
          <a:p>
            <a:pPr marL="469900" marR="5080" algn="just">
              <a:lnSpc>
                <a:spcPct val="100000"/>
              </a:lnSpc>
              <a:spcBef>
                <a:spcPts val="192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依赖于像素的灰度分布，它可测量图像 中局部的灰度变化，也常用作对图像整体 感知的一种描述</a:t>
            </a:r>
            <a:endParaRPr sz="3200">
              <a:latin typeface="新宋体" panose="02010609030101010101" charset="-122"/>
              <a:cs typeface="新宋体" panose="02010609030101010101" charset="-122"/>
            </a:endParaRPr>
          </a:p>
          <a:p>
            <a:pPr marL="469900" marR="5080" algn="just">
              <a:lnSpc>
                <a:spcPct val="100000"/>
              </a:lnSpc>
              <a:spcBef>
                <a:spcPts val="1920"/>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一般来说，图像的对比度与图像灰度的 动态范围及图像中边缘的尖锐程度都有关</a:t>
            </a:r>
            <a:endParaRPr sz="3200">
              <a:latin typeface="新宋体" panose="02010609030101010101" charset="-122"/>
              <a:cs typeface="新宋体" panose="02010609030101010101" charset="-122"/>
            </a:endParaRPr>
          </a:p>
        </p:txBody>
      </p:sp>
      <p:sp>
        <p:nvSpPr>
          <p:cNvPr id="6" name="object 6"/>
          <p:cNvSpPr txBox="1"/>
          <p:nvPr/>
        </p:nvSpPr>
        <p:spPr>
          <a:xfrm>
            <a:off x="7505706" y="6106921"/>
            <a:ext cx="1802764"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是图像灰度</a:t>
            </a:r>
            <a:endParaRPr sz="2800">
              <a:latin typeface="新宋体" panose="02010609030101010101" charset="-122"/>
              <a:cs typeface="新宋体" panose="02010609030101010101" charset="-122"/>
            </a:endParaRPr>
          </a:p>
        </p:txBody>
      </p:sp>
      <p:sp>
        <p:nvSpPr>
          <p:cNvPr id="7" name="object 7"/>
          <p:cNvSpPr/>
          <p:nvPr/>
        </p:nvSpPr>
        <p:spPr>
          <a:xfrm>
            <a:off x="6696356" y="5769104"/>
            <a:ext cx="115570" cy="0"/>
          </a:xfrm>
          <a:custGeom>
            <a:avLst/>
            <a:gdLst/>
            <a:ahLst/>
            <a:cxnLst/>
            <a:rect l="l" t="t" r="r" b="b"/>
            <a:pathLst>
              <a:path w="115570">
                <a:moveTo>
                  <a:pt x="0" y="0"/>
                </a:moveTo>
                <a:lnTo>
                  <a:pt x="115054" y="0"/>
                </a:lnTo>
              </a:path>
            </a:pathLst>
          </a:custGeom>
          <a:ln w="5403">
            <a:solidFill>
              <a:srgbClr val="000000"/>
            </a:solidFill>
          </a:ln>
        </p:spPr>
        <p:txBody>
          <a:bodyPr wrap="square" lIns="0" tIns="0" rIns="0" bIns="0" rtlCol="0"/>
          <a:lstStyle/>
          <a:p>
            <a:endParaRPr/>
          </a:p>
        </p:txBody>
      </p:sp>
      <p:sp>
        <p:nvSpPr>
          <p:cNvPr id="8" name="object 8"/>
          <p:cNvSpPr/>
          <p:nvPr/>
        </p:nvSpPr>
        <p:spPr>
          <a:xfrm>
            <a:off x="5608205" y="5564127"/>
            <a:ext cx="1262380" cy="0"/>
          </a:xfrm>
          <a:custGeom>
            <a:avLst/>
            <a:gdLst/>
            <a:ahLst/>
            <a:cxnLst/>
            <a:rect l="l" t="t" r="r" b="b"/>
            <a:pathLst>
              <a:path w="1262379">
                <a:moveTo>
                  <a:pt x="0" y="0"/>
                </a:moveTo>
                <a:lnTo>
                  <a:pt x="1261879" y="0"/>
                </a:lnTo>
              </a:path>
            </a:pathLst>
          </a:custGeom>
          <a:ln w="10817">
            <a:solidFill>
              <a:srgbClr val="000000"/>
            </a:solidFill>
          </a:ln>
        </p:spPr>
        <p:txBody>
          <a:bodyPr wrap="square" lIns="0" tIns="0" rIns="0" bIns="0" rtlCol="0"/>
          <a:lstStyle/>
          <a:p>
            <a:endParaRPr/>
          </a:p>
        </p:txBody>
      </p:sp>
      <p:sp>
        <p:nvSpPr>
          <p:cNvPr id="9" name="object 9"/>
          <p:cNvSpPr txBox="1"/>
          <p:nvPr/>
        </p:nvSpPr>
        <p:spPr>
          <a:xfrm>
            <a:off x="6696595" y="5772150"/>
            <a:ext cx="101600" cy="194945"/>
          </a:xfrm>
          <a:prstGeom prst="rect">
            <a:avLst/>
          </a:prstGeom>
        </p:spPr>
        <p:txBody>
          <a:bodyPr vert="horz" wrap="square" lIns="0" tIns="0" rIns="0" bIns="0" rtlCol="0">
            <a:spAutoFit/>
          </a:bodyPr>
          <a:lstStyle/>
          <a:p>
            <a:pPr marL="12700">
              <a:lnSpc>
                <a:spcPct val="100000"/>
              </a:lnSpc>
            </a:pPr>
            <a:r>
              <a:rPr sz="1200" spc="-5" dirty="0">
                <a:latin typeface="Times New Roman" panose="02020603050405020304"/>
                <a:cs typeface="Times New Roman" panose="02020603050405020304"/>
              </a:rPr>
              <a:t>4</a:t>
            </a:r>
            <a:endParaRPr sz="1200">
              <a:latin typeface="Times New Roman" panose="02020603050405020304"/>
              <a:cs typeface="Times New Roman" panose="02020603050405020304"/>
            </a:endParaRPr>
          </a:p>
        </p:txBody>
      </p:sp>
      <p:sp>
        <p:nvSpPr>
          <p:cNvPr id="10" name="object 10"/>
          <p:cNvSpPr txBox="1"/>
          <p:nvPr/>
        </p:nvSpPr>
        <p:spPr>
          <a:xfrm>
            <a:off x="6692772" y="5559539"/>
            <a:ext cx="101600" cy="194945"/>
          </a:xfrm>
          <a:prstGeom prst="rect">
            <a:avLst/>
          </a:prstGeom>
        </p:spPr>
        <p:txBody>
          <a:bodyPr vert="horz" wrap="square" lIns="0" tIns="0" rIns="0" bIns="0" rtlCol="0">
            <a:spAutoFit/>
          </a:bodyPr>
          <a:lstStyle/>
          <a:p>
            <a:pPr marL="12700">
              <a:lnSpc>
                <a:spcPct val="100000"/>
              </a:lnSpc>
            </a:pPr>
            <a:r>
              <a:rPr sz="1200" spc="-5"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p:txBody>
      </p:sp>
      <p:sp>
        <p:nvSpPr>
          <p:cNvPr id="11" name="object 11"/>
          <p:cNvSpPr txBox="1"/>
          <p:nvPr/>
        </p:nvSpPr>
        <p:spPr>
          <a:xfrm>
            <a:off x="6465696" y="5706617"/>
            <a:ext cx="101600" cy="194945"/>
          </a:xfrm>
          <a:prstGeom prst="rect">
            <a:avLst/>
          </a:prstGeom>
        </p:spPr>
        <p:txBody>
          <a:bodyPr vert="horz" wrap="square" lIns="0" tIns="0" rIns="0" bIns="0" rtlCol="0">
            <a:spAutoFit/>
          </a:bodyPr>
          <a:lstStyle/>
          <a:p>
            <a:pPr marL="12700">
              <a:lnSpc>
                <a:spcPct val="100000"/>
              </a:lnSpc>
            </a:pPr>
            <a:r>
              <a:rPr sz="1200" spc="-5" dirty="0">
                <a:latin typeface="Times New Roman" panose="02020603050405020304"/>
                <a:cs typeface="Times New Roman" panose="02020603050405020304"/>
              </a:rPr>
              <a:t>4</a:t>
            </a:r>
            <a:endParaRPr sz="1200">
              <a:latin typeface="Times New Roman" panose="02020603050405020304"/>
              <a:cs typeface="Times New Roman" panose="02020603050405020304"/>
            </a:endParaRPr>
          </a:p>
        </p:txBody>
      </p:sp>
      <p:sp>
        <p:nvSpPr>
          <p:cNvPr id="12" name="object 12"/>
          <p:cNvSpPr txBox="1"/>
          <p:nvPr/>
        </p:nvSpPr>
        <p:spPr>
          <a:xfrm>
            <a:off x="5896483" y="5887211"/>
            <a:ext cx="101600" cy="194945"/>
          </a:xfrm>
          <a:prstGeom prst="rect">
            <a:avLst/>
          </a:prstGeom>
        </p:spPr>
        <p:txBody>
          <a:bodyPr vert="horz" wrap="square" lIns="0" tIns="0" rIns="0" bIns="0" rtlCol="0">
            <a:spAutoFit/>
          </a:bodyPr>
          <a:lstStyle/>
          <a:p>
            <a:pPr marL="12700">
              <a:lnSpc>
                <a:spcPct val="100000"/>
              </a:lnSpc>
            </a:pPr>
            <a:r>
              <a:rPr sz="1200" spc="-5" dirty="0">
                <a:latin typeface="Times New Roman" panose="02020603050405020304"/>
                <a:cs typeface="Times New Roman" panose="02020603050405020304"/>
              </a:rPr>
              <a:t>4</a:t>
            </a:r>
            <a:endParaRPr sz="1200">
              <a:latin typeface="Times New Roman" panose="02020603050405020304"/>
              <a:cs typeface="Times New Roman" panose="02020603050405020304"/>
            </a:endParaRPr>
          </a:p>
        </p:txBody>
      </p:sp>
      <p:sp>
        <p:nvSpPr>
          <p:cNvPr id="13" name="object 13"/>
          <p:cNvSpPr txBox="1"/>
          <p:nvPr/>
        </p:nvSpPr>
        <p:spPr>
          <a:xfrm>
            <a:off x="5606922" y="5549391"/>
            <a:ext cx="1115060" cy="513080"/>
          </a:xfrm>
          <a:prstGeom prst="rect">
            <a:avLst/>
          </a:prstGeom>
        </p:spPr>
        <p:txBody>
          <a:bodyPr vert="horz" wrap="square" lIns="0" tIns="0" rIns="0" bIns="0" rtlCol="0">
            <a:spAutoFit/>
          </a:bodyPr>
          <a:lstStyle/>
          <a:p>
            <a:pPr marL="12700">
              <a:lnSpc>
                <a:spcPct val="100000"/>
              </a:lnSpc>
              <a:tabLst>
                <a:tab pos="481965" algn="l"/>
                <a:tab pos="1009015" algn="l"/>
              </a:tabLst>
            </a:pPr>
            <a:r>
              <a:rPr sz="3350" spc="-455" dirty="0">
                <a:latin typeface="Symbol" panose="05050102010706020507"/>
                <a:cs typeface="Symbol" panose="05050102010706020507"/>
              </a:rPr>
              <a:t></a:t>
            </a:r>
            <a:r>
              <a:rPr sz="2150" i="1" spc="-65" dirty="0">
                <a:latin typeface="Symbol" panose="05050102010706020507"/>
                <a:cs typeface="Symbol" panose="05050102010706020507"/>
              </a:rPr>
              <a:t></a:t>
            </a:r>
            <a:r>
              <a:rPr sz="2150" i="1"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a:t>
            </a:r>
            <a:r>
              <a:rPr sz="2050" spc="-110" dirty="0">
                <a:latin typeface="Times New Roman" panose="02020603050405020304"/>
                <a:cs typeface="Times New Roman" panose="02020603050405020304"/>
              </a:rPr>
              <a:t> </a:t>
            </a:r>
            <a:r>
              <a:rPr sz="2150" i="1" spc="-65" dirty="0">
                <a:latin typeface="Symbol" panose="05050102010706020507"/>
                <a:cs typeface="Symbol" panose="05050102010706020507"/>
              </a:rPr>
              <a:t></a:t>
            </a:r>
            <a:r>
              <a:rPr sz="2150" i="1" dirty="0">
                <a:latin typeface="Times New Roman" panose="02020603050405020304"/>
                <a:cs typeface="Times New Roman" panose="02020603050405020304"/>
              </a:rPr>
              <a:t>	</a:t>
            </a:r>
            <a:r>
              <a:rPr sz="3350" spc="-390" dirty="0">
                <a:latin typeface="Symbol" panose="05050102010706020507"/>
                <a:cs typeface="Symbol" panose="05050102010706020507"/>
              </a:rPr>
              <a:t></a:t>
            </a:r>
            <a:endParaRPr sz="3350">
              <a:latin typeface="Symbol" panose="05050102010706020507"/>
              <a:cs typeface="Symbol" panose="05050102010706020507"/>
            </a:endParaRPr>
          </a:p>
        </p:txBody>
      </p:sp>
      <p:sp>
        <p:nvSpPr>
          <p:cNvPr id="14" name="object 14"/>
          <p:cNvSpPr txBox="1"/>
          <p:nvPr/>
        </p:nvSpPr>
        <p:spPr>
          <a:xfrm>
            <a:off x="6091567" y="5192776"/>
            <a:ext cx="182245" cy="335280"/>
          </a:xfrm>
          <a:prstGeom prst="rect">
            <a:avLst/>
          </a:prstGeom>
        </p:spPr>
        <p:txBody>
          <a:bodyPr vert="horz" wrap="square" lIns="0" tIns="0" rIns="0" bIns="0" rtlCol="0">
            <a:spAutoFit/>
          </a:bodyPr>
          <a:lstStyle/>
          <a:p>
            <a:pPr marL="12700">
              <a:lnSpc>
                <a:spcPct val="100000"/>
              </a:lnSpc>
            </a:pPr>
            <a:r>
              <a:rPr sz="2150" i="1" spc="-65" dirty="0">
                <a:latin typeface="Symbol" panose="05050102010706020507"/>
                <a:cs typeface="Symbol" panose="05050102010706020507"/>
              </a:rPr>
              <a:t></a:t>
            </a:r>
            <a:endParaRPr sz="2150">
              <a:latin typeface="Symbol" panose="05050102010706020507"/>
              <a:cs typeface="Symbol" panose="05050102010706020507"/>
            </a:endParaRPr>
          </a:p>
        </p:txBody>
      </p:sp>
      <p:sp>
        <p:nvSpPr>
          <p:cNvPr id="15" name="object 15"/>
          <p:cNvSpPr txBox="1"/>
          <p:nvPr/>
        </p:nvSpPr>
        <p:spPr>
          <a:xfrm>
            <a:off x="4155325" y="5368544"/>
            <a:ext cx="1344930" cy="323850"/>
          </a:xfrm>
          <a:prstGeom prst="rect">
            <a:avLst/>
          </a:prstGeom>
        </p:spPr>
        <p:txBody>
          <a:bodyPr vert="horz" wrap="square" lIns="0" tIns="0" rIns="0" bIns="0" rtlCol="0">
            <a:spAutoFit/>
          </a:bodyPr>
          <a:lstStyle/>
          <a:p>
            <a:pPr marL="12700">
              <a:lnSpc>
                <a:spcPct val="100000"/>
              </a:lnSpc>
              <a:tabLst>
                <a:tab pos="1188720" algn="l"/>
              </a:tabLst>
            </a:pPr>
            <a:r>
              <a:rPr sz="2050" i="1" spc="-5" dirty="0">
                <a:latin typeface="Times New Roman" panose="02020603050405020304"/>
                <a:cs typeface="Times New Roman" panose="02020603050405020304"/>
              </a:rPr>
              <a:t>contrast	</a:t>
            </a:r>
            <a:r>
              <a:rPr sz="2050" spc="-5" dirty="0">
                <a:latin typeface="Symbol" panose="05050102010706020507"/>
                <a:cs typeface="Symbol" panose="05050102010706020507"/>
              </a:rPr>
              <a:t></a:t>
            </a:r>
            <a:endParaRPr sz="2050">
              <a:latin typeface="Symbol" panose="05050102010706020507"/>
              <a:cs typeface="Symbol" panose="05050102010706020507"/>
            </a:endParaRPr>
          </a:p>
        </p:txBody>
      </p:sp>
      <p:sp>
        <p:nvSpPr>
          <p:cNvPr id="16" name="object 16"/>
          <p:cNvSpPr txBox="1"/>
          <p:nvPr/>
        </p:nvSpPr>
        <p:spPr>
          <a:xfrm>
            <a:off x="1995804" y="6108446"/>
            <a:ext cx="5342890" cy="844550"/>
          </a:xfrm>
          <a:prstGeom prst="rect">
            <a:avLst/>
          </a:prstGeom>
        </p:spPr>
        <p:txBody>
          <a:bodyPr vert="horz" wrap="square" lIns="0" tIns="0" rIns="0" bIns="0" rtlCol="0">
            <a:spAutoFit/>
          </a:bodyPr>
          <a:lstStyle/>
          <a:p>
            <a:pPr marL="12700">
              <a:lnSpc>
                <a:spcPts val="3355"/>
              </a:lnSpc>
            </a:pPr>
            <a:r>
              <a:rPr sz="2800" spc="-5" dirty="0">
                <a:latin typeface="新宋体" panose="02010609030101010101" charset="-122"/>
                <a:cs typeface="新宋体" panose="02010609030101010101" charset="-122"/>
              </a:rPr>
              <a:t>其中</a:t>
            </a:r>
            <a:r>
              <a:rPr sz="2800" spc="-85" dirty="0">
                <a:latin typeface="新宋体" panose="02010609030101010101" charset="-122"/>
                <a:cs typeface="新宋体" panose="02010609030101010101" charset="-122"/>
              </a:rPr>
              <a:t>，</a:t>
            </a:r>
            <a:r>
              <a:rPr sz="3600" i="1" spc="37" baseline="17000" dirty="0">
                <a:latin typeface="Symbol" panose="05050102010706020507"/>
                <a:cs typeface="Symbol" panose="05050102010706020507"/>
              </a:rPr>
              <a:t></a:t>
            </a:r>
            <a:r>
              <a:rPr sz="2800" dirty="0">
                <a:latin typeface="新宋体" panose="02010609030101010101" charset="-122"/>
                <a:cs typeface="新宋体" panose="02010609030101010101" charset="-122"/>
              </a:rPr>
              <a:t>是</a:t>
            </a:r>
            <a:r>
              <a:rPr sz="2800" spc="-5" dirty="0">
                <a:latin typeface="新宋体" panose="02010609030101010101" charset="-122"/>
                <a:cs typeface="新宋体" panose="02010609030101010101" charset="-122"/>
              </a:rPr>
              <a:t>图像灰度的标准方差</a:t>
            </a:r>
            <a:r>
              <a:rPr sz="2800" spc="-1160" dirty="0">
                <a:latin typeface="新宋体" panose="02010609030101010101" charset="-122"/>
                <a:cs typeface="新宋体" panose="02010609030101010101" charset="-122"/>
              </a:rPr>
              <a:t>，</a:t>
            </a:r>
            <a:r>
              <a:rPr sz="3750" i="1" spc="-89" baseline="13000" dirty="0">
                <a:latin typeface="Symbol" panose="05050102010706020507"/>
                <a:cs typeface="Symbol" panose="05050102010706020507"/>
              </a:rPr>
              <a:t></a:t>
            </a:r>
            <a:r>
              <a:rPr sz="3750" i="1" spc="-412" baseline="13000" dirty="0">
                <a:latin typeface="Times New Roman" panose="02020603050405020304"/>
                <a:cs typeface="Times New Roman" panose="02020603050405020304"/>
              </a:rPr>
              <a:t> </a:t>
            </a:r>
            <a:r>
              <a:rPr sz="1400" dirty="0">
                <a:latin typeface="Times New Roman" panose="02020603050405020304"/>
                <a:cs typeface="Times New Roman" panose="02020603050405020304"/>
              </a:rPr>
              <a:t>4</a:t>
            </a:r>
            <a:endParaRPr sz="1400">
              <a:latin typeface="Times New Roman" panose="02020603050405020304"/>
              <a:cs typeface="Times New Roman" panose="02020603050405020304"/>
            </a:endParaRPr>
          </a:p>
          <a:p>
            <a:pPr marL="12700">
              <a:lnSpc>
                <a:spcPts val="3290"/>
              </a:lnSpc>
            </a:pPr>
            <a:r>
              <a:rPr sz="2800" spc="-5" dirty="0">
                <a:latin typeface="新宋体" panose="02010609030101010101" charset="-122"/>
                <a:cs typeface="新宋体" panose="02010609030101010101" charset="-122"/>
              </a:rPr>
              <a:t>的4阶中心矩</a:t>
            </a:r>
            <a:endParaRPr sz="2800">
              <a:latin typeface="新宋体" panose="02010609030101010101" charset="-122"/>
              <a:cs typeface="新宋体" panose="02010609030101010101" charset="-122"/>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38605" y="933196"/>
            <a:ext cx="7810500" cy="3243580"/>
          </a:xfrm>
          <a:prstGeom prst="rect">
            <a:avLst/>
          </a:prstGeom>
        </p:spPr>
        <p:txBody>
          <a:bodyPr vert="horz" wrap="square" lIns="0" tIns="0" rIns="0" bIns="0" rtlCol="0">
            <a:spAutoFit/>
          </a:bodyPr>
          <a:lstStyle/>
          <a:p>
            <a:pPr marL="29972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marR="1677035" algn="ctr">
              <a:lnSpc>
                <a:spcPct val="100000"/>
              </a:lnSpc>
              <a:spcBef>
                <a:spcPts val="2580"/>
              </a:spcBef>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粗细度(contrast，也叫粗糙度)</a:t>
            </a:r>
            <a:endParaRPr sz="3200">
              <a:latin typeface="新宋体" panose="02010609030101010101" charset="-122"/>
              <a:cs typeface="新宋体" panose="02010609030101010101" charset="-122"/>
            </a:endParaRPr>
          </a:p>
          <a:p>
            <a:pPr marL="469265">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测量纹理的间隔尺寸/粒度</a:t>
            </a:r>
            <a:endParaRPr sz="320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与图像的分辨率有关，分辨率大则纹理 比较粗，即组成纹理的元素尺寸比较大</a:t>
            </a:r>
            <a:endParaRPr sz="3200">
              <a:latin typeface="新宋体" panose="02010609030101010101" charset="-122"/>
              <a:cs typeface="新宋体" panose="02010609030101010101" charset="-122"/>
            </a:endParaRPr>
          </a:p>
        </p:txBody>
      </p:sp>
      <p:sp>
        <p:nvSpPr>
          <p:cNvPr id="6" name="object 6"/>
          <p:cNvSpPr txBox="1"/>
          <p:nvPr/>
        </p:nvSpPr>
        <p:spPr>
          <a:xfrm>
            <a:off x="3417684" y="6505447"/>
            <a:ext cx="44704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最大化，k的取值在0到5之间</a:t>
            </a:r>
            <a:endParaRPr sz="2800">
              <a:latin typeface="新宋体" panose="02010609030101010101" charset="-122"/>
              <a:cs typeface="新宋体" panose="02010609030101010101" charset="-122"/>
            </a:endParaRPr>
          </a:p>
        </p:txBody>
      </p:sp>
      <p:sp>
        <p:nvSpPr>
          <p:cNvPr id="7" name="object 7"/>
          <p:cNvSpPr txBox="1"/>
          <p:nvPr/>
        </p:nvSpPr>
        <p:spPr>
          <a:xfrm>
            <a:off x="5837809" y="5199379"/>
            <a:ext cx="140970" cy="256540"/>
          </a:xfrm>
          <a:prstGeom prst="rect">
            <a:avLst/>
          </a:prstGeom>
        </p:spPr>
        <p:txBody>
          <a:bodyPr vert="horz" wrap="square" lIns="0" tIns="0" rIns="0" bIns="0" rtlCol="0">
            <a:spAutoFit/>
          </a:bodyPr>
          <a:lstStyle/>
          <a:p>
            <a:pPr marL="12700">
              <a:lnSpc>
                <a:spcPct val="100000"/>
              </a:lnSpc>
            </a:pPr>
            <a:r>
              <a:rPr sz="1600" i="1" spc="5" dirty="0">
                <a:latin typeface="Times New Roman" panose="02020603050405020304"/>
                <a:cs typeface="Times New Roman" panose="02020603050405020304"/>
              </a:rPr>
              <a:t>ij</a:t>
            </a:r>
            <a:endParaRPr sz="1600">
              <a:latin typeface="Times New Roman" panose="02020603050405020304"/>
              <a:cs typeface="Times New Roman" panose="02020603050405020304"/>
            </a:endParaRPr>
          </a:p>
        </p:txBody>
      </p:sp>
      <p:sp>
        <p:nvSpPr>
          <p:cNvPr id="8" name="object 8"/>
          <p:cNvSpPr txBox="1"/>
          <p:nvPr/>
        </p:nvSpPr>
        <p:spPr>
          <a:xfrm>
            <a:off x="5248046" y="4984495"/>
            <a:ext cx="460375" cy="438150"/>
          </a:xfrm>
          <a:prstGeom prst="rect">
            <a:avLst/>
          </a:prstGeom>
        </p:spPr>
        <p:txBody>
          <a:bodyPr vert="horz" wrap="square" lIns="0" tIns="0" rIns="0" bIns="0" rtlCol="0">
            <a:spAutoFit/>
          </a:bodyPr>
          <a:lstStyle/>
          <a:p>
            <a:pPr marL="12700">
              <a:lnSpc>
                <a:spcPct val="100000"/>
              </a:lnSpc>
            </a:pPr>
            <a:r>
              <a:rPr sz="2800" i="1" dirty="0">
                <a:latin typeface="Times New Roman" panose="02020603050405020304"/>
                <a:cs typeface="Times New Roman" panose="02020603050405020304"/>
              </a:rPr>
              <a:t>mn</a:t>
            </a:r>
            <a:endParaRPr sz="2800">
              <a:latin typeface="Times New Roman" panose="02020603050405020304"/>
              <a:cs typeface="Times New Roman" panose="02020603050405020304"/>
            </a:endParaRPr>
          </a:p>
        </p:txBody>
      </p:sp>
      <p:sp>
        <p:nvSpPr>
          <p:cNvPr id="9" name="object 9"/>
          <p:cNvSpPr txBox="1"/>
          <p:nvPr/>
        </p:nvSpPr>
        <p:spPr>
          <a:xfrm>
            <a:off x="3434499" y="4528566"/>
            <a:ext cx="3869690" cy="725170"/>
          </a:xfrm>
          <a:prstGeom prst="rect">
            <a:avLst/>
          </a:prstGeom>
        </p:spPr>
        <p:txBody>
          <a:bodyPr vert="horz" wrap="square" lIns="0" tIns="0" rIns="0" bIns="0" rtlCol="0">
            <a:spAutoFit/>
          </a:bodyPr>
          <a:lstStyle/>
          <a:p>
            <a:pPr marL="12700">
              <a:lnSpc>
                <a:spcPct val="100000"/>
              </a:lnSpc>
            </a:pPr>
            <a:r>
              <a:rPr sz="2800" i="1" dirty="0">
                <a:latin typeface="Times New Roman" panose="02020603050405020304"/>
                <a:cs typeface="Times New Roman" panose="02020603050405020304"/>
              </a:rPr>
              <a:t>coarsenes</a:t>
            </a:r>
            <a:r>
              <a:rPr sz="2800" i="1" spc="-265" dirty="0">
                <a:latin typeface="Times New Roman" panose="02020603050405020304"/>
                <a:cs typeface="Times New Roman" panose="02020603050405020304"/>
              </a:rPr>
              <a:t>s</a:t>
            </a:r>
            <a:r>
              <a:rPr sz="2800" dirty="0">
                <a:latin typeface="Symbol" panose="05050102010706020507"/>
                <a:cs typeface="Symbol" panose="05050102010706020507"/>
              </a:rPr>
              <a:t></a:t>
            </a:r>
            <a:r>
              <a:rPr sz="2800" spc="-165" dirty="0">
                <a:latin typeface="Times New Roman" panose="02020603050405020304"/>
                <a:cs typeface="Times New Roman" panose="02020603050405020304"/>
              </a:rPr>
              <a:t> </a:t>
            </a:r>
            <a:r>
              <a:rPr sz="4200" u="heavy" baseline="35000" dirty="0">
                <a:latin typeface="Times New Roman" panose="02020603050405020304"/>
                <a:cs typeface="Times New Roman" panose="02020603050405020304"/>
              </a:rPr>
              <a:t> </a:t>
            </a:r>
            <a:r>
              <a:rPr sz="4200" u="heavy" spc="-465" baseline="35000" dirty="0">
                <a:latin typeface="Times New Roman" panose="02020603050405020304"/>
                <a:cs typeface="Times New Roman" panose="02020603050405020304"/>
              </a:rPr>
              <a:t> </a:t>
            </a:r>
            <a:r>
              <a:rPr sz="4200" u="heavy" baseline="35000" dirty="0">
                <a:latin typeface="Times New Roman" panose="02020603050405020304"/>
                <a:cs typeface="Times New Roman" panose="02020603050405020304"/>
              </a:rPr>
              <a:t>1</a:t>
            </a:r>
            <a:r>
              <a:rPr sz="4200" u="heavy" spc="427" baseline="35000" dirty="0">
                <a:latin typeface="Times New Roman" panose="02020603050405020304"/>
                <a:cs typeface="Times New Roman" panose="02020603050405020304"/>
              </a:rPr>
              <a:t> </a:t>
            </a:r>
            <a:r>
              <a:rPr sz="4200" spc="-412" baseline="35000" dirty="0">
                <a:latin typeface="Times New Roman" panose="02020603050405020304"/>
                <a:cs typeface="Times New Roman" panose="02020603050405020304"/>
              </a:rPr>
              <a:t> </a:t>
            </a:r>
            <a:r>
              <a:rPr sz="6300" spc="202" baseline="-9000" dirty="0">
                <a:latin typeface="Symbol" panose="05050102010706020507"/>
                <a:cs typeface="Symbol" panose="05050102010706020507"/>
              </a:rPr>
              <a:t></a:t>
            </a:r>
            <a:r>
              <a:rPr sz="2800" dirty="0">
                <a:latin typeface="Times New Roman" panose="02020603050405020304"/>
                <a:cs typeface="Times New Roman" panose="02020603050405020304"/>
              </a:rPr>
              <a:t>2</a:t>
            </a:r>
            <a:r>
              <a:rPr sz="2400" i="1" spc="22" baseline="43000" dirty="0">
                <a:latin typeface="Times New Roman" panose="02020603050405020304"/>
                <a:cs typeface="Times New Roman" panose="02020603050405020304"/>
              </a:rPr>
              <a:t>k</a:t>
            </a:r>
            <a:r>
              <a:rPr sz="2400" i="1" baseline="43000" dirty="0">
                <a:latin typeface="Times New Roman" panose="02020603050405020304"/>
                <a:cs typeface="Times New Roman" panose="02020603050405020304"/>
              </a:rPr>
              <a:t> </a:t>
            </a:r>
            <a:r>
              <a:rPr sz="2400" i="1" spc="150" baseline="43000" dirty="0">
                <a:latin typeface="Times New Roman" panose="02020603050405020304"/>
                <a:cs typeface="Times New Roman" panose="02020603050405020304"/>
              </a:rPr>
              <a:t> </a:t>
            </a:r>
            <a:r>
              <a:rPr sz="2800" i="1" dirty="0">
                <a:latin typeface="Times New Roman" panose="02020603050405020304"/>
                <a:cs typeface="Times New Roman" panose="02020603050405020304"/>
              </a:rPr>
              <a:t>f</a:t>
            </a:r>
            <a:r>
              <a:rPr sz="2800" i="1" spc="-150" dirty="0">
                <a:latin typeface="Times New Roman" panose="02020603050405020304"/>
                <a:cs typeface="Times New Roman" panose="02020603050405020304"/>
              </a:rPr>
              <a:t> </a:t>
            </a:r>
            <a:r>
              <a:rPr sz="3700" spc="-505" dirty="0">
                <a:latin typeface="Symbol" panose="05050102010706020507"/>
                <a:cs typeface="Symbol" panose="05050102010706020507"/>
              </a:rPr>
              <a:t></a:t>
            </a:r>
            <a:r>
              <a:rPr sz="2800" i="1" spc="-5" dirty="0">
                <a:latin typeface="Times New Roman" panose="02020603050405020304"/>
                <a:cs typeface="Times New Roman" panose="02020603050405020304"/>
              </a:rPr>
              <a:t>i</a:t>
            </a:r>
            <a:r>
              <a:rPr sz="2800" dirty="0">
                <a:latin typeface="Times New Roman" panose="02020603050405020304"/>
                <a:cs typeface="Times New Roman" panose="02020603050405020304"/>
              </a:rPr>
              <a:t>,</a:t>
            </a:r>
            <a:r>
              <a:rPr sz="2800" spc="60" dirty="0">
                <a:latin typeface="Times New Roman" panose="02020603050405020304"/>
                <a:cs typeface="Times New Roman" panose="02020603050405020304"/>
              </a:rPr>
              <a:t> </a:t>
            </a:r>
            <a:r>
              <a:rPr sz="2800" i="1" spc="155" dirty="0">
                <a:latin typeface="Times New Roman" panose="02020603050405020304"/>
                <a:cs typeface="Times New Roman" panose="02020603050405020304"/>
              </a:rPr>
              <a:t>j</a:t>
            </a:r>
            <a:r>
              <a:rPr sz="3700" spc="-380" dirty="0">
                <a:latin typeface="Symbol" panose="05050102010706020507"/>
                <a:cs typeface="Symbol" panose="05050102010706020507"/>
              </a:rPr>
              <a:t></a:t>
            </a:r>
            <a:endParaRPr sz="3700">
              <a:latin typeface="Symbol" panose="05050102010706020507"/>
              <a:cs typeface="Symbol" panose="05050102010706020507"/>
            </a:endParaRPr>
          </a:p>
        </p:txBody>
      </p:sp>
      <p:sp>
        <p:nvSpPr>
          <p:cNvPr id="10" name="object 10"/>
          <p:cNvSpPr txBox="1"/>
          <p:nvPr/>
        </p:nvSpPr>
        <p:spPr>
          <a:xfrm>
            <a:off x="2071242" y="6849364"/>
            <a:ext cx="115570" cy="203200"/>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ij</a:t>
            </a:r>
            <a:endParaRPr sz="1250">
              <a:latin typeface="Times New Roman" panose="02020603050405020304"/>
              <a:cs typeface="Times New Roman" panose="02020603050405020304"/>
            </a:endParaRPr>
          </a:p>
        </p:txBody>
      </p:sp>
      <p:sp>
        <p:nvSpPr>
          <p:cNvPr id="11" name="object 11"/>
          <p:cNvSpPr txBox="1"/>
          <p:nvPr/>
        </p:nvSpPr>
        <p:spPr>
          <a:xfrm>
            <a:off x="1984375" y="5844794"/>
            <a:ext cx="6791325" cy="1049655"/>
          </a:xfrm>
          <a:prstGeom prst="rect">
            <a:avLst/>
          </a:prstGeom>
        </p:spPr>
        <p:txBody>
          <a:bodyPr vert="horz" wrap="square" lIns="0" tIns="0" rIns="0" bIns="0" rtlCol="0">
            <a:spAutoFit/>
          </a:bodyPr>
          <a:lstStyle/>
          <a:p>
            <a:pPr marL="24130">
              <a:lnSpc>
                <a:spcPct val="100000"/>
              </a:lnSpc>
            </a:pPr>
            <a:r>
              <a:rPr sz="2800" spc="-5" dirty="0">
                <a:latin typeface="新宋体" panose="02010609030101010101" charset="-122"/>
                <a:cs typeface="新宋体" panose="02010609030101010101" charset="-122"/>
              </a:rPr>
              <a:t>其中，窗口尺寸</a:t>
            </a:r>
            <a:r>
              <a:rPr sz="2800" dirty="0">
                <a:latin typeface="新宋体" panose="02010609030101010101" charset="-122"/>
                <a:cs typeface="新宋体" panose="02010609030101010101" charset="-122"/>
              </a:rPr>
              <a:t>是</a:t>
            </a:r>
            <a:r>
              <a:rPr sz="2800" spc="-540" dirty="0">
                <a:latin typeface="新宋体" panose="02010609030101010101" charset="-122"/>
                <a:cs typeface="新宋体" panose="02010609030101010101" charset="-122"/>
              </a:rPr>
              <a:t> </a:t>
            </a:r>
            <a:r>
              <a:rPr sz="4050" spc="7" baseline="-3000" dirty="0">
                <a:latin typeface="Times New Roman" panose="02020603050405020304"/>
                <a:cs typeface="Times New Roman" panose="02020603050405020304"/>
              </a:rPr>
              <a:t>2</a:t>
            </a:r>
            <a:r>
              <a:rPr sz="2325" i="1" spc="22" baseline="38000" dirty="0">
                <a:latin typeface="Times New Roman" panose="02020603050405020304"/>
                <a:cs typeface="Times New Roman" panose="02020603050405020304"/>
              </a:rPr>
              <a:t>k</a:t>
            </a:r>
            <a:r>
              <a:rPr sz="2325" i="1" baseline="38000" dirty="0">
                <a:latin typeface="Times New Roman" panose="02020603050405020304"/>
                <a:cs typeface="Times New Roman" panose="02020603050405020304"/>
              </a:rPr>
              <a:t> </a:t>
            </a:r>
            <a:r>
              <a:rPr sz="2325" i="1" spc="-270" baseline="38000" dirty="0">
                <a:latin typeface="Times New Roman" panose="02020603050405020304"/>
                <a:cs typeface="Times New Roman" panose="02020603050405020304"/>
              </a:rPr>
              <a:t> </a:t>
            </a:r>
            <a:r>
              <a:rPr sz="4050" spc="15" baseline="-3000" dirty="0">
                <a:latin typeface="Symbol" panose="05050102010706020507"/>
                <a:cs typeface="Symbol" panose="05050102010706020507"/>
              </a:rPr>
              <a:t></a:t>
            </a:r>
            <a:r>
              <a:rPr sz="4050" spc="-644" baseline="-3000" dirty="0">
                <a:latin typeface="Times New Roman" panose="02020603050405020304"/>
                <a:cs typeface="Times New Roman" panose="02020603050405020304"/>
              </a:rPr>
              <a:t> </a:t>
            </a:r>
            <a:r>
              <a:rPr sz="4050" spc="7" baseline="-3000" dirty="0">
                <a:latin typeface="Times New Roman" panose="02020603050405020304"/>
                <a:cs typeface="Times New Roman" panose="02020603050405020304"/>
              </a:rPr>
              <a:t>2</a:t>
            </a:r>
            <a:r>
              <a:rPr sz="2325" i="1" spc="-494" baseline="38000" dirty="0">
                <a:latin typeface="Times New Roman" panose="02020603050405020304"/>
                <a:cs typeface="Times New Roman" panose="02020603050405020304"/>
              </a:rPr>
              <a:t>k</a:t>
            </a:r>
            <a:r>
              <a:rPr sz="2800" spc="-5" dirty="0">
                <a:latin typeface="新宋体" panose="02010609030101010101" charset="-122"/>
                <a:cs typeface="新宋体" panose="02010609030101010101" charset="-122"/>
              </a:rPr>
              <a:t>，k能</a:t>
            </a:r>
            <a:r>
              <a:rPr sz="2800" spc="-10" dirty="0">
                <a:latin typeface="新宋体" panose="02010609030101010101" charset="-122"/>
                <a:cs typeface="新宋体" panose="02010609030101010101" charset="-122"/>
              </a:rPr>
              <a:t>使</a:t>
            </a:r>
            <a:r>
              <a:rPr sz="2950" i="1" spc="-80" dirty="0">
                <a:latin typeface="新宋体" panose="02010609030101010101" charset="-122"/>
                <a:cs typeface="新宋体" panose="02010609030101010101" charset="-122"/>
              </a:rPr>
              <a:t>X</a:t>
            </a:r>
            <a:r>
              <a:rPr sz="2800" dirty="0">
                <a:latin typeface="新宋体" panose="02010609030101010101" charset="-122"/>
                <a:cs typeface="新宋体" panose="02010609030101010101" charset="-122"/>
              </a:rPr>
              <a:t>和</a:t>
            </a:r>
            <a:r>
              <a:rPr sz="2950" i="1" spc="-80" dirty="0">
                <a:latin typeface="新宋体" panose="02010609030101010101" charset="-122"/>
                <a:cs typeface="新宋体" panose="02010609030101010101" charset="-122"/>
              </a:rPr>
              <a:t>Y</a:t>
            </a:r>
            <a:r>
              <a:rPr sz="2800" spc="-5" dirty="0">
                <a:latin typeface="新宋体" panose="02010609030101010101" charset="-122"/>
                <a:cs typeface="新宋体" panose="02010609030101010101" charset="-122"/>
              </a:rPr>
              <a:t>方向的</a:t>
            </a:r>
            <a:endParaRPr sz="2800">
              <a:latin typeface="新宋体" panose="02010609030101010101" charset="-122"/>
              <a:cs typeface="新宋体" panose="02010609030101010101" charset="-122"/>
            </a:endParaRPr>
          </a:p>
          <a:p>
            <a:pPr marL="12700">
              <a:lnSpc>
                <a:spcPct val="100000"/>
              </a:lnSpc>
              <a:spcBef>
                <a:spcPts val="280"/>
              </a:spcBef>
            </a:pPr>
            <a:r>
              <a:rPr sz="4875" spc="30" baseline="-9000" dirty="0">
                <a:latin typeface="Symbol" panose="05050102010706020507"/>
                <a:cs typeface="Symbol" panose="05050102010706020507"/>
              </a:rPr>
              <a:t></a:t>
            </a:r>
            <a:r>
              <a:rPr sz="4875" spc="-667" baseline="-9000" dirty="0">
                <a:latin typeface="Times New Roman" panose="02020603050405020304"/>
                <a:cs typeface="Times New Roman" panose="02020603050405020304"/>
              </a:rPr>
              <a:t> </a:t>
            </a:r>
            <a:r>
              <a:rPr sz="2150" i="1" spc="10" dirty="0">
                <a:latin typeface="Times New Roman" panose="02020603050405020304"/>
                <a:cs typeface="Times New Roman" panose="02020603050405020304"/>
              </a:rPr>
              <a:t>f</a:t>
            </a:r>
            <a:r>
              <a:rPr sz="2150" i="1" spc="-150" dirty="0">
                <a:latin typeface="Times New Roman" panose="02020603050405020304"/>
                <a:cs typeface="Times New Roman" panose="02020603050405020304"/>
              </a:rPr>
              <a:t> </a:t>
            </a:r>
            <a:r>
              <a:rPr sz="2850" spc="-409" dirty="0">
                <a:latin typeface="Symbol" panose="05050102010706020507"/>
                <a:cs typeface="Symbol" panose="05050102010706020507"/>
              </a:rPr>
              <a:t></a:t>
            </a:r>
            <a:r>
              <a:rPr sz="2150" i="1" spc="-20" dirty="0">
                <a:latin typeface="Times New Roman" panose="02020603050405020304"/>
                <a:cs typeface="Times New Roman" panose="02020603050405020304"/>
              </a:rPr>
              <a:t>i</a:t>
            </a:r>
            <a:r>
              <a:rPr sz="2150" spc="5" dirty="0">
                <a:latin typeface="Times New Roman" panose="02020603050405020304"/>
                <a:cs typeface="Times New Roman" panose="02020603050405020304"/>
              </a:rPr>
              <a:t>, </a:t>
            </a:r>
            <a:r>
              <a:rPr sz="2150" i="1" spc="95" dirty="0">
                <a:latin typeface="Times New Roman" panose="02020603050405020304"/>
                <a:cs typeface="Times New Roman" panose="02020603050405020304"/>
              </a:rPr>
              <a:t>j</a:t>
            </a:r>
            <a:r>
              <a:rPr sz="2850" spc="-175" dirty="0">
                <a:latin typeface="Symbol" panose="05050102010706020507"/>
                <a:cs typeface="Symbol" panose="05050102010706020507"/>
              </a:rPr>
              <a:t></a:t>
            </a:r>
            <a:r>
              <a:rPr sz="2150" spc="10" dirty="0">
                <a:latin typeface="Times New Roman" panose="02020603050405020304"/>
                <a:cs typeface="Times New Roman" panose="02020603050405020304"/>
              </a:rPr>
              <a:t>/</a:t>
            </a:r>
            <a:r>
              <a:rPr sz="2150" spc="-265" dirty="0">
                <a:latin typeface="Times New Roman" panose="02020603050405020304"/>
                <a:cs typeface="Times New Roman" panose="02020603050405020304"/>
              </a:rPr>
              <a:t> </a:t>
            </a:r>
            <a:r>
              <a:rPr sz="2150" spc="-30" dirty="0">
                <a:latin typeface="Times New Roman" panose="02020603050405020304"/>
                <a:cs typeface="Times New Roman" panose="02020603050405020304"/>
              </a:rPr>
              <a:t>2</a:t>
            </a:r>
            <a:r>
              <a:rPr sz="1875" spc="30" baseline="44000" dirty="0">
                <a:latin typeface="Times New Roman" panose="02020603050405020304"/>
                <a:cs typeface="Times New Roman" panose="02020603050405020304"/>
              </a:rPr>
              <a:t>2</a:t>
            </a:r>
            <a:r>
              <a:rPr sz="1875" i="1" spc="15" baseline="44000" dirty="0">
                <a:latin typeface="Times New Roman" panose="02020603050405020304"/>
                <a:cs typeface="Times New Roman" panose="02020603050405020304"/>
              </a:rPr>
              <a:t>k</a:t>
            </a:r>
            <a:endParaRPr sz="1875" baseline="44000">
              <a:latin typeface="Times New Roman" panose="02020603050405020304"/>
              <a:cs typeface="Times New Roman" panose="02020603050405020304"/>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38605" y="933196"/>
            <a:ext cx="7810500" cy="3729990"/>
          </a:xfrm>
          <a:prstGeom prst="rect">
            <a:avLst/>
          </a:prstGeom>
        </p:spPr>
        <p:txBody>
          <a:bodyPr vert="horz" wrap="square" lIns="0" tIns="0" rIns="0" bIns="0" rtlCol="0">
            <a:spAutoFit/>
          </a:bodyPr>
          <a:lstStyle/>
          <a:p>
            <a:pPr marL="29972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marL="424180" indent="-411480">
              <a:lnSpc>
                <a:spcPct val="100000"/>
              </a:lnSpc>
              <a:spcBef>
                <a:spcPts val="2580"/>
              </a:spcBef>
              <a:buClr>
                <a:srgbClr val="EE2B0A"/>
              </a:buClr>
              <a:buSzPct val="69000"/>
              <a:buFont typeface="Wingdings" panose="05000000000000000000"/>
              <a:buChar char=""/>
              <a:tabLst>
                <a:tab pos="424180" algn="l"/>
              </a:tabLst>
            </a:pPr>
            <a:r>
              <a:rPr sz="3200" spc="-5" dirty="0">
                <a:latin typeface="新宋体" panose="02010609030101010101" charset="-122"/>
                <a:cs typeface="新宋体" panose="02010609030101010101" charset="-122"/>
              </a:rPr>
              <a:t>方向性(directionality)</a:t>
            </a:r>
            <a:endParaRPr sz="3200">
              <a:latin typeface="新宋体" panose="02010609030101010101" charset="-122"/>
              <a:cs typeface="新宋体" panose="02010609030101010101" charset="-122"/>
            </a:endParaRPr>
          </a:p>
          <a:p>
            <a:pPr marL="469900" marR="508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是一个全局的纹理特征，它描述纹理是 如何沿某些方向散布或集中的</a:t>
            </a:r>
            <a:endParaRPr sz="3200">
              <a:latin typeface="新宋体" panose="02010609030101010101" charset="-122"/>
              <a:cs typeface="新宋体" panose="02010609030101010101" charset="-122"/>
            </a:endParaRPr>
          </a:p>
          <a:p>
            <a:pPr marL="469900" marR="508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一般来说，方向性与纹理基元的形状以 及如何将这些纹理基元排列的规则有关</a:t>
            </a:r>
            <a:endParaRPr sz="3200">
              <a:latin typeface="新宋体" panose="02010609030101010101" charset="-122"/>
              <a:cs typeface="新宋体" panose="02010609030101010101" charset="-122"/>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33196"/>
            <a:ext cx="7811770" cy="553720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a:lnSpc>
                <a:spcPct val="100000"/>
              </a:lnSpc>
              <a:spcBef>
                <a:spcPts val="35"/>
              </a:spcBef>
            </a:pPr>
            <a:endParaRPr sz="2900">
              <a:latin typeface="Times New Roman" panose="02020603050405020304"/>
              <a:cs typeface="Times New Roman" panose="02020603050405020304"/>
            </a:endParaRPr>
          </a:p>
          <a:p>
            <a:pPr marL="12700">
              <a:lnSpc>
                <a:spcPct val="100000"/>
              </a:lnSpc>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联合概率矩阵表示</a:t>
            </a:r>
            <a:endParaRPr sz="3200">
              <a:latin typeface="新宋体" panose="02010609030101010101" charset="-122"/>
              <a:cs typeface="新宋体" panose="02010609030101010101" charset="-122"/>
            </a:endParaRPr>
          </a:p>
          <a:p>
            <a:pPr marL="469900" marR="5080" algn="just">
              <a:lnSpc>
                <a:spcPct val="100000"/>
              </a:lnSpc>
              <a:spcBef>
                <a:spcPts val="1920"/>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在70年代早期，Haralick等提出了纹理 特征的联合概率矩阵表示。这种方法考察 了纹理在灰度级空间中的相关性</a:t>
            </a:r>
            <a:endParaRPr sz="3200">
              <a:latin typeface="新宋体" panose="02010609030101010101" charset="-122"/>
              <a:cs typeface="新宋体" panose="02010609030101010101" charset="-122"/>
            </a:endParaRPr>
          </a:p>
          <a:p>
            <a:pPr marL="469900" marR="6350" algn="just">
              <a:lnSpc>
                <a:spcPct val="100000"/>
              </a:lnSpc>
              <a:spcBef>
                <a:spcPts val="192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首先基于像素间的距离和方向建立联合 概率矩阵</a:t>
            </a:r>
            <a:endParaRPr sz="3200">
              <a:latin typeface="新宋体" panose="02010609030101010101" charset="-122"/>
              <a:cs typeface="新宋体" panose="02010609030101010101" charset="-122"/>
            </a:endParaRPr>
          </a:p>
          <a:p>
            <a:pPr marL="469900" marR="6350" algn="just">
              <a:lnSpc>
                <a:spcPct val="100000"/>
              </a:lnSpc>
              <a:spcBef>
                <a:spcPts val="192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然后从联合概率矩阵中提取出有意义的 统计量作为纹理描述</a:t>
            </a:r>
            <a:endParaRPr sz="3200">
              <a:latin typeface="新宋体" panose="02010609030101010101" charset="-122"/>
              <a:cs typeface="新宋体" panose="02010609030101010101" charset="-122"/>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6999605" cy="4024629"/>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a:lnSpc>
                <a:spcPct val="100000"/>
              </a:lnSpc>
              <a:spcBef>
                <a:spcPts val="10"/>
              </a:spcBef>
            </a:pPr>
            <a:endParaRPr sz="4250">
              <a:latin typeface="Times New Roman" panose="02020603050405020304"/>
              <a:cs typeface="Times New Roman" panose="02020603050405020304"/>
            </a:endParaRPr>
          </a:p>
          <a:p>
            <a:pPr marL="12700">
              <a:lnSpc>
                <a:spcPct val="100000"/>
              </a:lnSpc>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小波表示</a:t>
            </a:r>
            <a:endParaRPr sz="3200">
              <a:latin typeface="新宋体" panose="02010609030101010101" charset="-122"/>
              <a:cs typeface="新宋体" panose="02010609030101010101" charset="-122"/>
            </a:endParaRPr>
          </a:p>
          <a:p>
            <a:pPr marL="469900" marR="5080">
              <a:lnSpc>
                <a:spcPct val="100000"/>
              </a:lnSpc>
              <a:spcBef>
                <a:spcPts val="1920"/>
              </a:spcBef>
              <a:buClr>
                <a:srgbClr val="EE2B0A"/>
              </a:buClr>
              <a:buSzPct val="69000"/>
              <a:buFont typeface="Wingdings" panose="05000000000000000000"/>
              <a:buChar char=""/>
              <a:tabLst>
                <a:tab pos="892810" algn="l"/>
              </a:tabLst>
            </a:pPr>
            <a:r>
              <a:rPr sz="3200" spc="-5" dirty="0">
                <a:latin typeface="新宋体" panose="02010609030101010101" charset="-122"/>
                <a:cs typeface="新宋体" panose="02010609030101010101" charset="-122"/>
              </a:rPr>
              <a:t>Smith和Chang等提出用小波子带的 统计量（均值和方差）作为纹理表示</a:t>
            </a:r>
            <a:endParaRPr sz="320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对112幅Brodatz纹理图像的表示中 达到了90%的准确率</a:t>
            </a:r>
            <a:endParaRPr sz="3200">
              <a:latin typeface="新宋体" panose="02010609030101010101" charset="-122"/>
              <a:cs typeface="新宋体" panose="02010609030101010101" charset="-122"/>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6935470" cy="551053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一些纹理表示的比较结果</a:t>
            </a:r>
            <a:endParaRPr sz="3200">
              <a:latin typeface="新宋体" panose="02010609030101010101" charset="-122"/>
              <a:cs typeface="新宋体" panose="02010609030101010101" charset="-122"/>
            </a:endParaRPr>
          </a:p>
          <a:p>
            <a:pPr>
              <a:lnSpc>
                <a:spcPct val="100000"/>
              </a:lnSpc>
              <a:spcBef>
                <a:spcPts val="40"/>
              </a:spcBef>
            </a:pPr>
            <a:endParaRPr sz="2700">
              <a:latin typeface="Times New Roman" panose="02020603050405020304"/>
              <a:cs typeface="Times New Roman" panose="02020603050405020304"/>
            </a:endParaRPr>
          </a:p>
          <a:p>
            <a:pPr marL="424180" indent="-411480">
              <a:lnSpc>
                <a:spcPct val="100000"/>
              </a:lnSpc>
              <a:buClr>
                <a:srgbClr val="EE2B0A"/>
              </a:buClr>
              <a:buSzPct val="69000"/>
              <a:buFont typeface="Wingdings" panose="05000000000000000000"/>
              <a:buChar char=""/>
              <a:tabLst>
                <a:tab pos="424180" algn="l"/>
              </a:tabLst>
            </a:pPr>
            <a:r>
              <a:rPr sz="3200" spc="-5" dirty="0">
                <a:latin typeface="新宋体" panose="02010609030101010101" charset="-122"/>
                <a:cs typeface="新宋体" panose="02010609030101010101" charset="-122"/>
              </a:rPr>
              <a:t>Weszka等比较了</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傅里叶能量谱</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联合概率矩阵表示</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一次灰度级差分统计量</a:t>
            </a:r>
            <a:endParaRPr sz="3200">
              <a:latin typeface="新宋体" panose="02010609030101010101" charset="-122"/>
              <a:cs typeface="新宋体" panose="02010609030101010101" charset="-122"/>
            </a:endParaRPr>
          </a:p>
          <a:p>
            <a:pPr>
              <a:lnSpc>
                <a:spcPct val="100000"/>
              </a:lnSpc>
            </a:pPr>
            <a:endParaRPr sz="3200">
              <a:latin typeface="Times New Roman" panose="02020603050405020304"/>
              <a:cs typeface="Times New Roman" panose="02020603050405020304"/>
            </a:endParaRPr>
          </a:p>
          <a:p>
            <a:pPr>
              <a:lnSpc>
                <a:spcPct val="100000"/>
              </a:lnSpc>
              <a:spcBef>
                <a:spcPts val="40"/>
              </a:spcBef>
            </a:pPr>
            <a:endParaRPr sz="3450">
              <a:latin typeface="Times New Roman" panose="02020603050405020304"/>
              <a:cs typeface="Times New Roman" panose="02020603050405020304"/>
            </a:endParaRPr>
          </a:p>
          <a:p>
            <a:pPr marL="12700" marR="5080"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在地形样本上的测试表明傅里叶表示 法的性能相对最差</a:t>
            </a:r>
            <a:endParaRPr sz="3200">
              <a:latin typeface="新宋体" panose="02010609030101010101" charset="-122"/>
              <a:cs typeface="新宋体" panose="02010609030101010101" charset="-122"/>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一些纹理表示的比较结果</a:t>
            </a:r>
          </a:p>
        </p:txBody>
      </p:sp>
      <p:sp>
        <p:nvSpPr>
          <p:cNvPr id="6" name="object 6"/>
          <p:cNvSpPr txBox="1">
            <a:spLocks noGrp="1"/>
          </p:cNvSpPr>
          <p:nvPr>
            <p:ph type="body" idx="1"/>
          </p:nvPr>
        </p:nvSpPr>
        <p:spPr>
          <a:prstGeom prst="rect">
            <a:avLst/>
          </a:prstGeom>
        </p:spPr>
        <p:txBody>
          <a:bodyPr vert="horz" wrap="square" lIns="0" tIns="146304" rIns="0" bIns="0" rtlCol="0">
            <a:spAutoFit/>
          </a:bodyPr>
          <a:lstStyle/>
          <a:p>
            <a:pPr marL="1052830" indent="-411480">
              <a:lnSpc>
                <a:spcPct val="100000"/>
              </a:lnSpc>
              <a:buClr>
                <a:srgbClr val="EE2B0A"/>
              </a:buClr>
              <a:buSzPct val="69000"/>
              <a:buFont typeface="Wingdings" panose="05000000000000000000"/>
              <a:buChar char=""/>
              <a:tabLst>
                <a:tab pos="1053465" algn="l"/>
              </a:tabLst>
            </a:pPr>
            <a:r>
              <a:rPr sz="3200" spc="-5" dirty="0">
                <a:latin typeface="新宋体" panose="02010609030101010101" charset="-122"/>
                <a:cs typeface="新宋体" panose="02010609030101010101" charset="-122"/>
              </a:rPr>
              <a:t>Ohanian和Dubes比较了</a:t>
            </a:r>
            <a:endParaRPr sz="3200">
              <a:latin typeface="新宋体" panose="02010609030101010101" charset="-122"/>
              <a:cs typeface="新宋体" panose="02010609030101010101" charset="-122"/>
            </a:endParaRPr>
          </a:p>
          <a:p>
            <a:pPr marL="1098550">
              <a:lnSpc>
                <a:spcPct val="100000"/>
              </a:lnSpc>
              <a:spcBef>
                <a:spcPts val="2725"/>
              </a:spcBef>
              <a:tabLst>
                <a:tab pos="152146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马尔科夫随机场表示</a:t>
            </a:r>
            <a:endParaRPr sz="2400">
              <a:latin typeface="新宋体" panose="02010609030101010101" charset="-122"/>
              <a:cs typeface="新宋体" panose="02010609030101010101" charset="-122"/>
            </a:endParaRPr>
          </a:p>
          <a:p>
            <a:pPr marL="1098550">
              <a:lnSpc>
                <a:spcPct val="100000"/>
              </a:lnSpc>
              <a:spcBef>
                <a:spcPts val="1565"/>
              </a:spcBef>
              <a:tabLst>
                <a:tab pos="142113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多通道滤波器表示</a:t>
            </a:r>
            <a:endParaRPr sz="2400">
              <a:latin typeface="新宋体" panose="02010609030101010101" charset="-122"/>
              <a:cs typeface="新宋体" panose="02010609030101010101" charset="-122"/>
            </a:endParaRPr>
          </a:p>
          <a:p>
            <a:pPr marL="1098550">
              <a:lnSpc>
                <a:spcPct val="100000"/>
              </a:lnSpc>
              <a:spcBef>
                <a:spcPts val="1430"/>
              </a:spcBef>
              <a:tabLst>
                <a:tab pos="142113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基于分形的表示</a:t>
            </a:r>
            <a:endParaRPr sz="2400">
              <a:latin typeface="新宋体" panose="02010609030101010101" charset="-122"/>
              <a:cs typeface="新宋体" panose="02010609030101010101" charset="-122"/>
            </a:endParaRPr>
          </a:p>
          <a:p>
            <a:pPr marL="1098550">
              <a:lnSpc>
                <a:spcPct val="100000"/>
              </a:lnSpc>
              <a:spcBef>
                <a:spcPts val="1435"/>
              </a:spcBef>
              <a:tabLst>
                <a:tab pos="142113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共生矩阵表示</a:t>
            </a:r>
            <a:endParaRPr sz="2400">
              <a:latin typeface="新宋体" panose="02010609030101010101" charset="-122"/>
              <a:cs typeface="新宋体" panose="02010609030101010101" charset="-122"/>
            </a:endParaRPr>
          </a:p>
          <a:p>
            <a:pPr marL="641350">
              <a:lnSpc>
                <a:spcPct val="100000"/>
              </a:lnSpc>
              <a:spcBef>
                <a:spcPts val="1940"/>
              </a:spcBef>
              <a:tabLst>
                <a:tab pos="125603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测试：</a:t>
            </a:r>
            <a:endParaRPr sz="3200">
              <a:latin typeface="新宋体" panose="02010609030101010101" charset="-122"/>
              <a:cs typeface="新宋体" panose="02010609030101010101" charset="-122"/>
            </a:endParaRPr>
          </a:p>
          <a:p>
            <a:pPr marL="1098550">
              <a:lnSpc>
                <a:spcPct val="100000"/>
              </a:lnSpc>
              <a:spcBef>
                <a:spcPts val="2725"/>
              </a:spcBef>
              <a:tabLst>
                <a:tab pos="152146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两个人工纹理测试集（分形）和高斯马尔科夫场</a:t>
            </a:r>
            <a:endParaRPr sz="2400">
              <a:latin typeface="新宋体" panose="02010609030101010101" charset="-122"/>
              <a:cs typeface="新宋体" panose="02010609030101010101" charset="-122"/>
            </a:endParaRPr>
          </a:p>
          <a:p>
            <a:pPr marL="1098550">
              <a:lnSpc>
                <a:spcPts val="2835"/>
              </a:lnSpc>
              <a:spcBef>
                <a:spcPts val="1565"/>
              </a:spcBef>
              <a:tabLst>
                <a:tab pos="142113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两个自然纹理测试集（羽毛和油漆表面）</a:t>
            </a:r>
            <a:endParaRPr sz="2400">
              <a:latin typeface="新宋体" panose="02010609030101010101" charset="-122"/>
              <a:cs typeface="新宋体" panose="02010609030101010101" charset="-122"/>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一些纹理表示的比较结果</a:t>
            </a:r>
          </a:p>
        </p:txBody>
      </p:sp>
      <p:sp>
        <p:nvSpPr>
          <p:cNvPr id="6" name="object 6"/>
          <p:cNvSpPr txBox="1">
            <a:spLocks noGrp="1"/>
          </p:cNvSpPr>
          <p:nvPr>
            <p:ph type="body" idx="1"/>
          </p:nvPr>
        </p:nvSpPr>
        <p:spPr>
          <a:prstGeom prst="rect">
            <a:avLst/>
          </a:prstGeom>
        </p:spPr>
        <p:txBody>
          <a:bodyPr vert="horz" wrap="square" lIns="0" tIns="146304" rIns="0" bIns="0" rtlCol="0">
            <a:spAutoFit/>
          </a:bodyPr>
          <a:lstStyle/>
          <a:p>
            <a:pPr marL="641350">
              <a:lnSpc>
                <a:spcPct val="100000"/>
              </a:lnSpc>
              <a:tabLst>
                <a:tab pos="105283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结论：共生矩阵是最好的</a:t>
            </a:r>
            <a:endParaRPr sz="3200">
              <a:latin typeface="新宋体" panose="02010609030101010101" charset="-122"/>
              <a:cs typeface="新宋体" panose="02010609030101010101" charset="-122"/>
            </a:endParaRPr>
          </a:p>
          <a:p>
            <a:pPr marL="1052830" indent="-411480">
              <a:lnSpc>
                <a:spcPct val="100000"/>
              </a:lnSpc>
              <a:spcBef>
                <a:spcPts val="1925"/>
              </a:spcBef>
              <a:buClr>
                <a:srgbClr val="EE2B0A"/>
              </a:buClr>
              <a:buSzPct val="69000"/>
              <a:buFont typeface="Wingdings" panose="05000000000000000000"/>
              <a:buChar char=""/>
              <a:tabLst>
                <a:tab pos="1053465" algn="l"/>
              </a:tabLst>
            </a:pPr>
            <a:r>
              <a:rPr sz="3200" spc="-5" dirty="0">
                <a:latin typeface="新宋体" panose="02010609030101010101" charset="-122"/>
                <a:cs typeface="新宋体" panose="02010609030101010101" charset="-122"/>
              </a:rPr>
              <a:t>Ma和Manjunath比较了</a:t>
            </a:r>
            <a:endParaRPr sz="3200">
              <a:latin typeface="新宋体" panose="02010609030101010101" charset="-122"/>
              <a:cs typeface="新宋体" panose="02010609030101010101" charset="-122"/>
            </a:endParaRPr>
          </a:p>
          <a:p>
            <a:pPr marL="1098550">
              <a:lnSpc>
                <a:spcPct val="100000"/>
              </a:lnSpc>
              <a:spcBef>
                <a:spcPts val="2320"/>
              </a:spcBef>
              <a:tabLst>
                <a:tab pos="1520825"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正交和双正交小波变换表示</a:t>
            </a:r>
            <a:endParaRPr sz="2800">
              <a:latin typeface="新宋体" panose="02010609030101010101" charset="-122"/>
              <a:cs typeface="新宋体" panose="02010609030101010101" charset="-122"/>
            </a:endParaRPr>
          </a:p>
          <a:p>
            <a:pPr marL="1098550">
              <a:lnSpc>
                <a:spcPct val="100000"/>
              </a:lnSpc>
              <a:spcBef>
                <a:spcPts val="1755"/>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树结构小波变换表示</a:t>
            </a:r>
            <a:endParaRPr sz="2800">
              <a:latin typeface="新宋体" panose="02010609030101010101" charset="-122"/>
              <a:cs typeface="新宋体" panose="02010609030101010101" charset="-122"/>
            </a:endParaRPr>
          </a:p>
          <a:p>
            <a:pPr marL="1098550">
              <a:lnSpc>
                <a:spcPct val="100000"/>
              </a:lnSpc>
              <a:spcBef>
                <a:spcPts val="1685"/>
              </a:spcBef>
              <a:tabLst>
                <a:tab pos="147764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Gabor小波变换表示</a:t>
            </a:r>
            <a:endParaRPr sz="2800">
              <a:latin typeface="新宋体" panose="02010609030101010101" charset="-122"/>
              <a:cs typeface="新宋体" panose="02010609030101010101" charset="-122"/>
            </a:endParaRPr>
          </a:p>
          <a:p>
            <a:pPr marL="1098550">
              <a:lnSpc>
                <a:spcPts val="3295"/>
              </a:lnSpc>
              <a:spcBef>
                <a:spcPts val="1690"/>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结论：Gabor小波变换表示效果最好</a:t>
            </a:r>
            <a:endParaRPr sz="2800">
              <a:latin typeface="新宋体" panose="02010609030101010101" charset="-122"/>
              <a:cs typeface="新宋体" panose="02010609030101010101" charset="-122"/>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933196"/>
            <a:ext cx="7810500" cy="5537200"/>
          </a:xfrm>
          <a:prstGeom prst="rect">
            <a:avLst/>
          </a:prstGeom>
        </p:spPr>
        <p:txBody>
          <a:bodyPr vert="horz" wrap="square" lIns="0" tIns="0" rIns="0" bIns="0" rtlCol="0">
            <a:spAutoFit/>
          </a:bodyPr>
          <a:lstStyle/>
          <a:p>
            <a:pPr marL="227965">
              <a:lnSpc>
                <a:spcPct val="100000"/>
              </a:lnSpc>
            </a:pPr>
            <a:r>
              <a:rPr sz="3200" b="1" spc="-15" dirty="0">
                <a:latin typeface="新宋体" panose="02010609030101010101" charset="-122"/>
                <a:cs typeface="新宋体" panose="02010609030101010101" charset="-122"/>
              </a:rPr>
              <a:t>基于内容的图像检索</a:t>
            </a:r>
            <a:endParaRPr sz="3200" dirty="0">
              <a:latin typeface="新宋体" panose="02010609030101010101" charset="-122"/>
              <a:cs typeface="新宋体" panose="02010609030101010101" charset="-122"/>
            </a:endParaRPr>
          </a:p>
          <a:p>
            <a:pPr>
              <a:lnSpc>
                <a:spcPct val="100000"/>
              </a:lnSpc>
              <a:spcBef>
                <a:spcPts val="35"/>
              </a:spcBef>
            </a:pPr>
            <a:endParaRPr sz="2900" dirty="0">
              <a:latin typeface="Times New Roman" panose="02020603050405020304"/>
              <a:cs typeface="Times New Roman" panose="02020603050405020304"/>
            </a:endParaRPr>
          </a:p>
          <a:p>
            <a:pPr marL="12700">
              <a:lnSpc>
                <a:spcPct val="100000"/>
              </a:lnSpc>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形状特征</a:t>
            </a:r>
            <a:endParaRPr sz="3200" dirty="0">
              <a:latin typeface="新宋体" panose="02010609030101010101" charset="-122"/>
              <a:cs typeface="新宋体" panose="02010609030101010101" charset="-122"/>
            </a:endParaRPr>
          </a:p>
          <a:p>
            <a:pPr marL="469265" marR="5080" algn="just">
              <a:lnSpc>
                <a:spcPct val="100000"/>
              </a:lnSpc>
              <a:spcBef>
                <a:spcPts val="1920"/>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形状常与目标联系在一起，有一定的语 义含义</a:t>
            </a:r>
            <a:endParaRPr sz="3200" dirty="0">
              <a:latin typeface="新宋体" panose="02010609030101010101" charset="-122"/>
              <a:cs typeface="新宋体" panose="02010609030101010101" charset="-122"/>
            </a:endParaRPr>
          </a:p>
          <a:p>
            <a:pPr marL="469265" marR="5080" algn="just">
              <a:lnSpc>
                <a:spcPct val="100000"/>
              </a:lnSpc>
              <a:spcBef>
                <a:spcPts val="1920"/>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要获得有关目标的形状参数，需要先对 图像进行分割，所以形状特征的提取会受 图像分割效果的影响</a:t>
            </a:r>
            <a:endParaRPr sz="3200" dirty="0">
              <a:latin typeface="新宋体" panose="02010609030101010101" charset="-122"/>
              <a:cs typeface="新宋体" panose="02010609030101010101" charset="-122"/>
            </a:endParaRPr>
          </a:p>
          <a:p>
            <a:pPr marL="469265" marR="21590" algn="just">
              <a:lnSpc>
                <a:spcPct val="100000"/>
              </a:lnSpc>
              <a:spcBef>
                <a:spcPts val="192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目标形状的描述是一个非常复杂的问 题，至今还没有找到形状的确切数学定义</a:t>
            </a:r>
            <a:endParaRPr sz="3200" dirty="0">
              <a:latin typeface="新宋体" panose="02010609030101010101" charset="-122"/>
              <a:cs typeface="新宋体" panose="0201060903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22221" y="959878"/>
            <a:ext cx="7839075" cy="556450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图像处理系统的基本组成结构</a:t>
            </a:r>
            <a:endParaRPr sz="3200">
              <a:latin typeface="新宋体" panose="02010609030101010101" charset="-122"/>
              <a:cs typeface="新宋体" panose="02010609030101010101" charset="-122"/>
            </a:endParaRPr>
          </a:p>
          <a:p>
            <a:pPr>
              <a:lnSpc>
                <a:spcPct val="100000"/>
              </a:lnSpc>
              <a:spcBef>
                <a:spcPts val="25"/>
              </a:spcBef>
            </a:pPr>
            <a:endParaRPr sz="3100">
              <a:latin typeface="Times New Roman" panose="02020603050405020304"/>
              <a:cs typeface="Times New Roman" panose="02020603050405020304"/>
            </a:endParaRPr>
          </a:p>
          <a:p>
            <a:pPr marL="260350">
              <a:lnSpc>
                <a:spcPct val="100000"/>
              </a:lnSpc>
              <a:tabLst>
                <a:tab pos="67119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主要由三大部分组成</a:t>
            </a:r>
            <a:endParaRPr sz="3200">
              <a:latin typeface="新宋体" panose="02010609030101010101" charset="-122"/>
              <a:cs typeface="新宋体" panose="02010609030101010101" charset="-122"/>
            </a:endParaRPr>
          </a:p>
          <a:p>
            <a:pPr marL="717550" marR="5080">
              <a:lnSpc>
                <a:spcPct val="100000"/>
              </a:lnSpc>
              <a:spcBef>
                <a:spcPts val="1920"/>
              </a:spcBef>
              <a:tabLst>
                <a:tab pos="1139825" algn="l"/>
              </a:tabLst>
            </a:pPr>
            <a:r>
              <a:rPr sz="2200" spc="80"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图像数字化设备，包括数码相机、数 码摄像机、带照相和/或摄像功能的手机</a:t>
            </a:r>
            <a:r>
              <a:rPr sz="3200" b="1" spc="-10" dirty="0">
                <a:latin typeface="新宋体" panose="02010609030101010101" charset="-122"/>
                <a:cs typeface="新宋体" panose="02010609030101010101" charset="-122"/>
              </a:rPr>
              <a:t> </a:t>
            </a:r>
            <a:r>
              <a:rPr sz="3200" b="1" spc="-15" dirty="0">
                <a:latin typeface="新宋体" panose="02010609030101010101" charset="-122"/>
                <a:cs typeface="新宋体" panose="02010609030101010101" charset="-122"/>
              </a:rPr>
              <a:t>等</a:t>
            </a:r>
            <a:endParaRPr sz="3200">
              <a:latin typeface="新宋体" panose="02010609030101010101" charset="-122"/>
              <a:cs typeface="新宋体" panose="02010609030101010101" charset="-122"/>
            </a:endParaRPr>
          </a:p>
          <a:p>
            <a:pPr marL="717550" marR="191770">
              <a:lnSpc>
                <a:spcPct val="100000"/>
              </a:lnSpc>
              <a:spcBef>
                <a:spcPts val="1925"/>
              </a:spcBef>
              <a:tabLst>
                <a:tab pos="1139825" algn="l"/>
              </a:tabLst>
            </a:pPr>
            <a:r>
              <a:rPr sz="2200" spc="80"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图像处理设备，包括计算机和存储系 统</a:t>
            </a:r>
            <a:endParaRPr sz="3200">
              <a:latin typeface="新宋体" panose="02010609030101010101" charset="-122"/>
              <a:cs typeface="新宋体" panose="02010609030101010101" charset="-122"/>
            </a:endParaRPr>
          </a:p>
          <a:p>
            <a:pPr marL="717550" marR="191770">
              <a:lnSpc>
                <a:spcPct val="100000"/>
              </a:lnSpc>
              <a:spcBef>
                <a:spcPts val="1925"/>
              </a:spcBef>
              <a:tabLst>
                <a:tab pos="1139825" algn="l"/>
              </a:tabLst>
            </a:pPr>
            <a:r>
              <a:rPr sz="2200" spc="80"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图像输出设备，包括打印机，也可以 输出到Internet上的其它设备</a:t>
            </a:r>
            <a:endParaRPr sz="3200">
              <a:latin typeface="新宋体" panose="02010609030101010101" charset="-122"/>
              <a:cs typeface="新宋体" panose="02010609030101010101" charset="-122"/>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33196"/>
            <a:ext cx="7810500" cy="387350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基于内容的图像检索</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形状特征</a:t>
            </a:r>
            <a:endParaRPr sz="320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从不同视角获取的图像中目标形状可能 会有很大差别</a:t>
            </a:r>
            <a:endParaRPr sz="320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为准确进行形状匹配，需要解决平移、 尺度、旋转变换不变性的问题</a:t>
            </a:r>
            <a:endParaRPr sz="3200">
              <a:latin typeface="新宋体" panose="02010609030101010101" charset="-122"/>
              <a:cs typeface="新宋体" panose="02010609030101010101" charset="-122"/>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465465" y="1734820"/>
            <a:ext cx="8193405" cy="5024120"/>
          </a:xfrm>
          <a:prstGeom prst="rect">
            <a:avLst/>
          </a:prstGeom>
        </p:spPr>
        <p:txBody>
          <a:bodyPr vert="horz" wrap="square" lIns="0" tIns="0" rIns="0" bIns="0" rtlCol="0">
            <a:spAutoFit/>
          </a:bodyPr>
          <a:lstStyle/>
          <a:p>
            <a:pPr marL="12700">
              <a:lnSpc>
                <a:spcPct val="100000"/>
              </a:lnSpc>
            </a:pPr>
            <a:r>
              <a:rPr sz="2200" spc="-1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通常，形状表示方法可分为两类</a:t>
            </a:r>
            <a:endParaRPr sz="3200">
              <a:latin typeface="新宋体" panose="02010609030101010101" charset="-122"/>
              <a:cs typeface="新宋体" panose="02010609030101010101" charset="-122"/>
            </a:endParaRPr>
          </a:p>
          <a:p>
            <a:pPr marL="469265">
              <a:lnSpc>
                <a:spcPct val="100000"/>
              </a:lnSpc>
              <a:spcBef>
                <a:spcPts val="2320"/>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一类是基于边缘的形状表示</a:t>
            </a:r>
            <a:endParaRPr sz="2800">
              <a:latin typeface="新宋体" panose="02010609030101010101" charset="-122"/>
              <a:cs typeface="新宋体" panose="02010609030101010101" charset="-122"/>
            </a:endParaRPr>
          </a:p>
          <a:p>
            <a:pPr marL="469900">
              <a:lnSpc>
                <a:spcPct val="100000"/>
              </a:lnSpc>
              <a:spcBef>
                <a:spcPts val="175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另一类是基于区域的形状表示</a:t>
            </a:r>
            <a:endParaRPr sz="2800">
              <a:latin typeface="新宋体" panose="02010609030101010101" charset="-122"/>
              <a:cs typeface="新宋体" panose="02010609030101010101" charset="-122"/>
            </a:endParaRPr>
          </a:p>
          <a:p>
            <a:pPr marL="12700">
              <a:lnSpc>
                <a:spcPct val="100000"/>
              </a:lnSpc>
              <a:spcBef>
                <a:spcPts val="193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描述方法</a:t>
            </a:r>
            <a:endParaRPr sz="3200">
              <a:latin typeface="新宋体" panose="02010609030101010101" charset="-122"/>
              <a:cs typeface="新宋体" panose="02010609030101010101" charset="-122"/>
            </a:endParaRPr>
          </a:p>
          <a:p>
            <a:pPr marL="469265" marR="5080">
              <a:lnSpc>
                <a:spcPct val="102000"/>
              </a:lnSpc>
              <a:spcBef>
                <a:spcPts val="225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傅里叶描述子:利用傅里叶变换的边界作为形状 </a:t>
            </a:r>
            <a:r>
              <a:rPr sz="2800" dirty="0">
                <a:latin typeface="新宋体" panose="02010609030101010101" charset="-122"/>
                <a:cs typeface="新宋体" panose="02010609030101010101" charset="-122"/>
              </a:rPr>
              <a:t>特征</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不变矩描述子:利用基于区域的矩作为形状特征</a:t>
            </a:r>
            <a:endParaRPr sz="2800">
              <a:latin typeface="新宋体" panose="02010609030101010101" charset="-122"/>
              <a:cs typeface="新宋体" panose="02010609030101010101" charset="-122"/>
            </a:endParaRPr>
          </a:p>
          <a:p>
            <a:pPr marL="469900">
              <a:lnSpc>
                <a:spcPts val="3295"/>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有限元素法、旋转函数、小波描述子等</a:t>
            </a:r>
            <a:endParaRPr sz="2800">
              <a:latin typeface="新宋体" panose="02010609030101010101" charset="-122"/>
              <a:cs typeface="新宋体" panose="02010609030101010101" charset="-122"/>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
        <p:nvSpPr>
          <p:cNvPr id="6" name="object 6"/>
          <p:cNvSpPr txBox="1">
            <a:spLocks noGrp="1"/>
          </p:cNvSpPr>
          <p:nvPr>
            <p:ph type="body" idx="1"/>
          </p:nvPr>
        </p:nvSpPr>
        <p:spPr>
          <a:prstGeom prst="rect">
            <a:avLst/>
          </a:prstGeom>
        </p:spPr>
        <p:txBody>
          <a:bodyPr vert="horz" wrap="square" lIns="0" tIns="232917" rIns="0" bIns="0" rtlCol="0">
            <a:spAutoFit/>
          </a:bodyPr>
          <a:lstStyle/>
          <a:p>
            <a:pPr marL="641350">
              <a:lnSpc>
                <a:spcPct val="100000"/>
              </a:lnSpc>
            </a:pPr>
            <a:r>
              <a:rPr sz="2000" spc="-10"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基于形状的图像检索的应用</a:t>
            </a:r>
            <a:endParaRPr sz="2800">
              <a:latin typeface="新宋体" panose="02010609030101010101" charset="-122"/>
              <a:cs typeface="新宋体" panose="02010609030101010101" charset="-122"/>
            </a:endParaRPr>
          </a:p>
          <a:p>
            <a:pPr marL="1098550">
              <a:lnSpc>
                <a:spcPct val="100000"/>
              </a:lnSpc>
              <a:spcBef>
                <a:spcPts val="1685"/>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商标图像检索</a:t>
            </a:r>
            <a:endParaRPr sz="2800">
              <a:latin typeface="新宋体" panose="02010609030101010101" charset="-122"/>
              <a:cs typeface="新宋体" panose="02010609030101010101" charset="-122"/>
            </a:endParaRPr>
          </a:p>
          <a:p>
            <a:pPr marL="1098550">
              <a:lnSpc>
                <a:spcPct val="100000"/>
              </a:lnSpc>
              <a:spcBef>
                <a:spcPts val="1690"/>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指纹图像检索</a:t>
            </a:r>
            <a:endParaRPr sz="2800">
              <a:latin typeface="新宋体" panose="02010609030101010101" charset="-122"/>
              <a:cs typeface="新宋体" panose="02010609030101010101" charset="-122"/>
            </a:endParaRPr>
          </a:p>
          <a:p>
            <a:pPr marL="1098550">
              <a:lnSpc>
                <a:spcPct val="100000"/>
              </a:lnSpc>
              <a:spcBef>
                <a:spcPts val="1690"/>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建筑图纸检索</a:t>
            </a:r>
            <a:endParaRPr sz="2800">
              <a:latin typeface="新宋体" panose="02010609030101010101" charset="-122"/>
              <a:cs typeface="新宋体" panose="02010609030101010101" charset="-122"/>
            </a:endParaRPr>
          </a:p>
          <a:p>
            <a:pPr marL="1098550">
              <a:lnSpc>
                <a:spcPct val="100000"/>
              </a:lnSpc>
              <a:spcBef>
                <a:spcPts val="1685"/>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机械图纸检索</a:t>
            </a:r>
            <a:endParaRPr sz="2800">
              <a:latin typeface="新宋体" panose="02010609030101010101" charset="-122"/>
              <a:cs typeface="新宋体" panose="02010609030101010101" charset="-122"/>
            </a:endParaRPr>
          </a:p>
          <a:p>
            <a:pPr marL="1098550">
              <a:lnSpc>
                <a:spcPct val="100000"/>
              </a:lnSpc>
              <a:spcBef>
                <a:spcPts val="1690"/>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医学图像检索</a:t>
            </a:r>
            <a:endParaRPr sz="2800">
              <a:latin typeface="新宋体" panose="02010609030101010101" charset="-122"/>
              <a:cs typeface="新宋体" panose="02010609030101010101" charset="-122"/>
            </a:endParaRPr>
          </a:p>
          <a:p>
            <a:pPr marL="1098550">
              <a:lnSpc>
                <a:spcPct val="100000"/>
              </a:lnSpc>
              <a:spcBef>
                <a:spcPts val="1515"/>
              </a:spcBef>
              <a:tabLst>
                <a:tab pos="147764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10"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970161" y="896873"/>
            <a:ext cx="5545073" cy="5977128"/>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113165" y="1969790"/>
            <a:ext cx="431800" cy="2915920"/>
          </a:xfrm>
          <a:prstGeom prst="rect">
            <a:avLst/>
          </a:prstGeom>
        </p:spPr>
        <p:txBody>
          <a:bodyPr vert="horz" wrap="square" lIns="0" tIns="0" rIns="0" bIns="0" rtlCol="0">
            <a:spAutoFit/>
          </a:bodyPr>
          <a:lstStyle/>
          <a:p>
            <a:pPr marL="12700" marR="5080" algn="just">
              <a:lnSpc>
                <a:spcPct val="150000"/>
              </a:lnSpc>
            </a:pPr>
            <a:r>
              <a:rPr spc="-15" dirty="0">
                <a:solidFill>
                  <a:srgbClr val="EE2B0A"/>
                </a:solidFill>
                <a:latin typeface="新宋体" panose="02010609030101010101" charset="-122"/>
                <a:cs typeface="新宋体" panose="02010609030101010101" charset="-122"/>
              </a:rPr>
              <a:t>商 标 检 索</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75193" y="1629664"/>
            <a:ext cx="8071484" cy="504698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颜色特征总结</a:t>
            </a:r>
            <a:endParaRPr sz="3200">
              <a:latin typeface="新宋体" panose="02010609030101010101" charset="-122"/>
              <a:cs typeface="新宋体" panose="02010609030101010101" charset="-122"/>
            </a:endParaRPr>
          </a:p>
          <a:p>
            <a:pPr marL="469900" marR="160020" indent="-635">
              <a:lnSpc>
                <a:spcPct val="105000"/>
              </a:lnSpc>
              <a:spcBef>
                <a:spcPts val="259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是一种全局特征，描述了图像或图像区域所对应景物 的表面性质</a:t>
            </a:r>
            <a:endParaRPr sz="2400">
              <a:latin typeface="新宋体" panose="02010609030101010101" charset="-122"/>
              <a:cs typeface="新宋体" panose="02010609030101010101" charset="-122"/>
            </a:endParaRPr>
          </a:p>
          <a:p>
            <a:pPr marL="469265" marR="260985" algn="just">
              <a:lnSpc>
                <a:spcPct val="100000"/>
              </a:lnSpc>
              <a:spcBef>
                <a:spcPts val="143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由于颜色对图像或图像区域的方向、大小等变化不敏 感，所以颜色特征不能很好地捕捉图像中对象的局部特 征</a:t>
            </a:r>
            <a:endParaRPr sz="2400">
              <a:latin typeface="新宋体" panose="02010609030101010101" charset="-122"/>
              <a:cs typeface="新宋体" panose="02010609030101010101" charset="-122"/>
            </a:endParaRPr>
          </a:p>
          <a:p>
            <a:pPr marL="469265" algn="just">
              <a:lnSpc>
                <a:spcPct val="100000"/>
              </a:lnSpc>
              <a:spcBef>
                <a:spcPts val="143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颜色直方图表示的优缺点</a:t>
            </a:r>
            <a:endParaRPr sz="2400">
              <a:latin typeface="新宋体" panose="02010609030101010101" charset="-122"/>
              <a:cs typeface="新宋体" panose="02010609030101010101" charset="-122"/>
            </a:endParaRPr>
          </a:p>
          <a:p>
            <a:pPr>
              <a:lnSpc>
                <a:spcPct val="100000"/>
              </a:lnSpc>
              <a:spcBef>
                <a:spcPts val="20"/>
              </a:spcBef>
            </a:pPr>
            <a:endParaRPr sz="2250">
              <a:latin typeface="Times New Roman" panose="02020603050405020304"/>
              <a:cs typeface="Times New Roman" panose="02020603050405020304"/>
            </a:endParaRPr>
          </a:p>
          <a:p>
            <a:pPr marL="926465" marR="5080">
              <a:lnSpc>
                <a:spcPct val="105000"/>
              </a:lnSpc>
              <a:tabLst>
                <a:tab pos="13525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优点：不受图像旋转和平移变化的影响，归一化可 不受图像尺度变化的影响</a:t>
            </a:r>
            <a:endParaRPr sz="2400">
              <a:latin typeface="新宋体" panose="02010609030101010101" charset="-122"/>
              <a:cs typeface="新宋体" panose="02010609030101010101" charset="-122"/>
            </a:endParaRPr>
          </a:p>
          <a:p>
            <a:pPr marL="926465">
              <a:lnSpc>
                <a:spcPts val="2840"/>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缺点：没有颜色空间分布的信息？有没有办法？</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75193" y="1629664"/>
            <a:ext cx="8014970" cy="442341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纹理特征总结</a:t>
            </a:r>
            <a:endParaRPr sz="3200">
              <a:latin typeface="新宋体" panose="02010609030101010101" charset="-122"/>
              <a:cs typeface="新宋体" panose="02010609030101010101" charset="-122"/>
            </a:endParaRPr>
          </a:p>
          <a:p>
            <a:pPr marL="469265" marR="5080">
              <a:lnSpc>
                <a:spcPct val="102000"/>
              </a:lnSpc>
              <a:spcBef>
                <a:spcPts val="225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也是一种全局特征，描述了图像或图像区域所 对应景物的表面性质</a:t>
            </a:r>
            <a:endParaRPr sz="2800">
              <a:latin typeface="新宋体" panose="02010609030101010101" charset="-122"/>
              <a:cs typeface="新宋体" panose="02010609030101010101" charset="-122"/>
            </a:endParaRPr>
          </a:p>
          <a:p>
            <a:pPr marL="469265">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仅仅利用纹理特征是无法获得高层次图像内容</a:t>
            </a:r>
            <a:endParaRPr sz="2800">
              <a:latin typeface="新宋体" panose="02010609030101010101" charset="-122"/>
              <a:cs typeface="新宋体" panose="02010609030101010101" charset="-122"/>
            </a:endParaRPr>
          </a:p>
          <a:p>
            <a:pPr marL="469265" marR="48895">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不像颜色特征基于像素点，纹理需要在包含多 个像素点的区域中进行统计计算</a:t>
            </a:r>
            <a:endParaRPr sz="2800">
              <a:latin typeface="新宋体" panose="02010609030101010101" charset="-122"/>
              <a:cs typeface="新宋体" panose="02010609030101010101" charset="-122"/>
            </a:endParaRPr>
          </a:p>
          <a:p>
            <a:pPr marL="469265" marR="48895">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具有旋转不变性，并且对于噪声有较强的抵抗 </a:t>
            </a:r>
            <a:r>
              <a:rPr sz="2800" dirty="0">
                <a:latin typeface="新宋体" panose="02010609030101010101" charset="-122"/>
                <a:cs typeface="新宋体" panose="02010609030101010101" charset="-122"/>
              </a:rPr>
              <a:t>能力</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75193" y="1629664"/>
            <a:ext cx="7970520" cy="540131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纹理特征总结</a:t>
            </a:r>
            <a:endParaRPr sz="3200">
              <a:latin typeface="新宋体" panose="02010609030101010101" charset="-122"/>
              <a:cs typeface="新宋体" panose="02010609030101010101" charset="-122"/>
            </a:endParaRPr>
          </a:p>
          <a:p>
            <a:pPr marL="469265">
              <a:lnSpc>
                <a:spcPct val="100000"/>
              </a:lnSpc>
              <a:spcBef>
                <a:spcPts val="1675"/>
              </a:spcBef>
            </a:pPr>
            <a:r>
              <a:rPr sz="2000" dirty="0">
                <a:solidFill>
                  <a:srgbClr val="EE2B0A"/>
                </a:solidFill>
                <a:latin typeface="Wingdings" panose="05000000000000000000"/>
                <a:cs typeface="Wingdings" panose="05000000000000000000"/>
              </a:rPr>
              <a:t></a:t>
            </a:r>
            <a:r>
              <a:rPr sz="2800" dirty="0">
                <a:latin typeface="新宋体" panose="02010609030101010101" charset="-122"/>
                <a:cs typeface="新宋体" panose="02010609030101010101" charset="-122"/>
              </a:rPr>
              <a:t>缺点</a:t>
            </a:r>
            <a:endParaRPr sz="2800">
              <a:latin typeface="新宋体" panose="02010609030101010101" charset="-122"/>
              <a:cs typeface="新宋体" panose="02010609030101010101" charset="-122"/>
            </a:endParaRPr>
          </a:p>
          <a:p>
            <a:pPr marL="926465">
              <a:lnSpc>
                <a:spcPct val="100000"/>
              </a:lnSpc>
              <a:spcBef>
                <a:spcPts val="1690"/>
              </a:spcBef>
            </a:pPr>
            <a:r>
              <a:rPr sz="2000" spc="-5"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当图像的分辨率发生变化，所计算出来的纹</a:t>
            </a:r>
            <a:endParaRPr sz="2800">
              <a:latin typeface="新宋体" panose="02010609030101010101" charset="-122"/>
              <a:cs typeface="新宋体" panose="02010609030101010101" charset="-122"/>
            </a:endParaRPr>
          </a:p>
          <a:p>
            <a:pPr marL="926465">
              <a:lnSpc>
                <a:spcPct val="100000"/>
              </a:lnSpc>
            </a:pPr>
            <a:r>
              <a:rPr sz="2800" spc="-5" dirty="0">
                <a:latin typeface="新宋体" panose="02010609030101010101" charset="-122"/>
                <a:cs typeface="新宋体" panose="02010609030101010101" charset="-122"/>
              </a:rPr>
              <a:t>理可能会有较大偏差</a:t>
            </a:r>
            <a:endParaRPr sz="2800">
              <a:latin typeface="新宋体" panose="02010609030101010101" charset="-122"/>
              <a:cs typeface="新宋体" panose="02010609030101010101" charset="-122"/>
            </a:endParaRPr>
          </a:p>
          <a:p>
            <a:pPr marL="926465">
              <a:lnSpc>
                <a:spcPct val="100000"/>
              </a:lnSpc>
              <a:spcBef>
                <a:spcPts val="1690"/>
              </a:spcBef>
            </a:pPr>
            <a:r>
              <a:rPr sz="2000" spc="-5"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可能受到光照、反射情况的影响，用于检索</a:t>
            </a:r>
            <a:endParaRPr sz="2800">
              <a:latin typeface="新宋体" panose="02010609030101010101" charset="-122"/>
              <a:cs typeface="新宋体" panose="02010609030101010101" charset="-122"/>
            </a:endParaRPr>
          </a:p>
          <a:p>
            <a:pPr marL="926465">
              <a:lnSpc>
                <a:spcPct val="100000"/>
              </a:lnSpc>
            </a:pPr>
            <a:r>
              <a:rPr sz="2800" spc="-5" dirty="0">
                <a:latin typeface="新宋体" panose="02010609030101010101" charset="-122"/>
                <a:cs typeface="新宋体" panose="02010609030101010101" charset="-122"/>
              </a:rPr>
              <a:t>时，这些虚假的纹理会造成误导</a:t>
            </a:r>
            <a:endParaRPr sz="2800">
              <a:latin typeface="新宋体" panose="02010609030101010101" charset="-122"/>
              <a:cs typeface="新宋体" panose="02010609030101010101" charset="-122"/>
            </a:endParaRPr>
          </a:p>
          <a:p>
            <a:pPr marL="469265"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可用于检索具有粗细、疏密等方面较大差别的 纹理图像</a:t>
            </a:r>
            <a:endParaRPr sz="2800">
              <a:latin typeface="新宋体" panose="02010609030101010101" charset="-122"/>
              <a:cs typeface="新宋体" panose="02010609030101010101" charset="-122"/>
            </a:endParaRPr>
          </a:p>
          <a:p>
            <a:pPr marL="469265"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如果纹理之间的粗细、疏密相差不大，则难于 </a:t>
            </a:r>
            <a:r>
              <a:rPr sz="2800" dirty="0">
                <a:latin typeface="新宋体" panose="02010609030101010101" charset="-122"/>
                <a:cs typeface="新宋体" panose="02010609030101010101" charset="-122"/>
              </a:rPr>
              <a:t>应用</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75193" y="1629664"/>
            <a:ext cx="8074659" cy="518858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形状特征总结</a:t>
            </a:r>
            <a:endParaRPr sz="3200">
              <a:latin typeface="新宋体" panose="02010609030101010101" charset="-122"/>
              <a:cs typeface="新宋体" panose="02010609030101010101" charset="-122"/>
            </a:endParaRPr>
          </a:p>
          <a:p>
            <a:pPr marL="469265">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可以有效利用图像中感兴趣的目标来进行检索</a:t>
            </a:r>
            <a:endParaRPr sz="2800">
              <a:latin typeface="新宋体" panose="02010609030101010101" charset="-122"/>
              <a:cs typeface="新宋体" panose="02010609030101010101" charset="-122"/>
            </a:endParaRPr>
          </a:p>
          <a:p>
            <a:pPr marL="469265">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存在的问题：</a:t>
            </a:r>
            <a:endParaRPr sz="2800">
              <a:latin typeface="新宋体" panose="02010609030101010101" charset="-122"/>
              <a:cs typeface="新宋体" panose="02010609030101010101" charset="-122"/>
            </a:endParaRPr>
          </a:p>
          <a:p>
            <a:pPr marL="926465">
              <a:lnSpc>
                <a:spcPct val="100000"/>
              </a:lnSpc>
              <a:spcBef>
                <a:spcPts val="1685"/>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缺乏比较完善的数学模型</a:t>
            </a:r>
            <a:endParaRPr sz="2800">
              <a:latin typeface="新宋体" panose="02010609030101010101" charset="-122"/>
              <a:cs typeface="新宋体" panose="02010609030101010101" charset="-122"/>
            </a:endParaRPr>
          </a:p>
          <a:p>
            <a:pPr marL="926465">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如果目标有变形时，检索结果不太可靠</a:t>
            </a:r>
            <a:endParaRPr sz="2800">
              <a:latin typeface="新宋体" panose="02010609030101010101" charset="-122"/>
              <a:cs typeface="新宋体" panose="02010609030101010101" charset="-122"/>
            </a:endParaRPr>
          </a:p>
          <a:p>
            <a:pPr marL="926465" marR="508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仅仅描述了目标局部的性质，要全面描述目 标常常对计算时间和存储量有较高的要求</a:t>
            </a:r>
            <a:endParaRPr sz="2800">
              <a:latin typeface="新宋体" panose="02010609030101010101" charset="-122"/>
              <a:cs typeface="新宋体" panose="02010609030101010101" charset="-122"/>
            </a:endParaRPr>
          </a:p>
          <a:p>
            <a:pPr marL="926465" marR="508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许多形状特征所反映的目标形状信息与人的 直观感觉不完全一致</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75193" y="1629664"/>
            <a:ext cx="8014970" cy="494093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颜色vs纹理</a:t>
            </a:r>
            <a:endParaRPr sz="3200">
              <a:latin typeface="新宋体" panose="02010609030101010101" charset="-122"/>
              <a:cs typeface="新宋体" panose="02010609030101010101" charset="-122"/>
            </a:endParaRPr>
          </a:p>
          <a:p>
            <a:pPr marL="469265" marR="48895" algn="just">
              <a:lnSpc>
                <a:spcPct val="100000"/>
              </a:lnSpc>
              <a:spcBef>
                <a:spcPts val="167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颜色特征充分利用了图像的色彩信息，而纹理 特征只利用了图像的灰度信息（彩色纹理特征不 多见）</a:t>
            </a:r>
            <a:endParaRPr sz="2800">
              <a:latin typeface="新宋体" panose="02010609030101010101" charset="-122"/>
              <a:cs typeface="新宋体" panose="02010609030101010101" charset="-122"/>
            </a:endParaRPr>
          </a:p>
          <a:p>
            <a:pPr marL="469265" marR="48895"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颜色特征侧重于图像整体信息的描述，而纹理 特征更偏重于局部</a:t>
            </a:r>
            <a:endParaRPr sz="2800">
              <a:latin typeface="新宋体" panose="02010609030101010101" charset="-122"/>
              <a:cs typeface="新宋体" panose="02010609030101010101" charset="-122"/>
            </a:endParaRPr>
          </a:p>
          <a:p>
            <a:pPr marL="12700">
              <a:lnSpc>
                <a:spcPct val="100000"/>
              </a:lnSpc>
              <a:spcBef>
                <a:spcPts val="193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颜色vs形状</a:t>
            </a:r>
            <a:endParaRPr sz="3200">
              <a:latin typeface="新宋体" panose="02010609030101010101" charset="-122"/>
              <a:cs typeface="新宋体" panose="02010609030101010101" charset="-122"/>
            </a:endParaRPr>
          </a:p>
          <a:p>
            <a:pPr marL="469265" marR="5080" algn="just">
              <a:lnSpc>
                <a:spcPct val="102000"/>
              </a:lnSpc>
              <a:spcBef>
                <a:spcPts val="225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6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颜色特征多具有平移、旋转和尺度不变性，而 不少形状特征（如边缘方向）只具有平移不变性</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不同特征的相对特点</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75193" y="1629664"/>
            <a:ext cx="8014970" cy="344551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纹理vs形状</a:t>
            </a:r>
            <a:endParaRPr sz="3200">
              <a:latin typeface="新宋体" panose="02010609030101010101" charset="-122"/>
              <a:cs typeface="新宋体" panose="02010609030101010101" charset="-122"/>
            </a:endParaRPr>
          </a:p>
          <a:p>
            <a:pPr marL="469265" marR="48895">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通常纹理特征比较容易获得，而形状特征的计 算常比较复杂</a:t>
            </a:r>
            <a:endParaRPr sz="2800">
              <a:latin typeface="新宋体" panose="02010609030101010101" charset="-122"/>
              <a:cs typeface="新宋体" panose="02010609030101010101" charset="-122"/>
            </a:endParaRPr>
          </a:p>
          <a:p>
            <a:pPr marL="12700">
              <a:lnSpc>
                <a:spcPct val="100000"/>
              </a:lnSpc>
              <a:spcBef>
                <a:spcPts val="194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颜色vs形状</a:t>
            </a:r>
            <a:endParaRPr sz="3200">
              <a:latin typeface="新宋体" panose="02010609030101010101" charset="-122"/>
              <a:cs typeface="新宋体" panose="02010609030101010101" charset="-122"/>
            </a:endParaRPr>
          </a:p>
          <a:p>
            <a:pPr marL="469265" marR="5080">
              <a:lnSpc>
                <a:spcPct val="102000"/>
              </a:lnSpc>
              <a:spcBef>
                <a:spcPts val="2250"/>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颜色特征多具有平移、旋转和尺度不变性，而 不少形状特征（如边缘方向）只具有平移不变性</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不同特征的相对特点</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399415">
              <a:lnSpc>
                <a:spcPts val="3750"/>
              </a:lnSpc>
            </a:pPr>
            <a:r>
              <a:rPr spc="-15" dirty="0">
                <a:latin typeface="新宋体" panose="02010609030101010101" charset="-122"/>
                <a:cs typeface="新宋体" panose="02010609030101010101" charset="-122"/>
              </a:rPr>
              <a:t>教材及参考书</a:t>
            </a:r>
          </a:p>
        </p:txBody>
      </p:sp>
      <p:sp>
        <p:nvSpPr>
          <p:cNvPr id="5" name="object 5"/>
          <p:cNvSpPr txBox="1"/>
          <p:nvPr/>
        </p:nvSpPr>
        <p:spPr>
          <a:xfrm>
            <a:off x="1825879" y="2118867"/>
            <a:ext cx="7614920" cy="4110354"/>
          </a:xfrm>
          <a:prstGeom prst="rect">
            <a:avLst/>
          </a:prstGeom>
        </p:spPr>
        <p:txBody>
          <a:bodyPr vert="horz" wrap="square" lIns="0" tIns="0" rIns="0" bIns="0" rtlCol="0">
            <a:spAutoFit/>
          </a:bodyPr>
          <a:lstStyle/>
          <a:p>
            <a:pPr marL="12700">
              <a:lnSpc>
                <a:spcPct val="100000"/>
              </a:lnSpc>
              <a:tabLst>
                <a:tab pos="327025" algn="l"/>
              </a:tabLst>
            </a:pPr>
            <a:r>
              <a:rPr sz="1700" spc="57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教材</a:t>
            </a:r>
            <a:endParaRPr sz="3200">
              <a:latin typeface="新宋体" panose="02010609030101010101" charset="-122"/>
              <a:cs typeface="新宋体" panose="02010609030101010101" charset="-122"/>
            </a:endParaRPr>
          </a:p>
          <a:p>
            <a:pPr marL="469900" marR="26035">
              <a:lnSpc>
                <a:spcPct val="100000"/>
              </a:lnSpc>
              <a:spcBef>
                <a:spcPts val="1675"/>
              </a:spcBef>
              <a:buClr>
                <a:srgbClr val="EE2B0A"/>
              </a:buClr>
              <a:buSzPct val="71000"/>
              <a:buFont typeface="Segoe UI Symbol" panose="020B0502040204020203"/>
              <a:buChar char="✓"/>
              <a:tabLst>
                <a:tab pos="848360" algn="l"/>
              </a:tabLst>
            </a:pPr>
            <a:r>
              <a:rPr sz="2800" b="1" spc="-20" dirty="0">
                <a:latin typeface="新宋体" panose="02010609030101010101" charset="-122"/>
                <a:cs typeface="新宋体" panose="02010609030101010101" charset="-122"/>
              </a:rPr>
              <a:t>Rafae</a:t>
            </a:r>
            <a:r>
              <a:rPr sz="2800" b="1" spc="-15" dirty="0">
                <a:latin typeface="新宋体" panose="02010609030101010101" charset="-122"/>
                <a:cs typeface="新宋体" panose="02010609030101010101" charset="-122"/>
              </a:rPr>
              <a:t>l </a:t>
            </a:r>
            <a:r>
              <a:rPr sz="2800" b="1" spc="-20" dirty="0">
                <a:latin typeface="新宋体" panose="02010609030101010101" charset="-122"/>
                <a:cs typeface="新宋体" panose="02010609030101010101" charset="-122"/>
              </a:rPr>
              <a:t>C</a:t>
            </a:r>
            <a:r>
              <a:rPr sz="2800" b="1" spc="-15" dirty="0">
                <a:latin typeface="新宋体" panose="02010609030101010101" charset="-122"/>
                <a:cs typeface="新宋体" panose="02010609030101010101" charset="-122"/>
              </a:rPr>
              <a:t>. </a:t>
            </a:r>
            <a:r>
              <a:rPr sz="2800" b="1" spc="-20" dirty="0">
                <a:latin typeface="新宋体" panose="02010609030101010101" charset="-122"/>
                <a:cs typeface="新宋体" panose="02010609030101010101" charset="-122"/>
              </a:rPr>
              <a:t>Gonzalez</a:t>
            </a:r>
            <a:r>
              <a:rPr sz="2800" b="1" spc="-15" dirty="0">
                <a:latin typeface="新宋体" panose="02010609030101010101" charset="-122"/>
                <a:cs typeface="新宋体" panose="02010609030101010101" charset="-122"/>
              </a:rPr>
              <a:t>, </a:t>
            </a:r>
            <a:r>
              <a:rPr sz="2800" b="1" spc="-20" dirty="0">
                <a:latin typeface="新宋体" panose="02010609030101010101" charset="-122"/>
                <a:cs typeface="新宋体" panose="02010609030101010101" charset="-122"/>
              </a:rPr>
              <a:t>Richar</a:t>
            </a:r>
            <a:r>
              <a:rPr sz="2800" b="1" spc="-15" dirty="0">
                <a:latin typeface="新宋体" panose="02010609030101010101" charset="-122"/>
                <a:cs typeface="新宋体" panose="02010609030101010101" charset="-122"/>
              </a:rPr>
              <a:t>d </a:t>
            </a:r>
            <a:r>
              <a:rPr sz="2800" b="1" spc="-20" dirty="0">
                <a:latin typeface="新宋体" panose="02010609030101010101" charset="-122"/>
                <a:cs typeface="新宋体" panose="02010609030101010101" charset="-122"/>
              </a:rPr>
              <a:t>E</a:t>
            </a:r>
            <a:r>
              <a:rPr sz="2800" b="1" spc="-15" dirty="0">
                <a:latin typeface="新宋体" panose="02010609030101010101" charset="-122"/>
                <a:cs typeface="新宋体" panose="02010609030101010101" charset="-122"/>
              </a:rPr>
              <a:t>. </a:t>
            </a:r>
            <a:r>
              <a:rPr sz="2800" b="1" spc="-20" dirty="0">
                <a:latin typeface="新宋体" panose="02010609030101010101" charset="-122"/>
                <a:cs typeface="新宋体" panose="02010609030101010101" charset="-122"/>
              </a:rPr>
              <a:t>Woods </a:t>
            </a:r>
            <a:r>
              <a:rPr sz="2800" b="1" spc="-15" dirty="0">
                <a:latin typeface="新宋体" panose="02010609030101010101" charset="-122"/>
                <a:cs typeface="新宋体" panose="02010609030101010101" charset="-122"/>
              </a:rPr>
              <a:t>著，阮秋琦、阮宇智等译，数字图像处理（第</a:t>
            </a:r>
            <a:r>
              <a:rPr sz="2800" b="1" spc="-10" dirty="0">
                <a:latin typeface="新宋体" panose="02010609030101010101" charset="-122"/>
                <a:cs typeface="新宋体" panose="02010609030101010101" charset="-122"/>
              </a:rPr>
              <a:t> </a:t>
            </a:r>
            <a:r>
              <a:rPr sz="2800" b="1" spc="-15" dirty="0">
                <a:latin typeface="新宋体" panose="02010609030101010101" charset="-122"/>
                <a:cs typeface="新宋体" panose="02010609030101010101" charset="-122"/>
              </a:rPr>
              <a:t>二版），电子工业出版社，2003年。</a:t>
            </a:r>
            <a:endParaRPr sz="2800">
              <a:latin typeface="新宋体" panose="02010609030101010101" charset="-122"/>
              <a:cs typeface="新宋体" panose="02010609030101010101" charset="-122"/>
            </a:endParaRPr>
          </a:p>
          <a:p>
            <a:pPr>
              <a:lnSpc>
                <a:spcPct val="100000"/>
              </a:lnSpc>
              <a:buClr>
                <a:srgbClr val="EE2B0A"/>
              </a:buClr>
              <a:buFont typeface="Segoe UI Symbol" panose="020B0502040204020203"/>
              <a:buChar char="✓"/>
            </a:pPr>
            <a:endParaRPr sz="2800">
              <a:latin typeface="Times New Roman" panose="02020603050405020304"/>
              <a:cs typeface="Times New Roman" panose="02020603050405020304"/>
            </a:endParaRPr>
          </a:p>
          <a:p>
            <a:pPr>
              <a:lnSpc>
                <a:spcPct val="100000"/>
              </a:lnSpc>
              <a:spcBef>
                <a:spcPts val="15"/>
              </a:spcBef>
              <a:buClr>
                <a:srgbClr val="EE2B0A"/>
              </a:buClr>
              <a:buFont typeface="Segoe UI Symbol" panose="020B0502040204020203"/>
              <a:buChar char="✓"/>
            </a:pPr>
            <a:endParaRPr sz="3050">
              <a:latin typeface="Times New Roman" panose="02020603050405020304"/>
              <a:cs typeface="Times New Roman" panose="02020603050405020304"/>
            </a:endParaRPr>
          </a:p>
          <a:p>
            <a:pPr marL="469900" marR="5080">
              <a:lnSpc>
                <a:spcPct val="100000"/>
              </a:lnSpc>
              <a:buClr>
                <a:srgbClr val="EE2B0A"/>
              </a:buClr>
              <a:buSzPct val="71000"/>
              <a:buFont typeface="Segoe UI Symbol" panose="020B0502040204020203"/>
              <a:buChar char="✓"/>
              <a:tabLst>
                <a:tab pos="848360" algn="l"/>
              </a:tabLst>
            </a:pPr>
            <a:r>
              <a:rPr sz="2800" b="1" spc="-20" dirty="0">
                <a:latin typeface="新宋体" panose="02010609030101010101" charset="-122"/>
                <a:cs typeface="新宋体" panose="02010609030101010101" charset="-122"/>
              </a:rPr>
              <a:t>Rafae</a:t>
            </a:r>
            <a:r>
              <a:rPr sz="2800" b="1" spc="-15" dirty="0">
                <a:latin typeface="新宋体" panose="02010609030101010101" charset="-122"/>
                <a:cs typeface="新宋体" panose="02010609030101010101" charset="-122"/>
              </a:rPr>
              <a:t>l </a:t>
            </a:r>
            <a:r>
              <a:rPr sz="2800" b="1" spc="-20" dirty="0">
                <a:latin typeface="新宋体" panose="02010609030101010101" charset="-122"/>
                <a:cs typeface="新宋体" panose="02010609030101010101" charset="-122"/>
              </a:rPr>
              <a:t>C</a:t>
            </a:r>
            <a:r>
              <a:rPr sz="2800" b="1" spc="-15" dirty="0">
                <a:latin typeface="新宋体" panose="02010609030101010101" charset="-122"/>
                <a:cs typeface="新宋体" panose="02010609030101010101" charset="-122"/>
              </a:rPr>
              <a:t>. </a:t>
            </a:r>
            <a:r>
              <a:rPr sz="2800" b="1" spc="-20" dirty="0">
                <a:latin typeface="新宋体" panose="02010609030101010101" charset="-122"/>
                <a:cs typeface="新宋体" panose="02010609030101010101" charset="-122"/>
              </a:rPr>
              <a:t>Gonzalez</a:t>
            </a:r>
            <a:r>
              <a:rPr sz="2800" b="1" spc="-15" dirty="0">
                <a:latin typeface="新宋体" panose="02010609030101010101" charset="-122"/>
                <a:cs typeface="新宋体" panose="02010609030101010101" charset="-122"/>
              </a:rPr>
              <a:t>, </a:t>
            </a:r>
            <a:r>
              <a:rPr sz="2800" b="1" spc="-20" dirty="0">
                <a:latin typeface="新宋体" panose="02010609030101010101" charset="-122"/>
                <a:cs typeface="新宋体" panose="02010609030101010101" charset="-122"/>
              </a:rPr>
              <a:t>Richar</a:t>
            </a:r>
            <a:r>
              <a:rPr sz="2800" b="1" spc="-15" dirty="0">
                <a:latin typeface="新宋体" panose="02010609030101010101" charset="-122"/>
                <a:cs typeface="新宋体" panose="02010609030101010101" charset="-122"/>
              </a:rPr>
              <a:t>d </a:t>
            </a:r>
            <a:r>
              <a:rPr sz="2800" b="1" spc="-20" dirty="0">
                <a:latin typeface="新宋体" panose="02010609030101010101" charset="-122"/>
                <a:cs typeface="新宋体" panose="02010609030101010101" charset="-122"/>
              </a:rPr>
              <a:t>E</a:t>
            </a:r>
            <a:r>
              <a:rPr sz="2800" b="1" spc="-15" dirty="0">
                <a:latin typeface="新宋体" panose="02010609030101010101" charset="-122"/>
                <a:cs typeface="新宋体" panose="02010609030101010101" charset="-122"/>
              </a:rPr>
              <a:t>. Woods， </a:t>
            </a:r>
            <a:r>
              <a:rPr sz="2800" b="1" spc="-20" dirty="0">
                <a:latin typeface="新宋体" panose="02010609030101010101" charset="-122"/>
                <a:cs typeface="新宋体" panose="02010609030101010101" charset="-122"/>
              </a:rPr>
              <a:t>Digita</a:t>
            </a:r>
            <a:r>
              <a:rPr sz="2800" b="1" spc="-15" dirty="0">
                <a:latin typeface="新宋体" panose="02010609030101010101" charset="-122"/>
                <a:cs typeface="新宋体" panose="02010609030101010101" charset="-122"/>
              </a:rPr>
              <a:t>l </a:t>
            </a:r>
            <a:r>
              <a:rPr sz="2800" b="1" spc="-20" dirty="0">
                <a:latin typeface="新宋体" panose="02010609030101010101" charset="-122"/>
                <a:cs typeface="新宋体" panose="02010609030101010101" charset="-122"/>
              </a:rPr>
              <a:t>Imag</a:t>
            </a:r>
            <a:r>
              <a:rPr sz="2800" b="1" spc="-15" dirty="0">
                <a:latin typeface="新宋体" panose="02010609030101010101" charset="-122"/>
                <a:cs typeface="新宋体" panose="02010609030101010101" charset="-122"/>
              </a:rPr>
              <a:t>e </a:t>
            </a:r>
            <a:r>
              <a:rPr sz="2800" b="1" spc="-20" dirty="0">
                <a:latin typeface="新宋体" panose="02010609030101010101" charset="-122"/>
                <a:cs typeface="新宋体" panose="02010609030101010101" charset="-122"/>
              </a:rPr>
              <a:t>Processing(Second Edition)，Prentic</a:t>
            </a:r>
            <a:r>
              <a:rPr sz="2800" b="1" spc="-10" dirty="0">
                <a:latin typeface="新宋体" panose="02010609030101010101" charset="-122"/>
                <a:cs typeface="新宋体" panose="02010609030101010101" charset="-122"/>
              </a:rPr>
              <a:t>e</a:t>
            </a:r>
            <a:r>
              <a:rPr sz="2800" b="1" spc="-15" dirty="0">
                <a:latin typeface="新宋体" panose="02010609030101010101" charset="-122"/>
                <a:cs typeface="新宋体" panose="02010609030101010101" charset="-122"/>
              </a:rPr>
              <a:t> Hall，2003。</a:t>
            </a:r>
            <a:endParaRPr sz="2800">
              <a:latin typeface="新宋体" panose="02010609030101010101" charset="-122"/>
              <a:cs typeface="新宋体" panose="02010609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124460">
              <a:lnSpc>
                <a:spcPts val="3750"/>
              </a:lnSpc>
            </a:pPr>
            <a:r>
              <a:rPr spc="-15" dirty="0">
                <a:latin typeface="新宋体" panose="02010609030101010101" charset="-122"/>
                <a:cs typeface="新宋体" panose="02010609030101010101" charset="-122"/>
              </a:rPr>
              <a:t>图像存储系统</a:t>
            </a:r>
          </a:p>
        </p:txBody>
      </p:sp>
      <p:sp>
        <p:nvSpPr>
          <p:cNvPr id="5" name="object 5"/>
          <p:cNvSpPr txBox="1"/>
          <p:nvPr/>
        </p:nvSpPr>
        <p:spPr>
          <a:xfrm>
            <a:off x="2041525" y="1862073"/>
            <a:ext cx="6525895" cy="5001260"/>
          </a:xfrm>
          <a:prstGeom prst="rect">
            <a:avLst/>
          </a:prstGeom>
        </p:spPr>
        <p:txBody>
          <a:bodyPr vert="horz" wrap="square" lIns="0" tIns="0" rIns="0" bIns="0" rtlCol="0">
            <a:spAutoFit/>
          </a:bodyPr>
          <a:lstStyle/>
          <a:p>
            <a:pPr marL="12700">
              <a:lnSpc>
                <a:spcPct val="100000"/>
              </a:lnSpc>
            </a:pPr>
            <a:r>
              <a:rPr sz="3200" spc="-5" dirty="0">
                <a:latin typeface="新宋体" panose="02010609030101010101" charset="-122"/>
                <a:cs typeface="新宋体" panose="02010609030101010101" charset="-122"/>
              </a:rPr>
              <a:t>图像文件格式体系</a:t>
            </a:r>
            <a:endParaRPr sz="3200">
              <a:latin typeface="新宋体" panose="02010609030101010101" charset="-122"/>
              <a:cs typeface="新宋体" panose="02010609030101010101" charset="-122"/>
            </a:endParaRPr>
          </a:p>
          <a:p>
            <a:pPr marL="469900">
              <a:lnSpc>
                <a:spcPct val="100000"/>
              </a:lnSpc>
              <a:spcBef>
                <a:spcPts val="1005"/>
              </a:spcBef>
            </a:pPr>
            <a:r>
              <a:rPr sz="2800" spc="-5" dirty="0">
                <a:latin typeface="新宋体" panose="02010609030101010101" charset="-122"/>
                <a:cs typeface="新宋体" panose="02010609030101010101" charset="-122"/>
              </a:rPr>
              <a:t>互联网用：GIF、JPG</a:t>
            </a:r>
            <a:endParaRPr sz="2800">
              <a:latin typeface="新宋体" panose="02010609030101010101" charset="-122"/>
              <a:cs typeface="新宋体" panose="02010609030101010101" charset="-122"/>
            </a:endParaRPr>
          </a:p>
          <a:p>
            <a:pPr marL="469900" marR="892810">
              <a:lnSpc>
                <a:spcPct val="130000"/>
              </a:lnSpc>
            </a:pPr>
            <a:r>
              <a:rPr sz="2800" dirty="0">
                <a:latin typeface="新宋体" panose="02010609030101010101" charset="-122"/>
                <a:cs typeface="新宋体" panose="02010609030101010101" charset="-122"/>
              </a:rPr>
              <a:t>印</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刷</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用</a:t>
            </a:r>
            <a:r>
              <a:rPr sz="2800" spc="-5" dirty="0">
                <a:latin typeface="新宋体" panose="02010609030101010101" charset="-122"/>
                <a:cs typeface="新宋体" panose="02010609030101010101" charset="-122"/>
              </a:rPr>
              <a:t>：TIF、JPG、TA</a:t>
            </a:r>
            <a:r>
              <a:rPr sz="2800" dirty="0">
                <a:latin typeface="新宋体" panose="02010609030101010101" charset="-122"/>
                <a:cs typeface="新宋体" panose="02010609030101010101" charset="-122"/>
              </a:rPr>
              <a:t>G</a:t>
            </a:r>
            <a:r>
              <a:rPr sz="2800" spc="-5" dirty="0">
                <a:latin typeface="新宋体" panose="02010609030101010101" charset="-122"/>
                <a:cs typeface="新宋体" panose="02010609030101010101" charset="-122"/>
              </a:rPr>
              <a:t> 、PCX 国际标准：TIF、JPG、BMP</a:t>
            </a:r>
            <a:endParaRPr sz="2800">
              <a:latin typeface="新宋体" panose="02010609030101010101" charset="-122"/>
              <a:cs typeface="新宋体" panose="02010609030101010101" charset="-122"/>
            </a:endParaRPr>
          </a:p>
          <a:p>
            <a:pPr marL="469900" marR="5080" indent="-457200">
              <a:lnSpc>
                <a:spcPct val="129000"/>
              </a:lnSpc>
              <a:spcBef>
                <a:spcPts val="35"/>
              </a:spcBef>
            </a:pPr>
            <a:r>
              <a:rPr sz="3200" spc="-5" dirty="0">
                <a:latin typeface="新宋体" panose="02010609030101010101" charset="-122"/>
                <a:cs typeface="新宋体" panose="02010609030101010101" charset="-122"/>
              </a:rPr>
              <a:t>图像存储体系：分级存储 </a:t>
            </a:r>
            <a:r>
              <a:rPr sz="2800" spc="-5" dirty="0">
                <a:latin typeface="新宋体" panose="02010609030101010101" charset="-122"/>
                <a:cs typeface="新宋体" panose="02010609030101010101" charset="-122"/>
              </a:rPr>
              <a:t>内存存储：处理时使用 硬盘存储：处理、备份时用（在线） 备份存储：光盘、磁带（离线、近线） 网络存储：SAN</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NAS</a:t>
            </a:r>
            <a:endParaRPr sz="2800">
              <a:latin typeface="新宋体" panose="02010609030101010101" charset="-122"/>
              <a:cs typeface="新宋体" panose="02010609030101010101" charset="-122"/>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681098" y="1633220"/>
            <a:ext cx="6080125" cy="5557520"/>
          </a:xfrm>
          <a:prstGeom prst="rect">
            <a:avLst/>
          </a:prstGeom>
        </p:spPr>
        <p:txBody>
          <a:bodyPr vert="horz" wrap="square" lIns="0" tIns="0" rIns="0" bIns="0" rtlCol="0">
            <a:spAutoFit/>
          </a:bodyPr>
          <a:lstStyle/>
          <a:p>
            <a:pPr marL="12700">
              <a:lnSpc>
                <a:spcPct val="100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为什么需要基于内容的图像检索?</a:t>
            </a:r>
            <a:endParaRPr sz="2800">
              <a:latin typeface="新宋体" panose="02010609030101010101" charset="-122"/>
              <a:cs typeface="新宋体" panose="02010609030101010101" charset="-122"/>
            </a:endParaRPr>
          </a:p>
          <a:p>
            <a:pPr marL="12700">
              <a:lnSpc>
                <a:spcPct val="100000"/>
              </a:lnSpc>
              <a:spcBef>
                <a:spcPts val="175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查询方式，查询demo，现有系统简介</a:t>
            </a:r>
            <a:endParaRPr sz="2800">
              <a:latin typeface="新宋体" panose="02010609030101010101" charset="-122"/>
              <a:cs typeface="新宋体" panose="02010609030101010101" charset="-122"/>
            </a:endParaRPr>
          </a:p>
          <a:p>
            <a:pPr marL="12700">
              <a:lnSpc>
                <a:spcPct val="100000"/>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具体内容</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特征提取</a:t>
            </a:r>
            <a:endParaRPr sz="2800">
              <a:latin typeface="新宋体" panose="02010609030101010101" charset="-122"/>
              <a:cs typeface="新宋体" panose="02010609030101010101" charset="-122"/>
            </a:endParaRPr>
          </a:p>
          <a:p>
            <a:pPr marL="927100">
              <a:lnSpc>
                <a:spcPct val="100000"/>
              </a:lnSpc>
              <a:spcBef>
                <a:spcPts val="1685"/>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相似度匹配</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相关反馈</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索引结构</a:t>
            </a:r>
            <a:endParaRPr sz="2800">
              <a:latin typeface="新宋体" panose="02010609030101010101" charset="-122"/>
              <a:cs typeface="新宋体" panose="02010609030101010101" charset="-122"/>
            </a:endParaRPr>
          </a:p>
          <a:p>
            <a:pPr marL="12700">
              <a:lnSpc>
                <a:spcPct val="100000"/>
              </a:lnSpc>
              <a:spcBef>
                <a:spcPts val="1685"/>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MPEG-7介绍：性能评价等</a:t>
            </a:r>
            <a:endParaRPr sz="2800">
              <a:latin typeface="新宋体" panose="02010609030101010101" charset="-122"/>
              <a:cs typeface="新宋体" panose="02010609030101010101" charset="-122"/>
            </a:endParaRPr>
          </a:p>
          <a:p>
            <a:pPr marL="12700">
              <a:lnSpc>
                <a:spcPts val="3295"/>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思考的几个问题？</a:t>
            </a:r>
            <a:endParaRPr sz="2800">
              <a:latin typeface="新宋体" panose="02010609030101010101" charset="-122"/>
              <a:cs typeface="新宋体" panose="02010609030101010101" charset="-122"/>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03565" y="1532890"/>
            <a:ext cx="7970520" cy="552132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为什么需要反馈</a:t>
            </a:r>
            <a:endParaRPr sz="3200">
              <a:latin typeface="新宋体" panose="02010609030101010101" charset="-122"/>
              <a:cs typeface="新宋体" panose="02010609030101010101" charset="-122"/>
            </a:endParaRPr>
          </a:p>
          <a:p>
            <a:pPr marL="469265"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目前所提取的描述特征还不能完整或全面地描 述图像的内容</a:t>
            </a:r>
            <a:endParaRPr sz="2800">
              <a:latin typeface="新宋体" panose="02010609030101010101" charset="-122"/>
              <a:cs typeface="新宋体" panose="02010609030101010101" charset="-122"/>
            </a:endParaRPr>
          </a:p>
          <a:p>
            <a:pPr marL="926465">
              <a:lnSpc>
                <a:spcPct val="100000"/>
              </a:lnSpc>
              <a:spcBef>
                <a:spcPts val="2090"/>
              </a:spcBef>
              <a:tabLst>
                <a:tab pos="13068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很难说不同特征的不同表达，哪种最好</a:t>
            </a:r>
            <a:endParaRPr sz="2400">
              <a:latin typeface="新宋体" panose="02010609030101010101" charset="-122"/>
              <a:cs typeface="新宋体" panose="02010609030101010101" charset="-122"/>
            </a:endParaRPr>
          </a:p>
          <a:p>
            <a:pPr marL="926465">
              <a:lnSpc>
                <a:spcPct val="100000"/>
              </a:lnSpc>
              <a:spcBef>
                <a:spcPts val="150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对高层概念和视觉感知都很难建立有效模型</a:t>
            </a:r>
            <a:endParaRPr sz="2400">
              <a:latin typeface="新宋体" panose="02010609030101010101" charset="-122"/>
              <a:cs typeface="新宋体" panose="02010609030101010101" charset="-122"/>
            </a:endParaRPr>
          </a:p>
          <a:p>
            <a:pPr marL="469900">
              <a:lnSpc>
                <a:spcPct val="100000"/>
              </a:lnSpc>
              <a:spcBef>
                <a:spcPts val="169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人类不具有关于底层特征的全面知识</a:t>
            </a:r>
            <a:endParaRPr sz="2800">
              <a:latin typeface="新宋体" panose="02010609030101010101" charset="-122"/>
              <a:cs typeface="新宋体" panose="02010609030101010101" charset="-122"/>
            </a:endParaRPr>
          </a:p>
          <a:p>
            <a:pPr marL="469265"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所以，仅通过一次检索就找到需要的图像是不 现实的</a:t>
            </a:r>
            <a:endParaRPr sz="2800">
              <a:latin typeface="新宋体" panose="02010609030101010101" charset="-122"/>
              <a:cs typeface="新宋体" panose="02010609030101010101" charset="-122"/>
            </a:endParaRPr>
          </a:p>
          <a:p>
            <a:pPr marL="469265"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将用户的特殊要求反馈给系统，以使检索更有 效且更接近用户的要求</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相关反馈</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03565" y="1767585"/>
            <a:ext cx="8074659" cy="520954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为什么需要反馈</a:t>
            </a:r>
            <a:endParaRPr sz="3200">
              <a:latin typeface="新宋体" panose="02010609030101010101" charset="-122"/>
              <a:cs typeface="新宋体" panose="02010609030101010101" charset="-122"/>
            </a:endParaRPr>
          </a:p>
          <a:p>
            <a:pPr marL="353060" algn="ctr">
              <a:lnSpc>
                <a:spcPct val="100000"/>
              </a:lnSpc>
              <a:spcBef>
                <a:spcPts val="1675"/>
              </a:spcBef>
              <a:tabLst>
                <a:tab pos="73088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基于底层视觉特征的检索系统带来的主要问题</a:t>
            </a:r>
            <a:endParaRPr sz="2800">
              <a:latin typeface="新宋体" panose="02010609030101010101" charset="-122"/>
              <a:cs typeface="新宋体" panose="02010609030101010101" charset="-122"/>
            </a:endParaRPr>
          </a:p>
          <a:p>
            <a:pPr marL="926465" marR="508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人类高层语义特征和计算机底层特征表示的 </a:t>
            </a:r>
            <a:r>
              <a:rPr sz="2800" dirty="0">
                <a:latin typeface="新宋体" panose="02010609030101010101" charset="-122"/>
                <a:cs typeface="新宋体" panose="02010609030101010101" charset="-122"/>
              </a:rPr>
              <a:t>矛盾</a:t>
            </a:r>
            <a:endParaRPr sz="2800">
              <a:latin typeface="新宋体" panose="02010609030101010101" charset="-122"/>
              <a:cs typeface="新宋体" panose="02010609030101010101" charset="-122"/>
            </a:endParaRPr>
          </a:p>
          <a:p>
            <a:pPr marL="1383665">
              <a:lnSpc>
                <a:spcPct val="100000"/>
              </a:lnSpc>
              <a:spcBef>
                <a:spcPts val="2090"/>
              </a:spcBef>
              <a:tabLst>
                <a:tab pos="1651635" algn="l"/>
              </a:tabLst>
            </a:pP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十五的月亮，容易想到颜色、亮度和形状</a:t>
            </a:r>
            <a:endParaRPr sz="2400">
              <a:latin typeface="新宋体" panose="02010609030101010101" charset="-122"/>
              <a:cs typeface="新宋体" panose="02010609030101010101" charset="-122"/>
            </a:endParaRPr>
          </a:p>
          <a:p>
            <a:pPr marL="1383665">
              <a:lnSpc>
                <a:spcPct val="100000"/>
              </a:lnSpc>
              <a:spcBef>
                <a:spcPts val="1505"/>
              </a:spcBef>
              <a:tabLst>
                <a:tab pos="1612265" algn="l"/>
              </a:tabLst>
            </a:pP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漂亮的衣服，很难想到颜色、长短或尺寸</a:t>
            </a:r>
            <a:endParaRPr sz="2400">
              <a:latin typeface="新宋体" panose="02010609030101010101" charset="-122"/>
              <a:cs typeface="新宋体" panose="02010609030101010101" charset="-122"/>
            </a:endParaRPr>
          </a:p>
          <a:p>
            <a:pPr marL="926465">
              <a:lnSpc>
                <a:spcPct val="100000"/>
              </a:lnSpc>
              <a:spcBef>
                <a:spcPts val="152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人类视觉感知的主观性</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因人而异</a:t>
            </a:r>
            <a:endParaRPr sz="2800">
              <a:latin typeface="新宋体" panose="02010609030101010101" charset="-122"/>
              <a:cs typeface="新宋体" panose="02010609030101010101" charset="-122"/>
            </a:endParaRPr>
          </a:p>
          <a:p>
            <a:pPr marL="1383665">
              <a:lnSpc>
                <a:spcPct val="100000"/>
              </a:lnSpc>
              <a:spcBef>
                <a:spcPts val="2265"/>
              </a:spcBef>
              <a:tabLst>
                <a:tab pos="1651635" algn="l"/>
              </a:tabLst>
            </a:pP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有人关注图像的区域色彩而有人关注区域布局</a:t>
            </a:r>
            <a:endParaRPr sz="2400">
              <a:latin typeface="新宋体" panose="02010609030101010101" charset="-122"/>
              <a:cs typeface="新宋体" panose="02010609030101010101" charset="-122"/>
            </a:endParaRPr>
          </a:p>
          <a:p>
            <a:pPr marL="1383665">
              <a:lnSpc>
                <a:spcPts val="2840"/>
              </a:lnSpc>
              <a:spcBef>
                <a:spcPts val="1505"/>
              </a:spcBef>
              <a:tabLst>
                <a:tab pos="1612265" algn="l"/>
              </a:tabLst>
            </a:pP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可能有人注重色调而有人注重饱和度</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相关反馈</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03565" y="1767585"/>
            <a:ext cx="7970520" cy="4110354"/>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相关反馈的特点</a:t>
            </a:r>
            <a:endParaRPr sz="3200">
              <a:latin typeface="新宋体" panose="02010609030101010101" charset="-122"/>
              <a:cs typeface="新宋体" panose="02010609030101010101" charset="-122"/>
            </a:endParaRPr>
          </a:p>
          <a:p>
            <a:pPr marL="469265" marR="1071245">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最先用于文字检索，已有30多年的历史 [Rocchi</a:t>
            </a:r>
            <a:r>
              <a:rPr sz="2800" dirty="0">
                <a:latin typeface="新宋体" panose="02010609030101010101" charset="-122"/>
                <a:cs typeface="新宋体" panose="02010609030101010101" charset="-122"/>
              </a:rPr>
              <a:t>o </a:t>
            </a:r>
            <a:r>
              <a:rPr sz="2800" spc="-5" dirty="0">
                <a:latin typeface="新宋体" panose="02010609030101010101" charset="-122"/>
                <a:cs typeface="新宋体" panose="02010609030101010101" charset="-122"/>
              </a:rPr>
              <a:t>1971]</a:t>
            </a:r>
            <a:endParaRPr sz="2800">
              <a:latin typeface="新宋体" panose="02010609030101010101" charset="-122"/>
              <a:cs typeface="新宋体" panose="02010609030101010101" charset="-122"/>
            </a:endParaRPr>
          </a:p>
          <a:p>
            <a:pPr marL="469265" marR="508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利用用户先前的检索结果信息进行反馈来自动 调节当前查询，也可借助人机交互细化用底层特 征表达的高层查询</a:t>
            </a:r>
            <a:endParaRPr sz="2800">
              <a:latin typeface="新宋体" panose="02010609030101010101" charset="-122"/>
              <a:cs typeface="新宋体" panose="02010609030101010101" charset="-122"/>
            </a:endParaRPr>
          </a:p>
          <a:p>
            <a:pPr marL="469265"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使用相关反馈来建立高层概念和底层特征之间 的联系</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相关反馈</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03565" y="1767585"/>
            <a:ext cx="7970520" cy="432435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相关反馈的过程</a:t>
            </a:r>
            <a:endParaRPr sz="3200">
              <a:latin typeface="新宋体" panose="02010609030101010101" charset="-122"/>
              <a:cs typeface="新宋体" panose="02010609030101010101" charset="-122"/>
            </a:endParaRPr>
          </a:p>
          <a:p>
            <a:pPr marL="469265" algn="just">
              <a:lnSpc>
                <a:spcPct val="100000"/>
              </a:lnSpc>
              <a:spcBef>
                <a:spcPts val="167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用户进行一次初步查询，系统返回检索结果</a:t>
            </a:r>
            <a:endParaRPr sz="2800">
              <a:latin typeface="新宋体" panose="02010609030101010101" charset="-122"/>
              <a:cs typeface="新宋体" panose="02010609030101010101" charset="-122"/>
            </a:endParaRPr>
          </a:p>
          <a:p>
            <a:pPr marL="469265"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用户判断结果，标记满意的结果为正例，标记 不满意的结果为反例</a:t>
            </a:r>
            <a:endParaRPr sz="2800">
              <a:latin typeface="新宋体" panose="02010609030101010101" charset="-122"/>
              <a:cs typeface="新宋体" panose="02010609030101010101" charset="-122"/>
            </a:endParaRPr>
          </a:p>
          <a:p>
            <a:pPr marL="469265"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系统根据用户标记结果进行自我调整（如调整 搜索策略、算法参数、不同特征的权重等），进 行新一轮检索</a:t>
            </a:r>
            <a:endParaRPr sz="2800">
              <a:latin typeface="新宋体" panose="02010609030101010101" charset="-122"/>
              <a:cs typeface="新宋体" panose="02010609030101010101" charset="-122"/>
            </a:endParaRPr>
          </a:p>
          <a:p>
            <a:pPr marL="469900" algn="just">
              <a:lnSpc>
                <a:spcPts val="3295"/>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根据用户要求，反复进行</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相关反馈</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03565" y="1767585"/>
            <a:ext cx="7970520" cy="227012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相关反馈的研究</a:t>
            </a:r>
            <a:endParaRPr sz="3200">
              <a:latin typeface="新宋体" panose="02010609030101010101" charset="-122"/>
              <a:cs typeface="新宋体" panose="02010609030101010101" charset="-122"/>
            </a:endParaRPr>
          </a:p>
          <a:p>
            <a:pPr marL="469265"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查询点移动：改进对理想查询点的估计，具体 是将该查询点移向好的范例点而远离坏的范例点</a:t>
            </a:r>
            <a:endParaRPr sz="2800">
              <a:latin typeface="新宋体" panose="02010609030101010101" charset="-122"/>
              <a:cs typeface="新宋体" panose="02010609030101010101" charset="-122"/>
            </a:endParaRPr>
          </a:p>
          <a:p>
            <a:pPr marL="647700">
              <a:lnSpc>
                <a:spcPts val="3295"/>
              </a:lnSpc>
              <a:spcBef>
                <a:spcPts val="2335"/>
              </a:spcBef>
            </a:pPr>
            <a:r>
              <a:rPr sz="2800" spc="-5" dirty="0">
                <a:latin typeface="新宋体" panose="02010609030101010101" charset="-122"/>
                <a:cs typeface="新宋体" panose="02010609030101010101" charset="-122"/>
              </a:rPr>
              <a:t>Rocchio提出的如下公式</a:t>
            </a:r>
            <a:endParaRPr sz="2800">
              <a:latin typeface="新宋体" panose="02010609030101010101" charset="-122"/>
              <a:cs typeface="新宋体" panose="02010609030101010101" charset="-122"/>
            </a:endParaRPr>
          </a:p>
        </p:txBody>
      </p:sp>
      <p:sp>
        <p:nvSpPr>
          <p:cNvPr id="6" name="object 6"/>
          <p:cNvSpPr txBox="1"/>
          <p:nvPr/>
        </p:nvSpPr>
        <p:spPr>
          <a:xfrm>
            <a:off x="1960752" y="5000485"/>
            <a:ext cx="7491095" cy="418465"/>
          </a:xfrm>
          <a:prstGeom prst="rect">
            <a:avLst/>
          </a:prstGeom>
        </p:spPr>
        <p:txBody>
          <a:bodyPr vert="horz" wrap="square" lIns="0" tIns="0" rIns="0" bIns="0" rtlCol="0">
            <a:spAutoFit/>
          </a:bodyPr>
          <a:lstStyle/>
          <a:p>
            <a:pPr marL="12700">
              <a:lnSpc>
                <a:spcPts val="3295"/>
              </a:lnSpc>
              <a:tabLst>
                <a:tab pos="1789430" algn="l"/>
              </a:tabLst>
            </a:pPr>
            <a:r>
              <a:rPr sz="2800" spc="-5" dirty="0">
                <a:latin typeface="新宋体" panose="02010609030101010101" charset="-122"/>
                <a:cs typeface="新宋体" panose="02010609030101010101" charset="-122"/>
              </a:rPr>
              <a:t>其</a:t>
            </a:r>
            <a:r>
              <a:rPr sz="2800" dirty="0">
                <a:latin typeface="新宋体" panose="02010609030101010101" charset="-122"/>
                <a:cs typeface="新宋体" panose="02010609030101010101" charset="-122"/>
              </a:rPr>
              <a:t>中	</a:t>
            </a:r>
            <a:r>
              <a:rPr sz="2800" spc="-5" dirty="0">
                <a:latin typeface="新宋体" panose="02010609030101010101" charset="-122"/>
                <a:cs typeface="新宋体" panose="02010609030101010101" charset="-122"/>
              </a:rPr>
              <a:t>分别对应查询迭代中第i次和第i+1次</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相关反馈</a:t>
            </a:r>
          </a:p>
        </p:txBody>
      </p:sp>
      <p:sp>
        <p:nvSpPr>
          <p:cNvPr id="8" name="object 8"/>
          <p:cNvSpPr txBox="1"/>
          <p:nvPr/>
        </p:nvSpPr>
        <p:spPr>
          <a:xfrm>
            <a:off x="773564" y="288290"/>
            <a:ext cx="124460" cy="207645"/>
          </a:xfrm>
          <a:prstGeom prst="rect">
            <a:avLst/>
          </a:prstGeom>
        </p:spPr>
        <p:txBody>
          <a:bodyPr vert="horz" wrap="square" lIns="0" tIns="0" rIns="0" bIns="0" rtlCol="0">
            <a:spAutoFit/>
          </a:bodyPr>
          <a:lstStyle/>
          <a:p>
            <a:pPr marL="12700">
              <a:lnSpc>
                <a:spcPct val="100000"/>
              </a:lnSpc>
            </a:pPr>
            <a:r>
              <a:rPr sz="1300" i="1" spc="-45" dirty="0">
                <a:latin typeface="Symbol" panose="05050102010706020507"/>
                <a:cs typeface="Symbol" panose="05050102010706020507"/>
              </a:rPr>
              <a:t></a:t>
            </a:r>
            <a:endParaRPr sz="1300">
              <a:latin typeface="Symbol" panose="05050102010706020507"/>
              <a:cs typeface="Symbol" panose="05050102010706020507"/>
            </a:endParaRPr>
          </a:p>
        </p:txBody>
      </p:sp>
      <p:sp>
        <p:nvSpPr>
          <p:cNvPr id="9" name="object 9"/>
          <p:cNvSpPr/>
          <p:nvPr/>
        </p:nvSpPr>
        <p:spPr>
          <a:xfrm>
            <a:off x="5800213" y="4550004"/>
            <a:ext cx="0" cy="326390"/>
          </a:xfrm>
          <a:custGeom>
            <a:avLst/>
            <a:gdLst/>
            <a:ahLst/>
            <a:cxnLst/>
            <a:rect l="l" t="t" r="r" b="b"/>
            <a:pathLst>
              <a:path h="326389">
                <a:moveTo>
                  <a:pt x="0" y="0"/>
                </a:moveTo>
                <a:lnTo>
                  <a:pt x="0" y="326141"/>
                </a:lnTo>
              </a:path>
            </a:pathLst>
          </a:custGeom>
          <a:ln w="11042">
            <a:solidFill>
              <a:srgbClr val="000000"/>
            </a:solidFill>
          </a:ln>
        </p:spPr>
        <p:txBody>
          <a:bodyPr wrap="square" lIns="0" tIns="0" rIns="0" bIns="0" rtlCol="0"/>
          <a:lstStyle/>
          <a:p>
            <a:endParaRPr/>
          </a:p>
        </p:txBody>
      </p:sp>
      <p:sp>
        <p:nvSpPr>
          <p:cNvPr id="10" name="object 10"/>
          <p:cNvSpPr/>
          <p:nvPr/>
        </p:nvSpPr>
        <p:spPr>
          <a:xfrm>
            <a:off x="6109579" y="4550004"/>
            <a:ext cx="0" cy="326390"/>
          </a:xfrm>
          <a:custGeom>
            <a:avLst/>
            <a:gdLst/>
            <a:ahLst/>
            <a:cxnLst/>
            <a:rect l="l" t="t" r="r" b="b"/>
            <a:pathLst>
              <a:path h="326389">
                <a:moveTo>
                  <a:pt x="0" y="0"/>
                </a:moveTo>
                <a:lnTo>
                  <a:pt x="0" y="326141"/>
                </a:lnTo>
              </a:path>
            </a:pathLst>
          </a:custGeom>
          <a:ln w="11042">
            <a:solidFill>
              <a:srgbClr val="000000"/>
            </a:solidFill>
          </a:ln>
        </p:spPr>
        <p:txBody>
          <a:bodyPr wrap="square" lIns="0" tIns="0" rIns="0" bIns="0" rtlCol="0"/>
          <a:lstStyle/>
          <a:p>
            <a:endParaRPr/>
          </a:p>
        </p:txBody>
      </p:sp>
      <p:sp>
        <p:nvSpPr>
          <p:cNvPr id="11" name="object 11"/>
          <p:cNvSpPr/>
          <p:nvPr/>
        </p:nvSpPr>
        <p:spPr>
          <a:xfrm>
            <a:off x="5772777" y="4500469"/>
            <a:ext cx="370840" cy="0"/>
          </a:xfrm>
          <a:custGeom>
            <a:avLst/>
            <a:gdLst/>
            <a:ahLst/>
            <a:cxnLst/>
            <a:rect l="l" t="t" r="r" b="b"/>
            <a:pathLst>
              <a:path w="370839">
                <a:moveTo>
                  <a:pt x="0" y="0"/>
                </a:moveTo>
                <a:lnTo>
                  <a:pt x="370330" y="0"/>
                </a:lnTo>
              </a:path>
            </a:pathLst>
          </a:custGeom>
          <a:ln w="11286">
            <a:solidFill>
              <a:srgbClr val="000000"/>
            </a:solidFill>
          </a:ln>
        </p:spPr>
        <p:txBody>
          <a:bodyPr wrap="square" lIns="0" tIns="0" rIns="0" bIns="0" rtlCol="0"/>
          <a:lstStyle/>
          <a:p>
            <a:endParaRPr/>
          </a:p>
        </p:txBody>
      </p:sp>
      <p:sp>
        <p:nvSpPr>
          <p:cNvPr id="12" name="object 12"/>
          <p:cNvSpPr/>
          <p:nvPr/>
        </p:nvSpPr>
        <p:spPr>
          <a:xfrm>
            <a:off x="7021686" y="4550004"/>
            <a:ext cx="0" cy="326390"/>
          </a:xfrm>
          <a:custGeom>
            <a:avLst/>
            <a:gdLst/>
            <a:ahLst/>
            <a:cxnLst/>
            <a:rect l="l" t="t" r="r" b="b"/>
            <a:pathLst>
              <a:path h="326389">
                <a:moveTo>
                  <a:pt x="0" y="0"/>
                </a:moveTo>
                <a:lnTo>
                  <a:pt x="0" y="326141"/>
                </a:lnTo>
              </a:path>
            </a:pathLst>
          </a:custGeom>
          <a:ln w="11042">
            <a:solidFill>
              <a:srgbClr val="000000"/>
            </a:solidFill>
          </a:ln>
        </p:spPr>
        <p:txBody>
          <a:bodyPr wrap="square" lIns="0" tIns="0" rIns="0" bIns="0" rtlCol="0"/>
          <a:lstStyle/>
          <a:p>
            <a:endParaRPr/>
          </a:p>
        </p:txBody>
      </p:sp>
      <p:sp>
        <p:nvSpPr>
          <p:cNvPr id="13" name="object 13"/>
          <p:cNvSpPr/>
          <p:nvPr/>
        </p:nvSpPr>
        <p:spPr>
          <a:xfrm>
            <a:off x="7353915" y="4550004"/>
            <a:ext cx="0" cy="326390"/>
          </a:xfrm>
          <a:custGeom>
            <a:avLst/>
            <a:gdLst/>
            <a:ahLst/>
            <a:cxnLst/>
            <a:rect l="l" t="t" r="r" b="b"/>
            <a:pathLst>
              <a:path h="326389">
                <a:moveTo>
                  <a:pt x="0" y="0"/>
                </a:moveTo>
                <a:lnTo>
                  <a:pt x="0" y="326141"/>
                </a:lnTo>
              </a:path>
            </a:pathLst>
          </a:custGeom>
          <a:ln w="11042">
            <a:solidFill>
              <a:srgbClr val="000000"/>
            </a:solidFill>
          </a:ln>
        </p:spPr>
        <p:txBody>
          <a:bodyPr wrap="square" lIns="0" tIns="0" rIns="0" bIns="0" rtlCol="0"/>
          <a:lstStyle/>
          <a:p>
            <a:endParaRPr/>
          </a:p>
        </p:txBody>
      </p:sp>
      <p:sp>
        <p:nvSpPr>
          <p:cNvPr id="14" name="object 14"/>
          <p:cNvSpPr/>
          <p:nvPr/>
        </p:nvSpPr>
        <p:spPr>
          <a:xfrm>
            <a:off x="6994250" y="4500469"/>
            <a:ext cx="393700" cy="0"/>
          </a:xfrm>
          <a:custGeom>
            <a:avLst/>
            <a:gdLst/>
            <a:ahLst/>
            <a:cxnLst/>
            <a:rect l="l" t="t" r="r" b="b"/>
            <a:pathLst>
              <a:path w="393700">
                <a:moveTo>
                  <a:pt x="0" y="0"/>
                </a:moveTo>
                <a:lnTo>
                  <a:pt x="393193" y="0"/>
                </a:lnTo>
              </a:path>
            </a:pathLst>
          </a:custGeom>
          <a:ln w="11286">
            <a:solidFill>
              <a:srgbClr val="000000"/>
            </a:solidFill>
          </a:ln>
        </p:spPr>
        <p:txBody>
          <a:bodyPr wrap="square" lIns="0" tIns="0" rIns="0" bIns="0" rtlCol="0"/>
          <a:lstStyle/>
          <a:p>
            <a:endParaRPr/>
          </a:p>
        </p:txBody>
      </p:sp>
      <p:sp>
        <p:nvSpPr>
          <p:cNvPr id="15" name="object 15"/>
          <p:cNvSpPr txBox="1"/>
          <p:nvPr/>
        </p:nvSpPr>
        <p:spPr>
          <a:xfrm>
            <a:off x="6525907" y="4669282"/>
            <a:ext cx="439420" cy="202565"/>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nonrel</a:t>
            </a:r>
            <a:endParaRPr sz="1250">
              <a:latin typeface="Times New Roman" panose="02020603050405020304"/>
              <a:cs typeface="Times New Roman" panose="02020603050405020304"/>
            </a:endParaRPr>
          </a:p>
        </p:txBody>
      </p:sp>
      <p:sp>
        <p:nvSpPr>
          <p:cNvPr id="16" name="object 16"/>
          <p:cNvSpPr txBox="1"/>
          <p:nvPr/>
        </p:nvSpPr>
        <p:spPr>
          <a:xfrm>
            <a:off x="5488825" y="4669282"/>
            <a:ext cx="201930" cy="202565"/>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rel</a:t>
            </a:r>
            <a:endParaRPr sz="1250">
              <a:latin typeface="Times New Roman" panose="02020603050405020304"/>
              <a:cs typeface="Times New Roman" panose="02020603050405020304"/>
            </a:endParaRPr>
          </a:p>
        </p:txBody>
      </p:sp>
      <p:sp>
        <p:nvSpPr>
          <p:cNvPr id="17" name="object 17"/>
          <p:cNvSpPr txBox="1"/>
          <p:nvPr/>
        </p:nvSpPr>
        <p:spPr>
          <a:xfrm>
            <a:off x="6005448" y="4689855"/>
            <a:ext cx="1313815" cy="202565"/>
          </a:xfrm>
          <a:prstGeom prst="rect">
            <a:avLst/>
          </a:prstGeom>
        </p:spPr>
        <p:txBody>
          <a:bodyPr vert="horz" wrap="square" lIns="0" tIns="0" rIns="0" bIns="0" rtlCol="0">
            <a:spAutoFit/>
          </a:bodyPr>
          <a:lstStyle/>
          <a:p>
            <a:pPr marL="12700">
              <a:lnSpc>
                <a:spcPct val="100000"/>
              </a:lnSpc>
              <a:tabLst>
                <a:tab pos="1256665" algn="l"/>
              </a:tabLst>
            </a:pPr>
            <a:r>
              <a:rPr sz="1250" i="1" spc="-5" dirty="0">
                <a:latin typeface="Times New Roman" panose="02020603050405020304"/>
                <a:cs typeface="Times New Roman" panose="02020603050405020304"/>
              </a:rPr>
              <a:t>i 	i</a:t>
            </a:r>
            <a:endParaRPr sz="1250">
              <a:latin typeface="Times New Roman" panose="02020603050405020304"/>
              <a:cs typeface="Times New Roman" panose="02020603050405020304"/>
            </a:endParaRPr>
          </a:p>
        </p:txBody>
      </p:sp>
      <p:sp>
        <p:nvSpPr>
          <p:cNvPr id="18" name="object 18"/>
          <p:cNvSpPr txBox="1"/>
          <p:nvPr/>
        </p:nvSpPr>
        <p:spPr>
          <a:xfrm>
            <a:off x="7044817" y="4514088"/>
            <a:ext cx="221615" cy="332740"/>
          </a:xfrm>
          <a:prstGeom prst="rect">
            <a:avLst/>
          </a:prstGeom>
        </p:spPr>
        <p:txBody>
          <a:bodyPr vert="horz" wrap="square" lIns="0" tIns="0" rIns="0" bIns="0" rtlCol="0">
            <a:spAutoFit/>
          </a:bodyPr>
          <a:lstStyle/>
          <a:p>
            <a:pPr marL="12700">
              <a:lnSpc>
                <a:spcPct val="100000"/>
              </a:lnSpc>
            </a:pPr>
            <a:r>
              <a:rPr sz="2100" i="1" spc="25" dirty="0">
                <a:latin typeface="Times New Roman" panose="02020603050405020304"/>
                <a:cs typeface="Times New Roman" panose="02020603050405020304"/>
              </a:rPr>
              <a:t>D</a:t>
            </a:r>
            <a:endParaRPr sz="2100">
              <a:latin typeface="Times New Roman" panose="02020603050405020304"/>
              <a:cs typeface="Times New Roman" panose="02020603050405020304"/>
            </a:endParaRPr>
          </a:p>
        </p:txBody>
      </p:sp>
      <p:sp>
        <p:nvSpPr>
          <p:cNvPr id="19" name="object 19"/>
          <p:cNvSpPr txBox="1"/>
          <p:nvPr/>
        </p:nvSpPr>
        <p:spPr>
          <a:xfrm>
            <a:off x="7056259" y="4130027"/>
            <a:ext cx="250825" cy="378460"/>
          </a:xfrm>
          <a:prstGeom prst="rect">
            <a:avLst/>
          </a:prstGeom>
        </p:spPr>
        <p:txBody>
          <a:bodyPr vert="horz" wrap="square" lIns="0" tIns="0" rIns="0" bIns="0" rtlCol="0">
            <a:spAutoFit/>
          </a:bodyPr>
          <a:lstStyle/>
          <a:p>
            <a:pPr marL="12700">
              <a:lnSpc>
                <a:spcPct val="100000"/>
              </a:lnSpc>
            </a:pPr>
            <a:r>
              <a:rPr sz="2100" i="1" spc="-95" dirty="0">
                <a:latin typeface="Times New Roman" panose="02020603050405020304"/>
                <a:cs typeface="Times New Roman" panose="02020603050405020304"/>
              </a:rPr>
              <a:t>D</a:t>
            </a:r>
            <a:r>
              <a:rPr sz="1875" i="1" spc="-7" baseline="-24000" dirty="0">
                <a:latin typeface="Times New Roman" panose="02020603050405020304"/>
                <a:cs typeface="Times New Roman" panose="02020603050405020304"/>
              </a:rPr>
              <a:t>i</a:t>
            </a:r>
            <a:endParaRPr sz="1875" baseline="-24000">
              <a:latin typeface="Times New Roman" panose="02020603050405020304"/>
              <a:cs typeface="Times New Roman" panose="02020603050405020304"/>
            </a:endParaRPr>
          </a:p>
        </p:txBody>
      </p:sp>
      <p:sp>
        <p:nvSpPr>
          <p:cNvPr id="20" name="object 20"/>
          <p:cNvSpPr txBox="1"/>
          <p:nvPr/>
        </p:nvSpPr>
        <p:spPr>
          <a:xfrm>
            <a:off x="5823343" y="4514088"/>
            <a:ext cx="221615" cy="332740"/>
          </a:xfrm>
          <a:prstGeom prst="rect">
            <a:avLst/>
          </a:prstGeom>
        </p:spPr>
        <p:txBody>
          <a:bodyPr vert="horz" wrap="square" lIns="0" tIns="0" rIns="0" bIns="0" rtlCol="0">
            <a:spAutoFit/>
          </a:bodyPr>
          <a:lstStyle/>
          <a:p>
            <a:pPr marL="12700">
              <a:lnSpc>
                <a:spcPct val="100000"/>
              </a:lnSpc>
            </a:pPr>
            <a:r>
              <a:rPr sz="2100" i="1" spc="25" dirty="0">
                <a:latin typeface="Times New Roman" panose="02020603050405020304"/>
                <a:cs typeface="Times New Roman" panose="02020603050405020304"/>
              </a:rPr>
              <a:t>D</a:t>
            </a:r>
            <a:endParaRPr sz="2100">
              <a:latin typeface="Times New Roman" panose="02020603050405020304"/>
              <a:cs typeface="Times New Roman" panose="02020603050405020304"/>
            </a:endParaRPr>
          </a:p>
        </p:txBody>
      </p:sp>
      <p:sp>
        <p:nvSpPr>
          <p:cNvPr id="21" name="object 21"/>
          <p:cNvSpPr txBox="1"/>
          <p:nvPr/>
        </p:nvSpPr>
        <p:spPr>
          <a:xfrm>
            <a:off x="5823343" y="4130027"/>
            <a:ext cx="252095" cy="378460"/>
          </a:xfrm>
          <a:prstGeom prst="rect">
            <a:avLst/>
          </a:prstGeom>
        </p:spPr>
        <p:txBody>
          <a:bodyPr vert="horz" wrap="square" lIns="0" tIns="0" rIns="0" bIns="0" rtlCol="0">
            <a:spAutoFit/>
          </a:bodyPr>
          <a:lstStyle/>
          <a:p>
            <a:pPr marL="12700">
              <a:lnSpc>
                <a:spcPct val="100000"/>
              </a:lnSpc>
            </a:pPr>
            <a:r>
              <a:rPr sz="2100" i="1" spc="-90" dirty="0">
                <a:latin typeface="Times New Roman" panose="02020603050405020304"/>
                <a:cs typeface="Times New Roman" panose="02020603050405020304"/>
              </a:rPr>
              <a:t>D</a:t>
            </a:r>
            <a:r>
              <a:rPr sz="1875" i="1" spc="-7" baseline="-24000" dirty="0">
                <a:latin typeface="Times New Roman" panose="02020603050405020304"/>
                <a:cs typeface="Times New Roman" panose="02020603050405020304"/>
              </a:rPr>
              <a:t>i</a:t>
            </a:r>
            <a:endParaRPr sz="1875" baseline="-24000">
              <a:latin typeface="Times New Roman" panose="02020603050405020304"/>
              <a:cs typeface="Times New Roman" panose="02020603050405020304"/>
            </a:endParaRPr>
          </a:p>
        </p:txBody>
      </p:sp>
      <p:sp>
        <p:nvSpPr>
          <p:cNvPr id="22" name="object 22"/>
          <p:cNvSpPr txBox="1"/>
          <p:nvPr/>
        </p:nvSpPr>
        <p:spPr>
          <a:xfrm>
            <a:off x="6184519" y="4162552"/>
            <a:ext cx="722630" cy="554990"/>
          </a:xfrm>
          <a:prstGeom prst="rect">
            <a:avLst/>
          </a:prstGeom>
        </p:spPr>
        <p:txBody>
          <a:bodyPr vert="horz" wrap="square" lIns="0" tIns="0" rIns="0" bIns="0" rtlCol="0">
            <a:spAutoFit/>
          </a:bodyPr>
          <a:lstStyle/>
          <a:p>
            <a:pPr marL="12700">
              <a:lnSpc>
                <a:spcPct val="100000"/>
              </a:lnSpc>
            </a:pPr>
            <a:r>
              <a:rPr sz="2100" spc="20" dirty="0">
                <a:latin typeface="Symbol" panose="05050102010706020507"/>
                <a:cs typeface="Symbol" panose="05050102010706020507"/>
              </a:rPr>
              <a:t></a:t>
            </a:r>
            <a:r>
              <a:rPr sz="2100" spc="-305" dirty="0">
                <a:latin typeface="Times New Roman" panose="02020603050405020304"/>
                <a:cs typeface="Times New Roman" panose="02020603050405020304"/>
              </a:rPr>
              <a:t> </a:t>
            </a:r>
            <a:r>
              <a:rPr sz="2250" i="1" spc="-50" dirty="0">
                <a:latin typeface="Symbol" panose="05050102010706020507"/>
                <a:cs typeface="Symbol" panose="05050102010706020507"/>
              </a:rPr>
              <a:t></a:t>
            </a:r>
            <a:r>
              <a:rPr sz="2250" i="1" dirty="0">
                <a:latin typeface="Times New Roman" panose="02020603050405020304"/>
                <a:cs typeface="Times New Roman" panose="02020603050405020304"/>
              </a:rPr>
              <a:t> </a:t>
            </a:r>
            <a:r>
              <a:rPr sz="2250" i="1" spc="-204" dirty="0">
                <a:latin typeface="Times New Roman" panose="02020603050405020304"/>
                <a:cs typeface="Times New Roman" panose="02020603050405020304"/>
              </a:rPr>
              <a:t> </a:t>
            </a:r>
            <a:r>
              <a:rPr sz="4800" spc="7" baseline="-9000" dirty="0">
                <a:latin typeface="Symbol" panose="05050102010706020507"/>
                <a:cs typeface="Symbol" panose="05050102010706020507"/>
              </a:rPr>
              <a:t></a:t>
            </a:r>
            <a:endParaRPr sz="4800" baseline="-9000">
              <a:latin typeface="Symbol" panose="05050102010706020507"/>
              <a:cs typeface="Symbol" panose="05050102010706020507"/>
            </a:endParaRPr>
          </a:p>
        </p:txBody>
      </p:sp>
      <p:sp>
        <p:nvSpPr>
          <p:cNvPr id="23" name="object 23"/>
          <p:cNvSpPr txBox="1"/>
          <p:nvPr/>
        </p:nvSpPr>
        <p:spPr>
          <a:xfrm>
            <a:off x="3925963" y="4162539"/>
            <a:ext cx="1827530" cy="554990"/>
          </a:xfrm>
          <a:prstGeom prst="rect">
            <a:avLst/>
          </a:prstGeom>
        </p:spPr>
        <p:txBody>
          <a:bodyPr vert="horz" wrap="square" lIns="0" tIns="0" rIns="0" bIns="0" rtlCol="0">
            <a:spAutoFit/>
          </a:bodyPr>
          <a:lstStyle/>
          <a:p>
            <a:pPr marL="12700">
              <a:lnSpc>
                <a:spcPct val="100000"/>
              </a:lnSpc>
              <a:tabLst>
                <a:tab pos="481965" algn="l"/>
              </a:tabLst>
            </a:pPr>
            <a:r>
              <a:rPr sz="2100" i="1" spc="25" dirty="0">
                <a:latin typeface="Times New Roman" panose="02020603050405020304"/>
                <a:cs typeface="Times New Roman" panose="02020603050405020304"/>
              </a:rPr>
              <a:t>Q</a:t>
            </a:r>
            <a:r>
              <a:rPr sz="2100" i="1" spc="-204" dirty="0">
                <a:latin typeface="Times New Roman" panose="02020603050405020304"/>
                <a:cs typeface="Times New Roman" panose="02020603050405020304"/>
              </a:rPr>
              <a:t> </a:t>
            </a:r>
            <a:r>
              <a:rPr sz="1875" spc="-7" baseline="-24000" dirty="0">
                <a:latin typeface="Symbol" panose="05050102010706020507"/>
                <a:cs typeface="Symbol" panose="05050102010706020507"/>
              </a:rPr>
              <a:t></a:t>
            </a:r>
            <a:r>
              <a:rPr sz="1875" baseline="-24000" dirty="0">
                <a:latin typeface="Times New Roman" panose="02020603050405020304"/>
                <a:cs typeface="Times New Roman" panose="02020603050405020304"/>
              </a:rPr>
              <a:t>	</a:t>
            </a:r>
            <a:r>
              <a:rPr sz="2100" spc="20" dirty="0">
                <a:latin typeface="Symbol" panose="05050102010706020507"/>
                <a:cs typeface="Symbol" panose="05050102010706020507"/>
              </a:rPr>
              <a:t></a:t>
            </a:r>
            <a:r>
              <a:rPr sz="2100" spc="-229" dirty="0">
                <a:latin typeface="Times New Roman" panose="02020603050405020304"/>
                <a:cs typeface="Times New Roman" panose="02020603050405020304"/>
              </a:rPr>
              <a:t> </a:t>
            </a:r>
            <a:r>
              <a:rPr sz="2250" i="1" spc="-85" dirty="0">
                <a:latin typeface="Symbol" panose="05050102010706020507"/>
                <a:cs typeface="Symbol" panose="05050102010706020507"/>
              </a:rPr>
              <a:t></a:t>
            </a:r>
            <a:r>
              <a:rPr sz="2100" i="1" spc="25" dirty="0">
                <a:latin typeface="Times New Roman" panose="02020603050405020304"/>
                <a:cs typeface="Times New Roman" panose="02020603050405020304"/>
              </a:rPr>
              <a:t>Q</a:t>
            </a:r>
            <a:r>
              <a:rPr sz="2100" i="1" dirty="0">
                <a:latin typeface="Times New Roman" panose="02020603050405020304"/>
                <a:cs typeface="Times New Roman" panose="02020603050405020304"/>
              </a:rPr>
              <a:t> </a:t>
            </a:r>
            <a:r>
              <a:rPr sz="2100" i="1" spc="-225" dirty="0">
                <a:latin typeface="Times New Roman" panose="02020603050405020304"/>
                <a:cs typeface="Times New Roman" panose="02020603050405020304"/>
              </a:rPr>
              <a:t> </a:t>
            </a:r>
            <a:r>
              <a:rPr sz="2100" spc="20" dirty="0">
                <a:latin typeface="Symbol" panose="05050102010706020507"/>
                <a:cs typeface="Symbol" panose="05050102010706020507"/>
              </a:rPr>
              <a:t></a:t>
            </a:r>
            <a:r>
              <a:rPr sz="2100" spc="-135" dirty="0">
                <a:latin typeface="Times New Roman" panose="02020603050405020304"/>
                <a:cs typeface="Times New Roman" panose="02020603050405020304"/>
              </a:rPr>
              <a:t> </a:t>
            </a:r>
            <a:r>
              <a:rPr sz="2250" i="1" spc="-65" dirty="0">
                <a:latin typeface="Symbol" panose="05050102010706020507"/>
                <a:cs typeface="Symbol" panose="05050102010706020507"/>
              </a:rPr>
              <a:t></a:t>
            </a:r>
            <a:r>
              <a:rPr sz="2250" i="1" spc="-280" dirty="0">
                <a:latin typeface="Times New Roman" panose="02020603050405020304"/>
                <a:cs typeface="Times New Roman" panose="02020603050405020304"/>
              </a:rPr>
              <a:t> </a:t>
            </a:r>
            <a:r>
              <a:rPr sz="4800" spc="7" baseline="-9000" dirty="0">
                <a:latin typeface="Symbol" panose="05050102010706020507"/>
                <a:cs typeface="Symbol" panose="05050102010706020507"/>
              </a:rPr>
              <a:t></a:t>
            </a:r>
            <a:endParaRPr sz="4800" baseline="-9000">
              <a:latin typeface="Symbol" panose="05050102010706020507"/>
              <a:cs typeface="Symbol" panose="05050102010706020507"/>
            </a:endParaRPr>
          </a:p>
        </p:txBody>
      </p:sp>
      <p:sp>
        <p:nvSpPr>
          <p:cNvPr id="24" name="object 24"/>
          <p:cNvSpPr txBox="1"/>
          <p:nvPr/>
        </p:nvSpPr>
        <p:spPr>
          <a:xfrm>
            <a:off x="4107319" y="4478007"/>
            <a:ext cx="896619" cy="202565"/>
          </a:xfrm>
          <a:prstGeom prst="rect">
            <a:avLst/>
          </a:prstGeom>
        </p:spPr>
        <p:txBody>
          <a:bodyPr vert="horz" wrap="square" lIns="0" tIns="0" rIns="0" bIns="0" rtlCol="0">
            <a:spAutoFit/>
          </a:bodyPr>
          <a:lstStyle/>
          <a:p>
            <a:pPr marL="12700">
              <a:lnSpc>
                <a:spcPct val="100000"/>
              </a:lnSpc>
              <a:tabLst>
                <a:tab pos="838835" algn="l"/>
              </a:tabLst>
            </a:pPr>
            <a:r>
              <a:rPr sz="1250" i="1" spc="-5" dirty="0">
                <a:latin typeface="Times New Roman" panose="02020603050405020304"/>
                <a:cs typeface="Times New Roman" panose="02020603050405020304"/>
              </a:rPr>
              <a:t>i </a:t>
            </a:r>
            <a:r>
              <a:rPr sz="1250" i="1" spc="9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1</a:t>
            </a:r>
            <a:r>
              <a:rPr sz="1250" i="1" spc="-5" dirty="0">
                <a:latin typeface="Times New Roman" panose="02020603050405020304"/>
                <a:cs typeface="Times New Roman" panose="02020603050405020304"/>
              </a:rPr>
              <a:t> </a:t>
            </a:r>
            <a:r>
              <a:rPr sz="1250" i="1"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i</a:t>
            </a:r>
            <a:endParaRPr sz="1250">
              <a:latin typeface="Times New Roman" panose="02020603050405020304"/>
              <a:cs typeface="Times New Roman" panose="02020603050405020304"/>
            </a:endParaRPr>
          </a:p>
        </p:txBody>
      </p:sp>
      <p:sp>
        <p:nvSpPr>
          <p:cNvPr id="25" name="object 25"/>
          <p:cNvSpPr txBox="1"/>
          <p:nvPr/>
        </p:nvSpPr>
        <p:spPr>
          <a:xfrm>
            <a:off x="3057283" y="5301995"/>
            <a:ext cx="845185" cy="241935"/>
          </a:xfrm>
          <a:prstGeom prst="rect">
            <a:avLst/>
          </a:prstGeom>
        </p:spPr>
        <p:txBody>
          <a:bodyPr vert="horz" wrap="square" lIns="0" tIns="0" rIns="0" bIns="0" rtlCol="0">
            <a:spAutoFit/>
          </a:bodyPr>
          <a:lstStyle/>
          <a:p>
            <a:pPr marL="12700">
              <a:lnSpc>
                <a:spcPct val="100000"/>
              </a:lnSpc>
              <a:tabLst>
                <a:tab pos="581025" algn="l"/>
              </a:tabLst>
            </a:pPr>
            <a:r>
              <a:rPr sz="1500" i="1" spc="10" dirty="0">
                <a:latin typeface="Times New Roman" panose="02020603050405020304"/>
                <a:cs typeface="Times New Roman" panose="02020603050405020304"/>
              </a:rPr>
              <a:t>i	</a:t>
            </a:r>
            <a:r>
              <a:rPr sz="1500" i="1" spc="70" dirty="0">
                <a:latin typeface="Times New Roman" panose="02020603050405020304"/>
                <a:cs typeface="Times New Roman" panose="02020603050405020304"/>
              </a:rPr>
              <a:t>i</a:t>
            </a:r>
            <a:r>
              <a:rPr sz="1500" spc="-114" dirty="0">
                <a:latin typeface="Symbol" panose="05050102010706020507"/>
                <a:cs typeface="Symbol" panose="05050102010706020507"/>
              </a:rPr>
              <a:t></a:t>
            </a:r>
            <a:r>
              <a:rPr sz="1500" spc="20" dirty="0">
                <a:latin typeface="Times New Roman" panose="02020603050405020304"/>
                <a:cs typeface="Times New Roman" panose="02020603050405020304"/>
              </a:rPr>
              <a:t>1</a:t>
            </a:r>
            <a:endParaRPr sz="1500">
              <a:latin typeface="Times New Roman" panose="02020603050405020304"/>
              <a:cs typeface="Times New Roman" panose="02020603050405020304"/>
            </a:endParaRPr>
          </a:p>
        </p:txBody>
      </p:sp>
      <p:sp>
        <p:nvSpPr>
          <p:cNvPr id="26" name="object 26"/>
          <p:cNvSpPr txBox="1"/>
          <p:nvPr/>
        </p:nvSpPr>
        <p:spPr>
          <a:xfrm>
            <a:off x="2850756" y="5072126"/>
            <a:ext cx="800735" cy="415290"/>
          </a:xfrm>
          <a:prstGeom prst="rect">
            <a:avLst/>
          </a:prstGeom>
        </p:spPr>
        <p:txBody>
          <a:bodyPr vert="horz" wrap="square" lIns="0" tIns="0" rIns="0" bIns="0" rtlCol="0">
            <a:spAutoFit/>
          </a:bodyPr>
          <a:lstStyle/>
          <a:p>
            <a:pPr marL="12700">
              <a:lnSpc>
                <a:spcPct val="100000"/>
              </a:lnSpc>
            </a:pPr>
            <a:r>
              <a:rPr sz="2650" i="1" spc="190" dirty="0">
                <a:latin typeface="Times New Roman" panose="02020603050405020304"/>
                <a:cs typeface="Times New Roman" panose="02020603050405020304"/>
              </a:rPr>
              <a:t>Q</a:t>
            </a:r>
            <a:r>
              <a:rPr sz="2650" spc="-280" dirty="0">
                <a:latin typeface="宋体" panose="02010600030101010101" pitchFamily="2" charset="-122"/>
                <a:cs typeface="宋体" panose="02010600030101010101" pitchFamily="2" charset="-122"/>
              </a:rPr>
              <a:t>和</a:t>
            </a:r>
            <a:r>
              <a:rPr sz="2650" i="1" spc="-290" dirty="0">
                <a:latin typeface="Times New Roman" panose="02020603050405020304"/>
                <a:cs typeface="Times New Roman" panose="02020603050405020304"/>
              </a:rPr>
              <a:t>Q</a:t>
            </a:r>
            <a:endParaRPr sz="2650">
              <a:latin typeface="Times New Roman" panose="02020603050405020304"/>
              <a:cs typeface="Times New Roman" panose="02020603050405020304"/>
            </a:endParaRPr>
          </a:p>
        </p:txBody>
      </p:sp>
      <p:sp>
        <p:nvSpPr>
          <p:cNvPr id="27" name="object 27"/>
          <p:cNvSpPr/>
          <p:nvPr/>
        </p:nvSpPr>
        <p:spPr>
          <a:xfrm>
            <a:off x="6915786" y="5512379"/>
            <a:ext cx="0" cy="401955"/>
          </a:xfrm>
          <a:custGeom>
            <a:avLst/>
            <a:gdLst/>
            <a:ahLst/>
            <a:cxnLst/>
            <a:rect l="l" t="t" r="r" b="b"/>
            <a:pathLst>
              <a:path h="401954">
                <a:moveTo>
                  <a:pt x="0" y="0"/>
                </a:moveTo>
                <a:lnTo>
                  <a:pt x="0" y="401573"/>
                </a:lnTo>
              </a:path>
            </a:pathLst>
          </a:custGeom>
          <a:ln w="12520">
            <a:solidFill>
              <a:srgbClr val="000000"/>
            </a:solidFill>
          </a:ln>
        </p:spPr>
        <p:txBody>
          <a:bodyPr wrap="square" lIns="0" tIns="0" rIns="0" bIns="0" rtlCol="0"/>
          <a:lstStyle/>
          <a:p>
            <a:endParaRPr/>
          </a:p>
        </p:txBody>
      </p:sp>
      <p:sp>
        <p:nvSpPr>
          <p:cNvPr id="28" name="object 28"/>
          <p:cNvSpPr/>
          <p:nvPr/>
        </p:nvSpPr>
        <p:spPr>
          <a:xfrm>
            <a:off x="7267069" y="5512379"/>
            <a:ext cx="0" cy="401955"/>
          </a:xfrm>
          <a:custGeom>
            <a:avLst/>
            <a:gdLst/>
            <a:ahLst/>
            <a:cxnLst/>
            <a:rect l="l" t="t" r="r" b="b"/>
            <a:pathLst>
              <a:path h="401954">
                <a:moveTo>
                  <a:pt x="0" y="0"/>
                </a:moveTo>
                <a:lnTo>
                  <a:pt x="0" y="401573"/>
                </a:lnTo>
              </a:path>
            </a:pathLst>
          </a:custGeom>
          <a:ln w="12520">
            <a:solidFill>
              <a:srgbClr val="000000"/>
            </a:solidFill>
          </a:ln>
        </p:spPr>
        <p:txBody>
          <a:bodyPr wrap="square" lIns="0" tIns="0" rIns="0" bIns="0" rtlCol="0"/>
          <a:lstStyle/>
          <a:p>
            <a:endParaRPr/>
          </a:p>
        </p:txBody>
      </p:sp>
      <p:sp>
        <p:nvSpPr>
          <p:cNvPr id="29" name="object 29"/>
          <p:cNvSpPr txBox="1"/>
          <p:nvPr/>
        </p:nvSpPr>
        <p:spPr>
          <a:xfrm>
            <a:off x="1960752" y="5440400"/>
            <a:ext cx="7312659" cy="1556385"/>
          </a:xfrm>
          <a:prstGeom prst="rect">
            <a:avLst/>
          </a:prstGeom>
        </p:spPr>
        <p:txBody>
          <a:bodyPr vert="horz" wrap="square" lIns="0" tIns="0" rIns="0" bIns="0" rtlCol="0">
            <a:spAutoFit/>
          </a:bodyPr>
          <a:lstStyle/>
          <a:p>
            <a:pPr marL="12700" marR="5080">
              <a:lnSpc>
                <a:spcPts val="3370"/>
              </a:lnSpc>
            </a:pPr>
            <a:r>
              <a:rPr sz="2800" spc="-5" dirty="0">
                <a:latin typeface="新宋体" panose="02010609030101010101" charset="-122"/>
                <a:cs typeface="新宋体" panose="02010609030101010101" charset="-122"/>
              </a:rPr>
              <a:t>的查询点位置</a:t>
            </a:r>
            <a:r>
              <a:rPr sz="2800" dirty="0">
                <a:latin typeface="新宋体" panose="02010609030101010101" charset="-122"/>
                <a:cs typeface="新宋体" panose="02010609030101010101" charset="-122"/>
              </a:rPr>
              <a:t>；</a:t>
            </a:r>
            <a:r>
              <a:rPr sz="2800" spc="-805" dirty="0">
                <a:latin typeface="新宋体" panose="02010609030101010101" charset="-122"/>
                <a:cs typeface="新宋体" panose="02010609030101010101" charset="-122"/>
              </a:rPr>
              <a:t> </a:t>
            </a:r>
            <a:r>
              <a:rPr sz="3900" i="1" spc="-382" baseline="2000" dirty="0">
                <a:latin typeface="Times New Roman" panose="02020603050405020304"/>
                <a:cs typeface="Times New Roman" panose="02020603050405020304"/>
              </a:rPr>
              <a:t>D</a:t>
            </a:r>
            <a:r>
              <a:rPr sz="2250" i="1" spc="15" baseline="-20000" dirty="0">
                <a:latin typeface="Times New Roman" panose="02020603050405020304"/>
                <a:cs typeface="Times New Roman" panose="02020603050405020304"/>
              </a:rPr>
              <a:t>i</a:t>
            </a:r>
            <a:r>
              <a:rPr sz="2250" i="1" spc="-352" baseline="-20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是</a:t>
            </a:r>
            <a:r>
              <a:rPr sz="2800" spc="-5" dirty="0">
                <a:latin typeface="新宋体" panose="02010609030101010101" charset="-122"/>
                <a:cs typeface="新宋体" panose="02010609030101010101" charset="-122"/>
              </a:rPr>
              <a:t>特征向量</a:t>
            </a:r>
            <a:r>
              <a:rPr sz="2800" spc="35" dirty="0">
                <a:latin typeface="新宋体" panose="02010609030101010101" charset="-122"/>
                <a:cs typeface="新宋体" panose="02010609030101010101" charset="-122"/>
              </a:rPr>
              <a:t>，</a:t>
            </a:r>
            <a:r>
              <a:rPr sz="3900" i="1" spc="-382" baseline="-2000" dirty="0">
                <a:latin typeface="Times New Roman" panose="02020603050405020304"/>
                <a:cs typeface="Times New Roman" panose="02020603050405020304"/>
              </a:rPr>
              <a:t>D</a:t>
            </a:r>
            <a:r>
              <a:rPr sz="2250" i="1" spc="15" baseline="-28000" dirty="0">
                <a:latin typeface="Times New Roman" panose="02020603050405020304"/>
                <a:cs typeface="Times New Roman" panose="02020603050405020304"/>
              </a:rPr>
              <a:t>i</a:t>
            </a:r>
            <a:r>
              <a:rPr sz="2250" i="1" baseline="-28000" dirty="0">
                <a:latin typeface="Times New Roman" panose="02020603050405020304"/>
                <a:cs typeface="Times New Roman" panose="02020603050405020304"/>
              </a:rPr>
              <a:t> </a:t>
            </a:r>
            <a:r>
              <a:rPr sz="2250" i="1" spc="-67" baseline="-28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是</a:t>
            </a:r>
            <a:r>
              <a:rPr sz="2800" spc="70" dirty="0">
                <a:latin typeface="新宋体" panose="02010609030101010101" charset="-122"/>
                <a:cs typeface="新宋体" panose="02010609030101010101" charset="-122"/>
              </a:rPr>
              <a:t> </a:t>
            </a:r>
            <a:r>
              <a:rPr sz="3900" i="1" spc="-382" baseline="2000" dirty="0">
                <a:latin typeface="Times New Roman" panose="02020603050405020304"/>
                <a:cs typeface="Times New Roman" panose="02020603050405020304"/>
              </a:rPr>
              <a:t>D</a:t>
            </a:r>
            <a:r>
              <a:rPr sz="2250" i="1" spc="15" baseline="-20000" dirty="0">
                <a:latin typeface="Times New Roman" panose="02020603050405020304"/>
                <a:cs typeface="Times New Roman" panose="02020603050405020304"/>
              </a:rPr>
              <a:t>i</a:t>
            </a:r>
            <a:r>
              <a:rPr sz="2250" i="1" baseline="-20000" dirty="0">
                <a:latin typeface="Times New Roman" panose="02020603050405020304"/>
                <a:cs typeface="Times New Roman" panose="02020603050405020304"/>
              </a:rPr>
              <a:t> </a:t>
            </a:r>
            <a:r>
              <a:rPr sz="2250" i="1" spc="-127" baseline="-20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的基 </a:t>
            </a:r>
            <a:r>
              <a:rPr sz="2800" dirty="0">
                <a:latin typeface="新宋体" panose="02010609030101010101" charset="-122"/>
                <a:cs typeface="新宋体" panose="02010609030101010101" charset="-122"/>
              </a:rPr>
              <a:t>数</a:t>
            </a:r>
            <a:r>
              <a:rPr sz="2800" spc="-10" dirty="0">
                <a:latin typeface="新宋体" panose="02010609030101010101" charset="-122"/>
                <a:cs typeface="新宋体" panose="02010609030101010101" charset="-122"/>
              </a:rPr>
              <a:t>，</a:t>
            </a:r>
            <a:r>
              <a:rPr sz="2950" i="1" spc="-75" dirty="0">
                <a:latin typeface="新宋体" panose="02010609030101010101" charset="-122"/>
                <a:cs typeface="新宋体" panose="02010609030101010101" charset="-122"/>
              </a:rPr>
              <a:t>re</a:t>
            </a:r>
            <a:r>
              <a:rPr sz="2950" i="1" spc="-80" dirty="0">
                <a:latin typeface="新宋体" panose="02010609030101010101" charset="-122"/>
                <a:cs typeface="新宋体" panose="02010609030101010101" charset="-122"/>
              </a:rPr>
              <a:t>l</a:t>
            </a:r>
            <a:r>
              <a:rPr sz="2800" dirty="0">
                <a:latin typeface="新宋体" panose="02010609030101010101" charset="-122"/>
                <a:cs typeface="新宋体" panose="02010609030101010101" charset="-122"/>
              </a:rPr>
              <a:t>和</a:t>
            </a:r>
            <a:r>
              <a:rPr sz="2950" i="1" spc="-80" dirty="0">
                <a:latin typeface="新宋体" panose="02010609030101010101" charset="-122"/>
                <a:cs typeface="新宋体" panose="02010609030101010101" charset="-122"/>
              </a:rPr>
              <a:t>nonrel</a:t>
            </a:r>
            <a:r>
              <a:rPr sz="2800" spc="-5" dirty="0">
                <a:latin typeface="新宋体" panose="02010609030101010101" charset="-122"/>
                <a:cs typeface="新宋体" panose="02010609030101010101" charset="-122"/>
              </a:rPr>
              <a:t>表示相关文档和非相关文档，</a:t>
            </a:r>
            <a:endParaRPr sz="2800">
              <a:latin typeface="新宋体" panose="02010609030101010101" charset="-122"/>
              <a:cs typeface="新宋体" panose="02010609030101010101" charset="-122"/>
            </a:endParaRPr>
          </a:p>
          <a:p>
            <a:pPr marL="102235">
              <a:lnSpc>
                <a:spcPts val="3395"/>
              </a:lnSpc>
              <a:spcBef>
                <a:spcPts val="2120"/>
              </a:spcBef>
              <a:tabLst>
                <a:tab pos="901065" algn="l"/>
              </a:tabLst>
            </a:pPr>
            <a:r>
              <a:rPr sz="3825" i="1" spc="-135" baseline="10000" dirty="0">
                <a:latin typeface="Symbol" panose="05050102010706020507"/>
                <a:cs typeface="Symbol" panose="05050102010706020507"/>
              </a:rPr>
              <a:t></a:t>
            </a:r>
            <a:r>
              <a:rPr sz="3825" i="1" spc="337" baseline="10000" dirty="0">
                <a:latin typeface="Times New Roman" panose="02020603050405020304"/>
                <a:cs typeface="Times New Roman" panose="02020603050405020304"/>
              </a:rPr>
              <a:t> </a:t>
            </a:r>
            <a:r>
              <a:rPr sz="3600" baseline="10000" dirty="0">
                <a:latin typeface="Times New Roman" panose="02020603050405020304"/>
                <a:cs typeface="Times New Roman" panose="02020603050405020304"/>
              </a:rPr>
              <a:t>,</a:t>
            </a:r>
            <a:r>
              <a:rPr sz="3600" spc="89" baseline="10000" dirty="0">
                <a:latin typeface="Times New Roman" panose="02020603050405020304"/>
                <a:cs typeface="Times New Roman" panose="02020603050405020304"/>
              </a:rPr>
              <a:t> </a:t>
            </a:r>
            <a:r>
              <a:rPr sz="3825" i="1" spc="-120" baseline="10000" dirty="0">
                <a:latin typeface="Symbol" panose="05050102010706020507"/>
                <a:cs typeface="Symbol" panose="05050102010706020507"/>
              </a:rPr>
              <a:t></a:t>
            </a:r>
            <a:r>
              <a:rPr sz="3825" i="1" baseline="10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和</a:t>
            </a:r>
            <a:r>
              <a:rPr sz="2800" spc="-825" dirty="0">
                <a:latin typeface="新宋体" panose="02010609030101010101" charset="-122"/>
                <a:cs typeface="新宋体" panose="02010609030101010101" charset="-122"/>
              </a:rPr>
              <a:t> </a:t>
            </a:r>
            <a:r>
              <a:rPr sz="4350" i="1" spc="-75" baseline="6000" dirty="0">
                <a:latin typeface="Symbol" panose="05050102010706020507"/>
                <a:cs typeface="Symbol" panose="05050102010706020507"/>
              </a:rPr>
              <a:t></a:t>
            </a:r>
            <a:r>
              <a:rPr sz="4350" i="1" spc="525" baseline="6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是适当的参数,已在MARS中被实现</a:t>
            </a:r>
            <a:endParaRPr sz="2800">
              <a:latin typeface="新宋体" panose="02010609030101010101" charset="-122"/>
              <a:cs typeface="新宋体" panose="02010609030101010101" charset="-122"/>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03565" y="1767585"/>
            <a:ext cx="7947659" cy="240030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相关反馈的研究</a:t>
            </a:r>
            <a:endParaRPr sz="3200">
              <a:latin typeface="新宋体" panose="02010609030101010101" charset="-122"/>
              <a:cs typeface="新宋体" panose="02010609030101010101" charset="-122"/>
            </a:endParaRPr>
          </a:p>
          <a:p>
            <a:pPr marL="469265"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再加权/调整权重：提高那些有助于检索相关 图像的特征的权重，同时降低有碍于检索相关图 像的特征的权重。MARS系统实现了被称为标准背 离方法的再加权方法的较小的改进</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相关反馈</a:t>
            </a:r>
          </a:p>
        </p:txBody>
      </p:sp>
      <p:sp>
        <p:nvSpPr>
          <p:cNvPr id="7" name="object 7"/>
          <p:cNvSpPr txBox="1"/>
          <p:nvPr/>
        </p:nvSpPr>
        <p:spPr>
          <a:xfrm>
            <a:off x="773564" y="288290"/>
            <a:ext cx="124460" cy="207645"/>
          </a:xfrm>
          <a:prstGeom prst="rect">
            <a:avLst/>
          </a:prstGeom>
        </p:spPr>
        <p:txBody>
          <a:bodyPr vert="horz" wrap="square" lIns="0" tIns="0" rIns="0" bIns="0" rtlCol="0">
            <a:spAutoFit/>
          </a:bodyPr>
          <a:lstStyle/>
          <a:p>
            <a:pPr marL="12700">
              <a:lnSpc>
                <a:spcPct val="100000"/>
              </a:lnSpc>
            </a:pPr>
            <a:r>
              <a:rPr sz="1300" i="1" spc="-45" dirty="0">
                <a:latin typeface="Symbol" panose="05050102010706020507"/>
                <a:cs typeface="Symbol" panose="05050102010706020507"/>
              </a:rPr>
              <a:t></a:t>
            </a:r>
            <a:endParaRPr sz="1300">
              <a:latin typeface="Symbol" panose="05050102010706020507"/>
              <a:cs typeface="Symbol" panose="05050102010706020507"/>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754251" y="1655317"/>
            <a:ext cx="6080125" cy="5557520"/>
          </a:xfrm>
          <a:prstGeom prst="rect">
            <a:avLst/>
          </a:prstGeom>
        </p:spPr>
        <p:txBody>
          <a:bodyPr vert="horz" wrap="square" lIns="0" tIns="0" rIns="0" bIns="0" rtlCol="0">
            <a:spAutoFit/>
          </a:bodyPr>
          <a:lstStyle/>
          <a:p>
            <a:pPr marL="12700">
              <a:lnSpc>
                <a:spcPct val="100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为什么需要基于内容的图像检索?</a:t>
            </a:r>
            <a:endParaRPr sz="2800">
              <a:latin typeface="新宋体" panose="02010609030101010101" charset="-122"/>
              <a:cs typeface="新宋体" panose="02010609030101010101" charset="-122"/>
            </a:endParaRPr>
          </a:p>
          <a:p>
            <a:pPr marL="12700">
              <a:lnSpc>
                <a:spcPct val="100000"/>
              </a:lnSpc>
              <a:spcBef>
                <a:spcPts val="1755"/>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查询方式，查询demo，现有系统简介</a:t>
            </a:r>
            <a:endParaRPr sz="2800">
              <a:latin typeface="新宋体" panose="02010609030101010101" charset="-122"/>
              <a:cs typeface="新宋体" panose="02010609030101010101" charset="-122"/>
            </a:endParaRPr>
          </a:p>
          <a:p>
            <a:pPr marL="12700">
              <a:lnSpc>
                <a:spcPct val="100000"/>
              </a:lnSpc>
              <a:spcBef>
                <a:spcPts val="1685"/>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具体内容</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特征提取</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相似度匹配</a:t>
            </a:r>
            <a:endParaRPr sz="2800">
              <a:latin typeface="新宋体" panose="02010609030101010101" charset="-122"/>
              <a:cs typeface="新宋体" panose="02010609030101010101" charset="-122"/>
            </a:endParaRPr>
          </a:p>
          <a:p>
            <a:pPr marL="927100">
              <a:lnSpc>
                <a:spcPct val="100000"/>
              </a:lnSpc>
              <a:spcBef>
                <a:spcPts val="1685"/>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相关反馈</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索引结构</a:t>
            </a:r>
            <a:endParaRPr sz="2800">
              <a:latin typeface="新宋体" panose="02010609030101010101" charset="-122"/>
              <a:cs typeface="新宋体" panose="02010609030101010101" charset="-122"/>
            </a:endParaRPr>
          </a:p>
          <a:p>
            <a:pPr marL="12700">
              <a:lnSpc>
                <a:spcPct val="100000"/>
              </a:lnSpc>
              <a:spcBef>
                <a:spcPts val="1690"/>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MPEG-7介绍：性能评价等</a:t>
            </a:r>
            <a:endParaRPr sz="2800">
              <a:latin typeface="新宋体" panose="02010609030101010101" charset="-122"/>
              <a:cs typeface="新宋体" panose="02010609030101010101" charset="-122"/>
            </a:endParaRPr>
          </a:p>
          <a:p>
            <a:pPr marL="12700">
              <a:lnSpc>
                <a:spcPts val="3295"/>
              </a:lnSpc>
              <a:spcBef>
                <a:spcPts val="1685"/>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思考的几个问题？</a:t>
            </a:r>
            <a:endParaRPr sz="2800">
              <a:latin typeface="新宋体" panose="02010609030101010101" charset="-122"/>
              <a:cs typeface="新宋体" panose="02010609030101010101" charset="-122"/>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754251" y="1867915"/>
            <a:ext cx="7616190" cy="4060825"/>
          </a:xfrm>
          <a:prstGeom prst="rect">
            <a:avLst/>
          </a:prstGeom>
        </p:spPr>
        <p:txBody>
          <a:bodyPr vert="horz" wrap="square" lIns="0" tIns="0" rIns="0" bIns="0" rtlCol="0">
            <a:spAutoFit/>
          </a:bodyPr>
          <a:lstStyle/>
          <a:p>
            <a:pPr marL="12700">
              <a:lnSpc>
                <a:spcPct val="100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为什么需要索引结构?</a:t>
            </a:r>
            <a:endParaRPr sz="2800">
              <a:latin typeface="新宋体" panose="02010609030101010101" charset="-122"/>
              <a:cs typeface="新宋体" panose="02010609030101010101" charset="-122"/>
            </a:endParaRPr>
          </a:p>
          <a:p>
            <a:pPr marL="469900">
              <a:lnSpc>
                <a:spcPct val="100000"/>
              </a:lnSpc>
              <a:spcBef>
                <a:spcPts val="175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海量的图像内容</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图像检索的速度要求</a:t>
            </a:r>
            <a:endParaRPr sz="2800">
              <a:latin typeface="新宋体" panose="02010609030101010101" charset="-122"/>
              <a:cs typeface="新宋体" panose="02010609030101010101" charset="-122"/>
            </a:endParaRPr>
          </a:p>
          <a:p>
            <a:pPr marL="12700">
              <a:lnSpc>
                <a:spcPct val="100000"/>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可用的索引结构</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满足距离定义的索引结构，如使用欧式距离 度量图像的相似度</a:t>
            </a:r>
            <a:endParaRPr sz="2800">
              <a:latin typeface="新宋体" panose="02010609030101010101" charset="-122"/>
              <a:cs typeface="新宋体" panose="02010609030101010101" charset="-122"/>
            </a:endParaRPr>
          </a:p>
          <a:p>
            <a:pPr marL="469900">
              <a:lnSpc>
                <a:spcPts val="3295"/>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距离的定义</a:t>
            </a:r>
            <a:endParaRPr sz="2800">
              <a:latin typeface="新宋体" panose="02010609030101010101" charset="-122"/>
              <a:cs typeface="新宋体" panose="02010609030101010101" charset="-122"/>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754251" y="1674367"/>
            <a:ext cx="3548379" cy="968375"/>
          </a:xfrm>
          <a:prstGeom prst="rect">
            <a:avLst/>
          </a:prstGeom>
        </p:spPr>
        <p:txBody>
          <a:bodyPr vert="horz" wrap="square" lIns="0" tIns="0" rIns="0" bIns="0" rtlCol="0">
            <a:spAutoFit/>
          </a:bodyPr>
          <a:lstStyle/>
          <a:p>
            <a:pPr marL="12700">
              <a:lnSpc>
                <a:spcPct val="100000"/>
              </a:lnSpc>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可用的索引结构</a:t>
            </a:r>
            <a:endParaRPr sz="2800">
              <a:latin typeface="新宋体" panose="02010609030101010101" charset="-122"/>
              <a:cs typeface="新宋体" panose="02010609030101010101" charset="-122"/>
            </a:endParaRPr>
          </a:p>
          <a:p>
            <a:pPr marL="469900">
              <a:lnSpc>
                <a:spcPts val="2835"/>
              </a:lnSpc>
              <a:spcBef>
                <a:spcPts val="142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距离的定义（续）：</a:t>
            </a:r>
            <a:endParaRPr sz="2400">
              <a:latin typeface="新宋体" panose="02010609030101010101" charset="-122"/>
              <a:cs typeface="新宋体" panose="02010609030101010101" charset="-122"/>
            </a:endParaRPr>
          </a:p>
        </p:txBody>
      </p:sp>
      <p:sp>
        <p:nvSpPr>
          <p:cNvPr id="8" name="object 8"/>
          <p:cNvSpPr txBox="1"/>
          <p:nvPr/>
        </p:nvSpPr>
        <p:spPr>
          <a:xfrm>
            <a:off x="2257932" y="5176266"/>
            <a:ext cx="7341234" cy="1821180"/>
          </a:xfrm>
          <a:prstGeom prst="rect">
            <a:avLst/>
          </a:prstGeom>
        </p:spPr>
        <p:txBody>
          <a:bodyPr vert="horz" wrap="square" lIns="0" tIns="0" rIns="0" bIns="0" rtlCol="0">
            <a:spAutoFit/>
          </a:bodyPr>
          <a:lstStyle/>
          <a:p>
            <a:pPr marL="12700">
              <a:lnSpc>
                <a:spcPct val="100000"/>
              </a:lnSpc>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图像相似度的实际情况</a:t>
            </a:r>
            <a:endParaRPr sz="2400">
              <a:latin typeface="新宋体" panose="02010609030101010101" charset="-122"/>
              <a:cs typeface="新宋体" panose="02010609030101010101" charset="-122"/>
            </a:endParaRPr>
          </a:p>
          <a:p>
            <a:pPr marL="318135" marR="5080" indent="-306070">
              <a:lnSpc>
                <a:spcPct val="150000"/>
              </a:lnSpc>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挑战性问题 如何兼顾检索正确性和速度的要求，研究图像检索的</a:t>
            </a:r>
            <a:endParaRPr sz="2400">
              <a:latin typeface="新宋体" panose="02010609030101010101" charset="-122"/>
              <a:cs typeface="新宋体" panose="02010609030101010101" charset="-122"/>
            </a:endParaRPr>
          </a:p>
          <a:p>
            <a:pPr marL="12700">
              <a:lnSpc>
                <a:spcPts val="2830"/>
              </a:lnSpc>
            </a:pPr>
            <a:r>
              <a:rPr sz="2400" dirty="0">
                <a:latin typeface="新宋体" panose="02010609030101010101" charset="-122"/>
                <a:cs typeface="新宋体" panose="02010609030101010101" charset="-122"/>
              </a:rPr>
              <a:t>索引结构（包括视频镜头和视频片断的索引结构）</a:t>
            </a:r>
            <a:endParaRPr sz="2400">
              <a:latin typeface="新宋体" panose="02010609030101010101" charset="-122"/>
              <a:cs typeface="新宋体" panose="02010609030101010101" charset="-122"/>
            </a:endParaRPr>
          </a:p>
        </p:txBody>
      </p:sp>
      <p:graphicFrame>
        <p:nvGraphicFramePr>
          <p:cNvPr id="7" name="object 7"/>
          <p:cNvGraphicFramePr>
            <a:graphicFrameLocks noGrp="1"/>
          </p:cNvGraphicFramePr>
          <p:nvPr/>
        </p:nvGraphicFramePr>
        <p:xfrm>
          <a:off x="2963926" y="2809430"/>
          <a:ext cx="6292850" cy="2074670"/>
        </p:xfrm>
        <a:graphic>
          <a:graphicData uri="http://schemas.openxmlformats.org/drawingml/2006/table">
            <a:tbl>
              <a:tblPr firstRow="1" bandRow="1">
                <a:tableStyleId>{2D5ABB26-0587-4C30-8999-92F81FD0307C}</a:tableStyleId>
              </a:tblPr>
              <a:tblGrid>
                <a:gridCol w="403225">
                  <a:extLst>
                    <a:ext uri="{9D8B030D-6E8A-4147-A177-3AD203B41FA5}">
                      <a16:colId xmlns="" xmlns:a16="http://schemas.microsoft.com/office/drawing/2014/main" val="20000"/>
                    </a:ext>
                  </a:extLst>
                </a:gridCol>
                <a:gridCol w="2590800">
                  <a:extLst>
                    <a:ext uri="{9D8B030D-6E8A-4147-A177-3AD203B41FA5}">
                      <a16:colId xmlns="" xmlns:a16="http://schemas.microsoft.com/office/drawing/2014/main" val="20001"/>
                    </a:ext>
                  </a:extLst>
                </a:gridCol>
                <a:gridCol w="3298825">
                  <a:extLst>
                    <a:ext uri="{9D8B030D-6E8A-4147-A177-3AD203B41FA5}">
                      <a16:colId xmlns="" xmlns:a16="http://schemas.microsoft.com/office/drawing/2014/main" val="20002"/>
                    </a:ext>
                  </a:extLst>
                </a:gridCol>
              </a:tblGrid>
              <a:tr h="489838">
                <a:tc>
                  <a:txBody>
                    <a:bodyPr/>
                    <a:lstStyle/>
                    <a:p>
                      <a:pPr marL="22225">
                        <a:lnSpc>
                          <a:spcPct val="100000"/>
                        </a:lnSpc>
                        <a:spcBef>
                          <a:spcPts val="160"/>
                        </a:spcBef>
                      </a:pPr>
                      <a:r>
                        <a:rPr sz="2400" dirty="0">
                          <a:latin typeface="新宋体" panose="02010609030101010101" charset="-122"/>
                          <a:cs typeface="新宋体" panose="02010609030101010101" charset="-122"/>
                        </a:rPr>
                        <a:t>①</a:t>
                      </a:r>
                      <a:endParaRPr sz="2400">
                        <a:latin typeface="新宋体" panose="02010609030101010101" charset="-122"/>
                        <a:cs typeface="新宋体" panose="02010609030101010101" charset="-122"/>
                      </a:endParaRPr>
                    </a:p>
                  </a:txBody>
                  <a:tcPr marL="0" marR="0" marT="0" marB="0"/>
                </a:tc>
                <a:tc>
                  <a:txBody>
                    <a:bodyPr/>
                    <a:lstStyle/>
                    <a:p>
                      <a:pPr marL="76200">
                        <a:lnSpc>
                          <a:spcPct val="100000"/>
                        </a:lnSpc>
                        <a:spcBef>
                          <a:spcPts val="160"/>
                        </a:spcBef>
                        <a:tabLst>
                          <a:tab pos="1142365" algn="l"/>
                          <a:tab pos="1447165" algn="l"/>
                        </a:tabLst>
                      </a:pPr>
                      <a:r>
                        <a:rPr sz="2400" dirty="0">
                          <a:latin typeface="新宋体" panose="02010609030101010101" charset="-122"/>
                          <a:cs typeface="新宋体" panose="02010609030101010101" charset="-122"/>
                        </a:rPr>
                        <a:t>d(x,y)	=	d(y,x)</a:t>
                      </a:r>
                      <a:endParaRPr sz="2400">
                        <a:latin typeface="新宋体" panose="02010609030101010101" charset="-122"/>
                        <a:cs typeface="新宋体" panose="02010609030101010101" charset="-122"/>
                      </a:endParaRPr>
                    </a:p>
                  </a:txBody>
                  <a:tcPr marL="0" marR="0" marT="0" marB="0"/>
                </a:tc>
                <a:tc rowSpan="2">
                  <a:txBody>
                    <a:bodyPr/>
                    <a:lstStyle/>
                    <a:p>
                      <a:endParaRPr sz="24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547497">
                <a:tc>
                  <a:txBody>
                    <a:bodyPr/>
                    <a:lstStyle/>
                    <a:p>
                      <a:pPr marL="22225">
                        <a:lnSpc>
                          <a:spcPct val="100000"/>
                        </a:lnSpc>
                        <a:spcBef>
                          <a:spcPts val="620"/>
                        </a:spcBef>
                      </a:pPr>
                      <a:r>
                        <a:rPr sz="2400" dirty="0">
                          <a:latin typeface="新宋体" panose="02010609030101010101" charset="-122"/>
                          <a:cs typeface="新宋体" panose="02010609030101010101" charset="-122"/>
                        </a:rPr>
                        <a:t>②</a:t>
                      </a:r>
                      <a:endParaRPr sz="2400">
                        <a:latin typeface="新宋体" panose="02010609030101010101" charset="-122"/>
                        <a:cs typeface="新宋体" panose="02010609030101010101" charset="-122"/>
                      </a:endParaRPr>
                    </a:p>
                  </a:txBody>
                  <a:tcPr marL="0" marR="0" marT="0" marB="0"/>
                </a:tc>
                <a:tc>
                  <a:txBody>
                    <a:bodyPr/>
                    <a:lstStyle/>
                    <a:p>
                      <a:pPr marL="76200">
                        <a:lnSpc>
                          <a:spcPct val="100000"/>
                        </a:lnSpc>
                        <a:spcBef>
                          <a:spcPts val="620"/>
                        </a:spcBef>
                        <a:tabLst>
                          <a:tab pos="1142365" algn="l"/>
                          <a:tab pos="1447165" algn="l"/>
                        </a:tabLst>
                      </a:pPr>
                      <a:r>
                        <a:rPr sz="2400" dirty="0">
                          <a:latin typeface="新宋体" panose="02010609030101010101" charset="-122"/>
                          <a:cs typeface="新宋体" panose="02010609030101010101" charset="-122"/>
                        </a:rPr>
                        <a:t>d(x,x)	=	0</a:t>
                      </a:r>
                      <a:endParaRPr sz="2400">
                        <a:latin typeface="新宋体" panose="02010609030101010101" charset="-122"/>
                        <a:cs typeface="新宋体" panose="02010609030101010101" charset="-122"/>
                      </a:endParaRPr>
                    </a:p>
                  </a:txBody>
                  <a:tcPr marL="0" marR="0" marT="0" marB="0"/>
                </a:tc>
                <a:tc vMerge="1">
                  <a:txBody>
                    <a:bodyPr/>
                    <a:lstStyle/>
                    <a:p>
                      <a:endParaRPr lang="zh-CN"/>
                    </a:p>
                  </a:txBody>
                  <a:tcPr marL="0" marR="0" marT="0" marB="0"/>
                </a:tc>
                <a:extLst>
                  <a:ext uri="{0D108BD9-81ED-4DB2-BD59-A6C34878D82A}">
                    <a16:rowId xmlns="" xmlns:a16="http://schemas.microsoft.com/office/drawing/2014/main" val="10001"/>
                  </a:ext>
                </a:extLst>
              </a:tr>
              <a:tr h="547496">
                <a:tc>
                  <a:txBody>
                    <a:bodyPr/>
                    <a:lstStyle/>
                    <a:p>
                      <a:pPr marL="22225">
                        <a:lnSpc>
                          <a:spcPct val="100000"/>
                        </a:lnSpc>
                        <a:spcBef>
                          <a:spcPts val="615"/>
                        </a:spcBef>
                      </a:pPr>
                      <a:r>
                        <a:rPr sz="2400" dirty="0">
                          <a:latin typeface="新宋体" panose="02010609030101010101" charset="-122"/>
                          <a:cs typeface="新宋体" panose="02010609030101010101" charset="-122"/>
                        </a:rPr>
                        <a:t>③</a:t>
                      </a:r>
                      <a:endParaRPr sz="2400">
                        <a:latin typeface="新宋体" panose="02010609030101010101" charset="-122"/>
                        <a:cs typeface="新宋体" panose="02010609030101010101" charset="-122"/>
                      </a:endParaRPr>
                    </a:p>
                  </a:txBody>
                  <a:tcPr marL="0" marR="0" marT="0" marB="0"/>
                </a:tc>
                <a:tc>
                  <a:txBody>
                    <a:bodyPr/>
                    <a:lstStyle/>
                    <a:p>
                      <a:pPr marL="76200">
                        <a:lnSpc>
                          <a:spcPct val="100000"/>
                        </a:lnSpc>
                        <a:spcBef>
                          <a:spcPts val="615"/>
                        </a:spcBef>
                        <a:tabLst>
                          <a:tab pos="380365" algn="l"/>
                          <a:tab pos="685165" algn="l"/>
                          <a:tab pos="1751330" algn="l"/>
                          <a:tab pos="2056130" algn="l"/>
                        </a:tabLst>
                      </a:pPr>
                      <a:r>
                        <a:rPr sz="2400" dirty="0">
                          <a:latin typeface="新宋体" panose="02010609030101010101" charset="-122"/>
                          <a:cs typeface="新宋体" panose="02010609030101010101" charset="-122"/>
                        </a:rPr>
                        <a:t>0	&lt;	d(x,y)	&lt;	∞,</a:t>
                      </a:r>
                      <a:endParaRPr sz="2400">
                        <a:latin typeface="新宋体" panose="02010609030101010101" charset="-122"/>
                        <a:cs typeface="新宋体" panose="02010609030101010101" charset="-122"/>
                      </a:endParaRPr>
                    </a:p>
                  </a:txBody>
                  <a:tcPr marL="0" marR="0" marT="0" marB="0"/>
                </a:tc>
                <a:tc>
                  <a:txBody>
                    <a:bodyPr/>
                    <a:lstStyle/>
                    <a:p>
                      <a:pPr marL="76200">
                        <a:lnSpc>
                          <a:spcPct val="100000"/>
                        </a:lnSpc>
                        <a:spcBef>
                          <a:spcPts val="615"/>
                        </a:spcBef>
                      </a:pPr>
                      <a:r>
                        <a:rPr sz="2400" dirty="0">
                          <a:latin typeface="新宋体" panose="02010609030101010101" charset="-122"/>
                          <a:cs typeface="新宋体" panose="02010609030101010101" charset="-122"/>
                        </a:rPr>
                        <a:t>x≠y</a:t>
                      </a:r>
                      <a:endParaRPr sz="24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2"/>
                  </a:ext>
                </a:extLst>
              </a:tr>
              <a:tr h="489839">
                <a:tc>
                  <a:txBody>
                    <a:bodyPr/>
                    <a:lstStyle/>
                    <a:p>
                      <a:pPr marL="22225">
                        <a:lnSpc>
                          <a:spcPct val="100000"/>
                        </a:lnSpc>
                        <a:spcBef>
                          <a:spcPts val="620"/>
                        </a:spcBef>
                      </a:pPr>
                      <a:r>
                        <a:rPr sz="2400" dirty="0">
                          <a:latin typeface="新宋体" panose="02010609030101010101" charset="-122"/>
                          <a:cs typeface="新宋体" panose="02010609030101010101" charset="-122"/>
                        </a:rPr>
                        <a:t>④</a:t>
                      </a:r>
                      <a:endParaRPr sz="2400">
                        <a:latin typeface="新宋体" panose="02010609030101010101" charset="-122"/>
                        <a:cs typeface="新宋体" panose="02010609030101010101" charset="-122"/>
                      </a:endParaRPr>
                    </a:p>
                  </a:txBody>
                  <a:tcPr marL="0" marR="0" marT="0" marB="0"/>
                </a:tc>
                <a:tc>
                  <a:txBody>
                    <a:bodyPr/>
                    <a:lstStyle/>
                    <a:p>
                      <a:pPr marL="76200">
                        <a:lnSpc>
                          <a:spcPct val="100000"/>
                        </a:lnSpc>
                        <a:spcBef>
                          <a:spcPts val="620"/>
                        </a:spcBef>
                        <a:tabLst>
                          <a:tab pos="1142365" algn="l"/>
                          <a:tab pos="1599565" algn="l"/>
                        </a:tabLst>
                      </a:pPr>
                      <a:r>
                        <a:rPr sz="2400" dirty="0">
                          <a:latin typeface="新宋体" panose="02010609030101010101" charset="-122"/>
                          <a:cs typeface="新宋体" panose="02010609030101010101" charset="-122"/>
                        </a:rPr>
                        <a:t>d(x,y)	≤	d(x,z)</a:t>
                      </a:r>
                      <a:endParaRPr sz="2400">
                        <a:latin typeface="新宋体" panose="02010609030101010101" charset="-122"/>
                        <a:cs typeface="新宋体" panose="02010609030101010101" charset="-122"/>
                      </a:endParaRPr>
                    </a:p>
                  </a:txBody>
                  <a:tcPr marL="0" marR="0" marT="0" marB="0"/>
                </a:tc>
                <a:tc>
                  <a:txBody>
                    <a:bodyPr/>
                    <a:lstStyle/>
                    <a:p>
                      <a:pPr marL="76200">
                        <a:lnSpc>
                          <a:spcPct val="100000"/>
                        </a:lnSpc>
                        <a:spcBef>
                          <a:spcPts val="620"/>
                        </a:spcBef>
                        <a:tabLst>
                          <a:tab pos="380365" algn="l"/>
                          <a:tab pos="1447165" algn="l"/>
                        </a:tabLst>
                      </a:pPr>
                      <a:r>
                        <a:rPr sz="2400" dirty="0">
                          <a:latin typeface="新宋体" panose="02010609030101010101" charset="-122"/>
                          <a:cs typeface="新宋体" panose="02010609030101010101" charset="-122"/>
                        </a:rPr>
                        <a:t>+	d(z,y)	(三角不等式)</a:t>
                      </a:r>
                      <a:endParaRPr sz="24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83194" rIns="0" bIns="0" rtlCol="0">
            <a:spAutoFit/>
          </a:bodyPr>
          <a:lstStyle/>
          <a:p>
            <a:pPr marL="129540">
              <a:lnSpc>
                <a:spcPts val="3750"/>
              </a:lnSpc>
            </a:pPr>
            <a:r>
              <a:rPr b="0" spc="-5" dirty="0">
                <a:latin typeface="新宋体" panose="02010609030101010101" charset="-122"/>
                <a:cs typeface="新宋体" panose="02010609030101010101" charset="-122"/>
              </a:rPr>
              <a:t>为什么要用SAN</a:t>
            </a:r>
          </a:p>
        </p:txBody>
      </p:sp>
      <p:sp>
        <p:nvSpPr>
          <p:cNvPr id="5" name="object 5"/>
          <p:cNvSpPr/>
          <p:nvPr/>
        </p:nvSpPr>
        <p:spPr>
          <a:xfrm>
            <a:off x="2630309" y="3039617"/>
            <a:ext cx="4876800" cy="32766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657235" y="1991867"/>
            <a:ext cx="6858000" cy="520065"/>
          </a:xfrm>
          <a:prstGeom prst="rect">
            <a:avLst/>
          </a:prstGeom>
        </p:spPr>
        <p:txBody>
          <a:bodyPr vert="horz" wrap="square" lIns="0" tIns="92075" rIns="0" bIns="0" rtlCol="0">
            <a:spAutoFit/>
          </a:bodyPr>
          <a:lstStyle/>
          <a:p>
            <a:pPr marL="150495">
              <a:lnSpc>
                <a:spcPct val="100000"/>
              </a:lnSpc>
              <a:spcBef>
                <a:spcPts val="725"/>
              </a:spcBef>
              <a:tabLst>
                <a:tab pos="4060825" algn="l"/>
              </a:tabLst>
            </a:pPr>
            <a:r>
              <a:rPr sz="2800" spc="-5" dirty="0">
                <a:latin typeface="新宋体" panose="02010609030101010101" charset="-122"/>
                <a:cs typeface="新宋体" panose="02010609030101010101" charset="-122"/>
              </a:rPr>
              <a:t>传统存储解决方</a:t>
            </a:r>
            <a:r>
              <a:rPr sz="2800" dirty="0">
                <a:latin typeface="新宋体" panose="02010609030101010101" charset="-122"/>
                <a:cs typeface="新宋体" panose="02010609030101010101" charset="-122"/>
              </a:rPr>
              <a:t>案</a:t>
            </a:r>
            <a:r>
              <a:rPr sz="2800" spc="-5" dirty="0">
                <a:latin typeface="新宋体" panose="02010609030101010101" charset="-122"/>
                <a:cs typeface="新宋体" panose="02010609030101010101" charset="-122"/>
              </a:rPr>
              <a:t> </a:t>
            </a:r>
            <a:r>
              <a:rPr sz="2800" spc="-10" dirty="0">
                <a:latin typeface="Times New Roman" panose="02020603050405020304"/>
                <a:cs typeface="Times New Roman" panose="02020603050405020304"/>
              </a:rPr>
              <a:t>—</a:t>
            </a:r>
            <a:r>
              <a:rPr sz="28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信息岛</a:t>
            </a:r>
            <a:endParaRPr sz="2800">
              <a:latin typeface="新宋体" panose="02010609030101010101" charset="-122"/>
              <a:cs typeface="新宋体" panose="02010609030101010101" charset="-122"/>
            </a:endParaRPr>
          </a:p>
        </p:txBody>
      </p:sp>
      <p:sp>
        <p:nvSpPr>
          <p:cNvPr id="7" name="object 7"/>
          <p:cNvSpPr/>
          <p:nvPr/>
        </p:nvSpPr>
        <p:spPr>
          <a:xfrm>
            <a:off x="1657235" y="1991867"/>
            <a:ext cx="6858000" cy="520065"/>
          </a:xfrm>
          <a:custGeom>
            <a:avLst/>
            <a:gdLst/>
            <a:ahLst/>
            <a:cxnLst/>
            <a:rect l="l" t="t" r="r" b="b"/>
            <a:pathLst>
              <a:path w="6858000" h="520064">
                <a:moveTo>
                  <a:pt x="0" y="0"/>
                </a:moveTo>
                <a:lnTo>
                  <a:pt x="0" y="519684"/>
                </a:lnTo>
                <a:lnTo>
                  <a:pt x="6858000" y="519683"/>
                </a:lnTo>
                <a:lnTo>
                  <a:pt x="6858000" y="0"/>
                </a:lnTo>
                <a:lnTo>
                  <a:pt x="0" y="0"/>
                </a:lnTo>
                <a:close/>
              </a:path>
            </a:pathLst>
          </a:custGeom>
          <a:solidFill>
            <a:srgbClr val="FFFFFF"/>
          </a:solidFill>
        </p:spPr>
        <p:txBody>
          <a:bodyPr wrap="square" lIns="0" tIns="0" rIns="0" bIns="0" rtlCol="0"/>
          <a:lstStyle/>
          <a:p>
            <a:endParaRPr/>
          </a:p>
        </p:txBody>
      </p:sp>
      <p:sp>
        <p:nvSpPr>
          <p:cNvPr id="8" name="object 8"/>
          <p:cNvSpPr txBox="1"/>
          <p:nvPr/>
        </p:nvSpPr>
        <p:spPr>
          <a:xfrm>
            <a:off x="1736737" y="2049271"/>
            <a:ext cx="624649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存储区域网SAN(Storag</a:t>
            </a:r>
            <a:r>
              <a:rPr sz="2800" dirty="0">
                <a:latin typeface="新宋体" panose="02010609030101010101" charset="-122"/>
                <a:cs typeface="新宋体" panose="02010609030101010101" charset="-122"/>
              </a:rPr>
              <a:t>e</a:t>
            </a:r>
            <a:r>
              <a:rPr sz="2800" spc="-5" dirty="0">
                <a:latin typeface="新宋体" panose="02010609030101010101" charset="-122"/>
                <a:cs typeface="新宋体" panose="02010609030101010101" charset="-122"/>
              </a:rPr>
              <a:t> Are</a:t>
            </a:r>
            <a:r>
              <a:rPr sz="2800" dirty="0">
                <a:latin typeface="新宋体" panose="02010609030101010101" charset="-122"/>
                <a:cs typeface="新宋体" panose="02010609030101010101" charset="-122"/>
              </a:rPr>
              <a:t>a</a:t>
            </a:r>
            <a:r>
              <a:rPr sz="2800" spc="-5" dirty="0">
                <a:latin typeface="新宋体" panose="02010609030101010101" charset="-122"/>
                <a:cs typeface="新宋体" panose="02010609030101010101" charset="-122"/>
              </a:rPr>
              <a:t> Network)</a:t>
            </a:r>
            <a:endParaRPr sz="2800" dirty="0">
              <a:latin typeface="新宋体" panose="02010609030101010101" charset="-122"/>
              <a:cs typeface="新宋体" panose="02010609030101010101" charset="-122"/>
            </a:endParaRPr>
          </a:p>
        </p:txBody>
      </p:sp>
      <p:sp>
        <p:nvSpPr>
          <p:cNvPr id="9" name="object 9"/>
          <p:cNvSpPr/>
          <p:nvPr/>
        </p:nvSpPr>
        <p:spPr>
          <a:xfrm>
            <a:off x="4095635" y="3439667"/>
            <a:ext cx="2514600" cy="2209800"/>
          </a:xfrm>
          <a:custGeom>
            <a:avLst/>
            <a:gdLst/>
            <a:ahLst/>
            <a:cxnLst/>
            <a:rect l="l" t="t" r="r" b="b"/>
            <a:pathLst>
              <a:path w="2514600" h="2209800">
                <a:moveTo>
                  <a:pt x="227075" y="734568"/>
                </a:moveTo>
                <a:lnTo>
                  <a:pt x="185371" y="744039"/>
                </a:lnTo>
                <a:lnTo>
                  <a:pt x="146483" y="761287"/>
                </a:lnTo>
                <a:lnTo>
                  <a:pt x="110969" y="785565"/>
                </a:lnTo>
                <a:lnTo>
                  <a:pt x="79388" y="816128"/>
                </a:lnTo>
                <a:lnTo>
                  <a:pt x="52296" y="852228"/>
                </a:lnTo>
                <a:lnTo>
                  <a:pt x="30254" y="893120"/>
                </a:lnTo>
                <a:lnTo>
                  <a:pt x="13818" y="938057"/>
                </a:lnTo>
                <a:lnTo>
                  <a:pt x="3547" y="986293"/>
                </a:lnTo>
                <a:lnTo>
                  <a:pt x="0" y="1037082"/>
                </a:lnTo>
                <a:lnTo>
                  <a:pt x="3912" y="1090316"/>
                </a:lnTo>
                <a:lnTo>
                  <a:pt x="15296" y="1141137"/>
                </a:lnTo>
                <a:lnTo>
                  <a:pt x="33623" y="1188529"/>
                </a:lnTo>
                <a:lnTo>
                  <a:pt x="58363" y="1231476"/>
                </a:lnTo>
                <a:lnTo>
                  <a:pt x="88988" y="1268962"/>
                </a:lnTo>
                <a:lnTo>
                  <a:pt x="124968" y="1299972"/>
                </a:lnTo>
                <a:lnTo>
                  <a:pt x="94845" y="1341501"/>
                </a:lnTo>
                <a:lnTo>
                  <a:pt x="73342" y="1391983"/>
                </a:lnTo>
                <a:lnTo>
                  <a:pt x="60126" y="1446180"/>
                </a:lnTo>
                <a:lnTo>
                  <a:pt x="55625" y="1502664"/>
                </a:lnTo>
                <a:lnTo>
                  <a:pt x="58945" y="1551892"/>
                </a:lnTo>
                <a:lnTo>
                  <a:pt x="68555" y="1598578"/>
                </a:lnTo>
                <a:lnTo>
                  <a:pt x="83935" y="1642100"/>
                </a:lnTo>
                <a:lnTo>
                  <a:pt x="104564" y="1681837"/>
                </a:lnTo>
                <a:lnTo>
                  <a:pt x="129921" y="1717167"/>
                </a:lnTo>
                <a:lnTo>
                  <a:pt x="159483" y="1747467"/>
                </a:lnTo>
                <a:lnTo>
                  <a:pt x="192731" y="1772116"/>
                </a:lnTo>
                <a:lnTo>
                  <a:pt x="229142" y="1790492"/>
                </a:lnTo>
                <a:lnTo>
                  <a:pt x="268196" y="1801974"/>
                </a:lnTo>
                <a:lnTo>
                  <a:pt x="309372" y="1805940"/>
                </a:lnTo>
                <a:lnTo>
                  <a:pt x="316801" y="1805797"/>
                </a:lnTo>
                <a:lnTo>
                  <a:pt x="324230" y="1805368"/>
                </a:lnTo>
                <a:lnTo>
                  <a:pt x="331660" y="1804654"/>
                </a:lnTo>
                <a:lnTo>
                  <a:pt x="339089" y="1803654"/>
                </a:lnTo>
                <a:lnTo>
                  <a:pt x="337566" y="1805940"/>
                </a:lnTo>
                <a:lnTo>
                  <a:pt x="363570" y="1854272"/>
                </a:lnTo>
                <a:lnTo>
                  <a:pt x="393356" y="1898526"/>
                </a:lnTo>
                <a:lnTo>
                  <a:pt x="426589" y="1938463"/>
                </a:lnTo>
                <a:lnTo>
                  <a:pt x="462936" y="1973848"/>
                </a:lnTo>
                <a:lnTo>
                  <a:pt x="502062" y="2004441"/>
                </a:lnTo>
                <a:lnTo>
                  <a:pt x="543635" y="2030004"/>
                </a:lnTo>
                <a:lnTo>
                  <a:pt x="587319" y="2050301"/>
                </a:lnTo>
                <a:lnTo>
                  <a:pt x="632783" y="2065093"/>
                </a:lnTo>
                <a:lnTo>
                  <a:pt x="679691" y="2074142"/>
                </a:lnTo>
                <a:lnTo>
                  <a:pt x="727710" y="2077212"/>
                </a:lnTo>
                <a:lnTo>
                  <a:pt x="776374" y="2074029"/>
                </a:lnTo>
                <a:lnTo>
                  <a:pt x="824234" y="2064556"/>
                </a:lnTo>
                <a:lnTo>
                  <a:pt x="870850" y="2048902"/>
                </a:lnTo>
                <a:lnTo>
                  <a:pt x="915783" y="2027176"/>
                </a:lnTo>
                <a:lnTo>
                  <a:pt x="958596" y="1999488"/>
                </a:lnTo>
                <a:lnTo>
                  <a:pt x="958596" y="2000250"/>
                </a:lnTo>
                <a:lnTo>
                  <a:pt x="988017" y="2046883"/>
                </a:lnTo>
                <a:lnTo>
                  <a:pt x="1021663" y="2088284"/>
                </a:lnTo>
                <a:lnTo>
                  <a:pt x="1059041" y="2124149"/>
                </a:lnTo>
                <a:lnTo>
                  <a:pt x="1099661" y="2154174"/>
                </a:lnTo>
                <a:lnTo>
                  <a:pt x="1143031" y="2178054"/>
                </a:lnTo>
                <a:lnTo>
                  <a:pt x="1188660" y="2195488"/>
                </a:lnTo>
                <a:lnTo>
                  <a:pt x="1236057" y="2206171"/>
                </a:lnTo>
                <a:lnTo>
                  <a:pt x="1284732" y="2209800"/>
                </a:lnTo>
                <a:lnTo>
                  <a:pt x="1331524" y="2206473"/>
                </a:lnTo>
                <a:lnTo>
                  <a:pt x="1376895" y="2196717"/>
                </a:lnTo>
                <a:lnTo>
                  <a:pt x="1420480" y="2180863"/>
                </a:lnTo>
                <a:lnTo>
                  <a:pt x="1461914" y="2159245"/>
                </a:lnTo>
                <a:lnTo>
                  <a:pt x="1500834" y="2132197"/>
                </a:lnTo>
                <a:lnTo>
                  <a:pt x="1536875" y="2100051"/>
                </a:lnTo>
                <a:lnTo>
                  <a:pt x="1569674" y="2063141"/>
                </a:lnTo>
                <a:lnTo>
                  <a:pt x="1598866" y="2021799"/>
                </a:lnTo>
                <a:lnTo>
                  <a:pt x="1624087" y="1976360"/>
                </a:lnTo>
                <a:lnTo>
                  <a:pt x="1644973" y="1927155"/>
                </a:lnTo>
                <a:lnTo>
                  <a:pt x="1661160" y="1874520"/>
                </a:lnTo>
                <a:lnTo>
                  <a:pt x="1661160" y="1877568"/>
                </a:lnTo>
                <a:lnTo>
                  <a:pt x="1703058" y="1903809"/>
                </a:lnTo>
                <a:lnTo>
                  <a:pt x="1747170" y="1922907"/>
                </a:lnTo>
                <a:lnTo>
                  <a:pt x="1792855" y="1934575"/>
                </a:lnTo>
                <a:lnTo>
                  <a:pt x="1839468" y="1938528"/>
                </a:lnTo>
                <a:lnTo>
                  <a:pt x="1881524" y="1935424"/>
                </a:lnTo>
                <a:lnTo>
                  <a:pt x="1922026" y="1926360"/>
                </a:lnTo>
                <a:lnTo>
                  <a:pt x="1960662" y="1911707"/>
                </a:lnTo>
                <a:lnTo>
                  <a:pt x="1997124" y="1891835"/>
                </a:lnTo>
                <a:lnTo>
                  <a:pt x="2031101" y="1867114"/>
                </a:lnTo>
                <a:lnTo>
                  <a:pt x="2062283" y="1837914"/>
                </a:lnTo>
                <a:lnTo>
                  <a:pt x="2090360" y="1804607"/>
                </a:lnTo>
                <a:lnTo>
                  <a:pt x="2115022" y="1767562"/>
                </a:lnTo>
                <a:lnTo>
                  <a:pt x="2135959" y="1727150"/>
                </a:lnTo>
                <a:lnTo>
                  <a:pt x="2152862" y="1683741"/>
                </a:lnTo>
                <a:lnTo>
                  <a:pt x="2165419" y="1637706"/>
                </a:lnTo>
                <a:lnTo>
                  <a:pt x="2173321" y="1589416"/>
                </a:lnTo>
                <a:lnTo>
                  <a:pt x="2176259" y="1539240"/>
                </a:lnTo>
                <a:lnTo>
                  <a:pt x="2176259" y="1538478"/>
                </a:lnTo>
                <a:lnTo>
                  <a:pt x="2220017" y="1527864"/>
                </a:lnTo>
                <a:lnTo>
                  <a:pt x="2261780" y="1511734"/>
                </a:lnTo>
                <a:lnTo>
                  <a:pt x="2301287" y="1490440"/>
                </a:lnTo>
                <a:lnTo>
                  <a:pt x="2338276" y="1464338"/>
                </a:lnTo>
                <a:lnTo>
                  <a:pt x="2372484" y="1433780"/>
                </a:lnTo>
                <a:lnTo>
                  <a:pt x="2403649" y="1399120"/>
                </a:lnTo>
                <a:lnTo>
                  <a:pt x="2431509" y="1360712"/>
                </a:lnTo>
                <a:lnTo>
                  <a:pt x="2455801" y="1318911"/>
                </a:lnTo>
                <a:lnTo>
                  <a:pt x="2476265" y="1274068"/>
                </a:lnTo>
                <a:lnTo>
                  <a:pt x="2492638" y="1226540"/>
                </a:lnTo>
                <a:lnTo>
                  <a:pt x="2504657" y="1176678"/>
                </a:lnTo>
                <a:lnTo>
                  <a:pt x="2512061" y="1124837"/>
                </a:lnTo>
                <a:lnTo>
                  <a:pt x="2514587" y="1071372"/>
                </a:lnTo>
                <a:lnTo>
                  <a:pt x="2512199" y="1019824"/>
                </a:lnTo>
                <a:lnTo>
                  <a:pt x="2505135" y="969122"/>
                </a:lnTo>
                <a:lnTo>
                  <a:pt x="2493541" y="919734"/>
                </a:lnTo>
                <a:lnTo>
                  <a:pt x="2477565" y="872123"/>
                </a:lnTo>
                <a:lnTo>
                  <a:pt x="2457353" y="826755"/>
                </a:lnTo>
                <a:lnTo>
                  <a:pt x="2433053" y="784098"/>
                </a:lnTo>
                <a:lnTo>
                  <a:pt x="2432291" y="784098"/>
                </a:lnTo>
                <a:lnTo>
                  <a:pt x="2442976" y="748688"/>
                </a:lnTo>
                <a:lnTo>
                  <a:pt x="2450869" y="712279"/>
                </a:lnTo>
                <a:lnTo>
                  <a:pt x="2455760" y="675012"/>
                </a:lnTo>
                <a:lnTo>
                  <a:pt x="2457437" y="637032"/>
                </a:lnTo>
                <a:lnTo>
                  <a:pt x="2454677" y="587439"/>
                </a:lnTo>
                <a:lnTo>
                  <a:pt x="2446606" y="539575"/>
                </a:lnTo>
                <a:lnTo>
                  <a:pt x="2433533" y="493932"/>
                </a:lnTo>
                <a:lnTo>
                  <a:pt x="2415769" y="451006"/>
                </a:lnTo>
                <a:lnTo>
                  <a:pt x="2393626" y="411289"/>
                </a:lnTo>
                <a:lnTo>
                  <a:pt x="2367413" y="375275"/>
                </a:lnTo>
                <a:lnTo>
                  <a:pt x="2337442" y="343459"/>
                </a:lnTo>
                <a:lnTo>
                  <a:pt x="2304024" y="316333"/>
                </a:lnTo>
                <a:lnTo>
                  <a:pt x="2267469" y="294392"/>
                </a:lnTo>
                <a:lnTo>
                  <a:pt x="2228088" y="278130"/>
                </a:lnTo>
                <a:lnTo>
                  <a:pt x="2229612" y="277368"/>
                </a:lnTo>
                <a:lnTo>
                  <a:pt x="2218138" y="225710"/>
                </a:lnTo>
                <a:lnTo>
                  <a:pt x="2200389" y="177829"/>
                </a:lnTo>
                <a:lnTo>
                  <a:pt x="2176971" y="134337"/>
                </a:lnTo>
                <a:lnTo>
                  <a:pt x="2148494" y="95851"/>
                </a:lnTo>
                <a:lnTo>
                  <a:pt x="2115563" y="62983"/>
                </a:lnTo>
                <a:lnTo>
                  <a:pt x="2078789" y="36350"/>
                </a:lnTo>
                <a:lnTo>
                  <a:pt x="2038779" y="16565"/>
                </a:lnTo>
                <a:lnTo>
                  <a:pt x="1996140" y="4243"/>
                </a:lnTo>
                <a:lnTo>
                  <a:pt x="1951482" y="0"/>
                </a:lnTo>
                <a:lnTo>
                  <a:pt x="1901982" y="5126"/>
                </a:lnTo>
                <a:lnTo>
                  <a:pt x="1854677" y="20165"/>
                </a:lnTo>
                <a:lnTo>
                  <a:pt x="1810481" y="44604"/>
                </a:lnTo>
                <a:lnTo>
                  <a:pt x="1770308" y="77931"/>
                </a:lnTo>
                <a:lnTo>
                  <a:pt x="1735074" y="119634"/>
                </a:lnTo>
                <a:lnTo>
                  <a:pt x="1704008" y="78223"/>
                </a:lnTo>
                <a:lnTo>
                  <a:pt x="1666841" y="44933"/>
                </a:lnTo>
                <a:lnTo>
                  <a:pt x="1625394" y="20385"/>
                </a:lnTo>
                <a:lnTo>
                  <a:pt x="1580729" y="5199"/>
                </a:lnTo>
                <a:lnTo>
                  <a:pt x="1533906" y="0"/>
                </a:lnTo>
                <a:lnTo>
                  <a:pt x="1486711" y="5330"/>
                </a:lnTo>
                <a:lnTo>
                  <a:pt x="1441845" y="20799"/>
                </a:lnTo>
                <a:lnTo>
                  <a:pt x="1400365" y="45624"/>
                </a:lnTo>
                <a:lnTo>
                  <a:pt x="1363330" y="79022"/>
                </a:lnTo>
                <a:lnTo>
                  <a:pt x="1331799" y="120209"/>
                </a:lnTo>
                <a:lnTo>
                  <a:pt x="1306830" y="168402"/>
                </a:lnTo>
                <a:lnTo>
                  <a:pt x="1307592" y="173736"/>
                </a:lnTo>
                <a:lnTo>
                  <a:pt x="1270516" y="136227"/>
                </a:lnTo>
                <a:lnTo>
                  <a:pt x="1229343" y="106289"/>
                </a:lnTo>
                <a:lnTo>
                  <a:pt x="1184916" y="84362"/>
                </a:lnTo>
                <a:lnTo>
                  <a:pt x="1138074" y="70884"/>
                </a:lnTo>
                <a:lnTo>
                  <a:pt x="1089660" y="66294"/>
                </a:lnTo>
                <a:lnTo>
                  <a:pt x="1041074" y="70868"/>
                </a:lnTo>
                <a:lnTo>
                  <a:pt x="994421" y="84226"/>
                </a:lnTo>
                <a:lnTo>
                  <a:pt x="950420" y="105822"/>
                </a:lnTo>
                <a:lnTo>
                  <a:pt x="909792" y="135109"/>
                </a:lnTo>
                <a:lnTo>
                  <a:pt x="873256" y="171541"/>
                </a:lnTo>
                <a:lnTo>
                  <a:pt x="841532" y="214570"/>
                </a:lnTo>
                <a:lnTo>
                  <a:pt x="815339" y="263652"/>
                </a:lnTo>
                <a:lnTo>
                  <a:pt x="814577" y="266700"/>
                </a:lnTo>
                <a:lnTo>
                  <a:pt x="767965" y="238577"/>
                </a:lnTo>
                <a:lnTo>
                  <a:pt x="718851" y="218313"/>
                </a:lnTo>
                <a:lnTo>
                  <a:pt x="667881" y="206049"/>
                </a:lnTo>
                <a:lnTo>
                  <a:pt x="615696" y="201930"/>
                </a:lnTo>
                <a:lnTo>
                  <a:pt x="572850" y="204686"/>
                </a:lnTo>
                <a:lnTo>
                  <a:pt x="531342" y="212765"/>
                </a:lnTo>
                <a:lnTo>
                  <a:pt x="491410" y="225881"/>
                </a:lnTo>
                <a:lnTo>
                  <a:pt x="453295" y="243747"/>
                </a:lnTo>
                <a:lnTo>
                  <a:pt x="417237" y="266079"/>
                </a:lnTo>
                <a:lnTo>
                  <a:pt x="383474" y="292589"/>
                </a:lnTo>
                <a:lnTo>
                  <a:pt x="352248" y="322993"/>
                </a:lnTo>
                <a:lnTo>
                  <a:pt x="323797" y="357005"/>
                </a:lnTo>
                <a:lnTo>
                  <a:pt x="298362" y="394338"/>
                </a:lnTo>
                <a:lnTo>
                  <a:pt x="276182" y="434706"/>
                </a:lnTo>
                <a:lnTo>
                  <a:pt x="257497" y="477825"/>
                </a:lnTo>
                <a:lnTo>
                  <a:pt x="242547" y="523408"/>
                </a:lnTo>
                <a:lnTo>
                  <a:pt x="231572" y="571169"/>
                </a:lnTo>
                <a:lnTo>
                  <a:pt x="224810" y="620823"/>
                </a:lnTo>
                <a:lnTo>
                  <a:pt x="222504" y="672084"/>
                </a:lnTo>
                <a:lnTo>
                  <a:pt x="222777" y="687966"/>
                </a:lnTo>
                <a:lnTo>
                  <a:pt x="223551" y="703707"/>
                </a:lnTo>
                <a:lnTo>
                  <a:pt x="224754" y="719447"/>
                </a:lnTo>
                <a:lnTo>
                  <a:pt x="226313" y="735330"/>
                </a:lnTo>
                <a:lnTo>
                  <a:pt x="227075" y="734568"/>
                </a:lnTo>
                <a:close/>
              </a:path>
            </a:pathLst>
          </a:custGeom>
          <a:ln w="9525">
            <a:solidFill>
              <a:srgbClr val="000000"/>
            </a:solidFill>
          </a:ln>
        </p:spPr>
        <p:txBody>
          <a:bodyPr wrap="square" lIns="0" tIns="0" rIns="0" bIns="0" rtlCol="0"/>
          <a:lstStyle/>
          <a:p>
            <a:endParaRPr/>
          </a:p>
        </p:txBody>
      </p:sp>
      <p:sp>
        <p:nvSpPr>
          <p:cNvPr id="10" name="object 10"/>
          <p:cNvSpPr/>
          <p:nvPr/>
        </p:nvSpPr>
        <p:spPr>
          <a:xfrm>
            <a:off x="4220603" y="4739640"/>
            <a:ext cx="147955" cy="41275"/>
          </a:xfrm>
          <a:custGeom>
            <a:avLst/>
            <a:gdLst/>
            <a:ahLst/>
            <a:cxnLst/>
            <a:rect l="l" t="t" r="r" b="b"/>
            <a:pathLst>
              <a:path w="147954" h="41275">
                <a:moveTo>
                  <a:pt x="0" y="0"/>
                </a:moveTo>
                <a:lnTo>
                  <a:pt x="30075" y="17680"/>
                </a:lnTo>
                <a:lnTo>
                  <a:pt x="61722" y="30575"/>
                </a:lnTo>
                <a:lnTo>
                  <a:pt x="94511" y="38469"/>
                </a:lnTo>
                <a:lnTo>
                  <a:pt x="128015" y="41148"/>
                </a:lnTo>
                <a:lnTo>
                  <a:pt x="134874" y="41148"/>
                </a:lnTo>
                <a:lnTo>
                  <a:pt x="140969" y="41148"/>
                </a:lnTo>
                <a:lnTo>
                  <a:pt x="147827" y="40386"/>
                </a:lnTo>
              </a:path>
            </a:pathLst>
          </a:custGeom>
          <a:ln w="9525">
            <a:solidFill>
              <a:srgbClr val="000000"/>
            </a:solidFill>
          </a:ln>
        </p:spPr>
        <p:txBody>
          <a:bodyPr wrap="square" lIns="0" tIns="0" rIns="0" bIns="0" rtlCol="0"/>
          <a:lstStyle/>
          <a:p>
            <a:endParaRPr/>
          </a:p>
        </p:txBody>
      </p:sp>
      <p:sp>
        <p:nvSpPr>
          <p:cNvPr id="11" name="object 11"/>
          <p:cNvSpPr/>
          <p:nvPr/>
        </p:nvSpPr>
        <p:spPr>
          <a:xfrm>
            <a:off x="4434725" y="5224271"/>
            <a:ext cx="64135" cy="19050"/>
          </a:xfrm>
          <a:custGeom>
            <a:avLst/>
            <a:gdLst/>
            <a:ahLst/>
            <a:cxnLst/>
            <a:rect l="l" t="t" r="r" b="b"/>
            <a:pathLst>
              <a:path w="64135" h="19050">
                <a:moveTo>
                  <a:pt x="0" y="19050"/>
                </a:moveTo>
                <a:lnTo>
                  <a:pt x="16430" y="16073"/>
                </a:lnTo>
                <a:lnTo>
                  <a:pt x="32575" y="11811"/>
                </a:lnTo>
                <a:lnTo>
                  <a:pt x="48434" y="6405"/>
                </a:lnTo>
                <a:lnTo>
                  <a:pt x="64008" y="0"/>
                </a:lnTo>
              </a:path>
            </a:pathLst>
          </a:custGeom>
          <a:ln w="9525">
            <a:solidFill>
              <a:srgbClr val="000000"/>
            </a:solidFill>
          </a:ln>
        </p:spPr>
        <p:txBody>
          <a:bodyPr wrap="square" lIns="0" tIns="0" rIns="0" bIns="0" rtlCol="0"/>
          <a:lstStyle/>
          <a:p>
            <a:endParaRPr/>
          </a:p>
        </p:txBody>
      </p:sp>
      <p:sp>
        <p:nvSpPr>
          <p:cNvPr id="12" name="object 12"/>
          <p:cNvSpPr/>
          <p:nvPr/>
        </p:nvSpPr>
        <p:spPr>
          <a:xfrm>
            <a:off x="5014607" y="5350764"/>
            <a:ext cx="40005" cy="89535"/>
          </a:xfrm>
          <a:custGeom>
            <a:avLst/>
            <a:gdLst/>
            <a:ahLst/>
            <a:cxnLst/>
            <a:rect l="l" t="t" r="r" b="b"/>
            <a:pathLst>
              <a:path w="40004" h="89535">
                <a:moveTo>
                  <a:pt x="0" y="0"/>
                </a:moveTo>
                <a:lnTo>
                  <a:pt x="8441" y="23145"/>
                </a:lnTo>
                <a:lnTo>
                  <a:pt x="17811" y="45719"/>
                </a:lnTo>
                <a:lnTo>
                  <a:pt x="28182" y="67722"/>
                </a:lnTo>
                <a:lnTo>
                  <a:pt x="39624" y="89153"/>
                </a:lnTo>
              </a:path>
            </a:pathLst>
          </a:custGeom>
          <a:ln w="9525">
            <a:solidFill>
              <a:srgbClr val="000000"/>
            </a:solidFill>
          </a:ln>
        </p:spPr>
        <p:txBody>
          <a:bodyPr wrap="square" lIns="0" tIns="0" rIns="0" bIns="0" rtlCol="0"/>
          <a:lstStyle/>
          <a:p>
            <a:endParaRPr/>
          </a:p>
        </p:txBody>
      </p:sp>
      <p:sp>
        <p:nvSpPr>
          <p:cNvPr id="13" name="object 13"/>
          <p:cNvSpPr/>
          <p:nvPr/>
        </p:nvSpPr>
        <p:spPr>
          <a:xfrm>
            <a:off x="5756795" y="5216652"/>
            <a:ext cx="15240" cy="97790"/>
          </a:xfrm>
          <a:custGeom>
            <a:avLst/>
            <a:gdLst/>
            <a:ahLst/>
            <a:cxnLst/>
            <a:rect l="l" t="t" r="r" b="b"/>
            <a:pathLst>
              <a:path w="15239" h="97789">
                <a:moveTo>
                  <a:pt x="0" y="97536"/>
                </a:moveTo>
                <a:lnTo>
                  <a:pt x="5595" y="73830"/>
                </a:lnTo>
                <a:lnTo>
                  <a:pt x="9906" y="49625"/>
                </a:lnTo>
                <a:lnTo>
                  <a:pt x="13073" y="24991"/>
                </a:lnTo>
                <a:lnTo>
                  <a:pt x="15239" y="0"/>
                </a:lnTo>
              </a:path>
            </a:pathLst>
          </a:custGeom>
          <a:ln w="9525">
            <a:solidFill>
              <a:srgbClr val="000000"/>
            </a:solidFill>
          </a:ln>
        </p:spPr>
        <p:txBody>
          <a:bodyPr wrap="square" lIns="0" tIns="0" rIns="0" bIns="0" rtlCol="0"/>
          <a:lstStyle/>
          <a:p>
            <a:endParaRPr/>
          </a:p>
        </p:txBody>
      </p:sp>
      <p:sp>
        <p:nvSpPr>
          <p:cNvPr id="14" name="object 14"/>
          <p:cNvSpPr/>
          <p:nvPr/>
        </p:nvSpPr>
        <p:spPr>
          <a:xfrm>
            <a:off x="6082931" y="4613909"/>
            <a:ext cx="189230" cy="365125"/>
          </a:xfrm>
          <a:custGeom>
            <a:avLst/>
            <a:gdLst/>
            <a:ahLst/>
            <a:cxnLst/>
            <a:rect l="l" t="t" r="r" b="b"/>
            <a:pathLst>
              <a:path w="189229" h="365125">
                <a:moveTo>
                  <a:pt x="188963" y="364998"/>
                </a:moveTo>
                <a:lnTo>
                  <a:pt x="188963" y="364236"/>
                </a:lnTo>
                <a:lnTo>
                  <a:pt x="188963" y="362712"/>
                </a:lnTo>
                <a:lnTo>
                  <a:pt x="188963" y="361950"/>
                </a:lnTo>
                <a:lnTo>
                  <a:pt x="186296" y="311230"/>
                </a:lnTo>
                <a:lnTo>
                  <a:pt x="178462" y="262009"/>
                </a:lnTo>
                <a:lnTo>
                  <a:pt x="165711" y="214771"/>
                </a:lnTo>
                <a:lnTo>
                  <a:pt x="148295" y="169997"/>
                </a:lnTo>
                <a:lnTo>
                  <a:pt x="126463" y="128170"/>
                </a:lnTo>
                <a:lnTo>
                  <a:pt x="100467" y="89774"/>
                </a:lnTo>
                <a:lnTo>
                  <a:pt x="70558" y="55292"/>
                </a:lnTo>
                <a:lnTo>
                  <a:pt x="36985" y="25206"/>
                </a:lnTo>
                <a:lnTo>
                  <a:pt x="0" y="0"/>
                </a:lnTo>
              </a:path>
            </a:pathLst>
          </a:custGeom>
          <a:ln w="9525">
            <a:solidFill>
              <a:srgbClr val="000000"/>
            </a:solidFill>
          </a:ln>
        </p:spPr>
        <p:txBody>
          <a:bodyPr wrap="square" lIns="0" tIns="0" rIns="0" bIns="0" rtlCol="0"/>
          <a:lstStyle/>
          <a:p>
            <a:endParaRPr/>
          </a:p>
        </p:txBody>
      </p:sp>
      <p:sp>
        <p:nvSpPr>
          <p:cNvPr id="15" name="object 15"/>
          <p:cNvSpPr/>
          <p:nvPr/>
        </p:nvSpPr>
        <p:spPr>
          <a:xfrm>
            <a:off x="6443345" y="4223765"/>
            <a:ext cx="85090" cy="136525"/>
          </a:xfrm>
          <a:custGeom>
            <a:avLst/>
            <a:gdLst/>
            <a:ahLst/>
            <a:cxnLst/>
            <a:rect l="l" t="t" r="r" b="b"/>
            <a:pathLst>
              <a:path w="85090" h="136525">
                <a:moveTo>
                  <a:pt x="0" y="136398"/>
                </a:moveTo>
                <a:lnTo>
                  <a:pt x="25967" y="107049"/>
                </a:lnTo>
                <a:lnTo>
                  <a:pt x="48863" y="74199"/>
                </a:lnTo>
                <a:lnTo>
                  <a:pt x="68472" y="38350"/>
                </a:lnTo>
                <a:lnTo>
                  <a:pt x="84581" y="0"/>
                </a:lnTo>
              </a:path>
            </a:pathLst>
          </a:custGeom>
          <a:ln w="9524">
            <a:solidFill>
              <a:srgbClr val="000000"/>
            </a:solidFill>
          </a:ln>
        </p:spPr>
        <p:txBody>
          <a:bodyPr wrap="square" lIns="0" tIns="0" rIns="0" bIns="0" rtlCol="0"/>
          <a:lstStyle/>
          <a:p>
            <a:endParaRPr/>
          </a:p>
        </p:txBody>
      </p:sp>
      <p:sp>
        <p:nvSpPr>
          <p:cNvPr id="16" name="object 16"/>
          <p:cNvSpPr/>
          <p:nvPr/>
        </p:nvSpPr>
        <p:spPr>
          <a:xfrm>
            <a:off x="6325247" y="3717035"/>
            <a:ext cx="5080" cy="64769"/>
          </a:xfrm>
          <a:custGeom>
            <a:avLst/>
            <a:gdLst/>
            <a:ahLst/>
            <a:cxnLst/>
            <a:rect l="l" t="t" r="r" b="b"/>
            <a:pathLst>
              <a:path w="5079" h="64770">
                <a:moveTo>
                  <a:pt x="3797" y="64769"/>
                </a:moveTo>
                <a:lnTo>
                  <a:pt x="3797" y="63246"/>
                </a:lnTo>
                <a:lnTo>
                  <a:pt x="4559" y="61722"/>
                </a:lnTo>
                <a:lnTo>
                  <a:pt x="4559" y="60198"/>
                </a:lnTo>
                <a:lnTo>
                  <a:pt x="4273" y="45219"/>
                </a:lnTo>
                <a:lnTo>
                  <a:pt x="3417" y="30099"/>
                </a:lnTo>
                <a:lnTo>
                  <a:pt x="1992" y="14978"/>
                </a:lnTo>
                <a:lnTo>
                  <a:pt x="0" y="0"/>
                </a:lnTo>
              </a:path>
            </a:pathLst>
          </a:custGeom>
          <a:ln w="9524">
            <a:solidFill>
              <a:srgbClr val="000000"/>
            </a:solidFill>
          </a:ln>
        </p:spPr>
        <p:txBody>
          <a:bodyPr wrap="square" lIns="0" tIns="0" rIns="0" bIns="0" rtlCol="0"/>
          <a:lstStyle/>
          <a:p>
            <a:endParaRPr/>
          </a:p>
        </p:txBody>
      </p:sp>
      <p:sp>
        <p:nvSpPr>
          <p:cNvPr id="17" name="object 17"/>
          <p:cNvSpPr/>
          <p:nvPr/>
        </p:nvSpPr>
        <p:spPr>
          <a:xfrm>
            <a:off x="5788037" y="3559302"/>
            <a:ext cx="43180" cy="82550"/>
          </a:xfrm>
          <a:custGeom>
            <a:avLst/>
            <a:gdLst/>
            <a:ahLst/>
            <a:cxnLst/>
            <a:rect l="l" t="t" r="r" b="b"/>
            <a:pathLst>
              <a:path w="43179" h="82550">
                <a:moveTo>
                  <a:pt x="42672" y="0"/>
                </a:moveTo>
                <a:lnTo>
                  <a:pt x="30110" y="18966"/>
                </a:lnTo>
                <a:lnTo>
                  <a:pt x="18764" y="39147"/>
                </a:lnTo>
                <a:lnTo>
                  <a:pt x="8703" y="60328"/>
                </a:lnTo>
                <a:lnTo>
                  <a:pt x="0" y="82296"/>
                </a:lnTo>
              </a:path>
            </a:pathLst>
          </a:custGeom>
          <a:ln w="9525">
            <a:solidFill>
              <a:srgbClr val="000000"/>
            </a:solidFill>
          </a:ln>
        </p:spPr>
        <p:txBody>
          <a:bodyPr wrap="square" lIns="0" tIns="0" rIns="0" bIns="0" rtlCol="0"/>
          <a:lstStyle/>
          <a:p>
            <a:endParaRPr/>
          </a:p>
        </p:txBody>
      </p:sp>
      <p:sp>
        <p:nvSpPr>
          <p:cNvPr id="18" name="object 18"/>
          <p:cNvSpPr/>
          <p:nvPr/>
        </p:nvSpPr>
        <p:spPr>
          <a:xfrm>
            <a:off x="5381129" y="3608070"/>
            <a:ext cx="21590" cy="71120"/>
          </a:xfrm>
          <a:custGeom>
            <a:avLst/>
            <a:gdLst/>
            <a:ahLst/>
            <a:cxnLst/>
            <a:rect l="l" t="t" r="r" b="b"/>
            <a:pathLst>
              <a:path w="21589" h="71120">
                <a:moveTo>
                  <a:pt x="21336" y="0"/>
                </a:moveTo>
                <a:lnTo>
                  <a:pt x="14466" y="17287"/>
                </a:lnTo>
                <a:lnTo>
                  <a:pt x="8667" y="34861"/>
                </a:lnTo>
                <a:lnTo>
                  <a:pt x="3869" y="52720"/>
                </a:lnTo>
                <a:lnTo>
                  <a:pt x="0" y="70865"/>
                </a:lnTo>
              </a:path>
            </a:pathLst>
          </a:custGeom>
          <a:ln w="9525">
            <a:solidFill>
              <a:srgbClr val="000000"/>
            </a:solidFill>
          </a:ln>
        </p:spPr>
        <p:txBody>
          <a:bodyPr wrap="square" lIns="0" tIns="0" rIns="0" bIns="0" rtlCol="0"/>
          <a:lstStyle/>
          <a:p>
            <a:endParaRPr/>
          </a:p>
        </p:txBody>
      </p:sp>
      <p:sp>
        <p:nvSpPr>
          <p:cNvPr id="19" name="object 19"/>
          <p:cNvSpPr/>
          <p:nvPr/>
        </p:nvSpPr>
        <p:spPr>
          <a:xfrm>
            <a:off x="4910213" y="3706367"/>
            <a:ext cx="75565" cy="68580"/>
          </a:xfrm>
          <a:custGeom>
            <a:avLst/>
            <a:gdLst/>
            <a:ahLst/>
            <a:cxnLst/>
            <a:rect l="l" t="t" r="r" b="b"/>
            <a:pathLst>
              <a:path w="75564" h="68579">
                <a:moveTo>
                  <a:pt x="75438" y="68580"/>
                </a:moveTo>
                <a:lnTo>
                  <a:pt x="57864" y="49291"/>
                </a:lnTo>
                <a:lnTo>
                  <a:pt x="39433" y="31432"/>
                </a:lnTo>
                <a:lnTo>
                  <a:pt x="20145" y="15001"/>
                </a:lnTo>
                <a:lnTo>
                  <a:pt x="0" y="0"/>
                </a:lnTo>
              </a:path>
            </a:pathLst>
          </a:custGeom>
          <a:ln w="9525">
            <a:solidFill>
              <a:srgbClr val="000000"/>
            </a:solidFill>
          </a:ln>
        </p:spPr>
        <p:txBody>
          <a:bodyPr wrap="square" lIns="0" tIns="0" rIns="0" bIns="0" rtlCol="0"/>
          <a:lstStyle/>
          <a:p>
            <a:endParaRPr/>
          </a:p>
        </p:txBody>
      </p:sp>
      <p:sp>
        <p:nvSpPr>
          <p:cNvPr id="20" name="object 20"/>
          <p:cNvSpPr/>
          <p:nvPr/>
        </p:nvSpPr>
        <p:spPr>
          <a:xfrm>
            <a:off x="4321949" y="4174997"/>
            <a:ext cx="13335" cy="72390"/>
          </a:xfrm>
          <a:custGeom>
            <a:avLst/>
            <a:gdLst/>
            <a:ahLst/>
            <a:cxnLst/>
            <a:rect l="l" t="t" r="r" b="b"/>
            <a:pathLst>
              <a:path w="13335" h="72389">
                <a:moveTo>
                  <a:pt x="0" y="0"/>
                </a:moveTo>
                <a:lnTo>
                  <a:pt x="2452" y="18276"/>
                </a:lnTo>
                <a:lnTo>
                  <a:pt x="5334" y="36480"/>
                </a:lnTo>
                <a:lnTo>
                  <a:pt x="8786" y="54542"/>
                </a:lnTo>
                <a:lnTo>
                  <a:pt x="12954" y="72389"/>
                </a:lnTo>
              </a:path>
            </a:pathLst>
          </a:custGeom>
          <a:ln w="9525">
            <a:solidFill>
              <a:srgbClr val="000000"/>
            </a:solidFill>
          </a:ln>
        </p:spPr>
        <p:txBody>
          <a:bodyPr wrap="square" lIns="0" tIns="0" rIns="0" bIns="0" rtlCol="0"/>
          <a:lstStyle/>
          <a:p>
            <a:endParaRPr/>
          </a:p>
        </p:txBody>
      </p:sp>
      <p:sp>
        <p:nvSpPr>
          <p:cNvPr id="21" name="object 21"/>
          <p:cNvSpPr/>
          <p:nvPr/>
        </p:nvSpPr>
        <p:spPr>
          <a:xfrm>
            <a:off x="5052707" y="5341620"/>
            <a:ext cx="419100" cy="368300"/>
          </a:xfrm>
          <a:custGeom>
            <a:avLst/>
            <a:gdLst/>
            <a:ahLst/>
            <a:cxnLst/>
            <a:rect l="l" t="t" r="r" b="b"/>
            <a:pathLst>
              <a:path w="419100" h="368300">
                <a:moveTo>
                  <a:pt x="209550" y="0"/>
                </a:moveTo>
                <a:lnTo>
                  <a:pt x="161472" y="4854"/>
                </a:lnTo>
                <a:lnTo>
                  <a:pt x="117354" y="18678"/>
                </a:lnTo>
                <a:lnTo>
                  <a:pt x="78448" y="40368"/>
                </a:lnTo>
                <a:lnTo>
                  <a:pt x="46006" y="68815"/>
                </a:lnTo>
                <a:lnTo>
                  <a:pt x="21282" y="102914"/>
                </a:lnTo>
                <a:lnTo>
                  <a:pt x="5529" y="141558"/>
                </a:lnTo>
                <a:lnTo>
                  <a:pt x="0" y="183641"/>
                </a:lnTo>
                <a:lnTo>
                  <a:pt x="5529" y="226007"/>
                </a:lnTo>
                <a:lnTo>
                  <a:pt x="21282" y="264853"/>
                </a:lnTo>
                <a:lnTo>
                  <a:pt x="46006" y="299088"/>
                </a:lnTo>
                <a:lnTo>
                  <a:pt x="78448" y="327617"/>
                </a:lnTo>
                <a:lnTo>
                  <a:pt x="117354" y="349349"/>
                </a:lnTo>
                <a:lnTo>
                  <a:pt x="161472" y="363189"/>
                </a:lnTo>
                <a:lnTo>
                  <a:pt x="209550" y="368045"/>
                </a:lnTo>
                <a:lnTo>
                  <a:pt x="257627" y="363189"/>
                </a:lnTo>
                <a:lnTo>
                  <a:pt x="301745" y="349349"/>
                </a:lnTo>
                <a:lnTo>
                  <a:pt x="340651" y="327617"/>
                </a:lnTo>
                <a:lnTo>
                  <a:pt x="373093" y="299088"/>
                </a:lnTo>
                <a:lnTo>
                  <a:pt x="397817" y="264853"/>
                </a:lnTo>
                <a:lnTo>
                  <a:pt x="413570" y="226007"/>
                </a:lnTo>
                <a:lnTo>
                  <a:pt x="419100" y="183641"/>
                </a:lnTo>
                <a:lnTo>
                  <a:pt x="413570" y="141558"/>
                </a:lnTo>
                <a:lnTo>
                  <a:pt x="397817" y="102914"/>
                </a:lnTo>
                <a:lnTo>
                  <a:pt x="373093" y="68815"/>
                </a:lnTo>
                <a:lnTo>
                  <a:pt x="340651" y="40368"/>
                </a:lnTo>
                <a:lnTo>
                  <a:pt x="301745" y="18678"/>
                </a:lnTo>
                <a:lnTo>
                  <a:pt x="257627" y="4854"/>
                </a:lnTo>
                <a:lnTo>
                  <a:pt x="20955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5144909" y="5160264"/>
            <a:ext cx="280035" cy="245745"/>
          </a:xfrm>
          <a:custGeom>
            <a:avLst/>
            <a:gdLst/>
            <a:ahLst/>
            <a:cxnLst/>
            <a:rect l="l" t="t" r="r" b="b"/>
            <a:pathLst>
              <a:path w="280035" h="245745">
                <a:moveTo>
                  <a:pt x="140208" y="0"/>
                </a:moveTo>
                <a:lnTo>
                  <a:pt x="95780" y="6248"/>
                </a:lnTo>
                <a:lnTo>
                  <a:pt x="57278" y="23652"/>
                </a:lnTo>
                <a:lnTo>
                  <a:pt x="26968" y="50200"/>
                </a:lnTo>
                <a:lnTo>
                  <a:pt x="7120" y="83880"/>
                </a:lnTo>
                <a:lnTo>
                  <a:pt x="0" y="122682"/>
                </a:lnTo>
                <a:lnTo>
                  <a:pt x="7120" y="161483"/>
                </a:lnTo>
                <a:lnTo>
                  <a:pt x="26968" y="195163"/>
                </a:lnTo>
                <a:lnTo>
                  <a:pt x="57278" y="221711"/>
                </a:lnTo>
                <a:lnTo>
                  <a:pt x="95780" y="239115"/>
                </a:lnTo>
                <a:lnTo>
                  <a:pt x="140208" y="245363"/>
                </a:lnTo>
                <a:lnTo>
                  <a:pt x="194464" y="235731"/>
                </a:lnTo>
                <a:lnTo>
                  <a:pt x="238791" y="209454"/>
                </a:lnTo>
                <a:lnTo>
                  <a:pt x="268688" y="170461"/>
                </a:lnTo>
                <a:lnTo>
                  <a:pt x="279653" y="122682"/>
                </a:lnTo>
                <a:lnTo>
                  <a:pt x="268688" y="74902"/>
                </a:lnTo>
                <a:lnTo>
                  <a:pt x="238791" y="35909"/>
                </a:lnTo>
                <a:lnTo>
                  <a:pt x="194464" y="9632"/>
                </a:lnTo>
                <a:lnTo>
                  <a:pt x="140208" y="0"/>
                </a:lnTo>
                <a:close/>
              </a:path>
            </a:pathLst>
          </a:custGeom>
          <a:ln w="9525">
            <a:solidFill>
              <a:srgbClr val="000000"/>
            </a:solidFill>
          </a:ln>
        </p:spPr>
        <p:txBody>
          <a:bodyPr wrap="square" lIns="0" tIns="0" rIns="0" bIns="0" rtlCol="0"/>
          <a:lstStyle/>
          <a:p>
            <a:endParaRPr/>
          </a:p>
        </p:txBody>
      </p:sp>
      <p:sp>
        <p:nvSpPr>
          <p:cNvPr id="23" name="object 23"/>
          <p:cNvSpPr/>
          <p:nvPr/>
        </p:nvSpPr>
        <p:spPr>
          <a:xfrm>
            <a:off x="5226443" y="5100828"/>
            <a:ext cx="139700" cy="123189"/>
          </a:xfrm>
          <a:custGeom>
            <a:avLst/>
            <a:gdLst/>
            <a:ahLst/>
            <a:cxnLst/>
            <a:rect l="l" t="t" r="r" b="b"/>
            <a:pathLst>
              <a:path w="139700" h="123189">
                <a:moveTo>
                  <a:pt x="69341" y="0"/>
                </a:moveTo>
                <a:lnTo>
                  <a:pt x="42433" y="4822"/>
                </a:lnTo>
                <a:lnTo>
                  <a:pt x="20383" y="18002"/>
                </a:lnTo>
                <a:lnTo>
                  <a:pt x="5476" y="37611"/>
                </a:lnTo>
                <a:lnTo>
                  <a:pt x="0" y="61722"/>
                </a:lnTo>
                <a:lnTo>
                  <a:pt x="5476" y="85391"/>
                </a:lnTo>
                <a:lnTo>
                  <a:pt x="20383" y="104775"/>
                </a:lnTo>
                <a:lnTo>
                  <a:pt x="42433" y="117871"/>
                </a:lnTo>
                <a:lnTo>
                  <a:pt x="69341" y="122682"/>
                </a:lnTo>
                <a:lnTo>
                  <a:pt x="96690" y="117871"/>
                </a:lnTo>
                <a:lnTo>
                  <a:pt x="118967" y="104775"/>
                </a:lnTo>
                <a:lnTo>
                  <a:pt x="133957" y="85391"/>
                </a:lnTo>
                <a:lnTo>
                  <a:pt x="139446" y="61722"/>
                </a:lnTo>
                <a:lnTo>
                  <a:pt x="133957" y="37611"/>
                </a:lnTo>
                <a:lnTo>
                  <a:pt x="118967" y="18002"/>
                </a:lnTo>
                <a:lnTo>
                  <a:pt x="96690" y="4822"/>
                </a:lnTo>
                <a:lnTo>
                  <a:pt x="69341" y="0"/>
                </a:lnTo>
                <a:close/>
              </a:path>
            </a:pathLst>
          </a:custGeom>
          <a:ln w="9525">
            <a:solidFill>
              <a:srgbClr val="000000"/>
            </a:solidFill>
          </a:ln>
        </p:spPr>
        <p:txBody>
          <a:bodyPr wrap="square" lIns="0" tIns="0" rIns="0" bIns="0" rtlCol="0"/>
          <a:lstStyle/>
          <a:p>
            <a:endParaRPr/>
          </a:p>
        </p:txBody>
      </p:sp>
      <p:sp>
        <p:nvSpPr>
          <p:cNvPr id="24" name="object 24"/>
          <p:cNvSpPr txBox="1"/>
          <p:nvPr/>
        </p:nvSpPr>
        <p:spPr>
          <a:xfrm>
            <a:off x="5187060" y="4227067"/>
            <a:ext cx="559435" cy="418465"/>
          </a:xfrm>
          <a:prstGeom prst="rect">
            <a:avLst/>
          </a:prstGeom>
        </p:spPr>
        <p:txBody>
          <a:bodyPr vert="horz" wrap="square" lIns="0" tIns="0" rIns="0" bIns="0" rtlCol="0">
            <a:spAutoFit/>
          </a:bodyPr>
          <a:lstStyle/>
          <a:p>
            <a:pPr marL="12700">
              <a:lnSpc>
                <a:spcPts val="3295"/>
              </a:lnSpc>
            </a:pPr>
            <a:r>
              <a:rPr sz="2800" b="1" spc="-15" dirty="0">
                <a:latin typeface="新宋体" panose="02010609030101010101" charset="-122"/>
                <a:cs typeface="新宋体" panose="02010609030101010101" charset="-122"/>
              </a:rPr>
              <a:t>SAN</a:t>
            </a:r>
            <a:endParaRPr sz="2800">
              <a:latin typeface="新宋体" panose="02010609030101010101" charset="-122"/>
              <a:cs typeface="新宋体" panose="02010609030101010101" charset="-122"/>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754251" y="1633220"/>
            <a:ext cx="6080125" cy="5557520"/>
          </a:xfrm>
          <a:prstGeom prst="rect">
            <a:avLst/>
          </a:prstGeom>
        </p:spPr>
        <p:txBody>
          <a:bodyPr vert="horz" wrap="square" lIns="0" tIns="0" rIns="0" bIns="0" rtlCol="0">
            <a:spAutoFit/>
          </a:bodyPr>
          <a:lstStyle/>
          <a:p>
            <a:pPr marL="12700">
              <a:lnSpc>
                <a:spcPct val="100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为什么需要基于内容的图像检索?</a:t>
            </a:r>
            <a:endParaRPr sz="2800">
              <a:latin typeface="新宋体" panose="02010609030101010101" charset="-122"/>
              <a:cs typeface="新宋体" panose="02010609030101010101" charset="-122"/>
            </a:endParaRPr>
          </a:p>
          <a:p>
            <a:pPr marL="12700">
              <a:lnSpc>
                <a:spcPct val="100000"/>
              </a:lnSpc>
              <a:spcBef>
                <a:spcPts val="175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查询方式，查询demo，现有系统简介</a:t>
            </a:r>
            <a:endParaRPr sz="2800">
              <a:latin typeface="新宋体" panose="02010609030101010101" charset="-122"/>
              <a:cs typeface="新宋体" panose="02010609030101010101" charset="-122"/>
            </a:endParaRPr>
          </a:p>
          <a:p>
            <a:pPr marL="12700">
              <a:lnSpc>
                <a:spcPct val="100000"/>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具体内容</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特征提取</a:t>
            </a:r>
            <a:endParaRPr sz="2800">
              <a:latin typeface="新宋体" panose="02010609030101010101" charset="-122"/>
              <a:cs typeface="新宋体" panose="02010609030101010101" charset="-122"/>
            </a:endParaRPr>
          </a:p>
          <a:p>
            <a:pPr marL="927100">
              <a:lnSpc>
                <a:spcPct val="100000"/>
              </a:lnSpc>
              <a:spcBef>
                <a:spcPts val="1685"/>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相似度匹配</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相关反馈</a:t>
            </a:r>
            <a:endParaRPr sz="2800">
              <a:latin typeface="新宋体" panose="02010609030101010101" charset="-122"/>
              <a:cs typeface="新宋体" panose="02010609030101010101" charset="-122"/>
            </a:endParaRPr>
          </a:p>
          <a:p>
            <a:pPr marL="927100">
              <a:lnSpc>
                <a:spcPct val="100000"/>
              </a:lnSpc>
              <a:spcBef>
                <a:spcPts val="1690"/>
              </a:spcBef>
              <a:tabLst>
                <a:tab pos="13049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索引结构</a:t>
            </a:r>
            <a:endParaRPr sz="2800">
              <a:latin typeface="新宋体" panose="02010609030101010101" charset="-122"/>
              <a:cs typeface="新宋体" panose="02010609030101010101" charset="-122"/>
            </a:endParaRPr>
          </a:p>
          <a:p>
            <a:pPr marL="12700">
              <a:lnSpc>
                <a:spcPct val="100000"/>
              </a:lnSpc>
              <a:spcBef>
                <a:spcPts val="1685"/>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MPEG-7介绍：性能评价等</a:t>
            </a:r>
            <a:endParaRPr sz="2800">
              <a:latin typeface="新宋体" panose="02010609030101010101" charset="-122"/>
              <a:cs typeface="新宋体" panose="02010609030101010101" charset="-122"/>
            </a:endParaRPr>
          </a:p>
          <a:p>
            <a:pPr marL="12700">
              <a:lnSpc>
                <a:spcPts val="3295"/>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思考的几个问题？</a:t>
            </a:r>
            <a:endParaRPr sz="2800">
              <a:latin typeface="新宋体" panose="02010609030101010101" charset="-122"/>
              <a:cs typeface="新宋体" panose="02010609030101010101" charset="-122"/>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38605" y="1791970"/>
            <a:ext cx="8147684" cy="4751070"/>
          </a:xfrm>
          <a:prstGeom prst="rect">
            <a:avLst/>
          </a:prstGeom>
        </p:spPr>
        <p:txBody>
          <a:bodyPr vert="horz" wrap="square" lIns="0" tIns="0" rIns="0" bIns="0" rtlCol="0">
            <a:spAutoFit/>
          </a:bodyPr>
          <a:lstStyle/>
          <a:p>
            <a:pPr marL="424180" indent="-411480">
              <a:lnSpc>
                <a:spcPct val="100000"/>
              </a:lnSpc>
              <a:buClr>
                <a:srgbClr val="EE2B0A"/>
              </a:buClr>
              <a:buSzPct val="69000"/>
              <a:buFont typeface="Wingdings" panose="05000000000000000000"/>
              <a:buChar char=""/>
              <a:tabLst>
                <a:tab pos="424180" algn="l"/>
              </a:tabLst>
            </a:pPr>
            <a:r>
              <a:rPr sz="3200" spc="-5" dirty="0">
                <a:latin typeface="新宋体" panose="02010609030101010101" charset="-122"/>
                <a:cs typeface="新宋体" panose="02010609030101010101" charset="-122"/>
              </a:rPr>
              <a:t>MPEG-7</a:t>
            </a:r>
            <a:endParaRPr sz="3200">
              <a:latin typeface="新宋体" panose="02010609030101010101" charset="-122"/>
              <a:cs typeface="新宋体" panose="02010609030101010101" charset="-122"/>
            </a:endParaRPr>
          </a:p>
          <a:p>
            <a:pPr marL="469900" marR="5080" lvl="1">
              <a:lnSpc>
                <a:spcPct val="100000"/>
              </a:lnSpc>
              <a:spcBef>
                <a:spcPts val="1670"/>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Multimedi</a:t>
            </a:r>
            <a:r>
              <a:rPr sz="2800" dirty="0">
                <a:latin typeface="新宋体" panose="02010609030101010101" charset="-122"/>
                <a:cs typeface="新宋体" panose="02010609030101010101" charset="-122"/>
              </a:rPr>
              <a:t>a</a:t>
            </a:r>
            <a:r>
              <a:rPr sz="2800" spc="-5" dirty="0">
                <a:latin typeface="新宋体" panose="02010609030101010101" charset="-122"/>
                <a:cs typeface="新宋体" panose="02010609030101010101" charset="-122"/>
              </a:rPr>
              <a:t> Conten</a:t>
            </a:r>
            <a:r>
              <a:rPr sz="2800" dirty="0">
                <a:latin typeface="新宋体" panose="02010609030101010101" charset="-122"/>
                <a:cs typeface="新宋体" panose="02010609030101010101" charset="-122"/>
              </a:rPr>
              <a:t>t</a:t>
            </a:r>
            <a:r>
              <a:rPr sz="2800" spc="-5" dirty="0">
                <a:latin typeface="新宋体" panose="02010609030101010101" charset="-122"/>
                <a:cs typeface="新宋体" panose="02010609030101010101" charset="-122"/>
              </a:rPr>
              <a:t> Descriptio</a:t>
            </a:r>
            <a:r>
              <a:rPr sz="2800" dirty="0">
                <a:latin typeface="新宋体" panose="02010609030101010101" charset="-122"/>
                <a:cs typeface="新宋体" panose="02010609030101010101" charset="-122"/>
              </a:rPr>
              <a:t>n</a:t>
            </a:r>
            <a:r>
              <a:rPr sz="2800" spc="-5" dirty="0">
                <a:latin typeface="新宋体" panose="02010609030101010101" charset="-122"/>
                <a:cs typeface="新宋体" panose="02010609030101010101" charset="-122"/>
              </a:rPr>
              <a:t> Interface, 多媒体内容描述接口</a:t>
            </a:r>
            <a:endParaRPr sz="2800">
              <a:latin typeface="新宋体" panose="02010609030101010101" charset="-122"/>
              <a:cs typeface="新宋体" panose="02010609030101010101" charset="-122"/>
            </a:endParaRPr>
          </a:p>
          <a:p>
            <a:pPr marL="469900" marR="360045">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包括静止图像、运动图像、计算机图形、3-D 模型、动画、语言、声音等</a:t>
            </a:r>
            <a:endParaRPr sz="2800">
              <a:latin typeface="新宋体" panose="02010609030101010101" charset="-122"/>
              <a:cs typeface="新宋体" panose="02010609030101010101" charset="-122"/>
            </a:endParaRPr>
          </a:p>
          <a:p>
            <a:pPr marL="469900" marR="18161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建立对不同多媒体信息（主要为音频视频）的 标准描述（包括指定一组描述符和描述方案）</a:t>
            </a:r>
            <a:endParaRPr sz="2800">
              <a:latin typeface="新宋体" panose="02010609030101010101" charset="-122"/>
              <a:cs typeface="新宋体" panose="02010609030101010101" charset="-122"/>
            </a:endParaRPr>
          </a:p>
          <a:p>
            <a:pPr marL="469900" marR="18161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仅仅是描述有关内容的信息，但并不是内容本 </a:t>
            </a:r>
            <a:r>
              <a:rPr sz="2800" dirty="0">
                <a:latin typeface="新宋体" panose="02010609030101010101" charset="-122"/>
                <a:cs typeface="新宋体" panose="02010609030101010101" charset="-122"/>
              </a:rPr>
              <a:t>身</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46047" y="1767585"/>
            <a:ext cx="7970520" cy="47517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MPEG-7标准的4个特点</a:t>
            </a:r>
            <a:endParaRPr sz="3200">
              <a:latin typeface="新宋体" panose="02010609030101010101" charset="-122"/>
              <a:cs typeface="新宋体" panose="02010609030101010101" charset="-122"/>
            </a:endParaRPr>
          </a:p>
          <a:p>
            <a:pPr marL="469900" algn="just">
              <a:lnSpc>
                <a:spcPct val="100000"/>
              </a:lnSpc>
              <a:spcBef>
                <a:spcPts val="167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通用：能够描述各种应用环境的多媒体内容</a:t>
            </a:r>
            <a:endParaRPr sz="2800">
              <a:latin typeface="新宋体" panose="02010609030101010101" charset="-122"/>
              <a:cs typeface="新宋体" panose="02010609030101010101" charset="-122"/>
            </a:endParaRPr>
          </a:p>
          <a:p>
            <a:pPr marL="469900" marR="35941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基于目标的数据模型：能够分别描述单个目 标，如场景和场景中的目标</a:t>
            </a:r>
            <a:endParaRPr sz="2800">
              <a:latin typeface="新宋体" panose="02010609030101010101" charset="-122"/>
              <a:cs typeface="新宋体" panose="02010609030101010101" charset="-122"/>
            </a:endParaRPr>
          </a:p>
          <a:p>
            <a:pPr marL="469900"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集成：将底层的特征和高层的描述集成到同一 个结构中，结合了它们的描述能力</a:t>
            </a:r>
            <a:endParaRPr sz="2800">
              <a:latin typeface="新宋体" panose="02010609030101010101" charset="-122"/>
              <a:cs typeface="新宋体" panose="02010609030101010101" charset="-122"/>
            </a:endParaRPr>
          </a:p>
          <a:p>
            <a:pPr marL="469900"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可扩展：描述定义语言保证了可将MPEG-7标准 扩展到新的应用领域，满足新的需求并集成新的 描述工具</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
        <p:nvSpPr>
          <p:cNvPr id="6" name="object 6"/>
          <p:cNvSpPr/>
          <p:nvPr/>
        </p:nvSpPr>
        <p:spPr>
          <a:xfrm>
            <a:off x="2538869" y="3272790"/>
            <a:ext cx="1295400" cy="432434"/>
          </a:xfrm>
          <a:custGeom>
            <a:avLst/>
            <a:gdLst/>
            <a:ahLst/>
            <a:cxnLst/>
            <a:rect l="l" t="t" r="r" b="b"/>
            <a:pathLst>
              <a:path w="1295400" h="432435">
                <a:moveTo>
                  <a:pt x="0" y="0"/>
                </a:moveTo>
                <a:lnTo>
                  <a:pt x="0" y="432053"/>
                </a:lnTo>
                <a:lnTo>
                  <a:pt x="1295399" y="432053"/>
                </a:lnTo>
                <a:lnTo>
                  <a:pt x="1295399" y="0"/>
                </a:lnTo>
                <a:lnTo>
                  <a:pt x="0" y="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2689225" y="3327400"/>
            <a:ext cx="1040765" cy="302895"/>
          </a:xfrm>
          <a:prstGeom prst="rect">
            <a:avLst/>
          </a:prstGeom>
        </p:spPr>
        <p:txBody>
          <a:bodyPr vert="horz" wrap="square" lIns="0" tIns="0" rIns="0" bIns="0" rtlCol="0">
            <a:spAutoFit/>
          </a:bodyPr>
          <a:lstStyle/>
          <a:p>
            <a:pPr marL="12700">
              <a:lnSpc>
                <a:spcPts val="2380"/>
              </a:lnSpc>
            </a:pPr>
            <a:r>
              <a:rPr sz="2000" b="1" spc="-10" dirty="0">
                <a:latin typeface="新宋体" panose="02010609030101010101" charset="-122"/>
                <a:cs typeface="新宋体" panose="02010609030101010101" charset="-122"/>
              </a:rPr>
              <a:t>特征</a:t>
            </a:r>
            <a:r>
              <a:rPr sz="2000" b="1" spc="-20" dirty="0">
                <a:latin typeface="新宋体" panose="02010609030101010101" charset="-122"/>
                <a:cs typeface="新宋体" panose="02010609030101010101" charset="-122"/>
              </a:rPr>
              <a:t>提</a:t>
            </a:r>
            <a:r>
              <a:rPr sz="2000" b="1" spc="-10" dirty="0">
                <a:latin typeface="新宋体" panose="02010609030101010101" charset="-122"/>
                <a:cs typeface="新宋体" panose="02010609030101010101" charset="-122"/>
              </a:rPr>
              <a:t>取</a:t>
            </a:r>
            <a:endParaRPr sz="2000">
              <a:latin typeface="新宋体" panose="02010609030101010101" charset="-122"/>
              <a:cs typeface="新宋体" panose="02010609030101010101" charset="-122"/>
            </a:endParaRPr>
          </a:p>
        </p:txBody>
      </p:sp>
      <p:sp>
        <p:nvSpPr>
          <p:cNvPr id="8" name="object 8"/>
          <p:cNvSpPr/>
          <p:nvPr/>
        </p:nvSpPr>
        <p:spPr>
          <a:xfrm>
            <a:off x="4843919" y="3272790"/>
            <a:ext cx="1295400" cy="432434"/>
          </a:xfrm>
          <a:custGeom>
            <a:avLst/>
            <a:gdLst/>
            <a:ahLst/>
            <a:cxnLst/>
            <a:rect l="l" t="t" r="r" b="b"/>
            <a:pathLst>
              <a:path w="1295400" h="432435">
                <a:moveTo>
                  <a:pt x="0" y="0"/>
                </a:moveTo>
                <a:lnTo>
                  <a:pt x="0" y="432054"/>
                </a:lnTo>
                <a:lnTo>
                  <a:pt x="1295400" y="432053"/>
                </a:lnTo>
                <a:lnTo>
                  <a:pt x="1295400" y="0"/>
                </a:lnTo>
                <a:lnTo>
                  <a:pt x="0" y="0"/>
                </a:lnTo>
                <a:close/>
              </a:path>
            </a:pathLst>
          </a:custGeom>
          <a:ln w="9524">
            <a:solidFill>
              <a:srgbClr val="000000"/>
            </a:solidFill>
          </a:ln>
        </p:spPr>
        <p:txBody>
          <a:bodyPr wrap="square" lIns="0" tIns="0" rIns="0" bIns="0" rtlCol="0"/>
          <a:lstStyle/>
          <a:p>
            <a:endParaRPr/>
          </a:p>
        </p:txBody>
      </p:sp>
      <p:sp>
        <p:nvSpPr>
          <p:cNvPr id="9" name="object 9"/>
          <p:cNvSpPr/>
          <p:nvPr/>
        </p:nvSpPr>
        <p:spPr>
          <a:xfrm>
            <a:off x="7146670" y="3272790"/>
            <a:ext cx="1295400" cy="432434"/>
          </a:xfrm>
          <a:custGeom>
            <a:avLst/>
            <a:gdLst/>
            <a:ahLst/>
            <a:cxnLst/>
            <a:rect l="l" t="t" r="r" b="b"/>
            <a:pathLst>
              <a:path w="1295400" h="432435">
                <a:moveTo>
                  <a:pt x="0" y="0"/>
                </a:moveTo>
                <a:lnTo>
                  <a:pt x="0" y="432053"/>
                </a:lnTo>
                <a:lnTo>
                  <a:pt x="1295400" y="432053"/>
                </a:lnTo>
                <a:lnTo>
                  <a:pt x="1295400" y="0"/>
                </a:lnTo>
                <a:lnTo>
                  <a:pt x="0" y="0"/>
                </a:lnTo>
                <a:close/>
              </a:path>
            </a:pathLst>
          </a:custGeom>
          <a:ln w="9525">
            <a:solidFill>
              <a:srgbClr val="000000"/>
            </a:solidFill>
          </a:ln>
        </p:spPr>
        <p:txBody>
          <a:bodyPr wrap="square" lIns="0" tIns="0" rIns="0" bIns="0" rtlCol="0"/>
          <a:lstStyle/>
          <a:p>
            <a:endParaRPr/>
          </a:p>
        </p:txBody>
      </p:sp>
      <p:sp>
        <p:nvSpPr>
          <p:cNvPr id="10" name="object 10"/>
          <p:cNvSpPr txBox="1"/>
          <p:nvPr/>
        </p:nvSpPr>
        <p:spPr>
          <a:xfrm>
            <a:off x="5017896" y="3327400"/>
            <a:ext cx="1040765" cy="302895"/>
          </a:xfrm>
          <a:prstGeom prst="rect">
            <a:avLst/>
          </a:prstGeom>
        </p:spPr>
        <p:txBody>
          <a:bodyPr vert="horz" wrap="square" lIns="0" tIns="0" rIns="0" bIns="0" rtlCol="0">
            <a:spAutoFit/>
          </a:bodyPr>
          <a:lstStyle/>
          <a:p>
            <a:pPr marL="12700">
              <a:lnSpc>
                <a:spcPts val="2380"/>
              </a:lnSpc>
            </a:pPr>
            <a:r>
              <a:rPr sz="2000" b="1" spc="-10" dirty="0">
                <a:latin typeface="新宋体" panose="02010609030101010101" charset="-122"/>
                <a:cs typeface="新宋体" panose="02010609030101010101" charset="-122"/>
              </a:rPr>
              <a:t>内容</a:t>
            </a:r>
            <a:r>
              <a:rPr sz="2000" b="1" spc="-20" dirty="0">
                <a:latin typeface="新宋体" panose="02010609030101010101" charset="-122"/>
                <a:cs typeface="新宋体" panose="02010609030101010101" charset="-122"/>
              </a:rPr>
              <a:t>描</a:t>
            </a:r>
            <a:r>
              <a:rPr sz="2000" b="1" spc="-10" dirty="0">
                <a:latin typeface="新宋体" panose="02010609030101010101" charset="-122"/>
                <a:cs typeface="新宋体" panose="02010609030101010101" charset="-122"/>
              </a:rPr>
              <a:t>述</a:t>
            </a:r>
            <a:endParaRPr sz="2000">
              <a:latin typeface="新宋体" panose="02010609030101010101" charset="-122"/>
              <a:cs typeface="新宋体" panose="02010609030101010101" charset="-122"/>
            </a:endParaRPr>
          </a:p>
        </p:txBody>
      </p:sp>
      <p:sp>
        <p:nvSpPr>
          <p:cNvPr id="11" name="object 11"/>
          <p:cNvSpPr txBox="1"/>
          <p:nvPr/>
        </p:nvSpPr>
        <p:spPr>
          <a:xfrm>
            <a:off x="7250557" y="3327400"/>
            <a:ext cx="1040765" cy="302895"/>
          </a:xfrm>
          <a:prstGeom prst="rect">
            <a:avLst/>
          </a:prstGeom>
        </p:spPr>
        <p:txBody>
          <a:bodyPr vert="horz" wrap="square" lIns="0" tIns="0" rIns="0" bIns="0" rtlCol="0">
            <a:spAutoFit/>
          </a:bodyPr>
          <a:lstStyle/>
          <a:p>
            <a:pPr marL="12700">
              <a:lnSpc>
                <a:spcPts val="2380"/>
              </a:lnSpc>
            </a:pPr>
            <a:r>
              <a:rPr sz="2000" b="1" spc="-10" dirty="0">
                <a:latin typeface="新宋体" panose="02010609030101010101" charset="-122"/>
                <a:cs typeface="新宋体" panose="02010609030101010101" charset="-122"/>
              </a:rPr>
              <a:t>搜索</a:t>
            </a:r>
            <a:r>
              <a:rPr sz="2000" b="1" spc="-20" dirty="0">
                <a:latin typeface="新宋体" panose="02010609030101010101" charset="-122"/>
                <a:cs typeface="新宋体" panose="02010609030101010101" charset="-122"/>
              </a:rPr>
              <a:t>引</a:t>
            </a:r>
            <a:r>
              <a:rPr sz="2000" b="1" spc="-10" dirty="0">
                <a:latin typeface="新宋体" panose="02010609030101010101" charset="-122"/>
                <a:cs typeface="新宋体" panose="02010609030101010101" charset="-122"/>
              </a:rPr>
              <a:t>擎</a:t>
            </a:r>
            <a:endParaRPr sz="2000">
              <a:latin typeface="新宋体" panose="02010609030101010101" charset="-122"/>
              <a:cs typeface="新宋体" panose="02010609030101010101" charset="-122"/>
            </a:endParaRPr>
          </a:p>
        </p:txBody>
      </p:sp>
      <p:sp>
        <p:nvSpPr>
          <p:cNvPr id="12" name="object 12"/>
          <p:cNvSpPr/>
          <p:nvPr/>
        </p:nvSpPr>
        <p:spPr>
          <a:xfrm>
            <a:off x="1668665" y="3498341"/>
            <a:ext cx="870585" cy="127635"/>
          </a:xfrm>
          <a:custGeom>
            <a:avLst/>
            <a:gdLst/>
            <a:ahLst/>
            <a:cxnLst/>
            <a:rect l="l" t="t" r="r" b="b"/>
            <a:pathLst>
              <a:path w="870585" h="127635">
                <a:moveTo>
                  <a:pt x="794004" y="64008"/>
                </a:moveTo>
                <a:lnTo>
                  <a:pt x="789749" y="58674"/>
                </a:lnTo>
                <a:lnTo>
                  <a:pt x="4572" y="58674"/>
                </a:lnTo>
                <a:lnTo>
                  <a:pt x="1524" y="60198"/>
                </a:lnTo>
                <a:lnTo>
                  <a:pt x="0" y="64008"/>
                </a:lnTo>
                <a:lnTo>
                  <a:pt x="1524" y="67056"/>
                </a:lnTo>
                <a:lnTo>
                  <a:pt x="4572" y="68580"/>
                </a:lnTo>
                <a:lnTo>
                  <a:pt x="790313" y="68580"/>
                </a:lnTo>
                <a:lnTo>
                  <a:pt x="794004" y="64008"/>
                </a:lnTo>
                <a:close/>
              </a:path>
              <a:path w="870585" h="127635">
                <a:moveTo>
                  <a:pt x="870204" y="64008"/>
                </a:moveTo>
                <a:lnTo>
                  <a:pt x="742950" y="0"/>
                </a:lnTo>
                <a:lnTo>
                  <a:pt x="789749" y="58674"/>
                </a:lnTo>
                <a:lnTo>
                  <a:pt x="794004" y="58674"/>
                </a:lnTo>
                <a:lnTo>
                  <a:pt x="797052" y="60198"/>
                </a:lnTo>
                <a:lnTo>
                  <a:pt x="798576" y="64008"/>
                </a:lnTo>
                <a:lnTo>
                  <a:pt x="798576" y="99607"/>
                </a:lnTo>
                <a:lnTo>
                  <a:pt x="870204" y="64008"/>
                </a:lnTo>
                <a:close/>
              </a:path>
              <a:path w="870585" h="127635">
                <a:moveTo>
                  <a:pt x="798576" y="99607"/>
                </a:moveTo>
                <a:lnTo>
                  <a:pt x="798576" y="64008"/>
                </a:lnTo>
                <a:lnTo>
                  <a:pt x="797052" y="67056"/>
                </a:lnTo>
                <a:lnTo>
                  <a:pt x="794004" y="68580"/>
                </a:lnTo>
                <a:lnTo>
                  <a:pt x="790313" y="68580"/>
                </a:lnTo>
                <a:lnTo>
                  <a:pt x="742950" y="127254"/>
                </a:lnTo>
                <a:lnTo>
                  <a:pt x="798576" y="99607"/>
                </a:lnTo>
                <a:close/>
              </a:path>
              <a:path w="870585" h="127635">
                <a:moveTo>
                  <a:pt x="798576" y="64008"/>
                </a:moveTo>
                <a:lnTo>
                  <a:pt x="797052" y="60198"/>
                </a:lnTo>
                <a:lnTo>
                  <a:pt x="794004" y="58674"/>
                </a:lnTo>
                <a:lnTo>
                  <a:pt x="789749" y="58674"/>
                </a:lnTo>
                <a:lnTo>
                  <a:pt x="794004" y="64008"/>
                </a:lnTo>
                <a:lnTo>
                  <a:pt x="794004" y="68580"/>
                </a:lnTo>
                <a:lnTo>
                  <a:pt x="797052" y="67056"/>
                </a:lnTo>
                <a:lnTo>
                  <a:pt x="798576" y="64008"/>
                </a:lnTo>
                <a:close/>
              </a:path>
              <a:path w="870585" h="127635">
                <a:moveTo>
                  <a:pt x="794004" y="68580"/>
                </a:moveTo>
                <a:lnTo>
                  <a:pt x="794004" y="64008"/>
                </a:lnTo>
                <a:lnTo>
                  <a:pt x="790313" y="68580"/>
                </a:lnTo>
                <a:lnTo>
                  <a:pt x="794004" y="68580"/>
                </a:lnTo>
                <a:close/>
              </a:path>
            </a:pathLst>
          </a:custGeom>
          <a:solidFill>
            <a:srgbClr val="000000"/>
          </a:solidFill>
        </p:spPr>
        <p:txBody>
          <a:bodyPr wrap="square" lIns="0" tIns="0" rIns="0" bIns="0" rtlCol="0"/>
          <a:lstStyle/>
          <a:p>
            <a:endParaRPr/>
          </a:p>
        </p:txBody>
      </p:sp>
      <p:sp>
        <p:nvSpPr>
          <p:cNvPr id="13" name="object 13"/>
          <p:cNvSpPr txBox="1"/>
          <p:nvPr/>
        </p:nvSpPr>
        <p:spPr>
          <a:xfrm>
            <a:off x="1638426" y="3075178"/>
            <a:ext cx="534670" cy="302895"/>
          </a:xfrm>
          <a:prstGeom prst="rect">
            <a:avLst/>
          </a:prstGeom>
        </p:spPr>
        <p:txBody>
          <a:bodyPr vert="horz" wrap="square" lIns="0" tIns="0" rIns="0" bIns="0" rtlCol="0">
            <a:spAutoFit/>
          </a:bodyPr>
          <a:lstStyle/>
          <a:p>
            <a:pPr marL="12700">
              <a:lnSpc>
                <a:spcPts val="2380"/>
              </a:lnSpc>
            </a:pPr>
            <a:r>
              <a:rPr sz="2000" b="1" spc="-5" dirty="0">
                <a:latin typeface="新宋体" panose="02010609030101010101" charset="-122"/>
                <a:cs typeface="新宋体" panose="02010609030101010101" charset="-122"/>
              </a:rPr>
              <a:t>数据</a:t>
            </a:r>
            <a:endParaRPr sz="2000">
              <a:latin typeface="新宋体" panose="02010609030101010101" charset="-122"/>
              <a:cs typeface="新宋体" panose="02010609030101010101" charset="-122"/>
            </a:endParaRPr>
          </a:p>
        </p:txBody>
      </p:sp>
      <p:sp>
        <p:nvSpPr>
          <p:cNvPr id="14" name="object 14"/>
          <p:cNvSpPr/>
          <p:nvPr/>
        </p:nvSpPr>
        <p:spPr>
          <a:xfrm>
            <a:off x="3828935" y="3425190"/>
            <a:ext cx="1012825" cy="127635"/>
          </a:xfrm>
          <a:custGeom>
            <a:avLst/>
            <a:gdLst/>
            <a:ahLst/>
            <a:cxnLst/>
            <a:rect l="l" t="t" r="r" b="b"/>
            <a:pathLst>
              <a:path w="1012825" h="127635">
                <a:moveTo>
                  <a:pt x="936498" y="64008"/>
                </a:moveTo>
                <a:lnTo>
                  <a:pt x="932905" y="59436"/>
                </a:lnTo>
                <a:lnTo>
                  <a:pt x="5334" y="59436"/>
                </a:lnTo>
                <a:lnTo>
                  <a:pt x="1524" y="60198"/>
                </a:lnTo>
                <a:lnTo>
                  <a:pt x="0" y="64008"/>
                </a:lnTo>
                <a:lnTo>
                  <a:pt x="1524" y="67056"/>
                </a:lnTo>
                <a:lnTo>
                  <a:pt x="5334" y="68580"/>
                </a:lnTo>
                <a:lnTo>
                  <a:pt x="932905" y="68525"/>
                </a:lnTo>
                <a:lnTo>
                  <a:pt x="936498" y="64008"/>
                </a:lnTo>
                <a:close/>
              </a:path>
              <a:path w="1012825" h="127635">
                <a:moveTo>
                  <a:pt x="1012698" y="64008"/>
                </a:moveTo>
                <a:lnTo>
                  <a:pt x="886206" y="0"/>
                </a:lnTo>
                <a:lnTo>
                  <a:pt x="932862" y="59380"/>
                </a:lnTo>
                <a:lnTo>
                  <a:pt x="936498" y="59436"/>
                </a:lnTo>
                <a:lnTo>
                  <a:pt x="940308" y="60198"/>
                </a:lnTo>
                <a:lnTo>
                  <a:pt x="941832" y="64008"/>
                </a:lnTo>
                <a:lnTo>
                  <a:pt x="941832" y="99441"/>
                </a:lnTo>
                <a:lnTo>
                  <a:pt x="1012698" y="64008"/>
                </a:lnTo>
                <a:close/>
              </a:path>
              <a:path w="1012825" h="127635">
                <a:moveTo>
                  <a:pt x="941832" y="99441"/>
                </a:moveTo>
                <a:lnTo>
                  <a:pt x="941832" y="64008"/>
                </a:lnTo>
                <a:lnTo>
                  <a:pt x="940308" y="67056"/>
                </a:lnTo>
                <a:lnTo>
                  <a:pt x="936498" y="68580"/>
                </a:lnTo>
                <a:lnTo>
                  <a:pt x="932862" y="68580"/>
                </a:lnTo>
                <a:lnTo>
                  <a:pt x="886206" y="127254"/>
                </a:lnTo>
                <a:lnTo>
                  <a:pt x="941832" y="99441"/>
                </a:lnTo>
                <a:close/>
              </a:path>
              <a:path w="1012825" h="127635">
                <a:moveTo>
                  <a:pt x="936498" y="68580"/>
                </a:moveTo>
                <a:lnTo>
                  <a:pt x="936498" y="64008"/>
                </a:lnTo>
                <a:lnTo>
                  <a:pt x="932862" y="68580"/>
                </a:lnTo>
                <a:lnTo>
                  <a:pt x="936498" y="68580"/>
                </a:lnTo>
                <a:close/>
              </a:path>
              <a:path w="1012825" h="127635">
                <a:moveTo>
                  <a:pt x="941832" y="64008"/>
                </a:moveTo>
                <a:lnTo>
                  <a:pt x="940308" y="60198"/>
                </a:lnTo>
                <a:lnTo>
                  <a:pt x="936498" y="59436"/>
                </a:lnTo>
                <a:lnTo>
                  <a:pt x="932905" y="59436"/>
                </a:lnTo>
                <a:lnTo>
                  <a:pt x="936498" y="64008"/>
                </a:lnTo>
                <a:lnTo>
                  <a:pt x="936498" y="68580"/>
                </a:lnTo>
                <a:lnTo>
                  <a:pt x="940308" y="67056"/>
                </a:lnTo>
                <a:lnTo>
                  <a:pt x="941832" y="64008"/>
                </a:lnTo>
                <a:close/>
              </a:path>
            </a:pathLst>
          </a:custGeom>
          <a:solidFill>
            <a:srgbClr val="000000"/>
          </a:solidFill>
        </p:spPr>
        <p:txBody>
          <a:bodyPr wrap="square" lIns="0" tIns="0" rIns="0" bIns="0" rtlCol="0"/>
          <a:lstStyle/>
          <a:p>
            <a:endParaRPr/>
          </a:p>
        </p:txBody>
      </p:sp>
      <p:sp>
        <p:nvSpPr>
          <p:cNvPr id="15" name="object 15"/>
          <p:cNvSpPr/>
          <p:nvPr/>
        </p:nvSpPr>
        <p:spPr>
          <a:xfrm>
            <a:off x="6133985" y="3425190"/>
            <a:ext cx="1012825" cy="127635"/>
          </a:xfrm>
          <a:custGeom>
            <a:avLst/>
            <a:gdLst/>
            <a:ahLst/>
            <a:cxnLst/>
            <a:rect l="l" t="t" r="r" b="b"/>
            <a:pathLst>
              <a:path w="1012825" h="127635">
                <a:moveTo>
                  <a:pt x="936498" y="64008"/>
                </a:moveTo>
                <a:lnTo>
                  <a:pt x="932905" y="59436"/>
                </a:lnTo>
                <a:lnTo>
                  <a:pt x="5334" y="59436"/>
                </a:lnTo>
                <a:lnTo>
                  <a:pt x="1524" y="60198"/>
                </a:lnTo>
                <a:lnTo>
                  <a:pt x="0" y="64008"/>
                </a:lnTo>
                <a:lnTo>
                  <a:pt x="1524" y="67056"/>
                </a:lnTo>
                <a:lnTo>
                  <a:pt x="5334" y="68580"/>
                </a:lnTo>
                <a:lnTo>
                  <a:pt x="932905" y="68525"/>
                </a:lnTo>
                <a:lnTo>
                  <a:pt x="936498" y="64008"/>
                </a:lnTo>
                <a:close/>
              </a:path>
              <a:path w="1012825" h="127635">
                <a:moveTo>
                  <a:pt x="1012698" y="64008"/>
                </a:moveTo>
                <a:lnTo>
                  <a:pt x="886206" y="0"/>
                </a:lnTo>
                <a:lnTo>
                  <a:pt x="932862" y="59380"/>
                </a:lnTo>
                <a:lnTo>
                  <a:pt x="936498" y="59436"/>
                </a:lnTo>
                <a:lnTo>
                  <a:pt x="940308" y="60198"/>
                </a:lnTo>
                <a:lnTo>
                  <a:pt x="941832" y="64008"/>
                </a:lnTo>
                <a:lnTo>
                  <a:pt x="941832" y="99441"/>
                </a:lnTo>
                <a:lnTo>
                  <a:pt x="1012698" y="64008"/>
                </a:lnTo>
                <a:close/>
              </a:path>
              <a:path w="1012825" h="127635">
                <a:moveTo>
                  <a:pt x="941832" y="99441"/>
                </a:moveTo>
                <a:lnTo>
                  <a:pt x="941832" y="64008"/>
                </a:lnTo>
                <a:lnTo>
                  <a:pt x="940308" y="67056"/>
                </a:lnTo>
                <a:lnTo>
                  <a:pt x="936498" y="68580"/>
                </a:lnTo>
                <a:lnTo>
                  <a:pt x="932862" y="68580"/>
                </a:lnTo>
                <a:lnTo>
                  <a:pt x="886206" y="127254"/>
                </a:lnTo>
                <a:lnTo>
                  <a:pt x="941832" y="99441"/>
                </a:lnTo>
                <a:close/>
              </a:path>
              <a:path w="1012825" h="127635">
                <a:moveTo>
                  <a:pt x="936498" y="68580"/>
                </a:moveTo>
                <a:lnTo>
                  <a:pt x="936498" y="64008"/>
                </a:lnTo>
                <a:lnTo>
                  <a:pt x="932862" y="68580"/>
                </a:lnTo>
                <a:lnTo>
                  <a:pt x="936498" y="68580"/>
                </a:lnTo>
                <a:close/>
              </a:path>
              <a:path w="1012825" h="127635">
                <a:moveTo>
                  <a:pt x="941832" y="64008"/>
                </a:moveTo>
                <a:lnTo>
                  <a:pt x="940308" y="60198"/>
                </a:lnTo>
                <a:lnTo>
                  <a:pt x="936498" y="59436"/>
                </a:lnTo>
                <a:lnTo>
                  <a:pt x="932905" y="59436"/>
                </a:lnTo>
                <a:lnTo>
                  <a:pt x="936498" y="64008"/>
                </a:lnTo>
                <a:lnTo>
                  <a:pt x="936498" y="68580"/>
                </a:lnTo>
                <a:lnTo>
                  <a:pt x="940308" y="67056"/>
                </a:lnTo>
                <a:lnTo>
                  <a:pt x="941832" y="64008"/>
                </a:lnTo>
                <a:close/>
              </a:path>
            </a:pathLst>
          </a:custGeom>
          <a:solidFill>
            <a:srgbClr val="000000"/>
          </a:solidFill>
        </p:spPr>
        <p:txBody>
          <a:bodyPr wrap="square" lIns="0" tIns="0" rIns="0" bIns="0" rtlCol="0"/>
          <a:lstStyle/>
          <a:p>
            <a:endParaRPr/>
          </a:p>
        </p:txBody>
      </p:sp>
      <p:sp>
        <p:nvSpPr>
          <p:cNvPr id="16" name="object 16"/>
          <p:cNvSpPr/>
          <p:nvPr/>
        </p:nvSpPr>
        <p:spPr>
          <a:xfrm>
            <a:off x="4410341" y="4497323"/>
            <a:ext cx="2232025" cy="718820"/>
          </a:xfrm>
          <a:custGeom>
            <a:avLst/>
            <a:gdLst/>
            <a:ahLst/>
            <a:cxnLst/>
            <a:rect l="l" t="t" r="r" b="b"/>
            <a:pathLst>
              <a:path w="2232025" h="718820">
                <a:moveTo>
                  <a:pt x="1115568" y="0"/>
                </a:moveTo>
                <a:lnTo>
                  <a:pt x="1044980" y="706"/>
                </a:lnTo>
                <a:lnTo>
                  <a:pt x="975565" y="2798"/>
                </a:lnTo>
                <a:lnTo>
                  <a:pt x="907452" y="6233"/>
                </a:lnTo>
                <a:lnTo>
                  <a:pt x="840771" y="10969"/>
                </a:lnTo>
                <a:lnTo>
                  <a:pt x="775653" y="16965"/>
                </a:lnTo>
                <a:lnTo>
                  <a:pt x="712228" y="24179"/>
                </a:lnTo>
                <a:lnTo>
                  <a:pt x="650627" y="32568"/>
                </a:lnTo>
                <a:lnTo>
                  <a:pt x="590980" y="42092"/>
                </a:lnTo>
                <a:lnTo>
                  <a:pt x="533417" y="52707"/>
                </a:lnTo>
                <a:lnTo>
                  <a:pt x="478068" y="64372"/>
                </a:lnTo>
                <a:lnTo>
                  <a:pt x="425064" y="77046"/>
                </a:lnTo>
                <a:lnTo>
                  <a:pt x="374535" y="90686"/>
                </a:lnTo>
                <a:lnTo>
                  <a:pt x="326612" y="105251"/>
                </a:lnTo>
                <a:lnTo>
                  <a:pt x="281424" y="120698"/>
                </a:lnTo>
                <a:lnTo>
                  <a:pt x="239103" y="136986"/>
                </a:lnTo>
                <a:lnTo>
                  <a:pt x="199777" y="154073"/>
                </a:lnTo>
                <a:lnTo>
                  <a:pt x="163579" y="171916"/>
                </a:lnTo>
                <a:lnTo>
                  <a:pt x="101084" y="209707"/>
                </a:lnTo>
                <a:lnTo>
                  <a:pt x="52659" y="250023"/>
                </a:lnTo>
                <a:lnTo>
                  <a:pt x="19348" y="292530"/>
                </a:lnTo>
                <a:lnTo>
                  <a:pt x="2193" y="336892"/>
                </a:lnTo>
                <a:lnTo>
                  <a:pt x="0" y="359664"/>
                </a:lnTo>
                <a:lnTo>
                  <a:pt x="2193" y="382351"/>
                </a:lnTo>
                <a:lnTo>
                  <a:pt x="19348" y="426563"/>
                </a:lnTo>
                <a:lnTo>
                  <a:pt x="52659" y="468943"/>
                </a:lnTo>
                <a:lnTo>
                  <a:pt x="101084" y="509155"/>
                </a:lnTo>
                <a:lnTo>
                  <a:pt x="163579" y="546862"/>
                </a:lnTo>
                <a:lnTo>
                  <a:pt x="199777" y="564670"/>
                </a:lnTo>
                <a:lnTo>
                  <a:pt x="239103" y="581725"/>
                </a:lnTo>
                <a:lnTo>
                  <a:pt x="281424" y="597986"/>
                </a:lnTo>
                <a:lnTo>
                  <a:pt x="326612" y="613410"/>
                </a:lnTo>
                <a:lnTo>
                  <a:pt x="374535" y="627954"/>
                </a:lnTo>
                <a:lnTo>
                  <a:pt x="425064" y="641577"/>
                </a:lnTo>
                <a:lnTo>
                  <a:pt x="478068" y="654236"/>
                </a:lnTo>
                <a:lnTo>
                  <a:pt x="533417" y="665890"/>
                </a:lnTo>
                <a:lnTo>
                  <a:pt x="590980" y="676496"/>
                </a:lnTo>
                <a:lnTo>
                  <a:pt x="650627" y="686012"/>
                </a:lnTo>
                <a:lnTo>
                  <a:pt x="712228" y="694395"/>
                </a:lnTo>
                <a:lnTo>
                  <a:pt x="775653" y="701605"/>
                </a:lnTo>
                <a:lnTo>
                  <a:pt x="840771" y="707599"/>
                </a:lnTo>
                <a:lnTo>
                  <a:pt x="907452" y="712333"/>
                </a:lnTo>
                <a:lnTo>
                  <a:pt x="975565" y="715768"/>
                </a:lnTo>
                <a:lnTo>
                  <a:pt x="1044980" y="717859"/>
                </a:lnTo>
                <a:lnTo>
                  <a:pt x="1115568" y="718566"/>
                </a:lnTo>
                <a:lnTo>
                  <a:pt x="1186158" y="717859"/>
                </a:lnTo>
                <a:lnTo>
                  <a:pt x="1255583" y="715768"/>
                </a:lnTo>
                <a:lnTo>
                  <a:pt x="1323711" y="712333"/>
                </a:lnTo>
                <a:lnTo>
                  <a:pt x="1390413" y="707599"/>
                </a:lnTo>
                <a:lnTo>
                  <a:pt x="1455556" y="701605"/>
                </a:lnTo>
                <a:lnTo>
                  <a:pt x="1519010" y="694395"/>
                </a:lnTo>
                <a:lnTo>
                  <a:pt x="1580644" y="686012"/>
                </a:lnTo>
                <a:lnTo>
                  <a:pt x="1640327" y="676496"/>
                </a:lnTo>
                <a:lnTo>
                  <a:pt x="1697929" y="665890"/>
                </a:lnTo>
                <a:lnTo>
                  <a:pt x="1753318" y="654236"/>
                </a:lnTo>
                <a:lnTo>
                  <a:pt x="1806365" y="641577"/>
                </a:lnTo>
                <a:lnTo>
                  <a:pt x="1856937" y="627954"/>
                </a:lnTo>
                <a:lnTo>
                  <a:pt x="1904904" y="613410"/>
                </a:lnTo>
                <a:lnTo>
                  <a:pt x="1950136" y="597986"/>
                </a:lnTo>
                <a:lnTo>
                  <a:pt x="1992501" y="581725"/>
                </a:lnTo>
                <a:lnTo>
                  <a:pt x="2031868" y="564670"/>
                </a:lnTo>
                <a:lnTo>
                  <a:pt x="2068107" y="546862"/>
                </a:lnTo>
                <a:lnTo>
                  <a:pt x="2130677" y="509155"/>
                </a:lnTo>
                <a:lnTo>
                  <a:pt x="2179164" y="468943"/>
                </a:lnTo>
                <a:lnTo>
                  <a:pt x="2212521" y="426563"/>
                </a:lnTo>
                <a:lnTo>
                  <a:pt x="2229701" y="382351"/>
                </a:lnTo>
                <a:lnTo>
                  <a:pt x="2231898" y="359663"/>
                </a:lnTo>
                <a:lnTo>
                  <a:pt x="2229701" y="336892"/>
                </a:lnTo>
                <a:lnTo>
                  <a:pt x="2212521" y="292530"/>
                </a:lnTo>
                <a:lnTo>
                  <a:pt x="2179164" y="250023"/>
                </a:lnTo>
                <a:lnTo>
                  <a:pt x="2130677" y="209707"/>
                </a:lnTo>
                <a:lnTo>
                  <a:pt x="2068107" y="171916"/>
                </a:lnTo>
                <a:lnTo>
                  <a:pt x="2031868" y="154073"/>
                </a:lnTo>
                <a:lnTo>
                  <a:pt x="1992501" y="136986"/>
                </a:lnTo>
                <a:lnTo>
                  <a:pt x="1950136" y="120698"/>
                </a:lnTo>
                <a:lnTo>
                  <a:pt x="1904904" y="105251"/>
                </a:lnTo>
                <a:lnTo>
                  <a:pt x="1856937" y="90686"/>
                </a:lnTo>
                <a:lnTo>
                  <a:pt x="1806365" y="77046"/>
                </a:lnTo>
                <a:lnTo>
                  <a:pt x="1753318" y="64372"/>
                </a:lnTo>
                <a:lnTo>
                  <a:pt x="1697929" y="52707"/>
                </a:lnTo>
                <a:lnTo>
                  <a:pt x="1640327" y="42092"/>
                </a:lnTo>
                <a:lnTo>
                  <a:pt x="1580644" y="32568"/>
                </a:lnTo>
                <a:lnTo>
                  <a:pt x="1519010" y="24179"/>
                </a:lnTo>
                <a:lnTo>
                  <a:pt x="1455556" y="16965"/>
                </a:lnTo>
                <a:lnTo>
                  <a:pt x="1390413" y="10969"/>
                </a:lnTo>
                <a:lnTo>
                  <a:pt x="1323711" y="6233"/>
                </a:lnTo>
                <a:lnTo>
                  <a:pt x="1255583" y="2798"/>
                </a:lnTo>
                <a:lnTo>
                  <a:pt x="1186158" y="706"/>
                </a:lnTo>
                <a:lnTo>
                  <a:pt x="1115568" y="0"/>
                </a:lnTo>
                <a:close/>
              </a:path>
            </a:pathLst>
          </a:custGeom>
          <a:ln w="9524">
            <a:solidFill>
              <a:srgbClr val="000000"/>
            </a:solidFill>
          </a:ln>
        </p:spPr>
        <p:txBody>
          <a:bodyPr wrap="square" lIns="0" tIns="0" rIns="0" bIns="0" rtlCol="0"/>
          <a:lstStyle/>
          <a:p>
            <a:endParaRPr/>
          </a:p>
        </p:txBody>
      </p:sp>
      <p:sp>
        <p:nvSpPr>
          <p:cNvPr id="17" name="object 17"/>
          <p:cNvSpPr txBox="1"/>
          <p:nvPr/>
        </p:nvSpPr>
        <p:spPr>
          <a:xfrm>
            <a:off x="5127625" y="4659376"/>
            <a:ext cx="788035" cy="302895"/>
          </a:xfrm>
          <a:prstGeom prst="rect">
            <a:avLst/>
          </a:prstGeom>
        </p:spPr>
        <p:txBody>
          <a:bodyPr vert="horz" wrap="square" lIns="0" tIns="0" rIns="0" bIns="0" rtlCol="0">
            <a:spAutoFit/>
          </a:bodyPr>
          <a:lstStyle/>
          <a:p>
            <a:pPr marL="12700">
              <a:lnSpc>
                <a:spcPts val="2380"/>
              </a:lnSpc>
            </a:pPr>
            <a:r>
              <a:rPr sz="2000" b="1" spc="-10" dirty="0">
                <a:latin typeface="新宋体" panose="02010609030101010101" charset="-122"/>
                <a:cs typeface="新宋体" panose="02010609030101010101" charset="-122"/>
              </a:rPr>
              <a:t>数据库</a:t>
            </a:r>
            <a:endParaRPr sz="2000">
              <a:latin typeface="新宋体" panose="02010609030101010101" charset="-122"/>
              <a:cs typeface="新宋体" panose="02010609030101010101" charset="-122"/>
            </a:endParaRPr>
          </a:p>
        </p:txBody>
      </p:sp>
      <p:sp>
        <p:nvSpPr>
          <p:cNvPr id="18" name="object 18"/>
          <p:cNvSpPr/>
          <p:nvPr/>
        </p:nvSpPr>
        <p:spPr>
          <a:xfrm>
            <a:off x="2033663" y="3557015"/>
            <a:ext cx="2454910" cy="1160780"/>
          </a:xfrm>
          <a:custGeom>
            <a:avLst/>
            <a:gdLst/>
            <a:ahLst/>
            <a:cxnLst/>
            <a:rect l="l" t="t" r="r" b="b"/>
            <a:pathLst>
              <a:path w="2454910" h="1160779">
                <a:moveTo>
                  <a:pt x="141732" y="0"/>
                </a:moveTo>
                <a:lnTo>
                  <a:pt x="0" y="3809"/>
                </a:lnTo>
                <a:lnTo>
                  <a:pt x="64770" y="86039"/>
                </a:lnTo>
                <a:lnTo>
                  <a:pt x="64770" y="33527"/>
                </a:lnTo>
                <a:lnTo>
                  <a:pt x="67056" y="31241"/>
                </a:lnTo>
                <a:lnTo>
                  <a:pt x="70866" y="31241"/>
                </a:lnTo>
                <a:lnTo>
                  <a:pt x="74821" y="33103"/>
                </a:lnTo>
                <a:lnTo>
                  <a:pt x="141732" y="0"/>
                </a:lnTo>
                <a:close/>
              </a:path>
              <a:path w="2454910" h="1160779">
                <a:moveTo>
                  <a:pt x="74821" y="33103"/>
                </a:moveTo>
                <a:lnTo>
                  <a:pt x="70866" y="31241"/>
                </a:lnTo>
                <a:lnTo>
                  <a:pt x="67056" y="31241"/>
                </a:lnTo>
                <a:lnTo>
                  <a:pt x="64770" y="33527"/>
                </a:lnTo>
                <a:lnTo>
                  <a:pt x="64770" y="37337"/>
                </a:lnTo>
                <a:lnTo>
                  <a:pt x="67056" y="40385"/>
                </a:lnTo>
                <a:lnTo>
                  <a:pt x="69342" y="41461"/>
                </a:lnTo>
                <a:lnTo>
                  <a:pt x="69342" y="35813"/>
                </a:lnTo>
                <a:lnTo>
                  <a:pt x="74821" y="33103"/>
                </a:lnTo>
                <a:close/>
              </a:path>
              <a:path w="2454910" h="1160779">
                <a:moveTo>
                  <a:pt x="87630" y="115061"/>
                </a:moveTo>
                <a:lnTo>
                  <a:pt x="70804" y="42149"/>
                </a:lnTo>
                <a:lnTo>
                  <a:pt x="67056" y="40385"/>
                </a:lnTo>
                <a:lnTo>
                  <a:pt x="64770" y="37337"/>
                </a:lnTo>
                <a:lnTo>
                  <a:pt x="64770" y="86039"/>
                </a:lnTo>
                <a:lnTo>
                  <a:pt x="87630" y="115061"/>
                </a:lnTo>
                <a:close/>
              </a:path>
              <a:path w="2454910" h="1160779">
                <a:moveTo>
                  <a:pt x="2454402" y="1154429"/>
                </a:moveTo>
                <a:lnTo>
                  <a:pt x="2451354" y="1151381"/>
                </a:lnTo>
                <a:lnTo>
                  <a:pt x="74821" y="33103"/>
                </a:lnTo>
                <a:lnTo>
                  <a:pt x="69342" y="35813"/>
                </a:lnTo>
                <a:lnTo>
                  <a:pt x="70804" y="42149"/>
                </a:lnTo>
                <a:lnTo>
                  <a:pt x="2447544" y="1160525"/>
                </a:lnTo>
                <a:lnTo>
                  <a:pt x="2451354" y="1160525"/>
                </a:lnTo>
                <a:lnTo>
                  <a:pt x="2453640" y="1158239"/>
                </a:lnTo>
                <a:lnTo>
                  <a:pt x="2454402" y="1154429"/>
                </a:lnTo>
                <a:close/>
              </a:path>
              <a:path w="2454910" h="1160779">
                <a:moveTo>
                  <a:pt x="70804" y="42149"/>
                </a:moveTo>
                <a:lnTo>
                  <a:pt x="69342" y="35813"/>
                </a:lnTo>
                <a:lnTo>
                  <a:pt x="69342" y="41461"/>
                </a:lnTo>
                <a:lnTo>
                  <a:pt x="70804" y="42149"/>
                </a:lnTo>
                <a:close/>
              </a:path>
            </a:pathLst>
          </a:custGeom>
          <a:solidFill>
            <a:srgbClr val="000000"/>
          </a:solidFill>
        </p:spPr>
        <p:txBody>
          <a:bodyPr wrap="square" lIns="0" tIns="0" rIns="0" bIns="0" rtlCol="0"/>
          <a:lstStyle/>
          <a:p>
            <a:endParaRPr/>
          </a:p>
        </p:txBody>
      </p:sp>
      <p:sp>
        <p:nvSpPr>
          <p:cNvPr id="19" name="object 19"/>
          <p:cNvSpPr/>
          <p:nvPr/>
        </p:nvSpPr>
        <p:spPr>
          <a:xfrm>
            <a:off x="4262513" y="3484626"/>
            <a:ext cx="1012825" cy="1012825"/>
          </a:xfrm>
          <a:custGeom>
            <a:avLst/>
            <a:gdLst/>
            <a:ahLst/>
            <a:cxnLst/>
            <a:rect l="l" t="t" r="r" b="b"/>
            <a:pathLst>
              <a:path w="1012825" h="1012825">
                <a:moveTo>
                  <a:pt x="959931" y="953071"/>
                </a:moveTo>
                <a:lnTo>
                  <a:pt x="8382" y="762"/>
                </a:lnTo>
                <a:lnTo>
                  <a:pt x="4572" y="0"/>
                </a:lnTo>
                <a:lnTo>
                  <a:pt x="1524" y="762"/>
                </a:lnTo>
                <a:lnTo>
                  <a:pt x="0" y="4572"/>
                </a:lnTo>
                <a:lnTo>
                  <a:pt x="1524" y="7620"/>
                </a:lnTo>
                <a:lnTo>
                  <a:pt x="953191" y="959287"/>
                </a:lnTo>
                <a:lnTo>
                  <a:pt x="959358" y="958596"/>
                </a:lnTo>
                <a:lnTo>
                  <a:pt x="959931" y="953071"/>
                </a:lnTo>
                <a:close/>
              </a:path>
              <a:path w="1012825" h="1012825">
                <a:moveTo>
                  <a:pt x="963930" y="996441"/>
                </a:moveTo>
                <a:lnTo>
                  <a:pt x="963930" y="958596"/>
                </a:lnTo>
                <a:lnTo>
                  <a:pt x="962406" y="961644"/>
                </a:lnTo>
                <a:lnTo>
                  <a:pt x="959358" y="963168"/>
                </a:lnTo>
                <a:lnTo>
                  <a:pt x="955548" y="961644"/>
                </a:lnTo>
                <a:lnTo>
                  <a:pt x="953191" y="959287"/>
                </a:lnTo>
                <a:lnTo>
                  <a:pt x="877824" y="967740"/>
                </a:lnTo>
                <a:lnTo>
                  <a:pt x="963930" y="996441"/>
                </a:lnTo>
                <a:close/>
              </a:path>
              <a:path w="1012825" h="1012825">
                <a:moveTo>
                  <a:pt x="963930" y="958596"/>
                </a:moveTo>
                <a:lnTo>
                  <a:pt x="962406" y="955548"/>
                </a:lnTo>
                <a:lnTo>
                  <a:pt x="959931" y="953071"/>
                </a:lnTo>
                <a:lnTo>
                  <a:pt x="959358" y="958596"/>
                </a:lnTo>
                <a:lnTo>
                  <a:pt x="953191" y="959287"/>
                </a:lnTo>
                <a:lnTo>
                  <a:pt x="955548" y="961644"/>
                </a:lnTo>
                <a:lnTo>
                  <a:pt x="959358" y="963168"/>
                </a:lnTo>
                <a:lnTo>
                  <a:pt x="962406" y="961644"/>
                </a:lnTo>
                <a:lnTo>
                  <a:pt x="963930" y="958596"/>
                </a:lnTo>
                <a:close/>
              </a:path>
              <a:path w="1012825" h="1012825">
                <a:moveTo>
                  <a:pt x="1012698" y="1012698"/>
                </a:moveTo>
                <a:lnTo>
                  <a:pt x="967740" y="877824"/>
                </a:lnTo>
                <a:lnTo>
                  <a:pt x="959931" y="953071"/>
                </a:lnTo>
                <a:lnTo>
                  <a:pt x="962406" y="955548"/>
                </a:lnTo>
                <a:lnTo>
                  <a:pt x="963930" y="958596"/>
                </a:lnTo>
                <a:lnTo>
                  <a:pt x="963930" y="996441"/>
                </a:lnTo>
                <a:lnTo>
                  <a:pt x="1012698" y="1012698"/>
                </a:lnTo>
                <a:close/>
              </a:path>
            </a:pathLst>
          </a:custGeom>
          <a:solidFill>
            <a:srgbClr val="000000"/>
          </a:solidFill>
        </p:spPr>
        <p:txBody>
          <a:bodyPr wrap="square" lIns="0" tIns="0" rIns="0" bIns="0" rtlCol="0"/>
          <a:lstStyle/>
          <a:p>
            <a:endParaRPr/>
          </a:p>
        </p:txBody>
      </p:sp>
      <p:sp>
        <p:nvSpPr>
          <p:cNvPr id="20" name="object 20"/>
          <p:cNvSpPr/>
          <p:nvPr/>
        </p:nvSpPr>
        <p:spPr>
          <a:xfrm>
            <a:off x="5994539" y="3489197"/>
            <a:ext cx="576580" cy="1008380"/>
          </a:xfrm>
          <a:custGeom>
            <a:avLst/>
            <a:gdLst/>
            <a:ahLst/>
            <a:cxnLst/>
            <a:rect l="l" t="t" r="r" b="b"/>
            <a:pathLst>
              <a:path w="576579" h="1008379">
                <a:moveTo>
                  <a:pt x="35665" y="935807"/>
                </a:moveTo>
                <a:lnTo>
                  <a:pt x="7619" y="866394"/>
                </a:lnTo>
                <a:lnTo>
                  <a:pt x="0" y="1008126"/>
                </a:lnTo>
                <a:lnTo>
                  <a:pt x="33527" y="985629"/>
                </a:lnTo>
                <a:lnTo>
                  <a:pt x="33527" y="939546"/>
                </a:lnTo>
                <a:lnTo>
                  <a:pt x="35665" y="935807"/>
                </a:lnTo>
                <a:close/>
              </a:path>
              <a:path w="576579" h="1008379">
                <a:moveTo>
                  <a:pt x="43739" y="940918"/>
                </a:moveTo>
                <a:lnTo>
                  <a:pt x="38099" y="941832"/>
                </a:lnTo>
                <a:lnTo>
                  <a:pt x="35665" y="935807"/>
                </a:lnTo>
                <a:lnTo>
                  <a:pt x="33527" y="939546"/>
                </a:lnTo>
                <a:lnTo>
                  <a:pt x="33527" y="943356"/>
                </a:lnTo>
                <a:lnTo>
                  <a:pt x="35813" y="945642"/>
                </a:lnTo>
                <a:lnTo>
                  <a:pt x="38861" y="946404"/>
                </a:lnTo>
                <a:lnTo>
                  <a:pt x="41909" y="944118"/>
                </a:lnTo>
                <a:lnTo>
                  <a:pt x="43739" y="940918"/>
                </a:lnTo>
                <a:close/>
              </a:path>
              <a:path w="576579" h="1008379">
                <a:moveTo>
                  <a:pt x="118109" y="928878"/>
                </a:moveTo>
                <a:lnTo>
                  <a:pt x="43739" y="940918"/>
                </a:lnTo>
                <a:lnTo>
                  <a:pt x="41909" y="944118"/>
                </a:lnTo>
                <a:lnTo>
                  <a:pt x="38861" y="946404"/>
                </a:lnTo>
                <a:lnTo>
                  <a:pt x="35813" y="945642"/>
                </a:lnTo>
                <a:lnTo>
                  <a:pt x="33527" y="943356"/>
                </a:lnTo>
                <a:lnTo>
                  <a:pt x="33527" y="985629"/>
                </a:lnTo>
                <a:lnTo>
                  <a:pt x="118109" y="928878"/>
                </a:lnTo>
                <a:close/>
              </a:path>
              <a:path w="576579" h="1008379">
                <a:moveTo>
                  <a:pt x="540821" y="71592"/>
                </a:moveTo>
                <a:lnTo>
                  <a:pt x="538733" y="66294"/>
                </a:lnTo>
                <a:lnTo>
                  <a:pt x="532299" y="67265"/>
                </a:lnTo>
                <a:lnTo>
                  <a:pt x="35665" y="935807"/>
                </a:lnTo>
                <a:lnTo>
                  <a:pt x="38099" y="941832"/>
                </a:lnTo>
                <a:lnTo>
                  <a:pt x="43739" y="940918"/>
                </a:lnTo>
                <a:lnTo>
                  <a:pt x="540821" y="71592"/>
                </a:lnTo>
                <a:close/>
              </a:path>
              <a:path w="576579" h="1008379">
                <a:moveTo>
                  <a:pt x="576071" y="0"/>
                </a:moveTo>
                <a:lnTo>
                  <a:pt x="457961" y="78486"/>
                </a:lnTo>
                <a:lnTo>
                  <a:pt x="532299" y="67265"/>
                </a:lnTo>
                <a:lnTo>
                  <a:pt x="534161" y="64008"/>
                </a:lnTo>
                <a:lnTo>
                  <a:pt x="537209" y="61722"/>
                </a:lnTo>
                <a:lnTo>
                  <a:pt x="541019" y="61722"/>
                </a:lnTo>
                <a:lnTo>
                  <a:pt x="543305" y="64770"/>
                </a:lnTo>
                <a:lnTo>
                  <a:pt x="543305" y="77899"/>
                </a:lnTo>
                <a:lnTo>
                  <a:pt x="568451" y="141732"/>
                </a:lnTo>
                <a:lnTo>
                  <a:pt x="576071" y="0"/>
                </a:lnTo>
                <a:close/>
              </a:path>
              <a:path w="576579" h="1008379">
                <a:moveTo>
                  <a:pt x="543305" y="64770"/>
                </a:moveTo>
                <a:lnTo>
                  <a:pt x="541019" y="61722"/>
                </a:lnTo>
                <a:lnTo>
                  <a:pt x="537209" y="61722"/>
                </a:lnTo>
                <a:lnTo>
                  <a:pt x="534161" y="64008"/>
                </a:lnTo>
                <a:lnTo>
                  <a:pt x="532299" y="67265"/>
                </a:lnTo>
                <a:lnTo>
                  <a:pt x="538733" y="66294"/>
                </a:lnTo>
                <a:lnTo>
                  <a:pt x="540821" y="71592"/>
                </a:lnTo>
                <a:lnTo>
                  <a:pt x="542543" y="68580"/>
                </a:lnTo>
                <a:lnTo>
                  <a:pt x="543305" y="64770"/>
                </a:lnTo>
                <a:close/>
              </a:path>
              <a:path w="576579" h="1008379">
                <a:moveTo>
                  <a:pt x="543305" y="77899"/>
                </a:moveTo>
                <a:lnTo>
                  <a:pt x="543305" y="64770"/>
                </a:lnTo>
                <a:lnTo>
                  <a:pt x="542543" y="68580"/>
                </a:lnTo>
                <a:lnTo>
                  <a:pt x="540821" y="71592"/>
                </a:lnTo>
                <a:lnTo>
                  <a:pt x="543305" y="77899"/>
                </a:lnTo>
                <a:close/>
              </a:path>
            </a:pathLst>
          </a:custGeom>
          <a:solidFill>
            <a:srgbClr val="000000"/>
          </a:solidFill>
        </p:spPr>
        <p:txBody>
          <a:bodyPr wrap="square" lIns="0" tIns="0" rIns="0" bIns="0" rtlCol="0"/>
          <a:lstStyle/>
          <a:p>
            <a:endParaRPr/>
          </a:p>
        </p:txBody>
      </p:sp>
      <p:sp>
        <p:nvSpPr>
          <p:cNvPr id="21" name="object 21"/>
          <p:cNvSpPr/>
          <p:nvPr/>
        </p:nvSpPr>
        <p:spPr>
          <a:xfrm>
            <a:off x="8437511" y="3425190"/>
            <a:ext cx="1012825" cy="127635"/>
          </a:xfrm>
          <a:custGeom>
            <a:avLst/>
            <a:gdLst/>
            <a:ahLst/>
            <a:cxnLst/>
            <a:rect l="l" t="t" r="r" b="b"/>
            <a:pathLst>
              <a:path w="1012825" h="127635">
                <a:moveTo>
                  <a:pt x="936498" y="64008"/>
                </a:moveTo>
                <a:lnTo>
                  <a:pt x="932905" y="59436"/>
                </a:lnTo>
                <a:lnTo>
                  <a:pt x="4572" y="59436"/>
                </a:lnTo>
                <a:lnTo>
                  <a:pt x="1524" y="60198"/>
                </a:lnTo>
                <a:lnTo>
                  <a:pt x="0" y="64008"/>
                </a:lnTo>
                <a:lnTo>
                  <a:pt x="1524" y="67056"/>
                </a:lnTo>
                <a:lnTo>
                  <a:pt x="4572" y="68580"/>
                </a:lnTo>
                <a:lnTo>
                  <a:pt x="932905" y="68525"/>
                </a:lnTo>
                <a:lnTo>
                  <a:pt x="936498" y="64008"/>
                </a:lnTo>
                <a:close/>
              </a:path>
              <a:path w="1012825" h="127635">
                <a:moveTo>
                  <a:pt x="1012698" y="64008"/>
                </a:moveTo>
                <a:lnTo>
                  <a:pt x="886206" y="0"/>
                </a:lnTo>
                <a:lnTo>
                  <a:pt x="932862" y="59380"/>
                </a:lnTo>
                <a:lnTo>
                  <a:pt x="936498" y="59436"/>
                </a:lnTo>
                <a:lnTo>
                  <a:pt x="940308" y="60198"/>
                </a:lnTo>
                <a:lnTo>
                  <a:pt x="941832" y="64008"/>
                </a:lnTo>
                <a:lnTo>
                  <a:pt x="941832" y="99441"/>
                </a:lnTo>
                <a:lnTo>
                  <a:pt x="1012698" y="64008"/>
                </a:lnTo>
                <a:close/>
              </a:path>
              <a:path w="1012825" h="127635">
                <a:moveTo>
                  <a:pt x="941832" y="99441"/>
                </a:moveTo>
                <a:lnTo>
                  <a:pt x="941832" y="64008"/>
                </a:lnTo>
                <a:lnTo>
                  <a:pt x="940308" y="67056"/>
                </a:lnTo>
                <a:lnTo>
                  <a:pt x="936498" y="68580"/>
                </a:lnTo>
                <a:lnTo>
                  <a:pt x="932862" y="68580"/>
                </a:lnTo>
                <a:lnTo>
                  <a:pt x="886206" y="127254"/>
                </a:lnTo>
                <a:lnTo>
                  <a:pt x="941832" y="99441"/>
                </a:lnTo>
                <a:close/>
              </a:path>
              <a:path w="1012825" h="127635">
                <a:moveTo>
                  <a:pt x="936498" y="68580"/>
                </a:moveTo>
                <a:lnTo>
                  <a:pt x="936498" y="64008"/>
                </a:lnTo>
                <a:lnTo>
                  <a:pt x="932862" y="68580"/>
                </a:lnTo>
                <a:lnTo>
                  <a:pt x="936498" y="68580"/>
                </a:lnTo>
                <a:close/>
              </a:path>
              <a:path w="1012825" h="127635">
                <a:moveTo>
                  <a:pt x="941832" y="64008"/>
                </a:moveTo>
                <a:lnTo>
                  <a:pt x="940308" y="60198"/>
                </a:lnTo>
                <a:lnTo>
                  <a:pt x="936498" y="59436"/>
                </a:lnTo>
                <a:lnTo>
                  <a:pt x="932905" y="59436"/>
                </a:lnTo>
                <a:lnTo>
                  <a:pt x="936498" y="64008"/>
                </a:lnTo>
                <a:lnTo>
                  <a:pt x="936498" y="68580"/>
                </a:lnTo>
                <a:lnTo>
                  <a:pt x="940308" y="67056"/>
                </a:lnTo>
                <a:lnTo>
                  <a:pt x="941832" y="64008"/>
                </a:lnTo>
                <a:close/>
              </a:path>
            </a:pathLst>
          </a:custGeom>
          <a:solidFill>
            <a:srgbClr val="000000"/>
          </a:solidFill>
        </p:spPr>
        <p:txBody>
          <a:bodyPr wrap="square" lIns="0" tIns="0" rIns="0" bIns="0" rtlCol="0"/>
          <a:lstStyle/>
          <a:p>
            <a:endParaRPr/>
          </a:p>
        </p:txBody>
      </p:sp>
      <p:sp>
        <p:nvSpPr>
          <p:cNvPr id="22" name="object 22"/>
          <p:cNvSpPr/>
          <p:nvPr/>
        </p:nvSpPr>
        <p:spPr>
          <a:xfrm>
            <a:off x="5989967" y="3467861"/>
            <a:ext cx="3102610" cy="1034415"/>
          </a:xfrm>
          <a:custGeom>
            <a:avLst/>
            <a:gdLst/>
            <a:ahLst/>
            <a:cxnLst/>
            <a:rect l="l" t="t" r="r" b="b"/>
            <a:pathLst>
              <a:path w="3102609" h="1034414">
                <a:moveTo>
                  <a:pt x="3028950" y="44957"/>
                </a:moveTo>
                <a:lnTo>
                  <a:pt x="3024073" y="41725"/>
                </a:lnTo>
                <a:lnTo>
                  <a:pt x="3048" y="1024889"/>
                </a:lnTo>
                <a:lnTo>
                  <a:pt x="0" y="1027176"/>
                </a:lnTo>
                <a:lnTo>
                  <a:pt x="0" y="1030985"/>
                </a:lnTo>
                <a:lnTo>
                  <a:pt x="2286" y="1033271"/>
                </a:lnTo>
                <a:lnTo>
                  <a:pt x="6096" y="1034033"/>
                </a:lnTo>
                <a:lnTo>
                  <a:pt x="3026818" y="50720"/>
                </a:lnTo>
                <a:lnTo>
                  <a:pt x="3028950" y="44957"/>
                </a:lnTo>
                <a:close/>
              </a:path>
              <a:path w="3102609" h="1034414">
                <a:moveTo>
                  <a:pt x="3102102" y="21335"/>
                </a:moveTo>
                <a:lnTo>
                  <a:pt x="2961132" y="0"/>
                </a:lnTo>
                <a:lnTo>
                  <a:pt x="3024073" y="41725"/>
                </a:lnTo>
                <a:lnTo>
                  <a:pt x="3028188" y="40385"/>
                </a:lnTo>
                <a:lnTo>
                  <a:pt x="3031236" y="40385"/>
                </a:lnTo>
                <a:lnTo>
                  <a:pt x="3033522" y="43433"/>
                </a:lnTo>
                <a:lnTo>
                  <a:pt x="3033522" y="88884"/>
                </a:lnTo>
                <a:lnTo>
                  <a:pt x="3102102" y="21335"/>
                </a:lnTo>
                <a:close/>
              </a:path>
              <a:path w="3102609" h="1034414">
                <a:moveTo>
                  <a:pt x="3033522" y="88884"/>
                </a:moveTo>
                <a:lnTo>
                  <a:pt x="3033522" y="47243"/>
                </a:lnTo>
                <a:lnTo>
                  <a:pt x="3030474" y="49529"/>
                </a:lnTo>
                <a:lnTo>
                  <a:pt x="3026818" y="50720"/>
                </a:lnTo>
                <a:lnTo>
                  <a:pt x="3000756" y="121157"/>
                </a:lnTo>
                <a:lnTo>
                  <a:pt x="3033522" y="88884"/>
                </a:lnTo>
                <a:close/>
              </a:path>
              <a:path w="3102609" h="1034414">
                <a:moveTo>
                  <a:pt x="3033522" y="47243"/>
                </a:moveTo>
                <a:lnTo>
                  <a:pt x="3033522" y="43433"/>
                </a:lnTo>
                <a:lnTo>
                  <a:pt x="3031236" y="40385"/>
                </a:lnTo>
                <a:lnTo>
                  <a:pt x="3028188" y="40385"/>
                </a:lnTo>
                <a:lnTo>
                  <a:pt x="3024073" y="41725"/>
                </a:lnTo>
                <a:lnTo>
                  <a:pt x="3028950" y="44957"/>
                </a:lnTo>
                <a:lnTo>
                  <a:pt x="3028950" y="50026"/>
                </a:lnTo>
                <a:lnTo>
                  <a:pt x="3030474" y="49529"/>
                </a:lnTo>
                <a:lnTo>
                  <a:pt x="3033522" y="47243"/>
                </a:lnTo>
                <a:close/>
              </a:path>
              <a:path w="3102609" h="1034414">
                <a:moveTo>
                  <a:pt x="3028950" y="50026"/>
                </a:moveTo>
                <a:lnTo>
                  <a:pt x="3028950" y="44957"/>
                </a:lnTo>
                <a:lnTo>
                  <a:pt x="3026818" y="50720"/>
                </a:lnTo>
                <a:lnTo>
                  <a:pt x="3028950" y="50026"/>
                </a:lnTo>
                <a:close/>
              </a:path>
            </a:pathLst>
          </a:custGeom>
          <a:solidFill>
            <a:srgbClr val="000000"/>
          </a:solidFill>
        </p:spPr>
        <p:txBody>
          <a:bodyPr wrap="square" lIns="0" tIns="0" rIns="0" bIns="0" rtlCol="0"/>
          <a:lstStyle/>
          <a:p>
            <a:endParaRPr/>
          </a:p>
        </p:txBody>
      </p:sp>
      <p:sp>
        <p:nvSpPr>
          <p:cNvPr id="23" name="object 23"/>
          <p:cNvSpPr txBox="1"/>
          <p:nvPr/>
        </p:nvSpPr>
        <p:spPr>
          <a:xfrm>
            <a:off x="8910955" y="3075178"/>
            <a:ext cx="534670" cy="302895"/>
          </a:xfrm>
          <a:prstGeom prst="rect">
            <a:avLst/>
          </a:prstGeom>
        </p:spPr>
        <p:txBody>
          <a:bodyPr vert="horz" wrap="square" lIns="0" tIns="0" rIns="0" bIns="0" rtlCol="0">
            <a:spAutoFit/>
          </a:bodyPr>
          <a:lstStyle/>
          <a:p>
            <a:pPr marL="12700">
              <a:lnSpc>
                <a:spcPts val="2380"/>
              </a:lnSpc>
            </a:pPr>
            <a:r>
              <a:rPr sz="2000" b="1" spc="-5" dirty="0">
                <a:latin typeface="新宋体" panose="02010609030101010101" charset="-122"/>
                <a:cs typeface="新宋体" panose="02010609030101010101" charset="-122"/>
              </a:rPr>
              <a:t>信息</a:t>
            </a:r>
            <a:endParaRPr sz="2000">
              <a:latin typeface="新宋体" panose="02010609030101010101" charset="-122"/>
              <a:cs typeface="新宋体" panose="02010609030101010101" charset="-122"/>
            </a:endParaRPr>
          </a:p>
        </p:txBody>
      </p:sp>
      <p:sp>
        <p:nvSpPr>
          <p:cNvPr id="24" name="object 24"/>
          <p:cNvSpPr/>
          <p:nvPr/>
        </p:nvSpPr>
        <p:spPr>
          <a:xfrm>
            <a:off x="2250833" y="2841498"/>
            <a:ext cx="6551930" cy="2592705"/>
          </a:xfrm>
          <a:custGeom>
            <a:avLst/>
            <a:gdLst/>
            <a:ahLst/>
            <a:cxnLst/>
            <a:rect l="l" t="t" r="r" b="b"/>
            <a:pathLst>
              <a:path w="6551930" h="2592704">
                <a:moveTo>
                  <a:pt x="0" y="0"/>
                </a:moveTo>
                <a:lnTo>
                  <a:pt x="0" y="2592324"/>
                </a:lnTo>
                <a:lnTo>
                  <a:pt x="6551663" y="2592323"/>
                </a:lnTo>
                <a:lnTo>
                  <a:pt x="6551663" y="0"/>
                </a:lnTo>
                <a:lnTo>
                  <a:pt x="0" y="0"/>
                </a:lnTo>
                <a:close/>
              </a:path>
            </a:pathLst>
          </a:custGeom>
          <a:ln w="9525">
            <a:solidFill>
              <a:srgbClr val="000000"/>
            </a:solidFill>
            <a:prstDash val="dash"/>
          </a:ln>
        </p:spPr>
        <p:txBody>
          <a:bodyPr wrap="square" lIns="0" tIns="0" rIns="0" bIns="0" rtlCol="0"/>
          <a:lstStyle/>
          <a:p>
            <a:endParaRPr/>
          </a:p>
        </p:txBody>
      </p:sp>
      <p:sp>
        <p:nvSpPr>
          <p:cNvPr id="25" name="object 25"/>
          <p:cNvSpPr/>
          <p:nvPr/>
        </p:nvSpPr>
        <p:spPr>
          <a:xfrm>
            <a:off x="4193933" y="2193798"/>
            <a:ext cx="0" cy="1295400"/>
          </a:xfrm>
          <a:custGeom>
            <a:avLst/>
            <a:gdLst/>
            <a:ahLst/>
            <a:cxnLst/>
            <a:rect l="l" t="t" r="r" b="b"/>
            <a:pathLst>
              <a:path h="1295400">
                <a:moveTo>
                  <a:pt x="0" y="1295400"/>
                </a:moveTo>
                <a:lnTo>
                  <a:pt x="0" y="0"/>
                </a:lnTo>
              </a:path>
            </a:pathLst>
          </a:custGeom>
          <a:ln w="9525">
            <a:solidFill>
              <a:srgbClr val="000000"/>
            </a:solidFill>
          </a:ln>
        </p:spPr>
        <p:txBody>
          <a:bodyPr wrap="square" lIns="0" tIns="0" rIns="0" bIns="0" rtlCol="0"/>
          <a:lstStyle/>
          <a:p>
            <a:endParaRPr/>
          </a:p>
        </p:txBody>
      </p:sp>
      <p:sp>
        <p:nvSpPr>
          <p:cNvPr id="26" name="object 26"/>
          <p:cNvSpPr/>
          <p:nvPr/>
        </p:nvSpPr>
        <p:spPr>
          <a:xfrm>
            <a:off x="6642239" y="2265426"/>
            <a:ext cx="0" cy="1224280"/>
          </a:xfrm>
          <a:custGeom>
            <a:avLst/>
            <a:gdLst/>
            <a:ahLst/>
            <a:cxnLst/>
            <a:rect l="l" t="t" r="r" b="b"/>
            <a:pathLst>
              <a:path h="1224279">
                <a:moveTo>
                  <a:pt x="0" y="1223772"/>
                </a:moveTo>
                <a:lnTo>
                  <a:pt x="0" y="0"/>
                </a:lnTo>
              </a:path>
            </a:pathLst>
          </a:custGeom>
          <a:ln w="9525">
            <a:solidFill>
              <a:srgbClr val="000000"/>
            </a:solidFill>
          </a:ln>
        </p:spPr>
        <p:txBody>
          <a:bodyPr wrap="square" lIns="0" tIns="0" rIns="0" bIns="0" rtlCol="0"/>
          <a:lstStyle/>
          <a:p>
            <a:endParaRPr/>
          </a:p>
        </p:txBody>
      </p:sp>
      <p:sp>
        <p:nvSpPr>
          <p:cNvPr id="27" name="object 27"/>
          <p:cNvSpPr txBox="1"/>
          <p:nvPr/>
        </p:nvSpPr>
        <p:spPr>
          <a:xfrm>
            <a:off x="3005454" y="2464053"/>
            <a:ext cx="534670" cy="302895"/>
          </a:xfrm>
          <a:prstGeom prst="rect">
            <a:avLst/>
          </a:prstGeom>
        </p:spPr>
        <p:txBody>
          <a:bodyPr vert="horz" wrap="square" lIns="0" tIns="0" rIns="0" bIns="0" rtlCol="0">
            <a:spAutoFit/>
          </a:bodyPr>
          <a:lstStyle/>
          <a:p>
            <a:pPr marL="12700">
              <a:lnSpc>
                <a:spcPts val="2380"/>
              </a:lnSpc>
            </a:pPr>
            <a:r>
              <a:rPr sz="2000" b="1" spc="-5" dirty="0">
                <a:latin typeface="新宋体" panose="02010609030101010101" charset="-122"/>
                <a:cs typeface="新宋体" panose="02010609030101010101" charset="-122"/>
              </a:rPr>
              <a:t>分析</a:t>
            </a:r>
            <a:endParaRPr sz="2000">
              <a:latin typeface="新宋体" panose="02010609030101010101" charset="-122"/>
              <a:cs typeface="新宋体" panose="02010609030101010101" charset="-122"/>
            </a:endParaRPr>
          </a:p>
        </p:txBody>
      </p:sp>
      <p:sp>
        <p:nvSpPr>
          <p:cNvPr id="28" name="object 28"/>
          <p:cNvSpPr txBox="1"/>
          <p:nvPr/>
        </p:nvSpPr>
        <p:spPr>
          <a:xfrm>
            <a:off x="5056009" y="2425941"/>
            <a:ext cx="788670" cy="302895"/>
          </a:xfrm>
          <a:prstGeom prst="rect">
            <a:avLst/>
          </a:prstGeom>
        </p:spPr>
        <p:txBody>
          <a:bodyPr vert="horz" wrap="square" lIns="0" tIns="0" rIns="0" bIns="0" rtlCol="0">
            <a:spAutoFit/>
          </a:bodyPr>
          <a:lstStyle/>
          <a:p>
            <a:pPr marL="12700">
              <a:lnSpc>
                <a:spcPts val="2380"/>
              </a:lnSpc>
            </a:pPr>
            <a:r>
              <a:rPr sz="2000" b="1" spc="-10" dirty="0">
                <a:latin typeface="新宋体" panose="02010609030101010101" charset="-122"/>
                <a:cs typeface="新宋体" panose="02010609030101010101" charset="-122"/>
              </a:rPr>
              <a:t>MPEG-7</a:t>
            </a:r>
            <a:endParaRPr sz="2000">
              <a:latin typeface="新宋体" panose="02010609030101010101" charset="-122"/>
              <a:cs typeface="新宋体" panose="02010609030101010101" charset="-122"/>
            </a:endParaRPr>
          </a:p>
        </p:txBody>
      </p:sp>
      <p:sp>
        <p:nvSpPr>
          <p:cNvPr id="29" name="object 29"/>
          <p:cNvSpPr txBox="1"/>
          <p:nvPr/>
        </p:nvSpPr>
        <p:spPr>
          <a:xfrm>
            <a:off x="7326756" y="2390902"/>
            <a:ext cx="534670" cy="302895"/>
          </a:xfrm>
          <a:prstGeom prst="rect">
            <a:avLst/>
          </a:prstGeom>
        </p:spPr>
        <p:txBody>
          <a:bodyPr vert="horz" wrap="square" lIns="0" tIns="0" rIns="0" bIns="0" rtlCol="0">
            <a:spAutoFit/>
          </a:bodyPr>
          <a:lstStyle/>
          <a:p>
            <a:pPr marL="12700">
              <a:lnSpc>
                <a:spcPts val="2380"/>
              </a:lnSpc>
            </a:pPr>
            <a:r>
              <a:rPr sz="2000" b="1" spc="-5" dirty="0">
                <a:latin typeface="新宋体" panose="02010609030101010101" charset="-122"/>
                <a:cs typeface="新宋体" panose="02010609030101010101" charset="-122"/>
              </a:rPr>
              <a:t>提取</a:t>
            </a:r>
            <a:endParaRPr sz="2000">
              <a:latin typeface="新宋体" panose="02010609030101010101" charset="-122"/>
              <a:cs typeface="新宋体" panose="02010609030101010101" charset="-122"/>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
        <p:nvSpPr>
          <p:cNvPr id="6" name="object 6"/>
          <p:cNvSpPr txBox="1"/>
          <p:nvPr/>
        </p:nvSpPr>
        <p:spPr>
          <a:xfrm>
            <a:off x="1673479" y="2007209"/>
            <a:ext cx="7546975" cy="4494530"/>
          </a:xfrm>
          <a:prstGeom prst="rect">
            <a:avLst/>
          </a:prstGeom>
        </p:spPr>
        <p:txBody>
          <a:bodyPr vert="horz" wrap="square" lIns="0" tIns="0" rIns="0" bIns="0" rtlCol="0">
            <a:spAutoFit/>
          </a:bodyPr>
          <a:lstStyle/>
          <a:p>
            <a:pPr marL="12700" marR="5080">
              <a:lnSpc>
                <a:spcPct val="102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MPEG-7不包括特征提取的工具和算法，也不包 括搜索引擎</a:t>
            </a:r>
            <a:endParaRPr sz="2800">
              <a:latin typeface="新宋体" panose="02010609030101010101" charset="-122"/>
              <a:cs typeface="新宋体" panose="02010609030101010101" charset="-122"/>
            </a:endParaRPr>
          </a:p>
          <a:p>
            <a:pPr marL="12700">
              <a:lnSpc>
                <a:spcPct val="100000"/>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让产业界开展竞争，以得出最好的结果</a:t>
            </a:r>
            <a:endParaRPr sz="2800">
              <a:latin typeface="新宋体" panose="02010609030101010101" charset="-122"/>
              <a:cs typeface="新宋体" panose="02010609030101010101" charset="-122"/>
            </a:endParaRPr>
          </a:p>
          <a:p>
            <a:pPr marL="12700" marR="4953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10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MPEG-7仅仅标准化内容描述工具，而将内容分 析工具（如特征提取）和内容使用工具（如搜索 引擎和内容过滤）交给产业界</a:t>
            </a:r>
            <a:endParaRPr sz="2800">
              <a:latin typeface="新宋体" panose="02010609030101010101" charset="-122"/>
              <a:cs typeface="新宋体" panose="02010609030101010101" charset="-122"/>
            </a:endParaRPr>
          </a:p>
          <a:p>
            <a:pPr marL="12700" marR="60960">
              <a:lnSpc>
                <a:spcPct val="100000"/>
              </a:lnSpc>
              <a:spcBef>
                <a:spcPts val="16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仅仅将对多媒体描述的格式（包括句法和语 义）归于需要规范的部分，而将其它归于非规范 的部分</a:t>
            </a:r>
            <a:endParaRPr sz="2800">
              <a:latin typeface="新宋体" panose="02010609030101010101" charset="-122"/>
              <a:cs typeface="新宋体" panose="02010609030101010101" charset="-122"/>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MPEG-7对试验的性能评价</a:t>
            </a:r>
          </a:p>
        </p:txBody>
      </p:sp>
      <p:sp>
        <p:nvSpPr>
          <p:cNvPr id="6" name="object 6"/>
          <p:cNvSpPr txBox="1"/>
          <p:nvPr/>
        </p:nvSpPr>
        <p:spPr>
          <a:xfrm>
            <a:off x="1673479" y="1934057"/>
            <a:ext cx="7679690" cy="3854450"/>
          </a:xfrm>
          <a:prstGeom prst="rect">
            <a:avLst/>
          </a:prstGeom>
        </p:spPr>
        <p:txBody>
          <a:bodyPr vert="horz" wrap="square" lIns="0" tIns="0" rIns="0" bIns="0" rtlCol="0">
            <a:spAutoFit/>
          </a:bodyPr>
          <a:lstStyle/>
          <a:p>
            <a:pPr marL="12700" marR="193675">
              <a:lnSpc>
                <a:spcPct val="102000"/>
              </a:lnSpc>
              <a:buClr>
                <a:srgbClr val="EE2B0A"/>
              </a:buClr>
              <a:buSzPct val="79000"/>
              <a:buFont typeface="Wingdings" panose="05000000000000000000"/>
              <a:buChar char=""/>
              <a:tabLst>
                <a:tab pos="424180" algn="l"/>
              </a:tabLst>
            </a:pPr>
            <a:r>
              <a:rPr sz="2800" spc="-5" dirty="0">
                <a:latin typeface="新宋体" panose="02010609030101010101" charset="-122"/>
                <a:cs typeface="新宋体" panose="02010609030101010101" charset="-122"/>
              </a:rPr>
              <a:t>ANMRR（Averag</a:t>
            </a:r>
            <a:r>
              <a:rPr sz="2800" dirty="0">
                <a:latin typeface="新宋体" panose="02010609030101010101" charset="-122"/>
                <a:cs typeface="新宋体" panose="02010609030101010101" charset="-122"/>
              </a:rPr>
              <a:t>e</a:t>
            </a:r>
            <a:r>
              <a:rPr sz="2800" spc="-5" dirty="0">
                <a:latin typeface="新宋体" panose="02010609030101010101" charset="-122"/>
                <a:cs typeface="新宋体" panose="02010609030101010101" charset="-122"/>
              </a:rPr>
              <a:t> Normalize</a:t>
            </a:r>
            <a:r>
              <a:rPr sz="2800" dirty="0">
                <a:latin typeface="新宋体" panose="02010609030101010101" charset="-122"/>
                <a:cs typeface="新宋体" panose="02010609030101010101" charset="-122"/>
              </a:rPr>
              <a:t>d</a:t>
            </a:r>
            <a:r>
              <a:rPr sz="2800" spc="-5" dirty="0">
                <a:latin typeface="新宋体" panose="02010609030101010101" charset="-122"/>
                <a:cs typeface="新宋体" panose="02010609030101010101" charset="-122"/>
              </a:rPr>
              <a:t> Modified Retrieva</a:t>
            </a:r>
            <a:r>
              <a:rPr sz="2800" dirty="0">
                <a:latin typeface="新宋体" panose="02010609030101010101" charset="-122"/>
                <a:cs typeface="新宋体" panose="02010609030101010101" charset="-122"/>
              </a:rPr>
              <a:t>l</a:t>
            </a:r>
            <a:r>
              <a:rPr sz="2800" spc="-5" dirty="0">
                <a:latin typeface="新宋体" panose="02010609030101010101" charset="-122"/>
                <a:cs typeface="新宋体" panose="02010609030101010101" charset="-122"/>
              </a:rPr>
              <a:t> Rank），平均归一化调整后的检索秩</a:t>
            </a:r>
            <a:endParaRPr sz="2800">
              <a:latin typeface="新宋体" panose="02010609030101010101" charset="-122"/>
              <a:cs typeface="新宋体" panose="02010609030101010101" charset="-122"/>
            </a:endParaRPr>
          </a:p>
          <a:p>
            <a:pPr marL="379730" indent="-367030">
              <a:lnSpc>
                <a:spcPct val="100000"/>
              </a:lnSpc>
              <a:spcBef>
                <a:spcPts val="1690"/>
              </a:spcBef>
              <a:buClr>
                <a:srgbClr val="EE2B0A"/>
              </a:buClr>
              <a:buSzPct val="71000"/>
              <a:buFont typeface="Wingdings" panose="05000000000000000000"/>
              <a:buChar char=""/>
              <a:tabLst>
                <a:tab pos="380365" algn="l"/>
              </a:tabLst>
            </a:pPr>
            <a:r>
              <a:rPr sz="2800" spc="-5" dirty="0">
                <a:latin typeface="新宋体" panose="02010609030101010101" charset="-122"/>
                <a:cs typeface="新宋体" panose="02010609030101010101" charset="-122"/>
              </a:rPr>
              <a:t>AR（Averag</a:t>
            </a:r>
            <a:r>
              <a:rPr sz="2800" dirty="0">
                <a:latin typeface="新宋体" panose="02010609030101010101" charset="-122"/>
                <a:cs typeface="新宋体" panose="02010609030101010101" charset="-122"/>
              </a:rPr>
              <a:t>e</a:t>
            </a:r>
            <a:r>
              <a:rPr sz="2800" spc="-5" dirty="0">
                <a:latin typeface="新宋体" panose="02010609030101010101" charset="-122"/>
                <a:cs typeface="新宋体" panose="02010609030101010101" charset="-122"/>
              </a:rPr>
              <a:t> Recall）</a:t>
            </a:r>
            <a:endParaRPr sz="2800">
              <a:latin typeface="新宋体" panose="02010609030101010101" charset="-122"/>
              <a:cs typeface="新宋体" panose="02010609030101010101" charset="-122"/>
            </a:endParaRPr>
          </a:p>
          <a:p>
            <a:pPr marL="430530" indent="-417830">
              <a:lnSpc>
                <a:spcPct val="100000"/>
              </a:lnSpc>
              <a:spcBef>
                <a:spcPts val="1190"/>
              </a:spcBef>
              <a:buClr>
                <a:srgbClr val="EE2B0A"/>
              </a:buClr>
              <a:buSzPct val="83000"/>
              <a:buFont typeface="Wingdings" panose="05000000000000000000"/>
              <a:buChar char=""/>
              <a:tabLst>
                <a:tab pos="431165" algn="l"/>
              </a:tabLst>
            </a:pPr>
            <a:r>
              <a:rPr sz="3600" i="1" spc="7" baseline="1000" dirty="0">
                <a:latin typeface="Times New Roman" panose="02020603050405020304"/>
                <a:cs typeface="Times New Roman" panose="02020603050405020304"/>
              </a:rPr>
              <a:t>A</a:t>
            </a:r>
            <a:r>
              <a:rPr sz="3600" i="1" spc="97" baseline="1000" dirty="0">
                <a:latin typeface="Times New Roman" panose="02020603050405020304"/>
                <a:cs typeface="Times New Roman" panose="02020603050405020304"/>
              </a:rPr>
              <a:t>R</a:t>
            </a:r>
            <a:r>
              <a:rPr sz="3600" baseline="1000" dirty="0">
                <a:latin typeface="Times New Roman" panose="02020603050405020304"/>
                <a:cs typeface="Times New Roman" panose="02020603050405020304"/>
              </a:rPr>
              <a:t>,</a:t>
            </a:r>
            <a:r>
              <a:rPr sz="3600" spc="-150" baseline="1000" dirty="0">
                <a:latin typeface="Times New Roman" panose="02020603050405020304"/>
                <a:cs typeface="Times New Roman" panose="02020603050405020304"/>
              </a:rPr>
              <a:t> </a:t>
            </a:r>
            <a:r>
              <a:rPr sz="3600" i="1" spc="7" baseline="1000" dirty="0">
                <a:latin typeface="Times New Roman" panose="02020603050405020304"/>
                <a:cs typeface="Times New Roman" panose="02020603050405020304"/>
              </a:rPr>
              <a:t>ANMRR</a:t>
            </a:r>
            <a:r>
              <a:rPr sz="3600" i="1" spc="-284" baseline="1000" dirty="0">
                <a:latin typeface="Times New Roman" panose="02020603050405020304"/>
                <a:cs typeface="Times New Roman" panose="02020603050405020304"/>
              </a:rPr>
              <a:t> </a:t>
            </a:r>
            <a:r>
              <a:rPr sz="3600" spc="7" baseline="1000" dirty="0">
                <a:latin typeface="Symbol" panose="05050102010706020507"/>
                <a:cs typeface="Symbol" panose="05050102010706020507"/>
              </a:rPr>
              <a:t></a:t>
            </a:r>
            <a:r>
              <a:rPr sz="3600" spc="-555" baseline="1000" dirty="0">
                <a:latin typeface="Times New Roman" panose="02020603050405020304"/>
                <a:cs typeface="Times New Roman" panose="02020603050405020304"/>
              </a:rPr>
              <a:t> </a:t>
            </a:r>
            <a:r>
              <a:rPr sz="3300" spc="-465" dirty="0">
                <a:latin typeface="Symbol" panose="05050102010706020507"/>
                <a:cs typeface="Symbol" panose="05050102010706020507"/>
              </a:rPr>
              <a:t></a:t>
            </a:r>
            <a:r>
              <a:rPr sz="3600" spc="-30" baseline="1000" dirty="0">
                <a:latin typeface="Times New Roman" panose="02020603050405020304"/>
                <a:cs typeface="Times New Roman" panose="02020603050405020304"/>
              </a:rPr>
              <a:t>0</a:t>
            </a:r>
            <a:r>
              <a:rPr sz="3600" spc="-337" baseline="1000" dirty="0">
                <a:latin typeface="Times New Roman" panose="02020603050405020304"/>
                <a:cs typeface="Times New Roman" panose="02020603050405020304"/>
              </a:rPr>
              <a:t>,</a:t>
            </a:r>
            <a:r>
              <a:rPr sz="3600" spc="-225" baseline="1000" dirty="0">
                <a:latin typeface="Times New Roman" panose="02020603050405020304"/>
                <a:cs typeface="Times New Roman" panose="02020603050405020304"/>
              </a:rPr>
              <a:t>1</a:t>
            </a:r>
            <a:r>
              <a:rPr sz="3300" spc="-305" dirty="0">
                <a:latin typeface="Symbol" panose="05050102010706020507"/>
                <a:cs typeface="Symbol" panose="05050102010706020507"/>
              </a:rPr>
              <a:t></a:t>
            </a:r>
            <a:endParaRPr sz="3300">
              <a:latin typeface="Symbol" panose="05050102010706020507"/>
              <a:cs typeface="Symbol" panose="05050102010706020507"/>
            </a:endParaRPr>
          </a:p>
          <a:p>
            <a:pPr marL="12700">
              <a:lnSpc>
                <a:spcPct val="100000"/>
              </a:lnSpc>
              <a:spcBef>
                <a:spcPts val="1585"/>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AR值越高，查全性能越好</a:t>
            </a:r>
            <a:endParaRPr sz="2800">
              <a:latin typeface="新宋体" panose="02010609030101010101" charset="-122"/>
              <a:cs typeface="新宋体" panose="02010609030101010101" charset="-122"/>
            </a:endParaRPr>
          </a:p>
          <a:p>
            <a:pPr marL="12700" marR="5080">
              <a:lnSpc>
                <a:spcPct val="100000"/>
              </a:lnSpc>
              <a:spcBef>
                <a:spcPts val="1690"/>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ANMRR值越低，查准性能越好，说明更多正确的 结果排在前面</a:t>
            </a:r>
            <a:endParaRPr sz="2800">
              <a:latin typeface="新宋体" panose="02010609030101010101" charset="-122"/>
              <a:cs typeface="新宋体" panose="02010609030101010101" charset="-122"/>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73466" y="1873074"/>
            <a:ext cx="7680959" cy="4925060"/>
          </a:xfrm>
          <a:prstGeom prst="rect">
            <a:avLst/>
          </a:prstGeom>
        </p:spPr>
        <p:txBody>
          <a:bodyPr vert="horz" wrap="square" lIns="0" tIns="0" rIns="0" bIns="0" rtlCol="0">
            <a:spAutoFit/>
          </a:bodyPr>
          <a:lstStyle/>
          <a:p>
            <a:pPr marL="12700" marR="5080">
              <a:lnSpc>
                <a:spcPct val="100000"/>
              </a:lnSpc>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首先挑选出一个查询图像的集</a:t>
            </a:r>
            <a:r>
              <a:rPr sz="2800" dirty="0">
                <a:latin typeface="新宋体" panose="02010609030101010101" charset="-122"/>
                <a:cs typeface="新宋体" panose="02010609030101010101" charset="-122"/>
              </a:rPr>
              <a:t>合</a:t>
            </a:r>
            <a:r>
              <a:rPr sz="2950" i="1" spc="-80" dirty="0">
                <a:latin typeface="新宋体" panose="02010609030101010101" charset="-122"/>
                <a:cs typeface="新宋体" panose="02010609030101010101" charset="-122"/>
              </a:rPr>
              <a:t>Q</a:t>
            </a:r>
            <a:r>
              <a:rPr sz="2800" spc="-5" dirty="0">
                <a:latin typeface="新宋体" panose="02010609030101010101" charset="-122"/>
                <a:cs typeface="新宋体" panose="02010609030101010101" charset="-122"/>
              </a:rPr>
              <a:t>，对每个查询 图像主观地选取一组视觉相似的图像作为标准， 正确答案(Groun</a:t>
            </a:r>
            <a:r>
              <a:rPr sz="2800" dirty="0">
                <a:latin typeface="新宋体" panose="02010609030101010101" charset="-122"/>
                <a:cs typeface="新宋体" panose="02010609030101010101" charset="-122"/>
              </a:rPr>
              <a:t>d</a:t>
            </a:r>
            <a:r>
              <a:rPr sz="2800" spc="-5" dirty="0">
                <a:latin typeface="新宋体" panose="02010609030101010101" charset="-122"/>
                <a:cs typeface="新宋体" panose="02010609030101010101" charset="-122"/>
              </a:rPr>
              <a:t> Truth)</a:t>
            </a:r>
            <a:endParaRPr sz="2800">
              <a:latin typeface="新宋体" panose="02010609030101010101" charset="-122"/>
              <a:cs typeface="新宋体" panose="02010609030101010101" charset="-122"/>
            </a:endParaRPr>
          </a:p>
          <a:p>
            <a:pPr marL="12700" marR="182245" indent="-635">
              <a:lnSpc>
                <a:spcPts val="3370"/>
              </a:lnSpc>
              <a:spcBef>
                <a:spcPts val="179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设查询图</a:t>
            </a:r>
            <a:r>
              <a:rPr sz="2800" spc="-10" dirty="0">
                <a:latin typeface="新宋体" panose="02010609030101010101" charset="-122"/>
                <a:cs typeface="新宋体" panose="02010609030101010101" charset="-122"/>
              </a:rPr>
              <a:t>像</a:t>
            </a:r>
            <a:r>
              <a:rPr sz="2950" i="1" spc="-80" dirty="0">
                <a:latin typeface="新宋体" panose="02010609030101010101" charset="-122"/>
                <a:cs typeface="新宋体" panose="02010609030101010101" charset="-122"/>
              </a:rPr>
              <a:t>q</a:t>
            </a:r>
            <a:r>
              <a:rPr sz="2800" spc="-5" dirty="0">
                <a:latin typeface="新宋体" panose="02010609030101010101" charset="-122"/>
                <a:cs typeface="新宋体" panose="02010609030101010101" charset="-122"/>
              </a:rPr>
              <a:t>的相似图像的个数</a:t>
            </a:r>
            <a:r>
              <a:rPr sz="2800" spc="-10" dirty="0">
                <a:latin typeface="新宋体" panose="02010609030101010101" charset="-122"/>
                <a:cs typeface="新宋体" panose="02010609030101010101" charset="-122"/>
              </a:rPr>
              <a:t>为</a:t>
            </a:r>
            <a:r>
              <a:rPr sz="2950" i="1" spc="-80" dirty="0">
                <a:latin typeface="新宋体" panose="02010609030101010101" charset="-122"/>
                <a:cs typeface="新宋体" panose="02010609030101010101" charset="-122"/>
              </a:rPr>
              <a:t>ng(q)</a:t>
            </a:r>
            <a:r>
              <a:rPr sz="2800" dirty="0">
                <a:latin typeface="新宋体" panose="02010609030101010101" charset="-122"/>
                <a:cs typeface="新宋体" panose="02010609030101010101" charset="-122"/>
              </a:rPr>
              <a:t>。对于 </a:t>
            </a:r>
            <a:r>
              <a:rPr sz="2800" spc="-5" dirty="0">
                <a:latin typeface="新宋体" panose="02010609030101010101" charset="-122"/>
                <a:cs typeface="新宋体" panose="02010609030101010101" charset="-122"/>
              </a:rPr>
              <a:t>查询图</a:t>
            </a:r>
            <a:r>
              <a:rPr sz="2800" spc="-10" dirty="0">
                <a:latin typeface="新宋体" panose="02010609030101010101" charset="-122"/>
                <a:cs typeface="新宋体" panose="02010609030101010101" charset="-122"/>
              </a:rPr>
              <a:t>像</a:t>
            </a:r>
            <a:r>
              <a:rPr sz="2950" i="1" spc="-80" dirty="0">
                <a:latin typeface="新宋体" panose="02010609030101010101" charset="-122"/>
                <a:cs typeface="新宋体" panose="02010609030101010101" charset="-122"/>
              </a:rPr>
              <a:t>q</a:t>
            </a:r>
            <a:r>
              <a:rPr sz="2800" spc="-5" dirty="0">
                <a:latin typeface="新宋体" panose="02010609030101010101" charset="-122"/>
                <a:cs typeface="新宋体" panose="02010609030101010101" charset="-122"/>
              </a:rPr>
              <a:t>，检索结果的截断</a:t>
            </a:r>
            <a:r>
              <a:rPr sz="2800" spc="-10" dirty="0">
                <a:latin typeface="新宋体" panose="02010609030101010101" charset="-122"/>
                <a:cs typeface="新宋体" panose="02010609030101010101" charset="-122"/>
              </a:rPr>
              <a:t>值</a:t>
            </a:r>
            <a:r>
              <a:rPr sz="2950" i="1" spc="-80" dirty="0">
                <a:latin typeface="新宋体" panose="02010609030101010101" charset="-122"/>
                <a:cs typeface="新宋体" panose="02010609030101010101" charset="-122"/>
              </a:rPr>
              <a:t>K</a:t>
            </a:r>
            <a:r>
              <a:rPr sz="2800" dirty="0">
                <a:latin typeface="新宋体" panose="02010609030101010101" charset="-122"/>
                <a:cs typeface="新宋体" panose="02010609030101010101" charset="-122"/>
              </a:rPr>
              <a:t>定义为</a:t>
            </a:r>
            <a:endParaRPr sz="2800">
              <a:latin typeface="新宋体" panose="02010609030101010101" charset="-122"/>
              <a:cs typeface="新宋体" panose="02010609030101010101" charset="-122"/>
            </a:endParaRPr>
          </a:p>
          <a:p>
            <a:pPr marL="12700" marR="193675" indent="177800">
              <a:lnSpc>
                <a:spcPct val="107000"/>
              </a:lnSpc>
              <a:spcBef>
                <a:spcPts val="585"/>
              </a:spcBef>
            </a:pPr>
            <a:r>
              <a:rPr sz="2350" spc="-450" dirty="0">
                <a:latin typeface="Times New Roman" panose="02020603050405020304"/>
                <a:cs typeface="Times New Roman" panose="02020603050405020304"/>
              </a:rPr>
              <a:t>m</a:t>
            </a:r>
            <a:r>
              <a:rPr sz="2350" spc="-150" dirty="0">
                <a:latin typeface="Times New Roman" panose="02020603050405020304"/>
                <a:cs typeface="Times New Roman" panose="02020603050405020304"/>
              </a:rPr>
              <a:t>i</a:t>
            </a:r>
            <a:r>
              <a:rPr sz="2350" spc="-110" dirty="0">
                <a:latin typeface="Times New Roman" panose="02020603050405020304"/>
                <a:cs typeface="Times New Roman" panose="02020603050405020304"/>
              </a:rPr>
              <a:t>n</a:t>
            </a:r>
            <a:r>
              <a:rPr sz="4650" spc="-952" baseline="-3000" dirty="0">
                <a:latin typeface="Symbol" panose="05050102010706020507"/>
                <a:cs typeface="Symbol" panose="05050102010706020507"/>
              </a:rPr>
              <a:t></a:t>
            </a:r>
            <a:r>
              <a:rPr sz="2350" spc="-110" dirty="0">
                <a:latin typeface="Times New Roman" panose="02020603050405020304"/>
                <a:cs typeface="Times New Roman" panose="02020603050405020304"/>
              </a:rPr>
              <a:t>4</a:t>
            </a:r>
            <a:r>
              <a:rPr sz="2350" spc="-55" dirty="0">
                <a:latin typeface="Symbol" panose="05050102010706020507"/>
                <a:cs typeface="Symbol" panose="05050102010706020507"/>
              </a:rPr>
              <a:t></a:t>
            </a:r>
            <a:r>
              <a:rPr sz="2350" i="1" spc="-280" dirty="0">
                <a:latin typeface="Times New Roman" panose="02020603050405020304"/>
                <a:cs typeface="Times New Roman" panose="02020603050405020304"/>
              </a:rPr>
              <a:t>n</a:t>
            </a:r>
            <a:r>
              <a:rPr sz="2350" i="1" spc="-140" dirty="0">
                <a:latin typeface="Times New Roman" panose="02020603050405020304"/>
                <a:cs typeface="Times New Roman" panose="02020603050405020304"/>
              </a:rPr>
              <a:t>g</a:t>
            </a:r>
            <a:r>
              <a:rPr sz="2350" spc="-140" dirty="0">
                <a:latin typeface="Times New Roman" panose="02020603050405020304"/>
                <a:cs typeface="Times New Roman" panose="02020603050405020304"/>
              </a:rPr>
              <a:t>(</a:t>
            </a:r>
            <a:r>
              <a:rPr sz="2350" i="1" spc="-220" dirty="0">
                <a:latin typeface="Times New Roman" panose="02020603050405020304"/>
                <a:cs typeface="Times New Roman" panose="02020603050405020304"/>
              </a:rPr>
              <a:t>q</a:t>
            </a:r>
            <a:r>
              <a:rPr sz="2350" spc="-200" dirty="0">
                <a:latin typeface="Times New Roman" panose="02020603050405020304"/>
                <a:cs typeface="Times New Roman" panose="02020603050405020304"/>
              </a:rPr>
              <a:t>)</a:t>
            </a:r>
            <a:r>
              <a:rPr sz="2350" spc="85" dirty="0">
                <a:latin typeface="Times New Roman" panose="02020603050405020304"/>
                <a:cs typeface="Times New Roman" panose="02020603050405020304"/>
              </a:rPr>
              <a:t>,</a:t>
            </a:r>
            <a:r>
              <a:rPr sz="2350" spc="-110" dirty="0">
                <a:latin typeface="Times New Roman" panose="02020603050405020304"/>
                <a:cs typeface="Times New Roman" panose="02020603050405020304"/>
              </a:rPr>
              <a:t>2</a:t>
            </a:r>
            <a:r>
              <a:rPr sz="2350" spc="-114" dirty="0">
                <a:latin typeface="Symbol" panose="05050102010706020507"/>
                <a:cs typeface="Symbol" panose="05050102010706020507"/>
              </a:rPr>
              <a:t></a:t>
            </a:r>
            <a:r>
              <a:rPr sz="2350" i="1" spc="-409" dirty="0">
                <a:latin typeface="Times New Roman" panose="02020603050405020304"/>
                <a:cs typeface="Times New Roman" panose="02020603050405020304"/>
              </a:rPr>
              <a:t>G</a:t>
            </a:r>
            <a:r>
              <a:rPr sz="2350" i="1" spc="-305" dirty="0">
                <a:latin typeface="Times New Roman" panose="02020603050405020304"/>
                <a:cs typeface="Times New Roman" panose="02020603050405020304"/>
              </a:rPr>
              <a:t>T</a:t>
            </a:r>
            <a:r>
              <a:rPr sz="2350" i="1" spc="-260" dirty="0">
                <a:latin typeface="Times New Roman" panose="02020603050405020304"/>
                <a:cs typeface="Times New Roman" panose="02020603050405020304"/>
              </a:rPr>
              <a:t>M</a:t>
            </a:r>
            <a:r>
              <a:rPr sz="4650" spc="-750" baseline="-3000" dirty="0">
                <a:latin typeface="Symbol" panose="05050102010706020507"/>
                <a:cs typeface="Symbol" panose="05050102010706020507"/>
              </a:rPr>
              <a:t></a:t>
            </a:r>
            <a:r>
              <a:rPr sz="4200" spc="-7" baseline="-9000" dirty="0">
                <a:latin typeface="新宋体" panose="02010609030101010101" charset="-122"/>
                <a:cs typeface="新宋体" panose="02010609030101010101" charset="-122"/>
              </a:rPr>
              <a:t>,其中</a:t>
            </a:r>
            <a:r>
              <a:rPr sz="4200" baseline="-9000" dirty="0">
                <a:latin typeface="新宋体" panose="02010609030101010101" charset="-122"/>
                <a:cs typeface="新宋体" panose="02010609030101010101" charset="-122"/>
              </a:rPr>
              <a:t>，</a:t>
            </a:r>
            <a:r>
              <a:rPr sz="4425" i="1" spc="-120" baseline="-8000" dirty="0">
                <a:latin typeface="新宋体" panose="02010609030101010101" charset="-122"/>
                <a:cs typeface="新宋体" panose="02010609030101010101" charset="-122"/>
              </a:rPr>
              <a:t>GTM</a:t>
            </a:r>
            <a:r>
              <a:rPr sz="4200" spc="-7" baseline="-9000" dirty="0">
                <a:latin typeface="新宋体" panose="02010609030101010101" charset="-122"/>
                <a:cs typeface="新宋体" panose="02010609030101010101" charset="-122"/>
              </a:rPr>
              <a:t>是在所有查询图像中 </a:t>
            </a:r>
            <a:r>
              <a:rPr sz="2800" spc="-5" dirty="0">
                <a:latin typeface="新宋体" panose="02010609030101010101" charset="-122"/>
                <a:cs typeface="新宋体" panose="02010609030101010101" charset="-122"/>
              </a:rPr>
              <a:t>最大的相似图像个数，</a:t>
            </a:r>
            <a:r>
              <a:rPr sz="2800" dirty="0">
                <a:latin typeface="新宋体" panose="02010609030101010101" charset="-122"/>
                <a:cs typeface="新宋体" panose="02010609030101010101" charset="-122"/>
              </a:rPr>
              <a:t>即</a:t>
            </a:r>
            <a:r>
              <a:rPr sz="2950" i="1" spc="-80" dirty="0">
                <a:latin typeface="新宋体" panose="02010609030101010101" charset="-122"/>
                <a:cs typeface="新宋体" panose="02010609030101010101" charset="-122"/>
              </a:rPr>
              <a:t>GTM=ma</a:t>
            </a:r>
            <a:r>
              <a:rPr sz="2950" i="1" spc="-75" dirty="0">
                <a:latin typeface="新宋体" panose="02010609030101010101" charset="-122"/>
                <a:cs typeface="新宋体" panose="02010609030101010101" charset="-122"/>
              </a:rPr>
              <a:t>x</a:t>
            </a:r>
            <a:r>
              <a:rPr sz="2800" spc="-5" dirty="0">
                <a:latin typeface="新宋体" panose="02010609030101010101" charset="-122"/>
                <a:cs typeface="新宋体" panose="02010609030101010101" charset="-122"/>
              </a:rPr>
              <a:t>{</a:t>
            </a:r>
            <a:r>
              <a:rPr sz="2950" i="1" spc="-80" dirty="0">
                <a:latin typeface="新宋体" panose="02010609030101010101" charset="-122"/>
                <a:cs typeface="新宋体" panose="02010609030101010101" charset="-122"/>
              </a:rPr>
              <a:t>ng(q)</a:t>
            </a: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p>
            <a:pPr marL="12700" marR="182245">
              <a:lnSpc>
                <a:spcPct val="95000"/>
              </a:lnSpc>
              <a:spcBef>
                <a:spcPts val="1680"/>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对于查询图</a:t>
            </a:r>
            <a:r>
              <a:rPr sz="2800" dirty="0">
                <a:latin typeface="新宋体" panose="02010609030101010101" charset="-122"/>
                <a:cs typeface="新宋体" panose="02010609030101010101" charset="-122"/>
              </a:rPr>
              <a:t>像</a:t>
            </a:r>
            <a:r>
              <a:rPr sz="2950" i="1" spc="-80" dirty="0">
                <a:latin typeface="新宋体" panose="02010609030101010101" charset="-122"/>
                <a:cs typeface="新宋体" panose="02010609030101010101" charset="-122"/>
              </a:rPr>
              <a:t>q</a:t>
            </a:r>
            <a:r>
              <a:rPr sz="2800" spc="-5" dirty="0">
                <a:latin typeface="新宋体" panose="02010609030101010101" charset="-122"/>
                <a:cs typeface="新宋体" panose="02010609030101010101" charset="-122"/>
              </a:rPr>
              <a:t>，在</a:t>
            </a:r>
            <a:r>
              <a:rPr sz="2800" dirty="0">
                <a:latin typeface="新宋体" panose="02010609030101010101" charset="-122"/>
                <a:cs typeface="新宋体" panose="02010609030101010101" charset="-122"/>
              </a:rPr>
              <a:t>前</a:t>
            </a:r>
            <a:r>
              <a:rPr sz="2950" i="1" spc="-8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个检索结果中正确的个 数记</a:t>
            </a:r>
            <a:r>
              <a:rPr sz="2800" dirty="0">
                <a:latin typeface="新宋体" panose="02010609030101010101" charset="-122"/>
                <a:cs typeface="新宋体" panose="02010609030101010101" charset="-122"/>
              </a:rPr>
              <a:t>为</a:t>
            </a:r>
            <a:r>
              <a:rPr sz="2950" i="1" spc="-80" dirty="0">
                <a:latin typeface="新宋体" panose="02010609030101010101" charset="-122"/>
                <a:cs typeface="新宋体" panose="02010609030101010101" charset="-122"/>
              </a:rPr>
              <a:t>nr(q)</a:t>
            </a:r>
            <a:r>
              <a:rPr sz="2800" spc="-5" dirty="0">
                <a:latin typeface="新宋体" panose="02010609030101010101" charset="-122"/>
                <a:cs typeface="新宋体" panose="02010609030101010101" charset="-122"/>
              </a:rPr>
              <a:t>，漏掉的个数记</a:t>
            </a:r>
            <a:r>
              <a:rPr sz="2800" spc="-10" dirty="0">
                <a:latin typeface="新宋体" panose="02010609030101010101" charset="-122"/>
                <a:cs typeface="新宋体" panose="02010609030101010101" charset="-122"/>
              </a:rPr>
              <a:t>为</a:t>
            </a:r>
            <a:r>
              <a:rPr sz="2950" i="1" spc="-80" dirty="0">
                <a:latin typeface="新宋体" panose="02010609030101010101" charset="-122"/>
                <a:cs typeface="新宋体" panose="02010609030101010101" charset="-122"/>
              </a:rPr>
              <a:t>M(q)=ng(q)- nr(q)</a:t>
            </a:r>
            <a:r>
              <a:rPr sz="2800" spc="-5" dirty="0">
                <a:latin typeface="新宋体" panose="02010609030101010101" charset="-122"/>
                <a:cs typeface="新宋体" panose="02010609030101010101" charset="-122"/>
              </a:rPr>
              <a:t>。查全率记为</a:t>
            </a:r>
            <a:r>
              <a:rPr sz="2950" i="1" spc="-80" dirty="0">
                <a:latin typeface="新宋体" panose="02010609030101010101" charset="-122"/>
                <a:cs typeface="新宋体" panose="02010609030101010101" charset="-122"/>
              </a:rPr>
              <a:t>R(q)=nr(q)/ng(q)</a:t>
            </a:r>
            <a:endParaRPr sz="295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MPEG-7对试验的性能评价</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829201" y="5364598"/>
            <a:ext cx="692785" cy="0"/>
          </a:xfrm>
          <a:custGeom>
            <a:avLst/>
            <a:gdLst/>
            <a:ahLst/>
            <a:cxnLst/>
            <a:rect l="l" t="t" r="r" b="b"/>
            <a:pathLst>
              <a:path w="692784">
                <a:moveTo>
                  <a:pt x="0" y="0"/>
                </a:moveTo>
                <a:lnTo>
                  <a:pt x="692665" y="0"/>
                </a:lnTo>
              </a:path>
            </a:pathLst>
          </a:custGeom>
          <a:ln w="14983">
            <a:solidFill>
              <a:srgbClr val="000000"/>
            </a:solidFill>
          </a:ln>
        </p:spPr>
        <p:txBody>
          <a:bodyPr wrap="square" lIns="0" tIns="0" rIns="0" bIns="0" rtlCol="0"/>
          <a:lstStyle/>
          <a:p>
            <a:endParaRPr/>
          </a:p>
        </p:txBody>
      </p:sp>
      <p:sp>
        <p:nvSpPr>
          <p:cNvPr id="6" name="object 6"/>
          <p:cNvSpPr txBox="1"/>
          <p:nvPr/>
        </p:nvSpPr>
        <p:spPr>
          <a:xfrm>
            <a:off x="1673479" y="1890776"/>
            <a:ext cx="7501890" cy="3274695"/>
          </a:xfrm>
          <a:prstGeom prst="rect">
            <a:avLst/>
          </a:prstGeom>
        </p:spPr>
        <p:txBody>
          <a:bodyPr vert="horz" wrap="square" lIns="0" tIns="0" rIns="0" bIns="0" rtlCol="0">
            <a:spAutoFit/>
          </a:bodyPr>
          <a:lstStyle/>
          <a:p>
            <a:pPr marL="12700">
              <a:lnSpc>
                <a:spcPts val="3200"/>
              </a:lnSpc>
            </a:pPr>
            <a:r>
              <a:rPr sz="2000" spc="-10"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每个正确答案在检索结果中都有一个秩</a:t>
            </a:r>
            <a:endParaRPr sz="2800">
              <a:latin typeface="新宋体" panose="02010609030101010101" charset="-122"/>
              <a:cs typeface="新宋体" panose="02010609030101010101" charset="-122"/>
            </a:endParaRPr>
          </a:p>
          <a:p>
            <a:pPr marL="12700">
              <a:lnSpc>
                <a:spcPts val="3380"/>
              </a:lnSpc>
            </a:pPr>
            <a:r>
              <a:rPr sz="2950" i="1" spc="-85" dirty="0">
                <a:latin typeface="新宋体" panose="02010609030101010101" charset="-122"/>
                <a:cs typeface="新宋体" panose="02010609030101010101" charset="-122"/>
              </a:rPr>
              <a:t>(rank)r(i)，i=1,</a:t>
            </a:r>
            <a:r>
              <a:rPr sz="2800" i="1" spc="-5" dirty="0">
                <a:latin typeface="Times New Roman" panose="02020603050405020304"/>
                <a:cs typeface="Times New Roman" panose="02020603050405020304"/>
              </a:rPr>
              <a:t>…</a:t>
            </a:r>
            <a:r>
              <a:rPr sz="2950" i="1" spc="-80" dirty="0">
                <a:latin typeface="新宋体" panose="02010609030101010101" charset="-122"/>
                <a:cs typeface="新宋体" panose="02010609030101010101" charset="-122"/>
              </a:rPr>
              <a:t>,ng(q)</a:t>
            </a:r>
            <a:r>
              <a:rPr sz="2800" spc="-5" dirty="0">
                <a:latin typeface="新宋体" panose="02010609030101010101" charset="-122"/>
                <a:cs typeface="新宋体" panose="02010609030101010101" charset="-122"/>
              </a:rPr>
              <a:t>。在</a:t>
            </a:r>
            <a:r>
              <a:rPr sz="2800" dirty="0">
                <a:latin typeface="新宋体" panose="02010609030101010101" charset="-122"/>
                <a:cs typeface="新宋体" panose="02010609030101010101" charset="-122"/>
              </a:rPr>
              <a:t>前</a:t>
            </a:r>
            <a:r>
              <a:rPr sz="2950" i="1" spc="-8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个检索结果</a:t>
            </a:r>
            <a:endParaRPr sz="2800">
              <a:latin typeface="新宋体" panose="02010609030101010101" charset="-122"/>
              <a:cs typeface="新宋体" panose="02010609030101010101" charset="-122"/>
            </a:endParaRPr>
          </a:p>
          <a:p>
            <a:pPr marL="12700" marR="16510">
              <a:lnSpc>
                <a:spcPts val="3360"/>
              </a:lnSpc>
              <a:spcBef>
                <a:spcPts val="260"/>
              </a:spcBef>
            </a:pPr>
            <a:r>
              <a:rPr sz="2800" spc="-5" dirty="0">
                <a:latin typeface="新宋体" panose="02010609030101010101" charset="-122"/>
                <a:cs typeface="新宋体" panose="02010609030101010101" charset="-122"/>
              </a:rPr>
              <a:t>中，正确的图像的</a:t>
            </a:r>
            <a:r>
              <a:rPr sz="2800" dirty="0">
                <a:latin typeface="新宋体" panose="02010609030101010101" charset="-122"/>
                <a:cs typeface="新宋体" panose="02010609030101010101" charset="-122"/>
              </a:rPr>
              <a:t>秩</a:t>
            </a:r>
            <a:r>
              <a:rPr sz="2950" i="1" spc="-80" dirty="0">
                <a:latin typeface="新宋体" panose="02010609030101010101" charset="-122"/>
                <a:cs typeface="新宋体" panose="02010609030101010101" charset="-122"/>
              </a:rPr>
              <a:t>r(i)</a:t>
            </a:r>
            <a:r>
              <a:rPr sz="2800" spc="-5" dirty="0">
                <a:latin typeface="新宋体" panose="02010609030101010101" charset="-122"/>
                <a:cs typeface="新宋体" panose="02010609030101010101" charset="-122"/>
              </a:rPr>
              <a:t>就是它的序号，其余被 漏掉的图像的</a:t>
            </a:r>
            <a:r>
              <a:rPr sz="2800" dirty="0">
                <a:latin typeface="新宋体" panose="02010609030101010101" charset="-122"/>
                <a:cs typeface="新宋体" panose="02010609030101010101" charset="-122"/>
              </a:rPr>
              <a:t>秩</a:t>
            </a:r>
            <a:r>
              <a:rPr sz="2950" i="1" spc="-80" dirty="0">
                <a:latin typeface="新宋体" panose="02010609030101010101" charset="-122"/>
                <a:cs typeface="新宋体" panose="02010609030101010101" charset="-122"/>
              </a:rPr>
              <a:t>r(i)</a:t>
            </a:r>
            <a:r>
              <a:rPr sz="2800" spc="-5" dirty="0">
                <a:latin typeface="新宋体" panose="02010609030101010101" charset="-122"/>
                <a:cs typeface="新宋体" panose="02010609030101010101" charset="-122"/>
              </a:rPr>
              <a:t>都设定为K+1</a:t>
            </a:r>
            <a:endParaRPr sz="2800">
              <a:latin typeface="新宋体" panose="02010609030101010101" charset="-122"/>
              <a:cs typeface="新宋体" panose="02010609030101010101" charset="-122"/>
            </a:endParaRPr>
          </a:p>
          <a:p>
            <a:pPr marL="12700">
              <a:lnSpc>
                <a:spcPts val="3525"/>
              </a:lnSpc>
              <a:spcBef>
                <a:spcPts val="1430"/>
              </a:spcBef>
            </a:pPr>
            <a:r>
              <a:rPr sz="2000" spc="-10"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对于某个查询图</a:t>
            </a:r>
            <a:r>
              <a:rPr sz="2800" spc="-10" dirty="0">
                <a:latin typeface="新宋体" panose="02010609030101010101" charset="-122"/>
                <a:cs typeface="新宋体" panose="02010609030101010101" charset="-122"/>
              </a:rPr>
              <a:t>像</a:t>
            </a:r>
            <a:r>
              <a:rPr sz="2950" i="1" spc="-80" dirty="0">
                <a:latin typeface="新宋体" panose="02010609030101010101" charset="-122"/>
                <a:cs typeface="新宋体" panose="02010609030101010101" charset="-122"/>
              </a:rPr>
              <a:t>q</a:t>
            </a:r>
            <a:r>
              <a:rPr sz="2800" spc="-5" dirty="0">
                <a:latin typeface="新宋体" panose="02010609030101010101" charset="-122"/>
                <a:cs typeface="新宋体" panose="02010609030101010101" charset="-122"/>
              </a:rPr>
              <a:t>，它的平均检索秩和调整后</a:t>
            </a:r>
            <a:endParaRPr sz="2800">
              <a:latin typeface="新宋体" panose="02010609030101010101" charset="-122"/>
              <a:cs typeface="新宋体" panose="02010609030101010101" charset="-122"/>
            </a:endParaRPr>
          </a:p>
          <a:p>
            <a:pPr marL="12700">
              <a:lnSpc>
                <a:spcPts val="3345"/>
              </a:lnSpc>
            </a:pPr>
            <a:r>
              <a:rPr sz="2800" spc="-5" dirty="0">
                <a:latin typeface="新宋体" panose="02010609030101010101" charset="-122"/>
                <a:cs typeface="新宋体" panose="02010609030101010101" charset="-122"/>
              </a:rPr>
              <a:t>的检索秩分别定义为</a:t>
            </a:r>
            <a:endParaRPr sz="2800">
              <a:latin typeface="新宋体" panose="02010609030101010101" charset="-122"/>
              <a:cs typeface="新宋体" panose="02010609030101010101" charset="-122"/>
            </a:endParaRPr>
          </a:p>
          <a:p>
            <a:pPr marL="306070" algn="ctr">
              <a:lnSpc>
                <a:spcPct val="100000"/>
              </a:lnSpc>
              <a:spcBef>
                <a:spcPts val="2205"/>
              </a:spcBef>
            </a:pPr>
            <a:r>
              <a:rPr sz="1350" i="1" spc="-25" dirty="0">
                <a:latin typeface="Times New Roman" panose="02020603050405020304"/>
                <a:cs typeface="Times New Roman" panose="02020603050405020304"/>
              </a:rPr>
              <a:t>n</a:t>
            </a:r>
            <a:r>
              <a:rPr sz="1350" i="1" spc="15" dirty="0">
                <a:latin typeface="Times New Roman" panose="02020603050405020304"/>
                <a:cs typeface="Times New Roman" panose="02020603050405020304"/>
              </a:rPr>
              <a:t>g</a:t>
            </a:r>
            <a:r>
              <a:rPr sz="1350" i="1" spc="-195" dirty="0">
                <a:latin typeface="Times New Roman" panose="02020603050405020304"/>
                <a:cs typeface="Times New Roman" panose="02020603050405020304"/>
              </a:rPr>
              <a:t> </a:t>
            </a:r>
            <a:r>
              <a:rPr sz="1350" spc="85" dirty="0">
                <a:latin typeface="Times New Roman" panose="02020603050405020304"/>
                <a:cs typeface="Times New Roman" panose="02020603050405020304"/>
              </a:rPr>
              <a:t>(</a:t>
            </a:r>
            <a:r>
              <a:rPr sz="1350" i="1" spc="95" dirty="0">
                <a:latin typeface="Times New Roman" panose="02020603050405020304"/>
                <a:cs typeface="Times New Roman" panose="02020603050405020304"/>
              </a:rPr>
              <a:t>q</a:t>
            </a:r>
            <a:r>
              <a:rPr sz="1350" spc="10" dirty="0">
                <a:latin typeface="Times New Roman" panose="02020603050405020304"/>
                <a:cs typeface="Times New Roman" panose="02020603050405020304"/>
              </a:rPr>
              <a:t>)</a:t>
            </a:r>
            <a:endParaRPr sz="1350">
              <a:latin typeface="Times New Roman" panose="02020603050405020304"/>
              <a:cs typeface="Times New Roman" panose="02020603050405020304"/>
            </a:endParaRPr>
          </a:p>
        </p:txBody>
      </p:sp>
      <p:sp>
        <p:nvSpPr>
          <p:cNvPr id="7" name="object 7"/>
          <p:cNvSpPr txBox="1"/>
          <p:nvPr/>
        </p:nvSpPr>
        <p:spPr>
          <a:xfrm>
            <a:off x="5960490" y="4943855"/>
            <a:ext cx="441325" cy="377190"/>
          </a:xfrm>
          <a:prstGeom prst="rect">
            <a:avLst/>
          </a:prstGeom>
        </p:spPr>
        <p:txBody>
          <a:bodyPr vert="horz" wrap="square" lIns="0" tIns="0" rIns="0" bIns="0" rtlCol="0">
            <a:spAutoFit/>
          </a:bodyPr>
          <a:lstStyle/>
          <a:p>
            <a:pPr marL="12700">
              <a:lnSpc>
                <a:spcPct val="100000"/>
              </a:lnSpc>
            </a:pPr>
            <a:r>
              <a:rPr sz="2400" i="1" spc="85" dirty="0">
                <a:latin typeface="Times New Roman" panose="02020603050405020304"/>
                <a:cs typeface="Times New Roman" panose="02020603050405020304"/>
              </a:rPr>
              <a:t>r</a:t>
            </a:r>
            <a:r>
              <a:rPr sz="2400" spc="-60" dirty="0">
                <a:latin typeface="Times New Roman" panose="02020603050405020304"/>
                <a:cs typeface="Times New Roman" panose="02020603050405020304"/>
              </a:rPr>
              <a:t>(</a:t>
            </a:r>
            <a:r>
              <a:rPr sz="2400" i="1" spc="30" dirty="0">
                <a:latin typeface="Times New Roman" panose="02020603050405020304"/>
                <a:cs typeface="Times New Roman" panose="02020603050405020304"/>
              </a:rPr>
              <a:t>i</a:t>
            </a:r>
            <a:r>
              <a:rPr sz="2400" spc="-5"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
        <p:nvSpPr>
          <p:cNvPr id="8" name="object 8"/>
          <p:cNvSpPr txBox="1"/>
          <p:nvPr/>
        </p:nvSpPr>
        <p:spPr>
          <a:xfrm>
            <a:off x="5833998" y="5372100"/>
            <a:ext cx="694055" cy="377190"/>
          </a:xfrm>
          <a:prstGeom prst="rect">
            <a:avLst/>
          </a:prstGeom>
        </p:spPr>
        <p:txBody>
          <a:bodyPr vert="horz" wrap="square" lIns="0" tIns="0" rIns="0" bIns="0" rtlCol="0">
            <a:spAutoFit/>
          </a:bodyPr>
          <a:lstStyle/>
          <a:p>
            <a:pPr marL="12700">
              <a:lnSpc>
                <a:spcPct val="100000"/>
              </a:lnSpc>
            </a:pPr>
            <a:r>
              <a:rPr sz="2400" i="1" spc="-70" dirty="0">
                <a:latin typeface="Times New Roman" panose="02020603050405020304"/>
                <a:cs typeface="Times New Roman" panose="02020603050405020304"/>
              </a:rPr>
              <a:t>n</a:t>
            </a:r>
            <a:r>
              <a:rPr sz="2400" i="1" spc="105" dirty="0">
                <a:latin typeface="Times New Roman" panose="02020603050405020304"/>
                <a:cs typeface="Times New Roman" panose="02020603050405020304"/>
              </a:rPr>
              <a:t>g</a:t>
            </a:r>
            <a:r>
              <a:rPr sz="2400" spc="5" dirty="0">
                <a:latin typeface="Times New Roman" panose="02020603050405020304"/>
                <a:cs typeface="Times New Roman" panose="02020603050405020304"/>
              </a:rPr>
              <a:t>(</a:t>
            </a:r>
            <a:r>
              <a:rPr sz="2400" i="1" spc="-5" dirty="0">
                <a:latin typeface="Times New Roman" panose="02020603050405020304"/>
                <a:cs typeface="Times New Roman" panose="02020603050405020304"/>
              </a:rPr>
              <a:t>q</a:t>
            </a:r>
            <a:r>
              <a:rPr sz="2400" spc="-5"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
        <p:nvSpPr>
          <p:cNvPr id="9" name="object 9"/>
          <p:cNvSpPr txBox="1"/>
          <p:nvPr/>
        </p:nvSpPr>
        <p:spPr>
          <a:xfrm>
            <a:off x="5454522" y="5556504"/>
            <a:ext cx="255904" cy="218440"/>
          </a:xfrm>
          <a:prstGeom prst="rect">
            <a:avLst/>
          </a:prstGeom>
        </p:spPr>
        <p:txBody>
          <a:bodyPr vert="horz" wrap="square" lIns="0" tIns="0" rIns="0" bIns="0" rtlCol="0">
            <a:spAutoFit/>
          </a:bodyPr>
          <a:lstStyle/>
          <a:p>
            <a:pPr marL="12700">
              <a:lnSpc>
                <a:spcPct val="100000"/>
              </a:lnSpc>
            </a:pPr>
            <a:r>
              <a:rPr sz="1350" i="1" spc="85" dirty="0">
                <a:latin typeface="Times New Roman" panose="02020603050405020304"/>
                <a:cs typeface="Times New Roman" panose="02020603050405020304"/>
              </a:rPr>
              <a:t>i</a:t>
            </a:r>
            <a:r>
              <a:rPr sz="1350" spc="-90" dirty="0">
                <a:latin typeface="Symbol" panose="05050102010706020507"/>
                <a:cs typeface="Symbol" panose="05050102010706020507"/>
              </a:rPr>
              <a:t></a:t>
            </a:r>
            <a:r>
              <a:rPr sz="1350" spc="15" dirty="0">
                <a:latin typeface="Times New Roman" panose="02020603050405020304"/>
                <a:cs typeface="Times New Roman" panose="02020603050405020304"/>
              </a:rPr>
              <a:t>1</a:t>
            </a:r>
            <a:endParaRPr sz="1350">
              <a:latin typeface="Times New Roman" panose="02020603050405020304"/>
              <a:cs typeface="Times New Roman" panose="02020603050405020304"/>
            </a:endParaRPr>
          </a:p>
        </p:txBody>
      </p:sp>
      <p:sp>
        <p:nvSpPr>
          <p:cNvPr id="10" name="object 10"/>
          <p:cNvSpPr txBox="1"/>
          <p:nvPr/>
        </p:nvSpPr>
        <p:spPr>
          <a:xfrm>
            <a:off x="4176648" y="4989067"/>
            <a:ext cx="1582420" cy="614680"/>
          </a:xfrm>
          <a:prstGeom prst="rect">
            <a:avLst/>
          </a:prstGeom>
        </p:spPr>
        <p:txBody>
          <a:bodyPr vert="horz" wrap="square" lIns="0" tIns="0" rIns="0" bIns="0" rtlCol="0">
            <a:spAutoFit/>
          </a:bodyPr>
          <a:lstStyle/>
          <a:p>
            <a:pPr marL="12700">
              <a:lnSpc>
                <a:spcPct val="100000"/>
              </a:lnSpc>
            </a:pPr>
            <a:r>
              <a:rPr sz="2400" i="1" spc="-95" dirty="0">
                <a:latin typeface="Times New Roman" panose="02020603050405020304"/>
                <a:cs typeface="Times New Roman" panose="02020603050405020304"/>
              </a:rPr>
              <a:t>AR</a:t>
            </a:r>
            <a:r>
              <a:rPr sz="2400" i="1" spc="-20" dirty="0">
                <a:latin typeface="Times New Roman" panose="02020603050405020304"/>
                <a:cs typeface="Times New Roman" panose="02020603050405020304"/>
              </a:rPr>
              <a:t>R</a:t>
            </a:r>
            <a:r>
              <a:rPr sz="2400" spc="10" dirty="0">
                <a:latin typeface="Times New Roman" panose="02020603050405020304"/>
                <a:cs typeface="Times New Roman" panose="02020603050405020304"/>
              </a:rPr>
              <a:t>(</a:t>
            </a:r>
            <a:r>
              <a:rPr sz="2400" i="1" dirty="0">
                <a:latin typeface="Times New Roman" panose="02020603050405020304"/>
                <a:cs typeface="Times New Roman" panose="02020603050405020304"/>
              </a:rPr>
              <a:t>q</a:t>
            </a:r>
            <a:r>
              <a:rPr sz="2400" spc="-5" dirty="0">
                <a:latin typeface="Times New Roman" panose="02020603050405020304"/>
                <a:cs typeface="Times New Roman" panose="02020603050405020304"/>
              </a:rPr>
              <a:t>)</a:t>
            </a:r>
            <a:r>
              <a:rPr sz="2400" spc="-125" dirty="0">
                <a:latin typeface="Times New Roman" panose="02020603050405020304"/>
                <a:cs typeface="Times New Roman" panose="02020603050405020304"/>
              </a:rPr>
              <a:t> </a:t>
            </a:r>
            <a:r>
              <a:rPr sz="2400" spc="-5" dirty="0">
                <a:latin typeface="Symbol" panose="05050102010706020507"/>
                <a:cs typeface="Symbol" panose="05050102010706020507"/>
              </a:rPr>
              <a:t></a:t>
            </a:r>
            <a:r>
              <a:rPr sz="2400" spc="280" dirty="0">
                <a:latin typeface="Times New Roman" panose="02020603050405020304"/>
                <a:cs typeface="Times New Roman" panose="02020603050405020304"/>
              </a:rPr>
              <a:t> </a:t>
            </a:r>
            <a:r>
              <a:rPr sz="5325" spc="37" baseline="-9000" dirty="0">
                <a:latin typeface="Symbol" panose="05050102010706020507"/>
                <a:cs typeface="Symbol" panose="05050102010706020507"/>
              </a:rPr>
              <a:t></a:t>
            </a:r>
            <a:endParaRPr sz="5325" baseline="-9000">
              <a:latin typeface="Symbol" panose="05050102010706020507"/>
              <a:cs typeface="Symbol" panose="05050102010706020507"/>
            </a:endParaRPr>
          </a:p>
        </p:txBody>
      </p:sp>
      <p:sp>
        <p:nvSpPr>
          <p:cNvPr id="11" name="object 11"/>
          <p:cNvSpPr txBox="1"/>
          <p:nvPr/>
        </p:nvSpPr>
        <p:spPr>
          <a:xfrm>
            <a:off x="6883286" y="6420358"/>
            <a:ext cx="154305" cy="317500"/>
          </a:xfrm>
          <a:prstGeom prst="rect">
            <a:avLst/>
          </a:prstGeom>
        </p:spPr>
        <p:txBody>
          <a:bodyPr vert="horz" wrap="square" lIns="0" tIns="0" rIns="0" bIns="0" rtlCol="0">
            <a:spAutoFit/>
          </a:bodyPr>
          <a:lstStyle/>
          <a:p>
            <a:pPr marL="12700">
              <a:lnSpc>
                <a:spcPct val="100000"/>
              </a:lnSpc>
            </a:pPr>
            <a:r>
              <a:rPr sz="2000" spc="10" dirty="0">
                <a:latin typeface="Times New Roman" panose="02020603050405020304"/>
                <a:cs typeface="Times New Roman" panose="02020603050405020304"/>
              </a:rPr>
              <a:t>2</a:t>
            </a:r>
            <a:endParaRPr sz="2000">
              <a:latin typeface="Times New Roman" panose="02020603050405020304"/>
              <a:cs typeface="Times New Roman" panose="02020603050405020304"/>
            </a:endParaRPr>
          </a:p>
        </p:txBody>
      </p:sp>
      <p:sp>
        <p:nvSpPr>
          <p:cNvPr id="12" name="object 12"/>
          <p:cNvSpPr txBox="1"/>
          <p:nvPr/>
        </p:nvSpPr>
        <p:spPr>
          <a:xfrm>
            <a:off x="4226178" y="6136640"/>
            <a:ext cx="3674110" cy="429259"/>
          </a:xfrm>
          <a:prstGeom prst="rect">
            <a:avLst/>
          </a:prstGeom>
        </p:spPr>
        <p:txBody>
          <a:bodyPr vert="horz" wrap="square" lIns="0" tIns="0" rIns="0" bIns="0" rtlCol="0">
            <a:spAutoFit/>
          </a:bodyPr>
          <a:lstStyle/>
          <a:p>
            <a:pPr marL="12700">
              <a:lnSpc>
                <a:spcPct val="100000"/>
              </a:lnSpc>
            </a:pPr>
            <a:r>
              <a:rPr sz="2000" i="1" spc="95" dirty="0">
                <a:latin typeface="Times New Roman" panose="02020603050405020304"/>
                <a:cs typeface="Times New Roman" panose="02020603050405020304"/>
              </a:rPr>
              <a:t>M</a:t>
            </a:r>
            <a:r>
              <a:rPr sz="2000" i="1" spc="75" dirty="0">
                <a:latin typeface="Times New Roman" panose="02020603050405020304"/>
                <a:cs typeface="Times New Roman" panose="02020603050405020304"/>
              </a:rPr>
              <a:t>R</a:t>
            </a:r>
            <a:r>
              <a:rPr sz="2000" i="1" spc="15" dirty="0">
                <a:latin typeface="Times New Roman" panose="02020603050405020304"/>
                <a:cs typeface="Times New Roman" panose="02020603050405020304"/>
              </a:rPr>
              <a:t>R</a:t>
            </a:r>
            <a:r>
              <a:rPr sz="2000" i="1" spc="-175" dirty="0">
                <a:latin typeface="Times New Roman" panose="02020603050405020304"/>
                <a:cs typeface="Times New Roman" panose="02020603050405020304"/>
              </a:rPr>
              <a:t> </a:t>
            </a:r>
            <a:r>
              <a:rPr sz="3975" spc="-7" baseline="-3000" dirty="0">
                <a:latin typeface="Symbol" panose="05050102010706020507"/>
                <a:cs typeface="Symbol" panose="05050102010706020507"/>
              </a:rPr>
              <a:t></a:t>
            </a:r>
            <a:r>
              <a:rPr sz="2000" i="1" spc="10" dirty="0">
                <a:latin typeface="Times New Roman" panose="02020603050405020304"/>
                <a:cs typeface="Times New Roman" panose="02020603050405020304"/>
              </a:rPr>
              <a:t>q</a:t>
            </a:r>
            <a:r>
              <a:rPr sz="2000" i="1" spc="-275" dirty="0">
                <a:latin typeface="Times New Roman" panose="02020603050405020304"/>
                <a:cs typeface="Times New Roman" panose="02020603050405020304"/>
              </a:rPr>
              <a:t> </a:t>
            </a:r>
            <a:r>
              <a:rPr sz="3975" spc="-277" baseline="-3000" dirty="0">
                <a:latin typeface="Symbol" panose="05050102010706020507"/>
                <a:cs typeface="Symbol" panose="05050102010706020507"/>
              </a:rPr>
              <a:t></a:t>
            </a:r>
            <a:r>
              <a:rPr sz="3975" spc="-284" baseline="-3000" dirty="0">
                <a:latin typeface="Times New Roman" panose="02020603050405020304"/>
                <a:cs typeface="Times New Roman" panose="02020603050405020304"/>
              </a:rPr>
              <a:t> </a:t>
            </a:r>
            <a:r>
              <a:rPr sz="2000" spc="10" dirty="0">
                <a:latin typeface="Symbol" panose="05050102010706020507"/>
                <a:cs typeface="Symbol" panose="05050102010706020507"/>
              </a:rPr>
              <a:t></a:t>
            </a:r>
            <a:r>
              <a:rPr sz="2000" spc="215" dirty="0">
                <a:latin typeface="Times New Roman" panose="02020603050405020304"/>
                <a:cs typeface="Times New Roman" panose="02020603050405020304"/>
              </a:rPr>
              <a:t> </a:t>
            </a:r>
            <a:r>
              <a:rPr sz="2000" i="1" spc="70" dirty="0">
                <a:latin typeface="Times New Roman" panose="02020603050405020304"/>
                <a:cs typeface="Times New Roman" panose="02020603050405020304"/>
              </a:rPr>
              <a:t>A</a:t>
            </a:r>
            <a:r>
              <a:rPr sz="2000" i="1" spc="75" dirty="0">
                <a:latin typeface="Times New Roman" panose="02020603050405020304"/>
                <a:cs typeface="Times New Roman" panose="02020603050405020304"/>
              </a:rPr>
              <a:t>R</a:t>
            </a:r>
            <a:r>
              <a:rPr sz="2000" i="1" spc="15" dirty="0">
                <a:latin typeface="Times New Roman" panose="02020603050405020304"/>
                <a:cs typeface="Times New Roman" panose="02020603050405020304"/>
              </a:rPr>
              <a:t>R</a:t>
            </a:r>
            <a:r>
              <a:rPr sz="2000" i="1" spc="-175" dirty="0">
                <a:latin typeface="Times New Roman" panose="02020603050405020304"/>
                <a:cs typeface="Times New Roman" panose="02020603050405020304"/>
              </a:rPr>
              <a:t> </a:t>
            </a:r>
            <a:r>
              <a:rPr sz="3975" spc="-7" baseline="-3000" dirty="0">
                <a:latin typeface="Symbol" panose="05050102010706020507"/>
                <a:cs typeface="Symbol" panose="05050102010706020507"/>
              </a:rPr>
              <a:t></a:t>
            </a:r>
            <a:r>
              <a:rPr sz="2000" i="1" spc="10" dirty="0">
                <a:latin typeface="Times New Roman" panose="02020603050405020304"/>
                <a:cs typeface="Times New Roman" panose="02020603050405020304"/>
              </a:rPr>
              <a:t>q</a:t>
            </a:r>
            <a:r>
              <a:rPr sz="2000" i="1" spc="-275" dirty="0">
                <a:latin typeface="Times New Roman" panose="02020603050405020304"/>
                <a:cs typeface="Times New Roman" panose="02020603050405020304"/>
              </a:rPr>
              <a:t> </a:t>
            </a:r>
            <a:r>
              <a:rPr sz="3975" spc="-277" baseline="-3000" dirty="0">
                <a:latin typeface="Symbol" panose="05050102010706020507"/>
                <a:cs typeface="Symbol" panose="05050102010706020507"/>
              </a:rPr>
              <a:t></a:t>
            </a:r>
            <a:r>
              <a:rPr sz="3975" spc="-487" baseline="-3000" dirty="0">
                <a:latin typeface="Times New Roman" panose="02020603050405020304"/>
                <a:cs typeface="Times New Roman" panose="02020603050405020304"/>
              </a:rPr>
              <a:t> </a:t>
            </a:r>
            <a:r>
              <a:rPr sz="2000" spc="10" dirty="0">
                <a:latin typeface="Symbol" panose="05050102010706020507"/>
                <a:cs typeface="Symbol" panose="05050102010706020507"/>
              </a:rPr>
              <a:t></a:t>
            </a:r>
            <a:r>
              <a:rPr sz="2000" spc="85" dirty="0">
                <a:latin typeface="Times New Roman" panose="02020603050405020304"/>
                <a:cs typeface="Times New Roman" panose="02020603050405020304"/>
              </a:rPr>
              <a:t> </a:t>
            </a:r>
            <a:r>
              <a:rPr sz="3000" i="1" u="heavy" spc="89" baseline="40000" dirty="0">
                <a:latin typeface="Times New Roman" panose="02020603050405020304"/>
                <a:cs typeface="Times New Roman" panose="02020603050405020304"/>
              </a:rPr>
              <a:t>n</a:t>
            </a:r>
            <a:r>
              <a:rPr sz="3000" i="1" u="heavy" spc="15" baseline="40000" dirty="0">
                <a:latin typeface="Times New Roman" panose="02020603050405020304"/>
                <a:cs typeface="Times New Roman" panose="02020603050405020304"/>
              </a:rPr>
              <a:t>g</a:t>
            </a:r>
            <a:r>
              <a:rPr sz="3000" i="1" u="heavy" spc="-120" baseline="40000" dirty="0">
                <a:latin typeface="Times New Roman" panose="02020603050405020304"/>
                <a:cs typeface="Times New Roman" panose="02020603050405020304"/>
              </a:rPr>
              <a:t> </a:t>
            </a:r>
            <a:r>
              <a:rPr sz="3975" u="heavy" spc="-7" baseline="27000" dirty="0">
                <a:latin typeface="Symbol" panose="05050102010706020507"/>
                <a:cs typeface="Symbol" panose="05050102010706020507"/>
              </a:rPr>
              <a:t></a:t>
            </a:r>
            <a:r>
              <a:rPr sz="3000" i="1" u="heavy" spc="15" baseline="40000" dirty="0">
                <a:latin typeface="Times New Roman" panose="02020603050405020304"/>
                <a:cs typeface="Times New Roman" panose="02020603050405020304"/>
              </a:rPr>
              <a:t>q</a:t>
            </a:r>
            <a:r>
              <a:rPr sz="3000" i="1" u="heavy" spc="-412" baseline="40000" dirty="0">
                <a:latin typeface="Times New Roman" panose="02020603050405020304"/>
                <a:cs typeface="Times New Roman" panose="02020603050405020304"/>
              </a:rPr>
              <a:t> </a:t>
            </a:r>
            <a:r>
              <a:rPr sz="3975" u="heavy" spc="-277" baseline="27000" dirty="0">
                <a:latin typeface="Symbol" panose="05050102010706020507"/>
                <a:cs typeface="Symbol" panose="05050102010706020507"/>
              </a:rPr>
              <a:t></a:t>
            </a:r>
            <a:r>
              <a:rPr sz="3975" spc="-232" baseline="27000" dirty="0">
                <a:latin typeface="Times New Roman" panose="02020603050405020304"/>
                <a:cs typeface="Times New Roman" panose="02020603050405020304"/>
              </a:rPr>
              <a:t> </a:t>
            </a:r>
            <a:r>
              <a:rPr sz="2000" spc="10" dirty="0">
                <a:latin typeface="Symbol" panose="05050102010706020507"/>
                <a:cs typeface="Symbol" panose="05050102010706020507"/>
              </a:rPr>
              <a:t></a:t>
            </a:r>
            <a:r>
              <a:rPr sz="2000" spc="-114"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0</a:t>
            </a:r>
            <a:r>
              <a:rPr sz="2000" spc="30" dirty="0">
                <a:latin typeface="Times New Roman" panose="02020603050405020304"/>
                <a:cs typeface="Times New Roman" panose="02020603050405020304"/>
              </a:rPr>
              <a:t>.</a:t>
            </a:r>
            <a:r>
              <a:rPr sz="2000" spc="10" dirty="0">
                <a:latin typeface="Times New Roman" panose="02020603050405020304"/>
                <a:cs typeface="Times New Roman" panose="02020603050405020304"/>
              </a:rPr>
              <a:t>5</a:t>
            </a:r>
            <a:endParaRPr sz="2000">
              <a:latin typeface="Times New Roman" panose="02020603050405020304"/>
              <a:cs typeface="Times New Roman" panose="02020603050405020304"/>
            </a:endParaRPr>
          </a:p>
        </p:txBody>
      </p:sp>
      <p:sp>
        <p:nvSpPr>
          <p:cNvPr id="13" name="object 13"/>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MPEG-7对试验的性能评价</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51021" y="3595094"/>
            <a:ext cx="664210" cy="0"/>
          </a:xfrm>
          <a:custGeom>
            <a:avLst/>
            <a:gdLst/>
            <a:ahLst/>
            <a:cxnLst/>
            <a:rect l="l" t="t" r="r" b="b"/>
            <a:pathLst>
              <a:path w="664210">
                <a:moveTo>
                  <a:pt x="0" y="0"/>
                </a:moveTo>
                <a:lnTo>
                  <a:pt x="663726" y="0"/>
                </a:lnTo>
              </a:path>
            </a:pathLst>
          </a:custGeom>
          <a:ln w="6153">
            <a:solidFill>
              <a:srgbClr val="000000"/>
            </a:solidFill>
          </a:ln>
        </p:spPr>
        <p:txBody>
          <a:bodyPr wrap="square" lIns="0" tIns="0" rIns="0" bIns="0" rtlCol="0"/>
          <a:lstStyle/>
          <a:p>
            <a:endParaRPr/>
          </a:p>
        </p:txBody>
      </p:sp>
      <p:sp>
        <p:nvSpPr>
          <p:cNvPr id="6" name="object 6"/>
          <p:cNvSpPr/>
          <p:nvPr/>
        </p:nvSpPr>
        <p:spPr>
          <a:xfrm>
            <a:off x="4764082" y="3265159"/>
            <a:ext cx="1753870" cy="0"/>
          </a:xfrm>
          <a:custGeom>
            <a:avLst/>
            <a:gdLst/>
            <a:ahLst/>
            <a:cxnLst/>
            <a:rect l="l" t="t" r="r" b="b"/>
            <a:pathLst>
              <a:path w="1753870">
                <a:moveTo>
                  <a:pt x="0" y="0"/>
                </a:moveTo>
                <a:lnTo>
                  <a:pt x="1753430" y="0"/>
                </a:lnTo>
              </a:path>
            </a:pathLst>
          </a:custGeom>
          <a:ln w="13001">
            <a:solidFill>
              <a:srgbClr val="000000"/>
            </a:solidFill>
          </a:ln>
        </p:spPr>
        <p:txBody>
          <a:bodyPr wrap="square" lIns="0" tIns="0" rIns="0" bIns="0" rtlCol="0"/>
          <a:lstStyle/>
          <a:p>
            <a:endParaRPr/>
          </a:p>
        </p:txBody>
      </p:sp>
      <p:sp>
        <p:nvSpPr>
          <p:cNvPr id="7" name="object 7"/>
          <p:cNvSpPr txBox="1"/>
          <p:nvPr/>
        </p:nvSpPr>
        <p:spPr>
          <a:xfrm>
            <a:off x="5177955" y="2904997"/>
            <a:ext cx="931544" cy="324485"/>
          </a:xfrm>
          <a:prstGeom prst="rect">
            <a:avLst/>
          </a:prstGeom>
        </p:spPr>
        <p:txBody>
          <a:bodyPr vert="horz" wrap="square" lIns="0" tIns="0" rIns="0" bIns="0" rtlCol="0">
            <a:spAutoFit/>
          </a:bodyPr>
          <a:lstStyle/>
          <a:p>
            <a:pPr marL="12700">
              <a:lnSpc>
                <a:spcPct val="100000"/>
              </a:lnSpc>
            </a:pPr>
            <a:r>
              <a:rPr sz="2050" i="1" spc="75" dirty="0">
                <a:latin typeface="Times New Roman" panose="02020603050405020304"/>
                <a:cs typeface="Times New Roman" panose="02020603050405020304"/>
              </a:rPr>
              <a:t>MR</a:t>
            </a:r>
            <a:r>
              <a:rPr sz="2050" i="1" spc="135" dirty="0">
                <a:latin typeface="Times New Roman" panose="02020603050405020304"/>
                <a:cs typeface="Times New Roman" panose="02020603050405020304"/>
              </a:rPr>
              <a:t>R</a:t>
            </a:r>
            <a:r>
              <a:rPr sz="2050" spc="95" dirty="0">
                <a:latin typeface="Times New Roman" panose="02020603050405020304"/>
                <a:cs typeface="Times New Roman" panose="02020603050405020304"/>
              </a:rPr>
              <a:t>(</a:t>
            </a:r>
            <a:r>
              <a:rPr sz="2050" i="1" spc="125" dirty="0">
                <a:latin typeface="Times New Roman" panose="02020603050405020304"/>
                <a:cs typeface="Times New Roman" panose="02020603050405020304"/>
              </a:rPr>
              <a:t>q</a:t>
            </a:r>
            <a:r>
              <a:rPr sz="2050" spc="5" dirty="0">
                <a:latin typeface="Times New Roman" panose="02020603050405020304"/>
                <a:cs typeface="Times New Roman" panose="02020603050405020304"/>
              </a:rPr>
              <a:t>)</a:t>
            </a:r>
            <a:endParaRPr sz="2050">
              <a:latin typeface="Times New Roman" panose="02020603050405020304"/>
              <a:cs typeface="Times New Roman" panose="02020603050405020304"/>
            </a:endParaRPr>
          </a:p>
        </p:txBody>
      </p:sp>
      <p:sp>
        <p:nvSpPr>
          <p:cNvPr id="8" name="object 8"/>
          <p:cNvSpPr txBox="1"/>
          <p:nvPr/>
        </p:nvSpPr>
        <p:spPr>
          <a:xfrm>
            <a:off x="3372777" y="3070364"/>
            <a:ext cx="1329055" cy="324485"/>
          </a:xfrm>
          <a:prstGeom prst="rect">
            <a:avLst/>
          </a:prstGeom>
        </p:spPr>
        <p:txBody>
          <a:bodyPr vert="horz" wrap="square" lIns="0" tIns="0" rIns="0" bIns="0" rtlCol="0">
            <a:spAutoFit/>
          </a:bodyPr>
          <a:lstStyle/>
          <a:p>
            <a:pPr marL="12700">
              <a:lnSpc>
                <a:spcPct val="100000"/>
              </a:lnSpc>
            </a:pPr>
            <a:r>
              <a:rPr sz="2050" i="1" spc="80" dirty="0">
                <a:latin typeface="Times New Roman" panose="02020603050405020304"/>
                <a:cs typeface="Times New Roman" panose="02020603050405020304"/>
              </a:rPr>
              <a:t>NM</a:t>
            </a:r>
            <a:r>
              <a:rPr sz="2050" i="1" spc="70" dirty="0">
                <a:latin typeface="Times New Roman" panose="02020603050405020304"/>
                <a:cs typeface="Times New Roman" panose="02020603050405020304"/>
              </a:rPr>
              <a:t>R</a:t>
            </a:r>
            <a:r>
              <a:rPr sz="2050" i="1" spc="135" dirty="0">
                <a:latin typeface="Times New Roman" panose="02020603050405020304"/>
                <a:cs typeface="Times New Roman" panose="02020603050405020304"/>
              </a:rPr>
              <a:t>R</a:t>
            </a:r>
            <a:r>
              <a:rPr sz="2050" spc="95" dirty="0">
                <a:latin typeface="Times New Roman" panose="02020603050405020304"/>
                <a:cs typeface="Times New Roman" panose="02020603050405020304"/>
              </a:rPr>
              <a:t>(</a:t>
            </a:r>
            <a:r>
              <a:rPr sz="2050" i="1" spc="125" dirty="0">
                <a:latin typeface="Times New Roman" panose="02020603050405020304"/>
                <a:cs typeface="Times New Roman" panose="02020603050405020304"/>
              </a:rPr>
              <a:t>q</a:t>
            </a:r>
            <a:r>
              <a:rPr sz="2050" spc="5" dirty="0">
                <a:latin typeface="Times New Roman" panose="02020603050405020304"/>
                <a:cs typeface="Times New Roman" panose="02020603050405020304"/>
              </a:rPr>
              <a:t>)</a:t>
            </a:r>
            <a:r>
              <a:rPr sz="2050" spc="20" dirty="0">
                <a:latin typeface="Times New Roman" panose="02020603050405020304"/>
                <a:cs typeface="Times New Roman" panose="02020603050405020304"/>
              </a:rPr>
              <a:t> </a:t>
            </a:r>
            <a:r>
              <a:rPr sz="2050" spc="10" dirty="0">
                <a:latin typeface="Symbol" panose="05050102010706020507"/>
                <a:cs typeface="Symbol" panose="05050102010706020507"/>
              </a:rPr>
              <a:t></a:t>
            </a:r>
            <a:endParaRPr sz="2050">
              <a:latin typeface="Symbol" panose="05050102010706020507"/>
              <a:cs typeface="Symbol" panose="05050102010706020507"/>
            </a:endParaRPr>
          </a:p>
        </p:txBody>
      </p:sp>
      <p:sp>
        <p:nvSpPr>
          <p:cNvPr id="9" name="object 9"/>
          <p:cNvSpPr txBox="1"/>
          <p:nvPr/>
        </p:nvSpPr>
        <p:spPr>
          <a:xfrm>
            <a:off x="4777130" y="3401072"/>
            <a:ext cx="1743075" cy="324485"/>
          </a:xfrm>
          <a:prstGeom prst="rect">
            <a:avLst/>
          </a:prstGeom>
        </p:spPr>
        <p:txBody>
          <a:bodyPr vert="horz" wrap="square" lIns="0" tIns="0" rIns="0" bIns="0" rtlCol="0">
            <a:spAutoFit/>
          </a:bodyPr>
          <a:lstStyle/>
          <a:p>
            <a:pPr marL="12700">
              <a:lnSpc>
                <a:spcPct val="100000"/>
              </a:lnSpc>
            </a:pPr>
            <a:r>
              <a:rPr sz="2050" i="1" spc="10" dirty="0">
                <a:latin typeface="Times New Roman" panose="02020603050405020304"/>
                <a:cs typeface="Times New Roman" panose="02020603050405020304"/>
              </a:rPr>
              <a:t>K</a:t>
            </a:r>
            <a:r>
              <a:rPr sz="2050" i="1" spc="140" dirty="0">
                <a:latin typeface="Times New Roman" panose="02020603050405020304"/>
                <a:cs typeface="Times New Roman" panose="02020603050405020304"/>
              </a:rPr>
              <a:t> </a:t>
            </a:r>
            <a:r>
              <a:rPr sz="2050" spc="10" dirty="0">
                <a:latin typeface="Symbol" panose="05050102010706020507"/>
                <a:cs typeface="Symbol" panose="05050102010706020507"/>
              </a:rPr>
              <a:t></a:t>
            </a:r>
            <a:r>
              <a:rPr sz="2050" spc="80" dirty="0">
                <a:latin typeface="Times New Roman" panose="02020603050405020304"/>
                <a:cs typeface="Times New Roman" panose="02020603050405020304"/>
              </a:rPr>
              <a:t> </a:t>
            </a:r>
            <a:r>
              <a:rPr sz="3075" i="1" spc="75" baseline="34000" dirty="0">
                <a:latin typeface="Times New Roman" panose="02020603050405020304"/>
                <a:cs typeface="Times New Roman" panose="02020603050405020304"/>
              </a:rPr>
              <a:t>n</a:t>
            </a:r>
            <a:r>
              <a:rPr sz="3075" i="1" spc="15" baseline="34000" dirty="0">
                <a:latin typeface="Times New Roman" panose="02020603050405020304"/>
                <a:cs typeface="Times New Roman" panose="02020603050405020304"/>
              </a:rPr>
              <a:t>g</a:t>
            </a:r>
            <a:r>
              <a:rPr sz="3075" i="1" spc="-434" baseline="34000" dirty="0">
                <a:latin typeface="Times New Roman" panose="02020603050405020304"/>
                <a:cs typeface="Times New Roman" panose="02020603050405020304"/>
              </a:rPr>
              <a:t> </a:t>
            </a:r>
            <a:r>
              <a:rPr sz="3075" spc="142" baseline="34000" dirty="0">
                <a:latin typeface="Times New Roman" panose="02020603050405020304"/>
                <a:cs typeface="Times New Roman" panose="02020603050405020304"/>
              </a:rPr>
              <a:t>(</a:t>
            </a:r>
            <a:r>
              <a:rPr sz="3075" i="1" spc="187" baseline="34000" dirty="0">
                <a:latin typeface="Times New Roman" panose="02020603050405020304"/>
                <a:cs typeface="Times New Roman" panose="02020603050405020304"/>
              </a:rPr>
              <a:t>q</a:t>
            </a:r>
            <a:r>
              <a:rPr sz="3075" spc="7" baseline="34000" dirty="0">
                <a:latin typeface="Times New Roman" panose="02020603050405020304"/>
                <a:cs typeface="Times New Roman" panose="02020603050405020304"/>
              </a:rPr>
              <a:t>)</a:t>
            </a:r>
            <a:r>
              <a:rPr sz="3075" spc="75" baseline="34000" dirty="0">
                <a:latin typeface="Times New Roman" panose="02020603050405020304"/>
                <a:cs typeface="Times New Roman" panose="02020603050405020304"/>
              </a:rPr>
              <a:t> </a:t>
            </a:r>
            <a:r>
              <a:rPr sz="2050" spc="10" dirty="0">
                <a:latin typeface="Symbol" panose="05050102010706020507"/>
                <a:cs typeface="Symbol" panose="05050102010706020507"/>
              </a:rPr>
              <a:t></a:t>
            </a:r>
            <a:r>
              <a:rPr sz="2050" spc="-90" dirty="0">
                <a:latin typeface="Times New Roman" panose="02020603050405020304"/>
                <a:cs typeface="Times New Roman" panose="02020603050405020304"/>
              </a:rPr>
              <a:t> </a:t>
            </a:r>
            <a:r>
              <a:rPr sz="2050" spc="60" dirty="0">
                <a:latin typeface="Times New Roman" panose="02020603050405020304"/>
                <a:cs typeface="Times New Roman" panose="02020603050405020304"/>
              </a:rPr>
              <a:t>0</a:t>
            </a:r>
            <a:r>
              <a:rPr sz="2050" spc="30" dirty="0">
                <a:latin typeface="Times New Roman" panose="02020603050405020304"/>
                <a:cs typeface="Times New Roman" panose="02020603050405020304"/>
              </a:rPr>
              <a:t>.</a:t>
            </a:r>
            <a:r>
              <a:rPr sz="2050" spc="10" dirty="0">
                <a:latin typeface="Times New Roman" panose="02020603050405020304"/>
                <a:cs typeface="Times New Roman" panose="02020603050405020304"/>
              </a:rPr>
              <a:t>5</a:t>
            </a:r>
            <a:endParaRPr sz="2050">
              <a:latin typeface="Times New Roman" panose="02020603050405020304"/>
              <a:cs typeface="Times New Roman" panose="02020603050405020304"/>
            </a:endParaRPr>
          </a:p>
        </p:txBody>
      </p:sp>
      <p:sp>
        <p:nvSpPr>
          <p:cNvPr id="10" name="object 10"/>
          <p:cNvSpPr txBox="1"/>
          <p:nvPr/>
        </p:nvSpPr>
        <p:spPr>
          <a:xfrm>
            <a:off x="1673466" y="3602228"/>
            <a:ext cx="7750175" cy="1721485"/>
          </a:xfrm>
          <a:prstGeom prst="rect">
            <a:avLst/>
          </a:prstGeom>
        </p:spPr>
        <p:txBody>
          <a:bodyPr vert="horz" wrap="square" lIns="0" tIns="0" rIns="0" bIns="0" rtlCol="0">
            <a:spAutoFit/>
          </a:bodyPr>
          <a:lstStyle/>
          <a:p>
            <a:pPr marL="71120" algn="ctr">
              <a:lnSpc>
                <a:spcPct val="100000"/>
              </a:lnSpc>
            </a:pPr>
            <a:r>
              <a:rPr sz="2050" spc="10" dirty="0">
                <a:latin typeface="Times New Roman" panose="02020603050405020304"/>
                <a:cs typeface="Times New Roman" panose="02020603050405020304"/>
              </a:rPr>
              <a:t>2</a:t>
            </a:r>
            <a:endParaRPr sz="2050">
              <a:latin typeface="Times New Roman" panose="02020603050405020304"/>
              <a:cs typeface="Times New Roman" panose="02020603050405020304"/>
            </a:endParaRPr>
          </a:p>
          <a:p>
            <a:pPr algn="ctr">
              <a:lnSpc>
                <a:spcPts val="3930"/>
              </a:lnSpc>
              <a:spcBef>
                <a:spcPts val="870"/>
              </a:spcBef>
            </a:pPr>
            <a:r>
              <a:rPr sz="2200" spc="-10" dirty="0">
                <a:solidFill>
                  <a:srgbClr val="EE2B0A"/>
                </a:solidFill>
                <a:latin typeface="Wingdings" panose="05000000000000000000"/>
                <a:cs typeface="Wingdings" panose="05000000000000000000"/>
              </a:rPr>
              <a:t></a:t>
            </a:r>
            <a:r>
              <a:rPr sz="3200" dirty="0">
                <a:latin typeface="新宋体" panose="02010609030101010101" charset="-122"/>
                <a:cs typeface="新宋体" panose="02010609030101010101" charset="-122"/>
              </a:rPr>
              <a:t>对</a:t>
            </a:r>
            <a:r>
              <a:rPr sz="3350" i="1" spc="-85" dirty="0">
                <a:latin typeface="新宋体" panose="02010609030101010101" charset="-122"/>
                <a:cs typeface="新宋体" panose="02010609030101010101" charset="-122"/>
              </a:rPr>
              <a:t>Q</a:t>
            </a:r>
            <a:r>
              <a:rPr sz="3200" spc="-5" dirty="0">
                <a:latin typeface="新宋体" panose="02010609030101010101" charset="-122"/>
                <a:cs typeface="新宋体" panose="02010609030101010101" charset="-122"/>
              </a:rPr>
              <a:t>中所有的查询图</a:t>
            </a:r>
            <a:r>
              <a:rPr sz="3200" dirty="0">
                <a:latin typeface="新宋体" panose="02010609030101010101" charset="-122"/>
                <a:cs typeface="新宋体" panose="02010609030101010101" charset="-122"/>
              </a:rPr>
              <a:t>像</a:t>
            </a:r>
            <a:r>
              <a:rPr sz="3350" i="1" spc="-85" dirty="0">
                <a:latin typeface="新宋体" panose="02010609030101010101" charset="-122"/>
                <a:cs typeface="新宋体" panose="02010609030101010101" charset="-122"/>
              </a:rPr>
              <a:t>q</a:t>
            </a:r>
            <a:r>
              <a:rPr sz="3200" dirty="0">
                <a:latin typeface="新宋体" panose="02010609030101010101" charset="-122"/>
                <a:cs typeface="新宋体" panose="02010609030101010101" charset="-122"/>
              </a:rPr>
              <a:t>的</a:t>
            </a:r>
            <a:r>
              <a:rPr sz="3350" i="1" spc="-80" dirty="0">
                <a:latin typeface="新宋体" panose="02010609030101010101" charset="-122"/>
                <a:cs typeface="新宋体" panose="02010609030101010101" charset="-122"/>
              </a:rPr>
              <a:t>NMRR(q</a:t>
            </a:r>
            <a:r>
              <a:rPr sz="3350" i="1" spc="-8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和</a:t>
            </a:r>
            <a:r>
              <a:rPr sz="3350" i="1" spc="-80" dirty="0">
                <a:latin typeface="新宋体" panose="02010609030101010101" charset="-122"/>
                <a:cs typeface="新宋体" panose="02010609030101010101" charset="-122"/>
              </a:rPr>
              <a:t>R(q</a:t>
            </a:r>
            <a:r>
              <a:rPr sz="3350" i="1" spc="-85" dirty="0">
                <a:latin typeface="新宋体" panose="02010609030101010101" charset="-122"/>
                <a:cs typeface="新宋体" panose="02010609030101010101" charset="-122"/>
              </a:rPr>
              <a:t>)</a:t>
            </a:r>
            <a:r>
              <a:rPr sz="3200" spc="-5" dirty="0">
                <a:latin typeface="新宋体" panose="02010609030101010101" charset="-122"/>
                <a:cs typeface="新宋体" panose="02010609030101010101" charset="-122"/>
              </a:rPr>
              <a:t>作</a:t>
            </a:r>
            <a:endParaRPr sz="3200">
              <a:latin typeface="新宋体" panose="02010609030101010101" charset="-122"/>
              <a:cs typeface="新宋体" panose="02010609030101010101" charset="-122"/>
            </a:endParaRPr>
          </a:p>
          <a:p>
            <a:pPr marL="12700">
              <a:lnSpc>
                <a:spcPts val="3930"/>
              </a:lnSpc>
            </a:pPr>
            <a:r>
              <a:rPr sz="3200" spc="-5" dirty="0">
                <a:latin typeface="新宋体" panose="02010609030101010101" charset="-122"/>
                <a:cs typeface="新宋体" panose="02010609030101010101" charset="-122"/>
              </a:rPr>
              <a:t>平均，得</a:t>
            </a:r>
            <a:r>
              <a:rPr sz="3200" dirty="0">
                <a:latin typeface="新宋体" panose="02010609030101010101" charset="-122"/>
                <a:cs typeface="新宋体" panose="02010609030101010101" charset="-122"/>
              </a:rPr>
              <a:t>到</a:t>
            </a:r>
            <a:r>
              <a:rPr sz="3350" i="1" spc="-90" dirty="0">
                <a:latin typeface="新宋体" panose="02010609030101010101" charset="-122"/>
                <a:cs typeface="新宋体" panose="02010609030101010101" charset="-122"/>
              </a:rPr>
              <a:t>ANMRR和A</a:t>
            </a:r>
            <a:r>
              <a:rPr sz="3350" i="1" spc="-85" dirty="0">
                <a:latin typeface="新宋体" panose="02010609030101010101" charset="-122"/>
                <a:cs typeface="新宋体" panose="02010609030101010101" charset="-122"/>
              </a:rPr>
              <a:t>R</a:t>
            </a:r>
            <a:r>
              <a:rPr sz="3200" spc="-5"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p>
            <a:pPr marR="385445" algn="ctr">
              <a:lnSpc>
                <a:spcPct val="100000"/>
              </a:lnSpc>
              <a:spcBef>
                <a:spcPts val="885"/>
              </a:spcBef>
            </a:pPr>
            <a:r>
              <a:rPr sz="1150" i="1" dirty="0">
                <a:latin typeface="Times New Roman" panose="02020603050405020304"/>
                <a:cs typeface="Times New Roman" panose="02020603050405020304"/>
              </a:rPr>
              <a:t>Q</a:t>
            </a:r>
            <a:endParaRPr sz="1150">
              <a:latin typeface="Times New Roman" panose="02020603050405020304"/>
              <a:cs typeface="Times New Roman" panose="02020603050405020304"/>
            </a:endParaRPr>
          </a:p>
        </p:txBody>
      </p:sp>
      <p:sp>
        <p:nvSpPr>
          <p:cNvPr id="11" name="object 11"/>
          <p:cNvSpPr txBox="1"/>
          <p:nvPr/>
        </p:nvSpPr>
        <p:spPr>
          <a:xfrm>
            <a:off x="4897501" y="5500116"/>
            <a:ext cx="208279" cy="309880"/>
          </a:xfrm>
          <a:prstGeom prst="rect">
            <a:avLst/>
          </a:prstGeom>
        </p:spPr>
        <p:txBody>
          <a:bodyPr vert="horz" wrap="square" lIns="0" tIns="0" rIns="0" bIns="0" rtlCol="0">
            <a:spAutoFit/>
          </a:bodyPr>
          <a:lstStyle/>
          <a:p>
            <a:pPr marL="12700">
              <a:lnSpc>
                <a:spcPct val="100000"/>
              </a:lnSpc>
            </a:pPr>
            <a:r>
              <a:rPr sz="1950" i="1" spc="25" dirty="0">
                <a:latin typeface="Times New Roman" panose="02020603050405020304"/>
                <a:cs typeface="Times New Roman" panose="02020603050405020304"/>
              </a:rPr>
              <a:t>Q</a:t>
            </a:r>
            <a:endParaRPr sz="1950">
              <a:latin typeface="Times New Roman" panose="02020603050405020304"/>
              <a:cs typeface="Times New Roman" panose="02020603050405020304"/>
            </a:endParaRPr>
          </a:p>
        </p:txBody>
      </p:sp>
      <p:sp>
        <p:nvSpPr>
          <p:cNvPr id="12" name="object 12"/>
          <p:cNvSpPr txBox="1"/>
          <p:nvPr/>
        </p:nvSpPr>
        <p:spPr>
          <a:xfrm>
            <a:off x="5222887" y="5643626"/>
            <a:ext cx="291465" cy="187325"/>
          </a:xfrm>
          <a:prstGeom prst="rect">
            <a:avLst/>
          </a:prstGeom>
        </p:spPr>
        <p:txBody>
          <a:bodyPr vert="horz" wrap="square" lIns="0" tIns="0" rIns="0" bIns="0" rtlCol="0">
            <a:spAutoFit/>
          </a:bodyPr>
          <a:lstStyle/>
          <a:p>
            <a:pPr marL="12700">
              <a:lnSpc>
                <a:spcPct val="100000"/>
              </a:lnSpc>
            </a:pPr>
            <a:r>
              <a:rPr sz="1150" i="1" dirty="0">
                <a:latin typeface="Times New Roman" panose="02020603050405020304"/>
                <a:cs typeface="Times New Roman" panose="02020603050405020304"/>
              </a:rPr>
              <a:t>q</a:t>
            </a:r>
            <a:r>
              <a:rPr sz="1150" i="1" spc="-55" dirty="0">
                <a:latin typeface="Times New Roman" panose="02020603050405020304"/>
                <a:cs typeface="Times New Roman" panose="02020603050405020304"/>
              </a:rPr>
              <a:t> </a:t>
            </a:r>
            <a:r>
              <a:rPr sz="1150" spc="75" dirty="0">
                <a:latin typeface="Symbol" panose="05050102010706020507"/>
                <a:cs typeface="Symbol" panose="05050102010706020507"/>
              </a:rPr>
              <a:t></a:t>
            </a:r>
            <a:r>
              <a:rPr sz="1150"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13" name="object 13"/>
          <p:cNvSpPr txBox="1"/>
          <p:nvPr/>
        </p:nvSpPr>
        <p:spPr>
          <a:xfrm>
            <a:off x="3533521" y="5175757"/>
            <a:ext cx="3280410" cy="513715"/>
          </a:xfrm>
          <a:prstGeom prst="rect">
            <a:avLst/>
          </a:prstGeom>
        </p:spPr>
        <p:txBody>
          <a:bodyPr vert="horz" wrap="square" lIns="0" tIns="0" rIns="0" bIns="0" rtlCol="0">
            <a:spAutoFit/>
          </a:bodyPr>
          <a:lstStyle/>
          <a:p>
            <a:pPr marL="12700">
              <a:lnSpc>
                <a:spcPct val="100000"/>
              </a:lnSpc>
            </a:pPr>
            <a:r>
              <a:rPr sz="1950" i="1" spc="285" dirty="0">
                <a:latin typeface="Times New Roman" panose="02020603050405020304"/>
                <a:cs typeface="Times New Roman" panose="02020603050405020304"/>
              </a:rPr>
              <a:t>A</a:t>
            </a:r>
            <a:r>
              <a:rPr sz="1950" i="1" spc="335" dirty="0">
                <a:latin typeface="Times New Roman" panose="02020603050405020304"/>
                <a:cs typeface="Times New Roman" panose="02020603050405020304"/>
              </a:rPr>
              <a:t>N</a:t>
            </a:r>
            <a:r>
              <a:rPr sz="1950" i="1" spc="30" dirty="0">
                <a:latin typeface="Times New Roman" panose="02020603050405020304"/>
                <a:cs typeface="Times New Roman" panose="02020603050405020304"/>
              </a:rPr>
              <a:t>M</a:t>
            </a:r>
            <a:r>
              <a:rPr sz="1950" i="1" spc="-130" dirty="0">
                <a:latin typeface="Times New Roman" panose="02020603050405020304"/>
                <a:cs typeface="Times New Roman" panose="02020603050405020304"/>
              </a:rPr>
              <a:t> </a:t>
            </a:r>
            <a:r>
              <a:rPr sz="1950" i="1" spc="285" dirty="0">
                <a:latin typeface="Times New Roman" panose="02020603050405020304"/>
                <a:cs typeface="Times New Roman" panose="02020603050405020304"/>
              </a:rPr>
              <a:t>R</a:t>
            </a:r>
            <a:r>
              <a:rPr sz="1950" i="1" spc="20" dirty="0">
                <a:latin typeface="Times New Roman" panose="02020603050405020304"/>
                <a:cs typeface="Times New Roman" panose="02020603050405020304"/>
              </a:rPr>
              <a:t>R</a:t>
            </a:r>
            <a:r>
              <a:rPr sz="1950" i="1" dirty="0">
                <a:latin typeface="Times New Roman" panose="02020603050405020304"/>
                <a:cs typeface="Times New Roman" panose="02020603050405020304"/>
              </a:rPr>
              <a:t> </a:t>
            </a:r>
            <a:r>
              <a:rPr sz="1950" i="1" spc="-100" dirty="0">
                <a:latin typeface="Times New Roman" panose="02020603050405020304"/>
                <a:cs typeface="Times New Roman" panose="02020603050405020304"/>
              </a:rPr>
              <a:t> </a:t>
            </a:r>
            <a:r>
              <a:rPr sz="1950" spc="20" dirty="0">
                <a:latin typeface="Symbol" panose="05050102010706020507"/>
                <a:cs typeface="Symbol" panose="05050102010706020507"/>
              </a:rPr>
              <a:t></a:t>
            </a:r>
            <a:r>
              <a:rPr sz="1950" dirty="0">
                <a:latin typeface="Times New Roman" panose="02020603050405020304"/>
                <a:cs typeface="Times New Roman" panose="02020603050405020304"/>
              </a:rPr>
              <a:t> </a:t>
            </a:r>
            <a:r>
              <a:rPr sz="1950" spc="-125" dirty="0">
                <a:latin typeface="Times New Roman" panose="02020603050405020304"/>
                <a:cs typeface="Times New Roman" panose="02020603050405020304"/>
              </a:rPr>
              <a:t> </a:t>
            </a:r>
            <a:r>
              <a:rPr sz="2925" u="sng" spc="-179" baseline="36000" dirty="0">
                <a:latin typeface="Times New Roman" panose="02020603050405020304"/>
                <a:cs typeface="Times New Roman" panose="02020603050405020304"/>
              </a:rPr>
              <a:t> </a:t>
            </a:r>
            <a:r>
              <a:rPr sz="2925" u="sng" spc="22" baseline="36000" dirty="0">
                <a:latin typeface="Times New Roman" panose="02020603050405020304"/>
                <a:cs typeface="Times New Roman" panose="02020603050405020304"/>
              </a:rPr>
              <a:t>1</a:t>
            </a:r>
            <a:r>
              <a:rPr sz="2925" u="sng" spc="179" baseline="36000" dirty="0">
                <a:latin typeface="Times New Roman" panose="02020603050405020304"/>
                <a:cs typeface="Times New Roman" panose="02020603050405020304"/>
              </a:rPr>
              <a:t> </a:t>
            </a:r>
            <a:r>
              <a:rPr sz="2925" spc="-142" baseline="36000" dirty="0">
                <a:latin typeface="Times New Roman" panose="02020603050405020304"/>
                <a:cs typeface="Times New Roman" panose="02020603050405020304"/>
              </a:rPr>
              <a:t> </a:t>
            </a:r>
            <a:r>
              <a:rPr sz="4425" spc="30" baseline="-8000" dirty="0">
                <a:latin typeface="Symbol" panose="05050102010706020507"/>
                <a:cs typeface="Symbol" panose="05050102010706020507"/>
              </a:rPr>
              <a:t></a:t>
            </a:r>
            <a:r>
              <a:rPr sz="4425" spc="270" baseline="-8000" dirty="0">
                <a:latin typeface="Times New Roman" panose="02020603050405020304"/>
                <a:cs typeface="Times New Roman" panose="02020603050405020304"/>
              </a:rPr>
              <a:t> </a:t>
            </a:r>
            <a:r>
              <a:rPr sz="1950" i="1" spc="335" dirty="0">
                <a:latin typeface="Times New Roman" panose="02020603050405020304"/>
                <a:cs typeface="Times New Roman" panose="02020603050405020304"/>
              </a:rPr>
              <a:t>N</a:t>
            </a:r>
            <a:r>
              <a:rPr sz="1950" i="1" spc="30" dirty="0">
                <a:latin typeface="Times New Roman" panose="02020603050405020304"/>
                <a:cs typeface="Times New Roman" panose="02020603050405020304"/>
              </a:rPr>
              <a:t>M</a:t>
            </a:r>
            <a:r>
              <a:rPr sz="1950" i="1" spc="-125" dirty="0">
                <a:latin typeface="Times New Roman" panose="02020603050405020304"/>
                <a:cs typeface="Times New Roman" panose="02020603050405020304"/>
              </a:rPr>
              <a:t> </a:t>
            </a:r>
            <a:r>
              <a:rPr sz="1950" i="1" spc="280" dirty="0">
                <a:latin typeface="Times New Roman" panose="02020603050405020304"/>
                <a:cs typeface="Times New Roman" panose="02020603050405020304"/>
              </a:rPr>
              <a:t>R</a:t>
            </a:r>
            <a:r>
              <a:rPr sz="1950" i="1" spc="20" dirty="0">
                <a:latin typeface="Times New Roman" panose="02020603050405020304"/>
                <a:cs typeface="Times New Roman" panose="02020603050405020304"/>
              </a:rPr>
              <a:t>R</a:t>
            </a:r>
            <a:r>
              <a:rPr sz="1950" i="1" spc="-145" dirty="0">
                <a:latin typeface="Times New Roman" panose="02020603050405020304"/>
                <a:cs typeface="Times New Roman" panose="02020603050405020304"/>
              </a:rPr>
              <a:t> </a:t>
            </a:r>
            <a:r>
              <a:rPr sz="1950" spc="10" dirty="0">
                <a:latin typeface="Times New Roman" panose="02020603050405020304"/>
                <a:cs typeface="Times New Roman" panose="02020603050405020304"/>
              </a:rPr>
              <a:t>(</a:t>
            </a:r>
            <a:r>
              <a:rPr sz="1950" spc="-275" dirty="0">
                <a:latin typeface="Times New Roman" panose="02020603050405020304"/>
                <a:cs typeface="Times New Roman" panose="02020603050405020304"/>
              </a:rPr>
              <a:t> </a:t>
            </a:r>
            <a:r>
              <a:rPr sz="1950" i="1" spc="15" dirty="0">
                <a:latin typeface="Times New Roman" panose="02020603050405020304"/>
                <a:cs typeface="Times New Roman" panose="02020603050405020304"/>
              </a:rPr>
              <a:t>q</a:t>
            </a:r>
            <a:r>
              <a:rPr sz="1950" i="1" spc="-190" dirty="0">
                <a:latin typeface="Times New Roman" panose="02020603050405020304"/>
                <a:cs typeface="Times New Roman" panose="02020603050405020304"/>
              </a:rPr>
              <a:t> </a:t>
            </a:r>
            <a:r>
              <a:rPr sz="1950" spc="10" dirty="0">
                <a:latin typeface="Times New Roman" panose="02020603050405020304"/>
                <a:cs typeface="Times New Roman" panose="02020603050405020304"/>
              </a:rPr>
              <a:t>)</a:t>
            </a:r>
            <a:endParaRPr sz="1950">
              <a:latin typeface="Times New Roman" panose="02020603050405020304"/>
              <a:cs typeface="Times New Roman" panose="02020603050405020304"/>
            </a:endParaRPr>
          </a:p>
        </p:txBody>
      </p:sp>
      <p:sp>
        <p:nvSpPr>
          <p:cNvPr id="14" name="object 14"/>
          <p:cNvSpPr txBox="1"/>
          <p:nvPr/>
        </p:nvSpPr>
        <p:spPr>
          <a:xfrm>
            <a:off x="5257165" y="6078473"/>
            <a:ext cx="151765" cy="218440"/>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Q</a:t>
            </a:r>
            <a:endParaRPr sz="1350">
              <a:latin typeface="Times New Roman" panose="02020603050405020304"/>
              <a:cs typeface="Times New Roman" panose="02020603050405020304"/>
            </a:endParaRPr>
          </a:p>
        </p:txBody>
      </p:sp>
      <p:sp>
        <p:nvSpPr>
          <p:cNvPr id="15" name="object 15"/>
          <p:cNvSpPr txBox="1"/>
          <p:nvPr/>
        </p:nvSpPr>
        <p:spPr>
          <a:xfrm>
            <a:off x="4828921" y="6506971"/>
            <a:ext cx="243204" cy="370205"/>
          </a:xfrm>
          <a:prstGeom prst="rect">
            <a:avLst/>
          </a:prstGeom>
        </p:spPr>
        <p:txBody>
          <a:bodyPr vert="horz" wrap="square" lIns="0" tIns="0" rIns="0" bIns="0" rtlCol="0">
            <a:spAutoFit/>
          </a:bodyPr>
          <a:lstStyle/>
          <a:p>
            <a:pPr marL="12700">
              <a:lnSpc>
                <a:spcPct val="100000"/>
              </a:lnSpc>
            </a:pPr>
            <a:r>
              <a:rPr sz="2350" i="1" spc="15" dirty="0">
                <a:latin typeface="Times New Roman" panose="02020603050405020304"/>
                <a:cs typeface="Times New Roman" panose="02020603050405020304"/>
              </a:rPr>
              <a:t>Q</a:t>
            </a:r>
            <a:endParaRPr sz="2350">
              <a:latin typeface="Times New Roman" panose="02020603050405020304"/>
              <a:cs typeface="Times New Roman" panose="02020603050405020304"/>
            </a:endParaRPr>
          </a:p>
        </p:txBody>
      </p:sp>
      <p:sp>
        <p:nvSpPr>
          <p:cNvPr id="16" name="object 16"/>
          <p:cNvSpPr txBox="1"/>
          <p:nvPr/>
        </p:nvSpPr>
        <p:spPr>
          <a:xfrm>
            <a:off x="5187073" y="6684264"/>
            <a:ext cx="325755" cy="218440"/>
          </a:xfrm>
          <a:prstGeom prst="rect">
            <a:avLst/>
          </a:prstGeom>
        </p:spPr>
        <p:txBody>
          <a:bodyPr vert="horz" wrap="square" lIns="0" tIns="0" rIns="0" bIns="0" rtlCol="0">
            <a:spAutoFit/>
          </a:bodyPr>
          <a:lstStyle/>
          <a:p>
            <a:pPr marL="12700">
              <a:lnSpc>
                <a:spcPct val="100000"/>
              </a:lnSpc>
            </a:pPr>
            <a:r>
              <a:rPr sz="1350" i="1" spc="10" dirty="0">
                <a:latin typeface="Times New Roman" panose="02020603050405020304"/>
                <a:cs typeface="Times New Roman" panose="02020603050405020304"/>
              </a:rPr>
              <a:t>q</a:t>
            </a:r>
            <a:r>
              <a:rPr sz="1350" i="1" spc="-125" dirty="0">
                <a:latin typeface="Times New Roman" panose="02020603050405020304"/>
                <a:cs typeface="Times New Roman" panose="02020603050405020304"/>
              </a:rPr>
              <a:t> </a:t>
            </a:r>
            <a:r>
              <a:rPr sz="1350" spc="25" dirty="0">
                <a:latin typeface="Symbol" panose="05050102010706020507"/>
                <a:cs typeface="Symbol" panose="05050102010706020507"/>
              </a:rPr>
              <a:t></a:t>
            </a:r>
            <a:r>
              <a:rPr sz="1350" spc="10" dirty="0">
                <a:latin typeface="Times New Roman" panose="02020603050405020304"/>
                <a:cs typeface="Times New Roman" panose="02020603050405020304"/>
              </a:rPr>
              <a:t>1</a:t>
            </a:r>
            <a:endParaRPr sz="1350">
              <a:latin typeface="Times New Roman" panose="02020603050405020304"/>
              <a:cs typeface="Times New Roman" panose="02020603050405020304"/>
            </a:endParaRPr>
          </a:p>
        </p:txBody>
      </p:sp>
      <p:sp>
        <p:nvSpPr>
          <p:cNvPr id="17" name="object 17"/>
          <p:cNvSpPr txBox="1"/>
          <p:nvPr/>
        </p:nvSpPr>
        <p:spPr>
          <a:xfrm>
            <a:off x="4045584" y="6118352"/>
            <a:ext cx="2176145" cy="614045"/>
          </a:xfrm>
          <a:prstGeom prst="rect">
            <a:avLst/>
          </a:prstGeom>
        </p:spPr>
        <p:txBody>
          <a:bodyPr vert="horz" wrap="square" lIns="0" tIns="0" rIns="0" bIns="0" rtlCol="0">
            <a:spAutoFit/>
          </a:bodyPr>
          <a:lstStyle/>
          <a:p>
            <a:pPr marL="12700">
              <a:lnSpc>
                <a:spcPct val="100000"/>
              </a:lnSpc>
              <a:tabLst>
                <a:tab pos="1118870" algn="l"/>
              </a:tabLst>
            </a:pPr>
            <a:r>
              <a:rPr sz="2350" i="1" spc="195" dirty="0">
                <a:latin typeface="Times New Roman" panose="02020603050405020304"/>
                <a:cs typeface="Times New Roman" panose="02020603050405020304"/>
              </a:rPr>
              <a:t>A</a:t>
            </a:r>
            <a:r>
              <a:rPr sz="2350" i="1" spc="10" dirty="0">
                <a:latin typeface="Times New Roman" panose="02020603050405020304"/>
                <a:cs typeface="Times New Roman" panose="02020603050405020304"/>
              </a:rPr>
              <a:t>R</a:t>
            </a:r>
            <a:r>
              <a:rPr sz="2350" i="1" spc="265"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spc="250" dirty="0">
                <a:latin typeface="Times New Roman" panose="02020603050405020304"/>
                <a:cs typeface="Times New Roman" panose="02020603050405020304"/>
              </a:rPr>
              <a:t> </a:t>
            </a:r>
            <a:r>
              <a:rPr sz="3525" u="heavy" spc="-254" baseline="35000" dirty="0">
                <a:latin typeface="Times New Roman" panose="02020603050405020304"/>
                <a:cs typeface="Times New Roman" panose="02020603050405020304"/>
              </a:rPr>
              <a:t> </a:t>
            </a:r>
            <a:r>
              <a:rPr sz="3525" u="heavy" spc="15" baseline="35000" dirty="0">
                <a:latin typeface="Times New Roman" panose="02020603050405020304"/>
                <a:cs typeface="Times New Roman" panose="02020603050405020304"/>
              </a:rPr>
              <a:t>1</a:t>
            </a:r>
            <a:r>
              <a:rPr sz="3525" baseline="35000" dirty="0">
                <a:latin typeface="Times New Roman" panose="02020603050405020304"/>
                <a:cs typeface="Times New Roman" panose="02020603050405020304"/>
              </a:rPr>
              <a:t>	</a:t>
            </a:r>
            <a:r>
              <a:rPr sz="5325" spc="7" baseline="-9000" dirty="0">
                <a:latin typeface="Symbol" panose="05050102010706020507"/>
                <a:cs typeface="Symbol" panose="05050102010706020507"/>
              </a:rPr>
              <a:t></a:t>
            </a:r>
            <a:r>
              <a:rPr sz="5325" spc="-172" baseline="-9000"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R</a:t>
            </a:r>
            <a:r>
              <a:rPr sz="2350" i="1" spc="-320" dirty="0">
                <a:latin typeface="Times New Roman" panose="02020603050405020304"/>
                <a:cs typeface="Times New Roman" panose="02020603050405020304"/>
              </a:rPr>
              <a:t> </a:t>
            </a:r>
            <a:r>
              <a:rPr sz="2350" spc="180" dirty="0">
                <a:latin typeface="Times New Roman" panose="02020603050405020304"/>
                <a:cs typeface="Times New Roman" panose="02020603050405020304"/>
              </a:rPr>
              <a:t>(</a:t>
            </a:r>
            <a:r>
              <a:rPr sz="2350" i="1" spc="10" dirty="0">
                <a:latin typeface="Times New Roman" panose="02020603050405020304"/>
                <a:cs typeface="Times New Roman" panose="02020603050405020304"/>
              </a:rPr>
              <a:t>q</a:t>
            </a:r>
            <a:r>
              <a:rPr sz="2350" i="1" spc="-350" dirty="0">
                <a:latin typeface="Times New Roman" panose="02020603050405020304"/>
                <a:cs typeface="Times New Roman" panose="02020603050405020304"/>
              </a:rPr>
              <a:t> </a:t>
            </a:r>
            <a:r>
              <a:rPr sz="2350" spc="5" dirty="0">
                <a:latin typeface="Times New Roman" panose="02020603050405020304"/>
                <a:cs typeface="Times New Roman" panose="02020603050405020304"/>
              </a:rPr>
              <a:t>)</a:t>
            </a:r>
            <a:endParaRPr sz="2350">
              <a:latin typeface="Times New Roman" panose="02020603050405020304"/>
              <a:cs typeface="Times New Roman" panose="02020603050405020304"/>
            </a:endParaRPr>
          </a:p>
        </p:txBody>
      </p:sp>
      <p:sp>
        <p:nvSpPr>
          <p:cNvPr id="18" name="object 18"/>
          <p:cNvSpPr txBox="1"/>
          <p:nvPr/>
        </p:nvSpPr>
        <p:spPr>
          <a:xfrm>
            <a:off x="1673479" y="959865"/>
            <a:ext cx="7501890" cy="1779270"/>
          </a:xfrm>
          <a:prstGeom prst="rect">
            <a:avLst/>
          </a:prstGeom>
        </p:spPr>
        <p:txBody>
          <a:bodyPr vert="horz" wrap="square" lIns="0" tIns="0" rIns="0" bIns="0" rtlCol="0">
            <a:spAutoFit/>
          </a:bodyPr>
          <a:lstStyle/>
          <a:p>
            <a:pPr marL="165100">
              <a:lnSpc>
                <a:spcPct val="100000"/>
              </a:lnSpc>
            </a:pPr>
            <a:r>
              <a:rPr sz="3200" b="1" spc="-15" dirty="0">
                <a:latin typeface="新宋体" panose="02010609030101010101" charset="-122"/>
                <a:cs typeface="新宋体" panose="02010609030101010101" charset="-122"/>
              </a:rPr>
              <a:t>MPEG-7对试验的性能评价</a:t>
            </a:r>
            <a:endParaRPr sz="3200">
              <a:latin typeface="新宋体" panose="02010609030101010101" charset="-122"/>
              <a:cs typeface="新宋体" panose="02010609030101010101" charset="-122"/>
            </a:endParaRPr>
          </a:p>
          <a:p>
            <a:pPr>
              <a:lnSpc>
                <a:spcPct val="100000"/>
              </a:lnSpc>
              <a:spcBef>
                <a:spcPts val="5"/>
              </a:spcBef>
            </a:pPr>
            <a:endParaRPr sz="2900">
              <a:latin typeface="Times New Roman" panose="02020603050405020304"/>
              <a:cs typeface="Times New Roman" panose="02020603050405020304"/>
            </a:endParaRPr>
          </a:p>
          <a:p>
            <a:pPr marL="12700">
              <a:lnSpc>
                <a:spcPts val="3450"/>
              </a:lnSpc>
            </a:pPr>
            <a:r>
              <a:rPr sz="2000" spc="-10"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将</a:t>
            </a:r>
            <a:r>
              <a:rPr sz="2950" i="1" spc="-80" dirty="0">
                <a:latin typeface="新宋体" panose="02010609030101010101" charset="-122"/>
                <a:cs typeface="新宋体" panose="02010609030101010101" charset="-122"/>
              </a:rPr>
              <a:t>MRR(q)</a:t>
            </a:r>
            <a:r>
              <a:rPr sz="2800" spc="-5" dirty="0">
                <a:latin typeface="新宋体" panose="02010609030101010101" charset="-122"/>
                <a:cs typeface="新宋体" panose="02010609030101010101" charset="-122"/>
              </a:rPr>
              <a:t>归一化至[0,1]范围内，得到归一化调</a:t>
            </a:r>
            <a:endParaRPr sz="2800">
              <a:latin typeface="新宋体" panose="02010609030101010101" charset="-122"/>
              <a:cs typeface="新宋体" panose="02010609030101010101" charset="-122"/>
            </a:endParaRPr>
          </a:p>
          <a:p>
            <a:pPr marL="12700">
              <a:lnSpc>
                <a:spcPts val="3375"/>
              </a:lnSpc>
            </a:pPr>
            <a:r>
              <a:rPr sz="2800" spc="-5" dirty="0">
                <a:latin typeface="新宋体" panose="02010609030101010101" charset="-122"/>
                <a:cs typeface="新宋体" panose="02010609030101010101" charset="-122"/>
              </a:rPr>
              <a:t>整后的检索</a:t>
            </a:r>
            <a:r>
              <a:rPr sz="2800" spc="-10" dirty="0">
                <a:latin typeface="新宋体" panose="02010609030101010101" charset="-122"/>
                <a:cs typeface="新宋体" panose="02010609030101010101" charset="-122"/>
              </a:rPr>
              <a:t>秩</a:t>
            </a:r>
            <a:r>
              <a:rPr sz="2950" i="1" spc="-80" dirty="0">
                <a:latin typeface="新宋体" panose="02010609030101010101" charset="-122"/>
                <a:cs typeface="新宋体" panose="02010609030101010101" charset="-122"/>
              </a:rPr>
              <a:t>NMRR(q)</a:t>
            </a: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73479" y="1912365"/>
            <a:ext cx="7574915" cy="2614295"/>
          </a:xfrm>
          <a:prstGeom prst="rect">
            <a:avLst/>
          </a:prstGeom>
        </p:spPr>
        <p:txBody>
          <a:bodyPr vert="horz" wrap="square" lIns="0" tIns="0" rIns="0" bIns="0" rtlCol="0">
            <a:spAutoFit/>
          </a:bodyPr>
          <a:lstStyle/>
          <a:p>
            <a:pPr marL="250825" indent="-238125">
              <a:lnSpc>
                <a:spcPct val="100000"/>
              </a:lnSpc>
              <a:buClr>
                <a:srgbClr val="EE2B0A"/>
              </a:buClr>
              <a:buSzPct val="41000"/>
              <a:buFont typeface="Wingdings" panose="05000000000000000000"/>
              <a:buChar char=""/>
              <a:tabLst>
                <a:tab pos="251460" algn="l"/>
              </a:tabLst>
            </a:pPr>
            <a:r>
              <a:rPr sz="3200" spc="-5" dirty="0">
                <a:latin typeface="新宋体" panose="02010609030101010101" charset="-122"/>
                <a:cs typeface="新宋体" panose="02010609030101010101" charset="-122"/>
              </a:rPr>
              <a:t>AR与ANMRR说明</a:t>
            </a:r>
            <a:endParaRPr sz="3200">
              <a:latin typeface="新宋体" panose="02010609030101010101" charset="-122"/>
              <a:cs typeface="新宋体" panose="02010609030101010101" charset="-122"/>
            </a:endParaRPr>
          </a:p>
          <a:p>
            <a:pPr marL="469900" marR="319405">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不仅适用于评价图像，也适用于镜头、片 断、文本检索</a:t>
            </a:r>
            <a:endParaRPr sz="2800">
              <a:latin typeface="新宋体" panose="02010609030101010101" charset="-122"/>
              <a:cs typeface="新宋体" panose="02010609030101010101" charset="-122"/>
            </a:endParaRPr>
          </a:p>
          <a:p>
            <a:pPr marL="469900" marR="5080">
              <a:lnSpc>
                <a:spcPct val="105000"/>
              </a:lnSpc>
              <a:spcBef>
                <a:spcPts val="134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不能计</a:t>
            </a:r>
            <a:r>
              <a:rPr sz="2800" dirty="0">
                <a:latin typeface="新宋体" panose="02010609030101010101" charset="-122"/>
                <a:cs typeface="新宋体" panose="02010609030101010101" charset="-122"/>
              </a:rPr>
              <a:t>算</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哪个更</a:t>
            </a:r>
            <a:r>
              <a:rPr sz="2800" spc="-10" dirty="0">
                <a:latin typeface="新宋体" panose="02010609030101010101" charset="-122"/>
                <a:cs typeface="新宋体" panose="02010609030101010101" charset="-122"/>
              </a:rPr>
              <a:t>像</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，只能统计正确结果的 </a:t>
            </a:r>
            <a:r>
              <a:rPr sz="2800" dirty="0">
                <a:latin typeface="新宋体" panose="02010609030101010101" charset="-122"/>
                <a:cs typeface="新宋体" panose="02010609030101010101" charset="-122"/>
              </a:rPr>
              <a:t>顺序</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MPEG-7对试验的性能评价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97850" rIns="0" bIns="0" rtlCol="0">
            <a:spAutoFit/>
          </a:bodyPr>
          <a:lstStyle/>
          <a:p>
            <a:pPr marL="156210">
              <a:lnSpc>
                <a:spcPts val="3750"/>
              </a:lnSpc>
            </a:pPr>
            <a:r>
              <a:rPr b="0" spc="-5" dirty="0">
                <a:latin typeface="新宋体" panose="02010609030101010101" charset="-122"/>
                <a:cs typeface="新宋体" panose="02010609030101010101" charset="-122"/>
              </a:rPr>
              <a:t>SAN是什么？</a:t>
            </a:r>
          </a:p>
        </p:txBody>
      </p:sp>
      <p:sp>
        <p:nvSpPr>
          <p:cNvPr id="5" name="object 5"/>
          <p:cNvSpPr/>
          <p:nvPr/>
        </p:nvSpPr>
        <p:spPr>
          <a:xfrm>
            <a:off x="1746389" y="1982723"/>
            <a:ext cx="7776971" cy="417195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基于内容的图像检索</a:t>
            </a:r>
          </a:p>
        </p:txBody>
      </p:sp>
      <p:sp>
        <p:nvSpPr>
          <p:cNvPr id="6" name="object 6"/>
          <p:cNvSpPr txBox="1">
            <a:spLocks noGrp="1"/>
          </p:cNvSpPr>
          <p:nvPr>
            <p:ph type="body" idx="1"/>
          </p:nvPr>
        </p:nvSpPr>
        <p:spPr>
          <a:prstGeom prst="rect">
            <a:avLst/>
          </a:prstGeom>
        </p:spPr>
        <p:txBody>
          <a:bodyPr vert="horz" wrap="square" lIns="0" tIns="122428" rIns="0" bIns="0" rtlCol="0">
            <a:spAutoFit/>
          </a:bodyPr>
          <a:lstStyle/>
          <a:p>
            <a:pPr marL="641350">
              <a:lnSpc>
                <a:spcPct val="100000"/>
              </a:lnSpc>
              <a:tabLst>
                <a:tab pos="1052195"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为什么需要基于内容的图像检索?</a:t>
            </a:r>
            <a:endParaRPr sz="2800">
              <a:latin typeface="新宋体" panose="02010609030101010101" charset="-122"/>
              <a:cs typeface="新宋体" panose="02010609030101010101" charset="-122"/>
            </a:endParaRPr>
          </a:p>
          <a:p>
            <a:pPr marL="641350">
              <a:lnSpc>
                <a:spcPct val="100000"/>
              </a:lnSpc>
              <a:spcBef>
                <a:spcPts val="1755"/>
              </a:spcBef>
              <a:tabLst>
                <a:tab pos="100838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查询方式，查询demo，现有系统简介</a:t>
            </a:r>
            <a:endParaRPr sz="2800">
              <a:latin typeface="新宋体" panose="02010609030101010101" charset="-122"/>
              <a:cs typeface="新宋体" panose="02010609030101010101" charset="-122"/>
            </a:endParaRPr>
          </a:p>
          <a:p>
            <a:pPr marL="641350">
              <a:lnSpc>
                <a:spcPct val="100000"/>
              </a:lnSpc>
              <a:spcBef>
                <a:spcPts val="1690"/>
              </a:spcBef>
              <a:tabLst>
                <a:tab pos="100838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具体内容</a:t>
            </a:r>
            <a:endParaRPr sz="2800">
              <a:latin typeface="新宋体" panose="02010609030101010101" charset="-122"/>
              <a:cs typeface="新宋体" panose="02010609030101010101" charset="-122"/>
            </a:endParaRPr>
          </a:p>
          <a:p>
            <a:pPr marL="1555750">
              <a:lnSpc>
                <a:spcPct val="100000"/>
              </a:lnSpc>
              <a:spcBef>
                <a:spcPts val="1685"/>
              </a:spcBef>
              <a:tabLst>
                <a:tab pos="19342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特征提取</a:t>
            </a:r>
            <a:endParaRPr sz="2800">
              <a:latin typeface="新宋体" panose="02010609030101010101" charset="-122"/>
              <a:cs typeface="新宋体" panose="02010609030101010101" charset="-122"/>
            </a:endParaRPr>
          </a:p>
          <a:p>
            <a:pPr marL="1555750">
              <a:lnSpc>
                <a:spcPct val="100000"/>
              </a:lnSpc>
              <a:spcBef>
                <a:spcPts val="1690"/>
              </a:spcBef>
              <a:tabLst>
                <a:tab pos="19342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相似度匹配</a:t>
            </a:r>
            <a:endParaRPr sz="2800">
              <a:latin typeface="新宋体" panose="02010609030101010101" charset="-122"/>
              <a:cs typeface="新宋体" panose="02010609030101010101" charset="-122"/>
            </a:endParaRPr>
          </a:p>
          <a:p>
            <a:pPr marL="1555750">
              <a:lnSpc>
                <a:spcPct val="100000"/>
              </a:lnSpc>
              <a:spcBef>
                <a:spcPts val="1690"/>
              </a:spcBef>
              <a:tabLst>
                <a:tab pos="19342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相关反馈</a:t>
            </a:r>
            <a:endParaRPr sz="2800">
              <a:latin typeface="新宋体" panose="02010609030101010101" charset="-122"/>
              <a:cs typeface="新宋体" panose="02010609030101010101" charset="-122"/>
            </a:endParaRPr>
          </a:p>
          <a:p>
            <a:pPr marL="641350">
              <a:lnSpc>
                <a:spcPct val="100000"/>
              </a:lnSpc>
              <a:spcBef>
                <a:spcPts val="1685"/>
              </a:spcBef>
              <a:tabLst>
                <a:tab pos="100901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MPEG-7介绍：性能评价等</a:t>
            </a:r>
            <a:endParaRPr sz="2800">
              <a:latin typeface="新宋体" panose="02010609030101010101" charset="-122"/>
              <a:cs typeface="新宋体" panose="02010609030101010101" charset="-122"/>
            </a:endParaRPr>
          </a:p>
          <a:p>
            <a:pPr marL="641350">
              <a:lnSpc>
                <a:spcPts val="3295"/>
              </a:lnSpc>
              <a:spcBef>
                <a:spcPts val="1690"/>
              </a:spcBef>
              <a:tabLst>
                <a:tab pos="100838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思考的几个问题？</a:t>
            </a:r>
            <a:endParaRPr sz="2800">
              <a:latin typeface="新宋体" panose="02010609030101010101" charset="-122"/>
              <a:cs typeface="新宋体" panose="02010609030101010101" charset="-122"/>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思考的几个问题</a:t>
            </a:r>
          </a:p>
        </p:txBody>
      </p:sp>
      <p:sp>
        <p:nvSpPr>
          <p:cNvPr id="6" name="object 6"/>
          <p:cNvSpPr/>
          <p:nvPr/>
        </p:nvSpPr>
        <p:spPr>
          <a:xfrm>
            <a:off x="1818017" y="2986277"/>
            <a:ext cx="7705343" cy="381609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538869" y="3562350"/>
            <a:ext cx="936625" cy="649605"/>
          </a:xfrm>
          <a:custGeom>
            <a:avLst/>
            <a:gdLst/>
            <a:ahLst/>
            <a:cxnLst/>
            <a:rect l="l" t="t" r="r" b="b"/>
            <a:pathLst>
              <a:path w="936625" h="649604">
                <a:moveTo>
                  <a:pt x="467868" y="0"/>
                </a:moveTo>
                <a:lnTo>
                  <a:pt x="413319" y="2176"/>
                </a:lnTo>
                <a:lnTo>
                  <a:pt x="360614" y="8544"/>
                </a:lnTo>
                <a:lnTo>
                  <a:pt x="310106" y="18864"/>
                </a:lnTo>
                <a:lnTo>
                  <a:pt x="262145" y="32897"/>
                </a:lnTo>
                <a:lnTo>
                  <a:pt x="217084" y="50401"/>
                </a:lnTo>
                <a:lnTo>
                  <a:pt x="175273" y="71139"/>
                </a:lnTo>
                <a:lnTo>
                  <a:pt x="137064" y="94869"/>
                </a:lnTo>
                <a:lnTo>
                  <a:pt x="102810" y="121351"/>
                </a:lnTo>
                <a:lnTo>
                  <a:pt x="72860" y="150346"/>
                </a:lnTo>
                <a:lnTo>
                  <a:pt x="47568" y="181613"/>
                </a:lnTo>
                <a:lnTo>
                  <a:pt x="27284" y="214913"/>
                </a:lnTo>
                <a:lnTo>
                  <a:pt x="12360" y="250007"/>
                </a:lnTo>
                <a:lnTo>
                  <a:pt x="0" y="324612"/>
                </a:lnTo>
                <a:lnTo>
                  <a:pt x="3148" y="362430"/>
                </a:lnTo>
                <a:lnTo>
                  <a:pt x="27284" y="434007"/>
                </a:lnTo>
                <a:lnTo>
                  <a:pt x="47568" y="467277"/>
                </a:lnTo>
                <a:lnTo>
                  <a:pt x="72860" y="498540"/>
                </a:lnTo>
                <a:lnTo>
                  <a:pt x="102810" y="527552"/>
                </a:lnTo>
                <a:lnTo>
                  <a:pt x="137064" y="554069"/>
                </a:lnTo>
                <a:lnTo>
                  <a:pt x="175273" y="577844"/>
                </a:lnTo>
                <a:lnTo>
                  <a:pt x="217084" y="598634"/>
                </a:lnTo>
                <a:lnTo>
                  <a:pt x="262145" y="616193"/>
                </a:lnTo>
                <a:lnTo>
                  <a:pt x="310106" y="630277"/>
                </a:lnTo>
                <a:lnTo>
                  <a:pt x="360614" y="640639"/>
                </a:lnTo>
                <a:lnTo>
                  <a:pt x="413319" y="647037"/>
                </a:lnTo>
                <a:lnTo>
                  <a:pt x="467868" y="649224"/>
                </a:lnTo>
                <a:lnTo>
                  <a:pt x="522568" y="647037"/>
                </a:lnTo>
                <a:lnTo>
                  <a:pt x="575403" y="640639"/>
                </a:lnTo>
                <a:lnTo>
                  <a:pt x="626021" y="630277"/>
                </a:lnTo>
                <a:lnTo>
                  <a:pt x="674074" y="616193"/>
                </a:lnTo>
                <a:lnTo>
                  <a:pt x="719211" y="598634"/>
                </a:lnTo>
                <a:lnTo>
                  <a:pt x="761082" y="577844"/>
                </a:lnTo>
                <a:lnTo>
                  <a:pt x="799338" y="554069"/>
                </a:lnTo>
                <a:lnTo>
                  <a:pt x="833628" y="527552"/>
                </a:lnTo>
                <a:lnTo>
                  <a:pt x="863602" y="498540"/>
                </a:lnTo>
                <a:lnTo>
                  <a:pt x="888911" y="467277"/>
                </a:lnTo>
                <a:lnTo>
                  <a:pt x="909205" y="434007"/>
                </a:lnTo>
                <a:lnTo>
                  <a:pt x="933348" y="362430"/>
                </a:lnTo>
                <a:lnTo>
                  <a:pt x="936498" y="324611"/>
                </a:lnTo>
                <a:lnTo>
                  <a:pt x="933348" y="286653"/>
                </a:lnTo>
                <a:lnTo>
                  <a:pt x="909205" y="214913"/>
                </a:lnTo>
                <a:lnTo>
                  <a:pt x="888911" y="181613"/>
                </a:lnTo>
                <a:lnTo>
                  <a:pt x="863602" y="150346"/>
                </a:lnTo>
                <a:lnTo>
                  <a:pt x="833628" y="121351"/>
                </a:lnTo>
                <a:lnTo>
                  <a:pt x="799338" y="94868"/>
                </a:lnTo>
                <a:lnTo>
                  <a:pt x="761082" y="71139"/>
                </a:lnTo>
                <a:lnTo>
                  <a:pt x="719211" y="50401"/>
                </a:lnTo>
                <a:lnTo>
                  <a:pt x="674074" y="32897"/>
                </a:lnTo>
                <a:lnTo>
                  <a:pt x="626021" y="18864"/>
                </a:lnTo>
                <a:lnTo>
                  <a:pt x="575403" y="8544"/>
                </a:lnTo>
                <a:lnTo>
                  <a:pt x="522568" y="2176"/>
                </a:lnTo>
                <a:lnTo>
                  <a:pt x="467868" y="0"/>
                </a:lnTo>
                <a:close/>
              </a:path>
            </a:pathLst>
          </a:custGeom>
          <a:ln w="25400">
            <a:solidFill>
              <a:srgbClr val="EE2B0A"/>
            </a:solidFill>
          </a:ln>
        </p:spPr>
        <p:txBody>
          <a:bodyPr wrap="square" lIns="0" tIns="0" rIns="0" bIns="0" rtlCol="0"/>
          <a:lstStyle/>
          <a:p>
            <a:endParaRPr/>
          </a:p>
        </p:txBody>
      </p:sp>
      <p:sp>
        <p:nvSpPr>
          <p:cNvPr id="8" name="object 8"/>
          <p:cNvSpPr/>
          <p:nvPr/>
        </p:nvSpPr>
        <p:spPr>
          <a:xfrm>
            <a:off x="3402215" y="2914650"/>
            <a:ext cx="2087245" cy="948690"/>
          </a:xfrm>
          <a:custGeom>
            <a:avLst/>
            <a:gdLst/>
            <a:ahLst/>
            <a:cxnLst/>
            <a:rect l="l" t="t" r="r" b="b"/>
            <a:pathLst>
              <a:path w="2087245" h="948689">
                <a:moveTo>
                  <a:pt x="259079" y="716279"/>
                </a:moveTo>
                <a:lnTo>
                  <a:pt x="200035" y="685813"/>
                </a:lnTo>
                <a:lnTo>
                  <a:pt x="148197" y="653426"/>
                </a:lnTo>
                <a:lnTo>
                  <a:pt x="103770" y="619343"/>
                </a:lnTo>
                <a:lnTo>
                  <a:pt x="66960" y="583787"/>
                </a:lnTo>
                <a:lnTo>
                  <a:pt x="37973" y="546980"/>
                </a:lnTo>
                <a:lnTo>
                  <a:pt x="17014" y="509146"/>
                </a:lnTo>
                <a:lnTo>
                  <a:pt x="4287" y="470509"/>
                </a:lnTo>
                <a:lnTo>
                  <a:pt x="0" y="431291"/>
                </a:lnTo>
                <a:lnTo>
                  <a:pt x="2052" y="403983"/>
                </a:lnTo>
                <a:lnTo>
                  <a:pt x="18107" y="350784"/>
                </a:lnTo>
                <a:lnTo>
                  <a:pt x="49282" y="299810"/>
                </a:lnTo>
                <a:lnTo>
                  <a:pt x="94600" y="251464"/>
                </a:lnTo>
                <a:lnTo>
                  <a:pt x="153086" y="206147"/>
                </a:lnTo>
                <a:lnTo>
                  <a:pt x="186962" y="184750"/>
                </a:lnTo>
                <a:lnTo>
                  <a:pt x="223764" y="164260"/>
                </a:lnTo>
                <a:lnTo>
                  <a:pt x="263369" y="144729"/>
                </a:lnTo>
                <a:lnTo>
                  <a:pt x="305657" y="126206"/>
                </a:lnTo>
                <a:lnTo>
                  <a:pt x="350504" y="108741"/>
                </a:lnTo>
                <a:lnTo>
                  <a:pt x="397790" y="92385"/>
                </a:lnTo>
                <a:lnTo>
                  <a:pt x="447391" y="77188"/>
                </a:lnTo>
                <a:lnTo>
                  <a:pt x="499186" y="63200"/>
                </a:lnTo>
                <a:lnTo>
                  <a:pt x="553053" y="50471"/>
                </a:lnTo>
                <a:lnTo>
                  <a:pt x="608870" y="39052"/>
                </a:lnTo>
                <a:lnTo>
                  <a:pt x="666515" y="28992"/>
                </a:lnTo>
                <a:lnTo>
                  <a:pt x="725866" y="20343"/>
                </a:lnTo>
                <a:lnTo>
                  <a:pt x="786801" y="13153"/>
                </a:lnTo>
                <a:lnTo>
                  <a:pt x="849198" y="7474"/>
                </a:lnTo>
                <a:lnTo>
                  <a:pt x="912934" y="3355"/>
                </a:lnTo>
                <a:lnTo>
                  <a:pt x="977889" y="847"/>
                </a:lnTo>
                <a:lnTo>
                  <a:pt x="1043939" y="0"/>
                </a:lnTo>
                <a:lnTo>
                  <a:pt x="1109905" y="847"/>
                </a:lnTo>
                <a:lnTo>
                  <a:pt x="1174782" y="3355"/>
                </a:lnTo>
                <a:lnTo>
                  <a:pt x="1238447" y="7474"/>
                </a:lnTo>
                <a:lnTo>
                  <a:pt x="1300778" y="13153"/>
                </a:lnTo>
                <a:lnTo>
                  <a:pt x="1361652" y="20343"/>
                </a:lnTo>
                <a:lnTo>
                  <a:pt x="1420948" y="28992"/>
                </a:lnTo>
                <a:lnTo>
                  <a:pt x="1478544" y="39052"/>
                </a:lnTo>
                <a:lnTo>
                  <a:pt x="1534317" y="50471"/>
                </a:lnTo>
                <a:lnTo>
                  <a:pt x="1588144" y="63200"/>
                </a:lnTo>
                <a:lnTo>
                  <a:pt x="1639904" y="77188"/>
                </a:lnTo>
                <a:lnTo>
                  <a:pt x="1689474" y="92385"/>
                </a:lnTo>
                <a:lnTo>
                  <a:pt x="1736732" y="108741"/>
                </a:lnTo>
                <a:lnTo>
                  <a:pt x="1781556" y="126206"/>
                </a:lnTo>
                <a:lnTo>
                  <a:pt x="1823823" y="144729"/>
                </a:lnTo>
                <a:lnTo>
                  <a:pt x="1863411" y="164260"/>
                </a:lnTo>
                <a:lnTo>
                  <a:pt x="1900199" y="184750"/>
                </a:lnTo>
                <a:lnTo>
                  <a:pt x="1934063" y="206147"/>
                </a:lnTo>
                <a:lnTo>
                  <a:pt x="1992532" y="251464"/>
                </a:lnTo>
                <a:lnTo>
                  <a:pt x="2037841" y="299810"/>
                </a:lnTo>
                <a:lnTo>
                  <a:pt x="2069011" y="350784"/>
                </a:lnTo>
                <a:lnTo>
                  <a:pt x="2085065" y="403983"/>
                </a:lnTo>
                <a:lnTo>
                  <a:pt x="2087117" y="431291"/>
                </a:lnTo>
                <a:lnTo>
                  <a:pt x="2085065" y="458603"/>
                </a:lnTo>
                <a:lnTo>
                  <a:pt x="2069011" y="511827"/>
                </a:lnTo>
                <a:lnTo>
                  <a:pt x="2037841" y="562846"/>
                </a:lnTo>
                <a:lnTo>
                  <a:pt x="1992532" y="611255"/>
                </a:lnTo>
                <a:lnTo>
                  <a:pt x="1934063" y="656647"/>
                </a:lnTo>
                <a:lnTo>
                  <a:pt x="1900199" y="678085"/>
                </a:lnTo>
                <a:lnTo>
                  <a:pt x="1863411" y="698617"/>
                </a:lnTo>
                <a:lnTo>
                  <a:pt x="1823823" y="718191"/>
                </a:lnTo>
                <a:lnTo>
                  <a:pt x="1781555" y="736758"/>
                </a:lnTo>
                <a:lnTo>
                  <a:pt x="1736732" y="754267"/>
                </a:lnTo>
                <a:lnTo>
                  <a:pt x="1689474" y="770666"/>
                </a:lnTo>
                <a:lnTo>
                  <a:pt x="1639904" y="785906"/>
                </a:lnTo>
                <a:lnTo>
                  <a:pt x="1588144" y="799934"/>
                </a:lnTo>
                <a:lnTo>
                  <a:pt x="1534317" y="812702"/>
                </a:lnTo>
                <a:lnTo>
                  <a:pt x="1478544" y="824157"/>
                </a:lnTo>
                <a:lnTo>
                  <a:pt x="1420948" y="834250"/>
                </a:lnTo>
                <a:lnTo>
                  <a:pt x="1361652" y="842929"/>
                </a:lnTo>
                <a:lnTo>
                  <a:pt x="1300778" y="850144"/>
                </a:lnTo>
                <a:lnTo>
                  <a:pt x="1238447" y="855843"/>
                </a:lnTo>
                <a:lnTo>
                  <a:pt x="1174782" y="859977"/>
                </a:lnTo>
                <a:lnTo>
                  <a:pt x="1109905" y="862495"/>
                </a:lnTo>
                <a:lnTo>
                  <a:pt x="1043939" y="863345"/>
                </a:lnTo>
                <a:lnTo>
                  <a:pt x="989686" y="862755"/>
                </a:lnTo>
                <a:lnTo>
                  <a:pt x="935708" y="860992"/>
                </a:lnTo>
                <a:lnTo>
                  <a:pt x="882113" y="858068"/>
                </a:lnTo>
                <a:lnTo>
                  <a:pt x="829007" y="853997"/>
                </a:lnTo>
                <a:lnTo>
                  <a:pt x="776497" y="848790"/>
                </a:lnTo>
                <a:lnTo>
                  <a:pt x="724690" y="842461"/>
                </a:lnTo>
                <a:lnTo>
                  <a:pt x="673691" y="835022"/>
                </a:lnTo>
                <a:lnTo>
                  <a:pt x="623608" y="826485"/>
                </a:lnTo>
                <a:lnTo>
                  <a:pt x="574547" y="816863"/>
                </a:lnTo>
                <a:lnTo>
                  <a:pt x="76199" y="948689"/>
                </a:lnTo>
                <a:lnTo>
                  <a:pt x="259079" y="716279"/>
                </a:lnTo>
                <a:close/>
              </a:path>
            </a:pathLst>
          </a:custGeom>
          <a:ln w="9525">
            <a:solidFill>
              <a:srgbClr val="EE2B0A"/>
            </a:solidFill>
          </a:ln>
        </p:spPr>
        <p:txBody>
          <a:bodyPr wrap="square" lIns="0" tIns="0" rIns="0" bIns="0" rtlCol="0"/>
          <a:lstStyle/>
          <a:p>
            <a:endParaRPr/>
          </a:p>
        </p:txBody>
      </p:sp>
      <p:sp>
        <p:nvSpPr>
          <p:cNvPr id="9" name="object 9"/>
          <p:cNvSpPr txBox="1"/>
          <p:nvPr/>
        </p:nvSpPr>
        <p:spPr>
          <a:xfrm>
            <a:off x="1754251" y="1530929"/>
            <a:ext cx="6882765" cy="1918970"/>
          </a:xfrm>
          <a:prstGeom prst="rect">
            <a:avLst/>
          </a:prstGeom>
        </p:spPr>
        <p:txBody>
          <a:bodyPr vert="horz" wrap="square" lIns="0" tIns="0" rIns="0" bIns="0" rtlCol="0">
            <a:spAutoFit/>
          </a:bodyPr>
          <a:lstStyle/>
          <a:p>
            <a:pPr marL="469900" marR="5080" indent="-457200">
              <a:lnSpc>
                <a:spcPct val="150000"/>
              </a:lnSpc>
              <a:tabLst>
                <a:tab pos="469265" algn="l"/>
              </a:tabLst>
            </a:pPr>
            <a:r>
              <a:rPr sz="2000" b="1" spc="-10" dirty="0">
                <a:solidFill>
                  <a:srgbClr val="EE2B0A"/>
                </a:solidFill>
                <a:latin typeface="新宋体" panose="02010609030101010101" charset="-122"/>
                <a:cs typeface="新宋体" panose="02010609030101010101" charset="-122"/>
              </a:rPr>
              <a:t>1.	</a:t>
            </a:r>
            <a:r>
              <a:rPr sz="2800" b="1" spc="-15" dirty="0">
                <a:latin typeface="新宋体" panose="02010609030101010101" charset="-122"/>
                <a:cs typeface="新宋体" panose="02010609030101010101" charset="-122"/>
              </a:rPr>
              <a:t>基于查询例子的检索是好的吗？查询图像 从何而来？如何用于搜索引擎？</a:t>
            </a:r>
            <a:endParaRPr sz="2800">
              <a:latin typeface="新宋体" panose="02010609030101010101" charset="-122"/>
              <a:cs typeface="新宋体" panose="02010609030101010101" charset="-122"/>
            </a:endParaRPr>
          </a:p>
          <a:p>
            <a:pPr marR="540385" algn="ctr">
              <a:lnSpc>
                <a:spcPts val="3750"/>
              </a:lnSpc>
              <a:spcBef>
                <a:spcPts val="1250"/>
              </a:spcBef>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51" y="1530929"/>
            <a:ext cx="7236459" cy="1275080"/>
          </a:xfrm>
          <a:prstGeom prst="rect">
            <a:avLst/>
          </a:prstGeom>
        </p:spPr>
        <p:txBody>
          <a:bodyPr vert="horz" wrap="square" lIns="0" tIns="0" rIns="0" bIns="0" rtlCol="0">
            <a:spAutoFit/>
          </a:bodyPr>
          <a:lstStyle/>
          <a:p>
            <a:pPr marL="546100" marR="5080" indent="-533400">
              <a:lnSpc>
                <a:spcPct val="150000"/>
              </a:lnSpc>
              <a:tabLst>
                <a:tab pos="469265" algn="l"/>
              </a:tabLst>
            </a:pPr>
            <a:r>
              <a:rPr sz="2000" b="1" spc="-10" dirty="0">
                <a:solidFill>
                  <a:srgbClr val="EE2B0A"/>
                </a:solidFill>
                <a:latin typeface="新宋体" panose="02010609030101010101" charset="-122"/>
                <a:cs typeface="新宋体" panose="02010609030101010101" charset="-122"/>
              </a:rPr>
              <a:t>2.	</a:t>
            </a:r>
            <a:r>
              <a:rPr sz="2800" b="1" spc="-15" dirty="0">
                <a:latin typeface="新宋体" panose="02010609030101010101" charset="-122"/>
                <a:cs typeface="新宋体" panose="02010609030101010101" charset="-122"/>
              </a:rPr>
              <a:t>如何解决人类高层语义和计算机底层特征表 示的矛盾？如何实现语义检索？中间层？</a:t>
            </a:r>
            <a:endParaRPr sz="2800">
              <a:latin typeface="新宋体" panose="02010609030101010101" charset="-122"/>
              <a:cs typeface="新宋体" panose="02010609030101010101" charset="-122"/>
            </a:endParaRPr>
          </a:p>
        </p:txBody>
      </p:sp>
      <p:sp>
        <p:nvSpPr>
          <p:cNvPr id="6" name="object 6"/>
          <p:cNvSpPr txBox="1">
            <a:spLocks noGrp="1"/>
          </p:cNvSpPr>
          <p:nvPr>
            <p:ph type="ctrTitle"/>
          </p:nvPr>
        </p:nvSpPr>
        <p:spPr>
          <a:prstGeom prst="rect">
            <a:avLst/>
          </a:prstGeom>
        </p:spPr>
        <p:txBody>
          <a:bodyPr vert="horz" wrap="square" lIns="0" tIns="68071" rIns="0" bIns="0" rtlCol="0">
            <a:spAutoFit/>
          </a:bodyPr>
          <a:lstStyle/>
          <a:p>
            <a:pPr marL="157480">
              <a:lnSpc>
                <a:spcPts val="3750"/>
              </a:lnSpc>
            </a:pPr>
            <a:r>
              <a:rPr sz="3200" spc="-15" dirty="0">
                <a:latin typeface="新宋体" panose="02010609030101010101" charset="-122"/>
                <a:cs typeface="新宋体" panose="02010609030101010101" charset="-122"/>
              </a:rPr>
              <a:t>思考的几个问题</a:t>
            </a:r>
            <a:endParaRPr sz="3200">
              <a:latin typeface="新宋体" panose="02010609030101010101" charset="-122"/>
              <a:cs typeface="新宋体" panose="02010609030101010101" charset="-122"/>
            </a:endParaRPr>
          </a:p>
        </p:txBody>
      </p:sp>
      <p:sp>
        <p:nvSpPr>
          <p:cNvPr id="7" name="object 7"/>
          <p:cNvSpPr/>
          <p:nvPr/>
        </p:nvSpPr>
        <p:spPr>
          <a:xfrm>
            <a:off x="953909" y="2913126"/>
            <a:ext cx="1079753" cy="89992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475367" y="2913126"/>
            <a:ext cx="1080795" cy="89992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178443" y="2913126"/>
            <a:ext cx="1080795" cy="89992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210185" y="2913126"/>
            <a:ext cx="1080795" cy="89992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7507109" y="2913126"/>
            <a:ext cx="1080795" cy="89992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6283325" y="6118097"/>
            <a:ext cx="1080795" cy="89992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841633" y="2913126"/>
            <a:ext cx="1080795" cy="89992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3546233" y="4065270"/>
            <a:ext cx="1080795" cy="89992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4770767" y="5073396"/>
            <a:ext cx="1080795" cy="89992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953909" y="3993641"/>
            <a:ext cx="1080795" cy="899922"/>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7507109" y="5073396"/>
            <a:ext cx="1080795" cy="899922"/>
          </a:xfrm>
          <a:prstGeom prst="rect">
            <a:avLst/>
          </a:prstGeom>
          <a:blipFill>
            <a:blip r:embed="rId14" cstate="print"/>
            <a:stretch>
              <a:fillRect/>
            </a:stretch>
          </a:blipFill>
        </p:spPr>
        <p:txBody>
          <a:bodyPr wrap="square" lIns="0" tIns="0" rIns="0" bIns="0" rtlCol="0"/>
          <a:lstStyle/>
          <a:p>
            <a:endParaRPr/>
          </a:p>
        </p:txBody>
      </p:sp>
      <p:sp>
        <p:nvSpPr>
          <p:cNvPr id="18" name="object 18"/>
          <p:cNvSpPr/>
          <p:nvPr/>
        </p:nvSpPr>
        <p:spPr>
          <a:xfrm>
            <a:off x="953909" y="6009894"/>
            <a:ext cx="1080795" cy="899922"/>
          </a:xfrm>
          <a:prstGeom prst="rect">
            <a:avLst/>
          </a:prstGeom>
          <a:blipFill>
            <a:blip r:embed="rId15" cstate="print"/>
            <a:stretch>
              <a:fillRect/>
            </a:stretch>
          </a:blipFill>
        </p:spPr>
        <p:txBody>
          <a:bodyPr wrap="square" lIns="0" tIns="0" rIns="0" bIns="0" rtlCol="0"/>
          <a:lstStyle/>
          <a:p>
            <a:endParaRPr/>
          </a:p>
        </p:txBody>
      </p:sp>
      <p:sp>
        <p:nvSpPr>
          <p:cNvPr id="19" name="object 19"/>
          <p:cNvSpPr/>
          <p:nvPr/>
        </p:nvSpPr>
        <p:spPr>
          <a:xfrm>
            <a:off x="2178443" y="3993641"/>
            <a:ext cx="1080795" cy="899922"/>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4841633" y="4065270"/>
            <a:ext cx="1080795" cy="899922"/>
          </a:xfrm>
          <a:prstGeom prst="rect">
            <a:avLst/>
          </a:prstGeom>
          <a:blipFill>
            <a:blip r:embed="rId17" cstate="print"/>
            <a:stretch>
              <a:fillRect/>
            </a:stretch>
          </a:blipFill>
        </p:spPr>
        <p:txBody>
          <a:bodyPr wrap="square" lIns="0" tIns="0" rIns="0" bIns="0" rtlCol="0"/>
          <a:lstStyle/>
          <a:p>
            <a:endParaRPr/>
          </a:p>
        </p:txBody>
      </p:sp>
      <p:sp>
        <p:nvSpPr>
          <p:cNvPr id="21" name="object 21"/>
          <p:cNvSpPr/>
          <p:nvPr/>
        </p:nvSpPr>
        <p:spPr>
          <a:xfrm>
            <a:off x="7507109" y="6081521"/>
            <a:ext cx="1080795" cy="899922"/>
          </a:xfrm>
          <a:prstGeom prst="rect">
            <a:avLst/>
          </a:prstGeom>
          <a:blipFill>
            <a:blip r:embed="rId18" cstate="print"/>
            <a:stretch>
              <a:fillRect/>
            </a:stretch>
          </a:blipFill>
        </p:spPr>
        <p:txBody>
          <a:bodyPr wrap="square" lIns="0" tIns="0" rIns="0" bIns="0" rtlCol="0"/>
          <a:lstStyle/>
          <a:p>
            <a:endParaRPr/>
          </a:p>
        </p:txBody>
      </p:sp>
      <p:sp>
        <p:nvSpPr>
          <p:cNvPr id="22" name="object 22"/>
          <p:cNvSpPr/>
          <p:nvPr/>
        </p:nvSpPr>
        <p:spPr>
          <a:xfrm>
            <a:off x="6283325" y="5073396"/>
            <a:ext cx="1080795" cy="899922"/>
          </a:xfrm>
          <a:prstGeom prst="rect">
            <a:avLst/>
          </a:prstGeom>
          <a:blipFill>
            <a:blip r:embed="rId19" cstate="print"/>
            <a:stretch>
              <a:fillRect/>
            </a:stretch>
          </a:blipFill>
        </p:spPr>
        <p:txBody>
          <a:bodyPr wrap="square" lIns="0" tIns="0" rIns="0" bIns="0" rtlCol="0"/>
          <a:lstStyle/>
          <a:p>
            <a:endParaRPr/>
          </a:p>
        </p:txBody>
      </p:sp>
      <p:sp>
        <p:nvSpPr>
          <p:cNvPr id="23" name="object 23"/>
          <p:cNvSpPr/>
          <p:nvPr/>
        </p:nvSpPr>
        <p:spPr>
          <a:xfrm>
            <a:off x="2179967" y="5109971"/>
            <a:ext cx="1080795" cy="899922"/>
          </a:xfrm>
          <a:prstGeom prst="rect">
            <a:avLst/>
          </a:prstGeom>
          <a:blipFill>
            <a:blip r:embed="rId20" cstate="print"/>
            <a:stretch>
              <a:fillRect/>
            </a:stretch>
          </a:blipFill>
        </p:spPr>
        <p:txBody>
          <a:bodyPr wrap="square" lIns="0" tIns="0" rIns="0" bIns="0" rtlCol="0"/>
          <a:lstStyle/>
          <a:p>
            <a:endParaRPr/>
          </a:p>
        </p:txBody>
      </p:sp>
      <p:sp>
        <p:nvSpPr>
          <p:cNvPr id="24" name="object 24"/>
          <p:cNvSpPr/>
          <p:nvPr/>
        </p:nvSpPr>
        <p:spPr>
          <a:xfrm>
            <a:off x="3546233" y="5073396"/>
            <a:ext cx="1080795" cy="899922"/>
          </a:xfrm>
          <a:prstGeom prst="rect">
            <a:avLst/>
          </a:prstGeom>
          <a:blipFill>
            <a:blip r:embed="rId21" cstate="print"/>
            <a:stretch>
              <a:fillRect/>
            </a:stretch>
          </a:blipFill>
        </p:spPr>
        <p:txBody>
          <a:bodyPr wrap="square" lIns="0" tIns="0" rIns="0" bIns="0" rtlCol="0"/>
          <a:lstStyle/>
          <a:p>
            <a:endParaRPr/>
          </a:p>
        </p:txBody>
      </p:sp>
      <p:sp>
        <p:nvSpPr>
          <p:cNvPr id="25" name="object 25"/>
          <p:cNvSpPr/>
          <p:nvPr/>
        </p:nvSpPr>
        <p:spPr>
          <a:xfrm>
            <a:off x="6211709" y="4065270"/>
            <a:ext cx="1080795" cy="899922"/>
          </a:xfrm>
          <a:prstGeom prst="rect">
            <a:avLst/>
          </a:prstGeom>
          <a:blipFill>
            <a:blip r:embed="rId22" cstate="print"/>
            <a:stretch>
              <a:fillRect/>
            </a:stretch>
          </a:blipFill>
        </p:spPr>
        <p:txBody>
          <a:bodyPr wrap="square" lIns="0" tIns="0" rIns="0" bIns="0" rtlCol="0"/>
          <a:lstStyle/>
          <a:p>
            <a:endParaRPr/>
          </a:p>
        </p:txBody>
      </p:sp>
      <p:sp>
        <p:nvSpPr>
          <p:cNvPr id="26" name="object 26"/>
          <p:cNvSpPr/>
          <p:nvPr/>
        </p:nvSpPr>
        <p:spPr>
          <a:xfrm>
            <a:off x="8731643" y="2913126"/>
            <a:ext cx="1080795" cy="899922"/>
          </a:xfrm>
          <a:prstGeom prst="rect">
            <a:avLst/>
          </a:prstGeom>
          <a:blipFill>
            <a:blip r:embed="rId23" cstate="print"/>
            <a:stretch>
              <a:fillRect/>
            </a:stretch>
          </a:blipFill>
        </p:spPr>
        <p:txBody>
          <a:bodyPr wrap="square" lIns="0" tIns="0" rIns="0" bIns="0" rtlCol="0"/>
          <a:lstStyle/>
          <a:p>
            <a:endParaRPr/>
          </a:p>
        </p:txBody>
      </p:sp>
      <p:sp>
        <p:nvSpPr>
          <p:cNvPr id="27" name="object 27"/>
          <p:cNvSpPr/>
          <p:nvPr/>
        </p:nvSpPr>
        <p:spPr>
          <a:xfrm>
            <a:off x="953909" y="5038344"/>
            <a:ext cx="1080795" cy="899922"/>
          </a:xfrm>
          <a:prstGeom prst="rect">
            <a:avLst/>
          </a:prstGeom>
          <a:blipFill>
            <a:blip r:embed="rId24" cstate="print"/>
            <a:stretch>
              <a:fillRect/>
            </a:stretch>
          </a:blipFill>
        </p:spPr>
        <p:txBody>
          <a:bodyPr wrap="square" lIns="0" tIns="0" rIns="0" bIns="0" rtlCol="0"/>
          <a:lstStyle/>
          <a:p>
            <a:endParaRPr/>
          </a:p>
        </p:txBody>
      </p:sp>
      <p:sp>
        <p:nvSpPr>
          <p:cNvPr id="28" name="object 28"/>
          <p:cNvSpPr/>
          <p:nvPr/>
        </p:nvSpPr>
        <p:spPr>
          <a:xfrm>
            <a:off x="3546233" y="6118097"/>
            <a:ext cx="1080795" cy="899922"/>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2178443" y="6046470"/>
            <a:ext cx="1080795" cy="899922"/>
          </a:xfrm>
          <a:prstGeom prst="rect">
            <a:avLst/>
          </a:prstGeom>
          <a:blipFill>
            <a:blip r:embed="rId26" cstate="print"/>
            <a:stretch>
              <a:fillRect/>
            </a:stretch>
          </a:blipFill>
        </p:spPr>
        <p:txBody>
          <a:bodyPr wrap="square" lIns="0" tIns="0" rIns="0" bIns="0" rtlCol="0"/>
          <a:lstStyle/>
          <a:p>
            <a:endParaRPr/>
          </a:p>
        </p:txBody>
      </p:sp>
      <p:sp>
        <p:nvSpPr>
          <p:cNvPr id="30" name="object 30"/>
          <p:cNvSpPr/>
          <p:nvPr/>
        </p:nvSpPr>
        <p:spPr>
          <a:xfrm>
            <a:off x="4841633" y="6081521"/>
            <a:ext cx="1080795" cy="899922"/>
          </a:xfrm>
          <a:prstGeom prst="rect">
            <a:avLst/>
          </a:prstGeom>
          <a:blipFill>
            <a:blip r:embed="rId27" cstate="print"/>
            <a:stretch>
              <a:fillRect/>
            </a:stretch>
          </a:blipFill>
        </p:spPr>
        <p:txBody>
          <a:bodyPr wrap="square" lIns="0" tIns="0" rIns="0" bIns="0" rtlCol="0"/>
          <a:lstStyle/>
          <a:p>
            <a:endParaRPr/>
          </a:p>
        </p:txBody>
      </p:sp>
      <p:sp>
        <p:nvSpPr>
          <p:cNvPr id="31" name="object 31"/>
          <p:cNvSpPr/>
          <p:nvPr/>
        </p:nvSpPr>
        <p:spPr>
          <a:xfrm>
            <a:off x="8731643" y="3993641"/>
            <a:ext cx="1080795" cy="899922"/>
          </a:xfrm>
          <a:prstGeom prst="rect">
            <a:avLst/>
          </a:prstGeom>
          <a:blipFill>
            <a:blip r:embed="rId28" cstate="print"/>
            <a:stretch>
              <a:fillRect/>
            </a:stretch>
          </a:blipFill>
        </p:spPr>
        <p:txBody>
          <a:bodyPr wrap="square" lIns="0" tIns="0" rIns="0" bIns="0" rtlCol="0"/>
          <a:lstStyle/>
          <a:p>
            <a:endParaRPr/>
          </a:p>
        </p:txBody>
      </p:sp>
      <p:sp>
        <p:nvSpPr>
          <p:cNvPr id="32" name="object 32"/>
          <p:cNvSpPr/>
          <p:nvPr/>
        </p:nvSpPr>
        <p:spPr>
          <a:xfrm>
            <a:off x="7507109" y="4065270"/>
            <a:ext cx="1080795" cy="899922"/>
          </a:xfrm>
          <a:prstGeom prst="rect">
            <a:avLst/>
          </a:prstGeom>
          <a:blipFill>
            <a:blip r:embed="rId29" cstate="print"/>
            <a:stretch>
              <a:fillRect/>
            </a:stretch>
          </a:blipFill>
        </p:spPr>
        <p:txBody>
          <a:bodyPr wrap="square" lIns="0" tIns="0" rIns="0" bIns="0" rtlCol="0"/>
          <a:lstStyle/>
          <a:p>
            <a:endParaRPr/>
          </a:p>
        </p:txBody>
      </p:sp>
      <p:sp>
        <p:nvSpPr>
          <p:cNvPr id="33" name="object 33"/>
          <p:cNvSpPr/>
          <p:nvPr/>
        </p:nvSpPr>
        <p:spPr>
          <a:xfrm>
            <a:off x="8731643" y="6083046"/>
            <a:ext cx="1080795" cy="899922"/>
          </a:xfrm>
          <a:prstGeom prst="rect">
            <a:avLst/>
          </a:prstGeom>
          <a:blipFill>
            <a:blip r:embed="rId30" cstate="print"/>
            <a:stretch>
              <a:fillRect/>
            </a:stretch>
          </a:blipFill>
        </p:spPr>
        <p:txBody>
          <a:bodyPr wrap="square" lIns="0" tIns="0" rIns="0" bIns="0" rtlCol="0"/>
          <a:lstStyle/>
          <a:p>
            <a:endParaRPr/>
          </a:p>
        </p:txBody>
      </p:sp>
      <p:sp>
        <p:nvSpPr>
          <p:cNvPr id="34" name="object 34"/>
          <p:cNvSpPr/>
          <p:nvPr/>
        </p:nvSpPr>
        <p:spPr>
          <a:xfrm>
            <a:off x="8731643" y="5038344"/>
            <a:ext cx="1085151" cy="899922"/>
          </a:xfrm>
          <a:prstGeom prst="rect">
            <a:avLst/>
          </a:prstGeom>
          <a:blipFill>
            <a:blip r:embed="rId31" cstate="print"/>
            <a:stretch>
              <a:fillRect/>
            </a:stretch>
          </a:blipFill>
        </p:spPr>
        <p:txBody>
          <a:bodyPr wrap="square" lIns="0" tIns="0" rIns="0" bIns="0" rtlCol="0"/>
          <a:lstStyle/>
          <a:p>
            <a:endParaRPr/>
          </a:p>
        </p:txBody>
      </p:sp>
      <p:sp>
        <p:nvSpPr>
          <p:cNvPr id="35" name="object 35"/>
          <p:cNvSpPr/>
          <p:nvPr/>
        </p:nvSpPr>
        <p:spPr>
          <a:xfrm>
            <a:off x="5131193" y="393191"/>
            <a:ext cx="3240405" cy="2362200"/>
          </a:xfrm>
          <a:custGeom>
            <a:avLst/>
            <a:gdLst/>
            <a:ahLst/>
            <a:cxnLst/>
            <a:rect l="l" t="t" r="r" b="b"/>
            <a:pathLst>
              <a:path w="3240404" h="2362200">
                <a:moveTo>
                  <a:pt x="350520" y="1809749"/>
                </a:moveTo>
                <a:lnTo>
                  <a:pt x="309162" y="1772209"/>
                </a:lnTo>
                <a:lnTo>
                  <a:pt x="270262" y="1733636"/>
                </a:lnTo>
                <a:lnTo>
                  <a:pt x="233850" y="1694084"/>
                </a:lnTo>
                <a:lnTo>
                  <a:pt x="199953" y="1653611"/>
                </a:lnTo>
                <a:lnTo>
                  <a:pt x="168601" y="1612271"/>
                </a:lnTo>
                <a:lnTo>
                  <a:pt x="139824" y="1570121"/>
                </a:lnTo>
                <a:lnTo>
                  <a:pt x="113649" y="1527217"/>
                </a:lnTo>
                <a:lnTo>
                  <a:pt x="90106" y="1483613"/>
                </a:lnTo>
                <a:lnTo>
                  <a:pt x="69224" y="1439367"/>
                </a:lnTo>
                <a:lnTo>
                  <a:pt x="51033" y="1394534"/>
                </a:lnTo>
                <a:lnTo>
                  <a:pt x="35560" y="1349169"/>
                </a:lnTo>
                <a:lnTo>
                  <a:pt x="22836" y="1303329"/>
                </a:lnTo>
                <a:lnTo>
                  <a:pt x="12888" y="1257069"/>
                </a:lnTo>
                <a:lnTo>
                  <a:pt x="5747" y="1210445"/>
                </a:lnTo>
                <a:lnTo>
                  <a:pt x="1441" y="1163514"/>
                </a:lnTo>
                <a:lnTo>
                  <a:pt x="0" y="1116329"/>
                </a:lnTo>
                <a:lnTo>
                  <a:pt x="978" y="1077143"/>
                </a:lnTo>
                <a:lnTo>
                  <a:pt x="3893" y="1038296"/>
                </a:lnTo>
                <a:lnTo>
                  <a:pt x="8713" y="999809"/>
                </a:lnTo>
                <a:lnTo>
                  <a:pt x="15404" y="961706"/>
                </a:lnTo>
                <a:lnTo>
                  <a:pt x="23936" y="924007"/>
                </a:lnTo>
                <a:lnTo>
                  <a:pt x="34276" y="886737"/>
                </a:lnTo>
                <a:lnTo>
                  <a:pt x="46393" y="849915"/>
                </a:lnTo>
                <a:lnTo>
                  <a:pt x="60253" y="813566"/>
                </a:lnTo>
                <a:lnTo>
                  <a:pt x="75826" y="777710"/>
                </a:lnTo>
                <a:lnTo>
                  <a:pt x="93079" y="742371"/>
                </a:lnTo>
                <a:lnTo>
                  <a:pt x="111980" y="707569"/>
                </a:lnTo>
                <a:lnTo>
                  <a:pt x="132497" y="673328"/>
                </a:lnTo>
                <a:lnTo>
                  <a:pt x="154598" y="639670"/>
                </a:lnTo>
                <a:lnTo>
                  <a:pt x="178251" y="606616"/>
                </a:lnTo>
                <a:lnTo>
                  <a:pt x="203425" y="574188"/>
                </a:lnTo>
                <a:lnTo>
                  <a:pt x="230086" y="542410"/>
                </a:lnTo>
                <a:lnTo>
                  <a:pt x="258204" y="511303"/>
                </a:lnTo>
                <a:lnTo>
                  <a:pt x="287746" y="480889"/>
                </a:lnTo>
                <a:lnTo>
                  <a:pt x="318679" y="451190"/>
                </a:lnTo>
                <a:lnTo>
                  <a:pt x="350973" y="422229"/>
                </a:lnTo>
                <a:lnTo>
                  <a:pt x="384595" y="394027"/>
                </a:lnTo>
                <a:lnTo>
                  <a:pt x="419513" y="366608"/>
                </a:lnTo>
                <a:lnTo>
                  <a:pt x="455694" y="339992"/>
                </a:lnTo>
                <a:lnTo>
                  <a:pt x="493108" y="314203"/>
                </a:lnTo>
                <a:lnTo>
                  <a:pt x="531722" y="289261"/>
                </a:lnTo>
                <a:lnTo>
                  <a:pt x="571503" y="265191"/>
                </a:lnTo>
                <a:lnTo>
                  <a:pt x="612421" y="242012"/>
                </a:lnTo>
                <a:lnTo>
                  <a:pt x="654442" y="219749"/>
                </a:lnTo>
                <a:lnTo>
                  <a:pt x="697535" y="198422"/>
                </a:lnTo>
                <a:lnTo>
                  <a:pt x="741669" y="178054"/>
                </a:lnTo>
                <a:lnTo>
                  <a:pt x="786810" y="158668"/>
                </a:lnTo>
                <a:lnTo>
                  <a:pt x="832926" y="140285"/>
                </a:lnTo>
                <a:lnTo>
                  <a:pt x="879987" y="122927"/>
                </a:lnTo>
                <a:lnTo>
                  <a:pt x="927960" y="106617"/>
                </a:lnTo>
                <a:lnTo>
                  <a:pt x="976812" y="91377"/>
                </a:lnTo>
                <a:lnTo>
                  <a:pt x="1026512" y="77229"/>
                </a:lnTo>
                <a:lnTo>
                  <a:pt x="1077028" y="64194"/>
                </a:lnTo>
                <a:lnTo>
                  <a:pt x="1128328" y="52296"/>
                </a:lnTo>
                <a:lnTo>
                  <a:pt x="1180379" y="41557"/>
                </a:lnTo>
                <a:lnTo>
                  <a:pt x="1233150" y="31998"/>
                </a:lnTo>
                <a:lnTo>
                  <a:pt x="1286609" y="23641"/>
                </a:lnTo>
                <a:lnTo>
                  <a:pt x="1340724" y="16510"/>
                </a:lnTo>
                <a:lnTo>
                  <a:pt x="1395462" y="10625"/>
                </a:lnTo>
                <a:lnTo>
                  <a:pt x="1450792" y="6010"/>
                </a:lnTo>
                <a:lnTo>
                  <a:pt x="1506681" y="2685"/>
                </a:lnTo>
                <a:lnTo>
                  <a:pt x="1563099" y="675"/>
                </a:lnTo>
                <a:lnTo>
                  <a:pt x="1620012" y="0"/>
                </a:lnTo>
                <a:lnTo>
                  <a:pt x="1676878" y="675"/>
                </a:lnTo>
                <a:lnTo>
                  <a:pt x="1733252" y="2685"/>
                </a:lnTo>
                <a:lnTo>
                  <a:pt x="1789103" y="6010"/>
                </a:lnTo>
                <a:lnTo>
                  <a:pt x="1844398" y="10625"/>
                </a:lnTo>
                <a:lnTo>
                  <a:pt x="1899105" y="16510"/>
                </a:lnTo>
                <a:lnTo>
                  <a:pt x="1953192" y="23641"/>
                </a:lnTo>
                <a:lnTo>
                  <a:pt x="2006626" y="31998"/>
                </a:lnTo>
                <a:lnTo>
                  <a:pt x="2059376" y="41557"/>
                </a:lnTo>
                <a:lnTo>
                  <a:pt x="2111409" y="52296"/>
                </a:lnTo>
                <a:lnTo>
                  <a:pt x="2162694" y="64194"/>
                </a:lnTo>
                <a:lnTo>
                  <a:pt x="2213197" y="77229"/>
                </a:lnTo>
                <a:lnTo>
                  <a:pt x="2262887" y="91377"/>
                </a:lnTo>
                <a:lnTo>
                  <a:pt x="2311732" y="106617"/>
                </a:lnTo>
                <a:lnTo>
                  <a:pt x="2359700" y="122927"/>
                </a:lnTo>
                <a:lnTo>
                  <a:pt x="2406758" y="140285"/>
                </a:lnTo>
                <a:lnTo>
                  <a:pt x="2452875" y="158668"/>
                </a:lnTo>
                <a:lnTo>
                  <a:pt x="2498018" y="178054"/>
                </a:lnTo>
                <a:lnTo>
                  <a:pt x="2542154" y="198422"/>
                </a:lnTo>
                <a:lnTo>
                  <a:pt x="2585253" y="219749"/>
                </a:lnTo>
                <a:lnTo>
                  <a:pt x="2627281" y="242012"/>
                </a:lnTo>
                <a:lnTo>
                  <a:pt x="2668207" y="265191"/>
                </a:lnTo>
                <a:lnTo>
                  <a:pt x="2707999" y="289261"/>
                </a:lnTo>
                <a:lnTo>
                  <a:pt x="2746623" y="314203"/>
                </a:lnTo>
                <a:lnTo>
                  <a:pt x="2784049" y="339992"/>
                </a:lnTo>
                <a:lnTo>
                  <a:pt x="2820244" y="366608"/>
                </a:lnTo>
                <a:lnTo>
                  <a:pt x="2855176" y="394027"/>
                </a:lnTo>
                <a:lnTo>
                  <a:pt x="2888812" y="422229"/>
                </a:lnTo>
                <a:lnTo>
                  <a:pt x="2921121" y="451190"/>
                </a:lnTo>
                <a:lnTo>
                  <a:pt x="2952070" y="480889"/>
                </a:lnTo>
                <a:lnTo>
                  <a:pt x="2981628" y="511303"/>
                </a:lnTo>
                <a:lnTo>
                  <a:pt x="3009762" y="542410"/>
                </a:lnTo>
                <a:lnTo>
                  <a:pt x="3036440" y="574188"/>
                </a:lnTo>
                <a:lnTo>
                  <a:pt x="3061629" y="606616"/>
                </a:lnTo>
                <a:lnTo>
                  <a:pt x="3085298" y="639670"/>
                </a:lnTo>
                <a:lnTo>
                  <a:pt x="3107415" y="673328"/>
                </a:lnTo>
                <a:lnTo>
                  <a:pt x="3127947" y="707569"/>
                </a:lnTo>
                <a:lnTo>
                  <a:pt x="3146863" y="742371"/>
                </a:lnTo>
                <a:lnTo>
                  <a:pt x="3164129" y="777710"/>
                </a:lnTo>
                <a:lnTo>
                  <a:pt x="3179715" y="813566"/>
                </a:lnTo>
                <a:lnTo>
                  <a:pt x="3193587" y="849915"/>
                </a:lnTo>
                <a:lnTo>
                  <a:pt x="3205714" y="886737"/>
                </a:lnTo>
                <a:lnTo>
                  <a:pt x="3216064" y="924007"/>
                </a:lnTo>
                <a:lnTo>
                  <a:pt x="3224603" y="961706"/>
                </a:lnTo>
                <a:lnTo>
                  <a:pt x="3231302" y="999809"/>
                </a:lnTo>
                <a:lnTo>
                  <a:pt x="3236126" y="1038296"/>
                </a:lnTo>
                <a:lnTo>
                  <a:pt x="3239044" y="1077143"/>
                </a:lnTo>
                <a:lnTo>
                  <a:pt x="3240024" y="1116329"/>
                </a:lnTo>
                <a:lnTo>
                  <a:pt x="3239044" y="1155515"/>
                </a:lnTo>
                <a:lnTo>
                  <a:pt x="3236126" y="1194359"/>
                </a:lnTo>
                <a:lnTo>
                  <a:pt x="3231302" y="1232841"/>
                </a:lnTo>
                <a:lnTo>
                  <a:pt x="3224603" y="1270938"/>
                </a:lnTo>
                <a:lnTo>
                  <a:pt x="3216064" y="1308628"/>
                </a:lnTo>
                <a:lnTo>
                  <a:pt x="3205714" y="1345888"/>
                </a:lnTo>
                <a:lnTo>
                  <a:pt x="3193587" y="1382698"/>
                </a:lnTo>
                <a:lnTo>
                  <a:pt x="3179715" y="1419034"/>
                </a:lnTo>
                <a:lnTo>
                  <a:pt x="3164129" y="1454876"/>
                </a:lnTo>
                <a:lnTo>
                  <a:pt x="3146863" y="1490199"/>
                </a:lnTo>
                <a:lnTo>
                  <a:pt x="3127947" y="1524984"/>
                </a:lnTo>
                <a:lnTo>
                  <a:pt x="3107415" y="1559207"/>
                </a:lnTo>
                <a:lnTo>
                  <a:pt x="3085298" y="1592847"/>
                </a:lnTo>
                <a:lnTo>
                  <a:pt x="3061629" y="1625881"/>
                </a:lnTo>
                <a:lnTo>
                  <a:pt x="3036440" y="1658287"/>
                </a:lnTo>
                <a:lnTo>
                  <a:pt x="3009762" y="1690044"/>
                </a:lnTo>
                <a:lnTo>
                  <a:pt x="2981628" y="1721129"/>
                </a:lnTo>
                <a:lnTo>
                  <a:pt x="2952070" y="1751521"/>
                </a:lnTo>
                <a:lnTo>
                  <a:pt x="2921121" y="1781196"/>
                </a:lnTo>
                <a:lnTo>
                  <a:pt x="2888812" y="1810134"/>
                </a:lnTo>
                <a:lnTo>
                  <a:pt x="2855176" y="1838311"/>
                </a:lnTo>
                <a:lnTo>
                  <a:pt x="2820244" y="1865707"/>
                </a:lnTo>
                <a:lnTo>
                  <a:pt x="2784049" y="1892298"/>
                </a:lnTo>
                <a:lnTo>
                  <a:pt x="2746623" y="1918063"/>
                </a:lnTo>
                <a:lnTo>
                  <a:pt x="2707999" y="1942980"/>
                </a:lnTo>
                <a:lnTo>
                  <a:pt x="2668207" y="1967027"/>
                </a:lnTo>
                <a:lnTo>
                  <a:pt x="2627281" y="1990181"/>
                </a:lnTo>
                <a:lnTo>
                  <a:pt x="2585253" y="2012421"/>
                </a:lnTo>
                <a:lnTo>
                  <a:pt x="2542154" y="2033725"/>
                </a:lnTo>
                <a:lnTo>
                  <a:pt x="2498018" y="2054069"/>
                </a:lnTo>
                <a:lnTo>
                  <a:pt x="2452875" y="2073434"/>
                </a:lnTo>
                <a:lnTo>
                  <a:pt x="2406758" y="2091795"/>
                </a:lnTo>
                <a:lnTo>
                  <a:pt x="2359700" y="2109132"/>
                </a:lnTo>
                <a:lnTo>
                  <a:pt x="2311732" y="2125422"/>
                </a:lnTo>
                <a:lnTo>
                  <a:pt x="2262887" y="2140644"/>
                </a:lnTo>
                <a:lnTo>
                  <a:pt x="2213197" y="2154774"/>
                </a:lnTo>
                <a:lnTo>
                  <a:pt x="2162694" y="2167791"/>
                </a:lnTo>
                <a:lnTo>
                  <a:pt x="2111409" y="2179674"/>
                </a:lnTo>
                <a:lnTo>
                  <a:pt x="2059376" y="2190399"/>
                </a:lnTo>
                <a:lnTo>
                  <a:pt x="2006626" y="2199945"/>
                </a:lnTo>
                <a:lnTo>
                  <a:pt x="1953192" y="2208290"/>
                </a:lnTo>
                <a:lnTo>
                  <a:pt x="1899105" y="2215411"/>
                </a:lnTo>
                <a:lnTo>
                  <a:pt x="1844398" y="2221288"/>
                </a:lnTo>
                <a:lnTo>
                  <a:pt x="1789103" y="2225896"/>
                </a:lnTo>
                <a:lnTo>
                  <a:pt x="1733252" y="2229216"/>
                </a:lnTo>
                <a:lnTo>
                  <a:pt x="1676878" y="2231223"/>
                </a:lnTo>
                <a:lnTo>
                  <a:pt x="1620012" y="2231897"/>
                </a:lnTo>
                <a:lnTo>
                  <a:pt x="1567502" y="2231318"/>
                </a:lnTo>
                <a:lnTo>
                  <a:pt x="1515156" y="2229583"/>
                </a:lnTo>
                <a:lnTo>
                  <a:pt x="1463011" y="2226699"/>
                </a:lnTo>
                <a:lnTo>
                  <a:pt x="1411104" y="2222670"/>
                </a:lnTo>
                <a:lnTo>
                  <a:pt x="1359475" y="2217503"/>
                </a:lnTo>
                <a:lnTo>
                  <a:pt x="1308160" y="2211203"/>
                </a:lnTo>
                <a:lnTo>
                  <a:pt x="1257198" y="2203775"/>
                </a:lnTo>
                <a:lnTo>
                  <a:pt x="1206627" y="2195226"/>
                </a:lnTo>
                <a:lnTo>
                  <a:pt x="1156484" y="2185561"/>
                </a:lnTo>
                <a:lnTo>
                  <a:pt x="1106807" y="2174785"/>
                </a:lnTo>
                <a:lnTo>
                  <a:pt x="1057636" y="2162904"/>
                </a:lnTo>
                <a:lnTo>
                  <a:pt x="1009007" y="2149923"/>
                </a:lnTo>
                <a:lnTo>
                  <a:pt x="960958" y="2135848"/>
                </a:lnTo>
                <a:lnTo>
                  <a:pt x="913527" y="2120686"/>
                </a:lnTo>
                <a:lnTo>
                  <a:pt x="866753" y="2104440"/>
                </a:lnTo>
                <a:lnTo>
                  <a:pt x="820674" y="2087117"/>
                </a:lnTo>
                <a:lnTo>
                  <a:pt x="70866" y="2362199"/>
                </a:lnTo>
                <a:lnTo>
                  <a:pt x="350520" y="1809749"/>
                </a:lnTo>
                <a:close/>
              </a:path>
            </a:pathLst>
          </a:custGeom>
          <a:ln w="9525">
            <a:solidFill>
              <a:srgbClr val="EE2B0A"/>
            </a:solidFill>
          </a:ln>
        </p:spPr>
        <p:txBody>
          <a:bodyPr wrap="square" lIns="0" tIns="0" rIns="0" bIns="0" rtlCol="0"/>
          <a:lstStyle/>
          <a:p>
            <a:endParaRPr/>
          </a:p>
        </p:txBody>
      </p:sp>
      <p:sp>
        <p:nvSpPr>
          <p:cNvPr id="36" name="object 36"/>
          <p:cNvSpPr txBox="1"/>
          <p:nvPr/>
        </p:nvSpPr>
        <p:spPr>
          <a:xfrm>
            <a:off x="6332346" y="851661"/>
            <a:ext cx="8382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花？</a:t>
            </a:r>
            <a:endParaRPr sz="3200">
              <a:latin typeface="新宋体" panose="02010609030101010101" charset="-122"/>
              <a:cs typeface="新宋体" panose="02010609030101010101" charset="-122"/>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1089660">
              <a:lnSpc>
                <a:spcPct val="100000"/>
              </a:lnSpc>
              <a:tabLst>
                <a:tab pos="1546225" algn="l"/>
              </a:tabLst>
            </a:pPr>
            <a:r>
              <a:rPr sz="2000" b="1" spc="-10" dirty="0">
                <a:solidFill>
                  <a:srgbClr val="EE2B0A"/>
                </a:solidFill>
                <a:latin typeface="新宋体" panose="02010609030101010101" charset="-122"/>
                <a:cs typeface="新宋体" panose="02010609030101010101" charset="-122"/>
              </a:rPr>
              <a:t>3.	</a:t>
            </a:r>
            <a:r>
              <a:rPr sz="2800" b="1" spc="-15" dirty="0">
                <a:latin typeface="新宋体" panose="02010609030101010101" charset="-122"/>
                <a:cs typeface="新宋体" panose="02010609030101010101" charset="-122"/>
              </a:rPr>
              <a:t>个人照片如何管理和索引？数码相机</a:t>
            </a:r>
            <a:r>
              <a:rPr sz="2800" b="1" spc="-5" dirty="0">
                <a:latin typeface="新宋体" panose="02010609030101010101" charset="-122"/>
                <a:cs typeface="新宋体" panose="02010609030101010101" charset="-122"/>
              </a:rPr>
              <a:t>，</a:t>
            </a:r>
            <a:r>
              <a:rPr sz="2800" b="1"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a:p>
            <a:pPr marL="1546860">
              <a:lnSpc>
                <a:spcPct val="100000"/>
              </a:lnSpc>
              <a:spcBef>
                <a:spcPts val="1865"/>
              </a:spcBef>
              <a:tabLst>
                <a:tab pos="20034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地点：在西藏的？在香港的？</a:t>
            </a:r>
            <a:endParaRPr sz="2800">
              <a:latin typeface="新宋体" panose="02010609030101010101" charset="-122"/>
              <a:cs typeface="新宋体" panose="02010609030101010101" charset="-122"/>
            </a:endParaRPr>
          </a:p>
          <a:p>
            <a:pPr marL="1546860">
              <a:lnSpc>
                <a:spcPct val="100000"/>
              </a:lnSpc>
              <a:spcBef>
                <a:spcPts val="1690"/>
              </a:spcBef>
              <a:tabLst>
                <a:tab pos="20034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人物：父母的？女朋友的？</a:t>
            </a:r>
            <a:endParaRPr sz="2800">
              <a:latin typeface="新宋体" panose="02010609030101010101" charset="-122"/>
              <a:cs typeface="新宋体" panose="02010609030101010101" charset="-122"/>
            </a:endParaRPr>
          </a:p>
          <a:p>
            <a:pPr marL="1546860">
              <a:lnSpc>
                <a:spcPct val="100000"/>
              </a:lnSpc>
              <a:spcBef>
                <a:spcPts val="1685"/>
              </a:spcBef>
              <a:tabLst>
                <a:tab pos="20034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时间：2004年五一的？小时候的照片？</a:t>
            </a:r>
            <a:endParaRPr sz="2800">
              <a:latin typeface="新宋体" panose="02010609030101010101" charset="-122"/>
              <a:cs typeface="新宋体" panose="02010609030101010101" charset="-122"/>
            </a:endParaRPr>
          </a:p>
          <a:p>
            <a:pPr marL="1546860">
              <a:lnSpc>
                <a:spcPct val="100000"/>
              </a:lnSpc>
              <a:spcBef>
                <a:spcPts val="1690"/>
              </a:spcBef>
              <a:tabLst>
                <a:tab pos="20034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spc="-15" dirty="0">
                <a:latin typeface="新宋体" panose="02010609030101010101" charset="-122"/>
                <a:cs typeface="新宋体" panose="02010609030101010101" charset="-122"/>
              </a:rPr>
              <a:t>景色：泰山？黄果树瀑布？</a:t>
            </a:r>
            <a:endParaRPr sz="2800">
              <a:latin typeface="新宋体" panose="02010609030101010101" charset="-122"/>
              <a:cs typeface="新宋体" panose="02010609030101010101" charset="-122"/>
            </a:endParaRPr>
          </a:p>
          <a:p>
            <a:pPr marL="1546860">
              <a:lnSpc>
                <a:spcPct val="100000"/>
              </a:lnSpc>
              <a:spcBef>
                <a:spcPts val="1515"/>
              </a:spcBef>
              <a:tabLst>
                <a:tab pos="20034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b="1"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思考的几个问题</a:t>
            </a:r>
          </a:p>
        </p:txBody>
      </p:sp>
      <p:sp>
        <p:nvSpPr>
          <p:cNvPr id="7" name="object 7"/>
          <p:cNvSpPr/>
          <p:nvPr/>
        </p:nvSpPr>
        <p:spPr>
          <a:xfrm>
            <a:off x="1891169" y="5433822"/>
            <a:ext cx="1799844" cy="144017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907421" y="5433822"/>
            <a:ext cx="1799844" cy="144017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852045" y="5433822"/>
            <a:ext cx="1799843" cy="144017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7939151" y="5433822"/>
            <a:ext cx="1809432" cy="144017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196"/>
            <a:ext cx="5170170" cy="373697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a:lnSpc>
                <a:spcPct val="100000"/>
              </a:lnSpc>
              <a:spcBef>
                <a:spcPts val="5"/>
              </a:spcBef>
            </a:pPr>
            <a:endParaRPr sz="39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傅里叶变换及其反变换</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傅里叶变换的性质</a:t>
            </a:r>
            <a:endParaRPr sz="3200">
              <a:latin typeface="新宋体" panose="02010609030101010101" charset="-122"/>
              <a:cs typeface="新宋体" panose="02010609030101010101" charset="-122"/>
            </a:endParaRPr>
          </a:p>
          <a:p>
            <a:pPr marL="469900">
              <a:lnSpc>
                <a:spcPts val="375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820164"/>
            <a:ext cx="7663180" cy="468058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为什么要在频率域研究图像增强</a:t>
            </a:r>
            <a:endParaRPr sz="3200">
              <a:latin typeface="新宋体" panose="02010609030101010101" charset="-122"/>
              <a:cs typeface="新宋体" panose="02010609030101010101" charset="-122"/>
            </a:endParaRPr>
          </a:p>
          <a:p>
            <a:pPr marL="469900" marR="56515">
              <a:lnSpc>
                <a:spcPct val="102000"/>
              </a:lnSpc>
              <a:spcBef>
                <a:spcPts val="266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可以利用频率成分和图像外表之间的对应关系。一 些在空间域表述困难的增强任务，在频率域中变得非 常普通</a:t>
            </a:r>
            <a:endParaRPr sz="2400">
              <a:latin typeface="新宋体" panose="02010609030101010101" charset="-122"/>
              <a:cs typeface="新宋体" panose="02010609030101010101" charset="-122"/>
            </a:endParaRPr>
          </a:p>
          <a:p>
            <a:pPr marL="469900" marR="157480">
              <a:lnSpc>
                <a:spcPct val="100000"/>
              </a:lnSpc>
              <a:spcBef>
                <a:spcPts val="143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滤波在频率域更为直观，它可以解释空间域滤波的 某些性质</a:t>
            </a:r>
            <a:endParaRPr sz="2400">
              <a:latin typeface="新宋体" panose="02010609030101010101" charset="-122"/>
              <a:cs typeface="新宋体" panose="02010609030101010101" charset="-122"/>
            </a:endParaRPr>
          </a:p>
          <a:p>
            <a:pPr marL="469900" marR="15748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可以在频率域指定滤波器，做反变换，然后在空间 域使用结果滤波器作为空间域滤波器的指导</a:t>
            </a:r>
            <a:endParaRPr sz="2400">
              <a:latin typeface="新宋体" panose="02010609030101010101" charset="-122"/>
              <a:cs typeface="新宋体" panose="02010609030101010101" charset="-122"/>
            </a:endParaRPr>
          </a:p>
          <a:p>
            <a:pPr marL="469900">
              <a:lnSpc>
                <a:spcPts val="2875"/>
              </a:lnSpc>
              <a:spcBef>
                <a:spcPts val="1430"/>
              </a:spcBef>
            </a:pPr>
            <a:r>
              <a:rPr sz="1700" spc="-5" dirty="0">
                <a:solidFill>
                  <a:srgbClr val="EE2B0A"/>
                </a:solidFill>
                <a:latin typeface="Wingdings" panose="05000000000000000000"/>
                <a:cs typeface="Wingdings" panose="05000000000000000000"/>
              </a:rPr>
              <a:t></a:t>
            </a:r>
            <a:r>
              <a:rPr sz="2400" spc="-5" dirty="0">
                <a:latin typeface="新宋体" panose="02010609030101010101" charset="-122"/>
                <a:cs typeface="新宋体" panose="02010609030101010101" charset="-122"/>
              </a:rPr>
              <a:t>一旦通过频率域试验选择了空间滤波，通常实施都在</a:t>
            </a:r>
            <a:endParaRPr sz="2400">
              <a:latin typeface="新宋体" panose="02010609030101010101" charset="-122"/>
              <a:cs typeface="新宋体" panose="02010609030101010101" charset="-122"/>
            </a:endParaRPr>
          </a:p>
          <a:p>
            <a:pPr marL="469900">
              <a:lnSpc>
                <a:spcPts val="2835"/>
              </a:lnSpc>
            </a:pPr>
            <a:r>
              <a:rPr sz="2400" dirty="0">
                <a:latin typeface="新宋体" panose="02010609030101010101" charset="-122"/>
                <a:cs typeface="新宋体" panose="02010609030101010101" charset="-122"/>
              </a:rPr>
              <a:t>空间域进行</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922271"/>
            <a:ext cx="7615555" cy="154622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一维连续傅里叶变换及反变换</a:t>
            </a:r>
            <a:endParaRPr sz="3200">
              <a:latin typeface="新宋体" panose="02010609030101010101" charset="-122"/>
              <a:cs typeface="新宋体" panose="02010609030101010101" charset="-122"/>
            </a:endParaRPr>
          </a:p>
          <a:p>
            <a:pPr marL="469900" marR="5080">
              <a:lnSpc>
                <a:spcPct val="100000"/>
              </a:lnSpc>
              <a:spcBef>
                <a:spcPts val="167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单变量连续函数f(x)的傅里叶变换F(u)定义 </a:t>
            </a:r>
            <a:r>
              <a:rPr sz="2800" dirty="0">
                <a:latin typeface="新宋体" panose="02010609030101010101" charset="-122"/>
                <a:cs typeface="新宋体" panose="02010609030101010101" charset="-122"/>
              </a:rPr>
              <a:t>为</a:t>
            </a:r>
            <a:endParaRPr sz="2800">
              <a:latin typeface="新宋体" panose="02010609030101010101" charset="-122"/>
              <a:cs typeface="新宋体" panose="02010609030101010101" charset="-122"/>
            </a:endParaRPr>
          </a:p>
        </p:txBody>
      </p:sp>
      <p:sp>
        <p:nvSpPr>
          <p:cNvPr id="6" name="object 6"/>
          <p:cNvSpPr txBox="1"/>
          <p:nvPr/>
        </p:nvSpPr>
        <p:spPr>
          <a:xfrm>
            <a:off x="2211451" y="4973828"/>
            <a:ext cx="6980555" cy="418465"/>
          </a:xfrm>
          <a:prstGeom prst="rect">
            <a:avLst/>
          </a:prstGeom>
        </p:spPr>
        <p:txBody>
          <a:bodyPr vert="horz" wrap="square" lIns="0" tIns="0" rIns="0" bIns="0" rtlCol="0">
            <a:spAutoFit/>
          </a:bodyPr>
          <a:lstStyle/>
          <a:p>
            <a:pPr marL="12700">
              <a:lnSpc>
                <a:spcPts val="3295"/>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给定F(u),通过傅里叶反变换可以得到f(x)</a:t>
            </a:r>
            <a:endParaRPr sz="2800">
              <a:latin typeface="新宋体" panose="02010609030101010101" charset="-122"/>
              <a:cs typeface="新宋体" panose="02010609030101010101" charset="-122"/>
            </a:endParaRPr>
          </a:p>
        </p:txBody>
      </p:sp>
      <p:sp>
        <p:nvSpPr>
          <p:cNvPr id="7" name="object 7"/>
          <p:cNvSpPr txBox="1"/>
          <p:nvPr/>
        </p:nvSpPr>
        <p:spPr>
          <a:xfrm>
            <a:off x="5144389" y="3385058"/>
            <a:ext cx="185420" cy="275590"/>
          </a:xfrm>
          <a:prstGeom prst="rect">
            <a:avLst/>
          </a:prstGeom>
        </p:spPr>
        <p:txBody>
          <a:bodyPr vert="horz" wrap="square" lIns="0" tIns="0" rIns="0" bIns="0" rtlCol="0">
            <a:spAutoFit/>
          </a:bodyPr>
          <a:lstStyle/>
          <a:p>
            <a:pPr marL="12700">
              <a:lnSpc>
                <a:spcPct val="100000"/>
              </a:lnSpc>
            </a:pPr>
            <a:r>
              <a:rPr sz="1750" spc="5" dirty="0">
                <a:latin typeface="Symbol" panose="05050102010706020507"/>
                <a:cs typeface="Symbol" panose="05050102010706020507"/>
              </a:rPr>
              <a:t></a:t>
            </a:r>
            <a:endParaRPr sz="1750">
              <a:latin typeface="Symbol" panose="05050102010706020507"/>
              <a:cs typeface="Symbol" panose="05050102010706020507"/>
            </a:endParaRPr>
          </a:p>
        </p:txBody>
      </p:sp>
      <p:sp>
        <p:nvSpPr>
          <p:cNvPr id="8" name="object 8"/>
          <p:cNvSpPr txBox="1"/>
          <p:nvPr/>
        </p:nvSpPr>
        <p:spPr>
          <a:xfrm>
            <a:off x="4986667" y="3553967"/>
            <a:ext cx="415925" cy="624840"/>
          </a:xfrm>
          <a:prstGeom prst="rect">
            <a:avLst/>
          </a:prstGeom>
        </p:spPr>
        <p:txBody>
          <a:bodyPr vert="horz" wrap="square" lIns="0" tIns="0" rIns="0" bIns="0" rtlCol="0">
            <a:spAutoFit/>
          </a:bodyPr>
          <a:lstStyle/>
          <a:p>
            <a:pPr marL="12700">
              <a:lnSpc>
                <a:spcPts val="4915"/>
              </a:lnSpc>
            </a:pPr>
            <a:r>
              <a:rPr sz="6750" spc="-555" baseline="8000" dirty="0">
                <a:latin typeface="Symbol" panose="05050102010706020507"/>
                <a:cs typeface="Symbol" panose="05050102010706020507"/>
              </a:rPr>
              <a:t></a:t>
            </a:r>
            <a:r>
              <a:rPr sz="1750" spc="-15" dirty="0">
                <a:latin typeface="Symbol" panose="05050102010706020507"/>
                <a:cs typeface="Symbol" panose="05050102010706020507"/>
              </a:rPr>
              <a:t></a:t>
            </a:r>
            <a:r>
              <a:rPr sz="1750" spc="5" dirty="0">
                <a:latin typeface="Symbol" panose="05050102010706020507"/>
                <a:cs typeface="Symbol" panose="05050102010706020507"/>
              </a:rPr>
              <a:t></a:t>
            </a:r>
            <a:endParaRPr sz="1750">
              <a:latin typeface="Symbol" panose="05050102010706020507"/>
              <a:cs typeface="Symbol" panose="05050102010706020507"/>
            </a:endParaRPr>
          </a:p>
        </p:txBody>
      </p:sp>
      <p:sp>
        <p:nvSpPr>
          <p:cNvPr id="9" name="object 9"/>
          <p:cNvSpPr txBox="1"/>
          <p:nvPr/>
        </p:nvSpPr>
        <p:spPr>
          <a:xfrm>
            <a:off x="5449951" y="3572509"/>
            <a:ext cx="1610995" cy="393065"/>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f</a:t>
            </a:r>
            <a:r>
              <a:rPr sz="2500" i="1" spc="-200" dirty="0">
                <a:latin typeface="Times New Roman" panose="02020603050405020304"/>
                <a:cs typeface="Times New Roman" panose="02020603050405020304"/>
              </a:rPr>
              <a:t> </a:t>
            </a:r>
            <a:r>
              <a:rPr sz="2500" spc="105" dirty="0">
                <a:latin typeface="Times New Roman" panose="02020603050405020304"/>
                <a:cs typeface="Times New Roman" panose="02020603050405020304"/>
              </a:rPr>
              <a:t>(</a:t>
            </a:r>
            <a:r>
              <a:rPr sz="2500" i="1" spc="-10" dirty="0">
                <a:latin typeface="Times New Roman" panose="02020603050405020304"/>
                <a:cs typeface="Times New Roman" panose="02020603050405020304"/>
              </a:rPr>
              <a:t>x</a:t>
            </a:r>
            <a:r>
              <a:rPr sz="2500" spc="-55" dirty="0">
                <a:latin typeface="Times New Roman" panose="02020603050405020304"/>
                <a:cs typeface="Times New Roman" panose="02020603050405020304"/>
              </a:rPr>
              <a:t>)</a:t>
            </a:r>
            <a:r>
              <a:rPr sz="2500" i="1" spc="-10" dirty="0">
                <a:latin typeface="Times New Roman" panose="02020603050405020304"/>
                <a:cs typeface="Times New Roman" panose="02020603050405020304"/>
              </a:rPr>
              <a:t>e</a:t>
            </a:r>
            <a:r>
              <a:rPr sz="2625" spc="7" baseline="37000" dirty="0">
                <a:latin typeface="Symbol" panose="05050102010706020507"/>
                <a:cs typeface="Symbol" panose="05050102010706020507"/>
              </a:rPr>
              <a:t></a:t>
            </a:r>
            <a:r>
              <a:rPr sz="2625" spc="-240" baseline="37000" dirty="0">
                <a:latin typeface="Times New Roman" panose="02020603050405020304"/>
                <a:cs typeface="Times New Roman" panose="02020603050405020304"/>
              </a:rPr>
              <a:t> </a:t>
            </a:r>
            <a:r>
              <a:rPr sz="2625" i="1" spc="142" baseline="37000" dirty="0">
                <a:latin typeface="Times New Roman" panose="02020603050405020304"/>
                <a:cs typeface="Times New Roman" panose="02020603050405020304"/>
              </a:rPr>
              <a:t>j</a:t>
            </a:r>
            <a:r>
              <a:rPr sz="2625" spc="-209" baseline="37000" dirty="0">
                <a:latin typeface="Times New Roman" panose="02020603050405020304"/>
                <a:cs typeface="Times New Roman" panose="02020603050405020304"/>
              </a:rPr>
              <a:t>2</a:t>
            </a:r>
            <a:r>
              <a:rPr sz="2775" i="1" spc="-284" baseline="35000" dirty="0">
                <a:latin typeface="Symbol" panose="05050102010706020507"/>
                <a:cs typeface="Symbol" panose="05050102010706020507"/>
              </a:rPr>
              <a:t></a:t>
            </a:r>
            <a:r>
              <a:rPr sz="2625" i="1" spc="7" baseline="37000" dirty="0">
                <a:latin typeface="Times New Roman" panose="02020603050405020304"/>
                <a:cs typeface="Times New Roman" panose="02020603050405020304"/>
              </a:rPr>
              <a:t>u</a:t>
            </a:r>
            <a:r>
              <a:rPr sz="2625" i="1" spc="-22" baseline="37000" dirty="0">
                <a:latin typeface="Times New Roman" panose="02020603050405020304"/>
                <a:cs typeface="Times New Roman" panose="02020603050405020304"/>
              </a:rPr>
              <a:t>x</a:t>
            </a:r>
            <a:r>
              <a:rPr sz="2500" i="1" spc="5" dirty="0">
                <a:latin typeface="Times New Roman" panose="02020603050405020304"/>
                <a:cs typeface="Times New Roman" panose="02020603050405020304"/>
              </a:rPr>
              <a:t>dx</a:t>
            </a:r>
            <a:endParaRPr sz="2500">
              <a:latin typeface="Times New Roman" panose="02020603050405020304"/>
              <a:cs typeface="Times New Roman" panose="02020603050405020304"/>
            </a:endParaRPr>
          </a:p>
        </p:txBody>
      </p:sp>
      <p:sp>
        <p:nvSpPr>
          <p:cNvPr id="10" name="object 10"/>
          <p:cNvSpPr txBox="1"/>
          <p:nvPr/>
        </p:nvSpPr>
        <p:spPr>
          <a:xfrm>
            <a:off x="4147705" y="3572509"/>
            <a:ext cx="811530" cy="393065"/>
          </a:xfrm>
          <a:prstGeom prst="rect">
            <a:avLst/>
          </a:prstGeom>
        </p:spPr>
        <p:txBody>
          <a:bodyPr vert="horz" wrap="square" lIns="0" tIns="0" rIns="0" bIns="0" rtlCol="0">
            <a:spAutoFit/>
          </a:bodyPr>
          <a:lstStyle/>
          <a:p>
            <a:pPr marL="12700">
              <a:lnSpc>
                <a:spcPct val="100000"/>
              </a:lnSpc>
            </a:pPr>
            <a:r>
              <a:rPr sz="2500" i="1" spc="60" dirty="0">
                <a:latin typeface="Times New Roman" panose="02020603050405020304"/>
                <a:cs typeface="Times New Roman" panose="02020603050405020304"/>
              </a:rPr>
              <a:t>F</a:t>
            </a:r>
            <a:r>
              <a:rPr sz="2500" spc="-55" dirty="0">
                <a:latin typeface="Times New Roman" panose="02020603050405020304"/>
                <a:cs typeface="Times New Roman" panose="02020603050405020304"/>
              </a:rPr>
              <a:t>(</a:t>
            </a:r>
            <a:r>
              <a:rPr sz="2500" i="1" spc="-40" dirty="0">
                <a:latin typeface="Times New Roman" panose="02020603050405020304"/>
                <a:cs typeface="Times New Roman" panose="02020603050405020304"/>
              </a:rPr>
              <a:t>u</a:t>
            </a:r>
            <a:r>
              <a:rPr sz="2500" spc="5" dirty="0">
                <a:latin typeface="Times New Roman" panose="02020603050405020304"/>
                <a:cs typeface="Times New Roman" panose="02020603050405020304"/>
              </a:rPr>
              <a:t>)</a:t>
            </a:r>
            <a:r>
              <a:rPr sz="2500" spc="-250"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11" name="object 11"/>
          <p:cNvSpPr/>
          <p:nvPr/>
        </p:nvSpPr>
        <p:spPr>
          <a:xfrm>
            <a:off x="3833347" y="4559045"/>
            <a:ext cx="41275" cy="21590"/>
          </a:xfrm>
          <a:custGeom>
            <a:avLst/>
            <a:gdLst/>
            <a:ahLst/>
            <a:cxnLst/>
            <a:rect l="l" t="t" r="r" b="b"/>
            <a:pathLst>
              <a:path w="41275" h="21589">
                <a:moveTo>
                  <a:pt x="0" y="21340"/>
                </a:moveTo>
                <a:lnTo>
                  <a:pt x="41141" y="0"/>
                </a:lnTo>
              </a:path>
            </a:pathLst>
          </a:custGeom>
          <a:ln w="14505">
            <a:solidFill>
              <a:srgbClr val="000000"/>
            </a:solidFill>
          </a:ln>
        </p:spPr>
        <p:txBody>
          <a:bodyPr wrap="square" lIns="0" tIns="0" rIns="0" bIns="0" rtlCol="0"/>
          <a:lstStyle/>
          <a:p>
            <a:endParaRPr/>
          </a:p>
        </p:txBody>
      </p:sp>
      <p:sp>
        <p:nvSpPr>
          <p:cNvPr id="12" name="object 12"/>
          <p:cNvSpPr/>
          <p:nvPr/>
        </p:nvSpPr>
        <p:spPr>
          <a:xfrm>
            <a:off x="3874488" y="4565910"/>
            <a:ext cx="58419" cy="94615"/>
          </a:xfrm>
          <a:custGeom>
            <a:avLst/>
            <a:gdLst/>
            <a:ahLst/>
            <a:cxnLst/>
            <a:rect l="l" t="t" r="r" b="b"/>
            <a:pathLst>
              <a:path w="58420" h="94614">
                <a:moveTo>
                  <a:pt x="0" y="0"/>
                </a:moveTo>
                <a:lnTo>
                  <a:pt x="57912" y="94493"/>
                </a:lnTo>
              </a:path>
            </a:pathLst>
          </a:custGeom>
          <a:ln w="31647">
            <a:solidFill>
              <a:srgbClr val="000000"/>
            </a:solidFill>
          </a:ln>
        </p:spPr>
        <p:txBody>
          <a:bodyPr wrap="square" lIns="0" tIns="0" rIns="0" bIns="0" rtlCol="0"/>
          <a:lstStyle/>
          <a:p>
            <a:endParaRPr/>
          </a:p>
        </p:txBody>
      </p:sp>
      <p:sp>
        <p:nvSpPr>
          <p:cNvPr id="13" name="object 13"/>
          <p:cNvSpPr/>
          <p:nvPr/>
        </p:nvSpPr>
        <p:spPr>
          <a:xfrm>
            <a:off x="3940787" y="4371588"/>
            <a:ext cx="472440" cy="288925"/>
          </a:xfrm>
          <a:custGeom>
            <a:avLst/>
            <a:gdLst/>
            <a:ahLst/>
            <a:cxnLst/>
            <a:rect l="l" t="t" r="r" b="b"/>
            <a:pathLst>
              <a:path w="472439" h="288925">
                <a:moveTo>
                  <a:pt x="0" y="288803"/>
                </a:moveTo>
                <a:lnTo>
                  <a:pt x="82296" y="0"/>
                </a:lnTo>
                <a:lnTo>
                  <a:pt x="472419" y="0"/>
                </a:lnTo>
              </a:path>
            </a:pathLst>
          </a:custGeom>
          <a:ln w="14659">
            <a:solidFill>
              <a:srgbClr val="000000"/>
            </a:solidFill>
          </a:ln>
        </p:spPr>
        <p:txBody>
          <a:bodyPr wrap="square" lIns="0" tIns="0" rIns="0" bIns="0" rtlCol="0"/>
          <a:lstStyle/>
          <a:p>
            <a:endParaRPr/>
          </a:p>
        </p:txBody>
      </p:sp>
      <p:sp>
        <p:nvSpPr>
          <p:cNvPr id="14" name="object 14"/>
          <p:cNvSpPr txBox="1"/>
          <p:nvPr/>
        </p:nvSpPr>
        <p:spPr>
          <a:xfrm>
            <a:off x="4030357" y="4367276"/>
            <a:ext cx="378460" cy="346710"/>
          </a:xfrm>
          <a:prstGeom prst="rect">
            <a:avLst/>
          </a:prstGeom>
        </p:spPr>
        <p:txBody>
          <a:bodyPr vert="horz" wrap="square" lIns="0" tIns="0" rIns="0" bIns="0" rtlCol="0">
            <a:spAutoFit/>
          </a:bodyPr>
          <a:lstStyle/>
          <a:p>
            <a:pPr marL="12700">
              <a:lnSpc>
                <a:spcPct val="100000"/>
              </a:lnSpc>
            </a:pPr>
            <a:r>
              <a:rPr sz="2200" dirty="0">
                <a:latin typeface="Symbol" panose="05050102010706020507"/>
                <a:cs typeface="Symbol" panose="05050102010706020507"/>
              </a:rPr>
              <a:t></a:t>
            </a:r>
            <a:r>
              <a:rPr sz="2200" spc="-80" dirty="0">
                <a:latin typeface="Times New Roman" panose="02020603050405020304"/>
                <a:cs typeface="Times New Roman" panose="02020603050405020304"/>
              </a:rPr>
              <a:t> </a:t>
            </a:r>
            <a:r>
              <a:rPr sz="2200" dirty="0">
                <a:latin typeface="Times New Roman" panose="02020603050405020304"/>
                <a:cs typeface="Times New Roman" panose="02020603050405020304"/>
              </a:rPr>
              <a:t>1</a:t>
            </a:r>
            <a:endParaRPr sz="2200">
              <a:latin typeface="Times New Roman" panose="02020603050405020304"/>
              <a:cs typeface="Times New Roman" panose="02020603050405020304"/>
            </a:endParaRPr>
          </a:p>
        </p:txBody>
      </p:sp>
      <p:sp>
        <p:nvSpPr>
          <p:cNvPr id="15" name="object 15"/>
          <p:cNvSpPr txBox="1"/>
          <p:nvPr/>
        </p:nvSpPr>
        <p:spPr>
          <a:xfrm>
            <a:off x="2287651" y="4332249"/>
            <a:ext cx="143700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其中</a:t>
            </a:r>
            <a:r>
              <a:rPr sz="2800" spc="105" dirty="0">
                <a:latin typeface="新宋体" panose="02010609030101010101" charset="-122"/>
                <a:cs typeface="新宋体" panose="02010609030101010101" charset="-122"/>
              </a:rPr>
              <a:t>，</a:t>
            </a:r>
            <a:r>
              <a:rPr sz="3300" i="1" baseline="8000" dirty="0">
                <a:latin typeface="Times New Roman" panose="02020603050405020304"/>
                <a:cs typeface="Times New Roman" panose="02020603050405020304"/>
              </a:rPr>
              <a:t>j</a:t>
            </a:r>
            <a:r>
              <a:rPr sz="3300" i="1" spc="352" baseline="8000" dirty="0">
                <a:latin typeface="Times New Roman" panose="02020603050405020304"/>
                <a:cs typeface="Times New Roman" panose="02020603050405020304"/>
              </a:rPr>
              <a:t> </a:t>
            </a:r>
            <a:r>
              <a:rPr sz="3300" baseline="8000" dirty="0">
                <a:latin typeface="Symbol" panose="05050102010706020507"/>
                <a:cs typeface="Symbol" panose="05050102010706020507"/>
              </a:rPr>
              <a:t></a:t>
            </a:r>
            <a:endParaRPr sz="3300" baseline="8000">
              <a:latin typeface="Symbol" panose="05050102010706020507"/>
              <a:cs typeface="Symbol" panose="05050102010706020507"/>
            </a:endParaRPr>
          </a:p>
        </p:txBody>
      </p:sp>
      <p:sp>
        <p:nvSpPr>
          <p:cNvPr id="16" name="object 16"/>
          <p:cNvSpPr txBox="1"/>
          <p:nvPr/>
        </p:nvSpPr>
        <p:spPr>
          <a:xfrm>
            <a:off x="5324983" y="5473700"/>
            <a:ext cx="185420" cy="275590"/>
          </a:xfrm>
          <a:prstGeom prst="rect">
            <a:avLst/>
          </a:prstGeom>
        </p:spPr>
        <p:txBody>
          <a:bodyPr vert="horz" wrap="square" lIns="0" tIns="0" rIns="0" bIns="0" rtlCol="0">
            <a:spAutoFit/>
          </a:bodyPr>
          <a:lstStyle/>
          <a:p>
            <a:pPr marL="12700">
              <a:lnSpc>
                <a:spcPct val="100000"/>
              </a:lnSpc>
            </a:pPr>
            <a:r>
              <a:rPr sz="1750" spc="5" dirty="0">
                <a:latin typeface="Symbol" panose="05050102010706020507"/>
                <a:cs typeface="Symbol" panose="05050102010706020507"/>
              </a:rPr>
              <a:t></a:t>
            </a:r>
            <a:endParaRPr sz="1750">
              <a:latin typeface="Symbol" panose="05050102010706020507"/>
              <a:cs typeface="Symbol" panose="05050102010706020507"/>
            </a:endParaRPr>
          </a:p>
        </p:txBody>
      </p:sp>
      <p:sp>
        <p:nvSpPr>
          <p:cNvPr id="17" name="object 17"/>
          <p:cNvSpPr txBox="1"/>
          <p:nvPr/>
        </p:nvSpPr>
        <p:spPr>
          <a:xfrm>
            <a:off x="6350647" y="5600445"/>
            <a:ext cx="521970" cy="291465"/>
          </a:xfrm>
          <a:prstGeom prst="rect">
            <a:avLst/>
          </a:prstGeom>
        </p:spPr>
        <p:txBody>
          <a:bodyPr vert="horz" wrap="square" lIns="0" tIns="0" rIns="0" bIns="0" rtlCol="0">
            <a:spAutoFit/>
          </a:bodyPr>
          <a:lstStyle/>
          <a:p>
            <a:pPr marL="12700">
              <a:lnSpc>
                <a:spcPct val="100000"/>
              </a:lnSpc>
            </a:pPr>
            <a:r>
              <a:rPr sz="1750" i="1" spc="120" dirty="0">
                <a:latin typeface="Times New Roman" panose="02020603050405020304"/>
                <a:cs typeface="Times New Roman" panose="02020603050405020304"/>
              </a:rPr>
              <a:t>j</a:t>
            </a:r>
            <a:r>
              <a:rPr sz="1750" spc="-110" dirty="0">
                <a:latin typeface="Times New Roman" panose="02020603050405020304"/>
                <a:cs typeface="Times New Roman" panose="02020603050405020304"/>
              </a:rPr>
              <a:t>2</a:t>
            </a:r>
            <a:r>
              <a:rPr sz="1850" i="1" spc="-155" dirty="0">
                <a:latin typeface="Symbol" panose="05050102010706020507"/>
                <a:cs typeface="Symbol" panose="05050102010706020507"/>
              </a:rPr>
              <a:t></a:t>
            </a:r>
            <a:r>
              <a:rPr sz="1750" i="1" spc="5" dirty="0">
                <a:latin typeface="Times New Roman" panose="02020603050405020304"/>
                <a:cs typeface="Times New Roman" panose="02020603050405020304"/>
              </a:rPr>
              <a:t>ux</a:t>
            </a:r>
            <a:endParaRPr sz="1750">
              <a:latin typeface="Times New Roman" panose="02020603050405020304"/>
              <a:cs typeface="Times New Roman" panose="02020603050405020304"/>
            </a:endParaRPr>
          </a:p>
        </p:txBody>
      </p:sp>
      <p:sp>
        <p:nvSpPr>
          <p:cNvPr id="18" name="object 18"/>
          <p:cNvSpPr txBox="1"/>
          <p:nvPr/>
        </p:nvSpPr>
        <p:spPr>
          <a:xfrm>
            <a:off x="4342803" y="5407152"/>
            <a:ext cx="2854960" cy="859790"/>
          </a:xfrm>
          <a:prstGeom prst="rect">
            <a:avLst/>
          </a:prstGeom>
        </p:spPr>
        <p:txBody>
          <a:bodyPr vert="horz" wrap="square" lIns="0" tIns="0" rIns="0" bIns="0" rtlCol="0">
            <a:spAutoFit/>
          </a:bodyPr>
          <a:lstStyle/>
          <a:p>
            <a:pPr marL="12700">
              <a:lnSpc>
                <a:spcPct val="100000"/>
              </a:lnSpc>
              <a:tabLst>
                <a:tab pos="2521585" algn="l"/>
              </a:tabLst>
            </a:pPr>
            <a:r>
              <a:rPr sz="2500" i="1" spc="5" dirty="0">
                <a:latin typeface="Times New Roman" panose="02020603050405020304"/>
                <a:cs typeface="Times New Roman" panose="02020603050405020304"/>
              </a:rPr>
              <a:t>f</a:t>
            </a:r>
            <a:r>
              <a:rPr sz="2500" i="1" spc="-160" dirty="0">
                <a:latin typeface="Times New Roman" panose="02020603050405020304"/>
                <a:cs typeface="Times New Roman" panose="02020603050405020304"/>
              </a:rPr>
              <a:t> </a:t>
            </a:r>
            <a:r>
              <a:rPr sz="2500" spc="140" dirty="0">
                <a:latin typeface="Times New Roman" panose="02020603050405020304"/>
                <a:cs typeface="Times New Roman" panose="02020603050405020304"/>
              </a:rPr>
              <a:t>(</a:t>
            </a:r>
            <a:r>
              <a:rPr sz="2500" i="1" spc="35" dirty="0">
                <a:latin typeface="Times New Roman" panose="02020603050405020304"/>
                <a:cs typeface="Times New Roman" panose="02020603050405020304"/>
              </a:rPr>
              <a:t>x</a:t>
            </a:r>
            <a:r>
              <a:rPr sz="2500" spc="5" dirty="0">
                <a:latin typeface="Times New Roman" panose="02020603050405020304"/>
                <a:cs typeface="Times New Roman" panose="02020603050405020304"/>
              </a:rPr>
              <a:t>)</a:t>
            </a:r>
            <a:r>
              <a:rPr sz="2500" spc="-195" dirty="0">
                <a:latin typeface="Times New Roman" panose="02020603050405020304"/>
                <a:cs typeface="Times New Roman" panose="02020603050405020304"/>
              </a:rPr>
              <a:t> </a:t>
            </a:r>
            <a:r>
              <a:rPr sz="2500" spc="5" dirty="0">
                <a:latin typeface="Symbol" panose="05050102010706020507"/>
                <a:cs typeface="Symbol" panose="05050102010706020507"/>
              </a:rPr>
              <a:t></a:t>
            </a:r>
            <a:r>
              <a:rPr sz="2500" spc="-145" dirty="0">
                <a:latin typeface="Times New Roman" panose="02020603050405020304"/>
                <a:cs typeface="Times New Roman" panose="02020603050405020304"/>
              </a:rPr>
              <a:t> </a:t>
            </a:r>
            <a:r>
              <a:rPr sz="6750" spc="-502" baseline="-15000" dirty="0">
                <a:latin typeface="Symbol" panose="05050102010706020507"/>
                <a:cs typeface="Symbol" panose="05050102010706020507"/>
              </a:rPr>
              <a:t></a:t>
            </a:r>
            <a:r>
              <a:rPr sz="2625" spc="30" baseline="-59000" dirty="0">
                <a:latin typeface="Symbol" panose="05050102010706020507"/>
                <a:cs typeface="Symbol" panose="05050102010706020507"/>
              </a:rPr>
              <a:t></a:t>
            </a:r>
            <a:r>
              <a:rPr sz="2625" spc="7" baseline="-59000" dirty="0">
                <a:latin typeface="Symbol" panose="05050102010706020507"/>
                <a:cs typeface="Symbol" panose="05050102010706020507"/>
              </a:rPr>
              <a:t></a:t>
            </a:r>
            <a:r>
              <a:rPr sz="2625" spc="-292" baseline="-59000" dirty="0">
                <a:latin typeface="Times New Roman" panose="02020603050405020304"/>
                <a:cs typeface="Times New Roman" panose="02020603050405020304"/>
              </a:rPr>
              <a:t> </a:t>
            </a:r>
            <a:r>
              <a:rPr sz="2500" i="1" spc="120" dirty="0">
                <a:latin typeface="Times New Roman" panose="02020603050405020304"/>
                <a:cs typeface="Times New Roman" panose="02020603050405020304"/>
              </a:rPr>
              <a:t>F</a:t>
            </a:r>
            <a:r>
              <a:rPr sz="2500" spc="-20" dirty="0">
                <a:latin typeface="Times New Roman" panose="02020603050405020304"/>
                <a:cs typeface="Times New Roman" panose="02020603050405020304"/>
              </a:rPr>
              <a:t>(</a:t>
            </a:r>
            <a:r>
              <a:rPr sz="2500" i="1" spc="10" dirty="0">
                <a:latin typeface="Times New Roman" panose="02020603050405020304"/>
                <a:cs typeface="Times New Roman" panose="02020603050405020304"/>
              </a:rPr>
              <a:t>u</a:t>
            </a:r>
            <a:r>
              <a:rPr sz="2500" spc="-25" dirty="0">
                <a:latin typeface="Times New Roman" panose="02020603050405020304"/>
                <a:cs typeface="Times New Roman" panose="02020603050405020304"/>
              </a:rPr>
              <a:t>)</a:t>
            </a:r>
            <a:r>
              <a:rPr sz="2500" i="1" spc="5" dirty="0">
                <a:latin typeface="Times New Roman" panose="02020603050405020304"/>
                <a:cs typeface="Times New Roman" panose="02020603050405020304"/>
              </a:rPr>
              <a:t>e</a:t>
            </a:r>
            <a:r>
              <a:rPr sz="2500" i="1" dirty="0">
                <a:latin typeface="Times New Roman" panose="02020603050405020304"/>
                <a:cs typeface="Times New Roman" panose="02020603050405020304"/>
              </a:rPr>
              <a:t>	</a:t>
            </a:r>
            <a:r>
              <a:rPr sz="2500" i="1" spc="5" dirty="0">
                <a:latin typeface="Times New Roman" panose="02020603050405020304"/>
                <a:cs typeface="Times New Roman" panose="02020603050405020304"/>
              </a:rPr>
              <a:t>du</a:t>
            </a:r>
            <a:endParaRPr sz="2500">
              <a:latin typeface="Times New Roman" panose="02020603050405020304"/>
              <a:cs typeface="Times New Roman" panose="02020603050405020304"/>
            </a:endParaRPr>
          </a:p>
        </p:txBody>
      </p:sp>
      <p:sp>
        <p:nvSpPr>
          <p:cNvPr id="19" name="object 19"/>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922271"/>
            <a:ext cx="7615555" cy="154622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二维连续傅里叶变换及反变换</a:t>
            </a:r>
            <a:endParaRPr sz="3200">
              <a:latin typeface="新宋体" panose="02010609030101010101" charset="-122"/>
              <a:cs typeface="新宋体" panose="02010609030101010101" charset="-122"/>
            </a:endParaRPr>
          </a:p>
          <a:p>
            <a:pPr marL="469900" marR="5080">
              <a:lnSpc>
                <a:spcPct val="100000"/>
              </a:lnSpc>
              <a:spcBef>
                <a:spcPts val="167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二维连续函数f(x,y)的傅里叶变换F(u,v)定 </a:t>
            </a:r>
            <a:r>
              <a:rPr sz="2800" dirty="0">
                <a:latin typeface="新宋体" panose="02010609030101010101" charset="-122"/>
                <a:cs typeface="新宋体" panose="02010609030101010101" charset="-122"/>
              </a:rPr>
              <a:t>义为</a:t>
            </a:r>
            <a:endParaRPr sz="2800">
              <a:latin typeface="新宋体" panose="02010609030101010101" charset="-122"/>
              <a:cs typeface="新宋体" panose="02010609030101010101" charset="-122"/>
            </a:endParaRPr>
          </a:p>
        </p:txBody>
      </p:sp>
      <p:sp>
        <p:nvSpPr>
          <p:cNvPr id="6" name="object 6"/>
          <p:cNvSpPr txBox="1"/>
          <p:nvPr/>
        </p:nvSpPr>
        <p:spPr>
          <a:xfrm>
            <a:off x="4541646" y="3385058"/>
            <a:ext cx="598805" cy="275590"/>
          </a:xfrm>
          <a:prstGeom prst="rect">
            <a:avLst/>
          </a:prstGeom>
        </p:spPr>
        <p:txBody>
          <a:bodyPr vert="horz" wrap="square" lIns="0" tIns="0" rIns="0" bIns="0" rtlCol="0">
            <a:spAutoFit/>
          </a:bodyPr>
          <a:lstStyle/>
          <a:p>
            <a:pPr marL="12700">
              <a:lnSpc>
                <a:spcPct val="100000"/>
              </a:lnSpc>
              <a:tabLst>
                <a:tab pos="425450" algn="l"/>
              </a:tabLst>
            </a:pPr>
            <a:r>
              <a:rPr sz="1750" spc="5" dirty="0">
                <a:latin typeface="Symbol" panose="05050102010706020507"/>
                <a:cs typeface="Symbol" panose="05050102010706020507"/>
              </a:rPr>
              <a:t></a:t>
            </a:r>
            <a:r>
              <a:rPr sz="1750" spc="5" dirty="0">
                <a:latin typeface="Times New Roman" panose="02020603050405020304"/>
                <a:cs typeface="Times New Roman" panose="02020603050405020304"/>
              </a:rPr>
              <a:t>	</a:t>
            </a:r>
            <a:r>
              <a:rPr sz="1750" spc="5" dirty="0">
                <a:latin typeface="Symbol" panose="05050102010706020507"/>
                <a:cs typeface="Symbol" panose="05050102010706020507"/>
              </a:rPr>
              <a:t></a:t>
            </a:r>
            <a:endParaRPr sz="1750">
              <a:latin typeface="Symbol" panose="05050102010706020507"/>
              <a:cs typeface="Symbol" panose="05050102010706020507"/>
            </a:endParaRPr>
          </a:p>
        </p:txBody>
      </p:sp>
      <p:sp>
        <p:nvSpPr>
          <p:cNvPr id="7" name="object 7"/>
          <p:cNvSpPr txBox="1"/>
          <p:nvPr/>
        </p:nvSpPr>
        <p:spPr>
          <a:xfrm>
            <a:off x="2211451" y="3903217"/>
            <a:ext cx="6624955" cy="1274445"/>
          </a:xfrm>
          <a:prstGeom prst="rect">
            <a:avLst/>
          </a:prstGeom>
        </p:spPr>
        <p:txBody>
          <a:bodyPr vert="horz" wrap="square" lIns="0" tIns="0" rIns="0" bIns="0" rtlCol="0">
            <a:spAutoFit/>
          </a:bodyPr>
          <a:lstStyle/>
          <a:p>
            <a:pPr marR="1333500" algn="ctr">
              <a:lnSpc>
                <a:spcPct val="100000"/>
              </a:lnSpc>
              <a:tabLst>
                <a:tab pos="412750" algn="l"/>
              </a:tabLst>
            </a:pPr>
            <a:r>
              <a:rPr sz="1750" spc="-15" dirty="0">
                <a:latin typeface="Symbol" panose="05050102010706020507"/>
                <a:cs typeface="Symbol" panose="05050102010706020507"/>
              </a:rPr>
              <a:t></a:t>
            </a:r>
            <a:r>
              <a:rPr sz="1750" spc="5" dirty="0">
                <a:latin typeface="Symbol" panose="05050102010706020507"/>
                <a:cs typeface="Symbol" panose="05050102010706020507"/>
              </a:rPr>
              <a:t></a:t>
            </a:r>
            <a:r>
              <a:rPr sz="1750" dirty="0">
                <a:latin typeface="Times New Roman" panose="02020603050405020304"/>
                <a:cs typeface="Times New Roman" panose="02020603050405020304"/>
              </a:rPr>
              <a:t>	</a:t>
            </a:r>
            <a:r>
              <a:rPr sz="1750" spc="-15" dirty="0">
                <a:latin typeface="Symbol" panose="05050102010706020507"/>
                <a:cs typeface="Symbol" panose="05050102010706020507"/>
              </a:rPr>
              <a:t></a:t>
            </a:r>
            <a:r>
              <a:rPr sz="1750" spc="5" dirty="0">
                <a:latin typeface="Symbol" panose="05050102010706020507"/>
                <a:cs typeface="Symbol" panose="05050102010706020507"/>
              </a:rPr>
              <a:t></a:t>
            </a:r>
            <a:endParaRPr sz="1750">
              <a:latin typeface="Symbol" panose="05050102010706020507"/>
              <a:cs typeface="Symbol" panose="05050102010706020507"/>
            </a:endParaRPr>
          </a:p>
          <a:p>
            <a:pPr marL="12700" marR="5080">
              <a:lnSpc>
                <a:spcPct val="100000"/>
              </a:lnSpc>
              <a:spcBef>
                <a:spcPts val="127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给定F(u,v),通过傅里叶反变换可以得到 f(x,y)</a:t>
            </a:r>
            <a:endParaRPr sz="2800">
              <a:latin typeface="新宋体" panose="02010609030101010101" charset="-122"/>
              <a:cs typeface="新宋体" panose="02010609030101010101" charset="-122"/>
            </a:endParaRPr>
          </a:p>
        </p:txBody>
      </p:sp>
      <p:sp>
        <p:nvSpPr>
          <p:cNvPr id="8" name="object 8"/>
          <p:cNvSpPr txBox="1"/>
          <p:nvPr/>
        </p:nvSpPr>
        <p:spPr>
          <a:xfrm>
            <a:off x="3312553" y="3318509"/>
            <a:ext cx="4568190" cy="838835"/>
          </a:xfrm>
          <a:prstGeom prst="rect">
            <a:avLst/>
          </a:prstGeom>
        </p:spPr>
        <p:txBody>
          <a:bodyPr vert="horz" wrap="square" lIns="0" tIns="0" rIns="0" bIns="0" rtlCol="0">
            <a:spAutoFit/>
          </a:bodyPr>
          <a:lstStyle/>
          <a:p>
            <a:pPr marL="12700">
              <a:lnSpc>
                <a:spcPct val="100000"/>
              </a:lnSpc>
              <a:tabLst>
                <a:tab pos="1496695" algn="l"/>
                <a:tab pos="1960245" algn="l"/>
              </a:tabLst>
            </a:pPr>
            <a:r>
              <a:rPr sz="2500" i="1" spc="60" dirty="0">
                <a:latin typeface="Times New Roman" panose="02020603050405020304"/>
                <a:cs typeface="Times New Roman" panose="02020603050405020304"/>
              </a:rPr>
              <a:t>F</a:t>
            </a:r>
            <a:r>
              <a:rPr sz="2500" spc="-55" dirty="0">
                <a:latin typeface="Times New Roman" panose="02020603050405020304"/>
                <a:cs typeface="Times New Roman" panose="02020603050405020304"/>
              </a:rPr>
              <a:t>(</a:t>
            </a:r>
            <a:r>
              <a:rPr sz="2500" i="1" spc="-105" dirty="0">
                <a:latin typeface="Times New Roman" panose="02020603050405020304"/>
                <a:cs typeface="Times New Roman" panose="02020603050405020304"/>
              </a:rPr>
              <a:t>u</a:t>
            </a:r>
            <a:r>
              <a:rPr sz="2500" spc="155" dirty="0">
                <a:latin typeface="Times New Roman" panose="02020603050405020304"/>
                <a:cs typeface="Times New Roman" panose="02020603050405020304"/>
              </a:rPr>
              <a:t>,</a:t>
            </a:r>
            <a:r>
              <a:rPr sz="2500" i="1" spc="-10" dirty="0">
                <a:latin typeface="Times New Roman" panose="02020603050405020304"/>
                <a:cs typeface="Times New Roman" panose="02020603050405020304"/>
              </a:rPr>
              <a:t>v</a:t>
            </a:r>
            <a:r>
              <a:rPr sz="2500" spc="5" dirty="0">
                <a:latin typeface="Times New Roman" panose="02020603050405020304"/>
                <a:cs typeface="Times New Roman" panose="02020603050405020304"/>
              </a:rPr>
              <a:t>)</a:t>
            </a:r>
            <a:r>
              <a:rPr sz="2500" spc="-250" dirty="0">
                <a:latin typeface="Times New Roman" panose="02020603050405020304"/>
                <a:cs typeface="Times New Roman" panose="02020603050405020304"/>
              </a:rPr>
              <a:t> </a:t>
            </a:r>
            <a:r>
              <a:rPr sz="2500" spc="5" dirty="0">
                <a:latin typeface="Symbol" panose="05050102010706020507"/>
                <a:cs typeface="Symbol" panose="05050102010706020507"/>
              </a:rPr>
              <a:t></a:t>
            </a:r>
            <a:r>
              <a:rPr sz="2500" spc="-210" dirty="0">
                <a:latin typeface="Times New Roman" panose="02020603050405020304"/>
                <a:cs typeface="Times New Roman" panose="02020603050405020304"/>
              </a:rPr>
              <a:t> </a:t>
            </a:r>
            <a:r>
              <a:rPr sz="6750" spc="7" baseline="-15000" dirty="0">
                <a:latin typeface="Symbol" panose="05050102010706020507"/>
                <a:cs typeface="Symbol" panose="05050102010706020507"/>
              </a:rPr>
              <a:t></a:t>
            </a:r>
            <a:r>
              <a:rPr sz="6750" baseline="-15000" dirty="0">
                <a:latin typeface="Times New Roman" panose="02020603050405020304"/>
                <a:cs typeface="Times New Roman" panose="02020603050405020304"/>
              </a:rPr>
              <a:t>	</a:t>
            </a:r>
            <a:r>
              <a:rPr sz="6750" spc="7" baseline="-15000" dirty="0">
                <a:latin typeface="Symbol" panose="05050102010706020507"/>
                <a:cs typeface="Symbol" panose="05050102010706020507"/>
              </a:rPr>
              <a:t></a:t>
            </a:r>
            <a:r>
              <a:rPr sz="6750" baseline="-15000" dirty="0">
                <a:latin typeface="Times New Roman" panose="02020603050405020304"/>
                <a:cs typeface="Times New Roman" panose="02020603050405020304"/>
              </a:rPr>
              <a:t>	</a:t>
            </a:r>
            <a:r>
              <a:rPr sz="2500" i="1" spc="5" dirty="0">
                <a:latin typeface="Times New Roman" panose="02020603050405020304"/>
                <a:cs typeface="Times New Roman" panose="02020603050405020304"/>
              </a:rPr>
              <a:t>f</a:t>
            </a:r>
            <a:r>
              <a:rPr sz="2500" i="1" spc="-195" dirty="0">
                <a:latin typeface="Times New Roman" panose="02020603050405020304"/>
                <a:cs typeface="Times New Roman" panose="02020603050405020304"/>
              </a:rPr>
              <a:t> </a:t>
            </a:r>
            <a:r>
              <a:rPr sz="2500" spc="100" dirty="0">
                <a:latin typeface="Times New Roman" panose="02020603050405020304"/>
                <a:cs typeface="Times New Roman" panose="02020603050405020304"/>
              </a:rPr>
              <a:t>(</a:t>
            </a:r>
            <a:r>
              <a:rPr sz="2500" i="1" spc="-80" dirty="0">
                <a:latin typeface="Times New Roman" panose="02020603050405020304"/>
                <a:cs typeface="Times New Roman" panose="02020603050405020304"/>
              </a:rPr>
              <a:t>x</a:t>
            </a:r>
            <a:r>
              <a:rPr sz="2500" dirty="0">
                <a:latin typeface="Times New Roman" panose="02020603050405020304"/>
                <a:cs typeface="Times New Roman" panose="02020603050405020304"/>
              </a:rPr>
              <a:t>,</a:t>
            </a:r>
            <a:r>
              <a:rPr sz="2500" spc="-245" dirty="0">
                <a:latin typeface="Times New Roman" panose="02020603050405020304"/>
                <a:cs typeface="Times New Roman" panose="02020603050405020304"/>
              </a:rPr>
              <a:t> </a:t>
            </a:r>
            <a:r>
              <a:rPr sz="2500" i="1" spc="15" dirty="0">
                <a:latin typeface="Times New Roman" panose="02020603050405020304"/>
                <a:cs typeface="Times New Roman" panose="02020603050405020304"/>
              </a:rPr>
              <a:t>y</a:t>
            </a:r>
            <a:r>
              <a:rPr sz="2500" spc="-55" dirty="0">
                <a:latin typeface="Times New Roman" panose="02020603050405020304"/>
                <a:cs typeface="Times New Roman" panose="02020603050405020304"/>
              </a:rPr>
              <a:t>)</a:t>
            </a:r>
            <a:r>
              <a:rPr sz="2500" i="1" spc="-15" dirty="0">
                <a:latin typeface="Times New Roman" panose="02020603050405020304"/>
                <a:cs typeface="Times New Roman" panose="02020603050405020304"/>
              </a:rPr>
              <a:t>e</a:t>
            </a:r>
            <a:r>
              <a:rPr sz="2625" spc="7" baseline="37000" dirty="0">
                <a:latin typeface="Symbol" panose="05050102010706020507"/>
                <a:cs typeface="Symbol" panose="05050102010706020507"/>
              </a:rPr>
              <a:t></a:t>
            </a:r>
            <a:r>
              <a:rPr sz="2625" spc="-232" baseline="37000" dirty="0">
                <a:latin typeface="Times New Roman" panose="02020603050405020304"/>
                <a:cs typeface="Times New Roman" panose="02020603050405020304"/>
              </a:rPr>
              <a:t> </a:t>
            </a:r>
            <a:r>
              <a:rPr sz="2625" i="1" spc="135" baseline="37000" dirty="0">
                <a:latin typeface="Times New Roman" panose="02020603050405020304"/>
                <a:cs typeface="Times New Roman" panose="02020603050405020304"/>
              </a:rPr>
              <a:t>j</a:t>
            </a:r>
            <a:r>
              <a:rPr sz="2625" spc="-209" baseline="37000" dirty="0">
                <a:latin typeface="Times New Roman" panose="02020603050405020304"/>
                <a:cs typeface="Times New Roman" panose="02020603050405020304"/>
              </a:rPr>
              <a:t>2</a:t>
            </a:r>
            <a:r>
              <a:rPr sz="2775" i="1" spc="-75" baseline="35000" dirty="0">
                <a:latin typeface="Symbol" panose="05050102010706020507"/>
                <a:cs typeface="Symbol" panose="05050102010706020507"/>
              </a:rPr>
              <a:t></a:t>
            </a:r>
            <a:r>
              <a:rPr sz="2775" i="1" spc="-412" baseline="35000" dirty="0">
                <a:latin typeface="Times New Roman" panose="02020603050405020304"/>
                <a:cs typeface="Times New Roman" panose="02020603050405020304"/>
              </a:rPr>
              <a:t> </a:t>
            </a:r>
            <a:r>
              <a:rPr sz="3525" spc="-427" baseline="27000" dirty="0">
                <a:latin typeface="Symbol" panose="05050102010706020507"/>
                <a:cs typeface="Symbol" panose="05050102010706020507"/>
              </a:rPr>
              <a:t></a:t>
            </a:r>
            <a:r>
              <a:rPr sz="2625" i="1" spc="7" baseline="37000" dirty="0">
                <a:latin typeface="Times New Roman" panose="02020603050405020304"/>
                <a:cs typeface="Times New Roman" panose="02020603050405020304"/>
              </a:rPr>
              <a:t>u</a:t>
            </a:r>
            <a:r>
              <a:rPr sz="2625" i="1" spc="-89" baseline="37000" dirty="0">
                <a:latin typeface="Times New Roman" panose="02020603050405020304"/>
                <a:cs typeface="Times New Roman" panose="02020603050405020304"/>
              </a:rPr>
              <a:t>x</a:t>
            </a:r>
            <a:r>
              <a:rPr sz="2625" baseline="37000" dirty="0">
                <a:latin typeface="Symbol" panose="05050102010706020507"/>
                <a:cs typeface="Symbol" panose="05050102010706020507"/>
              </a:rPr>
              <a:t></a:t>
            </a:r>
            <a:r>
              <a:rPr sz="2625" i="1" spc="7" baseline="37000" dirty="0">
                <a:latin typeface="Times New Roman" panose="02020603050405020304"/>
                <a:cs typeface="Times New Roman" panose="02020603050405020304"/>
              </a:rPr>
              <a:t>vy</a:t>
            </a:r>
            <a:r>
              <a:rPr sz="3525" spc="-405" baseline="27000" dirty="0">
                <a:latin typeface="Symbol" panose="05050102010706020507"/>
                <a:cs typeface="Symbol" panose="05050102010706020507"/>
              </a:rPr>
              <a:t></a:t>
            </a:r>
            <a:r>
              <a:rPr sz="2500" i="1" spc="5" dirty="0">
                <a:latin typeface="Times New Roman" panose="02020603050405020304"/>
                <a:cs typeface="Times New Roman" panose="02020603050405020304"/>
              </a:rPr>
              <a:t>d</a:t>
            </a:r>
            <a:r>
              <a:rPr sz="2500" i="1" spc="-330" dirty="0">
                <a:latin typeface="Times New Roman" panose="02020603050405020304"/>
                <a:cs typeface="Times New Roman" panose="02020603050405020304"/>
              </a:rPr>
              <a:t>x</a:t>
            </a:r>
            <a:r>
              <a:rPr sz="2500" i="1" spc="5" dirty="0">
                <a:latin typeface="Times New Roman" panose="02020603050405020304"/>
                <a:cs typeface="Times New Roman" panose="02020603050405020304"/>
              </a:rPr>
              <a:t>dy</a:t>
            </a:r>
            <a:endParaRPr sz="2500">
              <a:latin typeface="Times New Roman" panose="02020603050405020304"/>
              <a:cs typeface="Times New Roman" panose="02020603050405020304"/>
            </a:endParaRPr>
          </a:p>
        </p:txBody>
      </p:sp>
      <p:sp>
        <p:nvSpPr>
          <p:cNvPr id="9" name="object 9"/>
          <p:cNvSpPr txBox="1"/>
          <p:nvPr/>
        </p:nvSpPr>
        <p:spPr>
          <a:xfrm>
            <a:off x="4730622" y="5473700"/>
            <a:ext cx="615950" cy="275590"/>
          </a:xfrm>
          <a:prstGeom prst="rect">
            <a:avLst/>
          </a:prstGeom>
        </p:spPr>
        <p:txBody>
          <a:bodyPr vert="horz" wrap="square" lIns="0" tIns="0" rIns="0" bIns="0" rtlCol="0">
            <a:spAutoFit/>
          </a:bodyPr>
          <a:lstStyle/>
          <a:p>
            <a:pPr marL="12700">
              <a:lnSpc>
                <a:spcPct val="100000"/>
              </a:lnSpc>
              <a:tabLst>
                <a:tab pos="442595" algn="l"/>
              </a:tabLst>
            </a:pPr>
            <a:r>
              <a:rPr sz="1750" spc="5" dirty="0">
                <a:latin typeface="Symbol" panose="05050102010706020507"/>
                <a:cs typeface="Symbol" panose="05050102010706020507"/>
              </a:rPr>
              <a:t></a:t>
            </a:r>
            <a:r>
              <a:rPr sz="1750" spc="5" dirty="0">
                <a:latin typeface="Times New Roman" panose="02020603050405020304"/>
                <a:cs typeface="Times New Roman" panose="02020603050405020304"/>
              </a:rPr>
              <a:t>	</a:t>
            </a:r>
            <a:r>
              <a:rPr sz="1750" spc="5" dirty="0">
                <a:latin typeface="Symbol" panose="05050102010706020507"/>
                <a:cs typeface="Symbol" panose="05050102010706020507"/>
              </a:rPr>
              <a:t></a:t>
            </a:r>
            <a:endParaRPr sz="1750">
              <a:latin typeface="Symbol" panose="05050102010706020507"/>
              <a:cs typeface="Symbol" panose="05050102010706020507"/>
            </a:endParaRPr>
          </a:p>
        </p:txBody>
      </p:sp>
      <p:sp>
        <p:nvSpPr>
          <p:cNvPr id="10" name="object 10"/>
          <p:cNvSpPr txBox="1"/>
          <p:nvPr/>
        </p:nvSpPr>
        <p:spPr>
          <a:xfrm>
            <a:off x="4681092" y="5991859"/>
            <a:ext cx="741045" cy="275590"/>
          </a:xfrm>
          <a:prstGeom prst="rect">
            <a:avLst/>
          </a:prstGeom>
        </p:spPr>
        <p:txBody>
          <a:bodyPr vert="horz" wrap="square" lIns="0" tIns="0" rIns="0" bIns="0" rtlCol="0">
            <a:spAutoFit/>
          </a:bodyPr>
          <a:lstStyle/>
          <a:p>
            <a:pPr marL="12700">
              <a:lnSpc>
                <a:spcPct val="100000"/>
              </a:lnSpc>
              <a:tabLst>
                <a:tab pos="442595" algn="l"/>
              </a:tabLst>
            </a:pPr>
            <a:r>
              <a:rPr sz="1750" spc="20" dirty="0">
                <a:latin typeface="Symbol" panose="05050102010706020507"/>
                <a:cs typeface="Symbol" panose="05050102010706020507"/>
              </a:rPr>
              <a:t></a:t>
            </a:r>
            <a:r>
              <a:rPr sz="1750" spc="5" dirty="0">
                <a:latin typeface="Symbol" panose="05050102010706020507"/>
                <a:cs typeface="Symbol" panose="05050102010706020507"/>
              </a:rPr>
              <a:t></a:t>
            </a:r>
            <a:r>
              <a:rPr sz="1750" dirty="0">
                <a:latin typeface="Times New Roman" panose="02020603050405020304"/>
                <a:cs typeface="Times New Roman" panose="02020603050405020304"/>
              </a:rPr>
              <a:t>	</a:t>
            </a:r>
            <a:r>
              <a:rPr sz="1750" spc="20" dirty="0">
                <a:latin typeface="Symbol" panose="05050102010706020507"/>
                <a:cs typeface="Symbol" panose="05050102010706020507"/>
              </a:rPr>
              <a:t></a:t>
            </a:r>
            <a:r>
              <a:rPr sz="1750" spc="5" dirty="0">
                <a:latin typeface="Symbol" panose="05050102010706020507"/>
                <a:cs typeface="Symbol" panose="05050102010706020507"/>
              </a:rPr>
              <a:t></a:t>
            </a:r>
            <a:endParaRPr sz="1750">
              <a:latin typeface="Symbol" panose="05050102010706020507"/>
              <a:cs typeface="Symbol" panose="05050102010706020507"/>
            </a:endParaRPr>
          </a:p>
        </p:txBody>
      </p:sp>
      <p:sp>
        <p:nvSpPr>
          <p:cNvPr id="11" name="object 11"/>
          <p:cNvSpPr txBox="1"/>
          <p:nvPr/>
        </p:nvSpPr>
        <p:spPr>
          <a:xfrm>
            <a:off x="3474834" y="5407152"/>
            <a:ext cx="4572635" cy="838835"/>
          </a:xfrm>
          <a:prstGeom prst="rect">
            <a:avLst/>
          </a:prstGeom>
        </p:spPr>
        <p:txBody>
          <a:bodyPr vert="horz" wrap="square" lIns="0" tIns="0" rIns="0" bIns="0" rtlCol="0">
            <a:spAutoFit/>
          </a:bodyPr>
          <a:lstStyle/>
          <a:p>
            <a:pPr marL="12700">
              <a:lnSpc>
                <a:spcPct val="100000"/>
              </a:lnSpc>
              <a:tabLst>
                <a:tab pos="1534160" algn="l"/>
                <a:tab pos="1964055" algn="l"/>
              </a:tabLst>
            </a:pPr>
            <a:r>
              <a:rPr sz="2500" i="1" spc="5" dirty="0">
                <a:latin typeface="Times New Roman" panose="02020603050405020304"/>
                <a:cs typeface="Times New Roman" panose="02020603050405020304"/>
              </a:rPr>
              <a:t>f</a:t>
            </a:r>
            <a:r>
              <a:rPr sz="2500" i="1" spc="-155" dirty="0">
                <a:latin typeface="Times New Roman" panose="02020603050405020304"/>
                <a:cs typeface="Times New Roman" panose="02020603050405020304"/>
              </a:rPr>
              <a:t> </a:t>
            </a:r>
            <a:r>
              <a:rPr sz="2500" spc="140" dirty="0">
                <a:latin typeface="Times New Roman" panose="02020603050405020304"/>
                <a:cs typeface="Times New Roman" panose="02020603050405020304"/>
              </a:rPr>
              <a:t>(</a:t>
            </a:r>
            <a:r>
              <a:rPr sz="2500" i="1" spc="-35" dirty="0">
                <a:latin typeface="Times New Roman" panose="02020603050405020304"/>
                <a:cs typeface="Times New Roman" panose="02020603050405020304"/>
              </a:rPr>
              <a:t>x</a:t>
            </a:r>
            <a:r>
              <a:rPr sz="2500" dirty="0">
                <a:latin typeface="Times New Roman" panose="02020603050405020304"/>
                <a:cs typeface="Times New Roman" panose="02020603050405020304"/>
              </a:rPr>
              <a:t>,</a:t>
            </a:r>
            <a:r>
              <a:rPr sz="2500" spc="-204" dirty="0">
                <a:latin typeface="Times New Roman" panose="02020603050405020304"/>
                <a:cs typeface="Times New Roman" panose="02020603050405020304"/>
              </a:rPr>
              <a:t> </a:t>
            </a:r>
            <a:r>
              <a:rPr sz="2500" i="1" spc="60" dirty="0">
                <a:latin typeface="Times New Roman" panose="02020603050405020304"/>
                <a:cs typeface="Times New Roman" panose="02020603050405020304"/>
              </a:rPr>
              <a:t>y</a:t>
            </a:r>
            <a:r>
              <a:rPr sz="2500" spc="5" dirty="0">
                <a:latin typeface="Times New Roman" panose="02020603050405020304"/>
                <a:cs typeface="Times New Roman" panose="02020603050405020304"/>
              </a:rPr>
              <a:t>)</a:t>
            </a:r>
            <a:r>
              <a:rPr sz="2500" spc="-200" dirty="0">
                <a:latin typeface="Times New Roman" panose="02020603050405020304"/>
                <a:cs typeface="Times New Roman" panose="02020603050405020304"/>
              </a:rPr>
              <a:t> </a:t>
            </a:r>
            <a:r>
              <a:rPr sz="2500" spc="5" dirty="0">
                <a:latin typeface="Symbol" panose="05050102010706020507"/>
                <a:cs typeface="Symbol" panose="05050102010706020507"/>
              </a:rPr>
              <a:t></a:t>
            </a:r>
            <a:r>
              <a:rPr sz="2500" spc="-140" dirty="0">
                <a:latin typeface="Times New Roman" panose="02020603050405020304"/>
                <a:cs typeface="Times New Roman" panose="02020603050405020304"/>
              </a:rPr>
              <a:t> </a:t>
            </a:r>
            <a:r>
              <a:rPr sz="6750" spc="7" baseline="-15000" dirty="0">
                <a:latin typeface="Symbol" panose="05050102010706020507"/>
                <a:cs typeface="Symbol" panose="05050102010706020507"/>
              </a:rPr>
              <a:t></a:t>
            </a:r>
            <a:r>
              <a:rPr sz="6750" baseline="-15000" dirty="0">
                <a:latin typeface="Times New Roman" panose="02020603050405020304"/>
                <a:cs typeface="Times New Roman" panose="02020603050405020304"/>
              </a:rPr>
              <a:t>	</a:t>
            </a:r>
            <a:r>
              <a:rPr sz="6750" spc="7" baseline="-15000" dirty="0">
                <a:latin typeface="Symbol" panose="05050102010706020507"/>
                <a:cs typeface="Symbol" panose="05050102010706020507"/>
              </a:rPr>
              <a:t></a:t>
            </a:r>
            <a:r>
              <a:rPr sz="6750" baseline="-15000" dirty="0">
                <a:latin typeface="Times New Roman" panose="02020603050405020304"/>
                <a:cs typeface="Times New Roman" panose="02020603050405020304"/>
              </a:rPr>
              <a:t>	</a:t>
            </a:r>
            <a:r>
              <a:rPr sz="2500" i="1" spc="120" dirty="0">
                <a:latin typeface="Times New Roman" panose="02020603050405020304"/>
                <a:cs typeface="Times New Roman" panose="02020603050405020304"/>
              </a:rPr>
              <a:t>F</a:t>
            </a:r>
            <a:r>
              <a:rPr sz="2500" spc="-25" dirty="0">
                <a:latin typeface="Times New Roman" panose="02020603050405020304"/>
                <a:cs typeface="Times New Roman" panose="02020603050405020304"/>
              </a:rPr>
              <a:t>(</a:t>
            </a:r>
            <a:r>
              <a:rPr sz="2500" i="1" spc="-60" dirty="0">
                <a:latin typeface="Times New Roman" panose="02020603050405020304"/>
                <a:cs typeface="Times New Roman" panose="02020603050405020304"/>
              </a:rPr>
              <a:t>u</a:t>
            </a:r>
            <a:r>
              <a:rPr sz="2500" spc="190" dirty="0">
                <a:latin typeface="Times New Roman" panose="02020603050405020304"/>
                <a:cs typeface="Times New Roman" panose="02020603050405020304"/>
              </a:rPr>
              <a:t>,</a:t>
            </a:r>
            <a:r>
              <a:rPr sz="2500" i="1" spc="35" dirty="0">
                <a:latin typeface="Times New Roman" panose="02020603050405020304"/>
                <a:cs typeface="Times New Roman" panose="02020603050405020304"/>
              </a:rPr>
              <a:t>v</a:t>
            </a:r>
            <a:r>
              <a:rPr sz="2500" spc="-25" dirty="0">
                <a:latin typeface="Times New Roman" panose="02020603050405020304"/>
                <a:cs typeface="Times New Roman" panose="02020603050405020304"/>
              </a:rPr>
              <a:t>)</a:t>
            </a:r>
            <a:r>
              <a:rPr sz="2500" i="1" spc="5" dirty="0">
                <a:latin typeface="Times New Roman" panose="02020603050405020304"/>
                <a:cs typeface="Times New Roman" panose="02020603050405020304"/>
              </a:rPr>
              <a:t>e</a:t>
            </a:r>
            <a:r>
              <a:rPr sz="2500" i="1" spc="-305" dirty="0">
                <a:latin typeface="Times New Roman" panose="02020603050405020304"/>
                <a:cs typeface="Times New Roman" panose="02020603050405020304"/>
              </a:rPr>
              <a:t> </a:t>
            </a:r>
            <a:r>
              <a:rPr sz="2625" i="1" spc="179" baseline="37000" dirty="0">
                <a:latin typeface="Times New Roman" panose="02020603050405020304"/>
                <a:cs typeface="Times New Roman" panose="02020603050405020304"/>
              </a:rPr>
              <a:t>j</a:t>
            </a:r>
            <a:r>
              <a:rPr sz="2625" spc="-172" baseline="37000" dirty="0">
                <a:latin typeface="Times New Roman" panose="02020603050405020304"/>
                <a:cs typeface="Times New Roman" panose="02020603050405020304"/>
              </a:rPr>
              <a:t>2</a:t>
            </a:r>
            <a:r>
              <a:rPr sz="2775" i="1" spc="-75" baseline="35000" dirty="0">
                <a:latin typeface="Symbol" panose="05050102010706020507"/>
                <a:cs typeface="Symbol" panose="05050102010706020507"/>
              </a:rPr>
              <a:t></a:t>
            </a:r>
            <a:r>
              <a:rPr sz="2775" i="1" spc="-337" baseline="35000" dirty="0">
                <a:latin typeface="Times New Roman" panose="02020603050405020304"/>
                <a:cs typeface="Times New Roman" panose="02020603050405020304"/>
              </a:rPr>
              <a:t> </a:t>
            </a:r>
            <a:r>
              <a:rPr sz="3525" spc="-405" baseline="27000" dirty="0">
                <a:latin typeface="Symbol" panose="05050102010706020507"/>
                <a:cs typeface="Symbol" panose="05050102010706020507"/>
              </a:rPr>
              <a:t></a:t>
            </a:r>
            <a:r>
              <a:rPr sz="2625" i="1" spc="7" baseline="37000" dirty="0">
                <a:latin typeface="Times New Roman" panose="02020603050405020304"/>
                <a:cs typeface="Times New Roman" panose="02020603050405020304"/>
              </a:rPr>
              <a:t>u</a:t>
            </a:r>
            <a:r>
              <a:rPr sz="2625" i="1" baseline="37000" dirty="0">
                <a:latin typeface="Times New Roman" panose="02020603050405020304"/>
                <a:cs typeface="Times New Roman" panose="02020603050405020304"/>
              </a:rPr>
              <a:t>x</a:t>
            </a:r>
            <a:r>
              <a:rPr sz="2625" spc="67" baseline="37000" dirty="0">
                <a:latin typeface="Symbol" panose="05050102010706020507"/>
                <a:cs typeface="Symbol" panose="05050102010706020507"/>
              </a:rPr>
              <a:t></a:t>
            </a:r>
            <a:r>
              <a:rPr sz="2625" i="1" spc="7" baseline="37000" dirty="0">
                <a:latin typeface="Times New Roman" panose="02020603050405020304"/>
                <a:cs typeface="Times New Roman" panose="02020603050405020304"/>
              </a:rPr>
              <a:t>v</a:t>
            </a:r>
            <a:r>
              <a:rPr sz="2625" i="1" spc="104" baseline="37000" dirty="0">
                <a:latin typeface="Times New Roman" panose="02020603050405020304"/>
                <a:cs typeface="Times New Roman" panose="02020603050405020304"/>
              </a:rPr>
              <a:t>y</a:t>
            </a:r>
            <a:r>
              <a:rPr sz="3525" spc="-375" baseline="27000" dirty="0">
                <a:latin typeface="Symbol" panose="05050102010706020507"/>
                <a:cs typeface="Symbol" panose="05050102010706020507"/>
              </a:rPr>
              <a:t></a:t>
            </a:r>
            <a:r>
              <a:rPr sz="2500" i="1" spc="5" dirty="0">
                <a:latin typeface="Times New Roman" panose="02020603050405020304"/>
                <a:cs typeface="Times New Roman" panose="02020603050405020304"/>
              </a:rPr>
              <a:t>d</a:t>
            </a:r>
            <a:r>
              <a:rPr sz="2500" i="1" spc="-270" dirty="0">
                <a:latin typeface="Times New Roman" panose="02020603050405020304"/>
                <a:cs typeface="Times New Roman" panose="02020603050405020304"/>
              </a:rPr>
              <a:t>u</a:t>
            </a:r>
            <a:r>
              <a:rPr sz="2500" i="1" spc="5" dirty="0">
                <a:latin typeface="Times New Roman" panose="02020603050405020304"/>
                <a:cs typeface="Times New Roman" panose="02020603050405020304"/>
              </a:rPr>
              <a:t>dv</a:t>
            </a:r>
            <a:endParaRPr sz="2500">
              <a:latin typeface="Times New Roman" panose="02020603050405020304"/>
              <a:cs typeface="Times New Roman" panose="02020603050405020304"/>
            </a:endParaRPr>
          </a:p>
        </p:txBody>
      </p:sp>
      <p:sp>
        <p:nvSpPr>
          <p:cNvPr id="12" name="object 12"/>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922271"/>
            <a:ext cx="7616190" cy="178244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一维离散傅里叶变换(DFT)及反变换</a:t>
            </a:r>
            <a:endParaRPr sz="3200">
              <a:latin typeface="新宋体" panose="02010609030101010101" charset="-122"/>
              <a:cs typeface="新宋体" panose="02010609030101010101" charset="-122"/>
            </a:endParaRPr>
          </a:p>
          <a:p>
            <a:pPr marL="469900" marR="5080">
              <a:lnSpc>
                <a:spcPct val="100000"/>
              </a:lnSpc>
              <a:spcBef>
                <a:spcPts val="167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单变量离散函数f(x)(x=0,1,2,..,M-1)的傅 里叶变换F(u)定义为</a:t>
            </a:r>
            <a:endParaRPr sz="2800">
              <a:latin typeface="新宋体" panose="02010609030101010101" charset="-122"/>
              <a:cs typeface="新宋体" panose="02010609030101010101" charset="-122"/>
            </a:endParaRPr>
          </a:p>
          <a:p>
            <a:pPr marR="624840" algn="ctr">
              <a:lnSpc>
                <a:spcPts val="1695"/>
              </a:lnSpc>
            </a:pPr>
            <a:r>
              <a:rPr sz="1550" i="1" spc="30" dirty="0">
                <a:latin typeface="Times New Roman" panose="02020603050405020304"/>
                <a:cs typeface="Times New Roman" panose="02020603050405020304"/>
              </a:rPr>
              <a:t>M</a:t>
            </a:r>
            <a:r>
              <a:rPr sz="1550" i="1" spc="-100" dirty="0">
                <a:latin typeface="Times New Roman" panose="02020603050405020304"/>
                <a:cs typeface="Times New Roman" panose="02020603050405020304"/>
              </a:rPr>
              <a:t> </a:t>
            </a:r>
            <a:r>
              <a:rPr sz="1550" spc="-30" dirty="0">
                <a:latin typeface="Symbol" panose="05050102010706020507"/>
                <a:cs typeface="Symbol" panose="05050102010706020507"/>
              </a:rPr>
              <a:t></a:t>
            </a:r>
            <a:r>
              <a:rPr sz="1550" spc="15" dirty="0">
                <a:latin typeface="Times New Roman" panose="02020603050405020304"/>
                <a:cs typeface="Times New Roman" panose="02020603050405020304"/>
              </a:rPr>
              <a:t>1</a:t>
            </a:r>
            <a:endParaRPr sz="1550">
              <a:latin typeface="Times New Roman" panose="02020603050405020304"/>
              <a:cs typeface="Times New Roman" panose="02020603050405020304"/>
            </a:endParaRPr>
          </a:p>
        </p:txBody>
      </p:sp>
      <p:sp>
        <p:nvSpPr>
          <p:cNvPr id="6" name="object 6"/>
          <p:cNvSpPr txBox="1"/>
          <p:nvPr/>
        </p:nvSpPr>
        <p:spPr>
          <a:xfrm>
            <a:off x="5065153" y="4145026"/>
            <a:ext cx="349250" cy="248920"/>
          </a:xfrm>
          <a:prstGeom prst="rect">
            <a:avLst/>
          </a:prstGeom>
        </p:spPr>
        <p:txBody>
          <a:bodyPr vert="horz" wrap="square" lIns="0" tIns="0" rIns="0" bIns="0" rtlCol="0">
            <a:spAutoFit/>
          </a:bodyPr>
          <a:lstStyle/>
          <a:p>
            <a:pPr marL="12700">
              <a:lnSpc>
                <a:spcPct val="100000"/>
              </a:lnSpc>
            </a:pPr>
            <a:r>
              <a:rPr sz="1550" i="1" spc="125" dirty="0">
                <a:latin typeface="Times New Roman" panose="02020603050405020304"/>
                <a:cs typeface="Times New Roman" panose="02020603050405020304"/>
              </a:rPr>
              <a:t>x</a:t>
            </a:r>
            <a:r>
              <a:rPr sz="1550" spc="75" dirty="0">
                <a:latin typeface="Symbol" panose="05050102010706020507"/>
                <a:cs typeface="Symbol" panose="05050102010706020507"/>
              </a:rPr>
              <a:t></a:t>
            </a:r>
            <a:r>
              <a:rPr sz="1550" spc="1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7" name="object 7"/>
          <p:cNvSpPr txBox="1"/>
          <p:nvPr/>
        </p:nvSpPr>
        <p:spPr>
          <a:xfrm>
            <a:off x="4678032" y="3931145"/>
            <a:ext cx="265430" cy="354965"/>
          </a:xfrm>
          <a:prstGeom prst="rect">
            <a:avLst/>
          </a:prstGeom>
        </p:spPr>
        <p:txBody>
          <a:bodyPr vert="horz" wrap="square" lIns="0" tIns="0" rIns="0" bIns="0" rtlCol="0">
            <a:spAutoFit/>
          </a:bodyPr>
          <a:lstStyle/>
          <a:p>
            <a:pPr marL="12700">
              <a:lnSpc>
                <a:spcPct val="100000"/>
              </a:lnSpc>
            </a:pPr>
            <a:r>
              <a:rPr sz="2250" i="1" spc="15" dirty="0">
                <a:latin typeface="Times New Roman" panose="02020603050405020304"/>
                <a:cs typeface="Times New Roman" panose="02020603050405020304"/>
              </a:rPr>
              <a:t>M</a:t>
            </a:r>
            <a:endParaRPr sz="2250">
              <a:latin typeface="Times New Roman" panose="02020603050405020304"/>
              <a:cs typeface="Times New Roman" panose="02020603050405020304"/>
            </a:endParaRPr>
          </a:p>
        </p:txBody>
      </p:sp>
      <p:sp>
        <p:nvSpPr>
          <p:cNvPr id="8" name="object 8"/>
          <p:cNvSpPr txBox="1"/>
          <p:nvPr/>
        </p:nvSpPr>
        <p:spPr>
          <a:xfrm>
            <a:off x="3806291" y="3479291"/>
            <a:ext cx="3233420" cy="713105"/>
          </a:xfrm>
          <a:prstGeom prst="rect">
            <a:avLst/>
          </a:prstGeom>
        </p:spPr>
        <p:txBody>
          <a:bodyPr vert="horz" wrap="square" lIns="0" tIns="0" rIns="0" bIns="0" rtlCol="0">
            <a:spAutoFit/>
          </a:bodyPr>
          <a:lstStyle/>
          <a:p>
            <a:pPr marL="12700">
              <a:lnSpc>
                <a:spcPct val="100000"/>
              </a:lnSpc>
            </a:pPr>
            <a:r>
              <a:rPr sz="2250" i="1" spc="10" dirty="0">
                <a:latin typeface="Times New Roman" panose="02020603050405020304"/>
                <a:cs typeface="Times New Roman" panose="02020603050405020304"/>
              </a:rPr>
              <a:t>F</a:t>
            </a:r>
            <a:r>
              <a:rPr sz="2250" i="1" spc="-360" dirty="0">
                <a:latin typeface="Times New Roman" panose="02020603050405020304"/>
                <a:cs typeface="Times New Roman" panose="02020603050405020304"/>
              </a:rPr>
              <a:t> </a:t>
            </a:r>
            <a:r>
              <a:rPr sz="2250" spc="25" dirty="0">
                <a:latin typeface="Times New Roman" panose="02020603050405020304"/>
                <a:cs typeface="Times New Roman" panose="02020603050405020304"/>
              </a:rPr>
              <a:t>(</a:t>
            </a:r>
            <a:r>
              <a:rPr sz="2250" i="1" spc="85" dirty="0">
                <a:latin typeface="Times New Roman" panose="02020603050405020304"/>
                <a:cs typeface="Times New Roman" panose="02020603050405020304"/>
              </a:rPr>
              <a:t>u</a:t>
            </a:r>
            <a:r>
              <a:rPr sz="2250" spc="5" dirty="0">
                <a:latin typeface="Times New Roman" panose="02020603050405020304"/>
                <a:cs typeface="Times New Roman" panose="02020603050405020304"/>
              </a:rPr>
              <a:t>)</a:t>
            </a:r>
            <a:r>
              <a:rPr sz="2250" spc="-10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15" dirty="0">
                <a:latin typeface="Times New Roman" panose="02020603050405020304"/>
                <a:cs typeface="Times New Roman" panose="02020603050405020304"/>
              </a:rPr>
              <a:t> </a:t>
            </a:r>
            <a:r>
              <a:rPr sz="3375" u="heavy" spc="277" baseline="35000" dirty="0">
                <a:latin typeface="Times New Roman" panose="02020603050405020304"/>
                <a:cs typeface="Times New Roman" panose="02020603050405020304"/>
              </a:rPr>
              <a:t> </a:t>
            </a:r>
            <a:r>
              <a:rPr sz="3375" u="heavy" spc="7" baseline="35000" dirty="0">
                <a:latin typeface="Times New Roman" panose="02020603050405020304"/>
                <a:cs typeface="Times New Roman" panose="02020603050405020304"/>
              </a:rPr>
              <a:t>1</a:t>
            </a:r>
            <a:r>
              <a:rPr sz="3375" u="heavy" spc="217" baseline="35000" dirty="0">
                <a:latin typeface="Times New Roman" panose="02020603050405020304"/>
                <a:cs typeface="Times New Roman" panose="02020603050405020304"/>
              </a:rPr>
              <a:t> </a:t>
            </a:r>
            <a:r>
              <a:rPr sz="3375" spc="-97" baseline="35000" dirty="0">
                <a:latin typeface="Times New Roman" panose="02020603050405020304"/>
                <a:cs typeface="Times New Roman" panose="02020603050405020304"/>
              </a:rPr>
              <a:t> </a:t>
            </a:r>
            <a:r>
              <a:rPr sz="6075" spc="30" baseline="-10000" dirty="0">
                <a:latin typeface="Symbol" panose="05050102010706020507"/>
                <a:cs typeface="Symbol" panose="05050102010706020507"/>
              </a:rPr>
              <a:t></a:t>
            </a:r>
            <a:r>
              <a:rPr sz="6075" spc="-585" baseline="-1000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35" dirty="0">
                <a:latin typeface="Times New Roman" panose="02020603050405020304"/>
                <a:cs typeface="Times New Roman" panose="02020603050405020304"/>
              </a:rPr>
              <a:t> </a:t>
            </a:r>
            <a:r>
              <a:rPr sz="3050" spc="-225" dirty="0">
                <a:latin typeface="Symbol" panose="05050102010706020507"/>
                <a:cs typeface="Symbol" panose="05050102010706020507"/>
              </a:rPr>
              <a:t></a:t>
            </a:r>
            <a:r>
              <a:rPr sz="2250" i="1" spc="140" dirty="0">
                <a:latin typeface="Times New Roman" panose="02020603050405020304"/>
                <a:cs typeface="Times New Roman" panose="02020603050405020304"/>
              </a:rPr>
              <a:t>x</a:t>
            </a:r>
            <a:r>
              <a:rPr sz="3050" spc="-400" dirty="0">
                <a:latin typeface="Symbol" panose="05050102010706020507"/>
                <a:cs typeface="Symbol" panose="05050102010706020507"/>
              </a:rPr>
              <a:t></a:t>
            </a:r>
            <a:r>
              <a:rPr sz="2250" i="1" spc="95" dirty="0">
                <a:latin typeface="Times New Roman" panose="02020603050405020304"/>
                <a:cs typeface="Times New Roman" panose="02020603050405020304"/>
              </a:rPr>
              <a:t>e</a:t>
            </a:r>
            <a:r>
              <a:rPr sz="2325" spc="30" baseline="36000" dirty="0">
                <a:latin typeface="Symbol" panose="05050102010706020507"/>
                <a:cs typeface="Symbol" panose="05050102010706020507"/>
              </a:rPr>
              <a:t></a:t>
            </a:r>
            <a:r>
              <a:rPr sz="2325" spc="-7" baseline="36000" dirty="0">
                <a:latin typeface="Times New Roman" panose="02020603050405020304"/>
                <a:cs typeface="Times New Roman" panose="02020603050405020304"/>
              </a:rPr>
              <a:t> </a:t>
            </a:r>
            <a:r>
              <a:rPr sz="2325" i="1" spc="15" baseline="36000" dirty="0">
                <a:latin typeface="Times New Roman" panose="02020603050405020304"/>
                <a:cs typeface="Times New Roman" panose="02020603050405020304"/>
              </a:rPr>
              <a:t>j</a:t>
            </a:r>
            <a:r>
              <a:rPr sz="2325" i="1" spc="-375" baseline="36000" dirty="0">
                <a:latin typeface="Times New Roman" panose="02020603050405020304"/>
                <a:cs typeface="Times New Roman" panose="02020603050405020304"/>
              </a:rPr>
              <a:t> </a:t>
            </a:r>
            <a:r>
              <a:rPr sz="2325" spc="-67" baseline="36000" dirty="0">
                <a:latin typeface="Times New Roman" panose="02020603050405020304"/>
                <a:cs typeface="Times New Roman" panose="02020603050405020304"/>
              </a:rPr>
              <a:t>2</a:t>
            </a:r>
            <a:r>
              <a:rPr sz="2475" i="1" spc="-120" baseline="34000" dirty="0">
                <a:latin typeface="Symbol" panose="05050102010706020507"/>
                <a:cs typeface="Symbol" panose="05050102010706020507"/>
              </a:rPr>
              <a:t></a:t>
            </a:r>
            <a:r>
              <a:rPr sz="2325" i="1" spc="22" baseline="36000" dirty="0">
                <a:latin typeface="Times New Roman" panose="02020603050405020304"/>
                <a:cs typeface="Times New Roman" panose="02020603050405020304"/>
              </a:rPr>
              <a:t>ux</a:t>
            </a:r>
            <a:r>
              <a:rPr sz="2325" i="1" spc="-225" baseline="36000" dirty="0">
                <a:latin typeface="Times New Roman" panose="02020603050405020304"/>
                <a:cs typeface="Times New Roman" panose="02020603050405020304"/>
              </a:rPr>
              <a:t> </a:t>
            </a:r>
            <a:r>
              <a:rPr sz="2325" spc="15" baseline="36000" dirty="0">
                <a:latin typeface="Times New Roman" panose="02020603050405020304"/>
                <a:cs typeface="Times New Roman" panose="02020603050405020304"/>
              </a:rPr>
              <a:t>/</a:t>
            </a:r>
            <a:r>
              <a:rPr sz="2325" spc="-120" baseline="36000" dirty="0">
                <a:latin typeface="Times New Roman" panose="02020603050405020304"/>
                <a:cs typeface="Times New Roman" panose="02020603050405020304"/>
              </a:rPr>
              <a:t> </a:t>
            </a:r>
            <a:r>
              <a:rPr sz="2325" i="1" spc="44" baseline="36000" dirty="0">
                <a:latin typeface="Times New Roman" panose="02020603050405020304"/>
                <a:cs typeface="Times New Roman" panose="02020603050405020304"/>
              </a:rPr>
              <a:t>M</a:t>
            </a:r>
            <a:endParaRPr sz="2325" baseline="36000">
              <a:latin typeface="Times New Roman" panose="02020603050405020304"/>
              <a:cs typeface="Times New Roman" panose="02020603050405020304"/>
            </a:endParaRPr>
          </a:p>
        </p:txBody>
      </p:sp>
      <p:sp>
        <p:nvSpPr>
          <p:cNvPr id="9" name="object 9"/>
          <p:cNvSpPr txBox="1"/>
          <p:nvPr/>
        </p:nvSpPr>
        <p:spPr>
          <a:xfrm>
            <a:off x="2211451" y="4310151"/>
            <a:ext cx="7157720" cy="2362200"/>
          </a:xfrm>
          <a:prstGeom prst="rect">
            <a:avLst/>
          </a:prstGeom>
        </p:spPr>
        <p:txBody>
          <a:bodyPr vert="horz" wrap="square" lIns="0" tIns="0" rIns="0" bIns="0" rtlCol="0">
            <a:spAutoFit/>
          </a:bodyPr>
          <a:lstStyle/>
          <a:p>
            <a:pPr marL="622300">
              <a:lnSpc>
                <a:spcPct val="100000"/>
              </a:lnSpc>
            </a:pPr>
            <a:r>
              <a:rPr sz="2800" spc="-5" dirty="0">
                <a:latin typeface="新宋体" panose="02010609030101010101" charset="-122"/>
                <a:cs typeface="新宋体" panose="02010609030101010101" charset="-122"/>
              </a:rPr>
              <a:t>u=0,1,2,</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,M-1</a:t>
            </a:r>
            <a:endParaRPr sz="2800">
              <a:latin typeface="新宋体" panose="02010609030101010101" charset="-122"/>
              <a:cs typeface="新宋体" panose="02010609030101010101" charset="-122"/>
            </a:endParaRPr>
          </a:p>
          <a:p>
            <a:pPr marL="12700">
              <a:lnSpc>
                <a:spcPct val="100000"/>
              </a:lnSpc>
              <a:spcBef>
                <a:spcPts val="1865"/>
              </a:spcBef>
              <a:tabLst>
                <a:tab pos="5683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给定F(u),通过傅里叶反变换可以得到f(x)</a:t>
            </a:r>
            <a:endParaRPr sz="2800">
              <a:latin typeface="新宋体" panose="02010609030101010101" charset="-122"/>
              <a:cs typeface="新宋体" panose="02010609030101010101" charset="-122"/>
            </a:endParaRPr>
          </a:p>
          <a:p>
            <a:pPr marR="858520" algn="ctr">
              <a:lnSpc>
                <a:spcPts val="920"/>
              </a:lnSpc>
              <a:spcBef>
                <a:spcPts val="520"/>
              </a:spcBef>
            </a:pPr>
            <a:r>
              <a:rPr sz="1400" i="1" spc="20" dirty="0">
                <a:latin typeface="Times New Roman" panose="02020603050405020304"/>
                <a:cs typeface="Times New Roman" panose="02020603050405020304"/>
              </a:rPr>
              <a:t>M</a:t>
            </a:r>
            <a:r>
              <a:rPr sz="1400" i="1" spc="75" dirty="0">
                <a:latin typeface="Times New Roman" panose="02020603050405020304"/>
                <a:cs typeface="Times New Roman" panose="02020603050405020304"/>
              </a:rPr>
              <a:t> </a:t>
            </a:r>
            <a:r>
              <a:rPr sz="1400" spc="45" dirty="0">
                <a:latin typeface="Symbol" panose="05050102010706020507"/>
                <a:cs typeface="Symbol" panose="05050102010706020507"/>
              </a:rPr>
              <a:t></a:t>
            </a:r>
            <a:r>
              <a:rPr sz="1400" spc="10" dirty="0">
                <a:latin typeface="Times New Roman" panose="02020603050405020304"/>
                <a:cs typeface="Times New Roman" panose="02020603050405020304"/>
              </a:rPr>
              <a:t>1</a:t>
            </a:r>
            <a:endParaRPr sz="1400">
              <a:latin typeface="Times New Roman" panose="02020603050405020304"/>
              <a:cs typeface="Times New Roman" panose="02020603050405020304"/>
            </a:endParaRPr>
          </a:p>
          <a:p>
            <a:pPr marL="2155190">
              <a:lnSpc>
                <a:spcPts val="3620"/>
              </a:lnSpc>
            </a:pPr>
            <a:r>
              <a:rPr sz="2000" i="1" spc="10" dirty="0">
                <a:latin typeface="Times New Roman" panose="02020603050405020304"/>
                <a:cs typeface="Times New Roman" panose="02020603050405020304"/>
              </a:rPr>
              <a:t>f</a:t>
            </a:r>
            <a:r>
              <a:rPr sz="2000" i="1"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
            </a:r>
            <a:r>
              <a:rPr sz="2000" spc="-240" dirty="0">
                <a:latin typeface="Times New Roman" panose="02020603050405020304"/>
                <a:cs typeface="Times New Roman" panose="02020603050405020304"/>
              </a:rPr>
              <a:t> </a:t>
            </a:r>
            <a:r>
              <a:rPr sz="2000" i="1" spc="15" dirty="0">
                <a:latin typeface="Times New Roman" panose="02020603050405020304"/>
                <a:cs typeface="Times New Roman" panose="02020603050405020304"/>
              </a:rPr>
              <a:t>x</a:t>
            </a:r>
            <a:r>
              <a:rPr sz="2000" i="1" spc="-2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
            </a:r>
            <a:r>
              <a:rPr sz="2000" spc="35" dirty="0">
                <a:latin typeface="Times New Roman" panose="02020603050405020304"/>
                <a:cs typeface="Times New Roman" panose="02020603050405020304"/>
              </a:rPr>
              <a:t> </a:t>
            </a:r>
            <a:r>
              <a:rPr sz="2000" spc="20" dirty="0">
                <a:latin typeface="Symbol" panose="05050102010706020507"/>
                <a:cs typeface="Symbol" panose="05050102010706020507"/>
              </a:rPr>
              <a:t></a:t>
            </a:r>
            <a:r>
              <a:rPr sz="2000" dirty="0">
                <a:latin typeface="Times New Roman" panose="02020603050405020304"/>
                <a:cs typeface="Times New Roman" panose="02020603050405020304"/>
              </a:rPr>
              <a:t> </a:t>
            </a:r>
            <a:r>
              <a:rPr sz="2000" spc="-225" dirty="0">
                <a:latin typeface="Times New Roman" panose="02020603050405020304"/>
                <a:cs typeface="Times New Roman" panose="02020603050405020304"/>
              </a:rPr>
              <a:t> </a:t>
            </a:r>
            <a:r>
              <a:rPr sz="5475" spc="15" baseline="-10000" dirty="0">
                <a:latin typeface="Symbol" panose="05050102010706020507"/>
                <a:cs typeface="Symbol" panose="05050102010706020507"/>
              </a:rPr>
              <a:t></a:t>
            </a:r>
            <a:r>
              <a:rPr sz="5475" spc="-569" baseline="-10000" dirty="0">
                <a:latin typeface="Times New Roman" panose="02020603050405020304"/>
                <a:cs typeface="Times New Roman" panose="02020603050405020304"/>
              </a:rPr>
              <a:t> </a:t>
            </a:r>
            <a:r>
              <a:rPr sz="2000" i="1" spc="20" dirty="0">
                <a:latin typeface="Times New Roman" panose="02020603050405020304"/>
                <a:cs typeface="Times New Roman" panose="02020603050405020304"/>
              </a:rPr>
              <a:t>F</a:t>
            </a:r>
            <a:r>
              <a:rPr sz="2000" i="1" spc="-135" dirty="0">
                <a:latin typeface="Times New Roman" panose="02020603050405020304"/>
                <a:cs typeface="Times New Roman" panose="02020603050405020304"/>
              </a:rPr>
              <a:t> </a:t>
            </a:r>
            <a:r>
              <a:rPr sz="2750" spc="-280" dirty="0">
                <a:latin typeface="Symbol" panose="05050102010706020507"/>
                <a:cs typeface="Symbol" panose="05050102010706020507"/>
              </a:rPr>
              <a:t></a:t>
            </a:r>
            <a:r>
              <a:rPr sz="2000" i="1" spc="15" dirty="0">
                <a:latin typeface="Times New Roman" panose="02020603050405020304"/>
                <a:cs typeface="Times New Roman" panose="02020603050405020304"/>
              </a:rPr>
              <a:t>u</a:t>
            </a:r>
            <a:r>
              <a:rPr sz="2000" i="1" spc="-260" dirty="0">
                <a:latin typeface="Times New Roman" panose="02020603050405020304"/>
                <a:cs typeface="Times New Roman" panose="02020603050405020304"/>
              </a:rPr>
              <a:t> </a:t>
            </a:r>
            <a:r>
              <a:rPr sz="2750" spc="-305" dirty="0">
                <a:latin typeface="Symbol" panose="05050102010706020507"/>
                <a:cs typeface="Symbol" panose="05050102010706020507"/>
              </a:rPr>
              <a:t></a:t>
            </a:r>
            <a:r>
              <a:rPr sz="2000" i="1" spc="15" dirty="0">
                <a:latin typeface="Times New Roman" panose="02020603050405020304"/>
                <a:cs typeface="Times New Roman" panose="02020603050405020304"/>
              </a:rPr>
              <a:t>e</a:t>
            </a:r>
            <a:r>
              <a:rPr sz="2000" i="1" spc="-20" dirty="0">
                <a:latin typeface="Times New Roman" panose="02020603050405020304"/>
                <a:cs typeface="Times New Roman" panose="02020603050405020304"/>
              </a:rPr>
              <a:t> </a:t>
            </a:r>
            <a:r>
              <a:rPr sz="2100" i="1" spc="7" baseline="36000" dirty="0">
                <a:latin typeface="Times New Roman" panose="02020603050405020304"/>
                <a:cs typeface="Times New Roman" panose="02020603050405020304"/>
              </a:rPr>
              <a:t>j</a:t>
            </a:r>
            <a:r>
              <a:rPr sz="2100" i="1" spc="-247" baseline="36000" dirty="0">
                <a:latin typeface="Times New Roman" panose="02020603050405020304"/>
                <a:cs typeface="Times New Roman" panose="02020603050405020304"/>
              </a:rPr>
              <a:t> </a:t>
            </a:r>
            <a:r>
              <a:rPr sz="2100" spc="52" baseline="36000" dirty="0">
                <a:latin typeface="Times New Roman" panose="02020603050405020304"/>
                <a:cs typeface="Times New Roman" panose="02020603050405020304"/>
              </a:rPr>
              <a:t>2</a:t>
            </a:r>
            <a:r>
              <a:rPr sz="2250" i="1" spc="7" baseline="33000" dirty="0">
                <a:latin typeface="Symbol" panose="05050102010706020507"/>
                <a:cs typeface="Symbol" panose="05050102010706020507"/>
              </a:rPr>
              <a:t></a:t>
            </a:r>
            <a:r>
              <a:rPr sz="2100" i="1" spc="15" baseline="36000" dirty="0">
                <a:latin typeface="Times New Roman" panose="02020603050405020304"/>
                <a:cs typeface="Times New Roman" panose="02020603050405020304"/>
              </a:rPr>
              <a:t>ux</a:t>
            </a:r>
            <a:r>
              <a:rPr sz="2100" i="1" spc="60" baseline="36000" dirty="0">
                <a:latin typeface="Times New Roman" panose="02020603050405020304"/>
                <a:cs typeface="Times New Roman" panose="02020603050405020304"/>
              </a:rPr>
              <a:t> </a:t>
            </a:r>
            <a:r>
              <a:rPr sz="2100" spc="7" baseline="36000" dirty="0">
                <a:latin typeface="Times New Roman" panose="02020603050405020304"/>
                <a:cs typeface="Times New Roman" panose="02020603050405020304"/>
              </a:rPr>
              <a:t>/</a:t>
            </a:r>
            <a:r>
              <a:rPr sz="2100" spc="-7" baseline="36000" dirty="0">
                <a:latin typeface="Times New Roman" panose="02020603050405020304"/>
                <a:cs typeface="Times New Roman" panose="02020603050405020304"/>
              </a:rPr>
              <a:t> </a:t>
            </a:r>
            <a:r>
              <a:rPr sz="2100" i="1" spc="30" baseline="36000" dirty="0">
                <a:latin typeface="Times New Roman" panose="02020603050405020304"/>
                <a:cs typeface="Times New Roman" panose="02020603050405020304"/>
              </a:rPr>
              <a:t>M</a:t>
            </a:r>
            <a:endParaRPr sz="2100" baseline="36000">
              <a:latin typeface="Times New Roman" panose="02020603050405020304"/>
              <a:cs typeface="Times New Roman" panose="02020603050405020304"/>
            </a:endParaRPr>
          </a:p>
          <a:p>
            <a:pPr marR="886460" algn="ctr">
              <a:lnSpc>
                <a:spcPts val="1425"/>
              </a:lnSpc>
              <a:spcBef>
                <a:spcPts val="330"/>
              </a:spcBef>
            </a:pPr>
            <a:r>
              <a:rPr sz="1400" i="1" spc="10" dirty="0">
                <a:latin typeface="Times New Roman" panose="02020603050405020304"/>
                <a:cs typeface="Times New Roman" panose="02020603050405020304"/>
              </a:rPr>
              <a:t>u</a:t>
            </a:r>
            <a:r>
              <a:rPr sz="1400" i="1" spc="-165" dirty="0">
                <a:latin typeface="Times New Roman" panose="02020603050405020304"/>
                <a:cs typeface="Times New Roman" panose="02020603050405020304"/>
              </a:rPr>
              <a:t> </a:t>
            </a:r>
            <a:r>
              <a:rPr sz="1400" spc="10" dirty="0">
                <a:latin typeface="Symbol" panose="05050102010706020507"/>
                <a:cs typeface="Symbol" panose="05050102010706020507"/>
              </a:rPr>
              <a:t></a:t>
            </a:r>
            <a:r>
              <a:rPr sz="1400" spc="-204" dirty="0">
                <a:latin typeface="Times New Roman" panose="02020603050405020304"/>
                <a:cs typeface="Times New Roman" panose="02020603050405020304"/>
              </a:rPr>
              <a:t> </a:t>
            </a:r>
            <a:r>
              <a:rPr sz="1400" spc="10" dirty="0">
                <a:latin typeface="Times New Roman" panose="02020603050405020304"/>
                <a:cs typeface="Times New Roman" panose="02020603050405020304"/>
              </a:rPr>
              <a:t>0</a:t>
            </a:r>
            <a:endParaRPr sz="1400">
              <a:latin typeface="Times New Roman" panose="02020603050405020304"/>
              <a:cs typeface="Times New Roman" panose="02020603050405020304"/>
            </a:endParaRPr>
          </a:p>
          <a:p>
            <a:pPr marL="723265">
              <a:lnSpc>
                <a:spcPts val="3105"/>
              </a:lnSpc>
            </a:pPr>
            <a:r>
              <a:rPr sz="2800" spc="-5" dirty="0">
                <a:latin typeface="新宋体" panose="02010609030101010101" charset="-122"/>
                <a:cs typeface="新宋体" panose="02010609030101010101" charset="-122"/>
              </a:rPr>
              <a:t>x=0,1,2,</a:t>
            </a:r>
            <a:r>
              <a:rPr sz="280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,M-1</a:t>
            </a:r>
            <a:endParaRPr sz="2800">
              <a:latin typeface="新宋体" panose="02010609030101010101" charset="-122"/>
              <a:cs typeface="新宋体" panose="02010609030101010101" charset="-122"/>
            </a:endParaRPr>
          </a:p>
        </p:txBody>
      </p:sp>
      <p:sp>
        <p:nvSpPr>
          <p:cNvPr id="10" name="object 10"/>
          <p:cNvSpPr txBox="1"/>
          <p:nvPr/>
        </p:nvSpPr>
        <p:spPr>
          <a:xfrm>
            <a:off x="1825879" y="933196"/>
            <a:ext cx="20561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51" y="2723896"/>
            <a:ext cx="225425" cy="314960"/>
          </a:xfrm>
          <a:prstGeom prst="rect">
            <a:avLst/>
          </a:prstGeom>
        </p:spPr>
        <p:txBody>
          <a:bodyPr vert="horz" wrap="square" lIns="0" tIns="0" rIns="0" bIns="0" rtlCol="0">
            <a:spAutoFit/>
          </a:bodyPr>
          <a:lstStyle/>
          <a:p>
            <a:pPr marL="12700">
              <a:lnSpc>
                <a:spcPct val="100000"/>
              </a:lnSpc>
            </a:pPr>
            <a:r>
              <a:rPr sz="2000" spc="-5" dirty="0">
                <a:solidFill>
                  <a:srgbClr val="EE2B0A"/>
                </a:solidFill>
                <a:latin typeface="Wingdings" panose="05000000000000000000"/>
                <a:cs typeface="Wingdings" panose="05000000000000000000"/>
              </a:rPr>
              <a:t></a:t>
            </a:r>
            <a:endParaRPr sz="2000">
              <a:latin typeface="Wingdings" panose="05000000000000000000"/>
              <a:cs typeface="Wingdings" panose="05000000000000000000"/>
            </a:endParaRPr>
          </a:p>
        </p:txBody>
      </p:sp>
      <p:sp>
        <p:nvSpPr>
          <p:cNvPr id="6" name="object 6"/>
          <p:cNvSpPr txBox="1"/>
          <p:nvPr/>
        </p:nvSpPr>
        <p:spPr>
          <a:xfrm>
            <a:off x="3507613" y="4663185"/>
            <a:ext cx="429259" cy="248285"/>
          </a:xfrm>
          <a:prstGeom prst="rect">
            <a:avLst/>
          </a:prstGeom>
        </p:spPr>
        <p:txBody>
          <a:bodyPr vert="horz" wrap="square" lIns="0" tIns="0" rIns="0" bIns="0" rtlCol="0">
            <a:spAutoFit/>
          </a:bodyPr>
          <a:lstStyle/>
          <a:p>
            <a:pPr marL="12700">
              <a:lnSpc>
                <a:spcPct val="100000"/>
              </a:lnSpc>
            </a:pPr>
            <a:r>
              <a:rPr sz="1550" i="1" spc="-5" dirty="0">
                <a:latin typeface="Times New Roman" panose="02020603050405020304"/>
                <a:cs typeface="Times New Roman" panose="02020603050405020304"/>
              </a:rPr>
              <a:t>M</a:t>
            </a:r>
            <a:r>
              <a:rPr sz="1550" i="1" spc="-45" dirty="0">
                <a:latin typeface="Times New Roman" panose="02020603050405020304"/>
                <a:cs typeface="Times New Roman" panose="02020603050405020304"/>
              </a:rPr>
              <a:t> </a:t>
            </a:r>
            <a:r>
              <a:rPr sz="1550" spc="-80" dirty="0">
                <a:latin typeface="Symbol" panose="05050102010706020507"/>
                <a:cs typeface="Symbol" panose="05050102010706020507"/>
              </a:rPr>
              <a:t></a:t>
            </a:r>
            <a:r>
              <a:rPr sz="1550" spc="-5" dirty="0">
                <a:latin typeface="Times New Roman" panose="02020603050405020304"/>
                <a:cs typeface="Times New Roman" panose="02020603050405020304"/>
              </a:rPr>
              <a:t>1</a:t>
            </a:r>
            <a:endParaRPr sz="1550">
              <a:latin typeface="Times New Roman" panose="02020603050405020304"/>
              <a:cs typeface="Times New Roman" panose="02020603050405020304"/>
            </a:endParaRPr>
          </a:p>
        </p:txBody>
      </p:sp>
      <p:sp>
        <p:nvSpPr>
          <p:cNvPr id="7" name="object 7"/>
          <p:cNvSpPr txBox="1"/>
          <p:nvPr/>
        </p:nvSpPr>
        <p:spPr>
          <a:xfrm>
            <a:off x="3546487" y="5326126"/>
            <a:ext cx="342265" cy="248285"/>
          </a:xfrm>
          <a:prstGeom prst="rect">
            <a:avLst/>
          </a:prstGeom>
        </p:spPr>
        <p:txBody>
          <a:bodyPr vert="horz" wrap="square" lIns="0" tIns="0" rIns="0" bIns="0" rtlCol="0">
            <a:spAutoFit/>
          </a:bodyPr>
          <a:lstStyle/>
          <a:p>
            <a:pPr marL="12700">
              <a:lnSpc>
                <a:spcPct val="100000"/>
              </a:lnSpc>
            </a:pPr>
            <a:r>
              <a:rPr sz="1550" i="1" spc="105" dirty="0">
                <a:latin typeface="Times New Roman" panose="02020603050405020304"/>
                <a:cs typeface="Times New Roman" panose="02020603050405020304"/>
              </a:rPr>
              <a:t>x</a:t>
            </a:r>
            <a:r>
              <a:rPr sz="1550" spc="60" dirty="0">
                <a:latin typeface="Symbol" panose="05050102010706020507"/>
                <a:cs typeface="Symbol" panose="05050102010706020507"/>
              </a:rPr>
              <a:t></a:t>
            </a:r>
            <a:r>
              <a:rPr sz="1550" spc="-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8" name="object 8"/>
          <p:cNvSpPr txBox="1"/>
          <p:nvPr/>
        </p:nvSpPr>
        <p:spPr>
          <a:xfrm>
            <a:off x="3092373" y="5127752"/>
            <a:ext cx="305435" cy="415290"/>
          </a:xfrm>
          <a:prstGeom prst="rect">
            <a:avLst/>
          </a:prstGeom>
        </p:spPr>
        <p:txBody>
          <a:bodyPr vert="horz" wrap="square" lIns="0" tIns="0" rIns="0" bIns="0" rtlCol="0">
            <a:spAutoFit/>
          </a:bodyPr>
          <a:lstStyle/>
          <a:p>
            <a:pPr marL="12700">
              <a:lnSpc>
                <a:spcPct val="100000"/>
              </a:lnSpc>
            </a:pPr>
            <a:r>
              <a:rPr sz="2650" i="1" spc="-5" dirty="0">
                <a:latin typeface="Times New Roman" panose="02020603050405020304"/>
                <a:cs typeface="Times New Roman" panose="02020603050405020304"/>
              </a:rPr>
              <a:t>M</a:t>
            </a:r>
            <a:endParaRPr sz="2650">
              <a:latin typeface="Times New Roman" panose="02020603050405020304"/>
              <a:cs typeface="Times New Roman" panose="02020603050405020304"/>
            </a:endParaRPr>
          </a:p>
        </p:txBody>
      </p:sp>
      <p:sp>
        <p:nvSpPr>
          <p:cNvPr id="9" name="object 9"/>
          <p:cNvSpPr txBox="1"/>
          <p:nvPr/>
        </p:nvSpPr>
        <p:spPr>
          <a:xfrm>
            <a:off x="2792869" y="4699761"/>
            <a:ext cx="6626859" cy="683895"/>
          </a:xfrm>
          <a:prstGeom prst="rect">
            <a:avLst/>
          </a:prstGeom>
        </p:spPr>
        <p:txBody>
          <a:bodyPr vert="horz" wrap="square" lIns="0" tIns="0" rIns="0" bIns="0" rtlCol="0">
            <a:spAutoFit/>
          </a:bodyPr>
          <a:lstStyle/>
          <a:p>
            <a:pPr marL="12700">
              <a:lnSpc>
                <a:spcPct val="100000"/>
              </a:lnSpc>
              <a:tabLst>
                <a:tab pos="4316095" algn="l"/>
              </a:tabLst>
            </a:pPr>
            <a:r>
              <a:rPr sz="2650" spc="-5" dirty="0">
                <a:latin typeface="Symbol" panose="05050102010706020507"/>
                <a:cs typeface="Symbol" panose="05050102010706020507"/>
              </a:rPr>
              <a:t></a:t>
            </a:r>
            <a:r>
              <a:rPr sz="2650" spc="10" dirty="0">
                <a:latin typeface="Times New Roman" panose="02020603050405020304"/>
                <a:cs typeface="Times New Roman" panose="02020603050405020304"/>
              </a:rPr>
              <a:t> </a:t>
            </a:r>
            <a:r>
              <a:rPr sz="3975" u="heavy" spc="240" baseline="35000" dirty="0">
                <a:latin typeface="Times New Roman" panose="02020603050405020304"/>
                <a:cs typeface="Times New Roman" panose="02020603050405020304"/>
              </a:rPr>
              <a:t> </a:t>
            </a:r>
            <a:r>
              <a:rPr sz="3975" u="heavy" spc="-7" baseline="35000" dirty="0">
                <a:latin typeface="Times New Roman" panose="02020603050405020304"/>
                <a:cs typeface="Times New Roman" panose="02020603050405020304"/>
              </a:rPr>
              <a:t>1</a:t>
            </a:r>
            <a:r>
              <a:rPr sz="3975" u="heavy" spc="262" baseline="35000" dirty="0">
                <a:latin typeface="Times New Roman" panose="02020603050405020304"/>
                <a:cs typeface="Times New Roman" panose="02020603050405020304"/>
              </a:rPr>
              <a:t> </a:t>
            </a:r>
            <a:r>
              <a:rPr sz="3975" spc="-127" baseline="35000" dirty="0">
                <a:latin typeface="Times New Roman" panose="02020603050405020304"/>
                <a:cs typeface="Times New Roman" panose="02020603050405020304"/>
              </a:rPr>
              <a:t> </a:t>
            </a:r>
            <a:r>
              <a:rPr sz="5925" spc="15" baseline="-8000" dirty="0">
                <a:latin typeface="Symbol" panose="05050102010706020507"/>
                <a:cs typeface="Symbol" panose="05050102010706020507"/>
              </a:rPr>
              <a:t></a:t>
            </a:r>
            <a:r>
              <a:rPr sz="5925" spc="-150" baseline="-800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f</a:t>
            </a:r>
            <a:r>
              <a:rPr sz="2650" i="1" spc="-35" dirty="0">
                <a:latin typeface="Times New Roman" panose="02020603050405020304"/>
                <a:cs typeface="Times New Roman" panose="02020603050405020304"/>
              </a:rPr>
              <a:t> </a:t>
            </a:r>
            <a:r>
              <a:rPr sz="3500" spc="-204" dirty="0">
                <a:latin typeface="Symbol" panose="05050102010706020507"/>
                <a:cs typeface="Symbol" panose="05050102010706020507"/>
              </a:rPr>
              <a:t></a:t>
            </a:r>
            <a:r>
              <a:rPr sz="2650" i="1" spc="150" dirty="0">
                <a:latin typeface="Times New Roman" panose="02020603050405020304"/>
                <a:cs typeface="Times New Roman" panose="02020603050405020304"/>
              </a:rPr>
              <a:t>x</a:t>
            </a:r>
            <a:r>
              <a:rPr sz="3500" spc="-480" dirty="0">
                <a:latin typeface="Symbol" panose="05050102010706020507"/>
                <a:cs typeface="Symbol" panose="05050102010706020507"/>
              </a:rPr>
              <a:t></a:t>
            </a:r>
            <a:r>
              <a:rPr sz="3500" spc="-370" dirty="0">
                <a:latin typeface="Symbol" panose="05050102010706020507"/>
                <a:cs typeface="Symbol" panose="05050102010706020507"/>
              </a:rPr>
              <a:t></a:t>
            </a:r>
            <a:r>
              <a:rPr sz="2650" spc="-5" dirty="0">
                <a:latin typeface="Times New Roman" panose="02020603050405020304"/>
                <a:cs typeface="Times New Roman" panose="02020603050405020304"/>
              </a:rPr>
              <a:t>cos</a:t>
            </a:r>
            <a:r>
              <a:rPr sz="2650" spc="95" dirty="0">
                <a:latin typeface="Times New Roman" panose="02020603050405020304"/>
                <a:cs typeface="Times New Roman" panose="02020603050405020304"/>
              </a:rPr>
              <a:t>(</a:t>
            </a:r>
            <a:r>
              <a:rPr sz="2650" spc="-5" dirty="0">
                <a:latin typeface="Symbol" panose="05050102010706020507"/>
                <a:cs typeface="Symbol" panose="05050102010706020507"/>
              </a:rPr>
              <a:t></a:t>
            </a:r>
            <a:r>
              <a:rPr sz="2650" spc="-120" dirty="0">
                <a:latin typeface="Times New Roman" panose="02020603050405020304"/>
                <a:cs typeface="Times New Roman" panose="02020603050405020304"/>
              </a:rPr>
              <a:t>2</a:t>
            </a:r>
            <a:r>
              <a:rPr sz="2800" i="1" spc="-120" dirty="0">
                <a:latin typeface="Symbol" panose="05050102010706020507"/>
                <a:cs typeface="Symbol" panose="05050102010706020507"/>
              </a:rPr>
              <a:t></a:t>
            </a:r>
            <a:r>
              <a:rPr sz="2650" i="1" spc="-5" dirty="0">
                <a:latin typeface="Times New Roman" panose="02020603050405020304"/>
                <a:cs typeface="Times New Roman" panose="02020603050405020304"/>
              </a:rPr>
              <a:t>u</a:t>
            </a:r>
            <a:r>
              <a:rPr sz="2650" i="1" spc="80"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25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t>
            </a:r>
            <a:r>
              <a:rPr sz="2650" spc="-145"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M</a:t>
            </a:r>
            <a:r>
              <a:rPr sz="2650" i="1" spc="220"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j</a:t>
            </a:r>
            <a:r>
              <a:rPr sz="2650" i="1" spc="-275"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sin</a:t>
            </a:r>
            <a:r>
              <a:rPr sz="2650" spc="110" dirty="0">
                <a:latin typeface="Times New Roman" panose="02020603050405020304"/>
                <a:cs typeface="Times New Roman" panose="02020603050405020304"/>
              </a:rPr>
              <a:t>(</a:t>
            </a:r>
            <a:r>
              <a:rPr sz="2650" spc="0" dirty="0">
                <a:latin typeface="Symbol" panose="05050102010706020507"/>
                <a:cs typeface="Symbol" panose="05050102010706020507"/>
              </a:rPr>
              <a:t></a:t>
            </a:r>
            <a:r>
              <a:rPr sz="2650" spc="-120" dirty="0">
                <a:latin typeface="Times New Roman" panose="02020603050405020304"/>
                <a:cs typeface="Times New Roman" panose="02020603050405020304"/>
              </a:rPr>
              <a:t>2</a:t>
            </a:r>
            <a:r>
              <a:rPr sz="2800" i="1" spc="-120" dirty="0">
                <a:latin typeface="Symbol" panose="05050102010706020507"/>
                <a:cs typeface="Symbol" panose="05050102010706020507"/>
              </a:rPr>
              <a:t></a:t>
            </a:r>
            <a:r>
              <a:rPr sz="2650" i="1" spc="-5" dirty="0">
                <a:latin typeface="Times New Roman" panose="02020603050405020304"/>
                <a:cs typeface="Times New Roman" panose="02020603050405020304"/>
              </a:rPr>
              <a:t>u</a:t>
            </a:r>
            <a:r>
              <a:rPr sz="2650" i="1" spc="80"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254"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t>
            </a:r>
            <a:r>
              <a:rPr sz="2650" spc="-145"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M</a:t>
            </a:r>
            <a:r>
              <a:rPr sz="2650" i="1" spc="-110" dirty="0">
                <a:latin typeface="Times New Roman" panose="02020603050405020304"/>
                <a:cs typeface="Times New Roman" panose="02020603050405020304"/>
              </a:rPr>
              <a:t> </a:t>
            </a:r>
            <a:r>
              <a:rPr sz="3500" spc="-290" dirty="0">
                <a:latin typeface="Symbol" panose="05050102010706020507"/>
                <a:cs typeface="Symbol" panose="05050102010706020507"/>
              </a:rPr>
              <a:t></a:t>
            </a:r>
            <a:endParaRPr sz="3500">
              <a:latin typeface="Symbol" panose="05050102010706020507"/>
              <a:cs typeface="Symbol" panose="05050102010706020507"/>
            </a:endParaRPr>
          </a:p>
        </p:txBody>
      </p:sp>
      <p:sp>
        <p:nvSpPr>
          <p:cNvPr id="10" name="object 10"/>
          <p:cNvSpPr txBox="1"/>
          <p:nvPr/>
        </p:nvSpPr>
        <p:spPr>
          <a:xfrm>
            <a:off x="2589402" y="2586482"/>
            <a:ext cx="4288155" cy="454659"/>
          </a:xfrm>
          <a:prstGeom prst="rect">
            <a:avLst/>
          </a:prstGeom>
        </p:spPr>
        <p:txBody>
          <a:bodyPr vert="horz" wrap="square" lIns="0" tIns="0" rIns="0" bIns="0" rtlCol="0">
            <a:spAutoFit/>
          </a:bodyPr>
          <a:lstStyle/>
          <a:p>
            <a:pPr marL="12700">
              <a:lnSpc>
                <a:spcPct val="100000"/>
              </a:lnSpc>
            </a:pPr>
            <a:r>
              <a:rPr sz="4200" spc="-7" baseline="-6000" dirty="0">
                <a:latin typeface="新宋体" panose="02010609030101010101" charset="-122"/>
                <a:cs typeface="新宋体" panose="02010609030101010101" charset="-122"/>
              </a:rPr>
              <a:t>从欧拉公</a:t>
            </a:r>
            <a:r>
              <a:rPr sz="4200" baseline="-6000" dirty="0">
                <a:latin typeface="新宋体" panose="02010609030101010101" charset="-122"/>
                <a:cs typeface="新宋体" panose="02010609030101010101" charset="-122"/>
              </a:rPr>
              <a:t>式</a:t>
            </a:r>
            <a:r>
              <a:rPr sz="4200" spc="-900" baseline="-6000" dirty="0">
                <a:latin typeface="新宋体" panose="02010609030101010101" charset="-122"/>
                <a:cs typeface="新宋体" panose="02010609030101010101" charset="-122"/>
              </a:rPr>
              <a:t> </a:t>
            </a:r>
            <a:r>
              <a:rPr sz="2550" i="1" spc="15" dirty="0">
                <a:latin typeface="Times New Roman" panose="02020603050405020304"/>
                <a:cs typeface="Times New Roman" panose="02020603050405020304"/>
              </a:rPr>
              <a:t>e</a:t>
            </a:r>
            <a:r>
              <a:rPr sz="2550" i="1" spc="-265" dirty="0">
                <a:latin typeface="Times New Roman" panose="02020603050405020304"/>
                <a:cs typeface="Times New Roman" panose="02020603050405020304"/>
              </a:rPr>
              <a:t> </a:t>
            </a:r>
            <a:r>
              <a:rPr sz="2700" i="1" spc="-37" baseline="35000" dirty="0">
                <a:latin typeface="Times New Roman" panose="02020603050405020304"/>
                <a:cs typeface="Times New Roman" panose="02020603050405020304"/>
              </a:rPr>
              <a:t>j</a:t>
            </a:r>
            <a:r>
              <a:rPr sz="2850" i="1" spc="-75" baseline="34000" dirty="0">
                <a:latin typeface="Symbol" panose="05050102010706020507"/>
                <a:cs typeface="Symbol" panose="05050102010706020507"/>
              </a:rPr>
              <a:t></a:t>
            </a:r>
            <a:r>
              <a:rPr sz="2850" i="1" baseline="34000" dirty="0">
                <a:latin typeface="Times New Roman" panose="02020603050405020304"/>
                <a:cs typeface="Times New Roman" panose="02020603050405020304"/>
              </a:rPr>
              <a:t> </a:t>
            </a:r>
            <a:r>
              <a:rPr sz="2850" i="1" spc="44" baseline="34000" dirty="0">
                <a:latin typeface="Times New Roman" panose="02020603050405020304"/>
                <a:cs typeface="Times New Roman" panose="02020603050405020304"/>
              </a:rPr>
              <a:t> </a:t>
            </a:r>
            <a:r>
              <a:rPr sz="2550" spc="20" dirty="0">
                <a:latin typeface="Symbol" panose="05050102010706020507"/>
                <a:cs typeface="Symbol" panose="05050102010706020507"/>
              </a:rPr>
              <a:t></a:t>
            </a:r>
            <a:r>
              <a:rPr sz="2550" spc="-165" dirty="0">
                <a:latin typeface="Times New Roman" panose="02020603050405020304"/>
                <a:cs typeface="Times New Roman" panose="02020603050405020304"/>
              </a:rPr>
              <a:t> </a:t>
            </a:r>
            <a:r>
              <a:rPr sz="2550" spc="15" dirty="0">
                <a:latin typeface="Times New Roman" panose="02020603050405020304"/>
                <a:cs typeface="Times New Roman" panose="02020603050405020304"/>
              </a:rPr>
              <a:t>co</a:t>
            </a:r>
            <a:r>
              <a:rPr sz="2550" spc="-100" dirty="0">
                <a:latin typeface="Times New Roman" panose="02020603050405020304"/>
                <a:cs typeface="Times New Roman" panose="02020603050405020304"/>
              </a:rPr>
              <a:t>s</a:t>
            </a:r>
            <a:r>
              <a:rPr sz="2700" i="1" spc="-60" dirty="0">
                <a:latin typeface="Symbol" panose="05050102010706020507"/>
                <a:cs typeface="Symbol" panose="05050102010706020507"/>
              </a:rPr>
              <a:t></a:t>
            </a:r>
            <a:r>
              <a:rPr sz="2700" i="1" spc="-20" dirty="0">
                <a:latin typeface="Times New Roman" panose="02020603050405020304"/>
                <a:cs typeface="Times New Roman" panose="02020603050405020304"/>
              </a:rPr>
              <a:t> </a:t>
            </a:r>
            <a:r>
              <a:rPr sz="2550" spc="20" dirty="0">
                <a:latin typeface="Symbol" panose="05050102010706020507"/>
                <a:cs typeface="Symbol" panose="05050102010706020507"/>
              </a:rPr>
              <a:t></a:t>
            </a:r>
            <a:r>
              <a:rPr sz="2550" spc="200" dirty="0">
                <a:latin typeface="Times New Roman" panose="02020603050405020304"/>
                <a:cs typeface="Times New Roman" panose="02020603050405020304"/>
              </a:rPr>
              <a:t> </a:t>
            </a:r>
            <a:r>
              <a:rPr sz="2550" i="1" spc="10" dirty="0">
                <a:latin typeface="Times New Roman" panose="02020603050405020304"/>
                <a:cs typeface="Times New Roman" panose="02020603050405020304"/>
              </a:rPr>
              <a:t>j</a:t>
            </a:r>
            <a:r>
              <a:rPr sz="2550" i="1" spc="-370" dirty="0">
                <a:latin typeface="Times New Roman" panose="02020603050405020304"/>
                <a:cs typeface="Times New Roman" panose="02020603050405020304"/>
              </a:rPr>
              <a:t> </a:t>
            </a:r>
            <a:r>
              <a:rPr sz="2550" spc="10" dirty="0">
                <a:latin typeface="Times New Roman" panose="02020603050405020304"/>
                <a:cs typeface="Times New Roman" panose="02020603050405020304"/>
              </a:rPr>
              <a:t>si</a:t>
            </a:r>
            <a:r>
              <a:rPr sz="2550" spc="-25" dirty="0">
                <a:latin typeface="Times New Roman" panose="02020603050405020304"/>
                <a:cs typeface="Times New Roman" panose="02020603050405020304"/>
              </a:rPr>
              <a:t>n</a:t>
            </a:r>
            <a:r>
              <a:rPr sz="2700" i="1" spc="-60" dirty="0">
                <a:latin typeface="Symbol" panose="05050102010706020507"/>
                <a:cs typeface="Symbol" panose="05050102010706020507"/>
              </a:rPr>
              <a:t></a:t>
            </a:r>
            <a:endParaRPr sz="2700">
              <a:latin typeface="Symbol" panose="05050102010706020507"/>
              <a:cs typeface="Symbol" panose="05050102010706020507"/>
            </a:endParaRPr>
          </a:p>
        </p:txBody>
      </p:sp>
      <p:sp>
        <p:nvSpPr>
          <p:cNvPr id="11" name="object 11"/>
          <p:cNvSpPr txBox="1"/>
          <p:nvPr/>
        </p:nvSpPr>
        <p:spPr>
          <a:xfrm>
            <a:off x="3513721" y="3459988"/>
            <a:ext cx="431165" cy="930275"/>
          </a:xfrm>
          <a:prstGeom prst="rect">
            <a:avLst/>
          </a:prstGeom>
        </p:spPr>
        <p:txBody>
          <a:bodyPr vert="horz" wrap="square" lIns="0" tIns="0" rIns="0" bIns="0" rtlCol="0">
            <a:spAutoFit/>
          </a:bodyPr>
          <a:lstStyle/>
          <a:p>
            <a:pPr marL="12700">
              <a:lnSpc>
                <a:spcPts val="1380"/>
              </a:lnSpc>
            </a:pPr>
            <a:r>
              <a:rPr sz="1550" i="1" spc="30" dirty="0">
                <a:latin typeface="Times New Roman" panose="02020603050405020304"/>
                <a:cs typeface="Times New Roman" panose="02020603050405020304"/>
              </a:rPr>
              <a:t>M</a:t>
            </a:r>
            <a:r>
              <a:rPr sz="1550" i="1" spc="-80" dirty="0">
                <a:latin typeface="Times New Roman" panose="02020603050405020304"/>
                <a:cs typeface="Times New Roman" panose="02020603050405020304"/>
              </a:rPr>
              <a:t> </a:t>
            </a:r>
            <a:r>
              <a:rPr sz="1550" spc="-85" dirty="0">
                <a:latin typeface="Symbol" panose="05050102010706020507"/>
                <a:cs typeface="Symbol" panose="05050102010706020507"/>
              </a:rPr>
              <a:t></a:t>
            </a:r>
            <a:r>
              <a:rPr sz="1550" spc="15" dirty="0">
                <a:latin typeface="Times New Roman" panose="02020603050405020304"/>
                <a:cs typeface="Times New Roman" panose="02020603050405020304"/>
              </a:rPr>
              <a:t>1</a:t>
            </a:r>
            <a:endParaRPr sz="1550">
              <a:latin typeface="Times New Roman" panose="02020603050405020304"/>
              <a:cs typeface="Times New Roman" panose="02020603050405020304"/>
            </a:endParaRPr>
          </a:p>
          <a:p>
            <a:pPr marL="22860">
              <a:lnSpc>
                <a:spcPts val="4180"/>
              </a:lnSpc>
            </a:pPr>
            <a:r>
              <a:rPr sz="4050" spc="20" dirty="0">
                <a:latin typeface="Symbol" panose="05050102010706020507"/>
                <a:cs typeface="Symbol" panose="05050102010706020507"/>
              </a:rPr>
              <a:t></a:t>
            </a:r>
            <a:endParaRPr sz="4050">
              <a:latin typeface="Symbol" panose="05050102010706020507"/>
              <a:cs typeface="Symbol" panose="05050102010706020507"/>
            </a:endParaRPr>
          </a:p>
          <a:p>
            <a:pPr marL="51435">
              <a:lnSpc>
                <a:spcPts val="1665"/>
              </a:lnSpc>
            </a:pPr>
            <a:r>
              <a:rPr sz="1550" i="1" spc="100" dirty="0">
                <a:latin typeface="Times New Roman" panose="02020603050405020304"/>
                <a:cs typeface="Times New Roman" panose="02020603050405020304"/>
              </a:rPr>
              <a:t>x</a:t>
            </a:r>
            <a:r>
              <a:rPr sz="1550" spc="70" dirty="0">
                <a:latin typeface="Symbol" panose="05050102010706020507"/>
                <a:cs typeface="Symbol" panose="05050102010706020507"/>
              </a:rPr>
              <a:t></a:t>
            </a:r>
            <a:r>
              <a:rPr sz="1550" spc="1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12" name="object 12"/>
          <p:cNvSpPr txBox="1"/>
          <p:nvPr/>
        </p:nvSpPr>
        <p:spPr>
          <a:xfrm>
            <a:off x="3996816" y="3550920"/>
            <a:ext cx="733425" cy="550545"/>
          </a:xfrm>
          <a:prstGeom prst="rect">
            <a:avLst/>
          </a:prstGeom>
        </p:spPr>
        <p:txBody>
          <a:bodyPr vert="horz" wrap="square" lIns="0" tIns="0" rIns="0" bIns="0" rtlCol="0">
            <a:spAutoFit/>
          </a:bodyPr>
          <a:lstStyle/>
          <a:p>
            <a:pPr marL="12700">
              <a:lnSpc>
                <a:spcPct val="100000"/>
              </a:lnSpc>
            </a:pPr>
            <a:r>
              <a:rPr sz="2700" i="1" spc="5" dirty="0">
                <a:latin typeface="Times New Roman" panose="02020603050405020304"/>
                <a:cs typeface="Times New Roman" panose="02020603050405020304"/>
              </a:rPr>
              <a:t>f</a:t>
            </a:r>
            <a:r>
              <a:rPr sz="2700" i="1" spc="-65" dirty="0">
                <a:latin typeface="Times New Roman" panose="02020603050405020304"/>
                <a:cs typeface="Times New Roman" panose="02020603050405020304"/>
              </a:rPr>
              <a:t> </a:t>
            </a:r>
            <a:r>
              <a:rPr sz="3600" spc="-245" dirty="0">
                <a:latin typeface="Symbol" panose="05050102010706020507"/>
                <a:cs typeface="Symbol" panose="05050102010706020507"/>
              </a:rPr>
              <a:t></a:t>
            </a:r>
            <a:r>
              <a:rPr sz="2700" i="1" spc="130" dirty="0">
                <a:latin typeface="Times New Roman" panose="02020603050405020304"/>
                <a:cs typeface="Times New Roman" panose="02020603050405020304"/>
              </a:rPr>
              <a:t>x</a:t>
            </a:r>
            <a:r>
              <a:rPr sz="3600" spc="-509" dirty="0">
                <a:latin typeface="Symbol" panose="05050102010706020507"/>
                <a:cs typeface="Symbol" panose="05050102010706020507"/>
              </a:rPr>
              <a:t></a:t>
            </a:r>
            <a:r>
              <a:rPr sz="2700" i="1" spc="5" dirty="0">
                <a:latin typeface="Times New Roman" panose="02020603050405020304"/>
                <a:cs typeface="Times New Roman" panose="02020603050405020304"/>
              </a:rPr>
              <a:t>e</a:t>
            </a:r>
            <a:endParaRPr sz="2700">
              <a:latin typeface="Times New Roman" panose="02020603050405020304"/>
              <a:cs typeface="Times New Roman" panose="02020603050405020304"/>
            </a:endParaRPr>
          </a:p>
        </p:txBody>
      </p:sp>
      <p:sp>
        <p:nvSpPr>
          <p:cNvPr id="13" name="object 13"/>
          <p:cNvSpPr txBox="1"/>
          <p:nvPr/>
        </p:nvSpPr>
        <p:spPr>
          <a:xfrm>
            <a:off x="3069475" y="3447288"/>
            <a:ext cx="405765" cy="911225"/>
          </a:xfrm>
          <a:prstGeom prst="rect">
            <a:avLst/>
          </a:prstGeom>
        </p:spPr>
        <p:txBody>
          <a:bodyPr vert="horz" wrap="square" lIns="0" tIns="0" rIns="0" bIns="0" rtlCol="0">
            <a:spAutoFit/>
          </a:bodyPr>
          <a:lstStyle/>
          <a:p>
            <a:pPr marL="12700">
              <a:lnSpc>
                <a:spcPct val="100000"/>
              </a:lnSpc>
              <a:tabLst>
                <a:tab pos="392430" algn="l"/>
              </a:tabLst>
            </a:pPr>
            <a:r>
              <a:rPr sz="2700" u="heavy" spc="150" dirty="0">
                <a:latin typeface="Times New Roman" panose="02020603050405020304"/>
                <a:cs typeface="Times New Roman" panose="02020603050405020304"/>
              </a:rPr>
              <a:t> </a:t>
            </a:r>
            <a:r>
              <a:rPr sz="2700" u="heavy" spc="10" dirty="0">
                <a:latin typeface="Times New Roman" panose="02020603050405020304"/>
                <a:cs typeface="Times New Roman" panose="02020603050405020304"/>
              </a:rPr>
              <a:t>1</a:t>
            </a:r>
            <a:r>
              <a:rPr sz="2700" u="heavy" dirty="0">
                <a:latin typeface="Times New Roman" panose="02020603050405020304"/>
                <a:cs typeface="Times New Roman" panose="02020603050405020304"/>
              </a:rPr>
              <a:t>	</a:t>
            </a:r>
            <a:endParaRPr sz="2700">
              <a:latin typeface="Times New Roman" panose="02020603050405020304"/>
              <a:cs typeface="Times New Roman" panose="02020603050405020304"/>
            </a:endParaRPr>
          </a:p>
          <a:p>
            <a:pPr marL="40640">
              <a:lnSpc>
                <a:spcPct val="100000"/>
              </a:lnSpc>
              <a:spcBef>
                <a:spcPts val="600"/>
              </a:spcBef>
            </a:pPr>
            <a:r>
              <a:rPr sz="2700" i="1" spc="15" dirty="0">
                <a:latin typeface="Times New Roman" panose="02020603050405020304"/>
                <a:cs typeface="Times New Roman" panose="02020603050405020304"/>
              </a:rPr>
              <a:t>M</a:t>
            </a:r>
            <a:endParaRPr sz="2700">
              <a:latin typeface="Times New Roman" panose="02020603050405020304"/>
              <a:cs typeface="Times New Roman" panose="02020603050405020304"/>
            </a:endParaRPr>
          </a:p>
        </p:txBody>
      </p:sp>
      <p:sp>
        <p:nvSpPr>
          <p:cNvPr id="14" name="object 14"/>
          <p:cNvSpPr txBox="1"/>
          <p:nvPr/>
        </p:nvSpPr>
        <p:spPr>
          <a:xfrm>
            <a:off x="2066683" y="3665220"/>
            <a:ext cx="947419" cy="423545"/>
          </a:xfrm>
          <a:prstGeom prst="rect">
            <a:avLst/>
          </a:prstGeom>
        </p:spPr>
        <p:txBody>
          <a:bodyPr vert="horz" wrap="square" lIns="0" tIns="0" rIns="0" bIns="0" rtlCol="0">
            <a:spAutoFit/>
          </a:bodyPr>
          <a:lstStyle/>
          <a:p>
            <a:pPr marL="12700">
              <a:lnSpc>
                <a:spcPct val="100000"/>
              </a:lnSpc>
            </a:pPr>
            <a:r>
              <a:rPr sz="2700" i="1" spc="10" dirty="0">
                <a:latin typeface="Times New Roman" panose="02020603050405020304"/>
                <a:cs typeface="Times New Roman" panose="02020603050405020304"/>
              </a:rPr>
              <a:t>F</a:t>
            </a:r>
            <a:r>
              <a:rPr sz="2700" i="1" spc="-415" dirty="0">
                <a:latin typeface="Times New Roman" panose="02020603050405020304"/>
                <a:cs typeface="Times New Roman" panose="02020603050405020304"/>
              </a:rPr>
              <a:t> </a:t>
            </a:r>
            <a:r>
              <a:rPr sz="2700" spc="-25" dirty="0">
                <a:latin typeface="Times New Roman" panose="02020603050405020304"/>
                <a:cs typeface="Times New Roman" panose="02020603050405020304"/>
              </a:rPr>
              <a:t>(</a:t>
            </a:r>
            <a:r>
              <a:rPr sz="2700" i="1" spc="110" dirty="0">
                <a:latin typeface="Times New Roman" panose="02020603050405020304"/>
                <a:cs typeface="Times New Roman" panose="02020603050405020304"/>
              </a:rPr>
              <a:t>u</a:t>
            </a:r>
            <a:r>
              <a:rPr sz="2700" spc="5" dirty="0">
                <a:latin typeface="Times New Roman" panose="02020603050405020304"/>
                <a:cs typeface="Times New Roman" panose="02020603050405020304"/>
              </a:rPr>
              <a:t>)</a:t>
            </a:r>
            <a:r>
              <a:rPr sz="2700" spc="-85" dirty="0">
                <a:latin typeface="Times New Roman" panose="02020603050405020304"/>
                <a:cs typeface="Times New Roman" panose="02020603050405020304"/>
              </a:rPr>
              <a:t> </a:t>
            </a:r>
            <a:r>
              <a:rPr sz="2700" spc="10" dirty="0">
                <a:latin typeface="Symbol" panose="05050102010706020507"/>
                <a:cs typeface="Symbol" panose="05050102010706020507"/>
              </a:rPr>
              <a:t></a:t>
            </a:r>
            <a:endParaRPr sz="2700">
              <a:latin typeface="Symbol" panose="05050102010706020507"/>
              <a:cs typeface="Symbol" panose="05050102010706020507"/>
            </a:endParaRPr>
          </a:p>
        </p:txBody>
      </p:sp>
      <p:sp>
        <p:nvSpPr>
          <p:cNvPr id="15" name="object 15"/>
          <p:cNvSpPr txBox="1"/>
          <p:nvPr/>
        </p:nvSpPr>
        <p:spPr>
          <a:xfrm>
            <a:off x="4754245" y="3643884"/>
            <a:ext cx="1046480" cy="261620"/>
          </a:xfrm>
          <a:prstGeom prst="rect">
            <a:avLst/>
          </a:prstGeom>
        </p:spPr>
        <p:txBody>
          <a:bodyPr vert="horz" wrap="square" lIns="0" tIns="0" rIns="0" bIns="0" rtlCol="0">
            <a:spAutoFit/>
          </a:bodyPr>
          <a:lstStyle/>
          <a:p>
            <a:pPr marL="12700">
              <a:lnSpc>
                <a:spcPct val="100000"/>
              </a:lnSpc>
            </a:pPr>
            <a:r>
              <a:rPr sz="1550" i="1" spc="10" dirty="0">
                <a:latin typeface="Times New Roman" panose="02020603050405020304"/>
                <a:cs typeface="Times New Roman" panose="02020603050405020304"/>
              </a:rPr>
              <a:t>j</a:t>
            </a:r>
            <a:r>
              <a:rPr sz="1550" i="1" spc="-229" dirty="0">
                <a:latin typeface="Times New Roman" panose="02020603050405020304"/>
                <a:cs typeface="Times New Roman" panose="02020603050405020304"/>
              </a:rPr>
              <a:t> </a:t>
            </a:r>
            <a:r>
              <a:rPr sz="1550" spc="125" dirty="0">
                <a:latin typeface="Times New Roman" panose="02020603050405020304"/>
                <a:cs typeface="Times New Roman" panose="02020603050405020304"/>
              </a:rPr>
              <a:t>(</a:t>
            </a:r>
            <a:r>
              <a:rPr sz="1550" dirty="0">
                <a:latin typeface="Symbol" panose="05050102010706020507"/>
                <a:cs typeface="Symbol" panose="05050102010706020507"/>
              </a:rPr>
              <a:t></a:t>
            </a:r>
            <a:r>
              <a:rPr sz="1550" spc="10" dirty="0">
                <a:latin typeface="Times New Roman" panose="02020603050405020304"/>
                <a:cs typeface="Times New Roman" panose="02020603050405020304"/>
              </a:rPr>
              <a:t>2</a:t>
            </a:r>
            <a:r>
              <a:rPr sz="1650" i="1" spc="-80" dirty="0">
                <a:latin typeface="Symbol" panose="05050102010706020507"/>
                <a:cs typeface="Symbol" panose="05050102010706020507"/>
              </a:rPr>
              <a:t></a:t>
            </a:r>
            <a:r>
              <a:rPr sz="1550" i="1" spc="15" dirty="0">
                <a:latin typeface="Times New Roman" panose="02020603050405020304"/>
                <a:cs typeface="Times New Roman" panose="02020603050405020304"/>
              </a:rPr>
              <a:t>u</a:t>
            </a:r>
            <a:r>
              <a:rPr sz="1550" i="1" spc="105" dirty="0">
                <a:latin typeface="Times New Roman" panose="02020603050405020304"/>
                <a:cs typeface="Times New Roman" panose="02020603050405020304"/>
              </a:rPr>
              <a:t>x</a:t>
            </a:r>
            <a:r>
              <a:rPr sz="1550" spc="185" dirty="0">
                <a:latin typeface="Times New Roman" panose="02020603050405020304"/>
                <a:cs typeface="Times New Roman" panose="02020603050405020304"/>
              </a:rPr>
              <a:t>)</a:t>
            </a:r>
            <a:r>
              <a:rPr sz="1550" spc="10" dirty="0">
                <a:latin typeface="Times New Roman" panose="02020603050405020304"/>
                <a:cs typeface="Times New Roman" panose="02020603050405020304"/>
              </a:rPr>
              <a:t>/</a:t>
            </a:r>
            <a:r>
              <a:rPr sz="1550" spc="-140" dirty="0">
                <a:latin typeface="Times New Roman" panose="02020603050405020304"/>
                <a:cs typeface="Times New Roman" panose="02020603050405020304"/>
              </a:rPr>
              <a:t> </a:t>
            </a:r>
            <a:r>
              <a:rPr sz="1550" i="1" spc="30" dirty="0">
                <a:latin typeface="Times New Roman" panose="02020603050405020304"/>
                <a:cs typeface="Times New Roman" panose="02020603050405020304"/>
              </a:rPr>
              <a:t>M</a:t>
            </a:r>
            <a:endParaRPr sz="1550">
              <a:latin typeface="Times New Roman" panose="02020603050405020304"/>
              <a:cs typeface="Times New Roman" panose="02020603050405020304"/>
            </a:endParaRPr>
          </a:p>
        </p:txBody>
      </p:sp>
      <p:sp>
        <p:nvSpPr>
          <p:cNvPr id="16" name="object 16"/>
          <p:cNvSpPr txBox="1"/>
          <p:nvPr/>
        </p:nvSpPr>
        <p:spPr>
          <a:xfrm>
            <a:off x="3542665" y="5744464"/>
            <a:ext cx="428625" cy="248285"/>
          </a:xfrm>
          <a:prstGeom prst="rect">
            <a:avLst/>
          </a:prstGeom>
        </p:spPr>
        <p:txBody>
          <a:bodyPr vert="horz" wrap="square" lIns="0" tIns="0" rIns="0" bIns="0" rtlCol="0">
            <a:spAutoFit/>
          </a:bodyPr>
          <a:lstStyle/>
          <a:p>
            <a:pPr marL="12700">
              <a:lnSpc>
                <a:spcPct val="100000"/>
              </a:lnSpc>
            </a:pPr>
            <a:r>
              <a:rPr sz="1550" i="1" spc="-5" dirty="0">
                <a:latin typeface="Times New Roman" panose="02020603050405020304"/>
                <a:cs typeface="Times New Roman" panose="02020603050405020304"/>
              </a:rPr>
              <a:t>M</a:t>
            </a:r>
            <a:r>
              <a:rPr sz="1550" i="1" spc="-50" dirty="0">
                <a:latin typeface="Times New Roman" panose="02020603050405020304"/>
                <a:cs typeface="Times New Roman" panose="02020603050405020304"/>
              </a:rPr>
              <a:t> </a:t>
            </a:r>
            <a:r>
              <a:rPr sz="1550" spc="-80" dirty="0">
                <a:latin typeface="Symbol" panose="05050102010706020507"/>
                <a:cs typeface="Symbol" panose="05050102010706020507"/>
              </a:rPr>
              <a:t></a:t>
            </a:r>
            <a:r>
              <a:rPr sz="1550" spc="-5" dirty="0">
                <a:latin typeface="Times New Roman" panose="02020603050405020304"/>
                <a:cs typeface="Times New Roman" panose="02020603050405020304"/>
              </a:rPr>
              <a:t>1</a:t>
            </a:r>
            <a:endParaRPr sz="1550">
              <a:latin typeface="Times New Roman" panose="02020603050405020304"/>
              <a:cs typeface="Times New Roman" panose="02020603050405020304"/>
            </a:endParaRPr>
          </a:p>
        </p:txBody>
      </p:sp>
      <p:sp>
        <p:nvSpPr>
          <p:cNvPr id="17" name="object 17"/>
          <p:cNvSpPr txBox="1"/>
          <p:nvPr/>
        </p:nvSpPr>
        <p:spPr>
          <a:xfrm>
            <a:off x="3581539" y="6407403"/>
            <a:ext cx="342265" cy="248285"/>
          </a:xfrm>
          <a:prstGeom prst="rect">
            <a:avLst/>
          </a:prstGeom>
        </p:spPr>
        <p:txBody>
          <a:bodyPr vert="horz" wrap="square" lIns="0" tIns="0" rIns="0" bIns="0" rtlCol="0">
            <a:spAutoFit/>
          </a:bodyPr>
          <a:lstStyle/>
          <a:p>
            <a:pPr marL="12700">
              <a:lnSpc>
                <a:spcPct val="100000"/>
              </a:lnSpc>
            </a:pPr>
            <a:r>
              <a:rPr sz="1550" i="1" spc="100" dirty="0">
                <a:latin typeface="Times New Roman" panose="02020603050405020304"/>
                <a:cs typeface="Times New Roman" panose="02020603050405020304"/>
              </a:rPr>
              <a:t>x</a:t>
            </a:r>
            <a:r>
              <a:rPr sz="1550" spc="70" dirty="0">
                <a:latin typeface="Symbol" panose="05050102010706020507"/>
                <a:cs typeface="Symbol" panose="05050102010706020507"/>
              </a:rPr>
              <a:t></a:t>
            </a:r>
            <a:r>
              <a:rPr sz="1550" spc="-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18" name="object 18"/>
          <p:cNvSpPr txBox="1"/>
          <p:nvPr/>
        </p:nvSpPr>
        <p:spPr>
          <a:xfrm>
            <a:off x="3127349" y="6209029"/>
            <a:ext cx="305435" cy="415290"/>
          </a:xfrm>
          <a:prstGeom prst="rect">
            <a:avLst/>
          </a:prstGeom>
        </p:spPr>
        <p:txBody>
          <a:bodyPr vert="horz" wrap="square" lIns="0" tIns="0" rIns="0" bIns="0" rtlCol="0">
            <a:spAutoFit/>
          </a:bodyPr>
          <a:lstStyle/>
          <a:p>
            <a:pPr marL="12700">
              <a:lnSpc>
                <a:spcPct val="100000"/>
              </a:lnSpc>
            </a:pPr>
            <a:r>
              <a:rPr sz="2650" i="1" spc="-5" dirty="0">
                <a:latin typeface="Times New Roman" panose="02020603050405020304"/>
                <a:cs typeface="Times New Roman" panose="02020603050405020304"/>
              </a:rPr>
              <a:t>M</a:t>
            </a:r>
            <a:endParaRPr sz="2650">
              <a:latin typeface="Times New Roman" panose="02020603050405020304"/>
              <a:cs typeface="Times New Roman" panose="02020603050405020304"/>
            </a:endParaRPr>
          </a:p>
        </p:txBody>
      </p:sp>
      <p:sp>
        <p:nvSpPr>
          <p:cNvPr id="19" name="object 19"/>
          <p:cNvSpPr txBox="1"/>
          <p:nvPr/>
        </p:nvSpPr>
        <p:spPr>
          <a:xfrm>
            <a:off x="2827921" y="5781040"/>
            <a:ext cx="5878195" cy="68389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r>
              <a:rPr sz="2650" spc="10" dirty="0">
                <a:latin typeface="Times New Roman" panose="02020603050405020304"/>
                <a:cs typeface="Times New Roman" panose="02020603050405020304"/>
              </a:rPr>
              <a:t> </a:t>
            </a:r>
            <a:r>
              <a:rPr sz="3975" u="heavy" spc="240" baseline="35000" dirty="0">
                <a:latin typeface="Times New Roman" panose="02020603050405020304"/>
                <a:cs typeface="Times New Roman" panose="02020603050405020304"/>
              </a:rPr>
              <a:t> </a:t>
            </a:r>
            <a:r>
              <a:rPr sz="3975" u="heavy" spc="-7" baseline="35000" dirty="0">
                <a:latin typeface="Times New Roman" panose="02020603050405020304"/>
                <a:cs typeface="Times New Roman" panose="02020603050405020304"/>
              </a:rPr>
              <a:t>1</a:t>
            </a:r>
            <a:r>
              <a:rPr sz="3975" u="heavy" spc="254" baseline="35000" dirty="0">
                <a:latin typeface="Times New Roman" panose="02020603050405020304"/>
                <a:cs typeface="Times New Roman" panose="02020603050405020304"/>
              </a:rPr>
              <a:t> </a:t>
            </a:r>
            <a:r>
              <a:rPr sz="3975" spc="-112" baseline="35000" dirty="0">
                <a:latin typeface="Times New Roman" panose="02020603050405020304"/>
                <a:cs typeface="Times New Roman" panose="02020603050405020304"/>
              </a:rPr>
              <a:t> </a:t>
            </a:r>
            <a:r>
              <a:rPr sz="5925" spc="15" baseline="-8000" dirty="0">
                <a:latin typeface="Symbol" panose="05050102010706020507"/>
                <a:cs typeface="Symbol" panose="05050102010706020507"/>
              </a:rPr>
              <a:t></a:t>
            </a:r>
            <a:r>
              <a:rPr sz="5925" spc="-150" baseline="-800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f</a:t>
            </a:r>
            <a:r>
              <a:rPr sz="2650" i="1" spc="-30" dirty="0">
                <a:latin typeface="Times New Roman" panose="02020603050405020304"/>
                <a:cs typeface="Times New Roman" panose="02020603050405020304"/>
              </a:rPr>
              <a:t> </a:t>
            </a:r>
            <a:r>
              <a:rPr sz="3500" spc="-210" dirty="0">
                <a:latin typeface="Symbol" panose="05050102010706020507"/>
                <a:cs typeface="Symbol" panose="05050102010706020507"/>
              </a:rPr>
              <a:t></a:t>
            </a:r>
            <a:r>
              <a:rPr sz="2650" i="1" spc="150" dirty="0">
                <a:latin typeface="Times New Roman" panose="02020603050405020304"/>
                <a:cs typeface="Times New Roman" panose="02020603050405020304"/>
              </a:rPr>
              <a:t>x</a:t>
            </a:r>
            <a:r>
              <a:rPr sz="3500" spc="-480" dirty="0">
                <a:latin typeface="Symbol" panose="05050102010706020507"/>
                <a:cs typeface="Symbol" panose="05050102010706020507"/>
              </a:rPr>
              <a:t></a:t>
            </a:r>
            <a:r>
              <a:rPr sz="3500" spc="-380" dirty="0">
                <a:latin typeface="Symbol" panose="05050102010706020507"/>
                <a:cs typeface="Symbol" panose="05050102010706020507"/>
              </a:rPr>
              <a:t></a:t>
            </a:r>
            <a:r>
              <a:rPr sz="2650" spc="-5" dirty="0">
                <a:latin typeface="Times New Roman" panose="02020603050405020304"/>
                <a:cs typeface="Times New Roman" panose="02020603050405020304"/>
              </a:rPr>
              <a:t>cos</a:t>
            </a:r>
            <a:r>
              <a:rPr sz="2650" spc="-265" dirty="0">
                <a:latin typeface="Times New Roman" panose="02020603050405020304"/>
                <a:cs typeface="Times New Roman" panose="02020603050405020304"/>
              </a:rPr>
              <a:t> </a:t>
            </a:r>
            <a:r>
              <a:rPr sz="2650" spc="-120" dirty="0">
                <a:latin typeface="Times New Roman" panose="02020603050405020304"/>
                <a:cs typeface="Times New Roman" panose="02020603050405020304"/>
              </a:rPr>
              <a:t>2</a:t>
            </a:r>
            <a:r>
              <a:rPr sz="2800" i="1" spc="-125" dirty="0">
                <a:latin typeface="Symbol" panose="05050102010706020507"/>
                <a:cs typeface="Symbol" panose="05050102010706020507"/>
              </a:rPr>
              <a:t></a:t>
            </a:r>
            <a:r>
              <a:rPr sz="2650" i="1" spc="-5" dirty="0">
                <a:latin typeface="Times New Roman" panose="02020603050405020304"/>
                <a:cs typeface="Times New Roman" panose="02020603050405020304"/>
              </a:rPr>
              <a:t>ux</a:t>
            </a:r>
            <a:r>
              <a:rPr sz="2650" i="1" spc="-195"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t>
            </a:r>
            <a:r>
              <a:rPr sz="2650" spc="-145"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M</a:t>
            </a:r>
            <a:r>
              <a:rPr sz="2650" i="1" spc="220"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spc="305"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j</a:t>
            </a:r>
            <a:r>
              <a:rPr sz="2650" i="1" spc="-275"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sin</a:t>
            </a:r>
            <a:r>
              <a:rPr sz="2650" spc="-165" dirty="0">
                <a:latin typeface="Times New Roman" panose="02020603050405020304"/>
                <a:cs typeface="Times New Roman" panose="02020603050405020304"/>
              </a:rPr>
              <a:t> </a:t>
            </a:r>
            <a:r>
              <a:rPr sz="2650" spc="-120" dirty="0">
                <a:latin typeface="Times New Roman" panose="02020603050405020304"/>
                <a:cs typeface="Times New Roman" panose="02020603050405020304"/>
              </a:rPr>
              <a:t>2</a:t>
            </a:r>
            <a:r>
              <a:rPr sz="2800" i="1" spc="-120" dirty="0">
                <a:latin typeface="Symbol" panose="05050102010706020507"/>
                <a:cs typeface="Symbol" panose="05050102010706020507"/>
              </a:rPr>
              <a:t></a:t>
            </a:r>
            <a:r>
              <a:rPr sz="2650" i="1" spc="-5" dirty="0">
                <a:latin typeface="Times New Roman" panose="02020603050405020304"/>
                <a:cs typeface="Times New Roman" panose="02020603050405020304"/>
              </a:rPr>
              <a:t>ux</a:t>
            </a:r>
            <a:r>
              <a:rPr sz="2650" i="1" spc="-20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t>
            </a:r>
            <a:r>
              <a:rPr sz="2650" spc="-145"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M</a:t>
            </a:r>
            <a:r>
              <a:rPr sz="2650" i="1" spc="-110" dirty="0">
                <a:latin typeface="Times New Roman" panose="02020603050405020304"/>
                <a:cs typeface="Times New Roman" panose="02020603050405020304"/>
              </a:rPr>
              <a:t> </a:t>
            </a:r>
            <a:r>
              <a:rPr sz="3500" spc="-290" dirty="0">
                <a:latin typeface="Symbol" panose="05050102010706020507"/>
                <a:cs typeface="Symbol" panose="05050102010706020507"/>
              </a:rPr>
              <a:t></a:t>
            </a:r>
            <a:endParaRPr sz="3500">
              <a:latin typeface="Symbol" panose="05050102010706020507"/>
              <a:cs typeface="Symbol" panose="05050102010706020507"/>
            </a:endParaRPr>
          </a:p>
        </p:txBody>
      </p:sp>
      <p:sp>
        <p:nvSpPr>
          <p:cNvPr id="20" name="object 20"/>
          <p:cNvSpPr txBox="1"/>
          <p:nvPr/>
        </p:nvSpPr>
        <p:spPr>
          <a:xfrm>
            <a:off x="1754251" y="933196"/>
            <a:ext cx="5716905" cy="146558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a:lnSpc>
                <a:spcPct val="100000"/>
              </a:lnSpc>
              <a:spcBef>
                <a:spcPts val="40"/>
              </a:spcBef>
            </a:pPr>
            <a:endParaRPr sz="3400">
              <a:latin typeface="Times New Roman" panose="02020603050405020304"/>
              <a:cs typeface="Times New Roman" panose="02020603050405020304"/>
            </a:endParaRPr>
          </a:p>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一维离散傅里叶变换及反变换</a:t>
            </a:r>
            <a:endParaRPr sz="3200">
              <a:latin typeface="新宋体" panose="02010609030101010101" charset="-122"/>
              <a:cs typeface="新宋体" panose="0201060903010101010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402752" rIns="0" bIns="0" rtlCol="0">
            <a:spAutoFit/>
          </a:bodyPr>
          <a:lstStyle/>
          <a:p>
            <a:pPr marL="83185">
              <a:lnSpc>
                <a:spcPts val="3295"/>
              </a:lnSpc>
            </a:pPr>
            <a:r>
              <a:rPr sz="2800" b="0" spc="-5" dirty="0">
                <a:latin typeface="新宋体" panose="02010609030101010101" charset="-122"/>
                <a:cs typeface="新宋体" panose="02010609030101010101" charset="-122"/>
              </a:rPr>
              <a:t>SAN是什么？（续）</a:t>
            </a:r>
            <a:endParaRPr sz="2800">
              <a:latin typeface="新宋体" panose="02010609030101010101" charset="-122"/>
              <a:cs typeface="新宋体" panose="02010609030101010101" charset="-122"/>
            </a:endParaRPr>
          </a:p>
        </p:txBody>
      </p:sp>
      <p:sp>
        <p:nvSpPr>
          <p:cNvPr id="5" name="object 5"/>
          <p:cNvSpPr txBox="1"/>
          <p:nvPr/>
        </p:nvSpPr>
        <p:spPr>
          <a:xfrm>
            <a:off x="1681098" y="2004821"/>
            <a:ext cx="7094602" cy="5129609"/>
          </a:xfrm>
          <a:prstGeom prst="rect">
            <a:avLst/>
          </a:prstGeom>
        </p:spPr>
        <p:txBody>
          <a:bodyPr vert="horz" wrap="square" lIns="0" tIns="0" rIns="0" bIns="0" rtlCol="0">
            <a:spAutoFit/>
          </a:bodyPr>
          <a:lstStyle/>
          <a:p>
            <a:pPr marL="273050" indent="-260350">
              <a:lnSpc>
                <a:spcPct val="100000"/>
              </a:lnSpc>
              <a:buClr>
                <a:srgbClr val="FF3300"/>
              </a:buClr>
              <a:buSzPct val="58000"/>
              <a:buFont typeface="Segoe UI Symbol" panose="020B0502040204020203"/>
              <a:buChar char="•"/>
              <a:tabLst>
                <a:tab pos="273685" algn="l"/>
                <a:tab pos="5911850" algn="l"/>
              </a:tabLst>
            </a:pPr>
            <a:r>
              <a:rPr sz="2400" dirty="0">
                <a:latin typeface="新宋体" panose="02010609030101010101" charset="-122"/>
                <a:cs typeface="新宋体" panose="02010609030101010101" charset="-122"/>
              </a:rPr>
              <a:t>不是client/server,而是client/storage	devices</a:t>
            </a:r>
          </a:p>
          <a:p>
            <a:pPr marL="12700">
              <a:lnSpc>
                <a:spcPct val="100000"/>
              </a:lnSpc>
              <a:spcBef>
                <a:spcPts val="1425"/>
              </a:spcBef>
              <a:tabLst>
                <a:tab pos="327025" algn="l"/>
              </a:tabLst>
            </a:pPr>
            <a:r>
              <a:rPr sz="1700" spc="575" dirty="0">
                <a:solidFill>
                  <a:srgbClr val="FF3300"/>
                </a:solidFill>
                <a:latin typeface="Segoe UI Symbol" panose="020B0502040204020203"/>
                <a:cs typeface="Segoe UI Symbol" panose="020B0502040204020203"/>
              </a:rPr>
              <a:t>•	</a:t>
            </a:r>
            <a:r>
              <a:rPr sz="2400" spc="575" dirty="0">
                <a:latin typeface="新宋体" panose="02010609030101010101" charset="-122"/>
                <a:cs typeface="新宋体" panose="02010609030101010101" charset="-122"/>
              </a:rPr>
              <a:t>独立于LAN之外的高速存储网络</a:t>
            </a:r>
            <a:endParaRPr sz="2400" dirty="0">
              <a:latin typeface="新宋体" panose="02010609030101010101" charset="-122"/>
              <a:cs typeface="新宋体" panose="02010609030101010101" charset="-122"/>
            </a:endParaRPr>
          </a:p>
          <a:p>
            <a:pPr marL="12700">
              <a:lnSpc>
                <a:spcPct val="100000"/>
              </a:lnSpc>
              <a:spcBef>
                <a:spcPts val="1430"/>
              </a:spcBef>
              <a:tabLst>
                <a:tab pos="327025" algn="l"/>
              </a:tabLst>
            </a:pPr>
            <a:r>
              <a:rPr sz="1700" spc="575" dirty="0">
                <a:solidFill>
                  <a:srgbClr val="FF3300"/>
                </a:solidFill>
                <a:latin typeface="Segoe UI Symbol" panose="020B0502040204020203"/>
                <a:cs typeface="Segoe UI Symbol" panose="020B0502040204020203"/>
              </a:rPr>
              <a:t>•	</a:t>
            </a:r>
            <a:r>
              <a:rPr sz="2400" spc="575" dirty="0">
                <a:latin typeface="新宋体" panose="02010609030101010101" charset="-122"/>
                <a:cs typeface="新宋体" panose="02010609030101010101" charset="-122"/>
              </a:rPr>
              <a:t>一般采用高速的光纤通道作为传输媒体（2Gbit/s）</a:t>
            </a:r>
            <a:endParaRPr sz="2400" dirty="0">
              <a:latin typeface="新宋体" panose="02010609030101010101" charset="-122"/>
              <a:cs typeface="新宋体" panose="02010609030101010101" charset="-122"/>
            </a:endParaRPr>
          </a:p>
          <a:p>
            <a:pPr marL="12700">
              <a:lnSpc>
                <a:spcPct val="100000"/>
              </a:lnSpc>
              <a:spcBef>
                <a:spcPts val="1435"/>
              </a:spcBef>
              <a:tabLst>
                <a:tab pos="327025" algn="l"/>
              </a:tabLst>
            </a:pPr>
            <a:r>
              <a:rPr sz="1700" spc="575" dirty="0">
                <a:solidFill>
                  <a:srgbClr val="FF3300"/>
                </a:solidFill>
                <a:latin typeface="Segoe UI Symbol" panose="020B0502040204020203"/>
                <a:cs typeface="Segoe UI Symbol" panose="020B0502040204020203"/>
              </a:rPr>
              <a:t>•	</a:t>
            </a:r>
            <a:r>
              <a:rPr sz="2400" spc="575" dirty="0">
                <a:latin typeface="新宋体" panose="02010609030101010101" charset="-122"/>
                <a:cs typeface="新宋体" panose="02010609030101010101" charset="-122"/>
              </a:rPr>
              <a:t>将存储设备通过光通道互连设备构成一个存储子网</a:t>
            </a:r>
            <a:endParaRPr sz="2400" dirty="0">
              <a:latin typeface="新宋体" panose="02010609030101010101" charset="-122"/>
              <a:cs typeface="新宋体" panose="02010609030101010101" charset="-122"/>
            </a:endParaRPr>
          </a:p>
          <a:p>
            <a:pPr marL="12700">
              <a:lnSpc>
                <a:spcPct val="100000"/>
              </a:lnSpc>
              <a:spcBef>
                <a:spcPts val="1430"/>
              </a:spcBef>
              <a:tabLst>
                <a:tab pos="327025" algn="l"/>
              </a:tabLst>
            </a:pPr>
            <a:r>
              <a:rPr sz="1700" spc="575" dirty="0">
                <a:solidFill>
                  <a:srgbClr val="FF3300"/>
                </a:solidFill>
                <a:latin typeface="Segoe UI Symbol" panose="020B0502040204020203"/>
                <a:cs typeface="Segoe UI Symbol" panose="020B0502040204020203"/>
              </a:rPr>
              <a:t>•	</a:t>
            </a:r>
            <a:r>
              <a:rPr sz="2400" spc="575" dirty="0">
                <a:latin typeface="新宋体" panose="02010609030101010101" charset="-122"/>
                <a:cs typeface="新宋体" panose="02010609030101010101" charset="-122"/>
              </a:rPr>
              <a:t>支持服务器和存储设备之间任意到任意的连接</a:t>
            </a:r>
            <a:endParaRPr sz="2400" dirty="0">
              <a:latin typeface="新宋体" panose="02010609030101010101" charset="-122"/>
              <a:cs typeface="新宋体" panose="02010609030101010101" charset="-122"/>
            </a:endParaRPr>
          </a:p>
          <a:p>
            <a:pPr marL="12700" marR="5080" indent="-635">
              <a:lnSpc>
                <a:spcPct val="100000"/>
              </a:lnSpc>
              <a:spcBef>
                <a:spcPts val="1425"/>
              </a:spcBef>
              <a:tabLst>
                <a:tab pos="327025" algn="l"/>
              </a:tabLst>
            </a:pPr>
            <a:r>
              <a:rPr sz="1700" spc="575" dirty="0">
                <a:solidFill>
                  <a:srgbClr val="FF3300"/>
                </a:solidFill>
                <a:latin typeface="Segoe UI Symbol" panose="020B0502040204020203"/>
                <a:cs typeface="Segoe UI Symbol" panose="020B0502040204020203"/>
              </a:rPr>
              <a:t>•	</a:t>
            </a:r>
            <a:r>
              <a:rPr sz="2400" spc="575" dirty="0">
                <a:latin typeface="新宋体" panose="02010609030101010101" charset="-122"/>
                <a:cs typeface="新宋体" panose="02010609030101010101" charset="-122"/>
              </a:rPr>
              <a:t>SA</a:t>
            </a:r>
            <a:r>
              <a:rPr sz="2400" spc="20" dirty="0">
                <a:latin typeface="新宋体" panose="02010609030101010101" charset="-122"/>
                <a:cs typeface="新宋体" panose="02010609030101010101" charset="-122"/>
              </a:rPr>
              <a:t>N上的任何一</a:t>
            </a:r>
            <a:r>
              <a:rPr sz="2400" spc="10" dirty="0">
                <a:latin typeface="新宋体" panose="02010609030101010101" charset="-122"/>
                <a:cs typeface="新宋体" panose="02010609030101010101" charset="-122"/>
              </a:rPr>
              <a:t>台服务器均可存取网络中的任何一个存 </a:t>
            </a:r>
            <a:r>
              <a:rPr sz="2400" dirty="0">
                <a:latin typeface="新宋体" panose="02010609030101010101" charset="-122"/>
                <a:cs typeface="新宋体" panose="02010609030101010101" charset="-122"/>
              </a:rPr>
              <a:t>储设备</a:t>
            </a:r>
          </a:p>
          <a:p>
            <a:pPr marL="12700">
              <a:lnSpc>
                <a:spcPts val="2840"/>
              </a:lnSpc>
              <a:spcBef>
                <a:spcPts val="1425"/>
              </a:spcBef>
              <a:tabLst>
                <a:tab pos="327025" algn="l"/>
              </a:tabLst>
            </a:pPr>
            <a:r>
              <a:rPr sz="1700" spc="575" dirty="0">
                <a:solidFill>
                  <a:srgbClr val="FF3300"/>
                </a:solidFill>
                <a:latin typeface="Segoe UI Symbol" panose="020B0502040204020203"/>
                <a:cs typeface="Segoe UI Symbol" panose="020B0502040204020203"/>
              </a:rPr>
              <a:t>•	</a:t>
            </a:r>
            <a:r>
              <a:rPr sz="2400" spc="575" dirty="0">
                <a:latin typeface="新宋体" panose="02010609030101010101" charset="-122"/>
                <a:cs typeface="新宋体" panose="02010609030101010101" charset="-122"/>
              </a:rPr>
              <a:t>对网上的存储资源实施集中统一的管理</a:t>
            </a:r>
            <a:endParaRPr sz="2400" dirty="0">
              <a:latin typeface="新宋体" panose="02010609030101010101" charset="-122"/>
              <a:cs typeface="新宋体" panose="02010609030101010101" charset="-122"/>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51" y="4486160"/>
            <a:ext cx="6172200" cy="1144905"/>
          </a:xfrm>
          <a:prstGeom prst="rect">
            <a:avLst/>
          </a:prstGeom>
        </p:spPr>
        <p:txBody>
          <a:bodyPr vert="horz" wrap="square" lIns="0" tIns="0" rIns="0" bIns="0" rtlCol="0">
            <a:spAutoFit/>
          </a:bodyPr>
          <a:lstStyle/>
          <a:p>
            <a:pPr marL="469900">
              <a:lnSpc>
                <a:spcPct val="100000"/>
              </a:lnSpc>
            </a:pPr>
            <a:r>
              <a:rPr sz="2800" spc="-5" dirty="0">
                <a:latin typeface="新宋体" panose="02010609030101010101" charset="-122"/>
                <a:cs typeface="新宋体" panose="02010609030101010101" charset="-122"/>
              </a:rPr>
              <a:t>R(u)和I(u)分别是F(u)的实部和虚部</a:t>
            </a:r>
            <a:endParaRPr sz="2800">
              <a:latin typeface="新宋体" panose="02010609030101010101" charset="-122"/>
              <a:cs typeface="新宋体" panose="02010609030101010101" charset="-122"/>
            </a:endParaRPr>
          </a:p>
          <a:p>
            <a:pPr marL="12700">
              <a:lnSpc>
                <a:spcPts val="3320"/>
              </a:lnSpc>
              <a:spcBef>
                <a:spcPts val="2330"/>
              </a:spcBef>
              <a:tabLst>
                <a:tab pos="4343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相角或相位谱为</a:t>
            </a:r>
            <a:endParaRPr sz="2800">
              <a:latin typeface="新宋体" panose="02010609030101010101" charset="-122"/>
              <a:cs typeface="新宋体" panose="02010609030101010101" charset="-122"/>
            </a:endParaRPr>
          </a:p>
        </p:txBody>
      </p:sp>
      <p:sp>
        <p:nvSpPr>
          <p:cNvPr id="6" name="object 6"/>
          <p:cNvSpPr/>
          <p:nvPr/>
        </p:nvSpPr>
        <p:spPr>
          <a:xfrm>
            <a:off x="4676251" y="2649347"/>
            <a:ext cx="0" cy="340995"/>
          </a:xfrm>
          <a:custGeom>
            <a:avLst/>
            <a:gdLst/>
            <a:ahLst/>
            <a:cxnLst/>
            <a:rect l="l" t="t" r="r" b="b"/>
            <a:pathLst>
              <a:path h="340994">
                <a:moveTo>
                  <a:pt x="0" y="0"/>
                </a:moveTo>
                <a:lnTo>
                  <a:pt x="0" y="340592"/>
                </a:lnTo>
              </a:path>
            </a:pathLst>
          </a:custGeom>
          <a:ln w="13671">
            <a:solidFill>
              <a:srgbClr val="000000"/>
            </a:solidFill>
          </a:ln>
        </p:spPr>
        <p:txBody>
          <a:bodyPr wrap="square" lIns="0" tIns="0" rIns="0" bIns="0" rtlCol="0"/>
          <a:lstStyle/>
          <a:p>
            <a:endParaRPr/>
          </a:p>
        </p:txBody>
      </p:sp>
      <p:sp>
        <p:nvSpPr>
          <p:cNvPr id="7" name="object 7"/>
          <p:cNvSpPr/>
          <p:nvPr/>
        </p:nvSpPr>
        <p:spPr>
          <a:xfrm>
            <a:off x="5221835" y="2649347"/>
            <a:ext cx="0" cy="340995"/>
          </a:xfrm>
          <a:custGeom>
            <a:avLst/>
            <a:gdLst/>
            <a:ahLst/>
            <a:cxnLst/>
            <a:rect l="l" t="t" r="r" b="b"/>
            <a:pathLst>
              <a:path h="340994">
                <a:moveTo>
                  <a:pt x="0" y="0"/>
                </a:moveTo>
                <a:lnTo>
                  <a:pt x="0" y="340592"/>
                </a:lnTo>
              </a:path>
            </a:pathLst>
          </a:custGeom>
          <a:ln w="13671">
            <a:solidFill>
              <a:srgbClr val="000000"/>
            </a:solidFill>
          </a:ln>
        </p:spPr>
        <p:txBody>
          <a:bodyPr wrap="square" lIns="0" tIns="0" rIns="0" bIns="0" rtlCol="0"/>
          <a:lstStyle/>
          <a:p>
            <a:endParaRPr/>
          </a:p>
        </p:txBody>
      </p:sp>
      <p:sp>
        <p:nvSpPr>
          <p:cNvPr id="8" name="object 8"/>
          <p:cNvSpPr txBox="1">
            <a:spLocks noGrp="1"/>
          </p:cNvSpPr>
          <p:nvPr>
            <p:ph type="body" idx="1"/>
          </p:nvPr>
        </p:nvSpPr>
        <p:spPr>
          <a:prstGeom prst="rect">
            <a:avLst/>
          </a:prstGeom>
        </p:spPr>
        <p:txBody>
          <a:bodyPr vert="horz" wrap="square" lIns="0" tIns="171958" rIns="0" bIns="0" rtlCol="0">
            <a:spAutoFit/>
          </a:bodyPr>
          <a:lstStyle/>
          <a:p>
            <a:pPr marL="715010">
              <a:lnSpc>
                <a:spcPct val="100000"/>
              </a:lnSpc>
              <a:tabLst>
                <a:tab pos="108140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傅里叶变换的极坐标表示</a:t>
            </a:r>
            <a:endParaRPr sz="2800">
              <a:latin typeface="新宋体" panose="02010609030101010101" charset="-122"/>
              <a:cs typeface="新宋体" panose="02010609030101010101" charset="-122"/>
            </a:endParaRPr>
          </a:p>
          <a:p>
            <a:pPr marL="2837180">
              <a:lnSpc>
                <a:spcPct val="100000"/>
              </a:lnSpc>
              <a:spcBef>
                <a:spcPts val="1320"/>
              </a:spcBef>
            </a:pPr>
            <a:r>
              <a:rPr i="1" dirty="0">
                <a:latin typeface="Times New Roman" panose="02020603050405020304"/>
                <a:cs typeface="Times New Roman" panose="02020603050405020304"/>
              </a:rPr>
              <a:t>F</a:t>
            </a:r>
            <a:r>
              <a:rPr i="1" spc="-335" dirty="0">
                <a:latin typeface="Times New Roman" panose="02020603050405020304"/>
                <a:cs typeface="Times New Roman" panose="02020603050405020304"/>
              </a:rPr>
              <a:t> </a:t>
            </a:r>
            <a:r>
              <a:rPr sz="2950" spc="-375" dirty="0">
                <a:latin typeface="Symbol" panose="05050102010706020507"/>
                <a:cs typeface="Symbol" panose="05050102010706020507"/>
              </a:rPr>
              <a:t></a:t>
            </a:r>
            <a:r>
              <a:rPr i="1" spc="114" dirty="0">
                <a:latin typeface="Times New Roman" panose="02020603050405020304"/>
                <a:cs typeface="Times New Roman" panose="02020603050405020304"/>
              </a:rPr>
              <a:t>u</a:t>
            </a:r>
            <a:r>
              <a:rPr sz="2950" spc="-265" dirty="0">
                <a:latin typeface="Symbol" panose="05050102010706020507"/>
                <a:cs typeface="Symbol" panose="05050102010706020507"/>
              </a:rPr>
              <a:t></a:t>
            </a:r>
            <a:r>
              <a:rPr sz="2950" spc="-445" dirty="0">
                <a:latin typeface="Times New Roman" panose="02020603050405020304"/>
                <a:cs typeface="Times New Roman" panose="02020603050405020304"/>
              </a:rPr>
              <a:t> </a:t>
            </a:r>
            <a:r>
              <a:rPr dirty="0">
                <a:latin typeface="Symbol" panose="05050102010706020507"/>
                <a:cs typeface="Symbol" panose="05050102010706020507"/>
              </a:rPr>
              <a:t></a:t>
            </a:r>
            <a:r>
              <a:rPr spc="254" dirty="0">
                <a:latin typeface="Times New Roman" panose="02020603050405020304"/>
                <a:cs typeface="Times New Roman" panose="02020603050405020304"/>
              </a:rPr>
              <a:t> </a:t>
            </a:r>
            <a:r>
              <a:rPr i="1" dirty="0">
                <a:latin typeface="Times New Roman" panose="02020603050405020304"/>
                <a:cs typeface="Times New Roman" panose="02020603050405020304"/>
              </a:rPr>
              <a:t>F</a:t>
            </a:r>
            <a:r>
              <a:rPr i="1" spc="-335" dirty="0">
                <a:latin typeface="Times New Roman" panose="02020603050405020304"/>
                <a:cs typeface="Times New Roman" panose="02020603050405020304"/>
              </a:rPr>
              <a:t> </a:t>
            </a:r>
            <a:r>
              <a:rPr sz="2950" spc="-375" dirty="0">
                <a:latin typeface="Symbol" panose="05050102010706020507"/>
                <a:cs typeface="Symbol" panose="05050102010706020507"/>
              </a:rPr>
              <a:t></a:t>
            </a:r>
            <a:r>
              <a:rPr i="1" spc="114" dirty="0">
                <a:latin typeface="Times New Roman" panose="02020603050405020304"/>
                <a:cs typeface="Times New Roman" panose="02020603050405020304"/>
              </a:rPr>
              <a:t>u</a:t>
            </a:r>
            <a:r>
              <a:rPr sz="2950" spc="-120" dirty="0">
                <a:latin typeface="Symbol" panose="05050102010706020507"/>
                <a:cs typeface="Symbol" panose="05050102010706020507"/>
              </a:rPr>
              <a:t></a:t>
            </a:r>
            <a:r>
              <a:rPr i="1" spc="85" dirty="0">
                <a:latin typeface="Times New Roman" panose="02020603050405020304"/>
                <a:cs typeface="Times New Roman" panose="02020603050405020304"/>
              </a:rPr>
              <a:t>e</a:t>
            </a:r>
            <a:r>
              <a:rPr sz="2250" spc="30" baseline="37000" dirty="0">
                <a:latin typeface="Symbol" panose="05050102010706020507"/>
                <a:cs typeface="Symbol" panose="05050102010706020507"/>
              </a:rPr>
              <a:t></a:t>
            </a:r>
            <a:r>
              <a:rPr sz="2250" spc="-7" baseline="37000" dirty="0">
                <a:latin typeface="Times New Roman" panose="02020603050405020304"/>
                <a:cs typeface="Times New Roman" panose="02020603050405020304"/>
              </a:rPr>
              <a:t> </a:t>
            </a:r>
            <a:r>
              <a:rPr sz="2250" i="1" baseline="37000" dirty="0">
                <a:latin typeface="Times New Roman" panose="02020603050405020304"/>
                <a:cs typeface="Times New Roman" panose="02020603050405020304"/>
              </a:rPr>
              <a:t>j</a:t>
            </a:r>
            <a:r>
              <a:rPr sz="2400" i="1" spc="-52" baseline="35000" dirty="0">
                <a:latin typeface="Symbol" panose="05050102010706020507"/>
                <a:cs typeface="Symbol" panose="05050102010706020507"/>
              </a:rPr>
              <a:t></a:t>
            </a:r>
            <a:r>
              <a:rPr sz="2400" i="1" spc="-367" baseline="35000" dirty="0">
                <a:latin typeface="Times New Roman" panose="02020603050405020304"/>
                <a:cs typeface="Times New Roman" panose="02020603050405020304"/>
              </a:rPr>
              <a:t> </a:t>
            </a:r>
            <a:r>
              <a:rPr sz="3075" spc="-322" baseline="27000" dirty="0">
                <a:latin typeface="Symbol" panose="05050102010706020507"/>
                <a:cs typeface="Symbol" panose="05050102010706020507"/>
              </a:rPr>
              <a:t></a:t>
            </a:r>
            <a:r>
              <a:rPr sz="2250" i="1" spc="225" baseline="37000" dirty="0">
                <a:latin typeface="Times New Roman" panose="02020603050405020304"/>
                <a:cs typeface="Times New Roman" panose="02020603050405020304"/>
              </a:rPr>
              <a:t>u</a:t>
            </a:r>
            <a:r>
              <a:rPr sz="3075" spc="-277" baseline="27000" dirty="0">
                <a:latin typeface="Symbol" panose="05050102010706020507"/>
                <a:cs typeface="Symbol" panose="05050102010706020507"/>
              </a:rPr>
              <a:t></a:t>
            </a:r>
            <a:endParaRPr sz="3075" baseline="27000">
              <a:latin typeface="Symbol" panose="05050102010706020507"/>
              <a:cs typeface="Symbol" panose="05050102010706020507"/>
            </a:endParaRPr>
          </a:p>
          <a:p>
            <a:pPr marL="1172210">
              <a:lnSpc>
                <a:spcPts val="3295"/>
              </a:lnSpc>
              <a:spcBef>
                <a:spcPts val="1885"/>
              </a:spcBef>
              <a:tabLst>
                <a:tab pos="155003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幅度或频率谱为</a:t>
            </a:r>
            <a:endParaRPr sz="2800">
              <a:latin typeface="新宋体" panose="02010609030101010101" charset="-122"/>
              <a:cs typeface="新宋体" panose="02010609030101010101" charset="-122"/>
            </a:endParaRPr>
          </a:p>
        </p:txBody>
      </p:sp>
      <p:sp>
        <p:nvSpPr>
          <p:cNvPr id="9" name="object 9"/>
          <p:cNvSpPr/>
          <p:nvPr/>
        </p:nvSpPr>
        <p:spPr>
          <a:xfrm>
            <a:off x="3822837" y="3949589"/>
            <a:ext cx="0" cy="337820"/>
          </a:xfrm>
          <a:custGeom>
            <a:avLst/>
            <a:gdLst/>
            <a:ahLst/>
            <a:cxnLst/>
            <a:rect l="l" t="t" r="r" b="b"/>
            <a:pathLst>
              <a:path h="337820">
                <a:moveTo>
                  <a:pt x="0" y="0"/>
                </a:moveTo>
                <a:lnTo>
                  <a:pt x="0" y="337584"/>
                </a:lnTo>
              </a:path>
            </a:pathLst>
          </a:custGeom>
          <a:ln w="13342">
            <a:solidFill>
              <a:srgbClr val="000000"/>
            </a:solidFill>
          </a:ln>
        </p:spPr>
        <p:txBody>
          <a:bodyPr wrap="square" lIns="0" tIns="0" rIns="0" bIns="0" rtlCol="0"/>
          <a:lstStyle/>
          <a:p>
            <a:endParaRPr/>
          </a:p>
        </p:txBody>
      </p:sp>
      <p:sp>
        <p:nvSpPr>
          <p:cNvPr id="10" name="object 10"/>
          <p:cNvSpPr/>
          <p:nvPr/>
        </p:nvSpPr>
        <p:spPr>
          <a:xfrm>
            <a:off x="4356233" y="3949589"/>
            <a:ext cx="0" cy="337820"/>
          </a:xfrm>
          <a:custGeom>
            <a:avLst/>
            <a:gdLst/>
            <a:ahLst/>
            <a:cxnLst/>
            <a:rect l="l" t="t" r="r" b="b"/>
            <a:pathLst>
              <a:path h="337820">
                <a:moveTo>
                  <a:pt x="0" y="0"/>
                </a:moveTo>
                <a:lnTo>
                  <a:pt x="0" y="337584"/>
                </a:lnTo>
              </a:path>
            </a:pathLst>
          </a:custGeom>
          <a:ln w="13342">
            <a:solidFill>
              <a:srgbClr val="000000"/>
            </a:solidFill>
          </a:ln>
        </p:spPr>
        <p:txBody>
          <a:bodyPr wrap="square" lIns="0" tIns="0" rIns="0" bIns="0" rtlCol="0"/>
          <a:lstStyle/>
          <a:p>
            <a:endParaRPr/>
          </a:p>
        </p:txBody>
      </p:sp>
      <p:sp>
        <p:nvSpPr>
          <p:cNvPr id="11" name="object 11"/>
          <p:cNvSpPr/>
          <p:nvPr/>
        </p:nvSpPr>
        <p:spPr>
          <a:xfrm>
            <a:off x="6162940" y="3934350"/>
            <a:ext cx="119380" cy="0"/>
          </a:xfrm>
          <a:custGeom>
            <a:avLst/>
            <a:gdLst/>
            <a:ahLst/>
            <a:cxnLst/>
            <a:rect l="l" t="t" r="r" b="b"/>
            <a:pathLst>
              <a:path w="119379">
                <a:moveTo>
                  <a:pt x="0" y="0"/>
                </a:moveTo>
                <a:lnTo>
                  <a:pt x="118870" y="0"/>
                </a:lnTo>
              </a:path>
            </a:pathLst>
          </a:custGeom>
          <a:ln w="6926">
            <a:solidFill>
              <a:srgbClr val="000000"/>
            </a:solidFill>
          </a:ln>
        </p:spPr>
        <p:txBody>
          <a:bodyPr wrap="square" lIns="0" tIns="0" rIns="0" bIns="0" rtlCol="0"/>
          <a:lstStyle/>
          <a:p>
            <a:endParaRPr/>
          </a:p>
        </p:txBody>
      </p:sp>
      <p:sp>
        <p:nvSpPr>
          <p:cNvPr id="12" name="object 12"/>
          <p:cNvSpPr txBox="1"/>
          <p:nvPr/>
        </p:nvSpPr>
        <p:spPr>
          <a:xfrm>
            <a:off x="6165469" y="3941064"/>
            <a:ext cx="122555" cy="241300"/>
          </a:xfrm>
          <a:prstGeom prst="rect">
            <a:avLst/>
          </a:prstGeom>
        </p:spPr>
        <p:txBody>
          <a:bodyPr vert="horz" wrap="square" lIns="0" tIns="0" rIns="0" bIns="0" rtlCol="0">
            <a:spAutoFit/>
          </a:bodyPr>
          <a:lstStyle/>
          <a:p>
            <a:pPr marL="12700">
              <a:lnSpc>
                <a:spcPct val="100000"/>
              </a:lnSpc>
            </a:pPr>
            <a:r>
              <a:rPr sz="1500" spc="10" dirty="0">
                <a:latin typeface="Times New Roman" panose="02020603050405020304"/>
                <a:cs typeface="Times New Roman" panose="02020603050405020304"/>
              </a:rPr>
              <a:t>2</a:t>
            </a:r>
            <a:endParaRPr sz="1500">
              <a:latin typeface="Times New Roman" panose="02020603050405020304"/>
              <a:cs typeface="Times New Roman" panose="02020603050405020304"/>
            </a:endParaRPr>
          </a:p>
        </p:txBody>
      </p:sp>
      <p:sp>
        <p:nvSpPr>
          <p:cNvPr id="13" name="object 13"/>
          <p:cNvSpPr txBox="1"/>
          <p:nvPr/>
        </p:nvSpPr>
        <p:spPr>
          <a:xfrm>
            <a:off x="6164719" y="3672078"/>
            <a:ext cx="122555" cy="241300"/>
          </a:xfrm>
          <a:prstGeom prst="rect">
            <a:avLst/>
          </a:prstGeom>
        </p:spPr>
        <p:txBody>
          <a:bodyPr vert="horz" wrap="square" lIns="0" tIns="0" rIns="0" bIns="0" rtlCol="0">
            <a:spAutoFit/>
          </a:bodyPr>
          <a:lstStyle/>
          <a:p>
            <a:pPr marL="12700">
              <a:lnSpc>
                <a:spcPct val="100000"/>
              </a:lnSpc>
            </a:pPr>
            <a:r>
              <a:rPr sz="1500" spc="10" dirty="0">
                <a:latin typeface="Times New Roman" panose="02020603050405020304"/>
                <a:cs typeface="Times New Roman" panose="02020603050405020304"/>
              </a:rPr>
              <a:t>1</a:t>
            </a:r>
            <a:endParaRPr sz="1500">
              <a:latin typeface="Times New Roman" panose="02020603050405020304"/>
              <a:cs typeface="Times New Roman" panose="02020603050405020304"/>
            </a:endParaRPr>
          </a:p>
        </p:txBody>
      </p:sp>
      <p:sp>
        <p:nvSpPr>
          <p:cNvPr id="14" name="object 14"/>
          <p:cNvSpPr txBox="1"/>
          <p:nvPr/>
        </p:nvSpPr>
        <p:spPr>
          <a:xfrm>
            <a:off x="5159641" y="3862578"/>
            <a:ext cx="927100" cy="241300"/>
          </a:xfrm>
          <a:prstGeom prst="rect">
            <a:avLst/>
          </a:prstGeom>
        </p:spPr>
        <p:txBody>
          <a:bodyPr vert="horz" wrap="square" lIns="0" tIns="0" rIns="0" bIns="0" rtlCol="0">
            <a:spAutoFit/>
          </a:bodyPr>
          <a:lstStyle/>
          <a:p>
            <a:pPr marL="12700">
              <a:lnSpc>
                <a:spcPct val="100000"/>
              </a:lnSpc>
              <a:tabLst>
                <a:tab pos="816610" algn="l"/>
              </a:tabLst>
            </a:pPr>
            <a:r>
              <a:rPr sz="1500" spc="10" dirty="0">
                <a:latin typeface="Times New Roman" panose="02020603050405020304"/>
                <a:cs typeface="Times New Roman" panose="02020603050405020304"/>
              </a:rPr>
              <a:t>2	2</a:t>
            </a:r>
            <a:endParaRPr sz="1500">
              <a:latin typeface="Times New Roman" panose="02020603050405020304"/>
              <a:cs typeface="Times New Roman" panose="02020603050405020304"/>
            </a:endParaRPr>
          </a:p>
        </p:txBody>
      </p:sp>
      <p:sp>
        <p:nvSpPr>
          <p:cNvPr id="15" name="object 15"/>
          <p:cNvSpPr txBox="1"/>
          <p:nvPr/>
        </p:nvSpPr>
        <p:spPr>
          <a:xfrm>
            <a:off x="3837597" y="3648202"/>
            <a:ext cx="2353310" cy="647065"/>
          </a:xfrm>
          <a:prstGeom prst="rect">
            <a:avLst/>
          </a:prstGeom>
        </p:spPr>
        <p:txBody>
          <a:bodyPr vert="horz" wrap="square" lIns="0" tIns="0" rIns="0" bIns="0" rtlCol="0">
            <a:spAutoFit/>
          </a:bodyPr>
          <a:lstStyle/>
          <a:p>
            <a:pPr marL="12700">
              <a:lnSpc>
                <a:spcPts val="5090"/>
              </a:lnSpc>
              <a:tabLst>
                <a:tab pos="798195" algn="l"/>
                <a:tab pos="1830705" algn="l"/>
              </a:tabLst>
            </a:pPr>
            <a:r>
              <a:rPr sz="2150" i="1" spc="20" dirty="0">
                <a:latin typeface="Times New Roman" panose="02020603050405020304"/>
                <a:cs typeface="Times New Roman" panose="02020603050405020304"/>
              </a:rPr>
              <a:t>F</a:t>
            </a:r>
            <a:r>
              <a:rPr sz="2150" i="1" spc="-350" dirty="0">
                <a:latin typeface="Times New Roman" panose="02020603050405020304"/>
                <a:cs typeface="Times New Roman" panose="02020603050405020304"/>
              </a:rPr>
              <a:t> </a:t>
            </a:r>
            <a:r>
              <a:rPr sz="2950" spc="-280" dirty="0">
                <a:latin typeface="Symbol" panose="05050102010706020507"/>
                <a:cs typeface="Symbol" panose="05050102010706020507"/>
              </a:rPr>
              <a:t></a:t>
            </a:r>
            <a:r>
              <a:rPr sz="2950" spc="345" dirty="0">
                <a:latin typeface="Times New Roman" panose="02020603050405020304"/>
                <a:cs typeface="Times New Roman" panose="02020603050405020304"/>
              </a:rPr>
              <a:t> </a:t>
            </a:r>
            <a:r>
              <a:rPr sz="2950" spc="-280" dirty="0">
                <a:latin typeface="Symbol" panose="05050102010706020507"/>
                <a:cs typeface="Symbol" panose="05050102010706020507"/>
              </a:rPr>
              <a:t></a:t>
            </a:r>
            <a:r>
              <a:rPr sz="2950" dirty="0">
                <a:latin typeface="Times New Roman" panose="02020603050405020304"/>
                <a:cs typeface="Times New Roman" panose="02020603050405020304"/>
              </a:rPr>
              <a:t>	</a:t>
            </a:r>
            <a:r>
              <a:rPr sz="4250" spc="-715" dirty="0">
                <a:latin typeface="Symbol" panose="05050102010706020507"/>
                <a:cs typeface="Symbol" panose="05050102010706020507"/>
              </a:rPr>
              <a:t></a:t>
            </a:r>
            <a:r>
              <a:rPr sz="4250" spc="30" dirty="0">
                <a:latin typeface="Times New Roman" panose="02020603050405020304"/>
                <a:cs typeface="Times New Roman" panose="02020603050405020304"/>
              </a:rPr>
              <a:t> </a:t>
            </a:r>
            <a:r>
              <a:rPr sz="2950" spc="-280" dirty="0">
                <a:latin typeface="Symbol" panose="05050102010706020507"/>
                <a:cs typeface="Symbol" panose="05050102010706020507"/>
              </a:rPr>
              <a:t></a:t>
            </a:r>
            <a:r>
              <a:rPr sz="2950" spc="345" dirty="0">
                <a:latin typeface="Times New Roman" panose="02020603050405020304"/>
                <a:cs typeface="Times New Roman" panose="02020603050405020304"/>
              </a:rPr>
              <a:t> </a:t>
            </a:r>
            <a:r>
              <a:rPr sz="2950" spc="-280" dirty="0">
                <a:latin typeface="Symbol" panose="05050102010706020507"/>
                <a:cs typeface="Symbol" panose="05050102010706020507"/>
              </a:rPr>
              <a:t></a:t>
            </a:r>
            <a:r>
              <a:rPr sz="2950" dirty="0">
                <a:latin typeface="Times New Roman" panose="02020603050405020304"/>
                <a:cs typeface="Times New Roman" panose="02020603050405020304"/>
              </a:rPr>
              <a:t>	</a:t>
            </a:r>
            <a:r>
              <a:rPr sz="2950" spc="-280" dirty="0">
                <a:latin typeface="Symbol" panose="05050102010706020507"/>
                <a:cs typeface="Symbol" panose="05050102010706020507"/>
              </a:rPr>
              <a:t></a:t>
            </a:r>
            <a:r>
              <a:rPr sz="2950" spc="345" dirty="0">
                <a:latin typeface="Times New Roman" panose="02020603050405020304"/>
                <a:cs typeface="Times New Roman" panose="02020603050405020304"/>
              </a:rPr>
              <a:t> </a:t>
            </a:r>
            <a:r>
              <a:rPr sz="2950" spc="-280" dirty="0">
                <a:latin typeface="Symbol" panose="05050102010706020507"/>
                <a:cs typeface="Symbol" panose="05050102010706020507"/>
              </a:rPr>
              <a:t></a:t>
            </a:r>
            <a:r>
              <a:rPr sz="2950" spc="204" dirty="0">
                <a:latin typeface="Times New Roman" panose="02020603050405020304"/>
                <a:cs typeface="Times New Roman" panose="02020603050405020304"/>
              </a:rPr>
              <a:t> </a:t>
            </a:r>
            <a:r>
              <a:rPr sz="4250" spc="-844" dirty="0">
                <a:latin typeface="Symbol" panose="05050102010706020507"/>
                <a:cs typeface="Symbol" panose="05050102010706020507"/>
              </a:rPr>
              <a:t></a:t>
            </a:r>
            <a:endParaRPr sz="4250">
              <a:latin typeface="Symbol" panose="05050102010706020507"/>
              <a:cs typeface="Symbol" panose="05050102010706020507"/>
            </a:endParaRPr>
          </a:p>
        </p:txBody>
      </p:sp>
      <p:sp>
        <p:nvSpPr>
          <p:cNvPr id="16" name="object 16"/>
          <p:cNvSpPr txBox="1"/>
          <p:nvPr/>
        </p:nvSpPr>
        <p:spPr>
          <a:xfrm>
            <a:off x="4107332" y="3914902"/>
            <a:ext cx="1788795" cy="340360"/>
          </a:xfrm>
          <a:prstGeom prst="rect">
            <a:avLst/>
          </a:prstGeom>
        </p:spPr>
        <p:txBody>
          <a:bodyPr vert="horz" wrap="square" lIns="0" tIns="0" rIns="0" bIns="0" rtlCol="0">
            <a:spAutoFit/>
          </a:bodyPr>
          <a:lstStyle/>
          <a:p>
            <a:pPr marL="12700">
              <a:lnSpc>
                <a:spcPct val="100000"/>
              </a:lnSpc>
              <a:tabLst>
                <a:tab pos="323850" algn="l"/>
                <a:tab pos="1231265" algn="l"/>
              </a:tabLst>
            </a:pPr>
            <a:r>
              <a:rPr sz="2150" i="1" spc="15" dirty="0">
                <a:latin typeface="Times New Roman" panose="02020603050405020304"/>
                <a:cs typeface="Times New Roman" panose="02020603050405020304"/>
              </a:rPr>
              <a:t>u	</a:t>
            </a:r>
            <a:r>
              <a:rPr sz="2150" spc="15" dirty="0">
                <a:latin typeface="Symbol" panose="05050102010706020507"/>
                <a:cs typeface="Symbol" panose="05050102010706020507"/>
              </a:rPr>
              <a:t></a:t>
            </a:r>
            <a:r>
              <a:rPr sz="2150" spc="15" dirty="0">
                <a:latin typeface="Times New Roman" panose="02020603050405020304"/>
                <a:cs typeface="Times New Roman" panose="02020603050405020304"/>
              </a:rPr>
              <a:t> </a:t>
            </a:r>
            <a:r>
              <a:rPr sz="2150" spc="-200" dirty="0">
                <a:latin typeface="Times New Roman" panose="02020603050405020304"/>
                <a:cs typeface="Times New Roman" panose="02020603050405020304"/>
              </a:rPr>
              <a:t> </a:t>
            </a:r>
            <a:r>
              <a:rPr sz="2150" i="1" spc="20" dirty="0">
                <a:latin typeface="Times New Roman" panose="02020603050405020304"/>
                <a:cs typeface="Times New Roman" panose="02020603050405020304"/>
              </a:rPr>
              <a:t>R</a:t>
            </a:r>
            <a:r>
              <a:rPr sz="2150" i="1" spc="50" dirty="0">
                <a:latin typeface="Times New Roman" panose="02020603050405020304"/>
                <a:cs typeface="Times New Roman" panose="02020603050405020304"/>
              </a:rPr>
              <a:t> </a:t>
            </a:r>
            <a:r>
              <a:rPr sz="2150" i="1" spc="15" dirty="0">
                <a:latin typeface="Times New Roman" panose="02020603050405020304"/>
                <a:cs typeface="Times New Roman" panose="02020603050405020304"/>
              </a:rPr>
              <a:t>u</a:t>
            </a:r>
            <a:r>
              <a:rPr sz="2150" i="1" dirty="0">
                <a:latin typeface="Times New Roman" panose="02020603050405020304"/>
                <a:cs typeface="Times New Roman" panose="02020603050405020304"/>
              </a:rPr>
              <a:t>	</a:t>
            </a:r>
            <a:r>
              <a:rPr sz="2150" spc="15" dirty="0">
                <a:latin typeface="Symbol" panose="05050102010706020507"/>
                <a:cs typeface="Symbol" panose="05050102010706020507"/>
              </a:rPr>
              <a:t></a:t>
            </a:r>
            <a:r>
              <a:rPr sz="2150" spc="-125" dirty="0">
                <a:latin typeface="Times New Roman" panose="02020603050405020304"/>
                <a:cs typeface="Times New Roman" panose="02020603050405020304"/>
              </a:rPr>
              <a:t> </a:t>
            </a:r>
            <a:r>
              <a:rPr sz="2150" i="1" spc="10" dirty="0">
                <a:latin typeface="Times New Roman" panose="02020603050405020304"/>
                <a:cs typeface="Times New Roman" panose="02020603050405020304"/>
              </a:rPr>
              <a:t>I</a:t>
            </a:r>
            <a:r>
              <a:rPr sz="2150" i="1" dirty="0">
                <a:latin typeface="Times New Roman" panose="02020603050405020304"/>
                <a:cs typeface="Times New Roman" panose="02020603050405020304"/>
              </a:rPr>
              <a:t> </a:t>
            </a:r>
            <a:r>
              <a:rPr sz="2150" i="1" spc="-225" dirty="0">
                <a:latin typeface="Times New Roman" panose="02020603050405020304"/>
                <a:cs typeface="Times New Roman" panose="02020603050405020304"/>
              </a:rPr>
              <a:t> </a:t>
            </a:r>
            <a:r>
              <a:rPr sz="2150" i="1" spc="15" dirty="0">
                <a:latin typeface="Times New Roman" panose="02020603050405020304"/>
                <a:cs typeface="Times New Roman" panose="02020603050405020304"/>
              </a:rPr>
              <a:t>u</a:t>
            </a:r>
            <a:endParaRPr sz="2150">
              <a:latin typeface="Times New Roman" panose="02020603050405020304"/>
              <a:cs typeface="Times New Roman" panose="02020603050405020304"/>
            </a:endParaRPr>
          </a:p>
        </p:txBody>
      </p:sp>
      <p:sp>
        <p:nvSpPr>
          <p:cNvPr id="17" name="object 17"/>
          <p:cNvSpPr txBox="1"/>
          <p:nvPr/>
        </p:nvSpPr>
        <p:spPr>
          <a:xfrm>
            <a:off x="5962777" y="6223508"/>
            <a:ext cx="133350" cy="342265"/>
          </a:xfrm>
          <a:prstGeom prst="rect">
            <a:avLst/>
          </a:prstGeom>
        </p:spPr>
        <p:txBody>
          <a:bodyPr vert="horz" wrap="square" lIns="0" tIns="0" rIns="0" bIns="0" rtlCol="0">
            <a:spAutoFit/>
          </a:bodyPr>
          <a:lstStyle/>
          <a:p>
            <a:pPr marL="12700">
              <a:lnSpc>
                <a:spcPct val="100000"/>
              </a:lnSpc>
            </a:pP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8" name="object 18"/>
          <p:cNvSpPr txBox="1"/>
          <p:nvPr/>
        </p:nvSpPr>
        <p:spPr>
          <a:xfrm>
            <a:off x="5312790" y="6223508"/>
            <a:ext cx="133350" cy="342265"/>
          </a:xfrm>
          <a:prstGeom prst="rect">
            <a:avLst/>
          </a:prstGeom>
        </p:spPr>
        <p:txBody>
          <a:bodyPr vert="horz" wrap="square" lIns="0" tIns="0" rIns="0" bIns="0" rtlCol="0">
            <a:spAutoFit/>
          </a:bodyPr>
          <a:lstStyle/>
          <a:p>
            <a:pPr marL="12700">
              <a:lnSpc>
                <a:spcPct val="100000"/>
              </a:lnSpc>
            </a:pP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9" name="object 19"/>
          <p:cNvSpPr txBox="1"/>
          <p:nvPr/>
        </p:nvSpPr>
        <p:spPr>
          <a:xfrm>
            <a:off x="5312790" y="6064986"/>
            <a:ext cx="782955" cy="452755"/>
          </a:xfrm>
          <a:prstGeom prst="rect">
            <a:avLst/>
          </a:prstGeom>
        </p:spPr>
        <p:txBody>
          <a:bodyPr vert="horz" wrap="square" lIns="0" tIns="0" rIns="0" bIns="0" rtlCol="0">
            <a:spAutoFit/>
          </a:bodyPr>
          <a:lstStyle/>
          <a:p>
            <a:pPr marL="12700">
              <a:lnSpc>
                <a:spcPct val="100000"/>
              </a:lnSpc>
            </a:pPr>
            <a:r>
              <a:rPr sz="3300" baseline="27000" dirty="0">
                <a:latin typeface="Symbol" panose="05050102010706020507"/>
                <a:cs typeface="Symbol" panose="05050102010706020507"/>
              </a:rPr>
              <a:t></a:t>
            </a:r>
            <a:r>
              <a:rPr sz="3300" spc="-412" baseline="27000" dirty="0">
                <a:latin typeface="Times New Roman" panose="02020603050405020304"/>
                <a:cs typeface="Times New Roman" panose="02020603050405020304"/>
              </a:rPr>
              <a:t> </a:t>
            </a:r>
            <a:r>
              <a:rPr sz="2200" i="1" spc="10" dirty="0">
                <a:latin typeface="Times New Roman" panose="02020603050405020304"/>
                <a:cs typeface="Times New Roman" panose="02020603050405020304"/>
              </a:rPr>
              <a:t>R</a:t>
            </a:r>
            <a:r>
              <a:rPr sz="2950" spc="-375" dirty="0">
                <a:latin typeface="Symbol" panose="05050102010706020507"/>
                <a:cs typeface="Symbol" panose="05050102010706020507"/>
              </a:rPr>
              <a:t></a:t>
            </a:r>
            <a:r>
              <a:rPr sz="2200" i="1" spc="114" dirty="0">
                <a:latin typeface="Times New Roman" panose="02020603050405020304"/>
                <a:cs typeface="Times New Roman" panose="02020603050405020304"/>
              </a:rPr>
              <a:t>u</a:t>
            </a:r>
            <a:r>
              <a:rPr sz="2950" spc="-180" dirty="0">
                <a:latin typeface="Symbol" panose="05050102010706020507"/>
                <a:cs typeface="Symbol" panose="05050102010706020507"/>
              </a:rPr>
              <a:t></a:t>
            </a:r>
            <a:r>
              <a:rPr sz="3300" baseline="27000" dirty="0">
                <a:latin typeface="Symbol" panose="05050102010706020507"/>
                <a:cs typeface="Symbol" panose="05050102010706020507"/>
              </a:rPr>
              <a:t></a:t>
            </a:r>
            <a:endParaRPr sz="3300" baseline="27000">
              <a:latin typeface="Symbol" panose="05050102010706020507"/>
              <a:cs typeface="Symbol" panose="05050102010706020507"/>
            </a:endParaRPr>
          </a:p>
        </p:txBody>
      </p:sp>
      <p:sp>
        <p:nvSpPr>
          <p:cNvPr id="20" name="object 20"/>
          <p:cNvSpPr txBox="1"/>
          <p:nvPr/>
        </p:nvSpPr>
        <p:spPr>
          <a:xfrm>
            <a:off x="3887089" y="5848603"/>
            <a:ext cx="2208530" cy="452120"/>
          </a:xfrm>
          <a:prstGeom prst="rect">
            <a:avLst/>
          </a:prstGeom>
        </p:spPr>
        <p:txBody>
          <a:bodyPr vert="horz" wrap="square" lIns="0" tIns="0" rIns="0" bIns="0" rtlCol="0">
            <a:spAutoFit/>
          </a:bodyPr>
          <a:lstStyle/>
          <a:p>
            <a:pPr marL="12700">
              <a:lnSpc>
                <a:spcPct val="100000"/>
              </a:lnSpc>
            </a:pPr>
            <a:r>
              <a:rPr sz="2300" i="1" spc="80" dirty="0">
                <a:latin typeface="Symbol" panose="05050102010706020507"/>
                <a:cs typeface="Symbol" panose="05050102010706020507"/>
              </a:rPr>
              <a:t></a:t>
            </a:r>
            <a:r>
              <a:rPr sz="2950" spc="-375" dirty="0">
                <a:latin typeface="Symbol" panose="05050102010706020507"/>
                <a:cs typeface="Symbol" panose="05050102010706020507"/>
              </a:rPr>
              <a:t></a:t>
            </a:r>
            <a:r>
              <a:rPr sz="2200" i="1" spc="114" dirty="0">
                <a:latin typeface="Times New Roman" panose="02020603050405020304"/>
                <a:cs typeface="Times New Roman" panose="02020603050405020304"/>
              </a:rPr>
              <a:t>u</a:t>
            </a:r>
            <a:r>
              <a:rPr sz="2950" spc="-265" dirty="0">
                <a:latin typeface="Symbol" panose="05050102010706020507"/>
                <a:cs typeface="Symbol" panose="05050102010706020507"/>
              </a:rPr>
              <a:t></a:t>
            </a:r>
            <a:r>
              <a:rPr sz="2950" spc="-445" dirty="0">
                <a:latin typeface="Times New Roman" panose="02020603050405020304"/>
                <a:cs typeface="Times New Roman" panose="02020603050405020304"/>
              </a:rPr>
              <a:t> </a:t>
            </a:r>
            <a:r>
              <a:rPr sz="2200" dirty="0">
                <a:latin typeface="Symbol" panose="05050102010706020507"/>
                <a:cs typeface="Symbol" panose="05050102010706020507"/>
              </a:rPr>
              <a:t></a:t>
            </a:r>
            <a:r>
              <a:rPr sz="2200" spc="-95" dirty="0">
                <a:latin typeface="Times New Roman" panose="02020603050405020304"/>
                <a:cs typeface="Times New Roman" panose="02020603050405020304"/>
              </a:rPr>
              <a:t> </a:t>
            </a:r>
            <a:r>
              <a:rPr sz="2200" dirty="0">
                <a:latin typeface="Times New Roman" panose="02020603050405020304"/>
                <a:cs typeface="Times New Roman" panose="02020603050405020304"/>
              </a:rPr>
              <a:t>arcta</a:t>
            </a:r>
            <a:r>
              <a:rPr sz="2200" spc="40" dirty="0">
                <a:latin typeface="Times New Roman" panose="02020603050405020304"/>
                <a:cs typeface="Times New Roman" panose="02020603050405020304"/>
              </a:rPr>
              <a:t>n</a:t>
            </a:r>
            <a:r>
              <a:rPr sz="3300" spc="89" baseline="37000" dirty="0">
                <a:latin typeface="Symbol" panose="05050102010706020507"/>
                <a:cs typeface="Symbol" panose="05050102010706020507"/>
              </a:rPr>
              <a:t></a:t>
            </a:r>
            <a:r>
              <a:rPr sz="3300" i="1" u="heavy" spc="-225" baseline="35000" dirty="0">
                <a:latin typeface="Times New Roman" panose="02020603050405020304"/>
                <a:cs typeface="Times New Roman" panose="02020603050405020304"/>
              </a:rPr>
              <a:t> </a:t>
            </a:r>
            <a:r>
              <a:rPr sz="3300" i="1" u="heavy" baseline="35000" dirty="0">
                <a:latin typeface="Times New Roman" panose="02020603050405020304"/>
                <a:cs typeface="Times New Roman" panose="02020603050405020304"/>
              </a:rPr>
              <a:t>I</a:t>
            </a:r>
            <a:r>
              <a:rPr sz="3300" i="1" u="heavy" spc="-427" baseline="35000" dirty="0">
                <a:latin typeface="Times New Roman" panose="02020603050405020304"/>
                <a:cs typeface="Times New Roman" panose="02020603050405020304"/>
              </a:rPr>
              <a:t> </a:t>
            </a:r>
            <a:r>
              <a:rPr sz="4425" u="heavy" spc="-562" baseline="26000" dirty="0">
                <a:latin typeface="Symbol" panose="05050102010706020507"/>
                <a:cs typeface="Symbol" panose="05050102010706020507"/>
              </a:rPr>
              <a:t></a:t>
            </a:r>
            <a:r>
              <a:rPr sz="3300" i="1" u="heavy" spc="172" baseline="35000" dirty="0">
                <a:latin typeface="Times New Roman" panose="02020603050405020304"/>
                <a:cs typeface="Times New Roman" panose="02020603050405020304"/>
              </a:rPr>
              <a:t>u</a:t>
            </a:r>
            <a:r>
              <a:rPr sz="4425" u="heavy" spc="-397" baseline="26000" dirty="0">
                <a:latin typeface="Symbol" panose="05050102010706020507"/>
                <a:cs typeface="Symbol" panose="05050102010706020507"/>
              </a:rPr>
              <a:t></a:t>
            </a:r>
            <a:r>
              <a:rPr sz="4425" spc="-719" baseline="26000" dirty="0">
                <a:latin typeface="Times New Roman" panose="02020603050405020304"/>
                <a:cs typeface="Times New Roman" panose="02020603050405020304"/>
              </a:rPr>
              <a:t> </a:t>
            </a:r>
            <a:r>
              <a:rPr sz="3300" baseline="37000" dirty="0">
                <a:latin typeface="Symbol" panose="05050102010706020507"/>
                <a:cs typeface="Symbol" panose="05050102010706020507"/>
              </a:rPr>
              <a:t></a:t>
            </a:r>
            <a:endParaRPr sz="3300" baseline="37000">
              <a:latin typeface="Symbol" panose="05050102010706020507"/>
              <a:cs typeface="Symbol" panose="05050102010706020507"/>
            </a:endParaRPr>
          </a:p>
        </p:txBody>
      </p:sp>
      <p:sp>
        <p:nvSpPr>
          <p:cNvPr id="21" name="object 21"/>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325741" y="3182066"/>
            <a:ext cx="0" cy="373380"/>
          </a:xfrm>
          <a:custGeom>
            <a:avLst/>
            <a:gdLst/>
            <a:ahLst/>
            <a:cxnLst/>
            <a:rect l="l" t="t" r="r" b="b"/>
            <a:pathLst>
              <a:path h="373379">
                <a:moveTo>
                  <a:pt x="0" y="0"/>
                </a:moveTo>
                <a:lnTo>
                  <a:pt x="0" y="373369"/>
                </a:lnTo>
              </a:path>
            </a:pathLst>
          </a:custGeom>
          <a:ln w="11344">
            <a:solidFill>
              <a:srgbClr val="000000"/>
            </a:solidFill>
          </a:ln>
        </p:spPr>
        <p:txBody>
          <a:bodyPr wrap="square" lIns="0" tIns="0" rIns="0" bIns="0" rtlCol="0"/>
          <a:lstStyle/>
          <a:p>
            <a:endParaRPr/>
          </a:p>
        </p:txBody>
      </p:sp>
      <p:sp>
        <p:nvSpPr>
          <p:cNvPr id="6" name="object 6"/>
          <p:cNvSpPr/>
          <p:nvPr/>
        </p:nvSpPr>
        <p:spPr>
          <a:xfrm>
            <a:off x="4876663" y="3182066"/>
            <a:ext cx="0" cy="373380"/>
          </a:xfrm>
          <a:custGeom>
            <a:avLst/>
            <a:gdLst/>
            <a:ahLst/>
            <a:cxnLst/>
            <a:rect l="l" t="t" r="r" b="b"/>
            <a:pathLst>
              <a:path h="373379">
                <a:moveTo>
                  <a:pt x="0" y="0"/>
                </a:moveTo>
                <a:lnTo>
                  <a:pt x="0" y="373369"/>
                </a:lnTo>
              </a:path>
            </a:pathLst>
          </a:custGeom>
          <a:ln w="11344">
            <a:solidFill>
              <a:srgbClr val="000000"/>
            </a:solidFill>
          </a:ln>
        </p:spPr>
        <p:txBody>
          <a:bodyPr wrap="square" lIns="0" tIns="0" rIns="0" bIns="0" rtlCol="0"/>
          <a:lstStyle/>
          <a:p>
            <a:endParaRPr/>
          </a:p>
        </p:txBody>
      </p:sp>
      <p:sp>
        <p:nvSpPr>
          <p:cNvPr id="7" name="object 7"/>
          <p:cNvSpPr txBox="1">
            <a:spLocks noGrp="1"/>
          </p:cNvSpPr>
          <p:nvPr>
            <p:ph type="body" idx="1"/>
          </p:nvPr>
        </p:nvSpPr>
        <p:spPr>
          <a:prstGeom prst="rect">
            <a:avLst/>
          </a:prstGeom>
        </p:spPr>
        <p:txBody>
          <a:bodyPr vert="horz" wrap="square" lIns="0" tIns="171958" rIns="0" bIns="0" rtlCol="0">
            <a:spAutoFit/>
          </a:bodyPr>
          <a:lstStyle/>
          <a:p>
            <a:pPr marL="715010">
              <a:lnSpc>
                <a:spcPct val="100000"/>
              </a:lnSpc>
              <a:tabLst>
                <a:tab pos="108140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傅里叶变换的极坐标表示</a:t>
            </a:r>
            <a:endParaRPr sz="2800">
              <a:latin typeface="新宋体" panose="02010609030101010101" charset="-122"/>
              <a:cs typeface="新宋体" panose="02010609030101010101" charset="-122"/>
            </a:endParaRPr>
          </a:p>
          <a:p>
            <a:pPr marL="1172210">
              <a:lnSpc>
                <a:spcPct val="100000"/>
              </a:lnSpc>
              <a:spcBef>
                <a:spcPts val="1690"/>
              </a:spcBef>
              <a:tabLst>
                <a:tab pos="155003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功率谱为</a:t>
            </a:r>
            <a:endParaRPr sz="2800">
              <a:latin typeface="新宋体" panose="02010609030101010101" charset="-122"/>
              <a:cs typeface="新宋体" panose="02010609030101010101" charset="-122"/>
            </a:endParaRPr>
          </a:p>
          <a:p>
            <a:pPr marL="2512060">
              <a:lnSpc>
                <a:spcPct val="100000"/>
              </a:lnSpc>
              <a:spcBef>
                <a:spcPts val="355"/>
              </a:spcBef>
            </a:pPr>
            <a:r>
              <a:rPr sz="2450" i="1" spc="-135" dirty="0">
                <a:latin typeface="Times New Roman" panose="02020603050405020304"/>
                <a:cs typeface="Times New Roman" panose="02020603050405020304"/>
              </a:rPr>
              <a:t>P</a:t>
            </a:r>
            <a:r>
              <a:rPr sz="3250" spc="-480" dirty="0">
                <a:latin typeface="Symbol" panose="05050102010706020507"/>
                <a:cs typeface="Symbol" panose="05050102010706020507"/>
              </a:rPr>
              <a:t></a:t>
            </a:r>
            <a:r>
              <a:rPr sz="2450" i="1" spc="5" dirty="0">
                <a:latin typeface="Times New Roman" panose="02020603050405020304"/>
                <a:cs typeface="Times New Roman" panose="02020603050405020304"/>
              </a:rPr>
              <a:t>u</a:t>
            </a:r>
            <a:r>
              <a:rPr sz="3250" spc="-380" dirty="0">
                <a:latin typeface="Symbol" panose="05050102010706020507"/>
                <a:cs typeface="Symbol" panose="05050102010706020507"/>
              </a:rPr>
              <a:t></a:t>
            </a:r>
            <a:r>
              <a:rPr sz="3250" spc="-484" dirty="0">
                <a:latin typeface="Times New Roman" panose="02020603050405020304"/>
                <a:cs typeface="Times New Roman" panose="02020603050405020304"/>
              </a:rPr>
              <a:t> </a:t>
            </a:r>
            <a:r>
              <a:rPr sz="2450" dirty="0">
                <a:latin typeface="Symbol" panose="05050102010706020507"/>
                <a:cs typeface="Symbol" panose="05050102010706020507"/>
              </a:rPr>
              <a:t></a:t>
            </a:r>
            <a:r>
              <a:rPr sz="2450" spc="75" dirty="0">
                <a:latin typeface="Times New Roman" panose="02020603050405020304"/>
                <a:cs typeface="Times New Roman" panose="02020603050405020304"/>
              </a:rPr>
              <a:t> </a:t>
            </a:r>
            <a:r>
              <a:rPr sz="2450" i="1" spc="35" dirty="0">
                <a:latin typeface="Times New Roman" panose="02020603050405020304"/>
                <a:cs typeface="Times New Roman" panose="02020603050405020304"/>
              </a:rPr>
              <a:t>F</a:t>
            </a:r>
            <a:r>
              <a:rPr sz="3250" spc="-480" dirty="0">
                <a:latin typeface="Symbol" panose="05050102010706020507"/>
                <a:cs typeface="Symbol" panose="05050102010706020507"/>
              </a:rPr>
              <a:t></a:t>
            </a:r>
            <a:r>
              <a:rPr sz="2450" i="1" spc="10" dirty="0">
                <a:latin typeface="Times New Roman" panose="02020603050405020304"/>
                <a:cs typeface="Times New Roman" panose="02020603050405020304"/>
              </a:rPr>
              <a:t>u</a:t>
            </a:r>
            <a:r>
              <a:rPr sz="3250" spc="-145" dirty="0">
                <a:latin typeface="Symbol" panose="05050102010706020507"/>
                <a:cs typeface="Symbol" panose="05050102010706020507"/>
              </a:rPr>
              <a:t></a:t>
            </a:r>
            <a:r>
              <a:rPr sz="2100" spc="22" baseline="60000" dirty="0">
                <a:latin typeface="Times New Roman" panose="02020603050405020304"/>
                <a:cs typeface="Times New Roman" panose="02020603050405020304"/>
              </a:rPr>
              <a:t>2</a:t>
            </a:r>
            <a:r>
              <a:rPr sz="2100" baseline="60000" dirty="0">
                <a:latin typeface="Times New Roman" panose="02020603050405020304"/>
                <a:cs typeface="Times New Roman" panose="02020603050405020304"/>
              </a:rPr>
              <a:t> </a:t>
            </a:r>
            <a:r>
              <a:rPr sz="2100" spc="-127" baseline="60000" dirty="0">
                <a:latin typeface="Times New Roman" panose="02020603050405020304"/>
                <a:cs typeface="Times New Roman" panose="02020603050405020304"/>
              </a:rPr>
              <a:t> </a:t>
            </a:r>
            <a:r>
              <a:rPr sz="2450" dirty="0">
                <a:latin typeface="Symbol" panose="05050102010706020507"/>
                <a:cs typeface="Symbol" panose="05050102010706020507"/>
              </a:rPr>
              <a:t></a:t>
            </a:r>
            <a:r>
              <a:rPr sz="2450" spc="-215" dirty="0">
                <a:latin typeface="Times New Roman" panose="02020603050405020304"/>
                <a:cs typeface="Times New Roman" panose="02020603050405020304"/>
              </a:rPr>
              <a:t> </a:t>
            </a:r>
            <a:r>
              <a:rPr sz="2450" i="1" spc="-135" dirty="0">
                <a:latin typeface="Times New Roman" panose="02020603050405020304"/>
                <a:cs typeface="Times New Roman" panose="02020603050405020304"/>
              </a:rPr>
              <a:t>R</a:t>
            </a:r>
            <a:r>
              <a:rPr sz="3250" spc="-484" dirty="0">
                <a:latin typeface="Symbol" panose="05050102010706020507"/>
                <a:cs typeface="Symbol" panose="05050102010706020507"/>
              </a:rPr>
              <a:t></a:t>
            </a:r>
            <a:r>
              <a:rPr sz="2450" i="1" spc="10" dirty="0">
                <a:latin typeface="Times New Roman" panose="02020603050405020304"/>
                <a:cs typeface="Times New Roman" panose="02020603050405020304"/>
              </a:rPr>
              <a:t>u</a:t>
            </a:r>
            <a:r>
              <a:rPr sz="3250" spc="-445" dirty="0">
                <a:latin typeface="Symbol" panose="05050102010706020507"/>
                <a:cs typeface="Symbol" panose="05050102010706020507"/>
              </a:rPr>
              <a:t></a:t>
            </a:r>
            <a:r>
              <a:rPr sz="2100" spc="22" baseline="52000" dirty="0">
                <a:latin typeface="Times New Roman" panose="02020603050405020304"/>
                <a:cs typeface="Times New Roman" panose="02020603050405020304"/>
              </a:rPr>
              <a:t>2</a:t>
            </a:r>
            <a:r>
              <a:rPr sz="2100" spc="195" baseline="52000" dirty="0">
                <a:latin typeface="Times New Roman" panose="02020603050405020304"/>
                <a:cs typeface="Times New Roman" panose="02020603050405020304"/>
              </a:rPr>
              <a:t> </a:t>
            </a:r>
            <a:r>
              <a:rPr sz="2450" dirty="0">
                <a:latin typeface="Symbol" panose="05050102010706020507"/>
                <a:cs typeface="Symbol" panose="05050102010706020507"/>
              </a:rPr>
              <a:t></a:t>
            </a:r>
            <a:r>
              <a:rPr sz="2450" spc="-320" dirty="0">
                <a:latin typeface="Times New Roman" panose="02020603050405020304"/>
                <a:cs typeface="Times New Roman" panose="02020603050405020304"/>
              </a:rPr>
              <a:t> </a:t>
            </a:r>
            <a:r>
              <a:rPr sz="2450" i="1" spc="145" dirty="0">
                <a:latin typeface="Times New Roman" panose="02020603050405020304"/>
                <a:cs typeface="Times New Roman" panose="02020603050405020304"/>
              </a:rPr>
              <a:t>I</a:t>
            </a:r>
            <a:r>
              <a:rPr sz="3250" spc="-484" dirty="0">
                <a:latin typeface="Symbol" panose="05050102010706020507"/>
                <a:cs typeface="Symbol" panose="05050102010706020507"/>
              </a:rPr>
              <a:t></a:t>
            </a:r>
            <a:r>
              <a:rPr sz="2450" i="1" spc="10" dirty="0">
                <a:latin typeface="Times New Roman" panose="02020603050405020304"/>
                <a:cs typeface="Times New Roman" panose="02020603050405020304"/>
              </a:rPr>
              <a:t>u</a:t>
            </a:r>
            <a:r>
              <a:rPr sz="3250" spc="-445" dirty="0">
                <a:latin typeface="Symbol" panose="05050102010706020507"/>
                <a:cs typeface="Symbol" panose="05050102010706020507"/>
              </a:rPr>
              <a:t></a:t>
            </a:r>
            <a:r>
              <a:rPr sz="2100" spc="22" baseline="52000" dirty="0">
                <a:latin typeface="Times New Roman" panose="02020603050405020304"/>
                <a:cs typeface="Times New Roman" panose="02020603050405020304"/>
              </a:rPr>
              <a:t>2</a:t>
            </a:r>
            <a:endParaRPr sz="2100" baseline="52000">
              <a:latin typeface="Times New Roman" panose="02020603050405020304"/>
              <a:cs typeface="Times New Roman" panose="02020603050405020304"/>
            </a:endParaRPr>
          </a:p>
        </p:txBody>
      </p:sp>
      <p:sp>
        <p:nvSpPr>
          <p:cNvPr id="8" name="object 8"/>
          <p:cNvSpPr txBox="1"/>
          <p:nvPr/>
        </p:nvSpPr>
        <p:spPr>
          <a:xfrm>
            <a:off x="7061581" y="4472178"/>
            <a:ext cx="2505075" cy="400050"/>
          </a:xfrm>
          <a:prstGeom prst="rect">
            <a:avLst/>
          </a:prstGeom>
        </p:spPr>
        <p:txBody>
          <a:bodyPr vert="horz" wrap="square" lIns="0" tIns="0" rIns="0" bIns="0" rtlCol="0">
            <a:spAutoFit/>
          </a:bodyPr>
          <a:lstStyle/>
          <a:p>
            <a:pPr marL="12700">
              <a:lnSpc>
                <a:spcPct val="100000"/>
              </a:lnSpc>
              <a:tabLst>
                <a:tab pos="2109470" algn="l"/>
              </a:tabLst>
            </a:pPr>
            <a:r>
              <a:rPr sz="2550" i="1" dirty="0">
                <a:latin typeface="Times New Roman" panose="02020603050405020304"/>
                <a:cs typeface="Times New Roman" panose="02020603050405020304"/>
              </a:rPr>
              <a:t>x</a:t>
            </a:r>
            <a:r>
              <a:rPr sz="2550" i="1" spc="185"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145" dirty="0">
                <a:latin typeface="Times New Roman" panose="02020603050405020304"/>
                <a:cs typeface="Times New Roman" panose="02020603050405020304"/>
              </a:rPr>
              <a:t> </a:t>
            </a:r>
            <a:r>
              <a:rPr sz="2550" spc="100" dirty="0">
                <a:latin typeface="Times New Roman" panose="02020603050405020304"/>
                <a:cs typeface="Times New Roman" panose="02020603050405020304"/>
              </a:rPr>
              <a:t>0</a:t>
            </a:r>
            <a:r>
              <a:rPr sz="2550" spc="-195" dirty="0">
                <a:latin typeface="Times New Roman" panose="02020603050405020304"/>
                <a:cs typeface="Times New Roman" panose="02020603050405020304"/>
              </a:rPr>
              <a:t>,</a:t>
            </a:r>
            <a:r>
              <a:rPr sz="2550" spc="-120" dirty="0">
                <a:latin typeface="Times New Roman" panose="02020603050405020304"/>
                <a:cs typeface="Times New Roman" panose="02020603050405020304"/>
              </a:rPr>
              <a:t>1</a:t>
            </a:r>
            <a:r>
              <a:rPr sz="2550" spc="114" dirty="0">
                <a:latin typeface="Times New Roman" panose="02020603050405020304"/>
                <a:cs typeface="Times New Roman" panose="02020603050405020304"/>
              </a:rPr>
              <a:t>,</a:t>
            </a:r>
            <a:r>
              <a:rPr sz="2550" spc="100" dirty="0">
                <a:latin typeface="Times New Roman" panose="02020603050405020304"/>
                <a:cs typeface="Times New Roman" panose="02020603050405020304"/>
              </a:rPr>
              <a:t>2</a:t>
            </a:r>
            <a:r>
              <a:rPr sz="2550" dirty="0">
                <a:latin typeface="Times New Roman" panose="02020603050405020304"/>
                <a:cs typeface="Times New Roman" panose="02020603050405020304"/>
              </a:rPr>
              <a:t>,...,</a:t>
            </a:r>
            <a:r>
              <a:rPr sz="2550" spc="130"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M	</a:t>
            </a:r>
            <a:r>
              <a:rPr sz="2550" dirty="0">
                <a:latin typeface="Symbol" panose="05050102010706020507"/>
                <a:cs typeface="Symbol" panose="05050102010706020507"/>
              </a:rPr>
              <a:t></a:t>
            </a:r>
            <a:r>
              <a:rPr sz="2550" spc="-305" dirty="0">
                <a:latin typeface="Times New Roman" panose="02020603050405020304"/>
                <a:cs typeface="Times New Roman" panose="02020603050405020304"/>
              </a:rPr>
              <a:t> </a:t>
            </a:r>
            <a:r>
              <a:rPr sz="2550" dirty="0">
                <a:latin typeface="Times New Roman" panose="02020603050405020304"/>
                <a:cs typeface="Times New Roman" panose="02020603050405020304"/>
              </a:rPr>
              <a:t>1</a:t>
            </a:r>
            <a:endParaRPr sz="2550">
              <a:latin typeface="Times New Roman" panose="02020603050405020304"/>
              <a:cs typeface="Times New Roman" panose="02020603050405020304"/>
            </a:endParaRPr>
          </a:p>
        </p:txBody>
      </p:sp>
      <p:sp>
        <p:nvSpPr>
          <p:cNvPr id="9" name="object 9"/>
          <p:cNvSpPr txBox="1"/>
          <p:nvPr/>
        </p:nvSpPr>
        <p:spPr>
          <a:xfrm>
            <a:off x="1754251" y="3844544"/>
            <a:ext cx="4819015" cy="2183765"/>
          </a:xfrm>
          <a:prstGeom prst="rect">
            <a:avLst/>
          </a:prstGeom>
        </p:spPr>
        <p:txBody>
          <a:bodyPr vert="horz" wrap="square" lIns="0" tIns="0" rIns="0" bIns="0" rtlCol="0">
            <a:spAutoFit/>
          </a:bodyPr>
          <a:lstStyle/>
          <a:p>
            <a:pPr marL="12700">
              <a:lnSpc>
                <a:spcPct val="10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f(x)的离散表示</a:t>
            </a:r>
            <a:endParaRPr sz="2800">
              <a:latin typeface="新宋体" panose="02010609030101010101" charset="-122"/>
              <a:cs typeface="新宋体" panose="02010609030101010101" charset="-122"/>
            </a:endParaRPr>
          </a:p>
          <a:p>
            <a:pPr marL="1786255">
              <a:lnSpc>
                <a:spcPct val="100000"/>
              </a:lnSpc>
              <a:spcBef>
                <a:spcPts val="1075"/>
              </a:spcBef>
              <a:tabLst>
                <a:tab pos="1995805" algn="l"/>
                <a:tab pos="2948940" algn="l"/>
                <a:tab pos="3159125" algn="l"/>
                <a:tab pos="3717290" algn="l"/>
                <a:tab pos="4036695" algn="l"/>
              </a:tabLst>
            </a:pPr>
            <a:r>
              <a:rPr sz="2300" i="1" spc="5" dirty="0">
                <a:latin typeface="Times New Roman" panose="02020603050405020304"/>
                <a:cs typeface="Times New Roman" panose="02020603050405020304"/>
              </a:rPr>
              <a:t>f	</a:t>
            </a:r>
            <a:r>
              <a:rPr sz="3050" spc="140" dirty="0">
                <a:latin typeface="Symbol" panose="05050102010706020507"/>
                <a:cs typeface="Symbol" panose="05050102010706020507"/>
              </a:rPr>
              <a:t></a:t>
            </a:r>
            <a:r>
              <a:rPr sz="2300" i="1" spc="10" dirty="0">
                <a:latin typeface="Times New Roman" panose="02020603050405020304"/>
                <a:cs typeface="Times New Roman" panose="02020603050405020304"/>
              </a:rPr>
              <a:t>x</a:t>
            </a:r>
            <a:r>
              <a:rPr sz="2300" i="1" dirty="0">
                <a:latin typeface="Times New Roman" panose="02020603050405020304"/>
                <a:cs typeface="Times New Roman" panose="02020603050405020304"/>
              </a:rPr>
              <a:t> </a:t>
            </a:r>
            <a:r>
              <a:rPr sz="3050" spc="40" dirty="0">
                <a:latin typeface="Symbol" panose="05050102010706020507"/>
                <a:cs typeface="Symbol" panose="05050102010706020507"/>
              </a:rPr>
              <a:t></a:t>
            </a:r>
            <a:r>
              <a:rPr sz="3050" spc="-280" dirty="0">
                <a:latin typeface="Times New Roman" panose="02020603050405020304"/>
                <a:cs typeface="Times New Roman" panose="02020603050405020304"/>
              </a:rPr>
              <a:t> </a:t>
            </a:r>
            <a:r>
              <a:rPr sz="2300" spc="15" dirty="0">
                <a:latin typeface="Symbol" panose="05050102010706020507"/>
                <a:cs typeface="Symbol" panose="05050102010706020507"/>
              </a:rPr>
              <a:t></a:t>
            </a:r>
            <a:r>
              <a:rPr sz="2300" dirty="0">
                <a:latin typeface="Times New Roman" panose="02020603050405020304"/>
                <a:cs typeface="Times New Roman" panose="02020603050405020304"/>
              </a:rPr>
              <a:t>	</a:t>
            </a:r>
            <a:r>
              <a:rPr sz="2300" i="1" spc="5" dirty="0">
                <a:latin typeface="Times New Roman" panose="02020603050405020304"/>
                <a:cs typeface="Times New Roman" panose="02020603050405020304"/>
              </a:rPr>
              <a:t>f</a:t>
            </a:r>
            <a:r>
              <a:rPr sz="2300" i="1" dirty="0">
                <a:latin typeface="Times New Roman" panose="02020603050405020304"/>
                <a:cs typeface="Times New Roman" panose="02020603050405020304"/>
              </a:rPr>
              <a:t>	</a:t>
            </a:r>
            <a:r>
              <a:rPr sz="3050" spc="140" dirty="0">
                <a:latin typeface="Symbol" panose="05050102010706020507"/>
                <a:cs typeface="Symbol" panose="05050102010706020507"/>
              </a:rPr>
              <a:t></a:t>
            </a:r>
            <a:r>
              <a:rPr sz="2300" i="1" spc="10" dirty="0">
                <a:latin typeface="Times New Roman" panose="02020603050405020304"/>
                <a:cs typeface="Times New Roman" panose="02020603050405020304"/>
              </a:rPr>
              <a:t>x</a:t>
            </a:r>
            <a:r>
              <a:rPr sz="2300" i="1" spc="-195" dirty="0">
                <a:latin typeface="Times New Roman" panose="02020603050405020304"/>
                <a:cs typeface="Times New Roman" panose="02020603050405020304"/>
              </a:rPr>
              <a:t> </a:t>
            </a:r>
            <a:r>
              <a:rPr sz="2025" spc="7" baseline="-25000" dirty="0">
                <a:latin typeface="Times New Roman" panose="02020603050405020304"/>
                <a:cs typeface="Times New Roman" panose="02020603050405020304"/>
              </a:rPr>
              <a:t>0</a:t>
            </a:r>
            <a:r>
              <a:rPr sz="2025" baseline="-25000" dirty="0">
                <a:latin typeface="Times New Roman" panose="02020603050405020304"/>
                <a:cs typeface="Times New Roman" panose="02020603050405020304"/>
              </a:rPr>
              <a:t>	</a:t>
            </a:r>
            <a:r>
              <a:rPr sz="2300" spc="15" dirty="0">
                <a:latin typeface="Symbol" panose="05050102010706020507"/>
                <a:cs typeface="Symbol" panose="05050102010706020507"/>
              </a:rPr>
              <a:t></a:t>
            </a:r>
            <a:r>
              <a:rPr sz="2300" dirty="0">
                <a:latin typeface="Times New Roman" panose="02020603050405020304"/>
                <a:cs typeface="Times New Roman" panose="02020603050405020304"/>
              </a:rPr>
              <a:t>	</a:t>
            </a:r>
            <a:r>
              <a:rPr sz="2300" i="1" spc="10" dirty="0">
                <a:latin typeface="Times New Roman" panose="02020603050405020304"/>
                <a:cs typeface="Times New Roman" panose="02020603050405020304"/>
              </a:rPr>
              <a:t>x</a:t>
            </a:r>
            <a:r>
              <a:rPr sz="2300" i="1" spc="-204" dirty="0">
                <a:latin typeface="Times New Roman" panose="02020603050405020304"/>
                <a:cs typeface="Times New Roman" panose="02020603050405020304"/>
              </a:rPr>
              <a:t> </a:t>
            </a:r>
            <a:r>
              <a:rPr sz="2300" spc="15" dirty="0">
                <a:latin typeface="Symbol" panose="05050102010706020507"/>
                <a:cs typeface="Symbol" panose="05050102010706020507"/>
              </a:rPr>
              <a:t></a:t>
            </a:r>
            <a:r>
              <a:rPr sz="2300" spc="-35" dirty="0">
                <a:latin typeface="Times New Roman" panose="02020603050405020304"/>
                <a:cs typeface="Times New Roman" panose="02020603050405020304"/>
              </a:rPr>
              <a:t> </a:t>
            </a:r>
            <a:r>
              <a:rPr sz="2300" i="1" spc="10" dirty="0">
                <a:latin typeface="Times New Roman" panose="02020603050405020304"/>
                <a:cs typeface="Times New Roman" panose="02020603050405020304"/>
              </a:rPr>
              <a:t>x</a:t>
            </a:r>
            <a:r>
              <a:rPr sz="2300" i="1" dirty="0">
                <a:latin typeface="Times New Roman" panose="02020603050405020304"/>
                <a:cs typeface="Times New Roman" panose="02020603050405020304"/>
              </a:rPr>
              <a:t> </a:t>
            </a:r>
            <a:r>
              <a:rPr sz="3050" spc="40" dirty="0">
                <a:latin typeface="Symbol" panose="05050102010706020507"/>
                <a:cs typeface="Symbol" panose="05050102010706020507"/>
              </a:rPr>
              <a:t></a:t>
            </a:r>
            <a:endParaRPr sz="3050">
              <a:latin typeface="Symbol" panose="05050102010706020507"/>
              <a:cs typeface="Symbol" panose="05050102010706020507"/>
            </a:endParaRPr>
          </a:p>
          <a:p>
            <a:pPr marL="12700">
              <a:lnSpc>
                <a:spcPct val="100000"/>
              </a:lnSpc>
              <a:spcBef>
                <a:spcPts val="2005"/>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F(u)的离散表示</a:t>
            </a:r>
            <a:endParaRPr sz="2800">
              <a:latin typeface="新宋体" panose="02010609030101010101" charset="-122"/>
              <a:cs typeface="新宋体" panose="02010609030101010101" charset="-122"/>
            </a:endParaRPr>
          </a:p>
          <a:p>
            <a:pPr marL="1786890">
              <a:lnSpc>
                <a:spcPct val="100000"/>
              </a:lnSpc>
              <a:spcBef>
                <a:spcPts val="35"/>
              </a:spcBef>
              <a:tabLst>
                <a:tab pos="2968625" algn="l"/>
              </a:tabLst>
            </a:pPr>
            <a:r>
              <a:rPr sz="2300" i="1" spc="20" dirty="0">
                <a:latin typeface="Times New Roman" panose="02020603050405020304"/>
                <a:cs typeface="Times New Roman" panose="02020603050405020304"/>
              </a:rPr>
              <a:t>F </a:t>
            </a:r>
            <a:r>
              <a:rPr sz="2300" i="1" spc="-270" dirty="0">
                <a:latin typeface="Times New Roman" panose="02020603050405020304"/>
                <a:cs typeface="Times New Roman" panose="02020603050405020304"/>
              </a:rPr>
              <a:t> </a:t>
            </a:r>
            <a:r>
              <a:rPr sz="3050" spc="-110" dirty="0">
                <a:latin typeface="Symbol" panose="05050102010706020507"/>
                <a:cs typeface="Symbol" panose="05050102010706020507"/>
              </a:rPr>
              <a:t></a:t>
            </a:r>
            <a:r>
              <a:rPr sz="2300" i="1" spc="15" dirty="0">
                <a:latin typeface="Times New Roman" panose="02020603050405020304"/>
                <a:cs typeface="Times New Roman" panose="02020603050405020304"/>
              </a:rPr>
              <a:t>u</a:t>
            </a:r>
            <a:r>
              <a:rPr sz="2300" i="1" spc="120" dirty="0">
                <a:latin typeface="Times New Roman" panose="02020603050405020304"/>
                <a:cs typeface="Times New Roman" panose="02020603050405020304"/>
              </a:rPr>
              <a:t> </a:t>
            </a:r>
            <a:r>
              <a:rPr sz="3050" spc="40" dirty="0">
                <a:latin typeface="Symbol" panose="05050102010706020507"/>
                <a:cs typeface="Symbol" panose="05050102010706020507"/>
              </a:rPr>
              <a:t></a:t>
            </a:r>
            <a:r>
              <a:rPr sz="3050" spc="-280" dirty="0">
                <a:latin typeface="Times New Roman" panose="02020603050405020304"/>
                <a:cs typeface="Times New Roman" panose="02020603050405020304"/>
              </a:rPr>
              <a:t> </a:t>
            </a:r>
            <a:r>
              <a:rPr sz="2300" spc="20" dirty="0">
                <a:latin typeface="Symbol" panose="05050102010706020507"/>
                <a:cs typeface="Symbol" panose="05050102010706020507"/>
              </a:rPr>
              <a:t></a:t>
            </a:r>
            <a:r>
              <a:rPr sz="2300" dirty="0">
                <a:latin typeface="Times New Roman" panose="02020603050405020304"/>
                <a:cs typeface="Times New Roman" panose="02020603050405020304"/>
              </a:rPr>
              <a:t>	</a:t>
            </a:r>
            <a:r>
              <a:rPr sz="2300" i="1" spc="20" dirty="0">
                <a:latin typeface="Times New Roman" panose="02020603050405020304"/>
                <a:cs typeface="Times New Roman" panose="02020603050405020304"/>
              </a:rPr>
              <a:t>F</a:t>
            </a:r>
            <a:r>
              <a:rPr sz="2300" i="1" dirty="0">
                <a:latin typeface="Times New Roman" panose="02020603050405020304"/>
                <a:cs typeface="Times New Roman" panose="02020603050405020304"/>
              </a:rPr>
              <a:t> </a:t>
            </a:r>
            <a:r>
              <a:rPr sz="2300" i="1" spc="-270" dirty="0">
                <a:latin typeface="Times New Roman" panose="02020603050405020304"/>
                <a:cs typeface="Times New Roman" panose="02020603050405020304"/>
              </a:rPr>
              <a:t> </a:t>
            </a:r>
            <a:r>
              <a:rPr sz="3050" spc="-114" dirty="0">
                <a:latin typeface="Symbol" panose="05050102010706020507"/>
                <a:cs typeface="Symbol" panose="05050102010706020507"/>
              </a:rPr>
              <a:t></a:t>
            </a:r>
            <a:r>
              <a:rPr sz="2300" i="1" spc="15" dirty="0">
                <a:latin typeface="Times New Roman" panose="02020603050405020304"/>
                <a:cs typeface="Times New Roman" panose="02020603050405020304"/>
              </a:rPr>
              <a:t>u</a:t>
            </a:r>
            <a:r>
              <a:rPr sz="2300" i="1" spc="-130" dirty="0">
                <a:latin typeface="Times New Roman" panose="02020603050405020304"/>
                <a:cs typeface="Times New Roman" panose="02020603050405020304"/>
              </a:rPr>
              <a:t> </a:t>
            </a:r>
            <a:r>
              <a:rPr sz="2300" spc="20" dirty="0">
                <a:latin typeface="Symbol" panose="05050102010706020507"/>
                <a:cs typeface="Symbol" panose="05050102010706020507"/>
              </a:rPr>
              <a:t></a:t>
            </a:r>
            <a:r>
              <a:rPr sz="2300" spc="-40" dirty="0">
                <a:latin typeface="Times New Roman" panose="02020603050405020304"/>
                <a:cs typeface="Times New Roman" panose="02020603050405020304"/>
              </a:rPr>
              <a:t> </a:t>
            </a:r>
            <a:r>
              <a:rPr sz="2300" i="1" spc="15" dirty="0">
                <a:latin typeface="Times New Roman" panose="02020603050405020304"/>
                <a:cs typeface="Times New Roman" panose="02020603050405020304"/>
              </a:rPr>
              <a:t>u</a:t>
            </a:r>
            <a:r>
              <a:rPr sz="2300" i="1" spc="120" dirty="0">
                <a:latin typeface="Times New Roman" panose="02020603050405020304"/>
                <a:cs typeface="Times New Roman" panose="02020603050405020304"/>
              </a:rPr>
              <a:t> </a:t>
            </a:r>
            <a:r>
              <a:rPr sz="3050" spc="40" dirty="0">
                <a:latin typeface="Symbol" panose="05050102010706020507"/>
                <a:cs typeface="Symbol" panose="05050102010706020507"/>
              </a:rPr>
              <a:t></a:t>
            </a:r>
            <a:endParaRPr sz="3050">
              <a:latin typeface="Symbol" panose="05050102010706020507"/>
              <a:cs typeface="Symbol" panose="05050102010706020507"/>
            </a:endParaRPr>
          </a:p>
        </p:txBody>
      </p:sp>
      <p:sp>
        <p:nvSpPr>
          <p:cNvPr id="10" name="object 10"/>
          <p:cNvSpPr txBox="1"/>
          <p:nvPr/>
        </p:nvSpPr>
        <p:spPr>
          <a:xfrm>
            <a:off x="7033386" y="5695950"/>
            <a:ext cx="2533015" cy="400050"/>
          </a:xfrm>
          <a:prstGeom prst="rect">
            <a:avLst/>
          </a:prstGeom>
        </p:spPr>
        <p:txBody>
          <a:bodyPr vert="horz" wrap="square" lIns="0" tIns="0" rIns="0" bIns="0" rtlCol="0">
            <a:spAutoFit/>
          </a:bodyPr>
          <a:lstStyle/>
          <a:p>
            <a:pPr marL="12700">
              <a:lnSpc>
                <a:spcPct val="100000"/>
              </a:lnSpc>
              <a:tabLst>
                <a:tab pos="2137410" algn="l"/>
              </a:tabLst>
            </a:pPr>
            <a:r>
              <a:rPr sz="2550" i="1" dirty="0">
                <a:latin typeface="Times New Roman" panose="02020603050405020304"/>
                <a:cs typeface="Times New Roman" panose="02020603050405020304"/>
              </a:rPr>
              <a:t>u</a:t>
            </a:r>
            <a:r>
              <a:rPr sz="2550" i="1" spc="26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145" dirty="0">
                <a:latin typeface="Times New Roman" panose="02020603050405020304"/>
                <a:cs typeface="Times New Roman" panose="02020603050405020304"/>
              </a:rPr>
              <a:t> </a:t>
            </a:r>
            <a:r>
              <a:rPr sz="2550" spc="100" dirty="0">
                <a:latin typeface="Times New Roman" panose="02020603050405020304"/>
                <a:cs typeface="Times New Roman" panose="02020603050405020304"/>
              </a:rPr>
              <a:t>0</a:t>
            </a:r>
            <a:r>
              <a:rPr sz="2550" spc="-195" dirty="0">
                <a:latin typeface="Times New Roman" panose="02020603050405020304"/>
                <a:cs typeface="Times New Roman" panose="02020603050405020304"/>
              </a:rPr>
              <a:t>,</a:t>
            </a:r>
            <a:r>
              <a:rPr sz="2550" spc="-120" dirty="0">
                <a:latin typeface="Times New Roman" panose="02020603050405020304"/>
                <a:cs typeface="Times New Roman" panose="02020603050405020304"/>
              </a:rPr>
              <a:t>1</a:t>
            </a:r>
            <a:r>
              <a:rPr sz="2550" spc="114" dirty="0">
                <a:latin typeface="Times New Roman" panose="02020603050405020304"/>
                <a:cs typeface="Times New Roman" panose="02020603050405020304"/>
              </a:rPr>
              <a:t>,</a:t>
            </a:r>
            <a:r>
              <a:rPr sz="2550" spc="100" dirty="0">
                <a:latin typeface="Times New Roman" panose="02020603050405020304"/>
                <a:cs typeface="Times New Roman" panose="02020603050405020304"/>
              </a:rPr>
              <a:t>2</a:t>
            </a:r>
            <a:r>
              <a:rPr sz="2550" dirty="0">
                <a:latin typeface="Times New Roman" panose="02020603050405020304"/>
                <a:cs typeface="Times New Roman" panose="02020603050405020304"/>
              </a:rPr>
              <a:t>,...,</a:t>
            </a:r>
            <a:r>
              <a:rPr sz="2550" spc="130"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M	</a:t>
            </a:r>
            <a:r>
              <a:rPr sz="2550" dirty="0">
                <a:latin typeface="Symbol" panose="05050102010706020507"/>
                <a:cs typeface="Symbol" panose="05050102010706020507"/>
              </a:rPr>
              <a:t></a:t>
            </a:r>
            <a:r>
              <a:rPr sz="2550" spc="-305" dirty="0">
                <a:latin typeface="Times New Roman" panose="02020603050405020304"/>
                <a:cs typeface="Times New Roman" panose="02020603050405020304"/>
              </a:rPr>
              <a:t> </a:t>
            </a:r>
            <a:r>
              <a:rPr sz="2550" dirty="0">
                <a:latin typeface="Times New Roman" panose="02020603050405020304"/>
                <a:cs typeface="Times New Roman" panose="02020603050405020304"/>
              </a:rPr>
              <a:t>1</a:t>
            </a:r>
            <a:endParaRPr sz="2550">
              <a:latin typeface="Times New Roman" panose="02020603050405020304"/>
              <a:cs typeface="Times New Roman" panose="02020603050405020304"/>
            </a:endParaRPr>
          </a:p>
        </p:txBody>
      </p:sp>
      <p:sp>
        <p:nvSpPr>
          <p:cNvPr id="11" name="object 11"/>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423286" y="3637279"/>
            <a:ext cx="5713730" cy="438150"/>
          </a:xfrm>
          <a:prstGeom prst="rect">
            <a:avLst/>
          </a:prstGeom>
        </p:spPr>
        <p:txBody>
          <a:bodyPr vert="horz" wrap="square" lIns="0" tIns="0" rIns="0" bIns="0" rtlCol="0">
            <a:spAutoFit/>
          </a:bodyPr>
          <a:lstStyle/>
          <a:p>
            <a:pPr marL="12700">
              <a:lnSpc>
                <a:spcPct val="100000"/>
              </a:lnSpc>
              <a:tabLst>
                <a:tab pos="3211195" algn="l"/>
              </a:tabLst>
            </a:pPr>
            <a:r>
              <a:rPr sz="2800" spc="-5" dirty="0">
                <a:latin typeface="新宋体" panose="02010609030101010101" charset="-122"/>
                <a:cs typeface="新宋体" panose="02010609030101010101" charset="-122"/>
              </a:rPr>
              <a:t>u=0,1,2,</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,M-1</a:t>
            </a:r>
            <a:r>
              <a:rPr sz="2800" dirty="0">
                <a:latin typeface="新宋体" panose="02010609030101010101" charset="-122"/>
                <a:cs typeface="新宋体" panose="02010609030101010101" charset="-122"/>
              </a:rPr>
              <a:t>,	</a:t>
            </a:r>
            <a:r>
              <a:rPr sz="2800" spc="-5" dirty="0">
                <a:latin typeface="新宋体" panose="02010609030101010101" charset="-122"/>
                <a:cs typeface="新宋体" panose="02010609030101010101" charset="-122"/>
              </a:rPr>
              <a:t>v=0,1,2</a:t>
            </a:r>
            <a:r>
              <a:rPr sz="2800" dirty="0">
                <a:latin typeface="新宋体" panose="02010609030101010101" charset="-122"/>
                <a:cs typeface="新宋体" panose="02010609030101010101" charset="-122"/>
              </a:rPr>
              <a:t>,</a:t>
            </a:r>
            <a:r>
              <a:rPr sz="280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,N-1</a:t>
            </a:r>
            <a:endParaRPr sz="2800">
              <a:latin typeface="新宋体" panose="02010609030101010101" charset="-122"/>
              <a:cs typeface="新宋体" panose="02010609030101010101" charset="-122"/>
            </a:endParaRPr>
          </a:p>
        </p:txBody>
      </p:sp>
      <p:sp>
        <p:nvSpPr>
          <p:cNvPr id="6" name="object 6"/>
          <p:cNvSpPr txBox="1"/>
          <p:nvPr/>
        </p:nvSpPr>
        <p:spPr>
          <a:xfrm>
            <a:off x="2067432" y="5587491"/>
            <a:ext cx="7135495" cy="1146175"/>
          </a:xfrm>
          <a:prstGeom prst="rect">
            <a:avLst/>
          </a:prstGeom>
        </p:spPr>
        <p:txBody>
          <a:bodyPr vert="horz" wrap="square" lIns="0" tIns="0" rIns="0" bIns="0" rtlCol="0">
            <a:spAutoFit/>
          </a:bodyPr>
          <a:lstStyle/>
          <a:p>
            <a:pPr marL="419100">
              <a:lnSpc>
                <a:spcPct val="100000"/>
              </a:lnSpc>
              <a:tabLst>
                <a:tab pos="4076065" algn="l"/>
              </a:tabLst>
            </a:pPr>
            <a:r>
              <a:rPr sz="3200" spc="-5" dirty="0">
                <a:latin typeface="新宋体" panose="02010609030101010101" charset="-122"/>
                <a:cs typeface="新宋体" panose="02010609030101010101" charset="-122"/>
              </a:rPr>
              <a:t>x=0,1,2,</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,M-1,	y=0,1,2,</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,N-1</a:t>
            </a:r>
            <a:endParaRPr sz="3200">
              <a:latin typeface="新宋体" panose="02010609030101010101" charset="-122"/>
              <a:cs typeface="新宋体" panose="02010609030101010101" charset="-122"/>
            </a:endParaRPr>
          </a:p>
          <a:p>
            <a:pPr marL="12700">
              <a:lnSpc>
                <a:spcPts val="3295"/>
              </a:lnSpc>
              <a:spcBef>
                <a:spcPts val="1885"/>
              </a:spcBef>
            </a:pPr>
            <a:r>
              <a:rPr sz="2800" spc="-5" dirty="0">
                <a:latin typeface="新宋体" panose="02010609030101010101" charset="-122"/>
                <a:cs typeface="新宋体" panose="02010609030101010101" charset="-122"/>
              </a:rPr>
              <a:t>注：u和v是频率变量，x和y是空间或图像变量</a:t>
            </a:r>
            <a:endParaRPr sz="2800">
              <a:latin typeface="新宋体" panose="02010609030101010101" charset="-122"/>
              <a:cs typeface="新宋体" panose="02010609030101010101" charset="-122"/>
            </a:endParaRPr>
          </a:p>
        </p:txBody>
      </p:sp>
      <p:sp>
        <p:nvSpPr>
          <p:cNvPr id="7" name="object 7"/>
          <p:cNvSpPr txBox="1"/>
          <p:nvPr/>
        </p:nvSpPr>
        <p:spPr>
          <a:xfrm>
            <a:off x="1610245" y="1676146"/>
            <a:ext cx="6725920" cy="137541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二维离散傅里叶变换及反变换</a:t>
            </a:r>
            <a:endParaRPr sz="3200">
              <a:latin typeface="新宋体" panose="02010609030101010101" charset="-122"/>
              <a:cs typeface="新宋体" panose="02010609030101010101" charset="-122"/>
            </a:endParaRPr>
          </a:p>
          <a:p>
            <a:pPr marL="469265">
              <a:lnSpc>
                <a:spcPct val="100000"/>
              </a:lnSpc>
              <a:spcBef>
                <a:spcPts val="167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图像尺寸为M×N的函数f(x,y)的DFT为</a:t>
            </a:r>
            <a:endParaRPr sz="2800">
              <a:latin typeface="新宋体" panose="02010609030101010101" charset="-122"/>
              <a:cs typeface="新宋体" panose="02010609030101010101" charset="-122"/>
            </a:endParaRPr>
          </a:p>
          <a:p>
            <a:pPr marL="695325" algn="ctr">
              <a:lnSpc>
                <a:spcPct val="100000"/>
              </a:lnSpc>
              <a:spcBef>
                <a:spcPts val="455"/>
              </a:spcBef>
            </a:pPr>
            <a:r>
              <a:rPr sz="1250" i="1" spc="-5" dirty="0">
                <a:latin typeface="Times New Roman" panose="02020603050405020304"/>
                <a:cs typeface="Times New Roman" panose="02020603050405020304"/>
              </a:rPr>
              <a:t>M </a:t>
            </a:r>
            <a:r>
              <a:rPr sz="1250" i="1" spc="-40" dirty="0">
                <a:latin typeface="Times New Roman" panose="02020603050405020304"/>
                <a:cs typeface="Times New Roman" panose="02020603050405020304"/>
              </a:rPr>
              <a:t> </a:t>
            </a:r>
            <a:r>
              <a:rPr sz="1250" spc="80" dirty="0">
                <a:latin typeface="Symbol" panose="05050102010706020507"/>
                <a:cs typeface="Symbol" panose="05050102010706020507"/>
              </a:rPr>
              <a:t></a:t>
            </a:r>
            <a:r>
              <a:rPr sz="1250" spc="-5" dirty="0">
                <a:latin typeface="Times New Roman" panose="02020603050405020304"/>
                <a:cs typeface="Times New Roman" panose="02020603050405020304"/>
              </a:rPr>
              <a:t>1</a:t>
            </a:r>
            <a:r>
              <a:rPr sz="1250" spc="50"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N</a:t>
            </a:r>
            <a:r>
              <a:rPr sz="1250" i="1" spc="145" dirty="0">
                <a:latin typeface="Times New Roman" panose="02020603050405020304"/>
                <a:cs typeface="Times New Roman" panose="02020603050405020304"/>
              </a:rPr>
              <a:t> </a:t>
            </a:r>
            <a:r>
              <a:rPr sz="1250" spc="75" dirty="0">
                <a:latin typeface="Symbol" panose="05050102010706020507"/>
                <a:cs typeface="Symbol" panose="05050102010706020507"/>
              </a:rPr>
              <a:t></a:t>
            </a:r>
            <a:r>
              <a:rPr sz="1250" spc="-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8" name="object 8"/>
          <p:cNvSpPr txBox="1"/>
          <p:nvPr/>
        </p:nvSpPr>
        <p:spPr>
          <a:xfrm>
            <a:off x="4961521" y="3395217"/>
            <a:ext cx="734695" cy="202565"/>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x</a:t>
            </a:r>
            <a:r>
              <a:rPr sz="1250" i="1" spc="-70" dirty="0">
                <a:latin typeface="Times New Roman" panose="02020603050405020304"/>
                <a:cs typeface="Times New Roman" panose="02020603050405020304"/>
              </a:rPr>
              <a:t> </a:t>
            </a:r>
            <a:r>
              <a:rPr sz="1250" spc="-5" dirty="0">
                <a:latin typeface="Symbol" panose="05050102010706020507"/>
                <a:cs typeface="Symbol" panose="05050102010706020507"/>
              </a:rPr>
              <a:t></a:t>
            </a:r>
            <a:r>
              <a:rPr sz="1250" spc="-8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0</a:t>
            </a:r>
            <a:r>
              <a:rPr sz="1250" dirty="0">
                <a:latin typeface="Times New Roman" panose="02020603050405020304"/>
                <a:cs typeface="Times New Roman" panose="02020603050405020304"/>
              </a:rPr>
              <a:t>  </a:t>
            </a:r>
            <a:r>
              <a:rPr sz="1250" spc="-6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y</a:t>
            </a:r>
            <a:r>
              <a:rPr sz="1250" i="1" spc="-40" dirty="0">
                <a:latin typeface="Times New Roman" panose="02020603050405020304"/>
                <a:cs typeface="Times New Roman" panose="02020603050405020304"/>
              </a:rPr>
              <a:t> </a:t>
            </a:r>
            <a:r>
              <a:rPr sz="1250" spc="-5" dirty="0">
                <a:latin typeface="Symbol" panose="05050102010706020507"/>
                <a:cs typeface="Symbol" panose="05050102010706020507"/>
              </a:rPr>
              <a:t></a:t>
            </a:r>
            <a:r>
              <a:rPr sz="1250" spc="-8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9" name="object 9"/>
          <p:cNvSpPr txBox="1"/>
          <p:nvPr/>
        </p:nvSpPr>
        <p:spPr>
          <a:xfrm>
            <a:off x="4300080" y="3240036"/>
            <a:ext cx="432434" cy="332740"/>
          </a:xfrm>
          <a:prstGeom prst="rect">
            <a:avLst/>
          </a:prstGeom>
        </p:spPr>
        <p:txBody>
          <a:bodyPr vert="horz" wrap="square" lIns="0" tIns="0" rIns="0" bIns="0" rtlCol="0">
            <a:spAutoFit/>
          </a:bodyPr>
          <a:lstStyle/>
          <a:p>
            <a:pPr marL="12700">
              <a:lnSpc>
                <a:spcPct val="100000"/>
              </a:lnSpc>
            </a:pPr>
            <a:r>
              <a:rPr sz="2100" i="1" spc="25" dirty="0">
                <a:latin typeface="Times New Roman" panose="02020603050405020304"/>
                <a:cs typeface="Times New Roman" panose="02020603050405020304"/>
              </a:rPr>
              <a:t>MN</a:t>
            </a:r>
            <a:endParaRPr sz="2100">
              <a:latin typeface="Times New Roman" panose="02020603050405020304"/>
              <a:cs typeface="Times New Roman" panose="02020603050405020304"/>
            </a:endParaRPr>
          </a:p>
        </p:txBody>
      </p:sp>
      <p:sp>
        <p:nvSpPr>
          <p:cNvPr id="10" name="object 10"/>
          <p:cNvSpPr txBox="1"/>
          <p:nvPr/>
        </p:nvSpPr>
        <p:spPr>
          <a:xfrm>
            <a:off x="2992513" y="2888488"/>
            <a:ext cx="2661920" cy="555625"/>
          </a:xfrm>
          <a:prstGeom prst="rect">
            <a:avLst/>
          </a:prstGeom>
        </p:spPr>
        <p:txBody>
          <a:bodyPr vert="horz" wrap="square" lIns="0" tIns="0" rIns="0" bIns="0" rtlCol="0">
            <a:spAutoFit/>
          </a:bodyPr>
          <a:lstStyle/>
          <a:p>
            <a:pPr marL="12700">
              <a:lnSpc>
                <a:spcPct val="100000"/>
              </a:lnSpc>
              <a:tabLst>
                <a:tab pos="1499870" algn="l"/>
                <a:tab pos="1878330" algn="l"/>
              </a:tabLst>
            </a:pPr>
            <a:r>
              <a:rPr sz="2100" i="1" spc="20" dirty="0">
                <a:latin typeface="Times New Roman" panose="02020603050405020304"/>
                <a:cs typeface="Times New Roman" panose="02020603050405020304"/>
              </a:rPr>
              <a:t>F</a:t>
            </a:r>
            <a:r>
              <a:rPr sz="2100" i="1" spc="95" dirty="0">
                <a:latin typeface="Times New Roman" panose="02020603050405020304"/>
                <a:cs typeface="Times New Roman" panose="02020603050405020304"/>
              </a:rPr>
              <a:t> </a:t>
            </a:r>
            <a:r>
              <a:rPr sz="2100" spc="175" dirty="0">
                <a:latin typeface="Times New Roman" panose="02020603050405020304"/>
                <a:cs typeface="Times New Roman" panose="02020603050405020304"/>
              </a:rPr>
              <a:t>(</a:t>
            </a:r>
            <a:r>
              <a:rPr sz="2100" i="1" spc="15" dirty="0">
                <a:latin typeface="Times New Roman" panose="02020603050405020304"/>
                <a:cs typeface="Times New Roman" panose="02020603050405020304"/>
              </a:rPr>
              <a:t>u</a:t>
            </a:r>
            <a:r>
              <a:rPr sz="2100" i="1" spc="-175" dirty="0">
                <a:latin typeface="Times New Roman" panose="02020603050405020304"/>
                <a:cs typeface="Times New Roman" panose="02020603050405020304"/>
              </a:rPr>
              <a:t> </a:t>
            </a:r>
            <a:r>
              <a:rPr sz="2100" spc="5" dirty="0">
                <a:latin typeface="Times New Roman" panose="02020603050405020304"/>
                <a:cs typeface="Times New Roman" panose="02020603050405020304"/>
              </a:rPr>
              <a:t>,</a:t>
            </a:r>
            <a:r>
              <a:rPr sz="2100" spc="-100" dirty="0">
                <a:latin typeface="Times New Roman" panose="02020603050405020304"/>
                <a:cs typeface="Times New Roman" panose="02020603050405020304"/>
              </a:rPr>
              <a:t> </a:t>
            </a:r>
            <a:r>
              <a:rPr sz="2100" i="1" spc="15" dirty="0">
                <a:latin typeface="Times New Roman" panose="02020603050405020304"/>
                <a:cs typeface="Times New Roman" panose="02020603050405020304"/>
              </a:rPr>
              <a:t>v</a:t>
            </a:r>
            <a:r>
              <a:rPr sz="2100" i="1" spc="-220" dirty="0">
                <a:latin typeface="Times New Roman" panose="02020603050405020304"/>
                <a:cs typeface="Times New Roman" panose="02020603050405020304"/>
              </a:rPr>
              <a:t> </a:t>
            </a:r>
            <a:r>
              <a:rPr sz="2100" spc="10" dirty="0">
                <a:latin typeface="Times New Roman" panose="02020603050405020304"/>
                <a:cs typeface="Times New Roman" panose="02020603050405020304"/>
              </a:rPr>
              <a:t>)</a:t>
            </a:r>
            <a:r>
              <a:rPr sz="2100" dirty="0">
                <a:latin typeface="Times New Roman" panose="02020603050405020304"/>
                <a:cs typeface="Times New Roman" panose="02020603050405020304"/>
              </a:rPr>
              <a:t> </a:t>
            </a:r>
            <a:r>
              <a:rPr sz="2100" spc="-265" dirty="0">
                <a:latin typeface="Times New Roman" panose="02020603050405020304"/>
                <a:cs typeface="Times New Roman" panose="02020603050405020304"/>
              </a:rPr>
              <a:t> </a:t>
            </a:r>
            <a:r>
              <a:rPr sz="2100" spc="15" dirty="0">
                <a:latin typeface="Symbol" panose="05050102010706020507"/>
                <a:cs typeface="Symbol" panose="05050102010706020507"/>
              </a:rPr>
              <a:t></a:t>
            </a:r>
            <a:r>
              <a:rPr sz="2100" dirty="0">
                <a:latin typeface="Times New Roman" panose="02020603050405020304"/>
                <a:cs typeface="Times New Roman" panose="02020603050405020304"/>
              </a:rPr>
              <a:t> </a:t>
            </a:r>
            <a:r>
              <a:rPr sz="2100" spc="-95" dirty="0">
                <a:latin typeface="Times New Roman" panose="02020603050405020304"/>
                <a:cs typeface="Times New Roman" panose="02020603050405020304"/>
              </a:rPr>
              <a:t> </a:t>
            </a:r>
            <a:r>
              <a:rPr sz="3150" u="sng" spc="7" baseline="36000" dirty="0">
                <a:latin typeface="Times New Roman" panose="02020603050405020304"/>
                <a:cs typeface="Times New Roman" panose="02020603050405020304"/>
              </a:rPr>
              <a:t> </a:t>
            </a:r>
            <a:r>
              <a:rPr sz="3150" u="sng" baseline="36000" dirty="0">
                <a:latin typeface="Times New Roman" panose="02020603050405020304"/>
                <a:cs typeface="Times New Roman" panose="02020603050405020304"/>
              </a:rPr>
              <a:t>	</a:t>
            </a:r>
            <a:r>
              <a:rPr sz="3150" u="sng" spc="22" baseline="36000" dirty="0">
                <a:latin typeface="Times New Roman" panose="02020603050405020304"/>
                <a:cs typeface="Times New Roman" panose="02020603050405020304"/>
              </a:rPr>
              <a:t>1</a:t>
            </a:r>
            <a:r>
              <a:rPr sz="3150" u="sng" baseline="36000" dirty="0">
                <a:latin typeface="Times New Roman" panose="02020603050405020304"/>
                <a:cs typeface="Times New Roman" panose="02020603050405020304"/>
              </a:rPr>
              <a:t>	</a:t>
            </a:r>
            <a:r>
              <a:rPr sz="3150" spc="89" baseline="36000" dirty="0">
                <a:latin typeface="Times New Roman" panose="02020603050405020304"/>
                <a:cs typeface="Times New Roman" panose="02020603050405020304"/>
              </a:rPr>
              <a:t> </a:t>
            </a:r>
            <a:r>
              <a:rPr sz="4800" baseline="-9000" dirty="0">
                <a:latin typeface="Symbol" panose="05050102010706020507"/>
                <a:cs typeface="Symbol" panose="05050102010706020507"/>
              </a:rPr>
              <a:t></a:t>
            </a:r>
            <a:r>
              <a:rPr sz="4800" spc="157" baseline="-9000" dirty="0">
                <a:latin typeface="Times New Roman" panose="02020603050405020304"/>
                <a:cs typeface="Times New Roman" panose="02020603050405020304"/>
              </a:rPr>
              <a:t> </a:t>
            </a:r>
            <a:r>
              <a:rPr sz="4800" baseline="-9000" dirty="0">
                <a:latin typeface="Symbol" panose="05050102010706020507"/>
                <a:cs typeface="Symbol" panose="05050102010706020507"/>
              </a:rPr>
              <a:t></a:t>
            </a:r>
            <a:endParaRPr sz="4800" baseline="-9000">
              <a:latin typeface="Symbol" panose="05050102010706020507"/>
              <a:cs typeface="Symbol" panose="05050102010706020507"/>
            </a:endParaRPr>
          </a:p>
        </p:txBody>
      </p:sp>
      <p:sp>
        <p:nvSpPr>
          <p:cNvPr id="11" name="object 11"/>
          <p:cNvSpPr txBox="1"/>
          <p:nvPr/>
        </p:nvSpPr>
        <p:spPr>
          <a:xfrm>
            <a:off x="5811139" y="2818129"/>
            <a:ext cx="2783205" cy="552450"/>
          </a:xfrm>
          <a:prstGeom prst="rect">
            <a:avLst/>
          </a:prstGeom>
        </p:spPr>
        <p:txBody>
          <a:bodyPr vert="horz" wrap="square" lIns="0" tIns="0" rIns="0" bIns="0" rtlCol="0">
            <a:spAutoFit/>
          </a:bodyPr>
          <a:lstStyle/>
          <a:p>
            <a:pPr marL="12700">
              <a:lnSpc>
                <a:spcPct val="100000"/>
              </a:lnSpc>
            </a:pPr>
            <a:r>
              <a:rPr sz="3150" i="1" spc="7" baseline="-25000" dirty="0">
                <a:latin typeface="Times New Roman" panose="02020603050405020304"/>
                <a:cs typeface="Times New Roman" panose="02020603050405020304"/>
              </a:rPr>
              <a:t>f</a:t>
            </a:r>
            <a:r>
              <a:rPr sz="3150" i="1" spc="382" baseline="-25000" dirty="0">
                <a:latin typeface="Times New Roman" panose="02020603050405020304"/>
                <a:cs typeface="Times New Roman" panose="02020603050405020304"/>
              </a:rPr>
              <a:t> </a:t>
            </a:r>
            <a:r>
              <a:rPr sz="4200" spc="30" baseline="-19000" dirty="0">
                <a:latin typeface="Symbol" panose="05050102010706020507"/>
                <a:cs typeface="Symbol" panose="05050102010706020507"/>
              </a:rPr>
              <a:t></a:t>
            </a:r>
            <a:r>
              <a:rPr sz="3150" i="1" spc="22" baseline="-25000" dirty="0">
                <a:latin typeface="Times New Roman" panose="02020603050405020304"/>
                <a:cs typeface="Times New Roman" panose="02020603050405020304"/>
              </a:rPr>
              <a:t>x</a:t>
            </a:r>
            <a:r>
              <a:rPr sz="3150" i="1" spc="-397" baseline="-25000" dirty="0">
                <a:latin typeface="Times New Roman" panose="02020603050405020304"/>
                <a:cs typeface="Times New Roman" panose="02020603050405020304"/>
              </a:rPr>
              <a:t> </a:t>
            </a:r>
            <a:r>
              <a:rPr sz="3150" spc="7" baseline="-25000" dirty="0">
                <a:latin typeface="Times New Roman" panose="02020603050405020304"/>
                <a:cs typeface="Times New Roman" panose="02020603050405020304"/>
              </a:rPr>
              <a:t>,</a:t>
            </a:r>
            <a:r>
              <a:rPr sz="3150" spc="292" baseline="-25000" dirty="0">
                <a:latin typeface="Times New Roman" panose="02020603050405020304"/>
                <a:cs typeface="Times New Roman" panose="02020603050405020304"/>
              </a:rPr>
              <a:t> </a:t>
            </a:r>
            <a:r>
              <a:rPr sz="3150" i="1" spc="22" baseline="-25000" dirty="0">
                <a:latin typeface="Times New Roman" panose="02020603050405020304"/>
                <a:cs typeface="Times New Roman" panose="02020603050405020304"/>
              </a:rPr>
              <a:t>y</a:t>
            </a:r>
            <a:r>
              <a:rPr sz="3150" i="1" spc="-150" baseline="-25000" dirty="0">
                <a:latin typeface="Times New Roman" panose="02020603050405020304"/>
                <a:cs typeface="Times New Roman" panose="02020603050405020304"/>
              </a:rPr>
              <a:t> </a:t>
            </a:r>
            <a:r>
              <a:rPr sz="4200" spc="-359" baseline="-19000" dirty="0">
                <a:latin typeface="Symbol" panose="05050102010706020507"/>
                <a:cs typeface="Symbol" panose="05050102010706020507"/>
              </a:rPr>
              <a:t></a:t>
            </a:r>
            <a:r>
              <a:rPr sz="3150" i="1" spc="22" baseline="-25000" dirty="0">
                <a:latin typeface="Times New Roman" panose="02020603050405020304"/>
                <a:cs typeface="Times New Roman" panose="02020603050405020304"/>
              </a:rPr>
              <a:t>e</a:t>
            </a:r>
            <a:r>
              <a:rPr sz="3150" i="1" spc="-240" baseline="-25000" dirty="0">
                <a:latin typeface="Times New Roman" panose="02020603050405020304"/>
                <a:cs typeface="Times New Roman" panose="02020603050405020304"/>
              </a:rPr>
              <a:t> </a:t>
            </a:r>
            <a:r>
              <a:rPr sz="1250" spc="-5" dirty="0">
                <a:latin typeface="Symbol" panose="05050102010706020507"/>
                <a:cs typeface="Symbol" panose="05050102010706020507"/>
              </a:rPr>
              <a:t></a:t>
            </a:r>
            <a:r>
              <a:rPr sz="1250" dirty="0">
                <a:latin typeface="Times New Roman" panose="02020603050405020304"/>
                <a:cs typeface="Times New Roman" panose="02020603050405020304"/>
              </a:rPr>
              <a:t> </a:t>
            </a:r>
            <a:r>
              <a:rPr sz="1250" spc="-80"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j</a:t>
            </a:r>
            <a:r>
              <a:rPr sz="1250" i="1" spc="-3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2</a:t>
            </a:r>
            <a:r>
              <a:rPr sz="1250" spc="-145" dirty="0">
                <a:latin typeface="Times New Roman" panose="02020603050405020304"/>
                <a:cs typeface="Times New Roman" panose="02020603050405020304"/>
              </a:rPr>
              <a:t> </a:t>
            </a:r>
            <a:r>
              <a:rPr sz="1300" i="1" spc="-30" dirty="0">
                <a:latin typeface="Symbol" panose="05050102010706020507"/>
                <a:cs typeface="Symbol" panose="05050102010706020507"/>
              </a:rPr>
              <a:t></a:t>
            </a:r>
            <a:r>
              <a:rPr sz="1300" i="1" dirty="0">
                <a:latin typeface="Times New Roman" panose="02020603050405020304"/>
                <a:cs typeface="Times New Roman" panose="02020603050405020304"/>
              </a:rPr>
              <a:t> </a:t>
            </a:r>
            <a:r>
              <a:rPr sz="1300" i="1" spc="-160" dirty="0">
                <a:latin typeface="Times New Roman" panose="02020603050405020304"/>
                <a:cs typeface="Times New Roman" panose="02020603050405020304"/>
              </a:rPr>
              <a:t> </a:t>
            </a:r>
            <a:r>
              <a:rPr sz="1600" spc="-10" dirty="0">
                <a:latin typeface="Symbol" panose="05050102010706020507"/>
                <a:cs typeface="Symbol" panose="05050102010706020507"/>
              </a:rPr>
              <a:t></a:t>
            </a:r>
            <a:r>
              <a:rPr sz="1250" i="1" spc="-5" dirty="0">
                <a:latin typeface="Times New Roman" panose="02020603050405020304"/>
                <a:cs typeface="Times New Roman" panose="02020603050405020304"/>
              </a:rPr>
              <a:t>ux</a:t>
            </a:r>
            <a:r>
              <a:rPr sz="1250" i="1" dirty="0">
                <a:latin typeface="Times New Roman" panose="02020603050405020304"/>
                <a:cs typeface="Times New Roman" panose="02020603050405020304"/>
              </a:rPr>
              <a:t> </a:t>
            </a:r>
            <a:r>
              <a:rPr sz="1250" i="1" spc="-114"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30"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M</a:t>
            </a:r>
            <a:r>
              <a:rPr sz="1250" i="1" dirty="0">
                <a:latin typeface="Times New Roman" panose="02020603050405020304"/>
                <a:cs typeface="Times New Roman" panose="02020603050405020304"/>
              </a:rPr>
              <a:t> </a:t>
            </a:r>
            <a:r>
              <a:rPr sz="1250" i="1" spc="-35" dirty="0">
                <a:latin typeface="Times New Roman" panose="02020603050405020304"/>
                <a:cs typeface="Times New Roman" panose="02020603050405020304"/>
              </a:rPr>
              <a:t> </a:t>
            </a:r>
            <a:r>
              <a:rPr sz="1250" spc="-5" dirty="0">
                <a:latin typeface="Symbol" panose="05050102010706020507"/>
                <a:cs typeface="Symbol" panose="05050102010706020507"/>
              </a:rPr>
              <a:t></a:t>
            </a:r>
            <a:r>
              <a:rPr sz="1250" spc="-50"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vy</a:t>
            </a:r>
            <a:r>
              <a:rPr sz="1250" i="1" dirty="0">
                <a:latin typeface="Times New Roman" panose="02020603050405020304"/>
                <a:cs typeface="Times New Roman" panose="02020603050405020304"/>
              </a:rPr>
              <a:t> </a:t>
            </a:r>
            <a:r>
              <a:rPr sz="1250" i="1" spc="-12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7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N</a:t>
            </a:r>
            <a:r>
              <a:rPr sz="1250" i="1" dirty="0">
                <a:latin typeface="Times New Roman" panose="02020603050405020304"/>
                <a:cs typeface="Times New Roman" panose="02020603050405020304"/>
              </a:rPr>
              <a:t> </a:t>
            </a:r>
            <a:r>
              <a:rPr sz="1250" i="1" spc="-110" dirty="0">
                <a:latin typeface="Times New Roman" panose="02020603050405020304"/>
                <a:cs typeface="Times New Roman" panose="02020603050405020304"/>
              </a:rPr>
              <a:t> </a:t>
            </a:r>
            <a:r>
              <a:rPr sz="1600" spc="-25" dirty="0">
                <a:latin typeface="Symbol" panose="05050102010706020507"/>
                <a:cs typeface="Symbol" panose="05050102010706020507"/>
              </a:rPr>
              <a:t></a:t>
            </a:r>
            <a:endParaRPr sz="1600">
              <a:latin typeface="Symbol" panose="05050102010706020507"/>
              <a:cs typeface="Symbol" panose="05050102010706020507"/>
            </a:endParaRPr>
          </a:p>
        </p:txBody>
      </p:sp>
      <p:sp>
        <p:nvSpPr>
          <p:cNvPr id="12" name="object 12"/>
          <p:cNvSpPr txBox="1"/>
          <p:nvPr/>
        </p:nvSpPr>
        <p:spPr>
          <a:xfrm>
            <a:off x="4413630" y="4875783"/>
            <a:ext cx="797560" cy="202565"/>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M </a:t>
            </a:r>
            <a:r>
              <a:rPr sz="1250" i="1" spc="-40" dirty="0">
                <a:latin typeface="Times New Roman" panose="02020603050405020304"/>
                <a:cs typeface="Times New Roman" panose="02020603050405020304"/>
              </a:rPr>
              <a:t> </a:t>
            </a:r>
            <a:r>
              <a:rPr sz="1250" spc="80" dirty="0">
                <a:latin typeface="Symbol" panose="05050102010706020507"/>
                <a:cs typeface="Symbol" panose="05050102010706020507"/>
              </a:rPr>
              <a:t></a:t>
            </a:r>
            <a:r>
              <a:rPr sz="1250" spc="-5" dirty="0">
                <a:latin typeface="Times New Roman" panose="02020603050405020304"/>
                <a:cs typeface="Times New Roman" panose="02020603050405020304"/>
              </a:rPr>
              <a:t>1</a:t>
            </a:r>
            <a:r>
              <a:rPr sz="1250" spc="5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N</a:t>
            </a:r>
            <a:r>
              <a:rPr sz="1250" i="1" spc="145" dirty="0">
                <a:latin typeface="Times New Roman" panose="02020603050405020304"/>
                <a:cs typeface="Times New Roman" panose="02020603050405020304"/>
              </a:rPr>
              <a:t> </a:t>
            </a:r>
            <a:r>
              <a:rPr sz="1250" spc="80" dirty="0">
                <a:latin typeface="Symbol" panose="05050102010706020507"/>
                <a:cs typeface="Symbol" panose="05050102010706020507"/>
              </a:rPr>
              <a:t></a:t>
            </a:r>
            <a:r>
              <a:rPr sz="1250" spc="-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13" name="object 13"/>
          <p:cNvSpPr txBox="1"/>
          <p:nvPr/>
        </p:nvSpPr>
        <p:spPr>
          <a:xfrm>
            <a:off x="2067432" y="4300220"/>
            <a:ext cx="6268720" cy="1312545"/>
          </a:xfrm>
          <a:prstGeom prst="rect">
            <a:avLst/>
          </a:prstGeom>
        </p:spPr>
        <p:txBody>
          <a:bodyPr vert="horz" wrap="square" lIns="0" tIns="0" rIns="0" bIns="0" rtlCol="0">
            <a:spAutoFit/>
          </a:bodyPr>
          <a:lstStyle/>
          <a:p>
            <a:pPr marL="1270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给出F(u,v),可通过反DFT得到f(x,y),</a:t>
            </a:r>
            <a:endParaRPr sz="2800">
              <a:latin typeface="新宋体" panose="02010609030101010101" charset="-122"/>
              <a:cs typeface="新宋体" panose="02010609030101010101" charset="-122"/>
            </a:endParaRPr>
          </a:p>
          <a:p>
            <a:pPr marL="1106805">
              <a:lnSpc>
                <a:spcPct val="100000"/>
              </a:lnSpc>
              <a:spcBef>
                <a:spcPts val="430"/>
              </a:spcBef>
              <a:tabLst>
                <a:tab pos="2369185" algn="l"/>
              </a:tabLst>
            </a:pPr>
            <a:r>
              <a:rPr sz="3150" i="1" spc="7" baseline="-25000" dirty="0">
                <a:latin typeface="Times New Roman" panose="02020603050405020304"/>
                <a:cs typeface="Times New Roman" panose="02020603050405020304"/>
              </a:rPr>
              <a:t>f</a:t>
            </a:r>
            <a:r>
              <a:rPr sz="3150" i="1" spc="390" baseline="-25000" dirty="0">
                <a:latin typeface="Times New Roman" panose="02020603050405020304"/>
                <a:cs typeface="Times New Roman" panose="02020603050405020304"/>
              </a:rPr>
              <a:t> </a:t>
            </a:r>
            <a:r>
              <a:rPr sz="3150" spc="15" baseline="-25000" dirty="0">
                <a:latin typeface="Times New Roman" panose="02020603050405020304"/>
                <a:cs typeface="Times New Roman" panose="02020603050405020304"/>
              </a:rPr>
              <a:t>(</a:t>
            </a:r>
            <a:r>
              <a:rPr sz="3150" spc="-225" baseline="-25000" dirty="0">
                <a:latin typeface="Times New Roman" panose="02020603050405020304"/>
                <a:cs typeface="Times New Roman" panose="02020603050405020304"/>
              </a:rPr>
              <a:t> </a:t>
            </a:r>
            <a:r>
              <a:rPr sz="3150" i="1" spc="22" baseline="-25000" dirty="0">
                <a:latin typeface="Times New Roman" panose="02020603050405020304"/>
                <a:cs typeface="Times New Roman" panose="02020603050405020304"/>
              </a:rPr>
              <a:t>x</a:t>
            </a:r>
            <a:r>
              <a:rPr sz="3150" i="1" spc="-397" baseline="-25000" dirty="0">
                <a:latin typeface="Times New Roman" panose="02020603050405020304"/>
                <a:cs typeface="Times New Roman" panose="02020603050405020304"/>
              </a:rPr>
              <a:t> </a:t>
            </a:r>
            <a:r>
              <a:rPr sz="3150" spc="7" baseline="-25000" dirty="0">
                <a:latin typeface="Times New Roman" panose="02020603050405020304"/>
                <a:cs typeface="Times New Roman" panose="02020603050405020304"/>
              </a:rPr>
              <a:t>,</a:t>
            </a:r>
            <a:r>
              <a:rPr sz="3150" spc="277" baseline="-25000" dirty="0">
                <a:latin typeface="Times New Roman" panose="02020603050405020304"/>
                <a:cs typeface="Times New Roman" panose="02020603050405020304"/>
              </a:rPr>
              <a:t> </a:t>
            </a:r>
            <a:r>
              <a:rPr sz="3150" i="1" spc="22" baseline="-25000" dirty="0">
                <a:latin typeface="Times New Roman" panose="02020603050405020304"/>
                <a:cs typeface="Times New Roman" panose="02020603050405020304"/>
              </a:rPr>
              <a:t>y</a:t>
            </a:r>
            <a:r>
              <a:rPr sz="3150" i="1" spc="-270" baseline="-25000" dirty="0">
                <a:latin typeface="Times New Roman" panose="02020603050405020304"/>
                <a:cs typeface="Times New Roman" panose="02020603050405020304"/>
              </a:rPr>
              <a:t> </a:t>
            </a:r>
            <a:r>
              <a:rPr sz="3150" spc="15" baseline="-25000" dirty="0">
                <a:latin typeface="Times New Roman" panose="02020603050405020304"/>
                <a:cs typeface="Times New Roman" panose="02020603050405020304"/>
              </a:rPr>
              <a:t>)</a:t>
            </a:r>
            <a:r>
              <a:rPr sz="3150" baseline="-25000" dirty="0">
                <a:latin typeface="Times New Roman" panose="02020603050405020304"/>
                <a:cs typeface="Times New Roman" panose="02020603050405020304"/>
              </a:rPr>
              <a:t> </a:t>
            </a:r>
            <a:r>
              <a:rPr sz="3150" spc="-382" baseline="-25000" dirty="0">
                <a:latin typeface="Times New Roman" panose="02020603050405020304"/>
                <a:cs typeface="Times New Roman" panose="02020603050405020304"/>
              </a:rPr>
              <a:t> </a:t>
            </a:r>
            <a:r>
              <a:rPr sz="3150" spc="22" baseline="-25000" dirty="0">
                <a:latin typeface="Symbol" panose="05050102010706020507"/>
                <a:cs typeface="Symbol" panose="05050102010706020507"/>
              </a:rPr>
              <a:t></a:t>
            </a:r>
            <a:r>
              <a:rPr sz="3150" baseline="-25000" dirty="0">
                <a:latin typeface="Times New Roman" panose="02020603050405020304"/>
                <a:cs typeface="Times New Roman" panose="02020603050405020304"/>
              </a:rPr>
              <a:t>	</a:t>
            </a:r>
            <a:r>
              <a:rPr sz="4800" baseline="-25000" dirty="0">
                <a:latin typeface="Symbol" panose="05050102010706020507"/>
                <a:cs typeface="Symbol" panose="05050102010706020507"/>
              </a:rPr>
              <a:t></a:t>
            </a:r>
            <a:r>
              <a:rPr sz="4800" spc="157" baseline="-25000" dirty="0">
                <a:latin typeface="Times New Roman" panose="02020603050405020304"/>
                <a:cs typeface="Times New Roman" panose="02020603050405020304"/>
              </a:rPr>
              <a:t> </a:t>
            </a:r>
            <a:r>
              <a:rPr sz="4800" baseline="-25000" dirty="0">
                <a:latin typeface="Symbol" panose="05050102010706020507"/>
                <a:cs typeface="Symbol" panose="05050102010706020507"/>
              </a:rPr>
              <a:t></a:t>
            </a:r>
            <a:r>
              <a:rPr sz="4800" spc="322" baseline="-25000" dirty="0">
                <a:latin typeface="Times New Roman" panose="02020603050405020304"/>
                <a:cs typeface="Times New Roman" panose="02020603050405020304"/>
              </a:rPr>
              <a:t> </a:t>
            </a:r>
            <a:r>
              <a:rPr sz="3150" i="1" spc="30" baseline="-25000" dirty="0">
                <a:latin typeface="Times New Roman" panose="02020603050405020304"/>
                <a:cs typeface="Times New Roman" panose="02020603050405020304"/>
              </a:rPr>
              <a:t>F</a:t>
            </a:r>
            <a:r>
              <a:rPr sz="3150" i="1" spc="135" baseline="-25000" dirty="0">
                <a:latin typeface="Times New Roman" panose="02020603050405020304"/>
                <a:cs typeface="Times New Roman" panose="02020603050405020304"/>
              </a:rPr>
              <a:t> </a:t>
            </a:r>
            <a:r>
              <a:rPr sz="4200" spc="-284" baseline="-19000" dirty="0">
                <a:latin typeface="Symbol" panose="05050102010706020507"/>
                <a:cs typeface="Symbol" panose="05050102010706020507"/>
              </a:rPr>
              <a:t></a:t>
            </a:r>
            <a:r>
              <a:rPr sz="3150" i="1" spc="22" baseline="-25000" dirty="0">
                <a:latin typeface="Times New Roman" panose="02020603050405020304"/>
                <a:cs typeface="Times New Roman" panose="02020603050405020304"/>
              </a:rPr>
              <a:t>u</a:t>
            </a:r>
            <a:r>
              <a:rPr sz="3150" i="1" spc="-262" baseline="-25000" dirty="0">
                <a:latin typeface="Times New Roman" panose="02020603050405020304"/>
                <a:cs typeface="Times New Roman" panose="02020603050405020304"/>
              </a:rPr>
              <a:t> </a:t>
            </a:r>
            <a:r>
              <a:rPr sz="3150" spc="7" baseline="-25000" dirty="0">
                <a:latin typeface="Times New Roman" panose="02020603050405020304"/>
                <a:cs typeface="Times New Roman" panose="02020603050405020304"/>
              </a:rPr>
              <a:t>,</a:t>
            </a:r>
            <a:r>
              <a:rPr sz="3150" spc="-150" baseline="-25000" dirty="0">
                <a:latin typeface="Times New Roman" panose="02020603050405020304"/>
                <a:cs typeface="Times New Roman" panose="02020603050405020304"/>
              </a:rPr>
              <a:t> </a:t>
            </a:r>
            <a:r>
              <a:rPr sz="3150" i="1" spc="22" baseline="-25000" dirty="0">
                <a:latin typeface="Times New Roman" panose="02020603050405020304"/>
                <a:cs typeface="Times New Roman" panose="02020603050405020304"/>
              </a:rPr>
              <a:t>v</a:t>
            </a:r>
            <a:r>
              <a:rPr sz="3150" i="1" spc="-202" baseline="-25000" dirty="0">
                <a:latin typeface="Times New Roman" panose="02020603050405020304"/>
                <a:cs typeface="Times New Roman" panose="02020603050405020304"/>
              </a:rPr>
              <a:t> </a:t>
            </a:r>
            <a:r>
              <a:rPr sz="4200" spc="-367" baseline="-19000" dirty="0">
                <a:latin typeface="Symbol" panose="05050102010706020507"/>
                <a:cs typeface="Symbol" panose="05050102010706020507"/>
              </a:rPr>
              <a:t></a:t>
            </a:r>
            <a:r>
              <a:rPr sz="3150" i="1" spc="22" baseline="-25000" dirty="0">
                <a:latin typeface="Times New Roman" panose="02020603050405020304"/>
                <a:cs typeface="Times New Roman" panose="02020603050405020304"/>
              </a:rPr>
              <a:t>e</a:t>
            </a:r>
            <a:r>
              <a:rPr sz="3150" i="1" spc="179" baseline="-25000"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j</a:t>
            </a:r>
            <a:r>
              <a:rPr sz="1250" i="1" spc="-3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2</a:t>
            </a:r>
            <a:r>
              <a:rPr sz="1250" spc="-145" dirty="0">
                <a:latin typeface="Times New Roman" panose="02020603050405020304"/>
                <a:cs typeface="Times New Roman" panose="02020603050405020304"/>
              </a:rPr>
              <a:t> </a:t>
            </a:r>
            <a:r>
              <a:rPr sz="1300" i="1" spc="-35" dirty="0">
                <a:latin typeface="Symbol" panose="05050102010706020507"/>
                <a:cs typeface="Symbol" panose="05050102010706020507"/>
              </a:rPr>
              <a:t></a:t>
            </a:r>
            <a:r>
              <a:rPr sz="1300" i="1" dirty="0">
                <a:latin typeface="Times New Roman" panose="02020603050405020304"/>
                <a:cs typeface="Times New Roman" panose="02020603050405020304"/>
              </a:rPr>
              <a:t> </a:t>
            </a:r>
            <a:r>
              <a:rPr sz="1300" i="1" spc="-160" dirty="0">
                <a:latin typeface="Times New Roman" panose="02020603050405020304"/>
                <a:cs typeface="Times New Roman" panose="02020603050405020304"/>
              </a:rPr>
              <a:t> </a:t>
            </a:r>
            <a:r>
              <a:rPr sz="1600" spc="-10" dirty="0">
                <a:latin typeface="Symbol" panose="05050102010706020507"/>
                <a:cs typeface="Symbol" panose="05050102010706020507"/>
              </a:rPr>
              <a:t></a:t>
            </a:r>
            <a:r>
              <a:rPr sz="1250" i="1" spc="-5" dirty="0">
                <a:latin typeface="Times New Roman" panose="02020603050405020304"/>
                <a:cs typeface="Times New Roman" panose="02020603050405020304"/>
              </a:rPr>
              <a:t>ux</a:t>
            </a:r>
            <a:r>
              <a:rPr sz="1250" i="1" dirty="0">
                <a:latin typeface="Times New Roman" panose="02020603050405020304"/>
                <a:cs typeface="Times New Roman" panose="02020603050405020304"/>
              </a:rPr>
              <a:t> </a:t>
            </a:r>
            <a:r>
              <a:rPr sz="1250" i="1" spc="-114"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30"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M</a:t>
            </a:r>
            <a:r>
              <a:rPr sz="1250" i="1" dirty="0">
                <a:latin typeface="Times New Roman" panose="02020603050405020304"/>
                <a:cs typeface="Times New Roman" panose="02020603050405020304"/>
              </a:rPr>
              <a:t> </a:t>
            </a:r>
            <a:r>
              <a:rPr sz="1250" i="1" spc="-35" dirty="0">
                <a:latin typeface="Times New Roman" panose="02020603050405020304"/>
                <a:cs typeface="Times New Roman" panose="02020603050405020304"/>
              </a:rPr>
              <a:t> </a:t>
            </a:r>
            <a:r>
              <a:rPr sz="1250" spc="-5" dirty="0">
                <a:latin typeface="Symbol" panose="05050102010706020507"/>
                <a:cs typeface="Symbol" panose="05050102010706020507"/>
              </a:rPr>
              <a:t></a:t>
            </a:r>
            <a:r>
              <a:rPr sz="1250" spc="-5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vy</a:t>
            </a:r>
            <a:r>
              <a:rPr sz="1250" i="1" dirty="0">
                <a:latin typeface="Times New Roman" panose="02020603050405020304"/>
                <a:cs typeface="Times New Roman" panose="02020603050405020304"/>
              </a:rPr>
              <a:t> </a:t>
            </a:r>
            <a:r>
              <a:rPr sz="1250" i="1" spc="-114"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7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N</a:t>
            </a:r>
            <a:r>
              <a:rPr sz="1250" i="1" dirty="0">
                <a:latin typeface="Times New Roman" panose="02020603050405020304"/>
                <a:cs typeface="Times New Roman" panose="02020603050405020304"/>
              </a:rPr>
              <a:t> </a:t>
            </a:r>
            <a:r>
              <a:rPr sz="1250" i="1" spc="-110" dirty="0">
                <a:latin typeface="Times New Roman" panose="02020603050405020304"/>
                <a:cs typeface="Times New Roman" panose="02020603050405020304"/>
              </a:rPr>
              <a:t> </a:t>
            </a:r>
            <a:r>
              <a:rPr sz="1600" spc="-25" dirty="0">
                <a:latin typeface="Symbol" panose="05050102010706020507"/>
                <a:cs typeface="Symbol" panose="05050102010706020507"/>
              </a:rPr>
              <a:t></a:t>
            </a:r>
            <a:endParaRPr sz="1600">
              <a:latin typeface="Symbol" panose="05050102010706020507"/>
              <a:cs typeface="Symbol" panose="05050102010706020507"/>
            </a:endParaRPr>
          </a:p>
          <a:p>
            <a:pPr marR="784225" algn="ctr">
              <a:lnSpc>
                <a:spcPct val="100000"/>
              </a:lnSpc>
              <a:spcBef>
                <a:spcPts val="1105"/>
              </a:spcBef>
            </a:pPr>
            <a:r>
              <a:rPr sz="1250" i="1" spc="-5" dirty="0">
                <a:latin typeface="Times New Roman" panose="02020603050405020304"/>
                <a:cs typeface="Times New Roman" panose="02020603050405020304"/>
              </a:rPr>
              <a:t>u</a:t>
            </a:r>
            <a:r>
              <a:rPr sz="1250" i="1" spc="-15" dirty="0">
                <a:latin typeface="Times New Roman" panose="02020603050405020304"/>
                <a:cs typeface="Times New Roman" panose="02020603050405020304"/>
              </a:rPr>
              <a:t> </a:t>
            </a:r>
            <a:r>
              <a:rPr sz="1250" spc="-5" dirty="0">
                <a:latin typeface="Symbol" panose="05050102010706020507"/>
                <a:cs typeface="Symbol" panose="05050102010706020507"/>
              </a:rPr>
              <a:t></a:t>
            </a:r>
            <a:r>
              <a:rPr sz="1250" spc="-75"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0</a:t>
            </a:r>
            <a:r>
              <a:rPr sz="1250" dirty="0">
                <a:latin typeface="Times New Roman" panose="02020603050405020304"/>
                <a:cs typeface="Times New Roman" panose="02020603050405020304"/>
              </a:rPr>
              <a:t>  </a:t>
            </a:r>
            <a:r>
              <a:rPr sz="1250" spc="-140"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v</a:t>
            </a:r>
            <a:r>
              <a:rPr sz="1250" i="1" spc="-65" dirty="0">
                <a:latin typeface="Times New Roman" panose="02020603050405020304"/>
                <a:cs typeface="Times New Roman" panose="02020603050405020304"/>
              </a:rPr>
              <a:t> </a:t>
            </a:r>
            <a:r>
              <a:rPr sz="1250" spc="-5" dirty="0">
                <a:latin typeface="Symbol" panose="05050102010706020507"/>
                <a:cs typeface="Symbol" panose="05050102010706020507"/>
              </a:rPr>
              <a:t></a:t>
            </a:r>
            <a:r>
              <a:rPr sz="1250" spc="-8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14" name="object 14"/>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51" y="4486160"/>
            <a:ext cx="7238365" cy="1144905"/>
          </a:xfrm>
          <a:prstGeom prst="rect">
            <a:avLst/>
          </a:prstGeom>
        </p:spPr>
        <p:txBody>
          <a:bodyPr vert="horz" wrap="square" lIns="0" tIns="0" rIns="0" bIns="0" rtlCol="0">
            <a:spAutoFit/>
          </a:bodyPr>
          <a:lstStyle/>
          <a:p>
            <a:pPr marL="469900">
              <a:lnSpc>
                <a:spcPct val="100000"/>
              </a:lnSpc>
            </a:pPr>
            <a:r>
              <a:rPr sz="2800" spc="-5" dirty="0">
                <a:latin typeface="新宋体" panose="02010609030101010101" charset="-122"/>
                <a:cs typeface="新宋体" panose="02010609030101010101" charset="-122"/>
              </a:rPr>
              <a:t>R(u,v)和I(u,v)分别是F(u,v)的实部和虚部</a:t>
            </a:r>
            <a:endParaRPr sz="2800">
              <a:latin typeface="新宋体" panose="02010609030101010101" charset="-122"/>
              <a:cs typeface="新宋体" panose="02010609030101010101" charset="-122"/>
            </a:endParaRPr>
          </a:p>
          <a:p>
            <a:pPr marL="12700">
              <a:lnSpc>
                <a:spcPts val="3320"/>
              </a:lnSpc>
              <a:spcBef>
                <a:spcPts val="2330"/>
              </a:spcBef>
              <a:tabLst>
                <a:tab pos="4343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相角或相位谱为</a:t>
            </a:r>
            <a:endParaRPr sz="2800">
              <a:latin typeface="新宋体" panose="02010609030101010101" charset="-122"/>
              <a:cs typeface="新宋体" panose="02010609030101010101" charset="-122"/>
            </a:endParaRPr>
          </a:p>
        </p:txBody>
      </p:sp>
      <p:sp>
        <p:nvSpPr>
          <p:cNvPr id="6" name="object 6"/>
          <p:cNvSpPr/>
          <p:nvPr/>
        </p:nvSpPr>
        <p:spPr>
          <a:xfrm>
            <a:off x="4597779" y="2603831"/>
            <a:ext cx="0" cy="403225"/>
          </a:xfrm>
          <a:custGeom>
            <a:avLst/>
            <a:gdLst/>
            <a:ahLst/>
            <a:cxnLst/>
            <a:rect l="l" t="t" r="r" b="b"/>
            <a:pathLst>
              <a:path h="403225">
                <a:moveTo>
                  <a:pt x="0" y="0"/>
                </a:moveTo>
                <a:lnTo>
                  <a:pt x="0" y="403115"/>
                </a:lnTo>
              </a:path>
            </a:pathLst>
          </a:custGeom>
          <a:ln w="13666">
            <a:solidFill>
              <a:srgbClr val="000000"/>
            </a:solidFill>
          </a:ln>
        </p:spPr>
        <p:txBody>
          <a:bodyPr wrap="square" lIns="0" tIns="0" rIns="0" bIns="0" rtlCol="0"/>
          <a:lstStyle/>
          <a:p>
            <a:endParaRPr/>
          </a:p>
        </p:txBody>
      </p:sp>
      <p:sp>
        <p:nvSpPr>
          <p:cNvPr id="7" name="object 7"/>
          <p:cNvSpPr/>
          <p:nvPr/>
        </p:nvSpPr>
        <p:spPr>
          <a:xfrm>
            <a:off x="5528181" y="2603831"/>
            <a:ext cx="0" cy="403225"/>
          </a:xfrm>
          <a:custGeom>
            <a:avLst/>
            <a:gdLst/>
            <a:ahLst/>
            <a:cxnLst/>
            <a:rect l="l" t="t" r="r" b="b"/>
            <a:pathLst>
              <a:path h="403225">
                <a:moveTo>
                  <a:pt x="0" y="0"/>
                </a:moveTo>
                <a:lnTo>
                  <a:pt x="0" y="403115"/>
                </a:lnTo>
              </a:path>
            </a:pathLst>
          </a:custGeom>
          <a:ln w="13666">
            <a:solidFill>
              <a:srgbClr val="000000"/>
            </a:solidFill>
          </a:ln>
        </p:spPr>
        <p:txBody>
          <a:bodyPr wrap="square" lIns="0" tIns="0" rIns="0" bIns="0" rtlCol="0"/>
          <a:lstStyle/>
          <a:p>
            <a:endParaRPr/>
          </a:p>
        </p:txBody>
      </p:sp>
      <p:sp>
        <p:nvSpPr>
          <p:cNvPr id="8" name="object 8"/>
          <p:cNvSpPr/>
          <p:nvPr/>
        </p:nvSpPr>
        <p:spPr>
          <a:xfrm>
            <a:off x="3207908" y="3906914"/>
            <a:ext cx="0" cy="398780"/>
          </a:xfrm>
          <a:custGeom>
            <a:avLst/>
            <a:gdLst/>
            <a:ahLst/>
            <a:cxnLst/>
            <a:rect l="l" t="t" r="r" b="b"/>
            <a:pathLst>
              <a:path h="398779">
                <a:moveTo>
                  <a:pt x="0" y="0"/>
                </a:moveTo>
                <a:lnTo>
                  <a:pt x="0" y="398541"/>
                </a:lnTo>
              </a:path>
            </a:pathLst>
          </a:custGeom>
          <a:ln w="13342">
            <a:solidFill>
              <a:srgbClr val="000000"/>
            </a:solidFill>
          </a:ln>
        </p:spPr>
        <p:txBody>
          <a:bodyPr wrap="square" lIns="0" tIns="0" rIns="0" bIns="0" rtlCol="0"/>
          <a:lstStyle/>
          <a:p>
            <a:endParaRPr/>
          </a:p>
        </p:txBody>
      </p:sp>
      <p:sp>
        <p:nvSpPr>
          <p:cNvPr id="9" name="object 9"/>
          <p:cNvSpPr/>
          <p:nvPr/>
        </p:nvSpPr>
        <p:spPr>
          <a:xfrm>
            <a:off x="4117733" y="3906914"/>
            <a:ext cx="0" cy="398780"/>
          </a:xfrm>
          <a:custGeom>
            <a:avLst/>
            <a:gdLst/>
            <a:ahLst/>
            <a:cxnLst/>
            <a:rect l="l" t="t" r="r" b="b"/>
            <a:pathLst>
              <a:path h="398779">
                <a:moveTo>
                  <a:pt x="0" y="0"/>
                </a:moveTo>
                <a:lnTo>
                  <a:pt x="0" y="398541"/>
                </a:lnTo>
              </a:path>
            </a:pathLst>
          </a:custGeom>
          <a:ln w="13342">
            <a:solidFill>
              <a:srgbClr val="000000"/>
            </a:solidFill>
          </a:ln>
        </p:spPr>
        <p:txBody>
          <a:bodyPr wrap="square" lIns="0" tIns="0" rIns="0" bIns="0" rtlCol="0"/>
          <a:lstStyle/>
          <a:p>
            <a:endParaRPr/>
          </a:p>
        </p:txBody>
      </p:sp>
      <p:sp>
        <p:nvSpPr>
          <p:cNvPr id="10" name="object 10"/>
          <p:cNvSpPr txBox="1"/>
          <p:nvPr/>
        </p:nvSpPr>
        <p:spPr>
          <a:xfrm>
            <a:off x="4445647" y="3583940"/>
            <a:ext cx="2367280" cy="724535"/>
          </a:xfrm>
          <a:prstGeom prst="rect">
            <a:avLst/>
          </a:prstGeom>
        </p:spPr>
        <p:txBody>
          <a:bodyPr vert="horz" wrap="square" lIns="0" tIns="0" rIns="0" bIns="0" rtlCol="0">
            <a:spAutoFit/>
          </a:bodyPr>
          <a:lstStyle/>
          <a:p>
            <a:pPr marL="12700">
              <a:lnSpc>
                <a:spcPct val="100000"/>
              </a:lnSpc>
              <a:tabLst>
                <a:tab pos="835025" algn="l"/>
                <a:tab pos="1501140" algn="l"/>
                <a:tab pos="2037080" algn="l"/>
              </a:tabLst>
            </a:pPr>
            <a:r>
              <a:rPr sz="4750" spc="-755" dirty="0">
                <a:latin typeface="Symbol" panose="05050102010706020507"/>
                <a:cs typeface="Symbol" panose="05050102010706020507"/>
              </a:rPr>
              <a:t></a:t>
            </a:r>
            <a:r>
              <a:rPr sz="4750" spc="235" dirty="0">
                <a:latin typeface="Times New Roman" panose="02020603050405020304"/>
                <a:cs typeface="Times New Roman" panose="02020603050405020304"/>
              </a:rPr>
              <a:t> </a:t>
            </a:r>
            <a:r>
              <a:rPr sz="3450" spc="-325" dirty="0">
                <a:latin typeface="Symbol" panose="05050102010706020507"/>
                <a:cs typeface="Symbol" panose="05050102010706020507"/>
              </a:rPr>
              <a:t></a:t>
            </a:r>
            <a:r>
              <a:rPr sz="3450" dirty="0">
                <a:latin typeface="Times New Roman" panose="02020603050405020304"/>
                <a:cs typeface="Times New Roman" panose="02020603050405020304"/>
              </a:rPr>
              <a:t>	</a:t>
            </a:r>
            <a:r>
              <a:rPr sz="3450" spc="-325" dirty="0">
                <a:latin typeface="Symbol" panose="05050102010706020507"/>
                <a:cs typeface="Symbol" panose="05050102010706020507"/>
              </a:rPr>
              <a:t></a:t>
            </a:r>
            <a:r>
              <a:rPr sz="3450" dirty="0">
                <a:latin typeface="Times New Roman" panose="02020603050405020304"/>
                <a:cs typeface="Times New Roman" panose="02020603050405020304"/>
              </a:rPr>
              <a:t>	</a:t>
            </a:r>
            <a:r>
              <a:rPr sz="3450" spc="-325" dirty="0">
                <a:latin typeface="Symbol" panose="05050102010706020507"/>
                <a:cs typeface="Symbol" panose="05050102010706020507"/>
              </a:rPr>
              <a:t></a:t>
            </a:r>
            <a:r>
              <a:rPr sz="3450" dirty="0">
                <a:latin typeface="Times New Roman" panose="02020603050405020304"/>
                <a:cs typeface="Times New Roman" panose="02020603050405020304"/>
              </a:rPr>
              <a:t>	</a:t>
            </a:r>
            <a:r>
              <a:rPr sz="3450" spc="-325" dirty="0">
                <a:latin typeface="Symbol" panose="05050102010706020507"/>
                <a:cs typeface="Symbol" panose="05050102010706020507"/>
              </a:rPr>
              <a:t></a:t>
            </a:r>
            <a:r>
              <a:rPr sz="3450" spc="120" dirty="0">
                <a:latin typeface="Times New Roman" panose="02020603050405020304"/>
                <a:cs typeface="Times New Roman" panose="02020603050405020304"/>
              </a:rPr>
              <a:t> </a:t>
            </a:r>
            <a:r>
              <a:rPr sz="4750" spc="-910" dirty="0">
                <a:latin typeface="Symbol" panose="05050102010706020507"/>
                <a:cs typeface="Symbol" panose="05050102010706020507"/>
              </a:rPr>
              <a:t></a:t>
            </a:r>
            <a:endParaRPr sz="4750">
              <a:latin typeface="Symbol" panose="05050102010706020507"/>
              <a:cs typeface="Symbol" panose="05050102010706020507"/>
            </a:endParaRPr>
          </a:p>
        </p:txBody>
      </p:sp>
      <p:sp>
        <p:nvSpPr>
          <p:cNvPr id="11" name="object 11"/>
          <p:cNvSpPr/>
          <p:nvPr/>
        </p:nvSpPr>
        <p:spPr>
          <a:xfrm>
            <a:off x="6787786" y="3900816"/>
            <a:ext cx="112395" cy="0"/>
          </a:xfrm>
          <a:custGeom>
            <a:avLst/>
            <a:gdLst/>
            <a:ahLst/>
            <a:cxnLst/>
            <a:rect l="l" t="t" r="r" b="b"/>
            <a:pathLst>
              <a:path w="112395">
                <a:moveTo>
                  <a:pt x="0" y="0"/>
                </a:moveTo>
                <a:lnTo>
                  <a:pt x="112018" y="0"/>
                </a:lnTo>
              </a:path>
            </a:pathLst>
          </a:custGeom>
          <a:ln w="6926">
            <a:solidFill>
              <a:srgbClr val="000000"/>
            </a:solidFill>
          </a:ln>
        </p:spPr>
        <p:txBody>
          <a:bodyPr wrap="square" lIns="0" tIns="0" rIns="0" bIns="0" rtlCol="0"/>
          <a:lstStyle/>
          <a:p>
            <a:endParaRPr/>
          </a:p>
        </p:txBody>
      </p:sp>
      <p:sp>
        <p:nvSpPr>
          <p:cNvPr id="12" name="object 12"/>
          <p:cNvSpPr txBox="1"/>
          <p:nvPr/>
        </p:nvSpPr>
        <p:spPr>
          <a:xfrm>
            <a:off x="6787260" y="3909059"/>
            <a:ext cx="122555" cy="241300"/>
          </a:xfrm>
          <a:prstGeom prst="rect">
            <a:avLst/>
          </a:prstGeom>
        </p:spPr>
        <p:txBody>
          <a:bodyPr vert="horz" wrap="square" lIns="0" tIns="0" rIns="0" bIns="0" rtlCol="0">
            <a:spAutoFit/>
          </a:bodyPr>
          <a:lstStyle/>
          <a:p>
            <a:pPr marL="12700">
              <a:lnSpc>
                <a:spcPct val="100000"/>
              </a:lnSpc>
            </a:pPr>
            <a:r>
              <a:rPr sz="1500" spc="10" dirty="0">
                <a:latin typeface="Times New Roman" panose="02020603050405020304"/>
                <a:cs typeface="Times New Roman" panose="02020603050405020304"/>
              </a:rPr>
              <a:t>2</a:t>
            </a:r>
            <a:endParaRPr sz="1500">
              <a:latin typeface="Times New Roman" panose="02020603050405020304"/>
              <a:cs typeface="Times New Roman" panose="02020603050405020304"/>
            </a:endParaRPr>
          </a:p>
        </p:txBody>
      </p:sp>
      <p:sp>
        <p:nvSpPr>
          <p:cNvPr id="13" name="object 13"/>
          <p:cNvSpPr txBox="1"/>
          <p:nvPr/>
        </p:nvSpPr>
        <p:spPr>
          <a:xfrm>
            <a:off x="6784225" y="3637026"/>
            <a:ext cx="122555" cy="241300"/>
          </a:xfrm>
          <a:prstGeom prst="rect">
            <a:avLst/>
          </a:prstGeom>
        </p:spPr>
        <p:txBody>
          <a:bodyPr vert="horz" wrap="square" lIns="0" tIns="0" rIns="0" bIns="0" rtlCol="0">
            <a:spAutoFit/>
          </a:bodyPr>
          <a:lstStyle/>
          <a:p>
            <a:pPr marL="12700">
              <a:lnSpc>
                <a:spcPct val="100000"/>
              </a:lnSpc>
            </a:pPr>
            <a:r>
              <a:rPr sz="1500" spc="10" dirty="0">
                <a:latin typeface="Times New Roman" panose="02020603050405020304"/>
                <a:cs typeface="Times New Roman" panose="02020603050405020304"/>
              </a:rPr>
              <a:t>1</a:t>
            </a:r>
            <a:endParaRPr sz="1500">
              <a:latin typeface="Times New Roman" panose="02020603050405020304"/>
              <a:cs typeface="Times New Roman" panose="02020603050405020304"/>
            </a:endParaRPr>
          </a:p>
        </p:txBody>
      </p:sp>
      <p:sp>
        <p:nvSpPr>
          <p:cNvPr id="14" name="object 14"/>
          <p:cNvSpPr txBox="1"/>
          <p:nvPr/>
        </p:nvSpPr>
        <p:spPr>
          <a:xfrm>
            <a:off x="5364619" y="3825240"/>
            <a:ext cx="1325245" cy="241300"/>
          </a:xfrm>
          <a:prstGeom prst="rect">
            <a:avLst/>
          </a:prstGeom>
        </p:spPr>
        <p:txBody>
          <a:bodyPr vert="horz" wrap="square" lIns="0" tIns="0" rIns="0" bIns="0" rtlCol="0">
            <a:spAutoFit/>
          </a:bodyPr>
          <a:lstStyle/>
          <a:p>
            <a:pPr marL="12700">
              <a:lnSpc>
                <a:spcPct val="100000"/>
              </a:lnSpc>
              <a:tabLst>
                <a:tab pos="1214755" algn="l"/>
              </a:tabLst>
            </a:pPr>
            <a:r>
              <a:rPr sz="1500" spc="10" dirty="0">
                <a:latin typeface="Times New Roman" panose="02020603050405020304"/>
                <a:cs typeface="Times New Roman" panose="02020603050405020304"/>
              </a:rPr>
              <a:t>2	2</a:t>
            </a:r>
            <a:endParaRPr sz="1500">
              <a:latin typeface="Times New Roman" panose="02020603050405020304"/>
              <a:cs typeface="Times New Roman" panose="02020603050405020304"/>
            </a:endParaRPr>
          </a:p>
        </p:txBody>
      </p:sp>
      <p:sp>
        <p:nvSpPr>
          <p:cNvPr id="15" name="object 15"/>
          <p:cNvSpPr txBox="1"/>
          <p:nvPr/>
        </p:nvSpPr>
        <p:spPr>
          <a:xfrm>
            <a:off x="4527893" y="3858514"/>
            <a:ext cx="1955800" cy="408305"/>
          </a:xfrm>
          <a:prstGeom prst="rect">
            <a:avLst/>
          </a:prstGeom>
        </p:spPr>
        <p:txBody>
          <a:bodyPr vert="horz" wrap="square" lIns="0" tIns="0" rIns="0" bIns="0" rtlCol="0">
            <a:spAutoFit/>
          </a:bodyPr>
          <a:lstStyle/>
          <a:p>
            <a:pPr marL="12700">
              <a:lnSpc>
                <a:spcPct val="100000"/>
              </a:lnSpc>
              <a:tabLst>
                <a:tab pos="1028700" algn="l"/>
              </a:tabLst>
            </a:pPr>
            <a:r>
              <a:rPr sz="2600" i="1" spc="10" dirty="0">
                <a:latin typeface="Times New Roman" panose="02020603050405020304"/>
                <a:cs typeface="Times New Roman" panose="02020603050405020304"/>
              </a:rPr>
              <a:t>R</a:t>
            </a:r>
            <a:r>
              <a:rPr sz="2600" i="1" spc="70" dirty="0">
                <a:latin typeface="Times New Roman" panose="02020603050405020304"/>
                <a:cs typeface="Times New Roman" panose="02020603050405020304"/>
              </a:rPr>
              <a:t> </a:t>
            </a:r>
            <a:r>
              <a:rPr sz="2600" i="1" spc="35" dirty="0">
                <a:latin typeface="Times New Roman" panose="02020603050405020304"/>
                <a:cs typeface="Times New Roman" panose="02020603050405020304"/>
              </a:rPr>
              <a:t>u</a:t>
            </a:r>
            <a:r>
              <a:rPr sz="2600" spc="5" dirty="0">
                <a:latin typeface="Times New Roman" panose="02020603050405020304"/>
                <a:cs typeface="Times New Roman" panose="02020603050405020304"/>
              </a:rPr>
              <a:t>,</a:t>
            </a:r>
            <a:r>
              <a:rPr sz="2600" spc="-395" dirty="0">
                <a:latin typeface="Times New Roman" panose="02020603050405020304"/>
                <a:cs typeface="Times New Roman" panose="02020603050405020304"/>
              </a:rPr>
              <a:t> </a:t>
            </a:r>
            <a:r>
              <a:rPr sz="2600" i="1" spc="5" dirty="0">
                <a:latin typeface="Times New Roman" panose="02020603050405020304"/>
                <a:cs typeface="Times New Roman" panose="02020603050405020304"/>
              </a:rPr>
              <a:t>v</a:t>
            </a:r>
            <a:r>
              <a:rPr sz="2600" i="1" dirty="0">
                <a:latin typeface="Times New Roman" panose="02020603050405020304"/>
                <a:cs typeface="Times New Roman" panose="02020603050405020304"/>
              </a:rPr>
              <a:t>	</a:t>
            </a:r>
            <a:r>
              <a:rPr sz="2600" spc="10" dirty="0">
                <a:latin typeface="Symbol" panose="05050102010706020507"/>
                <a:cs typeface="Symbol" panose="05050102010706020507"/>
              </a:rPr>
              <a:t></a:t>
            </a:r>
            <a:r>
              <a:rPr sz="2600" spc="-160" dirty="0">
                <a:latin typeface="Times New Roman" panose="02020603050405020304"/>
                <a:cs typeface="Times New Roman" panose="02020603050405020304"/>
              </a:rPr>
              <a:t> </a:t>
            </a:r>
            <a:r>
              <a:rPr sz="2600" i="1" spc="5" dirty="0">
                <a:latin typeface="Times New Roman" panose="02020603050405020304"/>
                <a:cs typeface="Times New Roman" panose="02020603050405020304"/>
              </a:rPr>
              <a:t>I</a:t>
            </a:r>
            <a:r>
              <a:rPr sz="2600" i="1" dirty="0">
                <a:latin typeface="Times New Roman" panose="02020603050405020304"/>
                <a:cs typeface="Times New Roman" panose="02020603050405020304"/>
              </a:rPr>
              <a:t> </a:t>
            </a:r>
            <a:r>
              <a:rPr sz="2600" i="1" spc="-325" dirty="0">
                <a:latin typeface="Times New Roman" panose="02020603050405020304"/>
                <a:cs typeface="Times New Roman" panose="02020603050405020304"/>
              </a:rPr>
              <a:t> </a:t>
            </a:r>
            <a:r>
              <a:rPr sz="2600" i="1" spc="40" dirty="0">
                <a:latin typeface="Times New Roman" panose="02020603050405020304"/>
                <a:cs typeface="Times New Roman" panose="02020603050405020304"/>
              </a:rPr>
              <a:t>u</a:t>
            </a:r>
            <a:r>
              <a:rPr sz="2600" spc="5" dirty="0">
                <a:latin typeface="Times New Roman" panose="02020603050405020304"/>
                <a:cs typeface="Times New Roman" panose="02020603050405020304"/>
              </a:rPr>
              <a:t>,</a:t>
            </a:r>
            <a:r>
              <a:rPr sz="2600" spc="-400" dirty="0">
                <a:latin typeface="Times New Roman" panose="02020603050405020304"/>
                <a:cs typeface="Times New Roman" panose="02020603050405020304"/>
              </a:rPr>
              <a:t> </a:t>
            </a:r>
            <a:r>
              <a:rPr sz="2600" i="1" spc="5" dirty="0">
                <a:latin typeface="Times New Roman" panose="02020603050405020304"/>
                <a:cs typeface="Times New Roman" panose="02020603050405020304"/>
              </a:rPr>
              <a:t>v</a:t>
            </a:r>
            <a:endParaRPr sz="2600">
              <a:latin typeface="Times New Roman" panose="02020603050405020304"/>
              <a:cs typeface="Times New Roman" panose="02020603050405020304"/>
            </a:endParaRPr>
          </a:p>
        </p:txBody>
      </p:sp>
      <p:sp>
        <p:nvSpPr>
          <p:cNvPr id="16" name="object 16"/>
          <p:cNvSpPr txBox="1"/>
          <p:nvPr/>
        </p:nvSpPr>
        <p:spPr>
          <a:xfrm>
            <a:off x="3238588" y="3750564"/>
            <a:ext cx="1172845" cy="528320"/>
          </a:xfrm>
          <a:prstGeom prst="rect">
            <a:avLst/>
          </a:prstGeom>
        </p:spPr>
        <p:txBody>
          <a:bodyPr vert="horz" wrap="square" lIns="0" tIns="0" rIns="0" bIns="0" rtlCol="0">
            <a:spAutoFit/>
          </a:bodyPr>
          <a:lstStyle/>
          <a:p>
            <a:pPr marL="12700">
              <a:lnSpc>
                <a:spcPct val="100000"/>
              </a:lnSpc>
            </a:pPr>
            <a:r>
              <a:rPr sz="2600" i="1" spc="215" dirty="0">
                <a:latin typeface="Times New Roman" panose="02020603050405020304"/>
                <a:cs typeface="Times New Roman" panose="02020603050405020304"/>
              </a:rPr>
              <a:t>F</a:t>
            </a:r>
            <a:r>
              <a:rPr sz="3450" spc="-440" dirty="0">
                <a:latin typeface="Symbol" panose="05050102010706020507"/>
                <a:cs typeface="Symbol" panose="05050102010706020507"/>
              </a:rPr>
              <a:t></a:t>
            </a:r>
            <a:r>
              <a:rPr sz="2600" i="1" spc="40" dirty="0">
                <a:latin typeface="Times New Roman" panose="02020603050405020304"/>
                <a:cs typeface="Times New Roman" panose="02020603050405020304"/>
              </a:rPr>
              <a:t>u</a:t>
            </a:r>
            <a:r>
              <a:rPr sz="2600" spc="5" dirty="0">
                <a:latin typeface="Times New Roman" panose="02020603050405020304"/>
                <a:cs typeface="Times New Roman" panose="02020603050405020304"/>
              </a:rPr>
              <a:t>,</a:t>
            </a:r>
            <a:r>
              <a:rPr sz="2600" spc="-400" dirty="0">
                <a:latin typeface="Times New Roman" panose="02020603050405020304"/>
                <a:cs typeface="Times New Roman" panose="02020603050405020304"/>
              </a:rPr>
              <a:t> </a:t>
            </a:r>
            <a:r>
              <a:rPr sz="2600" i="1" spc="100" dirty="0">
                <a:latin typeface="Times New Roman" panose="02020603050405020304"/>
                <a:cs typeface="Times New Roman" panose="02020603050405020304"/>
              </a:rPr>
              <a:t>v</a:t>
            </a:r>
            <a:r>
              <a:rPr sz="3450" spc="-325" dirty="0">
                <a:latin typeface="Symbol" panose="05050102010706020507"/>
                <a:cs typeface="Symbol" panose="05050102010706020507"/>
              </a:rPr>
              <a:t></a:t>
            </a:r>
            <a:r>
              <a:rPr sz="3450" spc="-130" dirty="0">
                <a:latin typeface="Times New Roman" panose="02020603050405020304"/>
                <a:cs typeface="Times New Roman" panose="02020603050405020304"/>
              </a:rPr>
              <a:t> </a:t>
            </a:r>
            <a:r>
              <a:rPr sz="2600" spc="10" dirty="0">
                <a:latin typeface="Symbol" panose="05050102010706020507"/>
                <a:cs typeface="Symbol" panose="05050102010706020507"/>
              </a:rPr>
              <a:t></a:t>
            </a:r>
            <a:endParaRPr sz="2600">
              <a:latin typeface="Symbol" panose="05050102010706020507"/>
              <a:cs typeface="Symbol" panose="05050102010706020507"/>
            </a:endParaRPr>
          </a:p>
        </p:txBody>
      </p:sp>
      <p:sp>
        <p:nvSpPr>
          <p:cNvPr id="17" name="object 17"/>
          <p:cNvSpPr txBox="1"/>
          <p:nvPr/>
        </p:nvSpPr>
        <p:spPr>
          <a:xfrm>
            <a:off x="6426834" y="6234176"/>
            <a:ext cx="154305" cy="40957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8" name="object 18"/>
          <p:cNvSpPr txBox="1"/>
          <p:nvPr/>
        </p:nvSpPr>
        <p:spPr>
          <a:xfrm>
            <a:off x="5379846" y="6234176"/>
            <a:ext cx="154305" cy="40957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9" name="object 19"/>
          <p:cNvSpPr txBox="1"/>
          <p:nvPr/>
        </p:nvSpPr>
        <p:spPr>
          <a:xfrm>
            <a:off x="5379846" y="6060935"/>
            <a:ext cx="1201420" cy="528320"/>
          </a:xfrm>
          <a:prstGeom prst="rect">
            <a:avLst/>
          </a:prstGeom>
        </p:spPr>
        <p:txBody>
          <a:bodyPr vert="horz" wrap="square" lIns="0" tIns="0" rIns="0" bIns="0" rtlCol="0">
            <a:spAutoFit/>
          </a:bodyPr>
          <a:lstStyle/>
          <a:p>
            <a:pPr marL="12700">
              <a:lnSpc>
                <a:spcPct val="100000"/>
              </a:lnSpc>
            </a:pPr>
            <a:r>
              <a:rPr sz="3975" spc="-7" baseline="26000" dirty="0">
                <a:latin typeface="Symbol" panose="05050102010706020507"/>
                <a:cs typeface="Symbol" panose="05050102010706020507"/>
              </a:rPr>
              <a:t></a:t>
            </a:r>
            <a:r>
              <a:rPr sz="3975" spc="-494" baseline="26000" dirty="0">
                <a:latin typeface="Times New Roman" panose="02020603050405020304"/>
                <a:cs typeface="Times New Roman" panose="02020603050405020304"/>
              </a:rPr>
              <a:t> </a:t>
            </a:r>
            <a:r>
              <a:rPr sz="2650" i="1" spc="25" dirty="0">
                <a:latin typeface="Times New Roman" panose="02020603050405020304"/>
                <a:cs typeface="Times New Roman" panose="02020603050405020304"/>
              </a:rPr>
              <a:t>R</a:t>
            </a:r>
            <a:r>
              <a:rPr sz="3450" spc="-430" dirty="0">
                <a:latin typeface="Symbol" panose="05050102010706020507"/>
                <a:cs typeface="Symbol" panose="05050102010706020507"/>
              </a:rPr>
              <a:t></a:t>
            </a:r>
            <a:r>
              <a:rPr sz="2650" i="1" spc="45" dirty="0">
                <a:latin typeface="Times New Roman" panose="02020603050405020304"/>
                <a:cs typeface="Times New Roman" panose="02020603050405020304"/>
              </a:rPr>
              <a:t>u</a:t>
            </a:r>
            <a:r>
              <a:rPr sz="2650" spc="-5" dirty="0">
                <a:latin typeface="Times New Roman" panose="02020603050405020304"/>
                <a:cs typeface="Times New Roman" panose="02020603050405020304"/>
              </a:rPr>
              <a:t>,</a:t>
            </a:r>
            <a:r>
              <a:rPr sz="2650" spc="-395" dirty="0">
                <a:latin typeface="Times New Roman" panose="02020603050405020304"/>
                <a:cs typeface="Times New Roman" panose="02020603050405020304"/>
              </a:rPr>
              <a:t> </a:t>
            </a:r>
            <a:r>
              <a:rPr sz="2650" i="1" spc="105" dirty="0">
                <a:latin typeface="Times New Roman" panose="02020603050405020304"/>
                <a:cs typeface="Times New Roman" panose="02020603050405020304"/>
              </a:rPr>
              <a:t>v</a:t>
            </a:r>
            <a:r>
              <a:rPr sz="3450" spc="-225" dirty="0">
                <a:latin typeface="Symbol" panose="05050102010706020507"/>
                <a:cs typeface="Symbol" panose="05050102010706020507"/>
              </a:rPr>
              <a:t></a:t>
            </a:r>
            <a:r>
              <a:rPr sz="3975" spc="-7" baseline="26000" dirty="0">
                <a:latin typeface="Symbol" panose="05050102010706020507"/>
                <a:cs typeface="Symbol" panose="05050102010706020507"/>
              </a:rPr>
              <a:t></a:t>
            </a:r>
            <a:endParaRPr sz="3975" baseline="26000">
              <a:latin typeface="Symbol" panose="05050102010706020507"/>
              <a:cs typeface="Symbol" panose="05050102010706020507"/>
            </a:endParaRPr>
          </a:p>
        </p:txBody>
      </p:sp>
      <p:sp>
        <p:nvSpPr>
          <p:cNvPr id="20" name="object 20"/>
          <p:cNvSpPr txBox="1"/>
          <p:nvPr/>
        </p:nvSpPr>
        <p:spPr>
          <a:xfrm>
            <a:off x="3403980" y="5798820"/>
            <a:ext cx="3177540" cy="528320"/>
          </a:xfrm>
          <a:prstGeom prst="rect">
            <a:avLst/>
          </a:prstGeom>
        </p:spPr>
        <p:txBody>
          <a:bodyPr vert="horz" wrap="square" lIns="0" tIns="0" rIns="0" bIns="0" rtlCol="0">
            <a:spAutoFit/>
          </a:bodyPr>
          <a:lstStyle/>
          <a:p>
            <a:pPr marL="12700">
              <a:lnSpc>
                <a:spcPct val="100000"/>
              </a:lnSpc>
            </a:pPr>
            <a:r>
              <a:rPr sz="2800" i="1" spc="105" dirty="0">
                <a:latin typeface="Symbol" panose="05050102010706020507"/>
                <a:cs typeface="Symbol" panose="05050102010706020507"/>
              </a:rPr>
              <a:t></a:t>
            </a:r>
            <a:r>
              <a:rPr sz="3450" spc="-430" dirty="0">
                <a:latin typeface="Symbol" panose="05050102010706020507"/>
                <a:cs typeface="Symbol" panose="05050102010706020507"/>
              </a:rPr>
              <a:t></a:t>
            </a:r>
            <a:r>
              <a:rPr sz="2650" i="1" spc="35" dirty="0">
                <a:latin typeface="Times New Roman" panose="02020603050405020304"/>
                <a:cs typeface="Times New Roman" panose="02020603050405020304"/>
              </a:rPr>
              <a:t>u</a:t>
            </a:r>
            <a:r>
              <a:rPr sz="2650" spc="-5" dirty="0">
                <a:latin typeface="Times New Roman" panose="02020603050405020304"/>
                <a:cs typeface="Times New Roman" panose="02020603050405020304"/>
              </a:rPr>
              <a:t>,</a:t>
            </a:r>
            <a:r>
              <a:rPr sz="2650" spc="-395" dirty="0">
                <a:latin typeface="Times New Roman" panose="02020603050405020304"/>
                <a:cs typeface="Times New Roman" panose="02020603050405020304"/>
              </a:rPr>
              <a:t> </a:t>
            </a:r>
            <a:r>
              <a:rPr sz="2650" i="1" spc="105" dirty="0">
                <a:latin typeface="Times New Roman" panose="02020603050405020304"/>
                <a:cs typeface="Times New Roman" panose="02020603050405020304"/>
              </a:rPr>
              <a:t>v</a:t>
            </a:r>
            <a:r>
              <a:rPr sz="3450" spc="-305" dirty="0">
                <a:latin typeface="Symbol" panose="05050102010706020507"/>
                <a:cs typeface="Symbol" panose="05050102010706020507"/>
              </a:rPr>
              <a:t></a:t>
            </a:r>
            <a:r>
              <a:rPr sz="3450" spc="-470"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spc="-14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arctan</a:t>
            </a:r>
            <a:r>
              <a:rPr sz="3975" spc="104" baseline="36000" dirty="0">
                <a:latin typeface="Symbol" panose="05050102010706020507"/>
                <a:cs typeface="Symbol" panose="05050102010706020507"/>
              </a:rPr>
              <a:t></a:t>
            </a:r>
            <a:r>
              <a:rPr sz="3975" i="1" u="heavy" spc="-254" baseline="35000" dirty="0">
                <a:latin typeface="Times New Roman" panose="02020603050405020304"/>
                <a:cs typeface="Times New Roman" panose="02020603050405020304"/>
              </a:rPr>
              <a:t> </a:t>
            </a:r>
            <a:r>
              <a:rPr sz="3975" i="1" u="heavy" spc="-7" baseline="35000" dirty="0">
                <a:latin typeface="Times New Roman" panose="02020603050405020304"/>
                <a:cs typeface="Times New Roman" panose="02020603050405020304"/>
              </a:rPr>
              <a:t>I</a:t>
            </a:r>
            <a:r>
              <a:rPr sz="3975" i="1" u="heavy" spc="-569" baseline="35000" dirty="0">
                <a:latin typeface="Times New Roman" panose="02020603050405020304"/>
                <a:cs typeface="Times New Roman" panose="02020603050405020304"/>
              </a:rPr>
              <a:t> </a:t>
            </a:r>
            <a:r>
              <a:rPr sz="5175" u="heavy" spc="-644" baseline="27000" dirty="0">
                <a:latin typeface="Symbol" panose="05050102010706020507"/>
                <a:cs typeface="Symbol" panose="05050102010706020507"/>
              </a:rPr>
              <a:t></a:t>
            </a:r>
            <a:r>
              <a:rPr sz="3975" i="1" u="heavy" spc="67" baseline="35000" dirty="0">
                <a:latin typeface="Times New Roman" panose="02020603050405020304"/>
                <a:cs typeface="Times New Roman" panose="02020603050405020304"/>
              </a:rPr>
              <a:t>u</a:t>
            </a:r>
            <a:r>
              <a:rPr sz="3975" u="heavy" spc="-7" baseline="35000" dirty="0">
                <a:latin typeface="Times New Roman" panose="02020603050405020304"/>
                <a:cs typeface="Times New Roman" panose="02020603050405020304"/>
              </a:rPr>
              <a:t>,</a:t>
            </a:r>
            <a:r>
              <a:rPr sz="3975" u="heavy" spc="-600" baseline="35000" dirty="0">
                <a:latin typeface="Times New Roman" panose="02020603050405020304"/>
                <a:cs typeface="Times New Roman" panose="02020603050405020304"/>
              </a:rPr>
              <a:t> </a:t>
            </a:r>
            <a:r>
              <a:rPr sz="3975" i="1" u="heavy" spc="165" baseline="35000" dirty="0">
                <a:latin typeface="Times New Roman" panose="02020603050405020304"/>
                <a:cs typeface="Times New Roman" panose="02020603050405020304"/>
              </a:rPr>
              <a:t>v</a:t>
            </a:r>
            <a:r>
              <a:rPr sz="5175" u="heavy" spc="-457" baseline="27000" dirty="0">
                <a:latin typeface="Symbol" panose="05050102010706020507"/>
                <a:cs typeface="Symbol" panose="05050102010706020507"/>
              </a:rPr>
              <a:t></a:t>
            </a:r>
            <a:r>
              <a:rPr sz="5175" spc="-810" baseline="27000" dirty="0">
                <a:latin typeface="Times New Roman" panose="02020603050405020304"/>
                <a:cs typeface="Times New Roman" panose="02020603050405020304"/>
              </a:rPr>
              <a:t> </a:t>
            </a:r>
            <a:r>
              <a:rPr sz="3975" spc="-7" baseline="36000" dirty="0">
                <a:latin typeface="Symbol" panose="05050102010706020507"/>
                <a:cs typeface="Symbol" panose="05050102010706020507"/>
              </a:rPr>
              <a:t></a:t>
            </a:r>
            <a:endParaRPr sz="3975" baseline="36000">
              <a:latin typeface="Symbol" panose="05050102010706020507"/>
              <a:cs typeface="Symbol" panose="05050102010706020507"/>
            </a:endParaRPr>
          </a:p>
        </p:txBody>
      </p:sp>
      <p:sp>
        <p:nvSpPr>
          <p:cNvPr id="21" name="object 21"/>
          <p:cNvSpPr txBox="1"/>
          <p:nvPr/>
        </p:nvSpPr>
        <p:spPr>
          <a:xfrm>
            <a:off x="1754251" y="933196"/>
            <a:ext cx="4713605" cy="268922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a:lnSpc>
                <a:spcPct val="100000"/>
              </a:lnSpc>
              <a:spcBef>
                <a:spcPts val="25"/>
              </a:spcBef>
            </a:pPr>
            <a:endParaRPr sz="3400">
              <a:latin typeface="Times New Roman" panose="02020603050405020304"/>
              <a:cs typeface="Times New Roman" panose="02020603050405020304"/>
            </a:endParaRPr>
          </a:p>
          <a:p>
            <a:pPr marR="935990" algn="ctr">
              <a:lnSpc>
                <a:spcPct val="100000"/>
              </a:lnSpc>
              <a:tabLst>
                <a:tab pos="3663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二维DFT的极坐标表示</a:t>
            </a:r>
            <a:endParaRPr sz="2800">
              <a:latin typeface="新宋体" panose="02010609030101010101" charset="-122"/>
              <a:cs typeface="新宋体" panose="02010609030101010101" charset="-122"/>
            </a:endParaRPr>
          </a:p>
          <a:p>
            <a:pPr marL="1634490">
              <a:lnSpc>
                <a:spcPct val="100000"/>
              </a:lnSpc>
              <a:spcBef>
                <a:spcPts val="770"/>
              </a:spcBef>
              <a:tabLst>
                <a:tab pos="2887345" algn="l"/>
              </a:tabLst>
            </a:pPr>
            <a:r>
              <a:rPr sz="2650" i="1" spc="-5" dirty="0">
                <a:latin typeface="Times New Roman" panose="02020603050405020304"/>
                <a:cs typeface="Times New Roman" panose="02020603050405020304"/>
              </a:rPr>
              <a:t>F</a:t>
            </a:r>
            <a:r>
              <a:rPr sz="2650" i="1" spc="-434" dirty="0">
                <a:latin typeface="Times New Roman" panose="02020603050405020304"/>
                <a:cs typeface="Times New Roman" panose="02020603050405020304"/>
              </a:rPr>
              <a:t> </a:t>
            </a:r>
            <a:r>
              <a:rPr sz="3500" spc="-445" dirty="0">
                <a:latin typeface="Symbol" panose="05050102010706020507"/>
                <a:cs typeface="Symbol" panose="05050102010706020507"/>
              </a:rPr>
              <a:t></a:t>
            </a:r>
            <a:r>
              <a:rPr sz="2650" i="1" spc="45" dirty="0">
                <a:latin typeface="Times New Roman" panose="02020603050405020304"/>
                <a:cs typeface="Times New Roman" panose="02020603050405020304"/>
              </a:rPr>
              <a:t>u</a:t>
            </a:r>
            <a:r>
              <a:rPr sz="2650" spc="-5" dirty="0">
                <a:latin typeface="Times New Roman" panose="02020603050405020304"/>
                <a:cs typeface="Times New Roman" panose="02020603050405020304"/>
              </a:rPr>
              <a:t>,</a:t>
            </a:r>
            <a:r>
              <a:rPr sz="2650" spc="-400" dirty="0">
                <a:latin typeface="Times New Roman" panose="02020603050405020304"/>
                <a:cs typeface="Times New Roman" panose="02020603050405020304"/>
              </a:rPr>
              <a:t> </a:t>
            </a:r>
            <a:r>
              <a:rPr sz="2650" i="1" spc="110" dirty="0">
                <a:latin typeface="Times New Roman" panose="02020603050405020304"/>
                <a:cs typeface="Times New Roman" panose="02020603050405020304"/>
              </a:rPr>
              <a:t>v</a:t>
            </a:r>
            <a:r>
              <a:rPr sz="3500" spc="-320" dirty="0">
                <a:latin typeface="Symbol" panose="05050102010706020507"/>
                <a:cs typeface="Symbol" panose="05050102010706020507"/>
              </a:rPr>
              <a:t></a:t>
            </a:r>
            <a:r>
              <a:rPr sz="3500" spc="-490"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F</a:t>
            </a:r>
            <a:r>
              <a:rPr sz="2650" i="1" spc="-430" dirty="0">
                <a:latin typeface="Times New Roman" panose="02020603050405020304"/>
                <a:cs typeface="Times New Roman" panose="02020603050405020304"/>
              </a:rPr>
              <a:t> </a:t>
            </a:r>
            <a:r>
              <a:rPr sz="3500" spc="-445" dirty="0">
                <a:latin typeface="Symbol" panose="05050102010706020507"/>
                <a:cs typeface="Symbol" panose="05050102010706020507"/>
              </a:rPr>
              <a:t></a:t>
            </a:r>
            <a:r>
              <a:rPr sz="2650" i="1" spc="45" dirty="0">
                <a:latin typeface="Times New Roman" panose="02020603050405020304"/>
                <a:cs typeface="Times New Roman" panose="02020603050405020304"/>
              </a:rPr>
              <a:t>u</a:t>
            </a:r>
            <a:r>
              <a:rPr sz="2650" spc="-5" dirty="0">
                <a:latin typeface="Times New Roman" panose="02020603050405020304"/>
                <a:cs typeface="Times New Roman" panose="02020603050405020304"/>
              </a:rPr>
              <a:t>,</a:t>
            </a:r>
            <a:r>
              <a:rPr sz="2650" spc="-400" dirty="0">
                <a:latin typeface="Times New Roman" panose="02020603050405020304"/>
                <a:cs typeface="Times New Roman" panose="02020603050405020304"/>
              </a:rPr>
              <a:t> </a:t>
            </a:r>
            <a:r>
              <a:rPr sz="2650" i="1" spc="110" dirty="0">
                <a:latin typeface="Times New Roman" panose="02020603050405020304"/>
                <a:cs typeface="Times New Roman" panose="02020603050405020304"/>
              </a:rPr>
              <a:t>v</a:t>
            </a:r>
            <a:r>
              <a:rPr sz="3500" spc="-140" dirty="0">
                <a:latin typeface="Symbol" panose="05050102010706020507"/>
                <a:cs typeface="Symbol" panose="05050102010706020507"/>
              </a:rPr>
              <a:t></a:t>
            </a:r>
            <a:r>
              <a:rPr sz="2650" i="1" spc="85" dirty="0">
                <a:latin typeface="Times New Roman" panose="02020603050405020304"/>
                <a:cs typeface="Times New Roman" panose="02020603050405020304"/>
              </a:rPr>
              <a:t>e</a:t>
            </a:r>
            <a:r>
              <a:rPr sz="2325" spc="-7" baseline="43000" dirty="0">
                <a:latin typeface="Symbol" panose="05050102010706020507"/>
                <a:cs typeface="Symbol" panose="05050102010706020507"/>
              </a:rPr>
              <a:t></a:t>
            </a:r>
            <a:r>
              <a:rPr sz="2325" spc="-7" baseline="43000" dirty="0">
                <a:latin typeface="Times New Roman" panose="02020603050405020304"/>
                <a:cs typeface="Times New Roman" panose="02020603050405020304"/>
              </a:rPr>
              <a:t> </a:t>
            </a:r>
            <a:r>
              <a:rPr sz="2325" i="1" spc="-15" baseline="43000" dirty="0">
                <a:latin typeface="Times New Roman" panose="02020603050405020304"/>
                <a:cs typeface="Times New Roman" panose="02020603050405020304"/>
              </a:rPr>
              <a:t>j</a:t>
            </a:r>
            <a:r>
              <a:rPr sz="2400" i="1" spc="-44" baseline="42000" dirty="0">
                <a:latin typeface="Symbol" panose="05050102010706020507"/>
                <a:cs typeface="Symbol" panose="05050102010706020507"/>
              </a:rPr>
              <a:t></a:t>
            </a:r>
            <a:r>
              <a:rPr sz="2400" i="1" spc="-315" baseline="42000" dirty="0">
                <a:latin typeface="Times New Roman" panose="02020603050405020304"/>
                <a:cs typeface="Times New Roman" panose="02020603050405020304"/>
              </a:rPr>
              <a:t> </a:t>
            </a:r>
            <a:r>
              <a:rPr sz="3000" spc="-240" baseline="33000" dirty="0">
                <a:latin typeface="Symbol" panose="05050102010706020507"/>
                <a:cs typeface="Symbol" panose="05050102010706020507"/>
              </a:rPr>
              <a:t></a:t>
            </a:r>
            <a:r>
              <a:rPr sz="2325" i="1" spc="157" baseline="43000" dirty="0">
                <a:latin typeface="Times New Roman" panose="02020603050405020304"/>
                <a:cs typeface="Times New Roman" panose="02020603050405020304"/>
              </a:rPr>
              <a:t>u</a:t>
            </a:r>
            <a:r>
              <a:rPr sz="2325" spc="37" baseline="43000" dirty="0">
                <a:latin typeface="Times New Roman" panose="02020603050405020304"/>
                <a:cs typeface="Times New Roman" panose="02020603050405020304"/>
              </a:rPr>
              <a:t>,</a:t>
            </a:r>
            <a:r>
              <a:rPr sz="2325" i="1" spc="-7" baseline="43000" dirty="0">
                <a:latin typeface="Times New Roman" panose="02020603050405020304"/>
                <a:cs typeface="Times New Roman" panose="02020603050405020304"/>
              </a:rPr>
              <a:t>v</a:t>
            </a:r>
            <a:r>
              <a:rPr sz="2325" i="1" spc="-359" baseline="43000" dirty="0">
                <a:latin typeface="Times New Roman" panose="02020603050405020304"/>
                <a:cs typeface="Times New Roman" panose="02020603050405020304"/>
              </a:rPr>
              <a:t> </a:t>
            </a:r>
            <a:r>
              <a:rPr sz="3000" spc="-262" baseline="33000" dirty="0">
                <a:latin typeface="Symbol" panose="05050102010706020507"/>
                <a:cs typeface="Symbol" panose="05050102010706020507"/>
              </a:rPr>
              <a:t></a:t>
            </a:r>
            <a:endParaRPr sz="3000" baseline="33000">
              <a:latin typeface="Symbol" panose="05050102010706020507"/>
              <a:cs typeface="Symbol" panose="05050102010706020507"/>
            </a:endParaRPr>
          </a:p>
          <a:p>
            <a:pPr marR="897890" algn="ctr">
              <a:lnSpc>
                <a:spcPts val="3295"/>
              </a:lnSpc>
              <a:spcBef>
                <a:spcPts val="1775"/>
              </a:spcBef>
              <a:tabLst>
                <a:tab pos="3778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幅度或频率谱为</a:t>
            </a:r>
            <a:endParaRPr sz="2800">
              <a:latin typeface="新宋体" panose="02010609030101010101" charset="-122"/>
              <a:cs typeface="新宋体" panose="02010609030101010101" charset="-122"/>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51" y="5278628"/>
            <a:ext cx="7342505" cy="1484630"/>
          </a:xfrm>
          <a:prstGeom prst="rect">
            <a:avLst/>
          </a:prstGeom>
        </p:spPr>
        <p:txBody>
          <a:bodyPr vert="horz" wrap="square" lIns="0" tIns="0" rIns="0" bIns="0" rtlCol="0">
            <a:spAutoFit/>
          </a:bodyPr>
          <a:lstStyle/>
          <a:p>
            <a:pPr marL="12700" marR="508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用(-1)</a:t>
            </a:r>
            <a:r>
              <a:rPr sz="2850" baseline="23000" dirty="0">
                <a:latin typeface="新宋体" panose="02010609030101010101" charset="-122"/>
                <a:cs typeface="新宋体" panose="02010609030101010101" charset="-122"/>
              </a:rPr>
              <a:t>x+</a:t>
            </a:r>
            <a:r>
              <a:rPr sz="2850" spc="-7" baseline="23000" dirty="0">
                <a:latin typeface="新宋体" panose="02010609030101010101" charset="-122"/>
                <a:cs typeface="新宋体" panose="02010609030101010101" charset="-122"/>
              </a:rPr>
              <a:t>y</a:t>
            </a:r>
            <a:r>
              <a:rPr sz="2800" spc="-5" dirty="0">
                <a:latin typeface="新宋体" panose="02010609030101010101" charset="-122"/>
                <a:cs typeface="新宋体" panose="02010609030101010101" charset="-122"/>
              </a:rPr>
              <a:t>乘以f(x,y),将F(u,v)原点变换到频 率坐标下的(M/2，N/2)，它是M×N区域的中心</a:t>
            </a:r>
            <a:endParaRPr sz="2800">
              <a:latin typeface="新宋体" panose="02010609030101010101" charset="-122"/>
              <a:cs typeface="新宋体" panose="02010609030101010101" charset="-122"/>
            </a:endParaRPr>
          </a:p>
          <a:p>
            <a:pPr marL="12700">
              <a:lnSpc>
                <a:spcPct val="100000"/>
              </a:lnSpc>
              <a:spcBef>
                <a:spcPts val="1515"/>
              </a:spcBef>
              <a:tabLst>
                <a:tab pos="391160" algn="l"/>
                <a:tab pos="412242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u=0,1,2</a:t>
            </a:r>
            <a:r>
              <a:rPr sz="2800" dirty="0">
                <a:latin typeface="新宋体" panose="02010609030101010101" charset="-122"/>
                <a:cs typeface="新宋体" panose="02010609030101010101" charset="-122"/>
              </a:rPr>
              <a:t>,</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,M-1</a:t>
            </a:r>
            <a:r>
              <a:rPr sz="2800" dirty="0">
                <a:latin typeface="新宋体" panose="02010609030101010101" charset="-122"/>
                <a:cs typeface="新宋体" panose="02010609030101010101" charset="-122"/>
              </a:rPr>
              <a:t>,	</a:t>
            </a:r>
            <a:r>
              <a:rPr sz="2800" spc="-5" dirty="0">
                <a:latin typeface="新宋体" panose="02010609030101010101" charset="-122"/>
                <a:cs typeface="新宋体" panose="02010609030101010101" charset="-122"/>
              </a:rPr>
              <a:t>v=0,1,2,</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,N-1</a:t>
            </a:r>
            <a:endParaRPr sz="2800">
              <a:latin typeface="新宋体" panose="02010609030101010101" charset="-122"/>
              <a:cs typeface="新宋体" panose="02010609030101010101" charset="-122"/>
            </a:endParaRPr>
          </a:p>
        </p:txBody>
      </p:sp>
      <p:sp>
        <p:nvSpPr>
          <p:cNvPr id="6" name="object 6"/>
          <p:cNvSpPr/>
          <p:nvPr/>
        </p:nvSpPr>
        <p:spPr>
          <a:xfrm>
            <a:off x="4524630" y="3259784"/>
            <a:ext cx="0" cy="373380"/>
          </a:xfrm>
          <a:custGeom>
            <a:avLst/>
            <a:gdLst/>
            <a:ahLst/>
            <a:cxnLst/>
            <a:rect l="l" t="t" r="r" b="b"/>
            <a:pathLst>
              <a:path h="373379">
                <a:moveTo>
                  <a:pt x="0" y="0"/>
                </a:moveTo>
                <a:lnTo>
                  <a:pt x="0" y="373369"/>
                </a:lnTo>
              </a:path>
            </a:pathLst>
          </a:custGeom>
          <a:ln w="11344">
            <a:solidFill>
              <a:srgbClr val="000000"/>
            </a:solidFill>
          </a:ln>
        </p:spPr>
        <p:txBody>
          <a:bodyPr wrap="square" lIns="0" tIns="0" rIns="0" bIns="0" rtlCol="0"/>
          <a:lstStyle/>
          <a:p>
            <a:endParaRPr/>
          </a:p>
        </p:txBody>
      </p:sp>
      <p:sp>
        <p:nvSpPr>
          <p:cNvPr id="7" name="object 7"/>
          <p:cNvSpPr/>
          <p:nvPr/>
        </p:nvSpPr>
        <p:spPr>
          <a:xfrm>
            <a:off x="5297296" y="3259784"/>
            <a:ext cx="0" cy="373380"/>
          </a:xfrm>
          <a:custGeom>
            <a:avLst/>
            <a:gdLst/>
            <a:ahLst/>
            <a:cxnLst/>
            <a:rect l="l" t="t" r="r" b="b"/>
            <a:pathLst>
              <a:path h="373379">
                <a:moveTo>
                  <a:pt x="0" y="0"/>
                </a:moveTo>
                <a:lnTo>
                  <a:pt x="0" y="373369"/>
                </a:lnTo>
              </a:path>
            </a:pathLst>
          </a:custGeom>
          <a:ln w="11344">
            <a:solidFill>
              <a:srgbClr val="000000"/>
            </a:solidFill>
          </a:ln>
        </p:spPr>
        <p:txBody>
          <a:bodyPr wrap="square" lIns="0" tIns="0" rIns="0" bIns="0" rtlCol="0"/>
          <a:lstStyle/>
          <a:p>
            <a:endParaRPr/>
          </a:p>
        </p:txBody>
      </p:sp>
      <p:sp>
        <p:nvSpPr>
          <p:cNvPr id="8" name="object 8"/>
          <p:cNvSpPr txBox="1"/>
          <p:nvPr/>
        </p:nvSpPr>
        <p:spPr>
          <a:xfrm>
            <a:off x="7185025" y="4461764"/>
            <a:ext cx="1898650" cy="431800"/>
          </a:xfrm>
          <a:prstGeom prst="rect">
            <a:avLst/>
          </a:prstGeom>
        </p:spPr>
        <p:txBody>
          <a:bodyPr vert="horz" wrap="square" lIns="0" tIns="0" rIns="0" bIns="0" rtlCol="0">
            <a:spAutoFit/>
          </a:bodyPr>
          <a:lstStyle/>
          <a:p>
            <a:pPr marL="12700">
              <a:lnSpc>
                <a:spcPct val="100000"/>
              </a:lnSpc>
              <a:tabLst>
                <a:tab pos="1035685" algn="l"/>
                <a:tab pos="1386205" algn="l"/>
              </a:tabLst>
            </a:pPr>
            <a:r>
              <a:rPr sz="2150" spc="-5" dirty="0">
                <a:latin typeface="Times New Roman" panose="02020603050405020304"/>
                <a:cs typeface="Times New Roman" panose="02020603050405020304"/>
              </a:rPr>
              <a:t>/</a:t>
            </a:r>
            <a:r>
              <a:rPr sz="2150" spc="225"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2</a:t>
            </a:r>
            <a:r>
              <a:rPr sz="2150" spc="-160"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 </a:t>
            </a:r>
            <a:r>
              <a:rPr sz="2150" i="1" spc="-5" dirty="0">
                <a:latin typeface="Times New Roman" panose="02020603050405020304"/>
                <a:cs typeface="Times New Roman" panose="02020603050405020304"/>
              </a:rPr>
              <a:t>v</a:t>
            </a:r>
            <a:r>
              <a:rPr sz="2150" i="1" dirty="0">
                <a:latin typeface="Times New Roman" panose="02020603050405020304"/>
                <a:cs typeface="Times New Roman" panose="02020603050405020304"/>
              </a:rPr>
              <a:t> </a:t>
            </a:r>
            <a:r>
              <a:rPr sz="2150" i="1" spc="-160" dirty="0">
                <a:latin typeface="Times New Roman" panose="02020603050405020304"/>
                <a:cs typeface="Times New Roman" panose="02020603050405020304"/>
              </a:rPr>
              <a:t> </a:t>
            </a:r>
            <a:r>
              <a:rPr sz="2150" spc="-5"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i="1" spc="-5" dirty="0">
                <a:latin typeface="Times New Roman" panose="02020603050405020304"/>
                <a:cs typeface="Times New Roman" panose="02020603050405020304"/>
              </a:rPr>
              <a:t>N</a:t>
            </a:r>
            <a:r>
              <a:rPr sz="2150" i="1"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a:t>
            </a:r>
            <a:r>
              <a:rPr sz="2150" spc="220"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2</a:t>
            </a:r>
            <a:r>
              <a:rPr sz="2150" spc="-25" dirty="0">
                <a:latin typeface="Times New Roman" panose="02020603050405020304"/>
                <a:cs typeface="Times New Roman" panose="02020603050405020304"/>
              </a:rPr>
              <a:t> </a:t>
            </a:r>
            <a:r>
              <a:rPr sz="2800" spc="50" dirty="0">
                <a:latin typeface="Symbol" panose="05050102010706020507"/>
                <a:cs typeface="Symbol" panose="05050102010706020507"/>
              </a:rPr>
              <a:t></a:t>
            </a:r>
            <a:endParaRPr sz="2800">
              <a:latin typeface="Symbol" panose="05050102010706020507"/>
              <a:cs typeface="Symbol" panose="05050102010706020507"/>
            </a:endParaRPr>
          </a:p>
        </p:txBody>
      </p:sp>
      <p:sp>
        <p:nvSpPr>
          <p:cNvPr id="9" name="object 9"/>
          <p:cNvSpPr txBox="1"/>
          <p:nvPr/>
        </p:nvSpPr>
        <p:spPr>
          <a:xfrm>
            <a:off x="1754251" y="3936238"/>
            <a:ext cx="5250180" cy="981075"/>
          </a:xfrm>
          <a:prstGeom prst="rect">
            <a:avLst/>
          </a:prstGeom>
        </p:spPr>
        <p:txBody>
          <a:bodyPr vert="horz" wrap="square" lIns="0" tIns="0" rIns="0" bIns="0" rtlCol="0">
            <a:spAutoFit/>
          </a:bodyPr>
          <a:lstStyle/>
          <a:p>
            <a:pPr marL="12700">
              <a:lnSpc>
                <a:spcPts val="344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F(u,v)的原点变换</a:t>
            </a:r>
            <a:endParaRPr sz="3200">
              <a:latin typeface="新宋体" panose="02010609030101010101" charset="-122"/>
              <a:cs typeface="新宋体" panose="02010609030101010101" charset="-122"/>
            </a:endParaRPr>
          </a:p>
          <a:p>
            <a:pPr marL="1165225">
              <a:lnSpc>
                <a:spcPts val="4280"/>
              </a:lnSpc>
              <a:tabLst>
                <a:tab pos="4083050" algn="l"/>
                <a:tab pos="4730115" algn="l"/>
                <a:tab pos="5009515" algn="l"/>
              </a:tabLst>
            </a:pPr>
            <a:r>
              <a:rPr sz="2150" spc="-5" dirty="0">
                <a:latin typeface="Symbol" panose="05050102010706020507"/>
                <a:cs typeface="Symbol" panose="05050102010706020507"/>
              </a:rPr>
              <a:t></a:t>
            </a:r>
            <a:r>
              <a:rPr sz="2150" spc="-75" dirty="0">
                <a:latin typeface="Times New Roman" panose="02020603050405020304"/>
                <a:cs typeface="Times New Roman" panose="02020603050405020304"/>
              </a:rPr>
              <a:t> </a:t>
            </a:r>
            <a:r>
              <a:rPr sz="3900" spc="-75" dirty="0">
                <a:latin typeface="Symbol" panose="05050102010706020507"/>
                <a:cs typeface="Symbol" panose="05050102010706020507"/>
              </a:rPr>
              <a:t></a:t>
            </a:r>
            <a:r>
              <a:rPr sz="2150" i="1" spc="-5" dirty="0">
                <a:latin typeface="Times New Roman" panose="02020603050405020304"/>
                <a:cs typeface="Times New Roman" panose="02020603050405020304"/>
              </a:rPr>
              <a:t>f</a:t>
            </a:r>
            <a:r>
              <a:rPr sz="2150" i="1" dirty="0">
                <a:latin typeface="Times New Roman" panose="02020603050405020304"/>
                <a:cs typeface="Times New Roman" panose="02020603050405020304"/>
              </a:rPr>
              <a:t> </a:t>
            </a:r>
            <a:r>
              <a:rPr sz="2150" i="1" spc="-135" dirty="0">
                <a:latin typeface="Times New Roman" panose="02020603050405020304"/>
                <a:cs typeface="Times New Roman" panose="02020603050405020304"/>
              </a:rPr>
              <a:t> </a:t>
            </a:r>
            <a:r>
              <a:rPr sz="2800" spc="140" dirty="0">
                <a:latin typeface="Symbol" panose="05050102010706020507"/>
                <a:cs typeface="Symbol" panose="05050102010706020507"/>
              </a:rPr>
              <a:t></a:t>
            </a:r>
            <a:r>
              <a:rPr sz="2150" i="1" spc="-5" dirty="0">
                <a:latin typeface="Times New Roman" panose="02020603050405020304"/>
                <a:cs typeface="Times New Roman" panose="02020603050405020304"/>
              </a:rPr>
              <a:t>x</a:t>
            </a:r>
            <a:r>
              <a:rPr sz="2150" i="1" spc="-140"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a:t>
            </a:r>
            <a:r>
              <a:rPr sz="2150" dirty="0">
                <a:latin typeface="Times New Roman" panose="02020603050405020304"/>
                <a:cs typeface="Times New Roman" panose="02020603050405020304"/>
              </a:rPr>
              <a:t> </a:t>
            </a:r>
            <a:r>
              <a:rPr sz="2150" spc="-210" dirty="0">
                <a:latin typeface="Times New Roman" panose="02020603050405020304"/>
                <a:cs typeface="Times New Roman" panose="02020603050405020304"/>
              </a:rPr>
              <a:t> </a:t>
            </a:r>
            <a:r>
              <a:rPr sz="2150" i="1" spc="-5" dirty="0">
                <a:latin typeface="Times New Roman" panose="02020603050405020304"/>
                <a:cs typeface="Times New Roman" panose="02020603050405020304"/>
              </a:rPr>
              <a:t>y</a:t>
            </a:r>
            <a:r>
              <a:rPr sz="2150" i="1" spc="55" dirty="0">
                <a:latin typeface="Times New Roman" panose="02020603050405020304"/>
                <a:cs typeface="Times New Roman" panose="02020603050405020304"/>
              </a:rPr>
              <a:t> </a:t>
            </a:r>
            <a:r>
              <a:rPr sz="2800" spc="-160" dirty="0">
                <a:latin typeface="Symbol" panose="05050102010706020507"/>
                <a:cs typeface="Symbol" panose="05050102010706020507"/>
              </a:rPr>
              <a:t></a:t>
            </a:r>
            <a:r>
              <a:rPr sz="2800" dirty="0">
                <a:latin typeface="Symbol" panose="05050102010706020507"/>
                <a:cs typeface="Symbol" panose="05050102010706020507"/>
              </a:rPr>
              <a:t></a:t>
            </a:r>
            <a:r>
              <a:rPr sz="2150" spc="-5" dirty="0">
                <a:latin typeface="Symbol" panose="05050102010706020507"/>
                <a:cs typeface="Symbol" panose="05050102010706020507"/>
              </a:rPr>
              <a:t></a:t>
            </a:r>
            <a:r>
              <a:rPr sz="2150" spc="105"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1</a:t>
            </a:r>
            <a:r>
              <a:rPr sz="2150" spc="-260" dirty="0">
                <a:latin typeface="Times New Roman" panose="02020603050405020304"/>
                <a:cs typeface="Times New Roman" panose="02020603050405020304"/>
              </a:rPr>
              <a:t> </a:t>
            </a:r>
            <a:r>
              <a:rPr sz="2800" spc="45" dirty="0">
                <a:latin typeface="Symbol" panose="05050102010706020507"/>
                <a:cs typeface="Symbol" panose="05050102010706020507"/>
              </a:rPr>
              <a:t></a:t>
            </a:r>
            <a:r>
              <a:rPr sz="1875" i="1" baseline="49000" dirty="0">
                <a:latin typeface="Times New Roman" panose="02020603050405020304"/>
                <a:cs typeface="Times New Roman" panose="02020603050405020304"/>
              </a:rPr>
              <a:t>x</a:t>
            </a:r>
            <a:r>
              <a:rPr sz="1875" i="1" spc="37" baseline="49000" dirty="0">
                <a:latin typeface="Times New Roman" panose="02020603050405020304"/>
                <a:cs typeface="Times New Roman" panose="02020603050405020304"/>
              </a:rPr>
              <a:t> </a:t>
            </a:r>
            <a:r>
              <a:rPr sz="1875" baseline="49000" dirty="0">
                <a:latin typeface="Symbol" panose="05050102010706020507"/>
                <a:cs typeface="Symbol" panose="05050102010706020507"/>
              </a:rPr>
              <a:t></a:t>
            </a:r>
            <a:r>
              <a:rPr sz="1875" baseline="49000" dirty="0">
                <a:latin typeface="Times New Roman" panose="02020603050405020304"/>
                <a:cs typeface="Times New Roman" panose="02020603050405020304"/>
              </a:rPr>
              <a:t> </a:t>
            </a:r>
            <a:r>
              <a:rPr sz="1875" spc="-104" baseline="49000" dirty="0">
                <a:latin typeface="Times New Roman" panose="02020603050405020304"/>
                <a:cs typeface="Times New Roman" panose="02020603050405020304"/>
              </a:rPr>
              <a:t> </a:t>
            </a:r>
            <a:r>
              <a:rPr sz="1875" i="1" baseline="49000" dirty="0">
                <a:latin typeface="Times New Roman" panose="02020603050405020304"/>
                <a:cs typeface="Times New Roman" panose="02020603050405020304"/>
              </a:rPr>
              <a:t>y </a:t>
            </a:r>
            <a:r>
              <a:rPr sz="1875" i="1" spc="75" baseline="49000" dirty="0">
                <a:latin typeface="Times New Roman" panose="02020603050405020304"/>
                <a:cs typeface="Times New Roman" panose="02020603050405020304"/>
              </a:rPr>
              <a:t> </a:t>
            </a:r>
            <a:r>
              <a:rPr sz="3900" spc="-105" dirty="0">
                <a:latin typeface="Symbol" panose="05050102010706020507"/>
                <a:cs typeface="Symbol" panose="05050102010706020507"/>
              </a:rPr>
              <a:t></a:t>
            </a:r>
            <a:r>
              <a:rPr sz="2150" spc="-5"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i="1" spc="-5" dirty="0">
                <a:latin typeface="Times New Roman" panose="02020603050405020304"/>
                <a:cs typeface="Times New Roman" panose="02020603050405020304"/>
              </a:rPr>
              <a:t>F</a:t>
            </a:r>
            <a:r>
              <a:rPr sz="2150" i="1" dirty="0">
                <a:latin typeface="Times New Roman" panose="02020603050405020304"/>
                <a:cs typeface="Times New Roman" panose="02020603050405020304"/>
              </a:rPr>
              <a:t> </a:t>
            </a:r>
            <a:r>
              <a:rPr sz="2150" i="1" spc="-240" dirty="0">
                <a:latin typeface="Times New Roman" panose="02020603050405020304"/>
                <a:cs typeface="Times New Roman" panose="02020603050405020304"/>
              </a:rPr>
              <a:t> </a:t>
            </a:r>
            <a:r>
              <a:rPr sz="2800" spc="-95" dirty="0">
                <a:latin typeface="Symbol" panose="05050102010706020507"/>
                <a:cs typeface="Symbol" panose="05050102010706020507"/>
              </a:rPr>
              <a:t></a:t>
            </a:r>
            <a:r>
              <a:rPr sz="2150" i="1" spc="-5" dirty="0">
                <a:latin typeface="Times New Roman" panose="02020603050405020304"/>
                <a:cs typeface="Times New Roman" panose="02020603050405020304"/>
              </a:rPr>
              <a:t>u</a:t>
            </a:r>
            <a:r>
              <a:rPr sz="2150" i="1" dirty="0">
                <a:latin typeface="Times New Roman" panose="02020603050405020304"/>
                <a:cs typeface="Times New Roman" panose="02020603050405020304"/>
              </a:rPr>
              <a:t>	</a:t>
            </a:r>
            <a:r>
              <a:rPr sz="2150" spc="-5"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i="1" spc="-5" dirty="0">
                <a:latin typeface="Times New Roman" panose="02020603050405020304"/>
                <a:cs typeface="Times New Roman" panose="02020603050405020304"/>
              </a:rPr>
              <a:t>M</a:t>
            </a:r>
            <a:endParaRPr sz="2150">
              <a:latin typeface="Times New Roman" panose="02020603050405020304"/>
              <a:cs typeface="Times New Roman" panose="02020603050405020304"/>
            </a:endParaRPr>
          </a:p>
        </p:txBody>
      </p:sp>
      <p:sp>
        <p:nvSpPr>
          <p:cNvPr id="10" name="object 10"/>
          <p:cNvSpPr txBox="1"/>
          <p:nvPr/>
        </p:nvSpPr>
        <p:spPr>
          <a:xfrm>
            <a:off x="1754251" y="933196"/>
            <a:ext cx="5803900" cy="267652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a:lnSpc>
                <a:spcPct val="100000"/>
              </a:lnSpc>
              <a:spcBef>
                <a:spcPts val="40"/>
              </a:spcBef>
            </a:pPr>
            <a:endParaRPr sz="34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二维DFT的极坐标表示</a:t>
            </a:r>
            <a:endParaRPr sz="3200">
              <a:latin typeface="新宋体" panose="02010609030101010101" charset="-122"/>
              <a:cs typeface="新宋体" panose="02010609030101010101" charset="-122"/>
            </a:endParaRPr>
          </a:p>
          <a:p>
            <a:pPr marL="469900">
              <a:lnSpc>
                <a:spcPct val="100000"/>
              </a:lnSpc>
              <a:spcBef>
                <a:spcPts val="167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功率谱为</a:t>
            </a:r>
            <a:endParaRPr sz="2800">
              <a:latin typeface="新宋体" panose="02010609030101010101" charset="-122"/>
              <a:cs typeface="新宋体" panose="02010609030101010101" charset="-122"/>
            </a:endParaRPr>
          </a:p>
          <a:p>
            <a:pPr marL="1788160">
              <a:lnSpc>
                <a:spcPct val="100000"/>
              </a:lnSpc>
              <a:spcBef>
                <a:spcPts val="490"/>
              </a:spcBef>
            </a:pPr>
            <a:r>
              <a:rPr sz="2450" i="1" spc="-135" dirty="0">
                <a:latin typeface="Times New Roman" panose="02020603050405020304"/>
                <a:cs typeface="Times New Roman" panose="02020603050405020304"/>
              </a:rPr>
              <a:t>P</a:t>
            </a:r>
            <a:r>
              <a:rPr sz="3250" spc="-480" dirty="0">
                <a:latin typeface="Symbol" panose="05050102010706020507"/>
                <a:cs typeface="Symbol" panose="05050102010706020507"/>
              </a:rPr>
              <a:t></a:t>
            </a:r>
            <a:r>
              <a:rPr sz="2450" i="1" spc="-90" dirty="0">
                <a:latin typeface="Times New Roman" panose="02020603050405020304"/>
                <a:cs typeface="Times New Roman" panose="02020603050405020304"/>
              </a:rPr>
              <a:t>u</a:t>
            </a:r>
            <a:r>
              <a:rPr sz="2450" spc="150" dirty="0">
                <a:latin typeface="Times New Roman" panose="02020603050405020304"/>
                <a:cs typeface="Times New Roman" panose="02020603050405020304"/>
              </a:rPr>
              <a:t>,</a:t>
            </a:r>
            <a:r>
              <a:rPr sz="2450" i="1" spc="-20" dirty="0">
                <a:latin typeface="Times New Roman" panose="02020603050405020304"/>
                <a:cs typeface="Times New Roman" panose="02020603050405020304"/>
              </a:rPr>
              <a:t>v</a:t>
            </a:r>
            <a:r>
              <a:rPr sz="3250" spc="-380" dirty="0">
                <a:latin typeface="Symbol" panose="05050102010706020507"/>
                <a:cs typeface="Symbol" panose="05050102010706020507"/>
              </a:rPr>
              <a:t></a:t>
            </a:r>
            <a:r>
              <a:rPr sz="3250" spc="-490" dirty="0">
                <a:latin typeface="Times New Roman" panose="02020603050405020304"/>
                <a:cs typeface="Times New Roman" panose="02020603050405020304"/>
              </a:rPr>
              <a:t> </a:t>
            </a:r>
            <a:r>
              <a:rPr sz="2450" dirty="0">
                <a:latin typeface="Symbol" panose="05050102010706020507"/>
                <a:cs typeface="Symbol" panose="05050102010706020507"/>
              </a:rPr>
              <a:t></a:t>
            </a:r>
            <a:r>
              <a:rPr sz="2450" spc="85" dirty="0">
                <a:latin typeface="Times New Roman" panose="02020603050405020304"/>
                <a:cs typeface="Times New Roman" panose="02020603050405020304"/>
              </a:rPr>
              <a:t> </a:t>
            </a:r>
            <a:r>
              <a:rPr sz="2450" i="1" spc="35" dirty="0">
                <a:latin typeface="Times New Roman" panose="02020603050405020304"/>
                <a:cs typeface="Times New Roman" panose="02020603050405020304"/>
              </a:rPr>
              <a:t>F</a:t>
            </a:r>
            <a:r>
              <a:rPr sz="3250" spc="-484" dirty="0">
                <a:latin typeface="Symbol" panose="05050102010706020507"/>
                <a:cs typeface="Symbol" panose="05050102010706020507"/>
              </a:rPr>
              <a:t></a:t>
            </a:r>
            <a:r>
              <a:rPr sz="2450" i="1" spc="-90" dirty="0">
                <a:latin typeface="Times New Roman" panose="02020603050405020304"/>
                <a:cs typeface="Times New Roman" panose="02020603050405020304"/>
              </a:rPr>
              <a:t>u</a:t>
            </a:r>
            <a:r>
              <a:rPr sz="2450" spc="160" dirty="0">
                <a:latin typeface="Times New Roman" panose="02020603050405020304"/>
                <a:cs typeface="Times New Roman" panose="02020603050405020304"/>
              </a:rPr>
              <a:t>,</a:t>
            </a:r>
            <a:r>
              <a:rPr sz="2450" i="1" spc="-20" dirty="0">
                <a:latin typeface="Times New Roman" panose="02020603050405020304"/>
                <a:cs typeface="Times New Roman" panose="02020603050405020304"/>
              </a:rPr>
              <a:t>v</a:t>
            </a:r>
            <a:r>
              <a:rPr sz="3250" spc="-145" dirty="0">
                <a:latin typeface="Symbol" panose="05050102010706020507"/>
                <a:cs typeface="Symbol" panose="05050102010706020507"/>
              </a:rPr>
              <a:t></a:t>
            </a:r>
            <a:r>
              <a:rPr sz="2100" spc="22" baseline="60000" dirty="0">
                <a:latin typeface="Times New Roman" panose="02020603050405020304"/>
                <a:cs typeface="Times New Roman" panose="02020603050405020304"/>
              </a:rPr>
              <a:t>2</a:t>
            </a:r>
            <a:r>
              <a:rPr sz="2100" baseline="60000" dirty="0">
                <a:latin typeface="Times New Roman" panose="02020603050405020304"/>
                <a:cs typeface="Times New Roman" panose="02020603050405020304"/>
              </a:rPr>
              <a:t> </a:t>
            </a:r>
            <a:r>
              <a:rPr sz="2100" spc="-127" baseline="60000" dirty="0">
                <a:latin typeface="Times New Roman" panose="02020603050405020304"/>
                <a:cs typeface="Times New Roman" panose="02020603050405020304"/>
              </a:rPr>
              <a:t> </a:t>
            </a:r>
            <a:r>
              <a:rPr sz="2450" dirty="0">
                <a:latin typeface="Symbol" panose="05050102010706020507"/>
                <a:cs typeface="Symbol" panose="05050102010706020507"/>
              </a:rPr>
              <a:t></a:t>
            </a:r>
            <a:r>
              <a:rPr sz="2450" spc="-215" dirty="0">
                <a:latin typeface="Times New Roman" panose="02020603050405020304"/>
                <a:cs typeface="Times New Roman" panose="02020603050405020304"/>
              </a:rPr>
              <a:t> </a:t>
            </a:r>
            <a:r>
              <a:rPr sz="2450" i="1" spc="-135" dirty="0">
                <a:latin typeface="Times New Roman" panose="02020603050405020304"/>
                <a:cs typeface="Times New Roman" panose="02020603050405020304"/>
              </a:rPr>
              <a:t>R</a:t>
            </a:r>
            <a:r>
              <a:rPr sz="3250" spc="-484" dirty="0">
                <a:latin typeface="Symbol" panose="05050102010706020507"/>
                <a:cs typeface="Symbol" panose="05050102010706020507"/>
              </a:rPr>
              <a:t></a:t>
            </a:r>
            <a:r>
              <a:rPr sz="2450" i="1" spc="-90" dirty="0">
                <a:latin typeface="Times New Roman" panose="02020603050405020304"/>
                <a:cs typeface="Times New Roman" panose="02020603050405020304"/>
              </a:rPr>
              <a:t>u</a:t>
            </a:r>
            <a:r>
              <a:rPr sz="2450" spc="160" dirty="0">
                <a:latin typeface="Times New Roman" panose="02020603050405020304"/>
                <a:cs typeface="Times New Roman" panose="02020603050405020304"/>
              </a:rPr>
              <a:t>,</a:t>
            </a:r>
            <a:r>
              <a:rPr sz="2450" i="1" spc="-20" dirty="0">
                <a:latin typeface="Times New Roman" panose="02020603050405020304"/>
                <a:cs typeface="Times New Roman" panose="02020603050405020304"/>
              </a:rPr>
              <a:t>v</a:t>
            </a:r>
            <a:r>
              <a:rPr sz="3250" spc="-445" dirty="0">
                <a:latin typeface="Symbol" panose="05050102010706020507"/>
                <a:cs typeface="Symbol" panose="05050102010706020507"/>
              </a:rPr>
              <a:t></a:t>
            </a:r>
            <a:r>
              <a:rPr sz="2100" spc="22" baseline="52000" dirty="0">
                <a:latin typeface="Times New Roman" panose="02020603050405020304"/>
                <a:cs typeface="Times New Roman" panose="02020603050405020304"/>
              </a:rPr>
              <a:t>2</a:t>
            </a:r>
            <a:r>
              <a:rPr sz="2100" spc="195" baseline="52000" dirty="0">
                <a:latin typeface="Times New Roman" panose="02020603050405020304"/>
                <a:cs typeface="Times New Roman" panose="02020603050405020304"/>
              </a:rPr>
              <a:t> </a:t>
            </a:r>
            <a:r>
              <a:rPr sz="2450" dirty="0">
                <a:latin typeface="Symbol" panose="05050102010706020507"/>
                <a:cs typeface="Symbol" panose="05050102010706020507"/>
              </a:rPr>
              <a:t></a:t>
            </a:r>
            <a:r>
              <a:rPr sz="2450" spc="-325" dirty="0">
                <a:latin typeface="Times New Roman" panose="02020603050405020304"/>
                <a:cs typeface="Times New Roman" panose="02020603050405020304"/>
              </a:rPr>
              <a:t> </a:t>
            </a:r>
            <a:r>
              <a:rPr sz="2450" i="1" spc="145" dirty="0">
                <a:latin typeface="Times New Roman" panose="02020603050405020304"/>
                <a:cs typeface="Times New Roman" panose="02020603050405020304"/>
              </a:rPr>
              <a:t>I</a:t>
            </a:r>
            <a:r>
              <a:rPr sz="3250" spc="-480" dirty="0">
                <a:latin typeface="Symbol" panose="05050102010706020507"/>
                <a:cs typeface="Symbol" panose="05050102010706020507"/>
              </a:rPr>
              <a:t></a:t>
            </a:r>
            <a:r>
              <a:rPr sz="2450" i="1" spc="-90" dirty="0">
                <a:latin typeface="Times New Roman" panose="02020603050405020304"/>
                <a:cs typeface="Times New Roman" panose="02020603050405020304"/>
              </a:rPr>
              <a:t>u</a:t>
            </a:r>
            <a:r>
              <a:rPr sz="2450" spc="150" dirty="0">
                <a:latin typeface="Times New Roman" panose="02020603050405020304"/>
                <a:cs typeface="Times New Roman" panose="02020603050405020304"/>
              </a:rPr>
              <a:t>,</a:t>
            </a:r>
            <a:r>
              <a:rPr sz="2450" i="1" spc="-20" dirty="0">
                <a:latin typeface="Times New Roman" panose="02020603050405020304"/>
                <a:cs typeface="Times New Roman" panose="02020603050405020304"/>
              </a:rPr>
              <a:t>v</a:t>
            </a:r>
            <a:r>
              <a:rPr sz="3250" spc="-445" dirty="0">
                <a:latin typeface="Symbol" panose="05050102010706020507"/>
                <a:cs typeface="Symbol" panose="05050102010706020507"/>
              </a:rPr>
              <a:t></a:t>
            </a:r>
            <a:r>
              <a:rPr sz="2100" spc="22" baseline="52000" dirty="0">
                <a:latin typeface="Times New Roman" panose="02020603050405020304"/>
                <a:cs typeface="Times New Roman" panose="02020603050405020304"/>
              </a:rPr>
              <a:t>2</a:t>
            </a:r>
            <a:endParaRPr sz="2100" baseline="52000">
              <a:latin typeface="Times New Roman" panose="02020603050405020304"/>
              <a:cs typeface="Times New Roman" panose="02020603050405020304"/>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922271"/>
            <a:ext cx="246888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F(0,0)表示</a:t>
            </a:r>
            <a:endParaRPr sz="3200">
              <a:latin typeface="新宋体" panose="02010609030101010101" charset="-122"/>
              <a:cs typeface="新宋体" panose="02010609030101010101" charset="-122"/>
            </a:endParaRPr>
          </a:p>
        </p:txBody>
      </p:sp>
      <p:sp>
        <p:nvSpPr>
          <p:cNvPr id="6" name="object 6"/>
          <p:cNvSpPr txBox="1"/>
          <p:nvPr/>
        </p:nvSpPr>
        <p:spPr>
          <a:xfrm>
            <a:off x="1754263" y="3995420"/>
            <a:ext cx="7669530" cy="845819"/>
          </a:xfrm>
          <a:prstGeom prst="rect">
            <a:avLst/>
          </a:prstGeom>
        </p:spPr>
        <p:txBody>
          <a:bodyPr vert="horz" wrap="square" lIns="0" tIns="0" rIns="0" bIns="0" rtlCol="0">
            <a:spAutoFit/>
          </a:bodyPr>
          <a:lstStyle/>
          <a:p>
            <a:pPr marL="12700" marR="5080" indent="532765">
              <a:lnSpc>
                <a:spcPct val="100000"/>
              </a:lnSpc>
            </a:pPr>
            <a:r>
              <a:rPr sz="2800" spc="-5" dirty="0">
                <a:latin typeface="新宋体" panose="02010609030101010101" charset="-122"/>
                <a:cs typeface="新宋体" panose="02010609030101010101" charset="-122"/>
              </a:rPr>
              <a:t>这说明：假设f(x,y)是一幅图像，在原点的傅 里叶变换等于图像的平均灰度级</a:t>
            </a:r>
            <a:endParaRPr sz="2800">
              <a:latin typeface="新宋体" panose="02010609030101010101" charset="-122"/>
              <a:cs typeface="新宋体" panose="02010609030101010101" charset="-122"/>
            </a:endParaRPr>
          </a:p>
        </p:txBody>
      </p:sp>
      <p:sp>
        <p:nvSpPr>
          <p:cNvPr id="7" name="object 7"/>
          <p:cNvSpPr txBox="1"/>
          <p:nvPr/>
        </p:nvSpPr>
        <p:spPr>
          <a:xfrm>
            <a:off x="6042799" y="2726182"/>
            <a:ext cx="927100" cy="248920"/>
          </a:xfrm>
          <a:prstGeom prst="rect">
            <a:avLst/>
          </a:prstGeom>
        </p:spPr>
        <p:txBody>
          <a:bodyPr vert="horz" wrap="square" lIns="0" tIns="0" rIns="0" bIns="0" rtlCol="0">
            <a:spAutoFit/>
          </a:bodyPr>
          <a:lstStyle/>
          <a:p>
            <a:pPr marL="12700">
              <a:lnSpc>
                <a:spcPct val="100000"/>
              </a:lnSpc>
            </a:pPr>
            <a:r>
              <a:rPr sz="1550" i="1" spc="30" dirty="0">
                <a:latin typeface="Times New Roman" panose="02020603050405020304"/>
                <a:cs typeface="Times New Roman" panose="02020603050405020304"/>
              </a:rPr>
              <a:t>M</a:t>
            </a:r>
            <a:r>
              <a:rPr sz="1550" i="1" spc="170" dirty="0">
                <a:latin typeface="Times New Roman" panose="02020603050405020304"/>
                <a:cs typeface="Times New Roman" panose="02020603050405020304"/>
              </a:rPr>
              <a:t> </a:t>
            </a:r>
            <a:r>
              <a:rPr sz="1550" spc="35" dirty="0">
                <a:latin typeface="Symbol" panose="05050102010706020507"/>
                <a:cs typeface="Symbol" panose="05050102010706020507"/>
              </a:rPr>
              <a:t></a:t>
            </a:r>
            <a:r>
              <a:rPr sz="1550" spc="15" dirty="0">
                <a:latin typeface="Times New Roman" panose="02020603050405020304"/>
                <a:cs typeface="Times New Roman" panose="02020603050405020304"/>
              </a:rPr>
              <a:t>1</a:t>
            </a:r>
            <a:r>
              <a:rPr sz="1550" spc="-40" dirty="0">
                <a:latin typeface="Times New Roman" panose="02020603050405020304"/>
                <a:cs typeface="Times New Roman" panose="02020603050405020304"/>
              </a:rPr>
              <a:t> </a:t>
            </a:r>
            <a:r>
              <a:rPr sz="1550" i="1" spc="25" dirty="0">
                <a:latin typeface="Times New Roman" panose="02020603050405020304"/>
                <a:cs typeface="Times New Roman" panose="02020603050405020304"/>
              </a:rPr>
              <a:t>N</a:t>
            </a:r>
            <a:r>
              <a:rPr sz="1550" i="1" spc="40" dirty="0">
                <a:latin typeface="Times New Roman" panose="02020603050405020304"/>
                <a:cs typeface="Times New Roman" panose="02020603050405020304"/>
              </a:rPr>
              <a:t> </a:t>
            </a:r>
            <a:r>
              <a:rPr sz="1550" spc="35" dirty="0">
                <a:latin typeface="Symbol" panose="05050102010706020507"/>
                <a:cs typeface="Symbol" panose="05050102010706020507"/>
              </a:rPr>
              <a:t></a:t>
            </a:r>
            <a:r>
              <a:rPr sz="1550" spc="15" dirty="0">
                <a:latin typeface="Times New Roman" panose="02020603050405020304"/>
                <a:cs typeface="Times New Roman" panose="02020603050405020304"/>
              </a:rPr>
              <a:t>1</a:t>
            </a:r>
            <a:endParaRPr sz="1550">
              <a:latin typeface="Times New Roman" panose="02020603050405020304"/>
              <a:cs typeface="Times New Roman" panose="02020603050405020304"/>
            </a:endParaRPr>
          </a:p>
        </p:txBody>
      </p:sp>
      <p:sp>
        <p:nvSpPr>
          <p:cNvPr id="8" name="object 8"/>
          <p:cNvSpPr txBox="1"/>
          <p:nvPr/>
        </p:nvSpPr>
        <p:spPr>
          <a:xfrm>
            <a:off x="6087745" y="3408171"/>
            <a:ext cx="855980" cy="248920"/>
          </a:xfrm>
          <a:prstGeom prst="rect">
            <a:avLst/>
          </a:prstGeom>
        </p:spPr>
        <p:txBody>
          <a:bodyPr vert="horz" wrap="square" lIns="0" tIns="0" rIns="0" bIns="0" rtlCol="0">
            <a:spAutoFit/>
          </a:bodyPr>
          <a:lstStyle/>
          <a:p>
            <a:pPr marL="12700">
              <a:lnSpc>
                <a:spcPct val="100000"/>
              </a:lnSpc>
            </a:pPr>
            <a:r>
              <a:rPr sz="1550" i="1" spc="15" dirty="0">
                <a:latin typeface="Times New Roman" panose="02020603050405020304"/>
                <a:cs typeface="Times New Roman" panose="02020603050405020304"/>
              </a:rPr>
              <a:t>x</a:t>
            </a:r>
            <a:r>
              <a:rPr sz="1550" i="1" spc="-170" dirty="0">
                <a:latin typeface="Times New Roman" panose="02020603050405020304"/>
                <a:cs typeface="Times New Roman" panose="02020603050405020304"/>
              </a:rPr>
              <a:t> </a:t>
            </a:r>
            <a:r>
              <a:rPr sz="1550" spc="20" dirty="0">
                <a:latin typeface="Symbol" panose="05050102010706020507"/>
                <a:cs typeface="Symbol" panose="05050102010706020507"/>
              </a:rPr>
              <a:t></a:t>
            </a:r>
            <a:r>
              <a:rPr sz="1550" spc="-200" dirty="0">
                <a:latin typeface="Times New Roman" panose="02020603050405020304"/>
                <a:cs typeface="Times New Roman" panose="02020603050405020304"/>
              </a:rPr>
              <a:t> </a:t>
            </a:r>
            <a:r>
              <a:rPr sz="1550" spc="15" dirty="0">
                <a:latin typeface="Times New Roman" panose="02020603050405020304"/>
                <a:cs typeface="Times New Roman" panose="02020603050405020304"/>
              </a:rPr>
              <a:t>0</a:t>
            </a:r>
            <a:r>
              <a:rPr sz="1550" dirty="0">
                <a:latin typeface="Times New Roman" panose="02020603050405020304"/>
                <a:cs typeface="Times New Roman" panose="02020603050405020304"/>
              </a:rPr>
              <a:t> </a:t>
            </a:r>
            <a:r>
              <a:rPr sz="1550" spc="165" dirty="0">
                <a:latin typeface="Times New Roman" panose="02020603050405020304"/>
                <a:cs typeface="Times New Roman" panose="02020603050405020304"/>
              </a:rPr>
              <a:t> </a:t>
            </a:r>
            <a:r>
              <a:rPr sz="1550" i="1" spc="15" dirty="0">
                <a:latin typeface="Times New Roman" panose="02020603050405020304"/>
                <a:cs typeface="Times New Roman" panose="02020603050405020304"/>
              </a:rPr>
              <a:t>y</a:t>
            </a:r>
            <a:r>
              <a:rPr sz="1550" i="1" spc="-135" dirty="0">
                <a:latin typeface="Times New Roman" panose="02020603050405020304"/>
                <a:cs typeface="Times New Roman" panose="02020603050405020304"/>
              </a:rPr>
              <a:t> </a:t>
            </a:r>
            <a:r>
              <a:rPr sz="1550" spc="20" dirty="0">
                <a:latin typeface="Symbol" panose="05050102010706020507"/>
                <a:cs typeface="Symbol" panose="05050102010706020507"/>
              </a:rPr>
              <a:t></a:t>
            </a:r>
            <a:r>
              <a:rPr sz="1550" spc="-200" dirty="0">
                <a:latin typeface="Times New Roman" panose="02020603050405020304"/>
                <a:cs typeface="Times New Roman" panose="02020603050405020304"/>
              </a:rPr>
              <a:t> </a:t>
            </a:r>
            <a:r>
              <a:rPr sz="1550" spc="1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9" name="object 9"/>
          <p:cNvSpPr txBox="1"/>
          <p:nvPr/>
        </p:nvSpPr>
        <p:spPr>
          <a:xfrm>
            <a:off x="5322696" y="3201149"/>
            <a:ext cx="544195" cy="423545"/>
          </a:xfrm>
          <a:prstGeom prst="rect">
            <a:avLst/>
          </a:prstGeom>
        </p:spPr>
        <p:txBody>
          <a:bodyPr vert="horz" wrap="square" lIns="0" tIns="0" rIns="0" bIns="0" rtlCol="0">
            <a:spAutoFit/>
          </a:bodyPr>
          <a:lstStyle/>
          <a:p>
            <a:pPr marL="12700">
              <a:lnSpc>
                <a:spcPct val="100000"/>
              </a:lnSpc>
            </a:pPr>
            <a:r>
              <a:rPr sz="2700" i="1" spc="15" dirty="0">
                <a:latin typeface="Times New Roman" panose="02020603050405020304"/>
                <a:cs typeface="Times New Roman" panose="02020603050405020304"/>
              </a:rPr>
              <a:t>MN</a:t>
            </a:r>
            <a:endParaRPr sz="2700">
              <a:latin typeface="Times New Roman" panose="02020603050405020304"/>
              <a:cs typeface="Times New Roman" panose="02020603050405020304"/>
            </a:endParaRPr>
          </a:p>
        </p:txBody>
      </p:sp>
      <p:sp>
        <p:nvSpPr>
          <p:cNvPr id="10" name="object 10"/>
          <p:cNvSpPr txBox="1"/>
          <p:nvPr/>
        </p:nvSpPr>
        <p:spPr>
          <a:xfrm>
            <a:off x="3893197" y="2759964"/>
            <a:ext cx="4239895" cy="700405"/>
          </a:xfrm>
          <a:prstGeom prst="rect">
            <a:avLst/>
          </a:prstGeom>
        </p:spPr>
        <p:txBody>
          <a:bodyPr vert="horz" wrap="square" lIns="0" tIns="0" rIns="0" bIns="0" rtlCol="0">
            <a:spAutoFit/>
          </a:bodyPr>
          <a:lstStyle/>
          <a:p>
            <a:pPr marL="12700">
              <a:lnSpc>
                <a:spcPct val="100000"/>
              </a:lnSpc>
              <a:tabLst>
                <a:tab pos="1649730" algn="l"/>
                <a:tab pos="2087880" algn="l"/>
              </a:tabLst>
            </a:pPr>
            <a:r>
              <a:rPr sz="2700" i="1" spc="10" dirty="0">
                <a:latin typeface="Times New Roman" panose="02020603050405020304"/>
                <a:cs typeface="Times New Roman" panose="02020603050405020304"/>
              </a:rPr>
              <a:t>F</a:t>
            </a:r>
            <a:r>
              <a:rPr sz="2700" i="1" spc="-125" dirty="0">
                <a:latin typeface="Times New Roman" panose="02020603050405020304"/>
                <a:cs typeface="Times New Roman" panose="02020603050405020304"/>
              </a:rPr>
              <a:t> </a:t>
            </a:r>
            <a:r>
              <a:rPr sz="3600" spc="-285" dirty="0">
                <a:latin typeface="Symbol" panose="05050102010706020507"/>
                <a:cs typeface="Symbol" panose="05050102010706020507"/>
              </a:rPr>
              <a:t></a:t>
            </a:r>
            <a:r>
              <a:rPr sz="2700" spc="145" dirty="0">
                <a:latin typeface="Times New Roman" panose="02020603050405020304"/>
                <a:cs typeface="Times New Roman" panose="02020603050405020304"/>
              </a:rPr>
              <a:t>0</a:t>
            </a:r>
            <a:r>
              <a:rPr sz="2700" spc="95" dirty="0">
                <a:latin typeface="Times New Roman" panose="02020603050405020304"/>
                <a:cs typeface="Times New Roman" panose="02020603050405020304"/>
              </a:rPr>
              <a:t>,</a:t>
            </a:r>
            <a:r>
              <a:rPr sz="2700" spc="10" dirty="0">
                <a:latin typeface="Times New Roman" panose="02020603050405020304"/>
                <a:cs typeface="Times New Roman" panose="02020603050405020304"/>
              </a:rPr>
              <a:t>0</a:t>
            </a:r>
            <a:r>
              <a:rPr sz="2700" spc="-395" dirty="0">
                <a:latin typeface="Times New Roman" panose="02020603050405020304"/>
                <a:cs typeface="Times New Roman" panose="02020603050405020304"/>
              </a:rPr>
              <a:t> </a:t>
            </a:r>
            <a:r>
              <a:rPr sz="3600" spc="-185" dirty="0">
                <a:latin typeface="Symbol" panose="05050102010706020507"/>
                <a:cs typeface="Symbol" panose="05050102010706020507"/>
              </a:rPr>
              <a:t></a:t>
            </a:r>
            <a:r>
              <a:rPr sz="3600" spc="-434"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295" dirty="0">
                <a:latin typeface="Times New Roman" panose="02020603050405020304"/>
                <a:cs typeface="Times New Roman" panose="02020603050405020304"/>
              </a:rPr>
              <a:t> </a:t>
            </a:r>
            <a:r>
              <a:rPr sz="4050" u="heavy" spc="7" baseline="35000" dirty="0">
                <a:latin typeface="Times New Roman" panose="02020603050405020304"/>
                <a:cs typeface="Times New Roman" panose="02020603050405020304"/>
              </a:rPr>
              <a:t> </a:t>
            </a:r>
            <a:r>
              <a:rPr sz="4050" u="heavy" baseline="35000" dirty="0">
                <a:latin typeface="Times New Roman" panose="02020603050405020304"/>
                <a:cs typeface="Times New Roman" panose="02020603050405020304"/>
              </a:rPr>
              <a:t>	</a:t>
            </a:r>
            <a:r>
              <a:rPr sz="4050" u="heavy" spc="15" baseline="35000" dirty="0">
                <a:latin typeface="Times New Roman" panose="02020603050405020304"/>
                <a:cs typeface="Times New Roman" panose="02020603050405020304"/>
              </a:rPr>
              <a:t>1</a:t>
            </a:r>
            <a:r>
              <a:rPr sz="4050" u="heavy" baseline="35000" dirty="0">
                <a:latin typeface="Times New Roman" panose="02020603050405020304"/>
                <a:cs typeface="Times New Roman" panose="02020603050405020304"/>
              </a:rPr>
              <a:t>	</a:t>
            </a:r>
            <a:r>
              <a:rPr sz="4050" baseline="35000" dirty="0">
                <a:latin typeface="Times New Roman" panose="02020603050405020304"/>
                <a:cs typeface="Times New Roman" panose="02020603050405020304"/>
              </a:rPr>
              <a:t> </a:t>
            </a:r>
            <a:r>
              <a:rPr sz="6075" spc="30" baseline="-9000" dirty="0">
                <a:latin typeface="Symbol" panose="05050102010706020507"/>
                <a:cs typeface="Symbol" panose="05050102010706020507"/>
              </a:rPr>
              <a:t></a:t>
            </a:r>
            <a:r>
              <a:rPr sz="6075" spc="-345" baseline="-9000" dirty="0">
                <a:latin typeface="Times New Roman" panose="02020603050405020304"/>
                <a:cs typeface="Times New Roman" panose="02020603050405020304"/>
              </a:rPr>
              <a:t> </a:t>
            </a:r>
            <a:r>
              <a:rPr sz="6075" spc="30" baseline="-9000" dirty="0">
                <a:latin typeface="Symbol" panose="05050102010706020507"/>
                <a:cs typeface="Symbol" panose="05050102010706020507"/>
              </a:rPr>
              <a:t></a:t>
            </a:r>
            <a:r>
              <a:rPr sz="6075" spc="562" baseline="-9000"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f</a:t>
            </a:r>
            <a:r>
              <a:rPr sz="2700" i="1" spc="155" dirty="0">
                <a:latin typeface="Times New Roman" panose="02020603050405020304"/>
                <a:cs typeface="Times New Roman" panose="02020603050405020304"/>
              </a:rPr>
              <a:t> </a:t>
            </a:r>
            <a:r>
              <a:rPr sz="3600" spc="-90" dirty="0">
                <a:latin typeface="Symbol" panose="05050102010706020507"/>
                <a:cs typeface="Symbol" panose="05050102010706020507"/>
              </a:rPr>
              <a:t></a:t>
            </a:r>
            <a:r>
              <a:rPr sz="2700" i="1" spc="190" dirty="0">
                <a:latin typeface="Times New Roman" panose="02020603050405020304"/>
                <a:cs typeface="Times New Roman" panose="02020603050405020304"/>
              </a:rPr>
              <a:t>x</a:t>
            </a:r>
            <a:r>
              <a:rPr sz="2700" spc="5" dirty="0">
                <a:latin typeface="Times New Roman" panose="02020603050405020304"/>
                <a:cs typeface="Times New Roman" panose="02020603050405020304"/>
              </a:rPr>
              <a:t>,</a:t>
            </a:r>
            <a:r>
              <a:rPr sz="2700" spc="95" dirty="0">
                <a:latin typeface="Times New Roman" panose="02020603050405020304"/>
                <a:cs typeface="Times New Roman" panose="02020603050405020304"/>
              </a:rPr>
              <a:t> </a:t>
            </a:r>
            <a:r>
              <a:rPr sz="2700" i="1" spc="5" dirty="0">
                <a:latin typeface="Times New Roman" panose="02020603050405020304"/>
                <a:cs typeface="Times New Roman" panose="02020603050405020304"/>
              </a:rPr>
              <a:t>y</a:t>
            </a:r>
            <a:r>
              <a:rPr sz="2700" i="1" spc="-290" dirty="0">
                <a:latin typeface="Times New Roman" panose="02020603050405020304"/>
                <a:cs typeface="Times New Roman" panose="02020603050405020304"/>
              </a:rPr>
              <a:t> </a:t>
            </a:r>
            <a:r>
              <a:rPr sz="3600" spc="-185" dirty="0">
                <a:latin typeface="Symbol" panose="05050102010706020507"/>
                <a:cs typeface="Symbol" panose="05050102010706020507"/>
              </a:rPr>
              <a:t></a:t>
            </a:r>
            <a:endParaRPr sz="3600">
              <a:latin typeface="Symbol" panose="05050102010706020507"/>
              <a:cs typeface="Symbol" panose="05050102010706020507"/>
            </a:endParaRPr>
          </a:p>
        </p:txBody>
      </p:sp>
      <p:sp>
        <p:nvSpPr>
          <p:cNvPr id="11" name="object 11"/>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016396" y="4596392"/>
            <a:ext cx="0" cy="437515"/>
          </a:xfrm>
          <a:custGeom>
            <a:avLst/>
            <a:gdLst/>
            <a:ahLst/>
            <a:cxnLst/>
            <a:rect l="l" t="t" r="r" b="b"/>
            <a:pathLst>
              <a:path h="437514">
                <a:moveTo>
                  <a:pt x="0" y="0"/>
                </a:moveTo>
                <a:lnTo>
                  <a:pt x="0" y="437390"/>
                </a:lnTo>
              </a:path>
            </a:pathLst>
          </a:custGeom>
          <a:ln w="14092">
            <a:solidFill>
              <a:srgbClr val="000000"/>
            </a:solidFill>
          </a:ln>
        </p:spPr>
        <p:txBody>
          <a:bodyPr wrap="square" lIns="0" tIns="0" rIns="0" bIns="0" rtlCol="0"/>
          <a:lstStyle/>
          <a:p>
            <a:endParaRPr/>
          </a:p>
        </p:txBody>
      </p:sp>
      <p:sp>
        <p:nvSpPr>
          <p:cNvPr id="6" name="object 6"/>
          <p:cNvSpPr/>
          <p:nvPr/>
        </p:nvSpPr>
        <p:spPr>
          <a:xfrm>
            <a:off x="4977280" y="4596392"/>
            <a:ext cx="0" cy="437515"/>
          </a:xfrm>
          <a:custGeom>
            <a:avLst/>
            <a:gdLst/>
            <a:ahLst/>
            <a:cxnLst/>
            <a:rect l="l" t="t" r="r" b="b"/>
            <a:pathLst>
              <a:path h="437514">
                <a:moveTo>
                  <a:pt x="0" y="0"/>
                </a:moveTo>
                <a:lnTo>
                  <a:pt x="0" y="437390"/>
                </a:lnTo>
              </a:path>
            </a:pathLst>
          </a:custGeom>
          <a:ln w="14092">
            <a:solidFill>
              <a:srgbClr val="000000"/>
            </a:solidFill>
          </a:ln>
        </p:spPr>
        <p:txBody>
          <a:bodyPr wrap="square" lIns="0" tIns="0" rIns="0" bIns="0" rtlCol="0"/>
          <a:lstStyle/>
          <a:p>
            <a:endParaRPr/>
          </a:p>
        </p:txBody>
      </p:sp>
      <p:sp>
        <p:nvSpPr>
          <p:cNvPr id="7" name="object 7"/>
          <p:cNvSpPr/>
          <p:nvPr/>
        </p:nvSpPr>
        <p:spPr>
          <a:xfrm>
            <a:off x="5357511" y="4596392"/>
            <a:ext cx="0" cy="437515"/>
          </a:xfrm>
          <a:custGeom>
            <a:avLst/>
            <a:gdLst/>
            <a:ahLst/>
            <a:cxnLst/>
            <a:rect l="l" t="t" r="r" b="b"/>
            <a:pathLst>
              <a:path h="437514">
                <a:moveTo>
                  <a:pt x="0" y="0"/>
                </a:moveTo>
                <a:lnTo>
                  <a:pt x="0" y="437390"/>
                </a:lnTo>
              </a:path>
            </a:pathLst>
          </a:custGeom>
          <a:ln w="14092">
            <a:solidFill>
              <a:srgbClr val="000000"/>
            </a:solidFill>
          </a:ln>
        </p:spPr>
        <p:txBody>
          <a:bodyPr wrap="square" lIns="0" tIns="0" rIns="0" bIns="0" rtlCol="0"/>
          <a:lstStyle/>
          <a:p>
            <a:endParaRPr/>
          </a:p>
        </p:txBody>
      </p:sp>
      <p:sp>
        <p:nvSpPr>
          <p:cNvPr id="8" name="object 8"/>
          <p:cNvSpPr/>
          <p:nvPr/>
        </p:nvSpPr>
        <p:spPr>
          <a:xfrm>
            <a:off x="6719972" y="4596392"/>
            <a:ext cx="0" cy="437515"/>
          </a:xfrm>
          <a:custGeom>
            <a:avLst/>
            <a:gdLst/>
            <a:ahLst/>
            <a:cxnLst/>
            <a:rect l="l" t="t" r="r" b="b"/>
            <a:pathLst>
              <a:path h="437514">
                <a:moveTo>
                  <a:pt x="0" y="0"/>
                </a:moveTo>
                <a:lnTo>
                  <a:pt x="0" y="437390"/>
                </a:lnTo>
              </a:path>
            </a:pathLst>
          </a:custGeom>
          <a:ln w="14092">
            <a:solidFill>
              <a:srgbClr val="000000"/>
            </a:solidFill>
          </a:ln>
        </p:spPr>
        <p:txBody>
          <a:bodyPr wrap="square" lIns="0" tIns="0" rIns="0" bIns="0" rtlCol="0"/>
          <a:lstStyle/>
          <a:p>
            <a:endParaRPr/>
          </a:p>
        </p:txBody>
      </p:sp>
      <p:sp>
        <p:nvSpPr>
          <p:cNvPr id="9" name="object 9"/>
          <p:cNvSpPr txBox="1"/>
          <p:nvPr/>
        </p:nvSpPr>
        <p:spPr>
          <a:xfrm>
            <a:off x="1754251" y="1922271"/>
            <a:ext cx="7748905" cy="3081655"/>
          </a:xfrm>
          <a:prstGeom prst="rect">
            <a:avLst/>
          </a:prstGeom>
        </p:spPr>
        <p:txBody>
          <a:bodyPr vert="horz" wrap="square" lIns="0" tIns="0" rIns="0" bIns="0" rtlCol="0">
            <a:spAutoFit/>
          </a:bodyPr>
          <a:lstStyle/>
          <a:p>
            <a:pPr marL="12700" marR="5080"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如果f(x,y)是实函数，它的傅里叶变换是 对称的，即</a:t>
            </a:r>
            <a:endParaRPr sz="3200">
              <a:latin typeface="新宋体" panose="02010609030101010101" charset="-122"/>
              <a:cs typeface="新宋体" panose="02010609030101010101" charset="-122"/>
            </a:endParaRPr>
          </a:p>
          <a:p>
            <a:pPr marL="2358390">
              <a:lnSpc>
                <a:spcPts val="4340"/>
              </a:lnSpc>
            </a:pPr>
            <a:r>
              <a:rPr sz="2850" i="1" spc="165" dirty="0">
                <a:latin typeface="Times New Roman" panose="02020603050405020304"/>
                <a:cs typeface="Times New Roman" panose="02020603050405020304"/>
              </a:rPr>
              <a:t>F</a:t>
            </a:r>
            <a:r>
              <a:rPr sz="3800" spc="-520" dirty="0">
                <a:latin typeface="Symbol" panose="05050102010706020507"/>
                <a:cs typeface="Symbol" panose="05050102010706020507"/>
              </a:rPr>
              <a:t></a:t>
            </a:r>
            <a:r>
              <a:rPr sz="2850" i="1" spc="-15" dirty="0">
                <a:latin typeface="Times New Roman" panose="02020603050405020304"/>
                <a:cs typeface="Times New Roman" panose="02020603050405020304"/>
              </a:rPr>
              <a:t>u</a:t>
            </a:r>
            <a:r>
              <a:rPr sz="2850" spc="245" dirty="0">
                <a:latin typeface="Times New Roman" panose="02020603050405020304"/>
                <a:cs typeface="Times New Roman" panose="02020603050405020304"/>
              </a:rPr>
              <a:t>,</a:t>
            </a:r>
            <a:r>
              <a:rPr sz="2850" i="1" spc="65" dirty="0">
                <a:latin typeface="Times New Roman" panose="02020603050405020304"/>
                <a:cs typeface="Times New Roman" panose="02020603050405020304"/>
              </a:rPr>
              <a:t>v</a:t>
            </a:r>
            <a:r>
              <a:rPr sz="3800" spc="-395" dirty="0">
                <a:latin typeface="Symbol" panose="05050102010706020507"/>
                <a:cs typeface="Symbol" panose="05050102010706020507"/>
              </a:rPr>
              <a:t></a:t>
            </a:r>
            <a:r>
              <a:rPr sz="3800" spc="-550" dirty="0">
                <a:latin typeface="Times New Roman" panose="02020603050405020304"/>
                <a:cs typeface="Times New Roman" panose="02020603050405020304"/>
              </a:rPr>
              <a:t> </a:t>
            </a:r>
            <a:r>
              <a:rPr sz="2850" spc="10" dirty="0">
                <a:latin typeface="Symbol" panose="05050102010706020507"/>
                <a:cs typeface="Symbol" panose="05050102010706020507"/>
              </a:rPr>
              <a:t></a:t>
            </a:r>
            <a:r>
              <a:rPr sz="2850" spc="-130" dirty="0">
                <a:latin typeface="Times New Roman" panose="02020603050405020304"/>
                <a:cs typeface="Times New Roman" panose="02020603050405020304"/>
              </a:rPr>
              <a:t> </a:t>
            </a:r>
            <a:r>
              <a:rPr sz="2850" i="1" spc="165" dirty="0">
                <a:latin typeface="Times New Roman" panose="02020603050405020304"/>
                <a:cs typeface="Times New Roman" panose="02020603050405020304"/>
              </a:rPr>
              <a:t>F</a:t>
            </a:r>
            <a:r>
              <a:rPr sz="3800" spc="-440" dirty="0">
                <a:latin typeface="Symbol" panose="05050102010706020507"/>
                <a:cs typeface="Symbol" panose="05050102010706020507"/>
              </a:rPr>
              <a:t></a:t>
            </a:r>
            <a:r>
              <a:rPr sz="2850" spc="10" dirty="0">
                <a:latin typeface="Symbol" panose="05050102010706020507"/>
                <a:cs typeface="Symbol" panose="05050102010706020507"/>
              </a:rPr>
              <a:t></a:t>
            </a:r>
            <a:r>
              <a:rPr sz="2850" spc="-459" dirty="0">
                <a:latin typeface="Times New Roman" panose="02020603050405020304"/>
                <a:cs typeface="Times New Roman" panose="02020603050405020304"/>
              </a:rPr>
              <a:t> </a:t>
            </a:r>
            <a:r>
              <a:rPr sz="2850" i="1" spc="-15" dirty="0">
                <a:latin typeface="Times New Roman" panose="02020603050405020304"/>
                <a:cs typeface="Times New Roman" panose="02020603050405020304"/>
              </a:rPr>
              <a:t>u</a:t>
            </a:r>
            <a:r>
              <a:rPr sz="2850" spc="-10" dirty="0">
                <a:latin typeface="Times New Roman" panose="02020603050405020304"/>
                <a:cs typeface="Times New Roman" panose="02020603050405020304"/>
              </a:rPr>
              <a:t>,</a:t>
            </a:r>
            <a:r>
              <a:rPr sz="2850" spc="-70" dirty="0">
                <a:latin typeface="Symbol" panose="05050102010706020507"/>
                <a:cs typeface="Symbol" panose="05050102010706020507"/>
              </a:rPr>
              <a:t></a:t>
            </a:r>
            <a:r>
              <a:rPr sz="2850" i="1" spc="65" dirty="0">
                <a:latin typeface="Times New Roman" panose="02020603050405020304"/>
                <a:cs typeface="Times New Roman" panose="02020603050405020304"/>
              </a:rPr>
              <a:t>v</a:t>
            </a:r>
            <a:r>
              <a:rPr sz="3800" spc="-395" dirty="0">
                <a:latin typeface="Symbol" panose="05050102010706020507"/>
                <a:cs typeface="Symbol" panose="05050102010706020507"/>
              </a:rPr>
              <a:t></a:t>
            </a:r>
            <a:endParaRPr sz="3800">
              <a:latin typeface="Symbol" panose="05050102010706020507"/>
              <a:cs typeface="Symbol" panose="05050102010706020507"/>
            </a:endParaRPr>
          </a:p>
          <a:p>
            <a:pPr marL="12700">
              <a:lnSpc>
                <a:spcPct val="100000"/>
              </a:lnSpc>
              <a:spcBef>
                <a:spcPts val="2635"/>
              </a:spcBef>
              <a:tabLst>
                <a:tab pos="5568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傅里叶变换的频率谱是对称的</a:t>
            </a:r>
            <a:endParaRPr sz="3200">
              <a:latin typeface="新宋体" panose="02010609030101010101" charset="-122"/>
              <a:cs typeface="新宋体" panose="02010609030101010101" charset="-122"/>
            </a:endParaRPr>
          </a:p>
          <a:p>
            <a:pPr marL="2308225">
              <a:lnSpc>
                <a:spcPct val="100000"/>
              </a:lnSpc>
              <a:spcBef>
                <a:spcPts val="1210"/>
              </a:spcBef>
            </a:pPr>
            <a:r>
              <a:rPr sz="2850" i="1" spc="160" dirty="0">
                <a:latin typeface="Times New Roman" panose="02020603050405020304"/>
                <a:cs typeface="Times New Roman" panose="02020603050405020304"/>
              </a:rPr>
              <a:t>F</a:t>
            </a:r>
            <a:r>
              <a:rPr sz="3800" spc="-520" dirty="0">
                <a:latin typeface="Symbol" panose="05050102010706020507"/>
                <a:cs typeface="Symbol" panose="05050102010706020507"/>
              </a:rPr>
              <a:t></a:t>
            </a:r>
            <a:r>
              <a:rPr sz="2850" i="1" spc="-15" dirty="0">
                <a:latin typeface="Times New Roman" panose="02020603050405020304"/>
                <a:cs typeface="Times New Roman" panose="02020603050405020304"/>
              </a:rPr>
              <a:t>u</a:t>
            </a:r>
            <a:r>
              <a:rPr sz="2850" spc="240" dirty="0">
                <a:latin typeface="Times New Roman" panose="02020603050405020304"/>
                <a:cs typeface="Times New Roman" panose="02020603050405020304"/>
              </a:rPr>
              <a:t>,</a:t>
            </a:r>
            <a:r>
              <a:rPr sz="2850" i="1" spc="70" dirty="0">
                <a:latin typeface="Times New Roman" panose="02020603050405020304"/>
                <a:cs typeface="Times New Roman" panose="02020603050405020304"/>
              </a:rPr>
              <a:t>v</a:t>
            </a:r>
            <a:r>
              <a:rPr sz="3800" spc="-395" dirty="0">
                <a:latin typeface="Symbol" panose="05050102010706020507"/>
                <a:cs typeface="Symbol" panose="05050102010706020507"/>
              </a:rPr>
              <a:t></a:t>
            </a:r>
            <a:r>
              <a:rPr sz="3800" spc="-175" dirty="0">
                <a:latin typeface="Times New Roman" panose="02020603050405020304"/>
                <a:cs typeface="Times New Roman" panose="02020603050405020304"/>
              </a:rPr>
              <a:t> </a:t>
            </a:r>
            <a:r>
              <a:rPr sz="2850" spc="10" dirty="0">
                <a:latin typeface="Symbol" panose="05050102010706020507"/>
                <a:cs typeface="Symbol" panose="05050102010706020507"/>
              </a:rPr>
              <a:t></a:t>
            </a:r>
            <a:r>
              <a:rPr sz="2850" spc="250" dirty="0">
                <a:latin typeface="Times New Roman" panose="02020603050405020304"/>
                <a:cs typeface="Times New Roman" panose="02020603050405020304"/>
              </a:rPr>
              <a:t> </a:t>
            </a:r>
            <a:r>
              <a:rPr sz="2850" i="1" spc="160" dirty="0">
                <a:latin typeface="Times New Roman" panose="02020603050405020304"/>
                <a:cs typeface="Times New Roman" panose="02020603050405020304"/>
              </a:rPr>
              <a:t>F</a:t>
            </a:r>
            <a:r>
              <a:rPr sz="3800" spc="-440" dirty="0">
                <a:latin typeface="Symbol" panose="05050102010706020507"/>
                <a:cs typeface="Symbol" panose="05050102010706020507"/>
              </a:rPr>
              <a:t></a:t>
            </a:r>
            <a:r>
              <a:rPr sz="2850" spc="10" dirty="0">
                <a:latin typeface="Symbol" panose="05050102010706020507"/>
                <a:cs typeface="Symbol" panose="05050102010706020507"/>
              </a:rPr>
              <a:t></a:t>
            </a:r>
            <a:r>
              <a:rPr sz="2850" spc="-459" dirty="0">
                <a:latin typeface="Times New Roman" panose="02020603050405020304"/>
                <a:cs typeface="Times New Roman" panose="02020603050405020304"/>
              </a:rPr>
              <a:t> </a:t>
            </a:r>
            <a:r>
              <a:rPr sz="2850" i="1" spc="-15" dirty="0">
                <a:latin typeface="Times New Roman" panose="02020603050405020304"/>
                <a:cs typeface="Times New Roman" panose="02020603050405020304"/>
              </a:rPr>
              <a:t>u</a:t>
            </a:r>
            <a:r>
              <a:rPr sz="2850" spc="-5" dirty="0">
                <a:latin typeface="Times New Roman" panose="02020603050405020304"/>
                <a:cs typeface="Times New Roman" panose="02020603050405020304"/>
              </a:rPr>
              <a:t>,</a:t>
            </a:r>
            <a:r>
              <a:rPr sz="2850" spc="-70" dirty="0">
                <a:latin typeface="Symbol" panose="05050102010706020507"/>
                <a:cs typeface="Symbol" panose="05050102010706020507"/>
              </a:rPr>
              <a:t></a:t>
            </a:r>
            <a:r>
              <a:rPr sz="2850" i="1" spc="65" dirty="0">
                <a:latin typeface="Times New Roman" panose="02020603050405020304"/>
                <a:cs typeface="Times New Roman" panose="02020603050405020304"/>
              </a:rPr>
              <a:t>v</a:t>
            </a:r>
            <a:r>
              <a:rPr sz="3800" spc="-395" dirty="0">
                <a:latin typeface="Symbol" panose="05050102010706020507"/>
                <a:cs typeface="Symbol" panose="05050102010706020507"/>
              </a:rPr>
              <a:t></a:t>
            </a:r>
            <a:endParaRPr sz="3800">
              <a:latin typeface="Symbol" panose="05050102010706020507"/>
              <a:cs typeface="Symbol" panose="05050102010706020507"/>
            </a:endParaRPr>
          </a:p>
        </p:txBody>
      </p:sp>
      <p:sp>
        <p:nvSpPr>
          <p:cNvPr id="10" name="object 10"/>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208"/>
            <a:ext cx="5170170" cy="373697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a:lnSpc>
                <a:spcPct val="100000"/>
              </a:lnSpc>
              <a:spcBef>
                <a:spcPts val="5"/>
              </a:spcBef>
            </a:pPr>
            <a:endParaRPr sz="39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傅里叶变换及其反变换</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傅里叶变换的性质</a:t>
            </a:r>
            <a:endParaRPr sz="3200">
              <a:latin typeface="新宋体" panose="02010609030101010101" charset="-122"/>
              <a:cs typeface="新宋体" panose="02010609030101010101" charset="-122"/>
            </a:endParaRPr>
          </a:p>
          <a:p>
            <a:pPr marL="469900">
              <a:lnSpc>
                <a:spcPts val="375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1604517"/>
            <a:ext cx="4747895" cy="476250"/>
          </a:xfrm>
          <a:prstGeom prst="rect">
            <a:avLst/>
          </a:prstGeom>
        </p:spPr>
        <p:txBody>
          <a:bodyPr vert="horz" wrap="square" lIns="0" tIns="0" rIns="0" bIns="0" rtlCol="0">
            <a:spAutoFit/>
          </a:bodyPr>
          <a:lstStyle/>
          <a:p>
            <a:pPr marL="12700">
              <a:lnSpc>
                <a:spcPts val="3750"/>
              </a:lnSpc>
              <a:tabLst>
                <a:tab pos="6731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二维傅里叶变换的性质</a:t>
            </a:r>
            <a:endParaRPr sz="3200">
              <a:latin typeface="新宋体" panose="02010609030101010101" charset="-122"/>
              <a:cs typeface="新宋体" panose="02010609030101010101" charset="-122"/>
            </a:endParaRPr>
          </a:p>
        </p:txBody>
      </p:sp>
      <p:sp>
        <p:nvSpPr>
          <p:cNvPr id="6" name="object 6"/>
          <p:cNvSpPr txBox="1"/>
          <p:nvPr/>
        </p:nvSpPr>
        <p:spPr>
          <a:xfrm>
            <a:off x="2067432" y="2271521"/>
            <a:ext cx="3378200" cy="4742180"/>
          </a:xfrm>
          <a:prstGeom prst="rect">
            <a:avLst/>
          </a:prstGeom>
        </p:spPr>
        <p:txBody>
          <a:bodyPr vert="horz" wrap="square" lIns="0" tIns="0" rIns="0" bIns="0" rtlCol="0">
            <a:spAutoFit/>
          </a:bodyPr>
          <a:lstStyle/>
          <a:p>
            <a:pPr marL="12700">
              <a:lnSpc>
                <a:spcPct val="100000"/>
              </a:lnSpc>
              <a:tabLst>
                <a:tab pos="621665" algn="l"/>
              </a:tabLst>
            </a:pPr>
            <a:r>
              <a:rPr sz="1700" spc="-5" dirty="0">
                <a:solidFill>
                  <a:srgbClr val="EE2B0A"/>
                </a:solidFill>
                <a:latin typeface="新宋体" panose="02010609030101010101" charset="-122"/>
                <a:cs typeface="新宋体" panose="02010609030101010101" charset="-122"/>
              </a:rPr>
              <a:t>1.	</a:t>
            </a:r>
            <a:r>
              <a:rPr sz="2400" spc="-5" dirty="0">
                <a:latin typeface="新宋体" panose="02010609030101010101" charset="-122"/>
                <a:cs typeface="新宋体" panose="02010609030101010101" charset="-122"/>
              </a:rPr>
              <a:t>平移性质</a:t>
            </a:r>
            <a:endParaRPr sz="2400" dirty="0">
              <a:latin typeface="新宋体" panose="02010609030101010101" charset="-122"/>
              <a:cs typeface="新宋体" panose="02010609030101010101" charset="-122"/>
            </a:endParaRPr>
          </a:p>
          <a:p>
            <a:pPr marL="12700">
              <a:lnSpc>
                <a:spcPct val="100000"/>
              </a:lnSpc>
              <a:spcBef>
                <a:spcPts val="1425"/>
              </a:spcBef>
              <a:tabLst>
                <a:tab pos="621665" algn="l"/>
              </a:tabLst>
            </a:pPr>
            <a:r>
              <a:rPr sz="1700" spc="-5" dirty="0">
                <a:solidFill>
                  <a:srgbClr val="EE2B0A"/>
                </a:solidFill>
                <a:latin typeface="新宋体" panose="02010609030101010101" charset="-122"/>
                <a:cs typeface="新宋体" panose="02010609030101010101" charset="-122"/>
              </a:rPr>
              <a:t>2.	</a:t>
            </a:r>
            <a:r>
              <a:rPr sz="2400" spc="-5" dirty="0">
                <a:latin typeface="新宋体" panose="02010609030101010101" charset="-122"/>
                <a:cs typeface="新宋体" panose="02010609030101010101" charset="-122"/>
              </a:rPr>
              <a:t>分配律</a:t>
            </a:r>
            <a:endParaRPr sz="2400" dirty="0">
              <a:latin typeface="新宋体" panose="02010609030101010101" charset="-122"/>
              <a:cs typeface="新宋体" panose="02010609030101010101" charset="-122"/>
            </a:endParaRPr>
          </a:p>
          <a:p>
            <a:pPr marL="12700">
              <a:lnSpc>
                <a:spcPct val="100000"/>
              </a:lnSpc>
              <a:spcBef>
                <a:spcPts val="1430"/>
              </a:spcBef>
              <a:tabLst>
                <a:tab pos="621665" algn="l"/>
              </a:tabLst>
            </a:pPr>
            <a:r>
              <a:rPr sz="1700" spc="-5" dirty="0">
                <a:solidFill>
                  <a:srgbClr val="EE2B0A"/>
                </a:solidFill>
                <a:latin typeface="新宋体" panose="02010609030101010101" charset="-122"/>
                <a:cs typeface="新宋体" panose="02010609030101010101" charset="-122"/>
              </a:rPr>
              <a:t>3.	</a:t>
            </a:r>
            <a:r>
              <a:rPr sz="2400" spc="-5" dirty="0">
                <a:latin typeface="新宋体" panose="02010609030101010101" charset="-122"/>
                <a:cs typeface="新宋体" panose="02010609030101010101" charset="-122"/>
              </a:rPr>
              <a:t>尺度变换（缩放）</a:t>
            </a:r>
            <a:endParaRPr sz="2400" dirty="0">
              <a:latin typeface="新宋体" panose="02010609030101010101" charset="-122"/>
              <a:cs typeface="新宋体" panose="02010609030101010101" charset="-122"/>
            </a:endParaRPr>
          </a:p>
          <a:p>
            <a:pPr marL="12700">
              <a:lnSpc>
                <a:spcPct val="100000"/>
              </a:lnSpc>
              <a:spcBef>
                <a:spcPts val="1435"/>
              </a:spcBef>
              <a:tabLst>
                <a:tab pos="621665" algn="l"/>
              </a:tabLst>
            </a:pPr>
            <a:r>
              <a:rPr sz="1700" spc="-5" dirty="0">
                <a:solidFill>
                  <a:srgbClr val="EE2B0A"/>
                </a:solidFill>
                <a:latin typeface="新宋体" panose="02010609030101010101" charset="-122"/>
                <a:cs typeface="新宋体" panose="02010609030101010101" charset="-122"/>
              </a:rPr>
              <a:t>4.	</a:t>
            </a:r>
            <a:r>
              <a:rPr sz="2400" spc="-5" dirty="0">
                <a:latin typeface="新宋体" panose="02010609030101010101" charset="-122"/>
                <a:cs typeface="新宋体" panose="02010609030101010101" charset="-122"/>
              </a:rPr>
              <a:t>旋转性</a:t>
            </a:r>
            <a:endParaRPr sz="2400" dirty="0">
              <a:latin typeface="新宋体" panose="02010609030101010101" charset="-122"/>
              <a:cs typeface="新宋体" panose="02010609030101010101" charset="-122"/>
            </a:endParaRPr>
          </a:p>
          <a:p>
            <a:pPr marL="12700">
              <a:lnSpc>
                <a:spcPct val="100000"/>
              </a:lnSpc>
              <a:spcBef>
                <a:spcPts val="1430"/>
              </a:spcBef>
              <a:tabLst>
                <a:tab pos="621665" algn="l"/>
              </a:tabLst>
            </a:pPr>
            <a:r>
              <a:rPr sz="1700" spc="-5" dirty="0">
                <a:solidFill>
                  <a:srgbClr val="EE2B0A"/>
                </a:solidFill>
                <a:latin typeface="新宋体" panose="02010609030101010101" charset="-122"/>
                <a:cs typeface="新宋体" panose="02010609030101010101" charset="-122"/>
              </a:rPr>
              <a:t>5.	</a:t>
            </a:r>
            <a:r>
              <a:rPr sz="2400" spc="-5" dirty="0">
                <a:latin typeface="新宋体" panose="02010609030101010101" charset="-122"/>
                <a:cs typeface="新宋体" panose="02010609030101010101" charset="-122"/>
              </a:rPr>
              <a:t>周期性和共轭对称性</a:t>
            </a:r>
            <a:endParaRPr sz="2400" dirty="0">
              <a:latin typeface="新宋体" panose="02010609030101010101" charset="-122"/>
              <a:cs typeface="新宋体" panose="02010609030101010101" charset="-122"/>
            </a:endParaRPr>
          </a:p>
          <a:p>
            <a:pPr marL="12700">
              <a:lnSpc>
                <a:spcPct val="100000"/>
              </a:lnSpc>
              <a:spcBef>
                <a:spcPts val="1425"/>
              </a:spcBef>
              <a:tabLst>
                <a:tab pos="621665" algn="l"/>
              </a:tabLst>
            </a:pPr>
            <a:r>
              <a:rPr sz="1700" spc="-5" dirty="0">
                <a:solidFill>
                  <a:srgbClr val="EE2B0A"/>
                </a:solidFill>
                <a:latin typeface="新宋体" panose="02010609030101010101" charset="-122"/>
                <a:cs typeface="新宋体" panose="02010609030101010101" charset="-122"/>
              </a:rPr>
              <a:t>6.	</a:t>
            </a:r>
            <a:r>
              <a:rPr sz="2400" spc="-5" dirty="0">
                <a:latin typeface="新宋体" panose="02010609030101010101" charset="-122"/>
                <a:cs typeface="新宋体" panose="02010609030101010101" charset="-122"/>
              </a:rPr>
              <a:t>平均值</a:t>
            </a:r>
            <a:endParaRPr sz="2400" dirty="0">
              <a:latin typeface="新宋体" panose="02010609030101010101" charset="-122"/>
              <a:cs typeface="新宋体" panose="02010609030101010101" charset="-122"/>
            </a:endParaRPr>
          </a:p>
          <a:p>
            <a:pPr marL="12700">
              <a:lnSpc>
                <a:spcPct val="100000"/>
              </a:lnSpc>
              <a:spcBef>
                <a:spcPts val="1430"/>
              </a:spcBef>
              <a:tabLst>
                <a:tab pos="621665" algn="l"/>
              </a:tabLst>
            </a:pPr>
            <a:r>
              <a:rPr sz="1700" spc="-5" dirty="0">
                <a:solidFill>
                  <a:srgbClr val="EE2B0A"/>
                </a:solidFill>
                <a:latin typeface="新宋体" panose="02010609030101010101" charset="-122"/>
                <a:cs typeface="新宋体" panose="02010609030101010101" charset="-122"/>
              </a:rPr>
              <a:t>7.	</a:t>
            </a:r>
            <a:r>
              <a:rPr sz="2400" spc="-5" dirty="0">
                <a:latin typeface="新宋体" panose="02010609030101010101" charset="-122"/>
                <a:cs typeface="新宋体" panose="02010609030101010101" charset="-122"/>
              </a:rPr>
              <a:t>可分性</a:t>
            </a:r>
            <a:endParaRPr sz="2400" dirty="0">
              <a:latin typeface="新宋体" panose="02010609030101010101" charset="-122"/>
              <a:cs typeface="新宋体" panose="02010609030101010101" charset="-122"/>
            </a:endParaRPr>
          </a:p>
          <a:p>
            <a:pPr marL="12700">
              <a:lnSpc>
                <a:spcPct val="100000"/>
              </a:lnSpc>
              <a:spcBef>
                <a:spcPts val="1430"/>
              </a:spcBef>
              <a:tabLst>
                <a:tab pos="621665" algn="l"/>
              </a:tabLst>
            </a:pPr>
            <a:r>
              <a:rPr sz="1700" spc="-5" dirty="0">
                <a:solidFill>
                  <a:srgbClr val="EE2B0A"/>
                </a:solidFill>
                <a:latin typeface="新宋体" panose="02010609030101010101" charset="-122"/>
                <a:cs typeface="新宋体" panose="02010609030101010101" charset="-122"/>
              </a:rPr>
              <a:t>8.	</a:t>
            </a:r>
            <a:r>
              <a:rPr sz="2400" spc="-5" dirty="0">
                <a:latin typeface="新宋体" panose="02010609030101010101" charset="-122"/>
                <a:cs typeface="新宋体" panose="02010609030101010101" charset="-122"/>
              </a:rPr>
              <a:t>卷积</a:t>
            </a:r>
            <a:endParaRPr sz="2400" dirty="0">
              <a:latin typeface="新宋体" panose="02010609030101010101" charset="-122"/>
              <a:cs typeface="新宋体" panose="02010609030101010101" charset="-122"/>
            </a:endParaRPr>
          </a:p>
          <a:p>
            <a:pPr marL="12700">
              <a:lnSpc>
                <a:spcPts val="2835"/>
              </a:lnSpc>
              <a:spcBef>
                <a:spcPts val="1430"/>
              </a:spcBef>
              <a:tabLst>
                <a:tab pos="621665" algn="l"/>
              </a:tabLst>
            </a:pPr>
            <a:r>
              <a:rPr sz="1700" spc="-5" dirty="0">
                <a:solidFill>
                  <a:srgbClr val="EE2B0A"/>
                </a:solidFill>
                <a:latin typeface="新宋体" panose="02010609030101010101" charset="-122"/>
                <a:cs typeface="新宋体" panose="02010609030101010101" charset="-122"/>
              </a:rPr>
              <a:t>9.	</a:t>
            </a:r>
            <a:r>
              <a:rPr sz="2400" spc="-5" dirty="0">
                <a:latin typeface="新宋体" panose="02010609030101010101" charset="-122"/>
                <a:cs typeface="新宋体" panose="02010609030101010101" charset="-122"/>
              </a:rPr>
              <a:t>相关性</a:t>
            </a:r>
            <a:endParaRPr sz="2400" dirty="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8590153" y="3068065"/>
            <a:ext cx="582295" cy="1068705"/>
          </a:xfrm>
          <a:prstGeom prst="rect">
            <a:avLst/>
          </a:prstGeom>
        </p:spPr>
        <p:txBody>
          <a:bodyPr vert="horz" wrap="square" lIns="0" tIns="0" rIns="0" bIns="0" rtlCol="0">
            <a:spAutoFit/>
          </a:bodyPr>
          <a:lstStyle/>
          <a:p>
            <a:pPr marL="12700">
              <a:lnSpc>
                <a:spcPct val="100000"/>
              </a:lnSpc>
            </a:pPr>
            <a:r>
              <a:rPr sz="2800" dirty="0">
                <a:latin typeface="新宋体" panose="02010609030101010101" charset="-122"/>
                <a:cs typeface="新宋体" panose="02010609030101010101" charset="-122"/>
              </a:rPr>
              <a:t>(1)</a:t>
            </a:r>
            <a:endParaRPr sz="2800">
              <a:latin typeface="新宋体" panose="02010609030101010101" charset="-122"/>
              <a:cs typeface="新宋体" panose="02010609030101010101" charset="-122"/>
            </a:endParaRPr>
          </a:p>
          <a:p>
            <a:pPr marL="34925">
              <a:lnSpc>
                <a:spcPts val="3295"/>
              </a:lnSpc>
              <a:spcBef>
                <a:spcPts val="1755"/>
              </a:spcBef>
            </a:pPr>
            <a:r>
              <a:rPr sz="2800" dirty="0">
                <a:latin typeface="新宋体" panose="02010609030101010101" charset="-122"/>
                <a:cs typeface="新宋体" panose="02010609030101010101" charset="-122"/>
              </a:rPr>
              <a:t>(2)</a:t>
            </a:r>
            <a:endParaRPr sz="2800">
              <a:latin typeface="新宋体" panose="02010609030101010101" charset="-122"/>
              <a:cs typeface="新宋体" panose="02010609030101010101" charset="-122"/>
            </a:endParaRPr>
          </a:p>
        </p:txBody>
      </p:sp>
      <p:sp>
        <p:nvSpPr>
          <p:cNvPr id="6" name="object 6"/>
          <p:cNvSpPr txBox="1"/>
          <p:nvPr/>
        </p:nvSpPr>
        <p:spPr>
          <a:xfrm>
            <a:off x="2138311" y="4325111"/>
            <a:ext cx="7340600" cy="2551430"/>
          </a:xfrm>
          <a:prstGeom prst="rect">
            <a:avLst/>
          </a:prstGeom>
        </p:spPr>
        <p:txBody>
          <a:bodyPr vert="horz" wrap="square" lIns="0" tIns="0" rIns="0" bIns="0" rtlCol="0">
            <a:spAutoFit/>
          </a:bodyPr>
          <a:lstStyle/>
          <a:p>
            <a:pPr marL="469265" marR="5080" indent="-457200">
              <a:lnSpc>
                <a:spcPct val="100000"/>
              </a:lnSpc>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公式（1）表明将f(x,y)与一个指数项相乘就相当于 把其变换后的频域中心移动到新的位置</a:t>
            </a:r>
            <a:endParaRPr sz="2400">
              <a:latin typeface="新宋体" panose="02010609030101010101" charset="-122"/>
              <a:cs typeface="新宋体" panose="02010609030101010101" charset="-122"/>
            </a:endParaRPr>
          </a:p>
          <a:p>
            <a:pPr marL="469265" marR="5080" indent="-457200">
              <a:lnSpc>
                <a:spcPct val="100000"/>
              </a:lnSpc>
              <a:spcBef>
                <a:spcPts val="1425"/>
              </a:spcBef>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公式（2）表明将F(u,v)与一个指数项相乘就相当于 把其变换后的空域中心移动到新的位置</a:t>
            </a:r>
            <a:endParaRPr sz="2400">
              <a:latin typeface="新宋体" panose="02010609030101010101" charset="-122"/>
              <a:cs typeface="新宋体" panose="02010609030101010101" charset="-122"/>
            </a:endParaRPr>
          </a:p>
          <a:p>
            <a:pPr marL="469265" marR="5080" indent="-457200">
              <a:lnSpc>
                <a:spcPct val="100000"/>
              </a:lnSpc>
              <a:spcBef>
                <a:spcPts val="1425"/>
              </a:spcBef>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公式（2）表明对f(x,y)的平移不影响其傅里叶变换 的幅值</a:t>
            </a:r>
            <a:endParaRPr sz="2400">
              <a:latin typeface="新宋体" panose="02010609030101010101" charset="-122"/>
              <a:cs typeface="新宋体" panose="02010609030101010101" charset="-122"/>
            </a:endParaRPr>
          </a:p>
        </p:txBody>
      </p:sp>
      <p:sp>
        <p:nvSpPr>
          <p:cNvPr id="7" name="object 7"/>
          <p:cNvSpPr txBox="1"/>
          <p:nvPr/>
        </p:nvSpPr>
        <p:spPr>
          <a:xfrm>
            <a:off x="7652152" y="2902458"/>
            <a:ext cx="129539" cy="575310"/>
          </a:xfrm>
          <a:prstGeom prst="rect">
            <a:avLst/>
          </a:prstGeom>
        </p:spPr>
        <p:txBody>
          <a:bodyPr vert="horz" wrap="square" lIns="0" tIns="0" rIns="0" bIns="0" rtlCol="0">
            <a:spAutoFit/>
          </a:bodyPr>
          <a:lstStyle/>
          <a:p>
            <a:pPr marL="12700">
              <a:lnSpc>
                <a:spcPct val="100000"/>
              </a:lnSpc>
            </a:pPr>
            <a:r>
              <a:rPr sz="3750" spc="-430" dirty="0">
                <a:latin typeface="Symbol" panose="05050102010706020507"/>
                <a:cs typeface="Symbol" panose="05050102010706020507"/>
              </a:rPr>
              <a:t></a:t>
            </a:r>
            <a:endParaRPr sz="3750">
              <a:latin typeface="Symbol" panose="05050102010706020507"/>
              <a:cs typeface="Symbol" panose="05050102010706020507"/>
            </a:endParaRPr>
          </a:p>
        </p:txBody>
      </p:sp>
      <p:sp>
        <p:nvSpPr>
          <p:cNvPr id="8" name="object 8"/>
          <p:cNvSpPr txBox="1"/>
          <p:nvPr/>
        </p:nvSpPr>
        <p:spPr>
          <a:xfrm>
            <a:off x="6717169" y="3262121"/>
            <a:ext cx="928369" cy="264160"/>
          </a:xfrm>
          <a:prstGeom prst="rect">
            <a:avLst/>
          </a:prstGeom>
        </p:spPr>
        <p:txBody>
          <a:bodyPr vert="horz" wrap="square" lIns="0" tIns="0" rIns="0" bIns="0" rtlCol="0">
            <a:spAutoFit/>
          </a:bodyPr>
          <a:lstStyle/>
          <a:p>
            <a:pPr marL="12700">
              <a:lnSpc>
                <a:spcPct val="100000"/>
              </a:lnSpc>
              <a:tabLst>
                <a:tab pos="809625" algn="l"/>
              </a:tabLst>
            </a:pPr>
            <a:r>
              <a:rPr sz="1650" spc="5" dirty="0">
                <a:latin typeface="Times New Roman" panose="02020603050405020304"/>
                <a:cs typeface="Times New Roman" panose="02020603050405020304"/>
              </a:rPr>
              <a:t>0	0</a:t>
            </a:r>
            <a:endParaRPr sz="1650">
              <a:latin typeface="Times New Roman" panose="02020603050405020304"/>
              <a:cs typeface="Times New Roman" panose="02020603050405020304"/>
            </a:endParaRPr>
          </a:p>
        </p:txBody>
      </p:sp>
      <p:sp>
        <p:nvSpPr>
          <p:cNvPr id="9" name="object 9"/>
          <p:cNvSpPr txBox="1"/>
          <p:nvPr/>
        </p:nvSpPr>
        <p:spPr>
          <a:xfrm>
            <a:off x="4106545" y="3113532"/>
            <a:ext cx="764540" cy="194945"/>
          </a:xfrm>
          <a:prstGeom prst="rect">
            <a:avLst/>
          </a:prstGeom>
        </p:spPr>
        <p:txBody>
          <a:bodyPr vert="horz" wrap="square" lIns="0" tIns="0" rIns="0" bIns="0" rtlCol="0">
            <a:spAutoFit/>
          </a:bodyPr>
          <a:lstStyle/>
          <a:p>
            <a:pPr marL="12700">
              <a:lnSpc>
                <a:spcPct val="100000"/>
              </a:lnSpc>
              <a:tabLst>
                <a:tab pos="675005" algn="l"/>
              </a:tabLst>
            </a:pPr>
            <a:r>
              <a:rPr sz="1200" spc="-5" dirty="0">
                <a:latin typeface="Times New Roman" panose="02020603050405020304"/>
                <a:cs typeface="Times New Roman" panose="02020603050405020304"/>
              </a:rPr>
              <a:t>0	0</a:t>
            </a:r>
            <a:endParaRPr sz="1200">
              <a:latin typeface="Times New Roman" panose="02020603050405020304"/>
              <a:cs typeface="Times New Roman" panose="02020603050405020304"/>
            </a:endParaRPr>
          </a:p>
        </p:txBody>
      </p:sp>
      <p:sp>
        <p:nvSpPr>
          <p:cNvPr id="10" name="object 10"/>
          <p:cNvSpPr txBox="1"/>
          <p:nvPr/>
        </p:nvSpPr>
        <p:spPr>
          <a:xfrm>
            <a:off x="6112090" y="3019044"/>
            <a:ext cx="1449705" cy="44577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u</a:t>
            </a:r>
            <a:r>
              <a:rPr sz="2850" i="1" spc="-390" dirty="0">
                <a:latin typeface="Times New Roman" panose="02020603050405020304"/>
                <a:cs typeface="Times New Roman" panose="02020603050405020304"/>
              </a:rPr>
              <a:t> </a:t>
            </a:r>
            <a:r>
              <a:rPr sz="2850" spc="145" dirty="0">
                <a:latin typeface="Symbol" panose="05050102010706020507"/>
                <a:cs typeface="Symbol" panose="05050102010706020507"/>
              </a:rPr>
              <a:t></a:t>
            </a:r>
            <a:r>
              <a:rPr sz="2850" i="1" dirty="0">
                <a:latin typeface="Times New Roman" panose="02020603050405020304"/>
                <a:cs typeface="Times New Roman" panose="02020603050405020304"/>
              </a:rPr>
              <a:t>u</a:t>
            </a:r>
            <a:r>
              <a:rPr sz="2850" i="1" spc="120" dirty="0">
                <a:latin typeface="Times New Roman" panose="02020603050405020304"/>
                <a:cs typeface="Times New Roman" panose="02020603050405020304"/>
              </a:rPr>
              <a:t> </a:t>
            </a:r>
            <a:r>
              <a:rPr sz="2850" spc="175" dirty="0">
                <a:latin typeface="Times New Roman" panose="02020603050405020304"/>
                <a:cs typeface="Times New Roman" panose="02020603050405020304"/>
              </a:rPr>
              <a:t>,</a:t>
            </a:r>
            <a:r>
              <a:rPr sz="2850" i="1" dirty="0">
                <a:latin typeface="Times New Roman" panose="02020603050405020304"/>
                <a:cs typeface="Times New Roman" panose="02020603050405020304"/>
              </a:rPr>
              <a:t>v</a:t>
            </a:r>
            <a:r>
              <a:rPr sz="2850" i="1" spc="-425" dirty="0">
                <a:latin typeface="Times New Roman" panose="02020603050405020304"/>
                <a:cs typeface="Times New Roman" panose="02020603050405020304"/>
              </a:rPr>
              <a:t> </a:t>
            </a:r>
            <a:r>
              <a:rPr sz="2850" spc="185" dirty="0">
                <a:latin typeface="Symbol" panose="05050102010706020507"/>
                <a:cs typeface="Symbol" panose="05050102010706020507"/>
              </a:rPr>
              <a:t></a:t>
            </a:r>
            <a:r>
              <a:rPr sz="2850" i="1" dirty="0">
                <a:latin typeface="Times New Roman" panose="02020603050405020304"/>
                <a:cs typeface="Times New Roman" panose="02020603050405020304"/>
              </a:rPr>
              <a:t>v</a:t>
            </a:r>
            <a:endParaRPr sz="2850">
              <a:latin typeface="Times New Roman" panose="02020603050405020304"/>
              <a:cs typeface="Times New Roman" panose="02020603050405020304"/>
            </a:endParaRPr>
          </a:p>
        </p:txBody>
      </p:sp>
      <p:sp>
        <p:nvSpPr>
          <p:cNvPr id="11" name="object 11"/>
          <p:cNvSpPr txBox="1"/>
          <p:nvPr/>
        </p:nvSpPr>
        <p:spPr>
          <a:xfrm>
            <a:off x="2633522" y="2904744"/>
            <a:ext cx="3504565" cy="572770"/>
          </a:xfrm>
          <a:prstGeom prst="rect">
            <a:avLst/>
          </a:prstGeom>
        </p:spPr>
        <p:txBody>
          <a:bodyPr vert="horz" wrap="square" lIns="0" tIns="0" rIns="0" bIns="0" rtlCol="0">
            <a:spAutoFit/>
          </a:bodyPr>
          <a:lstStyle/>
          <a:p>
            <a:pPr marL="12700">
              <a:lnSpc>
                <a:spcPct val="100000"/>
              </a:lnSpc>
              <a:tabLst>
                <a:tab pos="2753360" algn="l"/>
              </a:tabLst>
            </a:pPr>
            <a:r>
              <a:rPr sz="2850" i="1" dirty="0">
                <a:latin typeface="Times New Roman" panose="02020603050405020304"/>
                <a:cs typeface="Times New Roman" panose="02020603050405020304"/>
              </a:rPr>
              <a:t>f</a:t>
            </a:r>
            <a:r>
              <a:rPr sz="2850" i="1" spc="-229" dirty="0">
                <a:latin typeface="Times New Roman" panose="02020603050405020304"/>
                <a:cs typeface="Times New Roman" panose="02020603050405020304"/>
              </a:rPr>
              <a:t> </a:t>
            </a:r>
            <a:r>
              <a:rPr sz="3750" spc="-350" dirty="0">
                <a:latin typeface="Symbol" panose="05050102010706020507"/>
                <a:cs typeface="Symbol" panose="05050102010706020507"/>
              </a:rPr>
              <a:t></a:t>
            </a:r>
            <a:r>
              <a:rPr sz="2850" i="1" spc="-140"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260" dirty="0">
                <a:latin typeface="Times New Roman" panose="02020603050405020304"/>
                <a:cs typeface="Times New Roman" panose="02020603050405020304"/>
              </a:rPr>
              <a:t> </a:t>
            </a:r>
            <a:r>
              <a:rPr sz="2850" i="1" spc="20" dirty="0">
                <a:latin typeface="Times New Roman" panose="02020603050405020304"/>
                <a:cs typeface="Times New Roman" panose="02020603050405020304"/>
              </a:rPr>
              <a:t>y</a:t>
            </a:r>
            <a:r>
              <a:rPr sz="3750" spc="-605" dirty="0">
                <a:latin typeface="Symbol" panose="05050102010706020507"/>
                <a:cs typeface="Symbol" panose="05050102010706020507"/>
              </a:rPr>
              <a:t></a:t>
            </a:r>
            <a:r>
              <a:rPr sz="2850" i="1" dirty="0">
                <a:latin typeface="Times New Roman" panose="02020603050405020304"/>
                <a:cs typeface="Times New Roman" panose="02020603050405020304"/>
              </a:rPr>
              <a:t>e	</a:t>
            </a:r>
            <a:r>
              <a:rPr sz="2850" spc="5" dirty="0">
                <a:latin typeface="Symbol" panose="05050102010706020507"/>
                <a:cs typeface="Symbol" panose="05050102010706020507"/>
              </a:rPr>
              <a:t></a:t>
            </a:r>
            <a:r>
              <a:rPr sz="2850" spc="-375" dirty="0">
                <a:latin typeface="Times New Roman" panose="02020603050405020304"/>
                <a:cs typeface="Times New Roman" panose="02020603050405020304"/>
              </a:rPr>
              <a:t> </a:t>
            </a:r>
            <a:r>
              <a:rPr sz="2850" i="1" spc="40" dirty="0">
                <a:latin typeface="Times New Roman" panose="02020603050405020304"/>
                <a:cs typeface="Times New Roman" panose="02020603050405020304"/>
              </a:rPr>
              <a:t>F</a:t>
            </a:r>
            <a:r>
              <a:rPr sz="3750" spc="-550" dirty="0">
                <a:latin typeface="Symbol" panose="05050102010706020507"/>
                <a:cs typeface="Symbol" panose="05050102010706020507"/>
              </a:rPr>
              <a:t></a:t>
            </a:r>
            <a:endParaRPr sz="3750">
              <a:latin typeface="Symbol" panose="05050102010706020507"/>
              <a:cs typeface="Symbol" panose="05050102010706020507"/>
            </a:endParaRPr>
          </a:p>
        </p:txBody>
      </p:sp>
      <p:sp>
        <p:nvSpPr>
          <p:cNvPr id="12" name="object 12"/>
          <p:cNvSpPr txBox="1"/>
          <p:nvPr/>
        </p:nvSpPr>
        <p:spPr>
          <a:xfrm>
            <a:off x="3637915" y="2939541"/>
            <a:ext cx="1669414" cy="335915"/>
          </a:xfrm>
          <a:prstGeom prst="rect">
            <a:avLst/>
          </a:prstGeom>
        </p:spPr>
        <p:txBody>
          <a:bodyPr vert="horz" wrap="square" lIns="0" tIns="0" rIns="0" bIns="0" rtlCol="0">
            <a:spAutoFit/>
          </a:bodyPr>
          <a:lstStyle/>
          <a:p>
            <a:pPr marL="12700">
              <a:lnSpc>
                <a:spcPct val="100000"/>
              </a:lnSpc>
            </a:pPr>
            <a:r>
              <a:rPr sz="1650" i="1" spc="120" dirty="0">
                <a:latin typeface="Times New Roman" panose="02020603050405020304"/>
                <a:cs typeface="Times New Roman" panose="02020603050405020304"/>
              </a:rPr>
              <a:t>j</a:t>
            </a:r>
            <a:r>
              <a:rPr sz="1650" spc="-95" dirty="0">
                <a:latin typeface="Times New Roman" panose="02020603050405020304"/>
                <a:cs typeface="Times New Roman" panose="02020603050405020304"/>
              </a:rPr>
              <a:t>2</a:t>
            </a:r>
            <a:r>
              <a:rPr sz="1750" i="1" spc="-50" dirty="0">
                <a:latin typeface="Symbol" panose="05050102010706020507"/>
                <a:cs typeface="Symbol" panose="05050102010706020507"/>
              </a:rPr>
              <a:t></a:t>
            </a:r>
            <a:r>
              <a:rPr sz="1750" i="1" spc="-254" dirty="0">
                <a:latin typeface="Times New Roman" panose="02020603050405020304"/>
                <a:cs typeface="Times New Roman" panose="02020603050405020304"/>
              </a:rPr>
              <a:t> </a:t>
            </a:r>
            <a:r>
              <a:rPr sz="2150" spc="-220" dirty="0">
                <a:latin typeface="Symbol" panose="05050102010706020507"/>
                <a:cs typeface="Symbol" panose="05050102010706020507"/>
              </a:rPr>
              <a:t></a:t>
            </a:r>
            <a:r>
              <a:rPr sz="1650" i="1" spc="5" dirty="0">
                <a:latin typeface="Times New Roman" panose="02020603050405020304"/>
                <a:cs typeface="Times New Roman" panose="02020603050405020304"/>
              </a:rPr>
              <a:t>u</a:t>
            </a:r>
            <a:r>
              <a:rPr sz="1650" i="1" spc="190" dirty="0">
                <a:latin typeface="Times New Roman" panose="02020603050405020304"/>
                <a:cs typeface="Times New Roman" panose="02020603050405020304"/>
              </a:rPr>
              <a:t> </a:t>
            </a:r>
            <a:r>
              <a:rPr sz="1650" i="1" spc="110" dirty="0">
                <a:latin typeface="Times New Roman" panose="02020603050405020304"/>
                <a:cs typeface="Times New Roman" panose="02020603050405020304"/>
              </a:rPr>
              <a:t>x</a:t>
            </a:r>
            <a:r>
              <a:rPr sz="1650" dirty="0">
                <a:latin typeface="Times New Roman" panose="02020603050405020304"/>
                <a:cs typeface="Times New Roman" panose="02020603050405020304"/>
              </a:rPr>
              <a:t>/</a:t>
            </a:r>
            <a:r>
              <a:rPr sz="1650" spc="-235" dirty="0">
                <a:latin typeface="Times New Roman" panose="02020603050405020304"/>
                <a:cs typeface="Times New Roman" panose="02020603050405020304"/>
              </a:rPr>
              <a:t> </a:t>
            </a:r>
            <a:r>
              <a:rPr sz="1650" i="1" spc="145" dirty="0">
                <a:latin typeface="Times New Roman" panose="02020603050405020304"/>
                <a:cs typeface="Times New Roman" panose="02020603050405020304"/>
              </a:rPr>
              <a:t>M</a:t>
            </a:r>
            <a:r>
              <a:rPr sz="1650" spc="-30" dirty="0">
                <a:latin typeface="Symbol" panose="05050102010706020507"/>
                <a:cs typeface="Symbol" panose="05050102010706020507"/>
              </a:rPr>
              <a:t></a:t>
            </a:r>
            <a:r>
              <a:rPr sz="1650" i="1" spc="5" dirty="0">
                <a:latin typeface="Times New Roman" panose="02020603050405020304"/>
                <a:cs typeface="Times New Roman" panose="02020603050405020304"/>
              </a:rPr>
              <a:t>v</a:t>
            </a:r>
            <a:r>
              <a:rPr sz="1650" i="1" dirty="0">
                <a:latin typeface="Times New Roman" panose="02020603050405020304"/>
                <a:cs typeface="Times New Roman" panose="02020603050405020304"/>
              </a:rPr>
              <a:t> </a:t>
            </a:r>
            <a:r>
              <a:rPr sz="1650" i="1" spc="-175" dirty="0">
                <a:latin typeface="Times New Roman" panose="02020603050405020304"/>
                <a:cs typeface="Times New Roman" panose="02020603050405020304"/>
              </a:rPr>
              <a:t> </a:t>
            </a:r>
            <a:r>
              <a:rPr sz="1650" i="1" spc="135" dirty="0">
                <a:latin typeface="Times New Roman" panose="02020603050405020304"/>
                <a:cs typeface="Times New Roman" panose="02020603050405020304"/>
              </a:rPr>
              <a:t>y</a:t>
            </a:r>
            <a:r>
              <a:rPr sz="1650" dirty="0">
                <a:latin typeface="Times New Roman" panose="02020603050405020304"/>
                <a:cs typeface="Times New Roman" panose="02020603050405020304"/>
              </a:rPr>
              <a:t>/</a:t>
            </a:r>
            <a:r>
              <a:rPr sz="1650" spc="-190" dirty="0">
                <a:latin typeface="Times New Roman" panose="02020603050405020304"/>
                <a:cs typeface="Times New Roman" panose="02020603050405020304"/>
              </a:rPr>
              <a:t> </a:t>
            </a:r>
            <a:r>
              <a:rPr sz="1650" i="1" spc="10" dirty="0">
                <a:latin typeface="Times New Roman" panose="02020603050405020304"/>
                <a:cs typeface="Times New Roman" panose="02020603050405020304"/>
              </a:rPr>
              <a:t>N</a:t>
            </a:r>
            <a:r>
              <a:rPr sz="1650" i="1" spc="-265" dirty="0">
                <a:latin typeface="Times New Roman" panose="02020603050405020304"/>
                <a:cs typeface="Times New Roman" panose="02020603050405020304"/>
              </a:rPr>
              <a:t> </a:t>
            </a:r>
            <a:r>
              <a:rPr sz="2150" spc="-24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3" name="object 13"/>
          <p:cNvSpPr txBox="1"/>
          <p:nvPr/>
        </p:nvSpPr>
        <p:spPr>
          <a:xfrm>
            <a:off x="3430676" y="3982224"/>
            <a:ext cx="998855" cy="264160"/>
          </a:xfrm>
          <a:prstGeom prst="rect">
            <a:avLst/>
          </a:prstGeom>
        </p:spPr>
        <p:txBody>
          <a:bodyPr vert="horz" wrap="square" lIns="0" tIns="0" rIns="0" bIns="0" rtlCol="0">
            <a:spAutoFit/>
          </a:bodyPr>
          <a:lstStyle/>
          <a:p>
            <a:pPr marL="12700">
              <a:lnSpc>
                <a:spcPct val="100000"/>
              </a:lnSpc>
              <a:tabLst>
                <a:tab pos="879475" algn="l"/>
              </a:tabLst>
            </a:pPr>
            <a:r>
              <a:rPr sz="1650" spc="5" dirty="0">
                <a:latin typeface="Times New Roman" panose="02020603050405020304"/>
                <a:cs typeface="Times New Roman" panose="02020603050405020304"/>
              </a:rPr>
              <a:t>0	0</a:t>
            </a:r>
            <a:endParaRPr sz="1650">
              <a:latin typeface="Times New Roman" panose="02020603050405020304"/>
              <a:cs typeface="Times New Roman" panose="02020603050405020304"/>
            </a:endParaRPr>
          </a:p>
        </p:txBody>
      </p:sp>
      <p:sp>
        <p:nvSpPr>
          <p:cNvPr id="14" name="object 14"/>
          <p:cNvSpPr txBox="1"/>
          <p:nvPr/>
        </p:nvSpPr>
        <p:spPr>
          <a:xfrm>
            <a:off x="6676008" y="3833621"/>
            <a:ext cx="758190" cy="194945"/>
          </a:xfrm>
          <a:prstGeom prst="rect">
            <a:avLst/>
          </a:prstGeom>
        </p:spPr>
        <p:txBody>
          <a:bodyPr vert="horz" wrap="square" lIns="0" tIns="0" rIns="0" bIns="0" rtlCol="0">
            <a:spAutoFit/>
          </a:bodyPr>
          <a:lstStyle/>
          <a:p>
            <a:pPr marL="12700">
              <a:lnSpc>
                <a:spcPct val="100000"/>
              </a:lnSpc>
              <a:tabLst>
                <a:tab pos="669290" algn="l"/>
              </a:tabLst>
            </a:pPr>
            <a:r>
              <a:rPr sz="1200" spc="-5" dirty="0">
                <a:latin typeface="Times New Roman" panose="02020603050405020304"/>
                <a:cs typeface="Times New Roman" panose="02020603050405020304"/>
              </a:rPr>
              <a:t>0	0</a:t>
            </a:r>
            <a:endParaRPr sz="1200">
              <a:latin typeface="Times New Roman" panose="02020603050405020304"/>
              <a:cs typeface="Times New Roman" panose="02020603050405020304"/>
            </a:endParaRPr>
          </a:p>
        </p:txBody>
      </p:sp>
      <p:sp>
        <p:nvSpPr>
          <p:cNvPr id="15" name="object 15"/>
          <p:cNvSpPr txBox="1"/>
          <p:nvPr/>
        </p:nvSpPr>
        <p:spPr>
          <a:xfrm>
            <a:off x="5313540" y="3739134"/>
            <a:ext cx="704850" cy="445770"/>
          </a:xfrm>
          <a:prstGeom prst="rect">
            <a:avLst/>
          </a:prstGeom>
        </p:spPr>
        <p:txBody>
          <a:bodyPr vert="horz" wrap="square" lIns="0" tIns="0" rIns="0" bIns="0" rtlCol="0">
            <a:spAutoFit/>
          </a:bodyPr>
          <a:lstStyle/>
          <a:p>
            <a:pPr marL="12700">
              <a:lnSpc>
                <a:spcPct val="100000"/>
              </a:lnSpc>
            </a:pPr>
            <a:r>
              <a:rPr sz="2850" i="1" spc="-114" dirty="0">
                <a:latin typeface="Times New Roman" panose="02020603050405020304"/>
                <a:cs typeface="Times New Roman" panose="02020603050405020304"/>
              </a:rPr>
              <a:t>u</a:t>
            </a:r>
            <a:r>
              <a:rPr sz="2850" spc="170" dirty="0">
                <a:latin typeface="Times New Roman" panose="02020603050405020304"/>
                <a:cs typeface="Times New Roman" panose="02020603050405020304"/>
              </a:rPr>
              <a:t>,</a:t>
            </a:r>
            <a:r>
              <a:rPr sz="2850" i="1" dirty="0">
                <a:latin typeface="Times New Roman" panose="02020603050405020304"/>
                <a:cs typeface="Times New Roman" panose="02020603050405020304"/>
              </a:rPr>
              <a:t>v</a:t>
            </a:r>
            <a:r>
              <a:rPr sz="2850" i="1" spc="-10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e</a:t>
            </a:r>
            <a:endParaRPr sz="2850">
              <a:latin typeface="Times New Roman" panose="02020603050405020304"/>
              <a:cs typeface="Times New Roman" panose="02020603050405020304"/>
            </a:endParaRPr>
          </a:p>
        </p:txBody>
      </p:sp>
      <p:sp>
        <p:nvSpPr>
          <p:cNvPr id="16" name="object 16"/>
          <p:cNvSpPr txBox="1"/>
          <p:nvPr/>
        </p:nvSpPr>
        <p:spPr>
          <a:xfrm>
            <a:off x="2582481" y="3624834"/>
            <a:ext cx="3274695" cy="572770"/>
          </a:xfrm>
          <a:prstGeom prst="rect">
            <a:avLst/>
          </a:prstGeom>
        </p:spPr>
        <p:txBody>
          <a:bodyPr vert="horz" wrap="square" lIns="0" tIns="0" rIns="0" bIns="0" rtlCol="0">
            <a:spAutoFit/>
          </a:bodyPr>
          <a:lstStyle/>
          <a:p>
            <a:pPr marL="12700">
              <a:lnSpc>
                <a:spcPct val="100000"/>
              </a:lnSpc>
              <a:tabLst>
                <a:tab pos="3180080" algn="l"/>
              </a:tabLst>
            </a:pPr>
            <a:r>
              <a:rPr sz="2850" i="1" dirty="0">
                <a:latin typeface="Times New Roman" panose="02020603050405020304"/>
                <a:cs typeface="Times New Roman" panose="02020603050405020304"/>
              </a:rPr>
              <a:t>f</a:t>
            </a:r>
            <a:r>
              <a:rPr sz="2850" i="1" spc="-245" dirty="0">
                <a:latin typeface="Times New Roman" panose="02020603050405020304"/>
                <a:cs typeface="Times New Roman" panose="02020603050405020304"/>
              </a:rPr>
              <a:t> </a:t>
            </a:r>
            <a:r>
              <a:rPr sz="3750" spc="-365" dirty="0">
                <a:latin typeface="Symbol" panose="05050102010706020507"/>
                <a:cs typeface="Symbol" panose="05050102010706020507"/>
              </a:rPr>
              <a:t></a:t>
            </a:r>
            <a:r>
              <a:rPr sz="2850" i="1" dirty="0">
                <a:latin typeface="Times New Roman" panose="02020603050405020304"/>
                <a:cs typeface="Times New Roman" panose="02020603050405020304"/>
              </a:rPr>
              <a:t>x</a:t>
            </a:r>
            <a:r>
              <a:rPr sz="2850" i="1" spc="-434"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39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x</a:t>
            </a:r>
            <a:r>
              <a:rPr sz="2850" i="1" spc="6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28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0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28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220" dirty="0">
                <a:latin typeface="Times New Roman" panose="02020603050405020304"/>
                <a:cs typeface="Times New Roman" panose="02020603050405020304"/>
              </a:rPr>
              <a:t> </a:t>
            </a:r>
            <a:r>
              <a:rPr sz="3750" spc="-70" dirty="0">
                <a:latin typeface="Symbol" panose="05050102010706020507"/>
                <a:cs typeface="Symbol" panose="05050102010706020507"/>
              </a:rPr>
              <a:t></a:t>
            </a:r>
            <a:r>
              <a:rPr sz="2850" spc="5" dirty="0">
                <a:latin typeface="Symbol" panose="05050102010706020507"/>
                <a:cs typeface="Symbol" panose="05050102010706020507"/>
              </a:rPr>
              <a:t></a:t>
            </a:r>
            <a:r>
              <a:rPr sz="2850" spc="-409" dirty="0">
                <a:latin typeface="Times New Roman" panose="02020603050405020304"/>
                <a:cs typeface="Times New Roman" panose="02020603050405020304"/>
              </a:rPr>
              <a:t> </a:t>
            </a:r>
            <a:r>
              <a:rPr sz="2850" i="1" spc="15" dirty="0">
                <a:latin typeface="Times New Roman" panose="02020603050405020304"/>
                <a:cs typeface="Times New Roman" panose="02020603050405020304"/>
              </a:rPr>
              <a:t>F</a:t>
            </a:r>
            <a:r>
              <a:rPr sz="3750" spc="-440" dirty="0">
                <a:latin typeface="Symbol" panose="05050102010706020507"/>
                <a:cs typeface="Symbol" panose="05050102010706020507"/>
              </a:rPr>
              <a:t></a:t>
            </a:r>
            <a:r>
              <a:rPr sz="3750" dirty="0">
                <a:latin typeface="Times New Roman" panose="02020603050405020304"/>
                <a:cs typeface="Times New Roman" panose="02020603050405020304"/>
              </a:rPr>
              <a:t>	</a:t>
            </a:r>
            <a:r>
              <a:rPr sz="3750" spc="-610" dirty="0">
                <a:latin typeface="Symbol" panose="05050102010706020507"/>
                <a:cs typeface="Symbol" panose="05050102010706020507"/>
              </a:rPr>
              <a:t></a:t>
            </a:r>
            <a:endParaRPr sz="3750">
              <a:latin typeface="Symbol" panose="05050102010706020507"/>
              <a:cs typeface="Symbol" panose="05050102010706020507"/>
            </a:endParaRPr>
          </a:p>
        </p:txBody>
      </p:sp>
      <p:sp>
        <p:nvSpPr>
          <p:cNvPr id="17" name="object 17"/>
          <p:cNvSpPr txBox="1"/>
          <p:nvPr/>
        </p:nvSpPr>
        <p:spPr>
          <a:xfrm>
            <a:off x="5985649" y="3659632"/>
            <a:ext cx="1785620" cy="335915"/>
          </a:xfrm>
          <a:prstGeom prst="rect">
            <a:avLst/>
          </a:prstGeom>
        </p:spPr>
        <p:txBody>
          <a:bodyPr vert="horz" wrap="square" lIns="0" tIns="0" rIns="0" bIns="0" rtlCol="0">
            <a:spAutoFit/>
          </a:bodyPr>
          <a:lstStyle/>
          <a:p>
            <a:pPr marL="161925" indent="-149225">
              <a:lnSpc>
                <a:spcPct val="100000"/>
              </a:lnSpc>
              <a:buFont typeface="Symbol" panose="05050102010706020507"/>
              <a:buChar char=""/>
              <a:tabLst>
                <a:tab pos="162560" algn="l"/>
              </a:tabLst>
            </a:pPr>
            <a:r>
              <a:rPr sz="1650" i="1" spc="114" dirty="0">
                <a:latin typeface="Times New Roman" panose="02020603050405020304"/>
                <a:cs typeface="Times New Roman" panose="02020603050405020304"/>
              </a:rPr>
              <a:t>j</a:t>
            </a:r>
            <a:r>
              <a:rPr sz="1650" spc="-100" dirty="0">
                <a:latin typeface="Times New Roman" panose="02020603050405020304"/>
                <a:cs typeface="Times New Roman" panose="02020603050405020304"/>
              </a:rPr>
              <a:t>2</a:t>
            </a:r>
            <a:r>
              <a:rPr sz="1750" i="1" spc="-50" dirty="0">
                <a:latin typeface="Symbol" panose="05050102010706020507"/>
                <a:cs typeface="Symbol" panose="05050102010706020507"/>
              </a:rPr>
              <a:t></a:t>
            </a:r>
            <a:r>
              <a:rPr sz="1750" i="1" spc="-270" dirty="0">
                <a:latin typeface="Times New Roman" panose="02020603050405020304"/>
                <a:cs typeface="Times New Roman" panose="02020603050405020304"/>
              </a:rPr>
              <a:t> </a:t>
            </a:r>
            <a:r>
              <a:rPr sz="2150" spc="-225" dirty="0">
                <a:latin typeface="Symbol" panose="05050102010706020507"/>
                <a:cs typeface="Symbol" panose="05050102010706020507"/>
              </a:rPr>
              <a:t></a:t>
            </a:r>
            <a:r>
              <a:rPr sz="1650" i="1" spc="5" dirty="0">
                <a:latin typeface="Times New Roman" panose="02020603050405020304"/>
                <a:cs typeface="Times New Roman" panose="02020603050405020304"/>
              </a:rPr>
              <a:t>ux</a:t>
            </a:r>
            <a:r>
              <a:rPr sz="1650" i="1" dirty="0">
                <a:latin typeface="Times New Roman" panose="02020603050405020304"/>
                <a:cs typeface="Times New Roman" panose="02020603050405020304"/>
              </a:rPr>
              <a:t> </a:t>
            </a:r>
            <a:r>
              <a:rPr sz="1650" i="1" spc="-185" dirty="0">
                <a:latin typeface="Times New Roman" panose="02020603050405020304"/>
                <a:cs typeface="Times New Roman" panose="02020603050405020304"/>
              </a:rPr>
              <a:t> </a:t>
            </a:r>
            <a:r>
              <a:rPr sz="1650" dirty="0">
                <a:latin typeface="Times New Roman" panose="02020603050405020304"/>
                <a:cs typeface="Times New Roman" panose="02020603050405020304"/>
              </a:rPr>
              <a:t>/</a:t>
            </a:r>
            <a:r>
              <a:rPr sz="1650" spc="-240" dirty="0">
                <a:latin typeface="Times New Roman" panose="02020603050405020304"/>
                <a:cs typeface="Times New Roman" panose="02020603050405020304"/>
              </a:rPr>
              <a:t> </a:t>
            </a:r>
            <a:r>
              <a:rPr sz="1650" i="1" spc="125" dirty="0">
                <a:latin typeface="Times New Roman" panose="02020603050405020304"/>
                <a:cs typeface="Times New Roman" panose="02020603050405020304"/>
              </a:rPr>
              <a:t>M</a:t>
            </a:r>
            <a:r>
              <a:rPr sz="1650" spc="-35" dirty="0">
                <a:latin typeface="Symbol" panose="05050102010706020507"/>
                <a:cs typeface="Symbol" panose="05050102010706020507"/>
              </a:rPr>
              <a:t></a:t>
            </a:r>
            <a:r>
              <a:rPr sz="1650" i="1" spc="5" dirty="0">
                <a:latin typeface="Times New Roman" panose="02020603050405020304"/>
                <a:cs typeface="Times New Roman" panose="02020603050405020304"/>
              </a:rPr>
              <a:t>vy</a:t>
            </a:r>
            <a:r>
              <a:rPr sz="1650" i="1" dirty="0">
                <a:latin typeface="Times New Roman" panose="02020603050405020304"/>
                <a:cs typeface="Times New Roman" panose="02020603050405020304"/>
              </a:rPr>
              <a:t> </a:t>
            </a:r>
            <a:r>
              <a:rPr sz="1650" i="1" spc="-155" dirty="0">
                <a:latin typeface="Times New Roman" panose="02020603050405020304"/>
                <a:cs typeface="Times New Roman" panose="02020603050405020304"/>
              </a:rPr>
              <a:t> </a:t>
            </a:r>
            <a:r>
              <a:rPr sz="1650" dirty="0">
                <a:latin typeface="Times New Roman" panose="02020603050405020304"/>
                <a:cs typeface="Times New Roman" panose="02020603050405020304"/>
              </a:rPr>
              <a:t>/</a:t>
            </a:r>
            <a:r>
              <a:rPr sz="1650" spc="-195" dirty="0">
                <a:latin typeface="Times New Roman" panose="02020603050405020304"/>
                <a:cs typeface="Times New Roman" panose="02020603050405020304"/>
              </a:rPr>
              <a:t> </a:t>
            </a:r>
            <a:r>
              <a:rPr sz="1650" i="1" spc="145" dirty="0">
                <a:latin typeface="Times New Roman" panose="02020603050405020304"/>
                <a:cs typeface="Times New Roman" panose="02020603050405020304"/>
              </a:rPr>
              <a:t>N</a:t>
            </a:r>
            <a:r>
              <a:rPr sz="2150" spc="-245" dirty="0">
                <a:latin typeface="Symbol" panose="05050102010706020507"/>
                <a:cs typeface="Symbol" panose="05050102010706020507"/>
              </a:rPr>
              <a:t></a:t>
            </a:r>
            <a:endParaRPr sz="2150">
              <a:latin typeface="Symbol" panose="05050102010706020507"/>
              <a:cs typeface="Symbol" panose="05050102010706020507"/>
            </a:endParaRPr>
          </a:p>
        </p:txBody>
      </p:sp>
      <p:sp>
        <p:nvSpPr>
          <p:cNvPr id="18" name="object 18"/>
          <p:cNvSpPr txBox="1"/>
          <p:nvPr/>
        </p:nvSpPr>
        <p:spPr>
          <a:xfrm>
            <a:off x="1681098" y="1612646"/>
            <a:ext cx="5563235" cy="113538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新宋体" panose="02010609030101010101" charset="-122"/>
                <a:cs typeface="新宋体" panose="02010609030101010101" charset="-122"/>
              </a:rPr>
              <a:t>1.	</a:t>
            </a:r>
            <a:r>
              <a:rPr sz="2800" spc="-5" dirty="0">
                <a:latin typeface="新宋体" panose="02010609030101010101" charset="-122"/>
                <a:cs typeface="新宋体" panose="02010609030101010101" charset="-122"/>
              </a:rPr>
              <a:t>傅里叶变换对的平移性质</a:t>
            </a:r>
            <a:endParaRPr sz="2800">
              <a:latin typeface="新宋体" panose="02010609030101010101" charset="-122"/>
              <a:cs typeface="新宋体" panose="02010609030101010101" charset="-122"/>
            </a:endParaRPr>
          </a:p>
          <a:p>
            <a:pPr>
              <a:lnSpc>
                <a:spcPct val="100000"/>
              </a:lnSpc>
              <a:spcBef>
                <a:spcPts val="35"/>
              </a:spcBef>
            </a:pPr>
            <a:endParaRPr sz="2350">
              <a:latin typeface="Times New Roman" panose="02020603050405020304"/>
              <a:cs typeface="Times New Roman" panose="02020603050405020304"/>
            </a:endParaRPr>
          </a:p>
          <a:p>
            <a:pPr marL="215900">
              <a:lnSpc>
                <a:spcPts val="2835"/>
              </a:lnSpc>
            </a:pPr>
            <a:r>
              <a:rPr sz="2400" dirty="0">
                <a:latin typeface="新宋体" panose="02010609030101010101" charset="-122"/>
                <a:cs typeface="新宋体" panose="02010609030101010101" charset="-122"/>
              </a:rPr>
              <a:t>以</a:t>
            </a:r>
            <a:r>
              <a:rPr sz="2400" spc="-770" dirty="0">
                <a:latin typeface="新宋体" panose="02010609030101010101" charset="-122"/>
                <a:cs typeface="新宋体" panose="02010609030101010101" charset="-122"/>
              </a:rPr>
              <a:t> </a:t>
            </a:r>
            <a:r>
              <a:rPr sz="3375" spc="15" baseline="7000" dirty="0">
                <a:latin typeface="Symbol" panose="05050102010706020507"/>
                <a:cs typeface="Symbol" panose="05050102010706020507"/>
              </a:rPr>
              <a:t></a:t>
            </a:r>
            <a:r>
              <a:rPr sz="3375" spc="367" baseline="7000" dirty="0">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表示函数和其傅里叶变换的对应性</a:t>
            </a:r>
            <a:endParaRPr sz="2400">
              <a:latin typeface="新宋体" panose="02010609030101010101" charset="-122"/>
              <a:cs typeface="新宋体" panose="02010609030101010101" charset="-122"/>
            </a:endParaRPr>
          </a:p>
        </p:txBody>
      </p:sp>
      <p:sp>
        <p:nvSpPr>
          <p:cNvPr id="19" name="object 19"/>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471332" rIns="0" bIns="0" rtlCol="0">
            <a:spAutoFit/>
          </a:bodyPr>
          <a:lstStyle/>
          <a:p>
            <a:pPr marL="54610">
              <a:lnSpc>
                <a:spcPts val="3295"/>
              </a:lnSpc>
            </a:pPr>
            <a:r>
              <a:rPr sz="2800" b="0" spc="-5" dirty="0">
                <a:latin typeface="新宋体" panose="02010609030101010101" charset="-122"/>
                <a:cs typeface="新宋体" panose="02010609030101010101" charset="-122"/>
              </a:rPr>
              <a:t>NA</a:t>
            </a:r>
            <a:r>
              <a:rPr sz="2800" b="0" dirty="0">
                <a:latin typeface="新宋体" panose="02010609030101010101" charset="-122"/>
                <a:cs typeface="新宋体" panose="02010609030101010101" charset="-122"/>
              </a:rPr>
              <a:t>S</a:t>
            </a:r>
            <a:r>
              <a:rPr sz="2800" b="0" spc="-5" dirty="0">
                <a:latin typeface="新宋体" panose="02010609030101010101" charset="-122"/>
                <a:cs typeface="新宋体" panose="02010609030101010101" charset="-122"/>
              </a:rPr>
              <a:t> (Networ</a:t>
            </a:r>
            <a:r>
              <a:rPr sz="2800" b="0" dirty="0">
                <a:latin typeface="新宋体" panose="02010609030101010101" charset="-122"/>
                <a:cs typeface="新宋体" panose="02010609030101010101" charset="-122"/>
              </a:rPr>
              <a:t>k</a:t>
            </a:r>
            <a:r>
              <a:rPr sz="2800" b="0" spc="-5" dirty="0">
                <a:latin typeface="新宋体" panose="02010609030101010101" charset="-122"/>
                <a:cs typeface="新宋体" panose="02010609030101010101" charset="-122"/>
              </a:rPr>
              <a:t> Attache</a:t>
            </a:r>
            <a:r>
              <a:rPr sz="2800" b="0" dirty="0">
                <a:latin typeface="新宋体" panose="02010609030101010101" charset="-122"/>
                <a:cs typeface="新宋体" panose="02010609030101010101" charset="-122"/>
              </a:rPr>
              <a:t>d</a:t>
            </a:r>
            <a:r>
              <a:rPr sz="2800" b="0" spc="-5" dirty="0">
                <a:latin typeface="新宋体" panose="02010609030101010101" charset="-122"/>
                <a:cs typeface="新宋体" panose="02010609030101010101" charset="-122"/>
              </a:rPr>
              <a:t> Storage)是什么？</a:t>
            </a:r>
            <a:endParaRPr sz="2800" dirty="0">
              <a:latin typeface="新宋体" panose="02010609030101010101" charset="-122"/>
              <a:cs typeface="新宋体" panose="02010609030101010101" charset="-122"/>
            </a:endParaRPr>
          </a:p>
        </p:txBody>
      </p:sp>
      <p:sp>
        <p:nvSpPr>
          <p:cNvPr id="5" name="object 5"/>
          <p:cNvSpPr txBox="1"/>
          <p:nvPr/>
        </p:nvSpPr>
        <p:spPr>
          <a:xfrm>
            <a:off x="1827415" y="1888997"/>
            <a:ext cx="7627620" cy="1455420"/>
          </a:xfrm>
          <a:prstGeom prst="rect">
            <a:avLst/>
          </a:prstGeom>
        </p:spPr>
        <p:txBody>
          <a:bodyPr vert="horz" wrap="square" lIns="0" tIns="0" rIns="0" bIns="0" rtlCol="0">
            <a:spAutoFit/>
          </a:bodyPr>
          <a:lstStyle/>
          <a:p>
            <a:pPr marL="12700" marR="5080" indent="609600" algn="just">
              <a:lnSpc>
                <a:spcPct val="100000"/>
              </a:lnSpc>
            </a:pPr>
            <a:r>
              <a:rPr sz="2400" spc="110" dirty="0">
                <a:latin typeface="新宋体" panose="02010609030101010101" charset="-122"/>
                <a:cs typeface="新宋体" panose="02010609030101010101" charset="-122"/>
              </a:rPr>
              <a:t>是优化的文件服</a:t>
            </a:r>
            <a:r>
              <a:rPr sz="2400" spc="95" dirty="0">
                <a:latin typeface="新宋体" panose="02010609030101010101" charset="-122"/>
                <a:cs typeface="新宋体" panose="02010609030101010101" charset="-122"/>
              </a:rPr>
              <a:t>务</a:t>
            </a:r>
            <a:r>
              <a:rPr sz="2400" spc="100" dirty="0">
                <a:latin typeface="新宋体" panose="02010609030101010101" charset="-122"/>
                <a:cs typeface="新宋体" panose="02010609030101010101" charset="-122"/>
              </a:rPr>
              <a:t>器</a:t>
            </a:r>
            <a:r>
              <a:rPr sz="2400" spc="95" dirty="0">
                <a:latin typeface="新宋体" panose="02010609030101010101" charset="-122"/>
                <a:cs typeface="新宋体" panose="02010609030101010101" charset="-122"/>
              </a:rPr>
              <a:t>，</a:t>
            </a:r>
            <a:r>
              <a:rPr sz="2400" spc="100" dirty="0">
                <a:latin typeface="新宋体" panose="02010609030101010101" charset="-122"/>
                <a:cs typeface="新宋体" panose="02010609030101010101" charset="-122"/>
              </a:rPr>
              <a:t>存</a:t>
            </a:r>
            <a:r>
              <a:rPr sz="2400" spc="95" dirty="0">
                <a:latin typeface="新宋体" panose="02010609030101010101" charset="-122"/>
                <a:cs typeface="新宋体" panose="02010609030101010101" charset="-122"/>
              </a:rPr>
              <a:t>储</a:t>
            </a:r>
            <a:r>
              <a:rPr sz="2400" spc="100" dirty="0">
                <a:latin typeface="新宋体" panose="02010609030101010101" charset="-122"/>
                <a:cs typeface="新宋体" panose="02010609030101010101" charset="-122"/>
              </a:rPr>
              <a:t>设</a:t>
            </a:r>
            <a:r>
              <a:rPr sz="2400" spc="95" dirty="0">
                <a:latin typeface="新宋体" panose="02010609030101010101" charset="-122"/>
                <a:cs typeface="新宋体" panose="02010609030101010101" charset="-122"/>
              </a:rPr>
              <a:t>备</a:t>
            </a:r>
            <a:r>
              <a:rPr sz="2400" spc="100" dirty="0">
                <a:latin typeface="新宋体" panose="02010609030101010101" charset="-122"/>
                <a:cs typeface="新宋体" panose="02010609030101010101" charset="-122"/>
              </a:rPr>
              <a:t>与</a:t>
            </a:r>
            <a:r>
              <a:rPr sz="2400" spc="95" dirty="0">
                <a:latin typeface="新宋体" panose="02010609030101010101" charset="-122"/>
                <a:cs typeface="新宋体" panose="02010609030101010101" charset="-122"/>
              </a:rPr>
              <a:t>服</a:t>
            </a:r>
            <a:r>
              <a:rPr sz="2400" spc="100" dirty="0">
                <a:latin typeface="新宋体" panose="02010609030101010101" charset="-122"/>
                <a:cs typeface="新宋体" panose="02010609030101010101" charset="-122"/>
              </a:rPr>
              <a:t>务</a:t>
            </a:r>
            <a:r>
              <a:rPr sz="2400" spc="95" dirty="0">
                <a:latin typeface="新宋体" panose="02010609030101010101" charset="-122"/>
                <a:cs typeface="新宋体" panose="02010609030101010101" charset="-122"/>
              </a:rPr>
              <a:t>器</a:t>
            </a:r>
            <a:r>
              <a:rPr sz="2400" spc="100" dirty="0">
                <a:latin typeface="新宋体" panose="02010609030101010101" charset="-122"/>
                <a:cs typeface="新宋体" panose="02010609030101010101" charset="-122"/>
              </a:rPr>
              <a:t>均</a:t>
            </a:r>
            <a:r>
              <a:rPr sz="2400" spc="95" dirty="0">
                <a:latin typeface="新宋体" panose="02010609030101010101" charset="-122"/>
                <a:cs typeface="新宋体" panose="02010609030101010101" charset="-122"/>
              </a:rPr>
              <a:t>直</a:t>
            </a:r>
            <a:r>
              <a:rPr sz="2400" spc="100" dirty="0">
                <a:latin typeface="新宋体" panose="02010609030101010101" charset="-122"/>
                <a:cs typeface="新宋体" panose="02010609030101010101" charset="-122"/>
              </a:rPr>
              <a:t>接</a:t>
            </a:r>
            <a:r>
              <a:rPr sz="2400" dirty="0">
                <a:latin typeface="新宋体" panose="02010609030101010101" charset="-122"/>
                <a:cs typeface="新宋体" panose="02010609030101010101" charset="-122"/>
              </a:rPr>
              <a:t>连 </a:t>
            </a:r>
            <a:r>
              <a:rPr sz="2400" spc="45" dirty="0">
                <a:latin typeface="新宋体" panose="02010609030101010101" charset="-122"/>
                <a:cs typeface="新宋体" panose="02010609030101010101" charset="-122"/>
              </a:rPr>
              <a:t>接到</a:t>
            </a:r>
            <a:r>
              <a:rPr sz="2400" spc="5" dirty="0">
                <a:latin typeface="新宋体" panose="02010609030101010101" charset="-122"/>
                <a:cs typeface="新宋体" panose="02010609030101010101" charset="-122"/>
              </a:rPr>
              <a:t>L</a:t>
            </a:r>
            <a:r>
              <a:rPr sz="2400" dirty="0">
                <a:latin typeface="新宋体" panose="02010609030101010101" charset="-122"/>
                <a:cs typeface="新宋体" panose="02010609030101010101" charset="-122"/>
              </a:rPr>
              <a:t>A</a:t>
            </a:r>
            <a:r>
              <a:rPr sz="2400" spc="45" dirty="0">
                <a:latin typeface="新宋体" panose="02010609030101010101" charset="-122"/>
                <a:cs typeface="新宋体" panose="02010609030101010101" charset="-122"/>
              </a:rPr>
              <a:t>N</a:t>
            </a:r>
            <a:r>
              <a:rPr sz="2400" spc="50" dirty="0">
                <a:latin typeface="新宋体" panose="02010609030101010101" charset="-122"/>
                <a:cs typeface="新宋体" panose="02010609030101010101" charset="-122"/>
              </a:rPr>
              <a:t>上</a:t>
            </a:r>
            <a:r>
              <a:rPr sz="2400" spc="45" dirty="0">
                <a:latin typeface="新宋体" panose="02010609030101010101" charset="-122"/>
                <a:cs typeface="新宋体" panose="02010609030101010101" charset="-122"/>
              </a:rPr>
              <a:t>，</a:t>
            </a:r>
            <a:r>
              <a:rPr sz="2400" spc="50" dirty="0">
                <a:latin typeface="新宋体" panose="02010609030101010101" charset="-122"/>
                <a:cs typeface="新宋体" panose="02010609030101010101" charset="-122"/>
              </a:rPr>
              <a:t>使</a:t>
            </a:r>
            <a:r>
              <a:rPr sz="2400" spc="45" dirty="0">
                <a:latin typeface="新宋体" panose="02010609030101010101" charset="-122"/>
                <a:cs typeface="新宋体" panose="02010609030101010101" charset="-122"/>
              </a:rPr>
              <a:t>用</a:t>
            </a:r>
            <a:r>
              <a:rPr sz="2400" dirty="0">
                <a:latin typeface="新宋体" panose="02010609030101010101" charset="-122"/>
                <a:cs typeface="新宋体" panose="02010609030101010101" charset="-122"/>
              </a:rPr>
              <a:t>TCP/I</a:t>
            </a:r>
            <a:r>
              <a:rPr sz="2400" spc="45" dirty="0">
                <a:latin typeface="新宋体" panose="02010609030101010101" charset="-122"/>
                <a:cs typeface="新宋体" panose="02010609030101010101" charset="-122"/>
              </a:rPr>
              <a:t>P</a:t>
            </a:r>
            <a:r>
              <a:rPr sz="2400" spc="50" dirty="0">
                <a:latin typeface="新宋体" panose="02010609030101010101" charset="-122"/>
                <a:cs typeface="新宋体" panose="02010609030101010101" charset="-122"/>
              </a:rPr>
              <a:t>等</a:t>
            </a:r>
            <a:r>
              <a:rPr sz="2400" dirty="0">
                <a:latin typeface="新宋体" panose="02010609030101010101" charset="-122"/>
                <a:cs typeface="新宋体" panose="02010609030101010101" charset="-122"/>
              </a:rPr>
              <a:t>LA</a:t>
            </a:r>
            <a:r>
              <a:rPr sz="2400" spc="45" dirty="0">
                <a:latin typeface="新宋体" panose="02010609030101010101" charset="-122"/>
                <a:cs typeface="新宋体" panose="02010609030101010101" charset="-122"/>
              </a:rPr>
              <a:t>N</a:t>
            </a:r>
            <a:r>
              <a:rPr sz="2400" spc="50" dirty="0">
                <a:latin typeface="新宋体" panose="02010609030101010101" charset="-122"/>
                <a:cs typeface="新宋体" panose="02010609030101010101" charset="-122"/>
              </a:rPr>
              <a:t>协</a:t>
            </a:r>
            <a:r>
              <a:rPr sz="2400" spc="45" dirty="0">
                <a:latin typeface="新宋体" panose="02010609030101010101" charset="-122"/>
                <a:cs typeface="新宋体" panose="02010609030101010101" charset="-122"/>
              </a:rPr>
              <a:t>议</a:t>
            </a:r>
            <a:r>
              <a:rPr sz="2400" spc="50" dirty="0">
                <a:latin typeface="新宋体" panose="02010609030101010101" charset="-122"/>
                <a:cs typeface="新宋体" panose="02010609030101010101" charset="-122"/>
              </a:rPr>
              <a:t>，</a:t>
            </a:r>
            <a:r>
              <a:rPr sz="2400" spc="45" dirty="0">
                <a:latin typeface="新宋体" panose="02010609030101010101" charset="-122"/>
                <a:cs typeface="新宋体" panose="02010609030101010101" charset="-122"/>
              </a:rPr>
              <a:t>通过</a:t>
            </a:r>
            <a:r>
              <a:rPr sz="2400" spc="5" dirty="0">
                <a:latin typeface="新宋体" panose="02010609030101010101" charset="-122"/>
                <a:cs typeface="新宋体" panose="02010609030101010101" charset="-122"/>
              </a:rPr>
              <a:t>L</a:t>
            </a:r>
            <a:r>
              <a:rPr sz="2400" dirty="0">
                <a:latin typeface="新宋体" panose="02010609030101010101" charset="-122"/>
                <a:cs typeface="新宋体" panose="02010609030101010101" charset="-122"/>
              </a:rPr>
              <a:t>A</a:t>
            </a:r>
            <a:r>
              <a:rPr sz="2400" spc="45" dirty="0">
                <a:latin typeface="新宋体" panose="02010609030101010101" charset="-122"/>
                <a:cs typeface="新宋体" panose="02010609030101010101" charset="-122"/>
              </a:rPr>
              <a:t>N</a:t>
            </a:r>
            <a:r>
              <a:rPr sz="2400" spc="50" dirty="0">
                <a:latin typeface="新宋体" panose="02010609030101010101" charset="-122"/>
                <a:cs typeface="新宋体" panose="02010609030101010101" charset="-122"/>
              </a:rPr>
              <a:t>实</a:t>
            </a:r>
            <a:r>
              <a:rPr sz="2400" spc="45" dirty="0">
                <a:latin typeface="新宋体" panose="02010609030101010101" charset="-122"/>
                <a:cs typeface="新宋体" panose="02010609030101010101" charset="-122"/>
              </a:rPr>
              <a:t>现</a:t>
            </a:r>
            <a:r>
              <a:rPr sz="2400" spc="40" dirty="0">
                <a:latin typeface="新宋体" panose="02010609030101010101" charset="-122"/>
                <a:cs typeface="新宋体" panose="02010609030101010101" charset="-122"/>
              </a:rPr>
              <a:t>数</a:t>
            </a:r>
            <a:r>
              <a:rPr sz="2400" spc="30" dirty="0">
                <a:latin typeface="新宋体" panose="02010609030101010101" charset="-122"/>
                <a:cs typeface="新宋体" panose="02010609030101010101" charset="-122"/>
              </a:rPr>
              <a:t>据</a:t>
            </a:r>
            <a:r>
              <a:rPr sz="2400" dirty="0">
                <a:latin typeface="新宋体" panose="02010609030101010101" charset="-122"/>
                <a:cs typeface="新宋体" panose="02010609030101010101" charset="-122"/>
              </a:rPr>
              <a:t>交 </a:t>
            </a:r>
            <a:r>
              <a:rPr sz="2400" spc="95" dirty="0">
                <a:latin typeface="新宋体" panose="02010609030101010101" charset="-122"/>
                <a:cs typeface="新宋体" panose="02010609030101010101" charset="-122"/>
              </a:rPr>
              <a:t>换和存储管理。由于使用网络</a:t>
            </a:r>
            <a:r>
              <a:rPr sz="2400" spc="80" dirty="0">
                <a:latin typeface="新宋体" panose="02010609030101010101" charset="-122"/>
                <a:cs typeface="新宋体" panose="02010609030101010101" charset="-122"/>
              </a:rPr>
              <a:t>协</a:t>
            </a:r>
            <a:r>
              <a:rPr sz="2400" spc="95" dirty="0">
                <a:latin typeface="新宋体" panose="02010609030101010101" charset="-122"/>
                <a:cs typeface="新宋体" panose="02010609030101010101" charset="-122"/>
              </a:rPr>
              <a:t>议</a:t>
            </a:r>
            <a:r>
              <a:rPr sz="2400" spc="80" dirty="0">
                <a:latin typeface="新宋体" panose="02010609030101010101" charset="-122"/>
                <a:cs typeface="新宋体" panose="02010609030101010101" charset="-122"/>
              </a:rPr>
              <a:t>，</a:t>
            </a:r>
            <a:r>
              <a:rPr sz="2400" spc="95" dirty="0">
                <a:latin typeface="新宋体" panose="02010609030101010101" charset="-122"/>
                <a:cs typeface="新宋体" panose="02010609030101010101" charset="-122"/>
              </a:rPr>
              <a:t>因</a:t>
            </a:r>
            <a:r>
              <a:rPr sz="2400" spc="80" dirty="0">
                <a:latin typeface="新宋体" panose="02010609030101010101" charset="-122"/>
                <a:cs typeface="新宋体" panose="02010609030101010101" charset="-122"/>
              </a:rPr>
              <a:t>而</a:t>
            </a:r>
            <a:r>
              <a:rPr sz="2400" spc="95" dirty="0">
                <a:latin typeface="新宋体" panose="02010609030101010101" charset="-122"/>
                <a:cs typeface="新宋体" panose="02010609030101010101" charset="-122"/>
              </a:rPr>
              <a:t>会</a:t>
            </a:r>
            <a:r>
              <a:rPr sz="2400" spc="80" dirty="0">
                <a:latin typeface="新宋体" panose="02010609030101010101" charset="-122"/>
                <a:cs typeface="新宋体" panose="02010609030101010101" charset="-122"/>
              </a:rPr>
              <a:t>有</a:t>
            </a:r>
            <a:r>
              <a:rPr sz="2400" spc="95" dirty="0">
                <a:latin typeface="新宋体" panose="02010609030101010101" charset="-122"/>
                <a:cs typeface="新宋体" panose="02010609030101010101" charset="-122"/>
              </a:rPr>
              <a:t>速度和延 </a:t>
            </a:r>
            <a:r>
              <a:rPr sz="2400" dirty="0">
                <a:latin typeface="新宋体" panose="02010609030101010101" charset="-122"/>
                <a:cs typeface="新宋体" panose="02010609030101010101" charset="-122"/>
              </a:rPr>
              <a:t>时的问题，且系统扩展能力受到网络带宽的限制。</a:t>
            </a:r>
            <a:endParaRPr sz="2400">
              <a:latin typeface="新宋体" panose="02010609030101010101" charset="-122"/>
              <a:cs typeface="新宋体" panose="02010609030101010101" charset="-122"/>
            </a:endParaRPr>
          </a:p>
        </p:txBody>
      </p:sp>
      <p:sp>
        <p:nvSpPr>
          <p:cNvPr id="6" name="object 6"/>
          <p:cNvSpPr/>
          <p:nvPr/>
        </p:nvSpPr>
        <p:spPr>
          <a:xfrm>
            <a:off x="1739531" y="3892296"/>
            <a:ext cx="7783830" cy="283845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541917" y="5721096"/>
            <a:ext cx="1160780" cy="304800"/>
          </a:xfrm>
          <a:custGeom>
            <a:avLst/>
            <a:gdLst/>
            <a:ahLst/>
            <a:cxnLst/>
            <a:rect l="l" t="t" r="r" b="b"/>
            <a:pathLst>
              <a:path w="1160779" h="304800">
                <a:moveTo>
                  <a:pt x="231647" y="304800"/>
                </a:moveTo>
                <a:lnTo>
                  <a:pt x="231647" y="0"/>
                </a:lnTo>
                <a:lnTo>
                  <a:pt x="0" y="152400"/>
                </a:lnTo>
                <a:lnTo>
                  <a:pt x="231647" y="304800"/>
                </a:lnTo>
                <a:close/>
              </a:path>
              <a:path w="1160779" h="304800">
                <a:moveTo>
                  <a:pt x="928116" y="228600"/>
                </a:moveTo>
                <a:lnTo>
                  <a:pt x="928115" y="76200"/>
                </a:lnTo>
                <a:lnTo>
                  <a:pt x="231647" y="76200"/>
                </a:lnTo>
                <a:lnTo>
                  <a:pt x="231647" y="228600"/>
                </a:lnTo>
                <a:lnTo>
                  <a:pt x="928116" y="228600"/>
                </a:lnTo>
                <a:close/>
              </a:path>
              <a:path w="1160779" h="304800">
                <a:moveTo>
                  <a:pt x="1160525" y="152400"/>
                </a:moveTo>
                <a:lnTo>
                  <a:pt x="928115" y="0"/>
                </a:lnTo>
                <a:lnTo>
                  <a:pt x="928116" y="304800"/>
                </a:lnTo>
                <a:lnTo>
                  <a:pt x="1160525" y="152400"/>
                </a:lnTo>
                <a:close/>
              </a:path>
            </a:pathLst>
          </a:custGeom>
          <a:solidFill>
            <a:srgbClr val="00CC99"/>
          </a:solidFill>
        </p:spPr>
        <p:txBody>
          <a:bodyPr wrap="square" lIns="0" tIns="0" rIns="0" bIns="0" rtlCol="0"/>
          <a:lstStyle/>
          <a:p>
            <a:endParaRPr/>
          </a:p>
        </p:txBody>
      </p:sp>
      <p:sp>
        <p:nvSpPr>
          <p:cNvPr id="8" name="object 8"/>
          <p:cNvSpPr/>
          <p:nvPr/>
        </p:nvSpPr>
        <p:spPr>
          <a:xfrm>
            <a:off x="2541917" y="5721096"/>
            <a:ext cx="1160780" cy="304800"/>
          </a:xfrm>
          <a:custGeom>
            <a:avLst/>
            <a:gdLst/>
            <a:ahLst/>
            <a:cxnLst/>
            <a:rect l="l" t="t" r="r" b="b"/>
            <a:pathLst>
              <a:path w="1160779" h="304800">
                <a:moveTo>
                  <a:pt x="0" y="152400"/>
                </a:moveTo>
                <a:lnTo>
                  <a:pt x="231647" y="304800"/>
                </a:lnTo>
                <a:lnTo>
                  <a:pt x="231647" y="228600"/>
                </a:lnTo>
                <a:lnTo>
                  <a:pt x="928116" y="228600"/>
                </a:lnTo>
                <a:lnTo>
                  <a:pt x="928116" y="304800"/>
                </a:lnTo>
                <a:lnTo>
                  <a:pt x="1160525" y="152400"/>
                </a:lnTo>
                <a:lnTo>
                  <a:pt x="928115" y="0"/>
                </a:lnTo>
                <a:lnTo>
                  <a:pt x="928115" y="76200"/>
                </a:lnTo>
                <a:lnTo>
                  <a:pt x="231647" y="76200"/>
                </a:lnTo>
                <a:lnTo>
                  <a:pt x="231647" y="0"/>
                </a:lnTo>
                <a:lnTo>
                  <a:pt x="0" y="152400"/>
                </a:lnTo>
                <a:close/>
              </a:path>
            </a:pathLst>
          </a:custGeom>
          <a:ln w="9525">
            <a:solidFill>
              <a:srgbClr val="000000"/>
            </a:solidFill>
          </a:ln>
        </p:spPr>
        <p:txBody>
          <a:bodyPr wrap="square" lIns="0" tIns="0" rIns="0" bIns="0" rtlCol="0"/>
          <a:lstStyle/>
          <a:p>
            <a:endParaRPr/>
          </a:p>
        </p:txBody>
      </p:sp>
      <p:sp>
        <p:nvSpPr>
          <p:cNvPr id="9" name="object 9"/>
          <p:cNvSpPr/>
          <p:nvPr/>
        </p:nvSpPr>
        <p:spPr>
          <a:xfrm>
            <a:off x="4433963" y="5721096"/>
            <a:ext cx="1530350" cy="304800"/>
          </a:xfrm>
          <a:custGeom>
            <a:avLst/>
            <a:gdLst/>
            <a:ahLst/>
            <a:cxnLst/>
            <a:rect l="l" t="t" r="r" b="b"/>
            <a:pathLst>
              <a:path w="1530350" h="304800">
                <a:moveTo>
                  <a:pt x="306324" y="304800"/>
                </a:moveTo>
                <a:lnTo>
                  <a:pt x="306324" y="0"/>
                </a:lnTo>
                <a:lnTo>
                  <a:pt x="0" y="152400"/>
                </a:lnTo>
                <a:lnTo>
                  <a:pt x="306324" y="304800"/>
                </a:lnTo>
                <a:close/>
              </a:path>
              <a:path w="1530350" h="304800">
                <a:moveTo>
                  <a:pt x="1224534" y="228600"/>
                </a:moveTo>
                <a:lnTo>
                  <a:pt x="1224534" y="76200"/>
                </a:lnTo>
                <a:lnTo>
                  <a:pt x="306324" y="76200"/>
                </a:lnTo>
                <a:lnTo>
                  <a:pt x="306324" y="228600"/>
                </a:lnTo>
                <a:lnTo>
                  <a:pt x="1224534" y="228600"/>
                </a:lnTo>
                <a:close/>
              </a:path>
              <a:path w="1530350" h="304800">
                <a:moveTo>
                  <a:pt x="1530096" y="152399"/>
                </a:moveTo>
                <a:lnTo>
                  <a:pt x="1224534" y="0"/>
                </a:lnTo>
                <a:lnTo>
                  <a:pt x="1224534" y="304800"/>
                </a:lnTo>
                <a:lnTo>
                  <a:pt x="1530096" y="152399"/>
                </a:lnTo>
                <a:close/>
              </a:path>
            </a:pathLst>
          </a:custGeom>
          <a:solidFill>
            <a:srgbClr val="00CC99"/>
          </a:solidFill>
        </p:spPr>
        <p:txBody>
          <a:bodyPr wrap="square" lIns="0" tIns="0" rIns="0" bIns="0" rtlCol="0"/>
          <a:lstStyle/>
          <a:p>
            <a:endParaRPr/>
          </a:p>
        </p:txBody>
      </p:sp>
      <p:sp>
        <p:nvSpPr>
          <p:cNvPr id="10" name="object 10"/>
          <p:cNvSpPr/>
          <p:nvPr/>
        </p:nvSpPr>
        <p:spPr>
          <a:xfrm>
            <a:off x="4433963" y="5721096"/>
            <a:ext cx="1530350" cy="304800"/>
          </a:xfrm>
          <a:custGeom>
            <a:avLst/>
            <a:gdLst/>
            <a:ahLst/>
            <a:cxnLst/>
            <a:rect l="l" t="t" r="r" b="b"/>
            <a:pathLst>
              <a:path w="1530350" h="304800">
                <a:moveTo>
                  <a:pt x="0" y="152400"/>
                </a:moveTo>
                <a:lnTo>
                  <a:pt x="306324" y="304800"/>
                </a:lnTo>
                <a:lnTo>
                  <a:pt x="306324" y="228600"/>
                </a:lnTo>
                <a:lnTo>
                  <a:pt x="1224534" y="228600"/>
                </a:lnTo>
                <a:lnTo>
                  <a:pt x="1224534" y="304800"/>
                </a:lnTo>
                <a:lnTo>
                  <a:pt x="1530096" y="152399"/>
                </a:lnTo>
                <a:lnTo>
                  <a:pt x="1224534" y="0"/>
                </a:lnTo>
                <a:lnTo>
                  <a:pt x="1224534" y="76200"/>
                </a:lnTo>
                <a:lnTo>
                  <a:pt x="306324" y="76200"/>
                </a:lnTo>
                <a:lnTo>
                  <a:pt x="306324" y="0"/>
                </a:lnTo>
                <a:lnTo>
                  <a:pt x="0" y="15240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2746375" y="5454395"/>
            <a:ext cx="742315" cy="286385"/>
          </a:xfrm>
          <a:prstGeom prst="rect">
            <a:avLst/>
          </a:prstGeom>
        </p:spPr>
        <p:txBody>
          <a:bodyPr vert="horz" wrap="square" lIns="0" tIns="0" rIns="0" bIns="0" rtlCol="0">
            <a:spAutoFit/>
          </a:bodyPr>
          <a:lstStyle/>
          <a:p>
            <a:pPr marL="12700">
              <a:lnSpc>
                <a:spcPct val="100000"/>
              </a:lnSpc>
            </a:pPr>
            <a:r>
              <a:rPr sz="1800" spc="-5" dirty="0">
                <a:latin typeface="Times New Roman" panose="02020603050405020304"/>
                <a:cs typeface="Times New Roman" panose="02020603050405020304"/>
              </a:rPr>
              <a:t>Fil</a:t>
            </a:r>
            <a:r>
              <a:rPr sz="1800" dirty="0">
                <a:latin typeface="Times New Roman" panose="02020603050405020304"/>
                <a:cs typeface="Times New Roman" panose="02020603050405020304"/>
              </a:rPr>
              <a:t>e</a:t>
            </a:r>
            <a:r>
              <a:rPr sz="1800" spc="-5" dirty="0">
                <a:latin typeface="Times New Roman" panose="02020603050405020304"/>
                <a:cs typeface="Times New Roman" panose="02020603050405020304"/>
              </a:rPr>
              <a:t> I/O</a:t>
            </a:r>
            <a:endParaRPr sz="1800">
              <a:latin typeface="Times New Roman" panose="02020603050405020304"/>
              <a:cs typeface="Times New Roman" panose="02020603050405020304"/>
            </a:endParaRPr>
          </a:p>
        </p:txBody>
      </p:sp>
      <p:sp>
        <p:nvSpPr>
          <p:cNvPr id="12" name="object 12"/>
          <p:cNvSpPr txBox="1"/>
          <p:nvPr/>
        </p:nvSpPr>
        <p:spPr>
          <a:xfrm>
            <a:off x="4786355" y="5454395"/>
            <a:ext cx="742950" cy="286385"/>
          </a:xfrm>
          <a:prstGeom prst="rect">
            <a:avLst/>
          </a:prstGeom>
        </p:spPr>
        <p:txBody>
          <a:bodyPr vert="horz" wrap="square" lIns="0" tIns="0" rIns="0" bIns="0" rtlCol="0">
            <a:spAutoFit/>
          </a:bodyPr>
          <a:lstStyle/>
          <a:p>
            <a:pPr marL="12700">
              <a:lnSpc>
                <a:spcPct val="100000"/>
              </a:lnSpc>
            </a:pPr>
            <a:r>
              <a:rPr sz="1800" dirty="0">
                <a:latin typeface="Times New Roman" panose="02020603050405020304"/>
                <a:cs typeface="Times New Roman" panose="02020603050405020304"/>
              </a:rPr>
              <a:t>F</a:t>
            </a:r>
            <a:r>
              <a:rPr sz="1800" spc="-5" dirty="0">
                <a:latin typeface="Times New Roman" panose="02020603050405020304"/>
                <a:cs typeface="Times New Roman" panose="02020603050405020304"/>
              </a:rPr>
              <a:t>il</a:t>
            </a:r>
            <a:r>
              <a:rPr sz="1800" dirty="0">
                <a:latin typeface="Times New Roman" panose="02020603050405020304"/>
                <a:cs typeface="Times New Roman" panose="02020603050405020304"/>
              </a:rPr>
              <a:t>e</a:t>
            </a:r>
            <a:r>
              <a:rPr sz="1800" spc="-5" dirty="0">
                <a:latin typeface="Times New Roman" panose="02020603050405020304"/>
                <a:cs typeface="Times New Roman" panose="02020603050405020304"/>
              </a:rPr>
              <a:t> I/O</a:t>
            </a:r>
            <a:endParaRPr sz="1800">
              <a:latin typeface="Times New Roman" panose="02020603050405020304"/>
              <a:cs typeface="Times New Roman" panose="02020603050405020304"/>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715010">
              <a:lnSpc>
                <a:spcPct val="100000"/>
              </a:lnSpc>
            </a:pPr>
            <a:r>
              <a:rPr dirty="0">
                <a:solidFill>
                  <a:srgbClr val="EE2B0A"/>
                </a:solidFill>
                <a:latin typeface="新宋体" panose="02010609030101010101" charset="-122"/>
                <a:cs typeface="新宋体" panose="02010609030101010101" charset="-122"/>
              </a:rPr>
              <a:t>1.</a:t>
            </a:r>
            <a:r>
              <a:rPr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傅里叶变换对的平移性质（续）</a:t>
            </a:r>
            <a:endParaRPr sz="3200">
              <a:latin typeface="新宋体" panose="02010609030101010101" charset="-122"/>
              <a:cs typeface="新宋体" panose="02010609030101010101" charset="-122"/>
            </a:endParaRPr>
          </a:p>
          <a:p>
            <a:pPr marL="1120775">
              <a:lnSpc>
                <a:spcPct val="100000"/>
              </a:lnSpc>
              <a:spcBef>
                <a:spcPts val="2325"/>
              </a:spcBef>
            </a:pPr>
            <a:r>
              <a:rPr sz="2800" dirty="0">
                <a:latin typeface="新宋体" panose="02010609030101010101" charset="-122"/>
                <a:cs typeface="新宋体" panose="02010609030101010101" charset="-122"/>
              </a:rPr>
              <a:t>当u</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=M/2且</a:t>
            </a:r>
            <a:r>
              <a:rPr sz="2800" dirty="0">
                <a:latin typeface="新宋体" panose="02010609030101010101" charset="-122"/>
                <a:cs typeface="新宋体" panose="02010609030101010101" charset="-122"/>
              </a:rPr>
              <a:t>v</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=N/2,</a:t>
            </a:r>
            <a:endParaRPr sz="2800">
              <a:latin typeface="新宋体" panose="02010609030101010101" charset="-122"/>
              <a:cs typeface="新宋体" panose="02010609030101010101" charset="-122"/>
            </a:endParaRPr>
          </a:p>
          <a:p>
            <a:pPr marL="1889760">
              <a:lnSpc>
                <a:spcPct val="100000"/>
              </a:lnSpc>
              <a:spcBef>
                <a:spcPts val="220"/>
              </a:spcBef>
            </a:pPr>
            <a:r>
              <a:rPr sz="4275" i="1" spc="337" baseline="-25000" dirty="0">
                <a:latin typeface="Times New Roman" panose="02020603050405020304"/>
                <a:cs typeface="Times New Roman" panose="02020603050405020304"/>
              </a:rPr>
              <a:t>e</a:t>
            </a:r>
            <a:r>
              <a:rPr sz="2475" i="1" spc="179" baseline="2000" dirty="0">
                <a:latin typeface="Times New Roman" panose="02020603050405020304"/>
                <a:cs typeface="Times New Roman" panose="02020603050405020304"/>
              </a:rPr>
              <a:t>j</a:t>
            </a:r>
            <a:r>
              <a:rPr sz="2475" spc="-142" baseline="2000" dirty="0">
                <a:latin typeface="Times New Roman" panose="02020603050405020304"/>
                <a:cs typeface="Times New Roman" panose="02020603050405020304"/>
              </a:rPr>
              <a:t>2</a:t>
            </a:r>
            <a:r>
              <a:rPr sz="2625" i="1" spc="-75" baseline="2000" dirty="0">
                <a:latin typeface="Symbol" panose="05050102010706020507"/>
                <a:cs typeface="Symbol" panose="05050102010706020507"/>
              </a:rPr>
              <a:t></a:t>
            </a:r>
            <a:r>
              <a:rPr sz="2625" i="1" spc="-382" baseline="2000" dirty="0">
                <a:latin typeface="Times New Roman" panose="02020603050405020304"/>
                <a:cs typeface="Times New Roman" panose="02020603050405020304"/>
              </a:rPr>
              <a:t> </a:t>
            </a:r>
            <a:r>
              <a:rPr sz="3225" spc="-330" baseline="1000" dirty="0">
                <a:latin typeface="Symbol" panose="05050102010706020507"/>
                <a:cs typeface="Symbol" panose="05050102010706020507"/>
              </a:rPr>
              <a:t></a:t>
            </a:r>
            <a:r>
              <a:rPr sz="2475" i="1" spc="-97" baseline="2000" dirty="0">
                <a:latin typeface="Times New Roman" panose="02020603050405020304"/>
                <a:cs typeface="Times New Roman" panose="02020603050405020304"/>
              </a:rPr>
              <a:t>u</a:t>
            </a:r>
            <a:r>
              <a:rPr sz="1800" spc="104" baseline="-16000" dirty="0">
                <a:latin typeface="Times New Roman" panose="02020603050405020304"/>
                <a:cs typeface="Times New Roman" panose="02020603050405020304"/>
              </a:rPr>
              <a:t>0</a:t>
            </a:r>
            <a:r>
              <a:rPr sz="2475" i="1" spc="165" baseline="2000" dirty="0">
                <a:latin typeface="Times New Roman" panose="02020603050405020304"/>
                <a:cs typeface="Times New Roman" panose="02020603050405020304"/>
              </a:rPr>
              <a:t>x</a:t>
            </a:r>
            <a:r>
              <a:rPr sz="2475" baseline="2000" dirty="0">
                <a:latin typeface="Times New Roman" panose="02020603050405020304"/>
                <a:cs typeface="Times New Roman" panose="02020603050405020304"/>
              </a:rPr>
              <a:t>/</a:t>
            </a:r>
            <a:r>
              <a:rPr sz="2475" spc="-352" baseline="2000" dirty="0">
                <a:latin typeface="Times New Roman" panose="02020603050405020304"/>
                <a:cs typeface="Times New Roman" panose="02020603050405020304"/>
              </a:rPr>
              <a:t> </a:t>
            </a:r>
            <a:r>
              <a:rPr sz="2475" i="1" spc="202" baseline="2000" dirty="0">
                <a:latin typeface="Times New Roman" panose="02020603050405020304"/>
                <a:cs typeface="Times New Roman" panose="02020603050405020304"/>
              </a:rPr>
              <a:t>M</a:t>
            </a:r>
            <a:r>
              <a:rPr sz="2475" spc="-37" baseline="2000" dirty="0">
                <a:latin typeface="Symbol" panose="05050102010706020507"/>
                <a:cs typeface="Symbol" panose="05050102010706020507"/>
              </a:rPr>
              <a:t></a:t>
            </a:r>
            <a:r>
              <a:rPr sz="2475" i="1" spc="-127" baseline="2000" dirty="0">
                <a:latin typeface="Times New Roman" panose="02020603050405020304"/>
                <a:cs typeface="Times New Roman" panose="02020603050405020304"/>
              </a:rPr>
              <a:t>v</a:t>
            </a:r>
            <a:r>
              <a:rPr sz="1800" spc="-7" baseline="-16000" dirty="0">
                <a:latin typeface="Times New Roman" panose="02020603050405020304"/>
                <a:cs typeface="Times New Roman" panose="02020603050405020304"/>
              </a:rPr>
              <a:t>0</a:t>
            </a:r>
            <a:r>
              <a:rPr sz="1800" spc="-247" baseline="-16000" dirty="0">
                <a:latin typeface="Times New Roman" panose="02020603050405020304"/>
                <a:cs typeface="Times New Roman" panose="02020603050405020304"/>
              </a:rPr>
              <a:t> </a:t>
            </a:r>
            <a:r>
              <a:rPr sz="2475" i="1" spc="209" baseline="2000" dirty="0">
                <a:latin typeface="Times New Roman" panose="02020603050405020304"/>
                <a:cs typeface="Times New Roman" panose="02020603050405020304"/>
              </a:rPr>
              <a:t>y</a:t>
            </a:r>
            <a:r>
              <a:rPr sz="2475" baseline="2000" dirty="0">
                <a:latin typeface="Times New Roman" panose="02020603050405020304"/>
                <a:cs typeface="Times New Roman" panose="02020603050405020304"/>
              </a:rPr>
              <a:t>/</a:t>
            </a:r>
            <a:r>
              <a:rPr sz="2475" spc="-292" baseline="2000" dirty="0">
                <a:latin typeface="Times New Roman" panose="02020603050405020304"/>
                <a:cs typeface="Times New Roman" panose="02020603050405020304"/>
              </a:rPr>
              <a:t> </a:t>
            </a:r>
            <a:r>
              <a:rPr sz="2475" i="1" spc="15" baseline="2000" dirty="0">
                <a:latin typeface="Times New Roman" panose="02020603050405020304"/>
                <a:cs typeface="Times New Roman" panose="02020603050405020304"/>
              </a:rPr>
              <a:t>N</a:t>
            </a:r>
            <a:r>
              <a:rPr sz="2475" i="1" spc="-397" baseline="2000" dirty="0">
                <a:latin typeface="Times New Roman" panose="02020603050405020304"/>
                <a:cs typeface="Times New Roman" panose="02020603050405020304"/>
              </a:rPr>
              <a:t> </a:t>
            </a:r>
            <a:r>
              <a:rPr sz="3225" spc="-359" baseline="1000" dirty="0">
                <a:latin typeface="Symbol" panose="05050102010706020507"/>
                <a:cs typeface="Symbol" panose="05050102010706020507"/>
              </a:rPr>
              <a:t></a:t>
            </a:r>
            <a:r>
              <a:rPr sz="3225" spc="292" baseline="1000" dirty="0">
                <a:latin typeface="Times New Roman" panose="02020603050405020304"/>
                <a:cs typeface="Times New Roman" panose="02020603050405020304"/>
              </a:rPr>
              <a:t> </a:t>
            </a:r>
            <a:r>
              <a:rPr sz="4275" baseline="-25000" dirty="0">
                <a:latin typeface="Symbol" panose="05050102010706020507"/>
                <a:cs typeface="Symbol" panose="05050102010706020507"/>
              </a:rPr>
              <a:t></a:t>
            </a:r>
            <a:r>
              <a:rPr sz="4275" spc="-562" baseline="-25000" dirty="0">
                <a:latin typeface="Times New Roman" panose="02020603050405020304"/>
                <a:cs typeface="Times New Roman" panose="02020603050405020304"/>
              </a:rPr>
              <a:t> </a:t>
            </a:r>
            <a:r>
              <a:rPr sz="4275" i="1" spc="337" baseline="-25000" dirty="0">
                <a:latin typeface="Times New Roman" panose="02020603050405020304"/>
                <a:cs typeface="Times New Roman" panose="02020603050405020304"/>
              </a:rPr>
              <a:t>e</a:t>
            </a:r>
            <a:r>
              <a:rPr sz="1650" i="1" spc="-60" dirty="0">
                <a:latin typeface="Times New Roman" panose="02020603050405020304"/>
                <a:cs typeface="Times New Roman" panose="02020603050405020304"/>
              </a:rPr>
              <a:t>j</a:t>
            </a:r>
            <a:r>
              <a:rPr sz="1750" i="1" spc="-50" dirty="0">
                <a:latin typeface="Symbol" panose="05050102010706020507"/>
                <a:cs typeface="Symbol" panose="05050102010706020507"/>
              </a:rPr>
              <a:t></a:t>
            </a:r>
            <a:r>
              <a:rPr sz="1750" i="1" spc="-245" dirty="0">
                <a:latin typeface="Times New Roman" panose="02020603050405020304"/>
                <a:cs typeface="Times New Roman" panose="02020603050405020304"/>
              </a:rPr>
              <a:t> </a:t>
            </a:r>
            <a:r>
              <a:rPr sz="1650" spc="114" dirty="0">
                <a:latin typeface="Times New Roman" panose="02020603050405020304"/>
                <a:cs typeface="Times New Roman" panose="02020603050405020304"/>
              </a:rPr>
              <a:t>(</a:t>
            </a:r>
            <a:r>
              <a:rPr sz="1650" i="1" spc="15" dirty="0">
                <a:latin typeface="Times New Roman" panose="02020603050405020304"/>
                <a:cs typeface="Times New Roman" panose="02020603050405020304"/>
              </a:rPr>
              <a:t>x</a:t>
            </a:r>
            <a:r>
              <a:rPr sz="1650" spc="125" dirty="0">
                <a:latin typeface="Symbol" panose="05050102010706020507"/>
                <a:cs typeface="Symbol" panose="05050102010706020507"/>
              </a:rPr>
              <a:t></a:t>
            </a:r>
            <a:r>
              <a:rPr sz="1650" i="1" spc="50" dirty="0">
                <a:latin typeface="Times New Roman" panose="02020603050405020304"/>
                <a:cs typeface="Times New Roman" panose="02020603050405020304"/>
              </a:rPr>
              <a:t>y</a:t>
            </a:r>
            <a:r>
              <a:rPr sz="1650" spc="5" dirty="0">
                <a:latin typeface="Times New Roman" panose="02020603050405020304"/>
                <a:cs typeface="Times New Roman" panose="02020603050405020304"/>
              </a:rPr>
              <a:t>)</a:t>
            </a:r>
            <a:r>
              <a:rPr sz="1650" dirty="0">
                <a:latin typeface="Times New Roman" panose="02020603050405020304"/>
                <a:cs typeface="Times New Roman" panose="02020603050405020304"/>
              </a:rPr>
              <a:t> </a:t>
            </a:r>
            <a:r>
              <a:rPr sz="1650" spc="-55" dirty="0">
                <a:latin typeface="Times New Roman" panose="02020603050405020304"/>
                <a:cs typeface="Times New Roman" panose="02020603050405020304"/>
              </a:rPr>
              <a:t> </a:t>
            </a:r>
            <a:r>
              <a:rPr sz="4275" spc="494" baseline="-25000" dirty="0">
                <a:latin typeface="Symbol" panose="05050102010706020507"/>
                <a:cs typeface="Symbol" panose="05050102010706020507"/>
              </a:rPr>
              <a:t></a:t>
            </a:r>
            <a:r>
              <a:rPr sz="5625" spc="-712" baseline="-19000" dirty="0">
                <a:latin typeface="Symbol" panose="05050102010706020507"/>
                <a:cs typeface="Symbol" panose="05050102010706020507"/>
              </a:rPr>
              <a:t></a:t>
            </a:r>
            <a:r>
              <a:rPr sz="4275" spc="-82" baseline="-25000" dirty="0">
                <a:latin typeface="Symbol" panose="05050102010706020507"/>
                <a:cs typeface="Symbol" panose="05050102010706020507"/>
              </a:rPr>
              <a:t></a:t>
            </a:r>
            <a:r>
              <a:rPr sz="4275" spc="-442" baseline="-25000" dirty="0">
                <a:latin typeface="Times New Roman" panose="02020603050405020304"/>
                <a:cs typeface="Times New Roman" panose="02020603050405020304"/>
              </a:rPr>
              <a:t>1</a:t>
            </a:r>
            <a:r>
              <a:rPr sz="5625" spc="-667" baseline="-19000" dirty="0">
                <a:latin typeface="Symbol" panose="05050102010706020507"/>
                <a:cs typeface="Symbol" panose="05050102010706020507"/>
              </a:rPr>
              <a:t></a:t>
            </a:r>
            <a:r>
              <a:rPr sz="2475" i="1" spc="22" baseline="7000" dirty="0">
                <a:latin typeface="Times New Roman" panose="02020603050405020304"/>
                <a:cs typeface="Times New Roman" panose="02020603050405020304"/>
              </a:rPr>
              <a:t>x</a:t>
            </a:r>
            <a:r>
              <a:rPr sz="2475" spc="187" baseline="7000" dirty="0">
                <a:latin typeface="Symbol" panose="05050102010706020507"/>
                <a:cs typeface="Symbol" panose="05050102010706020507"/>
              </a:rPr>
              <a:t></a:t>
            </a:r>
            <a:r>
              <a:rPr sz="2475" i="1" spc="7" baseline="7000" dirty="0">
                <a:latin typeface="Times New Roman" panose="02020603050405020304"/>
                <a:cs typeface="Times New Roman" panose="02020603050405020304"/>
              </a:rPr>
              <a:t>y</a:t>
            </a:r>
            <a:endParaRPr sz="2475" baseline="7000">
              <a:latin typeface="Times New Roman" panose="02020603050405020304"/>
              <a:cs typeface="Times New Roman" panose="02020603050405020304"/>
            </a:endParaRPr>
          </a:p>
          <a:p>
            <a:pPr marL="1172210">
              <a:lnSpc>
                <a:spcPct val="100000"/>
              </a:lnSpc>
              <a:spcBef>
                <a:spcPts val="2795"/>
              </a:spcBef>
            </a:pPr>
            <a:r>
              <a:rPr sz="2800" spc="-5" dirty="0">
                <a:latin typeface="新宋体" panose="02010609030101010101" charset="-122"/>
                <a:cs typeface="新宋体" panose="02010609030101010101" charset="-122"/>
              </a:rPr>
              <a:t>带入（1）和（2），得到</a:t>
            </a:r>
            <a:endParaRPr sz="2800">
              <a:latin typeface="新宋体" panose="02010609030101010101" charset="-122"/>
              <a:cs typeface="新宋体" panose="02010609030101010101" charset="-122"/>
            </a:endParaRPr>
          </a:p>
          <a:p>
            <a:pPr marL="1809750">
              <a:lnSpc>
                <a:spcPct val="100000"/>
              </a:lnSpc>
              <a:spcBef>
                <a:spcPts val="260"/>
              </a:spcBef>
            </a:pPr>
            <a:r>
              <a:rPr sz="2850" i="1" dirty="0">
                <a:latin typeface="Times New Roman" panose="02020603050405020304"/>
                <a:cs typeface="Times New Roman" panose="02020603050405020304"/>
              </a:rPr>
              <a:t>f</a:t>
            </a:r>
            <a:r>
              <a:rPr sz="2850" i="1" spc="-229" dirty="0">
                <a:latin typeface="Times New Roman" panose="02020603050405020304"/>
                <a:cs typeface="Times New Roman" panose="02020603050405020304"/>
              </a:rPr>
              <a:t> </a:t>
            </a:r>
            <a:r>
              <a:rPr sz="3750" spc="-350" dirty="0">
                <a:latin typeface="Symbol" panose="05050102010706020507"/>
                <a:cs typeface="Symbol" panose="05050102010706020507"/>
              </a:rPr>
              <a:t></a:t>
            </a:r>
            <a:r>
              <a:rPr sz="2850" i="1" spc="-14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260" dirty="0">
                <a:latin typeface="Times New Roman" panose="02020603050405020304"/>
                <a:cs typeface="Times New Roman" panose="02020603050405020304"/>
              </a:rPr>
              <a:t> </a:t>
            </a:r>
            <a:r>
              <a:rPr sz="2850" i="1" spc="20" dirty="0">
                <a:latin typeface="Times New Roman" panose="02020603050405020304"/>
                <a:cs typeface="Times New Roman" panose="02020603050405020304"/>
              </a:rPr>
              <a:t>y</a:t>
            </a:r>
            <a:r>
              <a:rPr sz="3750" spc="-610" dirty="0">
                <a:latin typeface="Symbol" panose="05050102010706020507"/>
                <a:cs typeface="Symbol" panose="05050102010706020507"/>
              </a:rPr>
              <a:t></a:t>
            </a:r>
            <a:r>
              <a:rPr sz="3750" spc="-470" dirty="0">
                <a:latin typeface="Symbol" panose="05050102010706020507"/>
                <a:cs typeface="Symbol" panose="05050102010706020507"/>
              </a:rPr>
              <a:t></a:t>
            </a:r>
            <a:r>
              <a:rPr sz="2850" spc="-45" dirty="0">
                <a:latin typeface="Symbol" panose="05050102010706020507"/>
                <a:cs typeface="Symbol" panose="05050102010706020507"/>
              </a:rPr>
              <a:t></a:t>
            </a:r>
            <a:r>
              <a:rPr sz="2850" spc="-305" dirty="0">
                <a:latin typeface="Times New Roman" panose="02020603050405020304"/>
                <a:cs typeface="Times New Roman" panose="02020603050405020304"/>
              </a:rPr>
              <a:t>1</a:t>
            </a:r>
            <a:r>
              <a:rPr sz="3750" spc="-434" dirty="0">
                <a:latin typeface="Symbol" panose="05050102010706020507"/>
                <a:cs typeface="Symbol" panose="05050102010706020507"/>
              </a:rPr>
              <a:t></a:t>
            </a:r>
            <a:r>
              <a:rPr sz="2475" i="1" spc="7" baseline="51000" dirty="0">
                <a:latin typeface="Times New Roman" panose="02020603050405020304"/>
                <a:cs typeface="Times New Roman" panose="02020603050405020304"/>
              </a:rPr>
              <a:t>x</a:t>
            </a:r>
            <a:r>
              <a:rPr sz="2475" spc="195" baseline="51000" dirty="0">
                <a:latin typeface="Symbol" panose="05050102010706020507"/>
                <a:cs typeface="Symbol" panose="05050102010706020507"/>
              </a:rPr>
              <a:t></a:t>
            </a:r>
            <a:r>
              <a:rPr sz="2475" i="1" spc="7" baseline="51000" dirty="0">
                <a:latin typeface="Times New Roman" panose="02020603050405020304"/>
                <a:cs typeface="Times New Roman" panose="02020603050405020304"/>
              </a:rPr>
              <a:t>y</a:t>
            </a:r>
            <a:r>
              <a:rPr sz="2475" i="1" baseline="51000" dirty="0">
                <a:latin typeface="Times New Roman" panose="02020603050405020304"/>
                <a:cs typeface="Times New Roman" panose="02020603050405020304"/>
              </a:rPr>
              <a:t> </a:t>
            </a:r>
            <a:r>
              <a:rPr sz="2475" i="1" spc="-44" baseline="5100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380" dirty="0">
                <a:latin typeface="Times New Roman" panose="02020603050405020304"/>
                <a:cs typeface="Times New Roman" panose="02020603050405020304"/>
              </a:rPr>
              <a:t> </a:t>
            </a:r>
            <a:r>
              <a:rPr sz="2850" i="1" spc="40" dirty="0">
                <a:latin typeface="Times New Roman" panose="02020603050405020304"/>
                <a:cs typeface="Times New Roman" panose="02020603050405020304"/>
              </a:rPr>
              <a:t>F</a:t>
            </a:r>
            <a:r>
              <a:rPr sz="3750" spc="-550" dirty="0">
                <a:latin typeface="Symbol" panose="05050102010706020507"/>
                <a:cs typeface="Symbol" panose="05050102010706020507"/>
              </a:rPr>
              <a:t></a:t>
            </a:r>
            <a:r>
              <a:rPr sz="2850" i="1" dirty="0">
                <a:latin typeface="Times New Roman" panose="02020603050405020304"/>
                <a:cs typeface="Times New Roman" panose="02020603050405020304"/>
              </a:rPr>
              <a:t>u</a:t>
            </a:r>
            <a:r>
              <a:rPr sz="2850" i="1" spc="-385"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455"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M</a:t>
            </a:r>
            <a:r>
              <a:rPr sz="2850" i="1" spc="-24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380" dirty="0">
                <a:latin typeface="Times New Roman" panose="02020603050405020304"/>
                <a:cs typeface="Times New Roman" panose="02020603050405020304"/>
              </a:rPr>
              <a:t> </a:t>
            </a:r>
            <a:r>
              <a:rPr sz="2850" spc="-220" dirty="0">
                <a:latin typeface="Times New Roman" panose="02020603050405020304"/>
                <a:cs typeface="Times New Roman" panose="02020603050405020304"/>
              </a:rPr>
              <a:t>2</a:t>
            </a:r>
            <a:r>
              <a:rPr sz="2850" spc="175" dirty="0">
                <a:latin typeface="Times New Roman" panose="02020603050405020304"/>
                <a:cs typeface="Times New Roman" panose="02020603050405020304"/>
              </a:rPr>
              <a:t>,</a:t>
            </a:r>
            <a:r>
              <a:rPr sz="2850" i="1" dirty="0">
                <a:latin typeface="Times New Roman" panose="02020603050405020304"/>
                <a:cs typeface="Times New Roman" panose="02020603050405020304"/>
              </a:rPr>
              <a:t>v</a:t>
            </a:r>
            <a:r>
              <a:rPr sz="2850" i="1" spc="-415"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37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N</a:t>
            </a:r>
            <a:r>
              <a:rPr sz="2850" i="1" spc="-31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380" dirty="0">
                <a:latin typeface="Times New Roman" panose="02020603050405020304"/>
                <a:cs typeface="Times New Roman" panose="02020603050405020304"/>
              </a:rPr>
              <a:t> </a:t>
            </a:r>
            <a:r>
              <a:rPr sz="2850" spc="-105" dirty="0">
                <a:latin typeface="Times New Roman" panose="02020603050405020304"/>
                <a:cs typeface="Times New Roman" panose="02020603050405020304"/>
              </a:rPr>
              <a:t>2</a:t>
            </a:r>
            <a:r>
              <a:rPr sz="3750" spc="-430" dirty="0">
                <a:latin typeface="Symbol" panose="05050102010706020507"/>
                <a:cs typeface="Symbol" panose="05050102010706020507"/>
              </a:rPr>
              <a:t></a:t>
            </a:r>
            <a:endParaRPr sz="3750">
              <a:latin typeface="Symbol" panose="05050102010706020507"/>
              <a:cs typeface="Symbol" panose="05050102010706020507"/>
            </a:endParaRPr>
          </a:p>
          <a:p>
            <a:pPr marL="1647190">
              <a:lnSpc>
                <a:spcPct val="100000"/>
              </a:lnSpc>
              <a:spcBef>
                <a:spcPts val="610"/>
              </a:spcBef>
            </a:pPr>
            <a:r>
              <a:rPr sz="2850" i="1" dirty="0">
                <a:latin typeface="Times New Roman" panose="02020603050405020304"/>
                <a:cs typeface="Times New Roman" panose="02020603050405020304"/>
              </a:rPr>
              <a:t>f</a:t>
            </a:r>
            <a:r>
              <a:rPr sz="2850" i="1" spc="-235" dirty="0">
                <a:latin typeface="Times New Roman" panose="02020603050405020304"/>
                <a:cs typeface="Times New Roman" panose="02020603050405020304"/>
              </a:rPr>
              <a:t> </a:t>
            </a:r>
            <a:r>
              <a:rPr sz="3750" spc="-370" dirty="0">
                <a:latin typeface="Symbol" panose="05050102010706020507"/>
                <a:cs typeface="Symbol" panose="05050102010706020507"/>
              </a:rPr>
              <a:t></a:t>
            </a:r>
            <a:r>
              <a:rPr sz="2850" i="1" dirty="0">
                <a:latin typeface="Times New Roman" panose="02020603050405020304"/>
                <a:cs typeface="Times New Roman" panose="02020603050405020304"/>
              </a:rPr>
              <a:t>x</a:t>
            </a:r>
            <a:r>
              <a:rPr sz="2850" i="1" spc="-434" dirty="0">
                <a:latin typeface="Times New Roman" panose="02020603050405020304"/>
                <a:cs typeface="Times New Roman" panose="02020603050405020304"/>
              </a:rPr>
              <a:t> </a:t>
            </a:r>
            <a:r>
              <a:rPr sz="2850" spc="240" dirty="0">
                <a:latin typeface="Symbol" panose="05050102010706020507"/>
                <a:cs typeface="Symbol" panose="05050102010706020507"/>
              </a:rPr>
              <a:t></a:t>
            </a:r>
            <a:r>
              <a:rPr sz="2850" i="1" spc="5" dirty="0">
                <a:latin typeface="Times New Roman" panose="02020603050405020304"/>
                <a:cs typeface="Times New Roman" panose="02020603050405020304"/>
              </a:rPr>
              <a:t>M</a:t>
            </a:r>
            <a:r>
              <a:rPr sz="2850" i="1" spc="-280"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385" dirty="0">
                <a:latin typeface="Times New Roman" panose="02020603050405020304"/>
                <a:cs typeface="Times New Roman" panose="02020603050405020304"/>
              </a:rPr>
              <a:t> </a:t>
            </a:r>
            <a:r>
              <a:rPr sz="2850" spc="-235" dirty="0">
                <a:latin typeface="Times New Roman" panose="02020603050405020304"/>
                <a:cs typeface="Times New Roman" panose="02020603050405020304"/>
              </a:rPr>
              <a:t>2</a:t>
            </a:r>
            <a:r>
              <a:rPr sz="2850" dirty="0">
                <a:latin typeface="Times New Roman" panose="02020603050405020304"/>
                <a:cs typeface="Times New Roman" panose="02020603050405020304"/>
              </a:rPr>
              <a:t>,</a:t>
            </a:r>
            <a:r>
              <a:rPr sz="2850" spc="-27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0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39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N</a:t>
            </a:r>
            <a:r>
              <a:rPr sz="2850" i="1" spc="-34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385" dirty="0">
                <a:latin typeface="Times New Roman" panose="02020603050405020304"/>
                <a:cs typeface="Times New Roman" panose="02020603050405020304"/>
              </a:rPr>
              <a:t> </a:t>
            </a:r>
            <a:r>
              <a:rPr sz="2850" spc="-125" dirty="0">
                <a:latin typeface="Times New Roman" panose="02020603050405020304"/>
                <a:cs typeface="Times New Roman" panose="02020603050405020304"/>
              </a:rPr>
              <a:t>2</a:t>
            </a:r>
            <a:r>
              <a:rPr sz="3750" spc="-440" dirty="0">
                <a:latin typeface="Symbol" panose="05050102010706020507"/>
                <a:cs typeface="Symbol" panose="05050102010706020507"/>
              </a:rPr>
              <a:t></a:t>
            </a:r>
            <a:r>
              <a:rPr sz="3750" spc="-56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415" dirty="0">
                <a:latin typeface="Times New Roman" panose="02020603050405020304"/>
                <a:cs typeface="Times New Roman" panose="02020603050405020304"/>
              </a:rPr>
              <a:t> </a:t>
            </a:r>
            <a:r>
              <a:rPr sz="2850" i="1" spc="20" dirty="0">
                <a:latin typeface="Times New Roman" panose="02020603050405020304"/>
                <a:cs typeface="Times New Roman" panose="02020603050405020304"/>
              </a:rPr>
              <a:t>F</a:t>
            </a:r>
            <a:r>
              <a:rPr sz="3750" spc="-555" dirty="0">
                <a:latin typeface="Symbol" panose="05050102010706020507"/>
                <a:cs typeface="Symbol" panose="05050102010706020507"/>
              </a:rPr>
              <a:t></a:t>
            </a:r>
            <a:r>
              <a:rPr sz="2850" i="1" spc="-125" dirty="0">
                <a:latin typeface="Times New Roman" panose="02020603050405020304"/>
                <a:cs typeface="Times New Roman" panose="02020603050405020304"/>
              </a:rPr>
              <a:t>u</a:t>
            </a:r>
            <a:r>
              <a:rPr sz="2850" spc="170" dirty="0">
                <a:latin typeface="Times New Roman" panose="02020603050405020304"/>
                <a:cs typeface="Times New Roman" panose="02020603050405020304"/>
              </a:rPr>
              <a:t>,</a:t>
            </a:r>
            <a:r>
              <a:rPr sz="2850" i="1" spc="-35" dirty="0">
                <a:latin typeface="Times New Roman" panose="02020603050405020304"/>
                <a:cs typeface="Times New Roman" panose="02020603050405020304"/>
              </a:rPr>
              <a:t>v</a:t>
            </a:r>
            <a:r>
              <a:rPr sz="3750" spc="-615" dirty="0">
                <a:latin typeface="Symbol" panose="05050102010706020507"/>
                <a:cs typeface="Symbol" panose="05050102010706020507"/>
              </a:rPr>
              <a:t></a:t>
            </a:r>
            <a:r>
              <a:rPr sz="3750" spc="-480" dirty="0">
                <a:latin typeface="Symbol" panose="05050102010706020507"/>
                <a:cs typeface="Symbol" panose="05050102010706020507"/>
              </a:rPr>
              <a:t></a:t>
            </a:r>
            <a:r>
              <a:rPr sz="2850" spc="-65" dirty="0">
                <a:latin typeface="Symbol" panose="05050102010706020507"/>
                <a:cs typeface="Symbol" panose="05050102010706020507"/>
              </a:rPr>
              <a:t></a:t>
            </a:r>
            <a:r>
              <a:rPr sz="2850" spc="-315" dirty="0">
                <a:latin typeface="Times New Roman" panose="02020603050405020304"/>
                <a:cs typeface="Times New Roman" panose="02020603050405020304"/>
              </a:rPr>
              <a:t>1</a:t>
            </a:r>
            <a:r>
              <a:rPr sz="3750" spc="-555" dirty="0">
                <a:latin typeface="Symbol" panose="05050102010706020507"/>
                <a:cs typeface="Symbol" panose="05050102010706020507"/>
              </a:rPr>
              <a:t></a:t>
            </a:r>
            <a:r>
              <a:rPr sz="2475" i="1" spc="30" baseline="51000" dirty="0">
                <a:latin typeface="Times New Roman" panose="02020603050405020304"/>
                <a:cs typeface="Times New Roman" panose="02020603050405020304"/>
              </a:rPr>
              <a:t>u</a:t>
            </a:r>
            <a:r>
              <a:rPr sz="2475" spc="-52" baseline="51000" dirty="0">
                <a:latin typeface="Symbol" panose="05050102010706020507"/>
                <a:cs typeface="Symbol" panose="05050102010706020507"/>
              </a:rPr>
              <a:t></a:t>
            </a:r>
            <a:r>
              <a:rPr sz="2475" i="1" spc="7" baseline="51000" dirty="0">
                <a:latin typeface="Times New Roman" panose="02020603050405020304"/>
                <a:cs typeface="Times New Roman" panose="02020603050405020304"/>
              </a:rPr>
              <a:t>v</a:t>
            </a:r>
            <a:endParaRPr sz="2475" baseline="51000">
              <a:latin typeface="Times New Roman" panose="02020603050405020304"/>
              <a:cs typeface="Times New Roman" panose="02020603050405020304"/>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748535"/>
            <a:ext cx="7490459" cy="4753610"/>
          </a:xfrm>
          <a:prstGeom prst="rect">
            <a:avLst/>
          </a:prstGeom>
        </p:spPr>
        <p:txBody>
          <a:bodyPr vert="horz" wrap="square" lIns="0" tIns="0" rIns="0" bIns="0" rtlCol="0">
            <a:spAutoFit/>
          </a:bodyPr>
          <a:lstStyle/>
          <a:p>
            <a:pPr marL="12700">
              <a:lnSpc>
                <a:spcPct val="100000"/>
              </a:lnSpc>
            </a:pPr>
            <a:r>
              <a:rPr sz="2200" dirty="0">
                <a:solidFill>
                  <a:srgbClr val="EE2B0A"/>
                </a:solidFill>
                <a:latin typeface="新宋体" panose="02010609030101010101" charset="-122"/>
                <a:cs typeface="新宋体" panose="02010609030101010101" charset="-122"/>
              </a:rPr>
              <a:t>2.</a:t>
            </a:r>
            <a:r>
              <a:rPr sz="2200"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分配律</a:t>
            </a:r>
            <a:endParaRPr sz="3200">
              <a:latin typeface="新宋体" panose="02010609030101010101" charset="-122"/>
              <a:cs typeface="新宋体" panose="02010609030101010101" charset="-122"/>
            </a:endParaRPr>
          </a:p>
          <a:p>
            <a:pPr marL="469900">
              <a:lnSpc>
                <a:spcPct val="100000"/>
              </a:lnSpc>
              <a:spcBef>
                <a:spcPts val="1675"/>
              </a:spcBef>
            </a:pPr>
            <a:r>
              <a:rPr sz="2800" spc="-5" dirty="0">
                <a:latin typeface="新宋体" panose="02010609030101010101" charset="-122"/>
                <a:cs typeface="新宋体" panose="02010609030101010101" charset="-122"/>
              </a:rPr>
              <a:t>根据傅里叶变换的定义，可以得到</a:t>
            </a:r>
            <a:endParaRPr sz="2800">
              <a:latin typeface="新宋体" panose="02010609030101010101" charset="-122"/>
              <a:cs typeface="新宋体" panose="02010609030101010101" charset="-122"/>
            </a:endParaRPr>
          </a:p>
          <a:p>
            <a:pPr>
              <a:lnSpc>
                <a:spcPct val="100000"/>
              </a:lnSpc>
              <a:spcBef>
                <a:spcPts val="50"/>
              </a:spcBef>
            </a:pPr>
            <a:endParaRPr sz="2700">
              <a:latin typeface="Times New Roman" panose="02020603050405020304"/>
              <a:cs typeface="Times New Roman" panose="02020603050405020304"/>
            </a:endParaRPr>
          </a:p>
          <a:p>
            <a:pPr marL="384810" algn="ctr">
              <a:lnSpc>
                <a:spcPct val="100000"/>
              </a:lnSpc>
              <a:tabLst>
                <a:tab pos="2207895" algn="l"/>
              </a:tabLst>
            </a:pPr>
            <a:r>
              <a:rPr sz="2850" spc="-100" dirty="0">
                <a:latin typeface="Symbol" panose="05050102010706020507"/>
                <a:cs typeface="Symbol" panose="05050102010706020507"/>
              </a:rPr>
              <a:t></a:t>
            </a:r>
            <a:r>
              <a:rPr sz="3900" spc="-335" dirty="0">
                <a:latin typeface="Symbol" panose="05050102010706020507"/>
                <a:cs typeface="Symbol" panose="05050102010706020507"/>
              </a:rPr>
              <a:t></a:t>
            </a:r>
            <a:r>
              <a:rPr sz="3900" spc="-565" dirty="0">
                <a:latin typeface="Times New Roman" panose="02020603050405020304"/>
                <a:cs typeface="Times New Roman" panose="02020603050405020304"/>
              </a:rPr>
              <a:t> </a:t>
            </a:r>
            <a:r>
              <a:rPr sz="2850" i="1" spc="10" dirty="0">
                <a:latin typeface="Times New Roman" panose="02020603050405020304"/>
                <a:cs typeface="Times New Roman" panose="02020603050405020304"/>
              </a:rPr>
              <a:t>f</a:t>
            </a:r>
            <a:r>
              <a:rPr sz="2475" spc="7" baseline="-24000" dirty="0">
                <a:latin typeface="Times New Roman" panose="02020603050405020304"/>
                <a:cs typeface="Times New Roman" panose="02020603050405020304"/>
              </a:rPr>
              <a:t>1</a:t>
            </a:r>
            <a:r>
              <a:rPr sz="2475" spc="-292" baseline="-24000"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25" dirty="0">
                <a:latin typeface="Symbol" panose="05050102010706020507"/>
                <a:cs typeface="Symbol" panose="05050102010706020507"/>
              </a:rPr>
              <a:t></a:t>
            </a:r>
            <a:r>
              <a:rPr sz="2850" dirty="0">
                <a:latin typeface="Symbol" panose="05050102010706020507"/>
                <a:cs typeface="Symbol" panose="05050102010706020507"/>
              </a:rPr>
              <a:t></a:t>
            </a:r>
            <a:r>
              <a:rPr sz="2850" dirty="0">
                <a:latin typeface="Times New Roman" panose="02020603050405020304"/>
                <a:cs typeface="Times New Roman" panose="02020603050405020304"/>
              </a:rPr>
              <a:t>	</a:t>
            </a:r>
            <a:r>
              <a:rPr sz="2850" i="1" spc="210" dirty="0">
                <a:latin typeface="Times New Roman" panose="02020603050405020304"/>
                <a:cs typeface="Times New Roman" panose="02020603050405020304"/>
              </a:rPr>
              <a:t>f</a:t>
            </a:r>
            <a:r>
              <a:rPr sz="2475" spc="7" baseline="-24000" dirty="0">
                <a:latin typeface="Times New Roman" panose="02020603050405020304"/>
                <a:cs typeface="Times New Roman" panose="02020603050405020304"/>
              </a:rPr>
              <a:t>2</a:t>
            </a:r>
            <a:r>
              <a:rPr sz="2475" spc="-97" baseline="-24000"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459" dirty="0">
                <a:latin typeface="Symbol" panose="05050102010706020507"/>
                <a:cs typeface="Symbol" panose="05050102010706020507"/>
              </a:rPr>
              <a:t></a:t>
            </a:r>
            <a:r>
              <a:rPr sz="3900" spc="-335" dirty="0">
                <a:latin typeface="Symbol" panose="05050102010706020507"/>
                <a:cs typeface="Symbol" panose="05050102010706020507"/>
              </a:rPr>
              <a:t></a:t>
            </a:r>
            <a:r>
              <a:rPr sz="3900" spc="-62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20" dirty="0">
                <a:latin typeface="Times New Roman" panose="02020603050405020304"/>
                <a:cs typeface="Times New Roman" panose="02020603050405020304"/>
              </a:rPr>
              <a:t> </a:t>
            </a:r>
            <a:r>
              <a:rPr sz="2850" spc="-100" dirty="0">
                <a:latin typeface="Symbol" panose="05050102010706020507"/>
                <a:cs typeface="Symbol" panose="05050102010706020507"/>
              </a:rPr>
              <a:t></a:t>
            </a:r>
            <a:r>
              <a:rPr sz="3900" spc="-335" dirty="0">
                <a:latin typeface="Symbol" panose="05050102010706020507"/>
                <a:cs typeface="Symbol" panose="05050102010706020507"/>
              </a:rPr>
              <a:t></a:t>
            </a:r>
            <a:r>
              <a:rPr sz="3900" spc="-570" dirty="0">
                <a:latin typeface="Times New Roman" panose="02020603050405020304"/>
                <a:cs typeface="Times New Roman" panose="02020603050405020304"/>
              </a:rPr>
              <a:t> </a:t>
            </a:r>
            <a:r>
              <a:rPr sz="2850" i="1" spc="20" dirty="0">
                <a:latin typeface="Times New Roman" panose="02020603050405020304"/>
                <a:cs typeface="Times New Roman" panose="02020603050405020304"/>
              </a:rPr>
              <a:t>f</a:t>
            </a:r>
            <a:r>
              <a:rPr sz="2475" spc="7" baseline="-24000" dirty="0">
                <a:latin typeface="Times New Roman" panose="02020603050405020304"/>
                <a:cs typeface="Times New Roman" panose="02020603050405020304"/>
              </a:rPr>
              <a:t>1</a:t>
            </a:r>
            <a:r>
              <a:rPr sz="2475" spc="-292" baseline="-24000" dirty="0">
                <a:latin typeface="Times New Roman" panose="02020603050405020304"/>
                <a:cs typeface="Times New Roman" panose="02020603050405020304"/>
              </a:rPr>
              <a:t> </a:t>
            </a:r>
            <a:r>
              <a:rPr sz="3750" spc="-200"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65" dirty="0">
                <a:latin typeface="Times New Roman" panose="02020603050405020304"/>
                <a:cs typeface="Times New Roman" panose="02020603050405020304"/>
              </a:rPr>
              <a:t> </a:t>
            </a:r>
            <a:r>
              <a:rPr sz="3750" spc="-450" dirty="0">
                <a:latin typeface="Symbol" panose="05050102010706020507"/>
                <a:cs typeface="Symbol" panose="05050102010706020507"/>
              </a:rPr>
              <a:t></a:t>
            </a:r>
            <a:r>
              <a:rPr sz="3900" spc="-170" dirty="0">
                <a:latin typeface="Symbol" panose="05050102010706020507"/>
                <a:cs typeface="Symbol" panose="05050102010706020507"/>
              </a:rPr>
              <a:t></a:t>
            </a:r>
            <a:r>
              <a:rPr sz="2850" dirty="0">
                <a:latin typeface="Symbol" panose="05050102010706020507"/>
                <a:cs typeface="Symbol" panose="05050102010706020507"/>
              </a:rPr>
              <a:t></a:t>
            </a:r>
            <a:r>
              <a:rPr sz="2850" spc="-120" dirty="0">
                <a:latin typeface="Times New Roman" panose="02020603050405020304"/>
                <a:cs typeface="Times New Roman" panose="02020603050405020304"/>
              </a:rPr>
              <a:t> </a:t>
            </a:r>
            <a:r>
              <a:rPr sz="2850" spc="-100" dirty="0">
                <a:latin typeface="Symbol" panose="05050102010706020507"/>
                <a:cs typeface="Symbol" panose="05050102010706020507"/>
              </a:rPr>
              <a:t></a:t>
            </a:r>
            <a:r>
              <a:rPr sz="3900" spc="-335" dirty="0">
                <a:latin typeface="Symbol" panose="05050102010706020507"/>
                <a:cs typeface="Symbol" panose="05050102010706020507"/>
              </a:rPr>
              <a:t></a:t>
            </a:r>
            <a:r>
              <a:rPr sz="3900" spc="-565" dirty="0">
                <a:latin typeface="Times New Roman" panose="02020603050405020304"/>
                <a:cs typeface="Times New Roman" panose="02020603050405020304"/>
              </a:rPr>
              <a:t> </a:t>
            </a:r>
            <a:r>
              <a:rPr sz="2850" i="1" spc="204" dirty="0">
                <a:latin typeface="Times New Roman" panose="02020603050405020304"/>
                <a:cs typeface="Times New Roman" panose="02020603050405020304"/>
              </a:rPr>
              <a:t>f</a:t>
            </a:r>
            <a:r>
              <a:rPr sz="2475" spc="7" baseline="-24000" dirty="0">
                <a:latin typeface="Times New Roman" panose="02020603050405020304"/>
                <a:cs typeface="Times New Roman" panose="02020603050405020304"/>
              </a:rPr>
              <a:t>2</a:t>
            </a:r>
            <a:r>
              <a:rPr sz="2475" spc="-89" baseline="-24000"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0"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459" dirty="0">
                <a:latin typeface="Symbol" panose="05050102010706020507"/>
                <a:cs typeface="Symbol" panose="05050102010706020507"/>
              </a:rPr>
              <a:t></a:t>
            </a:r>
            <a:r>
              <a:rPr sz="3900" spc="-335" dirty="0">
                <a:latin typeface="Symbol" panose="05050102010706020507"/>
                <a:cs typeface="Symbol" panose="05050102010706020507"/>
              </a:rPr>
              <a:t></a:t>
            </a:r>
            <a:endParaRPr sz="3900">
              <a:latin typeface="Symbol" panose="05050102010706020507"/>
              <a:cs typeface="Symbol" panose="05050102010706020507"/>
            </a:endParaRPr>
          </a:p>
          <a:p>
            <a:pPr>
              <a:lnSpc>
                <a:spcPct val="100000"/>
              </a:lnSpc>
              <a:spcBef>
                <a:spcPts val="10"/>
              </a:spcBef>
            </a:pPr>
            <a:endParaRPr sz="3800">
              <a:latin typeface="Times New Roman" panose="02020603050405020304"/>
              <a:cs typeface="Times New Roman" panose="02020603050405020304"/>
            </a:endParaRPr>
          </a:p>
          <a:p>
            <a:pPr marL="461010" algn="ctr">
              <a:lnSpc>
                <a:spcPct val="100000"/>
              </a:lnSpc>
            </a:pPr>
            <a:r>
              <a:rPr sz="2850" spc="-100" dirty="0">
                <a:latin typeface="Symbol" panose="05050102010706020507"/>
                <a:cs typeface="Symbol" panose="05050102010706020507"/>
              </a:rPr>
              <a:t></a:t>
            </a:r>
            <a:r>
              <a:rPr sz="3900" spc="-335" dirty="0">
                <a:latin typeface="Symbol" panose="05050102010706020507"/>
                <a:cs typeface="Symbol" panose="05050102010706020507"/>
              </a:rPr>
              <a:t></a:t>
            </a:r>
            <a:r>
              <a:rPr sz="3900" spc="-565" dirty="0">
                <a:latin typeface="Times New Roman" panose="02020603050405020304"/>
                <a:cs typeface="Times New Roman" panose="02020603050405020304"/>
              </a:rPr>
              <a:t> </a:t>
            </a:r>
            <a:r>
              <a:rPr sz="2850" i="1" spc="10" dirty="0">
                <a:latin typeface="Times New Roman" panose="02020603050405020304"/>
                <a:cs typeface="Times New Roman" panose="02020603050405020304"/>
              </a:rPr>
              <a:t>f</a:t>
            </a:r>
            <a:r>
              <a:rPr sz="2475" spc="7" baseline="-24000" dirty="0">
                <a:latin typeface="Times New Roman" panose="02020603050405020304"/>
                <a:cs typeface="Times New Roman" panose="02020603050405020304"/>
              </a:rPr>
              <a:t>1</a:t>
            </a:r>
            <a:r>
              <a:rPr sz="2475" spc="-292" baseline="-24000"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120" dirty="0">
                <a:latin typeface="Symbol" panose="05050102010706020507"/>
                <a:cs typeface="Symbol" panose="05050102010706020507"/>
              </a:rPr>
              <a:t></a:t>
            </a:r>
            <a:r>
              <a:rPr sz="2850" dirty="0">
                <a:latin typeface="Symbol" panose="05050102010706020507"/>
                <a:cs typeface="Symbol" panose="05050102010706020507"/>
              </a:rPr>
              <a:t></a:t>
            </a:r>
            <a:r>
              <a:rPr sz="2850" spc="325" dirty="0">
                <a:latin typeface="Times New Roman" panose="02020603050405020304"/>
                <a:cs typeface="Times New Roman" panose="02020603050405020304"/>
              </a:rPr>
              <a:t> </a:t>
            </a:r>
            <a:r>
              <a:rPr sz="2850" i="1" spc="210" dirty="0">
                <a:latin typeface="Times New Roman" panose="02020603050405020304"/>
                <a:cs typeface="Times New Roman" panose="02020603050405020304"/>
              </a:rPr>
              <a:t>f</a:t>
            </a:r>
            <a:r>
              <a:rPr sz="2475" spc="7" baseline="-24000" dirty="0">
                <a:latin typeface="Times New Roman" panose="02020603050405020304"/>
                <a:cs typeface="Times New Roman" panose="02020603050405020304"/>
              </a:rPr>
              <a:t>2</a:t>
            </a:r>
            <a:r>
              <a:rPr sz="2475" spc="-97" baseline="-24000"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65" dirty="0">
                <a:latin typeface="Times New Roman" panose="02020603050405020304"/>
                <a:cs typeface="Times New Roman" panose="02020603050405020304"/>
              </a:rPr>
              <a:t> </a:t>
            </a:r>
            <a:r>
              <a:rPr sz="3750" spc="-459" dirty="0">
                <a:latin typeface="Symbol" panose="05050102010706020507"/>
                <a:cs typeface="Symbol" panose="05050102010706020507"/>
              </a:rPr>
              <a:t></a:t>
            </a:r>
            <a:r>
              <a:rPr sz="3900" spc="-335" dirty="0">
                <a:latin typeface="Symbol" panose="05050102010706020507"/>
                <a:cs typeface="Symbol" panose="05050102010706020507"/>
              </a:rPr>
              <a:t></a:t>
            </a:r>
            <a:r>
              <a:rPr sz="3900" spc="-62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70" dirty="0">
                <a:latin typeface="Times New Roman" panose="02020603050405020304"/>
                <a:cs typeface="Times New Roman" panose="02020603050405020304"/>
              </a:rPr>
              <a:t> </a:t>
            </a:r>
            <a:r>
              <a:rPr sz="2850" spc="-100" dirty="0">
                <a:latin typeface="Symbol" panose="05050102010706020507"/>
                <a:cs typeface="Symbol" panose="05050102010706020507"/>
              </a:rPr>
              <a:t></a:t>
            </a:r>
            <a:r>
              <a:rPr sz="3900" spc="-335" dirty="0">
                <a:latin typeface="Symbol" panose="05050102010706020507"/>
                <a:cs typeface="Symbol" panose="05050102010706020507"/>
              </a:rPr>
              <a:t></a:t>
            </a:r>
            <a:r>
              <a:rPr sz="3900" spc="-570" dirty="0">
                <a:latin typeface="Times New Roman" panose="02020603050405020304"/>
                <a:cs typeface="Times New Roman" panose="02020603050405020304"/>
              </a:rPr>
              <a:t> </a:t>
            </a:r>
            <a:r>
              <a:rPr sz="2850" i="1" spc="20" dirty="0">
                <a:latin typeface="Times New Roman" panose="02020603050405020304"/>
                <a:cs typeface="Times New Roman" panose="02020603050405020304"/>
              </a:rPr>
              <a:t>f</a:t>
            </a:r>
            <a:r>
              <a:rPr sz="2475" spc="7" baseline="-24000" dirty="0">
                <a:latin typeface="Times New Roman" panose="02020603050405020304"/>
                <a:cs typeface="Times New Roman" panose="02020603050405020304"/>
              </a:rPr>
              <a:t>1</a:t>
            </a:r>
            <a:r>
              <a:rPr sz="2475" spc="-300" baseline="-24000"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65" dirty="0">
                <a:latin typeface="Times New Roman" panose="02020603050405020304"/>
                <a:cs typeface="Times New Roman" panose="02020603050405020304"/>
              </a:rPr>
              <a:t> </a:t>
            </a:r>
            <a:r>
              <a:rPr sz="3750" spc="-455" dirty="0">
                <a:latin typeface="Symbol" panose="05050102010706020507"/>
                <a:cs typeface="Symbol" panose="05050102010706020507"/>
              </a:rPr>
              <a:t></a:t>
            </a:r>
            <a:r>
              <a:rPr sz="3900" spc="-254" dirty="0">
                <a:latin typeface="Symbol" panose="05050102010706020507"/>
                <a:cs typeface="Symbol" panose="05050102010706020507"/>
              </a:rPr>
              <a:t></a:t>
            </a:r>
            <a:r>
              <a:rPr sz="2850" dirty="0">
                <a:latin typeface="Symbol" panose="05050102010706020507"/>
                <a:cs typeface="Symbol" panose="05050102010706020507"/>
              </a:rPr>
              <a:t></a:t>
            </a:r>
            <a:r>
              <a:rPr sz="2850" spc="-235" dirty="0">
                <a:latin typeface="Times New Roman" panose="02020603050405020304"/>
                <a:cs typeface="Times New Roman" panose="02020603050405020304"/>
              </a:rPr>
              <a:t> </a:t>
            </a:r>
            <a:r>
              <a:rPr sz="2850" spc="-100" dirty="0">
                <a:latin typeface="Symbol" panose="05050102010706020507"/>
                <a:cs typeface="Symbol" panose="05050102010706020507"/>
              </a:rPr>
              <a:t></a:t>
            </a:r>
            <a:r>
              <a:rPr sz="3900" spc="-335" dirty="0">
                <a:latin typeface="Symbol" panose="05050102010706020507"/>
                <a:cs typeface="Symbol" panose="05050102010706020507"/>
              </a:rPr>
              <a:t></a:t>
            </a:r>
            <a:r>
              <a:rPr sz="3900" spc="-565" dirty="0">
                <a:latin typeface="Times New Roman" panose="02020603050405020304"/>
                <a:cs typeface="Times New Roman" panose="02020603050405020304"/>
              </a:rPr>
              <a:t> </a:t>
            </a:r>
            <a:r>
              <a:rPr sz="2850" i="1" spc="204" dirty="0">
                <a:latin typeface="Times New Roman" panose="02020603050405020304"/>
                <a:cs typeface="Times New Roman" panose="02020603050405020304"/>
              </a:rPr>
              <a:t>f</a:t>
            </a:r>
            <a:r>
              <a:rPr sz="2475" spc="7" baseline="-24000" dirty="0">
                <a:latin typeface="Times New Roman" panose="02020603050405020304"/>
                <a:cs typeface="Times New Roman" panose="02020603050405020304"/>
              </a:rPr>
              <a:t>2</a:t>
            </a:r>
            <a:r>
              <a:rPr sz="2475" spc="-89" baseline="-24000" dirty="0">
                <a:latin typeface="Times New Roman" panose="02020603050405020304"/>
                <a:cs typeface="Times New Roman" panose="02020603050405020304"/>
              </a:rPr>
              <a:t> </a:t>
            </a:r>
            <a:r>
              <a:rPr sz="3750" spc="-200"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459" dirty="0">
                <a:latin typeface="Symbol" panose="05050102010706020507"/>
                <a:cs typeface="Symbol" panose="05050102010706020507"/>
              </a:rPr>
              <a:t></a:t>
            </a:r>
            <a:r>
              <a:rPr sz="3900" spc="-335" dirty="0">
                <a:latin typeface="Symbol" panose="05050102010706020507"/>
                <a:cs typeface="Symbol" panose="05050102010706020507"/>
              </a:rPr>
              <a:t></a:t>
            </a:r>
            <a:endParaRPr sz="3900">
              <a:latin typeface="Symbol" panose="05050102010706020507"/>
              <a:cs typeface="Symbol" panose="05050102010706020507"/>
            </a:endParaRPr>
          </a:p>
          <a:p>
            <a:pPr>
              <a:lnSpc>
                <a:spcPct val="100000"/>
              </a:lnSpc>
              <a:spcBef>
                <a:spcPts val="50"/>
              </a:spcBef>
            </a:pPr>
            <a:endParaRPr sz="4300">
              <a:latin typeface="Times New Roman" panose="02020603050405020304"/>
              <a:cs typeface="Times New Roman" panose="02020603050405020304"/>
            </a:endParaRPr>
          </a:p>
          <a:p>
            <a:pPr marL="469900" marR="5080" indent="253365">
              <a:lnSpc>
                <a:spcPct val="100000"/>
              </a:lnSpc>
            </a:pPr>
            <a:r>
              <a:rPr sz="2800" spc="-5" dirty="0">
                <a:latin typeface="新宋体" panose="02010609030101010101" charset="-122"/>
                <a:cs typeface="新宋体" panose="02010609030101010101" charset="-122"/>
              </a:rPr>
              <a:t>上述公式表明：傅里叶变换对加法满足分配 律，但对乘法则不满足</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972564"/>
            <a:ext cx="7769859" cy="2327275"/>
          </a:xfrm>
          <a:prstGeom prst="rect">
            <a:avLst/>
          </a:prstGeom>
        </p:spPr>
        <p:txBody>
          <a:bodyPr vert="horz" wrap="square" lIns="0" tIns="0" rIns="0" bIns="0" rtlCol="0">
            <a:spAutoFit/>
          </a:bodyPr>
          <a:lstStyle/>
          <a:p>
            <a:pPr marL="12700">
              <a:lnSpc>
                <a:spcPct val="100000"/>
              </a:lnSpc>
            </a:pPr>
            <a:r>
              <a:rPr sz="2200" dirty="0">
                <a:solidFill>
                  <a:srgbClr val="EE2B0A"/>
                </a:solidFill>
                <a:latin typeface="新宋体" panose="02010609030101010101" charset="-122"/>
                <a:cs typeface="新宋体" panose="02010609030101010101" charset="-122"/>
              </a:rPr>
              <a:t>3.</a:t>
            </a:r>
            <a:r>
              <a:rPr sz="2200"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尺度变换（缩放）</a:t>
            </a:r>
            <a:endParaRPr sz="3200">
              <a:latin typeface="新宋体" panose="02010609030101010101" charset="-122"/>
              <a:cs typeface="新宋体" panose="02010609030101010101" charset="-122"/>
            </a:endParaRPr>
          </a:p>
          <a:p>
            <a:pPr marL="469900" marR="5080">
              <a:lnSpc>
                <a:spcPct val="100000"/>
              </a:lnSpc>
              <a:spcBef>
                <a:spcPts val="1675"/>
              </a:spcBef>
            </a:pPr>
            <a:r>
              <a:rPr sz="2800" spc="-5" dirty="0">
                <a:latin typeface="新宋体" panose="02010609030101010101" charset="-122"/>
                <a:cs typeface="新宋体" panose="02010609030101010101" charset="-122"/>
              </a:rPr>
              <a:t>给定2个标量a和b，可以证明对傅里叶变换下列 2个公式成立</a:t>
            </a:r>
            <a:endParaRPr sz="2800">
              <a:latin typeface="新宋体" panose="02010609030101010101" charset="-122"/>
              <a:cs typeface="新宋体" panose="02010609030101010101" charset="-122"/>
            </a:endParaRPr>
          </a:p>
          <a:p>
            <a:pPr marL="1919605">
              <a:lnSpc>
                <a:spcPct val="100000"/>
              </a:lnSpc>
              <a:spcBef>
                <a:spcPts val="1575"/>
              </a:spcBef>
            </a:pPr>
            <a:r>
              <a:rPr sz="2850" i="1" dirty="0">
                <a:latin typeface="Times New Roman" panose="02020603050405020304"/>
                <a:cs typeface="Times New Roman" panose="02020603050405020304"/>
              </a:rPr>
              <a:t>af</a:t>
            </a:r>
            <a:r>
              <a:rPr sz="2850" i="1" spc="50"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65" dirty="0">
                <a:latin typeface="Times New Roman" panose="02020603050405020304"/>
                <a:cs typeface="Times New Roman" panose="02020603050405020304"/>
              </a:rPr>
              <a:t> </a:t>
            </a:r>
            <a:r>
              <a:rPr sz="3750" spc="155" dirty="0">
                <a:latin typeface="Symbol" panose="05050102010706020507"/>
                <a:cs typeface="Symbol" panose="05050102010706020507"/>
              </a:rPr>
              <a:t></a:t>
            </a:r>
            <a:r>
              <a:rPr sz="2850" spc="5" dirty="0">
                <a:latin typeface="Symbol" panose="05050102010706020507"/>
                <a:cs typeface="Symbol" panose="05050102010706020507"/>
              </a:rPr>
              <a:t></a:t>
            </a:r>
            <a:r>
              <a:rPr sz="2850" spc="13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aF</a:t>
            </a:r>
            <a:r>
              <a:rPr sz="2850" i="1" spc="-305" dirty="0">
                <a:latin typeface="Times New Roman" panose="02020603050405020304"/>
                <a:cs typeface="Times New Roman" panose="02020603050405020304"/>
              </a:rPr>
              <a:t> </a:t>
            </a:r>
            <a:r>
              <a:rPr sz="3750" spc="-420" dirty="0">
                <a:latin typeface="Symbol" panose="05050102010706020507"/>
                <a:cs typeface="Symbol" panose="05050102010706020507"/>
              </a:rPr>
              <a:t></a:t>
            </a:r>
            <a:r>
              <a:rPr sz="2850" i="1" spc="135" dirty="0">
                <a:latin typeface="Times New Roman" panose="02020603050405020304"/>
                <a:cs typeface="Times New Roman" panose="02020603050405020304"/>
              </a:rPr>
              <a:t>u</a:t>
            </a:r>
            <a:r>
              <a:rPr sz="2850" dirty="0">
                <a:latin typeface="Times New Roman" panose="02020603050405020304"/>
                <a:cs typeface="Times New Roman" panose="02020603050405020304"/>
              </a:rPr>
              <a:t>,</a:t>
            </a:r>
            <a:r>
              <a:rPr sz="2850" spc="-370" dirty="0">
                <a:latin typeface="Times New Roman" panose="02020603050405020304"/>
                <a:cs typeface="Times New Roman" panose="02020603050405020304"/>
              </a:rPr>
              <a:t> </a:t>
            </a:r>
            <a:r>
              <a:rPr sz="2850" i="1" spc="204" dirty="0">
                <a:latin typeface="Times New Roman" panose="02020603050405020304"/>
                <a:cs typeface="Times New Roman" panose="02020603050405020304"/>
              </a:rPr>
              <a:t>v</a:t>
            </a:r>
            <a:r>
              <a:rPr sz="3750" spc="-285" dirty="0">
                <a:latin typeface="Symbol" panose="05050102010706020507"/>
                <a:cs typeface="Symbol" panose="05050102010706020507"/>
              </a:rPr>
              <a:t></a:t>
            </a:r>
            <a:endParaRPr sz="3750">
              <a:latin typeface="Symbol" panose="05050102010706020507"/>
              <a:cs typeface="Symbol" panose="05050102010706020507"/>
            </a:endParaRPr>
          </a:p>
        </p:txBody>
      </p:sp>
      <p:sp>
        <p:nvSpPr>
          <p:cNvPr id="6" name="object 6"/>
          <p:cNvSpPr/>
          <p:nvPr/>
        </p:nvSpPr>
        <p:spPr>
          <a:xfrm>
            <a:off x="5488408" y="5119874"/>
            <a:ext cx="0" cy="435609"/>
          </a:xfrm>
          <a:custGeom>
            <a:avLst/>
            <a:gdLst/>
            <a:ahLst/>
            <a:cxnLst/>
            <a:rect l="l" t="t" r="r" b="b"/>
            <a:pathLst>
              <a:path h="435610">
                <a:moveTo>
                  <a:pt x="0" y="0"/>
                </a:moveTo>
                <a:lnTo>
                  <a:pt x="0" y="435095"/>
                </a:lnTo>
              </a:path>
            </a:pathLst>
          </a:custGeom>
          <a:ln w="15568">
            <a:solidFill>
              <a:srgbClr val="000000"/>
            </a:solidFill>
          </a:ln>
        </p:spPr>
        <p:txBody>
          <a:bodyPr wrap="square" lIns="0" tIns="0" rIns="0" bIns="0" rtlCol="0"/>
          <a:lstStyle/>
          <a:p>
            <a:endParaRPr/>
          </a:p>
        </p:txBody>
      </p:sp>
      <p:sp>
        <p:nvSpPr>
          <p:cNvPr id="7" name="object 7"/>
          <p:cNvSpPr/>
          <p:nvPr/>
        </p:nvSpPr>
        <p:spPr>
          <a:xfrm>
            <a:off x="5927305" y="5119874"/>
            <a:ext cx="0" cy="435609"/>
          </a:xfrm>
          <a:custGeom>
            <a:avLst/>
            <a:gdLst/>
            <a:ahLst/>
            <a:cxnLst/>
            <a:rect l="l" t="t" r="r" b="b"/>
            <a:pathLst>
              <a:path h="435610">
                <a:moveTo>
                  <a:pt x="0" y="0"/>
                </a:moveTo>
                <a:lnTo>
                  <a:pt x="0" y="435095"/>
                </a:lnTo>
              </a:path>
            </a:pathLst>
          </a:custGeom>
          <a:ln w="15568">
            <a:solidFill>
              <a:srgbClr val="000000"/>
            </a:solidFill>
          </a:ln>
        </p:spPr>
        <p:txBody>
          <a:bodyPr wrap="square" lIns="0" tIns="0" rIns="0" bIns="0" rtlCol="0"/>
          <a:lstStyle/>
          <a:p>
            <a:endParaRPr/>
          </a:p>
        </p:txBody>
      </p:sp>
      <p:sp>
        <p:nvSpPr>
          <p:cNvPr id="8" name="object 8"/>
          <p:cNvSpPr/>
          <p:nvPr/>
        </p:nvSpPr>
        <p:spPr>
          <a:xfrm>
            <a:off x="5449546" y="5053575"/>
            <a:ext cx="525145" cy="0"/>
          </a:xfrm>
          <a:custGeom>
            <a:avLst/>
            <a:gdLst/>
            <a:ahLst/>
            <a:cxnLst/>
            <a:rect l="l" t="t" r="r" b="b"/>
            <a:pathLst>
              <a:path w="525145">
                <a:moveTo>
                  <a:pt x="0" y="0"/>
                </a:moveTo>
                <a:lnTo>
                  <a:pt x="525005" y="0"/>
                </a:lnTo>
              </a:path>
            </a:pathLst>
          </a:custGeom>
          <a:ln w="15092">
            <a:solidFill>
              <a:srgbClr val="000000"/>
            </a:solidFill>
          </a:ln>
        </p:spPr>
        <p:txBody>
          <a:bodyPr wrap="square" lIns="0" tIns="0" rIns="0" bIns="0" rtlCol="0"/>
          <a:lstStyle/>
          <a:p>
            <a:endParaRPr/>
          </a:p>
        </p:txBody>
      </p:sp>
      <p:sp>
        <p:nvSpPr>
          <p:cNvPr id="9" name="object 9"/>
          <p:cNvSpPr txBox="1"/>
          <p:nvPr/>
        </p:nvSpPr>
        <p:spPr>
          <a:xfrm>
            <a:off x="5514670" y="5066550"/>
            <a:ext cx="388620" cy="44577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ab</a:t>
            </a:r>
            <a:endParaRPr sz="2850">
              <a:latin typeface="Times New Roman" panose="02020603050405020304"/>
              <a:cs typeface="Times New Roman" panose="02020603050405020304"/>
            </a:endParaRPr>
          </a:p>
        </p:txBody>
      </p:sp>
      <p:sp>
        <p:nvSpPr>
          <p:cNvPr id="10" name="object 10"/>
          <p:cNvSpPr txBox="1"/>
          <p:nvPr/>
        </p:nvSpPr>
        <p:spPr>
          <a:xfrm>
            <a:off x="6038176" y="4668773"/>
            <a:ext cx="1868170" cy="572770"/>
          </a:xfrm>
          <a:prstGeom prst="rect">
            <a:avLst/>
          </a:prstGeom>
        </p:spPr>
        <p:txBody>
          <a:bodyPr vert="horz" wrap="square" lIns="0" tIns="0" rIns="0" bIns="0" rtlCol="0">
            <a:spAutoFit/>
          </a:bodyPr>
          <a:lstStyle/>
          <a:p>
            <a:pPr marL="12700">
              <a:lnSpc>
                <a:spcPct val="100000"/>
              </a:lnSpc>
            </a:pP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430" dirty="0">
                <a:latin typeface="Symbol" panose="05050102010706020507"/>
                <a:cs typeface="Symbol" panose="05050102010706020507"/>
              </a:rPr>
              <a:t></a:t>
            </a:r>
            <a:r>
              <a:rPr sz="2850" i="1" dirty="0">
                <a:latin typeface="Times New Roman" panose="02020603050405020304"/>
                <a:cs typeface="Times New Roman" panose="02020603050405020304"/>
              </a:rPr>
              <a:t>u</a:t>
            </a:r>
            <a:r>
              <a:rPr sz="2850" i="1" spc="-114"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170" dirty="0">
                <a:latin typeface="Times New Roman" panose="02020603050405020304"/>
                <a:cs typeface="Times New Roman" panose="02020603050405020304"/>
              </a:rPr>
              <a:t> </a:t>
            </a:r>
            <a:r>
              <a:rPr sz="2850" i="1" spc="85" dirty="0">
                <a:latin typeface="Times New Roman" panose="02020603050405020304"/>
                <a:cs typeface="Times New Roman" panose="02020603050405020304"/>
              </a:rPr>
              <a:t>a</a:t>
            </a:r>
            <a:r>
              <a:rPr sz="2850" dirty="0">
                <a:latin typeface="Times New Roman" panose="02020603050405020304"/>
                <a:cs typeface="Times New Roman" panose="02020603050405020304"/>
              </a:rPr>
              <a:t>,</a:t>
            </a:r>
            <a:r>
              <a:rPr sz="2850" spc="-36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v</a:t>
            </a:r>
            <a:r>
              <a:rPr sz="2850" i="1" spc="-18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265" dirty="0">
                <a:latin typeface="Times New Roman" panose="02020603050405020304"/>
                <a:cs typeface="Times New Roman" panose="02020603050405020304"/>
              </a:rPr>
              <a:t> </a:t>
            </a:r>
            <a:r>
              <a:rPr sz="2850" i="1" spc="180" dirty="0">
                <a:latin typeface="Times New Roman" panose="02020603050405020304"/>
                <a:cs typeface="Times New Roman" panose="02020603050405020304"/>
              </a:rPr>
              <a:t>b</a:t>
            </a:r>
            <a:r>
              <a:rPr sz="3750" spc="-285" dirty="0">
                <a:latin typeface="Symbol" panose="05050102010706020507"/>
                <a:cs typeface="Symbol" panose="05050102010706020507"/>
              </a:rPr>
              <a:t></a:t>
            </a:r>
            <a:endParaRPr sz="3750">
              <a:latin typeface="Symbol" panose="05050102010706020507"/>
              <a:cs typeface="Symbol" panose="05050102010706020507"/>
            </a:endParaRPr>
          </a:p>
        </p:txBody>
      </p:sp>
      <p:sp>
        <p:nvSpPr>
          <p:cNvPr id="11" name="object 11"/>
          <p:cNvSpPr txBox="1"/>
          <p:nvPr/>
        </p:nvSpPr>
        <p:spPr>
          <a:xfrm>
            <a:off x="5605348" y="4553711"/>
            <a:ext cx="207010" cy="445770"/>
          </a:xfrm>
          <a:prstGeom prst="rect">
            <a:avLst/>
          </a:prstGeom>
        </p:spPr>
        <p:txBody>
          <a:bodyPr vert="horz" wrap="square" lIns="0" tIns="0" rIns="0" bIns="0" rtlCol="0">
            <a:spAutoFit/>
          </a:bodyPr>
          <a:lstStyle/>
          <a:p>
            <a:pPr marL="12700">
              <a:lnSpc>
                <a:spcPct val="100000"/>
              </a:lnSpc>
            </a:pPr>
            <a:r>
              <a:rPr sz="2850" dirty="0">
                <a:latin typeface="Times New Roman" panose="02020603050405020304"/>
                <a:cs typeface="Times New Roman" panose="02020603050405020304"/>
              </a:rPr>
              <a:t>1</a:t>
            </a:r>
            <a:endParaRPr sz="2850">
              <a:latin typeface="Times New Roman" panose="02020603050405020304"/>
              <a:cs typeface="Times New Roman" panose="02020603050405020304"/>
            </a:endParaRPr>
          </a:p>
        </p:txBody>
      </p:sp>
      <p:sp>
        <p:nvSpPr>
          <p:cNvPr id="12" name="object 12"/>
          <p:cNvSpPr txBox="1"/>
          <p:nvPr/>
        </p:nvSpPr>
        <p:spPr>
          <a:xfrm>
            <a:off x="3589883" y="4668773"/>
            <a:ext cx="1758950" cy="57277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f </a:t>
            </a:r>
            <a:r>
              <a:rPr sz="3750" spc="-340" dirty="0">
                <a:latin typeface="Symbol" panose="05050102010706020507"/>
                <a:cs typeface="Symbol" panose="05050102010706020507"/>
              </a:rPr>
              <a:t></a:t>
            </a:r>
            <a:r>
              <a:rPr sz="2850" i="1" dirty="0">
                <a:latin typeface="Times New Roman" panose="02020603050405020304"/>
                <a:cs typeface="Times New Roman" panose="02020603050405020304"/>
              </a:rPr>
              <a:t>a</a:t>
            </a:r>
            <a:r>
              <a:rPr sz="2850" i="1" spc="110"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1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by</a:t>
            </a:r>
            <a:r>
              <a:rPr sz="2850" i="1" spc="-415" dirty="0">
                <a:latin typeface="Times New Roman" panose="02020603050405020304"/>
                <a:cs typeface="Times New Roman" panose="02020603050405020304"/>
              </a:rPr>
              <a:t> </a:t>
            </a:r>
            <a:r>
              <a:rPr sz="3750" spc="150" dirty="0">
                <a:latin typeface="Symbol" panose="05050102010706020507"/>
                <a:cs typeface="Symbol" panose="05050102010706020507"/>
              </a:rPr>
              <a:t></a:t>
            </a:r>
            <a:r>
              <a:rPr sz="2850" spc="5" dirty="0">
                <a:latin typeface="Symbol" panose="05050102010706020507"/>
                <a:cs typeface="Symbol" panose="05050102010706020507"/>
              </a:rPr>
              <a:t></a:t>
            </a:r>
            <a:endParaRPr sz="2850">
              <a:latin typeface="Symbol" panose="05050102010706020507"/>
              <a:cs typeface="Symbol" panose="05050102010706020507"/>
            </a:endParaRPr>
          </a:p>
        </p:txBody>
      </p:sp>
      <p:sp>
        <p:nvSpPr>
          <p:cNvPr id="13" name="object 13"/>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51" y="5970778"/>
            <a:ext cx="225425" cy="314960"/>
          </a:xfrm>
          <a:prstGeom prst="rect">
            <a:avLst/>
          </a:prstGeom>
        </p:spPr>
        <p:txBody>
          <a:bodyPr vert="horz" wrap="square" lIns="0" tIns="0" rIns="0" bIns="0" rtlCol="0">
            <a:spAutoFit/>
          </a:bodyPr>
          <a:lstStyle/>
          <a:p>
            <a:pPr marL="12700">
              <a:lnSpc>
                <a:spcPct val="100000"/>
              </a:lnSpc>
            </a:pPr>
            <a:r>
              <a:rPr sz="2000" spc="-5" dirty="0">
                <a:solidFill>
                  <a:srgbClr val="EE2B0A"/>
                </a:solidFill>
                <a:latin typeface="Wingdings" panose="05000000000000000000"/>
                <a:cs typeface="Wingdings" panose="05000000000000000000"/>
              </a:rPr>
              <a:t></a:t>
            </a:r>
            <a:endParaRPr sz="2000">
              <a:latin typeface="Wingdings" panose="05000000000000000000"/>
              <a:cs typeface="Wingdings" panose="05000000000000000000"/>
            </a:endParaRPr>
          </a:p>
        </p:txBody>
      </p:sp>
      <p:sp>
        <p:nvSpPr>
          <p:cNvPr id="6" name="object 6"/>
          <p:cNvSpPr txBox="1">
            <a:spLocks noGrp="1"/>
          </p:cNvSpPr>
          <p:nvPr>
            <p:ph type="body" idx="1"/>
          </p:nvPr>
        </p:nvSpPr>
        <p:spPr>
          <a:prstGeom prst="rect">
            <a:avLst/>
          </a:prstGeom>
        </p:spPr>
        <p:txBody>
          <a:bodyPr vert="horz" wrap="square" lIns="0" tIns="0" rIns="0" bIns="0" rtlCol="0">
            <a:spAutoFit/>
          </a:bodyPr>
          <a:lstStyle/>
          <a:p>
            <a:pPr marL="715010">
              <a:lnSpc>
                <a:spcPct val="100000"/>
              </a:lnSpc>
            </a:pPr>
            <a:r>
              <a:rPr dirty="0">
                <a:solidFill>
                  <a:srgbClr val="EE2B0A"/>
                </a:solidFill>
                <a:latin typeface="新宋体" panose="02010609030101010101" charset="-122"/>
                <a:cs typeface="新宋体" panose="02010609030101010101" charset="-122"/>
              </a:rPr>
              <a:t>4.</a:t>
            </a:r>
            <a:r>
              <a:rPr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旋转性</a:t>
            </a:r>
            <a:endParaRPr sz="3200">
              <a:latin typeface="新宋体" panose="02010609030101010101" charset="-122"/>
              <a:cs typeface="新宋体" panose="02010609030101010101" charset="-122"/>
            </a:endParaRPr>
          </a:p>
          <a:p>
            <a:pPr marL="1248410">
              <a:lnSpc>
                <a:spcPct val="100000"/>
              </a:lnSpc>
              <a:spcBef>
                <a:spcPts val="1015"/>
              </a:spcBef>
            </a:pPr>
            <a:r>
              <a:rPr sz="4200" spc="-7" baseline="-12000" dirty="0">
                <a:latin typeface="新宋体" panose="02010609030101010101" charset="-122"/>
                <a:cs typeface="新宋体" panose="02010609030101010101" charset="-122"/>
              </a:rPr>
              <a:t>引入极坐</a:t>
            </a:r>
            <a:r>
              <a:rPr sz="4200" baseline="-12000" dirty="0">
                <a:latin typeface="新宋体" panose="02010609030101010101" charset="-122"/>
                <a:cs typeface="新宋体" panose="02010609030101010101" charset="-122"/>
              </a:rPr>
              <a:t>标</a:t>
            </a:r>
            <a:r>
              <a:rPr sz="4200" spc="-150" baseline="-12000" dirty="0">
                <a:latin typeface="新宋体" panose="02010609030101010101" charset="-122"/>
                <a:cs typeface="新宋体" panose="02010609030101010101" charset="-122"/>
              </a:rPr>
              <a:t> </a:t>
            </a:r>
            <a:r>
              <a:rPr sz="2700" i="1" spc="10" dirty="0">
                <a:latin typeface="Times New Roman" panose="02020603050405020304"/>
                <a:cs typeface="Times New Roman" panose="02020603050405020304"/>
              </a:rPr>
              <a:t>x</a:t>
            </a:r>
            <a:r>
              <a:rPr sz="2700" i="1" spc="-335"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409" dirty="0">
                <a:latin typeface="Times New Roman" panose="02020603050405020304"/>
                <a:cs typeface="Times New Roman" panose="02020603050405020304"/>
              </a:rPr>
              <a:t> </a:t>
            </a:r>
            <a:r>
              <a:rPr sz="2700" i="1" spc="220" dirty="0">
                <a:latin typeface="Times New Roman" panose="02020603050405020304"/>
                <a:cs typeface="Times New Roman" panose="02020603050405020304"/>
              </a:rPr>
              <a:t>r</a:t>
            </a:r>
            <a:r>
              <a:rPr sz="2700" spc="10" dirty="0">
                <a:latin typeface="Times New Roman" panose="02020603050405020304"/>
                <a:cs typeface="Times New Roman" panose="02020603050405020304"/>
              </a:rPr>
              <a:t>co</a:t>
            </a:r>
            <a:r>
              <a:rPr sz="2700" spc="-520" dirty="0">
                <a:latin typeface="Times New Roman" panose="02020603050405020304"/>
                <a:cs typeface="Times New Roman" panose="02020603050405020304"/>
              </a:rPr>
              <a:t>s</a:t>
            </a:r>
            <a:r>
              <a:rPr sz="2850" i="1" spc="-35" dirty="0">
                <a:latin typeface="Symbol" panose="05050102010706020507"/>
                <a:cs typeface="Symbol" panose="05050102010706020507"/>
              </a:rPr>
              <a:t></a:t>
            </a:r>
            <a:r>
              <a:rPr sz="2700" spc="5" dirty="0">
                <a:latin typeface="Times New Roman" panose="02020603050405020304"/>
                <a:cs typeface="Times New Roman" panose="02020603050405020304"/>
              </a:rPr>
              <a:t>,</a:t>
            </a:r>
            <a:r>
              <a:rPr sz="2700" spc="-305" dirty="0">
                <a:latin typeface="Times New Roman" panose="02020603050405020304"/>
                <a:cs typeface="Times New Roman" panose="02020603050405020304"/>
              </a:rPr>
              <a:t> </a:t>
            </a:r>
            <a:r>
              <a:rPr sz="2700" i="1" spc="10" dirty="0">
                <a:latin typeface="Times New Roman" panose="02020603050405020304"/>
                <a:cs typeface="Times New Roman" panose="02020603050405020304"/>
              </a:rPr>
              <a:t>y</a:t>
            </a:r>
            <a:r>
              <a:rPr sz="2700" i="1" spc="-300"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405" dirty="0">
                <a:latin typeface="Times New Roman" panose="02020603050405020304"/>
                <a:cs typeface="Times New Roman" panose="02020603050405020304"/>
              </a:rPr>
              <a:t> </a:t>
            </a:r>
            <a:r>
              <a:rPr sz="2700" i="1" spc="185" dirty="0">
                <a:latin typeface="Times New Roman" panose="02020603050405020304"/>
                <a:cs typeface="Times New Roman" panose="02020603050405020304"/>
              </a:rPr>
              <a:t>r</a:t>
            </a:r>
            <a:r>
              <a:rPr sz="2700" spc="5" dirty="0">
                <a:latin typeface="Times New Roman" panose="02020603050405020304"/>
                <a:cs typeface="Times New Roman" panose="02020603050405020304"/>
              </a:rPr>
              <a:t>si</a:t>
            </a:r>
            <a:r>
              <a:rPr sz="2700" spc="-350" dirty="0">
                <a:latin typeface="Times New Roman" panose="02020603050405020304"/>
                <a:cs typeface="Times New Roman" panose="02020603050405020304"/>
              </a:rPr>
              <a:t>n</a:t>
            </a:r>
            <a:r>
              <a:rPr sz="2850" i="1" spc="-40" dirty="0">
                <a:latin typeface="Symbol" panose="05050102010706020507"/>
                <a:cs typeface="Symbol" panose="05050102010706020507"/>
              </a:rPr>
              <a:t></a:t>
            </a:r>
            <a:r>
              <a:rPr sz="2700" spc="100" dirty="0">
                <a:latin typeface="Times New Roman" panose="02020603050405020304"/>
                <a:cs typeface="Times New Roman" panose="02020603050405020304"/>
              </a:rPr>
              <a:t>,</a:t>
            </a:r>
            <a:r>
              <a:rPr sz="2700" i="1" spc="10" dirty="0">
                <a:latin typeface="Times New Roman" panose="02020603050405020304"/>
                <a:cs typeface="Times New Roman" panose="02020603050405020304"/>
              </a:rPr>
              <a:t>u</a:t>
            </a:r>
            <a:r>
              <a:rPr sz="2700" i="1" spc="-305" dirty="0">
                <a:latin typeface="Times New Roman" panose="02020603050405020304"/>
                <a:cs typeface="Times New Roman" panose="02020603050405020304"/>
              </a:rPr>
              <a:t> </a:t>
            </a:r>
            <a:r>
              <a:rPr sz="2700" spc="125" dirty="0">
                <a:latin typeface="Symbol" panose="05050102010706020507"/>
                <a:cs typeface="Symbol" panose="05050102010706020507"/>
              </a:rPr>
              <a:t></a:t>
            </a:r>
            <a:r>
              <a:rPr sz="2850" i="1" spc="-15" dirty="0">
                <a:latin typeface="Symbol" panose="05050102010706020507"/>
                <a:cs typeface="Symbol" panose="05050102010706020507"/>
              </a:rPr>
              <a:t></a:t>
            </a:r>
            <a:r>
              <a:rPr sz="2700" spc="10" dirty="0">
                <a:latin typeface="Times New Roman" panose="02020603050405020304"/>
                <a:cs typeface="Times New Roman" panose="02020603050405020304"/>
              </a:rPr>
              <a:t>co</a:t>
            </a:r>
            <a:r>
              <a:rPr sz="2700" spc="-484" dirty="0">
                <a:latin typeface="Times New Roman" panose="02020603050405020304"/>
                <a:cs typeface="Times New Roman" panose="02020603050405020304"/>
              </a:rPr>
              <a:t>s</a:t>
            </a:r>
            <a:r>
              <a:rPr sz="2850" i="1" spc="-200" dirty="0">
                <a:latin typeface="Symbol" panose="05050102010706020507"/>
                <a:cs typeface="Symbol" panose="05050102010706020507"/>
              </a:rPr>
              <a:t></a:t>
            </a:r>
            <a:r>
              <a:rPr sz="2700" spc="130" dirty="0">
                <a:latin typeface="Times New Roman" panose="02020603050405020304"/>
                <a:cs typeface="Times New Roman" panose="02020603050405020304"/>
              </a:rPr>
              <a:t>,</a:t>
            </a:r>
            <a:r>
              <a:rPr sz="2700" i="1" spc="10" dirty="0">
                <a:latin typeface="Times New Roman" panose="02020603050405020304"/>
                <a:cs typeface="Times New Roman" panose="02020603050405020304"/>
              </a:rPr>
              <a:t>v</a:t>
            </a:r>
            <a:r>
              <a:rPr sz="2700" i="1" spc="-335" dirty="0">
                <a:latin typeface="Times New Roman" panose="02020603050405020304"/>
                <a:cs typeface="Times New Roman" panose="02020603050405020304"/>
              </a:rPr>
              <a:t> </a:t>
            </a:r>
            <a:r>
              <a:rPr sz="2700" spc="135" dirty="0">
                <a:latin typeface="Symbol" panose="05050102010706020507"/>
                <a:cs typeface="Symbol" panose="05050102010706020507"/>
              </a:rPr>
              <a:t></a:t>
            </a:r>
            <a:r>
              <a:rPr sz="2850" i="1" spc="-50" dirty="0">
                <a:latin typeface="Symbol" panose="05050102010706020507"/>
                <a:cs typeface="Symbol" panose="05050102010706020507"/>
              </a:rPr>
              <a:t></a:t>
            </a:r>
            <a:r>
              <a:rPr sz="2700" spc="5" dirty="0">
                <a:latin typeface="Times New Roman" panose="02020603050405020304"/>
                <a:cs typeface="Times New Roman" panose="02020603050405020304"/>
              </a:rPr>
              <a:t>si</a:t>
            </a:r>
            <a:r>
              <a:rPr sz="2700" spc="-315" dirty="0">
                <a:latin typeface="Times New Roman" panose="02020603050405020304"/>
                <a:cs typeface="Times New Roman" panose="02020603050405020304"/>
              </a:rPr>
              <a:t>n</a:t>
            </a:r>
            <a:r>
              <a:rPr sz="2850" i="1" spc="-75" dirty="0">
                <a:latin typeface="Symbol" panose="05050102010706020507"/>
                <a:cs typeface="Symbol" panose="05050102010706020507"/>
              </a:rPr>
              <a:t></a:t>
            </a:r>
            <a:endParaRPr sz="2850">
              <a:latin typeface="Symbol" panose="05050102010706020507"/>
              <a:cs typeface="Symbol" panose="05050102010706020507"/>
            </a:endParaRPr>
          </a:p>
          <a:p>
            <a:pPr marL="1172210" marR="5080" indent="75565">
              <a:lnSpc>
                <a:spcPts val="3360"/>
              </a:lnSpc>
              <a:spcBef>
                <a:spcPts val="2405"/>
              </a:spcBef>
            </a:pPr>
            <a:r>
              <a:rPr sz="2800" spc="-5" dirty="0">
                <a:latin typeface="新宋体" panose="02010609030101010101" charset="-122"/>
                <a:cs typeface="新宋体" panose="02010609030101010101" charset="-122"/>
              </a:rPr>
              <a:t>将f(x,y)和F(u,v)转换</a:t>
            </a:r>
            <a:r>
              <a:rPr sz="2800" dirty="0">
                <a:latin typeface="新宋体" panose="02010609030101010101" charset="-122"/>
                <a:cs typeface="新宋体" panose="02010609030101010101" charset="-122"/>
              </a:rPr>
              <a:t>为</a:t>
            </a:r>
            <a:r>
              <a:rPr sz="2800" spc="-300" dirty="0">
                <a:latin typeface="新宋体" panose="02010609030101010101" charset="-122"/>
                <a:cs typeface="新宋体" panose="02010609030101010101" charset="-122"/>
              </a:rPr>
              <a:t> </a:t>
            </a:r>
            <a:r>
              <a:rPr sz="3600" i="1" baseline="2000" dirty="0">
                <a:latin typeface="Times New Roman" panose="02020603050405020304"/>
                <a:cs typeface="Times New Roman" panose="02020603050405020304"/>
              </a:rPr>
              <a:t>f</a:t>
            </a:r>
            <a:r>
              <a:rPr sz="3600" i="1" spc="-247" baseline="2000" dirty="0">
                <a:latin typeface="Times New Roman" panose="02020603050405020304"/>
                <a:cs typeface="Times New Roman" panose="02020603050405020304"/>
              </a:rPr>
              <a:t> </a:t>
            </a:r>
            <a:r>
              <a:rPr sz="4725" spc="-577" baseline="2000" dirty="0">
                <a:latin typeface="Symbol" panose="05050102010706020507"/>
                <a:cs typeface="Symbol" panose="05050102010706020507"/>
              </a:rPr>
              <a:t></a:t>
            </a:r>
            <a:r>
              <a:rPr sz="3600" i="1" spc="7" baseline="2000" dirty="0">
                <a:latin typeface="Times New Roman" panose="02020603050405020304"/>
                <a:cs typeface="Times New Roman" panose="02020603050405020304"/>
              </a:rPr>
              <a:t>r</a:t>
            </a:r>
            <a:r>
              <a:rPr sz="3600" spc="-7" baseline="2000" dirty="0">
                <a:latin typeface="Times New Roman" panose="02020603050405020304"/>
                <a:cs typeface="Times New Roman" panose="02020603050405020304"/>
              </a:rPr>
              <a:t>,</a:t>
            </a:r>
            <a:r>
              <a:rPr sz="3750" i="1" spc="-82" baseline="2000" dirty="0">
                <a:latin typeface="Symbol" panose="05050102010706020507"/>
                <a:cs typeface="Symbol" panose="05050102010706020507"/>
              </a:rPr>
              <a:t></a:t>
            </a:r>
            <a:r>
              <a:rPr sz="3750" i="1" spc="-607" baseline="2000" dirty="0">
                <a:latin typeface="Times New Roman" panose="02020603050405020304"/>
                <a:cs typeface="Times New Roman" panose="02020603050405020304"/>
              </a:rPr>
              <a:t> </a:t>
            </a:r>
            <a:r>
              <a:rPr sz="4725" spc="-517" baseline="2000" dirty="0">
                <a:latin typeface="Symbol" panose="05050102010706020507"/>
                <a:cs typeface="Symbol" panose="05050102010706020507"/>
              </a:rPr>
              <a:t></a:t>
            </a:r>
            <a:r>
              <a:rPr sz="4725" spc="-585" baseline="2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和</a:t>
            </a:r>
            <a:r>
              <a:rPr sz="2800" spc="-960" dirty="0">
                <a:latin typeface="新宋体" panose="02010609030101010101" charset="-122"/>
                <a:cs typeface="新宋体" panose="02010609030101010101" charset="-122"/>
              </a:rPr>
              <a:t> </a:t>
            </a:r>
            <a:r>
              <a:rPr sz="3600" i="1" spc="104" baseline="2000" dirty="0">
                <a:latin typeface="Times New Roman" panose="02020603050405020304"/>
                <a:cs typeface="Times New Roman" panose="02020603050405020304"/>
              </a:rPr>
              <a:t>F</a:t>
            </a:r>
            <a:r>
              <a:rPr sz="4725" spc="-780" baseline="2000" dirty="0">
                <a:latin typeface="Symbol" panose="05050102010706020507"/>
                <a:cs typeface="Symbol" panose="05050102010706020507"/>
              </a:rPr>
              <a:t></a:t>
            </a:r>
            <a:r>
              <a:rPr sz="3750" i="1" spc="-209" baseline="2000" dirty="0">
                <a:latin typeface="Symbol" panose="05050102010706020507"/>
                <a:cs typeface="Symbol" panose="05050102010706020507"/>
              </a:rPr>
              <a:t></a:t>
            </a:r>
            <a:r>
              <a:rPr sz="3600" spc="60" baseline="2000" dirty="0">
                <a:latin typeface="Times New Roman" panose="02020603050405020304"/>
                <a:cs typeface="Times New Roman" panose="02020603050405020304"/>
              </a:rPr>
              <a:t>,</a:t>
            </a:r>
            <a:r>
              <a:rPr sz="3750" i="1" spc="37" baseline="2000" dirty="0">
                <a:latin typeface="Symbol" panose="05050102010706020507"/>
                <a:cs typeface="Symbol" panose="05050102010706020507"/>
              </a:rPr>
              <a:t></a:t>
            </a:r>
            <a:r>
              <a:rPr sz="4725" spc="-509" baseline="2000" dirty="0">
                <a:latin typeface="Symbol" panose="05050102010706020507"/>
                <a:cs typeface="Symbol" panose="05050102010706020507"/>
              </a:rPr>
              <a:t></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将它 们带入傅里叶变换对得到</a:t>
            </a:r>
            <a:endParaRPr sz="2800">
              <a:latin typeface="新宋体" panose="02010609030101010101" charset="-122"/>
              <a:cs typeface="新宋体" panose="02010609030101010101" charset="-122"/>
            </a:endParaRPr>
          </a:p>
          <a:p>
            <a:pPr marL="2405380">
              <a:lnSpc>
                <a:spcPct val="100000"/>
              </a:lnSpc>
              <a:spcBef>
                <a:spcPts val="1085"/>
              </a:spcBef>
            </a:pPr>
            <a:r>
              <a:rPr sz="2850" i="1" dirty="0">
                <a:latin typeface="Times New Roman" panose="02020603050405020304"/>
                <a:cs typeface="Times New Roman" panose="02020603050405020304"/>
              </a:rPr>
              <a:t>f </a:t>
            </a:r>
            <a:r>
              <a:rPr sz="3750" spc="-335" dirty="0">
                <a:latin typeface="Symbol" panose="05050102010706020507"/>
                <a:cs typeface="Symbol" panose="05050102010706020507"/>
              </a:rPr>
              <a:t></a:t>
            </a:r>
            <a:r>
              <a:rPr sz="2850" i="1" spc="180" dirty="0">
                <a:latin typeface="Times New Roman" panose="02020603050405020304"/>
                <a:cs typeface="Times New Roman" panose="02020603050405020304"/>
              </a:rPr>
              <a:t>r</a:t>
            </a:r>
            <a:r>
              <a:rPr sz="2850" spc="110" dirty="0">
                <a:latin typeface="Times New Roman" panose="02020603050405020304"/>
                <a:cs typeface="Times New Roman" panose="02020603050405020304"/>
              </a:rPr>
              <a:t>,</a:t>
            </a:r>
            <a:r>
              <a:rPr sz="3000" i="1" spc="-75" dirty="0">
                <a:latin typeface="Symbol" panose="05050102010706020507"/>
                <a:cs typeface="Symbol" panose="05050102010706020507"/>
              </a:rPr>
              <a:t></a:t>
            </a:r>
            <a:r>
              <a:rPr sz="3000" i="1" spc="15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395" dirty="0">
                <a:latin typeface="Times New Roman" panose="02020603050405020304"/>
                <a:cs typeface="Times New Roman" panose="02020603050405020304"/>
              </a:rPr>
              <a:t> </a:t>
            </a:r>
            <a:r>
              <a:rPr sz="3000" i="1" spc="120" dirty="0">
                <a:latin typeface="Symbol" panose="05050102010706020507"/>
                <a:cs typeface="Symbol" panose="05050102010706020507"/>
              </a:rPr>
              <a:t></a:t>
            </a:r>
            <a:r>
              <a:rPr sz="2475" spc="7" baseline="-24000" dirty="0">
                <a:latin typeface="Times New Roman" panose="02020603050405020304"/>
                <a:cs typeface="Times New Roman" panose="02020603050405020304"/>
              </a:rPr>
              <a:t>0</a:t>
            </a:r>
            <a:r>
              <a:rPr sz="2475" spc="52" baseline="-24000" dirty="0">
                <a:latin typeface="Times New Roman" panose="02020603050405020304"/>
                <a:cs typeface="Times New Roman" panose="02020603050405020304"/>
              </a:rPr>
              <a:t> </a:t>
            </a:r>
            <a:r>
              <a:rPr sz="3750" spc="150" dirty="0">
                <a:latin typeface="Symbol" panose="05050102010706020507"/>
                <a:cs typeface="Symbol" panose="05050102010706020507"/>
              </a:rPr>
              <a:t></a:t>
            </a:r>
            <a:r>
              <a:rPr sz="2850" spc="10" dirty="0">
                <a:latin typeface="Symbol" panose="05050102010706020507"/>
                <a:cs typeface="Symbol" panose="05050102010706020507"/>
              </a:rPr>
              <a:t></a:t>
            </a:r>
            <a:r>
              <a:rPr sz="2850" spc="225"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F</a:t>
            </a:r>
            <a:r>
              <a:rPr sz="2850" i="1" spc="-345" dirty="0">
                <a:latin typeface="Times New Roman" panose="02020603050405020304"/>
                <a:cs typeface="Times New Roman" panose="02020603050405020304"/>
              </a:rPr>
              <a:t> </a:t>
            </a:r>
            <a:r>
              <a:rPr sz="3750" spc="-525" dirty="0">
                <a:latin typeface="Symbol" panose="05050102010706020507"/>
                <a:cs typeface="Symbol" panose="05050102010706020507"/>
              </a:rPr>
              <a:t></a:t>
            </a:r>
            <a:r>
              <a:rPr sz="3000" i="1" spc="110" dirty="0">
                <a:latin typeface="Symbol" panose="05050102010706020507"/>
                <a:cs typeface="Symbol" panose="05050102010706020507"/>
              </a:rPr>
              <a:t></a:t>
            </a:r>
            <a:r>
              <a:rPr sz="2850" spc="160" dirty="0">
                <a:latin typeface="Times New Roman" panose="02020603050405020304"/>
                <a:cs typeface="Times New Roman" panose="02020603050405020304"/>
              </a:rPr>
              <a:t>,</a:t>
            </a:r>
            <a:r>
              <a:rPr sz="3000" i="1" spc="-85" dirty="0">
                <a:latin typeface="Symbol" panose="05050102010706020507"/>
                <a:cs typeface="Symbol" panose="05050102010706020507"/>
              </a:rPr>
              <a:t></a:t>
            </a:r>
            <a:r>
              <a:rPr sz="3000" i="1" spc="5"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395" dirty="0">
                <a:latin typeface="Times New Roman" panose="02020603050405020304"/>
                <a:cs typeface="Times New Roman" panose="02020603050405020304"/>
              </a:rPr>
              <a:t> </a:t>
            </a:r>
            <a:r>
              <a:rPr sz="3000" i="1" spc="120" dirty="0">
                <a:latin typeface="Symbol" panose="05050102010706020507"/>
                <a:cs typeface="Symbol" panose="05050102010706020507"/>
              </a:rPr>
              <a:t></a:t>
            </a:r>
            <a:r>
              <a:rPr sz="2475" spc="7" baseline="-24000" dirty="0">
                <a:latin typeface="Times New Roman" panose="02020603050405020304"/>
                <a:cs typeface="Times New Roman" panose="02020603050405020304"/>
              </a:rPr>
              <a:t>0</a:t>
            </a:r>
            <a:r>
              <a:rPr sz="2475" spc="52" baseline="-24000" dirty="0">
                <a:latin typeface="Times New Roman" panose="02020603050405020304"/>
                <a:cs typeface="Times New Roman" panose="02020603050405020304"/>
              </a:rPr>
              <a:t> </a:t>
            </a:r>
            <a:r>
              <a:rPr sz="3750" spc="-285" dirty="0">
                <a:latin typeface="Symbol" panose="05050102010706020507"/>
                <a:cs typeface="Symbol" panose="05050102010706020507"/>
              </a:rPr>
              <a:t></a:t>
            </a:r>
            <a:endParaRPr sz="3750">
              <a:latin typeface="Symbol" panose="05050102010706020507"/>
              <a:cs typeface="Symbol" panose="05050102010706020507"/>
            </a:endParaRPr>
          </a:p>
          <a:p>
            <a:pPr marL="1172210">
              <a:lnSpc>
                <a:spcPct val="100000"/>
              </a:lnSpc>
              <a:spcBef>
                <a:spcPts val="1045"/>
              </a:spcBef>
              <a:tabLst>
                <a:tab pos="18072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f(x,y)旋转角</a:t>
            </a:r>
            <a:r>
              <a:rPr sz="2800" dirty="0">
                <a:latin typeface="新宋体" panose="02010609030101010101" charset="-122"/>
                <a:cs typeface="新宋体" panose="02010609030101010101" charset="-122"/>
              </a:rPr>
              <a:t>度</a:t>
            </a:r>
            <a:r>
              <a:rPr sz="2800" spc="-969" dirty="0">
                <a:latin typeface="新宋体" panose="02010609030101010101" charset="-122"/>
                <a:cs typeface="新宋体" panose="02010609030101010101" charset="-122"/>
              </a:rPr>
              <a:t> </a:t>
            </a:r>
            <a:r>
              <a:rPr sz="3675" i="1" spc="75" baseline="2000" dirty="0">
                <a:latin typeface="Symbol" panose="05050102010706020507"/>
                <a:cs typeface="Symbol" panose="05050102010706020507"/>
              </a:rPr>
              <a:t></a:t>
            </a:r>
            <a:r>
              <a:rPr sz="2025" spc="7" baseline="-19000" dirty="0">
                <a:latin typeface="Times New Roman" panose="02020603050405020304"/>
                <a:cs typeface="Times New Roman" panose="02020603050405020304"/>
              </a:rPr>
              <a:t>0</a:t>
            </a:r>
            <a:r>
              <a:rPr sz="2025" spc="15" baseline="-19000" dirty="0">
                <a:latin typeface="Times New Roman" panose="02020603050405020304"/>
                <a:cs typeface="Times New Roman" panose="02020603050405020304"/>
              </a:rPr>
              <a:t> </a:t>
            </a:r>
            <a:r>
              <a:rPr sz="2800" spc="-1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F(u,v)也将转过相同</a:t>
            </a:r>
            <a:endParaRPr sz="2800">
              <a:latin typeface="新宋体" panose="02010609030101010101" charset="-122"/>
              <a:cs typeface="新宋体" panose="02010609030101010101" charset="-122"/>
            </a:endParaRPr>
          </a:p>
          <a:p>
            <a:pPr marL="1629410">
              <a:lnSpc>
                <a:spcPts val="3295"/>
              </a:lnSpc>
            </a:pPr>
            <a:r>
              <a:rPr sz="2800" spc="-5" dirty="0">
                <a:latin typeface="新宋体" panose="02010609030101010101" charset="-122"/>
                <a:cs typeface="新宋体" panose="02010609030101010101" charset="-122"/>
              </a:rPr>
              <a:t>的角度</a:t>
            </a:r>
            <a:endParaRPr sz="2800">
              <a:latin typeface="新宋体" panose="02010609030101010101" charset="-122"/>
              <a:cs typeface="新宋体" panose="02010609030101010101" charset="-122"/>
            </a:endParaRPr>
          </a:p>
        </p:txBody>
      </p:sp>
      <p:sp>
        <p:nvSpPr>
          <p:cNvPr id="7" name="object 7"/>
          <p:cNvSpPr txBox="1"/>
          <p:nvPr/>
        </p:nvSpPr>
        <p:spPr>
          <a:xfrm>
            <a:off x="2668651" y="5903976"/>
            <a:ext cx="6602095" cy="810260"/>
          </a:xfrm>
          <a:prstGeom prst="rect">
            <a:avLst/>
          </a:prstGeom>
        </p:spPr>
        <p:txBody>
          <a:bodyPr vert="horz" wrap="square" lIns="0" tIns="0" rIns="0" bIns="0" rtlCol="0">
            <a:spAutoFit/>
          </a:bodyPr>
          <a:lstStyle/>
          <a:p>
            <a:pPr marL="12700" marR="5080" indent="177800">
              <a:lnSpc>
                <a:spcPts val="3270"/>
              </a:lnSpc>
            </a:pPr>
            <a:r>
              <a:rPr sz="4200" spc="-7" baseline="2000" dirty="0">
                <a:latin typeface="新宋体" panose="02010609030101010101" charset="-122"/>
                <a:cs typeface="新宋体" panose="02010609030101010101" charset="-122"/>
              </a:rPr>
              <a:t>F(u,v)旋转角</a:t>
            </a:r>
            <a:r>
              <a:rPr sz="4200" baseline="2000" dirty="0">
                <a:latin typeface="新宋体" panose="02010609030101010101" charset="-122"/>
                <a:cs typeface="新宋体" panose="02010609030101010101" charset="-122"/>
              </a:rPr>
              <a:t>度</a:t>
            </a:r>
            <a:r>
              <a:rPr sz="4200" spc="-1455" baseline="2000" dirty="0">
                <a:latin typeface="新宋体" panose="02010609030101010101" charset="-122"/>
                <a:cs typeface="新宋体" panose="02010609030101010101" charset="-122"/>
              </a:rPr>
              <a:t> </a:t>
            </a:r>
            <a:r>
              <a:rPr sz="3675" i="1" spc="75" baseline="14000" dirty="0">
                <a:latin typeface="Symbol" panose="05050102010706020507"/>
                <a:cs typeface="Symbol" panose="05050102010706020507"/>
              </a:rPr>
              <a:t></a:t>
            </a:r>
            <a:r>
              <a:rPr sz="1350" spc="5" dirty="0">
                <a:latin typeface="Times New Roman" panose="02020603050405020304"/>
                <a:cs typeface="Times New Roman" panose="02020603050405020304"/>
              </a:rPr>
              <a:t>0</a:t>
            </a:r>
            <a:r>
              <a:rPr sz="1350" spc="10" dirty="0">
                <a:latin typeface="Times New Roman" panose="02020603050405020304"/>
                <a:cs typeface="Times New Roman" panose="02020603050405020304"/>
              </a:rPr>
              <a:t> </a:t>
            </a:r>
            <a:r>
              <a:rPr sz="4200" spc="-15" baseline="2000" dirty="0">
                <a:latin typeface="新宋体" panose="02010609030101010101" charset="-122"/>
                <a:cs typeface="新宋体" panose="02010609030101010101" charset="-122"/>
              </a:rPr>
              <a:t>，</a:t>
            </a:r>
            <a:r>
              <a:rPr sz="4200" spc="-7" baseline="2000" dirty="0">
                <a:latin typeface="新宋体" panose="02010609030101010101" charset="-122"/>
                <a:cs typeface="新宋体" panose="02010609030101010101" charset="-122"/>
              </a:rPr>
              <a:t>f(x,y)也将转过相同 </a:t>
            </a:r>
            <a:r>
              <a:rPr sz="2800" spc="-5" dirty="0">
                <a:latin typeface="新宋体" panose="02010609030101010101" charset="-122"/>
                <a:cs typeface="新宋体" panose="02010609030101010101" charset="-122"/>
              </a:rPr>
              <a:t>的角度</a:t>
            </a:r>
            <a:endParaRPr sz="280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669288"/>
            <a:ext cx="8000365" cy="5142230"/>
          </a:xfrm>
          <a:prstGeom prst="rect">
            <a:avLst/>
          </a:prstGeom>
        </p:spPr>
        <p:txBody>
          <a:bodyPr vert="horz" wrap="square" lIns="0" tIns="0" rIns="0" bIns="0" rtlCol="0">
            <a:spAutoFit/>
          </a:bodyPr>
          <a:lstStyle/>
          <a:p>
            <a:pPr marL="12700">
              <a:lnSpc>
                <a:spcPct val="100000"/>
              </a:lnSpc>
            </a:pPr>
            <a:r>
              <a:rPr sz="2200" dirty="0">
                <a:solidFill>
                  <a:srgbClr val="EE2B0A"/>
                </a:solidFill>
                <a:latin typeface="新宋体" panose="02010609030101010101" charset="-122"/>
                <a:cs typeface="新宋体" panose="02010609030101010101" charset="-122"/>
              </a:rPr>
              <a:t>5.</a:t>
            </a:r>
            <a:r>
              <a:rPr sz="2200"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周期性和共轭对称性</a:t>
            </a:r>
            <a:endParaRPr sz="3200">
              <a:latin typeface="新宋体" panose="02010609030101010101" charset="-122"/>
              <a:cs typeface="新宋体" panose="02010609030101010101" charset="-122"/>
            </a:endParaRPr>
          </a:p>
          <a:p>
            <a:pPr marL="58420" marR="5080" indent="35560">
              <a:lnSpc>
                <a:spcPct val="116000"/>
              </a:lnSpc>
              <a:spcBef>
                <a:spcPts val="745"/>
              </a:spcBef>
              <a:tabLst>
                <a:tab pos="1466215" algn="l"/>
                <a:tab pos="3588385" algn="l"/>
                <a:tab pos="5640705" algn="l"/>
              </a:tabLst>
            </a:pP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425" dirty="0">
                <a:latin typeface="Symbol" panose="05050102010706020507"/>
                <a:cs typeface="Symbol" panose="05050102010706020507"/>
              </a:rPr>
              <a:t></a:t>
            </a:r>
            <a:r>
              <a:rPr sz="2850" i="1" spc="140" dirty="0">
                <a:latin typeface="Times New Roman" panose="02020603050405020304"/>
                <a:cs typeface="Times New Roman" panose="02020603050405020304"/>
              </a:rPr>
              <a:t>u</a:t>
            </a:r>
            <a:r>
              <a:rPr sz="2850" dirty="0">
                <a:latin typeface="Times New Roman" panose="02020603050405020304"/>
                <a:cs typeface="Times New Roman" panose="02020603050405020304"/>
              </a:rPr>
              <a:t>,</a:t>
            </a:r>
            <a:r>
              <a:rPr sz="2850" spc="-370" dirty="0">
                <a:latin typeface="Times New Roman" panose="02020603050405020304"/>
                <a:cs typeface="Times New Roman" panose="02020603050405020304"/>
              </a:rPr>
              <a:t> </a:t>
            </a:r>
            <a:r>
              <a:rPr sz="2850" i="1" spc="204" dirty="0">
                <a:latin typeface="Times New Roman" panose="02020603050405020304"/>
                <a:cs typeface="Times New Roman" panose="02020603050405020304"/>
              </a:rPr>
              <a:t>v</a:t>
            </a:r>
            <a:r>
              <a:rPr sz="3750" spc="-285" dirty="0">
                <a:latin typeface="Symbol" panose="05050102010706020507"/>
                <a:cs typeface="Symbol" panose="05050102010706020507"/>
              </a:rPr>
              <a:t></a:t>
            </a:r>
            <a:r>
              <a:rPr sz="3750" spc="-50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114"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425" dirty="0">
                <a:latin typeface="Symbol" panose="05050102010706020507"/>
                <a:cs typeface="Symbol" panose="05050102010706020507"/>
              </a:rPr>
              <a:t></a:t>
            </a:r>
            <a:r>
              <a:rPr sz="2850" i="1" spc="5" dirty="0">
                <a:latin typeface="Times New Roman" panose="02020603050405020304"/>
                <a:cs typeface="Times New Roman" panose="02020603050405020304"/>
              </a:rPr>
              <a:t>u</a:t>
            </a:r>
            <a:r>
              <a:rPr sz="2850" i="1" spc="-7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70"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M</a:t>
            </a:r>
            <a:r>
              <a:rPr sz="2850" i="1" spc="-19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375" dirty="0">
                <a:latin typeface="Times New Roman" panose="02020603050405020304"/>
                <a:cs typeface="Times New Roman" panose="02020603050405020304"/>
              </a:rPr>
              <a:t> </a:t>
            </a:r>
            <a:r>
              <a:rPr sz="2850" i="1" spc="204" dirty="0">
                <a:latin typeface="Times New Roman" panose="02020603050405020304"/>
                <a:cs typeface="Times New Roman" panose="02020603050405020304"/>
              </a:rPr>
              <a:t>v</a:t>
            </a:r>
            <a:r>
              <a:rPr sz="3750" spc="-285" dirty="0">
                <a:latin typeface="Symbol" panose="05050102010706020507"/>
                <a:cs typeface="Symbol" panose="05050102010706020507"/>
              </a:rPr>
              <a:t></a:t>
            </a:r>
            <a:r>
              <a:rPr sz="3750" spc="-49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110"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420" dirty="0">
                <a:latin typeface="Symbol" panose="05050102010706020507"/>
                <a:cs typeface="Symbol" panose="05050102010706020507"/>
              </a:rPr>
              <a:t></a:t>
            </a:r>
            <a:r>
              <a:rPr sz="2850" i="1" spc="140" dirty="0">
                <a:latin typeface="Times New Roman" panose="02020603050405020304"/>
                <a:cs typeface="Times New Roman" panose="02020603050405020304"/>
              </a:rPr>
              <a:t>u</a:t>
            </a:r>
            <a:r>
              <a:rPr sz="2850" dirty="0">
                <a:latin typeface="Times New Roman" panose="02020603050405020304"/>
                <a:cs typeface="Times New Roman" panose="02020603050405020304"/>
              </a:rPr>
              <a:t>,</a:t>
            </a:r>
            <a:r>
              <a:rPr sz="2850" spc="-37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v</a:t>
            </a:r>
            <a:r>
              <a:rPr sz="2850" i="1" spc="-145"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20"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N</a:t>
            </a:r>
            <a:r>
              <a:rPr sz="2850" i="1" spc="-229" dirty="0">
                <a:latin typeface="Times New Roman" panose="02020603050405020304"/>
                <a:cs typeface="Times New Roman" panose="02020603050405020304"/>
              </a:rPr>
              <a:t> </a:t>
            </a:r>
            <a:r>
              <a:rPr sz="3750" spc="-285" dirty="0">
                <a:latin typeface="Symbol" panose="05050102010706020507"/>
                <a:cs typeface="Symbol" panose="05050102010706020507"/>
              </a:rPr>
              <a:t></a:t>
            </a:r>
            <a:r>
              <a:rPr sz="3750" spc="-49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114"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425" dirty="0">
                <a:latin typeface="Symbol" panose="05050102010706020507"/>
                <a:cs typeface="Symbol" panose="05050102010706020507"/>
              </a:rPr>
              <a:t></a:t>
            </a:r>
            <a:r>
              <a:rPr sz="2850" i="1" spc="5" dirty="0">
                <a:latin typeface="Times New Roman" panose="02020603050405020304"/>
                <a:cs typeface="Times New Roman" panose="02020603050405020304"/>
              </a:rPr>
              <a:t>u</a:t>
            </a:r>
            <a:r>
              <a:rPr sz="2850" i="1" spc="-7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75"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M</a:t>
            </a:r>
            <a:r>
              <a:rPr sz="2850" i="1" spc="-19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37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v</a:t>
            </a:r>
            <a:r>
              <a:rPr sz="2850" i="1" spc="-145"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20"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N</a:t>
            </a:r>
            <a:r>
              <a:rPr sz="2850" i="1" spc="-220" dirty="0">
                <a:latin typeface="Times New Roman" panose="02020603050405020304"/>
                <a:cs typeface="Times New Roman" panose="02020603050405020304"/>
              </a:rPr>
              <a:t> </a:t>
            </a:r>
            <a:r>
              <a:rPr sz="3750" spc="-285" dirty="0">
                <a:latin typeface="Symbol" panose="05050102010706020507"/>
                <a:cs typeface="Symbol" panose="05050102010706020507"/>
              </a:rPr>
              <a:t></a:t>
            </a:r>
            <a:r>
              <a:rPr sz="3750" spc="-21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f</a:t>
            </a:r>
            <a:r>
              <a:rPr sz="2850" i="1" spc="10" dirty="0">
                <a:latin typeface="Times New Roman" panose="02020603050405020304"/>
                <a:cs typeface="Times New Roman" panose="02020603050405020304"/>
              </a:rPr>
              <a:t> </a:t>
            </a:r>
            <a:r>
              <a:rPr sz="3750" spc="-200"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65" dirty="0">
                <a:latin typeface="Times New Roman" panose="02020603050405020304"/>
                <a:cs typeface="Times New Roman" panose="02020603050405020304"/>
              </a:rPr>
              <a:t> </a:t>
            </a:r>
            <a:r>
              <a:rPr sz="3750" spc="-285" dirty="0">
                <a:latin typeface="Symbol" panose="05050102010706020507"/>
                <a:cs typeface="Symbol" panose="05050102010706020507"/>
              </a:rPr>
              <a:t></a:t>
            </a:r>
            <a:r>
              <a:rPr sz="3750" spc="-49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f </a:t>
            </a:r>
            <a:r>
              <a:rPr sz="3750" spc="-195" dirty="0">
                <a:latin typeface="Symbol" panose="05050102010706020507"/>
                <a:cs typeface="Symbol" panose="05050102010706020507"/>
              </a:rPr>
              <a:t></a:t>
            </a:r>
            <a:r>
              <a:rPr sz="2850" i="1" dirty="0">
                <a:latin typeface="Times New Roman" panose="02020603050405020304"/>
                <a:cs typeface="Times New Roman" panose="02020603050405020304"/>
              </a:rPr>
              <a:t>x</a:t>
            </a:r>
            <a:r>
              <a:rPr sz="2850" i="1" spc="-145"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70"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M</a:t>
            </a:r>
            <a:r>
              <a:rPr sz="2850" i="1" spc="-19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65" dirty="0">
                <a:latin typeface="Times New Roman" panose="02020603050405020304"/>
                <a:cs typeface="Times New Roman" panose="02020603050405020304"/>
              </a:rPr>
              <a:t> </a:t>
            </a:r>
            <a:r>
              <a:rPr sz="3750" spc="-285" dirty="0">
                <a:latin typeface="Symbol" panose="05050102010706020507"/>
                <a:cs typeface="Symbol" panose="05050102010706020507"/>
              </a:rPr>
              <a:t></a:t>
            </a:r>
            <a:r>
              <a:rPr sz="3750" spc="-49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f </a:t>
            </a:r>
            <a:r>
              <a:rPr sz="3750" spc="-195"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95"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20"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N</a:t>
            </a:r>
            <a:r>
              <a:rPr sz="2850" i="1" spc="-225" dirty="0">
                <a:latin typeface="Times New Roman" panose="02020603050405020304"/>
                <a:cs typeface="Times New Roman" panose="02020603050405020304"/>
              </a:rPr>
              <a:t> </a:t>
            </a:r>
            <a:r>
              <a:rPr sz="3750" spc="-285" dirty="0">
                <a:latin typeface="Symbol" panose="05050102010706020507"/>
                <a:cs typeface="Symbol" panose="05050102010706020507"/>
              </a:rPr>
              <a:t></a:t>
            </a:r>
            <a:r>
              <a:rPr sz="3750" spc="-50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f </a:t>
            </a:r>
            <a:r>
              <a:rPr sz="3750" spc="-195" dirty="0">
                <a:latin typeface="Symbol" panose="05050102010706020507"/>
                <a:cs typeface="Symbol" panose="05050102010706020507"/>
              </a:rPr>
              <a:t></a:t>
            </a:r>
            <a:r>
              <a:rPr sz="2850" i="1" dirty="0">
                <a:latin typeface="Times New Roman" panose="02020603050405020304"/>
                <a:cs typeface="Times New Roman" panose="02020603050405020304"/>
              </a:rPr>
              <a:t>x</a:t>
            </a:r>
            <a:r>
              <a:rPr sz="2850" i="1" spc="-145"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70"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M</a:t>
            </a:r>
            <a:r>
              <a:rPr sz="2850" i="1" spc="-19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95"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20"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N</a:t>
            </a:r>
            <a:r>
              <a:rPr sz="2850" i="1" spc="-225" dirty="0">
                <a:latin typeface="Times New Roman" panose="02020603050405020304"/>
                <a:cs typeface="Times New Roman" panose="02020603050405020304"/>
              </a:rPr>
              <a:t> </a:t>
            </a:r>
            <a:r>
              <a:rPr sz="3750" spc="-285" dirty="0">
                <a:latin typeface="Symbol" panose="05050102010706020507"/>
                <a:cs typeface="Symbol" panose="05050102010706020507"/>
              </a:rPr>
              <a:t></a:t>
            </a:r>
            <a:endParaRPr sz="3750">
              <a:latin typeface="Symbol" panose="05050102010706020507"/>
              <a:cs typeface="Symbol" panose="05050102010706020507"/>
            </a:endParaRPr>
          </a:p>
          <a:p>
            <a:pPr marL="368300">
              <a:lnSpc>
                <a:spcPct val="100000"/>
              </a:lnSpc>
              <a:spcBef>
                <a:spcPts val="590"/>
              </a:spcBef>
            </a:pPr>
            <a:r>
              <a:rPr sz="2800" spc="-5" dirty="0">
                <a:latin typeface="新宋体" panose="02010609030101010101" charset="-122"/>
                <a:cs typeface="新宋体" panose="02010609030101010101" charset="-122"/>
              </a:rPr>
              <a:t>上述公式表明</a:t>
            </a:r>
            <a:endParaRPr sz="2800">
              <a:latin typeface="新宋体" panose="02010609030101010101" charset="-122"/>
              <a:cs typeface="新宋体" panose="02010609030101010101" charset="-122"/>
            </a:endParaRPr>
          </a:p>
          <a:p>
            <a:pPr marL="927100" marR="359410" indent="-457200">
              <a:lnSpc>
                <a:spcPct val="100000"/>
              </a:lnSpc>
              <a:spcBef>
                <a:spcPts val="1425"/>
              </a:spcBef>
              <a:tabLst>
                <a:tab pos="926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尽管F(u,v)对无穷多个u和v的值重复出现，但只需 根据在任一个周期里的N个值就可以从F(u,v)得到 f(x,y)</a:t>
            </a:r>
            <a:endParaRPr sz="2400">
              <a:latin typeface="新宋体" panose="02010609030101010101" charset="-122"/>
              <a:cs typeface="新宋体" panose="02010609030101010101" charset="-122"/>
            </a:endParaRPr>
          </a:p>
          <a:p>
            <a:pPr marL="927100" marR="359410" indent="-457200">
              <a:lnSpc>
                <a:spcPct val="100000"/>
              </a:lnSpc>
              <a:spcBef>
                <a:spcPts val="1430"/>
              </a:spcBef>
              <a:tabLst>
                <a:tab pos="926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只需一个周期里的变换就可将F(u,v)在频域里完全 确定</a:t>
            </a:r>
            <a:endParaRPr sz="2400">
              <a:latin typeface="新宋体" panose="02010609030101010101" charset="-122"/>
              <a:cs typeface="新宋体" panose="02010609030101010101" charset="-122"/>
            </a:endParaRPr>
          </a:p>
          <a:p>
            <a:pPr marL="469900">
              <a:lnSpc>
                <a:spcPts val="2840"/>
              </a:lnSpc>
              <a:spcBef>
                <a:spcPts val="1430"/>
              </a:spcBef>
              <a:tabLst>
                <a:tab pos="926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同样的结论对f(x,y)在空域也成立</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702327" y="4511027"/>
            <a:ext cx="0" cy="434340"/>
          </a:xfrm>
          <a:custGeom>
            <a:avLst/>
            <a:gdLst/>
            <a:ahLst/>
            <a:cxnLst/>
            <a:rect l="l" t="t" r="r" b="b"/>
            <a:pathLst>
              <a:path h="434339">
                <a:moveTo>
                  <a:pt x="0" y="0"/>
                </a:moveTo>
                <a:lnTo>
                  <a:pt x="0" y="434332"/>
                </a:lnTo>
              </a:path>
            </a:pathLst>
          </a:custGeom>
          <a:ln w="15568">
            <a:solidFill>
              <a:srgbClr val="000000"/>
            </a:solidFill>
          </a:ln>
        </p:spPr>
        <p:txBody>
          <a:bodyPr wrap="square" lIns="0" tIns="0" rIns="0" bIns="0" rtlCol="0"/>
          <a:lstStyle/>
          <a:p>
            <a:endParaRPr/>
          </a:p>
        </p:txBody>
      </p:sp>
      <p:sp>
        <p:nvSpPr>
          <p:cNvPr id="6" name="object 6"/>
          <p:cNvSpPr/>
          <p:nvPr/>
        </p:nvSpPr>
        <p:spPr>
          <a:xfrm>
            <a:off x="4765287" y="4511027"/>
            <a:ext cx="0" cy="434340"/>
          </a:xfrm>
          <a:custGeom>
            <a:avLst/>
            <a:gdLst/>
            <a:ahLst/>
            <a:cxnLst/>
            <a:rect l="l" t="t" r="r" b="b"/>
            <a:pathLst>
              <a:path h="434339">
                <a:moveTo>
                  <a:pt x="0" y="0"/>
                </a:moveTo>
                <a:lnTo>
                  <a:pt x="0" y="434332"/>
                </a:lnTo>
              </a:path>
            </a:pathLst>
          </a:custGeom>
          <a:ln w="15568">
            <a:solidFill>
              <a:srgbClr val="000000"/>
            </a:solidFill>
          </a:ln>
        </p:spPr>
        <p:txBody>
          <a:bodyPr wrap="square" lIns="0" tIns="0" rIns="0" bIns="0" rtlCol="0"/>
          <a:lstStyle/>
          <a:p>
            <a:endParaRPr/>
          </a:p>
        </p:txBody>
      </p:sp>
      <p:sp>
        <p:nvSpPr>
          <p:cNvPr id="7" name="object 7"/>
          <p:cNvSpPr/>
          <p:nvPr/>
        </p:nvSpPr>
        <p:spPr>
          <a:xfrm>
            <a:off x="5187430" y="4511027"/>
            <a:ext cx="0" cy="434340"/>
          </a:xfrm>
          <a:custGeom>
            <a:avLst/>
            <a:gdLst/>
            <a:ahLst/>
            <a:cxnLst/>
            <a:rect l="l" t="t" r="r" b="b"/>
            <a:pathLst>
              <a:path h="434339">
                <a:moveTo>
                  <a:pt x="0" y="0"/>
                </a:moveTo>
                <a:lnTo>
                  <a:pt x="0" y="434332"/>
                </a:lnTo>
              </a:path>
            </a:pathLst>
          </a:custGeom>
          <a:ln w="15568">
            <a:solidFill>
              <a:srgbClr val="000000"/>
            </a:solidFill>
          </a:ln>
        </p:spPr>
        <p:txBody>
          <a:bodyPr wrap="square" lIns="0" tIns="0" rIns="0" bIns="0" rtlCol="0"/>
          <a:lstStyle/>
          <a:p>
            <a:endParaRPr/>
          </a:p>
        </p:txBody>
      </p:sp>
      <p:sp>
        <p:nvSpPr>
          <p:cNvPr id="8" name="object 8"/>
          <p:cNvSpPr/>
          <p:nvPr/>
        </p:nvSpPr>
        <p:spPr>
          <a:xfrm>
            <a:off x="6695388" y="4511027"/>
            <a:ext cx="0" cy="434340"/>
          </a:xfrm>
          <a:custGeom>
            <a:avLst/>
            <a:gdLst/>
            <a:ahLst/>
            <a:cxnLst/>
            <a:rect l="l" t="t" r="r" b="b"/>
            <a:pathLst>
              <a:path h="434339">
                <a:moveTo>
                  <a:pt x="0" y="0"/>
                </a:moveTo>
                <a:lnTo>
                  <a:pt x="0" y="434332"/>
                </a:lnTo>
              </a:path>
            </a:pathLst>
          </a:custGeom>
          <a:ln w="15568">
            <a:solidFill>
              <a:srgbClr val="000000"/>
            </a:solidFill>
          </a:ln>
        </p:spPr>
        <p:txBody>
          <a:bodyPr wrap="square" lIns="0" tIns="0" rIns="0" bIns="0" rtlCol="0"/>
          <a:lstStyle/>
          <a:p>
            <a:endParaRPr/>
          </a:p>
        </p:txBody>
      </p:sp>
      <p:sp>
        <p:nvSpPr>
          <p:cNvPr id="9" name="object 9"/>
          <p:cNvSpPr txBox="1"/>
          <p:nvPr/>
        </p:nvSpPr>
        <p:spPr>
          <a:xfrm>
            <a:off x="1754251" y="1748535"/>
            <a:ext cx="7797800" cy="5132070"/>
          </a:xfrm>
          <a:prstGeom prst="rect">
            <a:avLst/>
          </a:prstGeom>
        </p:spPr>
        <p:txBody>
          <a:bodyPr vert="horz" wrap="square" lIns="0" tIns="0" rIns="0" bIns="0" rtlCol="0">
            <a:spAutoFit/>
          </a:bodyPr>
          <a:lstStyle/>
          <a:p>
            <a:pPr marL="12700">
              <a:lnSpc>
                <a:spcPct val="100000"/>
              </a:lnSpc>
            </a:pPr>
            <a:r>
              <a:rPr sz="2200" dirty="0">
                <a:solidFill>
                  <a:srgbClr val="EE2B0A"/>
                </a:solidFill>
                <a:latin typeface="新宋体" panose="02010609030101010101" charset="-122"/>
                <a:cs typeface="新宋体" panose="02010609030101010101" charset="-122"/>
              </a:rPr>
              <a:t>5.</a:t>
            </a:r>
            <a:r>
              <a:rPr sz="2200"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周期性和共轭对称性</a:t>
            </a:r>
            <a:endParaRPr sz="3200">
              <a:latin typeface="新宋体" panose="02010609030101010101" charset="-122"/>
              <a:cs typeface="新宋体" panose="02010609030101010101" charset="-122"/>
            </a:endParaRPr>
          </a:p>
          <a:p>
            <a:pPr marL="469900" marR="133350" indent="75565">
              <a:lnSpc>
                <a:spcPct val="100000"/>
              </a:lnSpc>
              <a:spcBef>
                <a:spcPts val="1675"/>
              </a:spcBef>
            </a:pPr>
            <a:r>
              <a:rPr sz="2800" spc="-5" dirty="0">
                <a:latin typeface="新宋体" panose="02010609030101010101" charset="-122"/>
                <a:cs typeface="新宋体" panose="02010609030101010101" charset="-122"/>
              </a:rPr>
              <a:t>如果f(x,y)是实函数，则它的傅里叶变换具有 共轭对称性</a:t>
            </a:r>
            <a:endParaRPr sz="2800">
              <a:latin typeface="新宋体" panose="02010609030101010101" charset="-122"/>
              <a:cs typeface="新宋体" panose="02010609030101010101" charset="-122"/>
            </a:endParaRPr>
          </a:p>
          <a:p>
            <a:pPr marR="1069340" algn="ctr">
              <a:lnSpc>
                <a:spcPct val="100000"/>
              </a:lnSpc>
              <a:spcBef>
                <a:spcPts val="1055"/>
              </a:spcBef>
            </a:pP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425" dirty="0">
                <a:latin typeface="Symbol" panose="05050102010706020507"/>
                <a:cs typeface="Symbol" panose="05050102010706020507"/>
              </a:rPr>
              <a:t></a:t>
            </a:r>
            <a:r>
              <a:rPr sz="2850" i="1" spc="140" dirty="0">
                <a:latin typeface="Times New Roman" panose="02020603050405020304"/>
                <a:cs typeface="Times New Roman" panose="02020603050405020304"/>
              </a:rPr>
              <a:t>u</a:t>
            </a:r>
            <a:r>
              <a:rPr sz="2850" dirty="0">
                <a:latin typeface="Times New Roman" panose="02020603050405020304"/>
                <a:cs typeface="Times New Roman" panose="02020603050405020304"/>
              </a:rPr>
              <a:t>,</a:t>
            </a:r>
            <a:r>
              <a:rPr sz="2850" spc="-370" dirty="0">
                <a:latin typeface="Times New Roman" panose="02020603050405020304"/>
                <a:cs typeface="Times New Roman" panose="02020603050405020304"/>
              </a:rPr>
              <a:t> </a:t>
            </a:r>
            <a:r>
              <a:rPr sz="2850" i="1" spc="204" dirty="0">
                <a:latin typeface="Times New Roman" panose="02020603050405020304"/>
                <a:cs typeface="Times New Roman" panose="02020603050405020304"/>
              </a:rPr>
              <a:t>v</a:t>
            </a:r>
            <a:r>
              <a:rPr sz="3750" spc="-285" dirty="0">
                <a:latin typeface="Symbol" panose="05050102010706020507"/>
                <a:cs typeface="Symbol" panose="05050102010706020507"/>
              </a:rPr>
              <a:t></a:t>
            </a:r>
            <a:r>
              <a:rPr sz="3750" spc="-50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114"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F</a:t>
            </a:r>
            <a:r>
              <a:rPr sz="2850" i="1" spc="-315" dirty="0">
                <a:latin typeface="Times New Roman" panose="02020603050405020304"/>
                <a:cs typeface="Times New Roman" panose="02020603050405020304"/>
              </a:rPr>
              <a:t> </a:t>
            </a:r>
            <a:r>
              <a:rPr sz="2475" spc="7" baseline="44000" dirty="0">
                <a:latin typeface="Symbol" panose="05050102010706020507"/>
                <a:cs typeface="Symbol" panose="05050102010706020507"/>
              </a:rPr>
              <a:t></a:t>
            </a:r>
            <a:r>
              <a:rPr sz="2475" spc="-179" baseline="44000" dirty="0">
                <a:latin typeface="Times New Roman" panose="02020603050405020304"/>
                <a:cs typeface="Times New Roman" panose="02020603050405020304"/>
              </a:rPr>
              <a:t> </a:t>
            </a:r>
            <a:r>
              <a:rPr sz="3750" spc="-330" dirty="0">
                <a:latin typeface="Symbol" panose="05050102010706020507"/>
                <a:cs typeface="Symbol" panose="05050102010706020507"/>
              </a:rPr>
              <a:t></a:t>
            </a:r>
            <a:r>
              <a:rPr sz="2850" spc="5" dirty="0">
                <a:latin typeface="Symbol" panose="05050102010706020507"/>
                <a:cs typeface="Symbol" panose="05050102010706020507"/>
              </a:rPr>
              <a:t></a:t>
            </a:r>
            <a:r>
              <a:rPr sz="2850" spc="-254" dirty="0">
                <a:latin typeface="Times New Roman" panose="02020603050405020304"/>
                <a:cs typeface="Times New Roman" panose="02020603050405020304"/>
              </a:rPr>
              <a:t> </a:t>
            </a:r>
            <a:r>
              <a:rPr sz="2850" i="1" spc="140" dirty="0">
                <a:latin typeface="Times New Roman" panose="02020603050405020304"/>
                <a:cs typeface="Times New Roman" panose="02020603050405020304"/>
              </a:rPr>
              <a:t>u</a:t>
            </a:r>
            <a:r>
              <a:rPr sz="2850" spc="70" dirty="0">
                <a:latin typeface="Times New Roman" panose="02020603050405020304"/>
                <a:cs typeface="Times New Roman" panose="02020603050405020304"/>
              </a:rPr>
              <a:t>,</a:t>
            </a:r>
            <a:r>
              <a:rPr sz="2850" spc="90" dirty="0">
                <a:latin typeface="Symbol" panose="05050102010706020507"/>
                <a:cs typeface="Symbol" panose="05050102010706020507"/>
              </a:rPr>
              <a:t></a:t>
            </a:r>
            <a:r>
              <a:rPr sz="2850" i="1" spc="204" dirty="0">
                <a:latin typeface="Times New Roman" panose="02020603050405020304"/>
                <a:cs typeface="Times New Roman" panose="02020603050405020304"/>
              </a:rPr>
              <a:t>v</a:t>
            </a:r>
            <a:r>
              <a:rPr sz="3750" spc="-285" dirty="0">
                <a:latin typeface="Symbol" panose="05050102010706020507"/>
                <a:cs typeface="Symbol" panose="05050102010706020507"/>
              </a:rPr>
              <a:t></a:t>
            </a:r>
            <a:endParaRPr sz="3750">
              <a:latin typeface="Symbol" panose="05050102010706020507"/>
              <a:cs typeface="Symbol" panose="05050102010706020507"/>
            </a:endParaRPr>
          </a:p>
          <a:p>
            <a:pPr marR="843915" algn="ctr">
              <a:lnSpc>
                <a:spcPct val="100000"/>
              </a:lnSpc>
              <a:spcBef>
                <a:spcPts val="2625"/>
              </a:spcBef>
              <a:tabLst>
                <a:tab pos="1483995" algn="l"/>
              </a:tabLst>
            </a:pP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430" dirty="0">
                <a:latin typeface="Symbol" panose="05050102010706020507"/>
                <a:cs typeface="Symbol" panose="05050102010706020507"/>
              </a:rPr>
              <a:t></a:t>
            </a:r>
            <a:r>
              <a:rPr sz="2850" i="1" spc="140" dirty="0">
                <a:latin typeface="Times New Roman" panose="02020603050405020304"/>
                <a:cs typeface="Times New Roman" panose="02020603050405020304"/>
              </a:rPr>
              <a:t>u</a:t>
            </a:r>
            <a:r>
              <a:rPr sz="2850" dirty="0">
                <a:latin typeface="Times New Roman" panose="02020603050405020304"/>
                <a:cs typeface="Times New Roman" panose="02020603050405020304"/>
              </a:rPr>
              <a:t>,</a:t>
            </a:r>
            <a:r>
              <a:rPr sz="2850" spc="-370" dirty="0">
                <a:latin typeface="Times New Roman" panose="02020603050405020304"/>
                <a:cs typeface="Times New Roman" panose="02020603050405020304"/>
              </a:rPr>
              <a:t> </a:t>
            </a:r>
            <a:r>
              <a:rPr sz="2850" i="1" spc="200" dirty="0">
                <a:latin typeface="Times New Roman" panose="02020603050405020304"/>
                <a:cs typeface="Times New Roman" panose="02020603050405020304"/>
              </a:rPr>
              <a:t>v</a:t>
            </a:r>
            <a:r>
              <a:rPr sz="3750" spc="-285" dirty="0">
                <a:latin typeface="Symbol" panose="05050102010706020507"/>
                <a:cs typeface="Symbol" panose="05050102010706020507"/>
              </a:rPr>
              <a:t></a:t>
            </a:r>
            <a:r>
              <a:rPr sz="3750" spc="-8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330" dirty="0">
                <a:latin typeface="Symbol" panose="05050102010706020507"/>
                <a:cs typeface="Symbol" panose="05050102010706020507"/>
              </a:rPr>
              <a:t></a:t>
            </a:r>
            <a:r>
              <a:rPr sz="2850" dirty="0">
                <a:latin typeface="Symbol" panose="05050102010706020507"/>
                <a:cs typeface="Symbol" panose="05050102010706020507"/>
              </a:rPr>
              <a:t></a:t>
            </a:r>
            <a:r>
              <a:rPr sz="2850" spc="-254" dirty="0">
                <a:latin typeface="Times New Roman" panose="02020603050405020304"/>
                <a:cs typeface="Times New Roman" panose="02020603050405020304"/>
              </a:rPr>
              <a:t> </a:t>
            </a:r>
            <a:r>
              <a:rPr sz="2850" i="1" spc="140" dirty="0">
                <a:latin typeface="Times New Roman" panose="02020603050405020304"/>
                <a:cs typeface="Times New Roman" panose="02020603050405020304"/>
              </a:rPr>
              <a:t>u</a:t>
            </a:r>
            <a:r>
              <a:rPr sz="2850" spc="65" dirty="0">
                <a:latin typeface="Times New Roman" panose="02020603050405020304"/>
                <a:cs typeface="Times New Roman" panose="02020603050405020304"/>
              </a:rPr>
              <a:t>,</a:t>
            </a:r>
            <a:r>
              <a:rPr sz="2850" spc="90" dirty="0">
                <a:latin typeface="Symbol" panose="05050102010706020507"/>
                <a:cs typeface="Symbol" panose="05050102010706020507"/>
              </a:rPr>
              <a:t></a:t>
            </a:r>
            <a:r>
              <a:rPr sz="2850" i="1" spc="204" dirty="0">
                <a:latin typeface="Times New Roman" panose="02020603050405020304"/>
                <a:cs typeface="Times New Roman" panose="02020603050405020304"/>
              </a:rPr>
              <a:t>v</a:t>
            </a:r>
            <a:r>
              <a:rPr sz="3750" spc="-285" dirty="0">
                <a:latin typeface="Symbol" panose="05050102010706020507"/>
                <a:cs typeface="Symbol" panose="05050102010706020507"/>
              </a:rPr>
              <a:t></a:t>
            </a:r>
            <a:endParaRPr sz="3750">
              <a:latin typeface="Symbol" panose="05050102010706020507"/>
              <a:cs typeface="Symbol" panose="05050102010706020507"/>
            </a:endParaRPr>
          </a:p>
          <a:p>
            <a:pPr>
              <a:lnSpc>
                <a:spcPct val="100000"/>
              </a:lnSpc>
              <a:spcBef>
                <a:spcPts val="15"/>
              </a:spcBef>
            </a:pPr>
            <a:endParaRPr sz="3600">
              <a:latin typeface="Times New Roman" panose="02020603050405020304"/>
              <a:cs typeface="Times New Roman" panose="02020603050405020304"/>
            </a:endParaRPr>
          </a:p>
          <a:p>
            <a:pPr marR="889000" algn="ctr">
              <a:lnSpc>
                <a:spcPct val="100000"/>
              </a:lnSpc>
            </a:pPr>
            <a:r>
              <a:rPr sz="2800" spc="-5" dirty="0">
                <a:latin typeface="新宋体" panose="02010609030101010101" charset="-122"/>
                <a:cs typeface="新宋体" panose="02010609030101010101" charset="-122"/>
              </a:rPr>
              <a:t>其中，F</a:t>
            </a:r>
            <a:r>
              <a:rPr sz="2850" spc="-7" baseline="230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(u,v)为F(u,v)的复共轭。</a:t>
            </a:r>
            <a:endParaRPr sz="2800">
              <a:latin typeface="新宋体" panose="02010609030101010101" charset="-122"/>
              <a:cs typeface="新宋体" panose="02010609030101010101" charset="-122"/>
            </a:endParaRPr>
          </a:p>
          <a:p>
            <a:pPr marL="469900" marR="5080" indent="-457200">
              <a:lnSpc>
                <a:spcPct val="128000"/>
              </a:lnSpc>
              <a:spcBef>
                <a:spcPts val="605"/>
              </a:spcBef>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复习：当两个复数实部相等,虚部互为相反数时,这两个 复数叫做互为共轭复数.</a:t>
            </a:r>
            <a:endParaRPr sz="2400">
              <a:latin typeface="新宋体" panose="02010609030101010101" charset="-122"/>
              <a:cs typeface="新宋体" panose="02010609030101010101" charset="-122"/>
            </a:endParaRPr>
          </a:p>
        </p:txBody>
      </p:sp>
      <p:sp>
        <p:nvSpPr>
          <p:cNvPr id="10" name="object 10"/>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周期性和共轭对称性举例</a:t>
            </a:r>
          </a:p>
        </p:txBody>
      </p:sp>
      <p:sp>
        <p:nvSpPr>
          <p:cNvPr id="6" name="object 6"/>
          <p:cNvSpPr/>
          <p:nvPr/>
        </p:nvSpPr>
        <p:spPr>
          <a:xfrm>
            <a:off x="2581541" y="3130296"/>
            <a:ext cx="6294120" cy="352729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754251" y="1790374"/>
            <a:ext cx="7546975" cy="1307465"/>
          </a:xfrm>
          <a:prstGeom prst="rect">
            <a:avLst/>
          </a:prstGeom>
        </p:spPr>
        <p:txBody>
          <a:bodyPr vert="horz" wrap="square" lIns="0" tIns="0" rIns="0" bIns="0" rtlCol="0">
            <a:spAutoFit/>
          </a:bodyPr>
          <a:lstStyle/>
          <a:p>
            <a:pPr marL="12700" marR="5080">
              <a:lnSpc>
                <a:spcPct val="102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对于一维变换F(u)，周期性是指F(u)的周期长 度为M，对称性是指频谱关于原点对称</a:t>
            </a:r>
            <a:endParaRPr sz="2800">
              <a:latin typeface="新宋体" panose="02010609030101010101" charset="-122"/>
              <a:cs typeface="新宋体" panose="02010609030101010101" charset="-122"/>
            </a:endParaRPr>
          </a:p>
          <a:p>
            <a:pPr marL="1884045">
              <a:lnSpc>
                <a:spcPts val="2155"/>
              </a:lnSpc>
              <a:spcBef>
                <a:spcPts val="1275"/>
              </a:spcBef>
              <a:tabLst>
                <a:tab pos="4755515" algn="l"/>
              </a:tabLst>
            </a:pPr>
            <a:r>
              <a:rPr sz="2700" b="1" spc="-15" baseline="3000" dirty="0">
                <a:solidFill>
                  <a:srgbClr val="EE2B0A"/>
                </a:solidFill>
                <a:latin typeface="新宋体" panose="02010609030101010101" charset="-122"/>
                <a:cs typeface="新宋体" panose="02010609030101010101" charset="-122"/>
              </a:rPr>
              <a:t>半周期的傅里叶频谱	</a:t>
            </a:r>
            <a:r>
              <a:rPr sz="1800" b="1" spc="-10" dirty="0">
                <a:solidFill>
                  <a:srgbClr val="EE2B0A"/>
                </a:solidFill>
                <a:latin typeface="新宋体" panose="02010609030101010101" charset="-122"/>
                <a:cs typeface="新宋体" panose="02010609030101010101" charset="-122"/>
              </a:rPr>
              <a:t>全周期的傅里叶频谱</a:t>
            </a:r>
            <a:endParaRPr sz="1800">
              <a:latin typeface="新宋体" panose="02010609030101010101" charset="-122"/>
              <a:cs typeface="新宋体" panose="02010609030101010101" charset="-122"/>
            </a:endParaRPr>
          </a:p>
        </p:txBody>
      </p:sp>
      <p:sp>
        <p:nvSpPr>
          <p:cNvPr id="8" name="object 8"/>
          <p:cNvSpPr txBox="1"/>
          <p:nvPr/>
        </p:nvSpPr>
        <p:spPr>
          <a:xfrm>
            <a:off x="3554857" y="6640055"/>
            <a:ext cx="27686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一幅二维图像的傅里叶频谱</a:t>
            </a:r>
            <a:endParaRPr sz="1800">
              <a:latin typeface="新宋体" panose="02010609030101010101" charset="-122"/>
              <a:cs typeface="新宋体" panose="02010609030101010101" charset="-122"/>
            </a:endParaRPr>
          </a:p>
        </p:txBody>
      </p:sp>
      <p:sp>
        <p:nvSpPr>
          <p:cNvPr id="9" name="object 9"/>
          <p:cNvSpPr txBox="1"/>
          <p:nvPr/>
        </p:nvSpPr>
        <p:spPr>
          <a:xfrm>
            <a:off x="6746867" y="6640055"/>
            <a:ext cx="20828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中心化的傅里叶频谱</a:t>
            </a:r>
            <a:endParaRPr sz="1800">
              <a:latin typeface="新宋体" panose="02010609030101010101" charset="-122"/>
              <a:cs typeface="新宋体" panose="02010609030101010101" charset="-122"/>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63" y="4372945"/>
            <a:ext cx="7212330" cy="1273175"/>
          </a:xfrm>
          <a:prstGeom prst="rect">
            <a:avLst/>
          </a:prstGeom>
        </p:spPr>
        <p:txBody>
          <a:bodyPr vert="horz" wrap="square" lIns="0" tIns="0" rIns="0" bIns="0" rtlCol="0">
            <a:spAutoFit/>
          </a:bodyPr>
          <a:lstStyle/>
          <a:p>
            <a:pPr marL="12700" marR="5080" indent="75565" algn="just">
              <a:lnSpc>
                <a:spcPct val="100000"/>
              </a:lnSpc>
            </a:pPr>
            <a:r>
              <a:rPr sz="2800" spc="-5" dirty="0">
                <a:latin typeface="新宋体" panose="02010609030101010101" charset="-122"/>
                <a:cs typeface="新宋体" panose="02010609030101010101" charset="-122"/>
              </a:rPr>
              <a:t>F(x,v)是沿着f(x,y)的一行所进行的傅里叶变 换。当x=0,1,</a:t>
            </a:r>
            <a:r>
              <a:rPr sz="280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,M-1，沿着f(x,y)的所有行计 算傅里叶变换。</a:t>
            </a:r>
            <a:endParaRPr sz="2800">
              <a:latin typeface="新宋体" panose="02010609030101010101" charset="-122"/>
              <a:cs typeface="新宋体" panose="02010609030101010101" charset="-122"/>
            </a:endParaRPr>
          </a:p>
        </p:txBody>
      </p:sp>
      <p:sp>
        <p:nvSpPr>
          <p:cNvPr id="6" name="object 6"/>
          <p:cNvSpPr txBox="1"/>
          <p:nvPr/>
        </p:nvSpPr>
        <p:spPr>
          <a:xfrm>
            <a:off x="6356730" y="2210561"/>
            <a:ext cx="435609" cy="773430"/>
          </a:xfrm>
          <a:prstGeom prst="rect">
            <a:avLst/>
          </a:prstGeom>
        </p:spPr>
        <p:txBody>
          <a:bodyPr vert="horz" wrap="square" lIns="0" tIns="0" rIns="0" bIns="0" rtlCol="0">
            <a:spAutoFit/>
          </a:bodyPr>
          <a:lstStyle/>
          <a:p>
            <a:pPr marL="27940">
              <a:lnSpc>
                <a:spcPts val="1475"/>
              </a:lnSpc>
            </a:pPr>
            <a:r>
              <a:rPr sz="1650" i="1" spc="10" dirty="0">
                <a:latin typeface="Times New Roman" panose="02020603050405020304"/>
                <a:cs typeface="Times New Roman" panose="02020603050405020304"/>
              </a:rPr>
              <a:t>N</a:t>
            </a:r>
            <a:r>
              <a:rPr sz="1650" i="1" spc="-105" dirty="0">
                <a:latin typeface="Times New Roman" panose="02020603050405020304"/>
                <a:cs typeface="Times New Roman" panose="02020603050405020304"/>
              </a:rPr>
              <a:t>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a:p>
            <a:pPr marL="12700">
              <a:lnSpc>
                <a:spcPts val="4595"/>
              </a:lnSpc>
            </a:pPr>
            <a:r>
              <a:rPr sz="4250" spc="25" dirty="0">
                <a:latin typeface="Symbol" panose="05050102010706020507"/>
                <a:cs typeface="Symbol" panose="05050102010706020507"/>
              </a:rPr>
              <a:t></a:t>
            </a:r>
            <a:endParaRPr sz="4250">
              <a:latin typeface="Symbol" panose="05050102010706020507"/>
              <a:cs typeface="Symbol" panose="05050102010706020507"/>
            </a:endParaRPr>
          </a:p>
        </p:txBody>
      </p:sp>
      <p:sp>
        <p:nvSpPr>
          <p:cNvPr id="7" name="object 7"/>
          <p:cNvSpPr txBox="1"/>
          <p:nvPr/>
        </p:nvSpPr>
        <p:spPr>
          <a:xfrm>
            <a:off x="6390259" y="2926841"/>
            <a:ext cx="377190" cy="264160"/>
          </a:xfrm>
          <a:prstGeom prst="rect">
            <a:avLst/>
          </a:prstGeom>
        </p:spPr>
        <p:txBody>
          <a:bodyPr vert="horz" wrap="square" lIns="0" tIns="0" rIns="0" bIns="0" rtlCol="0">
            <a:spAutoFit/>
          </a:bodyPr>
          <a:lstStyle/>
          <a:p>
            <a:pPr marL="12700">
              <a:lnSpc>
                <a:spcPct val="100000"/>
              </a:lnSpc>
            </a:pPr>
            <a:r>
              <a:rPr sz="1650" i="1" spc="5" dirty="0">
                <a:latin typeface="Times New Roman" panose="02020603050405020304"/>
                <a:cs typeface="Times New Roman" panose="02020603050405020304"/>
              </a:rPr>
              <a:t>y</a:t>
            </a:r>
            <a:r>
              <a:rPr sz="1650" i="1" spc="-235" dirty="0">
                <a:latin typeface="Times New Roman" panose="02020603050405020304"/>
                <a:cs typeface="Times New Roman" panose="02020603050405020304"/>
              </a:rPr>
              <a:t> </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8" name="object 8"/>
          <p:cNvSpPr txBox="1"/>
          <p:nvPr/>
        </p:nvSpPr>
        <p:spPr>
          <a:xfrm>
            <a:off x="4170540" y="2210561"/>
            <a:ext cx="468630" cy="773430"/>
          </a:xfrm>
          <a:prstGeom prst="rect">
            <a:avLst/>
          </a:prstGeom>
        </p:spPr>
        <p:txBody>
          <a:bodyPr vert="horz" wrap="square" lIns="0" tIns="0" rIns="0" bIns="0" rtlCol="0">
            <a:spAutoFit/>
          </a:bodyPr>
          <a:lstStyle/>
          <a:p>
            <a:pPr marL="12700">
              <a:lnSpc>
                <a:spcPts val="1475"/>
              </a:lnSpc>
            </a:pPr>
            <a:r>
              <a:rPr sz="1650" i="1" spc="15" dirty="0">
                <a:latin typeface="Times New Roman" panose="02020603050405020304"/>
                <a:cs typeface="Times New Roman" panose="02020603050405020304"/>
              </a:rPr>
              <a:t>M</a:t>
            </a:r>
            <a:r>
              <a:rPr sz="1650" i="1" spc="-5" dirty="0">
                <a:latin typeface="Times New Roman" panose="02020603050405020304"/>
                <a:cs typeface="Times New Roman" panose="02020603050405020304"/>
              </a:rPr>
              <a:t>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a:p>
            <a:pPr marL="24765">
              <a:lnSpc>
                <a:spcPts val="4595"/>
              </a:lnSpc>
            </a:pPr>
            <a:r>
              <a:rPr sz="4250" spc="25" dirty="0">
                <a:latin typeface="Symbol" panose="05050102010706020507"/>
                <a:cs typeface="Symbol" panose="05050102010706020507"/>
              </a:rPr>
              <a:t></a:t>
            </a:r>
            <a:endParaRPr sz="4250">
              <a:latin typeface="Symbol" panose="05050102010706020507"/>
              <a:cs typeface="Symbol" panose="05050102010706020507"/>
            </a:endParaRPr>
          </a:p>
        </p:txBody>
      </p:sp>
      <p:sp>
        <p:nvSpPr>
          <p:cNvPr id="9" name="object 9"/>
          <p:cNvSpPr txBox="1"/>
          <p:nvPr/>
        </p:nvSpPr>
        <p:spPr>
          <a:xfrm>
            <a:off x="6877163" y="2312670"/>
            <a:ext cx="1149985" cy="57404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f</a:t>
            </a:r>
            <a:r>
              <a:rPr sz="2850" i="1" spc="10" dirty="0">
                <a:latin typeface="Times New Roman" panose="02020603050405020304"/>
                <a:cs typeface="Times New Roman" panose="02020603050405020304"/>
              </a:rPr>
              <a:t> </a:t>
            </a:r>
            <a:r>
              <a:rPr sz="3750" spc="-200"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65" dirty="0">
                <a:latin typeface="Times New Roman" panose="02020603050405020304"/>
                <a:cs typeface="Times New Roman" panose="02020603050405020304"/>
              </a:rPr>
              <a:t> </a:t>
            </a:r>
            <a:r>
              <a:rPr sz="3750" spc="-484" dirty="0">
                <a:latin typeface="Symbol" panose="05050102010706020507"/>
                <a:cs typeface="Symbol" panose="05050102010706020507"/>
              </a:rPr>
              <a:t></a:t>
            </a:r>
            <a:r>
              <a:rPr sz="2850" i="1" dirty="0">
                <a:latin typeface="Times New Roman" panose="02020603050405020304"/>
                <a:cs typeface="Times New Roman" panose="02020603050405020304"/>
              </a:rPr>
              <a:t>e</a:t>
            </a:r>
            <a:endParaRPr sz="2850">
              <a:latin typeface="Times New Roman" panose="02020603050405020304"/>
              <a:cs typeface="Times New Roman" panose="02020603050405020304"/>
            </a:endParaRPr>
          </a:p>
        </p:txBody>
      </p:sp>
      <p:sp>
        <p:nvSpPr>
          <p:cNvPr id="10" name="object 10"/>
          <p:cNvSpPr txBox="1"/>
          <p:nvPr/>
        </p:nvSpPr>
        <p:spPr>
          <a:xfrm>
            <a:off x="5945844" y="2198382"/>
            <a:ext cx="310515" cy="958850"/>
          </a:xfrm>
          <a:prstGeom prst="rect">
            <a:avLst/>
          </a:prstGeom>
        </p:spPr>
        <p:txBody>
          <a:bodyPr vert="horz" wrap="square" lIns="0" tIns="0" rIns="0" bIns="0" rtlCol="0">
            <a:spAutoFit/>
          </a:bodyPr>
          <a:lstStyle/>
          <a:p>
            <a:pPr marL="12700">
              <a:lnSpc>
                <a:spcPct val="100000"/>
              </a:lnSpc>
            </a:pPr>
            <a:r>
              <a:rPr sz="2850" u="heavy" spc="-80" dirty="0">
                <a:latin typeface="Times New Roman" panose="02020603050405020304"/>
                <a:cs typeface="Times New Roman" panose="02020603050405020304"/>
              </a:rPr>
              <a:t> </a:t>
            </a:r>
            <a:r>
              <a:rPr sz="2850" u="heavy" dirty="0">
                <a:latin typeface="Times New Roman" panose="02020603050405020304"/>
                <a:cs typeface="Times New Roman" panose="02020603050405020304"/>
              </a:rPr>
              <a:t>1</a:t>
            </a:r>
            <a:endParaRPr sz="2850">
              <a:latin typeface="Times New Roman" panose="02020603050405020304"/>
              <a:cs typeface="Times New Roman" panose="02020603050405020304"/>
            </a:endParaRPr>
          </a:p>
          <a:p>
            <a:pPr marL="55245">
              <a:lnSpc>
                <a:spcPct val="100000"/>
              </a:lnSpc>
              <a:spcBef>
                <a:spcPts val="615"/>
              </a:spcBef>
            </a:pPr>
            <a:r>
              <a:rPr sz="2850" i="1" spc="5" dirty="0">
                <a:latin typeface="Times New Roman" panose="02020603050405020304"/>
                <a:cs typeface="Times New Roman" panose="02020603050405020304"/>
              </a:rPr>
              <a:t>N</a:t>
            </a:r>
            <a:endParaRPr sz="2850">
              <a:latin typeface="Times New Roman" panose="02020603050405020304"/>
              <a:cs typeface="Times New Roman" panose="02020603050405020304"/>
            </a:endParaRPr>
          </a:p>
        </p:txBody>
      </p:sp>
      <p:sp>
        <p:nvSpPr>
          <p:cNvPr id="11" name="object 11"/>
          <p:cNvSpPr txBox="1"/>
          <p:nvPr/>
        </p:nvSpPr>
        <p:spPr>
          <a:xfrm>
            <a:off x="4627740" y="2426970"/>
            <a:ext cx="186690" cy="44577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e</a:t>
            </a:r>
            <a:endParaRPr sz="2850">
              <a:latin typeface="Times New Roman" panose="02020603050405020304"/>
              <a:cs typeface="Times New Roman" panose="02020603050405020304"/>
            </a:endParaRPr>
          </a:p>
        </p:txBody>
      </p:sp>
      <p:sp>
        <p:nvSpPr>
          <p:cNvPr id="12" name="object 12"/>
          <p:cNvSpPr txBox="1"/>
          <p:nvPr/>
        </p:nvSpPr>
        <p:spPr>
          <a:xfrm>
            <a:off x="3711816" y="2711208"/>
            <a:ext cx="328295" cy="445770"/>
          </a:xfrm>
          <a:prstGeom prst="rect">
            <a:avLst/>
          </a:prstGeom>
        </p:spPr>
        <p:txBody>
          <a:bodyPr vert="horz" wrap="square" lIns="0" tIns="0" rIns="0" bIns="0" rtlCol="0">
            <a:spAutoFit/>
          </a:bodyPr>
          <a:lstStyle/>
          <a:p>
            <a:pPr marL="12700">
              <a:lnSpc>
                <a:spcPct val="100000"/>
              </a:lnSpc>
            </a:pPr>
            <a:r>
              <a:rPr sz="2850" i="1" spc="5" dirty="0">
                <a:latin typeface="Times New Roman" panose="02020603050405020304"/>
                <a:cs typeface="Times New Roman" panose="02020603050405020304"/>
              </a:rPr>
              <a:t>M</a:t>
            </a:r>
            <a:endParaRPr sz="2850">
              <a:latin typeface="Times New Roman" panose="02020603050405020304"/>
              <a:cs typeface="Times New Roman" panose="02020603050405020304"/>
            </a:endParaRPr>
          </a:p>
        </p:txBody>
      </p:sp>
      <p:sp>
        <p:nvSpPr>
          <p:cNvPr id="13" name="object 13"/>
          <p:cNvSpPr txBox="1"/>
          <p:nvPr/>
        </p:nvSpPr>
        <p:spPr>
          <a:xfrm>
            <a:off x="2308174" y="2312670"/>
            <a:ext cx="1299210" cy="574040"/>
          </a:xfrm>
          <a:prstGeom prst="rect">
            <a:avLst/>
          </a:prstGeom>
        </p:spPr>
        <p:txBody>
          <a:bodyPr vert="horz" wrap="square" lIns="0" tIns="0" rIns="0" bIns="0" rtlCol="0">
            <a:spAutoFit/>
          </a:bodyPr>
          <a:lstStyle/>
          <a:p>
            <a:pPr marL="12700">
              <a:lnSpc>
                <a:spcPct val="100000"/>
              </a:lnSpc>
            </a:pP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425" dirty="0">
                <a:latin typeface="Symbol" panose="05050102010706020507"/>
                <a:cs typeface="Symbol" panose="05050102010706020507"/>
              </a:rPr>
              <a:t></a:t>
            </a:r>
            <a:r>
              <a:rPr sz="2850" i="1" spc="135" dirty="0">
                <a:latin typeface="Times New Roman" panose="02020603050405020304"/>
                <a:cs typeface="Times New Roman" panose="02020603050405020304"/>
              </a:rPr>
              <a:t>u</a:t>
            </a:r>
            <a:r>
              <a:rPr sz="2850" dirty="0">
                <a:latin typeface="Times New Roman" panose="02020603050405020304"/>
                <a:cs typeface="Times New Roman" panose="02020603050405020304"/>
              </a:rPr>
              <a:t>,</a:t>
            </a:r>
            <a:r>
              <a:rPr sz="2850" spc="-370" dirty="0">
                <a:latin typeface="Times New Roman" panose="02020603050405020304"/>
                <a:cs typeface="Times New Roman" panose="02020603050405020304"/>
              </a:rPr>
              <a:t> </a:t>
            </a:r>
            <a:r>
              <a:rPr sz="2850" i="1" spc="204" dirty="0">
                <a:latin typeface="Times New Roman" panose="02020603050405020304"/>
                <a:cs typeface="Times New Roman" panose="02020603050405020304"/>
              </a:rPr>
              <a:t>v</a:t>
            </a:r>
            <a:r>
              <a:rPr sz="3750" spc="-285" dirty="0">
                <a:latin typeface="Symbol" panose="05050102010706020507"/>
                <a:cs typeface="Symbol" panose="05050102010706020507"/>
              </a:rPr>
              <a:t></a:t>
            </a:r>
            <a:r>
              <a:rPr sz="3750" spc="-490" dirty="0">
                <a:latin typeface="Times New Roman" panose="02020603050405020304"/>
                <a:cs typeface="Times New Roman" panose="02020603050405020304"/>
              </a:rPr>
              <a:t> </a:t>
            </a:r>
            <a:r>
              <a:rPr sz="2850" dirty="0">
                <a:latin typeface="Symbol" panose="05050102010706020507"/>
                <a:cs typeface="Symbol" panose="05050102010706020507"/>
              </a:rPr>
              <a:t></a:t>
            </a:r>
            <a:endParaRPr sz="2850">
              <a:latin typeface="Symbol" panose="05050102010706020507"/>
              <a:cs typeface="Symbol" panose="05050102010706020507"/>
            </a:endParaRPr>
          </a:p>
        </p:txBody>
      </p:sp>
      <p:sp>
        <p:nvSpPr>
          <p:cNvPr id="14" name="object 14"/>
          <p:cNvSpPr txBox="1"/>
          <p:nvPr/>
        </p:nvSpPr>
        <p:spPr>
          <a:xfrm>
            <a:off x="8024761" y="2404364"/>
            <a:ext cx="984885" cy="276860"/>
          </a:xfrm>
          <a:prstGeom prst="rect">
            <a:avLst/>
          </a:prstGeom>
        </p:spPr>
        <p:txBody>
          <a:bodyPr vert="horz" wrap="square" lIns="0" tIns="0" rIns="0" bIns="0" rtlCol="0">
            <a:spAutoFit/>
          </a:bodyPr>
          <a:lstStyle/>
          <a:p>
            <a:pPr marL="185420" indent="-172720">
              <a:lnSpc>
                <a:spcPct val="100000"/>
              </a:lnSpc>
              <a:buFont typeface="Symbol" panose="05050102010706020507"/>
              <a:buChar char=""/>
              <a:tabLst>
                <a:tab pos="186055" algn="l"/>
              </a:tabLst>
            </a:pPr>
            <a:r>
              <a:rPr sz="1650" i="1" spc="5" dirty="0">
                <a:latin typeface="Times New Roman" panose="02020603050405020304"/>
                <a:cs typeface="Times New Roman" panose="02020603050405020304"/>
              </a:rPr>
              <a:t>j</a:t>
            </a:r>
            <a:r>
              <a:rPr sz="1650" i="1" spc="-190" dirty="0">
                <a:latin typeface="Times New Roman" panose="02020603050405020304"/>
                <a:cs typeface="Times New Roman" panose="02020603050405020304"/>
              </a:rPr>
              <a:t> </a:t>
            </a:r>
            <a:r>
              <a:rPr sz="1650" spc="45" dirty="0">
                <a:latin typeface="Times New Roman" panose="02020603050405020304"/>
                <a:cs typeface="Times New Roman" panose="02020603050405020304"/>
              </a:rPr>
              <a:t>2</a:t>
            </a:r>
            <a:r>
              <a:rPr sz="1750" i="1" spc="-45" dirty="0">
                <a:latin typeface="Symbol" panose="05050102010706020507"/>
                <a:cs typeface="Symbol" panose="05050102010706020507"/>
              </a:rPr>
              <a:t></a:t>
            </a:r>
            <a:r>
              <a:rPr sz="1650" i="1" spc="5" dirty="0">
                <a:latin typeface="Times New Roman" panose="02020603050405020304"/>
                <a:cs typeface="Times New Roman" panose="02020603050405020304"/>
              </a:rPr>
              <a:t>vy</a:t>
            </a:r>
            <a:r>
              <a:rPr sz="1650" i="1" spc="-114" dirty="0">
                <a:latin typeface="Times New Roman" panose="02020603050405020304"/>
                <a:cs typeface="Times New Roman" panose="02020603050405020304"/>
              </a:rPr>
              <a:t> </a:t>
            </a:r>
            <a:r>
              <a:rPr sz="1650" spc="5" dirty="0">
                <a:latin typeface="Times New Roman" panose="02020603050405020304"/>
                <a:cs typeface="Times New Roman" panose="02020603050405020304"/>
              </a:rPr>
              <a:t>/</a:t>
            </a:r>
            <a:r>
              <a:rPr sz="1650" spc="-70" dirty="0">
                <a:latin typeface="Times New Roman" panose="02020603050405020304"/>
                <a:cs typeface="Times New Roman" panose="02020603050405020304"/>
              </a:rPr>
              <a:t> </a:t>
            </a:r>
            <a:r>
              <a:rPr sz="1650" i="1" spc="10" dirty="0">
                <a:latin typeface="Times New Roman" panose="02020603050405020304"/>
                <a:cs typeface="Times New Roman" panose="02020603050405020304"/>
              </a:rPr>
              <a:t>N</a:t>
            </a:r>
            <a:endParaRPr sz="1650">
              <a:latin typeface="Times New Roman" panose="02020603050405020304"/>
              <a:cs typeface="Times New Roman" panose="02020603050405020304"/>
            </a:endParaRPr>
          </a:p>
        </p:txBody>
      </p:sp>
      <p:sp>
        <p:nvSpPr>
          <p:cNvPr id="15" name="object 15"/>
          <p:cNvSpPr txBox="1"/>
          <p:nvPr/>
        </p:nvSpPr>
        <p:spPr>
          <a:xfrm>
            <a:off x="4812195" y="2404364"/>
            <a:ext cx="1021715" cy="276860"/>
          </a:xfrm>
          <a:prstGeom prst="rect">
            <a:avLst/>
          </a:prstGeom>
        </p:spPr>
        <p:txBody>
          <a:bodyPr vert="horz" wrap="square" lIns="0" tIns="0" rIns="0" bIns="0" rtlCol="0">
            <a:spAutoFit/>
          </a:bodyPr>
          <a:lstStyle/>
          <a:p>
            <a:pPr marL="184785" indent="-172085">
              <a:lnSpc>
                <a:spcPct val="100000"/>
              </a:lnSpc>
              <a:buFont typeface="Symbol" panose="05050102010706020507"/>
              <a:buChar char=""/>
              <a:tabLst>
                <a:tab pos="185420" algn="l"/>
              </a:tabLst>
            </a:pPr>
            <a:r>
              <a:rPr sz="1650" i="1" spc="5" dirty="0">
                <a:latin typeface="Times New Roman" panose="02020603050405020304"/>
                <a:cs typeface="Times New Roman" panose="02020603050405020304"/>
              </a:rPr>
              <a:t>j</a:t>
            </a:r>
            <a:r>
              <a:rPr sz="1650" i="1" spc="-190" dirty="0">
                <a:latin typeface="Times New Roman" panose="02020603050405020304"/>
                <a:cs typeface="Times New Roman" panose="02020603050405020304"/>
              </a:rPr>
              <a:t> </a:t>
            </a:r>
            <a:r>
              <a:rPr sz="1650" spc="45" dirty="0">
                <a:latin typeface="Times New Roman" panose="02020603050405020304"/>
                <a:cs typeface="Times New Roman" panose="02020603050405020304"/>
              </a:rPr>
              <a:t>2</a:t>
            </a:r>
            <a:r>
              <a:rPr sz="1750" i="1" spc="-45" dirty="0">
                <a:latin typeface="Symbol" panose="05050102010706020507"/>
                <a:cs typeface="Symbol" panose="05050102010706020507"/>
              </a:rPr>
              <a:t></a:t>
            </a:r>
            <a:r>
              <a:rPr sz="1650" i="1" spc="5" dirty="0">
                <a:latin typeface="Times New Roman" panose="02020603050405020304"/>
                <a:cs typeface="Times New Roman" panose="02020603050405020304"/>
              </a:rPr>
              <a:t>ux</a:t>
            </a:r>
            <a:r>
              <a:rPr sz="1650" i="1" spc="-130" dirty="0">
                <a:latin typeface="Times New Roman" panose="02020603050405020304"/>
                <a:cs typeface="Times New Roman" panose="02020603050405020304"/>
              </a:rPr>
              <a:t> </a:t>
            </a:r>
            <a:r>
              <a:rPr sz="1650" spc="5" dirty="0">
                <a:latin typeface="Times New Roman" panose="02020603050405020304"/>
                <a:cs typeface="Times New Roman" panose="02020603050405020304"/>
              </a:rPr>
              <a:t>/</a:t>
            </a:r>
            <a:r>
              <a:rPr sz="1650" spc="-125" dirty="0">
                <a:latin typeface="Times New Roman" panose="02020603050405020304"/>
                <a:cs typeface="Times New Roman" panose="02020603050405020304"/>
              </a:rPr>
              <a:t> </a:t>
            </a:r>
            <a:r>
              <a:rPr sz="1650" i="1" spc="15" dirty="0">
                <a:latin typeface="Times New Roman" panose="02020603050405020304"/>
                <a:cs typeface="Times New Roman" panose="02020603050405020304"/>
              </a:rPr>
              <a:t>M</a:t>
            </a:r>
            <a:endParaRPr sz="1650">
              <a:latin typeface="Times New Roman" panose="02020603050405020304"/>
              <a:cs typeface="Times New Roman" panose="02020603050405020304"/>
            </a:endParaRPr>
          </a:p>
        </p:txBody>
      </p:sp>
      <p:sp>
        <p:nvSpPr>
          <p:cNvPr id="16" name="object 16"/>
          <p:cNvSpPr txBox="1"/>
          <p:nvPr/>
        </p:nvSpPr>
        <p:spPr>
          <a:xfrm>
            <a:off x="4691786" y="3373373"/>
            <a:ext cx="186690" cy="44577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e</a:t>
            </a:r>
            <a:endParaRPr sz="2850">
              <a:latin typeface="Times New Roman" panose="02020603050405020304"/>
              <a:cs typeface="Times New Roman" panose="02020603050405020304"/>
            </a:endParaRPr>
          </a:p>
        </p:txBody>
      </p:sp>
      <p:sp>
        <p:nvSpPr>
          <p:cNvPr id="17" name="object 17"/>
          <p:cNvSpPr txBox="1"/>
          <p:nvPr/>
        </p:nvSpPr>
        <p:spPr>
          <a:xfrm>
            <a:off x="5945276" y="3259073"/>
            <a:ext cx="1043940" cy="573405"/>
          </a:xfrm>
          <a:prstGeom prst="rect">
            <a:avLst/>
          </a:prstGeom>
        </p:spPr>
        <p:txBody>
          <a:bodyPr vert="horz" wrap="square" lIns="0" tIns="0" rIns="0" bIns="0" rtlCol="0">
            <a:spAutoFit/>
          </a:bodyPr>
          <a:lstStyle/>
          <a:p>
            <a:pPr marL="12700">
              <a:lnSpc>
                <a:spcPct val="100000"/>
              </a:lnSpc>
            </a:pP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365" dirty="0">
                <a:latin typeface="Times New Roman" panose="02020603050405020304"/>
                <a:cs typeface="Times New Roman" panose="02020603050405020304"/>
              </a:rPr>
              <a:t> </a:t>
            </a:r>
            <a:r>
              <a:rPr sz="2850" i="1" spc="204" dirty="0">
                <a:latin typeface="Times New Roman" panose="02020603050405020304"/>
                <a:cs typeface="Times New Roman" panose="02020603050405020304"/>
              </a:rPr>
              <a:t>v</a:t>
            </a:r>
            <a:r>
              <a:rPr sz="3750" spc="-285" dirty="0">
                <a:latin typeface="Symbol" panose="05050102010706020507"/>
                <a:cs typeface="Symbol" panose="05050102010706020507"/>
              </a:rPr>
              <a:t></a:t>
            </a:r>
            <a:endParaRPr sz="3750">
              <a:latin typeface="Symbol" panose="05050102010706020507"/>
              <a:cs typeface="Symbol" panose="05050102010706020507"/>
            </a:endParaRPr>
          </a:p>
        </p:txBody>
      </p:sp>
      <p:sp>
        <p:nvSpPr>
          <p:cNvPr id="18" name="object 18"/>
          <p:cNvSpPr txBox="1"/>
          <p:nvPr/>
        </p:nvSpPr>
        <p:spPr>
          <a:xfrm>
            <a:off x="3744496" y="3144786"/>
            <a:ext cx="445770" cy="958215"/>
          </a:xfrm>
          <a:prstGeom prst="rect">
            <a:avLst/>
          </a:prstGeom>
        </p:spPr>
        <p:txBody>
          <a:bodyPr vert="horz" wrap="square" lIns="0" tIns="0" rIns="0" bIns="0" rtlCol="0">
            <a:spAutoFit/>
          </a:bodyPr>
          <a:lstStyle/>
          <a:p>
            <a:pPr marL="12700">
              <a:lnSpc>
                <a:spcPct val="100000"/>
              </a:lnSpc>
              <a:tabLst>
                <a:tab pos="431800" algn="l"/>
              </a:tabLst>
            </a:pPr>
            <a:r>
              <a:rPr sz="2850" u="heavy" spc="200" dirty="0">
                <a:latin typeface="Times New Roman" panose="02020603050405020304"/>
                <a:cs typeface="Times New Roman" panose="02020603050405020304"/>
              </a:rPr>
              <a:t> </a:t>
            </a:r>
            <a:r>
              <a:rPr sz="2850" u="heavy" dirty="0">
                <a:latin typeface="Times New Roman" panose="02020603050405020304"/>
                <a:cs typeface="Times New Roman" panose="02020603050405020304"/>
              </a:rPr>
              <a:t>1	</a:t>
            </a:r>
            <a:endParaRPr sz="2850">
              <a:latin typeface="Times New Roman" panose="02020603050405020304"/>
              <a:cs typeface="Times New Roman" panose="02020603050405020304"/>
            </a:endParaRPr>
          </a:p>
          <a:p>
            <a:pPr marL="43815">
              <a:lnSpc>
                <a:spcPct val="100000"/>
              </a:lnSpc>
              <a:spcBef>
                <a:spcPts val="610"/>
              </a:spcBef>
            </a:pPr>
            <a:r>
              <a:rPr sz="2850" i="1" spc="5" dirty="0">
                <a:latin typeface="Times New Roman" panose="02020603050405020304"/>
                <a:cs typeface="Times New Roman" panose="02020603050405020304"/>
              </a:rPr>
              <a:t>M</a:t>
            </a:r>
            <a:endParaRPr sz="2850">
              <a:latin typeface="Times New Roman" panose="02020603050405020304"/>
              <a:cs typeface="Times New Roman" panose="02020603050405020304"/>
            </a:endParaRPr>
          </a:p>
        </p:txBody>
      </p:sp>
      <p:sp>
        <p:nvSpPr>
          <p:cNvPr id="19" name="object 19"/>
          <p:cNvSpPr txBox="1"/>
          <p:nvPr/>
        </p:nvSpPr>
        <p:spPr>
          <a:xfrm>
            <a:off x="4213961" y="2952495"/>
            <a:ext cx="488950" cy="977900"/>
          </a:xfrm>
          <a:prstGeom prst="rect">
            <a:avLst/>
          </a:prstGeom>
        </p:spPr>
        <p:txBody>
          <a:bodyPr vert="horz" wrap="square" lIns="0" tIns="0" rIns="0" bIns="0" rtlCol="0">
            <a:spAutoFit/>
          </a:bodyPr>
          <a:lstStyle/>
          <a:p>
            <a:pPr marL="33020" marR="5080" indent="-20955">
              <a:lnSpc>
                <a:spcPts val="1810"/>
              </a:lnSpc>
            </a:pPr>
            <a:r>
              <a:rPr sz="1650" i="1" spc="145" dirty="0">
                <a:latin typeface="Times New Roman" panose="02020603050405020304"/>
                <a:cs typeface="Times New Roman" panose="02020603050405020304"/>
              </a:rPr>
              <a:t>x</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 </a:t>
            </a:r>
            <a:r>
              <a:rPr sz="1650" i="1" spc="10" dirty="0">
                <a:latin typeface="Times New Roman" panose="02020603050405020304"/>
                <a:cs typeface="Times New Roman" panose="02020603050405020304"/>
              </a:rPr>
              <a:t>M</a:t>
            </a:r>
            <a:r>
              <a:rPr sz="1650" i="1" spc="-5" dirty="0">
                <a:latin typeface="Times New Roman" panose="02020603050405020304"/>
                <a:cs typeface="Times New Roman" panose="02020603050405020304"/>
              </a:rPr>
              <a:t>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a:p>
            <a:pPr marL="44450">
              <a:lnSpc>
                <a:spcPts val="4060"/>
              </a:lnSpc>
            </a:pPr>
            <a:r>
              <a:rPr sz="4250" spc="25" dirty="0">
                <a:latin typeface="Symbol" panose="05050102010706020507"/>
                <a:cs typeface="Symbol" panose="05050102010706020507"/>
              </a:rPr>
              <a:t></a:t>
            </a:r>
            <a:endParaRPr sz="4250">
              <a:latin typeface="Symbol" panose="05050102010706020507"/>
              <a:cs typeface="Symbol" panose="05050102010706020507"/>
            </a:endParaRPr>
          </a:p>
        </p:txBody>
      </p:sp>
      <p:sp>
        <p:nvSpPr>
          <p:cNvPr id="20" name="object 20"/>
          <p:cNvSpPr txBox="1"/>
          <p:nvPr/>
        </p:nvSpPr>
        <p:spPr>
          <a:xfrm>
            <a:off x="4277245" y="3873233"/>
            <a:ext cx="373380" cy="264160"/>
          </a:xfrm>
          <a:prstGeom prst="rect">
            <a:avLst/>
          </a:prstGeom>
        </p:spPr>
        <p:txBody>
          <a:bodyPr vert="horz" wrap="square" lIns="0" tIns="0" rIns="0" bIns="0" rtlCol="0">
            <a:spAutoFit/>
          </a:bodyPr>
          <a:lstStyle/>
          <a:p>
            <a:pPr marL="12700">
              <a:lnSpc>
                <a:spcPct val="100000"/>
              </a:lnSpc>
            </a:pPr>
            <a:r>
              <a:rPr sz="1650" i="1" spc="5" dirty="0">
                <a:latin typeface="Times New Roman" panose="02020603050405020304"/>
                <a:cs typeface="Times New Roman" panose="02020603050405020304"/>
              </a:rPr>
              <a:t>x</a:t>
            </a:r>
            <a:r>
              <a:rPr sz="1650" i="1" spc="-265" dirty="0">
                <a:latin typeface="Times New Roman" panose="02020603050405020304"/>
                <a:cs typeface="Times New Roman" panose="02020603050405020304"/>
              </a:rPr>
              <a:t> </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21" name="object 21"/>
          <p:cNvSpPr txBox="1"/>
          <p:nvPr/>
        </p:nvSpPr>
        <p:spPr>
          <a:xfrm>
            <a:off x="3445890" y="3373373"/>
            <a:ext cx="224790" cy="440055"/>
          </a:xfrm>
          <a:prstGeom prst="rect">
            <a:avLst/>
          </a:prstGeom>
        </p:spPr>
        <p:txBody>
          <a:bodyPr vert="horz" wrap="square" lIns="0" tIns="0" rIns="0" bIns="0" rtlCol="0">
            <a:spAutoFit/>
          </a:bodyPr>
          <a:lstStyle/>
          <a:p>
            <a:pPr marL="12700">
              <a:lnSpc>
                <a:spcPct val="100000"/>
              </a:lnSpc>
            </a:pPr>
            <a:r>
              <a:rPr sz="2850" dirty="0">
                <a:latin typeface="Symbol" panose="05050102010706020507"/>
                <a:cs typeface="Symbol" panose="05050102010706020507"/>
              </a:rPr>
              <a:t></a:t>
            </a:r>
            <a:endParaRPr sz="2850">
              <a:latin typeface="Symbol" panose="05050102010706020507"/>
              <a:cs typeface="Symbol" panose="05050102010706020507"/>
            </a:endParaRPr>
          </a:p>
        </p:txBody>
      </p:sp>
      <p:sp>
        <p:nvSpPr>
          <p:cNvPr id="22" name="object 22"/>
          <p:cNvSpPr txBox="1"/>
          <p:nvPr/>
        </p:nvSpPr>
        <p:spPr>
          <a:xfrm>
            <a:off x="4876177" y="3350755"/>
            <a:ext cx="1022985" cy="276860"/>
          </a:xfrm>
          <a:prstGeom prst="rect">
            <a:avLst/>
          </a:prstGeom>
        </p:spPr>
        <p:txBody>
          <a:bodyPr vert="horz" wrap="square" lIns="0" tIns="0" rIns="0" bIns="0" rtlCol="0">
            <a:spAutoFit/>
          </a:bodyPr>
          <a:lstStyle/>
          <a:p>
            <a:pPr marL="184785" indent="-172085">
              <a:lnSpc>
                <a:spcPct val="100000"/>
              </a:lnSpc>
              <a:buFont typeface="Symbol" panose="05050102010706020507"/>
              <a:buChar char=""/>
              <a:tabLst>
                <a:tab pos="185420" algn="l"/>
              </a:tabLst>
            </a:pPr>
            <a:r>
              <a:rPr sz="1650" i="1" spc="5" dirty="0">
                <a:latin typeface="Times New Roman" panose="02020603050405020304"/>
                <a:cs typeface="Times New Roman" panose="02020603050405020304"/>
              </a:rPr>
              <a:t>j</a:t>
            </a:r>
            <a:r>
              <a:rPr sz="1650" i="1" spc="-185" dirty="0">
                <a:latin typeface="Times New Roman" panose="02020603050405020304"/>
                <a:cs typeface="Times New Roman" panose="02020603050405020304"/>
              </a:rPr>
              <a:t> </a:t>
            </a:r>
            <a:r>
              <a:rPr sz="1650" spc="45" dirty="0">
                <a:latin typeface="Times New Roman" panose="02020603050405020304"/>
                <a:cs typeface="Times New Roman" panose="02020603050405020304"/>
              </a:rPr>
              <a:t>2</a:t>
            </a:r>
            <a:r>
              <a:rPr sz="1750" i="1" spc="-55" dirty="0">
                <a:latin typeface="Symbol" panose="05050102010706020507"/>
                <a:cs typeface="Symbol" panose="05050102010706020507"/>
              </a:rPr>
              <a:t></a:t>
            </a:r>
            <a:r>
              <a:rPr sz="1650" i="1" spc="5" dirty="0">
                <a:latin typeface="Times New Roman" panose="02020603050405020304"/>
                <a:cs typeface="Times New Roman" panose="02020603050405020304"/>
              </a:rPr>
              <a:t>ux</a:t>
            </a:r>
            <a:r>
              <a:rPr sz="1650" i="1" spc="-130" dirty="0">
                <a:latin typeface="Times New Roman" panose="02020603050405020304"/>
                <a:cs typeface="Times New Roman" panose="02020603050405020304"/>
              </a:rPr>
              <a:t> </a:t>
            </a:r>
            <a:r>
              <a:rPr sz="1650" spc="5" dirty="0">
                <a:latin typeface="Times New Roman" panose="02020603050405020304"/>
                <a:cs typeface="Times New Roman" panose="02020603050405020304"/>
              </a:rPr>
              <a:t>/</a:t>
            </a:r>
            <a:r>
              <a:rPr sz="1650" spc="-114" dirty="0">
                <a:latin typeface="Times New Roman" panose="02020603050405020304"/>
                <a:cs typeface="Times New Roman" panose="02020603050405020304"/>
              </a:rPr>
              <a:t> </a:t>
            </a:r>
            <a:r>
              <a:rPr sz="1650" i="1" spc="10" dirty="0">
                <a:latin typeface="Times New Roman" panose="02020603050405020304"/>
                <a:cs typeface="Times New Roman" panose="02020603050405020304"/>
              </a:rPr>
              <a:t>M</a:t>
            </a:r>
            <a:endParaRPr sz="1650">
              <a:latin typeface="Times New Roman" panose="02020603050405020304"/>
              <a:cs typeface="Times New Roman" panose="02020603050405020304"/>
            </a:endParaRPr>
          </a:p>
        </p:txBody>
      </p:sp>
      <p:sp>
        <p:nvSpPr>
          <p:cNvPr id="23" name="object 23"/>
          <p:cNvSpPr/>
          <p:nvPr/>
        </p:nvSpPr>
        <p:spPr>
          <a:xfrm>
            <a:off x="5851283" y="1977389"/>
            <a:ext cx="3383279" cy="1440180"/>
          </a:xfrm>
          <a:custGeom>
            <a:avLst/>
            <a:gdLst/>
            <a:ahLst/>
            <a:cxnLst/>
            <a:rect l="l" t="t" r="r" b="b"/>
            <a:pathLst>
              <a:path w="3383279" h="1440179">
                <a:moveTo>
                  <a:pt x="1691639" y="0"/>
                </a:moveTo>
                <a:lnTo>
                  <a:pt x="1625219" y="544"/>
                </a:lnTo>
                <a:lnTo>
                  <a:pt x="1559446" y="2166"/>
                </a:lnTo>
                <a:lnTo>
                  <a:pt x="1494369" y="4843"/>
                </a:lnTo>
                <a:lnTo>
                  <a:pt x="1430034" y="8557"/>
                </a:lnTo>
                <a:lnTo>
                  <a:pt x="1366488" y="13287"/>
                </a:lnTo>
                <a:lnTo>
                  <a:pt x="1303779" y="19014"/>
                </a:lnTo>
                <a:lnTo>
                  <a:pt x="1241954" y="25717"/>
                </a:lnTo>
                <a:lnTo>
                  <a:pt x="1181059" y="33376"/>
                </a:lnTo>
                <a:lnTo>
                  <a:pt x="1121141" y="41972"/>
                </a:lnTo>
                <a:lnTo>
                  <a:pt x="1062248" y="51484"/>
                </a:lnTo>
                <a:lnTo>
                  <a:pt x="1004426" y="61893"/>
                </a:lnTo>
                <a:lnTo>
                  <a:pt x="947723" y="73178"/>
                </a:lnTo>
                <a:lnTo>
                  <a:pt x="892186" y="85320"/>
                </a:lnTo>
                <a:lnTo>
                  <a:pt x="837861" y="98298"/>
                </a:lnTo>
                <a:lnTo>
                  <a:pt x="784796" y="112092"/>
                </a:lnTo>
                <a:lnTo>
                  <a:pt x="733037" y="126683"/>
                </a:lnTo>
                <a:lnTo>
                  <a:pt x="682632" y="142050"/>
                </a:lnTo>
                <a:lnTo>
                  <a:pt x="633628" y="158173"/>
                </a:lnTo>
                <a:lnTo>
                  <a:pt x="586072" y="175033"/>
                </a:lnTo>
                <a:lnTo>
                  <a:pt x="540010" y="192610"/>
                </a:lnTo>
                <a:lnTo>
                  <a:pt x="495490" y="210883"/>
                </a:lnTo>
                <a:lnTo>
                  <a:pt x="452559" y="229832"/>
                </a:lnTo>
                <a:lnTo>
                  <a:pt x="411264" y="249438"/>
                </a:lnTo>
                <a:lnTo>
                  <a:pt x="371651" y="269681"/>
                </a:lnTo>
                <a:lnTo>
                  <a:pt x="333769" y="290540"/>
                </a:lnTo>
                <a:lnTo>
                  <a:pt x="297663" y="311995"/>
                </a:lnTo>
                <a:lnTo>
                  <a:pt x="263381" y="334027"/>
                </a:lnTo>
                <a:lnTo>
                  <a:pt x="230970" y="356616"/>
                </a:lnTo>
                <a:lnTo>
                  <a:pt x="200477" y="379740"/>
                </a:lnTo>
                <a:lnTo>
                  <a:pt x="145433" y="427520"/>
                </a:lnTo>
                <a:lnTo>
                  <a:pt x="98626" y="477205"/>
                </a:lnTo>
                <a:lnTo>
                  <a:pt x="60430" y="528637"/>
                </a:lnTo>
                <a:lnTo>
                  <a:pt x="31223" y="581655"/>
                </a:lnTo>
                <a:lnTo>
                  <a:pt x="11381" y="636099"/>
                </a:lnTo>
                <a:lnTo>
                  <a:pt x="1280" y="691809"/>
                </a:lnTo>
                <a:lnTo>
                  <a:pt x="0" y="720090"/>
                </a:lnTo>
                <a:lnTo>
                  <a:pt x="1280" y="748370"/>
                </a:lnTo>
                <a:lnTo>
                  <a:pt x="11381" y="804080"/>
                </a:lnTo>
                <a:lnTo>
                  <a:pt x="31223" y="858524"/>
                </a:lnTo>
                <a:lnTo>
                  <a:pt x="60430" y="911542"/>
                </a:lnTo>
                <a:lnTo>
                  <a:pt x="98626" y="962974"/>
                </a:lnTo>
                <a:lnTo>
                  <a:pt x="145433" y="1012659"/>
                </a:lnTo>
                <a:lnTo>
                  <a:pt x="200477" y="1060439"/>
                </a:lnTo>
                <a:lnTo>
                  <a:pt x="230970" y="1083564"/>
                </a:lnTo>
                <a:lnTo>
                  <a:pt x="263381" y="1106152"/>
                </a:lnTo>
                <a:lnTo>
                  <a:pt x="297663" y="1128184"/>
                </a:lnTo>
                <a:lnTo>
                  <a:pt x="333769" y="1149639"/>
                </a:lnTo>
                <a:lnTo>
                  <a:pt x="371651" y="1170498"/>
                </a:lnTo>
                <a:lnTo>
                  <a:pt x="411264" y="1190741"/>
                </a:lnTo>
                <a:lnTo>
                  <a:pt x="452559" y="1210347"/>
                </a:lnTo>
                <a:lnTo>
                  <a:pt x="495490" y="1229296"/>
                </a:lnTo>
                <a:lnTo>
                  <a:pt x="540010" y="1247569"/>
                </a:lnTo>
                <a:lnTo>
                  <a:pt x="586072" y="1265146"/>
                </a:lnTo>
                <a:lnTo>
                  <a:pt x="633628" y="1282006"/>
                </a:lnTo>
                <a:lnTo>
                  <a:pt x="682632" y="1298129"/>
                </a:lnTo>
                <a:lnTo>
                  <a:pt x="733037" y="1313496"/>
                </a:lnTo>
                <a:lnTo>
                  <a:pt x="784796" y="1328087"/>
                </a:lnTo>
                <a:lnTo>
                  <a:pt x="837861" y="1341882"/>
                </a:lnTo>
                <a:lnTo>
                  <a:pt x="892186" y="1354859"/>
                </a:lnTo>
                <a:lnTo>
                  <a:pt x="947723" y="1367001"/>
                </a:lnTo>
                <a:lnTo>
                  <a:pt x="1004426" y="1378286"/>
                </a:lnTo>
                <a:lnTo>
                  <a:pt x="1062248" y="1388695"/>
                </a:lnTo>
                <a:lnTo>
                  <a:pt x="1121141" y="1398207"/>
                </a:lnTo>
                <a:lnTo>
                  <a:pt x="1181059" y="1406803"/>
                </a:lnTo>
                <a:lnTo>
                  <a:pt x="1241954" y="1414462"/>
                </a:lnTo>
                <a:lnTo>
                  <a:pt x="1303779" y="1421165"/>
                </a:lnTo>
                <a:lnTo>
                  <a:pt x="1366488" y="1426892"/>
                </a:lnTo>
                <a:lnTo>
                  <a:pt x="1430034" y="1431622"/>
                </a:lnTo>
                <a:lnTo>
                  <a:pt x="1494369" y="1435336"/>
                </a:lnTo>
                <a:lnTo>
                  <a:pt x="1559446" y="1438013"/>
                </a:lnTo>
                <a:lnTo>
                  <a:pt x="1625219" y="1439635"/>
                </a:lnTo>
                <a:lnTo>
                  <a:pt x="1691639" y="1440180"/>
                </a:lnTo>
                <a:lnTo>
                  <a:pt x="1758060" y="1439635"/>
                </a:lnTo>
                <a:lnTo>
                  <a:pt x="1823833" y="1438013"/>
                </a:lnTo>
                <a:lnTo>
                  <a:pt x="1888910" y="1435336"/>
                </a:lnTo>
                <a:lnTo>
                  <a:pt x="1953245" y="1431622"/>
                </a:lnTo>
                <a:lnTo>
                  <a:pt x="2016791" y="1426892"/>
                </a:lnTo>
                <a:lnTo>
                  <a:pt x="2079500" y="1421165"/>
                </a:lnTo>
                <a:lnTo>
                  <a:pt x="2141325" y="1414462"/>
                </a:lnTo>
                <a:lnTo>
                  <a:pt x="2202220" y="1406803"/>
                </a:lnTo>
                <a:lnTo>
                  <a:pt x="2262138" y="1398207"/>
                </a:lnTo>
                <a:lnTo>
                  <a:pt x="2321031" y="1388695"/>
                </a:lnTo>
                <a:lnTo>
                  <a:pt x="2378853" y="1378286"/>
                </a:lnTo>
                <a:lnTo>
                  <a:pt x="2435556" y="1367001"/>
                </a:lnTo>
                <a:lnTo>
                  <a:pt x="2491093" y="1354859"/>
                </a:lnTo>
                <a:lnTo>
                  <a:pt x="2545418" y="1341882"/>
                </a:lnTo>
                <a:lnTo>
                  <a:pt x="2598483" y="1328087"/>
                </a:lnTo>
                <a:lnTo>
                  <a:pt x="2650242" y="1313496"/>
                </a:lnTo>
                <a:lnTo>
                  <a:pt x="2700647" y="1298129"/>
                </a:lnTo>
                <a:lnTo>
                  <a:pt x="2749651" y="1282006"/>
                </a:lnTo>
                <a:lnTo>
                  <a:pt x="2797207" y="1265146"/>
                </a:lnTo>
                <a:lnTo>
                  <a:pt x="2843269" y="1247569"/>
                </a:lnTo>
                <a:lnTo>
                  <a:pt x="2887789" y="1229296"/>
                </a:lnTo>
                <a:lnTo>
                  <a:pt x="2930720" y="1210347"/>
                </a:lnTo>
                <a:lnTo>
                  <a:pt x="2972015" y="1190741"/>
                </a:lnTo>
                <a:lnTo>
                  <a:pt x="3011628" y="1170498"/>
                </a:lnTo>
                <a:lnTo>
                  <a:pt x="3049510" y="1149639"/>
                </a:lnTo>
                <a:lnTo>
                  <a:pt x="3085616" y="1128184"/>
                </a:lnTo>
                <a:lnTo>
                  <a:pt x="3119898" y="1106152"/>
                </a:lnTo>
                <a:lnTo>
                  <a:pt x="3152309" y="1083564"/>
                </a:lnTo>
                <a:lnTo>
                  <a:pt x="3182802" y="1060439"/>
                </a:lnTo>
                <a:lnTo>
                  <a:pt x="3237846" y="1012659"/>
                </a:lnTo>
                <a:lnTo>
                  <a:pt x="3284653" y="962974"/>
                </a:lnTo>
                <a:lnTo>
                  <a:pt x="3322849" y="911542"/>
                </a:lnTo>
                <a:lnTo>
                  <a:pt x="3352056" y="858524"/>
                </a:lnTo>
                <a:lnTo>
                  <a:pt x="3371898" y="804080"/>
                </a:lnTo>
                <a:lnTo>
                  <a:pt x="3381999" y="748370"/>
                </a:lnTo>
                <a:lnTo>
                  <a:pt x="3383279" y="720090"/>
                </a:lnTo>
                <a:lnTo>
                  <a:pt x="3381999" y="691809"/>
                </a:lnTo>
                <a:lnTo>
                  <a:pt x="3371898" y="636099"/>
                </a:lnTo>
                <a:lnTo>
                  <a:pt x="3352056" y="581655"/>
                </a:lnTo>
                <a:lnTo>
                  <a:pt x="3322849" y="528637"/>
                </a:lnTo>
                <a:lnTo>
                  <a:pt x="3284653" y="477205"/>
                </a:lnTo>
                <a:lnTo>
                  <a:pt x="3237846" y="427520"/>
                </a:lnTo>
                <a:lnTo>
                  <a:pt x="3182802" y="379740"/>
                </a:lnTo>
                <a:lnTo>
                  <a:pt x="3152309" y="356616"/>
                </a:lnTo>
                <a:lnTo>
                  <a:pt x="3119898" y="334027"/>
                </a:lnTo>
                <a:lnTo>
                  <a:pt x="3085616" y="311995"/>
                </a:lnTo>
                <a:lnTo>
                  <a:pt x="3049510" y="290540"/>
                </a:lnTo>
                <a:lnTo>
                  <a:pt x="3011628" y="269681"/>
                </a:lnTo>
                <a:lnTo>
                  <a:pt x="2972015" y="249438"/>
                </a:lnTo>
                <a:lnTo>
                  <a:pt x="2930720" y="229832"/>
                </a:lnTo>
                <a:lnTo>
                  <a:pt x="2887789" y="210883"/>
                </a:lnTo>
                <a:lnTo>
                  <a:pt x="2843269" y="192610"/>
                </a:lnTo>
                <a:lnTo>
                  <a:pt x="2797207" y="175033"/>
                </a:lnTo>
                <a:lnTo>
                  <a:pt x="2749651" y="158173"/>
                </a:lnTo>
                <a:lnTo>
                  <a:pt x="2700647" y="142050"/>
                </a:lnTo>
                <a:lnTo>
                  <a:pt x="2650242" y="126683"/>
                </a:lnTo>
                <a:lnTo>
                  <a:pt x="2598483" y="112092"/>
                </a:lnTo>
                <a:lnTo>
                  <a:pt x="2545418" y="98298"/>
                </a:lnTo>
                <a:lnTo>
                  <a:pt x="2491093" y="85320"/>
                </a:lnTo>
                <a:lnTo>
                  <a:pt x="2435556" y="73178"/>
                </a:lnTo>
                <a:lnTo>
                  <a:pt x="2378853" y="61893"/>
                </a:lnTo>
                <a:lnTo>
                  <a:pt x="2321031" y="51484"/>
                </a:lnTo>
                <a:lnTo>
                  <a:pt x="2262138" y="41972"/>
                </a:lnTo>
                <a:lnTo>
                  <a:pt x="2202220" y="33376"/>
                </a:lnTo>
                <a:lnTo>
                  <a:pt x="2141325" y="25717"/>
                </a:lnTo>
                <a:lnTo>
                  <a:pt x="2079500" y="19014"/>
                </a:lnTo>
                <a:lnTo>
                  <a:pt x="2016791" y="13287"/>
                </a:lnTo>
                <a:lnTo>
                  <a:pt x="1953245" y="8557"/>
                </a:lnTo>
                <a:lnTo>
                  <a:pt x="1888910" y="4843"/>
                </a:lnTo>
                <a:lnTo>
                  <a:pt x="1823833" y="2166"/>
                </a:lnTo>
                <a:lnTo>
                  <a:pt x="1758060" y="544"/>
                </a:lnTo>
                <a:lnTo>
                  <a:pt x="1691639" y="0"/>
                </a:lnTo>
                <a:close/>
              </a:path>
            </a:pathLst>
          </a:custGeom>
          <a:ln w="19050">
            <a:solidFill>
              <a:srgbClr val="FF0000"/>
            </a:solidFill>
          </a:ln>
        </p:spPr>
        <p:txBody>
          <a:bodyPr wrap="square" lIns="0" tIns="0" rIns="0" bIns="0" rtlCol="0"/>
          <a:lstStyle/>
          <a:p>
            <a:endParaRPr/>
          </a:p>
        </p:txBody>
      </p:sp>
      <p:sp>
        <p:nvSpPr>
          <p:cNvPr id="24" name="object 24"/>
          <p:cNvSpPr txBox="1"/>
          <p:nvPr/>
        </p:nvSpPr>
        <p:spPr>
          <a:xfrm>
            <a:off x="1754251" y="933196"/>
            <a:ext cx="2371725" cy="171132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marL="12700">
              <a:lnSpc>
                <a:spcPts val="3690"/>
              </a:lnSpc>
              <a:spcBef>
                <a:spcPts val="2580"/>
              </a:spcBef>
            </a:pPr>
            <a:r>
              <a:rPr sz="2200" dirty="0">
                <a:solidFill>
                  <a:srgbClr val="EE2B0A"/>
                </a:solidFill>
                <a:latin typeface="新宋体" panose="02010609030101010101" charset="-122"/>
                <a:cs typeface="新宋体" panose="02010609030101010101" charset="-122"/>
              </a:rPr>
              <a:t>6.</a:t>
            </a:r>
            <a:r>
              <a:rPr sz="2200"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分离性</a:t>
            </a:r>
            <a:endParaRPr sz="3200">
              <a:latin typeface="新宋体" panose="02010609030101010101" charset="-122"/>
              <a:cs typeface="新宋体" panose="02010609030101010101" charset="-122"/>
            </a:endParaRPr>
          </a:p>
          <a:p>
            <a:pPr marR="5080" algn="r">
              <a:lnSpc>
                <a:spcPts val="3270"/>
              </a:lnSpc>
              <a:tabLst>
                <a:tab pos="419100" algn="l"/>
              </a:tabLst>
            </a:pPr>
            <a:r>
              <a:rPr sz="2850" u="heavy" spc="200" dirty="0">
                <a:latin typeface="Times New Roman" panose="02020603050405020304"/>
                <a:cs typeface="Times New Roman" panose="02020603050405020304"/>
              </a:rPr>
              <a:t> </a:t>
            </a:r>
            <a:r>
              <a:rPr sz="2850" u="heavy" dirty="0">
                <a:latin typeface="Times New Roman" panose="02020603050405020304"/>
                <a:cs typeface="Times New Roman" panose="02020603050405020304"/>
              </a:rPr>
              <a:t>1	</a:t>
            </a:r>
            <a:endParaRPr sz="2850">
              <a:latin typeface="Times New Roman" panose="02020603050405020304"/>
              <a:cs typeface="Times New Roman" panose="02020603050405020304"/>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721865"/>
            <a:ext cx="6981190" cy="487680"/>
          </a:xfrm>
          <a:prstGeom prst="rect">
            <a:avLst/>
          </a:prstGeom>
        </p:spPr>
        <p:txBody>
          <a:bodyPr vert="horz" wrap="square" lIns="0" tIns="0" rIns="0" bIns="0" rtlCol="0">
            <a:spAutoFit/>
          </a:bodyPr>
          <a:lstStyle/>
          <a:p>
            <a:pPr marL="12700">
              <a:lnSpc>
                <a:spcPct val="100000"/>
              </a:lnSpc>
            </a:pPr>
            <a:r>
              <a:rPr sz="2200" dirty="0">
                <a:solidFill>
                  <a:srgbClr val="EE2B0A"/>
                </a:solidFill>
                <a:latin typeface="新宋体" panose="02010609030101010101" charset="-122"/>
                <a:cs typeface="新宋体" panose="02010609030101010101" charset="-122"/>
              </a:rPr>
              <a:t>6.</a:t>
            </a:r>
            <a:r>
              <a:rPr sz="2200"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分离性</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二维傅里叶变换的全过程</a:t>
            </a:r>
            <a:endParaRPr sz="3200">
              <a:latin typeface="新宋体" panose="02010609030101010101" charset="-122"/>
              <a:cs typeface="新宋体" panose="02010609030101010101" charset="-122"/>
            </a:endParaRPr>
          </a:p>
        </p:txBody>
      </p:sp>
      <p:sp>
        <p:nvSpPr>
          <p:cNvPr id="6" name="object 6"/>
          <p:cNvSpPr txBox="1"/>
          <p:nvPr/>
        </p:nvSpPr>
        <p:spPr>
          <a:xfrm>
            <a:off x="2211451" y="4339590"/>
            <a:ext cx="6578600" cy="2003425"/>
          </a:xfrm>
          <a:prstGeom prst="rect">
            <a:avLst/>
          </a:prstGeom>
        </p:spPr>
        <p:txBody>
          <a:bodyPr vert="horz" wrap="square" lIns="0" tIns="0" rIns="0" bIns="0" rtlCol="0">
            <a:spAutoFit/>
          </a:bodyPr>
          <a:lstStyle/>
          <a:p>
            <a:pPr marL="12700">
              <a:lnSpc>
                <a:spcPct val="100000"/>
              </a:lnSpc>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先通过沿输入图像的每一行计算一维变换</a:t>
            </a:r>
            <a:endParaRPr sz="2400">
              <a:latin typeface="新宋体" panose="02010609030101010101" charset="-122"/>
              <a:cs typeface="新宋体" panose="02010609030101010101" charset="-122"/>
            </a:endParaRPr>
          </a:p>
          <a:p>
            <a:pPr marL="12700">
              <a:lnSpc>
                <a:spcPct val="100000"/>
              </a:lnSpc>
              <a:spcBef>
                <a:spcPts val="1430"/>
              </a:spcBef>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再沿中间结果的每一列计算一维变换</a:t>
            </a:r>
            <a:endParaRPr sz="2400">
              <a:latin typeface="新宋体" panose="02010609030101010101" charset="-122"/>
              <a:cs typeface="新宋体" panose="02010609030101010101" charset="-122"/>
            </a:endParaRPr>
          </a:p>
          <a:p>
            <a:pPr marL="12700">
              <a:lnSpc>
                <a:spcPct val="100000"/>
              </a:lnSpc>
              <a:spcBef>
                <a:spcPts val="1430"/>
              </a:spcBef>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可以改变上述顺序，即先列后行</a:t>
            </a:r>
            <a:endParaRPr sz="2400">
              <a:latin typeface="新宋体" panose="02010609030101010101" charset="-122"/>
              <a:cs typeface="新宋体" panose="02010609030101010101" charset="-122"/>
            </a:endParaRPr>
          </a:p>
          <a:p>
            <a:pPr marL="12700">
              <a:lnSpc>
                <a:spcPts val="2840"/>
              </a:lnSpc>
              <a:spcBef>
                <a:spcPts val="1425"/>
              </a:spcBef>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上述相似的过程也可以计算二维傅里叶反变换</a:t>
            </a:r>
            <a:endParaRPr sz="2400">
              <a:latin typeface="新宋体" panose="02010609030101010101" charset="-122"/>
              <a:cs typeface="新宋体" panose="02010609030101010101" charset="-122"/>
            </a:endParaRPr>
          </a:p>
        </p:txBody>
      </p:sp>
      <p:sp>
        <p:nvSpPr>
          <p:cNvPr id="7" name="object 7"/>
          <p:cNvSpPr/>
          <p:nvPr/>
        </p:nvSpPr>
        <p:spPr>
          <a:xfrm>
            <a:off x="2616593" y="2523744"/>
            <a:ext cx="6043421" cy="1614677"/>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7651" y="5655856"/>
            <a:ext cx="381635" cy="418465"/>
          </a:xfrm>
          <a:prstGeom prst="rect">
            <a:avLst/>
          </a:prstGeom>
        </p:spPr>
        <p:txBody>
          <a:bodyPr vert="horz" wrap="square" lIns="0" tIns="0" rIns="0" bIns="0" rtlCol="0">
            <a:spAutoFit/>
          </a:bodyPr>
          <a:lstStyle/>
          <a:p>
            <a:pPr marL="12700">
              <a:lnSpc>
                <a:spcPts val="3295"/>
              </a:lnSpc>
            </a:pPr>
            <a:r>
              <a:rPr sz="2800" dirty="0">
                <a:latin typeface="新宋体" panose="02010609030101010101" charset="-122"/>
                <a:cs typeface="新宋体" panose="02010609030101010101" charset="-122"/>
              </a:rPr>
              <a:t>而</a:t>
            </a:r>
            <a:endParaRPr sz="2800">
              <a:latin typeface="新宋体" panose="02010609030101010101" charset="-122"/>
              <a:cs typeface="新宋体" panose="02010609030101010101" charset="-122"/>
            </a:endParaRPr>
          </a:p>
        </p:txBody>
      </p:sp>
      <p:sp>
        <p:nvSpPr>
          <p:cNvPr id="6" name="object 6"/>
          <p:cNvSpPr txBox="1"/>
          <p:nvPr/>
        </p:nvSpPr>
        <p:spPr>
          <a:xfrm>
            <a:off x="4614036" y="3135376"/>
            <a:ext cx="920115" cy="650240"/>
          </a:xfrm>
          <a:prstGeom prst="rect">
            <a:avLst/>
          </a:prstGeom>
        </p:spPr>
        <p:txBody>
          <a:bodyPr vert="horz" wrap="square" lIns="0" tIns="0" rIns="0" bIns="0" rtlCol="0">
            <a:spAutoFit/>
          </a:bodyPr>
          <a:lstStyle/>
          <a:p>
            <a:pPr marL="12700">
              <a:lnSpc>
                <a:spcPct val="100000"/>
              </a:lnSpc>
            </a:pPr>
            <a:r>
              <a:rPr sz="4250" spc="484" dirty="0">
                <a:latin typeface="Symbol" panose="05050102010706020507"/>
                <a:cs typeface="Symbol" panose="05050102010706020507"/>
              </a:rPr>
              <a:t></a:t>
            </a:r>
            <a:r>
              <a:rPr sz="4250" spc="25" dirty="0">
                <a:latin typeface="Symbol" panose="05050102010706020507"/>
                <a:cs typeface="Symbol" panose="05050102010706020507"/>
              </a:rPr>
              <a:t></a:t>
            </a:r>
            <a:r>
              <a:rPr sz="4250" spc="-600" dirty="0">
                <a:latin typeface="Times New Roman" panose="02020603050405020304"/>
                <a:cs typeface="Times New Roman" panose="02020603050405020304"/>
              </a:rPr>
              <a:t> </a:t>
            </a:r>
            <a:endParaRPr sz="4250">
              <a:latin typeface="Times New Roman" panose="02020603050405020304"/>
              <a:cs typeface="Times New Roman" panose="02020603050405020304"/>
            </a:endParaRPr>
          </a:p>
        </p:txBody>
      </p:sp>
      <p:sp>
        <p:nvSpPr>
          <p:cNvPr id="7" name="object 7"/>
          <p:cNvSpPr txBox="1"/>
          <p:nvPr/>
        </p:nvSpPr>
        <p:spPr>
          <a:xfrm>
            <a:off x="4645278" y="3728465"/>
            <a:ext cx="827405" cy="264160"/>
          </a:xfrm>
          <a:prstGeom prst="rect">
            <a:avLst/>
          </a:prstGeom>
        </p:spPr>
        <p:txBody>
          <a:bodyPr vert="horz" wrap="square" lIns="0" tIns="0" rIns="0" bIns="0" rtlCol="0">
            <a:spAutoFit/>
          </a:bodyPr>
          <a:lstStyle/>
          <a:p>
            <a:pPr marL="12700">
              <a:lnSpc>
                <a:spcPct val="100000"/>
              </a:lnSpc>
            </a:pPr>
            <a:r>
              <a:rPr sz="1650" i="1" spc="145" dirty="0">
                <a:latin typeface="Times New Roman" panose="02020603050405020304"/>
                <a:cs typeface="Times New Roman" panose="02020603050405020304"/>
              </a:rPr>
              <a:t>x</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r>
              <a:rPr sz="1650" dirty="0">
                <a:latin typeface="Times New Roman" panose="02020603050405020304"/>
                <a:cs typeface="Times New Roman" panose="02020603050405020304"/>
              </a:rPr>
              <a:t> </a:t>
            </a:r>
            <a:r>
              <a:rPr sz="1650" spc="-10" dirty="0">
                <a:latin typeface="Times New Roman" panose="02020603050405020304"/>
                <a:cs typeface="Times New Roman" panose="02020603050405020304"/>
              </a:rPr>
              <a:t> </a:t>
            </a:r>
            <a:r>
              <a:rPr sz="1650" i="1" spc="5" dirty="0">
                <a:latin typeface="Times New Roman" panose="02020603050405020304"/>
                <a:cs typeface="Times New Roman" panose="02020603050405020304"/>
              </a:rPr>
              <a:t>y</a:t>
            </a:r>
            <a:r>
              <a:rPr sz="1650" i="1" spc="-235" dirty="0">
                <a:latin typeface="Times New Roman" panose="02020603050405020304"/>
                <a:cs typeface="Times New Roman" panose="02020603050405020304"/>
              </a:rPr>
              <a:t> </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8" name="object 8"/>
          <p:cNvSpPr txBox="1"/>
          <p:nvPr/>
        </p:nvSpPr>
        <p:spPr>
          <a:xfrm>
            <a:off x="5582526" y="3114294"/>
            <a:ext cx="1149985" cy="57404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f</a:t>
            </a:r>
            <a:r>
              <a:rPr sz="2850" i="1" spc="5"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484" dirty="0">
                <a:latin typeface="Symbol" panose="05050102010706020507"/>
                <a:cs typeface="Symbol" panose="05050102010706020507"/>
              </a:rPr>
              <a:t></a:t>
            </a:r>
            <a:r>
              <a:rPr sz="2850" i="1" dirty="0">
                <a:latin typeface="Times New Roman" panose="02020603050405020304"/>
                <a:cs typeface="Times New Roman" panose="02020603050405020304"/>
              </a:rPr>
              <a:t>e</a:t>
            </a:r>
            <a:endParaRPr sz="2850">
              <a:latin typeface="Times New Roman" panose="02020603050405020304"/>
              <a:cs typeface="Times New Roman" panose="02020603050405020304"/>
            </a:endParaRPr>
          </a:p>
        </p:txBody>
      </p:sp>
      <p:sp>
        <p:nvSpPr>
          <p:cNvPr id="9" name="object 9"/>
          <p:cNvSpPr txBox="1"/>
          <p:nvPr/>
        </p:nvSpPr>
        <p:spPr>
          <a:xfrm>
            <a:off x="3883938" y="3000006"/>
            <a:ext cx="673100" cy="958850"/>
          </a:xfrm>
          <a:prstGeom prst="rect">
            <a:avLst/>
          </a:prstGeom>
        </p:spPr>
        <p:txBody>
          <a:bodyPr vert="horz" wrap="square" lIns="0" tIns="0" rIns="0" bIns="0" rtlCol="0">
            <a:spAutoFit/>
          </a:bodyPr>
          <a:lstStyle/>
          <a:p>
            <a:pPr marL="12700">
              <a:lnSpc>
                <a:spcPct val="100000"/>
              </a:lnSpc>
              <a:tabLst>
                <a:tab pos="242570" algn="l"/>
                <a:tab pos="659765" algn="l"/>
              </a:tabLst>
            </a:pPr>
            <a:r>
              <a:rPr sz="2850" u="heavy" dirty="0">
                <a:latin typeface="Times New Roman" panose="02020603050405020304"/>
                <a:cs typeface="Times New Roman" panose="02020603050405020304"/>
              </a:rPr>
              <a:t> 	1	</a:t>
            </a:r>
            <a:endParaRPr sz="2850">
              <a:latin typeface="Times New Roman" panose="02020603050405020304"/>
              <a:cs typeface="Times New Roman" panose="02020603050405020304"/>
            </a:endParaRPr>
          </a:p>
          <a:p>
            <a:pPr marL="43815">
              <a:lnSpc>
                <a:spcPct val="100000"/>
              </a:lnSpc>
              <a:spcBef>
                <a:spcPts val="615"/>
              </a:spcBef>
            </a:pPr>
            <a:r>
              <a:rPr sz="2850" i="1" spc="5" dirty="0">
                <a:latin typeface="Times New Roman" panose="02020603050405020304"/>
                <a:cs typeface="Times New Roman" panose="02020603050405020304"/>
              </a:rPr>
              <a:t>MN</a:t>
            </a:r>
            <a:endParaRPr sz="2850">
              <a:latin typeface="Times New Roman" panose="02020603050405020304"/>
              <a:cs typeface="Times New Roman" panose="02020603050405020304"/>
            </a:endParaRPr>
          </a:p>
        </p:txBody>
      </p:sp>
      <p:sp>
        <p:nvSpPr>
          <p:cNvPr id="10" name="object 10"/>
          <p:cNvSpPr txBox="1"/>
          <p:nvPr/>
        </p:nvSpPr>
        <p:spPr>
          <a:xfrm>
            <a:off x="2511628" y="3114294"/>
            <a:ext cx="1298575" cy="574040"/>
          </a:xfrm>
          <a:prstGeom prst="rect">
            <a:avLst/>
          </a:prstGeom>
        </p:spPr>
        <p:txBody>
          <a:bodyPr vert="horz" wrap="square" lIns="0" tIns="0" rIns="0" bIns="0" rtlCol="0">
            <a:spAutoFit/>
          </a:bodyPr>
          <a:lstStyle/>
          <a:p>
            <a:pPr marL="12700">
              <a:lnSpc>
                <a:spcPct val="100000"/>
              </a:lnSpc>
            </a:pPr>
            <a:r>
              <a:rPr sz="2850" i="1" spc="5" dirty="0">
                <a:latin typeface="Times New Roman" panose="02020603050405020304"/>
                <a:cs typeface="Times New Roman" panose="02020603050405020304"/>
              </a:rPr>
              <a:t>F</a:t>
            </a:r>
            <a:r>
              <a:rPr sz="2850" i="1" spc="-350" dirty="0">
                <a:latin typeface="Times New Roman" panose="02020603050405020304"/>
                <a:cs typeface="Times New Roman" panose="02020603050405020304"/>
              </a:rPr>
              <a:t> </a:t>
            </a:r>
            <a:r>
              <a:rPr sz="3750" spc="-425" dirty="0">
                <a:latin typeface="Symbol" panose="05050102010706020507"/>
                <a:cs typeface="Symbol" panose="05050102010706020507"/>
              </a:rPr>
              <a:t></a:t>
            </a:r>
            <a:r>
              <a:rPr sz="2850" i="1" spc="135" dirty="0">
                <a:latin typeface="Times New Roman" panose="02020603050405020304"/>
                <a:cs typeface="Times New Roman" panose="02020603050405020304"/>
              </a:rPr>
              <a:t>u</a:t>
            </a:r>
            <a:r>
              <a:rPr sz="2850" dirty="0">
                <a:latin typeface="Times New Roman" panose="02020603050405020304"/>
                <a:cs typeface="Times New Roman" panose="02020603050405020304"/>
              </a:rPr>
              <a:t>,</a:t>
            </a:r>
            <a:r>
              <a:rPr sz="2850" spc="-370" dirty="0">
                <a:latin typeface="Times New Roman" panose="02020603050405020304"/>
                <a:cs typeface="Times New Roman" panose="02020603050405020304"/>
              </a:rPr>
              <a:t> </a:t>
            </a:r>
            <a:r>
              <a:rPr sz="2850" i="1" spc="204" dirty="0">
                <a:latin typeface="Times New Roman" panose="02020603050405020304"/>
                <a:cs typeface="Times New Roman" panose="02020603050405020304"/>
              </a:rPr>
              <a:t>v</a:t>
            </a:r>
            <a:r>
              <a:rPr sz="3750" spc="-285" dirty="0">
                <a:latin typeface="Symbol" panose="05050102010706020507"/>
                <a:cs typeface="Symbol" panose="05050102010706020507"/>
              </a:rPr>
              <a:t></a:t>
            </a:r>
            <a:r>
              <a:rPr sz="3750" spc="-500" dirty="0">
                <a:latin typeface="Times New Roman" panose="02020603050405020304"/>
                <a:cs typeface="Times New Roman" panose="02020603050405020304"/>
              </a:rPr>
              <a:t> </a:t>
            </a:r>
            <a:r>
              <a:rPr sz="2850" dirty="0">
                <a:latin typeface="Symbol" panose="05050102010706020507"/>
                <a:cs typeface="Symbol" panose="05050102010706020507"/>
              </a:rPr>
              <a:t></a:t>
            </a:r>
            <a:endParaRPr sz="2850">
              <a:latin typeface="Symbol" panose="05050102010706020507"/>
              <a:cs typeface="Symbol" panose="05050102010706020507"/>
            </a:endParaRPr>
          </a:p>
        </p:txBody>
      </p:sp>
      <p:sp>
        <p:nvSpPr>
          <p:cNvPr id="11" name="object 11"/>
          <p:cNvSpPr txBox="1"/>
          <p:nvPr/>
        </p:nvSpPr>
        <p:spPr>
          <a:xfrm>
            <a:off x="6730110" y="3155188"/>
            <a:ext cx="1920875" cy="335915"/>
          </a:xfrm>
          <a:prstGeom prst="rect">
            <a:avLst/>
          </a:prstGeom>
        </p:spPr>
        <p:txBody>
          <a:bodyPr vert="horz" wrap="square" lIns="0" tIns="0" rIns="0" bIns="0" rtlCol="0">
            <a:spAutoFit/>
          </a:bodyPr>
          <a:lstStyle/>
          <a:p>
            <a:pPr marL="184785" indent="-172085">
              <a:lnSpc>
                <a:spcPct val="100000"/>
              </a:lnSpc>
              <a:buFont typeface="Symbol" panose="05050102010706020507"/>
              <a:buChar char=""/>
              <a:tabLst>
                <a:tab pos="185420" algn="l"/>
              </a:tabLst>
            </a:pPr>
            <a:r>
              <a:rPr sz="1650" i="1" spc="5" dirty="0">
                <a:latin typeface="Times New Roman" panose="02020603050405020304"/>
                <a:cs typeface="Times New Roman" panose="02020603050405020304"/>
              </a:rPr>
              <a:t>j</a:t>
            </a:r>
            <a:r>
              <a:rPr sz="1650" i="1" spc="-185" dirty="0">
                <a:latin typeface="Times New Roman" panose="02020603050405020304"/>
                <a:cs typeface="Times New Roman" panose="02020603050405020304"/>
              </a:rPr>
              <a:t> </a:t>
            </a:r>
            <a:r>
              <a:rPr sz="1650" spc="45" dirty="0">
                <a:latin typeface="Times New Roman" panose="02020603050405020304"/>
                <a:cs typeface="Times New Roman" panose="02020603050405020304"/>
              </a:rPr>
              <a:t>2</a:t>
            </a:r>
            <a:r>
              <a:rPr sz="1750" i="1" spc="-45" dirty="0">
                <a:latin typeface="Symbol" panose="05050102010706020507"/>
                <a:cs typeface="Symbol" panose="05050102010706020507"/>
              </a:rPr>
              <a:t></a:t>
            </a:r>
            <a:r>
              <a:rPr sz="1750" i="1" spc="-60" dirty="0">
                <a:latin typeface="Times New Roman" panose="02020603050405020304"/>
                <a:cs typeface="Times New Roman" panose="02020603050405020304"/>
              </a:rPr>
              <a:t> </a:t>
            </a:r>
            <a:r>
              <a:rPr sz="2150" spc="-140" dirty="0">
                <a:latin typeface="Symbol" panose="05050102010706020507"/>
                <a:cs typeface="Symbol" panose="05050102010706020507"/>
              </a:rPr>
              <a:t></a:t>
            </a:r>
            <a:r>
              <a:rPr sz="1650" i="1" spc="5" dirty="0">
                <a:latin typeface="Times New Roman" panose="02020603050405020304"/>
                <a:cs typeface="Times New Roman" panose="02020603050405020304"/>
              </a:rPr>
              <a:t>ux</a:t>
            </a:r>
            <a:r>
              <a:rPr sz="1650" i="1" spc="-130" dirty="0">
                <a:latin typeface="Times New Roman" panose="02020603050405020304"/>
                <a:cs typeface="Times New Roman" panose="02020603050405020304"/>
              </a:rPr>
              <a:t> </a:t>
            </a:r>
            <a:r>
              <a:rPr sz="1650" spc="5" dirty="0">
                <a:latin typeface="Times New Roman" panose="02020603050405020304"/>
                <a:cs typeface="Times New Roman" panose="02020603050405020304"/>
              </a:rPr>
              <a:t>/</a:t>
            </a:r>
            <a:r>
              <a:rPr sz="1650" spc="-114" dirty="0">
                <a:latin typeface="Times New Roman" panose="02020603050405020304"/>
                <a:cs typeface="Times New Roman" panose="02020603050405020304"/>
              </a:rPr>
              <a:t> </a:t>
            </a:r>
            <a:r>
              <a:rPr sz="1650" i="1" spc="15" dirty="0">
                <a:latin typeface="Times New Roman" panose="02020603050405020304"/>
                <a:cs typeface="Times New Roman" panose="02020603050405020304"/>
              </a:rPr>
              <a:t>M</a:t>
            </a:r>
            <a:r>
              <a:rPr sz="1650" i="1" spc="-10" dirty="0">
                <a:latin typeface="Times New Roman" panose="02020603050405020304"/>
                <a:cs typeface="Times New Roman" panose="02020603050405020304"/>
              </a:rPr>
              <a:t> </a:t>
            </a:r>
            <a:r>
              <a:rPr sz="1650" spc="135" dirty="0">
                <a:latin typeface="Symbol" panose="05050102010706020507"/>
                <a:cs typeface="Symbol" panose="05050102010706020507"/>
              </a:rPr>
              <a:t></a:t>
            </a:r>
            <a:r>
              <a:rPr sz="1650" i="1" spc="5" dirty="0">
                <a:latin typeface="Times New Roman" panose="02020603050405020304"/>
                <a:cs typeface="Times New Roman" panose="02020603050405020304"/>
              </a:rPr>
              <a:t>vy</a:t>
            </a:r>
            <a:r>
              <a:rPr sz="1650" i="1" spc="-114" dirty="0">
                <a:latin typeface="Times New Roman" panose="02020603050405020304"/>
                <a:cs typeface="Times New Roman" panose="02020603050405020304"/>
              </a:rPr>
              <a:t> </a:t>
            </a:r>
            <a:r>
              <a:rPr sz="1650" spc="5" dirty="0">
                <a:latin typeface="Times New Roman" panose="02020603050405020304"/>
                <a:cs typeface="Times New Roman" panose="02020603050405020304"/>
              </a:rPr>
              <a:t>/</a:t>
            </a:r>
            <a:r>
              <a:rPr sz="1650" spc="-70" dirty="0">
                <a:latin typeface="Times New Roman" panose="02020603050405020304"/>
                <a:cs typeface="Times New Roman" panose="02020603050405020304"/>
              </a:rPr>
              <a:t> </a:t>
            </a:r>
            <a:r>
              <a:rPr sz="1650" i="1" spc="10" dirty="0">
                <a:latin typeface="Times New Roman" panose="02020603050405020304"/>
                <a:cs typeface="Times New Roman" panose="02020603050405020304"/>
              </a:rPr>
              <a:t>N</a:t>
            </a:r>
            <a:r>
              <a:rPr sz="1650" i="1" spc="-35" dirty="0">
                <a:latin typeface="Times New Roman" panose="02020603050405020304"/>
                <a:cs typeface="Times New Roman" panose="02020603050405020304"/>
              </a:rPr>
              <a:t> </a:t>
            </a:r>
            <a:r>
              <a:rPr sz="2150" spc="-155" dirty="0">
                <a:latin typeface="Symbol" panose="05050102010706020507"/>
                <a:cs typeface="Symbol" panose="05050102010706020507"/>
              </a:rPr>
              <a:t></a:t>
            </a:r>
            <a:endParaRPr sz="2150">
              <a:latin typeface="Symbol" panose="05050102010706020507"/>
              <a:cs typeface="Symbol" panose="05050102010706020507"/>
            </a:endParaRPr>
          </a:p>
        </p:txBody>
      </p:sp>
      <p:sp>
        <p:nvSpPr>
          <p:cNvPr id="12" name="object 12"/>
          <p:cNvSpPr txBox="1"/>
          <p:nvPr/>
        </p:nvSpPr>
        <p:spPr>
          <a:xfrm>
            <a:off x="5240401" y="4083558"/>
            <a:ext cx="894715" cy="264160"/>
          </a:xfrm>
          <a:prstGeom prst="rect">
            <a:avLst/>
          </a:prstGeom>
        </p:spPr>
        <p:txBody>
          <a:bodyPr vert="horz" wrap="square" lIns="0" tIns="0" rIns="0" bIns="0" rtlCol="0">
            <a:spAutoFit/>
          </a:bodyPr>
          <a:lstStyle/>
          <a:p>
            <a:pPr marL="12700">
              <a:lnSpc>
                <a:spcPct val="100000"/>
              </a:lnSpc>
            </a:pPr>
            <a:r>
              <a:rPr sz="1650" i="1" spc="10" dirty="0">
                <a:latin typeface="Times New Roman" panose="02020603050405020304"/>
                <a:cs typeface="Times New Roman" panose="02020603050405020304"/>
              </a:rPr>
              <a:t>M</a:t>
            </a:r>
            <a:r>
              <a:rPr sz="1650" i="1" spc="-10" dirty="0">
                <a:latin typeface="Times New Roman" panose="02020603050405020304"/>
                <a:cs typeface="Times New Roman" panose="02020603050405020304"/>
              </a:rPr>
              <a:t>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r>
              <a:rPr sz="1650" spc="-155" dirty="0">
                <a:latin typeface="Times New Roman" panose="02020603050405020304"/>
                <a:cs typeface="Times New Roman" panose="02020603050405020304"/>
              </a:rPr>
              <a:t> </a:t>
            </a:r>
            <a:r>
              <a:rPr sz="1650" i="1" spc="10" dirty="0">
                <a:latin typeface="Times New Roman" panose="02020603050405020304"/>
                <a:cs typeface="Times New Roman" panose="02020603050405020304"/>
              </a:rPr>
              <a:t>N</a:t>
            </a:r>
            <a:r>
              <a:rPr sz="1650" i="1" spc="-105" dirty="0">
                <a:latin typeface="Times New Roman" panose="02020603050405020304"/>
                <a:cs typeface="Times New Roman" panose="02020603050405020304"/>
              </a:rPr>
              <a:t>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
        <p:nvSpPr>
          <p:cNvPr id="13" name="object 13"/>
          <p:cNvSpPr txBox="1"/>
          <p:nvPr/>
        </p:nvSpPr>
        <p:spPr>
          <a:xfrm>
            <a:off x="5283072" y="4798314"/>
            <a:ext cx="827405" cy="264160"/>
          </a:xfrm>
          <a:prstGeom prst="rect">
            <a:avLst/>
          </a:prstGeom>
        </p:spPr>
        <p:txBody>
          <a:bodyPr vert="horz" wrap="square" lIns="0" tIns="0" rIns="0" bIns="0" rtlCol="0">
            <a:spAutoFit/>
          </a:bodyPr>
          <a:lstStyle/>
          <a:p>
            <a:pPr marL="12700">
              <a:lnSpc>
                <a:spcPct val="100000"/>
              </a:lnSpc>
            </a:pPr>
            <a:r>
              <a:rPr sz="1650" i="1" spc="145" dirty="0">
                <a:latin typeface="Times New Roman" panose="02020603050405020304"/>
                <a:cs typeface="Times New Roman" panose="02020603050405020304"/>
              </a:rPr>
              <a:t>x</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r>
              <a:rPr sz="1650" dirty="0">
                <a:latin typeface="Times New Roman" panose="02020603050405020304"/>
                <a:cs typeface="Times New Roman" panose="02020603050405020304"/>
              </a:rPr>
              <a:t> </a:t>
            </a:r>
            <a:r>
              <a:rPr sz="1650" spc="-5" dirty="0">
                <a:latin typeface="Times New Roman" panose="02020603050405020304"/>
                <a:cs typeface="Times New Roman" panose="02020603050405020304"/>
              </a:rPr>
              <a:t> </a:t>
            </a:r>
            <a:r>
              <a:rPr sz="1650" i="1" spc="5" dirty="0">
                <a:latin typeface="Times New Roman" panose="02020603050405020304"/>
                <a:cs typeface="Times New Roman" panose="02020603050405020304"/>
              </a:rPr>
              <a:t>y</a:t>
            </a:r>
            <a:r>
              <a:rPr sz="1650" i="1" spc="-240" dirty="0">
                <a:latin typeface="Times New Roman" panose="02020603050405020304"/>
                <a:cs typeface="Times New Roman" panose="02020603050405020304"/>
              </a:rPr>
              <a:t> </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14" name="object 14"/>
          <p:cNvSpPr txBox="1"/>
          <p:nvPr/>
        </p:nvSpPr>
        <p:spPr>
          <a:xfrm>
            <a:off x="4553064" y="4582667"/>
            <a:ext cx="569595" cy="44577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MN</a:t>
            </a:r>
            <a:endParaRPr sz="2850">
              <a:latin typeface="Times New Roman" panose="02020603050405020304"/>
              <a:cs typeface="Times New Roman" panose="02020603050405020304"/>
            </a:endParaRPr>
          </a:p>
        </p:txBody>
      </p:sp>
      <p:sp>
        <p:nvSpPr>
          <p:cNvPr id="15" name="object 15"/>
          <p:cNvSpPr txBox="1"/>
          <p:nvPr/>
        </p:nvSpPr>
        <p:spPr>
          <a:xfrm>
            <a:off x="2287651" y="4121404"/>
            <a:ext cx="4947920" cy="734060"/>
          </a:xfrm>
          <a:prstGeom prst="rect">
            <a:avLst/>
          </a:prstGeom>
        </p:spPr>
        <p:txBody>
          <a:bodyPr vert="horz" wrap="square" lIns="0" tIns="0" rIns="0" bIns="0" rtlCol="0">
            <a:spAutoFit/>
          </a:bodyPr>
          <a:lstStyle/>
          <a:p>
            <a:pPr marL="12700">
              <a:lnSpc>
                <a:spcPct val="100000"/>
              </a:lnSpc>
              <a:tabLst>
                <a:tab pos="2476500" algn="l"/>
                <a:tab pos="2894330" algn="l"/>
              </a:tabLst>
            </a:pPr>
            <a:r>
              <a:rPr sz="4200" baseline="-11000" dirty="0">
                <a:latin typeface="新宋体" panose="02010609030101010101" charset="-122"/>
                <a:cs typeface="新宋体" panose="02010609030101010101" charset="-122"/>
              </a:rPr>
              <a:t>所以</a:t>
            </a:r>
            <a:r>
              <a:rPr sz="4200" spc="150" baseline="-11000" dirty="0">
                <a:latin typeface="新宋体" panose="02010609030101010101" charset="-122"/>
                <a:cs typeface="新宋体" panose="02010609030101010101" charset="-122"/>
              </a:rPr>
              <a:t> </a:t>
            </a:r>
            <a:r>
              <a:rPr sz="2850" i="1" dirty="0">
                <a:latin typeface="Times New Roman" panose="02020603050405020304"/>
                <a:cs typeface="Times New Roman" panose="02020603050405020304"/>
              </a:rPr>
              <a:t>F</a:t>
            </a:r>
            <a:r>
              <a:rPr sz="2850" i="1" spc="-345" dirty="0">
                <a:latin typeface="Times New Roman" panose="02020603050405020304"/>
                <a:cs typeface="Times New Roman" panose="02020603050405020304"/>
              </a:rPr>
              <a:t> </a:t>
            </a:r>
            <a:r>
              <a:rPr sz="3750" spc="-380" dirty="0">
                <a:latin typeface="Symbol" panose="05050102010706020507"/>
                <a:cs typeface="Symbol" panose="05050102010706020507"/>
              </a:rPr>
              <a:t></a:t>
            </a:r>
            <a:r>
              <a:rPr sz="2850" dirty="0">
                <a:latin typeface="Times New Roman" panose="02020603050405020304"/>
                <a:cs typeface="Times New Roman" panose="02020603050405020304"/>
              </a:rPr>
              <a:t>0</a:t>
            </a:r>
            <a:r>
              <a:rPr sz="2850" spc="20" dirty="0">
                <a:latin typeface="Times New Roman" panose="02020603050405020304"/>
                <a:cs typeface="Times New Roman" panose="02020603050405020304"/>
              </a:rPr>
              <a:t>,</a:t>
            </a:r>
            <a:r>
              <a:rPr sz="2850" spc="135" dirty="0">
                <a:latin typeface="Times New Roman" panose="02020603050405020304"/>
                <a:cs typeface="Times New Roman" panose="02020603050405020304"/>
              </a:rPr>
              <a:t>0</a:t>
            </a:r>
            <a:r>
              <a:rPr sz="3750" spc="-285" dirty="0">
                <a:latin typeface="Symbol" panose="05050102010706020507"/>
                <a:cs typeface="Symbol" panose="05050102010706020507"/>
              </a:rPr>
              <a:t></a:t>
            </a:r>
            <a:r>
              <a:rPr sz="3750" spc="-49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70" dirty="0">
                <a:latin typeface="Times New Roman" panose="02020603050405020304"/>
                <a:cs typeface="Times New Roman" panose="02020603050405020304"/>
              </a:rPr>
              <a:t> </a:t>
            </a:r>
            <a:r>
              <a:rPr sz="4275" u="heavy" baseline="35000" dirty="0">
                <a:latin typeface="Times New Roman" panose="02020603050405020304"/>
                <a:cs typeface="Times New Roman" panose="02020603050405020304"/>
              </a:rPr>
              <a:t> 	1	</a:t>
            </a:r>
            <a:r>
              <a:rPr sz="4275" spc="-97" baseline="35000" dirty="0">
                <a:latin typeface="Times New Roman" panose="02020603050405020304"/>
                <a:cs typeface="Times New Roman" panose="02020603050405020304"/>
              </a:rPr>
              <a:t> </a:t>
            </a:r>
            <a:r>
              <a:rPr sz="6375" spc="727" baseline="-8000" dirty="0">
                <a:latin typeface="Symbol" panose="05050102010706020507"/>
                <a:cs typeface="Symbol" panose="05050102010706020507"/>
              </a:rPr>
              <a:t></a:t>
            </a:r>
            <a:r>
              <a:rPr sz="6375" spc="30" baseline="-8000" dirty="0">
                <a:latin typeface="Symbol" panose="05050102010706020507"/>
                <a:cs typeface="Symbol" panose="05050102010706020507"/>
              </a:rPr>
              <a:t></a:t>
            </a:r>
            <a:r>
              <a:rPr sz="6375" spc="-22" baseline="-800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f</a:t>
            </a:r>
            <a:r>
              <a:rPr sz="2850" i="1" spc="5"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70"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285" dirty="0">
                <a:latin typeface="Symbol" panose="05050102010706020507"/>
                <a:cs typeface="Symbol" panose="05050102010706020507"/>
              </a:rPr>
              <a:t></a:t>
            </a:r>
            <a:endParaRPr sz="3750">
              <a:latin typeface="Symbol" panose="05050102010706020507"/>
              <a:cs typeface="Symbol" panose="05050102010706020507"/>
            </a:endParaRPr>
          </a:p>
        </p:txBody>
      </p:sp>
      <p:sp>
        <p:nvSpPr>
          <p:cNvPr id="16" name="object 16"/>
          <p:cNvSpPr txBox="1"/>
          <p:nvPr/>
        </p:nvSpPr>
        <p:spPr>
          <a:xfrm>
            <a:off x="3288931" y="5521452"/>
            <a:ext cx="141605" cy="260350"/>
          </a:xfrm>
          <a:prstGeom prst="rect">
            <a:avLst/>
          </a:prstGeom>
        </p:spPr>
        <p:txBody>
          <a:bodyPr vert="horz" wrap="square" lIns="0" tIns="0" rIns="0" bIns="0" rtlCol="0">
            <a:spAutoFit/>
          </a:bodyPr>
          <a:lstStyle/>
          <a:p>
            <a:pPr marL="12700">
              <a:lnSpc>
                <a:spcPct val="100000"/>
              </a:lnSpc>
            </a:pPr>
            <a:r>
              <a:rPr sz="1650" spc="5" dirty="0">
                <a:latin typeface="Symbol" panose="05050102010706020507"/>
                <a:cs typeface="Symbol" panose="05050102010706020507"/>
              </a:rPr>
              <a:t></a:t>
            </a:r>
            <a:endParaRPr sz="1650">
              <a:latin typeface="Symbol" panose="05050102010706020507"/>
              <a:cs typeface="Symbol" panose="05050102010706020507"/>
            </a:endParaRPr>
          </a:p>
        </p:txBody>
      </p:sp>
      <p:sp>
        <p:nvSpPr>
          <p:cNvPr id="17" name="object 17"/>
          <p:cNvSpPr txBox="1"/>
          <p:nvPr/>
        </p:nvSpPr>
        <p:spPr>
          <a:xfrm>
            <a:off x="5353939" y="5484114"/>
            <a:ext cx="895985" cy="264160"/>
          </a:xfrm>
          <a:prstGeom prst="rect">
            <a:avLst/>
          </a:prstGeom>
        </p:spPr>
        <p:txBody>
          <a:bodyPr vert="horz" wrap="square" lIns="0" tIns="0" rIns="0" bIns="0" rtlCol="0">
            <a:spAutoFit/>
          </a:bodyPr>
          <a:lstStyle/>
          <a:p>
            <a:pPr marL="12700">
              <a:lnSpc>
                <a:spcPct val="100000"/>
              </a:lnSpc>
            </a:pPr>
            <a:r>
              <a:rPr sz="1650" i="1" spc="10" dirty="0">
                <a:latin typeface="Times New Roman" panose="02020603050405020304"/>
                <a:cs typeface="Times New Roman" panose="02020603050405020304"/>
              </a:rPr>
              <a:t>M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r>
              <a:rPr sz="1650" spc="-155" dirty="0">
                <a:latin typeface="Times New Roman" panose="02020603050405020304"/>
                <a:cs typeface="Times New Roman" panose="02020603050405020304"/>
              </a:rPr>
              <a:t> </a:t>
            </a:r>
            <a:r>
              <a:rPr sz="1650" i="1" spc="10" dirty="0">
                <a:latin typeface="Times New Roman" panose="02020603050405020304"/>
                <a:cs typeface="Times New Roman" panose="02020603050405020304"/>
              </a:rPr>
              <a:t>N</a:t>
            </a:r>
            <a:r>
              <a:rPr sz="1650" i="1" spc="-105" dirty="0">
                <a:latin typeface="Times New Roman" panose="02020603050405020304"/>
                <a:cs typeface="Times New Roman" panose="02020603050405020304"/>
              </a:rPr>
              <a:t>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
        <p:nvSpPr>
          <p:cNvPr id="18" name="object 18"/>
          <p:cNvSpPr txBox="1"/>
          <p:nvPr/>
        </p:nvSpPr>
        <p:spPr>
          <a:xfrm>
            <a:off x="5396610" y="6198870"/>
            <a:ext cx="828040" cy="264160"/>
          </a:xfrm>
          <a:prstGeom prst="rect">
            <a:avLst/>
          </a:prstGeom>
        </p:spPr>
        <p:txBody>
          <a:bodyPr vert="horz" wrap="square" lIns="0" tIns="0" rIns="0" bIns="0" rtlCol="0">
            <a:spAutoFit/>
          </a:bodyPr>
          <a:lstStyle/>
          <a:p>
            <a:pPr marL="12700">
              <a:lnSpc>
                <a:spcPct val="100000"/>
              </a:lnSpc>
            </a:pPr>
            <a:r>
              <a:rPr sz="1650" i="1" spc="5" dirty="0">
                <a:latin typeface="Times New Roman" panose="02020603050405020304"/>
                <a:cs typeface="Times New Roman" panose="02020603050405020304"/>
              </a:rPr>
              <a:t>x</a:t>
            </a:r>
            <a:r>
              <a:rPr sz="1650" i="1" spc="-265" dirty="0">
                <a:latin typeface="Times New Roman" panose="02020603050405020304"/>
                <a:cs typeface="Times New Roman" panose="02020603050405020304"/>
              </a:rPr>
              <a:t> </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r>
              <a:rPr sz="1650" dirty="0">
                <a:latin typeface="Times New Roman" panose="02020603050405020304"/>
                <a:cs typeface="Times New Roman" panose="02020603050405020304"/>
              </a:rPr>
              <a:t> </a:t>
            </a:r>
            <a:r>
              <a:rPr sz="1650" spc="-10" dirty="0">
                <a:latin typeface="Times New Roman" panose="02020603050405020304"/>
                <a:cs typeface="Times New Roman" panose="02020603050405020304"/>
              </a:rPr>
              <a:t> </a:t>
            </a:r>
            <a:r>
              <a:rPr sz="1650" i="1" spc="5" dirty="0">
                <a:latin typeface="Times New Roman" panose="02020603050405020304"/>
                <a:cs typeface="Times New Roman" panose="02020603050405020304"/>
              </a:rPr>
              <a:t>y</a:t>
            </a:r>
            <a:r>
              <a:rPr sz="1650" i="1" spc="-235" dirty="0">
                <a:latin typeface="Times New Roman" panose="02020603050405020304"/>
                <a:cs typeface="Times New Roman" panose="02020603050405020304"/>
              </a:rPr>
              <a:t> </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19" name="object 19"/>
          <p:cNvSpPr txBox="1"/>
          <p:nvPr/>
        </p:nvSpPr>
        <p:spPr>
          <a:xfrm>
            <a:off x="4666602" y="5983223"/>
            <a:ext cx="569595" cy="44577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MN</a:t>
            </a:r>
            <a:endParaRPr sz="2850">
              <a:latin typeface="Times New Roman" panose="02020603050405020304"/>
              <a:cs typeface="Times New Roman" panose="02020603050405020304"/>
            </a:endParaRPr>
          </a:p>
        </p:txBody>
      </p:sp>
      <p:sp>
        <p:nvSpPr>
          <p:cNvPr id="20" name="object 20"/>
          <p:cNvSpPr txBox="1"/>
          <p:nvPr/>
        </p:nvSpPr>
        <p:spPr>
          <a:xfrm>
            <a:off x="3291179" y="5521959"/>
            <a:ext cx="4058285" cy="734060"/>
          </a:xfrm>
          <a:prstGeom prst="rect">
            <a:avLst/>
          </a:prstGeom>
        </p:spPr>
        <p:txBody>
          <a:bodyPr vert="horz" wrap="square" lIns="0" tIns="0" rIns="0" bIns="0" rtlCol="0">
            <a:spAutoFit/>
          </a:bodyPr>
          <a:lstStyle/>
          <a:p>
            <a:pPr marL="12700">
              <a:lnSpc>
                <a:spcPct val="100000"/>
              </a:lnSpc>
              <a:tabLst>
                <a:tab pos="1586865" algn="l"/>
                <a:tab pos="2004695" algn="l"/>
              </a:tabLst>
            </a:pPr>
            <a:r>
              <a:rPr sz="2850" i="1" dirty="0">
                <a:latin typeface="Times New Roman" panose="02020603050405020304"/>
                <a:cs typeface="Times New Roman" panose="02020603050405020304"/>
              </a:rPr>
              <a:t>f</a:t>
            </a:r>
            <a:r>
              <a:rPr sz="2850" i="1" spc="5"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70"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285" dirty="0">
                <a:latin typeface="Symbol" panose="05050102010706020507"/>
                <a:cs typeface="Symbol" panose="05050102010706020507"/>
              </a:rPr>
              <a:t></a:t>
            </a:r>
            <a:r>
              <a:rPr sz="3750" spc="-49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70" dirty="0">
                <a:latin typeface="Times New Roman" panose="02020603050405020304"/>
                <a:cs typeface="Times New Roman" panose="02020603050405020304"/>
              </a:rPr>
              <a:t> </a:t>
            </a:r>
            <a:r>
              <a:rPr sz="4275" u="heavy" baseline="35000" dirty="0">
                <a:latin typeface="Times New Roman" panose="02020603050405020304"/>
                <a:cs typeface="Times New Roman" panose="02020603050405020304"/>
              </a:rPr>
              <a:t> 	1	</a:t>
            </a:r>
            <a:r>
              <a:rPr sz="4275" spc="-104" baseline="35000" dirty="0">
                <a:latin typeface="Times New Roman" panose="02020603050405020304"/>
                <a:cs typeface="Times New Roman" panose="02020603050405020304"/>
              </a:rPr>
              <a:t> </a:t>
            </a:r>
            <a:r>
              <a:rPr sz="6375" spc="727" baseline="-8000" dirty="0">
                <a:latin typeface="Symbol" panose="05050102010706020507"/>
                <a:cs typeface="Symbol" panose="05050102010706020507"/>
              </a:rPr>
              <a:t></a:t>
            </a:r>
            <a:r>
              <a:rPr sz="6375" spc="30" baseline="-8000" dirty="0">
                <a:latin typeface="Symbol" panose="05050102010706020507"/>
                <a:cs typeface="Symbol" panose="05050102010706020507"/>
              </a:rPr>
              <a:t></a:t>
            </a:r>
            <a:r>
              <a:rPr sz="6375" spc="-15" baseline="-800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f</a:t>
            </a:r>
            <a:r>
              <a:rPr sz="2850" i="1" spc="5"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70"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285" dirty="0">
                <a:latin typeface="Symbol" panose="05050102010706020507"/>
                <a:cs typeface="Symbol" panose="05050102010706020507"/>
              </a:rPr>
              <a:t></a:t>
            </a:r>
            <a:endParaRPr sz="3750">
              <a:latin typeface="Symbol" panose="05050102010706020507"/>
              <a:cs typeface="Symbol" panose="05050102010706020507"/>
            </a:endParaRPr>
          </a:p>
        </p:txBody>
      </p:sp>
      <p:sp>
        <p:nvSpPr>
          <p:cNvPr id="21" name="object 21"/>
          <p:cNvSpPr txBox="1"/>
          <p:nvPr/>
        </p:nvSpPr>
        <p:spPr>
          <a:xfrm>
            <a:off x="1754251" y="933196"/>
            <a:ext cx="4469130" cy="234315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marL="12700">
              <a:lnSpc>
                <a:spcPct val="100000"/>
              </a:lnSpc>
              <a:spcBef>
                <a:spcPts val="2580"/>
              </a:spcBef>
            </a:pPr>
            <a:r>
              <a:rPr sz="2200" dirty="0">
                <a:solidFill>
                  <a:srgbClr val="EE2B0A"/>
                </a:solidFill>
                <a:latin typeface="新宋体" panose="02010609030101010101" charset="-122"/>
                <a:cs typeface="新宋体" panose="02010609030101010101" charset="-122"/>
              </a:rPr>
              <a:t>7.</a:t>
            </a:r>
            <a:r>
              <a:rPr sz="2200"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平均值</a:t>
            </a:r>
            <a:endParaRPr sz="3200">
              <a:latin typeface="新宋体" panose="02010609030101010101" charset="-122"/>
              <a:cs typeface="新宋体" panose="02010609030101010101" charset="-122"/>
            </a:endParaRPr>
          </a:p>
          <a:p>
            <a:pPr marL="546100">
              <a:lnSpc>
                <a:spcPct val="100000"/>
              </a:lnSpc>
              <a:spcBef>
                <a:spcPts val="1675"/>
              </a:spcBef>
            </a:pPr>
            <a:r>
              <a:rPr sz="2800" spc="-5" dirty="0">
                <a:latin typeface="新宋体" panose="02010609030101010101" charset="-122"/>
                <a:cs typeface="新宋体" panose="02010609030101010101" charset="-122"/>
              </a:rPr>
              <a:t>由二维傅里叶变换的定义</a:t>
            </a:r>
            <a:endParaRPr sz="2800">
              <a:latin typeface="新宋体" panose="02010609030101010101" charset="-122"/>
              <a:cs typeface="新宋体" panose="02010609030101010101" charset="-122"/>
            </a:endParaRPr>
          </a:p>
          <a:p>
            <a:pPr marL="2860040">
              <a:lnSpc>
                <a:spcPct val="100000"/>
              </a:lnSpc>
              <a:spcBef>
                <a:spcPts val="1070"/>
              </a:spcBef>
            </a:pPr>
            <a:r>
              <a:rPr sz="1650" i="1" spc="15" dirty="0">
                <a:latin typeface="Times New Roman" panose="02020603050405020304"/>
                <a:cs typeface="Times New Roman" panose="02020603050405020304"/>
              </a:rPr>
              <a:t>M</a:t>
            </a:r>
            <a:r>
              <a:rPr sz="1650" i="1" spc="-5" dirty="0">
                <a:latin typeface="Times New Roman" panose="02020603050405020304"/>
                <a:cs typeface="Times New Roman" panose="02020603050405020304"/>
              </a:rPr>
              <a:t>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r>
              <a:rPr sz="1650" spc="-155" dirty="0">
                <a:latin typeface="Times New Roman" panose="02020603050405020304"/>
                <a:cs typeface="Times New Roman" panose="02020603050405020304"/>
              </a:rPr>
              <a:t> </a:t>
            </a:r>
            <a:r>
              <a:rPr sz="1650" i="1" spc="10" dirty="0">
                <a:latin typeface="Times New Roman" panose="02020603050405020304"/>
                <a:cs typeface="Times New Roman" panose="02020603050405020304"/>
              </a:rPr>
              <a:t>N</a:t>
            </a:r>
            <a:r>
              <a:rPr sz="1650" i="1" spc="-105" dirty="0">
                <a:latin typeface="Times New Roman" panose="02020603050405020304"/>
                <a:cs typeface="Times New Roman" panose="02020603050405020304"/>
              </a:rPr>
              <a:t>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40776" rIns="0" bIns="0" rtlCol="0">
            <a:spAutoFit/>
          </a:bodyPr>
          <a:lstStyle/>
          <a:p>
            <a:pPr marL="156210">
              <a:lnSpc>
                <a:spcPts val="2835"/>
              </a:lnSpc>
            </a:pPr>
            <a:r>
              <a:rPr sz="2400" b="0" dirty="0">
                <a:latin typeface="新宋体" panose="02010609030101010101" charset="-122"/>
                <a:cs typeface="新宋体" panose="02010609030101010101" charset="-122"/>
              </a:rPr>
              <a:t>SAN与NAS比较</a:t>
            </a:r>
            <a:endParaRPr sz="2400">
              <a:latin typeface="新宋体" panose="02010609030101010101" charset="-122"/>
              <a:cs typeface="新宋体" panose="02010609030101010101" charset="-122"/>
            </a:endParaRPr>
          </a:p>
        </p:txBody>
      </p:sp>
      <p:graphicFrame>
        <p:nvGraphicFramePr>
          <p:cNvPr id="5" name="object 5"/>
          <p:cNvGraphicFramePr>
            <a:graphicFrameLocks noGrp="1"/>
          </p:cNvGraphicFramePr>
          <p:nvPr/>
        </p:nvGraphicFramePr>
        <p:xfrm>
          <a:off x="1669999" y="1901761"/>
          <a:ext cx="7848587" cy="4321299"/>
        </p:xfrm>
        <a:graphic>
          <a:graphicData uri="http://schemas.openxmlformats.org/drawingml/2006/table">
            <a:tbl>
              <a:tblPr firstRow="1" bandRow="1">
                <a:tableStyleId>{2D5ABB26-0587-4C30-8999-92F81FD0307C}</a:tableStyleId>
              </a:tblPr>
              <a:tblGrid>
                <a:gridCol w="3991356">
                  <a:extLst>
                    <a:ext uri="{9D8B030D-6E8A-4147-A177-3AD203B41FA5}">
                      <a16:colId xmlns="" xmlns:a16="http://schemas.microsoft.com/office/drawing/2014/main" val="20000"/>
                    </a:ext>
                  </a:extLst>
                </a:gridCol>
                <a:gridCol w="3857231">
                  <a:extLst>
                    <a:ext uri="{9D8B030D-6E8A-4147-A177-3AD203B41FA5}">
                      <a16:colId xmlns="" xmlns:a16="http://schemas.microsoft.com/office/drawing/2014/main" val="20001"/>
                    </a:ext>
                  </a:extLst>
                </a:gridCol>
              </a:tblGrid>
              <a:tr h="537971">
                <a:tc>
                  <a:txBody>
                    <a:bodyPr/>
                    <a:lstStyle/>
                    <a:p>
                      <a:pPr algn="ctr">
                        <a:lnSpc>
                          <a:spcPct val="100000"/>
                        </a:lnSpc>
                        <a:spcBef>
                          <a:spcPts val="450"/>
                        </a:spcBef>
                      </a:pPr>
                      <a:r>
                        <a:rPr sz="2800" dirty="0">
                          <a:latin typeface="新宋体" panose="02010609030101010101" charset="-122"/>
                          <a:cs typeface="新宋体" panose="02010609030101010101" charset="-122"/>
                        </a:rPr>
                        <a:t>SAN</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0"/>
                        </a:spcBef>
                      </a:pPr>
                      <a:r>
                        <a:rPr sz="2800" dirty="0">
                          <a:latin typeface="新宋体" panose="02010609030101010101" charset="-122"/>
                          <a:cs typeface="新宋体" panose="02010609030101010101" charset="-122"/>
                        </a:rPr>
                        <a:t>NAS</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0"/>
                  </a:ext>
                </a:extLst>
              </a:tr>
              <a:tr h="539496">
                <a:tc>
                  <a:txBody>
                    <a:bodyPr/>
                    <a:lstStyle/>
                    <a:p>
                      <a:pPr algn="ctr">
                        <a:lnSpc>
                          <a:spcPct val="100000"/>
                        </a:lnSpc>
                        <a:spcBef>
                          <a:spcPts val="450"/>
                        </a:spcBef>
                      </a:pPr>
                      <a:r>
                        <a:rPr sz="2800" spc="-5" dirty="0">
                          <a:latin typeface="新宋体" panose="02010609030101010101" charset="-122"/>
                          <a:cs typeface="新宋体" panose="02010609030101010101" charset="-122"/>
                        </a:rPr>
                        <a:t>块级共享</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0"/>
                        </a:spcBef>
                      </a:pPr>
                      <a:r>
                        <a:rPr sz="2800" spc="-5" dirty="0">
                          <a:latin typeface="新宋体" panose="02010609030101010101" charset="-122"/>
                          <a:cs typeface="新宋体" panose="02010609030101010101" charset="-122"/>
                        </a:rPr>
                        <a:t>文件级共享</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1"/>
                  </a:ext>
                </a:extLst>
              </a:tr>
              <a:tr h="540258">
                <a:tc>
                  <a:txBody>
                    <a:bodyPr/>
                    <a:lstStyle/>
                    <a:p>
                      <a:pPr algn="ctr">
                        <a:lnSpc>
                          <a:spcPct val="100000"/>
                        </a:lnSpc>
                        <a:spcBef>
                          <a:spcPts val="450"/>
                        </a:spcBef>
                      </a:pPr>
                      <a:r>
                        <a:rPr sz="2800" spc="-5" dirty="0">
                          <a:latin typeface="新宋体" panose="02010609030101010101" charset="-122"/>
                          <a:cs typeface="新宋体" panose="02010609030101010101" charset="-122"/>
                        </a:rPr>
                        <a:t>远程存储访问</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0"/>
                        </a:spcBef>
                      </a:pPr>
                      <a:r>
                        <a:rPr sz="2800" spc="-5" dirty="0">
                          <a:latin typeface="新宋体" panose="02010609030101010101" charset="-122"/>
                          <a:cs typeface="新宋体" panose="02010609030101010101" charset="-122"/>
                        </a:rPr>
                        <a:t>远程文件访问</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2"/>
                  </a:ext>
                </a:extLst>
              </a:tr>
              <a:tr h="539496">
                <a:tc>
                  <a:txBody>
                    <a:bodyPr/>
                    <a:lstStyle/>
                    <a:p>
                      <a:pPr algn="ctr">
                        <a:lnSpc>
                          <a:spcPct val="100000"/>
                        </a:lnSpc>
                        <a:spcBef>
                          <a:spcPts val="450"/>
                        </a:spcBef>
                      </a:pPr>
                      <a:r>
                        <a:rPr sz="2800" spc="-5" dirty="0">
                          <a:latin typeface="新宋体" panose="02010609030101010101" charset="-122"/>
                          <a:cs typeface="新宋体" panose="02010609030101010101" charset="-122"/>
                        </a:rPr>
                        <a:t>存储专用网</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0"/>
                        </a:spcBef>
                      </a:pPr>
                      <a:r>
                        <a:rPr sz="2800" spc="-5" dirty="0">
                          <a:latin typeface="新宋体" panose="02010609030101010101" charset="-122"/>
                          <a:cs typeface="新宋体" panose="02010609030101010101" charset="-122"/>
                        </a:rPr>
                        <a:t>共享LAN</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3"/>
                  </a:ext>
                </a:extLst>
              </a:tr>
              <a:tr h="537971">
                <a:tc>
                  <a:txBody>
                    <a:bodyPr/>
                    <a:lstStyle/>
                    <a:p>
                      <a:pPr algn="ctr">
                        <a:lnSpc>
                          <a:spcPct val="100000"/>
                        </a:lnSpc>
                        <a:spcBef>
                          <a:spcPts val="450"/>
                        </a:spcBef>
                      </a:pPr>
                      <a:r>
                        <a:rPr sz="2800" spc="-5" dirty="0">
                          <a:latin typeface="新宋体" panose="02010609030101010101" charset="-122"/>
                          <a:cs typeface="新宋体" panose="02010609030101010101" charset="-122"/>
                        </a:rPr>
                        <a:t>存储协议（如FCP)</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0"/>
                        </a:spcBef>
                      </a:pPr>
                      <a:r>
                        <a:rPr sz="2800" spc="-5" dirty="0">
                          <a:latin typeface="新宋体" panose="02010609030101010101" charset="-122"/>
                          <a:cs typeface="新宋体" panose="02010609030101010101" charset="-122"/>
                        </a:rPr>
                        <a:t>网络协议(如TCP/IP)</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4"/>
                  </a:ext>
                </a:extLst>
              </a:tr>
              <a:tr h="537972">
                <a:tc>
                  <a:txBody>
                    <a:bodyPr/>
                    <a:lstStyle/>
                    <a:p>
                      <a:pPr algn="ctr">
                        <a:lnSpc>
                          <a:spcPct val="100000"/>
                        </a:lnSpc>
                        <a:spcBef>
                          <a:spcPts val="450"/>
                        </a:spcBef>
                      </a:pPr>
                      <a:r>
                        <a:rPr sz="2800" spc="-5" dirty="0">
                          <a:latin typeface="新宋体" panose="02010609030101010101" charset="-122"/>
                          <a:cs typeface="新宋体" panose="02010609030101010101" charset="-122"/>
                        </a:rPr>
                        <a:t>集中式管理</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0"/>
                        </a:spcBef>
                      </a:pPr>
                      <a:r>
                        <a:rPr sz="2800" spc="-5" dirty="0">
                          <a:latin typeface="新宋体" panose="02010609030101010101" charset="-122"/>
                          <a:cs typeface="新宋体" panose="02010609030101010101" charset="-122"/>
                        </a:rPr>
                        <a:t>分散式管理</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5"/>
                  </a:ext>
                </a:extLst>
              </a:tr>
              <a:tr h="541782">
                <a:tc>
                  <a:txBody>
                    <a:bodyPr/>
                    <a:lstStyle/>
                    <a:p>
                      <a:pPr algn="ctr">
                        <a:lnSpc>
                          <a:spcPct val="100000"/>
                        </a:lnSpc>
                        <a:spcBef>
                          <a:spcPts val="455"/>
                        </a:spcBef>
                      </a:pPr>
                      <a:r>
                        <a:rPr sz="2800" spc="-5" dirty="0">
                          <a:latin typeface="新宋体" panose="02010609030101010101" charset="-122"/>
                          <a:cs typeface="新宋体" panose="02010609030101010101" charset="-122"/>
                        </a:rPr>
                        <a:t>无限的扩展能力</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5"/>
                        </a:spcBef>
                      </a:pPr>
                      <a:r>
                        <a:rPr sz="2800" spc="-5" dirty="0">
                          <a:latin typeface="新宋体" panose="02010609030101010101" charset="-122"/>
                          <a:cs typeface="新宋体" panose="02010609030101010101" charset="-122"/>
                        </a:rPr>
                        <a:t>有限的扩展能力</a:t>
                      </a:r>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6"/>
                  </a:ext>
                </a:extLst>
              </a:tr>
              <a:tr h="546353">
                <a:tc>
                  <a:txBody>
                    <a:bodyPr/>
                    <a:lstStyle/>
                    <a:p>
                      <a:pPr algn="ctr">
                        <a:lnSpc>
                          <a:spcPct val="100000"/>
                        </a:lnSpc>
                        <a:spcBef>
                          <a:spcPts val="850"/>
                        </a:spcBef>
                      </a:pPr>
                      <a:r>
                        <a:rPr sz="2400" dirty="0">
                          <a:latin typeface="新宋体" panose="02010609030101010101" charset="-122"/>
                          <a:cs typeface="新宋体" panose="02010609030101010101" charset="-122"/>
                        </a:rPr>
                        <a:t>更高的连接速度和处理能力</a:t>
                      </a:r>
                      <a:endParaRPr sz="24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850"/>
                        </a:spcBef>
                      </a:pPr>
                      <a:r>
                        <a:rPr sz="2400" dirty="0">
                          <a:latin typeface="新宋体" panose="02010609030101010101" charset="-122"/>
                          <a:cs typeface="新宋体" panose="02010609030101010101" charset="-122"/>
                        </a:rPr>
                        <a:t>较低的连接速度和处理能力</a:t>
                      </a:r>
                      <a:endParaRPr sz="24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7"/>
                  </a:ext>
                </a:extLst>
              </a:tr>
            </a:tbl>
          </a:graphicData>
        </a:graphic>
      </p:graphicFrame>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51" y="4676152"/>
            <a:ext cx="7336155" cy="1450975"/>
          </a:xfrm>
          <a:prstGeom prst="rect">
            <a:avLst/>
          </a:prstGeom>
        </p:spPr>
        <p:txBody>
          <a:bodyPr vert="horz" wrap="square" lIns="0" tIns="0" rIns="0" bIns="0" rtlCol="0">
            <a:spAutoFit/>
          </a:bodyPr>
          <a:lstStyle/>
          <a:p>
            <a:pPr marL="12700" marR="5080" indent="151765">
              <a:lnSpc>
                <a:spcPct val="100000"/>
              </a:lnSpc>
            </a:pPr>
            <a:r>
              <a:rPr sz="3200" spc="-5" dirty="0">
                <a:latin typeface="新宋体" panose="02010609030101010101" charset="-122"/>
                <a:cs typeface="新宋体" panose="02010609030101010101" charset="-122"/>
              </a:rPr>
              <a:t>上式说明：如果f(x,y)是一幅图像，在 原点的傅里叶变换即等于图像的平均灰度 级</a:t>
            </a:r>
            <a:endParaRPr sz="3200">
              <a:latin typeface="新宋体" panose="02010609030101010101" charset="-122"/>
              <a:cs typeface="新宋体" panose="02010609030101010101" charset="-122"/>
            </a:endParaRPr>
          </a:p>
        </p:txBody>
      </p:sp>
      <p:sp>
        <p:nvSpPr>
          <p:cNvPr id="6" name="object 6"/>
          <p:cNvSpPr txBox="1"/>
          <p:nvPr/>
        </p:nvSpPr>
        <p:spPr>
          <a:xfrm>
            <a:off x="4278744" y="3295650"/>
            <a:ext cx="2352675" cy="573405"/>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f</a:t>
            </a:r>
            <a:r>
              <a:rPr sz="2850" i="1" spc="5"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70"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5" dirty="0">
                <a:latin typeface="Times New Roman" panose="02020603050405020304"/>
                <a:cs typeface="Times New Roman" panose="02020603050405020304"/>
              </a:rPr>
              <a:t> </a:t>
            </a:r>
            <a:r>
              <a:rPr sz="3750" spc="-285" dirty="0">
                <a:latin typeface="Symbol" panose="05050102010706020507"/>
                <a:cs typeface="Symbol" panose="05050102010706020507"/>
              </a:rPr>
              <a:t></a:t>
            </a:r>
            <a:r>
              <a:rPr sz="3750" spc="-50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12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F</a:t>
            </a:r>
            <a:r>
              <a:rPr sz="2850" i="1" spc="-345" dirty="0">
                <a:latin typeface="Times New Roman" panose="02020603050405020304"/>
                <a:cs typeface="Times New Roman" panose="02020603050405020304"/>
              </a:rPr>
              <a:t> </a:t>
            </a:r>
            <a:r>
              <a:rPr sz="3750" spc="-380" dirty="0">
                <a:latin typeface="Symbol" panose="05050102010706020507"/>
                <a:cs typeface="Symbol" panose="05050102010706020507"/>
              </a:rPr>
              <a:t></a:t>
            </a:r>
            <a:r>
              <a:rPr sz="2850" dirty="0">
                <a:latin typeface="Times New Roman" panose="02020603050405020304"/>
                <a:cs typeface="Times New Roman" panose="02020603050405020304"/>
              </a:rPr>
              <a:t>0</a:t>
            </a:r>
            <a:r>
              <a:rPr sz="2850" spc="25" dirty="0">
                <a:latin typeface="Times New Roman" panose="02020603050405020304"/>
                <a:cs typeface="Times New Roman" panose="02020603050405020304"/>
              </a:rPr>
              <a:t>,</a:t>
            </a:r>
            <a:r>
              <a:rPr sz="2850" spc="145" dirty="0">
                <a:latin typeface="Times New Roman" panose="02020603050405020304"/>
                <a:cs typeface="Times New Roman" panose="02020603050405020304"/>
              </a:rPr>
              <a:t>0</a:t>
            </a:r>
            <a:r>
              <a:rPr sz="3750" spc="-285" dirty="0">
                <a:latin typeface="Symbol" panose="05050102010706020507"/>
                <a:cs typeface="Symbol" panose="05050102010706020507"/>
              </a:rPr>
              <a:t></a:t>
            </a:r>
            <a:endParaRPr sz="3750">
              <a:latin typeface="Symbol" panose="05050102010706020507"/>
              <a:cs typeface="Symbol" panose="05050102010706020507"/>
            </a:endParaRPr>
          </a:p>
        </p:txBody>
      </p:sp>
      <p:sp>
        <p:nvSpPr>
          <p:cNvPr id="7" name="object 7"/>
          <p:cNvSpPr txBox="1"/>
          <p:nvPr/>
        </p:nvSpPr>
        <p:spPr>
          <a:xfrm>
            <a:off x="4276471" y="3232403"/>
            <a:ext cx="141605" cy="260350"/>
          </a:xfrm>
          <a:prstGeom prst="rect">
            <a:avLst/>
          </a:prstGeom>
        </p:spPr>
        <p:txBody>
          <a:bodyPr vert="horz" wrap="square" lIns="0" tIns="0" rIns="0" bIns="0" rtlCol="0">
            <a:spAutoFit/>
          </a:bodyPr>
          <a:lstStyle/>
          <a:p>
            <a:pPr marL="12700">
              <a:lnSpc>
                <a:spcPct val="100000"/>
              </a:lnSpc>
            </a:pPr>
            <a:r>
              <a:rPr sz="1650" spc="5" dirty="0">
                <a:latin typeface="Symbol" panose="05050102010706020507"/>
                <a:cs typeface="Symbol" panose="05050102010706020507"/>
              </a:rPr>
              <a:t></a:t>
            </a:r>
            <a:endParaRPr sz="1650">
              <a:latin typeface="Symbol" panose="05050102010706020507"/>
              <a:cs typeface="Symbol" panose="05050102010706020507"/>
            </a:endParaRPr>
          </a:p>
        </p:txBody>
      </p:sp>
      <p:sp>
        <p:nvSpPr>
          <p:cNvPr id="8" name="object 8"/>
          <p:cNvSpPr txBox="1"/>
          <p:nvPr/>
        </p:nvSpPr>
        <p:spPr>
          <a:xfrm>
            <a:off x="1754251" y="933196"/>
            <a:ext cx="2127885" cy="202438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marL="12700">
              <a:lnSpc>
                <a:spcPct val="100000"/>
              </a:lnSpc>
              <a:spcBef>
                <a:spcPts val="2580"/>
              </a:spcBef>
            </a:pPr>
            <a:r>
              <a:rPr sz="2200" dirty="0">
                <a:solidFill>
                  <a:srgbClr val="EE2B0A"/>
                </a:solidFill>
                <a:latin typeface="新宋体" panose="02010609030101010101" charset="-122"/>
                <a:cs typeface="新宋体" panose="02010609030101010101" charset="-122"/>
              </a:rPr>
              <a:t>7.</a:t>
            </a:r>
            <a:r>
              <a:rPr sz="2200"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平均值</a:t>
            </a:r>
            <a:endParaRPr sz="3200">
              <a:latin typeface="新宋体" panose="02010609030101010101" charset="-122"/>
              <a:cs typeface="新宋体" panose="02010609030101010101" charset="-122"/>
            </a:endParaRPr>
          </a:p>
          <a:p>
            <a:pPr marL="621665">
              <a:lnSpc>
                <a:spcPts val="3750"/>
              </a:lnSpc>
              <a:spcBef>
                <a:spcPts val="1925"/>
              </a:spcBef>
            </a:pPr>
            <a:r>
              <a:rPr sz="3200" spc="-5" dirty="0">
                <a:latin typeface="新宋体" panose="02010609030101010101" charset="-122"/>
                <a:cs typeface="新宋体" panose="02010609030101010101" charset="-122"/>
              </a:rPr>
              <a:t>所以</a:t>
            </a:r>
            <a:endParaRPr sz="3200">
              <a:latin typeface="新宋体" panose="02010609030101010101" charset="-122"/>
              <a:cs typeface="新宋体" panose="02010609030101010101" charset="-122"/>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7651" y="4249928"/>
            <a:ext cx="144843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卷积定理</a:t>
            </a:r>
            <a:endParaRPr sz="2800">
              <a:latin typeface="新宋体" panose="02010609030101010101" charset="-122"/>
              <a:cs typeface="新宋体" panose="02010609030101010101" charset="-122"/>
            </a:endParaRPr>
          </a:p>
        </p:txBody>
      </p:sp>
      <p:sp>
        <p:nvSpPr>
          <p:cNvPr id="6" name="object 6"/>
          <p:cNvSpPr txBox="1"/>
          <p:nvPr/>
        </p:nvSpPr>
        <p:spPr>
          <a:xfrm>
            <a:off x="5390515" y="3296158"/>
            <a:ext cx="664845" cy="203835"/>
          </a:xfrm>
          <a:prstGeom prst="rect">
            <a:avLst/>
          </a:prstGeom>
        </p:spPr>
        <p:txBody>
          <a:bodyPr vert="horz" wrap="square" lIns="0" tIns="0" rIns="0" bIns="0" rtlCol="0">
            <a:spAutoFit/>
          </a:bodyPr>
          <a:lstStyle/>
          <a:p>
            <a:pPr marL="12700">
              <a:lnSpc>
                <a:spcPct val="100000"/>
              </a:lnSpc>
            </a:pPr>
            <a:r>
              <a:rPr sz="1250" i="1" spc="25" dirty="0">
                <a:latin typeface="Times New Roman" panose="02020603050405020304"/>
                <a:cs typeface="Times New Roman" panose="02020603050405020304"/>
              </a:rPr>
              <a:t>M</a:t>
            </a:r>
            <a:r>
              <a:rPr sz="1250" i="1" spc="-70" dirty="0">
                <a:latin typeface="Times New Roman" panose="02020603050405020304"/>
                <a:cs typeface="Times New Roman" panose="02020603050405020304"/>
              </a:rPr>
              <a:t> </a:t>
            </a:r>
            <a:r>
              <a:rPr sz="1250" spc="-70" dirty="0">
                <a:latin typeface="Symbol" panose="05050102010706020507"/>
                <a:cs typeface="Symbol" panose="05050102010706020507"/>
              </a:rPr>
              <a:t></a:t>
            </a:r>
            <a:r>
              <a:rPr sz="1250" spc="15" dirty="0">
                <a:latin typeface="Times New Roman" panose="02020603050405020304"/>
                <a:cs typeface="Times New Roman" panose="02020603050405020304"/>
              </a:rPr>
              <a:t>1</a:t>
            </a:r>
            <a:r>
              <a:rPr sz="1250" spc="-165" dirty="0">
                <a:latin typeface="Times New Roman" panose="02020603050405020304"/>
                <a:cs typeface="Times New Roman" panose="02020603050405020304"/>
              </a:rPr>
              <a:t> </a:t>
            </a:r>
            <a:r>
              <a:rPr sz="1250" i="1" spc="20" dirty="0">
                <a:latin typeface="Times New Roman" panose="02020603050405020304"/>
                <a:cs typeface="Times New Roman" panose="02020603050405020304"/>
              </a:rPr>
              <a:t>N</a:t>
            </a:r>
            <a:r>
              <a:rPr sz="1250" i="1" spc="-135" dirty="0">
                <a:latin typeface="Times New Roman" panose="02020603050405020304"/>
                <a:cs typeface="Times New Roman" panose="02020603050405020304"/>
              </a:rPr>
              <a:t> </a:t>
            </a:r>
            <a:r>
              <a:rPr sz="1250" spc="-70" dirty="0">
                <a:latin typeface="Symbol" panose="05050102010706020507"/>
                <a:cs typeface="Symbol" panose="05050102010706020507"/>
              </a:rPr>
              <a:t></a:t>
            </a:r>
            <a:r>
              <a:rPr sz="1250" spc="1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7" name="object 7"/>
          <p:cNvSpPr txBox="1"/>
          <p:nvPr/>
        </p:nvSpPr>
        <p:spPr>
          <a:xfrm>
            <a:off x="4888407" y="3727196"/>
            <a:ext cx="1143635" cy="324485"/>
          </a:xfrm>
          <a:prstGeom prst="rect">
            <a:avLst/>
          </a:prstGeom>
        </p:spPr>
        <p:txBody>
          <a:bodyPr vert="horz" wrap="square" lIns="0" tIns="0" rIns="0" bIns="0" rtlCol="0">
            <a:spAutoFit/>
          </a:bodyPr>
          <a:lstStyle/>
          <a:p>
            <a:pPr marL="12700">
              <a:lnSpc>
                <a:spcPts val="2550"/>
              </a:lnSpc>
            </a:pPr>
            <a:r>
              <a:rPr sz="3300" i="1" baseline="10000" dirty="0">
                <a:latin typeface="Times New Roman" panose="02020603050405020304"/>
                <a:cs typeface="Times New Roman" panose="02020603050405020304"/>
              </a:rPr>
              <a:t>MN</a:t>
            </a:r>
            <a:r>
              <a:rPr sz="3300" i="1" spc="217" baseline="10000" dirty="0">
                <a:latin typeface="Times New Roman" panose="02020603050405020304"/>
                <a:cs typeface="Times New Roman" panose="02020603050405020304"/>
              </a:rPr>
              <a:t> </a:t>
            </a:r>
            <a:r>
              <a:rPr sz="1250" i="1" spc="80" dirty="0">
                <a:latin typeface="Times New Roman" panose="02020603050405020304"/>
                <a:cs typeface="Times New Roman" panose="02020603050405020304"/>
              </a:rPr>
              <a:t>m</a:t>
            </a:r>
            <a:r>
              <a:rPr sz="1250" spc="45" dirty="0">
                <a:latin typeface="Symbol" panose="05050102010706020507"/>
                <a:cs typeface="Symbol" panose="05050102010706020507"/>
              </a:rPr>
              <a:t></a:t>
            </a:r>
            <a:r>
              <a:rPr sz="1250" spc="15" dirty="0">
                <a:latin typeface="Times New Roman" panose="02020603050405020304"/>
                <a:cs typeface="Times New Roman" panose="02020603050405020304"/>
              </a:rPr>
              <a:t>0</a:t>
            </a:r>
            <a:r>
              <a:rPr sz="1250" spc="35" dirty="0">
                <a:latin typeface="Times New Roman" panose="02020603050405020304"/>
                <a:cs typeface="Times New Roman" panose="02020603050405020304"/>
              </a:rPr>
              <a:t> </a:t>
            </a:r>
            <a:r>
              <a:rPr sz="1250" i="1" spc="75" dirty="0">
                <a:latin typeface="Times New Roman" panose="02020603050405020304"/>
                <a:cs typeface="Times New Roman" panose="02020603050405020304"/>
              </a:rPr>
              <a:t>n</a:t>
            </a:r>
            <a:r>
              <a:rPr sz="1250" spc="45" dirty="0">
                <a:latin typeface="Symbol" panose="05050102010706020507"/>
                <a:cs typeface="Symbol" panose="05050102010706020507"/>
              </a:rPr>
              <a:t></a:t>
            </a:r>
            <a:r>
              <a:rPr sz="1250" spc="1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8" name="object 8"/>
          <p:cNvSpPr txBox="1"/>
          <p:nvPr/>
        </p:nvSpPr>
        <p:spPr>
          <a:xfrm>
            <a:off x="2979597" y="3320034"/>
            <a:ext cx="5447030" cy="572135"/>
          </a:xfrm>
          <a:prstGeom prst="rect">
            <a:avLst/>
          </a:prstGeom>
        </p:spPr>
        <p:txBody>
          <a:bodyPr vert="horz" wrap="square" lIns="0" tIns="0" rIns="0" bIns="0" rtlCol="0">
            <a:spAutoFit/>
          </a:bodyPr>
          <a:lstStyle/>
          <a:p>
            <a:pPr marL="12700">
              <a:lnSpc>
                <a:spcPct val="100000"/>
              </a:lnSpc>
              <a:tabLst>
                <a:tab pos="2371725" algn="l"/>
              </a:tabLst>
            </a:pPr>
            <a:r>
              <a:rPr sz="2200" i="1" dirty="0">
                <a:latin typeface="Times New Roman" panose="02020603050405020304"/>
                <a:cs typeface="Times New Roman" panose="02020603050405020304"/>
              </a:rPr>
              <a:t>f</a:t>
            </a:r>
            <a:r>
              <a:rPr sz="2200" i="1" spc="-60" dirty="0">
                <a:latin typeface="Times New Roman" panose="02020603050405020304"/>
                <a:cs typeface="Times New Roman" panose="02020603050405020304"/>
              </a:rPr>
              <a:t> </a:t>
            </a:r>
            <a:r>
              <a:rPr sz="2900" spc="-195" dirty="0">
                <a:latin typeface="Symbol" panose="05050102010706020507"/>
                <a:cs typeface="Symbol" panose="05050102010706020507"/>
              </a:rPr>
              <a:t></a:t>
            </a:r>
            <a:r>
              <a:rPr sz="2200" i="1" spc="-5" dirty="0">
                <a:latin typeface="Times New Roman" panose="02020603050405020304"/>
                <a:cs typeface="Times New Roman" panose="02020603050405020304"/>
              </a:rPr>
              <a:t>x</a:t>
            </a:r>
            <a:r>
              <a:rPr sz="2200" dirty="0">
                <a:latin typeface="Times New Roman" panose="02020603050405020304"/>
                <a:cs typeface="Times New Roman" panose="02020603050405020304"/>
              </a:rPr>
              <a:t>,</a:t>
            </a:r>
            <a:r>
              <a:rPr sz="2200" spc="-95" dirty="0">
                <a:latin typeface="Times New Roman" panose="02020603050405020304"/>
                <a:cs typeface="Times New Roman" panose="02020603050405020304"/>
              </a:rPr>
              <a:t> </a:t>
            </a:r>
            <a:r>
              <a:rPr sz="2200" i="1" spc="135" dirty="0">
                <a:latin typeface="Times New Roman" panose="02020603050405020304"/>
                <a:cs typeface="Times New Roman" panose="02020603050405020304"/>
              </a:rPr>
              <a:t>y</a:t>
            </a:r>
            <a:r>
              <a:rPr sz="2900" spc="-175" dirty="0">
                <a:latin typeface="Symbol" panose="05050102010706020507"/>
                <a:cs typeface="Symbol" panose="05050102010706020507"/>
              </a:rPr>
              <a:t></a:t>
            </a:r>
            <a:r>
              <a:rPr sz="2200" dirty="0">
                <a:latin typeface="Symbol" panose="05050102010706020507"/>
                <a:cs typeface="Symbol" panose="05050102010706020507"/>
              </a:rPr>
              <a:t></a:t>
            </a:r>
            <a:r>
              <a:rPr sz="2200" spc="-305"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h</a:t>
            </a:r>
            <a:r>
              <a:rPr sz="2900" spc="-195" dirty="0">
                <a:latin typeface="Symbol" panose="05050102010706020507"/>
                <a:cs typeface="Symbol" panose="05050102010706020507"/>
              </a:rPr>
              <a:t></a:t>
            </a:r>
            <a:r>
              <a:rPr sz="2200" i="1" spc="-5" dirty="0">
                <a:latin typeface="Times New Roman" panose="02020603050405020304"/>
                <a:cs typeface="Times New Roman" panose="02020603050405020304"/>
              </a:rPr>
              <a:t>x</a:t>
            </a:r>
            <a:r>
              <a:rPr sz="2200" dirty="0">
                <a:latin typeface="Times New Roman" panose="02020603050405020304"/>
                <a:cs typeface="Times New Roman" panose="02020603050405020304"/>
              </a:rPr>
              <a:t>,</a:t>
            </a:r>
            <a:r>
              <a:rPr sz="2200" spc="-90" dirty="0">
                <a:latin typeface="Times New Roman" panose="02020603050405020304"/>
                <a:cs typeface="Times New Roman" panose="02020603050405020304"/>
              </a:rPr>
              <a:t> </a:t>
            </a:r>
            <a:r>
              <a:rPr sz="2200" i="1" spc="130" dirty="0">
                <a:latin typeface="Times New Roman" panose="02020603050405020304"/>
                <a:cs typeface="Times New Roman" panose="02020603050405020304"/>
              </a:rPr>
              <a:t>y</a:t>
            </a:r>
            <a:r>
              <a:rPr sz="2900" spc="-260" dirty="0">
                <a:latin typeface="Symbol" panose="05050102010706020507"/>
                <a:cs typeface="Symbol" panose="05050102010706020507"/>
              </a:rPr>
              <a:t></a:t>
            </a:r>
            <a:r>
              <a:rPr sz="2900" spc="-400" dirty="0">
                <a:latin typeface="Times New Roman" panose="02020603050405020304"/>
                <a:cs typeface="Times New Roman" panose="02020603050405020304"/>
              </a:rPr>
              <a:t> </a:t>
            </a:r>
            <a:r>
              <a:rPr sz="2200" dirty="0">
                <a:latin typeface="Symbol" panose="05050102010706020507"/>
                <a:cs typeface="Symbol" panose="05050102010706020507"/>
              </a:rPr>
              <a:t></a:t>
            </a:r>
            <a:r>
              <a:rPr sz="2200" spc="-45" dirty="0">
                <a:latin typeface="Times New Roman" panose="02020603050405020304"/>
                <a:cs typeface="Times New Roman" panose="02020603050405020304"/>
              </a:rPr>
              <a:t> </a:t>
            </a:r>
            <a:r>
              <a:rPr sz="3300" u="sng" baseline="35000" dirty="0">
                <a:latin typeface="Times New Roman" panose="02020603050405020304"/>
                <a:cs typeface="Times New Roman" panose="02020603050405020304"/>
              </a:rPr>
              <a:t> </a:t>
            </a:r>
            <a:r>
              <a:rPr sz="3300" u="sng" spc="337" baseline="35000" dirty="0">
                <a:latin typeface="Times New Roman" panose="02020603050405020304"/>
                <a:cs typeface="Times New Roman" panose="02020603050405020304"/>
              </a:rPr>
              <a:t> </a:t>
            </a:r>
            <a:r>
              <a:rPr sz="3300" u="sng" baseline="35000" dirty="0">
                <a:latin typeface="Times New Roman" panose="02020603050405020304"/>
                <a:cs typeface="Times New Roman" panose="02020603050405020304"/>
              </a:rPr>
              <a:t>1	</a:t>
            </a:r>
            <a:r>
              <a:rPr sz="3300" spc="-120" baseline="35000" dirty="0">
                <a:latin typeface="Times New Roman" panose="02020603050405020304"/>
                <a:cs typeface="Times New Roman" panose="02020603050405020304"/>
              </a:rPr>
              <a:t> </a:t>
            </a:r>
            <a:r>
              <a:rPr sz="4950" spc="322" baseline="-8000" dirty="0">
                <a:latin typeface="Symbol" panose="05050102010706020507"/>
                <a:cs typeface="Symbol" panose="05050102010706020507"/>
              </a:rPr>
              <a:t></a:t>
            </a:r>
            <a:r>
              <a:rPr sz="4950" baseline="-8000" dirty="0">
                <a:latin typeface="Symbol" panose="05050102010706020507"/>
                <a:cs typeface="Symbol" panose="05050102010706020507"/>
              </a:rPr>
              <a:t></a:t>
            </a:r>
            <a:r>
              <a:rPr sz="4950" spc="-277" baseline="-8000"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f</a:t>
            </a:r>
            <a:r>
              <a:rPr sz="2200" i="1" spc="-60" dirty="0">
                <a:latin typeface="Times New Roman" panose="02020603050405020304"/>
                <a:cs typeface="Times New Roman" panose="02020603050405020304"/>
              </a:rPr>
              <a:t> </a:t>
            </a:r>
            <a:r>
              <a:rPr sz="2900" spc="-290" dirty="0">
                <a:latin typeface="Symbol" panose="05050102010706020507"/>
                <a:cs typeface="Symbol" panose="05050102010706020507"/>
              </a:rPr>
              <a:t></a:t>
            </a:r>
            <a:r>
              <a:rPr sz="2200" i="1" spc="-45" dirty="0">
                <a:latin typeface="Times New Roman" panose="02020603050405020304"/>
                <a:cs typeface="Times New Roman" panose="02020603050405020304"/>
              </a:rPr>
              <a:t>m</a:t>
            </a:r>
            <a:r>
              <a:rPr sz="2200" dirty="0">
                <a:latin typeface="Times New Roman" panose="02020603050405020304"/>
                <a:cs typeface="Times New Roman" panose="02020603050405020304"/>
              </a:rPr>
              <a:t>,</a:t>
            </a:r>
            <a:r>
              <a:rPr sz="2200" spc="-295" dirty="0">
                <a:latin typeface="Times New Roman" panose="02020603050405020304"/>
                <a:cs typeface="Times New Roman" panose="02020603050405020304"/>
              </a:rPr>
              <a:t> </a:t>
            </a:r>
            <a:r>
              <a:rPr sz="2200" i="1" spc="70" dirty="0">
                <a:latin typeface="Times New Roman" panose="02020603050405020304"/>
                <a:cs typeface="Times New Roman" panose="02020603050405020304"/>
              </a:rPr>
              <a:t>n</a:t>
            </a:r>
            <a:r>
              <a:rPr sz="2900" spc="-375" dirty="0">
                <a:latin typeface="Symbol" panose="05050102010706020507"/>
                <a:cs typeface="Symbol" panose="05050102010706020507"/>
              </a:rPr>
              <a:t></a:t>
            </a:r>
            <a:r>
              <a:rPr sz="2200" i="1" dirty="0">
                <a:latin typeface="Times New Roman" panose="02020603050405020304"/>
                <a:cs typeface="Times New Roman" panose="02020603050405020304"/>
              </a:rPr>
              <a:t>h</a:t>
            </a:r>
            <a:r>
              <a:rPr sz="2900" spc="-190" dirty="0">
                <a:latin typeface="Symbol" panose="05050102010706020507"/>
                <a:cs typeface="Symbol" panose="05050102010706020507"/>
              </a:rPr>
              <a:t></a:t>
            </a:r>
            <a:r>
              <a:rPr sz="2200" i="1" dirty="0">
                <a:latin typeface="Times New Roman" panose="02020603050405020304"/>
                <a:cs typeface="Times New Roman" panose="02020603050405020304"/>
              </a:rPr>
              <a:t>x</a:t>
            </a:r>
            <a:r>
              <a:rPr sz="2200" i="1" spc="-185" dirty="0">
                <a:latin typeface="Times New Roman" panose="02020603050405020304"/>
                <a:cs typeface="Times New Roman" panose="02020603050405020304"/>
              </a:rPr>
              <a:t> </a:t>
            </a:r>
            <a:r>
              <a:rPr sz="2200" dirty="0">
                <a:latin typeface="Symbol" panose="05050102010706020507"/>
                <a:cs typeface="Symbol" panose="05050102010706020507"/>
              </a:rPr>
              <a:t></a:t>
            </a:r>
            <a:r>
              <a:rPr sz="2200" spc="-215" dirty="0">
                <a:latin typeface="Times New Roman" panose="02020603050405020304"/>
                <a:cs typeface="Times New Roman" panose="02020603050405020304"/>
              </a:rPr>
              <a:t> </a:t>
            </a:r>
            <a:r>
              <a:rPr sz="2200" i="1" spc="-40" dirty="0">
                <a:latin typeface="Times New Roman" panose="02020603050405020304"/>
                <a:cs typeface="Times New Roman" panose="02020603050405020304"/>
              </a:rPr>
              <a:t>m</a:t>
            </a:r>
            <a:r>
              <a:rPr sz="2200" dirty="0">
                <a:latin typeface="Times New Roman" panose="02020603050405020304"/>
                <a:cs typeface="Times New Roman" panose="02020603050405020304"/>
              </a:rPr>
              <a:t>,</a:t>
            </a:r>
            <a:r>
              <a:rPr sz="2200" spc="-95"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y</a:t>
            </a:r>
            <a:r>
              <a:rPr sz="2200" i="1" spc="-150" dirty="0">
                <a:latin typeface="Times New Roman" panose="02020603050405020304"/>
                <a:cs typeface="Times New Roman" panose="02020603050405020304"/>
              </a:rPr>
              <a:t> </a:t>
            </a:r>
            <a:r>
              <a:rPr sz="2200" dirty="0">
                <a:latin typeface="Symbol" panose="05050102010706020507"/>
                <a:cs typeface="Symbol" panose="05050102010706020507"/>
              </a:rPr>
              <a:t></a:t>
            </a:r>
            <a:r>
              <a:rPr sz="2200" spc="-215" dirty="0">
                <a:latin typeface="Times New Roman" panose="02020603050405020304"/>
                <a:cs typeface="Times New Roman" panose="02020603050405020304"/>
              </a:rPr>
              <a:t> </a:t>
            </a:r>
            <a:r>
              <a:rPr sz="2200" i="1" spc="80" dirty="0">
                <a:latin typeface="Times New Roman" panose="02020603050405020304"/>
                <a:cs typeface="Times New Roman" panose="02020603050405020304"/>
              </a:rPr>
              <a:t>n</a:t>
            </a:r>
            <a:r>
              <a:rPr sz="2900" spc="-260" dirty="0">
                <a:latin typeface="Symbol" panose="05050102010706020507"/>
                <a:cs typeface="Symbol" panose="05050102010706020507"/>
              </a:rPr>
              <a:t></a:t>
            </a:r>
            <a:endParaRPr sz="2900">
              <a:latin typeface="Symbol" panose="05050102010706020507"/>
              <a:cs typeface="Symbol" panose="05050102010706020507"/>
            </a:endParaRPr>
          </a:p>
        </p:txBody>
      </p:sp>
      <p:sp>
        <p:nvSpPr>
          <p:cNvPr id="9" name="object 9"/>
          <p:cNvSpPr txBox="1"/>
          <p:nvPr/>
        </p:nvSpPr>
        <p:spPr>
          <a:xfrm>
            <a:off x="3402215" y="4784597"/>
            <a:ext cx="5400675" cy="1873250"/>
          </a:xfrm>
          <a:prstGeom prst="rect">
            <a:avLst/>
          </a:prstGeom>
          <a:ln w="25400">
            <a:solidFill>
              <a:srgbClr val="EE2B0A"/>
            </a:solidFill>
          </a:ln>
        </p:spPr>
        <p:txBody>
          <a:bodyPr vert="horz" wrap="square" lIns="0" tIns="73660" rIns="0" bIns="0" rtlCol="0">
            <a:spAutoFit/>
          </a:bodyPr>
          <a:lstStyle/>
          <a:p>
            <a:pPr marL="601980">
              <a:lnSpc>
                <a:spcPct val="100000"/>
              </a:lnSpc>
              <a:spcBef>
                <a:spcPts val="580"/>
              </a:spcBef>
            </a:pPr>
            <a:r>
              <a:rPr sz="2900" i="1" dirty="0">
                <a:latin typeface="Times New Roman" panose="02020603050405020304"/>
                <a:cs typeface="Times New Roman" panose="02020603050405020304"/>
              </a:rPr>
              <a:t>f</a:t>
            </a:r>
            <a:r>
              <a:rPr sz="2900" i="1" spc="-210" dirty="0">
                <a:latin typeface="Times New Roman" panose="02020603050405020304"/>
                <a:cs typeface="Times New Roman" panose="02020603050405020304"/>
              </a:rPr>
              <a:t> </a:t>
            </a:r>
            <a:r>
              <a:rPr sz="3800" spc="-345" dirty="0">
                <a:latin typeface="Symbol" panose="05050102010706020507"/>
                <a:cs typeface="Symbol" panose="05050102010706020507"/>
              </a:rPr>
              <a:t></a:t>
            </a:r>
            <a:r>
              <a:rPr sz="2900" i="1" spc="-12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245" dirty="0">
                <a:latin typeface="Times New Roman" panose="02020603050405020304"/>
                <a:cs typeface="Times New Roman" panose="02020603050405020304"/>
              </a:rPr>
              <a:t> </a:t>
            </a:r>
            <a:r>
              <a:rPr sz="2900" i="1" spc="40" dirty="0">
                <a:latin typeface="Times New Roman" panose="02020603050405020304"/>
                <a:cs typeface="Times New Roman" panose="02020603050405020304"/>
              </a:rPr>
              <a:t>y</a:t>
            </a:r>
            <a:r>
              <a:rPr sz="3800" spc="-315" dirty="0">
                <a:latin typeface="Symbol" panose="05050102010706020507"/>
                <a:cs typeface="Symbol" panose="05050102010706020507"/>
              </a:rPr>
              <a:t></a:t>
            </a:r>
            <a:r>
              <a:rPr sz="2900" spc="155" dirty="0">
                <a:latin typeface="Symbol" panose="05050102010706020507"/>
                <a:cs typeface="Symbol" panose="05050102010706020507"/>
              </a:rPr>
              <a:t></a:t>
            </a:r>
            <a:r>
              <a:rPr sz="2900" i="1" spc="-125" dirty="0">
                <a:latin typeface="Times New Roman" panose="02020603050405020304"/>
                <a:cs typeface="Times New Roman" panose="02020603050405020304"/>
              </a:rPr>
              <a:t>h</a:t>
            </a:r>
            <a:r>
              <a:rPr sz="3800" spc="-345" dirty="0">
                <a:latin typeface="Symbol" panose="05050102010706020507"/>
                <a:cs typeface="Symbol" panose="05050102010706020507"/>
              </a:rPr>
              <a:t></a:t>
            </a:r>
            <a:r>
              <a:rPr sz="2900" i="1" spc="-12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245" dirty="0">
                <a:latin typeface="Times New Roman" panose="02020603050405020304"/>
                <a:cs typeface="Times New Roman" panose="02020603050405020304"/>
              </a:rPr>
              <a:t> </a:t>
            </a:r>
            <a:r>
              <a:rPr sz="2900" i="1" spc="40" dirty="0">
                <a:latin typeface="Times New Roman" panose="02020603050405020304"/>
                <a:cs typeface="Times New Roman" panose="02020603050405020304"/>
              </a:rPr>
              <a:t>y</a:t>
            </a:r>
            <a:r>
              <a:rPr sz="3800" spc="-35" dirty="0">
                <a:latin typeface="Symbol" panose="05050102010706020507"/>
                <a:cs typeface="Symbol" panose="05050102010706020507"/>
              </a:rPr>
              <a:t></a:t>
            </a:r>
            <a:r>
              <a:rPr sz="2900" dirty="0">
                <a:latin typeface="Symbol" panose="05050102010706020507"/>
                <a:cs typeface="Symbol" panose="05050102010706020507"/>
              </a:rPr>
              <a:t></a:t>
            </a:r>
            <a:r>
              <a:rPr sz="2900" spc="-325" dirty="0">
                <a:latin typeface="Times New Roman" panose="02020603050405020304"/>
                <a:cs typeface="Times New Roman" panose="02020603050405020304"/>
              </a:rPr>
              <a:t> </a:t>
            </a:r>
            <a:r>
              <a:rPr sz="2900" i="1" spc="65" dirty="0">
                <a:latin typeface="Times New Roman" panose="02020603050405020304"/>
                <a:cs typeface="Times New Roman" panose="02020603050405020304"/>
              </a:rPr>
              <a:t>F</a:t>
            </a:r>
            <a:r>
              <a:rPr sz="3800" spc="-540" dirty="0">
                <a:latin typeface="Symbol" panose="05050102010706020507"/>
                <a:cs typeface="Symbol" panose="05050102010706020507"/>
              </a:rPr>
              <a:t></a:t>
            </a:r>
            <a:r>
              <a:rPr sz="2900" i="1" spc="-85" dirty="0">
                <a:latin typeface="Times New Roman" panose="02020603050405020304"/>
                <a:cs typeface="Times New Roman" panose="02020603050405020304"/>
              </a:rPr>
              <a:t>u</a:t>
            </a:r>
            <a:r>
              <a:rPr sz="2900" spc="204" dirty="0">
                <a:latin typeface="Times New Roman" panose="02020603050405020304"/>
                <a:cs typeface="Times New Roman" panose="02020603050405020304"/>
              </a:rPr>
              <a:t>,</a:t>
            </a:r>
            <a:r>
              <a:rPr sz="2900" i="1" dirty="0">
                <a:latin typeface="Times New Roman" panose="02020603050405020304"/>
                <a:cs typeface="Times New Roman" panose="02020603050405020304"/>
              </a:rPr>
              <a:t>v</a:t>
            </a:r>
            <a:r>
              <a:rPr sz="3800" spc="-475" dirty="0">
                <a:latin typeface="Symbol" panose="05050102010706020507"/>
                <a:cs typeface="Symbol" panose="05050102010706020507"/>
              </a:rPr>
              <a:t></a:t>
            </a:r>
            <a:r>
              <a:rPr sz="2900" i="1" spc="110" dirty="0">
                <a:latin typeface="Times New Roman" panose="02020603050405020304"/>
                <a:cs typeface="Times New Roman" panose="02020603050405020304"/>
              </a:rPr>
              <a:t>H</a:t>
            </a:r>
            <a:r>
              <a:rPr sz="3800" spc="-540" dirty="0">
                <a:latin typeface="Symbol" panose="05050102010706020507"/>
                <a:cs typeface="Symbol" panose="05050102010706020507"/>
              </a:rPr>
              <a:t></a:t>
            </a:r>
            <a:r>
              <a:rPr sz="2900" i="1" spc="-85" dirty="0">
                <a:latin typeface="Times New Roman" panose="02020603050405020304"/>
                <a:cs typeface="Times New Roman" panose="02020603050405020304"/>
              </a:rPr>
              <a:t>u</a:t>
            </a:r>
            <a:r>
              <a:rPr sz="2900" spc="195" dirty="0">
                <a:latin typeface="Times New Roman" panose="02020603050405020304"/>
                <a:cs typeface="Times New Roman" panose="02020603050405020304"/>
              </a:rPr>
              <a:t>,</a:t>
            </a:r>
            <a:r>
              <a:rPr sz="2900" i="1" dirty="0">
                <a:latin typeface="Times New Roman" panose="02020603050405020304"/>
                <a:cs typeface="Times New Roman" panose="02020603050405020304"/>
              </a:rPr>
              <a:t>v</a:t>
            </a:r>
            <a:r>
              <a:rPr sz="3800" spc="-420" dirty="0">
                <a:latin typeface="Symbol" panose="05050102010706020507"/>
                <a:cs typeface="Symbol" panose="05050102010706020507"/>
              </a:rPr>
              <a:t></a:t>
            </a:r>
            <a:endParaRPr sz="3800">
              <a:latin typeface="Symbol" panose="05050102010706020507"/>
              <a:cs typeface="Symbol" panose="05050102010706020507"/>
            </a:endParaRPr>
          </a:p>
          <a:p>
            <a:pPr marL="601980">
              <a:lnSpc>
                <a:spcPct val="100000"/>
              </a:lnSpc>
              <a:spcBef>
                <a:spcPts val="2235"/>
              </a:spcBef>
            </a:pPr>
            <a:r>
              <a:rPr sz="2900" i="1" dirty="0">
                <a:latin typeface="Times New Roman" panose="02020603050405020304"/>
                <a:cs typeface="Times New Roman" panose="02020603050405020304"/>
              </a:rPr>
              <a:t>f</a:t>
            </a:r>
            <a:r>
              <a:rPr sz="2900" i="1" spc="-210" dirty="0">
                <a:latin typeface="Times New Roman" panose="02020603050405020304"/>
                <a:cs typeface="Times New Roman" panose="02020603050405020304"/>
              </a:rPr>
              <a:t> </a:t>
            </a:r>
            <a:r>
              <a:rPr sz="3800" spc="-345" dirty="0">
                <a:latin typeface="Symbol" panose="05050102010706020507"/>
                <a:cs typeface="Symbol" panose="05050102010706020507"/>
              </a:rPr>
              <a:t></a:t>
            </a:r>
            <a:r>
              <a:rPr sz="2900" i="1" spc="-12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245" dirty="0">
                <a:latin typeface="Times New Roman" panose="02020603050405020304"/>
                <a:cs typeface="Times New Roman" panose="02020603050405020304"/>
              </a:rPr>
              <a:t> </a:t>
            </a:r>
            <a:r>
              <a:rPr sz="2900" i="1" spc="40" dirty="0">
                <a:latin typeface="Times New Roman" panose="02020603050405020304"/>
                <a:cs typeface="Times New Roman" panose="02020603050405020304"/>
              </a:rPr>
              <a:t>y</a:t>
            </a:r>
            <a:r>
              <a:rPr sz="3800" spc="-555" dirty="0">
                <a:latin typeface="Symbol" panose="05050102010706020507"/>
                <a:cs typeface="Symbol" panose="05050102010706020507"/>
              </a:rPr>
              <a:t></a:t>
            </a:r>
            <a:r>
              <a:rPr sz="2900" i="1" spc="-135" dirty="0">
                <a:latin typeface="Times New Roman" panose="02020603050405020304"/>
                <a:cs typeface="Times New Roman" panose="02020603050405020304"/>
              </a:rPr>
              <a:t>h</a:t>
            </a:r>
            <a:r>
              <a:rPr sz="3800" spc="-340" dirty="0">
                <a:latin typeface="Symbol" panose="05050102010706020507"/>
                <a:cs typeface="Symbol" panose="05050102010706020507"/>
              </a:rPr>
              <a:t></a:t>
            </a:r>
            <a:r>
              <a:rPr sz="2900" i="1" spc="-125"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240" dirty="0">
                <a:latin typeface="Times New Roman" panose="02020603050405020304"/>
                <a:cs typeface="Times New Roman" panose="02020603050405020304"/>
              </a:rPr>
              <a:t> </a:t>
            </a:r>
            <a:r>
              <a:rPr sz="2900" i="1" spc="35" dirty="0">
                <a:latin typeface="Times New Roman" panose="02020603050405020304"/>
                <a:cs typeface="Times New Roman" panose="02020603050405020304"/>
              </a:rPr>
              <a:t>y</a:t>
            </a:r>
            <a:r>
              <a:rPr sz="3800" spc="-30" dirty="0">
                <a:latin typeface="Symbol" panose="05050102010706020507"/>
                <a:cs typeface="Symbol" panose="05050102010706020507"/>
              </a:rPr>
              <a:t></a:t>
            </a:r>
            <a:r>
              <a:rPr sz="2900" dirty="0">
                <a:latin typeface="Symbol" panose="05050102010706020507"/>
                <a:cs typeface="Symbol" panose="05050102010706020507"/>
              </a:rPr>
              <a:t></a:t>
            </a:r>
            <a:r>
              <a:rPr sz="2900" spc="-325" dirty="0">
                <a:latin typeface="Times New Roman" panose="02020603050405020304"/>
                <a:cs typeface="Times New Roman" panose="02020603050405020304"/>
              </a:rPr>
              <a:t> </a:t>
            </a:r>
            <a:r>
              <a:rPr sz="2900" i="1" spc="65" dirty="0">
                <a:latin typeface="Times New Roman" panose="02020603050405020304"/>
                <a:cs typeface="Times New Roman" panose="02020603050405020304"/>
              </a:rPr>
              <a:t>F</a:t>
            </a:r>
            <a:r>
              <a:rPr sz="3800" spc="-540" dirty="0">
                <a:latin typeface="Symbol" panose="05050102010706020507"/>
                <a:cs typeface="Symbol" panose="05050102010706020507"/>
              </a:rPr>
              <a:t></a:t>
            </a:r>
            <a:r>
              <a:rPr sz="2900" i="1" spc="-80" dirty="0">
                <a:latin typeface="Times New Roman" panose="02020603050405020304"/>
                <a:cs typeface="Times New Roman" panose="02020603050405020304"/>
              </a:rPr>
              <a:t>u</a:t>
            </a:r>
            <a:r>
              <a:rPr sz="2900" spc="195" dirty="0">
                <a:latin typeface="Times New Roman" panose="02020603050405020304"/>
                <a:cs typeface="Times New Roman" panose="02020603050405020304"/>
              </a:rPr>
              <a:t>,</a:t>
            </a:r>
            <a:r>
              <a:rPr sz="2900" i="1" dirty="0">
                <a:latin typeface="Times New Roman" panose="02020603050405020304"/>
                <a:cs typeface="Times New Roman" panose="02020603050405020304"/>
              </a:rPr>
              <a:t>v</a:t>
            </a:r>
            <a:r>
              <a:rPr sz="3800" spc="-315" dirty="0">
                <a:latin typeface="Symbol" panose="05050102010706020507"/>
                <a:cs typeface="Symbol" panose="05050102010706020507"/>
              </a:rPr>
              <a:t></a:t>
            </a:r>
            <a:r>
              <a:rPr sz="2900" spc="240" dirty="0">
                <a:latin typeface="Symbol" panose="05050102010706020507"/>
                <a:cs typeface="Symbol" panose="05050102010706020507"/>
              </a:rPr>
              <a:t></a:t>
            </a:r>
            <a:r>
              <a:rPr sz="2900" i="1" spc="110" dirty="0">
                <a:latin typeface="Times New Roman" panose="02020603050405020304"/>
                <a:cs typeface="Times New Roman" panose="02020603050405020304"/>
              </a:rPr>
              <a:t>H</a:t>
            </a:r>
            <a:r>
              <a:rPr sz="3800" spc="-540" dirty="0">
                <a:latin typeface="Symbol" panose="05050102010706020507"/>
                <a:cs typeface="Symbol" panose="05050102010706020507"/>
              </a:rPr>
              <a:t></a:t>
            </a:r>
            <a:r>
              <a:rPr sz="2900" i="1" spc="-85" dirty="0">
                <a:latin typeface="Times New Roman" panose="02020603050405020304"/>
                <a:cs typeface="Times New Roman" panose="02020603050405020304"/>
              </a:rPr>
              <a:t>u</a:t>
            </a:r>
            <a:r>
              <a:rPr sz="2900" spc="195" dirty="0">
                <a:latin typeface="Times New Roman" panose="02020603050405020304"/>
                <a:cs typeface="Times New Roman" panose="02020603050405020304"/>
              </a:rPr>
              <a:t>,</a:t>
            </a:r>
            <a:r>
              <a:rPr sz="2900" i="1" dirty="0">
                <a:latin typeface="Times New Roman" panose="02020603050405020304"/>
                <a:cs typeface="Times New Roman" panose="02020603050405020304"/>
              </a:rPr>
              <a:t>v</a:t>
            </a:r>
            <a:r>
              <a:rPr sz="3800" spc="-420" dirty="0">
                <a:latin typeface="Symbol" panose="05050102010706020507"/>
                <a:cs typeface="Symbol" panose="05050102010706020507"/>
              </a:rPr>
              <a:t></a:t>
            </a:r>
            <a:endParaRPr sz="3800">
              <a:latin typeface="Symbol" panose="05050102010706020507"/>
              <a:cs typeface="Symbol" panose="05050102010706020507"/>
            </a:endParaRPr>
          </a:p>
        </p:txBody>
      </p:sp>
      <p:sp>
        <p:nvSpPr>
          <p:cNvPr id="10" name="object 10"/>
          <p:cNvSpPr txBox="1"/>
          <p:nvPr/>
        </p:nvSpPr>
        <p:spPr>
          <a:xfrm>
            <a:off x="1754251" y="933196"/>
            <a:ext cx="7541259" cy="2452370"/>
          </a:xfrm>
          <a:prstGeom prst="rect">
            <a:avLst/>
          </a:prstGeom>
        </p:spPr>
        <p:txBody>
          <a:bodyPr vert="horz" wrap="square" lIns="0" tIns="0" rIns="0" bIns="0" rtlCol="0">
            <a:spAutoFit/>
          </a:bodyPr>
          <a:lstStyle/>
          <a:p>
            <a:pPr marL="12700" indent="71120">
              <a:lnSpc>
                <a:spcPct val="100000"/>
              </a:lnSpc>
            </a:pPr>
            <a:r>
              <a:rPr sz="3200" b="1" spc="-15" dirty="0" err="1">
                <a:latin typeface="新宋体" panose="02010609030101010101" charset="-122"/>
                <a:cs typeface="新宋体" panose="02010609030101010101" charset="-122"/>
              </a:rPr>
              <a:t>傅里叶变换</a:t>
            </a:r>
            <a:endParaRPr lang="zh-CN" altLang="en-US" sz="3200" dirty="0">
              <a:latin typeface="新宋体" panose="02010609030101010101" charset="-122"/>
              <a:cs typeface="新宋体" panose="02010609030101010101" charset="-122"/>
            </a:endParaRPr>
          </a:p>
          <a:p>
            <a:pPr marL="12700">
              <a:lnSpc>
                <a:spcPct val="100000"/>
              </a:lnSpc>
              <a:spcBef>
                <a:spcPts val="2580"/>
              </a:spcBef>
            </a:pPr>
            <a:r>
              <a:rPr lang="en-US" altLang="zh-CN" sz="2200" dirty="0">
                <a:solidFill>
                  <a:srgbClr val="EE2B0A"/>
                </a:solidFill>
                <a:latin typeface="新宋体" panose="02010609030101010101" charset="-122"/>
                <a:cs typeface="新宋体" panose="02010609030101010101" charset="-122"/>
              </a:rPr>
              <a:t>8.</a:t>
            </a:r>
            <a:r>
              <a:rPr lang="zh-CN" altLang="en-US" sz="2200" spc="295" dirty="0">
                <a:solidFill>
                  <a:srgbClr val="EE2B0A"/>
                </a:solidFill>
                <a:latin typeface="新宋体" panose="02010609030101010101" charset="-122"/>
                <a:cs typeface="新宋体" panose="02010609030101010101" charset="-122"/>
              </a:rPr>
              <a:t> </a:t>
            </a:r>
            <a:r>
              <a:rPr lang="zh-CN" altLang="en-US" sz="3200" spc="-5" dirty="0">
                <a:latin typeface="新宋体" panose="02010609030101010101" charset="-122"/>
                <a:cs typeface="新宋体" panose="02010609030101010101" charset="-122"/>
              </a:rPr>
              <a:t>卷积理论</a:t>
            </a:r>
            <a:endParaRPr lang="zh-CN" altLang="en-US" sz="3200" dirty="0">
              <a:latin typeface="新宋体" panose="02010609030101010101" charset="-122"/>
              <a:cs typeface="新宋体" panose="02010609030101010101" charset="-122"/>
            </a:endParaRPr>
          </a:p>
          <a:p>
            <a:pPr marL="469900" marR="5080" indent="-51435">
              <a:lnSpc>
                <a:spcPct val="102000"/>
              </a:lnSpc>
              <a:spcBef>
                <a:spcPts val="2255"/>
              </a:spcBef>
            </a:pPr>
            <a:r>
              <a:rPr sz="2800" spc="-5" dirty="0" err="1">
                <a:latin typeface="新宋体" panose="02010609030101010101" charset="-122"/>
                <a:cs typeface="新宋体" panose="02010609030101010101" charset="-122"/>
              </a:rPr>
              <a:t>大小为M×N的两个函数f</a:t>
            </a:r>
            <a:r>
              <a:rPr sz="2800" spc="-5" dirty="0">
                <a:latin typeface="新宋体" panose="02010609030101010101" charset="-122"/>
                <a:cs typeface="新宋体" panose="02010609030101010101" charset="-122"/>
              </a:rPr>
              <a:t>(x,y)和h(x,y)的离散 </a:t>
            </a:r>
            <a:r>
              <a:rPr sz="2800" dirty="0">
                <a:latin typeface="新宋体" panose="02010609030101010101" charset="-122"/>
                <a:cs typeface="新宋体" panose="02010609030101010101" charset="-122"/>
              </a:rPr>
              <a:t>卷积</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7651" y="4280661"/>
            <a:ext cx="6248400" cy="476250"/>
          </a:xfrm>
          <a:prstGeom prst="rect">
            <a:avLst/>
          </a:prstGeom>
        </p:spPr>
        <p:txBody>
          <a:bodyPr vert="horz" wrap="square" lIns="0" tIns="0" rIns="0" bIns="0" rtlCol="0">
            <a:spAutoFit/>
          </a:bodyPr>
          <a:lstStyle/>
          <a:p>
            <a:pPr marL="12700">
              <a:lnSpc>
                <a:spcPts val="3750"/>
              </a:lnSpc>
            </a:pPr>
            <a:r>
              <a:rPr sz="2800" spc="-5" dirty="0">
                <a:latin typeface="新宋体" panose="02010609030101010101" charset="-122"/>
                <a:cs typeface="新宋体" panose="02010609030101010101" charset="-122"/>
              </a:rPr>
              <a:t>f</a:t>
            </a:r>
            <a:r>
              <a:rPr sz="2850" spc="-7" baseline="230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表示f的复共轭。对于实函数</a:t>
            </a:r>
            <a:r>
              <a:rPr sz="2800" dirty="0">
                <a:latin typeface="新宋体" panose="02010609030101010101" charset="-122"/>
                <a:cs typeface="新宋体" panose="02010609030101010101" charset="-122"/>
              </a:rPr>
              <a:t>， </a:t>
            </a:r>
            <a:r>
              <a:rPr sz="3200" spc="-10" dirty="0">
                <a:latin typeface="新宋体" panose="02010609030101010101" charset="-122"/>
                <a:cs typeface="新宋体" panose="02010609030101010101" charset="-122"/>
              </a:rPr>
              <a:t>f</a:t>
            </a:r>
            <a:r>
              <a:rPr sz="3150" baseline="26000"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＝f</a:t>
            </a:r>
            <a:endParaRPr sz="3200">
              <a:latin typeface="新宋体" panose="02010609030101010101" charset="-122"/>
              <a:cs typeface="新宋体" panose="02010609030101010101" charset="-122"/>
            </a:endParaRPr>
          </a:p>
        </p:txBody>
      </p:sp>
      <p:sp>
        <p:nvSpPr>
          <p:cNvPr id="6" name="object 6"/>
          <p:cNvSpPr txBox="1"/>
          <p:nvPr/>
        </p:nvSpPr>
        <p:spPr>
          <a:xfrm>
            <a:off x="1754251" y="4981447"/>
            <a:ext cx="144843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相关定理</a:t>
            </a:r>
            <a:endParaRPr sz="2800">
              <a:latin typeface="新宋体" panose="02010609030101010101" charset="-122"/>
              <a:cs typeface="新宋体" panose="02010609030101010101" charset="-122"/>
            </a:endParaRPr>
          </a:p>
        </p:txBody>
      </p:sp>
      <p:sp>
        <p:nvSpPr>
          <p:cNvPr id="7" name="object 7"/>
          <p:cNvSpPr txBox="1"/>
          <p:nvPr/>
        </p:nvSpPr>
        <p:spPr>
          <a:xfrm>
            <a:off x="5340222" y="3384803"/>
            <a:ext cx="679450" cy="507365"/>
          </a:xfrm>
          <a:prstGeom prst="rect">
            <a:avLst/>
          </a:prstGeom>
        </p:spPr>
        <p:txBody>
          <a:bodyPr vert="horz" wrap="square" lIns="0" tIns="0" rIns="0" bIns="0" rtlCol="0">
            <a:spAutoFit/>
          </a:bodyPr>
          <a:lstStyle/>
          <a:p>
            <a:pPr marL="12700">
              <a:lnSpc>
                <a:spcPct val="100000"/>
              </a:lnSpc>
            </a:pPr>
            <a:r>
              <a:rPr sz="3300" spc="215" dirty="0">
                <a:latin typeface="Symbol" panose="05050102010706020507"/>
                <a:cs typeface="Symbol" panose="05050102010706020507"/>
              </a:rPr>
              <a:t></a:t>
            </a:r>
            <a:endParaRPr sz="3300">
              <a:latin typeface="Symbol" panose="05050102010706020507"/>
              <a:cs typeface="Symbol" panose="05050102010706020507"/>
            </a:endParaRPr>
          </a:p>
        </p:txBody>
      </p:sp>
      <p:sp>
        <p:nvSpPr>
          <p:cNvPr id="8" name="object 8"/>
          <p:cNvSpPr txBox="1"/>
          <p:nvPr/>
        </p:nvSpPr>
        <p:spPr>
          <a:xfrm>
            <a:off x="6189853" y="3454653"/>
            <a:ext cx="107314" cy="203835"/>
          </a:xfrm>
          <a:prstGeom prst="rect">
            <a:avLst/>
          </a:prstGeom>
        </p:spPr>
        <p:txBody>
          <a:bodyPr vert="horz" wrap="square" lIns="0" tIns="0" rIns="0" bIns="0" rtlCol="0">
            <a:spAutoFit/>
          </a:bodyPr>
          <a:lstStyle/>
          <a:p>
            <a:pPr marL="12700">
              <a:lnSpc>
                <a:spcPct val="100000"/>
              </a:lnSpc>
            </a:pPr>
            <a:r>
              <a:rPr sz="1250" spc="15" dirty="0">
                <a:latin typeface="Times New Roman" panose="02020603050405020304"/>
                <a:cs typeface="Times New Roman" panose="02020603050405020304"/>
              </a:rPr>
              <a:t>*</a:t>
            </a:r>
            <a:endParaRPr sz="1250">
              <a:latin typeface="Times New Roman" panose="02020603050405020304"/>
              <a:cs typeface="Times New Roman" panose="02020603050405020304"/>
            </a:endParaRPr>
          </a:p>
        </p:txBody>
      </p:sp>
      <p:sp>
        <p:nvSpPr>
          <p:cNvPr id="9" name="object 9"/>
          <p:cNvSpPr txBox="1"/>
          <p:nvPr/>
        </p:nvSpPr>
        <p:spPr>
          <a:xfrm>
            <a:off x="4806823" y="3282937"/>
            <a:ext cx="499109" cy="347345"/>
          </a:xfrm>
          <a:prstGeom prst="rect">
            <a:avLst/>
          </a:prstGeom>
        </p:spPr>
        <p:txBody>
          <a:bodyPr vert="horz" wrap="square" lIns="0" tIns="0" rIns="0" bIns="0" rtlCol="0">
            <a:spAutoFit/>
          </a:bodyPr>
          <a:lstStyle/>
          <a:p>
            <a:pPr marL="12700">
              <a:lnSpc>
                <a:spcPct val="100000"/>
              </a:lnSpc>
              <a:tabLst>
                <a:tab pos="485775" algn="l"/>
              </a:tabLst>
            </a:pPr>
            <a:r>
              <a:rPr sz="2200" u="sng" dirty="0">
                <a:latin typeface="Times New Roman" panose="02020603050405020304"/>
                <a:cs typeface="Times New Roman" panose="02020603050405020304"/>
              </a:rPr>
              <a:t> </a:t>
            </a:r>
            <a:r>
              <a:rPr sz="2200" u="sng" spc="225" dirty="0">
                <a:latin typeface="Times New Roman" panose="02020603050405020304"/>
                <a:cs typeface="Times New Roman" panose="02020603050405020304"/>
              </a:rPr>
              <a:t> </a:t>
            </a:r>
            <a:r>
              <a:rPr sz="2200" u="sng" dirty="0">
                <a:latin typeface="Times New Roman" panose="02020603050405020304"/>
                <a:cs typeface="Times New Roman" panose="02020603050405020304"/>
              </a:rPr>
              <a:t>1	</a:t>
            </a:r>
            <a:endParaRPr sz="2200">
              <a:latin typeface="Times New Roman" panose="02020603050405020304"/>
              <a:cs typeface="Times New Roman" panose="02020603050405020304"/>
            </a:endParaRPr>
          </a:p>
        </p:txBody>
      </p:sp>
      <p:sp>
        <p:nvSpPr>
          <p:cNvPr id="10" name="object 10"/>
          <p:cNvSpPr txBox="1"/>
          <p:nvPr/>
        </p:nvSpPr>
        <p:spPr>
          <a:xfrm>
            <a:off x="5331078" y="3296158"/>
            <a:ext cx="666115" cy="203835"/>
          </a:xfrm>
          <a:prstGeom prst="rect">
            <a:avLst/>
          </a:prstGeom>
        </p:spPr>
        <p:txBody>
          <a:bodyPr vert="horz" wrap="square" lIns="0" tIns="0" rIns="0" bIns="0" rtlCol="0">
            <a:spAutoFit/>
          </a:bodyPr>
          <a:lstStyle/>
          <a:p>
            <a:pPr marL="12700">
              <a:lnSpc>
                <a:spcPct val="100000"/>
              </a:lnSpc>
            </a:pPr>
            <a:r>
              <a:rPr sz="1250" i="1" spc="25" dirty="0">
                <a:latin typeface="Times New Roman" panose="02020603050405020304"/>
                <a:cs typeface="Times New Roman" panose="02020603050405020304"/>
              </a:rPr>
              <a:t>M</a:t>
            </a:r>
            <a:r>
              <a:rPr sz="1250" i="1" spc="-70" dirty="0">
                <a:latin typeface="Times New Roman" panose="02020603050405020304"/>
                <a:cs typeface="Times New Roman" panose="02020603050405020304"/>
              </a:rPr>
              <a:t> </a:t>
            </a:r>
            <a:r>
              <a:rPr sz="1250" spc="-70" dirty="0">
                <a:latin typeface="Symbol" panose="05050102010706020507"/>
                <a:cs typeface="Symbol" panose="05050102010706020507"/>
              </a:rPr>
              <a:t></a:t>
            </a:r>
            <a:r>
              <a:rPr sz="1250" spc="15" dirty="0">
                <a:latin typeface="Times New Roman" panose="02020603050405020304"/>
                <a:cs typeface="Times New Roman" panose="02020603050405020304"/>
              </a:rPr>
              <a:t>1</a:t>
            </a:r>
            <a:r>
              <a:rPr sz="1250" spc="-160" dirty="0">
                <a:latin typeface="Times New Roman" panose="02020603050405020304"/>
                <a:cs typeface="Times New Roman" panose="02020603050405020304"/>
              </a:rPr>
              <a:t> </a:t>
            </a:r>
            <a:r>
              <a:rPr sz="1250" i="1" spc="20" dirty="0">
                <a:latin typeface="Times New Roman" panose="02020603050405020304"/>
                <a:cs typeface="Times New Roman" panose="02020603050405020304"/>
              </a:rPr>
              <a:t>N</a:t>
            </a:r>
            <a:r>
              <a:rPr sz="1250" i="1" spc="-135" dirty="0">
                <a:latin typeface="Times New Roman" panose="02020603050405020304"/>
                <a:cs typeface="Times New Roman" panose="02020603050405020304"/>
              </a:rPr>
              <a:t> </a:t>
            </a:r>
            <a:r>
              <a:rPr sz="1250" spc="-70" dirty="0">
                <a:latin typeface="Symbol" panose="05050102010706020507"/>
                <a:cs typeface="Symbol" panose="05050102010706020507"/>
              </a:rPr>
              <a:t></a:t>
            </a:r>
            <a:r>
              <a:rPr sz="1250" spc="1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11" name="object 11"/>
          <p:cNvSpPr txBox="1"/>
          <p:nvPr/>
        </p:nvSpPr>
        <p:spPr>
          <a:xfrm>
            <a:off x="6048146" y="3370834"/>
            <a:ext cx="2432685" cy="445770"/>
          </a:xfrm>
          <a:prstGeom prst="rect">
            <a:avLst/>
          </a:prstGeom>
        </p:spPr>
        <p:txBody>
          <a:bodyPr vert="horz" wrap="square" lIns="0" tIns="0" rIns="0" bIns="0" rtlCol="0">
            <a:spAutoFit/>
          </a:bodyPr>
          <a:lstStyle/>
          <a:p>
            <a:pPr marL="12700">
              <a:lnSpc>
                <a:spcPct val="100000"/>
              </a:lnSpc>
              <a:tabLst>
                <a:tab pos="257175" algn="l"/>
              </a:tabLst>
            </a:pPr>
            <a:r>
              <a:rPr sz="2200" i="1" dirty="0">
                <a:latin typeface="Times New Roman" panose="02020603050405020304"/>
                <a:cs typeface="Times New Roman" panose="02020603050405020304"/>
              </a:rPr>
              <a:t>f	</a:t>
            </a:r>
            <a:r>
              <a:rPr sz="2900" spc="-300" dirty="0">
                <a:latin typeface="Symbol" panose="05050102010706020507"/>
                <a:cs typeface="Symbol" panose="05050102010706020507"/>
              </a:rPr>
              <a:t></a:t>
            </a:r>
            <a:r>
              <a:rPr sz="2200" i="1" spc="-45" dirty="0">
                <a:latin typeface="Times New Roman" panose="02020603050405020304"/>
                <a:cs typeface="Times New Roman" panose="02020603050405020304"/>
              </a:rPr>
              <a:t>m</a:t>
            </a:r>
            <a:r>
              <a:rPr sz="2200" dirty="0">
                <a:latin typeface="Times New Roman" panose="02020603050405020304"/>
                <a:cs typeface="Times New Roman" panose="02020603050405020304"/>
              </a:rPr>
              <a:t>,</a:t>
            </a:r>
            <a:r>
              <a:rPr sz="2200" spc="-295" dirty="0">
                <a:latin typeface="Times New Roman" panose="02020603050405020304"/>
                <a:cs typeface="Times New Roman" panose="02020603050405020304"/>
              </a:rPr>
              <a:t> </a:t>
            </a:r>
            <a:r>
              <a:rPr sz="2200" i="1" spc="80" dirty="0">
                <a:latin typeface="Times New Roman" panose="02020603050405020304"/>
                <a:cs typeface="Times New Roman" panose="02020603050405020304"/>
              </a:rPr>
              <a:t>n</a:t>
            </a:r>
            <a:r>
              <a:rPr sz="2900" spc="-375" dirty="0">
                <a:latin typeface="Symbol" panose="05050102010706020507"/>
                <a:cs typeface="Symbol" panose="05050102010706020507"/>
              </a:rPr>
              <a:t></a:t>
            </a:r>
            <a:r>
              <a:rPr sz="2200" i="1" dirty="0">
                <a:latin typeface="Times New Roman" panose="02020603050405020304"/>
                <a:cs typeface="Times New Roman" panose="02020603050405020304"/>
              </a:rPr>
              <a:t>h</a:t>
            </a:r>
            <a:r>
              <a:rPr sz="2900" spc="-195" dirty="0">
                <a:latin typeface="Symbol" panose="05050102010706020507"/>
                <a:cs typeface="Symbol" panose="05050102010706020507"/>
              </a:rPr>
              <a:t></a:t>
            </a:r>
            <a:r>
              <a:rPr sz="2200" i="1" dirty="0">
                <a:latin typeface="Times New Roman" panose="02020603050405020304"/>
                <a:cs typeface="Times New Roman" panose="02020603050405020304"/>
              </a:rPr>
              <a:t>x</a:t>
            </a:r>
            <a:r>
              <a:rPr sz="2200" i="1" spc="-180" dirty="0">
                <a:latin typeface="Times New Roman" panose="02020603050405020304"/>
                <a:cs typeface="Times New Roman" panose="02020603050405020304"/>
              </a:rPr>
              <a:t> </a:t>
            </a:r>
            <a:r>
              <a:rPr sz="2200" dirty="0">
                <a:latin typeface="Symbol" panose="05050102010706020507"/>
                <a:cs typeface="Symbol" panose="05050102010706020507"/>
              </a:rPr>
              <a:t></a:t>
            </a:r>
            <a:r>
              <a:rPr sz="2200" spc="-175" dirty="0">
                <a:latin typeface="Times New Roman" panose="02020603050405020304"/>
                <a:cs typeface="Times New Roman" panose="02020603050405020304"/>
              </a:rPr>
              <a:t> </a:t>
            </a:r>
            <a:r>
              <a:rPr sz="2200" i="1" spc="-45" dirty="0">
                <a:latin typeface="Times New Roman" panose="02020603050405020304"/>
                <a:cs typeface="Times New Roman" panose="02020603050405020304"/>
              </a:rPr>
              <a:t>m</a:t>
            </a:r>
            <a:r>
              <a:rPr sz="2200" dirty="0">
                <a:latin typeface="Times New Roman" panose="02020603050405020304"/>
                <a:cs typeface="Times New Roman" panose="02020603050405020304"/>
              </a:rPr>
              <a:t>,</a:t>
            </a:r>
            <a:r>
              <a:rPr sz="2200" spc="-95"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y</a:t>
            </a:r>
            <a:r>
              <a:rPr sz="2200" i="1" spc="-145" dirty="0">
                <a:latin typeface="Times New Roman" panose="02020603050405020304"/>
                <a:cs typeface="Times New Roman" panose="02020603050405020304"/>
              </a:rPr>
              <a:t> </a:t>
            </a:r>
            <a:r>
              <a:rPr sz="2200" dirty="0">
                <a:latin typeface="Symbol" panose="05050102010706020507"/>
                <a:cs typeface="Symbol" panose="05050102010706020507"/>
              </a:rPr>
              <a:t></a:t>
            </a:r>
            <a:r>
              <a:rPr sz="2200" spc="-185" dirty="0">
                <a:latin typeface="Times New Roman" panose="02020603050405020304"/>
                <a:cs typeface="Times New Roman" panose="02020603050405020304"/>
              </a:rPr>
              <a:t> </a:t>
            </a:r>
            <a:r>
              <a:rPr sz="2200" i="1" spc="80" dirty="0">
                <a:latin typeface="Times New Roman" panose="02020603050405020304"/>
                <a:cs typeface="Times New Roman" panose="02020603050405020304"/>
              </a:rPr>
              <a:t>n</a:t>
            </a:r>
            <a:r>
              <a:rPr sz="2900" spc="-260" dirty="0">
                <a:latin typeface="Symbol" panose="05050102010706020507"/>
                <a:cs typeface="Symbol" panose="05050102010706020507"/>
              </a:rPr>
              <a:t></a:t>
            </a:r>
            <a:endParaRPr sz="2900">
              <a:latin typeface="Symbol" panose="05050102010706020507"/>
              <a:cs typeface="Symbol" panose="05050102010706020507"/>
            </a:endParaRPr>
          </a:p>
        </p:txBody>
      </p:sp>
      <p:sp>
        <p:nvSpPr>
          <p:cNvPr id="12" name="object 12"/>
          <p:cNvSpPr txBox="1"/>
          <p:nvPr/>
        </p:nvSpPr>
        <p:spPr>
          <a:xfrm>
            <a:off x="4829733" y="3727196"/>
            <a:ext cx="1143635" cy="324485"/>
          </a:xfrm>
          <a:prstGeom prst="rect">
            <a:avLst/>
          </a:prstGeom>
        </p:spPr>
        <p:txBody>
          <a:bodyPr vert="horz" wrap="square" lIns="0" tIns="0" rIns="0" bIns="0" rtlCol="0">
            <a:spAutoFit/>
          </a:bodyPr>
          <a:lstStyle/>
          <a:p>
            <a:pPr marL="12700">
              <a:lnSpc>
                <a:spcPts val="2550"/>
              </a:lnSpc>
            </a:pPr>
            <a:r>
              <a:rPr sz="3300" i="1" baseline="10000" dirty="0">
                <a:latin typeface="Times New Roman" panose="02020603050405020304"/>
                <a:cs typeface="Times New Roman" panose="02020603050405020304"/>
              </a:rPr>
              <a:t>MN</a:t>
            </a:r>
            <a:r>
              <a:rPr sz="3300" i="1" spc="217" baseline="10000" dirty="0">
                <a:latin typeface="Times New Roman" panose="02020603050405020304"/>
                <a:cs typeface="Times New Roman" panose="02020603050405020304"/>
              </a:rPr>
              <a:t> </a:t>
            </a:r>
            <a:r>
              <a:rPr sz="1250" i="1" spc="80" dirty="0">
                <a:latin typeface="Times New Roman" panose="02020603050405020304"/>
                <a:cs typeface="Times New Roman" panose="02020603050405020304"/>
              </a:rPr>
              <a:t>m</a:t>
            </a:r>
            <a:r>
              <a:rPr sz="1250" spc="45" dirty="0">
                <a:latin typeface="Symbol" panose="05050102010706020507"/>
                <a:cs typeface="Symbol" panose="05050102010706020507"/>
              </a:rPr>
              <a:t></a:t>
            </a:r>
            <a:r>
              <a:rPr sz="1250" spc="15" dirty="0">
                <a:latin typeface="Times New Roman" panose="02020603050405020304"/>
                <a:cs typeface="Times New Roman" panose="02020603050405020304"/>
              </a:rPr>
              <a:t>0</a:t>
            </a:r>
            <a:r>
              <a:rPr sz="1250" spc="35" dirty="0">
                <a:latin typeface="Times New Roman" panose="02020603050405020304"/>
                <a:cs typeface="Times New Roman" panose="02020603050405020304"/>
              </a:rPr>
              <a:t> </a:t>
            </a:r>
            <a:r>
              <a:rPr sz="1250" i="1" spc="75" dirty="0">
                <a:latin typeface="Times New Roman" panose="02020603050405020304"/>
                <a:cs typeface="Times New Roman" panose="02020603050405020304"/>
              </a:rPr>
              <a:t>n</a:t>
            </a:r>
            <a:r>
              <a:rPr sz="1250" spc="45" dirty="0">
                <a:latin typeface="Symbol" panose="05050102010706020507"/>
                <a:cs typeface="Symbol" panose="05050102010706020507"/>
              </a:rPr>
              <a:t></a:t>
            </a:r>
            <a:r>
              <a:rPr sz="1250" spc="1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13" name="object 13"/>
          <p:cNvSpPr txBox="1"/>
          <p:nvPr/>
        </p:nvSpPr>
        <p:spPr>
          <a:xfrm>
            <a:off x="2211463" y="2966720"/>
            <a:ext cx="2555875" cy="850265"/>
          </a:xfrm>
          <a:prstGeom prst="rect">
            <a:avLst/>
          </a:prstGeom>
        </p:spPr>
        <p:txBody>
          <a:bodyPr vert="horz" wrap="square" lIns="0" tIns="0" rIns="0" bIns="0" rtlCol="0">
            <a:spAutoFit/>
          </a:bodyPr>
          <a:lstStyle/>
          <a:p>
            <a:pPr marL="12700">
              <a:lnSpc>
                <a:spcPts val="3270"/>
              </a:lnSpc>
            </a:pPr>
            <a:r>
              <a:rPr sz="2800" spc="-5" dirty="0">
                <a:latin typeface="新宋体" panose="02010609030101010101" charset="-122"/>
                <a:cs typeface="新宋体" panose="02010609030101010101" charset="-122"/>
              </a:rPr>
              <a:t>性定义为</a:t>
            </a:r>
            <a:endParaRPr sz="2800">
              <a:latin typeface="新宋体" panose="02010609030101010101" charset="-122"/>
              <a:cs typeface="新宋体" panose="02010609030101010101" charset="-122"/>
            </a:endParaRPr>
          </a:p>
          <a:p>
            <a:pPr marL="734060">
              <a:lnSpc>
                <a:spcPts val="3390"/>
              </a:lnSpc>
            </a:pPr>
            <a:r>
              <a:rPr sz="2200" i="1" dirty="0">
                <a:latin typeface="Times New Roman" panose="02020603050405020304"/>
                <a:cs typeface="Times New Roman" panose="02020603050405020304"/>
              </a:rPr>
              <a:t>f</a:t>
            </a:r>
            <a:r>
              <a:rPr sz="2200" i="1" spc="-60" dirty="0">
                <a:latin typeface="Times New Roman" panose="02020603050405020304"/>
                <a:cs typeface="Times New Roman" panose="02020603050405020304"/>
              </a:rPr>
              <a:t> </a:t>
            </a:r>
            <a:r>
              <a:rPr sz="2900" spc="-195" dirty="0">
                <a:latin typeface="Symbol" panose="05050102010706020507"/>
                <a:cs typeface="Symbol" panose="05050102010706020507"/>
              </a:rPr>
              <a:t></a:t>
            </a:r>
            <a:r>
              <a:rPr sz="2200" i="1" dirty="0">
                <a:latin typeface="Times New Roman" panose="02020603050405020304"/>
                <a:cs typeface="Times New Roman" panose="02020603050405020304"/>
              </a:rPr>
              <a:t>x</a:t>
            </a:r>
            <a:r>
              <a:rPr sz="2200" dirty="0">
                <a:latin typeface="Times New Roman" panose="02020603050405020304"/>
                <a:cs typeface="Times New Roman" panose="02020603050405020304"/>
              </a:rPr>
              <a:t>,</a:t>
            </a:r>
            <a:r>
              <a:rPr sz="2200" spc="-95" dirty="0">
                <a:latin typeface="Times New Roman" panose="02020603050405020304"/>
                <a:cs typeface="Times New Roman" panose="02020603050405020304"/>
              </a:rPr>
              <a:t> </a:t>
            </a:r>
            <a:r>
              <a:rPr sz="2200" i="1" spc="130" dirty="0">
                <a:latin typeface="Times New Roman" panose="02020603050405020304"/>
                <a:cs typeface="Times New Roman" panose="02020603050405020304"/>
              </a:rPr>
              <a:t>y</a:t>
            </a:r>
            <a:r>
              <a:rPr sz="2900" spc="-140" dirty="0">
                <a:latin typeface="Symbol" panose="05050102010706020507"/>
                <a:cs typeface="Symbol" panose="05050102010706020507"/>
              </a:rPr>
              <a:t></a:t>
            </a:r>
            <a:r>
              <a:rPr sz="2200" spc="-1320" dirty="0">
                <a:latin typeface="Arial" panose="020B0604020202020204"/>
                <a:cs typeface="Arial" panose="020B0604020202020204"/>
              </a:rPr>
              <a:t></a:t>
            </a:r>
            <a:r>
              <a:rPr sz="2200" spc="-285" dirty="0">
                <a:latin typeface="Arial" panose="020B0604020202020204"/>
                <a:cs typeface="Arial" panose="020B0604020202020204"/>
              </a:rPr>
              <a:t> </a:t>
            </a:r>
            <a:r>
              <a:rPr sz="2200" i="1" spc="5" dirty="0">
                <a:latin typeface="Times New Roman" panose="02020603050405020304"/>
                <a:cs typeface="Times New Roman" panose="02020603050405020304"/>
              </a:rPr>
              <a:t>h</a:t>
            </a:r>
            <a:r>
              <a:rPr sz="2900" spc="-190" dirty="0">
                <a:latin typeface="Symbol" panose="05050102010706020507"/>
                <a:cs typeface="Symbol" panose="05050102010706020507"/>
              </a:rPr>
              <a:t></a:t>
            </a:r>
            <a:r>
              <a:rPr sz="2200" i="1" dirty="0">
                <a:latin typeface="Times New Roman" panose="02020603050405020304"/>
                <a:cs typeface="Times New Roman" panose="02020603050405020304"/>
              </a:rPr>
              <a:t>x</a:t>
            </a:r>
            <a:r>
              <a:rPr sz="2200" dirty="0">
                <a:latin typeface="Times New Roman" panose="02020603050405020304"/>
                <a:cs typeface="Times New Roman" panose="02020603050405020304"/>
              </a:rPr>
              <a:t>,</a:t>
            </a:r>
            <a:r>
              <a:rPr sz="2200" spc="-95" dirty="0">
                <a:latin typeface="Times New Roman" panose="02020603050405020304"/>
                <a:cs typeface="Times New Roman" panose="02020603050405020304"/>
              </a:rPr>
              <a:t> </a:t>
            </a:r>
            <a:r>
              <a:rPr sz="2200" i="1" spc="130" dirty="0">
                <a:latin typeface="Times New Roman" panose="02020603050405020304"/>
                <a:cs typeface="Times New Roman" panose="02020603050405020304"/>
              </a:rPr>
              <a:t>y</a:t>
            </a:r>
            <a:r>
              <a:rPr sz="2900" spc="-260" dirty="0">
                <a:latin typeface="Symbol" panose="05050102010706020507"/>
                <a:cs typeface="Symbol" panose="05050102010706020507"/>
              </a:rPr>
              <a:t></a:t>
            </a:r>
            <a:r>
              <a:rPr sz="2900" spc="-400" dirty="0">
                <a:latin typeface="Times New Roman" panose="02020603050405020304"/>
                <a:cs typeface="Times New Roman" panose="02020603050405020304"/>
              </a:rPr>
              <a:t> </a:t>
            </a: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4" name="object 14"/>
          <p:cNvSpPr txBox="1"/>
          <p:nvPr/>
        </p:nvSpPr>
        <p:spPr>
          <a:xfrm>
            <a:off x="3402215" y="5001767"/>
            <a:ext cx="5400675" cy="1873885"/>
          </a:xfrm>
          <a:prstGeom prst="rect">
            <a:avLst/>
          </a:prstGeom>
          <a:ln w="25400">
            <a:solidFill>
              <a:srgbClr val="EE2B0A"/>
            </a:solidFill>
          </a:ln>
        </p:spPr>
        <p:txBody>
          <a:bodyPr vert="horz" wrap="square" lIns="0" tIns="120014" rIns="0" bIns="0" rtlCol="0">
            <a:spAutoFit/>
          </a:bodyPr>
          <a:lstStyle/>
          <a:p>
            <a:pPr marL="636905">
              <a:lnSpc>
                <a:spcPct val="100000"/>
              </a:lnSpc>
              <a:spcBef>
                <a:spcPts val="945"/>
              </a:spcBef>
            </a:pPr>
            <a:r>
              <a:rPr sz="2900" i="1" dirty="0">
                <a:latin typeface="Times New Roman" panose="02020603050405020304"/>
                <a:cs typeface="Times New Roman" panose="02020603050405020304"/>
              </a:rPr>
              <a:t>f</a:t>
            </a:r>
            <a:r>
              <a:rPr sz="2900" i="1" spc="-300" dirty="0">
                <a:latin typeface="Times New Roman" panose="02020603050405020304"/>
                <a:cs typeface="Times New Roman" panose="02020603050405020304"/>
              </a:rPr>
              <a:t> </a:t>
            </a:r>
            <a:r>
              <a:rPr sz="3800" spc="-409" dirty="0">
                <a:latin typeface="Symbol" panose="05050102010706020507"/>
                <a:cs typeface="Symbol" panose="05050102010706020507"/>
              </a:rPr>
              <a:t></a:t>
            </a:r>
            <a:r>
              <a:rPr sz="2900" i="1" spc="-20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325" dirty="0">
                <a:latin typeface="Times New Roman" panose="02020603050405020304"/>
                <a:cs typeface="Times New Roman" panose="02020603050405020304"/>
              </a:rPr>
              <a:t> </a:t>
            </a:r>
            <a:r>
              <a:rPr sz="2900" i="1" spc="-50" dirty="0">
                <a:latin typeface="Times New Roman" panose="02020603050405020304"/>
                <a:cs typeface="Times New Roman" panose="02020603050405020304"/>
              </a:rPr>
              <a:t>y</a:t>
            </a:r>
            <a:r>
              <a:rPr sz="3800" spc="-340" dirty="0">
                <a:latin typeface="Symbol" panose="05050102010706020507"/>
                <a:cs typeface="Symbol" panose="05050102010706020507"/>
              </a:rPr>
              <a:t></a:t>
            </a:r>
            <a:r>
              <a:rPr sz="2900" spc="-1545" dirty="0">
                <a:latin typeface="Arial" panose="020B0604020202020204"/>
                <a:cs typeface="Arial" panose="020B0604020202020204"/>
              </a:rPr>
              <a:t></a:t>
            </a:r>
            <a:r>
              <a:rPr sz="2900" i="1" spc="-215" dirty="0">
                <a:latin typeface="Times New Roman" panose="02020603050405020304"/>
                <a:cs typeface="Times New Roman" panose="02020603050405020304"/>
              </a:rPr>
              <a:t>h</a:t>
            </a:r>
            <a:r>
              <a:rPr sz="3800" spc="-409" dirty="0">
                <a:latin typeface="Symbol" panose="05050102010706020507"/>
                <a:cs typeface="Symbol" panose="05050102010706020507"/>
              </a:rPr>
              <a:t></a:t>
            </a:r>
            <a:r>
              <a:rPr sz="2900" i="1" spc="-20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320" dirty="0">
                <a:latin typeface="Times New Roman" panose="02020603050405020304"/>
                <a:cs typeface="Times New Roman" panose="02020603050405020304"/>
              </a:rPr>
              <a:t> </a:t>
            </a:r>
            <a:r>
              <a:rPr sz="2900" i="1" spc="-50" dirty="0">
                <a:latin typeface="Times New Roman" panose="02020603050405020304"/>
                <a:cs typeface="Times New Roman" panose="02020603050405020304"/>
              </a:rPr>
              <a:t>y</a:t>
            </a:r>
            <a:r>
              <a:rPr sz="3800" spc="-120" dirty="0">
                <a:latin typeface="Symbol" panose="05050102010706020507"/>
                <a:cs typeface="Symbol" panose="05050102010706020507"/>
              </a:rPr>
              <a:t></a:t>
            </a:r>
            <a:r>
              <a:rPr sz="2900" spc="175" dirty="0">
                <a:latin typeface="Symbol" panose="05050102010706020507"/>
                <a:cs typeface="Symbol" panose="05050102010706020507"/>
              </a:rPr>
              <a:t></a:t>
            </a:r>
            <a:r>
              <a:rPr sz="2900" i="1" spc="-35" dirty="0">
                <a:latin typeface="Times New Roman" panose="02020603050405020304"/>
                <a:cs typeface="Times New Roman" panose="02020603050405020304"/>
              </a:rPr>
              <a:t>F</a:t>
            </a:r>
            <a:r>
              <a:rPr sz="2550" spc="67" baseline="42000" dirty="0">
                <a:latin typeface="Times New Roman" panose="02020603050405020304"/>
                <a:cs typeface="Times New Roman" panose="02020603050405020304"/>
              </a:rPr>
              <a:t>*</a:t>
            </a:r>
            <a:r>
              <a:rPr sz="3800" spc="-595" dirty="0">
                <a:latin typeface="Symbol" panose="05050102010706020507"/>
                <a:cs typeface="Symbol" panose="05050102010706020507"/>
              </a:rPr>
              <a:t></a:t>
            </a:r>
            <a:r>
              <a:rPr sz="2900" i="1" spc="-170" dirty="0">
                <a:latin typeface="Times New Roman" panose="02020603050405020304"/>
                <a:cs typeface="Times New Roman" panose="02020603050405020304"/>
              </a:rPr>
              <a:t>u</a:t>
            </a:r>
            <a:r>
              <a:rPr sz="2900" spc="135" dirty="0">
                <a:latin typeface="Times New Roman" panose="02020603050405020304"/>
                <a:cs typeface="Times New Roman" panose="02020603050405020304"/>
              </a:rPr>
              <a:t>,</a:t>
            </a:r>
            <a:r>
              <a:rPr sz="2900" i="1" spc="-85" dirty="0">
                <a:latin typeface="Times New Roman" panose="02020603050405020304"/>
                <a:cs typeface="Times New Roman" panose="02020603050405020304"/>
              </a:rPr>
              <a:t>v</a:t>
            </a:r>
            <a:r>
              <a:rPr sz="3800" spc="-535" dirty="0">
                <a:latin typeface="Symbol" panose="05050102010706020507"/>
                <a:cs typeface="Symbol" panose="05050102010706020507"/>
              </a:rPr>
              <a:t></a:t>
            </a:r>
            <a:r>
              <a:rPr sz="2900" i="1" spc="-30" dirty="0">
                <a:latin typeface="Times New Roman" panose="02020603050405020304"/>
                <a:cs typeface="Times New Roman" panose="02020603050405020304"/>
              </a:rPr>
              <a:t>H</a:t>
            </a:r>
            <a:r>
              <a:rPr sz="3800" spc="-595" dirty="0">
                <a:latin typeface="Symbol" panose="05050102010706020507"/>
                <a:cs typeface="Symbol" panose="05050102010706020507"/>
              </a:rPr>
              <a:t></a:t>
            </a:r>
            <a:r>
              <a:rPr sz="2900" i="1" spc="-175" dirty="0">
                <a:latin typeface="Times New Roman" panose="02020603050405020304"/>
                <a:cs typeface="Times New Roman" panose="02020603050405020304"/>
              </a:rPr>
              <a:t>u</a:t>
            </a:r>
            <a:r>
              <a:rPr sz="2900" spc="140" dirty="0">
                <a:latin typeface="Times New Roman" panose="02020603050405020304"/>
                <a:cs typeface="Times New Roman" panose="02020603050405020304"/>
              </a:rPr>
              <a:t>,</a:t>
            </a:r>
            <a:r>
              <a:rPr sz="2900" i="1" spc="-90" dirty="0">
                <a:latin typeface="Times New Roman" panose="02020603050405020304"/>
                <a:cs typeface="Times New Roman" panose="02020603050405020304"/>
              </a:rPr>
              <a:t>v</a:t>
            </a:r>
            <a:r>
              <a:rPr sz="3800" spc="-480" dirty="0">
                <a:latin typeface="Symbol" panose="05050102010706020507"/>
                <a:cs typeface="Symbol" panose="05050102010706020507"/>
              </a:rPr>
              <a:t></a:t>
            </a:r>
            <a:endParaRPr sz="3800">
              <a:latin typeface="Symbol" panose="05050102010706020507"/>
              <a:cs typeface="Symbol" panose="05050102010706020507"/>
            </a:endParaRPr>
          </a:p>
          <a:p>
            <a:pPr marL="594995">
              <a:lnSpc>
                <a:spcPct val="100000"/>
              </a:lnSpc>
              <a:spcBef>
                <a:spcPts val="1295"/>
              </a:spcBef>
            </a:pPr>
            <a:r>
              <a:rPr sz="2900" i="1" dirty="0">
                <a:latin typeface="Times New Roman" panose="02020603050405020304"/>
                <a:cs typeface="Times New Roman" panose="02020603050405020304"/>
              </a:rPr>
              <a:t>f</a:t>
            </a:r>
            <a:r>
              <a:rPr sz="2900" i="1" spc="-290" dirty="0">
                <a:latin typeface="Times New Roman" panose="02020603050405020304"/>
                <a:cs typeface="Times New Roman" panose="02020603050405020304"/>
              </a:rPr>
              <a:t> </a:t>
            </a:r>
            <a:r>
              <a:rPr sz="2550" spc="75" baseline="42000" dirty="0">
                <a:latin typeface="Times New Roman" panose="02020603050405020304"/>
                <a:cs typeface="Times New Roman" panose="02020603050405020304"/>
              </a:rPr>
              <a:t>*</a:t>
            </a:r>
            <a:r>
              <a:rPr sz="3800" spc="-409" dirty="0">
                <a:latin typeface="Symbol" panose="05050102010706020507"/>
                <a:cs typeface="Symbol" panose="05050102010706020507"/>
              </a:rPr>
              <a:t></a:t>
            </a:r>
            <a:r>
              <a:rPr sz="2900" i="1" spc="-20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325" dirty="0">
                <a:latin typeface="Times New Roman" panose="02020603050405020304"/>
                <a:cs typeface="Times New Roman" panose="02020603050405020304"/>
              </a:rPr>
              <a:t> </a:t>
            </a:r>
            <a:r>
              <a:rPr sz="2900" i="1" spc="-50" dirty="0">
                <a:latin typeface="Times New Roman" panose="02020603050405020304"/>
                <a:cs typeface="Times New Roman" panose="02020603050405020304"/>
              </a:rPr>
              <a:t>y</a:t>
            </a:r>
            <a:r>
              <a:rPr sz="3800" spc="-605" dirty="0">
                <a:latin typeface="Symbol" panose="05050102010706020507"/>
                <a:cs typeface="Symbol" panose="05050102010706020507"/>
              </a:rPr>
              <a:t></a:t>
            </a:r>
            <a:r>
              <a:rPr sz="2900" i="1" spc="-220" dirty="0">
                <a:latin typeface="Times New Roman" panose="02020603050405020304"/>
                <a:cs typeface="Times New Roman" panose="02020603050405020304"/>
              </a:rPr>
              <a:t>h</a:t>
            </a:r>
            <a:r>
              <a:rPr sz="3800" spc="-409" dirty="0">
                <a:latin typeface="Symbol" panose="05050102010706020507"/>
                <a:cs typeface="Symbol" panose="05050102010706020507"/>
              </a:rPr>
              <a:t></a:t>
            </a:r>
            <a:r>
              <a:rPr sz="2900" i="1" spc="-20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325" dirty="0">
                <a:latin typeface="Times New Roman" panose="02020603050405020304"/>
                <a:cs typeface="Times New Roman" panose="02020603050405020304"/>
              </a:rPr>
              <a:t> </a:t>
            </a:r>
            <a:r>
              <a:rPr sz="2900" i="1" spc="-50" dirty="0">
                <a:latin typeface="Times New Roman" panose="02020603050405020304"/>
                <a:cs typeface="Times New Roman" panose="02020603050405020304"/>
              </a:rPr>
              <a:t>y</a:t>
            </a:r>
            <a:r>
              <a:rPr sz="3800" spc="-114" dirty="0">
                <a:latin typeface="Symbol" panose="05050102010706020507"/>
                <a:cs typeface="Symbol" panose="05050102010706020507"/>
              </a:rPr>
              <a:t></a:t>
            </a:r>
            <a:r>
              <a:rPr sz="2900" spc="170" dirty="0">
                <a:latin typeface="Symbol" panose="05050102010706020507"/>
                <a:cs typeface="Symbol" panose="05050102010706020507"/>
              </a:rPr>
              <a:t></a:t>
            </a:r>
            <a:r>
              <a:rPr sz="2900" i="1" spc="-50" dirty="0">
                <a:latin typeface="Times New Roman" panose="02020603050405020304"/>
                <a:cs typeface="Times New Roman" panose="02020603050405020304"/>
              </a:rPr>
              <a:t>F</a:t>
            </a:r>
            <a:r>
              <a:rPr sz="3800" spc="-595" dirty="0">
                <a:latin typeface="Symbol" panose="05050102010706020507"/>
                <a:cs typeface="Symbol" panose="05050102010706020507"/>
              </a:rPr>
              <a:t></a:t>
            </a:r>
            <a:r>
              <a:rPr sz="2900" i="1" spc="-180" dirty="0">
                <a:latin typeface="Times New Roman" panose="02020603050405020304"/>
                <a:cs typeface="Times New Roman" panose="02020603050405020304"/>
              </a:rPr>
              <a:t>u</a:t>
            </a:r>
            <a:r>
              <a:rPr sz="2900" spc="135" dirty="0">
                <a:latin typeface="Times New Roman" panose="02020603050405020304"/>
                <a:cs typeface="Times New Roman" panose="02020603050405020304"/>
              </a:rPr>
              <a:t>,</a:t>
            </a:r>
            <a:r>
              <a:rPr sz="2900" i="1" spc="-90" dirty="0">
                <a:latin typeface="Times New Roman" panose="02020603050405020304"/>
                <a:cs typeface="Times New Roman" panose="02020603050405020304"/>
              </a:rPr>
              <a:t>v</a:t>
            </a:r>
            <a:r>
              <a:rPr sz="3800" spc="-345" dirty="0">
                <a:latin typeface="Symbol" panose="05050102010706020507"/>
                <a:cs typeface="Symbol" panose="05050102010706020507"/>
              </a:rPr>
              <a:t></a:t>
            </a:r>
            <a:r>
              <a:rPr sz="2900" spc="-1739" dirty="0">
                <a:latin typeface="Arial" panose="020B0604020202020204"/>
                <a:cs typeface="Arial" panose="020B0604020202020204"/>
              </a:rPr>
              <a:t></a:t>
            </a:r>
            <a:r>
              <a:rPr sz="2900" spc="-545" dirty="0">
                <a:latin typeface="Arial" panose="020B0604020202020204"/>
                <a:cs typeface="Arial" panose="020B0604020202020204"/>
              </a:rPr>
              <a:t> </a:t>
            </a:r>
            <a:r>
              <a:rPr sz="2900" i="1" spc="-35" dirty="0">
                <a:latin typeface="Times New Roman" panose="02020603050405020304"/>
                <a:cs typeface="Times New Roman" panose="02020603050405020304"/>
              </a:rPr>
              <a:t>H</a:t>
            </a:r>
            <a:r>
              <a:rPr sz="3800" spc="-595" dirty="0">
                <a:latin typeface="Symbol" panose="05050102010706020507"/>
                <a:cs typeface="Symbol" panose="05050102010706020507"/>
              </a:rPr>
              <a:t></a:t>
            </a:r>
            <a:r>
              <a:rPr sz="2900" i="1" spc="-180" dirty="0">
                <a:latin typeface="Times New Roman" panose="02020603050405020304"/>
                <a:cs typeface="Times New Roman" panose="02020603050405020304"/>
              </a:rPr>
              <a:t>u</a:t>
            </a:r>
            <a:r>
              <a:rPr sz="2900" spc="140" dirty="0">
                <a:latin typeface="Times New Roman" panose="02020603050405020304"/>
                <a:cs typeface="Times New Roman" panose="02020603050405020304"/>
              </a:rPr>
              <a:t>,</a:t>
            </a:r>
            <a:r>
              <a:rPr sz="2900" i="1" spc="-95" dirty="0">
                <a:latin typeface="Times New Roman" panose="02020603050405020304"/>
                <a:cs typeface="Times New Roman" panose="02020603050405020304"/>
              </a:rPr>
              <a:t>v</a:t>
            </a:r>
            <a:r>
              <a:rPr sz="3800" spc="-480" dirty="0">
                <a:latin typeface="Symbol" panose="05050102010706020507"/>
                <a:cs typeface="Symbol" panose="05050102010706020507"/>
              </a:rPr>
              <a:t></a:t>
            </a:r>
            <a:endParaRPr sz="3800">
              <a:latin typeface="Symbol" panose="05050102010706020507"/>
              <a:cs typeface="Symbol" panose="05050102010706020507"/>
            </a:endParaRPr>
          </a:p>
        </p:txBody>
      </p:sp>
      <p:sp>
        <p:nvSpPr>
          <p:cNvPr id="15" name="object 15"/>
          <p:cNvSpPr txBox="1"/>
          <p:nvPr/>
        </p:nvSpPr>
        <p:spPr>
          <a:xfrm>
            <a:off x="1754251" y="933196"/>
            <a:ext cx="7541259" cy="201676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marL="12700">
              <a:lnSpc>
                <a:spcPct val="100000"/>
              </a:lnSpc>
              <a:spcBef>
                <a:spcPts val="2580"/>
              </a:spcBef>
            </a:pPr>
            <a:r>
              <a:rPr sz="2200" dirty="0">
                <a:solidFill>
                  <a:srgbClr val="EE2B0A"/>
                </a:solidFill>
                <a:latin typeface="新宋体" panose="02010609030101010101" charset="-122"/>
                <a:cs typeface="新宋体" panose="02010609030101010101" charset="-122"/>
              </a:rPr>
              <a:t>9.</a:t>
            </a:r>
            <a:r>
              <a:rPr sz="2200" spc="295" dirty="0">
                <a:solidFill>
                  <a:srgbClr val="EE2B0A"/>
                </a:solidFill>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相关性理论</a:t>
            </a:r>
            <a:endParaRPr sz="3200">
              <a:latin typeface="新宋体" panose="02010609030101010101" charset="-122"/>
              <a:cs typeface="新宋体" panose="02010609030101010101" charset="-122"/>
            </a:endParaRPr>
          </a:p>
          <a:p>
            <a:pPr marL="418465">
              <a:lnSpc>
                <a:spcPts val="3295"/>
              </a:lnSpc>
              <a:spcBef>
                <a:spcPts val="2325"/>
              </a:spcBef>
            </a:pPr>
            <a:r>
              <a:rPr sz="2800" spc="-5" dirty="0">
                <a:latin typeface="新宋体" panose="02010609030101010101" charset="-122"/>
                <a:cs typeface="新宋体" panose="02010609030101010101" charset="-122"/>
              </a:rPr>
              <a:t>大小为M×N的两个函数f(x,y)和h(x,y)的相关</a:t>
            </a:r>
            <a:endParaRPr sz="2800">
              <a:latin typeface="新宋体" panose="02010609030101010101" charset="-122"/>
              <a:cs typeface="新宋体" panose="02010609030101010101" charset="-122"/>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7651" y="5516371"/>
            <a:ext cx="713613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注：复数和它的复共轭的乘积是复数模的平方</a:t>
            </a:r>
            <a:endParaRPr sz="2800">
              <a:latin typeface="新宋体" panose="02010609030101010101" charset="-122"/>
              <a:cs typeface="新宋体" panose="02010609030101010101" charset="-122"/>
            </a:endParaRPr>
          </a:p>
        </p:txBody>
      </p:sp>
      <p:sp>
        <p:nvSpPr>
          <p:cNvPr id="6" name="object 6"/>
          <p:cNvSpPr/>
          <p:nvPr/>
        </p:nvSpPr>
        <p:spPr>
          <a:xfrm>
            <a:off x="4956717" y="2917588"/>
            <a:ext cx="0" cy="443230"/>
          </a:xfrm>
          <a:custGeom>
            <a:avLst/>
            <a:gdLst/>
            <a:ahLst/>
            <a:cxnLst/>
            <a:rect l="l" t="t" r="r" b="b"/>
            <a:pathLst>
              <a:path h="443229">
                <a:moveTo>
                  <a:pt x="0" y="0"/>
                </a:moveTo>
                <a:lnTo>
                  <a:pt x="0" y="442710"/>
                </a:lnTo>
              </a:path>
            </a:pathLst>
          </a:custGeom>
          <a:ln w="12720">
            <a:solidFill>
              <a:srgbClr val="000000"/>
            </a:solidFill>
          </a:ln>
        </p:spPr>
        <p:txBody>
          <a:bodyPr wrap="square" lIns="0" tIns="0" rIns="0" bIns="0" rtlCol="0"/>
          <a:lstStyle/>
          <a:p>
            <a:endParaRPr/>
          </a:p>
        </p:txBody>
      </p:sp>
      <p:sp>
        <p:nvSpPr>
          <p:cNvPr id="7" name="object 7"/>
          <p:cNvSpPr/>
          <p:nvPr/>
        </p:nvSpPr>
        <p:spPr>
          <a:xfrm>
            <a:off x="5823877" y="2917588"/>
            <a:ext cx="0" cy="443230"/>
          </a:xfrm>
          <a:custGeom>
            <a:avLst/>
            <a:gdLst/>
            <a:ahLst/>
            <a:cxnLst/>
            <a:rect l="l" t="t" r="r" b="b"/>
            <a:pathLst>
              <a:path h="443229">
                <a:moveTo>
                  <a:pt x="0" y="0"/>
                </a:moveTo>
                <a:lnTo>
                  <a:pt x="0" y="442710"/>
                </a:lnTo>
              </a:path>
            </a:pathLst>
          </a:custGeom>
          <a:ln w="12720">
            <a:solidFill>
              <a:srgbClr val="000000"/>
            </a:solidFill>
          </a:ln>
        </p:spPr>
        <p:txBody>
          <a:bodyPr wrap="square" lIns="0" tIns="0" rIns="0" bIns="0" rtlCol="0"/>
          <a:lstStyle/>
          <a:p>
            <a:endParaRPr/>
          </a:p>
        </p:txBody>
      </p:sp>
      <p:sp>
        <p:nvSpPr>
          <p:cNvPr id="8" name="object 8"/>
          <p:cNvSpPr/>
          <p:nvPr/>
        </p:nvSpPr>
        <p:spPr>
          <a:xfrm>
            <a:off x="3449446" y="3887012"/>
            <a:ext cx="0" cy="443230"/>
          </a:xfrm>
          <a:custGeom>
            <a:avLst/>
            <a:gdLst/>
            <a:ahLst/>
            <a:cxnLst/>
            <a:rect l="l" t="t" r="r" b="b"/>
            <a:pathLst>
              <a:path h="443229">
                <a:moveTo>
                  <a:pt x="0" y="0"/>
                </a:moveTo>
                <a:lnTo>
                  <a:pt x="0" y="442723"/>
                </a:lnTo>
              </a:path>
            </a:pathLst>
          </a:custGeom>
          <a:ln w="12711">
            <a:solidFill>
              <a:srgbClr val="000000"/>
            </a:solidFill>
          </a:ln>
        </p:spPr>
        <p:txBody>
          <a:bodyPr wrap="square" lIns="0" tIns="0" rIns="0" bIns="0" rtlCol="0"/>
          <a:lstStyle/>
          <a:p>
            <a:endParaRPr/>
          </a:p>
        </p:txBody>
      </p:sp>
      <p:sp>
        <p:nvSpPr>
          <p:cNvPr id="9" name="object 9"/>
          <p:cNvSpPr/>
          <p:nvPr/>
        </p:nvSpPr>
        <p:spPr>
          <a:xfrm>
            <a:off x="4340984" y="3887012"/>
            <a:ext cx="0" cy="443230"/>
          </a:xfrm>
          <a:custGeom>
            <a:avLst/>
            <a:gdLst/>
            <a:ahLst/>
            <a:cxnLst/>
            <a:rect l="l" t="t" r="r" b="b"/>
            <a:pathLst>
              <a:path h="443229">
                <a:moveTo>
                  <a:pt x="0" y="0"/>
                </a:moveTo>
                <a:lnTo>
                  <a:pt x="0" y="442723"/>
                </a:lnTo>
              </a:path>
            </a:pathLst>
          </a:custGeom>
          <a:ln w="12711">
            <a:solidFill>
              <a:srgbClr val="000000"/>
            </a:solidFill>
          </a:ln>
        </p:spPr>
        <p:txBody>
          <a:bodyPr wrap="square" lIns="0" tIns="0" rIns="0" bIns="0" rtlCol="0"/>
          <a:lstStyle/>
          <a:p>
            <a:endParaRPr/>
          </a:p>
        </p:txBody>
      </p:sp>
      <p:sp>
        <p:nvSpPr>
          <p:cNvPr id="10" name="object 10"/>
          <p:cNvSpPr txBox="1"/>
          <p:nvPr/>
        </p:nvSpPr>
        <p:spPr>
          <a:xfrm>
            <a:off x="1754251" y="933196"/>
            <a:ext cx="6612890" cy="336613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a:latin typeface="新宋体" panose="02010609030101010101" charset="-122"/>
              <a:cs typeface="新宋体" panose="02010609030101010101" charset="-122"/>
            </a:endParaRPr>
          </a:p>
          <a:p>
            <a:pPr>
              <a:lnSpc>
                <a:spcPct val="100000"/>
              </a:lnSpc>
              <a:spcBef>
                <a:spcPts val="5"/>
              </a:spcBef>
            </a:pPr>
            <a:endParaRPr sz="32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自相关理论</a:t>
            </a:r>
            <a:endParaRPr sz="3200">
              <a:latin typeface="新宋体" panose="02010609030101010101" charset="-122"/>
              <a:cs typeface="新宋体" panose="02010609030101010101" charset="-122"/>
            </a:endParaRPr>
          </a:p>
          <a:p>
            <a:pPr>
              <a:lnSpc>
                <a:spcPct val="100000"/>
              </a:lnSpc>
              <a:spcBef>
                <a:spcPts val="55"/>
              </a:spcBef>
            </a:pPr>
            <a:endParaRPr sz="2500">
              <a:latin typeface="Times New Roman" panose="02020603050405020304"/>
              <a:cs typeface="Times New Roman" panose="02020603050405020304"/>
            </a:endParaRPr>
          </a:p>
          <a:p>
            <a:pPr marL="887095">
              <a:lnSpc>
                <a:spcPct val="100000"/>
              </a:lnSpc>
            </a:pPr>
            <a:r>
              <a:rPr sz="2900" i="1" dirty="0">
                <a:latin typeface="Times New Roman" panose="02020603050405020304"/>
                <a:cs typeface="Times New Roman" panose="02020603050405020304"/>
              </a:rPr>
              <a:t>f</a:t>
            </a:r>
            <a:r>
              <a:rPr sz="2900" i="1" spc="-300" dirty="0">
                <a:latin typeface="Times New Roman" panose="02020603050405020304"/>
                <a:cs typeface="Times New Roman" panose="02020603050405020304"/>
              </a:rPr>
              <a:t> </a:t>
            </a:r>
            <a:r>
              <a:rPr sz="3800" spc="-409" dirty="0">
                <a:latin typeface="Symbol" panose="05050102010706020507"/>
                <a:cs typeface="Symbol" panose="05050102010706020507"/>
              </a:rPr>
              <a:t></a:t>
            </a:r>
            <a:r>
              <a:rPr sz="2900" i="1" spc="-20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325" dirty="0">
                <a:latin typeface="Times New Roman" panose="02020603050405020304"/>
                <a:cs typeface="Times New Roman" panose="02020603050405020304"/>
              </a:rPr>
              <a:t> </a:t>
            </a:r>
            <a:r>
              <a:rPr sz="2900" i="1" spc="-50" dirty="0">
                <a:latin typeface="Times New Roman" panose="02020603050405020304"/>
                <a:cs typeface="Times New Roman" panose="02020603050405020304"/>
              </a:rPr>
              <a:t>y</a:t>
            </a:r>
            <a:r>
              <a:rPr sz="3800" spc="-345" dirty="0">
                <a:latin typeface="Symbol" panose="05050102010706020507"/>
                <a:cs typeface="Symbol" panose="05050102010706020507"/>
              </a:rPr>
              <a:t></a:t>
            </a:r>
            <a:r>
              <a:rPr sz="2900" spc="-1739" dirty="0">
                <a:latin typeface="Arial" panose="020B0604020202020204"/>
                <a:cs typeface="Arial" panose="020B0604020202020204"/>
              </a:rPr>
              <a:t></a:t>
            </a:r>
            <a:r>
              <a:rPr sz="2900" spc="-165" dirty="0">
                <a:latin typeface="Arial" panose="020B0604020202020204"/>
                <a:cs typeface="Arial" panose="020B0604020202020204"/>
              </a:rPr>
              <a:t> </a:t>
            </a:r>
            <a:r>
              <a:rPr sz="2900" i="1" dirty="0">
                <a:latin typeface="Times New Roman" panose="02020603050405020304"/>
                <a:cs typeface="Times New Roman" panose="02020603050405020304"/>
              </a:rPr>
              <a:t>f</a:t>
            </a:r>
            <a:r>
              <a:rPr sz="2900" i="1" spc="-300" dirty="0">
                <a:latin typeface="Times New Roman" panose="02020603050405020304"/>
                <a:cs typeface="Times New Roman" panose="02020603050405020304"/>
              </a:rPr>
              <a:t> </a:t>
            </a:r>
            <a:r>
              <a:rPr sz="3800" spc="-409" dirty="0">
                <a:latin typeface="Symbol" panose="05050102010706020507"/>
                <a:cs typeface="Symbol" panose="05050102010706020507"/>
              </a:rPr>
              <a:t></a:t>
            </a:r>
            <a:r>
              <a:rPr sz="2900" i="1" spc="-20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325" dirty="0">
                <a:latin typeface="Times New Roman" panose="02020603050405020304"/>
                <a:cs typeface="Times New Roman" panose="02020603050405020304"/>
              </a:rPr>
              <a:t> </a:t>
            </a:r>
            <a:r>
              <a:rPr sz="2900" i="1" spc="-50" dirty="0">
                <a:latin typeface="Times New Roman" panose="02020603050405020304"/>
                <a:cs typeface="Times New Roman" panose="02020603050405020304"/>
              </a:rPr>
              <a:t>y</a:t>
            </a:r>
            <a:r>
              <a:rPr sz="3800" spc="-114" dirty="0">
                <a:latin typeface="Symbol" panose="05050102010706020507"/>
                <a:cs typeface="Symbol" panose="05050102010706020507"/>
              </a:rPr>
              <a:t></a:t>
            </a:r>
            <a:r>
              <a:rPr sz="2900" spc="5" dirty="0">
                <a:latin typeface="Symbol" panose="05050102010706020507"/>
                <a:cs typeface="Symbol" panose="05050102010706020507"/>
              </a:rPr>
              <a:t></a:t>
            </a:r>
            <a:r>
              <a:rPr sz="2900" spc="-220" dirty="0">
                <a:latin typeface="Times New Roman" panose="02020603050405020304"/>
                <a:cs typeface="Times New Roman" panose="02020603050405020304"/>
              </a:rPr>
              <a:t> </a:t>
            </a:r>
            <a:r>
              <a:rPr sz="2900" i="1" spc="-50" dirty="0">
                <a:latin typeface="Times New Roman" panose="02020603050405020304"/>
                <a:cs typeface="Times New Roman" panose="02020603050405020304"/>
              </a:rPr>
              <a:t>F</a:t>
            </a:r>
            <a:r>
              <a:rPr sz="3800" spc="-595" dirty="0">
                <a:latin typeface="Symbol" panose="05050102010706020507"/>
                <a:cs typeface="Symbol" panose="05050102010706020507"/>
              </a:rPr>
              <a:t></a:t>
            </a:r>
            <a:r>
              <a:rPr sz="2900" i="1" spc="-175" dirty="0">
                <a:latin typeface="Times New Roman" panose="02020603050405020304"/>
                <a:cs typeface="Times New Roman" panose="02020603050405020304"/>
              </a:rPr>
              <a:t>u</a:t>
            </a:r>
            <a:r>
              <a:rPr sz="2900" spc="135" dirty="0">
                <a:latin typeface="Times New Roman" panose="02020603050405020304"/>
                <a:cs typeface="Times New Roman" panose="02020603050405020304"/>
              </a:rPr>
              <a:t>,</a:t>
            </a:r>
            <a:r>
              <a:rPr sz="2900" i="1" spc="-85" dirty="0">
                <a:latin typeface="Times New Roman" panose="02020603050405020304"/>
                <a:cs typeface="Times New Roman" panose="02020603050405020304"/>
              </a:rPr>
              <a:t>v</a:t>
            </a:r>
            <a:r>
              <a:rPr sz="3800" spc="-215" dirty="0">
                <a:latin typeface="Symbol" panose="05050102010706020507"/>
                <a:cs typeface="Symbol" panose="05050102010706020507"/>
              </a:rPr>
              <a:t></a:t>
            </a:r>
            <a:r>
              <a:rPr sz="2550" spc="-7" baseline="57000" dirty="0">
                <a:latin typeface="Times New Roman" panose="02020603050405020304"/>
                <a:cs typeface="Times New Roman" panose="02020603050405020304"/>
              </a:rPr>
              <a:t>2</a:t>
            </a:r>
            <a:r>
              <a:rPr sz="2550" baseline="57000" dirty="0">
                <a:latin typeface="Times New Roman" panose="02020603050405020304"/>
                <a:cs typeface="Times New Roman" panose="02020603050405020304"/>
              </a:rPr>
              <a:t> </a:t>
            </a:r>
            <a:r>
              <a:rPr sz="2550" spc="-300" baseline="57000" dirty="0">
                <a:latin typeface="Times New Roman" panose="02020603050405020304"/>
                <a:cs typeface="Times New Roman" panose="02020603050405020304"/>
              </a:rPr>
              <a:t> </a:t>
            </a:r>
            <a:r>
              <a:rPr sz="2900" dirty="0">
                <a:latin typeface="Symbol" panose="05050102010706020507"/>
                <a:cs typeface="Symbol" panose="05050102010706020507"/>
              </a:rPr>
              <a:t></a:t>
            </a:r>
            <a:r>
              <a:rPr sz="2900" spc="-365" dirty="0">
                <a:latin typeface="Times New Roman" panose="02020603050405020304"/>
                <a:cs typeface="Times New Roman" panose="02020603050405020304"/>
              </a:rPr>
              <a:t> </a:t>
            </a:r>
            <a:r>
              <a:rPr sz="2900" i="1" spc="-235" dirty="0">
                <a:latin typeface="Times New Roman" panose="02020603050405020304"/>
                <a:cs typeface="Times New Roman" panose="02020603050405020304"/>
              </a:rPr>
              <a:t>R</a:t>
            </a:r>
            <a:r>
              <a:rPr sz="3800" spc="-600" dirty="0">
                <a:latin typeface="Symbol" panose="05050102010706020507"/>
                <a:cs typeface="Symbol" panose="05050102010706020507"/>
              </a:rPr>
              <a:t></a:t>
            </a:r>
            <a:r>
              <a:rPr sz="2900" i="1" spc="-170" dirty="0">
                <a:latin typeface="Times New Roman" panose="02020603050405020304"/>
                <a:cs typeface="Times New Roman" panose="02020603050405020304"/>
              </a:rPr>
              <a:t>u</a:t>
            </a:r>
            <a:r>
              <a:rPr sz="2900" spc="135" dirty="0">
                <a:latin typeface="Times New Roman" panose="02020603050405020304"/>
                <a:cs typeface="Times New Roman" panose="02020603050405020304"/>
              </a:rPr>
              <a:t>,</a:t>
            </a:r>
            <a:r>
              <a:rPr sz="2900" i="1" spc="-85" dirty="0">
                <a:latin typeface="Times New Roman" panose="02020603050405020304"/>
                <a:cs typeface="Times New Roman" panose="02020603050405020304"/>
              </a:rPr>
              <a:t>v</a:t>
            </a:r>
            <a:r>
              <a:rPr sz="3800" spc="-550" dirty="0">
                <a:latin typeface="Symbol" panose="05050102010706020507"/>
                <a:cs typeface="Symbol" panose="05050102010706020507"/>
              </a:rPr>
              <a:t></a:t>
            </a:r>
            <a:r>
              <a:rPr sz="2550" spc="-7" baseline="49000" dirty="0">
                <a:latin typeface="Times New Roman" panose="02020603050405020304"/>
                <a:cs typeface="Times New Roman" panose="02020603050405020304"/>
              </a:rPr>
              <a:t>2</a:t>
            </a:r>
            <a:r>
              <a:rPr sz="2550" spc="112" baseline="49000" dirty="0">
                <a:latin typeface="Times New Roman" panose="02020603050405020304"/>
                <a:cs typeface="Times New Roman" panose="02020603050405020304"/>
              </a:rPr>
              <a:t> </a:t>
            </a:r>
            <a:r>
              <a:rPr sz="2900" spc="245" dirty="0">
                <a:latin typeface="Symbol" panose="05050102010706020507"/>
                <a:cs typeface="Symbol" panose="05050102010706020507"/>
              </a:rPr>
              <a:t></a:t>
            </a:r>
            <a:r>
              <a:rPr sz="2900" i="1" spc="114" dirty="0">
                <a:latin typeface="Times New Roman" panose="02020603050405020304"/>
                <a:cs typeface="Times New Roman" panose="02020603050405020304"/>
              </a:rPr>
              <a:t>I</a:t>
            </a:r>
            <a:r>
              <a:rPr sz="3800" spc="-595" dirty="0">
                <a:latin typeface="Symbol" panose="05050102010706020507"/>
                <a:cs typeface="Symbol" panose="05050102010706020507"/>
              </a:rPr>
              <a:t></a:t>
            </a:r>
            <a:r>
              <a:rPr sz="2900" i="1" spc="-175" dirty="0">
                <a:latin typeface="Times New Roman" panose="02020603050405020304"/>
                <a:cs typeface="Times New Roman" panose="02020603050405020304"/>
              </a:rPr>
              <a:t>u</a:t>
            </a:r>
            <a:r>
              <a:rPr sz="2900" spc="135" dirty="0">
                <a:latin typeface="Times New Roman" panose="02020603050405020304"/>
                <a:cs typeface="Times New Roman" panose="02020603050405020304"/>
              </a:rPr>
              <a:t>,</a:t>
            </a:r>
            <a:r>
              <a:rPr sz="2900" i="1" spc="-85" dirty="0">
                <a:latin typeface="Times New Roman" panose="02020603050405020304"/>
                <a:cs typeface="Times New Roman" panose="02020603050405020304"/>
              </a:rPr>
              <a:t>v</a:t>
            </a:r>
            <a:r>
              <a:rPr sz="3800" spc="-550" dirty="0">
                <a:latin typeface="Symbol" panose="05050102010706020507"/>
                <a:cs typeface="Symbol" panose="05050102010706020507"/>
              </a:rPr>
              <a:t></a:t>
            </a:r>
            <a:r>
              <a:rPr sz="2550" spc="-7" baseline="49000" dirty="0">
                <a:latin typeface="Times New Roman" panose="02020603050405020304"/>
                <a:cs typeface="Times New Roman" panose="02020603050405020304"/>
              </a:rPr>
              <a:t>2</a:t>
            </a:r>
            <a:endParaRPr sz="2550" baseline="49000">
              <a:latin typeface="Times New Roman" panose="02020603050405020304"/>
              <a:cs typeface="Times New Roman" panose="02020603050405020304"/>
            </a:endParaRPr>
          </a:p>
          <a:p>
            <a:pPr marL="1784350">
              <a:lnSpc>
                <a:spcPct val="100000"/>
              </a:lnSpc>
              <a:spcBef>
                <a:spcPts val="3025"/>
              </a:spcBef>
            </a:pPr>
            <a:r>
              <a:rPr sz="2900" i="1" dirty="0">
                <a:latin typeface="Times New Roman" panose="02020603050405020304"/>
                <a:cs typeface="Times New Roman" panose="02020603050405020304"/>
              </a:rPr>
              <a:t>f</a:t>
            </a:r>
            <a:r>
              <a:rPr sz="2900" i="1" spc="-300" dirty="0">
                <a:latin typeface="Times New Roman" panose="02020603050405020304"/>
                <a:cs typeface="Times New Roman" panose="02020603050405020304"/>
              </a:rPr>
              <a:t> </a:t>
            </a:r>
            <a:r>
              <a:rPr sz="3850" spc="-415" dirty="0">
                <a:latin typeface="Symbol" panose="05050102010706020507"/>
                <a:cs typeface="Symbol" panose="05050102010706020507"/>
              </a:rPr>
              <a:t></a:t>
            </a:r>
            <a:r>
              <a:rPr sz="2900" i="1" spc="-200" dirty="0">
                <a:latin typeface="Times New Roman" panose="02020603050405020304"/>
                <a:cs typeface="Times New Roman" panose="02020603050405020304"/>
              </a:rPr>
              <a:t>x</a:t>
            </a:r>
            <a:r>
              <a:rPr sz="2900" dirty="0">
                <a:latin typeface="Times New Roman" panose="02020603050405020304"/>
                <a:cs typeface="Times New Roman" panose="02020603050405020304"/>
              </a:rPr>
              <a:t>,</a:t>
            </a:r>
            <a:r>
              <a:rPr sz="2900" spc="-330" dirty="0">
                <a:latin typeface="Times New Roman" panose="02020603050405020304"/>
                <a:cs typeface="Times New Roman" panose="02020603050405020304"/>
              </a:rPr>
              <a:t> </a:t>
            </a:r>
            <a:r>
              <a:rPr sz="2900" i="1" spc="-50" dirty="0">
                <a:latin typeface="Times New Roman" panose="02020603050405020304"/>
                <a:cs typeface="Times New Roman" panose="02020603050405020304"/>
              </a:rPr>
              <a:t>y</a:t>
            </a:r>
            <a:r>
              <a:rPr sz="3850" spc="-229" dirty="0">
                <a:latin typeface="Symbol" panose="05050102010706020507"/>
                <a:cs typeface="Symbol" panose="05050102010706020507"/>
              </a:rPr>
              <a:t></a:t>
            </a:r>
            <a:r>
              <a:rPr sz="2550" baseline="57000" dirty="0">
                <a:latin typeface="Times New Roman" panose="02020603050405020304"/>
                <a:cs typeface="Times New Roman" panose="02020603050405020304"/>
              </a:rPr>
              <a:t>2 </a:t>
            </a:r>
            <a:r>
              <a:rPr sz="2550" spc="-300" baseline="57000" dirty="0">
                <a:latin typeface="Times New Roman" panose="02020603050405020304"/>
                <a:cs typeface="Times New Roman" panose="02020603050405020304"/>
              </a:rPr>
              <a:t> </a:t>
            </a:r>
            <a:r>
              <a:rPr sz="2900" spc="175" dirty="0">
                <a:latin typeface="Symbol" panose="05050102010706020507"/>
                <a:cs typeface="Symbol" panose="05050102010706020507"/>
              </a:rPr>
              <a:t></a:t>
            </a:r>
            <a:r>
              <a:rPr sz="2900" i="1" spc="-55" dirty="0">
                <a:latin typeface="Times New Roman" panose="02020603050405020304"/>
                <a:cs typeface="Times New Roman" panose="02020603050405020304"/>
              </a:rPr>
              <a:t>F</a:t>
            </a:r>
            <a:r>
              <a:rPr sz="3850" spc="-610" dirty="0">
                <a:latin typeface="Symbol" panose="05050102010706020507"/>
                <a:cs typeface="Symbol" panose="05050102010706020507"/>
              </a:rPr>
              <a:t></a:t>
            </a:r>
            <a:r>
              <a:rPr sz="2900" i="1" spc="-175" dirty="0">
                <a:latin typeface="Times New Roman" panose="02020603050405020304"/>
                <a:cs typeface="Times New Roman" panose="02020603050405020304"/>
              </a:rPr>
              <a:t>u</a:t>
            </a:r>
            <a:r>
              <a:rPr sz="2900" spc="140" dirty="0">
                <a:latin typeface="Times New Roman" panose="02020603050405020304"/>
                <a:cs typeface="Times New Roman" panose="02020603050405020304"/>
              </a:rPr>
              <a:t>,</a:t>
            </a:r>
            <a:r>
              <a:rPr sz="2900" i="1" spc="-90" dirty="0">
                <a:latin typeface="Times New Roman" panose="02020603050405020304"/>
                <a:cs typeface="Times New Roman" panose="02020603050405020304"/>
              </a:rPr>
              <a:t>v</a:t>
            </a:r>
            <a:r>
              <a:rPr sz="3850" spc="-360" dirty="0">
                <a:latin typeface="Symbol" panose="05050102010706020507"/>
                <a:cs typeface="Symbol" panose="05050102010706020507"/>
              </a:rPr>
              <a:t></a:t>
            </a:r>
            <a:r>
              <a:rPr sz="2900" spc="-1735" dirty="0">
                <a:latin typeface="Arial" panose="020B0604020202020204"/>
                <a:cs typeface="Arial" panose="020B0604020202020204"/>
              </a:rPr>
              <a:t></a:t>
            </a:r>
            <a:r>
              <a:rPr sz="2900" spc="-545" dirty="0">
                <a:latin typeface="Arial" panose="020B0604020202020204"/>
                <a:cs typeface="Arial" panose="020B0604020202020204"/>
              </a:rPr>
              <a:t> </a:t>
            </a:r>
            <a:r>
              <a:rPr sz="2900" i="1" spc="-50" dirty="0">
                <a:latin typeface="Times New Roman" panose="02020603050405020304"/>
                <a:cs typeface="Times New Roman" panose="02020603050405020304"/>
              </a:rPr>
              <a:t>F</a:t>
            </a:r>
            <a:r>
              <a:rPr sz="3850" spc="-610" dirty="0">
                <a:latin typeface="Symbol" panose="05050102010706020507"/>
                <a:cs typeface="Symbol" panose="05050102010706020507"/>
              </a:rPr>
              <a:t></a:t>
            </a:r>
            <a:r>
              <a:rPr sz="2900" i="1" spc="-175" dirty="0">
                <a:latin typeface="Times New Roman" panose="02020603050405020304"/>
                <a:cs typeface="Times New Roman" panose="02020603050405020304"/>
              </a:rPr>
              <a:t>u</a:t>
            </a:r>
            <a:r>
              <a:rPr sz="2900" spc="135" dirty="0">
                <a:latin typeface="Times New Roman" panose="02020603050405020304"/>
                <a:cs typeface="Times New Roman" panose="02020603050405020304"/>
              </a:rPr>
              <a:t>,</a:t>
            </a:r>
            <a:r>
              <a:rPr sz="2900" i="1" spc="-85" dirty="0">
                <a:latin typeface="Times New Roman" panose="02020603050405020304"/>
                <a:cs typeface="Times New Roman" panose="02020603050405020304"/>
              </a:rPr>
              <a:t>v</a:t>
            </a:r>
            <a:r>
              <a:rPr sz="3850" spc="-495" dirty="0">
                <a:latin typeface="Symbol" panose="05050102010706020507"/>
                <a:cs typeface="Symbol" panose="05050102010706020507"/>
              </a:rPr>
              <a:t></a:t>
            </a:r>
            <a:endParaRPr sz="3850">
              <a:latin typeface="Symbol" panose="05050102010706020507"/>
              <a:cs typeface="Symbol" panose="05050102010706020507"/>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748535"/>
            <a:ext cx="7719695" cy="46374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卷积和相关性理论总结</a:t>
            </a:r>
            <a:endParaRPr sz="3200">
              <a:latin typeface="新宋体" panose="02010609030101010101" charset="-122"/>
              <a:cs typeface="新宋体" panose="02010609030101010101" charset="-122"/>
            </a:endParaRPr>
          </a:p>
          <a:p>
            <a:pPr marL="469900">
              <a:lnSpc>
                <a:spcPct val="100000"/>
              </a:lnSpc>
              <a:spcBef>
                <a:spcPts val="232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卷积是空间域过滤和频率域过滤之间的纽带</a:t>
            </a:r>
            <a:endParaRPr sz="2800">
              <a:latin typeface="新宋体" panose="02010609030101010101" charset="-122"/>
              <a:cs typeface="新宋体" panose="02010609030101010101" charset="-122"/>
            </a:endParaRPr>
          </a:p>
          <a:p>
            <a:pPr marL="469900" marR="108585">
              <a:lnSpc>
                <a:spcPct val="100000"/>
              </a:lnSpc>
              <a:spcBef>
                <a:spcPts val="175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相关的重要应用在于匹配：确定是否有感兴 趣的物体区域</a:t>
            </a:r>
            <a:endParaRPr sz="2800">
              <a:latin typeface="新宋体" panose="02010609030101010101" charset="-122"/>
              <a:cs typeface="新宋体" panose="02010609030101010101" charset="-122"/>
            </a:endParaRPr>
          </a:p>
          <a:p>
            <a:pPr marL="927100">
              <a:lnSpc>
                <a:spcPct val="100000"/>
              </a:lnSpc>
              <a:spcBef>
                <a:spcPts val="1690"/>
              </a:spcBef>
              <a:tabLst>
                <a:tab pos="13068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f(x,y)是原始图像</a:t>
            </a:r>
            <a:endParaRPr sz="2800">
              <a:latin typeface="新宋体" panose="02010609030101010101" charset="-122"/>
              <a:cs typeface="新宋体" panose="02010609030101010101" charset="-122"/>
            </a:endParaRPr>
          </a:p>
          <a:p>
            <a:pPr marL="927100">
              <a:lnSpc>
                <a:spcPct val="100000"/>
              </a:lnSpc>
              <a:spcBef>
                <a:spcPts val="1685"/>
              </a:spcBef>
              <a:tabLst>
                <a:tab pos="13068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h(x,y)作为感兴趣的物体或区域（模板）</a:t>
            </a:r>
            <a:endParaRPr sz="2800">
              <a:latin typeface="新宋体" panose="02010609030101010101" charset="-122"/>
              <a:cs typeface="新宋体" panose="02010609030101010101" charset="-122"/>
            </a:endParaRPr>
          </a:p>
          <a:p>
            <a:pPr marL="927100" marR="508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如果匹配，两个函数的相关值会在h找到f 中相应点的位置上达到最大</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傅里叶变换</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相关性匹配举例</a:t>
            </a:r>
          </a:p>
        </p:txBody>
      </p:sp>
      <p:sp>
        <p:nvSpPr>
          <p:cNvPr id="6" name="object 6"/>
          <p:cNvSpPr/>
          <p:nvPr/>
        </p:nvSpPr>
        <p:spPr>
          <a:xfrm>
            <a:off x="3661295" y="1906523"/>
            <a:ext cx="4349496" cy="503682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738498" y="1657350"/>
            <a:ext cx="1168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图像f(x,y)</a:t>
            </a:r>
            <a:endParaRPr sz="1800">
              <a:latin typeface="新宋体" panose="02010609030101010101" charset="-122"/>
              <a:cs typeface="新宋体" panose="02010609030101010101" charset="-122"/>
            </a:endParaRPr>
          </a:p>
        </p:txBody>
      </p:sp>
      <p:sp>
        <p:nvSpPr>
          <p:cNvPr id="8" name="object 8"/>
          <p:cNvSpPr txBox="1"/>
          <p:nvPr/>
        </p:nvSpPr>
        <p:spPr>
          <a:xfrm>
            <a:off x="5570346" y="1664957"/>
            <a:ext cx="1168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模板h(x,y)</a:t>
            </a:r>
            <a:endParaRPr sz="1800">
              <a:latin typeface="新宋体" panose="02010609030101010101" charset="-122"/>
              <a:cs typeface="新宋体" panose="02010609030101010101" charset="-122"/>
            </a:endParaRPr>
          </a:p>
        </p:txBody>
      </p:sp>
      <p:sp>
        <p:nvSpPr>
          <p:cNvPr id="9" name="object 9"/>
          <p:cNvSpPr txBox="1"/>
          <p:nvPr/>
        </p:nvSpPr>
        <p:spPr>
          <a:xfrm>
            <a:off x="1897494" y="4257281"/>
            <a:ext cx="16256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延拓图像f(x,y)</a:t>
            </a:r>
            <a:endParaRPr sz="1800">
              <a:latin typeface="新宋体" panose="02010609030101010101" charset="-122"/>
              <a:cs typeface="新宋体" panose="02010609030101010101" charset="-122"/>
            </a:endParaRPr>
          </a:p>
        </p:txBody>
      </p:sp>
      <p:sp>
        <p:nvSpPr>
          <p:cNvPr id="10" name="object 10"/>
          <p:cNvSpPr txBox="1"/>
          <p:nvPr/>
        </p:nvSpPr>
        <p:spPr>
          <a:xfrm>
            <a:off x="7098144" y="4257281"/>
            <a:ext cx="16256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延拓图像h(x,y)</a:t>
            </a:r>
            <a:endParaRPr sz="1800">
              <a:latin typeface="新宋体" panose="02010609030101010101" charset="-122"/>
              <a:cs typeface="新宋体" panose="02010609030101010101" charset="-122"/>
            </a:endParaRPr>
          </a:p>
        </p:txBody>
      </p:sp>
      <p:sp>
        <p:nvSpPr>
          <p:cNvPr id="11" name="object 11"/>
          <p:cNvSpPr txBox="1"/>
          <p:nvPr/>
        </p:nvSpPr>
        <p:spPr>
          <a:xfrm>
            <a:off x="1925688" y="5848337"/>
            <a:ext cx="13970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相关函数图像</a:t>
            </a:r>
            <a:endParaRPr sz="1800">
              <a:latin typeface="新宋体" panose="02010609030101010101" charset="-122"/>
              <a:cs typeface="新宋体" panose="02010609030101010101" charset="-122"/>
            </a:endParaRPr>
          </a:p>
        </p:txBody>
      </p:sp>
      <p:sp>
        <p:nvSpPr>
          <p:cNvPr id="12" name="object 12"/>
          <p:cNvSpPr txBox="1"/>
          <p:nvPr/>
        </p:nvSpPr>
        <p:spPr>
          <a:xfrm>
            <a:off x="7288644" y="5564764"/>
            <a:ext cx="2082800" cy="825500"/>
          </a:xfrm>
          <a:prstGeom prst="rect">
            <a:avLst/>
          </a:prstGeom>
        </p:spPr>
        <p:txBody>
          <a:bodyPr vert="horz" wrap="square" lIns="0" tIns="0" rIns="0" bIns="0" rtlCol="0">
            <a:spAutoFit/>
          </a:bodyPr>
          <a:lstStyle/>
          <a:p>
            <a:pPr marL="12700" marR="5080">
              <a:lnSpc>
                <a:spcPct val="151000"/>
              </a:lnSpc>
            </a:pPr>
            <a:r>
              <a:rPr sz="1800" b="1" spc="-10" dirty="0">
                <a:solidFill>
                  <a:srgbClr val="EE2B0A"/>
                </a:solidFill>
                <a:latin typeface="新宋体" panose="02010609030101010101" charset="-122"/>
                <a:cs typeface="新宋体" panose="02010609030101010101" charset="-122"/>
              </a:rPr>
              <a:t>通过相关图像最大 值的水平灰度剖面图</a:t>
            </a:r>
            <a:endParaRPr sz="1800">
              <a:latin typeface="新宋体" panose="02010609030101010101" charset="-122"/>
              <a:cs typeface="新宋体" panose="02010609030101010101" charset="-122"/>
            </a:endParaRPr>
          </a:p>
        </p:txBody>
      </p:sp>
      <p:sp>
        <p:nvSpPr>
          <p:cNvPr id="13" name="object 13"/>
          <p:cNvSpPr/>
          <p:nvPr/>
        </p:nvSpPr>
        <p:spPr>
          <a:xfrm>
            <a:off x="4193933" y="5649467"/>
            <a:ext cx="216535" cy="432434"/>
          </a:xfrm>
          <a:custGeom>
            <a:avLst/>
            <a:gdLst/>
            <a:ahLst/>
            <a:cxnLst/>
            <a:rect l="l" t="t" r="r" b="b"/>
            <a:pathLst>
              <a:path w="216535" h="432435">
                <a:moveTo>
                  <a:pt x="108203" y="0"/>
                </a:moveTo>
                <a:lnTo>
                  <a:pt x="53735" y="29520"/>
                </a:lnTo>
                <a:lnTo>
                  <a:pt x="31813" y="63341"/>
                </a:lnTo>
                <a:lnTo>
                  <a:pt x="14844" y="107131"/>
                </a:lnTo>
                <a:lnTo>
                  <a:pt x="3887" y="158838"/>
                </a:lnTo>
                <a:lnTo>
                  <a:pt x="0" y="216408"/>
                </a:lnTo>
                <a:lnTo>
                  <a:pt x="3887" y="273656"/>
                </a:lnTo>
                <a:lnTo>
                  <a:pt x="14844" y="325148"/>
                </a:lnTo>
                <a:lnTo>
                  <a:pt x="31813" y="368808"/>
                </a:lnTo>
                <a:lnTo>
                  <a:pt x="53735" y="402561"/>
                </a:lnTo>
                <a:lnTo>
                  <a:pt x="108203" y="432054"/>
                </a:lnTo>
                <a:lnTo>
                  <a:pt x="136856" y="424335"/>
                </a:lnTo>
                <a:lnTo>
                  <a:pt x="184594" y="368808"/>
                </a:lnTo>
                <a:lnTo>
                  <a:pt x="201563" y="325148"/>
                </a:lnTo>
                <a:lnTo>
                  <a:pt x="212520" y="273656"/>
                </a:lnTo>
                <a:lnTo>
                  <a:pt x="216407" y="216408"/>
                </a:lnTo>
                <a:lnTo>
                  <a:pt x="212520" y="158838"/>
                </a:lnTo>
                <a:lnTo>
                  <a:pt x="201563" y="107131"/>
                </a:lnTo>
                <a:lnTo>
                  <a:pt x="184594" y="63341"/>
                </a:lnTo>
                <a:lnTo>
                  <a:pt x="162672" y="29520"/>
                </a:lnTo>
                <a:lnTo>
                  <a:pt x="108203" y="0"/>
                </a:lnTo>
                <a:close/>
              </a:path>
            </a:pathLst>
          </a:custGeom>
          <a:ln w="19050">
            <a:solidFill>
              <a:srgbClr val="FF0000"/>
            </a:solidFill>
          </a:ln>
        </p:spPr>
        <p:txBody>
          <a:bodyPr wrap="square" lIns="0" tIns="0" rIns="0" bIns="0" rtlCol="0"/>
          <a:lstStyle/>
          <a:p>
            <a:endParaRPr/>
          </a:p>
        </p:txBody>
      </p:sp>
      <p:sp>
        <p:nvSpPr>
          <p:cNvPr id="14" name="object 14"/>
          <p:cNvSpPr/>
          <p:nvPr/>
        </p:nvSpPr>
        <p:spPr>
          <a:xfrm>
            <a:off x="5922911" y="5433821"/>
            <a:ext cx="432434" cy="791845"/>
          </a:xfrm>
          <a:custGeom>
            <a:avLst/>
            <a:gdLst/>
            <a:ahLst/>
            <a:cxnLst/>
            <a:rect l="l" t="t" r="r" b="b"/>
            <a:pathLst>
              <a:path w="432435" h="791845">
                <a:moveTo>
                  <a:pt x="216408" y="0"/>
                </a:moveTo>
                <a:lnTo>
                  <a:pt x="153864" y="16788"/>
                </a:lnTo>
                <a:lnTo>
                  <a:pt x="98520" y="63872"/>
                </a:lnTo>
                <a:lnTo>
                  <a:pt x="74381" y="97239"/>
                </a:lnTo>
                <a:lnTo>
                  <a:pt x="53042" y="136335"/>
                </a:lnTo>
                <a:lnTo>
                  <a:pt x="34835" y="180546"/>
                </a:lnTo>
                <a:lnTo>
                  <a:pt x="20094" y="229257"/>
                </a:lnTo>
                <a:lnTo>
                  <a:pt x="9153" y="281852"/>
                </a:lnTo>
                <a:lnTo>
                  <a:pt x="2343" y="337718"/>
                </a:lnTo>
                <a:lnTo>
                  <a:pt x="0" y="396240"/>
                </a:lnTo>
                <a:lnTo>
                  <a:pt x="2343" y="454743"/>
                </a:lnTo>
                <a:lnTo>
                  <a:pt x="9153" y="510560"/>
                </a:lnTo>
                <a:lnTo>
                  <a:pt x="20094" y="563083"/>
                </a:lnTo>
                <a:lnTo>
                  <a:pt x="34835" y="611704"/>
                </a:lnTo>
                <a:lnTo>
                  <a:pt x="53042" y="655815"/>
                </a:lnTo>
                <a:lnTo>
                  <a:pt x="74381" y="694807"/>
                </a:lnTo>
                <a:lnTo>
                  <a:pt x="98520" y="728074"/>
                </a:lnTo>
                <a:lnTo>
                  <a:pt x="153864" y="774996"/>
                </a:lnTo>
                <a:lnTo>
                  <a:pt x="216408" y="791718"/>
                </a:lnTo>
                <a:lnTo>
                  <a:pt x="248223" y="787436"/>
                </a:lnTo>
                <a:lnTo>
                  <a:pt x="307221" y="755006"/>
                </a:lnTo>
                <a:lnTo>
                  <a:pt x="357795" y="694807"/>
                </a:lnTo>
                <a:lnTo>
                  <a:pt x="379083" y="655815"/>
                </a:lnTo>
                <a:lnTo>
                  <a:pt x="397255" y="611704"/>
                </a:lnTo>
                <a:lnTo>
                  <a:pt x="411974" y="563083"/>
                </a:lnTo>
                <a:lnTo>
                  <a:pt x="422905" y="510560"/>
                </a:lnTo>
                <a:lnTo>
                  <a:pt x="429710" y="454743"/>
                </a:lnTo>
                <a:lnTo>
                  <a:pt x="432054" y="396240"/>
                </a:lnTo>
                <a:lnTo>
                  <a:pt x="429710" y="337718"/>
                </a:lnTo>
                <a:lnTo>
                  <a:pt x="422905" y="281852"/>
                </a:lnTo>
                <a:lnTo>
                  <a:pt x="411974" y="229257"/>
                </a:lnTo>
                <a:lnTo>
                  <a:pt x="397255" y="180546"/>
                </a:lnTo>
                <a:lnTo>
                  <a:pt x="379083" y="136335"/>
                </a:lnTo>
                <a:lnTo>
                  <a:pt x="357795" y="97239"/>
                </a:lnTo>
                <a:lnTo>
                  <a:pt x="333729" y="63872"/>
                </a:lnTo>
                <a:lnTo>
                  <a:pt x="278606" y="16788"/>
                </a:lnTo>
                <a:lnTo>
                  <a:pt x="216408" y="0"/>
                </a:lnTo>
                <a:close/>
              </a:path>
            </a:pathLst>
          </a:custGeom>
          <a:ln w="19049">
            <a:solidFill>
              <a:srgbClr val="FF0000"/>
            </a:solidFill>
          </a:ln>
        </p:spPr>
        <p:txBody>
          <a:bodyPr wrap="square" lIns="0" tIns="0" rIns="0" bIns="0" rtlCol="0"/>
          <a:lstStyle/>
          <a:p>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59865"/>
            <a:ext cx="7458075" cy="541655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傅里叶变换</a:t>
            </a:r>
            <a:endParaRPr sz="3200" dirty="0">
              <a:latin typeface="新宋体" panose="02010609030101010101" charset="-122"/>
              <a:cs typeface="新宋体" panose="02010609030101010101" charset="-122"/>
            </a:endParaRPr>
          </a:p>
          <a:p>
            <a:pPr>
              <a:lnSpc>
                <a:spcPct val="100000"/>
              </a:lnSpc>
              <a:spcBef>
                <a:spcPts val="25"/>
              </a:spcBef>
            </a:pPr>
            <a:endParaRPr sz="3750" dirty="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a:t>
            </a:r>
            <a:endParaRPr sz="3200" dirty="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傅里叶变换及其反变换</a:t>
            </a:r>
            <a:endParaRPr sz="3200" dirty="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傅里叶变换的性质</a:t>
            </a:r>
            <a:endParaRPr sz="3200" dirty="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快速傅里叶变换(FFT)</a:t>
            </a:r>
            <a:endParaRPr sz="3200" dirty="0">
              <a:latin typeface="新宋体" panose="02010609030101010101" charset="-122"/>
              <a:cs typeface="新宋体" panose="02010609030101010101" charset="-122"/>
            </a:endParaRPr>
          </a:p>
          <a:p>
            <a:pPr marL="927100" marR="5080" algn="just">
              <a:lnSpc>
                <a:spcPct val="100000"/>
              </a:lnSpc>
              <a:spcBef>
                <a:spcPts val="1920"/>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4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只考虑一维的情况，根据傅里叶变 换的分离性可知，二维傅里叶变换可 由连续2次一维傅里叶变换得到</a:t>
            </a:r>
            <a:endParaRPr sz="3200" dirty="0">
              <a:latin typeface="新宋体" panose="02010609030101010101" charset="-122"/>
              <a:cs typeface="新宋体" panose="02010609030101010101" charset="-122"/>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快速傅里叶变换(FFT)</a:t>
            </a:r>
          </a:p>
        </p:txBody>
      </p:sp>
      <p:sp>
        <p:nvSpPr>
          <p:cNvPr id="6" name="object 6"/>
          <p:cNvSpPr txBox="1"/>
          <p:nvPr/>
        </p:nvSpPr>
        <p:spPr>
          <a:xfrm>
            <a:off x="4082160" y="2449829"/>
            <a:ext cx="325120" cy="507365"/>
          </a:xfrm>
          <a:prstGeom prst="rect">
            <a:avLst/>
          </a:prstGeom>
        </p:spPr>
        <p:txBody>
          <a:bodyPr vert="horz" wrap="square" lIns="0" tIns="0" rIns="0" bIns="0" rtlCol="0">
            <a:spAutoFit/>
          </a:bodyPr>
          <a:lstStyle/>
          <a:p>
            <a:pPr marL="12700">
              <a:lnSpc>
                <a:spcPct val="100000"/>
              </a:lnSpc>
            </a:pPr>
            <a:r>
              <a:rPr sz="3300" dirty="0">
                <a:latin typeface="Symbol" panose="05050102010706020507"/>
                <a:cs typeface="Symbol" panose="05050102010706020507"/>
              </a:rPr>
              <a:t></a:t>
            </a:r>
            <a:endParaRPr sz="3300">
              <a:latin typeface="Symbol" panose="05050102010706020507"/>
              <a:cs typeface="Symbol" panose="05050102010706020507"/>
            </a:endParaRPr>
          </a:p>
        </p:txBody>
      </p:sp>
      <p:sp>
        <p:nvSpPr>
          <p:cNvPr id="7" name="object 7"/>
          <p:cNvSpPr txBox="1"/>
          <p:nvPr/>
        </p:nvSpPr>
        <p:spPr>
          <a:xfrm>
            <a:off x="1754251" y="1748535"/>
            <a:ext cx="5716905" cy="80327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为什么需要快速傅里叶变换？</a:t>
            </a:r>
            <a:endParaRPr sz="3200">
              <a:latin typeface="新宋体" panose="02010609030101010101" charset="-122"/>
              <a:cs typeface="新宋体" panose="02010609030101010101" charset="-122"/>
            </a:endParaRPr>
          </a:p>
          <a:p>
            <a:pPr marR="730885" algn="ctr">
              <a:lnSpc>
                <a:spcPct val="100000"/>
              </a:lnSpc>
              <a:spcBef>
                <a:spcPts val="985"/>
              </a:spcBef>
            </a:pPr>
            <a:r>
              <a:rPr sz="1250" i="1" spc="25" dirty="0">
                <a:latin typeface="Times New Roman" panose="02020603050405020304"/>
                <a:cs typeface="Times New Roman" panose="02020603050405020304"/>
              </a:rPr>
              <a:t>M</a:t>
            </a:r>
            <a:r>
              <a:rPr sz="1250" i="1" spc="-150" dirty="0">
                <a:latin typeface="Times New Roman" panose="02020603050405020304"/>
                <a:cs typeface="Times New Roman" panose="02020603050405020304"/>
              </a:rPr>
              <a:t> </a:t>
            </a:r>
            <a:r>
              <a:rPr sz="1250" spc="-105" dirty="0">
                <a:latin typeface="Symbol" panose="05050102010706020507"/>
                <a:cs typeface="Symbol" panose="05050102010706020507"/>
              </a:rPr>
              <a:t></a:t>
            </a:r>
            <a:r>
              <a:rPr sz="1250" spc="1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8" name="object 8"/>
          <p:cNvSpPr txBox="1"/>
          <p:nvPr/>
        </p:nvSpPr>
        <p:spPr>
          <a:xfrm>
            <a:off x="4103496" y="2912871"/>
            <a:ext cx="272415" cy="203835"/>
          </a:xfrm>
          <a:prstGeom prst="rect">
            <a:avLst/>
          </a:prstGeom>
        </p:spPr>
        <p:txBody>
          <a:bodyPr vert="horz" wrap="square" lIns="0" tIns="0" rIns="0" bIns="0" rtlCol="0">
            <a:spAutoFit/>
          </a:bodyPr>
          <a:lstStyle/>
          <a:p>
            <a:pPr marL="12700">
              <a:lnSpc>
                <a:spcPct val="100000"/>
              </a:lnSpc>
            </a:pPr>
            <a:r>
              <a:rPr sz="1250" i="1" spc="50" dirty="0">
                <a:latin typeface="Times New Roman" panose="02020603050405020304"/>
                <a:cs typeface="Times New Roman" panose="02020603050405020304"/>
              </a:rPr>
              <a:t>x</a:t>
            </a:r>
            <a:r>
              <a:rPr sz="1250" spc="5" dirty="0">
                <a:latin typeface="Symbol" panose="05050102010706020507"/>
                <a:cs typeface="Symbol" panose="05050102010706020507"/>
              </a:rPr>
              <a:t></a:t>
            </a:r>
            <a:r>
              <a:rPr sz="1250" spc="1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9" name="object 9"/>
          <p:cNvSpPr txBox="1"/>
          <p:nvPr/>
        </p:nvSpPr>
        <p:spPr>
          <a:xfrm>
            <a:off x="4439526" y="2435859"/>
            <a:ext cx="570230" cy="445770"/>
          </a:xfrm>
          <a:prstGeom prst="rect">
            <a:avLst/>
          </a:prstGeom>
        </p:spPr>
        <p:txBody>
          <a:bodyPr vert="horz" wrap="square" lIns="0" tIns="0" rIns="0" bIns="0" rtlCol="0">
            <a:spAutoFit/>
          </a:bodyPr>
          <a:lstStyle/>
          <a:p>
            <a:pPr marL="12700">
              <a:lnSpc>
                <a:spcPct val="100000"/>
              </a:lnSpc>
            </a:pPr>
            <a:r>
              <a:rPr sz="2200" i="1" dirty="0">
                <a:latin typeface="Times New Roman" panose="02020603050405020304"/>
                <a:cs typeface="Times New Roman" panose="02020603050405020304"/>
              </a:rPr>
              <a:t>f</a:t>
            </a:r>
            <a:r>
              <a:rPr sz="2200" i="1" spc="-120" dirty="0">
                <a:latin typeface="Times New Roman" panose="02020603050405020304"/>
                <a:cs typeface="Times New Roman" panose="02020603050405020304"/>
              </a:rPr>
              <a:t> </a:t>
            </a:r>
            <a:r>
              <a:rPr sz="2900" spc="-245" dirty="0">
                <a:latin typeface="Symbol" panose="05050102010706020507"/>
                <a:cs typeface="Symbol" panose="05050102010706020507"/>
              </a:rPr>
              <a:t></a:t>
            </a:r>
            <a:r>
              <a:rPr sz="2200" i="1" spc="35" dirty="0">
                <a:latin typeface="Times New Roman" panose="02020603050405020304"/>
                <a:cs typeface="Times New Roman" panose="02020603050405020304"/>
              </a:rPr>
              <a:t>x</a:t>
            </a:r>
            <a:r>
              <a:rPr sz="2900" spc="-445" dirty="0">
                <a:latin typeface="Symbol" panose="05050102010706020507"/>
                <a:cs typeface="Symbol" panose="05050102010706020507"/>
              </a:rPr>
              <a:t></a:t>
            </a:r>
            <a:r>
              <a:rPr sz="2200" i="1" dirty="0">
                <a:latin typeface="Times New Roman" panose="02020603050405020304"/>
                <a:cs typeface="Times New Roman" panose="02020603050405020304"/>
              </a:rPr>
              <a:t>e</a:t>
            </a:r>
            <a:endParaRPr sz="2200">
              <a:latin typeface="Times New Roman" panose="02020603050405020304"/>
              <a:cs typeface="Times New Roman" panose="02020603050405020304"/>
            </a:endParaRPr>
          </a:p>
        </p:txBody>
      </p:sp>
      <p:sp>
        <p:nvSpPr>
          <p:cNvPr id="10" name="object 10"/>
          <p:cNvSpPr txBox="1"/>
          <p:nvPr/>
        </p:nvSpPr>
        <p:spPr>
          <a:xfrm>
            <a:off x="3737741" y="2347976"/>
            <a:ext cx="280035" cy="742315"/>
          </a:xfrm>
          <a:prstGeom prst="rect">
            <a:avLst/>
          </a:prstGeom>
        </p:spPr>
        <p:txBody>
          <a:bodyPr vert="horz" wrap="square" lIns="0" tIns="0" rIns="0" bIns="0" rtlCol="0">
            <a:spAutoFit/>
          </a:bodyPr>
          <a:lstStyle/>
          <a:p>
            <a:pPr marL="12700">
              <a:lnSpc>
                <a:spcPct val="100000"/>
              </a:lnSpc>
            </a:pPr>
            <a:r>
              <a:rPr sz="2200" u="sng" spc="75" dirty="0">
                <a:latin typeface="Times New Roman" panose="02020603050405020304"/>
                <a:cs typeface="Times New Roman" panose="02020603050405020304"/>
              </a:rPr>
              <a:t> </a:t>
            </a:r>
            <a:r>
              <a:rPr sz="2200" u="sng" dirty="0">
                <a:latin typeface="Times New Roman" panose="02020603050405020304"/>
                <a:cs typeface="Times New Roman" panose="02020603050405020304"/>
              </a:rPr>
              <a:t>1</a:t>
            </a:r>
            <a:endParaRPr sz="2200">
              <a:latin typeface="Times New Roman" panose="02020603050405020304"/>
              <a:cs typeface="Times New Roman" panose="02020603050405020304"/>
            </a:endParaRPr>
          </a:p>
          <a:p>
            <a:pPr marL="33655">
              <a:lnSpc>
                <a:spcPct val="100000"/>
              </a:lnSpc>
              <a:spcBef>
                <a:spcPts val="470"/>
              </a:spcBef>
            </a:pPr>
            <a:r>
              <a:rPr sz="2200" i="1" dirty="0">
                <a:latin typeface="Times New Roman" panose="02020603050405020304"/>
                <a:cs typeface="Times New Roman" panose="02020603050405020304"/>
              </a:rPr>
              <a:t>M</a:t>
            </a:r>
            <a:endParaRPr sz="2200">
              <a:latin typeface="Times New Roman" panose="02020603050405020304"/>
              <a:cs typeface="Times New Roman" panose="02020603050405020304"/>
            </a:endParaRPr>
          </a:p>
        </p:txBody>
      </p:sp>
      <p:sp>
        <p:nvSpPr>
          <p:cNvPr id="11" name="object 11"/>
          <p:cNvSpPr txBox="1"/>
          <p:nvPr/>
        </p:nvSpPr>
        <p:spPr>
          <a:xfrm>
            <a:off x="3004680" y="2435859"/>
            <a:ext cx="707390" cy="445770"/>
          </a:xfrm>
          <a:prstGeom prst="rect">
            <a:avLst/>
          </a:prstGeom>
        </p:spPr>
        <p:txBody>
          <a:bodyPr vert="horz" wrap="square" lIns="0" tIns="0" rIns="0" bIns="0" rtlCol="0">
            <a:spAutoFit/>
          </a:bodyPr>
          <a:lstStyle/>
          <a:p>
            <a:pPr marL="12700">
              <a:lnSpc>
                <a:spcPct val="100000"/>
              </a:lnSpc>
            </a:pPr>
            <a:r>
              <a:rPr sz="2200" i="1" spc="100" dirty="0">
                <a:latin typeface="Times New Roman" panose="02020603050405020304"/>
                <a:cs typeface="Times New Roman" panose="02020603050405020304"/>
              </a:rPr>
              <a:t>F</a:t>
            </a:r>
            <a:r>
              <a:rPr sz="2900" spc="-400" dirty="0">
                <a:latin typeface="Symbol" panose="05050102010706020507"/>
                <a:cs typeface="Symbol" panose="05050102010706020507"/>
              </a:rPr>
              <a:t></a:t>
            </a:r>
            <a:r>
              <a:rPr sz="2200" i="1" spc="65" dirty="0">
                <a:latin typeface="Times New Roman" panose="02020603050405020304"/>
                <a:cs typeface="Times New Roman" panose="02020603050405020304"/>
              </a:rPr>
              <a:t>u</a:t>
            </a:r>
            <a:r>
              <a:rPr sz="2900" dirty="0">
                <a:latin typeface="Symbol" panose="05050102010706020507"/>
                <a:cs typeface="Symbol" panose="05050102010706020507"/>
              </a:rPr>
              <a:t></a:t>
            </a: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2" name="object 12"/>
          <p:cNvSpPr txBox="1"/>
          <p:nvPr/>
        </p:nvSpPr>
        <p:spPr>
          <a:xfrm>
            <a:off x="4986667" y="2506979"/>
            <a:ext cx="724535" cy="216535"/>
          </a:xfrm>
          <a:prstGeom prst="rect">
            <a:avLst/>
          </a:prstGeom>
        </p:spPr>
        <p:txBody>
          <a:bodyPr vert="horz" wrap="square" lIns="0" tIns="0" rIns="0" bIns="0" rtlCol="0">
            <a:spAutoFit/>
          </a:bodyPr>
          <a:lstStyle/>
          <a:p>
            <a:pPr marL="130175" indent="-117475">
              <a:lnSpc>
                <a:spcPct val="100000"/>
              </a:lnSpc>
              <a:buFont typeface="Symbol" panose="05050102010706020507"/>
              <a:buChar char=""/>
              <a:tabLst>
                <a:tab pos="130810" algn="l"/>
              </a:tabLst>
            </a:pPr>
            <a:r>
              <a:rPr sz="1250" i="1" spc="5" dirty="0">
                <a:latin typeface="Times New Roman" panose="02020603050405020304"/>
                <a:cs typeface="Times New Roman" panose="02020603050405020304"/>
              </a:rPr>
              <a:t>j</a:t>
            </a:r>
            <a:r>
              <a:rPr sz="1250" i="1" spc="-200" dirty="0">
                <a:latin typeface="Times New Roman" panose="02020603050405020304"/>
                <a:cs typeface="Times New Roman" panose="02020603050405020304"/>
              </a:rPr>
              <a:t> </a:t>
            </a:r>
            <a:r>
              <a:rPr sz="1250" spc="-25" dirty="0">
                <a:latin typeface="Times New Roman" panose="02020603050405020304"/>
                <a:cs typeface="Times New Roman" panose="02020603050405020304"/>
              </a:rPr>
              <a:t>2</a:t>
            </a:r>
            <a:r>
              <a:rPr sz="1350" i="1" spc="-125" dirty="0">
                <a:latin typeface="Symbol" panose="05050102010706020507"/>
                <a:cs typeface="Symbol" panose="05050102010706020507"/>
              </a:rPr>
              <a:t></a:t>
            </a:r>
            <a:r>
              <a:rPr sz="1250" i="1" spc="15" dirty="0">
                <a:latin typeface="Times New Roman" panose="02020603050405020304"/>
                <a:cs typeface="Times New Roman" panose="02020603050405020304"/>
              </a:rPr>
              <a:t>u</a:t>
            </a:r>
            <a:r>
              <a:rPr sz="1250" i="1" spc="75" dirty="0">
                <a:latin typeface="Times New Roman" panose="02020603050405020304"/>
                <a:cs typeface="Times New Roman" panose="02020603050405020304"/>
              </a:rPr>
              <a:t>x</a:t>
            </a:r>
            <a:r>
              <a:rPr sz="1250" spc="5" dirty="0">
                <a:latin typeface="Times New Roman" panose="02020603050405020304"/>
                <a:cs typeface="Times New Roman" panose="02020603050405020304"/>
              </a:rPr>
              <a:t>/</a:t>
            </a:r>
            <a:r>
              <a:rPr sz="1250" spc="-150" dirty="0">
                <a:latin typeface="Times New Roman" panose="02020603050405020304"/>
                <a:cs typeface="Times New Roman" panose="02020603050405020304"/>
              </a:rPr>
              <a:t> </a:t>
            </a:r>
            <a:r>
              <a:rPr sz="1250" i="1" spc="25" dirty="0">
                <a:latin typeface="Times New Roman" panose="02020603050405020304"/>
                <a:cs typeface="Times New Roman" panose="02020603050405020304"/>
              </a:rPr>
              <a:t>M</a:t>
            </a:r>
            <a:endParaRPr sz="1250">
              <a:latin typeface="Times New Roman" panose="02020603050405020304"/>
              <a:cs typeface="Times New Roman" panose="02020603050405020304"/>
            </a:endParaRPr>
          </a:p>
        </p:txBody>
      </p:sp>
      <p:sp>
        <p:nvSpPr>
          <p:cNvPr id="13" name="object 13"/>
          <p:cNvSpPr txBox="1"/>
          <p:nvPr/>
        </p:nvSpPr>
        <p:spPr>
          <a:xfrm>
            <a:off x="6306439" y="2572258"/>
            <a:ext cx="2099310" cy="361950"/>
          </a:xfrm>
          <a:prstGeom prst="rect">
            <a:avLst/>
          </a:prstGeom>
        </p:spPr>
        <p:txBody>
          <a:bodyPr vert="horz" wrap="square" lIns="0" tIns="0" rIns="0" bIns="0" rtlCol="0">
            <a:spAutoFit/>
          </a:bodyPr>
          <a:lstStyle/>
          <a:p>
            <a:pPr marL="12700">
              <a:lnSpc>
                <a:spcPct val="100000"/>
              </a:lnSpc>
            </a:pPr>
            <a:r>
              <a:rPr sz="2300" i="1" spc="-5" dirty="0">
                <a:latin typeface="Times New Roman" panose="02020603050405020304"/>
                <a:cs typeface="Times New Roman" panose="02020603050405020304"/>
              </a:rPr>
              <a:t>u</a:t>
            </a:r>
            <a:r>
              <a:rPr sz="2300" i="1" spc="65"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45" dirty="0">
                <a:latin typeface="Times New Roman" panose="02020603050405020304"/>
                <a:cs typeface="Times New Roman" panose="02020603050405020304"/>
              </a:rPr>
              <a:t> </a:t>
            </a:r>
            <a:r>
              <a:rPr sz="2300" spc="-20" dirty="0">
                <a:latin typeface="Times New Roman" panose="02020603050405020304"/>
                <a:cs typeface="Times New Roman" panose="02020603050405020304"/>
              </a:rPr>
              <a:t>0</a:t>
            </a:r>
            <a:r>
              <a:rPr sz="2300" spc="-215" dirty="0">
                <a:latin typeface="Times New Roman" panose="02020603050405020304"/>
                <a:cs typeface="Times New Roman" panose="02020603050405020304"/>
              </a:rPr>
              <a:t>,</a:t>
            </a:r>
            <a:r>
              <a:rPr sz="2300" spc="-200" dirty="0">
                <a:latin typeface="Times New Roman" panose="02020603050405020304"/>
                <a:cs typeface="Times New Roman" panose="02020603050405020304"/>
              </a:rPr>
              <a:t>1</a:t>
            </a:r>
            <a:r>
              <a:rPr sz="2300" spc="30" dirty="0">
                <a:latin typeface="Times New Roman" panose="02020603050405020304"/>
                <a:cs typeface="Times New Roman" panose="02020603050405020304"/>
              </a:rPr>
              <a:t>,</a:t>
            </a:r>
            <a:r>
              <a:rPr sz="2300" spc="-20" dirty="0">
                <a:latin typeface="Times New Roman" panose="02020603050405020304"/>
                <a:cs typeface="Times New Roman" panose="02020603050405020304"/>
              </a:rPr>
              <a:t>2</a:t>
            </a:r>
            <a:r>
              <a:rPr sz="2300" spc="-5" dirty="0">
                <a:latin typeface="Times New Roman" panose="02020603050405020304"/>
                <a:cs typeface="Times New Roman" panose="02020603050405020304"/>
              </a:rPr>
              <a:t>,...,</a:t>
            </a:r>
            <a:r>
              <a:rPr sz="2300" spc="-190" dirty="0">
                <a:latin typeface="Times New Roman" panose="02020603050405020304"/>
                <a:cs typeface="Times New Roman" panose="02020603050405020304"/>
              </a:rPr>
              <a:t> </a:t>
            </a:r>
            <a:r>
              <a:rPr sz="2300" i="1" spc="-5" dirty="0">
                <a:latin typeface="Times New Roman" panose="02020603050405020304"/>
                <a:cs typeface="Times New Roman" panose="02020603050405020304"/>
              </a:rPr>
              <a:t>M</a:t>
            </a:r>
            <a:r>
              <a:rPr sz="2300" i="1" spc="215" dirty="0">
                <a:latin typeface="Times New Roman" panose="02020603050405020304"/>
                <a:cs typeface="Times New Roman" panose="02020603050405020304"/>
              </a:rPr>
              <a:t> </a:t>
            </a:r>
            <a:r>
              <a:rPr sz="2300" spc="155" dirty="0">
                <a:latin typeface="Symbol" panose="05050102010706020507"/>
                <a:cs typeface="Symbol" panose="05050102010706020507"/>
              </a:rPr>
              <a:t></a:t>
            </a:r>
            <a:r>
              <a:rPr sz="2300" spc="-5" dirty="0">
                <a:latin typeface="Times New Roman" panose="02020603050405020304"/>
                <a:cs typeface="Times New Roman" panose="02020603050405020304"/>
              </a:rPr>
              <a:t>1</a:t>
            </a:r>
            <a:endParaRPr sz="2300">
              <a:latin typeface="Times New Roman" panose="02020603050405020304"/>
              <a:cs typeface="Times New Roman" panose="02020603050405020304"/>
            </a:endParaRPr>
          </a:p>
        </p:txBody>
      </p:sp>
      <p:sp>
        <p:nvSpPr>
          <p:cNvPr id="14" name="object 14"/>
          <p:cNvSpPr txBox="1"/>
          <p:nvPr/>
        </p:nvSpPr>
        <p:spPr>
          <a:xfrm>
            <a:off x="2211451" y="3346124"/>
            <a:ext cx="7458709" cy="2901950"/>
          </a:xfrm>
          <a:prstGeom prst="rect">
            <a:avLst/>
          </a:prstGeom>
        </p:spPr>
        <p:txBody>
          <a:bodyPr vert="horz" wrap="square" lIns="0" tIns="0" rIns="0" bIns="0" rtlCol="0">
            <a:spAutoFit/>
          </a:bodyPr>
          <a:lstStyle/>
          <a:p>
            <a:pPr marL="12700" marR="5080">
              <a:lnSpc>
                <a:spcPct val="91000"/>
              </a:lnSpc>
              <a:tabLst>
                <a:tab pos="4349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对u的M个值中的每一个都需进行M次复数乘法(将f(x) 与</a:t>
            </a:r>
            <a:r>
              <a:rPr sz="2400" spc="-805" dirty="0">
                <a:latin typeface="新宋体" panose="02010609030101010101" charset="-122"/>
                <a:cs typeface="新宋体" panose="02010609030101010101" charset="-122"/>
              </a:rPr>
              <a:t> </a:t>
            </a:r>
            <a:r>
              <a:rPr sz="4425" i="1" spc="-225" baseline="-6000" dirty="0">
                <a:latin typeface="Times New Roman" panose="02020603050405020304"/>
                <a:cs typeface="Times New Roman" panose="02020603050405020304"/>
              </a:rPr>
              <a:t>e</a:t>
            </a:r>
            <a:r>
              <a:rPr sz="2550" spc="22" baseline="33000" dirty="0">
                <a:latin typeface="Symbol" panose="05050102010706020507"/>
                <a:cs typeface="Symbol" panose="05050102010706020507"/>
              </a:rPr>
              <a:t></a:t>
            </a:r>
            <a:r>
              <a:rPr sz="2550" spc="-367" baseline="33000" dirty="0">
                <a:latin typeface="Times New Roman" panose="02020603050405020304"/>
                <a:cs typeface="Times New Roman" panose="02020603050405020304"/>
              </a:rPr>
              <a:t> </a:t>
            </a:r>
            <a:r>
              <a:rPr sz="2550" i="1" spc="112" baseline="33000" dirty="0">
                <a:latin typeface="Times New Roman" panose="02020603050405020304"/>
                <a:cs typeface="Times New Roman" panose="02020603050405020304"/>
              </a:rPr>
              <a:t>j</a:t>
            </a:r>
            <a:r>
              <a:rPr sz="2550" spc="-217" baseline="33000" dirty="0">
                <a:latin typeface="Times New Roman" panose="02020603050405020304"/>
                <a:cs typeface="Times New Roman" panose="02020603050405020304"/>
              </a:rPr>
              <a:t>2</a:t>
            </a:r>
            <a:r>
              <a:rPr sz="2700" i="1" spc="-390" baseline="31000" dirty="0">
                <a:latin typeface="Symbol" panose="05050102010706020507"/>
                <a:cs typeface="Symbol" panose="05050102010706020507"/>
              </a:rPr>
              <a:t></a:t>
            </a:r>
            <a:r>
              <a:rPr sz="2550" i="1" spc="22" baseline="33000" dirty="0">
                <a:latin typeface="Times New Roman" panose="02020603050405020304"/>
                <a:cs typeface="Times New Roman" panose="02020603050405020304"/>
              </a:rPr>
              <a:t>u</a:t>
            </a:r>
            <a:r>
              <a:rPr sz="2550" i="1" spc="-195" baseline="33000" dirty="0">
                <a:latin typeface="Times New Roman" panose="02020603050405020304"/>
                <a:cs typeface="Times New Roman" panose="02020603050405020304"/>
              </a:rPr>
              <a:t>x</a:t>
            </a:r>
            <a:r>
              <a:rPr sz="2550" spc="187" baseline="33000" dirty="0">
                <a:latin typeface="Times New Roman" panose="02020603050405020304"/>
                <a:cs typeface="Times New Roman" panose="02020603050405020304"/>
              </a:rPr>
              <a:t>/</a:t>
            </a:r>
            <a:r>
              <a:rPr sz="2550" i="1" spc="37" baseline="33000" dirty="0">
                <a:latin typeface="Times New Roman" panose="02020603050405020304"/>
                <a:cs typeface="Times New Roman" panose="02020603050405020304"/>
              </a:rPr>
              <a:t>M</a:t>
            </a:r>
            <a:r>
              <a:rPr sz="2550" i="1" spc="-397" baseline="33000" dirty="0">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相乘)和M-1次加法，即复数乘法和加法的次 数都正比于M</a:t>
            </a:r>
            <a:r>
              <a:rPr sz="2400" baseline="24000" dirty="0">
                <a:latin typeface="新宋体" panose="02010609030101010101" charset="-122"/>
                <a:cs typeface="新宋体" panose="02010609030101010101" charset="-122"/>
              </a:rPr>
              <a:t>2</a:t>
            </a:r>
            <a:endParaRPr sz="2400" baseline="24000">
              <a:latin typeface="新宋体" panose="02010609030101010101" charset="-122"/>
              <a:cs typeface="新宋体" panose="02010609030101010101" charset="-122"/>
            </a:endParaRPr>
          </a:p>
          <a:p>
            <a:pPr marL="12700">
              <a:lnSpc>
                <a:spcPct val="100000"/>
              </a:lnSpc>
              <a:spcBef>
                <a:spcPts val="1425"/>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快速傅里叶变换(FFT)则只需要Mlog</a:t>
            </a:r>
            <a:r>
              <a:rPr sz="2400" baseline="-21000" dirty="0">
                <a:latin typeface="新宋体" panose="02010609030101010101" charset="-122"/>
                <a:cs typeface="新宋体" panose="02010609030101010101" charset="-122"/>
              </a:rPr>
              <a:t>2</a:t>
            </a:r>
            <a:r>
              <a:rPr sz="2400" spc="-5" dirty="0">
                <a:latin typeface="新宋体" panose="02010609030101010101" charset="-122"/>
                <a:cs typeface="新宋体" panose="02010609030101010101" charset="-122"/>
              </a:rPr>
              <a:t>M次运算</a:t>
            </a:r>
            <a:endParaRPr sz="2400">
              <a:latin typeface="新宋体" panose="02010609030101010101" charset="-122"/>
              <a:cs typeface="新宋体" panose="02010609030101010101" charset="-122"/>
            </a:endParaRPr>
          </a:p>
          <a:p>
            <a:pPr marL="12700" marR="156210" algn="just">
              <a:lnSpc>
                <a:spcPct val="100000"/>
              </a:lnSpc>
              <a:spcBef>
                <a:spcPts val="143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FFT算法与原始变换算法的计算量之比是log</a:t>
            </a:r>
            <a:r>
              <a:rPr sz="2400" baseline="-21000" dirty="0">
                <a:latin typeface="新宋体" panose="02010609030101010101" charset="-122"/>
                <a:cs typeface="新宋体" panose="02010609030101010101" charset="-122"/>
              </a:rPr>
              <a:t>2</a:t>
            </a:r>
            <a:r>
              <a:rPr sz="2400" spc="-5" dirty="0">
                <a:latin typeface="新宋体" panose="02010609030101010101" charset="-122"/>
                <a:cs typeface="新宋体" panose="02010609030101010101" charset="-122"/>
              </a:rPr>
              <a:t>M/M，如 </a:t>
            </a:r>
            <a:r>
              <a:rPr sz="2400" dirty="0">
                <a:latin typeface="新宋体" panose="02010609030101010101" charset="-122"/>
                <a:cs typeface="新宋体" panose="02010609030101010101" charset="-122"/>
              </a:rPr>
              <a:t>M=1024≈10</a:t>
            </a:r>
            <a:r>
              <a:rPr sz="2400" baseline="24000" dirty="0">
                <a:latin typeface="新宋体" panose="02010609030101010101" charset="-122"/>
                <a:cs typeface="新宋体" panose="02010609030101010101" charset="-122"/>
              </a:rPr>
              <a:t>3</a:t>
            </a:r>
            <a:r>
              <a:rPr sz="2400" spc="-5" dirty="0">
                <a:latin typeface="新宋体" panose="02010609030101010101" charset="-122"/>
                <a:cs typeface="新宋体" panose="02010609030101010101" charset="-122"/>
              </a:rPr>
              <a:t>,则原始变换算法需要10</a:t>
            </a:r>
            <a:r>
              <a:rPr sz="2400" baseline="24000" dirty="0">
                <a:latin typeface="新宋体" panose="02010609030101010101" charset="-122"/>
                <a:cs typeface="新宋体" panose="02010609030101010101" charset="-122"/>
              </a:rPr>
              <a:t>6</a:t>
            </a:r>
            <a:r>
              <a:rPr sz="2400" spc="-5" dirty="0">
                <a:latin typeface="新宋体" panose="02010609030101010101" charset="-122"/>
                <a:cs typeface="新宋体" panose="02010609030101010101" charset="-122"/>
              </a:rPr>
              <a:t>次计算，而FFT需 </a:t>
            </a:r>
            <a:r>
              <a:rPr sz="2400" dirty="0">
                <a:latin typeface="新宋体" panose="02010609030101010101" charset="-122"/>
                <a:cs typeface="新宋体" panose="02010609030101010101" charset="-122"/>
              </a:rPr>
              <a:t>要10</a:t>
            </a:r>
            <a:r>
              <a:rPr sz="2400" spc="-7" baseline="24000" dirty="0">
                <a:latin typeface="新宋体" panose="02010609030101010101" charset="-122"/>
                <a:cs typeface="新宋体" panose="02010609030101010101" charset="-122"/>
              </a:rPr>
              <a:t>4</a:t>
            </a:r>
            <a:r>
              <a:rPr sz="2400" dirty="0">
                <a:latin typeface="新宋体" panose="02010609030101010101" charset="-122"/>
                <a:cs typeface="新宋体" panose="02010609030101010101" charset="-122"/>
              </a:rPr>
              <a:t>次计算，FFT与原始变换算法之比是1：100</a:t>
            </a:r>
            <a:endParaRPr sz="2400">
              <a:latin typeface="新宋体" panose="02010609030101010101" charset="-122"/>
              <a:cs typeface="新宋体" panose="02010609030101010101" charset="-122"/>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113146" y="3729735"/>
            <a:ext cx="374650" cy="755015"/>
          </a:xfrm>
          <a:prstGeom prst="rect">
            <a:avLst/>
          </a:prstGeom>
        </p:spPr>
        <p:txBody>
          <a:bodyPr vert="horz" wrap="square" lIns="0" tIns="0" rIns="0" bIns="0" rtlCol="0">
            <a:spAutoFit/>
          </a:bodyPr>
          <a:lstStyle/>
          <a:p>
            <a:pPr marL="12700">
              <a:lnSpc>
                <a:spcPts val="1100"/>
              </a:lnSpc>
            </a:pPr>
            <a:r>
              <a:rPr sz="1250" i="1" spc="25" dirty="0">
                <a:latin typeface="Times New Roman" panose="02020603050405020304"/>
                <a:cs typeface="Times New Roman" panose="02020603050405020304"/>
              </a:rPr>
              <a:t>M</a:t>
            </a:r>
            <a:r>
              <a:rPr sz="1250" i="1" spc="45" dirty="0">
                <a:latin typeface="Times New Roman" panose="02020603050405020304"/>
                <a:cs typeface="Times New Roman" panose="02020603050405020304"/>
              </a:rPr>
              <a:t> </a:t>
            </a:r>
            <a:r>
              <a:rPr sz="1250" spc="-15" dirty="0">
                <a:latin typeface="Symbol" panose="05050102010706020507"/>
                <a:cs typeface="Symbol" panose="05050102010706020507"/>
              </a:rPr>
              <a:t></a:t>
            </a:r>
            <a:r>
              <a:rPr sz="1250" spc="1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a:p>
            <a:pPr marL="21590">
              <a:lnSpc>
                <a:spcPts val="3400"/>
              </a:lnSpc>
            </a:pPr>
            <a:r>
              <a:rPr sz="3300" dirty="0">
                <a:latin typeface="Symbol" panose="05050102010706020507"/>
                <a:cs typeface="Symbol" panose="05050102010706020507"/>
              </a:rPr>
              <a:t></a:t>
            </a:r>
            <a:endParaRPr sz="3300">
              <a:latin typeface="Symbol" panose="05050102010706020507"/>
              <a:cs typeface="Symbol" panose="05050102010706020507"/>
            </a:endParaRPr>
          </a:p>
          <a:p>
            <a:pPr marL="46990">
              <a:lnSpc>
                <a:spcPts val="1345"/>
              </a:lnSpc>
            </a:pPr>
            <a:r>
              <a:rPr sz="1250" i="1" spc="15" dirty="0">
                <a:latin typeface="Times New Roman" panose="02020603050405020304"/>
                <a:cs typeface="Times New Roman" panose="02020603050405020304"/>
              </a:rPr>
              <a:t>x</a:t>
            </a:r>
            <a:r>
              <a:rPr sz="1250" i="1" spc="-185" dirty="0">
                <a:latin typeface="Times New Roman" panose="02020603050405020304"/>
                <a:cs typeface="Times New Roman" panose="02020603050405020304"/>
              </a:rPr>
              <a:t> </a:t>
            </a:r>
            <a:r>
              <a:rPr sz="1250" spc="105" dirty="0">
                <a:latin typeface="Symbol" panose="05050102010706020507"/>
                <a:cs typeface="Symbol" panose="05050102010706020507"/>
              </a:rPr>
              <a:t></a:t>
            </a:r>
            <a:r>
              <a:rPr sz="1250" spc="1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6" name="object 6"/>
          <p:cNvSpPr txBox="1"/>
          <p:nvPr/>
        </p:nvSpPr>
        <p:spPr>
          <a:xfrm>
            <a:off x="5536069" y="3804411"/>
            <a:ext cx="635000" cy="445770"/>
          </a:xfrm>
          <a:prstGeom prst="rect">
            <a:avLst/>
          </a:prstGeom>
        </p:spPr>
        <p:txBody>
          <a:bodyPr vert="horz" wrap="square" lIns="0" tIns="0" rIns="0" bIns="0" rtlCol="0">
            <a:spAutoFit/>
          </a:bodyPr>
          <a:lstStyle/>
          <a:p>
            <a:pPr marL="12700">
              <a:lnSpc>
                <a:spcPct val="100000"/>
              </a:lnSpc>
            </a:pPr>
            <a:r>
              <a:rPr sz="2200" i="1" dirty="0">
                <a:latin typeface="Times New Roman" panose="02020603050405020304"/>
                <a:cs typeface="Times New Roman" panose="02020603050405020304"/>
              </a:rPr>
              <a:t>f</a:t>
            </a:r>
            <a:r>
              <a:rPr sz="2200" i="1" spc="35" dirty="0">
                <a:latin typeface="Times New Roman" panose="02020603050405020304"/>
                <a:cs typeface="Times New Roman" panose="02020603050405020304"/>
              </a:rPr>
              <a:t> </a:t>
            </a:r>
            <a:r>
              <a:rPr sz="2900" spc="-125" dirty="0">
                <a:latin typeface="Symbol" panose="05050102010706020507"/>
                <a:cs typeface="Symbol" panose="05050102010706020507"/>
              </a:rPr>
              <a:t></a:t>
            </a:r>
            <a:r>
              <a:rPr sz="2200" i="1" dirty="0">
                <a:latin typeface="Times New Roman" panose="02020603050405020304"/>
                <a:cs typeface="Times New Roman" panose="02020603050405020304"/>
              </a:rPr>
              <a:t>x</a:t>
            </a:r>
            <a:r>
              <a:rPr sz="2200" i="1" spc="-360" dirty="0">
                <a:latin typeface="Times New Roman" panose="02020603050405020304"/>
                <a:cs typeface="Times New Roman" panose="02020603050405020304"/>
              </a:rPr>
              <a:t> </a:t>
            </a:r>
            <a:r>
              <a:rPr sz="2900" spc="-365" dirty="0">
                <a:latin typeface="Symbol" panose="05050102010706020507"/>
                <a:cs typeface="Symbol" panose="05050102010706020507"/>
              </a:rPr>
              <a:t></a:t>
            </a:r>
            <a:r>
              <a:rPr sz="2200" i="1" dirty="0">
                <a:latin typeface="Times New Roman" panose="02020603050405020304"/>
                <a:cs typeface="Times New Roman" panose="02020603050405020304"/>
              </a:rPr>
              <a:t>e</a:t>
            </a:r>
            <a:endParaRPr sz="2200">
              <a:latin typeface="Times New Roman" panose="02020603050405020304"/>
              <a:cs typeface="Times New Roman" panose="02020603050405020304"/>
            </a:endParaRPr>
          </a:p>
        </p:txBody>
      </p:sp>
      <p:sp>
        <p:nvSpPr>
          <p:cNvPr id="7" name="object 7"/>
          <p:cNvSpPr txBox="1"/>
          <p:nvPr/>
        </p:nvSpPr>
        <p:spPr>
          <a:xfrm>
            <a:off x="4723664" y="3716528"/>
            <a:ext cx="359410" cy="742315"/>
          </a:xfrm>
          <a:prstGeom prst="rect">
            <a:avLst/>
          </a:prstGeom>
        </p:spPr>
        <p:txBody>
          <a:bodyPr vert="horz" wrap="square" lIns="0" tIns="0" rIns="0" bIns="0" rtlCol="0">
            <a:spAutoFit/>
          </a:bodyPr>
          <a:lstStyle/>
          <a:p>
            <a:pPr marL="12700">
              <a:lnSpc>
                <a:spcPct val="100000"/>
              </a:lnSpc>
              <a:tabLst>
                <a:tab pos="346075" algn="l"/>
              </a:tabLst>
            </a:pPr>
            <a:r>
              <a:rPr sz="2200" u="sng" spc="175" dirty="0">
                <a:latin typeface="Times New Roman" panose="02020603050405020304"/>
                <a:cs typeface="Times New Roman" panose="02020603050405020304"/>
              </a:rPr>
              <a:t> </a:t>
            </a:r>
            <a:r>
              <a:rPr sz="2200" u="sng" dirty="0">
                <a:latin typeface="Times New Roman" panose="02020603050405020304"/>
                <a:cs typeface="Times New Roman" panose="02020603050405020304"/>
              </a:rPr>
              <a:t>1	</a:t>
            </a:r>
            <a:endParaRPr sz="2200">
              <a:latin typeface="Times New Roman" panose="02020603050405020304"/>
              <a:cs typeface="Times New Roman" panose="02020603050405020304"/>
            </a:endParaRPr>
          </a:p>
          <a:p>
            <a:pPr marL="37465">
              <a:lnSpc>
                <a:spcPct val="100000"/>
              </a:lnSpc>
              <a:spcBef>
                <a:spcPts val="470"/>
              </a:spcBef>
            </a:pPr>
            <a:r>
              <a:rPr sz="2200" i="1" dirty="0">
                <a:latin typeface="Times New Roman" panose="02020603050405020304"/>
                <a:cs typeface="Times New Roman" panose="02020603050405020304"/>
              </a:rPr>
              <a:t>M</a:t>
            </a:r>
            <a:endParaRPr sz="2200">
              <a:latin typeface="Times New Roman" panose="02020603050405020304"/>
              <a:cs typeface="Times New Roman" panose="02020603050405020304"/>
            </a:endParaRPr>
          </a:p>
        </p:txBody>
      </p:sp>
      <p:sp>
        <p:nvSpPr>
          <p:cNvPr id="8" name="object 8"/>
          <p:cNvSpPr txBox="1"/>
          <p:nvPr/>
        </p:nvSpPr>
        <p:spPr>
          <a:xfrm>
            <a:off x="3875671" y="3804411"/>
            <a:ext cx="790575" cy="445770"/>
          </a:xfrm>
          <a:prstGeom prst="rect">
            <a:avLst/>
          </a:prstGeom>
        </p:spPr>
        <p:txBody>
          <a:bodyPr vert="horz" wrap="square" lIns="0" tIns="0" rIns="0" bIns="0" rtlCol="0">
            <a:spAutoFit/>
          </a:bodyPr>
          <a:lstStyle/>
          <a:p>
            <a:pPr marL="12700">
              <a:lnSpc>
                <a:spcPct val="100000"/>
              </a:lnSpc>
            </a:pPr>
            <a:r>
              <a:rPr sz="2200" i="1" dirty="0">
                <a:latin typeface="Times New Roman" panose="02020603050405020304"/>
                <a:cs typeface="Times New Roman" panose="02020603050405020304"/>
              </a:rPr>
              <a:t>F</a:t>
            </a:r>
            <a:r>
              <a:rPr sz="2200" i="1" spc="-220" dirty="0">
                <a:latin typeface="Times New Roman" panose="02020603050405020304"/>
                <a:cs typeface="Times New Roman" panose="02020603050405020304"/>
              </a:rPr>
              <a:t> </a:t>
            </a:r>
            <a:r>
              <a:rPr sz="2900" spc="-310" dirty="0">
                <a:latin typeface="Symbol" panose="05050102010706020507"/>
                <a:cs typeface="Symbol" panose="05050102010706020507"/>
              </a:rPr>
              <a:t></a:t>
            </a:r>
            <a:r>
              <a:rPr sz="2200" i="1" dirty="0">
                <a:latin typeface="Times New Roman" panose="02020603050405020304"/>
                <a:cs typeface="Times New Roman" panose="02020603050405020304"/>
              </a:rPr>
              <a:t>u</a:t>
            </a:r>
            <a:r>
              <a:rPr sz="2200" i="1" spc="-305" dirty="0">
                <a:latin typeface="Times New Roman" panose="02020603050405020304"/>
                <a:cs typeface="Times New Roman" panose="02020603050405020304"/>
              </a:rPr>
              <a:t> </a:t>
            </a:r>
            <a:r>
              <a:rPr sz="2900" spc="-200" dirty="0">
                <a:latin typeface="Symbol" panose="05050102010706020507"/>
                <a:cs typeface="Symbol" panose="05050102010706020507"/>
              </a:rPr>
              <a:t></a:t>
            </a:r>
            <a:r>
              <a:rPr sz="2900" spc="-375" dirty="0">
                <a:latin typeface="Times New Roman" panose="02020603050405020304"/>
                <a:cs typeface="Times New Roman" panose="02020603050405020304"/>
              </a:rPr>
              <a:t> </a:t>
            </a: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9" name="object 9"/>
          <p:cNvSpPr txBox="1"/>
          <p:nvPr/>
        </p:nvSpPr>
        <p:spPr>
          <a:xfrm>
            <a:off x="6168529" y="3875532"/>
            <a:ext cx="813435" cy="216535"/>
          </a:xfrm>
          <a:prstGeom prst="rect">
            <a:avLst/>
          </a:prstGeom>
        </p:spPr>
        <p:txBody>
          <a:bodyPr vert="horz" wrap="square" lIns="0" tIns="0" rIns="0" bIns="0" rtlCol="0">
            <a:spAutoFit/>
          </a:bodyPr>
          <a:lstStyle/>
          <a:p>
            <a:pPr marL="149860" indent="-137160">
              <a:lnSpc>
                <a:spcPct val="100000"/>
              </a:lnSpc>
              <a:buFont typeface="Symbol" panose="05050102010706020507"/>
              <a:buChar char=""/>
              <a:tabLst>
                <a:tab pos="149860" algn="l"/>
              </a:tabLst>
            </a:pPr>
            <a:r>
              <a:rPr sz="1250" i="1" spc="5" dirty="0">
                <a:latin typeface="Times New Roman" panose="02020603050405020304"/>
                <a:cs typeface="Times New Roman" panose="02020603050405020304"/>
              </a:rPr>
              <a:t>j</a:t>
            </a:r>
            <a:r>
              <a:rPr sz="1250" i="1" spc="-125" dirty="0">
                <a:latin typeface="Times New Roman" panose="02020603050405020304"/>
                <a:cs typeface="Times New Roman" panose="02020603050405020304"/>
              </a:rPr>
              <a:t> </a:t>
            </a:r>
            <a:r>
              <a:rPr sz="1250" spc="65" dirty="0">
                <a:latin typeface="Times New Roman" panose="02020603050405020304"/>
                <a:cs typeface="Times New Roman" panose="02020603050405020304"/>
              </a:rPr>
              <a:t>2</a:t>
            </a:r>
            <a:r>
              <a:rPr sz="1350" i="1" spc="-20" dirty="0">
                <a:latin typeface="Symbol" panose="05050102010706020507"/>
                <a:cs typeface="Symbol" panose="05050102010706020507"/>
              </a:rPr>
              <a:t></a:t>
            </a:r>
            <a:r>
              <a:rPr sz="1250" i="1" spc="15" dirty="0">
                <a:latin typeface="Times New Roman" panose="02020603050405020304"/>
                <a:cs typeface="Times New Roman" panose="02020603050405020304"/>
              </a:rPr>
              <a:t>ux</a:t>
            </a:r>
            <a:r>
              <a:rPr sz="1250" i="1" spc="-5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65" dirty="0">
                <a:latin typeface="Times New Roman" panose="02020603050405020304"/>
                <a:cs typeface="Times New Roman" panose="02020603050405020304"/>
              </a:rPr>
              <a:t> </a:t>
            </a:r>
            <a:r>
              <a:rPr sz="1250" i="1" spc="25" dirty="0">
                <a:latin typeface="Times New Roman" panose="02020603050405020304"/>
                <a:cs typeface="Times New Roman" panose="02020603050405020304"/>
              </a:rPr>
              <a:t>M</a:t>
            </a:r>
            <a:endParaRPr sz="1250">
              <a:latin typeface="Times New Roman" panose="02020603050405020304"/>
              <a:cs typeface="Times New Roman" panose="02020603050405020304"/>
            </a:endParaRPr>
          </a:p>
        </p:txBody>
      </p:sp>
      <p:sp>
        <p:nvSpPr>
          <p:cNvPr id="10" name="object 10"/>
          <p:cNvSpPr txBox="1"/>
          <p:nvPr/>
        </p:nvSpPr>
        <p:spPr>
          <a:xfrm>
            <a:off x="1825879" y="959865"/>
            <a:ext cx="7667625" cy="216662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a:p>
            <a:pPr>
              <a:lnSpc>
                <a:spcPct val="100000"/>
              </a:lnSpc>
              <a:spcBef>
                <a:spcPts val="20"/>
              </a:spcBef>
            </a:pPr>
            <a:endParaRPr sz="2950">
              <a:latin typeface="Times New Roman" panose="02020603050405020304"/>
              <a:cs typeface="Times New Roman" panose="02020603050405020304"/>
            </a:endParaRPr>
          </a:p>
          <a:p>
            <a:pPr marL="31750">
              <a:lnSpc>
                <a:spcPts val="3830"/>
              </a:lnSpc>
              <a:tabLst>
                <a:tab pos="37401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FFT算法基本思想</a:t>
            </a:r>
            <a:endParaRPr sz="3200">
              <a:latin typeface="新宋体" panose="02010609030101010101" charset="-122"/>
              <a:cs typeface="新宋体" panose="02010609030101010101" charset="-122"/>
            </a:endParaRPr>
          </a:p>
          <a:p>
            <a:pPr marL="374015" marR="5080" indent="367665">
              <a:lnSpc>
                <a:spcPts val="2690"/>
              </a:lnSpc>
              <a:spcBef>
                <a:spcPts val="635"/>
              </a:spcBef>
            </a:pPr>
            <a:r>
              <a:rPr sz="2800" dirty="0">
                <a:latin typeface="新宋体" panose="02010609030101010101" charset="-122"/>
                <a:cs typeface="新宋体" panose="02010609030101010101" charset="-122"/>
              </a:rPr>
              <a:t>F</a:t>
            </a:r>
            <a:r>
              <a:rPr sz="2800" spc="-5" dirty="0">
                <a:latin typeface="新宋体" panose="02010609030101010101" charset="-122"/>
                <a:cs typeface="新宋体" panose="02010609030101010101" charset="-122"/>
              </a:rPr>
              <a:t>F</a:t>
            </a:r>
            <a:r>
              <a:rPr sz="2800" spc="125" dirty="0">
                <a:latin typeface="新宋体" panose="02010609030101010101" charset="-122"/>
                <a:cs typeface="新宋体" panose="02010609030101010101" charset="-122"/>
              </a:rPr>
              <a:t>T算法基于一个叫做逐次加倍的方法。通 </a:t>
            </a:r>
            <a:r>
              <a:rPr sz="2800" spc="380" dirty="0">
                <a:latin typeface="新宋体" panose="02010609030101010101" charset="-122"/>
                <a:cs typeface="新宋体" panose="02010609030101010101" charset="-122"/>
              </a:rPr>
              <a:t>过推导将原始傅里叶转换成两个递推公</a:t>
            </a:r>
            <a:r>
              <a:rPr sz="2800" dirty="0">
                <a:latin typeface="新宋体" panose="02010609030101010101" charset="-122"/>
                <a:cs typeface="新宋体" panose="02010609030101010101" charset="-122"/>
              </a:rPr>
              <a:t>式</a:t>
            </a:r>
            <a:r>
              <a:rPr sz="2800" spc="-1019" dirty="0">
                <a:latin typeface="新宋体" panose="02010609030101010101" charset="-122"/>
                <a:cs typeface="新宋体" panose="02010609030101010101" charset="-122"/>
              </a:rPr>
              <a:t> </a:t>
            </a:r>
            <a:endParaRPr sz="2800">
              <a:latin typeface="新宋体" panose="02010609030101010101" charset="-122"/>
              <a:cs typeface="新宋体" panose="02010609030101010101" charset="-122"/>
            </a:endParaRPr>
          </a:p>
        </p:txBody>
      </p:sp>
      <p:sp>
        <p:nvSpPr>
          <p:cNvPr id="11" name="object 11"/>
          <p:cNvSpPr/>
          <p:nvPr/>
        </p:nvSpPr>
        <p:spPr>
          <a:xfrm>
            <a:off x="4611509" y="5187696"/>
            <a:ext cx="184150" cy="0"/>
          </a:xfrm>
          <a:custGeom>
            <a:avLst/>
            <a:gdLst/>
            <a:ahLst/>
            <a:cxnLst/>
            <a:rect l="l" t="t" r="r" b="b"/>
            <a:pathLst>
              <a:path w="184150">
                <a:moveTo>
                  <a:pt x="0" y="0"/>
                </a:moveTo>
                <a:lnTo>
                  <a:pt x="183642" y="0"/>
                </a:lnTo>
              </a:path>
            </a:pathLst>
          </a:custGeom>
          <a:ln w="12573">
            <a:solidFill>
              <a:srgbClr val="000000"/>
            </a:solidFill>
          </a:ln>
        </p:spPr>
        <p:txBody>
          <a:bodyPr wrap="square" lIns="0" tIns="0" rIns="0" bIns="0" rtlCol="0"/>
          <a:lstStyle/>
          <a:p>
            <a:endParaRPr/>
          </a:p>
        </p:txBody>
      </p:sp>
      <p:sp>
        <p:nvSpPr>
          <p:cNvPr id="12" name="object 12"/>
          <p:cNvSpPr txBox="1"/>
          <p:nvPr/>
        </p:nvSpPr>
        <p:spPr>
          <a:xfrm>
            <a:off x="7149210" y="4956809"/>
            <a:ext cx="113664"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u</a:t>
            </a:r>
            <a:endParaRPr sz="1350">
              <a:latin typeface="Times New Roman" panose="02020603050405020304"/>
              <a:cs typeface="Times New Roman" panose="02020603050405020304"/>
            </a:endParaRPr>
          </a:p>
        </p:txBody>
      </p:sp>
      <p:sp>
        <p:nvSpPr>
          <p:cNvPr id="13" name="object 13"/>
          <p:cNvSpPr txBox="1"/>
          <p:nvPr/>
        </p:nvSpPr>
        <p:spPr>
          <a:xfrm>
            <a:off x="6209665" y="5167134"/>
            <a:ext cx="288925"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odd</a:t>
            </a:r>
            <a:endParaRPr sz="1350">
              <a:latin typeface="Times New Roman" panose="02020603050405020304"/>
              <a:cs typeface="Times New Roman" panose="02020603050405020304"/>
            </a:endParaRPr>
          </a:p>
        </p:txBody>
      </p:sp>
      <p:sp>
        <p:nvSpPr>
          <p:cNvPr id="14" name="object 14"/>
          <p:cNvSpPr txBox="1"/>
          <p:nvPr/>
        </p:nvSpPr>
        <p:spPr>
          <a:xfrm>
            <a:off x="5069713" y="5167134"/>
            <a:ext cx="347345"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even</a:t>
            </a:r>
            <a:endParaRPr sz="1350">
              <a:latin typeface="Times New Roman" panose="02020603050405020304"/>
              <a:cs typeface="Times New Roman" panose="02020603050405020304"/>
            </a:endParaRPr>
          </a:p>
        </p:txBody>
      </p:sp>
      <p:sp>
        <p:nvSpPr>
          <p:cNvPr id="15" name="object 15"/>
          <p:cNvSpPr txBox="1"/>
          <p:nvPr/>
        </p:nvSpPr>
        <p:spPr>
          <a:xfrm>
            <a:off x="6527810" y="4767833"/>
            <a:ext cx="921385" cy="594995"/>
          </a:xfrm>
          <a:prstGeom prst="rect">
            <a:avLst/>
          </a:prstGeom>
        </p:spPr>
        <p:txBody>
          <a:bodyPr vert="horz" wrap="square" lIns="0" tIns="0" rIns="0" bIns="0" rtlCol="0">
            <a:spAutoFit/>
          </a:bodyPr>
          <a:lstStyle/>
          <a:p>
            <a:pPr marL="12700">
              <a:lnSpc>
                <a:spcPct val="100000"/>
              </a:lnSpc>
              <a:tabLst>
                <a:tab pos="808355" algn="l"/>
              </a:tabLst>
            </a:pPr>
            <a:r>
              <a:rPr sz="3100" spc="-360" dirty="0">
                <a:latin typeface="Symbol" panose="05050102010706020507"/>
                <a:cs typeface="Symbol" panose="05050102010706020507"/>
              </a:rPr>
              <a:t></a:t>
            </a:r>
            <a:r>
              <a:rPr sz="2350" i="1" spc="200" dirty="0">
                <a:latin typeface="Times New Roman" panose="02020603050405020304"/>
                <a:cs typeface="Times New Roman" panose="02020603050405020304"/>
              </a:rPr>
              <a:t>u</a:t>
            </a:r>
            <a:r>
              <a:rPr sz="3100" spc="-600" dirty="0">
                <a:latin typeface="Symbol" panose="05050102010706020507"/>
                <a:cs typeface="Symbol" panose="05050102010706020507"/>
              </a:rPr>
              <a:t></a:t>
            </a:r>
            <a:r>
              <a:rPr sz="2350" i="1" spc="15" dirty="0">
                <a:latin typeface="Times New Roman" panose="02020603050405020304"/>
                <a:cs typeface="Times New Roman" panose="02020603050405020304"/>
              </a:rPr>
              <a:t>W</a:t>
            </a:r>
            <a:r>
              <a:rPr sz="2350" i="1" dirty="0">
                <a:latin typeface="Times New Roman" panose="02020603050405020304"/>
                <a:cs typeface="Times New Roman" panose="02020603050405020304"/>
              </a:rPr>
              <a:t>	</a:t>
            </a:r>
            <a:r>
              <a:rPr sz="3900" spc="-515" dirty="0">
                <a:latin typeface="Symbol" panose="05050102010706020507"/>
                <a:cs typeface="Symbol" panose="05050102010706020507"/>
              </a:rPr>
              <a:t></a:t>
            </a:r>
            <a:endParaRPr sz="3900">
              <a:latin typeface="Symbol" panose="05050102010706020507"/>
              <a:cs typeface="Symbol" panose="05050102010706020507"/>
            </a:endParaRPr>
          </a:p>
        </p:txBody>
      </p:sp>
      <p:sp>
        <p:nvSpPr>
          <p:cNvPr id="16" name="object 16"/>
          <p:cNvSpPr txBox="1"/>
          <p:nvPr/>
        </p:nvSpPr>
        <p:spPr>
          <a:xfrm>
            <a:off x="7090536" y="5167121"/>
            <a:ext cx="205104" cy="219075"/>
          </a:xfrm>
          <a:prstGeom prst="rect">
            <a:avLst/>
          </a:prstGeom>
        </p:spPr>
        <p:txBody>
          <a:bodyPr vert="horz" wrap="square" lIns="0" tIns="0" rIns="0" bIns="0" rtlCol="0">
            <a:spAutoFit/>
          </a:bodyPr>
          <a:lstStyle/>
          <a:p>
            <a:pPr marL="12700">
              <a:lnSpc>
                <a:spcPct val="100000"/>
              </a:lnSpc>
            </a:pPr>
            <a:r>
              <a:rPr sz="1350" spc="120" dirty="0">
                <a:latin typeface="Times New Roman" panose="02020603050405020304"/>
                <a:cs typeface="Times New Roman" panose="02020603050405020304"/>
              </a:rPr>
              <a:t>2</a:t>
            </a:r>
            <a:r>
              <a:rPr sz="1350" i="1" spc="1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17" name="object 17"/>
          <p:cNvSpPr txBox="1"/>
          <p:nvPr/>
        </p:nvSpPr>
        <p:spPr>
          <a:xfrm>
            <a:off x="4619371" y="5200142"/>
            <a:ext cx="176530" cy="370205"/>
          </a:xfrm>
          <a:prstGeom prst="rect">
            <a:avLst/>
          </a:prstGeom>
        </p:spPr>
        <p:txBody>
          <a:bodyPr vert="horz" wrap="square" lIns="0" tIns="0" rIns="0" bIns="0" rtlCol="0">
            <a:spAutoFit/>
          </a:bodyPr>
          <a:lstStyle/>
          <a:p>
            <a:pPr marL="12700">
              <a:lnSpc>
                <a:spcPct val="100000"/>
              </a:lnSpc>
            </a:pPr>
            <a:r>
              <a:rPr sz="2350" spc="10" dirty="0">
                <a:latin typeface="Times New Roman" panose="02020603050405020304"/>
                <a:cs typeface="Times New Roman" panose="02020603050405020304"/>
              </a:rPr>
              <a:t>2</a:t>
            </a:r>
            <a:endParaRPr sz="2350">
              <a:latin typeface="Times New Roman" panose="02020603050405020304"/>
              <a:cs typeface="Times New Roman" panose="02020603050405020304"/>
            </a:endParaRPr>
          </a:p>
        </p:txBody>
      </p:sp>
      <p:sp>
        <p:nvSpPr>
          <p:cNvPr id="18" name="object 18"/>
          <p:cNvSpPr txBox="1"/>
          <p:nvPr/>
        </p:nvSpPr>
        <p:spPr>
          <a:xfrm>
            <a:off x="5427090" y="4869433"/>
            <a:ext cx="829310" cy="476250"/>
          </a:xfrm>
          <a:prstGeom prst="rect">
            <a:avLst/>
          </a:prstGeom>
        </p:spPr>
        <p:txBody>
          <a:bodyPr vert="horz" wrap="square" lIns="0" tIns="0" rIns="0" bIns="0" rtlCol="0">
            <a:spAutoFit/>
          </a:bodyPr>
          <a:lstStyle/>
          <a:p>
            <a:pPr marL="12700">
              <a:lnSpc>
                <a:spcPct val="100000"/>
              </a:lnSpc>
            </a:pPr>
            <a:r>
              <a:rPr sz="3100" spc="-365" dirty="0">
                <a:latin typeface="Symbol" panose="05050102010706020507"/>
                <a:cs typeface="Symbol" panose="05050102010706020507"/>
              </a:rPr>
              <a:t></a:t>
            </a:r>
            <a:r>
              <a:rPr sz="2350" i="1" spc="200" dirty="0">
                <a:latin typeface="Times New Roman" panose="02020603050405020304"/>
                <a:cs typeface="Times New Roman" panose="02020603050405020304"/>
              </a:rPr>
              <a:t>u</a:t>
            </a:r>
            <a:r>
              <a:rPr sz="3100" spc="-45" dirty="0">
                <a:latin typeface="Symbol" panose="05050102010706020507"/>
                <a:cs typeface="Symbol" panose="05050102010706020507"/>
              </a:rPr>
              <a:t></a:t>
            </a:r>
            <a:r>
              <a:rPr sz="2350" spc="10" dirty="0">
                <a:latin typeface="Symbol" panose="05050102010706020507"/>
                <a:cs typeface="Symbol" panose="05050102010706020507"/>
              </a:rPr>
              <a:t></a:t>
            </a:r>
            <a:r>
              <a:rPr sz="2350" spc="-60"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F</a:t>
            </a:r>
            <a:endParaRPr sz="2350">
              <a:latin typeface="Times New Roman" panose="02020603050405020304"/>
              <a:cs typeface="Times New Roman" panose="02020603050405020304"/>
            </a:endParaRPr>
          </a:p>
        </p:txBody>
      </p:sp>
      <p:sp>
        <p:nvSpPr>
          <p:cNvPr id="19" name="object 19"/>
          <p:cNvSpPr txBox="1"/>
          <p:nvPr/>
        </p:nvSpPr>
        <p:spPr>
          <a:xfrm>
            <a:off x="3733914" y="4767833"/>
            <a:ext cx="1383030" cy="594995"/>
          </a:xfrm>
          <a:prstGeom prst="rect">
            <a:avLst/>
          </a:prstGeom>
        </p:spPr>
        <p:txBody>
          <a:bodyPr vert="horz" wrap="square" lIns="0" tIns="0" rIns="0" bIns="0" rtlCol="0">
            <a:spAutoFit/>
          </a:bodyPr>
          <a:lstStyle/>
          <a:p>
            <a:pPr marL="12700">
              <a:lnSpc>
                <a:spcPct val="100000"/>
              </a:lnSpc>
            </a:pPr>
            <a:r>
              <a:rPr sz="2350" i="1" spc="10" dirty="0">
                <a:latin typeface="Times New Roman" panose="02020603050405020304"/>
                <a:cs typeface="Times New Roman" panose="02020603050405020304"/>
              </a:rPr>
              <a:t>F</a:t>
            </a:r>
            <a:r>
              <a:rPr sz="2350" i="1" spc="-330" dirty="0">
                <a:latin typeface="Times New Roman" panose="02020603050405020304"/>
                <a:cs typeface="Times New Roman" panose="02020603050405020304"/>
              </a:rPr>
              <a:t> </a:t>
            </a:r>
            <a:r>
              <a:rPr sz="3100" spc="-365" dirty="0">
                <a:latin typeface="Symbol" panose="05050102010706020507"/>
                <a:cs typeface="Symbol" panose="05050102010706020507"/>
              </a:rPr>
              <a:t></a:t>
            </a:r>
            <a:r>
              <a:rPr sz="2350" i="1" spc="200" dirty="0">
                <a:latin typeface="Times New Roman" panose="02020603050405020304"/>
                <a:cs typeface="Times New Roman" panose="02020603050405020304"/>
              </a:rPr>
              <a:t>u</a:t>
            </a:r>
            <a:r>
              <a:rPr sz="3100" spc="-250" dirty="0">
                <a:latin typeface="Symbol" panose="05050102010706020507"/>
                <a:cs typeface="Symbol" panose="05050102010706020507"/>
              </a:rPr>
              <a:t></a:t>
            </a:r>
            <a:r>
              <a:rPr sz="3100" spc="-415"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spc="135" dirty="0">
                <a:latin typeface="Times New Roman" panose="02020603050405020304"/>
                <a:cs typeface="Times New Roman" panose="02020603050405020304"/>
              </a:rPr>
              <a:t> </a:t>
            </a:r>
            <a:r>
              <a:rPr sz="3525" spc="15" baseline="35000" dirty="0">
                <a:latin typeface="Times New Roman" panose="02020603050405020304"/>
                <a:cs typeface="Times New Roman" panose="02020603050405020304"/>
              </a:rPr>
              <a:t>1</a:t>
            </a:r>
            <a:r>
              <a:rPr sz="3525" spc="-179" baseline="35000" dirty="0">
                <a:latin typeface="Times New Roman" panose="02020603050405020304"/>
                <a:cs typeface="Times New Roman" panose="02020603050405020304"/>
              </a:rPr>
              <a:t> </a:t>
            </a:r>
            <a:r>
              <a:rPr sz="3900" spc="-655" dirty="0">
                <a:latin typeface="Symbol" panose="05050102010706020507"/>
                <a:cs typeface="Symbol" panose="05050102010706020507"/>
              </a:rPr>
              <a:t></a:t>
            </a:r>
            <a:r>
              <a:rPr sz="2350" i="1" spc="10" dirty="0">
                <a:latin typeface="Times New Roman" panose="02020603050405020304"/>
                <a:cs typeface="Times New Roman" panose="02020603050405020304"/>
              </a:rPr>
              <a:t>F</a:t>
            </a:r>
            <a:endParaRPr sz="2350">
              <a:latin typeface="Times New Roman" panose="02020603050405020304"/>
              <a:cs typeface="Times New Roman" panose="02020603050405020304"/>
            </a:endParaRPr>
          </a:p>
        </p:txBody>
      </p:sp>
      <p:sp>
        <p:nvSpPr>
          <p:cNvPr id="20" name="object 20"/>
          <p:cNvSpPr/>
          <p:nvPr/>
        </p:nvSpPr>
        <p:spPr>
          <a:xfrm>
            <a:off x="4781435" y="6065520"/>
            <a:ext cx="181610" cy="0"/>
          </a:xfrm>
          <a:custGeom>
            <a:avLst/>
            <a:gdLst/>
            <a:ahLst/>
            <a:cxnLst/>
            <a:rect l="l" t="t" r="r" b="b"/>
            <a:pathLst>
              <a:path w="181610">
                <a:moveTo>
                  <a:pt x="0" y="0"/>
                </a:moveTo>
                <a:lnTo>
                  <a:pt x="181356" y="0"/>
                </a:lnTo>
              </a:path>
            </a:pathLst>
          </a:custGeom>
          <a:ln w="12522">
            <a:solidFill>
              <a:srgbClr val="000000"/>
            </a:solidFill>
          </a:ln>
        </p:spPr>
        <p:txBody>
          <a:bodyPr wrap="square" lIns="0" tIns="0" rIns="0" bIns="0" rtlCol="0"/>
          <a:lstStyle/>
          <a:p>
            <a:endParaRPr/>
          </a:p>
        </p:txBody>
      </p:sp>
      <p:sp>
        <p:nvSpPr>
          <p:cNvPr id="21" name="object 21"/>
          <p:cNvSpPr txBox="1"/>
          <p:nvPr/>
        </p:nvSpPr>
        <p:spPr>
          <a:xfrm>
            <a:off x="7294753" y="5834633"/>
            <a:ext cx="113664"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u</a:t>
            </a:r>
            <a:endParaRPr sz="1350">
              <a:latin typeface="Times New Roman" panose="02020603050405020304"/>
              <a:cs typeface="Times New Roman" panose="02020603050405020304"/>
            </a:endParaRPr>
          </a:p>
        </p:txBody>
      </p:sp>
      <p:sp>
        <p:nvSpPr>
          <p:cNvPr id="22" name="object 22"/>
          <p:cNvSpPr txBox="1"/>
          <p:nvPr/>
        </p:nvSpPr>
        <p:spPr>
          <a:xfrm>
            <a:off x="6362077" y="6044958"/>
            <a:ext cx="288925"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odd</a:t>
            </a:r>
            <a:endParaRPr sz="1350">
              <a:latin typeface="Times New Roman" panose="02020603050405020304"/>
              <a:cs typeface="Times New Roman" panose="02020603050405020304"/>
            </a:endParaRPr>
          </a:p>
        </p:txBody>
      </p:sp>
      <p:sp>
        <p:nvSpPr>
          <p:cNvPr id="23" name="object 23"/>
          <p:cNvSpPr txBox="1"/>
          <p:nvPr/>
        </p:nvSpPr>
        <p:spPr>
          <a:xfrm>
            <a:off x="5235841" y="6044958"/>
            <a:ext cx="347345"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even</a:t>
            </a:r>
            <a:endParaRPr sz="1350">
              <a:latin typeface="Times New Roman" panose="02020603050405020304"/>
              <a:cs typeface="Times New Roman" panose="02020603050405020304"/>
            </a:endParaRPr>
          </a:p>
        </p:txBody>
      </p:sp>
      <p:sp>
        <p:nvSpPr>
          <p:cNvPr id="24" name="object 24"/>
          <p:cNvSpPr txBox="1"/>
          <p:nvPr/>
        </p:nvSpPr>
        <p:spPr>
          <a:xfrm>
            <a:off x="6678320" y="5645658"/>
            <a:ext cx="914400" cy="594995"/>
          </a:xfrm>
          <a:prstGeom prst="rect">
            <a:avLst/>
          </a:prstGeom>
        </p:spPr>
        <p:txBody>
          <a:bodyPr vert="horz" wrap="square" lIns="0" tIns="0" rIns="0" bIns="0" rtlCol="0">
            <a:spAutoFit/>
          </a:bodyPr>
          <a:lstStyle/>
          <a:p>
            <a:pPr marL="12700">
              <a:lnSpc>
                <a:spcPct val="100000"/>
              </a:lnSpc>
              <a:tabLst>
                <a:tab pos="802640" algn="l"/>
              </a:tabLst>
            </a:pPr>
            <a:r>
              <a:rPr sz="3100" spc="-370" dirty="0">
                <a:latin typeface="Symbol" panose="05050102010706020507"/>
                <a:cs typeface="Symbol" panose="05050102010706020507"/>
              </a:rPr>
              <a:t></a:t>
            </a:r>
            <a:r>
              <a:rPr sz="2350" i="1" spc="195" dirty="0">
                <a:latin typeface="Times New Roman" panose="02020603050405020304"/>
                <a:cs typeface="Times New Roman" panose="02020603050405020304"/>
              </a:rPr>
              <a:t>u</a:t>
            </a:r>
            <a:r>
              <a:rPr sz="3100" spc="-605" dirty="0">
                <a:latin typeface="Symbol" panose="05050102010706020507"/>
                <a:cs typeface="Symbol" panose="05050102010706020507"/>
              </a:rPr>
              <a:t></a:t>
            </a:r>
            <a:r>
              <a:rPr sz="2350" i="1" spc="15" dirty="0">
                <a:latin typeface="Times New Roman" panose="02020603050405020304"/>
                <a:cs typeface="Times New Roman" panose="02020603050405020304"/>
              </a:rPr>
              <a:t>W</a:t>
            </a:r>
            <a:r>
              <a:rPr sz="2350" i="1" dirty="0">
                <a:latin typeface="Times New Roman" panose="02020603050405020304"/>
                <a:cs typeface="Times New Roman" panose="02020603050405020304"/>
              </a:rPr>
              <a:t>	</a:t>
            </a:r>
            <a:r>
              <a:rPr sz="3900" spc="-525" dirty="0">
                <a:latin typeface="Symbol" panose="05050102010706020507"/>
                <a:cs typeface="Symbol" panose="05050102010706020507"/>
              </a:rPr>
              <a:t></a:t>
            </a:r>
            <a:endParaRPr sz="3900">
              <a:latin typeface="Symbol" panose="05050102010706020507"/>
              <a:cs typeface="Symbol" panose="05050102010706020507"/>
            </a:endParaRPr>
          </a:p>
        </p:txBody>
      </p:sp>
      <p:sp>
        <p:nvSpPr>
          <p:cNvPr id="25" name="object 25"/>
          <p:cNvSpPr txBox="1"/>
          <p:nvPr/>
        </p:nvSpPr>
        <p:spPr>
          <a:xfrm>
            <a:off x="7236841" y="6044946"/>
            <a:ext cx="204470" cy="219075"/>
          </a:xfrm>
          <a:prstGeom prst="rect">
            <a:avLst/>
          </a:prstGeom>
        </p:spPr>
        <p:txBody>
          <a:bodyPr vert="horz" wrap="square" lIns="0" tIns="0" rIns="0" bIns="0" rtlCol="0">
            <a:spAutoFit/>
          </a:bodyPr>
          <a:lstStyle/>
          <a:p>
            <a:pPr marL="12700">
              <a:lnSpc>
                <a:spcPct val="100000"/>
              </a:lnSpc>
            </a:pPr>
            <a:r>
              <a:rPr sz="1350" spc="114" dirty="0">
                <a:latin typeface="Times New Roman" panose="02020603050405020304"/>
                <a:cs typeface="Times New Roman" panose="02020603050405020304"/>
              </a:rPr>
              <a:t>2</a:t>
            </a:r>
            <a:r>
              <a:rPr sz="1350" i="1" spc="1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26" name="object 26"/>
          <p:cNvSpPr txBox="1"/>
          <p:nvPr/>
        </p:nvSpPr>
        <p:spPr>
          <a:xfrm>
            <a:off x="4788534" y="6077966"/>
            <a:ext cx="176530" cy="370205"/>
          </a:xfrm>
          <a:prstGeom prst="rect">
            <a:avLst/>
          </a:prstGeom>
        </p:spPr>
        <p:txBody>
          <a:bodyPr vert="horz" wrap="square" lIns="0" tIns="0" rIns="0" bIns="0" rtlCol="0">
            <a:spAutoFit/>
          </a:bodyPr>
          <a:lstStyle/>
          <a:p>
            <a:pPr marL="12700">
              <a:lnSpc>
                <a:spcPct val="100000"/>
              </a:lnSpc>
            </a:pPr>
            <a:r>
              <a:rPr sz="2350" spc="10" dirty="0">
                <a:latin typeface="Times New Roman" panose="02020603050405020304"/>
                <a:cs typeface="Times New Roman" panose="02020603050405020304"/>
              </a:rPr>
              <a:t>2</a:t>
            </a:r>
            <a:endParaRPr sz="2350">
              <a:latin typeface="Times New Roman" panose="02020603050405020304"/>
              <a:cs typeface="Times New Roman" panose="02020603050405020304"/>
            </a:endParaRPr>
          </a:p>
        </p:txBody>
      </p:sp>
      <p:sp>
        <p:nvSpPr>
          <p:cNvPr id="27" name="object 27"/>
          <p:cNvSpPr txBox="1"/>
          <p:nvPr/>
        </p:nvSpPr>
        <p:spPr>
          <a:xfrm>
            <a:off x="5590171" y="5747258"/>
            <a:ext cx="819785" cy="476250"/>
          </a:xfrm>
          <a:prstGeom prst="rect">
            <a:avLst/>
          </a:prstGeom>
        </p:spPr>
        <p:txBody>
          <a:bodyPr vert="horz" wrap="square" lIns="0" tIns="0" rIns="0" bIns="0" rtlCol="0">
            <a:spAutoFit/>
          </a:bodyPr>
          <a:lstStyle/>
          <a:p>
            <a:pPr marL="12700">
              <a:lnSpc>
                <a:spcPct val="100000"/>
              </a:lnSpc>
            </a:pPr>
            <a:r>
              <a:rPr sz="3100" spc="-370" dirty="0">
                <a:latin typeface="Symbol" panose="05050102010706020507"/>
                <a:cs typeface="Symbol" panose="05050102010706020507"/>
              </a:rPr>
              <a:t></a:t>
            </a:r>
            <a:r>
              <a:rPr sz="2350" i="1" spc="195" dirty="0">
                <a:latin typeface="Times New Roman" panose="02020603050405020304"/>
                <a:cs typeface="Times New Roman" panose="02020603050405020304"/>
              </a:rPr>
              <a:t>u</a:t>
            </a:r>
            <a:r>
              <a:rPr sz="3100" spc="-45" dirty="0">
                <a:latin typeface="Symbol" panose="05050102010706020507"/>
                <a:cs typeface="Symbol" panose="05050102010706020507"/>
              </a:rPr>
              <a:t></a:t>
            </a:r>
            <a:r>
              <a:rPr sz="2350" spc="10" dirty="0">
                <a:latin typeface="Symbol" panose="05050102010706020507"/>
                <a:cs typeface="Symbol" panose="05050102010706020507"/>
              </a:rPr>
              <a:t></a:t>
            </a:r>
            <a:r>
              <a:rPr sz="2350" spc="-114"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F</a:t>
            </a:r>
            <a:endParaRPr sz="2350">
              <a:latin typeface="Times New Roman" panose="02020603050405020304"/>
              <a:cs typeface="Times New Roman" panose="02020603050405020304"/>
            </a:endParaRPr>
          </a:p>
        </p:txBody>
      </p:sp>
      <p:sp>
        <p:nvSpPr>
          <p:cNvPr id="28" name="object 28"/>
          <p:cNvSpPr txBox="1"/>
          <p:nvPr/>
        </p:nvSpPr>
        <p:spPr>
          <a:xfrm>
            <a:off x="3396360" y="5645658"/>
            <a:ext cx="1887855" cy="594995"/>
          </a:xfrm>
          <a:prstGeom prst="rect">
            <a:avLst/>
          </a:prstGeom>
        </p:spPr>
        <p:txBody>
          <a:bodyPr vert="horz" wrap="square" lIns="0" tIns="0" rIns="0" bIns="0" rtlCol="0">
            <a:spAutoFit/>
          </a:bodyPr>
          <a:lstStyle/>
          <a:p>
            <a:pPr marL="12700">
              <a:lnSpc>
                <a:spcPct val="100000"/>
              </a:lnSpc>
            </a:pPr>
            <a:r>
              <a:rPr sz="2350" i="1" spc="10" dirty="0">
                <a:latin typeface="Times New Roman" panose="02020603050405020304"/>
                <a:cs typeface="Times New Roman" panose="02020603050405020304"/>
              </a:rPr>
              <a:t>F</a:t>
            </a:r>
            <a:r>
              <a:rPr sz="2350" i="1" spc="-340" dirty="0">
                <a:latin typeface="Times New Roman" panose="02020603050405020304"/>
                <a:cs typeface="Times New Roman" panose="02020603050405020304"/>
              </a:rPr>
              <a:t> </a:t>
            </a:r>
            <a:r>
              <a:rPr sz="3100" spc="-370" dirty="0">
                <a:latin typeface="Symbol" panose="05050102010706020507"/>
                <a:cs typeface="Symbol" panose="05050102010706020507"/>
              </a:rPr>
              <a:t></a:t>
            </a:r>
            <a:r>
              <a:rPr sz="2350" i="1" spc="10" dirty="0">
                <a:latin typeface="Times New Roman" panose="02020603050405020304"/>
                <a:cs typeface="Times New Roman" panose="02020603050405020304"/>
              </a:rPr>
              <a:t>u</a:t>
            </a:r>
            <a:r>
              <a:rPr sz="2350" i="1" spc="-110"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spc="-75"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K</a:t>
            </a:r>
            <a:r>
              <a:rPr sz="2350" i="1" spc="-245" dirty="0">
                <a:latin typeface="Times New Roman" panose="02020603050405020304"/>
                <a:cs typeface="Times New Roman" panose="02020603050405020304"/>
              </a:rPr>
              <a:t> </a:t>
            </a:r>
            <a:r>
              <a:rPr sz="3100" spc="-254" dirty="0">
                <a:latin typeface="Symbol" panose="05050102010706020507"/>
                <a:cs typeface="Symbol" panose="05050102010706020507"/>
              </a:rPr>
              <a:t></a:t>
            </a:r>
            <a:r>
              <a:rPr sz="3100" spc="-415"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spc="120" dirty="0">
                <a:latin typeface="Times New Roman" panose="02020603050405020304"/>
                <a:cs typeface="Times New Roman" panose="02020603050405020304"/>
              </a:rPr>
              <a:t> </a:t>
            </a:r>
            <a:r>
              <a:rPr sz="3525" spc="15" baseline="35000" dirty="0">
                <a:latin typeface="Times New Roman" panose="02020603050405020304"/>
                <a:cs typeface="Times New Roman" panose="02020603050405020304"/>
              </a:rPr>
              <a:t>1</a:t>
            </a:r>
            <a:r>
              <a:rPr sz="3525" spc="-195" baseline="35000" dirty="0">
                <a:latin typeface="Times New Roman" panose="02020603050405020304"/>
                <a:cs typeface="Times New Roman" panose="02020603050405020304"/>
              </a:rPr>
              <a:t> </a:t>
            </a:r>
            <a:r>
              <a:rPr sz="3900" spc="-665" dirty="0">
                <a:latin typeface="Symbol" panose="05050102010706020507"/>
                <a:cs typeface="Symbol" panose="05050102010706020507"/>
              </a:rPr>
              <a:t></a:t>
            </a:r>
            <a:r>
              <a:rPr sz="2350" i="1" spc="10" dirty="0">
                <a:latin typeface="Times New Roman" panose="02020603050405020304"/>
                <a:cs typeface="Times New Roman" panose="02020603050405020304"/>
              </a:rPr>
              <a:t>F</a:t>
            </a:r>
            <a:endParaRPr sz="2350">
              <a:latin typeface="Times New Roman" panose="02020603050405020304"/>
              <a:cs typeface="Times New Roman" panose="02020603050405020304"/>
            </a:endParaRPr>
          </a:p>
        </p:txBody>
      </p:sp>
      <p:sp>
        <p:nvSpPr>
          <p:cNvPr id="29" name="object 29"/>
          <p:cNvSpPr/>
          <p:nvPr/>
        </p:nvSpPr>
        <p:spPr>
          <a:xfrm>
            <a:off x="4770767" y="4714494"/>
            <a:ext cx="1080770" cy="863600"/>
          </a:xfrm>
          <a:custGeom>
            <a:avLst/>
            <a:gdLst/>
            <a:ahLst/>
            <a:cxnLst/>
            <a:rect l="l" t="t" r="r" b="b"/>
            <a:pathLst>
              <a:path w="1080770" h="863600">
                <a:moveTo>
                  <a:pt x="540258" y="0"/>
                </a:moveTo>
                <a:lnTo>
                  <a:pt x="488176" y="1978"/>
                </a:lnTo>
                <a:lnTo>
                  <a:pt x="437506" y="7794"/>
                </a:lnTo>
                <a:lnTo>
                  <a:pt x="388473" y="17265"/>
                </a:lnTo>
                <a:lnTo>
                  <a:pt x="341302" y="30210"/>
                </a:lnTo>
                <a:lnTo>
                  <a:pt x="296218" y="46448"/>
                </a:lnTo>
                <a:lnTo>
                  <a:pt x="253447" y="65796"/>
                </a:lnTo>
                <a:lnTo>
                  <a:pt x="213214" y="88074"/>
                </a:lnTo>
                <a:lnTo>
                  <a:pt x="175743" y="113100"/>
                </a:lnTo>
                <a:lnTo>
                  <a:pt x="141261" y="140692"/>
                </a:lnTo>
                <a:lnTo>
                  <a:pt x="109992" y="170670"/>
                </a:lnTo>
                <a:lnTo>
                  <a:pt x="82161" y="202851"/>
                </a:lnTo>
                <a:lnTo>
                  <a:pt x="57995" y="237055"/>
                </a:lnTo>
                <a:lnTo>
                  <a:pt x="37717" y="273099"/>
                </a:lnTo>
                <a:lnTo>
                  <a:pt x="21553" y="310802"/>
                </a:lnTo>
                <a:lnTo>
                  <a:pt x="9729" y="349984"/>
                </a:lnTo>
                <a:lnTo>
                  <a:pt x="2469" y="390461"/>
                </a:lnTo>
                <a:lnTo>
                  <a:pt x="0" y="432054"/>
                </a:lnTo>
                <a:lnTo>
                  <a:pt x="2469" y="473638"/>
                </a:lnTo>
                <a:lnTo>
                  <a:pt x="9729" y="514094"/>
                </a:lnTo>
                <a:lnTo>
                  <a:pt x="21553" y="553242"/>
                </a:lnTo>
                <a:lnTo>
                  <a:pt x="37717" y="590901"/>
                </a:lnTo>
                <a:lnTo>
                  <a:pt x="57995" y="626893"/>
                </a:lnTo>
                <a:lnTo>
                  <a:pt x="82161" y="661038"/>
                </a:lnTo>
                <a:lnTo>
                  <a:pt x="109992" y="693156"/>
                </a:lnTo>
                <a:lnTo>
                  <a:pt x="141261" y="723067"/>
                </a:lnTo>
                <a:lnTo>
                  <a:pt x="175743" y="750592"/>
                </a:lnTo>
                <a:lnTo>
                  <a:pt x="213214" y="775552"/>
                </a:lnTo>
                <a:lnTo>
                  <a:pt x="253447" y="797767"/>
                </a:lnTo>
                <a:lnTo>
                  <a:pt x="296218" y="817056"/>
                </a:lnTo>
                <a:lnTo>
                  <a:pt x="341302" y="833241"/>
                </a:lnTo>
                <a:lnTo>
                  <a:pt x="388473" y="846143"/>
                </a:lnTo>
                <a:lnTo>
                  <a:pt x="437506" y="855580"/>
                </a:lnTo>
                <a:lnTo>
                  <a:pt x="488176" y="861374"/>
                </a:lnTo>
                <a:lnTo>
                  <a:pt x="540258" y="863346"/>
                </a:lnTo>
                <a:lnTo>
                  <a:pt x="592339" y="861374"/>
                </a:lnTo>
                <a:lnTo>
                  <a:pt x="643009" y="855580"/>
                </a:lnTo>
                <a:lnTo>
                  <a:pt x="692042" y="846143"/>
                </a:lnTo>
                <a:lnTo>
                  <a:pt x="739213" y="833241"/>
                </a:lnTo>
                <a:lnTo>
                  <a:pt x="784297" y="817056"/>
                </a:lnTo>
                <a:lnTo>
                  <a:pt x="827068" y="797767"/>
                </a:lnTo>
                <a:lnTo>
                  <a:pt x="867301" y="775552"/>
                </a:lnTo>
                <a:lnTo>
                  <a:pt x="904772" y="750592"/>
                </a:lnTo>
                <a:lnTo>
                  <a:pt x="939254" y="723067"/>
                </a:lnTo>
                <a:lnTo>
                  <a:pt x="970523" y="693156"/>
                </a:lnTo>
                <a:lnTo>
                  <a:pt x="998354" y="661038"/>
                </a:lnTo>
                <a:lnTo>
                  <a:pt x="1022520" y="626893"/>
                </a:lnTo>
                <a:lnTo>
                  <a:pt x="1042798" y="590901"/>
                </a:lnTo>
                <a:lnTo>
                  <a:pt x="1058962" y="553242"/>
                </a:lnTo>
                <a:lnTo>
                  <a:pt x="1070786" y="514094"/>
                </a:lnTo>
                <a:lnTo>
                  <a:pt x="1078046" y="473638"/>
                </a:lnTo>
                <a:lnTo>
                  <a:pt x="1080516" y="432054"/>
                </a:lnTo>
                <a:lnTo>
                  <a:pt x="1078046" y="390461"/>
                </a:lnTo>
                <a:lnTo>
                  <a:pt x="1070786" y="349984"/>
                </a:lnTo>
                <a:lnTo>
                  <a:pt x="1058962" y="310802"/>
                </a:lnTo>
                <a:lnTo>
                  <a:pt x="1042798" y="273099"/>
                </a:lnTo>
                <a:lnTo>
                  <a:pt x="1022520" y="237055"/>
                </a:lnTo>
                <a:lnTo>
                  <a:pt x="998354" y="202851"/>
                </a:lnTo>
                <a:lnTo>
                  <a:pt x="970523" y="170670"/>
                </a:lnTo>
                <a:lnTo>
                  <a:pt x="939254" y="140692"/>
                </a:lnTo>
                <a:lnTo>
                  <a:pt x="904772" y="113100"/>
                </a:lnTo>
                <a:lnTo>
                  <a:pt x="867301" y="88074"/>
                </a:lnTo>
                <a:lnTo>
                  <a:pt x="827068" y="65796"/>
                </a:lnTo>
                <a:lnTo>
                  <a:pt x="784297" y="46448"/>
                </a:lnTo>
                <a:lnTo>
                  <a:pt x="739213" y="30210"/>
                </a:lnTo>
                <a:lnTo>
                  <a:pt x="692042" y="17265"/>
                </a:lnTo>
                <a:lnTo>
                  <a:pt x="643009" y="7794"/>
                </a:lnTo>
                <a:lnTo>
                  <a:pt x="592339" y="1978"/>
                </a:lnTo>
                <a:lnTo>
                  <a:pt x="540258" y="0"/>
                </a:lnTo>
                <a:close/>
              </a:path>
            </a:pathLst>
          </a:custGeom>
          <a:ln w="19050">
            <a:solidFill>
              <a:srgbClr val="FF0000"/>
            </a:solidFill>
          </a:ln>
        </p:spPr>
        <p:txBody>
          <a:bodyPr wrap="square" lIns="0" tIns="0" rIns="0" bIns="0" rtlCol="0"/>
          <a:lstStyle/>
          <a:p>
            <a:endParaRPr/>
          </a:p>
        </p:txBody>
      </p:sp>
      <p:sp>
        <p:nvSpPr>
          <p:cNvPr id="30" name="object 30"/>
          <p:cNvSpPr/>
          <p:nvPr/>
        </p:nvSpPr>
        <p:spPr>
          <a:xfrm>
            <a:off x="5994539" y="4714494"/>
            <a:ext cx="1369060" cy="863600"/>
          </a:xfrm>
          <a:custGeom>
            <a:avLst/>
            <a:gdLst/>
            <a:ahLst/>
            <a:cxnLst/>
            <a:rect l="l" t="t" r="r" b="b"/>
            <a:pathLst>
              <a:path w="1369059" h="863600">
                <a:moveTo>
                  <a:pt x="684276" y="0"/>
                </a:moveTo>
                <a:lnTo>
                  <a:pt x="625228" y="1586"/>
                </a:lnTo>
                <a:lnTo>
                  <a:pt x="567577" y="6260"/>
                </a:lnTo>
                <a:lnTo>
                  <a:pt x="511527" y="13890"/>
                </a:lnTo>
                <a:lnTo>
                  <a:pt x="457283" y="24348"/>
                </a:lnTo>
                <a:lnTo>
                  <a:pt x="405051" y="37502"/>
                </a:lnTo>
                <a:lnTo>
                  <a:pt x="355036" y="53224"/>
                </a:lnTo>
                <a:lnTo>
                  <a:pt x="307443" y="71382"/>
                </a:lnTo>
                <a:lnTo>
                  <a:pt x="262477" y="91847"/>
                </a:lnTo>
                <a:lnTo>
                  <a:pt x="220345" y="114490"/>
                </a:lnTo>
                <a:lnTo>
                  <a:pt x="181251" y="139179"/>
                </a:lnTo>
                <a:lnTo>
                  <a:pt x="145401" y="165786"/>
                </a:lnTo>
                <a:lnTo>
                  <a:pt x="112999" y="194179"/>
                </a:lnTo>
                <a:lnTo>
                  <a:pt x="84251" y="224230"/>
                </a:lnTo>
                <a:lnTo>
                  <a:pt x="59363" y="255808"/>
                </a:lnTo>
                <a:lnTo>
                  <a:pt x="38540" y="288782"/>
                </a:lnTo>
                <a:lnTo>
                  <a:pt x="9908" y="358404"/>
                </a:lnTo>
                <a:lnTo>
                  <a:pt x="0" y="432054"/>
                </a:lnTo>
                <a:lnTo>
                  <a:pt x="2511" y="469311"/>
                </a:lnTo>
                <a:lnTo>
                  <a:pt x="21986" y="541032"/>
                </a:lnTo>
                <a:lnTo>
                  <a:pt x="59363" y="608169"/>
                </a:lnTo>
                <a:lnTo>
                  <a:pt x="84251" y="639697"/>
                </a:lnTo>
                <a:lnTo>
                  <a:pt x="112999" y="669694"/>
                </a:lnTo>
                <a:lnTo>
                  <a:pt x="145401" y="698030"/>
                </a:lnTo>
                <a:lnTo>
                  <a:pt x="181251" y="724577"/>
                </a:lnTo>
                <a:lnTo>
                  <a:pt x="220345" y="749206"/>
                </a:lnTo>
                <a:lnTo>
                  <a:pt x="262477" y="771789"/>
                </a:lnTo>
                <a:lnTo>
                  <a:pt x="307443" y="792197"/>
                </a:lnTo>
                <a:lnTo>
                  <a:pt x="355036" y="810301"/>
                </a:lnTo>
                <a:lnTo>
                  <a:pt x="405051" y="825973"/>
                </a:lnTo>
                <a:lnTo>
                  <a:pt x="457283" y="839084"/>
                </a:lnTo>
                <a:lnTo>
                  <a:pt x="511527" y="849506"/>
                </a:lnTo>
                <a:lnTo>
                  <a:pt x="567577" y="857109"/>
                </a:lnTo>
                <a:lnTo>
                  <a:pt x="625228" y="861765"/>
                </a:lnTo>
                <a:lnTo>
                  <a:pt x="684276" y="863346"/>
                </a:lnTo>
                <a:lnTo>
                  <a:pt x="743323" y="861765"/>
                </a:lnTo>
                <a:lnTo>
                  <a:pt x="800974" y="857109"/>
                </a:lnTo>
                <a:lnTo>
                  <a:pt x="857024" y="849506"/>
                </a:lnTo>
                <a:lnTo>
                  <a:pt x="911268" y="839084"/>
                </a:lnTo>
                <a:lnTo>
                  <a:pt x="963500" y="825973"/>
                </a:lnTo>
                <a:lnTo>
                  <a:pt x="1013515" y="810301"/>
                </a:lnTo>
                <a:lnTo>
                  <a:pt x="1061108" y="792197"/>
                </a:lnTo>
                <a:lnTo>
                  <a:pt x="1106074" y="771789"/>
                </a:lnTo>
                <a:lnTo>
                  <a:pt x="1148206" y="749206"/>
                </a:lnTo>
                <a:lnTo>
                  <a:pt x="1187300" y="724577"/>
                </a:lnTo>
                <a:lnTo>
                  <a:pt x="1223150" y="698030"/>
                </a:lnTo>
                <a:lnTo>
                  <a:pt x="1255552" y="669694"/>
                </a:lnTo>
                <a:lnTo>
                  <a:pt x="1284300" y="639697"/>
                </a:lnTo>
                <a:lnTo>
                  <a:pt x="1309188" y="608169"/>
                </a:lnTo>
                <a:lnTo>
                  <a:pt x="1330011" y="575238"/>
                </a:lnTo>
                <a:lnTo>
                  <a:pt x="1358643" y="505680"/>
                </a:lnTo>
                <a:lnTo>
                  <a:pt x="1368552" y="432054"/>
                </a:lnTo>
                <a:lnTo>
                  <a:pt x="1366040" y="394790"/>
                </a:lnTo>
                <a:lnTo>
                  <a:pt x="1346565" y="323024"/>
                </a:lnTo>
                <a:lnTo>
                  <a:pt x="1309188" y="255808"/>
                </a:lnTo>
                <a:lnTo>
                  <a:pt x="1284300" y="224230"/>
                </a:lnTo>
                <a:lnTo>
                  <a:pt x="1255552" y="194179"/>
                </a:lnTo>
                <a:lnTo>
                  <a:pt x="1223150" y="165786"/>
                </a:lnTo>
                <a:lnTo>
                  <a:pt x="1187300" y="139179"/>
                </a:lnTo>
                <a:lnTo>
                  <a:pt x="1148206" y="114490"/>
                </a:lnTo>
                <a:lnTo>
                  <a:pt x="1106074" y="91847"/>
                </a:lnTo>
                <a:lnTo>
                  <a:pt x="1061108" y="71382"/>
                </a:lnTo>
                <a:lnTo>
                  <a:pt x="1013515" y="53224"/>
                </a:lnTo>
                <a:lnTo>
                  <a:pt x="963500" y="37502"/>
                </a:lnTo>
                <a:lnTo>
                  <a:pt x="911268" y="24348"/>
                </a:lnTo>
                <a:lnTo>
                  <a:pt x="857024" y="13890"/>
                </a:lnTo>
                <a:lnTo>
                  <a:pt x="800974" y="6260"/>
                </a:lnTo>
                <a:lnTo>
                  <a:pt x="743323" y="1586"/>
                </a:lnTo>
                <a:lnTo>
                  <a:pt x="684276" y="0"/>
                </a:lnTo>
                <a:close/>
              </a:path>
            </a:pathLst>
          </a:custGeom>
          <a:ln w="19050">
            <a:solidFill>
              <a:srgbClr val="FF0000"/>
            </a:solidFill>
          </a:ln>
        </p:spPr>
        <p:txBody>
          <a:bodyPr wrap="square" lIns="0" tIns="0" rIns="0" bIns="0" rtlCol="0"/>
          <a:lstStyle/>
          <a:p>
            <a:endParaRPr/>
          </a:p>
        </p:txBody>
      </p:sp>
      <p:sp>
        <p:nvSpPr>
          <p:cNvPr id="31" name="object 31"/>
          <p:cNvSpPr/>
          <p:nvPr/>
        </p:nvSpPr>
        <p:spPr>
          <a:xfrm>
            <a:off x="4914785" y="5649467"/>
            <a:ext cx="1081405" cy="864235"/>
          </a:xfrm>
          <a:custGeom>
            <a:avLst/>
            <a:gdLst/>
            <a:ahLst/>
            <a:cxnLst/>
            <a:rect l="l" t="t" r="r" b="b"/>
            <a:pathLst>
              <a:path w="1081404" h="864234">
                <a:moveTo>
                  <a:pt x="541020" y="0"/>
                </a:moveTo>
                <a:lnTo>
                  <a:pt x="488930" y="1978"/>
                </a:lnTo>
                <a:lnTo>
                  <a:pt x="438239" y="7794"/>
                </a:lnTo>
                <a:lnTo>
                  <a:pt x="389172" y="17265"/>
                </a:lnTo>
                <a:lnTo>
                  <a:pt x="341957" y="30210"/>
                </a:lnTo>
                <a:lnTo>
                  <a:pt x="296821" y="46448"/>
                </a:lnTo>
                <a:lnTo>
                  <a:pt x="253991" y="65796"/>
                </a:lnTo>
                <a:lnTo>
                  <a:pt x="213695" y="88074"/>
                </a:lnTo>
                <a:lnTo>
                  <a:pt x="176158" y="113100"/>
                </a:lnTo>
                <a:lnTo>
                  <a:pt x="141608" y="140692"/>
                </a:lnTo>
                <a:lnTo>
                  <a:pt x="110273" y="170670"/>
                </a:lnTo>
                <a:lnTo>
                  <a:pt x="82379" y="202851"/>
                </a:lnTo>
                <a:lnTo>
                  <a:pt x="58154" y="237055"/>
                </a:lnTo>
                <a:lnTo>
                  <a:pt x="37824" y="273099"/>
                </a:lnTo>
                <a:lnTo>
                  <a:pt x="21616" y="310802"/>
                </a:lnTo>
                <a:lnTo>
                  <a:pt x="9758" y="349984"/>
                </a:lnTo>
                <a:lnTo>
                  <a:pt x="2477" y="390461"/>
                </a:lnTo>
                <a:lnTo>
                  <a:pt x="0" y="432054"/>
                </a:lnTo>
                <a:lnTo>
                  <a:pt x="2477" y="473646"/>
                </a:lnTo>
                <a:lnTo>
                  <a:pt x="9758" y="514123"/>
                </a:lnTo>
                <a:lnTo>
                  <a:pt x="21616" y="553305"/>
                </a:lnTo>
                <a:lnTo>
                  <a:pt x="37824" y="591008"/>
                </a:lnTo>
                <a:lnTo>
                  <a:pt x="58154" y="627052"/>
                </a:lnTo>
                <a:lnTo>
                  <a:pt x="82379" y="661256"/>
                </a:lnTo>
                <a:lnTo>
                  <a:pt x="110273" y="693437"/>
                </a:lnTo>
                <a:lnTo>
                  <a:pt x="141608" y="723415"/>
                </a:lnTo>
                <a:lnTo>
                  <a:pt x="176158" y="751007"/>
                </a:lnTo>
                <a:lnTo>
                  <a:pt x="213695" y="776033"/>
                </a:lnTo>
                <a:lnTo>
                  <a:pt x="253991" y="798311"/>
                </a:lnTo>
                <a:lnTo>
                  <a:pt x="296821" y="817659"/>
                </a:lnTo>
                <a:lnTo>
                  <a:pt x="341957" y="833897"/>
                </a:lnTo>
                <a:lnTo>
                  <a:pt x="389172" y="846842"/>
                </a:lnTo>
                <a:lnTo>
                  <a:pt x="438239" y="856313"/>
                </a:lnTo>
                <a:lnTo>
                  <a:pt x="488930" y="862129"/>
                </a:lnTo>
                <a:lnTo>
                  <a:pt x="541020" y="864108"/>
                </a:lnTo>
                <a:lnTo>
                  <a:pt x="592982" y="862129"/>
                </a:lnTo>
                <a:lnTo>
                  <a:pt x="643562" y="856313"/>
                </a:lnTo>
                <a:lnTo>
                  <a:pt x="692531" y="846842"/>
                </a:lnTo>
                <a:lnTo>
                  <a:pt x="739661" y="833897"/>
                </a:lnTo>
                <a:lnTo>
                  <a:pt x="784724" y="817659"/>
                </a:lnTo>
                <a:lnTo>
                  <a:pt x="827492" y="798311"/>
                </a:lnTo>
                <a:lnTo>
                  <a:pt x="867738" y="776033"/>
                </a:lnTo>
                <a:lnTo>
                  <a:pt x="905232" y="751007"/>
                </a:lnTo>
                <a:lnTo>
                  <a:pt x="939748" y="723415"/>
                </a:lnTo>
                <a:lnTo>
                  <a:pt x="971057" y="693437"/>
                </a:lnTo>
                <a:lnTo>
                  <a:pt x="998931" y="661256"/>
                </a:lnTo>
                <a:lnTo>
                  <a:pt x="1023143" y="627052"/>
                </a:lnTo>
                <a:lnTo>
                  <a:pt x="1043463" y="591008"/>
                </a:lnTo>
                <a:lnTo>
                  <a:pt x="1059665" y="553305"/>
                </a:lnTo>
                <a:lnTo>
                  <a:pt x="1071520" y="514123"/>
                </a:lnTo>
                <a:lnTo>
                  <a:pt x="1078800" y="473646"/>
                </a:lnTo>
                <a:lnTo>
                  <a:pt x="1081278" y="432054"/>
                </a:lnTo>
                <a:lnTo>
                  <a:pt x="1078800" y="390461"/>
                </a:lnTo>
                <a:lnTo>
                  <a:pt x="1071520" y="349984"/>
                </a:lnTo>
                <a:lnTo>
                  <a:pt x="1059665" y="310802"/>
                </a:lnTo>
                <a:lnTo>
                  <a:pt x="1043463" y="273099"/>
                </a:lnTo>
                <a:lnTo>
                  <a:pt x="1023143" y="237055"/>
                </a:lnTo>
                <a:lnTo>
                  <a:pt x="998931" y="202851"/>
                </a:lnTo>
                <a:lnTo>
                  <a:pt x="971057" y="170670"/>
                </a:lnTo>
                <a:lnTo>
                  <a:pt x="939748" y="140692"/>
                </a:lnTo>
                <a:lnTo>
                  <a:pt x="905232" y="113100"/>
                </a:lnTo>
                <a:lnTo>
                  <a:pt x="867738" y="88074"/>
                </a:lnTo>
                <a:lnTo>
                  <a:pt x="827492" y="65796"/>
                </a:lnTo>
                <a:lnTo>
                  <a:pt x="784724" y="46448"/>
                </a:lnTo>
                <a:lnTo>
                  <a:pt x="739661" y="30210"/>
                </a:lnTo>
                <a:lnTo>
                  <a:pt x="692531" y="17265"/>
                </a:lnTo>
                <a:lnTo>
                  <a:pt x="643562" y="7794"/>
                </a:lnTo>
                <a:lnTo>
                  <a:pt x="592982" y="1978"/>
                </a:lnTo>
                <a:lnTo>
                  <a:pt x="541020" y="0"/>
                </a:lnTo>
                <a:close/>
              </a:path>
            </a:pathLst>
          </a:custGeom>
          <a:ln w="19050">
            <a:solidFill>
              <a:srgbClr val="FF0000"/>
            </a:solidFill>
          </a:ln>
        </p:spPr>
        <p:txBody>
          <a:bodyPr wrap="square" lIns="0" tIns="0" rIns="0" bIns="0" rtlCol="0"/>
          <a:lstStyle/>
          <a:p>
            <a:endParaRPr/>
          </a:p>
        </p:txBody>
      </p:sp>
      <p:sp>
        <p:nvSpPr>
          <p:cNvPr id="32" name="object 32"/>
          <p:cNvSpPr/>
          <p:nvPr/>
        </p:nvSpPr>
        <p:spPr>
          <a:xfrm>
            <a:off x="6139319" y="5649467"/>
            <a:ext cx="1367790" cy="864235"/>
          </a:xfrm>
          <a:custGeom>
            <a:avLst/>
            <a:gdLst/>
            <a:ahLst/>
            <a:cxnLst/>
            <a:rect l="l" t="t" r="r" b="b"/>
            <a:pathLst>
              <a:path w="1367790" h="864234">
                <a:moveTo>
                  <a:pt x="683513" y="0"/>
                </a:moveTo>
                <a:lnTo>
                  <a:pt x="624580" y="1586"/>
                </a:lnTo>
                <a:lnTo>
                  <a:pt x="567031" y="6260"/>
                </a:lnTo>
                <a:lnTo>
                  <a:pt x="511072" y="13890"/>
                </a:lnTo>
                <a:lnTo>
                  <a:pt x="456908" y="24348"/>
                </a:lnTo>
                <a:lnTo>
                  <a:pt x="404746" y="37502"/>
                </a:lnTo>
                <a:lnTo>
                  <a:pt x="354791" y="53224"/>
                </a:lnTo>
                <a:lnTo>
                  <a:pt x="307251" y="71382"/>
                </a:lnTo>
                <a:lnTo>
                  <a:pt x="262330" y="91847"/>
                </a:lnTo>
                <a:lnTo>
                  <a:pt x="220234" y="114490"/>
                </a:lnTo>
                <a:lnTo>
                  <a:pt x="181170" y="139179"/>
                </a:lnTo>
                <a:lnTo>
                  <a:pt x="145344" y="165786"/>
                </a:lnTo>
                <a:lnTo>
                  <a:pt x="112961" y="194179"/>
                </a:lnTo>
                <a:lnTo>
                  <a:pt x="84227" y="224230"/>
                </a:lnTo>
                <a:lnTo>
                  <a:pt x="59349" y="255808"/>
                </a:lnTo>
                <a:lnTo>
                  <a:pt x="38533" y="288782"/>
                </a:lnTo>
                <a:lnTo>
                  <a:pt x="9907" y="358404"/>
                </a:lnTo>
                <a:lnTo>
                  <a:pt x="0" y="432054"/>
                </a:lnTo>
                <a:lnTo>
                  <a:pt x="2511" y="469317"/>
                </a:lnTo>
                <a:lnTo>
                  <a:pt x="21983" y="541083"/>
                </a:lnTo>
                <a:lnTo>
                  <a:pt x="59349" y="608299"/>
                </a:lnTo>
                <a:lnTo>
                  <a:pt x="84227" y="639877"/>
                </a:lnTo>
                <a:lnTo>
                  <a:pt x="112961" y="669928"/>
                </a:lnTo>
                <a:lnTo>
                  <a:pt x="145344" y="698321"/>
                </a:lnTo>
                <a:lnTo>
                  <a:pt x="181170" y="724928"/>
                </a:lnTo>
                <a:lnTo>
                  <a:pt x="220234" y="749617"/>
                </a:lnTo>
                <a:lnTo>
                  <a:pt x="262330" y="772260"/>
                </a:lnTo>
                <a:lnTo>
                  <a:pt x="307251" y="792725"/>
                </a:lnTo>
                <a:lnTo>
                  <a:pt x="354791" y="810883"/>
                </a:lnTo>
                <a:lnTo>
                  <a:pt x="404746" y="826605"/>
                </a:lnTo>
                <a:lnTo>
                  <a:pt x="456908" y="839759"/>
                </a:lnTo>
                <a:lnTo>
                  <a:pt x="511072" y="850217"/>
                </a:lnTo>
                <a:lnTo>
                  <a:pt x="567031" y="857847"/>
                </a:lnTo>
                <a:lnTo>
                  <a:pt x="624580" y="862521"/>
                </a:lnTo>
                <a:lnTo>
                  <a:pt x="683514" y="864108"/>
                </a:lnTo>
                <a:lnTo>
                  <a:pt x="742561" y="862521"/>
                </a:lnTo>
                <a:lnTo>
                  <a:pt x="800212" y="857847"/>
                </a:lnTo>
                <a:lnTo>
                  <a:pt x="856262" y="850217"/>
                </a:lnTo>
                <a:lnTo>
                  <a:pt x="910506" y="839759"/>
                </a:lnTo>
                <a:lnTo>
                  <a:pt x="962738" y="826605"/>
                </a:lnTo>
                <a:lnTo>
                  <a:pt x="1012753" y="810883"/>
                </a:lnTo>
                <a:lnTo>
                  <a:pt x="1060346" y="792725"/>
                </a:lnTo>
                <a:lnTo>
                  <a:pt x="1105312" y="772260"/>
                </a:lnTo>
                <a:lnTo>
                  <a:pt x="1147444" y="749617"/>
                </a:lnTo>
                <a:lnTo>
                  <a:pt x="1186538" y="724928"/>
                </a:lnTo>
                <a:lnTo>
                  <a:pt x="1222388" y="698321"/>
                </a:lnTo>
                <a:lnTo>
                  <a:pt x="1254790" y="669928"/>
                </a:lnTo>
                <a:lnTo>
                  <a:pt x="1283538" y="639877"/>
                </a:lnTo>
                <a:lnTo>
                  <a:pt x="1308426" y="608299"/>
                </a:lnTo>
                <a:lnTo>
                  <a:pt x="1329249" y="575325"/>
                </a:lnTo>
                <a:lnTo>
                  <a:pt x="1357881" y="505703"/>
                </a:lnTo>
                <a:lnTo>
                  <a:pt x="1367789" y="432054"/>
                </a:lnTo>
                <a:lnTo>
                  <a:pt x="1365278" y="394790"/>
                </a:lnTo>
                <a:lnTo>
                  <a:pt x="1345803" y="323024"/>
                </a:lnTo>
                <a:lnTo>
                  <a:pt x="1308426" y="255808"/>
                </a:lnTo>
                <a:lnTo>
                  <a:pt x="1283538" y="224230"/>
                </a:lnTo>
                <a:lnTo>
                  <a:pt x="1254790" y="194179"/>
                </a:lnTo>
                <a:lnTo>
                  <a:pt x="1222388" y="165786"/>
                </a:lnTo>
                <a:lnTo>
                  <a:pt x="1186538" y="139179"/>
                </a:lnTo>
                <a:lnTo>
                  <a:pt x="1147444" y="114490"/>
                </a:lnTo>
                <a:lnTo>
                  <a:pt x="1105312" y="91847"/>
                </a:lnTo>
                <a:lnTo>
                  <a:pt x="1060346" y="71382"/>
                </a:lnTo>
                <a:lnTo>
                  <a:pt x="1012753" y="53224"/>
                </a:lnTo>
                <a:lnTo>
                  <a:pt x="962738" y="37502"/>
                </a:lnTo>
                <a:lnTo>
                  <a:pt x="910506" y="24348"/>
                </a:lnTo>
                <a:lnTo>
                  <a:pt x="856262" y="13890"/>
                </a:lnTo>
                <a:lnTo>
                  <a:pt x="800212" y="6260"/>
                </a:lnTo>
                <a:lnTo>
                  <a:pt x="742561" y="1586"/>
                </a:lnTo>
                <a:lnTo>
                  <a:pt x="683513" y="0"/>
                </a:lnTo>
                <a:close/>
              </a:path>
            </a:pathLst>
          </a:custGeom>
          <a:ln w="19050">
            <a:solidFill>
              <a:srgbClr val="FF0000"/>
            </a:solidFill>
          </a:ln>
        </p:spPr>
        <p:txBody>
          <a:bodyPr wrap="square" lIns="0" tIns="0" rIns="0" bIns="0" rtlCol="0"/>
          <a:lstStyle/>
          <a:p>
            <a:endParaRPr/>
          </a:p>
        </p:txBody>
      </p:sp>
      <p:sp>
        <p:nvSpPr>
          <p:cNvPr id="33" name="object 33"/>
          <p:cNvSpPr txBox="1"/>
          <p:nvPr/>
        </p:nvSpPr>
        <p:spPr>
          <a:xfrm>
            <a:off x="7200265" y="3940809"/>
            <a:ext cx="2099310" cy="361950"/>
          </a:xfrm>
          <a:prstGeom prst="rect">
            <a:avLst/>
          </a:prstGeom>
        </p:spPr>
        <p:txBody>
          <a:bodyPr vert="horz" wrap="square" lIns="0" tIns="0" rIns="0" bIns="0" rtlCol="0">
            <a:spAutoFit/>
          </a:bodyPr>
          <a:lstStyle/>
          <a:p>
            <a:pPr marL="12700">
              <a:lnSpc>
                <a:spcPct val="100000"/>
              </a:lnSpc>
            </a:pPr>
            <a:r>
              <a:rPr sz="2300" i="1" spc="-5" dirty="0">
                <a:latin typeface="Times New Roman" panose="02020603050405020304"/>
                <a:cs typeface="Times New Roman" panose="02020603050405020304"/>
              </a:rPr>
              <a:t>u</a:t>
            </a:r>
            <a:r>
              <a:rPr sz="2300" i="1" spc="65"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45" dirty="0">
                <a:latin typeface="Times New Roman" panose="02020603050405020304"/>
                <a:cs typeface="Times New Roman" panose="02020603050405020304"/>
              </a:rPr>
              <a:t> </a:t>
            </a:r>
            <a:r>
              <a:rPr sz="2300" spc="-20" dirty="0">
                <a:latin typeface="Times New Roman" panose="02020603050405020304"/>
                <a:cs typeface="Times New Roman" panose="02020603050405020304"/>
              </a:rPr>
              <a:t>0</a:t>
            </a:r>
            <a:r>
              <a:rPr sz="2300" spc="-215" dirty="0">
                <a:latin typeface="Times New Roman" panose="02020603050405020304"/>
                <a:cs typeface="Times New Roman" panose="02020603050405020304"/>
              </a:rPr>
              <a:t>,</a:t>
            </a:r>
            <a:r>
              <a:rPr sz="2300" spc="-200" dirty="0">
                <a:latin typeface="Times New Roman" panose="02020603050405020304"/>
                <a:cs typeface="Times New Roman" panose="02020603050405020304"/>
              </a:rPr>
              <a:t>1</a:t>
            </a:r>
            <a:r>
              <a:rPr sz="2300" spc="30" dirty="0">
                <a:latin typeface="Times New Roman" panose="02020603050405020304"/>
                <a:cs typeface="Times New Roman" panose="02020603050405020304"/>
              </a:rPr>
              <a:t>,</a:t>
            </a:r>
            <a:r>
              <a:rPr sz="2300" spc="-20" dirty="0">
                <a:latin typeface="Times New Roman" panose="02020603050405020304"/>
                <a:cs typeface="Times New Roman" panose="02020603050405020304"/>
              </a:rPr>
              <a:t>2</a:t>
            </a:r>
            <a:r>
              <a:rPr sz="2300" spc="-5" dirty="0">
                <a:latin typeface="Times New Roman" panose="02020603050405020304"/>
                <a:cs typeface="Times New Roman" panose="02020603050405020304"/>
              </a:rPr>
              <a:t>,...,</a:t>
            </a:r>
            <a:r>
              <a:rPr sz="2300" spc="-190" dirty="0">
                <a:latin typeface="Times New Roman" panose="02020603050405020304"/>
                <a:cs typeface="Times New Roman" panose="02020603050405020304"/>
              </a:rPr>
              <a:t> </a:t>
            </a:r>
            <a:r>
              <a:rPr sz="2300" i="1" spc="-5" dirty="0">
                <a:latin typeface="Times New Roman" panose="02020603050405020304"/>
                <a:cs typeface="Times New Roman" panose="02020603050405020304"/>
              </a:rPr>
              <a:t>M</a:t>
            </a:r>
            <a:r>
              <a:rPr sz="2300" i="1" spc="215" dirty="0">
                <a:latin typeface="Times New Roman" panose="02020603050405020304"/>
                <a:cs typeface="Times New Roman" panose="02020603050405020304"/>
              </a:rPr>
              <a:t> </a:t>
            </a:r>
            <a:r>
              <a:rPr sz="2300" spc="155" dirty="0">
                <a:latin typeface="Symbol" panose="05050102010706020507"/>
                <a:cs typeface="Symbol" panose="05050102010706020507"/>
              </a:rPr>
              <a:t></a:t>
            </a:r>
            <a:r>
              <a:rPr sz="2300" spc="-5" dirty="0">
                <a:latin typeface="Times New Roman" panose="02020603050405020304"/>
                <a:cs typeface="Times New Roman" panose="02020603050405020304"/>
              </a:rPr>
              <a:t>1</a:t>
            </a:r>
            <a:endParaRPr sz="2300">
              <a:latin typeface="Times New Roman" panose="02020603050405020304"/>
              <a:cs typeface="Times New Roman" panose="02020603050405020304"/>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44929" y="1854200"/>
            <a:ext cx="3035300" cy="418465"/>
          </a:xfrm>
          <a:prstGeom prst="rect">
            <a:avLst/>
          </a:prstGeom>
        </p:spPr>
        <p:txBody>
          <a:bodyPr vert="horz" wrap="square" lIns="0" tIns="0" rIns="0" bIns="0" rtlCol="0">
            <a:spAutoFit/>
          </a:bodyPr>
          <a:lstStyle/>
          <a:p>
            <a:pPr marL="12700">
              <a:lnSpc>
                <a:spcPts val="3295"/>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FFT算法基本思想</a:t>
            </a:r>
            <a:endParaRPr sz="2800">
              <a:latin typeface="新宋体" panose="02010609030101010101" charset="-122"/>
              <a:cs typeface="新宋体" panose="02010609030101010101" charset="-122"/>
            </a:endParaRPr>
          </a:p>
        </p:txBody>
      </p:sp>
      <p:sp>
        <p:nvSpPr>
          <p:cNvPr id="6" name="object 6"/>
          <p:cNvSpPr txBox="1"/>
          <p:nvPr/>
        </p:nvSpPr>
        <p:spPr>
          <a:xfrm>
            <a:off x="2378329" y="4844183"/>
            <a:ext cx="5835015" cy="1090930"/>
          </a:xfrm>
          <a:prstGeom prst="rect">
            <a:avLst/>
          </a:prstGeom>
        </p:spPr>
        <p:txBody>
          <a:bodyPr vert="horz" wrap="square" lIns="0" tIns="0" rIns="0" bIns="0" rtlCol="0">
            <a:spAutoFit/>
          </a:bodyPr>
          <a:lstStyle/>
          <a:p>
            <a:pPr marL="177800" marR="5080" indent="-165735">
              <a:lnSpc>
                <a:spcPct val="120000"/>
              </a:lnSpc>
            </a:pPr>
            <a:r>
              <a:rPr sz="2800" spc="-5" dirty="0">
                <a:latin typeface="新宋体" panose="02010609030101010101" charset="-122"/>
                <a:cs typeface="新宋体" panose="02010609030101010101" charset="-122"/>
              </a:rPr>
              <a:t>其中：</a:t>
            </a:r>
            <a:r>
              <a:rPr sz="2800" dirty="0">
                <a:latin typeface="新宋体" panose="02010609030101010101" charset="-122"/>
                <a:cs typeface="新宋体" panose="02010609030101010101" charset="-122"/>
              </a:rPr>
              <a:t>M</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2K F</a:t>
            </a:r>
            <a:r>
              <a:rPr sz="2850" baseline="-20000" dirty="0">
                <a:latin typeface="新宋体" panose="02010609030101010101" charset="-122"/>
                <a:cs typeface="新宋体" panose="02010609030101010101" charset="-122"/>
              </a:rPr>
              <a:t>eve</a:t>
            </a:r>
            <a:r>
              <a:rPr sz="2850" spc="-7" baseline="-20000" dirty="0">
                <a:latin typeface="新宋体" panose="02010609030101010101" charset="-122"/>
                <a:cs typeface="新宋体" panose="02010609030101010101" charset="-122"/>
              </a:rPr>
              <a:t>n</a:t>
            </a:r>
            <a:r>
              <a:rPr sz="2800" spc="-5" dirty="0">
                <a:latin typeface="新宋体" panose="02010609030101010101" charset="-122"/>
                <a:cs typeface="新宋体" panose="02010609030101010101" charset="-122"/>
              </a:rPr>
              <a:t>(u)、F</a:t>
            </a:r>
            <a:r>
              <a:rPr sz="2850" baseline="-20000" dirty="0">
                <a:latin typeface="新宋体" panose="02010609030101010101" charset="-122"/>
                <a:cs typeface="新宋体" panose="02010609030101010101" charset="-122"/>
              </a:rPr>
              <a:t>odd</a:t>
            </a:r>
            <a:r>
              <a:rPr sz="2800" spc="-5" dirty="0">
                <a:latin typeface="新宋体" panose="02010609030101010101" charset="-122"/>
                <a:cs typeface="新宋体" panose="02010609030101010101" charset="-122"/>
              </a:rPr>
              <a:t>(u)是K个点的傅里叶值</a:t>
            </a:r>
            <a:endParaRPr sz="2800">
              <a:latin typeface="新宋体" panose="02010609030101010101" charset="-122"/>
              <a:cs typeface="新宋体" panose="02010609030101010101" charset="-122"/>
            </a:endParaRPr>
          </a:p>
        </p:txBody>
      </p:sp>
      <p:sp>
        <p:nvSpPr>
          <p:cNvPr id="7" name="object 7"/>
          <p:cNvSpPr txBox="1"/>
          <p:nvPr/>
        </p:nvSpPr>
        <p:spPr>
          <a:xfrm>
            <a:off x="7029577" y="2812541"/>
            <a:ext cx="2329180" cy="401320"/>
          </a:xfrm>
          <a:prstGeom prst="rect">
            <a:avLst/>
          </a:prstGeom>
        </p:spPr>
        <p:txBody>
          <a:bodyPr vert="horz" wrap="square" lIns="0" tIns="0" rIns="0" bIns="0" rtlCol="0">
            <a:spAutoFit/>
          </a:bodyPr>
          <a:lstStyle/>
          <a:p>
            <a:pPr marL="12700">
              <a:lnSpc>
                <a:spcPct val="100000"/>
              </a:lnSpc>
            </a:pPr>
            <a:r>
              <a:rPr sz="2550" i="1" spc="15" dirty="0">
                <a:latin typeface="Times New Roman" panose="02020603050405020304"/>
                <a:cs typeface="Times New Roman" panose="02020603050405020304"/>
              </a:rPr>
              <a:t>u</a:t>
            </a:r>
            <a:r>
              <a:rPr sz="2550" i="1" spc="50" dirty="0">
                <a:latin typeface="Times New Roman" panose="02020603050405020304"/>
                <a:cs typeface="Times New Roman" panose="02020603050405020304"/>
              </a:rPr>
              <a:t> </a:t>
            </a:r>
            <a:r>
              <a:rPr sz="2550" spc="20" dirty="0">
                <a:latin typeface="Symbol" panose="05050102010706020507"/>
                <a:cs typeface="Symbol" panose="05050102010706020507"/>
              </a:rPr>
              <a:t></a:t>
            </a:r>
            <a:r>
              <a:rPr sz="2550" spc="-70" dirty="0">
                <a:latin typeface="Times New Roman" panose="02020603050405020304"/>
                <a:cs typeface="Times New Roman" panose="02020603050405020304"/>
              </a:rPr>
              <a:t> </a:t>
            </a:r>
            <a:r>
              <a:rPr sz="2550" spc="-25" dirty="0">
                <a:latin typeface="Times New Roman" panose="02020603050405020304"/>
                <a:cs typeface="Times New Roman" panose="02020603050405020304"/>
              </a:rPr>
              <a:t>0</a:t>
            </a:r>
            <a:r>
              <a:rPr sz="2550" spc="-229" dirty="0">
                <a:latin typeface="Times New Roman" panose="02020603050405020304"/>
                <a:cs typeface="Times New Roman" panose="02020603050405020304"/>
              </a:rPr>
              <a:t>,1</a:t>
            </a:r>
            <a:r>
              <a:rPr sz="2550" spc="45" dirty="0">
                <a:latin typeface="Times New Roman" panose="02020603050405020304"/>
                <a:cs typeface="Times New Roman" panose="02020603050405020304"/>
              </a:rPr>
              <a:t>,</a:t>
            </a:r>
            <a:r>
              <a:rPr sz="2550" spc="-25" dirty="0">
                <a:latin typeface="Times New Roman" panose="02020603050405020304"/>
                <a:cs typeface="Times New Roman" panose="02020603050405020304"/>
              </a:rPr>
              <a:t>2</a:t>
            </a:r>
            <a:r>
              <a:rPr sz="2550" spc="5" dirty="0">
                <a:latin typeface="Times New Roman" panose="02020603050405020304"/>
                <a:cs typeface="Times New Roman" panose="02020603050405020304"/>
              </a:rPr>
              <a:t>,...,</a:t>
            </a:r>
            <a:r>
              <a:rPr sz="2550" spc="-260" dirty="0">
                <a:latin typeface="Times New Roman" panose="02020603050405020304"/>
                <a:cs typeface="Times New Roman" panose="02020603050405020304"/>
              </a:rPr>
              <a:t> </a:t>
            </a:r>
            <a:r>
              <a:rPr sz="2550" i="1" spc="30" dirty="0">
                <a:latin typeface="Times New Roman" panose="02020603050405020304"/>
                <a:cs typeface="Times New Roman" panose="02020603050405020304"/>
              </a:rPr>
              <a:t>M</a:t>
            </a:r>
            <a:r>
              <a:rPr sz="2550" i="1" spc="210" dirty="0">
                <a:latin typeface="Times New Roman" panose="02020603050405020304"/>
                <a:cs typeface="Times New Roman" panose="02020603050405020304"/>
              </a:rPr>
              <a:t> </a:t>
            </a:r>
            <a:r>
              <a:rPr sz="2550" spc="175" dirty="0">
                <a:latin typeface="Symbol" panose="05050102010706020507"/>
                <a:cs typeface="Symbol" panose="05050102010706020507"/>
              </a:rPr>
              <a:t></a:t>
            </a:r>
            <a:r>
              <a:rPr sz="2550" spc="15" dirty="0">
                <a:latin typeface="Times New Roman" panose="02020603050405020304"/>
                <a:cs typeface="Times New Roman" panose="02020603050405020304"/>
              </a:rPr>
              <a:t>1</a:t>
            </a:r>
            <a:endParaRPr sz="2550">
              <a:latin typeface="Times New Roman" panose="02020603050405020304"/>
              <a:cs typeface="Times New Roman" panose="02020603050405020304"/>
            </a:endParaRPr>
          </a:p>
        </p:txBody>
      </p:sp>
      <p:sp>
        <p:nvSpPr>
          <p:cNvPr id="8" name="object 8"/>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快速傅里叶变换(FFT)</a:t>
            </a:r>
          </a:p>
        </p:txBody>
      </p:sp>
      <p:sp>
        <p:nvSpPr>
          <p:cNvPr id="9" name="object 9"/>
          <p:cNvSpPr/>
          <p:nvPr/>
        </p:nvSpPr>
        <p:spPr>
          <a:xfrm>
            <a:off x="3746639" y="3041142"/>
            <a:ext cx="184150" cy="0"/>
          </a:xfrm>
          <a:custGeom>
            <a:avLst/>
            <a:gdLst/>
            <a:ahLst/>
            <a:cxnLst/>
            <a:rect l="l" t="t" r="r" b="b"/>
            <a:pathLst>
              <a:path w="184150">
                <a:moveTo>
                  <a:pt x="0" y="0"/>
                </a:moveTo>
                <a:lnTo>
                  <a:pt x="183642" y="0"/>
                </a:lnTo>
              </a:path>
            </a:pathLst>
          </a:custGeom>
          <a:ln w="12573">
            <a:solidFill>
              <a:srgbClr val="000000"/>
            </a:solidFill>
          </a:ln>
        </p:spPr>
        <p:txBody>
          <a:bodyPr wrap="square" lIns="0" tIns="0" rIns="0" bIns="0" rtlCol="0"/>
          <a:lstStyle/>
          <a:p>
            <a:endParaRPr/>
          </a:p>
        </p:txBody>
      </p:sp>
      <p:sp>
        <p:nvSpPr>
          <p:cNvPr id="10" name="object 10"/>
          <p:cNvSpPr txBox="1"/>
          <p:nvPr/>
        </p:nvSpPr>
        <p:spPr>
          <a:xfrm>
            <a:off x="6284340" y="2810255"/>
            <a:ext cx="113664"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u</a:t>
            </a:r>
            <a:endParaRPr sz="1350">
              <a:latin typeface="Times New Roman" panose="02020603050405020304"/>
              <a:cs typeface="Times New Roman" panose="02020603050405020304"/>
            </a:endParaRPr>
          </a:p>
        </p:txBody>
      </p:sp>
      <p:sp>
        <p:nvSpPr>
          <p:cNvPr id="11" name="object 11"/>
          <p:cNvSpPr txBox="1"/>
          <p:nvPr/>
        </p:nvSpPr>
        <p:spPr>
          <a:xfrm>
            <a:off x="5344795" y="3020580"/>
            <a:ext cx="288925"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odd</a:t>
            </a:r>
            <a:endParaRPr sz="1350">
              <a:latin typeface="Times New Roman" panose="02020603050405020304"/>
              <a:cs typeface="Times New Roman" panose="02020603050405020304"/>
            </a:endParaRPr>
          </a:p>
        </p:txBody>
      </p:sp>
      <p:sp>
        <p:nvSpPr>
          <p:cNvPr id="12" name="object 12"/>
          <p:cNvSpPr txBox="1"/>
          <p:nvPr/>
        </p:nvSpPr>
        <p:spPr>
          <a:xfrm>
            <a:off x="4204842" y="3020580"/>
            <a:ext cx="347345"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even</a:t>
            </a:r>
            <a:endParaRPr sz="1350">
              <a:latin typeface="Times New Roman" panose="02020603050405020304"/>
              <a:cs typeface="Times New Roman" panose="02020603050405020304"/>
            </a:endParaRPr>
          </a:p>
        </p:txBody>
      </p:sp>
      <p:sp>
        <p:nvSpPr>
          <p:cNvPr id="13" name="object 13"/>
          <p:cNvSpPr txBox="1"/>
          <p:nvPr/>
        </p:nvSpPr>
        <p:spPr>
          <a:xfrm>
            <a:off x="5662940" y="2621279"/>
            <a:ext cx="921385" cy="594995"/>
          </a:xfrm>
          <a:prstGeom prst="rect">
            <a:avLst/>
          </a:prstGeom>
        </p:spPr>
        <p:txBody>
          <a:bodyPr vert="horz" wrap="square" lIns="0" tIns="0" rIns="0" bIns="0" rtlCol="0">
            <a:spAutoFit/>
          </a:bodyPr>
          <a:lstStyle/>
          <a:p>
            <a:pPr marL="12700">
              <a:lnSpc>
                <a:spcPct val="100000"/>
              </a:lnSpc>
              <a:tabLst>
                <a:tab pos="808355" algn="l"/>
              </a:tabLst>
            </a:pPr>
            <a:r>
              <a:rPr sz="3100" spc="-360" dirty="0">
                <a:latin typeface="Symbol" panose="05050102010706020507"/>
                <a:cs typeface="Symbol" panose="05050102010706020507"/>
              </a:rPr>
              <a:t></a:t>
            </a:r>
            <a:r>
              <a:rPr sz="2350" i="1" spc="200" dirty="0">
                <a:latin typeface="Times New Roman" panose="02020603050405020304"/>
                <a:cs typeface="Times New Roman" panose="02020603050405020304"/>
              </a:rPr>
              <a:t>u</a:t>
            </a:r>
            <a:r>
              <a:rPr sz="3100" spc="-600" dirty="0">
                <a:latin typeface="Symbol" panose="05050102010706020507"/>
                <a:cs typeface="Symbol" panose="05050102010706020507"/>
              </a:rPr>
              <a:t></a:t>
            </a:r>
            <a:r>
              <a:rPr sz="2350" i="1" spc="15" dirty="0">
                <a:latin typeface="Times New Roman" panose="02020603050405020304"/>
                <a:cs typeface="Times New Roman" panose="02020603050405020304"/>
              </a:rPr>
              <a:t>W</a:t>
            </a:r>
            <a:r>
              <a:rPr sz="2350" i="1" dirty="0">
                <a:latin typeface="Times New Roman" panose="02020603050405020304"/>
                <a:cs typeface="Times New Roman" panose="02020603050405020304"/>
              </a:rPr>
              <a:t>	</a:t>
            </a:r>
            <a:r>
              <a:rPr sz="3900" spc="-515" dirty="0">
                <a:latin typeface="Symbol" panose="05050102010706020507"/>
                <a:cs typeface="Symbol" panose="05050102010706020507"/>
              </a:rPr>
              <a:t></a:t>
            </a:r>
            <a:endParaRPr sz="3900">
              <a:latin typeface="Symbol" panose="05050102010706020507"/>
              <a:cs typeface="Symbol" panose="05050102010706020507"/>
            </a:endParaRPr>
          </a:p>
        </p:txBody>
      </p:sp>
      <p:sp>
        <p:nvSpPr>
          <p:cNvPr id="14" name="object 14"/>
          <p:cNvSpPr txBox="1"/>
          <p:nvPr/>
        </p:nvSpPr>
        <p:spPr>
          <a:xfrm>
            <a:off x="6225666" y="3020567"/>
            <a:ext cx="205104" cy="219075"/>
          </a:xfrm>
          <a:prstGeom prst="rect">
            <a:avLst/>
          </a:prstGeom>
        </p:spPr>
        <p:txBody>
          <a:bodyPr vert="horz" wrap="square" lIns="0" tIns="0" rIns="0" bIns="0" rtlCol="0">
            <a:spAutoFit/>
          </a:bodyPr>
          <a:lstStyle/>
          <a:p>
            <a:pPr marL="12700">
              <a:lnSpc>
                <a:spcPct val="100000"/>
              </a:lnSpc>
            </a:pPr>
            <a:r>
              <a:rPr sz="1350" spc="120" dirty="0">
                <a:latin typeface="Times New Roman" panose="02020603050405020304"/>
                <a:cs typeface="Times New Roman" panose="02020603050405020304"/>
              </a:rPr>
              <a:t>2</a:t>
            </a:r>
            <a:r>
              <a:rPr sz="1350" i="1" spc="1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15" name="object 15"/>
          <p:cNvSpPr txBox="1"/>
          <p:nvPr/>
        </p:nvSpPr>
        <p:spPr>
          <a:xfrm>
            <a:off x="3754501" y="3053588"/>
            <a:ext cx="176530" cy="370205"/>
          </a:xfrm>
          <a:prstGeom prst="rect">
            <a:avLst/>
          </a:prstGeom>
        </p:spPr>
        <p:txBody>
          <a:bodyPr vert="horz" wrap="square" lIns="0" tIns="0" rIns="0" bIns="0" rtlCol="0">
            <a:spAutoFit/>
          </a:bodyPr>
          <a:lstStyle/>
          <a:p>
            <a:pPr marL="12700">
              <a:lnSpc>
                <a:spcPct val="100000"/>
              </a:lnSpc>
            </a:pPr>
            <a:r>
              <a:rPr sz="2350" spc="10" dirty="0">
                <a:latin typeface="Times New Roman" panose="02020603050405020304"/>
                <a:cs typeface="Times New Roman" panose="02020603050405020304"/>
              </a:rPr>
              <a:t>2</a:t>
            </a:r>
            <a:endParaRPr sz="2350">
              <a:latin typeface="Times New Roman" panose="02020603050405020304"/>
              <a:cs typeface="Times New Roman" panose="02020603050405020304"/>
            </a:endParaRPr>
          </a:p>
        </p:txBody>
      </p:sp>
      <p:sp>
        <p:nvSpPr>
          <p:cNvPr id="16" name="object 16"/>
          <p:cNvSpPr txBox="1"/>
          <p:nvPr/>
        </p:nvSpPr>
        <p:spPr>
          <a:xfrm>
            <a:off x="4562221" y="2722879"/>
            <a:ext cx="829310" cy="476250"/>
          </a:xfrm>
          <a:prstGeom prst="rect">
            <a:avLst/>
          </a:prstGeom>
        </p:spPr>
        <p:txBody>
          <a:bodyPr vert="horz" wrap="square" lIns="0" tIns="0" rIns="0" bIns="0" rtlCol="0">
            <a:spAutoFit/>
          </a:bodyPr>
          <a:lstStyle/>
          <a:p>
            <a:pPr marL="12700">
              <a:lnSpc>
                <a:spcPct val="100000"/>
              </a:lnSpc>
            </a:pPr>
            <a:r>
              <a:rPr sz="3100" spc="-365" dirty="0">
                <a:latin typeface="Symbol" panose="05050102010706020507"/>
                <a:cs typeface="Symbol" panose="05050102010706020507"/>
              </a:rPr>
              <a:t></a:t>
            </a:r>
            <a:r>
              <a:rPr sz="2350" i="1" spc="200" dirty="0">
                <a:latin typeface="Times New Roman" panose="02020603050405020304"/>
                <a:cs typeface="Times New Roman" panose="02020603050405020304"/>
              </a:rPr>
              <a:t>u</a:t>
            </a:r>
            <a:r>
              <a:rPr sz="3100" spc="-45" dirty="0">
                <a:latin typeface="Symbol" panose="05050102010706020507"/>
                <a:cs typeface="Symbol" panose="05050102010706020507"/>
              </a:rPr>
              <a:t></a:t>
            </a:r>
            <a:r>
              <a:rPr sz="2350" spc="10" dirty="0">
                <a:latin typeface="Symbol" panose="05050102010706020507"/>
                <a:cs typeface="Symbol" panose="05050102010706020507"/>
              </a:rPr>
              <a:t></a:t>
            </a:r>
            <a:r>
              <a:rPr sz="2350" spc="-60"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F</a:t>
            </a:r>
            <a:endParaRPr sz="2350">
              <a:latin typeface="Times New Roman" panose="02020603050405020304"/>
              <a:cs typeface="Times New Roman" panose="02020603050405020304"/>
            </a:endParaRPr>
          </a:p>
        </p:txBody>
      </p:sp>
      <p:sp>
        <p:nvSpPr>
          <p:cNvPr id="17" name="object 17"/>
          <p:cNvSpPr txBox="1"/>
          <p:nvPr/>
        </p:nvSpPr>
        <p:spPr>
          <a:xfrm>
            <a:off x="2869044" y="2621279"/>
            <a:ext cx="1383030" cy="594995"/>
          </a:xfrm>
          <a:prstGeom prst="rect">
            <a:avLst/>
          </a:prstGeom>
        </p:spPr>
        <p:txBody>
          <a:bodyPr vert="horz" wrap="square" lIns="0" tIns="0" rIns="0" bIns="0" rtlCol="0">
            <a:spAutoFit/>
          </a:bodyPr>
          <a:lstStyle/>
          <a:p>
            <a:pPr marL="12700">
              <a:lnSpc>
                <a:spcPct val="100000"/>
              </a:lnSpc>
            </a:pPr>
            <a:r>
              <a:rPr sz="2350" i="1" spc="10" dirty="0">
                <a:latin typeface="Times New Roman" panose="02020603050405020304"/>
                <a:cs typeface="Times New Roman" panose="02020603050405020304"/>
              </a:rPr>
              <a:t>F</a:t>
            </a:r>
            <a:r>
              <a:rPr sz="2350" i="1" spc="-330" dirty="0">
                <a:latin typeface="Times New Roman" panose="02020603050405020304"/>
                <a:cs typeface="Times New Roman" panose="02020603050405020304"/>
              </a:rPr>
              <a:t> </a:t>
            </a:r>
            <a:r>
              <a:rPr sz="3100" spc="-365" dirty="0">
                <a:latin typeface="Symbol" panose="05050102010706020507"/>
                <a:cs typeface="Symbol" panose="05050102010706020507"/>
              </a:rPr>
              <a:t></a:t>
            </a:r>
            <a:r>
              <a:rPr sz="2350" i="1" spc="200" dirty="0">
                <a:latin typeface="Times New Roman" panose="02020603050405020304"/>
                <a:cs typeface="Times New Roman" panose="02020603050405020304"/>
              </a:rPr>
              <a:t>u</a:t>
            </a:r>
            <a:r>
              <a:rPr sz="3100" spc="-250" dirty="0">
                <a:latin typeface="Symbol" panose="05050102010706020507"/>
                <a:cs typeface="Symbol" panose="05050102010706020507"/>
              </a:rPr>
              <a:t></a:t>
            </a:r>
            <a:r>
              <a:rPr sz="3100" spc="-415"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spc="135" dirty="0">
                <a:latin typeface="Times New Roman" panose="02020603050405020304"/>
                <a:cs typeface="Times New Roman" panose="02020603050405020304"/>
              </a:rPr>
              <a:t> </a:t>
            </a:r>
            <a:r>
              <a:rPr sz="3525" spc="15" baseline="35000" dirty="0">
                <a:latin typeface="Times New Roman" panose="02020603050405020304"/>
                <a:cs typeface="Times New Roman" panose="02020603050405020304"/>
              </a:rPr>
              <a:t>1</a:t>
            </a:r>
            <a:r>
              <a:rPr sz="3525" spc="-179" baseline="35000" dirty="0">
                <a:latin typeface="Times New Roman" panose="02020603050405020304"/>
                <a:cs typeface="Times New Roman" panose="02020603050405020304"/>
              </a:rPr>
              <a:t> </a:t>
            </a:r>
            <a:r>
              <a:rPr sz="3900" spc="-655" dirty="0">
                <a:latin typeface="Symbol" panose="05050102010706020507"/>
                <a:cs typeface="Symbol" panose="05050102010706020507"/>
              </a:rPr>
              <a:t></a:t>
            </a:r>
            <a:r>
              <a:rPr sz="2350" i="1" spc="10" dirty="0">
                <a:latin typeface="Times New Roman" panose="02020603050405020304"/>
                <a:cs typeface="Times New Roman" panose="02020603050405020304"/>
              </a:rPr>
              <a:t>F</a:t>
            </a:r>
            <a:endParaRPr sz="2350">
              <a:latin typeface="Times New Roman" panose="02020603050405020304"/>
              <a:cs typeface="Times New Roman" panose="02020603050405020304"/>
            </a:endParaRPr>
          </a:p>
        </p:txBody>
      </p:sp>
      <p:sp>
        <p:nvSpPr>
          <p:cNvPr id="18" name="object 18"/>
          <p:cNvSpPr/>
          <p:nvPr/>
        </p:nvSpPr>
        <p:spPr>
          <a:xfrm>
            <a:off x="4187837" y="4049267"/>
            <a:ext cx="181610" cy="0"/>
          </a:xfrm>
          <a:custGeom>
            <a:avLst/>
            <a:gdLst/>
            <a:ahLst/>
            <a:cxnLst/>
            <a:rect l="l" t="t" r="r" b="b"/>
            <a:pathLst>
              <a:path w="181610">
                <a:moveTo>
                  <a:pt x="0" y="0"/>
                </a:moveTo>
                <a:lnTo>
                  <a:pt x="181356" y="0"/>
                </a:lnTo>
              </a:path>
            </a:pathLst>
          </a:custGeom>
          <a:ln w="12522">
            <a:solidFill>
              <a:srgbClr val="000000"/>
            </a:solidFill>
          </a:ln>
        </p:spPr>
        <p:txBody>
          <a:bodyPr wrap="square" lIns="0" tIns="0" rIns="0" bIns="0" rtlCol="0"/>
          <a:lstStyle/>
          <a:p>
            <a:endParaRPr/>
          </a:p>
        </p:txBody>
      </p:sp>
      <p:sp>
        <p:nvSpPr>
          <p:cNvPr id="19" name="object 19"/>
          <p:cNvSpPr txBox="1"/>
          <p:nvPr/>
        </p:nvSpPr>
        <p:spPr>
          <a:xfrm>
            <a:off x="6701155" y="3818382"/>
            <a:ext cx="113664"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u</a:t>
            </a:r>
            <a:endParaRPr sz="1350">
              <a:latin typeface="Times New Roman" panose="02020603050405020304"/>
              <a:cs typeface="Times New Roman" panose="02020603050405020304"/>
            </a:endParaRPr>
          </a:p>
        </p:txBody>
      </p:sp>
      <p:sp>
        <p:nvSpPr>
          <p:cNvPr id="20" name="object 20"/>
          <p:cNvSpPr txBox="1"/>
          <p:nvPr/>
        </p:nvSpPr>
        <p:spPr>
          <a:xfrm>
            <a:off x="5768479" y="4028706"/>
            <a:ext cx="288925"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odd</a:t>
            </a:r>
            <a:endParaRPr sz="1350">
              <a:latin typeface="Times New Roman" panose="02020603050405020304"/>
              <a:cs typeface="Times New Roman" panose="02020603050405020304"/>
            </a:endParaRPr>
          </a:p>
        </p:txBody>
      </p:sp>
      <p:sp>
        <p:nvSpPr>
          <p:cNvPr id="21" name="object 21"/>
          <p:cNvSpPr txBox="1"/>
          <p:nvPr/>
        </p:nvSpPr>
        <p:spPr>
          <a:xfrm>
            <a:off x="4642243" y="4028706"/>
            <a:ext cx="347345" cy="219075"/>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even</a:t>
            </a:r>
            <a:endParaRPr sz="1350">
              <a:latin typeface="Times New Roman" panose="02020603050405020304"/>
              <a:cs typeface="Times New Roman" panose="02020603050405020304"/>
            </a:endParaRPr>
          </a:p>
        </p:txBody>
      </p:sp>
      <p:sp>
        <p:nvSpPr>
          <p:cNvPr id="22" name="object 22"/>
          <p:cNvSpPr txBox="1"/>
          <p:nvPr/>
        </p:nvSpPr>
        <p:spPr>
          <a:xfrm>
            <a:off x="6169278" y="3826255"/>
            <a:ext cx="506095" cy="370205"/>
          </a:xfrm>
          <a:prstGeom prst="rect">
            <a:avLst/>
          </a:prstGeom>
        </p:spPr>
        <p:txBody>
          <a:bodyPr vert="horz" wrap="square" lIns="0" tIns="0" rIns="0" bIns="0" rtlCol="0">
            <a:spAutoFit/>
          </a:bodyPr>
          <a:lstStyle/>
          <a:p>
            <a:pPr marL="12700">
              <a:lnSpc>
                <a:spcPct val="100000"/>
              </a:lnSpc>
            </a:pPr>
            <a:r>
              <a:rPr sz="2350" i="1" spc="10" dirty="0">
                <a:latin typeface="Times New Roman" panose="02020603050405020304"/>
                <a:cs typeface="Times New Roman" panose="02020603050405020304"/>
              </a:rPr>
              <a:t>u</a:t>
            </a:r>
            <a:r>
              <a:rPr sz="2350" i="1" spc="30" dirty="0">
                <a:latin typeface="Times New Roman" panose="02020603050405020304"/>
                <a:cs typeface="Times New Roman" panose="02020603050405020304"/>
              </a:rPr>
              <a:t> </a:t>
            </a:r>
            <a:r>
              <a:rPr sz="2350" i="1" spc="15" dirty="0">
                <a:latin typeface="Times New Roman" panose="02020603050405020304"/>
                <a:cs typeface="Times New Roman" panose="02020603050405020304"/>
              </a:rPr>
              <a:t>W</a:t>
            </a:r>
            <a:endParaRPr sz="2350">
              <a:latin typeface="Times New Roman" panose="02020603050405020304"/>
              <a:cs typeface="Times New Roman" panose="02020603050405020304"/>
            </a:endParaRPr>
          </a:p>
        </p:txBody>
      </p:sp>
      <p:sp>
        <p:nvSpPr>
          <p:cNvPr id="23" name="object 23"/>
          <p:cNvSpPr txBox="1"/>
          <p:nvPr/>
        </p:nvSpPr>
        <p:spPr>
          <a:xfrm>
            <a:off x="6643255" y="4028694"/>
            <a:ext cx="204470" cy="219075"/>
          </a:xfrm>
          <a:prstGeom prst="rect">
            <a:avLst/>
          </a:prstGeom>
        </p:spPr>
        <p:txBody>
          <a:bodyPr vert="horz" wrap="square" lIns="0" tIns="0" rIns="0" bIns="0" rtlCol="0">
            <a:spAutoFit/>
          </a:bodyPr>
          <a:lstStyle/>
          <a:p>
            <a:pPr marL="12700">
              <a:lnSpc>
                <a:spcPct val="100000"/>
              </a:lnSpc>
            </a:pPr>
            <a:r>
              <a:rPr sz="1350" spc="114" dirty="0">
                <a:latin typeface="Times New Roman" panose="02020603050405020304"/>
                <a:cs typeface="Times New Roman" panose="02020603050405020304"/>
              </a:rPr>
              <a:t>2</a:t>
            </a:r>
            <a:r>
              <a:rPr sz="1350" i="1" spc="1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24" name="object 24"/>
          <p:cNvSpPr txBox="1"/>
          <p:nvPr/>
        </p:nvSpPr>
        <p:spPr>
          <a:xfrm>
            <a:off x="4194936" y="4061714"/>
            <a:ext cx="176530" cy="370205"/>
          </a:xfrm>
          <a:prstGeom prst="rect">
            <a:avLst/>
          </a:prstGeom>
        </p:spPr>
        <p:txBody>
          <a:bodyPr vert="horz" wrap="square" lIns="0" tIns="0" rIns="0" bIns="0" rtlCol="0">
            <a:spAutoFit/>
          </a:bodyPr>
          <a:lstStyle/>
          <a:p>
            <a:pPr marL="12700">
              <a:lnSpc>
                <a:spcPct val="100000"/>
              </a:lnSpc>
            </a:pPr>
            <a:r>
              <a:rPr sz="2350" spc="10" dirty="0">
                <a:latin typeface="Times New Roman" panose="02020603050405020304"/>
                <a:cs typeface="Times New Roman" panose="02020603050405020304"/>
              </a:rPr>
              <a:t>2</a:t>
            </a:r>
            <a:endParaRPr sz="2350">
              <a:latin typeface="Times New Roman" panose="02020603050405020304"/>
              <a:cs typeface="Times New Roman" panose="02020603050405020304"/>
            </a:endParaRPr>
          </a:p>
        </p:txBody>
      </p:sp>
      <p:sp>
        <p:nvSpPr>
          <p:cNvPr id="25" name="object 25"/>
          <p:cNvSpPr txBox="1"/>
          <p:nvPr/>
        </p:nvSpPr>
        <p:spPr>
          <a:xfrm>
            <a:off x="4996560" y="3629405"/>
            <a:ext cx="2002789" cy="594995"/>
          </a:xfrm>
          <a:prstGeom prst="rect">
            <a:avLst/>
          </a:prstGeom>
        </p:spPr>
        <p:txBody>
          <a:bodyPr vert="horz" wrap="square" lIns="0" tIns="0" rIns="0" bIns="0" rtlCol="0">
            <a:spAutoFit/>
          </a:bodyPr>
          <a:lstStyle/>
          <a:p>
            <a:pPr marL="12700">
              <a:lnSpc>
                <a:spcPct val="100000"/>
              </a:lnSpc>
              <a:tabLst>
                <a:tab pos="1100455" algn="l"/>
                <a:tab pos="1359535" algn="l"/>
                <a:tab pos="1890395" algn="l"/>
              </a:tabLst>
            </a:pPr>
            <a:r>
              <a:rPr sz="3100" spc="-370" dirty="0">
                <a:latin typeface="Symbol" panose="05050102010706020507"/>
                <a:cs typeface="Symbol" panose="05050102010706020507"/>
              </a:rPr>
              <a:t></a:t>
            </a:r>
            <a:r>
              <a:rPr sz="2350" i="1" spc="195" dirty="0">
                <a:latin typeface="Times New Roman" panose="02020603050405020304"/>
                <a:cs typeface="Times New Roman" panose="02020603050405020304"/>
              </a:rPr>
              <a:t>u</a:t>
            </a:r>
            <a:r>
              <a:rPr sz="3100" spc="-45" dirty="0">
                <a:latin typeface="Symbol" panose="05050102010706020507"/>
                <a:cs typeface="Symbol" panose="05050102010706020507"/>
              </a:rPr>
              <a:t></a:t>
            </a:r>
            <a:r>
              <a:rPr sz="2350" spc="10" dirty="0">
                <a:latin typeface="Symbol" panose="05050102010706020507"/>
                <a:cs typeface="Symbol" panose="05050102010706020507"/>
              </a:rPr>
              <a:t></a:t>
            </a:r>
            <a:r>
              <a:rPr sz="2350" spc="-114"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F</a:t>
            </a:r>
            <a:r>
              <a:rPr sz="2350" i="1" dirty="0">
                <a:latin typeface="Times New Roman" panose="02020603050405020304"/>
                <a:cs typeface="Times New Roman" panose="02020603050405020304"/>
              </a:rPr>
              <a:t>	</a:t>
            </a:r>
            <a:r>
              <a:rPr sz="3100" spc="-254" dirty="0">
                <a:latin typeface="Symbol" panose="05050102010706020507"/>
                <a:cs typeface="Symbol" panose="05050102010706020507"/>
              </a:rPr>
              <a:t></a:t>
            </a:r>
            <a:r>
              <a:rPr sz="3100" dirty="0">
                <a:latin typeface="Times New Roman" panose="02020603050405020304"/>
                <a:cs typeface="Times New Roman" panose="02020603050405020304"/>
              </a:rPr>
              <a:t>	</a:t>
            </a:r>
            <a:r>
              <a:rPr sz="3100" spc="-254" dirty="0">
                <a:latin typeface="Symbol" panose="05050102010706020507"/>
                <a:cs typeface="Symbol" panose="05050102010706020507"/>
              </a:rPr>
              <a:t></a:t>
            </a:r>
            <a:r>
              <a:rPr sz="3100" dirty="0">
                <a:latin typeface="Times New Roman" panose="02020603050405020304"/>
                <a:cs typeface="Times New Roman" panose="02020603050405020304"/>
              </a:rPr>
              <a:t>	</a:t>
            </a:r>
            <a:r>
              <a:rPr sz="3900" spc="-525" dirty="0">
                <a:latin typeface="Symbol" panose="05050102010706020507"/>
                <a:cs typeface="Symbol" panose="05050102010706020507"/>
              </a:rPr>
              <a:t></a:t>
            </a:r>
            <a:endParaRPr sz="3900">
              <a:latin typeface="Symbol" panose="05050102010706020507"/>
              <a:cs typeface="Symbol" panose="05050102010706020507"/>
            </a:endParaRPr>
          </a:p>
        </p:txBody>
      </p:sp>
      <p:sp>
        <p:nvSpPr>
          <p:cNvPr id="26" name="object 26"/>
          <p:cNvSpPr txBox="1"/>
          <p:nvPr/>
        </p:nvSpPr>
        <p:spPr>
          <a:xfrm>
            <a:off x="2802763" y="3629405"/>
            <a:ext cx="1887855" cy="594995"/>
          </a:xfrm>
          <a:prstGeom prst="rect">
            <a:avLst/>
          </a:prstGeom>
        </p:spPr>
        <p:txBody>
          <a:bodyPr vert="horz" wrap="square" lIns="0" tIns="0" rIns="0" bIns="0" rtlCol="0">
            <a:spAutoFit/>
          </a:bodyPr>
          <a:lstStyle/>
          <a:p>
            <a:pPr marL="12700">
              <a:lnSpc>
                <a:spcPct val="100000"/>
              </a:lnSpc>
            </a:pPr>
            <a:r>
              <a:rPr sz="2350" i="1" spc="10" dirty="0">
                <a:latin typeface="Times New Roman" panose="02020603050405020304"/>
                <a:cs typeface="Times New Roman" panose="02020603050405020304"/>
              </a:rPr>
              <a:t>F</a:t>
            </a:r>
            <a:r>
              <a:rPr sz="2350" i="1" spc="-340" dirty="0">
                <a:latin typeface="Times New Roman" panose="02020603050405020304"/>
                <a:cs typeface="Times New Roman" panose="02020603050405020304"/>
              </a:rPr>
              <a:t> </a:t>
            </a:r>
            <a:r>
              <a:rPr sz="3100" spc="-370" dirty="0">
                <a:latin typeface="Symbol" panose="05050102010706020507"/>
                <a:cs typeface="Symbol" panose="05050102010706020507"/>
              </a:rPr>
              <a:t></a:t>
            </a:r>
            <a:r>
              <a:rPr sz="2350" i="1" spc="10" dirty="0">
                <a:latin typeface="Times New Roman" panose="02020603050405020304"/>
                <a:cs typeface="Times New Roman" panose="02020603050405020304"/>
              </a:rPr>
              <a:t>u</a:t>
            </a:r>
            <a:r>
              <a:rPr sz="2350" i="1" spc="-110"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spc="-75"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K</a:t>
            </a:r>
            <a:r>
              <a:rPr sz="2350" i="1" spc="-245" dirty="0">
                <a:latin typeface="Times New Roman" panose="02020603050405020304"/>
                <a:cs typeface="Times New Roman" panose="02020603050405020304"/>
              </a:rPr>
              <a:t> </a:t>
            </a:r>
            <a:r>
              <a:rPr sz="3100" spc="-254" dirty="0">
                <a:latin typeface="Symbol" panose="05050102010706020507"/>
                <a:cs typeface="Symbol" panose="05050102010706020507"/>
              </a:rPr>
              <a:t></a:t>
            </a:r>
            <a:r>
              <a:rPr sz="3100" spc="-415"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spc="120" dirty="0">
                <a:latin typeface="Times New Roman" panose="02020603050405020304"/>
                <a:cs typeface="Times New Roman" panose="02020603050405020304"/>
              </a:rPr>
              <a:t> </a:t>
            </a:r>
            <a:r>
              <a:rPr sz="3525" spc="15" baseline="35000" dirty="0">
                <a:latin typeface="Times New Roman" panose="02020603050405020304"/>
                <a:cs typeface="Times New Roman" panose="02020603050405020304"/>
              </a:rPr>
              <a:t>1</a:t>
            </a:r>
            <a:r>
              <a:rPr sz="3525" spc="-195" baseline="35000" dirty="0">
                <a:latin typeface="Times New Roman" panose="02020603050405020304"/>
                <a:cs typeface="Times New Roman" panose="02020603050405020304"/>
              </a:rPr>
              <a:t> </a:t>
            </a:r>
            <a:r>
              <a:rPr sz="3900" spc="-665" dirty="0">
                <a:latin typeface="Symbol" panose="05050102010706020507"/>
                <a:cs typeface="Symbol" panose="05050102010706020507"/>
              </a:rPr>
              <a:t></a:t>
            </a:r>
            <a:r>
              <a:rPr sz="2350" i="1" spc="10" dirty="0">
                <a:latin typeface="Times New Roman" panose="02020603050405020304"/>
                <a:cs typeface="Times New Roman" panose="02020603050405020304"/>
              </a:rPr>
              <a:t>F</a:t>
            </a:r>
            <a:endParaRPr sz="2350">
              <a:latin typeface="Times New Roman" panose="02020603050405020304"/>
              <a:cs typeface="Times New Roman" panose="020206030504050203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959865"/>
            <a:ext cx="7075170" cy="505015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数字图像处理基础</a:t>
            </a:r>
            <a:endParaRPr sz="3200">
              <a:latin typeface="新宋体" panose="02010609030101010101" charset="-122"/>
              <a:cs typeface="新宋体" panose="02010609030101010101" charset="-122"/>
            </a:endParaRPr>
          </a:p>
          <a:p>
            <a:pPr>
              <a:lnSpc>
                <a:spcPct val="100000"/>
              </a:lnSpc>
              <a:spcBef>
                <a:spcPts val="55"/>
              </a:spcBef>
            </a:pPr>
            <a:endParaRPr sz="4550">
              <a:latin typeface="Times New Roman" panose="02020603050405020304"/>
              <a:cs typeface="Times New Roman" panose="02020603050405020304"/>
            </a:endParaRPr>
          </a:p>
          <a:p>
            <a:pPr marL="157480">
              <a:lnSpc>
                <a:spcPct val="100000"/>
              </a:lnSpc>
              <a:tabLst>
                <a:tab pos="568325" algn="l"/>
              </a:tabLst>
            </a:pPr>
            <a:r>
              <a:rPr sz="2200" spc="745" dirty="0">
                <a:solidFill>
                  <a:srgbClr val="EE2B0A"/>
                </a:solidFill>
                <a:latin typeface="Segoe UI Symbol" panose="020B0502040204020203"/>
                <a:cs typeface="Segoe UI Symbol" panose="020B0502040204020203"/>
              </a:rPr>
              <a:t>•	</a:t>
            </a:r>
            <a:r>
              <a:rPr sz="3200" b="1" spc="-15" dirty="0">
                <a:solidFill>
                  <a:srgbClr val="EE2B0A"/>
                </a:solidFill>
                <a:latin typeface="新宋体" panose="02010609030101010101" charset="-122"/>
                <a:cs typeface="新宋体" panose="02010609030101010101" charset="-122"/>
              </a:rPr>
              <a:t>图像的采样和量化</a:t>
            </a:r>
            <a:endParaRPr sz="3200">
              <a:latin typeface="新宋体" panose="02010609030101010101" charset="-122"/>
              <a:cs typeface="新宋体" panose="02010609030101010101" charset="-122"/>
            </a:endParaRPr>
          </a:p>
          <a:p>
            <a:pPr marL="157480">
              <a:lnSpc>
                <a:spcPct val="100000"/>
              </a:lnSpc>
              <a:spcBef>
                <a:spcPts val="192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数字图像的表示</a:t>
            </a:r>
            <a:endParaRPr sz="3200">
              <a:latin typeface="新宋体" panose="02010609030101010101" charset="-122"/>
              <a:cs typeface="新宋体" panose="02010609030101010101" charset="-122"/>
            </a:endParaRPr>
          </a:p>
          <a:p>
            <a:pPr marL="157480">
              <a:lnSpc>
                <a:spcPct val="100000"/>
              </a:lnSpc>
              <a:spcBef>
                <a:spcPts val="1925"/>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数字图像的质量</a:t>
            </a:r>
            <a:endParaRPr sz="3200">
              <a:latin typeface="新宋体" panose="02010609030101010101" charset="-122"/>
              <a:cs typeface="新宋体" panose="02010609030101010101" charset="-122"/>
            </a:endParaRPr>
          </a:p>
          <a:p>
            <a:pPr marL="563245" marR="5080" indent="-406400">
              <a:lnSpc>
                <a:spcPts val="5770"/>
              </a:lnSpc>
              <a:spcBef>
                <a:spcPts val="50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像素间的一些基本关系 邻域处理方法是图像增强和复原过程</a:t>
            </a:r>
            <a:endParaRPr sz="3200">
              <a:latin typeface="新宋体" panose="02010609030101010101" charset="-122"/>
              <a:cs typeface="新宋体" panose="02010609030101010101" charset="-122"/>
            </a:endParaRPr>
          </a:p>
          <a:p>
            <a:pPr marL="157480">
              <a:lnSpc>
                <a:spcPts val="3230"/>
              </a:lnSpc>
            </a:pPr>
            <a:r>
              <a:rPr sz="3200" b="1" spc="-15" dirty="0">
                <a:latin typeface="新宋体" panose="02010609030101010101" charset="-122"/>
                <a:cs typeface="新宋体" panose="02010609030101010101" charset="-122"/>
              </a:rPr>
              <a:t>的核心</a:t>
            </a:r>
            <a:endParaRPr sz="3200">
              <a:latin typeface="新宋体" panose="02010609030101010101" charset="-122"/>
              <a:cs typeface="新宋体" panose="02010609030101010101" charset="-122"/>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378329" y="5422633"/>
            <a:ext cx="7366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这里</a:t>
            </a:r>
            <a:endParaRPr sz="2800">
              <a:latin typeface="新宋体" panose="02010609030101010101" charset="-122"/>
              <a:cs typeface="新宋体" panose="02010609030101010101" charset="-122"/>
            </a:endParaRPr>
          </a:p>
        </p:txBody>
      </p:sp>
      <p:sp>
        <p:nvSpPr>
          <p:cNvPr id="6" name="object 6"/>
          <p:cNvSpPr txBox="1"/>
          <p:nvPr/>
        </p:nvSpPr>
        <p:spPr>
          <a:xfrm>
            <a:off x="5044316" y="5422633"/>
            <a:ext cx="180403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是一个常数</a:t>
            </a:r>
            <a:endParaRPr sz="2800">
              <a:latin typeface="新宋体" panose="02010609030101010101" charset="-122"/>
              <a:cs typeface="新宋体" panose="02010609030101010101" charset="-122"/>
            </a:endParaRPr>
          </a:p>
        </p:txBody>
      </p:sp>
      <p:sp>
        <p:nvSpPr>
          <p:cNvPr id="7" name="object 7"/>
          <p:cNvSpPr txBox="1"/>
          <p:nvPr/>
        </p:nvSpPr>
        <p:spPr>
          <a:xfrm>
            <a:off x="5436996" y="3334511"/>
            <a:ext cx="379095" cy="597535"/>
          </a:xfrm>
          <a:prstGeom prst="rect">
            <a:avLst/>
          </a:prstGeom>
        </p:spPr>
        <p:txBody>
          <a:bodyPr vert="horz" wrap="square" lIns="0" tIns="0" rIns="0" bIns="0" rtlCol="0">
            <a:spAutoFit/>
          </a:bodyPr>
          <a:lstStyle/>
          <a:p>
            <a:pPr marL="12700">
              <a:lnSpc>
                <a:spcPct val="100000"/>
              </a:lnSpc>
            </a:pPr>
            <a:r>
              <a:rPr sz="3900" dirty="0">
                <a:latin typeface="Symbol" panose="05050102010706020507"/>
                <a:cs typeface="Symbol" panose="05050102010706020507"/>
              </a:rPr>
              <a:t></a:t>
            </a:r>
            <a:endParaRPr sz="3900">
              <a:latin typeface="Symbol" panose="05050102010706020507"/>
              <a:cs typeface="Symbol" panose="05050102010706020507"/>
            </a:endParaRPr>
          </a:p>
        </p:txBody>
      </p:sp>
      <p:sp>
        <p:nvSpPr>
          <p:cNvPr id="8" name="object 8"/>
          <p:cNvSpPr txBox="1"/>
          <p:nvPr/>
        </p:nvSpPr>
        <p:spPr>
          <a:xfrm>
            <a:off x="5075062" y="3214623"/>
            <a:ext cx="274955" cy="407670"/>
          </a:xfrm>
          <a:prstGeom prst="rect">
            <a:avLst/>
          </a:prstGeom>
        </p:spPr>
        <p:txBody>
          <a:bodyPr vert="horz" wrap="square" lIns="0" tIns="0" rIns="0" bIns="0" rtlCol="0">
            <a:spAutoFit/>
          </a:bodyPr>
          <a:lstStyle/>
          <a:p>
            <a:pPr marL="12700">
              <a:lnSpc>
                <a:spcPct val="100000"/>
              </a:lnSpc>
            </a:pPr>
            <a:r>
              <a:rPr sz="2600" u="heavy" spc="5" dirty="0">
                <a:latin typeface="Times New Roman" panose="02020603050405020304"/>
                <a:cs typeface="Times New Roman" panose="02020603050405020304"/>
              </a:rPr>
              <a:t> </a:t>
            </a:r>
            <a:r>
              <a:rPr sz="2600" u="heavy" dirty="0">
                <a:latin typeface="Times New Roman" panose="02020603050405020304"/>
                <a:cs typeface="Times New Roman" panose="02020603050405020304"/>
              </a:rPr>
              <a:t>1</a:t>
            </a:r>
            <a:endParaRPr sz="2600">
              <a:latin typeface="Times New Roman" panose="02020603050405020304"/>
              <a:cs typeface="Times New Roman" panose="02020603050405020304"/>
            </a:endParaRPr>
          </a:p>
        </p:txBody>
      </p:sp>
      <p:sp>
        <p:nvSpPr>
          <p:cNvPr id="9" name="object 9"/>
          <p:cNvSpPr txBox="1"/>
          <p:nvPr/>
        </p:nvSpPr>
        <p:spPr>
          <a:xfrm>
            <a:off x="1844929" y="1817623"/>
            <a:ext cx="7614920" cy="1649730"/>
          </a:xfrm>
          <a:prstGeom prst="rect">
            <a:avLst/>
          </a:prstGeom>
        </p:spPr>
        <p:txBody>
          <a:bodyPr vert="horz" wrap="square" lIns="0" tIns="0" rIns="0" bIns="0" rtlCol="0">
            <a:spAutoFit/>
          </a:bodyPr>
          <a:lstStyle/>
          <a:p>
            <a:pPr marL="12700">
              <a:lnSpc>
                <a:spcPct val="100000"/>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FFT公式推导</a:t>
            </a:r>
            <a:endParaRPr sz="2800">
              <a:latin typeface="新宋体" panose="02010609030101010101" charset="-122"/>
              <a:cs typeface="新宋体" panose="02010609030101010101" charset="-122"/>
            </a:endParaRPr>
          </a:p>
          <a:p>
            <a:pPr marL="355600" marR="5080" indent="367665">
              <a:lnSpc>
                <a:spcPts val="3020"/>
              </a:lnSpc>
              <a:spcBef>
                <a:spcPts val="720"/>
              </a:spcBef>
            </a:pPr>
            <a:r>
              <a:rPr sz="2800" dirty="0">
                <a:latin typeface="新宋体" panose="02010609030101010101" charset="-122"/>
                <a:cs typeface="新宋体" panose="02010609030101010101" charset="-122"/>
              </a:rPr>
              <a:t>F</a:t>
            </a:r>
            <a:r>
              <a:rPr sz="2800" spc="-5" dirty="0">
                <a:latin typeface="新宋体" panose="02010609030101010101" charset="-122"/>
                <a:cs typeface="新宋体" panose="02010609030101010101" charset="-122"/>
              </a:rPr>
              <a:t>F</a:t>
            </a:r>
            <a:r>
              <a:rPr sz="2800" spc="125" dirty="0">
                <a:latin typeface="新宋体" panose="02010609030101010101" charset="-122"/>
                <a:cs typeface="新宋体" panose="02010609030101010101" charset="-122"/>
              </a:rPr>
              <a:t>T算法基于一个叫做逐次加倍的方法。为 </a:t>
            </a:r>
            <a:r>
              <a:rPr sz="2800" spc="-5" dirty="0">
                <a:latin typeface="新宋体" panose="02010609030101010101" charset="-122"/>
                <a:cs typeface="新宋体" panose="02010609030101010101" charset="-122"/>
              </a:rPr>
              <a:t>方便起见用下式表达离散傅立叶变换公式</a:t>
            </a:r>
            <a:endParaRPr sz="2800">
              <a:latin typeface="新宋体" panose="02010609030101010101" charset="-122"/>
              <a:cs typeface="新宋体" panose="02010609030101010101" charset="-122"/>
            </a:endParaRPr>
          </a:p>
          <a:p>
            <a:pPr marR="74295" algn="ctr">
              <a:lnSpc>
                <a:spcPct val="100000"/>
              </a:lnSpc>
              <a:spcBef>
                <a:spcPts val="965"/>
              </a:spcBef>
            </a:pPr>
            <a:r>
              <a:rPr sz="1500" i="1" spc="45" dirty="0">
                <a:latin typeface="Times New Roman" panose="02020603050405020304"/>
                <a:cs typeface="Times New Roman" panose="02020603050405020304"/>
              </a:rPr>
              <a:t>M</a:t>
            </a:r>
            <a:r>
              <a:rPr sz="1500" spc="-210" dirty="0">
                <a:latin typeface="Symbol" panose="05050102010706020507"/>
                <a:cs typeface="Symbol" panose="05050102010706020507"/>
              </a:rPr>
              <a:t></a:t>
            </a:r>
            <a:r>
              <a:rPr sz="1500" spc="5" dirty="0">
                <a:latin typeface="Times New Roman" panose="02020603050405020304"/>
                <a:cs typeface="Times New Roman" panose="02020603050405020304"/>
              </a:rPr>
              <a:t>1</a:t>
            </a:r>
            <a:endParaRPr sz="1500">
              <a:latin typeface="Times New Roman" panose="02020603050405020304"/>
              <a:cs typeface="Times New Roman" panose="02020603050405020304"/>
            </a:endParaRPr>
          </a:p>
        </p:txBody>
      </p:sp>
      <p:sp>
        <p:nvSpPr>
          <p:cNvPr id="10" name="object 10"/>
          <p:cNvSpPr txBox="1"/>
          <p:nvPr/>
        </p:nvSpPr>
        <p:spPr>
          <a:xfrm>
            <a:off x="5813412" y="3321050"/>
            <a:ext cx="600075" cy="521334"/>
          </a:xfrm>
          <a:prstGeom prst="rect">
            <a:avLst/>
          </a:prstGeom>
        </p:spPr>
        <p:txBody>
          <a:bodyPr vert="horz" wrap="square" lIns="0" tIns="0" rIns="0" bIns="0" rtlCol="0">
            <a:spAutoFit/>
          </a:bodyPr>
          <a:lstStyle/>
          <a:p>
            <a:pPr marL="12700">
              <a:lnSpc>
                <a:spcPct val="100000"/>
              </a:lnSpc>
            </a:pPr>
            <a:r>
              <a:rPr sz="2600" i="1" dirty="0">
                <a:latin typeface="Times New Roman" panose="02020603050405020304"/>
                <a:cs typeface="Times New Roman" panose="02020603050405020304"/>
              </a:rPr>
              <a:t>f</a:t>
            </a:r>
            <a:r>
              <a:rPr sz="2600" i="1" spc="-285" dirty="0">
                <a:latin typeface="Times New Roman" panose="02020603050405020304"/>
                <a:cs typeface="Times New Roman" panose="02020603050405020304"/>
              </a:rPr>
              <a:t> </a:t>
            </a:r>
            <a:r>
              <a:rPr sz="3400" spc="-375" dirty="0">
                <a:latin typeface="Symbol" panose="05050102010706020507"/>
                <a:cs typeface="Symbol" panose="05050102010706020507"/>
              </a:rPr>
              <a:t></a:t>
            </a:r>
            <a:r>
              <a:rPr sz="2600" i="1" spc="-90" dirty="0">
                <a:latin typeface="Times New Roman" panose="02020603050405020304"/>
                <a:cs typeface="Times New Roman" panose="02020603050405020304"/>
              </a:rPr>
              <a:t>x</a:t>
            </a:r>
            <a:r>
              <a:rPr sz="3400" spc="-585" dirty="0">
                <a:latin typeface="Symbol" panose="05050102010706020507"/>
                <a:cs typeface="Symbol" panose="05050102010706020507"/>
              </a:rPr>
              <a:t></a:t>
            </a:r>
            <a:r>
              <a:rPr sz="2600" i="1" spc="-110" dirty="0">
                <a:latin typeface="Times New Roman" panose="02020603050405020304"/>
                <a:cs typeface="Times New Roman" panose="02020603050405020304"/>
              </a:rPr>
              <a:t>e</a:t>
            </a:r>
            <a:endParaRPr sz="2600">
              <a:latin typeface="Times New Roman" panose="02020603050405020304"/>
              <a:cs typeface="Times New Roman" panose="02020603050405020304"/>
            </a:endParaRPr>
          </a:p>
        </p:txBody>
      </p:sp>
      <p:sp>
        <p:nvSpPr>
          <p:cNvPr id="11" name="object 11"/>
          <p:cNvSpPr txBox="1"/>
          <p:nvPr/>
        </p:nvSpPr>
        <p:spPr>
          <a:xfrm>
            <a:off x="5097881" y="3738867"/>
            <a:ext cx="657860" cy="381000"/>
          </a:xfrm>
          <a:prstGeom prst="rect">
            <a:avLst/>
          </a:prstGeom>
        </p:spPr>
        <p:txBody>
          <a:bodyPr vert="horz" wrap="square" lIns="0" tIns="0" rIns="0" bIns="0" rtlCol="0">
            <a:spAutoFit/>
          </a:bodyPr>
          <a:lstStyle/>
          <a:p>
            <a:pPr marL="12700">
              <a:lnSpc>
                <a:spcPts val="2995"/>
              </a:lnSpc>
            </a:pPr>
            <a:r>
              <a:rPr sz="3900" i="1" baseline="10000" dirty="0">
                <a:latin typeface="Times New Roman" panose="02020603050405020304"/>
                <a:cs typeface="Times New Roman" panose="02020603050405020304"/>
              </a:rPr>
              <a:t>M</a:t>
            </a:r>
            <a:r>
              <a:rPr sz="3900" i="1" spc="44" baseline="10000" dirty="0">
                <a:latin typeface="Times New Roman" panose="02020603050405020304"/>
                <a:cs typeface="Times New Roman" panose="02020603050405020304"/>
              </a:rPr>
              <a:t> </a:t>
            </a:r>
            <a:r>
              <a:rPr sz="1500" i="1" spc="-35" dirty="0">
                <a:latin typeface="Times New Roman" panose="02020603050405020304"/>
                <a:cs typeface="Times New Roman" panose="02020603050405020304"/>
              </a:rPr>
              <a:t>x</a:t>
            </a:r>
            <a:r>
              <a:rPr sz="1500" spc="-95" dirty="0">
                <a:latin typeface="Symbol" panose="05050102010706020507"/>
                <a:cs typeface="Symbol" panose="05050102010706020507"/>
              </a:rPr>
              <a:t></a:t>
            </a:r>
            <a:r>
              <a:rPr sz="1500" spc="5" dirty="0">
                <a:latin typeface="Times New Roman" panose="02020603050405020304"/>
                <a:cs typeface="Times New Roman" panose="02020603050405020304"/>
              </a:rPr>
              <a:t>0</a:t>
            </a:r>
            <a:endParaRPr sz="1500">
              <a:latin typeface="Times New Roman" panose="02020603050405020304"/>
              <a:cs typeface="Times New Roman" panose="02020603050405020304"/>
            </a:endParaRPr>
          </a:p>
        </p:txBody>
      </p:sp>
      <p:sp>
        <p:nvSpPr>
          <p:cNvPr id="12" name="object 12"/>
          <p:cNvSpPr txBox="1"/>
          <p:nvPr/>
        </p:nvSpPr>
        <p:spPr>
          <a:xfrm>
            <a:off x="4303890" y="3321050"/>
            <a:ext cx="762635" cy="521334"/>
          </a:xfrm>
          <a:prstGeom prst="rect">
            <a:avLst/>
          </a:prstGeom>
        </p:spPr>
        <p:txBody>
          <a:bodyPr vert="horz" wrap="square" lIns="0" tIns="0" rIns="0" bIns="0" rtlCol="0">
            <a:spAutoFit/>
          </a:bodyPr>
          <a:lstStyle/>
          <a:p>
            <a:pPr marL="12700">
              <a:lnSpc>
                <a:spcPct val="100000"/>
              </a:lnSpc>
            </a:pPr>
            <a:r>
              <a:rPr sz="2600" i="1" spc="-70" dirty="0">
                <a:latin typeface="Times New Roman" panose="02020603050405020304"/>
                <a:cs typeface="Times New Roman" panose="02020603050405020304"/>
              </a:rPr>
              <a:t>F</a:t>
            </a:r>
            <a:r>
              <a:rPr sz="3400" spc="-535" dirty="0">
                <a:latin typeface="Symbol" panose="05050102010706020507"/>
                <a:cs typeface="Symbol" panose="05050102010706020507"/>
              </a:rPr>
              <a:t></a:t>
            </a:r>
            <a:r>
              <a:rPr sz="2600" i="1" spc="-75" dirty="0">
                <a:latin typeface="Times New Roman" panose="02020603050405020304"/>
                <a:cs typeface="Times New Roman" panose="02020603050405020304"/>
              </a:rPr>
              <a:t>u</a:t>
            </a:r>
            <a:r>
              <a:rPr sz="3400" spc="-114" dirty="0">
                <a:latin typeface="Symbol" panose="05050102010706020507"/>
                <a:cs typeface="Symbol" panose="05050102010706020507"/>
              </a:rPr>
              <a:t></a:t>
            </a:r>
            <a:r>
              <a:rPr sz="2600" dirty="0">
                <a:latin typeface="Symbol" panose="05050102010706020507"/>
                <a:cs typeface="Symbol" panose="05050102010706020507"/>
              </a:rPr>
              <a:t></a:t>
            </a:r>
            <a:endParaRPr sz="2600">
              <a:latin typeface="Symbol" panose="05050102010706020507"/>
              <a:cs typeface="Symbol" panose="05050102010706020507"/>
            </a:endParaRPr>
          </a:p>
        </p:txBody>
      </p:sp>
      <p:sp>
        <p:nvSpPr>
          <p:cNvPr id="13" name="object 13"/>
          <p:cNvSpPr txBox="1"/>
          <p:nvPr/>
        </p:nvSpPr>
        <p:spPr>
          <a:xfrm>
            <a:off x="6387985" y="3401809"/>
            <a:ext cx="778510" cy="254000"/>
          </a:xfrm>
          <a:prstGeom prst="rect">
            <a:avLst/>
          </a:prstGeom>
        </p:spPr>
        <p:txBody>
          <a:bodyPr vert="horz" wrap="square" lIns="0" tIns="0" rIns="0" bIns="0" rtlCol="0">
            <a:spAutoFit/>
          </a:bodyPr>
          <a:lstStyle/>
          <a:p>
            <a:pPr marL="12700">
              <a:lnSpc>
                <a:spcPct val="100000"/>
              </a:lnSpc>
            </a:pPr>
            <a:r>
              <a:rPr sz="1500" spc="10" dirty="0">
                <a:latin typeface="Symbol" panose="05050102010706020507"/>
                <a:cs typeface="Symbol" panose="05050102010706020507"/>
              </a:rPr>
              <a:t></a:t>
            </a:r>
            <a:r>
              <a:rPr sz="1500" spc="-225" dirty="0">
                <a:latin typeface="Times New Roman" panose="02020603050405020304"/>
                <a:cs typeface="Times New Roman" panose="02020603050405020304"/>
              </a:rPr>
              <a:t> </a:t>
            </a:r>
            <a:r>
              <a:rPr sz="1500" i="1" spc="80" dirty="0">
                <a:latin typeface="Times New Roman" panose="02020603050405020304"/>
                <a:cs typeface="Times New Roman" panose="02020603050405020304"/>
              </a:rPr>
              <a:t>j</a:t>
            </a:r>
            <a:r>
              <a:rPr sz="1500" spc="-125" dirty="0">
                <a:latin typeface="Times New Roman" panose="02020603050405020304"/>
                <a:cs typeface="Times New Roman" panose="02020603050405020304"/>
              </a:rPr>
              <a:t>2</a:t>
            </a:r>
            <a:r>
              <a:rPr sz="1600" i="1" spc="-220" dirty="0">
                <a:latin typeface="Symbol" panose="05050102010706020507"/>
                <a:cs typeface="Symbol" panose="05050102010706020507"/>
              </a:rPr>
              <a:t></a:t>
            </a:r>
            <a:r>
              <a:rPr sz="1500" i="1" spc="5" dirty="0">
                <a:latin typeface="Times New Roman" panose="02020603050405020304"/>
                <a:cs typeface="Times New Roman" panose="02020603050405020304"/>
              </a:rPr>
              <a:t>u</a:t>
            </a:r>
            <a:r>
              <a:rPr sz="1500" i="1" spc="-85" dirty="0">
                <a:latin typeface="Times New Roman" panose="02020603050405020304"/>
                <a:cs typeface="Times New Roman" panose="02020603050405020304"/>
              </a:rPr>
              <a:t>x</a:t>
            </a:r>
            <a:r>
              <a:rPr sz="1500" spc="125" dirty="0">
                <a:latin typeface="Times New Roman" panose="02020603050405020304"/>
                <a:cs typeface="Times New Roman" panose="02020603050405020304"/>
              </a:rPr>
              <a:t>/</a:t>
            </a:r>
            <a:r>
              <a:rPr sz="1500" i="1" spc="15" dirty="0">
                <a:latin typeface="Times New Roman" panose="02020603050405020304"/>
                <a:cs typeface="Times New Roman" panose="02020603050405020304"/>
              </a:rPr>
              <a:t>M</a:t>
            </a:r>
            <a:endParaRPr sz="1500">
              <a:latin typeface="Times New Roman" panose="02020603050405020304"/>
              <a:cs typeface="Times New Roman" panose="02020603050405020304"/>
            </a:endParaRPr>
          </a:p>
        </p:txBody>
      </p:sp>
      <p:sp>
        <p:nvSpPr>
          <p:cNvPr id="14" name="object 14"/>
          <p:cNvSpPr txBox="1"/>
          <p:nvPr/>
        </p:nvSpPr>
        <p:spPr>
          <a:xfrm>
            <a:off x="1825879" y="959865"/>
            <a:ext cx="3884929"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p:txBody>
      </p:sp>
      <p:sp>
        <p:nvSpPr>
          <p:cNvPr id="15" name="object 15"/>
          <p:cNvSpPr txBox="1"/>
          <p:nvPr/>
        </p:nvSpPr>
        <p:spPr>
          <a:xfrm>
            <a:off x="4873878" y="4455414"/>
            <a:ext cx="181610" cy="349885"/>
          </a:xfrm>
          <a:prstGeom prst="rect">
            <a:avLst/>
          </a:prstGeom>
        </p:spPr>
        <p:txBody>
          <a:bodyPr vert="horz" wrap="square" lIns="0" tIns="0" rIns="0" bIns="0" rtlCol="0">
            <a:spAutoFit/>
          </a:bodyPr>
          <a:lstStyle/>
          <a:p>
            <a:pPr marL="12700">
              <a:lnSpc>
                <a:spcPct val="100000"/>
              </a:lnSpc>
            </a:pPr>
            <a:r>
              <a:rPr sz="2250" spc="-10" dirty="0">
                <a:latin typeface="Symbol" panose="05050102010706020507"/>
                <a:cs typeface="Symbol" panose="05050102010706020507"/>
              </a:rPr>
              <a:t></a:t>
            </a:r>
            <a:endParaRPr sz="2250">
              <a:latin typeface="Symbol" panose="05050102010706020507"/>
              <a:cs typeface="Symbol" panose="05050102010706020507"/>
            </a:endParaRPr>
          </a:p>
        </p:txBody>
      </p:sp>
      <p:sp>
        <p:nvSpPr>
          <p:cNvPr id="16" name="object 16"/>
          <p:cNvSpPr txBox="1"/>
          <p:nvPr/>
        </p:nvSpPr>
        <p:spPr>
          <a:xfrm>
            <a:off x="5472810" y="4287266"/>
            <a:ext cx="364490" cy="771525"/>
          </a:xfrm>
          <a:prstGeom prst="rect">
            <a:avLst/>
          </a:prstGeom>
        </p:spPr>
        <p:txBody>
          <a:bodyPr vert="horz" wrap="square" lIns="0" tIns="0" rIns="0" bIns="0" rtlCol="0">
            <a:spAutoFit/>
          </a:bodyPr>
          <a:lstStyle/>
          <a:p>
            <a:pPr marL="12700">
              <a:lnSpc>
                <a:spcPts val="1155"/>
              </a:lnSpc>
            </a:pPr>
            <a:r>
              <a:rPr sz="1300" i="1" spc="5" dirty="0">
                <a:latin typeface="Times New Roman" panose="02020603050405020304"/>
                <a:cs typeface="Times New Roman" panose="02020603050405020304"/>
              </a:rPr>
              <a:t>M</a:t>
            </a:r>
            <a:r>
              <a:rPr sz="1300" i="1" spc="-50" dirty="0">
                <a:latin typeface="Times New Roman" panose="02020603050405020304"/>
                <a:cs typeface="Times New Roman" panose="02020603050405020304"/>
              </a:rPr>
              <a:t> </a:t>
            </a:r>
            <a:r>
              <a:rPr sz="1300" spc="-70" dirty="0">
                <a:latin typeface="Symbol" panose="05050102010706020507"/>
                <a:cs typeface="Symbol" panose="05050102010706020507"/>
              </a:rPr>
              <a:t></a:t>
            </a:r>
            <a:r>
              <a:rPr sz="1300" dirty="0">
                <a:latin typeface="Times New Roman" panose="02020603050405020304"/>
                <a:cs typeface="Times New Roman" panose="02020603050405020304"/>
              </a:rPr>
              <a:t>1</a:t>
            </a:r>
            <a:endParaRPr sz="1300">
              <a:latin typeface="Times New Roman" panose="02020603050405020304"/>
              <a:cs typeface="Times New Roman" panose="02020603050405020304"/>
            </a:endParaRPr>
          </a:p>
          <a:p>
            <a:pPr marL="21590">
              <a:lnSpc>
                <a:spcPts val="3440"/>
              </a:lnSpc>
            </a:pPr>
            <a:r>
              <a:rPr sz="3350" spc="5" dirty="0">
                <a:latin typeface="Symbol" panose="05050102010706020507"/>
                <a:cs typeface="Symbol" panose="05050102010706020507"/>
              </a:rPr>
              <a:t></a:t>
            </a:r>
            <a:endParaRPr sz="3350">
              <a:latin typeface="Symbol" panose="05050102010706020507"/>
              <a:cs typeface="Symbol" panose="05050102010706020507"/>
            </a:endParaRPr>
          </a:p>
          <a:p>
            <a:pPr marL="45085">
              <a:lnSpc>
                <a:spcPts val="1385"/>
              </a:lnSpc>
            </a:pPr>
            <a:r>
              <a:rPr sz="1300" i="1" spc="90" dirty="0">
                <a:latin typeface="Times New Roman" panose="02020603050405020304"/>
                <a:cs typeface="Times New Roman" panose="02020603050405020304"/>
              </a:rPr>
              <a:t>x</a:t>
            </a:r>
            <a:r>
              <a:rPr sz="1300" spc="55" dirty="0">
                <a:latin typeface="Symbol" panose="05050102010706020507"/>
                <a:cs typeface="Symbol" panose="05050102010706020507"/>
              </a:rPr>
              <a:t></a:t>
            </a:r>
            <a:r>
              <a:rPr sz="1300" dirty="0">
                <a:latin typeface="Times New Roman" panose="02020603050405020304"/>
                <a:cs typeface="Times New Roman" panose="02020603050405020304"/>
              </a:rPr>
              <a:t>0</a:t>
            </a:r>
            <a:endParaRPr sz="1300">
              <a:latin typeface="Times New Roman" panose="02020603050405020304"/>
              <a:cs typeface="Times New Roman" panose="02020603050405020304"/>
            </a:endParaRPr>
          </a:p>
        </p:txBody>
      </p:sp>
      <p:sp>
        <p:nvSpPr>
          <p:cNvPr id="17" name="object 17"/>
          <p:cNvSpPr txBox="1"/>
          <p:nvPr/>
        </p:nvSpPr>
        <p:spPr>
          <a:xfrm>
            <a:off x="6606667" y="4448797"/>
            <a:ext cx="182245" cy="210820"/>
          </a:xfrm>
          <a:prstGeom prst="rect">
            <a:avLst/>
          </a:prstGeom>
        </p:spPr>
        <p:txBody>
          <a:bodyPr vert="horz" wrap="square" lIns="0" tIns="0" rIns="0" bIns="0" rtlCol="0">
            <a:spAutoFit/>
          </a:bodyPr>
          <a:lstStyle/>
          <a:p>
            <a:pPr marL="12700">
              <a:lnSpc>
                <a:spcPct val="100000"/>
              </a:lnSpc>
            </a:pPr>
            <a:r>
              <a:rPr sz="1300" i="1" dirty="0">
                <a:latin typeface="Times New Roman" panose="02020603050405020304"/>
                <a:cs typeface="Times New Roman" panose="02020603050405020304"/>
              </a:rPr>
              <a:t>ux</a:t>
            </a:r>
            <a:endParaRPr sz="1300">
              <a:latin typeface="Times New Roman" panose="02020603050405020304"/>
              <a:cs typeface="Times New Roman" panose="02020603050405020304"/>
            </a:endParaRPr>
          </a:p>
        </p:txBody>
      </p:sp>
      <p:sp>
        <p:nvSpPr>
          <p:cNvPr id="18" name="object 18"/>
          <p:cNvSpPr txBox="1"/>
          <p:nvPr/>
        </p:nvSpPr>
        <p:spPr>
          <a:xfrm>
            <a:off x="6554089" y="4647666"/>
            <a:ext cx="163830" cy="210820"/>
          </a:xfrm>
          <a:prstGeom prst="rect">
            <a:avLst/>
          </a:prstGeom>
        </p:spPr>
        <p:txBody>
          <a:bodyPr vert="horz" wrap="square" lIns="0" tIns="0" rIns="0" bIns="0" rtlCol="0">
            <a:spAutoFit/>
          </a:bodyPr>
          <a:lstStyle/>
          <a:p>
            <a:pPr marL="12700">
              <a:lnSpc>
                <a:spcPct val="100000"/>
              </a:lnSpc>
            </a:pPr>
            <a:r>
              <a:rPr sz="1300" i="1" spc="5" dirty="0">
                <a:latin typeface="Times New Roman" panose="02020603050405020304"/>
                <a:cs typeface="Times New Roman" panose="02020603050405020304"/>
              </a:rPr>
              <a:t>M</a:t>
            </a:r>
            <a:endParaRPr sz="1300">
              <a:latin typeface="Times New Roman" panose="02020603050405020304"/>
              <a:cs typeface="Times New Roman" panose="02020603050405020304"/>
            </a:endParaRPr>
          </a:p>
        </p:txBody>
      </p:sp>
      <p:sp>
        <p:nvSpPr>
          <p:cNvPr id="19" name="object 19"/>
          <p:cNvSpPr txBox="1"/>
          <p:nvPr/>
        </p:nvSpPr>
        <p:spPr>
          <a:xfrm>
            <a:off x="5878220" y="4366514"/>
            <a:ext cx="704850" cy="453390"/>
          </a:xfrm>
          <a:prstGeom prst="rect">
            <a:avLst/>
          </a:prstGeom>
        </p:spPr>
        <p:txBody>
          <a:bodyPr vert="horz" wrap="square" lIns="0" tIns="0" rIns="0" bIns="0" rtlCol="0">
            <a:spAutoFit/>
          </a:bodyPr>
          <a:lstStyle/>
          <a:p>
            <a:pPr marL="12700">
              <a:lnSpc>
                <a:spcPct val="100000"/>
              </a:lnSpc>
            </a:pPr>
            <a:r>
              <a:rPr sz="2250" i="1" spc="-5" dirty="0">
                <a:latin typeface="Times New Roman" panose="02020603050405020304"/>
                <a:cs typeface="Times New Roman" panose="02020603050405020304"/>
              </a:rPr>
              <a:t>f</a:t>
            </a:r>
            <a:r>
              <a:rPr sz="2250" i="1" spc="-40" dirty="0">
                <a:latin typeface="Times New Roman" panose="02020603050405020304"/>
                <a:cs typeface="Times New Roman" panose="02020603050405020304"/>
              </a:rPr>
              <a:t> </a:t>
            </a:r>
            <a:r>
              <a:rPr sz="2950" spc="-180" dirty="0">
                <a:latin typeface="Symbol" panose="05050102010706020507"/>
                <a:cs typeface="Symbol" panose="05050102010706020507"/>
              </a:rPr>
              <a:t></a:t>
            </a:r>
            <a:r>
              <a:rPr sz="2250" i="1" spc="110" dirty="0">
                <a:latin typeface="Times New Roman" panose="02020603050405020304"/>
                <a:cs typeface="Times New Roman" panose="02020603050405020304"/>
              </a:rPr>
              <a:t>x</a:t>
            </a:r>
            <a:r>
              <a:rPr sz="2950" spc="-580" dirty="0">
                <a:latin typeface="Symbol" panose="05050102010706020507"/>
                <a:cs typeface="Symbol" panose="05050102010706020507"/>
              </a:rPr>
              <a:t></a:t>
            </a:r>
            <a:r>
              <a:rPr sz="2250" i="1" spc="-10" dirty="0">
                <a:latin typeface="Times New Roman" panose="02020603050405020304"/>
                <a:cs typeface="Times New Roman" panose="02020603050405020304"/>
              </a:rPr>
              <a:t>W</a:t>
            </a:r>
            <a:endParaRPr sz="2250">
              <a:latin typeface="Times New Roman" panose="02020603050405020304"/>
              <a:cs typeface="Times New Roman" panose="02020603050405020304"/>
            </a:endParaRPr>
          </a:p>
        </p:txBody>
      </p:sp>
      <p:sp>
        <p:nvSpPr>
          <p:cNvPr id="20" name="object 20"/>
          <p:cNvSpPr txBox="1"/>
          <p:nvPr/>
        </p:nvSpPr>
        <p:spPr>
          <a:xfrm>
            <a:off x="5100967" y="4276344"/>
            <a:ext cx="344170" cy="755650"/>
          </a:xfrm>
          <a:prstGeom prst="rect">
            <a:avLst/>
          </a:prstGeom>
        </p:spPr>
        <p:txBody>
          <a:bodyPr vert="horz" wrap="square" lIns="0" tIns="0" rIns="0" bIns="0" rtlCol="0">
            <a:spAutoFit/>
          </a:bodyPr>
          <a:lstStyle/>
          <a:p>
            <a:pPr marL="12700">
              <a:lnSpc>
                <a:spcPct val="100000"/>
              </a:lnSpc>
              <a:tabLst>
                <a:tab pos="330835" algn="l"/>
              </a:tabLst>
            </a:pPr>
            <a:r>
              <a:rPr sz="2250" u="sng" spc="125" dirty="0">
                <a:latin typeface="Times New Roman" panose="02020603050405020304"/>
                <a:cs typeface="Times New Roman" panose="02020603050405020304"/>
              </a:rPr>
              <a:t> </a:t>
            </a:r>
            <a:r>
              <a:rPr sz="2250" u="sng" spc="-5" dirty="0">
                <a:latin typeface="Times New Roman" panose="02020603050405020304"/>
                <a:cs typeface="Times New Roman" panose="02020603050405020304"/>
              </a:rPr>
              <a:t>1</a:t>
            </a:r>
            <a:r>
              <a:rPr sz="2250" u="sng" dirty="0">
                <a:latin typeface="Times New Roman" panose="02020603050405020304"/>
                <a:cs typeface="Times New Roman" panose="02020603050405020304"/>
              </a:rPr>
              <a:t>	</a:t>
            </a:r>
            <a:endParaRPr sz="2250">
              <a:latin typeface="Times New Roman" panose="02020603050405020304"/>
              <a:cs typeface="Times New Roman" panose="02020603050405020304"/>
            </a:endParaRPr>
          </a:p>
          <a:p>
            <a:pPr marL="36195">
              <a:lnSpc>
                <a:spcPct val="100000"/>
              </a:lnSpc>
              <a:spcBef>
                <a:spcPts val="460"/>
              </a:spcBef>
            </a:pPr>
            <a:r>
              <a:rPr sz="2250" i="1" spc="-10" dirty="0">
                <a:latin typeface="Times New Roman" panose="02020603050405020304"/>
                <a:cs typeface="Times New Roman" panose="02020603050405020304"/>
              </a:rPr>
              <a:t>M</a:t>
            </a:r>
            <a:endParaRPr sz="2250">
              <a:latin typeface="Times New Roman" panose="02020603050405020304"/>
              <a:cs typeface="Times New Roman" panose="02020603050405020304"/>
            </a:endParaRPr>
          </a:p>
        </p:txBody>
      </p:sp>
      <p:sp>
        <p:nvSpPr>
          <p:cNvPr id="21" name="object 21"/>
          <p:cNvSpPr txBox="1"/>
          <p:nvPr/>
        </p:nvSpPr>
        <p:spPr>
          <a:xfrm>
            <a:off x="4252848" y="5442966"/>
            <a:ext cx="659130" cy="217170"/>
          </a:xfrm>
          <a:prstGeom prst="rect">
            <a:avLst/>
          </a:prstGeom>
        </p:spPr>
        <p:txBody>
          <a:bodyPr vert="horz" wrap="square" lIns="0" tIns="0" rIns="0" bIns="0" rtlCol="0">
            <a:spAutoFit/>
          </a:bodyPr>
          <a:lstStyle/>
          <a:p>
            <a:pPr marL="12700">
              <a:lnSpc>
                <a:spcPct val="100000"/>
              </a:lnSpc>
            </a:pPr>
            <a:r>
              <a:rPr sz="1300" dirty="0">
                <a:latin typeface="Symbol" panose="05050102010706020507"/>
                <a:cs typeface="Symbol" panose="05050102010706020507"/>
              </a:rPr>
              <a:t></a:t>
            </a:r>
            <a:r>
              <a:rPr sz="1300" spc="25" dirty="0">
                <a:latin typeface="Times New Roman" panose="02020603050405020304"/>
                <a:cs typeface="Times New Roman" panose="02020603050405020304"/>
              </a:rPr>
              <a:t> </a:t>
            </a:r>
            <a:r>
              <a:rPr sz="1300" i="1" dirty="0">
                <a:latin typeface="Times New Roman" panose="02020603050405020304"/>
                <a:cs typeface="Times New Roman" panose="02020603050405020304"/>
              </a:rPr>
              <a:t>j</a:t>
            </a:r>
            <a:r>
              <a:rPr sz="1300" i="1" spc="-170" dirty="0">
                <a:latin typeface="Times New Roman" panose="02020603050405020304"/>
                <a:cs typeface="Times New Roman" panose="02020603050405020304"/>
              </a:rPr>
              <a:t> </a:t>
            </a:r>
            <a:r>
              <a:rPr sz="1300" spc="10" dirty="0">
                <a:latin typeface="Times New Roman" panose="02020603050405020304"/>
                <a:cs typeface="Times New Roman" panose="02020603050405020304"/>
              </a:rPr>
              <a:t>2</a:t>
            </a:r>
            <a:r>
              <a:rPr sz="1350" i="1" spc="-25" dirty="0">
                <a:latin typeface="Symbol" panose="05050102010706020507"/>
                <a:cs typeface="Symbol" panose="05050102010706020507"/>
              </a:rPr>
              <a:t></a:t>
            </a:r>
            <a:r>
              <a:rPr sz="1350" i="1" spc="10" dirty="0">
                <a:latin typeface="Times New Roman" panose="02020603050405020304"/>
                <a:cs typeface="Times New Roman" panose="02020603050405020304"/>
              </a:rPr>
              <a:t> </a:t>
            </a:r>
            <a:r>
              <a:rPr sz="1300" dirty="0">
                <a:latin typeface="Times New Roman" panose="02020603050405020304"/>
                <a:cs typeface="Times New Roman" panose="02020603050405020304"/>
              </a:rPr>
              <a:t>/</a:t>
            </a:r>
            <a:r>
              <a:rPr sz="1300" spc="-114" dirty="0">
                <a:latin typeface="Times New Roman" panose="02020603050405020304"/>
                <a:cs typeface="Times New Roman" panose="02020603050405020304"/>
              </a:rPr>
              <a:t> </a:t>
            </a:r>
            <a:r>
              <a:rPr sz="1300" i="1" spc="5" dirty="0">
                <a:latin typeface="Times New Roman" panose="02020603050405020304"/>
                <a:cs typeface="Times New Roman" panose="02020603050405020304"/>
              </a:rPr>
              <a:t>M</a:t>
            </a:r>
            <a:endParaRPr sz="1300">
              <a:latin typeface="Times New Roman" panose="02020603050405020304"/>
              <a:cs typeface="Times New Roman" panose="02020603050405020304"/>
            </a:endParaRPr>
          </a:p>
        </p:txBody>
      </p:sp>
      <p:sp>
        <p:nvSpPr>
          <p:cNvPr id="22" name="object 22"/>
          <p:cNvSpPr txBox="1"/>
          <p:nvPr/>
        </p:nvSpPr>
        <p:spPr>
          <a:xfrm>
            <a:off x="3400933" y="5462270"/>
            <a:ext cx="863600" cy="396240"/>
          </a:xfrm>
          <a:prstGeom prst="rect">
            <a:avLst/>
          </a:prstGeom>
        </p:spPr>
        <p:txBody>
          <a:bodyPr vert="horz" wrap="square" lIns="0" tIns="0" rIns="0" bIns="0" rtlCol="0">
            <a:spAutoFit/>
          </a:bodyPr>
          <a:lstStyle/>
          <a:p>
            <a:pPr marL="12700">
              <a:lnSpc>
                <a:spcPct val="100000"/>
              </a:lnSpc>
            </a:pPr>
            <a:r>
              <a:rPr sz="2200" i="1" spc="5" dirty="0">
                <a:latin typeface="Times New Roman" panose="02020603050405020304"/>
                <a:cs typeface="Times New Roman" panose="02020603050405020304"/>
              </a:rPr>
              <a:t>W</a:t>
            </a:r>
            <a:r>
              <a:rPr sz="1950" i="1" spc="7" baseline="-24000" dirty="0">
                <a:latin typeface="Times New Roman" panose="02020603050405020304"/>
                <a:cs typeface="Times New Roman" panose="02020603050405020304"/>
              </a:rPr>
              <a:t>M</a:t>
            </a:r>
            <a:r>
              <a:rPr sz="1950" i="1" baseline="-24000" dirty="0">
                <a:latin typeface="Times New Roman" panose="02020603050405020304"/>
                <a:cs typeface="Times New Roman" panose="02020603050405020304"/>
              </a:rPr>
              <a:t>  </a:t>
            </a:r>
            <a:r>
              <a:rPr sz="1950" i="1" spc="-30" baseline="-24000" dirty="0">
                <a:latin typeface="Times New Roman" panose="02020603050405020304"/>
                <a:cs typeface="Times New Roman" panose="02020603050405020304"/>
              </a:rPr>
              <a:t> </a:t>
            </a:r>
            <a:r>
              <a:rPr sz="2200" spc="20" dirty="0">
                <a:latin typeface="Symbol" panose="05050102010706020507"/>
                <a:cs typeface="Symbol" panose="05050102010706020507"/>
              </a:rPr>
              <a:t></a:t>
            </a:r>
            <a:r>
              <a:rPr sz="2200" spc="-65"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e</a:t>
            </a:r>
            <a:endParaRPr sz="2200">
              <a:latin typeface="Times New Roman" panose="02020603050405020304"/>
              <a:cs typeface="Times New Roman" panose="02020603050405020304"/>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快速傅里叶变换(FFT)</a:t>
            </a:r>
          </a:p>
        </p:txBody>
      </p:sp>
      <p:sp>
        <p:nvSpPr>
          <p:cNvPr id="6" name="object 6"/>
          <p:cNvSpPr txBox="1"/>
          <p:nvPr/>
        </p:nvSpPr>
        <p:spPr>
          <a:xfrm>
            <a:off x="1825879" y="1961908"/>
            <a:ext cx="5003165" cy="3133090"/>
          </a:xfrm>
          <a:prstGeom prst="rect">
            <a:avLst/>
          </a:prstGeom>
        </p:spPr>
        <p:txBody>
          <a:bodyPr vert="horz" wrap="square" lIns="0" tIns="0" rIns="0" bIns="0" rtlCol="0">
            <a:spAutoFit/>
          </a:bodyPr>
          <a:lstStyle/>
          <a:p>
            <a:pPr marL="12700">
              <a:lnSpc>
                <a:spcPct val="100000"/>
              </a:lnSpc>
            </a:pPr>
            <a:r>
              <a:rPr sz="3200" spc="-5" dirty="0">
                <a:latin typeface="新宋体" panose="02010609030101010101" charset="-122"/>
                <a:cs typeface="新宋体" panose="02010609030101010101" charset="-122"/>
              </a:rPr>
              <a:t>假设M的形式是</a:t>
            </a:r>
            <a:endParaRPr sz="3200">
              <a:latin typeface="新宋体" panose="02010609030101010101" charset="-122"/>
              <a:cs typeface="新宋体" panose="02010609030101010101" charset="-122"/>
            </a:endParaRPr>
          </a:p>
          <a:p>
            <a:pPr marL="3021965">
              <a:lnSpc>
                <a:spcPct val="100000"/>
              </a:lnSpc>
              <a:spcBef>
                <a:spcPts val="1450"/>
              </a:spcBef>
            </a:pPr>
            <a:r>
              <a:rPr sz="2850" i="1" spc="25" dirty="0">
                <a:latin typeface="Times New Roman" panose="02020603050405020304"/>
                <a:cs typeface="Times New Roman" panose="02020603050405020304"/>
              </a:rPr>
              <a:t>M</a:t>
            </a:r>
            <a:r>
              <a:rPr sz="2850" i="1" spc="95" dirty="0">
                <a:latin typeface="Times New Roman" panose="02020603050405020304"/>
                <a:cs typeface="Times New Roman" panose="02020603050405020304"/>
              </a:rPr>
              <a:t> </a:t>
            </a:r>
            <a:r>
              <a:rPr sz="2850" spc="15" dirty="0">
                <a:latin typeface="Symbol" panose="05050102010706020507"/>
                <a:cs typeface="Symbol" panose="05050102010706020507"/>
              </a:rPr>
              <a:t></a:t>
            </a:r>
            <a:r>
              <a:rPr sz="2850" spc="-240" dirty="0">
                <a:latin typeface="Times New Roman" panose="02020603050405020304"/>
                <a:cs typeface="Times New Roman" panose="02020603050405020304"/>
              </a:rPr>
              <a:t> </a:t>
            </a:r>
            <a:r>
              <a:rPr sz="2850" spc="-5" dirty="0">
                <a:latin typeface="Times New Roman" panose="02020603050405020304"/>
                <a:cs typeface="Times New Roman" panose="02020603050405020304"/>
              </a:rPr>
              <a:t>2</a:t>
            </a:r>
            <a:r>
              <a:rPr sz="2475" i="1" spc="22" baseline="44000" dirty="0">
                <a:latin typeface="Times New Roman" panose="02020603050405020304"/>
                <a:cs typeface="Times New Roman" panose="02020603050405020304"/>
              </a:rPr>
              <a:t>n</a:t>
            </a:r>
            <a:endParaRPr sz="2475" baseline="44000">
              <a:latin typeface="Times New Roman" panose="02020603050405020304"/>
              <a:cs typeface="Times New Roman" panose="02020603050405020304"/>
            </a:endParaRPr>
          </a:p>
          <a:p>
            <a:pPr marL="12700">
              <a:lnSpc>
                <a:spcPct val="100000"/>
              </a:lnSpc>
              <a:spcBef>
                <a:spcPts val="2560"/>
              </a:spcBef>
            </a:pPr>
            <a:r>
              <a:rPr sz="2800" spc="-5" dirty="0">
                <a:latin typeface="新宋体" panose="02010609030101010101" charset="-122"/>
                <a:cs typeface="新宋体" panose="02010609030101010101" charset="-122"/>
              </a:rPr>
              <a:t>n为正整数。因此，M可以表示为</a:t>
            </a:r>
            <a:endParaRPr sz="2800">
              <a:latin typeface="新宋体" panose="02010609030101010101" charset="-122"/>
              <a:cs typeface="新宋体" panose="02010609030101010101" charset="-122"/>
            </a:endParaRPr>
          </a:p>
          <a:p>
            <a:pPr marR="774065" algn="r">
              <a:lnSpc>
                <a:spcPct val="100000"/>
              </a:lnSpc>
              <a:spcBef>
                <a:spcPts val="1720"/>
              </a:spcBef>
            </a:pPr>
            <a:r>
              <a:rPr sz="2600" i="1" spc="15" dirty="0">
                <a:latin typeface="Times New Roman" panose="02020603050405020304"/>
                <a:cs typeface="Times New Roman" panose="02020603050405020304"/>
              </a:rPr>
              <a:t>M</a:t>
            </a:r>
            <a:r>
              <a:rPr sz="2600" i="1" spc="-385" dirty="0">
                <a:latin typeface="Times New Roman" panose="02020603050405020304"/>
                <a:cs typeface="Times New Roman" panose="02020603050405020304"/>
              </a:rPr>
              <a:t> </a:t>
            </a:r>
            <a:r>
              <a:rPr sz="2600" spc="140" dirty="0">
                <a:latin typeface="Symbol" panose="05050102010706020507"/>
                <a:cs typeface="Symbol" panose="05050102010706020507"/>
              </a:rPr>
              <a:t></a:t>
            </a:r>
            <a:r>
              <a:rPr sz="2600" spc="-204" dirty="0">
                <a:latin typeface="Times New Roman" panose="02020603050405020304"/>
                <a:cs typeface="Times New Roman" panose="02020603050405020304"/>
              </a:rPr>
              <a:t>2</a:t>
            </a:r>
            <a:r>
              <a:rPr sz="2600" i="1" spc="10" dirty="0">
                <a:latin typeface="Times New Roman" panose="02020603050405020304"/>
                <a:cs typeface="Times New Roman" panose="02020603050405020304"/>
              </a:rPr>
              <a:t>K</a:t>
            </a:r>
            <a:endParaRPr sz="2600">
              <a:latin typeface="Times New Roman" panose="02020603050405020304"/>
              <a:cs typeface="Times New Roman" panose="02020603050405020304"/>
            </a:endParaRPr>
          </a:p>
          <a:p>
            <a:pPr marL="12700">
              <a:lnSpc>
                <a:spcPts val="3295"/>
              </a:lnSpc>
              <a:spcBef>
                <a:spcPts val="1895"/>
              </a:spcBef>
            </a:pPr>
            <a:r>
              <a:rPr sz="2800" spc="-5" dirty="0">
                <a:latin typeface="新宋体" panose="02010609030101010101" charset="-122"/>
                <a:cs typeface="新宋体" panose="02010609030101010101" charset="-122"/>
              </a:rPr>
              <a:t>将M=2K带入上式</a:t>
            </a:r>
            <a:endParaRPr sz="2800">
              <a:latin typeface="新宋体" panose="02010609030101010101" charset="-122"/>
              <a:cs typeface="新宋体" panose="02010609030101010101" charset="-122"/>
            </a:endParaRPr>
          </a:p>
        </p:txBody>
      </p:sp>
      <p:sp>
        <p:nvSpPr>
          <p:cNvPr id="7" name="object 7"/>
          <p:cNvSpPr/>
          <p:nvPr/>
        </p:nvSpPr>
        <p:spPr>
          <a:xfrm>
            <a:off x="4769394" y="5433837"/>
            <a:ext cx="388620" cy="0"/>
          </a:xfrm>
          <a:custGeom>
            <a:avLst/>
            <a:gdLst/>
            <a:ahLst/>
            <a:cxnLst/>
            <a:rect l="l" t="t" r="r" b="b"/>
            <a:pathLst>
              <a:path w="388620">
                <a:moveTo>
                  <a:pt x="0" y="0"/>
                </a:moveTo>
                <a:lnTo>
                  <a:pt x="388631" y="0"/>
                </a:lnTo>
              </a:path>
            </a:pathLst>
          </a:custGeom>
          <a:ln w="10568">
            <a:solidFill>
              <a:srgbClr val="000000"/>
            </a:solidFill>
          </a:ln>
        </p:spPr>
        <p:txBody>
          <a:bodyPr wrap="square" lIns="0" tIns="0" rIns="0" bIns="0" rtlCol="0"/>
          <a:lstStyle/>
          <a:p>
            <a:endParaRPr/>
          </a:p>
        </p:txBody>
      </p:sp>
      <p:sp>
        <p:nvSpPr>
          <p:cNvPr id="8" name="object 8"/>
          <p:cNvSpPr txBox="1"/>
          <p:nvPr/>
        </p:nvSpPr>
        <p:spPr>
          <a:xfrm>
            <a:off x="4883022" y="5083047"/>
            <a:ext cx="153035" cy="316865"/>
          </a:xfrm>
          <a:prstGeom prst="rect">
            <a:avLst/>
          </a:prstGeom>
        </p:spPr>
        <p:txBody>
          <a:bodyPr vert="horz" wrap="square" lIns="0" tIns="0" rIns="0" bIns="0" rtlCol="0">
            <a:spAutoFit/>
          </a:bodyPr>
          <a:lstStyle/>
          <a:p>
            <a:pPr marL="12700">
              <a:lnSpc>
                <a:spcPct val="100000"/>
              </a:lnSpc>
            </a:pPr>
            <a:r>
              <a:rPr sz="2000" dirty="0">
                <a:latin typeface="Times New Roman" panose="02020603050405020304"/>
                <a:cs typeface="Times New Roman" panose="02020603050405020304"/>
              </a:rPr>
              <a:t>1</a:t>
            </a:r>
            <a:endParaRPr sz="2000">
              <a:latin typeface="Times New Roman" panose="02020603050405020304"/>
              <a:cs typeface="Times New Roman" panose="02020603050405020304"/>
            </a:endParaRPr>
          </a:p>
        </p:txBody>
      </p:sp>
      <p:sp>
        <p:nvSpPr>
          <p:cNvPr id="9" name="object 9"/>
          <p:cNvSpPr txBox="1"/>
          <p:nvPr/>
        </p:nvSpPr>
        <p:spPr>
          <a:xfrm>
            <a:off x="5193919" y="5092700"/>
            <a:ext cx="403860" cy="690245"/>
          </a:xfrm>
          <a:prstGeom prst="rect">
            <a:avLst/>
          </a:prstGeom>
        </p:spPr>
        <p:txBody>
          <a:bodyPr vert="horz" wrap="square" lIns="0" tIns="0" rIns="0" bIns="0" rtlCol="0">
            <a:spAutoFit/>
          </a:bodyPr>
          <a:lstStyle/>
          <a:p>
            <a:pPr marL="12700">
              <a:lnSpc>
                <a:spcPts val="1015"/>
              </a:lnSpc>
            </a:pPr>
            <a:r>
              <a:rPr sz="1150" spc="5" dirty="0">
                <a:latin typeface="Times New Roman" panose="02020603050405020304"/>
                <a:cs typeface="Times New Roman" panose="02020603050405020304"/>
              </a:rPr>
              <a:t>2</a:t>
            </a:r>
            <a:r>
              <a:rPr sz="1150" spc="-125" dirty="0">
                <a:latin typeface="Times New Roman" panose="02020603050405020304"/>
                <a:cs typeface="Times New Roman" panose="02020603050405020304"/>
              </a:rPr>
              <a:t> </a:t>
            </a:r>
            <a:r>
              <a:rPr sz="1150" i="1" spc="10" dirty="0">
                <a:latin typeface="Times New Roman" panose="02020603050405020304"/>
                <a:cs typeface="Times New Roman" panose="02020603050405020304"/>
              </a:rPr>
              <a:t>K</a:t>
            </a:r>
            <a:r>
              <a:rPr sz="1150" i="1" spc="-45" dirty="0">
                <a:latin typeface="Times New Roman" panose="02020603050405020304"/>
                <a:cs typeface="Times New Roman" panose="02020603050405020304"/>
              </a:rPr>
              <a:t> </a:t>
            </a:r>
            <a:r>
              <a:rPr sz="1150" spc="-15"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a:p>
            <a:pPr marL="52070">
              <a:lnSpc>
                <a:spcPts val="3085"/>
              </a:lnSpc>
            </a:pPr>
            <a:r>
              <a:rPr sz="3000" dirty="0">
                <a:latin typeface="Symbol" panose="05050102010706020507"/>
                <a:cs typeface="Symbol" panose="05050102010706020507"/>
              </a:rPr>
              <a:t></a:t>
            </a:r>
            <a:endParaRPr sz="3000">
              <a:latin typeface="Symbol" panose="05050102010706020507"/>
              <a:cs typeface="Symbol" panose="05050102010706020507"/>
            </a:endParaRPr>
          </a:p>
          <a:p>
            <a:pPr marL="74930">
              <a:lnSpc>
                <a:spcPts val="1230"/>
              </a:lnSpc>
            </a:pPr>
            <a:r>
              <a:rPr sz="1150" i="1" spc="5" dirty="0">
                <a:latin typeface="Times New Roman" panose="02020603050405020304"/>
                <a:cs typeface="Times New Roman" panose="02020603050405020304"/>
              </a:rPr>
              <a:t>x</a:t>
            </a:r>
            <a:r>
              <a:rPr sz="1150" i="1" spc="-165" dirty="0">
                <a:latin typeface="Times New Roman" panose="02020603050405020304"/>
                <a:cs typeface="Times New Roman" panose="02020603050405020304"/>
              </a:rPr>
              <a:t> </a:t>
            </a:r>
            <a:r>
              <a:rPr sz="1150" spc="100" dirty="0">
                <a:latin typeface="Symbol" panose="05050102010706020507"/>
                <a:cs typeface="Symbol" panose="05050102010706020507"/>
              </a:rPr>
              <a:t></a:t>
            </a:r>
            <a:r>
              <a:rPr sz="1150" spc="5" dirty="0">
                <a:latin typeface="Times New Roman" panose="02020603050405020304"/>
                <a:cs typeface="Times New Roman" panose="02020603050405020304"/>
              </a:rPr>
              <a:t>0</a:t>
            </a:r>
            <a:endParaRPr sz="1150">
              <a:latin typeface="Times New Roman" panose="02020603050405020304"/>
              <a:cs typeface="Times New Roman" panose="02020603050405020304"/>
            </a:endParaRPr>
          </a:p>
        </p:txBody>
      </p:sp>
      <p:sp>
        <p:nvSpPr>
          <p:cNvPr id="10" name="object 10"/>
          <p:cNvSpPr txBox="1"/>
          <p:nvPr/>
        </p:nvSpPr>
        <p:spPr>
          <a:xfrm>
            <a:off x="6254622" y="5237467"/>
            <a:ext cx="219075" cy="365760"/>
          </a:xfrm>
          <a:prstGeom prst="rect">
            <a:avLst/>
          </a:prstGeom>
        </p:spPr>
        <p:txBody>
          <a:bodyPr vert="horz" wrap="square" lIns="0" tIns="0" rIns="0" bIns="0" rtlCol="0">
            <a:spAutoFit/>
          </a:bodyPr>
          <a:lstStyle/>
          <a:p>
            <a:pPr marL="64135">
              <a:lnSpc>
                <a:spcPct val="100000"/>
              </a:lnSpc>
            </a:pPr>
            <a:r>
              <a:rPr sz="1150" i="1" spc="5" dirty="0">
                <a:latin typeface="Times New Roman" panose="02020603050405020304"/>
                <a:cs typeface="Times New Roman" panose="02020603050405020304"/>
              </a:rPr>
              <a:t>ux</a:t>
            </a:r>
            <a:endParaRPr sz="1150">
              <a:latin typeface="Times New Roman" panose="02020603050405020304"/>
              <a:cs typeface="Times New Roman" panose="02020603050405020304"/>
            </a:endParaRPr>
          </a:p>
          <a:p>
            <a:pPr marL="12700">
              <a:lnSpc>
                <a:spcPct val="100000"/>
              </a:lnSpc>
              <a:spcBef>
                <a:spcPts val="15"/>
              </a:spcBef>
            </a:pPr>
            <a:r>
              <a:rPr sz="1150" spc="5" dirty="0">
                <a:latin typeface="Times New Roman" panose="02020603050405020304"/>
                <a:cs typeface="Times New Roman" panose="02020603050405020304"/>
              </a:rPr>
              <a:t>2</a:t>
            </a:r>
            <a:r>
              <a:rPr sz="1150" spc="-130" dirty="0">
                <a:latin typeface="Times New Roman" panose="02020603050405020304"/>
                <a:cs typeface="Times New Roman" panose="02020603050405020304"/>
              </a:rPr>
              <a:t> </a:t>
            </a:r>
            <a:r>
              <a:rPr sz="1150" i="1" spc="10" dirty="0">
                <a:latin typeface="Times New Roman" panose="02020603050405020304"/>
                <a:cs typeface="Times New Roman" panose="02020603050405020304"/>
              </a:rPr>
              <a:t>K</a:t>
            </a:r>
            <a:endParaRPr sz="1150">
              <a:latin typeface="Times New Roman" panose="02020603050405020304"/>
              <a:cs typeface="Times New Roman" panose="02020603050405020304"/>
            </a:endParaRPr>
          </a:p>
        </p:txBody>
      </p:sp>
      <p:sp>
        <p:nvSpPr>
          <p:cNvPr id="11" name="object 11"/>
          <p:cNvSpPr txBox="1"/>
          <p:nvPr/>
        </p:nvSpPr>
        <p:spPr>
          <a:xfrm>
            <a:off x="5611495" y="5161279"/>
            <a:ext cx="659765" cy="408305"/>
          </a:xfrm>
          <a:prstGeom prst="rect">
            <a:avLst/>
          </a:prstGeom>
        </p:spPr>
        <p:txBody>
          <a:bodyPr vert="horz" wrap="square" lIns="0" tIns="0" rIns="0" bIns="0" rtlCol="0">
            <a:spAutoFit/>
          </a:bodyPr>
          <a:lstStyle/>
          <a:p>
            <a:pPr marL="12700">
              <a:lnSpc>
                <a:spcPct val="100000"/>
              </a:lnSpc>
            </a:pPr>
            <a:r>
              <a:rPr sz="2000" i="1" dirty="0">
                <a:latin typeface="Times New Roman" panose="02020603050405020304"/>
                <a:cs typeface="Times New Roman" panose="02020603050405020304"/>
              </a:rPr>
              <a:t>f</a:t>
            </a:r>
            <a:r>
              <a:rPr sz="2000" i="1" spc="40" dirty="0">
                <a:latin typeface="Times New Roman" panose="02020603050405020304"/>
                <a:cs typeface="Times New Roman" panose="02020603050405020304"/>
              </a:rPr>
              <a:t> </a:t>
            </a:r>
            <a:r>
              <a:rPr sz="2650" spc="-120" dirty="0">
                <a:latin typeface="Symbol" panose="05050102010706020507"/>
                <a:cs typeface="Symbol" panose="05050102010706020507"/>
              </a:rPr>
              <a:t></a:t>
            </a:r>
            <a:r>
              <a:rPr sz="2000" i="1" dirty="0">
                <a:latin typeface="Times New Roman" panose="02020603050405020304"/>
                <a:cs typeface="Times New Roman" panose="02020603050405020304"/>
              </a:rPr>
              <a:t>x</a:t>
            </a:r>
            <a:r>
              <a:rPr sz="2000" i="1" spc="-325" dirty="0">
                <a:latin typeface="Times New Roman" panose="02020603050405020304"/>
                <a:cs typeface="Times New Roman" panose="02020603050405020304"/>
              </a:rPr>
              <a:t> </a:t>
            </a:r>
            <a:r>
              <a:rPr sz="2650" spc="-500" dirty="0">
                <a:latin typeface="Symbol" panose="05050102010706020507"/>
                <a:cs typeface="Symbol" panose="05050102010706020507"/>
              </a:rPr>
              <a:t></a:t>
            </a:r>
            <a:r>
              <a:rPr sz="2000" i="1" dirty="0">
                <a:latin typeface="Times New Roman" panose="02020603050405020304"/>
                <a:cs typeface="Times New Roman" panose="02020603050405020304"/>
              </a:rPr>
              <a:t>W</a:t>
            </a:r>
            <a:endParaRPr sz="2000">
              <a:latin typeface="Times New Roman" panose="02020603050405020304"/>
              <a:cs typeface="Times New Roman" panose="02020603050405020304"/>
            </a:endParaRPr>
          </a:p>
        </p:txBody>
      </p:sp>
      <p:sp>
        <p:nvSpPr>
          <p:cNvPr id="12" name="object 12"/>
          <p:cNvSpPr txBox="1"/>
          <p:nvPr/>
        </p:nvSpPr>
        <p:spPr>
          <a:xfrm>
            <a:off x="4774819" y="5441950"/>
            <a:ext cx="344170" cy="316865"/>
          </a:xfrm>
          <a:prstGeom prst="rect">
            <a:avLst/>
          </a:prstGeom>
        </p:spPr>
        <p:txBody>
          <a:bodyPr vert="horz" wrap="square" lIns="0" tIns="0" rIns="0" bIns="0" rtlCol="0">
            <a:spAutoFit/>
          </a:bodyPr>
          <a:lstStyle/>
          <a:p>
            <a:pPr marL="12700">
              <a:lnSpc>
                <a:spcPct val="100000"/>
              </a:lnSpc>
            </a:pPr>
            <a:r>
              <a:rPr sz="2000" spc="165" dirty="0">
                <a:latin typeface="Times New Roman" panose="02020603050405020304"/>
                <a:cs typeface="Times New Roman" panose="02020603050405020304"/>
              </a:rPr>
              <a:t>2</a:t>
            </a:r>
            <a:r>
              <a:rPr sz="2000" i="1" dirty="0">
                <a:latin typeface="Times New Roman" panose="02020603050405020304"/>
                <a:cs typeface="Times New Roman" panose="02020603050405020304"/>
              </a:rPr>
              <a:t>K</a:t>
            </a:r>
            <a:endParaRPr sz="2000">
              <a:latin typeface="Times New Roman" panose="02020603050405020304"/>
              <a:cs typeface="Times New Roman" panose="02020603050405020304"/>
            </a:endParaRPr>
          </a:p>
        </p:txBody>
      </p:sp>
      <p:sp>
        <p:nvSpPr>
          <p:cNvPr id="13" name="object 13"/>
          <p:cNvSpPr txBox="1"/>
          <p:nvPr/>
        </p:nvSpPr>
        <p:spPr>
          <a:xfrm>
            <a:off x="3981564" y="5161279"/>
            <a:ext cx="723265" cy="408305"/>
          </a:xfrm>
          <a:prstGeom prst="rect">
            <a:avLst/>
          </a:prstGeom>
        </p:spPr>
        <p:txBody>
          <a:bodyPr vert="horz" wrap="square" lIns="0" tIns="0" rIns="0" bIns="0" rtlCol="0">
            <a:spAutoFit/>
          </a:bodyPr>
          <a:lstStyle/>
          <a:p>
            <a:pPr marL="12700">
              <a:lnSpc>
                <a:spcPct val="100000"/>
              </a:lnSpc>
            </a:pPr>
            <a:r>
              <a:rPr sz="2000" i="1" dirty="0">
                <a:latin typeface="Times New Roman" panose="02020603050405020304"/>
                <a:cs typeface="Times New Roman" panose="02020603050405020304"/>
              </a:rPr>
              <a:t>F</a:t>
            </a:r>
            <a:r>
              <a:rPr sz="2000" i="1" spc="-195" dirty="0">
                <a:latin typeface="Times New Roman" panose="02020603050405020304"/>
                <a:cs typeface="Times New Roman" panose="02020603050405020304"/>
              </a:rPr>
              <a:t> </a:t>
            </a:r>
            <a:r>
              <a:rPr sz="2650" spc="-285" dirty="0">
                <a:latin typeface="Symbol" panose="05050102010706020507"/>
                <a:cs typeface="Symbol" panose="05050102010706020507"/>
              </a:rPr>
              <a:t></a:t>
            </a:r>
            <a:r>
              <a:rPr sz="2000" i="1" dirty="0">
                <a:latin typeface="Times New Roman" panose="02020603050405020304"/>
                <a:cs typeface="Times New Roman" panose="02020603050405020304"/>
              </a:rPr>
              <a:t>u</a:t>
            </a:r>
            <a:r>
              <a:rPr sz="2000" i="1" spc="-270" dirty="0">
                <a:latin typeface="Times New Roman" panose="02020603050405020304"/>
                <a:cs typeface="Times New Roman" panose="02020603050405020304"/>
              </a:rPr>
              <a:t> </a:t>
            </a:r>
            <a:r>
              <a:rPr sz="2650" spc="-185" dirty="0">
                <a:latin typeface="Symbol" panose="05050102010706020507"/>
                <a:cs typeface="Symbol" panose="05050102010706020507"/>
              </a:rPr>
              <a:t></a:t>
            </a:r>
            <a:r>
              <a:rPr sz="2650" spc="-345" dirty="0">
                <a:latin typeface="Times New Roman" panose="02020603050405020304"/>
                <a:cs typeface="Times New Roman" panose="02020603050405020304"/>
              </a:rPr>
              <a:t> </a:t>
            </a:r>
            <a:r>
              <a:rPr sz="2000" dirty="0">
                <a:latin typeface="Symbol" panose="05050102010706020507"/>
                <a:cs typeface="Symbol" panose="05050102010706020507"/>
              </a:rPr>
              <a:t></a:t>
            </a:r>
            <a:endParaRPr sz="2000">
              <a:latin typeface="Symbol" panose="05050102010706020507"/>
              <a:cs typeface="Symbol" panose="05050102010706020507"/>
            </a:endParaRPr>
          </a:p>
        </p:txBody>
      </p:sp>
      <p:sp>
        <p:nvSpPr>
          <p:cNvPr id="14" name="object 14"/>
          <p:cNvSpPr txBox="1"/>
          <p:nvPr/>
        </p:nvSpPr>
        <p:spPr>
          <a:xfrm>
            <a:off x="5796660" y="6106921"/>
            <a:ext cx="455295" cy="432434"/>
          </a:xfrm>
          <a:prstGeom prst="rect">
            <a:avLst/>
          </a:prstGeom>
        </p:spPr>
        <p:txBody>
          <a:bodyPr vert="horz" wrap="square" lIns="0" tIns="0" rIns="0" bIns="0" rtlCol="0">
            <a:spAutoFit/>
          </a:bodyPr>
          <a:lstStyle/>
          <a:p>
            <a:pPr marL="12700">
              <a:lnSpc>
                <a:spcPct val="100000"/>
              </a:lnSpc>
              <a:tabLst>
                <a:tab pos="358775" algn="l"/>
              </a:tabLst>
            </a:pPr>
            <a:r>
              <a:rPr sz="2800" spc="-285" dirty="0">
                <a:latin typeface="Symbol" panose="05050102010706020507"/>
                <a:cs typeface="Symbol" panose="05050102010706020507"/>
              </a:rPr>
              <a:t></a:t>
            </a:r>
            <a:r>
              <a:rPr sz="2800" spc="-285" dirty="0">
                <a:latin typeface="Times New Roman" panose="02020603050405020304"/>
                <a:cs typeface="Times New Roman" panose="02020603050405020304"/>
              </a:rPr>
              <a:t>	</a:t>
            </a:r>
            <a:r>
              <a:rPr sz="2800" spc="-285" dirty="0">
                <a:latin typeface="Symbol" panose="05050102010706020507"/>
                <a:cs typeface="Symbol" panose="05050102010706020507"/>
              </a:rPr>
              <a:t></a:t>
            </a:r>
            <a:endParaRPr sz="2800">
              <a:latin typeface="Symbol" panose="05050102010706020507"/>
              <a:cs typeface="Symbol" panose="05050102010706020507"/>
            </a:endParaRPr>
          </a:p>
        </p:txBody>
      </p:sp>
      <p:sp>
        <p:nvSpPr>
          <p:cNvPr id="15" name="object 15"/>
          <p:cNvSpPr txBox="1"/>
          <p:nvPr/>
        </p:nvSpPr>
        <p:spPr>
          <a:xfrm>
            <a:off x="9285109" y="6288023"/>
            <a:ext cx="129539" cy="328295"/>
          </a:xfrm>
          <a:prstGeom prst="rect">
            <a:avLst/>
          </a:prstGeom>
        </p:spPr>
        <p:txBody>
          <a:bodyPr vert="horz" wrap="square" lIns="0" tIns="0" rIns="0" bIns="0" rtlCol="0">
            <a:spAutoFit/>
          </a:bodyPr>
          <a:lstStyle/>
          <a:p>
            <a:pPr marL="12700">
              <a:lnSpc>
                <a:spcPct val="100000"/>
              </a:lnSpc>
            </a:pPr>
            <a:r>
              <a:rPr sz="2100" spc="10" dirty="0">
                <a:latin typeface="Symbol" panose="05050102010706020507"/>
                <a:cs typeface="Symbol" panose="05050102010706020507"/>
              </a:rPr>
              <a:t></a:t>
            </a:r>
            <a:endParaRPr sz="2100">
              <a:latin typeface="Symbol" panose="05050102010706020507"/>
              <a:cs typeface="Symbol" panose="05050102010706020507"/>
            </a:endParaRPr>
          </a:p>
        </p:txBody>
      </p:sp>
      <p:sp>
        <p:nvSpPr>
          <p:cNvPr id="16" name="object 16"/>
          <p:cNvSpPr txBox="1"/>
          <p:nvPr/>
        </p:nvSpPr>
        <p:spPr>
          <a:xfrm>
            <a:off x="9285109" y="6459473"/>
            <a:ext cx="129539" cy="328295"/>
          </a:xfrm>
          <a:prstGeom prst="rect">
            <a:avLst/>
          </a:prstGeom>
        </p:spPr>
        <p:txBody>
          <a:bodyPr vert="horz" wrap="square" lIns="0" tIns="0" rIns="0" bIns="0" rtlCol="0">
            <a:spAutoFit/>
          </a:bodyPr>
          <a:lstStyle/>
          <a:p>
            <a:pPr marL="12700">
              <a:lnSpc>
                <a:spcPct val="100000"/>
              </a:lnSpc>
            </a:pPr>
            <a:r>
              <a:rPr sz="2100" spc="10" dirty="0">
                <a:latin typeface="Symbol" panose="05050102010706020507"/>
                <a:cs typeface="Symbol" panose="05050102010706020507"/>
              </a:rPr>
              <a:t></a:t>
            </a:r>
            <a:endParaRPr sz="2100">
              <a:latin typeface="Symbol" panose="05050102010706020507"/>
              <a:cs typeface="Symbol" panose="05050102010706020507"/>
            </a:endParaRPr>
          </a:p>
        </p:txBody>
      </p:sp>
      <p:sp>
        <p:nvSpPr>
          <p:cNvPr id="17" name="object 17"/>
          <p:cNvSpPr txBox="1"/>
          <p:nvPr/>
        </p:nvSpPr>
        <p:spPr>
          <a:xfrm>
            <a:off x="9285109" y="6028169"/>
            <a:ext cx="129539" cy="328295"/>
          </a:xfrm>
          <a:prstGeom prst="rect">
            <a:avLst/>
          </a:prstGeom>
        </p:spPr>
        <p:txBody>
          <a:bodyPr vert="horz" wrap="square" lIns="0" tIns="0" rIns="0" bIns="0" rtlCol="0">
            <a:spAutoFit/>
          </a:bodyPr>
          <a:lstStyle/>
          <a:p>
            <a:pPr marL="12700">
              <a:lnSpc>
                <a:spcPct val="100000"/>
              </a:lnSpc>
            </a:pPr>
            <a:r>
              <a:rPr sz="2100" spc="10" dirty="0">
                <a:latin typeface="Symbol" panose="05050102010706020507"/>
                <a:cs typeface="Symbol" panose="05050102010706020507"/>
              </a:rPr>
              <a:t></a:t>
            </a:r>
            <a:endParaRPr sz="2100">
              <a:latin typeface="Symbol" panose="05050102010706020507"/>
              <a:cs typeface="Symbol" panose="05050102010706020507"/>
            </a:endParaRPr>
          </a:p>
        </p:txBody>
      </p:sp>
      <p:sp>
        <p:nvSpPr>
          <p:cNvPr id="18" name="object 18"/>
          <p:cNvSpPr txBox="1"/>
          <p:nvPr/>
        </p:nvSpPr>
        <p:spPr>
          <a:xfrm>
            <a:off x="4937899" y="6288023"/>
            <a:ext cx="129539" cy="328295"/>
          </a:xfrm>
          <a:prstGeom prst="rect">
            <a:avLst/>
          </a:prstGeom>
        </p:spPr>
        <p:txBody>
          <a:bodyPr vert="horz" wrap="square" lIns="0" tIns="0" rIns="0" bIns="0" rtlCol="0">
            <a:spAutoFit/>
          </a:bodyPr>
          <a:lstStyle/>
          <a:p>
            <a:pPr marL="12700">
              <a:lnSpc>
                <a:spcPct val="100000"/>
              </a:lnSpc>
            </a:pPr>
            <a:r>
              <a:rPr sz="2100" spc="10" dirty="0">
                <a:latin typeface="Symbol" panose="05050102010706020507"/>
                <a:cs typeface="Symbol" panose="05050102010706020507"/>
              </a:rPr>
              <a:t></a:t>
            </a:r>
            <a:endParaRPr sz="2100">
              <a:latin typeface="Symbol" panose="05050102010706020507"/>
              <a:cs typeface="Symbol" panose="05050102010706020507"/>
            </a:endParaRPr>
          </a:p>
        </p:txBody>
      </p:sp>
      <p:sp>
        <p:nvSpPr>
          <p:cNvPr id="19" name="object 19"/>
          <p:cNvSpPr txBox="1"/>
          <p:nvPr/>
        </p:nvSpPr>
        <p:spPr>
          <a:xfrm>
            <a:off x="5325745" y="6030976"/>
            <a:ext cx="299085" cy="202565"/>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K</a:t>
            </a:r>
            <a:r>
              <a:rPr sz="1250" i="1" spc="-185" dirty="0">
                <a:latin typeface="Times New Roman" panose="02020603050405020304"/>
                <a:cs typeface="Times New Roman" panose="02020603050405020304"/>
              </a:rPr>
              <a:t> </a:t>
            </a:r>
            <a:r>
              <a:rPr sz="1250" spc="-120" dirty="0">
                <a:latin typeface="Symbol" panose="05050102010706020507"/>
                <a:cs typeface="Symbol" panose="05050102010706020507"/>
              </a:rPr>
              <a:t></a:t>
            </a:r>
            <a:r>
              <a:rPr sz="1250" spc="-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20" name="object 20"/>
          <p:cNvSpPr txBox="1"/>
          <p:nvPr/>
        </p:nvSpPr>
        <p:spPr>
          <a:xfrm>
            <a:off x="5337949" y="6564376"/>
            <a:ext cx="266065" cy="202565"/>
          </a:xfrm>
          <a:prstGeom prst="rect">
            <a:avLst/>
          </a:prstGeom>
        </p:spPr>
        <p:txBody>
          <a:bodyPr vert="horz" wrap="square" lIns="0" tIns="0" rIns="0" bIns="0" rtlCol="0">
            <a:spAutoFit/>
          </a:bodyPr>
          <a:lstStyle/>
          <a:p>
            <a:pPr marL="12700">
              <a:lnSpc>
                <a:spcPct val="100000"/>
              </a:lnSpc>
            </a:pPr>
            <a:r>
              <a:rPr sz="1250" i="1" spc="30" dirty="0">
                <a:latin typeface="Times New Roman" panose="02020603050405020304"/>
                <a:cs typeface="Times New Roman" panose="02020603050405020304"/>
              </a:rPr>
              <a:t>x</a:t>
            </a:r>
            <a:r>
              <a:rPr sz="1250" spc="-10" dirty="0">
                <a:latin typeface="Symbol" panose="05050102010706020507"/>
                <a:cs typeface="Symbol" panose="05050102010706020507"/>
              </a:rPr>
              <a:t></a:t>
            </a:r>
            <a:r>
              <a:rPr sz="1250" spc="-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21" name="object 21"/>
          <p:cNvSpPr txBox="1"/>
          <p:nvPr/>
        </p:nvSpPr>
        <p:spPr>
          <a:xfrm>
            <a:off x="7334389" y="6030976"/>
            <a:ext cx="299720" cy="202565"/>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K</a:t>
            </a:r>
            <a:r>
              <a:rPr sz="1250" i="1" spc="-185" dirty="0">
                <a:latin typeface="Times New Roman" panose="02020603050405020304"/>
                <a:cs typeface="Times New Roman" panose="02020603050405020304"/>
              </a:rPr>
              <a:t> </a:t>
            </a:r>
            <a:r>
              <a:rPr sz="1250" spc="-114" dirty="0">
                <a:latin typeface="Symbol" panose="05050102010706020507"/>
                <a:cs typeface="Symbol" panose="05050102010706020507"/>
              </a:rPr>
              <a:t></a:t>
            </a:r>
            <a:r>
              <a:rPr sz="1250" spc="-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22" name="object 22"/>
          <p:cNvSpPr txBox="1"/>
          <p:nvPr/>
        </p:nvSpPr>
        <p:spPr>
          <a:xfrm>
            <a:off x="7346581" y="6564376"/>
            <a:ext cx="266700" cy="202565"/>
          </a:xfrm>
          <a:prstGeom prst="rect">
            <a:avLst/>
          </a:prstGeom>
        </p:spPr>
        <p:txBody>
          <a:bodyPr vert="horz" wrap="square" lIns="0" tIns="0" rIns="0" bIns="0" rtlCol="0">
            <a:spAutoFit/>
          </a:bodyPr>
          <a:lstStyle/>
          <a:p>
            <a:pPr marL="12700">
              <a:lnSpc>
                <a:spcPct val="100000"/>
              </a:lnSpc>
            </a:pPr>
            <a:r>
              <a:rPr sz="1250" i="1" spc="30" dirty="0">
                <a:latin typeface="Times New Roman" panose="02020603050405020304"/>
                <a:cs typeface="Times New Roman" panose="02020603050405020304"/>
              </a:rPr>
              <a:t>x</a:t>
            </a:r>
            <a:r>
              <a:rPr sz="1250" spc="-5" dirty="0">
                <a:latin typeface="Symbol" panose="05050102010706020507"/>
                <a:cs typeface="Symbol" panose="05050102010706020507"/>
              </a:rPr>
              <a:t></a:t>
            </a:r>
            <a:r>
              <a:rPr sz="1250" spc="-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23" name="object 23"/>
          <p:cNvSpPr txBox="1"/>
          <p:nvPr/>
        </p:nvSpPr>
        <p:spPr>
          <a:xfrm>
            <a:off x="8755519" y="6139688"/>
            <a:ext cx="532765" cy="253365"/>
          </a:xfrm>
          <a:prstGeom prst="rect">
            <a:avLst/>
          </a:prstGeom>
        </p:spPr>
        <p:txBody>
          <a:bodyPr vert="horz" wrap="square" lIns="0" tIns="0" rIns="0" bIns="0" rtlCol="0">
            <a:spAutoFit/>
          </a:bodyPr>
          <a:lstStyle/>
          <a:p>
            <a:pPr marL="12700">
              <a:lnSpc>
                <a:spcPct val="100000"/>
              </a:lnSpc>
            </a:pPr>
            <a:r>
              <a:rPr sz="1250" i="1" spc="55" dirty="0">
                <a:latin typeface="Times New Roman" panose="02020603050405020304"/>
                <a:cs typeface="Times New Roman" panose="02020603050405020304"/>
              </a:rPr>
              <a:t>u</a:t>
            </a:r>
            <a:r>
              <a:rPr sz="1600" spc="-105" dirty="0">
                <a:latin typeface="Symbol" panose="05050102010706020507"/>
                <a:cs typeface="Symbol" panose="05050102010706020507"/>
              </a:rPr>
              <a:t></a:t>
            </a:r>
            <a:r>
              <a:rPr sz="1250" spc="80" dirty="0">
                <a:latin typeface="Times New Roman" panose="02020603050405020304"/>
                <a:cs typeface="Times New Roman" panose="02020603050405020304"/>
              </a:rPr>
              <a:t>2</a:t>
            </a:r>
            <a:r>
              <a:rPr sz="1250" i="1" spc="30" dirty="0">
                <a:latin typeface="Times New Roman" panose="02020603050405020304"/>
                <a:cs typeface="Times New Roman" panose="02020603050405020304"/>
              </a:rPr>
              <a:t>x</a:t>
            </a:r>
            <a:r>
              <a:rPr sz="1250" spc="-95" dirty="0">
                <a:latin typeface="Symbol" panose="05050102010706020507"/>
                <a:cs typeface="Symbol" panose="05050102010706020507"/>
              </a:rPr>
              <a:t></a:t>
            </a:r>
            <a:r>
              <a:rPr sz="1250" spc="-40" dirty="0">
                <a:latin typeface="Times New Roman" panose="02020603050405020304"/>
                <a:cs typeface="Times New Roman" panose="02020603050405020304"/>
              </a:rPr>
              <a:t>1</a:t>
            </a:r>
            <a:r>
              <a:rPr sz="1600" spc="-155" dirty="0">
                <a:latin typeface="Symbol" panose="05050102010706020507"/>
                <a:cs typeface="Symbol" panose="05050102010706020507"/>
              </a:rPr>
              <a:t></a:t>
            </a:r>
            <a:endParaRPr sz="1600">
              <a:latin typeface="Symbol" panose="05050102010706020507"/>
              <a:cs typeface="Symbol" panose="05050102010706020507"/>
            </a:endParaRPr>
          </a:p>
        </p:txBody>
      </p:sp>
      <p:sp>
        <p:nvSpPr>
          <p:cNvPr id="24" name="object 24"/>
          <p:cNvSpPr txBox="1"/>
          <p:nvPr/>
        </p:nvSpPr>
        <p:spPr>
          <a:xfrm>
            <a:off x="8706751" y="6373114"/>
            <a:ext cx="218440" cy="202565"/>
          </a:xfrm>
          <a:prstGeom prst="rect">
            <a:avLst/>
          </a:prstGeom>
        </p:spPr>
        <p:txBody>
          <a:bodyPr vert="horz" wrap="square" lIns="0" tIns="0" rIns="0" bIns="0" rtlCol="0">
            <a:spAutoFit/>
          </a:bodyPr>
          <a:lstStyle/>
          <a:p>
            <a:pPr marL="12700">
              <a:lnSpc>
                <a:spcPct val="100000"/>
              </a:lnSpc>
            </a:pPr>
            <a:r>
              <a:rPr sz="1250" spc="55" dirty="0">
                <a:latin typeface="Times New Roman" panose="02020603050405020304"/>
                <a:cs typeface="Times New Roman" panose="02020603050405020304"/>
              </a:rPr>
              <a:t>2</a:t>
            </a:r>
            <a:r>
              <a:rPr sz="1250" i="1" spc="-5" dirty="0">
                <a:latin typeface="Times New Roman" panose="02020603050405020304"/>
                <a:cs typeface="Times New Roman" panose="02020603050405020304"/>
              </a:rPr>
              <a:t>K</a:t>
            </a:r>
            <a:endParaRPr sz="1250">
              <a:latin typeface="Times New Roman" panose="02020603050405020304"/>
              <a:cs typeface="Times New Roman" panose="02020603050405020304"/>
            </a:endParaRPr>
          </a:p>
        </p:txBody>
      </p:sp>
      <p:sp>
        <p:nvSpPr>
          <p:cNvPr id="25" name="object 25"/>
          <p:cNvSpPr txBox="1"/>
          <p:nvPr/>
        </p:nvSpPr>
        <p:spPr>
          <a:xfrm>
            <a:off x="6442849" y="6139688"/>
            <a:ext cx="388620" cy="253365"/>
          </a:xfrm>
          <a:prstGeom prst="rect">
            <a:avLst/>
          </a:prstGeom>
        </p:spPr>
        <p:txBody>
          <a:bodyPr vert="horz" wrap="square" lIns="0" tIns="0" rIns="0" bIns="0" rtlCol="0">
            <a:spAutoFit/>
          </a:bodyPr>
          <a:lstStyle/>
          <a:p>
            <a:pPr marL="12700">
              <a:lnSpc>
                <a:spcPct val="100000"/>
              </a:lnSpc>
            </a:pPr>
            <a:r>
              <a:rPr sz="1250" i="1" spc="60" dirty="0">
                <a:latin typeface="Times New Roman" panose="02020603050405020304"/>
                <a:cs typeface="Times New Roman" panose="02020603050405020304"/>
              </a:rPr>
              <a:t>u</a:t>
            </a:r>
            <a:r>
              <a:rPr sz="1600" spc="-110" dirty="0">
                <a:latin typeface="Symbol" panose="05050102010706020507"/>
                <a:cs typeface="Symbol" panose="05050102010706020507"/>
              </a:rPr>
              <a:t></a:t>
            </a:r>
            <a:r>
              <a:rPr sz="1250" spc="80" dirty="0">
                <a:latin typeface="Times New Roman" panose="02020603050405020304"/>
                <a:cs typeface="Times New Roman" panose="02020603050405020304"/>
              </a:rPr>
              <a:t>2</a:t>
            </a:r>
            <a:r>
              <a:rPr sz="1250" i="1" spc="80" dirty="0">
                <a:latin typeface="Times New Roman" panose="02020603050405020304"/>
                <a:cs typeface="Times New Roman" panose="02020603050405020304"/>
              </a:rPr>
              <a:t>x</a:t>
            </a:r>
            <a:r>
              <a:rPr sz="1600" spc="-155" dirty="0">
                <a:latin typeface="Symbol" panose="05050102010706020507"/>
                <a:cs typeface="Symbol" panose="05050102010706020507"/>
              </a:rPr>
              <a:t></a:t>
            </a:r>
            <a:endParaRPr sz="1600">
              <a:latin typeface="Symbol" panose="05050102010706020507"/>
              <a:cs typeface="Symbol" panose="05050102010706020507"/>
            </a:endParaRPr>
          </a:p>
        </p:txBody>
      </p:sp>
      <p:sp>
        <p:nvSpPr>
          <p:cNvPr id="26" name="object 26"/>
          <p:cNvSpPr txBox="1"/>
          <p:nvPr/>
        </p:nvSpPr>
        <p:spPr>
          <a:xfrm>
            <a:off x="6394081" y="6373114"/>
            <a:ext cx="219075" cy="202565"/>
          </a:xfrm>
          <a:prstGeom prst="rect">
            <a:avLst/>
          </a:prstGeom>
        </p:spPr>
        <p:txBody>
          <a:bodyPr vert="horz" wrap="square" lIns="0" tIns="0" rIns="0" bIns="0" rtlCol="0">
            <a:spAutoFit/>
          </a:bodyPr>
          <a:lstStyle/>
          <a:p>
            <a:pPr marL="12700">
              <a:lnSpc>
                <a:spcPct val="100000"/>
              </a:lnSpc>
            </a:pPr>
            <a:r>
              <a:rPr sz="1250" spc="60" dirty="0">
                <a:latin typeface="Times New Roman" panose="02020603050405020304"/>
                <a:cs typeface="Times New Roman" panose="02020603050405020304"/>
              </a:rPr>
              <a:t>2</a:t>
            </a:r>
            <a:r>
              <a:rPr sz="1250" i="1" spc="-5" dirty="0">
                <a:latin typeface="Times New Roman" panose="02020603050405020304"/>
                <a:cs typeface="Times New Roman" panose="02020603050405020304"/>
              </a:rPr>
              <a:t>K</a:t>
            </a:r>
            <a:endParaRPr sz="1250">
              <a:latin typeface="Times New Roman" panose="02020603050405020304"/>
              <a:cs typeface="Times New Roman" panose="02020603050405020304"/>
            </a:endParaRPr>
          </a:p>
        </p:txBody>
      </p:sp>
      <p:sp>
        <p:nvSpPr>
          <p:cNvPr id="27" name="object 27"/>
          <p:cNvSpPr txBox="1"/>
          <p:nvPr/>
        </p:nvSpPr>
        <p:spPr>
          <a:xfrm>
            <a:off x="6863474" y="6057646"/>
            <a:ext cx="1889125" cy="555625"/>
          </a:xfrm>
          <a:prstGeom prst="rect">
            <a:avLst/>
          </a:prstGeom>
        </p:spPr>
        <p:txBody>
          <a:bodyPr vert="horz" wrap="square" lIns="0" tIns="0" rIns="0" bIns="0" rtlCol="0">
            <a:spAutoFit/>
          </a:bodyPr>
          <a:lstStyle/>
          <a:p>
            <a:pPr marL="12700">
              <a:lnSpc>
                <a:spcPct val="100000"/>
              </a:lnSpc>
            </a:pPr>
            <a:r>
              <a:rPr sz="2100" spc="15" dirty="0">
                <a:latin typeface="Symbol" panose="05050102010706020507"/>
                <a:cs typeface="Symbol" panose="05050102010706020507"/>
              </a:rPr>
              <a:t></a:t>
            </a:r>
            <a:r>
              <a:rPr sz="2100" spc="-204" dirty="0">
                <a:latin typeface="Times New Roman" panose="02020603050405020304"/>
                <a:cs typeface="Times New Roman" panose="02020603050405020304"/>
              </a:rPr>
              <a:t> </a:t>
            </a:r>
            <a:r>
              <a:rPr sz="3150" u="sng" spc="-172" baseline="36000" dirty="0">
                <a:latin typeface="Times New Roman" panose="02020603050405020304"/>
                <a:cs typeface="Times New Roman" panose="02020603050405020304"/>
              </a:rPr>
              <a:t> </a:t>
            </a:r>
            <a:r>
              <a:rPr sz="3150" u="sng" spc="22" baseline="36000" dirty="0">
                <a:latin typeface="Times New Roman" panose="02020603050405020304"/>
                <a:cs typeface="Times New Roman" panose="02020603050405020304"/>
              </a:rPr>
              <a:t>1</a:t>
            </a:r>
            <a:r>
              <a:rPr sz="3150" spc="202" baseline="36000" dirty="0">
                <a:latin typeface="Times New Roman" panose="02020603050405020304"/>
                <a:cs typeface="Times New Roman" panose="02020603050405020304"/>
              </a:rPr>
              <a:t> </a:t>
            </a:r>
            <a:r>
              <a:rPr sz="4800" spc="-7" baseline="-9000" dirty="0">
                <a:latin typeface="Symbol" panose="05050102010706020507"/>
                <a:cs typeface="Symbol" panose="05050102010706020507"/>
              </a:rPr>
              <a:t></a:t>
            </a:r>
            <a:r>
              <a:rPr sz="4800" spc="-472" baseline="-9000" dirty="0">
                <a:latin typeface="Times New Roman" panose="02020603050405020304"/>
                <a:cs typeface="Times New Roman" panose="02020603050405020304"/>
              </a:rPr>
              <a:t> </a:t>
            </a:r>
            <a:r>
              <a:rPr sz="2100" i="1" spc="5" dirty="0">
                <a:latin typeface="Times New Roman" panose="02020603050405020304"/>
                <a:cs typeface="Times New Roman" panose="02020603050405020304"/>
              </a:rPr>
              <a:t>f</a:t>
            </a:r>
            <a:r>
              <a:rPr sz="2100" i="1" spc="-105" dirty="0">
                <a:latin typeface="Times New Roman" panose="02020603050405020304"/>
                <a:cs typeface="Times New Roman" panose="02020603050405020304"/>
              </a:rPr>
              <a:t> </a:t>
            </a:r>
            <a:r>
              <a:rPr sz="2800" spc="-315" dirty="0">
                <a:latin typeface="Symbol" panose="05050102010706020507"/>
                <a:cs typeface="Symbol" panose="05050102010706020507"/>
              </a:rPr>
              <a:t></a:t>
            </a:r>
            <a:r>
              <a:rPr sz="2100" spc="65" dirty="0">
                <a:latin typeface="Times New Roman" panose="02020603050405020304"/>
                <a:cs typeface="Times New Roman" panose="02020603050405020304"/>
              </a:rPr>
              <a:t>2</a:t>
            </a:r>
            <a:r>
              <a:rPr sz="2100" i="1" spc="10" dirty="0">
                <a:latin typeface="Times New Roman" panose="02020603050405020304"/>
                <a:cs typeface="Times New Roman" panose="02020603050405020304"/>
              </a:rPr>
              <a:t>x</a:t>
            </a:r>
            <a:r>
              <a:rPr sz="2100" i="1" spc="-229" dirty="0">
                <a:latin typeface="Times New Roman" panose="02020603050405020304"/>
                <a:cs typeface="Times New Roman" panose="02020603050405020304"/>
              </a:rPr>
              <a:t> </a:t>
            </a:r>
            <a:r>
              <a:rPr sz="2100" spc="80" dirty="0">
                <a:latin typeface="Symbol" panose="05050102010706020507"/>
                <a:cs typeface="Symbol" panose="05050102010706020507"/>
              </a:rPr>
              <a:t></a:t>
            </a:r>
            <a:r>
              <a:rPr sz="2100" spc="-150" dirty="0">
                <a:latin typeface="Times New Roman" panose="02020603050405020304"/>
                <a:cs typeface="Times New Roman" panose="02020603050405020304"/>
              </a:rPr>
              <a:t>1</a:t>
            </a:r>
            <a:r>
              <a:rPr sz="2800" spc="-580" dirty="0">
                <a:latin typeface="Symbol" panose="05050102010706020507"/>
                <a:cs typeface="Symbol" panose="05050102010706020507"/>
              </a:rPr>
              <a:t></a:t>
            </a:r>
            <a:r>
              <a:rPr sz="2100" i="1" spc="25" dirty="0">
                <a:latin typeface="Times New Roman" panose="02020603050405020304"/>
                <a:cs typeface="Times New Roman" panose="02020603050405020304"/>
              </a:rPr>
              <a:t>W</a:t>
            </a:r>
            <a:endParaRPr sz="2100">
              <a:latin typeface="Times New Roman" panose="02020603050405020304"/>
              <a:cs typeface="Times New Roman" panose="02020603050405020304"/>
            </a:endParaRPr>
          </a:p>
        </p:txBody>
      </p:sp>
      <p:sp>
        <p:nvSpPr>
          <p:cNvPr id="28" name="object 28"/>
          <p:cNvSpPr txBox="1"/>
          <p:nvPr/>
        </p:nvSpPr>
        <p:spPr>
          <a:xfrm>
            <a:off x="7077582" y="6409182"/>
            <a:ext cx="206375" cy="332740"/>
          </a:xfrm>
          <a:prstGeom prst="rect">
            <a:avLst/>
          </a:prstGeom>
        </p:spPr>
        <p:txBody>
          <a:bodyPr vert="horz" wrap="square" lIns="0" tIns="0" rIns="0" bIns="0" rtlCol="0">
            <a:spAutoFit/>
          </a:bodyPr>
          <a:lstStyle/>
          <a:p>
            <a:pPr marL="12700">
              <a:lnSpc>
                <a:spcPct val="100000"/>
              </a:lnSpc>
            </a:pPr>
            <a:r>
              <a:rPr sz="2100" i="1" spc="20" dirty="0">
                <a:latin typeface="Times New Roman" panose="02020603050405020304"/>
                <a:cs typeface="Times New Roman" panose="02020603050405020304"/>
              </a:rPr>
              <a:t>K</a:t>
            </a:r>
            <a:endParaRPr sz="2100">
              <a:latin typeface="Times New Roman" panose="02020603050405020304"/>
              <a:cs typeface="Times New Roman" panose="02020603050405020304"/>
            </a:endParaRPr>
          </a:p>
        </p:txBody>
      </p:sp>
      <p:sp>
        <p:nvSpPr>
          <p:cNvPr id="29" name="object 29"/>
          <p:cNvSpPr txBox="1"/>
          <p:nvPr/>
        </p:nvSpPr>
        <p:spPr>
          <a:xfrm>
            <a:off x="4537087" y="6057646"/>
            <a:ext cx="1903095" cy="555625"/>
          </a:xfrm>
          <a:prstGeom prst="rect">
            <a:avLst/>
          </a:prstGeom>
        </p:spPr>
        <p:txBody>
          <a:bodyPr vert="horz" wrap="square" lIns="0" tIns="0" rIns="0" bIns="0" rtlCol="0">
            <a:spAutoFit/>
          </a:bodyPr>
          <a:lstStyle/>
          <a:p>
            <a:pPr marL="12700">
              <a:lnSpc>
                <a:spcPct val="100000"/>
              </a:lnSpc>
              <a:tabLst>
                <a:tab pos="1350645" algn="l"/>
              </a:tabLst>
            </a:pPr>
            <a:r>
              <a:rPr sz="2100" spc="15" dirty="0">
                <a:latin typeface="Symbol" panose="05050102010706020507"/>
                <a:cs typeface="Symbol" panose="05050102010706020507"/>
              </a:rPr>
              <a:t></a:t>
            </a:r>
            <a:r>
              <a:rPr sz="2100" spc="-10" dirty="0">
                <a:latin typeface="Times New Roman" panose="02020603050405020304"/>
                <a:cs typeface="Times New Roman" panose="02020603050405020304"/>
              </a:rPr>
              <a:t> </a:t>
            </a:r>
            <a:r>
              <a:rPr sz="3150" u="sng" spc="22" baseline="36000" dirty="0">
                <a:latin typeface="Times New Roman" panose="02020603050405020304"/>
                <a:cs typeface="Times New Roman" panose="02020603050405020304"/>
              </a:rPr>
              <a:t>1</a:t>
            </a:r>
            <a:r>
              <a:rPr sz="3150" spc="-179" baseline="36000" dirty="0">
                <a:latin typeface="Times New Roman" panose="02020603050405020304"/>
                <a:cs typeface="Times New Roman" panose="02020603050405020304"/>
              </a:rPr>
              <a:t> </a:t>
            </a:r>
            <a:r>
              <a:rPr sz="3150" spc="37" baseline="36000" dirty="0">
                <a:latin typeface="Symbol" panose="05050102010706020507"/>
                <a:cs typeface="Symbol" panose="05050102010706020507"/>
              </a:rPr>
              <a:t></a:t>
            </a:r>
            <a:r>
              <a:rPr sz="3150" u="sng" spc="-172" baseline="36000" dirty="0">
                <a:latin typeface="Times New Roman" panose="02020603050405020304"/>
                <a:cs typeface="Times New Roman" panose="02020603050405020304"/>
              </a:rPr>
              <a:t> </a:t>
            </a:r>
            <a:r>
              <a:rPr sz="3150" u="sng" spc="22" baseline="36000" dirty="0">
                <a:latin typeface="Times New Roman" panose="02020603050405020304"/>
                <a:cs typeface="Times New Roman" panose="02020603050405020304"/>
              </a:rPr>
              <a:t>1</a:t>
            </a:r>
            <a:r>
              <a:rPr sz="3150" spc="209" baseline="36000" dirty="0">
                <a:latin typeface="Times New Roman" panose="02020603050405020304"/>
                <a:cs typeface="Times New Roman" panose="02020603050405020304"/>
              </a:rPr>
              <a:t> </a:t>
            </a:r>
            <a:r>
              <a:rPr sz="4800" spc="-7" baseline="-9000" dirty="0">
                <a:latin typeface="Symbol" panose="05050102010706020507"/>
                <a:cs typeface="Symbol" panose="05050102010706020507"/>
              </a:rPr>
              <a:t></a:t>
            </a:r>
            <a:r>
              <a:rPr sz="4800" spc="-480" baseline="-9000" dirty="0">
                <a:latin typeface="Times New Roman" panose="02020603050405020304"/>
                <a:cs typeface="Times New Roman" panose="02020603050405020304"/>
              </a:rPr>
              <a:t> </a:t>
            </a:r>
            <a:r>
              <a:rPr sz="2100" i="1" spc="5" dirty="0">
                <a:latin typeface="Times New Roman" panose="02020603050405020304"/>
                <a:cs typeface="Times New Roman" panose="02020603050405020304"/>
              </a:rPr>
              <a:t>f</a:t>
            </a:r>
            <a:r>
              <a:rPr sz="2100" i="1" dirty="0">
                <a:latin typeface="Times New Roman" panose="02020603050405020304"/>
                <a:cs typeface="Times New Roman" panose="02020603050405020304"/>
              </a:rPr>
              <a:t>	</a:t>
            </a:r>
            <a:r>
              <a:rPr sz="2100" spc="70" dirty="0">
                <a:latin typeface="Times New Roman" panose="02020603050405020304"/>
                <a:cs typeface="Times New Roman" panose="02020603050405020304"/>
              </a:rPr>
              <a:t>2</a:t>
            </a:r>
            <a:r>
              <a:rPr sz="2100" i="1" spc="10" dirty="0">
                <a:latin typeface="Times New Roman" panose="02020603050405020304"/>
                <a:cs typeface="Times New Roman" panose="02020603050405020304"/>
              </a:rPr>
              <a:t>x</a:t>
            </a:r>
            <a:r>
              <a:rPr sz="2100" i="1" spc="-125" dirty="0">
                <a:latin typeface="Times New Roman" panose="02020603050405020304"/>
                <a:cs typeface="Times New Roman" panose="02020603050405020304"/>
              </a:rPr>
              <a:t> </a:t>
            </a:r>
            <a:r>
              <a:rPr sz="2100" i="1" spc="25" dirty="0">
                <a:latin typeface="Times New Roman" panose="02020603050405020304"/>
                <a:cs typeface="Times New Roman" panose="02020603050405020304"/>
              </a:rPr>
              <a:t>W</a:t>
            </a:r>
            <a:endParaRPr sz="2100">
              <a:latin typeface="Times New Roman" panose="02020603050405020304"/>
              <a:cs typeface="Times New Roman" panose="02020603050405020304"/>
            </a:endParaRPr>
          </a:p>
        </p:txBody>
      </p:sp>
      <p:sp>
        <p:nvSpPr>
          <p:cNvPr id="30" name="object 30"/>
          <p:cNvSpPr txBox="1"/>
          <p:nvPr/>
        </p:nvSpPr>
        <p:spPr>
          <a:xfrm>
            <a:off x="4755007" y="6409182"/>
            <a:ext cx="520065" cy="378460"/>
          </a:xfrm>
          <a:prstGeom prst="rect">
            <a:avLst/>
          </a:prstGeom>
        </p:spPr>
        <p:txBody>
          <a:bodyPr vert="horz" wrap="square" lIns="0" tIns="0" rIns="0" bIns="0" rtlCol="0">
            <a:spAutoFit/>
          </a:bodyPr>
          <a:lstStyle/>
          <a:p>
            <a:pPr marL="12700">
              <a:lnSpc>
                <a:spcPct val="100000"/>
              </a:lnSpc>
            </a:pPr>
            <a:r>
              <a:rPr sz="2100" spc="15" dirty="0">
                <a:latin typeface="Times New Roman" panose="02020603050405020304"/>
                <a:cs typeface="Times New Roman" panose="02020603050405020304"/>
              </a:rPr>
              <a:t>2</a:t>
            </a:r>
            <a:r>
              <a:rPr sz="2100" spc="-150" dirty="0">
                <a:latin typeface="Times New Roman" panose="02020603050405020304"/>
                <a:cs typeface="Times New Roman" panose="02020603050405020304"/>
              </a:rPr>
              <a:t> </a:t>
            </a:r>
            <a:r>
              <a:rPr sz="3150" spc="15" baseline="-11000" dirty="0">
                <a:latin typeface="Symbol" panose="05050102010706020507"/>
                <a:cs typeface="Symbol" panose="05050102010706020507"/>
              </a:rPr>
              <a:t></a:t>
            </a:r>
            <a:r>
              <a:rPr sz="3150" spc="-472" baseline="-11000" dirty="0">
                <a:latin typeface="Times New Roman" panose="02020603050405020304"/>
                <a:cs typeface="Times New Roman" panose="02020603050405020304"/>
              </a:rPr>
              <a:t> </a:t>
            </a:r>
            <a:r>
              <a:rPr sz="2100" i="1" spc="20" dirty="0">
                <a:latin typeface="Times New Roman" panose="02020603050405020304"/>
                <a:cs typeface="Times New Roman" panose="02020603050405020304"/>
              </a:rPr>
              <a:t>K</a:t>
            </a:r>
            <a:endParaRPr sz="2100">
              <a:latin typeface="Times New Roman" panose="02020603050405020304"/>
              <a:cs typeface="Times New Roman" panose="02020603050405020304"/>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59865"/>
            <a:ext cx="4029710" cy="147828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a:p>
            <a:pPr>
              <a:lnSpc>
                <a:spcPct val="100000"/>
              </a:lnSpc>
              <a:spcBef>
                <a:spcPts val="25"/>
              </a:spcBef>
            </a:pPr>
            <a:endParaRPr sz="3500">
              <a:latin typeface="Times New Roman" panose="02020603050405020304"/>
              <a:cs typeface="Times New Roman" panose="02020603050405020304"/>
            </a:endParaRPr>
          </a:p>
          <a:p>
            <a:pPr marL="12700">
              <a:lnSpc>
                <a:spcPts val="3750"/>
              </a:lnSpc>
            </a:pPr>
            <a:r>
              <a:rPr sz="3200" spc="-5" dirty="0">
                <a:latin typeface="新宋体" panose="02010609030101010101" charset="-122"/>
                <a:cs typeface="新宋体" panose="02010609030101010101" charset="-122"/>
              </a:rPr>
              <a:t>推导：因为</a:t>
            </a:r>
            <a:endParaRPr sz="3200">
              <a:latin typeface="新宋体" panose="02010609030101010101" charset="-122"/>
              <a:cs typeface="新宋体" panose="02010609030101010101" charset="-122"/>
            </a:endParaRPr>
          </a:p>
        </p:txBody>
      </p:sp>
      <p:sp>
        <p:nvSpPr>
          <p:cNvPr id="6" name="object 6"/>
          <p:cNvSpPr txBox="1"/>
          <p:nvPr/>
        </p:nvSpPr>
        <p:spPr>
          <a:xfrm>
            <a:off x="2900298" y="4888763"/>
            <a:ext cx="2056130"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带入上式有</a:t>
            </a:r>
            <a:endParaRPr sz="3200">
              <a:latin typeface="新宋体" panose="02010609030101010101" charset="-122"/>
              <a:cs typeface="新宋体" panose="02010609030101010101" charset="-122"/>
            </a:endParaRPr>
          </a:p>
        </p:txBody>
      </p:sp>
      <p:sp>
        <p:nvSpPr>
          <p:cNvPr id="7" name="object 7"/>
          <p:cNvSpPr txBox="1"/>
          <p:nvPr/>
        </p:nvSpPr>
        <p:spPr>
          <a:xfrm>
            <a:off x="5216778" y="2633471"/>
            <a:ext cx="909955" cy="328930"/>
          </a:xfrm>
          <a:prstGeom prst="rect">
            <a:avLst/>
          </a:prstGeom>
        </p:spPr>
        <p:txBody>
          <a:bodyPr vert="horz" wrap="square" lIns="0" tIns="0" rIns="0" bIns="0" rtlCol="0">
            <a:spAutoFit/>
          </a:bodyPr>
          <a:lstStyle/>
          <a:p>
            <a:pPr marL="12700">
              <a:lnSpc>
                <a:spcPct val="100000"/>
              </a:lnSpc>
            </a:pPr>
            <a:r>
              <a:rPr sz="1950" spc="15" dirty="0">
                <a:latin typeface="Symbol" panose="05050102010706020507"/>
                <a:cs typeface="Symbol" panose="05050102010706020507"/>
              </a:rPr>
              <a:t></a:t>
            </a:r>
            <a:r>
              <a:rPr sz="1950" spc="-125" dirty="0">
                <a:latin typeface="Times New Roman" panose="02020603050405020304"/>
                <a:cs typeface="Times New Roman" panose="02020603050405020304"/>
              </a:rPr>
              <a:t> </a:t>
            </a:r>
            <a:r>
              <a:rPr sz="1950" i="1" spc="165" dirty="0">
                <a:latin typeface="Times New Roman" panose="02020603050405020304"/>
                <a:cs typeface="Times New Roman" panose="02020603050405020304"/>
              </a:rPr>
              <a:t>j</a:t>
            </a:r>
            <a:r>
              <a:rPr sz="1950" spc="-75" dirty="0">
                <a:latin typeface="Times New Roman" panose="02020603050405020304"/>
                <a:cs typeface="Times New Roman" panose="02020603050405020304"/>
              </a:rPr>
              <a:t>2</a:t>
            </a:r>
            <a:r>
              <a:rPr sz="2100" i="1" spc="-65" dirty="0">
                <a:latin typeface="Symbol" panose="05050102010706020507"/>
                <a:cs typeface="Symbol" panose="05050102010706020507"/>
              </a:rPr>
              <a:t></a:t>
            </a:r>
            <a:r>
              <a:rPr sz="2100" i="1" spc="-165" dirty="0">
                <a:latin typeface="Times New Roman" panose="02020603050405020304"/>
                <a:cs typeface="Times New Roman" panose="02020603050405020304"/>
              </a:rPr>
              <a:t> </a:t>
            </a:r>
            <a:r>
              <a:rPr sz="1950" spc="5" dirty="0">
                <a:latin typeface="Times New Roman" panose="02020603050405020304"/>
                <a:cs typeface="Times New Roman" panose="02020603050405020304"/>
              </a:rPr>
              <a:t>/</a:t>
            </a:r>
            <a:r>
              <a:rPr sz="1950" spc="-254" dirty="0">
                <a:latin typeface="Times New Roman" panose="02020603050405020304"/>
                <a:cs typeface="Times New Roman" panose="02020603050405020304"/>
              </a:rPr>
              <a:t> </a:t>
            </a:r>
            <a:r>
              <a:rPr sz="1950" i="1" spc="25" dirty="0">
                <a:latin typeface="Times New Roman" panose="02020603050405020304"/>
                <a:cs typeface="Times New Roman" panose="02020603050405020304"/>
              </a:rPr>
              <a:t>M</a:t>
            </a:r>
            <a:endParaRPr sz="1950">
              <a:latin typeface="Times New Roman" panose="02020603050405020304"/>
              <a:cs typeface="Times New Roman" panose="02020603050405020304"/>
            </a:endParaRPr>
          </a:p>
        </p:txBody>
      </p:sp>
      <p:sp>
        <p:nvSpPr>
          <p:cNvPr id="8" name="object 8"/>
          <p:cNvSpPr txBox="1"/>
          <p:nvPr/>
        </p:nvSpPr>
        <p:spPr>
          <a:xfrm>
            <a:off x="4059301" y="2661920"/>
            <a:ext cx="1184910" cy="601980"/>
          </a:xfrm>
          <a:prstGeom prst="rect">
            <a:avLst/>
          </a:prstGeom>
        </p:spPr>
        <p:txBody>
          <a:bodyPr vert="horz" wrap="square" lIns="0" tIns="0" rIns="0" bIns="0" rtlCol="0">
            <a:spAutoFit/>
          </a:bodyPr>
          <a:lstStyle/>
          <a:p>
            <a:pPr marL="12700">
              <a:lnSpc>
                <a:spcPct val="100000"/>
              </a:lnSpc>
              <a:tabLst>
                <a:tab pos="683895" algn="l"/>
              </a:tabLst>
            </a:pPr>
            <a:r>
              <a:rPr sz="3400" i="1" spc="-330" dirty="0">
                <a:latin typeface="Times New Roman" panose="02020603050405020304"/>
                <a:cs typeface="Times New Roman" panose="02020603050405020304"/>
              </a:rPr>
              <a:t>W</a:t>
            </a:r>
            <a:r>
              <a:rPr sz="2925" i="1" spc="37" baseline="-24000" dirty="0">
                <a:latin typeface="Times New Roman" panose="02020603050405020304"/>
                <a:cs typeface="Times New Roman" panose="02020603050405020304"/>
              </a:rPr>
              <a:t>M</a:t>
            </a:r>
            <a:r>
              <a:rPr sz="2925" i="1" baseline="-24000" dirty="0">
                <a:latin typeface="Times New Roman" panose="02020603050405020304"/>
                <a:cs typeface="Times New Roman" panose="02020603050405020304"/>
              </a:rPr>
              <a:t>	</a:t>
            </a:r>
            <a:r>
              <a:rPr sz="3400" dirty="0">
                <a:latin typeface="Symbol" panose="05050102010706020507"/>
                <a:cs typeface="Symbol" panose="05050102010706020507"/>
              </a:rPr>
              <a:t></a:t>
            </a:r>
            <a:r>
              <a:rPr sz="3400" spc="-385" dirty="0">
                <a:latin typeface="Times New Roman" panose="02020603050405020304"/>
                <a:cs typeface="Times New Roman" panose="02020603050405020304"/>
              </a:rPr>
              <a:t> </a:t>
            </a:r>
            <a:r>
              <a:rPr sz="3400" i="1" dirty="0">
                <a:latin typeface="Times New Roman" panose="02020603050405020304"/>
                <a:cs typeface="Times New Roman" panose="02020603050405020304"/>
              </a:rPr>
              <a:t>e</a:t>
            </a:r>
            <a:endParaRPr sz="3400">
              <a:latin typeface="Times New Roman" panose="02020603050405020304"/>
              <a:cs typeface="Times New Roman" panose="02020603050405020304"/>
            </a:endParaRPr>
          </a:p>
        </p:txBody>
      </p:sp>
      <p:sp>
        <p:nvSpPr>
          <p:cNvPr id="9" name="object 9"/>
          <p:cNvSpPr/>
          <p:nvPr/>
        </p:nvSpPr>
        <p:spPr>
          <a:xfrm>
            <a:off x="4071258" y="6082298"/>
            <a:ext cx="176530" cy="0"/>
          </a:xfrm>
          <a:custGeom>
            <a:avLst/>
            <a:gdLst/>
            <a:ahLst/>
            <a:cxnLst/>
            <a:rect l="l" t="t" r="r" b="b"/>
            <a:pathLst>
              <a:path w="176529">
                <a:moveTo>
                  <a:pt x="0" y="0"/>
                </a:moveTo>
                <a:lnTo>
                  <a:pt x="176021" y="0"/>
                </a:lnTo>
              </a:path>
            </a:pathLst>
          </a:custGeom>
          <a:ln w="14002">
            <a:solidFill>
              <a:srgbClr val="000000"/>
            </a:solidFill>
          </a:ln>
        </p:spPr>
        <p:txBody>
          <a:bodyPr wrap="square" lIns="0" tIns="0" rIns="0" bIns="0" rtlCol="0"/>
          <a:lstStyle/>
          <a:p>
            <a:endParaRPr/>
          </a:p>
        </p:txBody>
      </p:sp>
      <p:sp>
        <p:nvSpPr>
          <p:cNvPr id="10" name="object 10"/>
          <p:cNvSpPr/>
          <p:nvPr/>
        </p:nvSpPr>
        <p:spPr>
          <a:xfrm>
            <a:off x="4424827" y="6082298"/>
            <a:ext cx="266700" cy="0"/>
          </a:xfrm>
          <a:custGeom>
            <a:avLst/>
            <a:gdLst/>
            <a:ahLst/>
            <a:cxnLst/>
            <a:rect l="l" t="t" r="r" b="b"/>
            <a:pathLst>
              <a:path w="266700">
                <a:moveTo>
                  <a:pt x="0" y="0"/>
                </a:moveTo>
                <a:lnTo>
                  <a:pt x="266705" y="0"/>
                </a:lnTo>
              </a:path>
            </a:pathLst>
          </a:custGeom>
          <a:ln w="14002">
            <a:solidFill>
              <a:srgbClr val="000000"/>
            </a:solidFill>
          </a:ln>
        </p:spPr>
        <p:txBody>
          <a:bodyPr wrap="square" lIns="0" tIns="0" rIns="0" bIns="0" rtlCol="0"/>
          <a:lstStyle/>
          <a:p>
            <a:endParaRPr/>
          </a:p>
        </p:txBody>
      </p:sp>
      <p:sp>
        <p:nvSpPr>
          <p:cNvPr id="11" name="object 11"/>
          <p:cNvSpPr/>
          <p:nvPr/>
        </p:nvSpPr>
        <p:spPr>
          <a:xfrm>
            <a:off x="6502795" y="6082298"/>
            <a:ext cx="267970" cy="0"/>
          </a:xfrm>
          <a:custGeom>
            <a:avLst/>
            <a:gdLst/>
            <a:ahLst/>
            <a:cxnLst/>
            <a:rect l="l" t="t" r="r" b="b"/>
            <a:pathLst>
              <a:path w="267970">
                <a:moveTo>
                  <a:pt x="0" y="0"/>
                </a:moveTo>
                <a:lnTo>
                  <a:pt x="267463" y="0"/>
                </a:lnTo>
              </a:path>
            </a:pathLst>
          </a:custGeom>
          <a:ln w="14002">
            <a:solidFill>
              <a:srgbClr val="000000"/>
            </a:solidFill>
          </a:ln>
        </p:spPr>
        <p:txBody>
          <a:bodyPr wrap="square" lIns="0" tIns="0" rIns="0" bIns="0" rtlCol="0"/>
          <a:lstStyle/>
          <a:p>
            <a:endParaRPr/>
          </a:p>
        </p:txBody>
      </p:sp>
      <p:sp>
        <p:nvSpPr>
          <p:cNvPr id="12" name="object 12"/>
          <p:cNvSpPr txBox="1"/>
          <p:nvPr/>
        </p:nvSpPr>
        <p:spPr>
          <a:xfrm>
            <a:off x="9118218" y="5941567"/>
            <a:ext cx="154940" cy="40957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3" name="object 13"/>
          <p:cNvSpPr txBox="1"/>
          <p:nvPr/>
        </p:nvSpPr>
        <p:spPr>
          <a:xfrm>
            <a:off x="9118218" y="6154915"/>
            <a:ext cx="154940" cy="40957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4" name="object 14"/>
          <p:cNvSpPr txBox="1"/>
          <p:nvPr/>
        </p:nvSpPr>
        <p:spPr>
          <a:xfrm>
            <a:off x="9118218" y="5619241"/>
            <a:ext cx="154940" cy="40957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5" name="object 15"/>
          <p:cNvSpPr txBox="1"/>
          <p:nvPr/>
        </p:nvSpPr>
        <p:spPr>
          <a:xfrm>
            <a:off x="4288663" y="5941567"/>
            <a:ext cx="154940" cy="40957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6" name="object 16"/>
          <p:cNvSpPr txBox="1"/>
          <p:nvPr/>
        </p:nvSpPr>
        <p:spPr>
          <a:xfrm>
            <a:off x="4073004" y="5488178"/>
            <a:ext cx="1012825" cy="544830"/>
          </a:xfrm>
          <a:prstGeom prst="rect">
            <a:avLst/>
          </a:prstGeom>
        </p:spPr>
        <p:txBody>
          <a:bodyPr vert="horz" wrap="square" lIns="0" tIns="0" rIns="0" bIns="0" rtlCol="0">
            <a:spAutoFit/>
          </a:bodyPr>
          <a:lstStyle/>
          <a:p>
            <a:pPr marL="12700">
              <a:lnSpc>
                <a:spcPct val="100000"/>
              </a:lnSpc>
            </a:pPr>
            <a:r>
              <a:rPr sz="3975" spc="-7" baseline="-21000" dirty="0">
                <a:latin typeface="Times New Roman" panose="02020603050405020304"/>
                <a:cs typeface="Times New Roman" panose="02020603050405020304"/>
              </a:rPr>
              <a:t>1</a:t>
            </a:r>
            <a:r>
              <a:rPr sz="3975" spc="-434" baseline="-21000" dirty="0">
                <a:latin typeface="Times New Roman" panose="02020603050405020304"/>
                <a:cs typeface="Times New Roman" panose="02020603050405020304"/>
              </a:rPr>
              <a:t> </a:t>
            </a:r>
            <a:r>
              <a:rPr sz="3975" spc="-7" baseline="-22000" dirty="0">
                <a:latin typeface="Symbol" panose="05050102010706020507"/>
                <a:cs typeface="Symbol" panose="05050102010706020507"/>
              </a:rPr>
              <a:t></a:t>
            </a:r>
            <a:r>
              <a:rPr sz="3975" spc="-352" baseline="-22000" dirty="0">
                <a:latin typeface="Times New Roman" panose="02020603050405020304"/>
                <a:cs typeface="Times New Roman" panose="02020603050405020304"/>
              </a:rPr>
              <a:t> </a:t>
            </a:r>
            <a:r>
              <a:rPr sz="3975" spc="-7" baseline="-21000" dirty="0">
                <a:latin typeface="Times New Roman" panose="02020603050405020304"/>
                <a:cs typeface="Times New Roman" panose="02020603050405020304"/>
              </a:rPr>
              <a:t>1</a:t>
            </a:r>
            <a:r>
              <a:rPr sz="3975" spc="150" baseline="-21000" dirty="0">
                <a:latin typeface="Times New Roman" panose="02020603050405020304"/>
                <a:cs typeface="Times New Roman" panose="02020603050405020304"/>
              </a:rPr>
              <a:t> </a:t>
            </a:r>
            <a:r>
              <a:rPr sz="1550" i="1" spc="60" dirty="0">
                <a:latin typeface="Times New Roman" panose="02020603050405020304"/>
                <a:cs typeface="Times New Roman" panose="02020603050405020304"/>
              </a:rPr>
              <a:t>K</a:t>
            </a:r>
            <a:r>
              <a:rPr sz="1550" spc="-190" dirty="0">
                <a:latin typeface="Symbol" panose="05050102010706020507"/>
                <a:cs typeface="Symbol" panose="05050102010706020507"/>
              </a:rPr>
              <a:t></a:t>
            </a:r>
            <a:r>
              <a:rPr sz="1550" spc="-5" dirty="0">
                <a:latin typeface="Times New Roman" panose="02020603050405020304"/>
                <a:cs typeface="Times New Roman" panose="02020603050405020304"/>
              </a:rPr>
              <a:t>1</a:t>
            </a:r>
            <a:endParaRPr sz="1550">
              <a:latin typeface="Times New Roman" panose="02020603050405020304"/>
              <a:cs typeface="Times New Roman" panose="02020603050405020304"/>
            </a:endParaRPr>
          </a:p>
        </p:txBody>
      </p:sp>
      <p:sp>
        <p:nvSpPr>
          <p:cNvPr id="17" name="object 17"/>
          <p:cNvSpPr txBox="1"/>
          <p:nvPr/>
        </p:nvSpPr>
        <p:spPr>
          <a:xfrm>
            <a:off x="4726813" y="5742178"/>
            <a:ext cx="384810" cy="796290"/>
          </a:xfrm>
          <a:prstGeom prst="rect">
            <a:avLst/>
          </a:prstGeom>
        </p:spPr>
        <p:txBody>
          <a:bodyPr vert="horz" wrap="square" lIns="0" tIns="0" rIns="0" bIns="0" rtlCol="0">
            <a:spAutoFit/>
          </a:bodyPr>
          <a:lstStyle/>
          <a:p>
            <a:pPr marL="12700">
              <a:lnSpc>
                <a:spcPts val="4525"/>
              </a:lnSpc>
            </a:pPr>
            <a:r>
              <a:rPr sz="3950" spc="10" dirty="0">
                <a:latin typeface="Symbol" panose="05050102010706020507"/>
                <a:cs typeface="Symbol" panose="05050102010706020507"/>
              </a:rPr>
              <a:t></a:t>
            </a:r>
            <a:endParaRPr sz="3950">
              <a:latin typeface="Symbol" panose="05050102010706020507"/>
              <a:cs typeface="Symbol" panose="05050102010706020507"/>
            </a:endParaRPr>
          </a:p>
          <a:p>
            <a:pPr marL="36830">
              <a:lnSpc>
                <a:spcPts val="1645"/>
              </a:lnSpc>
            </a:pPr>
            <a:r>
              <a:rPr sz="1550" i="1" spc="-5" dirty="0">
                <a:latin typeface="Times New Roman" panose="02020603050405020304"/>
                <a:cs typeface="Times New Roman" panose="02020603050405020304"/>
              </a:rPr>
              <a:t>x</a:t>
            </a:r>
            <a:r>
              <a:rPr sz="1550" spc="-70" dirty="0">
                <a:latin typeface="Symbol" panose="05050102010706020507"/>
                <a:cs typeface="Symbol" panose="05050102010706020507"/>
              </a:rPr>
              <a:t></a:t>
            </a:r>
            <a:r>
              <a:rPr sz="1550" spc="-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18" name="object 18"/>
          <p:cNvSpPr txBox="1"/>
          <p:nvPr/>
        </p:nvSpPr>
        <p:spPr>
          <a:xfrm>
            <a:off x="6551053" y="5488178"/>
            <a:ext cx="612775" cy="544830"/>
          </a:xfrm>
          <a:prstGeom prst="rect">
            <a:avLst/>
          </a:prstGeom>
        </p:spPr>
        <p:txBody>
          <a:bodyPr vert="horz" wrap="square" lIns="0" tIns="0" rIns="0" bIns="0" rtlCol="0">
            <a:spAutoFit/>
          </a:bodyPr>
          <a:lstStyle/>
          <a:p>
            <a:pPr marL="12700">
              <a:lnSpc>
                <a:spcPct val="100000"/>
              </a:lnSpc>
            </a:pPr>
            <a:r>
              <a:rPr sz="3975" spc="-7" baseline="-21000" dirty="0">
                <a:latin typeface="Times New Roman" panose="02020603050405020304"/>
                <a:cs typeface="Times New Roman" panose="02020603050405020304"/>
              </a:rPr>
              <a:t>1</a:t>
            </a:r>
            <a:r>
              <a:rPr sz="3975" spc="150" baseline="-21000" dirty="0">
                <a:latin typeface="Times New Roman" panose="02020603050405020304"/>
                <a:cs typeface="Times New Roman" panose="02020603050405020304"/>
              </a:rPr>
              <a:t> </a:t>
            </a:r>
            <a:r>
              <a:rPr sz="1550" i="1" spc="60" dirty="0">
                <a:latin typeface="Times New Roman" panose="02020603050405020304"/>
                <a:cs typeface="Times New Roman" panose="02020603050405020304"/>
              </a:rPr>
              <a:t>K</a:t>
            </a:r>
            <a:r>
              <a:rPr sz="1550" spc="-195" dirty="0">
                <a:latin typeface="Symbol" panose="05050102010706020507"/>
                <a:cs typeface="Symbol" panose="05050102010706020507"/>
              </a:rPr>
              <a:t></a:t>
            </a:r>
            <a:r>
              <a:rPr sz="1550" spc="-5" dirty="0">
                <a:latin typeface="Times New Roman" panose="02020603050405020304"/>
                <a:cs typeface="Times New Roman" panose="02020603050405020304"/>
              </a:rPr>
              <a:t>1</a:t>
            </a:r>
            <a:endParaRPr sz="1550">
              <a:latin typeface="Times New Roman" panose="02020603050405020304"/>
              <a:cs typeface="Times New Roman" panose="02020603050405020304"/>
            </a:endParaRPr>
          </a:p>
        </p:txBody>
      </p:sp>
      <p:sp>
        <p:nvSpPr>
          <p:cNvPr id="19" name="object 19"/>
          <p:cNvSpPr txBox="1"/>
          <p:nvPr/>
        </p:nvSpPr>
        <p:spPr>
          <a:xfrm>
            <a:off x="6805619" y="5742178"/>
            <a:ext cx="384810" cy="796290"/>
          </a:xfrm>
          <a:prstGeom prst="rect">
            <a:avLst/>
          </a:prstGeom>
        </p:spPr>
        <p:txBody>
          <a:bodyPr vert="horz" wrap="square" lIns="0" tIns="0" rIns="0" bIns="0" rtlCol="0">
            <a:spAutoFit/>
          </a:bodyPr>
          <a:lstStyle/>
          <a:p>
            <a:pPr marL="12700">
              <a:lnSpc>
                <a:spcPts val="4525"/>
              </a:lnSpc>
            </a:pPr>
            <a:r>
              <a:rPr sz="3950" spc="10" dirty="0">
                <a:latin typeface="Symbol" panose="05050102010706020507"/>
                <a:cs typeface="Symbol" panose="05050102010706020507"/>
              </a:rPr>
              <a:t></a:t>
            </a:r>
            <a:endParaRPr sz="3950">
              <a:latin typeface="Symbol" panose="05050102010706020507"/>
              <a:cs typeface="Symbol" panose="05050102010706020507"/>
            </a:endParaRPr>
          </a:p>
          <a:p>
            <a:pPr marL="36830">
              <a:lnSpc>
                <a:spcPts val="1645"/>
              </a:lnSpc>
            </a:pPr>
            <a:r>
              <a:rPr sz="1550" i="1" spc="-10" dirty="0">
                <a:latin typeface="Times New Roman" panose="02020603050405020304"/>
                <a:cs typeface="Times New Roman" panose="02020603050405020304"/>
              </a:rPr>
              <a:t>x</a:t>
            </a:r>
            <a:r>
              <a:rPr sz="1550" spc="-65" dirty="0">
                <a:latin typeface="Symbol" panose="05050102010706020507"/>
                <a:cs typeface="Symbol" panose="05050102010706020507"/>
              </a:rPr>
              <a:t></a:t>
            </a:r>
            <a:r>
              <a:rPr sz="1550" spc="-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20" name="object 20"/>
          <p:cNvSpPr txBox="1"/>
          <p:nvPr/>
        </p:nvSpPr>
        <p:spPr>
          <a:xfrm>
            <a:off x="8406536" y="5818378"/>
            <a:ext cx="698500" cy="482600"/>
          </a:xfrm>
          <a:prstGeom prst="rect">
            <a:avLst/>
          </a:prstGeom>
        </p:spPr>
        <p:txBody>
          <a:bodyPr vert="horz" wrap="square" lIns="0" tIns="0" rIns="0" bIns="0" rtlCol="0">
            <a:spAutoFit/>
          </a:bodyPr>
          <a:lstStyle/>
          <a:p>
            <a:pPr marL="63500">
              <a:lnSpc>
                <a:spcPts val="1855"/>
              </a:lnSpc>
              <a:tabLst>
                <a:tab pos="508000" algn="l"/>
              </a:tabLst>
            </a:pPr>
            <a:r>
              <a:rPr sz="1550" i="1" spc="-5" dirty="0">
                <a:latin typeface="Times New Roman" panose="02020603050405020304"/>
                <a:cs typeface="Times New Roman" panose="02020603050405020304"/>
              </a:rPr>
              <a:t>ux	u</a:t>
            </a:r>
            <a:endParaRPr sz="1550">
              <a:latin typeface="Times New Roman" panose="02020603050405020304"/>
              <a:cs typeface="Times New Roman" panose="02020603050405020304"/>
            </a:endParaRPr>
          </a:p>
          <a:p>
            <a:pPr marL="12700">
              <a:lnSpc>
                <a:spcPts val="1855"/>
              </a:lnSpc>
              <a:tabLst>
                <a:tab pos="452120" algn="l"/>
              </a:tabLst>
            </a:pPr>
            <a:r>
              <a:rPr sz="1550" i="1" spc="-5" dirty="0">
                <a:latin typeface="Times New Roman" panose="02020603050405020304"/>
                <a:cs typeface="Times New Roman" panose="02020603050405020304"/>
              </a:rPr>
              <a:t>K	</a:t>
            </a:r>
            <a:r>
              <a:rPr sz="1550" spc="25" dirty="0">
                <a:latin typeface="Times New Roman" panose="02020603050405020304"/>
                <a:cs typeface="Times New Roman" panose="02020603050405020304"/>
              </a:rPr>
              <a:t>2</a:t>
            </a:r>
            <a:r>
              <a:rPr sz="1550" i="1" spc="-5" dirty="0">
                <a:latin typeface="Times New Roman" panose="02020603050405020304"/>
                <a:cs typeface="Times New Roman" panose="02020603050405020304"/>
              </a:rPr>
              <a:t>K</a:t>
            </a:r>
            <a:endParaRPr sz="1550">
              <a:latin typeface="Times New Roman" panose="02020603050405020304"/>
              <a:cs typeface="Times New Roman" panose="02020603050405020304"/>
            </a:endParaRPr>
          </a:p>
        </p:txBody>
      </p:sp>
      <p:sp>
        <p:nvSpPr>
          <p:cNvPr id="21" name="object 21"/>
          <p:cNvSpPr txBox="1"/>
          <p:nvPr/>
        </p:nvSpPr>
        <p:spPr>
          <a:xfrm>
            <a:off x="6029096" y="5818378"/>
            <a:ext cx="210820" cy="248285"/>
          </a:xfrm>
          <a:prstGeom prst="rect">
            <a:avLst/>
          </a:prstGeom>
        </p:spPr>
        <p:txBody>
          <a:bodyPr vert="horz" wrap="square" lIns="0" tIns="0" rIns="0" bIns="0" rtlCol="0">
            <a:spAutoFit/>
          </a:bodyPr>
          <a:lstStyle/>
          <a:p>
            <a:pPr marL="12700">
              <a:lnSpc>
                <a:spcPct val="100000"/>
              </a:lnSpc>
            </a:pPr>
            <a:r>
              <a:rPr sz="1550" i="1" spc="-5" dirty="0">
                <a:latin typeface="Times New Roman" panose="02020603050405020304"/>
                <a:cs typeface="Times New Roman" panose="02020603050405020304"/>
              </a:rPr>
              <a:t>ux</a:t>
            </a:r>
            <a:endParaRPr sz="1550">
              <a:latin typeface="Times New Roman" panose="02020603050405020304"/>
              <a:cs typeface="Times New Roman" panose="02020603050405020304"/>
            </a:endParaRPr>
          </a:p>
        </p:txBody>
      </p:sp>
      <p:sp>
        <p:nvSpPr>
          <p:cNvPr id="22" name="object 22"/>
          <p:cNvSpPr txBox="1"/>
          <p:nvPr/>
        </p:nvSpPr>
        <p:spPr>
          <a:xfrm>
            <a:off x="5977280" y="6053073"/>
            <a:ext cx="156210" cy="248285"/>
          </a:xfrm>
          <a:prstGeom prst="rect">
            <a:avLst/>
          </a:prstGeom>
        </p:spPr>
        <p:txBody>
          <a:bodyPr vert="horz" wrap="square" lIns="0" tIns="0" rIns="0" bIns="0" rtlCol="0">
            <a:spAutoFit/>
          </a:bodyPr>
          <a:lstStyle/>
          <a:p>
            <a:pPr marL="12700">
              <a:lnSpc>
                <a:spcPct val="100000"/>
              </a:lnSpc>
            </a:pPr>
            <a:r>
              <a:rPr sz="1550" i="1" spc="-5" dirty="0">
                <a:latin typeface="Times New Roman" panose="02020603050405020304"/>
                <a:cs typeface="Times New Roman" panose="02020603050405020304"/>
              </a:rPr>
              <a:t>K</a:t>
            </a:r>
            <a:endParaRPr sz="1550">
              <a:latin typeface="Times New Roman" panose="02020603050405020304"/>
              <a:cs typeface="Times New Roman" panose="02020603050405020304"/>
            </a:endParaRPr>
          </a:p>
        </p:txBody>
      </p:sp>
      <p:sp>
        <p:nvSpPr>
          <p:cNvPr id="23" name="object 23"/>
          <p:cNvSpPr txBox="1"/>
          <p:nvPr/>
        </p:nvSpPr>
        <p:spPr>
          <a:xfrm>
            <a:off x="8609965" y="5829553"/>
            <a:ext cx="261620" cy="415290"/>
          </a:xfrm>
          <a:prstGeom prst="rect">
            <a:avLst/>
          </a:prstGeom>
        </p:spPr>
        <p:txBody>
          <a:bodyPr vert="horz" wrap="square" lIns="0" tIns="0" rIns="0" bIns="0" rtlCol="0">
            <a:spAutoFit/>
          </a:bodyPr>
          <a:lstStyle/>
          <a:p>
            <a:pPr marL="12700">
              <a:lnSpc>
                <a:spcPct val="100000"/>
              </a:lnSpc>
            </a:pPr>
            <a:r>
              <a:rPr sz="2650" i="1" spc="-350" dirty="0">
                <a:latin typeface="Times New Roman" panose="02020603050405020304"/>
                <a:cs typeface="Times New Roman" panose="02020603050405020304"/>
              </a:rPr>
              <a:t>W</a:t>
            </a:r>
            <a:endParaRPr sz="2650">
              <a:latin typeface="Times New Roman" panose="02020603050405020304"/>
              <a:cs typeface="Times New Roman" panose="02020603050405020304"/>
            </a:endParaRPr>
          </a:p>
        </p:txBody>
      </p:sp>
      <p:sp>
        <p:nvSpPr>
          <p:cNvPr id="24" name="object 24"/>
          <p:cNvSpPr txBox="1"/>
          <p:nvPr/>
        </p:nvSpPr>
        <p:spPr>
          <a:xfrm>
            <a:off x="7210932" y="5721603"/>
            <a:ext cx="1221105" cy="534670"/>
          </a:xfrm>
          <a:prstGeom prst="rect">
            <a:avLst/>
          </a:prstGeom>
        </p:spPr>
        <p:txBody>
          <a:bodyPr vert="horz" wrap="square" lIns="0" tIns="0" rIns="0" bIns="0" rtlCol="0">
            <a:spAutoFit/>
          </a:bodyPr>
          <a:lstStyle/>
          <a:p>
            <a:pPr marL="12700">
              <a:lnSpc>
                <a:spcPct val="100000"/>
              </a:lnSpc>
            </a:pPr>
            <a:r>
              <a:rPr sz="2650" i="1" spc="-5" dirty="0">
                <a:latin typeface="Times New Roman" panose="02020603050405020304"/>
                <a:cs typeface="Times New Roman" panose="02020603050405020304"/>
              </a:rPr>
              <a:t>f</a:t>
            </a:r>
            <a:r>
              <a:rPr sz="2650" i="1" spc="-225" dirty="0">
                <a:latin typeface="Times New Roman" panose="02020603050405020304"/>
                <a:cs typeface="Times New Roman" panose="02020603050405020304"/>
              </a:rPr>
              <a:t> </a:t>
            </a:r>
            <a:r>
              <a:rPr sz="3500" spc="-455" dirty="0">
                <a:latin typeface="Symbol" panose="05050102010706020507"/>
                <a:cs typeface="Symbol" panose="05050102010706020507"/>
              </a:rPr>
              <a:t></a:t>
            </a:r>
            <a:r>
              <a:rPr sz="2650" spc="-35" dirty="0">
                <a:latin typeface="Times New Roman" panose="02020603050405020304"/>
                <a:cs typeface="Times New Roman" panose="02020603050405020304"/>
              </a:rPr>
              <a:t>2</a:t>
            </a:r>
            <a:r>
              <a:rPr sz="2650" i="1" spc="-5" dirty="0">
                <a:latin typeface="Times New Roman" panose="02020603050405020304"/>
                <a:cs typeface="Times New Roman" panose="02020603050405020304"/>
              </a:rPr>
              <a:t>x</a:t>
            </a:r>
            <a:r>
              <a:rPr sz="2650" i="1" spc="-405" dirty="0">
                <a:latin typeface="Times New Roman" panose="02020603050405020304"/>
                <a:cs typeface="Times New Roman" panose="02020603050405020304"/>
              </a:rPr>
              <a:t> </a:t>
            </a:r>
            <a:r>
              <a:rPr sz="2650" spc="-25" dirty="0">
                <a:latin typeface="Symbol" panose="05050102010706020507"/>
                <a:cs typeface="Symbol" panose="05050102010706020507"/>
              </a:rPr>
              <a:t></a:t>
            </a:r>
            <a:r>
              <a:rPr sz="2650" spc="-290" dirty="0">
                <a:latin typeface="Times New Roman" panose="02020603050405020304"/>
                <a:cs typeface="Times New Roman" panose="02020603050405020304"/>
              </a:rPr>
              <a:t>1</a:t>
            </a:r>
            <a:r>
              <a:rPr sz="3500" spc="-750" dirty="0">
                <a:latin typeface="Symbol" panose="05050102010706020507"/>
                <a:cs typeface="Symbol" panose="05050102010706020507"/>
              </a:rPr>
              <a:t></a:t>
            </a:r>
            <a:r>
              <a:rPr sz="2650" i="1" spc="-310" dirty="0">
                <a:latin typeface="Times New Roman" panose="02020603050405020304"/>
                <a:cs typeface="Times New Roman" panose="02020603050405020304"/>
              </a:rPr>
              <a:t>W</a:t>
            </a:r>
            <a:endParaRPr sz="2650">
              <a:latin typeface="Times New Roman" panose="02020603050405020304"/>
              <a:cs typeface="Times New Roman" panose="02020603050405020304"/>
            </a:endParaRPr>
          </a:p>
        </p:txBody>
      </p:sp>
      <p:sp>
        <p:nvSpPr>
          <p:cNvPr id="25" name="object 25"/>
          <p:cNvSpPr txBox="1"/>
          <p:nvPr/>
        </p:nvSpPr>
        <p:spPr>
          <a:xfrm>
            <a:off x="6519011" y="6091669"/>
            <a:ext cx="249554" cy="415290"/>
          </a:xfrm>
          <a:prstGeom prst="rect">
            <a:avLst/>
          </a:prstGeom>
        </p:spPr>
        <p:txBody>
          <a:bodyPr vert="horz" wrap="square" lIns="0" tIns="0" rIns="0" bIns="0" rtlCol="0">
            <a:spAutoFit/>
          </a:bodyPr>
          <a:lstStyle/>
          <a:p>
            <a:pPr marL="12700">
              <a:lnSpc>
                <a:spcPct val="100000"/>
              </a:lnSpc>
            </a:pPr>
            <a:r>
              <a:rPr sz="2650" i="1" spc="-5" dirty="0">
                <a:latin typeface="Times New Roman" panose="02020603050405020304"/>
                <a:cs typeface="Times New Roman" panose="02020603050405020304"/>
              </a:rPr>
              <a:t>K</a:t>
            </a:r>
            <a:endParaRPr sz="2650">
              <a:latin typeface="Times New Roman" panose="02020603050405020304"/>
              <a:cs typeface="Times New Roman" panose="02020603050405020304"/>
            </a:endParaRPr>
          </a:p>
        </p:txBody>
      </p:sp>
      <p:sp>
        <p:nvSpPr>
          <p:cNvPr id="26" name="object 26"/>
          <p:cNvSpPr txBox="1"/>
          <p:nvPr/>
        </p:nvSpPr>
        <p:spPr>
          <a:xfrm>
            <a:off x="5132171" y="5721603"/>
            <a:ext cx="1349375" cy="534670"/>
          </a:xfrm>
          <a:prstGeom prst="rect">
            <a:avLst/>
          </a:prstGeom>
        </p:spPr>
        <p:txBody>
          <a:bodyPr vert="horz" wrap="square" lIns="0" tIns="0" rIns="0" bIns="0" rtlCol="0">
            <a:spAutoFit/>
          </a:bodyPr>
          <a:lstStyle/>
          <a:p>
            <a:pPr marL="12700">
              <a:lnSpc>
                <a:spcPct val="100000"/>
              </a:lnSpc>
              <a:tabLst>
                <a:tab pos="1151255" algn="l"/>
              </a:tabLst>
            </a:pPr>
            <a:r>
              <a:rPr sz="2650" i="1" spc="-5" dirty="0">
                <a:latin typeface="Times New Roman" panose="02020603050405020304"/>
                <a:cs typeface="Times New Roman" panose="02020603050405020304"/>
              </a:rPr>
              <a:t>f</a:t>
            </a:r>
            <a:r>
              <a:rPr sz="2650" i="1" spc="-225" dirty="0">
                <a:latin typeface="Times New Roman" panose="02020603050405020304"/>
                <a:cs typeface="Times New Roman" panose="02020603050405020304"/>
              </a:rPr>
              <a:t> </a:t>
            </a:r>
            <a:r>
              <a:rPr sz="3500" spc="-450" dirty="0">
                <a:latin typeface="Symbol" panose="05050102010706020507"/>
                <a:cs typeface="Symbol" panose="05050102010706020507"/>
              </a:rPr>
              <a:t></a:t>
            </a:r>
            <a:r>
              <a:rPr sz="2650" spc="-40" dirty="0">
                <a:latin typeface="Times New Roman" panose="02020603050405020304"/>
                <a:cs typeface="Times New Roman" panose="02020603050405020304"/>
              </a:rPr>
              <a:t>2</a:t>
            </a:r>
            <a:r>
              <a:rPr sz="2650" i="1" spc="-35" dirty="0">
                <a:latin typeface="Times New Roman" panose="02020603050405020304"/>
                <a:cs typeface="Times New Roman" panose="02020603050405020304"/>
              </a:rPr>
              <a:t>x</a:t>
            </a:r>
            <a:r>
              <a:rPr sz="3500" spc="-750" dirty="0">
                <a:latin typeface="Symbol" panose="05050102010706020507"/>
                <a:cs typeface="Symbol" panose="05050102010706020507"/>
              </a:rPr>
              <a:t></a:t>
            </a:r>
            <a:r>
              <a:rPr sz="2650" i="1" spc="-5" dirty="0">
                <a:latin typeface="Times New Roman" panose="02020603050405020304"/>
                <a:cs typeface="Times New Roman" panose="02020603050405020304"/>
              </a:rPr>
              <a:t>W</a:t>
            </a:r>
            <a:r>
              <a:rPr sz="2650" i="1" dirty="0">
                <a:latin typeface="Times New Roman" panose="02020603050405020304"/>
                <a:cs typeface="Times New Roman" panose="02020603050405020304"/>
              </a:rPr>
              <a:t>	</a:t>
            </a: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27" name="object 27"/>
          <p:cNvSpPr txBox="1"/>
          <p:nvPr/>
        </p:nvSpPr>
        <p:spPr>
          <a:xfrm>
            <a:off x="4077576" y="6091669"/>
            <a:ext cx="613410" cy="473075"/>
          </a:xfrm>
          <a:prstGeom prst="rect">
            <a:avLst/>
          </a:prstGeom>
        </p:spPr>
        <p:txBody>
          <a:bodyPr vert="horz" wrap="square" lIns="0" tIns="0" rIns="0" bIns="0" rtlCol="0">
            <a:spAutoFit/>
          </a:bodyPr>
          <a:lstStyle/>
          <a:p>
            <a:pPr marL="12700">
              <a:lnSpc>
                <a:spcPct val="100000"/>
              </a:lnSpc>
            </a:pPr>
            <a:r>
              <a:rPr sz="2650" spc="-5" dirty="0">
                <a:latin typeface="Times New Roman" panose="02020603050405020304"/>
                <a:cs typeface="Times New Roman" panose="02020603050405020304"/>
              </a:rPr>
              <a:t>2</a:t>
            </a:r>
            <a:r>
              <a:rPr sz="2650" spc="-325" dirty="0">
                <a:latin typeface="Times New Roman" panose="02020603050405020304"/>
                <a:cs typeface="Times New Roman" panose="02020603050405020304"/>
              </a:rPr>
              <a:t> </a:t>
            </a:r>
            <a:r>
              <a:rPr sz="3975" spc="262" baseline="-10000" dirty="0">
                <a:latin typeface="Symbol" panose="05050102010706020507"/>
                <a:cs typeface="Symbol" panose="05050102010706020507"/>
              </a:rPr>
              <a:t></a:t>
            </a:r>
            <a:r>
              <a:rPr sz="2650" i="1" spc="-5" dirty="0">
                <a:latin typeface="Times New Roman" panose="02020603050405020304"/>
                <a:cs typeface="Times New Roman" panose="02020603050405020304"/>
              </a:rPr>
              <a:t>K</a:t>
            </a:r>
            <a:endParaRPr sz="2650">
              <a:latin typeface="Times New Roman" panose="02020603050405020304"/>
              <a:cs typeface="Times New Roman" panose="02020603050405020304"/>
            </a:endParaRPr>
          </a:p>
        </p:txBody>
      </p:sp>
      <p:sp>
        <p:nvSpPr>
          <p:cNvPr id="28" name="object 28"/>
          <p:cNvSpPr txBox="1"/>
          <p:nvPr/>
        </p:nvSpPr>
        <p:spPr>
          <a:xfrm>
            <a:off x="3227184" y="5721603"/>
            <a:ext cx="808990" cy="534670"/>
          </a:xfrm>
          <a:prstGeom prst="rect">
            <a:avLst/>
          </a:prstGeom>
        </p:spPr>
        <p:txBody>
          <a:bodyPr vert="horz" wrap="square" lIns="0" tIns="0" rIns="0" bIns="0" rtlCol="0">
            <a:spAutoFit/>
          </a:bodyPr>
          <a:lstStyle/>
          <a:p>
            <a:pPr marL="12700">
              <a:lnSpc>
                <a:spcPct val="100000"/>
              </a:lnSpc>
            </a:pPr>
            <a:r>
              <a:rPr sz="2650" i="1" spc="20" dirty="0">
                <a:latin typeface="Times New Roman" panose="02020603050405020304"/>
                <a:cs typeface="Times New Roman" panose="02020603050405020304"/>
              </a:rPr>
              <a:t>F</a:t>
            </a:r>
            <a:r>
              <a:rPr sz="3500" spc="-530" dirty="0">
                <a:latin typeface="Symbol" panose="05050102010706020507"/>
                <a:cs typeface="Symbol" panose="05050102010706020507"/>
              </a:rPr>
              <a:t></a:t>
            </a:r>
            <a:r>
              <a:rPr sz="2650" i="1" spc="-5" dirty="0">
                <a:latin typeface="Times New Roman" panose="02020603050405020304"/>
                <a:cs typeface="Times New Roman" panose="02020603050405020304"/>
              </a:rPr>
              <a:t>u</a:t>
            </a:r>
            <a:r>
              <a:rPr sz="3500" spc="-415" dirty="0">
                <a:latin typeface="Symbol" panose="05050102010706020507"/>
                <a:cs typeface="Symbol" panose="05050102010706020507"/>
              </a:rPr>
              <a:t></a:t>
            </a:r>
            <a:r>
              <a:rPr sz="3500" spc="-525" dirty="0">
                <a:latin typeface="Times New Roman" panose="02020603050405020304"/>
                <a:cs typeface="Times New Roman" panose="02020603050405020304"/>
              </a:rPr>
              <a:t> </a:t>
            </a: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29" name="object 29"/>
          <p:cNvSpPr txBox="1"/>
          <p:nvPr/>
        </p:nvSpPr>
        <p:spPr>
          <a:xfrm>
            <a:off x="9218041" y="3999738"/>
            <a:ext cx="243840" cy="286385"/>
          </a:xfrm>
          <a:prstGeom prst="rect">
            <a:avLst/>
          </a:prstGeom>
        </p:spPr>
        <p:txBody>
          <a:bodyPr vert="horz" wrap="square" lIns="0" tIns="0" rIns="0" bIns="0" rtlCol="0">
            <a:spAutoFit/>
          </a:bodyPr>
          <a:lstStyle/>
          <a:p>
            <a:pPr marL="12700">
              <a:lnSpc>
                <a:spcPct val="100000"/>
              </a:lnSpc>
            </a:pPr>
            <a:r>
              <a:rPr sz="1800" i="1" spc="5" dirty="0">
                <a:latin typeface="Times New Roman" panose="02020603050405020304"/>
                <a:cs typeface="Times New Roman" panose="02020603050405020304"/>
              </a:rPr>
              <a:t>ux</a:t>
            </a:r>
            <a:endParaRPr sz="1800">
              <a:latin typeface="Times New Roman" panose="02020603050405020304"/>
              <a:cs typeface="Times New Roman" panose="02020603050405020304"/>
            </a:endParaRPr>
          </a:p>
        </p:txBody>
      </p:sp>
      <p:sp>
        <p:nvSpPr>
          <p:cNvPr id="30" name="object 30"/>
          <p:cNvSpPr txBox="1"/>
          <p:nvPr/>
        </p:nvSpPr>
        <p:spPr>
          <a:xfrm>
            <a:off x="9147175" y="4275594"/>
            <a:ext cx="179705" cy="286385"/>
          </a:xfrm>
          <a:prstGeom prst="rect">
            <a:avLst/>
          </a:prstGeom>
        </p:spPr>
        <p:txBody>
          <a:bodyPr vert="horz" wrap="square" lIns="0" tIns="0" rIns="0" bIns="0" rtlCol="0">
            <a:spAutoFit/>
          </a:bodyPr>
          <a:lstStyle/>
          <a:p>
            <a:pPr marL="12700">
              <a:lnSpc>
                <a:spcPct val="100000"/>
              </a:lnSpc>
            </a:pPr>
            <a:r>
              <a:rPr sz="1800" i="1" spc="10" dirty="0">
                <a:latin typeface="Times New Roman" panose="02020603050405020304"/>
                <a:cs typeface="Times New Roman" panose="02020603050405020304"/>
              </a:rPr>
              <a:t>K</a:t>
            </a:r>
            <a:endParaRPr sz="1800">
              <a:latin typeface="Times New Roman" panose="02020603050405020304"/>
              <a:cs typeface="Times New Roman" panose="02020603050405020304"/>
            </a:endParaRPr>
          </a:p>
        </p:txBody>
      </p:sp>
      <p:sp>
        <p:nvSpPr>
          <p:cNvPr id="31" name="object 31"/>
          <p:cNvSpPr txBox="1"/>
          <p:nvPr/>
        </p:nvSpPr>
        <p:spPr>
          <a:xfrm>
            <a:off x="2900298" y="3424974"/>
            <a:ext cx="1012825" cy="1071245"/>
          </a:xfrm>
          <a:prstGeom prst="rect">
            <a:avLst/>
          </a:prstGeom>
        </p:spPr>
        <p:txBody>
          <a:bodyPr vert="horz" wrap="square" lIns="0" tIns="0" rIns="0" bIns="0" rtlCol="0">
            <a:spAutoFit/>
          </a:bodyPr>
          <a:lstStyle/>
          <a:p>
            <a:pPr marL="12700">
              <a:lnSpc>
                <a:spcPct val="100000"/>
              </a:lnSpc>
            </a:pPr>
            <a:r>
              <a:rPr sz="3200" spc="-5" dirty="0">
                <a:latin typeface="新宋体" panose="02010609030101010101" charset="-122"/>
                <a:cs typeface="新宋体" panose="02010609030101010101" charset="-122"/>
              </a:rPr>
              <a:t>所以</a:t>
            </a:r>
            <a:endParaRPr sz="3200">
              <a:latin typeface="新宋体" panose="02010609030101010101" charset="-122"/>
              <a:cs typeface="新宋体" panose="02010609030101010101" charset="-122"/>
            </a:endParaRPr>
          </a:p>
          <a:p>
            <a:pPr marL="669925">
              <a:lnSpc>
                <a:spcPct val="100000"/>
              </a:lnSpc>
              <a:spcBef>
                <a:spcPts val="780"/>
              </a:spcBef>
            </a:pPr>
            <a:r>
              <a:rPr sz="3100" i="1" spc="10" dirty="0">
                <a:latin typeface="Times New Roman" panose="02020603050405020304"/>
                <a:cs typeface="Times New Roman" panose="02020603050405020304"/>
              </a:rPr>
              <a:t>W</a:t>
            </a:r>
            <a:endParaRPr sz="3100">
              <a:latin typeface="Times New Roman" panose="02020603050405020304"/>
              <a:cs typeface="Times New Roman" panose="02020603050405020304"/>
            </a:endParaRPr>
          </a:p>
        </p:txBody>
      </p:sp>
      <p:sp>
        <p:nvSpPr>
          <p:cNvPr id="32" name="object 32"/>
          <p:cNvSpPr txBox="1"/>
          <p:nvPr/>
        </p:nvSpPr>
        <p:spPr>
          <a:xfrm>
            <a:off x="8546744" y="4012183"/>
            <a:ext cx="628015" cy="483870"/>
          </a:xfrm>
          <a:prstGeom prst="rect">
            <a:avLst/>
          </a:prstGeom>
        </p:spPr>
        <p:txBody>
          <a:bodyPr vert="horz" wrap="square" lIns="0" tIns="0" rIns="0" bIns="0" rtlCol="0">
            <a:spAutoFit/>
          </a:bodyPr>
          <a:lstStyle/>
          <a:p>
            <a:pPr marL="12700">
              <a:lnSpc>
                <a:spcPct val="100000"/>
              </a:lnSpc>
            </a:pPr>
            <a:r>
              <a:rPr sz="3100" spc="5" dirty="0">
                <a:latin typeface="Symbol" panose="05050102010706020507"/>
                <a:cs typeface="Symbol" panose="05050102010706020507"/>
              </a:rPr>
              <a:t></a:t>
            </a:r>
            <a:r>
              <a:rPr sz="3100" spc="-340" dirty="0">
                <a:latin typeface="Times New Roman" panose="02020603050405020304"/>
                <a:cs typeface="Times New Roman" panose="02020603050405020304"/>
              </a:rPr>
              <a:t> </a:t>
            </a:r>
            <a:r>
              <a:rPr sz="3100" i="1" spc="10" dirty="0">
                <a:latin typeface="Times New Roman" panose="02020603050405020304"/>
                <a:cs typeface="Times New Roman" panose="02020603050405020304"/>
              </a:rPr>
              <a:t>W</a:t>
            </a:r>
            <a:endParaRPr sz="3100">
              <a:latin typeface="Times New Roman" panose="02020603050405020304"/>
              <a:cs typeface="Times New Roman" panose="02020603050405020304"/>
            </a:endParaRPr>
          </a:p>
        </p:txBody>
      </p:sp>
      <p:sp>
        <p:nvSpPr>
          <p:cNvPr id="33" name="object 33"/>
          <p:cNvSpPr txBox="1"/>
          <p:nvPr/>
        </p:nvSpPr>
        <p:spPr>
          <a:xfrm>
            <a:off x="6627253" y="4012183"/>
            <a:ext cx="504825" cy="483870"/>
          </a:xfrm>
          <a:prstGeom prst="rect">
            <a:avLst/>
          </a:prstGeom>
        </p:spPr>
        <p:txBody>
          <a:bodyPr vert="horz" wrap="square" lIns="0" tIns="0" rIns="0" bIns="0" rtlCol="0">
            <a:spAutoFit/>
          </a:bodyPr>
          <a:lstStyle/>
          <a:p>
            <a:pPr marL="12700">
              <a:lnSpc>
                <a:spcPct val="100000"/>
              </a:lnSpc>
            </a:pPr>
            <a:r>
              <a:rPr sz="3100" spc="5" dirty="0">
                <a:latin typeface="Symbol" panose="05050102010706020507"/>
                <a:cs typeface="Symbol" panose="05050102010706020507"/>
              </a:rPr>
              <a:t></a:t>
            </a:r>
            <a:r>
              <a:rPr sz="3100" spc="-100" dirty="0">
                <a:latin typeface="Times New Roman" panose="02020603050405020304"/>
                <a:cs typeface="Times New Roman" panose="02020603050405020304"/>
              </a:rPr>
              <a:t> </a:t>
            </a:r>
            <a:r>
              <a:rPr sz="3100" i="1" spc="5" dirty="0">
                <a:latin typeface="Times New Roman" panose="02020603050405020304"/>
                <a:cs typeface="Times New Roman" panose="02020603050405020304"/>
              </a:rPr>
              <a:t>e</a:t>
            </a:r>
            <a:endParaRPr sz="3100">
              <a:latin typeface="Times New Roman" panose="02020603050405020304"/>
              <a:cs typeface="Times New Roman" panose="02020603050405020304"/>
            </a:endParaRPr>
          </a:p>
        </p:txBody>
      </p:sp>
      <p:sp>
        <p:nvSpPr>
          <p:cNvPr id="34" name="object 34"/>
          <p:cNvSpPr txBox="1"/>
          <p:nvPr/>
        </p:nvSpPr>
        <p:spPr>
          <a:xfrm>
            <a:off x="4442586" y="4012183"/>
            <a:ext cx="505459" cy="483870"/>
          </a:xfrm>
          <a:prstGeom prst="rect">
            <a:avLst/>
          </a:prstGeom>
        </p:spPr>
        <p:txBody>
          <a:bodyPr vert="horz" wrap="square" lIns="0" tIns="0" rIns="0" bIns="0" rtlCol="0">
            <a:spAutoFit/>
          </a:bodyPr>
          <a:lstStyle/>
          <a:p>
            <a:pPr marL="12700">
              <a:lnSpc>
                <a:spcPct val="100000"/>
              </a:lnSpc>
            </a:pPr>
            <a:r>
              <a:rPr sz="3100" spc="5" dirty="0">
                <a:latin typeface="Symbol" panose="05050102010706020507"/>
                <a:cs typeface="Symbol" panose="05050102010706020507"/>
              </a:rPr>
              <a:t></a:t>
            </a:r>
            <a:r>
              <a:rPr sz="3100" spc="-95" dirty="0">
                <a:latin typeface="Times New Roman" panose="02020603050405020304"/>
                <a:cs typeface="Times New Roman" panose="02020603050405020304"/>
              </a:rPr>
              <a:t> </a:t>
            </a:r>
            <a:r>
              <a:rPr sz="3100" i="1" spc="5" dirty="0">
                <a:latin typeface="Times New Roman" panose="02020603050405020304"/>
                <a:cs typeface="Times New Roman" panose="02020603050405020304"/>
              </a:rPr>
              <a:t>e</a:t>
            </a:r>
            <a:endParaRPr sz="3100">
              <a:latin typeface="Times New Roman" panose="02020603050405020304"/>
              <a:cs typeface="Times New Roman" panose="02020603050405020304"/>
            </a:endParaRPr>
          </a:p>
        </p:txBody>
      </p:sp>
      <p:sp>
        <p:nvSpPr>
          <p:cNvPr id="35" name="object 35"/>
          <p:cNvSpPr txBox="1"/>
          <p:nvPr/>
        </p:nvSpPr>
        <p:spPr>
          <a:xfrm>
            <a:off x="3963301" y="3999738"/>
            <a:ext cx="368300" cy="286385"/>
          </a:xfrm>
          <a:prstGeom prst="rect">
            <a:avLst/>
          </a:prstGeom>
        </p:spPr>
        <p:txBody>
          <a:bodyPr vert="horz" wrap="square" lIns="0" tIns="0" rIns="0" bIns="0" rtlCol="0">
            <a:spAutoFit/>
          </a:bodyPr>
          <a:lstStyle/>
          <a:p>
            <a:pPr marL="12700">
              <a:lnSpc>
                <a:spcPct val="100000"/>
              </a:lnSpc>
            </a:pPr>
            <a:r>
              <a:rPr sz="1800" spc="80" dirty="0">
                <a:latin typeface="Times New Roman" panose="02020603050405020304"/>
                <a:cs typeface="Times New Roman" panose="02020603050405020304"/>
              </a:rPr>
              <a:t>2</a:t>
            </a:r>
            <a:r>
              <a:rPr sz="1800" i="1" spc="5" dirty="0">
                <a:latin typeface="Times New Roman" panose="02020603050405020304"/>
                <a:cs typeface="Times New Roman" panose="02020603050405020304"/>
              </a:rPr>
              <a:t>ux</a:t>
            </a:r>
            <a:endParaRPr sz="1800">
              <a:latin typeface="Times New Roman" panose="02020603050405020304"/>
              <a:cs typeface="Times New Roman" panose="02020603050405020304"/>
            </a:endParaRPr>
          </a:p>
        </p:txBody>
      </p:sp>
      <p:sp>
        <p:nvSpPr>
          <p:cNvPr id="36" name="object 36"/>
          <p:cNvSpPr txBox="1"/>
          <p:nvPr/>
        </p:nvSpPr>
        <p:spPr>
          <a:xfrm>
            <a:off x="3879481" y="4275594"/>
            <a:ext cx="318135" cy="286385"/>
          </a:xfrm>
          <a:prstGeom prst="rect">
            <a:avLst/>
          </a:prstGeom>
        </p:spPr>
        <p:txBody>
          <a:bodyPr vert="horz" wrap="square" lIns="0" tIns="0" rIns="0" bIns="0" rtlCol="0">
            <a:spAutoFit/>
          </a:bodyPr>
          <a:lstStyle/>
          <a:p>
            <a:pPr marL="12700">
              <a:lnSpc>
                <a:spcPct val="100000"/>
              </a:lnSpc>
            </a:pPr>
            <a:r>
              <a:rPr sz="1800" spc="5" dirty="0">
                <a:latin typeface="Times New Roman" panose="02020603050405020304"/>
                <a:cs typeface="Times New Roman" panose="02020603050405020304"/>
              </a:rPr>
              <a:t>2</a:t>
            </a:r>
            <a:r>
              <a:rPr sz="1800" spc="-270" dirty="0">
                <a:latin typeface="Times New Roman" panose="02020603050405020304"/>
                <a:cs typeface="Times New Roman" panose="02020603050405020304"/>
              </a:rPr>
              <a:t> </a:t>
            </a:r>
            <a:r>
              <a:rPr sz="1800" i="1" spc="10" dirty="0">
                <a:latin typeface="Times New Roman" panose="02020603050405020304"/>
                <a:cs typeface="Times New Roman" panose="02020603050405020304"/>
              </a:rPr>
              <a:t>K</a:t>
            </a:r>
            <a:endParaRPr sz="1800">
              <a:latin typeface="Times New Roman" panose="02020603050405020304"/>
              <a:cs typeface="Times New Roman" panose="02020603050405020304"/>
            </a:endParaRPr>
          </a:p>
        </p:txBody>
      </p:sp>
      <p:sp>
        <p:nvSpPr>
          <p:cNvPr id="37" name="object 37"/>
          <p:cNvSpPr txBox="1"/>
          <p:nvPr/>
        </p:nvSpPr>
        <p:spPr>
          <a:xfrm>
            <a:off x="7125589" y="3987038"/>
            <a:ext cx="1289685" cy="299085"/>
          </a:xfrm>
          <a:prstGeom prst="rect">
            <a:avLst/>
          </a:prstGeom>
        </p:spPr>
        <p:txBody>
          <a:bodyPr vert="horz" wrap="square" lIns="0" tIns="0" rIns="0" bIns="0" rtlCol="0">
            <a:spAutoFit/>
          </a:bodyPr>
          <a:lstStyle/>
          <a:p>
            <a:pPr marL="12700">
              <a:lnSpc>
                <a:spcPct val="100000"/>
              </a:lnSpc>
            </a:pPr>
            <a:r>
              <a:rPr sz="1800" spc="5" dirty="0">
                <a:latin typeface="Symbol" panose="05050102010706020507"/>
                <a:cs typeface="Symbol" panose="05050102010706020507"/>
              </a:rPr>
              <a:t></a:t>
            </a:r>
            <a:r>
              <a:rPr sz="1800" spc="40" dirty="0">
                <a:latin typeface="Times New Roman" panose="02020603050405020304"/>
                <a:cs typeface="Times New Roman" panose="02020603050405020304"/>
              </a:rPr>
              <a:t> </a:t>
            </a:r>
            <a:r>
              <a:rPr sz="1800" i="1" spc="5" dirty="0">
                <a:latin typeface="Times New Roman" panose="02020603050405020304"/>
                <a:cs typeface="Times New Roman" panose="02020603050405020304"/>
              </a:rPr>
              <a:t>j</a:t>
            </a:r>
            <a:r>
              <a:rPr sz="1800" i="1" spc="-229"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2</a:t>
            </a:r>
            <a:r>
              <a:rPr sz="1900" i="1" spc="-50" dirty="0">
                <a:latin typeface="Symbol" panose="05050102010706020507"/>
                <a:cs typeface="Symbol" panose="05050102010706020507"/>
              </a:rPr>
              <a:t></a:t>
            </a:r>
            <a:r>
              <a:rPr sz="1900" i="1" spc="-95" dirty="0">
                <a:latin typeface="Times New Roman" panose="02020603050405020304"/>
                <a:cs typeface="Times New Roman" panose="02020603050405020304"/>
              </a:rPr>
              <a:t> </a:t>
            </a:r>
            <a:r>
              <a:rPr sz="1800" spc="95" dirty="0">
                <a:latin typeface="Times New Roman" panose="02020603050405020304"/>
                <a:cs typeface="Times New Roman" panose="02020603050405020304"/>
              </a:rPr>
              <a:t>(</a:t>
            </a:r>
            <a:r>
              <a:rPr sz="1800" i="1" spc="5" dirty="0">
                <a:latin typeface="Times New Roman" panose="02020603050405020304"/>
                <a:cs typeface="Times New Roman" panose="02020603050405020304"/>
              </a:rPr>
              <a:t>u</a:t>
            </a:r>
            <a:r>
              <a:rPr sz="1800" i="1" spc="145" dirty="0">
                <a:latin typeface="Times New Roman" panose="02020603050405020304"/>
                <a:cs typeface="Times New Roman" panose="02020603050405020304"/>
              </a:rPr>
              <a:t>x</a:t>
            </a:r>
            <a:r>
              <a:rPr sz="1800" spc="225" dirty="0">
                <a:latin typeface="Times New Roman" panose="02020603050405020304"/>
                <a:cs typeface="Times New Roman" panose="02020603050405020304"/>
              </a:rPr>
              <a:t>)</a:t>
            </a:r>
            <a:r>
              <a:rPr sz="1800" spc="5" dirty="0">
                <a:latin typeface="Times New Roman" panose="02020603050405020304"/>
                <a:cs typeface="Times New Roman" panose="02020603050405020304"/>
              </a:rPr>
              <a:t>/</a:t>
            </a:r>
            <a:r>
              <a:rPr sz="1800" spc="-125" dirty="0">
                <a:latin typeface="Times New Roman" panose="02020603050405020304"/>
                <a:cs typeface="Times New Roman" panose="02020603050405020304"/>
              </a:rPr>
              <a:t> </a:t>
            </a:r>
            <a:r>
              <a:rPr sz="1800" i="1" spc="10" dirty="0">
                <a:latin typeface="Times New Roman" panose="02020603050405020304"/>
                <a:cs typeface="Times New Roman" panose="02020603050405020304"/>
              </a:rPr>
              <a:t>K</a:t>
            </a:r>
            <a:endParaRPr sz="1800">
              <a:latin typeface="Times New Roman" panose="02020603050405020304"/>
              <a:cs typeface="Times New Roman" panose="02020603050405020304"/>
            </a:endParaRPr>
          </a:p>
        </p:txBody>
      </p:sp>
      <p:sp>
        <p:nvSpPr>
          <p:cNvPr id="38" name="object 38"/>
          <p:cNvSpPr txBox="1"/>
          <p:nvPr/>
        </p:nvSpPr>
        <p:spPr>
          <a:xfrm>
            <a:off x="4940934" y="3987038"/>
            <a:ext cx="1554480" cy="299085"/>
          </a:xfrm>
          <a:prstGeom prst="rect">
            <a:avLst/>
          </a:prstGeom>
        </p:spPr>
        <p:txBody>
          <a:bodyPr vert="horz" wrap="square" lIns="0" tIns="0" rIns="0" bIns="0" rtlCol="0">
            <a:spAutoFit/>
          </a:bodyPr>
          <a:lstStyle/>
          <a:p>
            <a:pPr marL="12700">
              <a:lnSpc>
                <a:spcPct val="100000"/>
              </a:lnSpc>
            </a:pPr>
            <a:r>
              <a:rPr sz="1800" spc="5" dirty="0">
                <a:latin typeface="Symbol" panose="05050102010706020507"/>
                <a:cs typeface="Symbol" panose="05050102010706020507"/>
              </a:rPr>
              <a:t></a:t>
            </a:r>
            <a:r>
              <a:rPr sz="1800" spc="40" dirty="0">
                <a:latin typeface="Times New Roman" panose="02020603050405020304"/>
                <a:cs typeface="Times New Roman" panose="02020603050405020304"/>
              </a:rPr>
              <a:t> </a:t>
            </a:r>
            <a:r>
              <a:rPr sz="1800" i="1" spc="5" dirty="0">
                <a:latin typeface="Times New Roman" panose="02020603050405020304"/>
                <a:cs typeface="Times New Roman" panose="02020603050405020304"/>
              </a:rPr>
              <a:t>j</a:t>
            </a:r>
            <a:r>
              <a:rPr sz="1800" i="1" spc="-225" dirty="0">
                <a:latin typeface="Times New Roman" panose="02020603050405020304"/>
                <a:cs typeface="Times New Roman" panose="02020603050405020304"/>
              </a:rPr>
              <a:t> </a:t>
            </a:r>
            <a:r>
              <a:rPr sz="1800" spc="20" dirty="0">
                <a:latin typeface="Times New Roman" panose="02020603050405020304"/>
                <a:cs typeface="Times New Roman" panose="02020603050405020304"/>
              </a:rPr>
              <a:t>2</a:t>
            </a:r>
            <a:r>
              <a:rPr sz="1900" i="1" spc="-50" dirty="0">
                <a:latin typeface="Symbol" panose="05050102010706020507"/>
                <a:cs typeface="Symbol" panose="05050102010706020507"/>
              </a:rPr>
              <a:t></a:t>
            </a:r>
            <a:r>
              <a:rPr sz="1900" i="1" spc="-90" dirty="0">
                <a:latin typeface="Times New Roman" panose="02020603050405020304"/>
                <a:cs typeface="Times New Roman" panose="02020603050405020304"/>
              </a:rPr>
              <a:t> </a:t>
            </a:r>
            <a:r>
              <a:rPr sz="1800" spc="155" dirty="0">
                <a:latin typeface="Times New Roman" panose="02020603050405020304"/>
                <a:cs typeface="Times New Roman" panose="02020603050405020304"/>
              </a:rPr>
              <a:t>(</a:t>
            </a:r>
            <a:r>
              <a:rPr sz="1800" spc="70" dirty="0">
                <a:latin typeface="Times New Roman" panose="02020603050405020304"/>
                <a:cs typeface="Times New Roman" panose="02020603050405020304"/>
              </a:rPr>
              <a:t>2</a:t>
            </a:r>
            <a:r>
              <a:rPr sz="1800" i="1" spc="5" dirty="0">
                <a:latin typeface="Times New Roman" panose="02020603050405020304"/>
                <a:cs typeface="Times New Roman" panose="02020603050405020304"/>
              </a:rPr>
              <a:t>u</a:t>
            </a:r>
            <a:r>
              <a:rPr sz="1800" i="1" spc="145" dirty="0">
                <a:latin typeface="Times New Roman" panose="02020603050405020304"/>
                <a:cs typeface="Times New Roman" panose="02020603050405020304"/>
              </a:rPr>
              <a:t>x</a:t>
            </a:r>
            <a:r>
              <a:rPr sz="1800" spc="225" dirty="0">
                <a:latin typeface="Times New Roman" panose="02020603050405020304"/>
                <a:cs typeface="Times New Roman" panose="02020603050405020304"/>
              </a:rPr>
              <a:t>)</a:t>
            </a:r>
            <a:r>
              <a:rPr sz="1800" spc="5" dirty="0">
                <a:latin typeface="Times New Roman" panose="02020603050405020304"/>
                <a:cs typeface="Times New Roman" panose="02020603050405020304"/>
              </a:rPr>
              <a:t>/</a:t>
            </a:r>
            <a:r>
              <a:rPr sz="1800" spc="-18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2</a:t>
            </a:r>
            <a:r>
              <a:rPr sz="1800" spc="-270" dirty="0">
                <a:latin typeface="Times New Roman" panose="02020603050405020304"/>
                <a:cs typeface="Times New Roman" panose="02020603050405020304"/>
              </a:rPr>
              <a:t> </a:t>
            </a:r>
            <a:r>
              <a:rPr sz="1800" i="1" spc="10" dirty="0">
                <a:latin typeface="Times New Roman" panose="02020603050405020304"/>
                <a:cs typeface="Times New Roman" panose="02020603050405020304"/>
              </a:rPr>
              <a:t>K</a:t>
            </a:r>
            <a:endParaRPr sz="1800">
              <a:latin typeface="Times New Roman" panose="02020603050405020304"/>
              <a:cs typeface="Times New Roman" panose="02020603050405020304"/>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95424" y="959865"/>
            <a:ext cx="3915410" cy="1765935"/>
          </a:xfrm>
          <a:prstGeom prst="rect">
            <a:avLst/>
          </a:prstGeom>
        </p:spPr>
        <p:txBody>
          <a:bodyPr vert="horz" wrap="square" lIns="0" tIns="0" rIns="0" bIns="0" rtlCol="0">
            <a:spAutoFit/>
          </a:bodyPr>
          <a:lstStyle/>
          <a:p>
            <a:pPr marL="42545">
              <a:lnSpc>
                <a:spcPct val="10000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a:p>
            <a:pPr>
              <a:lnSpc>
                <a:spcPct val="100000"/>
              </a:lnSpc>
            </a:pPr>
            <a:endParaRPr sz="3200">
              <a:latin typeface="Times New Roman" panose="02020603050405020304"/>
              <a:cs typeface="Times New Roman" panose="02020603050405020304"/>
            </a:endParaRPr>
          </a:p>
          <a:p>
            <a:pPr marL="12700">
              <a:lnSpc>
                <a:spcPts val="3750"/>
              </a:lnSpc>
              <a:spcBef>
                <a:spcPts val="2630"/>
              </a:spcBef>
            </a:pPr>
            <a:r>
              <a:rPr sz="3200" spc="-5" dirty="0">
                <a:latin typeface="新宋体" panose="02010609030101010101" charset="-122"/>
                <a:cs typeface="新宋体" panose="02010609030101010101" charset="-122"/>
              </a:rPr>
              <a:t>定义两个符号</a:t>
            </a:r>
            <a:endParaRPr sz="3200">
              <a:latin typeface="新宋体" panose="02010609030101010101" charset="-122"/>
              <a:cs typeface="新宋体" panose="02010609030101010101" charset="-122"/>
            </a:endParaRPr>
          </a:p>
        </p:txBody>
      </p:sp>
      <p:sp>
        <p:nvSpPr>
          <p:cNvPr id="6" name="object 6"/>
          <p:cNvSpPr txBox="1"/>
          <p:nvPr/>
        </p:nvSpPr>
        <p:spPr>
          <a:xfrm>
            <a:off x="4435728" y="3156711"/>
            <a:ext cx="424815" cy="1005840"/>
          </a:xfrm>
          <a:prstGeom prst="rect">
            <a:avLst/>
          </a:prstGeom>
        </p:spPr>
        <p:txBody>
          <a:bodyPr vert="horz" wrap="square" lIns="0" tIns="0" rIns="0" bIns="0" rtlCol="0">
            <a:spAutoFit/>
          </a:bodyPr>
          <a:lstStyle/>
          <a:p>
            <a:pPr marL="25400">
              <a:lnSpc>
                <a:spcPts val="1500"/>
              </a:lnSpc>
            </a:pPr>
            <a:r>
              <a:rPr sz="1700" i="1" spc="5" dirty="0">
                <a:latin typeface="Times New Roman" panose="02020603050405020304"/>
                <a:cs typeface="Times New Roman" panose="02020603050405020304"/>
              </a:rPr>
              <a:t>K</a:t>
            </a:r>
            <a:r>
              <a:rPr sz="1700" i="1" spc="-200" dirty="0">
                <a:latin typeface="Times New Roman" panose="02020603050405020304"/>
                <a:cs typeface="Times New Roman" panose="02020603050405020304"/>
              </a:rPr>
              <a:t> </a:t>
            </a:r>
            <a:r>
              <a:rPr sz="1700" spc="-120" dirty="0">
                <a:latin typeface="Symbol" panose="05050102010706020507"/>
                <a:cs typeface="Symbol" panose="05050102010706020507"/>
              </a:rPr>
              <a:t></a:t>
            </a:r>
            <a:r>
              <a:rPr sz="1700" spc="5" dirty="0">
                <a:latin typeface="Times New Roman" panose="02020603050405020304"/>
                <a:cs typeface="Times New Roman" panose="02020603050405020304"/>
              </a:rPr>
              <a:t>1</a:t>
            </a:r>
            <a:endParaRPr sz="1700">
              <a:latin typeface="Times New Roman" panose="02020603050405020304"/>
              <a:cs typeface="Times New Roman" panose="02020603050405020304"/>
            </a:endParaRPr>
          </a:p>
          <a:p>
            <a:pPr marL="12700">
              <a:lnSpc>
                <a:spcPts val="4510"/>
              </a:lnSpc>
            </a:pPr>
            <a:r>
              <a:rPr sz="4400" dirty="0">
                <a:latin typeface="Symbol" panose="05050102010706020507"/>
                <a:cs typeface="Symbol" panose="05050102010706020507"/>
              </a:rPr>
              <a:t></a:t>
            </a:r>
            <a:endParaRPr sz="4400">
              <a:latin typeface="Symbol" panose="05050102010706020507"/>
              <a:cs typeface="Symbol" panose="05050102010706020507"/>
            </a:endParaRPr>
          </a:p>
          <a:p>
            <a:pPr marL="41910">
              <a:lnSpc>
                <a:spcPts val="1810"/>
              </a:lnSpc>
            </a:pPr>
            <a:r>
              <a:rPr sz="1700" i="1" spc="90" dirty="0">
                <a:latin typeface="Times New Roman" panose="02020603050405020304"/>
                <a:cs typeface="Times New Roman" panose="02020603050405020304"/>
              </a:rPr>
              <a:t>x</a:t>
            </a:r>
            <a:r>
              <a:rPr sz="1700" spc="35" dirty="0">
                <a:latin typeface="Symbol" panose="05050102010706020507"/>
                <a:cs typeface="Symbol" panose="05050102010706020507"/>
              </a:rPr>
              <a:t></a:t>
            </a:r>
            <a:r>
              <a:rPr sz="1700" spc="5" dirty="0">
                <a:latin typeface="Times New Roman" panose="02020603050405020304"/>
                <a:cs typeface="Times New Roman" panose="02020603050405020304"/>
              </a:rPr>
              <a:t>0</a:t>
            </a:r>
            <a:endParaRPr sz="1700">
              <a:latin typeface="Times New Roman" panose="02020603050405020304"/>
              <a:cs typeface="Times New Roman" panose="02020603050405020304"/>
            </a:endParaRPr>
          </a:p>
        </p:txBody>
      </p:sp>
      <p:sp>
        <p:nvSpPr>
          <p:cNvPr id="7" name="object 7"/>
          <p:cNvSpPr txBox="1"/>
          <p:nvPr/>
        </p:nvSpPr>
        <p:spPr>
          <a:xfrm>
            <a:off x="6042050" y="3368535"/>
            <a:ext cx="230504" cy="271145"/>
          </a:xfrm>
          <a:prstGeom prst="rect">
            <a:avLst/>
          </a:prstGeom>
        </p:spPr>
        <p:txBody>
          <a:bodyPr vert="horz" wrap="square" lIns="0" tIns="0" rIns="0" bIns="0" rtlCol="0">
            <a:spAutoFit/>
          </a:bodyPr>
          <a:lstStyle/>
          <a:p>
            <a:pPr marL="12700">
              <a:lnSpc>
                <a:spcPct val="100000"/>
              </a:lnSpc>
            </a:pPr>
            <a:r>
              <a:rPr sz="1700" i="1" spc="5" dirty="0">
                <a:latin typeface="Times New Roman" panose="02020603050405020304"/>
                <a:cs typeface="Times New Roman" panose="02020603050405020304"/>
              </a:rPr>
              <a:t>ux</a:t>
            </a:r>
            <a:endParaRPr sz="1700">
              <a:latin typeface="Times New Roman" panose="02020603050405020304"/>
              <a:cs typeface="Times New Roman" panose="02020603050405020304"/>
            </a:endParaRPr>
          </a:p>
        </p:txBody>
      </p:sp>
      <p:sp>
        <p:nvSpPr>
          <p:cNvPr id="8" name="object 8"/>
          <p:cNvSpPr txBox="1"/>
          <p:nvPr/>
        </p:nvSpPr>
        <p:spPr>
          <a:xfrm>
            <a:off x="5978804" y="3628390"/>
            <a:ext cx="170815" cy="271145"/>
          </a:xfrm>
          <a:prstGeom prst="rect">
            <a:avLst/>
          </a:prstGeom>
        </p:spPr>
        <p:txBody>
          <a:bodyPr vert="horz" wrap="square" lIns="0" tIns="0" rIns="0" bIns="0" rtlCol="0">
            <a:spAutoFit/>
          </a:bodyPr>
          <a:lstStyle/>
          <a:p>
            <a:pPr marL="12700">
              <a:lnSpc>
                <a:spcPct val="100000"/>
              </a:lnSpc>
            </a:pPr>
            <a:r>
              <a:rPr sz="1700" i="1" spc="5" dirty="0">
                <a:latin typeface="Times New Roman" panose="02020603050405020304"/>
                <a:cs typeface="Times New Roman" panose="02020603050405020304"/>
              </a:rPr>
              <a:t>K</a:t>
            </a:r>
            <a:endParaRPr sz="1700">
              <a:latin typeface="Times New Roman" panose="02020603050405020304"/>
              <a:cs typeface="Times New Roman" panose="02020603050405020304"/>
            </a:endParaRPr>
          </a:p>
        </p:txBody>
      </p:sp>
      <p:sp>
        <p:nvSpPr>
          <p:cNvPr id="9" name="object 9"/>
          <p:cNvSpPr txBox="1"/>
          <p:nvPr/>
        </p:nvSpPr>
        <p:spPr>
          <a:xfrm>
            <a:off x="2855366" y="3628390"/>
            <a:ext cx="423545" cy="271145"/>
          </a:xfrm>
          <a:prstGeom prst="rect">
            <a:avLst/>
          </a:prstGeom>
        </p:spPr>
        <p:txBody>
          <a:bodyPr vert="horz" wrap="square" lIns="0" tIns="0" rIns="0" bIns="0" rtlCol="0">
            <a:spAutoFit/>
          </a:bodyPr>
          <a:lstStyle/>
          <a:p>
            <a:pPr marL="12700">
              <a:lnSpc>
                <a:spcPct val="100000"/>
              </a:lnSpc>
            </a:pPr>
            <a:r>
              <a:rPr sz="1700" i="1" spc="5" dirty="0">
                <a:latin typeface="Times New Roman" panose="02020603050405020304"/>
                <a:cs typeface="Times New Roman" panose="02020603050405020304"/>
              </a:rPr>
              <a:t>even</a:t>
            </a:r>
            <a:endParaRPr sz="1700">
              <a:latin typeface="Times New Roman" panose="02020603050405020304"/>
              <a:cs typeface="Times New Roman" panose="02020603050405020304"/>
            </a:endParaRPr>
          </a:p>
        </p:txBody>
      </p:sp>
      <p:sp>
        <p:nvSpPr>
          <p:cNvPr id="10" name="object 10"/>
          <p:cNvSpPr txBox="1"/>
          <p:nvPr/>
        </p:nvSpPr>
        <p:spPr>
          <a:xfrm>
            <a:off x="4935626" y="3262376"/>
            <a:ext cx="1081405" cy="588010"/>
          </a:xfrm>
          <a:prstGeom prst="rect">
            <a:avLst/>
          </a:prstGeom>
        </p:spPr>
        <p:txBody>
          <a:bodyPr vert="horz" wrap="square" lIns="0" tIns="0" rIns="0" bIns="0" rtlCol="0">
            <a:spAutoFit/>
          </a:bodyPr>
          <a:lstStyle/>
          <a:p>
            <a:pPr marL="12700">
              <a:lnSpc>
                <a:spcPct val="100000"/>
              </a:lnSpc>
            </a:pPr>
            <a:r>
              <a:rPr sz="2900" i="1" spc="5" dirty="0">
                <a:latin typeface="Times New Roman" panose="02020603050405020304"/>
                <a:cs typeface="Times New Roman" panose="02020603050405020304"/>
              </a:rPr>
              <a:t>f</a:t>
            </a:r>
            <a:r>
              <a:rPr sz="2900" i="1" spc="-85" dirty="0">
                <a:latin typeface="Times New Roman" panose="02020603050405020304"/>
                <a:cs typeface="Times New Roman" panose="02020603050405020304"/>
              </a:rPr>
              <a:t> </a:t>
            </a:r>
            <a:r>
              <a:rPr sz="3850" spc="-405" dirty="0">
                <a:latin typeface="Symbol" panose="05050102010706020507"/>
                <a:cs typeface="Symbol" panose="05050102010706020507"/>
              </a:rPr>
              <a:t></a:t>
            </a:r>
            <a:r>
              <a:rPr sz="2900" spc="140" dirty="0">
                <a:latin typeface="Times New Roman" panose="02020603050405020304"/>
                <a:cs typeface="Times New Roman" panose="02020603050405020304"/>
              </a:rPr>
              <a:t>2</a:t>
            </a:r>
            <a:r>
              <a:rPr sz="2900" i="1" spc="120" dirty="0">
                <a:latin typeface="Times New Roman" panose="02020603050405020304"/>
                <a:cs typeface="Times New Roman" panose="02020603050405020304"/>
              </a:rPr>
              <a:t>x</a:t>
            </a:r>
            <a:r>
              <a:rPr sz="3850" spc="-770" dirty="0">
                <a:latin typeface="Symbol" panose="05050102010706020507"/>
                <a:cs typeface="Symbol" panose="05050102010706020507"/>
              </a:rPr>
              <a:t></a:t>
            </a:r>
            <a:r>
              <a:rPr sz="2900" i="1" spc="25" dirty="0">
                <a:latin typeface="Times New Roman" panose="02020603050405020304"/>
                <a:cs typeface="Times New Roman" panose="02020603050405020304"/>
              </a:rPr>
              <a:t>W</a:t>
            </a:r>
            <a:endParaRPr sz="2900">
              <a:latin typeface="Times New Roman" panose="02020603050405020304"/>
              <a:cs typeface="Times New Roman" panose="02020603050405020304"/>
            </a:endParaRPr>
          </a:p>
        </p:txBody>
      </p:sp>
      <p:sp>
        <p:nvSpPr>
          <p:cNvPr id="11" name="object 11"/>
          <p:cNvSpPr txBox="1"/>
          <p:nvPr/>
        </p:nvSpPr>
        <p:spPr>
          <a:xfrm>
            <a:off x="4047139" y="3148329"/>
            <a:ext cx="309880" cy="979805"/>
          </a:xfrm>
          <a:prstGeom prst="rect">
            <a:avLst/>
          </a:prstGeom>
        </p:spPr>
        <p:txBody>
          <a:bodyPr vert="horz" wrap="square" lIns="0" tIns="0" rIns="0" bIns="0" rtlCol="0">
            <a:spAutoFit/>
          </a:bodyPr>
          <a:lstStyle/>
          <a:p>
            <a:pPr marL="12700">
              <a:lnSpc>
                <a:spcPct val="100000"/>
              </a:lnSpc>
            </a:pPr>
            <a:r>
              <a:rPr sz="2900" u="heavy" spc="-145" dirty="0">
                <a:latin typeface="Times New Roman" panose="02020603050405020304"/>
                <a:cs typeface="Times New Roman" panose="02020603050405020304"/>
              </a:rPr>
              <a:t> </a:t>
            </a:r>
            <a:r>
              <a:rPr sz="2900" u="heavy" spc="15" dirty="0">
                <a:latin typeface="Times New Roman" panose="02020603050405020304"/>
                <a:cs typeface="Times New Roman" panose="02020603050405020304"/>
              </a:rPr>
              <a:t>1</a:t>
            </a:r>
            <a:endParaRPr sz="2900">
              <a:latin typeface="Times New Roman" panose="02020603050405020304"/>
              <a:cs typeface="Times New Roman" panose="02020603050405020304"/>
            </a:endParaRPr>
          </a:p>
          <a:p>
            <a:pPr marL="48260">
              <a:lnSpc>
                <a:spcPct val="100000"/>
              </a:lnSpc>
              <a:spcBef>
                <a:spcPts val="660"/>
              </a:spcBef>
            </a:pPr>
            <a:r>
              <a:rPr sz="2900" i="1" spc="20" dirty="0">
                <a:latin typeface="Times New Roman" panose="02020603050405020304"/>
                <a:cs typeface="Times New Roman" panose="02020603050405020304"/>
              </a:rPr>
              <a:t>K</a:t>
            </a:r>
            <a:endParaRPr sz="2900">
              <a:latin typeface="Times New Roman" panose="02020603050405020304"/>
              <a:cs typeface="Times New Roman" panose="02020603050405020304"/>
            </a:endParaRPr>
          </a:p>
        </p:txBody>
      </p:sp>
      <p:sp>
        <p:nvSpPr>
          <p:cNvPr id="12" name="object 12"/>
          <p:cNvSpPr txBox="1"/>
          <p:nvPr/>
        </p:nvSpPr>
        <p:spPr>
          <a:xfrm>
            <a:off x="2662554" y="3262376"/>
            <a:ext cx="1328420" cy="588010"/>
          </a:xfrm>
          <a:prstGeom prst="rect">
            <a:avLst/>
          </a:prstGeom>
        </p:spPr>
        <p:txBody>
          <a:bodyPr vert="horz" wrap="square" lIns="0" tIns="0" rIns="0" bIns="0" rtlCol="0">
            <a:spAutoFit/>
          </a:bodyPr>
          <a:lstStyle/>
          <a:p>
            <a:pPr marL="12700">
              <a:lnSpc>
                <a:spcPct val="100000"/>
              </a:lnSpc>
              <a:tabLst>
                <a:tab pos="628650" algn="l"/>
              </a:tabLst>
            </a:pPr>
            <a:r>
              <a:rPr sz="2900" i="1" spc="20" dirty="0">
                <a:latin typeface="Times New Roman" panose="02020603050405020304"/>
                <a:cs typeface="Times New Roman" panose="02020603050405020304"/>
              </a:rPr>
              <a:t>F	</a:t>
            </a:r>
            <a:r>
              <a:rPr sz="3850" spc="-490" dirty="0">
                <a:latin typeface="Symbol" panose="05050102010706020507"/>
                <a:cs typeface="Symbol" panose="05050102010706020507"/>
              </a:rPr>
              <a:t></a:t>
            </a:r>
            <a:r>
              <a:rPr sz="2900" i="1" spc="180" dirty="0">
                <a:latin typeface="Times New Roman" panose="02020603050405020304"/>
                <a:cs typeface="Times New Roman" panose="02020603050405020304"/>
              </a:rPr>
              <a:t>u</a:t>
            </a:r>
            <a:r>
              <a:rPr sz="3850" spc="-355" dirty="0">
                <a:latin typeface="Symbol" panose="05050102010706020507"/>
                <a:cs typeface="Symbol" panose="05050102010706020507"/>
              </a:rPr>
              <a:t></a:t>
            </a:r>
            <a:r>
              <a:rPr sz="3850" spc="-540" dirty="0">
                <a:latin typeface="Times New Roman" panose="02020603050405020304"/>
                <a:cs typeface="Times New Roman" panose="02020603050405020304"/>
              </a:rPr>
              <a:t> </a:t>
            </a:r>
            <a:r>
              <a:rPr sz="2900" spc="15" dirty="0">
                <a:latin typeface="Symbol" panose="05050102010706020507"/>
                <a:cs typeface="Symbol" panose="05050102010706020507"/>
              </a:rPr>
              <a:t></a:t>
            </a:r>
            <a:endParaRPr sz="2900">
              <a:latin typeface="Symbol" panose="05050102010706020507"/>
              <a:cs typeface="Symbol" panose="05050102010706020507"/>
            </a:endParaRPr>
          </a:p>
        </p:txBody>
      </p:sp>
      <p:sp>
        <p:nvSpPr>
          <p:cNvPr id="13" name="object 13"/>
          <p:cNvSpPr txBox="1"/>
          <p:nvPr/>
        </p:nvSpPr>
        <p:spPr>
          <a:xfrm>
            <a:off x="4282566" y="4721352"/>
            <a:ext cx="433070" cy="687070"/>
          </a:xfrm>
          <a:prstGeom prst="rect">
            <a:avLst/>
          </a:prstGeom>
        </p:spPr>
        <p:txBody>
          <a:bodyPr vert="horz" wrap="square" lIns="0" tIns="0" rIns="0" bIns="0" rtlCol="0">
            <a:spAutoFit/>
          </a:bodyPr>
          <a:lstStyle/>
          <a:p>
            <a:pPr marL="12700">
              <a:lnSpc>
                <a:spcPct val="100000"/>
              </a:lnSpc>
            </a:pPr>
            <a:r>
              <a:rPr sz="4500" dirty="0">
                <a:latin typeface="Symbol" panose="05050102010706020507"/>
                <a:cs typeface="Symbol" panose="05050102010706020507"/>
              </a:rPr>
              <a:t></a:t>
            </a:r>
            <a:endParaRPr sz="4500">
              <a:latin typeface="Symbol" panose="05050102010706020507"/>
              <a:cs typeface="Symbol" panose="05050102010706020507"/>
            </a:endParaRPr>
          </a:p>
        </p:txBody>
      </p:sp>
      <p:sp>
        <p:nvSpPr>
          <p:cNvPr id="14" name="object 14"/>
          <p:cNvSpPr txBox="1"/>
          <p:nvPr/>
        </p:nvSpPr>
        <p:spPr>
          <a:xfrm>
            <a:off x="3917598" y="4583417"/>
            <a:ext cx="286385" cy="468630"/>
          </a:xfrm>
          <a:prstGeom prst="rect">
            <a:avLst/>
          </a:prstGeom>
        </p:spPr>
        <p:txBody>
          <a:bodyPr vert="horz" wrap="square" lIns="0" tIns="0" rIns="0" bIns="0" rtlCol="0">
            <a:spAutoFit/>
          </a:bodyPr>
          <a:lstStyle/>
          <a:p>
            <a:pPr marL="12700">
              <a:lnSpc>
                <a:spcPct val="100000"/>
              </a:lnSpc>
            </a:pPr>
            <a:r>
              <a:rPr sz="3000" u="heavy" spc="-200" dirty="0">
                <a:latin typeface="Times New Roman" panose="02020603050405020304"/>
                <a:cs typeface="Times New Roman" panose="02020603050405020304"/>
              </a:rPr>
              <a:t> </a:t>
            </a:r>
            <a:r>
              <a:rPr sz="3000" u="heavy" dirty="0">
                <a:latin typeface="Times New Roman" panose="02020603050405020304"/>
                <a:cs typeface="Times New Roman" panose="02020603050405020304"/>
              </a:rPr>
              <a:t>1</a:t>
            </a:r>
            <a:endParaRPr sz="3000">
              <a:latin typeface="Times New Roman" panose="02020603050405020304"/>
              <a:cs typeface="Times New Roman" panose="02020603050405020304"/>
            </a:endParaRPr>
          </a:p>
        </p:txBody>
      </p:sp>
      <p:sp>
        <p:nvSpPr>
          <p:cNvPr id="15" name="object 15"/>
          <p:cNvSpPr txBox="1"/>
          <p:nvPr/>
        </p:nvSpPr>
        <p:spPr>
          <a:xfrm>
            <a:off x="4294759" y="4595876"/>
            <a:ext cx="398145" cy="278765"/>
          </a:xfrm>
          <a:prstGeom prst="rect">
            <a:avLst/>
          </a:prstGeom>
        </p:spPr>
        <p:txBody>
          <a:bodyPr vert="horz" wrap="square" lIns="0" tIns="0" rIns="0" bIns="0" rtlCol="0">
            <a:spAutoFit/>
          </a:bodyPr>
          <a:lstStyle/>
          <a:p>
            <a:pPr marL="12700">
              <a:lnSpc>
                <a:spcPct val="100000"/>
              </a:lnSpc>
            </a:pPr>
            <a:r>
              <a:rPr sz="1750" i="1" spc="114" dirty="0">
                <a:latin typeface="Times New Roman" panose="02020603050405020304"/>
                <a:cs typeface="Times New Roman" panose="02020603050405020304"/>
              </a:rPr>
              <a:t>K</a:t>
            </a:r>
            <a:r>
              <a:rPr sz="1750" spc="-190" dirty="0">
                <a:latin typeface="Symbol" panose="05050102010706020507"/>
                <a:cs typeface="Symbol" panose="05050102010706020507"/>
              </a:rPr>
              <a:t></a:t>
            </a:r>
            <a:r>
              <a:rPr sz="1750" dirty="0">
                <a:latin typeface="Times New Roman" panose="02020603050405020304"/>
                <a:cs typeface="Times New Roman" panose="02020603050405020304"/>
              </a:rPr>
              <a:t>1</a:t>
            </a:r>
            <a:endParaRPr sz="1750">
              <a:latin typeface="Times New Roman" panose="02020603050405020304"/>
              <a:cs typeface="Times New Roman" panose="02020603050405020304"/>
            </a:endParaRPr>
          </a:p>
        </p:txBody>
      </p:sp>
      <p:sp>
        <p:nvSpPr>
          <p:cNvPr id="16" name="object 16"/>
          <p:cNvSpPr txBox="1"/>
          <p:nvPr/>
        </p:nvSpPr>
        <p:spPr>
          <a:xfrm>
            <a:off x="6199771" y="4812283"/>
            <a:ext cx="235585" cy="278765"/>
          </a:xfrm>
          <a:prstGeom prst="rect">
            <a:avLst/>
          </a:prstGeom>
        </p:spPr>
        <p:txBody>
          <a:bodyPr vert="horz" wrap="square" lIns="0" tIns="0" rIns="0" bIns="0" rtlCol="0">
            <a:spAutoFit/>
          </a:bodyPr>
          <a:lstStyle/>
          <a:p>
            <a:pPr marL="12700">
              <a:lnSpc>
                <a:spcPct val="100000"/>
              </a:lnSpc>
            </a:pPr>
            <a:r>
              <a:rPr sz="1750" i="1" dirty="0">
                <a:latin typeface="Times New Roman" panose="02020603050405020304"/>
                <a:cs typeface="Times New Roman" panose="02020603050405020304"/>
              </a:rPr>
              <a:t>ux</a:t>
            </a:r>
            <a:endParaRPr sz="1750">
              <a:latin typeface="Times New Roman" panose="02020603050405020304"/>
              <a:cs typeface="Times New Roman" panose="02020603050405020304"/>
            </a:endParaRPr>
          </a:p>
        </p:txBody>
      </p:sp>
      <p:sp>
        <p:nvSpPr>
          <p:cNvPr id="17" name="object 17"/>
          <p:cNvSpPr txBox="1"/>
          <p:nvPr/>
        </p:nvSpPr>
        <p:spPr>
          <a:xfrm>
            <a:off x="6140322" y="5078221"/>
            <a:ext cx="173990" cy="278765"/>
          </a:xfrm>
          <a:prstGeom prst="rect">
            <a:avLst/>
          </a:prstGeom>
        </p:spPr>
        <p:txBody>
          <a:bodyPr vert="horz" wrap="square" lIns="0" tIns="0" rIns="0" bIns="0" rtlCol="0">
            <a:spAutoFit/>
          </a:bodyPr>
          <a:lstStyle/>
          <a:p>
            <a:pPr marL="12700">
              <a:lnSpc>
                <a:spcPct val="100000"/>
              </a:lnSpc>
            </a:pPr>
            <a:r>
              <a:rPr sz="1750" i="1" dirty="0">
                <a:latin typeface="Times New Roman" panose="02020603050405020304"/>
                <a:cs typeface="Times New Roman" panose="02020603050405020304"/>
              </a:rPr>
              <a:t>K</a:t>
            </a:r>
            <a:endParaRPr sz="1750">
              <a:latin typeface="Times New Roman" panose="02020603050405020304"/>
              <a:cs typeface="Times New Roman" panose="02020603050405020304"/>
            </a:endParaRPr>
          </a:p>
        </p:txBody>
      </p:sp>
      <p:sp>
        <p:nvSpPr>
          <p:cNvPr id="18" name="object 18"/>
          <p:cNvSpPr txBox="1"/>
          <p:nvPr/>
        </p:nvSpPr>
        <p:spPr>
          <a:xfrm>
            <a:off x="2840113" y="5078221"/>
            <a:ext cx="359410" cy="278765"/>
          </a:xfrm>
          <a:prstGeom prst="rect">
            <a:avLst/>
          </a:prstGeom>
        </p:spPr>
        <p:txBody>
          <a:bodyPr vert="horz" wrap="square" lIns="0" tIns="0" rIns="0" bIns="0" rtlCol="0">
            <a:spAutoFit/>
          </a:bodyPr>
          <a:lstStyle/>
          <a:p>
            <a:pPr marL="12700">
              <a:lnSpc>
                <a:spcPct val="100000"/>
              </a:lnSpc>
            </a:pPr>
            <a:r>
              <a:rPr sz="1750" i="1" dirty="0">
                <a:latin typeface="Times New Roman" panose="02020603050405020304"/>
                <a:cs typeface="Times New Roman" panose="02020603050405020304"/>
              </a:rPr>
              <a:t>odd</a:t>
            </a:r>
            <a:endParaRPr sz="1750">
              <a:latin typeface="Times New Roman" panose="02020603050405020304"/>
              <a:cs typeface="Times New Roman" panose="02020603050405020304"/>
            </a:endParaRPr>
          </a:p>
        </p:txBody>
      </p:sp>
      <p:sp>
        <p:nvSpPr>
          <p:cNvPr id="19" name="object 19"/>
          <p:cNvSpPr txBox="1"/>
          <p:nvPr/>
        </p:nvSpPr>
        <p:spPr>
          <a:xfrm>
            <a:off x="4752733" y="4703571"/>
            <a:ext cx="1450340" cy="602615"/>
          </a:xfrm>
          <a:prstGeom prst="rect">
            <a:avLst/>
          </a:prstGeom>
        </p:spPr>
        <p:txBody>
          <a:bodyPr vert="horz" wrap="square" lIns="0" tIns="0" rIns="0" bIns="0" rtlCol="0">
            <a:spAutoFit/>
          </a:bodyPr>
          <a:lstStyle/>
          <a:p>
            <a:pPr marL="12700">
              <a:lnSpc>
                <a:spcPct val="100000"/>
              </a:lnSpc>
            </a:pPr>
            <a:r>
              <a:rPr sz="3000" i="1" dirty="0">
                <a:latin typeface="Times New Roman" panose="02020603050405020304"/>
                <a:cs typeface="Times New Roman" panose="02020603050405020304"/>
              </a:rPr>
              <a:t>f</a:t>
            </a:r>
            <a:r>
              <a:rPr sz="3000" i="1" spc="-220" dirty="0">
                <a:latin typeface="Times New Roman" panose="02020603050405020304"/>
                <a:cs typeface="Times New Roman" panose="02020603050405020304"/>
              </a:rPr>
              <a:t> </a:t>
            </a:r>
            <a:r>
              <a:rPr sz="3950" spc="-484" dirty="0">
                <a:latin typeface="Symbol" panose="05050102010706020507"/>
                <a:cs typeface="Symbol" panose="05050102010706020507"/>
              </a:rPr>
              <a:t></a:t>
            </a:r>
            <a:r>
              <a:rPr sz="3000" spc="-10" dirty="0">
                <a:latin typeface="Times New Roman" panose="02020603050405020304"/>
                <a:cs typeface="Times New Roman" panose="02020603050405020304"/>
              </a:rPr>
              <a:t>2</a:t>
            </a:r>
            <a:r>
              <a:rPr sz="3000" i="1" dirty="0">
                <a:latin typeface="Times New Roman" panose="02020603050405020304"/>
                <a:cs typeface="Times New Roman" panose="02020603050405020304"/>
              </a:rPr>
              <a:t>x</a:t>
            </a:r>
            <a:r>
              <a:rPr sz="3000" i="1" spc="-415" dirty="0">
                <a:latin typeface="Times New Roman" panose="02020603050405020304"/>
                <a:cs typeface="Times New Roman" panose="02020603050405020304"/>
              </a:rPr>
              <a:t> </a:t>
            </a:r>
            <a:r>
              <a:rPr sz="3000" spc="10" dirty="0">
                <a:latin typeface="Symbol" panose="05050102010706020507"/>
                <a:cs typeface="Symbol" panose="05050102010706020507"/>
              </a:rPr>
              <a:t></a:t>
            </a:r>
            <a:r>
              <a:rPr sz="3000" spc="-295" dirty="0">
                <a:latin typeface="Times New Roman" panose="02020603050405020304"/>
                <a:cs typeface="Times New Roman" panose="02020603050405020304"/>
              </a:rPr>
              <a:t>1</a:t>
            </a:r>
            <a:r>
              <a:rPr sz="3950" spc="-835" dirty="0">
                <a:latin typeface="Symbol" panose="05050102010706020507"/>
                <a:cs typeface="Symbol" panose="05050102010706020507"/>
              </a:rPr>
              <a:t></a:t>
            </a:r>
            <a:r>
              <a:rPr sz="3000" i="1" dirty="0">
                <a:latin typeface="Times New Roman" panose="02020603050405020304"/>
                <a:cs typeface="Times New Roman" panose="02020603050405020304"/>
              </a:rPr>
              <a:t>W</a:t>
            </a:r>
            <a:endParaRPr sz="3000">
              <a:latin typeface="Times New Roman" panose="02020603050405020304"/>
              <a:cs typeface="Times New Roman" panose="02020603050405020304"/>
            </a:endParaRPr>
          </a:p>
        </p:txBody>
      </p:sp>
      <p:sp>
        <p:nvSpPr>
          <p:cNvPr id="20" name="object 20"/>
          <p:cNvSpPr txBox="1"/>
          <p:nvPr/>
        </p:nvSpPr>
        <p:spPr>
          <a:xfrm>
            <a:off x="3950347" y="5188457"/>
            <a:ext cx="715010" cy="437515"/>
          </a:xfrm>
          <a:prstGeom prst="rect">
            <a:avLst/>
          </a:prstGeom>
        </p:spPr>
        <p:txBody>
          <a:bodyPr vert="horz" wrap="square" lIns="0" tIns="0" rIns="0" bIns="0" rtlCol="0">
            <a:spAutoFit/>
          </a:bodyPr>
          <a:lstStyle/>
          <a:p>
            <a:pPr marL="12700">
              <a:lnSpc>
                <a:spcPts val="3440"/>
              </a:lnSpc>
            </a:pPr>
            <a:r>
              <a:rPr sz="4500" i="1" baseline="10000" dirty="0">
                <a:latin typeface="Times New Roman" panose="02020603050405020304"/>
                <a:cs typeface="Times New Roman" panose="02020603050405020304"/>
              </a:rPr>
              <a:t>K</a:t>
            </a:r>
            <a:r>
              <a:rPr sz="4500" i="1" spc="127" baseline="10000" dirty="0">
                <a:latin typeface="Times New Roman" panose="02020603050405020304"/>
                <a:cs typeface="Times New Roman" panose="02020603050405020304"/>
              </a:rPr>
              <a:t> </a:t>
            </a:r>
            <a:r>
              <a:rPr sz="1750" i="1" spc="20" dirty="0">
                <a:latin typeface="Times New Roman" panose="02020603050405020304"/>
                <a:cs typeface="Times New Roman" panose="02020603050405020304"/>
              </a:rPr>
              <a:t>x</a:t>
            </a:r>
            <a:r>
              <a:rPr sz="1750" spc="-45" dirty="0">
                <a:latin typeface="Symbol" panose="05050102010706020507"/>
                <a:cs typeface="Symbol" panose="05050102010706020507"/>
              </a:rPr>
              <a:t></a:t>
            </a:r>
            <a:r>
              <a:rPr sz="1750" dirty="0">
                <a:latin typeface="Times New Roman" panose="02020603050405020304"/>
                <a:cs typeface="Times New Roman" panose="02020603050405020304"/>
              </a:rPr>
              <a:t>0</a:t>
            </a:r>
            <a:endParaRPr sz="1750">
              <a:latin typeface="Times New Roman" panose="02020603050405020304"/>
              <a:cs typeface="Times New Roman" panose="02020603050405020304"/>
            </a:endParaRPr>
          </a:p>
        </p:txBody>
      </p:sp>
      <p:sp>
        <p:nvSpPr>
          <p:cNvPr id="21" name="object 21"/>
          <p:cNvSpPr txBox="1"/>
          <p:nvPr/>
        </p:nvSpPr>
        <p:spPr>
          <a:xfrm>
            <a:off x="2658770" y="4703571"/>
            <a:ext cx="1224280" cy="602615"/>
          </a:xfrm>
          <a:prstGeom prst="rect">
            <a:avLst/>
          </a:prstGeom>
        </p:spPr>
        <p:txBody>
          <a:bodyPr vert="horz" wrap="square" lIns="0" tIns="0" rIns="0" bIns="0" rtlCol="0">
            <a:spAutoFit/>
          </a:bodyPr>
          <a:lstStyle/>
          <a:p>
            <a:pPr marL="12700">
              <a:lnSpc>
                <a:spcPct val="100000"/>
              </a:lnSpc>
              <a:tabLst>
                <a:tab pos="548640" algn="l"/>
              </a:tabLst>
            </a:pPr>
            <a:r>
              <a:rPr sz="3000" i="1" dirty="0">
                <a:latin typeface="Times New Roman" panose="02020603050405020304"/>
                <a:cs typeface="Times New Roman" panose="02020603050405020304"/>
              </a:rPr>
              <a:t>F	</a:t>
            </a:r>
            <a:r>
              <a:rPr sz="3950" spc="-570" dirty="0">
                <a:latin typeface="Symbol" panose="05050102010706020507"/>
                <a:cs typeface="Symbol" panose="05050102010706020507"/>
              </a:rPr>
              <a:t></a:t>
            </a:r>
            <a:r>
              <a:rPr sz="3000" i="1" spc="35" dirty="0">
                <a:latin typeface="Times New Roman" panose="02020603050405020304"/>
                <a:cs typeface="Times New Roman" panose="02020603050405020304"/>
              </a:rPr>
              <a:t>u</a:t>
            </a:r>
            <a:r>
              <a:rPr sz="3950" spc="-445" dirty="0">
                <a:latin typeface="Symbol" panose="05050102010706020507"/>
                <a:cs typeface="Symbol" panose="05050102010706020507"/>
              </a:rPr>
              <a:t></a:t>
            </a:r>
            <a:r>
              <a:rPr sz="3950" spc="-585" dirty="0">
                <a:latin typeface="Times New Roman" panose="02020603050405020304"/>
                <a:cs typeface="Times New Roman" panose="02020603050405020304"/>
              </a:rPr>
              <a:t> </a:t>
            </a:r>
            <a:r>
              <a:rPr sz="3000" dirty="0">
                <a:latin typeface="Symbol" panose="05050102010706020507"/>
                <a:cs typeface="Symbol" panose="05050102010706020507"/>
              </a:rPr>
              <a:t></a:t>
            </a:r>
            <a:endParaRPr sz="3000">
              <a:latin typeface="Symbol" panose="05050102010706020507"/>
              <a:cs typeface="Symbol" panose="05050102010706020507"/>
            </a:endParaRPr>
          </a:p>
        </p:txBody>
      </p:sp>
      <p:sp>
        <p:nvSpPr>
          <p:cNvPr id="22" name="object 22"/>
          <p:cNvSpPr txBox="1"/>
          <p:nvPr/>
        </p:nvSpPr>
        <p:spPr>
          <a:xfrm>
            <a:off x="7106525" y="3382009"/>
            <a:ext cx="2501900" cy="528955"/>
          </a:xfrm>
          <a:prstGeom prst="rect">
            <a:avLst/>
          </a:prstGeom>
        </p:spPr>
        <p:txBody>
          <a:bodyPr vert="horz" wrap="square" lIns="0" tIns="0" rIns="0" bIns="0" rtlCol="0">
            <a:spAutoFit/>
          </a:bodyPr>
          <a:lstStyle/>
          <a:p>
            <a:pPr marL="12700">
              <a:lnSpc>
                <a:spcPct val="100000"/>
              </a:lnSpc>
            </a:pPr>
            <a:r>
              <a:rPr sz="3400" i="1" dirty="0">
                <a:latin typeface="Times New Roman" panose="02020603050405020304"/>
                <a:cs typeface="Times New Roman" panose="02020603050405020304"/>
              </a:rPr>
              <a:t>u</a:t>
            </a:r>
            <a:r>
              <a:rPr sz="3400" i="1" spc="-385" dirty="0">
                <a:latin typeface="Times New Roman" panose="02020603050405020304"/>
                <a:cs typeface="Times New Roman" panose="02020603050405020304"/>
              </a:rPr>
              <a:t> </a:t>
            </a:r>
            <a:r>
              <a:rPr sz="3400" dirty="0">
                <a:latin typeface="Symbol" panose="05050102010706020507"/>
                <a:cs typeface="Symbol" panose="05050102010706020507"/>
              </a:rPr>
              <a:t></a:t>
            </a:r>
            <a:r>
              <a:rPr sz="3400" spc="-550" dirty="0">
                <a:latin typeface="Times New Roman" panose="02020603050405020304"/>
                <a:cs typeface="Times New Roman" panose="02020603050405020304"/>
              </a:rPr>
              <a:t> </a:t>
            </a:r>
            <a:r>
              <a:rPr sz="3400" spc="-330" dirty="0">
                <a:latin typeface="Times New Roman" panose="02020603050405020304"/>
                <a:cs typeface="Times New Roman" panose="02020603050405020304"/>
              </a:rPr>
              <a:t>0</a:t>
            </a:r>
            <a:r>
              <a:rPr sz="3400" spc="-415" dirty="0">
                <a:latin typeface="Times New Roman" panose="02020603050405020304"/>
                <a:cs typeface="Times New Roman" panose="02020603050405020304"/>
              </a:rPr>
              <a:t>,</a:t>
            </a:r>
            <a:r>
              <a:rPr sz="3400" spc="-550" dirty="0">
                <a:latin typeface="Times New Roman" panose="02020603050405020304"/>
                <a:cs typeface="Times New Roman" panose="02020603050405020304"/>
              </a:rPr>
              <a:t>1</a:t>
            </a:r>
            <a:r>
              <a:rPr sz="3400" spc="-95" dirty="0">
                <a:latin typeface="Times New Roman" panose="02020603050405020304"/>
                <a:cs typeface="Times New Roman" panose="02020603050405020304"/>
              </a:rPr>
              <a:t>,</a:t>
            </a:r>
            <a:r>
              <a:rPr sz="3400" spc="-335" dirty="0">
                <a:latin typeface="Times New Roman" panose="02020603050405020304"/>
                <a:cs typeface="Times New Roman" panose="02020603050405020304"/>
              </a:rPr>
              <a:t>2</a:t>
            </a:r>
            <a:r>
              <a:rPr sz="3400" dirty="0">
                <a:latin typeface="Times New Roman" panose="02020603050405020304"/>
                <a:cs typeface="Times New Roman" panose="02020603050405020304"/>
              </a:rPr>
              <a:t>,...</a:t>
            </a:r>
            <a:r>
              <a:rPr sz="3400" spc="-265" dirty="0">
                <a:latin typeface="Times New Roman" panose="02020603050405020304"/>
                <a:cs typeface="Times New Roman" panose="02020603050405020304"/>
              </a:rPr>
              <a:t>,</a:t>
            </a:r>
            <a:r>
              <a:rPr sz="3400" i="1" dirty="0">
                <a:latin typeface="Times New Roman" panose="02020603050405020304"/>
                <a:cs typeface="Times New Roman" panose="02020603050405020304"/>
              </a:rPr>
              <a:t>K</a:t>
            </a:r>
            <a:r>
              <a:rPr sz="3400" i="1" spc="-470" dirty="0">
                <a:latin typeface="Times New Roman" panose="02020603050405020304"/>
                <a:cs typeface="Times New Roman" panose="02020603050405020304"/>
              </a:rPr>
              <a:t> </a:t>
            </a:r>
            <a:r>
              <a:rPr sz="3400" spc="-140" dirty="0">
                <a:latin typeface="Symbol" panose="05050102010706020507"/>
                <a:cs typeface="Symbol" panose="05050102010706020507"/>
              </a:rPr>
              <a:t></a:t>
            </a:r>
            <a:r>
              <a:rPr sz="3400" dirty="0">
                <a:latin typeface="Times New Roman" panose="02020603050405020304"/>
                <a:cs typeface="Times New Roman" panose="02020603050405020304"/>
              </a:rPr>
              <a:t>1</a:t>
            </a:r>
            <a:endParaRPr sz="3400">
              <a:latin typeface="Times New Roman" panose="02020603050405020304"/>
              <a:cs typeface="Times New Roman" panose="02020603050405020304"/>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12925" y="959865"/>
            <a:ext cx="3898265" cy="1478280"/>
          </a:xfrm>
          <a:prstGeom prst="rect">
            <a:avLst/>
          </a:prstGeom>
        </p:spPr>
        <p:txBody>
          <a:bodyPr vert="horz" wrap="square" lIns="0" tIns="0" rIns="0" bIns="0" rtlCol="0">
            <a:spAutoFit/>
          </a:bodyPr>
          <a:lstStyle/>
          <a:p>
            <a:pPr marL="12700" indent="12700">
              <a:lnSpc>
                <a:spcPct val="10000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a:p>
            <a:pPr>
              <a:lnSpc>
                <a:spcPct val="100000"/>
              </a:lnSpc>
              <a:spcBef>
                <a:spcPts val="25"/>
              </a:spcBef>
            </a:pPr>
            <a:endParaRPr sz="3500">
              <a:latin typeface="Times New Roman" panose="02020603050405020304"/>
              <a:cs typeface="Times New Roman" panose="02020603050405020304"/>
            </a:endParaRPr>
          </a:p>
          <a:p>
            <a:pPr marL="12700">
              <a:lnSpc>
                <a:spcPts val="3750"/>
              </a:lnSpc>
            </a:pPr>
            <a:r>
              <a:rPr sz="3200" spc="-5" dirty="0">
                <a:latin typeface="新宋体" panose="02010609030101010101" charset="-122"/>
                <a:cs typeface="新宋体" panose="02010609030101010101" charset="-122"/>
              </a:rPr>
              <a:t>得到FFT的第一个公式</a:t>
            </a:r>
            <a:endParaRPr sz="3200">
              <a:latin typeface="新宋体" panose="02010609030101010101" charset="-122"/>
              <a:cs typeface="新宋体" panose="02010609030101010101" charset="-122"/>
            </a:endParaRPr>
          </a:p>
        </p:txBody>
      </p:sp>
      <p:sp>
        <p:nvSpPr>
          <p:cNvPr id="6" name="object 6"/>
          <p:cNvSpPr txBox="1"/>
          <p:nvPr/>
        </p:nvSpPr>
        <p:spPr>
          <a:xfrm>
            <a:off x="1812925" y="4888763"/>
            <a:ext cx="7337425" cy="963930"/>
          </a:xfrm>
          <a:prstGeom prst="rect">
            <a:avLst/>
          </a:prstGeom>
        </p:spPr>
        <p:txBody>
          <a:bodyPr vert="horz" wrap="square" lIns="0" tIns="0" rIns="0" bIns="0" rtlCol="0">
            <a:spAutoFit/>
          </a:bodyPr>
          <a:lstStyle/>
          <a:p>
            <a:pPr marL="12700" marR="5080">
              <a:lnSpc>
                <a:spcPct val="100000"/>
              </a:lnSpc>
            </a:pPr>
            <a:r>
              <a:rPr sz="3200" spc="-5" dirty="0">
                <a:latin typeface="新宋体" panose="02010609030101010101" charset="-122"/>
                <a:cs typeface="新宋体" panose="02010609030101010101" charset="-122"/>
              </a:rPr>
              <a:t>该公式说明F(u)可以通过奇部和偶部之和 来计算</a:t>
            </a:r>
            <a:endParaRPr sz="3200">
              <a:latin typeface="新宋体" panose="02010609030101010101" charset="-122"/>
              <a:cs typeface="新宋体" panose="02010609030101010101" charset="-122"/>
            </a:endParaRPr>
          </a:p>
        </p:txBody>
      </p:sp>
      <p:sp>
        <p:nvSpPr>
          <p:cNvPr id="7" name="object 7"/>
          <p:cNvSpPr/>
          <p:nvPr/>
        </p:nvSpPr>
        <p:spPr>
          <a:xfrm>
            <a:off x="4032393" y="3722386"/>
            <a:ext cx="240029" cy="0"/>
          </a:xfrm>
          <a:custGeom>
            <a:avLst/>
            <a:gdLst/>
            <a:ahLst/>
            <a:cxnLst/>
            <a:rect l="l" t="t" r="r" b="b"/>
            <a:pathLst>
              <a:path w="240029">
                <a:moveTo>
                  <a:pt x="0" y="0"/>
                </a:moveTo>
                <a:lnTo>
                  <a:pt x="237985" y="0"/>
                </a:lnTo>
              </a:path>
            </a:pathLst>
          </a:custGeom>
          <a:ln w="16243">
            <a:solidFill>
              <a:srgbClr val="000000"/>
            </a:solidFill>
          </a:ln>
        </p:spPr>
        <p:txBody>
          <a:bodyPr wrap="square" lIns="0" tIns="0" rIns="0" bIns="0" rtlCol="0"/>
          <a:lstStyle/>
          <a:p>
            <a:endParaRPr/>
          </a:p>
        </p:txBody>
      </p:sp>
      <p:sp>
        <p:nvSpPr>
          <p:cNvPr id="8" name="object 8"/>
          <p:cNvSpPr txBox="1"/>
          <p:nvPr/>
        </p:nvSpPr>
        <p:spPr>
          <a:xfrm>
            <a:off x="6141580" y="3688841"/>
            <a:ext cx="341630" cy="273685"/>
          </a:xfrm>
          <a:prstGeom prst="rect">
            <a:avLst/>
          </a:prstGeom>
        </p:spPr>
        <p:txBody>
          <a:bodyPr vert="horz" wrap="square" lIns="0" tIns="0" rIns="0" bIns="0" rtlCol="0">
            <a:spAutoFit/>
          </a:bodyPr>
          <a:lstStyle/>
          <a:p>
            <a:pPr>
              <a:lnSpc>
                <a:spcPts val="2150"/>
              </a:lnSpc>
            </a:pPr>
            <a:r>
              <a:rPr sz="1800" i="1" spc="-5" dirty="0">
                <a:latin typeface="Times New Roman" panose="02020603050405020304"/>
                <a:cs typeface="Times New Roman" panose="02020603050405020304"/>
              </a:rPr>
              <a:t>odd</a:t>
            </a:r>
            <a:endParaRPr sz="1800">
              <a:latin typeface="Times New Roman" panose="02020603050405020304"/>
              <a:cs typeface="Times New Roman" panose="02020603050405020304"/>
            </a:endParaRPr>
          </a:p>
        </p:txBody>
      </p:sp>
      <p:sp>
        <p:nvSpPr>
          <p:cNvPr id="9" name="object 9"/>
          <p:cNvSpPr txBox="1"/>
          <p:nvPr/>
        </p:nvSpPr>
        <p:spPr>
          <a:xfrm>
            <a:off x="4648822" y="3688841"/>
            <a:ext cx="417195" cy="273685"/>
          </a:xfrm>
          <a:prstGeom prst="rect">
            <a:avLst/>
          </a:prstGeom>
        </p:spPr>
        <p:txBody>
          <a:bodyPr vert="horz" wrap="square" lIns="0" tIns="0" rIns="0" bIns="0" rtlCol="0">
            <a:spAutoFit/>
          </a:bodyPr>
          <a:lstStyle/>
          <a:p>
            <a:pPr>
              <a:lnSpc>
                <a:spcPts val="2150"/>
              </a:lnSpc>
            </a:pPr>
            <a:r>
              <a:rPr sz="1800" i="1" spc="-5" dirty="0">
                <a:latin typeface="Times New Roman" panose="02020603050405020304"/>
                <a:cs typeface="Times New Roman" panose="02020603050405020304"/>
              </a:rPr>
              <a:t>even</a:t>
            </a:r>
            <a:endParaRPr sz="1800">
              <a:latin typeface="Times New Roman" panose="02020603050405020304"/>
              <a:cs typeface="Times New Roman" panose="02020603050405020304"/>
            </a:endParaRPr>
          </a:p>
        </p:txBody>
      </p:sp>
      <p:sp>
        <p:nvSpPr>
          <p:cNvPr id="10" name="object 10"/>
          <p:cNvSpPr txBox="1"/>
          <p:nvPr/>
        </p:nvSpPr>
        <p:spPr>
          <a:xfrm>
            <a:off x="6558804" y="3172205"/>
            <a:ext cx="1237615" cy="760095"/>
          </a:xfrm>
          <a:prstGeom prst="rect">
            <a:avLst/>
          </a:prstGeom>
        </p:spPr>
        <p:txBody>
          <a:bodyPr vert="horz" wrap="square" lIns="0" tIns="0" rIns="0" bIns="0" rtlCol="0">
            <a:spAutoFit/>
          </a:bodyPr>
          <a:lstStyle/>
          <a:p>
            <a:pPr>
              <a:lnSpc>
                <a:spcPts val="5985"/>
              </a:lnSpc>
              <a:tabLst>
                <a:tab pos="1106170" algn="l"/>
              </a:tabLst>
            </a:pPr>
            <a:r>
              <a:rPr sz="4050" spc="-470" dirty="0">
                <a:latin typeface="Symbol" panose="05050102010706020507"/>
                <a:cs typeface="Symbol" panose="05050102010706020507"/>
              </a:rPr>
              <a:t></a:t>
            </a:r>
            <a:r>
              <a:rPr sz="3050" i="1" spc="10" dirty="0">
                <a:latin typeface="Times New Roman" panose="02020603050405020304"/>
                <a:cs typeface="Times New Roman" panose="02020603050405020304"/>
              </a:rPr>
              <a:t>u</a:t>
            </a:r>
            <a:r>
              <a:rPr sz="3050" i="1" spc="-495" dirty="0">
                <a:latin typeface="Times New Roman" panose="02020603050405020304"/>
                <a:cs typeface="Times New Roman" panose="02020603050405020304"/>
              </a:rPr>
              <a:t> </a:t>
            </a:r>
            <a:r>
              <a:rPr sz="4050" spc="-785" dirty="0">
                <a:latin typeface="Symbol" panose="05050102010706020507"/>
                <a:cs typeface="Symbol" panose="05050102010706020507"/>
              </a:rPr>
              <a:t></a:t>
            </a:r>
            <a:r>
              <a:rPr sz="3050" i="1" spc="15" dirty="0">
                <a:latin typeface="Times New Roman" panose="02020603050405020304"/>
                <a:cs typeface="Times New Roman" panose="02020603050405020304"/>
              </a:rPr>
              <a:t>W</a:t>
            </a:r>
            <a:r>
              <a:rPr sz="3050" i="1" dirty="0">
                <a:latin typeface="Times New Roman" panose="02020603050405020304"/>
                <a:cs typeface="Times New Roman" panose="02020603050405020304"/>
              </a:rPr>
              <a:t>	</a:t>
            </a:r>
            <a:r>
              <a:rPr sz="5100" spc="-675" dirty="0">
                <a:latin typeface="Symbol" panose="05050102010706020507"/>
                <a:cs typeface="Symbol" panose="05050102010706020507"/>
              </a:rPr>
              <a:t></a:t>
            </a:r>
            <a:endParaRPr sz="5100">
              <a:latin typeface="Symbol" panose="05050102010706020507"/>
              <a:cs typeface="Symbol" panose="05050102010706020507"/>
            </a:endParaRPr>
          </a:p>
        </p:txBody>
      </p:sp>
      <p:sp>
        <p:nvSpPr>
          <p:cNvPr id="11" name="object 11"/>
          <p:cNvSpPr txBox="1"/>
          <p:nvPr/>
        </p:nvSpPr>
        <p:spPr>
          <a:xfrm>
            <a:off x="7296022" y="3416808"/>
            <a:ext cx="290830" cy="545465"/>
          </a:xfrm>
          <a:prstGeom prst="rect">
            <a:avLst/>
          </a:prstGeom>
        </p:spPr>
        <p:txBody>
          <a:bodyPr vert="horz" wrap="square" lIns="0" tIns="0" rIns="0" bIns="0" rtlCol="0">
            <a:spAutoFit/>
          </a:bodyPr>
          <a:lstStyle/>
          <a:p>
            <a:pPr marR="14605" algn="ctr">
              <a:lnSpc>
                <a:spcPts val="2150"/>
              </a:lnSpc>
            </a:pPr>
            <a:r>
              <a:rPr sz="1800" i="1" spc="-5" dirty="0">
                <a:latin typeface="Times New Roman" panose="02020603050405020304"/>
                <a:cs typeface="Times New Roman" panose="02020603050405020304"/>
              </a:rPr>
              <a:t>u</a:t>
            </a:r>
            <a:endParaRPr sz="1800">
              <a:latin typeface="Times New Roman" panose="02020603050405020304"/>
              <a:cs typeface="Times New Roman" panose="02020603050405020304"/>
            </a:endParaRPr>
          </a:p>
          <a:p>
            <a:pPr algn="ctr">
              <a:lnSpc>
                <a:spcPts val="2140"/>
              </a:lnSpc>
            </a:pPr>
            <a:r>
              <a:rPr sz="1800" spc="-5" dirty="0">
                <a:latin typeface="Times New Roman" panose="02020603050405020304"/>
                <a:cs typeface="Times New Roman" panose="02020603050405020304"/>
              </a:rPr>
              <a:t>2</a:t>
            </a:r>
            <a:r>
              <a:rPr sz="1800" spc="-254" dirty="0">
                <a:latin typeface="Times New Roman" panose="02020603050405020304"/>
                <a:cs typeface="Times New Roman" panose="02020603050405020304"/>
              </a:rPr>
              <a:t> </a:t>
            </a:r>
            <a:r>
              <a:rPr sz="1800" i="1" spc="-5" dirty="0">
                <a:latin typeface="Times New Roman" panose="02020603050405020304"/>
                <a:cs typeface="Times New Roman" panose="02020603050405020304"/>
              </a:rPr>
              <a:t>K</a:t>
            </a:r>
            <a:endParaRPr sz="1800">
              <a:latin typeface="Times New Roman" panose="02020603050405020304"/>
              <a:cs typeface="Times New Roman" panose="02020603050405020304"/>
            </a:endParaRPr>
          </a:p>
        </p:txBody>
      </p:sp>
      <p:sp>
        <p:nvSpPr>
          <p:cNvPr id="12" name="object 12"/>
          <p:cNvSpPr txBox="1"/>
          <p:nvPr/>
        </p:nvSpPr>
        <p:spPr>
          <a:xfrm>
            <a:off x="4059059" y="3737355"/>
            <a:ext cx="195580" cy="464184"/>
          </a:xfrm>
          <a:prstGeom prst="rect">
            <a:avLst/>
          </a:prstGeom>
        </p:spPr>
        <p:txBody>
          <a:bodyPr vert="horz" wrap="square" lIns="0" tIns="0" rIns="0" bIns="0" rtlCol="0">
            <a:spAutoFit/>
          </a:bodyPr>
          <a:lstStyle/>
          <a:p>
            <a:pPr>
              <a:lnSpc>
                <a:spcPts val="3650"/>
              </a:lnSpc>
            </a:pPr>
            <a:r>
              <a:rPr sz="3050" spc="10" dirty="0">
                <a:latin typeface="Times New Roman" panose="02020603050405020304"/>
                <a:cs typeface="Times New Roman" panose="02020603050405020304"/>
              </a:rPr>
              <a:t>2</a:t>
            </a:r>
            <a:endParaRPr sz="3050">
              <a:latin typeface="Times New Roman" panose="02020603050405020304"/>
              <a:cs typeface="Times New Roman" panose="02020603050405020304"/>
            </a:endParaRPr>
          </a:p>
        </p:txBody>
      </p:sp>
      <p:sp>
        <p:nvSpPr>
          <p:cNvPr id="13" name="object 13"/>
          <p:cNvSpPr txBox="1"/>
          <p:nvPr/>
        </p:nvSpPr>
        <p:spPr>
          <a:xfrm>
            <a:off x="5116703" y="3305555"/>
            <a:ext cx="1050925" cy="604520"/>
          </a:xfrm>
          <a:prstGeom prst="rect">
            <a:avLst/>
          </a:prstGeom>
        </p:spPr>
        <p:txBody>
          <a:bodyPr vert="horz" wrap="square" lIns="0" tIns="0" rIns="0" bIns="0" rtlCol="0">
            <a:spAutoFit/>
          </a:bodyPr>
          <a:lstStyle/>
          <a:p>
            <a:pPr>
              <a:lnSpc>
                <a:spcPts val="4760"/>
              </a:lnSpc>
            </a:pPr>
            <a:r>
              <a:rPr sz="4050" spc="-470" dirty="0">
                <a:latin typeface="Symbol" panose="05050102010706020507"/>
                <a:cs typeface="Symbol" panose="05050102010706020507"/>
              </a:rPr>
              <a:t></a:t>
            </a:r>
            <a:r>
              <a:rPr sz="3050" i="1" spc="10" dirty="0">
                <a:latin typeface="Times New Roman" panose="02020603050405020304"/>
                <a:cs typeface="Times New Roman" panose="02020603050405020304"/>
              </a:rPr>
              <a:t>u</a:t>
            </a:r>
            <a:r>
              <a:rPr sz="3050" i="1" spc="-490" dirty="0">
                <a:latin typeface="Times New Roman" panose="02020603050405020304"/>
                <a:cs typeface="Times New Roman" panose="02020603050405020304"/>
              </a:rPr>
              <a:t> </a:t>
            </a:r>
            <a:r>
              <a:rPr sz="4050" spc="-50" dirty="0">
                <a:latin typeface="Symbol" panose="05050102010706020507"/>
                <a:cs typeface="Symbol" panose="05050102010706020507"/>
              </a:rPr>
              <a:t></a:t>
            </a:r>
            <a:r>
              <a:rPr sz="3050" spc="10" dirty="0">
                <a:latin typeface="Symbol" panose="05050102010706020507"/>
                <a:cs typeface="Symbol" panose="05050102010706020507"/>
              </a:rPr>
              <a:t></a:t>
            </a:r>
            <a:r>
              <a:rPr sz="3050" spc="-50" dirty="0">
                <a:latin typeface="Times New Roman" panose="02020603050405020304"/>
                <a:cs typeface="Times New Roman" panose="02020603050405020304"/>
              </a:rPr>
              <a:t> </a:t>
            </a:r>
            <a:r>
              <a:rPr sz="3050" i="1" spc="10" dirty="0">
                <a:latin typeface="Times New Roman" panose="02020603050405020304"/>
                <a:cs typeface="Times New Roman" panose="02020603050405020304"/>
              </a:rPr>
              <a:t>F</a:t>
            </a:r>
            <a:endParaRPr sz="3050">
              <a:latin typeface="Times New Roman" panose="02020603050405020304"/>
              <a:cs typeface="Times New Roman" panose="02020603050405020304"/>
            </a:endParaRPr>
          </a:p>
        </p:txBody>
      </p:sp>
      <p:sp>
        <p:nvSpPr>
          <p:cNvPr id="14" name="object 14"/>
          <p:cNvSpPr txBox="1"/>
          <p:nvPr/>
        </p:nvSpPr>
        <p:spPr>
          <a:xfrm>
            <a:off x="2898546" y="3172205"/>
            <a:ext cx="1776730" cy="760095"/>
          </a:xfrm>
          <a:prstGeom prst="rect">
            <a:avLst/>
          </a:prstGeom>
        </p:spPr>
        <p:txBody>
          <a:bodyPr vert="horz" wrap="square" lIns="0" tIns="0" rIns="0" bIns="0" rtlCol="0">
            <a:spAutoFit/>
          </a:bodyPr>
          <a:lstStyle/>
          <a:p>
            <a:pPr>
              <a:lnSpc>
                <a:spcPts val="5985"/>
              </a:lnSpc>
            </a:pPr>
            <a:r>
              <a:rPr sz="3050" i="1" spc="10" dirty="0">
                <a:latin typeface="Times New Roman" panose="02020603050405020304"/>
                <a:cs typeface="Times New Roman" panose="02020603050405020304"/>
              </a:rPr>
              <a:t>F</a:t>
            </a:r>
            <a:r>
              <a:rPr sz="3050" i="1" spc="-400" dirty="0">
                <a:latin typeface="Times New Roman" panose="02020603050405020304"/>
                <a:cs typeface="Times New Roman" panose="02020603050405020304"/>
              </a:rPr>
              <a:t> </a:t>
            </a:r>
            <a:r>
              <a:rPr sz="4050" spc="-480" dirty="0">
                <a:latin typeface="Symbol" panose="05050102010706020507"/>
                <a:cs typeface="Symbol" panose="05050102010706020507"/>
              </a:rPr>
              <a:t></a:t>
            </a:r>
            <a:r>
              <a:rPr sz="3050" i="1" spc="10" dirty="0">
                <a:latin typeface="Times New Roman" panose="02020603050405020304"/>
                <a:cs typeface="Times New Roman" panose="02020603050405020304"/>
              </a:rPr>
              <a:t>u</a:t>
            </a:r>
            <a:r>
              <a:rPr sz="3050" i="1" spc="-490" dirty="0">
                <a:latin typeface="Times New Roman" panose="02020603050405020304"/>
                <a:cs typeface="Times New Roman" panose="02020603050405020304"/>
              </a:rPr>
              <a:t> </a:t>
            </a:r>
            <a:r>
              <a:rPr sz="4050" spc="-325" dirty="0">
                <a:latin typeface="Symbol" panose="05050102010706020507"/>
                <a:cs typeface="Symbol" panose="05050102010706020507"/>
              </a:rPr>
              <a:t></a:t>
            </a:r>
            <a:r>
              <a:rPr sz="4050" spc="-540" dirty="0">
                <a:latin typeface="Times New Roman" panose="02020603050405020304"/>
                <a:cs typeface="Times New Roman" panose="02020603050405020304"/>
              </a:rPr>
              <a:t> </a:t>
            </a:r>
            <a:r>
              <a:rPr sz="3050" spc="10" dirty="0">
                <a:latin typeface="Symbol" panose="05050102010706020507"/>
                <a:cs typeface="Symbol" panose="05050102010706020507"/>
              </a:rPr>
              <a:t></a:t>
            </a:r>
            <a:r>
              <a:rPr sz="3050" spc="204" dirty="0">
                <a:latin typeface="Times New Roman" panose="02020603050405020304"/>
                <a:cs typeface="Times New Roman" panose="02020603050405020304"/>
              </a:rPr>
              <a:t> </a:t>
            </a:r>
            <a:r>
              <a:rPr sz="4575" spc="15" baseline="36000" dirty="0">
                <a:latin typeface="Times New Roman" panose="02020603050405020304"/>
                <a:cs typeface="Times New Roman" panose="02020603050405020304"/>
              </a:rPr>
              <a:t>1</a:t>
            </a:r>
            <a:r>
              <a:rPr sz="4575" spc="-202" baseline="36000" dirty="0">
                <a:latin typeface="Times New Roman" panose="02020603050405020304"/>
                <a:cs typeface="Times New Roman" panose="02020603050405020304"/>
              </a:rPr>
              <a:t> </a:t>
            </a:r>
            <a:r>
              <a:rPr sz="5100" spc="-850" dirty="0">
                <a:latin typeface="Symbol" panose="05050102010706020507"/>
                <a:cs typeface="Symbol" panose="05050102010706020507"/>
              </a:rPr>
              <a:t></a:t>
            </a:r>
            <a:r>
              <a:rPr sz="3050" i="1" spc="10" dirty="0">
                <a:latin typeface="Times New Roman" panose="02020603050405020304"/>
                <a:cs typeface="Times New Roman" panose="02020603050405020304"/>
              </a:rPr>
              <a:t>F</a:t>
            </a:r>
            <a:endParaRPr sz="3050">
              <a:latin typeface="Times New Roman" panose="02020603050405020304"/>
              <a:cs typeface="Times New Roman" panose="02020603050405020304"/>
            </a:endParaRPr>
          </a:p>
        </p:txBody>
      </p:sp>
      <p:sp>
        <p:nvSpPr>
          <p:cNvPr id="15" name="object 15"/>
          <p:cNvSpPr/>
          <p:nvPr/>
        </p:nvSpPr>
        <p:spPr>
          <a:xfrm>
            <a:off x="2178443" y="2985516"/>
            <a:ext cx="6337300" cy="1440180"/>
          </a:xfrm>
          <a:custGeom>
            <a:avLst/>
            <a:gdLst/>
            <a:ahLst/>
            <a:cxnLst/>
            <a:rect l="l" t="t" r="r" b="b"/>
            <a:pathLst>
              <a:path w="6337300" h="1440179">
                <a:moveTo>
                  <a:pt x="0" y="0"/>
                </a:moveTo>
                <a:lnTo>
                  <a:pt x="0" y="1440180"/>
                </a:lnTo>
                <a:lnTo>
                  <a:pt x="6336791" y="1440179"/>
                </a:lnTo>
                <a:lnTo>
                  <a:pt x="6336791" y="0"/>
                </a:lnTo>
                <a:lnTo>
                  <a:pt x="0" y="0"/>
                </a:lnTo>
                <a:close/>
              </a:path>
            </a:pathLst>
          </a:custGeom>
          <a:ln w="25400">
            <a:solidFill>
              <a:srgbClr val="EE2B0A"/>
            </a:solidFill>
          </a:ln>
        </p:spPr>
        <p:txBody>
          <a:bodyPr wrap="square" lIns="0" tIns="0" rIns="0" bIns="0" rtlCol="0"/>
          <a:lstStyle/>
          <a:p>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65"/>
            <a:ext cx="3884929"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p:txBody>
      </p:sp>
      <p:sp>
        <p:nvSpPr>
          <p:cNvPr id="6" name="object 6"/>
          <p:cNvSpPr txBox="1"/>
          <p:nvPr/>
        </p:nvSpPr>
        <p:spPr>
          <a:xfrm>
            <a:off x="1681098" y="1961908"/>
            <a:ext cx="1243965"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推导：</a:t>
            </a:r>
            <a:endParaRPr sz="3200">
              <a:latin typeface="新宋体" panose="02010609030101010101" charset="-122"/>
              <a:cs typeface="新宋体" panose="02010609030101010101" charset="-122"/>
            </a:endParaRPr>
          </a:p>
        </p:txBody>
      </p:sp>
      <p:sp>
        <p:nvSpPr>
          <p:cNvPr id="7" name="object 7"/>
          <p:cNvSpPr txBox="1"/>
          <p:nvPr/>
        </p:nvSpPr>
        <p:spPr>
          <a:xfrm>
            <a:off x="6282054" y="3151632"/>
            <a:ext cx="553720" cy="507365"/>
          </a:xfrm>
          <a:prstGeom prst="rect">
            <a:avLst/>
          </a:prstGeom>
        </p:spPr>
        <p:txBody>
          <a:bodyPr vert="horz" wrap="square" lIns="0" tIns="0" rIns="0" bIns="0" rtlCol="0">
            <a:spAutoFit/>
          </a:bodyPr>
          <a:lstStyle/>
          <a:p>
            <a:pPr marL="12700">
              <a:lnSpc>
                <a:spcPct val="100000"/>
              </a:lnSpc>
              <a:tabLst>
                <a:tab pos="448945" algn="l"/>
              </a:tabLst>
            </a:pPr>
            <a:r>
              <a:rPr sz="3300" spc="-280" dirty="0">
                <a:latin typeface="Symbol" panose="05050102010706020507"/>
                <a:cs typeface="Symbol" panose="05050102010706020507"/>
              </a:rPr>
              <a:t></a:t>
            </a:r>
            <a:r>
              <a:rPr sz="3300" spc="-280" dirty="0">
                <a:latin typeface="Times New Roman" panose="02020603050405020304"/>
                <a:cs typeface="Times New Roman" panose="02020603050405020304"/>
              </a:rPr>
              <a:t>	</a:t>
            </a:r>
            <a:r>
              <a:rPr sz="3300" spc="-385" dirty="0">
                <a:latin typeface="Symbol" panose="05050102010706020507"/>
                <a:cs typeface="Symbol" panose="05050102010706020507"/>
              </a:rPr>
              <a:t></a:t>
            </a:r>
            <a:endParaRPr sz="3300">
              <a:latin typeface="Symbol" panose="05050102010706020507"/>
              <a:cs typeface="Symbol" panose="05050102010706020507"/>
            </a:endParaRPr>
          </a:p>
        </p:txBody>
      </p:sp>
      <p:sp>
        <p:nvSpPr>
          <p:cNvPr id="8" name="object 8"/>
          <p:cNvSpPr txBox="1"/>
          <p:nvPr/>
        </p:nvSpPr>
        <p:spPr>
          <a:xfrm>
            <a:off x="7780146" y="3246373"/>
            <a:ext cx="118110" cy="233045"/>
          </a:xfrm>
          <a:prstGeom prst="rect">
            <a:avLst/>
          </a:prstGeom>
        </p:spPr>
        <p:txBody>
          <a:bodyPr vert="horz" wrap="square" lIns="0" tIns="0" rIns="0" bIns="0" rtlCol="0">
            <a:spAutoFit/>
          </a:bodyPr>
          <a:lstStyle/>
          <a:p>
            <a:pPr marL="12700">
              <a:lnSpc>
                <a:spcPct val="100000"/>
              </a:lnSpc>
            </a:pPr>
            <a:r>
              <a:rPr sz="1450" i="1" dirty="0">
                <a:latin typeface="Times New Roman" panose="02020603050405020304"/>
                <a:cs typeface="Times New Roman" panose="02020603050405020304"/>
              </a:rPr>
              <a:t>u</a:t>
            </a:r>
            <a:endParaRPr sz="1450">
              <a:latin typeface="Times New Roman" panose="02020603050405020304"/>
              <a:cs typeface="Times New Roman" panose="02020603050405020304"/>
            </a:endParaRPr>
          </a:p>
        </p:txBody>
      </p:sp>
      <p:sp>
        <p:nvSpPr>
          <p:cNvPr id="9" name="object 9"/>
          <p:cNvSpPr txBox="1"/>
          <p:nvPr/>
        </p:nvSpPr>
        <p:spPr>
          <a:xfrm>
            <a:off x="7723771" y="3468128"/>
            <a:ext cx="149225" cy="233045"/>
          </a:xfrm>
          <a:prstGeom prst="rect">
            <a:avLst/>
          </a:prstGeom>
        </p:spPr>
        <p:txBody>
          <a:bodyPr vert="horz" wrap="square" lIns="0" tIns="0" rIns="0" bIns="0" rtlCol="0">
            <a:spAutoFit/>
          </a:bodyPr>
          <a:lstStyle/>
          <a:p>
            <a:pPr marL="12700">
              <a:lnSpc>
                <a:spcPct val="100000"/>
              </a:lnSpc>
            </a:pPr>
            <a:r>
              <a:rPr sz="1450" i="1" spc="5" dirty="0">
                <a:latin typeface="Times New Roman" panose="02020603050405020304"/>
                <a:cs typeface="Times New Roman" panose="02020603050405020304"/>
              </a:rPr>
              <a:t>K</a:t>
            </a:r>
            <a:endParaRPr sz="1450">
              <a:latin typeface="Times New Roman" panose="02020603050405020304"/>
              <a:cs typeface="Times New Roman" panose="02020603050405020304"/>
            </a:endParaRPr>
          </a:p>
        </p:txBody>
      </p:sp>
      <p:sp>
        <p:nvSpPr>
          <p:cNvPr id="10" name="object 10"/>
          <p:cNvSpPr txBox="1"/>
          <p:nvPr/>
        </p:nvSpPr>
        <p:spPr>
          <a:xfrm>
            <a:off x="6145657" y="3246373"/>
            <a:ext cx="118110" cy="233045"/>
          </a:xfrm>
          <a:prstGeom prst="rect">
            <a:avLst/>
          </a:prstGeom>
        </p:spPr>
        <p:txBody>
          <a:bodyPr vert="horz" wrap="square" lIns="0" tIns="0" rIns="0" bIns="0" rtlCol="0">
            <a:spAutoFit/>
          </a:bodyPr>
          <a:lstStyle/>
          <a:p>
            <a:pPr marL="12700">
              <a:lnSpc>
                <a:spcPct val="100000"/>
              </a:lnSpc>
            </a:pPr>
            <a:r>
              <a:rPr sz="1450" i="1" dirty="0">
                <a:latin typeface="Times New Roman" panose="02020603050405020304"/>
                <a:cs typeface="Times New Roman" panose="02020603050405020304"/>
              </a:rPr>
              <a:t>u</a:t>
            </a:r>
            <a:endParaRPr sz="1450">
              <a:latin typeface="Times New Roman" panose="02020603050405020304"/>
              <a:cs typeface="Times New Roman" panose="02020603050405020304"/>
            </a:endParaRPr>
          </a:p>
        </p:txBody>
      </p:sp>
      <p:sp>
        <p:nvSpPr>
          <p:cNvPr id="11" name="object 11"/>
          <p:cNvSpPr txBox="1"/>
          <p:nvPr/>
        </p:nvSpPr>
        <p:spPr>
          <a:xfrm>
            <a:off x="6089281" y="3468128"/>
            <a:ext cx="149225" cy="233045"/>
          </a:xfrm>
          <a:prstGeom prst="rect">
            <a:avLst/>
          </a:prstGeom>
        </p:spPr>
        <p:txBody>
          <a:bodyPr vert="horz" wrap="square" lIns="0" tIns="0" rIns="0" bIns="0" rtlCol="0">
            <a:spAutoFit/>
          </a:bodyPr>
          <a:lstStyle/>
          <a:p>
            <a:pPr marL="12700">
              <a:lnSpc>
                <a:spcPct val="100000"/>
              </a:lnSpc>
            </a:pPr>
            <a:r>
              <a:rPr sz="1450" i="1" spc="5" dirty="0">
                <a:latin typeface="Times New Roman" panose="02020603050405020304"/>
                <a:cs typeface="Times New Roman" panose="02020603050405020304"/>
              </a:rPr>
              <a:t>K</a:t>
            </a:r>
            <a:endParaRPr sz="1450">
              <a:latin typeface="Times New Roman" panose="02020603050405020304"/>
              <a:cs typeface="Times New Roman" panose="02020603050405020304"/>
            </a:endParaRPr>
          </a:p>
        </p:txBody>
      </p:sp>
      <p:sp>
        <p:nvSpPr>
          <p:cNvPr id="12" name="object 12"/>
          <p:cNvSpPr txBox="1"/>
          <p:nvPr/>
        </p:nvSpPr>
        <p:spPr>
          <a:xfrm>
            <a:off x="4623942" y="3468128"/>
            <a:ext cx="149225" cy="233045"/>
          </a:xfrm>
          <a:prstGeom prst="rect">
            <a:avLst/>
          </a:prstGeom>
        </p:spPr>
        <p:txBody>
          <a:bodyPr vert="horz" wrap="square" lIns="0" tIns="0" rIns="0" bIns="0" rtlCol="0">
            <a:spAutoFit/>
          </a:bodyPr>
          <a:lstStyle/>
          <a:p>
            <a:pPr marL="12700">
              <a:lnSpc>
                <a:spcPct val="100000"/>
              </a:lnSpc>
            </a:pPr>
            <a:r>
              <a:rPr sz="1450" i="1" spc="5" dirty="0">
                <a:latin typeface="Times New Roman" panose="02020603050405020304"/>
                <a:cs typeface="Times New Roman" panose="02020603050405020304"/>
              </a:rPr>
              <a:t>K</a:t>
            </a:r>
            <a:endParaRPr sz="1450">
              <a:latin typeface="Times New Roman" panose="02020603050405020304"/>
              <a:cs typeface="Times New Roman" panose="02020603050405020304"/>
            </a:endParaRPr>
          </a:p>
        </p:txBody>
      </p:sp>
      <p:sp>
        <p:nvSpPr>
          <p:cNvPr id="13" name="object 13"/>
          <p:cNvSpPr txBox="1"/>
          <p:nvPr/>
        </p:nvSpPr>
        <p:spPr>
          <a:xfrm>
            <a:off x="5607684" y="3254755"/>
            <a:ext cx="508000" cy="392430"/>
          </a:xfrm>
          <a:prstGeom prst="rect">
            <a:avLst/>
          </a:prstGeom>
        </p:spPr>
        <p:txBody>
          <a:bodyPr vert="horz" wrap="square" lIns="0" tIns="0" rIns="0" bIns="0" rtlCol="0">
            <a:spAutoFit/>
          </a:bodyPr>
          <a:lstStyle/>
          <a:p>
            <a:pPr marL="12700">
              <a:lnSpc>
                <a:spcPct val="100000"/>
              </a:lnSpc>
            </a:pPr>
            <a:r>
              <a:rPr sz="2500" dirty="0">
                <a:latin typeface="Symbol" panose="05050102010706020507"/>
                <a:cs typeface="Symbol" panose="05050102010706020507"/>
              </a:rPr>
              <a:t></a:t>
            </a:r>
            <a:r>
              <a:rPr sz="2500" spc="-285" dirty="0">
                <a:latin typeface="Times New Roman" panose="02020603050405020304"/>
                <a:cs typeface="Times New Roman" panose="02020603050405020304"/>
              </a:rPr>
              <a:t> </a:t>
            </a:r>
            <a:r>
              <a:rPr sz="2500" i="1" dirty="0">
                <a:latin typeface="Times New Roman" panose="02020603050405020304"/>
                <a:cs typeface="Times New Roman" panose="02020603050405020304"/>
              </a:rPr>
              <a:t>W</a:t>
            </a:r>
            <a:endParaRPr sz="2500">
              <a:latin typeface="Times New Roman" panose="02020603050405020304"/>
              <a:cs typeface="Times New Roman" panose="02020603050405020304"/>
            </a:endParaRPr>
          </a:p>
        </p:txBody>
      </p:sp>
      <p:sp>
        <p:nvSpPr>
          <p:cNvPr id="14" name="object 14"/>
          <p:cNvSpPr txBox="1"/>
          <p:nvPr/>
        </p:nvSpPr>
        <p:spPr>
          <a:xfrm>
            <a:off x="4142346" y="3254755"/>
            <a:ext cx="817244" cy="392430"/>
          </a:xfrm>
          <a:prstGeom prst="rect">
            <a:avLst/>
          </a:prstGeom>
        </p:spPr>
        <p:txBody>
          <a:bodyPr vert="horz" wrap="square" lIns="0" tIns="0" rIns="0" bIns="0" rtlCol="0">
            <a:spAutoFit/>
          </a:bodyPr>
          <a:lstStyle/>
          <a:p>
            <a:pPr marL="12700">
              <a:lnSpc>
                <a:spcPct val="100000"/>
              </a:lnSpc>
              <a:tabLst>
                <a:tab pos="662940" algn="l"/>
              </a:tabLst>
            </a:pPr>
            <a:r>
              <a:rPr sz="2500" dirty="0">
                <a:latin typeface="Symbol" panose="05050102010706020507"/>
                <a:cs typeface="Symbol" panose="05050102010706020507"/>
              </a:rPr>
              <a:t></a:t>
            </a:r>
            <a:r>
              <a:rPr sz="2500" spc="-280" dirty="0">
                <a:latin typeface="Times New Roman" panose="02020603050405020304"/>
                <a:cs typeface="Times New Roman" panose="02020603050405020304"/>
              </a:rPr>
              <a:t> </a:t>
            </a:r>
            <a:r>
              <a:rPr sz="2500" i="1" dirty="0">
                <a:latin typeface="Times New Roman" panose="02020603050405020304"/>
                <a:cs typeface="Times New Roman" panose="02020603050405020304"/>
              </a:rPr>
              <a:t>W	e</a:t>
            </a:r>
            <a:endParaRPr sz="2500">
              <a:latin typeface="Times New Roman" panose="02020603050405020304"/>
              <a:cs typeface="Times New Roman" panose="02020603050405020304"/>
            </a:endParaRPr>
          </a:p>
        </p:txBody>
      </p:sp>
      <p:sp>
        <p:nvSpPr>
          <p:cNvPr id="15" name="object 15"/>
          <p:cNvSpPr txBox="1"/>
          <p:nvPr/>
        </p:nvSpPr>
        <p:spPr>
          <a:xfrm>
            <a:off x="6810120" y="3165602"/>
            <a:ext cx="364490" cy="297815"/>
          </a:xfrm>
          <a:prstGeom prst="rect">
            <a:avLst/>
          </a:prstGeom>
        </p:spPr>
        <p:txBody>
          <a:bodyPr vert="horz" wrap="square" lIns="0" tIns="0" rIns="0" bIns="0" rtlCol="0">
            <a:spAutoFit/>
          </a:bodyPr>
          <a:lstStyle/>
          <a:p>
            <a:pPr marL="12700">
              <a:lnSpc>
                <a:spcPct val="100000"/>
              </a:lnSpc>
            </a:pPr>
            <a:r>
              <a:rPr sz="1900" spc="-100" dirty="0">
                <a:latin typeface="Symbol" panose="05050102010706020507"/>
                <a:cs typeface="Symbol" panose="05050102010706020507"/>
              </a:rPr>
              <a:t></a:t>
            </a:r>
            <a:r>
              <a:rPr sz="1450" dirty="0">
                <a:latin typeface="Symbol" panose="05050102010706020507"/>
                <a:cs typeface="Symbol" panose="05050102010706020507"/>
              </a:rPr>
              <a:t></a:t>
            </a:r>
            <a:r>
              <a:rPr sz="1450" spc="120" dirty="0">
                <a:latin typeface="Times New Roman" panose="02020603050405020304"/>
                <a:cs typeface="Times New Roman" panose="02020603050405020304"/>
              </a:rPr>
              <a:t>2</a:t>
            </a:r>
            <a:r>
              <a:rPr sz="1900" spc="-160" dirty="0">
                <a:latin typeface="Symbol" panose="05050102010706020507"/>
                <a:cs typeface="Symbol" panose="05050102010706020507"/>
              </a:rPr>
              <a:t></a:t>
            </a:r>
            <a:endParaRPr sz="1900">
              <a:latin typeface="Symbol" panose="05050102010706020507"/>
              <a:cs typeface="Symbol" panose="05050102010706020507"/>
            </a:endParaRPr>
          </a:p>
        </p:txBody>
      </p:sp>
      <p:sp>
        <p:nvSpPr>
          <p:cNvPr id="16" name="object 16"/>
          <p:cNvSpPr txBox="1"/>
          <p:nvPr/>
        </p:nvSpPr>
        <p:spPr>
          <a:xfrm>
            <a:off x="6381115" y="3254755"/>
            <a:ext cx="1370330" cy="392430"/>
          </a:xfrm>
          <a:prstGeom prst="rect">
            <a:avLst/>
          </a:prstGeom>
        </p:spPr>
        <p:txBody>
          <a:bodyPr vert="horz" wrap="square" lIns="0" tIns="0" rIns="0" bIns="0" rtlCol="0">
            <a:spAutoFit/>
          </a:bodyPr>
          <a:lstStyle/>
          <a:p>
            <a:pPr marL="12700">
              <a:lnSpc>
                <a:spcPct val="100000"/>
              </a:lnSpc>
              <a:tabLst>
                <a:tab pos="873125" algn="l"/>
              </a:tabLst>
            </a:pPr>
            <a:r>
              <a:rPr sz="2500" spc="150" dirty="0">
                <a:latin typeface="Symbol" panose="05050102010706020507"/>
                <a:cs typeface="Symbol" panose="05050102010706020507"/>
              </a:rPr>
              <a:t></a:t>
            </a:r>
            <a:r>
              <a:rPr sz="2500" dirty="0">
                <a:latin typeface="Times New Roman" panose="02020603050405020304"/>
                <a:cs typeface="Times New Roman" panose="02020603050405020304"/>
              </a:rPr>
              <a:t>1	</a:t>
            </a:r>
            <a:r>
              <a:rPr sz="2500" dirty="0">
                <a:latin typeface="Symbol" panose="05050102010706020507"/>
                <a:cs typeface="Symbol" panose="05050102010706020507"/>
              </a:rPr>
              <a:t></a:t>
            </a:r>
            <a:r>
              <a:rPr sz="2500" spc="-280" dirty="0">
                <a:latin typeface="Times New Roman" panose="02020603050405020304"/>
                <a:cs typeface="Times New Roman" panose="02020603050405020304"/>
              </a:rPr>
              <a:t> </a:t>
            </a:r>
            <a:r>
              <a:rPr sz="2500" i="1" dirty="0">
                <a:latin typeface="Times New Roman" panose="02020603050405020304"/>
                <a:cs typeface="Times New Roman" panose="02020603050405020304"/>
              </a:rPr>
              <a:t>W</a:t>
            </a:r>
            <a:endParaRPr sz="2500">
              <a:latin typeface="Times New Roman" panose="02020603050405020304"/>
              <a:cs typeface="Times New Roman" panose="02020603050405020304"/>
            </a:endParaRPr>
          </a:p>
        </p:txBody>
      </p:sp>
      <p:sp>
        <p:nvSpPr>
          <p:cNvPr id="17" name="object 17"/>
          <p:cNvSpPr txBox="1"/>
          <p:nvPr/>
        </p:nvSpPr>
        <p:spPr>
          <a:xfrm>
            <a:off x="4680330" y="3189223"/>
            <a:ext cx="859790" cy="297815"/>
          </a:xfrm>
          <a:prstGeom prst="rect">
            <a:avLst/>
          </a:prstGeom>
        </p:spPr>
        <p:txBody>
          <a:bodyPr vert="horz" wrap="square" lIns="0" tIns="0" rIns="0" bIns="0" rtlCol="0">
            <a:spAutoFit/>
          </a:bodyPr>
          <a:lstStyle/>
          <a:p>
            <a:pPr marL="12700">
              <a:lnSpc>
                <a:spcPct val="100000"/>
              </a:lnSpc>
              <a:tabLst>
                <a:tab pos="315595" algn="l"/>
              </a:tabLst>
            </a:pPr>
            <a:r>
              <a:rPr sz="1450" i="1" dirty="0">
                <a:latin typeface="Times New Roman" panose="02020603050405020304"/>
                <a:cs typeface="Times New Roman" panose="02020603050405020304"/>
              </a:rPr>
              <a:t>u	j</a:t>
            </a:r>
            <a:r>
              <a:rPr sz="1550" i="1" spc="-50" dirty="0">
                <a:latin typeface="Symbol" panose="05050102010706020507"/>
                <a:cs typeface="Symbol" panose="05050102010706020507"/>
              </a:rPr>
              <a:t></a:t>
            </a:r>
            <a:r>
              <a:rPr sz="1550" i="1" spc="-85" dirty="0">
                <a:latin typeface="Times New Roman" panose="02020603050405020304"/>
                <a:cs typeface="Times New Roman" panose="02020603050405020304"/>
              </a:rPr>
              <a:t> </a:t>
            </a:r>
            <a:r>
              <a:rPr sz="1900" spc="-100" dirty="0">
                <a:latin typeface="Symbol" panose="05050102010706020507"/>
                <a:cs typeface="Symbol" panose="05050102010706020507"/>
              </a:rPr>
              <a:t></a:t>
            </a:r>
            <a:r>
              <a:rPr sz="1450" spc="-5" dirty="0">
                <a:latin typeface="Symbol" panose="05050102010706020507"/>
                <a:cs typeface="Symbol" panose="05050102010706020507"/>
              </a:rPr>
              <a:t></a:t>
            </a:r>
            <a:r>
              <a:rPr sz="1450" dirty="0">
                <a:latin typeface="Times New Roman" panose="02020603050405020304"/>
                <a:cs typeface="Times New Roman" panose="02020603050405020304"/>
              </a:rPr>
              <a:t>2</a:t>
            </a:r>
            <a:r>
              <a:rPr sz="1450" spc="-235" dirty="0">
                <a:latin typeface="Times New Roman" panose="02020603050405020304"/>
                <a:cs typeface="Times New Roman" panose="02020603050405020304"/>
              </a:rPr>
              <a:t> </a:t>
            </a:r>
            <a:r>
              <a:rPr sz="1900" spc="-160" dirty="0">
                <a:latin typeface="Symbol" panose="05050102010706020507"/>
                <a:cs typeface="Symbol" panose="05050102010706020507"/>
              </a:rPr>
              <a:t></a:t>
            </a:r>
            <a:endParaRPr sz="1900">
              <a:latin typeface="Symbol" panose="05050102010706020507"/>
              <a:cs typeface="Symbol" panose="05050102010706020507"/>
            </a:endParaRPr>
          </a:p>
        </p:txBody>
      </p:sp>
      <p:sp>
        <p:nvSpPr>
          <p:cNvPr id="18" name="object 18"/>
          <p:cNvSpPr txBox="1"/>
          <p:nvPr/>
        </p:nvSpPr>
        <p:spPr>
          <a:xfrm>
            <a:off x="3583825" y="2232659"/>
            <a:ext cx="142875" cy="218440"/>
          </a:xfrm>
          <a:prstGeom prst="rect">
            <a:avLst/>
          </a:prstGeom>
        </p:spPr>
        <p:txBody>
          <a:bodyPr vert="horz" wrap="square" lIns="0" tIns="0" rIns="0" bIns="0" rtlCol="0">
            <a:spAutoFit/>
          </a:bodyPr>
          <a:lstStyle/>
          <a:p>
            <a:pPr marL="12700">
              <a:lnSpc>
                <a:spcPct val="100000"/>
              </a:lnSpc>
            </a:pPr>
            <a:r>
              <a:rPr sz="1350" i="1" spc="2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19" name="object 19"/>
          <p:cNvSpPr txBox="1"/>
          <p:nvPr/>
        </p:nvSpPr>
        <p:spPr>
          <a:xfrm>
            <a:off x="3335413" y="2030984"/>
            <a:ext cx="276225" cy="370205"/>
          </a:xfrm>
          <a:prstGeom prst="rect">
            <a:avLst/>
          </a:prstGeom>
        </p:spPr>
        <p:txBody>
          <a:bodyPr vert="horz" wrap="square" lIns="0" tIns="0" rIns="0" bIns="0" rtlCol="0">
            <a:spAutoFit/>
          </a:bodyPr>
          <a:lstStyle/>
          <a:p>
            <a:pPr marL="12700">
              <a:lnSpc>
                <a:spcPct val="100000"/>
              </a:lnSpc>
            </a:pPr>
            <a:r>
              <a:rPr sz="2350" i="1" spc="15" dirty="0">
                <a:latin typeface="Times New Roman" panose="02020603050405020304"/>
                <a:cs typeface="Times New Roman" panose="02020603050405020304"/>
              </a:rPr>
              <a:t>W</a:t>
            </a:r>
            <a:endParaRPr sz="2350">
              <a:latin typeface="Times New Roman" panose="02020603050405020304"/>
              <a:cs typeface="Times New Roman" panose="02020603050405020304"/>
            </a:endParaRPr>
          </a:p>
        </p:txBody>
      </p:sp>
      <p:sp>
        <p:nvSpPr>
          <p:cNvPr id="20" name="object 20"/>
          <p:cNvSpPr txBox="1"/>
          <p:nvPr/>
        </p:nvSpPr>
        <p:spPr>
          <a:xfrm>
            <a:off x="3637165" y="2023109"/>
            <a:ext cx="360680" cy="218440"/>
          </a:xfrm>
          <a:prstGeom prst="rect">
            <a:avLst/>
          </a:prstGeom>
        </p:spPr>
        <p:txBody>
          <a:bodyPr vert="horz" wrap="square" lIns="0" tIns="0" rIns="0" bIns="0" rtlCol="0">
            <a:spAutoFit/>
          </a:bodyPr>
          <a:lstStyle/>
          <a:p>
            <a:pPr marL="12700">
              <a:lnSpc>
                <a:spcPct val="100000"/>
              </a:lnSpc>
            </a:pPr>
            <a:r>
              <a:rPr sz="1350" i="1" spc="15" dirty="0">
                <a:latin typeface="Times New Roman" panose="02020603050405020304"/>
                <a:cs typeface="Times New Roman" panose="02020603050405020304"/>
              </a:rPr>
              <a:t>u</a:t>
            </a:r>
            <a:r>
              <a:rPr sz="1350" i="1" spc="-215" dirty="0">
                <a:latin typeface="Times New Roman" panose="02020603050405020304"/>
                <a:cs typeface="Times New Roman" panose="02020603050405020304"/>
              </a:rPr>
              <a:t> </a:t>
            </a:r>
            <a:r>
              <a:rPr sz="1350" spc="15" dirty="0">
                <a:latin typeface="Symbol" panose="05050102010706020507"/>
                <a:cs typeface="Symbol" panose="05050102010706020507"/>
              </a:rPr>
              <a:t></a:t>
            </a:r>
            <a:r>
              <a:rPr sz="1350" spc="-200" dirty="0">
                <a:latin typeface="Times New Roman" panose="02020603050405020304"/>
                <a:cs typeface="Times New Roman" panose="02020603050405020304"/>
              </a:rPr>
              <a:t> </a:t>
            </a:r>
            <a:r>
              <a:rPr sz="1350" i="1" spc="2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21" name="object 21"/>
          <p:cNvSpPr txBox="1"/>
          <p:nvPr/>
        </p:nvSpPr>
        <p:spPr>
          <a:xfrm>
            <a:off x="4091317" y="2030984"/>
            <a:ext cx="388620" cy="370205"/>
          </a:xfrm>
          <a:prstGeom prst="rect">
            <a:avLst/>
          </a:prstGeom>
        </p:spPr>
        <p:txBody>
          <a:bodyPr vert="horz" wrap="square" lIns="0" tIns="0" rIns="0" bIns="0" rtlCol="0">
            <a:spAutoFit/>
          </a:bodyPr>
          <a:lstStyle/>
          <a:p>
            <a:pPr marL="12700">
              <a:lnSpc>
                <a:spcPct val="100000"/>
              </a:lnSpc>
            </a:pPr>
            <a:r>
              <a:rPr sz="2350" spc="5" dirty="0">
                <a:latin typeface="Symbol" panose="05050102010706020507"/>
                <a:cs typeface="Symbol" panose="05050102010706020507"/>
              </a:rPr>
              <a:t></a:t>
            </a:r>
            <a:r>
              <a:rPr sz="2350" spc="-85"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e</a:t>
            </a:r>
            <a:endParaRPr sz="2350">
              <a:latin typeface="Times New Roman" panose="02020603050405020304"/>
              <a:cs typeface="Times New Roman" panose="02020603050405020304"/>
            </a:endParaRPr>
          </a:p>
        </p:txBody>
      </p:sp>
      <p:sp>
        <p:nvSpPr>
          <p:cNvPr id="22" name="object 22"/>
          <p:cNvSpPr txBox="1"/>
          <p:nvPr/>
        </p:nvSpPr>
        <p:spPr>
          <a:xfrm>
            <a:off x="4468482" y="2010409"/>
            <a:ext cx="1169035" cy="231140"/>
          </a:xfrm>
          <a:prstGeom prst="rect">
            <a:avLst/>
          </a:prstGeom>
        </p:spPr>
        <p:txBody>
          <a:bodyPr vert="horz" wrap="square" lIns="0" tIns="0" rIns="0" bIns="0" rtlCol="0">
            <a:spAutoFit/>
          </a:bodyPr>
          <a:lstStyle/>
          <a:p>
            <a:pPr marL="12700">
              <a:lnSpc>
                <a:spcPct val="100000"/>
              </a:lnSpc>
            </a:pPr>
            <a:r>
              <a:rPr sz="1350" spc="15" dirty="0">
                <a:latin typeface="Symbol" panose="05050102010706020507"/>
                <a:cs typeface="Symbol" panose="05050102010706020507"/>
              </a:rPr>
              <a:t></a:t>
            </a:r>
            <a:r>
              <a:rPr sz="1350" spc="30" dirty="0">
                <a:latin typeface="Times New Roman" panose="02020603050405020304"/>
                <a:cs typeface="Times New Roman" panose="02020603050405020304"/>
              </a:rPr>
              <a:t> </a:t>
            </a:r>
            <a:r>
              <a:rPr sz="1350" i="1" spc="5" dirty="0">
                <a:latin typeface="Times New Roman" panose="02020603050405020304"/>
                <a:cs typeface="Times New Roman" panose="02020603050405020304"/>
              </a:rPr>
              <a:t>j</a:t>
            </a:r>
            <a:r>
              <a:rPr sz="1350" i="1" spc="-170" dirty="0">
                <a:latin typeface="Times New Roman" panose="02020603050405020304"/>
                <a:cs typeface="Times New Roman" panose="02020603050405020304"/>
              </a:rPr>
              <a:t> </a:t>
            </a:r>
            <a:r>
              <a:rPr sz="1350" spc="25" dirty="0">
                <a:latin typeface="Times New Roman" panose="02020603050405020304"/>
                <a:cs typeface="Times New Roman" panose="02020603050405020304"/>
              </a:rPr>
              <a:t>2</a:t>
            </a:r>
            <a:r>
              <a:rPr sz="1450" i="1" spc="-40" dirty="0">
                <a:latin typeface="Symbol" panose="05050102010706020507"/>
                <a:cs typeface="Symbol" panose="05050102010706020507"/>
              </a:rPr>
              <a:t></a:t>
            </a:r>
            <a:r>
              <a:rPr sz="1450" i="1" spc="-75" dirty="0">
                <a:latin typeface="Times New Roman" panose="02020603050405020304"/>
                <a:cs typeface="Times New Roman" panose="02020603050405020304"/>
              </a:rPr>
              <a:t> </a:t>
            </a:r>
            <a:r>
              <a:rPr sz="1350" spc="75" dirty="0">
                <a:latin typeface="Times New Roman" panose="02020603050405020304"/>
                <a:cs typeface="Times New Roman" panose="02020603050405020304"/>
              </a:rPr>
              <a:t>(</a:t>
            </a:r>
            <a:r>
              <a:rPr sz="1350" i="1" spc="15" dirty="0">
                <a:latin typeface="Times New Roman" panose="02020603050405020304"/>
                <a:cs typeface="Times New Roman" panose="02020603050405020304"/>
              </a:rPr>
              <a:t>u</a:t>
            </a:r>
            <a:r>
              <a:rPr sz="1350" i="1" spc="-215" dirty="0">
                <a:latin typeface="Times New Roman" panose="02020603050405020304"/>
                <a:cs typeface="Times New Roman" panose="02020603050405020304"/>
              </a:rPr>
              <a:t> </a:t>
            </a:r>
            <a:r>
              <a:rPr sz="1350" spc="15" dirty="0">
                <a:latin typeface="Symbol" panose="05050102010706020507"/>
                <a:cs typeface="Symbol" panose="05050102010706020507"/>
              </a:rPr>
              <a:t></a:t>
            </a:r>
            <a:r>
              <a:rPr sz="1350" spc="-200" dirty="0">
                <a:latin typeface="Times New Roman" panose="02020603050405020304"/>
                <a:cs typeface="Times New Roman" panose="02020603050405020304"/>
              </a:rPr>
              <a:t> </a:t>
            </a:r>
            <a:r>
              <a:rPr sz="1350" i="1" spc="20" dirty="0">
                <a:latin typeface="Times New Roman" panose="02020603050405020304"/>
                <a:cs typeface="Times New Roman" panose="02020603050405020304"/>
              </a:rPr>
              <a:t>K</a:t>
            </a:r>
            <a:r>
              <a:rPr sz="1350" i="1" spc="-110" dirty="0">
                <a:latin typeface="Times New Roman" panose="02020603050405020304"/>
                <a:cs typeface="Times New Roman" panose="02020603050405020304"/>
              </a:rPr>
              <a:t> </a:t>
            </a:r>
            <a:r>
              <a:rPr sz="1350" spc="10" dirty="0">
                <a:latin typeface="Times New Roman" panose="02020603050405020304"/>
                <a:cs typeface="Times New Roman" panose="02020603050405020304"/>
              </a:rPr>
              <a:t>)</a:t>
            </a:r>
            <a:r>
              <a:rPr sz="1350" spc="-170" dirty="0">
                <a:latin typeface="Times New Roman" panose="02020603050405020304"/>
                <a:cs typeface="Times New Roman" panose="02020603050405020304"/>
              </a:rPr>
              <a:t> </a:t>
            </a:r>
            <a:r>
              <a:rPr sz="1350" spc="5" dirty="0">
                <a:latin typeface="Times New Roman" panose="02020603050405020304"/>
                <a:cs typeface="Times New Roman" panose="02020603050405020304"/>
              </a:rPr>
              <a:t>/</a:t>
            </a:r>
            <a:r>
              <a:rPr sz="1350" spc="-100" dirty="0">
                <a:latin typeface="Times New Roman" panose="02020603050405020304"/>
                <a:cs typeface="Times New Roman" panose="02020603050405020304"/>
              </a:rPr>
              <a:t> </a:t>
            </a:r>
            <a:r>
              <a:rPr sz="1350" i="1" spc="2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23" name="object 23"/>
          <p:cNvSpPr txBox="1"/>
          <p:nvPr/>
        </p:nvSpPr>
        <p:spPr>
          <a:xfrm>
            <a:off x="3194456" y="4108450"/>
            <a:ext cx="334010" cy="453390"/>
          </a:xfrm>
          <a:prstGeom prst="rect">
            <a:avLst/>
          </a:prstGeom>
        </p:spPr>
        <p:txBody>
          <a:bodyPr vert="horz" wrap="square" lIns="0" tIns="0" rIns="0" bIns="0" rtlCol="0">
            <a:spAutoFit/>
          </a:bodyPr>
          <a:lstStyle/>
          <a:p>
            <a:pPr marL="12700">
              <a:lnSpc>
                <a:spcPct val="100000"/>
              </a:lnSpc>
            </a:pPr>
            <a:r>
              <a:rPr sz="2900" i="1" spc="10" dirty="0">
                <a:latin typeface="Times New Roman" panose="02020603050405020304"/>
                <a:cs typeface="Times New Roman" panose="02020603050405020304"/>
              </a:rPr>
              <a:t>W</a:t>
            </a:r>
            <a:endParaRPr sz="2900">
              <a:latin typeface="Times New Roman" panose="02020603050405020304"/>
              <a:cs typeface="Times New Roman" panose="02020603050405020304"/>
            </a:endParaRPr>
          </a:p>
        </p:txBody>
      </p:sp>
      <p:sp>
        <p:nvSpPr>
          <p:cNvPr id="24" name="object 24"/>
          <p:cNvSpPr txBox="1"/>
          <p:nvPr/>
        </p:nvSpPr>
        <p:spPr>
          <a:xfrm>
            <a:off x="3495433" y="4353064"/>
            <a:ext cx="298450" cy="271145"/>
          </a:xfrm>
          <a:prstGeom prst="rect">
            <a:avLst/>
          </a:prstGeom>
        </p:spPr>
        <p:txBody>
          <a:bodyPr vert="horz" wrap="square" lIns="0" tIns="0" rIns="0" bIns="0" rtlCol="0">
            <a:spAutoFit/>
          </a:bodyPr>
          <a:lstStyle/>
          <a:p>
            <a:pPr marL="12700">
              <a:lnSpc>
                <a:spcPct val="100000"/>
              </a:lnSpc>
            </a:pPr>
            <a:r>
              <a:rPr sz="1700" dirty="0">
                <a:latin typeface="Times New Roman" panose="02020603050405020304"/>
                <a:cs typeface="Times New Roman" panose="02020603050405020304"/>
              </a:rPr>
              <a:t>2</a:t>
            </a:r>
            <a:r>
              <a:rPr sz="1700" spc="-265" dirty="0">
                <a:latin typeface="Times New Roman" panose="02020603050405020304"/>
                <a:cs typeface="Times New Roman" panose="02020603050405020304"/>
              </a:rPr>
              <a:t> </a:t>
            </a:r>
            <a:r>
              <a:rPr sz="1700" i="1" dirty="0">
                <a:latin typeface="Times New Roman" panose="02020603050405020304"/>
                <a:cs typeface="Times New Roman" panose="02020603050405020304"/>
              </a:rPr>
              <a:t>K</a:t>
            </a:r>
            <a:endParaRPr sz="1700">
              <a:latin typeface="Times New Roman" panose="02020603050405020304"/>
              <a:cs typeface="Times New Roman" panose="02020603050405020304"/>
            </a:endParaRPr>
          </a:p>
        </p:txBody>
      </p:sp>
      <p:sp>
        <p:nvSpPr>
          <p:cNvPr id="25" name="object 25"/>
          <p:cNvSpPr txBox="1"/>
          <p:nvPr/>
        </p:nvSpPr>
        <p:spPr>
          <a:xfrm>
            <a:off x="3566299" y="4094733"/>
            <a:ext cx="439420" cy="271145"/>
          </a:xfrm>
          <a:prstGeom prst="rect">
            <a:avLst/>
          </a:prstGeom>
        </p:spPr>
        <p:txBody>
          <a:bodyPr vert="horz" wrap="square" lIns="0" tIns="0" rIns="0" bIns="0" rtlCol="0">
            <a:spAutoFit/>
          </a:bodyPr>
          <a:lstStyle/>
          <a:p>
            <a:pPr marL="12700">
              <a:lnSpc>
                <a:spcPct val="100000"/>
              </a:lnSpc>
            </a:pPr>
            <a:r>
              <a:rPr sz="1700" i="1" dirty="0">
                <a:latin typeface="Times New Roman" panose="02020603050405020304"/>
                <a:cs typeface="Times New Roman" panose="02020603050405020304"/>
              </a:rPr>
              <a:t>u</a:t>
            </a:r>
            <a:r>
              <a:rPr sz="1700" i="1" spc="-265" dirty="0">
                <a:latin typeface="Times New Roman" panose="02020603050405020304"/>
                <a:cs typeface="Times New Roman" panose="02020603050405020304"/>
              </a:rPr>
              <a:t> </a:t>
            </a:r>
            <a:r>
              <a:rPr sz="1700" dirty="0">
                <a:latin typeface="Symbol" panose="05050102010706020507"/>
                <a:cs typeface="Symbol" panose="05050102010706020507"/>
              </a:rPr>
              <a:t></a:t>
            </a:r>
            <a:r>
              <a:rPr sz="1700" spc="-250" dirty="0">
                <a:latin typeface="Times New Roman" panose="02020603050405020304"/>
                <a:cs typeface="Times New Roman" panose="02020603050405020304"/>
              </a:rPr>
              <a:t> </a:t>
            </a:r>
            <a:r>
              <a:rPr sz="1700" i="1" dirty="0">
                <a:latin typeface="Times New Roman" panose="02020603050405020304"/>
                <a:cs typeface="Times New Roman" panose="02020603050405020304"/>
              </a:rPr>
              <a:t>K</a:t>
            </a:r>
            <a:endParaRPr sz="1700">
              <a:latin typeface="Times New Roman" panose="02020603050405020304"/>
              <a:cs typeface="Times New Roman" panose="02020603050405020304"/>
            </a:endParaRPr>
          </a:p>
        </p:txBody>
      </p:sp>
      <p:sp>
        <p:nvSpPr>
          <p:cNvPr id="26" name="object 26"/>
          <p:cNvSpPr txBox="1"/>
          <p:nvPr/>
        </p:nvSpPr>
        <p:spPr>
          <a:xfrm>
            <a:off x="4127119" y="4108450"/>
            <a:ext cx="473709" cy="453390"/>
          </a:xfrm>
          <a:prstGeom prst="rect">
            <a:avLst/>
          </a:prstGeom>
        </p:spPr>
        <p:txBody>
          <a:bodyPr vert="horz" wrap="square" lIns="0" tIns="0" rIns="0" bIns="0" rtlCol="0">
            <a:spAutoFit/>
          </a:bodyPr>
          <a:lstStyle/>
          <a:p>
            <a:pPr marL="12700">
              <a:lnSpc>
                <a:spcPct val="100000"/>
              </a:lnSpc>
            </a:pPr>
            <a:r>
              <a:rPr sz="2900" spc="5" dirty="0">
                <a:latin typeface="Symbol" panose="05050102010706020507"/>
                <a:cs typeface="Symbol" panose="05050102010706020507"/>
              </a:rPr>
              <a:t></a:t>
            </a:r>
            <a:r>
              <a:rPr sz="2900" spc="-95" dirty="0">
                <a:latin typeface="Times New Roman" panose="02020603050405020304"/>
                <a:cs typeface="Times New Roman" panose="02020603050405020304"/>
              </a:rPr>
              <a:t> </a:t>
            </a:r>
            <a:r>
              <a:rPr sz="2900" i="1" spc="5" dirty="0">
                <a:latin typeface="Times New Roman" panose="02020603050405020304"/>
                <a:cs typeface="Times New Roman" panose="02020603050405020304"/>
              </a:rPr>
              <a:t>e</a:t>
            </a:r>
            <a:endParaRPr sz="2900">
              <a:latin typeface="Times New Roman" panose="02020603050405020304"/>
              <a:cs typeface="Times New Roman" panose="02020603050405020304"/>
            </a:endParaRPr>
          </a:p>
        </p:txBody>
      </p:sp>
      <p:sp>
        <p:nvSpPr>
          <p:cNvPr id="27" name="object 27"/>
          <p:cNvSpPr txBox="1"/>
          <p:nvPr/>
        </p:nvSpPr>
        <p:spPr>
          <a:xfrm>
            <a:off x="4592701" y="4031233"/>
            <a:ext cx="1538605" cy="342900"/>
          </a:xfrm>
          <a:prstGeom prst="rect">
            <a:avLst/>
          </a:prstGeom>
        </p:spPr>
        <p:txBody>
          <a:bodyPr vert="horz" wrap="square" lIns="0" tIns="0" rIns="0" bIns="0" rtlCol="0">
            <a:spAutoFit/>
          </a:bodyPr>
          <a:lstStyle/>
          <a:p>
            <a:pPr marL="12700">
              <a:lnSpc>
                <a:spcPct val="100000"/>
              </a:lnSpc>
            </a:pPr>
            <a:r>
              <a:rPr sz="1700" dirty="0">
                <a:latin typeface="Symbol" panose="05050102010706020507"/>
                <a:cs typeface="Symbol" panose="05050102010706020507"/>
              </a:rPr>
              <a:t></a:t>
            </a:r>
            <a:r>
              <a:rPr sz="1700" spc="30" dirty="0">
                <a:latin typeface="Times New Roman" panose="02020603050405020304"/>
                <a:cs typeface="Times New Roman" panose="02020603050405020304"/>
              </a:rPr>
              <a:t> </a:t>
            </a:r>
            <a:r>
              <a:rPr sz="1700" i="1" dirty="0">
                <a:latin typeface="Times New Roman" panose="02020603050405020304"/>
                <a:cs typeface="Times New Roman" panose="02020603050405020304"/>
              </a:rPr>
              <a:t>j</a:t>
            </a:r>
            <a:r>
              <a:rPr sz="1700" i="1" spc="-215" dirty="0">
                <a:latin typeface="Times New Roman" panose="02020603050405020304"/>
                <a:cs typeface="Times New Roman" panose="02020603050405020304"/>
              </a:rPr>
              <a:t> </a:t>
            </a:r>
            <a:r>
              <a:rPr sz="1700" spc="10" dirty="0">
                <a:latin typeface="Times New Roman" panose="02020603050405020304"/>
                <a:cs typeface="Times New Roman" panose="02020603050405020304"/>
              </a:rPr>
              <a:t>2</a:t>
            </a:r>
            <a:r>
              <a:rPr sz="1800" i="1" spc="-55" dirty="0">
                <a:latin typeface="Symbol" panose="05050102010706020507"/>
                <a:cs typeface="Symbol" panose="05050102010706020507"/>
              </a:rPr>
              <a:t></a:t>
            </a:r>
            <a:r>
              <a:rPr sz="1800" i="1" spc="-100" dirty="0">
                <a:latin typeface="Times New Roman" panose="02020603050405020304"/>
                <a:cs typeface="Times New Roman" panose="02020603050405020304"/>
              </a:rPr>
              <a:t> </a:t>
            </a:r>
            <a:r>
              <a:rPr sz="2200" spc="-165" dirty="0">
                <a:latin typeface="Symbol" panose="05050102010706020507"/>
                <a:cs typeface="Symbol" panose="05050102010706020507"/>
              </a:rPr>
              <a:t></a:t>
            </a:r>
            <a:r>
              <a:rPr sz="1700" i="1" dirty="0">
                <a:latin typeface="Times New Roman" panose="02020603050405020304"/>
                <a:cs typeface="Times New Roman" panose="02020603050405020304"/>
              </a:rPr>
              <a:t>u</a:t>
            </a:r>
            <a:r>
              <a:rPr sz="1700" i="1" spc="-270" dirty="0">
                <a:latin typeface="Times New Roman" panose="02020603050405020304"/>
                <a:cs typeface="Times New Roman" panose="02020603050405020304"/>
              </a:rPr>
              <a:t> </a:t>
            </a:r>
            <a:r>
              <a:rPr sz="1700" dirty="0">
                <a:latin typeface="Symbol" panose="05050102010706020507"/>
                <a:cs typeface="Symbol" panose="05050102010706020507"/>
              </a:rPr>
              <a:t></a:t>
            </a:r>
            <a:r>
              <a:rPr sz="1700" spc="-250" dirty="0">
                <a:latin typeface="Times New Roman" panose="02020603050405020304"/>
                <a:cs typeface="Times New Roman" panose="02020603050405020304"/>
              </a:rPr>
              <a:t> </a:t>
            </a:r>
            <a:r>
              <a:rPr sz="1700" i="1" dirty="0">
                <a:latin typeface="Times New Roman" panose="02020603050405020304"/>
                <a:cs typeface="Times New Roman" panose="02020603050405020304"/>
              </a:rPr>
              <a:t>K</a:t>
            </a:r>
            <a:r>
              <a:rPr sz="1700" i="1" spc="-85" dirty="0">
                <a:latin typeface="Times New Roman" panose="02020603050405020304"/>
                <a:cs typeface="Times New Roman" panose="02020603050405020304"/>
              </a:rPr>
              <a:t> </a:t>
            </a:r>
            <a:r>
              <a:rPr sz="2200" spc="-105" dirty="0">
                <a:latin typeface="Symbol" panose="05050102010706020507"/>
                <a:cs typeface="Symbol" panose="05050102010706020507"/>
              </a:rPr>
              <a:t></a:t>
            </a:r>
            <a:r>
              <a:rPr sz="1700" dirty="0">
                <a:latin typeface="Times New Roman" panose="02020603050405020304"/>
                <a:cs typeface="Times New Roman" panose="02020603050405020304"/>
              </a:rPr>
              <a:t>/</a:t>
            </a:r>
            <a:r>
              <a:rPr sz="1700" spc="-175" dirty="0">
                <a:latin typeface="Times New Roman" panose="02020603050405020304"/>
                <a:cs typeface="Times New Roman" panose="02020603050405020304"/>
              </a:rPr>
              <a:t> </a:t>
            </a:r>
            <a:r>
              <a:rPr sz="1700" dirty="0">
                <a:latin typeface="Times New Roman" panose="02020603050405020304"/>
                <a:cs typeface="Times New Roman" panose="02020603050405020304"/>
              </a:rPr>
              <a:t>2</a:t>
            </a:r>
            <a:r>
              <a:rPr sz="1700" spc="-260" dirty="0">
                <a:latin typeface="Times New Roman" panose="02020603050405020304"/>
                <a:cs typeface="Times New Roman" panose="02020603050405020304"/>
              </a:rPr>
              <a:t> </a:t>
            </a:r>
            <a:r>
              <a:rPr sz="1700" i="1" dirty="0">
                <a:latin typeface="Times New Roman" panose="02020603050405020304"/>
                <a:cs typeface="Times New Roman" panose="02020603050405020304"/>
              </a:rPr>
              <a:t>K</a:t>
            </a:r>
            <a:endParaRPr sz="1700">
              <a:latin typeface="Times New Roman" panose="02020603050405020304"/>
              <a:cs typeface="Times New Roman" panose="02020603050405020304"/>
            </a:endParaRPr>
          </a:p>
        </p:txBody>
      </p:sp>
      <p:sp>
        <p:nvSpPr>
          <p:cNvPr id="28" name="object 28"/>
          <p:cNvSpPr txBox="1"/>
          <p:nvPr/>
        </p:nvSpPr>
        <p:spPr>
          <a:xfrm>
            <a:off x="4125595" y="2420365"/>
            <a:ext cx="2123440" cy="630555"/>
          </a:xfrm>
          <a:prstGeom prst="rect">
            <a:avLst/>
          </a:prstGeom>
        </p:spPr>
        <p:txBody>
          <a:bodyPr vert="horz" wrap="square" lIns="0" tIns="0" rIns="0" bIns="0" rtlCol="0">
            <a:spAutoFit/>
          </a:bodyPr>
          <a:lstStyle/>
          <a:p>
            <a:pPr marL="12700">
              <a:lnSpc>
                <a:spcPct val="100000"/>
              </a:lnSpc>
            </a:pPr>
            <a:r>
              <a:rPr sz="4425" spc="22" baseline="-25000" dirty="0">
                <a:latin typeface="Symbol" panose="05050102010706020507"/>
                <a:cs typeface="Symbol" panose="05050102010706020507"/>
              </a:rPr>
              <a:t></a:t>
            </a:r>
            <a:r>
              <a:rPr sz="4425" spc="-135" baseline="-25000" dirty="0">
                <a:latin typeface="Times New Roman" panose="02020603050405020304"/>
                <a:cs typeface="Times New Roman" panose="02020603050405020304"/>
              </a:rPr>
              <a:t> </a:t>
            </a:r>
            <a:r>
              <a:rPr sz="4425" i="1" spc="225" baseline="-25000" dirty="0">
                <a:latin typeface="Times New Roman" panose="02020603050405020304"/>
                <a:cs typeface="Times New Roman" panose="02020603050405020304"/>
              </a:rPr>
              <a:t>e</a:t>
            </a:r>
            <a:r>
              <a:rPr sz="1700" spc="20" dirty="0">
                <a:latin typeface="Symbol" panose="05050102010706020507"/>
                <a:cs typeface="Symbol" panose="05050102010706020507"/>
              </a:rPr>
              <a:t></a:t>
            </a:r>
            <a:r>
              <a:rPr sz="1700" spc="40" dirty="0">
                <a:latin typeface="Times New Roman" panose="02020603050405020304"/>
                <a:cs typeface="Times New Roman" panose="02020603050405020304"/>
              </a:rPr>
              <a:t> </a:t>
            </a:r>
            <a:r>
              <a:rPr sz="1700" i="1" spc="10" dirty="0">
                <a:latin typeface="Times New Roman" panose="02020603050405020304"/>
                <a:cs typeface="Times New Roman" panose="02020603050405020304"/>
              </a:rPr>
              <a:t>j</a:t>
            </a:r>
            <a:r>
              <a:rPr sz="1700" i="1" spc="-215" dirty="0">
                <a:latin typeface="Times New Roman" panose="02020603050405020304"/>
                <a:cs typeface="Times New Roman" panose="02020603050405020304"/>
              </a:rPr>
              <a:t> </a:t>
            </a:r>
            <a:r>
              <a:rPr sz="1700" spc="25" dirty="0">
                <a:latin typeface="Times New Roman" panose="02020603050405020304"/>
                <a:cs typeface="Times New Roman" panose="02020603050405020304"/>
              </a:rPr>
              <a:t>2</a:t>
            </a:r>
            <a:r>
              <a:rPr sz="1800" i="1" spc="-65" dirty="0">
                <a:latin typeface="Symbol" panose="05050102010706020507"/>
                <a:cs typeface="Symbol" panose="05050102010706020507"/>
              </a:rPr>
              <a:t></a:t>
            </a:r>
            <a:r>
              <a:rPr sz="1700" i="1" spc="15" dirty="0">
                <a:latin typeface="Times New Roman" panose="02020603050405020304"/>
                <a:cs typeface="Times New Roman" panose="02020603050405020304"/>
              </a:rPr>
              <a:t>u</a:t>
            </a:r>
            <a:r>
              <a:rPr sz="1700" i="1" spc="-150" dirty="0">
                <a:latin typeface="Times New Roman" panose="02020603050405020304"/>
                <a:cs typeface="Times New Roman" panose="02020603050405020304"/>
              </a:rPr>
              <a:t> </a:t>
            </a:r>
            <a:r>
              <a:rPr sz="1700" spc="10" dirty="0">
                <a:latin typeface="Times New Roman" panose="02020603050405020304"/>
                <a:cs typeface="Times New Roman" panose="02020603050405020304"/>
              </a:rPr>
              <a:t>/</a:t>
            </a:r>
            <a:r>
              <a:rPr sz="1700" spc="-110" dirty="0">
                <a:latin typeface="Times New Roman" panose="02020603050405020304"/>
                <a:cs typeface="Times New Roman" panose="02020603050405020304"/>
              </a:rPr>
              <a:t> </a:t>
            </a:r>
            <a:r>
              <a:rPr sz="1700" i="1" spc="25" dirty="0">
                <a:latin typeface="Times New Roman" panose="02020603050405020304"/>
                <a:cs typeface="Times New Roman" panose="02020603050405020304"/>
              </a:rPr>
              <a:t>K</a:t>
            </a:r>
            <a:r>
              <a:rPr sz="1700" i="1" spc="-130" dirty="0">
                <a:latin typeface="Times New Roman" panose="02020603050405020304"/>
                <a:cs typeface="Times New Roman" panose="02020603050405020304"/>
              </a:rPr>
              <a:t> </a:t>
            </a:r>
            <a:r>
              <a:rPr sz="4425" i="1" spc="225" baseline="-25000" dirty="0">
                <a:latin typeface="Times New Roman" panose="02020603050405020304"/>
                <a:cs typeface="Times New Roman" panose="02020603050405020304"/>
              </a:rPr>
              <a:t>e</a:t>
            </a:r>
            <a:r>
              <a:rPr sz="1700" spc="20" dirty="0">
                <a:latin typeface="Symbol" panose="05050102010706020507"/>
                <a:cs typeface="Symbol" panose="05050102010706020507"/>
              </a:rPr>
              <a:t></a:t>
            </a:r>
            <a:r>
              <a:rPr sz="1700" spc="40" dirty="0">
                <a:latin typeface="Times New Roman" panose="02020603050405020304"/>
                <a:cs typeface="Times New Roman" panose="02020603050405020304"/>
              </a:rPr>
              <a:t> </a:t>
            </a:r>
            <a:r>
              <a:rPr sz="1700" i="1" spc="10" dirty="0">
                <a:latin typeface="Times New Roman" panose="02020603050405020304"/>
                <a:cs typeface="Times New Roman" panose="02020603050405020304"/>
              </a:rPr>
              <a:t>j</a:t>
            </a:r>
            <a:r>
              <a:rPr sz="1700" i="1" spc="-215" dirty="0">
                <a:latin typeface="Times New Roman" panose="02020603050405020304"/>
                <a:cs typeface="Times New Roman" panose="02020603050405020304"/>
              </a:rPr>
              <a:t> </a:t>
            </a:r>
            <a:r>
              <a:rPr sz="1700" spc="25" dirty="0">
                <a:latin typeface="Times New Roman" panose="02020603050405020304"/>
                <a:cs typeface="Times New Roman" panose="02020603050405020304"/>
              </a:rPr>
              <a:t>2</a:t>
            </a:r>
            <a:r>
              <a:rPr sz="1800" i="1" spc="-35" dirty="0">
                <a:latin typeface="Symbol" panose="05050102010706020507"/>
                <a:cs typeface="Symbol" panose="05050102010706020507"/>
              </a:rPr>
              <a:t></a:t>
            </a:r>
            <a:endParaRPr sz="1800">
              <a:latin typeface="Symbol" panose="05050102010706020507"/>
              <a:cs typeface="Symbol" panose="05050102010706020507"/>
            </a:endParaRPr>
          </a:p>
        </p:txBody>
      </p:sp>
      <p:sp>
        <p:nvSpPr>
          <p:cNvPr id="29" name="object 29"/>
          <p:cNvSpPr txBox="1"/>
          <p:nvPr/>
        </p:nvSpPr>
        <p:spPr>
          <a:xfrm>
            <a:off x="7791577" y="5667247"/>
            <a:ext cx="250825" cy="451484"/>
          </a:xfrm>
          <a:prstGeom prst="rect">
            <a:avLst/>
          </a:prstGeom>
        </p:spPr>
        <p:txBody>
          <a:bodyPr vert="horz" wrap="square" lIns="0" tIns="0" rIns="0" bIns="0" rtlCol="0">
            <a:spAutoFit/>
          </a:bodyPr>
          <a:lstStyle/>
          <a:p>
            <a:pPr marL="68580">
              <a:lnSpc>
                <a:spcPts val="1730"/>
              </a:lnSpc>
            </a:pPr>
            <a:r>
              <a:rPr sz="1450" i="1" spc="-5" dirty="0">
                <a:latin typeface="Times New Roman" panose="02020603050405020304"/>
                <a:cs typeface="Times New Roman" panose="02020603050405020304"/>
              </a:rPr>
              <a:t>u</a:t>
            </a:r>
            <a:endParaRPr sz="1450">
              <a:latin typeface="Times New Roman" panose="02020603050405020304"/>
              <a:cs typeface="Times New Roman" panose="02020603050405020304"/>
            </a:endParaRPr>
          </a:p>
          <a:p>
            <a:pPr marL="12700">
              <a:lnSpc>
                <a:spcPts val="1730"/>
              </a:lnSpc>
            </a:pPr>
            <a:r>
              <a:rPr sz="1450" spc="75" dirty="0">
                <a:latin typeface="Times New Roman" panose="02020603050405020304"/>
                <a:cs typeface="Times New Roman" panose="02020603050405020304"/>
              </a:rPr>
              <a:t>2</a:t>
            </a:r>
            <a:r>
              <a:rPr sz="1450" i="1" spc="-10" dirty="0">
                <a:latin typeface="Times New Roman" panose="02020603050405020304"/>
                <a:cs typeface="Times New Roman" panose="02020603050405020304"/>
              </a:rPr>
              <a:t>K</a:t>
            </a:r>
            <a:endParaRPr sz="1450">
              <a:latin typeface="Times New Roman" panose="02020603050405020304"/>
              <a:cs typeface="Times New Roman" panose="02020603050405020304"/>
            </a:endParaRPr>
          </a:p>
        </p:txBody>
      </p:sp>
      <p:sp>
        <p:nvSpPr>
          <p:cNvPr id="30" name="object 30"/>
          <p:cNvSpPr txBox="1"/>
          <p:nvPr/>
        </p:nvSpPr>
        <p:spPr>
          <a:xfrm>
            <a:off x="6029845" y="5667247"/>
            <a:ext cx="250825" cy="451484"/>
          </a:xfrm>
          <a:prstGeom prst="rect">
            <a:avLst/>
          </a:prstGeom>
        </p:spPr>
        <p:txBody>
          <a:bodyPr vert="horz" wrap="square" lIns="0" tIns="0" rIns="0" bIns="0" rtlCol="0">
            <a:spAutoFit/>
          </a:bodyPr>
          <a:lstStyle/>
          <a:p>
            <a:pPr marL="68580">
              <a:lnSpc>
                <a:spcPts val="1730"/>
              </a:lnSpc>
            </a:pPr>
            <a:r>
              <a:rPr sz="1450" i="1" spc="-5" dirty="0">
                <a:latin typeface="Times New Roman" panose="02020603050405020304"/>
                <a:cs typeface="Times New Roman" panose="02020603050405020304"/>
              </a:rPr>
              <a:t>u</a:t>
            </a:r>
            <a:endParaRPr sz="1450">
              <a:latin typeface="Times New Roman" panose="02020603050405020304"/>
              <a:cs typeface="Times New Roman" panose="02020603050405020304"/>
            </a:endParaRPr>
          </a:p>
          <a:p>
            <a:pPr marL="12700">
              <a:lnSpc>
                <a:spcPts val="1730"/>
              </a:lnSpc>
            </a:pPr>
            <a:r>
              <a:rPr sz="1450" spc="75" dirty="0">
                <a:latin typeface="Times New Roman" panose="02020603050405020304"/>
                <a:cs typeface="Times New Roman" panose="02020603050405020304"/>
              </a:rPr>
              <a:t>2</a:t>
            </a:r>
            <a:r>
              <a:rPr sz="1450" i="1" spc="-10" dirty="0">
                <a:latin typeface="Times New Roman" panose="02020603050405020304"/>
                <a:cs typeface="Times New Roman" panose="02020603050405020304"/>
              </a:rPr>
              <a:t>K</a:t>
            </a:r>
            <a:endParaRPr sz="1450">
              <a:latin typeface="Times New Roman" panose="02020603050405020304"/>
              <a:cs typeface="Times New Roman" panose="02020603050405020304"/>
            </a:endParaRPr>
          </a:p>
        </p:txBody>
      </p:sp>
      <p:sp>
        <p:nvSpPr>
          <p:cNvPr id="31" name="object 31"/>
          <p:cNvSpPr txBox="1"/>
          <p:nvPr/>
        </p:nvSpPr>
        <p:spPr>
          <a:xfrm>
            <a:off x="4596523" y="5885941"/>
            <a:ext cx="250825" cy="233045"/>
          </a:xfrm>
          <a:prstGeom prst="rect">
            <a:avLst/>
          </a:prstGeom>
        </p:spPr>
        <p:txBody>
          <a:bodyPr vert="horz" wrap="square" lIns="0" tIns="0" rIns="0" bIns="0" rtlCol="0">
            <a:spAutoFit/>
          </a:bodyPr>
          <a:lstStyle/>
          <a:p>
            <a:pPr marL="12700">
              <a:lnSpc>
                <a:spcPct val="100000"/>
              </a:lnSpc>
            </a:pPr>
            <a:r>
              <a:rPr sz="1450" spc="75" dirty="0">
                <a:latin typeface="Times New Roman" panose="02020603050405020304"/>
                <a:cs typeface="Times New Roman" panose="02020603050405020304"/>
              </a:rPr>
              <a:t>2</a:t>
            </a:r>
            <a:r>
              <a:rPr sz="1450" i="1" spc="-10" dirty="0">
                <a:latin typeface="Times New Roman" panose="02020603050405020304"/>
                <a:cs typeface="Times New Roman" panose="02020603050405020304"/>
              </a:rPr>
              <a:t>K</a:t>
            </a:r>
            <a:endParaRPr sz="1450">
              <a:latin typeface="Times New Roman" panose="02020603050405020304"/>
              <a:cs typeface="Times New Roman" panose="02020603050405020304"/>
            </a:endParaRPr>
          </a:p>
        </p:txBody>
      </p:sp>
      <p:sp>
        <p:nvSpPr>
          <p:cNvPr id="32" name="object 32"/>
          <p:cNvSpPr txBox="1"/>
          <p:nvPr/>
        </p:nvSpPr>
        <p:spPr>
          <a:xfrm>
            <a:off x="6299580" y="5578855"/>
            <a:ext cx="1517650" cy="498475"/>
          </a:xfrm>
          <a:prstGeom prst="rect">
            <a:avLst/>
          </a:prstGeom>
        </p:spPr>
        <p:txBody>
          <a:bodyPr vert="horz" wrap="square" lIns="0" tIns="0" rIns="0" bIns="0" rtlCol="0">
            <a:spAutoFit/>
          </a:bodyPr>
          <a:lstStyle/>
          <a:p>
            <a:pPr marL="12700">
              <a:lnSpc>
                <a:spcPct val="100000"/>
              </a:lnSpc>
              <a:tabLst>
                <a:tab pos="890905" algn="l"/>
              </a:tabLst>
            </a:pPr>
            <a:r>
              <a:rPr sz="3250" spc="-360" dirty="0">
                <a:latin typeface="Symbol" panose="05050102010706020507"/>
                <a:cs typeface="Symbol" panose="05050102010706020507"/>
              </a:rPr>
              <a:t></a:t>
            </a:r>
            <a:r>
              <a:rPr sz="2450" spc="65" dirty="0">
                <a:latin typeface="Symbol" panose="05050102010706020507"/>
                <a:cs typeface="Symbol" panose="05050102010706020507"/>
              </a:rPr>
              <a:t></a:t>
            </a:r>
            <a:r>
              <a:rPr sz="2450" spc="-180" dirty="0">
                <a:latin typeface="Times New Roman" panose="02020603050405020304"/>
                <a:cs typeface="Times New Roman" panose="02020603050405020304"/>
              </a:rPr>
              <a:t>1</a:t>
            </a:r>
            <a:r>
              <a:rPr sz="3250" spc="-320" dirty="0">
                <a:latin typeface="Symbol" panose="05050102010706020507"/>
                <a:cs typeface="Symbol" panose="05050102010706020507"/>
              </a:rPr>
              <a:t></a:t>
            </a:r>
            <a:r>
              <a:rPr sz="3250" dirty="0">
                <a:latin typeface="Times New Roman" panose="02020603050405020304"/>
                <a:cs typeface="Times New Roman" panose="02020603050405020304"/>
              </a:rPr>
              <a:t>	</a:t>
            </a:r>
            <a:r>
              <a:rPr sz="2450" spc="10" dirty="0">
                <a:latin typeface="Symbol" panose="05050102010706020507"/>
                <a:cs typeface="Symbol" panose="05050102010706020507"/>
              </a:rPr>
              <a:t></a:t>
            </a:r>
            <a:r>
              <a:rPr sz="2450" spc="-160" dirty="0">
                <a:latin typeface="Times New Roman" panose="02020603050405020304"/>
                <a:cs typeface="Times New Roman" panose="02020603050405020304"/>
              </a:rPr>
              <a:t> </a:t>
            </a:r>
            <a:r>
              <a:rPr sz="2450" spc="-220" dirty="0">
                <a:latin typeface="Symbol" panose="05050102010706020507"/>
                <a:cs typeface="Symbol" panose="05050102010706020507"/>
              </a:rPr>
              <a:t></a:t>
            </a:r>
            <a:r>
              <a:rPr sz="2450" i="1" spc="-155" dirty="0">
                <a:latin typeface="Times New Roman" panose="02020603050405020304"/>
                <a:cs typeface="Times New Roman" panose="02020603050405020304"/>
              </a:rPr>
              <a:t>W</a:t>
            </a:r>
            <a:endParaRPr sz="2450">
              <a:latin typeface="Times New Roman" panose="02020603050405020304"/>
              <a:cs typeface="Times New Roman" panose="02020603050405020304"/>
            </a:endParaRPr>
          </a:p>
        </p:txBody>
      </p:sp>
      <p:sp>
        <p:nvSpPr>
          <p:cNvPr id="33" name="object 33"/>
          <p:cNvSpPr txBox="1"/>
          <p:nvPr/>
        </p:nvSpPr>
        <p:spPr>
          <a:xfrm>
            <a:off x="5587123" y="5680455"/>
            <a:ext cx="468630" cy="385445"/>
          </a:xfrm>
          <a:prstGeom prst="rect">
            <a:avLst/>
          </a:prstGeom>
        </p:spPr>
        <p:txBody>
          <a:bodyPr vert="horz" wrap="square" lIns="0" tIns="0" rIns="0" bIns="0" rtlCol="0">
            <a:spAutoFit/>
          </a:bodyPr>
          <a:lstStyle/>
          <a:p>
            <a:pPr marL="12700">
              <a:lnSpc>
                <a:spcPct val="100000"/>
              </a:lnSpc>
            </a:pPr>
            <a:r>
              <a:rPr sz="2450" spc="10" dirty="0">
                <a:latin typeface="Symbol" panose="05050102010706020507"/>
                <a:cs typeface="Symbol" panose="05050102010706020507"/>
              </a:rPr>
              <a:t></a:t>
            </a:r>
            <a:r>
              <a:rPr sz="2450" spc="-375" dirty="0">
                <a:latin typeface="Times New Roman" panose="02020603050405020304"/>
                <a:cs typeface="Times New Roman" panose="02020603050405020304"/>
              </a:rPr>
              <a:t> </a:t>
            </a:r>
            <a:r>
              <a:rPr sz="2450" i="1" spc="-155" dirty="0">
                <a:latin typeface="Times New Roman" panose="02020603050405020304"/>
                <a:cs typeface="Times New Roman" panose="02020603050405020304"/>
              </a:rPr>
              <a:t>W</a:t>
            </a:r>
            <a:endParaRPr sz="2450">
              <a:latin typeface="Times New Roman" panose="02020603050405020304"/>
              <a:cs typeface="Times New Roman" panose="02020603050405020304"/>
            </a:endParaRPr>
          </a:p>
        </p:txBody>
      </p:sp>
      <p:sp>
        <p:nvSpPr>
          <p:cNvPr id="34" name="object 34"/>
          <p:cNvSpPr txBox="1"/>
          <p:nvPr/>
        </p:nvSpPr>
        <p:spPr>
          <a:xfrm>
            <a:off x="4153801" y="5680455"/>
            <a:ext cx="854710" cy="385445"/>
          </a:xfrm>
          <a:prstGeom prst="rect">
            <a:avLst/>
          </a:prstGeom>
        </p:spPr>
        <p:txBody>
          <a:bodyPr vert="horz" wrap="square" lIns="0" tIns="0" rIns="0" bIns="0" rtlCol="0">
            <a:spAutoFit/>
          </a:bodyPr>
          <a:lstStyle/>
          <a:p>
            <a:pPr marL="12700">
              <a:lnSpc>
                <a:spcPct val="100000"/>
              </a:lnSpc>
              <a:tabLst>
                <a:tab pos="701675" algn="l"/>
              </a:tabLst>
            </a:pPr>
            <a:r>
              <a:rPr sz="2450" spc="10" dirty="0">
                <a:latin typeface="Symbol" panose="05050102010706020507"/>
                <a:cs typeface="Symbol" panose="05050102010706020507"/>
              </a:rPr>
              <a:t></a:t>
            </a:r>
            <a:r>
              <a:rPr sz="2450" spc="-375" dirty="0">
                <a:latin typeface="Times New Roman" panose="02020603050405020304"/>
                <a:cs typeface="Times New Roman" panose="02020603050405020304"/>
              </a:rPr>
              <a:t> </a:t>
            </a:r>
            <a:r>
              <a:rPr sz="2450" i="1" spc="15" dirty="0">
                <a:latin typeface="Times New Roman" panose="02020603050405020304"/>
                <a:cs typeface="Times New Roman" panose="02020603050405020304"/>
              </a:rPr>
              <a:t>W</a:t>
            </a:r>
            <a:r>
              <a:rPr sz="2450" i="1" dirty="0">
                <a:latin typeface="Times New Roman" panose="02020603050405020304"/>
                <a:cs typeface="Times New Roman" panose="02020603050405020304"/>
              </a:rPr>
              <a:t>	</a:t>
            </a:r>
            <a:r>
              <a:rPr sz="2450" i="1" spc="5" dirty="0">
                <a:latin typeface="Times New Roman" panose="02020603050405020304"/>
                <a:cs typeface="Times New Roman" panose="02020603050405020304"/>
              </a:rPr>
              <a:t>e</a:t>
            </a:r>
            <a:endParaRPr sz="2450">
              <a:latin typeface="Times New Roman" panose="02020603050405020304"/>
              <a:cs typeface="Times New Roman" panose="02020603050405020304"/>
            </a:endParaRPr>
          </a:p>
        </p:txBody>
      </p:sp>
      <p:sp>
        <p:nvSpPr>
          <p:cNvPr id="35" name="object 35"/>
          <p:cNvSpPr txBox="1"/>
          <p:nvPr/>
        </p:nvSpPr>
        <p:spPr>
          <a:xfrm>
            <a:off x="6789559" y="5593588"/>
            <a:ext cx="327660" cy="290830"/>
          </a:xfrm>
          <a:prstGeom prst="rect">
            <a:avLst/>
          </a:prstGeom>
        </p:spPr>
        <p:txBody>
          <a:bodyPr vert="horz" wrap="square" lIns="0" tIns="0" rIns="0" bIns="0" rtlCol="0">
            <a:spAutoFit/>
          </a:bodyPr>
          <a:lstStyle/>
          <a:p>
            <a:pPr marL="12700">
              <a:lnSpc>
                <a:spcPct val="100000"/>
              </a:lnSpc>
            </a:pPr>
            <a:r>
              <a:rPr sz="1850" spc="-114" dirty="0">
                <a:latin typeface="Symbol" panose="05050102010706020507"/>
                <a:cs typeface="Symbol" panose="05050102010706020507"/>
              </a:rPr>
              <a:t></a:t>
            </a:r>
            <a:r>
              <a:rPr sz="1450" spc="-60" dirty="0">
                <a:latin typeface="Symbol" panose="05050102010706020507"/>
                <a:cs typeface="Symbol" panose="05050102010706020507"/>
              </a:rPr>
              <a:t></a:t>
            </a:r>
            <a:r>
              <a:rPr sz="1450" spc="-40" dirty="0">
                <a:latin typeface="Times New Roman" panose="02020603050405020304"/>
                <a:cs typeface="Times New Roman" panose="02020603050405020304"/>
              </a:rPr>
              <a:t>1</a:t>
            </a:r>
            <a:r>
              <a:rPr sz="1850" spc="-175" dirty="0">
                <a:latin typeface="Symbol" panose="05050102010706020507"/>
                <a:cs typeface="Symbol" panose="05050102010706020507"/>
              </a:rPr>
              <a:t></a:t>
            </a:r>
            <a:endParaRPr sz="1850">
              <a:latin typeface="Symbol" panose="05050102010706020507"/>
              <a:cs typeface="Symbol" panose="05050102010706020507"/>
            </a:endParaRPr>
          </a:p>
        </p:txBody>
      </p:sp>
      <p:sp>
        <p:nvSpPr>
          <p:cNvPr id="36" name="object 36"/>
          <p:cNvSpPr txBox="1"/>
          <p:nvPr/>
        </p:nvSpPr>
        <p:spPr>
          <a:xfrm>
            <a:off x="4161409" y="4723892"/>
            <a:ext cx="1588770" cy="1183640"/>
          </a:xfrm>
          <a:prstGeom prst="rect">
            <a:avLst/>
          </a:prstGeom>
        </p:spPr>
        <p:txBody>
          <a:bodyPr vert="horz" wrap="square" lIns="0" tIns="0" rIns="0" bIns="0" rtlCol="0">
            <a:spAutoFit/>
          </a:bodyPr>
          <a:lstStyle/>
          <a:p>
            <a:pPr marL="12700">
              <a:lnSpc>
                <a:spcPct val="100000"/>
              </a:lnSpc>
            </a:pPr>
            <a:r>
              <a:rPr sz="4425" spc="75" baseline="-25000" dirty="0">
                <a:latin typeface="Symbol" panose="05050102010706020507"/>
                <a:cs typeface="Symbol" panose="05050102010706020507"/>
              </a:rPr>
              <a:t></a:t>
            </a:r>
            <a:r>
              <a:rPr sz="4425" i="1" spc="-359" baseline="-25000" dirty="0">
                <a:latin typeface="Times New Roman" panose="02020603050405020304"/>
                <a:cs typeface="Times New Roman" panose="02020603050405020304"/>
              </a:rPr>
              <a:t>e</a:t>
            </a:r>
            <a:r>
              <a:rPr sz="1700" spc="100" dirty="0">
                <a:latin typeface="Symbol" panose="05050102010706020507"/>
                <a:cs typeface="Symbol" panose="05050102010706020507"/>
              </a:rPr>
              <a:t></a:t>
            </a:r>
            <a:r>
              <a:rPr sz="1700" i="1" spc="40" dirty="0">
                <a:latin typeface="Times New Roman" panose="02020603050405020304"/>
                <a:cs typeface="Times New Roman" panose="02020603050405020304"/>
              </a:rPr>
              <a:t>j</a:t>
            </a:r>
            <a:r>
              <a:rPr sz="1700" spc="-210" dirty="0">
                <a:latin typeface="Times New Roman" panose="02020603050405020304"/>
                <a:cs typeface="Times New Roman" panose="02020603050405020304"/>
              </a:rPr>
              <a:t>2</a:t>
            </a:r>
            <a:r>
              <a:rPr sz="1800" i="1" spc="-315" dirty="0">
                <a:latin typeface="Symbol" panose="05050102010706020507"/>
                <a:cs typeface="Symbol" panose="05050102010706020507"/>
              </a:rPr>
              <a:t></a:t>
            </a:r>
            <a:r>
              <a:rPr sz="1700" i="1" spc="-10" dirty="0">
                <a:latin typeface="Times New Roman" panose="02020603050405020304"/>
                <a:cs typeface="Times New Roman" panose="02020603050405020304"/>
              </a:rPr>
              <a:t>u</a:t>
            </a:r>
            <a:r>
              <a:rPr sz="1700" spc="70" dirty="0">
                <a:latin typeface="Times New Roman" panose="02020603050405020304"/>
                <a:cs typeface="Times New Roman" panose="02020603050405020304"/>
              </a:rPr>
              <a:t>/</a:t>
            </a:r>
            <a:r>
              <a:rPr sz="1700" spc="-90" dirty="0">
                <a:latin typeface="Times New Roman" panose="02020603050405020304"/>
                <a:cs typeface="Times New Roman" panose="02020603050405020304"/>
              </a:rPr>
              <a:t>2</a:t>
            </a:r>
            <a:r>
              <a:rPr sz="1700" i="1" spc="-60" dirty="0">
                <a:latin typeface="Times New Roman" panose="02020603050405020304"/>
                <a:cs typeface="Times New Roman" panose="02020603050405020304"/>
              </a:rPr>
              <a:t>K</a:t>
            </a:r>
            <a:r>
              <a:rPr sz="4425" i="1" spc="-359" baseline="-25000" dirty="0">
                <a:latin typeface="Times New Roman" panose="02020603050405020304"/>
                <a:cs typeface="Times New Roman" panose="02020603050405020304"/>
              </a:rPr>
              <a:t>e</a:t>
            </a:r>
            <a:r>
              <a:rPr sz="1700" spc="105" dirty="0">
                <a:latin typeface="Symbol" panose="05050102010706020507"/>
                <a:cs typeface="Symbol" panose="05050102010706020507"/>
              </a:rPr>
              <a:t></a:t>
            </a:r>
            <a:r>
              <a:rPr sz="1700" i="1" spc="-114" dirty="0">
                <a:latin typeface="Times New Roman" panose="02020603050405020304"/>
                <a:cs typeface="Times New Roman" panose="02020603050405020304"/>
              </a:rPr>
              <a:t>j</a:t>
            </a:r>
            <a:r>
              <a:rPr sz="1800" i="1" spc="-35" dirty="0">
                <a:latin typeface="Symbol" panose="05050102010706020507"/>
                <a:cs typeface="Symbol" panose="05050102010706020507"/>
              </a:rPr>
              <a:t></a:t>
            </a:r>
            <a:endParaRPr sz="1800">
              <a:latin typeface="Symbol" panose="05050102010706020507"/>
              <a:cs typeface="Symbol" panose="05050102010706020507"/>
            </a:endParaRPr>
          </a:p>
          <a:p>
            <a:pPr>
              <a:lnSpc>
                <a:spcPct val="100000"/>
              </a:lnSpc>
              <a:spcBef>
                <a:spcPts val="40"/>
              </a:spcBef>
            </a:pPr>
            <a:endParaRPr sz="3000">
              <a:latin typeface="Times New Roman" panose="02020603050405020304"/>
              <a:cs typeface="Times New Roman" panose="02020603050405020304"/>
            </a:endParaRPr>
          </a:p>
          <a:p>
            <a:pPr marL="503555">
              <a:lnSpc>
                <a:spcPct val="100000"/>
              </a:lnSpc>
              <a:tabLst>
                <a:tab pos="870585" algn="l"/>
              </a:tabLst>
            </a:pPr>
            <a:r>
              <a:rPr sz="1450" i="1" spc="-5" dirty="0">
                <a:latin typeface="Times New Roman" panose="02020603050405020304"/>
                <a:cs typeface="Times New Roman" panose="02020603050405020304"/>
              </a:rPr>
              <a:t>u	</a:t>
            </a:r>
            <a:r>
              <a:rPr sz="1450" i="1" spc="-25" dirty="0">
                <a:latin typeface="Times New Roman" panose="02020603050405020304"/>
                <a:cs typeface="Times New Roman" panose="02020603050405020304"/>
              </a:rPr>
              <a:t>j</a:t>
            </a:r>
            <a:r>
              <a:rPr sz="1500" i="1" spc="-35" dirty="0">
                <a:latin typeface="Symbol" panose="05050102010706020507"/>
                <a:cs typeface="Symbol" panose="05050102010706020507"/>
              </a:rPr>
              <a:t></a:t>
            </a:r>
            <a:r>
              <a:rPr sz="1500" i="1" spc="-150" dirty="0">
                <a:latin typeface="Times New Roman" panose="02020603050405020304"/>
                <a:cs typeface="Times New Roman" panose="02020603050405020304"/>
              </a:rPr>
              <a:t> </a:t>
            </a:r>
            <a:r>
              <a:rPr sz="1850" spc="-114" dirty="0">
                <a:latin typeface="Symbol" panose="05050102010706020507"/>
                <a:cs typeface="Symbol" panose="05050102010706020507"/>
              </a:rPr>
              <a:t></a:t>
            </a:r>
            <a:r>
              <a:rPr sz="1450" spc="-60" dirty="0">
                <a:latin typeface="Symbol" panose="05050102010706020507"/>
                <a:cs typeface="Symbol" panose="05050102010706020507"/>
              </a:rPr>
              <a:t></a:t>
            </a:r>
            <a:r>
              <a:rPr sz="1450" spc="-40" dirty="0">
                <a:latin typeface="Times New Roman" panose="02020603050405020304"/>
                <a:cs typeface="Times New Roman" panose="02020603050405020304"/>
              </a:rPr>
              <a:t>1</a:t>
            </a:r>
            <a:r>
              <a:rPr sz="1850" spc="-175" dirty="0">
                <a:latin typeface="Symbol" panose="05050102010706020507"/>
                <a:cs typeface="Symbol" panose="05050102010706020507"/>
              </a:rPr>
              <a:t></a:t>
            </a:r>
            <a:endParaRPr sz="1850">
              <a:latin typeface="Symbol" panose="05050102010706020507"/>
              <a:cs typeface="Symbol" panose="05050102010706020507"/>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65"/>
            <a:ext cx="3884929"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p:txBody>
      </p:sp>
      <p:sp>
        <p:nvSpPr>
          <p:cNvPr id="6" name="object 6"/>
          <p:cNvSpPr txBox="1"/>
          <p:nvPr/>
        </p:nvSpPr>
        <p:spPr>
          <a:xfrm>
            <a:off x="4457827" y="4043933"/>
            <a:ext cx="498475" cy="440690"/>
          </a:xfrm>
          <a:prstGeom prst="rect">
            <a:avLst/>
          </a:prstGeom>
        </p:spPr>
        <p:txBody>
          <a:bodyPr vert="horz" wrap="square" lIns="0" tIns="0" rIns="0" bIns="0" rtlCol="0">
            <a:spAutoFit/>
          </a:bodyPr>
          <a:lstStyle/>
          <a:p>
            <a:pPr marL="12700">
              <a:lnSpc>
                <a:spcPct val="100000"/>
              </a:lnSpc>
              <a:tabLst>
                <a:tab pos="394335" algn="l"/>
              </a:tabLst>
            </a:pPr>
            <a:r>
              <a:rPr sz="2850" spc="-235" dirty="0">
                <a:latin typeface="Symbol" panose="05050102010706020507"/>
                <a:cs typeface="Symbol" panose="05050102010706020507"/>
              </a:rPr>
              <a:t></a:t>
            </a:r>
            <a:r>
              <a:rPr sz="2850" spc="-235" dirty="0">
                <a:latin typeface="Times New Roman" panose="02020603050405020304"/>
                <a:cs typeface="Times New Roman" panose="02020603050405020304"/>
              </a:rPr>
              <a:t>	</a:t>
            </a:r>
            <a:r>
              <a:rPr sz="2850" spc="-235" dirty="0">
                <a:latin typeface="Symbol" panose="05050102010706020507"/>
                <a:cs typeface="Symbol" panose="05050102010706020507"/>
              </a:rPr>
              <a:t></a:t>
            </a:r>
            <a:endParaRPr sz="2850">
              <a:latin typeface="Symbol" panose="05050102010706020507"/>
              <a:cs typeface="Symbol" panose="05050102010706020507"/>
            </a:endParaRPr>
          </a:p>
        </p:txBody>
      </p:sp>
      <p:sp>
        <p:nvSpPr>
          <p:cNvPr id="7" name="object 7"/>
          <p:cNvSpPr txBox="1"/>
          <p:nvPr/>
        </p:nvSpPr>
        <p:spPr>
          <a:xfrm>
            <a:off x="9136506" y="4226559"/>
            <a:ext cx="132080" cy="335915"/>
          </a:xfrm>
          <a:prstGeom prst="rect">
            <a:avLst/>
          </a:prstGeom>
        </p:spPr>
        <p:txBody>
          <a:bodyPr vert="horz" wrap="square" lIns="0" tIns="0" rIns="0" bIns="0" rtlCol="0">
            <a:spAutoFit/>
          </a:bodyPr>
          <a:lstStyle/>
          <a:p>
            <a:pPr marL="12700">
              <a:lnSpc>
                <a:spcPct val="100000"/>
              </a:lnSpc>
            </a:pPr>
            <a:r>
              <a:rPr sz="2150" spc="10" dirty="0">
                <a:latin typeface="Symbol" panose="05050102010706020507"/>
                <a:cs typeface="Symbol" panose="05050102010706020507"/>
              </a:rPr>
              <a:t></a:t>
            </a:r>
            <a:endParaRPr sz="2150">
              <a:latin typeface="Symbol" panose="05050102010706020507"/>
              <a:cs typeface="Symbol" panose="05050102010706020507"/>
            </a:endParaRPr>
          </a:p>
        </p:txBody>
      </p:sp>
      <p:sp>
        <p:nvSpPr>
          <p:cNvPr id="8" name="object 8"/>
          <p:cNvSpPr txBox="1"/>
          <p:nvPr/>
        </p:nvSpPr>
        <p:spPr>
          <a:xfrm>
            <a:off x="9136506" y="4403356"/>
            <a:ext cx="132080" cy="335915"/>
          </a:xfrm>
          <a:prstGeom prst="rect">
            <a:avLst/>
          </a:prstGeom>
        </p:spPr>
        <p:txBody>
          <a:bodyPr vert="horz" wrap="square" lIns="0" tIns="0" rIns="0" bIns="0" rtlCol="0">
            <a:spAutoFit/>
          </a:bodyPr>
          <a:lstStyle/>
          <a:p>
            <a:pPr marL="12700">
              <a:lnSpc>
                <a:spcPct val="100000"/>
              </a:lnSpc>
            </a:pPr>
            <a:r>
              <a:rPr sz="2150" spc="10" dirty="0">
                <a:latin typeface="Symbol" panose="05050102010706020507"/>
                <a:cs typeface="Symbol" panose="05050102010706020507"/>
              </a:rPr>
              <a:t></a:t>
            </a:r>
            <a:endParaRPr sz="2150">
              <a:latin typeface="Symbol" panose="05050102010706020507"/>
              <a:cs typeface="Symbol" panose="05050102010706020507"/>
            </a:endParaRPr>
          </a:p>
        </p:txBody>
      </p:sp>
      <p:sp>
        <p:nvSpPr>
          <p:cNvPr id="9" name="object 9"/>
          <p:cNvSpPr txBox="1"/>
          <p:nvPr/>
        </p:nvSpPr>
        <p:spPr>
          <a:xfrm>
            <a:off x="9136506" y="3961396"/>
            <a:ext cx="132080" cy="335915"/>
          </a:xfrm>
          <a:prstGeom prst="rect">
            <a:avLst/>
          </a:prstGeom>
        </p:spPr>
        <p:txBody>
          <a:bodyPr vert="horz" wrap="square" lIns="0" tIns="0" rIns="0" bIns="0" rtlCol="0">
            <a:spAutoFit/>
          </a:bodyPr>
          <a:lstStyle/>
          <a:p>
            <a:pPr marL="12700">
              <a:lnSpc>
                <a:spcPct val="100000"/>
              </a:lnSpc>
            </a:pPr>
            <a:r>
              <a:rPr sz="2150" spc="1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0" name="object 10"/>
          <p:cNvSpPr txBox="1"/>
          <p:nvPr/>
        </p:nvSpPr>
        <p:spPr>
          <a:xfrm>
            <a:off x="3512959" y="4226559"/>
            <a:ext cx="132080" cy="335915"/>
          </a:xfrm>
          <a:prstGeom prst="rect">
            <a:avLst/>
          </a:prstGeom>
        </p:spPr>
        <p:txBody>
          <a:bodyPr vert="horz" wrap="square" lIns="0" tIns="0" rIns="0" bIns="0" rtlCol="0">
            <a:spAutoFit/>
          </a:bodyPr>
          <a:lstStyle/>
          <a:p>
            <a:pPr marL="12700">
              <a:lnSpc>
                <a:spcPct val="100000"/>
              </a:lnSpc>
            </a:pPr>
            <a:r>
              <a:rPr sz="2150" spc="1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1" name="object 11"/>
          <p:cNvSpPr txBox="1"/>
          <p:nvPr/>
        </p:nvSpPr>
        <p:spPr>
          <a:xfrm>
            <a:off x="3940428" y="3966717"/>
            <a:ext cx="320040" cy="203200"/>
          </a:xfrm>
          <a:prstGeom prst="rect">
            <a:avLst/>
          </a:prstGeom>
        </p:spPr>
        <p:txBody>
          <a:bodyPr vert="horz" wrap="square" lIns="0" tIns="0" rIns="0" bIns="0" rtlCol="0">
            <a:spAutoFit/>
          </a:bodyPr>
          <a:lstStyle/>
          <a:p>
            <a:pPr marL="12700">
              <a:lnSpc>
                <a:spcPct val="100000"/>
              </a:lnSpc>
            </a:pPr>
            <a:r>
              <a:rPr sz="1250" i="1" spc="15" dirty="0">
                <a:latin typeface="Times New Roman" panose="02020603050405020304"/>
                <a:cs typeface="Times New Roman" panose="02020603050405020304"/>
              </a:rPr>
              <a:t>K</a:t>
            </a:r>
            <a:r>
              <a:rPr sz="1250" i="1" spc="-114" dirty="0">
                <a:latin typeface="Times New Roman" panose="02020603050405020304"/>
                <a:cs typeface="Times New Roman" panose="02020603050405020304"/>
              </a:rPr>
              <a:t> </a:t>
            </a:r>
            <a:r>
              <a:rPr sz="1250" spc="-60" dirty="0">
                <a:latin typeface="Symbol" panose="05050102010706020507"/>
                <a:cs typeface="Symbol" panose="05050102010706020507"/>
              </a:rPr>
              <a:t></a:t>
            </a:r>
            <a:r>
              <a:rPr sz="1250" spc="10"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12" name="object 12"/>
          <p:cNvSpPr txBox="1"/>
          <p:nvPr/>
        </p:nvSpPr>
        <p:spPr>
          <a:xfrm>
            <a:off x="3953395" y="4513833"/>
            <a:ext cx="285115" cy="203200"/>
          </a:xfrm>
          <a:prstGeom prst="rect">
            <a:avLst/>
          </a:prstGeom>
        </p:spPr>
        <p:txBody>
          <a:bodyPr vert="horz" wrap="square" lIns="0" tIns="0" rIns="0" bIns="0" rtlCol="0">
            <a:spAutoFit/>
          </a:bodyPr>
          <a:lstStyle/>
          <a:p>
            <a:pPr marL="12700">
              <a:lnSpc>
                <a:spcPct val="100000"/>
              </a:lnSpc>
            </a:pPr>
            <a:r>
              <a:rPr sz="1250" i="1" spc="95" dirty="0">
                <a:latin typeface="Times New Roman" panose="02020603050405020304"/>
                <a:cs typeface="Times New Roman" panose="02020603050405020304"/>
              </a:rPr>
              <a:t>x</a:t>
            </a:r>
            <a:r>
              <a:rPr sz="1250" spc="60" dirty="0">
                <a:latin typeface="Symbol" panose="05050102010706020507"/>
                <a:cs typeface="Symbol" panose="05050102010706020507"/>
              </a:rPr>
              <a:t></a:t>
            </a:r>
            <a:r>
              <a:rPr sz="1250" spc="10"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13" name="object 13"/>
          <p:cNvSpPr txBox="1"/>
          <p:nvPr/>
        </p:nvSpPr>
        <p:spPr>
          <a:xfrm>
            <a:off x="6296533" y="3966717"/>
            <a:ext cx="320675" cy="203200"/>
          </a:xfrm>
          <a:prstGeom prst="rect">
            <a:avLst/>
          </a:prstGeom>
        </p:spPr>
        <p:txBody>
          <a:bodyPr vert="horz" wrap="square" lIns="0" tIns="0" rIns="0" bIns="0" rtlCol="0">
            <a:spAutoFit/>
          </a:bodyPr>
          <a:lstStyle/>
          <a:p>
            <a:pPr marL="12700">
              <a:lnSpc>
                <a:spcPct val="100000"/>
              </a:lnSpc>
            </a:pPr>
            <a:r>
              <a:rPr sz="1250" i="1" spc="15" dirty="0">
                <a:latin typeface="Times New Roman" panose="02020603050405020304"/>
                <a:cs typeface="Times New Roman" panose="02020603050405020304"/>
              </a:rPr>
              <a:t>K</a:t>
            </a:r>
            <a:r>
              <a:rPr sz="1250" i="1" spc="-114" dirty="0">
                <a:latin typeface="Times New Roman" panose="02020603050405020304"/>
                <a:cs typeface="Times New Roman" panose="02020603050405020304"/>
              </a:rPr>
              <a:t> </a:t>
            </a:r>
            <a:r>
              <a:rPr sz="1250" spc="-55" dirty="0">
                <a:latin typeface="Symbol" panose="05050102010706020507"/>
                <a:cs typeface="Symbol" panose="05050102010706020507"/>
              </a:rPr>
              <a:t></a:t>
            </a:r>
            <a:r>
              <a:rPr sz="1250" spc="10"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14" name="object 14"/>
          <p:cNvSpPr txBox="1"/>
          <p:nvPr/>
        </p:nvSpPr>
        <p:spPr>
          <a:xfrm>
            <a:off x="6309499" y="4513833"/>
            <a:ext cx="285115" cy="203200"/>
          </a:xfrm>
          <a:prstGeom prst="rect">
            <a:avLst/>
          </a:prstGeom>
        </p:spPr>
        <p:txBody>
          <a:bodyPr vert="horz" wrap="square" lIns="0" tIns="0" rIns="0" bIns="0" rtlCol="0">
            <a:spAutoFit/>
          </a:bodyPr>
          <a:lstStyle/>
          <a:p>
            <a:pPr marL="12700">
              <a:lnSpc>
                <a:spcPct val="100000"/>
              </a:lnSpc>
            </a:pPr>
            <a:r>
              <a:rPr sz="1250" i="1" spc="95" dirty="0">
                <a:latin typeface="Times New Roman" panose="02020603050405020304"/>
                <a:cs typeface="Times New Roman" panose="02020603050405020304"/>
              </a:rPr>
              <a:t>x</a:t>
            </a:r>
            <a:r>
              <a:rPr sz="1250" spc="60" dirty="0">
                <a:latin typeface="Symbol" panose="05050102010706020507"/>
                <a:cs typeface="Symbol" panose="05050102010706020507"/>
              </a:rPr>
              <a:t></a:t>
            </a:r>
            <a:r>
              <a:rPr sz="1250" spc="10"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15" name="object 15"/>
          <p:cNvSpPr txBox="1"/>
          <p:nvPr/>
        </p:nvSpPr>
        <p:spPr>
          <a:xfrm>
            <a:off x="8662162" y="4073652"/>
            <a:ext cx="474980" cy="260350"/>
          </a:xfrm>
          <a:prstGeom prst="rect">
            <a:avLst/>
          </a:prstGeom>
        </p:spPr>
        <p:txBody>
          <a:bodyPr vert="horz" wrap="square" lIns="0" tIns="0" rIns="0" bIns="0" rtlCol="0">
            <a:spAutoFit/>
          </a:bodyPr>
          <a:lstStyle/>
          <a:p>
            <a:pPr marL="12700">
              <a:lnSpc>
                <a:spcPct val="100000"/>
              </a:lnSpc>
            </a:pPr>
            <a:r>
              <a:rPr sz="1650" spc="-120" dirty="0">
                <a:latin typeface="Symbol" panose="05050102010706020507"/>
                <a:cs typeface="Symbol" panose="05050102010706020507"/>
              </a:rPr>
              <a:t></a:t>
            </a:r>
            <a:r>
              <a:rPr sz="1250" i="1" spc="10" dirty="0">
                <a:latin typeface="Times New Roman" panose="02020603050405020304"/>
                <a:cs typeface="Times New Roman" panose="02020603050405020304"/>
              </a:rPr>
              <a:t>u</a:t>
            </a:r>
            <a:r>
              <a:rPr sz="1250" i="1" spc="-195" dirty="0">
                <a:latin typeface="Times New Roman" panose="02020603050405020304"/>
                <a:cs typeface="Times New Roman" panose="02020603050405020304"/>
              </a:rPr>
              <a:t> </a:t>
            </a:r>
            <a:r>
              <a:rPr sz="1250" spc="10" dirty="0">
                <a:latin typeface="Symbol" panose="05050102010706020507"/>
                <a:cs typeface="Symbol" panose="05050102010706020507"/>
              </a:rPr>
              <a:t></a:t>
            </a:r>
            <a:r>
              <a:rPr sz="1250" spc="-185" dirty="0">
                <a:latin typeface="Times New Roman" panose="02020603050405020304"/>
                <a:cs typeface="Times New Roman" panose="02020603050405020304"/>
              </a:rPr>
              <a:t> </a:t>
            </a:r>
            <a:r>
              <a:rPr sz="1250" i="1" spc="15" dirty="0">
                <a:latin typeface="Times New Roman" panose="02020603050405020304"/>
                <a:cs typeface="Times New Roman" panose="02020603050405020304"/>
              </a:rPr>
              <a:t>K</a:t>
            </a:r>
            <a:r>
              <a:rPr sz="1250" i="1" spc="-60" dirty="0">
                <a:latin typeface="Times New Roman" panose="02020603050405020304"/>
                <a:cs typeface="Times New Roman" panose="02020603050405020304"/>
              </a:rPr>
              <a:t> </a:t>
            </a:r>
            <a:r>
              <a:rPr sz="1650" spc="-135" dirty="0">
                <a:latin typeface="Symbol" panose="05050102010706020507"/>
                <a:cs typeface="Symbol" panose="05050102010706020507"/>
              </a:rPr>
              <a:t></a:t>
            </a:r>
            <a:endParaRPr sz="1650">
              <a:latin typeface="Symbol" panose="05050102010706020507"/>
              <a:cs typeface="Symbol" panose="05050102010706020507"/>
            </a:endParaRPr>
          </a:p>
        </p:txBody>
      </p:sp>
      <p:sp>
        <p:nvSpPr>
          <p:cNvPr id="16" name="object 16"/>
          <p:cNvSpPr txBox="1"/>
          <p:nvPr/>
        </p:nvSpPr>
        <p:spPr>
          <a:xfrm>
            <a:off x="8607666" y="4318000"/>
            <a:ext cx="230504" cy="203200"/>
          </a:xfrm>
          <a:prstGeom prst="rect">
            <a:avLst/>
          </a:prstGeom>
        </p:spPr>
        <p:txBody>
          <a:bodyPr vert="horz" wrap="square" lIns="0" tIns="0" rIns="0" bIns="0" rtlCol="0">
            <a:spAutoFit/>
          </a:bodyPr>
          <a:lstStyle/>
          <a:p>
            <a:pPr marL="12700">
              <a:lnSpc>
                <a:spcPct val="100000"/>
              </a:lnSpc>
            </a:pPr>
            <a:r>
              <a:rPr sz="1250" spc="10" dirty="0">
                <a:latin typeface="Times New Roman" panose="02020603050405020304"/>
                <a:cs typeface="Times New Roman" panose="02020603050405020304"/>
              </a:rPr>
              <a:t>2</a:t>
            </a:r>
            <a:r>
              <a:rPr sz="1250" spc="-190" dirty="0">
                <a:latin typeface="Times New Roman" panose="02020603050405020304"/>
                <a:cs typeface="Times New Roman" panose="02020603050405020304"/>
              </a:rPr>
              <a:t> </a:t>
            </a:r>
            <a:r>
              <a:rPr sz="1250" i="1" spc="15" dirty="0">
                <a:latin typeface="Times New Roman" panose="02020603050405020304"/>
                <a:cs typeface="Times New Roman" panose="02020603050405020304"/>
              </a:rPr>
              <a:t>K</a:t>
            </a:r>
            <a:endParaRPr sz="1250">
              <a:latin typeface="Times New Roman" panose="02020603050405020304"/>
              <a:cs typeface="Times New Roman" panose="02020603050405020304"/>
            </a:endParaRPr>
          </a:p>
        </p:txBody>
      </p:sp>
      <p:sp>
        <p:nvSpPr>
          <p:cNvPr id="17" name="object 17"/>
          <p:cNvSpPr txBox="1"/>
          <p:nvPr/>
        </p:nvSpPr>
        <p:spPr>
          <a:xfrm>
            <a:off x="7860156" y="4073652"/>
            <a:ext cx="555625" cy="260350"/>
          </a:xfrm>
          <a:prstGeom prst="rect">
            <a:avLst/>
          </a:prstGeom>
        </p:spPr>
        <p:txBody>
          <a:bodyPr vert="horz" wrap="square" lIns="0" tIns="0" rIns="0" bIns="0" rtlCol="0">
            <a:spAutoFit/>
          </a:bodyPr>
          <a:lstStyle/>
          <a:p>
            <a:pPr marL="12700">
              <a:lnSpc>
                <a:spcPct val="100000"/>
              </a:lnSpc>
            </a:pPr>
            <a:r>
              <a:rPr sz="1650" spc="-120" dirty="0">
                <a:latin typeface="Symbol" panose="05050102010706020507"/>
                <a:cs typeface="Symbol" panose="05050102010706020507"/>
              </a:rPr>
              <a:t></a:t>
            </a:r>
            <a:r>
              <a:rPr sz="1250" i="1" spc="10" dirty="0">
                <a:latin typeface="Times New Roman" panose="02020603050405020304"/>
                <a:cs typeface="Times New Roman" panose="02020603050405020304"/>
              </a:rPr>
              <a:t>u</a:t>
            </a:r>
            <a:r>
              <a:rPr sz="1250" i="1" spc="-195" dirty="0">
                <a:latin typeface="Times New Roman" panose="02020603050405020304"/>
                <a:cs typeface="Times New Roman" panose="02020603050405020304"/>
              </a:rPr>
              <a:t> </a:t>
            </a:r>
            <a:r>
              <a:rPr sz="1250" spc="10" dirty="0">
                <a:latin typeface="Symbol" panose="05050102010706020507"/>
                <a:cs typeface="Symbol" panose="05050102010706020507"/>
              </a:rPr>
              <a:t></a:t>
            </a:r>
            <a:r>
              <a:rPr sz="1250" spc="-180" dirty="0">
                <a:latin typeface="Times New Roman" panose="02020603050405020304"/>
                <a:cs typeface="Times New Roman" panose="02020603050405020304"/>
              </a:rPr>
              <a:t> </a:t>
            </a:r>
            <a:r>
              <a:rPr sz="1250" i="1" spc="15" dirty="0">
                <a:latin typeface="Times New Roman" panose="02020603050405020304"/>
                <a:cs typeface="Times New Roman" panose="02020603050405020304"/>
              </a:rPr>
              <a:t>K</a:t>
            </a:r>
            <a:r>
              <a:rPr sz="1250" i="1" spc="-65" dirty="0">
                <a:latin typeface="Times New Roman" panose="02020603050405020304"/>
                <a:cs typeface="Times New Roman" panose="02020603050405020304"/>
              </a:rPr>
              <a:t> </a:t>
            </a:r>
            <a:r>
              <a:rPr sz="1650" spc="-70" dirty="0">
                <a:latin typeface="Symbol" panose="05050102010706020507"/>
                <a:cs typeface="Symbol" panose="05050102010706020507"/>
              </a:rPr>
              <a:t></a:t>
            </a:r>
            <a:r>
              <a:rPr sz="1250" i="1" spc="10" dirty="0">
                <a:latin typeface="Times New Roman" panose="02020603050405020304"/>
                <a:cs typeface="Times New Roman" panose="02020603050405020304"/>
              </a:rPr>
              <a:t>x</a:t>
            </a:r>
            <a:endParaRPr sz="1250">
              <a:latin typeface="Times New Roman" panose="02020603050405020304"/>
              <a:cs typeface="Times New Roman" panose="02020603050405020304"/>
            </a:endParaRPr>
          </a:p>
        </p:txBody>
      </p:sp>
      <p:sp>
        <p:nvSpPr>
          <p:cNvPr id="18" name="object 18"/>
          <p:cNvSpPr txBox="1"/>
          <p:nvPr/>
        </p:nvSpPr>
        <p:spPr>
          <a:xfrm>
            <a:off x="7809865" y="4318000"/>
            <a:ext cx="133350" cy="203200"/>
          </a:xfrm>
          <a:prstGeom prst="rect">
            <a:avLst/>
          </a:prstGeom>
        </p:spPr>
        <p:txBody>
          <a:bodyPr vert="horz" wrap="square" lIns="0" tIns="0" rIns="0" bIns="0" rtlCol="0">
            <a:spAutoFit/>
          </a:bodyPr>
          <a:lstStyle/>
          <a:p>
            <a:pPr marL="12700">
              <a:lnSpc>
                <a:spcPct val="100000"/>
              </a:lnSpc>
            </a:pPr>
            <a:r>
              <a:rPr sz="1250" i="1" spc="15" dirty="0">
                <a:latin typeface="Times New Roman" panose="02020603050405020304"/>
                <a:cs typeface="Times New Roman" panose="02020603050405020304"/>
              </a:rPr>
              <a:t>K</a:t>
            </a:r>
            <a:endParaRPr sz="1250">
              <a:latin typeface="Times New Roman" panose="02020603050405020304"/>
              <a:cs typeface="Times New Roman" panose="02020603050405020304"/>
            </a:endParaRPr>
          </a:p>
        </p:txBody>
      </p:sp>
      <p:sp>
        <p:nvSpPr>
          <p:cNvPr id="19" name="object 19"/>
          <p:cNvSpPr txBox="1"/>
          <p:nvPr/>
        </p:nvSpPr>
        <p:spPr>
          <a:xfrm>
            <a:off x="5170296" y="4073652"/>
            <a:ext cx="555625" cy="260350"/>
          </a:xfrm>
          <a:prstGeom prst="rect">
            <a:avLst/>
          </a:prstGeom>
        </p:spPr>
        <p:txBody>
          <a:bodyPr vert="horz" wrap="square" lIns="0" tIns="0" rIns="0" bIns="0" rtlCol="0">
            <a:spAutoFit/>
          </a:bodyPr>
          <a:lstStyle/>
          <a:p>
            <a:pPr marL="12700">
              <a:lnSpc>
                <a:spcPct val="100000"/>
              </a:lnSpc>
            </a:pPr>
            <a:r>
              <a:rPr sz="1650" spc="-120" dirty="0">
                <a:latin typeface="Symbol" panose="05050102010706020507"/>
                <a:cs typeface="Symbol" panose="05050102010706020507"/>
              </a:rPr>
              <a:t></a:t>
            </a:r>
            <a:r>
              <a:rPr sz="1250" i="1" spc="10" dirty="0">
                <a:latin typeface="Times New Roman" panose="02020603050405020304"/>
                <a:cs typeface="Times New Roman" panose="02020603050405020304"/>
              </a:rPr>
              <a:t>u</a:t>
            </a:r>
            <a:r>
              <a:rPr sz="1250" i="1" spc="-195" dirty="0">
                <a:latin typeface="Times New Roman" panose="02020603050405020304"/>
                <a:cs typeface="Times New Roman" panose="02020603050405020304"/>
              </a:rPr>
              <a:t> </a:t>
            </a:r>
            <a:r>
              <a:rPr sz="1250" spc="10" dirty="0">
                <a:latin typeface="Symbol" panose="05050102010706020507"/>
                <a:cs typeface="Symbol" panose="05050102010706020507"/>
              </a:rPr>
              <a:t></a:t>
            </a:r>
            <a:r>
              <a:rPr sz="1250" spc="-180" dirty="0">
                <a:latin typeface="Times New Roman" panose="02020603050405020304"/>
                <a:cs typeface="Times New Roman" panose="02020603050405020304"/>
              </a:rPr>
              <a:t> </a:t>
            </a:r>
            <a:r>
              <a:rPr sz="1250" i="1" spc="15" dirty="0">
                <a:latin typeface="Times New Roman" panose="02020603050405020304"/>
                <a:cs typeface="Times New Roman" panose="02020603050405020304"/>
              </a:rPr>
              <a:t>K</a:t>
            </a:r>
            <a:r>
              <a:rPr sz="1250" i="1" spc="-65" dirty="0">
                <a:latin typeface="Times New Roman" panose="02020603050405020304"/>
                <a:cs typeface="Times New Roman" panose="02020603050405020304"/>
              </a:rPr>
              <a:t> </a:t>
            </a:r>
            <a:r>
              <a:rPr sz="1650" spc="-70" dirty="0">
                <a:latin typeface="Symbol" panose="05050102010706020507"/>
                <a:cs typeface="Symbol" panose="05050102010706020507"/>
              </a:rPr>
              <a:t></a:t>
            </a:r>
            <a:r>
              <a:rPr sz="1250" i="1" spc="10" dirty="0">
                <a:latin typeface="Times New Roman" panose="02020603050405020304"/>
                <a:cs typeface="Times New Roman" panose="02020603050405020304"/>
              </a:rPr>
              <a:t>x</a:t>
            </a:r>
            <a:endParaRPr sz="1250">
              <a:latin typeface="Times New Roman" panose="02020603050405020304"/>
              <a:cs typeface="Times New Roman" panose="02020603050405020304"/>
            </a:endParaRPr>
          </a:p>
        </p:txBody>
      </p:sp>
      <p:sp>
        <p:nvSpPr>
          <p:cNvPr id="20" name="object 20"/>
          <p:cNvSpPr txBox="1"/>
          <p:nvPr/>
        </p:nvSpPr>
        <p:spPr>
          <a:xfrm>
            <a:off x="5120030" y="4318000"/>
            <a:ext cx="133350" cy="203200"/>
          </a:xfrm>
          <a:prstGeom prst="rect">
            <a:avLst/>
          </a:prstGeom>
        </p:spPr>
        <p:txBody>
          <a:bodyPr vert="horz" wrap="square" lIns="0" tIns="0" rIns="0" bIns="0" rtlCol="0">
            <a:spAutoFit/>
          </a:bodyPr>
          <a:lstStyle/>
          <a:p>
            <a:pPr marL="12700">
              <a:lnSpc>
                <a:spcPct val="100000"/>
              </a:lnSpc>
            </a:pPr>
            <a:r>
              <a:rPr sz="1250" i="1" spc="15" dirty="0">
                <a:latin typeface="Times New Roman" panose="02020603050405020304"/>
                <a:cs typeface="Times New Roman" panose="02020603050405020304"/>
              </a:rPr>
              <a:t>K</a:t>
            </a:r>
            <a:endParaRPr sz="1250">
              <a:latin typeface="Times New Roman" panose="02020603050405020304"/>
              <a:cs typeface="Times New Roman" panose="02020603050405020304"/>
            </a:endParaRPr>
          </a:p>
        </p:txBody>
      </p:sp>
      <p:sp>
        <p:nvSpPr>
          <p:cNvPr id="21" name="object 21"/>
          <p:cNvSpPr txBox="1"/>
          <p:nvPr/>
        </p:nvSpPr>
        <p:spPr>
          <a:xfrm>
            <a:off x="8382127" y="4134357"/>
            <a:ext cx="256540" cy="340360"/>
          </a:xfrm>
          <a:prstGeom prst="rect">
            <a:avLst/>
          </a:prstGeom>
        </p:spPr>
        <p:txBody>
          <a:bodyPr vert="horz" wrap="square" lIns="0" tIns="0" rIns="0" bIns="0" rtlCol="0">
            <a:spAutoFit/>
          </a:bodyPr>
          <a:lstStyle/>
          <a:p>
            <a:pPr marL="12700">
              <a:lnSpc>
                <a:spcPct val="100000"/>
              </a:lnSpc>
            </a:pPr>
            <a:r>
              <a:rPr sz="2150" i="1" spc="25" dirty="0">
                <a:latin typeface="Times New Roman" panose="02020603050405020304"/>
                <a:cs typeface="Times New Roman" panose="02020603050405020304"/>
              </a:rPr>
              <a:t>W</a:t>
            </a:r>
            <a:endParaRPr sz="2150">
              <a:latin typeface="Times New Roman" panose="02020603050405020304"/>
              <a:cs typeface="Times New Roman" panose="02020603050405020304"/>
            </a:endParaRPr>
          </a:p>
        </p:txBody>
      </p:sp>
      <p:sp>
        <p:nvSpPr>
          <p:cNvPr id="22" name="object 22"/>
          <p:cNvSpPr txBox="1"/>
          <p:nvPr/>
        </p:nvSpPr>
        <p:spPr>
          <a:xfrm>
            <a:off x="5778360" y="3994657"/>
            <a:ext cx="2058035" cy="564515"/>
          </a:xfrm>
          <a:prstGeom prst="rect">
            <a:avLst/>
          </a:prstGeom>
        </p:spPr>
        <p:txBody>
          <a:bodyPr vert="horz" wrap="square" lIns="0" tIns="0" rIns="0" bIns="0" rtlCol="0">
            <a:spAutoFit/>
          </a:bodyPr>
          <a:lstStyle/>
          <a:p>
            <a:pPr marL="12700">
              <a:lnSpc>
                <a:spcPct val="100000"/>
              </a:lnSpc>
            </a:pPr>
            <a:r>
              <a:rPr sz="2150" spc="15" dirty="0">
                <a:latin typeface="Symbol" panose="05050102010706020507"/>
                <a:cs typeface="Symbol" panose="05050102010706020507"/>
              </a:rPr>
              <a:t></a:t>
            </a:r>
            <a:r>
              <a:rPr sz="2150" spc="-100" dirty="0">
                <a:latin typeface="Times New Roman" panose="02020603050405020304"/>
                <a:cs typeface="Times New Roman" panose="02020603050405020304"/>
              </a:rPr>
              <a:t> </a:t>
            </a:r>
            <a:r>
              <a:rPr sz="3225" u="sng" spc="-135" baseline="35000" dirty="0">
                <a:latin typeface="Times New Roman" panose="02020603050405020304"/>
                <a:cs typeface="Times New Roman" panose="02020603050405020304"/>
              </a:rPr>
              <a:t> </a:t>
            </a:r>
            <a:r>
              <a:rPr sz="3225" u="sng" spc="22" baseline="35000" dirty="0">
                <a:latin typeface="Times New Roman" panose="02020603050405020304"/>
                <a:cs typeface="Times New Roman" panose="02020603050405020304"/>
              </a:rPr>
              <a:t>1</a:t>
            </a:r>
            <a:r>
              <a:rPr sz="3225" baseline="35000" dirty="0">
                <a:latin typeface="Times New Roman" panose="02020603050405020304"/>
                <a:cs typeface="Times New Roman" panose="02020603050405020304"/>
              </a:rPr>
              <a:t> </a:t>
            </a:r>
            <a:r>
              <a:rPr sz="3225" spc="-390" baseline="35000" dirty="0">
                <a:latin typeface="Times New Roman" panose="02020603050405020304"/>
                <a:cs typeface="Times New Roman" panose="02020603050405020304"/>
              </a:rPr>
              <a:t> </a:t>
            </a:r>
            <a:r>
              <a:rPr sz="4875" spc="22" baseline="-9000" dirty="0">
                <a:latin typeface="Symbol" panose="05050102010706020507"/>
                <a:cs typeface="Symbol" panose="05050102010706020507"/>
              </a:rPr>
              <a:t></a:t>
            </a:r>
            <a:r>
              <a:rPr sz="4875" spc="-172" baseline="-9000" dirty="0">
                <a:latin typeface="Times New Roman" panose="02020603050405020304"/>
                <a:cs typeface="Times New Roman" panose="02020603050405020304"/>
              </a:rPr>
              <a:t> </a:t>
            </a:r>
            <a:r>
              <a:rPr sz="2150" i="1" spc="5" dirty="0">
                <a:latin typeface="Times New Roman" panose="02020603050405020304"/>
                <a:cs typeface="Times New Roman" panose="02020603050405020304"/>
              </a:rPr>
              <a:t>f</a:t>
            </a:r>
            <a:r>
              <a:rPr sz="2150" i="1" spc="-25" dirty="0">
                <a:latin typeface="Times New Roman" panose="02020603050405020304"/>
                <a:cs typeface="Times New Roman" panose="02020603050405020304"/>
              </a:rPr>
              <a:t> </a:t>
            </a:r>
            <a:r>
              <a:rPr sz="2850" spc="-275" dirty="0">
                <a:latin typeface="Symbol" panose="05050102010706020507"/>
                <a:cs typeface="Symbol" panose="05050102010706020507"/>
              </a:rPr>
              <a:t></a:t>
            </a:r>
            <a:r>
              <a:rPr sz="2150" spc="150" dirty="0">
                <a:latin typeface="Times New Roman" panose="02020603050405020304"/>
                <a:cs typeface="Times New Roman" panose="02020603050405020304"/>
              </a:rPr>
              <a:t>2</a:t>
            </a:r>
            <a:r>
              <a:rPr sz="2150" i="1" spc="15" dirty="0">
                <a:latin typeface="Times New Roman" panose="02020603050405020304"/>
                <a:cs typeface="Times New Roman" panose="02020603050405020304"/>
              </a:rPr>
              <a:t>x</a:t>
            </a:r>
            <a:r>
              <a:rPr sz="2150" i="1" spc="-140" dirty="0">
                <a:latin typeface="Times New Roman" panose="02020603050405020304"/>
                <a:cs typeface="Times New Roman" panose="02020603050405020304"/>
              </a:rPr>
              <a:t> </a:t>
            </a:r>
            <a:r>
              <a:rPr sz="2150" spc="175" dirty="0">
                <a:latin typeface="Symbol" panose="05050102010706020507"/>
                <a:cs typeface="Symbol" panose="05050102010706020507"/>
              </a:rPr>
              <a:t></a:t>
            </a:r>
            <a:r>
              <a:rPr sz="2150" spc="-90" dirty="0">
                <a:latin typeface="Times New Roman" panose="02020603050405020304"/>
                <a:cs typeface="Times New Roman" panose="02020603050405020304"/>
              </a:rPr>
              <a:t>1</a:t>
            </a:r>
            <a:r>
              <a:rPr sz="2850" spc="-560" dirty="0">
                <a:latin typeface="Symbol" panose="05050102010706020507"/>
                <a:cs typeface="Symbol" panose="05050102010706020507"/>
              </a:rPr>
              <a:t></a:t>
            </a:r>
            <a:r>
              <a:rPr sz="2150" i="1" spc="25" dirty="0">
                <a:latin typeface="Times New Roman" panose="02020603050405020304"/>
                <a:cs typeface="Times New Roman" panose="02020603050405020304"/>
              </a:rPr>
              <a:t>W</a:t>
            </a:r>
            <a:endParaRPr sz="2150">
              <a:latin typeface="Times New Roman" panose="02020603050405020304"/>
              <a:cs typeface="Times New Roman" panose="02020603050405020304"/>
            </a:endParaRPr>
          </a:p>
        </p:txBody>
      </p:sp>
      <p:sp>
        <p:nvSpPr>
          <p:cNvPr id="23" name="object 23"/>
          <p:cNvSpPr txBox="1"/>
          <p:nvPr/>
        </p:nvSpPr>
        <p:spPr>
          <a:xfrm>
            <a:off x="6013830" y="4350766"/>
            <a:ext cx="210820" cy="340360"/>
          </a:xfrm>
          <a:prstGeom prst="rect">
            <a:avLst/>
          </a:prstGeom>
        </p:spPr>
        <p:txBody>
          <a:bodyPr vert="horz" wrap="square" lIns="0" tIns="0" rIns="0" bIns="0" rtlCol="0">
            <a:spAutoFit/>
          </a:bodyPr>
          <a:lstStyle/>
          <a:p>
            <a:pPr marL="12700">
              <a:lnSpc>
                <a:spcPct val="100000"/>
              </a:lnSpc>
            </a:pPr>
            <a:r>
              <a:rPr sz="2150" i="1" spc="20" dirty="0">
                <a:latin typeface="Times New Roman" panose="02020603050405020304"/>
                <a:cs typeface="Times New Roman" panose="02020603050405020304"/>
              </a:rPr>
              <a:t>K</a:t>
            </a:r>
            <a:endParaRPr sz="2150">
              <a:latin typeface="Times New Roman" panose="02020603050405020304"/>
              <a:cs typeface="Times New Roman" panose="02020603050405020304"/>
            </a:endParaRPr>
          </a:p>
        </p:txBody>
      </p:sp>
      <p:sp>
        <p:nvSpPr>
          <p:cNvPr id="24" name="object 24"/>
          <p:cNvSpPr txBox="1"/>
          <p:nvPr/>
        </p:nvSpPr>
        <p:spPr>
          <a:xfrm>
            <a:off x="3072498" y="3994657"/>
            <a:ext cx="2073910" cy="564515"/>
          </a:xfrm>
          <a:prstGeom prst="rect">
            <a:avLst/>
          </a:prstGeom>
        </p:spPr>
        <p:txBody>
          <a:bodyPr vert="horz" wrap="square" lIns="0" tIns="0" rIns="0" bIns="0" rtlCol="0">
            <a:spAutoFit/>
          </a:bodyPr>
          <a:lstStyle/>
          <a:p>
            <a:pPr marL="12700">
              <a:lnSpc>
                <a:spcPct val="100000"/>
              </a:lnSpc>
              <a:tabLst>
                <a:tab pos="1484630" algn="l"/>
              </a:tabLst>
            </a:pPr>
            <a:r>
              <a:rPr sz="2150" spc="15" dirty="0">
                <a:latin typeface="Symbol" panose="05050102010706020507"/>
                <a:cs typeface="Symbol" panose="05050102010706020507"/>
              </a:rPr>
              <a:t></a:t>
            </a:r>
            <a:r>
              <a:rPr sz="2150" spc="114" dirty="0">
                <a:latin typeface="Times New Roman" panose="02020603050405020304"/>
                <a:cs typeface="Times New Roman" panose="02020603050405020304"/>
              </a:rPr>
              <a:t> </a:t>
            </a:r>
            <a:r>
              <a:rPr sz="3225" u="sng" spc="22" baseline="35000" dirty="0">
                <a:latin typeface="Times New Roman" panose="02020603050405020304"/>
                <a:cs typeface="Times New Roman" panose="02020603050405020304"/>
              </a:rPr>
              <a:t>1</a:t>
            </a:r>
            <a:r>
              <a:rPr sz="3225" spc="-30" baseline="35000" dirty="0">
                <a:latin typeface="Times New Roman" panose="02020603050405020304"/>
                <a:cs typeface="Times New Roman" panose="02020603050405020304"/>
              </a:rPr>
              <a:t> </a:t>
            </a:r>
            <a:r>
              <a:rPr sz="3225" spc="142" baseline="35000" dirty="0">
                <a:latin typeface="Symbol" panose="05050102010706020507"/>
                <a:cs typeface="Symbol" panose="05050102010706020507"/>
              </a:rPr>
              <a:t></a:t>
            </a:r>
            <a:r>
              <a:rPr sz="3225" u="sng" spc="-127" baseline="35000" dirty="0">
                <a:latin typeface="Times New Roman" panose="02020603050405020304"/>
                <a:cs typeface="Times New Roman" panose="02020603050405020304"/>
              </a:rPr>
              <a:t> </a:t>
            </a:r>
            <a:r>
              <a:rPr sz="3225" u="sng" spc="22" baseline="35000" dirty="0">
                <a:latin typeface="Times New Roman" panose="02020603050405020304"/>
                <a:cs typeface="Times New Roman" panose="02020603050405020304"/>
              </a:rPr>
              <a:t>1</a:t>
            </a:r>
            <a:r>
              <a:rPr sz="3225" baseline="35000" dirty="0">
                <a:latin typeface="Times New Roman" panose="02020603050405020304"/>
                <a:cs typeface="Times New Roman" panose="02020603050405020304"/>
              </a:rPr>
              <a:t> </a:t>
            </a:r>
            <a:r>
              <a:rPr sz="3225" spc="-405" baseline="35000" dirty="0">
                <a:latin typeface="Times New Roman" panose="02020603050405020304"/>
                <a:cs typeface="Times New Roman" panose="02020603050405020304"/>
              </a:rPr>
              <a:t> </a:t>
            </a:r>
            <a:r>
              <a:rPr sz="4875" spc="22" baseline="-9000" dirty="0">
                <a:latin typeface="Symbol" panose="05050102010706020507"/>
                <a:cs typeface="Symbol" panose="05050102010706020507"/>
              </a:rPr>
              <a:t></a:t>
            </a:r>
            <a:r>
              <a:rPr sz="4875" spc="-165" baseline="-9000" dirty="0">
                <a:latin typeface="Times New Roman" panose="02020603050405020304"/>
                <a:cs typeface="Times New Roman" panose="02020603050405020304"/>
              </a:rPr>
              <a:t> </a:t>
            </a:r>
            <a:r>
              <a:rPr sz="2150" i="1" spc="5" dirty="0">
                <a:latin typeface="Times New Roman" panose="02020603050405020304"/>
                <a:cs typeface="Times New Roman" panose="02020603050405020304"/>
              </a:rPr>
              <a:t>f</a:t>
            </a:r>
            <a:r>
              <a:rPr sz="2150" i="1" dirty="0">
                <a:latin typeface="Times New Roman" panose="02020603050405020304"/>
                <a:cs typeface="Times New Roman" panose="02020603050405020304"/>
              </a:rPr>
              <a:t>	</a:t>
            </a:r>
            <a:r>
              <a:rPr sz="2150" spc="150" dirty="0">
                <a:latin typeface="Times New Roman" panose="02020603050405020304"/>
                <a:cs typeface="Times New Roman" panose="02020603050405020304"/>
              </a:rPr>
              <a:t>2</a:t>
            </a:r>
            <a:r>
              <a:rPr sz="2150" i="1" spc="15" dirty="0">
                <a:latin typeface="Times New Roman" panose="02020603050405020304"/>
                <a:cs typeface="Times New Roman" panose="02020603050405020304"/>
              </a:rPr>
              <a:t>x</a:t>
            </a:r>
            <a:r>
              <a:rPr sz="2150" i="1" spc="-20" dirty="0">
                <a:latin typeface="Times New Roman" panose="02020603050405020304"/>
                <a:cs typeface="Times New Roman" panose="02020603050405020304"/>
              </a:rPr>
              <a:t> </a:t>
            </a:r>
            <a:r>
              <a:rPr sz="2150" i="1" spc="25" dirty="0">
                <a:latin typeface="Times New Roman" panose="02020603050405020304"/>
                <a:cs typeface="Times New Roman" panose="02020603050405020304"/>
              </a:rPr>
              <a:t>W</a:t>
            </a:r>
            <a:endParaRPr sz="2150">
              <a:latin typeface="Times New Roman" panose="02020603050405020304"/>
              <a:cs typeface="Times New Roman" panose="02020603050405020304"/>
            </a:endParaRPr>
          </a:p>
        </p:txBody>
      </p:sp>
      <p:sp>
        <p:nvSpPr>
          <p:cNvPr id="25" name="object 25"/>
          <p:cNvSpPr txBox="1"/>
          <p:nvPr/>
        </p:nvSpPr>
        <p:spPr>
          <a:xfrm>
            <a:off x="3312540" y="4350766"/>
            <a:ext cx="555625" cy="388620"/>
          </a:xfrm>
          <a:prstGeom prst="rect">
            <a:avLst/>
          </a:prstGeom>
        </p:spPr>
        <p:txBody>
          <a:bodyPr vert="horz" wrap="square" lIns="0" tIns="0" rIns="0" bIns="0" rtlCol="0">
            <a:spAutoFit/>
          </a:bodyPr>
          <a:lstStyle/>
          <a:p>
            <a:pPr marL="12700">
              <a:lnSpc>
                <a:spcPct val="100000"/>
              </a:lnSpc>
            </a:pPr>
            <a:r>
              <a:rPr sz="2150" spc="15" dirty="0">
                <a:latin typeface="Times New Roman" panose="02020603050405020304"/>
                <a:cs typeface="Times New Roman" panose="02020603050405020304"/>
              </a:rPr>
              <a:t>2</a:t>
            </a:r>
            <a:r>
              <a:rPr sz="2150" spc="-55" dirty="0">
                <a:latin typeface="Times New Roman" panose="02020603050405020304"/>
                <a:cs typeface="Times New Roman" panose="02020603050405020304"/>
              </a:rPr>
              <a:t> </a:t>
            </a:r>
            <a:r>
              <a:rPr sz="3225" spc="15" baseline="-10000" dirty="0">
                <a:latin typeface="Symbol" panose="05050102010706020507"/>
                <a:cs typeface="Symbol" panose="05050102010706020507"/>
              </a:rPr>
              <a:t></a:t>
            </a:r>
            <a:r>
              <a:rPr sz="3225" spc="-359" baseline="-10000" dirty="0">
                <a:latin typeface="Times New Roman" panose="02020603050405020304"/>
                <a:cs typeface="Times New Roman" panose="02020603050405020304"/>
              </a:rPr>
              <a:t> </a:t>
            </a:r>
            <a:r>
              <a:rPr sz="2150" i="1" spc="20" dirty="0">
                <a:latin typeface="Times New Roman" panose="02020603050405020304"/>
                <a:cs typeface="Times New Roman" panose="02020603050405020304"/>
              </a:rPr>
              <a:t>K</a:t>
            </a:r>
            <a:endParaRPr sz="2150">
              <a:latin typeface="Times New Roman" panose="02020603050405020304"/>
              <a:cs typeface="Times New Roman" panose="02020603050405020304"/>
            </a:endParaRPr>
          </a:p>
        </p:txBody>
      </p:sp>
      <p:sp>
        <p:nvSpPr>
          <p:cNvPr id="26" name="object 26"/>
          <p:cNvSpPr txBox="1"/>
          <p:nvPr/>
        </p:nvSpPr>
        <p:spPr>
          <a:xfrm>
            <a:off x="3735451" y="1854453"/>
            <a:ext cx="442595" cy="225425"/>
          </a:xfrm>
          <a:prstGeom prst="rect">
            <a:avLst/>
          </a:prstGeom>
        </p:spPr>
        <p:txBody>
          <a:bodyPr vert="horz" wrap="square" lIns="0" tIns="0" rIns="0" bIns="0" rtlCol="0">
            <a:spAutoFit/>
          </a:bodyPr>
          <a:lstStyle/>
          <a:p>
            <a:pPr marL="12700">
              <a:lnSpc>
                <a:spcPct val="100000"/>
              </a:lnSpc>
            </a:pPr>
            <a:r>
              <a:rPr sz="1400" spc="100" dirty="0">
                <a:latin typeface="Times New Roman" panose="02020603050405020304"/>
                <a:cs typeface="Times New Roman" panose="02020603050405020304"/>
              </a:rPr>
              <a:t>2</a:t>
            </a:r>
            <a:r>
              <a:rPr sz="1400" i="1" dirty="0">
                <a:latin typeface="Times New Roman" panose="02020603050405020304"/>
                <a:cs typeface="Times New Roman" panose="02020603050405020304"/>
              </a:rPr>
              <a:t>K</a:t>
            </a:r>
            <a:r>
              <a:rPr sz="1400" i="1" spc="-180" dirty="0">
                <a:latin typeface="Times New Roman" panose="02020603050405020304"/>
                <a:cs typeface="Times New Roman" panose="02020603050405020304"/>
              </a:rPr>
              <a:t> </a:t>
            </a:r>
            <a:r>
              <a:rPr sz="1400" spc="-105" dirty="0">
                <a:latin typeface="Symbol" panose="05050102010706020507"/>
                <a:cs typeface="Symbol" panose="05050102010706020507"/>
              </a:rPr>
              <a:t></a:t>
            </a:r>
            <a:r>
              <a:rPr sz="1400" dirty="0">
                <a:latin typeface="Times New Roman" panose="02020603050405020304"/>
                <a:cs typeface="Times New Roman" panose="02020603050405020304"/>
              </a:rPr>
              <a:t>1</a:t>
            </a:r>
            <a:endParaRPr sz="1400">
              <a:latin typeface="Times New Roman" panose="02020603050405020304"/>
              <a:cs typeface="Times New Roman" panose="02020603050405020304"/>
            </a:endParaRPr>
          </a:p>
        </p:txBody>
      </p:sp>
      <p:sp>
        <p:nvSpPr>
          <p:cNvPr id="27" name="object 27"/>
          <p:cNvSpPr txBox="1"/>
          <p:nvPr/>
        </p:nvSpPr>
        <p:spPr>
          <a:xfrm>
            <a:off x="3802507" y="2456421"/>
            <a:ext cx="302895" cy="225425"/>
          </a:xfrm>
          <a:prstGeom prst="rect">
            <a:avLst/>
          </a:prstGeom>
        </p:spPr>
        <p:txBody>
          <a:bodyPr vert="horz" wrap="square" lIns="0" tIns="0" rIns="0" bIns="0" rtlCol="0">
            <a:spAutoFit/>
          </a:bodyPr>
          <a:lstStyle/>
          <a:p>
            <a:pPr marL="12700">
              <a:lnSpc>
                <a:spcPct val="100000"/>
              </a:lnSpc>
            </a:pPr>
            <a:r>
              <a:rPr sz="1400" i="1" spc="65" dirty="0">
                <a:latin typeface="Times New Roman" panose="02020603050405020304"/>
                <a:cs typeface="Times New Roman" panose="02020603050405020304"/>
              </a:rPr>
              <a:t>x</a:t>
            </a:r>
            <a:r>
              <a:rPr sz="1400" spc="20" dirty="0">
                <a:latin typeface="Symbol" panose="05050102010706020507"/>
                <a:cs typeface="Symbol" panose="05050102010706020507"/>
              </a:rPr>
              <a:t></a:t>
            </a:r>
            <a:r>
              <a:rPr sz="1400" dirty="0">
                <a:latin typeface="Times New Roman" panose="02020603050405020304"/>
                <a:cs typeface="Times New Roman" panose="02020603050405020304"/>
              </a:rPr>
              <a:t>0</a:t>
            </a:r>
            <a:endParaRPr sz="1400">
              <a:latin typeface="Times New Roman" panose="02020603050405020304"/>
              <a:cs typeface="Times New Roman" panose="02020603050405020304"/>
            </a:endParaRPr>
          </a:p>
        </p:txBody>
      </p:sp>
      <p:sp>
        <p:nvSpPr>
          <p:cNvPr id="28" name="object 28"/>
          <p:cNvSpPr txBox="1"/>
          <p:nvPr/>
        </p:nvSpPr>
        <p:spPr>
          <a:xfrm>
            <a:off x="4934839" y="1976628"/>
            <a:ext cx="588010" cy="283210"/>
          </a:xfrm>
          <a:prstGeom prst="rect">
            <a:avLst/>
          </a:prstGeom>
        </p:spPr>
        <p:txBody>
          <a:bodyPr vert="horz" wrap="square" lIns="0" tIns="0" rIns="0" bIns="0" rtlCol="0">
            <a:spAutoFit/>
          </a:bodyPr>
          <a:lstStyle/>
          <a:p>
            <a:pPr marL="12700">
              <a:lnSpc>
                <a:spcPct val="100000"/>
              </a:lnSpc>
            </a:pPr>
            <a:r>
              <a:rPr sz="1800" spc="-145" dirty="0">
                <a:latin typeface="Symbol" panose="05050102010706020507"/>
                <a:cs typeface="Symbol" panose="05050102010706020507"/>
              </a:rPr>
              <a:t></a:t>
            </a:r>
            <a:r>
              <a:rPr sz="1400" i="1" spc="95" dirty="0">
                <a:latin typeface="Times New Roman" panose="02020603050405020304"/>
                <a:cs typeface="Times New Roman" panose="02020603050405020304"/>
              </a:rPr>
              <a:t>u</a:t>
            </a:r>
            <a:r>
              <a:rPr sz="1400" spc="105" dirty="0">
                <a:latin typeface="Symbol" panose="05050102010706020507"/>
                <a:cs typeface="Symbol" panose="05050102010706020507"/>
              </a:rPr>
              <a:t></a:t>
            </a:r>
            <a:r>
              <a:rPr sz="1400" i="1" dirty="0">
                <a:latin typeface="Times New Roman" panose="02020603050405020304"/>
                <a:cs typeface="Times New Roman" panose="02020603050405020304"/>
              </a:rPr>
              <a:t>K</a:t>
            </a:r>
            <a:r>
              <a:rPr sz="1400" i="1" spc="-125" dirty="0">
                <a:latin typeface="Times New Roman" panose="02020603050405020304"/>
                <a:cs typeface="Times New Roman" panose="02020603050405020304"/>
              </a:rPr>
              <a:t> </a:t>
            </a:r>
            <a:r>
              <a:rPr sz="1800" spc="-90" dirty="0">
                <a:latin typeface="Symbol" panose="05050102010706020507"/>
                <a:cs typeface="Symbol" panose="05050102010706020507"/>
              </a:rPr>
              <a:t></a:t>
            </a:r>
            <a:r>
              <a:rPr sz="1400" i="1" dirty="0">
                <a:latin typeface="Times New Roman" panose="02020603050405020304"/>
                <a:cs typeface="Times New Roman" panose="02020603050405020304"/>
              </a:rPr>
              <a:t>x</a:t>
            </a:r>
            <a:endParaRPr sz="1400">
              <a:latin typeface="Times New Roman" panose="02020603050405020304"/>
              <a:cs typeface="Times New Roman" panose="02020603050405020304"/>
            </a:endParaRPr>
          </a:p>
        </p:txBody>
      </p:sp>
      <p:sp>
        <p:nvSpPr>
          <p:cNvPr id="29" name="object 29"/>
          <p:cNvSpPr txBox="1"/>
          <p:nvPr/>
        </p:nvSpPr>
        <p:spPr>
          <a:xfrm>
            <a:off x="4185043" y="2037588"/>
            <a:ext cx="938530" cy="428625"/>
          </a:xfrm>
          <a:prstGeom prst="rect">
            <a:avLst/>
          </a:prstGeom>
        </p:spPr>
        <p:txBody>
          <a:bodyPr vert="horz" wrap="square" lIns="0" tIns="0" rIns="0" bIns="0" rtlCol="0">
            <a:spAutoFit/>
          </a:bodyPr>
          <a:lstStyle/>
          <a:p>
            <a:pPr marL="12700">
              <a:lnSpc>
                <a:spcPct val="100000"/>
              </a:lnSpc>
              <a:tabLst>
                <a:tab pos="267335" algn="l"/>
              </a:tabLst>
            </a:pPr>
            <a:r>
              <a:rPr sz="2400" i="1" dirty="0">
                <a:latin typeface="Times New Roman" panose="02020603050405020304"/>
                <a:cs typeface="Times New Roman" panose="02020603050405020304"/>
              </a:rPr>
              <a:t>f	x</a:t>
            </a:r>
            <a:r>
              <a:rPr sz="2400" i="1" spc="-100" dirty="0">
                <a:latin typeface="Times New Roman" panose="02020603050405020304"/>
                <a:cs typeface="Times New Roman" panose="02020603050405020304"/>
              </a:rPr>
              <a:t> </a:t>
            </a:r>
            <a:r>
              <a:rPr sz="2400" i="1" spc="-140" dirty="0">
                <a:latin typeface="Times New Roman" panose="02020603050405020304"/>
                <a:cs typeface="Times New Roman" panose="02020603050405020304"/>
              </a:rPr>
              <a:t>W</a:t>
            </a:r>
            <a:r>
              <a:rPr sz="2100" spc="150" baseline="-24000" dirty="0">
                <a:latin typeface="Times New Roman" panose="02020603050405020304"/>
                <a:cs typeface="Times New Roman" panose="02020603050405020304"/>
              </a:rPr>
              <a:t>2</a:t>
            </a:r>
            <a:r>
              <a:rPr sz="2100" i="1" baseline="-24000" dirty="0">
                <a:latin typeface="Times New Roman" panose="02020603050405020304"/>
                <a:cs typeface="Times New Roman" panose="02020603050405020304"/>
              </a:rPr>
              <a:t>K</a:t>
            </a:r>
            <a:endParaRPr sz="2100" baseline="-24000">
              <a:latin typeface="Times New Roman" panose="02020603050405020304"/>
              <a:cs typeface="Times New Roman" panose="02020603050405020304"/>
            </a:endParaRPr>
          </a:p>
        </p:txBody>
      </p:sp>
      <p:sp>
        <p:nvSpPr>
          <p:cNvPr id="30" name="object 30"/>
          <p:cNvSpPr txBox="1"/>
          <p:nvPr/>
        </p:nvSpPr>
        <p:spPr>
          <a:xfrm>
            <a:off x="3283584" y="2276094"/>
            <a:ext cx="389255" cy="377190"/>
          </a:xfrm>
          <a:prstGeom prst="rect">
            <a:avLst/>
          </a:prstGeom>
        </p:spPr>
        <p:txBody>
          <a:bodyPr vert="horz" wrap="square" lIns="0" tIns="0" rIns="0" bIns="0" rtlCol="0">
            <a:spAutoFit/>
          </a:bodyPr>
          <a:lstStyle/>
          <a:p>
            <a:pPr marL="12700">
              <a:lnSpc>
                <a:spcPct val="100000"/>
              </a:lnSpc>
            </a:pPr>
            <a:r>
              <a:rPr sz="2400" spc="55" dirty="0">
                <a:latin typeface="Times New Roman" panose="02020603050405020304"/>
                <a:cs typeface="Times New Roman" panose="02020603050405020304"/>
              </a:rPr>
              <a:t>2</a:t>
            </a:r>
            <a:r>
              <a:rPr sz="2400" i="1" dirty="0">
                <a:latin typeface="Times New Roman" panose="02020603050405020304"/>
                <a:cs typeface="Times New Roman" panose="02020603050405020304"/>
              </a:rPr>
              <a:t>K</a:t>
            </a:r>
            <a:endParaRPr sz="2400">
              <a:latin typeface="Times New Roman" panose="02020603050405020304"/>
              <a:cs typeface="Times New Roman" panose="02020603050405020304"/>
            </a:endParaRPr>
          </a:p>
        </p:txBody>
      </p:sp>
      <p:sp>
        <p:nvSpPr>
          <p:cNvPr id="31" name="object 31"/>
          <p:cNvSpPr txBox="1"/>
          <p:nvPr/>
        </p:nvSpPr>
        <p:spPr>
          <a:xfrm>
            <a:off x="1931835" y="1885188"/>
            <a:ext cx="2776220" cy="622935"/>
          </a:xfrm>
          <a:prstGeom prst="rect">
            <a:avLst/>
          </a:prstGeom>
        </p:spPr>
        <p:txBody>
          <a:bodyPr vert="horz" wrap="square" lIns="0" tIns="0" rIns="0" bIns="0" rtlCol="0">
            <a:spAutoFit/>
          </a:bodyPr>
          <a:lstStyle/>
          <a:p>
            <a:pPr marL="12700">
              <a:lnSpc>
                <a:spcPct val="100000"/>
              </a:lnSpc>
              <a:tabLst>
                <a:tab pos="1763395" algn="l"/>
                <a:tab pos="2415540" algn="l"/>
                <a:tab pos="2667000" algn="l"/>
              </a:tabLst>
            </a:pPr>
            <a:r>
              <a:rPr sz="2400" i="1" spc="180" dirty="0">
                <a:latin typeface="Times New Roman" panose="02020603050405020304"/>
                <a:cs typeface="Times New Roman" panose="02020603050405020304"/>
              </a:rPr>
              <a:t>F</a:t>
            </a:r>
            <a:r>
              <a:rPr sz="3150" spc="-405" dirty="0">
                <a:latin typeface="Symbol" panose="05050102010706020507"/>
                <a:cs typeface="Symbol" panose="05050102010706020507"/>
              </a:rPr>
              <a:t></a:t>
            </a:r>
            <a:r>
              <a:rPr sz="2400" i="1" dirty="0">
                <a:latin typeface="Times New Roman" panose="02020603050405020304"/>
                <a:cs typeface="Times New Roman" panose="02020603050405020304"/>
              </a:rPr>
              <a:t>u</a:t>
            </a:r>
            <a:r>
              <a:rPr sz="2400" i="1" spc="-185"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160"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K</a:t>
            </a:r>
            <a:r>
              <a:rPr sz="2400" i="1" spc="-340" dirty="0">
                <a:latin typeface="Times New Roman" panose="02020603050405020304"/>
                <a:cs typeface="Times New Roman" panose="02020603050405020304"/>
              </a:rPr>
              <a:t> </a:t>
            </a:r>
            <a:r>
              <a:rPr sz="3150" spc="-295" dirty="0">
                <a:latin typeface="Symbol" panose="05050102010706020507"/>
                <a:cs typeface="Symbol" panose="05050102010706020507"/>
              </a:rPr>
              <a:t></a:t>
            </a:r>
            <a:r>
              <a:rPr sz="3150" spc="-440"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85" dirty="0">
                <a:latin typeface="Times New Roman" panose="02020603050405020304"/>
                <a:cs typeface="Times New Roman" panose="02020603050405020304"/>
              </a:rPr>
              <a:t> </a:t>
            </a:r>
            <a:r>
              <a:rPr sz="3600" u="heavy" baseline="35000" dirty="0">
                <a:latin typeface="Times New Roman" panose="02020603050405020304"/>
                <a:cs typeface="Times New Roman" panose="02020603050405020304"/>
              </a:rPr>
              <a:t> </a:t>
            </a:r>
            <a:r>
              <a:rPr sz="3600" u="heavy" spc="-195" baseline="35000" dirty="0">
                <a:latin typeface="Times New Roman" panose="02020603050405020304"/>
                <a:cs typeface="Times New Roman" panose="02020603050405020304"/>
              </a:rPr>
              <a:t> </a:t>
            </a:r>
            <a:r>
              <a:rPr sz="3600" u="heavy" baseline="35000" dirty="0">
                <a:latin typeface="Times New Roman" panose="02020603050405020304"/>
                <a:cs typeface="Times New Roman" panose="02020603050405020304"/>
              </a:rPr>
              <a:t>1	</a:t>
            </a:r>
            <a:r>
              <a:rPr sz="3600" spc="225" baseline="35000" dirty="0">
                <a:latin typeface="Times New Roman" panose="02020603050405020304"/>
                <a:cs typeface="Times New Roman" panose="02020603050405020304"/>
              </a:rPr>
              <a:t> </a:t>
            </a:r>
            <a:r>
              <a:rPr sz="5400" baseline="-8000" dirty="0">
                <a:latin typeface="Symbol" panose="05050102010706020507"/>
                <a:cs typeface="Symbol" panose="05050102010706020507"/>
              </a:rPr>
              <a:t></a:t>
            </a:r>
            <a:r>
              <a:rPr sz="5400" baseline="-8000" dirty="0">
                <a:latin typeface="Times New Roman" panose="02020603050405020304"/>
                <a:cs typeface="Times New Roman" panose="02020603050405020304"/>
              </a:rPr>
              <a:t>	</a:t>
            </a:r>
            <a:r>
              <a:rPr sz="3150" spc="-295" dirty="0">
                <a:latin typeface="Symbol" panose="05050102010706020507"/>
                <a:cs typeface="Symbol" panose="05050102010706020507"/>
              </a:rPr>
              <a:t></a:t>
            </a:r>
            <a:r>
              <a:rPr sz="3150" dirty="0">
                <a:latin typeface="Times New Roman" panose="02020603050405020304"/>
                <a:cs typeface="Times New Roman" panose="02020603050405020304"/>
              </a:rPr>
              <a:t>	</a:t>
            </a:r>
            <a:r>
              <a:rPr sz="3150" spc="-295" dirty="0">
                <a:latin typeface="Symbol" panose="05050102010706020507"/>
                <a:cs typeface="Symbol" panose="05050102010706020507"/>
              </a:rPr>
              <a:t></a:t>
            </a:r>
            <a:endParaRPr sz="3150">
              <a:latin typeface="Symbol" panose="05050102010706020507"/>
              <a:cs typeface="Symbol" panose="05050102010706020507"/>
            </a:endParaRPr>
          </a:p>
        </p:txBody>
      </p:sp>
      <p:sp>
        <p:nvSpPr>
          <p:cNvPr id="32" name="object 32"/>
          <p:cNvSpPr txBox="1"/>
          <p:nvPr/>
        </p:nvSpPr>
        <p:spPr>
          <a:xfrm>
            <a:off x="4507357" y="2902711"/>
            <a:ext cx="513715" cy="499745"/>
          </a:xfrm>
          <a:prstGeom prst="rect">
            <a:avLst/>
          </a:prstGeom>
        </p:spPr>
        <p:txBody>
          <a:bodyPr vert="horz" wrap="square" lIns="0" tIns="0" rIns="0" bIns="0" rtlCol="0">
            <a:spAutoFit/>
          </a:bodyPr>
          <a:lstStyle/>
          <a:p>
            <a:pPr marL="12700">
              <a:lnSpc>
                <a:spcPct val="100000"/>
              </a:lnSpc>
              <a:tabLst>
                <a:tab pos="406400" algn="l"/>
              </a:tabLst>
            </a:pPr>
            <a:r>
              <a:rPr sz="3250" spc="-345" dirty="0">
                <a:latin typeface="Symbol" panose="05050102010706020507"/>
                <a:cs typeface="Symbol" panose="05050102010706020507"/>
              </a:rPr>
              <a:t></a:t>
            </a:r>
            <a:r>
              <a:rPr sz="3250" spc="-345" dirty="0">
                <a:latin typeface="Times New Roman" panose="02020603050405020304"/>
                <a:cs typeface="Times New Roman" panose="02020603050405020304"/>
              </a:rPr>
              <a:t>	</a:t>
            </a:r>
            <a:r>
              <a:rPr sz="3250" spc="-345" dirty="0">
                <a:latin typeface="Symbol" panose="05050102010706020507"/>
                <a:cs typeface="Symbol" panose="05050102010706020507"/>
              </a:rPr>
              <a:t></a:t>
            </a:r>
            <a:endParaRPr sz="3250">
              <a:latin typeface="Symbol" panose="05050102010706020507"/>
              <a:cs typeface="Symbol" panose="05050102010706020507"/>
            </a:endParaRPr>
          </a:p>
        </p:txBody>
      </p:sp>
      <p:sp>
        <p:nvSpPr>
          <p:cNvPr id="33" name="object 33"/>
          <p:cNvSpPr txBox="1"/>
          <p:nvPr/>
        </p:nvSpPr>
        <p:spPr>
          <a:xfrm>
            <a:off x="9203575" y="3110229"/>
            <a:ext cx="146050" cy="380365"/>
          </a:xfrm>
          <a:prstGeom prst="rect">
            <a:avLst/>
          </a:prstGeom>
        </p:spPr>
        <p:txBody>
          <a:bodyPr vert="horz" wrap="square" lIns="0" tIns="0" rIns="0" bIns="0" rtlCol="0">
            <a:spAutoFit/>
          </a:bodyPr>
          <a:lstStyle/>
          <a:p>
            <a:pPr marL="12700">
              <a:lnSpc>
                <a:spcPct val="100000"/>
              </a:lnSpc>
            </a:pPr>
            <a:r>
              <a:rPr sz="2450" dirty="0">
                <a:latin typeface="Symbol" panose="05050102010706020507"/>
                <a:cs typeface="Symbol" panose="05050102010706020507"/>
              </a:rPr>
              <a:t></a:t>
            </a:r>
            <a:endParaRPr sz="2450">
              <a:latin typeface="Symbol" panose="05050102010706020507"/>
              <a:cs typeface="Symbol" panose="05050102010706020507"/>
            </a:endParaRPr>
          </a:p>
        </p:txBody>
      </p:sp>
      <p:sp>
        <p:nvSpPr>
          <p:cNvPr id="34" name="object 34"/>
          <p:cNvSpPr txBox="1"/>
          <p:nvPr/>
        </p:nvSpPr>
        <p:spPr>
          <a:xfrm>
            <a:off x="9203575" y="3309124"/>
            <a:ext cx="146050" cy="380365"/>
          </a:xfrm>
          <a:prstGeom prst="rect">
            <a:avLst/>
          </a:prstGeom>
        </p:spPr>
        <p:txBody>
          <a:bodyPr vert="horz" wrap="square" lIns="0" tIns="0" rIns="0" bIns="0" rtlCol="0">
            <a:spAutoFit/>
          </a:bodyPr>
          <a:lstStyle/>
          <a:p>
            <a:pPr marL="12700">
              <a:lnSpc>
                <a:spcPct val="100000"/>
              </a:lnSpc>
            </a:pPr>
            <a:r>
              <a:rPr sz="2450" dirty="0">
                <a:latin typeface="Symbol" panose="05050102010706020507"/>
                <a:cs typeface="Symbol" panose="05050102010706020507"/>
              </a:rPr>
              <a:t></a:t>
            </a:r>
            <a:endParaRPr sz="2450">
              <a:latin typeface="Symbol" panose="05050102010706020507"/>
              <a:cs typeface="Symbol" panose="05050102010706020507"/>
            </a:endParaRPr>
          </a:p>
        </p:txBody>
      </p:sp>
      <p:sp>
        <p:nvSpPr>
          <p:cNvPr id="35" name="object 35"/>
          <p:cNvSpPr txBox="1"/>
          <p:nvPr/>
        </p:nvSpPr>
        <p:spPr>
          <a:xfrm>
            <a:off x="9203575" y="2810789"/>
            <a:ext cx="146050" cy="380365"/>
          </a:xfrm>
          <a:prstGeom prst="rect">
            <a:avLst/>
          </a:prstGeom>
        </p:spPr>
        <p:txBody>
          <a:bodyPr vert="horz" wrap="square" lIns="0" tIns="0" rIns="0" bIns="0" rtlCol="0">
            <a:spAutoFit/>
          </a:bodyPr>
          <a:lstStyle/>
          <a:p>
            <a:pPr marL="12700">
              <a:lnSpc>
                <a:spcPct val="100000"/>
              </a:lnSpc>
            </a:pPr>
            <a:r>
              <a:rPr sz="2450" dirty="0">
                <a:latin typeface="Symbol" panose="05050102010706020507"/>
                <a:cs typeface="Symbol" panose="05050102010706020507"/>
              </a:rPr>
              <a:t></a:t>
            </a:r>
            <a:endParaRPr sz="2450">
              <a:latin typeface="Symbol" panose="05050102010706020507"/>
              <a:cs typeface="Symbol" panose="05050102010706020507"/>
            </a:endParaRPr>
          </a:p>
        </p:txBody>
      </p:sp>
      <p:sp>
        <p:nvSpPr>
          <p:cNvPr id="36" name="object 36"/>
          <p:cNvSpPr txBox="1"/>
          <p:nvPr/>
        </p:nvSpPr>
        <p:spPr>
          <a:xfrm>
            <a:off x="3529723" y="3110255"/>
            <a:ext cx="146050" cy="380365"/>
          </a:xfrm>
          <a:prstGeom prst="rect">
            <a:avLst/>
          </a:prstGeom>
        </p:spPr>
        <p:txBody>
          <a:bodyPr vert="horz" wrap="square" lIns="0" tIns="0" rIns="0" bIns="0" rtlCol="0">
            <a:spAutoFit/>
          </a:bodyPr>
          <a:lstStyle/>
          <a:p>
            <a:pPr marL="12700">
              <a:lnSpc>
                <a:spcPct val="100000"/>
              </a:lnSpc>
            </a:pPr>
            <a:r>
              <a:rPr sz="2450" dirty="0">
                <a:latin typeface="Symbol" panose="05050102010706020507"/>
                <a:cs typeface="Symbol" panose="05050102010706020507"/>
              </a:rPr>
              <a:t></a:t>
            </a:r>
            <a:endParaRPr sz="2450">
              <a:latin typeface="Symbol" panose="05050102010706020507"/>
              <a:cs typeface="Symbol" panose="05050102010706020507"/>
            </a:endParaRPr>
          </a:p>
        </p:txBody>
      </p:sp>
      <p:sp>
        <p:nvSpPr>
          <p:cNvPr id="37" name="object 37"/>
          <p:cNvSpPr txBox="1"/>
          <p:nvPr/>
        </p:nvSpPr>
        <p:spPr>
          <a:xfrm>
            <a:off x="3971671" y="2821432"/>
            <a:ext cx="337820" cy="226695"/>
          </a:xfrm>
          <a:prstGeom prst="rect">
            <a:avLst/>
          </a:prstGeom>
        </p:spPr>
        <p:txBody>
          <a:bodyPr vert="horz" wrap="square" lIns="0" tIns="0" rIns="0" bIns="0" rtlCol="0">
            <a:spAutoFit/>
          </a:bodyPr>
          <a:lstStyle/>
          <a:p>
            <a:pPr marL="12700">
              <a:lnSpc>
                <a:spcPct val="100000"/>
              </a:lnSpc>
            </a:pPr>
            <a:r>
              <a:rPr sz="1400" i="1" spc="20" dirty="0">
                <a:latin typeface="Times New Roman" panose="02020603050405020304"/>
                <a:cs typeface="Times New Roman" panose="02020603050405020304"/>
              </a:rPr>
              <a:t>K</a:t>
            </a:r>
            <a:r>
              <a:rPr sz="1400" i="1" spc="-225" dirty="0">
                <a:latin typeface="Times New Roman" panose="02020603050405020304"/>
                <a:cs typeface="Times New Roman" panose="02020603050405020304"/>
              </a:rPr>
              <a:t> </a:t>
            </a:r>
            <a:r>
              <a:rPr sz="1400" spc="-120" dirty="0">
                <a:latin typeface="Symbol" panose="05050102010706020507"/>
                <a:cs typeface="Symbol" panose="05050102010706020507"/>
              </a:rPr>
              <a:t></a:t>
            </a:r>
            <a:r>
              <a:rPr sz="1400" spc="15" dirty="0">
                <a:latin typeface="Times New Roman" panose="02020603050405020304"/>
                <a:cs typeface="Times New Roman" panose="02020603050405020304"/>
              </a:rPr>
              <a:t>1</a:t>
            </a:r>
            <a:endParaRPr sz="1400">
              <a:latin typeface="Times New Roman" panose="02020603050405020304"/>
              <a:cs typeface="Times New Roman" panose="02020603050405020304"/>
            </a:endParaRPr>
          </a:p>
        </p:txBody>
      </p:sp>
      <p:sp>
        <p:nvSpPr>
          <p:cNvPr id="38" name="object 38"/>
          <p:cNvSpPr txBox="1"/>
          <p:nvPr/>
        </p:nvSpPr>
        <p:spPr>
          <a:xfrm>
            <a:off x="6621144" y="2821432"/>
            <a:ext cx="337820" cy="226695"/>
          </a:xfrm>
          <a:prstGeom prst="rect">
            <a:avLst/>
          </a:prstGeom>
        </p:spPr>
        <p:txBody>
          <a:bodyPr vert="horz" wrap="square" lIns="0" tIns="0" rIns="0" bIns="0" rtlCol="0">
            <a:spAutoFit/>
          </a:bodyPr>
          <a:lstStyle/>
          <a:p>
            <a:pPr marL="12700">
              <a:lnSpc>
                <a:spcPct val="100000"/>
              </a:lnSpc>
            </a:pPr>
            <a:r>
              <a:rPr sz="1400" i="1" spc="20" dirty="0">
                <a:latin typeface="Times New Roman" panose="02020603050405020304"/>
                <a:cs typeface="Times New Roman" panose="02020603050405020304"/>
              </a:rPr>
              <a:t>K</a:t>
            </a:r>
            <a:r>
              <a:rPr sz="1400" i="1" spc="-225" dirty="0">
                <a:latin typeface="Times New Roman" panose="02020603050405020304"/>
                <a:cs typeface="Times New Roman" panose="02020603050405020304"/>
              </a:rPr>
              <a:t> </a:t>
            </a:r>
            <a:r>
              <a:rPr sz="1400" spc="-120" dirty="0">
                <a:latin typeface="Symbol" panose="05050102010706020507"/>
                <a:cs typeface="Symbol" panose="05050102010706020507"/>
              </a:rPr>
              <a:t></a:t>
            </a:r>
            <a:r>
              <a:rPr sz="1400" spc="15" dirty="0">
                <a:latin typeface="Times New Roman" panose="02020603050405020304"/>
                <a:cs typeface="Times New Roman" panose="02020603050405020304"/>
              </a:rPr>
              <a:t>1</a:t>
            </a:r>
            <a:endParaRPr sz="1400">
              <a:latin typeface="Times New Roman" panose="02020603050405020304"/>
              <a:cs typeface="Times New Roman" panose="02020603050405020304"/>
            </a:endParaRPr>
          </a:p>
        </p:txBody>
      </p:sp>
      <p:sp>
        <p:nvSpPr>
          <p:cNvPr id="39" name="object 39"/>
          <p:cNvSpPr txBox="1"/>
          <p:nvPr/>
        </p:nvSpPr>
        <p:spPr>
          <a:xfrm>
            <a:off x="8238121" y="2941828"/>
            <a:ext cx="965200" cy="290830"/>
          </a:xfrm>
          <a:prstGeom prst="rect">
            <a:avLst/>
          </a:prstGeom>
        </p:spPr>
        <p:txBody>
          <a:bodyPr vert="horz" wrap="square" lIns="0" tIns="0" rIns="0" bIns="0" rtlCol="0">
            <a:spAutoFit/>
          </a:bodyPr>
          <a:lstStyle/>
          <a:p>
            <a:pPr marL="12700">
              <a:lnSpc>
                <a:spcPct val="100000"/>
              </a:lnSpc>
            </a:pPr>
            <a:r>
              <a:rPr sz="1850" spc="-175" dirty="0">
                <a:latin typeface="Symbol" panose="05050102010706020507"/>
                <a:cs typeface="Symbol" panose="05050102010706020507"/>
              </a:rPr>
              <a:t></a:t>
            </a:r>
            <a:r>
              <a:rPr sz="1400" i="1" spc="75" dirty="0">
                <a:latin typeface="Times New Roman" panose="02020603050405020304"/>
                <a:cs typeface="Times New Roman" panose="02020603050405020304"/>
              </a:rPr>
              <a:t>u</a:t>
            </a:r>
            <a:r>
              <a:rPr sz="1400" spc="90" dirty="0">
                <a:latin typeface="Symbol" panose="05050102010706020507"/>
                <a:cs typeface="Symbol" panose="05050102010706020507"/>
              </a:rPr>
              <a:t></a:t>
            </a:r>
            <a:r>
              <a:rPr sz="1400" i="1" spc="20" dirty="0">
                <a:latin typeface="Times New Roman" panose="02020603050405020304"/>
                <a:cs typeface="Times New Roman" panose="02020603050405020304"/>
              </a:rPr>
              <a:t>K</a:t>
            </a:r>
            <a:r>
              <a:rPr sz="1400" i="1" spc="-170" dirty="0">
                <a:latin typeface="Times New Roman" panose="02020603050405020304"/>
                <a:cs typeface="Times New Roman" panose="02020603050405020304"/>
              </a:rPr>
              <a:t> </a:t>
            </a:r>
            <a:r>
              <a:rPr sz="1850" spc="-215" dirty="0">
                <a:latin typeface="Symbol" panose="05050102010706020507"/>
                <a:cs typeface="Symbol" panose="05050102010706020507"/>
              </a:rPr>
              <a:t></a:t>
            </a:r>
            <a:r>
              <a:rPr sz="1850" spc="-130" dirty="0">
                <a:latin typeface="Symbol" panose="05050102010706020507"/>
                <a:cs typeface="Symbol" panose="05050102010706020507"/>
              </a:rPr>
              <a:t></a:t>
            </a:r>
            <a:r>
              <a:rPr sz="1400" spc="100" dirty="0">
                <a:latin typeface="Times New Roman" panose="02020603050405020304"/>
                <a:cs typeface="Times New Roman" panose="02020603050405020304"/>
              </a:rPr>
              <a:t>2</a:t>
            </a:r>
            <a:r>
              <a:rPr sz="1400" i="1" spc="50" dirty="0">
                <a:latin typeface="Times New Roman" panose="02020603050405020304"/>
                <a:cs typeface="Times New Roman" panose="02020603050405020304"/>
              </a:rPr>
              <a:t>x</a:t>
            </a:r>
            <a:r>
              <a:rPr sz="1400" spc="-100" dirty="0">
                <a:latin typeface="Symbol" panose="05050102010706020507"/>
                <a:cs typeface="Symbol" panose="05050102010706020507"/>
              </a:rPr>
              <a:t></a:t>
            </a:r>
            <a:r>
              <a:rPr sz="1400" spc="-40" dirty="0">
                <a:latin typeface="Times New Roman" panose="02020603050405020304"/>
                <a:cs typeface="Times New Roman" panose="02020603050405020304"/>
              </a:rPr>
              <a:t>1</a:t>
            </a:r>
            <a:r>
              <a:rPr sz="1850" spc="-190" dirty="0">
                <a:latin typeface="Symbol" panose="05050102010706020507"/>
                <a:cs typeface="Symbol" panose="05050102010706020507"/>
              </a:rPr>
              <a:t></a:t>
            </a:r>
            <a:endParaRPr sz="1850">
              <a:latin typeface="Symbol" panose="05050102010706020507"/>
              <a:cs typeface="Symbol" panose="05050102010706020507"/>
            </a:endParaRPr>
          </a:p>
        </p:txBody>
      </p:sp>
      <p:sp>
        <p:nvSpPr>
          <p:cNvPr id="40" name="object 40"/>
          <p:cNvSpPr txBox="1"/>
          <p:nvPr/>
        </p:nvSpPr>
        <p:spPr>
          <a:xfrm>
            <a:off x="8181720" y="3217697"/>
            <a:ext cx="247015" cy="226695"/>
          </a:xfrm>
          <a:prstGeom prst="rect">
            <a:avLst/>
          </a:prstGeom>
        </p:spPr>
        <p:txBody>
          <a:bodyPr vert="horz" wrap="square" lIns="0" tIns="0" rIns="0" bIns="0" rtlCol="0">
            <a:spAutoFit/>
          </a:bodyPr>
          <a:lstStyle/>
          <a:p>
            <a:pPr marL="12700">
              <a:lnSpc>
                <a:spcPct val="100000"/>
              </a:lnSpc>
            </a:pPr>
            <a:r>
              <a:rPr sz="1400" spc="75" dirty="0">
                <a:latin typeface="Times New Roman" panose="02020603050405020304"/>
                <a:cs typeface="Times New Roman" panose="02020603050405020304"/>
              </a:rPr>
              <a:t>2</a:t>
            </a:r>
            <a:r>
              <a:rPr sz="1400" i="1" spc="20" dirty="0">
                <a:latin typeface="Times New Roman" panose="02020603050405020304"/>
                <a:cs typeface="Times New Roman" panose="02020603050405020304"/>
              </a:rPr>
              <a:t>K</a:t>
            </a:r>
            <a:endParaRPr sz="1400">
              <a:latin typeface="Times New Roman" panose="02020603050405020304"/>
              <a:cs typeface="Times New Roman" panose="02020603050405020304"/>
            </a:endParaRPr>
          </a:p>
        </p:txBody>
      </p:sp>
      <p:sp>
        <p:nvSpPr>
          <p:cNvPr id="41" name="object 41"/>
          <p:cNvSpPr txBox="1"/>
          <p:nvPr/>
        </p:nvSpPr>
        <p:spPr>
          <a:xfrm>
            <a:off x="5243448" y="2941828"/>
            <a:ext cx="801370" cy="290830"/>
          </a:xfrm>
          <a:prstGeom prst="rect">
            <a:avLst/>
          </a:prstGeom>
        </p:spPr>
        <p:txBody>
          <a:bodyPr vert="horz" wrap="square" lIns="0" tIns="0" rIns="0" bIns="0" rtlCol="0">
            <a:spAutoFit/>
          </a:bodyPr>
          <a:lstStyle/>
          <a:p>
            <a:pPr marL="12700">
              <a:lnSpc>
                <a:spcPct val="100000"/>
              </a:lnSpc>
            </a:pPr>
            <a:r>
              <a:rPr sz="1850" spc="-175" dirty="0">
                <a:latin typeface="Symbol" panose="05050102010706020507"/>
                <a:cs typeface="Symbol" panose="05050102010706020507"/>
              </a:rPr>
              <a:t></a:t>
            </a:r>
            <a:r>
              <a:rPr sz="1400" i="1" spc="75" dirty="0">
                <a:latin typeface="Times New Roman" panose="02020603050405020304"/>
                <a:cs typeface="Times New Roman" panose="02020603050405020304"/>
              </a:rPr>
              <a:t>u</a:t>
            </a:r>
            <a:r>
              <a:rPr sz="1400" spc="75" dirty="0">
                <a:latin typeface="Symbol" panose="05050102010706020507"/>
                <a:cs typeface="Symbol" panose="05050102010706020507"/>
              </a:rPr>
              <a:t></a:t>
            </a:r>
            <a:r>
              <a:rPr sz="1400" i="1" spc="20" dirty="0">
                <a:latin typeface="Times New Roman" panose="02020603050405020304"/>
                <a:cs typeface="Times New Roman" panose="02020603050405020304"/>
              </a:rPr>
              <a:t>K</a:t>
            </a:r>
            <a:r>
              <a:rPr sz="1400" i="1" spc="-165" dirty="0">
                <a:latin typeface="Times New Roman" panose="02020603050405020304"/>
                <a:cs typeface="Times New Roman" panose="02020603050405020304"/>
              </a:rPr>
              <a:t> </a:t>
            </a:r>
            <a:r>
              <a:rPr sz="1850" spc="-215" dirty="0">
                <a:latin typeface="Symbol" panose="05050102010706020507"/>
                <a:cs typeface="Symbol" panose="05050102010706020507"/>
              </a:rPr>
              <a:t></a:t>
            </a:r>
            <a:r>
              <a:rPr sz="1850" spc="-130" dirty="0">
                <a:latin typeface="Symbol" panose="05050102010706020507"/>
                <a:cs typeface="Symbol" panose="05050102010706020507"/>
              </a:rPr>
              <a:t></a:t>
            </a:r>
            <a:r>
              <a:rPr sz="1400" spc="100" dirty="0">
                <a:latin typeface="Times New Roman" panose="02020603050405020304"/>
                <a:cs typeface="Times New Roman" panose="02020603050405020304"/>
              </a:rPr>
              <a:t>2</a:t>
            </a:r>
            <a:r>
              <a:rPr sz="1400" i="1" spc="100" dirty="0">
                <a:latin typeface="Times New Roman" panose="02020603050405020304"/>
                <a:cs typeface="Times New Roman" panose="02020603050405020304"/>
              </a:rPr>
              <a:t>x</a:t>
            </a:r>
            <a:r>
              <a:rPr sz="1850" spc="-190" dirty="0">
                <a:latin typeface="Symbol" panose="05050102010706020507"/>
                <a:cs typeface="Symbol" panose="05050102010706020507"/>
              </a:rPr>
              <a:t></a:t>
            </a:r>
            <a:endParaRPr sz="1850">
              <a:latin typeface="Symbol" panose="05050102010706020507"/>
              <a:cs typeface="Symbol" panose="05050102010706020507"/>
            </a:endParaRPr>
          </a:p>
        </p:txBody>
      </p:sp>
      <p:sp>
        <p:nvSpPr>
          <p:cNvPr id="42" name="object 42"/>
          <p:cNvSpPr txBox="1"/>
          <p:nvPr/>
        </p:nvSpPr>
        <p:spPr>
          <a:xfrm>
            <a:off x="5187060" y="3217697"/>
            <a:ext cx="247015" cy="226695"/>
          </a:xfrm>
          <a:prstGeom prst="rect">
            <a:avLst/>
          </a:prstGeom>
        </p:spPr>
        <p:txBody>
          <a:bodyPr vert="horz" wrap="square" lIns="0" tIns="0" rIns="0" bIns="0" rtlCol="0">
            <a:spAutoFit/>
          </a:bodyPr>
          <a:lstStyle/>
          <a:p>
            <a:pPr marL="12700">
              <a:lnSpc>
                <a:spcPct val="100000"/>
              </a:lnSpc>
            </a:pPr>
            <a:r>
              <a:rPr sz="1400" spc="75" dirty="0">
                <a:latin typeface="Times New Roman" panose="02020603050405020304"/>
                <a:cs typeface="Times New Roman" panose="02020603050405020304"/>
              </a:rPr>
              <a:t>2</a:t>
            </a:r>
            <a:r>
              <a:rPr sz="1400" i="1" spc="20" dirty="0">
                <a:latin typeface="Times New Roman" panose="02020603050405020304"/>
                <a:cs typeface="Times New Roman" panose="02020603050405020304"/>
              </a:rPr>
              <a:t>K</a:t>
            </a:r>
            <a:endParaRPr sz="1400">
              <a:latin typeface="Times New Roman" panose="02020603050405020304"/>
              <a:cs typeface="Times New Roman" panose="02020603050405020304"/>
            </a:endParaRPr>
          </a:p>
        </p:txBody>
      </p:sp>
      <p:sp>
        <p:nvSpPr>
          <p:cNvPr id="43" name="object 43"/>
          <p:cNvSpPr txBox="1"/>
          <p:nvPr/>
        </p:nvSpPr>
        <p:spPr>
          <a:xfrm>
            <a:off x="6084722" y="2847136"/>
            <a:ext cx="2150110" cy="639445"/>
          </a:xfrm>
          <a:prstGeom prst="rect">
            <a:avLst/>
          </a:prstGeom>
        </p:spPr>
        <p:txBody>
          <a:bodyPr vert="horz" wrap="square" lIns="0" tIns="0" rIns="0" bIns="0" rtlCol="0">
            <a:spAutoFit/>
          </a:bodyPr>
          <a:lstStyle/>
          <a:p>
            <a:pPr marL="12700">
              <a:lnSpc>
                <a:spcPct val="100000"/>
              </a:lnSpc>
            </a:pPr>
            <a:r>
              <a:rPr sz="2450" spc="5" dirty="0">
                <a:latin typeface="Symbol" panose="05050102010706020507"/>
                <a:cs typeface="Symbol" panose="05050102010706020507"/>
              </a:rPr>
              <a:t></a:t>
            </a:r>
            <a:r>
              <a:rPr sz="2450" spc="-270" dirty="0">
                <a:latin typeface="Times New Roman" panose="02020603050405020304"/>
                <a:cs typeface="Times New Roman" panose="02020603050405020304"/>
              </a:rPr>
              <a:t> </a:t>
            </a:r>
            <a:r>
              <a:rPr sz="3675" u="heavy" spc="-225" baseline="35000" dirty="0">
                <a:latin typeface="Times New Roman" panose="02020603050405020304"/>
                <a:cs typeface="Times New Roman" panose="02020603050405020304"/>
              </a:rPr>
              <a:t> </a:t>
            </a:r>
            <a:r>
              <a:rPr sz="3675" u="heavy" spc="7" baseline="35000" dirty="0">
                <a:latin typeface="Times New Roman" panose="02020603050405020304"/>
                <a:cs typeface="Times New Roman" panose="02020603050405020304"/>
              </a:rPr>
              <a:t>1</a:t>
            </a:r>
            <a:r>
              <a:rPr sz="3675" spc="195" baseline="35000" dirty="0">
                <a:latin typeface="Times New Roman" panose="02020603050405020304"/>
                <a:cs typeface="Times New Roman" panose="02020603050405020304"/>
              </a:rPr>
              <a:t> </a:t>
            </a:r>
            <a:r>
              <a:rPr sz="5550" spc="-7" baseline="-8000" dirty="0">
                <a:latin typeface="Symbol" panose="05050102010706020507"/>
                <a:cs typeface="Symbol" panose="05050102010706020507"/>
              </a:rPr>
              <a:t></a:t>
            </a:r>
            <a:r>
              <a:rPr sz="5550" spc="-637" baseline="-8000" dirty="0">
                <a:latin typeface="Times New Roman" panose="02020603050405020304"/>
                <a:cs typeface="Times New Roman" panose="02020603050405020304"/>
              </a:rPr>
              <a:t> </a:t>
            </a:r>
            <a:r>
              <a:rPr sz="2450" i="1" dirty="0">
                <a:latin typeface="Times New Roman" panose="02020603050405020304"/>
                <a:cs typeface="Times New Roman" panose="02020603050405020304"/>
              </a:rPr>
              <a:t>f</a:t>
            </a:r>
            <a:r>
              <a:rPr sz="2450" i="1" spc="-135" dirty="0">
                <a:latin typeface="Times New Roman" panose="02020603050405020304"/>
                <a:cs typeface="Times New Roman" panose="02020603050405020304"/>
              </a:rPr>
              <a:t> </a:t>
            </a:r>
            <a:r>
              <a:rPr sz="3250" spc="-385" dirty="0">
                <a:latin typeface="Symbol" panose="05050102010706020507"/>
                <a:cs typeface="Symbol" panose="05050102010706020507"/>
              </a:rPr>
              <a:t></a:t>
            </a:r>
            <a:r>
              <a:rPr sz="2450" spc="45" dirty="0">
                <a:latin typeface="Times New Roman" panose="02020603050405020304"/>
                <a:cs typeface="Times New Roman" panose="02020603050405020304"/>
              </a:rPr>
              <a:t>2</a:t>
            </a:r>
            <a:r>
              <a:rPr sz="2450" i="1" spc="5" dirty="0">
                <a:latin typeface="Times New Roman" panose="02020603050405020304"/>
                <a:cs typeface="Times New Roman" panose="02020603050405020304"/>
              </a:rPr>
              <a:t>x</a:t>
            </a:r>
            <a:r>
              <a:rPr sz="2450" i="1" spc="-300" dirty="0">
                <a:latin typeface="Times New Roman" panose="02020603050405020304"/>
                <a:cs typeface="Times New Roman" panose="02020603050405020304"/>
              </a:rPr>
              <a:t> </a:t>
            </a:r>
            <a:r>
              <a:rPr sz="2450" spc="65" dirty="0">
                <a:latin typeface="Symbol" panose="05050102010706020507"/>
                <a:cs typeface="Symbol" panose="05050102010706020507"/>
              </a:rPr>
              <a:t></a:t>
            </a:r>
            <a:r>
              <a:rPr sz="2450" spc="-210" dirty="0">
                <a:latin typeface="Times New Roman" panose="02020603050405020304"/>
                <a:cs typeface="Times New Roman" panose="02020603050405020304"/>
              </a:rPr>
              <a:t>1</a:t>
            </a:r>
            <a:r>
              <a:rPr sz="3250" spc="-675" dirty="0">
                <a:latin typeface="Symbol" panose="05050102010706020507"/>
                <a:cs typeface="Symbol" panose="05050102010706020507"/>
              </a:rPr>
              <a:t></a:t>
            </a:r>
            <a:r>
              <a:rPr sz="2450" i="1" spc="10" dirty="0">
                <a:latin typeface="Times New Roman" panose="02020603050405020304"/>
                <a:cs typeface="Times New Roman" panose="02020603050405020304"/>
              </a:rPr>
              <a:t>W</a:t>
            </a:r>
            <a:endParaRPr sz="2450">
              <a:latin typeface="Times New Roman" panose="02020603050405020304"/>
              <a:cs typeface="Times New Roman" panose="02020603050405020304"/>
            </a:endParaRPr>
          </a:p>
        </p:txBody>
      </p:sp>
      <p:sp>
        <p:nvSpPr>
          <p:cNvPr id="44" name="object 44"/>
          <p:cNvSpPr txBox="1"/>
          <p:nvPr/>
        </p:nvSpPr>
        <p:spPr>
          <a:xfrm>
            <a:off x="6328536" y="3304540"/>
            <a:ext cx="607060" cy="360045"/>
          </a:xfrm>
          <a:prstGeom prst="rect">
            <a:avLst/>
          </a:prstGeom>
        </p:spPr>
        <p:txBody>
          <a:bodyPr vert="horz" wrap="square" lIns="0" tIns="0" rIns="0" bIns="0" rtlCol="0">
            <a:spAutoFit/>
          </a:bodyPr>
          <a:lstStyle/>
          <a:p>
            <a:pPr marL="12700">
              <a:lnSpc>
                <a:spcPts val="2830"/>
              </a:lnSpc>
            </a:pPr>
            <a:r>
              <a:rPr sz="3675" i="1" spc="7" baseline="10000" dirty="0">
                <a:latin typeface="Times New Roman" panose="02020603050405020304"/>
                <a:cs typeface="Times New Roman" panose="02020603050405020304"/>
              </a:rPr>
              <a:t>K</a:t>
            </a:r>
            <a:r>
              <a:rPr sz="3675" i="1" spc="225" baseline="10000" dirty="0">
                <a:latin typeface="Times New Roman" panose="02020603050405020304"/>
                <a:cs typeface="Times New Roman" panose="02020603050405020304"/>
              </a:rPr>
              <a:t> </a:t>
            </a:r>
            <a:r>
              <a:rPr sz="1400" i="1" spc="50" dirty="0">
                <a:latin typeface="Times New Roman" panose="02020603050405020304"/>
                <a:cs typeface="Times New Roman" panose="02020603050405020304"/>
              </a:rPr>
              <a:t>x</a:t>
            </a:r>
            <a:r>
              <a:rPr sz="1400" dirty="0">
                <a:latin typeface="Symbol" panose="05050102010706020507"/>
                <a:cs typeface="Symbol" panose="05050102010706020507"/>
              </a:rPr>
              <a:t></a:t>
            </a:r>
            <a:r>
              <a:rPr sz="1400" spc="15" dirty="0">
                <a:latin typeface="Times New Roman" panose="02020603050405020304"/>
                <a:cs typeface="Times New Roman" panose="02020603050405020304"/>
              </a:rPr>
              <a:t>0</a:t>
            </a:r>
            <a:endParaRPr sz="1400">
              <a:latin typeface="Times New Roman" panose="02020603050405020304"/>
              <a:cs typeface="Times New Roman" panose="02020603050405020304"/>
            </a:endParaRPr>
          </a:p>
        </p:txBody>
      </p:sp>
      <p:sp>
        <p:nvSpPr>
          <p:cNvPr id="45" name="object 45"/>
          <p:cNvSpPr txBox="1"/>
          <p:nvPr/>
        </p:nvSpPr>
        <p:spPr>
          <a:xfrm>
            <a:off x="3074060" y="2847136"/>
            <a:ext cx="2165985" cy="639445"/>
          </a:xfrm>
          <a:prstGeom prst="rect">
            <a:avLst/>
          </a:prstGeom>
        </p:spPr>
        <p:txBody>
          <a:bodyPr vert="horz" wrap="square" lIns="0" tIns="0" rIns="0" bIns="0" rtlCol="0">
            <a:spAutoFit/>
          </a:bodyPr>
          <a:lstStyle/>
          <a:p>
            <a:pPr marL="12700">
              <a:lnSpc>
                <a:spcPct val="100000"/>
              </a:lnSpc>
              <a:tabLst>
                <a:tab pos="1534795" algn="l"/>
              </a:tabLst>
            </a:pPr>
            <a:r>
              <a:rPr sz="2450" spc="5" dirty="0">
                <a:latin typeface="Symbol" panose="05050102010706020507"/>
                <a:cs typeface="Symbol" panose="05050102010706020507"/>
              </a:rPr>
              <a:t></a:t>
            </a:r>
            <a:r>
              <a:rPr sz="2450" spc="-45" dirty="0">
                <a:latin typeface="Times New Roman" panose="02020603050405020304"/>
                <a:cs typeface="Times New Roman" panose="02020603050405020304"/>
              </a:rPr>
              <a:t> </a:t>
            </a:r>
            <a:r>
              <a:rPr sz="3675" u="heavy" spc="7" baseline="35000" dirty="0">
                <a:latin typeface="Times New Roman" panose="02020603050405020304"/>
                <a:cs typeface="Times New Roman" panose="02020603050405020304"/>
              </a:rPr>
              <a:t>1</a:t>
            </a:r>
            <a:r>
              <a:rPr sz="3675" spc="-270" baseline="35000" dirty="0">
                <a:latin typeface="Times New Roman" panose="02020603050405020304"/>
                <a:cs typeface="Times New Roman" panose="02020603050405020304"/>
              </a:rPr>
              <a:t> </a:t>
            </a:r>
            <a:r>
              <a:rPr sz="3675" spc="7" baseline="35000" dirty="0">
                <a:latin typeface="Symbol" panose="05050102010706020507"/>
                <a:cs typeface="Symbol" panose="05050102010706020507"/>
              </a:rPr>
              <a:t></a:t>
            </a:r>
            <a:r>
              <a:rPr sz="3675" u="heavy" spc="-225" baseline="35000" dirty="0">
                <a:latin typeface="Times New Roman" panose="02020603050405020304"/>
                <a:cs typeface="Times New Roman" panose="02020603050405020304"/>
              </a:rPr>
              <a:t> </a:t>
            </a:r>
            <a:r>
              <a:rPr sz="3675" u="heavy" spc="7" baseline="35000" dirty="0">
                <a:latin typeface="Times New Roman" panose="02020603050405020304"/>
                <a:cs typeface="Times New Roman" panose="02020603050405020304"/>
              </a:rPr>
              <a:t>1</a:t>
            </a:r>
            <a:r>
              <a:rPr sz="3675" spc="195" baseline="35000" dirty="0">
                <a:latin typeface="Times New Roman" panose="02020603050405020304"/>
                <a:cs typeface="Times New Roman" panose="02020603050405020304"/>
              </a:rPr>
              <a:t> </a:t>
            </a:r>
            <a:r>
              <a:rPr sz="5550" spc="-7" baseline="-8000" dirty="0">
                <a:latin typeface="Symbol" panose="05050102010706020507"/>
                <a:cs typeface="Symbol" panose="05050102010706020507"/>
              </a:rPr>
              <a:t></a:t>
            </a:r>
            <a:r>
              <a:rPr sz="5550" spc="-630" baseline="-8000" dirty="0">
                <a:latin typeface="Times New Roman" panose="02020603050405020304"/>
                <a:cs typeface="Times New Roman" panose="02020603050405020304"/>
              </a:rPr>
              <a:t> </a:t>
            </a:r>
            <a:r>
              <a:rPr sz="2450" i="1" dirty="0">
                <a:latin typeface="Times New Roman" panose="02020603050405020304"/>
                <a:cs typeface="Times New Roman" panose="02020603050405020304"/>
              </a:rPr>
              <a:t>f	</a:t>
            </a:r>
            <a:r>
              <a:rPr sz="2450" spc="45" dirty="0">
                <a:latin typeface="Times New Roman" panose="02020603050405020304"/>
                <a:cs typeface="Times New Roman" panose="02020603050405020304"/>
              </a:rPr>
              <a:t>2</a:t>
            </a:r>
            <a:r>
              <a:rPr sz="2450" i="1" spc="5" dirty="0">
                <a:latin typeface="Times New Roman" panose="02020603050405020304"/>
                <a:cs typeface="Times New Roman" panose="02020603050405020304"/>
              </a:rPr>
              <a:t>x</a:t>
            </a:r>
            <a:r>
              <a:rPr sz="2450" i="1" spc="-165" dirty="0">
                <a:latin typeface="Times New Roman" panose="02020603050405020304"/>
                <a:cs typeface="Times New Roman" panose="02020603050405020304"/>
              </a:rPr>
              <a:t> </a:t>
            </a:r>
            <a:r>
              <a:rPr sz="2450" i="1" spc="10" dirty="0">
                <a:latin typeface="Times New Roman" panose="02020603050405020304"/>
                <a:cs typeface="Times New Roman" panose="02020603050405020304"/>
              </a:rPr>
              <a:t>W</a:t>
            </a:r>
            <a:endParaRPr sz="2450">
              <a:latin typeface="Times New Roman" panose="02020603050405020304"/>
              <a:cs typeface="Times New Roman" panose="02020603050405020304"/>
            </a:endParaRPr>
          </a:p>
        </p:txBody>
      </p:sp>
      <p:sp>
        <p:nvSpPr>
          <p:cNvPr id="46" name="object 46"/>
          <p:cNvSpPr txBox="1"/>
          <p:nvPr/>
        </p:nvSpPr>
        <p:spPr>
          <a:xfrm>
            <a:off x="3321697" y="3309149"/>
            <a:ext cx="963930" cy="380365"/>
          </a:xfrm>
          <a:prstGeom prst="rect">
            <a:avLst/>
          </a:prstGeom>
        </p:spPr>
        <p:txBody>
          <a:bodyPr vert="horz" wrap="square" lIns="0" tIns="0" rIns="0" bIns="0" rtlCol="0">
            <a:spAutoFit/>
          </a:bodyPr>
          <a:lstStyle/>
          <a:p>
            <a:pPr marL="12700">
              <a:lnSpc>
                <a:spcPct val="100000"/>
              </a:lnSpc>
            </a:pPr>
            <a:r>
              <a:rPr sz="3675" spc="7" baseline="10000" dirty="0">
                <a:latin typeface="Times New Roman" panose="02020603050405020304"/>
                <a:cs typeface="Times New Roman" panose="02020603050405020304"/>
              </a:rPr>
              <a:t>2</a:t>
            </a:r>
            <a:r>
              <a:rPr sz="3675" spc="-315" baseline="10000" dirty="0">
                <a:latin typeface="Times New Roman" panose="02020603050405020304"/>
                <a:cs typeface="Times New Roman" panose="02020603050405020304"/>
              </a:rPr>
              <a:t> </a:t>
            </a:r>
            <a:r>
              <a:rPr sz="2450" dirty="0">
                <a:latin typeface="Symbol" panose="05050102010706020507"/>
                <a:cs typeface="Symbol" panose="05050102010706020507"/>
              </a:rPr>
              <a:t></a:t>
            </a:r>
            <a:r>
              <a:rPr sz="2450" spc="-385" dirty="0">
                <a:latin typeface="Times New Roman" panose="02020603050405020304"/>
                <a:cs typeface="Times New Roman" panose="02020603050405020304"/>
              </a:rPr>
              <a:t> </a:t>
            </a:r>
            <a:r>
              <a:rPr sz="3675" i="1" spc="7" baseline="10000" dirty="0">
                <a:latin typeface="Times New Roman" panose="02020603050405020304"/>
                <a:cs typeface="Times New Roman" panose="02020603050405020304"/>
              </a:rPr>
              <a:t>K</a:t>
            </a:r>
            <a:r>
              <a:rPr sz="3675" i="1" spc="225" baseline="10000" dirty="0">
                <a:latin typeface="Times New Roman" panose="02020603050405020304"/>
                <a:cs typeface="Times New Roman" panose="02020603050405020304"/>
              </a:rPr>
              <a:t> </a:t>
            </a:r>
            <a:r>
              <a:rPr sz="2100" i="1" spc="75" baseline="2000" dirty="0">
                <a:latin typeface="Times New Roman" panose="02020603050405020304"/>
                <a:cs typeface="Times New Roman" panose="02020603050405020304"/>
              </a:rPr>
              <a:t>x</a:t>
            </a:r>
            <a:r>
              <a:rPr sz="2100" baseline="2000" dirty="0">
                <a:latin typeface="Symbol" panose="05050102010706020507"/>
                <a:cs typeface="Symbol" panose="05050102010706020507"/>
              </a:rPr>
              <a:t></a:t>
            </a:r>
            <a:r>
              <a:rPr sz="2100" spc="22" baseline="2000" dirty="0">
                <a:latin typeface="Times New Roman" panose="02020603050405020304"/>
                <a:cs typeface="Times New Roman" panose="02020603050405020304"/>
              </a:rPr>
              <a:t>0</a:t>
            </a:r>
            <a:endParaRPr sz="2100" baseline="2000">
              <a:latin typeface="Times New Roman" panose="02020603050405020304"/>
              <a:cs typeface="Times New Roman" panose="02020603050405020304"/>
            </a:endParaRPr>
          </a:p>
        </p:txBody>
      </p:sp>
      <p:sp>
        <p:nvSpPr>
          <p:cNvPr id="47" name="object 47"/>
          <p:cNvSpPr/>
          <p:nvPr/>
        </p:nvSpPr>
        <p:spPr>
          <a:xfrm>
            <a:off x="3297812" y="5362866"/>
            <a:ext cx="162560" cy="0"/>
          </a:xfrm>
          <a:custGeom>
            <a:avLst/>
            <a:gdLst/>
            <a:ahLst/>
            <a:cxnLst/>
            <a:rect l="l" t="t" r="r" b="b"/>
            <a:pathLst>
              <a:path w="162560">
                <a:moveTo>
                  <a:pt x="0" y="0"/>
                </a:moveTo>
                <a:lnTo>
                  <a:pt x="162311" y="0"/>
                </a:lnTo>
              </a:path>
            </a:pathLst>
          </a:custGeom>
          <a:ln w="11953">
            <a:solidFill>
              <a:srgbClr val="000000"/>
            </a:solidFill>
          </a:ln>
        </p:spPr>
        <p:txBody>
          <a:bodyPr wrap="square" lIns="0" tIns="0" rIns="0" bIns="0" rtlCol="0"/>
          <a:lstStyle/>
          <a:p>
            <a:endParaRPr/>
          </a:p>
        </p:txBody>
      </p:sp>
      <p:sp>
        <p:nvSpPr>
          <p:cNvPr id="48" name="object 48"/>
          <p:cNvSpPr/>
          <p:nvPr/>
        </p:nvSpPr>
        <p:spPr>
          <a:xfrm>
            <a:off x="3623948" y="5362866"/>
            <a:ext cx="246379" cy="0"/>
          </a:xfrm>
          <a:custGeom>
            <a:avLst/>
            <a:gdLst/>
            <a:ahLst/>
            <a:cxnLst/>
            <a:rect l="l" t="t" r="r" b="b"/>
            <a:pathLst>
              <a:path w="246379">
                <a:moveTo>
                  <a:pt x="0" y="0"/>
                </a:moveTo>
                <a:lnTo>
                  <a:pt x="246128" y="0"/>
                </a:lnTo>
              </a:path>
            </a:pathLst>
          </a:custGeom>
          <a:ln w="11953">
            <a:solidFill>
              <a:srgbClr val="000000"/>
            </a:solidFill>
          </a:ln>
        </p:spPr>
        <p:txBody>
          <a:bodyPr wrap="square" lIns="0" tIns="0" rIns="0" bIns="0" rtlCol="0"/>
          <a:lstStyle/>
          <a:p>
            <a:endParaRPr/>
          </a:p>
        </p:txBody>
      </p:sp>
      <p:sp>
        <p:nvSpPr>
          <p:cNvPr id="49" name="object 49"/>
          <p:cNvSpPr/>
          <p:nvPr/>
        </p:nvSpPr>
        <p:spPr>
          <a:xfrm>
            <a:off x="5539621" y="5362866"/>
            <a:ext cx="246379" cy="0"/>
          </a:xfrm>
          <a:custGeom>
            <a:avLst/>
            <a:gdLst/>
            <a:ahLst/>
            <a:cxnLst/>
            <a:rect l="l" t="t" r="r" b="b"/>
            <a:pathLst>
              <a:path w="246379">
                <a:moveTo>
                  <a:pt x="0" y="0"/>
                </a:moveTo>
                <a:lnTo>
                  <a:pt x="246128" y="0"/>
                </a:lnTo>
              </a:path>
            </a:pathLst>
          </a:custGeom>
          <a:ln w="11953">
            <a:solidFill>
              <a:srgbClr val="000000"/>
            </a:solidFill>
          </a:ln>
        </p:spPr>
        <p:txBody>
          <a:bodyPr wrap="square" lIns="0" tIns="0" rIns="0" bIns="0" rtlCol="0"/>
          <a:lstStyle/>
          <a:p>
            <a:endParaRPr/>
          </a:p>
        </p:txBody>
      </p:sp>
      <p:sp>
        <p:nvSpPr>
          <p:cNvPr id="50" name="object 50"/>
          <p:cNvSpPr txBox="1"/>
          <p:nvPr/>
        </p:nvSpPr>
        <p:spPr>
          <a:xfrm>
            <a:off x="8299081" y="5244845"/>
            <a:ext cx="136525"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51" name="object 51"/>
          <p:cNvSpPr txBox="1"/>
          <p:nvPr/>
        </p:nvSpPr>
        <p:spPr>
          <a:xfrm>
            <a:off x="8299081" y="5427726"/>
            <a:ext cx="136525"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52" name="object 52"/>
          <p:cNvSpPr txBox="1"/>
          <p:nvPr/>
        </p:nvSpPr>
        <p:spPr>
          <a:xfrm>
            <a:off x="8299081" y="4969014"/>
            <a:ext cx="136525"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53" name="object 53"/>
          <p:cNvSpPr txBox="1"/>
          <p:nvPr/>
        </p:nvSpPr>
        <p:spPr>
          <a:xfrm>
            <a:off x="3497732" y="5244845"/>
            <a:ext cx="136525"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54" name="object 54"/>
          <p:cNvSpPr txBox="1"/>
          <p:nvPr/>
        </p:nvSpPr>
        <p:spPr>
          <a:xfrm>
            <a:off x="5325021" y="5148846"/>
            <a:ext cx="183515"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55" name="object 55"/>
          <p:cNvSpPr txBox="1"/>
          <p:nvPr/>
        </p:nvSpPr>
        <p:spPr>
          <a:xfrm>
            <a:off x="3071012" y="5148846"/>
            <a:ext cx="183515"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56" name="object 56"/>
          <p:cNvSpPr txBox="1"/>
          <p:nvPr/>
        </p:nvSpPr>
        <p:spPr>
          <a:xfrm>
            <a:off x="3901566" y="5069078"/>
            <a:ext cx="333375" cy="521970"/>
          </a:xfrm>
          <a:prstGeom prst="rect">
            <a:avLst/>
          </a:prstGeom>
        </p:spPr>
        <p:txBody>
          <a:bodyPr vert="horz" wrap="square" lIns="0" tIns="0" rIns="0" bIns="0" rtlCol="0">
            <a:spAutoFit/>
          </a:bodyPr>
          <a:lstStyle/>
          <a:p>
            <a:pPr marL="12700">
              <a:lnSpc>
                <a:spcPct val="100000"/>
              </a:lnSpc>
            </a:pPr>
            <a:r>
              <a:rPr sz="3400" dirty="0">
                <a:latin typeface="Symbol" panose="05050102010706020507"/>
                <a:cs typeface="Symbol" panose="05050102010706020507"/>
              </a:rPr>
              <a:t></a:t>
            </a:r>
            <a:endParaRPr sz="3400">
              <a:latin typeface="Symbol" panose="05050102010706020507"/>
              <a:cs typeface="Symbol" panose="05050102010706020507"/>
            </a:endParaRPr>
          </a:p>
        </p:txBody>
      </p:sp>
      <p:sp>
        <p:nvSpPr>
          <p:cNvPr id="57" name="object 57"/>
          <p:cNvSpPr txBox="1"/>
          <p:nvPr/>
        </p:nvSpPr>
        <p:spPr>
          <a:xfrm>
            <a:off x="5817288" y="5069078"/>
            <a:ext cx="333375" cy="521970"/>
          </a:xfrm>
          <a:prstGeom prst="rect">
            <a:avLst/>
          </a:prstGeom>
        </p:spPr>
        <p:txBody>
          <a:bodyPr vert="horz" wrap="square" lIns="0" tIns="0" rIns="0" bIns="0" rtlCol="0">
            <a:spAutoFit/>
          </a:bodyPr>
          <a:lstStyle/>
          <a:p>
            <a:pPr marL="12700">
              <a:lnSpc>
                <a:spcPct val="100000"/>
              </a:lnSpc>
            </a:pPr>
            <a:r>
              <a:rPr sz="3400" dirty="0">
                <a:latin typeface="Symbol" panose="05050102010706020507"/>
                <a:cs typeface="Symbol" panose="05050102010706020507"/>
              </a:rPr>
              <a:t></a:t>
            </a:r>
            <a:endParaRPr sz="3400">
              <a:latin typeface="Symbol" panose="05050102010706020507"/>
              <a:cs typeface="Symbol" panose="05050102010706020507"/>
            </a:endParaRPr>
          </a:p>
        </p:txBody>
      </p:sp>
      <p:sp>
        <p:nvSpPr>
          <p:cNvPr id="58" name="object 58"/>
          <p:cNvSpPr txBox="1"/>
          <p:nvPr/>
        </p:nvSpPr>
        <p:spPr>
          <a:xfrm>
            <a:off x="5582551" y="4967478"/>
            <a:ext cx="169545" cy="354965"/>
          </a:xfrm>
          <a:prstGeom prst="rect">
            <a:avLst/>
          </a:prstGeom>
        </p:spPr>
        <p:txBody>
          <a:bodyPr vert="horz" wrap="square" lIns="0" tIns="0" rIns="0" bIns="0" rtlCol="0">
            <a:spAutoFit/>
          </a:bodyPr>
          <a:lstStyle/>
          <a:p>
            <a:pPr marL="12700">
              <a:lnSpc>
                <a:spcPct val="100000"/>
              </a:lnSpc>
            </a:pPr>
            <a:r>
              <a:rPr sz="2250" spc="5" dirty="0">
                <a:latin typeface="Times New Roman" panose="02020603050405020304"/>
                <a:cs typeface="Times New Roman" panose="02020603050405020304"/>
              </a:rPr>
              <a:t>1</a:t>
            </a:r>
            <a:endParaRPr sz="2250">
              <a:latin typeface="Times New Roman" panose="02020603050405020304"/>
              <a:cs typeface="Times New Roman" panose="02020603050405020304"/>
            </a:endParaRPr>
          </a:p>
        </p:txBody>
      </p:sp>
      <p:sp>
        <p:nvSpPr>
          <p:cNvPr id="59" name="object 59"/>
          <p:cNvSpPr txBox="1"/>
          <p:nvPr/>
        </p:nvSpPr>
        <p:spPr>
          <a:xfrm>
            <a:off x="3299586" y="4969014"/>
            <a:ext cx="537845" cy="353695"/>
          </a:xfrm>
          <a:prstGeom prst="rect">
            <a:avLst/>
          </a:prstGeom>
        </p:spPr>
        <p:txBody>
          <a:bodyPr vert="horz" wrap="square" lIns="0" tIns="0" rIns="0" bIns="0" rtlCol="0">
            <a:spAutoFit/>
          </a:bodyPr>
          <a:lstStyle/>
          <a:p>
            <a:pPr marL="12700">
              <a:lnSpc>
                <a:spcPct val="100000"/>
              </a:lnSpc>
            </a:pPr>
            <a:r>
              <a:rPr sz="2250" spc="5" dirty="0">
                <a:latin typeface="Times New Roman" panose="02020603050405020304"/>
                <a:cs typeface="Times New Roman" panose="02020603050405020304"/>
              </a:rPr>
              <a:t>1</a:t>
            </a:r>
            <a:r>
              <a:rPr sz="2250" spc="-14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95" dirty="0">
                <a:latin typeface="Times New Roman" panose="02020603050405020304"/>
                <a:cs typeface="Times New Roman" panose="02020603050405020304"/>
              </a:rPr>
              <a:t> </a:t>
            </a:r>
            <a:r>
              <a:rPr sz="2250" spc="5" dirty="0">
                <a:latin typeface="Times New Roman" panose="02020603050405020304"/>
                <a:cs typeface="Times New Roman" panose="02020603050405020304"/>
              </a:rPr>
              <a:t>1</a:t>
            </a:r>
            <a:endParaRPr sz="2250">
              <a:latin typeface="Times New Roman" panose="02020603050405020304"/>
              <a:cs typeface="Times New Roman" panose="02020603050405020304"/>
            </a:endParaRPr>
          </a:p>
        </p:txBody>
      </p:sp>
      <p:sp>
        <p:nvSpPr>
          <p:cNvPr id="60" name="object 60"/>
          <p:cNvSpPr txBox="1"/>
          <p:nvPr/>
        </p:nvSpPr>
        <p:spPr>
          <a:xfrm>
            <a:off x="3911472" y="4976876"/>
            <a:ext cx="316865" cy="210820"/>
          </a:xfrm>
          <a:prstGeom prst="rect">
            <a:avLst/>
          </a:prstGeom>
        </p:spPr>
        <p:txBody>
          <a:bodyPr vert="horz" wrap="square" lIns="0" tIns="0" rIns="0" bIns="0" rtlCol="0">
            <a:spAutoFit/>
          </a:bodyPr>
          <a:lstStyle/>
          <a:p>
            <a:pPr marL="12700">
              <a:lnSpc>
                <a:spcPct val="100000"/>
              </a:lnSpc>
            </a:pPr>
            <a:r>
              <a:rPr sz="1300" i="1" spc="10" dirty="0">
                <a:latin typeface="Times New Roman" panose="02020603050405020304"/>
                <a:cs typeface="Times New Roman" panose="02020603050405020304"/>
              </a:rPr>
              <a:t>K</a:t>
            </a:r>
            <a:r>
              <a:rPr sz="1300" i="1" spc="-190" dirty="0">
                <a:latin typeface="Times New Roman" panose="02020603050405020304"/>
                <a:cs typeface="Times New Roman" panose="02020603050405020304"/>
              </a:rPr>
              <a:t> </a:t>
            </a:r>
            <a:r>
              <a:rPr sz="1300" spc="-105" dirty="0">
                <a:latin typeface="Symbol" panose="05050102010706020507"/>
                <a:cs typeface="Symbol" panose="05050102010706020507"/>
              </a:rPr>
              <a:t></a:t>
            </a:r>
            <a:r>
              <a:rPr sz="1300" spc="10" dirty="0">
                <a:latin typeface="Times New Roman" panose="02020603050405020304"/>
                <a:cs typeface="Times New Roman" panose="02020603050405020304"/>
              </a:rPr>
              <a:t>1</a:t>
            </a:r>
            <a:endParaRPr sz="1300">
              <a:latin typeface="Times New Roman" panose="02020603050405020304"/>
              <a:cs typeface="Times New Roman" panose="02020603050405020304"/>
            </a:endParaRPr>
          </a:p>
        </p:txBody>
      </p:sp>
      <p:sp>
        <p:nvSpPr>
          <p:cNvPr id="61" name="object 61"/>
          <p:cNvSpPr txBox="1"/>
          <p:nvPr/>
        </p:nvSpPr>
        <p:spPr>
          <a:xfrm>
            <a:off x="5827140" y="4976876"/>
            <a:ext cx="316865" cy="210820"/>
          </a:xfrm>
          <a:prstGeom prst="rect">
            <a:avLst/>
          </a:prstGeom>
        </p:spPr>
        <p:txBody>
          <a:bodyPr vert="horz" wrap="square" lIns="0" tIns="0" rIns="0" bIns="0" rtlCol="0">
            <a:spAutoFit/>
          </a:bodyPr>
          <a:lstStyle/>
          <a:p>
            <a:pPr marL="12700">
              <a:lnSpc>
                <a:spcPct val="100000"/>
              </a:lnSpc>
            </a:pPr>
            <a:r>
              <a:rPr sz="1300" i="1" spc="10" dirty="0">
                <a:latin typeface="Times New Roman" panose="02020603050405020304"/>
                <a:cs typeface="Times New Roman" panose="02020603050405020304"/>
              </a:rPr>
              <a:t>K</a:t>
            </a:r>
            <a:r>
              <a:rPr sz="1300" i="1" spc="-190" dirty="0">
                <a:latin typeface="Times New Roman" panose="02020603050405020304"/>
                <a:cs typeface="Times New Roman" panose="02020603050405020304"/>
              </a:rPr>
              <a:t> </a:t>
            </a:r>
            <a:r>
              <a:rPr sz="1300" spc="-105" dirty="0">
                <a:latin typeface="Symbol" panose="05050102010706020507"/>
                <a:cs typeface="Symbol" panose="05050102010706020507"/>
              </a:rPr>
              <a:t></a:t>
            </a:r>
            <a:r>
              <a:rPr sz="1300" spc="10" dirty="0">
                <a:latin typeface="Times New Roman" panose="02020603050405020304"/>
                <a:cs typeface="Times New Roman" panose="02020603050405020304"/>
              </a:rPr>
              <a:t>1</a:t>
            </a:r>
            <a:endParaRPr sz="1300">
              <a:latin typeface="Times New Roman" panose="02020603050405020304"/>
              <a:cs typeface="Times New Roman" panose="02020603050405020304"/>
            </a:endParaRPr>
          </a:p>
        </p:txBody>
      </p:sp>
      <p:sp>
        <p:nvSpPr>
          <p:cNvPr id="62" name="object 62"/>
          <p:cNvSpPr txBox="1"/>
          <p:nvPr/>
        </p:nvSpPr>
        <p:spPr>
          <a:xfrm>
            <a:off x="8033118" y="5140705"/>
            <a:ext cx="109855" cy="210820"/>
          </a:xfrm>
          <a:prstGeom prst="rect">
            <a:avLst/>
          </a:prstGeom>
        </p:spPr>
        <p:txBody>
          <a:bodyPr vert="horz" wrap="square" lIns="0" tIns="0" rIns="0" bIns="0" rtlCol="0">
            <a:spAutoFit/>
          </a:bodyPr>
          <a:lstStyle/>
          <a:p>
            <a:pPr marL="12700">
              <a:lnSpc>
                <a:spcPct val="100000"/>
              </a:lnSpc>
            </a:pPr>
            <a:r>
              <a:rPr sz="1300" i="1" spc="10" dirty="0">
                <a:latin typeface="Times New Roman" panose="02020603050405020304"/>
                <a:cs typeface="Times New Roman" panose="02020603050405020304"/>
              </a:rPr>
              <a:t>u</a:t>
            </a:r>
            <a:endParaRPr sz="1300">
              <a:latin typeface="Times New Roman" panose="02020603050405020304"/>
              <a:cs typeface="Times New Roman" panose="02020603050405020304"/>
            </a:endParaRPr>
          </a:p>
        </p:txBody>
      </p:sp>
      <p:sp>
        <p:nvSpPr>
          <p:cNvPr id="63" name="object 63"/>
          <p:cNvSpPr txBox="1"/>
          <p:nvPr/>
        </p:nvSpPr>
        <p:spPr>
          <a:xfrm>
            <a:off x="7981315" y="5341111"/>
            <a:ext cx="231140" cy="210820"/>
          </a:xfrm>
          <a:prstGeom prst="rect">
            <a:avLst/>
          </a:prstGeom>
        </p:spPr>
        <p:txBody>
          <a:bodyPr vert="horz" wrap="square" lIns="0" tIns="0" rIns="0" bIns="0" rtlCol="0">
            <a:spAutoFit/>
          </a:bodyPr>
          <a:lstStyle/>
          <a:p>
            <a:pPr marL="12700">
              <a:lnSpc>
                <a:spcPct val="100000"/>
              </a:lnSpc>
            </a:pPr>
            <a:r>
              <a:rPr sz="1300" spc="85" dirty="0">
                <a:latin typeface="Times New Roman" panose="02020603050405020304"/>
                <a:cs typeface="Times New Roman" panose="02020603050405020304"/>
              </a:rPr>
              <a:t>2</a:t>
            </a:r>
            <a:r>
              <a:rPr sz="1300" i="1" spc="10" dirty="0">
                <a:latin typeface="Times New Roman" panose="02020603050405020304"/>
                <a:cs typeface="Times New Roman" panose="02020603050405020304"/>
              </a:rPr>
              <a:t>K</a:t>
            </a:r>
            <a:endParaRPr sz="1300">
              <a:latin typeface="Times New Roman" panose="02020603050405020304"/>
              <a:cs typeface="Times New Roman" panose="02020603050405020304"/>
            </a:endParaRPr>
          </a:p>
        </p:txBody>
      </p:sp>
      <p:sp>
        <p:nvSpPr>
          <p:cNvPr id="64" name="object 64"/>
          <p:cNvSpPr txBox="1"/>
          <p:nvPr/>
        </p:nvSpPr>
        <p:spPr>
          <a:xfrm>
            <a:off x="7340460" y="5140705"/>
            <a:ext cx="184150" cy="210820"/>
          </a:xfrm>
          <a:prstGeom prst="rect">
            <a:avLst/>
          </a:prstGeom>
        </p:spPr>
        <p:txBody>
          <a:bodyPr vert="horz" wrap="square" lIns="0" tIns="0" rIns="0" bIns="0" rtlCol="0">
            <a:spAutoFit/>
          </a:bodyPr>
          <a:lstStyle/>
          <a:p>
            <a:pPr marL="12700">
              <a:lnSpc>
                <a:spcPct val="100000"/>
              </a:lnSpc>
            </a:pPr>
            <a:r>
              <a:rPr sz="1300" i="1" spc="10" dirty="0">
                <a:latin typeface="Times New Roman" panose="02020603050405020304"/>
                <a:cs typeface="Times New Roman" panose="02020603050405020304"/>
              </a:rPr>
              <a:t>ux</a:t>
            </a:r>
            <a:endParaRPr sz="1300">
              <a:latin typeface="Times New Roman" panose="02020603050405020304"/>
              <a:cs typeface="Times New Roman" panose="02020603050405020304"/>
            </a:endParaRPr>
          </a:p>
        </p:txBody>
      </p:sp>
      <p:sp>
        <p:nvSpPr>
          <p:cNvPr id="65" name="object 65"/>
          <p:cNvSpPr txBox="1"/>
          <p:nvPr/>
        </p:nvSpPr>
        <p:spPr>
          <a:xfrm>
            <a:off x="7292441" y="5341111"/>
            <a:ext cx="137795" cy="210820"/>
          </a:xfrm>
          <a:prstGeom prst="rect">
            <a:avLst/>
          </a:prstGeom>
        </p:spPr>
        <p:txBody>
          <a:bodyPr vert="horz" wrap="square" lIns="0" tIns="0" rIns="0" bIns="0" rtlCol="0">
            <a:spAutoFit/>
          </a:bodyPr>
          <a:lstStyle/>
          <a:p>
            <a:pPr marL="12700">
              <a:lnSpc>
                <a:spcPct val="100000"/>
              </a:lnSpc>
            </a:pPr>
            <a:r>
              <a:rPr sz="1300" i="1" spc="10" dirty="0">
                <a:latin typeface="Times New Roman" panose="02020603050405020304"/>
                <a:cs typeface="Times New Roman" panose="02020603050405020304"/>
              </a:rPr>
              <a:t>K</a:t>
            </a:r>
            <a:endParaRPr sz="1300">
              <a:latin typeface="Times New Roman" panose="02020603050405020304"/>
              <a:cs typeface="Times New Roman" panose="02020603050405020304"/>
            </a:endParaRPr>
          </a:p>
        </p:txBody>
      </p:sp>
      <p:sp>
        <p:nvSpPr>
          <p:cNvPr id="66" name="object 66"/>
          <p:cNvSpPr txBox="1"/>
          <p:nvPr/>
        </p:nvSpPr>
        <p:spPr>
          <a:xfrm>
            <a:off x="5053685" y="5138328"/>
            <a:ext cx="232410" cy="413384"/>
          </a:xfrm>
          <a:prstGeom prst="rect">
            <a:avLst/>
          </a:prstGeom>
        </p:spPr>
        <p:txBody>
          <a:bodyPr vert="horz" wrap="square" lIns="0" tIns="0" rIns="0" bIns="0" rtlCol="0">
            <a:spAutoFit/>
          </a:bodyPr>
          <a:lstStyle/>
          <a:p>
            <a:pPr marL="12700" marR="5080" indent="47625">
              <a:lnSpc>
                <a:spcPct val="101000"/>
              </a:lnSpc>
            </a:pPr>
            <a:r>
              <a:rPr sz="1300" i="1" spc="10" dirty="0">
                <a:latin typeface="Times New Roman" panose="02020603050405020304"/>
                <a:cs typeface="Times New Roman" panose="02020603050405020304"/>
              </a:rPr>
              <a:t>ux K</a:t>
            </a:r>
            <a:endParaRPr sz="1300">
              <a:latin typeface="Times New Roman" panose="02020603050405020304"/>
              <a:cs typeface="Times New Roman" panose="02020603050405020304"/>
            </a:endParaRPr>
          </a:p>
        </p:txBody>
      </p:sp>
      <p:sp>
        <p:nvSpPr>
          <p:cNvPr id="67" name="object 67"/>
          <p:cNvSpPr txBox="1"/>
          <p:nvPr/>
        </p:nvSpPr>
        <p:spPr>
          <a:xfrm>
            <a:off x="7069975" y="4977383"/>
            <a:ext cx="1254760" cy="551815"/>
          </a:xfrm>
          <a:prstGeom prst="rect">
            <a:avLst/>
          </a:prstGeom>
        </p:spPr>
        <p:txBody>
          <a:bodyPr vert="horz" wrap="square" lIns="0" tIns="0" rIns="0" bIns="0" rtlCol="0">
            <a:spAutoFit/>
          </a:bodyPr>
          <a:lstStyle/>
          <a:p>
            <a:pPr marL="12700">
              <a:lnSpc>
                <a:spcPct val="100000"/>
              </a:lnSpc>
              <a:tabLst>
                <a:tab pos="464820" algn="l"/>
                <a:tab pos="1177925" algn="l"/>
              </a:tabLst>
            </a:pPr>
            <a:r>
              <a:rPr sz="2250" i="1" spc="10" dirty="0">
                <a:latin typeface="Times New Roman" panose="02020603050405020304"/>
                <a:cs typeface="Times New Roman" panose="02020603050405020304"/>
              </a:rPr>
              <a:t>W	</a:t>
            </a:r>
            <a:r>
              <a:rPr sz="3600" spc="-630" dirty="0">
                <a:latin typeface="Symbol" panose="05050102010706020507"/>
                <a:cs typeface="Symbol" panose="05050102010706020507"/>
              </a:rPr>
              <a:t></a:t>
            </a:r>
            <a:r>
              <a:rPr sz="2250" spc="80" dirty="0">
                <a:latin typeface="Symbol" panose="05050102010706020507"/>
                <a:cs typeface="Symbol" panose="05050102010706020507"/>
              </a:rPr>
              <a:t></a:t>
            </a:r>
            <a:r>
              <a:rPr sz="2250" i="1" spc="10" dirty="0">
                <a:latin typeface="Times New Roman" panose="02020603050405020304"/>
                <a:cs typeface="Times New Roman" panose="02020603050405020304"/>
              </a:rPr>
              <a:t>W</a:t>
            </a:r>
            <a:r>
              <a:rPr sz="2250" i="1" dirty="0">
                <a:latin typeface="Times New Roman" panose="02020603050405020304"/>
                <a:cs typeface="Times New Roman" panose="02020603050405020304"/>
              </a:rPr>
              <a:t>	</a:t>
            </a:r>
            <a:r>
              <a:rPr sz="3600" spc="-705" dirty="0">
                <a:latin typeface="Symbol" panose="05050102010706020507"/>
                <a:cs typeface="Symbol" panose="05050102010706020507"/>
              </a:rPr>
              <a:t></a:t>
            </a:r>
            <a:endParaRPr sz="3600">
              <a:latin typeface="Symbol" panose="05050102010706020507"/>
              <a:cs typeface="Symbol" panose="05050102010706020507"/>
            </a:endParaRPr>
          </a:p>
        </p:txBody>
      </p:sp>
      <p:sp>
        <p:nvSpPr>
          <p:cNvPr id="68" name="object 68"/>
          <p:cNvSpPr txBox="1"/>
          <p:nvPr/>
        </p:nvSpPr>
        <p:spPr>
          <a:xfrm>
            <a:off x="6190627" y="5053583"/>
            <a:ext cx="904875" cy="460375"/>
          </a:xfrm>
          <a:prstGeom prst="rect">
            <a:avLst/>
          </a:prstGeom>
        </p:spPr>
        <p:txBody>
          <a:bodyPr vert="horz" wrap="square" lIns="0" tIns="0" rIns="0" bIns="0" rtlCol="0">
            <a:spAutoFit/>
          </a:bodyPr>
          <a:lstStyle/>
          <a:p>
            <a:pPr marL="12700">
              <a:lnSpc>
                <a:spcPct val="100000"/>
              </a:lnSpc>
            </a:pPr>
            <a:r>
              <a:rPr sz="2250" i="1" dirty="0">
                <a:latin typeface="Times New Roman" panose="02020603050405020304"/>
                <a:cs typeface="Times New Roman" panose="02020603050405020304"/>
              </a:rPr>
              <a:t>f</a:t>
            </a:r>
            <a:r>
              <a:rPr sz="2250" i="1" spc="-110" dirty="0">
                <a:latin typeface="Times New Roman" panose="02020603050405020304"/>
                <a:cs typeface="Times New Roman" panose="02020603050405020304"/>
              </a:rPr>
              <a:t> </a:t>
            </a:r>
            <a:r>
              <a:rPr sz="3000" spc="-340" dirty="0">
                <a:latin typeface="Symbol" panose="05050102010706020507"/>
                <a:cs typeface="Symbol" panose="05050102010706020507"/>
              </a:rPr>
              <a:t></a:t>
            </a:r>
            <a:r>
              <a:rPr sz="2250" spc="65" dirty="0">
                <a:latin typeface="Times New Roman" panose="02020603050405020304"/>
                <a:cs typeface="Times New Roman" panose="02020603050405020304"/>
              </a:rPr>
              <a:t>2</a:t>
            </a:r>
            <a:r>
              <a:rPr sz="2250" i="1" spc="5" dirty="0">
                <a:latin typeface="Times New Roman" panose="02020603050405020304"/>
                <a:cs typeface="Times New Roman" panose="02020603050405020304"/>
              </a:rPr>
              <a:t>x</a:t>
            </a:r>
            <a:r>
              <a:rPr sz="2250" i="1" spc="-250" dirty="0">
                <a:latin typeface="Times New Roman" panose="02020603050405020304"/>
                <a:cs typeface="Times New Roman" panose="02020603050405020304"/>
              </a:rPr>
              <a:t> </a:t>
            </a:r>
            <a:r>
              <a:rPr sz="2250" spc="80" dirty="0">
                <a:latin typeface="Symbol" panose="05050102010706020507"/>
                <a:cs typeface="Symbol" panose="05050102010706020507"/>
              </a:rPr>
              <a:t></a:t>
            </a:r>
            <a:r>
              <a:rPr sz="2250" spc="-170" dirty="0">
                <a:latin typeface="Times New Roman" panose="02020603050405020304"/>
                <a:cs typeface="Times New Roman" panose="02020603050405020304"/>
              </a:rPr>
              <a:t>1</a:t>
            </a:r>
            <a:r>
              <a:rPr sz="3000" spc="-615" dirty="0">
                <a:latin typeface="Symbol" panose="05050102010706020507"/>
                <a:cs typeface="Symbol" panose="05050102010706020507"/>
              </a:rPr>
              <a:t></a:t>
            </a:r>
            <a:endParaRPr sz="3000">
              <a:latin typeface="Symbol" panose="05050102010706020507"/>
              <a:cs typeface="Symbol" panose="05050102010706020507"/>
            </a:endParaRPr>
          </a:p>
        </p:txBody>
      </p:sp>
      <p:sp>
        <p:nvSpPr>
          <p:cNvPr id="69" name="object 69"/>
          <p:cNvSpPr txBox="1"/>
          <p:nvPr/>
        </p:nvSpPr>
        <p:spPr>
          <a:xfrm>
            <a:off x="5553608" y="5423916"/>
            <a:ext cx="568325" cy="331470"/>
          </a:xfrm>
          <a:prstGeom prst="rect">
            <a:avLst/>
          </a:prstGeom>
        </p:spPr>
        <p:txBody>
          <a:bodyPr vert="horz" wrap="square" lIns="0" tIns="0" rIns="0" bIns="0" rtlCol="0">
            <a:spAutoFit/>
          </a:bodyPr>
          <a:lstStyle/>
          <a:p>
            <a:pPr marL="12700">
              <a:lnSpc>
                <a:spcPts val="2610"/>
              </a:lnSpc>
            </a:pPr>
            <a:r>
              <a:rPr sz="3375" i="1" spc="15" baseline="10000" dirty="0">
                <a:latin typeface="Times New Roman" panose="02020603050405020304"/>
                <a:cs typeface="Times New Roman" panose="02020603050405020304"/>
              </a:rPr>
              <a:t>K</a:t>
            </a:r>
            <a:r>
              <a:rPr sz="3375" i="1" spc="262" baseline="10000" dirty="0">
                <a:latin typeface="Times New Roman" panose="02020603050405020304"/>
                <a:cs typeface="Times New Roman" panose="02020603050405020304"/>
              </a:rPr>
              <a:t> </a:t>
            </a:r>
            <a:r>
              <a:rPr sz="1300" i="1" spc="50" dirty="0">
                <a:latin typeface="Times New Roman" panose="02020603050405020304"/>
                <a:cs typeface="Times New Roman" panose="02020603050405020304"/>
              </a:rPr>
              <a:t>x</a:t>
            </a:r>
            <a:r>
              <a:rPr sz="1300" spc="10" dirty="0">
                <a:latin typeface="Symbol" panose="05050102010706020507"/>
                <a:cs typeface="Symbol" panose="05050102010706020507"/>
              </a:rPr>
              <a:t></a:t>
            </a:r>
            <a:r>
              <a:rPr sz="1300" spc="10" dirty="0">
                <a:latin typeface="Times New Roman" panose="02020603050405020304"/>
                <a:cs typeface="Times New Roman" panose="02020603050405020304"/>
              </a:rPr>
              <a:t>0</a:t>
            </a:r>
            <a:endParaRPr sz="1300">
              <a:latin typeface="Times New Roman" panose="02020603050405020304"/>
              <a:cs typeface="Times New Roman" panose="02020603050405020304"/>
            </a:endParaRPr>
          </a:p>
        </p:txBody>
      </p:sp>
      <p:sp>
        <p:nvSpPr>
          <p:cNvPr id="70" name="object 70"/>
          <p:cNvSpPr txBox="1"/>
          <p:nvPr/>
        </p:nvSpPr>
        <p:spPr>
          <a:xfrm>
            <a:off x="4274946" y="5053583"/>
            <a:ext cx="804545" cy="460375"/>
          </a:xfrm>
          <a:prstGeom prst="rect">
            <a:avLst/>
          </a:prstGeom>
        </p:spPr>
        <p:txBody>
          <a:bodyPr vert="horz" wrap="square" lIns="0" tIns="0" rIns="0" bIns="0" rtlCol="0">
            <a:spAutoFit/>
          </a:bodyPr>
          <a:lstStyle/>
          <a:p>
            <a:pPr marL="12700">
              <a:lnSpc>
                <a:spcPct val="100000"/>
              </a:lnSpc>
            </a:pPr>
            <a:r>
              <a:rPr sz="2250" i="1" dirty="0">
                <a:latin typeface="Times New Roman" panose="02020603050405020304"/>
                <a:cs typeface="Times New Roman" panose="02020603050405020304"/>
              </a:rPr>
              <a:t>f</a:t>
            </a:r>
            <a:r>
              <a:rPr sz="2250" i="1" spc="-110" dirty="0">
                <a:latin typeface="Times New Roman" panose="02020603050405020304"/>
                <a:cs typeface="Times New Roman" panose="02020603050405020304"/>
              </a:rPr>
              <a:t> </a:t>
            </a:r>
            <a:r>
              <a:rPr sz="3000" spc="-340" dirty="0">
                <a:latin typeface="Symbol" panose="05050102010706020507"/>
                <a:cs typeface="Symbol" panose="05050102010706020507"/>
              </a:rPr>
              <a:t></a:t>
            </a:r>
            <a:r>
              <a:rPr sz="2250" spc="65" dirty="0">
                <a:latin typeface="Times New Roman" panose="02020603050405020304"/>
                <a:cs typeface="Times New Roman" panose="02020603050405020304"/>
              </a:rPr>
              <a:t>2</a:t>
            </a:r>
            <a:r>
              <a:rPr sz="2250" i="1" spc="50" dirty="0">
                <a:latin typeface="Times New Roman" panose="02020603050405020304"/>
                <a:cs typeface="Times New Roman" panose="02020603050405020304"/>
              </a:rPr>
              <a:t>x</a:t>
            </a:r>
            <a:r>
              <a:rPr sz="3000" spc="-615" dirty="0">
                <a:latin typeface="Symbol" panose="05050102010706020507"/>
                <a:cs typeface="Symbol" panose="05050102010706020507"/>
              </a:rPr>
              <a:t></a:t>
            </a:r>
            <a:r>
              <a:rPr sz="2250" i="1" spc="-130" dirty="0">
                <a:latin typeface="Times New Roman" panose="02020603050405020304"/>
                <a:cs typeface="Times New Roman" panose="02020603050405020304"/>
              </a:rPr>
              <a:t>W</a:t>
            </a:r>
            <a:endParaRPr sz="2250">
              <a:latin typeface="Times New Roman" panose="02020603050405020304"/>
              <a:cs typeface="Times New Roman" panose="02020603050405020304"/>
            </a:endParaRPr>
          </a:p>
        </p:txBody>
      </p:sp>
      <p:sp>
        <p:nvSpPr>
          <p:cNvPr id="71" name="object 71"/>
          <p:cNvSpPr txBox="1"/>
          <p:nvPr/>
        </p:nvSpPr>
        <p:spPr>
          <a:xfrm>
            <a:off x="3303396" y="5427726"/>
            <a:ext cx="902969" cy="350520"/>
          </a:xfrm>
          <a:prstGeom prst="rect">
            <a:avLst/>
          </a:prstGeom>
        </p:spPr>
        <p:txBody>
          <a:bodyPr vert="horz" wrap="square" lIns="0" tIns="0" rIns="0" bIns="0" rtlCol="0">
            <a:spAutoFit/>
          </a:bodyPr>
          <a:lstStyle/>
          <a:p>
            <a:pPr marL="12700">
              <a:lnSpc>
                <a:spcPct val="100000"/>
              </a:lnSpc>
            </a:pPr>
            <a:r>
              <a:rPr sz="3375" spc="7" baseline="11000" dirty="0">
                <a:latin typeface="Times New Roman" panose="02020603050405020304"/>
                <a:cs typeface="Times New Roman" panose="02020603050405020304"/>
              </a:rPr>
              <a:t>2</a:t>
            </a:r>
            <a:r>
              <a:rPr sz="3375" spc="-254" baseline="1100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330" dirty="0">
                <a:latin typeface="Times New Roman" panose="02020603050405020304"/>
                <a:cs typeface="Times New Roman" panose="02020603050405020304"/>
              </a:rPr>
              <a:t> </a:t>
            </a:r>
            <a:r>
              <a:rPr sz="3375" i="1" spc="15" baseline="11000" dirty="0">
                <a:latin typeface="Times New Roman" panose="02020603050405020304"/>
                <a:cs typeface="Times New Roman" panose="02020603050405020304"/>
              </a:rPr>
              <a:t>K</a:t>
            </a:r>
            <a:r>
              <a:rPr sz="3375" i="1" spc="262" baseline="11000" dirty="0">
                <a:latin typeface="Times New Roman" panose="02020603050405020304"/>
                <a:cs typeface="Times New Roman" panose="02020603050405020304"/>
              </a:rPr>
              <a:t> </a:t>
            </a:r>
            <a:r>
              <a:rPr sz="1950" i="1" spc="75" baseline="2000" dirty="0">
                <a:latin typeface="Times New Roman" panose="02020603050405020304"/>
                <a:cs typeface="Times New Roman" panose="02020603050405020304"/>
              </a:rPr>
              <a:t>x</a:t>
            </a:r>
            <a:r>
              <a:rPr sz="1950" spc="15" baseline="2000" dirty="0">
                <a:latin typeface="Symbol" panose="05050102010706020507"/>
                <a:cs typeface="Symbol" panose="05050102010706020507"/>
              </a:rPr>
              <a:t></a:t>
            </a:r>
            <a:r>
              <a:rPr sz="1950" spc="15" baseline="2000" dirty="0">
                <a:latin typeface="Times New Roman" panose="02020603050405020304"/>
                <a:cs typeface="Times New Roman" panose="02020603050405020304"/>
              </a:rPr>
              <a:t>0</a:t>
            </a:r>
            <a:endParaRPr sz="1950" baseline="2000">
              <a:latin typeface="Times New Roman" panose="02020603050405020304"/>
              <a:cs typeface="Times New Roman" panose="02020603050405020304"/>
            </a:endParaRPr>
          </a:p>
        </p:txBody>
      </p:sp>
      <p:sp>
        <p:nvSpPr>
          <p:cNvPr id="72" name="object 72"/>
          <p:cNvSpPr/>
          <p:nvPr/>
        </p:nvSpPr>
        <p:spPr>
          <a:xfrm>
            <a:off x="3369436" y="6297822"/>
            <a:ext cx="162560" cy="0"/>
          </a:xfrm>
          <a:custGeom>
            <a:avLst/>
            <a:gdLst/>
            <a:ahLst/>
            <a:cxnLst/>
            <a:rect l="l" t="t" r="r" b="b"/>
            <a:pathLst>
              <a:path w="162560">
                <a:moveTo>
                  <a:pt x="0" y="0"/>
                </a:moveTo>
                <a:lnTo>
                  <a:pt x="162311" y="0"/>
                </a:lnTo>
              </a:path>
            </a:pathLst>
          </a:custGeom>
          <a:ln w="11953">
            <a:solidFill>
              <a:srgbClr val="000000"/>
            </a:solidFill>
          </a:ln>
        </p:spPr>
        <p:txBody>
          <a:bodyPr wrap="square" lIns="0" tIns="0" rIns="0" bIns="0" rtlCol="0"/>
          <a:lstStyle/>
          <a:p>
            <a:endParaRPr/>
          </a:p>
        </p:txBody>
      </p:sp>
      <p:sp>
        <p:nvSpPr>
          <p:cNvPr id="73" name="object 73"/>
          <p:cNvSpPr txBox="1"/>
          <p:nvPr/>
        </p:nvSpPr>
        <p:spPr>
          <a:xfrm>
            <a:off x="5610733" y="6076441"/>
            <a:ext cx="109855" cy="210820"/>
          </a:xfrm>
          <a:prstGeom prst="rect">
            <a:avLst/>
          </a:prstGeom>
        </p:spPr>
        <p:txBody>
          <a:bodyPr vert="horz" wrap="square" lIns="0" tIns="0" rIns="0" bIns="0" rtlCol="0">
            <a:spAutoFit/>
          </a:bodyPr>
          <a:lstStyle/>
          <a:p>
            <a:pPr marL="12700">
              <a:lnSpc>
                <a:spcPct val="100000"/>
              </a:lnSpc>
            </a:pPr>
            <a:r>
              <a:rPr sz="1300" i="1" spc="10" dirty="0">
                <a:latin typeface="Times New Roman" panose="02020603050405020304"/>
                <a:cs typeface="Times New Roman" panose="02020603050405020304"/>
              </a:rPr>
              <a:t>u</a:t>
            </a:r>
            <a:endParaRPr sz="1300">
              <a:latin typeface="Times New Roman" panose="02020603050405020304"/>
              <a:cs typeface="Times New Roman" panose="02020603050405020304"/>
            </a:endParaRPr>
          </a:p>
        </p:txBody>
      </p:sp>
      <p:sp>
        <p:nvSpPr>
          <p:cNvPr id="74" name="object 74"/>
          <p:cNvSpPr txBox="1"/>
          <p:nvPr/>
        </p:nvSpPr>
        <p:spPr>
          <a:xfrm>
            <a:off x="4778641" y="6276847"/>
            <a:ext cx="277495" cy="210820"/>
          </a:xfrm>
          <a:prstGeom prst="rect">
            <a:avLst/>
          </a:prstGeom>
        </p:spPr>
        <p:txBody>
          <a:bodyPr vert="horz" wrap="square" lIns="0" tIns="0" rIns="0" bIns="0" rtlCol="0">
            <a:spAutoFit/>
          </a:bodyPr>
          <a:lstStyle/>
          <a:p>
            <a:pPr marL="12700">
              <a:lnSpc>
                <a:spcPct val="100000"/>
              </a:lnSpc>
            </a:pPr>
            <a:r>
              <a:rPr sz="1300" i="1" spc="10" dirty="0">
                <a:latin typeface="Times New Roman" panose="02020603050405020304"/>
                <a:cs typeface="Times New Roman" panose="02020603050405020304"/>
              </a:rPr>
              <a:t>odd</a:t>
            </a:r>
            <a:endParaRPr sz="1300">
              <a:latin typeface="Times New Roman" panose="02020603050405020304"/>
              <a:cs typeface="Times New Roman" panose="02020603050405020304"/>
            </a:endParaRPr>
          </a:p>
        </p:txBody>
      </p:sp>
      <p:sp>
        <p:nvSpPr>
          <p:cNvPr id="75" name="object 75"/>
          <p:cNvSpPr txBox="1"/>
          <p:nvPr/>
        </p:nvSpPr>
        <p:spPr>
          <a:xfrm>
            <a:off x="3774313" y="6276847"/>
            <a:ext cx="332740" cy="210820"/>
          </a:xfrm>
          <a:prstGeom prst="rect">
            <a:avLst/>
          </a:prstGeom>
        </p:spPr>
        <p:txBody>
          <a:bodyPr vert="horz" wrap="square" lIns="0" tIns="0" rIns="0" bIns="0" rtlCol="0">
            <a:spAutoFit/>
          </a:bodyPr>
          <a:lstStyle/>
          <a:p>
            <a:pPr marL="12700">
              <a:lnSpc>
                <a:spcPct val="100000"/>
              </a:lnSpc>
            </a:pPr>
            <a:r>
              <a:rPr sz="1300" i="1" spc="5" dirty="0">
                <a:latin typeface="Times New Roman" panose="02020603050405020304"/>
                <a:cs typeface="Times New Roman" panose="02020603050405020304"/>
              </a:rPr>
              <a:t>even</a:t>
            </a:r>
            <a:endParaRPr sz="1300">
              <a:latin typeface="Times New Roman" panose="02020603050405020304"/>
              <a:cs typeface="Times New Roman" panose="02020603050405020304"/>
            </a:endParaRPr>
          </a:p>
        </p:txBody>
      </p:sp>
      <p:sp>
        <p:nvSpPr>
          <p:cNvPr id="76" name="object 76"/>
          <p:cNvSpPr txBox="1"/>
          <p:nvPr/>
        </p:nvSpPr>
        <p:spPr>
          <a:xfrm>
            <a:off x="5060566" y="5894070"/>
            <a:ext cx="862330" cy="571500"/>
          </a:xfrm>
          <a:prstGeom prst="rect">
            <a:avLst/>
          </a:prstGeom>
        </p:spPr>
        <p:txBody>
          <a:bodyPr vert="horz" wrap="square" lIns="0" tIns="0" rIns="0" bIns="0" rtlCol="0">
            <a:spAutoFit/>
          </a:bodyPr>
          <a:lstStyle/>
          <a:p>
            <a:pPr marL="12700">
              <a:lnSpc>
                <a:spcPct val="100000"/>
              </a:lnSpc>
              <a:tabLst>
                <a:tab pos="760730" algn="l"/>
              </a:tabLst>
            </a:pPr>
            <a:r>
              <a:rPr sz="2950" spc="-390" dirty="0">
                <a:latin typeface="Symbol" panose="05050102010706020507"/>
                <a:cs typeface="Symbol" panose="05050102010706020507"/>
              </a:rPr>
              <a:t></a:t>
            </a:r>
            <a:r>
              <a:rPr sz="2250" i="1" spc="95" dirty="0">
                <a:latin typeface="Times New Roman" panose="02020603050405020304"/>
                <a:cs typeface="Times New Roman" panose="02020603050405020304"/>
              </a:rPr>
              <a:t>u</a:t>
            </a:r>
            <a:r>
              <a:rPr sz="2950" spc="-595" dirty="0">
                <a:latin typeface="Symbol" panose="05050102010706020507"/>
                <a:cs typeface="Symbol" panose="05050102010706020507"/>
              </a:rPr>
              <a:t></a:t>
            </a:r>
            <a:r>
              <a:rPr sz="2250" i="1" spc="10" dirty="0">
                <a:latin typeface="Times New Roman" panose="02020603050405020304"/>
                <a:cs typeface="Times New Roman" panose="02020603050405020304"/>
              </a:rPr>
              <a:t>W</a:t>
            </a:r>
            <a:r>
              <a:rPr sz="2250" i="1" dirty="0">
                <a:latin typeface="Times New Roman" panose="02020603050405020304"/>
                <a:cs typeface="Times New Roman" panose="02020603050405020304"/>
              </a:rPr>
              <a:t>	</a:t>
            </a:r>
            <a:r>
              <a:rPr sz="3750" spc="-555" dirty="0">
                <a:latin typeface="Symbol" panose="05050102010706020507"/>
                <a:cs typeface="Symbol" panose="05050102010706020507"/>
              </a:rPr>
              <a:t></a:t>
            </a:r>
            <a:endParaRPr sz="3750">
              <a:latin typeface="Symbol" panose="05050102010706020507"/>
              <a:cs typeface="Symbol" panose="05050102010706020507"/>
            </a:endParaRPr>
          </a:p>
        </p:txBody>
      </p:sp>
      <p:sp>
        <p:nvSpPr>
          <p:cNvPr id="77" name="object 77"/>
          <p:cNvSpPr txBox="1"/>
          <p:nvPr/>
        </p:nvSpPr>
        <p:spPr>
          <a:xfrm>
            <a:off x="5558916" y="6276847"/>
            <a:ext cx="231140" cy="210820"/>
          </a:xfrm>
          <a:prstGeom prst="rect">
            <a:avLst/>
          </a:prstGeom>
        </p:spPr>
        <p:txBody>
          <a:bodyPr vert="horz" wrap="square" lIns="0" tIns="0" rIns="0" bIns="0" rtlCol="0">
            <a:spAutoFit/>
          </a:bodyPr>
          <a:lstStyle/>
          <a:p>
            <a:pPr marL="12700">
              <a:lnSpc>
                <a:spcPct val="100000"/>
              </a:lnSpc>
            </a:pPr>
            <a:r>
              <a:rPr sz="1300" spc="85" dirty="0">
                <a:latin typeface="Times New Roman" panose="02020603050405020304"/>
                <a:cs typeface="Times New Roman" panose="02020603050405020304"/>
              </a:rPr>
              <a:t>2</a:t>
            </a:r>
            <a:r>
              <a:rPr sz="1300" i="1" spc="10" dirty="0">
                <a:latin typeface="Times New Roman" panose="02020603050405020304"/>
                <a:cs typeface="Times New Roman" panose="02020603050405020304"/>
              </a:rPr>
              <a:t>K</a:t>
            </a:r>
            <a:endParaRPr sz="1300">
              <a:latin typeface="Times New Roman" panose="02020603050405020304"/>
              <a:cs typeface="Times New Roman" panose="02020603050405020304"/>
            </a:endParaRPr>
          </a:p>
        </p:txBody>
      </p:sp>
      <p:sp>
        <p:nvSpPr>
          <p:cNvPr id="78" name="object 78"/>
          <p:cNvSpPr txBox="1"/>
          <p:nvPr/>
        </p:nvSpPr>
        <p:spPr>
          <a:xfrm>
            <a:off x="3375025" y="6308597"/>
            <a:ext cx="169545" cy="354965"/>
          </a:xfrm>
          <a:prstGeom prst="rect">
            <a:avLst/>
          </a:prstGeom>
        </p:spPr>
        <p:txBody>
          <a:bodyPr vert="horz" wrap="square" lIns="0" tIns="0" rIns="0" bIns="0" rtlCol="0">
            <a:spAutoFit/>
          </a:bodyPr>
          <a:lstStyle/>
          <a:p>
            <a:pPr marL="12700">
              <a:lnSpc>
                <a:spcPct val="100000"/>
              </a:lnSpc>
            </a:pPr>
            <a:r>
              <a:rPr sz="2250" spc="5" dirty="0">
                <a:latin typeface="Times New Roman" panose="02020603050405020304"/>
                <a:cs typeface="Times New Roman" panose="02020603050405020304"/>
              </a:rPr>
              <a:t>2</a:t>
            </a:r>
            <a:endParaRPr sz="2250">
              <a:latin typeface="Times New Roman" panose="02020603050405020304"/>
              <a:cs typeface="Times New Roman" panose="02020603050405020304"/>
            </a:endParaRPr>
          </a:p>
        </p:txBody>
      </p:sp>
      <p:sp>
        <p:nvSpPr>
          <p:cNvPr id="79" name="object 79"/>
          <p:cNvSpPr txBox="1"/>
          <p:nvPr/>
        </p:nvSpPr>
        <p:spPr>
          <a:xfrm>
            <a:off x="4090542" y="5995670"/>
            <a:ext cx="745490" cy="454025"/>
          </a:xfrm>
          <a:prstGeom prst="rect">
            <a:avLst/>
          </a:prstGeom>
        </p:spPr>
        <p:txBody>
          <a:bodyPr vert="horz" wrap="square" lIns="0" tIns="0" rIns="0" bIns="0" rtlCol="0">
            <a:spAutoFit/>
          </a:bodyPr>
          <a:lstStyle/>
          <a:p>
            <a:pPr marL="12700">
              <a:lnSpc>
                <a:spcPct val="100000"/>
              </a:lnSpc>
            </a:pPr>
            <a:r>
              <a:rPr sz="2950" spc="-390" dirty="0">
                <a:latin typeface="Symbol" panose="05050102010706020507"/>
                <a:cs typeface="Symbol" panose="05050102010706020507"/>
              </a:rPr>
              <a:t></a:t>
            </a:r>
            <a:r>
              <a:rPr sz="2250" i="1" spc="95" dirty="0">
                <a:latin typeface="Times New Roman" panose="02020603050405020304"/>
                <a:cs typeface="Times New Roman" panose="02020603050405020304"/>
              </a:rPr>
              <a:t>u</a:t>
            </a:r>
            <a:r>
              <a:rPr sz="2950" spc="-105" dirty="0">
                <a:latin typeface="Symbol" panose="05050102010706020507"/>
                <a:cs typeface="Symbol" panose="05050102010706020507"/>
              </a:rPr>
              <a:t></a:t>
            </a:r>
            <a:r>
              <a:rPr sz="2250" spc="5" dirty="0">
                <a:latin typeface="Symbol" panose="05050102010706020507"/>
                <a:cs typeface="Symbol" panose="05050102010706020507"/>
              </a:rPr>
              <a:t></a:t>
            </a:r>
            <a:r>
              <a:rPr sz="2250" spc="-22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endParaRPr sz="2250">
              <a:latin typeface="Times New Roman" panose="02020603050405020304"/>
              <a:cs typeface="Times New Roman" panose="02020603050405020304"/>
            </a:endParaRPr>
          </a:p>
        </p:txBody>
      </p:sp>
      <p:sp>
        <p:nvSpPr>
          <p:cNvPr id="80" name="object 80"/>
          <p:cNvSpPr txBox="1"/>
          <p:nvPr/>
        </p:nvSpPr>
        <p:spPr>
          <a:xfrm>
            <a:off x="3142627" y="5894057"/>
            <a:ext cx="688340" cy="57150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r>
              <a:rPr sz="2250" spc="-10" dirty="0">
                <a:latin typeface="Times New Roman" panose="02020603050405020304"/>
                <a:cs typeface="Times New Roman" panose="02020603050405020304"/>
              </a:rPr>
              <a:t> </a:t>
            </a:r>
            <a:r>
              <a:rPr sz="3375" spc="7" baseline="36000" dirty="0">
                <a:latin typeface="Times New Roman" panose="02020603050405020304"/>
                <a:cs typeface="Times New Roman" panose="02020603050405020304"/>
              </a:rPr>
              <a:t>1</a:t>
            </a:r>
            <a:r>
              <a:rPr sz="3375" spc="-352" baseline="36000" dirty="0">
                <a:latin typeface="Times New Roman" panose="02020603050405020304"/>
                <a:cs typeface="Times New Roman" panose="02020603050405020304"/>
              </a:rPr>
              <a:t> </a:t>
            </a:r>
            <a:r>
              <a:rPr sz="3750" spc="-680" dirty="0">
                <a:latin typeface="Symbol" panose="05050102010706020507"/>
                <a:cs typeface="Symbol" panose="05050102010706020507"/>
              </a:rPr>
              <a:t></a:t>
            </a:r>
            <a:r>
              <a:rPr sz="2250" i="1" spc="5" dirty="0">
                <a:latin typeface="Times New Roman" panose="02020603050405020304"/>
                <a:cs typeface="Times New Roman" panose="02020603050405020304"/>
              </a:rPr>
              <a:t>F</a:t>
            </a:r>
            <a:endParaRPr sz="2250">
              <a:latin typeface="Times New Roman" panose="02020603050405020304"/>
              <a:cs typeface="Times New Roman" panose="02020603050405020304"/>
            </a:endParaRPr>
          </a:p>
        </p:txBody>
      </p:sp>
      <p:sp>
        <p:nvSpPr>
          <p:cNvPr id="81" name="object 81"/>
          <p:cNvSpPr/>
          <p:nvPr/>
        </p:nvSpPr>
        <p:spPr>
          <a:xfrm>
            <a:off x="8371205" y="3922776"/>
            <a:ext cx="791845" cy="718820"/>
          </a:xfrm>
          <a:custGeom>
            <a:avLst/>
            <a:gdLst/>
            <a:ahLst/>
            <a:cxnLst/>
            <a:rect l="l" t="t" r="r" b="b"/>
            <a:pathLst>
              <a:path w="791845" h="718820">
                <a:moveTo>
                  <a:pt x="396240" y="0"/>
                </a:moveTo>
                <a:lnTo>
                  <a:pt x="346414" y="2797"/>
                </a:lnTo>
                <a:lnTo>
                  <a:pt x="298470" y="10966"/>
                </a:lnTo>
                <a:lnTo>
                  <a:pt x="252774" y="24170"/>
                </a:lnTo>
                <a:lnTo>
                  <a:pt x="209691" y="42069"/>
                </a:lnTo>
                <a:lnTo>
                  <a:pt x="169589" y="64329"/>
                </a:lnTo>
                <a:lnTo>
                  <a:pt x="132832" y="90611"/>
                </a:lnTo>
                <a:lnTo>
                  <a:pt x="99789" y="120579"/>
                </a:lnTo>
                <a:lnTo>
                  <a:pt x="70824" y="153895"/>
                </a:lnTo>
                <a:lnTo>
                  <a:pt x="46304" y="190222"/>
                </a:lnTo>
                <a:lnTo>
                  <a:pt x="26595" y="229224"/>
                </a:lnTo>
                <a:lnTo>
                  <a:pt x="12064" y="270562"/>
                </a:lnTo>
                <a:lnTo>
                  <a:pt x="3077" y="313900"/>
                </a:lnTo>
                <a:lnTo>
                  <a:pt x="0" y="358902"/>
                </a:lnTo>
                <a:lnTo>
                  <a:pt x="3077" y="404065"/>
                </a:lnTo>
                <a:lnTo>
                  <a:pt x="12064" y="447541"/>
                </a:lnTo>
                <a:lnTo>
                  <a:pt x="26595" y="488994"/>
                </a:lnTo>
                <a:lnTo>
                  <a:pt x="46304" y="528090"/>
                </a:lnTo>
                <a:lnTo>
                  <a:pt x="70824" y="564492"/>
                </a:lnTo>
                <a:lnTo>
                  <a:pt x="99789" y="597867"/>
                </a:lnTo>
                <a:lnTo>
                  <a:pt x="132832" y="627879"/>
                </a:lnTo>
                <a:lnTo>
                  <a:pt x="169589" y="654193"/>
                </a:lnTo>
                <a:lnTo>
                  <a:pt x="209691" y="676473"/>
                </a:lnTo>
                <a:lnTo>
                  <a:pt x="252774" y="694386"/>
                </a:lnTo>
                <a:lnTo>
                  <a:pt x="298470" y="707596"/>
                </a:lnTo>
                <a:lnTo>
                  <a:pt x="346414" y="715767"/>
                </a:lnTo>
                <a:lnTo>
                  <a:pt x="396240" y="718566"/>
                </a:lnTo>
                <a:lnTo>
                  <a:pt x="445902" y="715767"/>
                </a:lnTo>
                <a:lnTo>
                  <a:pt x="493708" y="707596"/>
                </a:lnTo>
                <a:lnTo>
                  <a:pt x="539290" y="694386"/>
                </a:lnTo>
                <a:lnTo>
                  <a:pt x="582278" y="676473"/>
                </a:lnTo>
                <a:lnTo>
                  <a:pt x="622306" y="654193"/>
                </a:lnTo>
                <a:lnTo>
                  <a:pt x="659004" y="627879"/>
                </a:lnTo>
                <a:lnTo>
                  <a:pt x="692003" y="597867"/>
                </a:lnTo>
                <a:lnTo>
                  <a:pt x="720937" y="564492"/>
                </a:lnTo>
                <a:lnTo>
                  <a:pt x="745436" y="528090"/>
                </a:lnTo>
                <a:lnTo>
                  <a:pt x="765131" y="488994"/>
                </a:lnTo>
                <a:lnTo>
                  <a:pt x="779656" y="447541"/>
                </a:lnTo>
                <a:lnTo>
                  <a:pt x="788641" y="404065"/>
                </a:lnTo>
                <a:lnTo>
                  <a:pt x="791718" y="358902"/>
                </a:lnTo>
                <a:lnTo>
                  <a:pt x="788641" y="313900"/>
                </a:lnTo>
                <a:lnTo>
                  <a:pt x="779656" y="270562"/>
                </a:lnTo>
                <a:lnTo>
                  <a:pt x="765131" y="229224"/>
                </a:lnTo>
                <a:lnTo>
                  <a:pt x="745436" y="190222"/>
                </a:lnTo>
                <a:lnTo>
                  <a:pt x="720937" y="153895"/>
                </a:lnTo>
                <a:lnTo>
                  <a:pt x="692003" y="120579"/>
                </a:lnTo>
                <a:lnTo>
                  <a:pt x="659004" y="90611"/>
                </a:lnTo>
                <a:lnTo>
                  <a:pt x="622306" y="64329"/>
                </a:lnTo>
                <a:lnTo>
                  <a:pt x="582278" y="42069"/>
                </a:lnTo>
                <a:lnTo>
                  <a:pt x="539290" y="24170"/>
                </a:lnTo>
                <a:lnTo>
                  <a:pt x="493708" y="10966"/>
                </a:lnTo>
                <a:lnTo>
                  <a:pt x="445902" y="2797"/>
                </a:lnTo>
                <a:lnTo>
                  <a:pt x="396240" y="0"/>
                </a:lnTo>
                <a:close/>
              </a:path>
            </a:pathLst>
          </a:custGeom>
          <a:ln w="19050">
            <a:solidFill>
              <a:srgbClr val="EE2B0A"/>
            </a:solidFill>
          </a:ln>
        </p:spPr>
        <p:txBody>
          <a:bodyPr wrap="square" lIns="0" tIns="0" rIns="0" bIns="0" rtlCol="0"/>
          <a:lstStyle/>
          <a:p>
            <a:endParaRPr/>
          </a:p>
        </p:txBody>
      </p:sp>
      <p:sp>
        <p:nvSpPr>
          <p:cNvPr id="82" name="object 82"/>
          <p:cNvSpPr/>
          <p:nvPr/>
        </p:nvSpPr>
        <p:spPr>
          <a:xfrm>
            <a:off x="7507096" y="4930140"/>
            <a:ext cx="935355" cy="719455"/>
          </a:xfrm>
          <a:custGeom>
            <a:avLst/>
            <a:gdLst/>
            <a:ahLst/>
            <a:cxnLst/>
            <a:rect l="l" t="t" r="r" b="b"/>
            <a:pathLst>
              <a:path w="935354" h="719454">
                <a:moveTo>
                  <a:pt x="467868" y="0"/>
                </a:moveTo>
                <a:lnTo>
                  <a:pt x="413319" y="2427"/>
                </a:lnTo>
                <a:lnTo>
                  <a:pt x="360614" y="9526"/>
                </a:lnTo>
                <a:lnTo>
                  <a:pt x="310106" y="21023"/>
                </a:lnTo>
                <a:lnTo>
                  <a:pt x="262145" y="36647"/>
                </a:lnTo>
                <a:lnTo>
                  <a:pt x="217084" y="56122"/>
                </a:lnTo>
                <a:lnTo>
                  <a:pt x="175273" y="79176"/>
                </a:lnTo>
                <a:lnTo>
                  <a:pt x="137064" y="105537"/>
                </a:lnTo>
                <a:lnTo>
                  <a:pt x="102810" y="134929"/>
                </a:lnTo>
                <a:lnTo>
                  <a:pt x="72860" y="167081"/>
                </a:lnTo>
                <a:lnTo>
                  <a:pt x="47568" y="201718"/>
                </a:lnTo>
                <a:lnTo>
                  <a:pt x="27284" y="238569"/>
                </a:lnTo>
                <a:lnTo>
                  <a:pt x="12360" y="277359"/>
                </a:lnTo>
                <a:lnTo>
                  <a:pt x="3148" y="317815"/>
                </a:lnTo>
                <a:lnTo>
                  <a:pt x="0" y="359664"/>
                </a:lnTo>
                <a:lnTo>
                  <a:pt x="3148" y="401653"/>
                </a:lnTo>
                <a:lnTo>
                  <a:pt x="12360" y="442208"/>
                </a:lnTo>
                <a:lnTo>
                  <a:pt x="27284" y="481061"/>
                </a:lnTo>
                <a:lnTo>
                  <a:pt x="47568" y="517942"/>
                </a:lnTo>
                <a:lnTo>
                  <a:pt x="72860" y="552584"/>
                </a:lnTo>
                <a:lnTo>
                  <a:pt x="102810" y="584718"/>
                </a:lnTo>
                <a:lnTo>
                  <a:pt x="137064" y="614076"/>
                </a:lnTo>
                <a:lnTo>
                  <a:pt x="175273" y="640391"/>
                </a:lnTo>
                <a:lnTo>
                  <a:pt x="217084" y="663392"/>
                </a:lnTo>
                <a:lnTo>
                  <a:pt x="262145" y="682814"/>
                </a:lnTo>
                <a:lnTo>
                  <a:pt x="310106" y="698386"/>
                </a:lnTo>
                <a:lnTo>
                  <a:pt x="360614" y="709841"/>
                </a:lnTo>
                <a:lnTo>
                  <a:pt x="413319" y="716911"/>
                </a:lnTo>
                <a:lnTo>
                  <a:pt x="467868" y="719328"/>
                </a:lnTo>
                <a:lnTo>
                  <a:pt x="522405" y="716911"/>
                </a:lnTo>
                <a:lnTo>
                  <a:pt x="575078" y="709841"/>
                </a:lnTo>
                <a:lnTo>
                  <a:pt x="625539" y="698386"/>
                </a:lnTo>
                <a:lnTo>
                  <a:pt x="673439" y="682814"/>
                </a:lnTo>
                <a:lnTo>
                  <a:pt x="718429" y="663392"/>
                </a:lnTo>
                <a:lnTo>
                  <a:pt x="760162" y="640391"/>
                </a:lnTo>
                <a:lnTo>
                  <a:pt x="798290" y="614076"/>
                </a:lnTo>
                <a:lnTo>
                  <a:pt x="832463" y="584718"/>
                </a:lnTo>
                <a:lnTo>
                  <a:pt x="862335" y="552584"/>
                </a:lnTo>
                <a:lnTo>
                  <a:pt x="887556" y="517942"/>
                </a:lnTo>
                <a:lnTo>
                  <a:pt x="907779" y="481061"/>
                </a:lnTo>
                <a:lnTo>
                  <a:pt x="922655" y="442208"/>
                </a:lnTo>
                <a:lnTo>
                  <a:pt x="931836" y="401653"/>
                </a:lnTo>
                <a:lnTo>
                  <a:pt x="934974" y="359663"/>
                </a:lnTo>
                <a:lnTo>
                  <a:pt x="931836" y="317815"/>
                </a:lnTo>
                <a:lnTo>
                  <a:pt x="922655" y="277359"/>
                </a:lnTo>
                <a:lnTo>
                  <a:pt x="907779" y="238569"/>
                </a:lnTo>
                <a:lnTo>
                  <a:pt x="887556" y="201718"/>
                </a:lnTo>
                <a:lnTo>
                  <a:pt x="862335" y="167081"/>
                </a:lnTo>
                <a:lnTo>
                  <a:pt x="832463" y="134929"/>
                </a:lnTo>
                <a:lnTo>
                  <a:pt x="798290" y="105537"/>
                </a:lnTo>
                <a:lnTo>
                  <a:pt x="760162" y="79176"/>
                </a:lnTo>
                <a:lnTo>
                  <a:pt x="718429" y="56122"/>
                </a:lnTo>
                <a:lnTo>
                  <a:pt x="673439" y="36647"/>
                </a:lnTo>
                <a:lnTo>
                  <a:pt x="625539" y="21023"/>
                </a:lnTo>
                <a:lnTo>
                  <a:pt x="575078" y="9526"/>
                </a:lnTo>
                <a:lnTo>
                  <a:pt x="522405" y="2427"/>
                </a:lnTo>
                <a:lnTo>
                  <a:pt x="467868" y="0"/>
                </a:lnTo>
                <a:close/>
              </a:path>
            </a:pathLst>
          </a:custGeom>
          <a:ln w="19050">
            <a:solidFill>
              <a:srgbClr val="EE2B0A"/>
            </a:solidFill>
          </a:ln>
        </p:spPr>
        <p:txBody>
          <a:bodyPr wrap="square" lIns="0" tIns="0" rIns="0" bIns="0" rtlCol="0"/>
          <a:lstStyle/>
          <a:p>
            <a:endParaRPr/>
          </a:p>
        </p:txBody>
      </p:sp>
      <p:sp>
        <p:nvSpPr>
          <p:cNvPr id="83" name="object 83"/>
          <p:cNvSpPr/>
          <p:nvPr/>
        </p:nvSpPr>
        <p:spPr>
          <a:xfrm>
            <a:off x="8226437" y="4630673"/>
            <a:ext cx="582930" cy="371475"/>
          </a:xfrm>
          <a:custGeom>
            <a:avLst/>
            <a:gdLst/>
            <a:ahLst/>
            <a:cxnLst/>
            <a:rect l="l" t="t" r="r" b="b"/>
            <a:pathLst>
              <a:path w="582929" h="371475">
                <a:moveTo>
                  <a:pt x="73913" y="249936"/>
                </a:moveTo>
                <a:lnTo>
                  <a:pt x="0" y="371094"/>
                </a:lnTo>
                <a:lnTo>
                  <a:pt x="57911" y="365800"/>
                </a:lnTo>
                <a:lnTo>
                  <a:pt x="57911" y="320040"/>
                </a:lnTo>
                <a:lnTo>
                  <a:pt x="66591" y="314615"/>
                </a:lnTo>
                <a:lnTo>
                  <a:pt x="73913" y="249936"/>
                </a:lnTo>
                <a:close/>
              </a:path>
              <a:path w="582929" h="371475">
                <a:moveTo>
                  <a:pt x="66591" y="314615"/>
                </a:moveTo>
                <a:lnTo>
                  <a:pt x="57911" y="320040"/>
                </a:lnTo>
                <a:lnTo>
                  <a:pt x="64769" y="330708"/>
                </a:lnTo>
                <a:lnTo>
                  <a:pt x="66591" y="314615"/>
                </a:lnTo>
                <a:close/>
              </a:path>
              <a:path w="582929" h="371475">
                <a:moveTo>
                  <a:pt x="141731" y="358140"/>
                </a:moveTo>
                <a:lnTo>
                  <a:pt x="79999" y="336136"/>
                </a:lnTo>
                <a:lnTo>
                  <a:pt x="71627" y="341376"/>
                </a:lnTo>
                <a:lnTo>
                  <a:pt x="57911" y="320040"/>
                </a:lnTo>
                <a:lnTo>
                  <a:pt x="57911" y="365800"/>
                </a:lnTo>
                <a:lnTo>
                  <a:pt x="141731" y="358140"/>
                </a:lnTo>
                <a:close/>
              </a:path>
              <a:path w="582929" h="371475">
                <a:moveTo>
                  <a:pt x="582929" y="21336"/>
                </a:moveTo>
                <a:lnTo>
                  <a:pt x="569975" y="0"/>
                </a:lnTo>
                <a:lnTo>
                  <a:pt x="66591" y="314615"/>
                </a:lnTo>
                <a:lnTo>
                  <a:pt x="64769" y="330708"/>
                </a:lnTo>
                <a:lnTo>
                  <a:pt x="79999" y="336136"/>
                </a:lnTo>
                <a:lnTo>
                  <a:pt x="582929" y="21336"/>
                </a:lnTo>
                <a:close/>
              </a:path>
              <a:path w="582929" h="371475">
                <a:moveTo>
                  <a:pt x="79999" y="336136"/>
                </a:moveTo>
                <a:lnTo>
                  <a:pt x="64769" y="330708"/>
                </a:lnTo>
                <a:lnTo>
                  <a:pt x="71627" y="341376"/>
                </a:lnTo>
                <a:lnTo>
                  <a:pt x="79999" y="336136"/>
                </a:lnTo>
                <a:close/>
              </a:path>
            </a:pathLst>
          </a:custGeom>
          <a:solidFill>
            <a:srgbClr val="EE2B0A"/>
          </a:solidFill>
        </p:spPr>
        <p:txBody>
          <a:bodyPr wrap="square" lIns="0" tIns="0" rIns="0" bIns="0" rtlCol="0"/>
          <a:lstStyle/>
          <a:p>
            <a:endParaRPr/>
          </a:p>
        </p:txBody>
      </p:sp>
      <p:sp>
        <p:nvSpPr>
          <p:cNvPr id="84" name="object 84"/>
          <p:cNvSpPr/>
          <p:nvPr/>
        </p:nvSpPr>
        <p:spPr>
          <a:xfrm>
            <a:off x="4914785" y="3922776"/>
            <a:ext cx="864235" cy="718820"/>
          </a:xfrm>
          <a:custGeom>
            <a:avLst/>
            <a:gdLst/>
            <a:ahLst/>
            <a:cxnLst/>
            <a:rect l="l" t="t" r="r" b="b"/>
            <a:pathLst>
              <a:path w="864235" h="718820">
                <a:moveTo>
                  <a:pt x="432053" y="0"/>
                </a:moveTo>
                <a:lnTo>
                  <a:pt x="381687" y="2415"/>
                </a:lnTo>
                <a:lnTo>
                  <a:pt x="333022" y="9483"/>
                </a:lnTo>
                <a:lnTo>
                  <a:pt x="286383" y="20933"/>
                </a:lnTo>
                <a:lnTo>
                  <a:pt x="242096" y="36496"/>
                </a:lnTo>
                <a:lnTo>
                  <a:pt x="200484" y="55900"/>
                </a:lnTo>
                <a:lnTo>
                  <a:pt x="161872" y="78876"/>
                </a:lnTo>
                <a:lnTo>
                  <a:pt x="126587" y="105156"/>
                </a:lnTo>
                <a:lnTo>
                  <a:pt x="94952" y="134467"/>
                </a:lnTo>
                <a:lnTo>
                  <a:pt x="67292" y="166541"/>
                </a:lnTo>
                <a:lnTo>
                  <a:pt x="43933" y="201108"/>
                </a:lnTo>
                <a:lnTo>
                  <a:pt x="25200" y="237897"/>
                </a:lnTo>
                <a:lnTo>
                  <a:pt x="11416" y="276639"/>
                </a:lnTo>
                <a:lnTo>
                  <a:pt x="2908" y="317064"/>
                </a:lnTo>
                <a:lnTo>
                  <a:pt x="0" y="358902"/>
                </a:lnTo>
                <a:lnTo>
                  <a:pt x="2908" y="400891"/>
                </a:lnTo>
                <a:lnTo>
                  <a:pt x="11416" y="441446"/>
                </a:lnTo>
                <a:lnTo>
                  <a:pt x="25200" y="480299"/>
                </a:lnTo>
                <a:lnTo>
                  <a:pt x="43933" y="517180"/>
                </a:lnTo>
                <a:lnTo>
                  <a:pt x="67292" y="551822"/>
                </a:lnTo>
                <a:lnTo>
                  <a:pt x="94952" y="583956"/>
                </a:lnTo>
                <a:lnTo>
                  <a:pt x="126587" y="613314"/>
                </a:lnTo>
                <a:lnTo>
                  <a:pt x="161872" y="639629"/>
                </a:lnTo>
                <a:lnTo>
                  <a:pt x="200484" y="662630"/>
                </a:lnTo>
                <a:lnTo>
                  <a:pt x="242096" y="682052"/>
                </a:lnTo>
                <a:lnTo>
                  <a:pt x="286383" y="697624"/>
                </a:lnTo>
                <a:lnTo>
                  <a:pt x="333022" y="709079"/>
                </a:lnTo>
                <a:lnTo>
                  <a:pt x="381687" y="716149"/>
                </a:lnTo>
                <a:lnTo>
                  <a:pt x="432053" y="718566"/>
                </a:lnTo>
                <a:lnTo>
                  <a:pt x="482420" y="716149"/>
                </a:lnTo>
                <a:lnTo>
                  <a:pt x="531085" y="709079"/>
                </a:lnTo>
                <a:lnTo>
                  <a:pt x="577724" y="697624"/>
                </a:lnTo>
                <a:lnTo>
                  <a:pt x="622011" y="682052"/>
                </a:lnTo>
                <a:lnTo>
                  <a:pt x="663623" y="662630"/>
                </a:lnTo>
                <a:lnTo>
                  <a:pt x="702235" y="639629"/>
                </a:lnTo>
                <a:lnTo>
                  <a:pt x="737520" y="613314"/>
                </a:lnTo>
                <a:lnTo>
                  <a:pt x="769155" y="583956"/>
                </a:lnTo>
                <a:lnTo>
                  <a:pt x="796815" y="551822"/>
                </a:lnTo>
                <a:lnTo>
                  <a:pt x="820174" y="517180"/>
                </a:lnTo>
                <a:lnTo>
                  <a:pt x="838907" y="480299"/>
                </a:lnTo>
                <a:lnTo>
                  <a:pt x="852691" y="441446"/>
                </a:lnTo>
                <a:lnTo>
                  <a:pt x="861199" y="400891"/>
                </a:lnTo>
                <a:lnTo>
                  <a:pt x="864107" y="358902"/>
                </a:lnTo>
                <a:lnTo>
                  <a:pt x="861199" y="317064"/>
                </a:lnTo>
                <a:lnTo>
                  <a:pt x="852691" y="276639"/>
                </a:lnTo>
                <a:lnTo>
                  <a:pt x="838907" y="237897"/>
                </a:lnTo>
                <a:lnTo>
                  <a:pt x="820174" y="201108"/>
                </a:lnTo>
                <a:lnTo>
                  <a:pt x="796815" y="166541"/>
                </a:lnTo>
                <a:lnTo>
                  <a:pt x="769155" y="134467"/>
                </a:lnTo>
                <a:lnTo>
                  <a:pt x="737520" y="105155"/>
                </a:lnTo>
                <a:lnTo>
                  <a:pt x="702235" y="78876"/>
                </a:lnTo>
                <a:lnTo>
                  <a:pt x="663623" y="55900"/>
                </a:lnTo>
                <a:lnTo>
                  <a:pt x="622011" y="36496"/>
                </a:lnTo>
                <a:lnTo>
                  <a:pt x="577724" y="20933"/>
                </a:lnTo>
                <a:lnTo>
                  <a:pt x="531085" y="9483"/>
                </a:lnTo>
                <a:lnTo>
                  <a:pt x="482420" y="2415"/>
                </a:lnTo>
                <a:lnTo>
                  <a:pt x="432053" y="0"/>
                </a:lnTo>
                <a:close/>
              </a:path>
            </a:pathLst>
          </a:custGeom>
          <a:ln w="19049">
            <a:solidFill>
              <a:srgbClr val="EE2B0A"/>
            </a:solidFill>
          </a:ln>
        </p:spPr>
        <p:txBody>
          <a:bodyPr wrap="square" lIns="0" tIns="0" rIns="0" bIns="0" rtlCol="0"/>
          <a:lstStyle/>
          <a:p>
            <a:endParaRPr/>
          </a:p>
        </p:txBody>
      </p:sp>
      <p:sp>
        <p:nvSpPr>
          <p:cNvPr id="85" name="object 85"/>
          <p:cNvSpPr/>
          <p:nvPr/>
        </p:nvSpPr>
        <p:spPr>
          <a:xfrm>
            <a:off x="4770767" y="5073396"/>
            <a:ext cx="647700" cy="576580"/>
          </a:xfrm>
          <a:custGeom>
            <a:avLst/>
            <a:gdLst/>
            <a:ahLst/>
            <a:cxnLst/>
            <a:rect l="l" t="t" r="r" b="b"/>
            <a:pathLst>
              <a:path w="647700" h="576579">
                <a:moveTo>
                  <a:pt x="323850" y="0"/>
                </a:moveTo>
                <a:lnTo>
                  <a:pt x="271268" y="3765"/>
                </a:lnTo>
                <a:lnTo>
                  <a:pt x="221406" y="14666"/>
                </a:lnTo>
                <a:lnTo>
                  <a:pt x="174928" y="32116"/>
                </a:lnTo>
                <a:lnTo>
                  <a:pt x="132496" y="55522"/>
                </a:lnTo>
                <a:lnTo>
                  <a:pt x="94773" y="84296"/>
                </a:lnTo>
                <a:lnTo>
                  <a:pt x="62423" y="117847"/>
                </a:lnTo>
                <a:lnTo>
                  <a:pt x="36107" y="155587"/>
                </a:lnTo>
                <a:lnTo>
                  <a:pt x="16489" y="196925"/>
                </a:lnTo>
                <a:lnTo>
                  <a:pt x="4232" y="241271"/>
                </a:lnTo>
                <a:lnTo>
                  <a:pt x="0" y="288035"/>
                </a:lnTo>
                <a:lnTo>
                  <a:pt x="4232" y="334800"/>
                </a:lnTo>
                <a:lnTo>
                  <a:pt x="16489" y="379146"/>
                </a:lnTo>
                <a:lnTo>
                  <a:pt x="36107" y="420484"/>
                </a:lnTo>
                <a:lnTo>
                  <a:pt x="62423" y="458224"/>
                </a:lnTo>
                <a:lnTo>
                  <a:pt x="94773" y="491775"/>
                </a:lnTo>
                <a:lnTo>
                  <a:pt x="132496" y="520549"/>
                </a:lnTo>
                <a:lnTo>
                  <a:pt x="174928" y="543955"/>
                </a:lnTo>
                <a:lnTo>
                  <a:pt x="221406" y="561405"/>
                </a:lnTo>
                <a:lnTo>
                  <a:pt x="271268" y="572306"/>
                </a:lnTo>
                <a:lnTo>
                  <a:pt x="323850" y="576071"/>
                </a:lnTo>
                <a:lnTo>
                  <a:pt x="376246" y="572306"/>
                </a:lnTo>
                <a:lnTo>
                  <a:pt x="426000" y="561405"/>
                </a:lnTo>
                <a:lnTo>
                  <a:pt x="472435" y="543955"/>
                </a:lnTo>
                <a:lnTo>
                  <a:pt x="514874" y="520549"/>
                </a:lnTo>
                <a:lnTo>
                  <a:pt x="552640" y="491775"/>
                </a:lnTo>
                <a:lnTo>
                  <a:pt x="585057" y="458224"/>
                </a:lnTo>
                <a:lnTo>
                  <a:pt x="611448" y="420484"/>
                </a:lnTo>
                <a:lnTo>
                  <a:pt x="631137" y="379146"/>
                </a:lnTo>
                <a:lnTo>
                  <a:pt x="643446" y="334800"/>
                </a:lnTo>
                <a:lnTo>
                  <a:pt x="647700" y="288035"/>
                </a:lnTo>
                <a:lnTo>
                  <a:pt x="643446" y="241271"/>
                </a:lnTo>
                <a:lnTo>
                  <a:pt x="631137" y="196925"/>
                </a:lnTo>
                <a:lnTo>
                  <a:pt x="611448" y="155587"/>
                </a:lnTo>
                <a:lnTo>
                  <a:pt x="585057" y="117847"/>
                </a:lnTo>
                <a:lnTo>
                  <a:pt x="552640" y="84296"/>
                </a:lnTo>
                <a:lnTo>
                  <a:pt x="514874" y="55522"/>
                </a:lnTo>
                <a:lnTo>
                  <a:pt x="472435" y="32116"/>
                </a:lnTo>
                <a:lnTo>
                  <a:pt x="426000" y="14666"/>
                </a:lnTo>
                <a:lnTo>
                  <a:pt x="376246" y="3765"/>
                </a:lnTo>
                <a:lnTo>
                  <a:pt x="323850" y="0"/>
                </a:lnTo>
                <a:close/>
              </a:path>
            </a:pathLst>
          </a:custGeom>
          <a:ln w="19050">
            <a:solidFill>
              <a:srgbClr val="EE2B0A"/>
            </a:solidFill>
          </a:ln>
        </p:spPr>
        <p:txBody>
          <a:bodyPr wrap="square" lIns="0" tIns="0" rIns="0" bIns="0" rtlCol="0"/>
          <a:lstStyle/>
          <a:p>
            <a:endParaRPr/>
          </a:p>
        </p:txBody>
      </p:sp>
      <p:sp>
        <p:nvSpPr>
          <p:cNvPr id="86" name="object 86"/>
          <p:cNvSpPr/>
          <p:nvPr/>
        </p:nvSpPr>
        <p:spPr>
          <a:xfrm>
            <a:off x="5059565" y="4634484"/>
            <a:ext cx="298450" cy="439420"/>
          </a:xfrm>
          <a:custGeom>
            <a:avLst/>
            <a:gdLst/>
            <a:ahLst/>
            <a:cxnLst/>
            <a:rect l="l" t="t" r="r" b="b"/>
            <a:pathLst>
              <a:path w="298450" h="439420">
                <a:moveTo>
                  <a:pt x="36870" y="359603"/>
                </a:moveTo>
                <a:lnTo>
                  <a:pt x="17525" y="297941"/>
                </a:lnTo>
                <a:lnTo>
                  <a:pt x="0" y="438911"/>
                </a:lnTo>
                <a:lnTo>
                  <a:pt x="31241" y="420976"/>
                </a:lnTo>
                <a:lnTo>
                  <a:pt x="31241" y="368045"/>
                </a:lnTo>
                <a:lnTo>
                  <a:pt x="36870" y="359603"/>
                </a:lnTo>
                <a:close/>
              </a:path>
              <a:path w="298450" h="439420">
                <a:moveTo>
                  <a:pt x="41758" y="375181"/>
                </a:moveTo>
                <a:lnTo>
                  <a:pt x="36870" y="359603"/>
                </a:lnTo>
                <a:lnTo>
                  <a:pt x="31241" y="368045"/>
                </a:lnTo>
                <a:lnTo>
                  <a:pt x="41758" y="375181"/>
                </a:lnTo>
                <a:close/>
              </a:path>
              <a:path w="298450" h="439420">
                <a:moveTo>
                  <a:pt x="123443" y="368045"/>
                </a:moveTo>
                <a:lnTo>
                  <a:pt x="58162" y="374147"/>
                </a:lnTo>
                <a:lnTo>
                  <a:pt x="52577" y="382523"/>
                </a:lnTo>
                <a:lnTo>
                  <a:pt x="42403" y="375619"/>
                </a:lnTo>
                <a:lnTo>
                  <a:pt x="41909" y="375665"/>
                </a:lnTo>
                <a:lnTo>
                  <a:pt x="41758" y="375181"/>
                </a:lnTo>
                <a:lnTo>
                  <a:pt x="31241" y="368045"/>
                </a:lnTo>
                <a:lnTo>
                  <a:pt x="31241" y="420976"/>
                </a:lnTo>
                <a:lnTo>
                  <a:pt x="123443" y="368045"/>
                </a:lnTo>
                <a:close/>
              </a:path>
              <a:path w="298450" h="439420">
                <a:moveTo>
                  <a:pt x="297941" y="14477"/>
                </a:moveTo>
                <a:lnTo>
                  <a:pt x="276605" y="0"/>
                </a:lnTo>
                <a:lnTo>
                  <a:pt x="36870" y="359603"/>
                </a:lnTo>
                <a:lnTo>
                  <a:pt x="41758" y="375181"/>
                </a:lnTo>
                <a:lnTo>
                  <a:pt x="42403" y="375619"/>
                </a:lnTo>
                <a:lnTo>
                  <a:pt x="58162" y="374147"/>
                </a:lnTo>
                <a:lnTo>
                  <a:pt x="297941" y="14477"/>
                </a:lnTo>
                <a:close/>
              </a:path>
              <a:path w="298450" h="439420">
                <a:moveTo>
                  <a:pt x="58162" y="374147"/>
                </a:moveTo>
                <a:lnTo>
                  <a:pt x="42403" y="375619"/>
                </a:lnTo>
                <a:lnTo>
                  <a:pt x="52577" y="382523"/>
                </a:lnTo>
                <a:lnTo>
                  <a:pt x="58162" y="374147"/>
                </a:lnTo>
                <a:close/>
              </a:path>
            </a:pathLst>
          </a:custGeom>
          <a:solidFill>
            <a:srgbClr val="EE2B0A"/>
          </a:solidFill>
        </p:spPr>
        <p:txBody>
          <a:bodyPr wrap="square" lIns="0" tIns="0" rIns="0" bIns="0" rtlCol="0"/>
          <a:lstStyle/>
          <a:p>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12925" y="959865"/>
            <a:ext cx="3898265" cy="1478280"/>
          </a:xfrm>
          <a:prstGeom prst="rect">
            <a:avLst/>
          </a:prstGeom>
        </p:spPr>
        <p:txBody>
          <a:bodyPr vert="horz" wrap="square" lIns="0" tIns="0" rIns="0" bIns="0" rtlCol="0">
            <a:spAutoFit/>
          </a:bodyPr>
          <a:lstStyle/>
          <a:p>
            <a:pPr marL="12700" indent="12700">
              <a:lnSpc>
                <a:spcPct val="10000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a:p>
            <a:pPr>
              <a:lnSpc>
                <a:spcPct val="100000"/>
              </a:lnSpc>
              <a:spcBef>
                <a:spcPts val="25"/>
              </a:spcBef>
            </a:pPr>
            <a:endParaRPr sz="3500">
              <a:latin typeface="Times New Roman" panose="02020603050405020304"/>
              <a:cs typeface="Times New Roman" panose="02020603050405020304"/>
            </a:endParaRPr>
          </a:p>
          <a:p>
            <a:pPr marL="12700">
              <a:lnSpc>
                <a:spcPts val="3750"/>
              </a:lnSpc>
            </a:pPr>
            <a:r>
              <a:rPr sz="3200" spc="-5" dirty="0">
                <a:latin typeface="新宋体" panose="02010609030101010101" charset="-122"/>
                <a:cs typeface="新宋体" panose="02010609030101010101" charset="-122"/>
              </a:rPr>
              <a:t>得到FFT的第二个公式</a:t>
            </a:r>
            <a:endParaRPr sz="3200">
              <a:latin typeface="新宋体" panose="02010609030101010101" charset="-122"/>
              <a:cs typeface="新宋体" panose="02010609030101010101" charset="-122"/>
            </a:endParaRPr>
          </a:p>
        </p:txBody>
      </p:sp>
      <p:sp>
        <p:nvSpPr>
          <p:cNvPr id="6" name="object 6"/>
          <p:cNvSpPr txBox="1"/>
          <p:nvPr/>
        </p:nvSpPr>
        <p:spPr>
          <a:xfrm>
            <a:off x="1812925" y="4888763"/>
            <a:ext cx="7539990" cy="963930"/>
          </a:xfrm>
          <a:prstGeom prst="rect">
            <a:avLst/>
          </a:prstGeom>
        </p:spPr>
        <p:txBody>
          <a:bodyPr vert="horz" wrap="square" lIns="0" tIns="0" rIns="0" bIns="0" rtlCol="0">
            <a:spAutoFit/>
          </a:bodyPr>
          <a:lstStyle/>
          <a:p>
            <a:pPr marL="12700" marR="5080">
              <a:lnSpc>
                <a:spcPct val="100000"/>
              </a:lnSpc>
            </a:pPr>
            <a:r>
              <a:rPr sz="3200" spc="-5" dirty="0">
                <a:latin typeface="新宋体" panose="02010609030101010101" charset="-122"/>
                <a:cs typeface="新宋体" panose="02010609030101010101" charset="-122"/>
              </a:rPr>
              <a:t>该公式说明F(u＋K)可以通过奇部和偶部之 差来计算</a:t>
            </a:r>
            <a:endParaRPr sz="3200">
              <a:latin typeface="新宋体" panose="02010609030101010101" charset="-122"/>
              <a:cs typeface="新宋体" panose="02010609030101010101" charset="-122"/>
            </a:endParaRPr>
          </a:p>
        </p:txBody>
      </p:sp>
      <p:sp>
        <p:nvSpPr>
          <p:cNvPr id="7" name="object 7"/>
          <p:cNvSpPr/>
          <p:nvPr/>
        </p:nvSpPr>
        <p:spPr>
          <a:xfrm>
            <a:off x="4693805" y="3703320"/>
            <a:ext cx="210820" cy="0"/>
          </a:xfrm>
          <a:custGeom>
            <a:avLst/>
            <a:gdLst/>
            <a:ahLst/>
            <a:cxnLst/>
            <a:rect l="l" t="t" r="r" b="b"/>
            <a:pathLst>
              <a:path w="210820">
                <a:moveTo>
                  <a:pt x="0" y="0"/>
                </a:moveTo>
                <a:lnTo>
                  <a:pt x="210311" y="0"/>
                </a:lnTo>
              </a:path>
            </a:pathLst>
          </a:custGeom>
          <a:ln w="14503">
            <a:solidFill>
              <a:srgbClr val="000000"/>
            </a:solidFill>
          </a:ln>
        </p:spPr>
        <p:txBody>
          <a:bodyPr wrap="square" lIns="0" tIns="0" rIns="0" bIns="0" rtlCol="0"/>
          <a:lstStyle/>
          <a:p>
            <a:endParaRPr/>
          </a:p>
        </p:txBody>
      </p:sp>
      <p:sp>
        <p:nvSpPr>
          <p:cNvPr id="8" name="object 8"/>
          <p:cNvSpPr txBox="1"/>
          <p:nvPr/>
        </p:nvSpPr>
        <p:spPr>
          <a:xfrm>
            <a:off x="7618348" y="3430778"/>
            <a:ext cx="101600" cy="243204"/>
          </a:xfrm>
          <a:prstGeom prst="rect">
            <a:avLst/>
          </a:prstGeom>
        </p:spPr>
        <p:txBody>
          <a:bodyPr vert="horz" wrap="square" lIns="0" tIns="0" rIns="0" bIns="0" rtlCol="0">
            <a:spAutoFit/>
          </a:bodyPr>
          <a:lstStyle/>
          <a:p>
            <a:pPr>
              <a:lnSpc>
                <a:spcPts val="1915"/>
              </a:lnSpc>
            </a:pPr>
            <a:r>
              <a:rPr sz="1600" i="1" dirty="0">
                <a:latin typeface="Times New Roman" panose="02020603050405020304"/>
                <a:cs typeface="Times New Roman" panose="02020603050405020304"/>
              </a:rPr>
              <a:t>u</a:t>
            </a:r>
            <a:endParaRPr sz="1600">
              <a:latin typeface="Times New Roman" panose="02020603050405020304"/>
              <a:cs typeface="Times New Roman" panose="02020603050405020304"/>
            </a:endParaRPr>
          </a:p>
        </p:txBody>
      </p:sp>
      <p:sp>
        <p:nvSpPr>
          <p:cNvPr id="9" name="object 9"/>
          <p:cNvSpPr txBox="1"/>
          <p:nvPr/>
        </p:nvSpPr>
        <p:spPr>
          <a:xfrm>
            <a:off x="6538594" y="3673855"/>
            <a:ext cx="304800" cy="243204"/>
          </a:xfrm>
          <a:prstGeom prst="rect">
            <a:avLst/>
          </a:prstGeom>
        </p:spPr>
        <p:txBody>
          <a:bodyPr vert="horz" wrap="square" lIns="0" tIns="0" rIns="0" bIns="0" rtlCol="0">
            <a:spAutoFit/>
          </a:bodyPr>
          <a:lstStyle/>
          <a:p>
            <a:pPr>
              <a:lnSpc>
                <a:spcPts val="1915"/>
              </a:lnSpc>
            </a:pPr>
            <a:r>
              <a:rPr sz="1600" i="1" dirty="0">
                <a:latin typeface="Times New Roman" panose="02020603050405020304"/>
                <a:cs typeface="Times New Roman" panose="02020603050405020304"/>
              </a:rPr>
              <a:t>odd</a:t>
            </a:r>
            <a:endParaRPr sz="1600">
              <a:latin typeface="Times New Roman" panose="02020603050405020304"/>
              <a:cs typeface="Times New Roman" panose="02020603050405020304"/>
            </a:endParaRPr>
          </a:p>
        </p:txBody>
      </p:sp>
      <p:sp>
        <p:nvSpPr>
          <p:cNvPr id="10" name="object 10"/>
          <p:cNvSpPr txBox="1"/>
          <p:nvPr/>
        </p:nvSpPr>
        <p:spPr>
          <a:xfrm>
            <a:off x="5234813" y="3673855"/>
            <a:ext cx="372745" cy="243204"/>
          </a:xfrm>
          <a:prstGeom prst="rect">
            <a:avLst/>
          </a:prstGeom>
        </p:spPr>
        <p:txBody>
          <a:bodyPr vert="horz" wrap="square" lIns="0" tIns="0" rIns="0" bIns="0" rtlCol="0">
            <a:spAutoFit/>
          </a:bodyPr>
          <a:lstStyle/>
          <a:p>
            <a:pPr>
              <a:lnSpc>
                <a:spcPts val="1915"/>
              </a:lnSpc>
            </a:pPr>
            <a:r>
              <a:rPr sz="1600" i="1" dirty="0">
                <a:latin typeface="Times New Roman" panose="02020603050405020304"/>
                <a:cs typeface="Times New Roman" panose="02020603050405020304"/>
              </a:rPr>
              <a:t>even</a:t>
            </a:r>
            <a:endParaRPr sz="1600">
              <a:latin typeface="Times New Roman" panose="02020603050405020304"/>
              <a:cs typeface="Times New Roman" panose="02020603050405020304"/>
            </a:endParaRPr>
          </a:p>
        </p:txBody>
      </p:sp>
      <p:sp>
        <p:nvSpPr>
          <p:cNvPr id="11" name="object 11"/>
          <p:cNvSpPr txBox="1"/>
          <p:nvPr/>
        </p:nvSpPr>
        <p:spPr>
          <a:xfrm>
            <a:off x="6905104" y="3212338"/>
            <a:ext cx="1084580" cy="678180"/>
          </a:xfrm>
          <a:prstGeom prst="rect">
            <a:avLst/>
          </a:prstGeom>
        </p:spPr>
        <p:txBody>
          <a:bodyPr vert="horz" wrap="square" lIns="0" tIns="0" rIns="0" bIns="0" rtlCol="0">
            <a:spAutoFit/>
          </a:bodyPr>
          <a:lstStyle/>
          <a:p>
            <a:pPr>
              <a:lnSpc>
                <a:spcPts val="5335"/>
              </a:lnSpc>
              <a:tabLst>
                <a:tab pos="969010" algn="l"/>
              </a:tabLst>
            </a:pPr>
            <a:r>
              <a:rPr sz="3600" spc="-434" dirty="0">
                <a:latin typeface="Symbol" panose="05050102010706020507"/>
                <a:cs typeface="Symbol" panose="05050102010706020507"/>
              </a:rPr>
              <a:t></a:t>
            </a:r>
            <a:r>
              <a:rPr sz="2750" i="1" spc="204" dirty="0">
                <a:latin typeface="Times New Roman" panose="02020603050405020304"/>
                <a:cs typeface="Times New Roman" panose="02020603050405020304"/>
              </a:rPr>
              <a:t>u</a:t>
            </a:r>
            <a:r>
              <a:rPr sz="3600" spc="-705" dirty="0">
                <a:latin typeface="Symbol" panose="05050102010706020507"/>
                <a:cs typeface="Symbol" panose="05050102010706020507"/>
              </a:rPr>
              <a:t></a:t>
            </a:r>
            <a:r>
              <a:rPr sz="2750" i="1" spc="-10" dirty="0">
                <a:latin typeface="Times New Roman" panose="02020603050405020304"/>
                <a:cs typeface="Times New Roman" panose="02020603050405020304"/>
              </a:rPr>
              <a:t>W</a:t>
            </a:r>
            <a:r>
              <a:rPr sz="2750" i="1" dirty="0">
                <a:latin typeface="Times New Roman" panose="02020603050405020304"/>
                <a:cs typeface="Times New Roman" panose="02020603050405020304"/>
              </a:rPr>
              <a:t>	</a:t>
            </a:r>
            <a:r>
              <a:rPr sz="4550" spc="-615" dirty="0">
                <a:latin typeface="Symbol" panose="05050102010706020507"/>
                <a:cs typeface="Symbol" panose="05050102010706020507"/>
              </a:rPr>
              <a:t></a:t>
            </a:r>
            <a:endParaRPr sz="4550">
              <a:latin typeface="Symbol" panose="05050102010706020507"/>
              <a:cs typeface="Symbol" panose="05050102010706020507"/>
            </a:endParaRPr>
          </a:p>
        </p:txBody>
      </p:sp>
      <p:sp>
        <p:nvSpPr>
          <p:cNvPr id="12" name="object 12"/>
          <p:cNvSpPr txBox="1"/>
          <p:nvPr/>
        </p:nvSpPr>
        <p:spPr>
          <a:xfrm>
            <a:off x="7551293" y="3673855"/>
            <a:ext cx="257810" cy="243204"/>
          </a:xfrm>
          <a:prstGeom prst="rect">
            <a:avLst/>
          </a:prstGeom>
        </p:spPr>
        <p:txBody>
          <a:bodyPr vert="horz" wrap="square" lIns="0" tIns="0" rIns="0" bIns="0" rtlCol="0">
            <a:spAutoFit/>
          </a:bodyPr>
          <a:lstStyle/>
          <a:p>
            <a:pPr>
              <a:lnSpc>
                <a:spcPts val="1915"/>
              </a:lnSpc>
            </a:pPr>
            <a:r>
              <a:rPr sz="1600" dirty="0">
                <a:latin typeface="Times New Roman" panose="02020603050405020304"/>
                <a:cs typeface="Times New Roman" panose="02020603050405020304"/>
              </a:rPr>
              <a:t>2</a:t>
            </a:r>
            <a:r>
              <a:rPr sz="1600" spc="-240" dirty="0">
                <a:latin typeface="Times New Roman" panose="02020603050405020304"/>
                <a:cs typeface="Times New Roman" panose="02020603050405020304"/>
              </a:rPr>
              <a:t> </a:t>
            </a:r>
            <a:r>
              <a:rPr sz="1600" i="1" dirty="0">
                <a:latin typeface="Times New Roman" panose="02020603050405020304"/>
                <a:cs typeface="Times New Roman" panose="02020603050405020304"/>
              </a:rPr>
              <a:t>K</a:t>
            </a:r>
            <a:endParaRPr sz="1600">
              <a:latin typeface="Times New Roman" panose="02020603050405020304"/>
              <a:cs typeface="Times New Roman" panose="02020603050405020304"/>
            </a:endParaRPr>
          </a:p>
        </p:txBody>
      </p:sp>
      <p:sp>
        <p:nvSpPr>
          <p:cNvPr id="13" name="object 13"/>
          <p:cNvSpPr txBox="1"/>
          <p:nvPr/>
        </p:nvSpPr>
        <p:spPr>
          <a:xfrm>
            <a:off x="4717415" y="3712971"/>
            <a:ext cx="174625" cy="417830"/>
          </a:xfrm>
          <a:prstGeom prst="rect">
            <a:avLst/>
          </a:prstGeom>
        </p:spPr>
        <p:txBody>
          <a:bodyPr vert="horz" wrap="square" lIns="0" tIns="0" rIns="0" bIns="0" rtlCol="0">
            <a:spAutoFit/>
          </a:bodyPr>
          <a:lstStyle/>
          <a:p>
            <a:pPr>
              <a:lnSpc>
                <a:spcPts val="3285"/>
              </a:lnSpc>
            </a:pPr>
            <a:r>
              <a:rPr sz="2750" spc="-5" dirty="0">
                <a:latin typeface="Times New Roman" panose="02020603050405020304"/>
                <a:cs typeface="Times New Roman" panose="02020603050405020304"/>
              </a:rPr>
              <a:t>2</a:t>
            </a:r>
            <a:endParaRPr sz="2750">
              <a:latin typeface="Times New Roman" panose="02020603050405020304"/>
              <a:cs typeface="Times New Roman" panose="02020603050405020304"/>
            </a:endParaRPr>
          </a:p>
        </p:txBody>
      </p:sp>
      <p:sp>
        <p:nvSpPr>
          <p:cNvPr id="14" name="object 14"/>
          <p:cNvSpPr txBox="1"/>
          <p:nvPr/>
        </p:nvSpPr>
        <p:spPr>
          <a:xfrm>
            <a:off x="5645530" y="3332988"/>
            <a:ext cx="919480" cy="537845"/>
          </a:xfrm>
          <a:prstGeom prst="rect">
            <a:avLst/>
          </a:prstGeom>
        </p:spPr>
        <p:txBody>
          <a:bodyPr vert="horz" wrap="square" lIns="0" tIns="0" rIns="0" bIns="0" rtlCol="0">
            <a:spAutoFit/>
          </a:bodyPr>
          <a:lstStyle/>
          <a:p>
            <a:pPr>
              <a:lnSpc>
                <a:spcPts val="4230"/>
              </a:lnSpc>
            </a:pPr>
            <a:r>
              <a:rPr sz="3600" spc="-434" dirty="0">
                <a:latin typeface="Symbol" panose="05050102010706020507"/>
                <a:cs typeface="Symbol" panose="05050102010706020507"/>
              </a:rPr>
              <a:t></a:t>
            </a:r>
            <a:r>
              <a:rPr sz="2750" i="1" spc="204" dirty="0">
                <a:latin typeface="Times New Roman" panose="02020603050405020304"/>
                <a:cs typeface="Times New Roman" panose="02020603050405020304"/>
              </a:rPr>
              <a:t>u</a:t>
            </a:r>
            <a:r>
              <a:rPr sz="3600" spc="-55" dirty="0">
                <a:latin typeface="Symbol" panose="05050102010706020507"/>
                <a:cs typeface="Symbol" panose="05050102010706020507"/>
              </a:rPr>
              <a:t></a:t>
            </a:r>
            <a:r>
              <a:rPr sz="2750" spc="-5" dirty="0">
                <a:latin typeface="Symbol" panose="05050102010706020507"/>
                <a:cs typeface="Symbol" panose="05050102010706020507"/>
              </a:rPr>
              <a:t></a:t>
            </a:r>
            <a:r>
              <a:rPr sz="2750" spc="-140"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F</a:t>
            </a:r>
            <a:endParaRPr sz="2750">
              <a:latin typeface="Times New Roman" panose="02020603050405020304"/>
              <a:cs typeface="Times New Roman" panose="02020603050405020304"/>
            </a:endParaRPr>
          </a:p>
        </p:txBody>
      </p:sp>
      <p:sp>
        <p:nvSpPr>
          <p:cNvPr id="15" name="object 15"/>
          <p:cNvSpPr txBox="1"/>
          <p:nvPr/>
        </p:nvSpPr>
        <p:spPr>
          <a:xfrm>
            <a:off x="3105048" y="3212338"/>
            <a:ext cx="2156460" cy="678180"/>
          </a:xfrm>
          <a:prstGeom prst="rect">
            <a:avLst/>
          </a:prstGeom>
        </p:spPr>
        <p:txBody>
          <a:bodyPr vert="horz" wrap="square" lIns="0" tIns="0" rIns="0" bIns="0" rtlCol="0">
            <a:spAutoFit/>
          </a:bodyPr>
          <a:lstStyle/>
          <a:p>
            <a:pPr>
              <a:lnSpc>
                <a:spcPts val="5335"/>
              </a:lnSpc>
            </a:pPr>
            <a:r>
              <a:rPr sz="2750" i="1" spc="-5" dirty="0">
                <a:latin typeface="Times New Roman" panose="02020603050405020304"/>
                <a:cs typeface="Times New Roman" panose="02020603050405020304"/>
              </a:rPr>
              <a:t>F</a:t>
            </a:r>
            <a:r>
              <a:rPr sz="2750" i="1" spc="-400" dirty="0">
                <a:latin typeface="Times New Roman" panose="02020603050405020304"/>
                <a:cs typeface="Times New Roman" panose="02020603050405020304"/>
              </a:rPr>
              <a:t> </a:t>
            </a:r>
            <a:r>
              <a:rPr sz="3600" spc="-430" dirty="0">
                <a:latin typeface="Symbol" panose="05050102010706020507"/>
                <a:cs typeface="Symbol" panose="05050102010706020507"/>
              </a:rPr>
              <a:t></a:t>
            </a:r>
            <a:r>
              <a:rPr sz="2750" i="1" spc="-5" dirty="0">
                <a:latin typeface="Times New Roman" panose="02020603050405020304"/>
                <a:cs typeface="Times New Roman" panose="02020603050405020304"/>
              </a:rPr>
              <a:t>u</a:t>
            </a:r>
            <a:r>
              <a:rPr sz="2750" i="1" spc="-13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95"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K</a:t>
            </a:r>
            <a:r>
              <a:rPr sz="2750" i="1" spc="-290" dirty="0">
                <a:latin typeface="Times New Roman" panose="02020603050405020304"/>
                <a:cs typeface="Times New Roman" panose="02020603050405020304"/>
              </a:rPr>
              <a:t> </a:t>
            </a:r>
            <a:r>
              <a:rPr sz="3600" spc="-300" dirty="0">
                <a:latin typeface="Symbol" panose="05050102010706020507"/>
                <a:cs typeface="Symbol" panose="05050102010706020507"/>
              </a:rPr>
              <a:t></a:t>
            </a:r>
            <a:r>
              <a:rPr sz="3600" spc="-49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140" dirty="0">
                <a:latin typeface="Times New Roman" panose="02020603050405020304"/>
                <a:cs typeface="Times New Roman" panose="02020603050405020304"/>
              </a:rPr>
              <a:t> </a:t>
            </a:r>
            <a:r>
              <a:rPr sz="4125" spc="-7" baseline="35000" dirty="0">
                <a:latin typeface="Times New Roman" panose="02020603050405020304"/>
                <a:cs typeface="Times New Roman" panose="02020603050405020304"/>
              </a:rPr>
              <a:t>1</a:t>
            </a:r>
            <a:r>
              <a:rPr sz="4125" spc="-240" baseline="35000" dirty="0">
                <a:latin typeface="Times New Roman" panose="02020603050405020304"/>
                <a:cs typeface="Times New Roman" panose="02020603050405020304"/>
              </a:rPr>
              <a:t> </a:t>
            </a:r>
            <a:r>
              <a:rPr sz="4550" spc="-775" dirty="0">
                <a:latin typeface="Symbol" panose="05050102010706020507"/>
                <a:cs typeface="Symbol" panose="05050102010706020507"/>
              </a:rPr>
              <a:t></a:t>
            </a:r>
            <a:r>
              <a:rPr sz="2750" i="1" spc="-5" dirty="0">
                <a:latin typeface="Times New Roman" panose="02020603050405020304"/>
                <a:cs typeface="Times New Roman" panose="02020603050405020304"/>
              </a:rPr>
              <a:t>F</a:t>
            </a:r>
            <a:endParaRPr sz="2750">
              <a:latin typeface="Times New Roman" panose="02020603050405020304"/>
              <a:cs typeface="Times New Roman" panose="02020603050405020304"/>
            </a:endParaRPr>
          </a:p>
        </p:txBody>
      </p:sp>
      <p:sp>
        <p:nvSpPr>
          <p:cNvPr id="16" name="object 16"/>
          <p:cNvSpPr/>
          <p:nvPr/>
        </p:nvSpPr>
        <p:spPr>
          <a:xfrm>
            <a:off x="2178443" y="2985516"/>
            <a:ext cx="6337300" cy="1440180"/>
          </a:xfrm>
          <a:custGeom>
            <a:avLst/>
            <a:gdLst/>
            <a:ahLst/>
            <a:cxnLst/>
            <a:rect l="l" t="t" r="r" b="b"/>
            <a:pathLst>
              <a:path w="6337300" h="1440179">
                <a:moveTo>
                  <a:pt x="0" y="0"/>
                </a:moveTo>
                <a:lnTo>
                  <a:pt x="0" y="1440180"/>
                </a:lnTo>
                <a:lnTo>
                  <a:pt x="6336791" y="1440179"/>
                </a:lnTo>
                <a:lnTo>
                  <a:pt x="6336791" y="0"/>
                </a:lnTo>
                <a:lnTo>
                  <a:pt x="0" y="0"/>
                </a:lnTo>
                <a:close/>
              </a:path>
            </a:pathLst>
          </a:custGeom>
          <a:ln w="25400">
            <a:solidFill>
              <a:srgbClr val="EE2B0A"/>
            </a:solidFill>
          </a:ln>
        </p:spPr>
        <p:txBody>
          <a:bodyPr wrap="square" lIns="0" tIns="0" rIns="0" bIns="0" rtlCol="0"/>
          <a:lstStyle/>
          <a:p>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12925" y="959865"/>
            <a:ext cx="4702175" cy="1478280"/>
          </a:xfrm>
          <a:prstGeom prst="rect">
            <a:avLst/>
          </a:prstGeom>
        </p:spPr>
        <p:txBody>
          <a:bodyPr vert="horz" wrap="square" lIns="0" tIns="0" rIns="0" bIns="0" rtlCol="0">
            <a:spAutoFit/>
          </a:bodyPr>
          <a:lstStyle/>
          <a:p>
            <a:pPr marL="25400">
              <a:lnSpc>
                <a:spcPct val="10000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a:p>
            <a:pPr>
              <a:lnSpc>
                <a:spcPct val="100000"/>
              </a:lnSpc>
              <a:spcBef>
                <a:spcPts val="25"/>
              </a:spcBef>
            </a:pPr>
            <a:endParaRPr sz="3500">
              <a:latin typeface="Times New Roman" panose="02020603050405020304"/>
              <a:cs typeface="Times New Roman" panose="02020603050405020304"/>
            </a:endParaRPr>
          </a:p>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最后得到FFT的二个公式</a:t>
            </a:r>
            <a:endParaRPr sz="3200">
              <a:latin typeface="新宋体" panose="02010609030101010101" charset="-122"/>
              <a:cs typeface="新宋体" panose="02010609030101010101" charset="-122"/>
            </a:endParaRPr>
          </a:p>
        </p:txBody>
      </p:sp>
      <p:sp>
        <p:nvSpPr>
          <p:cNvPr id="6" name="object 6"/>
          <p:cNvSpPr/>
          <p:nvPr/>
        </p:nvSpPr>
        <p:spPr>
          <a:xfrm>
            <a:off x="4693805" y="5863590"/>
            <a:ext cx="210820" cy="0"/>
          </a:xfrm>
          <a:custGeom>
            <a:avLst/>
            <a:gdLst/>
            <a:ahLst/>
            <a:cxnLst/>
            <a:rect l="l" t="t" r="r" b="b"/>
            <a:pathLst>
              <a:path w="210820">
                <a:moveTo>
                  <a:pt x="0" y="0"/>
                </a:moveTo>
                <a:lnTo>
                  <a:pt x="210311" y="0"/>
                </a:lnTo>
              </a:path>
            </a:pathLst>
          </a:custGeom>
          <a:ln w="14503">
            <a:solidFill>
              <a:srgbClr val="000000"/>
            </a:solidFill>
          </a:ln>
        </p:spPr>
        <p:txBody>
          <a:bodyPr wrap="square" lIns="0" tIns="0" rIns="0" bIns="0" rtlCol="0"/>
          <a:lstStyle/>
          <a:p>
            <a:endParaRPr/>
          </a:p>
        </p:txBody>
      </p:sp>
      <p:sp>
        <p:nvSpPr>
          <p:cNvPr id="7" name="object 7"/>
          <p:cNvSpPr txBox="1"/>
          <p:nvPr/>
        </p:nvSpPr>
        <p:spPr>
          <a:xfrm>
            <a:off x="7618348" y="5591047"/>
            <a:ext cx="101600" cy="243204"/>
          </a:xfrm>
          <a:prstGeom prst="rect">
            <a:avLst/>
          </a:prstGeom>
        </p:spPr>
        <p:txBody>
          <a:bodyPr vert="horz" wrap="square" lIns="0" tIns="0" rIns="0" bIns="0" rtlCol="0">
            <a:spAutoFit/>
          </a:bodyPr>
          <a:lstStyle/>
          <a:p>
            <a:pPr>
              <a:lnSpc>
                <a:spcPts val="1915"/>
              </a:lnSpc>
            </a:pPr>
            <a:r>
              <a:rPr sz="1600" i="1" dirty="0">
                <a:latin typeface="Times New Roman" panose="02020603050405020304"/>
                <a:cs typeface="Times New Roman" panose="02020603050405020304"/>
              </a:rPr>
              <a:t>u</a:t>
            </a:r>
            <a:endParaRPr sz="1600">
              <a:latin typeface="Times New Roman" panose="02020603050405020304"/>
              <a:cs typeface="Times New Roman" panose="02020603050405020304"/>
            </a:endParaRPr>
          </a:p>
        </p:txBody>
      </p:sp>
      <p:sp>
        <p:nvSpPr>
          <p:cNvPr id="8" name="object 8"/>
          <p:cNvSpPr txBox="1"/>
          <p:nvPr/>
        </p:nvSpPr>
        <p:spPr>
          <a:xfrm>
            <a:off x="6538594" y="5834126"/>
            <a:ext cx="304800" cy="243204"/>
          </a:xfrm>
          <a:prstGeom prst="rect">
            <a:avLst/>
          </a:prstGeom>
        </p:spPr>
        <p:txBody>
          <a:bodyPr vert="horz" wrap="square" lIns="0" tIns="0" rIns="0" bIns="0" rtlCol="0">
            <a:spAutoFit/>
          </a:bodyPr>
          <a:lstStyle/>
          <a:p>
            <a:pPr>
              <a:lnSpc>
                <a:spcPts val="1915"/>
              </a:lnSpc>
            </a:pPr>
            <a:r>
              <a:rPr sz="1600" i="1" dirty="0">
                <a:latin typeface="Times New Roman" panose="02020603050405020304"/>
                <a:cs typeface="Times New Roman" panose="02020603050405020304"/>
              </a:rPr>
              <a:t>odd</a:t>
            </a:r>
            <a:endParaRPr sz="1600">
              <a:latin typeface="Times New Roman" panose="02020603050405020304"/>
              <a:cs typeface="Times New Roman" panose="02020603050405020304"/>
            </a:endParaRPr>
          </a:p>
        </p:txBody>
      </p:sp>
      <p:sp>
        <p:nvSpPr>
          <p:cNvPr id="9" name="object 9"/>
          <p:cNvSpPr txBox="1"/>
          <p:nvPr/>
        </p:nvSpPr>
        <p:spPr>
          <a:xfrm>
            <a:off x="5234813" y="5834126"/>
            <a:ext cx="372745" cy="243204"/>
          </a:xfrm>
          <a:prstGeom prst="rect">
            <a:avLst/>
          </a:prstGeom>
        </p:spPr>
        <p:txBody>
          <a:bodyPr vert="horz" wrap="square" lIns="0" tIns="0" rIns="0" bIns="0" rtlCol="0">
            <a:spAutoFit/>
          </a:bodyPr>
          <a:lstStyle/>
          <a:p>
            <a:pPr>
              <a:lnSpc>
                <a:spcPts val="1915"/>
              </a:lnSpc>
            </a:pPr>
            <a:r>
              <a:rPr sz="1600" i="1" dirty="0">
                <a:latin typeface="Times New Roman" panose="02020603050405020304"/>
                <a:cs typeface="Times New Roman" panose="02020603050405020304"/>
              </a:rPr>
              <a:t>even</a:t>
            </a:r>
            <a:endParaRPr sz="1600">
              <a:latin typeface="Times New Roman" panose="02020603050405020304"/>
              <a:cs typeface="Times New Roman" panose="02020603050405020304"/>
            </a:endParaRPr>
          </a:p>
        </p:txBody>
      </p:sp>
      <p:sp>
        <p:nvSpPr>
          <p:cNvPr id="10" name="object 10"/>
          <p:cNvSpPr txBox="1"/>
          <p:nvPr/>
        </p:nvSpPr>
        <p:spPr>
          <a:xfrm>
            <a:off x="6905104" y="5372608"/>
            <a:ext cx="1084580" cy="678180"/>
          </a:xfrm>
          <a:prstGeom prst="rect">
            <a:avLst/>
          </a:prstGeom>
        </p:spPr>
        <p:txBody>
          <a:bodyPr vert="horz" wrap="square" lIns="0" tIns="0" rIns="0" bIns="0" rtlCol="0">
            <a:spAutoFit/>
          </a:bodyPr>
          <a:lstStyle/>
          <a:p>
            <a:pPr>
              <a:lnSpc>
                <a:spcPts val="5335"/>
              </a:lnSpc>
              <a:tabLst>
                <a:tab pos="969010" algn="l"/>
              </a:tabLst>
            </a:pPr>
            <a:r>
              <a:rPr sz="3600" spc="-434" dirty="0">
                <a:latin typeface="Symbol" panose="05050102010706020507"/>
                <a:cs typeface="Symbol" panose="05050102010706020507"/>
              </a:rPr>
              <a:t></a:t>
            </a:r>
            <a:r>
              <a:rPr sz="2750" i="1" spc="204" dirty="0">
                <a:latin typeface="Times New Roman" panose="02020603050405020304"/>
                <a:cs typeface="Times New Roman" panose="02020603050405020304"/>
              </a:rPr>
              <a:t>u</a:t>
            </a:r>
            <a:r>
              <a:rPr sz="3600" spc="-705" dirty="0">
                <a:latin typeface="Symbol" panose="05050102010706020507"/>
                <a:cs typeface="Symbol" panose="05050102010706020507"/>
              </a:rPr>
              <a:t></a:t>
            </a:r>
            <a:r>
              <a:rPr sz="2750" i="1" spc="-10" dirty="0">
                <a:latin typeface="Times New Roman" panose="02020603050405020304"/>
                <a:cs typeface="Times New Roman" panose="02020603050405020304"/>
              </a:rPr>
              <a:t>W</a:t>
            </a:r>
            <a:r>
              <a:rPr sz="2750" i="1" dirty="0">
                <a:latin typeface="Times New Roman" panose="02020603050405020304"/>
                <a:cs typeface="Times New Roman" panose="02020603050405020304"/>
              </a:rPr>
              <a:t>	</a:t>
            </a:r>
            <a:r>
              <a:rPr sz="4550" spc="-615" dirty="0">
                <a:latin typeface="Symbol" panose="05050102010706020507"/>
                <a:cs typeface="Symbol" panose="05050102010706020507"/>
              </a:rPr>
              <a:t></a:t>
            </a:r>
            <a:endParaRPr sz="4550">
              <a:latin typeface="Symbol" panose="05050102010706020507"/>
              <a:cs typeface="Symbol" panose="05050102010706020507"/>
            </a:endParaRPr>
          </a:p>
        </p:txBody>
      </p:sp>
      <p:sp>
        <p:nvSpPr>
          <p:cNvPr id="11" name="object 11"/>
          <p:cNvSpPr txBox="1"/>
          <p:nvPr/>
        </p:nvSpPr>
        <p:spPr>
          <a:xfrm>
            <a:off x="7551293" y="5834126"/>
            <a:ext cx="257810" cy="243204"/>
          </a:xfrm>
          <a:prstGeom prst="rect">
            <a:avLst/>
          </a:prstGeom>
        </p:spPr>
        <p:txBody>
          <a:bodyPr vert="horz" wrap="square" lIns="0" tIns="0" rIns="0" bIns="0" rtlCol="0">
            <a:spAutoFit/>
          </a:bodyPr>
          <a:lstStyle/>
          <a:p>
            <a:pPr>
              <a:lnSpc>
                <a:spcPts val="1915"/>
              </a:lnSpc>
            </a:pPr>
            <a:r>
              <a:rPr sz="1600" dirty="0">
                <a:latin typeface="Times New Roman" panose="02020603050405020304"/>
                <a:cs typeface="Times New Roman" panose="02020603050405020304"/>
              </a:rPr>
              <a:t>2</a:t>
            </a:r>
            <a:r>
              <a:rPr sz="1600" spc="-240" dirty="0">
                <a:latin typeface="Times New Roman" panose="02020603050405020304"/>
                <a:cs typeface="Times New Roman" panose="02020603050405020304"/>
              </a:rPr>
              <a:t> </a:t>
            </a:r>
            <a:r>
              <a:rPr sz="1600" i="1" dirty="0">
                <a:latin typeface="Times New Roman" panose="02020603050405020304"/>
                <a:cs typeface="Times New Roman" panose="02020603050405020304"/>
              </a:rPr>
              <a:t>K</a:t>
            </a:r>
            <a:endParaRPr sz="1600">
              <a:latin typeface="Times New Roman" panose="02020603050405020304"/>
              <a:cs typeface="Times New Roman" panose="02020603050405020304"/>
            </a:endParaRPr>
          </a:p>
        </p:txBody>
      </p:sp>
      <p:sp>
        <p:nvSpPr>
          <p:cNvPr id="12" name="object 12"/>
          <p:cNvSpPr txBox="1"/>
          <p:nvPr/>
        </p:nvSpPr>
        <p:spPr>
          <a:xfrm>
            <a:off x="4717415" y="5873241"/>
            <a:ext cx="174625" cy="417830"/>
          </a:xfrm>
          <a:prstGeom prst="rect">
            <a:avLst/>
          </a:prstGeom>
        </p:spPr>
        <p:txBody>
          <a:bodyPr vert="horz" wrap="square" lIns="0" tIns="0" rIns="0" bIns="0" rtlCol="0">
            <a:spAutoFit/>
          </a:bodyPr>
          <a:lstStyle/>
          <a:p>
            <a:pPr>
              <a:lnSpc>
                <a:spcPts val="3285"/>
              </a:lnSpc>
            </a:pPr>
            <a:r>
              <a:rPr sz="2750" spc="-5" dirty="0">
                <a:latin typeface="Times New Roman" panose="02020603050405020304"/>
                <a:cs typeface="Times New Roman" panose="02020603050405020304"/>
              </a:rPr>
              <a:t>2</a:t>
            </a:r>
            <a:endParaRPr sz="2750">
              <a:latin typeface="Times New Roman" panose="02020603050405020304"/>
              <a:cs typeface="Times New Roman" panose="02020603050405020304"/>
            </a:endParaRPr>
          </a:p>
        </p:txBody>
      </p:sp>
      <p:sp>
        <p:nvSpPr>
          <p:cNvPr id="13" name="object 13"/>
          <p:cNvSpPr txBox="1"/>
          <p:nvPr/>
        </p:nvSpPr>
        <p:spPr>
          <a:xfrm>
            <a:off x="5645530" y="5493258"/>
            <a:ext cx="919480" cy="537845"/>
          </a:xfrm>
          <a:prstGeom prst="rect">
            <a:avLst/>
          </a:prstGeom>
        </p:spPr>
        <p:txBody>
          <a:bodyPr vert="horz" wrap="square" lIns="0" tIns="0" rIns="0" bIns="0" rtlCol="0">
            <a:spAutoFit/>
          </a:bodyPr>
          <a:lstStyle/>
          <a:p>
            <a:pPr>
              <a:lnSpc>
                <a:spcPts val="4230"/>
              </a:lnSpc>
            </a:pPr>
            <a:r>
              <a:rPr sz="3600" spc="-434" dirty="0">
                <a:latin typeface="Symbol" panose="05050102010706020507"/>
                <a:cs typeface="Symbol" panose="05050102010706020507"/>
              </a:rPr>
              <a:t></a:t>
            </a:r>
            <a:r>
              <a:rPr sz="2750" i="1" spc="204" dirty="0">
                <a:latin typeface="Times New Roman" panose="02020603050405020304"/>
                <a:cs typeface="Times New Roman" panose="02020603050405020304"/>
              </a:rPr>
              <a:t>u</a:t>
            </a:r>
            <a:r>
              <a:rPr sz="3600" spc="-55" dirty="0">
                <a:latin typeface="Symbol" panose="05050102010706020507"/>
                <a:cs typeface="Symbol" panose="05050102010706020507"/>
              </a:rPr>
              <a:t></a:t>
            </a:r>
            <a:r>
              <a:rPr sz="2750" spc="-5" dirty="0">
                <a:latin typeface="Symbol" panose="05050102010706020507"/>
                <a:cs typeface="Symbol" panose="05050102010706020507"/>
              </a:rPr>
              <a:t></a:t>
            </a:r>
            <a:r>
              <a:rPr sz="2750" spc="-140"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F</a:t>
            </a:r>
            <a:endParaRPr sz="2750">
              <a:latin typeface="Times New Roman" panose="02020603050405020304"/>
              <a:cs typeface="Times New Roman" panose="02020603050405020304"/>
            </a:endParaRPr>
          </a:p>
        </p:txBody>
      </p:sp>
      <p:sp>
        <p:nvSpPr>
          <p:cNvPr id="14" name="object 14"/>
          <p:cNvSpPr txBox="1"/>
          <p:nvPr/>
        </p:nvSpPr>
        <p:spPr>
          <a:xfrm>
            <a:off x="3105048" y="5372608"/>
            <a:ext cx="2156460" cy="678180"/>
          </a:xfrm>
          <a:prstGeom prst="rect">
            <a:avLst/>
          </a:prstGeom>
        </p:spPr>
        <p:txBody>
          <a:bodyPr vert="horz" wrap="square" lIns="0" tIns="0" rIns="0" bIns="0" rtlCol="0">
            <a:spAutoFit/>
          </a:bodyPr>
          <a:lstStyle/>
          <a:p>
            <a:pPr>
              <a:lnSpc>
                <a:spcPts val="5335"/>
              </a:lnSpc>
            </a:pPr>
            <a:r>
              <a:rPr sz="2750" i="1" spc="-5" dirty="0">
                <a:latin typeface="Times New Roman" panose="02020603050405020304"/>
                <a:cs typeface="Times New Roman" panose="02020603050405020304"/>
              </a:rPr>
              <a:t>F</a:t>
            </a:r>
            <a:r>
              <a:rPr sz="2750" i="1" spc="-400" dirty="0">
                <a:latin typeface="Times New Roman" panose="02020603050405020304"/>
                <a:cs typeface="Times New Roman" panose="02020603050405020304"/>
              </a:rPr>
              <a:t> </a:t>
            </a:r>
            <a:r>
              <a:rPr sz="3600" spc="-430" dirty="0">
                <a:latin typeface="Symbol" panose="05050102010706020507"/>
                <a:cs typeface="Symbol" panose="05050102010706020507"/>
              </a:rPr>
              <a:t></a:t>
            </a:r>
            <a:r>
              <a:rPr sz="2750" i="1" spc="-5" dirty="0">
                <a:latin typeface="Times New Roman" panose="02020603050405020304"/>
                <a:cs typeface="Times New Roman" panose="02020603050405020304"/>
              </a:rPr>
              <a:t>u</a:t>
            </a:r>
            <a:r>
              <a:rPr sz="2750" i="1" spc="-13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95"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K</a:t>
            </a:r>
            <a:r>
              <a:rPr sz="2750" i="1" spc="-290" dirty="0">
                <a:latin typeface="Times New Roman" panose="02020603050405020304"/>
                <a:cs typeface="Times New Roman" panose="02020603050405020304"/>
              </a:rPr>
              <a:t> </a:t>
            </a:r>
            <a:r>
              <a:rPr sz="3600" spc="-300" dirty="0">
                <a:latin typeface="Symbol" panose="05050102010706020507"/>
                <a:cs typeface="Symbol" panose="05050102010706020507"/>
              </a:rPr>
              <a:t></a:t>
            </a:r>
            <a:r>
              <a:rPr sz="3600" spc="-49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140" dirty="0">
                <a:latin typeface="Times New Roman" panose="02020603050405020304"/>
                <a:cs typeface="Times New Roman" panose="02020603050405020304"/>
              </a:rPr>
              <a:t> </a:t>
            </a:r>
            <a:r>
              <a:rPr sz="4125" spc="-7" baseline="35000" dirty="0">
                <a:latin typeface="Times New Roman" panose="02020603050405020304"/>
                <a:cs typeface="Times New Roman" panose="02020603050405020304"/>
              </a:rPr>
              <a:t>1</a:t>
            </a:r>
            <a:r>
              <a:rPr sz="4125" spc="-240" baseline="35000" dirty="0">
                <a:latin typeface="Times New Roman" panose="02020603050405020304"/>
                <a:cs typeface="Times New Roman" panose="02020603050405020304"/>
              </a:rPr>
              <a:t> </a:t>
            </a:r>
            <a:r>
              <a:rPr sz="4550" spc="-775" dirty="0">
                <a:latin typeface="Symbol" panose="05050102010706020507"/>
                <a:cs typeface="Symbol" panose="05050102010706020507"/>
              </a:rPr>
              <a:t></a:t>
            </a:r>
            <a:r>
              <a:rPr sz="2750" i="1" spc="-5" dirty="0">
                <a:latin typeface="Times New Roman" panose="02020603050405020304"/>
                <a:cs typeface="Times New Roman" panose="02020603050405020304"/>
              </a:rPr>
              <a:t>F</a:t>
            </a:r>
            <a:endParaRPr sz="2750">
              <a:latin typeface="Times New Roman" panose="02020603050405020304"/>
              <a:cs typeface="Times New Roman" panose="02020603050405020304"/>
            </a:endParaRPr>
          </a:p>
        </p:txBody>
      </p:sp>
      <p:sp>
        <p:nvSpPr>
          <p:cNvPr id="15" name="object 15"/>
          <p:cNvSpPr/>
          <p:nvPr/>
        </p:nvSpPr>
        <p:spPr>
          <a:xfrm>
            <a:off x="2178443" y="5146547"/>
            <a:ext cx="6337300" cy="1439545"/>
          </a:xfrm>
          <a:custGeom>
            <a:avLst/>
            <a:gdLst/>
            <a:ahLst/>
            <a:cxnLst/>
            <a:rect l="l" t="t" r="r" b="b"/>
            <a:pathLst>
              <a:path w="6337300" h="1439545">
                <a:moveTo>
                  <a:pt x="0" y="0"/>
                </a:moveTo>
                <a:lnTo>
                  <a:pt x="0" y="1439418"/>
                </a:lnTo>
                <a:lnTo>
                  <a:pt x="6336791" y="1439418"/>
                </a:lnTo>
                <a:lnTo>
                  <a:pt x="6336791" y="0"/>
                </a:lnTo>
                <a:lnTo>
                  <a:pt x="0" y="0"/>
                </a:lnTo>
                <a:close/>
              </a:path>
            </a:pathLst>
          </a:custGeom>
          <a:ln w="25400">
            <a:solidFill>
              <a:srgbClr val="EE2B0A"/>
            </a:solidFill>
          </a:ln>
        </p:spPr>
        <p:txBody>
          <a:bodyPr wrap="square" lIns="0" tIns="0" rIns="0" bIns="0" rtlCol="0"/>
          <a:lstStyle/>
          <a:p>
            <a:endParaRPr/>
          </a:p>
        </p:txBody>
      </p:sp>
      <p:sp>
        <p:nvSpPr>
          <p:cNvPr id="16" name="object 16"/>
          <p:cNvSpPr/>
          <p:nvPr/>
        </p:nvSpPr>
        <p:spPr>
          <a:xfrm>
            <a:off x="4032393" y="3722386"/>
            <a:ext cx="240029" cy="0"/>
          </a:xfrm>
          <a:custGeom>
            <a:avLst/>
            <a:gdLst/>
            <a:ahLst/>
            <a:cxnLst/>
            <a:rect l="l" t="t" r="r" b="b"/>
            <a:pathLst>
              <a:path w="240029">
                <a:moveTo>
                  <a:pt x="0" y="0"/>
                </a:moveTo>
                <a:lnTo>
                  <a:pt x="237985" y="0"/>
                </a:lnTo>
              </a:path>
            </a:pathLst>
          </a:custGeom>
          <a:ln w="16243">
            <a:solidFill>
              <a:srgbClr val="000000"/>
            </a:solidFill>
          </a:ln>
        </p:spPr>
        <p:txBody>
          <a:bodyPr wrap="square" lIns="0" tIns="0" rIns="0" bIns="0" rtlCol="0"/>
          <a:lstStyle/>
          <a:p>
            <a:endParaRPr/>
          </a:p>
        </p:txBody>
      </p:sp>
      <p:sp>
        <p:nvSpPr>
          <p:cNvPr id="17" name="object 17"/>
          <p:cNvSpPr txBox="1"/>
          <p:nvPr/>
        </p:nvSpPr>
        <p:spPr>
          <a:xfrm>
            <a:off x="6141580" y="3688841"/>
            <a:ext cx="341630" cy="273685"/>
          </a:xfrm>
          <a:prstGeom prst="rect">
            <a:avLst/>
          </a:prstGeom>
        </p:spPr>
        <p:txBody>
          <a:bodyPr vert="horz" wrap="square" lIns="0" tIns="0" rIns="0" bIns="0" rtlCol="0">
            <a:spAutoFit/>
          </a:bodyPr>
          <a:lstStyle/>
          <a:p>
            <a:pPr>
              <a:lnSpc>
                <a:spcPts val="2150"/>
              </a:lnSpc>
            </a:pPr>
            <a:r>
              <a:rPr sz="1800" i="1" spc="-5" dirty="0">
                <a:latin typeface="Times New Roman" panose="02020603050405020304"/>
                <a:cs typeface="Times New Roman" panose="02020603050405020304"/>
              </a:rPr>
              <a:t>odd</a:t>
            </a:r>
            <a:endParaRPr sz="1800">
              <a:latin typeface="Times New Roman" panose="02020603050405020304"/>
              <a:cs typeface="Times New Roman" panose="02020603050405020304"/>
            </a:endParaRPr>
          </a:p>
        </p:txBody>
      </p:sp>
      <p:sp>
        <p:nvSpPr>
          <p:cNvPr id="18" name="object 18"/>
          <p:cNvSpPr txBox="1"/>
          <p:nvPr/>
        </p:nvSpPr>
        <p:spPr>
          <a:xfrm>
            <a:off x="4648822" y="3688841"/>
            <a:ext cx="417195" cy="273685"/>
          </a:xfrm>
          <a:prstGeom prst="rect">
            <a:avLst/>
          </a:prstGeom>
        </p:spPr>
        <p:txBody>
          <a:bodyPr vert="horz" wrap="square" lIns="0" tIns="0" rIns="0" bIns="0" rtlCol="0">
            <a:spAutoFit/>
          </a:bodyPr>
          <a:lstStyle/>
          <a:p>
            <a:pPr>
              <a:lnSpc>
                <a:spcPts val="2150"/>
              </a:lnSpc>
            </a:pPr>
            <a:r>
              <a:rPr sz="1800" i="1" spc="-5" dirty="0">
                <a:latin typeface="Times New Roman" panose="02020603050405020304"/>
                <a:cs typeface="Times New Roman" panose="02020603050405020304"/>
              </a:rPr>
              <a:t>even</a:t>
            </a:r>
            <a:endParaRPr sz="1800">
              <a:latin typeface="Times New Roman" panose="02020603050405020304"/>
              <a:cs typeface="Times New Roman" panose="02020603050405020304"/>
            </a:endParaRPr>
          </a:p>
        </p:txBody>
      </p:sp>
      <p:sp>
        <p:nvSpPr>
          <p:cNvPr id="19" name="object 19"/>
          <p:cNvSpPr txBox="1"/>
          <p:nvPr/>
        </p:nvSpPr>
        <p:spPr>
          <a:xfrm>
            <a:off x="6558804" y="3172205"/>
            <a:ext cx="1237615" cy="760095"/>
          </a:xfrm>
          <a:prstGeom prst="rect">
            <a:avLst/>
          </a:prstGeom>
        </p:spPr>
        <p:txBody>
          <a:bodyPr vert="horz" wrap="square" lIns="0" tIns="0" rIns="0" bIns="0" rtlCol="0">
            <a:spAutoFit/>
          </a:bodyPr>
          <a:lstStyle/>
          <a:p>
            <a:pPr>
              <a:lnSpc>
                <a:spcPts val="5985"/>
              </a:lnSpc>
              <a:tabLst>
                <a:tab pos="1106170" algn="l"/>
              </a:tabLst>
            </a:pPr>
            <a:r>
              <a:rPr sz="4050" spc="-470" dirty="0">
                <a:latin typeface="Symbol" panose="05050102010706020507"/>
                <a:cs typeface="Symbol" panose="05050102010706020507"/>
              </a:rPr>
              <a:t></a:t>
            </a:r>
            <a:r>
              <a:rPr sz="3050" i="1" spc="10" dirty="0">
                <a:latin typeface="Times New Roman" panose="02020603050405020304"/>
                <a:cs typeface="Times New Roman" panose="02020603050405020304"/>
              </a:rPr>
              <a:t>u</a:t>
            </a:r>
            <a:r>
              <a:rPr sz="3050" i="1" spc="-495" dirty="0">
                <a:latin typeface="Times New Roman" panose="02020603050405020304"/>
                <a:cs typeface="Times New Roman" panose="02020603050405020304"/>
              </a:rPr>
              <a:t> </a:t>
            </a:r>
            <a:r>
              <a:rPr sz="4050" spc="-785" dirty="0">
                <a:latin typeface="Symbol" panose="05050102010706020507"/>
                <a:cs typeface="Symbol" panose="05050102010706020507"/>
              </a:rPr>
              <a:t></a:t>
            </a:r>
            <a:r>
              <a:rPr sz="3050" i="1" spc="15" dirty="0">
                <a:latin typeface="Times New Roman" panose="02020603050405020304"/>
                <a:cs typeface="Times New Roman" panose="02020603050405020304"/>
              </a:rPr>
              <a:t>W</a:t>
            </a:r>
            <a:r>
              <a:rPr sz="3050" i="1" dirty="0">
                <a:latin typeface="Times New Roman" panose="02020603050405020304"/>
                <a:cs typeface="Times New Roman" panose="02020603050405020304"/>
              </a:rPr>
              <a:t>	</a:t>
            </a:r>
            <a:r>
              <a:rPr sz="5100" spc="-675" dirty="0">
                <a:latin typeface="Symbol" panose="05050102010706020507"/>
                <a:cs typeface="Symbol" panose="05050102010706020507"/>
              </a:rPr>
              <a:t></a:t>
            </a:r>
            <a:endParaRPr sz="5100">
              <a:latin typeface="Symbol" panose="05050102010706020507"/>
              <a:cs typeface="Symbol" panose="05050102010706020507"/>
            </a:endParaRPr>
          </a:p>
        </p:txBody>
      </p:sp>
      <p:sp>
        <p:nvSpPr>
          <p:cNvPr id="20" name="object 20"/>
          <p:cNvSpPr txBox="1"/>
          <p:nvPr/>
        </p:nvSpPr>
        <p:spPr>
          <a:xfrm>
            <a:off x="7296022" y="3416808"/>
            <a:ext cx="290830" cy="545465"/>
          </a:xfrm>
          <a:prstGeom prst="rect">
            <a:avLst/>
          </a:prstGeom>
        </p:spPr>
        <p:txBody>
          <a:bodyPr vert="horz" wrap="square" lIns="0" tIns="0" rIns="0" bIns="0" rtlCol="0">
            <a:spAutoFit/>
          </a:bodyPr>
          <a:lstStyle/>
          <a:p>
            <a:pPr marR="14605" algn="ctr">
              <a:lnSpc>
                <a:spcPts val="2150"/>
              </a:lnSpc>
            </a:pPr>
            <a:r>
              <a:rPr sz="1800" i="1" spc="-5" dirty="0">
                <a:latin typeface="Times New Roman" panose="02020603050405020304"/>
                <a:cs typeface="Times New Roman" panose="02020603050405020304"/>
              </a:rPr>
              <a:t>u</a:t>
            </a:r>
            <a:endParaRPr sz="1800">
              <a:latin typeface="Times New Roman" panose="02020603050405020304"/>
              <a:cs typeface="Times New Roman" panose="02020603050405020304"/>
            </a:endParaRPr>
          </a:p>
          <a:p>
            <a:pPr algn="ctr">
              <a:lnSpc>
                <a:spcPts val="2140"/>
              </a:lnSpc>
            </a:pPr>
            <a:r>
              <a:rPr sz="1800" spc="-5" dirty="0">
                <a:latin typeface="Times New Roman" panose="02020603050405020304"/>
                <a:cs typeface="Times New Roman" panose="02020603050405020304"/>
              </a:rPr>
              <a:t>2</a:t>
            </a:r>
            <a:r>
              <a:rPr sz="1800" spc="-254" dirty="0">
                <a:latin typeface="Times New Roman" panose="02020603050405020304"/>
                <a:cs typeface="Times New Roman" panose="02020603050405020304"/>
              </a:rPr>
              <a:t> </a:t>
            </a:r>
            <a:r>
              <a:rPr sz="1800" i="1" spc="-5" dirty="0">
                <a:latin typeface="Times New Roman" panose="02020603050405020304"/>
                <a:cs typeface="Times New Roman" panose="02020603050405020304"/>
              </a:rPr>
              <a:t>K</a:t>
            </a:r>
            <a:endParaRPr sz="1800">
              <a:latin typeface="Times New Roman" panose="02020603050405020304"/>
              <a:cs typeface="Times New Roman" panose="02020603050405020304"/>
            </a:endParaRPr>
          </a:p>
        </p:txBody>
      </p:sp>
      <p:sp>
        <p:nvSpPr>
          <p:cNvPr id="21" name="object 21"/>
          <p:cNvSpPr txBox="1"/>
          <p:nvPr/>
        </p:nvSpPr>
        <p:spPr>
          <a:xfrm>
            <a:off x="4059059" y="3737355"/>
            <a:ext cx="195580" cy="464184"/>
          </a:xfrm>
          <a:prstGeom prst="rect">
            <a:avLst/>
          </a:prstGeom>
        </p:spPr>
        <p:txBody>
          <a:bodyPr vert="horz" wrap="square" lIns="0" tIns="0" rIns="0" bIns="0" rtlCol="0">
            <a:spAutoFit/>
          </a:bodyPr>
          <a:lstStyle/>
          <a:p>
            <a:pPr>
              <a:lnSpc>
                <a:spcPts val="3650"/>
              </a:lnSpc>
            </a:pPr>
            <a:r>
              <a:rPr sz="3050" spc="10" dirty="0">
                <a:latin typeface="Times New Roman" panose="02020603050405020304"/>
                <a:cs typeface="Times New Roman" panose="02020603050405020304"/>
              </a:rPr>
              <a:t>2</a:t>
            </a:r>
            <a:endParaRPr sz="3050">
              <a:latin typeface="Times New Roman" panose="02020603050405020304"/>
              <a:cs typeface="Times New Roman" panose="02020603050405020304"/>
            </a:endParaRPr>
          </a:p>
        </p:txBody>
      </p:sp>
      <p:sp>
        <p:nvSpPr>
          <p:cNvPr id="22" name="object 22"/>
          <p:cNvSpPr txBox="1"/>
          <p:nvPr/>
        </p:nvSpPr>
        <p:spPr>
          <a:xfrm>
            <a:off x="5116703" y="3305555"/>
            <a:ext cx="1050925" cy="604520"/>
          </a:xfrm>
          <a:prstGeom prst="rect">
            <a:avLst/>
          </a:prstGeom>
        </p:spPr>
        <p:txBody>
          <a:bodyPr vert="horz" wrap="square" lIns="0" tIns="0" rIns="0" bIns="0" rtlCol="0">
            <a:spAutoFit/>
          </a:bodyPr>
          <a:lstStyle/>
          <a:p>
            <a:pPr>
              <a:lnSpc>
                <a:spcPts val="4760"/>
              </a:lnSpc>
            </a:pPr>
            <a:r>
              <a:rPr sz="4050" spc="-470" dirty="0">
                <a:latin typeface="Symbol" panose="05050102010706020507"/>
                <a:cs typeface="Symbol" panose="05050102010706020507"/>
              </a:rPr>
              <a:t></a:t>
            </a:r>
            <a:r>
              <a:rPr sz="3050" i="1" spc="10" dirty="0">
                <a:latin typeface="Times New Roman" panose="02020603050405020304"/>
                <a:cs typeface="Times New Roman" panose="02020603050405020304"/>
              </a:rPr>
              <a:t>u</a:t>
            </a:r>
            <a:r>
              <a:rPr sz="3050" i="1" spc="-490" dirty="0">
                <a:latin typeface="Times New Roman" panose="02020603050405020304"/>
                <a:cs typeface="Times New Roman" panose="02020603050405020304"/>
              </a:rPr>
              <a:t> </a:t>
            </a:r>
            <a:r>
              <a:rPr sz="4050" spc="-50" dirty="0">
                <a:latin typeface="Symbol" panose="05050102010706020507"/>
                <a:cs typeface="Symbol" panose="05050102010706020507"/>
              </a:rPr>
              <a:t></a:t>
            </a:r>
            <a:r>
              <a:rPr sz="3050" spc="10" dirty="0">
                <a:latin typeface="Symbol" panose="05050102010706020507"/>
                <a:cs typeface="Symbol" panose="05050102010706020507"/>
              </a:rPr>
              <a:t></a:t>
            </a:r>
            <a:r>
              <a:rPr sz="3050" spc="-50" dirty="0">
                <a:latin typeface="Times New Roman" panose="02020603050405020304"/>
                <a:cs typeface="Times New Roman" panose="02020603050405020304"/>
              </a:rPr>
              <a:t> </a:t>
            </a:r>
            <a:r>
              <a:rPr sz="3050" i="1" spc="10" dirty="0">
                <a:latin typeface="Times New Roman" panose="02020603050405020304"/>
                <a:cs typeface="Times New Roman" panose="02020603050405020304"/>
              </a:rPr>
              <a:t>F</a:t>
            </a:r>
            <a:endParaRPr sz="3050">
              <a:latin typeface="Times New Roman" panose="02020603050405020304"/>
              <a:cs typeface="Times New Roman" panose="02020603050405020304"/>
            </a:endParaRPr>
          </a:p>
        </p:txBody>
      </p:sp>
      <p:sp>
        <p:nvSpPr>
          <p:cNvPr id="23" name="object 23"/>
          <p:cNvSpPr txBox="1"/>
          <p:nvPr/>
        </p:nvSpPr>
        <p:spPr>
          <a:xfrm>
            <a:off x="2898546" y="3172205"/>
            <a:ext cx="1776730" cy="760095"/>
          </a:xfrm>
          <a:prstGeom prst="rect">
            <a:avLst/>
          </a:prstGeom>
        </p:spPr>
        <p:txBody>
          <a:bodyPr vert="horz" wrap="square" lIns="0" tIns="0" rIns="0" bIns="0" rtlCol="0">
            <a:spAutoFit/>
          </a:bodyPr>
          <a:lstStyle/>
          <a:p>
            <a:pPr>
              <a:lnSpc>
                <a:spcPts val="5985"/>
              </a:lnSpc>
            </a:pPr>
            <a:r>
              <a:rPr sz="3050" i="1" spc="10" dirty="0">
                <a:latin typeface="Times New Roman" panose="02020603050405020304"/>
                <a:cs typeface="Times New Roman" panose="02020603050405020304"/>
              </a:rPr>
              <a:t>F</a:t>
            </a:r>
            <a:r>
              <a:rPr sz="3050" i="1" spc="-400" dirty="0">
                <a:latin typeface="Times New Roman" panose="02020603050405020304"/>
                <a:cs typeface="Times New Roman" panose="02020603050405020304"/>
              </a:rPr>
              <a:t> </a:t>
            </a:r>
            <a:r>
              <a:rPr sz="4050" spc="-480" dirty="0">
                <a:latin typeface="Symbol" panose="05050102010706020507"/>
                <a:cs typeface="Symbol" panose="05050102010706020507"/>
              </a:rPr>
              <a:t></a:t>
            </a:r>
            <a:r>
              <a:rPr sz="3050" i="1" spc="10" dirty="0">
                <a:latin typeface="Times New Roman" panose="02020603050405020304"/>
                <a:cs typeface="Times New Roman" panose="02020603050405020304"/>
              </a:rPr>
              <a:t>u</a:t>
            </a:r>
            <a:r>
              <a:rPr sz="3050" i="1" spc="-490" dirty="0">
                <a:latin typeface="Times New Roman" panose="02020603050405020304"/>
                <a:cs typeface="Times New Roman" panose="02020603050405020304"/>
              </a:rPr>
              <a:t> </a:t>
            </a:r>
            <a:r>
              <a:rPr sz="4050" spc="-325" dirty="0">
                <a:latin typeface="Symbol" panose="05050102010706020507"/>
                <a:cs typeface="Symbol" panose="05050102010706020507"/>
              </a:rPr>
              <a:t></a:t>
            </a:r>
            <a:r>
              <a:rPr sz="4050" spc="-540" dirty="0">
                <a:latin typeface="Times New Roman" panose="02020603050405020304"/>
                <a:cs typeface="Times New Roman" panose="02020603050405020304"/>
              </a:rPr>
              <a:t> </a:t>
            </a:r>
            <a:r>
              <a:rPr sz="3050" spc="10" dirty="0">
                <a:latin typeface="Symbol" panose="05050102010706020507"/>
                <a:cs typeface="Symbol" panose="05050102010706020507"/>
              </a:rPr>
              <a:t></a:t>
            </a:r>
            <a:r>
              <a:rPr sz="3050" spc="204" dirty="0">
                <a:latin typeface="Times New Roman" panose="02020603050405020304"/>
                <a:cs typeface="Times New Roman" panose="02020603050405020304"/>
              </a:rPr>
              <a:t> </a:t>
            </a:r>
            <a:r>
              <a:rPr sz="4575" spc="15" baseline="36000" dirty="0">
                <a:latin typeface="Times New Roman" panose="02020603050405020304"/>
                <a:cs typeface="Times New Roman" panose="02020603050405020304"/>
              </a:rPr>
              <a:t>1</a:t>
            </a:r>
            <a:r>
              <a:rPr sz="4575" spc="-202" baseline="36000" dirty="0">
                <a:latin typeface="Times New Roman" panose="02020603050405020304"/>
                <a:cs typeface="Times New Roman" panose="02020603050405020304"/>
              </a:rPr>
              <a:t> </a:t>
            </a:r>
            <a:r>
              <a:rPr sz="5100" spc="-850" dirty="0">
                <a:latin typeface="Symbol" panose="05050102010706020507"/>
                <a:cs typeface="Symbol" panose="05050102010706020507"/>
              </a:rPr>
              <a:t></a:t>
            </a:r>
            <a:r>
              <a:rPr sz="3050" i="1" spc="10" dirty="0">
                <a:latin typeface="Times New Roman" panose="02020603050405020304"/>
                <a:cs typeface="Times New Roman" panose="02020603050405020304"/>
              </a:rPr>
              <a:t>F</a:t>
            </a:r>
            <a:endParaRPr sz="3050">
              <a:latin typeface="Times New Roman" panose="02020603050405020304"/>
              <a:cs typeface="Times New Roman" panose="02020603050405020304"/>
            </a:endParaRPr>
          </a:p>
        </p:txBody>
      </p:sp>
      <p:sp>
        <p:nvSpPr>
          <p:cNvPr id="24" name="object 24"/>
          <p:cNvSpPr/>
          <p:nvPr/>
        </p:nvSpPr>
        <p:spPr>
          <a:xfrm>
            <a:off x="2178443" y="2985516"/>
            <a:ext cx="6337300" cy="1440180"/>
          </a:xfrm>
          <a:custGeom>
            <a:avLst/>
            <a:gdLst/>
            <a:ahLst/>
            <a:cxnLst/>
            <a:rect l="l" t="t" r="r" b="b"/>
            <a:pathLst>
              <a:path w="6337300" h="1440179">
                <a:moveTo>
                  <a:pt x="0" y="0"/>
                </a:moveTo>
                <a:lnTo>
                  <a:pt x="0" y="1440180"/>
                </a:lnTo>
                <a:lnTo>
                  <a:pt x="6336791" y="1440179"/>
                </a:lnTo>
                <a:lnTo>
                  <a:pt x="6336791" y="0"/>
                </a:lnTo>
                <a:lnTo>
                  <a:pt x="0" y="0"/>
                </a:lnTo>
                <a:close/>
              </a:path>
            </a:pathLst>
          </a:custGeom>
          <a:ln w="25400">
            <a:solidFill>
              <a:srgbClr val="EE2B0A"/>
            </a:solidFill>
          </a:ln>
        </p:spPr>
        <p:txBody>
          <a:bodyPr wrap="square" lIns="0" tIns="0" rIns="0" bIns="0" rtlCol="0"/>
          <a:lstStyle/>
          <a:p>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47442" y="1963928"/>
            <a:ext cx="7297420" cy="3836035"/>
          </a:xfrm>
          <a:prstGeom prst="rect">
            <a:avLst/>
          </a:prstGeom>
        </p:spPr>
        <p:txBody>
          <a:bodyPr vert="horz" wrap="square" lIns="0" tIns="0" rIns="0" bIns="0" rtlCol="0">
            <a:spAutoFit/>
          </a:bodyPr>
          <a:lstStyle/>
          <a:p>
            <a:pPr marL="12700">
              <a:lnSpc>
                <a:spcPct val="100000"/>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分析这些表达式得到如下一些有趣的特性：</a:t>
            </a:r>
            <a:endParaRPr sz="2800">
              <a:latin typeface="新宋体" panose="02010609030101010101" charset="-122"/>
              <a:cs typeface="新宋体" panose="02010609030101010101" charset="-122"/>
            </a:endParaRPr>
          </a:p>
          <a:p>
            <a:pPr marL="744855" marR="5080" indent="-139700">
              <a:lnSpc>
                <a:spcPct val="120000"/>
              </a:lnSpc>
              <a:spcBef>
                <a:spcPts val="5"/>
              </a:spcBef>
              <a:tabLst>
                <a:tab pos="1062355" algn="l"/>
              </a:tabLst>
            </a:pPr>
            <a:r>
              <a:rPr sz="2800" dirty="0">
                <a:solidFill>
                  <a:srgbClr val="EE2B0A"/>
                </a:solidFill>
                <a:latin typeface="Wingdings" panose="05000000000000000000"/>
                <a:cs typeface="Wingdings" panose="05000000000000000000"/>
              </a:rPr>
              <a:t></a:t>
            </a:r>
            <a:r>
              <a:rPr sz="28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一个M个点的变换，能够通过将原始表达 式分成两个部分来计算</a:t>
            </a:r>
            <a:endParaRPr sz="2800">
              <a:latin typeface="新宋体" panose="02010609030101010101" charset="-122"/>
              <a:cs typeface="新宋体" panose="02010609030101010101" charset="-122"/>
            </a:endParaRPr>
          </a:p>
          <a:p>
            <a:pPr marL="833755" marR="360045" indent="-228600">
              <a:lnSpc>
                <a:spcPct val="100000"/>
              </a:lnSpc>
              <a:spcBef>
                <a:spcPts val="675"/>
              </a:spcBef>
              <a:tabLst>
                <a:tab pos="1062355" algn="l"/>
              </a:tabLst>
            </a:pPr>
            <a:r>
              <a:rPr sz="2800" dirty="0">
                <a:solidFill>
                  <a:srgbClr val="EE2B0A"/>
                </a:solidFill>
                <a:latin typeface="Wingdings" panose="05000000000000000000"/>
                <a:cs typeface="Wingdings" panose="05000000000000000000"/>
              </a:rPr>
              <a:t></a:t>
            </a:r>
            <a:r>
              <a:rPr sz="28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通过计算两个（M/2）个点的变换。得 </a:t>
            </a:r>
            <a:r>
              <a:rPr sz="2800" dirty="0">
                <a:latin typeface="新宋体" panose="02010609030101010101" charset="-122"/>
                <a:cs typeface="新宋体" panose="02010609030101010101" charset="-122"/>
              </a:rPr>
              <a:t>F</a:t>
            </a:r>
            <a:r>
              <a:rPr sz="2850" spc="-7" baseline="-20000" dirty="0">
                <a:latin typeface="新宋体" panose="02010609030101010101" charset="-122"/>
                <a:cs typeface="新宋体" panose="02010609030101010101" charset="-122"/>
              </a:rPr>
              <a:t>even</a:t>
            </a:r>
            <a:r>
              <a:rPr sz="2800" spc="-5" dirty="0">
                <a:latin typeface="新宋体" panose="02010609030101010101" charset="-122"/>
                <a:cs typeface="新宋体" panose="02010609030101010101" charset="-122"/>
              </a:rPr>
              <a:t>(u)</a:t>
            </a:r>
            <a:r>
              <a:rPr sz="2800" dirty="0">
                <a:latin typeface="新宋体" panose="02010609030101010101" charset="-122"/>
                <a:cs typeface="新宋体" panose="02010609030101010101" charset="-122"/>
              </a:rPr>
              <a:t>和</a:t>
            </a:r>
            <a:r>
              <a:rPr sz="2800" spc="-5" dirty="0">
                <a:latin typeface="新宋体" panose="02010609030101010101" charset="-122"/>
                <a:cs typeface="新宋体" panose="02010609030101010101" charset="-122"/>
              </a:rPr>
              <a:t> F</a:t>
            </a:r>
            <a:r>
              <a:rPr sz="2850" baseline="-20000" dirty="0">
                <a:latin typeface="新宋体" panose="02010609030101010101" charset="-122"/>
                <a:cs typeface="新宋体" panose="02010609030101010101" charset="-122"/>
              </a:rPr>
              <a:t>od</a:t>
            </a:r>
            <a:r>
              <a:rPr sz="2850" spc="-7" baseline="-20000" dirty="0">
                <a:latin typeface="新宋体" panose="02010609030101010101" charset="-122"/>
                <a:cs typeface="新宋体" panose="02010609030101010101" charset="-122"/>
              </a:rPr>
              <a:t>d</a:t>
            </a:r>
            <a:r>
              <a:rPr sz="2800" dirty="0">
                <a:latin typeface="新宋体" panose="02010609030101010101" charset="-122"/>
                <a:cs typeface="新宋体" panose="02010609030101010101" charset="-122"/>
              </a:rPr>
              <a:t>(u)</a:t>
            </a:r>
            <a:endParaRPr sz="2800">
              <a:latin typeface="新宋体" panose="02010609030101010101" charset="-122"/>
              <a:cs typeface="新宋体" panose="02010609030101010101" charset="-122"/>
            </a:endParaRPr>
          </a:p>
          <a:p>
            <a:pPr marL="605155">
              <a:lnSpc>
                <a:spcPct val="100000"/>
              </a:lnSpc>
              <a:spcBef>
                <a:spcPts val="675"/>
              </a:spcBef>
              <a:tabLst>
                <a:tab pos="1062355" algn="l"/>
              </a:tabLst>
            </a:pPr>
            <a:r>
              <a:rPr sz="2800" dirty="0">
                <a:solidFill>
                  <a:srgbClr val="EE2B0A"/>
                </a:solidFill>
                <a:latin typeface="Wingdings" panose="05000000000000000000"/>
                <a:cs typeface="Wingdings" panose="05000000000000000000"/>
              </a:rPr>
              <a:t></a:t>
            </a:r>
            <a:r>
              <a:rPr sz="28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奇部与偶部之和得到F(u)的前(M/2)个值</a:t>
            </a:r>
            <a:endParaRPr sz="2800">
              <a:latin typeface="新宋体" panose="02010609030101010101" charset="-122"/>
              <a:cs typeface="新宋体" panose="02010609030101010101" charset="-122"/>
            </a:endParaRPr>
          </a:p>
          <a:p>
            <a:pPr marL="833755" marR="360680" indent="-228600">
              <a:lnSpc>
                <a:spcPct val="100000"/>
              </a:lnSpc>
              <a:spcBef>
                <a:spcPts val="675"/>
              </a:spcBef>
              <a:tabLst>
                <a:tab pos="1062355" algn="l"/>
              </a:tabLst>
            </a:pPr>
            <a:r>
              <a:rPr sz="2800" dirty="0">
                <a:solidFill>
                  <a:srgbClr val="EE2B0A"/>
                </a:solidFill>
                <a:latin typeface="Wingdings" panose="05000000000000000000"/>
                <a:cs typeface="Wingdings" panose="05000000000000000000"/>
              </a:rPr>
              <a:t></a:t>
            </a:r>
            <a:r>
              <a:rPr sz="28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奇部与偶部之差得到F(u)的后(M/2)个 值。且不需要额外的变换计算</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快速傅里叶变换(FFT)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959865"/>
            <a:ext cx="7559675" cy="4967605"/>
          </a:xfrm>
          <a:prstGeom prst="rect">
            <a:avLst/>
          </a:prstGeom>
        </p:spPr>
        <p:txBody>
          <a:bodyPr vert="horz" wrap="square" lIns="0" tIns="0" rIns="0" bIns="0" rtlCol="0">
            <a:spAutoFit/>
          </a:bodyPr>
          <a:lstStyle/>
          <a:p>
            <a:pPr marL="12700">
              <a:lnSpc>
                <a:spcPct val="100000"/>
              </a:lnSpc>
            </a:pPr>
            <a:r>
              <a:rPr sz="3200" b="1" spc="-15" dirty="0" err="1">
                <a:latin typeface="新宋体" panose="02010609030101010101" charset="-122"/>
                <a:cs typeface="新宋体" panose="02010609030101010101" charset="-122"/>
              </a:rPr>
              <a:t>图像的采样和量化</a:t>
            </a:r>
            <a:endParaRPr sz="3200" dirty="0">
              <a:latin typeface="新宋体" panose="02010609030101010101" charset="-122"/>
              <a:cs typeface="新宋体" panose="02010609030101010101" charset="-122"/>
            </a:endParaRPr>
          </a:p>
          <a:p>
            <a:pPr>
              <a:lnSpc>
                <a:spcPct val="100000"/>
              </a:lnSpc>
              <a:spcBef>
                <a:spcPts val="40"/>
              </a:spcBef>
            </a:pPr>
            <a:endParaRPr sz="4000" dirty="0">
              <a:latin typeface="Times New Roman" panose="02020603050405020304"/>
              <a:cs typeface="Times New Roman" panose="02020603050405020304"/>
            </a:endParaRPr>
          </a:p>
          <a:p>
            <a:pPr marL="230505">
              <a:lnSpc>
                <a:spcPct val="100000"/>
              </a:lnSpc>
              <a:tabLst>
                <a:tab pos="64198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大多数传感器的输出是连续电压波形</a:t>
            </a:r>
            <a:endParaRPr sz="3200" dirty="0">
              <a:latin typeface="新宋体" panose="02010609030101010101" charset="-122"/>
              <a:cs typeface="新宋体" panose="02010609030101010101" charset="-122"/>
            </a:endParaRPr>
          </a:p>
          <a:p>
            <a:pPr marL="230505" marR="5080" indent="-635">
              <a:lnSpc>
                <a:spcPct val="100000"/>
              </a:lnSpc>
              <a:spcBef>
                <a:spcPts val="1920"/>
              </a:spcBef>
              <a:tabLst>
                <a:tab pos="64198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为了产生一幅数字图像，需要把连续的 感知数据转化为数字形式</a:t>
            </a:r>
            <a:endParaRPr sz="3200" dirty="0">
              <a:latin typeface="新宋体" panose="02010609030101010101" charset="-122"/>
              <a:cs typeface="新宋体" panose="02010609030101010101" charset="-122"/>
            </a:endParaRPr>
          </a:p>
          <a:p>
            <a:pPr marL="230505">
              <a:lnSpc>
                <a:spcPct val="100000"/>
              </a:lnSpc>
              <a:spcBef>
                <a:spcPts val="1920"/>
              </a:spcBef>
              <a:tabLst>
                <a:tab pos="64198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这包括两种处理：取样和量化</a:t>
            </a:r>
            <a:endParaRPr sz="3200" dirty="0">
              <a:latin typeface="新宋体" panose="02010609030101010101" charset="-122"/>
              <a:cs typeface="新宋体" panose="02010609030101010101" charset="-122"/>
            </a:endParaRPr>
          </a:p>
          <a:p>
            <a:pPr marL="230505">
              <a:lnSpc>
                <a:spcPct val="100000"/>
              </a:lnSpc>
              <a:spcBef>
                <a:spcPts val="1920"/>
              </a:spcBef>
              <a:tabLst>
                <a:tab pos="64198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取样：图像空间坐标的数字化</a:t>
            </a:r>
            <a:endParaRPr sz="3200" dirty="0">
              <a:latin typeface="新宋体" panose="02010609030101010101" charset="-122"/>
              <a:cs typeface="新宋体" panose="02010609030101010101" charset="-122"/>
            </a:endParaRPr>
          </a:p>
          <a:p>
            <a:pPr marL="230505">
              <a:lnSpc>
                <a:spcPts val="3750"/>
              </a:lnSpc>
              <a:spcBef>
                <a:spcPts val="1925"/>
              </a:spcBef>
              <a:tabLst>
                <a:tab pos="64198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量化：图像函数值（灰度值）的数字化</a:t>
            </a:r>
            <a:endParaRPr sz="3200" dirty="0">
              <a:latin typeface="新宋体" panose="02010609030101010101" charset="-122"/>
              <a:cs typeface="新宋体" panose="02010609030101010101" charset="-122"/>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59891"/>
            <a:ext cx="7767320" cy="476758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快速傅里叶变换(FFT)</a:t>
            </a:r>
            <a:endParaRPr sz="3200" dirty="0">
              <a:latin typeface="新宋体" panose="02010609030101010101" charset="-122"/>
              <a:cs typeface="新宋体" panose="02010609030101010101" charset="-122"/>
            </a:endParaRPr>
          </a:p>
          <a:p>
            <a:pPr>
              <a:lnSpc>
                <a:spcPct val="100000"/>
              </a:lnSpc>
              <a:spcBef>
                <a:spcPts val="40"/>
              </a:spcBef>
            </a:pPr>
            <a:endParaRPr sz="4000" dirty="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归纳快速傅立叶变换的思想：</a:t>
            </a:r>
            <a:endParaRPr sz="3200" dirty="0">
              <a:latin typeface="新宋体" panose="02010609030101010101" charset="-122"/>
              <a:cs typeface="新宋体" panose="02010609030101010101" charset="-122"/>
            </a:endParaRPr>
          </a:p>
          <a:p>
            <a:pPr marL="355600" marR="10160" indent="-342900">
              <a:lnSpc>
                <a:spcPct val="100000"/>
              </a:lnSpc>
              <a:spcBef>
                <a:spcPts val="755"/>
              </a:spcBef>
            </a:pPr>
            <a:r>
              <a:rPr sz="3200" dirty="0">
                <a:latin typeface="新宋体" panose="02010609030101010101" charset="-122"/>
                <a:cs typeface="新宋体" panose="02010609030101010101" charset="-122"/>
              </a:rPr>
              <a:t>（1）通过计算两个单点的DFT，来计算两个 </a:t>
            </a:r>
            <a:r>
              <a:rPr sz="3200" spc="-5" dirty="0">
                <a:latin typeface="新宋体" panose="02010609030101010101" charset="-122"/>
                <a:cs typeface="新宋体" panose="02010609030101010101" charset="-122"/>
              </a:rPr>
              <a:t>点的DFT，</a:t>
            </a:r>
            <a:endParaRPr sz="3200" dirty="0">
              <a:latin typeface="新宋体" panose="02010609030101010101" charset="-122"/>
              <a:cs typeface="新宋体" panose="02010609030101010101" charset="-122"/>
            </a:endParaRPr>
          </a:p>
          <a:p>
            <a:pPr marL="355600" marR="10160" indent="-342900">
              <a:lnSpc>
                <a:spcPts val="3630"/>
              </a:lnSpc>
              <a:spcBef>
                <a:spcPts val="1050"/>
              </a:spcBef>
            </a:pPr>
            <a:r>
              <a:rPr sz="3200" dirty="0">
                <a:latin typeface="新宋体" panose="02010609030101010101" charset="-122"/>
                <a:cs typeface="新宋体" panose="02010609030101010101" charset="-122"/>
              </a:rPr>
              <a:t>（2）通过计算两个双点的DFT，来计算四个 </a:t>
            </a:r>
            <a:r>
              <a:rPr sz="3200" spc="-5" dirty="0">
                <a:latin typeface="新宋体" panose="02010609030101010101" charset="-122"/>
                <a:cs typeface="新宋体" panose="02010609030101010101" charset="-122"/>
              </a:rPr>
              <a:t>点的DFT，</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，以此类推</a:t>
            </a:r>
            <a:endParaRPr sz="3200" dirty="0">
              <a:latin typeface="新宋体" panose="02010609030101010101" charset="-122"/>
              <a:cs typeface="新宋体" panose="02010609030101010101" charset="-122"/>
            </a:endParaRPr>
          </a:p>
          <a:p>
            <a:pPr marL="355600" marR="5080" indent="-343535">
              <a:lnSpc>
                <a:spcPct val="100000"/>
              </a:lnSpc>
              <a:spcBef>
                <a:spcPts val="885"/>
              </a:spcBef>
            </a:pPr>
            <a:r>
              <a:rPr sz="3200" spc="30" dirty="0">
                <a:latin typeface="新宋体" panose="02010609030101010101" charset="-122"/>
                <a:cs typeface="新宋体" panose="02010609030101010101" charset="-122"/>
              </a:rPr>
              <a:t>（3）对于任何</a:t>
            </a:r>
            <a:r>
              <a:rPr sz="3200" spc="-10" dirty="0">
                <a:latin typeface="新宋体" panose="02010609030101010101" charset="-122"/>
                <a:cs typeface="新宋体" panose="02010609030101010101" charset="-122"/>
              </a:rPr>
              <a:t>N</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2</a:t>
            </a:r>
            <a:r>
              <a:rPr sz="3150" spc="52" baseline="26000" dirty="0">
                <a:latin typeface="新宋体" panose="02010609030101010101" charset="-122"/>
                <a:cs typeface="新宋体" panose="02010609030101010101" charset="-122"/>
              </a:rPr>
              <a:t>m</a:t>
            </a:r>
            <a:r>
              <a:rPr sz="3200" spc="25" dirty="0">
                <a:latin typeface="新宋体" panose="02010609030101010101" charset="-122"/>
                <a:cs typeface="新宋体" panose="02010609030101010101" charset="-122"/>
              </a:rPr>
              <a:t>的</a:t>
            </a:r>
            <a:r>
              <a:rPr sz="3200" spc="-10" dirty="0">
                <a:latin typeface="新宋体" panose="02010609030101010101" charset="-122"/>
                <a:cs typeface="新宋体" panose="02010609030101010101" charset="-122"/>
              </a:rPr>
              <a:t>D</a:t>
            </a:r>
            <a:r>
              <a:rPr sz="3200" spc="-5" dirty="0">
                <a:latin typeface="新宋体" panose="02010609030101010101" charset="-122"/>
                <a:cs typeface="新宋体" panose="02010609030101010101" charset="-122"/>
              </a:rPr>
              <a:t>F</a:t>
            </a:r>
            <a:r>
              <a:rPr sz="3200" spc="25" dirty="0">
                <a:latin typeface="新宋体" panose="02010609030101010101" charset="-122"/>
                <a:cs typeface="新宋体" panose="02010609030101010101" charset="-122"/>
              </a:rPr>
              <a:t>T的计算，通过计算 </a:t>
            </a:r>
            <a:r>
              <a:rPr sz="3200" spc="-5" dirty="0">
                <a:latin typeface="新宋体" panose="02010609030101010101" charset="-122"/>
                <a:cs typeface="新宋体" panose="02010609030101010101" charset="-122"/>
              </a:rPr>
              <a:t>两个N/2点的DFT，来计算N个点的DFT</a:t>
            </a:r>
            <a:endParaRPr sz="3200" dirty="0">
              <a:latin typeface="新宋体" panose="02010609030101010101" charset="-122"/>
              <a:cs typeface="新宋体" panose="02010609030101010101" charset="-122"/>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825879" y="1893570"/>
            <a:ext cx="3797300" cy="548640"/>
          </a:xfrm>
          <a:prstGeom prst="rect">
            <a:avLst/>
          </a:prstGeom>
        </p:spPr>
        <p:txBody>
          <a:bodyPr vert="horz" wrap="square" lIns="0" tIns="0" rIns="0" bIns="0" rtlCol="0">
            <a:spAutoFit/>
          </a:bodyPr>
          <a:lstStyle/>
          <a:p>
            <a:pPr marL="12700">
              <a:lnSpc>
                <a:spcPct val="100000"/>
              </a:lnSpc>
            </a:pPr>
            <a:r>
              <a:rPr sz="2500" b="0" dirty="0">
                <a:solidFill>
                  <a:srgbClr val="EE2B0A"/>
                </a:solidFill>
                <a:latin typeface="Wingdings" panose="05000000000000000000"/>
                <a:cs typeface="Wingdings" panose="05000000000000000000"/>
              </a:rPr>
              <a:t></a:t>
            </a:r>
            <a:r>
              <a:rPr sz="2500" b="0" spc="204" dirty="0">
                <a:solidFill>
                  <a:srgbClr val="EE2B0A"/>
                </a:solidFill>
                <a:latin typeface="Times New Roman" panose="02020603050405020304"/>
                <a:cs typeface="Times New Roman" panose="02020603050405020304"/>
              </a:rPr>
              <a:t> </a:t>
            </a:r>
            <a:r>
              <a:rPr sz="3600" b="0" dirty="0">
                <a:latin typeface="新宋体" panose="02010609030101010101" charset="-122"/>
                <a:cs typeface="新宋体" panose="02010609030101010101" charset="-122"/>
              </a:rPr>
              <a:t>FFT算法基本思想</a:t>
            </a:r>
            <a:endParaRPr sz="3600">
              <a:latin typeface="新宋体" panose="02010609030101010101" charset="-122"/>
              <a:cs typeface="新宋体" panose="02010609030101010101" charset="-122"/>
            </a:endParaRPr>
          </a:p>
        </p:txBody>
      </p:sp>
      <p:sp>
        <p:nvSpPr>
          <p:cNvPr id="6" name="object 6"/>
          <p:cNvSpPr txBox="1"/>
          <p:nvPr/>
        </p:nvSpPr>
        <p:spPr>
          <a:xfrm>
            <a:off x="2232786" y="2537967"/>
            <a:ext cx="7438390" cy="2955290"/>
          </a:xfrm>
          <a:prstGeom prst="rect">
            <a:avLst/>
          </a:prstGeom>
        </p:spPr>
        <p:txBody>
          <a:bodyPr vert="horz" wrap="square" lIns="0" tIns="0" rIns="0" bIns="0" rtlCol="0">
            <a:spAutoFit/>
          </a:bodyPr>
          <a:lstStyle/>
          <a:p>
            <a:pPr marL="62865">
              <a:lnSpc>
                <a:spcPct val="100000"/>
              </a:lnSpc>
            </a:pPr>
            <a:r>
              <a:rPr sz="3200" spc="-5" dirty="0">
                <a:latin typeface="新宋体" panose="02010609030101010101" charset="-122"/>
                <a:cs typeface="新宋体" panose="02010609030101010101" charset="-122"/>
              </a:rPr>
              <a:t>FFT算法举例：</a:t>
            </a:r>
            <a:endParaRPr sz="3200">
              <a:latin typeface="新宋体" panose="02010609030101010101" charset="-122"/>
              <a:cs typeface="新宋体" panose="02010609030101010101" charset="-122"/>
            </a:endParaRPr>
          </a:p>
          <a:p>
            <a:pPr marL="62865">
              <a:lnSpc>
                <a:spcPct val="100000"/>
              </a:lnSpc>
              <a:spcBef>
                <a:spcPts val="870"/>
              </a:spcBef>
              <a:tabLst>
                <a:tab pos="5071745" algn="l"/>
              </a:tabLst>
            </a:pPr>
            <a:r>
              <a:rPr sz="3200" spc="-5" dirty="0">
                <a:latin typeface="新宋体" panose="02010609030101010101" charset="-122"/>
                <a:cs typeface="新宋体" panose="02010609030101010101" charset="-122"/>
              </a:rPr>
              <a:t>设：有函数f(x)，其N = 2</a:t>
            </a:r>
            <a:r>
              <a:rPr sz="3150" spc="-7" baseline="26000" dirty="0">
                <a:latin typeface="新宋体" panose="02010609030101010101" charset="-122"/>
                <a:cs typeface="新宋体" panose="02010609030101010101" charset="-122"/>
              </a:rPr>
              <a:t>3	</a:t>
            </a:r>
            <a:r>
              <a:rPr sz="3200" spc="-5" dirty="0">
                <a:latin typeface="新宋体" panose="02010609030101010101" charset="-122"/>
                <a:cs typeface="新宋体" panose="02010609030101010101" charset="-122"/>
              </a:rPr>
              <a:t>= 8</a:t>
            </a:r>
            <a:r>
              <a:rPr sz="3600" spc="-10"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有：</a:t>
            </a:r>
            <a:endParaRPr sz="2800">
              <a:latin typeface="新宋体" panose="02010609030101010101" charset="-122"/>
              <a:cs typeface="新宋体" panose="02010609030101010101" charset="-122"/>
            </a:endParaRPr>
          </a:p>
          <a:p>
            <a:pPr marL="12700">
              <a:lnSpc>
                <a:spcPct val="100000"/>
              </a:lnSpc>
              <a:spcBef>
                <a:spcPts val="755"/>
              </a:spcBef>
            </a:pPr>
            <a:r>
              <a:rPr sz="3200" spc="-1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f(0),f(1),f(2),f(3),f(4),f(5),f(6),f(7)}</a:t>
            </a:r>
            <a:endParaRPr sz="2800">
              <a:latin typeface="新宋体" panose="02010609030101010101" charset="-122"/>
              <a:cs typeface="新宋体" panose="02010609030101010101" charset="-122"/>
            </a:endParaRPr>
          </a:p>
          <a:p>
            <a:pPr marL="62865">
              <a:lnSpc>
                <a:spcPct val="100000"/>
              </a:lnSpc>
              <a:spcBef>
                <a:spcPts val="1275"/>
              </a:spcBef>
            </a:pPr>
            <a:r>
              <a:rPr sz="3200" spc="-5" dirty="0">
                <a:latin typeface="新宋体" panose="02010609030101010101" charset="-122"/>
                <a:cs typeface="新宋体" panose="02010609030101010101" charset="-122"/>
              </a:rPr>
              <a:t>计算：</a:t>
            </a:r>
            <a:endParaRPr sz="3200">
              <a:latin typeface="新宋体" panose="02010609030101010101" charset="-122"/>
              <a:cs typeface="新宋体" panose="02010609030101010101" charset="-122"/>
            </a:endParaRPr>
          </a:p>
          <a:p>
            <a:pPr marL="139065">
              <a:lnSpc>
                <a:spcPts val="3295"/>
              </a:lnSpc>
              <a:spcBef>
                <a:spcPts val="1225"/>
              </a:spcBef>
            </a:pPr>
            <a:r>
              <a:rPr sz="2800" spc="-5" dirty="0">
                <a:latin typeface="新宋体" panose="02010609030101010101" charset="-122"/>
                <a:cs typeface="新宋体" panose="02010609030101010101" charset="-122"/>
              </a:rPr>
              <a:t>{F(0),F(1),F(2),F(3),F(4),F(5),F(6),F(7)}</a:t>
            </a:r>
            <a:endParaRPr sz="2800">
              <a:latin typeface="新宋体" panose="02010609030101010101" charset="-122"/>
              <a:cs typeface="新宋体" panose="02010609030101010101" charset="-122"/>
            </a:endParaRPr>
          </a:p>
        </p:txBody>
      </p:sp>
      <p:sp>
        <p:nvSpPr>
          <p:cNvPr id="7" name="object 7"/>
          <p:cNvSpPr txBox="1"/>
          <p:nvPr/>
        </p:nvSpPr>
        <p:spPr>
          <a:xfrm>
            <a:off x="1825879" y="959865"/>
            <a:ext cx="3884929"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764"/>
            <a:ext cx="7340600" cy="535495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a:p>
            <a:pPr marL="469900" marR="3206750" indent="-457200">
              <a:lnSpc>
                <a:spcPct val="120000"/>
              </a:lnSpc>
              <a:spcBef>
                <a:spcPts val="1610"/>
              </a:spcBef>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FFT算法举例 首先分成奇偶两组：</a:t>
            </a:r>
            <a:endParaRPr sz="3200">
              <a:latin typeface="新宋体" panose="02010609030101010101" charset="-122"/>
              <a:cs typeface="新宋体" panose="02010609030101010101" charset="-122"/>
            </a:endParaRPr>
          </a:p>
          <a:p>
            <a:pPr marL="12700">
              <a:lnSpc>
                <a:spcPct val="100000"/>
              </a:lnSpc>
              <a:spcBef>
                <a:spcPts val="760"/>
              </a:spcBef>
            </a:pPr>
            <a:r>
              <a:rPr sz="3200" spc="-5" dirty="0">
                <a:latin typeface="新宋体" panose="02010609030101010101" charset="-122"/>
                <a:cs typeface="新宋体" panose="02010609030101010101" charset="-122"/>
              </a:rPr>
              <a:t>有：{ f(0), f(2), f(4), f(6) }</a:t>
            </a:r>
            <a:endParaRPr sz="3200">
              <a:latin typeface="新宋体" panose="02010609030101010101" charset="-122"/>
              <a:cs typeface="新宋体" panose="02010609030101010101" charset="-122"/>
            </a:endParaRPr>
          </a:p>
          <a:p>
            <a:pPr marL="927100">
              <a:lnSpc>
                <a:spcPct val="100000"/>
              </a:lnSpc>
              <a:spcBef>
                <a:spcPts val="755"/>
              </a:spcBef>
            </a:pPr>
            <a:r>
              <a:rPr sz="3200" spc="-5" dirty="0">
                <a:latin typeface="新宋体" panose="02010609030101010101" charset="-122"/>
                <a:cs typeface="新宋体" panose="02010609030101010101" charset="-122"/>
              </a:rPr>
              <a:t>{ f(1), f(3), f(5), f(7) }</a:t>
            </a:r>
            <a:endParaRPr sz="3200">
              <a:latin typeface="新宋体" panose="02010609030101010101" charset="-122"/>
              <a:cs typeface="新宋体" panose="02010609030101010101" charset="-122"/>
            </a:endParaRPr>
          </a:p>
          <a:p>
            <a:pPr>
              <a:lnSpc>
                <a:spcPct val="100000"/>
              </a:lnSpc>
              <a:spcBef>
                <a:spcPts val="15"/>
              </a:spcBef>
            </a:pPr>
            <a:endParaRPr sz="4650">
              <a:latin typeface="Times New Roman" panose="02020603050405020304"/>
              <a:cs typeface="Times New Roman" panose="02020603050405020304"/>
            </a:endParaRPr>
          </a:p>
          <a:p>
            <a:pPr marL="12700">
              <a:lnSpc>
                <a:spcPct val="100000"/>
              </a:lnSpc>
            </a:pPr>
            <a:r>
              <a:rPr sz="3200" spc="-5" dirty="0">
                <a:latin typeface="新宋体" panose="02010609030101010101" charset="-122"/>
                <a:cs typeface="新宋体" panose="02010609030101010101" charset="-122"/>
              </a:rPr>
              <a:t>为了利用递推特性，再分成两组：</a:t>
            </a:r>
            <a:endParaRPr sz="3200">
              <a:latin typeface="新宋体" panose="02010609030101010101" charset="-122"/>
              <a:cs typeface="新宋体" panose="02010609030101010101" charset="-122"/>
            </a:endParaRPr>
          </a:p>
          <a:p>
            <a:pPr marL="12700">
              <a:lnSpc>
                <a:spcPct val="100000"/>
              </a:lnSpc>
              <a:spcBef>
                <a:spcPts val="755"/>
              </a:spcBef>
            </a:pPr>
            <a:r>
              <a:rPr sz="3200" spc="-5" dirty="0">
                <a:latin typeface="新宋体" panose="02010609030101010101" charset="-122"/>
                <a:cs typeface="新宋体" panose="02010609030101010101" charset="-122"/>
              </a:rPr>
              <a:t>有： { f(0), f(4) }， { f(2), f(6) }</a:t>
            </a:r>
            <a:endParaRPr sz="3200">
              <a:latin typeface="新宋体" panose="02010609030101010101" charset="-122"/>
              <a:cs typeface="新宋体" panose="02010609030101010101" charset="-122"/>
            </a:endParaRPr>
          </a:p>
          <a:p>
            <a:pPr marL="958850">
              <a:lnSpc>
                <a:spcPts val="3750"/>
              </a:lnSpc>
              <a:spcBef>
                <a:spcPts val="760"/>
              </a:spcBef>
            </a:pPr>
            <a:r>
              <a:rPr sz="3200" spc="-5" dirty="0">
                <a:latin typeface="新宋体" panose="02010609030101010101" charset="-122"/>
                <a:cs typeface="新宋体" panose="02010609030101010101" charset="-122"/>
              </a:rPr>
              <a:t>{ f(1), f(5) }， { f(3), f(7) }</a:t>
            </a:r>
            <a:endParaRPr sz="3200">
              <a:latin typeface="新宋体" panose="02010609030101010101" charset="-122"/>
              <a:cs typeface="新宋体" panose="02010609030101010101" charset="-122"/>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快速傅里叶变换(FFT)</a:t>
            </a:r>
          </a:p>
        </p:txBody>
      </p:sp>
      <p:sp>
        <p:nvSpPr>
          <p:cNvPr id="6" name="object 6"/>
          <p:cNvSpPr txBox="1"/>
          <p:nvPr/>
        </p:nvSpPr>
        <p:spPr>
          <a:xfrm>
            <a:off x="1681098" y="1714246"/>
            <a:ext cx="7816850" cy="496570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FFT算法实现</a:t>
            </a:r>
            <a:endParaRPr sz="3200">
              <a:latin typeface="新宋体" panose="02010609030101010101" charset="-122"/>
              <a:cs typeface="新宋体" panose="02010609030101010101" charset="-122"/>
            </a:endParaRPr>
          </a:p>
          <a:p>
            <a:pPr marL="469900" marR="161925">
              <a:lnSpc>
                <a:spcPct val="102000"/>
              </a:lnSpc>
              <a:spcBef>
                <a:spcPts val="2250"/>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对输入数据的排序可根据一个简单的位对换 规则进行</a:t>
            </a:r>
            <a:endParaRPr sz="2800">
              <a:latin typeface="新宋体" panose="02010609030101010101" charset="-122"/>
              <a:cs typeface="新宋体" panose="02010609030101010101" charset="-122"/>
            </a:endParaRPr>
          </a:p>
          <a:p>
            <a:pPr marL="927100">
              <a:lnSpc>
                <a:spcPts val="2875"/>
              </a:lnSpc>
              <a:spcBef>
                <a:spcPts val="1425"/>
              </a:spcBef>
            </a:pPr>
            <a:r>
              <a:rPr sz="1700" spc="-5" dirty="0">
                <a:solidFill>
                  <a:srgbClr val="EE2B0A"/>
                </a:solidFill>
                <a:latin typeface="Wingdings" panose="05000000000000000000"/>
                <a:cs typeface="Wingdings" panose="05000000000000000000"/>
              </a:rPr>
              <a:t></a:t>
            </a:r>
            <a:r>
              <a:rPr sz="2400" spc="-5" dirty="0">
                <a:latin typeface="新宋体" panose="02010609030101010101" charset="-122"/>
                <a:cs typeface="新宋体" panose="02010609030101010101" charset="-122"/>
              </a:rPr>
              <a:t>如用x表示f(x)的1个自变量值，那么它排序后对应</a:t>
            </a:r>
            <a:endParaRPr sz="2400">
              <a:latin typeface="新宋体" panose="02010609030101010101" charset="-122"/>
              <a:cs typeface="新宋体" panose="02010609030101010101" charset="-122"/>
            </a:endParaRPr>
          </a:p>
          <a:p>
            <a:pPr marL="927100">
              <a:lnSpc>
                <a:spcPts val="2875"/>
              </a:lnSpc>
            </a:pPr>
            <a:r>
              <a:rPr sz="2400" dirty="0">
                <a:latin typeface="新宋体" panose="02010609030101010101" charset="-122"/>
                <a:cs typeface="新宋体" panose="02010609030101010101" charset="-122"/>
              </a:rPr>
              <a:t>的值可通过把x表示成二进制数并对换各位得到</a:t>
            </a:r>
            <a:endParaRPr sz="2400">
              <a:latin typeface="新宋体" panose="02010609030101010101" charset="-122"/>
              <a:cs typeface="新宋体" panose="02010609030101010101" charset="-122"/>
            </a:endParaRPr>
          </a:p>
          <a:p>
            <a:pPr marL="927100">
              <a:lnSpc>
                <a:spcPts val="2875"/>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例如N=2</a:t>
            </a:r>
            <a:r>
              <a:rPr sz="2400" baseline="24000" dirty="0">
                <a:latin typeface="新宋体" panose="02010609030101010101" charset="-122"/>
                <a:cs typeface="新宋体" panose="02010609030101010101" charset="-122"/>
              </a:rPr>
              <a:t>3</a:t>
            </a:r>
            <a:r>
              <a:rPr sz="2400" spc="-5" dirty="0">
                <a:latin typeface="新宋体" panose="02010609030101010101" charset="-122"/>
                <a:cs typeface="新宋体" panose="02010609030101010101" charset="-122"/>
              </a:rPr>
              <a:t>,f(6)排序后为f(3),因为6＝110</a:t>
            </a:r>
            <a:r>
              <a:rPr sz="2400" baseline="-21000" dirty="0">
                <a:latin typeface="新宋体" panose="02010609030101010101" charset="-122"/>
                <a:cs typeface="新宋体" panose="02010609030101010101" charset="-122"/>
              </a:rPr>
              <a:t>2</a:t>
            </a:r>
            <a:r>
              <a:rPr sz="2400" spc="-5" dirty="0">
                <a:latin typeface="新宋体" panose="02010609030101010101" charset="-122"/>
                <a:cs typeface="新宋体" panose="02010609030101010101" charset="-122"/>
              </a:rPr>
              <a:t>而011</a:t>
            </a:r>
            <a:r>
              <a:rPr sz="2400" baseline="-21000" dirty="0">
                <a:latin typeface="新宋体" panose="02010609030101010101" charset="-122"/>
                <a:cs typeface="新宋体" panose="02010609030101010101" charset="-122"/>
              </a:rPr>
              <a:t>2</a:t>
            </a:r>
            <a:endParaRPr sz="2400" baseline="-21000">
              <a:latin typeface="新宋体" panose="02010609030101010101" charset="-122"/>
              <a:cs typeface="新宋体" panose="02010609030101010101" charset="-122"/>
            </a:endParaRPr>
          </a:p>
          <a:p>
            <a:pPr marL="927100">
              <a:lnSpc>
                <a:spcPts val="2875"/>
              </a:lnSpc>
            </a:pPr>
            <a:r>
              <a:rPr sz="2400" dirty="0">
                <a:latin typeface="新宋体" panose="02010609030101010101" charset="-122"/>
                <a:cs typeface="新宋体" panose="02010609030101010101" charset="-122"/>
              </a:rPr>
              <a:t>＝3</a:t>
            </a:r>
            <a:endParaRPr sz="2400">
              <a:latin typeface="新宋体" panose="02010609030101010101" charset="-122"/>
              <a:cs typeface="新宋体" panose="02010609030101010101" charset="-122"/>
            </a:endParaRPr>
          </a:p>
          <a:p>
            <a:pPr marL="469900" marR="228600" algn="just">
              <a:lnSpc>
                <a:spcPct val="100000"/>
              </a:lnSpc>
              <a:spcBef>
                <a:spcPts val="170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4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把输入数据进行了重新排序，则输出结果是 正确的次序。反之不把输入数据进行排序，则 输出结果需要重新排序才能得到正确的次序</a:t>
            </a:r>
            <a:endParaRPr sz="2800">
              <a:latin typeface="新宋体" panose="02010609030101010101" charset="-122"/>
              <a:cs typeface="新宋体" panose="02010609030101010101" charset="-122"/>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825879" y="959865"/>
            <a:ext cx="6169025" cy="265112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快速傅里叶变换(FFT)</a:t>
            </a:r>
            <a:endParaRPr sz="3200">
              <a:latin typeface="新宋体" panose="02010609030101010101" charset="-122"/>
              <a:cs typeface="新宋体" panose="02010609030101010101" charset="-122"/>
            </a:endParaRPr>
          </a:p>
          <a:p>
            <a:pPr marL="469900" marR="5080" indent="-457200">
              <a:lnSpc>
                <a:spcPct val="127000"/>
              </a:lnSpc>
              <a:spcBef>
                <a:spcPts val="2445"/>
              </a:spcBef>
              <a:tabLst>
                <a:tab pos="354965" algn="l"/>
                <a:tab pos="29711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FFT算法实现 地址的排序：</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按位倒序规则 例如：N = 2</a:t>
            </a:r>
            <a:r>
              <a:rPr sz="3150" spc="-7" baseline="26000" dirty="0">
                <a:latin typeface="新宋体" panose="02010609030101010101" charset="-122"/>
                <a:cs typeface="新宋体" panose="02010609030101010101" charset="-122"/>
              </a:rPr>
              <a:t>3	</a:t>
            </a:r>
            <a:r>
              <a:rPr sz="3200" spc="-5" dirty="0">
                <a:latin typeface="新宋体" panose="02010609030101010101" charset="-122"/>
                <a:cs typeface="新宋体" panose="02010609030101010101" charset="-122"/>
              </a:rPr>
              <a:t>= 8</a:t>
            </a:r>
            <a:endParaRPr sz="3200">
              <a:latin typeface="新宋体" panose="02010609030101010101" charset="-122"/>
              <a:cs typeface="新宋体" panose="02010609030101010101" charset="-122"/>
            </a:endParaRPr>
          </a:p>
        </p:txBody>
      </p:sp>
      <p:graphicFrame>
        <p:nvGraphicFramePr>
          <p:cNvPr id="5" name="object 5"/>
          <p:cNvGraphicFramePr>
            <a:graphicFrameLocks noGrp="1"/>
          </p:cNvGraphicFramePr>
          <p:nvPr/>
        </p:nvGraphicFramePr>
        <p:xfrm>
          <a:off x="2730754" y="3650357"/>
          <a:ext cx="6394112" cy="3302173"/>
        </p:xfrm>
        <a:graphic>
          <a:graphicData uri="http://schemas.openxmlformats.org/drawingml/2006/table">
            <a:tbl>
              <a:tblPr firstRow="1" bandRow="1">
                <a:tableStyleId>{2D5ABB26-0587-4C30-8999-92F81FD0307C}</a:tableStyleId>
              </a:tblPr>
              <a:tblGrid>
                <a:gridCol w="1380679">
                  <a:extLst>
                    <a:ext uri="{9D8B030D-6E8A-4147-A177-3AD203B41FA5}">
                      <a16:colId xmlns="" xmlns:a16="http://schemas.microsoft.com/office/drawing/2014/main" val="20000"/>
                    </a:ext>
                  </a:extLst>
                </a:gridCol>
                <a:gridCol w="1879623">
                  <a:extLst>
                    <a:ext uri="{9D8B030D-6E8A-4147-A177-3AD203B41FA5}">
                      <a16:colId xmlns="" xmlns:a16="http://schemas.microsoft.com/office/drawing/2014/main" val="20001"/>
                    </a:ext>
                  </a:extLst>
                </a:gridCol>
                <a:gridCol w="1816377">
                  <a:extLst>
                    <a:ext uri="{9D8B030D-6E8A-4147-A177-3AD203B41FA5}">
                      <a16:colId xmlns="" xmlns:a16="http://schemas.microsoft.com/office/drawing/2014/main" val="20002"/>
                    </a:ext>
                  </a:extLst>
                </a:gridCol>
                <a:gridCol w="1317433">
                  <a:extLst>
                    <a:ext uri="{9D8B030D-6E8A-4147-A177-3AD203B41FA5}">
                      <a16:colId xmlns="" xmlns:a16="http://schemas.microsoft.com/office/drawing/2014/main" val="20003"/>
                    </a:ext>
                  </a:extLst>
                </a:gridCol>
              </a:tblGrid>
              <a:tr h="373246">
                <a:tc>
                  <a:txBody>
                    <a:bodyPr/>
                    <a:lstStyle/>
                    <a:p>
                      <a:pPr marR="567055" algn="ctr">
                        <a:lnSpc>
                          <a:spcPct val="100000"/>
                        </a:lnSpc>
                        <a:spcBef>
                          <a:spcPts val="215"/>
                        </a:spcBef>
                      </a:pPr>
                      <a:r>
                        <a:rPr sz="2000" dirty="0">
                          <a:solidFill>
                            <a:srgbClr val="FF0000"/>
                          </a:solidFill>
                          <a:latin typeface="新宋体" panose="02010609030101010101" charset="-122"/>
                          <a:cs typeface="新宋体" panose="02010609030101010101" charset="-122"/>
                        </a:rPr>
                        <a:t>原地址</a:t>
                      </a:r>
                      <a:endParaRPr sz="2000">
                        <a:latin typeface="新宋体" panose="02010609030101010101" charset="-122"/>
                        <a:cs typeface="新宋体" panose="02010609030101010101" charset="-122"/>
                      </a:endParaRPr>
                    </a:p>
                  </a:txBody>
                  <a:tcPr marL="0" marR="0" marT="0" marB="0"/>
                </a:tc>
                <a:tc>
                  <a:txBody>
                    <a:bodyPr/>
                    <a:lstStyle/>
                    <a:p>
                      <a:pPr marL="75565" algn="ctr">
                        <a:lnSpc>
                          <a:spcPct val="100000"/>
                        </a:lnSpc>
                        <a:spcBef>
                          <a:spcPts val="215"/>
                        </a:spcBef>
                      </a:pPr>
                      <a:r>
                        <a:rPr sz="2000" dirty="0">
                          <a:solidFill>
                            <a:srgbClr val="FF0000"/>
                          </a:solidFill>
                          <a:latin typeface="新宋体" panose="02010609030101010101" charset="-122"/>
                          <a:cs typeface="新宋体" panose="02010609030101010101" charset="-122"/>
                        </a:rPr>
                        <a:t>原顺序</a:t>
                      </a:r>
                      <a:endParaRPr sz="2000">
                        <a:latin typeface="新宋体" panose="02010609030101010101" charset="-122"/>
                        <a:cs typeface="新宋体" panose="02010609030101010101" charset="-122"/>
                      </a:endParaRPr>
                    </a:p>
                  </a:txBody>
                  <a:tcPr marL="0" marR="0" marT="0" marB="0"/>
                </a:tc>
                <a:tc>
                  <a:txBody>
                    <a:bodyPr/>
                    <a:lstStyle/>
                    <a:p>
                      <a:pPr marR="4445" algn="ctr">
                        <a:lnSpc>
                          <a:spcPct val="100000"/>
                        </a:lnSpc>
                        <a:spcBef>
                          <a:spcPts val="215"/>
                        </a:spcBef>
                      </a:pPr>
                      <a:r>
                        <a:rPr sz="2000" dirty="0">
                          <a:solidFill>
                            <a:srgbClr val="FF0000"/>
                          </a:solidFill>
                          <a:latin typeface="新宋体" panose="02010609030101010101" charset="-122"/>
                          <a:cs typeface="新宋体" panose="02010609030101010101" charset="-122"/>
                        </a:rPr>
                        <a:t>新地址</a:t>
                      </a:r>
                      <a:endParaRPr sz="2000">
                        <a:latin typeface="新宋体" panose="02010609030101010101" charset="-122"/>
                        <a:cs typeface="新宋体" panose="02010609030101010101" charset="-122"/>
                      </a:endParaRPr>
                    </a:p>
                  </a:txBody>
                  <a:tcPr marL="0" marR="0" marT="0" marB="0"/>
                </a:tc>
                <a:tc>
                  <a:txBody>
                    <a:bodyPr/>
                    <a:lstStyle/>
                    <a:p>
                      <a:pPr marR="14605" algn="r">
                        <a:lnSpc>
                          <a:spcPct val="100000"/>
                        </a:lnSpc>
                        <a:spcBef>
                          <a:spcPts val="215"/>
                        </a:spcBef>
                      </a:pPr>
                      <a:r>
                        <a:rPr sz="2000" dirty="0">
                          <a:solidFill>
                            <a:srgbClr val="FF0000"/>
                          </a:solidFill>
                          <a:latin typeface="新宋体" panose="02010609030101010101" charset="-122"/>
                          <a:cs typeface="新宋体" panose="02010609030101010101" charset="-122"/>
                        </a:rPr>
                        <a:t>新顺序</a:t>
                      </a:r>
                      <a:endParaRPr sz="2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365366">
                <a:tc>
                  <a:txBody>
                    <a:bodyPr/>
                    <a:lstStyle/>
                    <a:p>
                      <a:pPr marR="692785" algn="ctr">
                        <a:lnSpc>
                          <a:spcPct val="100000"/>
                        </a:lnSpc>
                        <a:spcBef>
                          <a:spcPts val="155"/>
                        </a:spcBef>
                      </a:pPr>
                      <a:r>
                        <a:rPr sz="2000" dirty="0">
                          <a:solidFill>
                            <a:srgbClr val="FF0000"/>
                          </a:solidFill>
                          <a:latin typeface="新宋体" panose="02010609030101010101" charset="-122"/>
                          <a:cs typeface="新宋体" panose="02010609030101010101" charset="-122"/>
                        </a:rPr>
                        <a:t>000</a:t>
                      </a:r>
                      <a:endParaRPr sz="2000">
                        <a:latin typeface="新宋体" panose="02010609030101010101" charset="-122"/>
                        <a:cs typeface="新宋体" panose="02010609030101010101" charset="-122"/>
                      </a:endParaRPr>
                    </a:p>
                  </a:txBody>
                  <a:tcPr marL="0" marR="0" marT="0" marB="0"/>
                </a:tc>
                <a:tc>
                  <a:txBody>
                    <a:bodyPr/>
                    <a:lstStyle/>
                    <a:p>
                      <a:pPr marL="76835" algn="ctr">
                        <a:lnSpc>
                          <a:spcPct val="100000"/>
                        </a:lnSpc>
                        <a:spcBef>
                          <a:spcPts val="155"/>
                        </a:spcBef>
                      </a:pPr>
                      <a:r>
                        <a:rPr sz="2000" dirty="0">
                          <a:solidFill>
                            <a:srgbClr val="FF0000"/>
                          </a:solidFill>
                          <a:latin typeface="新宋体" panose="02010609030101010101" charset="-122"/>
                          <a:cs typeface="新宋体" panose="02010609030101010101" charset="-122"/>
                        </a:rPr>
                        <a:t>f(0)</a:t>
                      </a:r>
                      <a:endParaRPr sz="2000">
                        <a:latin typeface="新宋体" panose="02010609030101010101" charset="-122"/>
                        <a:cs typeface="新宋体" panose="02010609030101010101" charset="-122"/>
                      </a:endParaRPr>
                    </a:p>
                  </a:txBody>
                  <a:tcPr marL="0" marR="0" marT="0" marB="0"/>
                </a:tc>
                <a:tc>
                  <a:txBody>
                    <a:bodyPr/>
                    <a:lstStyle/>
                    <a:p>
                      <a:pPr marR="80010" algn="ctr">
                        <a:lnSpc>
                          <a:spcPct val="100000"/>
                        </a:lnSpc>
                        <a:spcBef>
                          <a:spcPts val="155"/>
                        </a:spcBef>
                      </a:pPr>
                      <a:r>
                        <a:rPr sz="2000" dirty="0">
                          <a:solidFill>
                            <a:srgbClr val="FF0000"/>
                          </a:solidFill>
                          <a:latin typeface="新宋体" panose="02010609030101010101" charset="-122"/>
                          <a:cs typeface="新宋体" panose="02010609030101010101" charset="-122"/>
                        </a:rPr>
                        <a:t>000</a:t>
                      </a:r>
                      <a:endParaRPr sz="2000">
                        <a:latin typeface="新宋体" panose="02010609030101010101" charset="-122"/>
                        <a:cs typeface="新宋体" panose="02010609030101010101" charset="-122"/>
                      </a:endParaRPr>
                    </a:p>
                  </a:txBody>
                  <a:tcPr marL="0" marR="0" marT="0" marB="0"/>
                </a:tc>
                <a:tc>
                  <a:txBody>
                    <a:bodyPr/>
                    <a:lstStyle/>
                    <a:p>
                      <a:pPr marR="114300" algn="r">
                        <a:lnSpc>
                          <a:spcPct val="100000"/>
                        </a:lnSpc>
                        <a:spcBef>
                          <a:spcPts val="155"/>
                        </a:spcBef>
                      </a:pPr>
                      <a:r>
                        <a:rPr sz="2000" dirty="0">
                          <a:solidFill>
                            <a:srgbClr val="FF0000"/>
                          </a:solidFill>
                          <a:latin typeface="新宋体" panose="02010609030101010101" charset="-122"/>
                          <a:cs typeface="新宋体" panose="02010609030101010101" charset="-122"/>
                        </a:rPr>
                        <a:t>f(0)</a:t>
                      </a:r>
                      <a:endParaRPr sz="2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r h="364991">
                <a:tc>
                  <a:txBody>
                    <a:bodyPr/>
                    <a:lstStyle/>
                    <a:p>
                      <a:pPr marR="692785" algn="ctr">
                        <a:lnSpc>
                          <a:spcPct val="100000"/>
                        </a:lnSpc>
                        <a:spcBef>
                          <a:spcPts val="155"/>
                        </a:spcBef>
                      </a:pPr>
                      <a:r>
                        <a:rPr sz="2000" dirty="0">
                          <a:solidFill>
                            <a:srgbClr val="FF0000"/>
                          </a:solidFill>
                          <a:latin typeface="新宋体" panose="02010609030101010101" charset="-122"/>
                          <a:cs typeface="新宋体" panose="02010609030101010101" charset="-122"/>
                        </a:rPr>
                        <a:t>001</a:t>
                      </a:r>
                      <a:endParaRPr sz="2000">
                        <a:latin typeface="新宋体" panose="02010609030101010101" charset="-122"/>
                        <a:cs typeface="新宋体" panose="02010609030101010101" charset="-122"/>
                      </a:endParaRPr>
                    </a:p>
                  </a:txBody>
                  <a:tcPr marL="0" marR="0" marT="0" marB="0"/>
                </a:tc>
                <a:tc>
                  <a:txBody>
                    <a:bodyPr/>
                    <a:lstStyle/>
                    <a:p>
                      <a:pPr marL="76835" algn="ctr">
                        <a:lnSpc>
                          <a:spcPct val="100000"/>
                        </a:lnSpc>
                        <a:spcBef>
                          <a:spcPts val="155"/>
                        </a:spcBef>
                      </a:pPr>
                      <a:r>
                        <a:rPr sz="2000" dirty="0">
                          <a:solidFill>
                            <a:srgbClr val="FF0000"/>
                          </a:solidFill>
                          <a:latin typeface="新宋体" panose="02010609030101010101" charset="-122"/>
                          <a:cs typeface="新宋体" panose="02010609030101010101" charset="-122"/>
                        </a:rPr>
                        <a:t>f(1)</a:t>
                      </a:r>
                      <a:endParaRPr sz="2000">
                        <a:latin typeface="新宋体" panose="02010609030101010101" charset="-122"/>
                        <a:cs typeface="新宋体" panose="02010609030101010101" charset="-122"/>
                      </a:endParaRPr>
                    </a:p>
                  </a:txBody>
                  <a:tcPr marL="0" marR="0" marT="0" marB="0"/>
                </a:tc>
                <a:tc>
                  <a:txBody>
                    <a:bodyPr/>
                    <a:lstStyle/>
                    <a:p>
                      <a:pPr marR="80010" algn="ctr">
                        <a:lnSpc>
                          <a:spcPct val="100000"/>
                        </a:lnSpc>
                        <a:spcBef>
                          <a:spcPts val="155"/>
                        </a:spcBef>
                      </a:pPr>
                      <a:r>
                        <a:rPr sz="2000" dirty="0">
                          <a:solidFill>
                            <a:srgbClr val="FF0000"/>
                          </a:solidFill>
                          <a:latin typeface="新宋体" panose="02010609030101010101" charset="-122"/>
                          <a:cs typeface="新宋体" panose="02010609030101010101" charset="-122"/>
                        </a:rPr>
                        <a:t>100</a:t>
                      </a:r>
                      <a:endParaRPr sz="2000">
                        <a:latin typeface="新宋体" panose="02010609030101010101" charset="-122"/>
                        <a:cs typeface="新宋体" panose="02010609030101010101" charset="-122"/>
                      </a:endParaRPr>
                    </a:p>
                  </a:txBody>
                  <a:tcPr marL="0" marR="0" marT="0" marB="0"/>
                </a:tc>
                <a:tc>
                  <a:txBody>
                    <a:bodyPr/>
                    <a:lstStyle/>
                    <a:p>
                      <a:pPr marR="114300" algn="r">
                        <a:lnSpc>
                          <a:spcPct val="100000"/>
                        </a:lnSpc>
                        <a:spcBef>
                          <a:spcPts val="155"/>
                        </a:spcBef>
                      </a:pPr>
                      <a:r>
                        <a:rPr sz="2000" dirty="0">
                          <a:solidFill>
                            <a:srgbClr val="FF0000"/>
                          </a:solidFill>
                          <a:latin typeface="新宋体" panose="02010609030101010101" charset="-122"/>
                          <a:cs typeface="新宋体" panose="02010609030101010101" charset="-122"/>
                        </a:rPr>
                        <a:t>f(4)</a:t>
                      </a:r>
                      <a:endParaRPr sz="2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2"/>
                  </a:ext>
                </a:extLst>
              </a:tr>
              <a:tr h="364991">
                <a:tc>
                  <a:txBody>
                    <a:bodyPr/>
                    <a:lstStyle/>
                    <a:p>
                      <a:pPr marR="692785" algn="ctr">
                        <a:lnSpc>
                          <a:spcPct val="100000"/>
                        </a:lnSpc>
                        <a:spcBef>
                          <a:spcPts val="155"/>
                        </a:spcBef>
                      </a:pPr>
                      <a:r>
                        <a:rPr sz="2000" dirty="0">
                          <a:solidFill>
                            <a:srgbClr val="FF0000"/>
                          </a:solidFill>
                          <a:latin typeface="新宋体" panose="02010609030101010101" charset="-122"/>
                          <a:cs typeface="新宋体" panose="02010609030101010101" charset="-122"/>
                        </a:rPr>
                        <a:t>010</a:t>
                      </a:r>
                      <a:endParaRPr sz="2000">
                        <a:latin typeface="新宋体" panose="02010609030101010101" charset="-122"/>
                        <a:cs typeface="新宋体" panose="02010609030101010101" charset="-122"/>
                      </a:endParaRPr>
                    </a:p>
                  </a:txBody>
                  <a:tcPr marL="0" marR="0" marT="0" marB="0"/>
                </a:tc>
                <a:tc>
                  <a:txBody>
                    <a:bodyPr/>
                    <a:lstStyle/>
                    <a:p>
                      <a:pPr marL="76835" algn="ctr">
                        <a:lnSpc>
                          <a:spcPct val="100000"/>
                        </a:lnSpc>
                        <a:spcBef>
                          <a:spcPts val="155"/>
                        </a:spcBef>
                      </a:pPr>
                      <a:r>
                        <a:rPr sz="2000" dirty="0">
                          <a:solidFill>
                            <a:srgbClr val="FF0000"/>
                          </a:solidFill>
                          <a:latin typeface="新宋体" panose="02010609030101010101" charset="-122"/>
                          <a:cs typeface="新宋体" panose="02010609030101010101" charset="-122"/>
                        </a:rPr>
                        <a:t>f(2)</a:t>
                      </a:r>
                      <a:endParaRPr sz="2000">
                        <a:latin typeface="新宋体" panose="02010609030101010101" charset="-122"/>
                        <a:cs typeface="新宋体" panose="02010609030101010101" charset="-122"/>
                      </a:endParaRPr>
                    </a:p>
                  </a:txBody>
                  <a:tcPr marL="0" marR="0" marT="0" marB="0"/>
                </a:tc>
                <a:tc>
                  <a:txBody>
                    <a:bodyPr/>
                    <a:lstStyle/>
                    <a:p>
                      <a:pPr marR="80010" algn="ctr">
                        <a:lnSpc>
                          <a:spcPct val="100000"/>
                        </a:lnSpc>
                        <a:spcBef>
                          <a:spcPts val="155"/>
                        </a:spcBef>
                      </a:pPr>
                      <a:r>
                        <a:rPr sz="2000" dirty="0">
                          <a:solidFill>
                            <a:srgbClr val="FF0000"/>
                          </a:solidFill>
                          <a:latin typeface="新宋体" panose="02010609030101010101" charset="-122"/>
                          <a:cs typeface="新宋体" panose="02010609030101010101" charset="-122"/>
                        </a:rPr>
                        <a:t>010</a:t>
                      </a:r>
                      <a:endParaRPr sz="2000">
                        <a:latin typeface="新宋体" panose="02010609030101010101" charset="-122"/>
                        <a:cs typeface="新宋体" panose="02010609030101010101" charset="-122"/>
                      </a:endParaRPr>
                    </a:p>
                  </a:txBody>
                  <a:tcPr marL="0" marR="0" marT="0" marB="0"/>
                </a:tc>
                <a:tc>
                  <a:txBody>
                    <a:bodyPr/>
                    <a:lstStyle/>
                    <a:p>
                      <a:pPr marR="114300" algn="r">
                        <a:lnSpc>
                          <a:spcPct val="100000"/>
                        </a:lnSpc>
                        <a:spcBef>
                          <a:spcPts val="155"/>
                        </a:spcBef>
                      </a:pPr>
                      <a:r>
                        <a:rPr sz="2000" dirty="0">
                          <a:solidFill>
                            <a:srgbClr val="FF0000"/>
                          </a:solidFill>
                          <a:latin typeface="新宋体" panose="02010609030101010101" charset="-122"/>
                          <a:cs typeface="新宋体" panose="02010609030101010101" charset="-122"/>
                        </a:rPr>
                        <a:t>f(2)</a:t>
                      </a:r>
                      <a:endParaRPr sz="2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3"/>
                  </a:ext>
                </a:extLst>
              </a:tr>
              <a:tr h="364985">
                <a:tc>
                  <a:txBody>
                    <a:bodyPr/>
                    <a:lstStyle/>
                    <a:p>
                      <a:pPr marR="692785" algn="ctr">
                        <a:lnSpc>
                          <a:spcPct val="100000"/>
                        </a:lnSpc>
                        <a:spcBef>
                          <a:spcPts val="155"/>
                        </a:spcBef>
                      </a:pPr>
                      <a:r>
                        <a:rPr sz="2000" dirty="0">
                          <a:solidFill>
                            <a:srgbClr val="FF0000"/>
                          </a:solidFill>
                          <a:latin typeface="新宋体" panose="02010609030101010101" charset="-122"/>
                          <a:cs typeface="新宋体" panose="02010609030101010101" charset="-122"/>
                        </a:rPr>
                        <a:t>011</a:t>
                      </a:r>
                      <a:endParaRPr sz="2000">
                        <a:latin typeface="新宋体" panose="02010609030101010101" charset="-122"/>
                        <a:cs typeface="新宋体" panose="02010609030101010101" charset="-122"/>
                      </a:endParaRPr>
                    </a:p>
                  </a:txBody>
                  <a:tcPr marL="0" marR="0" marT="0" marB="0"/>
                </a:tc>
                <a:tc>
                  <a:txBody>
                    <a:bodyPr/>
                    <a:lstStyle/>
                    <a:p>
                      <a:pPr marL="76835" algn="ctr">
                        <a:lnSpc>
                          <a:spcPct val="100000"/>
                        </a:lnSpc>
                        <a:spcBef>
                          <a:spcPts val="155"/>
                        </a:spcBef>
                      </a:pPr>
                      <a:r>
                        <a:rPr sz="2000" dirty="0">
                          <a:solidFill>
                            <a:srgbClr val="FF0000"/>
                          </a:solidFill>
                          <a:latin typeface="新宋体" panose="02010609030101010101" charset="-122"/>
                          <a:cs typeface="新宋体" panose="02010609030101010101" charset="-122"/>
                        </a:rPr>
                        <a:t>f(3)</a:t>
                      </a:r>
                      <a:endParaRPr sz="2000">
                        <a:latin typeface="新宋体" panose="02010609030101010101" charset="-122"/>
                        <a:cs typeface="新宋体" panose="02010609030101010101" charset="-122"/>
                      </a:endParaRPr>
                    </a:p>
                  </a:txBody>
                  <a:tcPr marL="0" marR="0" marT="0" marB="0"/>
                </a:tc>
                <a:tc>
                  <a:txBody>
                    <a:bodyPr/>
                    <a:lstStyle/>
                    <a:p>
                      <a:pPr marR="80010" algn="ctr">
                        <a:lnSpc>
                          <a:spcPct val="100000"/>
                        </a:lnSpc>
                        <a:spcBef>
                          <a:spcPts val="155"/>
                        </a:spcBef>
                      </a:pPr>
                      <a:r>
                        <a:rPr sz="2000" dirty="0">
                          <a:solidFill>
                            <a:srgbClr val="FF0000"/>
                          </a:solidFill>
                          <a:latin typeface="新宋体" panose="02010609030101010101" charset="-122"/>
                          <a:cs typeface="新宋体" panose="02010609030101010101" charset="-122"/>
                        </a:rPr>
                        <a:t>110</a:t>
                      </a:r>
                      <a:endParaRPr sz="2000">
                        <a:latin typeface="新宋体" panose="02010609030101010101" charset="-122"/>
                        <a:cs typeface="新宋体" panose="02010609030101010101" charset="-122"/>
                      </a:endParaRPr>
                    </a:p>
                  </a:txBody>
                  <a:tcPr marL="0" marR="0" marT="0" marB="0"/>
                </a:tc>
                <a:tc>
                  <a:txBody>
                    <a:bodyPr/>
                    <a:lstStyle/>
                    <a:p>
                      <a:pPr marR="114300" algn="r">
                        <a:lnSpc>
                          <a:spcPct val="100000"/>
                        </a:lnSpc>
                        <a:spcBef>
                          <a:spcPts val="155"/>
                        </a:spcBef>
                      </a:pPr>
                      <a:r>
                        <a:rPr sz="2000" dirty="0">
                          <a:solidFill>
                            <a:srgbClr val="FF0000"/>
                          </a:solidFill>
                          <a:latin typeface="新宋体" panose="02010609030101010101" charset="-122"/>
                          <a:cs typeface="新宋体" panose="02010609030101010101" charset="-122"/>
                        </a:rPr>
                        <a:t>f(6)</a:t>
                      </a:r>
                      <a:endParaRPr sz="2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4"/>
                  </a:ext>
                </a:extLst>
              </a:tr>
              <a:tr h="364985">
                <a:tc>
                  <a:txBody>
                    <a:bodyPr/>
                    <a:lstStyle/>
                    <a:p>
                      <a:pPr marR="692785" algn="ctr">
                        <a:lnSpc>
                          <a:spcPct val="100000"/>
                        </a:lnSpc>
                        <a:spcBef>
                          <a:spcPts val="155"/>
                        </a:spcBef>
                      </a:pPr>
                      <a:r>
                        <a:rPr sz="2000" dirty="0">
                          <a:solidFill>
                            <a:srgbClr val="FF0000"/>
                          </a:solidFill>
                          <a:latin typeface="新宋体" panose="02010609030101010101" charset="-122"/>
                          <a:cs typeface="新宋体" panose="02010609030101010101" charset="-122"/>
                        </a:rPr>
                        <a:t>100</a:t>
                      </a:r>
                      <a:endParaRPr sz="2000">
                        <a:latin typeface="新宋体" panose="02010609030101010101" charset="-122"/>
                        <a:cs typeface="新宋体" panose="02010609030101010101" charset="-122"/>
                      </a:endParaRPr>
                    </a:p>
                  </a:txBody>
                  <a:tcPr marL="0" marR="0" marT="0" marB="0"/>
                </a:tc>
                <a:tc>
                  <a:txBody>
                    <a:bodyPr/>
                    <a:lstStyle/>
                    <a:p>
                      <a:pPr marL="76835" algn="ctr">
                        <a:lnSpc>
                          <a:spcPct val="100000"/>
                        </a:lnSpc>
                        <a:spcBef>
                          <a:spcPts val="155"/>
                        </a:spcBef>
                      </a:pPr>
                      <a:r>
                        <a:rPr sz="2000" dirty="0">
                          <a:solidFill>
                            <a:srgbClr val="FF0000"/>
                          </a:solidFill>
                          <a:latin typeface="新宋体" panose="02010609030101010101" charset="-122"/>
                          <a:cs typeface="新宋体" panose="02010609030101010101" charset="-122"/>
                        </a:rPr>
                        <a:t>f(4)</a:t>
                      </a:r>
                      <a:endParaRPr sz="2000">
                        <a:latin typeface="新宋体" panose="02010609030101010101" charset="-122"/>
                        <a:cs typeface="新宋体" panose="02010609030101010101" charset="-122"/>
                      </a:endParaRPr>
                    </a:p>
                  </a:txBody>
                  <a:tcPr marL="0" marR="0" marT="0" marB="0"/>
                </a:tc>
                <a:tc>
                  <a:txBody>
                    <a:bodyPr/>
                    <a:lstStyle/>
                    <a:p>
                      <a:pPr marR="80010" algn="ctr">
                        <a:lnSpc>
                          <a:spcPct val="100000"/>
                        </a:lnSpc>
                        <a:spcBef>
                          <a:spcPts val="155"/>
                        </a:spcBef>
                      </a:pPr>
                      <a:r>
                        <a:rPr sz="2000" dirty="0">
                          <a:solidFill>
                            <a:srgbClr val="FF0000"/>
                          </a:solidFill>
                          <a:latin typeface="新宋体" panose="02010609030101010101" charset="-122"/>
                          <a:cs typeface="新宋体" panose="02010609030101010101" charset="-122"/>
                        </a:rPr>
                        <a:t>001</a:t>
                      </a:r>
                      <a:endParaRPr sz="2000">
                        <a:latin typeface="新宋体" panose="02010609030101010101" charset="-122"/>
                        <a:cs typeface="新宋体" panose="02010609030101010101" charset="-122"/>
                      </a:endParaRPr>
                    </a:p>
                  </a:txBody>
                  <a:tcPr marL="0" marR="0" marT="0" marB="0"/>
                </a:tc>
                <a:tc>
                  <a:txBody>
                    <a:bodyPr/>
                    <a:lstStyle/>
                    <a:p>
                      <a:pPr marR="114300" algn="r">
                        <a:lnSpc>
                          <a:spcPct val="100000"/>
                        </a:lnSpc>
                        <a:spcBef>
                          <a:spcPts val="155"/>
                        </a:spcBef>
                      </a:pPr>
                      <a:r>
                        <a:rPr sz="2000" dirty="0">
                          <a:solidFill>
                            <a:srgbClr val="FF0000"/>
                          </a:solidFill>
                          <a:latin typeface="新宋体" panose="02010609030101010101" charset="-122"/>
                          <a:cs typeface="新宋体" panose="02010609030101010101" charset="-122"/>
                        </a:rPr>
                        <a:t>f(1)</a:t>
                      </a:r>
                      <a:endParaRPr sz="2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5"/>
                  </a:ext>
                </a:extLst>
              </a:tr>
              <a:tr h="365372">
                <a:tc>
                  <a:txBody>
                    <a:bodyPr/>
                    <a:lstStyle/>
                    <a:p>
                      <a:pPr marR="692785" algn="ctr">
                        <a:lnSpc>
                          <a:spcPct val="100000"/>
                        </a:lnSpc>
                        <a:spcBef>
                          <a:spcPts val="155"/>
                        </a:spcBef>
                      </a:pPr>
                      <a:r>
                        <a:rPr sz="2000" dirty="0">
                          <a:solidFill>
                            <a:srgbClr val="FF0000"/>
                          </a:solidFill>
                          <a:latin typeface="新宋体" panose="02010609030101010101" charset="-122"/>
                          <a:cs typeface="新宋体" panose="02010609030101010101" charset="-122"/>
                        </a:rPr>
                        <a:t>101</a:t>
                      </a:r>
                      <a:endParaRPr sz="2000">
                        <a:latin typeface="新宋体" panose="02010609030101010101" charset="-122"/>
                        <a:cs typeface="新宋体" panose="02010609030101010101" charset="-122"/>
                      </a:endParaRPr>
                    </a:p>
                  </a:txBody>
                  <a:tcPr marL="0" marR="0" marT="0" marB="0"/>
                </a:tc>
                <a:tc>
                  <a:txBody>
                    <a:bodyPr/>
                    <a:lstStyle/>
                    <a:p>
                      <a:pPr marL="76835" algn="ctr">
                        <a:lnSpc>
                          <a:spcPct val="100000"/>
                        </a:lnSpc>
                        <a:spcBef>
                          <a:spcPts val="155"/>
                        </a:spcBef>
                      </a:pPr>
                      <a:r>
                        <a:rPr sz="2000" dirty="0">
                          <a:solidFill>
                            <a:srgbClr val="FF0000"/>
                          </a:solidFill>
                          <a:latin typeface="新宋体" panose="02010609030101010101" charset="-122"/>
                          <a:cs typeface="新宋体" panose="02010609030101010101" charset="-122"/>
                        </a:rPr>
                        <a:t>f(5)</a:t>
                      </a:r>
                      <a:endParaRPr sz="2000">
                        <a:latin typeface="新宋体" panose="02010609030101010101" charset="-122"/>
                        <a:cs typeface="新宋体" panose="02010609030101010101" charset="-122"/>
                      </a:endParaRPr>
                    </a:p>
                  </a:txBody>
                  <a:tcPr marL="0" marR="0" marT="0" marB="0"/>
                </a:tc>
                <a:tc>
                  <a:txBody>
                    <a:bodyPr/>
                    <a:lstStyle/>
                    <a:p>
                      <a:pPr marR="80010" algn="ctr">
                        <a:lnSpc>
                          <a:spcPct val="100000"/>
                        </a:lnSpc>
                        <a:spcBef>
                          <a:spcPts val="155"/>
                        </a:spcBef>
                      </a:pPr>
                      <a:r>
                        <a:rPr sz="2000" dirty="0">
                          <a:solidFill>
                            <a:srgbClr val="FF0000"/>
                          </a:solidFill>
                          <a:latin typeface="新宋体" panose="02010609030101010101" charset="-122"/>
                          <a:cs typeface="新宋体" panose="02010609030101010101" charset="-122"/>
                        </a:rPr>
                        <a:t>101</a:t>
                      </a:r>
                      <a:endParaRPr sz="2000">
                        <a:latin typeface="新宋体" panose="02010609030101010101" charset="-122"/>
                        <a:cs typeface="新宋体" panose="02010609030101010101" charset="-122"/>
                      </a:endParaRPr>
                    </a:p>
                  </a:txBody>
                  <a:tcPr marL="0" marR="0" marT="0" marB="0"/>
                </a:tc>
                <a:tc>
                  <a:txBody>
                    <a:bodyPr/>
                    <a:lstStyle/>
                    <a:p>
                      <a:pPr marR="114300" algn="r">
                        <a:lnSpc>
                          <a:spcPct val="100000"/>
                        </a:lnSpc>
                        <a:spcBef>
                          <a:spcPts val="155"/>
                        </a:spcBef>
                      </a:pPr>
                      <a:r>
                        <a:rPr sz="2000" dirty="0">
                          <a:solidFill>
                            <a:srgbClr val="FF0000"/>
                          </a:solidFill>
                          <a:latin typeface="新宋体" panose="02010609030101010101" charset="-122"/>
                          <a:cs typeface="新宋体" panose="02010609030101010101" charset="-122"/>
                        </a:rPr>
                        <a:t>f(5)</a:t>
                      </a:r>
                      <a:endParaRPr sz="2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6"/>
                  </a:ext>
                </a:extLst>
              </a:tr>
              <a:tr h="365372">
                <a:tc>
                  <a:txBody>
                    <a:bodyPr/>
                    <a:lstStyle/>
                    <a:p>
                      <a:pPr marR="692785" algn="ctr">
                        <a:lnSpc>
                          <a:spcPct val="100000"/>
                        </a:lnSpc>
                        <a:spcBef>
                          <a:spcPts val="155"/>
                        </a:spcBef>
                      </a:pPr>
                      <a:r>
                        <a:rPr sz="2000" dirty="0">
                          <a:solidFill>
                            <a:srgbClr val="FF0000"/>
                          </a:solidFill>
                          <a:latin typeface="新宋体" panose="02010609030101010101" charset="-122"/>
                          <a:cs typeface="新宋体" panose="02010609030101010101" charset="-122"/>
                        </a:rPr>
                        <a:t>110</a:t>
                      </a:r>
                      <a:endParaRPr sz="2000">
                        <a:latin typeface="新宋体" panose="02010609030101010101" charset="-122"/>
                        <a:cs typeface="新宋体" panose="02010609030101010101" charset="-122"/>
                      </a:endParaRPr>
                    </a:p>
                  </a:txBody>
                  <a:tcPr marL="0" marR="0" marT="0" marB="0"/>
                </a:tc>
                <a:tc>
                  <a:txBody>
                    <a:bodyPr/>
                    <a:lstStyle/>
                    <a:p>
                      <a:pPr marL="76835" algn="ctr">
                        <a:lnSpc>
                          <a:spcPct val="100000"/>
                        </a:lnSpc>
                        <a:spcBef>
                          <a:spcPts val="155"/>
                        </a:spcBef>
                      </a:pPr>
                      <a:r>
                        <a:rPr sz="2000" dirty="0">
                          <a:solidFill>
                            <a:srgbClr val="FF0000"/>
                          </a:solidFill>
                          <a:latin typeface="新宋体" panose="02010609030101010101" charset="-122"/>
                          <a:cs typeface="新宋体" panose="02010609030101010101" charset="-122"/>
                        </a:rPr>
                        <a:t>f(6)</a:t>
                      </a:r>
                      <a:endParaRPr sz="2000">
                        <a:latin typeface="新宋体" panose="02010609030101010101" charset="-122"/>
                        <a:cs typeface="新宋体" panose="02010609030101010101" charset="-122"/>
                      </a:endParaRPr>
                    </a:p>
                  </a:txBody>
                  <a:tcPr marL="0" marR="0" marT="0" marB="0"/>
                </a:tc>
                <a:tc>
                  <a:txBody>
                    <a:bodyPr/>
                    <a:lstStyle/>
                    <a:p>
                      <a:pPr marR="80010" algn="ctr">
                        <a:lnSpc>
                          <a:spcPct val="100000"/>
                        </a:lnSpc>
                        <a:spcBef>
                          <a:spcPts val="155"/>
                        </a:spcBef>
                      </a:pPr>
                      <a:r>
                        <a:rPr sz="2000" dirty="0">
                          <a:solidFill>
                            <a:srgbClr val="FF0000"/>
                          </a:solidFill>
                          <a:latin typeface="新宋体" panose="02010609030101010101" charset="-122"/>
                          <a:cs typeface="新宋体" panose="02010609030101010101" charset="-122"/>
                        </a:rPr>
                        <a:t>011</a:t>
                      </a:r>
                      <a:endParaRPr sz="2000">
                        <a:latin typeface="新宋体" panose="02010609030101010101" charset="-122"/>
                        <a:cs typeface="新宋体" panose="02010609030101010101" charset="-122"/>
                      </a:endParaRPr>
                    </a:p>
                  </a:txBody>
                  <a:tcPr marL="0" marR="0" marT="0" marB="0"/>
                </a:tc>
                <a:tc>
                  <a:txBody>
                    <a:bodyPr/>
                    <a:lstStyle/>
                    <a:p>
                      <a:pPr marR="114300" algn="r">
                        <a:lnSpc>
                          <a:spcPct val="100000"/>
                        </a:lnSpc>
                        <a:spcBef>
                          <a:spcPts val="155"/>
                        </a:spcBef>
                      </a:pPr>
                      <a:r>
                        <a:rPr sz="2000" dirty="0">
                          <a:solidFill>
                            <a:srgbClr val="FF0000"/>
                          </a:solidFill>
                          <a:latin typeface="新宋体" panose="02010609030101010101" charset="-122"/>
                          <a:cs typeface="新宋体" panose="02010609030101010101" charset="-122"/>
                        </a:rPr>
                        <a:t>f(3)</a:t>
                      </a:r>
                      <a:endParaRPr sz="2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7"/>
                  </a:ext>
                </a:extLst>
              </a:tr>
              <a:tr h="372865">
                <a:tc>
                  <a:txBody>
                    <a:bodyPr/>
                    <a:lstStyle/>
                    <a:p>
                      <a:pPr marR="692785" algn="ctr">
                        <a:lnSpc>
                          <a:spcPct val="100000"/>
                        </a:lnSpc>
                        <a:spcBef>
                          <a:spcPts val="155"/>
                        </a:spcBef>
                      </a:pPr>
                      <a:r>
                        <a:rPr sz="2000" dirty="0">
                          <a:solidFill>
                            <a:srgbClr val="FF0000"/>
                          </a:solidFill>
                          <a:latin typeface="新宋体" panose="02010609030101010101" charset="-122"/>
                          <a:cs typeface="新宋体" panose="02010609030101010101" charset="-122"/>
                        </a:rPr>
                        <a:t>111</a:t>
                      </a:r>
                      <a:endParaRPr sz="2000">
                        <a:latin typeface="新宋体" panose="02010609030101010101" charset="-122"/>
                        <a:cs typeface="新宋体" panose="02010609030101010101" charset="-122"/>
                      </a:endParaRPr>
                    </a:p>
                  </a:txBody>
                  <a:tcPr marL="0" marR="0" marT="0" marB="0"/>
                </a:tc>
                <a:tc>
                  <a:txBody>
                    <a:bodyPr/>
                    <a:lstStyle/>
                    <a:p>
                      <a:pPr marL="76835" algn="ctr">
                        <a:lnSpc>
                          <a:spcPct val="100000"/>
                        </a:lnSpc>
                        <a:spcBef>
                          <a:spcPts val="155"/>
                        </a:spcBef>
                      </a:pPr>
                      <a:r>
                        <a:rPr sz="2000" dirty="0">
                          <a:solidFill>
                            <a:srgbClr val="FF0000"/>
                          </a:solidFill>
                          <a:latin typeface="新宋体" panose="02010609030101010101" charset="-122"/>
                          <a:cs typeface="新宋体" panose="02010609030101010101" charset="-122"/>
                        </a:rPr>
                        <a:t>f(7)</a:t>
                      </a:r>
                      <a:endParaRPr sz="2000">
                        <a:latin typeface="新宋体" panose="02010609030101010101" charset="-122"/>
                        <a:cs typeface="新宋体" panose="02010609030101010101" charset="-122"/>
                      </a:endParaRPr>
                    </a:p>
                  </a:txBody>
                  <a:tcPr marL="0" marR="0" marT="0" marB="0"/>
                </a:tc>
                <a:tc>
                  <a:txBody>
                    <a:bodyPr/>
                    <a:lstStyle/>
                    <a:p>
                      <a:pPr marR="80010" algn="ctr">
                        <a:lnSpc>
                          <a:spcPct val="100000"/>
                        </a:lnSpc>
                        <a:spcBef>
                          <a:spcPts val="155"/>
                        </a:spcBef>
                      </a:pPr>
                      <a:r>
                        <a:rPr sz="2000" dirty="0">
                          <a:solidFill>
                            <a:srgbClr val="FF0000"/>
                          </a:solidFill>
                          <a:latin typeface="新宋体" panose="02010609030101010101" charset="-122"/>
                          <a:cs typeface="新宋体" panose="02010609030101010101" charset="-122"/>
                        </a:rPr>
                        <a:t>111</a:t>
                      </a:r>
                      <a:endParaRPr sz="2000">
                        <a:latin typeface="新宋体" panose="02010609030101010101" charset="-122"/>
                        <a:cs typeface="新宋体" panose="02010609030101010101" charset="-122"/>
                      </a:endParaRPr>
                    </a:p>
                  </a:txBody>
                  <a:tcPr marL="0" marR="0" marT="0" marB="0"/>
                </a:tc>
                <a:tc>
                  <a:txBody>
                    <a:bodyPr/>
                    <a:lstStyle/>
                    <a:p>
                      <a:pPr marR="114300" algn="r">
                        <a:lnSpc>
                          <a:spcPct val="100000"/>
                        </a:lnSpc>
                        <a:spcBef>
                          <a:spcPts val="155"/>
                        </a:spcBef>
                      </a:pPr>
                      <a:r>
                        <a:rPr sz="2000" dirty="0">
                          <a:solidFill>
                            <a:srgbClr val="FF0000"/>
                          </a:solidFill>
                          <a:latin typeface="新宋体" panose="02010609030101010101" charset="-122"/>
                          <a:cs typeface="新宋体" panose="02010609030101010101" charset="-122"/>
                        </a:rPr>
                        <a:t>f(7)</a:t>
                      </a:r>
                      <a:endParaRPr sz="2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8"/>
                  </a:ext>
                </a:extLst>
              </a:tr>
            </a:tbl>
          </a:graphicData>
        </a:graphic>
      </p:graphicFrame>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1755048"/>
            <a:ext cx="4869815" cy="1017905"/>
          </a:xfrm>
          <a:prstGeom prst="rect">
            <a:avLst/>
          </a:prstGeom>
        </p:spPr>
        <p:txBody>
          <a:bodyPr vert="horz" wrap="square" lIns="0" tIns="0" rIns="0" bIns="0" rtlCol="0">
            <a:spAutoFit/>
          </a:bodyPr>
          <a:lstStyle/>
          <a:p>
            <a:pPr marL="469265" marR="5080" indent="-457200">
              <a:lnSpc>
                <a:spcPct val="120000"/>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FFT算法实</a:t>
            </a:r>
            <a:r>
              <a:rPr sz="2800" spc="-10" dirty="0">
                <a:latin typeface="新宋体" panose="02010609030101010101" charset="-122"/>
                <a:cs typeface="新宋体" panose="02010609030101010101" charset="-122"/>
              </a:rPr>
              <a:t>现</a:t>
            </a:r>
            <a:r>
              <a:rPr sz="2800" dirty="0">
                <a:latin typeface="Times New Roman" panose="02020603050405020304"/>
                <a:cs typeface="Times New Roman" panose="02020603050405020304"/>
              </a:rPr>
              <a:t>—</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几个关键点 2）计算顺序及地址增量：</a:t>
            </a:r>
            <a:r>
              <a:rPr sz="2800" spc="5" dirty="0">
                <a:latin typeface="新宋体" panose="02010609030101010101" charset="-122"/>
                <a:cs typeface="新宋体" panose="02010609030101010101" charset="-122"/>
              </a:rPr>
              <a:t>2</a:t>
            </a:r>
            <a:r>
              <a:rPr sz="2850" baseline="23000" dirty="0">
                <a:latin typeface="新宋体" panose="02010609030101010101" charset="-122"/>
                <a:cs typeface="新宋体" panose="02010609030101010101" charset="-122"/>
              </a:rPr>
              <a:t>n</a:t>
            </a:r>
            <a:endParaRPr sz="2850" baseline="23000">
              <a:latin typeface="新宋体" panose="02010609030101010101" charset="-122"/>
              <a:cs typeface="新宋体" panose="02010609030101010101" charset="-122"/>
            </a:endParaRPr>
          </a:p>
        </p:txBody>
      </p:sp>
      <p:sp>
        <p:nvSpPr>
          <p:cNvPr id="6" name="object 6"/>
          <p:cNvSpPr txBox="1"/>
          <p:nvPr/>
        </p:nvSpPr>
        <p:spPr>
          <a:xfrm>
            <a:off x="2524632" y="2799333"/>
            <a:ext cx="787400" cy="3284854"/>
          </a:xfrm>
          <a:prstGeom prst="rect">
            <a:avLst/>
          </a:prstGeom>
        </p:spPr>
        <p:txBody>
          <a:bodyPr vert="horz" wrap="square" lIns="0" tIns="0" rIns="0" bIns="0" rtlCol="0">
            <a:spAutoFit/>
          </a:bodyPr>
          <a:lstStyle/>
          <a:p>
            <a:pPr marL="12700" marR="5080" algn="ctr">
              <a:lnSpc>
                <a:spcPct val="120000"/>
              </a:lnSpc>
            </a:pPr>
            <a:r>
              <a:rPr sz="2000" spc="-5" dirty="0">
                <a:solidFill>
                  <a:srgbClr val="FF0000"/>
                </a:solidFill>
                <a:latin typeface="新宋体" panose="02010609030101010101" charset="-122"/>
                <a:cs typeface="新宋体" panose="02010609030101010101" charset="-122"/>
              </a:rPr>
              <a:t>地址+1 f(0)</a:t>
            </a:r>
            <a:endParaRPr sz="2000">
              <a:latin typeface="新宋体" panose="02010609030101010101" charset="-122"/>
              <a:cs typeface="新宋体" panose="02010609030101010101" charset="-122"/>
            </a:endParaRPr>
          </a:p>
          <a:p>
            <a:pPr marL="635" algn="ctr">
              <a:lnSpc>
                <a:spcPct val="100000"/>
              </a:lnSpc>
              <a:spcBef>
                <a:spcPts val="470"/>
              </a:spcBef>
            </a:pPr>
            <a:r>
              <a:rPr sz="2000" spc="-5" dirty="0">
                <a:solidFill>
                  <a:srgbClr val="FF0000"/>
                </a:solidFill>
                <a:latin typeface="新宋体" panose="02010609030101010101" charset="-122"/>
                <a:cs typeface="新宋体" panose="02010609030101010101" charset="-122"/>
              </a:rPr>
              <a:t>f(4)</a:t>
            </a:r>
            <a:endParaRPr sz="2000">
              <a:latin typeface="新宋体" panose="02010609030101010101" charset="-122"/>
              <a:cs typeface="新宋体" panose="02010609030101010101" charset="-122"/>
            </a:endParaRPr>
          </a:p>
          <a:p>
            <a:pPr marL="635" algn="ctr">
              <a:lnSpc>
                <a:spcPct val="100000"/>
              </a:lnSpc>
              <a:spcBef>
                <a:spcPts val="470"/>
              </a:spcBef>
            </a:pPr>
            <a:r>
              <a:rPr sz="2000" spc="-5" dirty="0">
                <a:solidFill>
                  <a:srgbClr val="FF0000"/>
                </a:solidFill>
                <a:latin typeface="新宋体" panose="02010609030101010101" charset="-122"/>
                <a:cs typeface="新宋体" panose="02010609030101010101" charset="-122"/>
              </a:rPr>
              <a:t>f(2)</a:t>
            </a:r>
            <a:endParaRPr sz="2000">
              <a:latin typeface="新宋体" panose="02010609030101010101" charset="-122"/>
              <a:cs typeface="新宋体" panose="02010609030101010101" charset="-122"/>
            </a:endParaRPr>
          </a:p>
          <a:p>
            <a:pPr marL="635" algn="ctr">
              <a:lnSpc>
                <a:spcPct val="100000"/>
              </a:lnSpc>
              <a:spcBef>
                <a:spcPts val="475"/>
              </a:spcBef>
            </a:pPr>
            <a:r>
              <a:rPr sz="2000" spc="-5" dirty="0">
                <a:solidFill>
                  <a:srgbClr val="FF0000"/>
                </a:solidFill>
                <a:latin typeface="新宋体" panose="02010609030101010101" charset="-122"/>
                <a:cs typeface="新宋体" panose="02010609030101010101" charset="-122"/>
              </a:rPr>
              <a:t>f(6)</a:t>
            </a:r>
            <a:endParaRPr sz="2000">
              <a:latin typeface="新宋体" panose="02010609030101010101" charset="-122"/>
              <a:cs typeface="新宋体" panose="02010609030101010101" charset="-122"/>
            </a:endParaRPr>
          </a:p>
          <a:p>
            <a:pPr marL="635" algn="ctr">
              <a:lnSpc>
                <a:spcPct val="100000"/>
              </a:lnSpc>
              <a:spcBef>
                <a:spcPts val="475"/>
              </a:spcBef>
            </a:pPr>
            <a:r>
              <a:rPr sz="2000" spc="-5" dirty="0">
                <a:solidFill>
                  <a:srgbClr val="FF0000"/>
                </a:solidFill>
                <a:latin typeface="新宋体" panose="02010609030101010101" charset="-122"/>
                <a:cs typeface="新宋体" panose="02010609030101010101" charset="-122"/>
              </a:rPr>
              <a:t>f(1)</a:t>
            </a:r>
            <a:endParaRPr sz="2000">
              <a:latin typeface="新宋体" panose="02010609030101010101" charset="-122"/>
              <a:cs typeface="新宋体" panose="02010609030101010101" charset="-122"/>
            </a:endParaRPr>
          </a:p>
          <a:p>
            <a:pPr marL="635" algn="ctr">
              <a:lnSpc>
                <a:spcPct val="100000"/>
              </a:lnSpc>
              <a:spcBef>
                <a:spcPts val="470"/>
              </a:spcBef>
            </a:pPr>
            <a:r>
              <a:rPr sz="2000" spc="-5" dirty="0">
                <a:solidFill>
                  <a:srgbClr val="FF0000"/>
                </a:solidFill>
                <a:latin typeface="新宋体" panose="02010609030101010101" charset="-122"/>
                <a:cs typeface="新宋体" panose="02010609030101010101" charset="-122"/>
              </a:rPr>
              <a:t>f(5)</a:t>
            </a:r>
            <a:endParaRPr sz="2000">
              <a:latin typeface="新宋体" panose="02010609030101010101" charset="-122"/>
              <a:cs typeface="新宋体" panose="02010609030101010101" charset="-122"/>
            </a:endParaRPr>
          </a:p>
          <a:p>
            <a:pPr marL="635" algn="ctr">
              <a:lnSpc>
                <a:spcPct val="100000"/>
              </a:lnSpc>
              <a:spcBef>
                <a:spcPts val="480"/>
              </a:spcBef>
            </a:pPr>
            <a:r>
              <a:rPr sz="2000" spc="-5" dirty="0">
                <a:solidFill>
                  <a:srgbClr val="FF0000"/>
                </a:solidFill>
                <a:latin typeface="新宋体" panose="02010609030101010101" charset="-122"/>
                <a:cs typeface="新宋体" panose="02010609030101010101" charset="-122"/>
              </a:rPr>
              <a:t>f(3)</a:t>
            </a:r>
            <a:endParaRPr sz="2000">
              <a:latin typeface="新宋体" panose="02010609030101010101" charset="-122"/>
              <a:cs typeface="新宋体" panose="02010609030101010101" charset="-122"/>
            </a:endParaRPr>
          </a:p>
          <a:p>
            <a:pPr marL="635" algn="ctr">
              <a:lnSpc>
                <a:spcPts val="2380"/>
              </a:lnSpc>
              <a:spcBef>
                <a:spcPts val="475"/>
              </a:spcBef>
            </a:pPr>
            <a:r>
              <a:rPr sz="2000" spc="-5" dirty="0">
                <a:solidFill>
                  <a:srgbClr val="FF0000"/>
                </a:solidFill>
                <a:latin typeface="新宋体" panose="02010609030101010101" charset="-122"/>
                <a:cs typeface="新宋体" panose="02010609030101010101" charset="-122"/>
              </a:rPr>
              <a:t>f(7)</a:t>
            </a:r>
            <a:endParaRPr sz="2000">
              <a:latin typeface="新宋体" panose="02010609030101010101" charset="-122"/>
              <a:cs typeface="新宋体" panose="02010609030101010101" charset="-122"/>
            </a:endParaRPr>
          </a:p>
        </p:txBody>
      </p:sp>
      <p:sp>
        <p:nvSpPr>
          <p:cNvPr id="7" name="object 7"/>
          <p:cNvSpPr txBox="1"/>
          <p:nvPr/>
        </p:nvSpPr>
        <p:spPr>
          <a:xfrm>
            <a:off x="5216928" y="2799333"/>
            <a:ext cx="795020" cy="3335654"/>
          </a:xfrm>
          <a:prstGeom prst="rect">
            <a:avLst/>
          </a:prstGeom>
        </p:spPr>
        <p:txBody>
          <a:bodyPr vert="horz" wrap="square" lIns="0" tIns="0" rIns="0" bIns="0" rtlCol="0">
            <a:spAutoFit/>
          </a:bodyPr>
          <a:lstStyle/>
          <a:p>
            <a:pPr marL="190500" marR="5715" indent="-178435">
              <a:lnSpc>
                <a:spcPct val="120000"/>
              </a:lnSpc>
            </a:pPr>
            <a:r>
              <a:rPr sz="2000" spc="-5" dirty="0">
                <a:solidFill>
                  <a:srgbClr val="FF0000"/>
                </a:solidFill>
                <a:latin typeface="新宋体" panose="02010609030101010101" charset="-122"/>
                <a:cs typeface="新宋体" panose="02010609030101010101" charset="-122"/>
              </a:rPr>
              <a:t>地址+2 F</a:t>
            </a:r>
            <a:r>
              <a:rPr sz="1950" spc="-7" baseline="-21000" dirty="0">
                <a:solidFill>
                  <a:srgbClr val="FF0000"/>
                </a:solidFill>
                <a:latin typeface="新宋体" panose="02010609030101010101" charset="-122"/>
                <a:cs typeface="新宋体" panose="02010609030101010101" charset="-122"/>
              </a:rPr>
              <a:t>2</a:t>
            </a:r>
            <a:r>
              <a:rPr sz="2000" spc="-5" dirty="0">
                <a:solidFill>
                  <a:srgbClr val="FF0000"/>
                </a:solidFill>
                <a:latin typeface="新宋体" panose="02010609030101010101" charset="-122"/>
                <a:cs typeface="新宋体" panose="02010609030101010101" charset="-122"/>
              </a:rPr>
              <a:t>(0)</a:t>
            </a:r>
            <a:endParaRPr sz="2000">
              <a:latin typeface="新宋体" panose="02010609030101010101" charset="-122"/>
              <a:cs typeface="新宋体" panose="02010609030101010101" charset="-122"/>
            </a:endParaRPr>
          </a:p>
          <a:p>
            <a:pPr marL="190500">
              <a:lnSpc>
                <a:spcPct val="100000"/>
              </a:lnSpc>
              <a:spcBef>
                <a:spcPts val="470"/>
              </a:spcBef>
            </a:pPr>
            <a:r>
              <a:rPr sz="2000" spc="-5" dirty="0">
                <a:solidFill>
                  <a:srgbClr val="FF0000"/>
                </a:solidFill>
                <a:latin typeface="新宋体" panose="02010609030101010101" charset="-122"/>
                <a:cs typeface="新宋体" panose="02010609030101010101" charset="-122"/>
              </a:rPr>
              <a:t>F</a:t>
            </a:r>
            <a:r>
              <a:rPr sz="1950" spc="-7" baseline="-21000" dirty="0">
                <a:solidFill>
                  <a:srgbClr val="FF0000"/>
                </a:solidFill>
                <a:latin typeface="新宋体" panose="02010609030101010101" charset="-122"/>
                <a:cs typeface="新宋体" panose="02010609030101010101" charset="-122"/>
              </a:rPr>
              <a:t>2</a:t>
            </a:r>
            <a:r>
              <a:rPr sz="2000" spc="-5" dirty="0">
                <a:solidFill>
                  <a:srgbClr val="FF0000"/>
                </a:solidFill>
                <a:latin typeface="新宋体" panose="02010609030101010101" charset="-122"/>
                <a:cs typeface="新宋体" panose="02010609030101010101" charset="-122"/>
              </a:rPr>
              <a:t>(4)</a:t>
            </a:r>
            <a:endParaRPr sz="2000">
              <a:latin typeface="新宋体" panose="02010609030101010101" charset="-122"/>
              <a:cs typeface="新宋体" panose="02010609030101010101" charset="-122"/>
            </a:endParaRPr>
          </a:p>
          <a:p>
            <a:pPr marL="190500">
              <a:lnSpc>
                <a:spcPct val="100000"/>
              </a:lnSpc>
              <a:spcBef>
                <a:spcPts val="470"/>
              </a:spcBef>
            </a:pPr>
            <a:r>
              <a:rPr sz="2000" spc="-5" dirty="0">
                <a:solidFill>
                  <a:srgbClr val="FF0000"/>
                </a:solidFill>
                <a:latin typeface="新宋体" panose="02010609030101010101" charset="-122"/>
                <a:cs typeface="新宋体" panose="02010609030101010101" charset="-122"/>
              </a:rPr>
              <a:t>F</a:t>
            </a:r>
            <a:r>
              <a:rPr sz="1950" spc="-7" baseline="-21000" dirty="0">
                <a:solidFill>
                  <a:srgbClr val="FF0000"/>
                </a:solidFill>
                <a:latin typeface="新宋体" panose="02010609030101010101" charset="-122"/>
                <a:cs typeface="新宋体" panose="02010609030101010101" charset="-122"/>
              </a:rPr>
              <a:t>2</a:t>
            </a:r>
            <a:r>
              <a:rPr sz="2000" spc="-5" dirty="0">
                <a:solidFill>
                  <a:srgbClr val="FF0000"/>
                </a:solidFill>
                <a:latin typeface="新宋体" panose="02010609030101010101" charset="-122"/>
                <a:cs typeface="新宋体" panose="02010609030101010101" charset="-122"/>
              </a:rPr>
              <a:t>(2)</a:t>
            </a:r>
            <a:endParaRPr sz="2000">
              <a:latin typeface="新宋体" panose="02010609030101010101" charset="-122"/>
              <a:cs typeface="新宋体" panose="02010609030101010101" charset="-122"/>
            </a:endParaRPr>
          </a:p>
          <a:p>
            <a:pPr marL="190500">
              <a:lnSpc>
                <a:spcPct val="100000"/>
              </a:lnSpc>
              <a:spcBef>
                <a:spcPts val="475"/>
              </a:spcBef>
            </a:pPr>
            <a:r>
              <a:rPr sz="2000" spc="-5" dirty="0">
                <a:solidFill>
                  <a:srgbClr val="FF0000"/>
                </a:solidFill>
                <a:latin typeface="新宋体" panose="02010609030101010101" charset="-122"/>
                <a:cs typeface="新宋体" panose="02010609030101010101" charset="-122"/>
              </a:rPr>
              <a:t>F</a:t>
            </a:r>
            <a:r>
              <a:rPr sz="1950" spc="-7" baseline="-21000" dirty="0">
                <a:solidFill>
                  <a:srgbClr val="FF0000"/>
                </a:solidFill>
                <a:latin typeface="新宋体" panose="02010609030101010101" charset="-122"/>
                <a:cs typeface="新宋体" panose="02010609030101010101" charset="-122"/>
              </a:rPr>
              <a:t>2</a:t>
            </a:r>
            <a:r>
              <a:rPr sz="2000" spc="-5" dirty="0">
                <a:solidFill>
                  <a:srgbClr val="FF0000"/>
                </a:solidFill>
                <a:latin typeface="新宋体" panose="02010609030101010101" charset="-122"/>
                <a:cs typeface="新宋体" panose="02010609030101010101" charset="-122"/>
              </a:rPr>
              <a:t>(6)</a:t>
            </a:r>
            <a:endParaRPr sz="2000">
              <a:latin typeface="新宋体" panose="02010609030101010101" charset="-122"/>
              <a:cs typeface="新宋体" panose="02010609030101010101" charset="-122"/>
            </a:endParaRPr>
          </a:p>
          <a:p>
            <a:pPr marL="190500">
              <a:lnSpc>
                <a:spcPct val="100000"/>
              </a:lnSpc>
              <a:spcBef>
                <a:spcPts val="475"/>
              </a:spcBef>
            </a:pPr>
            <a:r>
              <a:rPr sz="2000" spc="-5" dirty="0">
                <a:solidFill>
                  <a:srgbClr val="FF0000"/>
                </a:solidFill>
                <a:latin typeface="新宋体" panose="02010609030101010101" charset="-122"/>
                <a:cs typeface="新宋体" panose="02010609030101010101" charset="-122"/>
              </a:rPr>
              <a:t>F</a:t>
            </a:r>
            <a:r>
              <a:rPr sz="1950" spc="-7" baseline="-21000" dirty="0">
                <a:solidFill>
                  <a:srgbClr val="FF0000"/>
                </a:solidFill>
                <a:latin typeface="新宋体" panose="02010609030101010101" charset="-122"/>
                <a:cs typeface="新宋体" panose="02010609030101010101" charset="-122"/>
              </a:rPr>
              <a:t>4</a:t>
            </a:r>
            <a:r>
              <a:rPr sz="2000" spc="-5" dirty="0">
                <a:solidFill>
                  <a:srgbClr val="FF0000"/>
                </a:solidFill>
                <a:latin typeface="新宋体" panose="02010609030101010101" charset="-122"/>
                <a:cs typeface="新宋体" panose="02010609030101010101" charset="-122"/>
              </a:rPr>
              <a:t>(1)</a:t>
            </a:r>
            <a:endParaRPr sz="2000">
              <a:latin typeface="新宋体" panose="02010609030101010101" charset="-122"/>
              <a:cs typeface="新宋体" panose="02010609030101010101" charset="-122"/>
            </a:endParaRPr>
          </a:p>
          <a:p>
            <a:pPr marL="190500">
              <a:lnSpc>
                <a:spcPct val="100000"/>
              </a:lnSpc>
              <a:spcBef>
                <a:spcPts val="470"/>
              </a:spcBef>
            </a:pPr>
            <a:r>
              <a:rPr sz="2000" spc="-5" dirty="0">
                <a:solidFill>
                  <a:srgbClr val="FF0000"/>
                </a:solidFill>
                <a:latin typeface="新宋体" panose="02010609030101010101" charset="-122"/>
                <a:cs typeface="新宋体" panose="02010609030101010101" charset="-122"/>
              </a:rPr>
              <a:t>F</a:t>
            </a:r>
            <a:r>
              <a:rPr sz="1950" spc="-7" baseline="-21000" dirty="0">
                <a:solidFill>
                  <a:srgbClr val="FF0000"/>
                </a:solidFill>
                <a:latin typeface="新宋体" panose="02010609030101010101" charset="-122"/>
                <a:cs typeface="新宋体" panose="02010609030101010101" charset="-122"/>
              </a:rPr>
              <a:t>2</a:t>
            </a:r>
            <a:r>
              <a:rPr sz="2000" spc="-5" dirty="0">
                <a:solidFill>
                  <a:srgbClr val="FF0000"/>
                </a:solidFill>
                <a:latin typeface="新宋体" panose="02010609030101010101" charset="-122"/>
                <a:cs typeface="新宋体" panose="02010609030101010101" charset="-122"/>
              </a:rPr>
              <a:t>(5)</a:t>
            </a:r>
            <a:endParaRPr sz="2000">
              <a:latin typeface="新宋体" panose="02010609030101010101" charset="-122"/>
              <a:cs typeface="新宋体" panose="02010609030101010101" charset="-122"/>
            </a:endParaRPr>
          </a:p>
          <a:p>
            <a:pPr marL="190500">
              <a:lnSpc>
                <a:spcPct val="100000"/>
              </a:lnSpc>
              <a:spcBef>
                <a:spcPts val="480"/>
              </a:spcBef>
            </a:pPr>
            <a:r>
              <a:rPr sz="2000" spc="-5" dirty="0">
                <a:solidFill>
                  <a:srgbClr val="FF0000"/>
                </a:solidFill>
                <a:latin typeface="新宋体" panose="02010609030101010101" charset="-122"/>
                <a:cs typeface="新宋体" panose="02010609030101010101" charset="-122"/>
              </a:rPr>
              <a:t>F</a:t>
            </a:r>
            <a:r>
              <a:rPr sz="1950" spc="-7" baseline="-21000" dirty="0">
                <a:solidFill>
                  <a:srgbClr val="FF0000"/>
                </a:solidFill>
                <a:latin typeface="新宋体" panose="02010609030101010101" charset="-122"/>
                <a:cs typeface="新宋体" panose="02010609030101010101" charset="-122"/>
              </a:rPr>
              <a:t>2</a:t>
            </a:r>
            <a:r>
              <a:rPr sz="2000" spc="-5" dirty="0">
                <a:solidFill>
                  <a:srgbClr val="FF0000"/>
                </a:solidFill>
                <a:latin typeface="新宋体" panose="02010609030101010101" charset="-122"/>
                <a:cs typeface="新宋体" panose="02010609030101010101" charset="-122"/>
              </a:rPr>
              <a:t>(3)</a:t>
            </a:r>
            <a:endParaRPr sz="2000">
              <a:latin typeface="新宋体" panose="02010609030101010101" charset="-122"/>
              <a:cs typeface="新宋体" panose="02010609030101010101" charset="-122"/>
            </a:endParaRPr>
          </a:p>
          <a:p>
            <a:pPr marL="190500">
              <a:lnSpc>
                <a:spcPct val="100000"/>
              </a:lnSpc>
              <a:spcBef>
                <a:spcPts val="475"/>
              </a:spcBef>
            </a:pPr>
            <a:r>
              <a:rPr sz="2000" spc="-5" dirty="0">
                <a:solidFill>
                  <a:srgbClr val="FF0000"/>
                </a:solidFill>
                <a:latin typeface="新宋体" panose="02010609030101010101" charset="-122"/>
                <a:cs typeface="新宋体" panose="02010609030101010101" charset="-122"/>
              </a:rPr>
              <a:t>F</a:t>
            </a:r>
            <a:r>
              <a:rPr sz="1950" spc="-7" baseline="-21000" dirty="0">
                <a:solidFill>
                  <a:srgbClr val="FF0000"/>
                </a:solidFill>
                <a:latin typeface="新宋体" panose="02010609030101010101" charset="-122"/>
                <a:cs typeface="新宋体" panose="02010609030101010101" charset="-122"/>
              </a:rPr>
              <a:t>2</a:t>
            </a:r>
            <a:r>
              <a:rPr sz="2000" spc="-5" dirty="0">
                <a:solidFill>
                  <a:srgbClr val="FF0000"/>
                </a:solidFill>
                <a:latin typeface="新宋体" panose="02010609030101010101" charset="-122"/>
                <a:cs typeface="新宋体" panose="02010609030101010101" charset="-122"/>
              </a:rPr>
              <a:t>(7)</a:t>
            </a:r>
            <a:endParaRPr sz="2000">
              <a:latin typeface="新宋体" panose="02010609030101010101" charset="-122"/>
              <a:cs typeface="新宋体" panose="02010609030101010101" charset="-122"/>
            </a:endParaRPr>
          </a:p>
        </p:txBody>
      </p:sp>
      <p:sp>
        <p:nvSpPr>
          <p:cNvPr id="8" name="object 8"/>
          <p:cNvSpPr txBox="1"/>
          <p:nvPr/>
        </p:nvSpPr>
        <p:spPr>
          <a:xfrm>
            <a:off x="7178179" y="2354071"/>
            <a:ext cx="1981835" cy="3781425"/>
          </a:xfrm>
          <a:prstGeom prst="rect">
            <a:avLst/>
          </a:prstGeom>
        </p:spPr>
        <p:txBody>
          <a:bodyPr vert="horz" wrap="square" lIns="0" tIns="0" rIns="0" bIns="0" rtlCol="0">
            <a:spAutoFit/>
          </a:bodyPr>
          <a:lstStyle/>
          <a:p>
            <a:pPr marL="12700">
              <a:lnSpc>
                <a:spcPct val="100000"/>
              </a:lnSpc>
            </a:pPr>
            <a:r>
              <a:rPr sz="2800" dirty="0">
                <a:latin typeface="新宋体" panose="02010609030101010101" charset="-122"/>
                <a:cs typeface="新宋体" panose="02010609030101010101" charset="-122"/>
              </a:rPr>
              <a:t>n</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0,1,</a:t>
            </a:r>
            <a:r>
              <a:rPr sz="2800" dirty="0">
                <a:latin typeface="新宋体" panose="02010609030101010101" charset="-122"/>
                <a:cs typeface="新宋体" panose="02010609030101010101" charset="-122"/>
              </a:rPr>
              <a:t>2</a:t>
            </a:r>
            <a:r>
              <a:rPr sz="2800"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a:p>
            <a:pPr marL="185420" marR="1026160" algn="ctr">
              <a:lnSpc>
                <a:spcPct val="120000"/>
              </a:lnSpc>
              <a:spcBef>
                <a:spcPts val="145"/>
              </a:spcBef>
            </a:pPr>
            <a:r>
              <a:rPr sz="2000" spc="-5" dirty="0">
                <a:solidFill>
                  <a:srgbClr val="FF0000"/>
                </a:solidFill>
                <a:latin typeface="新宋体" panose="02010609030101010101" charset="-122"/>
                <a:cs typeface="新宋体" panose="02010609030101010101" charset="-122"/>
              </a:rPr>
              <a:t>地址+4 </a:t>
            </a:r>
            <a:r>
              <a:rPr sz="2000" spc="-10" dirty="0">
                <a:solidFill>
                  <a:srgbClr val="FF0000"/>
                </a:solidFill>
                <a:latin typeface="新宋体" panose="02010609030101010101" charset="-122"/>
                <a:cs typeface="新宋体" panose="02010609030101010101" charset="-122"/>
              </a:rPr>
              <a:t>F</a:t>
            </a:r>
            <a:r>
              <a:rPr sz="1950" baseline="-21000" dirty="0">
                <a:solidFill>
                  <a:srgbClr val="FF0000"/>
                </a:solidFill>
                <a:latin typeface="新宋体" panose="02010609030101010101" charset="-122"/>
                <a:cs typeface="新宋体" panose="02010609030101010101" charset="-122"/>
              </a:rPr>
              <a:t>4</a:t>
            </a:r>
            <a:r>
              <a:rPr sz="2000" spc="-5" dirty="0">
                <a:solidFill>
                  <a:srgbClr val="FF0000"/>
                </a:solidFill>
                <a:latin typeface="新宋体" panose="02010609030101010101" charset="-122"/>
                <a:cs typeface="新宋体" panose="02010609030101010101" charset="-122"/>
              </a:rPr>
              <a:t>(0)</a:t>
            </a:r>
            <a:endParaRPr sz="2000">
              <a:latin typeface="新宋体" panose="02010609030101010101" charset="-122"/>
              <a:cs typeface="新宋体" panose="02010609030101010101" charset="-122"/>
            </a:endParaRPr>
          </a:p>
          <a:p>
            <a:pPr marR="756920" algn="ctr">
              <a:lnSpc>
                <a:spcPct val="100000"/>
              </a:lnSpc>
              <a:spcBef>
                <a:spcPts val="475"/>
              </a:spcBef>
            </a:pPr>
            <a:r>
              <a:rPr sz="2000" spc="-10" dirty="0">
                <a:solidFill>
                  <a:srgbClr val="FF0000"/>
                </a:solidFill>
                <a:latin typeface="新宋体" panose="02010609030101010101" charset="-122"/>
                <a:cs typeface="新宋体" panose="02010609030101010101" charset="-122"/>
              </a:rPr>
              <a:t>F</a:t>
            </a:r>
            <a:r>
              <a:rPr sz="1950" baseline="-21000" dirty="0">
                <a:solidFill>
                  <a:srgbClr val="FF0000"/>
                </a:solidFill>
                <a:latin typeface="新宋体" panose="02010609030101010101" charset="-122"/>
                <a:cs typeface="新宋体" panose="02010609030101010101" charset="-122"/>
              </a:rPr>
              <a:t>4</a:t>
            </a:r>
            <a:r>
              <a:rPr sz="2000" spc="-5" dirty="0">
                <a:solidFill>
                  <a:srgbClr val="FF0000"/>
                </a:solidFill>
                <a:latin typeface="新宋体" panose="02010609030101010101" charset="-122"/>
                <a:cs typeface="新宋体" panose="02010609030101010101" charset="-122"/>
              </a:rPr>
              <a:t>(4)</a:t>
            </a:r>
            <a:endParaRPr sz="2000">
              <a:latin typeface="新宋体" panose="02010609030101010101" charset="-122"/>
              <a:cs typeface="新宋体" panose="02010609030101010101" charset="-122"/>
            </a:endParaRPr>
          </a:p>
          <a:p>
            <a:pPr marR="756920" algn="ctr">
              <a:lnSpc>
                <a:spcPct val="100000"/>
              </a:lnSpc>
              <a:spcBef>
                <a:spcPts val="470"/>
              </a:spcBef>
            </a:pPr>
            <a:r>
              <a:rPr sz="2000" spc="-10" dirty="0">
                <a:solidFill>
                  <a:srgbClr val="FF0000"/>
                </a:solidFill>
                <a:latin typeface="新宋体" panose="02010609030101010101" charset="-122"/>
                <a:cs typeface="新宋体" panose="02010609030101010101" charset="-122"/>
              </a:rPr>
              <a:t>F</a:t>
            </a:r>
            <a:r>
              <a:rPr sz="1950" baseline="-21000" dirty="0">
                <a:solidFill>
                  <a:srgbClr val="FF0000"/>
                </a:solidFill>
                <a:latin typeface="新宋体" panose="02010609030101010101" charset="-122"/>
                <a:cs typeface="新宋体" panose="02010609030101010101" charset="-122"/>
              </a:rPr>
              <a:t>4</a:t>
            </a:r>
            <a:r>
              <a:rPr sz="2000" spc="-5" dirty="0">
                <a:solidFill>
                  <a:srgbClr val="FF0000"/>
                </a:solidFill>
                <a:latin typeface="新宋体" panose="02010609030101010101" charset="-122"/>
                <a:cs typeface="新宋体" panose="02010609030101010101" charset="-122"/>
              </a:rPr>
              <a:t>(2)</a:t>
            </a:r>
            <a:endParaRPr sz="2000">
              <a:latin typeface="新宋体" panose="02010609030101010101" charset="-122"/>
              <a:cs typeface="新宋体" panose="02010609030101010101" charset="-122"/>
            </a:endParaRPr>
          </a:p>
          <a:p>
            <a:pPr marR="756920" algn="ctr">
              <a:lnSpc>
                <a:spcPct val="100000"/>
              </a:lnSpc>
              <a:spcBef>
                <a:spcPts val="475"/>
              </a:spcBef>
            </a:pPr>
            <a:r>
              <a:rPr sz="2000" spc="-10" dirty="0">
                <a:solidFill>
                  <a:srgbClr val="FF0000"/>
                </a:solidFill>
                <a:latin typeface="新宋体" panose="02010609030101010101" charset="-122"/>
                <a:cs typeface="新宋体" panose="02010609030101010101" charset="-122"/>
              </a:rPr>
              <a:t>F</a:t>
            </a:r>
            <a:r>
              <a:rPr sz="1950" baseline="-21000" dirty="0">
                <a:solidFill>
                  <a:srgbClr val="FF0000"/>
                </a:solidFill>
                <a:latin typeface="新宋体" panose="02010609030101010101" charset="-122"/>
                <a:cs typeface="新宋体" panose="02010609030101010101" charset="-122"/>
              </a:rPr>
              <a:t>4</a:t>
            </a:r>
            <a:r>
              <a:rPr sz="2000" spc="-5" dirty="0">
                <a:solidFill>
                  <a:srgbClr val="FF0000"/>
                </a:solidFill>
                <a:latin typeface="新宋体" panose="02010609030101010101" charset="-122"/>
                <a:cs typeface="新宋体" panose="02010609030101010101" charset="-122"/>
              </a:rPr>
              <a:t>(6)</a:t>
            </a:r>
            <a:endParaRPr sz="2000">
              <a:latin typeface="新宋体" panose="02010609030101010101" charset="-122"/>
              <a:cs typeface="新宋体" panose="02010609030101010101" charset="-122"/>
            </a:endParaRPr>
          </a:p>
          <a:p>
            <a:pPr marR="756920" algn="ctr">
              <a:lnSpc>
                <a:spcPct val="100000"/>
              </a:lnSpc>
              <a:spcBef>
                <a:spcPts val="470"/>
              </a:spcBef>
            </a:pPr>
            <a:r>
              <a:rPr sz="2000" spc="-10" dirty="0">
                <a:solidFill>
                  <a:srgbClr val="FF0000"/>
                </a:solidFill>
                <a:latin typeface="新宋体" panose="02010609030101010101" charset="-122"/>
                <a:cs typeface="新宋体" panose="02010609030101010101" charset="-122"/>
              </a:rPr>
              <a:t>F</a:t>
            </a:r>
            <a:r>
              <a:rPr sz="1950" baseline="-21000" dirty="0">
                <a:solidFill>
                  <a:srgbClr val="FF0000"/>
                </a:solidFill>
                <a:latin typeface="新宋体" panose="02010609030101010101" charset="-122"/>
                <a:cs typeface="新宋体" panose="02010609030101010101" charset="-122"/>
              </a:rPr>
              <a:t>4</a:t>
            </a:r>
            <a:r>
              <a:rPr sz="2000" spc="-5" dirty="0">
                <a:solidFill>
                  <a:srgbClr val="FF0000"/>
                </a:solidFill>
                <a:latin typeface="新宋体" panose="02010609030101010101" charset="-122"/>
                <a:cs typeface="新宋体" panose="02010609030101010101" charset="-122"/>
              </a:rPr>
              <a:t>(1)</a:t>
            </a:r>
            <a:endParaRPr sz="2000">
              <a:latin typeface="新宋体" panose="02010609030101010101" charset="-122"/>
              <a:cs typeface="新宋体" panose="02010609030101010101" charset="-122"/>
            </a:endParaRPr>
          </a:p>
          <a:p>
            <a:pPr marR="756920" algn="ctr">
              <a:lnSpc>
                <a:spcPct val="100000"/>
              </a:lnSpc>
              <a:spcBef>
                <a:spcPts val="475"/>
              </a:spcBef>
            </a:pPr>
            <a:r>
              <a:rPr sz="2000" spc="-10" dirty="0">
                <a:solidFill>
                  <a:srgbClr val="FF0000"/>
                </a:solidFill>
                <a:latin typeface="新宋体" panose="02010609030101010101" charset="-122"/>
                <a:cs typeface="新宋体" panose="02010609030101010101" charset="-122"/>
              </a:rPr>
              <a:t>F</a:t>
            </a:r>
            <a:r>
              <a:rPr sz="1950" baseline="-21000" dirty="0">
                <a:solidFill>
                  <a:srgbClr val="FF0000"/>
                </a:solidFill>
                <a:latin typeface="新宋体" panose="02010609030101010101" charset="-122"/>
                <a:cs typeface="新宋体" panose="02010609030101010101" charset="-122"/>
              </a:rPr>
              <a:t>4</a:t>
            </a:r>
            <a:r>
              <a:rPr sz="2000" spc="-5" dirty="0">
                <a:solidFill>
                  <a:srgbClr val="FF0000"/>
                </a:solidFill>
                <a:latin typeface="新宋体" panose="02010609030101010101" charset="-122"/>
                <a:cs typeface="新宋体" panose="02010609030101010101" charset="-122"/>
              </a:rPr>
              <a:t>(5)</a:t>
            </a:r>
            <a:endParaRPr sz="2000">
              <a:latin typeface="新宋体" panose="02010609030101010101" charset="-122"/>
              <a:cs typeface="新宋体" panose="02010609030101010101" charset="-122"/>
            </a:endParaRPr>
          </a:p>
          <a:p>
            <a:pPr marR="756920" algn="ctr">
              <a:lnSpc>
                <a:spcPct val="100000"/>
              </a:lnSpc>
              <a:spcBef>
                <a:spcPts val="480"/>
              </a:spcBef>
            </a:pPr>
            <a:r>
              <a:rPr sz="2000" spc="-10" dirty="0">
                <a:solidFill>
                  <a:srgbClr val="FF0000"/>
                </a:solidFill>
                <a:latin typeface="新宋体" panose="02010609030101010101" charset="-122"/>
                <a:cs typeface="新宋体" panose="02010609030101010101" charset="-122"/>
              </a:rPr>
              <a:t>F</a:t>
            </a:r>
            <a:r>
              <a:rPr sz="1950" baseline="-21000" dirty="0">
                <a:solidFill>
                  <a:srgbClr val="FF0000"/>
                </a:solidFill>
                <a:latin typeface="新宋体" panose="02010609030101010101" charset="-122"/>
                <a:cs typeface="新宋体" panose="02010609030101010101" charset="-122"/>
              </a:rPr>
              <a:t>4</a:t>
            </a:r>
            <a:r>
              <a:rPr sz="2000" spc="-5" dirty="0">
                <a:solidFill>
                  <a:srgbClr val="FF0000"/>
                </a:solidFill>
                <a:latin typeface="新宋体" panose="02010609030101010101" charset="-122"/>
                <a:cs typeface="新宋体" panose="02010609030101010101" charset="-122"/>
              </a:rPr>
              <a:t>(3)</a:t>
            </a:r>
            <a:endParaRPr sz="2000">
              <a:latin typeface="新宋体" panose="02010609030101010101" charset="-122"/>
              <a:cs typeface="新宋体" panose="02010609030101010101" charset="-122"/>
            </a:endParaRPr>
          </a:p>
          <a:p>
            <a:pPr marR="757555" algn="ctr">
              <a:lnSpc>
                <a:spcPct val="100000"/>
              </a:lnSpc>
              <a:spcBef>
                <a:spcPts val="470"/>
              </a:spcBef>
            </a:pPr>
            <a:r>
              <a:rPr sz="2000" spc="-10" dirty="0">
                <a:solidFill>
                  <a:srgbClr val="FF0000"/>
                </a:solidFill>
                <a:latin typeface="新宋体" panose="02010609030101010101" charset="-122"/>
                <a:cs typeface="新宋体" panose="02010609030101010101" charset="-122"/>
              </a:rPr>
              <a:t>F</a:t>
            </a:r>
            <a:r>
              <a:rPr sz="1950" baseline="-21000" dirty="0">
                <a:solidFill>
                  <a:srgbClr val="FF0000"/>
                </a:solidFill>
                <a:latin typeface="新宋体" panose="02010609030101010101" charset="-122"/>
                <a:cs typeface="新宋体" panose="02010609030101010101" charset="-122"/>
              </a:rPr>
              <a:t>4</a:t>
            </a:r>
            <a:r>
              <a:rPr sz="2000" spc="-5" dirty="0">
                <a:solidFill>
                  <a:srgbClr val="FF0000"/>
                </a:solidFill>
                <a:latin typeface="新宋体" panose="02010609030101010101" charset="-122"/>
                <a:cs typeface="新宋体" panose="02010609030101010101" charset="-122"/>
              </a:rPr>
              <a:t>(7)</a:t>
            </a:r>
            <a:endParaRPr sz="2000">
              <a:latin typeface="新宋体" panose="02010609030101010101" charset="-122"/>
              <a:cs typeface="新宋体" panose="02010609030101010101" charset="-122"/>
            </a:endParaRPr>
          </a:p>
        </p:txBody>
      </p:sp>
      <p:sp>
        <p:nvSpPr>
          <p:cNvPr id="9" name="object 9"/>
          <p:cNvSpPr/>
          <p:nvPr/>
        </p:nvSpPr>
        <p:spPr>
          <a:xfrm>
            <a:off x="3186569" y="3303270"/>
            <a:ext cx="2209800" cy="86360"/>
          </a:xfrm>
          <a:custGeom>
            <a:avLst/>
            <a:gdLst/>
            <a:ahLst/>
            <a:cxnLst/>
            <a:rect l="l" t="t" r="r" b="b"/>
            <a:pathLst>
              <a:path w="2209800" h="86360">
                <a:moveTo>
                  <a:pt x="2138172" y="57150"/>
                </a:moveTo>
                <a:lnTo>
                  <a:pt x="2138172" y="28955"/>
                </a:lnTo>
                <a:lnTo>
                  <a:pt x="0" y="28955"/>
                </a:lnTo>
                <a:lnTo>
                  <a:pt x="0" y="57150"/>
                </a:lnTo>
                <a:lnTo>
                  <a:pt x="2138172" y="57150"/>
                </a:lnTo>
                <a:close/>
              </a:path>
              <a:path w="2209800" h="86360">
                <a:moveTo>
                  <a:pt x="2209799" y="42671"/>
                </a:moveTo>
                <a:lnTo>
                  <a:pt x="2123693" y="0"/>
                </a:lnTo>
                <a:lnTo>
                  <a:pt x="2123693" y="28955"/>
                </a:lnTo>
                <a:lnTo>
                  <a:pt x="2138172" y="28955"/>
                </a:lnTo>
                <a:lnTo>
                  <a:pt x="2138172" y="78802"/>
                </a:lnTo>
                <a:lnTo>
                  <a:pt x="2209799" y="42671"/>
                </a:lnTo>
                <a:close/>
              </a:path>
              <a:path w="2209800" h="86360">
                <a:moveTo>
                  <a:pt x="2138172" y="78802"/>
                </a:moveTo>
                <a:lnTo>
                  <a:pt x="2138172" y="57150"/>
                </a:lnTo>
                <a:lnTo>
                  <a:pt x="2123693" y="57150"/>
                </a:lnTo>
                <a:lnTo>
                  <a:pt x="2123693" y="86105"/>
                </a:lnTo>
                <a:lnTo>
                  <a:pt x="2138172" y="78802"/>
                </a:lnTo>
                <a:close/>
              </a:path>
            </a:pathLst>
          </a:custGeom>
          <a:solidFill>
            <a:srgbClr val="FF0000"/>
          </a:solidFill>
        </p:spPr>
        <p:txBody>
          <a:bodyPr wrap="square" lIns="0" tIns="0" rIns="0" bIns="0" rtlCol="0"/>
          <a:lstStyle/>
          <a:p>
            <a:endParaRPr/>
          </a:p>
        </p:txBody>
      </p:sp>
      <p:sp>
        <p:nvSpPr>
          <p:cNvPr id="10" name="object 10"/>
          <p:cNvSpPr/>
          <p:nvPr/>
        </p:nvSpPr>
        <p:spPr>
          <a:xfrm>
            <a:off x="3183521" y="3364991"/>
            <a:ext cx="2163445" cy="426720"/>
          </a:xfrm>
          <a:custGeom>
            <a:avLst/>
            <a:gdLst/>
            <a:ahLst/>
            <a:cxnLst/>
            <a:rect l="l" t="t" r="r" b="b"/>
            <a:pathLst>
              <a:path w="2163445" h="426720">
                <a:moveTo>
                  <a:pt x="2081319" y="56629"/>
                </a:moveTo>
                <a:lnTo>
                  <a:pt x="2076232" y="28397"/>
                </a:lnTo>
                <a:lnTo>
                  <a:pt x="0" y="399288"/>
                </a:lnTo>
                <a:lnTo>
                  <a:pt x="5334" y="426719"/>
                </a:lnTo>
                <a:lnTo>
                  <a:pt x="2081319" y="56629"/>
                </a:lnTo>
                <a:close/>
              </a:path>
              <a:path w="2163445" h="426720">
                <a:moveTo>
                  <a:pt x="2163318" y="27431"/>
                </a:moveTo>
                <a:lnTo>
                  <a:pt x="2071116" y="0"/>
                </a:lnTo>
                <a:lnTo>
                  <a:pt x="2076232" y="28397"/>
                </a:lnTo>
                <a:lnTo>
                  <a:pt x="2090166" y="25907"/>
                </a:lnTo>
                <a:lnTo>
                  <a:pt x="2095500" y="54101"/>
                </a:lnTo>
                <a:lnTo>
                  <a:pt x="2095500" y="77791"/>
                </a:lnTo>
                <a:lnTo>
                  <a:pt x="2163318" y="27431"/>
                </a:lnTo>
                <a:close/>
              </a:path>
              <a:path w="2163445" h="426720">
                <a:moveTo>
                  <a:pt x="2095500" y="54101"/>
                </a:moveTo>
                <a:lnTo>
                  <a:pt x="2090166" y="25907"/>
                </a:lnTo>
                <a:lnTo>
                  <a:pt x="2076232" y="28397"/>
                </a:lnTo>
                <a:lnTo>
                  <a:pt x="2081319" y="56629"/>
                </a:lnTo>
                <a:lnTo>
                  <a:pt x="2095500" y="54101"/>
                </a:lnTo>
                <a:close/>
              </a:path>
              <a:path w="2163445" h="426720">
                <a:moveTo>
                  <a:pt x="2095500" y="77791"/>
                </a:moveTo>
                <a:lnTo>
                  <a:pt x="2095500" y="54101"/>
                </a:lnTo>
                <a:lnTo>
                  <a:pt x="2081319" y="56629"/>
                </a:lnTo>
                <a:lnTo>
                  <a:pt x="2086356" y="84581"/>
                </a:lnTo>
                <a:lnTo>
                  <a:pt x="2095500" y="77791"/>
                </a:lnTo>
                <a:close/>
              </a:path>
            </a:pathLst>
          </a:custGeom>
          <a:solidFill>
            <a:srgbClr val="FF0000"/>
          </a:solidFill>
        </p:spPr>
        <p:txBody>
          <a:bodyPr wrap="square" lIns="0" tIns="0" rIns="0" bIns="0" rtlCol="0"/>
          <a:lstStyle/>
          <a:p>
            <a:endParaRPr/>
          </a:p>
        </p:txBody>
      </p:sp>
      <p:sp>
        <p:nvSpPr>
          <p:cNvPr id="11" name="object 11"/>
          <p:cNvSpPr/>
          <p:nvPr/>
        </p:nvSpPr>
        <p:spPr>
          <a:xfrm>
            <a:off x="6075311" y="3303270"/>
            <a:ext cx="1287780" cy="86360"/>
          </a:xfrm>
          <a:custGeom>
            <a:avLst/>
            <a:gdLst/>
            <a:ahLst/>
            <a:cxnLst/>
            <a:rect l="l" t="t" r="r" b="b"/>
            <a:pathLst>
              <a:path w="1287779" h="86360">
                <a:moveTo>
                  <a:pt x="1216152" y="57150"/>
                </a:moveTo>
                <a:lnTo>
                  <a:pt x="1216152" y="28955"/>
                </a:lnTo>
                <a:lnTo>
                  <a:pt x="0" y="28955"/>
                </a:lnTo>
                <a:lnTo>
                  <a:pt x="0" y="57150"/>
                </a:lnTo>
                <a:lnTo>
                  <a:pt x="1216152" y="57150"/>
                </a:lnTo>
                <a:close/>
              </a:path>
              <a:path w="1287779" h="86360">
                <a:moveTo>
                  <a:pt x="1287779" y="42671"/>
                </a:moveTo>
                <a:lnTo>
                  <a:pt x="1201661" y="0"/>
                </a:lnTo>
                <a:lnTo>
                  <a:pt x="1201661" y="28955"/>
                </a:lnTo>
                <a:lnTo>
                  <a:pt x="1216152" y="28955"/>
                </a:lnTo>
                <a:lnTo>
                  <a:pt x="1216152" y="78797"/>
                </a:lnTo>
                <a:lnTo>
                  <a:pt x="1287779" y="42671"/>
                </a:lnTo>
                <a:close/>
              </a:path>
              <a:path w="1287779" h="86360">
                <a:moveTo>
                  <a:pt x="1216152" y="78797"/>
                </a:moveTo>
                <a:lnTo>
                  <a:pt x="1216152" y="57150"/>
                </a:lnTo>
                <a:lnTo>
                  <a:pt x="1201661" y="57150"/>
                </a:lnTo>
                <a:lnTo>
                  <a:pt x="1201661" y="86105"/>
                </a:lnTo>
                <a:lnTo>
                  <a:pt x="1216152" y="78797"/>
                </a:lnTo>
                <a:close/>
              </a:path>
            </a:pathLst>
          </a:custGeom>
          <a:solidFill>
            <a:srgbClr val="FF0000"/>
          </a:solidFill>
        </p:spPr>
        <p:txBody>
          <a:bodyPr wrap="square" lIns="0" tIns="0" rIns="0" bIns="0" rtlCol="0"/>
          <a:lstStyle/>
          <a:p>
            <a:endParaRPr/>
          </a:p>
        </p:txBody>
      </p:sp>
      <p:sp>
        <p:nvSpPr>
          <p:cNvPr id="12" name="object 12"/>
          <p:cNvSpPr/>
          <p:nvPr/>
        </p:nvSpPr>
        <p:spPr>
          <a:xfrm>
            <a:off x="5989205" y="3345941"/>
            <a:ext cx="1445895" cy="805180"/>
          </a:xfrm>
          <a:custGeom>
            <a:avLst/>
            <a:gdLst/>
            <a:ahLst/>
            <a:cxnLst/>
            <a:rect l="l" t="t" r="r" b="b"/>
            <a:pathLst>
              <a:path w="1445895" h="805179">
                <a:moveTo>
                  <a:pt x="1376873" y="53991"/>
                </a:moveTo>
                <a:lnTo>
                  <a:pt x="1363157" y="28845"/>
                </a:lnTo>
                <a:lnTo>
                  <a:pt x="0" y="779526"/>
                </a:lnTo>
                <a:lnTo>
                  <a:pt x="13716" y="804671"/>
                </a:lnTo>
                <a:lnTo>
                  <a:pt x="1376873" y="53991"/>
                </a:lnTo>
                <a:close/>
              </a:path>
              <a:path w="1445895" h="805179">
                <a:moveTo>
                  <a:pt x="1445514" y="0"/>
                </a:moveTo>
                <a:lnTo>
                  <a:pt x="1349502" y="3809"/>
                </a:lnTo>
                <a:lnTo>
                  <a:pt x="1363157" y="28845"/>
                </a:lnTo>
                <a:lnTo>
                  <a:pt x="1375410" y="22097"/>
                </a:lnTo>
                <a:lnTo>
                  <a:pt x="1389126" y="47243"/>
                </a:lnTo>
                <a:lnTo>
                  <a:pt x="1389126" y="76453"/>
                </a:lnTo>
                <a:lnTo>
                  <a:pt x="1390650" y="79247"/>
                </a:lnTo>
                <a:lnTo>
                  <a:pt x="1445514" y="0"/>
                </a:lnTo>
                <a:close/>
              </a:path>
              <a:path w="1445895" h="805179">
                <a:moveTo>
                  <a:pt x="1389126" y="47243"/>
                </a:moveTo>
                <a:lnTo>
                  <a:pt x="1375410" y="22097"/>
                </a:lnTo>
                <a:lnTo>
                  <a:pt x="1363157" y="28845"/>
                </a:lnTo>
                <a:lnTo>
                  <a:pt x="1376873" y="53991"/>
                </a:lnTo>
                <a:lnTo>
                  <a:pt x="1389126" y="47243"/>
                </a:lnTo>
                <a:close/>
              </a:path>
              <a:path w="1445895" h="805179">
                <a:moveTo>
                  <a:pt x="1389126" y="76453"/>
                </a:moveTo>
                <a:lnTo>
                  <a:pt x="1389126" y="47243"/>
                </a:lnTo>
                <a:lnTo>
                  <a:pt x="1376873" y="53991"/>
                </a:lnTo>
                <a:lnTo>
                  <a:pt x="1389126" y="76453"/>
                </a:lnTo>
                <a:close/>
              </a:path>
            </a:pathLst>
          </a:custGeom>
          <a:solidFill>
            <a:srgbClr val="FF0000"/>
          </a:solidFill>
        </p:spPr>
        <p:txBody>
          <a:bodyPr wrap="square" lIns="0" tIns="0" rIns="0" bIns="0" rtlCol="0"/>
          <a:lstStyle/>
          <a:p>
            <a:endParaRPr/>
          </a:p>
        </p:txBody>
      </p:sp>
      <p:sp>
        <p:nvSpPr>
          <p:cNvPr id="13" name="object 13"/>
          <p:cNvSpPr/>
          <p:nvPr/>
        </p:nvSpPr>
        <p:spPr>
          <a:xfrm>
            <a:off x="8083943" y="3303270"/>
            <a:ext cx="1447800" cy="86360"/>
          </a:xfrm>
          <a:custGeom>
            <a:avLst/>
            <a:gdLst/>
            <a:ahLst/>
            <a:cxnLst/>
            <a:rect l="l" t="t" r="r" b="b"/>
            <a:pathLst>
              <a:path w="1447800" h="86360">
                <a:moveTo>
                  <a:pt x="1376172" y="57150"/>
                </a:moveTo>
                <a:lnTo>
                  <a:pt x="1376172" y="28955"/>
                </a:lnTo>
                <a:lnTo>
                  <a:pt x="0" y="28955"/>
                </a:lnTo>
                <a:lnTo>
                  <a:pt x="0" y="57150"/>
                </a:lnTo>
                <a:lnTo>
                  <a:pt x="1376172" y="57150"/>
                </a:lnTo>
                <a:close/>
              </a:path>
              <a:path w="1447800" h="86360">
                <a:moveTo>
                  <a:pt x="1447800" y="42671"/>
                </a:moveTo>
                <a:lnTo>
                  <a:pt x="1361681" y="0"/>
                </a:lnTo>
                <a:lnTo>
                  <a:pt x="1361681" y="28955"/>
                </a:lnTo>
                <a:lnTo>
                  <a:pt x="1376172" y="28955"/>
                </a:lnTo>
                <a:lnTo>
                  <a:pt x="1376172" y="78797"/>
                </a:lnTo>
                <a:lnTo>
                  <a:pt x="1447800" y="42671"/>
                </a:lnTo>
                <a:close/>
              </a:path>
              <a:path w="1447800" h="86360">
                <a:moveTo>
                  <a:pt x="1376172" y="78797"/>
                </a:moveTo>
                <a:lnTo>
                  <a:pt x="1376172" y="57150"/>
                </a:lnTo>
                <a:lnTo>
                  <a:pt x="1361681" y="57150"/>
                </a:lnTo>
                <a:lnTo>
                  <a:pt x="1361681" y="86105"/>
                </a:lnTo>
                <a:lnTo>
                  <a:pt x="1376172" y="78797"/>
                </a:lnTo>
                <a:close/>
              </a:path>
            </a:pathLst>
          </a:custGeom>
          <a:solidFill>
            <a:srgbClr val="FF0000"/>
          </a:solidFill>
        </p:spPr>
        <p:txBody>
          <a:bodyPr wrap="square" lIns="0" tIns="0" rIns="0" bIns="0" rtlCol="0"/>
          <a:lstStyle/>
          <a:p>
            <a:endParaRPr/>
          </a:p>
        </p:txBody>
      </p:sp>
      <p:sp>
        <p:nvSpPr>
          <p:cNvPr id="14" name="object 14"/>
          <p:cNvSpPr/>
          <p:nvPr/>
        </p:nvSpPr>
        <p:spPr>
          <a:xfrm>
            <a:off x="8073263" y="3417570"/>
            <a:ext cx="1377315" cy="1378585"/>
          </a:xfrm>
          <a:custGeom>
            <a:avLst/>
            <a:gdLst/>
            <a:ahLst/>
            <a:cxnLst/>
            <a:rect l="l" t="t" r="r" b="b"/>
            <a:pathLst>
              <a:path w="1377315" h="1378585">
                <a:moveTo>
                  <a:pt x="1326901" y="70617"/>
                </a:moveTo>
                <a:lnTo>
                  <a:pt x="1306581" y="50551"/>
                </a:lnTo>
                <a:lnTo>
                  <a:pt x="0" y="1358646"/>
                </a:lnTo>
                <a:lnTo>
                  <a:pt x="20574" y="1378458"/>
                </a:lnTo>
                <a:lnTo>
                  <a:pt x="1326901" y="70617"/>
                </a:lnTo>
                <a:close/>
              </a:path>
              <a:path w="1377315" h="1378585">
                <a:moveTo>
                  <a:pt x="1376934" y="0"/>
                </a:moveTo>
                <a:lnTo>
                  <a:pt x="1286256" y="30480"/>
                </a:lnTo>
                <a:lnTo>
                  <a:pt x="1306581" y="50551"/>
                </a:lnTo>
                <a:lnTo>
                  <a:pt x="1316736" y="40386"/>
                </a:lnTo>
                <a:lnTo>
                  <a:pt x="1336548" y="60960"/>
                </a:lnTo>
                <a:lnTo>
                  <a:pt x="1336548" y="80143"/>
                </a:lnTo>
                <a:lnTo>
                  <a:pt x="1347216" y="90678"/>
                </a:lnTo>
                <a:lnTo>
                  <a:pt x="1376934" y="0"/>
                </a:lnTo>
                <a:close/>
              </a:path>
              <a:path w="1377315" h="1378585">
                <a:moveTo>
                  <a:pt x="1336548" y="60960"/>
                </a:moveTo>
                <a:lnTo>
                  <a:pt x="1316736" y="40386"/>
                </a:lnTo>
                <a:lnTo>
                  <a:pt x="1306581" y="50551"/>
                </a:lnTo>
                <a:lnTo>
                  <a:pt x="1326901" y="70617"/>
                </a:lnTo>
                <a:lnTo>
                  <a:pt x="1336548" y="60960"/>
                </a:lnTo>
                <a:close/>
              </a:path>
              <a:path w="1377315" h="1378585">
                <a:moveTo>
                  <a:pt x="1336548" y="80143"/>
                </a:moveTo>
                <a:lnTo>
                  <a:pt x="1336548" y="60960"/>
                </a:lnTo>
                <a:lnTo>
                  <a:pt x="1326901" y="70617"/>
                </a:lnTo>
                <a:lnTo>
                  <a:pt x="1336548" y="80143"/>
                </a:lnTo>
                <a:close/>
              </a:path>
            </a:pathLst>
          </a:custGeom>
          <a:solidFill>
            <a:srgbClr val="FF0000"/>
          </a:solidFill>
        </p:spPr>
        <p:txBody>
          <a:bodyPr wrap="square" lIns="0" tIns="0" rIns="0" bIns="0" rtlCol="0"/>
          <a:lstStyle/>
          <a:p>
            <a:endParaRPr/>
          </a:p>
        </p:txBody>
      </p:sp>
      <p:sp>
        <p:nvSpPr>
          <p:cNvPr id="15" name="object 1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快速傅里叶变换(FFT)</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a:spLocks noGrp="1"/>
          </p:cNvSpPr>
          <p:nvPr>
            <p:ph type="body" idx="1"/>
          </p:nvPr>
        </p:nvSpPr>
        <p:spPr>
          <a:prstGeom prst="rect">
            <a:avLst/>
          </a:prstGeom>
        </p:spPr>
        <p:txBody>
          <a:bodyPr vert="horz" wrap="square" lIns="0" tIns="405384" rIns="0" bIns="0" rtlCol="0">
            <a:spAutoFit/>
          </a:bodyPr>
          <a:lstStyle/>
          <a:p>
            <a:pPr marL="786130">
              <a:lnSpc>
                <a:spcPct val="100000"/>
              </a:lnSpc>
              <a:tabLst>
                <a:tab pos="11976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频率域滤波</a:t>
            </a:r>
            <a:endParaRPr sz="3200">
              <a:latin typeface="新宋体" panose="02010609030101010101" charset="-122"/>
              <a:cs typeface="新宋体" panose="02010609030101010101" charset="-122"/>
            </a:endParaRPr>
          </a:p>
          <a:p>
            <a:pPr marL="786130">
              <a:lnSpc>
                <a:spcPct val="100000"/>
              </a:lnSpc>
              <a:spcBef>
                <a:spcPts val="1920"/>
              </a:spcBef>
              <a:tabLst>
                <a:tab pos="11976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频率域平滑（低通）滤波器</a:t>
            </a:r>
            <a:endParaRPr sz="3200">
              <a:latin typeface="新宋体" panose="02010609030101010101" charset="-122"/>
              <a:cs typeface="新宋体" panose="02010609030101010101" charset="-122"/>
            </a:endParaRPr>
          </a:p>
          <a:p>
            <a:pPr marL="786130">
              <a:lnSpc>
                <a:spcPts val="3750"/>
              </a:lnSpc>
              <a:spcBef>
                <a:spcPts val="1925"/>
              </a:spcBef>
              <a:tabLst>
                <a:tab pos="11976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频率域锐化（高通）滤波器</a:t>
            </a:r>
            <a:endParaRPr sz="3200">
              <a:latin typeface="新宋体" panose="02010609030101010101" charset="-122"/>
              <a:cs typeface="新宋体" panose="02010609030101010101" charset="-122"/>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820164"/>
            <a:ext cx="7611109" cy="504571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为什么要在频率域研究图像增强</a:t>
            </a:r>
            <a:endParaRPr sz="3200">
              <a:latin typeface="新宋体" panose="02010609030101010101" charset="-122"/>
              <a:cs typeface="新宋体" panose="02010609030101010101" charset="-122"/>
            </a:endParaRPr>
          </a:p>
          <a:p>
            <a:pPr marL="469900" marR="5080">
              <a:lnSpc>
                <a:spcPct val="102000"/>
              </a:lnSpc>
              <a:spcBef>
                <a:spcPts val="266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可以利用频率成分和图像外表之间的对应关系。一 些在空间域表述困难的增强任务，在频率域中变得非 常普通</a:t>
            </a:r>
            <a:endParaRPr sz="2400">
              <a:latin typeface="新宋体" panose="02010609030101010101" charset="-122"/>
              <a:cs typeface="新宋体" panose="02010609030101010101" charset="-122"/>
            </a:endParaRPr>
          </a:p>
          <a:p>
            <a:pPr marL="469900" marR="105410">
              <a:lnSpc>
                <a:spcPct val="100000"/>
              </a:lnSpc>
              <a:spcBef>
                <a:spcPts val="143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滤波在频率域更为直观，它可以解释空间域滤波的 某些性质</a:t>
            </a:r>
            <a:endParaRPr sz="2400">
              <a:latin typeface="新宋体" panose="02010609030101010101" charset="-122"/>
              <a:cs typeface="新宋体" panose="02010609030101010101" charset="-122"/>
            </a:endParaRPr>
          </a:p>
          <a:p>
            <a:pPr marL="469900" marR="105410" algn="just">
              <a:lnSpc>
                <a:spcPct val="100000"/>
              </a:lnSpc>
              <a:spcBef>
                <a:spcPts val="143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给出一个问题，寻找某个滤波器解决该问题，频率 域处理对于试验、迅速而全面地控制滤波器参数是一 个理想工具</a:t>
            </a:r>
            <a:endParaRPr sz="2400">
              <a:latin typeface="新宋体" panose="02010609030101010101" charset="-122"/>
              <a:cs typeface="新宋体" panose="02010609030101010101" charset="-122"/>
            </a:endParaRPr>
          </a:p>
          <a:p>
            <a:pPr marL="469900" marR="105410">
              <a:lnSpc>
                <a:spcPct val="100000"/>
              </a:lnSpc>
              <a:spcBef>
                <a:spcPts val="143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一旦找到一个特殊应用的滤波器，通常在空间域采 用硬件实现它</a:t>
            </a:r>
            <a:endParaRPr sz="2400">
              <a:latin typeface="新宋体" panose="02010609030101010101" charset="-122"/>
              <a:cs typeface="新宋体" panose="02010609030101010101" charset="-122"/>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820164"/>
            <a:ext cx="7382509" cy="2033905"/>
          </a:xfrm>
          <a:prstGeom prst="rect">
            <a:avLst/>
          </a:prstGeom>
        </p:spPr>
        <p:txBody>
          <a:bodyPr vert="horz" wrap="square" lIns="0" tIns="0" rIns="0" bIns="0" rtlCol="0">
            <a:spAutoFit/>
          </a:bodyPr>
          <a:lstStyle/>
          <a:p>
            <a:pPr marL="12700" marR="45085"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傅里叶变换的频率分量和图像空间特征 之间的联系</a:t>
            </a:r>
            <a:endParaRPr sz="3200">
              <a:latin typeface="新宋体" panose="02010609030101010101" charset="-122"/>
              <a:cs typeface="新宋体" panose="02010609030101010101" charset="-122"/>
            </a:endParaRPr>
          </a:p>
          <a:p>
            <a:pPr marL="469900" marR="5080">
              <a:lnSpc>
                <a:spcPct val="100000"/>
              </a:lnSpc>
              <a:spcBef>
                <a:spcPts val="167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变化最慢的频率成分(u=v=0)对应一幅图像 的平均灰度级</a:t>
            </a:r>
            <a:endParaRPr sz="2800">
              <a:latin typeface="新宋体" panose="02010609030101010101" charset="-122"/>
              <a:cs typeface="新宋体" panose="02010609030101010101" charset="-122"/>
            </a:endParaRPr>
          </a:p>
        </p:txBody>
      </p:sp>
      <p:sp>
        <p:nvSpPr>
          <p:cNvPr id="7" name="object 7"/>
          <p:cNvSpPr txBox="1"/>
          <p:nvPr/>
        </p:nvSpPr>
        <p:spPr>
          <a:xfrm>
            <a:off x="4389246" y="4686300"/>
            <a:ext cx="569595" cy="445770"/>
          </a:xfrm>
          <a:prstGeom prst="rect">
            <a:avLst/>
          </a:prstGeom>
        </p:spPr>
        <p:txBody>
          <a:bodyPr vert="horz" wrap="square" lIns="0" tIns="0" rIns="0" bIns="0" rtlCol="0">
            <a:spAutoFit/>
          </a:bodyPr>
          <a:lstStyle/>
          <a:p>
            <a:pPr marL="12700">
              <a:lnSpc>
                <a:spcPct val="100000"/>
              </a:lnSpc>
            </a:pPr>
            <a:r>
              <a:rPr sz="2850" i="1" dirty="0">
                <a:latin typeface="Times New Roman" panose="02020603050405020304"/>
                <a:cs typeface="Times New Roman" panose="02020603050405020304"/>
              </a:rPr>
              <a:t>MN</a:t>
            </a:r>
            <a:endParaRPr sz="2850">
              <a:latin typeface="Times New Roman" panose="02020603050405020304"/>
              <a:cs typeface="Times New Roman" panose="02020603050405020304"/>
            </a:endParaRPr>
          </a:p>
        </p:txBody>
      </p:sp>
      <p:sp>
        <p:nvSpPr>
          <p:cNvPr id="8" name="object 8"/>
          <p:cNvSpPr txBox="1"/>
          <p:nvPr/>
        </p:nvSpPr>
        <p:spPr>
          <a:xfrm>
            <a:off x="7466203" y="4208526"/>
            <a:ext cx="131445" cy="264160"/>
          </a:xfrm>
          <a:prstGeom prst="rect">
            <a:avLst/>
          </a:prstGeom>
        </p:spPr>
        <p:txBody>
          <a:bodyPr vert="horz" wrap="square" lIns="0" tIns="0" rIns="0" bIns="0" rtlCol="0">
            <a:spAutoFit/>
          </a:bodyPr>
          <a:lstStyle/>
          <a:p>
            <a:pPr marL="12700">
              <a:lnSpc>
                <a:spcPct val="100000"/>
              </a:lnSpc>
            </a:pPr>
            <a:r>
              <a:rPr sz="1650" spc="5" dirty="0">
                <a:latin typeface="Times New Roman" panose="02020603050405020304"/>
                <a:cs typeface="Times New Roman" panose="02020603050405020304"/>
              </a:rPr>
              <a:t>_</a:t>
            </a:r>
            <a:endParaRPr sz="1650">
              <a:latin typeface="Times New Roman" panose="02020603050405020304"/>
              <a:cs typeface="Times New Roman" panose="02020603050405020304"/>
            </a:endParaRPr>
          </a:p>
        </p:txBody>
      </p:sp>
      <p:sp>
        <p:nvSpPr>
          <p:cNvPr id="9" name="object 9"/>
          <p:cNvSpPr txBox="1"/>
          <p:nvPr/>
        </p:nvSpPr>
        <p:spPr>
          <a:xfrm>
            <a:off x="3026029" y="4225035"/>
            <a:ext cx="5453380" cy="734060"/>
          </a:xfrm>
          <a:prstGeom prst="rect">
            <a:avLst/>
          </a:prstGeom>
        </p:spPr>
        <p:txBody>
          <a:bodyPr vert="horz" wrap="square" lIns="0" tIns="0" rIns="0" bIns="0" rtlCol="0">
            <a:spAutoFit/>
          </a:bodyPr>
          <a:lstStyle/>
          <a:p>
            <a:pPr marL="12700">
              <a:lnSpc>
                <a:spcPct val="100000"/>
              </a:lnSpc>
              <a:tabLst>
                <a:tab pos="1574165" algn="l"/>
                <a:tab pos="1991995" algn="l"/>
                <a:tab pos="4451985" algn="l"/>
              </a:tabLst>
            </a:pPr>
            <a:r>
              <a:rPr sz="2850" i="1" dirty="0">
                <a:latin typeface="Times New Roman" panose="02020603050405020304"/>
                <a:cs typeface="Times New Roman" panose="02020603050405020304"/>
              </a:rPr>
              <a:t>F</a:t>
            </a:r>
            <a:r>
              <a:rPr sz="2850" i="1" spc="-345" dirty="0">
                <a:latin typeface="Times New Roman" panose="02020603050405020304"/>
                <a:cs typeface="Times New Roman" panose="02020603050405020304"/>
              </a:rPr>
              <a:t> </a:t>
            </a:r>
            <a:r>
              <a:rPr sz="3750" spc="-380" dirty="0">
                <a:latin typeface="Symbol" panose="05050102010706020507"/>
                <a:cs typeface="Symbol" panose="05050102010706020507"/>
              </a:rPr>
              <a:t></a:t>
            </a:r>
            <a:r>
              <a:rPr sz="2850" dirty="0">
                <a:latin typeface="Times New Roman" panose="02020603050405020304"/>
                <a:cs typeface="Times New Roman" panose="02020603050405020304"/>
              </a:rPr>
              <a:t>0</a:t>
            </a:r>
            <a:r>
              <a:rPr sz="2850" spc="20" dirty="0">
                <a:latin typeface="Times New Roman" panose="02020603050405020304"/>
                <a:cs typeface="Times New Roman" panose="02020603050405020304"/>
              </a:rPr>
              <a:t>,</a:t>
            </a:r>
            <a:r>
              <a:rPr sz="2850" spc="135" dirty="0">
                <a:latin typeface="Times New Roman" panose="02020603050405020304"/>
                <a:cs typeface="Times New Roman" panose="02020603050405020304"/>
              </a:rPr>
              <a:t>0</a:t>
            </a:r>
            <a:r>
              <a:rPr sz="3750" spc="-285" dirty="0">
                <a:latin typeface="Symbol" panose="05050102010706020507"/>
                <a:cs typeface="Symbol" panose="05050102010706020507"/>
              </a:rPr>
              <a:t></a:t>
            </a:r>
            <a:r>
              <a:rPr sz="3750" spc="-49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70" dirty="0">
                <a:latin typeface="Times New Roman" panose="02020603050405020304"/>
                <a:cs typeface="Times New Roman" panose="02020603050405020304"/>
              </a:rPr>
              <a:t> </a:t>
            </a:r>
            <a:r>
              <a:rPr sz="4275" u="heavy" baseline="35000" dirty="0">
                <a:latin typeface="Times New Roman" panose="02020603050405020304"/>
                <a:cs typeface="Times New Roman" panose="02020603050405020304"/>
              </a:rPr>
              <a:t> 	1	</a:t>
            </a:r>
            <a:r>
              <a:rPr sz="4275" spc="-97" baseline="35000" dirty="0">
                <a:latin typeface="Times New Roman" panose="02020603050405020304"/>
                <a:cs typeface="Times New Roman" panose="02020603050405020304"/>
              </a:rPr>
              <a:t> </a:t>
            </a:r>
            <a:r>
              <a:rPr sz="6375" spc="727" baseline="-8000" dirty="0">
                <a:latin typeface="Symbol" panose="05050102010706020507"/>
                <a:cs typeface="Symbol" panose="05050102010706020507"/>
              </a:rPr>
              <a:t></a:t>
            </a:r>
            <a:r>
              <a:rPr sz="6375" spc="30" baseline="-8000" dirty="0">
                <a:latin typeface="Symbol" panose="05050102010706020507"/>
                <a:cs typeface="Symbol" panose="05050102010706020507"/>
              </a:rPr>
              <a:t></a:t>
            </a:r>
            <a:r>
              <a:rPr sz="6375" spc="-22" baseline="-800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f</a:t>
            </a:r>
            <a:r>
              <a:rPr sz="2850" i="1" spc="5"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60"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4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285" dirty="0">
                <a:latin typeface="Symbol" panose="05050102010706020507"/>
                <a:cs typeface="Symbol" panose="05050102010706020507"/>
              </a:rPr>
              <a:t></a:t>
            </a:r>
            <a:r>
              <a:rPr sz="3750" spc="-500"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f</a:t>
            </a:r>
            <a:r>
              <a:rPr sz="2850" i="1" spc="5" dirty="0">
                <a:latin typeface="Times New Roman" panose="02020603050405020304"/>
                <a:cs typeface="Times New Roman" panose="02020603050405020304"/>
              </a:rPr>
              <a:t> </a:t>
            </a:r>
            <a:r>
              <a:rPr sz="3750" spc="-195" dirty="0">
                <a:latin typeface="Symbol" panose="05050102010706020507"/>
                <a:cs typeface="Symbol" panose="05050102010706020507"/>
              </a:rPr>
              <a:t></a:t>
            </a:r>
            <a:r>
              <a:rPr sz="2850" i="1" spc="70"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50"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y</a:t>
            </a:r>
            <a:r>
              <a:rPr sz="2850" i="1" spc="-459" dirty="0">
                <a:latin typeface="Times New Roman" panose="02020603050405020304"/>
                <a:cs typeface="Times New Roman" panose="02020603050405020304"/>
              </a:rPr>
              <a:t> </a:t>
            </a:r>
            <a:r>
              <a:rPr sz="3750" spc="-285" dirty="0">
                <a:latin typeface="Symbol" panose="05050102010706020507"/>
                <a:cs typeface="Symbol" panose="05050102010706020507"/>
              </a:rPr>
              <a:t></a:t>
            </a:r>
            <a:endParaRPr sz="3750">
              <a:latin typeface="Symbol" panose="05050102010706020507"/>
              <a:cs typeface="Symbol" panose="05050102010706020507"/>
            </a:endParaRPr>
          </a:p>
        </p:txBody>
      </p:sp>
      <p:sp>
        <p:nvSpPr>
          <p:cNvPr id="10" name="object 10"/>
          <p:cNvSpPr txBox="1"/>
          <p:nvPr/>
        </p:nvSpPr>
        <p:spPr>
          <a:xfrm>
            <a:off x="5075809" y="4187190"/>
            <a:ext cx="895985" cy="264160"/>
          </a:xfrm>
          <a:prstGeom prst="rect">
            <a:avLst/>
          </a:prstGeom>
        </p:spPr>
        <p:txBody>
          <a:bodyPr vert="horz" wrap="square" lIns="0" tIns="0" rIns="0" bIns="0" rtlCol="0">
            <a:spAutoFit/>
          </a:bodyPr>
          <a:lstStyle/>
          <a:p>
            <a:pPr marL="12700">
              <a:lnSpc>
                <a:spcPct val="100000"/>
              </a:lnSpc>
            </a:pPr>
            <a:r>
              <a:rPr sz="1650" i="1" spc="10" dirty="0">
                <a:latin typeface="Times New Roman" panose="02020603050405020304"/>
                <a:cs typeface="Times New Roman" panose="02020603050405020304"/>
              </a:rPr>
              <a:t>M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r>
              <a:rPr sz="1650" spc="-155" dirty="0">
                <a:latin typeface="Times New Roman" panose="02020603050405020304"/>
                <a:cs typeface="Times New Roman" panose="02020603050405020304"/>
              </a:rPr>
              <a:t> </a:t>
            </a:r>
            <a:r>
              <a:rPr sz="1650" i="1" spc="10" dirty="0">
                <a:latin typeface="Times New Roman" panose="02020603050405020304"/>
                <a:cs typeface="Times New Roman" panose="02020603050405020304"/>
              </a:rPr>
              <a:t>N</a:t>
            </a:r>
            <a:r>
              <a:rPr sz="1650" i="1" spc="-105" dirty="0">
                <a:latin typeface="Times New Roman" panose="02020603050405020304"/>
                <a:cs typeface="Times New Roman" panose="02020603050405020304"/>
              </a:rPr>
              <a:t> </a:t>
            </a:r>
            <a:r>
              <a:rPr sz="1650" spc="-60" dirty="0">
                <a:latin typeface="Symbol" panose="05050102010706020507"/>
                <a:cs typeface="Symbol" panose="05050102010706020507"/>
              </a:rPr>
              <a:t></a:t>
            </a:r>
            <a:r>
              <a:rPr sz="1650" spc="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
        <p:nvSpPr>
          <p:cNvPr id="11" name="object 11"/>
          <p:cNvSpPr txBox="1"/>
          <p:nvPr/>
        </p:nvSpPr>
        <p:spPr>
          <a:xfrm>
            <a:off x="5119242" y="4901945"/>
            <a:ext cx="827405" cy="264160"/>
          </a:xfrm>
          <a:prstGeom prst="rect">
            <a:avLst/>
          </a:prstGeom>
        </p:spPr>
        <p:txBody>
          <a:bodyPr vert="horz" wrap="square" lIns="0" tIns="0" rIns="0" bIns="0" rtlCol="0">
            <a:spAutoFit/>
          </a:bodyPr>
          <a:lstStyle/>
          <a:p>
            <a:pPr marL="12700">
              <a:lnSpc>
                <a:spcPct val="100000"/>
              </a:lnSpc>
            </a:pPr>
            <a:r>
              <a:rPr sz="1650" i="1" spc="145" dirty="0">
                <a:latin typeface="Times New Roman" panose="02020603050405020304"/>
                <a:cs typeface="Times New Roman" panose="02020603050405020304"/>
              </a:rPr>
              <a:t>x</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r>
              <a:rPr sz="1650" dirty="0">
                <a:latin typeface="Times New Roman" panose="02020603050405020304"/>
                <a:cs typeface="Times New Roman" panose="02020603050405020304"/>
              </a:rPr>
              <a:t> </a:t>
            </a:r>
            <a:r>
              <a:rPr sz="1650" spc="-5" dirty="0">
                <a:latin typeface="Times New Roman" panose="02020603050405020304"/>
                <a:cs typeface="Times New Roman" panose="02020603050405020304"/>
              </a:rPr>
              <a:t> </a:t>
            </a:r>
            <a:r>
              <a:rPr sz="1650" i="1" spc="5" dirty="0">
                <a:latin typeface="Times New Roman" panose="02020603050405020304"/>
                <a:cs typeface="Times New Roman" panose="02020603050405020304"/>
              </a:rPr>
              <a:t>y</a:t>
            </a:r>
            <a:r>
              <a:rPr sz="1650" i="1" spc="-240" dirty="0">
                <a:latin typeface="Times New Roman" panose="02020603050405020304"/>
                <a:cs typeface="Times New Roman" panose="02020603050405020304"/>
              </a:rPr>
              <a:t> </a:t>
            </a:r>
            <a:r>
              <a:rPr sz="1650" spc="100" dirty="0">
                <a:latin typeface="Symbol" panose="05050102010706020507"/>
                <a:cs typeface="Symbol" panose="05050102010706020507"/>
              </a:rPr>
              <a:t></a:t>
            </a:r>
            <a:r>
              <a:rPr sz="1650" spc="5"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7415" y="1934464"/>
            <a:ext cx="7616190" cy="3528695"/>
          </a:xfrm>
          <a:prstGeom prst="rect">
            <a:avLst/>
          </a:prstGeom>
        </p:spPr>
        <p:txBody>
          <a:bodyPr vert="horz" wrap="square" lIns="0" tIns="0" rIns="0" bIns="0" rtlCol="0">
            <a:spAutoFit/>
          </a:bodyPr>
          <a:lstStyle/>
          <a:p>
            <a:pPr marL="12700" marR="279400"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傅里叶变换的频率分量和图像空间特征 之间的联系（续）</a:t>
            </a:r>
            <a:endParaRPr sz="3200">
              <a:latin typeface="新宋体" panose="02010609030101010101" charset="-122"/>
              <a:cs typeface="新宋体" panose="02010609030101010101" charset="-122"/>
            </a:endParaRPr>
          </a:p>
          <a:p>
            <a:pPr marL="469265" marR="5080" algn="just">
              <a:lnSpc>
                <a:spcPct val="100000"/>
              </a:lnSpc>
              <a:spcBef>
                <a:spcPts val="167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当从变换的原点移开时，低频对应着图像的 慢变化分量，如图像的平滑部分</a:t>
            </a:r>
            <a:endParaRPr sz="2800">
              <a:latin typeface="新宋体" panose="02010609030101010101" charset="-122"/>
              <a:cs typeface="新宋体" panose="02010609030101010101" charset="-122"/>
            </a:endParaRPr>
          </a:p>
          <a:p>
            <a:pPr marL="469265"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进一步离开原点时，较高的频率对应图像中 变化越来越快的灰度级，如边缘或噪声等尖锐 </a:t>
            </a:r>
            <a:r>
              <a:rPr sz="2800" dirty="0">
                <a:latin typeface="新宋体" panose="02010609030101010101" charset="-122"/>
                <a:cs typeface="新宋体" panose="02010609030101010101" charset="-122"/>
              </a:rPr>
              <a:t>部分</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频率域滤波</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97771" y="3575303"/>
            <a:ext cx="5186679" cy="322707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234311" y="6497320"/>
            <a:ext cx="2286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N</a:t>
            </a:r>
            <a:endParaRPr sz="3200">
              <a:latin typeface="新宋体" panose="02010609030101010101" charset="-122"/>
              <a:cs typeface="新宋体" panose="02010609030101010101" charset="-122"/>
            </a:endParaRPr>
          </a:p>
        </p:txBody>
      </p:sp>
      <p:sp>
        <p:nvSpPr>
          <p:cNvPr id="7" name="object 7"/>
          <p:cNvSpPr txBox="1"/>
          <p:nvPr/>
        </p:nvSpPr>
        <p:spPr>
          <a:xfrm>
            <a:off x="1754251" y="994930"/>
            <a:ext cx="7477125" cy="2809875"/>
          </a:xfrm>
          <a:prstGeom prst="rect">
            <a:avLst/>
          </a:prstGeom>
        </p:spPr>
        <p:txBody>
          <a:bodyPr vert="horz" wrap="square" lIns="0" tIns="0" rIns="0" bIns="0" rtlCol="0">
            <a:spAutoFit/>
          </a:bodyPr>
          <a:lstStyle/>
          <a:p>
            <a:pPr marL="279400">
              <a:lnSpc>
                <a:spcPct val="100000"/>
              </a:lnSpc>
            </a:pPr>
            <a:r>
              <a:rPr sz="3200" b="1" spc="-15" dirty="0">
                <a:latin typeface="新宋体" panose="02010609030101010101" charset="-122"/>
                <a:cs typeface="新宋体" panose="02010609030101010101" charset="-122"/>
              </a:rPr>
              <a:t>图像采样</a:t>
            </a:r>
            <a:endParaRPr sz="3200" dirty="0">
              <a:latin typeface="新宋体" panose="02010609030101010101" charset="-122"/>
              <a:cs typeface="新宋体" panose="02010609030101010101" charset="-122"/>
            </a:endParaRPr>
          </a:p>
          <a:p>
            <a:pPr>
              <a:lnSpc>
                <a:spcPct val="100000"/>
              </a:lnSpc>
              <a:spcBef>
                <a:spcPts val="55"/>
              </a:spcBef>
            </a:pPr>
            <a:endParaRPr sz="2700" dirty="0">
              <a:latin typeface="Times New Roman" panose="02020603050405020304"/>
              <a:cs typeface="Times New Roman" panose="02020603050405020304"/>
            </a:endParaRPr>
          </a:p>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空间坐标(x,y)的数字化被称为图像采样</a:t>
            </a:r>
            <a:endParaRPr sz="3200" dirty="0">
              <a:latin typeface="新宋体" panose="02010609030101010101" charset="-122"/>
              <a:cs typeface="新宋体" panose="02010609030101010101" charset="-122"/>
            </a:endParaRPr>
          </a:p>
          <a:p>
            <a:pPr marL="12700">
              <a:lnSpc>
                <a:spcPct val="100000"/>
              </a:lnSpc>
              <a:spcBef>
                <a:spcPts val="755"/>
              </a:spcBef>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确定水平和垂直方向上的像素个数N、M</a:t>
            </a:r>
            <a:endParaRPr sz="3200" dirty="0">
              <a:latin typeface="新宋体" panose="02010609030101010101" charset="-122"/>
              <a:cs typeface="新宋体" panose="02010609030101010101" charset="-122"/>
            </a:endParaRPr>
          </a:p>
          <a:p>
            <a:pPr>
              <a:lnSpc>
                <a:spcPct val="100000"/>
              </a:lnSpc>
              <a:spcBef>
                <a:spcPts val="0"/>
              </a:spcBef>
            </a:pPr>
            <a:endParaRPr sz="2550" dirty="0">
              <a:latin typeface="Times New Roman" panose="02020603050405020304"/>
              <a:cs typeface="Times New Roman" panose="02020603050405020304"/>
            </a:endParaRPr>
          </a:p>
          <a:p>
            <a:pPr marL="848995">
              <a:lnSpc>
                <a:spcPts val="3750"/>
              </a:lnSpc>
            </a:pPr>
            <a:r>
              <a:rPr sz="3200" b="1" spc="-15" dirty="0">
                <a:solidFill>
                  <a:srgbClr val="EE2B0A"/>
                </a:solidFill>
                <a:latin typeface="新宋体" panose="02010609030101010101" charset="-122"/>
                <a:cs typeface="新宋体" panose="02010609030101010101" charset="-122"/>
              </a:rPr>
              <a:t>M</a:t>
            </a:r>
            <a:endParaRPr sz="3200" dirty="0">
              <a:latin typeface="新宋体" panose="02010609030101010101" charset="-122"/>
              <a:cs typeface="新宋体" panose="02010609030101010101" charset="-122"/>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频率域滤波</a:t>
            </a:r>
          </a:p>
        </p:txBody>
      </p:sp>
      <p:sp>
        <p:nvSpPr>
          <p:cNvPr id="6" name="object 6"/>
          <p:cNvSpPr txBox="1"/>
          <p:nvPr/>
        </p:nvSpPr>
        <p:spPr>
          <a:xfrm>
            <a:off x="1765300" y="1876866"/>
            <a:ext cx="8765655" cy="5027017"/>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频率域的滤波步骤</a:t>
            </a:r>
            <a:endParaRPr sz="3200" dirty="0">
              <a:latin typeface="新宋体" panose="02010609030101010101" charset="-122"/>
              <a:cs typeface="新宋体" panose="02010609030101010101" charset="-122"/>
            </a:endParaRPr>
          </a:p>
          <a:p>
            <a:pPr marL="469265">
              <a:lnSpc>
                <a:spcPct val="100000"/>
              </a:lnSpc>
              <a:spcBef>
                <a:spcPts val="1675"/>
              </a:spcBef>
              <a:tabLst>
                <a:tab pos="926465" algn="l"/>
              </a:tabLst>
            </a:pPr>
            <a:r>
              <a:rPr sz="2000" spc="-5" dirty="0">
                <a:solidFill>
                  <a:srgbClr val="EE2B0A"/>
                </a:solidFill>
                <a:latin typeface="新宋体" panose="02010609030101010101" charset="-122"/>
                <a:cs typeface="新宋体" panose="02010609030101010101" charset="-122"/>
              </a:rPr>
              <a:t>1.	</a:t>
            </a:r>
            <a:r>
              <a:rPr sz="2800" spc="-5" dirty="0">
                <a:latin typeface="新宋体" panose="02010609030101010101" charset="-122"/>
                <a:cs typeface="新宋体" panose="02010609030101010101" charset="-122"/>
              </a:rPr>
              <a:t>用(-1)</a:t>
            </a:r>
            <a:r>
              <a:rPr sz="2850" baseline="23000" dirty="0">
                <a:latin typeface="新宋体" panose="02010609030101010101" charset="-122"/>
                <a:cs typeface="新宋体" panose="02010609030101010101" charset="-122"/>
              </a:rPr>
              <a:t>x+</a:t>
            </a:r>
            <a:r>
              <a:rPr sz="2850" spc="-7" baseline="23000" dirty="0">
                <a:latin typeface="新宋体" panose="02010609030101010101" charset="-122"/>
                <a:cs typeface="新宋体" panose="02010609030101010101" charset="-122"/>
              </a:rPr>
              <a:t>y</a:t>
            </a:r>
            <a:r>
              <a:rPr sz="2800" spc="-5" dirty="0">
                <a:latin typeface="新宋体" panose="02010609030101010101" charset="-122"/>
                <a:cs typeface="新宋体" panose="02010609030101010101" charset="-122"/>
              </a:rPr>
              <a:t>乘以输入图像进行中心变换</a:t>
            </a:r>
            <a:endParaRPr sz="2800" dirty="0">
              <a:latin typeface="新宋体" panose="02010609030101010101" charset="-122"/>
              <a:cs typeface="新宋体" panose="02010609030101010101" charset="-122"/>
            </a:endParaRPr>
          </a:p>
          <a:p>
            <a:pPr marL="1344930">
              <a:lnSpc>
                <a:spcPct val="100000"/>
              </a:lnSpc>
              <a:spcBef>
                <a:spcPts val="445"/>
              </a:spcBef>
            </a:pPr>
            <a:r>
              <a:rPr sz="2850" i="1" dirty="0">
                <a:latin typeface="Times New Roman" panose="02020603050405020304"/>
                <a:cs typeface="Times New Roman" panose="02020603050405020304"/>
              </a:rPr>
              <a:t>f</a:t>
            </a:r>
            <a:r>
              <a:rPr sz="2850" i="1" spc="-229" dirty="0">
                <a:latin typeface="Times New Roman" panose="02020603050405020304"/>
                <a:cs typeface="Times New Roman" panose="02020603050405020304"/>
              </a:rPr>
              <a:t> </a:t>
            </a:r>
            <a:r>
              <a:rPr sz="3750" spc="-350" dirty="0">
                <a:latin typeface="Symbol" panose="05050102010706020507"/>
                <a:cs typeface="Symbol" panose="05050102010706020507"/>
              </a:rPr>
              <a:t></a:t>
            </a:r>
            <a:r>
              <a:rPr sz="2850" i="1" spc="-145" dirty="0">
                <a:latin typeface="Times New Roman" panose="02020603050405020304"/>
                <a:cs typeface="Times New Roman" panose="02020603050405020304"/>
              </a:rPr>
              <a:t>x</a:t>
            </a:r>
            <a:r>
              <a:rPr sz="2850" dirty="0">
                <a:latin typeface="Times New Roman" panose="02020603050405020304"/>
                <a:cs typeface="Times New Roman" panose="02020603050405020304"/>
              </a:rPr>
              <a:t>,</a:t>
            </a:r>
            <a:r>
              <a:rPr sz="2850" spc="-260" dirty="0">
                <a:latin typeface="Times New Roman" panose="02020603050405020304"/>
                <a:cs typeface="Times New Roman" panose="02020603050405020304"/>
              </a:rPr>
              <a:t> </a:t>
            </a:r>
            <a:r>
              <a:rPr sz="2850" i="1" spc="20" dirty="0">
                <a:latin typeface="Times New Roman" panose="02020603050405020304"/>
                <a:cs typeface="Times New Roman" panose="02020603050405020304"/>
              </a:rPr>
              <a:t>y</a:t>
            </a:r>
            <a:r>
              <a:rPr sz="3750" spc="-610" dirty="0">
                <a:latin typeface="Symbol" panose="05050102010706020507"/>
                <a:cs typeface="Symbol" panose="05050102010706020507"/>
              </a:rPr>
              <a:t></a:t>
            </a:r>
            <a:r>
              <a:rPr sz="3750" spc="-470" dirty="0">
                <a:latin typeface="Symbol" panose="05050102010706020507"/>
                <a:cs typeface="Symbol" panose="05050102010706020507"/>
              </a:rPr>
              <a:t></a:t>
            </a:r>
            <a:r>
              <a:rPr sz="2850" spc="-45" dirty="0">
                <a:latin typeface="Symbol" panose="05050102010706020507"/>
                <a:cs typeface="Symbol" panose="05050102010706020507"/>
              </a:rPr>
              <a:t></a:t>
            </a:r>
            <a:r>
              <a:rPr sz="2850" spc="-305" dirty="0">
                <a:latin typeface="Times New Roman" panose="02020603050405020304"/>
                <a:cs typeface="Times New Roman" panose="02020603050405020304"/>
              </a:rPr>
              <a:t>1</a:t>
            </a:r>
            <a:r>
              <a:rPr sz="3750" spc="-434" dirty="0">
                <a:latin typeface="Symbol" panose="05050102010706020507"/>
                <a:cs typeface="Symbol" panose="05050102010706020507"/>
              </a:rPr>
              <a:t></a:t>
            </a:r>
            <a:r>
              <a:rPr sz="2475" i="1" spc="7" baseline="51000" dirty="0">
                <a:latin typeface="Times New Roman" panose="02020603050405020304"/>
                <a:cs typeface="Times New Roman" panose="02020603050405020304"/>
              </a:rPr>
              <a:t>x</a:t>
            </a:r>
            <a:r>
              <a:rPr sz="2475" spc="195" baseline="51000" dirty="0">
                <a:latin typeface="Symbol" panose="05050102010706020507"/>
                <a:cs typeface="Symbol" panose="05050102010706020507"/>
              </a:rPr>
              <a:t></a:t>
            </a:r>
            <a:r>
              <a:rPr sz="2475" i="1" spc="7" baseline="51000" dirty="0">
                <a:latin typeface="Times New Roman" panose="02020603050405020304"/>
                <a:cs typeface="Times New Roman" panose="02020603050405020304"/>
              </a:rPr>
              <a:t>y</a:t>
            </a:r>
            <a:r>
              <a:rPr sz="2475" i="1" baseline="51000" dirty="0">
                <a:latin typeface="Times New Roman" panose="02020603050405020304"/>
                <a:cs typeface="Times New Roman" panose="02020603050405020304"/>
              </a:rPr>
              <a:t> </a:t>
            </a:r>
            <a:r>
              <a:rPr sz="2475" i="1" spc="-44" baseline="51000" dirty="0">
                <a:latin typeface="Times New Roman" panose="02020603050405020304"/>
                <a:cs typeface="Times New Roman" panose="02020603050405020304"/>
              </a:rPr>
              <a:t> </a:t>
            </a:r>
            <a:r>
              <a:rPr sz="2850" spc="5" dirty="0">
                <a:latin typeface="Symbol" panose="05050102010706020507"/>
                <a:cs typeface="Symbol" panose="05050102010706020507"/>
              </a:rPr>
              <a:t></a:t>
            </a:r>
            <a:r>
              <a:rPr sz="2850" spc="-380" dirty="0">
                <a:latin typeface="Times New Roman" panose="02020603050405020304"/>
                <a:cs typeface="Times New Roman" panose="02020603050405020304"/>
              </a:rPr>
              <a:t> </a:t>
            </a:r>
            <a:r>
              <a:rPr sz="2850" i="1" spc="40" dirty="0">
                <a:latin typeface="Times New Roman" panose="02020603050405020304"/>
                <a:cs typeface="Times New Roman" panose="02020603050405020304"/>
              </a:rPr>
              <a:t>F</a:t>
            </a:r>
            <a:r>
              <a:rPr sz="3750" spc="-550" dirty="0">
                <a:latin typeface="Symbol" panose="05050102010706020507"/>
                <a:cs typeface="Symbol" panose="05050102010706020507"/>
              </a:rPr>
              <a:t></a:t>
            </a:r>
            <a:r>
              <a:rPr sz="2850" i="1" dirty="0">
                <a:latin typeface="Times New Roman" panose="02020603050405020304"/>
                <a:cs typeface="Times New Roman" panose="02020603050405020304"/>
              </a:rPr>
              <a:t>u</a:t>
            </a:r>
            <a:r>
              <a:rPr sz="2850" i="1" spc="-385"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455" dirty="0">
                <a:latin typeface="Times New Roman" panose="02020603050405020304"/>
                <a:cs typeface="Times New Roman" panose="02020603050405020304"/>
              </a:rPr>
              <a:t> </a:t>
            </a:r>
            <a:r>
              <a:rPr sz="2850" i="1" spc="5" dirty="0">
                <a:latin typeface="Times New Roman" panose="02020603050405020304"/>
                <a:cs typeface="Times New Roman" panose="02020603050405020304"/>
              </a:rPr>
              <a:t>M</a:t>
            </a:r>
            <a:r>
              <a:rPr sz="2850" i="1" spc="-24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380" dirty="0">
                <a:latin typeface="Times New Roman" panose="02020603050405020304"/>
                <a:cs typeface="Times New Roman" panose="02020603050405020304"/>
              </a:rPr>
              <a:t> </a:t>
            </a:r>
            <a:r>
              <a:rPr sz="2850" spc="-220" dirty="0">
                <a:latin typeface="Times New Roman" panose="02020603050405020304"/>
                <a:cs typeface="Times New Roman" panose="02020603050405020304"/>
              </a:rPr>
              <a:t>2</a:t>
            </a:r>
            <a:r>
              <a:rPr sz="2850" spc="175" dirty="0">
                <a:latin typeface="Times New Roman" panose="02020603050405020304"/>
                <a:cs typeface="Times New Roman" panose="02020603050405020304"/>
              </a:rPr>
              <a:t>,</a:t>
            </a:r>
            <a:r>
              <a:rPr sz="2850" i="1" dirty="0">
                <a:latin typeface="Times New Roman" panose="02020603050405020304"/>
                <a:cs typeface="Times New Roman" panose="02020603050405020304"/>
              </a:rPr>
              <a:t>v</a:t>
            </a:r>
            <a:r>
              <a:rPr sz="2850" i="1" spc="-415" dirty="0">
                <a:latin typeface="Times New Roman" panose="02020603050405020304"/>
                <a:cs typeface="Times New Roman" panose="02020603050405020304"/>
              </a:rPr>
              <a:t> </a:t>
            </a:r>
            <a:r>
              <a:rPr sz="2850" dirty="0">
                <a:latin typeface="Symbol" panose="05050102010706020507"/>
                <a:cs typeface="Symbol" panose="05050102010706020507"/>
              </a:rPr>
              <a:t></a:t>
            </a:r>
            <a:r>
              <a:rPr sz="2850" spc="-375" dirty="0">
                <a:latin typeface="Times New Roman" panose="02020603050405020304"/>
                <a:cs typeface="Times New Roman" panose="02020603050405020304"/>
              </a:rPr>
              <a:t> </a:t>
            </a:r>
            <a:r>
              <a:rPr sz="2850" i="1" dirty="0">
                <a:latin typeface="Times New Roman" panose="02020603050405020304"/>
                <a:cs typeface="Times New Roman" panose="02020603050405020304"/>
              </a:rPr>
              <a:t>N</a:t>
            </a:r>
            <a:r>
              <a:rPr sz="2850" i="1" spc="-315" dirty="0">
                <a:latin typeface="Times New Roman" panose="02020603050405020304"/>
                <a:cs typeface="Times New Roman" panose="02020603050405020304"/>
              </a:rPr>
              <a:t> </a:t>
            </a:r>
            <a:r>
              <a:rPr sz="2850" dirty="0">
                <a:latin typeface="Times New Roman" panose="02020603050405020304"/>
                <a:cs typeface="Times New Roman" panose="02020603050405020304"/>
              </a:rPr>
              <a:t>/</a:t>
            </a:r>
            <a:r>
              <a:rPr sz="2850" spc="-380" dirty="0">
                <a:latin typeface="Times New Roman" panose="02020603050405020304"/>
                <a:cs typeface="Times New Roman" panose="02020603050405020304"/>
              </a:rPr>
              <a:t> </a:t>
            </a:r>
            <a:r>
              <a:rPr sz="2850" spc="-105" dirty="0">
                <a:latin typeface="Times New Roman" panose="02020603050405020304"/>
                <a:cs typeface="Times New Roman" panose="02020603050405020304"/>
              </a:rPr>
              <a:t>2</a:t>
            </a:r>
            <a:r>
              <a:rPr sz="3750" spc="-430" dirty="0">
                <a:latin typeface="Symbol" panose="05050102010706020507"/>
                <a:cs typeface="Symbol" panose="05050102010706020507"/>
              </a:rPr>
              <a:t></a:t>
            </a:r>
            <a:endParaRPr sz="3750" dirty="0">
              <a:latin typeface="Symbol" panose="05050102010706020507"/>
              <a:cs typeface="Symbol" panose="05050102010706020507"/>
            </a:endParaRPr>
          </a:p>
          <a:p>
            <a:pPr marL="469265">
              <a:lnSpc>
                <a:spcPct val="100000"/>
              </a:lnSpc>
              <a:spcBef>
                <a:spcPts val="1790"/>
              </a:spcBef>
              <a:tabLst>
                <a:tab pos="926465" algn="l"/>
              </a:tabLst>
            </a:pPr>
            <a:r>
              <a:rPr sz="2000" spc="-5" dirty="0">
                <a:solidFill>
                  <a:srgbClr val="EE2B0A"/>
                </a:solidFill>
                <a:latin typeface="新宋体" panose="02010609030101010101" charset="-122"/>
                <a:cs typeface="新宋体" panose="02010609030101010101" charset="-122"/>
              </a:rPr>
              <a:t>2.	</a:t>
            </a:r>
            <a:r>
              <a:rPr sz="2800" spc="-5" dirty="0">
                <a:latin typeface="新宋体" panose="02010609030101010101" charset="-122"/>
                <a:cs typeface="新宋体" panose="02010609030101010101" charset="-122"/>
              </a:rPr>
              <a:t>计算1中的DF</a:t>
            </a:r>
            <a:r>
              <a:rPr sz="2800" dirty="0">
                <a:latin typeface="新宋体" panose="02010609030101010101" charset="-122"/>
                <a:cs typeface="新宋体" panose="02010609030101010101" charset="-122"/>
              </a:rPr>
              <a:t>T</a:t>
            </a:r>
            <a:r>
              <a:rPr sz="2800" spc="-5" dirty="0">
                <a:latin typeface="新宋体" panose="02010609030101010101" charset="-122"/>
                <a:cs typeface="新宋体" panose="02010609030101010101" charset="-122"/>
              </a:rPr>
              <a:t> F(u,v)</a:t>
            </a:r>
            <a:endParaRPr sz="2800" dirty="0">
              <a:latin typeface="新宋体" panose="02010609030101010101" charset="-122"/>
              <a:cs typeface="新宋体" panose="02010609030101010101" charset="-122"/>
            </a:endParaRPr>
          </a:p>
          <a:p>
            <a:pPr marL="469265">
              <a:lnSpc>
                <a:spcPct val="100000"/>
              </a:lnSpc>
              <a:spcBef>
                <a:spcPts val="1690"/>
              </a:spcBef>
              <a:tabLst>
                <a:tab pos="926465" algn="l"/>
              </a:tabLst>
            </a:pPr>
            <a:r>
              <a:rPr sz="2000" spc="-5" dirty="0">
                <a:solidFill>
                  <a:srgbClr val="EE2B0A"/>
                </a:solidFill>
                <a:latin typeface="新宋体" panose="02010609030101010101" charset="-122"/>
                <a:cs typeface="新宋体" panose="02010609030101010101" charset="-122"/>
              </a:rPr>
              <a:t>3.	</a:t>
            </a:r>
            <a:r>
              <a:rPr sz="2800" spc="-5" dirty="0">
                <a:latin typeface="新宋体" panose="02010609030101010101" charset="-122"/>
                <a:cs typeface="新宋体" panose="02010609030101010101" charset="-122"/>
              </a:rPr>
              <a:t>用滤波器函数H(u,v)乘以F(u,v)</a:t>
            </a:r>
            <a:endParaRPr sz="2800" dirty="0">
              <a:latin typeface="新宋体" panose="02010609030101010101" charset="-122"/>
              <a:cs typeface="新宋体" panose="02010609030101010101" charset="-122"/>
            </a:endParaRPr>
          </a:p>
          <a:p>
            <a:pPr marL="469265">
              <a:lnSpc>
                <a:spcPct val="100000"/>
              </a:lnSpc>
              <a:spcBef>
                <a:spcPts val="1685"/>
              </a:spcBef>
              <a:tabLst>
                <a:tab pos="926465" algn="l"/>
              </a:tabLst>
            </a:pPr>
            <a:r>
              <a:rPr sz="2000" spc="-5" dirty="0">
                <a:solidFill>
                  <a:srgbClr val="EE2B0A"/>
                </a:solidFill>
                <a:latin typeface="新宋体" panose="02010609030101010101" charset="-122"/>
                <a:cs typeface="新宋体" panose="02010609030101010101" charset="-122"/>
              </a:rPr>
              <a:t>4.	</a:t>
            </a:r>
            <a:r>
              <a:rPr sz="2800" spc="-5" dirty="0">
                <a:latin typeface="新宋体" panose="02010609030101010101" charset="-122"/>
                <a:cs typeface="新宋体" panose="02010609030101010101" charset="-122"/>
              </a:rPr>
              <a:t>计算3中结果的反DFT</a:t>
            </a:r>
            <a:endParaRPr sz="2800" dirty="0">
              <a:latin typeface="新宋体" panose="02010609030101010101" charset="-122"/>
              <a:cs typeface="新宋体" panose="02010609030101010101" charset="-122"/>
            </a:endParaRPr>
          </a:p>
          <a:p>
            <a:pPr marL="469265">
              <a:lnSpc>
                <a:spcPct val="100000"/>
              </a:lnSpc>
              <a:spcBef>
                <a:spcPts val="1690"/>
              </a:spcBef>
              <a:tabLst>
                <a:tab pos="926465" algn="l"/>
              </a:tabLst>
            </a:pPr>
            <a:r>
              <a:rPr sz="2000" spc="-5" dirty="0">
                <a:solidFill>
                  <a:srgbClr val="EE2B0A"/>
                </a:solidFill>
                <a:latin typeface="新宋体" panose="02010609030101010101" charset="-122"/>
                <a:cs typeface="新宋体" panose="02010609030101010101" charset="-122"/>
              </a:rPr>
              <a:t>5.	</a:t>
            </a:r>
            <a:r>
              <a:rPr sz="2800" spc="-5" dirty="0">
                <a:latin typeface="新宋体" panose="02010609030101010101" charset="-122"/>
                <a:cs typeface="新宋体" panose="02010609030101010101" charset="-122"/>
              </a:rPr>
              <a:t>得到4中结果的实部</a:t>
            </a:r>
            <a:endParaRPr sz="2800" dirty="0">
              <a:latin typeface="新宋体" panose="02010609030101010101" charset="-122"/>
              <a:cs typeface="新宋体" panose="02010609030101010101" charset="-122"/>
            </a:endParaRPr>
          </a:p>
          <a:p>
            <a:pPr marL="926465" marR="5080" indent="-457200">
              <a:lnSpc>
                <a:spcPct val="100000"/>
              </a:lnSpc>
              <a:spcBef>
                <a:spcPts val="1690"/>
              </a:spcBef>
              <a:tabLst>
                <a:tab pos="926465" algn="l"/>
              </a:tabLst>
            </a:pPr>
            <a:r>
              <a:rPr sz="2000" spc="-5" dirty="0">
                <a:solidFill>
                  <a:srgbClr val="EE2B0A"/>
                </a:solidFill>
                <a:latin typeface="新宋体" panose="02010609030101010101" charset="-122"/>
                <a:cs typeface="新宋体" panose="02010609030101010101" charset="-122"/>
              </a:rPr>
              <a:t>6.	</a:t>
            </a:r>
            <a:r>
              <a:rPr sz="2800" spc="-5" dirty="0">
                <a:latin typeface="新宋体" panose="02010609030101010101" charset="-122"/>
                <a:cs typeface="新宋体" panose="02010609030101010101" charset="-122"/>
              </a:rPr>
              <a:t>用(-1)</a:t>
            </a:r>
            <a:r>
              <a:rPr sz="2850" baseline="23000" dirty="0">
                <a:latin typeface="新宋体" panose="02010609030101010101" charset="-122"/>
                <a:cs typeface="新宋体" panose="02010609030101010101" charset="-122"/>
              </a:rPr>
              <a:t>x+</a:t>
            </a:r>
            <a:r>
              <a:rPr sz="2850" spc="-7" baseline="23000" dirty="0">
                <a:latin typeface="新宋体" panose="02010609030101010101" charset="-122"/>
                <a:cs typeface="新宋体" panose="02010609030101010101" charset="-122"/>
              </a:rPr>
              <a:t>y</a:t>
            </a:r>
            <a:r>
              <a:rPr sz="2800" spc="-5" dirty="0">
                <a:latin typeface="新宋体" panose="02010609030101010101" charset="-122"/>
                <a:cs typeface="新宋体" panose="02010609030101010101" charset="-122"/>
              </a:rPr>
              <a:t>乘以5中的结果，取消输入图像的</a:t>
            </a:r>
            <a:r>
              <a:rPr sz="2800" dirty="0">
                <a:latin typeface="新宋体" panose="02010609030101010101" charset="-122"/>
                <a:cs typeface="新宋体" panose="02010609030101010101" charset="-122"/>
              </a:rPr>
              <a:t>乘数</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51" y="2622296"/>
            <a:ext cx="7238365" cy="2990850"/>
          </a:xfrm>
          <a:prstGeom prst="rect">
            <a:avLst/>
          </a:prstGeom>
        </p:spPr>
        <p:txBody>
          <a:bodyPr vert="horz" wrap="square" lIns="0" tIns="0" rIns="0" bIns="0" rtlCol="0">
            <a:spAutoFit/>
          </a:bodyPr>
          <a:lstStyle/>
          <a:p>
            <a:pPr marL="469900" marR="5080" indent="-4572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H和F的相乘在逐元素的基础上定义，即H的 第一个元素乘以F的第一个元素，H的第二个 元素乘以F的第二个元素</a:t>
            </a:r>
            <a:endParaRPr sz="2800">
              <a:latin typeface="新宋体" panose="02010609030101010101" charset="-122"/>
              <a:cs typeface="新宋体" panose="02010609030101010101" charset="-122"/>
            </a:endParaRPr>
          </a:p>
          <a:p>
            <a:pPr marL="12700">
              <a:lnSpc>
                <a:spcPct val="100000"/>
              </a:lnSpc>
              <a:spcBef>
                <a:spcPts val="1690"/>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一般，F的元素为复数，H的元素为实数</a:t>
            </a:r>
            <a:endParaRPr sz="2800">
              <a:latin typeface="新宋体" panose="02010609030101010101" charset="-122"/>
              <a:cs typeface="新宋体" panose="02010609030101010101" charset="-122"/>
            </a:endParaRPr>
          </a:p>
          <a:p>
            <a:pPr marL="469900" marR="5080" indent="-457200">
              <a:lnSpc>
                <a:spcPct val="100000"/>
              </a:lnSpc>
              <a:spcBef>
                <a:spcPts val="1685"/>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H为零相移滤波器，因为滤波器不改变变换 的相位，F中实部和虚部的乘数(H)可以抵消</a:t>
            </a:r>
            <a:endParaRPr sz="2800">
              <a:latin typeface="新宋体" panose="02010609030101010101" charset="-122"/>
              <a:cs typeface="新宋体" panose="02010609030101010101" charset="-122"/>
            </a:endParaRPr>
          </a:p>
        </p:txBody>
      </p:sp>
      <p:sp>
        <p:nvSpPr>
          <p:cNvPr id="6" name="object 6"/>
          <p:cNvSpPr txBox="1"/>
          <p:nvPr/>
        </p:nvSpPr>
        <p:spPr>
          <a:xfrm>
            <a:off x="1825879" y="959865"/>
            <a:ext cx="20561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频率域滤波</a:t>
            </a:r>
            <a:endParaRPr sz="3200">
              <a:latin typeface="新宋体" panose="02010609030101010101" charset="-122"/>
              <a:cs typeface="新宋体" panose="02010609030101010101" charset="-122"/>
            </a:endParaRPr>
          </a:p>
        </p:txBody>
      </p:sp>
      <p:sp>
        <p:nvSpPr>
          <p:cNvPr id="7" name="object 7"/>
          <p:cNvSpPr txBox="1">
            <a:spLocks noGrp="1"/>
          </p:cNvSpPr>
          <p:nvPr>
            <p:ph type="title"/>
          </p:nvPr>
        </p:nvSpPr>
        <p:spPr>
          <a:xfrm>
            <a:off x="1754251" y="1864867"/>
            <a:ext cx="5306060" cy="563880"/>
          </a:xfrm>
          <a:prstGeom prst="rect">
            <a:avLst/>
          </a:prstGeom>
        </p:spPr>
        <p:txBody>
          <a:bodyPr vert="horz" wrap="square" lIns="0" tIns="0" rIns="0" bIns="0" rtlCol="0">
            <a:spAutoFit/>
          </a:bodyPr>
          <a:lstStyle/>
          <a:p>
            <a:pPr marL="12700">
              <a:lnSpc>
                <a:spcPct val="100000"/>
              </a:lnSpc>
              <a:tabLst>
                <a:tab pos="469265" algn="l"/>
              </a:tabLst>
            </a:pPr>
            <a:r>
              <a:rPr sz="3300" b="0" baseline="1000" dirty="0">
                <a:solidFill>
                  <a:srgbClr val="EE2B0A"/>
                </a:solidFill>
                <a:latin typeface="Wingdings" panose="05000000000000000000"/>
                <a:cs typeface="Wingdings" panose="05000000000000000000"/>
              </a:rPr>
              <a:t></a:t>
            </a:r>
            <a:r>
              <a:rPr sz="3300" b="0" baseline="1000" dirty="0">
                <a:solidFill>
                  <a:srgbClr val="EE2B0A"/>
                </a:solidFill>
                <a:latin typeface="Times New Roman" panose="02020603050405020304"/>
                <a:cs typeface="Times New Roman" panose="02020603050405020304"/>
              </a:rPr>
              <a:t>	</a:t>
            </a:r>
            <a:r>
              <a:rPr sz="3200" b="0" spc="-5" dirty="0">
                <a:latin typeface="新宋体" panose="02010609030101010101" charset="-122"/>
                <a:cs typeface="新宋体" panose="02010609030101010101" charset="-122"/>
              </a:rPr>
              <a:t>频率域滤波</a:t>
            </a:r>
            <a:r>
              <a:rPr sz="3200" b="0" spc="-140" dirty="0">
                <a:latin typeface="新宋体" panose="02010609030101010101" charset="-122"/>
                <a:cs typeface="新宋体" panose="02010609030101010101" charset="-122"/>
              </a:rPr>
              <a:t> </a:t>
            </a:r>
            <a:r>
              <a:rPr sz="2800" b="0" i="1" spc="-340" dirty="0">
                <a:latin typeface="Times New Roman" panose="02020603050405020304"/>
                <a:cs typeface="Times New Roman" panose="02020603050405020304"/>
              </a:rPr>
              <a:t>G</a:t>
            </a:r>
            <a:r>
              <a:rPr sz="3700" b="0" spc="-615" dirty="0">
                <a:latin typeface="Symbol" panose="05050102010706020507"/>
                <a:cs typeface="Symbol" panose="05050102010706020507"/>
              </a:rPr>
              <a:t></a:t>
            </a:r>
            <a:r>
              <a:rPr sz="2800" b="0" i="1" spc="-229" dirty="0">
                <a:latin typeface="Times New Roman" panose="02020603050405020304"/>
                <a:cs typeface="Times New Roman" panose="02020603050405020304"/>
              </a:rPr>
              <a:t>u</a:t>
            </a:r>
            <a:r>
              <a:rPr sz="2800" b="0" spc="80" dirty="0">
                <a:latin typeface="Times New Roman" panose="02020603050405020304"/>
                <a:cs typeface="Times New Roman" panose="02020603050405020304"/>
              </a:rPr>
              <a:t>,</a:t>
            </a:r>
            <a:r>
              <a:rPr sz="2800" b="0" i="1" spc="-140" dirty="0">
                <a:latin typeface="Times New Roman" panose="02020603050405020304"/>
                <a:cs typeface="Times New Roman" panose="02020603050405020304"/>
              </a:rPr>
              <a:t>v</a:t>
            </a:r>
            <a:r>
              <a:rPr sz="3700" b="0" spc="-509" dirty="0">
                <a:latin typeface="Symbol" panose="05050102010706020507"/>
                <a:cs typeface="Symbol" panose="05050102010706020507"/>
              </a:rPr>
              <a:t></a:t>
            </a:r>
            <a:r>
              <a:rPr sz="3700" b="0" spc="-595" dirty="0">
                <a:latin typeface="Times New Roman" panose="02020603050405020304"/>
                <a:cs typeface="Times New Roman" panose="02020603050405020304"/>
              </a:rPr>
              <a:t> </a:t>
            </a:r>
            <a:r>
              <a:rPr sz="2800" b="0" spc="-5" dirty="0">
                <a:latin typeface="Symbol" panose="05050102010706020507"/>
                <a:cs typeface="Symbol" panose="05050102010706020507"/>
              </a:rPr>
              <a:t></a:t>
            </a:r>
            <a:r>
              <a:rPr sz="2800" b="0" spc="-434" dirty="0">
                <a:latin typeface="Times New Roman" panose="02020603050405020304"/>
                <a:cs typeface="Times New Roman" panose="02020603050405020304"/>
              </a:rPr>
              <a:t> </a:t>
            </a:r>
            <a:r>
              <a:rPr sz="2800" b="0" i="1" spc="-130" dirty="0">
                <a:latin typeface="Times New Roman" panose="02020603050405020304"/>
                <a:cs typeface="Times New Roman" panose="02020603050405020304"/>
              </a:rPr>
              <a:t>H</a:t>
            </a:r>
            <a:r>
              <a:rPr sz="3700" b="0" spc="-620" dirty="0">
                <a:latin typeface="Symbol" panose="05050102010706020507"/>
                <a:cs typeface="Symbol" panose="05050102010706020507"/>
              </a:rPr>
              <a:t></a:t>
            </a:r>
            <a:r>
              <a:rPr sz="2800" b="0" i="1" spc="-229" dirty="0">
                <a:latin typeface="Times New Roman" panose="02020603050405020304"/>
                <a:cs typeface="Times New Roman" panose="02020603050405020304"/>
              </a:rPr>
              <a:t>u</a:t>
            </a:r>
            <a:r>
              <a:rPr sz="2800" b="0" spc="85" dirty="0">
                <a:latin typeface="Times New Roman" panose="02020603050405020304"/>
                <a:cs typeface="Times New Roman" panose="02020603050405020304"/>
              </a:rPr>
              <a:t>,</a:t>
            </a:r>
            <a:r>
              <a:rPr sz="2800" b="0" i="1" spc="-145" dirty="0">
                <a:latin typeface="Times New Roman" panose="02020603050405020304"/>
                <a:cs typeface="Times New Roman" panose="02020603050405020304"/>
              </a:rPr>
              <a:t>v</a:t>
            </a:r>
            <a:r>
              <a:rPr sz="3700" b="0" spc="-560" dirty="0">
                <a:latin typeface="Symbol" panose="05050102010706020507"/>
                <a:cs typeface="Symbol" panose="05050102010706020507"/>
              </a:rPr>
              <a:t></a:t>
            </a:r>
            <a:r>
              <a:rPr sz="2800" b="0" i="1" spc="-130" dirty="0">
                <a:latin typeface="Times New Roman" panose="02020603050405020304"/>
                <a:cs typeface="Times New Roman" panose="02020603050405020304"/>
              </a:rPr>
              <a:t>F</a:t>
            </a:r>
            <a:r>
              <a:rPr sz="3700" b="0" spc="-615" dirty="0">
                <a:latin typeface="Symbol" panose="05050102010706020507"/>
                <a:cs typeface="Symbol" panose="05050102010706020507"/>
              </a:rPr>
              <a:t></a:t>
            </a:r>
            <a:r>
              <a:rPr sz="2800" b="0" i="1" spc="-229" dirty="0">
                <a:latin typeface="Times New Roman" panose="02020603050405020304"/>
                <a:cs typeface="Times New Roman" panose="02020603050405020304"/>
              </a:rPr>
              <a:t>u</a:t>
            </a:r>
            <a:r>
              <a:rPr sz="2800" b="0" spc="80" dirty="0">
                <a:latin typeface="Times New Roman" panose="02020603050405020304"/>
                <a:cs typeface="Times New Roman" panose="02020603050405020304"/>
              </a:rPr>
              <a:t>,</a:t>
            </a:r>
            <a:r>
              <a:rPr sz="2800" b="0" i="1" spc="-140" dirty="0">
                <a:latin typeface="Times New Roman" panose="02020603050405020304"/>
                <a:cs typeface="Times New Roman" panose="02020603050405020304"/>
              </a:rPr>
              <a:t>v</a:t>
            </a:r>
            <a:r>
              <a:rPr sz="3700" b="0" spc="-509" dirty="0">
                <a:latin typeface="Symbol" panose="05050102010706020507"/>
                <a:cs typeface="Symbol" panose="05050102010706020507"/>
              </a:rPr>
              <a:t></a:t>
            </a:r>
            <a:endParaRPr sz="3700">
              <a:latin typeface="Symbol" panose="05050102010706020507"/>
              <a:cs typeface="Symbol" panose="05050102010706020507"/>
            </a:endParaRPr>
          </a:p>
        </p:txBody>
      </p:sp>
      <p:sp>
        <p:nvSpPr>
          <p:cNvPr id="8" name="object 8"/>
          <p:cNvSpPr txBox="1"/>
          <p:nvPr/>
        </p:nvSpPr>
        <p:spPr>
          <a:xfrm>
            <a:off x="6884034" y="6234176"/>
            <a:ext cx="154305" cy="40957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9" name="object 9"/>
          <p:cNvSpPr txBox="1"/>
          <p:nvPr/>
        </p:nvSpPr>
        <p:spPr>
          <a:xfrm>
            <a:off x="5837046" y="6234176"/>
            <a:ext cx="154305" cy="40957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0" name="object 10"/>
          <p:cNvSpPr txBox="1"/>
          <p:nvPr/>
        </p:nvSpPr>
        <p:spPr>
          <a:xfrm>
            <a:off x="5837046" y="6060935"/>
            <a:ext cx="1201420" cy="528320"/>
          </a:xfrm>
          <a:prstGeom prst="rect">
            <a:avLst/>
          </a:prstGeom>
        </p:spPr>
        <p:txBody>
          <a:bodyPr vert="horz" wrap="square" lIns="0" tIns="0" rIns="0" bIns="0" rtlCol="0">
            <a:spAutoFit/>
          </a:bodyPr>
          <a:lstStyle/>
          <a:p>
            <a:pPr marL="12700">
              <a:lnSpc>
                <a:spcPct val="100000"/>
              </a:lnSpc>
            </a:pPr>
            <a:r>
              <a:rPr sz="3975" spc="-7" baseline="26000" dirty="0">
                <a:latin typeface="Symbol" panose="05050102010706020507"/>
                <a:cs typeface="Symbol" panose="05050102010706020507"/>
              </a:rPr>
              <a:t></a:t>
            </a:r>
            <a:r>
              <a:rPr sz="3975" spc="-494" baseline="26000" dirty="0">
                <a:latin typeface="Times New Roman" panose="02020603050405020304"/>
                <a:cs typeface="Times New Roman" panose="02020603050405020304"/>
              </a:rPr>
              <a:t> </a:t>
            </a:r>
            <a:r>
              <a:rPr sz="2650" i="1" spc="20" dirty="0">
                <a:latin typeface="Times New Roman" panose="02020603050405020304"/>
                <a:cs typeface="Times New Roman" panose="02020603050405020304"/>
              </a:rPr>
              <a:t>R</a:t>
            </a:r>
            <a:r>
              <a:rPr sz="3450" spc="-430" dirty="0">
                <a:latin typeface="Symbol" panose="05050102010706020507"/>
                <a:cs typeface="Symbol" panose="05050102010706020507"/>
              </a:rPr>
              <a:t></a:t>
            </a:r>
            <a:r>
              <a:rPr sz="2650" i="1" spc="45" dirty="0">
                <a:latin typeface="Times New Roman" panose="02020603050405020304"/>
                <a:cs typeface="Times New Roman" panose="02020603050405020304"/>
              </a:rPr>
              <a:t>u</a:t>
            </a:r>
            <a:r>
              <a:rPr sz="2650" spc="-5" dirty="0">
                <a:latin typeface="Times New Roman" panose="02020603050405020304"/>
                <a:cs typeface="Times New Roman" panose="02020603050405020304"/>
              </a:rPr>
              <a:t>,</a:t>
            </a:r>
            <a:r>
              <a:rPr sz="2650" spc="-395" dirty="0">
                <a:latin typeface="Times New Roman" panose="02020603050405020304"/>
                <a:cs typeface="Times New Roman" panose="02020603050405020304"/>
              </a:rPr>
              <a:t> </a:t>
            </a:r>
            <a:r>
              <a:rPr sz="2650" i="1" spc="105" dirty="0">
                <a:latin typeface="Times New Roman" panose="02020603050405020304"/>
                <a:cs typeface="Times New Roman" panose="02020603050405020304"/>
              </a:rPr>
              <a:t>v</a:t>
            </a:r>
            <a:r>
              <a:rPr sz="3450" spc="-225" dirty="0">
                <a:latin typeface="Symbol" panose="05050102010706020507"/>
                <a:cs typeface="Symbol" panose="05050102010706020507"/>
              </a:rPr>
              <a:t></a:t>
            </a:r>
            <a:r>
              <a:rPr sz="3975" spc="-7" baseline="26000" dirty="0">
                <a:latin typeface="Symbol" panose="05050102010706020507"/>
                <a:cs typeface="Symbol" panose="05050102010706020507"/>
              </a:rPr>
              <a:t></a:t>
            </a:r>
            <a:endParaRPr sz="3975" baseline="26000">
              <a:latin typeface="Symbol" panose="05050102010706020507"/>
              <a:cs typeface="Symbol" panose="05050102010706020507"/>
            </a:endParaRPr>
          </a:p>
        </p:txBody>
      </p:sp>
      <p:sp>
        <p:nvSpPr>
          <p:cNvPr id="11" name="object 11"/>
          <p:cNvSpPr txBox="1"/>
          <p:nvPr/>
        </p:nvSpPr>
        <p:spPr>
          <a:xfrm>
            <a:off x="2946780" y="5798820"/>
            <a:ext cx="4091940" cy="542290"/>
          </a:xfrm>
          <a:prstGeom prst="rect">
            <a:avLst/>
          </a:prstGeom>
        </p:spPr>
        <p:txBody>
          <a:bodyPr vert="horz" wrap="square" lIns="0" tIns="0" rIns="0" bIns="0" rtlCol="0">
            <a:spAutoFit/>
          </a:bodyPr>
          <a:lstStyle/>
          <a:p>
            <a:pPr marL="12700">
              <a:lnSpc>
                <a:spcPct val="100000"/>
              </a:lnSpc>
            </a:pPr>
            <a:r>
              <a:rPr sz="4200" baseline="-6000" dirty="0">
                <a:latin typeface="新宋体" panose="02010609030101010101" charset="-122"/>
                <a:cs typeface="新宋体" panose="02010609030101010101" charset="-122"/>
              </a:rPr>
              <a:t>相角</a:t>
            </a:r>
            <a:r>
              <a:rPr sz="4200" spc="292" baseline="-6000" dirty="0">
                <a:latin typeface="新宋体" panose="02010609030101010101" charset="-122"/>
                <a:cs typeface="新宋体" panose="02010609030101010101" charset="-122"/>
              </a:rPr>
              <a:t> </a:t>
            </a:r>
            <a:r>
              <a:rPr sz="2800" i="1" spc="105" dirty="0">
                <a:latin typeface="Symbol" panose="05050102010706020507"/>
                <a:cs typeface="Symbol" panose="05050102010706020507"/>
              </a:rPr>
              <a:t></a:t>
            </a:r>
            <a:r>
              <a:rPr sz="3450" spc="-430" dirty="0">
                <a:latin typeface="Symbol" panose="05050102010706020507"/>
                <a:cs typeface="Symbol" panose="05050102010706020507"/>
              </a:rPr>
              <a:t></a:t>
            </a:r>
            <a:r>
              <a:rPr sz="2650" i="1" spc="35" dirty="0">
                <a:latin typeface="Times New Roman" panose="02020603050405020304"/>
                <a:cs typeface="Times New Roman" panose="02020603050405020304"/>
              </a:rPr>
              <a:t>u</a:t>
            </a:r>
            <a:r>
              <a:rPr sz="2650" spc="-5" dirty="0">
                <a:latin typeface="Times New Roman" panose="02020603050405020304"/>
                <a:cs typeface="Times New Roman" panose="02020603050405020304"/>
              </a:rPr>
              <a:t>,</a:t>
            </a:r>
            <a:r>
              <a:rPr sz="2650" spc="-395" dirty="0">
                <a:latin typeface="Times New Roman" panose="02020603050405020304"/>
                <a:cs typeface="Times New Roman" panose="02020603050405020304"/>
              </a:rPr>
              <a:t> </a:t>
            </a:r>
            <a:r>
              <a:rPr sz="2650" i="1" spc="105" dirty="0">
                <a:latin typeface="Times New Roman" panose="02020603050405020304"/>
                <a:cs typeface="Times New Roman" panose="02020603050405020304"/>
              </a:rPr>
              <a:t>v</a:t>
            </a:r>
            <a:r>
              <a:rPr sz="3450" spc="-305" dirty="0">
                <a:latin typeface="Symbol" panose="05050102010706020507"/>
                <a:cs typeface="Symbol" panose="05050102010706020507"/>
              </a:rPr>
              <a:t></a:t>
            </a:r>
            <a:r>
              <a:rPr sz="3450" spc="-470"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spc="-14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arctan</a:t>
            </a:r>
            <a:r>
              <a:rPr sz="3975" spc="104" baseline="36000" dirty="0">
                <a:latin typeface="Symbol" panose="05050102010706020507"/>
                <a:cs typeface="Symbol" panose="05050102010706020507"/>
              </a:rPr>
              <a:t></a:t>
            </a:r>
            <a:r>
              <a:rPr sz="3975" i="1" u="heavy" spc="-254" baseline="35000" dirty="0">
                <a:latin typeface="Times New Roman" panose="02020603050405020304"/>
                <a:cs typeface="Times New Roman" panose="02020603050405020304"/>
              </a:rPr>
              <a:t> </a:t>
            </a:r>
            <a:r>
              <a:rPr sz="3975" i="1" u="heavy" spc="-7" baseline="35000" dirty="0">
                <a:latin typeface="Times New Roman" panose="02020603050405020304"/>
                <a:cs typeface="Times New Roman" panose="02020603050405020304"/>
              </a:rPr>
              <a:t>I</a:t>
            </a:r>
            <a:r>
              <a:rPr sz="3975" i="1" u="heavy" spc="-569" baseline="35000" dirty="0">
                <a:latin typeface="Times New Roman" panose="02020603050405020304"/>
                <a:cs typeface="Times New Roman" panose="02020603050405020304"/>
              </a:rPr>
              <a:t> </a:t>
            </a:r>
            <a:r>
              <a:rPr sz="5175" u="heavy" spc="-644" baseline="27000" dirty="0">
                <a:latin typeface="Symbol" panose="05050102010706020507"/>
                <a:cs typeface="Symbol" panose="05050102010706020507"/>
              </a:rPr>
              <a:t></a:t>
            </a:r>
            <a:r>
              <a:rPr sz="3975" i="1" u="heavy" spc="67" baseline="35000" dirty="0">
                <a:latin typeface="Times New Roman" panose="02020603050405020304"/>
                <a:cs typeface="Times New Roman" panose="02020603050405020304"/>
              </a:rPr>
              <a:t>u</a:t>
            </a:r>
            <a:r>
              <a:rPr sz="3975" u="heavy" spc="-7" baseline="35000" dirty="0">
                <a:latin typeface="Times New Roman" panose="02020603050405020304"/>
                <a:cs typeface="Times New Roman" panose="02020603050405020304"/>
              </a:rPr>
              <a:t>,</a:t>
            </a:r>
            <a:r>
              <a:rPr sz="3975" u="heavy" spc="-600" baseline="35000" dirty="0">
                <a:latin typeface="Times New Roman" panose="02020603050405020304"/>
                <a:cs typeface="Times New Roman" panose="02020603050405020304"/>
              </a:rPr>
              <a:t> </a:t>
            </a:r>
            <a:r>
              <a:rPr sz="3975" i="1" u="heavy" spc="165" baseline="35000" dirty="0">
                <a:latin typeface="Times New Roman" panose="02020603050405020304"/>
                <a:cs typeface="Times New Roman" panose="02020603050405020304"/>
              </a:rPr>
              <a:t>v</a:t>
            </a:r>
            <a:r>
              <a:rPr sz="5175" u="heavy" spc="-457" baseline="27000" dirty="0">
                <a:latin typeface="Symbol" panose="05050102010706020507"/>
                <a:cs typeface="Symbol" panose="05050102010706020507"/>
              </a:rPr>
              <a:t></a:t>
            </a:r>
            <a:r>
              <a:rPr sz="5175" spc="-810" baseline="27000" dirty="0">
                <a:latin typeface="Times New Roman" panose="02020603050405020304"/>
                <a:cs typeface="Times New Roman" panose="02020603050405020304"/>
              </a:rPr>
              <a:t> </a:t>
            </a:r>
            <a:r>
              <a:rPr sz="3975" spc="-7" baseline="36000" dirty="0">
                <a:latin typeface="Symbol" panose="05050102010706020507"/>
                <a:cs typeface="Symbol" panose="05050102010706020507"/>
              </a:rPr>
              <a:t></a:t>
            </a:r>
            <a:endParaRPr sz="3975" baseline="36000">
              <a:latin typeface="Symbol" panose="05050102010706020507"/>
              <a:cs typeface="Symbol" panose="05050102010706020507"/>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922271"/>
            <a:ext cx="4544060" cy="476250"/>
          </a:xfrm>
          <a:prstGeom prst="rect">
            <a:avLst/>
          </a:prstGeom>
        </p:spPr>
        <p:txBody>
          <a:bodyPr vert="horz" wrap="square" lIns="0" tIns="0" rIns="0" bIns="0" rtlCol="0">
            <a:spAutoFit/>
          </a:bodyPr>
          <a:lstStyle/>
          <a:p>
            <a:pPr marL="12700">
              <a:lnSpc>
                <a:spcPts val="375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频率域滤波的基本步骤</a:t>
            </a:r>
            <a:endParaRPr sz="3200">
              <a:latin typeface="新宋体" panose="02010609030101010101" charset="-122"/>
              <a:cs typeface="新宋体" panose="02010609030101010101" charset="-122"/>
            </a:endParaRPr>
          </a:p>
        </p:txBody>
      </p:sp>
      <p:sp>
        <p:nvSpPr>
          <p:cNvPr id="6" name="object 6"/>
          <p:cNvSpPr txBox="1"/>
          <p:nvPr/>
        </p:nvSpPr>
        <p:spPr>
          <a:xfrm>
            <a:off x="2211463" y="5549900"/>
            <a:ext cx="7212330" cy="1272540"/>
          </a:xfrm>
          <a:prstGeom prst="rect">
            <a:avLst/>
          </a:prstGeom>
        </p:spPr>
        <p:txBody>
          <a:bodyPr vert="horz" wrap="square" lIns="0" tIns="0" rIns="0" bIns="0" rtlCol="0">
            <a:spAutoFit/>
          </a:bodyPr>
          <a:lstStyle/>
          <a:p>
            <a:pPr marL="12700" marR="5080" indent="75565" algn="just">
              <a:lnSpc>
                <a:spcPct val="100000"/>
              </a:lnSpc>
            </a:pPr>
            <a:r>
              <a:rPr sz="2800" spc="-5" dirty="0">
                <a:latin typeface="新宋体" panose="02010609030101010101" charset="-122"/>
                <a:cs typeface="新宋体" panose="02010609030101010101" charset="-122"/>
              </a:rPr>
              <a:t>思想：通过滤波器函数以某种方式来修改图像 变换，然后通过取结果的反变换来获得处理后 的输出图像</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频率域滤波</a:t>
            </a:r>
          </a:p>
        </p:txBody>
      </p:sp>
      <p:sp>
        <p:nvSpPr>
          <p:cNvPr id="8" name="object 8"/>
          <p:cNvSpPr/>
          <p:nvPr/>
        </p:nvSpPr>
        <p:spPr>
          <a:xfrm>
            <a:off x="2794139" y="2698242"/>
            <a:ext cx="5105399" cy="25527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59853"/>
            <a:ext cx="7387590" cy="3634104"/>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频率域滤波</a:t>
            </a:r>
            <a:endParaRPr sz="3200">
              <a:latin typeface="新宋体" panose="02010609030101010101" charset="-122"/>
              <a:cs typeface="新宋体" panose="02010609030101010101" charset="-122"/>
            </a:endParaRPr>
          </a:p>
          <a:p>
            <a:pPr>
              <a:lnSpc>
                <a:spcPct val="100000"/>
              </a:lnSpc>
              <a:spcBef>
                <a:spcPts val="0"/>
              </a:spcBef>
            </a:pPr>
            <a:endParaRPr sz="3250">
              <a:latin typeface="Times New Roman" panose="02020603050405020304"/>
              <a:cs typeface="Times New Roman" panose="02020603050405020304"/>
            </a:endParaRPr>
          </a:p>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一些基本的滤波器：如何作用于图像？</a:t>
            </a:r>
            <a:endParaRPr sz="3200">
              <a:latin typeface="新宋体" panose="02010609030101010101" charset="-122"/>
              <a:cs typeface="新宋体" panose="02010609030101010101" charset="-122"/>
            </a:endParaRPr>
          </a:p>
          <a:p>
            <a:pPr marL="469900">
              <a:lnSpc>
                <a:spcPct val="100000"/>
              </a:lnSpc>
              <a:spcBef>
                <a:spcPts val="1920"/>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陷波滤波器</a:t>
            </a:r>
            <a:endParaRPr sz="3200">
              <a:latin typeface="新宋体" panose="02010609030101010101" charset="-122"/>
              <a:cs typeface="新宋体" panose="02010609030101010101" charset="-122"/>
            </a:endParaRPr>
          </a:p>
          <a:p>
            <a:pPr marL="469900">
              <a:lnSpc>
                <a:spcPct val="100000"/>
              </a:lnSpc>
              <a:spcBef>
                <a:spcPts val="1920"/>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低通（平滑）滤波器</a:t>
            </a:r>
            <a:endParaRPr sz="3200">
              <a:latin typeface="新宋体" panose="02010609030101010101" charset="-122"/>
              <a:cs typeface="新宋体" panose="02010609030101010101" charset="-122"/>
            </a:endParaRPr>
          </a:p>
          <a:p>
            <a:pPr marL="469900">
              <a:lnSpc>
                <a:spcPts val="3750"/>
              </a:lnSpc>
              <a:spcBef>
                <a:spcPts val="1925"/>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高通（锐化）滤波器</a:t>
            </a:r>
            <a:endParaRPr sz="3200">
              <a:latin typeface="新宋体" panose="02010609030101010101" charset="-122"/>
              <a:cs typeface="新宋体" panose="02010609030101010101" charset="-122"/>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922271"/>
            <a:ext cx="2513330" cy="476250"/>
          </a:xfrm>
          <a:prstGeom prst="rect">
            <a:avLst/>
          </a:prstGeom>
        </p:spPr>
        <p:txBody>
          <a:bodyPr vert="horz" wrap="square" lIns="0" tIns="0" rIns="0" bIns="0" rtlCol="0">
            <a:spAutoFit/>
          </a:bodyPr>
          <a:lstStyle/>
          <a:p>
            <a:pPr marL="12700">
              <a:lnSpc>
                <a:spcPts val="375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陷波滤波器</a:t>
            </a:r>
            <a:endParaRPr sz="3200">
              <a:latin typeface="新宋体" panose="02010609030101010101" charset="-122"/>
              <a:cs typeface="新宋体" panose="02010609030101010101" charset="-122"/>
            </a:endParaRPr>
          </a:p>
        </p:txBody>
      </p:sp>
      <p:sp>
        <p:nvSpPr>
          <p:cNvPr id="6" name="object 6"/>
          <p:cNvSpPr txBox="1"/>
          <p:nvPr/>
        </p:nvSpPr>
        <p:spPr>
          <a:xfrm>
            <a:off x="2211451" y="3354578"/>
            <a:ext cx="7238365" cy="3623310"/>
          </a:xfrm>
          <a:prstGeom prst="rect">
            <a:avLst/>
          </a:prstGeom>
        </p:spPr>
        <p:txBody>
          <a:bodyPr vert="horz" wrap="square" lIns="0" tIns="0" rIns="0" bIns="0" rtlCol="0">
            <a:spAutoFit/>
          </a:bodyPr>
          <a:lstStyle/>
          <a:p>
            <a:pPr marL="469900" marR="5080" indent="-4572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设置F(0,0)=0(结果图像的平均值为零)，而 保留其它傅里叶变换的频率成分不变</a:t>
            </a:r>
            <a:endParaRPr sz="2800">
              <a:latin typeface="新宋体" panose="02010609030101010101" charset="-122"/>
              <a:cs typeface="新宋体" panose="02010609030101010101" charset="-122"/>
            </a:endParaRPr>
          </a:p>
          <a:p>
            <a:pPr marL="12700">
              <a:lnSpc>
                <a:spcPct val="100000"/>
              </a:lnSpc>
              <a:spcBef>
                <a:spcPts val="1690"/>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除了原点处有凹陷外，其它均是常量函数</a:t>
            </a:r>
            <a:endParaRPr sz="2800">
              <a:latin typeface="新宋体" panose="02010609030101010101" charset="-122"/>
              <a:cs typeface="新宋体" panose="02010609030101010101" charset="-122"/>
            </a:endParaRPr>
          </a:p>
          <a:p>
            <a:pPr marL="469900" marR="183515" indent="-457200">
              <a:lnSpc>
                <a:spcPct val="100000"/>
              </a:lnSpc>
              <a:spcBef>
                <a:spcPts val="1685"/>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由于图像平均值为0而产生整体平均灰度级 的降低</a:t>
            </a:r>
            <a:endParaRPr sz="2800">
              <a:latin typeface="新宋体" panose="02010609030101010101" charset="-122"/>
              <a:cs typeface="新宋体" panose="02010609030101010101" charset="-122"/>
            </a:endParaRPr>
          </a:p>
          <a:p>
            <a:pPr marL="469900" marR="6350" indent="-457200">
              <a:lnSpc>
                <a:spcPct val="100000"/>
              </a:lnSpc>
              <a:spcBef>
                <a:spcPts val="1685"/>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用于识别由特定的、局部化频域成分引起的 空间图像效果</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频率域滤波</a:t>
            </a:r>
          </a:p>
        </p:txBody>
      </p:sp>
      <p:sp>
        <p:nvSpPr>
          <p:cNvPr id="8" name="object 8"/>
          <p:cNvSpPr txBox="1"/>
          <p:nvPr/>
        </p:nvSpPr>
        <p:spPr>
          <a:xfrm>
            <a:off x="4268089" y="2961373"/>
            <a:ext cx="306070" cy="462915"/>
          </a:xfrm>
          <a:prstGeom prst="rect">
            <a:avLst/>
          </a:prstGeom>
        </p:spPr>
        <p:txBody>
          <a:bodyPr vert="horz" wrap="square" lIns="0" tIns="0" rIns="0" bIns="0" rtlCol="0">
            <a:spAutoFit/>
          </a:bodyPr>
          <a:lstStyle/>
          <a:p>
            <a:pPr marL="12700">
              <a:lnSpc>
                <a:spcPct val="100000"/>
              </a:lnSpc>
            </a:pPr>
            <a:r>
              <a:rPr sz="3750" spc="-419" baseline="-13000" dirty="0">
                <a:latin typeface="Symbol" panose="05050102010706020507"/>
                <a:cs typeface="Symbol" panose="05050102010706020507"/>
              </a:rPr>
              <a:t></a:t>
            </a:r>
            <a:r>
              <a:rPr sz="2500" spc="-5" dirty="0">
                <a:latin typeface="Times New Roman" panose="02020603050405020304"/>
                <a:cs typeface="Times New Roman" panose="02020603050405020304"/>
              </a:rPr>
              <a:t>1</a:t>
            </a:r>
            <a:endParaRPr sz="2500">
              <a:latin typeface="Times New Roman" panose="02020603050405020304"/>
              <a:cs typeface="Times New Roman" panose="02020603050405020304"/>
            </a:endParaRPr>
          </a:p>
        </p:txBody>
      </p:sp>
      <p:sp>
        <p:nvSpPr>
          <p:cNvPr id="9" name="object 9"/>
          <p:cNvSpPr txBox="1"/>
          <p:nvPr/>
        </p:nvSpPr>
        <p:spPr>
          <a:xfrm>
            <a:off x="4268089" y="2486647"/>
            <a:ext cx="334645" cy="410209"/>
          </a:xfrm>
          <a:prstGeom prst="rect">
            <a:avLst/>
          </a:prstGeom>
        </p:spPr>
        <p:txBody>
          <a:bodyPr vert="horz" wrap="square" lIns="0" tIns="0" rIns="0" bIns="0" rtlCol="0">
            <a:spAutoFit/>
          </a:bodyPr>
          <a:lstStyle/>
          <a:p>
            <a:pPr marL="12700">
              <a:lnSpc>
                <a:spcPct val="100000"/>
              </a:lnSpc>
            </a:pPr>
            <a:r>
              <a:rPr sz="3750" spc="-75" baseline="-4000" dirty="0">
                <a:latin typeface="Symbol" panose="05050102010706020507"/>
                <a:cs typeface="Symbol" panose="05050102010706020507"/>
              </a:rPr>
              <a:t></a:t>
            </a:r>
            <a:r>
              <a:rPr sz="2500" spc="-5" dirty="0">
                <a:latin typeface="Times New Roman" panose="02020603050405020304"/>
                <a:cs typeface="Times New Roman" panose="02020603050405020304"/>
              </a:rPr>
              <a:t>0</a:t>
            </a:r>
            <a:endParaRPr sz="2500">
              <a:latin typeface="Times New Roman" panose="02020603050405020304"/>
              <a:cs typeface="Times New Roman" panose="02020603050405020304"/>
            </a:endParaRPr>
          </a:p>
        </p:txBody>
      </p:sp>
      <p:sp>
        <p:nvSpPr>
          <p:cNvPr id="10" name="object 10"/>
          <p:cNvSpPr txBox="1"/>
          <p:nvPr/>
        </p:nvSpPr>
        <p:spPr>
          <a:xfrm>
            <a:off x="3087738" y="2617470"/>
            <a:ext cx="1362710" cy="542925"/>
          </a:xfrm>
          <a:prstGeom prst="rect">
            <a:avLst/>
          </a:prstGeom>
        </p:spPr>
        <p:txBody>
          <a:bodyPr vert="horz" wrap="square" lIns="0" tIns="0" rIns="0" bIns="0" rtlCol="0">
            <a:spAutoFit/>
          </a:bodyPr>
          <a:lstStyle/>
          <a:p>
            <a:pPr marL="12700">
              <a:lnSpc>
                <a:spcPct val="100000"/>
              </a:lnSpc>
            </a:pPr>
            <a:r>
              <a:rPr sz="2500" i="1" spc="-10" dirty="0">
                <a:latin typeface="Times New Roman" panose="02020603050405020304"/>
                <a:cs typeface="Times New Roman" panose="02020603050405020304"/>
              </a:rPr>
              <a:t>H</a:t>
            </a:r>
            <a:r>
              <a:rPr sz="2500" i="1" spc="-325" dirty="0">
                <a:latin typeface="Times New Roman" panose="02020603050405020304"/>
                <a:cs typeface="Times New Roman" panose="02020603050405020304"/>
              </a:rPr>
              <a:t> </a:t>
            </a:r>
            <a:r>
              <a:rPr sz="3300" spc="-409" dirty="0">
                <a:latin typeface="Symbol" panose="05050102010706020507"/>
                <a:cs typeface="Symbol" panose="05050102010706020507"/>
              </a:rPr>
              <a:t></a:t>
            </a:r>
            <a:r>
              <a:rPr sz="2500" i="1" spc="50" dirty="0">
                <a:latin typeface="Times New Roman" panose="02020603050405020304"/>
                <a:cs typeface="Times New Roman" panose="02020603050405020304"/>
              </a:rPr>
              <a:t>u</a:t>
            </a:r>
            <a:r>
              <a:rPr sz="2500" spc="-5" dirty="0">
                <a:latin typeface="Times New Roman" panose="02020603050405020304"/>
                <a:cs typeface="Times New Roman" panose="02020603050405020304"/>
              </a:rPr>
              <a:t>,</a:t>
            </a:r>
            <a:r>
              <a:rPr sz="2500" spc="-370" dirty="0">
                <a:latin typeface="Times New Roman" panose="02020603050405020304"/>
                <a:cs typeface="Times New Roman" panose="02020603050405020304"/>
              </a:rPr>
              <a:t> </a:t>
            </a:r>
            <a:r>
              <a:rPr sz="2500" i="1" spc="110" dirty="0">
                <a:latin typeface="Times New Roman" panose="02020603050405020304"/>
                <a:cs typeface="Times New Roman" panose="02020603050405020304"/>
              </a:rPr>
              <a:t>v</a:t>
            </a:r>
            <a:r>
              <a:rPr sz="3300" spc="-295" dirty="0">
                <a:latin typeface="Symbol" panose="05050102010706020507"/>
                <a:cs typeface="Symbol" panose="05050102010706020507"/>
              </a:rPr>
              <a:t></a:t>
            </a:r>
            <a:r>
              <a:rPr sz="3300" spc="-455" dirty="0">
                <a:latin typeface="Times New Roman" panose="02020603050405020304"/>
                <a:cs typeface="Times New Roman" panose="02020603050405020304"/>
              </a:rPr>
              <a:t> </a:t>
            </a:r>
            <a:r>
              <a:rPr sz="2500" spc="-5" dirty="0">
                <a:latin typeface="Symbol" panose="05050102010706020507"/>
                <a:cs typeface="Symbol" panose="05050102010706020507"/>
              </a:rPr>
              <a:t></a:t>
            </a:r>
            <a:r>
              <a:rPr sz="2500" spc="-80" dirty="0">
                <a:latin typeface="Times New Roman" panose="02020603050405020304"/>
                <a:cs typeface="Times New Roman" panose="02020603050405020304"/>
              </a:rPr>
              <a:t> </a:t>
            </a:r>
            <a:r>
              <a:rPr sz="3750" spc="-7" baseline="-10000" dirty="0">
                <a:latin typeface="Symbol" panose="05050102010706020507"/>
                <a:cs typeface="Symbol" panose="05050102010706020507"/>
              </a:rPr>
              <a:t></a:t>
            </a:r>
            <a:endParaRPr sz="3750" baseline="-10000">
              <a:latin typeface="Symbol" panose="05050102010706020507"/>
              <a:cs typeface="Symbol" panose="05050102010706020507"/>
            </a:endParaRPr>
          </a:p>
        </p:txBody>
      </p:sp>
      <p:sp>
        <p:nvSpPr>
          <p:cNvPr id="11" name="object 11"/>
          <p:cNvSpPr txBox="1"/>
          <p:nvPr/>
        </p:nvSpPr>
        <p:spPr>
          <a:xfrm>
            <a:off x="5046853" y="2465070"/>
            <a:ext cx="2311400" cy="908685"/>
          </a:xfrm>
          <a:prstGeom prst="rect">
            <a:avLst/>
          </a:prstGeom>
        </p:spPr>
        <p:txBody>
          <a:bodyPr vert="horz" wrap="square" lIns="0" tIns="0" rIns="0" bIns="0" rtlCol="0">
            <a:spAutoFit/>
          </a:bodyPr>
          <a:lstStyle/>
          <a:p>
            <a:pPr marL="12700">
              <a:lnSpc>
                <a:spcPct val="100000"/>
              </a:lnSpc>
            </a:pPr>
            <a:r>
              <a:rPr sz="2400" dirty="0">
                <a:latin typeface="新宋体" panose="02010609030101010101" charset="-122"/>
                <a:cs typeface="新宋体" panose="02010609030101010101" charset="-122"/>
              </a:rPr>
              <a:t>(u,v)=(M/2,N/2)</a:t>
            </a:r>
            <a:endParaRPr sz="2400">
              <a:latin typeface="新宋体" panose="02010609030101010101" charset="-122"/>
              <a:cs typeface="新宋体" panose="02010609030101010101" charset="-122"/>
            </a:endParaRPr>
          </a:p>
          <a:p>
            <a:pPr marL="12700">
              <a:lnSpc>
                <a:spcPts val="2840"/>
              </a:lnSpc>
              <a:spcBef>
                <a:spcPts val="1430"/>
              </a:spcBef>
            </a:pPr>
            <a:r>
              <a:rPr sz="2400" dirty="0">
                <a:latin typeface="新宋体" panose="02010609030101010101" charset="-122"/>
                <a:cs typeface="新宋体" panose="02010609030101010101" charset="-122"/>
              </a:rPr>
              <a:t>其它</a:t>
            </a:r>
            <a:endParaRPr sz="2400">
              <a:latin typeface="新宋体" panose="02010609030101010101" charset="-122"/>
              <a:cs typeface="新宋体" panose="02010609030101010101" charset="-122"/>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65"/>
            <a:ext cx="28689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陷波滤波器举例</a:t>
            </a:r>
            <a:endParaRPr sz="3200">
              <a:latin typeface="新宋体" panose="02010609030101010101" charset="-122"/>
              <a:cs typeface="新宋体" panose="02010609030101010101" charset="-122"/>
            </a:endParaRPr>
          </a:p>
        </p:txBody>
      </p:sp>
      <p:sp>
        <p:nvSpPr>
          <p:cNvPr id="6" name="object 6"/>
          <p:cNvSpPr/>
          <p:nvPr/>
        </p:nvSpPr>
        <p:spPr>
          <a:xfrm>
            <a:off x="1622183" y="2193798"/>
            <a:ext cx="3292602" cy="259232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210185" y="2193798"/>
            <a:ext cx="3240023" cy="259232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986413" y="3490721"/>
            <a:ext cx="1153160" cy="359410"/>
          </a:xfrm>
          <a:custGeom>
            <a:avLst/>
            <a:gdLst/>
            <a:ahLst/>
            <a:cxnLst/>
            <a:rect l="l" t="t" r="r" b="b"/>
            <a:pathLst>
              <a:path w="1153160" h="359410">
                <a:moveTo>
                  <a:pt x="864108" y="0"/>
                </a:moveTo>
                <a:lnTo>
                  <a:pt x="864108" y="89916"/>
                </a:lnTo>
                <a:lnTo>
                  <a:pt x="0" y="89916"/>
                </a:lnTo>
                <a:lnTo>
                  <a:pt x="0" y="268986"/>
                </a:lnTo>
                <a:lnTo>
                  <a:pt x="864108" y="268986"/>
                </a:lnTo>
                <a:lnTo>
                  <a:pt x="864108" y="358902"/>
                </a:lnTo>
                <a:lnTo>
                  <a:pt x="1152906" y="179069"/>
                </a:lnTo>
                <a:lnTo>
                  <a:pt x="864108" y="0"/>
                </a:lnTo>
                <a:close/>
              </a:path>
            </a:pathLst>
          </a:custGeom>
          <a:ln w="9525">
            <a:solidFill>
              <a:srgbClr val="EE2B0A"/>
            </a:solidFill>
          </a:ln>
        </p:spPr>
        <p:txBody>
          <a:bodyPr wrap="square" lIns="0" tIns="0" rIns="0" bIns="0" rtlCol="0"/>
          <a:lstStyle/>
          <a:p>
            <a:endParaRPr/>
          </a:p>
        </p:txBody>
      </p:sp>
      <p:sp>
        <p:nvSpPr>
          <p:cNvPr id="9" name="object 9"/>
          <p:cNvSpPr txBox="1"/>
          <p:nvPr/>
        </p:nvSpPr>
        <p:spPr>
          <a:xfrm>
            <a:off x="4994275" y="3105150"/>
            <a:ext cx="11684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新宋体" panose="02010609030101010101" charset="-122"/>
                <a:cs typeface="新宋体" panose="02010609030101010101" charset="-122"/>
              </a:rPr>
              <a:t>陷波滤波器</a:t>
            </a:r>
            <a:endParaRPr sz="1800">
              <a:latin typeface="新宋体" panose="02010609030101010101" charset="-122"/>
              <a:cs typeface="新宋体" panose="02010609030101010101" charset="-122"/>
            </a:endParaRPr>
          </a:p>
        </p:txBody>
      </p:sp>
      <p:sp>
        <p:nvSpPr>
          <p:cNvPr id="10" name="object 10"/>
          <p:cNvSpPr txBox="1"/>
          <p:nvPr/>
        </p:nvSpPr>
        <p:spPr>
          <a:xfrm>
            <a:off x="1681098" y="4999227"/>
            <a:ext cx="7539990" cy="1451610"/>
          </a:xfrm>
          <a:prstGeom prst="rect">
            <a:avLst/>
          </a:prstGeom>
        </p:spPr>
        <p:txBody>
          <a:bodyPr vert="horz" wrap="square" lIns="0" tIns="0" rIns="0" bIns="0" rtlCol="0">
            <a:spAutoFit/>
          </a:bodyPr>
          <a:lstStyle/>
          <a:p>
            <a:pPr marL="12700" marR="5080">
              <a:lnSpc>
                <a:spcPct val="150000"/>
              </a:lnSpc>
            </a:pPr>
            <a:r>
              <a:rPr sz="3200" spc="-5" dirty="0">
                <a:latin typeface="新宋体" panose="02010609030101010101" charset="-122"/>
                <a:cs typeface="新宋体" panose="02010609030101010101" charset="-122"/>
              </a:rPr>
              <a:t>由于图像平均值为0而产生整体平均灰度级 的降低</a:t>
            </a:r>
            <a:endParaRPr sz="3200">
              <a:latin typeface="新宋体" panose="02010609030101010101" charset="-122"/>
              <a:cs typeface="新宋体" panose="02010609030101010101" charset="-122"/>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819147"/>
            <a:ext cx="7645400" cy="4837430"/>
          </a:xfrm>
          <a:prstGeom prst="rect">
            <a:avLst/>
          </a:prstGeom>
        </p:spPr>
        <p:txBody>
          <a:bodyPr vert="horz" wrap="square" lIns="0" tIns="0" rIns="0" bIns="0" rtlCol="0">
            <a:spAutoFit/>
          </a:bodyPr>
          <a:lstStyle/>
          <a:p>
            <a:pPr marL="469900" marR="57150" indent="-4572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低通滤波器：使低频通过而使高频衰减的滤波 </a:t>
            </a:r>
            <a:r>
              <a:rPr sz="2800" dirty="0">
                <a:latin typeface="新宋体" panose="02010609030101010101" charset="-122"/>
                <a:cs typeface="新宋体" panose="02010609030101010101" charset="-122"/>
              </a:rPr>
              <a:t>器</a:t>
            </a:r>
            <a:endParaRPr sz="2800">
              <a:latin typeface="新宋体" panose="02010609030101010101" charset="-122"/>
              <a:cs typeface="新宋体" panose="02010609030101010101" charset="-122"/>
            </a:endParaRPr>
          </a:p>
          <a:p>
            <a:pPr marL="927100" marR="5080" indent="-457200">
              <a:lnSpc>
                <a:spcPct val="100000"/>
              </a:lnSpc>
              <a:spcBef>
                <a:spcPts val="1425"/>
              </a:spcBef>
              <a:tabLst>
                <a:tab pos="926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被低通滤波的图像比原始图像少尖锐的细节部分而 突出平滑过渡部分</a:t>
            </a:r>
            <a:endParaRPr sz="2400">
              <a:latin typeface="新宋体" panose="02010609030101010101" charset="-122"/>
              <a:cs typeface="新宋体" panose="02010609030101010101" charset="-122"/>
            </a:endParaRPr>
          </a:p>
          <a:p>
            <a:pPr marL="469900">
              <a:lnSpc>
                <a:spcPct val="100000"/>
              </a:lnSpc>
              <a:spcBef>
                <a:spcPts val="1430"/>
              </a:spcBef>
              <a:tabLst>
                <a:tab pos="926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对比空间域滤波的平滑处理，如均值滤波器</a:t>
            </a:r>
            <a:endParaRPr sz="2400">
              <a:latin typeface="新宋体" panose="02010609030101010101" charset="-122"/>
              <a:cs typeface="新宋体" panose="02010609030101010101" charset="-122"/>
            </a:endParaRPr>
          </a:p>
          <a:p>
            <a:pPr marL="469900" marR="57150" indent="-457200">
              <a:lnSpc>
                <a:spcPct val="100000"/>
              </a:lnSpc>
              <a:spcBef>
                <a:spcPts val="1700"/>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高通滤波器：使高频通过而使低频衰减的滤波 </a:t>
            </a:r>
            <a:r>
              <a:rPr sz="2800" dirty="0">
                <a:latin typeface="新宋体" panose="02010609030101010101" charset="-122"/>
                <a:cs typeface="新宋体" panose="02010609030101010101" charset="-122"/>
              </a:rPr>
              <a:t>器</a:t>
            </a:r>
            <a:endParaRPr sz="2800">
              <a:latin typeface="新宋体" panose="02010609030101010101" charset="-122"/>
              <a:cs typeface="新宋体" panose="02010609030101010101" charset="-122"/>
            </a:endParaRPr>
          </a:p>
          <a:p>
            <a:pPr marL="927100" marR="5080" indent="-457200">
              <a:lnSpc>
                <a:spcPct val="100000"/>
              </a:lnSpc>
              <a:spcBef>
                <a:spcPts val="1425"/>
              </a:spcBef>
              <a:tabLst>
                <a:tab pos="926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被高通滤波的图像比原始图像少灰度级的平滑过渡 而突出边缘等细节部分</a:t>
            </a:r>
            <a:endParaRPr sz="2400">
              <a:latin typeface="新宋体" panose="02010609030101010101" charset="-122"/>
              <a:cs typeface="新宋体" panose="02010609030101010101" charset="-122"/>
            </a:endParaRPr>
          </a:p>
          <a:p>
            <a:pPr marL="469900">
              <a:lnSpc>
                <a:spcPts val="2835"/>
              </a:lnSpc>
              <a:spcBef>
                <a:spcPts val="1430"/>
              </a:spcBef>
              <a:tabLst>
                <a:tab pos="926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对比空间域的梯度算子、拉普拉斯算子</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频率域滤波</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低通滤波器和高通滤波器举例</a:t>
            </a:r>
          </a:p>
        </p:txBody>
      </p:sp>
      <p:sp>
        <p:nvSpPr>
          <p:cNvPr id="6" name="object 6"/>
          <p:cNvSpPr/>
          <p:nvPr/>
        </p:nvSpPr>
        <p:spPr>
          <a:xfrm>
            <a:off x="4410341" y="1988819"/>
            <a:ext cx="4898897" cy="458800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602371" y="2914650"/>
            <a:ext cx="2160270" cy="158419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834269" y="3634740"/>
            <a:ext cx="791845" cy="359410"/>
          </a:xfrm>
          <a:custGeom>
            <a:avLst/>
            <a:gdLst/>
            <a:ahLst/>
            <a:cxnLst/>
            <a:rect l="l" t="t" r="r" b="b"/>
            <a:pathLst>
              <a:path w="791845" h="359410">
                <a:moveTo>
                  <a:pt x="593598" y="0"/>
                </a:moveTo>
                <a:lnTo>
                  <a:pt x="593598" y="89916"/>
                </a:lnTo>
                <a:lnTo>
                  <a:pt x="0" y="89916"/>
                </a:lnTo>
                <a:lnTo>
                  <a:pt x="0" y="269748"/>
                </a:lnTo>
                <a:lnTo>
                  <a:pt x="593598" y="269748"/>
                </a:lnTo>
                <a:lnTo>
                  <a:pt x="593598" y="358902"/>
                </a:lnTo>
                <a:lnTo>
                  <a:pt x="791718" y="179831"/>
                </a:lnTo>
                <a:lnTo>
                  <a:pt x="593598" y="0"/>
                </a:lnTo>
                <a:close/>
              </a:path>
            </a:pathLst>
          </a:custGeom>
          <a:ln w="9524">
            <a:solidFill>
              <a:srgbClr val="EE2B0A"/>
            </a:solidFill>
          </a:ln>
        </p:spPr>
        <p:txBody>
          <a:bodyPr wrap="square" lIns="0" tIns="0" rIns="0" bIns="0" rtlCol="0"/>
          <a:lstStyle/>
          <a:p>
            <a:endParaRPr/>
          </a:p>
        </p:txBody>
      </p:sp>
      <p:sp>
        <p:nvSpPr>
          <p:cNvPr id="9" name="object 9"/>
          <p:cNvSpPr txBox="1"/>
          <p:nvPr/>
        </p:nvSpPr>
        <p:spPr>
          <a:xfrm>
            <a:off x="6916801" y="1724152"/>
            <a:ext cx="2311400"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低通滤波结果：模糊</a:t>
            </a:r>
            <a:endParaRPr sz="2000">
              <a:latin typeface="新宋体" panose="02010609030101010101" charset="-122"/>
              <a:cs typeface="新宋体" panose="02010609030101010101" charset="-122"/>
            </a:endParaRPr>
          </a:p>
        </p:txBody>
      </p:sp>
      <p:sp>
        <p:nvSpPr>
          <p:cNvPr id="10" name="object 10"/>
          <p:cNvSpPr txBox="1"/>
          <p:nvPr/>
        </p:nvSpPr>
        <p:spPr>
          <a:xfrm>
            <a:off x="7010539" y="5883147"/>
            <a:ext cx="2311400"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高通滤波结果：锐化</a:t>
            </a:r>
            <a:endParaRPr sz="2000">
              <a:latin typeface="新宋体" panose="02010609030101010101" charset="-122"/>
              <a:cs typeface="新宋体" panose="02010609030101010101" charset="-122"/>
            </a:endParaRPr>
          </a:p>
        </p:txBody>
      </p:sp>
      <p:sp>
        <p:nvSpPr>
          <p:cNvPr id="11" name="object 11"/>
          <p:cNvSpPr txBox="1"/>
          <p:nvPr/>
        </p:nvSpPr>
        <p:spPr>
          <a:xfrm>
            <a:off x="2328798" y="2348242"/>
            <a:ext cx="534670" cy="302895"/>
          </a:xfrm>
          <a:prstGeom prst="rect">
            <a:avLst/>
          </a:prstGeom>
        </p:spPr>
        <p:txBody>
          <a:bodyPr vert="horz" wrap="square" lIns="0" tIns="0" rIns="0" bIns="0" rtlCol="0">
            <a:spAutoFit/>
          </a:bodyPr>
          <a:lstStyle/>
          <a:p>
            <a:pPr marL="12700">
              <a:lnSpc>
                <a:spcPts val="2380"/>
              </a:lnSpc>
            </a:pPr>
            <a:r>
              <a:rPr sz="2000" dirty="0">
                <a:solidFill>
                  <a:srgbClr val="EE2B0A"/>
                </a:solidFill>
                <a:latin typeface="新宋体" panose="02010609030101010101" charset="-122"/>
                <a:cs typeface="新宋体" panose="02010609030101010101" charset="-122"/>
              </a:rPr>
              <a:t>原图</a:t>
            </a:r>
            <a:endParaRPr sz="2000">
              <a:latin typeface="新宋体" panose="02010609030101010101" charset="-122"/>
              <a:cs typeface="新宋体" panose="02010609030101010101" charset="-122"/>
            </a:endParaRPr>
          </a:p>
        </p:txBody>
      </p:sp>
      <p:sp>
        <p:nvSpPr>
          <p:cNvPr id="12" name="object 12"/>
          <p:cNvSpPr txBox="1"/>
          <p:nvPr/>
        </p:nvSpPr>
        <p:spPr>
          <a:xfrm>
            <a:off x="4797678" y="1724152"/>
            <a:ext cx="1549400"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低通滤波函数</a:t>
            </a:r>
            <a:endParaRPr sz="2000">
              <a:latin typeface="新宋体" panose="02010609030101010101" charset="-122"/>
              <a:cs typeface="新宋体" panose="02010609030101010101" charset="-122"/>
            </a:endParaRPr>
          </a:p>
        </p:txBody>
      </p:sp>
      <p:sp>
        <p:nvSpPr>
          <p:cNvPr id="13" name="object 13"/>
          <p:cNvSpPr txBox="1"/>
          <p:nvPr/>
        </p:nvSpPr>
        <p:spPr>
          <a:xfrm>
            <a:off x="4870830" y="5875540"/>
            <a:ext cx="1549400"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高通滤波函数</a:t>
            </a:r>
            <a:endParaRPr sz="2000">
              <a:latin typeface="新宋体" panose="02010609030101010101" charset="-122"/>
              <a:cs typeface="新宋体" panose="02010609030101010101" charset="-122"/>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低通滤波器和高通滤波器举例</a:t>
            </a:r>
          </a:p>
        </p:txBody>
      </p:sp>
      <p:sp>
        <p:nvSpPr>
          <p:cNvPr id="6" name="object 6"/>
          <p:cNvSpPr/>
          <p:nvPr/>
        </p:nvSpPr>
        <p:spPr>
          <a:xfrm>
            <a:off x="1602371" y="2455926"/>
            <a:ext cx="2160270" cy="158419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762641" y="3155442"/>
            <a:ext cx="721360" cy="359410"/>
          </a:xfrm>
          <a:custGeom>
            <a:avLst/>
            <a:gdLst/>
            <a:ahLst/>
            <a:cxnLst/>
            <a:rect l="l" t="t" r="r" b="b"/>
            <a:pathLst>
              <a:path w="721360" h="359410">
                <a:moveTo>
                  <a:pt x="540258" y="0"/>
                </a:moveTo>
                <a:lnTo>
                  <a:pt x="540258" y="89916"/>
                </a:lnTo>
                <a:lnTo>
                  <a:pt x="0" y="89916"/>
                </a:lnTo>
                <a:lnTo>
                  <a:pt x="0" y="268986"/>
                </a:lnTo>
                <a:lnTo>
                  <a:pt x="540258" y="268986"/>
                </a:lnTo>
                <a:lnTo>
                  <a:pt x="540258" y="358902"/>
                </a:lnTo>
                <a:lnTo>
                  <a:pt x="720852" y="179832"/>
                </a:lnTo>
                <a:lnTo>
                  <a:pt x="540258" y="0"/>
                </a:lnTo>
                <a:close/>
              </a:path>
            </a:pathLst>
          </a:custGeom>
          <a:ln w="9525">
            <a:solidFill>
              <a:srgbClr val="EE2B0A"/>
            </a:solidFill>
          </a:ln>
        </p:spPr>
        <p:txBody>
          <a:bodyPr wrap="square" lIns="0" tIns="0" rIns="0" bIns="0" rtlCol="0"/>
          <a:lstStyle/>
          <a:p>
            <a:endParaRPr/>
          </a:p>
        </p:txBody>
      </p:sp>
      <p:sp>
        <p:nvSpPr>
          <p:cNvPr id="8" name="object 8"/>
          <p:cNvSpPr txBox="1"/>
          <p:nvPr/>
        </p:nvSpPr>
        <p:spPr>
          <a:xfrm>
            <a:off x="2328798" y="1817370"/>
            <a:ext cx="635000" cy="360680"/>
          </a:xfrm>
          <a:prstGeom prst="rect">
            <a:avLst/>
          </a:prstGeom>
        </p:spPr>
        <p:txBody>
          <a:bodyPr vert="horz" wrap="square" lIns="0" tIns="0" rIns="0" bIns="0" rtlCol="0">
            <a:spAutoFit/>
          </a:bodyPr>
          <a:lstStyle/>
          <a:p>
            <a:pPr marL="12700">
              <a:lnSpc>
                <a:spcPts val="2835"/>
              </a:lnSpc>
            </a:pPr>
            <a:r>
              <a:rPr sz="2400" dirty="0">
                <a:solidFill>
                  <a:srgbClr val="EE2B0A"/>
                </a:solidFill>
                <a:latin typeface="新宋体" panose="02010609030101010101" charset="-122"/>
                <a:cs typeface="新宋体" panose="02010609030101010101" charset="-122"/>
              </a:rPr>
              <a:t>原图</a:t>
            </a:r>
            <a:endParaRPr sz="2400">
              <a:latin typeface="新宋体" panose="02010609030101010101" charset="-122"/>
              <a:cs typeface="新宋体" panose="02010609030101010101" charset="-122"/>
            </a:endParaRPr>
          </a:p>
        </p:txBody>
      </p:sp>
      <p:sp>
        <p:nvSpPr>
          <p:cNvPr id="9" name="object 9"/>
          <p:cNvSpPr/>
          <p:nvPr/>
        </p:nvSpPr>
        <p:spPr>
          <a:xfrm>
            <a:off x="4483493" y="2435352"/>
            <a:ext cx="2160270" cy="1639823"/>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4636896" y="1840991"/>
            <a:ext cx="1854200" cy="360680"/>
          </a:xfrm>
          <a:prstGeom prst="rect">
            <a:avLst/>
          </a:prstGeom>
        </p:spPr>
        <p:txBody>
          <a:bodyPr vert="horz" wrap="square" lIns="0" tIns="0" rIns="0" bIns="0" rtlCol="0">
            <a:spAutoFit/>
          </a:bodyPr>
          <a:lstStyle/>
          <a:p>
            <a:pPr marL="12700">
              <a:lnSpc>
                <a:spcPts val="2840"/>
              </a:lnSpc>
            </a:pPr>
            <a:r>
              <a:rPr sz="2400" dirty="0">
                <a:solidFill>
                  <a:srgbClr val="EE2B0A"/>
                </a:solidFill>
                <a:latin typeface="新宋体" panose="02010609030101010101" charset="-122"/>
                <a:cs typeface="新宋体" panose="02010609030101010101" charset="-122"/>
              </a:rPr>
              <a:t>高通滤波结果</a:t>
            </a:r>
            <a:endParaRPr sz="2400">
              <a:latin typeface="新宋体" panose="02010609030101010101" charset="-122"/>
              <a:cs typeface="新宋体" panose="02010609030101010101" charset="-122"/>
            </a:endParaRPr>
          </a:p>
        </p:txBody>
      </p:sp>
      <p:sp>
        <p:nvSpPr>
          <p:cNvPr id="11" name="object 11"/>
          <p:cNvSpPr/>
          <p:nvPr/>
        </p:nvSpPr>
        <p:spPr>
          <a:xfrm>
            <a:off x="7291451" y="2435351"/>
            <a:ext cx="2160270" cy="1584197"/>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7082155" y="1840991"/>
            <a:ext cx="2463800" cy="360680"/>
          </a:xfrm>
          <a:prstGeom prst="rect">
            <a:avLst/>
          </a:prstGeom>
        </p:spPr>
        <p:txBody>
          <a:bodyPr vert="horz" wrap="square" lIns="0" tIns="0" rIns="0" bIns="0" rtlCol="0">
            <a:spAutoFit/>
          </a:bodyPr>
          <a:lstStyle/>
          <a:p>
            <a:pPr marL="12700">
              <a:lnSpc>
                <a:spcPts val="2840"/>
              </a:lnSpc>
            </a:pPr>
            <a:r>
              <a:rPr sz="2400" dirty="0">
                <a:solidFill>
                  <a:srgbClr val="EE2B0A"/>
                </a:solidFill>
                <a:latin typeface="新宋体" panose="02010609030101010101" charset="-122"/>
                <a:cs typeface="新宋体" panose="02010609030101010101" charset="-122"/>
              </a:rPr>
              <a:t>高通滤波改进结果</a:t>
            </a:r>
            <a:endParaRPr sz="2400">
              <a:latin typeface="新宋体" panose="02010609030101010101" charset="-122"/>
              <a:cs typeface="新宋体" panose="02010609030101010101" charset="-122"/>
            </a:endParaRPr>
          </a:p>
        </p:txBody>
      </p:sp>
      <p:sp>
        <p:nvSpPr>
          <p:cNvPr id="13" name="object 13"/>
          <p:cNvSpPr/>
          <p:nvPr/>
        </p:nvSpPr>
        <p:spPr>
          <a:xfrm>
            <a:off x="6642227" y="3153917"/>
            <a:ext cx="647700" cy="359410"/>
          </a:xfrm>
          <a:custGeom>
            <a:avLst/>
            <a:gdLst/>
            <a:ahLst/>
            <a:cxnLst/>
            <a:rect l="l" t="t" r="r" b="b"/>
            <a:pathLst>
              <a:path w="647700" h="359410">
                <a:moveTo>
                  <a:pt x="485394" y="0"/>
                </a:moveTo>
                <a:lnTo>
                  <a:pt x="485394" y="89916"/>
                </a:lnTo>
                <a:lnTo>
                  <a:pt x="0" y="89916"/>
                </a:lnTo>
                <a:lnTo>
                  <a:pt x="0" y="268986"/>
                </a:lnTo>
                <a:lnTo>
                  <a:pt x="485394" y="268986"/>
                </a:lnTo>
                <a:lnTo>
                  <a:pt x="485394" y="358902"/>
                </a:lnTo>
                <a:lnTo>
                  <a:pt x="647700" y="179832"/>
                </a:lnTo>
                <a:lnTo>
                  <a:pt x="485394" y="0"/>
                </a:lnTo>
                <a:close/>
              </a:path>
            </a:pathLst>
          </a:custGeom>
          <a:ln w="9525">
            <a:solidFill>
              <a:srgbClr val="EE2B0A"/>
            </a:solidFill>
          </a:ln>
        </p:spPr>
        <p:txBody>
          <a:bodyPr wrap="square" lIns="0" tIns="0" rIns="0" bIns="0" rtlCol="0"/>
          <a:lstStyle/>
          <a:p>
            <a:endParaRPr/>
          </a:p>
        </p:txBody>
      </p:sp>
      <p:sp>
        <p:nvSpPr>
          <p:cNvPr id="14" name="object 14"/>
          <p:cNvSpPr txBox="1"/>
          <p:nvPr/>
        </p:nvSpPr>
        <p:spPr>
          <a:xfrm>
            <a:off x="1897507" y="4454326"/>
            <a:ext cx="7513320" cy="2358390"/>
          </a:xfrm>
          <a:prstGeom prst="rect">
            <a:avLst/>
          </a:prstGeom>
        </p:spPr>
        <p:txBody>
          <a:bodyPr vert="horz" wrap="square" lIns="0" tIns="0" rIns="0" bIns="0" rtlCol="0">
            <a:spAutoFit/>
          </a:bodyPr>
          <a:lstStyle/>
          <a:p>
            <a:pPr marL="12700" marR="138430" indent="-635">
              <a:lnSpc>
                <a:spcPct val="102000"/>
              </a:lnSpc>
              <a:tabLst>
                <a:tab pos="4349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因为F(0,0)已被设置为0，所以几乎没有平滑 的灰度级细节，且图像较暗</a:t>
            </a:r>
            <a:endParaRPr sz="2800">
              <a:latin typeface="新宋体" panose="02010609030101010101" charset="-122"/>
              <a:cs typeface="新宋体" panose="02010609030101010101" charset="-122"/>
            </a:endParaRPr>
          </a:p>
          <a:p>
            <a:pPr marL="12700" marR="508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在滤波器中加入常量，以使F(0,0)不被完全消 除，如图所示，对滤波器加上一个滤波器高度一 半的常数加以改进（高频加强）</a:t>
            </a:r>
            <a:endParaRPr sz="2800">
              <a:latin typeface="新宋体" panose="02010609030101010101" charset="-122"/>
              <a:cs typeface="新宋体" panose="02010609030101010101" charset="-122"/>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59865"/>
            <a:ext cx="7694930" cy="263271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频率域滤波</a:t>
            </a:r>
            <a:endParaRPr sz="3200" dirty="0">
              <a:latin typeface="新宋体" panose="02010609030101010101" charset="-122"/>
              <a:cs typeface="新宋体" panose="02010609030101010101" charset="-122"/>
            </a:endParaRPr>
          </a:p>
          <a:p>
            <a:pPr marL="12700">
              <a:lnSpc>
                <a:spcPct val="100000"/>
              </a:lnSpc>
              <a:spcBef>
                <a:spcPts val="2360"/>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空间域滤波和频率域滤波之间的对应关系</a:t>
            </a:r>
            <a:endParaRPr sz="2800" dirty="0">
              <a:latin typeface="新宋体" panose="02010609030101010101" charset="-122"/>
              <a:cs typeface="新宋体" panose="02010609030101010101" charset="-122"/>
            </a:endParaRPr>
          </a:p>
          <a:p>
            <a:pPr marL="927100" marR="508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大小为M×N的两个函数f(x,y)和h(x,y)的离 散卷积表示为f(x,y)*h(x,y)，定义为</a:t>
            </a:r>
            <a:endParaRPr sz="2800" dirty="0">
              <a:latin typeface="新宋体" panose="02010609030101010101" charset="-122"/>
              <a:cs typeface="新宋体" panose="02010609030101010101" charset="-122"/>
            </a:endParaRPr>
          </a:p>
          <a:p>
            <a:pPr marL="538480" algn="ctr">
              <a:lnSpc>
                <a:spcPct val="100000"/>
              </a:lnSpc>
              <a:spcBef>
                <a:spcPts val="980"/>
              </a:spcBef>
            </a:pPr>
            <a:r>
              <a:rPr sz="1400" i="1" spc="40" dirty="0">
                <a:latin typeface="Times New Roman" panose="02020603050405020304"/>
                <a:cs typeface="Times New Roman" panose="02020603050405020304"/>
              </a:rPr>
              <a:t>M</a:t>
            </a:r>
            <a:r>
              <a:rPr sz="1400" spc="-195" dirty="0">
                <a:latin typeface="Symbol" panose="05050102010706020507"/>
                <a:cs typeface="Symbol" panose="05050102010706020507"/>
              </a:rPr>
              <a:t></a:t>
            </a:r>
            <a:r>
              <a:rPr sz="1400" spc="35" dirty="0">
                <a:latin typeface="Times New Roman" panose="02020603050405020304"/>
                <a:cs typeface="Times New Roman" panose="02020603050405020304"/>
              </a:rPr>
              <a:t>1</a:t>
            </a:r>
            <a:r>
              <a:rPr sz="1400" i="1" spc="20" dirty="0">
                <a:latin typeface="Times New Roman" panose="02020603050405020304"/>
                <a:cs typeface="Times New Roman" panose="02020603050405020304"/>
              </a:rPr>
              <a:t>N</a:t>
            </a:r>
            <a:r>
              <a:rPr sz="1400" spc="-195" dirty="0">
                <a:latin typeface="Symbol" panose="05050102010706020507"/>
                <a:cs typeface="Symbol" panose="05050102010706020507"/>
              </a:rPr>
              <a:t></a:t>
            </a:r>
            <a:r>
              <a:rPr sz="1400" dirty="0">
                <a:latin typeface="Times New Roman" panose="02020603050405020304"/>
                <a:cs typeface="Times New Roman" panose="02020603050405020304"/>
              </a:rPr>
              <a:t>1</a:t>
            </a:r>
          </a:p>
        </p:txBody>
      </p:sp>
      <p:sp>
        <p:nvSpPr>
          <p:cNvPr id="6" name="object 6"/>
          <p:cNvSpPr txBox="1"/>
          <p:nvPr/>
        </p:nvSpPr>
        <p:spPr>
          <a:xfrm>
            <a:off x="5093373" y="3841241"/>
            <a:ext cx="1070610" cy="352425"/>
          </a:xfrm>
          <a:prstGeom prst="rect">
            <a:avLst/>
          </a:prstGeom>
        </p:spPr>
        <p:txBody>
          <a:bodyPr vert="horz" wrap="square" lIns="0" tIns="0" rIns="0" bIns="0" rtlCol="0">
            <a:spAutoFit/>
          </a:bodyPr>
          <a:lstStyle/>
          <a:p>
            <a:pPr marL="12700">
              <a:lnSpc>
                <a:spcPts val="2775"/>
              </a:lnSpc>
            </a:pPr>
            <a:r>
              <a:rPr sz="3600" i="1" baseline="9000" dirty="0">
                <a:latin typeface="Times New Roman" panose="02020603050405020304"/>
                <a:cs typeface="Times New Roman" panose="02020603050405020304"/>
              </a:rPr>
              <a:t>M</a:t>
            </a:r>
            <a:r>
              <a:rPr sz="3600" i="1" spc="135" baseline="9000" dirty="0">
                <a:latin typeface="Times New Roman" panose="02020603050405020304"/>
                <a:cs typeface="Times New Roman" panose="02020603050405020304"/>
              </a:rPr>
              <a:t>N</a:t>
            </a:r>
            <a:r>
              <a:rPr sz="1400" i="1" spc="-105" dirty="0">
                <a:latin typeface="Times New Roman" panose="02020603050405020304"/>
                <a:cs typeface="Times New Roman" panose="02020603050405020304"/>
              </a:rPr>
              <a:t>m</a:t>
            </a:r>
            <a:r>
              <a:rPr sz="1400" spc="-85" dirty="0">
                <a:latin typeface="Symbol" panose="05050102010706020507"/>
                <a:cs typeface="Symbol" panose="05050102010706020507"/>
              </a:rPr>
              <a:t></a:t>
            </a:r>
            <a:r>
              <a:rPr sz="1400" dirty="0">
                <a:latin typeface="Times New Roman" panose="02020603050405020304"/>
                <a:cs typeface="Times New Roman" panose="02020603050405020304"/>
              </a:rPr>
              <a:t>0</a:t>
            </a:r>
            <a:r>
              <a:rPr sz="1400" spc="-140" dirty="0">
                <a:latin typeface="Times New Roman" panose="02020603050405020304"/>
                <a:cs typeface="Times New Roman" panose="02020603050405020304"/>
              </a:rPr>
              <a:t> </a:t>
            </a:r>
            <a:r>
              <a:rPr sz="1400" i="1" spc="-50" dirty="0">
                <a:latin typeface="Times New Roman" panose="02020603050405020304"/>
                <a:cs typeface="Times New Roman" panose="02020603050405020304"/>
              </a:rPr>
              <a:t>n</a:t>
            </a:r>
            <a:r>
              <a:rPr sz="1400" spc="-85" dirty="0">
                <a:latin typeface="Symbol" panose="05050102010706020507"/>
                <a:cs typeface="Symbol" panose="05050102010706020507"/>
              </a:rPr>
              <a:t></a:t>
            </a:r>
            <a:r>
              <a:rPr sz="1400" dirty="0">
                <a:latin typeface="Times New Roman" panose="02020603050405020304"/>
                <a:cs typeface="Times New Roman" panose="02020603050405020304"/>
              </a:rPr>
              <a:t>0</a:t>
            </a:r>
            <a:endParaRPr sz="1400">
              <a:latin typeface="Times New Roman" panose="02020603050405020304"/>
              <a:cs typeface="Times New Roman" panose="02020603050405020304"/>
            </a:endParaRPr>
          </a:p>
        </p:txBody>
      </p:sp>
      <p:sp>
        <p:nvSpPr>
          <p:cNvPr id="7" name="object 7"/>
          <p:cNvSpPr txBox="1"/>
          <p:nvPr/>
        </p:nvSpPr>
        <p:spPr>
          <a:xfrm>
            <a:off x="3332416" y="3397758"/>
            <a:ext cx="5026660" cy="622300"/>
          </a:xfrm>
          <a:prstGeom prst="rect">
            <a:avLst/>
          </a:prstGeom>
        </p:spPr>
        <p:txBody>
          <a:bodyPr vert="horz" wrap="square" lIns="0" tIns="0" rIns="0" bIns="0" rtlCol="0">
            <a:spAutoFit/>
          </a:bodyPr>
          <a:lstStyle/>
          <a:p>
            <a:pPr marL="12700">
              <a:lnSpc>
                <a:spcPct val="100000"/>
              </a:lnSpc>
              <a:tabLst>
                <a:tab pos="2188845" algn="l"/>
              </a:tabLst>
            </a:pPr>
            <a:r>
              <a:rPr sz="2400" i="1" dirty="0">
                <a:latin typeface="Times New Roman" panose="02020603050405020304"/>
                <a:cs typeface="Times New Roman" panose="02020603050405020304"/>
              </a:rPr>
              <a:t>f</a:t>
            </a:r>
            <a:r>
              <a:rPr sz="2400" i="1" spc="-250" dirty="0">
                <a:latin typeface="Times New Roman" panose="02020603050405020304"/>
                <a:cs typeface="Times New Roman" panose="02020603050405020304"/>
              </a:rPr>
              <a:t> </a:t>
            </a:r>
            <a:r>
              <a:rPr sz="3150" spc="-340" dirty="0">
                <a:latin typeface="Symbol" panose="05050102010706020507"/>
                <a:cs typeface="Symbol" panose="05050102010706020507"/>
              </a:rPr>
              <a:t></a:t>
            </a:r>
            <a:r>
              <a:rPr sz="2400" i="1" spc="-170"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265" dirty="0">
                <a:latin typeface="Times New Roman" panose="02020603050405020304"/>
                <a:cs typeface="Times New Roman" panose="02020603050405020304"/>
              </a:rPr>
              <a:t> </a:t>
            </a:r>
            <a:r>
              <a:rPr sz="2400" i="1" spc="-40" dirty="0">
                <a:latin typeface="Times New Roman" panose="02020603050405020304"/>
                <a:cs typeface="Times New Roman" panose="02020603050405020304"/>
              </a:rPr>
              <a:t>y</a:t>
            </a:r>
            <a:r>
              <a:rPr sz="3150" spc="-320" dirty="0">
                <a:latin typeface="Symbol" panose="05050102010706020507"/>
                <a:cs typeface="Symbol" panose="05050102010706020507"/>
              </a:rPr>
              <a:t></a:t>
            </a:r>
            <a:r>
              <a:rPr sz="2400" spc="40" dirty="0">
                <a:latin typeface="Symbol" panose="05050102010706020507"/>
                <a:cs typeface="Symbol" panose="05050102010706020507"/>
              </a:rPr>
              <a:t></a:t>
            </a:r>
            <a:r>
              <a:rPr sz="2400" i="1" spc="-185" dirty="0">
                <a:latin typeface="Times New Roman" panose="02020603050405020304"/>
                <a:cs typeface="Times New Roman" panose="02020603050405020304"/>
              </a:rPr>
              <a:t>h</a:t>
            </a:r>
            <a:r>
              <a:rPr sz="3150" spc="-340" dirty="0">
                <a:latin typeface="Symbol" panose="05050102010706020507"/>
                <a:cs typeface="Symbol" panose="05050102010706020507"/>
              </a:rPr>
              <a:t></a:t>
            </a:r>
            <a:r>
              <a:rPr sz="2400" i="1" spc="-170"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265" dirty="0">
                <a:latin typeface="Times New Roman" panose="02020603050405020304"/>
                <a:cs typeface="Times New Roman" panose="02020603050405020304"/>
              </a:rPr>
              <a:t> </a:t>
            </a:r>
            <a:r>
              <a:rPr sz="2400" i="1" spc="-40" dirty="0">
                <a:latin typeface="Times New Roman" panose="02020603050405020304"/>
                <a:cs typeface="Times New Roman" panose="02020603050405020304"/>
              </a:rPr>
              <a:t>y</a:t>
            </a:r>
            <a:r>
              <a:rPr sz="3150" spc="-105" dirty="0">
                <a:latin typeface="Symbol" panose="05050102010706020507"/>
                <a:cs typeface="Symbol" panose="05050102010706020507"/>
              </a:rPr>
              <a:t></a:t>
            </a:r>
            <a:r>
              <a:rPr sz="2400" spc="265" dirty="0">
                <a:latin typeface="Symbol" panose="05050102010706020507"/>
                <a:cs typeface="Symbol" panose="05050102010706020507"/>
              </a:rPr>
              <a:t></a:t>
            </a:r>
            <a:r>
              <a:rPr sz="3600" u="sng" baseline="35000" dirty="0">
                <a:latin typeface="Times New Roman" panose="02020603050405020304"/>
                <a:cs typeface="Times New Roman" panose="02020603050405020304"/>
              </a:rPr>
              <a:t> </a:t>
            </a:r>
            <a:r>
              <a:rPr sz="3600" u="sng" spc="30" baseline="35000" dirty="0">
                <a:latin typeface="Times New Roman" panose="02020603050405020304"/>
                <a:cs typeface="Times New Roman" panose="02020603050405020304"/>
              </a:rPr>
              <a:t> </a:t>
            </a:r>
            <a:r>
              <a:rPr sz="3600" u="sng" baseline="35000" dirty="0">
                <a:latin typeface="Times New Roman" panose="02020603050405020304"/>
                <a:cs typeface="Times New Roman" panose="02020603050405020304"/>
              </a:rPr>
              <a:t>1	</a:t>
            </a:r>
            <a:r>
              <a:rPr sz="3600" spc="-247" baseline="35000" dirty="0">
                <a:latin typeface="Times New Roman" panose="02020603050405020304"/>
                <a:cs typeface="Times New Roman" panose="02020603050405020304"/>
              </a:rPr>
              <a:t> </a:t>
            </a:r>
            <a:r>
              <a:rPr sz="5400" spc="-292" baseline="-8000" dirty="0">
                <a:latin typeface="Symbol" panose="05050102010706020507"/>
                <a:cs typeface="Symbol" panose="05050102010706020507"/>
              </a:rPr>
              <a:t></a:t>
            </a:r>
            <a:r>
              <a:rPr sz="5400" spc="292" baseline="-8000" dirty="0">
                <a:latin typeface="Symbol" panose="05050102010706020507"/>
                <a:cs typeface="Symbol" panose="05050102010706020507"/>
              </a:rPr>
              <a:t></a:t>
            </a:r>
            <a:r>
              <a:rPr sz="2400" i="1" dirty="0">
                <a:latin typeface="Times New Roman" panose="02020603050405020304"/>
                <a:cs typeface="Times New Roman" panose="02020603050405020304"/>
              </a:rPr>
              <a:t>f</a:t>
            </a:r>
            <a:r>
              <a:rPr sz="2400" i="1" spc="-250" dirty="0">
                <a:latin typeface="Times New Roman" panose="02020603050405020304"/>
                <a:cs typeface="Times New Roman" panose="02020603050405020304"/>
              </a:rPr>
              <a:t> </a:t>
            </a:r>
            <a:r>
              <a:rPr sz="3150" spc="-434" dirty="0">
                <a:latin typeface="Symbol" panose="05050102010706020507"/>
                <a:cs typeface="Symbol" panose="05050102010706020507"/>
              </a:rPr>
              <a:t></a:t>
            </a:r>
            <a:r>
              <a:rPr sz="2400" i="1" spc="-300" dirty="0">
                <a:latin typeface="Times New Roman" panose="02020603050405020304"/>
                <a:cs typeface="Times New Roman" panose="02020603050405020304"/>
              </a:rPr>
              <a:t>m</a:t>
            </a:r>
            <a:r>
              <a:rPr sz="2400" spc="140" dirty="0">
                <a:latin typeface="Times New Roman" panose="02020603050405020304"/>
                <a:cs typeface="Times New Roman" panose="02020603050405020304"/>
              </a:rPr>
              <a:t>,</a:t>
            </a:r>
            <a:r>
              <a:rPr sz="2400" i="1" spc="-114" dirty="0">
                <a:latin typeface="Times New Roman" panose="02020603050405020304"/>
                <a:cs typeface="Times New Roman" panose="02020603050405020304"/>
              </a:rPr>
              <a:t>n</a:t>
            </a:r>
            <a:r>
              <a:rPr sz="3150" spc="-509" dirty="0">
                <a:latin typeface="Symbol" panose="05050102010706020507"/>
                <a:cs typeface="Symbol" panose="05050102010706020507"/>
              </a:rPr>
              <a:t></a:t>
            </a:r>
            <a:r>
              <a:rPr sz="2400" i="1" spc="-180" dirty="0">
                <a:latin typeface="Times New Roman" panose="02020603050405020304"/>
                <a:cs typeface="Times New Roman" panose="02020603050405020304"/>
              </a:rPr>
              <a:t>h</a:t>
            </a:r>
            <a:r>
              <a:rPr sz="3150" spc="-335" dirty="0">
                <a:latin typeface="Symbol" panose="05050102010706020507"/>
                <a:cs typeface="Symbol" panose="05050102010706020507"/>
              </a:rPr>
              <a:t></a:t>
            </a:r>
            <a:r>
              <a:rPr sz="2400" i="1" spc="175" dirty="0">
                <a:latin typeface="Times New Roman" panose="02020603050405020304"/>
                <a:cs typeface="Times New Roman" panose="02020603050405020304"/>
              </a:rPr>
              <a:t>x</a:t>
            </a:r>
            <a:r>
              <a:rPr sz="2400" spc="110" dirty="0">
                <a:latin typeface="Symbol" panose="05050102010706020507"/>
                <a:cs typeface="Symbol" panose="05050102010706020507"/>
              </a:rPr>
              <a:t></a:t>
            </a:r>
            <a:r>
              <a:rPr sz="2400" i="1" spc="-305" dirty="0">
                <a:latin typeface="Times New Roman" panose="02020603050405020304"/>
                <a:cs typeface="Times New Roman" panose="02020603050405020304"/>
              </a:rPr>
              <a:t>m</a:t>
            </a:r>
            <a:r>
              <a:rPr sz="2400" dirty="0">
                <a:latin typeface="Times New Roman" panose="02020603050405020304"/>
                <a:cs typeface="Times New Roman" panose="02020603050405020304"/>
              </a:rPr>
              <a:t>,</a:t>
            </a:r>
            <a:r>
              <a:rPr sz="2400" spc="-270"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y</a:t>
            </a:r>
            <a:r>
              <a:rPr sz="2400" i="1" spc="-390" dirty="0">
                <a:latin typeface="Times New Roman" panose="02020603050405020304"/>
                <a:cs typeface="Times New Roman" panose="02020603050405020304"/>
              </a:rPr>
              <a:t> </a:t>
            </a:r>
            <a:r>
              <a:rPr sz="2400" spc="110" dirty="0">
                <a:latin typeface="Symbol" panose="05050102010706020507"/>
                <a:cs typeface="Symbol" panose="05050102010706020507"/>
              </a:rPr>
              <a:t></a:t>
            </a:r>
            <a:r>
              <a:rPr sz="2400" i="1" spc="-114" dirty="0">
                <a:latin typeface="Times New Roman" panose="02020603050405020304"/>
                <a:cs typeface="Times New Roman" panose="02020603050405020304"/>
              </a:rPr>
              <a:t>n</a:t>
            </a:r>
            <a:r>
              <a:rPr sz="3150" spc="-400" dirty="0">
                <a:latin typeface="Symbol" panose="05050102010706020507"/>
                <a:cs typeface="Symbol" panose="05050102010706020507"/>
              </a:rPr>
              <a:t></a:t>
            </a:r>
            <a:endParaRPr sz="3150">
              <a:latin typeface="Symbol" panose="05050102010706020507"/>
              <a:cs typeface="Symbol" panose="05050102010706020507"/>
            </a:endParaRPr>
          </a:p>
        </p:txBody>
      </p:sp>
      <p:sp>
        <p:nvSpPr>
          <p:cNvPr id="8" name="object 8"/>
          <p:cNvSpPr txBox="1"/>
          <p:nvPr/>
        </p:nvSpPr>
        <p:spPr>
          <a:xfrm>
            <a:off x="4871592" y="5673852"/>
            <a:ext cx="516255" cy="241300"/>
          </a:xfrm>
          <a:prstGeom prst="rect">
            <a:avLst/>
          </a:prstGeom>
        </p:spPr>
        <p:txBody>
          <a:bodyPr vert="horz" wrap="square" lIns="0" tIns="0" rIns="0" bIns="0" rtlCol="0">
            <a:spAutoFit/>
          </a:bodyPr>
          <a:lstStyle/>
          <a:p>
            <a:pPr marL="12700">
              <a:lnSpc>
                <a:spcPct val="100000"/>
              </a:lnSpc>
              <a:tabLst>
                <a:tab pos="406400" algn="l"/>
              </a:tabLst>
            </a:pPr>
            <a:r>
              <a:rPr sz="1500" i="1" spc="5" dirty="0">
                <a:latin typeface="Times New Roman" panose="02020603050405020304"/>
                <a:cs typeface="Times New Roman" panose="02020603050405020304"/>
              </a:rPr>
              <a:t>a	b</a:t>
            </a:r>
            <a:endParaRPr sz="1500">
              <a:latin typeface="Times New Roman" panose="02020603050405020304"/>
              <a:cs typeface="Times New Roman" panose="02020603050405020304"/>
            </a:endParaRPr>
          </a:p>
        </p:txBody>
      </p:sp>
      <p:sp>
        <p:nvSpPr>
          <p:cNvPr id="9" name="object 9"/>
          <p:cNvSpPr txBox="1"/>
          <p:nvPr/>
        </p:nvSpPr>
        <p:spPr>
          <a:xfrm>
            <a:off x="2211451" y="4739894"/>
            <a:ext cx="6704330" cy="1827530"/>
          </a:xfrm>
          <a:prstGeom prst="rect">
            <a:avLst/>
          </a:prstGeom>
        </p:spPr>
        <p:txBody>
          <a:bodyPr vert="horz" wrap="square" lIns="0" tIns="0" rIns="0" bIns="0" rtlCol="0">
            <a:spAutoFit/>
          </a:bodyPr>
          <a:lstStyle/>
          <a:p>
            <a:pPr marL="469900" marR="5080" indent="-4572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对比空间域滤波：在M×N的图像f上，用 m×n的滤波器进行线性滤波</a:t>
            </a:r>
            <a:endParaRPr sz="2800">
              <a:latin typeface="新宋体" panose="02010609030101010101" charset="-122"/>
              <a:cs typeface="新宋体" panose="02010609030101010101" charset="-122"/>
            </a:endParaRPr>
          </a:p>
          <a:p>
            <a:pPr marL="1395730">
              <a:lnSpc>
                <a:spcPct val="100000"/>
              </a:lnSpc>
              <a:spcBef>
                <a:spcPts val="870"/>
              </a:spcBef>
            </a:pPr>
            <a:r>
              <a:rPr sz="2600" i="1" spc="95" dirty="0">
                <a:latin typeface="Times New Roman" panose="02020603050405020304"/>
                <a:cs typeface="Times New Roman" panose="02020603050405020304"/>
              </a:rPr>
              <a:t>g</a:t>
            </a:r>
            <a:r>
              <a:rPr sz="3400" spc="-270" dirty="0">
                <a:latin typeface="Symbol" panose="05050102010706020507"/>
                <a:cs typeface="Symbol" panose="05050102010706020507"/>
              </a:rPr>
              <a:t></a:t>
            </a:r>
            <a:r>
              <a:rPr sz="2600" i="1" spc="-55" dirty="0">
                <a:latin typeface="Times New Roman" panose="02020603050405020304"/>
                <a:cs typeface="Times New Roman" panose="02020603050405020304"/>
              </a:rPr>
              <a:t>x</a:t>
            </a:r>
            <a:r>
              <a:rPr sz="2600" dirty="0">
                <a:latin typeface="Times New Roman" panose="02020603050405020304"/>
                <a:cs typeface="Times New Roman" panose="02020603050405020304"/>
              </a:rPr>
              <a:t>,</a:t>
            </a:r>
            <a:r>
              <a:rPr sz="2600" spc="-170" dirty="0">
                <a:latin typeface="Times New Roman" panose="02020603050405020304"/>
                <a:cs typeface="Times New Roman" panose="02020603050405020304"/>
              </a:rPr>
              <a:t> </a:t>
            </a:r>
            <a:r>
              <a:rPr sz="2600" i="1" spc="95" dirty="0">
                <a:latin typeface="Times New Roman" panose="02020603050405020304"/>
                <a:cs typeface="Times New Roman" panose="02020603050405020304"/>
              </a:rPr>
              <a:t>y</a:t>
            </a:r>
            <a:r>
              <a:rPr sz="3400" spc="-340" dirty="0">
                <a:latin typeface="Symbol" panose="05050102010706020507"/>
                <a:cs typeface="Symbol" panose="05050102010706020507"/>
              </a:rPr>
              <a:t></a:t>
            </a:r>
            <a:r>
              <a:rPr sz="3400" spc="-484" dirty="0">
                <a:latin typeface="Times New Roman" panose="02020603050405020304"/>
                <a:cs typeface="Times New Roman" panose="02020603050405020304"/>
              </a:rPr>
              <a:t> </a:t>
            </a:r>
            <a:r>
              <a:rPr sz="2600" dirty="0">
                <a:latin typeface="Symbol" panose="05050102010706020507"/>
                <a:cs typeface="Symbol" panose="05050102010706020507"/>
              </a:rPr>
              <a:t></a:t>
            </a:r>
            <a:r>
              <a:rPr sz="2600" spc="120" dirty="0">
                <a:latin typeface="Times New Roman" panose="02020603050405020304"/>
                <a:cs typeface="Times New Roman" panose="02020603050405020304"/>
              </a:rPr>
              <a:t> </a:t>
            </a:r>
            <a:r>
              <a:rPr sz="5850" spc="494" baseline="-9000" dirty="0">
                <a:latin typeface="Symbol" panose="05050102010706020507"/>
                <a:cs typeface="Symbol" panose="05050102010706020507"/>
              </a:rPr>
              <a:t></a:t>
            </a:r>
            <a:r>
              <a:rPr sz="5850" spc="254" baseline="-9000" dirty="0">
                <a:latin typeface="Symbol" panose="05050102010706020507"/>
                <a:cs typeface="Symbol" panose="05050102010706020507"/>
              </a:rPr>
              <a:t></a:t>
            </a:r>
            <a:r>
              <a:rPr sz="2600" i="1" spc="-155" dirty="0">
                <a:latin typeface="Times New Roman" panose="02020603050405020304"/>
                <a:cs typeface="Times New Roman" panose="02020603050405020304"/>
              </a:rPr>
              <a:t>w</a:t>
            </a:r>
            <a:r>
              <a:rPr sz="3400" spc="-340" dirty="0">
                <a:latin typeface="Symbol" panose="05050102010706020507"/>
                <a:cs typeface="Symbol" panose="05050102010706020507"/>
              </a:rPr>
              <a:t></a:t>
            </a:r>
            <a:r>
              <a:rPr sz="2600" i="1" spc="-30" dirty="0">
                <a:latin typeface="Times New Roman" panose="02020603050405020304"/>
                <a:cs typeface="Times New Roman" panose="02020603050405020304"/>
              </a:rPr>
              <a:t>s</a:t>
            </a:r>
            <a:r>
              <a:rPr sz="2600" spc="180" dirty="0">
                <a:latin typeface="Times New Roman" panose="02020603050405020304"/>
                <a:cs typeface="Times New Roman" panose="02020603050405020304"/>
              </a:rPr>
              <a:t>,</a:t>
            </a:r>
            <a:r>
              <a:rPr sz="2600" i="1" spc="185" dirty="0">
                <a:latin typeface="Times New Roman" panose="02020603050405020304"/>
                <a:cs typeface="Times New Roman" panose="02020603050405020304"/>
              </a:rPr>
              <a:t>t</a:t>
            </a:r>
            <a:r>
              <a:rPr sz="3400" spc="-340" dirty="0">
                <a:latin typeface="Symbol" panose="05050102010706020507"/>
                <a:cs typeface="Symbol" panose="05050102010706020507"/>
              </a:rPr>
              <a:t></a:t>
            </a:r>
            <a:r>
              <a:rPr sz="3400" spc="-520" dirty="0">
                <a:latin typeface="Times New Roman" panose="02020603050405020304"/>
                <a:cs typeface="Times New Roman" panose="02020603050405020304"/>
              </a:rPr>
              <a:t> </a:t>
            </a:r>
            <a:r>
              <a:rPr sz="2600" i="1" dirty="0">
                <a:latin typeface="Times New Roman" panose="02020603050405020304"/>
                <a:cs typeface="Times New Roman" panose="02020603050405020304"/>
              </a:rPr>
              <a:t>f</a:t>
            </a:r>
            <a:r>
              <a:rPr sz="2600" i="1" spc="-135" dirty="0">
                <a:latin typeface="Times New Roman" panose="02020603050405020304"/>
                <a:cs typeface="Times New Roman" panose="02020603050405020304"/>
              </a:rPr>
              <a:t> </a:t>
            </a:r>
            <a:r>
              <a:rPr sz="3400" spc="-260" dirty="0">
                <a:latin typeface="Symbol" panose="05050102010706020507"/>
                <a:cs typeface="Symbol" panose="05050102010706020507"/>
              </a:rPr>
              <a:t></a:t>
            </a:r>
            <a:r>
              <a:rPr sz="2600" i="1" dirty="0">
                <a:latin typeface="Times New Roman" panose="02020603050405020304"/>
                <a:cs typeface="Times New Roman" panose="02020603050405020304"/>
              </a:rPr>
              <a:t>x</a:t>
            </a:r>
            <a:r>
              <a:rPr sz="2600" i="1" spc="-295" dirty="0">
                <a:latin typeface="Times New Roman" panose="02020603050405020304"/>
                <a:cs typeface="Times New Roman" panose="02020603050405020304"/>
              </a:rPr>
              <a:t> </a:t>
            </a:r>
            <a:r>
              <a:rPr sz="2600" dirty="0">
                <a:latin typeface="Symbol" panose="05050102010706020507"/>
                <a:cs typeface="Symbol" panose="05050102010706020507"/>
              </a:rPr>
              <a:t></a:t>
            </a:r>
            <a:r>
              <a:rPr sz="2600" spc="-254" dirty="0">
                <a:latin typeface="Times New Roman" panose="02020603050405020304"/>
                <a:cs typeface="Times New Roman" panose="02020603050405020304"/>
              </a:rPr>
              <a:t> </a:t>
            </a:r>
            <a:r>
              <a:rPr sz="2600" i="1" spc="-30" dirty="0">
                <a:latin typeface="Times New Roman" panose="02020603050405020304"/>
                <a:cs typeface="Times New Roman" panose="02020603050405020304"/>
              </a:rPr>
              <a:t>s</a:t>
            </a:r>
            <a:r>
              <a:rPr sz="2600" dirty="0">
                <a:latin typeface="Times New Roman" panose="02020603050405020304"/>
                <a:cs typeface="Times New Roman" panose="02020603050405020304"/>
              </a:rPr>
              <a:t>,</a:t>
            </a:r>
            <a:r>
              <a:rPr sz="2600" spc="-165" dirty="0">
                <a:latin typeface="Times New Roman" panose="02020603050405020304"/>
                <a:cs typeface="Times New Roman" panose="02020603050405020304"/>
              </a:rPr>
              <a:t> </a:t>
            </a:r>
            <a:r>
              <a:rPr sz="2600" i="1" dirty="0">
                <a:latin typeface="Times New Roman" panose="02020603050405020304"/>
                <a:cs typeface="Times New Roman" panose="02020603050405020304"/>
              </a:rPr>
              <a:t>y</a:t>
            </a:r>
            <a:r>
              <a:rPr sz="2600" i="1" spc="-254" dirty="0">
                <a:latin typeface="Times New Roman" panose="02020603050405020304"/>
                <a:cs typeface="Times New Roman" panose="02020603050405020304"/>
              </a:rPr>
              <a:t> </a:t>
            </a:r>
            <a:r>
              <a:rPr sz="2600" dirty="0">
                <a:latin typeface="Symbol" panose="05050102010706020507"/>
                <a:cs typeface="Symbol" panose="05050102010706020507"/>
              </a:rPr>
              <a:t></a:t>
            </a:r>
            <a:r>
              <a:rPr sz="2600" spc="-370" dirty="0">
                <a:latin typeface="Times New Roman" panose="02020603050405020304"/>
                <a:cs typeface="Times New Roman" panose="02020603050405020304"/>
              </a:rPr>
              <a:t> </a:t>
            </a:r>
            <a:r>
              <a:rPr sz="2600" i="1" spc="180" dirty="0">
                <a:latin typeface="Times New Roman" panose="02020603050405020304"/>
                <a:cs typeface="Times New Roman" panose="02020603050405020304"/>
              </a:rPr>
              <a:t>t</a:t>
            </a:r>
            <a:r>
              <a:rPr sz="3400" spc="-340" dirty="0">
                <a:latin typeface="Symbol" panose="05050102010706020507"/>
                <a:cs typeface="Symbol" panose="05050102010706020507"/>
              </a:rPr>
              <a:t></a:t>
            </a:r>
            <a:endParaRPr sz="3400">
              <a:latin typeface="Symbol" panose="05050102010706020507"/>
              <a:cs typeface="Symbol" panose="05050102010706020507"/>
            </a:endParaRPr>
          </a:p>
          <a:p>
            <a:pPr marR="869315" algn="ctr">
              <a:lnSpc>
                <a:spcPct val="100000"/>
              </a:lnSpc>
              <a:spcBef>
                <a:spcPts val="210"/>
              </a:spcBef>
            </a:pPr>
            <a:r>
              <a:rPr sz="1500" i="1" spc="80" dirty="0">
                <a:latin typeface="Times New Roman" panose="02020603050405020304"/>
                <a:cs typeface="Times New Roman" panose="02020603050405020304"/>
              </a:rPr>
              <a:t>s</a:t>
            </a:r>
            <a:r>
              <a:rPr sz="1500" spc="25" dirty="0">
                <a:latin typeface="Symbol" panose="05050102010706020507"/>
                <a:cs typeface="Symbol" panose="05050102010706020507"/>
              </a:rPr>
              <a:t></a:t>
            </a:r>
            <a:r>
              <a:rPr sz="1500" spc="75" dirty="0">
                <a:latin typeface="Symbol" panose="05050102010706020507"/>
                <a:cs typeface="Symbol" panose="05050102010706020507"/>
              </a:rPr>
              <a:t></a:t>
            </a:r>
            <a:r>
              <a:rPr sz="1500" i="1" spc="-15" dirty="0">
                <a:latin typeface="Times New Roman" panose="02020603050405020304"/>
                <a:cs typeface="Times New Roman" panose="02020603050405020304"/>
              </a:rPr>
              <a:t>a</a:t>
            </a:r>
            <a:r>
              <a:rPr sz="1500" i="1" spc="135" dirty="0">
                <a:latin typeface="Times New Roman" panose="02020603050405020304"/>
                <a:cs typeface="Times New Roman" panose="02020603050405020304"/>
              </a:rPr>
              <a:t>t</a:t>
            </a:r>
            <a:r>
              <a:rPr sz="1500" spc="35" dirty="0">
                <a:latin typeface="Symbol" panose="05050102010706020507"/>
                <a:cs typeface="Symbol" panose="05050102010706020507"/>
              </a:rPr>
              <a:t></a:t>
            </a:r>
            <a:r>
              <a:rPr sz="1500" spc="25" dirty="0">
                <a:latin typeface="Symbol" panose="05050102010706020507"/>
                <a:cs typeface="Symbol" panose="05050102010706020507"/>
              </a:rPr>
              <a:t></a:t>
            </a:r>
            <a:r>
              <a:rPr sz="1500" i="1" spc="5" dirty="0">
                <a:latin typeface="Times New Roman" panose="02020603050405020304"/>
                <a:cs typeface="Times New Roman" panose="02020603050405020304"/>
              </a:rPr>
              <a:t>b</a:t>
            </a:r>
            <a:endParaRPr sz="1500">
              <a:latin typeface="Times New Roman" panose="02020603050405020304"/>
              <a:cs typeface="Times New Roman" panose="020206030504050203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115332" y="431223"/>
            <a:ext cx="8879568" cy="682752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8234311" y="6497320"/>
            <a:ext cx="2286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N</a:t>
            </a:r>
            <a:endParaRPr sz="3200">
              <a:latin typeface="新宋体" panose="02010609030101010101" charset="-122"/>
              <a:cs typeface="新宋体" panose="02010609030101010101" charset="-122"/>
            </a:endParaRPr>
          </a:p>
        </p:txBody>
      </p:sp>
      <p:graphicFrame>
        <p:nvGraphicFramePr>
          <p:cNvPr id="5" name="object 5"/>
          <p:cNvGraphicFramePr>
            <a:graphicFrameLocks noGrp="1"/>
          </p:cNvGraphicFramePr>
          <p:nvPr/>
        </p:nvGraphicFramePr>
        <p:xfrm>
          <a:off x="1115332" y="431223"/>
          <a:ext cx="8879567" cy="6827520"/>
        </p:xfrm>
        <a:graphic>
          <a:graphicData uri="http://schemas.openxmlformats.org/drawingml/2006/table">
            <a:tbl>
              <a:tblPr firstRow="1" bandRow="1">
                <a:tableStyleId>{2D5ABB26-0587-4C30-8999-92F81FD0307C}</a:tableStyleId>
              </a:tblPr>
              <a:tblGrid>
                <a:gridCol w="443653">
                  <a:extLst>
                    <a:ext uri="{9D8B030D-6E8A-4147-A177-3AD203B41FA5}">
                      <a16:colId xmlns="" xmlns:a16="http://schemas.microsoft.com/office/drawing/2014/main" val="20000"/>
                    </a:ext>
                  </a:extLst>
                </a:gridCol>
                <a:gridCol w="446262">
                  <a:extLst>
                    <a:ext uri="{9D8B030D-6E8A-4147-A177-3AD203B41FA5}">
                      <a16:colId xmlns="" xmlns:a16="http://schemas.microsoft.com/office/drawing/2014/main" val="20001"/>
                    </a:ext>
                  </a:extLst>
                </a:gridCol>
                <a:gridCol w="442347">
                  <a:extLst>
                    <a:ext uri="{9D8B030D-6E8A-4147-A177-3AD203B41FA5}">
                      <a16:colId xmlns="" xmlns:a16="http://schemas.microsoft.com/office/drawing/2014/main" val="20002"/>
                    </a:ext>
                  </a:extLst>
                </a:gridCol>
                <a:gridCol w="443653">
                  <a:extLst>
                    <a:ext uri="{9D8B030D-6E8A-4147-A177-3AD203B41FA5}">
                      <a16:colId xmlns="" xmlns:a16="http://schemas.microsoft.com/office/drawing/2014/main" val="20003"/>
                    </a:ext>
                  </a:extLst>
                </a:gridCol>
                <a:gridCol w="446261">
                  <a:extLst>
                    <a:ext uri="{9D8B030D-6E8A-4147-A177-3AD203B41FA5}">
                      <a16:colId xmlns="" xmlns:a16="http://schemas.microsoft.com/office/drawing/2014/main" val="20004"/>
                    </a:ext>
                  </a:extLst>
                </a:gridCol>
                <a:gridCol w="442347">
                  <a:extLst>
                    <a:ext uri="{9D8B030D-6E8A-4147-A177-3AD203B41FA5}">
                      <a16:colId xmlns="" xmlns:a16="http://schemas.microsoft.com/office/drawing/2014/main" val="20005"/>
                    </a:ext>
                  </a:extLst>
                </a:gridCol>
                <a:gridCol w="443653">
                  <a:extLst>
                    <a:ext uri="{9D8B030D-6E8A-4147-A177-3AD203B41FA5}">
                      <a16:colId xmlns="" xmlns:a16="http://schemas.microsoft.com/office/drawing/2014/main" val="20006"/>
                    </a:ext>
                  </a:extLst>
                </a:gridCol>
                <a:gridCol w="442347">
                  <a:extLst>
                    <a:ext uri="{9D8B030D-6E8A-4147-A177-3AD203B41FA5}">
                      <a16:colId xmlns="" xmlns:a16="http://schemas.microsoft.com/office/drawing/2014/main" val="20007"/>
                    </a:ext>
                  </a:extLst>
                </a:gridCol>
                <a:gridCol w="446262">
                  <a:extLst>
                    <a:ext uri="{9D8B030D-6E8A-4147-A177-3AD203B41FA5}">
                      <a16:colId xmlns="" xmlns:a16="http://schemas.microsoft.com/office/drawing/2014/main" val="20008"/>
                    </a:ext>
                  </a:extLst>
                </a:gridCol>
                <a:gridCol w="443652">
                  <a:extLst>
                    <a:ext uri="{9D8B030D-6E8A-4147-A177-3AD203B41FA5}">
                      <a16:colId xmlns="" xmlns:a16="http://schemas.microsoft.com/office/drawing/2014/main" val="20009"/>
                    </a:ext>
                  </a:extLst>
                </a:gridCol>
                <a:gridCol w="442347">
                  <a:extLst>
                    <a:ext uri="{9D8B030D-6E8A-4147-A177-3AD203B41FA5}">
                      <a16:colId xmlns="" xmlns:a16="http://schemas.microsoft.com/office/drawing/2014/main" val="20010"/>
                    </a:ext>
                  </a:extLst>
                </a:gridCol>
                <a:gridCol w="446262">
                  <a:extLst>
                    <a:ext uri="{9D8B030D-6E8A-4147-A177-3AD203B41FA5}">
                      <a16:colId xmlns="" xmlns:a16="http://schemas.microsoft.com/office/drawing/2014/main" val="20011"/>
                    </a:ext>
                  </a:extLst>
                </a:gridCol>
                <a:gridCol w="442347">
                  <a:extLst>
                    <a:ext uri="{9D8B030D-6E8A-4147-A177-3AD203B41FA5}">
                      <a16:colId xmlns="" xmlns:a16="http://schemas.microsoft.com/office/drawing/2014/main" val="20012"/>
                    </a:ext>
                  </a:extLst>
                </a:gridCol>
                <a:gridCol w="443631">
                  <a:extLst>
                    <a:ext uri="{9D8B030D-6E8A-4147-A177-3AD203B41FA5}">
                      <a16:colId xmlns="" xmlns:a16="http://schemas.microsoft.com/office/drawing/2014/main" val="20013"/>
                    </a:ext>
                  </a:extLst>
                </a:gridCol>
                <a:gridCol w="446284">
                  <a:extLst>
                    <a:ext uri="{9D8B030D-6E8A-4147-A177-3AD203B41FA5}">
                      <a16:colId xmlns="" xmlns:a16="http://schemas.microsoft.com/office/drawing/2014/main" val="20014"/>
                    </a:ext>
                  </a:extLst>
                </a:gridCol>
                <a:gridCol w="442325">
                  <a:extLst>
                    <a:ext uri="{9D8B030D-6E8A-4147-A177-3AD203B41FA5}">
                      <a16:colId xmlns="" xmlns:a16="http://schemas.microsoft.com/office/drawing/2014/main" val="20015"/>
                    </a:ext>
                  </a:extLst>
                </a:gridCol>
                <a:gridCol w="443674">
                  <a:extLst>
                    <a:ext uri="{9D8B030D-6E8A-4147-A177-3AD203B41FA5}">
                      <a16:colId xmlns="" xmlns:a16="http://schemas.microsoft.com/office/drawing/2014/main" val="20016"/>
                    </a:ext>
                  </a:extLst>
                </a:gridCol>
                <a:gridCol w="442325">
                  <a:extLst>
                    <a:ext uri="{9D8B030D-6E8A-4147-A177-3AD203B41FA5}">
                      <a16:colId xmlns="" xmlns:a16="http://schemas.microsoft.com/office/drawing/2014/main" val="20017"/>
                    </a:ext>
                  </a:extLst>
                </a:gridCol>
                <a:gridCol w="446261">
                  <a:extLst>
                    <a:ext uri="{9D8B030D-6E8A-4147-A177-3AD203B41FA5}">
                      <a16:colId xmlns="" xmlns:a16="http://schemas.microsoft.com/office/drawing/2014/main" val="20018"/>
                    </a:ext>
                  </a:extLst>
                </a:gridCol>
                <a:gridCol w="443674">
                  <a:extLst>
                    <a:ext uri="{9D8B030D-6E8A-4147-A177-3AD203B41FA5}">
                      <a16:colId xmlns="" xmlns:a16="http://schemas.microsoft.com/office/drawing/2014/main" val="20019"/>
                    </a:ext>
                  </a:extLst>
                </a:gridCol>
              </a:tblGrid>
              <a:tr h="478885">
                <a:tc>
                  <a:txBody>
                    <a:bodyPr/>
                    <a:lstStyle/>
                    <a:p>
                      <a:endParaRPr sz="3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0"/>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1"/>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2"/>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3"/>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4"/>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5"/>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6"/>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7"/>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8"/>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9"/>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0"/>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1"/>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2"/>
                  </a:ext>
                </a:extLst>
              </a:tr>
              <a:tr h="478885">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3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3"/>
                  </a:ext>
                </a:extLst>
              </a:tr>
            </a:tbl>
          </a:graphicData>
        </a:graphic>
      </p:graphicFrame>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频率域滤波</a:t>
            </a:r>
          </a:p>
        </p:txBody>
      </p:sp>
      <p:sp>
        <p:nvSpPr>
          <p:cNvPr id="6" name="object 6"/>
          <p:cNvSpPr txBox="1"/>
          <p:nvPr/>
        </p:nvSpPr>
        <p:spPr>
          <a:xfrm>
            <a:off x="1754251" y="1748535"/>
            <a:ext cx="7694295" cy="4538980"/>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卷积定理</a:t>
            </a:r>
            <a:endParaRPr sz="3200">
              <a:latin typeface="新宋体" panose="02010609030101010101" charset="-122"/>
              <a:cs typeface="新宋体" panose="02010609030101010101" charset="-122"/>
            </a:endParaRPr>
          </a:p>
          <a:p>
            <a:pPr marL="2188845">
              <a:lnSpc>
                <a:spcPct val="100000"/>
              </a:lnSpc>
              <a:spcBef>
                <a:spcPts val="470"/>
              </a:spcBef>
            </a:pPr>
            <a:r>
              <a:rPr sz="2800" i="1" spc="-5" dirty="0">
                <a:latin typeface="Times New Roman" panose="02020603050405020304"/>
                <a:cs typeface="Times New Roman" panose="02020603050405020304"/>
              </a:rPr>
              <a:t>f</a:t>
            </a:r>
            <a:r>
              <a:rPr sz="2800" i="1" spc="-175" dirty="0">
                <a:latin typeface="Times New Roman" panose="02020603050405020304"/>
                <a:cs typeface="Times New Roman" panose="02020603050405020304"/>
              </a:rPr>
              <a:t> </a:t>
            </a:r>
            <a:r>
              <a:rPr sz="3700" spc="-320" dirty="0">
                <a:latin typeface="Symbol" panose="05050102010706020507"/>
                <a:cs typeface="Symbol" panose="05050102010706020507"/>
              </a:rPr>
              <a:t></a:t>
            </a:r>
            <a:r>
              <a:rPr sz="2800" i="1" spc="-95" dirty="0">
                <a:latin typeface="Times New Roman" panose="02020603050405020304"/>
                <a:cs typeface="Times New Roman" panose="02020603050405020304"/>
              </a:rPr>
              <a:t>x</a:t>
            </a:r>
            <a:r>
              <a:rPr sz="2800" spc="-5" dirty="0">
                <a:latin typeface="Times New Roman" panose="02020603050405020304"/>
                <a:cs typeface="Times New Roman" panose="02020603050405020304"/>
              </a:rPr>
              <a:t>,</a:t>
            </a:r>
            <a:r>
              <a:rPr sz="2800" spc="-204" dirty="0">
                <a:latin typeface="Times New Roman" panose="02020603050405020304"/>
                <a:cs typeface="Times New Roman" panose="02020603050405020304"/>
              </a:rPr>
              <a:t> </a:t>
            </a:r>
            <a:r>
              <a:rPr sz="2800" i="1" spc="55" dirty="0">
                <a:latin typeface="Times New Roman" panose="02020603050405020304"/>
                <a:cs typeface="Times New Roman" panose="02020603050405020304"/>
              </a:rPr>
              <a:t>y</a:t>
            </a:r>
            <a:r>
              <a:rPr sz="3700" spc="-295" dirty="0">
                <a:latin typeface="Symbol" panose="05050102010706020507"/>
                <a:cs typeface="Symbol" panose="05050102010706020507"/>
              </a:rPr>
              <a:t></a:t>
            </a:r>
            <a:r>
              <a:rPr sz="2800" spc="180" dirty="0">
                <a:latin typeface="Symbol" panose="05050102010706020507"/>
                <a:cs typeface="Symbol" panose="05050102010706020507"/>
              </a:rPr>
              <a:t></a:t>
            </a:r>
            <a:r>
              <a:rPr sz="2800" i="1" spc="-95" dirty="0">
                <a:latin typeface="Times New Roman" panose="02020603050405020304"/>
                <a:cs typeface="Times New Roman" panose="02020603050405020304"/>
              </a:rPr>
              <a:t>h</a:t>
            </a:r>
            <a:r>
              <a:rPr sz="3700" spc="-325" dirty="0">
                <a:latin typeface="Symbol" panose="05050102010706020507"/>
                <a:cs typeface="Symbol" panose="05050102010706020507"/>
              </a:rPr>
              <a:t></a:t>
            </a:r>
            <a:r>
              <a:rPr sz="2800" i="1" spc="-95" dirty="0">
                <a:latin typeface="Times New Roman" panose="02020603050405020304"/>
                <a:cs typeface="Times New Roman" panose="02020603050405020304"/>
              </a:rPr>
              <a:t>x</a:t>
            </a:r>
            <a:r>
              <a:rPr sz="2800" spc="-5" dirty="0">
                <a:latin typeface="Times New Roman" panose="02020603050405020304"/>
                <a:cs typeface="Times New Roman" panose="02020603050405020304"/>
              </a:rPr>
              <a:t>,</a:t>
            </a:r>
            <a:r>
              <a:rPr sz="2800" spc="-204" dirty="0">
                <a:latin typeface="Times New Roman" panose="02020603050405020304"/>
                <a:cs typeface="Times New Roman" panose="02020603050405020304"/>
              </a:rPr>
              <a:t> </a:t>
            </a:r>
            <a:r>
              <a:rPr sz="2800" i="1" spc="60" dirty="0">
                <a:latin typeface="Times New Roman" panose="02020603050405020304"/>
                <a:cs typeface="Times New Roman" panose="02020603050405020304"/>
              </a:rPr>
              <a:t>y</a:t>
            </a:r>
            <a:r>
              <a:rPr sz="3700" spc="-20" dirty="0">
                <a:latin typeface="Symbol" panose="05050102010706020507"/>
                <a:cs typeface="Symbol" panose="05050102010706020507"/>
              </a:rPr>
              <a:t></a:t>
            </a:r>
            <a:r>
              <a:rPr sz="2800" spc="-5" dirty="0">
                <a:latin typeface="Symbol" panose="05050102010706020507"/>
                <a:cs typeface="Symbol" panose="05050102010706020507"/>
              </a:rPr>
              <a:t></a:t>
            </a:r>
            <a:r>
              <a:rPr sz="2800" spc="-235" dirty="0">
                <a:latin typeface="Times New Roman" panose="02020603050405020304"/>
                <a:cs typeface="Times New Roman" panose="02020603050405020304"/>
              </a:rPr>
              <a:t> </a:t>
            </a:r>
            <a:r>
              <a:rPr sz="2800" i="1" spc="105" dirty="0">
                <a:latin typeface="Times New Roman" panose="02020603050405020304"/>
                <a:cs typeface="Times New Roman" panose="02020603050405020304"/>
              </a:rPr>
              <a:t>F</a:t>
            </a:r>
            <a:r>
              <a:rPr sz="3700" spc="-525" dirty="0">
                <a:latin typeface="Symbol" panose="05050102010706020507"/>
                <a:cs typeface="Symbol" panose="05050102010706020507"/>
              </a:rPr>
              <a:t></a:t>
            </a:r>
            <a:r>
              <a:rPr sz="2800" i="1" spc="-50" dirty="0">
                <a:latin typeface="Times New Roman" panose="02020603050405020304"/>
                <a:cs typeface="Times New Roman" panose="02020603050405020304"/>
              </a:rPr>
              <a:t>u</a:t>
            </a:r>
            <a:r>
              <a:rPr sz="2800" spc="200" dirty="0">
                <a:latin typeface="Times New Roman" panose="02020603050405020304"/>
                <a:cs typeface="Times New Roman" panose="02020603050405020304"/>
              </a:rPr>
              <a:t>,</a:t>
            </a:r>
            <a:r>
              <a:rPr sz="2800" i="1" spc="25" dirty="0">
                <a:latin typeface="Times New Roman" panose="02020603050405020304"/>
                <a:cs typeface="Times New Roman" panose="02020603050405020304"/>
              </a:rPr>
              <a:t>v</a:t>
            </a:r>
            <a:r>
              <a:rPr sz="3700" spc="-455" dirty="0">
                <a:latin typeface="Symbol" panose="05050102010706020507"/>
                <a:cs typeface="Symbol" panose="05050102010706020507"/>
              </a:rPr>
              <a:t></a:t>
            </a:r>
            <a:r>
              <a:rPr sz="2800" i="1" spc="155" dirty="0">
                <a:latin typeface="Times New Roman" panose="02020603050405020304"/>
                <a:cs typeface="Times New Roman" panose="02020603050405020304"/>
              </a:rPr>
              <a:t>H</a:t>
            </a:r>
            <a:r>
              <a:rPr sz="3700" spc="-525" dirty="0">
                <a:latin typeface="Symbol" panose="05050102010706020507"/>
                <a:cs typeface="Symbol" panose="05050102010706020507"/>
              </a:rPr>
              <a:t></a:t>
            </a:r>
            <a:r>
              <a:rPr sz="2800" i="1" spc="-55" dirty="0">
                <a:latin typeface="Times New Roman" panose="02020603050405020304"/>
                <a:cs typeface="Times New Roman" panose="02020603050405020304"/>
              </a:rPr>
              <a:t>u</a:t>
            </a:r>
            <a:r>
              <a:rPr sz="2800" spc="204" dirty="0">
                <a:latin typeface="Times New Roman" panose="02020603050405020304"/>
                <a:cs typeface="Times New Roman" panose="02020603050405020304"/>
              </a:rPr>
              <a:t>,</a:t>
            </a:r>
            <a:r>
              <a:rPr sz="2800" i="1" spc="25" dirty="0">
                <a:latin typeface="Times New Roman" panose="02020603050405020304"/>
                <a:cs typeface="Times New Roman" panose="02020603050405020304"/>
              </a:rPr>
              <a:t>v</a:t>
            </a:r>
            <a:r>
              <a:rPr sz="3700" spc="-400" dirty="0">
                <a:latin typeface="Symbol" panose="05050102010706020507"/>
                <a:cs typeface="Symbol" panose="05050102010706020507"/>
              </a:rPr>
              <a:t></a:t>
            </a:r>
            <a:endParaRPr sz="3700">
              <a:latin typeface="Symbol" panose="05050102010706020507"/>
              <a:cs typeface="Symbol" panose="05050102010706020507"/>
            </a:endParaRPr>
          </a:p>
          <a:p>
            <a:pPr marL="927100" marR="5080" indent="-457200">
              <a:lnSpc>
                <a:spcPct val="100000"/>
              </a:lnSpc>
              <a:spcBef>
                <a:spcPts val="181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上式说明空间域卷积可以通过F(u,v)H(u,v) 的乘积进行反傅里叶变换得到</a:t>
            </a:r>
            <a:endParaRPr sz="2800">
              <a:latin typeface="新宋体" panose="02010609030101010101" charset="-122"/>
              <a:cs typeface="新宋体" panose="02010609030101010101" charset="-122"/>
            </a:endParaRPr>
          </a:p>
          <a:p>
            <a:pPr marL="2188845">
              <a:lnSpc>
                <a:spcPct val="100000"/>
              </a:lnSpc>
              <a:spcBef>
                <a:spcPts val="45"/>
              </a:spcBef>
            </a:pPr>
            <a:r>
              <a:rPr sz="2800" i="1" spc="-5" dirty="0">
                <a:latin typeface="Times New Roman" panose="02020603050405020304"/>
                <a:cs typeface="Times New Roman" panose="02020603050405020304"/>
              </a:rPr>
              <a:t>f</a:t>
            </a:r>
            <a:r>
              <a:rPr sz="2800" i="1" spc="-175" dirty="0">
                <a:latin typeface="Times New Roman" panose="02020603050405020304"/>
                <a:cs typeface="Times New Roman" panose="02020603050405020304"/>
              </a:rPr>
              <a:t> </a:t>
            </a:r>
            <a:r>
              <a:rPr sz="3700" spc="-320" dirty="0">
                <a:latin typeface="Symbol" panose="05050102010706020507"/>
                <a:cs typeface="Symbol" panose="05050102010706020507"/>
              </a:rPr>
              <a:t></a:t>
            </a:r>
            <a:r>
              <a:rPr sz="2800" i="1" spc="-95" dirty="0">
                <a:latin typeface="Times New Roman" panose="02020603050405020304"/>
                <a:cs typeface="Times New Roman" panose="02020603050405020304"/>
              </a:rPr>
              <a:t>x</a:t>
            </a:r>
            <a:r>
              <a:rPr sz="2800" spc="-5" dirty="0">
                <a:latin typeface="Times New Roman" panose="02020603050405020304"/>
                <a:cs typeface="Times New Roman" panose="02020603050405020304"/>
              </a:rPr>
              <a:t>,</a:t>
            </a:r>
            <a:r>
              <a:rPr sz="2800" spc="-204" dirty="0">
                <a:latin typeface="Times New Roman" panose="02020603050405020304"/>
                <a:cs typeface="Times New Roman" panose="02020603050405020304"/>
              </a:rPr>
              <a:t> </a:t>
            </a:r>
            <a:r>
              <a:rPr sz="2800" i="1" spc="55" dirty="0">
                <a:latin typeface="Times New Roman" panose="02020603050405020304"/>
                <a:cs typeface="Times New Roman" panose="02020603050405020304"/>
              </a:rPr>
              <a:t>y</a:t>
            </a:r>
            <a:r>
              <a:rPr sz="3700" spc="-535" dirty="0">
                <a:latin typeface="Symbol" panose="05050102010706020507"/>
                <a:cs typeface="Symbol" panose="05050102010706020507"/>
              </a:rPr>
              <a:t></a:t>
            </a:r>
            <a:r>
              <a:rPr sz="2800" i="1" spc="-95" dirty="0">
                <a:latin typeface="Times New Roman" panose="02020603050405020304"/>
                <a:cs typeface="Times New Roman" panose="02020603050405020304"/>
              </a:rPr>
              <a:t>h</a:t>
            </a:r>
            <a:r>
              <a:rPr sz="3700" spc="-325" dirty="0">
                <a:latin typeface="Symbol" panose="05050102010706020507"/>
                <a:cs typeface="Symbol" panose="05050102010706020507"/>
              </a:rPr>
              <a:t></a:t>
            </a:r>
            <a:r>
              <a:rPr sz="2800" i="1" spc="-95" dirty="0">
                <a:latin typeface="Times New Roman" panose="02020603050405020304"/>
                <a:cs typeface="Times New Roman" panose="02020603050405020304"/>
              </a:rPr>
              <a:t>x</a:t>
            </a:r>
            <a:r>
              <a:rPr sz="2800" spc="-5" dirty="0">
                <a:latin typeface="Times New Roman" panose="02020603050405020304"/>
                <a:cs typeface="Times New Roman" panose="02020603050405020304"/>
              </a:rPr>
              <a:t>,</a:t>
            </a:r>
            <a:r>
              <a:rPr sz="2800" spc="-204" dirty="0">
                <a:latin typeface="Times New Roman" panose="02020603050405020304"/>
                <a:cs typeface="Times New Roman" panose="02020603050405020304"/>
              </a:rPr>
              <a:t> </a:t>
            </a:r>
            <a:r>
              <a:rPr sz="2800" i="1" spc="60" dirty="0">
                <a:latin typeface="Times New Roman" panose="02020603050405020304"/>
                <a:cs typeface="Times New Roman" panose="02020603050405020304"/>
              </a:rPr>
              <a:t>y</a:t>
            </a:r>
            <a:r>
              <a:rPr sz="3700" spc="-20" dirty="0">
                <a:latin typeface="Symbol" panose="05050102010706020507"/>
                <a:cs typeface="Symbol" panose="05050102010706020507"/>
              </a:rPr>
              <a:t></a:t>
            </a:r>
            <a:r>
              <a:rPr sz="2800" spc="-5" dirty="0">
                <a:latin typeface="Symbol" panose="05050102010706020507"/>
                <a:cs typeface="Symbol" panose="05050102010706020507"/>
              </a:rPr>
              <a:t></a:t>
            </a:r>
            <a:r>
              <a:rPr sz="2800" spc="-235" dirty="0">
                <a:latin typeface="Times New Roman" panose="02020603050405020304"/>
                <a:cs typeface="Times New Roman" panose="02020603050405020304"/>
              </a:rPr>
              <a:t> </a:t>
            </a:r>
            <a:r>
              <a:rPr sz="2800" i="1" spc="105" dirty="0">
                <a:latin typeface="Times New Roman" panose="02020603050405020304"/>
                <a:cs typeface="Times New Roman" panose="02020603050405020304"/>
              </a:rPr>
              <a:t>F</a:t>
            </a:r>
            <a:r>
              <a:rPr sz="3700" spc="-525" dirty="0">
                <a:latin typeface="Symbol" panose="05050102010706020507"/>
                <a:cs typeface="Symbol" panose="05050102010706020507"/>
              </a:rPr>
              <a:t></a:t>
            </a:r>
            <a:r>
              <a:rPr sz="2800" i="1" spc="-50" dirty="0">
                <a:latin typeface="Times New Roman" panose="02020603050405020304"/>
                <a:cs typeface="Times New Roman" panose="02020603050405020304"/>
              </a:rPr>
              <a:t>u</a:t>
            </a:r>
            <a:r>
              <a:rPr sz="2800" spc="200" dirty="0">
                <a:latin typeface="Times New Roman" panose="02020603050405020304"/>
                <a:cs typeface="Times New Roman" panose="02020603050405020304"/>
              </a:rPr>
              <a:t>,</a:t>
            </a:r>
            <a:r>
              <a:rPr sz="2800" i="1" spc="25" dirty="0">
                <a:latin typeface="Times New Roman" panose="02020603050405020304"/>
                <a:cs typeface="Times New Roman" panose="02020603050405020304"/>
              </a:rPr>
              <a:t>v</a:t>
            </a:r>
            <a:r>
              <a:rPr sz="3700" spc="-295" dirty="0">
                <a:latin typeface="Symbol" panose="05050102010706020507"/>
                <a:cs typeface="Symbol" panose="05050102010706020507"/>
              </a:rPr>
              <a:t></a:t>
            </a:r>
            <a:r>
              <a:rPr sz="2800" spc="-5" dirty="0">
                <a:latin typeface="Symbol" panose="05050102010706020507"/>
                <a:cs typeface="Symbol" panose="05050102010706020507"/>
              </a:rPr>
              <a:t></a:t>
            </a:r>
            <a:r>
              <a:rPr sz="2800" spc="-430" dirty="0">
                <a:latin typeface="Times New Roman" panose="02020603050405020304"/>
                <a:cs typeface="Times New Roman" panose="02020603050405020304"/>
              </a:rPr>
              <a:t> </a:t>
            </a:r>
            <a:r>
              <a:rPr sz="2800" i="1" spc="155" dirty="0">
                <a:latin typeface="Times New Roman" panose="02020603050405020304"/>
                <a:cs typeface="Times New Roman" panose="02020603050405020304"/>
              </a:rPr>
              <a:t>H</a:t>
            </a:r>
            <a:r>
              <a:rPr sz="3700" spc="-525" dirty="0">
                <a:latin typeface="Symbol" panose="05050102010706020507"/>
                <a:cs typeface="Symbol" panose="05050102010706020507"/>
              </a:rPr>
              <a:t></a:t>
            </a:r>
            <a:r>
              <a:rPr sz="2800" i="1" spc="-55" dirty="0">
                <a:latin typeface="Times New Roman" panose="02020603050405020304"/>
                <a:cs typeface="Times New Roman" panose="02020603050405020304"/>
              </a:rPr>
              <a:t>u</a:t>
            </a:r>
            <a:r>
              <a:rPr sz="2800" spc="204" dirty="0">
                <a:latin typeface="Times New Roman" panose="02020603050405020304"/>
                <a:cs typeface="Times New Roman" panose="02020603050405020304"/>
              </a:rPr>
              <a:t>,</a:t>
            </a:r>
            <a:r>
              <a:rPr sz="2800" i="1" spc="25" dirty="0">
                <a:latin typeface="Times New Roman" panose="02020603050405020304"/>
                <a:cs typeface="Times New Roman" panose="02020603050405020304"/>
              </a:rPr>
              <a:t>v</a:t>
            </a:r>
            <a:r>
              <a:rPr sz="3700" spc="-400" dirty="0">
                <a:latin typeface="Symbol" panose="05050102010706020507"/>
                <a:cs typeface="Symbol" panose="05050102010706020507"/>
              </a:rPr>
              <a:t></a:t>
            </a:r>
            <a:endParaRPr sz="3700">
              <a:latin typeface="Symbol" panose="05050102010706020507"/>
              <a:cs typeface="Symbol" panose="05050102010706020507"/>
            </a:endParaRPr>
          </a:p>
          <a:p>
            <a:pPr marL="469900">
              <a:lnSpc>
                <a:spcPct val="100000"/>
              </a:lnSpc>
              <a:spcBef>
                <a:spcPts val="225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说明空间域乘法可以通过频率域的卷积获得</a:t>
            </a:r>
            <a:endParaRPr sz="2800">
              <a:latin typeface="新宋体" panose="02010609030101010101" charset="-122"/>
              <a:cs typeface="新宋体" panose="02010609030101010101" charset="-122"/>
            </a:endParaRPr>
          </a:p>
          <a:p>
            <a:pPr marL="927100" marR="5080" indent="-457200">
              <a:lnSpc>
                <a:spcPct val="100000"/>
              </a:lnSpc>
              <a:spcBef>
                <a:spcPts val="168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上述两个公式主要为两个函数逐元素相乘的 </a:t>
            </a:r>
            <a:r>
              <a:rPr sz="2800" dirty="0">
                <a:latin typeface="新宋体" panose="02010609030101010101" charset="-122"/>
                <a:cs typeface="新宋体" panose="02010609030101010101" charset="-122"/>
              </a:rPr>
              <a:t>乘法</a:t>
            </a:r>
            <a:endParaRPr sz="2800">
              <a:latin typeface="新宋体" panose="02010609030101010101" charset="-122"/>
              <a:cs typeface="新宋体" panose="02010609030101010101" charset="-122"/>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11451" y="4313173"/>
            <a:ext cx="7251700" cy="157734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s(x,y)是冲激函数</a:t>
            </a:r>
            <a:endParaRPr sz="2800">
              <a:latin typeface="新宋体" panose="02010609030101010101" charset="-122"/>
              <a:cs typeface="新宋体" panose="02010609030101010101" charset="-122"/>
            </a:endParaRPr>
          </a:p>
          <a:p>
            <a:pPr marL="469900" marR="5080" indent="-457835">
              <a:lnSpc>
                <a:spcPct val="100000"/>
              </a:lnSpc>
              <a:spcBef>
                <a:spcPts val="1935"/>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说明</a:t>
            </a:r>
            <a:r>
              <a:rPr sz="28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s(x,y</a:t>
            </a:r>
            <a:r>
              <a:rPr sz="3200" spc="-10"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只在</a:t>
            </a:r>
            <a:r>
              <a:rPr sz="3200" spc="-5" dirty="0">
                <a:latin typeface="新宋体" panose="02010609030101010101" charset="-122"/>
                <a:cs typeface="新宋体" panose="02010609030101010101" charset="-122"/>
              </a:rPr>
              <a:t>(</a:t>
            </a:r>
            <a:r>
              <a:rPr sz="3200" spc="-10" dirty="0">
                <a:latin typeface="新宋体" panose="02010609030101010101" charset="-122"/>
                <a:cs typeface="新宋体" panose="02010609030101010101" charset="-122"/>
              </a:rPr>
              <a:t>x</a:t>
            </a:r>
            <a:r>
              <a:rPr sz="3150" baseline="-21000" dirty="0">
                <a:latin typeface="新宋体" panose="02010609030101010101" charset="-122"/>
                <a:cs typeface="新宋体" panose="02010609030101010101" charset="-122"/>
              </a:rPr>
              <a:t>0</a:t>
            </a:r>
            <a:r>
              <a:rPr sz="3200" spc="-5" dirty="0">
                <a:latin typeface="新宋体" panose="02010609030101010101" charset="-122"/>
                <a:cs typeface="新宋体" panose="02010609030101010101" charset="-122"/>
              </a:rPr>
              <a:t>,y</a:t>
            </a:r>
            <a:r>
              <a:rPr sz="3150" spc="-15" baseline="-21000" dirty="0">
                <a:latin typeface="新宋体" panose="02010609030101010101" charset="-122"/>
                <a:cs typeface="新宋体" panose="02010609030101010101" charset="-122"/>
              </a:rPr>
              <a:t>0</a:t>
            </a:r>
            <a:r>
              <a:rPr sz="3200" spc="-1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处有为A的图像 值，其它处的值全为0</a:t>
            </a:r>
            <a:endParaRPr sz="2800">
              <a:latin typeface="新宋体" panose="02010609030101010101" charset="-122"/>
              <a:cs typeface="新宋体" panose="02010609030101010101" charset="-122"/>
            </a:endParaRPr>
          </a:p>
        </p:txBody>
      </p:sp>
      <p:sp>
        <p:nvSpPr>
          <p:cNvPr id="6" name="object 6"/>
          <p:cNvSpPr txBox="1"/>
          <p:nvPr/>
        </p:nvSpPr>
        <p:spPr>
          <a:xfrm>
            <a:off x="1754251" y="959865"/>
            <a:ext cx="7478395" cy="185610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频率域滤波</a:t>
            </a:r>
            <a:endParaRPr sz="3200">
              <a:latin typeface="新宋体" panose="02010609030101010101" charset="-122"/>
              <a:cs typeface="新宋体" panose="02010609030101010101" charset="-122"/>
            </a:endParaRPr>
          </a:p>
          <a:p>
            <a:pPr marL="12700">
              <a:lnSpc>
                <a:spcPct val="100000"/>
              </a:lnSpc>
              <a:spcBef>
                <a:spcPts val="2360"/>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定义：在(</a:t>
            </a:r>
            <a:r>
              <a:rPr sz="2800" spc="-10" dirty="0">
                <a:latin typeface="新宋体" panose="02010609030101010101" charset="-122"/>
                <a:cs typeface="新宋体" panose="02010609030101010101" charset="-122"/>
              </a:rPr>
              <a:t>x</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y</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)，强度为A的冲激函数表示为</a:t>
            </a:r>
            <a:endParaRPr sz="2800">
              <a:latin typeface="新宋体" panose="02010609030101010101" charset="-122"/>
              <a:cs typeface="新宋体" panose="02010609030101010101" charset="-122"/>
            </a:endParaRPr>
          </a:p>
          <a:p>
            <a:pPr marL="546735">
              <a:lnSpc>
                <a:spcPct val="100000"/>
              </a:lnSpc>
              <a:spcBef>
                <a:spcPts val="1120"/>
              </a:spcBef>
            </a:pPr>
            <a:r>
              <a:rPr sz="2250" i="1" spc="-340" dirty="0">
                <a:latin typeface="Times New Roman" panose="02020603050405020304"/>
                <a:cs typeface="Times New Roman" panose="02020603050405020304"/>
              </a:rPr>
              <a:t>A</a:t>
            </a:r>
            <a:r>
              <a:rPr sz="2400" i="1" spc="-85" dirty="0">
                <a:latin typeface="Symbol" panose="05050102010706020507"/>
                <a:cs typeface="Symbol" panose="05050102010706020507"/>
              </a:rPr>
              <a:t></a:t>
            </a:r>
            <a:r>
              <a:rPr sz="3000" spc="-400" dirty="0">
                <a:latin typeface="Symbol" panose="05050102010706020507"/>
                <a:cs typeface="Symbol" panose="05050102010706020507"/>
              </a:rPr>
              <a:t></a:t>
            </a:r>
            <a:r>
              <a:rPr sz="2250" i="1" spc="55" dirty="0">
                <a:latin typeface="Times New Roman" panose="02020603050405020304"/>
                <a:cs typeface="Times New Roman" panose="02020603050405020304"/>
              </a:rPr>
              <a:t>x</a:t>
            </a:r>
            <a:r>
              <a:rPr sz="2250" spc="60" dirty="0">
                <a:latin typeface="Symbol" panose="05050102010706020507"/>
                <a:cs typeface="Symbol" panose="05050102010706020507"/>
              </a:rPr>
              <a:t></a:t>
            </a:r>
            <a:r>
              <a:rPr sz="2250" i="1" spc="-254" dirty="0">
                <a:latin typeface="Times New Roman" panose="02020603050405020304"/>
                <a:cs typeface="Times New Roman" panose="02020603050405020304"/>
              </a:rPr>
              <a:t>x</a:t>
            </a:r>
            <a:r>
              <a:rPr sz="1950" spc="7" baseline="-24000" dirty="0">
                <a:latin typeface="Times New Roman" panose="02020603050405020304"/>
                <a:cs typeface="Times New Roman" panose="02020603050405020304"/>
              </a:rPr>
              <a:t>0</a:t>
            </a:r>
            <a:r>
              <a:rPr sz="2250" dirty="0">
                <a:latin typeface="Times New Roman" panose="02020603050405020304"/>
                <a:cs typeface="Times New Roman" panose="02020603050405020304"/>
              </a:rPr>
              <a:t>,</a:t>
            </a:r>
            <a:r>
              <a:rPr sz="2250" spc="-335" dirty="0">
                <a:latin typeface="Times New Roman" panose="02020603050405020304"/>
                <a:cs typeface="Times New Roman" panose="02020603050405020304"/>
              </a:rPr>
              <a:t> </a:t>
            </a:r>
            <a:r>
              <a:rPr sz="2250" i="1" spc="80" dirty="0">
                <a:latin typeface="Times New Roman" panose="02020603050405020304"/>
                <a:cs typeface="Times New Roman" panose="02020603050405020304"/>
              </a:rPr>
              <a:t>y</a:t>
            </a:r>
            <a:r>
              <a:rPr sz="2250" spc="140" dirty="0">
                <a:latin typeface="Symbol" panose="05050102010706020507"/>
                <a:cs typeface="Symbol" panose="05050102010706020507"/>
              </a:rPr>
              <a:t></a:t>
            </a:r>
            <a:r>
              <a:rPr sz="2250" i="1" spc="-229" dirty="0">
                <a:latin typeface="Times New Roman" panose="02020603050405020304"/>
                <a:cs typeface="Times New Roman" panose="02020603050405020304"/>
              </a:rPr>
              <a:t>y</a:t>
            </a:r>
            <a:r>
              <a:rPr sz="1950" spc="127" baseline="-24000" dirty="0">
                <a:latin typeface="Times New Roman" panose="02020603050405020304"/>
                <a:cs typeface="Times New Roman" panose="02020603050405020304"/>
              </a:rPr>
              <a:t>0</a:t>
            </a:r>
            <a:r>
              <a:rPr sz="3000" spc="-315" dirty="0">
                <a:latin typeface="Symbol" panose="05050102010706020507"/>
                <a:cs typeface="Symbol" panose="05050102010706020507"/>
              </a:rPr>
              <a:t></a:t>
            </a:r>
            <a:r>
              <a:rPr sz="4200" spc="-7" baseline="-7000" dirty="0">
                <a:latin typeface="新宋体" panose="02010609030101010101" charset="-122"/>
                <a:cs typeface="新宋体" panose="02010609030101010101" charset="-122"/>
              </a:rPr>
              <a:t>,定义为</a:t>
            </a:r>
            <a:endParaRPr sz="4200" baseline="-7000">
              <a:latin typeface="新宋体" panose="02010609030101010101" charset="-122"/>
              <a:cs typeface="新宋体" panose="02010609030101010101" charset="-122"/>
            </a:endParaRPr>
          </a:p>
        </p:txBody>
      </p:sp>
      <p:sp>
        <p:nvSpPr>
          <p:cNvPr id="7" name="object 7"/>
          <p:cNvSpPr txBox="1"/>
          <p:nvPr/>
        </p:nvSpPr>
        <p:spPr>
          <a:xfrm>
            <a:off x="3510660" y="3153409"/>
            <a:ext cx="709930" cy="233679"/>
          </a:xfrm>
          <a:prstGeom prst="rect">
            <a:avLst/>
          </a:prstGeom>
        </p:spPr>
        <p:txBody>
          <a:bodyPr vert="horz" wrap="square" lIns="0" tIns="0" rIns="0" bIns="0" rtlCol="0">
            <a:spAutoFit/>
          </a:bodyPr>
          <a:lstStyle/>
          <a:p>
            <a:pPr marL="12700">
              <a:lnSpc>
                <a:spcPct val="100000"/>
              </a:lnSpc>
            </a:pPr>
            <a:r>
              <a:rPr sz="1450" i="1" spc="20" dirty="0">
                <a:latin typeface="Times New Roman" panose="02020603050405020304"/>
                <a:cs typeface="Times New Roman" panose="02020603050405020304"/>
              </a:rPr>
              <a:t>M</a:t>
            </a:r>
            <a:r>
              <a:rPr sz="1450" i="1" spc="-200" dirty="0">
                <a:latin typeface="Times New Roman" panose="02020603050405020304"/>
                <a:cs typeface="Times New Roman" panose="02020603050405020304"/>
              </a:rPr>
              <a:t> </a:t>
            </a:r>
            <a:r>
              <a:rPr sz="1450" spc="-140" dirty="0">
                <a:latin typeface="Symbol" panose="05050102010706020507"/>
                <a:cs typeface="Symbol" panose="05050102010706020507"/>
              </a:rPr>
              <a:t></a:t>
            </a:r>
            <a:r>
              <a:rPr sz="1450" spc="110" dirty="0">
                <a:latin typeface="Times New Roman" panose="02020603050405020304"/>
                <a:cs typeface="Times New Roman" panose="02020603050405020304"/>
              </a:rPr>
              <a:t>1</a:t>
            </a:r>
            <a:r>
              <a:rPr sz="1450" i="1" spc="125" dirty="0">
                <a:latin typeface="Times New Roman" panose="02020603050405020304"/>
                <a:cs typeface="Times New Roman" panose="02020603050405020304"/>
              </a:rPr>
              <a:t>N</a:t>
            </a:r>
            <a:r>
              <a:rPr sz="1450" spc="-140" dirty="0">
                <a:latin typeface="Symbol" panose="05050102010706020507"/>
                <a:cs typeface="Symbol" panose="05050102010706020507"/>
              </a:rPr>
              <a:t></a:t>
            </a:r>
            <a:r>
              <a:rPr sz="1450" spc="10"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p:txBody>
      </p:sp>
      <p:sp>
        <p:nvSpPr>
          <p:cNvPr id="8" name="object 8"/>
          <p:cNvSpPr txBox="1"/>
          <p:nvPr/>
        </p:nvSpPr>
        <p:spPr>
          <a:xfrm>
            <a:off x="3519804" y="3181096"/>
            <a:ext cx="4910455" cy="839469"/>
          </a:xfrm>
          <a:prstGeom prst="rect">
            <a:avLst/>
          </a:prstGeom>
        </p:spPr>
        <p:txBody>
          <a:bodyPr vert="horz" wrap="square" lIns="0" tIns="0" rIns="0" bIns="0" rtlCol="0">
            <a:spAutoFit/>
          </a:bodyPr>
          <a:lstStyle/>
          <a:p>
            <a:pPr marL="12700">
              <a:lnSpc>
                <a:spcPct val="100000"/>
              </a:lnSpc>
            </a:pPr>
            <a:r>
              <a:rPr sz="5700" spc="7" baseline="-9000" dirty="0">
                <a:latin typeface="Symbol" panose="05050102010706020507"/>
                <a:cs typeface="Symbol" panose="05050102010706020507"/>
              </a:rPr>
              <a:t></a:t>
            </a:r>
            <a:r>
              <a:rPr sz="5700" spc="82" baseline="-9000" dirty="0">
                <a:latin typeface="Symbol" panose="05050102010706020507"/>
                <a:cs typeface="Symbol" panose="05050102010706020507"/>
              </a:rPr>
              <a:t></a:t>
            </a:r>
            <a:r>
              <a:rPr sz="2500" i="1" spc="-20" dirty="0">
                <a:latin typeface="Times New Roman" panose="02020603050405020304"/>
                <a:cs typeface="Times New Roman" panose="02020603050405020304"/>
              </a:rPr>
              <a:t>s</a:t>
            </a:r>
            <a:r>
              <a:rPr sz="3300" spc="-285" dirty="0">
                <a:latin typeface="Symbol" panose="05050102010706020507"/>
                <a:cs typeface="Symbol" panose="05050102010706020507"/>
              </a:rPr>
              <a:t></a:t>
            </a:r>
            <a:r>
              <a:rPr sz="2500" i="1" spc="-85" dirty="0">
                <a:latin typeface="Times New Roman" panose="02020603050405020304"/>
                <a:cs typeface="Times New Roman" panose="02020603050405020304"/>
              </a:rPr>
              <a:t>x</a:t>
            </a:r>
            <a:r>
              <a:rPr sz="2500" spc="5" dirty="0">
                <a:latin typeface="Times New Roman" panose="02020603050405020304"/>
                <a:cs typeface="Times New Roman" panose="02020603050405020304"/>
              </a:rPr>
              <a:t>,</a:t>
            </a:r>
            <a:r>
              <a:rPr sz="2500" spc="-190" dirty="0">
                <a:latin typeface="Times New Roman" panose="02020603050405020304"/>
                <a:cs typeface="Times New Roman" panose="02020603050405020304"/>
              </a:rPr>
              <a:t> </a:t>
            </a:r>
            <a:r>
              <a:rPr sz="2500" i="1" spc="60" dirty="0">
                <a:latin typeface="Times New Roman" panose="02020603050405020304"/>
                <a:cs typeface="Times New Roman" panose="02020603050405020304"/>
              </a:rPr>
              <a:t>y</a:t>
            </a:r>
            <a:r>
              <a:rPr sz="3300" spc="-300" dirty="0">
                <a:latin typeface="Symbol" panose="05050102010706020507"/>
                <a:cs typeface="Symbol" panose="05050102010706020507"/>
              </a:rPr>
              <a:t></a:t>
            </a:r>
            <a:r>
              <a:rPr sz="2500" i="1" spc="-145" dirty="0">
                <a:latin typeface="Times New Roman" panose="02020603050405020304"/>
                <a:cs typeface="Times New Roman" panose="02020603050405020304"/>
              </a:rPr>
              <a:t>A</a:t>
            </a:r>
            <a:r>
              <a:rPr sz="2650" i="1" spc="-65" dirty="0">
                <a:latin typeface="Symbol" panose="05050102010706020507"/>
                <a:cs typeface="Symbol" panose="05050102010706020507"/>
              </a:rPr>
              <a:t></a:t>
            </a:r>
            <a:r>
              <a:rPr sz="2650" i="1" spc="-420" dirty="0">
                <a:latin typeface="Times New Roman" panose="02020603050405020304"/>
                <a:cs typeface="Times New Roman" panose="02020603050405020304"/>
              </a:rPr>
              <a:t> </a:t>
            </a:r>
            <a:r>
              <a:rPr sz="3300" spc="-290" dirty="0">
                <a:latin typeface="Symbol" panose="05050102010706020507"/>
                <a:cs typeface="Symbol" panose="05050102010706020507"/>
              </a:rPr>
              <a:t></a:t>
            </a:r>
            <a:r>
              <a:rPr sz="2500" i="1" spc="10" dirty="0">
                <a:latin typeface="Times New Roman" panose="02020603050405020304"/>
                <a:cs typeface="Times New Roman" panose="02020603050405020304"/>
              </a:rPr>
              <a:t>x</a:t>
            </a:r>
            <a:r>
              <a:rPr sz="2500" i="1" spc="-330" dirty="0">
                <a:latin typeface="Times New Roman" panose="02020603050405020304"/>
                <a:cs typeface="Times New Roman" panose="02020603050405020304"/>
              </a:rPr>
              <a:t> </a:t>
            </a:r>
            <a:r>
              <a:rPr sz="2500" spc="15" dirty="0">
                <a:latin typeface="Symbol" panose="05050102010706020507"/>
                <a:cs typeface="Symbol" panose="05050102010706020507"/>
              </a:rPr>
              <a:t></a:t>
            </a:r>
            <a:r>
              <a:rPr sz="2500" spc="-270" dirty="0">
                <a:latin typeface="Times New Roman" panose="02020603050405020304"/>
                <a:cs typeface="Times New Roman" panose="02020603050405020304"/>
              </a:rPr>
              <a:t> </a:t>
            </a:r>
            <a:r>
              <a:rPr sz="2500" i="1" spc="-114" dirty="0">
                <a:latin typeface="Times New Roman" panose="02020603050405020304"/>
                <a:cs typeface="Times New Roman" panose="02020603050405020304"/>
              </a:rPr>
              <a:t>x</a:t>
            </a:r>
            <a:r>
              <a:rPr sz="2175" spc="15" baseline="-25000" dirty="0">
                <a:latin typeface="Times New Roman" panose="02020603050405020304"/>
                <a:cs typeface="Times New Roman" panose="02020603050405020304"/>
              </a:rPr>
              <a:t>0</a:t>
            </a:r>
            <a:r>
              <a:rPr sz="2175" spc="-322" baseline="-25000" dirty="0">
                <a:latin typeface="Times New Roman" panose="02020603050405020304"/>
                <a:cs typeface="Times New Roman" panose="02020603050405020304"/>
              </a:rPr>
              <a:t> </a:t>
            </a:r>
            <a:r>
              <a:rPr sz="2500" spc="5" dirty="0">
                <a:latin typeface="Times New Roman" panose="02020603050405020304"/>
                <a:cs typeface="Times New Roman" panose="02020603050405020304"/>
              </a:rPr>
              <a:t>,</a:t>
            </a:r>
            <a:r>
              <a:rPr sz="2500" spc="-190" dirty="0">
                <a:latin typeface="Times New Roman" panose="02020603050405020304"/>
                <a:cs typeface="Times New Roman" panose="02020603050405020304"/>
              </a:rPr>
              <a:t> </a:t>
            </a:r>
            <a:r>
              <a:rPr sz="2500" i="1" spc="10" dirty="0">
                <a:latin typeface="Times New Roman" panose="02020603050405020304"/>
                <a:cs typeface="Times New Roman" panose="02020603050405020304"/>
              </a:rPr>
              <a:t>y</a:t>
            </a:r>
            <a:r>
              <a:rPr sz="2500" i="1" spc="-290" dirty="0">
                <a:latin typeface="Times New Roman" panose="02020603050405020304"/>
                <a:cs typeface="Times New Roman" panose="02020603050405020304"/>
              </a:rPr>
              <a:t> </a:t>
            </a:r>
            <a:r>
              <a:rPr sz="2500" spc="15" dirty="0">
                <a:latin typeface="Symbol" panose="05050102010706020507"/>
                <a:cs typeface="Symbol" panose="05050102010706020507"/>
              </a:rPr>
              <a:t></a:t>
            </a:r>
            <a:r>
              <a:rPr sz="2500" spc="-165" dirty="0">
                <a:latin typeface="Times New Roman" panose="02020603050405020304"/>
                <a:cs typeface="Times New Roman" panose="02020603050405020304"/>
              </a:rPr>
              <a:t> </a:t>
            </a:r>
            <a:r>
              <a:rPr sz="2500" i="1" spc="-70" dirty="0">
                <a:latin typeface="Times New Roman" panose="02020603050405020304"/>
                <a:cs typeface="Times New Roman" panose="02020603050405020304"/>
              </a:rPr>
              <a:t>y</a:t>
            </a:r>
            <a:r>
              <a:rPr sz="2175" spc="15" baseline="-25000" dirty="0">
                <a:latin typeface="Times New Roman" panose="02020603050405020304"/>
                <a:cs typeface="Times New Roman" panose="02020603050405020304"/>
              </a:rPr>
              <a:t>0</a:t>
            </a:r>
            <a:r>
              <a:rPr sz="2175" spc="-165" baseline="-25000" dirty="0">
                <a:latin typeface="Times New Roman" panose="02020603050405020304"/>
                <a:cs typeface="Times New Roman" panose="02020603050405020304"/>
              </a:rPr>
              <a:t> </a:t>
            </a:r>
            <a:r>
              <a:rPr sz="3300" spc="-355" dirty="0">
                <a:latin typeface="Symbol" panose="05050102010706020507"/>
                <a:cs typeface="Symbol" panose="05050102010706020507"/>
              </a:rPr>
              <a:t></a:t>
            </a:r>
            <a:r>
              <a:rPr sz="3300" spc="-484" dirty="0">
                <a:latin typeface="Times New Roman" panose="02020603050405020304"/>
                <a:cs typeface="Times New Roman" panose="02020603050405020304"/>
              </a:rPr>
              <a:t> </a:t>
            </a:r>
            <a:r>
              <a:rPr sz="2500" spc="15" dirty="0">
                <a:latin typeface="Symbol" panose="05050102010706020507"/>
                <a:cs typeface="Symbol" panose="05050102010706020507"/>
              </a:rPr>
              <a:t></a:t>
            </a:r>
            <a:r>
              <a:rPr sz="2500" spc="-60" dirty="0">
                <a:latin typeface="Times New Roman" panose="02020603050405020304"/>
                <a:cs typeface="Times New Roman" panose="02020603050405020304"/>
              </a:rPr>
              <a:t> </a:t>
            </a:r>
            <a:r>
              <a:rPr sz="2500" i="1" spc="15" dirty="0">
                <a:latin typeface="Times New Roman" panose="02020603050405020304"/>
                <a:cs typeface="Times New Roman" panose="02020603050405020304"/>
              </a:rPr>
              <a:t>A</a:t>
            </a:r>
            <a:r>
              <a:rPr sz="2500" i="1" spc="-175" dirty="0">
                <a:latin typeface="Times New Roman" panose="02020603050405020304"/>
                <a:cs typeface="Times New Roman" panose="02020603050405020304"/>
              </a:rPr>
              <a:t>s</a:t>
            </a:r>
            <a:r>
              <a:rPr sz="3300" spc="-290" dirty="0">
                <a:latin typeface="Symbol" panose="05050102010706020507"/>
                <a:cs typeface="Symbol" panose="05050102010706020507"/>
              </a:rPr>
              <a:t></a:t>
            </a:r>
            <a:r>
              <a:rPr sz="2500" i="1" spc="-114" dirty="0">
                <a:latin typeface="Times New Roman" panose="02020603050405020304"/>
                <a:cs typeface="Times New Roman" panose="02020603050405020304"/>
              </a:rPr>
              <a:t>x</a:t>
            </a:r>
            <a:r>
              <a:rPr sz="2175" spc="15" baseline="-25000" dirty="0">
                <a:latin typeface="Times New Roman" panose="02020603050405020304"/>
                <a:cs typeface="Times New Roman" panose="02020603050405020304"/>
              </a:rPr>
              <a:t>0</a:t>
            </a:r>
            <a:r>
              <a:rPr sz="2175" spc="-322" baseline="-25000" dirty="0">
                <a:latin typeface="Times New Roman" panose="02020603050405020304"/>
                <a:cs typeface="Times New Roman" panose="02020603050405020304"/>
              </a:rPr>
              <a:t> </a:t>
            </a:r>
            <a:r>
              <a:rPr sz="2500" spc="5" dirty="0">
                <a:latin typeface="Times New Roman" panose="02020603050405020304"/>
                <a:cs typeface="Times New Roman" panose="02020603050405020304"/>
              </a:rPr>
              <a:t>,</a:t>
            </a:r>
            <a:r>
              <a:rPr sz="2500" spc="-190" dirty="0">
                <a:latin typeface="Times New Roman" panose="02020603050405020304"/>
                <a:cs typeface="Times New Roman" panose="02020603050405020304"/>
              </a:rPr>
              <a:t> </a:t>
            </a:r>
            <a:r>
              <a:rPr sz="2500" i="1" spc="-75" dirty="0">
                <a:latin typeface="Times New Roman" panose="02020603050405020304"/>
                <a:cs typeface="Times New Roman" panose="02020603050405020304"/>
              </a:rPr>
              <a:t>y</a:t>
            </a:r>
            <a:r>
              <a:rPr sz="2175" spc="15" baseline="-25000" dirty="0">
                <a:latin typeface="Times New Roman" panose="02020603050405020304"/>
                <a:cs typeface="Times New Roman" panose="02020603050405020304"/>
              </a:rPr>
              <a:t>0</a:t>
            </a:r>
            <a:r>
              <a:rPr sz="2175" spc="-165" baseline="-25000" dirty="0">
                <a:latin typeface="Times New Roman" panose="02020603050405020304"/>
                <a:cs typeface="Times New Roman" panose="02020603050405020304"/>
              </a:rPr>
              <a:t> </a:t>
            </a:r>
            <a:r>
              <a:rPr sz="3300" spc="-355" dirty="0">
                <a:latin typeface="Symbol" panose="05050102010706020507"/>
                <a:cs typeface="Symbol" panose="05050102010706020507"/>
              </a:rPr>
              <a:t></a:t>
            </a:r>
            <a:endParaRPr sz="3300">
              <a:latin typeface="Symbol" panose="05050102010706020507"/>
              <a:cs typeface="Symbol" panose="05050102010706020507"/>
            </a:endParaRPr>
          </a:p>
          <a:p>
            <a:pPr marL="36830">
              <a:lnSpc>
                <a:spcPct val="100000"/>
              </a:lnSpc>
              <a:spcBef>
                <a:spcPts val="205"/>
              </a:spcBef>
            </a:pPr>
            <a:r>
              <a:rPr sz="1450" i="1" spc="35" dirty="0">
                <a:latin typeface="Times New Roman" panose="02020603050405020304"/>
                <a:cs typeface="Times New Roman" panose="02020603050405020304"/>
              </a:rPr>
              <a:t>x</a:t>
            </a:r>
            <a:r>
              <a:rPr sz="1450" spc="-20" dirty="0">
                <a:latin typeface="Symbol" panose="05050102010706020507"/>
                <a:cs typeface="Symbol" panose="05050102010706020507"/>
              </a:rPr>
              <a:t></a:t>
            </a:r>
            <a:r>
              <a:rPr sz="1450" spc="10" dirty="0">
                <a:latin typeface="Times New Roman" panose="02020603050405020304"/>
                <a:cs typeface="Times New Roman" panose="02020603050405020304"/>
              </a:rPr>
              <a:t>0</a:t>
            </a:r>
            <a:r>
              <a:rPr sz="1450" spc="175" dirty="0">
                <a:latin typeface="Times New Roman" panose="02020603050405020304"/>
                <a:cs typeface="Times New Roman" panose="02020603050405020304"/>
              </a:rPr>
              <a:t> </a:t>
            </a:r>
            <a:r>
              <a:rPr sz="1450" i="1" spc="50" dirty="0">
                <a:latin typeface="Times New Roman" panose="02020603050405020304"/>
                <a:cs typeface="Times New Roman" panose="02020603050405020304"/>
              </a:rPr>
              <a:t>y</a:t>
            </a:r>
            <a:r>
              <a:rPr sz="1450" spc="-15" dirty="0">
                <a:latin typeface="Symbol" panose="05050102010706020507"/>
                <a:cs typeface="Symbol" panose="05050102010706020507"/>
              </a:rPr>
              <a:t></a:t>
            </a:r>
            <a:r>
              <a:rPr sz="1450" spc="10" dirty="0">
                <a:latin typeface="Times New Roman" panose="02020603050405020304"/>
                <a:cs typeface="Times New Roman" panose="02020603050405020304"/>
              </a:rPr>
              <a:t>0</a:t>
            </a:r>
            <a:endParaRPr sz="1450">
              <a:latin typeface="Times New Roman" panose="02020603050405020304"/>
              <a:cs typeface="Times New Roman" panose="02020603050405020304"/>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592957" y="2939288"/>
            <a:ext cx="842644" cy="233679"/>
          </a:xfrm>
          <a:prstGeom prst="rect">
            <a:avLst/>
          </a:prstGeom>
        </p:spPr>
        <p:txBody>
          <a:bodyPr vert="horz" wrap="square" lIns="0" tIns="0" rIns="0" bIns="0" rtlCol="0">
            <a:spAutoFit/>
          </a:bodyPr>
          <a:lstStyle/>
          <a:p>
            <a:pPr marL="12700">
              <a:lnSpc>
                <a:spcPct val="100000"/>
              </a:lnSpc>
            </a:pPr>
            <a:r>
              <a:rPr sz="1450" i="1" spc="20" dirty="0">
                <a:latin typeface="Times New Roman" panose="02020603050405020304"/>
                <a:cs typeface="Times New Roman" panose="02020603050405020304"/>
              </a:rPr>
              <a:t>M</a:t>
            </a:r>
            <a:r>
              <a:rPr sz="1450" i="1" spc="105" dirty="0">
                <a:latin typeface="Times New Roman" panose="02020603050405020304"/>
                <a:cs typeface="Times New Roman" panose="02020603050405020304"/>
              </a:rPr>
              <a:t> </a:t>
            </a:r>
            <a:r>
              <a:rPr sz="1450" spc="10" dirty="0">
                <a:latin typeface="Symbol" panose="05050102010706020507"/>
                <a:cs typeface="Symbol" panose="05050102010706020507"/>
              </a:rPr>
              <a:t></a:t>
            </a:r>
            <a:r>
              <a:rPr sz="1450" spc="10" dirty="0">
                <a:latin typeface="Times New Roman" panose="02020603050405020304"/>
                <a:cs typeface="Times New Roman" panose="02020603050405020304"/>
              </a:rPr>
              <a:t>1</a:t>
            </a:r>
            <a:r>
              <a:rPr sz="1450" spc="-70" dirty="0">
                <a:latin typeface="Times New Roman" panose="02020603050405020304"/>
                <a:cs typeface="Times New Roman" panose="02020603050405020304"/>
              </a:rPr>
              <a:t> </a:t>
            </a:r>
            <a:r>
              <a:rPr sz="1450" i="1" spc="15" dirty="0">
                <a:latin typeface="Times New Roman" panose="02020603050405020304"/>
                <a:cs typeface="Times New Roman" panose="02020603050405020304"/>
              </a:rPr>
              <a:t>N</a:t>
            </a:r>
            <a:r>
              <a:rPr sz="1450" i="1" spc="-5" dirty="0">
                <a:latin typeface="Times New Roman" panose="02020603050405020304"/>
                <a:cs typeface="Times New Roman" panose="02020603050405020304"/>
              </a:rPr>
              <a:t> </a:t>
            </a:r>
            <a:r>
              <a:rPr sz="1450" spc="10" dirty="0">
                <a:latin typeface="Symbol" panose="05050102010706020507"/>
                <a:cs typeface="Symbol" panose="05050102010706020507"/>
              </a:rPr>
              <a:t></a:t>
            </a:r>
            <a:r>
              <a:rPr sz="1450" spc="10"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p:txBody>
      </p:sp>
      <p:sp>
        <p:nvSpPr>
          <p:cNvPr id="6" name="object 6"/>
          <p:cNvSpPr txBox="1"/>
          <p:nvPr/>
        </p:nvSpPr>
        <p:spPr>
          <a:xfrm>
            <a:off x="1825879" y="959865"/>
            <a:ext cx="7512684" cy="28460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频率域滤波</a:t>
            </a:r>
            <a:endParaRPr sz="3200">
              <a:latin typeface="新宋体" panose="02010609030101010101" charset="-122"/>
              <a:cs typeface="新宋体" panose="02010609030101010101" charset="-122"/>
            </a:endParaRPr>
          </a:p>
          <a:p>
            <a:pPr marL="109220">
              <a:lnSpc>
                <a:spcPct val="100000"/>
              </a:lnSpc>
              <a:spcBef>
                <a:spcPts val="2360"/>
              </a:spcBef>
              <a:tabLst>
                <a:tab pos="56642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下式表明在原点处(0,0)的单位冲激情况，用</a:t>
            </a:r>
            <a:endParaRPr sz="2800">
              <a:latin typeface="新宋体" panose="02010609030101010101" charset="-122"/>
              <a:cs typeface="新宋体" panose="02010609030101010101" charset="-122"/>
            </a:endParaRPr>
          </a:p>
          <a:p>
            <a:pPr marL="740410">
              <a:lnSpc>
                <a:spcPct val="100000"/>
              </a:lnSpc>
              <a:spcBef>
                <a:spcPts val="1100"/>
              </a:spcBef>
            </a:pPr>
            <a:r>
              <a:rPr sz="2500" i="1" spc="-50" dirty="0">
                <a:latin typeface="Symbol" panose="05050102010706020507"/>
                <a:cs typeface="Symbol" panose="05050102010706020507"/>
              </a:rPr>
              <a:t></a:t>
            </a:r>
            <a:r>
              <a:rPr sz="2500" i="1" spc="-204" dirty="0">
                <a:latin typeface="Times New Roman" panose="02020603050405020304"/>
                <a:cs typeface="Times New Roman" panose="02020603050405020304"/>
              </a:rPr>
              <a:t> </a:t>
            </a:r>
            <a:r>
              <a:rPr sz="3150" spc="-170" dirty="0">
                <a:latin typeface="Symbol" panose="05050102010706020507"/>
                <a:cs typeface="Symbol" panose="05050102010706020507"/>
              </a:rPr>
              <a:t></a:t>
            </a:r>
            <a:r>
              <a:rPr sz="2400" i="1" spc="45"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50" dirty="0">
                <a:latin typeface="Times New Roman" panose="02020603050405020304"/>
                <a:cs typeface="Times New Roman" panose="02020603050405020304"/>
              </a:rPr>
              <a:t> </a:t>
            </a:r>
            <a:r>
              <a:rPr sz="2400" i="1" spc="195" dirty="0">
                <a:latin typeface="Times New Roman" panose="02020603050405020304"/>
                <a:cs typeface="Times New Roman" panose="02020603050405020304"/>
              </a:rPr>
              <a:t>y</a:t>
            </a:r>
            <a:r>
              <a:rPr sz="3150" spc="-245" dirty="0">
                <a:latin typeface="Symbol" panose="05050102010706020507"/>
                <a:cs typeface="Symbol" panose="05050102010706020507"/>
              </a:rPr>
              <a:t></a:t>
            </a:r>
            <a:r>
              <a:rPr sz="3150" spc="5" dirty="0">
                <a:latin typeface="Times New Roman" panose="02020603050405020304"/>
                <a:cs typeface="Times New Roman" panose="02020603050405020304"/>
              </a:rPr>
              <a:t> </a:t>
            </a:r>
            <a:r>
              <a:rPr sz="4200" baseline="-5000" dirty="0">
                <a:latin typeface="新宋体" panose="02010609030101010101" charset="-122"/>
                <a:cs typeface="新宋体" panose="02010609030101010101" charset="-122"/>
              </a:rPr>
              <a:t>表示</a:t>
            </a:r>
            <a:endParaRPr sz="4200" baseline="-5000">
              <a:latin typeface="新宋体" panose="02010609030101010101" charset="-122"/>
              <a:cs typeface="新宋体" panose="02010609030101010101" charset="-122"/>
            </a:endParaRPr>
          </a:p>
          <a:p>
            <a:pPr marL="1790065">
              <a:lnSpc>
                <a:spcPct val="100000"/>
              </a:lnSpc>
              <a:spcBef>
                <a:spcPts val="1360"/>
              </a:spcBef>
            </a:pPr>
            <a:r>
              <a:rPr sz="5700" spc="-15" baseline="-9000" dirty="0">
                <a:latin typeface="Symbol" panose="05050102010706020507"/>
                <a:cs typeface="Symbol" panose="05050102010706020507"/>
              </a:rPr>
              <a:t></a:t>
            </a:r>
            <a:r>
              <a:rPr sz="5700" spc="-472" baseline="-9000" dirty="0">
                <a:latin typeface="Times New Roman" panose="02020603050405020304"/>
                <a:cs typeface="Times New Roman" panose="02020603050405020304"/>
              </a:rPr>
              <a:t> </a:t>
            </a:r>
            <a:r>
              <a:rPr sz="5700" spc="-15" baseline="-9000" dirty="0">
                <a:latin typeface="Symbol" panose="05050102010706020507"/>
                <a:cs typeface="Symbol" panose="05050102010706020507"/>
              </a:rPr>
              <a:t></a:t>
            </a:r>
            <a:r>
              <a:rPr sz="5700" spc="-382" baseline="-9000" dirty="0">
                <a:latin typeface="Times New Roman" panose="02020603050405020304"/>
                <a:cs typeface="Times New Roman" panose="02020603050405020304"/>
              </a:rPr>
              <a:t> </a:t>
            </a:r>
            <a:r>
              <a:rPr sz="2500" i="1" spc="195" dirty="0">
                <a:latin typeface="Times New Roman" panose="02020603050405020304"/>
                <a:cs typeface="Times New Roman" panose="02020603050405020304"/>
              </a:rPr>
              <a:t>s</a:t>
            </a:r>
            <a:r>
              <a:rPr sz="3300" spc="-100" dirty="0">
                <a:latin typeface="Symbol" panose="05050102010706020507"/>
                <a:cs typeface="Symbol" panose="05050102010706020507"/>
              </a:rPr>
              <a:t></a:t>
            </a:r>
            <a:r>
              <a:rPr sz="2500" i="1" spc="150" dirty="0">
                <a:latin typeface="Times New Roman" panose="02020603050405020304"/>
                <a:cs typeface="Times New Roman" panose="02020603050405020304"/>
              </a:rPr>
              <a:t>x</a:t>
            </a:r>
            <a:r>
              <a:rPr sz="2500" spc="5" dirty="0">
                <a:latin typeface="Times New Roman" panose="02020603050405020304"/>
                <a:cs typeface="Times New Roman" panose="02020603050405020304"/>
              </a:rPr>
              <a:t>,</a:t>
            </a:r>
            <a:r>
              <a:rPr sz="2500" spc="50" dirty="0">
                <a:latin typeface="Times New Roman" panose="02020603050405020304"/>
                <a:cs typeface="Times New Roman" panose="02020603050405020304"/>
              </a:rPr>
              <a:t> </a:t>
            </a:r>
            <a:r>
              <a:rPr sz="2500" i="1" spc="10" dirty="0">
                <a:latin typeface="Times New Roman" panose="02020603050405020304"/>
                <a:cs typeface="Times New Roman" panose="02020603050405020304"/>
              </a:rPr>
              <a:t>y</a:t>
            </a:r>
            <a:r>
              <a:rPr sz="2500" i="1" spc="-305" dirty="0">
                <a:latin typeface="Times New Roman" panose="02020603050405020304"/>
                <a:cs typeface="Times New Roman" panose="02020603050405020304"/>
              </a:rPr>
              <a:t> </a:t>
            </a:r>
            <a:r>
              <a:rPr sz="3300" spc="-505" dirty="0">
                <a:latin typeface="Symbol" panose="05050102010706020507"/>
                <a:cs typeface="Symbol" panose="05050102010706020507"/>
              </a:rPr>
              <a:t></a:t>
            </a:r>
            <a:r>
              <a:rPr sz="2650" i="1" spc="-65" dirty="0">
                <a:latin typeface="Symbol" panose="05050102010706020507"/>
                <a:cs typeface="Symbol" panose="05050102010706020507"/>
              </a:rPr>
              <a:t></a:t>
            </a:r>
            <a:r>
              <a:rPr sz="2650" i="1" spc="-85" dirty="0">
                <a:latin typeface="Times New Roman" panose="02020603050405020304"/>
                <a:cs typeface="Times New Roman" panose="02020603050405020304"/>
              </a:rPr>
              <a:t> </a:t>
            </a:r>
            <a:r>
              <a:rPr sz="3300" spc="-105" dirty="0">
                <a:latin typeface="Symbol" panose="05050102010706020507"/>
                <a:cs typeface="Symbol" panose="05050102010706020507"/>
              </a:rPr>
              <a:t></a:t>
            </a:r>
            <a:r>
              <a:rPr sz="2500" i="1" spc="150" dirty="0">
                <a:latin typeface="Times New Roman" panose="02020603050405020304"/>
                <a:cs typeface="Times New Roman" panose="02020603050405020304"/>
              </a:rPr>
              <a:t>x</a:t>
            </a:r>
            <a:r>
              <a:rPr sz="2500" spc="5" dirty="0">
                <a:latin typeface="Times New Roman" panose="02020603050405020304"/>
                <a:cs typeface="Times New Roman" panose="02020603050405020304"/>
              </a:rPr>
              <a:t>,</a:t>
            </a:r>
            <a:r>
              <a:rPr sz="2500" spc="55" dirty="0">
                <a:latin typeface="Times New Roman" panose="02020603050405020304"/>
                <a:cs typeface="Times New Roman" panose="02020603050405020304"/>
              </a:rPr>
              <a:t> </a:t>
            </a:r>
            <a:r>
              <a:rPr sz="2500" i="1" spc="10" dirty="0">
                <a:latin typeface="Times New Roman" panose="02020603050405020304"/>
                <a:cs typeface="Times New Roman" panose="02020603050405020304"/>
              </a:rPr>
              <a:t>y</a:t>
            </a:r>
            <a:r>
              <a:rPr sz="2500" i="1" spc="-310" dirty="0">
                <a:latin typeface="Times New Roman" panose="02020603050405020304"/>
                <a:cs typeface="Times New Roman" panose="02020603050405020304"/>
              </a:rPr>
              <a:t> </a:t>
            </a:r>
            <a:r>
              <a:rPr sz="3300" spc="-185" dirty="0">
                <a:latin typeface="Symbol" panose="05050102010706020507"/>
                <a:cs typeface="Symbol" panose="05050102010706020507"/>
              </a:rPr>
              <a:t></a:t>
            </a:r>
            <a:r>
              <a:rPr sz="3300" spc="-405" dirty="0">
                <a:latin typeface="Times New Roman" panose="02020603050405020304"/>
                <a:cs typeface="Times New Roman" panose="02020603050405020304"/>
              </a:rPr>
              <a:t> </a:t>
            </a:r>
            <a:r>
              <a:rPr sz="2500" spc="15" dirty="0">
                <a:latin typeface="Symbol" panose="05050102010706020507"/>
                <a:cs typeface="Symbol" panose="05050102010706020507"/>
              </a:rPr>
              <a:t></a:t>
            </a:r>
            <a:r>
              <a:rPr sz="2500" spc="210" dirty="0">
                <a:latin typeface="Times New Roman" panose="02020603050405020304"/>
                <a:cs typeface="Times New Roman" panose="02020603050405020304"/>
              </a:rPr>
              <a:t> </a:t>
            </a:r>
            <a:r>
              <a:rPr sz="2500" i="1" spc="195" dirty="0">
                <a:latin typeface="Times New Roman" panose="02020603050405020304"/>
                <a:cs typeface="Times New Roman" panose="02020603050405020304"/>
              </a:rPr>
              <a:t>s</a:t>
            </a:r>
            <a:r>
              <a:rPr sz="3300" spc="-275" dirty="0">
                <a:latin typeface="Symbol" panose="05050102010706020507"/>
                <a:cs typeface="Symbol" panose="05050102010706020507"/>
              </a:rPr>
              <a:t></a:t>
            </a:r>
            <a:r>
              <a:rPr sz="2500" spc="95" dirty="0">
                <a:latin typeface="Times New Roman" panose="02020603050405020304"/>
                <a:cs typeface="Times New Roman" panose="02020603050405020304"/>
              </a:rPr>
              <a:t>0</a:t>
            </a:r>
            <a:r>
              <a:rPr sz="2500" spc="75" dirty="0">
                <a:latin typeface="Times New Roman" panose="02020603050405020304"/>
                <a:cs typeface="Times New Roman" panose="02020603050405020304"/>
              </a:rPr>
              <a:t>,</a:t>
            </a:r>
            <a:r>
              <a:rPr sz="2500" spc="225" dirty="0">
                <a:latin typeface="Times New Roman" panose="02020603050405020304"/>
                <a:cs typeface="Times New Roman" panose="02020603050405020304"/>
              </a:rPr>
              <a:t>0</a:t>
            </a:r>
            <a:r>
              <a:rPr sz="3300" spc="-185" dirty="0">
                <a:latin typeface="Symbol" panose="05050102010706020507"/>
                <a:cs typeface="Symbol" panose="05050102010706020507"/>
              </a:rPr>
              <a:t></a:t>
            </a:r>
            <a:endParaRPr sz="3300">
              <a:latin typeface="Symbol" panose="05050102010706020507"/>
              <a:cs typeface="Symbol" panose="05050102010706020507"/>
            </a:endParaRPr>
          </a:p>
          <a:p>
            <a:pPr marL="1819910">
              <a:lnSpc>
                <a:spcPct val="100000"/>
              </a:lnSpc>
              <a:spcBef>
                <a:spcPts val="205"/>
              </a:spcBef>
            </a:pPr>
            <a:r>
              <a:rPr sz="1450" i="1" spc="10" dirty="0">
                <a:latin typeface="Times New Roman" panose="02020603050405020304"/>
                <a:cs typeface="Times New Roman" panose="02020603050405020304"/>
              </a:rPr>
              <a:t>x</a:t>
            </a:r>
            <a:r>
              <a:rPr sz="1450" i="1" spc="-185" dirty="0">
                <a:latin typeface="Times New Roman" panose="02020603050405020304"/>
                <a:cs typeface="Times New Roman" panose="02020603050405020304"/>
              </a:rPr>
              <a:t> </a:t>
            </a:r>
            <a:r>
              <a:rPr sz="1450" spc="10" dirty="0">
                <a:latin typeface="Symbol" panose="05050102010706020507"/>
                <a:cs typeface="Symbol" panose="05050102010706020507"/>
              </a:rPr>
              <a:t></a:t>
            </a:r>
            <a:r>
              <a:rPr sz="1450" spc="-215" dirty="0">
                <a:latin typeface="Times New Roman" panose="02020603050405020304"/>
                <a:cs typeface="Times New Roman" panose="02020603050405020304"/>
              </a:rPr>
              <a:t> </a:t>
            </a:r>
            <a:r>
              <a:rPr sz="1450" spc="10" dirty="0">
                <a:latin typeface="Times New Roman" panose="02020603050405020304"/>
                <a:cs typeface="Times New Roman" panose="02020603050405020304"/>
              </a:rPr>
              <a:t>0</a:t>
            </a:r>
            <a:r>
              <a:rPr sz="1450" dirty="0">
                <a:latin typeface="Times New Roman" panose="02020603050405020304"/>
                <a:cs typeface="Times New Roman" panose="02020603050405020304"/>
              </a:rPr>
              <a:t> </a:t>
            </a:r>
            <a:r>
              <a:rPr sz="1450" spc="100" dirty="0">
                <a:latin typeface="Times New Roman" panose="02020603050405020304"/>
                <a:cs typeface="Times New Roman" panose="02020603050405020304"/>
              </a:rPr>
              <a:t> </a:t>
            </a:r>
            <a:r>
              <a:rPr sz="1450" i="1" spc="10" dirty="0">
                <a:latin typeface="Times New Roman" panose="02020603050405020304"/>
                <a:cs typeface="Times New Roman" panose="02020603050405020304"/>
              </a:rPr>
              <a:t>y</a:t>
            </a:r>
            <a:r>
              <a:rPr sz="1450" i="1" spc="-155" dirty="0">
                <a:latin typeface="Times New Roman" panose="02020603050405020304"/>
                <a:cs typeface="Times New Roman" panose="02020603050405020304"/>
              </a:rPr>
              <a:t> </a:t>
            </a:r>
            <a:r>
              <a:rPr sz="1450" spc="10" dirty="0">
                <a:latin typeface="Symbol" panose="05050102010706020507"/>
                <a:cs typeface="Symbol" panose="05050102010706020507"/>
              </a:rPr>
              <a:t></a:t>
            </a:r>
            <a:r>
              <a:rPr sz="1450" spc="-215" dirty="0">
                <a:latin typeface="Times New Roman" panose="02020603050405020304"/>
                <a:cs typeface="Times New Roman" panose="02020603050405020304"/>
              </a:rPr>
              <a:t> </a:t>
            </a:r>
            <a:r>
              <a:rPr sz="1450" spc="10" dirty="0">
                <a:latin typeface="Times New Roman" panose="02020603050405020304"/>
                <a:cs typeface="Times New Roman" panose="02020603050405020304"/>
              </a:rPr>
              <a:t>0</a:t>
            </a:r>
            <a:endParaRPr sz="1450">
              <a:latin typeface="Times New Roman" panose="02020603050405020304"/>
              <a:cs typeface="Times New Roman" panose="02020603050405020304"/>
            </a:endParaRPr>
          </a:p>
        </p:txBody>
      </p:sp>
      <p:sp>
        <p:nvSpPr>
          <p:cNvPr id="7" name="object 7"/>
          <p:cNvSpPr txBox="1"/>
          <p:nvPr/>
        </p:nvSpPr>
        <p:spPr>
          <a:xfrm>
            <a:off x="1922665" y="4313173"/>
            <a:ext cx="7770495" cy="76454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根据上式，原点处(0,0)单位冲激的傅里叶变换</a:t>
            </a:r>
            <a:endParaRPr sz="2800">
              <a:latin typeface="新宋体" panose="02010609030101010101" charset="-122"/>
              <a:cs typeface="新宋体" panose="02010609030101010101" charset="-122"/>
            </a:endParaRPr>
          </a:p>
          <a:p>
            <a:pPr marR="1089025" algn="ctr">
              <a:lnSpc>
                <a:spcPct val="100000"/>
              </a:lnSpc>
              <a:spcBef>
                <a:spcPts val="1065"/>
              </a:spcBef>
            </a:pPr>
            <a:r>
              <a:rPr sz="1250" i="1" spc="-5" dirty="0">
                <a:latin typeface="Times New Roman" panose="02020603050405020304"/>
                <a:cs typeface="Times New Roman" panose="02020603050405020304"/>
              </a:rPr>
              <a:t>M</a:t>
            </a:r>
            <a:r>
              <a:rPr sz="1250" i="1" spc="-75" dirty="0">
                <a:latin typeface="Times New Roman" panose="02020603050405020304"/>
                <a:cs typeface="Times New Roman" panose="02020603050405020304"/>
              </a:rPr>
              <a:t> </a:t>
            </a:r>
            <a:r>
              <a:rPr sz="1250" spc="-85" dirty="0">
                <a:latin typeface="Symbol" panose="05050102010706020507"/>
                <a:cs typeface="Symbol" panose="05050102010706020507"/>
              </a:rPr>
              <a:t></a:t>
            </a:r>
            <a:r>
              <a:rPr sz="1250" spc="-5" dirty="0">
                <a:latin typeface="Times New Roman" panose="02020603050405020304"/>
                <a:cs typeface="Times New Roman" panose="02020603050405020304"/>
              </a:rPr>
              <a:t>1</a:t>
            </a:r>
            <a:r>
              <a:rPr sz="1250" spc="-16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N</a:t>
            </a:r>
            <a:r>
              <a:rPr sz="1250" i="1" spc="-140" dirty="0">
                <a:latin typeface="Times New Roman" panose="02020603050405020304"/>
                <a:cs typeface="Times New Roman" panose="02020603050405020304"/>
              </a:rPr>
              <a:t> </a:t>
            </a:r>
            <a:r>
              <a:rPr sz="1250" spc="-85" dirty="0">
                <a:latin typeface="Symbol" panose="05050102010706020507"/>
                <a:cs typeface="Symbol" panose="05050102010706020507"/>
              </a:rPr>
              <a:t></a:t>
            </a:r>
            <a:r>
              <a:rPr sz="1250" spc="-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8" name="object 8"/>
          <p:cNvSpPr txBox="1"/>
          <p:nvPr/>
        </p:nvSpPr>
        <p:spPr>
          <a:xfrm>
            <a:off x="4943221" y="4966461"/>
            <a:ext cx="648335" cy="647065"/>
          </a:xfrm>
          <a:prstGeom prst="rect">
            <a:avLst/>
          </a:prstGeom>
        </p:spPr>
        <p:txBody>
          <a:bodyPr vert="horz" wrap="square" lIns="0" tIns="0" rIns="0" bIns="0" rtlCol="0">
            <a:spAutoFit/>
          </a:bodyPr>
          <a:lstStyle/>
          <a:p>
            <a:pPr marL="12700">
              <a:lnSpc>
                <a:spcPts val="3670"/>
              </a:lnSpc>
            </a:pPr>
            <a:r>
              <a:rPr sz="3200" spc="225" dirty="0">
                <a:latin typeface="Symbol" panose="05050102010706020507"/>
                <a:cs typeface="Symbol" panose="05050102010706020507"/>
              </a:rPr>
              <a:t></a:t>
            </a:r>
            <a:r>
              <a:rPr sz="3200" spc="110" dirty="0">
                <a:latin typeface="Symbol" panose="05050102010706020507"/>
                <a:cs typeface="Symbol" panose="05050102010706020507"/>
              </a:rPr>
              <a:t></a:t>
            </a:r>
            <a:endParaRPr sz="3200">
              <a:latin typeface="Symbol" panose="05050102010706020507"/>
              <a:cs typeface="Symbol" panose="05050102010706020507"/>
            </a:endParaRPr>
          </a:p>
          <a:p>
            <a:pPr marL="34925">
              <a:lnSpc>
                <a:spcPts val="1330"/>
              </a:lnSpc>
            </a:pPr>
            <a:r>
              <a:rPr sz="1250" i="1" spc="60" dirty="0">
                <a:latin typeface="Times New Roman" panose="02020603050405020304"/>
                <a:cs typeface="Times New Roman" panose="02020603050405020304"/>
              </a:rPr>
              <a:t>x</a:t>
            </a:r>
            <a:r>
              <a:rPr sz="1250" spc="25" dirty="0">
                <a:latin typeface="Symbol" panose="05050102010706020507"/>
                <a:cs typeface="Symbol" panose="05050102010706020507"/>
              </a:rPr>
              <a:t></a:t>
            </a:r>
            <a:r>
              <a:rPr sz="1250" spc="-5" dirty="0">
                <a:latin typeface="Times New Roman" panose="02020603050405020304"/>
                <a:cs typeface="Times New Roman" panose="02020603050405020304"/>
              </a:rPr>
              <a:t>0</a:t>
            </a:r>
            <a:r>
              <a:rPr sz="1250" dirty="0">
                <a:latin typeface="Times New Roman" panose="02020603050405020304"/>
                <a:cs typeface="Times New Roman" panose="02020603050405020304"/>
              </a:rPr>
              <a:t> </a:t>
            </a:r>
            <a:r>
              <a:rPr sz="1250" spc="-75" dirty="0">
                <a:latin typeface="Times New Roman" panose="02020603050405020304"/>
                <a:cs typeface="Times New Roman" panose="02020603050405020304"/>
              </a:rPr>
              <a:t> </a:t>
            </a:r>
            <a:r>
              <a:rPr sz="1250" i="1" spc="95" dirty="0">
                <a:latin typeface="Times New Roman" panose="02020603050405020304"/>
                <a:cs typeface="Times New Roman" panose="02020603050405020304"/>
              </a:rPr>
              <a:t>y</a:t>
            </a:r>
            <a:r>
              <a:rPr sz="1250" spc="25" dirty="0">
                <a:latin typeface="Symbol" panose="05050102010706020507"/>
                <a:cs typeface="Symbol" panose="05050102010706020507"/>
              </a:rPr>
              <a:t></a:t>
            </a:r>
            <a:r>
              <a:rPr sz="1250" spc="-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9" name="object 9"/>
          <p:cNvSpPr txBox="1"/>
          <p:nvPr/>
        </p:nvSpPr>
        <p:spPr>
          <a:xfrm>
            <a:off x="4424311" y="4872228"/>
            <a:ext cx="486409" cy="716280"/>
          </a:xfrm>
          <a:prstGeom prst="rect">
            <a:avLst/>
          </a:prstGeom>
        </p:spPr>
        <p:txBody>
          <a:bodyPr vert="horz" wrap="square" lIns="0" tIns="0" rIns="0" bIns="0" rtlCol="0">
            <a:spAutoFit/>
          </a:bodyPr>
          <a:lstStyle/>
          <a:p>
            <a:pPr marL="12700">
              <a:lnSpc>
                <a:spcPct val="100000"/>
              </a:lnSpc>
              <a:tabLst>
                <a:tab pos="473075" algn="l"/>
              </a:tabLst>
            </a:pPr>
            <a:r>
              <a:rPr sz="2100" u="sng" spc="5" dirty="0">
                <a:latin typeface="Times New Roman" panose="02020603050405020304"/>
                <a:cs typeface="Times New Roman" panose="02020603050405020304"/>
              </a:rPr>
              <a:t> </a:t>
            </a:r>
            <a:r>
              <a:rPr sz="2100" u="sng" spc="229" dirty="0">
                <a:latin typeface="Times New Roman" panose="02020603050405020304"/>
                <a:cs typeface="Times New Roman" panose="02020603050405020304"/>
              </a:rPr>
              <a:t> </a:t>
            </a:r>
            <a:r>
              <a:rPr sz="2100" u="sng" spc="15" dirty="0">
                <a:latin typeface="Times New Roman" panose="02020603050405020304"/>
                <a:cs typeface="Times New Roman" panose="02020603050405020304"/>
              </a:rPr>
              <a:t>1</a:t>
            </a:r>
            <a:r>
              <a:rPr sz="2100" u="sng" dirty="0">
                <a:latin typeface="Times New Roman" panose="02020603050405020304"/>
                <a:cs typeface="Times New Roman" panose="02020603050405020304"/>
              </a:rPr>
              <a:t>	</a:t>
            </a:r>
            <a:endParaRPr sz="2100">
              <a:latin typeface="Times New Roman" panose="02020603050405020304"/>
              <a:cs typeface="Times New Roman" panose="02020603050405020304"/>
            </a:endParaRPr>
          </a:p>
          <a:p>
            <a:pPr marL="34925">
              <a:lnSpc>
                <a:spcPct val="100000"/>
              </a:lnSpc>
              <a:spcBef>
                <a:spcPts val="495"/>
              </a:spcBef>
            </a:pPr>
            <a:r>
              <a:rPr sz="2100" i="1" spc="25" dirty="0">
                <a:latin typeface="Times New Roman" panose="02020603050405020304"/>
                <a:cs typeface="Times New Roman" panose="02020603050405020304"/>
              </a:rPr>
              <a:t>MN</a:t>
            </a:r>
            <a:endParaRPr sz="2100">
              <a:latin typeface="Times New Roman" panose="02020603050405020304"/>
              <a:cs typeface="Times New Roman" panose="02020603050405020304"/>
            </a:endParaRPr>
          </a:p>
        </p:txBody>
      </p:sp>
      <p:sp>
        <p:nvSpPr>
          <p:cNvPr id="10" name="object 10"/>
          <p:cNvSpPr txBox="1"/>
          <p:nvPr/>
        </p:nvSpPr>
        <p:spPr>
          <a:xfrm>
            <a:off x="6419227" y="5023357"/>
            <a:ext cx="1377950" cy="208915"/>
          </a:xfrm>
          <a:prstGeom prst="rect">
            <a:avLst/>
          </a:prstGeom>
        </p:spPr>
        <p:txBody>
          <a:bodyPr vert="horz" wrap="square" lIns="0" tIns="0" rIns="0" bIns="0" rtlCol="0">
            <a:spAutoFit/>
          </a:bodyPr>
          <a:lstStyle/>
          <a:p>
            <a:pPr marL="135255" indent="-122555">
              <a:lnSpc>
                <a:spcPct val="100000"/>
              </a:lnSpc>
              <a:buFont typeface="Symbol" panose="05050102010706020507"/>
              <a:buChar char=""/>
              <a:tabLst>
                <a:tab pos="135890" algn="l"/>
              </a:tabLst>
            </a:pPr>
            <a:r>
              <a:rPr sz="1250" i="1" spc="-5" dirty="0">
                <a:latin typeface="Times New Roman" panose="02020603050405020304"/>
                <a:cs typeface="Times New Roman" panose="02020603050405020304"/>
              </a:rPr>
              <a:t>j</a:t>
            </a:r>
            <a:r>
              <a:rPr sz="1250" i="1" spc="-17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2</a:t>
            </a:r>
            <a:r>
              <a:rPr sz="1300" i="1" spc="-30" dirty="0">
                <a:latin typeface="Symbol" panose="05050102010706020507"/>
                <a:cs typeface="Symbol" panose="05050102010706020507"/>
              </a:rPr>
              <a:t></a:t>
            </a:r>
            <a:r>
              <a:rPr sz="1300" i="1" spc="-85" dirty="0">
                <a:latin typeface="Times New Roman" panose="02020603050405020304"/>
                <a:cs typeface="Times New Roman" panose="02020603050405020304"/>
              </a:rPr>
              <a:t> </a:t>
            </a:r>
            <a:r>
              <a:rPr sz="1250" spc="45" dirty="0">
                <a:latin typeface="Times New Roman" panose="02020603050405020304"/>
                <a:cs typeface="Times New Roman" panose="02020603050405020304"/>
              </a:rPr>
              <a:t>(</a:t>
            </a:r>
            <a:r>
              <a:rPr sz="1250" i="1" spc="-5" dirty="0">
                <a:latin typeface="Times New Roman" panose="02020603050405020304"/>
                <a:cs typeface="Times New Roman" panose="02020603050405020304"/>
              </a:rPr>
              <a:t>ux</a:t>
            </a:r>
            <a:r>
              <a:rPr sz="1250" i="1" spc="-175"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114"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M</a:t>
            </a:r>
            <a:r>
              <a:rPr sz="1250" i="1" spc="-75" dirty="0">
                <a:latin typeface="Times New Roman" panose="02020603050405020304"/>
                <a:cs typeface="Times New Roman" panose="02020603050405020304"/>
              </a:rPr>
              <a:t> </a:t>
            </a:r>
            <a:r>
              <a:rPr sz="1250" spc="45" dirty="0">
                <a:latin typeface="Symbol" panose="05050102010706020507"/>
                <a:cs typeface="Symbol" panose="05050102010706020507"/>
              </a:rPr>
              <a:t></a:t>
            </a:r>
            <a:r>
              <a:rPr sz="1250" i="1" spc="-5" dirty="0">
                <a:latin typeface="Times New Roman" panose="02020603050405020304"/>
                <a:cs typeface="Times New Roman" panose="02020603050405020304"/>
              </a:rPr>
              <a:t>vy</a:t>
            </a:r>
            <a:r>
              <a:rPr sz="1250" i="1" spc="-150"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r>
              <a:rPr sz="1250" spc="-85" dirty="0">
                <a:latin typeface="Times New Roman" panose="02020603050405020304"/>
                <a:cs typeface="Times New Roman" panose="02020603050405020304"/>
              </a:rPr>
              <a:t> </a:t>
            </a:r>
            <a:r>
              <a:rPr sz="1250" i="1" spc="-5" dirty="0">
                <a:latin typeface="Times New Roman" panose="02020603050405020304"/>
                <a:cs typeface="Times New Roman" panose="02020603050405020304"/>
              </a:rPr>
              <a:t>N</a:t>
            </a:r>
            <a:r>
              <a:rPr sz="1250" i="1" spc="-125" dirty="0">
                <a:latin typeface="Times New Roman" panose="02020603050405020304"/>
                <a:cs typeface="Times New Roman" panose="02020603050405020304"/>
              </a:rPr>
              <a:t> </a:t>
            </a:r>
            <a:r>
              <a:rPr sz="1250" spc="-5" dirty="0">
                <a:latin typeface="Times New Roman" panose="02020603050405020304"/>
                <a:cs typeface="Times New Roman" panose="02020603050405020304"/>
              </a:rPr>
              <a:t>)</a:t>
            </a:r>
            <a:endParaRPr sz="1250">
              <a:latin typeface="Times New Roman" panose="02020603050405020304"/>
              <a:cs typeface="Times New Roman" panose="02020603050405020304"/>
            </a:endParaRPr>
          </a:p>
        </p:txBody>
      </p:sp>
      <p:sp>
        <p:nvSpPr>
          <p:cNvPr id="11" name="object 11"/>
          <p:cNvSpPr txBox="1"/>
          <p:nvPr/>
        </p:nvSpPr>
        <p:spPr>
          <a:xfrm>
            <a:off x="5565775" y="4954016"/>
            <a:ext cx="868680" cy="431165"/>
          </a:xfrm>
          <a:prstGeom prst="rect">
            <a:avLst/>
          </a:prstGeom>
        </p:spPr>
        <p:txBody>
          <a:bodyPr vert="horz" wrap="square" lIns="0" tIns="0" rIns="0" bIns="0" rtlCol="0">
            <a:spAutoFit/>
          </a:bodyPr>
          <a:lstStyle/>
          <a:p>
            <a:pPr marL="12700">
              <a:lnSpc>
                <a:spcPct val="100000"/>
              </a:lnSpc>
            </a:pPr>
            <a:r>
              <a:rPr sz="2250" i="1" spc="-55" dirty="0">
                <a:latin typeface="Symbol" panose="05050102010706020507"/>
                <a:cs typeface="Symbol" panose="05050102010706020507"/>
              </a:rPr>
              <a:t></a:t>
            </a:r>
            <a:r>
              <a:rPr sz="2250" i="1" spc="-250" dirty="0">
                <a:latin typeface="Times New Roman" panose="02020603050405020304"/>
                <a:cs typeface="Times New Roman" panose="02020603050405020304"/>
              </a:rPr>
              <a:t> </a:t>
            </a:r>
            <a:r>
              <a:rPr sz="2800" spc="-185" dirty="0">
                <a:latin typeface="Symbol" panose="05050102010706020507"/>
                <a:cs typeface="Symbol" panose="05050102010706020507"/>
              </a:rPr>
              <a:t></a:t>
            </a:r>
            <a:r>
              <a:rPr sz="2100" i="1" spc="15" dirty="0">
                <a:latin typeface="Times New Roman" panose="02020603050405020304"/>
                <a:cs typeface="Times New Roman" panose="02020603050405020304"/>
              </a:rPr>
              <a:t>x</a:t>
            </a:r>
            <a:r>
              <a:rPr sz="2100" spc="5" dirty="0">
                <a:latin typeface="Times New Roman" panose="02020603050405020304"/>
                <a:cs typeface="Times New Roman" panose="02020603050405020304"/>
              </a:rPr>
              <a:t>,</a:t>
            </a:r>
            <a:r>
              <a:rPr sz="2100" spc="-80" dirty="0">
                <a:latin typeface="Times New Roman" panose="02020603050405020304"/>
                <a:cs typeface="Times New Roman" panose="02020603050405020304"/>
              </a:rPr>
              <a:t> </a:t>
            </a:r>
            <a:r>
              <a:rPr sz="2100" i="1" spc="145" dirty="0">
                <a:latin typeface="Times New Roman" panose="02020603050405020304"/>
                <a:cs typeface="Times New Roman" panose="02020603050405020304"/>
              </a:rPr>
              <a:t>y</a:t>
            </a:r>
            <a:r>
              <a:rPr sz="2800" spc="-390" dirty="0">
                <a:latin typeface="Symbol" panose="05050102010706020507"/>
                <a:cs typeface="Symbol" panose="05050102010706020507"/>
              </a:rPr>
              <a:t></a:t>
            </a:r>
            <a:r>
              <a:rPr sz="2100" i="1" spc="15" dirty="0">
                <a:latin typeface="Times New Roman" panose="02020603050405020304"/>
                <a:cs typeface="Times New Roman" panose="02020603050405020304"/>
              </a:rPr>
              <a:t>e</a:t>
            </a:r>
            <a:endParaRPr sz="2100">
              <a:latin typeface="Times New Roman" panose="02020603050405020304"/>
              <a:cs typeface="Times New Roman" panose="02020603050405020304"/>
            </a:endParaRPr>
          </a:p>
        </p:txBody>
      </p:sp>
      <p:sp>
        <p:nvSpPr>
          <p:cNvPr id="12" name="object 12"/>
          <p:cNvSpPr txBox="1"/>
          <p:nvPr/>
        </p:nvSpPr>
        <p:spPr>
          <a:xfrm>
            <a:off x="3142627" y="4941316"/>
            <a:ext cx="1244600" cy="447040"/>
          </a:xfrm>
          <a:prstGeom prst="rect">
            <a:avLst/>
          </a:prstGeom>
        </p:spPr>
        <p:txBody>
          <a:bodyPr vert="horz" wrap="square" lIns="0" tIns="0" rIns="0" bIns="0" rtlCol="0">
            <a:spAutoFit/>
          </a:bodyPr>
          <a:lstStyle/>
          <a:p>
            <a:pPr marL="12700">
              <a:lnSpc>
                <a:spcPct val="100000"/>
              </a:lnSpc>
            </a:pPr>
            <a:r>
              <a:rPr sz="2100" spc="-125" dirty="0">
                <a:latin typeface="Symbol" panose="05050102010706020507"/>
                <a:cs typeface="Symbol" panose="05050102010706020507"/>
              </a:rPr>
              <a:t></a:t>
            </a:r>
            <a:r>
              <a:rPr sz="2900" spc="-515" dirty="0">
                <a:latin typeface="Symbol" panose="05050102010706020507"/>
                <a:cs typeface="Symbol" panose="05050102010706020507"/>
              </a:rPr>
              <a:t></a:t>
            </a:r>
            <a:r>
              <a:rPr sz="2250" i="1" spc="-55" dirty="0">
                <a:latin typeface="Symbol" panose="05050102010706020507"/>
                <a:cs typeface="Symbol" panose="05050102010706020507"/>
              </a:rPr>
              <a:t></a:t>
            </a:r>
            <a:r>
              <a:rPr sz="2250" i="1" spc="-254" dirty="0">
                <a:latin typeface="Times New Roman" panose="02020603050405020304"/>
                <a:cs typeface="Times New Roman" panose="02020603050405020304"/>
              </a:rPr>
              <a:t> </a:t>
            </a:r>
            <a:r>
              <a:rPr sz="2800" spc="-180" dirty="0">
                <a:latin typeface="Symbol" panose="05050102010706020507"/>
                <a:cs typeface="Symbol" panose="05050102010706020507"/>
              </a:rPr>
              <a:t></a:t>
            </a:r>
            <a:r>
              <a:rPr sz="2100" i="1" spc="10" dirty="0">
                <a:latin typeface="Times New Roman" panose="02020603050405020304"/>
                <a:cs typeface="Times New Roman" panose="02020603050405020304"/>
              </a:rPr>
              <a:t>x</a:t>
            </a:r>
            <a:r>
              <a:rPr sz="2100" spc="5" dirty="0">
                <a:latin typeface="Times New Roman" panose="02020603050405020304"/>
                <a:cs typeface="Times New Roman" panose="02020603050405020304"/>
              </a:rPr>
              <a:t>,</a:t>
            </a:r>
            <a:r>
              <a:rPr sz="2100" spc="-80" dirty="0">
                <a:latin typeface="Times New Roman" panose="02020603050405020304"/>
                <a:cs typeface="Times New Roman" panose="02020603050405020304"/>
              </a:rPr>
              <a:t> </a:t>
            </a:r>
            <a:r>
              <a:rPr sz="2100" i="1" spc="150" dirty="0">
                <a:latin typeface="Times New Roman" panose="02020603050405020304"/>
                <a:cs typeface="Times New Roman" panose="02020603050405020304"/>
              </a:rPr>
              <a:t>y</a:t>
            </a:r>
            <a:r>
              <a:rPr sz="2800" spc="-370" dirty="0">
                <a:latin typeface="Symbol" panose="05050102010706020507"/>
                <a:cs typeface="Symbol" panose="05050102010706020507"/>
              </a:rPr>
              <a:t></a:t>
            </a:r>
            <a:r>
              <a:rPr sz="2900" spc="-280" dirty="0">
                <a:latin typeface="Symbol" panose="05050102010706020507"/>
                <a:cs typeface="Symbol" panose="05050102010706020507"/>
              </a:rPr>
              <a:t></a:t>
            </a:r>
            <a:r>
              <a:rPr sz="2900" spc="-475" dirty="0">
                <a:latin typeface="Times New Roman" panose="02020603050405020304"/>
                <a:cs typeface="Times New Roman" panose="02020603050405020304"/>
              </a:rPr>
              <a:t> </a:t>
            </a:r>
            <a:r>
              <a:rPr sz="2100" spc="20" dirty="0">
                <a:latin typeface="Symbol" panose="05050102010706020507"/>
                <a:cs typeface="Symbol" panose="05050102010706020507"/>
              </a:rPr>
              <a:t></a:t>
            </a:r>
            <a:endParaRPr sz="2100">
              <a:latin typeface="Symbol" panose="05050102010706020507"/>
              <a:cs typeface="Symbol" panose="05050102010706020507"/>
            </a:endParaRPr>
          </a:p>
        </p:txBody>
      </p:sp>
      <p:sp>
        <p:nvSpPr>
          <p:cNvPr id="13" name="object 13"/>
          <p:cNvSpPr/>
          <p:nvPr/>
        </p:nvSpPr>
        <p:spPr>
          <a:xfrm>
            <a:off x="4926945" y="6128625"/>
            <a:ext cx="421005" cy="0"/>
          </a:xfrm>
          <a:custGeom>
            <a:avLst/>
            <a:gdLst/>
            <a:ahLst/>
            <a:cxnLst/>
            <a:rect l="l" t="t" r="r" b="b"/>
            <a:pathLst>
              <a:path w="421004">
                <a:moveTo>
                  <a:pt x="0" y="0"/>
                </a:moveTo>
                <a:lnTo>
                  <a:pt x="420619" y="0"/>
                </a:lnTo>
              </a:path>
            </a:pathLst>
          </a:custGeom>
          <a:ln w="11294">
            <a:solidFill>
              <a:srgbClr val="000000"/>
            </a:solidFill>
          </a:ln>
        </p:spPr>
        <p:txBody>
          <a:bodyPr wrap="square" lIns="0" tIns="0" rIns="0" bIns="0" rtlCol="0"/>
          <a:lstStyle/>
          <a:p>
            <a:endParaRPr/>
          </a:p>
        </p:txBody>
      </p:sp>
      <p:sp>
        <p:nvSpPr>
          <p:cNvPr id="14" name="object 14"/>
          <p:cNvSpPr txBox="1"/>
          <p:nvPr/>
        </p:nvSpPr>
        <p:spPr>
          <a:xfrm>
            <a:off x="5063616" y="5759196"/>
            <a:ext cx="161290" cy="332740"/>
          </a:xfrm>
          <a:prstGeom prst="rect">
            <a:avLst/>
          </a:prstGeom>
        </p:spPr>
        <p:txBody>
          <a:bodyPr vert="horz" wrap="square" lIns="0" tIns="0" rIns="0" bIns="0" rtlCol="0">
            <a:spAutoFit/>
          </a:bodyPr>
          <a:lstStyle/>
          <a:p>
            <a:pPr marL="12700">
              <a:lnSpc>
                <a:spcPct val="100000"/>
              </a:lnSpc>
            </a:pPr>
            <a:r>
              <a:rPr sz="2100" spc="15" dirty="0">
                <a:latin typeface="Times New Roman" panose="02020603050405020304"/>
                <a:cs typeface="Times New Roman" panose="02020603050405020304"/>
              </a:rPr>
              <a:t>1</a:t>
            </a:r>
            <a:endParaRPr sz="2100">
              <a:latin typeface="Times New Roman" panose="02020603050405020304"/>
              <a:cs typeface="Times New Roman" panose="02020603050405020304"/>
            </a:endParaRPr>
          </a:p>
        </p:txBody>
      </p:sp>
      <p:sp>
        <p:nvSpPr>
          <p:cNvPr id="15" name="object 15"/>
          <p:cNvSpPr txBox="1"/>
          <p:nvPr/>
        </p:nvSpPr>
        <p:spPr>
          <a:xfrm>
            <a:off x="5373001" y="5808726"/>
            <a:ext cx="222250" cy="454659"/>
          </a:xfrm>
          <a:prstGeom prst="rect">
            <a:avLst/>
          </a:prstGeom>
        </p:spPr>
        <p:txBody>
          <a:bodyPr vert="horz" wrap="square" lIns="0" tIns="0" rIns="0" bIns="0" rtlCol="0">
            <a:spAutoFit/>
          </a:bodyPr>
          <a:lstStyle/>
          <a:p>
            <a:pPr marL="12700">
              <a:lnSpc>
                <a:spcPct val="100000"/>
              </a:lnSpc>
            </a:pPr>
            <a:r>
              <a:rPr sz="3150" i="1" spc="-22" baseline="-25000" dirty="0">
                <a:latin typeface="Times New Roman" panose="02020603050405020304"/>
                <a:cs typeface="Times New Roman" panose="02020603050405020304"/>
              </a:rPr>
              <a:t>e</a:t>
            </a:r>
            <a:r>
              <a:rPr sz="1250" spc="-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16" name="object 16"/>
          <p:cNvSpPr txBox="1"/>
          <p:nvPr/>
        </p:nvSpPr>
        <p:spPr>
          <a:xfrm>
            <a:off x="4934089" y="6142494"/>
            <a:ext cx="433070" cy="332740"/>
          </a:xfrm>
          <a:prstGeom prst="rect">
            <a:avLst/>
          </a:prstGeom>
        </p:spPr>
        <p:txBody>
          <a:bodyPr vert="horz" wrap="square" lIns="0" tIns="0" rIns="0" bIns="0" rtlCol="0">
            <a:spAutoFit/>
          </a:bodyPr>
          <a:lstStyle/>
          <a:p>
            <a:pPr marL="12700">
              <a:lnSpc>
                <a:spcPct val="100000"/>
              </a:lnSpc>
            </a:pPr>
            <a:r>
              <a:rPr sz="2100" i="1" spc="25" dirty="0">
                <a:latin typeface="Times New Roman" panose="02020603050405020304"/>
                <a:cs typeface="Times New Roman" panose="02020603050405020304"/>
              </a:rPr>
              <a:t>MN</a:t>
            </a:r>
            <a:endParaRPr sz="2100">
              <a:latin typeface="Times New Roman" panose="02020603050405020304"/>
              <a:cs typeface="Times New Roman" panose="02020603050405020304"/>
            </a:endParaRPr>
          </a:p>
        </p:txBody>
      </p:sp>
      <p:sp>
        <p:nvSpPr>
          <p:cNvPr id="17" name="object 17"/>
          <p:cNvSpPr txBox="1"/>
          <p:nvPr/>
        </p:nvSpPr>
        <p:spPr>
          <a:xfrm>
            <a:off x="4719967" y="5930646"/>
            <a:ext cx="174625" cy="328295"/>
          </a:xfrm>
          <a:prstGeom prst="rect">
            <a:avLst/>
          </a:prstGeom>
        </p:spPr>
        <p:txBody>
          <a:bodyPr vert="horz" wrap="square" lIns="0" tIns="0" rIns="0" bIns="0" rtlCol="0">
            <a:spAutoFit/>
          </a:bodyPr>
          <a:lstStyle/>
          <a:p>
            <a:pPr marL="12700">
              <a:lnSpc>
                <a:spcPct val="100000"/>
              </a:lnSpc>
            </a:pPr>
            <a:r>
              <a:rPr sz="2100" spc="20" dirty="0">
                <a:latin typeface="Symbol" panose="05050102010706020507"/>
                <a:cs typeface="Symbol" panose="05050102010706020507"/>
              </a:rPr>
              <a:t></a:t>
            </a:r>
            <a:endParaRPr sz="2100">
              <a:latin typeface="Symbol" panose="05050102010706020507"/>
              <a:cs typeface="Symbol" panose="05050102010706020507"/>
            </a:endParaRPr>
          </a:p>
        </p:txBody>
      </p:sp>
      <p:sp>
        <p:nvSpPr>
          <p:cNvPr id="18" name="object 18"/>
          <p:cNvSpPr/>
          <p:nvPr/>
        </p:nvSpPr>
        <p:spPr>
          <a:xfrm>
            <a:off x="6089759" y="6093496"/>
            <a:ext cx="433705" cy="0"/>
          </a:xfrm>
          <a:custGeom>
            <a:avLst/>
            <a:gdLst/>
            <a:ahLst/>
            <a:cxnLst/>
            <a:rect l="l" t="t" r="r" b="b"/>
            <a:pathLst>
              <a:path w="433704">
                <a:moveTo>
                  <a:pt x="0" y="0"/>
                </a:moveTo>
                <a:lnTo>
                  <a:pt x="433579" y="0"/>
                </a:lnTo>
              </a:path>
            </a:pathLst>
          </a:custGeom>
          <a:ln w="11573">
            <a:solidFill>
              <a:srgbClr val="000000"/>
            </a:solidFill>
          </a:ln>
        </p:spPr>
        <p:txBody>
          <a:bodyPr wrap="square" lIns="0" tIns="0" rIns="0" bIns="0" rtlCol="0"/>
          <a:lstStyle/>
          <a:p>
            <a:endParaRPr/>
          </a:p>
        </p:txBody>
      </p:sp>
      <p:sp>
        <p:nvSpPr>
          <p:cNvPr id="19" name="object 19"/>
          <p:cNvSpPr txBox="1"/>
          <p:nvPr/>
        </p:nvSpPr>
        <p:spPr>
          <a:xfrm>
            <a:off x="6067691" y="5649467"/>
            <a:ext cx="647700" cy="866140"/>
          </a:xfrm>
          <a:prstGeom prst="rect">
            <a:avLst/>
          </a:prstGeom>
          <a:ln w="25400">
            <a:solidFill>
              <a:srgbClr val="EE2B0A"/>
            </a:solidFill>
          </a:ln>
        </p:spPr>
        <p:txBody>
          <a:bodyPr vert="horz" wrap="square" lIns="0" tIns="45720" rIns="0" bIns="0" rtlCol="0">
            <a:spAutoFit/>
          </a:bodyPr>
          <a:lstStyle/>
          <a:p>
            <a:pPr marR="148590" algn="ctr">
              <a:lnSpc>
                <a:spcPct val="100000"/>
              </a:lnSpc>
              <a:spcBef>
                <a:spcPts val="360"/>
              </a:spcBef>
            </a:pPr>
            <a:r>
              <a:rPr sz="2200" spc="-5" dirty="0">
                <a:latin typeface="Times New Roman" panose="02020603050405020304"/>
                <a:cs typeface="Times New Roman" panose="02020603050405020304"/>
              </a:rPr>
              <a:t>1</a:t>
            </a:r>
            <a:endParaRPr sz="2200">
              <a:latin typeface="Times New Roman" panose="02020603050405020304"/>
              <a:cs typeface="Times New Roman" panose="02020603050405020304"/>
            </a:endParaRPr>
          </a:p>
          <a:p>
            <a:pPr marR="136525" algn="ctr">
              <a:lnSpc>
                <a:spcPct val="100000"/>
              </a:lnSpc>
              <a:spcBef>
                <a:spcPts val="455"/>
              </a:spcBef>
            </a:pPr>
            <a:r>
              <a:rPr sz="2200" i="1" spc="-10" dirty="0">
                <a:latin typeface="Times New Roman" panose="02020603050405020304"/>
                <a:cs typeface="Times New Roman" panose="02020603050405020304"/>
              </a:rPr>
              <a:t>MN</a:t>
            </a:r>
            <a:endParaRPr sz="2200">
              <a:latin typeface="Times New Roman" panose="02020603050405020304"/>
              <a:cs typeface="Times New Roman" panose="02020603050405020304"/>
            </a:endParaRPr>
          </a:p>
        </p:txBody>
      </p:sp>
      <p:sp>
        <p:nvSpPr>
          <p:cNvPr id="20" name="object 20"/>
          <p:cNvSpPr txBox="1"/>
          <p:nvPr/>
        </p:nvSpPr>
        <p:spPr>
          <a:xfrm>
            <a:off x="5877433" y="5884430"/>
            <a:ext cx="178435" cy="342265"/>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922665" y="1992376"/>
            <a:ext cx="215265" cy="314960"/>
          </a:xfrm>
          <a:prstGeom prst="rect">
            <a:avLst/>
          </a:prstGeom>
        </p:spPr>
        <p:txBody>
          <a:bodyPr vert="horz" wrap="square" lIns="0" tIns="0" rIns="0" bIns="0" rtlCol="0">
            <a:spAutoFit/>
          </a:bodyPr>
          <a:lstStyle/>
          <a:p>
            <a:pPr marL="12700">
              <a:lnSpc>
                <a:spcPct val="100000"/>
              </a:lnSpc>
            </a:pPr>
            <a:r>
              <a:rPr sz="2000" spc="-5" dirty="0">
                <a:solidFill>
                  <a:srgbClr val="EE2B0A"/>
                </a:solidFill>
                <a:latin typeface="Wingdings" panose="05000000000000000000"/>
                <a:cs typeface="Wingdings" panose="05000000000000000000"/>
              </a:rPr>
              <a:t></a:t>
            </a:r>
            <a:endParaRPr sz="2000">
              <a:latin typeface="Wingdings" panose="05000000000000000000"/>
              <a:cs typeface="Wingdings" panose="05000000000000000000"/>
            </a:endParaRPr>
          </a:p>
        </p:txBody>
      </p:sp>
      <p:sp>
        <p:nvSpPr>
          <p:cNvPr id="6" name="object 6"/>
          <p:cNvSpPr txBox="1"/>
          <p:nvPr/>
        </p:nvSpPr>
        <p:spPr>
          <a:xfrm>
            <a:off x="1922665" y="4883150"/>
            <a:ext cx="1194435" cy="418465"/>
          </a:xfrm>
          <a:prstGeom prst="rect">
            <a:avLst/>
          </a:prstGeom>
        </p:spPr>
        <p:txBody>
          <a:bodyPr vert="horz" wrap="square" lIns="0" tIns="0" rIns="0" bIns="0" rtlCol="0">
            <a:spAutoFit/>
          </a:bodyPr>
          <a:lstStyle/>
          <a:p>
            <a:pPr marL="12700">
              <a:lnSpc>
                <a:spcPts val="3295"/>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结论</a:t>
            </a:r>
            <a:endParaRPr sz="2800">
              <a:latin typeface="新宋体" panose="02010609030101010101" charset="-122"/>
              <a:cs typeface="新宋体" panose="02010609030101010101" charset="-122"/>
            </a:endParaRPr>
          </a:p>
        </p:txBody>
      </p:sp>
      <p:sp>
        <p:nvSpPr>
          <p:cNvPr id="7" name="object 7"/>
          <p:cNvSpPr txBox="1"/>
          <p:nvPr/>
        </p:nvSpPr>
        <p:spPr>
          <a:xfrm>
            <a:off x="1825879" y="959865"/>
            <a:ext cx="20561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频率域滤波</a:t>
            </a:r>
            <a:endParaRPr sz="3200">
              <a:latin typeface="新宋体" panose="02010609030101010101" charset="-122"/>
              <a:cs typeface="新宋体" panose="02010609030101010101" charset="-122"/>
            </a:endParaRPr>
          </a:p>
        </p:txBody>
      </p:sp>
      <p:sp>
        <p:nvSpPr>
          <p:cNvPr id="8" name="object 8"/>
          <p:cNvSpPr txBox="1"/>
          <p:nvPr/>
        </p:nvSpPr>
        <p:spPr>
          <a:xfrm>
            <a:off x="2379865" y="1785350"/>
            <a:ext cx="6425565" cy="1283335"/>
          </a:xfrm>
          <a:prstGeom prst="rect">
            <a:avLst/>
          </a:prstGeom>
        </p:spPr>
        <p:txBody>
          <a:bodyPr vert="horz" wrap="square" lIns="0" tIns="0" rIns="0" bIns="0" rtlCol="0">
            <a:spAutoFit/>
          </a:bodyPr>
          <a:lstStyle/>
          <a:p>
            <a:pPr marL="12700" marR="5080">
              <a:lnSpc>
                <a:spcPct val="105000"/>
              </a:lnSpc>
            </a:pPr>
            <a:r>
              <a:rPr sz="4200" spc="-7" baseline="-6000" dirty="0">
                <a:latin typeface="新宋体" panose="02010609030101010101" charset="-122"/>
                <a:cs typeface="新宋体" panose="02010609030101010101" charset="-122"/>
              </a:rPr>
              <a:t>假</a:t>
            </a:r>
            <a:r>
              <a:rPr sz="4200" baseline="-6000" dirty="0">
                <a:latin typeface="新宋体" panose="02010609030101010101" charset="-122"/>
                <a:cs typeface="新宋体" panose="02010609030101010101" charset="-122"/>
              </a:rPr>
              <a:t>设</a:t>
            </a:r>
            <a:r>
              <a:rPr sz="4200" spc="-944" baseline="-6000" dirty="0">
                <a:latin typeface="新宋体" panose="02010609030101010101" charset="-122"/>
                <a:cs typeface="新宋体" panose="02010609030101010101" charset="-122"/>
              </a:rPr>
              <a:t> </a:t>
            </a:r>
            <a:r>
              <a:rPr sz="2400" i="1" dirty="0">
                <a:latin typeface="Times New Roman" panose="02020603050405020304"/>
                <a:cs typeface="Times New Roman" panose="02020603050405020304"/>
              </a:rPr>
              <a:t>f</a:t>
            </a:r>
            <a:r>
              <a:rPr sz="2400" i="1" spc="-10" dirty="0">
                <a:latin typeface="Times New Roman" panose="02020603050405020304"/>
                <a:cs typeface="Times New Roman" panose="02020603050405020304"/>
              </a:rPr>
              <a:t> </a:t>
            </a:r>
            <a:r>
              <a:rPr sz="3150" spc="-170" dirty="0">
                <a:latin typeface="Symbol" panose="05050102010706020507"/>
                <a:cs typeface="Symbol" panose="05050102010706020507"/>
              </a:rPr>
              <a:t></a:t>
            </a:r>
            <a:r>
              <a:rPr sz="2400" i="1" spc="45"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50" dirty="0">
                <a:latin typeface="Times New Roman" panose="02020603050405020304"/>
                <a:cs typeface="Times New Roman" panose="02020603050405020304"/>
              </a:rPr>
              <a:t> </a:t>
            </a:r>
            <a:r>
              <a:rPr sz="2400" i="1" spc="195" dirty="0">
                <a:latin typeface="Times New Roman" panose="02020603050405020304"/>
                <a:cs typeface="Times New Roman" panose="02020603050405020304"/>
              </a:rPr>
              <a:t>y</a:t>
            </a:r>
            <a:r>
              <a:rPr sz="3150" spc="-245" dirty="0">
                <a:latin typeface="Symbol" panose="05050102010706020507"/>
                <a:cs typeface="Symbol" panose="05050102010706020507"/>
              </a:rPr>
              <a:t></a:t>
            </a:r>
            <a:r>
              <a:rPr sz="3150" spc="-420"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150" dirty="0">
                <a:latin typeface="Times New Roman" panose="02020603050405020304"/>
                <a:cs typeface="Times New Roman" panose="02020603050405020304"/>
              </a:rPr>
              <a:t> </a:t>
            </a:r>
            <a:r>
              <a:rPr sz="2500" i="1" spc="-50" dirty="0">
                <a:latin typeface="Symbol" panose="05050102010706020507"/>
                <a:cs typeface="Symbol" panose="05050102010706020507"/>
              </a:rPr>
              <a:t></a:t>
            </a:r>
            <a:r>
              <a:rPr sz="2500" i="1" spc="-210" dirty="0">
                <a:latin typeface="Times New Roman" panose="02020603050405020304"/>
                <a:cs typeface="Times New Roman" panose="02020603050405020304"/>
              </a:rPr>
              <a:t> </a:t>
            </a:r>
            <a:r>
              <a:rPr sz="3150" spc="-165" dirty="0">
                <a:latin typeface="Symbol" panose="05050102010706020507"/>
                <a:cs typeface="Symbol" panose="05050102010706020507"/>
              </a:rPr>
              <a:t></a:t>
            </a:r>
            <a:r>
              <a:rPr sz="2400" i="1" spc="40"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50" dirty="0">
                <a:latin typeface="Times New Roman" panose="02020603050405020304"/>
                <a:cs typeface="Times New Roman" panose="02020603050405020304"/>
              </a:rPr>
              <a:t> </a:t>
            </a:r>
            <a:r>
              <a:rPr sz="2400" i="1" spc="195" dirty="0">
                <a:latin typeface="Times New Roman" panose="02020603050405020304"/>
                <a:cs typeface="Times New Roman" panose="02020603050405020304"/>
              </a:rPr>
              <a:t>y</a:t>
            </a:r>
            <a:r>
              <a:rPr sz="3150" spc="-245" dirty="0">
                <a:latin typeface="Symbol" panose="05050102010706020507"/>
                <a:cs typeface="Symbol" panose="05050102010706020507"/>
              </a:rPr>
              <a:t></a:t>
            </a:r>
            <a:r>
              <a:rPr sz="3150" spc="-220" dirty="0">
                <a:latin typeface="Times New Roman" panose="02020603050405020304"/>
                <a:cs typeface="Times New Roman" panose="02020603050405020304"/>
              </a:rPr>
              <a:t> </a:t>
            </a:r>
            <a:r>
              <a:rPr sz="4200" spc="-7" baseline="-6000" dirty="0">
                <a:latin typeface="新宋体" panose="02010609030101010101" charset="-122"/>
                <a:cs typeface="新宋体" panose="02010609030101010101" charset="-122"/>
              </a:rPr>
              <a:t>，根据上式计算原点处 </a:t>
            </a:r>
            <a:r>
              <a:rPr sz="2800" spc="-5" dirty="0">
                <a:latin typeface="新宋体" panose="02010609030101010101" charset="-122"/>
                <a:cs typeface="新宋体" panose="02010609030101010101" charset="-122"/>
              </a:rPr>
              <a:t>(0,0)空间域的卷积</a:t>
            </a:r>
            <a:endParaRPr sz="2800">
              <a:latin typeface="新宋体" panose="02010609030101010101" charset="-122"/>
              <a:cs typeface="新宋体" panose="02010609030101010101" charset="-122"/>
            </a:endParaRPr>
          </a:p>
          <a:p>
            <a:pPr marL="54610" algn="ctr">
              <a:lnSpc>
                <a:spcPct val="100000"/>
              </a:lnSpc>
              <a:spcBef>
                <a:spcPts val="950"/>
              </a:spcBef>
            </a:pPr>
            <a:r>
              <a:rPr sz="1250" i="1" spc="25" dirty="0">
                <a:latin typeface="Times New Roman" panose="02020603050405020304"/>
                <a:cs typeface="Times New Roman" panose="02020603050405020304"/>
              </a:rPr>
              <a:t>M</a:t>
            </a:r>
            <a:r>
              <a:rPr sz="1250" i="1" spc="20" dirty="0">
                <a:latin typeface="Times New Roman" panose="02020603050405020304"/>
                <a:cs typeface="Times New Roman" panose="02020603050405020304"/>
              </a:rPr>
              <a:t> </a:t>
            </a:r>
            <a:r>
              <a:rPr sz="1250" spc="-25" dirty="0">
                <a:latin typeface="Symbol" panose="05050102010706020507"/>
                <a:cs typeface="Symbol" panose="05050102010706020507"/>
              </a:rPr>
              <a:t></a:t>
            </a:r>
            <a:r>
              <a:rPr sz="1250" spc="15" dirty="0">
                <a:latin typeface="Times New Roman" panose="02020603050405020304"/>
                <a:cs typeface="Times New Roman" panose="02020603050405020304"/>
              </a:rPr>
              <a:t>1</a:t>
            </a:r>
            <a:r>
              <a:rPr sz="1250" spc="-105" dirty="0">
                <a:latin typeface="Times New Roman" panose="02020603050405020304"/>
                <a:cs typeface="Times New Roman" panose="02020603050405020304"/>
              </a:rPr>
              <a:t> </a:t>
            </a:r>
            <a:r>
              <a:rPr sz="1250" i="1" spc="20" dirty="0">
                <a:latin typeface="Times New Roman" panose="02020603050405020304"/>
                <a:cs typeface="Times New Roman" panose="02020603050405020304"/>
              </a:rPr>
              <a:t>N</a:t>
            </a:r>
            <a:r>
              <a:rPr sz="1250" i="1" spc="-60" dirty="0">
                <a:latin typeface="Times New Roman" panose="02020603050405020304"/>
                <a:cs typeface="Times New Roman" panose="02020603050405020304"/>
              </a:rPr>
              <a:t> </a:t>
            </a:r>
            <a:r>
              <a:rPr sz="1250" spc="-25" dirty="0">
                <a:latin typeface="Symbol" panose="05050102010706020507"/>
                <a:cs typeface="Symbol" panose="05050102010706020507"/>
              </a:rPr>
              <a:t></a:t>
            </a:r>
            <a:r>
              <a:rPr sz="1250" spc="1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
        <p:nvSpPr>
          <p:cNvPr id="9" name="object 9"/>
          <p:cNvSpPr txBox="1"/>
          <p:nvPr/>
        </p:nvSpPr>
        <p:spPr>
          <a:xfrm>
            <a:off x="5274690" y="3416553"/>
            <a:ext cx="671830" cy="203835"/>
          </a:xfrm>
          <a:prstGeom prst="rect">
            <a:avLst/>
          </a:prstGeom>
        </p:spPr>
        <p:txBody>
          <a:bodyPr vert="horz" wrap="square" lIns="0" tIns="0" rIns="0" bIns="0" rtlCol="0">
            <a:spAutoFit/>
          </a:bodyPr>
          <a:lstStyle/>
          <a:p>
            <a:pPr marL="12700">
              <a:lnSpc>
                <a:spcPct val="100000"/>
              </a:lnSpc>
            </a:pPr>
            <a:r>
              <a:rPr sz="1250" i="1" spc="25" dirty="0">
                <a:latin typeface="Times New Roman" panose="02020603050405020304"/>
                <a:cs typeface="Times New Roman" panose="02020603050405020304"/>
              </a:rPr>
              <a:t>m</a:t>
            </a:r>
            <a:r>
              <a:rPr sz="1250" i="1" spc="-190" dirty="0">
                <a:latin typeface="Times New Roman" panose="02020603050405020304"/>
                <a:cs typeface="Times New Roman" panose="02020603050405020304"/>
              </a:rPr>
              <a:t> </a:t>
            </a:r>
            <a:r>
              <a:rPr sz="1250" spc="100" dirty="0">
                <a:latin typeface="Symbol" panose="05050102010706020507"/>
                <a:cs typeface="Symbol" panose="05050102010706020507"/>
              </a:rPr>
              <a:t></a:t>
            </a:r>
            <a:r>
              <a:rPr sz="1250" spc="15" dirty="0">
                <a:latin typeface="Times New Roman" panose="02020603050405020304"/>
                <a:cs typeface="Times New Roman" panose="02020603050405020304"/>
              </a:rPr>
              <a:t>0</a:t>
            </a:r>
            <a:r>
              <a:rPr sz="1250" spc="100" dirty="0">
                <a:latin typeface="Times New Roman" panose="02020603050405020304"/>
                <a:cs typeface="Times New Roman" panose="02020603050405020304"/>
              </a:rPr>
              <a:t> </a:t>
            </a:r>
            <a:r>
              <a:rPr sz="1250" i="1" spc="15" dirty="0">
                <a:latin typeface="Times New Roman" panose="02020603050405020304"/>
                <a:cs typeface="Times New Roman" panose="02020603050405020304"/>
              </a:rPr>
              <a:t>n</a:t>
            </a:r>
            <a:r>
              <a:rPr sz="1250" i="1" spc="-200" dirty="0">
                <a:latin typeface="Times New Roman" panose="02020603050405020304"/>
                <a:cs typeface="Times New Roman" panose="02020603050405020304"/>
              </a:rPr>
              <a:t> </a:t>
            </a:r>
            <a:r>
              <a:rPr sz="1250" spc="100" dirty="0">
                <a:latin typeface="Symbol" panose="05050102010706020507"/>
                <a:cs typeface="Symbol" panose="05050102010706020507"/>
              </a:rPr>
              <a:t></a:t>
            </a:r>
            <a:r>
              <a:rPr sz="1250" spc="15"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10" name="object 10"/>
          <p:cNvSpPr txBox="1"/>
          <p:nvPr/>
        </p:nvSpPr>
        <p:spPr>
          <a:xfrm>
            <a:off x="4730648" y="3247135"/>
            <a:ext cx="445134" cy="347345"/>
          </a:xfrm>
          <a:prstGeom prst="rect">
            <a:avLst/>
          </a:prstGeom>
        </p:spPr>
        <p:txBody>
          <a:bodyPr vert="horz" wrap="square" lIns="0" tIns="0" rIns="0" bIns="0" rtlCol="0">
            <a:spAutoFit/>
          </a:bodyPr>
          <a:lstStyle/>
          <a:p>
            <a:pPr marL="12700">
              <a:lnSpc>
                <a:spcPct val="100000"/>
              </a:lnSpc>
            </a:pPr>
            <a:r>
              <a:rPr sz="2200" i="1" dirty="0">
                <a:latin typeface="Times New Roman" panose="02020603050405020304"/>
                <a:cs typeface="Times New Roman" panose="02020603050405020304"/>
              </a:rPr>
              <a:t>MN</a:t>
            </a:r>
            <a:endParaRPr sz="2200">
              <a:latin typeface="Times New Roman" panose="02020603050405020304"/>
              <a:cs typeface="Times New Roman" panose="02020603050405020304"/>
            </a:endParaRPr>
          </a:p>
        </p:txBody>
      </p:sp>
      <p:sp>
        <p:nvSpPr>
          <p:cNvPr id="11" name="object 11"/>
          <p:cNvSpPr txBox="1"/>
          <p:nvPr/>
        </p:nvSpPr>
        <p:spPr>
          <a:xfrm>
            <a:off x="2646552" y="2888741"/>
            <a:ext cx="5836285" cy="572135"/>
          </a:xfrm>
          <a:prstGeom prst="rect">
            <a:avLst/>
          </a:prstGeom>
        </p:spPr>
        <p:txBody>
          <a:bodyPr vert="horz" wrap="square" lIns="0" tIns="0" rIns="0" bIns="0" rtlCol="0">
            <a:spAutoFit/>
          </a:bodyPr>
          <a:lstStyle/>
          <a:p>
            <a:pPr marL="12700">
              <a:lnSpc>
                <a:spcPct val="100000"/>
              </a:lnSpc>
              <a:tabLst>
                <a:tab pos="2578735" algn="l"/>
              </a:tabLst>
            </a:pPr>
            <a:r>
              <a:rPr sz="2300" i="1" spc="-50" dirty="0">
                <a:latin typeface="Symbol" panose="05050102010706020507"/>
                <a:cs typeface="Symbol" panose="05050102010706020507"/>
              </a:rPr>
              <a:t></a:t>
            </a:r>
            <a:r>
              <a:rPr sz="2300" i="1" spc="-160" dirty="0">
                <a:latin typeface="Times New Roman" panose="02020603050405020304"/>
                <a:cs typeface="Times New Roman" panose="02020603050405020304"/>
              </a:rPr>
              <a:t> </a:t>
            </a:r>
            <a:r>
              <a:rPr sz="2900" spc="-140" dirty="0">
                <a:latin typeface="Symbol" panose="05050102010706020507"/>
                <a:cs typeface="Symbol" panose="05050102010706020507"/>
              </a:rPr>
              <a:t></a:t>
            </a:r>
            <a:r>
              <a:rPr sz="2200" i="1" spc="70" dirty="0">
                <a:latin typeface="Times New Roman" panose="02020603050405020304"/>
                <a:cs typeface="Times New Roman" panose="02020603050405020304"/>
              </a:rPr>
              <a:t>x</a:t>
            </a:r>
            <a:r>
              <a:rPr sz="2200" dirty="0">
                <a:latin typeface="Times New Roman" panose="02020603050405020304"/>
                <a:cs typeface="Times New Roman" panose="02020603050405020304"/>
              </a:rPr>
              <a:t>,</a:t>
            </a:r>
            <a:r>
              <a:rPr sz="2200" spc="-25"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y</a:t>
            </a:r>
            <a:r>
              <a:rPr sz="2200" i="1" spc="-345" dirty="0">
                <a:latin typeface="Times New Roman" panose="02020603050405020304"/>
                <a:cs typeface="Times New Roman" panose="02020603050405020304"/>
              </a:rPr>
              <a:t> </a:t>
            </a:r>
            <a:r>
              <a:rPr sz="2900" spc="-114" dirty="0">
                <a:latin typeface="Symbol" panose="05050102010706020507"/>
                <a:cs typeface="Symbol" panose="05050102010706020507"/>
              </a:rPr>
              <a:t></a:t>
            </a:r>
            <a:r>
              <a:rPr sz="2200" dirty="0">
                <a:latin typeface="Symbol" panose="05050102010706020507"/>
                <a:cs typeface="Symbol" panose="05050102010706020507"/>
              </a:rPr>
              <a:t></a:t>
            </a:r>
            <a:r>
              <a:rPr sz="2200" spc="-215" dirty="0">
                <a:latin typeface="Times New Roman" panose="02020603050405020304"/>
                <a:cs typeface="Times New Roman" panose="02020603050405020304"/>
              </a:rPr>
              <a:t> </a:t>
            </a:r>
            <a:r>
              <a:rPr sz="2200" i="1" spc="80" dirty="0">
                <a:latin typeface="Times New Roman" panose="02020603050405020304"/>
                <a:cs typeface="Times New Roman" panose="02020603050405020304"/>
              </a:rPr>
              <a:t>h</a:t>
            </a:r>
            <a:r>
              <a:rPr sz="2900" spc="-140" dirty="0">
                <a:latin typeface="Symbol" panose="05050102010706020507"/>
                <a:cs typeface="Symbol" panose="05050102010706020507"/>
              </a:rPr>
              <a:t></a:t>
            </a:r>
            <a:r>
              <a:rPr sz="2200" i="1" spc="65" dirty="0">
                <a:latin typeface="Times New Roman" panose="02020603050405020304"/>
                <a:cs typeface="Times New Roman" panose="02020603050405020304"/>
              </a:rPr>
              <a:t>x</a:t>
            </a:r>
            <a:r>
              <a:rPr sz="2200" dirty="0">
                <a:latin typeface="Times New Roman" panose="02020603050405020304"/>
                <a:cs typeface="Times New Roman" panose="02020603050405020304"/>
              </a:rPr>
              <a:t>,</a:t>
            </a:r>
            <a:r>
              <a:rPr sz="2200" spc="-25"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y</a:t>
            </a:r>
            <a:r>
              <a:rPr sz="2200" i="1" spc="-340" dirty="0">
                <a:latin typeface="Times New Roman" panose="02020603050405020304"/>
                <a:cs typeface="Times New Roman" panose="02020603050405020304"/>
              </a:rPr>
              <a:t> </a:t>
            </a:r>
            <a:r>
              <a:rPr sz="2900" spc="-210" dirty="0">
                <a:latin typeface="Symbol" panose="05050102010706020507"/>
                <a:cs typeface="Symbol" panose="05050102010706020507"/>
              </a:rPr>
              <a:t></a:t>
            </a:r>
            <a:r>
              <a:rPr sz="2900" spc="-375" dirty="0">
                <a:latin typeface="Times New Roman" panose="02020603050405020304"/>
                <a:cs typeface="Times New Roman" panose="02020603050405020304"/>
              </a:rPr>
              <a:t> </a:t>
            </a:r>
            <a:r>
              <a:rPr sz="2200" dirty="0">
                <a:latin typeface="Symbol" panose="05050102010706020507"/>
                <a:cs typeface="Symbol" panose="05050102010706020507"/>
              </a:rPr>
              <a:t></a:t>
            </a:r>
            <a:r>
              <a:rPr sz="2200" spc="75" dirty="0">
                <a:latin typeface="Times New Roman" panose="02020603050405020304"/>
                <a:cs typeface="Times New Roman" panose="02020603050405020304"/>
              </a:rPr>
              <a:t> </a:t>
            </a:r>
            <a:r>
              <a:rPr sz="3300" u="sng" baseline="35000" dirty="0">
                <a:latin typeface="Times New Roman" panose="02020603050405020304"/>
                <a:cs typeface="Times New Roman" panose="02020603050405020304"/>
              </a:rPr>
              <a:t>  </a:t>
            </a:r>
            <a:r>
              <a:rPr sz="3300" u="sng" spc="-359" baseline="35000" dirty="0">
                <a:latin typeface="Times New Roman" panose="02020603050405020304"/>
                <a:cs typeface="Times New Roman" panose="02020603050405020304"/>
              </a:rPr>
              <a:t> </a:t>
            </a:r>
            <a:r>
              <a:rPr sz="3300" u="sng" baseline="35000" dirty="0">
                <a:latin typeface="Times New Roman" panose="02020603050405020304"/>
                <a:cs typeface="Times New Roman" panose="02020603050405020304"/>
              </a:rPr>
              <a:t>1	</a:t>
            </a:r>
            <a:r>
              <a:rPr sz="3300" spc="-75" baseline="35000" dirty="0">
                <a:latin typeface="Times New Roman" panose="02020603050405020304"/>
                <a:cs typeface="Times New Roman" panose="02020603050405020304"/>
              </a:rPr>
              <a:t> </a:t>
            </a:r>
            <a:r>
              <a:rPr sz="4950" spc="592" baseline="-8000" dirty="0">
                <a:latin typeface="Symbol" panose="05050102010706020507"/>
                <a:cs typeface="Symbol" panose="05050102010706020507"/>
              </a:rPr>
              <a:t></a:t>
            </a:r>
            <a:r>
              <a:rPr sz="4950" spc="412" baseline="-8000" dirty="0">
                <a:latin typeface="Symbol" panose="05050102010706020507"/>
                <a:cs typeface="Symbol" panose="05050102010706020507"/>
              </a:rPr>
              <a:t></a:t>
            </a:r>
            <a:r>
              <a:rPr sz="2300" i="1" spc="-50" dirty="0">
                <a:latin typeface="Symbol" panose="05050102010706020507"/>
                <a:cs typeface="Symbol" panose="05050102010706020507"/>
              </a:rPr>
              <a:t></a:t>
            </a:r>
            <a:r>
              <a:rPr sz="2300" i="1" spc="-160" dirty="0">
                <a:latin typeface="Times New Roman" panose="02020603050405020304"/>
                <a:cs typeface="Times New Roman" panose="02020603050405020304"/>
              </a:rPr>
              <a:t> </a:t>
            </a:r>
            <a:r>
              <a:rPr sz="2900" spc="-250" dirty="0">
                <a:latin typeface="Symbol" panose="05050102010706020507"/>
                <a:cs typeface="Symbol" panose="05050102010706020507"/>
              </a:rPr>
              <a:t></a:t>
            </a:r>
            <a:r>
              <a:rPr sz="2200" i="1" spc="65" dirty="0">
                <a:latin typeface="Times New Roman" panose="02020603050405020304"/>
                <a:cs typeface="Times New Roman" panose="02020603050405020304"/>
              </a:rPr>
              <a:t>m</a:t>
            </a:r>
            <a:r>
              <a:rPr sz="2200" dirty="0">
                <a:latin typeface="Times New Roman" panose="02020603050405020304"/>
                <a:cs typeface="Times New Roman" panose="02020603050405020304"/>
              </a:rPr>
              <a:t>,</a:t>
            </a:r>
            <a:r>
              <a:rPr sz="2200" spc="-240" dirty="0">
                <a:latin typeface="Times New Roman" panose="02020603050405020304"/>
                <a:cs typeface="Times New Roman" panose="02020603050405020304"/>
              </a:rPr>
              <a:t> </a:t>
            </a:r>
            <a:r>
              <a:rPr sz="2200" i="1" spc="160" dirty="0">
                <a:latin typeface="Times New Roman" panose="02020603050405020304"/>
                <a:cs typeface="Times New Roman" panose="02020603050405020304"/>
              </a:rPr>
              <a:t>n</a:t>
            </a:r>
            <a:r>
              <a:rPr sz="2900" spc="-335" dirty="0">
                <a:latin typeface="Symbol" panose="05050102010706020507"/>
                <a:cs typeface="Symbol" panose="05050102010706020507"/>
              </a:rPr>
              <a:t></a:t>
            </a:r>
            <a:r>
              <a:rPr sz="2200" i="1" spc="80" dirty="0">
                <a:latin typeface="Times New Roman" panose="02020603050405020304"/>
                <a:cs typeface="Times New Roman" panose="02020603050405020304"/>
              </a:rPr>
              <a:t>h</a:t>
            </a:r>
            <a:r>
              <a:rPr sz="2900" spc="-140" dirty="0">
                <a:latin typeface="Symbol" panose="05050102010706020507"/>
                <a:cs typeface="Symbol" panose="05050102010706020507"/>
              </a:rPr>
              <a:t></a:t>
            </a:r>
            <a:r>
              <a:rPr sz="2200" i="1" dirty="0">
                <a:latin typeface="Times New Roman" panose="02020603050405020304"/>
                <a:cs typeface="Times New Roman" panose="02020603050405020304"/>
              </a:rPr>
              <a:t>x</a:t>
            </a:r>
            <a:r>
              <a:rPr sz="2200" i="1" spc="-90" dirty="0">
                <a:latin typeface="Times New Roman" panose="02020603050405020304"/>
                <a:cs typeface="Times New Roman" panose="02020603050405020304"/>
              </a:rPr>
              <a:t> </a:t>
            </a:r>
            <a:r>
              <a:rPr sz="2200" dirty="0">
                <a:latin typeface="Symbol" panose="05050102010706020507"/>
                <a:cs typeface="Symbol" panose="05050102010706020507"/>
              </a:rPr>
              <a:t></a:t>
            </a:r>
            <a:r>
              <a:rPr sz="2200" spc="-100" dirty="0">
                <a:latin typeface="Times New Roman" panose="02020603050405020304"/>
                <a:cs typeface="Times New Roman" panose="02020603050405020304"/>
              </a:rPr>
              <a:t> </a:t>
            </a:r>
            <a:r>
              <a:rPr sz="2200" i="1" spc="65" dirty="0">
                <a:latin typeface="Times New Roman" panose="02020603050405020304"/>
                <a:cs typeface="Times New Roman" panose="02020603050405020304"/>
              </a:rPr>
              <a:t>m</a:t>
            </a:r>
            <a:r>
              <a:rPr sz="2200" dirty="0">
                <a:latin typeface="Times New Roman" panose="02020603050405020304"/>
                <a:cs typeface="Times New Roman" panose="02020603050405020304"/>
              </a:rPr>
              <a:t>,</a:t>
            </a:r>
            <a:r>
              <a:rPr sz="2200" spc="-25"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y</a:t>
            </a:r>
            <a:r>
              <a:rPr sz="2200" i="1" spc="-55" dirty="0">
                <a:latin typeface="Times New Roman" panose="02020603050405020304"/>
                <a:cs typeface="Times New Roman" panose="02020603050405020304"/>
              </a:rPr>
              <a:t> </a:t>
            </a:r>
            <a:r>
              <a:rPr sz="2200" dirty="0">
                <a:latin typeface="Symbol" panose="05050102010706020507"/>
                <a:cs typeface="Symbol" panose="05050102010706020507"/>
              </a:rPr>
              <a:t></a:t>
            </a:r>
            <a:r>
              <a:rPr sz="2200" spc="-100" dirty="0">
                <a:latin typeface="Times New Roman" panose="02020603050405020304"/>
                <a:cs typeface="Times New Roman" panose="02020603050405020304"/>
              </a:rPr>
              <a:t> </a:t>
            </a:r>
            <a:r>
              <a:rPr sz="2200" i="1" spc="155" dirty="0">
                <a:latin typeface="Times New Roman" panose="02020603050405020304"/>
                <a:cs typeface="Times New Roman" panose="02020603050405020304"/>
              </a:rPr>
              <a:t>n</a:t>
            </a:r>
            <a:r>
              <a:rPr sz="2900" spc="-210" dirty="0">
                <a:latin typeface="Symbol" panose="05050102010706020507"/>
                <a:cs typeface="Symbol" panose="05050102010706020507"/>
              </a:rPr>
              <a:t></a:t>
            </a:r>
            <a:endParaRPr sz="2900">
              <a:latin typeface="Symbol" panose="05050102010706020507"/>
              <a:cs typeface="Symbol" panose="05050102010706020507"/>
            </a:endParaRPr>
          </a:p>
        </p:txBody>
      </p:sp>
      <p:sp>
        <p:nvSpPr>
          <p:cNvPr id="12" name="object 12"/>
          <p:cNvSpPr/>
          <p:nvPr/>
        </p:nvSpPr>
        <p:spPr>
          <a:xfrm>
            <a:off x="4758782" y="4076701"/>
            <a:ext cx="517525" cy="0"/>
          </a:xfrm>
          <a:custGeom>
            <a:avLst/>
            <a:gdLst/>
            <a:ahLst/>
            <a:cxnLst/>
            <a:rect l="l" t="t" r="r" b="b"/>
            <a:pathLst>
              <a:path w="517525">
                <a:moveTo>
                  <a:pt x="0" y="0"/>
                </a:moveTo>
                <a:lnTo>
                  <a:pt x="517417" y="0"/>
                </a:lnTo>
              </a:path>
            </a:pathLst>
          </a:custGeom>
          <a:ln w="11612">
            <a:solidFill>
              <a:srgbClr val="000000"/>
            </a:solidFill>
          </a:ln>
        </p:spPr>
        <p:txBody>
          <a:bodyPr wrap="square" lIns="0" tIns="0" rIns="0" bIns="0" rtlCol="0"/>
          <a:lstStyle/>
          <a:p>
            <a:endParaRPr/>
          </a:p>
        </p:txBody>
      </p:sp>
      <p:sp>
        <p:nvSpPr>
          <p:cNvPr id="13" name="object 13"/>
          <p:cNvSpPr/>
          <p:nvPr/>
        </p:nvSpPr>
        <p:spPr>
          <a:xfrm>
            <a:off x="7212516" y="4076701"/>
            <a:ext cx="517525" cy="0"/>
          </a:xfrm>
          <a:custGeom>
            <a:avLst/>
            <a:gdLst/>
            <a:ahLst/>
            <a:cxnLst/>
            <a:rect l="l" t="t" r="r" b="b"/>
            <a:pathLst>
              <a:path w="517525">
                <a:moveTo>
                  <a:pt x="0" y="0"/>
                </a:moveTo>
                <a:lnTo>
                  <a:pt x="517417" y="0"/>
                </a:lnTo>
              </a:path>
            </a:pathLst>
          </a:custGeom>
          <a:ln w="11612">
            <a:solidFill>
              <a:srgbClr val="000000"/>
            </a:solidFill>
          </a:ln>
        </p:spPr>
        <p:txBody>
          <a:bodyPr wrap="square" lIns="0" tIns="0" rIns="0" bIns="0" rtlCol="0"/>
          <a:lstStyle/>
          <a:p>
            <a:endParaRPr/>
          </a:p>
        </p:txBody>
      </p:sp>
      <p:sp>
        <p:nvSpPr>
          <p:cNvPr id="14" name="object 14"/>
          <p:cNvSpPr txBox="1"/>
          <p:nvPr/>
        </p:nvSpPr>
        <p:spPr>
          <a:xfrm>
            <a:off x="4771009" y="4085335"/>
            <a:ext cx="444500" cy="346710"/>
          </a:xfrm>
          <a:prstGeom prst="rect">
            <a:avLst/>
          </a:prstGeom>
        </p:spPr>
        <p:txBody>
          <a:bodyPr vert="horz" wrap="square" lIns="0" tIns="0" rIns="0" bIns="0" rtlCol="0">
            <a:spAutoFit/>
          </a:bodyPr>
          <a:lstStyle/>
          <a:p>
            <a:pPr marL="12700">
              <a:lnSpc>
                <a:spcPct val="100000"/>
              </a:lnSpc>
            </a:pPr>
            <a:r>
              <a:rPr sz="2200" i="1" spc="-5" dirty="0">
                <a:latin typeface="Times New Roman" panose="02020603050405020304"/>
                <a:cs typeface="Times New Roman" panose="02020603050405020304"/>
              </a:rPr>
              <a:t>MN</a:t>
            </a:r>
            <a:endParaRPr sz="2200">
              <a:latin typeface="Times New Roman" panose="02020603050405020304"/>
              <a:cs typeface="Times New Roman" panose="02020603050405020304"/>
            </a:endParaRPr>
          </a:p>
        </p:txBody>
      </p:sp>
      <p:sp>
        <p:nvSpPr>
          <p:cNvPr id="15" name="object 15"/>
          <p:cNvSpPr txBox="1"/>
          <p:nvPr/>
        </p:nvSpPr>
        <p:spPr>
          <a:xfrm>
            <a:off x="7780655" y="3778503"/>
            <a:ext cx="789305" cy="433070"/>
          </a:xfrm>
          <a:prstGeom prst="rect">
            <a:avLst/>
          </a:prstGeom>
        </p:spPr>
        <p:txBody>
          <a:bodyPr vert="horz" wrap="square" lIns="0" tIns="0" rIns="0" bIns="0" rtlCol="0">
            <a:spAutoFit/>
          </a:bodyPr>
          <a:lstStyle/>
          <a:p>
            <a:pPr>
              <a:lnSpc>
                <a:spcPts val="3410"/>
              </a:lnSpc>
            </a:pPr>
            <a:r>
              <a:rPr sz="2200" i="1" spc="100" dirty="0">
                <a:latin typeface="Times New Roman" panose="02020603050405020304"/>
                <a:cs typeface="Times New Roman" panose="02020603050405020304"/>
              </a:rPr>
              <a:t>h</a:t>
            </a:r>
            <a:r>
              <a:rPr sz="2900" spc="-125" dirty="0">
                <a:latin typeface="Symbol" panose="05050102010706020507"/>
                <a:cs typeface="Symbol" panose="05050102010706020507"/>
              </a:rPr>
              <a:t></a:t>
            </a:r>
            <a:r>
              <a:rPr sz="2200" i="1" spc="75" dirty="0">
                <a:latin typeface="Times New Roman" panose="02020603050405020304"/>
                <a:cs typeface="Times New Roman" panose="02020603050405020304"/>
              </a:rPr>
              <a:t>x</a:t>
            </a:r>
            <a:r>
              <a:rPr sz="2200" spc="-5" dirty="0">
                <a:latin typeface="Times New Roman" panose="02020603050405020304"/>
                <a:cs typeface="Times New Roman" panose="02020603050405020304"/>
              </a:rPr>
              <a:t>,</a:t>
            </a:r>
            <a:r>
              <a:rPr sz="22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y</a:t>
            </a:r>
            <a:r>
              <a:rPr sz="2200" i="1" spc="-310" dirty="0">
                <a:latin typeface="Times New Roman" panose="02020603050405020304"/>
                <a:cs typeface="Times New Roman" panose="02020603050405020304"/>
              </a:rPr>
              <a:t> </a:t>
            </a:r>
            <a:r>
              <a:rPr sz="2900" spc="-195" dirty="0">
                <a:latin typeface="Symbol" panose="05050102010706020507"/>
                <a:cs typeface="Symbol" panose="05050102010706020507"/>
              </a:rPr>
              <a:t></a:t>
            </a:r>
            <a:endParaRPr sz="2900">
              <a:latin typeface="Symbol" panose="05050102010706020507"/>
              <a:cs typeface="Symbol" panose="05050102010706020507"/>
            </a:endParaRPr>
          </a:p>
        </p:txBody>
      </p:sp>
      <p:sp>
        <p:nvSpPr>
          <p:cNvPr id="16" name="object 16"/>
          <p:cNvSpPr txBox="1"/>
          <p:nvPr/>
        </p:nvSpPr>
        <p:spPr>
          <a:xfrm>
            <a:off x="7237348" y="3691382"/>
            <a:ext cx="419100" cy="728345"/>
          </a:xfrm>
          <a:prstGeom prst="rect">
            <a:avLst/>
          </a:prstGeom>
        </p:spPr>
        <p:txBody>
          <a:bodyPr vert="horz" wrap="square" lIns="0" tIns="0" rIns="0" bIns="0" rtlCol="0">
            <a:spAutoFit/>
          </a:bodyPr>
          <a:lstStyle/>
          <a:p>
            <a:pPr marL="37465" algn="ctr">
              <a:lnSpc>
                <a:spcPct val="100000"/>
              </a:lnSpc>
            </a:pPr>
            <a:r>
              <a:rPr sz="2200" spc="-5" dirty="0">
                <a:latin typeface="Times New Roman" panose="02020603050405020304"/>
                <a:cs typeface="Times New Roman" panose="02020603050405020304"/>
              </a:rPr>
              <a:t>1</a:t>
            </a:r>
            <a:endParaRPr sz="2200">
              <a:latin typeface="Times New Roman" panose="02020603050405020304"/>
              <a:cs typeface="Times New Roman" panose="02020603050405020304"/>
            </a:endParaRPr>
          </a:p>
          <a:p>
            <a:pPr algn="ctr">
              <a:lnSpc>
                <a:spcPts val="2630"/>
              </a:lnSpc>
              <a:spcBef>
                <a:spcPts val="460"/>
              </a:spcBef>
            </a:pPr>
            <a:r>
              <a:rPr sz="2200" i="1" spc="-5" dirty="0">
                <a:latin typeface="Times New Roman" panose="02020603050405020304"/>
                <a:cs typeface="Times New Roman" panose="02020603050405020304"/>
              </a:rPr>
              <a:t>MN</a:t>
            </a:r>
            <a:endParaRPr sz="2200">
              <a:latin typeface="Times New Roman" panose="02020603050405020304"/>
              <a:cs typeface="Times New Roman" panose="02020603050405020304"/>
            </a:endParaRPr>
          </a:p>
        </p:txBody>
      </p:sp>
      <p:sp>
        <p:nvSpPr>
          <p:cNvPr id="17" name="object 17"/>
          <p:cNvSpPr txBox="1"/>
          <p:nvPr/>
        </p:nvSpPr>
        <p:spPr>
          <a:xfrm>
            <a:off x="4929466" y="3691382"/>
            <a:ext cx="165100" cy="346710"/>
          </a:xfrm>
          <a:prstGeom prst="rect">
            <a:avLst/>
          </a:prstGeom>
        </p:spPr>
        <p:txBody>
          <a:bodyPr vert="horz" wrap="square" lIns="0" tIns="0" rIns="0" bIns="0" rtlCol="0">
            <a:spAutoFit/>
          </a:bodyPr>
          <a:lstStyle/>
          <a:p>
            <a:pPr marL="12700">
              <a:lnSpc>
                <a:spcPct val="100000"/>
              </a:lnSpc>
            </a:pPr>
            <a:r>
              <a:rPr sz="2200" spc="-5" dirty="0">
                <a:latin typeface="Times New Roman" panose="02020603050405020304"/>
                <a:cs typeface="Times New Roman" panose="02020603050405020304"/>
              </a:rPr>
              <a:t>1</a:t>
            </a:r>
            <a:endParaRPr sz="2200">
              <a:latin typeface="Times New Roman" panose="02020603050405020304"/>
              <a:cs typeface="Times New Roman" panose="02020603050405020304"/>
            </a:endParaRPr>
          </a:p>
        </p:txBody>
      </p:sp>
      <p:sp>
        <p:nvSpPr>
          <p:cNvPr id="18" name="object 18"/>
          <p:cNvSpPr txBox="1"/>
          <p:nvPr/>
        </p:nvSpPr>
        <p:spPr>
          <a:xfrm>
            <a:off x="5314315" y="3778503"/>
            <a:ext cx="1826260" cy="445770"/>
          </a:xfrm>
          <a:prstGeom prst="rect">
            <a:avLst/>
          </a:prstGeom>
        </p:spPr>
        <p:txBody>
          <a:bodyPr vert="horz" wrap="square" lIns="0" tIns="0" rIns="0" bIns="0" rtlCol="0">
            <a:spAutoFit/>
          </a:bodyPr>
          <a:lstStyle/>
          <a:p>
            <a:pPr marL="12700">
              <a:lnSpc>
                <a:spcPct val="100000"/>
              </a:lnSpc>
            </a:pPr>
            <a:r>
              <a:rPr sz="2200" i="1" spc="100" dirty="0">
                <a:latin typeface="Times New Roman" panose="02020603050405020304"/>
                <a:cs typeface="Times New Roman" panose="02020603050405020304"/>
              </a:rPr>
              <a:t>h</a:t>
            </a:r>
            <a:r>
              <a:rPr sz="2900" spc="-125" dirty="0">
                <a:latin typeface="Symbol" panose="05050102010706020507"/>
                <a:cs typeface="Symbol" panose="05050102010706020507"/>
              </a:rPr>
              <a:t></a:t>
            </a:r>
            <a:r>
              <a:rPr sz="2200" i="1" spc="-5" dirty="0">
                <a:latin typeface="Times New Roman" panose="02020603050405020304"/>
                <a:cs typeface="Times New Roman" panose="02020603050405020304"/>
              </a:rPr>
              <a:t>x</a:t>
            </a:r>
            <a:r>
              <a:rPr sz="2200" i="1" spc="-5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105" dirty="0">
                <a:latin typeface="Times New Roman" panose="02020603050405020304"/>
                <a:cs typeface="Times New Roman" panose="02020603050405020304"/>
              </a:rPr>
              <a:t> </a:t>
            </a:r>
            <a:r>
              <a:rPr sz="2200" spc="30" dirty="0">
                <a:latin typeface="Times New Roman" panose="02020603050405020304"/>
                <a:cs typeface="Times New Roman" panose="02020603050405020304"/>
              </a:rPr>
              <a:t>0</a:t>
            </a:r>
            <a:r>
              <a:rPr sz="2200" spc="-5" dirty="0">
                <a:latin typeface="Times New Roman" panose="02020603050405020304"/>
                <a:cs typeface="Times New Roman" panose="02020603050405020304"/>
              </a:rPr>
              <a:t>,</a:t>
            </a:r>
            <a:r>
              <a:rPr sz="22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y</a:t>
            </a:r>
            <a:r>
              <a:rPr sz="2200" i="1" spc="-2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105" dirty="0">
                <a:latin typeface="Times New Roman" panose="02020603050405020304"/>
                <a:cs typeface="Times New Roman" panose="02020603050405020304"/>
              </a:rPr>
              <a:t> </a:t>
            </a:r>
            <a:r>
              <a:rPr sz="2200" spc="135" dirty="0">
                <a:latin typeface="Times New Roman" panose="02020603050405020304"/>
                <a:cs typeface="Times New Roman" panose="02020603050405020304"/>
              </a:rPr>
              <a:t>0</a:t>
            </a:r>
            <a:r>
              <a:rPr sz="2900" spc="-195" dirty="0">
                <a:latin typeface="Symbol" panose="05050102010706020507"/>
                <a:cs typeface="Symbol" panose="05050102010706020507"/>
              </a:rPr>
              <a:t></a:t>
            </a:r>
            <a:r>
              <a:rPr sz="2900" spc="-365" dirty="0">
                <a:latin typeface="Times New Roman" panose="02020603050405020304"/>
                <a:cs typeface="Times New Roman" panose="02020603050405020304"/>
              </a:rPr>
              <a:t> </a:t>
            </a: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9" name="object 19"/>
          <p:cNvSpPr txBox="1"/>
          <p:nvPr/>
        </p:nvSpPr>
        <p:spPr>
          <a:xfrm>
            <a:off x="4507319" y="3867403"/>
            <a:ext cx="179070" cy="342265"/>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20" name="object 20"/>
          <p:cNvSpPr txBox="1"/>
          <p:nvPr/>
        </p:nvSpPr>
        <p:spPr>
          <a:xfrm>
            <a:off x="3514344" y="5010124"/>
            <a:ext cx="4805045" cy="551180"/>
          </a:xfrm>
          <a:prstGeom prst="rect">
            <a:avLst/>
          </a:prstGeom>
        </p:spPr>
        <p:txBody>
          <a:bodyPr vert="horz" wrap="square" lIns="0" tIns="0" rIns="0" bIns="0" rtlCol="0">
            <a:spAutoFit/>
          </a:bodyPr>
          <a:lstStyle/>
          <a:p>
            <a:pPr marL="12700">
              <a:lnSpc>
                <a:spcPct val="100000"/>
              </a:lnSpc>
            </a:pPr>
            <a:r>
              <a:rPr sz="2750" i="1" spc="-5" dirty="0">
                <a:latin typeface="Times New Roman" panose="02020603050405020304"/>
                <a:cs typeface="Times New Roman" panose="02020603050405020304"/>
              </a:rPr>
              <a:t>f</a:t>
            </a:r>
            <a:r>
              <a:rPr sz="2750" i="1" spc="35" dirty="0">
                <a:latin typeface="Times New Roman" panose="02020603050405020304"/>
                <a:cs typeface="Times New Roman" panose="02020603050405020304"/>
              </a:rPr>
              <a:t> </a:t>
            </a:r>
            <a:r>
              <a:rPr sz="3600" spc="-165" dirty="0">
                <a:latin typeface="Symbol" panose="05050102010706020507"/>
                <a:cs typeface="Symbol" panose="05050102010706020507"/>
              </a:rPr>
              <a:t></a:t>
            </a:r>
            <a:r>
              <a:rPr sz="2750" i="1" spc="85" dirty="0">
                <a:latin typeface="Times New Roman" panose="02020603050405020304"/>
                <a:cs typeface="Times New Roman" panose="02020603050405020304"/>
              </a:rPr>
              <a:t>x</a:t>
            </a:r>
            <a:r>
              <a:rPr sz="2750" spc="-5" dirty="0">
                <a:latin typeface="Times New Roman" panose="02020603050405020304"/>
                <a:cs typeface="Times New Roman" panose="02020603050405020304"/>
              </a:rPr>
              <a:t>,</a:t>
            </a:r>
            <a:r>
              <a:rPr sz="2750" spc="-15"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y</a:t>
            </a:r>
            <a:r>
              <a:rPr sz="2750" i="1" spc="-415" dirty="0">
                <a:latin typeface="Times New Roman" panose="02020603050405020304"/>
                <a:cs typeface="Times New Roman" panose="02020603050405020304"/>
              </a:rPr>
              <a:t> </a:t>
            </a:r>
            <a:r>
              <a:rPr sz="3600" spc="-130" dirty="0">
                <a:latin typeface="Symbol" panose="05050102010706020507"/>
                <a:cs typeface="Symbol" panose="05050102010706020507"/>
              </a:rPr>
              <a:t></a:t>
            </a:r>
            <a:r>
              <a:rPr sz="2750" spc="-5" dirty="0">
                <a:latin typeface="Symbol" panose="05050102010706020507"/>
                <a:cs typeface="Symbol" panose="05050102010706020507"/>
              </a:rPr>
              <a:t></a:t>
            </a:r>
            <a:r>
              <a:rPr sz="2750" spc="-250" dirty="0">
                <a:latin typeface="Times New Roman" panose="02020603050405020304"/>
                <a:cs typeface="Times New Roman" panose="02020603050405020304"/>
              </a:rPr>
              <a:t> </a:t>
            </a:r>
            <a:r>
              <a:rPr sz="2750" i="1" spc="105" dirty="0">
                <a:latin typeface="Times New Roman" panose="02020603050405020304"/>
                <a:cs typeface="Times New Roman" panose="02020603050405020304"/>
              </a:rPr>
              <a:t>h</a:t>
            </a:r>
            <a:r>
              <a:rPr sz="3600" spc="-160" dirty="0">
                <a:latin typeface="Symbol" panose="05050102010706020507"/>
                <a:cs typeface="Symbol" panose="05050102010706020507"/>
              </a:rPr>
              <a:t></a:t>
            </a:r>
            <a:r>
              <a:rPr sz="2750" i="1" spc="85" dirty="0">
                <a:latin typeface="Times New Roman" panose="02020603050405020304"/>
                <a:cs typeface="Times New Roman" panose="02020603050405020304"/>
              </a:rPr>
              <a:t>x</a:t>
            </a:r>
            <a:r>
              <a:rPr sz="2750" spc="-5" dirty="0">
                <a:latin typeface="Times New Roman" panose="02020603050405020304"/>
                <a:cs typeface="Times New Roman" panose="02020603050405020304"/>
              </a:rPr>
              <a:t>,</a:t>
            </a:r>
            <a:r>
              <a:rPr sz="2750" spc="-15"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y</a:t>
            </a:r>
            <a:r>
              <a:rPr sz="2750" i="1" spc="-415" dirty="0">
                <a:latin typeface="Times New Roman" panose="02020603050405020304"/>
                <a:cs typeface="Times New Roman" panose="02020603050405020304"/>
              </a:rPr>
              <a:t> </a:t>
            </a:r>
            <a:r>
              <a:rPr sz="3600" spc="180" dirty="0">
                <a:latin typeface="Symbol" panose="05050102010706020507"/>
                <a:cs typeface="Symbol" panose="05050102010706020507"/>
              </a:rPr>
              <a:t></a:t>
            </a:r>
            <a:r>
              <a:rPr sz="2750" spc="-10" dirty="0">
                <a:latin typeface="Symbol" panose="05050102010706020507"/>
                <a:cs typeface="Symbol" panose="05050102010706020507"/>
              </a:rPr>
              <a:t></a:t>
            </a:r>
            <a:r>
              <a:rPr sz="2750" spc="305"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F</a:t>
            </a:r>
            <a:r>
              <a:rPr sz="2750" i="1" spc="-285" dirty="0">
                <a:latin typeface="Times New Roman" panose="02020603050405020304"/>
                <a:cs typeface="Times New Roman" panose="02020603050405020304"/>
              </a:rPr>
              <a:t> </a:t>
            </a:r>
            <a:r>
              <a:rPr sz="3600" spc="-390" dirty="0">
                <a:latin typeface="Symbol" panose="05050102010706020507"/>
                <a:cs typeface="Symbol" panose="05050102010706020507"/>
              </a:rPr>
              <a:t></a:t>
            </a:r>
            <a:r>
              <a:rPr sz="2750" i="1" spc="150" dirty="0">
                <a:latin typeface="Times New Roman" panose="02020603050405020304"/>
                <a:cs typeface="Times New Roman" panose="02020603050405020304"/>
              </a:rPr>
              <a:t>u</a:t>
            </a:r>
            <a:r>
              <a:rPr sz="2750" spc="-5" dirty="0">
                <a:latin typeface="Times New Roman" panose="02020603050405020304"/>
                <a:cs typeface="Times New Roman" panose="02020603050405020304"/>
              </a:rPr>
              <a:t>,</a:t>
            </a:r>
            <a:r>
              <a:rPr sz="2750" spc="-330" dirty="0">
                <a:latin typeface="Times New Roman" panose="02020603050405020304"/>
                <a:cs typeface="Times New Roman" panose="02020603050405020304"/>
              </a:rPr>
              <a:t> </a:t>
            </a:r>
            <a:r>
              <a:rPr sz="2750" i="1" spc="225" dirty="0">
                <a:latin typeface="Times New Roman" panose="02020603050405020304"/>
                <a:cs typeface="Times New Roman" panose="02020603050405020304"/>
              </a:rPr>
              <a:t>v</a:t>
            </a:r>
            <a:r>
              <a:rPr sz="3600" spc="-315" dirty="0">
                <a:latin typeface="Symbol" panose="05050102010706020507"/>
                <a:cs typeface="Symbol" panose="05050102010706020507"/>
              </a:rPr>
              <a:t></a:t>
            </a:r>
            <a:r>
              <a:rPr sz="2750" i="1" spc="-10" dirty="0">
                <a:latin typeface="Times New Roman" panose="02020603050405020304"/>
                <a:cs typeface="Times New Roman" panose="02020603050405020304"/>
              </a:rPr>
              <a:t>H</a:t>
            </a:r>
            <a:r>
              <a:rPr sz="2750" i="1" spc="-185" dirty="0">
                <a:latin typeface="Times New Roman" panose="02020603050405020304"/>
                <a:cs typeface="Times New Roman" panose="02020603050405020304"/>
              </a:rPr>
              <a:t> </a:t>
            </a:r>
            <a:r>
              <a:rPr sz="3600" spc="-390" dirty="0">
                <a:latin typeface="Symbol" panose="05050102010706020507"/>
                <a:cs typeface="Symbol" panose="05050102010706020507"/>
              </a:rPr>
              <a:t></a:t>
            </a:r>
            <a:r>
              <a:rPr sz="2750" i="1" spc="160" dirty="0">
                <a:latin typeface="Times New Roman" panose="02020603050405020304"/>
                <a:cs typeface="Times New Roman" panose="02020603050405020304"/>
              </a:rPr>
              <a:t>u</a:t>
            </a:r>
            <a:r>
              <a:rPr sz="2750" spc="-5" dirty="0">
                <a:latin typeface="Times New Roman" panose="02020603050405020304"/>
                <a:cs typeface="Times New Roman" panose="02020603050405020304"/>
              </a:rPr>
              <a:t>,</a:t>
            </a:r>
            <a:r>
              <a:rPr sz="2750" spc="-330" dirty="0">
                <a:latin typeface="Times New Roman" panose="02020603050405020304"/>
                <a:cs typeface="Times New Roman" panose="02020603050405020304"/>
              </a:rPr>
              <a:t> </a:t>
            </a:r>
            <a:r>
              <a:rPr sz="2750" i="1" spc="225" dirty="0">
                <a:latin typeface="Times New Roman" panose="02020603050405020304"/>
                <a:cs typeface="Times New Roman" panose="02020603050405020304"/>
              </a:rPr>
              <a:t>v</a:t>
            </a:r>
            <a:r>
              <a:rPr sz="3600" spc="-250" dirty="0">
                <a:latin typeface="Symbol" panose="05050102010706020507"/>
                <a:cs typeface="Symbol" panose="05050102010706020507"/>
              </a:rPr>
              <a:t></a:t>
            </a:r>
            <a:endParaRPr sz="3600">
              <a:latin typeface="Symbol" panose="05050102010706020507"/>
              <a:cs typeface="Symbol" panose="05050102010706020507"/>
            </a:endParaRPr>
          </a:p>
        </p:txBody>
      </p:sp>
      <p:sp>
        <p:nvSpPr>
          <p:cNvPr id="21" name="object 21"/>
          <p:cNvSpPr txBox="1"/>
          <p:nvPr/>
        </p:nvSpPr>
        <p:spPr>
          <a:xfrm>
            <a:off x="3422294" y="5513832"/>
            <a:ext cx="5267960" cy="1092200"/>
          </a:xfrm>
          <a:prstGeom prst="rect">
            <a:avLst/>
          </a:prstGeom>
        </p:spPr>
        <p:txBody>
          <a:bodyPr vert="horz" wrap="square" lIns="0" tIns="57150" rIns="0" bIns="0" rtlCol="0">
            <a:spAutoFit/>
          </a:bodyPr>
          <a:lstStyle/>
          <a:p>
            <a:pPr marL="34925" marR="5080" indent="-22860">
              <a:lnSpc>
                <a:spcPts val="4120"/>
              </a:lnSpc>
              <a:spcBef>
                <a:spcPts val="450"/>
              </a:spcBef>
            </a:pPr>
            <a:r>
              <a:rPr sz="2900" i="1" spc="-80" dirty="0">
                <a:latin typeface="Symbol" panose="05050102010706020507"/>
                <a:cs typeface="Symbol" panose="05050102010706020507"/>
              </a:rPr>
              <a:t></a:t>
            </a:r>
            <a:r>
              <a:rPr sz="2900" i="1" spc="-185" dirty="0">
                <a:latin typeface="Times New Roman" panose="02020603050405020304"/>
                <a:cs typeface="Times New Roman" panose="02020603050405020304"/>
              </a:rPr>
              <a:t> </a:t>
            </a:r>
            <a:r>
              <a:rPr sz="3600" spc="-160" dirty="0">
                <a:latin typeface="Symbol" panose="05050102010706020507"/>
                <a:cs typeface="Symbol" panose="05050102010706020507"/>
              </a:rPr>
              <a:t></a:t>
            </a:r>
            <a:r>
              <a:rPr sz="2750" i="1" spc="85" dirty="0">
                <a:latin typeface="Times New Roman" panose="02020603050405020304"/>
                <a:cs typeface="Times New Roman" panose="02020603050405020304"/>
              </a:rPr>
              <a:t>x</a:t>
            </a:r>
            <a:r>
              <a:rPr sz="2750" spc="-5" dirty="0">
                <a:latin typeface="Times New Roman" panose="02020603050405020304"/>
                <a:cs typeface="Times New Roman" panose="02020603050405020304"/>
              </a:rPr>
              <a:t>,</a:t>
            </a:r>
            <a:r>
              <a:rPr sz="2750" spc="-20"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y</a:t>
            </a:r>
            <a:r>
              <a:rPr sz="2750" i="1" spc="-409" dirty="0">
                <a:latin typeface="Times New Roman" panose="02020603050405020304"/>
                <a:cs typeface="Times New Roman" panose="02020603050405020304"/>
              </a:rPr>
              <a:t> </a:t>
            </a:r>
            <a:r>
              <a:rPr sz="3600" spc="-135" dirty="0">
                <a:latin typeface="Symbol" panose="05050102010706020507"/>
                <a:cs typeface="Symbol" panose="05050102010706020507"/>
              </a:rPr>
              <a:t></a:t>
            </a:r>
            <a:r>
              <a:rPr sz="2750" spc="-5" dirty="0">
                <a:latin typeface="Symbol" panose="05050102010706020507"/>
                <a:cs typeface="Symbol" panose="05050102010706020507"/>
              </a:rPr>
              <a:t></a:t>
            </a:r>
            <a:r>
              <a:rPr sz="2750" spc="-250" dirty="0">
                <a:latin typeface="Times New Roman" panose="02020603050405020304"/>
                <a:cs typeface="Times New Roman" panose="02020603050405020304"/>
              </a:rPr>
              <a:t> </a:t>
            </a:r>
            <a:r>
              <a:rPr sz="2750" i="1" spc="105" dirty="0">
                <a:latin typeface="Times New Roman" panose="02020603050405020304"/>
                <a:cs typeface="Times New Roman" panose="02020603050405020304"/>
              </a:rPr>
              <a:t>h</a:t>
            </a:r>
            <a:r>
              <a:rPr sz="3600" spc="-160" dirty="0">
                <a:latin typeface="Symbol" panose="05050102010706020507"/>
                <a:cs typeface="Symbol" panose="05050102010706020507"/>
              </a:rPr>
              <a:t></a:t>
            </a:r>
            <a:r>
              <a:rPr sz="2750" i="1" spc="85" dirty="0">
                <a:latin typeface="Times New Roman" panose="02020603050405020304"/>
                <a:cs typeface="Times New Roman" panose="02020603050405020304"/>
              </a:rPr>
              <a:t>x</a:t>
            </a:r>
            <a:r>
              <a:rPr sz="2750" spc="-5" dirty="0">
                <a:latin typeface="Times New Roman" panose="02020603050405020304"/>
                <a:cs typeface="Times New Roman" panose="02020603050405020304"/>
              </a:rPr>
              <a:t>,</a:t>
            </a:r>
            <a:r>
              <a:rPr sz="2750" spc="-15"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y</a:t>
            </a:r>
            <a:r>
              <a:rPr sz="2750" i="1" spc="-415" dirty="0">
                <a:latin typeface="Times New Roman" panose="02020603050405020304"/>
                <a:cs typeface="Times New Roman" panose="02020603050405020304"/>
              </a:rPr>
              <a:t> </a:t>
            </a:r>
            <a:r>
              <a:rPr sz="3600" spc="190" dirty="0">
                <a:latin typeface="Symbol" panose="05050102010706020507"/>
                <a:cs typeface="Symbol" panose="05050102010706020507"/>
              </a:rPr>
              <a:t></a:t>
            </a:r>
            <a:r>
              <a:rPr sz="2750" spc="-10" dirty="0">
                <a:latin typeface="Symbol" panose="05050102010706020507"/>
                <a:cs typeface="Symbol" panose="05050102010706020507"/>
              </a:rPr>
              <a:t></a:t>
            </a:r>
            <a:r>
              <a:rPr sz="2750" spc="210" dirty="0">
                <a:latin typeface="Times New Roman" panose="02020603050405020304"/>
                <a:cs typeface="Times New Roman" panose="02020603050405020304"/>
              </a:rPr>
              <a:t> </a:t>
            </a:r>
            <a:r>
              <a:rPr sz="2750" spc="-60" dirty="0">
                <a:latin typeface="Symbol" panose="05050102010706020507"/>
                <a:cs typeface="Symbol" panose="05050102010706020507"/>
              </a:rPr>
              <a:t></a:t>
            </a:r>
            <a:r>
              <a:rPr sz="3750" spc="-625" dirty="0">
                <a:latin typeface="Symbol" panose="05050102010706020507"/>
                <a:cs typeface="Symbol" panose="05050102010706020507"/>
              </a:rPr>
              <a:t></a:t>
            </a:r>
            <a:r>
              <a:rPr sz="2900" i="1" spc="-80" dirty="0">
                <a:latin typeface="Symbol" panose="05050102010706020507"/>
                <a:cs typeface="Symbol" panose="05050102010706020507"/>
              </a:rPr>
              <a:t></a:t>
            </a:r>
            <a:r>
              <a:rPr sz="2900" i="1" spc="-190" dirty="0">
                <a:latin typeface="Times New Roman" panose="02020603050405020304"/>
                <a:cs typeface="Times New Roman" panose="02020603050405020304"/>
              </a:rPr>
              <a:t> </a:t>
            </a:r>
            <a:r>
              <a:rPr sz="3600" spc="-165" dirty="0">
                <a:latin typeface="Symbol" panose="05050102010706020507"/>
                <a:cs typeface="Symbol" panose="05050102010706020507"/>
              </a:rPr>
              <a:t></a:t>
            </a:r>
            <a:r>
              <a:rPr sz="2750" i="1" spc="85" dirty="0">
                <a:latin typeface="Times New Roman" panose="02020603050405020304"/>
                <a:cs typeface="Times New Roman" panose="02020603050405020304"/>
              </a:rPr>
              <a:t>x</a:t>
            </a:r>
            <a:r>
              <a:rPr sz="2750" spc="-5" dirty="0">
                <a:latin typeface="Times New Roman" panose="02020603050405020304"/>
                <a:cs typeface="Times New Roman" panose="02020603050405020304"/>
              </a:rPr>
              <a:t>,</a:t>
            </a:r>
            <a:r>
              <a:rPr sz="2750" spc="-10"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y</a:t>
            </a:r>
            <a:r>
              <a:rPr sz="2750" i="1" spc="-415" dirty="0">
                <a:latin typeface="Times New Roman" panose="02020603050405020304"/>
                <a:cs typeface="Times New Roman" panose="02020603050405020304"/>
              </a:rPr>
              <a:t> </a:t>
            </a:r>
            <a:r>
              <a:rPr sz="3600" spc="-420" dirty="0">
                <a:latin typeface="Symbol" panose="05050102010706020507"/>
                <a:cs typeface="Symbol" panose="05050102010706020507"/>
              </a:rPr>
              <a:t></a:t>
            </a:r>
            <a:r>
              <a:rPr sz="3750" spc="-455" dirty="0">
                <a:latin typeface="Symbol" panose="05050102010706020507"/>
                <a:cs typeface="Symbol" panose="05050102010706020507"/>
              </a:rPr>
              <a:t></a:t>
            </a:r>
            <a:r>
              <a:rPr sz="2750" i="1" spc="-10" dirty="0">
                <a:latin typeface="Times New Roman" panose="02020603050405020304"/>
                <a:cs typeface="Times New Roman" panose="02020603050405020304"/>
              </a:rPr>
              <a:t>H</a:t>
            </a:r>
            <a:r>
              <a:rPr sz="2750" i="1" spc="-180" dirty="0">
                <a:latin typeface="Times New Roman" panose="02020603050405020304"/>
                <a:cs typeface="Times New Roman" panose="02020603050405020304"/>
              </a:rPr>
              <a:t> </a:t>
            </a:r>
            <a:r>
              <a:rPr sz="3600" spc="-390" dirty="0">
                <a:latin typeface="Symbol" panose="05050102010706020507"/>
                <a:cs typeface="Symbol" panose="05050102010706020507"/>
              </a:rPr>
              <a:t></a:t>
            </a:r>
            <a:r>
              <a:rPr sz="2750" i="1" spc="150" dirty="0">
                <a:latin typeface="Times New Roman" panose="02020603050405020304"/>
                <a:cs typeface="Times New Roman" panose="02020603050405020304"/>
              </a:rPr>
              <a:t>u</a:t>
            </a:r>
            <a:r>
              <a:rPr sz="2750" spc="-5" dirty="0">
                <a:latin typeface="Times New Roman" panose="02020603050405020304"/>
                <a:cs typeface="Times New Roman" panose="02020603050405020304"/>
              </a:rPr>
              <a:t>,</a:t>
            </a:r>
            <a:r>
              <a:rPr sz="2750" spc="-330" dirty="0">
                <a:latin typeface="Times New Roman" panose="02020603050405020304"/>
                <a:cs typeface="Times New Roman" panose="02020603050405020304"/>
              </a:rPr>
              <a:t> </a:t>
            </a:r>
            <a:r>
              <a:rPr sz="2750" i="1" spc="225" dirty="0">
                <a:latin typeface="Times New Roman" panose="02020603050405020304"/>
                <a:cs typeface="Times New Roman" panose="02020603050405020304"/>
              </a:rPr>
              <a:t>v</a:t>
            </a:r>
            <a:r>
              <a:rPr sz="3600" spc="-250" dirty="0">
                <a:latin typeface="Symbol" panose="05050102010706020507"/>
                <a:cs typeface="Symbol" panose="05050102010706020507"/>
              </a:rPr>
              <a:t></a:t>
            </a:r>
            <a:r>
              <a:rPr sz="3600" spc="-190" dirty="0">
                <a:latin typeface="Times New Roman" panose="02020603050405020304"/>
                <a:cs typeface="Times New Roman" panose="02020603050405020304"/>
              </a:rPr>
              <a:t> </a:t>
            </a:r>
            <a:r>
              <a:rPr sz="2750" i="1" spc="105" dirty="0">
                <a:latin typeface="Times New Roman" panose="02020603050405020304"/>
                <a:cs typeface="Times New Roman" panose="02020603050405020304"/>
              </a:rPr>
              <a:t>h</a:t>
            </a:r>
            <a:r>
              <a:rPr sz="3600" spc="-160" dirty="0">
                <a:latin typeface="Symbol" panose="05050102010706020507"/>
                <a:cs typeface="Symbol" panose="05050102010706020507"/>
              </a:rPr>
              <a:t></a:t>
            </a:r>
            <a:r>
              <a:rPr sz="2750" i="1" spc="85" dirty="0">
                <a:latin typeface="Times New Roman" panose="02020603050405020304"/>
                <a:cs typeface="Times New Roman" panose="02020603050405020304"/>
              </a:rPr>
              <a:t>x</a:t>
            </a:r>
            <a:r>
              <a:rPr sz="2750" spc="-5" dirty="0">
                <a:latin typeface="Times New Roman" panose="02020603050405020304"/>
                <a:cs typeface="Times New Roman" panose="02020603050405020304"/>
              </a:rPr>
              <a:t>,</a:t>
            </a:r>
            <a:r>
              <a:rPr sz="2750" spc="-20"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y</a:t>
            </a:r>
            <a:r>
              <a:rPr sz="2750" i="1" spc="-409" dirty="0">
                <a:latin typeface="Times New Roman" panose="02020603050405020304"/>
                <a:cs typeface="Times New Roman" panose="02020603050405020304"/>
              </a:rPr>
              <a:t> </a:t>
            </a:r>
            <a:r>
              <a:rPr sz="3600" spc="180" dirty="0">
                <a:latin typeface="Symbol" panose="05050102010706020507"/>
                <a:cs typeface="Symbol" panose="05050102010706020507"/>
              </a:rPr>
              <a:t></a:t>
            </a:r>
            <a:r>
              <a:rPr sz="2750" spc="-10" dirty="0">
                <a:latin typeface="Symbol" panose="05050102010706020507"/>
                <a:cs typeface="Symbol" panose="05050102010706020507"/>
              </a:rPr>
              <a:t></a:t>
            </a:r>
            <a:r>
              <a:rPr sz="2750" spc="305" dirty="0">
                <a:latin typeface="Times New Roman" panose="02020603050405020304"/>
                <a:cs typeface="Times New Roman" panose="02020603050405020304"/>
              </a:rPr>
              <a:t> </a:t>
            </a:r>
            <a:r>
              <a:rPr sz="2750" i="1" spc="-10" dirty="0">
                <a:latin typeface="Times New Roman" panose="02020603050405020304"/>
                <a:cs typeface="Times New Roman" panose="02020603050405020304"/>
              </a:rPr>
              <a:t>H</a:t>
            </a:r>
            <a:r>
              <a:rPr sz="2750" i="1" spc="-185" dirty="0">
                <a:latin typeface="Times New Roman" panose="02020603050405020304"/>
                <a:cs typeface="Times New Roman" panose="02020603050405020304"/>
              </a:rPr>
              <a:t> </a:t>
            </a:r>
            <a:r>
              <a:rPr sz="3600" spc="-385" dirty="0">
                <a:latin typeface="Symbol" panose="05050102010706020507"/>
                <a:cs typeface="Symbol" panose="05050102010706020507"/>
              </a:rPr>
              <a:t></a:t>
            </a:r>
            <a:r>
              <a:rPr sz="2750" i="1" spc="155" dirty="0">
                <a:latin typeface="Times New Roman" panose="02020603050405020304"/>
                <a:cs typeface="Times New Roman" panose="02020603050405020304"/>
              </a:rPr>
              <a:t>u</a:t>
            </a:r>
            <a:r>
              <a:rPr sz="2750" spc="-5" dirty="0">
                <a:latin typeface="Times New Roman" panose="02020603050405020304"/>
                <a:cs typeface="Times New Roman" panose="02020603050405020304"/>
              </a:rPr>
              <a:t>,</a:t>
            </a:r>
            <a:r>
              <a:rPr sz="2750" spc="-330" dirty="0">
                <a:latin typeface="Times New Roman" panose="02020603050405020304"/>
                <a:cs typeface="Times New Roman" panose="02020603050405020304"/>
              </a:rPr>
              <a:t> </a:t>
            </a:r>
            <a:r>
              <a:rPr sz="2750" i="1" spc="225" dirty="0">
                <a:latin typeface="Times New Roman" panose="02020603050405020304"/>
                <a:cs typeface="Times New Roman" panose="02020603050405020304"/>
              </a:rPr>
              <a:t>v</a:t>
            </a:r>
            <a:r>
              <a:rPr sz="3600" spc="-250" dirty="0">
                <a:latin typeface="Symbol" panose="05050102010706020507"/>
                <a:cs typeface="Symbol" panose="05050102010706020507"/>
              </a:rPr>
              <a:t></a:t>
            </a:r>
            <a:endParaRPr sz="3600">
              <a:latin typeface="Symbol" panose="05050102010706020507"/>
              <a:cs typeface="Symbol" panose="05050102010706020507"/>
            </a:endParaRPr>
          </a:p>
        </p:txBody>
      </p:sp>
      <p:sp>
        <p:nvSpPr>
          <p:cNvPr id="22" name="object 22"/>
          <p:cNvSpPr/>
          <p:nvPr/>
        </p:nvSpPr>
        <p:spPr>
          <a:xfrm>
            <a:off x="3330587" y="6140196"/>
            <a:ext cx="3024505" cy="605155"/>
          </a:xfrm>
          <a:custGeom>
            <a:avLst/>
            <a:gdLst/>
            <a:ahLst/>
            <a:cxnLst/>
            <a:rect l="l" t="t" r="r" b="b"/>
            <a:pathLst>
              <a:path w="3024504" h="605154">
                <a:moveTo>
                  <a:pt x="0" y="0"/>
                </a:moveTo>
                <a:lnTo>
                  <a:pt x="0" y="605028"/>
                </a:lnTo>
                <a:lnTo>
                  <a:pt x="3024378" y="605028"/>
                </a:lnTo>
                <a:lnTo>
                  <a:pt x="3024378" y="0"/>
                </a:lnTo>
                <a:lnTo>
                  <a:pt x="0" y="0"/>
                </a:lnTo>
                <a:close/>
              </a:path>
            </a:pathLst>
          </a:custGeom>
          <a:ln w="25400">
            <a:solidFill>
              <a:srgbClr val="EE2B0A"/>
            </a:solidFill>
          </a:ln>
        </p:spPr>
        <p:txBody>
          <a:bodyPr wrap="square" lIns="0" tIns="0" rIns="0" bIns="0" rtlCol="0"/>
          <a:lstStyle/>
          <a:p>
            <a:endParaRPr/>
          </a:p>
        </p:txBody>
      </p:sp>
      <p:sp>
        <p:nvSpPr>
          <p:cNvPr id="23" name="object 23"/>
          <p:cNvSpPr/>
          <p:nvPr/>
        </p:nvSpPr>
        <p:spPr>
          <a:xfrm>
            <a:off x="7146670" y="3633215"/>
            <a:ext cx="1513840" cy="866140"/>
          </a:xfrm>
          <a:custGeom>
            <a:avLst/>
            <a:gdLst/>
            <a:ahLst/>
            <a:cxnLst/>
            <a:rect l="l" t="t" r="r" b="b"/>
            <a:pathLst>
              <a:path w="1513840" h="866139">
                <a:moveTo>
                  <a:pt x="0" y="0"/>
                </a:moveTo>
                <a:lnTo>
                  <a:pt x="0" y="865632"/>
                </a:lnTo>
                <a:lnTo>
                  <a:pt x="1513331" y="865632"/>
                </a:lnTo>
                <a:lnTo>
                  <a:pt x="1513331" y="0"/>
                </a:lnTo>
                <a:lnTo>
                  <a:pt x="0" y="0"/>
                </a:lnTo>
                <a:close/>
              </a:path>
            </a:pathLst>
          </a:custGeom>
          <a:ln w="25400">
            <a:solidFill>
              <a:srgbClr val="EE2B0A"/>
            </a:solidFill>
          </a:ln>
        </p:spPr>
        <p:txBody>
          <a:bodyPr wrap="square" lIns="0" tIns="0" rIns="0" bIns="0" rtlCol="0"/>
          <a:lstStyle/>
          <a:p>
            <a:endParaRPr/>
          </a:p>
        </p:txBody>
      </p:sp>
      <p:sp>
        <p:nvSpPr>
          <p:cNvPr id="24" name="object 24"/>
          <p:cNvSpPr/>
          <p:nvPr/>
        </p:nvSpPr>
        <p:spPr>
          <a:xfrm>
            <a:off x="3330587" y="5506973"/>
            <a:ext cx="5401310" cy="604520"/>
          </a:xfrm>
          <a:custGeom>
            <a:avLst/>
            <a:gdLst/>
            <a:ahLst/>
            <a:cxnLst/>
            <a:rect l="l" t="t" r="r" b="b"/>
            <a:pathLst>
              <a:path w="5401309" h="604520">
                <a:moveTo>
                  <a:pt x="0" y="0"/>
                </a:moveTo>
                <a:lnTo>
                  <a:pt x="0" y="604266"/>
                </a:lnTo>
                <a:lnTo>
                  <a:pt x="5401056" y="604265"/>
                </a:lnTo>
                <a:lnTo>
                  <a:pt x="5401056" y="0"/>
                </a:lnTo>
                <a:lnTo>
                  <a:pt x="0" y="0"/>
                </a:lnTo>
                <a:close/>
              </a:path>
            </a:pathLst>
          </a:custGeom>
          <a:ln w="25400">
            <a:solidFill>
              <a:srgbClr val="EE2B0A"/>
            </a:solidFill>
          </a:ln>
        </p:spPr>
        <p:txBody>
          <a:bodyPr wrap="square" lIns="0" tIns="0" rIns="0" bIns="0" rtlCol="0"/>
          <a:lstStyle/>
          <a:p>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频率域滤波</a:t>
            </a:r>
          </a:p>
        </p:txBody>
      </p:sp>
      <p:sp>
        <p:nvSpPr>
          <p:cNvPr id="6" name="object 6"/>
          <p:cNvSpPr txBox="1"/>
          <p:nvPr/>
        </p:nvSpPr>
        <p:spPr>
          <a:xfrm>
            <a:off x="3691013" y="1977389"/>
            <a:ext cx="3168650" cy="719455"/>
          </a:xfrm>
          <a:prstGeom prst="rect">
            <a:avLst/>
          </a:prstGeom>
          <a:ln w="25400">
            <a:solidFill>
              <a:srgbClr val="EE2B0A"/>
            </a:solidFill>
          </a:ln>
        </p:spPr>
        <p:txBody>
          <a:bodyPr vert="horz" wrap="square" lIns="0" tIns="33019" rIns="0" bIns="0" rtlCol="0">
            <a:spAutoFit/>
          </a:bodyPr>
          <a:lstStyle/>
          <a:p>
            <a:pPr marL="401320">
              <a:lnSpc>
                <a:spcPct val="100000"/>
              </a:lnSpc>
              <a:spcBef>
                <a:spcPts val="260"/>
              </a:spcBef>
            </a:pPr>
            <a:r>
              <a:rPr sz="2750" i="1" spc="105" dirty="0">
                <a:latin typeface="Times New Roman" panose="02020603050405020304"/>
                <a:cs typeface="Times New Roman" panose="02020603050405020304"/>
              </a:rPr>
              <a:t>h</a:t>
            </a:r>
            <a:r>
              <a:rPr sz="3600" spc="-165" dirty="0">
                <a:latin typeface="Symbol" panose="05050102010706020507"/>
                <a:cs typeface="Symbol" panose="05050102010706020507"/>
              </a:rPr>
              <a:t></a:t>
            </a:r>
            <a:r>
              <a:rPr sz="2750" i="1" spc="85" dirty="0">
                <a:latin typeface="Times New Roman" panose="02020603050405020304"/>
                <a:cs typeface="Times New Roman" panose="02020603050405020304"/>
              </a:rPr>
              <a:t>x</a:t>
            </a:r>
            <a:r>
              <a:rPr sz="2750" spc="-5" dirty="0">
                <a:latin typeface="Times New Roman" panose="02020603050405020304"/>
                <a:cs typeface="Times New Roman" panose="02020603050405020304"/>
              </a:rPr>
              <a:t>,</a:t>
            </a:r>
            <a:r>
              <a:rPr sz="2750" spc="-15"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y</a:t>
            </a:r>
            <a:r>
              <a:rPr sz="2750" i="1" spc="-415" dirty="0">
                <a:latin typeface="Times New Roman" panose="02020603050405020304"/>
                <a:cs typeface="Times New Roman" panose="02020603050405020304"/>
              </a:rPr>
              <a:t> </a:t>
            </a:r>
            <a:r>
              <a:rPr sz="3600" spc="185" dirty="0">
                <a:latin typeface="Symbol" panose="05050102010706020507"/>
                <a:cs typeface="Symbol" panose="05050102010706020507"/>
              </a:rPr>
              <a:t></a:t>
            </a:r>
            <a:r>
              <a:rPr sz="2750" spc="-10" dirty="0">
                <a:latin typeface="Symbol" panose="05050102010706020507"/>
                <a:cs typeface="Symbol" panose="05050102010706020507"/>
              </a:rPr>
              <a:t></a:t>
            </a:r>
            <a:r>
              <a:rPr sz="2750" spc="300"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H</a:t>
            </a:r>
            <a:r>
              <a:rPr sz="2750" i="1" spc="-185" dirty="0">
                <a:latin typeface="Times New Roman" panose="02020603050405020304"/>
                <a:cs typeface="Times New Roman" panose="02020603050405020304"/>
              </a:rPr>
              <a:t> </a:t>
            </a:r>
            <a:r>
              <a:rPr sz="3600" spc="-395" dirty="0">
                <a:latin typeface="Symbol" panose="05050102010706020507"/>
                <a:cs typeface="Symbol" panose="05050102010706020507"/>
              </a:rPr>
              <a:t></a:t>
            </a:r>
            <a:r>
              <a:rPr sz="2750" i="1" spc="160" dirty="0">
                <a:latin typeface="Times New Roman" panose="02020603050405020304"/>
                <a:cs typeface="Times New Roman" panose="02020603050405020304"/>
              </a:rPr>
              <a:t>u</a:t>
            </a:r>
            <a:r>
              <a:rPr sz="2750" spc="-5" dirty="0">
                <a:latin typeface="Times New Roman" panose="02020603050405020304"/>
                <a:cs typeface="Times New Roman" panose="02020603050405020304"/>
              </a:rPr>
              <a:t>,</a:t>
            </a:r>
            <a:r>
              <a:rPr sz="2750" spc="-330" dirty="0">
                <a:latin typeface="Times New Roman" panose="02020603050405020304"/>
                <a:cs typeface="Times New Roman" panose="02020603050405020304"/>
              </a:rPr>
              <a:t> </a:t>
            </a:r>
            <a:r>
              <a:rPr sz="2750" i="1" spc="220" dirty="0">
                <a:latin typeface="Times New Roman" panose="02020603050405020304"/>
                <a:cs typeface="Times New Roman" panose="02020603050405020304"/>
              </a:rPr>
              <a:t>v</a:t>
            </a:r>
            <a:r>
              <a:rPr sz="3600" spc="-250" dirty="0">
                <a:latin typeface="Symbol" panose="05050102010706020507"/>
                <a:cs typeface="Symbol" panose="05050102010706020507"/>
              </a:rPr>
              <a:t></a:t>
            </a:r>
            <a:endParaRPr sz="3600">
              <a:latin typeface="Symbol" panose="05050102010706020507"/>
              <a:cs typeface="Symbol" panose="05050102010706020507"/>
            </a:endParaRPr>
          </a:p>
        </p:txBody>
      </p:sp>
      <p:sp>
        <p:nvSpPr>
          <p:cNvPr id="7" name="object 7"/>
          <p:cNvSpPr txBox="1"/>
          <p:nvPr/>
        </p:nvSpPr>
        <p:spPr>
          <a:xfrm>
            <a:off x="1897507" y="3063209"/>
            <a:ext cx="7414259" cy="3481704"/>
          </a:xfrm>
          <a:prstGeom prst="rect">
            <a:avLst/>
          </a:prstGeom>
        </p:spPr>
        <p:txBody>
          <a:bodyPr vert="horz" wrap="square" lIns="0" tIns="0" rIns="0" bIns="0" rtlCol="0">
            <a:spAutoFit/>
          </a:bodyPr>
          <a:lstStyle/>
          <a:p>
            <a:pPr marL="12700" marR="5080">
              <a:lnSpc>
                <a:spcPct val="102000"/>
              </a:lnSpc>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上述公式表明，空间域和频率域中的滤波器组成了傅 </a:t>
            </a:r>
            <a:r>
              <a:rPr sz="2400" dirty="0">
                <a:latin typeface="新宋体" panose="02010609030101010101" charset="-122"/>
                <a:cs typeface="新宋体" panose="02010609030101010101" charset="-122"/>
              </a:rPr>
              <a:t>里叶变换对</a:t>
            </a:r>
            <a:endParaRPr sz="2400">
              <a:latin typeface="新宋体" panose="02010609030101010101" charset="-122"/>
              <a:cs typeface="新宋体" panose="02010609030101010101" charset="-122"/>
            </a:endParaRPr>
          </a:p>
          <a:p>
            <a:pPr marL="12700" marR="60325">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给出在频率域的滤波器，可以通过反傅里叶变换得到 在空间域对应的滤波器，反之亦然</a:t>
            </a:r>
            <a:endParaRPr sz="2400">
              <a:latin typeface="新宋体" panose="02010609030101010101" charset="-122"/>
              <a:cs typeface="新宋体" panose="02010609030101010101" charset="-122"/>
            </a:endParaRPr>
          </a:p>
          <a:p>
            <a:pPr marL="12700" marR="60325">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滤波在频率域中更为直观，但在空间域一般使用更小 的滤波器模板</a:t>
            </a:r>
            <a:endParaRPr sz="2400">
              <a:latin typeface="新宋体" panose="02010609030101010101" charset="-122"/>
              <a:cs typeface="新宋体" panose="02010609030101010101" charset="-122"/>
            </a:endParaRPr>
          </a:p>
          <a:p>
            <a:pPr marL="12700" marR="60325">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可以在频率域指定滤波器，做反变换，然后在空间域 使用结果滤波器作为在空间域构建小滤波器模板的指导</a:t>
            </a:r>
            <a:endParaRPr sz="2400">
              <a:latin typeface="新宋体" panose="02010609030101010101" charset="-122"/>
              <a:cs typeface="新宋体" panose="02010609030101010101" charset="-122"/>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4576826"/>
            <a:ext cx="4749165" cy="418465"/>
          </a:xfrm>
          <a:prstGeom prst="rect">
            <a:avLst/>
          </a:prstGeom>
        </p:spPr>
        <p:txBody>
          <a:bodyPr vert="horz" wrap="square" lIns="0" tIns="0" rIns="0" bIns="0" rtlCol="0">
            <a:spAutoFit/>
          </a:bodyPr>
          <a:lstStyle/>
          <a:p>
            <a:pPr marL="12700">
              <a:lnSpc>
                <a:spcPts val="3295"/>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高斯频率域高通滤波器函数</a:t>
            </a:r>
            <a:endParaRPr sz="2800">
              <a:latin typeface="新宋体" panose="02010609030101010101" charset="-122"/>
              <a:cs typeface="新宋体" panose="02010609030101010101" charset="-122"/>
            </a:endParaRPr>
          </a:p>
        </p:txBody>
      </p:sp>
      <p:sp>
        <p:nvSpPr>
          <p:cNvPr id="6" name="object 6"/>
          <p:cNvSpPr txBox="1"/>
          <p:nvPr/>
        </p:nvSpPr>
        <p:spPr>
          <a:xfrm>
            <a:off x="2287651" y="5859284"/>
            <a:ext cx="464693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对应空间域高斯高通滤波器为</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频率域滤波</a:t>
            </a:r>
          </a:p>
        </p:txBody>
      </p:sp>
      <p:sp>
        <p:nvSpPr>
          <p:cNvPr id="8" name="object 8"/>
          <p:cNvSpPr txBox="1"/>
          <p:nvPr/>
        </p:nvSpPr>
        <p:spPr>
          <a:xfrm>
            <a:off x="1754251" y="1920494"/>
            <a:ext cx="5180330" cy="170180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高斯频率域低通滤波器函数</a:t>
            </a:r>
            <a:endParaRPr sz="2800">
              <a:latin typeface="新宋体" panose="02010609030101010101" charset="-122"/>
              <a:cs typeface="新宋体" panose="02010609030101010101" charset="-122"/>
            </a:endParaRPr>
          </a:p>
          <a:p>
            <a:pPr marL="2346960">
              <a:lnSpc>
                <a:spcPct val="100000"/>
              </a:lnSpc>
              <a:spcBef>
                <a:spcPts val="320"/>
              </a:spcBef>
            </a:pPr>
            <a:r>
              <a:rPr sz="2300" i="1" dirty="0">
                <a:latin typeface="Times New Roman" panose="02020603050405020304"/>
                <a:cs typeface="Times New Roman" panose="02020603050405020304"/>
              </a:rPr>
              <a:t>H</a:t>
            </a:r>
            <a:r>
              <a:rPr sz="2300" i="1" spc="-375" dirty="0">
                <a:latin typeface="Times New Roman" panose="02020603050405020304"/>
                <a:cs typeface="Times New Roman" panose="02020603050405020304"/>
              </a:rPr>
              <a:t> </a:t>
            </a:r>
            <a:r>
              <a:rPr sz="3050" spc="-409" dirty="0">
                <a:latin typeface="Symbol" panose="05050102010706020507"/>
                <a:cs typeface="Symbol" panose="05050102010706020507"/>
              </a:rPr>
              <a:t></a:t>
            </a:r>
            <a:r>
              <a:rPr sz="2300" i="1" spc="105" dirty="0">
                <a:latin typeface="Times New Roman" panose="02020603050405020304"/>
                <a:cs typeface="Times New Roman" panose="02020603050405020304"/>
              </a:rPr>
              <a:t>u</a:t>
            </a:r>
            <a:r>
              <a:rPr sz="3050" spc="-305" dirty="0">
                <a:latin typeface="Symbol" panose="05050102010706020507"/>
                <a:cs typeface="Symbol" panose="05050102010706020507"/>
              </a:rPr>
              <a:t></a:t>
            </a:r>
            <a:r>
              <a:rPr sz="3050" spc="-434" dirty="0">
                <a:latin typeface="Times New Roman" panose="02020603050405020304"/>
                <a:cs typeface="Times New Roman" panose="02020603050405020304"/>
              </a:rPr>
              <a:t> </a:t>
            </a:r>
            <a:r>
              <a:rPr sz="2300" dirty="0">
                <a:latin typeface="Symbol" panose="05050102010706020507"/>
                <a:cs typeface="Symbol" panose="05050102010706020507"/>
              </a:rPr>
              <a:t></a:t>
            </a:r>
            <a:r>
              <a:rPr sz="2300" spc="25" dirty="0">
                <a:latin typeface="Times New Roman" panose="02020603050405020304"/>
                <a:cs typeface="Times New Roman" panose="02020603050405020304"/>
              </a:rPr>
              <a:t> </a:t>
            </a:r>
            <a:r>
              <a:rPr sz="2300" i="1" dirty="0">
                <a:latin typeface="Times New Roman" panose="02020603050405020304"/>
                <a:cs typeface="Times New Roman" panose="02020603050405020304"/>
              </a:rPr>
              <a:t>A</a:t>
            </a:r>
            <a:r>
              <a:rPr sz="2300" i="1" spc="-35" dirty="0">
                <a:latin typeface="Times New Roman" panose="02020603050405020304"/>
                <a:cs typeface="Times New Roman" panose="02020603050405020304"/>
              </a:rPr>
              <a:t>e</a:t>
            </a:r>
            <a:r>
              <a:rPr sz="2025" spc="37" baseline="43000" dirty="0">
                <a:latin typeface="Symbol" panose="05050102010706020507"/>
                <a:cs typeface="Symbol" panose="05050102010706020507"/>
              </a:rPr>
              <a:t></a:t>
            </a:r>
            <a:r>
              <a:rPr sz="2025" i="1" spc="112" baseline="43000" dirty="0">
                <a:latin typeface="Times New Roman" panose="02020603050405020304"/>
                <a:cs typeface="Times New Roman" panose="02020603050405020304"/>
              </a:rPr>
              <a:t>u</a:t>
            </a:r>
            <a:r>
              <a:rPr sz="1425" spc="7" baseline="96000" dirty="0">
                <a:latin typeface="Times New Roman" panose="02020603050405020304"/>
                <a:cs typeface="Times New Roman" panose="02020603050405020304"/>
              </a:rPr>
              <a:t>2</a:t>
            </a:r>
            <a:r>
              <a:rPr sz="1425" spc="44" baseline="96000" dirty="0">
                <a:latin typeface="Times New Roman" panose="02020603050405020304"/>
                <a:cs typeface="Times New Roman" panose="02020603050405020304"/>
              </a:rPr>
              <a:t> </a:t>
            </a:r>
            <a:r>
              <a:rPr sz="2025" spc="-7" baseline="43000" dirty="0">
                <a:latin typeface="Times New Roman" panose="02020603050405020304"/>
                <a:cs typeface="Times New Roman" panose="02020603050405020304"/>
              </a:rPr>
              <a:t>/</a:t>
            </a:r>
            <a:r>
              <a:rPr sz="2025" spc="-254" baseline="43000" dirty="0">
                <a:latin typeface="Times New Roman" panose="02020603050405020304"/>
                <a:cs typeface="Times New Roman" panose="02020603050405020304"/>
              </a:rPr>
              <a:t> </a:t>
            </a:r>
            <a:r>
              <a:rPr sz="2025" spc="-89" baseline="43000" dirty="0">
                <a:latin typeface="Times New Roman" panose="02020603050405020304"/>
                <a:cs typeface="Times New Roman" panose="02020603050405020304"/>
              </a:rPr>
              <a:t>2</a:t>
            </a:r>
            <a:r>
              <a:rPr sz="2100" i="1" spc="-52" baseline="42000" dirty="0">
                <a:latin typeface="Symbol" panose="05050102010706020507"/>
                <a:cs typeface="Symbol" panose="05050102010706020507"/>
              </a:rPr>
              <a:t></a:t>
            </a:r>
            <a:r>
              <a:rPr sz="2100" i="1" spc="-187" baseline="42000" dirty="0">
                <a:latin typeface="Times New Roman" panose="02020603050405020304"/>
                <a:cs typeface="Times New Roman" panose="02020603050405020304"/>
              </a:rPr>
              <a:t> </a:t>
            </a:r>
            <a:r>
              <a:rPr sz="1425" spc="7" baseline="96000" dirty="0">
                <a:latin typeface="Times New Roman" panose="02020603050405020304"/>
                <a:cs typeface="Times New Roman" panose="02020603050405020304"/>
              </a:rPr>
              <a:t>2</a:t>
            </a:r>
            <a:endParaRPr sz="1425" baseline="96000">
              <a:latin typeface="Times New Roman" panose="02020603050405020304"/>
              <a:cs typeface="Times New Roman" panose="02020603050405020304"/>
            </a:endParaRPr>
          </a:p>
          <a:p>
            <a:pPr>
              <a:lnSpc>
                <a:spcPct val="100000"/>
              </a:lnSpc>
              <a:spcBef>
                <a:spcPts val="5"/>
              </a:spcBef>
            </a:pPr>
            <a:endParaRPr sz="2400">
              <a:latin typeface="Times New Roman" panose="02020603050405020304"/>
              <a:cs typeface="Times New Roman" panose="02020603050405020304"/>
            </a:endParaRPr>
          </a:p>
          <a:p>
            <a:pPr marL="546100">
              <a:lnSpc>
                <a:spcPts val="3295"/>
              </a:lnSpc>
            </a:pPr>
            <a:r>
              <a:rPr sz="2800" spc="-5" dirty="0">
                <a:latin typeface="新宋体" panose="02010609030101010101" charset="-122"/>
                <a:cs typeface="新宋体" panose="02010609030101010101" charset="-122"/>
              </a:rPr>
              <a:t>对应空间域高斯低通滤波器为</a:t>
            </a:r>
            <a:endParaRPr sz="2800">
              <a:latin typeface="新宋体" panose="02010609030101010101" charset="-122"/>
              <a:cs typeface="新宋体" panose="02010609030101010101" charset="-122"/>
            </a:endParaRPr>
          </a:p>
        </p:txBody>
      </p:sp>
      <p:sp>
        <p:nvSpPr>
          <p:cNvPr id="9" name="object 9"/>
          <p:cNvSpPr/>
          <p:nvPr/>
        </p:nvSpPr>
        <p:spPr>
          <a:xfrm>
            <a:off x="4881454" y="3973810"/>
            <a:ext cx="40640" cy="20955"/>
          </a:xfrm>
          <a:custGeom>
            <a:avLst/>
            <a:gdLst/>
            <a:ahLst/>
            <a:cxnLst/>
            <a:rect l="l" t="t" r="r" b="b"/>
            <a:pathLst>
              <a:path w="40639" h="20954">
                <a:moveTo>
                  <a:pt x="0" y="20568"/>
                </a:moveTo>
                <a:lnTo>
                  <a:pt x="40381" y="0"/>
                </a:lnTo>
              </a:path>
            </a:pathLst>
          </a:custGeom>
          <a:ln w="12046">
            <a:solidFill>
              <a:srgbClr val="000000"/>
            </a:solidFill>
          </a:ln>
        </p:spPr>
        <p:txBody>
          <a:bodyPr wrap="square" lIns="0" tIns="0" rIns="0" bIns="0" rtlCol="0"/>
          <a:lstStyle/>
          <a:p>
            <a:endParaRPr/>
          </a:p>
        </p:txBody>
      </p:sp>
      <p:sp>
        <p:nvSpPr>
          <p:cNvPr id="10" name="object 10"/>
          <p:cNvSpPr/>
          <p:nvPr/>
        </p:nvSpPr>
        <p:spPr>
          <a:xfrm>
            <a:off x="4921836" y="3979905"/>
            <a:ext cx="59690" cy="95250"/>
          </a:xfrm>
          <a:custGeom>
            <a:avLst/>
            <a:gdLst/>
            <a:ahLst/>
            <a:cxnLst/>
            <a:rect l="l" t="t" r="r" b="b"/>
            <a:pathLst>
              <a:path w="59689" h="95250">
                <a:moveTo>
                  <a:pt x="0" y="0"/>
                </a:moveTo>
                <a:lnTo>
                  <a:pt x="59434" y="95247"/>
                </a:lnTo>
              </a:path>
            </a:pathLst>
          </a:custGeom>
          <a:ln w="25772">
            <a:solidFill>
              <a:srgbClr val="000000"/>
            </a:solidFill>
          </a:ln>
        </p:spPr>
        <p:txBody>
          <a:bodyPr wrap="square" lIns="0" tIns="0" rIns="0" bIns="0" rtlCol="0"/>
          <a:lstStyle/>
          <a:p>
            <a:endParaRPr/>
          </a:p>
        </p:txBody>
      </p:sp>
      <p:sp>
        <p:nvSpPr>
          <p:cNvPr id="11" name="object 11"/>
          <p:cNvSpPr/>
          <p:nvPr/>
        </p:nvSpPr>
        <p:spPr>
          <a:xfrm>
            <a:off x="4988126" y="3790160"/>
            <a:ext cx="480695" cy="285115"/>
          </a:xfrm>
          <a:custGeom>
            <a:avLst/>
            <a:gdLst/>
            <a:ahLst/>
            <a:cxnLst/>
            <a:rect l="l" t="t" r="r" b="b"/>
            <a:pathLst>
              <a:path w="480695" h="285114">
                <a:moveTo>
                  <a:pt x="0" y="284992"/>
                </a:moveTo>
                <a:lnTo>
                  <a:pt x="78486" y="0"/>
                </a:lnTo>
                <a:lnTo>
                  <a:pt x="480081" y="0"/>
                </a:lnTo>
              </a:path>
            </a:pathLst>
          </a:custGeom>
          <a:ln w="12135">
            <a:solidFill>
              <a:srgbClr val="000000"/>
            </a:solidFill>
          </a:ln>
        </p:spPr>
        <p:txBody>
          <a:bodyPr wrap="square" lIns="0" tIns="0" rIns="0" bIns="0" rtlCol="0"/>
          <a:lstStyle/>
          <a:p>
            <a:endParaRPr/>
          </a:p>
        </p:txBody>
      </p:sp>
      <p:sp>
        <p:nvSpPr>
          <p:cNvPr id="12" name="object 12"/>
          <p:cNvSpPr txBox="1"/>
          <p:nvPr/>
        </p:nvSpPr>
        <p:spPr>
          <a:xfrm>
            <a:off x="5073522" y="3745229"/>
            <a:ext cx="1714500" cy="382270"/>
          </a:xfrm>
          <a:prstGeom prst="rect">
            <a:avLst/>
          </a:prstGeom>
        </p:spPr>
        <p:txBody>
          <a:bodyPr vert="horz" wrap="square" lIns="0" tIns="0" rIns="0" bIns="0" rtlCol="0">
            <a:spAutoFit/>
          </a:bodyPr>
          <a:lstStyle/>
          <a:p>
            <a:pPr marR="5080" algn="r">
              <a:lnSpc>
                <a:spcPts val="105"/>
              </a:lnSpc>
              <a:tabLst>
                <a:tab pos="213995" algn="l"/>
              </a:tabLst>
            </a:pPr>
            <a:r>
              <a:rPr sz="900" spc="10" dirty="0">
                <a:latin typeface="Times New Roman" panose="02020603050405020304"/>
                <a:cs typeface="Times New Roman" panose="02020603050405020304"/>
              </a:rPr>
              <a:t>2	2   </a:t>
            </a:r>
            <a:r>
              <a:rPr sz="900" spc="75" dirty="0">
                <a:latin typeface="Times New Roman" panose="02020603050405020304"/>
                <a:cs typeface="Times New Roman" panose="02020603050405020304"/>
              </a:rPr>
              <a:t> </a:t>
            </a:r>
            <a:r>
              <a:rPr sz="900" spc="10" dirty="0">
                <a:latin typeface="Times New Roman" panose="02020603050405020304"/>
                <a:cs typeface="Times New Roman" panose="02020603050405020304"/>
              </a:rPr>
              <a:t>2</a:t>
            </a:r>
            <a:endParaRPr sz="900">
              <a:latin typeface="Times New Roman" panose="02020603050405020304"/>
              <a:cs typeface="Times New Roman" panose="02020603050405020304"/>
            </a:endParaRPr>
          </a:p>
          <a:p>
            <a:pPr marL="12700">
              <a:lnSpc>
                <a:spcPts val="1845"/>
              </a:lnSpc>
              <a:tabLst>
                <a:tab pos="1545590" algn="l"/>
              </a:tabLst>
            </a:pPr>
            <a:r>
              <a:rPr sz="3300" spc="52" baseline="-25000" dirty="0">
                <a:latin typeface="Times New Roman" panose="02020603050405020304"/>
                <a:cs typeface="Times New Roman" panose="02020603050405020304"/>
              </a:rPr>
              <a:t>2</a:t>
            </a:r>
            <a:r>
              <a:rPr sz="3525" i="1" spc="-112" baseline="-24000" dirty="0">
                <a:latin typeface="Symbol" panose="05050102010706020507"/>
                <a:cs typeface="Symbol" panose="05050102010706020507"/>
              </a:rPr>
              <a:t></a:t>
            </a:r>
            <a:r>
              <a:rPr sz="3525" i="1" spc="-262" baseline="-24000" dirty="0">
                <a:latin typeface="Times New Roman" panose="02020603050405020304"/>
                <a:cs typeface="Times New Roman" panose="02020603050405020304"/>
              </a:rPr>
              <a:t> </a:t>
            </a:r>
            <a:r>
              <a:rPr sz="3525" i="1" spc="104" baseline="-24000" dirty="0">
                <a:latin typeface="Symbol" panose="05050102010706020507"/>
                <a:cs typeface="Symbol" panose="05050102010706020507"/>
              </a:rPr>
              <a:t></a:t>
            </a:r>
            <a:r>
              <a:rPr sz="3300" i="1" spc="15" baseline="-25000" dirty="0">
                <a:latin typeface="Times New Roman" panose="02020603050405020304"/>
                <a:cs typeface="Times New Roman" panose="02020603050405020304"/>
              </a:rPr>
              <a:t>Ae</a:t>
            </a:r>
            <a:r>
              <a:rPr sz="3300" i="1" spc="-179" baseline="-25000" dirty="0">
                <a:latin typeface="Times New Roman" panose="02020603050405020304"/>
                <a:cs typeface="Times New Roman" panose="02020603050405020304"/>
              </a:rPr>
              <a:t> </a:t>
            </a:r>
            <a:r>
              <a:rPr sz="1300" spc="75" dirty="0">
                <a:latin typeface="Symbol" panose="05050102010706020507"/>
                <a:cs typeface="Symbol" panose="05050102010706020507"/>
              </a:rPr>
              <a:t></a:t>
            </a:r>
            <a:r>
              <a:rPr sz="1300" spc="95" dirty="0">
                <a:latin typeface="Times New Roman" panose="02020603050405020304"/>
                <a:cs typeface="Times New Roman" panose="02020603050405020304"/>
              </a:rPr>
              <a:t>2</a:t>
            </a:r>
            <a:r>
              <a:rPr sz="1350" i="1" spc="-30" dirty="0">
                <a:latin typeface="Symbol" panose="05050102010706020507"/>
                <a:cs typeface="Symbol" panose="05050102010706020507"/>
              </a:rPr>
              <a:t></a:t>
            </a:r>
            <a:r>
              <a:rPr sz="1350" i="1" dirty="0">
                <a:latin typeface="Times New Roman" panose="02020603050405020304"/>
                <a:cs typeface="Times New Roman" panose="02020603050405020304"/>
              </a:rPr>
              <a:t>  </a:t>
            </a:r>
            <a:r>
              <a:rPr sz="1350" i="1" spc="-125" dirty="0">
                <a:latin typeface="Times New Roman" panose="02020603050405020304"/>
                <a:cs typeface="Times New Roman" panose="02020603050405020304"/>
              </a:rPr>
              <a:t> </a:t>
            </a:r>
            <a:r>
              <a:rPr sz="1350" i="1" spc="-35" dirty="0">
                <a:latin typeface="Symbol" panose="05050102010706020507"/>
                <a:cs typeface="Symbol" panose="05050102010706020507"/>
              </a:rPr>
              <a:t></a:t>
            </a:r>
            <a:r>
              <a:rPr sz="1350" i="1" dirty="0">
                <a:latin typeface="Times New Roman" panose="02020603050405020304"/>
                <a:cs typeface="Times New Roman" panose="02020603050405020304"/>
              </a:rPr>
              <a:t>	</a:t>
            </a:r>
            <a:r>
              <a:rPr sz="1300" i="1" spc="-5" dirty="0">
                <a:latin typeface="Times New Roman" panose="02020603050405020304"/>
                <a:cs typeface="Times New Roman" panose="02020603050405020304"/>
              </a:rPr>
              <a:t>x</a:t>
            </a:r>
            <a:endParaRPr sz="1300">
              <a:latin typeface="Times New Roman" panose="02020603050405020304"/>
              <a:cs typeface="Times New Roman" panose="02020603050405020304"/>
            </a:endParaRPr>
          </a:p>
        </p:txBody>
      </p:sp>
      <p:sp>
        <p:nvSpPr>
          <p:cNvPr id="13" name="object 13"/>
          <p:cNvSpPr txBox="1"/>
          <p:nvPr/>
        </p:nvSpPr>
        <p:spPr>
          <a:xfrm>
            <a:off x="4013568" y="3690873"/>
            <a:ext cx="773430" cy="446405"/>
          </a:xfrm>
          <a:prstGeom prst="rect">
            <a:avLst/>
          </a:prstGeom>
        </p:spPr>
        <p:txBody>
          <a:bodyPr vert="horz" wrap="square" lIns="0" tIns="0" rIns="0" bIns="0" rtlCol="0">
            <a:spAutoFit/>
          </a:bodyPr>
          <a:lstStyle/>
          <a:p>
            <a:pPr marL="12700">
              <a:lnSpc>
                <a:spcPct val="100000"/>
              </a:lnSpc>
            </a:pPr>
            <a:r>
              <a:rPr sz="2200" i="1" spc="195" dirty="0">
                <a:latin typeface="Times New Roman" panose="02020603050405020304"/>
                <a:cs typeface="Times New Roman" panose="02020603050405020304"/>
              </a:rPr>
              <a:t>h</a:t>
            </a:r>
            <a:r>
              <a:rPr sz="2900" spc="-65" dirty="0">
                <a:latin typeface="Symbol" panose="05050102010706020507"/>
                <a:cs typeface="Symbol" panose="05050102010706020507"/>
              </a:rPr>
              <a:t></a:t>
            </a:r>
            <a:r>
              <a:rPr sz="2200" i="1" spc="5" dirty="0">
                <a:latin typeface="Times New Roman" panose="02020603050405020304"/>
                <a:cs typeface="Times New Roman" panose="02020603050405020304"/>
              </a:rPr>
              <a:t>x</a:t>
            </a:r>
            <a:r>
              <a:rPr sz="2200" i="1" spc="-280" dirty="0">
                <a:latin typeface="Times New Roman" panose="02020603050405020304"/>
                <a:cs typeface="Times New Roman" panose="02020603050405020304"/>
              </a:rPr>
              <a:t> </a:t>
            </a:r>
            <a:r>
              <a:rPr sz="2900" spc="-140" dirty="0">
                <a:latin typeface="Symbol" panose="05050102010706020507"/>
                <a:cs typeface="Symbol" panose="05050102010706020507"/>
              </a:rPr>
              <a:t></a:t>
            </a:r>
            <a:r>
              <a:rPr sz="2900" spc="-350" dirty="0">
                <a:latin typeface="Times New Roman" panose="02020603050405020304"/>
                <a:cs typeface="Times New Roman" panose="02020603050405020304"/>
              </a:rPr>
              <a:t> </a:t>
            </a: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4" name="object 14"/>
          <p:cNvSpPr txBox="1"/>
          <p:nvPr/>
        </p:nvSpPr>
        <p:spPr>
          <a:xfrm>
            <a:off x="6522846" y="5108194"/>
            <a:ext cx="97790" cy="276225"/>
          </a:xfrm>
          <a:prstGeom prst="rect">
            <a:avLst/>
          </a:prstGeom>
        </p:spPr>
        <p:txBody>
          <a:bodyPr vert="horz" wrap="square" lIns="0" tIns="0" rIns="0" bIns="0" rtlCol="0">
            <a:spAutoFit/>
          </a:bodyPr>
          <a:lstStyle/>
          <a:p>
            <a:pPr marL="23495">
              <a:lnSpc>
                <a:spcPts val="1040"/>
              </a:lnSpc>
            </a:pPr>
            <a:r>
              <a:rPr sz="950" spc="5" dirty="0">
                <a:latin typeface="Times New Roman" panose="02020603050405020304"/>
                <a:cs typeface="Times New Roman" panose="02020603050405020304"/>
              </a:rPr>
              <a:t>2</a:t>
            </a:r>
            <a:endParaRPr sz="950">
              <a:latin typeface="Times New Roman" panose="02020603050405020304"/>
              <a:cs typeface="Times New Roman" panose="02020603050405020304"/>
            </a:endParaRPr>
          </a:p>
          <a:p>
            <a:pPr marL="12700">
              <a:lnSpc>
                <a:spcPts val="1040"/>
              </a:lnSpc>
            </a:pPr>
            <a:r>
              <a:rPr sz="950" spc="5" dirty="0">
                <a:latin typeface="Times New Roman" panose="02020603050405020304"/>
                <a:cs typeface="Times New Roman" panose="02020603050405020304"/>
              </a:rPr>
              <a:t>2</a:t>
            </a:r>
            <a:endParaRPr sz="950">
              <a:latin typeface="Times New Roman" panose="02020603050405020304"/>
              <a:cs typeface="Times New Roman" panose="02020603050405020304"/>
            </a:endParaRPr>
          </a:p>
        </p:txBody>
      </p:sp>
      <p:sp>
        <p:nvSpPr>
          <p:cNvPr id="15" name="object 15"/>
          <p:cNvSpPr txBox="1"/>
          <p:nvPr/>
        </p:nvSpPr>
        <p:spPr>
          <a:xfrm>
            <a:off x="5277739" y="5108194"/>
            <a:ext cx="968375" cy="276225"/>
          </a:xfrm>
          <a:prstGeom prst="rect">
            <a:avLst/>
          </a:prstGeom>
        </p:spPr>
        <p:txBody>
          <a:bodyPr vert="horz" wrap="square" lIns="0" tIns="0" rIns="0" bIns="0" rtlCol="0">
            <a:spAutoFit/>
          </a:bodyPr>
          <a:lstStyle/>
          <a:p>
            <a:pPr marL="37465">
              <a:lnSpc>
                <a:spcPts val="1040"/>
              </a:lnSpc>
              <a:tabLst>
                <a:tab pos="894080" algn="l"/>
              </a:tabLst>
            </a:pPr>
            <a:r>
              <a:rPr sz="950" spc="5" dirty="0">
                <a:latin typeface="Times New Roman" panose="02020603050405020304"/>
                <a:cs typeface="Times New Roman" panose="02020603050405020304"/>
              </a:rPr>
              <a:t>2	2</a:t>
            </a:r>
            <a:endParaRPr sz="950">
              <a:latin typeface="Times New Roman" panose="02020603050405020304"/>
              <a:cs typeface="Times New Roman" panose="02020603050405020304"/>
            </a:endParaRPr>
          </a:p>
          <a:p>
            <a:pPr marL="12700">
              <a:lnSpc>
                <a:spcPts val="1040"/>
              </a:lnSpc>
            </a:pPr>
            <a:r>
              <a:rPr sz="950" spc="5" dirty="0">
                <a:latin typeface="Times New Roman" panose="02020603050405020304"/>
                <a:cs typeface="Times New Roman" panose="02020603050405020304"/>
              </a:rPr>
              <a:t>1</a:t>
            </a:r>
            <a:endParaRPr sz="950">
              <a:latin typeface="Times New Roman" panose="02020603050405020304"/>
              <a:cs typeface="Times New Roman" panose="02020603050405020304"/>
            </a:endParaRPr>
          </a:p>
        </p:txBody>
      </p:sp>
      <p:sp>
        <p:nvSpPr>
          <p:cNvPr id="16" name="object 16"/>
          <p:cNvSpPr txBox="1"/>
          <p:nvPr/>
        </p:nvSpPr>
        <p:spPr>
          <a:xfrm>
            <a:off x="4927219" y="5108194"/>
            <a:ext cx="86360" cy="157480"/>
          </a:xfrm>
          <a:prstGeom prst="rect">
            <a:avLst/>
          </a:prstGeom>
        </p:spPr>
        <p:txBody>
          <a:bodyPr vert="horz" wrap="square" lIns="0" tIns="0" rIns="0" bIns="0" rtlCol="0">
            <a:spAutoFit/>
          </a:bodyPr>
          <a:lstStyle/>
          <a:p>
            <a:pPr marL="12700">
              <a:lnSpc>
                <a:spcPct val="100000"/>
              </a:lnSpc>
            </a:pPr>
            <a:r>
              <a:rPr sz="950" spc="5" dirty="0">
                <a:latin typeface="Times New Roman" panose="02020603050405020304"/>
                <a:cs typeface="Times New Roman" panose="02020603050405020304"/>
              </a:rPr>
              <a:t>2</a:t>
            </a:r>
            <a:endParaRPr sz="950">
              <a:latin typeface="Times New Roman" panose="02020603050405020304"/>
              <a:cs typeface="Times New Roman" panose="02020603050405020304"/>
            </a:endParaRPr>
          </a:p>
        </p:txBody>
      </p:sp>
      <p:sp>
        <p:nvSpPr>
          <p:cNvPr id="17" name="object 17"/>
          <p:cNvSpPr txBox="1"/>
          <p:nvPr/>
        </p:nvSpPr>
        <p:spPr>
          <a:xfrm>
            <a:off x="5965837" y="5127244"/>
            <a:ext cx="565150" cy="224154"/>
          </a:xfrm>
          <a:prstGeom prst="rect">
            <a:avLst/>
          </a:prstGeom>
        </p:spPr>
        <p:txBody>
          <a:bodyPr vert="horz" wrap="square" lIns="0" tIns="0" rIns="0" bIns="0" rtlCol="0">
            <a:spAutoFit/>
          </a:bodyPr>
          <a:lstStyle/>
          <a:p>
            <a:pPr marL="12700">
              <a:lnSpc>
                <a:spcPct val="100000"/>
              </a:lnSpc>
            </a:pPr>
            <a:r>
              <a:rPr sz="1350" spc="10" dirty="0">
                <a:latin typeface="Symbol" panose="05050102010706020507"/>
                <a:cs typeface="Symbol" panose="05050102010706020507"/>
              </a:rPr>
              <a:t></a:t>
            </a:r>
            <a:r>
              <a:rPr sz="1350" i="1" spc="-5" dirty="0">
                <a:latin typeface="Times New Roman" panose="02020603050405020304"/>
                <a:cs typeface="Times New Roman" panose="02020603050405020304"/>
              </a:rPr>
              <a:t>u</a:t>
            </a:r>
            <a:r>
              <a:rPr sz="1350" i="1" dirty="0">
                <a:latin typeface="Times New Roman" panose="02020603050405020304"/>
                <a:cs typeface="Times New Roman" panose="02020603050405020304"/>
              </a:rPr>
              <a:t> </a:t>
            </a:r>
            <a:r>
              <a:rPr sz="1350" i="1" spc="160" dirty="0">
                <a:latin typeface="Times New Roman" panose="02020603050405020304"/>
                <a:cs typeface="Times New Roman" panose="02020603050405020304"/>
              </a:rPr>
              <a:t> </a:t>
            </a:r>
            <a:r>
              <a:rPr sz="1350" spc="-5" dirty="0">
                <a:latin typeface="Times New Roman" panose="02020603050405020304"/>
                <a:cs typeface="Times New Roman" panose="02020603050405020304"/>
              </a:rPr>
              <a:t>/</a:t>
            </a:r>
            <a:r>
              <a:rPr sz="1350" spc="-175" dirty="0">
                <a:latin typeface="Times New Roman" panose="02020603050405020304"/>
                <a:cs typeface="Times New Roman" panose="02020603050405020304"/>
              </a:rPr>
              <a:t> </a:t>
            </a:r>
            <a:r>
              <a:rPr sz="1350" spc="-55" dirty="0">
                <a:latin typeface="Times New Roman" panose="02020603050405020304"/>
                <a:cs typeface="Times New Roman" panose="02020603050405020304"/>
              </a:rPr>
              <a:t>2</a:t>
            </a:r>
            <a:r>
              <a:rPr sz="1400" i="1" spc="-35" dirty="0">
                <a:latin typeface="Symbol" panose="05050102010706020507"/>
                <a:cs typeface="Symbol" panose="05050102010706020507"/>
              </a:rPr>
              <a:t></a:t>
            </a:r>
            <a:endParaRPr sz="1400">
              <a:latin typeface="Symbol" panose="05050102010706020507"/>
              <a:cs typeface="Symbol" panose="05050102010706020507"/>
            </a:endParaRPr>
          </a:p>
        </p:txBody>
      </p:sp>
      <p:sp>
        <p:nvSpPr>
          <p:cNvPr id="18" name="object 18"/>
          <p:cNvSpPr txBox="1"/>
          <p:nvPr/>
        </p:nvSpPr>
        <p:spPr>
          <a:xfrm>
            <a:off x="4733671" y="5127244"/>
            <a:ext cx="565785" cy="224154"/>
          </a:xfrm>
          <a:prstGeom prst="rect">
            <a:avLst/>
          </a:prstGeom>
        </p:spPr>
        <p:txBody>
          <a:bodyPr vert="horz" wrap="square" lIns="0" tIns="0" rIns="0" bIns="0" rtlCol="0">
            <a:spAutoFit/>
          </a:bodyPr>
          <a:lstStyle/>
          <a:p>
            <a:pPr marL="12700">
              <a:lnSpc>
                <a:spcPct val="100000"/>
              </a:lnSpc>
            </a:pPr>
            <a:r>
              <a:rPr sz="1350" spc="25" dirty="0">
                <a:latin typeface="Symbol" panose="05050102010706020507"/>
                <a:cs typeface="Symbol" panose="05050102010706020507"/>
              </a:rPr>
              <a:t></a:t>
            </a:r>
            <a:r>
              <a:rPr sz="1350" i="1" spc="-5" dirty="0">
                <a:latin typeface="Times New Roman" panose="02020603050405020304"/>
                <a:cs typeface="Times New Roman" panose="02020603050405020304"/>
              </a:rPr>
              <a:t>u</a:t>
            </a:r>
            <a:r>
              <a:rPr sz="1350" i="1" dirty="0">
                <a:latin typeface="Times New Roman" panose="02020603050405020304"/>
                <a:cs typeface="Times New Roman" panose="02020603050405020304"/>
              </a:rPr>
              <a:t> </a:t>
            </a:r>
            <a:r>
              <a:rPr sz="1350" i="1" spc="155" dirty="0">
                <a:latin typeface="Times New Roman" panose="02020603050405020304"/>
                <a:cs typeface="Times New Roman" panose="02020603050405020304"/>
              </a:rPr>
              <a:t> </a:t>
            </a:r>
            <a:r>
              <a:rPr sz="1350" spc="-5" dirty="0">
                <a:latin typeface="Times New Roman" panose="02020603050405020304"/>
                <a:cs typeface="Times New Roman" panose="02020603050405020304"/>
              </a:rPr>
              <a:t>/</a:t>
            </a:r>
            <a:r>
              <a:rPr sz="1350" spc="-170" dirty="0">
                <a:latin typeface="Times New Roman" panose="02020603050405020304"/>
                <a:cs typeface="Times New Roman" panose="02020603050405020304"/>
              </a:rPr>
              <a:t> </a:t>
            </a:r>
            <a:r>
              <a:rPr sz="1350" spc="-55" dirty="0">
                <a:latin typeface="Times New Roman" panose="02020603050405020304"/>
                <a:cs typeface="Times New Roman" panose="02020603050405020304"/>
              </a:rPr>
              <a:t>2</a:t>
            </a:r>
            <a:r>
              <a:rPr sz="1400" i="1" spc="-35" dirty="0">
                <a:latin typeface="Symbol" panose="05050102010706020507"/>
                <a:cs typeface="Symbol" panose="05050102010706020507"/>
              </a:rPr>
              <a:t></a:t>
            </a:r>
            <a:endParaRPr sz="1400">
              <a:latin typeface="Symbol" panose="05050102010706020507"/>
              <a:cs typeface="Symbol" panose="05050102010706020507"/>
            </a:endParaRPr>
          </a:p>
        </p:txBody>
      </p:sp>
      <p:sp>
        <p:nvSpPr>
          <p:cNvPr id="19" name="object 19"/>
          <p:cNvSpPr txBox="1"/>
          <p:nvPr/>
        </p:nvSpPr>
        <p:spPr>
          <a:xfrm>
            <a:off x="5453760" y="5147055"/>
            <a:ext cx="541655" cy="361950"/>
          </a:xfrm>
          <a:prstGeom prst="rect">
            <a:avLst/>
          </a:prstGeom>
        </p:spPr>
        <p:txBody>
          <a:bodyPr vert="horz" wrap="square" lIns="0" tIns="0" rIns="0" bIns="0" rtlCol="0">
            <a:spAutoFit/>
          </a:bodyPr>
          <a:lstStyle/>
          <a:p>
            <a:pPr marL="219710" indent="-207010">
              <a:lnSpc>
                <a:spcPct val="100000"/>
              </a:lnSpc>
              <a:buFont typeface="Symbol" panose="05050102010706020507"/>
              <a:buChar char=""/>
              <a:tabLst>
                <a:tab pos="220345" algn="l"/>
              </a:tabLst>
            </a:pPr>
            <a:r>
              <a:rPr sz="2300" i="1" dirty="0">
                <a:latin typeface="Times New Roman" panose="02020603050405020304"/>
                <a:cs typeface="Times New Roman" panose="02020603050405020304"/>
              </a:rPr>
              <a:t>Be</a:t>
            </a:r>
            <a:endParaRPr sz="2300">
              <a:latin typeface="Times New Roman" panose="02020603050405020304"/>
              <a:cs typeface="Times New Roman" panose="02020603050405020304"/>
            </a:endParaRPr>
          </a:p>
        </p:txBody>
      </p:sp>
      <p:sp>
        <p:nvSpPr>
          <p:cNvPr id="20" name="object 20"/>
          <p:cNvSpPr txBox="1"/>
          <p:nvPr/>
        </p:nvSpPr>
        <p:spPr>
          <a:xfrm>
            <a:off x="3584600" y="5051805"/>
            <a:ext cx="1178560" cy="467995"/>
          </a:xfrm>
          <a:prstGeom prst="rect">
            <a:avLst/>
          </a:prstGeom>
        </p:spPr>
        <p:txBody>
          <a:bodyPr vert="horz" wrap="square" lIns="0" tIns="0" rIns="0" bIns="0" rtlCol="0">
            <a:spAutoFit/>
          </a:bodyPr>
          <a:lstStyle/>
          <a:p>
            <a:pPr marL="12700">
              <a:lnSpc>
                <a:spcPct val="100000"/>
              </a:lnSpc>
            </a:pPr>
            <a:r>
              <a:rPr sz="2300" i="1" dirty="0">
                <a:latin typeface="Times New Roman" panose="02020603050405020304"/>
                <a:cs typeface="Times New Roman" panose="02020603050405020304"/>
              </a:rPr>
              <a:t>H</a:t>
            </a:r>
            <a:r>
              <a:rPr sz="2300" i="1" spc="-375" dirty="0">
                <a:latin typeface="Times New Roman" panose="02020603050405020304"/>
                <a:cs typeface="Times New Roman" panose="02020603050405020304"/>
              </a:rPr>
              <a:t> </a:t>
            </a:r>
            <a:r>
              <a:rPr sz="3050" spc="-409" dirty="0">
                <a:latin typeface="Symbol" panose="05050102010706020507"/>
                <a:cs typeface="Symbol" panose="05050102010706020507"/>
              </a:rPr>
              <a:t></a:t>
            </a:r>
            <a:r>
              <a:rPr sz="2300" i="1" spc="105" dirty="0">
                <a:latin typeface="Times New Roman" panose="02020603050405020304"/>
                <a:cs typeface="Times New Roman" panose="02020603050405020304"/>
              </a:rPr>
              <a:t>u</a:t>
            </a:r>
            <a:r>
              <a:rPr sz="3050" spc="-305" dirty="0">
                <a:latin typeface="Symbol" panose="05050102010706020507"/>
                <a:cs typeface="Symbol" panose="05050102010706020507"/>
              </a:rPr>
              <a:t></a:t>
            </a:r>
            <a:r>
              <a:rPr sz="3050" spc="-434" dirty="0">
                <a:latin typeface="Times New Roman" panose="02020603050405020304"/>
                <a:cs typeface="Times New Roman" panose="02020603050405020304"/>
              </a:rPr>
              <a:t> </a:t>
            </a:r>
            <a:r>
              <a:rPr sz="2300" dirty="0">
                <a:latin typeface="Symbol" panose="05050102010706020507"/>
                <a:cs typeface="Symbol" panose="05050102010706020507"/>
              </a:rPr>
              <a:t></a:t>
            </a:r>
            <a:r>
              <a:rPr sz="2300" spc="25" dirty="0">
                <a:latin typeface="Times New Roman" panose="02020603050405020304"/>
                <a:cs typeface="Times New Roman" panose="02020603050405020304"/>
              </a:rPr>
              <a:t> </a:t>
            </a:r>
            <a:r>
              <a:rPr sz="2300" i="1" dirty="0">
                <a:latin typeface="Times New Roman" panose="02020603050405020304"/>
                <a:cs typeface="Times New Roman" panose="02020603050405020304"/>
              </a:rPr>
              <a:t>Ae</a:t>
            </a:r>
            <a:endParaRPr sz="2300">
              <a:latin typeface="Times New Roman" panose="02020603050405020304"/>
              <a:cs typeface="Times New Roman" panose="02020603050405020304"/>
            </a:endParaRPr>
          </a:p>
        </p:txBody>
      </p:sp>
      <p:sp>
        <p:nvSpPr>
          <p:cNvPr id="21" name="object 21"/>
          <p:cNvSpPr/>
          <p:nvPr/>
        </p:nvSpPr>
        <p:spPr>
          <a:xfrm>
            <a:off x="3907434" y="6671388"/>
            <a:ext cx="33655" cy="20955"/>
          </a:xfrm>
          <a:custGeom>
            <a:avLst/>
            <a:gdLst/>
            <a:ahLst/>
            <a:cxnLst/>
            <a:rect l="l" t="t" r="r" b="b"/>
            <a:pathLst>
              <a:path w="33654" h="20954">
                <a:moveTo>
                  <a:pt x="0" y="20581"/>
                </a:moveTo>
                <a:lnTo>
                  <a:pt x="33528" y="0"/>
                </a:lnTo>
              </a:path>
            </a:pathLst>
          </a:custGeom>
          <a:ln w="11522">
            <a:solidFill>
              <a:srgbClr val="000000"/>
            </a:solidFill>
          </a:ln>
        </p:spPr>
        <p:txBody>
          <a:bodyPr wrap="square" lIns="0" tIns="0" rIns="0" bIns="0" rtlCol="0"/>
          <a:lstStyle/>
          <a:p>
            <a:endParaRPr/>
          </a:p>
        </p:txBody>
      </p:sp>
      <p:sp>
        <p:nvSpPr>
          <p:cNvPr id="22" name="object 22"/>
          <p:cNvSpPr/>
          <p:nvPr/>
        </p:nvSpPr>
        <p:spPr>
          <a:xfrm>
            <a:off x="3940963" y="6677484"/>
            <a:ext cx="48895" cy="95250"/>
          </a:xfrm>
          <a:custGeom>
            <a:avLst/>
            <a:gdLst/>
            <a:ahLst/>
            <a:cxnLst/>
            <a:rect l="l" t="t" r="r" b="b"/>
            <a:pathLst>
              <a:path w="48895" h="95250">
                <a:moveTo>
                  <a:pt x="0" y="0"/>
                </a:moveTo>
                <a:lnTo>
                  <a:pt x="48773" y="95249"/>
                </a:lnTo>
              </a:path>
            </a:pathLst>
          </a:custGeom>
          <a:ln w="22298">
            <a:solidFill>
              <a:srgbClr val="000000"/>
            </a:solidFill>
          </a:ln>
        </p:spPr>
        <p:txBody>
          <a:bodyPr wrap="square" lIns="0" tIns="0" rIns="0" bIns="0" rtlCol="0"/>
          <a:lstStyle/>
          <a:p>
            <a:endParaRPr/>
          </a:p>
        </p:txBody>
      </p:sp>
      <p:sp>
        <p:nvSpPr>
          <p:cNvPr id="23" name="object 23"/>
          <p:cNvSpPr/>
          <p:nvPr/>
        </p:nvSpPr>
        <p:spPr>
          <a:xfrm>
            <a:off x="3995064" y="6487758"/>
            <a:ext cx="396240" cy="285115"/>
          </a:xfrm>
          <a:custGeom>
            <a:avLst/>
            <a:gdLst/>
            <a:ahLst/>
            <a:cxnLst/>
            <a:rect l="l" t="t" r="r" b="b"/>
            <a:pathLst>
              <a:path w="396239" h="285115">
                <a:moveTo>
                  <a:pt x="0" y="284988"/>
                </a:moveTo>
                <a:lnTo>
                  <a:pt x="64768" y="0"/>
                </a:lnTo>
                <a:lnTo>
                  <a:pt x="396238" y="0"/>
                </a:lnTo>
              </a:path>
            </a:pathLst>
          </a:custGeom>
          <a:ln w="11474">
            <a:solidFill>
              <a:srgbClr val="000000"/>
            </a:solidFill>
          </a:ln>
        </p:spPr>
        <p:txBody>
          <a:bodyPr wrap="square" lIns="0" tIns="0" rIns="0" bIns="0" rtlCol="0"/>
          <a:lstStyle/>
          <a:p>
            <a:endParaRPr/>
          </a:p>
        </p:txBody>
      </p:sp>
      <p:sp>
        <p:nvSpPr>
          <p:cNvPr id="24" name="object 24"/>
          <p:cNvSpPr/>
          <p:nvPr/>
        </p:nvSpPr>
        <p:spPr>
          <a:xfrm>
            <a:off x="5882549" y="6671388"/>
            <a:ext cx="33655" cy="20955"/>
          </a:xfrm>
          <a:custGeom>
            <a:avLst/>
            <a:gdLst/>
            <a:ahLst/>
            <a:cxnLst/>
            <a:rect l="l" t="t" r="r" b="b"/>
            <a:pathLst>
              <a:path w="33654" h="20954">
                <a:moveTo>
                  <a:pt x="0" y="20581"/>
                </a:moveTo>
                <a:lnTo>
                  <a:pt x="33528" y="0"/>
                </a:lnTo>
              </a:path>
            </a:pathLst>
          </a:custGeom>
          <a:ln w="11522">
            <a:solidFill>
              <a:srgbClr val="000000"/>
            </a:solidFill>
          </a:ln>
        </p:spPr>
        <p:txBody>
          <a:bodyPr wrap="square" lIns="0" tIns="0" rIns="0" bIns="0" rtlCol="0"/>
          <a:lstStyle/>
          <a:p>
            <a:endParaRPr/>
          </a:p>
        </p:txBody>
      </p:sp>
      <p:sp>
        <p:nvSpPr>
          <p:cNvPr id="25" name="object 25"/>
          <p:cNvSpPr/>
          <p:nvPr/>
        </p:nvSpPr>
        <p:spPr>
          <a:xfrm>
            <a:off x="5916065" y="6677484"/>
            <a:ext cx="48895" cy="95250"/>
          </a:xfrm>
          <a:custGeom>
            <a:avLst/>
            <a:gdLst/>
            <a:ahLst/>
            <a:cxnLst/>
            <a:rect l="l" t="t" r="r" b="b"/>
            <a:pathLst>
              <a:path w="48895" h="95250">
                <a:moveTo>
                  <a:pt x="0" y="0"/>
                </a:moveTo>
                <a:lnTo>
                  <a:pt x="48773" y="95249"/>
                </a:lnTo>
              </a:path>
            </a:pathLst>
          </a:custGeom>
          <a:ln w="22298">
            <a:solidFill>
              <a:srgbClr val="000000"/>
            </a:solidFill>
          </a:ln>
        </p:spPr>
        <p:txBody>
          <a:bodyPr wrap="square" lIns="0" tIns="0" rIns="0" bIns="0" rtlCol="0"/>
          <a:lstStyle/>
          <a:p>
            <a:endParaRPr/>
          </a:p>
        </p:txBody>
      </p:sp>
      <p:sp>
        <p:nvSpPr>
          <p:cNvPr id="26" name="object 26"/>
          <p:cNvSpPr/>
          <p:nvPr/>
        </p:nvSpPr>
        <p:spPr>
          <a:xfrm>
            <a:off x="5970165" y="6487758"/>
            <a:ext cx="396240" cy="285115"/>
          </a:xfrm>
          <a:custGeom>
            <a:avLst/>
            <a:gdLst/>
            <a:ahLst/>
            <a:cxnLst/>
            <a:rect l="l" t="t" r="r" b="b"/>
            <a:pathLst>
              <a:path w="396239" h="285115">
                <a:moveTo>
                  <a:pt x="0" y="284988"/>
                </a:moveTo>
                <a:lnTo>
                  <a:pt x="64768" y="0"/>
                </a:lnTo>
                <a:lnTo>
                  <a:pt x="396238" y="0"/>
                </a:lnTo>
              </a:path>
            </a:pathLst>
          </a:custGeom>
          <a:ln w="11474">
            <a:solidFill>
              <a:srgbClr val="000000"/>
            </a:solidFill>
          </a:ln>
        </p:spPr>
        <p:txBody>
          <a:bodyPr wrap="square" lIns="0" tIns="0" rIns="0" bIns="0" rtlCol="0"/>
          <a:lstStyle/>
          <a:p>
            <a:endParaRPr/>
          </a:p>
        </p:txBody>
      </p:sp>
      <p:sp>
        <p:nvSpPr>
          <p:cNvPr id="27" name="object 27"/>
          <p:cNvSpPr txBox="1"/>
          <p:nvPr/>
        </p:nvSpPr>
        <p:spPr>
          <a:xfrm>
            <a:off x="5351665" y="6553949"/>
            <a:ext cx="2088514" cy="150495"/>
          </a:xfrm>
          <a:prstGeom prst="rect">
            <a:avLst/>
          </a:prstGeom>
        </p:spPr>
        <p:txBody>
          <a:bodyPr vert="horz" wrap="square" lIns="0" tIns="0" rIns="0" bIns="0" rtlCol="0">
            <a:spAutoFit/>
          </a:bodyPr>
          <a:lstStyle/>
          <a:p>
            <a:pPr marL="12700">
              <a:lnSpc>
                <a:spcPct val="100000"/>
              </a:lnSpc>
              <a:tabLst>
                <a:tab pos="2016125" algn="l"/>
              </a:tabLst>
            </a:pPr>
            <a:r>
              <a:rPr sz="900" spc="10" dirty="0">
                <a:latin typeface="Times New Roman" panose="02020603050405020304"/>
                <a:cs typeface="Times New Roman" panose="02020603050405020304"/>
              </a:rPr>
              <a:t>1	2</a:t>
            </a:r>
            <a:endParaRPr sz="900">
              <a:latin typeface="Times New Roman" panose="02020603050405020304"/>
              <a:cs typeface="Times New Roman" panose="02020603050405020304"/>
            </a:endParaRPr>
          </a:p>
        </p:txBody>
      </p:sp>
      <p:sp>
        <p:nvSpPr>
          <p:cNvPr id="28" name="object 28"/>
          <p:cNvSpPr txBox="1"/>
          <p:nvPr/>
        </p:nvSpPr>
        <p:spPr>
          <a:xfrm>
            <a:off x="4918849" y="6455664"/>
            <a:ext cx="2682875" cy="216535"/>
          </a:xfrm>
          <a:prstGeom prst="rect">
            <a:avLst/>
          </a:prstGeom>
        </p:spPr>
        <p:txBody>
          <a:bodyPr vert="horz" wrap="square" lIns="0" tIns="0" rIns="0" bIns="0" rtlCol="0">
            <a:spAutoFit/>
          </a:bodyPr>
          <a:lstStyle/>
          <a:p>
            <a:pPr marL="12700">
              <a:lnSpc>
                <a:spcPct val="100000"/>
              </a:lnSpc>
              <a:tabLst>
                <a:tab pos="2004060" algn="l"/>
              </a:tabLst>
            </a:pPr>
            <a:r>
              <a:rPr sz="1300" spc="-60" dirty="0">
                <a:latin typeface="Symbol" panose="05050102010706020507"/>
                <a:cs typeface="Symbol" panose="05050102010706020507"/>
              </a:rPr>
              <a:t></a:t>
            </a:r>
            <a:r>
              <a:rPr sz="1300" spc="-35" dirty="0">
                <a:latin typeface="Times New Roman" panose="02020603050405020304"/>
                <a:cs typeface="Times New Roman" panose="02020603050405020304"/>
              </a:rPr>
              <a:t>2</a:t>
            </a:r>
            <a:r>
              <a:rPr sz="1350" i="1" spc="-30" dirty="0">
                <a:latin typeface="Symbol" panose="05050102010706020507"/>
                <a:cs typeface="Symbol" panose="05050102010706020507"/>
              </a:rPr>
              <a:t></a:t>
            </a:r>
            <a:r>
              <a:rPr sz="1350" i="1" spc="-135" dirty="0">
                <a:latin typeface="Times New Roman" panose="02020603050405020304"/>
                <a:cs typeface="Times New Roman" panose="02020603050405020304"/>
              </a:rPr>
              <a:t> </a:t>
            </a:r>
            <a:r>
              <a:rPr sz="1350" spc="-67" baseline="37000" dirty="0">
                <a:latin typeface="Times New Roman" panose="02020603050405020304"/>
                <a:cs typeface="Times New Roman" panose="02020603050405020304"/>
              </a:rPr>
              <a:t>2</a:t>
            </a:r>
            <a:r>
              <a:rPr sz="1350" i="1" spc="-35" dirty="0">
                <a:latin typeface="Symbol" panose="05050102010706020507"/>
                <a:cs typeface="Symbol" panose="05050102010706020507"/>
              </a:rPr>
              <a:t></a:t>
            </a:r>
            <a:r>
              <a:rPr sz="1350" i="1" spc="-130" dirty="0">
                <a:latin typeface="Times New Roman" panose="02020603050405020304"/>
                <a:cs typeface="Times New Roman" panose="02020603050405020304"/>
              </a:rPr>
              <a:t> </a:t>
            </a:r>
            <a:r>
              <a:rPr sz="1350" spc="15" baseline="37000" dirty="0">
                <a:latin typeface="Times New Roman" panose="02020603050405020304"/>
                <a:cs typeface="Times New Roman" panose="02020603050405020304"/>
              </a:rPr>
              <a:t>2</a:t>
            </a:r>
            <a:r>
              <a:rPr sz="1350" spc="-195" baseline="37000" dirty="0">
                <a:latin typeface="Times New Roman" panose="02020603050405020304"/>
                <a:cs typeface="Times New Roman" panose="02020603050405020304"/>
              </a:rPr>
              <a:t> </a:t>
            </a:r>
            <a:r>
              <a:rPr sz="1300" i="1" spc="35" dirty="0">
                <a:latin typeface="Times New Roman" panose="02020603050405020304"/>
                <a:cs typeface="Times New Roman" panose="02020603050405020304"/>
              </a:rPr>
              <a:t>x</a:t>
            </a:r>
            <a:r>
              <a:rPr sz="1350" spc="15" baseline="37000" dirty="0">
                <a:latin typeface="Times New Roman" panose="02020603050405020304"/>
                <a:cs typeface="Times New Roman" panose="02020603050405020304"/>
              </a:rPr>
              <a:t>2</a:t>
            </a:r>
            <a:r>
              <a:rPr sz="1350" baseline="37000" dirty="0">
                <a:latin typeface="Times New Roman" panose="02020603050405020304"/>
                <a:cs typeface="Times New Roman" panose="02020603050405020304"/>
              </a:rPr>
              <a:t>	</a:t>
            </a:r>
            <a:r>
              <a:rPr sz="1300" spc="-60" dirty="0">
                <a:latin typeface="Symbol" panose="05050102010706020507"/>
                <a:cs typeface="Symbol" panose="05050102010706020507"/>
              </a:rPr>
              <a:t></a:t>
            </a:r>
            <a:r>
              <a:rPr sz="1300" spc="-35" dirty="0">
                <a:latin typeface="Times New Roman" panose="02020603050405020304"/>
                <a:cs typeface="Times New Roman" panose="02020603050405020304"/>
              </a:rPr>
              <a:t>2</a:t>
            </a:r>
            <a:r>
              <a:rPr sz="1350" i="1" spc="-30" dirty="0">
                <a:latin typeface="Symbol" panose="05050102010706020507"/>
                <a:cs typeface="Symbol" panose="05050102010706020507"/>
              </a:rPr>
              <a:t></a:t>
            </a:r>
            <a:r>
              <a:rPr sz="1350" i="1" spc="-135" dirty="0">
                <a:latin typeface="Times New Roman" panose="02020603050405020304"/>
                <a:cs typeface="Times New Roman" panose="02020603050405020304"/>
              </a:rPr>
              <a:t> </a:t>
            </a:r>
            <a:r>
              <a:rPr sz="1350" spc="-82" baseline="37000" dirty="0">
                <a:latin typeface="Times New Roman" panose="02020603050405020304"/>
                <a:cs typeface="Times New Roman" panose="02020603050405020304"/>
              </a:rPr>
              <a:t>2</a:t>
            </a:r>
            <a:r>
              <a:rPr sz="1350" i="1" spc="-35" dirty="0">
                <a:latin typeface="Symbol" panose="05050102010706020507"/>
                <a:cs typeface="Symbol" panose="05050102010706020507"/>
              </a:rPr>
              <a:t></a:t>
            </a:r>
            <a:r>
              <a:rPr sz="1350" i="1" spc="-125" dirty="0">
                <a:latin typeface="Times New Roman" panose="02020603050405020304"/>
                <a:cs typeface="Times New Roman" panose="02020603050405020304"/>
              </a:rPr>
              <a:t> </a:t>
            </a:r>
            <a:r>
              <a:rPr sz="1350" spc="15" baseline="37000" dirty="0">
                <a:latin typeface="Times New Roman" panose="02020603050405020304"/>
                <a:cs typeface="Times New Roman" panose="02020603050405020304"/>
              </a:rPr>
              <a:t>2</a:t>
            </a:r>
            <a:r>
              <a:rPr sz="1350" spc="-195" baseline="37000" dirty="0">
                <a:latin typeface="Times New Roman" panose="02020603050405020304"/>
                <a:cs typeface="Times New Roman" panose="02020603050405020304"/>
              </a:rPr>
              <a:t> </a:t>
            </a:r>
            <a:r>
              <a:rPr sz="1300" i="1" spc="35" dirty="0">
                <a:latin typeface="Times New Roman" panose="02020603050405020304"/>
                <a:cs typeface="Times New Roman" panose="02020603050405020304"/>
              </a:rPr>
              <a:t>x</a:t>
            </a:r>
            <a:r>
              <a:rPr sz="1350" spc="15" baseline="37000" dirty="0">
                <a:latin typeface="Times New Roman" panose="02020603050405020304"/>
                <a:cs typeface="Times New Roman" panose="02020603050405020304"/>
              </a:rPr>
              <a:t>2</a:t>
            </a:r>
            <a:endParaRPr sz="1350" baseline="37000">
              <a:latin typeface="Times New Roman" panose="02020603050405020304"/>
              <a:cs typeface="Times New Roman" panose="02020603050405020304"/>
            </a:endParaRPr>
          </a:p>
        </p:txBody>
      </p:sp>
      <p:sp>
        <p:nvSpPr>
          <p:cNvPr id="29" name="object 29"/>
          <p:cNvSpPr txBox="1"/>
          <p:nvPr/>
        </p:nvSpPr>
        <p:spPr>
          <a:xfrm>
            <a:off x="3189084" y="6388353"/>
            <a:ext cx="3754120" cy="483234"/>
          </a:xfrm>
          <a:prstGeom prst="rect">
            <a:avLst/>
          </a:prstGeom>
        </p:spPr>
        <p:txBody>
          <a:bodyPr vert="horz" wrap="square" lIns="0" tIns="0" rIns="0" bIns="0" rtlCol="0">
            <a:spAutoFit/>
          </a:bodyPr>
          <a:lstStyle/>
          <a:p>
            <a:pPr marL="12700">
              <a:lnSpc>
                <a:spcPct val="100000"/>
              </a:lnSpc>
              <a:tabLst>
                <a:tab pos="886460" algn="l"/>
                <a:tab pos="2493645" algn="l"/>
                <a:tab pos="2861945" algn="l"/>
              </a:tabLst>
            </a:pPr>
            <a:r>
              <a:rPr sz="2200" i="1" spc="-35" dirty="0">
                <a:latin typeface="Times New Roman" panose="02020603050405020304"/>
                <a:cs typeface="Times New Roman" panose="02020603050405020304"/>
              </a:rPr>
              <a:t>h</a:t>
            </a:r>
            <a:r>
              <a:rPr sz="2900" spc="-220" dirty="0">
                <a:latin typeface="Symbol" panose="05050102010706020507"/>
                <a:cs typeface="Symbol" panose="05050102010706020507"/>
              </a:rPr>
              <a:t></a:t>
            </a:r>
            <a:r>
              <a:rPr sz="2200" i="1" spc="55" dirty="0">
                <a:latin typeface="Times New Roman" panose="02020603050405020304"/>
                <a:cs typeface="Times New Roman" panose="02020603050405020304"/>
              </a:rPr>
              <a:t>x</a:t>
            </a:r>
            <a:r>
              <a:rPr sz="2900" spc="-285" dirty="0">
                <a:latin typeface="Symbol" panose="05050102010706020507"/>
                <a:cs typeface="Symbol" panose="05050102010706020507"/>
              </a:rPr>
              <a:t></a:t>
            </a:r>
            <a:r>
              <a:rPr sz="2900" spc="-415" dirty="0">
                <a:latin typeface="Times New Roman" panose="02020603050405020304"/>
                <a:cs typeface="Times New Roman" panose="02020603050405020304"/>
              </a:rPr>
              <a:t> </a:t>
            </a:r>
            <a:r>
              <a:rPr sz="2200" spc="10"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spc="-160" dirty="0">
                <a:latin typeface="Times New Roman" panose="02020603050405020304"/>
                <a:cs typeface="Times New Roman" panose="02020603050405020304"/>
              </a:rPr>
              <a:t>2</a:t>
            </a:r>
            <a:r>
              <a:rPr sz="2350" i="1" spc="40" dirty="0">
                <a:latin typeface="Symbol" panose="05050102010706020507"/>
                <a:cs typeface="Symbol" panose="05050102010706020507"/>
              </a:rPr>
              <a:t></a:t>
            </a:r>
            <a:r>
              <a:rPr sz="2350" i="1" spc="-35" dirty="0">
                <a:latin typeface="Symbol" panose="05050102010706020507"/>
                <a:cs typeface="Symbol" panose="05050102010706020507"/>
              </a:rPr>
              <a:t></a:t>
            </a:r>
            <a:r>
              <a:rPr sz="1950" spc="-7" baseline="-24000" dirty="0">
                <a:latin typeface="Times New Roman" panose="02020603050405020304"/>
                <a:cs typeface="Times New Roman" panose="02020603050405020304"/>
              </a:rPr>
              <a:t>1</a:t>
            </a:r>
            <a:r>
              <a:rPr sz="1950" spc="-292" baseline="-24000" dirty="0">
                <a:latin typeface="Times New Roman" panose="02020603050405020304"/>
                <a:cs typeface="Times New Roman" panose="02020603050405020304"/>
              </a:rPr>
              <a:t> </a:t>
            </a:r>
            <a:r>
              <a:rPr sz="2200" i="1" spc="10" dirty="0">
                <a:latin typeface="Times New Roman" panose="02020603050405020304"/>
                <a:cs typeface="Times New Roman" panose="02020603050405020304"/>
              </a:rPr>
              <a:t>Ae</a:t>
            </a:r>
            <a:r>
              <a:rPr sz="2200" i="1" dirty="0">
                <a:latin typeface="Times New Roman" panose="02020603050405020304"/>
                <a:cs typeface="Times New Roman" panose="02020603050405020304"/>
              </a:rPr>
              <a:t>	</a:t>
            </a:r>
            <a:r>
              <a:rPr sz="2200" spc="10"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spc="-160" dirty="0">
                <a:latin typeface="Times New Roman" panose="02020603050405020304"/>
                <a:cs typeface="Times New Roman" panose="02020603050405020304"/>
              </a:rPr>
              <a:t>2</a:t>
            </a:r>
            <a:r>
              <a:rPr sz="2350" i="1" spc="45" dirty="0">
                <a:latin typeface="Symbol" panose="05050102010706020507"/>
                <a:cs typeface="Symbol" panose="05050102010706020507"/>
              </a:rPr>
              <a:t></a:t>
            </a:r>
            <a:r>
              <a:rPr sz="2350" i="1" spc="85" dirty="0">
                <a:latin typeface="Symbol" panose="05050102010706020507"/>
                <a:cs typeface="Symbol" panose="05050102010706020507"/>
              </a:rPr>
              <a:t></a:t>
            </a:r>
            <a:r>
              <a:rPr sz="1950" spc="-7" baseline="-24000" dirty="0">
                <a:latin typeface="Times New Roman" panose="02020603050405020304"/>
                <a:cs typeface="Times New Roman" panose="02020603050405020304"/>
              </a:rPr>
              <a:t>2</a:t>
            </a:r>
            <a:r>
              <a:rPr sz="1950" spc="-300" baseline="-24000" dirty="0">
                <a:latin typeface="Times New Roman" panose="02020603050405020304"/>
                <a:cs typeface="Times New Roman" panose="02020603050405020304"/>
              </a:rPr>
              <a:t> </a:t>
            </a:r>
            <a:r>
              <a:rPr sz="2200" i="1" spc="10" dirty="0">
                <a:latin typeface="Times New Roman" panose="02020603050405020304"/>
                <a:cs typeface="Times New Roman" panose="02020603050405020304"/>
              </a:rPr>
              <a:t>Be</a:t>
            </a:r>
            <a:endParaRPr sz="2200">
              <a:latin typeface="Times New Roman" panose="02020603050405020304"/>
              <a:cs typeface="Times New Roman" panose="02020603050405020304"/>
            </a:endParaRPr>
          </a:p>
        </p:txBody>
      </p:sp>
      <p:sp>
        <p:nvSpPr>
          <p:cNvPr id="30" name="object 30"/>
          <p:cNvSpPr txBox="1"/>
          <p:nvPr/>
        </p:nvSpPr>
        <p:spPr>
          <a:xfrm>
            <a:off x="8654936" y="5353304"/>
            <a:ext cx="100330" cy="187960"/>
          </a:xfrm>
          <a:prstGeom prst="rect">
            <a:avLst/>
          </a:prstGeom>
        </p:spPr>
        <p:txBody>
          <a:bodyPr vert="horz" wrap="square" lIns="0" tIns="0" rIns="0" bIns="0" rtlCol="0">
            <a:spAutoFit/>
          </a:bodyPr>
          <a:lstStyle/>
          <a:p>
            <a:pPr marL="12700">
              <a:lnSpc>
                <a:spcPct val="100000"/>
              </a:lnSpc>
            </a:pPr>
            <a:r>
              <a:rPr sz="1150" spc="1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p:txBody>
      </p:sp>
      <p:sp>
        <p:nvSpPr>
          <p:cNvPr id="31" name="object 31"/>
          <p:cNvSpPr txBox="1"/>
          <p:nvPr/>
        </p:nvSpPr>
        <p:spPr>
          <a:xfrm>
            <a:off x="8092567" y="5353304"/>
            <a:ext cx="100330" cy="187960"/>
          </a:xfrm>
          <a:prstGeom prst="rect">
            <a:avLst/>
          </a:prstGeom>
        </p:spPr>
        <p:txBody>
          <a:bodyPr vert="horz" wrap="square" lIns="0" tIns="0" rIns="0" bIns="0" rtlCol="0">
            <a:spAutoFit/>
          </a:bodyPr>
          <a:lstStyle/>
          <a:p>
            <a:pPr marL="12700">
              <a:lnSpc>
                <a:spcPct val="100000"/>
              </a:lnSpc>
            </a:pPr>
            <a:r>
              <a:rPr sz="1150" spc="10"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32" name="object 32"/>
          <p:cNvSpPr txBox="1"/>
          <p:nvPr/>
        </p:nvSpPr>
        <p:spPr>
          <a:xfrm>
            <a:off x="7198004" y="5168645"/>
            <a:ext cx="1432560" cy="329565"/>
          </a:xfrm>
          <a:prstGeom prst="rect">
            <a:avLst/>
          </a:prstGeom>
        </p:spPr>
        <p:txBody>
          <a:bodyPr vert="horz" wrap="square" lIns="0" tIns="0" rIns="0" bIns="0" rtlCol="0">
            <a:spAutoFit/>
          </a:bodyPr>
          <a:lstStyle/>
          <a:p>
            <a:pPr marL="12700">
              <a:lnSpc>
                <a:spcPct val="100000"/>
              </a:lnSpc>
              <a:tabLst>
                <a:tab pos="1068705" algn="l"/>
              </a:tabLst>
            </a:pPr>
            <a:r>
              <a:rPr sz="2000" i="1" spc="5" dirty="0">
                <a:latin typeface="Times New Roman" panose="02020603050405020304"/>
                <a:cs typeface="Times New Roman" panose="02020603050405020304"/>
              </a:rPr>
              <a:t>A</a:t>
            </a:r>
            <a:r>
              <a:rPr sz="2000" i="1" spc="25" dirty="0">
                <a:latin typeface="Times New Roman" panose="02020603050405020304"/>
                <a:cs typeface="Times New Roman" panose="02020603050405020304"/>
              </a:rPr>
              <a:t> </a:t>
            </a:r>
            <a:r>
              <a:rPr sz="2000" spc="5" dirty="0">
                <a:latin typeface="Symbol" panose="05050102010706020507"/>
                <a:cs typeface="Symbol" panose="05050102010706020507"/>
              </a:rPr>
              <a:t></a:t>
            </a:r>
            <a:r>
              <a:rPr sz="2000" spc="180" dirty="0">
                <a:latin typeface="Times New Roman" panose="02020603050405020304"/>
                <a:cs typeface="Times New Roman" panose="02020603050405020304"/>
              </a:rPr>
              <a:t> </a:t>
            </a:r>
            <a:r>
              <a:rPr sz="2000" i="1" spc="155" dirty="0">
                <a:latin typeface="Times New Roman" panose="02020603050405020304"/>
                <a:cs typeface="Times New Roman" panose="02020603050405020304"/>
              </a:rPr>
              <a:t>B</a:t>
            </a:r>
            <a:r>
              <a:rPr sz="2000" spc="150" dirty="0">
                <a:latin typeface="Times New Roman" panose="02020603050405020304"/>
                <a:cs typeface="Times New Roman" panose="02020603050405020304"/>
              </a:rPr>
              <a:t>,</a:t>
            </a:r>
            <a:r>
              <a:rPr sz="2100" i="1" spc="-55" dirty="0">
                <a:latin typeface="Symbol" panose="05050102010706020507"/>
                <a:cs typeface="Symbol" panose="05050102010706020507"/>
              </a:rPr>
              <a:t></a:t>
            </a:r>
            <a:r>
              <a:rPr sz="2100" i="1" dirty="0">
                <a:latin typeface="Times New Roman" panose="02020603050405020304"/>
                <a:cs typeface="Times New Roman" panose="02020603050405020304"/>
              </a:rPr>
              <a:t>	</a:t>
            </a:r>
            <a:r>
              <a:rPr sz="2000" spc="5" dirty="0">
                <a:latin typeface="Symbol" panose="05050102010706020507"/>
                <a:cs typeface="Symbol" panose="05050102010706020507"/>
              </a:rPr>
              <a:t></a:t>
            </a:r>
            <a:r>
              <a:rPr sz="2000" spc="-60" dirty="0">
                <a:latin typeface="Times New Roman" panose="02020603050405020304"/>
                <a:cs typeface="Times New Roman" panose="02020603050405020304"/>
              </a:rPr>
              <a:t> </a:t>
            </a:r>
            <a:r>
              <a:rPr sz="2100" i="1" spc="-55" dirty="0">
                <a:latin typeface="Symbol" panose="05050102010706020507"/>
                <a:cs typeface="Symbol" panose="05050102010706020507"/>
              </a:rPr>
              <a:t></a:t>
            </a:r>
            <a:endParaRPr sz="2100">
              <a:latin typeface="Symbol" panose="05050102010706020507"/>
              <a:cs typeface="Symbol" panose="05050102010706020507"/>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频率域滤波</a:t>
            </a:r>
          </a:p>
        </p:txBody>
      </p:sp>
      <p:sp>
        <p:nvSpPr>
          <p:cNvPr id="6" name="object 6"/>
          <p:cNvSpPr/>
          <p:nvPr/>
        </p:nvSpPr>
        <p:spPr>
          <a:xfrm>
            <a:off x="2259215" y="2314194"/>
            <a:ext cx="6256020" cy="43434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694065" y="1850644"/>
            <a:ext cx="2564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频率域高斯低通滤波器</a:t>
            </a:r>
            <a:endParaRPr sz="2000">
              <a:latin typeface="新宋体" panose="02010609030101010101" charset="-122"/>
              <a:cs typeface="新宋体" panose="02010609030101010101" charset="-122"/>
            </a:endParaRPr>
          </a:p>
        </p:txBody>
      </p:sp>
      <p:sp>
        <p:nvSpPr>
          <p:cNvPr id="8" name="object 8"/>
          <p:cNvSpPr txBox="1"/>
          <p:nvPr/>
        </p:nvSpPr>
        <p:spPr>
          <a:xfrm>
            <a:off x="1681098" y="6603987"/>
            <a:ext cx="2564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空间域高斯低通滤波器</a:t>
            </a:r>
            <a:endParaRPr sz="2000">
              <a:latin typeface="新宋体" panose="02010609030101010101" charset="-122"/>
              <a:cs typeface="新宋体" panose="02010609030101010101" charset="-122"/>
            </a:endParaRPr>
          </a:p>
        </p:txBody>
      </p:sp>
      <p:sp>
        <p:nvSpPr>
          <p:cNvPr id="9" name="object 9"/>
          <p:cNvSpPr txBox="1"/>
          <p:nvPr/>
        </p:nvSpPr>
        <p:spPr>
          <a:xfrm>
            <a:off x="5078857" y="1850644"/>
            <a:ext cx="2564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频率域高斯高通滤波器</a:t>
            </a:r>
            <a:endParaRPr sz="2000">
              <a:latin typeface="新宋体" panose="02010609030101010101" charset="-122"/>
              <a:cs typeface="新宋体" panose="02010609030101010101" charset="-122"/>
            </a:endParaRPr>
          </a:p>
        </p:txBody>
      </p:sp>
      <p:sp>
        <p:nvSpPr>
          <p:cNvPr id="10" name="object 10"/>
          <p:cNvSpPr txBox="1"/>
          <p:nvPr/>
        </p:nvSpPr>
        <p:spPr>
          <a:xfrm>
            <a:off x="5222875" y="6603987"/>
            <a:ext cx="2564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空间域高斯高通滤波器</a:t>
            </a:r>
            <a:endParaRPr sz="2000">
              <a:latin typeface="新宋体" panose="02010609030101010101" charset="-122"/>
              <a:cs typeface="新宋体" panose="02010609030101010101" charset="-122"/>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频率域滤波</a:t>
            </a:r>
          </a:p>
        </p:txBody>
      </p:sp>
      <p:sp>
        <p:nvSpPr>
          <p:cNvPr id="6" name="object 6"/>
          <p:cNvSpPr txBox="1"/>
          <p:nvPr/>
        </p:nvSpPr>
        <p:spPr>
          <a:xfrm>
            <a:off x="1754251" y="1922271"/>
            <a:ext cx="7694295" cy="4963795"/>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结论（低通滤波器）</a:t>
            </a:r>
            <a:endParaRPr sz="3200">
              <a:latin typeface="新宋体" panose="02010609030101010101" charset="-122"/>
              <a:cs typeface="新宋体" panose="02010609030101010101" charset="-122"/>
            </a:endParaRPr>
          </a:p>
          <a:p>
            <a:pPr marL="927100" marR="5080" indent="-457200" algn="just">
              <a:lnSpc>
                <a:spcPct val="100000"/>
              </a:lnSpc>
              <a:spcBef>
                <a:spcPts val="167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2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当H(u)有很宽的轮廓时(大</a:t>
            </a:r>
            <a:r>
              <a:rPr sz="2800" dirty="0">
                <a:latin typeface="新宋体" panose="02010609030101010101" charset="-122"/>
                <a:cs typeface="新宋体" panose="02010609030101010101" charset="-122"/>
              </a:rPr>
              <a:t>的</a:t>
            </a:r>
            <a:r>
              <a:rPr sz="2800" spc="-1060" dirty="0">
                <a:latin typeface="新宋体" panose="02010609030101010101" charset="-122"/>
                <a:cs typeface="新宋体" panose="02010609030101010101" charset="-122"/>
              </a:rPr>
              <a:t> </a:t>
            </a:r>
            <a:r>
              <a:rPr sz="3600" i="1" spc="-127" baseline="12000" dirty="0">
                <a:latin typeface="Symbol" panose="05050102010706020507"/>
                <a:cs typeface="Symbol" panose="05050102010706020507"/>
              </a:rPr>
              <a:t></a:t>
            </a:r>
            <a:r>
              <a:rPr sz="3600" i="1" baseline="12000" dirty="0">
                <a:latin typeface="Times New Roman" panose="02020603050405020304"/>
                <a:cs typeface="Times New Roman" panose="02020603050405020304"/>
              </a:rPr>
              <a:t> </a:t>
            </a:r>
            <a:r>
              <a:rPr sz="3600" i="1" spc="-165" baseline="12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值</a:t>
            </a:r>
            <a:r>
              <a:rPr sz="2800" spc="-5" dirty="0">
                <a:latin typeface="新宋体" panose="02010609030101010101" charset="-122"/>
                <a:cs typeface="新宋体" panose="02010609030101010101" charset="-122"/>
              </a:rPr>
              <a:t>)，h(x)有 很窄的轮廓，反之亦然。</a:t>
            </a:r>
            <a:r>
              <a:rPr sz="2800" dirty="0">
                <a:latin typeface="新宋体" panose="02010609030101010101" charset="-122"/>
                <a:cs typeface="新宋体" panose="02010609030101010101" charset="-122"/>
              </a:rPr>
              <a:t>当</a:t>
            </a:r>
            <a:r>
              <a:rPr sz="2800" spc="-800" dirty="0">
                <a:latin typeface="新宋体" panose="02010609030101010101" charset="-122"/>
                <a:cs typeface="新宋体" panose="02010609030101010101" charset="-122"/>
              </a:rPr>
              <a:t> </a:t>
            </a:r>
            <a:r>
              <a:rPr sz="3600" i="1" spc="-127" baseline="2000" dirty="0">
                <a:latin typeface="Symbol" panose="05050102010706020507"/>
                <a:cs typeface="Symbol" panose="05050102010706020507"/>
              </a:rPr>
              <a:t></a:t>
            </a:r>
            <a:r>
              <a:rPr sz="3600" i="1" spc="337" baseline="2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接近无限时， H(u)趋于常量函数，而h(x)趋于冲激函数</a:t>
            </a:r>
            <a:endParaRPr sz="2800">
              <a:latin typeface="新宋体" panose="02010609030101010101" charset="-122"/>
              <a:cs typeface="新宋体" panose="02010609030101010101" charset="-122"/>
            </a:endParaRPr>
          </a:p>
          <a:p>
            <a:pPr marL="927100" marR="5715" indent="-45720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2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两个低通滤波器的相似之处在于两个域中的 值均为正。所以，在空间域使用带正系数的 模板可以实现低通滤波</a:t>
            </a:r>
            <a:endParaRPr sz="2800">
              <a:latin typeface="新宋体" panose="02010609030101010101" charset="-122"/>
              <a:cs typeface="新宋体" panose="02010609030101010101" charset="-122"/>
            </a:endParaRPr>
          </a:p>
          <a:p>
            <a:pPr marL="927100" marR="5715" indent="-45720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2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频率域低通滤波器越窄，滤除的低频成分就 越多，使得图像就越模糊；在空间域，这意 味着低通滤波器就越宽，模板就越大</a:t>
            </a:r>
            <a:endParaRPr sz="2800">
              <a:latin typeface="新宋体" panose="02010609030101010101" charset="-122"/>
              <a:cs typeface="新宋体" panose="02010609030101010101" charset="-122"/>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922271"/>
            <a:ext cx="7693659" cy="3896995"/>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结论（高通滤波器）</a:t>
            </a:r>
            <a:endParaRPr sz="3200">
              <a:latin typeface="新宋体" panose="02010609030101010101" charset="-122"/>
              <a:cs typeface="新宋体" panose="02010609030101010101" charset="-122"/>
            </a:endParaRPr>
          </a:p>
          <a:p>
            <a:pPr marL="927100" marR="5080" indent="-457200">
              <a:lnSpc>
                <a:spcPct val="100000"/>
              </a:lnSpc>
              <a:spcBef>
                <a:spcPts val="167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空间域滤波器有正值和负值，一旦值变为负 数，就再也不会变为正数</a:t>
            </a:r>
            <a:endParaRPr sz="2800">
              <a:latin typeface="新宋体" panose="02010609030101010101" charset="-122"/>
              <a:cs typeface="新宋体" panose="02010609030101010101" charset="-122"/>
            </a:endParaRPr>
          </a:p>
          <a:p>
            <a:pPr marL="469900" marR="104775" indent="-457200">
              <a:lnSpc>
                <a:spcPct val="100000"/>
              </a:lnSpc>
              <a:spcBef>
                <a:spcPts val="1685"/>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为什么频率域中的内容在空间域要使用小空间 </a:t>
            </a:r>
            <a:r>
              <a:rPr sz="2800" dirty="0">
                <a:latin typeface="新宋体" panose="02010609030101010101" charset="-122"/>
                <a:cs typeface="新宋体" panose="02010609030101010101" charset="-122"/>
              </a:rPr>
              <a:t>模板</a:t>
            </a:r>
            <a:endParaRPr sz="2800">
              <a:latin typeface="新宋体" panose="02010609030101010101" charset="-122"/>
              <a:cs typeface="新宋体" panose="02010609030101010101" charset="-122"/>
            </a:endParaRPr>
          </a:p>
          <a:p>
            <a:pPr marL="469900">
              <a:lnSpc>
                <a:spcPct val="100000"/>
              </a:lnSpc>
              <a:spcBef>
                <a:spcPts val="168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频率域可以凭直观指定滤波器</a:t>
            </a:r>
            <a:endParaRPr sz="2800">
              <a:latin typeface="新宋体" panose="02010609030101010101" charset="-122"/>
              <a:cs typeface="新宋体" panose="02010609030101010101" charset="-122"/>
            </a:endParaRPr>
          </a:p>
          <a:p>
            <a:pPr marL="469900">
              <a:lnSpc>
                <a:spcPts val="3295"/>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空间域滤波效果取决于空间模板的大小</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频率域滤波</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196"/>
            <a:ext cx="4561205" cy="4291330"/>
          </a:xfrm>
          <a:prstGeom prst="rect">
            <a:avLst/>
          </a:prstGeom>
        </p:spPr>
        <p:txBody>
          <a:bodyPr vert="horz" wrap="square" lIns="0" tIns="0" rIns="0" bIns="0" rtlCol="0">
            <a:spAutoFit/>
          </a:bodyPr>
          <a:lstStyle/>
          <a:p>
            <a:pPr marR="1541145" algn="ctr">
              <a:lnSpc>
                <a:spcPct val="100000"/>
              </a:lnSpc>
            </a:pPr>
            <a:r>
              <a:rPr sz="3200" b="1" spc="-15" dirty="0">
                <a:latin typeface="新宋体" panose="02010609030101010101" charset="-122"/>
                <a:cs typeface="新宋体" panose="02010609030101010101" charset="-122"/>
              </a:rPr>
              <a:t>频率域图像增强</a:t>
            </a:r>
            <a:endParaRPr sz="3200">
              <a:latin typeface="新宋体" panose="02010609030101010101" charset="-122"/>
              <a:cs typeface="新宋体" panose="02010609030101010101" charset="-122"/>
            </a:endParaRPr>
          </a:p>
          <a:p>
            <a:pPr>
              <a:lnSpc>
                <a:spcPct val="100000"/>
              </a:lnSpc>
              <a:spcBef>
                <a:spcPts val="40"/>
              </a:spcBef>
            </a:pPr>
            <a:endParaRPr sz="27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频率域平滑滤波器</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理想低通滤波器</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巴特沃思低通滤波器</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高斯低通滤波器</a:t>
            </a:r>
            <a:endParaRPr sz="3200">
              <a:latin typeface="新宋体" panose="02010609030101010101" charset="-122"/>
              <a:cs typeface="新宋体" panose="02010609030101010101" charset="-122"/>
            </a:endParaRPr>
          </a:p>
          <a:p>
            <a:pPr marL="469900">
              <a:lnSpc>
                <a:spcPts val="375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应用实例</a:t>
            </a:r>
            <a:endParaRPr sz="3200">
              <a:latin typeface="新宋体" panose="02010609030101010101" charset="-122"/>
              <a:cs typeface="新宋体" panose="0201060903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399415">
              <a:lnSpc>
                <a:spcPct val="100000"/>
              </a:lnSpc>
            </a:pPr>
            <a:r>
              <a:rPr spc="-15" dirty="0">
                <a:latin typeface="新宋体" panose="02010609030101010101" charset="-122"/>
                <a:cs typeface="新宋体" panose="02010609030101010101" charset="-122"/>
              </a:rPr>
              <a:t>教材及参考书（续）</a:t>
            </a:r>
          </a:p>
        </p:txBody>
      </p:sp>
      <p:sp>
        <p:nvSpPr>
          <p:cNvPr id="5" name="object 5"/>
          <p:cNvSpPr txBox="1"/>
          <p:nvPr/>
        </p:nvSpPr>
        <p:spPr>
          <a:xfrm>
            <a:off x="1969897" y="1748535"/>
            <a:ext cx="7510780" cy="5049520"/>
          </a:xfrm>
          <a:prstGeom prst="rect">
            <a:avLst/>
          </a:prstGeom>
        </p:spPr>
        <p:txBody>
          <a:bodyPr vert="horz" wrap="square" lIns="0" tIns="0" rIns="0" bIns="0" rtlCol="0">
            <a:spAutoFit/>
          </a:bodyPr>
          <a:lstStyle/>
          <a:p>
            <a:pPr marL="12700">
              <a:lnSpc>
                <a:spcPct val="100000"/>
              </a:lnSpc>
              <a:tabLst>
                <a:tab pos="327025" algn="l"/>
              </a:tabLst>
            </a:pPr>
            <a:r>
              <a:rPr sz="1700" spc="57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参考书</a:t>
            </a:r>
            <a:endParaRPr sz="3200">
              <a:latin typeface="新宋体" panose="02010609030101010101" charset="-122"/>
              <a:cs typeface="新宋体" panose="02010609030101010101" charset="-122"/>
            </a:endParaRPr>
          </a:p>
          <a:p>
            <a:pPr marL="469900" marR="5080">
              <a:lnSpc>
                <a:spcPct val="100000"/>
              </a:lnSpc>
              <a:spcBef>
                <a:spcPts val="1410"/>
              </a:spcBef>
              <a:buClr>
                <a:srgbClr val="EE2B0A"/>
              </a:buClr>
              <a:buSzPct val="71000"/>
              <a:buFont typeface="Segoe UI Symbol" panose="020B0502040204020203"/>
              <a:buChar char="✓"/>
              <a:tabLst>
                <a:tab pos="792480" algn="l"/>
              </a:tabLst>
            </a:pPr>
            <a:r>
              <a:rPr sz="2400" b="1" spc="-10" dirty="0">
                <a:latin typeface="新宋体" panose="02010609030101010101" charset="-122"/>
                <a:cs typeface="新宋体" panose="02010609030101010101" charset="-122"/>
              </a:rPr>
              <a:t>Kenneth R. Castleman著，朱志刚、林学訚、石定 机等译，数字图像处理，电子工业出版社，2002年。</a:t>
            </a:r>
            <a:endParaRPr sz="2400">
              <a:latin typeface="新宋体" panose="02010609030101010101" charset="-122"/>
              <a:cs typeface="新宋体" panose="02010609030101010101" charset="-122"/>
            </a:endParaRPr>
          </a:p>
          <a:p>
            <a:pPr marL="469900" marR="5080">
              <a:lnSpc>
                <a:spcPct val="105000"/>
              </a:lnSpc>
              <a:spcBef>
                <a:spcPts val="111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章毓晋，图象工程上册</a:t>
            </a:r>
            <a:r>
              <a:rPr sz="2400" b="1" spc="-5" dirty="0">
                <a:latin typeface="Times New Roman" panose="02020603050405020304"/>
                <a:cs typeface="Times New Roman" panose="02020603050405020304"/>
              </a:rPr>
              <a:t>—</a:t>
            </a:r>
            <a:r>
              <a:rPr sz="2400" b="1" spc="-10" dirty="0">
                <a:latin typeface="新宋体" panose="02010609030101010101" charset="-122"/>
                <a:cs typeface="新宋体" panose="02010609030101010101" charset="-122"/>
              </a:rPr>
              <a:t>图象处理和分析，清华大 学出版社，2003年。</a:t>
            </a:r>
            <a:endParaRPr sz="2400">
              <a:latin typeface="新宋体" panose="02010609030101010101" charset="-122"/>
              <a:cs typeface="新宋体" panose="02010609030101010101" charset="-122"/>
            </a:endParaRPr>
          </a:p>
          <a:p>
            <a:pPr marL="469900" marR="508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阮秋琦，数字图像处理学，电子工业出版社，2004 年。</a:t>
            </a:r>
            <a:endParaRPr sz="2400">
              <a:latin typeface="新宋体" panose="02010609030101010101" charset="-122"/>
              <a:cs typeface="新宋体" panose="02010609030101010101" charset="-122"/>
            </a:endParaRPr>
          </a:p>
          <a:p>
            <a:pPr marL="469900" marR="508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杨枝灵、王开等，Visual C++数字图像获取、处理 及实践应用，人民邮电出版社，2003年。</a:t>
            </a:r>
            <a:endParaRPr sz="2400">
              <a:latin typeface="新宋体" panose="02010609030101010101" charset="-122"/>
              <a:cs typeface="新宋体" panose="02010609030101010101" charset="-122"/>
            </a:endParaRPr>
          </a:p>
          <a:p>
            <a:pPr marL="469900" marR="508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章毓晋，基于内容的视觉信息检索，科学出版社， 2003年。</a:t>
            </a:r>
            <a:endParaRPr sz="2400">
              <a:latin typeface="新宋体" panose="02010609030101010101" charset="-122"/>
              <a:cs typeface="新宋体" panose="0201060903010101010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27439" y="6381750"/>
            <a:ext cx="6553200" cy="85725"/>
          </a:xfrm>
          <a:custGeom>
            <a:avLst/>
            <a:gdLst/>
            <a:ahLst/>
            <a:cxnLst/>
            <a:rect l="l" t="t" r="r" b="b"/>
            <a:pathLst>
              <a:path w="6553200" h="85725">
                <a:moveTo>
                  <a:pt x="6481571" y="57150"/>
                </a:moveTo>
                <a:lnTo>
                  <a:pt x="6481571" y="28194"/>
                </a:lnTo>
                <a:lnTo>
                  <a:pt x="0" y="28194"/>
                </a:lnTo>
                <a:lnTo>
                  <a:pt x="0" y="57150"/>
                </a:lnTo>
                <a:lnTo>
                  <a:pt x="6481571" y="57150"/>
                </a:lnTo>
                <a:close/>
              </a:path>
              <a:path w="6553200" h="85725">
                <a:moveTo>
                  <a:pt x="6553187" y="42672"/>
                </a:moveTo>
                <a:lnTo>
                  <a:pt x="6467081" y="0"/>
                </a:lnTo>
                <a:lnTo>
                  <a:pt x="6467081" y="28194"/>
                </a:lnTo>
                <a:lnTo>
                  <a:pt x="6481571" y="28194"/>
                </a:lnTo>
                <a:lnTo>
                  <a:pt x="6481571" y="78162"/>
                </a:lnTo>
                <a:lnTo>
                  <a:pt x="6553187" y="42672"/>
                </a:lnTo>
                <a:close/>
              </a:path>
              <a:path w="6553200" h="85725">
                <a:moveTo>
                  <a:pt x="6481571" y="78162"/>
                </a:moveTo>
                <a:lnTo>
                  <a:pt x="6481571" y="57150"/>
                </a:lnTo>
                <a:lnTo>
                  <a:pt x="6467081" y="57150"/>
                </a:lnTo>
                <a:lnTo>
                  <a:pt x="6467081" y="85344"/>
                </a:lnTo>
                <a:lnTo>
                  <a:pt x="6481571" y="78162"/>
                </a:lnTo>
                <a:close/>
              </a:path>
            </a:pathLst>
          </a:custGeom>
          <a:solidFill>
            <a:srgbClr val="000000"/>
          </a:solidFill>
        </p:spPr>
        <p:txBody>
          <a:bodyPr wrap="square" lIns="0" tIns="0" rIns="0" bIns="0" rtlCol="0"/>
          <a:lstStyle/>
          <a:p>
            <a:endParaRPr/>
          </a:p>
        </p:txBody>
      </p:sp>
      <p:sp>
        <p:nvSpPr>
          <p:cNvPr id="5" name="object 5"/>
          <p:cNvSpPr/>
          <p:nvPr/>
        </p:nvSpPr>
        <p:spPr>
          <a:xfrm>
            <a:off x="2484767" y="3851147"/>
            <a:ext cx="85725" cy="2590800"/>
          </a:xfrm>
          <a:custGeom>
            <a:avLst/>
            <a:gdLst/>
            <a:ahLst/>
            <a:cxnLst/>
            <a:rect l="l" t="t" r="r" b="b"/>
            <a:pathLst>
              <a:path w="85725" h="2590800">
                <a:moveTo>
                  <a:pt x="85343" y="85343"/>
                </a:moveTo>
                <a:lnTo>
                  <a:pt x="42671" y="0"/>
                </a:lnTo>
                <a:lnTo>
                  <a:pt x="0" y="85343"/>
                </a:lnTo>
                <a:lnTo>
                  <a:pt x="28193" y="85343"/>
                </a:lnTo>
                <a:lnTo>
                  <a:pt x="28193" y="71627"/>
                </a:lnTo>
                <a:lnTo>
                  <a:pt x="57150" y="71627"/>
                </a:lnTo>
                <a:lnTo>
                  <a:pt x="57150" y="85343"/>
                </a:lnTo>
                <a:lnTo>
                  <a:pt x="85343" y="85343"/>
                </a:lnTo>
                <a:close/>
              </a:path>
              <a:path w="85725" h="2590800">
                <a:moveTo>
                  <a:pt x="57150" y="85343"/>
                </a:moveTo>
                <a:lnTo>
                  <a:pt x="57150" y="71627"/>
                </a:lnTo>
                <a:lnTo>
                  <a:pt x="28193" y="71627"/>
                </a:lnTo>
                <a:lnTo>
                  <a:pt x="28193" y="85343"/>
                </a:lnTo>
                <a:lnTo>
                  <a:pt x="57150" y="85343"/>
                </a:lnTo>
                <a:close/>
              </a:path>
              <a:path w="85725" h="2590800">
                <a:moveTo>
                  <a:pt x="57150" y="2590800"/>
                </a:moveTo>
                <a:lnTo>
                  <a:pt x="57150" y="85343"/>
                </a:lnTo>
                <a:lnTo>
                  <a:pt x="28193" y="85343"/>
                </a:lnTo>
                <a:lnTo>
                  <a:pt x="28193" y="2590800"/>
                </a:lnTo>
                <a:lnTo>
                  <a:pt x="57150" y="2590800"/>
                </a:lnTo>
                <a:close/>
              </a:path>
            </a:pathLst>
          </a:custGeom>
          <a:solidFill>
            <a:srgbClr val="000000"/>
          </a:solidFill>
        </p:spPr>
        <p:txBody>
          <a:bodyPr wrap="square" lIns="0" tIns="0" rIns="0" bIns="0" rtlCol="0"/>
          <a:lstStyle/>
          <a:p>
            <a:endParaRPr/>
          </a:p>
        </p:txBody>
      </p:sp>
      <p:sp>
        <p:nvSpPr>
          <p:cNvPr id="6" name="object 6"/>
          <p:cNvSpPr/>
          <p:nvPr/>
        </p:nvSpPr>
        <p:spPr>
          <a:xfrm>
            <a:off x="2527439" y="4138421"/>
            <a:ext cx="6400800" cy="1828800"/>
          </a:xfrm>
          <a:custGeom>
            <a:avLst/>
            <a:gdLst/>
            <a:ahLst/>
            <a:cxnLst/>
            <a:rect l="l" t="t" r="r" b="b"/>
            <a:pathLst>
              <a:path w="6400800" h="1828800">
                <a:moveTo>
                  <a:pt x="0" y="1828800"/>
                </a:moveTo>
                <a:lnTo>
                  <a:pt x="37418" y="1786478"/>
                </a:lnTo>
                <a:lnTo>
                  <a:pt x="74825" y="1744226"/>
                </a:lnTo>
                <a:lnTo>
                  <a:pt x="112215" y="1702113"/>
                </a:lnTo>
                <a:lnTo>
                  <a:pt x="149583" y="1660209"/>
                </a:lnTo>
                <a:lnTo>
                  <a:pt x="186923" y="1618585"/>
                </a:lnTo>
                <a:lnTo>
                  <a:pt x="224230" y="1577308"/>
                </a:lnTo>
                <a:lnTo>
                  <a:pt x="261499" y="1536450"/>
                </a:lnTo>
                <a:lnTo>
                  <a:pt x="298724" y="1496079"/>
                </a:lnTo>
                <a:lnTo>
                  <a:pt x="335900" y="1456266"/>
                </a:lnTo>
                <a:lnTo>
                  <a:pt x="373022" y="1417080"/>
                </a:lnTo>
                <a:lnTo>
                  <a:pt x="410084" y="1378591"/>
                </a:lnTo>
                <a:lnTo>
                  <a:pt x="447081" y="1340869"/>
                </a:lnTo>
                <a:lnTo>
                  <a:pt x="484008" y="1303982"/>
                </a:lnTo>
                <a:lnTo>
                  <a:pt x="520859" y="1268002"/>
                </a:lnTo>
                <a:lnTo>
                  <a:pt x="557629" y="1232997"/>
                </a:lnTo>
                <a:lnTo>
                  <a:pt x="594312" y="1199037"/>
                </a:lnTo>
                <a:lnTo>
                  <a:pt x="630904" y="1166193"/>
                </a:lnTo>
                <a:lnTo>
                  <a:pt x="667399" y="1134533"/>
                </a:lnTo>
                <a:lnTo>
                  <a:pt x="703791" y="1104127"/>
                </a:lnTo>
                <a:lnTo>
                  <a:pt x="740075" y="1075045"/>
                </a:lnTo>
                <a:lnTo>
                  <a:pt x="776246" y="1047358"/>
                </a:lnTo>
                <a:lnTo>
                  <a:pt x="812299" y="1021133"/>
                </a:lnTo>
                <a:lnTo>
                  <a:pt x="848228" y="996441"/>
                </a:lnTo>
                <a:lnTo>
                  <a:pt x="884028" y="973353"/>
                </a:lnTo>
                <a:lnTo>
                  <a:pt x="919694" y="951936"/>
                </a:lnTo>
                <a:lnTo>
                  <a:pt x="955219" y="932262"/>
                </a:lnTo>
                <a:lnTo>
                  <a:pt x="990600" y="914400"/>
                </a:lnTo>
                <a:lnTo>
                  <a:pt x="1040262" y="892005"/>
                </a:lnTo>
                <a:lnTo>
                  <a:pt x="1088994" y="872858"/>
                </a:lnTo>
                <a:lnTo>
                  <a:pt x="1136930" y="856824"/>
                </a:lnTo>
                <a:lnTo>
                  <a:pt x="1184205" y="843770"/>
                </a:lnTo>
                <a:lnTo>
                  <a:pt x="1230951" y="833561"/>
                </a:lnTo>
                <a:lnTo>
                  <a:pt x="1277304" y="826064"/>
                </a:lnTo>
                <a:lnTo>
                  <a:pt x="1323396" y="821145"/>
                </a:lnTo>
                <a:lnTo>
                  <a:pt x="1369363" y="818669"/>
                </a:lnTo>
                <a:lnTo>
                  <a:pt x="1415338" y="818503"/>
                </a:lnTo>
                <a:lnTo>
                  <a:pt x="1461454" y="820513"/>
                </a:lnTo>
                <a:lnTo>
                  <a:pt x="1507847" y="824565"/>
                </a:lnTo>
                <a:lnTo>
                  <a:pt x="1554649" y="830524"/>
                </a:lnTo>
                <a:lnTo>
                  <a:pt x="1601996" y="838257"/>
                </a:lnTo>
                <a:lnTo>
                  <a:pt x="1650020" y="847629"/>
                </a:lnTo>
                <a:lnTo>
                  <a:pt x="1698856" y="858508"/>
                </a:lnTo>
                <a:lnTo>
                  <a:pt x="1748638" y="870758"/>
                </a:lnTo>
                <a:lnTo>
                  <a:pt x="1799500" y="884246"/>
                </a:lnTo>
                <a:lnTo>
                  <a:pt x="1851576" y="898838"/>
                </a:lnTo>
                <a:lnTo>
                  <a:pt x="1905000" y="914400"/>
                </a:lnTo>
                <a:lnTo>
                  <a:pt x="1945166" y="927415"/>
                </a:lnTo>
                <a:lnTo>
                  <a:pt x="1986467" y="942933"/>
                </a:lnTo>
                <a:lnTo>
                  <a:pt x="2028798" y="960746"/>
                </a:lnTo>
                <a:lnTo>
                  <a:pt x="2072055" y="980646"/>
                </a:lnTo>
                <a:lnTo>
                  <a:pt x="2116135" y="1002423"/>
                </a:lnTo>
                <a:lnTo>
                  <a:pt x="2160934" y="1025869"/>
                </a:lnTo>
                <a:lnTo>
                  <a:pt x="2206347" y="1050776"/>
                </a:lnTo>
                <a:lnTo>
                  <a:pt x="2252272" y="1076934"/>
                </a:lnTo>
                <a:lnTo>
                  <a:pt x="2298604" y="1104135"/>
                </a:lnTo>
                <a:lnTo>
                  <a:pt x="2345239" y="1132171"/>
                </a:lnTo>
                <a:lnTo>
                  <a:pt x="2392074" y="1160833"/>
                </a:lnTo>
                <a:lnTo>
                  <a:pt x="2439006" y="1189912"/>
                </a:lnTo>
                <a:lnTo>
                  <a:pt x="2485929" y="1219200"/>
                </a:lnTo>
                <a:lnTo>
                  <a:pt x="2532741" y="1248487"/>
                </a:lnTo>
                <a:lnTo>
                  <a:pt x="2579338" y="1277566"/>
                </a:lnTo>
                <a:lnTo>
                  <a:pt x="2625615" y="1306228"/>
                </a:lnTo>
                <a:lnTo>
                  <a:pt x="2671469" y="1334264"/>
                </a:lnTo>
                <a:lnTo>
                  <a:pt x="2716797" y="1361465"/>
                </a:lnTo>
                <a:lnTo>
                  <a:pt x="2761494" y="1387623"/>
                </a:lnTo>
                <a:lnTo>
                  <a:pt x="2805457" y="1412530"/>
                </a:lnTo>
                <a:lnTo>
                  <a:pt x="2848581" y="1435976"/>
                </a:lnTo>
                <a:lnTo>
                  <a:pt x="2890764" y="1457753"/>
                </a:lnTo>
                <a:lnTo>
                  <a:pt x="2931901" y="1477653"/>
                </a:lnTo>
                <a:lnTo>
                  <a:pt x="2971888" y="1495466"/>
                </a:lnTo>
                <a:lnTo>
                  <a:pt x="3010622" y="1510984"/>
                </a:lnTo>
                <a:lnTo>
                  <a:pt x="3048000" y="1524000"/>
                </a:lnTo>
                <a:lnTo>
                  <a:pt x="3106686" y="1541119"/>
                </a:lnTo>
                <a:lnTo>
                  <a:pt x="3163627" y="1554660"/>
                </a:lnTo>
                <a:lnTo>
                  <a:pt x="3218880" y="1564898"/>
                </a:lnTo>
                <a:lnTo>
                  <a:pt x="3272504" y="1572113"/>
                </a:lnTo>
                <a:lnTo>
                  <a:pt x="3324555" y="1576581"/>
                </a:lnTo>
                <a:lnTo>
                  <a:pt x="3375093" y="1578582"/>
                </a:lnTo>
                <a:lnTo>
                  <a:pt x="3424176" y="1578393"/>
                </a:lnTo>
                <a:lnTo>
                  <a:pt x="3471860" y="1576292"/>
                </a:lnTo>
                <a:lnTo>
                  <a:pt x="3518206" y="1572556"/>
                </a:lnTo>
                <a:lnTo>
                  <a:pt x="3563269" y="1567465"/>
                </a:lnTo>
                <a:lnTo>
                  <a:pt x="3607109" y="1561295"/>
                </a:lnTo>
                <a:lnTo>
                  <a:pt x="3649784" y="1554325"/>
                </a:lnTo>
                <a:lnTo>
                  <a:pt x="3691351" y="1546832"/>
                </a:lnTo>
                <a:lnTo>
                  <a:pt x="3731868" y="1539095"/>
                </a:lnTo>
                <a:lnTo>
                  <a:pt x="3771394" y="1531392"/>
                </a:lnTo>
                <a:lnTo>
                  <a:pt x="3809987" y="1524000"/>
                </a:lnTo>
                <a:lnTo>
                  <a:pt x="3868116" y="1511077"/>
                </a:lnTo>
                <a:lnTo>
                  <a:pt x="3921036" y="1495324"/>
                </a:lnTo>
                <a:lnTo>
                  <a:pt x="3969667" y="1476974"/>
                </a:lnTo>
                <a:lnTo>
                  <a:pt x="4014928" y="1456261"/>
                </a:lnTo>
                <a:lnTo>
                  <a:pt x="4057737" y="1433417"/>
                </a:lnTo>
                <a:lnTo>
                  <a:pt x="4099014" y="1408675"/>
                </a:lnTo>
                <a:lnTo>
                  <a:pt x="4139678" y="1382270"/>
                </a:lnTo>
                <a:lnTo>
                  <a:pt x="4180649" y="1354433"/>
                </a:lnTo>
                <a:lnTo>
                  <a:pt x="4222846" y="1325399"/>
                </a:lnTo>
                <a:lnTo>
                  <a:pt x="4267187" y="1295400"/>
                </a:lnTo>
                <a:lnTo>
                  <a:pt x="4305039" y="1269771"/>
                </a:lnTo>
                <a:lnTo>
                  <a:pt x="4342487" y="1243471"/>
                </a:lnTo>
                <a:lnTo>
                  <a:pt x="4379665" y="1216366"/>
                </a:lnTo>
                <a:lnTo>
                  <a:pt x="4416708" y="1188324"/>
                </a:lnTo>
                <a:lnTo>
                  <a:pt x="4453751" y="1159214"/>
                </a:lnTo>
                <a:lnTo>
                  <a:pt x="4490929" y="1128902"/>
                </a:lnTo>
                <a:lnTo>
                  <a:pt x="4528377" y="1097257"/>
                </a:lnTo>
                <a:lnTo>
                  <a:pt x="4566229" y="1064147"/>
                </a:lnTo>
                <a:lnTo>
                  <a:pt x="4604622" y="1029438"/>
                </a:lnTo>
                <a:lnTo>
                  <a:pt x="4643689" y="992998"/>
                </a:lnTo>
                <a:lnTo>
                  <a:pt x="4683566" y="954696"/>
                </a:lnTo>
                <a:lnTo>
                  <a:pt x="4724387" y="914400"/>
                </a:lnTo>
                <a:lnTo>
                  <a:pt x="4755536" y="881417"/>
                </a:lnTo>
                <a:lnTo>
                  <a:pt x="4786971" y="844888"/>
                </a:lnTo>
                <a:lnTo>
                  <a:pt x="4818694" y="805425"/>
                </a:lnTo>
                <a:lnTo>
                  <a:pt x="4850706" y="763643"/>
                </a:lnTo>
                <a:lnTo>
                  <a:pt x="4883007" y="720155"/>
                </a:lnTo>
                <a:lnTo>
                  <a:pt x="4915599" y="675575"/>
                </a:lnTo>
                <a:lnTo>
                  <a:pt x="4948484" y="630518"/>
                </a:lnTo>
                <a:lnTo>
                  <a:pt x="4981662" y="585596"/>
                </a:lnTo>
                <a:lnTo>
                  <a:pt x="5015134" y="541425"/>
                </a:lnTo>
                <a:lnTo>
                  <a:pt x="5048902" y="498618"/>
                </a:lnTo>
                <a:lnTo>
                  <a:pt x="5082967" y="457789"/>
                </a:lnTo>
                <a:lnTo>
                  <a:pt x="5117331" y="419552"/>
                </a:lnTo>
                <a:lnTo>
                  <a:pt x="5151993" y="384520"/>
                </a:lnTo>
                <a:lnTo>
                  <a:pt x="5186956" y="353309"/>
                </a:lnTo>
                <a:lnTo>
                  <a:pt x="5222220" y="326530"/>
                </a:lnTo>
                <a:lnTo>
                  <a:pt x="5257787" y="304800"/>
                </a:lnTo>
                <a:lnTo>
                  <a:pt x="5299164" y="286800"/>
                </a:lnTo>
                <a:lnTo>
                  <a:pt x="5341540" y="275568"/>
                </a:lnTo>
                <a:lnTo>
                  <a:pt x="5384750" y="270105"/>
                </a:lnTo>
                <a:lnTo>
                  <a:pt x="5428626" y="269410"/>
                </a:lnTo>
                <a:lnTo>
                  <a:pt x="5473002" y="272484"/>
                </a:lnTo>
                <a:lnTo>
                  <a:pt x="5517711" y="278327"/>
                </a:lnTo>
                <a:lnTo>
                  <a:pt x="5562587" y="285940"/>
                </a:lnTo>
                <a:lnTo>
                  <a:pt x="5607463" y="294323"/>
                </a:lnTo>
                <a:lnTo>
                  <a:pt x="5652172" y="302475"/>
                </a:lnTo>
                <a:lnTo>
                  <a:pt x="5696548" y="309398"/>
                </a:lnTo>
                <a:lnTo>
                  <a:pt x="5740424" y="314092"/>
                </a:lnTo>
                <a:lnTo>
                  <a:pt x="5783633" y="315556"/>
                </a:lnTo>
                <a:lnTo>
                  <a:pt x="5826010" y="312792"/>
                </a:lnTo>
                <a:lnTo>
                  <a:pt x="5867387" y="304800"/>
                </a:lnTo>
                <a:lnTo>
                  <a:pt x="5916198" y="289052"/>
                </a:lnTo>
                <a:lnTo>
                  <a:pt x="5966852" y="268040"/>
                </a:lnTo>
                <a:lnTo>
                  <a:pt x="6018560" y="242816"/>
                </a:lnTo>
                <a:lnTo>
                  <a:pt x="6070530" y="214432"/>
                </a:lnTo>
                <a:lnTo>
                  <a:pt x="6121971" y="183942"/>
                </a:lnTo>
                <a:lnTo>
                  <a:pt x="6172092" y="152399"/>
                </a:lnTo>
                <a:lnTo>
                  <a:pt x="6220101" y="120857"/>
                </a:lnTo>
                <a:lnTo>
                  <a:pt x="6265207" y="90367"/>
                </a:lnTo>
                <a:lnTo>
                  <a:pt x="6306620" y="61983"/>
                </a:lnTo>
                <a:lnTo>
                  <a:pt x="6343549" y="36759"/>
                </a:lnTo>
                <a:lnTo>
                  <a:pt x="6375201" y="15747"/>
                </a:lnTo>
                <a:lnTo>
                  <a:pt x="6400787" y="0"/>
                </a:lnTo>
              </a:path>
            </a:pathLst>
          </a:custGeom>
          <a:ln w="28575">
            <a:solidFill>
              <a:srgbClr val="FF0000"/>
            </a:solidFill>
          </a:ln>
        </p:spPr>
        <p:txBody>
          <a:bodyPr wrap="square" lIns="0" tIns="0" rIns="0" bIns="0" rtlCol="0"/>
          <a:lstStyle/>
          <a:p>
            <a:endParaRPr/>
          </a:p>
        </p:txBody>
      </p:sp>
      <p:sp>
        <p:nvSpPr>
          <p:cNvPr id="7" name="object 7"/>
          <p:cNvSpPr/>
          <p:nvPr/>
        </p:nvSpPr>
        <p:spPr>
          <a:xfrm>
            <a:off x="2756039" y="5738621"/>
            <a:ext cx="0" cy="685800"/>
          </a:xfrm>
          <a:custGeom>
            <a:avLst/>
            <a:gdLst/>
            <a:ahLst/>
            <a:cxnLst/>
            <a:rect l="l" t="t" r="r" b="b"/>
            <a:pathLst>
              <a:path h="685800">
                <a:moveTo>
                  <a:pt x="0" y="0"/>
                </a:moveTo>
                <a:lnTo>
                  <a:pt x="0" y="685800"/>
                </a:lnTo>
              </a:path>
            </a:pathLst>
          </a:custGeom>
          <a:ln w="28575">
            <a:solidFill>
              <a:srgbClr val="000066"/>
            </a:solidFill>
          </a:ln>
        </p:spPr>
        <p:txBody>
          <a:bodyPr wrap="square" lIns="0" tIns="0" rIns="0" bIns="0" rtlCol="0"/>
          <a:lstStyle/>
          <a:p>
            <a:endParaRPr/>
          </a:p>
        </p:txBody>
      </p:sp>
      <p:sp>
        <p:nvSpPr>
          <p:cNvPr id="8" name="object 8"/>
          <p:cNvSpPr/>
          <p:nvPr/>
        </p:nvSpPr>
        <p:spPr>
          <a:xfrm>
            <a:off x="2984639" y="5510021"/>
            <a:ext cx="0" cy="914400"/>
          </a:xfrm>
          <a:custGeom>
            <a:avLst/>
            <a:gdLst/>
            <a:ahLst/>
            <a:cxnLst/>
            <a:rect l="l" t="t" r="r" b="b"/>
            <a:pathLst>
              <a:path h="914400">
                <a:moveTo>
                  <a:pt x="0" y="0"/>
                </a:moveTo>
                <a:lnTo>
                  <a:pt x="0" y="914400"/>
                </a:lnTo>
              </a:path>
            </a:pathLst>
          </a:custGeom>
          <a:ln w="28575">
            <a:solidFill>
              <a:srgbClr val="000066"/>
            </a:solidFill>
          </a:ln>
        </p:spPr>
        <p:txBody>
          <a:bodyPr wrap="square" lIns="0" tIns="0" rIns="0" bIns="0" rtlCol="0"/>
          <a:lstStyle/>
          <a:p>
            <a:endParaRPr/>
          </a:p>
        </p:txBody>
      </p:sp>
      <p:sp>
        <p:nvSpPr>
          <p:cNvPr id="9" name="object 9"/>
          <p:cNvSpPr/>
          <p:nvPr/>
        </p:nvSpPr>
        <p:spPr>
          <a:xfrm>
            <a:off x="3213239" y="5281421"/>
            <a:ext cx="0" cy="1143000"/>
          </a:xfrm>
          <a:custGeom>
            <a:avLst/>
            <a:gdLst/>
            <a:ahLst/>
            <a:cxnLst/>
            <a:rect l="l" t="t" r="r" b="b"/>
            <a:pathLst>
              <a:path h="1143000">
                <a:moveTo>
                  <a:pt x="0" y="0"/>
                </a:moveTo>
                <a:lnTo>
                  <a:pt x="0" y="1143000"/>
                </a:lnTo>
              </a:path>
            </a:pathLst>
          </a:custGeom>
          <a:ln w="28575">
            <a:solidFill>
              <a:srgbClr val="000066"/>
            </a:solidFill>
          </a:ln>
        </p:spPr>
        <p:txBody>
          <a:bodyPr wrap="square" lIns="0" tIns="0" rIns="0" bIns="0" rtlCol="0"/>
          <a:lstStyle/>
          <a:p>
            <a:endParaRPr/>
          </a:p>
        </p:txBody>
      </p:sp>
      <p:sp>
        <p:nvSpPr>
          <p:cNvPr id="10" name="object 10"/>
          <p:cNvSpPr/>
          <p:nvPr/>
        </p:nvSpPr>
        <p:spPr>
          <a:xfrm>
            <a:off x="3441839" y="5129021"/>
            <a:ext cx="0" cy="1295400"/>
          </a:xfrm>
          <a:custGeom>
            <a:avLst/>
            <a:gdLst/>
            <a:ahLst/>
            <a:cxnLst/>
            <a:rect l="l" t="t" r="r" b="b"/>
            <a:pathLst>
              <a:path h="1295400">
                <a:moveTo>
                  <a:pt x="0" y="0"/>
                </a:moveTo>
                <a:lnTo>
                  <a:pt x="0" y="1295400"/>
                </a:lnTo>
              </a:path>
            </a:pathLst>
          </a:custGeom>
          <a:ln w="28575">
            <a:solidFill>
              <a:srgbClr val="000066"/>
            </a:solidFill>
          </a:ln>
        </p:spPr>
        <p:txBody>
          <a:bodyPr wrap="square" lIns="0" tIns="0" rIns="0" bIns="0" rtlCol="0"/>
          <a:lstStyle/>
          <a:p>
            <a:endParaRPr/>
          </a:p>
        </p:txBody>
      </p:sp>
      <p:sp>
        <p:nvSpPr>
          <p:cNvPr id="11" name="object 11"/>
          <p:cNvSpPr/>
          <p:nvPr/>
        </p:nvSpPr>
        <p:spPr>
          <a:xfrm>
            <a:off x="3670439" y="5052821"/>
            <a:ext cx="0" cy="1371600"/>
          </a:xfrm>
          <a:custGeom>
            <a:avLst/>
            <a:gdLst/>
            <a:ahLst/>
            <a:cxnLst/>
            <a:rect l="l" t="t" r="r" b="b"/>
            <a:pathLst>
              <a:path h="1371600">
                <a:moveTo>
                  <a:pt x="0" y="0"/>
                </a:moveTo>
                <a:lnTo>
                  <a:pt x="0" y="1371600"/>
                </a:lnTo>
              </a:path>
            </a:pathLst>
          </a:custGeom>
          <a:ln w="28575">
            <a:solidFill>
              <a:srgbClr val="000066"/>
            </a:solidFill>
          </a:ln>
        </p:spPr>
        <p:txBody>
          <a:bodyPr wrap="square" lIns="0" tIns="0" rIns="0" bIns="0" rtlCol="0"/>
          <a:lstStyle/>
          <a:p>
            <a:endParaRPr/>
          </a:p>
        </p:txBody>
      </p:sp>
      <p:sp>
        <p:nvSpPr>
          <p:cNvPr id="12" name="object 12"/>
          <p:cNvSpPr/>
          <p:nvPr/>
        </p:nvSpPr>
        <p:spPr>
          <a:xfrm>
            <a:off x="3899039" y="4976621"/>
            <a:ext cx="0" cy="1447800"/>
          </a:xfrm>
          <a:custGeom>
            <a:avLst/>
            <a:gdLst/>
            <a:ahLst/>
            <a:cxnLst/>
            <a:rect l="l" t="t" r="r" b="b"/>
            <a:pathLst>
              <a:path h="1447800">
                <a:moveTo>
                  <a:pt x="0" y="0"/>
                </a:moveTo>
                <a:lnTo>
                  <a:pt x="0" y="1447800"/>
                </a:lnTo>
              </a:path>
            </a:pathLst>
          </a:custGeom>
          <a:ln w="28575">
            <a:solidFill>
              <a:srgbClr val="000066"/>
            </a:solidFill>
          </a:ln>
        </p:spPr>
        <p:txBody>
          <a:bodyPr wrap="square" lIns="0" tIns="0" rIns="0" bIns="0" rtlCol="0"/>
          <a:lstStyle/>
          <a:p>
            <a:endParaRPr/>
          </a:p>
        </p:txBody>
      </p:sp>
      <p:sp>
        <p:nvSpPr>
          <p:cNvPr id="13" name="object 13"/>
          <p:cNvSpPr/>
          <p:nvPr/>
        </p:nvSpPr>
        <p:spPr>
          <a:xfrm>
            <a:off x="4127639" y="4976621"/>
            <a:ext cx="0" cy="1447800"/>
          </a:xfrm>
          <a:custGeom>
            <a:avLst/>
            <a:gdLst/>
            <a:ahLst/>
            <a:cxnLst/>
            <a:rect l="l" t="t" r="r" b="b"/>
            <a:pathLst>
              <a:path h="1447800">
                <a:moveTo>
                  <a:pt x="0" y="0"/>
                </a:moveTo>
                <a:lnTo>
                  <a:pt x="0" y="1447800"/>
                </a:lnTo>
              </a:path>
            </a:pathLst>
          </a:custGeom>
          <a:ln w="28575">
            <a:solidFill>
              <a:srgbClr val="000066"/>
            </a:solidFill>
          </a:ln>
        </p:spPr>
        <p:txBody>
          <a:bodyPr wrap="square" lIns="0" tIns="0" rIns="0" bIns="0" rtlCol="0"/>
          <a:lstStyle/>
          <a:p>
            <a:endParaRPr/>
          </a:p>
        </p:txBody>
      </p:sp>
      <p:sp>
        <p:nvSpPr>
          <p:cNvPr id="14" name="object 14"/>
          <p:cNvSpPr/>
          <p:nvPr/>
        </p:nvSpPr>
        <p:spPr>
          <a:xfrm>
            <a:off x="4356239" y="5052821"/>
            <a:ext cx="0" cy="1371600"/>
          </a:xfrm>
          <a:custGeom>
            <a:avLst/>
            <a:gdLst/>
            <a:ahLst/>
            <a:cxnLst/>
            <a:rect l="l" t="t" r="r" b="b"/>
            <a:pathLst>
              <a:path h="1371600">
                <a:moveTo>
                  <a:pt x="0" y="0"/>
                </a:moveTo>
                <a:lnTo>
                  <a:pt x="0" y="1371600"/>
                </a:lnTo>
              </a:path>
            </a:pathLst>
          </a:custGeom>
          <a:ln w="28575">
            <a:solidFill>
              <a:srgbClr val="000066"/>
            </a:solidFill>
          </a:ln>
        </p:spPr>
        <p:txBody>
          <a:bodyPr wrap="square" lIns="0" tIns="0" rIns="0" bIns="0" rtlCol="0"/>
          <a:lstStyle/>
          <a:p>
            <a:endParaRPr/>
          </a:p>
        </p:txBody>
      </p:sp>
      <p:sp>
        <p:nvSpPr>
          <p:cNvPr id="15" name="object 15"/>
          <p:cNvSpPr/>
          <p:nvPr/>
        </p:nvSpPr>
        <p:spPr>
          <a:xfrm>
            <a:off x="4584839" y="5129021"/>
            <a:ext cx="0" cy="1295400"/>
          </a:xfrm>
          <a:custGeom>
            <a:avLst/>
            <a:gdLst/>
            <a:ahLst/>
            <a:cxnLst/>
            <a:rect l="l" t="t" r="r" b="b"/>
            <a:pathLst>
              <a:path h="1295400">
                <a:moveTo>
                  <a:pt x="0" y="0"/>
                </a:moveTo>
                <a:lnTo>
                  <a:pt x="0" y="1295400"/>
                </a:lnTo>
              </a:path>
            </a:pathLst>
          </a:custGeom>
          <a:ln w="28575">
            <a:solidFill>
              <a:srgbClr val="000066"/>
            </a:solidFill>
          </a:ln>
        </p:spPr>
        <p:txBody>
          <a:bodyPr wrap="square" lIns="0" tIns="0" rIns="0" bIns="0" rtlCol="0"/>
          <a:lstStyle/>
          <a:p>
            <a:endParaRPr/>
          </a:p>
        </p:txBody>
      </p:sp>
      <p:sp>
        <p:nvSpPr>
          <p:cNvPr id="16" name="object 16"/>
          <p:cNvSpPr/>
          <p:nvPr/>
        </p:nvSpPr>
        <p:spPr>
          <a:xfrm>
            <a:off x="4813439" y="5281421"/>
            <a:ext cx="0" cy="1143000"/>
          </a:xfrm>
          <a:custGeom>
            <a:avLst/>
            <a:gdLst/>
            <a:ahLst/>
            <a:cxnLst/>
            <a:rect l="l" t="t" r="r" b="b"/>
            <a:pathLst>
              <a:path h="1143000">
                <a:moveTo>
                  <a:pt x="0" y="0"/>
                </a:moveTo>
                <a:lnTo>
                  <a:pt x="0" y="1143000"/>
                </a:lnTo>
              </a:path>
            </a:pathLst>
          </a:custGeom>
          <a:ln w="28575">
            <a:solidFill>
              <a:srgbClr val="000066"/>
            </a:solidFill>
          </a:ln>
        </p:spPr>
        <p:txBody>
          <a:bodyPr wrap="square" lIns="0" tIns="0" rIns="0" bIns="0" rtlCol="0"/>
          <a:lstStyle/>
          <a:p>
            <a:endParaRPr/>
          </a:p>
        </p:txBody>
      </p:sp>
      <p:sp>
        <p:nvSpPr>
          <p:cNvPr id="17" name="object 17"/>
          <p:cNvSpPr/>
          <p:nvPr/>
        </p:nvSpPr>
        <p:spPr>
          <a:xfrm>
            <a:off x="5042039" y="5357621"/>
            <a:ext cx="0" cy="1066800"/>
          </a:xfrm>
          <a:custGeom>
            <a:avLst/>
            <a:gdLst/>
            <a:ahLst/>
            <a:cxnLst/>
            <a:rect l="l" t="t" r="r" b="b"/>
            <a:pathLst>
              <a:path h="1066800">
                <a:moveTo>
                  <a:pt x="0" y="0"/>
                </a:moveTo>
                <a:lnTo>
                  <a:pt x="0" y="1066800"/>
                </a:lnTo>
              </a:path>
            </a:pathLst>
          </a:custGeom>
          <a:ln w="28575">
            <a:solidFill>
              <a:srgbClr val="000066"/>
            </a:solidFill>
          </a:ln>
        </p:spPr>
        <p:txBody>
          <a:bodyPr wrap="square" lIns="0" tIns="0" rIns="0" bIns="0" rtlCol="0"/>
          <a:lstStyle/>
          <a:p>
            <a:endParaRPr/>
          </a:p>
        </p:txBody>
      </p:sp>
      <p:sp>
        <p:nvSpPr>
          <p:cNvPr id="18" name="object 18"/>
          <p:cNvSpPr/>
          <p:nvPr/>
        </p:nvSpPr>
        <p:spPr>
          <a:xfrm>
            <a:off x="5270639" y="5510021"/>
            <a:ext cx="0" cy="914400"/>
          </a:xfrm>
          <a:custGeom>
            <a:avLst/>
            <a:gdLst/>
            <a:ahLst/>
            <a:cxnLst/>
            <a:rect l="l" t="t" r="r" b="b"/>
            <a:pathLst>
              <a:path h="914400">
                <a:moveTo>
                  <a:pt x="0" y="0"/>
                </a:moveTo>
                <a:lnTo>
                  <a:pt x="0" y="914400"/>
                </a:lnTo>
              </a:path>
            </a:pathLst>
          </a:custGeom>
          <a:ln w="28575">
            <a:solidFill>
              <a:srgbClr val="000066"/>
            </a:solidFill>
          </a:ln>
        </p:spPr>
        <p:txBody>
          <a:bodyPr wrap="square" lIns="0" tIns="0" rIns="0" bIns="0" rtlCol="0"/>
          <a:lstStyle/>
          <a:p>
            <a:endParaRPr/>
          </a:p>
        </p:txBody>
      </p:sp>
      <p:sp>
        <p:nvSpPr>
          <p:cNvPr id="19" name="object 19"/>
          <p:cNvSpPr/>
          <p:nvPr/>
        </p:nvSpPr>
        <p:spPr>
          <a:xfrm>
            <a:off x="5499239" y="5662421"/>
            <a:ext cx="0" cy="762000"/>
          </a:xfrm>
          <a:custGeom>
            <a:avLst/>
            <a:gdLst/>
            <a:ahLst/>
            <a:cxnLst/>
            <a:rect l="l" t="t" r="r" b="b"/>
            <a:pathLst>
              <a:path h="762000">
                <a:moveTo>
                  <a:pt x="0" y="0"/>
                </a:moveTo>
                <a:lnTo>
                  <a:pt x="0" y="762000"/>
                </a:lnTo>
              </a:path>
            </a:pathLst>
          </a:custGeom>
          <a:ln w="28575">
            <a:solidFill>
              <a:srgbClr val="000066"/>
            </a:solidFill>
          </a:ln>
        </p:spPr>
        <p:txBody>
          <a:bodyPr wrap="square" lIns="0" tIns="0" rIns="0" bIns="0" rtlCol="0"/>
          <a:lstStyle/>
          <a:p>
            <a:endParaRPr/>
          </a:p>
        </p:txBody>
      </p:sp>
      <p:sp>
        <p:nvSpPr>
          <p:cNvPr id="20" name="object 20"/>
          <p:cNvSpPr/>
          <p:nvPr/>
        </p:nvSpPr>
        <p:spPr>
          <a:xfrm>
            <a:off x="5727839" y="5738621"/>
            <a:ext cx="0" cy="685800"/>
          </a:xfrm>
          <a:custGeom>
            <a:avLst/>
            <a:gdLst/>
            <a:ahLst/>
            <a:cxnLst/>
            <a:rect l="l" t="t" r="r" b="b"/>
            <a:pathLst>
              <a:path h="685800">
                <a:moveTo>
                  <a:pt x="0" y="0"/>
                </a:moveTo>
                <a:lnTo>
                  <a:pt x="0" y="685800"/>
                </a:lnTo>
              </a:path>
            </a:pathLst>
          </a:custGeom>
          <a:ln w="28575">
            <a:solidFill>
              <a:srgbClr val="000066"/>
            </a:solidFill>
          </a:ln>
        </p:spPr>
        <p:txBody>
          <a:bodyPr wrap="square" lIns="0" tIns="0" rIns="0" bIns="0" rtlCol="0"/>
          <a:lstStyle/>
          <a:p>
            <a:endParaRPr/>
          </a:p>
        </p:txBody>
      </p:sp>
      <p:sp>
        <p:nvSpPr>
          <p:cNvPr id="21" name="object 21"/>
          <p:cNvSpPr/>
          <p:nvPr/>
        </p:nvSpPr>
        <p:spPr>
          <a:xfrm>
            <a:off x="5956439" y="5738621"/>
            <a:ext cx="0" cy="685800"/>
          </a:xfrm>
          <a:custGeom>
            <a:avLst/>
            <a:gdLst/>
            <a:ahLst/>
            <a:cxnLst/>
            <a:rect l="l" t="t" r="r" b="b"/>
            <a:pathLst>
              <a:path h="685800">
                <a:moveTo>
                  <a:pt x="0" y="0"/>
                </a:moveTo>
                <a:lnTo>
                  <a:pt x="0" y="685800"/>
                </a:lnTo>
              </a:path>
            </a:pathLst>
          </a:custGeom>
          <a:ln w="28575">
            <a:solidFill>
              <a:srgbClr val="000066"/>
            </a:solidFill>
          </a:ln>
        </p:spPr>
        <p:txBody>
          <a:bodyPr wrap="square" lIns="0" tIns="0" rIns="0" bIns="0" rtlCol="0"/>
          <a:lstStyle/>
          <a:p>
            <a:endParaRPr/>
          </a:p>
        </p:txBody>
      </p:sp>
      <p:sp>
        <p:nvSpPr>
          <p:cNvPr id="22" name="object 22"/>
          <p:cNvSpPr/>
          <p:nvPr/>
        </p:nvSpPr>
        <p:spPr>
          <a:xfrm>
            <a:off x="6185039" y="5738621"/>
            <a:ext cx="0" cy="685800"/>
          </a:xfrm>
          <a:custGeom>
            <a:avLst/>
            <a:gdLst/>
            <a:ahLst/>
            <a:cxnLst/>
            <a:rect l="l" t="t" r="r" b="b"/>
            <a:pathLst>
              <a:path h="685800">
                <a:moveTo>
                  <a:pt x="0" y="0"/>
                </a:moveTo>
                <a:lnTo>
                  <a:pt x="0" y="685800"/>
                </a:lnTo>
              </a:path>
            </a:pathLst>
          </a:custGeom>
          <a:ln w="28575">
            <a:solidFill>
              <a:srgbClr val="000066"/>
            </a:solidFill>
          </a:ln>
        </p:spPr>
        <p:txBody>
          <a:bodyPr wrap="square" lIns="0" tIns="0" rIns="0" bIns="0" rtlCol="0"/>
          <a:lstStyle/>
          <a:p>
            <a:endParaRPr/>
          </a:p>
        </p:txBody>
      </p:sp>
      <p:sp>
        <p:nvSpPr>
          <p:cNvPr id="23" name="object 23"/>
          <p:cNvSpPr/>
          <p:nvPr/>
        </p:nvSpPr>
        <p:spPr>
          <a:xfrm>
            <a:off x="6413627" y="5662421"/>
            <a:ext cx="0" cy="762000"/>
          </a:xfrm>
          <a:custGeom>
            <a:avLst/>
            <a:gdLst/>
            <a:ahLst/>
            <a:cxnLst/>
            <a:rect l="l" t="t" r="r" b="b"/>
            <a:pathLst>
              <a:path h="762000">
                <a:moveTo>
                  <a:pt x="0" y="0"/>
                </a:moveTo>
                <a:lnTo>
                  <a:pt x="0" y="762000"/>
                </a:lnTo>
              </a:path>
            </a:pathLst>
          </a:custGeom>
          <a:ln w="28575">
            <a:solidFill>
              <a:srgbClr val="000066"/>
            </a:solidFill>
          </a:ln>
        </p:spPr>
        <p:txBody>
          <a:bodyPr wrap="square" lIns="0" tIns="0" rIns="0" bIns="0" rtlCol="0"/>
          <a:lstStyle/>
          <a:p>
            <a:endParaRPr/>
          </a:p>
        </p:txBody>
      </p:sp>
      <p:sp>
        <p:nvSpPr>
          <p:cNvPr id="24" name="object 24"/>
          <p:cNvSpPr/>
          <p:nvPr/>
        </p:nvSpPr>
        <p:spPr>
          <a:xfrm>
            <a:off x="6642227" y="5586221"/>
            <a:ext cx="0" cy="838200"/>
          </a:xfrm>
          <a:custGeom>
            <a:avLst/>
            <a:gdLst/>
            <a:ahLst/>
            <a:cxnLst/>
            <a:rect l="l" t="t" r="r" b="b"/>
            <a:pathLst>
              <a:path h="838200">
                <a:moveTo>
                  <a:pt x="0" y="0"/>
                </a:moveTo>
                <a:lnTo>
                  <a:pt x="0" y="838200"/>
                </a:lnTo>
              </a:path>
            </a:pathLst>
          </a:custGeom>
          <a:ln w="28575">
            <a:solidFill>
              <a:srgbClr val="000066"/>
            </a:solidFill>
          </a:ln>
        </p:spPr>
        <p:txBody>
          <a:bodyPr wrap="square" lIns="0" tIns="0" rIns="0" bIns="0" rtlCol="0"/>
          <a:lstStyle/>
          <a:p>
            <a:endParaRPr/>
          </a:p>
        </p:txBody>
      </p:sp>
      <p:sp>
        <p:nvSpPr>
          <p:cNvPr id="25" name="object 25"/>
          <p:cNvSpPr/>
          <p:nvPr/>
        </p:nvSpPr>
        <p:spPr>
          <a:xfrm>
            <a:off x="6870827" y="5357621"/>
            <a:ext cx="0" cy="1066800"/>
          </a:xfrm>
          <a:custGeom>
            <a:avLst/>
            <a:gdLst/>
            <a:ahLst/>
            <a:cxnLst/>
            <a:rect l="l" t="t" r="r" b="b"/>
            <a:pathLst>
              <a:path h="1066800">
                <a:moveTo>
                  <a:pt x="0" y="0"/>
                </a:moveTo>
                <a:lnTo>
                  <a:pt x="0" y="1066800"/>
                </a:lnTo>
              </a:path>
            </a:pathLst>
          </a:custGeom>
          <a:ln w="28575">
            <a:solidFill>
              <a:srgbClr val="000066"/>
            </a:solidFill>
          </a:ln>
        </p:spPr>
        <p:txBody>
          <a:bodyPr wrap="square" lIns="0" tIns="0" rIns="0" bIns="0" rtlCol="0"/>
          <a:lstStyle/>
          <a:p>
            <a:endParaRPr/>
          </a:p>
        </p:txBody>
      </p:sp>
      <p:sp>
        <p:nvSpPr>
          <p:cNvPr id="26" name="object 26"/>
          <p:cNvSpPr/>
          <p:nvPr/>
        </p:nvSpPr>
        <p:spPr>
          <a:xfrm>
            <a:off x="7099427" y="5281421"/>
            <a:ext cx="0" cy="1143000"/>
          </a:xfrm>
          <a:custGeom>
            <a:avLst/>
            <a:gdLst/>
            <a:ahLst/>
            <a:cxnLst/>
            <a:rect l="l" t="t" r="r" b="b"/>
            <a:pathLst>
              <a:path h="1143000">
                <a:moveTo>
                  <a:pt x="0" y="0"/>
                </a:moveTo>
                <a:lnTo>
                  <a:pt x="0" y="1143000"/>
                </a:lnTo>
              </a:path>
            </a:pathLst>
          </a:custGeom>
          <a:ln w="28575">
            <a:solidFill>
              <a:srgbClr val="000066"/>
            </a:solidFill>
          </a:ln>
        </p:spPr>
        <p:txBody>
          <a:bodyPr wrap="square" lIns="0" tIns="0" rIns="0" bIns="0" rtlCol="0"/>
          <a:lstStyle/>
          <a:p>
            <a:endParaRPr/>
          </a:p>
        </p:txBody>
      </p:sp>
      <p:sp>
        <p:nvSpPr>
          <p:cNvPr id="27" name="object 27"/>
          <p:cNvSpPr/>
          <p:nvPr/>
        </p:nvSpPr>
        <p:spPr>
          <a:xfrm>
            <a:off x="7328027" y="4976621"/>
            <a:ext cx="0" cy="1447800"/>
          </a:xfrm>
          <a:custGeom>
            <a:avLst/>
            <a:gdLst/>
            <a:ahLst/>
            <a:cxnLst/>
            <a:rect l="l" t="t" r="r" b="b"/>
            <a:pathLst>
              <a:path h="1447800">
                <a:moveTo>
                  <a:pt x="0" y="0"/>
                </a:moveTo>
                <a:lnTo>
                  <a:pt x="0" y="1447800"/>
                </a:lnTo>
              </a:path>
            </a:pathLst>
          </a:custGeom>
          <a:ln w="28575">
            <a:solidFill>
              <a:srgbClr val="000066"/>
            </a:solidFill>
          </a:ln>
        </p:spPr>
        <p:txBody>
          <a:bodyPr wrap="square" lIns="0" tIns="0" rIns="0" bIns="0" rtlCol="0"/>
          <a:lstStyle/>
          <a:p>
            <a:endParaRPr/>
          </a:p>
        </p:txBody>
      </p:sp>
      <p:sp>
        <p:nvSpPr>
          <p:cNvPr id="28" name="object 28"/>
          <p:cNvSpPr/>
          <p:nvPr/>
        </p:nvSpPr>
        <p:spPr>
          <a:xfrm>
            <a:off x="7556627" y="4748021"/>
            <a:ext cx="0" cy="1676400"/>
          </a:xfrm>
          <a:custGeom>
            <a:avLst/>
            <a:gdLst/>
            <a:ahLst/>
            <a:cxnLst/>
            <a:rect l="l" t="t" r="r" b="b"/>
            <a:pathLst>
              <a:path h="1676400">
                <a:moveTo>
                  <a:pt x="0" y="0"/>
                </a:moveTo>
                <a:lnTo>
                  <a:pt x="0" y="1676400"/>
                </a:lnTo>
              </a:path>
            </a:pathLst>
          </a:custGeom>
          <a:ln w="28575">
            <a:solidFill>
              <a:srgbClr val="000066"/>
            </a:solidFill>
          </a:ln>
        </p:spPr>
        <p:txBody>
          <a:bodyPr wrap="square" lIns="0" tIns="0" rIns="0" bIns="0" rtlCol="0"/>
          <a:lstStyle/>
          <a:p>
            <a:endParaRPr/>
          </a:p>
        </p:txBody>
      </p:sp>
      <p:sp>
        <p:nvSpPr>
          <p:cNvPr id="29" name="object 29"/>
          <p:cNvSpPr/>
          <p:nvPr/>
        </p:nvSpPr>
        <p:spPr>
          <a:xfrm>
            <a:off x="7785227" y="4443221"/>
            <a:ext cx="0" cy="1981200"/>
          </a:xfrm>
          <a:custGeom>
            <a:avLst/>
            <a:gdLst/>
            <a:ahLst/>
            <a:cxnLst/>
            <a:rect l="l" t="t" r="r" b="b"/>
            <a:pathLst>
              <a:path h="1981200">
                <a:moveTo>
                  <a:pt x="0" y="0"/>
                </a:moveTo>
                <a:lnTo>
                  <a:pt x="0" y="1981200"/>
                </a:lnTo>
              </a:path>
            </a:pathLst>
          </a:custGeom>
          <a:ln w="28575">
            <a:solidFill>
              <a:srgbClr val="000066"/>
            </a:solidFill>
          </a:ln>
        </p:spPr>
        <p:txBody>
          <a:bodyPr wrap="square" lIns="0" tIns="0" rIns="0" bIns="0" rtlCol="0"/>
          <a:lstStyle/>
          <a:p>
            <a:endParaRPr/>
          </a:p>
        </p:txBody>
      </p:sp>
      <p:sp>
        <p:nvSpPr>
          <p:cNvPr id="30" name="object 30"/>
          <p:cNvSpPr/>
          <p:nvPr/>
        </p:nvSpPr>
        <p:spPr>
          <a:xfrm>
            <a:off x="8013827" y="4443221"/>
            <a:ext cx="0" cy="1981200"/>
          </a:xfrm>
          <a:custGeom>
            <a:avLst/>
            <a:gdLst/>
            <a:ahLst/>
            <a:cxnLst/>
            <a:rect l="l" t="t" r="r" b="b"/>
            <a:pathLst>
              <a:path h="1981200">
                <a:moveTo>
                  <a:pt x="0" y="0"/>
                </a:moveTo>
                <a:lnTo>
                  <a:pt x="0" y="1981200"/>
                </a:lnTo>
              </a:path>
            </a:pathLst>
          </a:custGeom>
          <a:ln w="28575">
            <a:solidFill>
              <a:srgbClr val="000066"/>
            </a:solidFill>
          </a:ln>
        </p:spPr>
        <p:txBody>
          <a:bodyPr wrap="square" lIns="0" tIns="0" rIns="0" bIns="0" rtlCol="0"/>
          <a:lstStyle/>
          <a:p>
            <a:endParaRPr/>
          </a:p>
        </p:txBody>
      </p:sp>
      <p:sp>
        <p:nvSpPr>
          <p:cNvPr id="31" name="object 31"/>
          <p:cNvSpPr/>
          <p:nvPr/>
        </p:nvSpPr>
        <p:spPr>
          <a:xfrm>
            <a:off x="8242427" y="4443221"/>
            <a:ext cx="0" cy="1981200"/>
          </a:xfrm>
          <a:custGeom>
            <a:avLst/>
            <a:gdLst/>
            <a:ahLst/>
            <a:cxnLst/>
            <a:rect l="l" t="t" r="r" b="b"/>
            <a:pathLst>
              <a:path h="1981200">
                <a:moveTo>
                  <a:pt x="0" y="0"/>
                </a:moveTo>
                <a:lnTo>
                  <a:pt x="0" y="1981200"/>
                </a:lnTo>
              </a:path>
            </a:pathLst>
          </a:custGeom>
          <a:ln w="28575">
            <a:solidFill>
              <a:srgbClr val="000066"/>
            </a:solidFill>
          </a:ln>
        </p:spPr>
        <p:txBody>
          <a:bodyPr wrap="square" lIns="0" tIns="0" rIns="0" bIns="0" rtlCol="0"/>
          <a:lstStyle/>
          <a:p>
            <a:endParaRPr/>
          </a:p>
        </p:txBody>
      </p:sp>
      <p:sp>
        <p:nvSpPr>
          <p:cNvPr id="32" name="object 32"/>
          <p:cNvSpPr/>
          <p:nvPr/>
        </p:nvSpPr>
        <p:spPr>
          <a:xfrm>
            <a:off x="8471027" y="4443221"/>
            <a:ext cx="0" cy="1981200"/>
          </a:xfrm>
          <a:custGeom>
            <a:avLst/>
            <a:gdLst/>
            <a:ahLst/>
            <a:cxnLst/>
            <a:rect l="l" t="t" r="r" b="b"/>
            <a:pathLst>
              <a:path h="1981200">
                <a:moveTo>
                  <a:pt x="0" y="0"/>
                </a:moveTo>
                <a:lnTo>
                  <a:pt x="0" y="1981200"/>
                </a:lnTo>
              </a:path>
            </a:pathLst>
          </a:custGeom>
          <a:ln w="28575">
            <a:solidFill>
              <a:srgbClr val="000066"/>
            </a:solidFill>
          </a:ln>
        </p:spPr>
        <p:txBody>
          <a:bodyPr wrap="square" lIns="0" tIns="0" rIns="0" bIns="0" rtlCol="0"/>
          <a:lstStyle/>
          <a:p>
            <a:endParaRPr/>
          </a:p>
        </p:txBody>
      </p:sp>
      <p:sp>
        <p:nvSpPr>
          <p:cNvPr id="33" name="object 33"/>
          <p:cNvSpPr/>
          <p:nvPr/>
        </p:nvSpPr>
        <p:spPr>
          <a:xfrm>
            <a:off x="8699627" y="4367021"/>
            <a:ext cx="0" cy="2057400"/>
          </a:xfrm>
          <a:custGeom>
            <a:avLst/>
            <a:gdLst/>
            <a:ahLst/>
            <a:cxnLst/>
            <a:rect l="l" t="t" r="r" b="b"/>
            <a:pathLst>
              <a:path h="2057400">
                <a:moveTo>
                  <a:pt x="0" y="0"/>
                </a:moveTo>
                <a:lnTo>
                  <a:pt x="0" y="2057400"/>
                </a:lnTo>
              </a:path>
            </a:pathLst>
          </a:custGeom>
          <a:ln w="28575">
            <a:solidFill>
              <a:srgbClr val="000066"/>
            </a:solidFill>
          </a:ln>
        </p:spPr>
        <p:txBody>
          <a:bodyPr wrap="square" lIns="0" tIns="0" rIns="0" bIns="0" rtlCol="0"/>
          <a:lstStyle/>
          <a:p>
            <a:endParaRPr/>
          </a:p>
        </p:txBody>
      </p:sp>
      <p:sp>
        <p:nvSpPr>
          <p:cNvPr id="34" name="object 34"/>
          <p:cNvSpPr/>
          <p:nvPr/>
        </p:nvSpPr>
        <p:spPr>
          <a:xfrm>
            <a:off x="8928227" y="4138421"/>
            <a:ext cx="0" cy="2286000"/>
          </a:xfrm>
          <a:custGeom>
            <a:avLst/>
            <a:gdLst/>
            <a:ahLst/>
            <a:cxnLst/>
            <a:rect l="l" t="t" r="r" b="b"/>
            <a:pathLst>
              <a:path h="2286000">
                <a:moveTo>
                  <a:pt x="0" y="0"/>
                </a:moveTo>
                <a:lnTo>
                  <a:pt x="0" y="2286000"/>
                </a:lnTo>
              </a:path>
            </a:pathLst>
          </a:custGeom>
          <a:ln w="28575">
            <a:solidFill>
              <a:srgbClr val="000066"/>
            </a:solidFill>
          </a:ln>
        </p:spPr>
        <p:txBody>
          <a:bodyPr wrap="square" lIns="0" tIns="0" rIns="0" bIns="0" rtlCol="0"/>
          <a:lstStyle/>
          <a:p>
            <a:endParaRPr/>
          </a:p>
        </p:txBody>
      </p:sp>
      <p:sp>
        <p:nvSpPr>
          <p:cNvPr id="35" name="object 35"/>
          <p:cNvSpPr txBox="1"/>
          <p:nvPr/>
        </p:nvSpPr>
        <p:spPr>
          <a:xfrm>
            <a:off x="1768729" y="2180590"/>
            <a:ext cx="7679055" cy="2009775"/>
          </a:xfrm>
          <a:prstGeom prst="rect">
            <a:avLst/>
          </a:prstGeom>
        </p:spPr>
        <p:txBody>
          <a:bodyPr vert="horz" wrap="square" lIns="0" tIns="0" rIns="0" bIns="0" rtlCol="0">
            <a:spAutoFit/>
          </a:bodyPr>
          <a:lstStyle/>
          <a:p>
            <a:pPr marL="355600" marR="5080" indent="-342900">
              <a:lnSpc>
                <a:spcPct val="100000"/>
              </a:lnSpc>
              <a:tabLst>
                <a:tab pos="354965" algn="l"/>
              </a:tabLst>
            </a:pPr>
            <a:r>
              <a:rPr sz="2200" spc="745" dirty="0">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函数取值的数字化被称为图像的量化，如 量化到256个灰度级</a:t>
            </a:r>
            <a:endParaRPr sz="3200">
              <a:latin typeface="新宋体" panose="02010609030101010101" charset="-122"/>
              <a:cs typeface="新宋体" panose="02010609030101010101" charset="-122"/>
            </a:endParaRPr>
          </a:p>
          <a:p>
            <a:pPr>
              <a:lnSpc>
                <a:spcPct val="100000"/>
              </a:lnSpc>
              <a:spcBef>
                <a:spcPts val="30"/>
              </a:spcBef>
            </a:pPr>
            <a:endParaRPr sz="4450">
              <a:latin typeface="Times New Roman" panose="02020603050405020304"/>
              <a:cs typeface="Times New Roman" panose="02020603050405020304"/>
            </a:endParaRPr>
          </a:p>
          <a:p>
            <a:pPr marL="501650">
              <a:lnSpc>
                <a:spcPct val="100000"/>
              </a:lnSpc>
            </a:pPr>
            <a:r>
              <a:rPr sz="2400" spc="-105" dirty="0">
                <a:solidFill>
                  <a:srgbClr val="EE2B0A"/>
                </a:solidFill>
                <a:latin typeface="PMingLiU"/>
                <a:cs typeface="PMingLiU"/>
              </a:rPr>
              <a:t>f</a:t>
            </a:r>
            <a:endParaRPr sz="2400">
              <a:latin typeface="PMingLiU"/>
              <a:cs typeface="PMingLiU"/>
            </a:endParaRPr>
          </a:p>
        </p:txBody>
      </p:sp>
      <p:sp>
        <p:nvSpPr>
          <p:cNvPr id="36" name="object 36"/>
          <p:cNvSpPr txBox="1">
            <a:spLocks noGrp="1"/>
          </p:cNvSpPr>
          <p:nvPr>
            <p:ph type="title"/>
          </p:nvPr>
        </p:nvSpPr>
        <p:spPr>
          <a:prstGeom prst="rect">
            <a:avLst/>
          </a:prstGeom>
        </p:spPr>
        <p:txBody>
          <a:bodyPr vert="horz" wrap="square" lIns="0" tIns="335950" rIns="0" bIns="0" rtlCol="0">
            <a:spAutoFit/>
          </a:bodyPr>
          <a:lstStyle/>
          <a:p>
            <a:pPr marL="280670">
              <a:lnSpc>
                <a:spcPts val="3750"/>
              </a:lnSpc>
            </a:pPr>
            <a:r>
              <a:rPr spc="-15" dirty="0">
                <a:latin typeface="新宋体" panose="02010609030101010101" charset="-122"/>
                <a:cs typeface="新宋体" panose="02010609030101010101" charset="-122"/>
              </a:rPr>
              <a:t>图像的量化</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820164"/>
            <a:ext cx="7660005" cy="462915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频率域平滑滤波器</a:t>
            </a:r>
            <a:endParaRPr sz="3200">
              <a:latin typeface="新宋体" panose="02010609030101010101" charset="-122"/>
              <a:cs typeface="新宋体" panose="02010609030101010101" charset="-122"/>
            </a:endParaRPr>
          </a:p>
          <a:p>
            <a:pPr marL="469900" marR="5080">
              <a:lnSpc>
                <a:spcPct val="102000"/>
              </a:lnSpc>
              <a:spcBef>
                <a:spcPts val="225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边缘和噪声等尖锐变化处于傅里叶变换的高 频部分</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平滑可以通过衰减高频成分的范围来实现</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理想低通滤波器：尖锐</a:t>
            </a:r>
            <a:endParaRPr sz="2800">
              <a:latin typeface="新宋体" panose="02010609030101010101" charset="-122"/>
              <a:cs typeface="新宋体" panose="02010609030101010101" charset="-122"/>
            </a:endParaRPr>
          </a:p>
          <a:p>
            <a:pPr marL="469900" marR="48895">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巴特沃思低通滤波器：处于理想和高斯滤波 器之间</a:t>
            </a:r>
            <a:endParaRPr sz="2800">
              <a:latin typeface="新宋体" panose="02010609030101010101" charset="-122"/>
              <a:cs typeface="新宋体" panose="02010609030101010101" charset="-122"/>
            </a:endParaRPr>
          </a:p>
          <a:p>
            <a:pPr marL="469900">
              <a:lnSpc>
                <a:spcPts val="3295"/>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高斯低通滤波器：平滑</a:t>
            </a:r>
            <a:endParaRPr sz="2800">
              <a:latin typeface="新宋体" panose="02010609030101010101" charset="-122"/>
              <a:cs typeface="新宋体" panose="02010609030101010101" charset="-122"/>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820164"/>
            <a:ext cx="7660005" cy="171005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理想低通滤波器</a:t>
            </a:r>
            <a:endParaRPr sz="3200">
              <a:latin typeface="新宋体" panose="02010609030101010101" charset="-122"/>
              <a:cs typeface="新宋体" panose="02010609030101010101" charset="-122"/>
            </a:endParaRPr>
          </a:p>
          <a:p>
            <a:pPr marL="469900" marR="5080">
              <a:lnSpc>
                <a:spcPct val="102000"/>
              </a:lnSpc>
              <a:spcBef>
                <a:spcPts val="225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截断傅里叶变换中的所有高频成分，这些高 频成分处于指定距离</a:t>
            </a:r>
            <a:r>
              <a:rPr sz="2800" spc="-10" dirty="0">
                <a:latin typeface="新宋体" panose="02010609030101010101" charset="-122"/>
                <a:cs typeface="新宋体" panose="02010609030101010101" charset="-122"/>
              </a:rPr>
              <a:t>D</a:t>
            </a:r>
            <a:r>
              <a:rPr sz="2850" spc="-7" baseline="-20000" dirty="0">
                <a:latin typeface="新宋体" panose="02010609030101010101" charset="-122"/>
                <a:cs typeface="新宋体" panose="02010609030101010101" charset="-122"/>
              </a:rPr>
              <a:t>0</a:t>
            </a:r>
            <a:r>
              <a:rPr sz="2800" dirty="0">
                <a:latin typeface="新宋体" panose="02010609030101010101" charset="-122"/>
                <a:cs typeface="新宋体" panose="02010609030101010101" charset="-122"/>
              </a:rPr>
              <a:t>之外</a:t>
            </a:r>
            <a:endParaRPr sz="2800">
              <a:latin typeface="新宋体" panose="02010609030101010101" charset="-122"/>
              <a:cs typeface="新宋体" panose="02010609030101010101" charset="-122"/>
            </a:endParaRPr>
          </a:p>
        </p:txBody>
      </p:sp>
      <p:sp>
        <p:nvSpPr>
          <p:cNvPr id="7" name="object 7"/>
          <p:cNvSpPr txBox="1"/>
          <p:nvPr/>
        </p:nvSpPr>
        <p:spPr>
          <a:xfrm>
            <a:off x="4856353" y="4165587"/>
            <a:ext cx="288290" cy="399415"/>
          </a:xfrm>
          <a:prstGeom prst="rect">
            <a:avLst/>
          </a:prstGeom>
        </p:spPr>
        <p:txBody>
          <a:bodyPr vert="horz" wrap="square" lIns="0" tIns="0" rIns="0" bIns="0" rtlCol="0">
            <a:spAutoFit/>
          </a:bodyPr>
          <a:lstStyle/>
          <a:p>
            <a:pPr marL="12700">
              <a:lnSpc>
                <a:spcPct val="100000"/>
              </a:lnSpc>
            </a:pPr>
            <a:r>
              <a:rPr sz="3225" spc="-104" baseline="-13000" dirty="0">
                <a:latin typeface="Symbol" panose="05050102010706020507"/>
                <a:cs typeface="Symbol" panose="05050102010706020507"/>
              </a:rPr>
              <a:t></a:t>
            </a:r>
            <a:r>
              <a:rPr sz="2150" spc="-5" dirty="0">
                <a:latin typeface="Times New Roman" panose="02020603050405020304"/>
                <a:cs typeface="Times New Roman" panose="02020603050405020304"/>
              </a:rPr>
              <a:t>0</a:t>
            </a:r>
            <a:endParaRPr sz="2150">
              <a:latin typeface="Times New Roman" panose="02020603050405020304"/>
              <a:cs typeface="Times New Roman" panose="02020603050405020304"/>
            </a:endParaRPr>
          </a:p>
        </p:txBody>
      </p:sp>
      <p:sp>
        <p:nvSpPr>
          <p:cNvPr id="8" name="object 8"/>
          <p:cNvSpPr txBox="1"/>
          <p:nvPr/>
        </p:nvSpPr>
        <p:spPr>
          <a:xfrm>
            <a:off x="4856353" y="3756393"/>
            <a:ext cx="264160" cy="354965"/>
          </a:xfrm>
          <a:prstGeom prst="rect">
            <a:avLst/>
          </a:prstGeom>
        </p:spPr>
        <p:txBody>
          <a:bodyPr vert="horz" wrap="square" lIns="0" tIns="0" rIns="0" bIns="0" rtlCol="0">
            <a:spAutoFit/>
          </a:bodyPr>
          <a:lstStyle/>
          <a:p>
            <a:pPr marL="12700">
              <a:lnSpc>
                <a:spcPct val="100000"/>
              </a:lnSpc>
            </a:pPr>
            <a:r>
              <a:rPr sz="3225" spc="-397" baseline="-4000" dirty="0">
                <a:latin typeface="Symbol" panose="05050102010706020507"/>
                <a:cs typeface="Symbol" panose="05050102010706020507"/>
              </a:rPr>
              <a:t></a:t>
            </a:r>
            <a:r>
              <a:rPr sz="2150" spc="-5" dirty="0">
                <a:latin typeface="Times New Roman" panose="02020603050405020304"/>
                <a:cs typeface="Times New Roman" panose="02020603050405020304"/>
              </a:rPr>
              <a:t>1</a:t>
            </a:r>
            <a:endParaRPr sz="2150">
              <a:latin typeface="Times New Roman" panose="02020603050405020304"/>
              <a:cs typeface="Times New Roman" panose="02020603050405020304"/>
            </a:endParaRPr>
          </a:p>
        </p:txBody>
      </p:sp>
      <p:sp>
        <p:nvSpPr>
          <p:cNvPr id="9" name="object 9"/>
          <p:cNvSpPr txBox="1"/>
          <p:nvPr/>
        </p:nvSpPr>
        <p:spPr>
          <a:xfrm>
            <a:off x="3868026" y="3874249"/>
            <a:ext cx="1148715" cy="464184"/>
          </a:xfrm>
          <a:prstGeom prst="rect">
            <a:avLst/>
          </a:prstGeom>
        </p:spPr>
        <p:txBody>
          <a:bodyPr vert="horz" wrap="square" lIns="0" tIns="0" rIns="0" bIns="0" rtlCol="0">
            <a:spAutoFit/>
          </a:bodyPr>
          <a:lstStyle/>
          <a:p>
            <a:pPr marL="12700">
              <a:lnSpc>
                <a:spcPct val="100000"/>
              </a:lnSpc>
            </a:pPr>
            <a:r>
              <a:rPr sz="2150" i="1" spc="-5" dirty="0">
                <a:latin typeface="Times New Roman" panose="02020603050405020304"/>
                <a:cs typeface="Times New Roman" panose="02020603050405020304"/>
              </a:rPr>
              <a:t>H</a:t>
            </a:r>
            <a:r>
              <a:rPr sz="2150" i="1" spc="-325" dirty="0">
                <a:latin typeface="Times New Roman" panose="02020603050405020304"/>
                <a:cs typeface="Times New Roman" panose="02020603050405020304"/>
              </a:rPr>
              <a:t> </a:t>
            </a:r>
            <a:r>
              <a:rPr sz="2800" spc="-360" dirty="0">
                <a:latin typeface="Symbol" panose="05050102010706020507"/>
                <a:cs typeface="Symbol" panose="05050102010706020507"/>
              </a:rPr>
              <a:t></a:t>
            </a:r>
            <a:r>
              <a:rPr sz="2150" i="1" spc="5" dirty="0">
                <a:latin typeface="Times New Roman" panose="02020603050405020304"/>
                <a:cs typeface="Times New Roman" panose="02020603050405020304"/>
              </a:rPr>
              <a:t>u</a:t>
            </a:r>
            <a:r>
              <a:rPr sz="2150" spc="-5" dirty="0">
                <a:latin typeface="Times New Roman" panose="02020603050405020304"/>
                <a:cs typeface="Times New Roman" panose="02020603050405020304"/>
              </a:rPr>
              <a:t>,</a:t>
            </a:r>
            <a:r>
              <a:rPr sz="2150" spc="-340" dirty="0">
                <a:latin typeface="Times New Roman" panose="02020603050405020304"/>
                <a:cs typeface="Times New Roman" panose="02020603050405020304"/>
              </a:rPr>
              <a:t> </a:t>
            </a:r>
            <a:r>
              <a:rPr sz="2150" i="1" spc="60" dirty="0">
                <a:latin typeface="Times New Roman" panose="02020603050405020304"/>
                <a:cs typeface="Times New Roman" panose="02020603050405020304"/>
              </a:rPr>
              <a:t>v</a:t>
            </a:r>
            <a:r>
              <a:rPr sz="2800" spc="-260" dirty="0">
                <a:latin typeface="Symbol" panose="05050102010706020507"/>
                <a:cs typeface="Symbol" panose="05050102010706020507"/>
              </a:rPr>
              <a:t></a:t>
            </a:r>
            <a:r>
              <a:rPr sz="2800" spc="-390" dirty="0">
                <a:latin typeface="Times New Roman" panose="02020603050405020304"/>
                <a:cs typeface="Times New Roman" panose="02020603050405020304"/>
              </a:rPr>
              <a:t> </a:t>
            </a:r>
            <a:r>
              <a:rPr sz="2150" spc="-5" dirty="0">
                <a:latin typeface="Symbol" panose="05050102010706020507"/>
                <a:cs typeface="Symbol" panose="05050102010706020507"/>
              </a:rPr>
              <a:t></a:t>
            </a:r>
            <a:r>
              <a:rPr sz="2150" spc="-114" dirty="0">
                <a:latin typeface="Times New Roman" panose="02020603050405020304"/>
                <a:cs typeface="Times New Roman" panose="02020603050405020304"/>
              </a:rPr>
              <a:t> </a:t>
            </a:r>
            <a:r>
              <a:rPr sz="3225" spc="-7" baseline="-9000" dirty="0">
                <a:latin typeface="Symbol" panose="05050102010706020507"/>
                <a:cs typeface="Symbol" panose="05050102010706020507"/>
              </a:rPr>
              <a:t></a:t>
            </a:r>
            <a:endParaRPr sz="3225" baseline="-9000">
              <a:latin typeface="Symbol" panose="05050102010706020507"/>
              <a:cs typeface="Symbol" panose="05050102010706020507"/>
            </a:endParaRPr>
          </a:p>
        </p:txBody>
      </p:sp>
      <p:sp>
        <p:nvSpPr>
          <p:cNvPr id="10" name="object 10"/>
          <p:cNvSpPr txBox="1"/>
          <p:nvPr/>
        </p:nvSpPr>
        <p:spPr>
          <a:xfrm>
            <a:off x="5545988" y="3571735"/>
            <a:ext cx="1734820" cy="974725"/>
          </a:xfrm>
          <a:prstGeom prst="rect">
            <a:avLst/>
          </a:prstGeom>
        </p:spPr>
        <p:txBody>
          <a:bodyPr vert="horz" wrap="square" lIns="0" tIns="0" rIns="0" bIns="0" rtlCol="0">
            <a:spAutoFit/>
          </a:bodyPr>
          <a:lstStyle/>
          <a:p>
            <a:pPr marL="12700">
              <a:lnSpc>
                <a:spcPts val="3665"/>
              </a:lnSpc>
              <a:tabLst>
                <a:tab pos="1372235" algn="l"/>
              </a:tabLst>
            </a:pPr>
            <a:r>
              <a:rPr sz="2350" i="1" spc="10" dirty="0">
                <a:latin typeface="Times New Roman" panose="02020603050405020304"/>
                <a:cs typeface="Times New Roman" panose="02020603050405020304"/>
              </a:rPr>
              <a:t>D</a:t>
            </a:r>
            <a:r>
              <a:rPr sz="2350" i="1" spc="-135" dirty="0">
                <a:latin typeface="Times New Roman" panose="02020603050405020304"/>
                <a:cs typeface="Times New Roman" panose="02020603050405020304"/>
              </a:rPr>
              <a:t> </a:t>
            </a:r>
            <a:r>
              <a:rPr sz="3100" spc="-220" dirty="0">
                <a:latin typeface="Symbol" panose="05050102010706020507"/>
                <a:cs typeface="Symbol" panose="05050102010706020507"/>
              </a:rPr>
              <a:t></a:t>
            </a:r>
            <a:r>
              <a:rPr sz="2350" i="1" spc="10" dirty="0">
                <a:latin typeface="Times New Roman" panose="02020603050405020304"/>
                <a:cs typeface="Times New Roman" panose="02020603050405020304"/>
              </a:rPr>
              <a:t>u</a:t>
            </a:r>
            <a:r>
              <a:rPr sz="2350" i="1" spc="-235" dirty="0">
                <a:latin typeface="Times New Roman" panose="02020603050405020304"/>
                <a:cs typeface="Times New Roman" panose="02020603050405020304"/>
              </a:rPr>
              <a:t> </a:t>
            </a:r>
            <a:r>
              <a:rPr sz="2350" spc="5" dirty="0">
                <a:latin typeface="Times New Roman" panose="02020603050405020304"/>
                <a:cs typeface="Times New Roman" panose="02020603050405020304"/>
              </a:rPr>
              <a:t>,</a:t>
            </a:r>
            <a:r>
              <a:rPr sz="2350" spc="-145"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v</a:t>
            </a:r>
            <a:r>
              <a:rPr sz="2350" i="1" spc="-190" dirty="0">
                <a:latin typeface="Times New Roman" panose="02020603050405020304"/>
                <a:cs typeface="Times New Roman" panose="02020603050405020304"/>
              </a:rPr>
              <a:t> </a:t>
            </a:r>
            <a:r>
              <a:rPr sz="3100" spc="-85" dirty="0">
                <a:latin typeface="Symbol" panose="05050102010706020507"/>
                <a:cs typeface="Symbol" panose="05050102010706020507"/>
              </a:rPr>
              <a:t></a:t>
            </a:r>
            <a:r>
              <a:rPr sz="3100" spc="-385"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D</a:t>
            </a:r>
            <a:r>
              <a:rPr sz="2350" i="1" spc="-290" dirty="0">
                <a:latin typeface="Times New Roman" panose="02020603050405020304"/>
                <a:cs typeface="Times New Roman" panose="02020603050405020304"/>
              </a:rPr>
              <a:t> </a:t>
            </a:r>
            <a:r>
              <a:rPr sz="2025" spc="22" baseline="-25000" dirty="0">
                <a:latin typeface="Times New Roman" panose="02020603050405020304"/>
                <a:cs typeface="Times New Roman" panose="02020603050405020304"/>
              </a:rPr>
              <a:t>0</a:t>
            </a:r>
            <a:endParaRPr sz="2025" baseline="-25000">
              <a:latin typeface="Times New Roman" panose="02020603050405020304"/>
              <a:cs typeface="Times New Roman" panose="02020603050405020304"/>
            </a:endParaRPr>
          </a:p>
          <a:p>
            <a:pPr marL="12700">
              <a:lnSpc>
                <a:spcPts val="3665"/>
              </a:lnSpc>
              <a:tabLst>
                <a:tab pos="1378585" algn="l"/>
              </a:tabLst>
            </a:pPr>
            <a:r>
              <a:rPr sz="2350" i="1" spc="10" dirty="0">
                <a:latin typeface="Times New Roman" panose="02020603050405020304"/>
                <a:cs typeface="Times New Roman" panose="02020603050405020304"/>
              </a:rPr>
              <a:t>D</a:t>
            </a:r>
            <a:r>
              <a:rPr sz="2350" i="1" spc="-135" dirty="0">
                <a:latin typeface="Times New Roman" panose="02020603050405020304"/>
                <a:cs typeface="Times New Roman" panose="02020603050405020304"/>
              </a:rPr>
              <a:t> </a:t>
            </a:r>
            <a:r>
              <a:rPr sz="3100" spc="-220" dirty="0">
                <a:latin typeface="Symbol" panose="05050102010706020507"/>
                <a:cs typeface="Symbol" panose="05050102010706020507"/>
              </a:rPr>
              <a:t></a:t>
            </a:r>
            <a:r>
              <a:rPr sz="2350" i="1" spc="10" dirty="0">
                <a:latin typeface="Times New Roman" panose="02020603050405020304"/>
                <a:cs typeface="Times New Roman" panose="02020603050405020304"/>
              </a:rPr>
              <a:t>u</a:t>
            </a:r>
            <a:r>
              <a:rPr sz="2350" i="1" spc="-235" dirty="0">
                <a:latin typeface="Times New Roman" panose="02020603050405020304"/>
                <a:cs typeface="Times New Roman" panose="02020603050405020304"/>
              </a:rPr>
              <a:t> </a:t>
            </a:r>
            <a:r>
              <a:rPr sz="2350" spc="5" dirty="0">
                <a:latin typeface="Times New Roman" panose="02020603050405020304"/>
                <a:cs typeface="Times New Roman" panose="02020603050405020304"/>
              </a:rPr>
              <a:t>,</a:t>
            </a:r>
            <a:r>
              <a:rPr sz="2350" spc="-145"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v</a:t>
            </a:r>
            <a:r>
              <a:rPr sz="2350" i="1" spc="-190" dirty="0">
                <a:latin typeface="Times New Roman" panose="02020603050405020304"/>
                <a:cs typeface="Times New Roman" panose="02020603050405020304"/>
              </a:rPr>
              <a:t> </a:t>
            </a:r>
            <a:r>
              <a:rPr sz="3100" spc="-85" dirty="0">
                <a:latin typeface="Symbol" panose="05050102010706020507"/>
                <a:cs typeface="Symbol" panose="05050102010706020507"/>
              </a:rPr>
              <a:t></a:t>
            </a:r>
            <a:r>
              <a:rPr sz="3100" spc="-340"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i="1" spc="10" dirty="0">
                <a:latin typeface="Times New Roman" panose="02020603050405020304"/>
                <a:cs typeface="Times New Roman" panose="02020603050405020304"/>
              </a:rPr>
              <a:t>D</a:t>
            </a:r>
            <a:r>
              <a:rPr sz="2350" i="1" spc="-290" dirty="0">
                <a:latin typeface="Times New Roman" panose="02020603050405020304"/>
                <a:cs typeface="Times New Roman" panose="02020603050405020304"/>
              </a:rPr>
              <a:t> </a:t>
            </a:r>
            <a:r>
              <a:rPr sz="2025" spc="22" baseline="-25000" dirty="0">
                <a:latin typeface="Times New Roman" panose="02020603050405020304"/>
                <a:cs typeface="Times New Roman" panose="02020603050405020304"/>
              </a:rPr>
              <a:t>0</a:t>
            </a:r>
            <a:endParaRPr sz="2025" baseline="-25000">
              <a:latin typeface="Times New Roman" panose="02020603050405020304"/>
              <a:cs typeface="Times New Roman" panose="02020603050405020304"/>
            </a:endParaRPr>
          </a:p>
        </p:txBody>
      </p:sp>
      <p:sp>
        <p:nvSpPr>
          <p:cNvPr id="11" name="object 11"/>
          <p:cNvSpPr/>
          <p:nvPr/>
        </p:nvSpPr>
        <p:spPr>
          <a:xfrm>
            <a:off x="5433707" y="6432803"/>
            <a:ext cx="278130" cy="0"/>
          </a:xfrm>
          <a:custGeom>
            <a:avLst/>
            <a:gdLst/>
            <a:ahLst/>
            <a:cxnLst/>
            <a:rect l="l" t="t" r="r" b="b"/>
            <a:pathLst>
              <a:path w="278129">
                <a:moveTo>
                  <a:pt x="0" y="0"/>
                </a:moveTo>
                <a:lnTo>
                  <a:pt x="278130" y="0"/>
                </a:lnTo>
              </a:path>
            </a:pathLst>
          </a:custGeom>
          <a:ln w="10375">
            <a:solidFill>
              <a:srgbClr val="000000"/>
            </a:solidFill>
          </a:ln>
        </p:spPr>
        <p:txBody>
          <a:bodyPr wrap="square" lIns="0" tIns="0" rIns="0" bIns="0" rtlCol="0"/>
          <a:lstStyle/>
          <a:p>
            <a:endParaRPr/>
          </a:p>
        </p:txBody>
      </p:sp>
      <p:sp>
        <p:nvSpPr>
          <p:cNvPr id="12" name="object 12"/>
          <p:cNvSpPr/>
          <p:nvPr/>
        </p:nvSpPr>
        <p:spPr>
          <a:xfrm>
            <a:off x="6619379" y="6432803"/>
            <a:ext cx="231775" cy="0"/>
          </a:xfrm>
          <a:custGeom>
            <a:avLst/>
            <a:gdLst/>
            <a:ahLst/>
            <a:cxnLst/>
            <a:rect l="l" t="t" r="r" b="b"/>
            <a:pathLst>
              <a:path w="231775">
                <a:moveTo>
                  <a:pt x="0" y="0"/>
                </a:moveTo>
                <a:lnTo>
                  <a:pt x="231647" y="0"/>
                </a:lnTo>
              </a:path>
            </a:pathLst>
          </a:custGeom>
          <a:ln w="10375">
            <a:solidFill>
              <a:srgbClr val="000000"/>
            </a:solidFill>
          </a:ln>
        </p:spPr>
        <p:txBody>
          <a:bodyPr wrap="square" lIns="0" tIns="0" rIns="0" bIns="0" rtlCol="0"/>
          <a:lstStyle/>
          <a:p>
            <a:endParaRPr/>
          </a:p>
        </p:txBody>
      </p:sp>
      <p:sp>
        <p:nvSpPr>
          <p:cNvPr id="13" name="object 13"/>
          <p:cNvSpPr/>
          <p:nvPr/>
        </p:nvSpPr>
        <p:spPr>
          <a:xfrm>
            <a:off x="7208405" y="6076950"/>
            <a:ext cx="86995" cy="0"/>
          </a:xfrm>
          <a:custGeom>
            <a:avLst/>
            <a:gdLst/>
            <a:ahLst/>
            <a:cxnLst/>
            <a:rect l="l" t="t" r="r" b="b"/>
            <a:pathLst>
              <a:path w="86995">
                <a:moveTo>
                  <a:pt x="0" y="0"/>
                </a:moveTo>
                <a:lnTo>
                  <a:pt x="86868" y="0"/>
                </a:lnTo>
              </a:path>
            </a:pathLst>
          </a:custGeom>
          <a:ln w="5194">
            <a:solidFill>
              <a:srgbClr val="000000"/>
            </a:solidFill>
          </a:ln>
        </p:spPr>
        <p:txBody>
          <a:bodyPr wrap="square" lIns="0" tIns="0" rIns="0" bIns="0" rtlCol="0"/>
          <a:lstStyle/>
          <a:p>
            <a:endParaRPr/>
          </a:p>
        </p:txBody>
      </p:sp>
      <p:sp>
        <p:nvSpPr>
          <p:cNvPr id="14" name="object 14"/>
          <p:cNvSpPr txBox="1"/>
          <p:nvPr/>
        </p:nvSpPr>
        <p:spPr>
          <a:xfrm>
            <a:off x="2211451" y="4962397"/>
            <a:ext cx="6981190" cy="1100455"/>
          </a:xfrm>
          <a:prstGeom prst="rect">
            <a:avLst/>
          </a:prstGeom>
        </p:spPr>
        <p:txBody>
          <a:bodyPr vert="horz" wrap="square" lIns="0" tIns="0" rIns="0" bIns="0" rtlCol="0">
            <a:spAutoFit/>
          </a:bodyPr>
          <a:lstStyle/>
          <a:p>
            <a:pPr marL="12700" marR="508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频率矩形的中心在(u,v)=(M/2,N/2)，从点 (u,v)到中心（原点）的距离如下</a:t>
            </a:r>
            <a:endParaRPr sz="2800">
              <a:latin typeface="新宋体" panose="02010609030101010101" charset="-122"/>
              <a:cs typeface="新宋体" panose="02010609030101010101" charset="-122"/>
            </a:endParaRPr>
          </a:p>
          <a:p>
            <a:pPr marR="1894840" algn="r">
              <a:lnSpc>
                <a:spcPct val="100000"/>
              </a:lnSpc>
              <a:spcBef>
                <a:spcPts val="465"/>
              </a:spcBef>
            </a:pPr>
            <a:r>
              <a:rPr sz="1150"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15" name="object 15"/>
          <p:cNvSpPr txBox="1"/>
          <p:nvPr/>
        </p:nvSpPr>
        <p:spPr>
          <a:xfrm>
            <a:off x="6869531" y="6278156"/>
            <a:ext cx="332740" cy="306070"/>
          </a:xfrm>
          <a:prstGeom prst="rect">
            <a:avLst/>
          </a:prstGeom>
        </p:spPr>
        <p:txBody>
          <a:bodyPr vert="horz" wrap="square" lIns="0" tIns="0" rIns="0" bIns="0" rtlCol="0">
            <a:spAutoFit/>
          </a:bodyPr>
          <a:lstStyle/>
          <a:p>
            <a:pPr marL="12700">
              <a:lnSpc>
                <a:spcPct val="100000"/>
              </a:lnSpc>
            </a:pPr>
            <a:r>
              <a:rPr sz="2925" spc="15" baseline="1000" dirty="0">
                <a:latin typeface="Symbol" panose="05050102010706020507"/>
                <a:cs typeface="Symbol" panose="05050102010706020507"/>
              </a:rPr>
              <a:t></a:t>
            </a:r>
            <a:r>
              <a:rPr sz="2925" spc="15" baseline="1000" dirty="0">
                <a:latin typeface="Times New Roman" panose="02020603050405020304"/>
                <a:cs typeface="Times New Roman" panose="02020603050405020304"/>
              </a:rPr>
              <a:t> </a:t>
            </a:r>
            <a:r>
              <a:rPr sz="2925" spc="-127" baseline="1000" dirty="0">
                <a:latin typeface="Times New Roman" panose="02020603050405020304"/>
                <a:cs typeface="Times New Roman" panose="02020603050405020304"/>
              </a:rPr>
              <a:t> </a:t>
            </a: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16" name="object 16"/>
          <p:cNvSpPr txBox="1"/>
          <p:nvPr/>
        </p:nvSpPr>
        <p:spPr>
          <a:xfrm>
            <a:off x="6664591" y="6444996"/>
            <a:ext cx="537845" cy="408305"/>
          </a:xfrm>
          <a:prstGeom prst="rect">
            <a:avLst/>
          </a:prstGeom>
        </p:spPr>
        <p:txBody>
          <a:bodyPr vert="horz" wrap="square" lIns="0" tIns="0" rIns="0" bIns="0" rtlCol="0">
            <a:spAutoFit/>
          </a:bodyPr>
          <a:lstStyle/>
          <a:p>
            <a:pPr marL="12700">
              <a:lnSpc>
                <a:spcPct val="100000"/>
              </a:lnSpc>
            </a:pPr>
            <a:r>
              <a:rPr sz="1950" spc="15" dirty="0">
                <a:latin typeface="Times New Roman" panose="02020603050405020304"/>
                <a:cs typeface="Times New Roman" panose="02020603050405020304"/>
              </a:rPr>
              <a:t>2</a:t>
            </a:r>
            <a:r>
              <a:rPr sz="1950" spc="130" dirty="0">
                <a:latin typeface="Times New Roman" panose="02020603050405020304"/>
                <a:cs typeface="Times New Roman" panose="02020603050405020304"/>
              </a:rPr>
              <a:t> </a:t>
            </a:r>
            <a:r>
              <a:rPr sz="2925" spc="15" baseline="-7000" dirty="0">
                <a:latin typeface="Symbol" panose="05050102010706020507"/>
                <a:cs typeface="Symbol" panose="05050102010706020507"/>
              </a:rPr>
              <a:t></a:t>
            </a:r>
            <a:r>
              <a:rPr sz="2925" baseline="-7000" dirty="0">
                <a:latin typeface="Times New Roman" panose="02020603050405020304"/>
                <a:cs typeface="Times New Roman" panose="02020603050405020304"/>
              </a:rPr>
              <a:t> </a:t>
            </a:r>
            <a:r>
              <a:rPr sz="2925" spc="-127" baseline="-7000" dirty="0">
                <a:latin typeface="Times New Roman" panose="02020603050405020304"/>
                <a:cs typeface="Times New Roman" panose="02020603050405020304"/>
              </a:rPr>
              <a:t> </a:t>
            </a:r>
            <a:r>
              <a:rPr sz="2925" spc="-1132" baseline="-13000" dirty="0">
                <a:latin typeface="Symbol" panose="05050102010706020507"/>
                <a:cs typeface="Symbol" panose="05050102010706020507"/>
              </a:rPr>
              <a:t></a:t>
            </a:r>
            <a:r>
              <a:rPr sz="2925" spc="15" baseline="-23000" dirty="0">
                <a:latin typeface="Symbol" panose="05050102010706020507"/>
                <a:cs typeface="Symbol" panose="05050102010706020507"/>
              </a:rPr>
              <a:t></a:t>
            </a:r>
            <a:endParaRPr sz="2925" baseline="-23000">
              <a:latin typeface="Symbol" panose="05050102010706020507"/>
              <a:cs typeface="Symbol" panose="05050102010706020507"/>
            </a:endParaRPr>
          </a:p>
        </p:txBody>
      </p:sp>
      <p:sp>
        <p:nvSpPr>
          <p:cNvPr id="17" name="object 17"/>
          <p:cNvSpPr txBox="1"/>
          <p:nvPr/>
        </p:nvSpPr>
        <p:spPr>
          <a:xfrm>
            <a:off x="6149454" y="6108204"/>
            <a:ext cx="122555" cy="306070"/>
          </a:xfrm>
          <a:prstGeom prst="rect">
            <a:avLst/>
          </a:prstGeom>
        </p:spPr>
        <p:txBody>
          <a:bodyPr vert="horz" wrap="square" lIns="0" tIns="0" rIns="0" bIns="0" rtlCol="0">
            <a:spAutoFit/>
          </a:bodyPr>
          <a:lstStyle/>
          <a:p>
            <a:pPr marL="12700">
              <a:lnSpc>
                <a:spcPct val="100000"/>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18" name="object 18"/>
          <p:cNvSpPr txBox="1"/>
          <p:nvPr/>
        </p:nvSpPr>
        <p:spPr>
          <a:xfrm>
            <a:off x="5730379" y="6268973"/>
            <a:ext cx="122555" cy="306070"/>
          </a:xfrm>
          <a:prstGeom prst="rect">
            <a:avLst/>
          </a:prstGeom>
        </p:spPr>
        <p:txBody>
          <a:bodyPr vert="horz" wrap="square" lIns="0" tIns="0" rIns="0" bIns="0" rtlCol="0">
            <a:spAutoFit/>
          </a:bodyPr>
          <a:lstStyle/>
          <a:p>
            <a:pPr marL="12700">
              <a:lnSpc>
                <a:spcPct val="100000"/>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19" name="object 19"/>
          <p:cNvSpPr txBox="1"/>
          <p:nvPr/>
        </p:nvSpPr>
        <p:spPr>
          <a:xfrm>
            <a:off x="5501766" y="6444996"/>
            <a:ext cx="351155" cy="336550"/>
          </a:xfrm>
          <a:prstGeom prst="rect">
            <a:avLst/>
          </a:prstGeom>
        </p:spPr>
        <p:txBody>
          <a:bodyPr vert="horz" wrap="square" lIns="0" tIns="0" rIns="0" bIns="0" rtlCol="0">
            <a:spAutoFit/>
          </a:bodyPr>
          <a:lstStyle/>
          <a:p>
            <a:pPr marL="12700">
              <a:lnSpc>
                <a:spcPct val="100000"/>
              </a:lnSpc>
            </a:pPr>
            <a:r>
              <a:rPr sz="1950" spc="15" dirty="0">
                <a:latin typeface="Times New Roman" panose="02020603050405020304"/>
                <a:cs typeface="Times New Roman" panose="02020603050405020304"/>
              </a:rPr>
              <a:t>2 </a:t>
            </a:r>
            <a:r>
              <a:rPr sz="1950" spc="-170" dirty="0">
                <a:latin typeface="Times New Roman" panose="02020603050405020304"/>
                <a:cs typeface="Times New Roman" panose="02020603050405020304"/>
              </a:rPr>
              <a:t> </a:t>
            </a:r>
            <a:r>
              <a:rPr sz="2925" spc="15" baseline="-7000" dirty="0">
                <a:latin typeface="Symbol" panose="05050102010706020507"/>
                <a:cs typeface="Symbol" panose="05050102010706020507"/>
              </a:rPr>
              <a:t></a:t>
            </a:r>
            <a:endParaRPr sz="2925" baseline="-7000">
              <a:latin typeface="Symbol" panose="05050102010706020507"/>
              <a:cs typeface="Symbol" panose="05050102010706020507"/>
            </a:endParaRPr>
          </a:p>
        </p:txBody>
      </p:sp>
      <p:sp>
        <p:nvSpPr>
          <p:cNvPr id="20" name="object 20"/>
          <p:cNvSpPr txBox="1"/>
          <p:nvPr/>
        </p:nvSpPr>
        <p:spPr>
          <a:xfrm>
            <a:off x="4855578" y="6036627"/>
            <a:ext cx="215265" cy="377190"/>
          </a:xfrm>
          <a:prstGeom prst="rect">
            <a:avLst/>
          </a:prstGeom>
        </p:spPr>
        <p:txBody>
          <a:bodyPr vert="horz" wrap="square" lIns="0" tIns="0" rIns="0" bIns="0" rtlCol="0">
            <a:spAutoFit/>
          </a:bodyPr>
          <a:lstStyle/>
          <a:p>
            <a:pPr marL="12700">
              <a:lnSpc>
                <a:spcPct val="100000"/>
              </a:lnSpc>
            </a:pPr>
            <a:r>
              <a:rPr sz="1950" spc="-20" dirty="0">
                <a:latin typeface="Symbol" panose="05050102010706020507"/>
                <a:cs typeface="Symbol" panose="05050102010706020507"/>
              </a:rPr>
              <a:t></a:t>
            </a:r>
            <a:r>
              <a:rPr sz="2925" spc="15" baseline="-16000" dirty="0">
                <a:latin typeface="Symbol" panose="05050102010706020507"/>
                <a:cs typeface="Symbol" panose="05050102010706020507"/>
              </a:rPr>
              <a:t></a:t>
            </a:r>
            <a:endParaRPr sz="2925" baseline="-16000">
              <a:latin typeface="Symbol" panose="05050102010706020507"/>
              <a:cs typeface="Symbol" panose="05050102010706020507"/>
            </a:endParaRPr>
          </a:p>
        </p:txBody>
      </p:sp>
      <p:sp>
        <p:nvSpPr>
          <p:cNvPr id="21" name="object 21"/>
          <p:cNvSpPr txBox="1"/>
          <p:nvPr/>
        </p:nvSpPr>
        <p:spPr>
          <a:xfrm>
            <a:off x="6635622" y="6039091"/>
            <a:ext cx="669290" cy="375285"/>
          </a:xfrm>
          <a:prstGeom prst="rect">
            <a:avLst/>
          </a:prstGeom>
        </p:spPr>
        <p:txBody>
          <a:bodyPr vert="horz" wrap="square" lIns="0" tIns="0" rIns="0" bIns="0" rtlCol="0">
            <a:spAutoFit/>
          </a:bodyPr>
          <a:lstStyle/>
          <a:p>
            <a:pPr marL="109220" algn="ctr">
              <a:lnSpc>
                <a:spcPts val="460"/>
              </a:lnSpc>
            </a:pP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a:p>
            <a:pPr algn="ctr">
              <a:lnSpc>
                <a:spcPts val="1420"/>
              </a:lnSpc>
            </a:pPr>
            <a:r>
              <a:rPr sz="2925" i="1" spc="30" baseline="-24000" dirty="0">
                <a:latin typeface="Times New Roman" panose="02020603050405020304"/>
                <a:cs typeface="Times New Roman" panose="02020603050405020304"/>
              </a:rPr>
              <a:t>N</a:t>
            </a:r>
            <a:r>
              <a:rPr sz="2925" i="1" spc="44" baseline="-24000" dirty="0">
                <a:latin typeface="Times New Roman" panose="02020603050405020304"/>
                <a:cs typeface="Times New Roman" panose="02020603050405020304"/>
              </a:rPr>
              <a:t> </a:t>
            </a:r>
            <a:r>
              <a:rPr sz="2925" spc="15" baseline="-28000" dirty="0">
                <a:latin typeface="Symbol" panose="05050102010706020507"/>
                <a:cs typeface="Symbol" panose="05050102010706020507"/>
              </a:rPr>
              <a:t></a:t>
            </a:r>
            <a:r>
              <a:rPr sz="2925" baseline="-28000" dirty="0">
                <a:latin typeface="Times New Roman" panose="02020603050405020304"/>
                <a:cs typeface="Times New Roman" panose="02020603050405020304"/>
              </a:rPr>
              <a:t> </a:t>
            </a:r>
            <a:r>
              <a:rPr sz="2925" spc="-127" baseline="-28000" dirty="0">
                <a:latin typeface="Times New Roman" panose="02020603050405020304"/>
                <a:cs typeface="Times New Roman" panose="02020603050405020304"/>
              </a:rPr>
              <a:t> </a:t>
            </a:r>
            <a:r>
              <a:rPr sz="2925" spc="15" baseline="-13000" dirty="0">
                <a:latin typeface="Symbol" panose="05050102010706020507"/>
                <a:cs typeface="Symbol" panose="05050102010706020507"/>
              </a:rPr>
              <a:t></a:t>
            </a:r>
            <a:r>
              <a:rPr sz="2925" spc="-390" baseline="-13000" dirty="0">
                <a:latin typeface="Times New Roman" panose="02020603050405020304"/>
                <a:cs typeface="Times New Roman" panose="02020603050405020304"/>
              </a:rPr>
              <a:t> </a:t>
            </a: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p:txBody>
      </p:sp>
      <p:sp>
        <p:nvSpPr>
          <p:cNvPr id="22" name="object 22"/>
          <p:cNvSpPr txBox="1"/>
          <p:nvPr/>
        </p:nvSpPr>
        <p:spPr>
          <a:xfrm>
            <a:off x="5975730" y="6248412"/>
            <a:ext cx="612775" cy="532765"/>
          </a:xfrm>
          <a:prstGeom prst="rect">
            <a:avLst/>
          </a:prstGeom>
        </p:spPr>
        <p:txBody>
          <a:bodyPr vert="horz" wrap="square" lIns="0" tIns="0" rIns="0" bIns="0" rtlCol="0">
            <a:spAutoFit/>
          </a:bodyPr>
          <a:lstStyle/>
          <a:p>
            <a:pPr marL="12700">
              <a:lnSpc>
                <a:spcPts val="2065"/>
              </a:lnSpc>
            </a:pPr>
            <a:r>
              <a:rPr sz="1950" spc="15" dirty="0">
                <a:latin typeface="Symbol" panose="05050102010706020507"/>
                <a:cs typeface="Symbol" panose="05050102010706020507"/>
              </a:rPr>
              <a:t></a:t>
            </a:r>
            <a:r>
              <a:rPr sz="1950" spc="-210" dirty="0">
                <a:latin typeface="Times New Roman" panose="02020603050405020304"/>
                <a:cs typeface="Times New Roman" panose="02020603050405020304"/>
              </a:rPr>
              <a:t> </a:t>
            </a:r>
            <a:r>
              <a:rPr sz="2925" spc="15" baseline="-4000" dirty="0">
                <a:latin typeface="Symbol" panose="05050102010706020507"/>
                <a:cs typeface="Symbol" panose="05050102010706020507"/>
              </a:rPr>
              <a:t></a:t>
            </a:r>
            <a:r>
              <a:rPr sz="2925" spc="-457" baseline="-4000" dirty="0">
                <a:latin typeface="Times New Roman" panose="02020603050405020304"/>
                <a:cs typeface="Times New Roman" panose="02020603050405020304"/>
              </a:rPr>
              <a:t> </a:t>
            </a:r>
            <a:r>
              <a:rPr sz="1950" i="1" spc="15" dirty="0">
                <a:latin typeface="Times New Roman" panose="02020603050405020304"/>
                <a:cs typeface="Times New Roman" panose="02020603050405020304"/>
              </a:rPr>
              <a:t>v</a:t>
            </a:r>
            <a:r>
              <a:rPr sz="1950" i="1" spc="-155" dirty="0">
                <a:latin typeface="Times New Roman" panose="02020603050405020304"/>
                <a:cs typeface="Times New Roman" panose="02020603050405020304"/>
              </a:rPr>
              <a:t> </a:t>
            </a:r>
            <a:r>
              <a:rPr sz="1950" spc="15" dirty="0">
                <a:latin typeface="Symbol" panose="05050102010706020507"/>
                <a:cs typeface="Symbol" panose="05050102010706020507"/>
              </a:rPr>
              <a:t></a:t>
            </a:r>
            <a:endParaRPr sz="1950">
              <a:latin typeface="Symbol" panose="05050102010706020507"/>
              <a:cs typeface="Symbol" panose="05050102010706020507"/>
            </a:endParaRPr>
          </a:p>
          <a:p>
            <a:pPr marL="186055">
              <a:lnSpc>
                <a:spcPts val="2065"/>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23" name="object 23"/>
          <p:cNvSpPr txBox="1"/>
          <p:nvPr/>
        </p:nvSpPr>
        <p:spPr>
          <a:xfrm>
            <a:off x="5442356" y="6039091"/>
            <a:ext cx="493395" cy="374650"/>
          </a:xfrm>
          <a:prstGeom prst="rect">
            <a:avLst/>
          </a:prstGeom>
        </p:spPr>
        <p:txBody>
          <a:bodyPr vert="horz" wrap="square" lIns="0" tIns="0" rIns="0" bIns="0" rtlCol="0">
            <a:spAutoFit/>
          </a:bodyPr>
          <a:lstStyle/>
          <a:p>
            <a:pPr marR="5080" algn="r">
              <a:lnSpc>
                <a:spcPts val="885"/>
              </a:lnSpc>
            </a:pP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a:p>
            <a:pPr marL="12700">
              <a:lnSpc>
                <a:spcPts val="1845"/>
              </a:lnSpc>
            </a:pPr>
            <a:r>
              <a:rPr sz="1950" i="1" spc="25" dirty="0">
                <a:latin typeface="Times New Roman" panose="02020603050405020304"/>
                <a:cs typeface="Times New Roman" panose="02020603050405020304"/>
              </a:rPr>
              <a:t>M</a:t>
            </a:r>
            <a:r>
              <a:rPr sz="1950" i="1" spc="125" dirty="0">
                <a:latin typeface="Times New Roman" panose="02020603050405020304"/>
                <a:cs typeface="Times New Roman" panose="02020603050405020304"/>
              </a:rPr>
              <a:t> </a:t>
            </a:r>
            <a:r>
              <a:rPr sz="2925" spc="15" baseline="-4000" dirty="0">
                <a:latin typeface="Symbol" panose="05050102010706020507"/>
                <a:cs typeface="Symbol" panose="05050102010706020507"/>
              </a:rPr>
              <a:t></a:t>
            </a:r>
            <a:endParaRPr sz="2925" baseline="-4000">
              <a:latin typeface="Symbol" panose="05050102010706020507"/>
              <a:cs typeface="Symbol" panose="05050102010706020507"/>
            </a:endParaRPr>
          </a:p>
        </p:txBody>
      </p:sp>
      <p:sp>
        <p:nvSpPr>
          <p:cNvPr id="24" name="object 24"/>
          <p:cNvSpPr txBox="1"/>
          <p:nvPr/>
        </p:nvSpPr>
        <p:spPr>
          <a:xfrm>
            <a:off x="3938943" y="6165812"/>
            <a:ext cx="1464310" cy="687070"/>
          </a:xfrm>
          <a:prstGeom prst="rect">
            <a:avLst/>
          </a:prstGeom>
        </p:spPr>
        <p:txBody>
          <a:bodyPr vert="horz" wrap="square" lIns="0" tIns="0" rIns="0" bIns="0" rtlCol="0">
            <a:spAutoFit/>
          </a:bodyPr>
          <a:lstStyle/>
          <a:p>
            <a:pPr marL="12700">
              <a:lnSpc>
                <a:spcPts val="2780"/>
              </a:lnSpc>
            </a:pPr>
            <a:r>
              <a:rPr sz="1950" i="1" spc="50" dirty="0">
                <a:latin typeface="Times New Roman" panose="02020603050405020304"/>
                <a:cs typeface="Times New Roman" panose="02020603050405020304"/>
              </a:rPr>
              <a:t>D</a:t>
            </a:r>
            <a:r>
              <a:rPr sz="2600" spc="-325" dirty="0">
                <a:latin typeface="Symbol" panose="05050102010706020507"/>
                <a:cs typeface="Symbol" panose="05050102010706020507"/>
              </a:rPr>
              <a:t></a:t>
            </a:r>
            <a:r>
              <a:rPr sz="1950" i="1" spc="55" dirty="0">
                <a:latin typeface="Times New Roman" panose="02020603050405020304"/>
                <a:cs typeface="Times New Roman" panose="02020603050405020304"/>
              </a:rPr>
              <a:t>u</a:t>
            </a:r>
            <a:r>
              <a:rPr sz="1950" spc="5" dirty="0">
                <a:latin typeface="Times New Roman" panose="02020603050405020304"/>
                <a:cs typeface="Times New Roman" panose="02020603050405020304"/>
              </a:rPr>
              <a:t>,</a:t>
            </a:r>
            <a:r>
              <a:rPr sz="1950" spc="-285" dirty="0">
                <a:latin typeface="Times New Roman" panose="02020603050405020304"/>
                <a:cs typeface="Times New Roman" panose="02020603050405020304"/>
              </a:rPr>
              <a:t> </a:t>
            </a:r>
            <a:r>
              <a:rPr sz="1950" i="1" spc="105" dirty="0">
                <a:latin typeface="Times New Roman" panose="02020603050405020304"/>
                <a:cs typeface="Times New Roman" panose="02020603050405020304"/>
              </a:rPr>
              <a:t>v</a:t>
            </a:r>
            <a:r>
              <a:rPr sz="2600" spc="-229" dirty="0">
                <a:latin typeface="Symbol" panose="05050102010706020507"/>
                <a:cs typeface="Symbol" panose="05050102010706020507"/>
              </a:rPr>
              <a:t></a:t>
            </a:r>
            <a:r>
              <a:rPr sz="2600" spc="-355" dirty="0">
                <a:latin typeface="Times New Roman" panose="02020603050405020304"/>
                <a:cs typeface="Times New Roman" panose="02020603050405020304"/>
              </a:rPr>
              <a:t> </a:t>
            </a:r>
            <a:r>
              <a:rPr sz="1950" spc="15" dirty="0">
                <a:latin typeface="Symbol" panose="05050102010706020507"/>
                <a:cs typeface="Symbol" panose="05050102010706020507"/>
              </a:rPr>
              <a:t></a:t>
            </a:r>
            <a:r>
              <a:rPr sz="1950" spc="-25" dirty="0">
                <a:latin typeface="Times New Roman" panose="02020603050405020304"/>
                <a:cs typeface="Times New Roman" panose="02020603050405020304"/>
              </a:rPr>
              <a:t> </a:t>
            </a:r>
            <a:r>
              <a:rPr sz="2925" spc="-30" baseline="-7000" dirty="0">
                <a:latin typeface="Symbol" panose="05050102010706020507"/>
                <a:cs typeface="Symbol" panose="05050102010706020507"/>
              </a:rPr>
              <a:t></a:t>
            </a:r>
            <a:r>
              <a:rPr sz="2925" spc="247" baseline="-4000" dirty="0">
                <a:latin typeface="Symbol" panose="05050102010706020507"/>
                <a:cs typeface="Symbol" panose="05050102010706020507"/>
              </a:rPr>
              <a:t></a:t>
            </a:r>
            <a:r>
              <a:rPr sz="1950" i="1" spc="15" dirty="0">
                <a:latin typeface="Times New Roman" panose="02020603050405020304"/>
                <a:cs typeface="Times New Roman" panose="02020603050405020304"/>
              </a:rPr>
              <a:t>u</a:t>
            </a:r>
            <a:r>
              <a:rPr sz="1950" i="1" spc="-114" dirty="0">
                <a:latin typeface="Times New Roman" panose="02020603050405020304"/>
                <a:cs typeface="Times New Roman" panose="02020603050405020304"/>
              </a:rPr>
              <a:t> </a:t>
            </a:r>
            <a:r>
              <a:rPr sz="1950" spc="15" dirty="0">
                <a:latin typeface="Symbol" panose="05050102010706020507"/>
                <a:cs typeface="Symbol" panose="05050102010706020507"/>
              </a:rPr>
              <a:t></a:t>
            </a:r>
            <a:endParaRPr sz="1950">
              <a:latin typeface="Symbol" panose="05050102010706020507"/>
              <a:cs typeface="Symbol" panose="05050102010706020507"/>
            </a:endParaRPr>
          </a:p>
          <a:p>
            <a:pPr marL="929005">
              <a:lnSpc>
                <a:spcPts val="2000"/>
              </a:lnSpc>
            </a:pPr>
            <a:r>
              <a:rPr sz="2925" spc="-1132" baseline="-6000" dirty="0">
                <a:latin typeface="Symbol" panose="05050102010706020507"/>
                <a:cs typeface="Symbol" panose="05050102010706020507"/>
              </a:rPr>
              <a:t></a:t>
            </a:r>
            <a:r>
              <a:rPr sz="2925" spc="-30" baseline="-16000" dirty="0">
                <a:latin typeface="Symbol" panose="05050102010706020507"/>
                <a:cs typeface="Symbol" panose="05050102010706020507"/>
              </a:rPr>
              <a:t></a:t>
            </a: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820164"/>
            <a:ext cx="32804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理想低通滤波器</a:t>
            </a:r>
            <a:endParaRPr sz="3200">
              <a:latin typeface="新宋体" panose="02010609030101010101" charset="-122"/>
              <a:cs typeface="新宋体" panose="02010609030101010101" charset="-122"/>
            </a:endParaRPr>
          </a:p>
        </p:txBody>
      </p:sp>
      <p:sp>
        <p:nvSpPr>
          <p:cNvPr id="7" name="object 7"/>
          <p:cNvSpPr/>
          <p:nvPr/>
        </p:nvSpPr>
        <p:spPr>
          <a:xfrm>
            <a:off x="2187587" y="2759201"/>
            <a:ext cx="6316979" cy="267462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969897" y="5747766"/>
            <a:ext cx="7289800" cy="725805"/>
          </a:xfrm>
          <a:prstGeom prst="rect">
            <a:avLst/>
          </a:prstGeom>
        </p:spPr>
        <p:txBody>
          <a:bodyPr vert="horz" wrap="square" lIns="0" tIns="0" rIns="0" bIns="0" rtlCol="0">
            <a:spAutoFit/>
          </a:bodyPr>
          <a:lstStyle/>
          <a:p>
            <a:pPr marL="12700" marR="5080">
              <a:lnSpc>
                <a:spcPct val="100000"/>
              </a:lnSpc>
            </a:pPr>
            <a:r>
              <a:rPr sz="2400" dirty="0">
                <a:latin typeface="新宋体" panose="02010609030101010101" charset="-122"/>
                <a:cs typeface="新宋体" panose="02010609030101010101" charset="-122"/>
              </a:rPr>
              <a:t>说明：在半径为D</a:t>
            </a:r>
            <a:r>
              <a:rPr sz="2400" spc="-7" baseline="-21000" dirty="0">
                <a:latin typeface="新宋体" panose="02010609030101010101" charset="-122"/>
                <a:cs typeface="新宋体" panose="02010609030101010101" charset="-122"/>
              </a:rPr>
              <a:t>0</a:t>
            </a:r>
            <a:r>
              <a:rPr sz="2400" dirty="0">
                <a:latin typeface="新宋体" panose="02010609030101010101" charset="-122"/>
                <a:cs typeface="新宋体" panose="02010609030101010101" charset="-122"/>
              </a:rPr>
              <a:t>的圆内，所有频率没有衰减地通过滤 波器，而在此半径的圆之外的所有频率完全被衰减掉</a:t>
            </a:r>
            <a:endParaRPr sz="2400">
              <a:latin typeface="新宋体" panose="02010609030101010101" charset="-122"/>
              <a:cs typeface="新宋体" panose="02010609030101010101" charset="-122"/>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28689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频率域图像增强</a:t>
            </a:r>
            <a:endParaRPr sz="3200">
              <a:latin typeface="新宋体" panose="02010609030101010101" charset="-122"/>
              <a:cs typeface="新宋体" panose="02010609030101010101" charset="-122"/>
            </a:endParaRPr>
          </a:p>
        </p:txBody>
      </p:sp>
      <p:sp>
        <p:nvSpPr>
          <p:cNvPr id="6" name="object 6"/>
          <p:cNvSpPr txBox="1"/>
          <p:nvPr/>
        </p:nvSpPr>
        <p:spPr>
          <a:xfrm>
            <a:off x="4889119" y="3086608"/>
            <a:ext cx="885190" cy="294005"/>
          </a:xfrm>
          <a:prstGeom prst="rect">
            <a:avLst/>
          </a:prstGeom>
        </p:spPr>
        <p:txBody>
          <a:bodyPr vert="horz" wrap="square" lIns="0" tIns="0" rIns="0" bIns="0" rtlCol="0">
            <a:spAutoFit/>
          </a:bodyPr>
          <a:lstStyle/>
          <a:p>
            <a:pPr marL="12700">
              <a:lnSpc>
                <a:spcPct val="100000"/>
              </a:lnSpc>
            </a:pPr>
            <a:r>
              <a:rPr sz="1850" i="1" spc="10" dirty="0">
                <a:latin typeface="Times New Roman" panose="02020603050405020304"/>
                <a:cs typeface="Times New Roman" panose="02020603050405020304"/>
              </a:rPr>
              <a:t>M</a:t>
            </a:r>
            <a:r>
              <a:rPr sz="1850" i="1" spc="-280" dirty="0">
                <a:latin typeface="Times New Roman" panose="02020603050405020304"/>
                <a:cs typeface="Times New Roman" panose="02020603050405020304"/>
              </a:rPr>
              <a:t> </a:t>
            </a:r>
            <a:r>
              <a:rPr sz="1850" spc="-195" dirty="0">
                <a:latin typeface="Symbol" panose="05050102010706020507"/>
                <a:cs typeface="Symbol" panose="05050102010706020507"/>
              </a:rPr>
              <a:t></a:t>
            </a:r>
            <a:r>
              <a:rPr sz="1850" spc="125" dirty="0">
                <a:latin typeface="Times New Roman" panose="02020603050405020304"/>
                <a:cs typeface="Times New Roman" panose="02020603050405020304"/>
              </a:rPr>
              <a:t>1</a:t>
            </a:r>
            <a:r>
              <a:rPr sz="1850" i="1" spc="140" dirty="0">
                <a:latin typeface="Times New Roman" panose="02020603050405020304"/>
                <a:cs typeface="Times New Roman" panose="02020603050405020304"/>
              </a:rPr>
              <a:t>N</a:t>
            </a:r>
            <a:r>
              <a:rPr sz="1850" spc="-195" dirty="0">
                <a:latin typeface="Symbol" panose="05050102010706020507"/>
                <a:cs typeface="Symbol" panose="05050102010706020507"/>
              </a:rPr>
              <a:t></a:t>
            </a:r>
            <a:r>
              <a:rPr sz="1850" spc="5" dirty="0">
                <a:latin typeface="Times New Roman" panose="02020603050405020304"/>
                <a:cs typeface="Times New Roman" panose="02020603050405020304"/>
              </a:rPr>
              <a:t>1</a:t>
            </a:r>
            <a:endParaRPr sz="1850">
              <a:latin typeface="Times New Roman" panose="02020603050405020304"/>
              <a:cs typeface="Times New Roman" panose="02020603050405020304"/>
            </a:endParaRPr>
          </a:p>
        </p:txBody>
      </p:sp>
      <p:sp>
        <p:nvSpPr>
          <p:cNvPr id="7" name="object 7"/>
          <p:cNvSpPr/>
          <p:nvPr/>
        </p:nvSpPr>
        <p:spPr>
          <a:xfrm>
            <a:off x="5378058" y="4357913"/>
            <a:ext cx="0" cy="418465"/>
          </a:xfrm>
          <a:custGeom>
            <a:avLst/>
            <a:gdLst/>
            <a:ahLst/>
            <a:cxnLst/>
            <a:rect l="l" t="t" r="r" b="b"/>
            <a:pathLst>
              <a:path h="418464">
                <a:moveTo>
                  <a:pt x="0" y="0"/>
                </a:moveTo>
                <a:lnTo>
                  <a:pt x="0" y="418339"/>
                </a:lnTo>
              </a:path>
            </a:pathLst>
          </a:custGeom>
          <a:ln w="13762">
            <a:solidFill>
              <a:srgbClr val="000000"/>
            </a:solidFill>
          </a:ln>
        </p:spPr>
        <p:txBody>
          <a:bodyPr wrap="square" lIns="0" tIns="0" rIns="0" bIns="0" rtlCol="0"/>
          <a:lstStyle/>
          <a:p>
            <a:endParaRPr/>
          </a:p>
        </p:txBody>
      </p:sp>
      <p:sp>
        <p:nvSpPr>
          <p:cNvPr id="8" name="object 8"/>
          <p:cNvSpPr/>
          <p:nvPr/>
        </p:nvSpPr>
        <p:spPr>
          <a:xfrm>
            <a:off x="6317599" y="4357913"/>
            <a:ext cx="0" cy="418465"/>
          </a:xfrm>
          <a:custGeom>
            <a:avLst/>
            <a:gdLst/>
            <a:ahLst/>
            <a:cxnLst/>
            <a:rect l="l" t="t" r="r" b="b"/>
            <a:pathLst>
              <a:path h="418464">
                <a:moveTo>
                  <a:pt x="0" y="0"/>
                </a:moveTo>
                <a:lnTo>
                  <a:pt x="0" y="418339"/>
                </a:lnTo>
              </a:path>
            </a:pathLst>
          </a:custGeom>
          <a:ln w="13762">
            <a:solidFill>
              <a:srgbClr val="000000"/>
            </a:solidFill>
          </a:ln>
        </p:spPr>
        <p:txBody>
          <a:bodyPr wrap="square" lIns="0" tIns="0" rIns="0" bIns="0" rtlCol="0"/>
          <a:lstStyle/>
          <a:p>
            <a:endParaRPr/>
          </a:p>
        </p:txBody>
      </p:sp>
      <p:sp>
        <p:nvSpPr>
          <p:cNvPr id="9" name="object 9"/>
          <p:cNvSpPr txBox="1"/>
          <p:nvPr/>
        </p:nvSpPr>
        <p:spPr>
          <a:xfrm>
            <a:off x="1610245" y="1820164"/>
            <a:ext cx="7446009" cy="292735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理想低通滤波器</a:t>
            </a:r>
            <a:endParaRPr sz="3200">
              <a:latin typeface="新宋体" panose="02010609030101010101" charset="-122"/>
              <a:cs typeface="新宋体" panose="02010609030101010101" charset="-122"/>
            </a:endParaRPr>
          </a:p>
          <a:p>
            <a:pPr marL="469265">
              <a:lnSpc>
                <a:spcPct val="100000"/>
              </a:lnSpc>
              <a:spcBef>
                <a:spcPts val="232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总图像功率值P</a:t>
            </a:r>
            <a:r>
              <a:rPr sz="2850" baseline="-20000" dirty="0">
                <a:latin typeface="新宋体" panose="02010609030101010101" charset="-122"/>
                <a:cs typeface="新宋体" panose="02010609030101010101" charset="-122"/>
              </a:rPr>
              <a:t>T</a:t>
            </a:r>
            <a:endParaRPr sz="2850" baseline="-20000">
              <a:latin typeface="新宋体" panose="02010609030101010101" charset="-122"/>
              <a:cs typeface="新宋体" panose="02010609030101010101" charset="-122"/>
            </a:endParaRPr>
          </a:p>
          <a:p>
            <a:pPr marL="2578735">
              <a:lnSpc>
                <a:spcPct val="100000"/>
              </a:lnSpc>
              <a:spcBef>
                <a:spcPts val="745"/>
              </a:spcBef>
              <a:tabLst>
                <a:tab pos="3001645" algn="l"/>
              </a:tabLst>
            </a:pPr>
            <a:r>
              <a:rPr sz="3200" i="1" spc="-725" dirty="0">
                <a:latin typeface="Times New Roman" panose="02020603050405020304"/>
                <a:cs typeface="Times New Roman" panose="02020603050405020304"/>
              </a:rPr>
              <a:t>P</a:t>
            </a:r>
            <a:r>
              <a:rPr sz="2775" i="1" spc="7" baseline="-24000" dirty="0">
                <a:latin typeface="Times New Roman" panose="02020603050405020304"/>
                <a:cs typeface="Times New Roman" panose="02020603050405020304"/>
              </a:rPr>
              <a:t>T</a:t>
            </a:r>
            <a:r>
              <a:rPr sz="2775" i="1" baseline="-24000" dirty="0">
                <a:latin typeface="Times New Roman" panose="02020603050405020304"/>
                <a:cs typeface="Times New Roman" panose="02020603050405020304"/>
              </a:rPr>
              <a:t>	</a:t>
            </a:r>
            <a:r>
              <a:rPr sz="3200" dirty="0">
                <a:latin typeface="Symbol" panose="05050102010706020507"/>
                <a:cs typeface="Symbol" panose="05050102010706020507"/>
              </a:rPr>
              <a:t></a:t>
            </a:r>
            <a:r>
              <a:rPr sz="3200" spc="-190" dirty="0">
                <a:latin typeface="Times New Roman" panose="02020603050405020304"/>
                <a:cs typeface="Times New Roman" panose="02020603050405020304"/>
              </a:rPr>
              <a:t> </a:t>
            </a:r>
            <a:r>
              <a:rPr sz="7200" spc="-7" baseline="-9000" dirty="0">
                <a:latin typeface="Symbol" panose="05050102010706020507"/>
                <a:cs typeface="Symbol" panose="05050102010706020507"/>
              </a:rPr>
              <a:t></a:t>
            </a:r>
            <a:r>
              <a:rPr sz="7200" spc="150" baseline="-9000" dirty="0">
                <a:latin typeface="Symbol" panose="05050102010706020507"/>
                <a:cs typeface="Symbol" panose="05050102010706020507"/>
              </a:rPr>
              <a:t></a:t>
            </a:r>
            <a:r>
              <a:rPr sz="3200" i="1" spc="-135" dirty="0">
                <a:latin typeface="Times New Roman" panose="02020603050405020304"/>
                <a:cs typeface="Times New Roman" panose="02020603050405020304"/>
              </a:rPr>
              <a:t>P</a:t>
            </a:r>
            <a:r>
              <a:rPr sz="4200" spc="-600" dirty="0">
                <a:latin typeface="Symbol" panose="05050102010706020507"/>
                <a:cs typeface="Symbol" panose="05050102010706020507"/>
              </a:rPr>
              <a:t></a:t>
            </a:r>
            <a:r>
              <a:rPr sz="3200" i="1" spc="-85" dirty="0">
                <a:latin typeface="Times New Roman" panose="02020603050405020304"/>
                <a:cs typeface="Times New Roman" panose="02020603050405020304"/>
              </a:rPr>
              <a:t>u</a:t>
            </a:r>
            <a:r>
              <a:rPr sz="3200" spc="229" dirty="0">
                <a:latin typeface="Times New Roman" panose="02020603050405020304"/>
                <a:cs typeface="Times New Roman" panose="02020603050405020304"/>
              </a:rPr>
              <a:t>,</a:t>
            </a:r>
            <a:r>
              <a:rPr sz="3200" i="1" spc="5" dirty="0">
                <a:latin typeface="Times New Roman" panose="02020603050405020304"/>
                <a:cs typeface="Times New Roman" panose="02020603050405020304"/>
              </a:rPr>
              <a:t>v</a:t>
            </a:r>
            <a:r>
              <a:rPr sz="4200" spc="-465" dirty="0">
                <a:latin typeface="Symbol" panose="05050102010706020507"/>
                <a:cs typeface="Symbol" panose="05050102010706020507"/>
              </a:rPr>
              <a:t></a:t>
            </a:r>
            <a:endParaRPr sz="4200">
              <a:latin typeface="Symbol" panose="05050102010706020507"/>
              <a:cs typeface="Symbol" panose="05050102010706020507"/>
            </a:endParaRPr>
          </a:p>
          <a:p>
            <a:pPr marR="8890" algn="ctr">
              <a:lnSpc>
                <a:spcPct val="100000"/>
              </a:lnSpc>
              <a:spcBef>
                <a:spcPts val="250"/>
              </a:spcBef>
            </a:pPr>
            <a:r>
              <a:rPr sz="1850" i="1" spc="60" dirty="0">
                <a:latin typeface="Times New Roman" panose="02020603050405020304"/>
                <a:cs typeface="Times New Roman" panose="02020603050405020304"/>
              </a:rPr>
              <a:t>u</a:t>
            </a:r>
            <a:r>
              <a:rPr sz="1850" spc="-40" dirty="0">
                <a:latin typeface="Symbol" panose="05050102010706020507"/>
                <a:cs typeface="Symbol" panose="05050102010706020507"/>
              </a:rPr>
              <a:t></a:t>
            </a:r>
            <a:r>
              <a:rPr sz="1850" spc="5" dirty="0">
                <a:latin typeface="Times New Roman" panose="02020603050405020304"/>
                <a:cs typeface="Times New Roman" panose="02020603050405020304"/>
              </a:rPr>
              <a:t>0</a:t>
            </a:r>
            <a:r>
              <a:rPr sz="1850" spc="130" dirty="0">
                <a:latin typeface="Times New Roman" panose="02020603050405020304"/>
                <a:cs typeface="Times New Roman" panose="02020603050405020304"/>
              </a:rPr>
              <a:t> </a:t>
            </a:r>
            <a:r>
              <a:rPr sz="1850" i="1" spc="25" dirty="0">
                <a:latin typeface="Times New Roman" panose="02020603050405020304"/>
                <a:cs typeface="Times New Roman" panose="02020603050405020304"/>
              </a:rPr>
              <a:t>v</a:t>
            </a:r>
            <a:r>
              <a:rPr sz="1850" spc="-40" dirty="0">
                <a:latin typeface="Symbol" panose="05050102010706020507"/>
                <a:cs typeface="Symbol" panose="05050102010706020507"/>
              </a:rPr>
              <a:t></a:t>
            </a:r>
            <a:r>
              <a:rPr sz="1850" spc="5" dirty="0">
                <a:latin typeface="Times New Roman" panose="02020603050405020304"/>
                <a:cs typeface="Times New Roman" panose="02020603050405020304"/>
              </a:rPr>
              <a:t>0</a:t>
            </a:r>
            <a:endParaRPr sz="1850">
              <a:latin typeface="Times New Roman" panose="02020603050405020304"/>
              <a:cs typeface="Times New Roman" panose="02020603050405020304"/>
            </a:endParaRPr>
          </a:p>
          <a:p>
            <a:pPr marL="2573020">
              <a:lnSpc>
                <a:spcPct val="100000"/>
              </a:lnSpc>
              <a:spcBef>
                <a:spcPts val="210"/>
              </a:spcBef>
            </a:pPr>
            <a:r>
              <a:rPr sz="2750" i="1" spc="-15" dirty="0">
                <a:latin typeface="Times New Roman" panose="02020603050405020304"/>
                <a:cs typeface="Times New Roman" panose="02020603050405020304"/>
              </a:rPr>
              <a:t>P</a:t>
            </a:r>
            <a:r>
              <a:rPr sz="3600" spc="-470" dirty="0">
                <a:latin typeface="Symbol" panose="05050102010706020507"/>
                <a:cs typeface="Symbol" panose="05050102010706020507"/>
              </a:rPr>
              <a:t></a:t>
            </a:r>
            <a:r>
              <a:rPr sz="2750" i="1" spc="10" dirty="0">
                <a:latin typeface="Times New Roman" panose="02020603050405020304"/>
                <a:cs typeface="Times New Roman" panose="02020603050405020304"/>
              </a:rPr>
              <a:t>u</a:t>
            </a:r>
            <a:r>
              <a:rPr sz="2750" dirty="0">
                <a:latin typeface="Times New Roman" panose="02020603050405020304"/>
                <a:cs typeface="Times New Roman" panose="02020603050405020304"/>
              </a:rPr>
              <a:t>,</a:t>
            </a:r>
            <a:r>
              <a:rPr sz="2750" spc="-440" dirty="0">
                <a:latin typeface="Times New Roman" panose="02020603050405020304"/>
                <a:cs typeface="Times New Roman" panose="02020603050405020304"/>
              </a:rPr>
              <a:t> </a:t>
            </a:r>
            <a:r>
              <a:rPr sz="2750" i="1" spc="80" dirty="0">
                <a:latin typeface="Times New Roman" panose="02020603050405020304"/>
                <a:cs typeface="Times New Roman" panose="02020603050405020304"/>
              </a:rPr>
              <a:t>v</a:t>
            </a:r>
            <a:r>
              <a:rPr sz="3600" spc="-345" dirty="0">
                <a:latin typeface="Symbol" panose="05050102010706020507"/>
                <a:cs typeface="Symbol" panose="05050102010706020507"/>
              </a:rPr>
              <a:t></a:t>
            </a:r>
            <a:r>
              <a:rPr sz="3600" spc="-505" dirty="0">
                <a:latin typeface="Times New Roman" panose="02020603050405020304"/>
                <a:cs typeface="Times New Roman" panose="02020603050405020304"/>
              </a:rPr>
              <a:t> </a:t>
            </a:r>
            <a:r>
              <a:rPr sz="2750" dirty="0">
                <a:latin typeface="Symbol" panose="05050102010706020507"/>
                <a:cs typeface="Symbol" panose="05050102010706020507"/>
              </a:rPr>
              <a:t></a:t>
            </a:r>
            <a:r>
              <a:rPr sz="2750" spc="285" dirty="0">
                <a:latin typeface="Times New Roman" panose="02020603050405020304"/>
                <a:cs typeface="Times New Roman" panose="02020603050405020304"/>
              </a:rPr>
              <a:t> </a:t>
            </a:r>
            <a:r>
              <a:rPr sz="2750" i="1" spc="185" dirty="0">
                <a:latin typeface="Times New Roman" panose="02020603050405020304"/>
                <a:cs typeface="Times New Roman" panose="02020603050405020304"/>
              </a:rPr>
              <a:t>F</a:t>
            </a:r>
            <a:r>
              <a:rPr sz="3600" spc="-465" dirty="0">
                <a:latin typeface="Symbol" panose="05050102010706020507"/>
                <a:cs typeface="Symbol" panose="05050102010706020507"/>
              </a:rPr>
              <a:t></a:t>
            </a:r>
            <a:r>
              <a:rPr sz="2750" i="1" spc="10" dirty="0">
                <a:latin typeface="Times New Roman" panose="02020603050405020304"/>
                <a:cs typeface="Times New Roman" panose="02020603050405020304"/>
              </a:rPr>
              <a:t>u</a:t>
            </a:r>
            <a:r>
              <a:rPr sz="2750" dirty="0">
                <a:latin typeface="Times New Roman" panose="02020603050405020304"/>
                <a:cs typeface="Times New Roman" panose="02020603050405020304"/>
              </a:rPr>
              <a:t>,</a:t>
            </a:r>
            <a:r>
              <a:rPr sz="2750" spc="-440" dirty="0">
                <a:latin typeface="Times New Roman" panose="02020603050405020304"/>
                <a:cs typeface="Times New Roman" panose="02020603050405020304"/>
              </a:rPr>
              <a:t> </a:t>
            </a:r>
            <a:r>
              <a:rPr sz="2750" i="1" spc="80" dirty="0">
                <a:latin typeface="Times New Roman" panose="02020603050405020304"/>
                <a:cs typeface="Times New Roman" panose="02020603050405020304"/>
              </a:rPr>
              <a:t>v</a:t>
            </a:r>
            <a:r>
              <a:rPr sz="3600" spc="-50" dirty="0">
                <a:latin typeface="Symbol" panose="05050102010706020507"/>
                <a:cs typeface="Symbol" panose="05050102010706020507"/>
              </a:rPr>
              <a:t></a:t>
            </a:r>
            <a:r>
              <a:rPr sz="2400" baseline="57000" dirty="0">
                <a:latin typeface="Times New Roman" panose="02020603050405020304"/>
                <a:cs typeface="Times New Roman" panose="02020603050405020304"/>
              </a:rPr>
              <a:t>2 </a:t>
            </a:r>
            <a:r>
              <a:rPr sz="2400" spc="22" baseline="57000" dirty="0">
                <a:latin typeface="Times New Roman" panose="02020603050405020304"/>
                <a:cs typeface="Times New Roman" panose="02020603050405020304"/>
              </a:rPr>
              <a:t> </a:t>
            </a:r>
            <a:r>
              <a:rPr sz="2750" dirty="0">
                <a:latin typeface="Symbol" panose="05050102010706020507"/>
                <a:cs typeface="Symbol" panose="05050102010706020507"/>
              </a:rPr>
              <a:t></a:t>
            </a:r>
            <a:r>
              <a:rPr sz="2750" spc="-80" dirty="0">
                <a:latin typeface="Times New Roman" panose="02020603050405020304"/>
                <a:cs typeface="Times New Roman" panose="02020603050405020304"/>
              </a:rPr>
              <a:t> </a:t>
            </a:r>
            <a:r>
              <a:rPr sz="2750" i="1" spc="-15" dirty="0">
                <a:latin typeface="Times New Roman" panose="02020603050405020304"/>
                <a:cs typeface="Times New Roman" panose="02020603050405020304"/>
              </a:rPr>
              <a:t>R</a:t>
            </a:r>
            <a:r>
              <a:rPr sz="3600" spc="-470" dirty="0">
                <a:latin typeface="Symbol" panose="05050102010706020507"/>
                <a:cs typeface="Symbol" panose="05050102010706020507"/>
              </a:rPr>
              <a:t></a:t>
            </a:r>
            <a:r>
              <a:rPr sz="2750" i="1" spc="10" dirty="0">
                <a:latin typeface="Times New Roman" panose="02020603050405020304"/>
                <a:cs typeface="Times New Roman" panose="02020603050405020304"/>
              </a:rPr>
              <a:t>u</a:t>
            </a:r>
            <a:r>
              <a:rPr sz="2750" dirty="0">
                <a:latin typeface="Times New Roman" panose="02020603050405020304"/>
                <a:cs typeface="Times New Roman" panose="02020603050405020304"/>
              </a:rPr>
              <a:t>,</a:t>
            </a:r>
            <a:r>
              <a:rPr sz="2750" spc="-440" dirty="0">
                <a:latin typeface="Times New Roman" panose="02020603050405020304"/>
                <a:cs typeface="Times New Roman" panose="02020603050405020304"/>
              </a:rPr>
              <a:t> </a:t>
            </a:r>
            <a:r>
              <a:rPr sz="2750" i="1" spc="85" dirty="0">
                <a:latin typeface="Times New Roman" panose="02020603050405020304"/>
                <a:cs typeface="Times New Roman" panose="02020603050405020304"/>
              </a:rPr>
              <a:t>v</a:t>
            </a:r>
            <a:r>
              <a:rPr sz="3600" spc="-425" dirty="0">
                <a:latin typeface="Symbol" panose="05050102010706020507"/>
                <a:cs typeface="Symbol" panose="05050102010706020507"/>
              </a:rPr>
              <a:t></a:t>
            </a:r>
            <a:r>
              <a:rPr sz="2400" baseline="50000" dirty="0">
                <a:latin typeface="Times New Roman" panose="02020603050405020304"/>
                <a:cs typeface="Times New Roman" panose="02020603050405020304"/>
              </a:rPr>
              <a:t>2 </a:t>
            </a:r>
            <a:r>
              <a:rPr sz="2400" spc="-217" baseline="50000" dirty="0">
                <a:latin typeface="Times New Roman" panose="02020603050405020304"/>
                <a:cs typeface="Times New Roman" panose="02020603050405020304"/>
              </a:rPr>
              <a:t> </a:t>
            </a:r>
            <a:r>
              <a:rPr sz="2750" dirty="0">
                <a:latin typeface="Symbol" panose="05050102010706020507"/>
                <a:cs typeface="Symbol" panose="05050102010706020507"/>
              </a:rPr>
              <a:t></a:t>
            </a:r>
            <a:r>
              <a:rPr sz="2750" spc="-200" dirty="0">
                <a:latin typeface="Times New Roman" panose="02020603050405020304"/>
                <a:cs typeface="Times New Roman" panose="02020603050405020304"/>
              </a:rPr>
              <a:t> </a:t>
            </a:r>
            <a:r>
              <a:rPr sz="2750" i="1" dirty="0">
                <a:latin typeface="Times New Roman" panose="02020603050405020304"/>
                <a:cs typeface="Times New Roman" panose="02020603050405020304"/>
              </a:rPr>
              <a:t>I</a:t>
            </a:r>
            <a:r>
              <a:rPr sz="2750" i="1" spc="-430" dirty="0">
                <a:latin typeface="Times New Roman" panose="02020603050405020304"/>
                <a:cs typeface="Times New Roman" panose="02020603050405020304"/>
              </a:rPr>
              <a:t> </a:t>
            </a:r>
            <a:r>
              <a:rPr sz="3600" spc="-470" dirty="0">
                <a:latin typeface="Symbol" panose="05050102010706020507"/>
                <a:cs typeface="Symbol" panose="05050102010706020507"/>
              </a:rPr>
              <a:t></a:t>
            </a:r>
            <a:r>
              <a:rPr sz="2750" i="1" spc="10" dirty="0">
                <a:latin typeface="Times New Roman" panose="02020603050405020304"/>
                <a:cs typeface="Times New Roman" panose="02020603050405020304"/>
              </a:rPr>
              <a:t>u</a:t>
            </a:r>
            <a:r>
              <a:rPr sz="2750" dirty="0">
                <a:latin typeface="Times New Roman" panose="02020603050405020304"/>
                <a:cs typeface="Times New Roman" panose="02020603050405020304"/>
              </a:rPr>
              <a:t>,</a:t>
            </a:r>
            <a:r>
              <a:rPr sz="2750" spc="-440" dirty="0">
                <a:latin typeface="Times New Roman" panose="02020603050405020304"/>
                <a:cs typeface="Times New Roman" panose="02020603050405020304"/>
              </a:rPr>
              <a:t> </a:t>
            </a:r>
            <a:r>
              <a:rPr sz="2750" i="1" spc="85" dirty="0">
                <a:latin typeface="Times New Roman" panose="02020603050405020304"/>
                <a:cs typeface="Times New Roman" panose="02020603050405020304"/>
              </a:rPr>
              <a:t>v</a:t>
            </a:r>
            <a:r>
              <a:rPr sz="3600" spc="-425" dirty="0">
                <a:latin typeface="Symbol" panose="05050102010706020507"/>
                <a:cs typeface="Symbol" panose="05050102010706020507"/>
              </a:rPr>
              <a:t></a:t>
            </a:r>
            <a:r>
              <a:rPr sz="2400" baseline="50000" dirty="0">
                <a:latin typeface="Times New Roman" panose="02020603050405020304"/>
                <a:cs typeface="Times New Roman" panose="02020603050405020304"/>
              </a:rPr>
              <a:t>2</a:t>
            </a:r>
            <a:endParaRPr sz="2400" baseline="50000">
              <a:latin typeface="Times New Roman" panose="02020603050405020304"/>
              <a:cs typeface="Times New Roman" panose="02020603050405020304"/>
            </a:endParaRPr>
          </a:p>
        </p:txBody>
      </p:sp>
      <p:sp>
        <p:nvSpPr>
          <p:cNvPr id="10" name="object 10"/>
          <p:cNvSpPr txBox="1"/>
          <p:nvPr/>
        </p:nvSpPr>
        <p:spPr>
          <a:xfrm>
            <a:off x="7514221" y="6364223"/>
            <a:ext cx="136525"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11" name="object 11"/>
          <p:cNvSpPr txBox="1"/>
          <p:nvPr/>
        </p:nvSpPr>
        <p:spPr>
          <a:xfrm>
            <a:off x="5238902" y="5904750"/>
            <a:ext cx="2411730" cy="350520"/>
          </a:xfrm>
          <a:prstGeom prst="rect">
            <a:avLst/>
          </a:prstGeom>
        </p:spPr>
        <p:txBody>
          <a:bodyPr vert="horz" wrap="square" lIns="0" tIns="0" rIns="0" bIns="0" rtlCol="0">
            <a:spAutoFit/>
          </a:bodyPr>
          <a:lstStyle/>
          <a:p>
            <a:pPr marL="12700">
              <a:lnSpc>
                <a:spcPct val="100000"/>
              </a:lnSpc>
              <a:tabLst>
                <a:tab pos="2287905" algn="l"/>
              </a:tabLst>
            </a:pPr>
            <a:r>
              <a:rPr sz="2250" spc="5" dirty="0">
                <a:latin typeface="Symbol" panose="05050102010706020507"/>
                <a:cs typeface="Symbol" panose="05050102010706020507"/>
              </a:rPr>
              <a:t></a:t>
            </a:r>
            <a:r>
              <a:rPr sz="2250" spc="5" dirty="0">
                <a:latin typeface="Times New Roman" panose="02020603050405020304"/>
                <a:cs typeface="Times New Roman" panose="02020603050405020304"/>
              </a:rPr>
              <a:t>	</a:t>
            </a: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12" name="object 12"/>
          <p:cNvSpPr txBox="1"/>
          <p:nvPr/>
        </p:nvSpPr>
        <p:spPr>
          <a:xfrm>
            <a:off x="5238902" y="6364223"/>
            <a:ext cx="748665" cy="350520"/>
          </a:xfrm>
          <a:prstGeom prst="rect">
            <a:avLst/>
          </a:prstGeom>
        </p:spPr>
        <p:txBody>
          <a:bodyPr vert="horz" wrap="square" lIns="0" tIns="0" rIns="0" bIns="0" rtlCol="0">
            <a:spAutoFit/>
          </a:bodyPr>
          <a:lstStyle/>
          <a:p>
            <a:pPr marL="12700">
              <a:lnSpc>
                <a:spcPct val="100000"/>
              </a:lnSpc>
              <a:tabLst>
                <a:tab pos="261620" algn="l"/>
                <a:tab pos="661035" algn="l"/>
              </a:tabLst>
            </a:pPr>
            <a:r>
              <a:rPr sz="2250" spc="5" dirty="0">
                <a:latin typeface="Symbol" panose="05050102010706020507"/>
                <a:cs typeface="Symbol" panose="05050102010706020507"/>
              </a:rPr>
              <a:t></a:t>
            </a:r>
            <a:r>
              <a:rPr sz="2250" spc="5" dirty="0">
                <a:latin typeface="Times New Roman" panose="02020603050405020304"/>
                <a:cs typeface="Times New Roman" panose="02020603050405020304"/>
              </a:rPr>
              <a:t>	</a:t>
            </a:r>
            <a:r>
              <a:rPr sz="1950" i="1" spc="15" baseline="2000" dirty="0">
                <a:latin typeface="Times New Roman" panose="02020603050405020304"/>
                <a:cs typeface="Times New Roman" panose="02020603050405020304"/>
              </a:rPr>
              <a:t>u	v</a:t>
            </a:r>
            <a:endParaRPr sz="1950" baseline="2000">
              <a:latin typeface="Times New Roman" panose="02020603050405020304"/>
              <a:cs typeface="Times New Roman" panose="02020603050405020304"/>
            </a:endParaRPr>
          </a:p>
        </p:txBody>
      </p:sp>
      <p:sp>
        <p:nvSpPr>
          <p:cNvPr id="13" name="object 13"/>
          <p:cNvSpPr txBox="1"/>
          <p:nvPr/>
        </p:nvSpPr>
        <p:spPr>
          <a:xfrm>
            <a:off x="4205604" y="5938520"/>
            <a:ext cx="3444875" cy="592455"/>
          </a:xfrm>
          <a:prstGeom prst="rect">
            <a:avLst/>
          </a:prstGeom>
        </p:spPr>
        <p:txBody>
          <a:bodyPr vert="horz" wrap="square" lIns="0" tIns="0" rIns="0" bIns="0" rtlCol="0">
            <a:spAutoFit/>
          </a:bodyPr>
          <a:lstStyle/>
          <a:p>
            <a:pPr marL="12700">
              <a:lnSpc>
                <a:spcPct val="100000"/>
              </a:lnSpc>
              <a:tabLst>
                <a:tab pos="327660" algn="l"/>
              </a:tabLst>
            </a:pPr>
            <a:r>
              <a:rPr sz="2400" i="1" spc="-85" dirty="0">
                <a:latin typeface="Symbol" panose="05050102010706020507"/>
                <a:cs typeface="Symbol" panose="05050102010706020507"/>
              </a:rPr>
              <a:t></a:t>
            </a:r>
            <a:r>
              <a:rPr sz="2400" i="1" spc="-85" dirty="0">
                <a:latin typeface="Times New Roman" panose="02020603050405020304"/>
                <a:cs typeface="Times New Roman" panose="02020603050405020304"/>
              </a:rPr>
              <a:t>	</a:t>
            </a:r>
            <a:r>
              <a:rPr sz="2250" spc="10" dirty="0">
                <a:latin typeface="Symbol" panose="05050102010706020507"/>
                <a:cs typeface="Symbol" panose="05050102010706020507"/>
              </a:rPr>
              <a:t></a:t>
            </a:r>
            <a:r>
              <a:rPr sz="2250" spc="-85" dirty="0">
                <a:latin typeface="Times New Roman" panose="02020603050405020304"/>
                <a:cs typeface="Times New Roman" panose="02020603050405020304"/>
              </a:rPr>
              <a:t> </a:t>
            </a:r>
            <a:r>
              <a:rPr sz="2250" spc="10" dirty="0">
                <a:latin typeface="Times New Roman" panose="02020603050405020304"/>
                <a:cs typeface="Times New Roman" panose="02020603050405020304"/>
              </a:rPr>
              <a:t>100</a:t>
            </a:r>
            <a:r>
              <a:rPr sz="2250" spc="-45" dirty="0">
                <a:latin typeface="Times New Roman" panose="02020603050405020304"/>
                <a:cs typeface="Times New Roman" panose="02020603050405020304"/>
              </a:rPr>
              <a:t> </a:t>
            </a:r>
            <a:r>
              <a:rPr sz="3375" spc="225" baseline="-19000" dirty="0">
                <a:latin typeface="Symbol" panose="05050102010706020507"/>
                <a:cs typeface="Symbol" panose="05050102010706020507"/>
              </a:rPr>
              <a:t></a:t>
            </a:r>
            <a:r>
              <a:rPr sz="5100" baseline="-9000" dirty="0">
                <a:latin typeface="Symbol" panose="05050102010706020507"/>
                <a:cs typeface="Symbol" panose="05050102010706020507"/>
              </a:rPr>
              <a:t></a:t>
            </a:r>
            <a:r>
              <a:rPr sz="5100" spc="-322" baseline="-9000" dirty="0">
                <a:latin typeface="Times New Roman" panose="02020603050405020304"/>
                <a:cs typeface="Times New Roman" panose="02020603050405020304"/>
              </a:rPr>
              <a:t> </a:t>
            </a:r>
            <a:r>
              <a:rPr sz="5100" baseline="-9000" dirty="0">
                <a:latin typeface="Symbol" panose="05050102010706020507"/>
                <a:cs typeface="Symbol" panose="05050102010706020507"/>
              </a:rPr>
              <a:t></a:t>
            </a:r>
            <a:r>
              <a:rPr sz="5100" spc="-172" baseline="-9000" dirty="0">
                <a:latin typeface="Times New Roman" panose="02020603050405020304"/>
                <a:cs typeface="Times New Roman" panose="02020603050405020304"/>
              </a:rPr>
              <a:t> </a:t>
            </a:r>
            <a:r>
              <a:rPr sz="2250" i="1" spc="10" dirty="0">
                <a:latin typeface="Times New Roman" panose="02020603050405020304"/>
                <a:cs typeface="Times New Roman" panose="02020603050405020304"/>
              </a:rPr>
              <a:t>P</a:t>
            </a:r>
            <a:r>
              <a:rPr sz="2250" i="1" spc="-315" dirty="0">
                <a:latin typeface="Times New Roman" panose="02020603050405020304"/>
                <a:cs typeface="Times New Roman" panose="02020603050405020304"/>
              </a:rPr>
              <a:t> </a:t>
            </a:r>
            <a:r>
              <a:rPr sz="3000" spc="-285" dirty="0">
                <a:latin typeface="Symbol" panose="05050102010706020507"/>
                <a:cs typeface="Symbol" panose="05050102010706020507"/>
              </a:rPr>
              <a:t></a:t>
            </a:r>
            <a:r>
              <a:rPr sz="2250" i="1" spc="10" dirty="0">
                <a:latin typeface="Times New Roman" panose="02020603050405020304"/>
                <a:cs typeface="Times New Roman" panose="02020603050405020304"/>
              </a:rPr>
              <a:t>u</a:t>
            </a:r>
            <a:r>
              <a:rPr sz="2250" i="1" spc="-340" dirty="0">
                <a:latin typeface="Times New Roman" panose="02020603050405020304"/>
                <a:cs typeface="Times New Roman" panose="02020603050405020304"/>
              </a:rPr>
              <a:t> </a:t>
            </a:r>
            <a:r>
              <a:rPr sz="2250" spc="5" dirty="0">
                <a:latin typeface="Times New Roman" panose="02020603050405020304"/>
                <a:cs typeface="Times New Roman" panose="02020603050405020304"/>
              </a:rPr>
              <a:t>,</a:t>
            </a:r>
            <a:r>
              <a:rPr sz="2250" spc="-21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v</a:t>
            </a:r>
            <a:r>
              <a:rPr sz="2250" i="1" spc="-295" dirty="0">
                <a:latin typeface="Times New Roman" panose="02020603050405020304"/>
                <a:cs typeface="Times New Roman" panose="02020603050405020304"/>
              </a:rPr>
              <a:t> </a:t>
            </a:r>
            <a:r>
              <a:rPr sz="3000" spc="25" dirty="0">
                <a:latin typeface="Symbol" panose="05050102010706020507"/>
                <a:cs typeface="Symbol" panose="05050102010706020507"/>
              </a:rPr>
              <a:t></a:t>
            </a:r>
            <a:r>
              <a:rPr sz="2250" spc="5" dirty="0">
                <a:latin typeface="Times New Roman" panose="02020603050405020304"/>
                <a:cs typeface="Times New Roman" panose="02020603050405020304"/>
              </a:rPr>
              <a:t>/</a:t>
            </a:r>
            <a:r>
              <a:rPr sz="2250" spc="45" dirty="0">
                <a:latin typeface="Times New Roman" panose="02020603050405020304"/>
                <a:cs typeface="Times New Roman" panose="02020603050405020304"/>
              </a:rPr>
              <a:t> </a:t>
            </a:r>
            <a:r>
              <a:rPr sz="2250" i="1" spc="-270" dirty="0">
                <a:latin typeface="Times New Roman" panose="02020603050405020304"/>
                <a:cs typeface="Times New Roman" panose="02020603050405020304"/>
              </a:rPr>
              <a:t>P</a:t>
            </a:r>
            <a:r>
              <a:rPr sz="1950" i="1" spc="15" baseline="-24000" dirty="0">
                <a:latin typeface="Times New Roman" panose="02020603050405020304"/>
                <a:cs typeface="Times New Roman" panose="02020603050405020304"/>
              </a:rPr>
              <a:t>T</a:t>
            </a:r>
            <a:r>
              <a:rPr sz="1950" i="1" baseline="-24000" dirty="0">
                <a:latin typeface="Times New Roman" panose="02020603050405020304"/>
                <a:cs typeface="Times New Roman" panose="02020603050405020304"/>
              </a:rPr>
              <a:t> </a:t>
            </a:r>
            <a:r>
              <a:rPr sz="1950" i="1" spc="-52" baseline="-24000" dirty="0">
                <a:latin typeface="Times New Roman" panose="02020603050405020304"/>
                <a:cs typeface="Times New Roman" panose="02020603050405020304"/>
              </a:rPr>
              <a:t> </a:t>
            </a:r>
            <a:r>
              <a:rPr sz="3375" spc="7" baseline="-19000" dirty="0">
                <a:latin typeface="Symbol" panose="05050102010706020507"/>
                <a:cs typeface="Symbol" panose="05050102010706020507"/>
              </a:rPr>
              <a:t></a:t>
            </a:r>
            <a:endParaRPr sz="3375" baseline="-19000">
              <a:latin typeface="Symbol" panose="05050102010706020507"/>
              <a:cs typeface="Symbol" panose="05050102010706020507"/>
            </a:endParaRPr>
          </a:p>
        </p:txBody>
      </p:sp>
      <p:sp>
        <p:nvSpPr>
          <p:cNvPr id="14" name="object 14"/>
          <p:cNvSpPr txBox="1"/>
          <p:nvPr/>
        </p:nvSpPr>
        <p:spPr>
          <a:xfrm>
            <a:off x="2067432" y="5176520"/>
            <a:ext cx="7453630" cy="845819"/>
          </a:xfrm>
          <a:prstGeom prst="rect">
            <a:avLst/>
          </a:prstGeom>
        </p:spPr>
        <p:txBody>
          <a:bodyPr vert="horz" wrap="square" lIns="0" tIns="0" rIns="0" bIns="0" rtlCol="0">
            <a:spAutoFit/>
          </a:bodyPr>
          <a:lstStyle/>
          <a:p>
            <a:pPr marL="12700" marR="508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原点在频率矩形的中心，半径为r的圆包</a:t>
            </a:r>
            <a:r>
              <a:rPr sz="2800" spc="90" dirty="0">
                <a:latin typeface="新宋体" panose="02010609030101010101" charset="-122"/>
                <a:cs typeface="新宋体" panose="02010609030101010101" charset="-122"/>
              </a:rPr>
              <a:t>含</a:t>
            </a:r>
            <a:r>
              <a:rPr sz="3825" i="1" spc="-22" baseline="5000" dirty="0">
                <a:latin typeface="Symbol" panose="05050102010706020507"/>
                <a:cs typeface="Symbol" panose="05050102010706020507"/>
              </a:rPr>
              <a:t></a:t>
            </a:r>
            <a:r>
              <a:rPr sz="3600" spc="22" baseline="6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的功率，其中</a:t>
            </a:r>
            <a:endParaRPr sz="2800">
              <a:latin typeface="新宋体" panose="02010609030101010101" charset="-122"/>
              <a:cs typeface="新宋体" panose="02010609030101010101" charset="-122"/>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理想低通滤波器举例</a:t>
            </a:r>
          </a:p>
        </p:txBody>
      </p:sp>
      <p:sp>
        <p:nvSpPr>
          <p:cNvPr id="6" name="object 6"/>
          <p:cNvSpPr/>
          <p:nvPr/>
        </p:nvSpPr>
        <p:spPr>
          <a:xfrm>
            <a:off x="2827667" y="2519171"/>
            <a:ext cx="5036820" cy="329260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762376" y="2049526"/>
            <a:ext cx="2312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500×500像素的原图</a:t>
            </a:r>
            <a:endParaRPr sz="2000">
              <a:latin typeface="新宋体" panose="02010609030101010101" charset="-122"/>
              <a:cs typeface="新宋体" panose="02010609030101010101" charset="-122"/>
            </a:endParaRPr>
          </a:p>
        </p:txBody>
      </p:sp>
      <p:sp>
        <p:nvSpPr>
          <p:cNvPr id="8" name="object 8"/>
          <p:cNvSpPr txBox="1"/>
          <p:nvPr/>
        </p:nvSpPr>
        <p:spPr>
          <a:xfrm>
            <a:off x="5657977" y="2031987"/>
            <a:ext cx="2058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图像的傅里叶频谱</a:t>
            </a:r>
            <a:endParaRPr sz="2000">
              <a:latin typeface="新宋体" panose="02010609030101010101" charset="-122"/>
              <a:cs typeface="新宋体" panose="02010609030101010101" charset="-122"/>
            </a:endParaRPr>
          </a:p>
        </p:txBody>
      </p:sp>
      <p:sp>
        <p:nvSpPr>
          <p:cNvPr id="9" name="object 9"/>
          <p:cNvSpPr txBox="1"/>
          <p:nvPr/>
        </p:nvSpPr>
        <p:spPr>
          <a:xfrm>
            <a:off x="2834017" y="5912103"/>
            <a:ext cx="5106670" cy="912494"/>
          </a:xfrm>
          <a:prstGeom prst="rect">
            <a:avLst/>
          </a:prstGeom>
        </p:spPr>
        <p:txBody>
          <a:bodyPr vert="horz" wrap="square" lIns="0" tIns="0" rIns="0" bIns="0" rtlCol="0">
            <a:spAutoFit/>
          </a:bodyPr>
          <a:lstStyle/>
          <a:p>
            <a:pPr marL="12700" marR="5080">
              <a:lnSpc>
                <a:spcPct val="150000"/>
              </a:lnSpc>
            </a:pPr>
            <a:r>
              <a:rPr sz="2000" spc="-5" dirty="0">
                <a:solidFill>
                  <a:srgbClr val="EE2B0A"/>
                </a:solidFill>
                <a:latin typeface="新宋体" panose="02010609030101010101" charset="-122"/>
                <a:cs typeface="新宋体" panose="02010609030101010101" charset="-122"/>
              </a:rPr>
              <a:t>圆环具有半径5,15,30,80和230个像素 图像功率为92.0%,94.6%,96.4%,98.0%和99.5%</a:t>
            </a:r>
            <a:endParaRPr sz="2000">
              <a:latin typeface="新宋体" panose="02010609030101010101" charset="-122"/>
              <a:cs typeface="新宋体" panose="02010609030101010101" charset="-122"/>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35793" y="2122170"/>
            <a:ext cx="3527297" cy="4824221"/>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546730" y="2461514"/>
            <a:ext cx="431165"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原图</a:t>
            </a:r>
            <a:endParaRPr sz="1600">
              <a:latin typeface="新宋体" panose="02010609030101010101" charset="-122"/>
              <a:cs typeface="新宋体" panose="02010609030101010101" charset="-122"/>
            </a:endParaRPr>
          </a:p>
        </p:txBody>
      </p:sp>
      <p:sp>
        <p:nvSpPr>
          <p:cNvPr id="7" name="object 7"/>
          <p:cNvSpPr txBox="1"/>
          <p:nvPr/>
        </p:nvSpPr>
        <p:spPr>
          <a:xfrm>
            <a:off x="7517256" y="2418859"/>
            <a:ext cx="1955800" cy="1100455"/>
          </a:xfrm>
          <a:prstGeom prst="rect">
            <a:avLst/>
          </a:prstGeom>
        </p:spPr>
        <p:txBody>
          <a:bodyPr vert="horz" wrap="square" lIns="0" tIns="0" rIns="0" bIns="0" rtlCol="0">
            <a:spAutoFit/>
          </a:bodyPr>
          <a:lstStyle/>
          <a:p>
            <a:pPr marL="12700" marR="5080">
              <a:lnSpc>
                <a:spcPct val="150000"/>
              </a:lnSpc>
            </a:pPr>
            <a:r>
              <a:rPr sz="1600" b="1" spc="-10" dirty="0">
                <a:solidFill>
                  <a:srgbClr val="EE2B0A"/>
                </a:solidFill>
                <a:latin typeface="新宋体" panose="02010609030101010101" charset="-122"/>
                <a:cs typeface="新宋体" panose="02010609030101010101" charset="-122"/>
              </a:rPr>
              <a:t>波,滤除8%的总功率， 模糊说明多数尖锐细 </a:t>
            </a:r>
            <a:r>
              <a:rPr sz="1600" b="1" spc="-15" dirty="0">
                <a:solidFill>
                  <a:srgbClr val="EE2B0A"/>
                </a:solidFill>
                <a:latin typeface="新宋体" panose="02010609030101010101" charset="-122"/>
                <a:cs typeface="新宋体" panose="02010609030101010101" charset="-122"/>
              </a:rPr>
              <a:t>节在这8</a:t>
            </a:r>
            <a:r>
              <a:rPr sz="1600" b="1" spc="-10" dirty="0">
                <a:solidFill>
                  <a:srgbClr val="EE2B0A"/>
                </a:solidFill>
                <a:latin typeface="新宋体" panose="02010609030101010101" charset="-122"/>
                <a:cs typeface="新宋体" panose="02010609030101010101" charset="-122"/>
              </a:rPr>
              <a:t>%的功率之内</a:t>
            </a:r>
            <a:endParaRPr sz="1600">
              <a:latin typeface="新宋体" panose="02010609030101010101" charset="-122"/>
              <a:cs typeface="新宋体" panose="02010609030101010101" charset="-122"/>
            </a:endParaRPr>
          </a:p>
        </p:txBody>
      </p:sp>
      <p:sp>
        <p:nvSpPr>
          <p:cNvPr id="8" name="object 8"/>
          <p:cNvSpPr txBox="1"/>
          <p:nvPr/>
        </p:nvSpPr>
        <p:spPr>
          <a:xfrm>
            <a:off x="1825879" y="3932478"/>
            <a:ext cx="1854835" cy="1101725"/>
          </a:xfrm>
          <a:prstGeom prst="rect">
            <a:avLst/>
          </a:prstGeom>
        </p:spPr>
        <p:txBody>
          <a:bodyPr vert="horz" wrap="square" lIns="0" tIns="0" rIns="0" bIns="0" rtlCol="0">
            <a:spAutoFit/>
          </a:bodyPr>
          <a:lstStyle/>
          <a:p>
            <a:pPr marL="12700" marR="5080">
              <a:lnSpc>
                <a:spcPct val="151000"/>
              </a:lnSpc>
            </a:pPr>
            <a:r>
              <a:rPr sz="1600" b="1" spc="-15" dirty="0">
                <a:solidFill>
                  <a:srgbClr val="EE2B0A"/>
                </a:solidFill>
                <a:latin typeface="新宋体" panose="02010609030101010101" charset="-122"/>
                <a:cs typeface="新宋体" panose="02010609030101010101" charset="-122"/>
              </a:rPr>
              <a:t>半径是1</a:t>
            </a:r>
            <a:r>
              <a:rPr sz="1600" b="1" spc="-10" dirty="0">
                <a:solidFill>
                  <a:srgbClr val="EE2B0A"/>
                </a:solidFill>
                <a:latin typeface="新宋体" panose="02010609030101010101" charset="-122"/>
                <a:cs typeface="新宋体" panose="02010609030101010101" charset="-122"/>
              </a:rPr>
              <a:t>5的理想低通 滤波,滤除5.4%的总 </a:t>
            </a:r>
            <a:r>
              <a:rPr sz="1600" b="1" spc="-5" dirty="0">
                <a:solidFill>
                  <a:srgbClr val="EE2B0A"/>
                </a:solidFill>
                <a:latin typeface="新宋体" panose="02010609030101010101" charset="-122"/>
                <a:cs typeface="新宋体" panose="02010609030101010101" charset="-122"/>
              </a:rPr>
              <a:t>功率</a:t>
            </a:r>
            <a:endParaRPr sz="1600">
              <a:latin typeface="新宋体" panose="02010609030101010101" charset="-122"/>
              <a:cs typeface="新宋体" panose="02010609030101010101" charset="-122"/>
            </a:endParaRPr>
          </a:p>
        </p:txBody>
      </p:sp>
      <p:sp>
        <p:nvSpPr>
          <p:cNvPr id="9" name="object 9"/>
          <p:cNvSpPr txBox="1"/>
          <p:nvPr/>
        </p:nvSpPr>
        <p:spPr>
          <a:xfrm>
            <a:off x="7586598" y="3923809"/>
            <a:ext cx="2058035" cy="734060"/>
          </a:xfrm>
          <a:prstGeom prst="rect">
            <a:avLst/>
          </a:prstGeom>
        </p:spPr>
        <p:txBody>
          <a:bodyPr vert="horz" wrap="square" lIns="0" tIns="0" rIns="0" bIns="0" rtlCol="0">
            <a:spAutoFit/>
          </a:bodyPr>
          <a:lstStyle/>
          <a:p>
            <a:pPr marL="12700" marR="5080">
              <a:lnSpc>
                <a:spcPct val="150000"/>
              </a:lnSpc>
            </a:pPr>
            <a:r>
              <a:rPr sz="1600" b="1" spc="-15" dirty="0">
                <a:solidFill>
                  <a:srgbClr val="EE2B0A"/>
                </a:solidFill>
                <a:latin typeface="新宋体" panose="02010609030101010101" charset="-122"/>
                <a:cs typeface="新宋体" panose="02010609030101010101" charset="-122"/>
              </a:rPr>
              <a:t>半径是3</a:t>
            </a:r>
            <a:r>
              <a:rPr sz="1600" b="1" spc="-10" dirty="0">
                <a:solidFill>
                  <a:srgbClr val="EE2B0A"/>
                </a:solidFill>
                <a:latin typeface="新宋体" panose="02010609030101010101" charset="-122"/>
                <a:cs typeface="新宋体" panose="02010609030101010101" charset="-122"/>
              </a:rPr>
              <a:t>0的理想低通滤 波,滤除3.6%的总功率</a:t>
            </a:r>
            <a:endParaRPr sz="1600">
              <a:latin typeface="新宋体" panose="02010609030101010101" charset="-122"/>
              <a:cs typeface="新宋体" panose="02010609030101010101" charset="-122"/>
            </a:endParaRPr>
          </a:p>
        </p:txBody>
      </p:sp>
      <p:sp>
        <p:nvSpPr>
          <p:cNvPr id="10" name="object 10"/>
          <p:cNvSpPr txBox="1"/>
          <p:nvPr/>
        </p:nvSpPr>
        <p:spPr>
          <a:xfrm>
            <a:off x="1825879" y="5714509"/>
            <a:ext cx="1955800" cy="734060"/>
          </a:xfrm>
          <a:prstGeom prst="rect">
            <a:avLst/>
          </a:prstGeom>
        </p:spPr>
        <p:txBody>
          <a:bodyPr vert="horz" wrap="square" lIns="0" tIns="0" rIns="0" bIns="0" rtlCol="0">
            <a:spAutoFit/>
          </a:bodyPr>
          <a:lstStyle/>
          <a:p>
            <a:pPr marL="12700" marR="5080">
              <a:lnSpc>
                <a:spcPct val="150000"/>
              </a:lnSpc>
            </a:pPr>
            <a:r>
              <a:rPr sz="1600" b="1" spc="-15" dirty="0">
                <a:solidFill>
                  <a:srgbClr val="EE2B0A"/>
                </a:solidFill>
                <a:latin typeface="新宋体" panose="02010609030101010101" charset="-122"/>
                <a:cs typeface="新宋体" panose="02010609030101010101" charset="-122"/>
              </a:rPr>
              <a:t>半径是8</a:t>
            </a:r>
            <a:r>
              <a:rPr sz="1600" b="1" spc="-10" dirty="0">
                <a:solidFill>
                  <a:srgbClr val="EE2B0A"/>
                </a:solidFill>
                <a:latin typeface="新宋体" panose="02010609030101010101" charset="-122"/>
                <a:cs typeface="新宋体" panose="02010609030101010101" charset="-122"/>
              </a:rPr>
              <a:t>0的理想低通 滤波,滤除2%的总功率</a:t>
            </a:r>
            <a:endParaRPr sz="1600">
              <a:latin typeface="新宋体" panose="02010609030101010101" charset="-122"/>
              <a:cs typeface="新宋体" panose="02010609030101010101" charset="-122"/>
            </a:endParaRPr>
          </a:p>
        </p:txBody>
      </p:sp>
      <p:sp>
        <p:nvSpPr>
          <p:cNvPr id="11" name="object 11"/>
          <p:cNvSpPr txBox="1"/>
          <p:nvPr/>
        </p:nvSpPr>
        <p:spPr>
          <a:xfrm>
            <a:off x="7589646" y="5072649"/>
            <a:ext cx="1955800" cy="1834514"/>
          </a:xfrm>
          <a:prstGeom prst="rect">
            <a:avLst/>
          </a:prstGeom>
        </p:spPr>
        <p:txBody>
          <a:bodyPr vert="horz" wrap="square" lIns="0" tIns="0" rIns="0" bIns="0" rtlCol="0">
            <a:spAutoFit/>
          </a:bodyPr>
          <a:lstStyle/>
          <a:p>
            <a:pPr marL="12700" marR="5080">
              <a:lnSpc>
                <a:spcPct val="150000"/>
              </a:lnSpc>
            </a:pPr>
            <a:r>
              <a:rPr sz="1600" b="1" spc="-15" dirty="0">
                <a:solidFill>
                  <a:srgbClr val="EE2B0A"/>
                </a:solidFill>
                <a:latin typeface="新宋体" panose="02010609030101010101" charset="-122"/>
                <a:cs typeface="新宋体" panose="02010609030101010101" charset="-122"/>
              </a:rPr>
              <a:t>半径是2</a:t>
            </a:r>
            <a:r>
              <a:rPr sz="1600" b="1" spc="-10" dirty="0">
                <a:solidFill>
                  <a:srgbClr val="EE2B0A"/>
                </a:solidFill>
                <a:latin typeface="新宋体" panose="02010609030101010101" charset="-122"/>
                <a:cs typeface="新宋体" panose="02010609030101010101" charset="-122"/>
              </a:rPr>
              <a:t>30的理想低通 滤波,滤除0.5%的总功 率，与原图接近说明 边缘信息在0.5%以上 的功率中</a:t>
            </a:r>
            <a:endParaRPr sz="1600">
              <a:latin typeface="新宋体" panose="02010609030101010101" charset="-122"/>
              <a:cs typeface="新宋体" panose="02010609030101010101" charset="-122"/>
            </a:endParaRPr>
          </a:p>
        </p:txBody>
      </p:sp>
      <p:sp>
        <p:nvSpPr>
          <p:cNvPr id="12" name="object 12"/>
          <p:cNvSpPr txBox="1">
            <a:spLocks noGrp="1"/>
          </p:cNvSpPr>
          <p:nvPr>
            <p:ph type="title"/>
          </p:nvPr>
        </p:nvSpPr>
        <p:spPr>
          <a:prstGeom prst="rect">
            <a:avLst/>
          </a:prstGeom>
        </p:spPr>
        <p:txBody>
          <a:bodyPr vert="horz" wrap="square" lIns="0" tIns="274228" rIns="0" bIns="0" rtlCol="0">
            <a:spAutoFit/>
          </a:bodyPr>
          <a:lstStyle/>
          <a:p>
            <a:pPr marL="83185">
              <a:lnSpc>
                <a:spcPct val="100000"/>
              </a:lnSpc>
            </a:pPr>
            <a:r>
              <a:rPr spc="-15" dirty="0">
                <a:latin typeface="新宋体" panose="02010609030101010101" charset="-122"/>
                <a:cs typeface="新宋体" panose="02010609030101010101" charset="-122"/>
              </a:rPr>
              <a:t>理想低通滤波器举例</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具有振铃现象</a:t>
            </a:r>
          </a:p>
        </p:txBody>
      </p:sp>
      <p:sp>
        <p:nvSpPr>
          <p:cNvPr id="13" name="object 13"/>
          <p:cNvSpPr txBox="1"/>
          <p:nvPr/>
        </p:nvSpPr>
        <p:spPr>
          <a:xfrm>
            <a:off x="2530729" y="1779778"/>
            <a:ext cx="6942455" cy="638810"/>
          </a:xfrm>
          <a:prstGeom prst="rect">
            <a:avLst/>
          </a:prstGeom>
        </p:spPr>
        <p:txBody>
          <a:bodyPr vert="horz" wrap="square" lIns="0" tIns="0" rIns="0" bIns="0" rtlCol="0">
            <a:spAutoFit/>
          </a:bodyPr>
          <a:lstStyle/>
          <a:p>
            <a:pPr marL="12700">
              <a:lnSpc>
                <a:spcPct val="100000"/>
              </a:lnSpc>
            </a:pPr>
            <a:r>
              <a:rPr sz="2000" b="1" spc="-15" dirty="0">
                <a:solidFill>
                  <a:srgbClr val="EE2B0A"/>
                </a:solidFill>
                <a:latin typeface="新宋体" panose="02010609030101010101" charset="-122"/>
                <a:cs typeface="新宋体" panose="02010609030101010101" charset="-122"/>
              </a:rPr>
              <a:t>结论：半径</a:t>
            </a:r>
            <a:r>
              <a:rPr sz="2000" b="1" spc="-5" dirty="0">
                <a:solidFill>
                  <a:srgbClr val="EE2B0A"/>
                </a:solidFill>
                <a:latin typeface="新宋体" panose="02010609030101010101" charset="-122"/>
                <a:cs typeface="新宋体" panose="02010609030101010101" charset="-122"/>
              </a:rPr>
              <a:t>D</a:t>
            </a:r>
            <a:r>
              <a:rPr sz="1950" b="1" spc="-15" baseline="-21000" dirty="0">
                <a:solidFill>
                  <a:srgbClr val="EE2B0A"/>
                </a:solidFill>
                <a:latin typeface="新宋体" panose="02010609030101010101" charset="-122"/>
                <a:cs typeface="新宋体" panose="02010609030101010101" charset="-122"/>
              </a:rPr>
              <a:t>0</a:t>
            </a:r>
            <a:r>
              <a:rPr sz="2000" b="1" spc="-15" dirty="0">
                <a:solidFill>
                  <a:srgbClr val="EE2B0A"/>
                </a:solidFill>
                <a:latin typeface="新宋体" panose="02010609030101010101" charset="-122"/>
                <a:cs typeface="新宋体" panose="02010609030101010101" charset="-122"/>
              </a:rPr>
              <a:t>越小，模糊越大；半径D</a:t>
            </a:r>
            <a:r>
              <a:rPr sz="1950" b="1" spc="-7" baseline="-21000" dirty="0">
                <a:solidFill>
                  <a:srgbClr val="EE2B0A"/>
                </a:solidFill>
                <a:latin typeface="新宋体" panose="02010609030101010101" charset="-122"/>
                <a:cs typeface="新宋体" panose="02010609030101010101" charset="-122"/>
              </a:rPr>
              <a:t>0</a:t>
            </a:r>
            <a:r>
              <a:rPr sz="2000" b="1" spc="-10" dirty="0">
                <a:solidFill>
                  <a:srgbClr val="EE2B0A"/>
                </a:solidFill>
                <a:latin typeface="新宋体" panose="02010609030101010101" charset="-122"/>
                <a:cs typeface="新宋体" panose="02010609030101010101" charset="-122"/>
              </a:rPr>
              <a:t>越大，模糊越小</a:t>
            </a:r>
            <a:endParaRPr sz="2000">
              <a:latin typeface="新宋体" panose="02010609030101010101" charset="-122"/>
              <a:cs typeface="新宋体" panose="02010609030101010101" charset="-122"/>
            </a:endParaRPr>
          </a:p>
          <a:p>
            <a:pPr marR="5080" algn="r">
              <a:lnSpc>
                <a:spcPct val="100000"/>
              </a:lnSpc>
              <a:spcBef>
                <a:spcPts val="705"/>
              </a:spcBef>
            </a:pPr>
            <a:r>
              <a:rPr sz="1600" b="1" spc="-15" dirty="0">
                <a:solidFill>
                  <a:srgbClr val="EE2B0A"/>
                </a:solidFill>
                <a:latin typeface="新宋体" panose="02010609030101010101" charset="-122"/>
                <a:cs typeface="新宋体" panose="02010609030101010101" charset="-122"/>
              </a:rPr>
              <a:t>半径是5</a:t>
            </a:r>
            <a:r>
              <a:rPr sz="1600" b="1" spc="-10" dirty="0">
                <a:solidFill>
                  <a:srgbClr val="EE2B0A"/>
                </a:solidFill>
                <a:latin typeface="新宋体" panose="02010609030101010101" charset="-122"/>
                <a:cs typeface="新宋体" panose="02010609030101010101" charset="-122"/>
              </a:rPr>
              <a:t>的理想低通滤</a:t>
            </a:r>
            <a:endParaRPr sz="1600">
              <a:latin typeface="新宋体" panose="02010609030101010101" charset="-122"/>
              <a:cs typeface="新宋体" panose="02010609030101010101" charset="-122"/>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p:nvPr/>
        </p:nvSpPr>
        <p:spPr>
          <a:xfrm>
            <a:off x="3412121" y="1690877"/>
            <a:ext cx="3813047" cy="522732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125608" y="2179959"/>
            <a:ext cx="2197100" cy="825500"/>
          </a:xfrm>
          <a:prstGeom prst="rect">
            <a:avLst/>
          </a:prstGeom>
        </p:spPr>
        <p:txBody>
          <a:bodyPr vert="horz" wrap="square" lIns="0" tIns="0" rIns="0" bIns="0" rtlCol="0">
            <a:spAutoFit/>
          </a:bodyPr>
          <a:lstStyle/>
          <a:p>
            <a:pPr marL="12700" marR="5080">
              <a:lnSpc>
                <a:spcPct val="151000"/>
              </a:lnSpc>
            </a:pPr>
            <a:r>
              <a:rPr sz="1800" b="1" spc="-10" dirty="0">
                <a:solidFill>
                  <a:srgbClr val="EE2B0A"/>
                </a:solidFill>
                <a:latin typeface="新宋体" panose="02010609030101010101" charset="-122"/>
                <a:cs typeface="新宋体" panose="02010609030101010101" charset="-122"/>
              </a:rPr>
              <a:t>频率域函数H(u，v) 模糊且半径为5的ILPF</a:t>
            </a:r>
            <a:endParaRPr sz="1800">
              <a:latin typeface="新宋体" panose="02010609030101010101" charset="-122"/>
              <a:cs typeface="新宋体" panose="02010609030101010101" charset="-122"/>
            </a:endParaRPr>
          </a:p>
        </p:txBody>
      </p:sp>
      <p:sp>
        <p:nvSpPr>
          <p:cNvPr id="8" name="object 8"/>
          <p:cNvSpPr txBox="1"/>
          <p:nvPr/>
        </p:nvSpPr>
        <p:spPr>
          <a:xfrm>
            <a:off x="7226186" y="3188086"/>
            <a:ext cx="2082800" cy="825500"/>
          </a:xfrm>
          <a:prstGeom prst="rect">
            <a:avLst/>
          </a:prstGeom>
        </p:spPr>
        <p:txBody>
          <a:bodyPr vert="horz" wrap="square" lIns="0" tIns="0" rIns="0" bIns="0" rtlCol="0">
            <a:spAutoFit/>
          </a:bodyPr>
          <a:lstStyle/>
          <a:p>
            <a:pPr marL="12700" marR="5080">
              <a:lnSpc>
                <a:spcPct val="151000"/>
              </a:lnSpc>
            </a:pPr>
            <a:r>
              <a:rPr sz="1800" b="1" spc="-10" dirty="0">
                <a:solidFill>
                  <a:srgbClr val="EE2B0A"/>
                </a:solidFill>
                <a:latin typeface="新宋体" panose="02010609030101010101" charset="-122"/>
                <a:cs typeface="新宋体" panose="02010609030101010101" charset="-122"/>
              </a:rPr>
              <a:t>对应空间域h(x,y) 中心开始的圆环周期</a:t>
            </a:r>
            <a:endParaRPr sz="1800">
              <a:latin typeface="新宋体" panose="02010609030101010101" charset="-122"/>
              <a:cs typeface="新宋体" panose="02010609030101010101" charset="-122"/>
            </a:endParaRPr>
          </a:p>
        </p:txBody>
      </p:sp>
      <p:sp>
        <p:nvSpPr>
          <p:cNvPr id="9" name="object 9"/>
          <p:cNvSpPr txBox="1"/>
          <p:nvPr/>
        </p:nvSpPr>
        <p:spPr>
          <a:xfrm>
            <a:off x="1112669" y="3790627"/>
            <a:ext cx="2425700" cy="1236980"/>
          </a:xfrm>
          <a:prstGeom prst="rect">
            <a:avLst/>
          </a:prstGeom>
        </p:spPr>
        <p:txBody>
          <a:bodyPr vert="horz" wrap="square" lIns="0" tIns="0" rIns="0" bIns="0" rtlCol="0">
            <a:spAutoFit/>
          </a:bodyPr>
          <a:lstStyle/>
          <a:p>
            <a:pPr marL="12700" marR="5080">
              <a:lnSpc>
                <a:spcPct val="150000"/>
              </a:lnSpc>
            </a:pPr>
            <a:r>
              <a:rPr sz="1800" b="1" spc="-10" dirty="0">
                <a:solidFill>
                  <a:srgbClr val="EE2B0A"/>
                </a:solidFill>
                <a:latin typeface="新宋体" panose="02010609030101010101" charset="-122"/>
                <a:cs typeface="新宋体" panose="02010609030101010101" charset="-122"/>
              </a:rPr>
              <a:t>f(x,y)由黑色背景 下5个明亮的像素组成，</a:t>
            </a:r>
            <a:r>
              <a:rPr sz="1800" b="1" spc="-5" dirty="0">
                <a:solidFill>
                  <a:srgbClr val="EE2B0A"/>
                </a:solidFill>
                <a:latin typeface="新宋体" panose="02010609030101010101" charset="-122"/>
                <a:cs typeface="新宋体" panose="02010609030101010101" charset="-122"/>
              </a:rPr>
              <a:t> </a:t>
            </a:r>
            <a:r>
              <a:rPr sz="1800" b="1" spc="-10" dirty="0">
                <a:solidFill>
                  <a:srgbClr val="EE2B0A"/>
                </a:solidFill>
                <a:latin typeface="新宋体" panose="02010609030101010101" charset="-122"/>
                <a:cs typeface="新宋体" panose="02010609030101010101" charset="-122"/>
              </a:rPr>
              <a:t>明亮点可看作冲激</a:t>
            </a:r>
            <a:endParaRPr sz="1800">
              <a:latin typeface="新宋体" panose="02010609030101010101" charset="-122"/>
              <a:cs typeface="新宋体" panose="02010609030101010101" charset="-122"/>
            </a:endParaRPr>
          </a:p>
        </p:txBody>
      </p:sp>
      <p:sp>
        <p:nvSpPr>
          <p:cNvPr id="10" name="object 10"/>
          <p:cNvSpPr txBox="1"/>
          <p:nvPr/>
        </p:nvSpPr>
        <p:spPr>
          <a:xfrm>
            <a:off x="7226186" y="4942222"/>
            <a:ext cx="2082800" cy="1238885"/>
          </a:xfrm>
          <a:prstGeom prst="rect">
            <a:avLst/>
          </a:prstGeom>
        </p:spPr>
        <p:txBody>
          <a:bodyPr vert="horz" wrap="square" lIns="0" tIns="0" rIns="0" bIns="0" rtlCol="0">
            <a:spAutoFit/>
          </a:bodyPr>
          <a:lstStyle/>
          <a:p>
            <a:pPr marL="12700" marR="5080" algn="just">
              <a:lnSpc>
                <a:spcPct val="151000"/>
              </a:lnSpc>
            </a:pPr>
            <a:r>
              <a:rPr sz="1800" b="1" spc="-10" dirty="0">
                <a:solidFill>
                  <a:srgbClr val="EE2B0A"/>
                </a:solidFill>
                <a:latin typeface="新宋体" panose="02010609030101010101" charset="-122"/>
                <a:cs typeface="新宋体" panose="02010609030101010101" charset="-122"/>
              </a:rPr>
              <a:t>f(x,y)*h(x,y),在每 个冲激处复制h(x,y)</a:t>
            </a:r>
            <a:r>
              <a:rPr sz="1800" b="1" spc="-5" dirty="0">
                <a:solidFill>
                  <a:srgbClr val="EE2B0A"/>
                </a:solidFill>
                <a:latin typeface="新宋体" panose="02010609030101010101" charset="-122"/>
                <a:cs typeface="新宋体" panose="02010609030101010101" charset="-122"/>
              </a:rPr>
              <a:t> </a:t>
            </a:r>
            <a:r>
              <a:rPr sz="1800" b="1" spc="-10" dirty="0">
                <a:solidFill>
                  <a:srgbClr val="EE2B0A"/>
                </a:solidFill>
                <a:latin typeface="新宋体" panose="02010609030101010101" charset="-122"/>
                <a:cs typeface="新宋体" panose="02010609030101010101" charset="-122"/>
              </a:rPr>
              <a:t>的过程，振铃现象</a:t>
            </a:r>
            <a:endParaRPr sz="1800">
              <a:latin typeface="新宋体" panose="02010609030101010101" charset="-122"/>
              <a:cs typeface="新宋体" panose="02010609030101010101" charset="-122"/>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681098" y="1676146"/>
            <a:ext cx="4092575"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巴特沃思低通滤波器</a:t>
            </a:r>
            <a:endParaRPr sz="3200">
              <a:latin typeface="新宋体" panose="02010609030101010101" charset="-122"/>
              <a:cs typeface="新宋体" panose="02010609030101010101" charset="-122"/>
            </a:endParaRPr>
          </a:p>
        </p:txBody>
      </p:sp>
      <p:sp>
        <p:nvSpPr>
          <p:cNvPr id="7" name="object 7"/>
          <p:cNvSpPr txBox="1"/>
          <p:nvPr/>
        </p:nvSpPr>
        <p:spPr>
          <a:xfrm>
            <a:off x="2138311" y="2509265"/>
            <a:ext cx="5782310" cy="370840"/>
          </a:xfrm>
          <a:prstGeom prst="rect">
            <a:avLst/>
          </a:prstGeom>
        </p:spPr>
        <p:txBody>
          <a:bodyPr vert="horz" wrap="square" lIns="0" tIns="0" rIns="0" bIns="0" rtlCol="0">
            <a:spAutoFit/>
          </a:bodyPr>
          <a:lstStyle/>
          <a:p>
            <a:pPr marL="12700">
              <a:lnSpc>
                <a:spcPct val="100000"/>
              </a:lnSpc>
              <a:tabLst>
                <a:tab pos="4349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n级巴特沃思低通滤波器(BLPF)定义如下</a:t>
            </a:r>
            <a:endParaRPr sz="2400">
              <a:latin typeface="新宋体" panose="02010609030101010101" charset="-122"/>
              <a:cs typeface="新宋体" panose="02010609030101010101" charset="-122"/>
            </a:endParaRPr>
          </a:p>
        </p:txBody>
      </p:sp>
      <p:sp>
        <p:nvSpPr>
          <p:cNvPr id="8" name="object 8"/>
          <p:cNvSpPr txBox="1"/>
          <p:nvPr/>
        </p:nvSpPr>
        <p:spPr>
          <a:xfrm>
            <a:off x="2138298" y="4169664"/>
            <a:ext cx="7137400" cy="2645410"/>
          </a:xfrm>
          <a:prstGeom prst="rect">
            <a:avLst/>
          </a:prstGeom>
        </p:spPr>
        <p:txBody>
          <a:bodyPr vert="horz" wrap="square" lIns="0" tIns="0" rIns="0" bIns="0" rtlCol="0">
            <a:spAutoFit/>
          </a:bodyPr>
          <a:lstStyle/>
          <a:p>
            <a:pPr marL="12700" marR="5080" indent="608965">
              <a:lnSpc>
                <a:spcPct val="100000"/>
              </a:lnSpc>
            </a:pPr>
            <a:r>
              <a:rPr sz="2400" dirty="0">
                <a:latin typeface="新宋体" panose="02010609030101010101" charset="-122"/>
                <a:cs typeface="新宋体" panose="02010609030101010101" charset="-122"/>
              </a:rPr>
              <a:t>D</a:t>
            </a:r>
            <a:r>
              <a:rPr sz="2400" baseline="-21000" dirty="0">
                <a:latin typeface="新宋体" panose="02010609030101010101" charset="-122"/>
                <a:cs typeface="新宋体" panose="02010609030101010101" charset="-122"/>
              </a:rPr>
              <a:t>0</a:t>
            </a:r>
            <a:r>
              <a:rPr sz="2400" spc="-5" dirty="0">
                <a:latin typeface="新宋体" panose="02010609030101010101" charset="-122"/>
                <a:cs typeface="新宋体" panose="02010609030101010101" charset="-122"/>
              </a:rPr>
              <a:t>为截至频率距原点的距离，D(u,v)是点(u,v)距 </a:t>
            </a:r>
            <a:r>
              <a:rPr sz="2400" dirty="0">
                <a:latin typeface="新宋体" panose="02010609030101010101" charset="-122"/>
                <a:cs typeface="新宋体" panose="02010609030101010101" charset="-122"/>
              </a:rPr>
              <a:t>原点的距离</a:t>
            </a:r>
            <a:endParaRPr sz="2400">
              <a:latin typeface="新宋体" panose="02010609030101010101" charset="-122"/>
              <a:cs typeface="新宋体" panose="02010609030101010101" charset="-122"/>
            </a:endParaRPr>
          </a:p>
          <a:p>
            <a:pPr marL="12700" marR="33020">
              <a:lnSpc>
                <a:spcPct val="102000"/>
              </a:lnSpc>
              <a:spcBef>
                <a:spcPts val="2030"/>
              </a:spcBef>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不同于ILPF，BLPF变换函数在通带与被滤除的频率 </a:t>
            </a:r>
            <a:r>
              <a:rPr sz="2400" dirty="0">
                <a:latin typeface="新宋体" panose="02010609030101010101" charset="-122"/>
                <a:cs typeface="新宋体" panose="02010609030101010101" charset="-122"/>
              </a:rPr>
              <a:t>之间没有明显的截断</a:t>
            </a:r>
            <a:endParaRPr sz="2400">
              <a:latin typeface="新宋体" panose="02010609030101010101" charset="-122"/>
              <a:cs typeface="新宋体" panose="02010609030101010101" charset="-122"/>
            </a:endParaRPr>
          </a:p>
          <a:p>
            <a:pPr marL="12700" marR="90170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当D(u,v)=D</a:t>
            </a:r>
            <a:r>
              <a:rPr sz="2400" baseline="-21000" dirty="0">
                <a:latin typeface="新宋体" panose="02010609030101010101" charset="-122"/>
                <a:cs typeface="新宋体" panose="02010609030101010101" charset="-122"/>
              </a:rPr>
              <a:t>0</a:t>
            </a:r>
            <a:r>
              <a:rPr sz="2400" spc="-5" dirty="0">
                <a:latin typeface="新宋体" panose="02010609030101010101" charset="-122"/>
                <a:cs typeface="新宋体" panose="02010609030101010101" charset="-122"/>
              </a:rPr>
              <a:t>时，H(u,v)=0.5(最大值是1，当 </a:t>
            </a:r>
            <a:r>
              <a:rPr sz="2400" dirty="0">
                <a:latin typeface="新宋体" panose="02010609030101010101" charset="-122"/>
                <a:cs typeface="新宋体" panose="02010609030101010101" charset="-122"/>
              </a:rPr>
              <a:t>D(u,v)=0)</a:t>
            </a:r>
            <a:endParaRPr sz="2400">
              <a:latin typeface="新宋体" panose="02010609030101010101" charset="-122"/>
              <a:cs typeface="新宋体" panose="02010609030101010101" charset="-122"/>
            </a:endParaRPr>
          </a:p>
        </p:txBody>
      </p:sp>
      <p:sp>
        <p:nvSpPr>
          <p:cNvPr id="9" name="object 9"/>
          <p:cNvSpPr/>
          <p:nvPr/>
        </p:nvSpPr>
        <p:spPr>
          <a:xfrm>
            <a:off x="5039162" y="3422123"/>
            <a:ext cx="1986914" cy="0"/>
          </a:xfrm>
          <a:custGeom>
            <a:avLst/>
            <a:gdLst/>
            <a:ahLst/>
            <a:cxnLst/>
            <a:rect l="l" t="t" r="r" b="b"/>
            <a:pathLst>
              <a:path w="1986915">
                <a:moveTo>
                  <a:pt x="0" y="0"/>
                </a:moveTo>
                <a:lnTo>
                  <a:pt x="1986602" y="0"/>
                </a:lnTo>
              </a:path>
            </a:pathLst>
          </a:custGeom>
          <a:ln w="11383">
            <a:solidFill>
              <a:srgbClr val="000000"/>
            </a:solidFill>
          </a:ln>
        </p:spPr>
        <p:txBody>
          <a:bodyPr wrap="square" lIns="0" tIns="0" rIns="0" bIns="0" rtlCol="0"/>
          <a:lstStyle/>
          <a:p>
            <a:endParaRPr/>
          </a:p>
        </p:txBody>
      </p:sp>
      <p:sp>
        <p:nvSpPr>
          <p:cNvPr id="10" name="object 10"/>
          <p:cNvSpPr txBox="1"/>
          <p:nvPr/>
        </p:nvSpPr>
        <p:spPr>
          <a:xfrm>
            <a:off x="6790321" y="3419602"/>
            <a:ext cx="200025" cy="203200"/>
          </a:xfrm>
          <a:prstGeom prst="rect">
            <a:avLst/>
          </a:prstGeom>
        </p:spPr>
        <p:txBody>
          <a:bodyPr vert="horz" wrap="square" lIns="0" tIns="0" rIns="0" bIns="0" rtlCol="0">
            <a:spAutoFit/>
          </a:bodyPr>
          <a:lstStyle/>
          <a:p>
            <a:pPr marL="12700">
              <a:lnSpc>
                <a:spcPct val="100000"/>
              </a:lnSpc>
            </a:pPr>
            <a:r>
              <a:rPr sz="1250" dirty="0">
                <a:latin typeface="Times New Roman" panose="02020603050405020304"/>
                <a:cs typeface="Times New Roman" panose="02020603050405020304"/>
              </a:rPr>
              <a:t>2</a:t>
            </a:r>
            <a:r>
              <a:rPr sz="1250" spc="-200" dirty="0">
                <a:latin typeface="Times New Roman" panose="02020603050405020304"/>
                <a:cs typeface="Times New Roman" panose="02020603050405020304"/>
              </a:rPr>
              <a:t> </a:t>
            </a:r>
            <a:r>
              <a:rPr sz="1250" i="1" dirty="0">
                <a:latin typeface="Times New Roman" panose="02020603050405020304"/>
                <a:cs typeface="Times New Roman" panose="02020603050405020304"/>
              </a:rPr>
              <a:t>n</a:t>
            </a:r>
            <a:endParaRPr sz="1250">
              <a:latin typeface="Times New Roman" panose="02020603050405020304"/>
              <a:cs typeface="Times New Roman" panose="02020603050405020304"/>
            </a:endParaRPr>
          </a:p>
        </p:txBody>
      </p:sp>
      <p:sp>
        <p:nvSpPr>
          <p:cNvPr id="11" name="object 11"/>
          <p:cNvSpPr txBox="1"/>
          <p:nvPr/>
        </p:nvSpPr>
        <p:spPr>
          <a:xfrm>
            <a:off x="6596774" y="3630676"/>
            <a:ext cx="105410" cy="203200"/>
          </a:xfrm>
          <a:prstGeom prst="rect">
            <a:avLst/>
          </a:prstGeom>
        </p:spPr>
        <p:txBody>
          <a:bodyPr vert="horz" wrap="square" lIns="0" tIns="0" rIns="0" bIns="0" rtlCol="0">
            <a:spAutoFit/>
          </a:bodyPr>
          <a:lstStyle/>
          <a:p>
            <a:pPr marL="12700">
              <a:lnSpc>
                <a:spcPct val="100000"/>
              </a:lnSpc>
            </a:pPr>
            <a:r>
              <a:rPr sz="1250"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12" name="object 12"/>
          <p:cNvSpPr txBox="1"/>
          <p:nvPr/>
        </p:nvSpPr>
        <p:spPr>
          <a:xfrm>
            <a:off x="5948311" y="3045447"/>
            <a:ext cx="162560" cy="339725"/>
          </a:xfrm>
          <a:prstGeom prst="rect">
            <a:avLst/>
          </a:prstGeom>
        </p:spPr>
        <p:txBody>
          <a:bodyPr vert="horz" wrap="square" lIns="0" tIns="0" rIns="0" bIns="0" rtlCol="0">
            <a:spAutoFit/>
          </a:bodyPr>
          <a:lstStyle/>
          <a:p>
            <a:pPr marL="12700">
              <a:lnSpc>
                <a:spcPct val="100000"/>
              </a:lnSpc>
            </a:pPr>
            <a:r>
              <a:rPr sz="2150" dirty="0">
                <a:latin typeface="Times New Roman" panose="02020603050405020304"/>
                <a:cs typeface="Times New Roman" panose="02020603050405020304"/>
              </a:rPr>
              <a:t>1</a:t>
            </a:r>
            <a:endParaRPr sz="2150">
              <a:latin typeface="Times New Roman" panose="02020603050405020304"/>
              <a:cs typeface="Times New Roman" panose="02020603050405020304"/>
            </a:endParaRPr>
          </a:p>
        </p:txBody>
      </p:sp>
      <p:sp>
        <p:nvSpPr>
          <p:cNvPr id="13" name="object 13"/>
          <p:cNvSpPr txBox="1"/>
          <p:nvPr/>
        </p:nvSpPr>
        <p:spPr>
          <a:xfrm>
            <a:off x="5014086" y="3346196"/>
            <a:ext cx="1802130" cy="454025"/>
          </a:xfrm>
          <a:prstGeom prst="rect">
            <a:avLst/>
          </a:prstGeom>
        </p:spPr>
        <p:txBody>
          <a:bodyPr vert="horz" wrap="square" lIns="0" tIns="0" rIns="0" bIns="0" rtlCol="0">
            <a:spAutoFit/>
          </a:bodyPr>
          <a:lstStyle/>
          <a:p>
            <a:pPr marL="12700">
              <a:lnSpc>
                <a:spcPct val="100000"/>
              </a:lnSpc>
            </a:pPr>
            <a:r>
              <a:rPr sz="2150" dirty="0">
                <a:latin typeface="Times New Roman" panose="02020603050405020304"/>
                <a:cs typeface="Times New Roman" panose="02020603050405020304"/>
              </a:rPr>
              <a:t>1</a:t>
            </a:r>
            <a:r>
              <a:rPr sz="2150" spc="-330"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spc="-175" dirty="0">
                <a:latin typeface="Times New Roman" panose="02020603050405020304"/>
                <a:cs typeface="Times New Roman" panose="02020603050405020304"/>
              </a:rPr>
              <a:t> </a:t>
            </a:r>
            <a:r>
              <a:rPr sz="2950" spc="-290" dirty="0">
                <a:latin typeface="Symbol" panose="05050102010706020507"/>
                <a:cs typeface="Symbol" panose="05050102010706020507"/>
              </a:rPr>
              <a:t></a:t>
            </a:r>
            <a:r>
              <a:rPr sz="2150" i="1" spc="110" dirty="0">
                <a:latin typeface="Times New Roman" panose="02020603050405020304"/>
                <a:cs typeface="Times New Roman" panose="02020603050405020304"/>
              </a:rPr>
              <a:t>D</a:t>
            </a:r>
            <a:r>
              <a:rPr sz="2850" spc="-325" dirty="0">
                <a:latin typeface="Symbol" panose="05050102010706020507"/>
                <a:cs typeface="Symbol" panose="05050102010706020507"/>
              </a:rPr>
              <a:t></a:t>
            </a:r>
            <a:r>
              <a:rPr sz="2150" i="1" spc="110" dirty="0">
                <a:latin typeface="Times New Roman" panose="02020603050405020304"/>
                <a:cs typeface="Times New Roman" panose="02020603050405020304"/>
              </a:rPr>
              <a:t>u</a:t>
            </a:r>
            <a:r>
              <a:rPr sz="2150" dirty="0">
                <a:latin typeface="Times New Roman" panose="02020603050405020304"/>
                <a:cs typeface="Times New Roman" panose="02020603050405020304"/>
              </a:rPr>
              <a:t>,</a:t>
            </a:r>
            <a:r>
              <a:rPr sz="2150" spc="-280" dirty="0">
                <a:latin typeface="Times New Roman" panose="02020603050405020304"/>
                <a:cs typeface="Times New Roman" panose="02020603050405020304"/>
              </a:rPr>
              <a:t> </a:t>
            </a:r>
            <a:r>
              <a:rPr sz="2150" i="1" spc="165" dirty="0">
                <a:latin typeface="Times New Roman" panose="02020603050405020304"/>
                <a:cs typeface="Times New Roman" panose="02020603050405020304"/>
              </a:rPr>
              <a:t>v</a:t>
            </a:r>
            <a:r>
              <a:rPr sz="2850" spc="-60" dirty="0">
                <a:latin typeface="Symbol" panose="05050102010706020507"/>
                <a:cs typeface="Symbol" panose="05050102010706020507"/>
              </a:rPr>
              <a:t></a:t>
            </a:r>
            <a:r>
              <a:rPr sz="2150" dirty="0">
                <a:latin typeface="Times New Roman" panose="02020603050405020304"/>
                <a:cs typeface="Times New Roman" panose="02020603050405020304"/>
              </a:rPr>
              <a:t>/</a:t>
            </a:r>
            <a:r>
              <a:rPr sz="2150" spc="-6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D </a:t>
            </a:r>
            <a:r>
              <a:rPr sz="2150" i="1" spc="-160" dirty="0">
                <a:latin typeface="Times New Roman" panose="02020603050405020304"/>
                <a:cs typeface="Times New Roman" panose="02020603050405020304"/>
              </a:rPr>
              <a:t> </a:t>
            </a:r>
            <a:r>
              <a:rPr sz="2950" spc="-385" dirty="0">
                <a:latin typeface="Symbol" panose="05050102010706020507"/>
                <a:cs typeface="Symbol" panose="05050102010706020507"/>
              </a:rPr>
              <a:t></a:t>
            </a:r>
            <a:endParaRPr sz="2950">
              <a:latin typeface="Symbol" panose="05050102010706020507"/>
              <a:cs typeface="Symbol" panose="05050102010706020507"/>
            </a:endParaRPr>
          </a:p>
        </p:txBody>
      </p:sp>
      <p:sp>
        <p:nvSpPr>
          <p:cNvPr id="14" name="object 14"/>
          <p:cNvSpPr txBox="1"/>
          <p:nvPr/>
        </p:nvSpPr>
        <p:spPr>
          <a:xfrm>
            <a:off x="3946537" y="3128771"/>
            <a:ext cx="1029335" cy="438150"/>
          </a:xfrm>
          <a:prstGeom prst="rect">
            <a:avLst/>
          </a:prstGeom>
        </p:spPr>
        <p:txBody>
          <a:bodyPr vert="horz" wrap="square" lIns="0" tIns="0" rIns="0" bIns="0" rtlCol="0">
            <a:spAutoFit/>
          </a:bodyPr>
          <a:lstStyle/>
          <a:p>
            <a:pPr marL="12700">
              <a:lnSpc>
                <a:spcPct val="100000"/>
              </a:lnSpc>
            </a:pPr>
            <a:r>
              <a:rPr sz="2150" i="1" dirty="0">
                <a:latin typeface="Times New Roman" panose="02020603050405020304"/>
                <a:cs typeface="Times New Roman" panose="02020603050405020304"/>
              </a:rPr>
              <a:t>H</a:t>
            </a:r>
            <a:r>
              <a:rPr sz="2150" i="1" spc="-185" dirty="0">
                <a:latin typeface="Times New Roman" panose="02020603050405020304"/>
                <a:cs typeface="Times New Roman" panose="02020603050405020304"/>
              </a:rPr>
              <a:t> </a:t>
            </a:r>
            <a:r>
              <a:rPr sz="2850" spc="-325" dirty="0">
                <a:latin typeface="Symbol" panose="05050102010706020507"/>
                <a:cs typeface="Symbol" panose="05050102010706020507"/>
              </a:rPr>
              <a:t></a:t>
            </a:r>
            <a:r>
              <a:rPr sz="2150" i="1" spc="100" dirty="0">
                <a:latin typeface="Times New Roman" panose="02020603050405020304"/>
                <a:cs typeface="Times New Roman" panose="02020603050405020304"/>
              </a:rPr>
              <a:t>u</a:t>
            </a:r>
            <a:r>
              <a:rPr sz="2150" dirty="0">
                <a:latin typeface="Times New Roman" panose="02020603050405020304"/>
                <a:cs typeface="Times New Roman" panose="02020603050405020304"/>
              </a:rPr>
              <a:t>,</a:t>
            </a:r>
            <a:r>
              <a:rPr sz="2150" spc="-275" dirty="0">
                <a:latin typeface="Times New Roman" panose="02020603050405020304"/>
                <a:cs typeface="Times New Roman" panose="02020603050405020304"/>
              </a:rPr>
              <a:t> </a:t>
            </a:r>
            <a:r>
              <a:rPr sz="2150" i="1" spc="155" dirty="0">
                <a:latin typeface="Times New Roman" panose="02020603050405020304"/>
                <a:cs typeface="Times New Roman" panose="02020603050405020304"/>
              </a:rPr>
              <a:t>v</a:t>
            </a:r>
            <a:r>
              <a:rPr sz="2850" spc="-220" dirty="0">
                <a:latin typeface="Symbol" panose="05050102010706020507"/>
                <a:cs typeface="Symbol" panose="05050102010706020507"/>
              </a:rPr>
              <a:t></a:t>
            </a:r>
            <a:r>
              <a:rPr sz="2850" spc="-375" dirty="0">
                <a:latin typeface="Times New Roman" panose="02020603050405020304"/>
                <a:cs typeface="Times New Roman" panose="02020603050405020304"/>
              </a:rPr>
              <a:t> </a:t>
            </a:r>
            <a:r>
              <a:rPr sz="2150" dirty="0">
                <a:latin typeface="Symbol" panose="05050102010706020507"/>
                <a:cs typeface="Symbol" panose="05050102010706020507"/>
              </a:rPr>
              <a:t></a:t>
            </a:r>
            <a:endParaRPr sz="2150">
              <a:latin typeface="Symbol" panose="05050102010706020507"/>
              <a:cs typeface="Symbol" panose="05050102010706020507"/>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巴特沃思低通滤波器</a:t>
            </a:r>
          </a:p>
        </p:txBody>
      </p:sp>
      <p:sp>
        <p:nvSpPr>
          <p:cNvPr id="6" name="object 6"/>
          <p:cNvSpPr/>
          <p:nvPr/>
        </p:nvSpPr>
        <p:spPr>
          <a:xfrm>
            <a:off x="2199017" y="2482595"/>
            <a:ext cx="6294120" cy="268909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750947" y="1922271"/>
            <a:ext cx="787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透视图</a:t>
            </a:r>
            <a:endParaRPr sz="2000">
              <a:latin typeface="新宋体" panose="02010609030101010101" charset="-122"/>
              <a:cs typeface="新宋体" panose="02010609030101010101" charset="-122"/>
            </a:endParaRPr>
          </a:p>
        </p:txBody>
      </p:sp>
      <p:sp>
        <p:nvSpPr>
          <p:cNvPr id="8" name="object 8"/>
          <p:cNvSpPr txBox="1"/>
          <p:nvPr/>
        </p:nvSpPr>
        <p:spPr>
          <a:xfrm>
            <a:off x="4551198" y="1922271"/>
            <a:ext cx="788035"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滤</a:t>
            </a:r>
            <a:r>
              <a:rPr sz="2000" b="1" spc="-10" dirty="0">
                <a:solidFill>
                  <a:srgbClr val="EE2B0A"/>
                </a:solidFill>
                <a:latin typeface="新宋体" panose="02010609030101010101" charset="-122"/>
                <a:cs typeface="新宋体" panose="02010609030101010101" charset="-122"/>
              </a:rPr>
              <a:t>波器</a:t>
            </a:r>
            <a:endParaRPr sz="2000">
              <a:latin typeface="新宋体" panose="02010609030101010101" charset="-122"/>
              <a:cs typeface="新宋体" panose="02010609030101010101" charset="-122"/>
            </a:endParaRPr>
          </a:p>
        </p:txBody>
      </p:sp>
      <p:sp>
        <p:nvSpPr>
          <p:cNvPr id="9" name="object 9"/>
          <p:cNvSpPr txBox="1"/>
          <p:nvPr/>
        </p:nvSpPr>
        <p:spPr>
          <a:xfrm>
            <a:off x="6147193" y="1887232"/>
            <a:ext cx="3073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阶数从1到4的滤波器横截面</a:t>
            </a:r>
            <a:endParaRPr sz="2000">
              <a:latin typeface="新宋体" panose="02010609030101010101" charset="-122"/>
              <a:cs typeface="新宋体" panose="02010609030101010101" charset="-122"/>
            </a:endParaRPr>
          </a:p>
        </p:txBody>
      </p:sp>
      <p:sp>
        <p:nvSpPr>
          <p:cNvPr id="10" name="object 10"/>
          <p:cNvSpPr txBox="1"/>
          <p:nvPr/>
        </p:nvSpPr>
        <p:spPr>
          <a:xfrm>
            <a:off x="1879993" y="5164043"/>
            <a:ext cx="7645400" cy="1638300"/>
          </a:xfrm>
          <a:prstGeom prst="rect">
            <a:avLst/>
          </a:prstGeom>
        </p:spPr>
        <p:txBody>
          <a:bodyPr vert="horz" wrap="square" lIns="0" tIns="0" rIns="0" bIns="0" rtlCol="0">
            <a:spAutoFit/>
          </a:bodyPr>
          <a:lstStyle/>
          <a:p>
            <a:pPr marL="12700" marR="5080" algn="just">
              <a:lnSpc>
                <a:spcPct val="150000"/>
              </a:lnSpc>
            </a:pPr>
            <a:r>
              <a:rPr sz="2400" dirty="0">
                <a:latin typeface="新宋体" panose="02010609030101010101" charset="-122"/>
                <a:cs typeface="新宋体" panose="02010609030101010101" charset="-122"/>
              </a:rPr>
              <a:t>应用：可用于平滑处理，如图像由于量化不足产生虚假轮 廓时，常可用低通滤波进行平滑以改进图像质量。通常， BLPF的平滑效果好于ILPF（振铃现象）。</a:t>
            </a:r>
            <a:endParaRPr sz="2400">
              <a:latin typeface="新宋体" panose="02010609030101010101" charset="-122"/>
              <a:cs typeface="新宋体" panose="02010609030101010101" charset="-122"/>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862198" y="2464053"/>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原图</a:t>
            </a:r>
            <a:endParaRPr sz="2000">
              <a:latin typeface="新宋体" panose="02010609030101010101" charset="-122"/>
              <a:cs typeface="新宋体" panose="02010609030101010101" charset="-122"/>
            </a:endParaRPr>
          </a:p>
        </p:txBody>
      </p:sp>
      <p:sp>
        <p:nvSpPr>
          <p:cNvPr id="6" name="object 6"/>
          <p:cNvSpPr txBox="1"/>
          <p:nvPr/>
        </p:nvSpPr>
        <p:spPr>
          <a:xfrm>
            <a:off x="7082155" y="2282697"/>
            <a:ext cx="2183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半径是5的BLPF滤波</a:t>
            </a:r>
            <a:endParaRPr sz="2000">
              <a:latin typeface="新宋体" panose="02010609030101010101" charset="-122"/>
              <a:cs typeface="新宋体" panose="02010609030101010101" charset="-122"/>
            </a:endParaRPr>
          </a:p>
        </p:txBody>
      </p:sp>
      <p:sp>
        <p:nvSpPr>
          <p:cNvPr id="7" name="object 7"/>
          <p:cNvSpPr/>
          <p:nvPr/>
        </p:nvSpPr>
        <p:spPr>
          <a:xfrm>
            <a:off x="3408311" y="1776221"/>
            <a:ext cx="3597402" cy="502615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393825" y="4083304"/>
            <a:ext cx="2311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半径是15的BLPF滤波</a:t>
            </a:r>
            <a:endParaRPr sz="2000">
              <a:latin typeface="新宋体" panose="02010609030101010101" charset="-122"/>
              <a:cs typeface="新宋体" panose="02010609030101010101" charset="-122"/>
            </a:endParaRPr>
          </a:p>
        </p:txBody>
      </p:sp>
      <p:sp>
        <p:nvSpPr>
          <p:cNvPr id="9" name="object 9"/>
          <p:cNvSpPr txBox="1"/>
          <p:nvPr/>
        </p:nvSpPr>
        <p:spPr>
          <a:xfrm>
            <a:off x="7081820" y="4083304"/>
            <a:ext cx="2312035"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半</a:t>
            </a:r>
            <a:r>
              <a:rPr sz="2000" b="1" spc="-10" dirty="0">
                <a:solidFill>
                  <a:srgbClr val="EE2B0A"/>
                </a:solidFill>
                <a:latin typeface="新宋体" panose="02010609030101010101" charset="-122"/>
                <a:cs typeface="新宋体" panose="02010609030101010101" charset="-122"/>
              </a:rPr>
              <a:t>径是30的BLPF滤波</a:t>
            </a:r>
            <a:endParaRPr sz="2000">
              <a:latin typeface="新宋体" panose="02010609030101010101" charset="-122"/>
              <a:cs typeface="新宋体" panose="02010609030101010101" charset="-122"/>
            </a:endParaRPr>
          </a:p>
        </p:txBody>
      </p:sp>
      <p:sp>
        <p:nvSpPr>
          <p:cNvPr id="10" name="object 10"/>
          <p:cNvSpPr txBox="1"/>
          <p:nvPr/>
        </p:nvSpPr>
        <p:spPr>
          <a:xfrm>
            <a:off x="1393825" y="5667489"/>
            <a:ext cx="2311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半径是80的BLPF滤波</a:t>
            </a:r>
            <a:endParaRPr sz="2000">
              <a:latin typeface="新宋体" panose="02010609030101010101" charset="-122"/>
              <a:cs typeface="新宋体" panose="02010609030101010101" charset="-122"/>
            </a:endParaRPr>
          </a:p>
        </p:txBody>
      </p:sp>
      <p:sp>
        <p:nvSpPr>
          <p:cNvPr id="11" name="object 11"/>
          <p:cNvSpPr txBox="1"/>
          <p:nvPr/>
        </p:nvSpPr>
        <p:spPr>
          <a:xfrm>
            <a:off x="7081846" y="5667489"/>
            <a:ext cx="2439035"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半</a:t>
            </a:r>
            <a:r>
              <a:rPr sz="2000" b="1" spc="-10" dirty="0">
                <a:solidFill>
                  <a:srgbClr val="EE2B0A"/>
                </a:solidFill>
                <a:latin typeface="新宋体" panose="02010609030101010101" charset="-122"/>
                <a:cs typeface="新宋体" panose="02010609030101010101" charset="-122"/>
              </a:rPr>
              <a:t>径是230的BLPF滤波</a:t>
            </a:r>
            <a:endParaRPr sz="2000">
              <a:latin typeface="新宋体" panose="02010609030101010101" charset="-122"/>
              <a:cs typeface="新宋体" panose="02010609030101010101" charset="-122"/>
            </a:endParaRPr>
          </a:p>
        </p:txBody>
      </p:sp>
      <p:sp>
        <p:nvSpPr>
          <p:cNvPr id="12" name="object 12"/>
          <p:cNvSpPr txBox="1">
            <a:spLocks noGrp="1"/>
          </p:cNvSpPr>
          <p:nvPr>
            <p:ph type="title"/>
          </p:nvPr>
        </p:nvSpPr>
        <p:spPr>
          <a:prstGeom prst="rect">
            <a:avLst/>
          </a:prstGeom>
        </p:spPr>
        <p:txBody>
          <a:bodyPr vert="horz" wrap="square" lIns="0" tIns="300898" rIns="0" bIns="0" rtlCol="0">
            <a:spAutoFit/>
          </a:bodyPr>
          <a:lstStyle/>
          <a:p>
            <a:pPr marL="12700">
              <a:lnSpc>
                <a:spcPts val="3750"/>
              </a:lnSpc>
              <a:tabLst>
                <a:tab pos="4227830" algn="l"/>
                <a:tab pos="4661535" algn="l"/>
              </a:tabLst>
            </a:pPr>
            <a:r>
              <a:rPr spc="-15" dirty="0">
                <a:latin typeface="新宋体" panose="02010609030101010101" charset="-122"/>
                <a:cs typeface="新宋体" panose="02010609030101010101" charset="-122"/>
              </a:rPr>
              <a:t>巴特沃思低通滤波器</a:t>
            </a:r>
            <a:r>
              <a:rPr spc="-415" dirty="0">
                <a:latin typeface="新宋体" panose="02010609030101010101" charset="-122"/>
                <a:cs typeface="新宋体" panose="02010609030101010101" charset="-122"/>
              </a:rPr>
              <a:t> </a:t>
            </a:r>
            <a:r>
              <a:rPr sz="4650" b="0" i="1" spc="22" baseline="4000" dirty="0">
                <a:latin typeface="Times New Roman" panose="02020603050405020304"/>
                <a:cs typeface="Times New Roman" panose="02020603050405020304"/>
              </a:rPr>
              <a:t>n</a:t>
            </a:r>
            <a:r>
              <a:rPr sz="4650" b="0" i="1" baseline="4000" dirty="0">
                <a:latin typeface="Times New Roman" panose="02020603050405020304"/>
                <a:cs typeface="Times New Roman" panose="02020603050405020304"/>
              </a:rPr>
              <a:t>	</a:t>
            </a:r>
            <a:r>
              <a:rPr sz="4650" b="0" spc="30" baseline="4000" dirty="0">
                <a:latin typeface="Symbol" panose="05050102010706020507"/>
                <a:cs typeface="Symbol" panose="05050102010706020507"/>
              </a:rPr>
              <a:t></a:t>
            </a:r>
            <a:r>
              <a:rPr sz="4650" b="0" baseline="4000" dirty="0">
                <a:latin typeface="Times New Roman" panose="02020603050405020304"/>
                <a:cs typeface="Times New Roman" panose="02020603050405020304"/>
              </a:rPr>
              <a:t>	</a:t>
            </a:r>
            <a:r>
              <a:rPr sz="4650" b="0" spc="22" baseline="4000" dirty="0">
                <a:latin typeface="Times New Roman" panose="02020603050405020304"/>
                <a:cs typeface="Times New Roman" panose="02020603050405020304"/>
              </a:rPr>
              <a:t>2</a:t>
            </a:r>
            <a:endParaRPr sz="4650" baseline="4000">
              <a:latin typeface="Times New Roman" panose="02020603050405020304"/>
              <a:cs typeface="Times New Roman" panose="020206030504050203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69478" rIns="0" bIns="0" rtlCol="0">
            <a:spAutoFit/>
          </a:bodyPr>
          <a:lstStyle/>
          <a:p>
            <a:pPr marL="83185">
              <a:lnSpc>
                <a:spcPts val="3750"/>
              </a:lnSpc>
            </a:pPr>
            <a:r>
              <a:rPr spc="-15" dirty="0">
                <a:latin typeface="新宋体" panose="02010609030101010101" charset="-122"/>
                <a:cs typeface="新宋体" panose="02010609030101010101" charset="-122"/>
              </a:rPr>
              <a:t>图像的采样与数字图像的质量</a:t>
            </a:r>
          </a:p>
        </p:txBody>
      </p:sp>
      <p:sp>
        <p:nvSpPr>
          <p:cNvPr id="5" name="object 5"/>
          <p:cNvSpPr/>
          <p:nvPr/>
        </p:nvSpPr>
        <p:spPr>
          <a:xfrm>
            <a:off x="1674761" y="2122169"/>
            <a:ext cx="7993380" cy="432130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巴特沃思低通滤波器</a:t>
            </a:r>
          </a:p>
        </p:txBody>
      </p:sp>
      <p:sp>
        <p:nvSpPr>
          <p:cNvPr id="6" name="object 6"/>
          <p:cNvSpPr txBox="1"/>
          <p:nvPr/>
        </p:nvSpPr>
        <p:spPr>
          <a:xfrm>
            <a:off x="2546730" y="2355657"/>
            <a:ext cx="1244600" cy="735330"/>
          </a:xfrm>
          <a:prstGeom prst="rect">
            <a:avLst/>
          </a:prstGeom>
        </p:spPr>
        <p:txBody>
          <a:bodyPr vert="horz" wrap="square" lIns="0" tIns="0" rIns="0" bIns="0" rtlCol="0">
            <a:spAutoFit/>
          </a:bodyPr>
          <a:lstStyle/>
          <a:p>
            <a:pPr marL="12700" marR="5080">
              <a:lnSpc>
                <a:spcPct val="151000"/>
              </a:lnSpc>
            </a:pPr>
            <a:r>
              <a:rPr sz="1600" b="1" spc="-10" dirty="0">
                <a:solidFill>
                  <a:srgbClr val="EE2B0A"/>
                </a:solidFill>
                <a:latin typeface="新宋体" panose="02010609030101010101" charset="-122"/>
                <a:cs typeface="新宋体" panose="02010609030101010101" charset="-122"/>
              </a:rPr>
              <a:t>阶数n=1 无振铃和负值</a:t>
            </a:r>
            <a:endParaRPr sz="1600">
              <a:latin typeface="新宋体" panose="02010609030101010101" charset="-122"/>
              <a:cs typeface="新宋体" panose="02010609030101010101" charset="-122"/>
            </a:endParaRPr>
          </a:p>
        </p:txBody>
      </p:sp>
      <p:sp>
        <p:nvSpPr>
          <p:cNvPr id="7" name="object 7"/>
          <p:cNvSpPr txBox="1"/>
          <p:nvPr/>
        </p:nvSpPr>
        <p:spPr>
          <a:xfrm>
            <a:off x="1969897" y="1887220"/>
            <a:ext cx="4426585" cy="353695"/>
          </a:xfrm>
          <a:prstGeom prst="rect">
            <a:avLst/>
          </a:prstGeom>
        </p:spPr>
        <p:txBody>
          <a:bodyPr vert="horz" wrap="square" lIns="0" tIns="0" rIns="0" bIns="0" rtlCol="0">
            <a:spAutoFit/>
          </a:bodyPr>
          <a:lstStyle/>
          <a:p>
            <a:pPr marL="12700">
              <a:lnSpc>
                <a:spcPct val="100000"/>
              </a:lnSpc>
            </a:pPr>
            <a:r>
              <a:rPr sz="2000" b="1" spc="-15" dirty="0">
                <a:solidFill>
                  <a:srgbClr val="EE2B0A"/>
                </a:solidFill>
                <a:latin typeface="新宋体" panose="02010609030101010101" charset="-122"/>
                <a:cs typeface="新宋体" panose="02010609030101010101" charset="-122"/>
              </a:rPr>
              <a:t>所有的滤波器都有半径为5的截至频率</a:t>
            </a:r>
            <a:r>
              <a:rPr sz="2000" b="1" spc="-5" dirty="0">
                <a:solidFill>
                  <a:srgbClr val="EE2B0A"/>
                </a:solidFill>
                <a:latin typeface="新宋体" panose="02010609030101010101" charset="-122"/>
                <a:cs typeface="新宋体" panose="02010609030101010101" charset="-122"/>
              </a:rPr>
              <a:t>D</a:t>
            </a:r>
            <a:r>
              <a:rPr sz="1950" b="1" spc="-7" baseline="-21000" dirty="0">
                <a:solidFill>
                  <a:srgbClr val="EE2B0A"/>
                </a:solidFill>
                <a:latin typeface="新宋体" panose="02010609030101010101" charset="-122"/>
                <a:cs typeface="新宋体" panose="02010609030101010101" charset="-122"/>
              </a:rPr>
              <a:t>0</a:t>
            </a:r>
            <a:endParaRPr sz="1950" baseline="-21000">
              <a:latin typeface="新宋体" panose="02010609030101010101" charset="-122"/>
              <a:cs typeface="新宋体" panose="02010609030101010101" charset="-122"/>
            </a:endParaRPr>
          </a:p>
        </p:txBody>
      </p:sp>
      <p:sp>
        <p:nvSpPr>
          <p:cNvPr id="8" name="object 8"/>
          <p:cNvSpPr/>
          <p:nvPr/>
        </p:nvSpPr>
        <p:spPr>
          <a:xfrm>
            <a:off x="2395613" y="3230117"/>
            <a:ext cx="6264402" cy="3427476"/>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4057777" y="2355657"/>
            <a:ext cx="1448435" cy="735330"/>
          </a:xfrm>
          <a:prstGeom prst="rect">
            <a:avLst/>
          </a:prstGeom>
        </p:spPr>
        <p:txBody>
          <a:bodyPr vert="horz" wrap="square" lIns="0" tIns="0" rIns="0" bIns="0" rtlCol="0">
            <a:spAutoFit/>
          </a:bodyPr>
          <a:lstStyle/>
          <a:p>
            <a:pPr marL="12700" marR="5080">
              <a:lnSpc>
                <a:spcPct val="151000"/>
              </a:lnSpc>
            </a:pPr>
            <a:r>
              <a:rPr sz="1600" b="1" spc="-10" dirty="0">
                <a:solidFill>
                  <a:srgbClr val="EE2B0A"/>
                </a:solidFill>
                <a:latin typeface="新宋体" panose="02010609030101010101" charset="-122"/>
                <a:cs typeface="新宋体" panose="02010609030101010101" charset="-122"/>
              </a:rPr>
              <a:t>阶数n=2 轻微振铃和负值</a:t>
            </a:r>
            <a:endParaRPr sz="1600">
              <a:latin typeface="新宋体" panose="02010609030101010101" charset="-122"/>
              <a:cs typeface="新宋体" panose="02010609030101010101" charset="-122"/>
            </a:endParaRPr>
          </a:p>
        </p:txBody>
      </p:sp>
      <p:sp>
        <p:nvSpPr>
          <p:cNvPr id="10" name="object 10"/>
          <p:cNvSpPr txBox="1"/>
          <p:nvPr/>
        </p:nvSpPr>
        <p:spPr>
          <a:xfrm>
            <a:off x="5641975" y="2417826"/>
            <a:ext cx="1448435" cy="640080"/>
          </a:xfrm>
          <a:prstGeom prst="rect">
            <a:avLst/>
          </a:prstGeom>
        </p:spPr>
        <p:txBody>
          <a:bodyPr vert="horz" wrap="square" lIns="0" tIns="0" rIns="0" bIns="0" rtlCol="0">
            <a:spAutoFit/>
          </a:bodyPr>
          <a:lstStyle/>
          <a:p>
            <a:pPr marL="12700">
              <a:lnSpc>
                <a:spcPct val="100000"/>
              </a:lnSpc>
            </a:pPr>
            <a:r>
              <a:rPr sz="1800" b="1" spc="-10" dirty="0">
                <a:solidFill>
                  <a:srgbClr val="EE2B0A"/>
                </a:solidFill>
                <a:latin typeface="新宋体" panose="02010609030101010101" charset="-122"/>
                <a:cs typeface="新宋体" panose="02010609030101010101" charset="-122"/>
              </a:rPr>
              <a:t>阶数n=5</a:t>
            </a:r>
            <a:endParaRPr sz="1800">
              <a:latin typeface="新宋体" panose="02010609030101010101" charset="-122"/>
              <a:cs typeface="新宋体" panose="02010609030101010101" charset="-122"/>
            </a:endParaRPr>
          </a:p>
          <a:p>
            <a:pPr marL="12700">
              <a:lnSpc>
                <a:spcPct val="100000"/>
              </a:lnSpc>
              <a:spcBef>
                <a:spcPts val="950"/>
              </a:spcBef>
            </a:pPr>
            <a:r>
              <a:rPr sz="1600" b="1" spc="-10" dirty="0">
                <a:solidFill>
                  <a:srgbClr val="EE2B0A"/>
                </a:solidFill>
                <a:latin typeface="新宋体" panose="02010609030101010101" charset="-122"/>
                <a:cs typeface="新宋体" panose="02010609030101010101" charset="-122"/>
              </a:rPr>
              <a:t>明显振铃和负值</a:t>
            </a:r>
            <a:endParaRPr sz="1600">
              <a:latin typeface="新宋体" panose="02010609030101010101" charset="-122"/>
              <a:cs typeface="新宋体" panose="02010609030101010101" charset="-122"/>
            </a:endParaRPr>
          </a:p>
        </p:txBody>
      </p:sp>
      <p:sp>
        <p:nvSpPr>
          <p:cNvPr id="11" name="object 11"/>
          <p:cNvSpPr txBox="1"/>
          <p:nvPr/>
        </p:nvSpPr>
        <p:spPr>
          <a:xfrm>
            <a:off x="7491361" y="2319081"/>
            <a:ext cx="1041400" cy="735330"/>
          </a:xfrm>
          <a:prstGeom prst="rect">
            <a:avLst/>
          </a:prstGeom>
        </p:spPr>
        <p:txBody>
          <a:bodyPr vert="horz" wrap="square" lIns="0" tIns="0" rIns="0" bIns="0" rtlCol="0">
            <a:spAutoFit/>
          </a:bodyPr>
          <a:lstStyle/>
          <a:p>
            <a:pPr marL="12700" marR="5080">
              <a:lnSpc>
                <a:spcPct val="151000"/>
              </a:lnSpc>
            </a:pPr>
            <a:r>
              <a:rPr sz="1600" b="1" spc="-10" dirty="0">
                <a:solidFill>
                  <a:srgbClr val="EE2B0A"/>
                </a:solidFill>
                <a:latin typeface="新宋体" panose="02010609030101010101" charset="-122"/>
                <a:cs typeface="新宋体" panose="02010609030101010101" charset="-122"/>
              </a:rPr>
              <a:t>阶数n=20 与ILPF相似</a:t>
            </a:r>
            <a:endParaRPr sz="1600">
              <a:latin typeface="新宋体" panose="02010609030101010101" charset="-122"/>
              <a:cs typeface="新宋体" panose="02010609030101010101" charset="-122"/>
            </a:endParaRPr>
          </a:p>
        </p:txBody>
      </p:sp>
      <p:sp>
        <p:nvSpPr>
          <p:cNvPr id="12" name="object 12"/>
          <p:cNvSpPr txBox="1"/>
          <p:nvPr/>
        </p:nvSpPr>
        <p:spPr>
          <a:xfrm>
            <a:off x="2347848" y="6620002"/>
            <a:ext cx="6374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注：二阶BLPF处于有效低通滤波和可接受的振铃特征之间</a:t>
            </a:r>
            <a:endParaRPr sz="2000">
              <a:latin typeface="新宋体" panose="02010609030101010101" charset="-122"/>
              <a:cs typeface="新宋体" panose="02010609030101010101" charset="-122"/>
            </a:endParaRPr>
          </a:p>
        </p:txBody>
      </p:sp>
      <p:sp>
        <p:nvSpPr>
          <p:cNvPr id="13" name="object 13"/>
          <p:cNvSpPr/>
          <p:nvPr/>
        </p:nvSpPr>
        <p:spPr>
          <a:xfrm>
            <a:off x="7075817" y="970025"/>
            <a:ext cx="1584197" cy="1352550"/>
          </a:xfrm>
          <a:prstGeom prst="rect">
            <a:avLst/>
          </a:prstGeom>
          <a:blipFill>
            <a:blip r:embed="rId5" cstate="print"/>
            <a:stretch>
              <a:fillRect/>
            </a:stretch>
          </a:blipFill>
        </p:spPr>
        <p:txBody>
          <a:bodyPr wrap="square" lIns="0" tIns="0" rIns="0" bIns="0" rtlCol="0"/>
          <a:lstStyle/>
          <a:p>
            <a:endParaRPr/>
          </a:p>
        </p:txBody>
      </p:sp>
      <p:sp>
        <p:nvSpPr>
          <p:cNvPr id="14" name="object 14"/>
          <p:cNvSpPr txBox="1"/>
          <p:nvPr/>
        </p:nvSpPr>
        <p:spPr>
          <a:xfrm>
            <a:off x="7715377" y="685292"/>
            <a:ext cx="43116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IL</a:t>
            </a:r>
            <a:r>
              <a:rPr sz="1600" b="1" spc="-20" dirty="0">
                <a:solidFill>
                  <a:srgbClr val="EE2B0A"/>
                </a:solidFill>
                <a:latin typeface="新宋体" panose="02010609030101010101" charset="-122"/>
                <a:cs typeface="新宋体" panose="02010609030101010101" charset="-122"/>
              </a:rPr>
              <a:t>P</a:t>
            </a:r>
            <a:r>
              <a:rPr sz="1600" b="1" spc="-10" dirty="0">
                <a:solidFill>
                  <a:srgbClr val="EE2B0A"/>
                </a:solidFill>
                <a:latin typeface="新宋体" panose="02010609030101010101" charset="-122"/>
                <a:cs typeface="新宋体" panose="02010609030101010101" charset="-122"/>
              </a:rPr>
              <a:t>F</a:t>
            </a:r>
            <a:endParaRPr sz="1600">
              <a:latin typeface="新宋体" panose="02010609030101010101" charset="-122"/>
              <a:cs typeface="新宋体" panose="02010609030101010101" charset="-122"/>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2211451" y="5957316"/>
            <a:ext cx="7002780" cy="422909"/>
          </a:xfrm>
          <a:prstGeom prst="rect">
            <a:avLst/>
          </a:prstGeom>
        </p:spPr>
        <p:txBody>
          <a:bodyPr vert="horz" wrap="square" lIns="0" tIns="0" rIns="0" bIns="0" rtlCol="0">
            <a:spAutoFit/>
          </a:bodyPr>
          <a:lstStyle/>
          <a:p>
            <a:pPr marL="12700">
              <a:lnSpc>
                <a:spcPct val="100000"/>
              </a:lnSpc>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当D(u,v)=D</a:t>
            </a:r>
            <a:r>
              <a:rPr sz="2400" baseline="-21000" dirty="0">
                <a:latin typeface="新宋体" panose="02010609030101010101" charset="-122"/>
                <a:cs typeface="新宋体" panose="02010609030101010101" charset="-122"/>
              </a:rPr>
              <a:t>0</a:t>
            </a:r>
            <a:r>
              <a:rPr sz="2400" spc="-5" dirty="0">
                <a:latin typeface="新宋体" panose="02010609030101010101" charset="-122"/>
                <a:cs typeface="新宋体" panose="02010609030101010101" charset="-122"/>
              </a:rPr>
              <a:t>时，滤波器下降到它最大值的0.607处</a:t>
            </a:r>
            <a:endParaRPr sz="2400">
              <a:latin typeface="新宋体" panose="02010609030101010101" charset="-122"/>
              <a:cs typeface="新宋体" panose="02010609030101010101" charset="-122"/>
            </a:endParaRPr>
          </a:p>
        </p:txBody>
      </p:sp>
      <p:sp>
        <p:nvSpPr>
          <p:cNvPr id="7" name="object 7"/>
          <p:cNvSpPr txBox="1"/>
          <p:nvPr/>
        </p:nvSpPr>
        <p:spPr>
          <a:xfrm>
            <a:off x="1754251" y="1820164"/>
            <a:ext cx="6443345" cy="286702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高斯低通滤波器</a:t>
            </a:r>
            <a:endParaRPr sz="3200">
              <a:latin typeface="新宋体" panose="02010609030101010101" charset="-122"/>
              <a:cs typeface="新宋体" panose="02010609030101010101" charset="-122"/>
            </a:endParaRPr>
          </a:p>
          <a:p>
            <a:pPr marL="469900">
              <a:lnSpc>
                <a:spcPts val="2430"/>
              </a:lnSpc>
              <a:spcBef>
                <a:spcPts val="27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二维高斯低通滤波器(GLPF)定义如下</a:t>
            </a:r>
            <a:endParaRPr sz="2400">
              <a:latin typeface="新宋体" panose="02010609030101010101" charset="-122"/>
              <a:cs typeface="新宋体" panose="02010609030101010101" charset="-122"/>
            </a:endParaRPr>
          </a:p>
          <a:p>
            <a:pPr marL="2434590">
              <a:lnSpc>
                <a:spcPts val="4950"/>
              </a:lnSpc>
            </a:pPr>
            <a:r>
              <a:rPr sz="5100" i="1" spc="-22" baseline="-25000" dirty="0">
                <a:latin typeface="Times New Roman" panose="02020603050405020304"/>
                <a:cs typeface="Times New Roman" panose="02020603050405020304"/>
              </a:rPr>
              <a:t>H</a:t>
            </a:r>
            <a:r>
              <a:rPr sz="6750" spc="-1050" baseline="-19000" dirty="0">
                <a:latin typeface="Symbol" panose="05050102010706020507"/>
                <a:cs typeface="Symbol" panose="05050102010706020507"/>
              </a:rPr>
              <a:t></a:t>
            </a:r>
            <a:r>
              <a:rPr sz="5100" i="1" spc="-277" baseline="-25000" dirty="0">
                <a:latin typeface="Times New Roman" panose="02020603050405020304"/>
                <a:cs typeface="Times New Roman" panose="02020603050405020304"/>
              </a:rPr>
              <a:t>u</a:t>
            </a:r>
            <a:r>
              <a:rPr sz="5100" spc="254" baseline="-25000" dirty="0">
                <a:latin typeface="Times New Roman" panose="02020603050405020304"/>
                <a:cs typeface="Times New Roman" panose="02020603050405020304"/>
              </a:rPr>
              <a:t>,</a:t>
            </a:r>
            <a:r>
              <a:rPr sz="5100" i="1" spc="-127" baseline="-25000" dirty="0">
                <a:latin typeface="Times New Roman" panose="02020603050405020304"/>
                <a:cs typeface="Times New Roman" panose="02020603050405020304"/>
              </a:rPr>
              <a:t>v</a:t>
            </a:r>
            <a:r>
              <a:rPr sz="6750" spc="-847" baseline="-19000" dirty="0">
                <a:latin typeface="Symbol" panose="05050102010706020507"/>
                <a:cs typeface="Symbol" panose="05050102010706020507"/>
              </a:rPr>
              <a:t></a:t>
            </a:r>
            <a:r>
              <a:rPr sz="6750" spc="-1042" baseline="-19000" dirty="0">
                <a:latin typeface="Times New Roman" panose="02020603050405020304"/>
                <a:cs typeface="Times New Roman" panose="02020603050405020304"/>
              </a:rPr>
              <a:t> </a:t>
            </a:r>
            <a:r>
              <a:rPr sz="5100" baseline="-25000" dirty="0">
                <a:latin typeface="Symbol" panose="05050102010706020507"/>
                <a:cs typeface="Symbol" panose="05050102010706020507"/>
              </a:rPr>
              <a:t></a:t>
            </a:r>
            <a:r>
              <a:rPr sz="5100" spc="-794" baseline="-25000" dirty="0">
                <a:latin typeface="Times New Roman" panose="02020603050405020304"/>
                <a:cs typeface="Times New Roman" panose="02020603050405020304"/>
              </a:rPr>
              <a:t> </a:t>
            </a:r>
            <a:r>
              <a:rPr sz="5100" i="1" spc="-165" baseline="-25000" dirty="0">
                <a:latin typeface="Times New Roman" panose="02020603050405020304"/>
                <a:cs typeface="Times New Roman" panose="02020603050405020304"/>
              </a:rPr>
              <a:t>e</a:t>
            </a:r>
            <a:r>
              <a:rPr sz="1950" spc="25" dirty="0">
                <a:latin typeface="Symbol" panose="05050102010706020507"/>
                <a:cs typeface="Symbol" panose="05050102010706020507"/>
              </a:rPr>
              <a:t></a:t>
            </a:r>
            <a:r>
              <a:rPr sz="1950" i="1" spc="-80" dirty="0">
                <a:latin typeface="Times New Roman" panose="02020603050405020304"/>
                <a:cs typeface="Times New Roman" panose="02020603050405020304"/>
              </a:rPr>
              <a:t>D</a:t>
            </a:r>
            <a:r>
              <a:rPr sz="2600" spc="-310" dirty="0">
                <a:latin typeface="Symbol" panose="05050102010706020507"/>
                <a:cs typeface="Symbol" panose="05050102010706020507"/>
              </a:rPr>
              <a:t></a:t>
            </a:r>
            <a:r>
              <a:rPr sz="1950" i="1" spc="5" dirty="0">
                <a:latin typeface="Times New Roman" panose="02020603050405020304"/>
                <a:cs typeface="Times New Roman" panose="02020603050405020304"/>
              </a:rPr>
              <a:t>u</a:t>
            </a:r>
            <a:r>
              <a:rPr sz="1950" spc="-30" dirty="0">
                <a:latin typeface="Times New Roman" panose="02020603050405020304"/>
                <a:cs typeface="Times New Roman" panose="02020603050405020304"/>
              </a:rPr>
              <a:t>,</a:t>
            </a:r>
            <a:r>
              <a:rPr sz="1950" i="1" spc="50" dirty="0">
                <a:latin typeface="Times New Roman" panose="02020603050405020304"/>
                <a:cs typeface="Times New Roman" panose="02020603050405020304"/>
              </a:rPr>
              <a:t>v</a:t>
            </a:r>
            <a:r>
              <a:rPr sz="2600" spc="-350" dirty="0">
                <a:latin typeface="Symbol" panose="05050102010706020507"/>
                <a:cs typeface="Symbol" panose="05050102010706020507"/>
              </a:rPr>
              <a:t></a:t>
            </a:r>
            <a:r>
              <a:rPr sz="2100" spc="7" baseline="38000" dirty="0">
                <a:latin typeface="Times New Roman" panose="02020603050405020304"/>
                <a:cs typeface="Times New Roman" panose="02020603050405020304"/>
              </a:rPr>
              <a:t>2</a:t>
            </a:r>
            <a:r>
              <a:rPr sz="2100" spc="-127" baseline="38000" dirty="0">
                <a:latin typeface="Times New Roman" panose="02020603050405020304"/>
                <a:cs typeface="Times New Roman" panose="02020603050405020304"/>
              </a:rPr>
              <a:t> </a:t>
            </a:r>
            <a:r>
              <a:rPr sz="1950" spc="170" dirty="0">
                <a:latin typeface="Times New Roman" panose="02020603050405020304"/>
                <a:cs typeface="Times New Roman" panose="02020603050405020304"/>
              </a:rPr>
              <a:t>/</a:t>
            </a:r>
            <a:r>
              <a:rPr sz="1950" spc="-160" dirty="0">
                <a:latin typeface="Times New Roman" panose="02020603050405020304"/>
                <a:cs typeface="Times New Roman" panose="02020603050405020304"/>
              </a:rPr>
              <a:t>2</a:t>
            </a:r>
            <a:r>
              <a:rPr sz="2100" i="1" spc="90" dirty="0">
                <a:latin typeface="Symbol" panose="05050102010706020507"/>
                <a:cs typeface="Symbol" panose="05050102010706020507"/>
              </a:rPr>
              <a:t></a:t>
            </a:r>
            <a:r>
              <a:rPr sz="2100" spc="7" baseline="36000" dirty="0">
                <a:latin typeface="Times New Roman" panose="02020603050405020304"/>
                <a:cs typeface="Times New Roman" panose="02020603050405020304"/>
              </a:rPr>
              <a:t>2</a:t>
            </a:r>
            <a:endParaRPr sz="2100" baseline="36000">
              <a:latin typeface="Times New Roman" panose="02020603050405020304"/>
              <a:cs typeface="Times New Roman" panose="02020603050405020304"/>
            </a:endParaRPr>
          </a:p>
          <a:p>
            <a:pPr>
              <a:lnSpc>
                <a:spcPct val="100000"/>
              </a:lnSpc>
              <a:spcBef>
                <a:spcPts val="0"/>
              </a:spcBef>
            </a:pPr>
            <a:endParaRPr sz="4950">
              <a:latin typeface="Times New Roman" panose="02020603050405020304"/>
              <a:cs typeface="Times New Roman" panose="02020603050405020304"/>
            </a:endParaRPr>
          </a:p>
          <a:p>
            <a:pPr marL="469900">
              <a:lnSpc>
                <a:spcPct val="100000"/>
              </a:lnSpc>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D(u,v)是点(u,v)距原点的距离，使</a:t>
            </a:r>
            <a:r>
              <a:rPr sz="2400" spc="-320" dirty="0">
                <a:latin typeface="新宋体" panose="02010609030101010101" charset="-122"/>
                <a:cs typeface="新宋体" panose="02010609030101010101" charset="-122"/>
              </a:rPr>
              <a:t> </a:t>
            </a:r>
            <a:r>
              <a:rPr sz="3525" i="1" spc="-82" baseline="9000" dirty="0">
                <a:latin typeface="Symbol" panose="05050102010706020507"/>
                <a:cs typeface="Symbol" panose="05050102010706020507"/>
              </a:rPr>
              <a:t></a:t>
            </a:r>
            <a:r>
              <a:rPr sz="3525" i="1" spc="419" baseline="9000" dirty="0">
                <a:latin typeface="Times New Roman" panose="02020603050405020304"/>
                <a:cs typeface="Times New Roman" panose="02020603050405020304"/>
              </a:rPr>
              <a:t> </a:t>
            </a:r>
            <a:r>
              <a:rPr sz="3375" spc="7" baseline="10000" dirty="0">
                <a:latin typeface="Symbol" panose="05050102010706020507"/>
                <a:cs typeface="Symbol" panose="05050102010706020507"/>
              </a:rPr>
              <a:t></a:t>
            </a:r>
            <a:r>
              <a:rPr sz="3375" spc="52" baseline="10000" dirty="0">
                <a:latin typeface="Times New Roman" panose="02020603050405020304"/>
                <a:cs typeface="Times New Roman" panose="02020603050405020304"/>
              </a:rPr>
              <a:t> </a:t>
            </a:r>
            <a:r>
              <a:rPr sz="3375" i="1" spc="-75" baseline="10000" dirty="0">
                <a:latin typeface="Times New Roman" panose="02020603050405020304"/>
                <a:cs typeface="Times New Roman" panose="02020603050405020304"/>
              </a:rPr>
              <a:t>D</a:t>
            </a:r>
            <a:r>
              <a:rPr sz="1950" spc="7" baseline="-6000" dirty="0">
                <a:latin typeface="Times New Roman" panose="02020603050405020304"/>
                <a:cs typeface="Times New Roman" panose="02020603050405020304"/>
              </a:rPr>
              <a:t>0</a:t>
            </a:r>
            <a:endParaRPr sz="1950" baseline="-6000">
              <a:latin typeface="Times New Roman" panose="02020603050405020304"/>
              <a:cs typeface="Times New Roman" panose="02020603050405020304"/>
            </a:endParaRPr>
          </a:p>
        </p:txBody>
      </p:sp>
      <p:sp>
        <p:nvSpPr>
          <p:cNvPr id="8" name="object 8"/>
          <p:cNvSpPr txBox="1"/>
          <p:nvPr/>
        </p:nvSpPr>
        <p:spPr>
          <a:xfrm>
            <a:off x="6960996" y="5041138"/>
            <a:ext cx="115570" cy="226060"/>
          </a:xfrm>
          <a:prstGeom prst="rect">
            <a:avLst/>
          </a:prstGeom>
        </p:spPr>
        <p:txBody>
          <a:bodyPr vert="horz" wrap="square" lIns="0" tIns="0" rIns="0" bIns="0" rtlCol="0">
            <a:spAutoFit/>
          </a:bodyPr>
          <a:lstStyle/>
          <a:p>
            <a:pPr marL="12700">
              <a:lnSpc>
                <a:spcPct val="100000"/>
              </a:lnSpc>
            </a:pPr>
            <a:r>
              <a:rPr sz="1400" spc="5" dirty="0">
                <a:latin typeface="Times New Roman" panose="02020603050405020304"/>
                <a:cs typeface="Times New Roman" panose="02020603050405020304"/>
              </a:rPr>
              <a:t>2</a:t>
            </a:r>
            <a:endParaRPr sz="1400">
              <a:latin typeface="Times New Roman" panose="02020603050405020304"/>
              <a:cs typeface="Times New Roman" panose="02020603050405020304"/>
            </a:endParaRPr>
          </a:p>
        </p:txBody>
      </p:sp>
      <p:sp>
        <p:nvSpPr>
          <p:cNvPr id="9" name="object 9"/>
          <p:cNvSpPr txBox="1"/>
          <p:nvPr/>
        </p:nvSpPr>
        <p:spPr>
          <a:xfrm>
            <a:off x="6871855" y="5227066"/>
            <a:ext cx="115570" cy="226060"/>
          </a:xfrm>
          <a:prstGeom prst="rect">
            <a:avLst/>
          </a:prstGeom>
        </p:spPr>
        <p:txBody>
          <a:bodyPr vert="horz" wrap="square" lIns="0" tIns="0" rIns="0" bIns="0" rtlCol="0">
            <a:spAutoFit/>
          </a:bodyPr>
          <a:lstStyle/>
          <a:p>
            <a:pPr marL="12700">
              <a:lnSpc>
                <a:spcPct val="100000"/>
              </a:lnSpc>
            </a:pPr>
            <a:r>
              <a:rPr sz="1400" spc="5" dirty="0">
                <a:latin typeface="Times New Roman" panose="02020603050405020304"/>
                <a:cs typeface="Times New Roman" panose="02020603050405020304"/>
              </a:rPr>
              <a:t>0</a:t>
            </a:r>
            <a:endParaRPr sz="1400">
              <a:latin typeface="Times New Roman" panose="02020603050405020304"/>
              <a:cs typeface="Times New Roman" panose="02020603050405020304"/>
            </a:endParaRPr>
          </a:p>
        </p:txBody>
      </p:sp>
      <p:sp>
        <p:nvSpPr>
          <p:cNvPr id="10" name="object 10"/>
          <p:cNvSpPr txBox="1"/>
          <p:nvPr/>
        </p:nvSpPr>
        <p:spPr>
          <a:xfrm>
            <a:off x="6381877" y="5041138"/>
            <a:ext cx="115570" cy="226060"/>
          </a:xfrm>
          <a:prstGeom prst="rect">
            <a:avLst/>
          </a:prstGeom>
        </p:spPr>
        <p:txBody>
          <a:bodyPr vert="horz" wrap="square" lIns="0" tIns="0" rIns="0" bIns="0" rtlCol="0">
            <a:spAutoFit/>
          </a:bodyPr>
          <a:lstStyle/>
          <a:p>
            <a:pPr marL="12700">
              <a:lnSpc>
                <a:spcPct val="100000"/>
              </a:lnSpc>
            </a:pPr>
            <a:r>
              <a:rPr sz="1400" spc="5" dirty="0">
                <a:latin typeface="Times New Roman" panose="02020603050405020304"/>
                <a:cs typeface="Times New Roman" panose="02020603050405020304"/>
              </a:rPr>
              <a:t>2</a:t>
            </a:r>
            <a:endParaRPr sz="1400">
              <a:latin typeface="Times New Roman" panose="02020603050405020304"/>
              <a:cs typeface="Times New Roman" panose="02020603050405020304"/>
            </a:endParaRPr>
          </a:p>
        </p:txBody>
      </p:sp>
      <p:sp>
        <p:nvSpPr>
          <p:cNvPr id="11" name="object 11"/>
          <p:cNvSpPr txBox="1"/>
          <p:nvPr/>
        </p:nvSpPr>
        <p:spPr>
          <a:xfrm>
            <a:off x="5633592" y="5011420"/>
            <a:ext cx="1298575" cy="402590"/>
          </a:xfrm>
          <a:prstGeom prst="rect">
            <a:avLst/>
          </a:prstGeom>
        </p:spPr>
        <p:txBody>
          <a:bodyPr vert="horz" wrap="square" lIns="0" tIns="0" rIns="0" bIns="0" rtlCol="0">
            <a:spAutoFit/>
          </a:bodyPr>
          <a:lstStyle/>
          <a:p>
            <a:pPr marL="12700">
              <a:lnSpc>
                <a:spcPct val="100000"/>
              </a:lnSpc>
            </a:pPr>
            <a:r>
              <a:rPr sz="1950" spc="25" dirty="0">
                <a:latin typeface="Symbol" panose="05050102010706020507"/>
                <a:cs typeface="Symbol" panose="05050102010706020507"/>
              </a:rPr>
              <a:t></a:t>
            </a:r>
            <a:r>
              <a:rPr sz="1950" i="1" spc="-80" dirty="0">
                <a:latin typeface="Times New Roman" panose="02020603050405020304"/>
                <a:cs typeface="Times New Roman" panose="02020603050405020304"/>
              </a:rPr>
              <a:t>D</a:t>
            </a:r>
            <a:r>
              <a:rPr sz="2600" spc="-310" dirty="0">
                <a:latin typeface="Symbol" panose="05050102010706020507"/>
                <a:cs typeface="Symbol" panose="05050102010706020507"/>
              </a:rPr>
              <a:t></a:t>
            </a:r>
            <a:r>
              <a:rPr sz="1950" i="1" spc="5" dirty="0">
                <a:latin typeface="Times New Roman" panose="02020603050405020304"/>
                <a:cs typeface="Times New Roman" panose="02020603050405020304"/>
              </a:rPr>
              <a:t>u</a:t>
            </a:r>
            <a:r>
              <a:rPr sz="1950" spc="-30" dirty="0">
                <a:latin typeface="Times New Roman" panose="02020603050405020304"/>
                <a:cs typeface="Times New Roman" panose="02020603050405020304"/>
              </a:rPr>
              <a:t>,</a:t>
            </a:r>
            <a:r>
              <a:rPr sz="1950" i="1" spc="50" dirty="0">
                <a:latin typeface="Times New Roman" panose="02020603050405020304"/>
                <a:cs typeface="Times New Roman" panose="02020603050405020304"/>
              </a:rPr>
              <a:t>v</a:t>
            </a:r>
            <a:r>
              <a:rPr sz="2600" spc="-325" dirty="0">
                <a:latin typeface="Symbol" panose="05050102010706020507"/>
                <a:cs typeface="Symbol" panose="05050102010706020507"/>
              </a:rPr>
              <a:t></a:t>
            </a:r>
            <a:r>
              <a:rPr sz="2600" spc="305" dirty="0">
                <a:latin typeface="Times New Roman" panose="02020603050405020304"/>
                <a:cs typeface="Times New Roman" panose="02020603050405020304"/>
              </a:rPr>
              <a:t> </a:t>
            </a:r>
            <a:r>
              <a:rPr sz="1950" spc="170" dirty="0">
                <a:latin typeface="Times New Roman" panose="02020603050405020304"/>
                <a:cs typeface="Times New Roman" panose="02020603050405020304"/>
              </a:rPr>
              <a:t>/</a:t>
            </a:r>
            <a:r>
              <a:rPr sz="1950" spc="20" dirty="0">
                <a:latin typeface="Times New Roman" panose="02020603050405020304"/>
                <a:cs typeface="Times New Roman" panose="02020603050405020304"/>
              </a:rPr>
              <a:t>2</a:t>
            </a:r>
            <a:r>
              <a:rPr sz="1950" i="1" spc="25" dirty="0">
                <a:latin typeface="Times New Roman" panose="02020603050405020304"/>
                <a:cs typeface="Times New Roman" panose="02020603050405020304"/>
              </a:rPr>
              <a:t>D</a:t>
            </a:r>
            <a:endParaRPr sz="1950">
              <a:latin typeface="Times New Roman" panose="02020603050405020304"/>
              <a:cs typeface="Times New Roman" panose="02020603050405020304"/>
            </a:endParaRPr>
          </a:p>
        </p:txBody>
      </p:sp>
      <p:sp>
        <p:nvSpPr>
          <p:cNvPr id="12" name="object 12"/>
          <p:cNvSpPr txBox="1"/>
          <p:nvPr/>
        </p:nvSpPr>
        <p:spPr>
          <a:xfrm>
            <a:off x="4085971" y="4971288"/>
            <a:ext cx="1573530" cy="684530"/>
          </a:xfrm>
          <a:prstGeom prst="rect">
            <a:avLst/>
          </a:prstGeom>
        </p:spPr>
        <p:txBody>
          <a:bodyPr vert="horz" wrap="square" lIns="0" tIns="0" rIns="0" bIns="0" rtlCol="0">
            <a:spAutoFit/>
          </a:bodyPr>
          <a:lstStyle/>
          <a:p>
            <a:pPr marL="12700">
              <a:lnSpc>
                <a:spcPts val="5390"/>
              </a:lnSpc>
            </a:pPr>
            <a:r>
              <a:rPr sz="3400" i="1" spc="-15" dirty="0">
                <a:latin typeface="Times New Roman" panose="02020603050405020304"/>
                <a:cs typeface="Times New Roman" panose="02020603050405020304"/>
              </a:rPr>
              <a:t>H</a:t>
            </a:r>
            <a:r>
              <a:rPr sz="4500" spc="-700" dirty="0">
                <a:latin typeface="Symbol" panose="05050102010706020507"/>
                <a:cs typeface="Symbol" panose="05050102010706020507"/>
              </a:rPr>
              <a:t></a:t>
            </a:r>
            <a:r>
              <a:rPr sz="3400" i="1" spc="-185" dirty="0">
                <a:latin typeface="Times New Roman" panose="02020603050405020304"/>
                <a:cs typeface="Times New Roman" panose="02020603050405020304"/>
              </a:rPr>
              <a:t>u</a:t>
            </a:r>
            <a:r>
              <a:rPr sz="3400" spc="170" dirty="0">
                <a:latin typeface="Times New Roman" panose="02020603050405020304"/>
                <a:cs typeface="Times New Roman" panose="02020603050405020304"/>
              </a:rPr>
              <a:t>,</a:t>
            </a:r>
            <a:r>
              <a:rPr sz="3400" i="1" spc="-85" dirty="0">
                <a:latin typeface="Times New Roman" panose="02020603050405020304"/>
                <a:cs typeface="Times New Roman" panose="02020603050405020304"/>
              </a:rPr>
              <a:t>v</a:t>
            </a:r>
            <a:r>
              <a:rPr sz="4500" spc="-565" dirty="0">
                <a:latin typeface="Symbol" panose="05050102010706020507"/>
                <a:cs typeface="Symbol" panose="05050102010706020507"/>
              </a:rPr>
              <a:t></a:t>
            </a:r>
            <a:r>
              <a:rPr sz="4500" spc="-695" dirty="0">
                <a:latin typeface="Times New Roman" panose="02020603050405020304"/>
                <a:cs typeface="Times New Roman" panose="02020603050405020304"/>
              </a:rPr>
              <a:t> </a:t>
            </a:r>
            <a:r>
              <a:rPr sz="3400" dirty="0">
                <a:latin typeface="Symbol" panose="05050102010706020507"/>
                <a:cs typeface="Symbol" panose="05050102010706020507"/>
              </a:rPr>
              <a:t></a:t>
            </a:r>
            <a:r>
              <a:rPr sz="3400" spc="-530" dirty="0">
                <a:latin typeface="Times New Roman" panose="02020603050405020304"/>
                <a:cs typeface="Times New Roman" panose="02020603050405020304"/>
              </a:rPr>
              <a:t> </a:t>
            </a:r>
            <a:r>
              <a:rPr sz="3400" i="1" spc="-110" dirty="0">
                <a:latin typeface="Times New Roman" panose="02020603050405020304"/>
                <a:cs typeface="Times New Roman" panose="02020603050405020304"/>
              </a:rPr>
              <a:t>e</a:t>
            </a:r>
            <a:endParaRPr sz="3400">
              <a:latin typeface="Times New Roman" panose="02020603050405020304"/>
              <a:cs typeface="Times New Roman" panose="02020603050405020304"/>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高斯低通滤波器</a:t>
            </a:r>
          </a:p>
        </p:txBody>
      </p:sp>
      <p:sp>
        <p:nvSpPr>
          <p:cNvPr id="6" name="object 6"/>
          <p:cNvSpPr txBox="1"/>
          <p:nvPr/>
        </p:nvSpPr>
        <p:spPr>
          <a:xfrm>
            <a:off x="2750947" y="1922271"/>
            <a:ext cx="787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透视图</a:t>
            </a:r>
            <a:endParaRPr sz="2000">
              <a:latin typeface="新宋体" panose="02010609030101010101" charset="-122"/>
              <a:cs typeface="新宋体" panose="02010609030101010101" charset="-122"/>
            </a:endParaRPr>
          </a:p>
        </p:txBody>
      </p:sp>
      <p:sp>
        <p:nvSpPr>
          <p:cNvPr id="7" name="object 7"/>
          <p:cNvSpPr txBox="1"/>
          <p:nvPr/>
        </p:nvSpPr>
        <p:spPr>
          <a:xfrm>
            <a:off x="4551198" y="1922271"/>
            <a:ext cx="788035"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滤</a:t>
            </a:r>
            <a:r>
              <a:rPr sz="2000" b="1" spc="-10" dirty="0">
                <a:solidFill>
                  <a:srgbClr val="EE2B0A"/>
                </a:solidFill>
                <a:latin typeface="新宋体" panose="02010609030101010101" charset="-122"/>
                <a:cs typeface="新宋体" panose="02010609030101010101" charset="-122"/>
              </a:rPr>
              <a:t>波器</a:t>
            </a:r>
            <a:endParaRPr sz="2000">
              <a:latin typeface="新宋体" panose="02010609030101010101" charset="-122"/>
              <a:cs typeface="新宋体" panose="02010609030101010101" charset="-122"/>
            </a:endParaRPr>
          </a:p>
        </p:txBody>
      </p:sp>
      <p:sp>
        <p:nvSpPr>
          <p:cNvPr id="8" name="object 8"/>
          <p:cNvSpPr txBox="1"/>
          <p:nvPr/>
        </p:nvSpPr>
        <p:spPr>
          <a:xfrm>
            <a:off x="6147193" y="1887232"/>
            <a:ext cx="2774950" cy="353695"/>
          </a:xfrm>
          <a:prstGeom prst="rect">
            <a:avLst/>
          </a:prstGeom>
        </p:spPr>
        <p:txBody>
          <a:bodyPr vert="horz" wrap="square" lIns="0" tIns="0" rIns="0" bIns="0" rtlCol="0">
            <a:spAutoFit/>
          </a:bodyPr>
          <a:lstStyle/>
          <a:p>
            <a:pPr marL="12700">
              <a:lnSpc>
                <a:spcPct val="100000"/>
              </a:lnSpc>
            </a:pPr>
            <a:r>
              <a:rPr sz="2000" b="1" spc="-10" dirty="0">
                <a:solidFill>
                  <a:srgbClr val="EE2B0A"/>
                </a:solidFill>
                <a:latin typeface="新宋体" panose="02010609030101010101" charset="-122"/>
                <a:cs typeface="新宋体" panose="02010609030101010101" charset="-122"/>
              </a:rPr>
              <a:t>各种D</a:t>
            </a:r>
            <a:r>
              <a:rPr sz="1950" b="1" spc="-15" baseline="-21000" dirty="0">
                <a:solidFill>
                  <a:srgbClr val="EE2B0A"/>
                </a:solidFill>
                <a:latin typeface="新宋体" panose="02010609030101010101" charset="-122"/>
                <a:cs typeface="新宋体" panose="02010609030101010101" charset="-122"/>
              </a:rPr>
              <a:t>0</a:t>
            </a:r>
            <a:r>
              <a:rPr sz="2000" b="1" spc="-10" dirty="0">
                <a:solidFill>
                  <a:srgbClr val="EE2B0A"/>
                </a:solidFill>
                <a:latin typeface="新宋体" panose="02010609030101010101" charset="-122"/>
                <a:cs typeface="新宋体" panose="02010609030101010101" charset="-122"/>
              </a:rPr>
              <a:t>值的滤波器横截面</a:t>
            </a:r>
            <a:endParaRPr sz="2000">
              <a:latin typeface="新宋体" panose="02010609030101010101" charset="-122"/>
              <a:cs typeface="新宋体" panose="02010609030101010101" charset="-122"/>
            </a:endParaRPr>
          </a:p>
        </p:txBody>
      </p:sp>
      <p:sp>
        <p:nvSpPr>
          <p:cNvPr id="9" name="object 9"/>
          <p:cNvSpPr/>
          <p:nvPr/>
        </p:nvSpPr>
        <p:spPr>
          <a:xfrm>
            <a:off x="2190635" y="2618994"/>
            <a:ext cx="6324599" cy="27432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862198" y="2464053"/>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原图</a:t>
            </a:r>
            <a:endParaRPr sz="2000">
              <a:latin typeface="新宋体" panose="02010609030101010101" charset="-122"/>
              <a:cs typeface="新宋体" panose="02010609030101010101" charset="-122"/>
            </a:endParaRPr>
          </a:p>
        </p:txBody>
      </p:sp>
      <p:sp>
        <p:nvSpPr>
          <p:cNvPr id="6" name="object 6"/>
          <p:cNvSpPr txBox="1"/>
          <p:nvPr/>
        </p:nvSpPr>
        <p:spPr>
          <a:xfrm>
            <a:off x="7082155" y="2282697"/>
            <a:ext cx="2183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半径是5的GLPF滤波</a:t>
            </a:r>
            <a:endParaRPr sz="2000">
              <a:latin typeface="新宋体" panose="02010609030101010101" charset="-122"/>
              <a:cs typeface="新宋体" panose="02010609030101010101" charset="-122"/>
            </a:endParaRPr>
          </a:p>
        </p:txBody>
      </p:sp>
      <p:sp>
        <p:nvSpPr>
          <p:cNvPr id="7" name="object 7"/>
          <p:cNvSpPr txBox="1"/>
          <p:nvPr/>
        </p:nvSpPr>
        <p:spPr>
          <a:xfrm>
            <a:off x="1393825" y="4083304"/>
            <a:ext cx="2311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半径是15的GLPF滤波</a:t>
            </a:r>
            <a:endParaRPr sz="2000">
              <a:latin typeface="新宋体" panose="02010609030101010101" charset="-122"/>
              <a:cs typeface="新宋体" panose="02010609030101010101" charset="-122"/>
            </a:endParaRPr>
          </a:p>
        </p:txBody>
      </p:sp>
      <p:sp>
        <p:nvSpPr>
          <p:cNvPr id="8" name="object 8"/>
          <p:cNvSpPr txBox="1"/>
          <p:nvPr/>
        </p:nvSpPr>
        <p:spPr>
          <a:xfrm>
            <a:off x="7081820" y="4083304"/>
            <a:ext cx="2312035"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半</a:t>
            </a:r>
            <a:r>
              <a:rPr sz="2000" b="1" spc="-10" dirty="0">
                <a:solidFill>
                  <a:srgbClr val="EE2B0A"/>
                </a:solidFill>
                <a:latin typeface="新宋体" panose="02010609030101010101" charset="-122"/>
                <a:cs typeface="新宋体" panose="02010609030101010101" charset="-122"/>
              </a:rPr>
              <a:t>径是30的GLPF滤波</a:t>
            </a:r>
            <a:endParaRPr sz="2000">
              <a:latin typeface="新宋体" panose="02010609030101010101" charset="-122"/>
              <a:cs typeface="新宋体" panose="02010609030101010101" charset="-122"/>
            </a:endParaRPr>
          </a:p>
        </p:txBody>
      </p:sp>
      <p:sp>
        <p:nvSpPr>
          <p:cNvPr id="9" name="object 9"/>
          <p:cNvSpPr txBox="1"/>
          <p:nvPr/>
        </p:nvSpPr>
        <p:spPr>
          <a:xfrm>
            <a:off x="1393825" y="5667502"/>
            <a:ext cx="2311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半径是80的GLPF滤波</a:t>
            </a:r>
            <a:endParaRPr sz="2000">
              <a:latin typeface="新宋体" panose="02010609030101010101" charset="-122"/>
              <a:cs typeface="新宋体" panose="02010609030101010101" charset="-122"/>
            </a:endParaRPr>
          </a:p>
        </p:txBody>
      </p:sp>
      <p:sp>
        <p:nvSpPr>
          <p:cNvPr id="10" name="object 10"/>
          <p:cNvSpPr txBox="1"/>
          <p:nvPr/>
        </p:nvSpPr>
        <p:spPr>
          <a:xfrm>
            <a:off x="7148149" y="5667502"/>
            <a:ext cx="2439035"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半</a:t>
            </a:r>
            <a:r>
              <a:rPr sz="2000" b="1" spc="-10" dirty="0">
                <a:solidFill>
                  <a:srgbClr val="EE2B0A"/>
                </a:solidFill>
                <a:latin typeface="新宋体" panose="02010609030101010101" charset="-122"/>
                <a:cs typeface="新宋体" panose="02010609030101010101" charset="-122"/>
              </a:rPr>
              <a:t>径是230的GLPF滤波</a:t>
            </a:r>
            <a:endParaRPr sz="2000">
              <a:latin typeface="新宋体" panose="02010609030101010101" charset="-122"/>
              <a:cs typeface="新宋体" panose="02010609030101010101" charset="-122"/>
            </a:endParaRPr>
          </a:p>
        </p:txBody>
      </p:sp>
      <p:sp>
        <p:nvSpPr>
          <p:cNvPr id="11" name="object 11"/>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高斯低通滤波器</a:t>
            </a:r>
          </a:p>
        </p:txBody>
      </p:sp>
      <p:sp>
        <p:nvSpPr>
          <p:cNvPr id="12" name="object 12"/>
          <p:cNvSpPr/>
          <p:nvPr/>
        </p:nvSpPr>
        <p:spPr>
          <a:xfrm>
            <a:off x="3765689" y="1833372"/>
            <a:ext cx="3381755" cy="521055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196"/>
            <a:ext cx="7404100" cy="502094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频率域图像增强</a:t>
            </a:r>
            <a:endParaRPr sz="3200">
              <a:latin typeface="新宋体" panose="02010609030101010101" charset="-122"/>
              <a:cs typeface="新宋体" panose="02010609030101010101" charset="-122"/>
            </a:endParaRPr>
          </a:p>
          <a:p>
            <a:pPr>
              <a:lnSpc>
                <a:spcPct val="100000"/>
              </a:lnSpc>
              <a:spcBef>
                <a:spcPts val="40"/>
              </a:spcBef>
            </a:pPr>
            <a:endParaRPr sz="27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结论</a:t>
            </a:r>
            <a:endParaRPr sz="3200">
              <a:latin typeface="新宋体" panose="02010609030101010101" charset="-122"/>
              <a:cs typeface="新宋体" panose="02010609030101010101" charset="-122"/>
            </a:endParaRPr>
          </a:p>
          <a:p>
            <a:pPr marL="469900" marR="5080" algn="just">
              <a:lnSpc>
                <a:spcPct val="100000"/>
              </a:lnSpc>
              <a:spcBef>
                <a:spcPts val="192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GLPF不能达到有相同截止频率的二阶 BLPF的平滑效果</a:t>
            </a:r>
            <a:endParaRPr sz="3200">
              <a:latin typeface="新宋体" panose="02010609030101010101" charset="-122"/>
              <a:cs typeface="新宋体" panose="02010609030101010101" charset="-122"/>
            </a:endParaRPr>
          </a:p>
          <a:p>
            <a:pPr marL="892810" indent="-422910" algn="just">
              <a:lnSpc>
                <a:spcPct val="100000"/>
              </a:lnSpc>
              <a:spcBef>
                <a:spcPts val="1925"/>
              </a:spcBef>
              <a:buClr>
                <a:srgbClr val="EE2B0A"/>
              </a:buClr>
              <a:buSzPct val="69000"/>
              <a:buFont typeface="Wingdings" panose="05000000000000000000"/>
              <a:buChar char=""/>
              <a:tabLst>
                <a:tab pos="892810" algn="l"/>
              </a:tabLst>
            </a:pPr>
            <a:r>
              <a:rPr sz="3200" spc="-5" dirty="0">
                <a:latin typeface="新宋体" panose="02010609030101010101" charset="-122"/>
                <a:cs typeface="新宋体" panose="02010609030101010101" charset="-122"/>
              </a:rPr>
              <a:t>GLPF没有振铃</a:t>
            </a:r>
            <a:endParaRPr sz="3200">
              <a:latin typeface="新宋体" panose="02010609030101010101" charset="-122"/>
              <a:cs typeface="新宋体" panose="02010609030101010101" charset="-122"/>
            </a:endParaRPr>
          </a:p>
          <a:p>
            <a:pPr marL="469900" marR="5080" algn="just">
              <a:lnSpc>
                <a:spcPct val="100000"/>
              </a:lnSpc>
              <a:spcBef>
                <a:spcPts val="1920"/>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如果需要严格控制低频和高频之间截 至频率的过渡，选用BLPF，代价是可能 产生振铃</a:t>
            </a:r>
            <a:endParaRPr sz="3200">
              <a:latin typeface="新宋体" panose="02010609030101010101" charset="-122"/>
              <a:cs typeface="新宋体" panose="02010609030101010101" charset="-122"/>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820164"/>
            <a:ext cx="7660005" cy="462788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低通滤波器的应用实例：模糊,平滑等</a:t>
            </a:r>
            <a:endParaRPr sz="3200">
              <a:latin typeface="新宋体" panose="02010609030101010101" charset="-122"/>
              <a:cs typeface="新宋体" panose="02010609030101010101" charset="-122"/>
            </a:endParaRPr>
          </a:p>
          <a:p>
            <a:pPr marL="469900" marR="5080" algn="just">
              <a:lnSpc>
                <a:spcPct val="102000"/>
              </a:lnSpc>
              <a:spcBef>
                <a:spcPts val="225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6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字符识别：通过模糊图像，桥接断裂字符的 </a:t>
            </a:r>
            <a:r>
              <a:rPr sz="2800" dirty="0">
                <a:latin typeface="新宋体" panose="02010609030101010101" charset="-122"/>
                <a:cs typeface="新宋体" panose="02010609030101010101" charset="-122"/>
              </a:rPr>
              <a:t>裂缝</a:t>
            </a:r>
            <a:endParaRPr sz="2800">
              <a:latin typeface="新宋体" panose="02010609030101010101" charset="-122"/>
              <a:cs typeface="新宋体" panose="02010609030101010101" charset="-122"/>
            </a:endParaRPr>
          </a:p>
          <a:p>
            <a:pPr marL="469900" marR="48895"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印刷和出版业：从一幅尖锐的原始图像产生 平滑、柔和的外观，如人脸，减少皮肤细纹的 锐化程度和小斑点</a:t>
            </a:r>
            <a:endParaRPr sz="2800">
              <a:latin typeface="新宋体" panose="02010609030101010101" charset="-122"/>
              <a:cs typeface="新宋体" panose="02010609030101010101" charset="-122"/>
            </a:endParaRPr>
          </a:p>
          <a:p>
            <a:pPr marL="469900" marR="48895"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处理卫星和航空图像：尽可能模糊细节，而 保留大的可识别特征。低通滤波通过消除不重 要的特征来简化感兴趣特征的分析</a:t>
            </a:r>
            <a:endParaRPr sz="2800">
              <a:latin typeface="新宋体" panose="02010609030101010101" charset="-122"/>
              <a:cs typeface="新宋体" panose="02010609030101010101" charset="-122"/>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字符识别举例</a:t>
            </a:r>
          </a:p>
        </p:txBody>
      </p:sp>
      <p:sp>
        <p:nvSpPr>
          <p:cNvPr id="6" name="object 6"/>
          <p:cNvSpPr/>
          <p:nvPr/>
        </p:nvSpPr>
        <p:spPr>
          <a:xfrm>
            <a:off x="2251595" y="2985516"/>
            <a:ext cx="6332220" cy="2659379"/>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300604" y="1817878"/>
            <a:ext cx="3326765" cy="912494"/>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如打印、传真、复印文本等， 字符失真、字符断裂等</a:t>
            </a:r>
            <a:endParaRPr sz="2000">
              <a:latin typeface="新宋体" panose="02010609030101010101" charset="-122"/>
              <a:cs typeface="新宋体" panose="02010609030101010101" charset="-122"/>
            </a:endParaRPr>
          </a:p>
        </p:txBody>
      </p:sp>
      <p:sp>
        <p:nvSpPr>
          <p:cNvPr id="8" name="object 8"/>
          <p:cNvSpPr txBox="1"/>
          <p:nvPr/>
        </p:nvSpPr>
        <p:spPr>
          <a:xfrm>
            <a:off x="6148717" y="1807984"/>
            <a:ext cx="2648585" cy="912494"/>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D</a:t>
            </a:r>
            <a:r>
              <a:rPr sz="1950" b="1" spc="-7" baseline="-21000" dirty="0">
                <a:solidFill>
                  <a:srgbClr val="EE2B0A"/>
                </a:solidFill>
                <a:latin typeface="新宋体" panose="02010609030101010101" charset="-122"/>
                <a:cs typeface="新宋体" panose="02010609030101010101" charset="-122"/>
              </a:rPr>
              <a:t>0</a:t>
            </a:r>
            <a:r>
              <a:rPr sz="2000" b="1" spc="-10" dirty="0">
                <a:solidFill>
                  <a:srgbClr val="EE2B0A"/>
                </a:solidFill>
                <a:latin typeface="新宋体" panose="02010609030101010101" charset="-122"/>
                <a:cs typeface="新宋体" panose="02010609030101010101" charset="-122"/>
              </a:rPr>
              <a:t>=80的高斯低通滤波器 修复字符</a:t>
            </a:r>
            <a:endParaRPr sz="2000">
              <a:latin typeface="新宋体" panose="02010609030101010101" charset="-122"/>
              <a:cs typeface="新宋体" panose="02010609030101010101" charset="-122"/>
            </a:endParaRPr>
          </a:p>
        </p:txBody>
      </p:sp>
      <p:sp>
        <p:nvSpPr>
          <p:cNvPr id="9" name="object 9"/>
          <p:cNvSpPr txBox="1"/>
          <p:nvPr/>
        </p:nvSpPr>
        <p:spPr>
          <a:xfrm>
            <a:off x="2441575" y="5995670"/>
            <a:ext cx="642556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用于机器识别系统识别断裂字符的预处理</a:t>
            </a:r>
            <a:endParaRPr sz="2800">
              <a:latin typeface="新宋体" panose="02010609030101010101" charset="-122"/>
              <a:cs typeface="新宋体" panose="02010609030101010101" charset="-122"/>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人脸图像处理</a:t>
            </a:r>
          </a:p>
        </p:txBody>
      </p:sp>
      <p:sp>
        <p:nvSpPr>
          <p:cNvPr id="6" name="object 6"/>
          <p:cNvSpPr/>
          <p:nvPr/>
        </p:nvSpPr>
        <p:spPr>
          <a:xfrm>
            <a:off x="2187587" y="2183892"/>
            <a:ext cx="6316979" cy="47625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535301" y="1850644"/>
            <a:ext cx="788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原图像</a:t>
            </a:r>
            <a:endParaRPr sz="2000">
              <a:latin typeface="新宋体" panose="02010609030101010101" charset="-122"/>
              <a:cs typeface="新宋体" panose="02010609030101010101" charset="-122"/>
            </a:endParaRPr>
          </a:p>
        </p:txBody>
      </p:sp>
      <p:sp>
        <p:nvSpPr>
          <p:cNvPr id="8" name="object 8"/>
          <p:cNvSpPr txBox="1"/>
          <p:nvPr/>
        </p:nvSpPr>
        <p:spPr>
          <a:xfrm>
            <a:off x="4495927" y="1816366"/>
            <a:ext cx="2139315" cy="760095"/>
          </a:xfrm>
          <a:prstGeom prst="rect">
            <a:avLst/>
          </a:prstGeom>
        </p:spPr>
        <p:txBody>
          <a:bodyPr vert="horz" wrap="square" lIns="0" tIns="0" rIns="0" bIns="0" rtlCol="0">
            <a:spAutoFit/>
          </a:bodyPr>
          <a:lstStyle/>
          <a:p>
            <a:pPr marL="12700">
              <a:lnSpc>
                <a:spcPct val="100000"/>
              </a:lnSpc>
            </a:pPr>
            <a:r>
              <a:rPr sz="2000" b="1" spc="-10" dirty="0">
                <a:solidFill>
                  <a:srgbClr val="EE2B0A"/>
                </a:solidFill>
                <a:latin typeface="新宋体" panose="02010609030101010101" charset="-122"/>
                <a:cs typeface="新宋体" panose="02010609030101010101" charset="-122"/>
              </a:rPr>
              <a:t>D</a:t>
            </a:r>
            <a:r>
              <a:rPr sz="1950" b="1" spc="-7" baseline="-21000" dirty="0">
                <a:solidFill>
                  <a:srgbClr val="EE2B0A"/>
                </a:solidFill>
                <a:latin typeface="新宋体" panose="02010609030101010101" charset="-122"/>
                <a:cs typeface="新宋体" panose="02010609030101010101" charset="-122"/>
              </a:rPr>
              <a:t>0</a:t>
            </a:r>
            <a:r>
              <a:rPr sz="2000" b="1" spc="-10" dirty="0">
                <a:solidFill>
                  <a:srgbClr val="EE2B0A"/>
                </a:solidFill>
                <a:latin typeface="新宋体" panose="02010609030101010101" charset="-122"/>
                <a:cs typeface="新宋体" panose="02010609030101010101" charset="-122"/>
              </a:rPr>
              <a:t>=100的GLPF滤波,</a:t>
            </a:r>
            <a:endParaRPr sz="2000">
              <a:latin typeface="新宋体" panose="02010609030101010101" charset="-122"/>
              <a:cs typeface="新宋体" panose="02010609030101010101" charset="-122"/>
            </a:endParaRPr>
          </a:p>
          <a:p>
            <a:pPr marL="12700">
              <a:lnSpc>
                <a:spcPts val="2380"/>
              </a:lnSpc>
              <a:spcBef>
                <a:spcPts val="1200"/>
              </a:spcBef>
            </a:pPr>
            <a:r>
              <a:rPr sz="2000" b="1" spc="-10" dirty="0">
                <a:solidFill>
                  <a:srgbClr val="EE2B0A"/>
                </a:solidFill>
                <a:latin typeface="新宋体" panose="02010609030101010101" charset="-122"/>
                <a:cs typeface="新宋体" panose="02010609030101010101" charset="-122"/>
              </a:rPr>
              <a:t>细纹减少</a:t>
            </a:r>
            <a:endParaRPr sz="2000">
              <a:latin typeface="新宋体" panose="02010609030101010101" charset="-122"/>
              <a:cs typeface="新宋体" panose="02010609030101010101" charset="-122"/>
            </a:endParaRPr>
          </a:p>
        </p:txBody>
      </p:sp>
      <p:sp>
        <p:nvSpPr>
          <p:cNvPr id="9" name="object 9"/>
          <p:cNvSpPr txBox="1"/>
          <p:nvPr/>
        </p:nvSpPr>
        <p:spPr>
          <a:xfrm>
            <a:off x="6944232" y="1663953"/>
            <a:ext cx="2140585" cy="912494"/>
          </a:xfrm>
          <a:prstGeom prst="rect">
            <a:avLst/>
          </a:prstGeom>
        </p:spPr>
        <p:txBody>
          <a:bodyPr vert="horz" wrap="square" lIns="0" tIns="0" rIns="0" bIns="0" rtlCol="0">
            <a:spAutoFit/>
          </a:bodyPr>
          <a:lstStyle/>
          <a:p>
            <a:pPr marL="12700" marR="5080" indent="-635">
              <a:lnSpc>
                <a:spcPct val="150000"/>
              </a:lnSpc>
            </a:pPr>
            <a:r>
              <a:rPr sz="2000" b="1" spc="-10" dirty="0">
                <a:solidFill>
                  <a:srgbClr val="EE2B0A"/>
                </a:solidFill>
                <a:latin typeface="新宋体" panose="02010609030101010101" charset="-122"/>
                <a:cs typeface="新宋体" panose="02010609030101010101" charset="-122"/>
              </a:rPr>
              <a:t>D</a:t>
            </a:r>
            <a:r>
              <a:rPr sz="1950" b="1" spc="-7" baseline="-21000" dirty="0">
                <a:solidFill>
                  <a:srgbClr val="EE2B0A"/>
                </a:solidFill>
                <a:latin typeface="新宋体" panose="02010609030101010101" charset="-122"/>
                <a:cs typeface="新宋体" panose="02010609030101010101" charset="-122"/>
              </a:rPr>
              <a:t>0</a:t>
            </a:r>
            <a:r>
              <a:rPr sz="2000" b="1" spc="-10" dirty="0">
                <a:solidFill>
                  <a:srgbClr val="EE2B0A"/>
                </a:solidFill>
                <a:latin typeface="新宋体" panose="02010609030101010101" charset="-122"/>
                <a:cs typeface="新宋体" panose="02010609030101010101" charset="-122"/>
              </a:rPr>
              <a:t>=80的GLPF滤波， 细纹减少</a:t>
            </a:r>
            <a:endParaRPr sz="2000">
              <a:latin typeface="新宋体" panose="02010609030101010101" charset="-122"/>
              <a:cs typeface="新宋体" panose="02010609030101010101" charset="-122"/>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人脸图像处理</a:t>
            </a:r>
          </a:p>
        </p:txBody>
      </p:sp>
      <p:sp>
        <p:nvSpPr>
          <p:cNvPr id="6" name="object 6"/>
          <p:cNvSpPr txBox="1"/>
          <p:nvPr/>
        </p:nvSpPr>
        <p:spPr>
          <a:xfrm>
            <a:off x="3184525" y="1922271"/>
            <a:ext cx="788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原图像</a:t>
            </a:r>
            <a:endParaRPr sz="2000">
              <a:latin typeface="新宋体" panose="02010609030101010101" charset="-122"/>
              <a:cs typeface="新宋体" panose="02010609030101010101" charset="-122"/>
            </a:endParaRPr>
          </a:p>
        </p:txBody>
      </p:sp>
      <p:sp>
        <p:nvSpPr>
          <p:cNvPr id="7" name="object 7"/>
          <p:cNvSpPr txBox="1"/>
          <p:nvPr/>
        </p:nvSpPr>
        <p:spPr>
          <a:xfrm>
            <a:off x="4694034" y="1922271"/>
            <a:ext cx="1887220" cy="353695"/>
          </a:xfrm>
          <a:prstGeom prst="rect">
            <a:avLst/>
          </a:prstGeom>
        </p:spPr>
        <p:txBody>
          <a:bodyPr vert="horz" wrap="square" lIns="0" tIns="0" rIns="0" bIns="0" rtlCol="0">
            <a:spAutoFit/>
          </a:bodyPr>
          <a:lstStyle/>
          <a:p>
            <a:pPr marL="12700">
              <a:lnSpc>
                <a:spcPct val="100000"/>
              </a:lnSpc>
            </a:pPr>
            <a:r>
              <a:rPr sz="2000" b="1" spc="-10" dirty="0">
                <a:solidFill>
                  <a:srgbClr val="EE2B0A"/>
                </a:solidFill>
                <a:latin typeface="新宋体" panose="02010609030101010101" charset="-122"/>
                <a:cs typeface="新宋体" panose="02010609030101010101" charset="-122"/>
              </a:rPr>
              <a:t>D</a:t>
            </a:r>
            <a:r>
              <a:rPr sz="1950" b="1" spc="-7" baseline="-21000" dirty="0">
                <a:solidFill>
                  <a:srgbClr val="EE2B0A"/>
                </a:solidFill>
                <a:latin typeface="新宋体" panose="02010609030101010101" charset="-122"/>
                <a:cs typeface="新宋体" panose="02010609030101010101" charset="-122"/>
              </a:rPr>
              <a:t>0</a:t>
            </a:r>
            <a:r>
              <a:rPr sz="2000" b="1" spc="-10" dirty="0">
                <a:solidFill>
                  <a:srgbClr val="EE2B0A"/>
                </a:solidFill>
                <a:latin typeface="新宋体" panose="02010609030101010101" charset="-122"/>
                <a:cs typeface="新宋体" panose="02010609030101010101" charset="-122"/>
              </a:rPr>
              <a:t>=30的GLPF滤波</a:t>
            </a:r>
            <a:endParaRPr sz="2000">
              <a:latin typeface="新宋体" panose="02010609030101010101" charset="-122"/>
              <a:cs typeface="新宋体" panose="02010609030101010101" charset="-122"/>
            </a:endParaRPr>
          </a:p>
        </p:txBody>
      </p:sp>
      <p:sp>
        <p:nvSpPr>
          <p:cNvPr id="8" name="object 8"/>
          <p:cNvSpPr txBox="1"/>
          <p:nvPr/>
        </p:nvSpPr>
        <p:spPr>
          <a:xfrm>
            <a:off x="6944908" y="1922271"/>
            <a:ext cx="2139950" cy="353695"/>
          </a:xfrm>
          <a:prstGeom prst="rect">
            <a:avLst/>
          </a:prstGeom>
        </p:spPr>
        <p:txBody>
          <a:bodyPr vert="horz" wrap="square" lIns="0" tIns="0" rIns="0" bIns="0" rtlCol="0">
            <a:spAutoFit/>
          </a:bodyPr>
          <a:lstStyle/>
          <a:p>
            <a:pPr marL="12700">
              <a:lnSpc>
                <a:spcPct val="100000"/>
              </a:lnSpc>
            </a:pPr>
            <a:r>
              <a:rPr sz="2000" b="1" spc="-15" dirty="0">
                <a:solidFill>
                  <a:srgbClr val="EE2B0A"/>
                </a:solidFill>
                <a:latin typeface="新宋体" panose="02010609030101010101" charset="-122"/>
                <a:cs typeface="新宋体" panose="02010609030101010101" charset="-122"/>
              </a:rPr>
              <a:t>D</a:t>
            </a:r>
            <a:r>
              <a:rPr sz="1950" b="1" spc="-7" baseline="-21000" dirty="0">
                <a:solidFill>
                  <a:srgbClr val="EE2B0A"/>
                </a:solidFill>
                <a:latin typeface="新宋体" panose="02010609030101010101" charset="-122"/>
                <a:cs typeface="新宋体" panose="02010609030101010101" charset="-122"/>
              </a:rPr>
              <a:t>0</a:t>
            </a:r>
            <a:r>
              <a:rPr sz="2000" b="1" spc="-10" dirty="0">
                <a:solidFill>
                  <a:srgbClr val="EE2B0A"/>
                </a:solidFill>
                <a:latin typeface="新宋体" panose="02010609030101010101" charset="-122"/>
                <a:cs typeface="新宋体" panose="02010609030101010101" charset="-122"/>
              </a:rPr>
              <a:t>=10的GLPF滤波，</a:t>
            </a:r>
            <a:endParaRPr sz="2000">
              <a:latin typeface="新宋体" panose="02010609030101010101" charset="-122"/>
              <a:cs typeface="新宋体" panose="02010609030101010101" charset="-122"/>
            </a:endParaRPr>
          </a:p>
        </p:txBody>
      </p:sp>
      <p:sp>
        <p:nvSpPr>
          <p:cNvPr id="9" name="object 9"/>
          <p:cNvSpPr/>
          <p:nvPr/>
        </p:nvSpPr>
        <p:spPr>
          <a:xfrm>
            <a:off x="2567063" y="2482595"/>
            <a:ext cx="6308597" cy="2781300"/>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1897507" y="5583428"/>
            <a:ext cx="7490459" cy="418465"/>
          </a:xfrm>
          <a:prstGeom prst="rect">
            <a:avLst/>
          </a:prstGeom>
        </p:spPr>
        <p:txBody>
          <a:bodyPr vert="horz" wrap="square" lIns="0" tIns="0" rIns="0" bIns="0" rtlCol="0">
            <a:spAutoFit/>
          </a:bodyPr>
          <a:lstStyle/>
          <a:p>
            <a:pPr marL="12700">
              <a:lnSpc>
                <a:spcPts val="3295"/>
              </a:lnSpc>
            </a:pPr>
            <a:r>
              <a:rPr sz="2800" b="1" spc="-15" dirty="0">
                <a:latin typeface="新宋体" panose="02010609030101010101" charset="-122"/>
                <a:cs typeface="新宋体" panose="02010609030101010101" charset="-122"/>
              </a:rPr>
              <a:t>目的：尽可能模糊细节，而保留大的可识别特征</a:t>
            </a:r>
            <a:endParaRPr sz="2800">
              <a:latin typeface="新宋体" panose="02010609030101010101" charset="-122"/>
              <a:cs typeface="新宋体" panose="02010609030101010101" charset="-122"/>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196"/>
            <a:ext cx="7404100" cy="551053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频率域图像增强</a:t>
            </a:r>
            <a:endParaRPr sz="3200">
              <a:latin typeface="新宋体" panose="02010609030101010101" charset="-122"/>
              <a:cs typeface="新宋体" panose="02010609030101010101" charset="-122"/>
            </a:endParaRPr>
          </a:p>
          <a:p>
            <a:pPr>
              <a:lnSpc>
                <a:spcPct val="100000"/>
              </a:lnSpc>
              <a:spcBef>
                <a:spcPts val="40"/>
              </a:spcBef>
            </a:pPr>
            <a:endParaRPr sz="27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频率域锐化滤波器</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理想高通滤波器</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巴特沃思高通滤波器</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高斯高通滤波器</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频率域的拉普拉斯算子</a:t>
            </a:r>
            <a:endParaRPr sz="320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钝化模板、高频提升滤波和高频加强 滤波</a:t>
            </a:r>
            <a:endParaRPr sz="3200">
              <a:latin typeface="新宋体" panose="02010609030101010101" charset="-122"/>
              <a:cs typeface="新宋体" panose="02010609030101010101"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69478" rIns="0" bIns="0" rtlCol="0">
            <a:spAutoFit/>
          </a:bodyPr>
          <a:lstStyle/>
          <a:p>
            <a:pPr marL="83185">
              <a:lnSpc>
                <a:spcPct val="100000"/>
              </a:lnSpc>
            </a:pPr>
            <a:r>
              <a:rPr spc="-15" dirty="0">
                <a:latin typeface="新宋体" panose="02010609030101010101" charset="-122"/>
                <a:cs typeface="新宋体" panose="02010609030101010101" charset="-122"/>
              </a:rPr>
              <a:t>图像的采样与数字图像的质量</a:t>
            </a:r>
          </a:p>
        </p:txBody>
      </p:sp>
      <p:sp>
        <p:nvSpPr>
          <p:cNvPr id="5" name="object 5"/>
          <p:cNvSpPr/>
          <p:nvPr/>
        </p:nvSpPr>
        <p:spPr>
          <a:xfrm>
            <a:off x="1962035" y="2049018"/>
            <a:ext cx="6985254" cy="482422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443098" y="1749552"/>
            <a:ext cx="3388360" cy="273685"/>
          </a:xfrm>
          <a:prstGeom prst="rect">
            <a:avLst/>
          </a:prstGeom>
        </p:spPr>
        <p:txBody>
          <a:bodyPr vert="horz" wrap="square" lIns="0" tIns="0" rIns="0" bIns="0" rtlCol="0">
            <a:spAutoFit/>
          </a:bodyPr>
          <a:lstStyle/>
          <a:p>
            <a:pPr marL="12700">
              <a:lnSpc>
                <a:spcPts val="2155"/>
              </a:lnSpc>
              <a:tabLst>
                <a:tab pos="2460625" algn="l"/>
              </a:tabLst>
            </a:pPr>
            <a:r>
              <a:rPr sz="1800" dirty="0">
                <a:latin typeface="新宋体" panose="02010609030101010101" charset="-122"/>
                <a:cs typeface="新宋体" panose="02010609030101010101" charset="-122"/>
              </a:rPr>
              <a:t>1024×1024	</a:t>
            </a:r>
            <a:r>
              <a:rPr sz="2700" baseline="2000" dirty="0">
                <a:latin typeface="新宋体" panose="02010609030101010101" charset="-122"/>
                <a:cs typeface="新宋体" panose="02010609030101010101" charset="-122"/>
              </a:rPr>
              <a:t>512×512</a:t>
            </a:r>
            <a:endParaRPr sz="2700" baseline="2000">
              <a:latin typeface="新宋体" panose="02010609030101010101" charset="-122"/>
              <a:cs typeface="新宋体" panose="02010609030101010101" charset="-122"/>
            </a:endParaRPr>
          </a:p>
        </p:txBody>
      </p:sp>
      <p:sp>
        <p:nvSpPr>
          <p:cNvPr id="7" name="object 7"/>
          <p:cNvSpPr txBox="1"/>
          <p:nvPr/>
        </p:nvSpPr>
        <p:spPr>
          <a:xfrm>
            <a:off x="7123303" y="1736610"/>
            <a:ext cx="939800" cy="273685"/>
          </a:xfrm>
          <a:prstGeom prst="rect">
            <a:avLst/>
          </a:prstGeom>
        </p:spPr>
        <p:txBody>
          <a:bodyPr vert="horz" wrap="square" lIns="0" tIns="0" rIns="0" bIns="0" rtlCol="0">
            <a:spAutoFit/>
          </a:bodyPr>
          <a:lstStyle/>
          <a:p>
            <a:pPr marL="12700">
              <a:lnSpc>
                <a:spcPts val="2155"/>
              </a:lnSpc>
            </a:pPr>
            <a:r>
              <a:rPr sz="1800" dirty="0">
                <a:latin typeface="新宋体" panose="02010609030101010101" charset="-122"/>
                <a:cs typeface="新宋体" panose="02010609030101010101" charset="-122"/>
              </a:rPr>
              <a:t>256×256</a:t>
            </a:r>
            <a:endParaRPr sz="1800">
              <a:latin typeface="新宋体" panose="02010609030101010101" charset="-122"/>
              <a:cs typeface="新宋体" panose="02010609030101010101" charset="-122"/>
            </a:endParaRPr>
          </a:p>
        </p:txBody>
      </p:sp>
      <p:sp>
        <p:nvSpPr>
          <p:cNvPr id="8" name="object 8"/>
          <p:cNvSpPr txBox="1"/>
          <p:nvPr/>
        </p:nvSpPr>
        <p:spPr>
          <a:xfrm>
            <a:off x="2586342" y="5999251"/>
            <a:ext cx="939800" cy="273685"/>
          </a:xfrm>
          <a:prstGeom prst="rect">
            <a:avLst/>
          </a:prstGeom>
        </p:spPr>
        <p:txBody>
          <a:bodyPr vert="horz" wrap="square" lIns="0" tIns="0" rIns="0" bIns="0" rtlCol="0">
            <a:spAutoFit/>
          </a:bodyPr>
          <a:lstStyle/>
          <a:p>
            <a:pPr marL="12700">
              <a:lnSpc>
                <a:spcPts val="2155"/>
              </a:lnSpc>
            </a:pPr>
            <a:r>
              <a:rPr sz="1800" dirty="0">
                <a:latin typeface="新宋体" panose="02010609030101010101" charset="-122"/>
                <a:cs typeface="新宋体" panose="02010609030101010101" charset="-122"/>
              </a:rPr>
              <a:t>128×128</a:t>
            </a:r>
            <a:endParaRPr sz="1800">
              <a:latin typeface="新宋体" panose="02010609030101010101" charset="-122"/>
              <a:cs typeface="新宋体" panose="02010609030101010101" charset="-122"/>
            </a:endParaRPr>
          </a:p>
        </p:txBody>
      </p:sp>
      <p:sp>
        <p:nvSpPr>
          <p:cNvPr id="9" name="object 9"/>
          <p:cNvSpPr txBox="1"/>
          <p:nvPr/>
        </p:nvSpPr>
        <p:spPr>
          <a:xfrm>
            <a:off x="4963033" y="5976391"/>
            <a:ext cx="711200" cy="273685"/>
          </a:xfrm>
          <a:prstGeom prst="rect">
            <a:avLst/>
          </a:prstGeom>
        </p:spPr>
        <p:txBody>
          <a:bodyPr vert="horz" wrap="square" lIns="0" tIns="0" rIns="0" bIns="0" rtlCol="0">
            <a:spAutoFit/>
          </a:bodyPr>
          <a:lstStyle/>
          <a:p>
            <a:pPr marL="12700">
              <a:lnSpc>
                <a:spcPts val="2155"/>
              </a:lnSpc>
            </a:pPr>
            <a:r>
              <a:rPr sz="1800" dirty="0">
                <a:latin typeface="新宋体" panose="02010609030101010101" charset="-122"/>
                <a:cs typeface="新宋体" panose="02010609030101010101" charset="-122"/>
              </a:rPr>
              <a:t>64×64</a:t>
            </a:r>
            <a:endParaRPr sz="1800">
              <a:latin typeface="新宋体" panose="02010609030101010101" charset="-122"/>
              <a:cs typeface="新宋体" panose="02010609030101010101" charset="-122"/>
            </a:endParaRPr>
          </a:p>
        </p:txBody>
      </p:sp>
      <p:sp>
        <p:nvSpPr>
          <p:cNvPr id="10" name="object 10"/>
          <p:cNvSpPr txBox="1"/>
          <p:nvPr/>
        </p:nvSpPr>
        <p:spPr>
          <a:xfrm>
            <a:off x="7508875" y="5983249"/>
            <a:ext cx="711200" cy="273685"/>
          </a:xfrm>
          <a:prstGeom prst="rect">
            <a:avLst/>
          </a:prstGeom>
        </p:spPr>
        <p:txBody>
          <a:bodyPr vert="horz" wrap="square" lIns="0" tIns="0" rIns="0" bIns="0" rtlCol="0">
            <a:spAutoFit/>
          </a:bodyPr>
          <a:lstStyle/>
          <a:p>
            <a:pPr marL="12700">
              <a:lnSpc>
                <a:spcPts val="2155"/>
              </a:lnSpc>
            </a:pPr>
            <a:r>
              <a:rPr sz="1800" dirty="0">
                <a:latin typeface="新宋体" panose="02010609030101010101" charset="-122"/>
                <a:cs typeface="新宋体" panose="02010609030101010101" charset="-122"/>
              </a:rPr>
              <a:t>32×32</a:t>
            </a:r>
            <a:endParaRPr sz="1800">
              <a:latin typeface="新宋体" panose="02010609030101010101" charset="-122"/>
              <a:cs typeface="新宋体" panose="02010609030101010101" charset="-122"/>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频率域锐化滤波器</a:t>
            </a:r>
          </a:p>
        </p:txBody>
      </p:sp>
      <p:sp>
        <p:nvSpPr>
          <p:cNvPr id="6" name="object 6"/>
          <p:cNvSpPr/>
          <p:nvPr/>
        </p:nvSpPr>
        <p:spPr>
          <a:xfrm>
            <a:off x="2177681" y="1990344"/>
            <a:ext cx="4791455" cy="394792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535301" y="1744726"/>
            <a:ext cx="788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透视图</a:t>
            </a:r>
            <a:endParaRPr sz="2000">
              <a:latin typeface="新宋体" panose="02010609030101010101" charset="-122"/>
              <a:cs typeface="新宋体" panose="02010609030101010101" charset="-122"/>
            </a:endParaRPr>
          </a:p>
        </p:txBody>
      </p:sp>
      <p:sp>
        <p:nvSpPr>
          <p:cNvPr id="8" name="object 8"/>
          <p:cNvSpPr txBox="1"/>
          <p:nvPr/>
        </p:nvSpPr>
        <p:spPr>
          <a:xfrm>
            <a:off x="3903865" y="1763776"/>
            <a:ext cx="1040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图像</a:t>
            </a:r>
            <a:r>
              <a:rPr sz="2000" b="1" spc="-20" dirty="0">
                <a:solidFill>
                  <a:srgbClr val="EE2B0A"/>
                </a:solidFill>
                <a:latin typeface="新宋体" panose="02010609030101010101" charset="-122"/>
                <a:cs typeface="新宋体" panose="02010609030101010101" charset="-122"/>
              </a:rPr>
              <a:t>表</a:t>
            </a:r>
            <a:r>
              <a:rPr sz="2000" b="1" spc="-10" dirty="0">
                <a:solidFill>
                  <a:srgbClr val="EE2B0A"/>
                </a:solidFill>
                <a:latin typeface="新宋体" panose="02010609030101010101" charset="-122"/>
                <a:cs typeface="新宋体" panose="02010609030101010101" charset="-122"/>
              </a:rPr>
              <a:t>示</a:t>
            </a:r>
            <a:endParaRPr sz="2000">
              <a:latin typeface="新宋体" panose="02010609030101010101" charset="-122"/>
              <a:cs typeface="新宋体" panose="02010609030101010101" charset="-122"/>
            </a:endParaRPr>
          </a:p>
        </p:txBody>
      </p:sp>
      <p:sp>
        <p:nvSpPr>
          <p:cNvPr id="9" name="object 9"/>
          <p:cNvSpPr txBox="1"/>
          <p:nvPr/>
        </p:nvSpPr>
        <p:spPr>
          <a:xfrm>
            <a:off x="5488052" y="1763776"/>
            <a:ext cx="788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横截面</a:t>
            </a:r>
            <a:endParaRPr sz="2000">
              <a:latin typeface="新宋体" panose="02010609030101010101" charset="-122"/>
              <a:cs typeface="新宋体" panose="02010609030101010101" charset="-122"/>
            </a:endParaRPr>
          </a:p>
        </p:txBody>
      </p:sp>
      <p:sp>
        <p:nvSpPr>
          <p:cNvPr id="10" name="object 10"/>
          <p:cNvSpPr txBox="1"/>
          <p:nvPr/>
        </p:nvSpPr>
        <p:spPr>
          <a:xfrm>
            <a:off x="7082155" y="2176779"/>
            <a:ext cx="1802764"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理想高通滤波器</a:t>
            </a:r>
            <a:endParaRPr sz="2000">
              <a:latin typeface="新宋体" panose="02010609030101010101" charset="-122"/>
              <a:cs typeface="新宋体" panose="02010609030101010101" charset="-122"/>
            </a:endParaRPr>
          </a:p>
        </p:txBody>
      </p:sp>
      <p:sp>
        <p:nvSpPr>
          <p:cNvPr id="11" name="object 11"/>
          <p:cNvSpPr txBox="1"/>
          <p:nvPr/>
        </p:nvSpPr>
        <p:spPr>
          <a:xfrm>
            <a:off x="7082155" y="3472179"/>
            <a:ext cx="2311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巴特沃思高通滤波器</a:t>
            </a:r>
            <a:endParaRPr sz="2000">
              <a:latin typeface="新宋体" panose="02010609030101010101" charset="-122"/>
              <a:cs typeface="新宋体" panose="02010609030101010101" charset="-122"/>
            </a:endParaRPr>
          </a:p>
        </p:txBody>
      </p:sp>
      <p:sp>
        <p:nvSpPr>
          <p:cNvPr id="12" name="object 12"/>
          <p:cNvSpPr txBox="1"/>
          <p:nvPr/>
        </p:nvSpPr>
        <p:spPr>
          <a:xfrm>
            <a:off x="7082155" y="4695939"/>
            <a:ext cx="1802764"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高斯高通滤波器</a:t>
            </a:r>
            <a:endParaRPr sz="2000">
              <a:latin typeface="新宋体" panose="02010609030101010101" charset="-122"/>
              <a:cs typeface="新宋体" panose="02010609030101010101" charset="-122"/>
            </a:endParaRPr>
          </a:p>
        </p:txBody>
      </p:sp>
      <p:sp>
        <p:nvSpPr>
          <p:cNvPr id="13" name="object 13"/>
          <p:cNvSpPr txBox="1"/>
          <p:nvPr/>
        </p:nvSpPr>
        <p:spPr>
          <a:xfrm>
            <a:off x="2186304" y="5912103"/>
            <a:ext cx="7392670" cy="912494"/>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巴特沃思滤波器为理想滤波器的尖锐化和高斯滤波器的完全光滑之 间的一种过渡</a:t>
            </a:r>
            <a:endParaRPr sz="2000">
              <a:latin typeface="新宋体" panose="02010609030101010101" charset="-122"/>
              <a:cs typeface="新宋体" panose="02010609030101010101" charset="-122"/>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频率域锐化滤波器</a:t>
            </a:r>
          </a:p>
        </p:txBody>
      </p:sp>
      <p:sp>
        <p:nvSpPr>
          <p:cNvPr id="6" name="object 6"/>
          <p:cNvSpPr/>
          <p:nvPr/>
        </p:nvSpPr>
        <p:spPr>
          <a:xfrm>
            <a:off x="2193683" y="2327148"/>
            <a:ext cx="6302502" cy="440359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451493" y="1813814"/>
            <a:ext cx="144843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理想高通滤波器</a:t>
            </a:r>
            <a:endParaRPr sz="1600">
              <a:latin typeface="新宋体" panose="02010609030101010101" charset="-122"/>
              <a:cs typeface="新宋体" panose="02010609030101010101" charset="-122"/>
            </a:endParaRPr>
          </a:p>
        </p:txBody>
      </p:sp>
      <p:sp>
        <p:nvSpPr>
          <p:cNvPr id="8" name="object 8"/>
          <p:cNvSpPr txBox="1"/>
          <p:nvPr/>
        </p:nvSpPr>
        <p:spPr>
          <a:xfrm>
            <a:off x="4421251" y="1838210"/>
            <a:ext cx="1854200"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巴特沃思高通滤波器</a:t>
            </a:r>
            <a:endParaRPr sz="1600">
              <a:latin typeface="新宋体" panose="02010609030101010101" charset="-122"/>
              <a:cs typeface="新宋体" panose="02010609030101010101" charset="-122"/>
            </a:endParaRPr>
          </a:p>
        </p:txBody>
      </p:sp>
      <p:sp>
        <p:nvSpPr>
          <p:cNvPr id="9" name="object 9"/>
          <p:cNvSpPr txBox="1"/>
          <p:nvPr/>
        </p:nvSpPr>
        <p:spPr>
          <a:xfrm>
            <a:off x="6699631" y="1794776"/>
            <a:ext cx="144843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高斯高通滤波器</a:t>
            </a:r>
            <a:endParaRPr sz="1600">
              <a:latin typeface="新宋体" panose="02010609030101010101" charset="-122"/>
              <a:cs typeface="新宋体" panose="02010609030101010101" charset="-122"/>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820164"/>
            <a:ext cx="7660005" cy="171005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理想高通滤波器</a:t>
            </a:r>
            <a:endParaRPr sz="3200">
              <a:latin typeface="新宋体" panose="02010609030101010101" charset="-122"/>
              <a:cs typeface="新宋体" panose="02010609030101010101" charset="-122"/>
            </a:endParaRPr>
          </a:p>
          <a:p>
            <a:pPr marL="469900" marR="5080">
              <a:lnSpc>
                <a:spcPct val="102000"/>
              </a:lnSpc>
              <a:spcBef>
                <a:spcPts val="225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截断傅里叶变换中的所有低频成分，这些低 频成分处于指定距离</a:t>
            </a:r>
            <a:r>
              <a:rPr sz="2800" spc="-10" dirty="0">
                <a:latin typeface="新宋体" panose="02010609030101010101" charset="-122"/>
                <a:cs typeface="新宋体" panose="02010609030101010101" charset="-122"/>
              </a:rPr>
              <a:t>D</a:t>
            </a:r>
            <a:r>
              <a:rPr sz="2850" spc="-7" baseline="-20000" dirty="0">
                <a:latin typeface="新宋体" panose="02010609030101010101" charset="-122"/>
                <a:cs typeface="新宋体" panose="02010609030101010101" charset="-122"/>
              </a:rPr>
              <a:t>0</a:t>
            </a:r>
            <a:r>
              <a:rPr sz="2800" dirty="0">
                <a:latin typeface="新宋体" panose="02010609030101010101" charset="-122"/>
                <a:cs typeface="新宋体" panose="02010609030101010101" charset="-122"/>
              </a:rPr>
              <a:t>之内</a:t>
            </a:r>
            <a:endParaRPr sz="2800">
              <a:latin typeface="新宋体" panose="02010609030101010101" charset="-122"/>
              <a:cs typeface="新宋体" panose="02010609030101010101" charset="-122"/>
            </a:endParaRPr>
          </a:p>
        </p:txBody>
      </p:sp>
      <p:sp>
        <p:nvSpPr>
          <p:cNvPr id="7" name="object 7"/>
          <p:cNvSpPr txBox="1"/>
          <p:nvPr/>
        </p:nvSpPr>
        <p:spPr>
          <a:xfrm>
            <a:off x="4904359" y="4045953"/>
            <a:ext cx="247015" cy="399415"/>
          </a:xfrm>
          <a:prstGeom prst="rect">
            <a:avLst/>
          </a:prstGeom>
        </p:spPr>
        <p:txBody>
          <a:bodyPr vert="horz" wrap="square" lIns="0" tIns="0" rIns="0" bIns="0" rtlCol="0">
            <a:spAutoFit/>
          </a:bodyPr>
          <a:lstStyle/>
          <a:p>
            <a:pPr marL="12700">
              <a:lnSpc>
                <a:spcPct val="100000"/>
              </a:lnSpc>
            </a:pPr>
            <a:r>
              <a:rPr sz="3225" spc="-592" baseline="-13000" dirty="0">
                <a:latin typeface="Symbol" panose="05050102010706020507"/>
                <a:cs typeface="Symbol" panose="05050102010706020507"/>
              </a:rPr>
              <a:t></a:t>
            </a:r>
            <a:r>
              <a:rPr sz="2150" spc="-5" dirty="0">
                <a:latin typeface="Times New Roman" panose="02020603050405020304"/>
                <a:cs typeface="Times New Roman" panose="02020603050405020304"/>
              </a:rPr>
              <a:t>1</a:t>
            </a:r>
            <a:endParaRPr sz="2150">
              <a:latin typeface="Times New Roman" panose="02020603050405020304"/>
              <a:cs typeface="Times New Roman" panose="02020603050405020304"/>
            </a:endParaRPr>
          </a:p>
        </p:txBody>
      </p:sp>
      <p:sp>
        <p:nvSpPr>
          <p:cNvPr id="8" name="object 8"/>
          <p:cNvSpPr txBox="1"/>
          <p:nvPr/>
        </p:nvSpPr>
        <p:spPr>
          <a:xfrm>
            <a:off x="4904359" y="3636759"/>
            <a:ext cx="267970" cy="354965"/>
          </a:xfrm>
          <a:prstGeom prst="rect">
            <a:avLst/>
          </a:prstGeom>
        </p:spPr>
        <p:txBody>
          <a:bodyPr vert="horz" wrap="square" lIns="0" tIns="0" rIns="0" bIns="0" rtlCol="0">
            <a:spAutoFit/>
          </a:bodyPr>
          <a:lstStyle/>
          <a:p>
            <a:pPr marL="12700">
              <a:lnSpc>
                <a:spcPct val="100000"/>
              </a:lnSpc>
            </a:pPr>
            <a:r>
              <a:rPr sz="3225" spc="-352" baseline="-4000" dirty="0">
                <a:latin typeface="Symbol" panose="05050102010706020507"/>
                <a:cs typeface="Symbol" panose="05050102010706020507"/>
              </a:rPr>
              <a:t></a:t>
            </a:r>
            <a:r>
              <a:rPr sz="2150" spc="-5" dirty="0">
                <a:latin typeface="Times New Roman" panose="02020603050405020304"/>
                <a:cs typeface="Times New Roman" panose="02020603050405020304"/>
              </a:rPr>
              <a:t>0</a:t>
            </a:r>
            <a:endParaRPr sz="2150">
              <a:latin typeface="Times New Roman" panose="02020603050405020304"/>
              <a:cs typeface="Times New Roman" panose="02020603050405020304"/>
            </a:endParaRPr>
          </a:p>
        </p:txBody>
      </p:sp>
      <p:sp>
        <p:nvSpPr>
          <p:cNvPr id="9" name="object 9"/>
          <p:cNvSpPr txBox="1"/>
          <p:nvPr/>
        </p:nvSpPr>
        <p:spPr>
          <a:xfrm>
            <a:off x="4078325" y="3754615"/>
            <a:ext cx="986155" cy="464184"/>
          </a:xfrm>
          <a:prstGeom prst="rect">
            <a:avLst/>
          </a:prstGeom>
        </p:spPr>
        <p:txBody>
          <a:bodyPr vert="horz" wrap="square" lIns="0" tIns="0" rIns="0" bIns="0" rtlCol="0">
            <a:spAutoFit/>
          </a:bodyPr>
          <a:lstStyle/>
          <a:p>
            <a:pPr marL="12700">
              <a:lnSpc>
                <a:spcPct val="100000"/>
              </a:lnSpc>
            </a:pPr>
            <a:r>
              <a:rPr sz="2150" i="1" spc="-85" dirty="0">
                <a:latin typeface="Times New Roman" panose="02020603050405020304"/>
                <a:cs typeface="Times New Roman" panose="02020603050405020304"/>
              </a:rPr>
              <a:t>H</a:t>
            </a:r>
            <a:r>
              <a:rPr sz="2800" spc="-450" dirty="0">
                <a:latin typeface="Symbol" panose="05050102010706020507"/>
                <a:cs typeface="Symbol" panose="05050102010706020507"/>
              </a:rPr>
              <a:t></a:t>
            </a:r>
            <a:r>
              <a:rPr sz="2150" i="1" spc="-170" dirty="0">
                <a:latin typeface="Times New Roman" panose="02020603050405020304"/>
                <a:cs typeface="Times New Roman" panose="02020603050405020304"/>
              </a:rPr>
              <a:t>u</a:t>
            </a:r>
            <a:r>
              <a:rPr sz="2150" spc="70" dirty="0">
                <a:latin typeface="Times New Roman" panose="02020603050405020304"/>
                <a:cs typeface="Times New Roman" panose="02020603050405020304"/>
              </a:rPr>
              <a:t>,</a:t>
            </a:r>
            <a:r>
              <a:rPr sz="2150" i="1" spc="-100" dirty="0">
                <a:latin typeface="Times New Roman" panose="02020603050405020304"/>
                <a:cs typeface="Times New Roman" panose="02020603050405020304"/>
              </a:rPr>
              <a:t>v</a:t>
            </a:r>
            <a:r>
              <a:rPr sz="2800" spc="-370" dirty="0">
                <a:latin typeface="Symbol" panose="05050102010706020507"/>
                <a:cs typeface="Symbol" panose="05050102010706020507"/>
              </a:rPr>
              <a:t></a:t>
            </a:r>
            <a:r>
              <a:rPr sz="2800" spc="-434" dirty="0">
                <a:latin typeface="Times New Roman" panose="02020603050405020304"/>
                <a:cs typeface="Times New Roman" panose="02020603050405020304"/>
              </a:rPr>
              <a:t> </a:t>
            </a:r>
            <a:r>
              <a:rPr sz="2150" spc="150" dirty="0">
                <a:latin typeface="Symbol" panose="05050102010706020507"/>
                <a:cs typeface="Symbol" panose="05050102010706020507"/>
              </a:rPr>
              <a:t></a:t>
            </a:r>
            <a:r>
              <a:rPr sz="3225" spc="-7" baseline="-9000" dirty="0">
                <a:latin typeface="Symbol" panose="05050102010706020507"/>
                <a:cs typeface="Symbol" panose="05050102010706020507"/>
              </a:rPr>
              <a:t></a:t>
            </a:r>
            <a:endParaRPr sz="3225" baseline="-9000">
              <a:latin typeface="Symbol" panose="05050102010706020507"/>
              <a:cs typeface="Symbol" panose="05050102010706020507"/>
            </a:endParaRPr>
          </a:p>
        </p:txBody>
      </p:sp>
      <p:sp>
        <p:nvSpPr>
          <p:cNvPr id="10" name="object 10"/>
          <p:cNvSpPr txBox="1"/>
          <p:nvPr/>
        </p:nvSpPr>
        <p:spPr>
          <a:xfrm>
            <a:off x="6709549" y="3809238"/>
            <a:ext cx="102870" cy="195580"/>
          </a:xfrm>
          <a:prstGeom prst="rect">
            <a:avLst/>
          </a:prstGeom>
        </p:spPr>
        <p:txBody>
          <a:bodyPr vert="horz" wrap="square" lIns="0" tIns="0" rIns="0" bIns="0" rtlCol="0">
            <a:spAutoFit/>
          </a:bodyPr>
          <a:lstStyle/>
          <a:p>
            <a:pPr marL="12700">
              <a:lnSpc>
                <a:spcPct val="100000"/>
              </a:lnSpc>
            </a:pPr>
            <a:r>
              <a:rPr sz="1200" spc="5" dirty="0">
                <a:latin typeface="Times New Roman" panose="02020603050405020304"/>
                <a:cs typeface="Times New Roman" panose="02020603050405020304"/>
              </a:rPr>
              <a:t>0</a:t>
            </a:r>
            <a:endParaRPr sz="1200">
              <a:latin typeface="Times New Roman" panose="02020603050405020304"/>
              <a:cs typeface="Times New Roman" panose="02020603050405020304"/>
            </a:endParaRPr>
          </a:p>
        </p:txBody>
      </p:sp>
      <p:sp>
        <p:nvSpPr>
          <p:cNvPr id="11" name="object 11"/>
          <p:cNvSpPr txBox="1"/>
          <p:nvPr/>
        </p:nvSpPr>
        <p:spPr>
          <a:xfrm>
            <a:off x="5527662" y="3948429"/>
            <a:ext cx="1288415" cy="458470"/>
          </a:xfrm>
          <a:prstGeom prst="rect">
            <a:avLst/>
          </a:prstGeom>
        </p:spPr>
        <p:txBody>
          <a:bodyPr vert="horz" wrap="square" lIns="0" tIns="0" rIns="0" bIns="0" rtlCol="0">
            <a:spAutoFit/>
          </a:bodyPr>
          <a:lstStyle/>
          <a:p>
            <a:pPr marL="12700">
              <a:lnSpc>
                <a:spcPct val="100000"/>
              </a:lnSpc>
            </a:pPr>
            <a:r>
              <a:rPr sz="2050" i="1" spc="100" dirty="0">
                <a:latin typeface="Times New Roman" panose="02020603050405020304"/>
                <a:cs typeface="Times New Roman" panose="02020603050405020304"/>
              </a:rPr>
              <a:t>D</a:t>
            </a:r>
            <a:r>
              <a:rPr sz="2750" spc="-330" dirty="0">
                <a:latin typeface="Symbol" panose="05050102010706020507"/>
                <a:cs typeface="Symbol" panose="05050102010706020507"/>
              </a:rPr>
              <a:t></a:t>
            </a:r>
            <a:r>
              <a:rPr sz="2050" i="1" spc="100" dirty="0">
                <a:latin typeface="Times New Roman" panose="02020603050405020304"/>
                <a:cs typeface="Times New Roman" panose="02020603050405020304"/>
              </a:rPr>
              <a:t>u</a:t>
            </a:r>
            <a:r>
              <a:rPr sz="2050" spc="5" dirty="0">
                <a:latin typeface="Times New Roman" panose="02020603050405020304"/>
                <a:cs typeface="Times New Roman" panose="02020603050405020304"/>
              </a:rPr>
              <a:t>,</a:t>
            </a:r>
            <a:r>
              <a:rPr sz="2050" spc="-275" dirty="0">
                <a:latin typeface="Times New Roman" panose="02020603050405020304"/>
                <a:cs typeface="Times New Roman" panose="02020603050405020304"/>
              </a:rPr>
              <a:t> </a:t>
            </a:r>
            <a:r>
              <a:rPr sz="2050" i="1" spc="140" dirty="0">
                <a:latin typeface="Times New Roman" panose="02020603050405020304"/>
                <a:cs typeface="Times New Roman" panose="02020603050405020304"/>
              </a:rPr>
              <a:t>v</a:t>
            </a:r>
            <a:r>
              <a:rPr sz="2750" spc="-225" dirty="0">
                <a:latin typeface="Symbol" panose="05050102010706020507"/>
                <a:cs typeface="Symbol" panose="05050102010706020507"/>
              </a:rPr>
              <a:t></a:t>
            </a:r>
            <a:r>
              <a:rPr sz="2750" spc="-370" dirty="0">
                <a:latin typeface="Times New Roman" panose="02020603050405020304"/>
                <a:cs typeface="Times New Roman" panose="02020603050405020304"/>
              </a:rPr>
              <a:t> </a:t>
            </a:r>
            <a:r>
              <a:rPr sz="2050" spc="15" dirty="0">
                <a:latin typeface="Symbol" panose="05050102010706020507"/>
                <a:cs typeface="Symbol" panose="05050102010706020507"/>
              </a:rPr>
              <a:t></a:t>
            </a:r>
            <a:r>
              <a:rPr sz="2050" spc="70" dirty="0">
                <a:latin typeface="Times New Roman" panose="02020603050405020304"/>
                <a:cs typeface="Times New Roman" panose="02020603050405020304"/>
              </a:rPr>
              <a:t> </a:t>
            </a:r>
            <a:r>
              <a:rPr sz="2050" i="1" spc="-20" dirty="0">
                <a:latin typeface="Times New Roman" panose="02020603050405020304"/>
                <a:cs typeface="Times New Roman" panose="02020603050405020304"/>
              </a:rPr>
              <a:t>D</a:t>
            </a:r>
            <a:r>
              <a:rPr sz="1800" spc="7" baseline="-23000" dirty="0">
                <a:latin typeface="Times New Roman" panose="02020603050405020304"/>
                <a:cs typeface="Times New Roman" panose="02020603050405020304"/>
              </a:rPr>
              <a:t>0</a:t>
            </a:r>
            <a:endParaRPr sz="1800" baseline="-23000">
              <a:latin typeface="Times New Roman" panose="02020603050405020304"/>
              <a:cs typeface="Times New Roman" panose="02020603050405020304"/>
            </a:endParaRPr>
          </a:p>
        </p:txBody>
      </p:sp>
      <p:sp>
        <p:nvSpPr>
          <p:cNvPr id="12" name="object 12"/>
          <p:cNvSpPr txBox="1"/>
          <p:nvPr/>
        </p:nvSpPr>
        <p:spPr>
          <a:xfrm>
            <a:off x="5527637" y="3546094"/>
            <a:ext cx="1211580" cy="423545"/>
          </a:xfrm>
          <a:prstGeom prst="rect">
            <a:avLst/>
          </a:prstGeom>
        </p:spPr>
        <p:txBody>
          <a:bodyPr vert="horz" wrap="square" lIns="0" tIns="0" rIns="0" bIns="0" rtlCol="0">
            <a:spAutoFit/>
          </a:bodyPr>
          <a:lstStyle/>
          <a:p>
            <a:pPr marL="12700">
              <a:lnSpc>
                <a:spcPct val="100000"/>
              </a:lnSpc>
            </a:pPr>
            <a:r>
              <a:rPr sz="2050" i="1" spc="100" dirty="0">
                <a:latin typeface="Times New Roman" panose="02020603050405020304"/>
                <a:cs typeface="Times New Roman" panose="02020603050405020304"/>
              </a:rPr>
              <a:t>D</a:t>
            </a:r>
            <a:r>
              <a:rPr sz="2750" spc="-330" dirty="0">
                <a:latin typeface="Symbol" panose="05050102010706020507"/>
                <a:cs typeface="Symbol" panose="05050102010706020507"/>
              </a:rPr>
              <a:t></a:t>
            </a:r>
            <a:r>
              <a:rPr sz="2050" i="1" spc="100" dirty="0">
                <a:latin typeface="Times New Roman" panose="02020603050405020304"/>
                <a:cs typeface="Times New Roman" panose="02020603050405020304"/>
              </a:rPr>
              <a:t>u</a:t>
            </a:r>
            <a:r>
              <a:rPr sz="2050" spc="5" dirty="0">
                <a:latin typeface="Times New Roman" panose="02020603050405020304"/>
                <a:cs typeface="Times New Roman" panose="02020603050405020304"/>
              </a:rPr>
              <a:t>,</a:t>
            </a:r>
            <a:r>
              <a:rPr sz="2050" spc="-275" dirty="0">
                <a:latin typeface="Times New Roman" panose="02020603050405020304"/>
                <a:cs typeface="Times New Roman" panose="02020603050405020304"/>
              </a:rPr>
              <a:t> </a:t>
            </a:r>
            <a:r>
              <a:rPr sz="2050" i="1" spc="140" dirty="0">
                <a:latin typeface="Times New Roman" panose="02020603050405020304"/>
                <a:cs typeface="Times New Roman" panose="02020603050405020304"/>
              </a:rPr>
              <a:t>v</a:t>
            </a:r>
            <a:r>
              <a:rPr sz="2750" spc="60" dirty="0">
                <a:latin typeface="Symbol" panose="05050102010706020507"/>
                <a:cs typeface="Symbol" panose="05050102010706020507"/>
              </a:rPr>
              <a:t></a:t>
            </a:r>
            <a:r>
              <a:rPr sz="2050" spc="15" dirty="0">
                <a:latin typeface="Symbol" panose="05050102010706020507"/>
                <a:cs typeface="Symbol" panose="05050102010706020507"/>
              </a:rPr>
              <a:t></a:t>
            </a:r>
            <a:r>
              <a:rPr sz="2050" spc="65" dirty="0">
                <a:latin typeface="Times New Roman" panose="02020603050405020304"/>
                <a:cs typeface="Times New Roman" panose="02020603050405020304"/>
              </a:rPr>
              <a:t> </a:t>
            </a:r>
            <a:r>
              <a:rPr sz="2050" i="1" spc="20" dirty="0">
                <a:latin typeface="Times New Roman" panose="02020603050405020304"/>
                <a:cs typeface="Times New Roman" panose="02020603050405020304"/>
              </a:rPr>
              <a:t>D</a:t>
            </a:r>
            <a:endParaRPr sz="2050">
              <a:latin typeface="Times New Roman" panose="02020603050405020304"/>
              <a:cs typeface="Times New Roman" panose="02020603050405020304"/>
            </a:endParaRPr>
          </a:p>
        </p:txBody>
      </p:sp>
      <p:sp>
        <p:nvSpPr>
          <p:cNvPr id="13" name="object 13"/>
          <p:cNvSpPr/>
          <p:nvPr/>
        </p:nvSpPr>
        <p:spPr>
          <a:xfrm>
            <a:off x="5433707" y="6432803"/>
            <a:ext cx="278130" cy="0"/>
          </a:xfrm>
          <a:custGeom>
            <a:avLst/>
            <a:gdLst/>
            <a:ahLst/>
            <a:cxnLst/>
            <a:rect l="l" t="t" r="r" b="b"/>
            <a:pathLst>
              <a:path w="278129">
                <a:moveTo>
                  <a:pt x="0" y="0"/>
                </a:moveTo>
                <a:lnTo>
                  <a:pt x="278130" y="0"/>
                </a:lnTo>
              </a:path>
            </a:pathLst>
          </a:custGeom>
          <a:ln w="10375">
            <a:solidFill>
              <a:srgbClr val="000000"/>
            </a:solidFill>
          </a:ln>
        </p:spPr>
        <p:txBody>
          <a:bodyPr wrap="square" lIns="0" tIns="0" rIns="0" bIns="0" rtlCol="0"/>
          <a:lstStyle/>
          <a:p>
            <a:endParaRPr/>
          </a:p>
        </p:txBody>
      </p:sp>
      <p:sp>
        <p:nvSpPr>
          <p:cNvPr id="14" name="object 14"/>
          <p:cNvSpPr/>
          <p:nvPr/>
        </p:nvSpPr>
        <p:spPr>
          <a:xfrm>
            <a:off x="6619379" y="6432803"/>
            <a:ext cx="231775" cy="0"/>
          </a:xfrm>
          <a:custGeom>
            <a:avLst/>
            <a:gdLst/>
            <a:ahLst/>
            <a:cxnLst/>
            <a:rect l="l" t="t" r="r" b="b"/>
            <a:pathLst>
              <a:path w="231775">
                <a:moveTo>
                  <a:pt x="0" y="0"/>
                </a:moveTo>
                <a:lnTo>
                  <a:pt x="231647" y="0"/>
                </a:lnTo>
              </a:path>
            </a:pathLst>
          </a:custGeom>
          <a:ln w="10375">
            <a:solidFill>
              <a:srgbClr val="000000"/>
            </a:solidFill>
          </a:ln>
        </p:spPr>
        <p:txBody>
          <a:bodyPr wrap="square" lIns="0" tIns="0" rIns="0" bIns="0" rtlCol="0"/>
          <a:lstStyle/>
          <a:p>
            <a:endParaRPr/>
          </a:p>
        </p:txBody>
      </p:sp>
      <p:sp>
        <p:nvSpPr>
          <p:cNvPr id="15" name="object 15"/>
          <p:cNvSpPr/>
          <p:nvPr/>
        </p:nvSpPr>
        <p:spPr>
          <a:xfrm>
            <a:off x="7208405" y="6076950"/>
            <a:ext cx="86995" cy="0"/>
          </a:xfrm>
          <a:custGeom>
            <a:avLst/>
            <a:gdLst/>
            <a:ahLst/>
            <a:cxnLst/>
            <a:rect l="l" t="t" r="r" b="b"/>
            <a:pathLst>
              <a:path w="86995">
                <a:moveTo>
                  <a:pt x="0" y="0"/>
                </a:moveTo>
                <a:lnTo>
                  <a:pt x="86868" y="0"/>
                </a:lnTo>
              </a:path>
            </a:pathLst>
          </a:custGeom>
          <a:ln w="5194">
            <a:solidFill>
              <a:srgbClr val="000000"/>
            </a:solidFill>
          </a:ln>
        </p:spPr>
        <p:txBody>
          <a:bodyPr wrap="square" lIns="0" tIns="0" rIns="0" bIns="0" rtlCol="0"/>
          <a:lstStyle/>
          <a:p>
            <a:endParaRPr/>
          </a:p>
        </p:txBody>
      </p:sp>
      <p:sp>
        <p:nvSpPr>
          <p:cNvPr id="16" name="object 16"/>
          <p:cNvSpPr txBox="1"/>
          <p:nvPr/>
        </p:nvSpPr>
        <p:spPr>
          <a:xfrm>
            <a:off x="2211451" y="4962397"/>
            <a:ext cx="6981190" cy="1100455"/>
          </a:xfrm>
          <a:prstGeom prst="rect">
            <a:avLst/>
          </a:prstGeom>
        </p:spPr>
        <p:txBody>
          <a:bodyPr vert="horz" wrap="square" lIns="0" tIns="0" rIns="0" bIns="0" rtlCol="0">
            <a:spAutoFit/>
          </a:bodyPr>
          <a:lstStyle/>
          <a:p>
            <a:pPr marL="12700" marR="508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频率矩形的中心在(u,v)=(M/2,N/2)，从点 (u,v)到中心（原点）的距离如下</a:t>
            </a:r>
            <a:endParaRPr sz="2800">
              <a:latin typeface="新宋体" panose="02010609030101010101" charset="-122"/>
              <a:cs typeface="新宋体" panose="02010609030101010101" charset="-122"/>
            </a:endParaRPr>
          </a:p>
          <a:p>
            <a:pPr marR="1894840" algn="r">
              <a:lnSpc>
                <a:spcPct val="100000"/>
              </a:lnSpc>
              <a:spcBef>
                <a:spcPts val="465"/>
              </a:spcBef>
            </a:pPr>
            <a:r>
              <a:rPr sz="1150"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17" name="object 17"/>
          <p:cNvSpPr txBox="1"/>
          <p:nvPr/>
        </p:nvSpPr>
        <p:spPr>
          <a:xfrm>
            <a:off x="6869531" y="6278156"/>
            <a:ext cx="332740" cy="306070"/>
          </a:xfrm>
          <a:prstGeom prst="rect">
            <a:avLst/>
          </a:prstGeom>
        </p:spPr>
        <p:txBody>
          <a:bodyPr vert="horz" wrap="square" lIns="0" tIns="0" rIns="0" bIns="0" rtlCol="0">
            <a:spAutoFit/>
          </a:bodyPr>
          <a:lstStyle/>
          <a:p>
            <a:pPr marL="12700">
              <a:lnSpc>
                <a:spcPct val="100000"/>
              </a:lnSpc>
            </a:pPr>
            <a:r>
              <a:rPr sz="2925" spc="15" baseline="1000" dirty="0">
                <a:latin typeface="Symbol" panose="05050102010706020507"/>
                <a:cs typeface="Symbol" panose="05050102010706020507"/>
              </a:rPr>
              <a:t></a:t>
            </a:r>
            <a:r>
              <a:rPr sz="2925" spc="15" baseline="1000" dirty="0">
                <a:latin typeface="Times New Roman" panose="02020603050405020304"/>
                <a:cs typeface="Times New Roman" panose="02020603050405020304"/>
              </a:rPr>
              <a:t> </a:t>
            </a:r>
            <a:r>
              <a:rPr sz="2925" spc="-127" baseline="1000" dirty="0">
                <a:latin typeface="Times New Roman" panose="02020603050405020304"/>
                <a:cs typeface="Times New Roman" panose="02020603050405020304"/>
              </a:rPr>
              <a:t> </a:t>
            </a: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18" name="object 18"/>
          <p:cNvSpPr txBox="1"/>
          <p:nvPr/>
        </p:nvSpPr>
        <p:spPr>
          <a:xfrm>
            <a:off x="6664591" y="6444996"/>
            <a:ext cx="537845" cy="408305"/>
          </a:xfrm>
          <a:prstGeom prst="rect">
            <a:avLst/>
          </a:prstGeom>
        </p:spPr>
        <p:txBody>
          <a:bodyPr vert="horz" wrap="square" lIns="0" tIns="0" rIns="0" bIns="0" rtlCol="0">
            <a:spAutoFit/>
          </a:bodyPr>
          <a:lstStyle/>
          <a:p>
            <a:pPr marL="12700">
              <a:lnSpc>
                <a:spcPct val="100000"/>
              </a:lnSpc>
            </a:pPr>
            <a:r>
              <a:rPr sz="1950" spc="15" dirty="0">
                <a:latin typeface="Times New Roman" panose="02020603050405020304"/>
                <a:cs typeface="Times New Roman" panose="02020603050405020304"/>
              </a:rPr>
              <a:t>2</a:t>
            </a:r>
            <a:r>
              <a:rPr sz="1950" spc="130" dirty="0">
                <a:latin typeface="Times New Roman" panose="02020603050405020304"/>
                <a:cs typeface="Times New Roman" panose="02020603050405020304"/>
              </a:rPr>
              <a:t> </a:t>
            </a:r>
            <a:r>
              <a:rPr sz="2925" spc="15" baseline="-7000" dirty="0">
                <a:latin typeface="Symbol" panose="05050102010706020507"/>
                <a:cs typeface="Symbol" panose="05050102010706020507"/>
              </a:rPr>
              <a:t></a:t>
            </a:r>
            <a:r>
              <a:rPr sz="2925" baseline="-7000" dirty="0">
                <a:latin typeface="Times New Roman" panose="02020603050405020304"/>
                <a:cs typeface="Times New Roman" panose="02020603050405020304"/>
              </a:rPr>
              <a:t> </a:t>
            </a:r>
            <a:r>
              <a:rPr sz="2925" spc="-127" baseline="-7000" dirty="0">
                <a:latin typeface="Times New Roman" panose="02020603050405020304"/>
                <a:cs typeface="Times New Roman" panose="02020603050405020304"/>
              </a:rPr>
              <a:t> </a:t>
            </a:r>
            <a:r>
              <a:rPr sz="2925" spc="-1132" baseline="-13000" dirty="0">
                <a:latin typeface="Symbol" panose="05050102010706020507"/>
                <a:cs typeface="Symbol" panose="05050102010706020507"/>
              </a:rPr>
              <a:t></a:t>
            </a:r>
            <a:r>
              <a:rPr sz="2925" spc="15" baseline="-23000" dirty="0">
                <a:latin typeface="Symbol" panose="05050102010706020507"/>
                <a:cs typeface="Symbol" panose="05050102010706020507"/>
              </a:rPr>
              <a:t></a:t>
            </a:r>
            <a:endParaRPr sz="2925" baseline="-23000">
              <a:latin typeface="Symbol" panose="05050102010706020507"/>
              <a:cs typeface="Symbol" panose="05050102010706020507"/>
            </a:endParaRPr>
          </a:p>
        </p:txBody>
      </p:sp>
      <p:sp>
        <p:nvSpPr>
          <p:cNvPr id="19" name="object 19"/>
          <p:cNvSpPr txBox="1"/>
          <p:nvPr/>
        </p:nvSpPr>
        <p:spPr>
          <a:xfrm>
            <a:off x="6149454" y="6108204"/>
            <a:ext cx="122555" cy="306070"/>
          </a:xfrm>
          <a:prstGeom prst="rect">
            <a:avLst/>
          </a:prstGeom>
        </p:spPr>
        <p:txBody>
          <a:bodyPr vert="horz" wrap="square" lIns="0" tIns="0" rIns="0" bIns="0" rtlCol="0">
            <a:spAutoFit/>
          </a:bodyPr>
          <a:lstStyle/>
          <a:p>
            <a:pPr marL="12700">
              <a:lnSpc>
                <a:spcPct val="100000"/>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20" name="object 20"/>
          <p:cNvSpPr txBox="1"/>
          <p:nvPr/>
        </p:nvSpPr>
        <p:spPr>
          <a:xfrm>
            <a:off x="5730379" y="6268973"/>
            <a:ext cx="122555" cy="306070"/>
          </a:xfrm>
          <a:prstGeom prst="rect">
            <a:avLst/>
          </a:prstGeom>
        </p:spPr>
        <p:txBody>
          <a:bodyPr vert="horz" wrap="square" lIns="0" tIns="0" rIns="0" bIns="0" rtlCol="0">
            <a:spAutoFit/>
          </a:bodyPr>
          <a:lstStyle/>
          <a:p>
            <a:pPr marL="12700">
              <a:lnSpc>
                <a:spcPct val="100000"/>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21" name="object 21"/>
          <p:cNvSpPr txBox="1"/>
          <p:nvPr/>
        </p:nvSpPr>
        <p:spPr>
          <a:xfrm>
            <a:off x="5501766" y="6444996"/>
            <a:ext cx="351155" cy="336550"/>
          </a:xfrm>
          <a:prstGeom prst="rect">
            <a:avLst/>
          </a:prstGeom>
        </p:spPr>
        <p:txBody>
          <a:bodyPr vert="horz" wrap="square" lIns="0" tIns="0" rIns="0" bIns="0" rtlCol="0">
            <a:spAutoFit/>
          </a:bodyPr>
          <a:lstStyle/>
          <a:p>
            <a:pPr marL="12700">
              <a:lnSpc>
                <a:spcPct val="100000"/>
              </a:lnSpc>
            </a:pPr>
            <a:r>
              <a:rPr sz="1950" spc="15" dirty="0">
                <a:latin typeface="Times New Roman" panose="02020603050405020304"/>
                <a:cs typeface="Times New Roman" panose="02020603050405020304"/>
              </a:rPr>
              <a:t>2 </a:t>
            </a:r>
            <a:r>
              <a:rPr sz="1950" spc="-170" dirty="0">
                <a:latin typeface="Times New Roman" panose="02020603050405020304"/>
                <a:cs typeface="Times New Roman" panose="02020603050405020304"/>
              </a:rPr>
              <a:t> </a:t>
            </a:r>
            <a:r>
              <a:rPr sz="2925" spc="15" baseline="-7000" dirty="0">
                <a:latin typeface="Symbol" panose="05050102010706020507"/>
                <a:cs typeface="Symbol" panose="05050102010706020507"/>
              </a:rPr>
              <a:t></a:t>
            </a:r>
            <a:endParaRPr sz="2925" baseline="-7000">
              <a:latin typeface="Symbol" panose="05050102010706020507"/>
              <a:cs typeface="Symbol" panose="05050102010706020507"/>
            </a:endParaRPr>
          </a:p>
        </p:txBody>
      </p:sp>
      <p:sp>
        <p:nvSpPr>
          <p:cNvPr id="22" name="object 22"/>
          <p:cNvSpPr txBox="1"/>
          <p:nvPr/>
        </p:nvSpPr>
        <p:spPr>
          <a:xfrm>
            <a:off x="4855578" y="6036627"/>
            <a:ext cx="215265" cy="377190"/>
          </a:xfrm>
          <a:prstGeom prst="rect">
            <a:avLst/>
          </a:prstGeom>
        </p:spPr>
        <p:txBody>
          <a:bodyPr vert="horz" wrap="square" lIns="0" tIns="0" rIns="0" bIns="0" rtlCol="0">
            <a:spAutoFit/>
          </a:bodyPr>
          <a:lstStyle/>
          <a:p>
            <a:pPr marL="12700">
              <a:lnSpc>
                <a:spcPct val="100000"/>
              </a:lnSpc>
            </a:pPr>
            <a:r>
              <a:rPr sz="1950" spc="-20" dirty="0">
                <a:latin typeface="Symbol" panose="05050102010706020507"/>
                <a:cs typeface="Symbol" panose="05050102010706020507"/>
              </a:rPr>
              <a:t></a:t>
            </a:r>
            <a:r>
              <a:rPr sz="2925" spc="15" baseline="-16000" dirty="0">
                <a:latin typeface="Symbol" panose="05050102010706020507"/>
                <a:cs typeface="Symbol" panose="05050102010706020507"/>
              </a:rPr>
              <a:t></a:t>
            </a:r>
            <a:endParaRPr sz="2925" baseline="-16000">
              <a:latin typeface="Symbol" panose="05050102010706020507"/>
              <a:cs typeface="Symbol" panose="05050102010706020507"/>
            </a:endParaRPr>
          </a:p>
        </p:txBody>
      </p:sp>
      <p:sp>
        <p:nvSpPr>
          <p:cNvPr id="23" name="object 23"/>
          <p:cNvSpPr txBox="1"/>
          <p:nvPr/>
        </p:nvSpPr>
        <p:spPr>
          <a:xfrm>
            <a:off x="6635622" y="6039091"/>
            <a:ext cx="669290" cy="375285"/>
          </a:xfrm>
          <a:prstGeom prst="rect">
            <a:avLst/>
          </a:prstGeom>
        </p:spPr>
        <p:txBody>
          <a:bodyPr vert="horz" wrap="square" lIns="0" tIns="0" rIns="0" bIns="0" rtlCol="0">
            <a:spAutoFit/>
          </a:bodyPr>
          <a:lstStyle/>
          <a:p>
            <a:pPr marL="109220" algn="ctr">
              <a:lnSpc>
                <a:spcPts val="460"/>
              </a:lnSpc>
            </a:pP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a:p>
            <a:pPr algn="ctr">
              <a:lnSpc>
                <a:spcPts val="1420"/>
              </a:lnSpc>
            </a:pPr>
            <a:r>
              <a:rPr sz="2925" i="1" spc="30" baseline="-24000" dirty="0">
                <a:latin typeface="Times New Roman" panose="02020603050405020304"/>
                <a:cs typeface="Times New Roman" panose="02020603050405020304"/>
              </a:rPr>
              <a:t>N</a:t>
            </a:r>
            <a:r>
              <a:rPr sz="2925" i="1" spc="44" baseline="-24000" dirty="0">
                <a:latin typeface="Times New Roman" panose="02020603050405020304"/>
                <a:cs typeface="Times New Roman" panose="02020603050405020304"/>
              </a:rPr>
              <a:t> </a:t>
            </a:r>
            <a:r>
              <a:rPr sz="2925" spc="15" baseline="-28000" dirty="0">
                <a:latin typeface="Symbol" panose="05050102010706020507"/>
                <a:cs typeface="Symbol" panose="05050102010706020507"/>
              </a:rPr>
              <a:t></a:t>
            </a:r>
            <a:r>
              <a:rPr sz="2925" baseline="-28000" dirty="0">
                <a:latin typeface="Times New Roman" panose="02020603050405020304"/>
                <a:cs typeface="Times New Roman" panose="02020603050405020304"/>
              </a:rPr>
              <a:t> </a:t>
            </a:r>
            <a:r>
              <a:rPr sz="2925" spc="-127" baseline="-28000" dirty="0">
                <a:latin typeface="Times New Roman" panose="02020603050405020304"/>
                <a:cs typeface="Times New Roman" panose="02020603050405020304"/>
              </a:rPr>
              <a:t> </a:t>
            </a:r>
            <a:r>
              <a:rPr sz="2925" spc="15" baseline="-13000" dirty="0">
                <a:latin typeface="Symbol" panose="05050102010706020507"/>
                <a:cs typeface="Symbol" panose="05050102010706020507"/>
              </a:rPr>
              <a:t></a:t>
            </a:r>
            <a:r>
              <a:rPr sz="2925" spc="-390" baseline="-13000" dirty="0">
                <a:latin typeface="Times New Roman" panose="02020603050405020304"/>
                <a:cs typeface="Times New Roman" panose="02020603050405020304"/>
              </a:rPr>
              <a:t> </a:t>
            </a: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p:txBody>
      </p:sp>
      <p:sp>
        <p:nvSpPr>
          <p:cNvPr id="24" name="object 24"/>
          <p:cNvSpPr txBox="1"/>
          <p:nvPr/>
        </p:nvSpPr>
        <p:spPr>
          <a:xfrm>
            <a:off x="5975730" y="6248412"/>
            <a:ext cx="612775" cy="532765"/>
          </a:xfrm>
          <a:prstGeom prst="rect">
            <a:avLst/>
          </a:prstGeom>
        </p:spPr>
        <p:txBody>
          <a:bodyPr vert="horz" wrap="square" lIns="0" tIns="0" rIns="0" bIns="0" rtlCol="0">
            <a:spAutoFit/>
          </a:bodyPr>
          <a:lstStyle/>
          <a:p>
            <a:pPr marL="12700">
              <a:lnSpc>
                <a:spcPts val="2065"/>
              </a:lnSpc>
            </a:pPr>
            <a:r>
              <a:rPr sz="1950" spc="15" dirty="0">
                <a:latin typeface="Symbol" panose="05050102010706020507"/>
                <a:cs typeface="Symbol" panose="05050102010706020507"/>
              </a:rPr>
              <a:t></a:t>
            </a:r>
            <a:r>
              <a:rPr sz="1950" spc="-210" dirty="0">
                <a:latin typeface="Times New Roman" panose="02020603050405020304"/>
                <a:cs typeface="Times New Roman" panose="02020603050405020304"/>
              </a:rPr>
              <a:t> </a:t>
            </a:r>
            <a:r>
              <a:rPr sz="2925" spc="15" baseline="-4000" dirty="0">
                <a:latin typeface="Symbol" panose="05050102010706020507"/>
                <a:cs typeface="Symbol" panose="05050102010706020507"/>
              </a:rPr>
              <a:t></a:t>
            </a:r>
            <a:r>
              <a:rPr sz="2925" spc="-457" baseline="-4000" dirty="0">
                <a:latin typeface="Times New Roman" panose="02020603050405020304"/>
                <a:cs typeface="Times New Roman" panose="02020603050405020304"/>
              </a:rPr>
              <a:t> </a:t>
            </a:r>
            <a:r>
              <a:rPr sz="1950" i="1" spc="15" dirty="0">
                <a:latin typeface="Times New Roman" panose="02020603050405020304"/>
                <a:cs typeface="Times New Roman" panose="02020603050405020304"/>
              </a:rPr>
              <a:t>v</a:t>
            </a:r>
            <a:r>
              <a:rPr sz="1950" i="1" spc="-155" dirty="0">
                <a:latin typeface="Times New Roman" panose="02020603050405020304"/>
                <a:cs typeface="Times New Roman" panose="02020603050405020304"/>
              </a:rPr>
              <a:t> </a:t>
            </a:r>
            <a:r>
              <a:rPr sz="1950" spc="15" dirty="0">
                <a:latin typeface="Symbol" panose="05050102010706020507"/>
                <a:cs typeface="Symbol" panose="05050102010706020507"/>
              </a:rPr>
              <a:t></a:t>
            </a:r>
            <a:endParaRPr sz="1950">
              <a:latin typeface="Symbol" panose="05050102010706020507"/>
              <a:cs typeface="Symbol" panose="05050102010706020507"/>
            </a:endParaRPr>
          </a:p>
          <a:p>
            <a:pPr marL="186055">
              <a:lnSpc>
                <a:spcPts val="2065"/>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25" name="object 25"/>
          <p:cNvSpPr txBox="1"/>
          <p:nvPr/>
        </p:nvSpPr>
        <p:spPr>
          <a:xfrm>
            <a:off x="5442356" y="6039091"/>
            <a:ext cx="493395" cy="374650"/>
          </a:xfrm>
          <a:prstGeom prst="rect">
            <a:avLst/>
          </a:prstGeom>
        </p:spPr>
        <p:txBody>
          <a:bodyPr vert="horz" wrap="square" lIns="0" tIns="0" rIns="0" bIns="0" rtlCol="0">
            <a:spAutoFit/>
          </a:bodyPr>
          <a:lstStyle/>
          <a:p>
            <a:pPr marR="5080" algn="r">
              <a:lnSpc>
                <a:spcPts val="885"/>
              </a:lnSpc>
            </a:pP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a:p>
            <a:pPr marL="12700">
              <a:lnSpc>
                <a:spcPts val="1845"/>
              </a:lnSpc>
            </a:pPr>
            <a:r>
              <a:rPr sz="1950" i="1" spc="25" dirty="0">
                <a:latin typeface="Times New Roman" panose="02020603050405020304"/>
                <a:cs typeface="Times New Roman" panose="02020603050405020304"/>
              </a:rPr>
              <a:t>M</a:t>
            </a:r>
            <a:r>
              <a:rPr sz="1950" i="1" spc="125" dirty="0">
                <a:latin typeface="Times New Roman" panose="02020603050405020304"/>
                <a:cs typeface="Times New Roman" panose="02020603050405020304"/>
              </a:rPr>
              <a:t> </a:t>
            </a:r>
            <a:r>
              <a:rPr sz="2925" spc="15" baseline="-4000" dirty="0">
                <a:latin typeface="Symbol" panose="05050102010706020507"/>
                <a:cs typeface="Symbol" panose="05050102010706020507"/>
              </a:rPr>
              <a:t></a:t>
            </a:r>
            <a:endParaRPr sz="2925" baseline="-4000">
              <a:latin typeface="Symbol" panose="05050102010706020507"/>
              <a:cs typeface="Symbol" panose="05050102010706020507"/>
            </a:endParaRPr>
          </a:p>
        </p:txBody>
      </p:sp>
      <p:sp>
        <p:nvSpPr>
          <p:cNvPr id="26" name="object 26"/>
          <p:cNvSpPr txBox="1"/>
          <p:nvPr/>
        </p:nvSpPr>
        <p:spPr>
          <a:xfrm>
            <a:off x="3938943" y="6165812"/>
            <a:ext cx="1464310" cy="687070"/>
          </a:xfrm>
          <a:prstGeom prst="rect">
            <a:avLst/>
          </a:prstGeom>
        </p:spPr>
        <p:txBody>
          <a:bodyPr vert="horz" wrap="square" lIns="0" tIns="0" rIns="0" bIns="0" rtlCol="0">
            <a:spAutoFit/>
          </a:bodyPr>
          <a:lstStyle/>
          <a:p>
            <a:pPr marL="12700">
              <a:lnSpc>
                <a:spcPts val="2780"/>
              </a:lnSpc>
            </a:pPr>
            <a:r>
              <a:rPr sz="1950" i="1" spc="50" dirty="0">
                <a:latin typeface="Times New Roman" panose="02020603050405020304"/>
                <a:cs typeface="Times New Roman" panose="02020603050405020304"/>
              </a:rPr>
              <a:t>D</a:t>
            </a:r>
            <a:r>
              <a:rPr sz="2600" spc="-325" dirty="0">
                <a:latin typeface="Symbol" panose="05050102010706020507"/>
                <a:cs typeface="Symbol" panose="05050102010706020507"/>
              </a:rPr>
              <a:t></a:t>
            </a:r>
            <a:r>
              <a:rPr sz="1950" i="1" spc="55" dirty="0">
                <a:latin typeface="Times New Roman" panose="02020603050405020304"/>
                <a:cs typeface="Times New Roman" panose="02020603050405020304"/>
              </a:rPr>
              <a:t>u</a:t>
            </a:r>
            <a:r>
              <a:rPr sz="1950" spc="5" dirty="0">
                <a:latin typeface="Times New Roman" panose="02020603050405020304"/>
                <a:cs typeface="Times New Roman" panose="02020603050405020304"/>
              </a:rPr>
              <a:t>,</a:t>
            </a:r>
            <a:r>
              <a:rPr sz="1950" spc="-285" dirty="0">
                <a:latin typeface="Times New Roman" panose="02020603050405020304"/>
                <a:cs typeface="Times New Roman" panose="02020603050405020304"/>
              </a:rPr>
              <a:t> </a:t>
            </a:r>
            <a:r>
              <a:rPr sz="1950" i="1" spc="105" dirty="0">
                <a:latin typeface="Times New Roman" panose="02020603050405020304"/>
                <a:cs typeface="Times New Roman" panose="02020603050405020304"/>
              </a:rPr>
              <a:t>v</a:t>
            </a:r>
            <a:r>
              <a:rPr sz="2600" spc="-229" dirty="0">
                <a:latin typeface="Symbol" panose="05050102010706020507"/>
                <a:cs typeface="Symbol" panose="05050102010706020507"/>
              </a:rPr>
              <a:t></a:t>
            </a:r>
            <a:r>
              <a:rPr sz="2600" spc="-355" dirty="0">
                <a:latin typeface="Times New Roman" panose="02020603050405020304"/>
                <a:cs typeface="Times New Roman" panose="02020603050405020304"/>
              </a:rPr>
              <a:t> </a:t>
            </a:r>
            <a:r>
              <a:rPr sz="1950" spc="15" dirty="0">
                <a:latin typeface="Symbol" panose="05050102010706020507"/>
                <a:cs typeface="Symbol" panose="05050102010706020507"/>
              </a:rPr>
              <a:t></a:t>
            </a:r>
            <a:r>
              <a:rPr sz="1950" spc="-25" dirty="0">
                <a:latin typeface="Times New Roman" panose="02020603050405020304"/>
                <a:cs typeface="Times New Roman" panose="02020603050405020304"/>
              </a:rPr>
              <a:t> </a:t>
            </a:r>
            <a:r>
              <a:rPr sz="2925" spc="-30" baseline="-7000" dirty="0">
                <a:latin typeface="Symbol" panose="05050102010706020507"/>
                <a:cs typeface="Symbol" panose="05050102010706020507"/>
              </a:rPr>
              <a:t></a:t>
            </a:r>
            <a:r>
              <a:rPr sz="2925" spc="247" baseline="-4000" dirty="0">
                <a:latin typeface="Symbol" panose="05050102010706020507"/>
                <a:cs typeface="Symbol" panose="05050102010706020507"/>
              </a:rPr>
              <a:t></a:t>
            </a:r>
            <a:r>
              <a:rPr sz="1950" i="1" spc="15" dirty="0">
                <a:latin typeface="Times New Roman" panose="02020603050405020304"/>
                <a:cs typeface="Times New Roman" panose="02020603050405020304"/>
              </a:rPr>
              <a:t>u</a:t>
            </a:r>
            <a:r>
              <a:rPr sz="1950" i="1" spc="-114" dirty="0">
                <a:latin typeface="Times New Roman" panose="02020603050405020304"/>
                <a:cs typeface="Times New Roman" panose="02020603050405020304"/>
              </a:rPr>
              <a:t> </a:t>
            </a:r>
            <a:r>
              <a:rPr sz="1950" spc="15" dirty="0">
                <a:latin typeface="Symbol" panose="05050102010706020507"/>
                <a:cs typeface="Symbol" panose="05050102010706020507"/>
              </a:rPr>
              <a:t></a:t>
            </a:r>
            <a:endParaRPr sz="1950">
              <a:latin typeface="Symbol" panose="05050102010706020507"/>
              <a:cs typeface="Symbol" panose="05050102010706020507"/>
            </a:endParaRPr>
          </a:p>
          <a:p>
            <a:pPr marL="929005">
              <a:lnSpc>
                <a:spcPts val="2000"/>
              </a:lnSpc>
            </a:pPr>
            <a:r>
              <a:rPr sz="2925" spc="-1132" baseline="-6000" dirty="0">
                <a:latin typeface="Symbol" panose="05050102010706020507"/>
                <a:cs typeface="Symbol" panose="05050102010706020507"/>
              </a:rPr>
              <a:t></a:t>
            </a:r>
            <a:r>
              <a:rPr sz="2925" spc="-30" baseline="-16000" dirty="0">
                <a:latin typeface="Symbol" panose="05050102010706020507"/>
                <a:cs typeface="Symbol" panose="05050102010706020507"/>
              </a:rPr>
              <a:t></a:t>
            </a: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理想高通滤波器</a:t>
            </a:r>
          </a:p>
        </p:txBody>
      </p:sp>
      <p:sp>
        <p:nvSpPr>
          <p:cNvPr id="6" name="object 6"/>
          <p:cNvSpPr/>
          <p:nvPr/>
        </p:nvSpPr>
        <p:spPr>
          <a:xfrm>
            <a:off x="2206637" y="2550414"/>
            <a:ext cx="6308597" cy="2811779"/>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473579" y="2007870"/>
            <a:ext cx="1499235" cy="422909"/>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图a：D</a:t>
            </a:r>
            <a:r>
              <a:rPr sz="2400" b="1" spc="-15" baseline="-21000" dirty="0">
                <a:solidFill>
                  <a:srgbClr val="EE2B0A"/>
                </a:solidFill>
                <a:latin typeface="新宋体" panose="02010609030101010101" charset="-122"/>
                <a:cs typeface="新宋体" panose="02010609030101010101" charset="-122"/>
              </a:rPr>
              <a:t>0</a:t>
            </a:r>
            <a:r>
              <a:rPr sz="2400" b="1" spc="-10" dirty="0">
                <a:solidFill>
                  <a:srgbClr val="EE2B0A"/>
                </a:solidFill>
                <a:latin typeface="新宋体" panose="02010609030101010101" charset="-122"/>
                <a:cs typeface="新宋体" panose="02010609030101010101" charset="-122"/>
              </a:rPr>
              <a:t>=15</a:t>
            </a:r>
            <a:endParaRPr sz="2400">
              <a:latin typeface="新宋体" panose="02010609030101010101" charset="-122"/>
              <a:cs typeface="新宋体" panose="02010609030101010101" charset="-122"/>
            </a:endParaRPr>
          </a:p>
        </p:txBody>
      </p:sp>
      <p:sp>
        <p:nvSpPr>
          <p:cNvPr id="8" name="object 8"/>
          <p:cNvSpPr txBox="1"/>
          <p:nvPr/>
        </p:nvSpPr>
        <p:spPr>
          <a:xfrm>
            <a:off x="4569078" y="2007870"/>
            <a:ext cx="1499235" cy="422909"/>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图b：D</a:t>
            </a:r>
            <a:r>
              <a:rPr sz="2400" b="1" spc="-15" baseline="-21000" dirty="0">
                <a:solidFill>
                  <a:srgbClr val="EE2B0A"/>
                </a:solidFill>
                <a:latin typeface="新宋体" panose="02010609030101010101" charset="-122"/>
                <a:cs typeface="新宋体" panose="02010609030101010101" charset="-122"/>
              </a:rPr>
              <a:t>0</a:t>
            </a:r>
            <a:r>
              <a:rPr sz="2400" b="1" spc="-10" dirty="0">
                <a:solidFill>
                  <a:srgbClr val="EE2B0A"/>
                </a:solidFill>
                <a:latin typeface="新宋体" panose="02010609030101010101" charset="-122"/>
                <a:cs typeface="新宋体" panose="02010609030101010101" charset="-122"/>
              </a:rPr>
              <a:t>=30</a:t>
            </a:r>
            <a:endParaRPr sz="2400">
              <a:latin typeface="新宋体" panose="02010609030101010101" charset="-122"/>
              <a:cs typeface="新宋体" panose="02010609030101010101" charset="-122"/>
            </a:endParaRPr>
          </a:p>
        </p:txBody>
      </p:sp>
      <p:sp>
        <p:nvSpPr>
          <p:cNvPr id="9" name="object 9"/>
          <p:cNvSpPr txBox="1"/>
          <p:nvPr/>
        </p:nvSpPr>
        <p:spPr>
          <a:xfrm>
            <a:off x="6721729" y="2007870"/>
            <a:ext cx="1499235" cy="422909"/>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图c：D</a:t>
            </a:r>
            <a:r>
              <a:rPr sz="2400" b="1" spc="-15" baseline="-21000" dirty="0">
                <a:solidFill>
                  <a:srgbClr val="EE2B0A"/>
                </a:solidFill>
                <a:latin typeface="新宋体" panose="02010609030101010101" charset="-122"/>
                <a:cs typeface="新宋体" panose="02010609030101010101" charset="-122"/>
              </a:rPr>
              <a:t>0</a:t>
            </a:r>
            <a:r>
              <a:rPr sz="2400" b="1" spc="-10" dirty="0">
                <a:solidFill>
                  <a:srgbClr val="EE2B0A"/>
                </a:solidFill>
                <a:latin typeface="新宋体" panose="02010609030101010101" charset="-122"/>
                <a:cs typeface="新宋体" panose="02010609030101010101" charset="-122"/>
              </a:rPr>
              <a:t>=80</a:t>
            </a:r>
            <a:endParaRPr sz="2400">
              <a:latin typeface="新宋体" panose="02010609030101010101" charset="-122"/>
              <a:cs typeface="新宋体" panose="02010609030101010101" charset="-122"/>
            </a:endParaRPr>
          </a:p>
        </p:txBody>
      </p:sp>
      <p:sp>
        <p:nvSpPr>
          <p:cNvPr id="10" name="object 10"/>
          <p:cNvSpPr txBox="1"/>
          <p:nvPr/>
        </p:nvSpPr>
        <p:spPr>
          <a:xfrm>
            <a:off x="2309761" y="5706871"/>
            <a:ext cx="5357495" cy="418465"/>
          </a:xfrm>
          <a:prstGeom prst="rect">
            <a:avLst/>
          </a:prstGeom>
        </p:spPr>
        <p:txBody>
          <a:bodyPr vert="horz" wrap="square" lIns="0" tIns="0" rIns="0" bIns="0" rtlCol="0">
            <a:spAutoFit/>
          </a:bodyPr>
          <a:lstStyle/>
          <a:p>
            <a:pPr marL="12700">
              <a:lnSpc>
                <a:spcPts val="3295"/>
              </a:lnSpc>
            </a:pPr>
            <a:r>
              <a:rPr sz="2800" b="1" spc="-15" dirty="0">
                <a:solidFill>
                  <a:srgbClr val="EE2B0A"/>
                </a:solidFill>
                <a:latin typeface="新宋体" panose="02010609030101010101" charset="-122"/>
                <a:cs typeface="新宋体" panose="02010609030101010101" charset="-122"/>
              </a:rPr>
              <a:t>结论：图a和b的振铃问题十分明显</a:t>
            </a:r>
            <a:endParaRPr sz="2800">
              <a:latin typeface="新宋体" panose="02010609030101010101" charset="-122"/>
              <a:cs typeface="新宋体" panose="02010609030101010101" charset="-122"/>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196"/>
            <a:ext cx="7379970" cy="243332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频率域图像增强</a:t>
            </a:r>
            <a:endParaRPr sz="3200">
              <a:latin typeface="新宋体" panose="02010609030101010101" charset="-122"/>
              <a:cs typeface="新宋体" panose="02010609030101010101" charset="-122"/>
            </a:endParaRPr>
          </a:p>
          <a:p>
            <a:pPr>
              <a:lnSpc>
                <a:spcPct val="100000"/>
              </a:lnSpc>
              <a:spcBef>
                <a:spcPts val="40"/>
              </a:spcBef>
            </a:pPr>
            <a:endParaRPr sz="27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巴特沃思高通滤波器</a:t>
            </a:r>
            <a:endParaRPr sz="3200">
              <a:latin typeface="新宋体" panose="02010609030101010101" charset="-122"/>
              <a:cs typeface="新宋体" panose="02010609030101010101" charset="-122"/>
            </a:endParaRPr>
          </a:p>
          <a:p>
            <a:pPr marL="469900" marR="5080">
              <a:lnSpc>
                <a:spcPct val="100000"/>
              </a:lnSpc>
              <a:spcBef>
                <a:spcPts val="167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n阶且截至频率距原点的距离为</a:t>
            </a:r>
            <a:r>
              <a:rPr sz="2800" dirty="0">
                <a:latin typeface="新宋体" panose="02010609030101010101" charset="-122"/>
                <a:cs typeface="新宋体" panose="02010609030101010101" charset="-122"/>
              </a:rPr>
              <a:t>D</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的巴特沃 思高通滤波器(BHPF)定义为</a:t>
            </a:r>
            <a:endParaRPr sz="2800">
              <a:latin typeface="新宋体" panose="02010609030101010101" charset="-122"/>
              <a:cs typeface="新宋体" panose="02010609030101010101" charset="-122"/>
            </a:endParaRPr>
          </a:p>
        </p:txBody>
      </p:sp>
      <p:sp>
        <p:nvSpPr>
          <p:cNvPr id="6" name="object 6"/>
          <p:cNvSpPr txBox="1"/>
          <p:nvPr/>
        </p:nvSpPr>
        <p:spPr>
          <a:xfrm>
            <a:off x="2211451" y="4230878"/>
            <a:ext cx="1115060" cy="418465"/>
          </a:xfrm>
          <a:prstGeom prst="rect">
            <a:avLst/>
          </a:prstGeom>
        </p:spPr>
        <p:txBody>
          <a:bodyPr vert="horz" wrap="square" lIns="0" tIns="0" rIns="0" bIns="0" rtlCol="0">
            <a:spAutoFit/>
          </a:bodyPr>
          <a:lstStyle/>
          <a:p>
            <a:pPr marL="12700">
              <a:lnSpc>
                <a:spcPts val="3295"/>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推导</a:t>
            </a:r>
            <a:endParaRPr sz="2800">
              <a:latin typeface="新宋体" panose="02010609030101010101" charset="-122"/>
              <a:cs typeface="新宋体" panose="02010609030101010101" charset="-122"/>
            </a:endParaRPr>
          </a:p>
        </p:txBody>
      </p:sp>
      <p:sp>
        <p:nvSpPr>
          <p:cNvPr id="7" name="object 7"/>
          <p:cNvSpPr/>
          <p:nvPr/>
        </p:nvSpPr>
        <p:spPr>
          <a:xfrm>
            <a:off x="5105296" y="3888479"/>
            <a:ext cx="1979295" cy="0"/>
          </a:xfrm>
          <a:custGeom>
            <a:avLst/>
            <a:gdLst/>
            <a:ahLst/>
            <a:cxnLst/>
            <a:rect l="l" t="t" r="r" b="b"/>
            <a:pathLst>
              <a:path w="1979295">
                <a:moveTo>
                  <a:pt x="0" y="0"/>
                </a:moveTo>
                <a:lnTo>
                  <a:pt x="1978923" y="0"/>
                </a:lnTo>
              </a:path>
            </a:pathLst>
          </a:custGeom>
          <a:ln w="12430">
            <a:solidFill>
              <a:srgbClr val="000000"/>
            </a:solidFill>
          </a:ln>
        </p:spPr>
        <p:txBody>
          <a:bodyPr wrap="square" lIns="0" tIns="0" rIns="0" bIns="0" rtlCol="0"/>
          <a:lstStyle/>
          <a:p>
            <a:endParaRPr/>
          </a:p>
        </p:txBody>
      </p:sp>
      <p:sp>
        <p:nvSpPr>
          <p:cNvPr id="8" name="object 8"/>
          <p:cNvSpPr txBox="1"/>
          <p:nvPr/>
        </p:nvSpPr>
        <p:spPr>
          <a:xfrm>
            <a:off x="6850506" y="3886961"/>
            <a:ext cx="206375" cy="218440"/>
          </a:xfrm>
          <a:prstGeom prst="rect">
            <a:avLst/>
          </a:prstGeom>
        </p:spPr>
        <p:txBody>
          <a:bodyPr vert="horz" wrap="square" lIns="0" tIns="0" rIns="0" bIns="0" rtlCol="0">
            <a:spAutoFit/>
          </a:bodyPr>
          <a:lstStyle/>
          <a:p>
            <a:pPr marL="12700">
              <a:lnSpc>
                <a:spcPct val="100000"/>
              </a:lnSpc>
            </a:pPr>
            <a:r>
              <a:rPr sz="1350" spc="60" dirty="0">
                <a:latin typeface="Times New Roman" panose="02020603050405020304"/>
                <a:cs typeface="Times New Roman" panose="02020603050405020304"/>
              </a:rPr>
              <a:t>2</a:t>
            </a:r>
            <a:r>
              <a:rPr sz="1350" i="1" spc="10" dirty="0">
                <a:latin typeface="Times New Roman" panose="02020603050405020304"/>
                <a:cs typeface="Times New Roman" panose="02020603050405020304"/>
              </a:rPr>
              <a:t>n</a:t>
            </a:r>
            <a:endParaRPr sz="1350">
              <a:latin typeface="Times New Roman" panose="02020603050405020304"/>
              <a:cs typeface="Times New Roman" panose="02020603050405020304"/>
            </a:endParaRPr>
          </a:p>
        </p:txBody>
      </p:sp>
      <p:sp>
        <p:nvSpPr>
          <p:cNvPr id="9" name="object 9"/>
          <p:cNvSpPr txBox="1"/>
          <p:nvPr/>
        </p:nvSpPr>
        <p:spPr>
          <a:xfrm>
            <a:off x="5723521" y="4117098"/>
            <a:ext cx="113030" cy="218440"/>
          </a:xfrm>
          <a:prstGeom prst="rect">
            <a:avLst/>
          </a:prstGeom>
        </p:spPr>
        <p:txBody>
          <a:bodyPr vert="horz" wrap="square" lIns="0" tIns="0" rIns="0" bIns="0" rtlCol="0">
            <a:spAutoFit/>
          </a:bodyPr>
          <a:lstStyle/>
          <a:p>
            <a:pPr marL="12700">
              <a:lnSpc>
                <a:spcPct val="100000"/>
              </a:lnSpc>
            </a:pPr>
            <a:r>
              <a:rPr sz="1350" spc="10" dirty="0">
                <a:latin typeface="Times New Roman" panose="02020603050405020304"/>
                <a:cs typeface="Times New Roman" panose="02020603050405020304"/>
              </a:rPr>
              <a:t>0</a:t>
            </a:r>
            <a:endParaRPr sz="1350">
              <a:latin typeface="Times New Roman" panose="02020603050405020304"/>
              <a:cs typeface="Times New Roman" panose="02020603050405020304"/>
            </a:endParaRPr>
          </a:p>
        </p:txBody>
      </p:sp>
      <p:sp>
        <p:nvSpPr>
          <p:cNvPr id="10" name="object 10"/>
          <p:cNvSpPr txBox="1"/>
          <p:nvPr/>
        </p:nvSpPr>
        <p:spPr>
          <a:xfrm>
            <a:off x="6010821" y="3476497"/>
            <a:ext cx="174625" cy="369570"/>
          </a:xfrm>
          <a:prstGeom prst="rect">
            <a:avLst/>
          </a:prstGeom>
        </p:spPr>
        <p:txBody>
          <a:bodyPr vert="horz" wrap="square" lIns="0" tIns="0" rIns="0" bIns="0" rtlCol="0">
            <a:spAutoFit/>
          </a:bodyPr>
          <a:lstStyle/>
          <a:p>
            <a:pPr marL="12700">
              <a:lnSpc>
                <a:spcPct val="100000"/>
              </a:lnSpc>
            </a:pPr>
            <a:r>
              <a:rPr sz="2350" dirty="0">
                <a:latin typeface="Times New Roman" panose="02020603050405020304"/>
                <a:cs typeface="Times New Roman" panose="02020603050405020304"/>
              </a:rPr>
              <a:t>1</a:t>
            </a:r>
            <a:endParaRPr sz="2350">
              <a:latin typeface="Times New Roman" panose="02020603050405020304"/>
              <a:cs typeface="Times New Roman" panose="02020603050405020304"/>
            </a:endParaRPr>
          </a:p>
        </p:txBody>
      </p:sp>
      <p:sp>
        <p:nvSpPr>
          <p:cNvPr id="11" name="object 11"/>
          <p:cNvSpPr txBox="1"/>
          <p:nvPr/>
        </p:nvSpPr>
        <p:spPr>
          <a:xfrm>
            <a:off x="5080406" y="3807459"/>
            <a:ext cx="1795780" cy="491490"/>
          </a:xfrm>
          <a:prstGeom prst="rect">
            <a:avLst/>
          </a:prstGeom>
        </p:spPr>
        <p:txBody>
          <a:bodyPr vert="horz" wrap="square" lIns="0" tIns="0" rIns="0" bIns="0" rtlCol="0">
            <a:spAutoFit/>
          </a:bodyPr>
          <a:lstStyle/>
          <a:p>
            <a:pPr marL="12700">
              <a:lnSpc>
                <a:spcPct val="100000"/>
              </a:lnSpc>
              <a:tabLst>
                <a:tab pos="809625" algn="l"/>
              </a:tabLst>
            </a:pPr>
            <a:r>
              <a:rPr sz="2350" spc="114" dirty="0">
                <a:latin typeface="Times New Roman" panose="02020603050405020304"/>
                <a:cs typeface="Times New Roman" panose="02020603050405020304"/>
              </a:rPr>
              <a:t>1</a:t>
            </a:r>
            <a:r>
              <a:rPr sz="2350" spc="250" dirty="0">
                <a:latin typeface="Symbol" panose="05050102010706020507"/>
                <a:cs typeface="Symbol" panose="05050102010706020507"/>
              </a:rPr>
              <a:t></a:t>
            </a:r>
            <a:r>
              <a:rPr sz="3200" spc="-380" dirty="0">
                <a:latin typeface="Symbol" panose="05050102010706020507"/>
                <a:cs typeface="Symbol" panose="05050102010706020507"/>
              </a:rPr>
              <a:t></a:t>
            </a:r>
            <a:r>
              <a:rPr sz="2350" i="1" dirty="0">
                <a:latin typeface="Times New Roman" panose="02020603050405020304"/>
                <a:cs typeface="Times New Roman" panose="02020603050405020304"/>
              </a:rPr>
              <a:t>D	</a:t>
            </a:r>
            <a:r>
              <a:rPr sz="2350" dirty="0">
                <a:latin typeface="Times New Roman" panose="02020603050405020304"/>
                <a:cs typeface="Times New Roman" panose="02020603050405020304"/>
              </a:rPr>
              <a:t>/</a:t>
            </a:r>
            <a:r>
              <a:rPr sz="2350" spc="-170" dirty="0">
                <a:latin typeface="Times New Roman" panose="02020603050405020304"/>
                <a:cs typeface="Times New Roman" panose="02020603050405020304"/>
              </a:rPr>
              <a:t> </a:t>
            </a:r>
            <a:r>
              <a:rPr sz="2350" i="1" spc="-30" dirty="0">
                <a:latin typeface="Times New Roman" panose="02020603050405020304"/>
                <a:cs typeface="Times New Roman" panose="02020603050405020304"/>
              </a:rPr>
              <a:t>D</a:t>
            </a:r>
            <a:r>
              <a:rPr sz="3100" spc="-415" dirty="0">
                <a:latin typeface="Symbol" panose="05050102010706020507"/>
                <a:cs typeface="Symbol" panose="05050102010706020507"/>
              </a:rPr>
              <a:t></a:t>
            </a:r>
            <a:r>
              <a:rPr sz="2350" i="1" spc="5" dirty="0">
                <a:latin typeface="Times New Roman" panose="02020603050405020304"/>
                <a:cs typeface="Times New Roman" panose="02020603050405020304"/>
              </a:rPr>
              <a:t>u</a:t>
            </a:r>
            <a:r>
              <a:rPr sz="2350" dirty="0">
                <a:latin typeface="Times New Roman" panose="02020603050405020304"/>
                <a:cs typeface="Times New Roman" panose="02020603050405020304"/>
              </a:rPr>
              <a:t>,</a:t>
            </a:r>
            <a:r>
              <a:rPr sz="2350" spc="-380" dirty="0">
                <a:latin typeface="Times New Roman" panose="02020603050405020304"/>
                <a:cs typeface="Times New Roman" panose="02020603050405020304"/>
              </a:rPr>
              <a:t> </a:t>
            </a:r>
            <a:r>
              <a:rPr sz="2350" i="1" spc="70" dirty="0">
                <a:latin typeface="Times New Roman" panose="02020603050405020304"/>
                <a:cs typeface="Times New Roman" panose="02020603050405020304"/>
              </a:rPr>
              <a:t>v</a:t>
            </a:r>
            <a:r>
              <a:rPr sz="3100" spc="-440" dirty="0">
                <a:latin typeface="Symbol" panose="05050102010706020507"/>
                <a:cs typeface="Symbol" panose="05050102010706020507"/>
              </a:rPr>
              <a:t></a:t>
            </a:r>
            <a:r>
              <a:rPr sz="3200" spc="-470" dirty="0">
                <a:latin typeface="Symbol" panose="05050102010706020507"/>
                <a:cs typeface="Symbol" panose="05050102010706020507"/>
              </a:rPr>
              <a:t></a:t>
            </a:r>
            <a:endParaRPr sz="3200">
              <a:latin typeface="Symbol" panose="05050102010706020507"/>
              <a:cs typeface="Symbol" panose="05050102010706020507"/>
            </a:endParaRPr>
          </a:p>
        </p:txBody>
      </p:sp>
      <p:sp>
        <p:nvSpPr>
          <p:cNvPr id="12" name="object 12"/>
          <p:cNvSpPr txBox="1"/>
          <p:nvPr/>
        </p:nvSpPr>
        <p:spPr>
          <a:xfrm>
            <a:off x="4017429" y="3569449"/>
            <a:ext cx="1038860" cy="475615"/>
          </a:xfrm>
          <a:prstGeom prst="rect">
            <a:avLst/>
          </a:prstGeom>
        </p:spPr>
        <p:txBody>
          <a:bodyPr vert="horz" wrap="square" lIns="0" tIns="0" rIns="0" bIns="0" rtlCol="0">
            <a:spAutoFit/>
          </a:bodyPr>
          <a:lstStyle/>
          <a:p>
            <a:pPr marL="12700">
              <a:lnSpc>
                <a:spcPct val="100000"/>
              </a:lnSpc>
            </a:pPr>
            <a:r>
              <a:rPr sz="2350" i="1" dirty="0">
                <a:latin typeface="Times New Roman" panose="02020603050405020304"/>
                <a:cs typeface="Times New Roman" panose="02020603050405020304"/>
              </a:rPr>
              <a:t>H</a:t>
            </a:r>
            <a:r>
              <a:rPr sz="2350" i="1" spc="-385" dirty="0">
                <a:latin typeface="Times New Roman" panose="02020603050405020304"/>
                <a:cs typeface="Times New Roman" panose="02020603050405020304"/>
              </a:rPr>
              <a:t> </a:t>
            </a:r>
            <a:r>
              <a:rPr sz="3100" spc="-405" dirty="0">
                <a:latin typeface="Symbol" panose="05050102010706020507"/>
                <a:cs typeface="Symbol" panose="05050102010706020507"/>
              </a:rPr>
              <a:t></a:t>
            </a:r>
            <a:r>
              <a:rPr sz="2350" i="1" spc="5" dirty="0">
                <a:latin typeface="Times New Roman" panose="02020603050405020304"/>
                <a:cs typeface="Times New Roman" panose="02020603050405020304"/>
              </a:rPr>
              <a:t>u</a:t>
            </a:r>
            <a:r>
              <a:rPr sz="2350" dirty="0">
                <a:latin typeface="Times New Roman" panose="02020603050405020304"/>
                <a:cs typeface="Times New Roman" panose="02020603050405020304"/>
              </a:rPr>
              <a:t>,</a:t>
            </a:r>
            <a:r>
              <a:rPr sz="2350" spc="-380" dirty="0">
                <a:latin typeface="Times New Roman" panose="02020603050405020304"/>
                <a:cs typeface="Times New Roman" panose="02020603050405020304"/>
              </a:rPr>
              <a:t> </a:t>
            </a:r>
            <a:r>
              <a:rPr sz="2350" i="1" spc="70" dirty="0">
                <a:latin typeface="Times New Roman" panose="02020603050405020304"/>
                <a:cs typeface="Times New Roman" panose="02020603050405020304"/>
              </a:rPr>
              <a:t>v</a:t>
            </a:r>
            <a:r>
              <a:rPr sz="3100" spc="-305" dirty="0">
                <a:latin typeface="Symbol" panose="05050102010706020507"/>
                <a:cs typeface="Symbol" panose="05050102010706020507"/>
              </a:rPr>
              <a:t></a:t>
            </a:r>
            <a:r>
              <a:rPr sz="3100" spc="-445" dirty="0">
                <a:latin typeface="Times New Roman" panose="02020603050405020304"/>
                <a:cs typeface="Times New Roman" panose="02020603050405020304"/>
              </a:rPr>
              <a:t> </a:t>
            </a:r>
            <a:r>
              <a:rPr sz="2350" dirty="0">
                <a:latin typeface="Symbol" panose="05050102010706020507"/>
                <a:cs typeface="Symbol" panose="05050102010706020507"/>
              </a:rPr>
              <a:t></a:t>
            </a:r>
            <a:endParaRPr sz="2350">
              <a:latin typeface="Symbol" panose="05050102010706020507"/>
              <a:cs typeface="Symbol" panose="05050102010706020507"/>
            </a:endParaRPr>
          </a:p>
        </p:txBody>
      </p:sp>
      <p:sp>
        <p:nvSpPr>
          <p:cNvPr id="13" name="object 13"/>
          <p:cNvSpPr txBox="1"/>
          <p:nvPr/>
        </p:nvSpPr>
        <p:spPr>
          <a:xfrm>
            <a:off x="6679056" y="5107165"/>
            <a:ext cx="104775" cy="477520"/>
          </a:xfrm>
          <a:prstGeom prst="rect">
            <a:avLst/>
          </a:prstGeom>
        </p:spPr>
        <p:txBody>
          <a:bodyPr vert="horz" wrap="square" lIns="0" tIns="0" rIns="0" bIns="0" rtlCol="0">
            <a:spAutoFit/>
          </a:bodyPr>
          <a:lstStyle/>
          <a:p>
            <a:pPr marL="12700">
              <a:lnSpc>
                <a:spcPct val="100000"/>
              </a:lnSpc>
            </a:pPr>
            <a:r>
              <a:rPr sz="3100" spc="-415" dirty="0">
                <a:latin typeface="Symbol" panose="05050102010706020507"/>
                <a:cs typeface="Symbol" panose="05050102010706020507"/>
              </a:rPr>
              <a:t></a:t>
            </a:r>
            <a:endParaRPr sz="3100">
              <a:latin typeface="Symbol" panose="05050102010706020507"/>
              <a:cs typeface="Symbol" panose="05050102010706020507"/>
            </a:endParaRPr>
          </a:p>
        </p:txBody>
      </p:sp>
      <p:sp>
        <p:nvSpPr>
          <p:cNvPr id="14" name="object 14"/>
          <p:cNvSpPr/>
          <p:nvPr/>
        </p:nvSpPr>
        <p:spPr>
          <a:xfrm>
            <a:off x="6045612" y="5177009"/>
            <a:ext cx="1979295" cy="0"/>
          </a:xfrm>
          <a:custGeom>
            <a:avLst/>
            <a:gdLst/>
            <a:ahLst/>
            <a:cxnLst/>
            <a:rect l="l" t="t" r="r" b="b"/>
            <a:pathLst>
              <a:path w="1979295">
                <a:moveTo>
                  <a:pt x="0" y="0"/>
                </a:moveTo>
                <a:lnTo>
                  <a:pt x="1978923" y="0"/>
                </a:lnTo>
              </a:path>
            </a:pathLst>
          </a:custGeom>
          <a:ln w="12430">
            <a:solidFill>
              <a:srgbClr val="000000"/>
            </a:solidFill>
          </a:ln>
        </p:spPr>
        <p:txBody>
          <a:bodyPr wrap="square" lIns="0" tIns="0" rIns="0" bIns="0" rtlCol="0"/>
          <a:lstStyle/>
          <a:p>
            <a:endParaRPr/>
          </a:p>
        </p:txBody>
      </p:sp>
      <p:sp>
        <p:nvSpPr>
          <p:cNvPr id="15" name="object 15"/>
          <p:cNvSpPr txBox="1"/>
          <p:nvPr/>
        </p:nvSpPr>
        <p:spPr>
          <a:xfrm>
            <a:off x="7790053" y="5175504"/>
            <a:ext cx="207010" cy="218440"/>
          </a:xfrm>
          <a:prstGeom prst="rect">
            <a:avLst/>
          </a:prstGeom>
        </p:spPr>
        <p:txBody>
          <a:bodyPr vert="horz" wrap="square" lIns="0" tIns="0" rIns="0" bIns="0" rtlCol="0">
            <a:spAutoFit/>
          </a:bodyPr>
          <a:lstStyle/>
          <a:p>
            <a:pPr marL="12700">
              <a:lnSpc>
                <a:spcPct val="100000"/>
              </a:lnSpc>
            </a:pPr>
            <a:r>
              <a:rPr sz="1350" spc="65" dirty="0">
                <a:latin typeface="Times New Roman" panose="02020603050405020304"/>
                <a:cs typeface="Times New Roman" panose="02020603050405020304"/>
              </a:rPr>
              <a:t>2</a:t>
            </a:r>
            <a:r>
              <a:rPr sz="1350" i="1" spc="10" dirty="0">
                <a:latin typeface="Times New Roman" panose="02020603050405020304"/>
                <a:cs typeface="Times New Roman" panose="02020603050405020304"/>
              </a:rPr>
              <a:t>n</a:t>
            </a:r>
            <a:endParaRPr sz="1350">
              <a:latin typeface="Times New Roman" panose="02020603050405020304"/>
              <a:cs typeface="Times New Roman" panose="02020603050405020304"/>
            </a:endParaRPr>
          </a:p>
        </p:txBody>
      </p:sp>
      <p:sp>
        <p:nvSpPr>
          <p:cNvPr id="16" name="object 16"/>
          <p:cNvSpPr txBox="1"/>
          <p:nvPr/>
        </p:nvSpPr>
        <p:spPr>
          <a:xfrm>
            <a:off x="6758305" y="5096002"/>
            <a:ext cx="1057275" cy="491490"/>
          </a:xfrm>
          <a:prstGeom prst="rect">
            <a:avLst/>
          </a:prstGeom>
        </p:spPr>
        <p:txBody>
          <a:bodyPr vert="horz" wrap="square" lIns="0" tIns="0" rIns="0" bIns="0" rtlCol="0">
            <a:spAutoFit/>
          </a:bodyPr>
          <a:lstStyle/>
          <a:p>
            <a:pPr marL="12700">
              <a:lnSpc>
                <a:spcPct val="100000"/>
              </a:lnSpc>
            </a:pPr>
            <a:r>
              <a:rPr sz="2350" i="1" spc="5" dirty="0">
                <a:latin typeface="Times New Roman" panose="02020603050405020304"/>
                <a:cs typeface="Times New Roman" panose="02020603050405020304"/>
              </a:rPr>
              <a:t>u</a:t>
            </a:r>
            <a:r>
              <a:rPr sz="2350" dirty="0">
                <a:latin typeface="Times New Roman" panose="02020603050405020304"/>
                <a:cs typeface="Times New Roman" panose="02020603050405020304"/>
              </a:rPr>
              <a:t>,</a:t>
            </a:r>
            <a:r>
              <a:rPr sz="2350" spc="-380" dirty="0">
                <a:latin typeface="Times New Roman" panose="02020603050405020304"/>
                <a:cs typeface="Times New Roman" panose="02020603050405020304"/>
              </a:rPr>
              <a:t> </a:t>
            </a:r>
            <a:r>
              <a:rPr sz="2350" i="1" spc="70" dirty="0">
                <a:latin typeface="Times New Roman" panose="02020603050405020304"/>
                <a:cs typeface="Times New Roman" panose="02020603050405020304"/>
              </a:rPr>
              <a:t>v</a:t>
            </a:r>
            <a:r>
              <a:rPr sz="3100" spc="-145" dirty="0">
                <a:latin typeface="Symbol" panose="05050102010706020507"/>
                <a:cs typeface="Symbol" panose="05050102010706020507"/>
              </a:rPr>
              <a:t></a:t>
            </a:r>
            <a:r>
              <a:rPr sz="2350" dirty="0">
                <a:latin typeface="Times New Roman" panose="02020603050405020304"/>
                <a:cs typeface="Times New Roman" panose="02020603050405020304"/>
              </a:rPr>
              <a:t>/</a:t>
            </a:r>
            <a:r>
              <a:rPr sz="2350" spc="-170" dirty="0">
                <a:latin typeface="Times New Roman" panose="02020603050405020304"/>
                <a:cs typeface="Times New Roman" panose="02020603050405020304"/>
              </a:rPr>
              <a:t> </a:t>
            </a:r>
            <a:r>
              <a:rPr sz="2350" i="1" dirty="0">
                <a:latin typeface="Times New Roman" panose="02020603050405020304"/>
                <a:cs typeface="Times New Roman" panose="02020603050405020304"/>
              </a:rPr>
              <a:t>D</a:t>
            </a:r>
            <a:r>
              <a:rPr sz="2350" i="1" spc="180" dirty="0">
                <a:latin typeface="Times New Roman" panose="02020603050405020304"/>
                <a:cs typeface="Times New Roman" panose="02020603050405020304"/>
              </a:rPr>
              <a:t> </a:t>
            </a:r>
            <a:r>
              <a:rPr sz="3200" spc="-480" dirty="0">
                <a:latin typeface="Symbol" panose="05050102010706020507"/>
                <a:cs typeface="Symbol" panose="05050102010706020507"/>
              </a:rPr>
              <a:t></a:t>
            </a:r>
            <a:endParaRPr sz="3200">
              <a:latin typeface="Symbol" panose="05050102010706020507"/>
              <a:cs typeface="Symbol" panose="05050102010706020507"/>
            </a:endParaRPr>
          </a:p>
        </p:txBody>
      </p:sp>
      <p:sp>
        <p:nvSpPr>
          <p:cNvPr id="17" name="object 17"/>
          <p:cNvSpPr txBox="1"/>
          <p:nvPr/>
        </p:nvSpPr>
        <p:spPr>
          <a:xfrm>
            <a:off x="6951091" y="4765040"/>
            <a:ext cx="174625" cy="369570"/>
          </a:xfrm>
          <a:prstGeom prst="rect">
            <a:avLst/>
          </a:prstGeom>
        </p:spPr>
        <p:txBody>
          <a:bodyPr vert="horz" wrap="square" lIns="0" tIns="0" rIns="0" bIns="0" rtlCol="0">
            <a:spAutoFit/>
          </a:bodyPr>
          <a:lstStyle/>
          <a:p>
            <a:pPr marL="12700">
              <a:lnSpc>
                <a:spcPct val="100000"/>
              </a:lnSpc>
            </a:pPr>
            <a:r>
              <a:rPr sz="2350" dirty="0">
                <a:latin typeface="Times New Roman" panose="02020603050405020304"/>
                <a:cs typeface="Times New Roman" panose="02020603050405020304"/>
              </a:rPr>
              <a:t>1</a:t>
            </a:r>
            <a:endParaRPr sz="2350">
              <a:latin typeface="Times New Roman" panose="02020603050405020304"/>
              <a:cs typeface="Times New Roman" panose="02020603050405020304"/>
            </a:endParaRPr>
          </a:p>
        </p:txBody>
      </p:sp>
      <p:sp>
        <p:nvSpPr>
          <p:cNvPr id="18" name="object 18"/>
          <p:cNvSpPr txBox="1"/>
          <p:nvPr/>
        </p:nvSpPr>
        <p:spPr>
          <a:xfrm>
            <a:off x="6021451" y="5096002"/>
            <a:ext cx="687705" cy="491490"/>
          </a:xfrm>
          <a:prstGeom prst="rect">
            <a:avLst/>
          </a:prstGeom>
        </p:spPr>
        <p:txBody>
          <a:bodyPr vert="horz" wrap="square" lIns="0" tIns="0" rIns="0" bIns="0" rtlCol="0">
            <a:spAutoFit/>
          </a:bodyPr>
          <a:lstStyle/>
          <a:p>
            <a:pPr marL="12700">
              <a:lnSpc>
                <a:spcPct val="100000"/>
              </a:lnSpc>
            </a:pPr>
            <a:r>
              <a:rPr sz="2350" spc="105" dirty="0">
                <a:latin typeface="Times New Roman" panose="02020603050405020304"/>
                <a:cs typeface="Times New Roman" panose="02020603050405020304"/>
              </a:rPr>
              <a:t>1</a:t>
            </a:r>
            <a:r>
              <a:rPr sz="2350" spc="250" dirty="0">
                <a:latin typeface="Symbol" panose="05050102010706020507"/>
                <a:cs typeface="Symbol" panose="05050102010706020507"/>
              </a:rPr>
              <a:t></a:t>
            </a:r>
            <a:r>
              <a:rPr sz="3200" spc="-380" dirty="0">
                <a:latin typeface="Symbol" panose="05050102010706020507"/>
                <a:cs typeface="Symbol" panose="05050102010706020507"/>
              </a:rPr>
              <a:t></a:t>
            </a:r>
            <a:r>
              <a:rPr sz="2350" i="1" dirty="0">
                <a:latin typeface="Times New Roman" panose="02020603050405020304"/>
                <a:cs typeface="Times New Roman" panose="02020603050405020304"/>
              </a:rPr>
              <a:t>D</a:t>
            </a:r>
            <a:endParaRPr sz="2350">
              <a:latin typeface="Times New Roman" panose="02020603050405020304"/>
              <a:cs typeface="Times New Roman" panose="02020603050405020304"/>
            </a:endParaRPr>
          </a:p>
        </p:txBody>
      </p:sp>
      <p:sp>
        <p:nvSpPr>
          <p:cNvPr id="19" name="object 19"/>
          <p:cNvSpPr txBox="1"/>
          <p:nvPr/>
        </p:nvSpPr>
        <p:spPr>
          <a:xfrm>
            <a:off x="3060357" y="4857991"/>
            <a:ext cx="2954655" cy="515620"/>
          </a:xfrm>
          <a:prstGeom prst="rect">
            <a:avLst/>
          </a:prstGeom>
        </p:spPr>
        <p:txBody>
          <a:bodyPr vert="horz" wrap="square" lIns="0" tIns="0" rIns="0" bIns="0" rtlCol="0">
            <a:spAutoFit/>
          </a:bodyPr>
          <a:lstStyle/>
          <a:p>
            <a:pPr marL="12700">
              <a:lnSpc>
                <a:spcPct val="100000"/>
              </a:lnSpc>
            </a:pPr>
            <a:r>
              <a:rPr sz="2350" i="1" dirty="0">
                <a:latin typeface="Times New Roman" panose="02020603050405020304"/>
                <a:cs typeface="Times New Roman" panose="02020603050405020304"/>
              </a:rPr>
              <a:t>H</a:t>
            </a:r>
            <a:r>
              <a:rPr sz="2350" i="1" spc="-385" dirty="0">
                <a:latin typeface="Times New Roman" panose="02020603050405020304"/>
                <a:cs typeface="Times New Roman" panose="02020603050405020304"/>
              </a:rPr>
              <a:t> </a:t>
            </a:r>
            <a:r>
              <a:rPr sz="3100" spc="-405" dirty="0">
                <a:latin typeface="Symbol" panose="05050102010706020507"/>
                <a:cs typeface="Symbol" panose="05050102010706020507"/>
              </a:rPr>
              <a:t></a:t>
            </a:r>
            <a:r>
              <a:rPr sz="2350" i="1" spc="5" dirty="0">
                <a:latin typeface="Times New Roman" panose="02020603050405020304"/>
                <a:cs typeface="Times New Roman" panose="02020603050405020304"/>
              </a:rPr>
              <a:t>u</a:t>
            </a:r>
            <a:r>
              <a:rPr sz="2350" dirty="0">
                <a:latin typeface="Times New Roman" panose="02020603050405020304"/>
                <a:cs typeface="Times New Roman" panose="02020603050405020304"/>
              </a:rPr>
              <a:t>,</a:t>
            </a:r>
            <a:r>
              <a:rPr sz="2350" spc="-380" dirty="0">
                <a:latin typeface="Times New Roman" panose="02020603050405020304"/>
                <a:cs typeface="Times New Roman" panose="02020603050405020304"/>
              </a:rPr>
              <a:t> </a:t>
            </a:r>
            <a:r>
              <a:rPr sz="2350" i="1" spc="60" dirty="0">
                <a:latin typeface="Times New Roman" panose="02020603050405020304"/>
                <a:cs typeface="Times New Roman" panose="02020603050405020304"/>
              </a:rPr>
              <a:t>v</a:t>
            </a:r>
            <a:r>
              <a:rPr sz="3100" spc="-305" dirty="0">
                <a:latin typeface="Symbol" panose="05050102010706020507"/>
                <a:cs typeface="Symbol" panose="05050102010706020507"/>
              </a:rPr>
              <a:t></a:t>
            </a:r>
            <a:r>
              <a:rPr sz="3100" spc="-434" dirty="0">
                <a:latin typeface="Times New Roman" panose="02020603050405020304"/>
                <a:cs typeface="Times New Roman" panose="02020603050405020304"/>
              </a:rPr>
              <a:t> </a:t>
            </a:r>
            <a:r>
              <a:rPr sz="2350" spc="200" dirty="0">
                <a:latin typeface="Symbol" panose="05050102010706020507"/>
                <a:cs typeface="Symbol" panose="05050102010706020507"/>
              </a:rPr>
              <a:t></a:t>
            </a:r>
            <a:r>
              <a:rPr sz="2350" spc="114" dirty="0">
                <a:latin typeface="Times New Roman" panose="02020603050405020304"/>
                <a:cs typeface="Times New Roman" panose="02020603050405020304"/>
              </a:rPr>
              <a:t>1</a:t>
            </a:r>
            <a:r>
              <a:rPr sz="2350" dirty="0">
                <a:latin typeface="Symbol" panose="05050102010706020507"/>
                <a:cs typeface="Symbol" panose="05050102010706020507"/>
              </a:rPr>
              <a:t></a:t>
            </a:r>
            <a:r>
              <a:rPr sz="2350" spc="-210" dirty="0">
                <a:latin typeface="Times New Roman" panose="02020603050405020304"/>
                <a:cs typeface="Times New Roman" panose="02020603050405020304"/>
              </a:rPr>
              <a:t> </a:t>
            </a:r>
            <a:r>
              <a:rPr sz="2350" i="1" spc="65" dirty="0">
                <a:latin typeface="Times New Roman" panose="02020603050405020304"/>
                <a:cs typeface="Times New Roman" panose="02020603050405020304"/>
              </a:rPr>
              <a:t>H</a:t>
            </a:r>
            <a:r>
              <a:rPr sz="2025" i="1" spc="7" baseline="-25000" dirty="0">
                <a:latin typeface="Times New Roman" panose="02020603050405020304"/>
                <a:cs typeface="Times New Roman" panose="02020603050405020304"/>
              </a:rPr>
              <a:t>lp</a:t>
            </a:r>
            <a:r>
              <a:rPr sz="2025" i="1" spc="-157" baseline="-25000" dirty="0">
                <a:latin typeface="Times New Roman" panose="02020603050405020304"/>
                <a:cs typeface="Times New Roman" panose="02020603050405020304"/>
              </a:rPr>
              <a:t> </a:t>
            </a:r>
            <a:r>
              <a:rPr sz="3100" spc="-409" dirty="0">
                <a:latin typeface="Symbol" panose="05050102010706020507"/>
                <a:cs typeface="Symbol" panose="05050102010706020507"/>
              </a:rPr>
              <a:t></a:t>
            </a:r>
            <a:r>
              <a:rPr sz="2350" i="1" spc="5" dirty="0">
                <a:latin typeface="Times New Roman" panose="02020603050405020304"/>
                <a:cs typeface="Times New Roman" panose="02020603050405020304"/>
              </a:rPr>
              <a:t>u</a:t>
            </a:r>
            <a:r>
              <a:rPr sz="2350" dirty="0">
                <a:latin typeface="Times New Roman" panose="02020603050405020304"/>
                <a:cs typeface="Times New Roman" panose="02020603050405020304"/>
              </a:rPr>
              <a:t>,</a:t>
            </a:r>
            <a:r>
              <a:rPr sz="2350" spc="-380" dirty="0">
                <a:latin typeface="Times New Roman" panose="02020603050405020304"/>
                <a:cs typeface="Times New Roman" panose="02020603050405020304"/>
              </a:rPr>
              <a:t> </a:t>
            </a:r>
            <a:r>
              <a:rPr sz="2350" i="1" spc="65" dirty="0">
                <a:latin typeface="Times New Roman" panose="02020603050405020304"/>
                <a:cs typeface="Times New Roman" panose="02020603050405020304"/>
              </a:rPr>
              <a:t>v</a:t>
            </a:r>
            <a:r>
              <a:rPr sz="3100" spc="-305" dirty="0">
                <a:latin typeface="Symbol" panose="05050102010706020507"/>
                <a:cs typeface="Symbol" panose="05050102010706020507"/>
              </a:rPr>
              <a:t></a:t>
            </a:r>
            <a:r>
              <a:rPr sz="3100" spc="-440" dirty="0">
                <a:latin typeface="Times New Roman" panose="02020603050405020304"/>
                <a:cs typeface="Times New Roman" panose="02020603050405020304"/>
              </a:rPr>
              <a:t> </a:t>
            </a:r>
            <a:r>
              <a:rPr sz="2350" spc="200" dirty="0">
                <a:latin typeface="Symbol" panose="05050102010706020507"/>
                <a:cs typeface="Symbol" panose="05050102010706020507"/>
              </a:rPr>
              <a:t></a:t>
            </a:r>
            <a:r>
              <a:rPr sz="2350" spc="114" dirty="0">
                <a:latin typeface="Times New Roman" panose="02020603050405020304"/>
                <a:cs typeface="Times New Roman" panose="02020603050405020304"/>
              </a:rPr>
              <a:t>1</a:t>
            </a:r>
            <a:r>
              <a:rPr sz="2350" dirty="0">
                <a:latin typeface="Symbol" panose="05050102010706020507"/>
                <a:cs typeface="Symbol" panose="05050102010706020507"/>
              </a:rPr>
              <a:t></a:t>
            </a:r>
            <a:endParaRPr sz="2350">
              <a:latin typeface="Symbol" panose="05050102010706020507"/>
              <a:cs typeface="Symbol" panose="05050102010706020507"/>
            </a:endParaRPr>
          </a:p>
        </p:txBody>
      </p:sp>
      <p:sp>
        <p:nvSpPr>
          <p:cNvPr id="20" name="object 20"/>
          <p:cNvSpPr/>
          <p:nvPr/>
        </p:nvSpPr>
        <p:spPr>
          <a:xfrm>
            <a:off x="6438743" y="6191017"/>
            <a:ext cx="2009775" cy="0"/>
          </a:xfrm>
          <a:custGeom>
            <a:avLst/>
            <a:gdLst/>
            <a:ahLst/>
            <a:cxnLst/>
            <a:rect l="l" t="t" r="r" b="b"/>
            <a:pathLst>
              <a:path w="2009775">
                <a:moveTo>
                  <a:pt x="0" y="0"/>
                </a:moveTo>
                <a:lnTo>
                  <a:pt x="2009387" y="0"/>
                </a:lnTo>
              </a:path>
            </a:pathLst>
          </a:custGeom>
          <a:ln w="14186">
            <a:solidFill>
              <a:srgbClr val="000000"/>
            </a:solidFill>
          </a:ln>
        </p:spPr>
        <p:txBody>
          <a:bodyPr wrap="square" lIns="0" tIns="0" rIns="0" bIns="0" rtlCol="0"/>
          <a:lstStyle/>
          <a:p>
            <a:endParaRPr/>
          </a:p>
        </p:txBody>
      </p:sp>
      <p:sp>
        <p:nvSpPr>
          <p:cNvPr id="21" name="object 21"/>
          <p:cNvSpPr txBox="1"/>
          <p:nvPr/>
        </p:nvSpPr>
        <p:spPr>
          <a:xfrm>
            <a:off x="8210677" y="6188709"/>
            <a:ext cx="220345" cy="248920"/>
          </a:xfrm>
          <a:prstGeom prst="rect">
            <a:avLst/>
          </a:prstGeom>
        </p:spPr>
        <p:txBody>
          <a:bodyPr vert="horz" wrap="square" lIns="0" tIns="0" rIns="0" bIns="0" rtlCol="0">
            <a:spAutoFit/>
          </a:bodyPr>
          <a:lstStyle/>
          <a:p>
            <a:pPr marL="12700">
              <a:lnSpc>
                <a:spcPct val="100000"/>
              </a:lnSpc>
            </a:pPr>
            <a:r>
              <a:rPr sz="1550" spc="-30" dirty="0">
                <a:latin typeface="Times New Roman" panose="02020603050405020304"/>
                <a:cs typeface="Times New Roman" panose="02020603050405020304"/>
              </a:rPr>
              <a:t>2</a:t>
            </a:r>
            <a:r>
              <a:rPr sz="1550" i="1" spc="5" dirty="0">
                <a:latin typeface="Times New Roman" panose="02020603050405020304"/>
                <a:cs typeface="Times New Roman" panose="02020603050405020304"/>
              </a:rPr>
              <a:t>n</a:t>
            </a:r>
            <a:endParaRPr sz="1550">
              <a:latin typeface="Times New Roman" panose="02020603050405020304"/>
              <a:cs typeface="Times New Roman" panose="02020603050405020304"/>
            </a:endParaRPr>
          </a:p>
        </p:txBody>
      </p:sp>
      <p:sp>
        <p:nvSpPr>
          <p:cNvPr id="22" name="object 22"/>
          <p:cNvSpPr txBox="1"/>
          <p:nvPr/>
        </p:nvSpPr>
        <p:spPr>
          <a:xfrm>
            <a:off x="7066153" y="6451600"/>
            <a:ext cx="125095" cy="248920"/>
          </a:xfrm>
          <a:prstGeom prst="rect">
            <a:avLst/>
          </a:prstGeom>
        </p:spPr>
        <p:txBody>
          <a:bodyPr vert="horz" wrap="square" lIns="0" tIns="0" rIns="0" bIns="0" rtlCol="0">
            <a:spAutoFit/>
          </a:bodyPr>
          <a:lstStyle/>
          <a:p>
            <a:pPr marL="12700">
              <a:lnSpc>
                <a:spcPct val="100000"/>
              </a:lnSpc>
            </a:pPr>
            <a:r>
              <a:rPr sz="1550" spc="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23" name="object 23"/>
          <p:cNvSpPr txBox="1"/>
          <p:nvPr/>
        </p:nvSpPr>
        <p:spPr>
          <a:xfrm>
            <a:off x="5896483" y="6188709"/>
            <a:ext cx="220345" cy="248920"/>
          </a:xfrm>
          <a:prstGeom prst="rect">
            <a:avLst/>
          </a:prstGeom>
        </p:spPr>
        <p:txBody>
          <a:bodyPr vert="horz" wrap="square" lIns="0" tIns="0" rIns="0" bIns="0" rtlCol="0">
            <a:spAutoFit/>
          </a:bodyPr>
          <a:lstStyle/>
          <a:p>
            <a:pPr marL="12700">
              <a:lnSpc>
                <a:spcPct val="100000"/>
              </a:lnSpc>
            </a:pPr>
            <a:r>
              <a:rPr sz="1550" spc="-30" dirty="0">
                <a:latin typeface="Times New Roman" panose="02020603050405020304"/>
                <a:cs typeface="Times New Roman" panose="02020603050405020304"/>
              </a:rPr>
              <a:t>2</a:t>
            </a:r>
            <a:r>
              <a:rPr sz="1550" i="1" spc="5" dirty="0">
                <a:latin typeface="Times New Roman" panose="02020603050405020304"/>
                <a:cs typeface="Times New Roman" panose="02020603050405020304"/>
              </a:rPr>
              <a:t>n</a:t>
            </a:r>
            <a:endParaRPr sz="1550">
              <a:latin typeface="Times New Roman" panose="02020603050405020304"/>
              <a:cs typeface="Times New Roman" panose="02020603050405020304"/>
            </a:endParaRPr>
          </a:p>
        </p:txBody>
      </p:sp>
      <p:sp>
        <p:nvSpPr>
          <p:cNvPr id="24" name="object 24"/>
          <p:cNvSpPr txBox="1"/>
          <p:nvPr/>
        </p:nvSpPr>
        <p:spPr>
          <a:xfrm>
            <a:off x="5700648" y="6451600"/>
            <a:ext cx="125095" cy="248920"/>
          </a:xfrm>
          <a:prstGeom prst="rect">
            <a:avLst/>
          </a:prstGeom>
        </p:spPr>
        <p:txBody>
          <a:bodyPr vert="horz" wrap="square" lIns="0" tIns="0" rIns="0" bIns="0" rtlCol="0">
            <a:spAutoFit/>
          </a:bodyPr>
          <a:lstStyle/>
          <a:p>
            <a:pPr marL="12700">
              <a:lnSpc>
                <a:spcPct val="100000"/>
              </a:lnSpc>
            </a:pPr>
            <a:r>
              <a:rPr sz="1550" spc="5" dirty="0">
                <a:latin typeface="Times New Roman" panose="02020603050405020304"/>
                <a:cs typeface="Times New Roman" panose="02020603050405020304"/>
              </a:rPr>
              <a:t>0</a:t>
            </a:r>
            <a:endParaRPr sz="1550">
              <a:latin typeface="Times New Roman" panose="02020603050405020304"/>
              <a:cs typeface="Times New Roman" panose="02020603050405020304"/>
            </a:endParaRPr>
          </a:p>
        </p:txBody>
      </p:sp>
      <p:sp>
        <p:nvSpPr>
          <p:cNvPr id="25" name="object 25"/>
          <p:cNvSpPr txBox="1"/>
          <p:nvPr/>
        </p:nvSpPr>
        <p:spPr>
          <a:xfrm>
            <a:off x="6867270" y="6226555"/>
            <a:ext cx="1221740" cy="415925"/>
          </a:xfrm>
          <a:prstGeom prst="rect">
            <a:avLst/>
          </a:prstGeom>
        </p:spPr>
        <p:txBody>
          <a:bodyPr vert="horz" wrap="square" lIns="0" tIns="0" rIns="0" bIns="0" rtlCol="0">
            <a:spAutoFit/>
          </a:bodyPr>
          <a:lstStyle/>
          <a:p>
            <a:pPr marL="12700">
              <a:lnSpc>
                <a:spcPct val="100000"/>
              </a:lnSpc>
            </a:pPr>
            <a:r>
              <a:rPr sz="2650" i="1" spc="25" dirty="0">
                <a:latin typeface="Times New Roman" panose="02020603050405020304"/>
                <a:cs typeface="Times New Roman" panose="02020603050405020304"/>
              </a:rPr>
              <a:t>D</a:t>
            </a:r>
            <a:r>
              <a:rPr sz="2650" i="1" spc="195"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t>
            </a:r>
            <a:r>
              <a:rPr sz="2650" spc="-315" dirty="0">
                <a:latin typeface="Times New Roman" panose="02020603050405020304"/>
                <a:cs typeface="Times New Roman" panose="02020603050405020304"/>
              </a:rPr>
              <a:t> </a:t>
            </a:r>
            <a:r>
              <a:rPr sz="2650" i="1" spc="25" dirty="0">
                <a:latin typeface="Times New Roman" panose="02020603050405020304"/>
                <a:cs typeface="Times New Roman" panose="02020603050405020304"/>
              </a:rPr>
              <a:t>D</a:t>
            </a:r>
            <a:r>
              <a:rPr sz="2650" i="1" spc="-280" dirty="0">
                <a:latin typeface="Times New Roman" panose="02020603050405020304"/>
                <a:cs typeface="Times New Roman" panose="02020603050405020304"/>
              </a:rPr>
              <a:t> </a:t>
            </a:r>
            <a:r>
              <a:rPr sz="2650" i="1" spc="-130" dirty="0">
                <a:latin typeface="Times New Roman" panose="02020603050405020304"/>
                <a:cs typeface="Times New Roman" panose="02020603050405020304"/>
              </a:rPr>
              <a:t>u</a:t>
            </a:r>
            <a:r>
              <a:rPr sz="2650" spc="140" dirty="0">
                <a:latin typeface="Times New Roman" panose="02020603050405020304"/>
                <a:cs typeface="Times New Roman" panose="02020603050405020304"/>
              </a:rPr>
              <a:t>,</a:t>
            </a:r>
            <a:r>
              <a:rPr sz="2650" i="1" spc="15" dirty="0">
                <a:latin typeface="Times New Roman" panose="02020603050405020304"/>
                <a:cs typeface="Times New Roman" panose="02020603050405020304"/>
              </a:rPr>
              <a:t>v</a:t>
            </a:r>
            <a:endParaRPr sz="2650">
              <a:latin typeface="Times New Roman" panose="02020603050405020304"/>
              <a:cs typeface="Times New Roman" panose="02020603050405020304"/>
            </a:endParaRPr>
          </a:p>
        </p:txBody>
      </p:sp>
      <p:sp>
        <p:nvSpPr>
          <p:cNvPr id="26" name="object 26"/>
          <p:cNvSpPr txBox="1"/>
          <p:nvPr/>
        </p:nvSpPr>
        <p:spPr>
          <a:xfrm>
            <a:off x="4553826" y="6226555"/>
            <a:ext cx="727075" cy="415925"/>
          </a:xfrm>
          <a:prstGeom prst="rect">
            <a:avLst/>
          </a:prstGeom>
        </p:spPr>
        <p:txBody>
          <a:bodyPr vert="horz" wrap="square" lIns="0" tIns="0" rIns="0" bIns="0" rtlCol="0">
            <a:spAutoFit/>
          </a:bodyPr>
          <a:lstStyle/>
          <a:p>
            <a:pPr marL="12700">
              <a:lnSpc>
                <a:spcPct val="100000"/>
              </a:lnSpc>
            </a:pPr>
            <a:r>
              <a:rPr sz="2650" i="1" spc="25" dirty="0">
                <a:latin typeface="Times New Roman" panose="02020603050405020304"/>
                <a:cs typeface="Times New Roman" panose="02020603050405020304"/>
              </a:rPr>
              <a:t>D</a:t>
            </a:r>
            <a:r>
              <a:rPr sz="2650" i="1" spc="-280" dirty="0">
                <a:latin typeface="Times New Roman" panose="02020603050405020304"/>
                <a:cs typeface="Times New Roman" panose="02020603050405020304"/>
              </a:rPr>
              <a:t> </a:t>
            </a:r>
            <a:r>
              <a:rPr sz="2650" i="1" spc="-130" dirty="0">
                <a:latin typeface="Times New Roman" panose="02020603050405020304"/>
                <a:cs typeface="Times New Roman" panose="02020603050405020304"/>
              </a:rPr>
              <a:t>u</a:t>
            </a:r>
            <a:r>
              <a:rPr sz="2650" spc="140" dirty="0">
                <a:latin typeface="Times New Roman" panose="02020603050405020304"/>
                <a:cs typeface="Times New Roman" panose="02020603050405020304"/>
              </a:rPr>
              <a:t>,</a:t>
            </a:r>
            <a:r>
              <a:rPr sz="2650" i="1" spc="15" dirty="0">
                <a:latin typeface="Times New Roman" panose="02020603050405020304"/>
                <a:cs typeface="Times New Roman" panose="02020603050405020304"/>
              </a:rPr>
              <a:t>v</a:t>
            </a:r>
            <a:endParaRPr sz="2650">
              <a:latin typeface="Times New Roman" panose="02020603050405020304"/>
              <a:cs typeface="Times New Roman" panose="02020603050405020304"/>
            </a:endParaRPr>
          </a:p>
        </p:txBody>
      </p:sp>
      <p:sp>
        <p:nvSpPr>
          <p:cNvPr id="27" name="object 27"/>
          <p:cNvSpPr txBox="1"/>
          <p:nvPr/>
        </p:nvSpPr>
        <p:spPr>
          <a:xfrm>
            <a:off x="7287145" y="5405640"/>
            <a:ext cx="422909" cy="734695"/>
          </a:xfrm>
          <a:prstGeom prst="rect">
            <a:avLst/>
          </a:prstGeom>
        </p:spPr>
        <p:txBody>
          <a:bodyPr vert="horz" wrap="square" lIns="0" tIns="0" rIns="0" bIns="0" rtlCol="0">
            <a:spAutoFit/>
          </a:bodyPr>
          <a:lstStyle/>
          <a:p>
            <a:pPr marR="5080" algn="r">
              <a:lnSpc>
                <a:spcPct val="100000"/>
              </a:lnSpc>
            </a:pPr>
            <a:r>
              <a:rPr sz="1350" spc="10" dirty="0">
                <a:latin typeface="Times New Roman" panose="02020603050405020304"/>
                <a:cs typeface="Times New Roman" panose="02020603050405020304"/>
              </a:rPr>
              <a:t>0</a:t>
            </a:r>
            <a:endParaRPr sz="1350">
              <a:latin typeface="Times New Roman" panose="02020603050405020304"/>
              <a:cs typeface="Times New Roman" panose="02020603050405020304"/>
            </a:endParaRPr>
          </a:p>
          <a:p>
            <a:pPr marR="57150" algn="r">
              <a:lnSpc>
                <a:spcPct val="100000"/>
              </a:lnSpc>
              <a:spcBef>
                <a:spcPts val="890"/>
              </a:spcBef>
            </a:pPr>
            <a:r>
              <a:rPr sz="2650" spc="-90" dirty="0">
                <a:latin typeface="Symbol" panose="05050102010706020507"/>
                <a:cs typeface="Symbol" panose="05050102010706020507"/>
              </a:rPr>
              <a:t></a:t>
            </a:r>
            <a:r>
              <a:rPr sz="2650" spc="15" dirty="0">
                <a:latin typeface="Times New Roman" panose="02020603050405020304"/>
                <a:cs typeface="Times New Roman" panose="02020603050405020304"/>
              </a:rPr>
              <a:t>1</a:t>
            </a:r>
            <a:endParaRPr sz="2650">
              <a:latin typeface="Times New Roman" panose="02020603050405020304"/>
              <a:cs typeface="Times New Roman" panose="02020603050405020304"/>
            </a:endParaRPr>
          </a:p>
        </p:txBody>
      </p:sp>
      <p:sp>
        <p:nvSpPr>
          <p:cNvPr id="28" name="object 28"/>
          <p:cNvSpPr txBox="1"/>
          <p:nvPr/>
        </p:nvSpPr>
        <p:spPr>
          <a:xfrm>
            <a:off x="4099674" y="6099555"/>
            <a:ext cx="4136390" cy="559435"/>
          </a:xfrm>
          <a:prstGeom prst="rect">
            <a:avLst/>
          </a:prstGeom>
        </p:spPr>
        <p:txBody>
          <a:bodyPr vert="horz" wrap="square" lIns="0" tIns="0" rIns="0" bIns="0" rtlCol="0">
            <a:spAutoFit/>
          </a:bodyPr>
          <a:lstStyle/>
          <a:p>
            <a:pPr marL="12700">
              <a:lnSpc>
                <a:spcPct val="100000"/>
              </a:lnSpc>
              <a:tabLst>
                <a:tab pos="680720" algn="l"/>
                <a:tab pos="1160145" algn="l"/>
                <a:tab pos="2326640" algn="l"/>
                <a:tab pos="3488690" algn="l"/>
                <a:tab pos="3968750" algn="l"/>
              </a:tabLst>
            </a:pPr>
            <a:r>
              <a:rPr sz="2650" spc="-20" dirty="0">
                <a:latin typeface="Times New Roman" panose="02020603050405020304"/>
                <a:cs typeface="Times New Roman" panose="02020603050405020304"/>
              </a:rPr>
              <a:t>1</a:t>
            </a:r>
            <a:r>
              <a:rPr sz="2650" spc="100" dirty="0">
                <a:latin typeface="Symbol" panose="05050102010706020507"/>
                <a:cs typeface="Symbol" panose="05050102010706020507"/>
              </a:rPr>
              <a:t></a:t>
            </a:r>
            <a:r>
              <a:rPr sz="3650" spc="-475" dirty="0">
                <a:latin typeface="Symbol" panose="05050102010706020507"/>
                <a:cs typeface="Symbol" panose="05050102010706020507"/>
              </a:rPr>
              <a:t></a:t>
            </a:r>
            <a:r>
              <a:rPr sz="3650" dirty="0">
                <a:latin typeface="Times New Roman" panose="02020603050405020304"/>
                <a:cs typeface="Times New Roman" panose="02020603050405020304"/>
              </a:rPr>
              <a:t>	</a:t>
            </a:r>
            <a:r>
              <a:rPr sz="3550" spc="-445" dirty="0">
                <a:latin typeface="Symbol" panose="05050102010706020507"/>
                <a:cs typeface="Symbol" panose="05050102010706020507"/>
              </a:rPr>
              <a:t></a:t>
            </a:r>
            <a:r>
              <a:rPr sz="3550" dirty="0">
                <a:latin typeface="Times New Roman" panose="02020603050405020304"/>
                <a:cs typeface="Times New Roman" panose="02020603050405020304"/>
              </a:rPr>
              <a:t>	</a:t>
            </a:r>
            <a:r>
              <a:rPr sz="3550" spc="-275" dirty="0">
                <a:latin typeface="Symbol" panose="05050102010706020507"/>
                <a:cs typeface="Symbol" panose="05050102010706020507"/>
              </a:rPr>
              <a:t></a:t>
            </a:r>
            <a:r>
              <a:rPr sz="2650" spc="5" dirty="0">
                <a:latin typeface="Times New Roman" panose="02020603050405020304"/>
                <a:cs typeface="Times New Roman" panose="02020603050405020304"/>
              </a:rPr>
              <a:t>/</a:t>
            </a:r>
            <a:r>
              <a:rPr sz="2650" spc="-320" dirty="0">
                <a:latin typeface="Times New Roman" panose="02020603050405020304"/>
                <a:cs typeface="Times New Roman" panose="02020603050405020304"/>
              </a:rPr>
              <a:t> </a:t>
            </a:r>
            <a:r>
              <a:rPr sz="2650" i="1" spc="25" dirty="0">
                <a:latin typeface="Times New Roman" panose="02020603050405020304"/>
                <a:cs typeface="Times New Roman" panose="02020603050405020304"/>
              </a:rPr>
              <a:t>D</a:t>
            </a:r>
            <a:r>
              <a:rPr sz="2650" i="1" spc="-100" dirty="0">
                <a:latin typeface="Times New Roman" panose="02020603050405020304"/>
                <a:cs typeface="Times New Roman" panose="02020603050405020304"/>
              </a:rPr>
              <a:t> </a:t>
            </a:r>
            <a:r>
              <a:rPr sz="3650" spc="-475" dirty="0">
                <a:latin typeface="Symbol" panose="05050102010706020507"/>
                <a:cs typeface="Symbol" panose="05050102010706020507"/>
              </a:rPr>
              <a:t></a:t>
            </a:r>
            <a:r>
              <a:rPr sz="3650" dirty="0">
                <a:latin typeface="Times New Roman" panose="02020603050405020304"/>
                <a:cs typeface="Times New Roman" panose="02020603050405020304"/>
              </a:rPr>
              <a:t>	</a:t>
            </a:r>
            <a:r>
              <a:rPr sz="2650" spc="-20" dirty="0">
                <a:latin typeface="Times New Roman" panose="02020603050405020304"/>
                <a:cs typeface="Times New Roman" panose="02020603050405020304"/>
              </a:rPr>
              <a:t>1</a:t>
            </a:r>
            <a:r>
              <a:rPr sz="2650" spc="100" dirty="0">
                <a:latin typeface="Symbol" panose="05050102010706020507"/>
                <a:cs typeface="Symbol" panose="05050102010706020507"/>
              </a:rPr>
              <a:t></a:t>
            </a:r>
            <a:r>
              <a:rPr sz="3650" spc="-475" dirty="0">
                <a:latin typeface="Symbol" panose="05050102010706020507"/>
                <a:cs typeface="Symbol" panose="05050102010706020507"/>
              </a:rPr>
              <a:t></a:t>
            </a:r>
            <a:r>
              <a:rPr sz="3650" dirty="0">
                <a:latin typeface="Times New Roman" panose="02020603050405020304"/>
                <a:cs typeface="Times New Roman" panose="02020603050405020304"/>
              </a:rPr>
              <a:t>	</a:t>
            </a:r>
            <a:r>
              <a:rPr sz="3550" spc="-445" dirty="0">
                <a:latin typeface="Symbol" panose="05050102010706020507"/>
                <a:cs typeface="Symbol" panose="05050102010706020507"/>
              </a:rPr>
              <a:t></a:t>
            </a:r>
            <a:r>
              <a:rPr sz="3550" dirty="0">
                <a:latin typeface="Times New Roman" panose="02020603050405020304"/>
                <a:cs typeface="Times New Roman" panose="02020603050405020304"/>
              </a:rPr>
              <a:t>	</a:t>
            </a:r>
            <a:r>
              <a:rPr sz="3550" spc="-575" dirty="0">
                <a:latin typeface="Symbol" panose="05050102010706020507"/>
                <a:cs typeface="Symbol" panose="05050102010706020507"/>
              </a:rPr>
              <a:t></a:t>
            </a:r>
            <a:r>
              <a:rPr sz="3650" spc="-615" dirty="0">
                <a:latin typeface="Symbol" panose="05050102010706020507"/>
                <a:cs typeface="Symbol" panose="05050102010706020507"/>
              </a:rPr>
              <a:t></a:t>
            </a:r>
            <a:endParaRPr sz="3650">
              <a:latin typeface="Symbol" panose="05050102010706020507"/>
              <a:cs typeface="Symbol" panose="05050102010706020507"/>
            </a:endParaRPr>
          </a:p>
        </p:txBody>
      </p:sp>
      <p:sp>
        <p:nvSpPr>
          <p:cNvPr id="29" name="object 29"/>
          <p:cNvSpPr txBox="1"/>
          <p:nvPr/>
        </p:nvSpPr>
        <p:spPr>
          <a:xfrm>
            <a:off x="4201045" y="5596648"/>
            <a:ext cx="1846580" cy="559435"/>
          </a:xfrm>
          <a:prstGeom prst="rect">
            <a:avLst/>
          </a:prstGeom>
        </p:spPr>
        <p:txBody>
          <a:bodyPr vert="horz" wrap="square" lIns="0" tIns="0" rIns="0" bIns="0" rtlCol="0">
            <a:spAutoFit/>
          </a:bodyPr>
          <a:lstStyle/>
          <a:p>
            <a:pPr marL="12700">
              <a:lnSpc>
                <a:spcPct val="100000"/>
              </a:lnSpc>
            </a:pPr>
            <a:r>
              <a:rPr sz="2650" spc="70" dirty="0">
                <a:latin typeface="Symbol" panose="05050102010706020507"/>
                <a:cs typeface="Symbol" panose="05050102010706020507"/>
              </a:rPr>
              <a:t></a:t>
            </a:r>
            <a:r>
              <a:rPr sz="3650" spc="-520" dirty="0">
                <a:latin typeface="Symbol" panose="05050102010706020507"/>
                <a:cs typeface="Symbol" panose="05050102010706020507"/>
              </a:rPr>
              <a:t></a:t>
            </a:r>
            <a:r>
              <a:rPr sz="2650" i="1" spc="-225" dirty="0">
                <a:latin typeface="Times New Roman" panose="02020603050405020304"/>
                <a:cs typeface="Times New Roman" panose="02020603050405020304"/>
              </a:rPr>
              <a:t>D</a:t>
            </a:r>
            <a:r>
              <a:rPr sz="3550" spc="-550" dirty="0">
                <a:latin typeface="Symbol" panose="05050102010706020507"/>
                <a:cs typeface="Symbol" panose="05050102010706020507"/>
              </a:rPr>
              <a:t></a:t>
            </a:r>
            <a:r>
              <a:rPr sz="2650" i="1" spc="-130" dirty="0">
                <a:latin typeface="Times New Roman" panose="02020603050405020304"/>
                <a:cs typeface="Times New Roman" panose="02020603050405020304"/>
              </a:rPr>
              <a:t>u</a:t>
            </a:r>
            <a:r>
              <a:rPr sz="2650" spc="140" dirty="0">
                <a:latin typeface="Times New Roman" panose="02020603050405020304"/>
                <a:cs typeface="Times New Roman" panose="02020603050405020304"/>
              </a:rPr>
              <a:t>,</a:t>
            </a:r>
            <a:r>
              <a:rPr sz="2650" i="1" spc="-50" dirty="0">
                <a:latin typeface="Times New Roman" panose="02020603050405020304"/>
                <a:cs typeface="Times New Roman" panose="02020603050405020304"/>
              </a:rPr>
              <a:t>v</a:t>
            </a:r>
            <a:r>
              <a:rPr sz="3550" spc="-280" dirty="0">
                <a:latin typeface="Symbol" panose="05050102010706020507"/>
                <a:cs typeface="Symbol" panose="05050102010706020507"/>
              </a:rPr>
              <a:t></a:t>
            </a:r>
            <a:r>
              <a:rPr sz="2650" spc="5" dirty="0">
                <a:latin typeface="Times New Roman" panose="02020603050405020304"/>
                <a:cs typeface="Times New Roman" panose="02020603050405020304"/>
              </a:rPr>
              <a:t>/</a:t>
            </a:r>
            <a:r>
              <a:rPr sz="2650" spc="-315" dirty="0">
                <a:latin typeface="Times New Roman" panose="02020603050405020304"/>
                <a:cs typeface="Times New Roman" panose="02020603050405020304"/>
              </a:rPr>
              <a:t> </a:t>
            </a:r>
            <a:r>
              <a:rPr sz="2650" i="1" spc="25" dirty="0">
                <a:latin typeface="Times New Roman" panose="02020603050405020304"/>
                <a:cs typeface="Times New Roman" panose="02020603050405020304"/>
              </a:rPr>
              <a:t>D</a:t>
            </a:r>
            <a:r>
              <a:rPr sz="2650" i="1" spc="-105" dirty="0">
                <a:latin typeface="Times New Roman" panose="02020603050405020304"/>
                <a:cs typeface="Times New Roman" panose="02020603050405020304"/>
              </a:rPr>
              <a:t> </a:t>
            </a:r>
            <a:r>
              <a:rPr sz="3650" spc="-615" dirty="0">
                <a:latin typeface="Symbol" panose="05050102010706020507"/>
                <a:cs typeface="Symbol" panose="05050102010706020507"/>
              </a:rPr>
              <a:t></a:t>
            </a:r>
            <a:r>
              <a:rPr sz="2325" spc="-37" baseline="50000" dirty="0">
                <a:latin typeface="Times New Roman" panose="02020603050405020304"/>
                <a:cs typeface="Times New Roman" panose="02020603050405020304"/>
              </a:rPr>
              <a:t>2</a:t>
            </a:r>
            <a:r>
              <a:rPr sz="2325" i="1" spc="7" baseline="50000" dirty="0">
                <a:latin typeface="Times New Roman" panose="02020603050405020304"/>
                <a:cs typeface="Times New Roman" panose="02020603050405020304"/>
              </a:rPr>
              <a:t>n</a:t>
            </a:r>
            <a:endParaRPr sz="2325" baseline="50000">
              <a:latin typeface="Times New Roman" panose="02020603050405020304"/>
              <a:cs typeface="Times New Roman" panose="02020603050405020304"/>
            </a:endParaRPr>
          </a:p>
        </p:txBody>
      </p:sp>
      <p:sp>
        <p:nvSpPr>
          <p:cNvPr id="30" name="object 30"/>
          <p:cNvSpPr txBox="1"/>
          <p:nvPr/>
        </p:nvSpPr>
        <p:spPr>
          <a:xfrm>
            <a:off x="3883291" y="5808979"/>
            <a:ext cx="2527300" cy="541020"/>
          </a:xfrm>
          <a:prstGeom prst="rect">
            <a:avLst/>
          </a:prstGeom>
        </p:spPr>
        <p:txBody>
          <a:bodyPr vert="horz" wrap="square" lIns="0" tIns="0" rIns="0" bIns="0" rtlCol="0">
            <a:spAutoFit/>
          </a:bodyPr>
          <a:lstStyle/>
          <a:p>
            <a:pPr marL="12700">
              <a:lnSpc>
                <a:spcPct val="100000"/>
              </a:lnSpc>
              <a:tabLst>
                <a:tab pos="1760220" algn="l"/>
                <a:tab pos="2250440" algn="l"/>
              </a:tabLst>
            </a:pPr>
            <a:r>
              <a:rPr sz="3975" spc="509" baseline="-22000" dirty="0">
                <a:latin typeface="Symbol" panose="05050102010706020507"/>
                <a:cs typeface="Symbol" panose="05050102010706020507"/>
              </a:rPr>
              <a:t></a:t>
            </a:r>
            <a:r>
              <a:rPr sz="1550" u="heavy" dirty="0">
                <a:latin typeface="Times New Roman" panose="02020603050405020304"/>
                <a:cs typeface="Times New Roman" panose="02020603050405020304"/>
              </a:rPr>
              <a:t> 	</a:t>
            </a:r>
            <a:r>
              <a:rPr sz="1550" u="heavy" spc="5" dirty="0">
                <a:latin typeface="Times New Roman" panose="02020603050405020304"/>
                <a:cs typeface="Times New Roman" panose="02020603050405020304"/>
              </a:rPr>
              <a:t>0</a:t>
            </a:r>
            <a:r>
              <a:rPr sz="1550" u="heavy" dirty="0">
                <a:latin typeface="Times New Roman" panose="02020603050405020304"/>
                <a:cs typeface="Times New Roman" panose="02020603050405020304"/>
              </a:rPr>
              <a:t>	</a:t>
            </a:r>
            <a:r>
              <a:rPr sz="1550" dirty="0">
                <a:latin typeface="Times New Roman" panose="02020603050405020304"/>
                <a:cs typeface="Times New Roman" panose="02020603050405020304"/>
              </a:rPr>
              <a:t> </a:t>
            </a:r>
            <a:r>
              <a:rPr sz="1550" spc="-175" dirty="0">
                <a:latin typeface="Times New Roman" panose="02020603050405020304"/>
                <a:cs typeface="Times New Roman" panose="02020603050405020304"/>
              </a:rPr>
              <a:t> </a:t>
            </a:r>
            <a:r>
              <a:rPr sz="3975" spc="22" baseline="-22000" dirty="0">
                <a:latin typeface="Symbol" panose="05050102010706020507"/>
                <a:cs typeface="Symbol" panose="05050102010706020507"/>
              </a:rPr>
              <a:t></a:t>
            </a:r>
            <a:endParaRPr sz="3975" baseline="-22000">
              <a:latin typeface="Symbol" panose="05050102010706020507"/>
              <a:cs typeface="Symbol" panose="05050102010706020507"/>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二阶巴特沃思高通滤波器</a:t>
            </a:r>
          </a:p>
        </p:txBody>
      </p:sp>
      <p:sp>
        <p:nvSpPr>
          <p:cNvPr id="6" name="object 6"/>
          <p:cNvSpPr txBox="1"/>
          <p:nvPr/>
        </p:nvSpPr>
        <p:spPr>
          <a:xfrm>
            <a:off x="2552826" y="2007870"/>
            <a:ext cx="1499235" cy="422909"/>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图a：D</a:t>
            </a:r>
            <a:r>
              <a:rPr sz="2400" b="1" spc="-15" baseline="-21000" dirty="0">
                <a:solidFill>
                  <a:srgbClr val="EE2B0A"/>
                </a:solidFill>
                <a:latin typeface="新宋体" panose="02010609030101010101" charset="-122"/>
                <a:cs typeface="新宋体" panose="02010609030101010101" charset="-122"/>
              </a:rPr>
              <a:t>0</a:t>
            </a:r>
            <a:r>
              <a:rPr sz="2400" b="1" spc="-10" dirty="0">
                <a:solidFill>
                  <a:srgbClr val="EE2B0A"/>
                </a:solidFill>
                <a:latin typeface="新宋体" panose="02010609030101010101" charset="-122"/>
                <a:cs typeface="新宋体" panose="02010609030101010101" charset="-122"/>
              </a:rPr>
              <a:t>=15</a:t>
            </a:r>
            <a:endParaRPr sz="2400">
              <a:latin typeface="新宋体" panose="02010609030101010101" charset="-122"/>
              <a:cs typeface="新宋体" panose="02010609030101010101" charset="-122"/>
            </a:endParaRPr>
          </a:p>
        </p:txBody>
      </p:sp>
      <p:sp>
        <p:nvSpPr>
          <p:cNvPr id="7" name="object 7"/>
          <p:cNvSpPr txBox="1"/>
          <p:nvPr/>
        </p:nvSpPr>
        <p:spPr>
          <a:xfrm>
            <a:off x="4632325" y="2007870"/>
            <a:ext cx="1499235" cy="422909"/>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图b：D</a:t>
            </a:r>
            <a:r>
              <a:rPr sz="2400" b="1" spc="-15" baseline="-21000" dirty="0">
                <a:solidFill>
                  <a:srgbClr val="EE2B0A"/>
                </a:solidFill>
                <a:latin typeface="新宋体" panose="02010609030101010101" charset="-122"/>
                <a:cs typeface="新宋体" panose="02010609030101010101" charset="-122"/>
              </a:rPr>
              <a:t>0</a:t>
            </a:r>
            <a:r>
              <a:rPr sz="2400" b="1" spc="-10" dirty="0">
                <a:solidFill>
                  <a:srgbClr val="EE2B0A"/>
                </a:solidFill>
                <a:latin typeface="新宋体" panose="02010609030101010101" charset="-122"/>
                <a:cs typeface="新宋体" panose="02010609030101010101" charset="-122"/>
              </a:rPr>
              <a:t>=30</a:t>
            </a:r>
            <a:endParaRPr sz="2400">
              <a:latin typeface="新宋体" panose="02010609030101010101" charset="-122"/>
              <a:cs typeface="新宋体" panose="02010609030101010101" charset="-122"/>
            </a:endParaRPr>
          </a:p>
        </p:txBody>
      </p:sp>
      <p:sp>
        <p:nvSpPr>
          <p:cNvPr id="8" name="object 8"/>
          <p:cNvSpPr txBox="1"/>
          <p:nvPr/>
        </p:nvSpPr>
        <p:spPr>
          <a:xfrm>
            <a:off x="6794881" y="2033015"/>
            <a:ext cx="1499235" cy="422909"/>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图c：D</a:t>
            </a:r>
            <a:r>
              <a:rPr sz="2400" b="1" spc="-15" baseline="-21000" dirty="0">
                <a:solidFill>
                  <a:srgbClr val="EE2B0A"/>
                </a:solidFill>
                <a:latin typeface="新宋体" panose="02010609030101010101" charset="-122"/>
                <a:cs typeface="新宋体" panose="02010609030101010101" charset="-122"/>
              </a:rPr>
              <a:t>0</a:t>
            </a:r>
            <a:r>
              <a:rPr sz="2400" b="1" spc="-10" dirty="0">
                <a:solidFill>
                  <a:srgbClr val="EE2B0A"/>
                </a:solidFill>
                <a:latin typeface="新宋体" panose="02010609030101010101" charset="-122"/>
                <a:cs typeface="新宋体" panose="02010609030101010101" charset="-122"/>
              </a:rPr>
              <a:t>=80</a:t>
            </a:r>
            <a:endParaRPr sz="2400">
              <a:latin typeface="新宋体" panose="02010609030101010101" charset="-122"/>
              <a:cs typeface="新宋体" panose="02010609030101010101" charset="-122"/>
            </a:endParaRPr>
          </a:p>
        </p:txBody>
      </p:sp>
      <p:sp>
        <p:nvSpPr>
          <p:cNvPr id="9" name="object 9"/>
          <p:cNvSpPr txBox="1"/>
          <p:nvPr/>
        </p:nvSpPr>
        <p:spPr>
          <a:xfrm>
            <a:off x="2309761" y="5706871"/>
            <a:ext cx="6424930" cy="418465"/>
          </a:xfrm>
          <a:prstGeom prst="rect">
            <a:avLst/>
          </a:prstGeom>
        </p:spPr>
        <p:txBody>
          <a:bodyPr vert="horz" wrap="square" lIns="0" tIns="0" rIns="0" bIns="0" rtlCol="0">
            <a:spAutoFit/>
          </a:bodyPr>
          <a:lstStyle/>
          <a:p>
            <a:pPr marL="12700">
              <a:lnSpc>
                <a:spcPts val="3295"/>
              </a:lnSpc>
            </a:pPr>
            <a:r>
              <a:rPr sz="2800" b="1" spc="-15" dirty="0">
                <a:solidFill>
                  <a:srgbClr val="EE2B0A"/>
                </a:solidFill>
                <a:latin typeface="新宋体" panose="02010609030101010101" charset="-122"/>
                <a:cs typeface="新宋体" panose="02010609030101010101" charset="-122"/>
              </a:rPr>
              <a:t>结论：BHPF的结果比IHPF的结果平滑得多</a:t>
            </a:r>
            <a:endParaRPr sz="2800">
              <a:latin typeface="新宋体" panose="02010609030101010101" charset="-122"/>
              <a:cs typeface="新宋体" panose="02010609030101010101" charset="-122"/>
            </a:endParaRPr>
          </a:p>
        </p:txBody>
      </p:sp>
      <p:sp>
        <p:nvSpPr>
          <p:cNvPr id="10" name="object 10"/>
          <p:cNvSpPr/>
          <p:nvPr/>
        </p:nvSpPr>
        <p:spPr>
          <a:xfrm>
            <a:off x="2284361" y="2428494"/>
            <a:ext cx="6302502" cy="278892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907794"/>
            <a:ext cx="7558405" cy="154622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高斯高通滤波器</a:t>
            </a:r>
            <a:endParaRPr sz="3200">
              <a:latin typeface="新宋体" panose="02010609030101010101" charset="-122"/>
              <a:cs typeface="新宋体" panose="02010609030101010101" charset="-122"/>
            </a:endParaRPr>
          </a:p>
          <a:p>
            <a:pPr marL="469900" marR="5080">
              <a:lnSpc>
                <a:spcPct val="100000"/>
              </a:lnSpc>
              <a:spcBef>
                <a:spcPts val="167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截频距原点为D</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的高斯高通滤波器(GHPF)定 </a:t>
            </a:r>
            <a:r>
              <a:rPr sz="2800" dirty="0">
                <a:latin typeface="新宋体" panose="02010609030101010101" charset="-122"/>
                <a:cs typeface="新宋体" panose="02010609030101010101" charset="-122"/>
              </a:rPr>
              <a:t>义为</a:t>
            </a:r>
            <a:endParaRPr sz="2800">
              <a:latin typeface="新宋体" panose="02010609030101010101" charset="-122"/>
              <a:cs typeface="新宋体" panose="02010609030101010101" charset="-122"/>
            </a:endParaRPr>
          </a:p>
        </p:txBody>
      </p:sp>
      <p:sp>
        <p:nvSpPr>
          <p:cNvPr id="7" name="object 7"/>
          <p:cNvSpPr txBox="1"/>
          <p:nvPr/>
        </p:nvSpPr>
        <p:spPr>
          <a:xfrm>
            <a:off x="7028827" y="3717048"/>
            <a:ext cx="102235" cy="194945"/>
          </a:xfrm>
          <a:prstGeom prst="rect">
            <a:avLst/>
          </a:prstGeom>
        </p:spPr>
        <p:txBody>
          <a:bodyPr vert="horz" wrap="square" lIns="0" tIns="0" rIns="0" bIns="0" rtlCol="0">
            <a:spAutoFit/>
          </a:bodyPr>
          <a:lstStyle/>
          <a:p>
            <a:pPr marL="12700">
              <a:lnSpc>
                <a:spcPct val="100000"/>
              </a:lnSpc>
            </a:pPr>
            <a:r>
              <a:rPr sz="1200" dirty="0">
                <a:latin typeface="Times New Roman" panose="02020603050405020304"/>
                <a:cs typeface="Times New Roman" panose="02020603050405020304"/>
              </a:rPr>
              <a:t>0</a:t>
            </a:r>
            <a:endParaRPr sz="1200">
              <a:latin typeface="Times New Roman" panose="02020603050405020304"/>
              <a:cs typeface="Times New Roman" panose="02020603050405020304"/>
            </a:endParaRPr>
          </a:p>
        </p:txBody>
      </p:sp>
      <p:sp>
        <p:nvSpPr>
          <p:cNvPr id="8" name="object 8"/>
          <p:cNvSpPr txBox="1"/>
          <p:nvPr/>
        </p:nvSpPr>
        <p:spPr>
          <a:xfrm>
            <a:off x="6603631" y="3567684"/>
            <a:ext cx="545465" cy="194945"/>
          </a:xfrm>
          <a:prstGeom prst="rect">
            <a:avLst/>
          </a:prstGeom>
        </p:spPr>
        <p:txBody>
          <a:bodyPr vert="horz" wrap="square" lIns="0" tIns="0" rIns="0" bIns="0" rtlCol="0">
            <a:spAutoFit/>
          </a:bodyPr>
          <a:lstStyle/>
          <a:p>
            <a:pPr marL="12700">
              <a:lnSpc>
                <a:spcPct val="100000"/>
              </a:lnSpc>
              <a:tabLst>
                <a:tab pos="455930" algn="l"/>
              </a:tabLst>
            </a:pPr>
            <a:r>
              <a:rPr sz="1800" baseline="2000" dirty="0">
                <a:latin typeface="Times New Roman" panose="02020603050405020304"/>
                <a:cs typeface="Times New Roman" panose="02020603050405020304"/>
              </a:rPr>
              <a:t>2	</a:t>
            </a:r>
            <a:r>
              <a:rPr sz="1200" dirty="0">
                <a:latin typeface="Times New Roman" panose="02020603050405020304"/>
                <a:cs typeface="Times New Roman" panose="02020603050405020304"/>
              </a:rPr>
              <a:t>2</a:t>
            </a:r>
            <a:endParaRPr sz="1200">
              <a:latin typeface="Times New Roman" panose="02020603050405020304"/>
              <a:cs typeface="Times New Roman" panose="02020603050405020304"/>
            </a:endParaRPr>
          </a:p>
        </p:txBody>
      </p:sp>
      <p:sp>
        <p:nvSpPr>
          <p:cNvPr id="9" name="object 9"/>
          <p:cNvSpPr txBox="1"/>
          <p:nvPr/>
        </p:nvSpPr>
        <p:spPr>
          <a:xfrm>
            <a:off x="5955919" y="3535934"/>
            <a:ext cx="1125220" cy="342900"/>
          </a:xfrm>
          <a:prstGeom prst="rect">
            <a:avLst/>
          </a:prstGeom>
        </p:spPr>
        <p:txBody>
          <a:bodyPr vert="horz" wrap="square" lIns="0" tIns="0" rIns="0" bIns="0" rtlCol="0">
            <a:spAutoFit/>
          </a:bodyPr>
          <a:lstStyle/>
          <a:p>
            <a:pPr marL="12700">
              <a:lnSpc>
                <a:spcPct val="100000"/>
              </a:lnSpc>
            </a:pPr>
            <a:r>
              <a:rPr sz="1650" spc="40" dirty="0">
                <a:latin typeface="Symbol" panose="05050102010706020507"/>
                <a:cs typeface="Symbol" panose="05050102010706020507"/>
              </a:rPr>
              <a:t></a:t>
            </a:r>
            <a:r>
              <a:rPr sz="1650" i="1" spc="-45" dirty="0">
                <a:latin typeface="Times New Roman" panose="02020603050405020304"/>
                <a:cs typeface="Times New Roman" panose="02020603050405020304"/>
              </a:rPr>
              <a:t>D</a:t>
            </a:r>
            <a:r>
              <a:rPr sz="2200" spc="-245" dirty="0">
                <a:latin typeface="Symbol" panose="05050102010706020507"/>
                <a:cs typeface="Symbol" panose="05050102010706020507"/>
              </a:rPr>
              <a:t></a:t>
            </a:r>
            <a:r>
              <a:rPr sz="1650" i="1" spc="25" dirty="0">
                <a:latin typeface="Times New Roman" panose="02020603050405020304"/>
                <a:cs typeface="Times New Roman" panose="02020603050405020304"/>
              </a:rPr>
              <a:t>u</a:t>
            </a:r>
            <a:r>
              <a:rPr sz="1650" spc="-15" dirty="0">
                <a:latin typeface="Times New Roman" panose="02020603050405020304"/>
                <a:cs typeface="Times New Roman" panose="02020603050405020304"/>
              </a:rPr>
              <a:t>,</a:t>
            </a:r>
            <a:r>
              <a:rPr sz="1650" i="1" spc="65" dirty="0">
                <a:latin typeface="Times New Roman" panose="02020603050405020304"/>
                <a:cs typeface="Times New Roman" panose="02020603050405020304"/>
              </a:rPr>
              <a:t>v</a:t>
            </a:r>
            <a:r>
              <a:rPr sz="2200" spc="-260"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spc="-275" dirty="0">
                <a:latin typeface="Times New Roman" panose="02020603050405020304"/>
                <a:cs typeface="Times New Roman" panose="02020603050405020304"/>
              </a:rPr>
              <a:t> </a:t>
            </a:r>
            <a:r>
              <a:rPr sz="1650" spc="5" dirty="0">
                <a:latin typeface="Times New Roman" panose="02020603050405020304"/>
                <a:cs typeface="Times New Roman" panose="02020603050405020304"/>
              </a:rPr>
              <a:t>/</a:t>
            </a:r>
            <a:r>
              <a:rPr sz="1650" spc="-265" dirty="0">
                <a:latin typeface="Times New Roman" panose="02020603050405020304"/>
                <a:cs typeface="Times New Roman" panose="02020603050405020304"/>
              </a:rPr>
              <a:t> </a:t>
            </a:r>
            <a:r>
              <a:rPr sz="1650" spc="40" dirty="0">
                <a:latin typeface="Times New Roman" panose="02020603050405020304"/>
                <a:cs typeface="Times New Roman" panose="02020603050405020304"/>
              </a:rPr>
              <a:t>2</a:t>
            </a:r>
            <a:r>
              <a:rPr sz="1650" i="1" spc="20" dirty="0">
                <a:latin typeface="Times New Roman" panose="02020603050405020304"/>
                <a:cs typeface="Times New Roman" panose="02020603050405020304"/>
              </a:rPr>
              <a:t>D</a:t>
            </a:r>
            <a:endParaRPr sz="1650">
              <a:latin typeface="Times New Roman" panose="02020603050405020304"/>
              <a:cs typeface="Times New Roman" panose="02020603050405020304"/>
            </a:endParaRPr>
          </a:p>
        </p:txBody>
      </p:sp>
      <p:sp>
        <p:nvSpPr>
          <p:cNvPr id="10" name="object 10"/>
          <p:cNvSpPr txBox="1"/>
          <p:nvPr/>
        </p:nvSpPr>
        <p:spPr>
          <a:xfrm>
            <a:off x="4239145" y="3503421"/>
            <a:ext cx="1750060" cy="580390"/>
          </a:xfrm>
          <a:prstGeom prst="rect">
            <a:avLst/>
          </a:prstGeom>
        </p:spPr>
        <p:txBody>
          <a:bodyPr vert="horz" wrap="square" lIns="0" tIns="0" rIns="0" bIns="0" rtlCol="0">
            <a:spAutoFit/>
          </a:bodyPr>
          <a:lstStyle/>
          <a:p>
            <a:pPr marL="12700">
              <a:lnSpc>
                <a:spcPct val="100000"/>
              </a:lnSpc>
            </a:pPr>
            <a:r>
              <a:rPr sz="2850" i="1" spc="60" dirty="0">
                <a:latin typeface="Times New Roman" panose="02020603050405020304"/>
                <a:cs typeface="Times New Roman" panose="02020603050405020304"/>
              </a:rPr>
              <a:t>H</a:t>
            </a:r>
            <a:r>
              <a:rPr sz="3800" spc="-575" dirty="0">
                <a:latin typeface="Symbol" panose="05050102010706020507"/>
                <a:cs typeface="Symbol" panose="05050102010706020507"/>
              </a:rPr>
              <a:t></a:t>
            </a:r>
            <a:r>
              <a:rPr sz="2850" i="1" spc="-110" dirty="0">
                <a:latin typeface="Times New Roman" panose="02020603050405020304"/>
                <a:cs typeface="Times New Roman" panose="02020603050405020304"/>
              </a:rPr>
              <a:t>u</a:t>
            </a:r>
            <a:r>
              <a:rPr sz="2850" spc="170" dirty="0">
                <a:latin typeface="Times New Roman" panose="02020603050405020304"/>
                <a:cs typeface="Times New Roman" panose="02020603050405020304"/>
              </a:rPr>
              <a:t>,</a:t>
            </a:r>
            <a:r>
              <a:rPr sz="2850" i="1" spc="-25" dirty="0">
                <a:latin typeface="Times New Roman" panose="02020603050405020304"/>
                <a:cs typeface="Times New Roman" panose="02020603050405020304"/>
              </a:rPr>
              <a:t>v</a:t>
            </a:r>
            <a:r>
              <a:rPr sz="3800" spc="-455" dirty="0">
                <a:latin typeface="Symbol" panose="05050102010706020507"/>
                <a:cs typeface="Symbol" panose="05050102010706020507"/>
              </a:rPr>
              <a:t></a:t>
            </a:r>
            <a:r>
              <a:rPr sz="3800" spc="-575" dirty="0">
                <a:latin typeface="Times New Roman" panose="02020603050405020304"/>
                <a:cs typeface="Times New Roman" panose="02020603050405020304"/>
              </a:rPr>
              <a:t> </a:t>
            </a:r>
            <a:r>
              <a:rPr sz="2850" spc="95" dirty="0">
                <a:latin typeface="Symbol" panose="05050102010706020507"/>
                <a:cs typeface="Symbol" panose="05050102010706020507"/>
              </a:rPr>
              <a:t></a:t>
            </a:r>
            <a:r>
              <a:rPr sz="2850" spc="5" dirty="0">
                <a:latin typeface="Times New Roman" panose="02020603050405020304"/>
                <a:cs typeface="Times New Roman" panose="02020603050405020304"/>
              </a:rPr>
              <a:t>1</a:t>
            </a:r>
            <a:r>
              <a:rPr sz="2850" spc="175" dirty="0">
                <a:latin typeface="Symbol" panose="05050102010706020507"/>
                <a:cs typeface="Symbol" panose="05050102010706020507"/>
              </a:rPr>
              <a:t></a:t>
            </a:r>
            <a:r>
              <a:rPr sz="2850" i="1" spc="15" dirty="0">
                <a:latin typeface="Times New Roman" panose="02020603050405020304"/>
                <a:cs typeface="Times New Roman" panose="02020603050405020304"/>
              </a:rPr>
              <a:t>e</a:t>
            </a:r>
            <a:endParaRPr sz="2850">
              <a:latin typeface="Times New Roman" panose="02020603050405020304"/>
              <a:cs typeface="Times New Roman" panose="02020603050405020304"/>
            </a:endParaRPr>
          </a:p>
        </p:txBody>
      </p:sp>
      <p:sp>
        <p:nvSpPr>
          <p:cNvPr id="11" name="object 11"/>
          <p:cNvSpPr/>
          <p:nvPr/>
        </p:nvSpPr>
        <p:spPr>
          <a:xfrm>
            <a:off x="5675261" y="5065776"/>
            <a:ext cx="278130" cy="0"/>
          </a:xfrm>
          <a:custGeom>
            <a:avLst/>
            <a:gdLst/>
            <a:ahLst/>
            <a:cxnLst/>
            <a:rect l="l" t="t" r="r" b="b"/>
            <a:pathLst>
              <a:path w="278129">
                <a:moveTo>
                  <a:pt x="0" y="0"/>
                </a:moveTo>
                <a:lnTo>
                  <a:pt x="278130" y="0"/>
                </a:lnTo>
              </a:path>
            </a:pathLst>
          </a:custGeom>
          <a:ln w="10375">
            <a:solidFill>
              <a:srgbClr val="000000"/>
            </a:solidFill>
          </a:ln>
        </p:spPr>
        <p:txBody>
          <a:bodyPr wrap="square" lIns="0" tIns="0" rIns="0" bIns="0" rtlCol="0"/>
          <a:lstStyle/>
          <a:p>
            <a:endParaRPr/>
          </a:p>
        </p:txBody>
      </p:sp>
      <p:sp>
        <p:nvSpPr>
          <p:cNvPr id="12" name="object 12"/>
          <p:cNvSpPr/>
          <p:nvPr/>
        </p:nvSpPr>
        <p:spPr>
          <a:xfrm>
            <a:off x="6860933" y="5065776"/>
            <a:ext cx="231775" cy="0"/>
          </a:xfrm>
          <a:custGeom>
            <a:avLst/>
            <a:gdLst/>
            <a:ahLst/>
            <a:cxnLst/>
            <a:rect l="l" t="t" r="r" b="b"/>
            <a:pathLst>
              <a:path w="231775">
                <a:moveTo>
                  <a:pt x="0" y="0"/>
                </a:moveTo>
                <a:lnTo>
                  <a:pt x="231647" y="0"/>
                </a:lnTo>
              </a:path>
            </a:pathLst>
          </a:custGeom>
          <a:ln w="10375">
            <a:solidFill>
              <a:srgbClr val="000000"/>
            </a:solidFill>
          </a:ln>
        </p:spPr>
        <p:txBody>
          <a:bodyPr wrap="square" lIns="0" tIns="0" rIns="0" bIns="0" rtlCol="0"/>
          <a:lstStyle/>
          <a:p>
            <a:endParaRPr/>
          </a:p>
        </p:txBody>
      </p:sp>
      <p:sp>
        <p:nvSpPr>
          <p:cNvPr id="13" name="object 13"/>
          <p:cNvSpPr/>
          <p:nvPr/>
        </p:nvSpPr>
        <p:spPr>
          <a:xfrm>
            <a:off x="7449946" y="4709921"/>
            <a:ext cx="86995" cy="0"/>
          </a:xfrm>
          <a:custGeom>
            <a:avLst/>
            <a:gdLst/>
            <a:ahLst/>
            <a:cxnLst/>
            <a:rect l="l" t="t" r="r" b="b"/>
            <a:pathLst>
              <a:path w="86995">
                <a:moveTo>
                  <a:pt x="0" y="0"/>
                </a:moveTo>
                <a:lnTo>
                  <a:pt x="86868" y="0"/>
                </a:lnTo>
              </a:path>
            </a:pathLst>
          </a:custGeom>
          <a:ln w="5194">
            <a:solidFill>
              <a:srgbClr val="000000"/>
            </a:solidFill>
          </a:ln>
        </p:spPr>
        <p:txBody>
          <a:bodyPr wrap="square" lIns="0" tIns="0" rIns="0" bIns="0" rtlCol="0"/>
          <a:lstStyle/>
          <a:p>
            <a:endParaRPr/>
          </a:p>
        </p:txBody>
      </p:sp>
      <p:sp>
        <p:nvSpPr>
          <p:cNvPr id="14" name="object 14"/>
          <p:cNvSpPr txBox="1"/>
          <p:nvPr/>
        </p:nvSpPr>
        <p:spPr>
          <a:xfrm>
            <a:off x="7444879" y="4508245"/>
            <a:ext cx="99060" cy="187960"/>
          </a:xfrm>
          <a:prstGeom prst="rect">
            <a:avLst/>
          </a:prstGeom>
        </p:spPr>
        <p:txBody>
          <a:bodyPr vert="horz" wrap="square" lIns="0" tIns="0" rIns="0" bIns="0" rtlCol="0">
            <a:spAutoFit/>
          </a:bodyPr>
          <a:lstStyle/>
          <a:p>
            <a:pPr marL="12700">
              <a:lnSpc>
                <a:spcPct val="100000"/>
              </a:lnSpc>
            </a:pPr>
            <a:r>
              <a:rPr sz="1150"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15" name="object 15"/>
          <p:cNvSpPr txBox="1"/>
          <p:nvPr/>
        </p:nvSpPr>
        <p:spPr>
          <a:xfrm>
            <a:off x="7111085" y="4911102"/>
            <a:ext cx="332740" cy="306070"/>
          </a:xfrm>
          <a:prstGeom prst="rect">
            <a:avLst/>
          </a:prstGeom>
        </p:spPr>
        <p:txBody>
          <a:bodyPr vert="horz" wrap="square" lIns="0" tIns="0" rIns="0" bIns="0" rtlCol="0">
            <a:spAutoFit/>
          </a:bodyPr>
          <a:lstStyle/>
          <a:p>
            <a:pPr marL="12700">
              <a:lnSpc>
                <a:spcPct val="100000"/>
              </a:lnSpc>
            </a:pPr>
            <a:r>
              <a:rPr sz="2925" spc="15" baseline="1000" dirty="0">
                <a:latin typeface="Symbol" panose="05050102010706020507"/>
                <a:cs typeface="Symbol" panose="05050102010706020507"/>
              </a:rPr>
              <a:t></a:t>
            </a:r>
            <a:r>
              <a:rPr sz="2925" spc="15" baseline="1000" dirty="0">
                <a:latin typeface="Times New Roman" panose="02020603050405020304"/>
                <a:cs typeface="Times New Roman" panose="02020603050405020304"/>
              </a:rPr>
              <a:t> </a:t>
            </a:r>
            <a:r>
              <a:rPr sz="2925" spc="-127" baseline="1000" dirty="0">
                <a:latin typeface="Times New Roman" panose="02020603050405020304"/>
                <a:cs typeface="Times New Roman" panose="02020603050405020304"/>
              </a:rPr>
              <a:t> </a:t>
            </a: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16" name="object 16"/>
          <p:cNvSpPr txBox="1"/>
          <p:nvPr/>
        </p:nvSpPr>
        <p:spPr>
          <a:xfrm>
            <a:off x="6906145" y="5077967"/>
            <a:ext cx="537845" cy="407670"/>
          </a:xfrm>
          <a:prstGeom prst="rect">
            <a:avLst/>
          </a:prstGeom>
        </p:spPr>
        <p:txBody>
          <a:bodyPr vert="horz" wrap="square" lIns="0" tIns="0" rIns="0" bIns="0" rtlCol="0">
            <a:spAutoFit/>
          </a:bodyPr>
          <a:lstStyle/>
          <a:p>
            <a:pPr marL="12700">
              <a:lnSpc>
                <a:spcPct val="100000"/>
              </a:lnSpc>
            </a:pPr>
            <a:r>
              <a:rPr sz="1950" spc="15" dirty="0">
                <a:latin typeface="Times New Roman" panose="02020603050405020304"/>
                <a:cs typeface="Times New Roman" panose="02020603050405020304"/>
              </a:rPr>
              <a:t>2</a:t>
            </a:r>
            <a:r>
              <a:rPr sz="1950" spc="130" dirty="0">
                <a:latin typeface="Times New Roman" panose="02020603050405020304"/>
                <a:cs typeface="Times New Roman" panose="02020603050405020304"/>
              </a:rPr>
              <a:t> </a:t>
            </a:r>
            <a:r>
              <a:rPr sz="2925" spc="15" baseline="-7000" dirty="0">
                <a:latin typeface="Symbol" panose="05050102010706020507"/>
                <a:cs typeface="Symbol" panose="05050102010706020507"/>
              </a:rPr>
              <a:t></a:t>
            </a:r>
            <a:r>
              <a:rPr sz="2925" baseline="-7000" dirty="0">
                <a:latin typeface="Times New Roman" panose="02020603050405020304"/>
                <a:cs typeface="Times New Roman" panose="02020603050405020304"/>
              </a:rPr>
              <a:t> </a:t>
            </a:r>
            <a:r>
              <a:rPr sz="2925" spc="-127" baseline="-7000" dirty="0">
                <a:latin typeface="Times New Roman" panose="02020603050405020304"/>
                <a:cs typeface="Times New Roman" panose="02020603050405020304"/>
              </a:rPr>
              <a:t> </a:t>
            </a:r>
            <a:r>
              <a:rPr sz="2925" spc="-1132" baseline="-13000" dirty="0">
                <a:latin typeface="Symbol" panose="05050102010706020507"/>
                <a:cs typeface="Symbol" panose="05050102010706020507"/>
              </a:rPr>
              <a:t></a:t>
            </a:r>
            <a:r>
              <a:rPr sz="2925" spc="15" baseline="-23000" dirty="0">
                <a:latin typeface="Symbol" panose="05050102010706020507"/>
                <a:cs typeface="Symbol" panose="05050102010706020507"/>
              </a:rPr>
              <a:t></a:t>
            </a:r>
            <a:endParaRPr sz="2925" baseline="-23000">
              <a:latin typeface="Symbol" panose="05050102010706020507"/>
              <a:cs typeface="Symbol" panose="05050102010706020507"/>
            </a:endParaRPr>
          </a:p>
        </p:txBody>
      </p:sp>
      <p:sp>
        <p:nvSpPr>
          <p:cNvPr id="17" name="object 17"/>
          <p:cNvSpPr txBox="1"/>
          <p:nvPr/>
        </p:nvSpPr>
        <p:spPr>
          <a:xfrm>
            <a:off x="6391008" y="4741151"/>
            <a:ext cx="122555" cy="306070"/>
          </a:xfrm>
          <a:prstGeom prst="rect">
            <a:avLst/>
          </a:prstGeom>
        </p:spPr>
        <p:txBody>
          <a:bodyPr vert="horz" wrap="square" lIns="0" tIns="0" rIns="0" bIns="0" rtlCol="0">
            <a:spAutoFit/>
          </a:bodyPr>
          <a:lstStyle/>
          <a:p>
            <a:pPr marL="12700">
              <a:lnSpc>
                <a:spcPct val="100000"/>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18" name="object 18"/>
          <p:cNvSpPr txBox="1"/>
          <p:nvPr/>
        </p:nvSpPr>
        <p:spPr>
          <a:xfrm>
            <a:off x="5971933" y="4901920"/>
            <a:ext cx="122555" cy="306070"/>
          </a:xfrm>
          <a:prstGeom prst="rect">
            <a:avLst/>
          </a:prstGeom>
        </p:spPr>
        <p:txBody>
          <a:bodyPr vert="horz" wrap="square" lIns="0" tIns="0" rIns="0" bIns="0" rtlCol="0">
            <a:spAutoFit/>
          </a:bodyPr>
          <a:lstStyle/>
          <a:p>
            <a:pPr marL="12700">
              <a:lnSpc>
                <a:spcPct val="100000"/>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19" name="object 19"/>
          <p:cNvSpPr txBox="1"/>
          <p:nvPr/>
        </p:nvSpPr>
        <p:spPr>
          <a:xfrm>
            <a:off x="5743321" y="5077967"/>
            <a:ext cx="351155" cy="336550"/>
          </a:xfrm>
          <a:prstGeom prst="rect">
            <a:avLst/>
          </a:prstGeom>
        </p:spPr>
        <p:txBody>
          <a:bodyPr vert="horz" wrap="square" lIns="0" tIns="0" rIns="0" bIns="0" rtlCol="0">
            <a:spAutoFit/>
          </a:bodyPr>
          <a:lstStyle/>
          <a:p>
            <a:pPr marL="12700">
              <a:lnSpc>
                <a:spcPct val="100000"/>
              </a:lnSpc>
            </a:pPr>
            <a:r>
              <a:rPr sz="1950" spc="15" dirty="0">
                <a:latin typeface="Times New Roman" panose="02020603050405020304"/>
                <a:cs typeface="Times New Roman" panose="02020603050405020304"/>
              </a:rPr>
              <a:t>2 </a:t>
            </a:r>
            <a:r>
              <a:rPr sz="1950" spc="-170" dirty="0">
                <a:latin typeface="Times New Roman" panose="02020603050405020304"/>
                <a:cs typeface="Times New Roman" panose="02020603050405020304"/>
              </a:rPr>
              <a:t> </a:t>
            </a:r>
            <a:r>
              <a:rPr sz="2925" spc="15" baseline="-7000" dirty="0">
                <a:latin typeface="Symbol" panose="05050102010706020507"/>
                <a:cs typeface="Symbol" panose="05050102010706020507"/>
              </a:rPr>
              <a:t></a:t>
            </a:r>
            <a:endParaRPr sz="2925" baseline="-7000">
              <a:latin typeface="Symbol" panose="05050102010706020507"/>
              <a:cs typeface="Symbol" panose="05050102010706020507"/>
            </a:endParaRPr>
          </a:p>
        </p:txBody>
      </p:sp>
      <p:sp>
        <p:nvSpPr>
          <p:cNvPr id="20" name="object 20"/>
          <p:cNvSpPr txBox="1"/>
          <p:nvPr/>
        </p:nvSpPr>
        <p:spPr>
          <a:xfrm>
            <a:off x="5097132" y="4669573"/>
            <a:ext cx="215265" cy="377190"/>
          </a:xfrm>
          <a:prstGeom prst="rect">
            <a:avLst/>
          </a:prstGeom>
        </p:spPr>
        <p:txBody>
          <a:bodyPr vert="horz" wrap="square" lIns="0" tIns="0" rIns="0" bIns="0" rtlCol="0">
            <a:spAutoFit/>
          </a:bodyPr>
          <a:lstStyle/>
          <a:p>
            <a:pPr marL="12700">
              <a:lnSpc>
                <a:spcPct val="100000"/>
              </a:lnSpc>
            </a:pPr>
            <a:r>
              <a:rPr sz="1950" spc="-20" dirty="0">
                <a:latin typeface="Symbol" panose="05050102010706020507"/>
                <a:cs typeface="Symbol" panose="05050102010706020507"/>
              </a:rPr>
              <a:t></a:t>
            </a:r>
            <a:r>
              <a:rPr sz="2925" spc="15" baseline="-16000" dirty="0">
                <a:latin typeface="Symbol" panose="05050102010706020507"/>
                <a:cs typeface="Symbol" panose="05050102010706020507"/>
              </a:rPr>
              <a:t></a:t>
            </a:r>
            <a:endParaRPr sz="2925" baseline="-16000">
              <a:latin typeface="Symbol" panose="05050102010706020507"/>
              <a:cs typeface="Symbol" panose="05050102010706020507"/>
            </a:endParaRPr>
          </a:p>
        </p:txBody>
      </p:sp>
      <p:sp>
        <p:nvSpPr>
          <p:cNvPr id="21" name="object 21"/>
          <p:cNvSpPr txBox="1"/>
          <p:nvPr/>
        </p:nvSpPr>
        <p:spPr>
          <a:xfrm>
            <a:off x="6877177" y="4672063"/>
            <a:ext cx="669290" cy="375285"/>
          </a:xfrm>
          <a:prstGeom prst="rect">
            <a:avLst/>
          </a:prstGeom>
        </p:spPr>
        <p:txBody>
          <a:bodyPr vert="horz" wrap="square" lIns="0" tIns="0" rIns="0" bIns="0" rtlCol="0">
            <a:spAutoFit/>
          </a:bodyPr>
          <a:lstStyle/>
          <a:p>
            <a:pPr marL="109220" algn="ctr">
              <a:lnSpc>
                <a:spcPts val="460"/>
              </a:lnSpc>
            </a:pP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a:p>
            <a:pPr algn="ctr">
              <a:lnSpc>
                <a:spcPts val="1420"/>
              </a:lnSpc>
            </a:pPr>
            <a:r>
              <a:rPr sz="2925" i="1" spc="30" baseline="-24000" dirty="0">
                <a:latin typeface="Times New Roman" panose="02020603050405020304"/>
                <a:cs typeface="Times New Roman" panose="02020603050405020304"/>
              </a:rPr>
              <a:t>N</a:t>
            </a:r>
            <a:r>
              <a:rPr sz="2925" i="1" spc="44" baseline="-24000" dirty="0">
                <a:latin typeface="Times New Roman" panose="02020603050405020304"/>
                <a:cs typeface="Times New Roman" panose="02020603050405020304"/>
              </a:rPr>
              <a:t> </a:t>
            </a:r>
            <a:r>
              <a:rPr sz="2925" spc="15" baseline="-28000" dirty="0">
                <a:latin typeface="Symbol" panose="05050102010706020507"/>
                <a:cs typeface="Symbol" panose="05050102010706020507"/>
              </a:rPr>
              <a:t></a:t>
            </a:r>
            <a:r>
              <a:rPr sz="2925" baseline="-28000" dirty="0">
                <a:latin typeface="Times New Roman" panose="02020603050405020304"/>
                <a:cs typeface="Times New Roman" panose="02020603050405020304"/>
              </a:rPr>
              <a:t> </a:t>
            </a:r>
            <a:r>
              <a:rPr sz="2925" spc="-127" baseline="-28000" dirty="0">
                <a:latin typeface="Times New Roman" panose="02020603050405020304"/>
                <a:cs typeface="Times New Roman" panose="02020603050405020304"/>
              </a:rPr>
              <a:t> </a:t>
            </a:r>
            <a:r>
              <a:rPr sz="2925" spc="15" baseline="-13000" dirty="0">
                <a:latin typeface="Symbol" panose="05050102010706020507"/>
                <a:cs typeface="Symbol" panose="05050102010706020507"/>
              </a:rPr>
              <a:t></a:t>
            </a:r>
            <a:r>
              <a:rPr sz="2925" spc="-390" baseline="-13000" dirty="0">
                <a:latin typeface="Times New Roman" panose="02020603050405020304"/>
                <a:cs typeface="Times New Roman" panose="02020603050405020304"/>
              </a:rPr>
              <a:t> </a:t>
            </a: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p:txBody>
      </p:sp>
      <p:sp>
        <p:nvSpPr>
          <p:cNvPr id="22" name="object 22"/>
          <p:cNvSpPr txBox="1"/>
          <p:nvPr/>
        </p:nvSpPr>
        <p:spPr>
          <a:xfrm>
            <a:off x="6217284" y="4881359"/>
            <a:ext cx="612775" cy="532765"/>
          </a:xfrm>
          <a:prstGeom prst="rect">
            <a:avLst/>
          </a:prstGeom>
        </p:spPr>
        <p:txBody>
          <a:bodyPr vert="horz" wrap="square" lIns="0" tIns="0" rIns="0" bIns="0" rtlCol="0">
            <a:spAutoFit/>
          </a:bodyPr>
          <a:lstStyle/>
          <a:p>
            <a:pPr marL="12700">
              <a:lnSpc>
                <a:spcPts val="2065"/>
              </a:lnSpc>
            </a:pPr>
            <a:r>
              <a:rPr sz="1950" spc="15" dirty="0">
                <a:latin typeface="Symbol" panose="05050102010706020507"/>
                <a:cs typeface="Symbol" panose="05050102010706020507"/>
              </a:rPr>
              <a:t></a:t>
            </a:r>
            <a:r>
              <a:rPr sz="1950" spc="-210" dirty="0">
                <a:latin typeface="Times New Roman" panose="02020603050405020304"/>
                <a:cs typeface="Times New Roman" panose="02020603050405020304"/>
              </a:rPr>
              <a:t> </a:t>
            </a:r>
            <a:r>
              <a:rPr sz="2925" spc="15" baseline="-4000" dirty="0">
                <a:latin typeface="Symbol" panose="05050102010706020507"/>
                <a:cs typeface="Symbol" panose="05050102010706020507"/>
              </a:rPr>
              <a:t></a:t>
            </a:r>
            <a:r>
              <a:rPr sz="2925" spc="-457" baseline="-4000" dirty="0">
                <a:latin typeface="Times New Roman" panose="02020603050405020304"/>
                <a:cs typeface="Times New Roman" panose="02020603050405020304"/>
              </a:rPr>
              <a:t> </a:t>
            </a:r>
            <a:r>
              <a:rPr sz="1950" i="1" spc="15" dirty="0">
                <a:latin typeface="Times New Roman" panose="02020603050405020304"/>
                <a:cs typeface="Times New Roman" panose="02020603050405020304"/>
              </a:rPr>
              <a:t>v</a:t>
            </a:r>
            <a:r>
              <a:rPr sz="1950" i="1" spc="-155" dirty="0">
                <a:latin typeface="Times New Roman" panose="02020603050405020304"/>
                <a:cs typeface="Times New Roman" panose="02020603050405020304"/>
              </a:rPr>
              <a:t> </a:t>
            </a:r>
            <a:r>
              <a:rPr sz="1950" spc="15" dirty="0">
                <a:latin typeface="Symbol" panose="05050102010706020507"/>
                <a:cs typeface="Symbol" panose="05050102010706020507"/>
              </a:rPr>
              <a:t></a:t>
            </a:r>
            <a:endParaRPr sz="1950">
              <a:latin typeface="Symbol" panose="05050102010706020507"/>
              <a:cs typeface="Symbol" panose="05050102010706020507"/>
            </a:endParaRPr>
          </a:p>
          <a:p>
            <a:pPr marL="186055">
              <a:lnSpc>
                <a:spcPts val="2065"/>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23" name="object 23"/>
          <p:cNvSpPr txBox="1"/>
          <p:nvPr/>
        </p:nvSpPr>
        <p:spPr>
          <a:xfrm>
            <a:off x="5683910" y="4672063"/>
            <a:ext cx="493395" cy="374650"/>
          </a:xfrm>
          <a:prstGeom prst="rect">
            <a:avLst/>
          </a:prstGeom>
        </p:spPr>
        <p:txBody>
          <a:bodyPr vert="horz" wrap="square" lIns="0" tIns="0" rIns="0" bIns="0" rtlCol="0">
            <a:spAutoFit/>
          </a:bodyPr>
          <a:lstStyle/>
          <a:p>
            <a:pPr marR="5080" algn="r">
              <a:lnSpc>
                <a:spcPts val="885"/>
              </a:lnSpc>
            </a:pP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a:p>
            <a:pPr marL="12700">
              <a:lnSpc>
                <a:spcPts val="1845"/>
              </a:lnSpc>
            </a:pPr>
            <a:r>
              <a:rPr sz="1950" i="1" spc="25" dirty="0">
                <a:latin typeface="Times New Roman" panose="02020603050405020304"/>
                <a:cs typeface="Times New Roman" panose="02020603050405020304"/>
              </a:rPr>
              <a:t>M</a:t>
            </a:r>
            <a:r>
              <a:rPr sz="1950" i="1" spc="125" dirty="0">
                <a:latin typeface="Times New Roman" panose="02020603050405020304"/>
                <a:cs typeface="Times New Roman" panose="02020603050405020304"/>
              </a:rPr>
              <a:t> </a:t>
            </a:r>
            <a:r>
              <a:rPr sz="2925" spc="15" baseline="-4000" dirty="0">
                <a:latin typeface="Symbol" panose="05050102010706020507"/>
                <a:cs typeface="Symbol" panose="05050102010706020507"/>
              </a:rPr>
              <a:t></a:t>
            </a:r>
            <a:endParaRPr sz="2925" baseline="-4000">
              <a:latin typeface="Symbol" panose="05050102010706020507"/>
              <a:cs typeface="Symbol" panose="05050102010706020507"/>
            </a:endParaRPr>
          </a:p>
        </p:txBody>
      </p:sp>
      <p:sp>
        <p:nvSpPr>
          <p:cNvPr id="24" name="object 24"/>
          <p:cNvSpPr txBox="1"/>
          <p:nvPr/>
        </p:nvSpPr>
        <p:spPr>
          <a:xfrm>
            <a:off x="4180497" y="4798758"/>
            <a:ext cx="1464310" cy="687070"/>
          </a:xfrm>
          <a:prstGeom prst="rect">
            <a:avLst/>
          </a:prstGeom>
        </p:spPr>
        <p:txBody>
          <a:bodyPr vert="horz" wrap="square" lIns="0" tIns="0" rIns="0" bIns="0" rtlCol="0">
            <a:spAutoFit/>
          </a:bodyPr>
          <a:lstStyle/>
          <a:p>
            <a:pPr marL="12700">
              <a:lnSpc>
                <a:spcPts val="2780"/>
              </a:lnSpc>
            </a:pPr>
            <a:r>
              <a:rPr sz="1950" i="1" spc="50" dirty="0">
                <a:latin typeface="Times New Roman" panose="02020603050405020304"/>
                <a:cs typeface="Times New Roman" panose="02020603050405020304"/>
              </a:rPr>
              <a:t>D</a:t>
            </a:r>
            <a:r>
              <a:rPr sz="2600" spc="-325" dirty="0">
                <a:latin typeface="Symbol" panose="05050102010706020507"/>
                <a:cs typeface="Symbol" panose="05050102010706020507"/>
              </a:rPr>
              <a:t></a:t>
            </a:r>
            <a:r>
              <a:rPr sz="1950" i="1" spc="55" dirty="0">
                <a:latin typeface="Times New Roman" panose="02020603050405020304"/>
                <a:cs typeface="Times New Roman" panose="02020603050405020304"/>
              </a:rPr>
              <a:t>u</a:t>
            </a:r>
            <a:r>
              <a:rPr sz="1950" spc="5" dirty="0">
                <a:latin typeface="Times New Roman" panose="02020603050405020304"/>
                <a:cs typeface="Times New Roman" panose="02020603050405020304"/>
              </a:rPr>
              <a:t>,</a:t>
            </a:r>
            <a:r>
              <a:rPr sz="1950" spc="-285" dirty="0">
                <a:latin typeface="Times New Roman" panose="02020603050405020304"/>
                <a:cs typeface="Times New Roman" panose="02020603050405020304"/>
              </a:rPr>
              <a:t> </a:t>
            </a:r>
            <a:r>
              <a:rPr sz="1950" i="1" spc="105" dirty="0">
                <a:latin typeface="Times New Roman" panose="02020603050405020304"/>
                <a:cs typeface="Times New Roman" panose="02020603050405020304"/>
              </a:rPr>
              <a:t>v</a:t>
            </a:r>
            <a:r>
              <a:rPr sz="2600" spc="-229" dirty="0">
                <a:latin typeface="Symbol" panose="05050102010706020507"/>
                <a:cs typeface="Symbol" panose="05050102010706020507"/>
              </a:rPr>
              <a:t></a:t>
            </a:r>
            <a:r>
              <a:rPr sz="2600" spc="-355" dirty="0">
                <a:latin typeface="Times New Roman" panose="02020603050405020304"/>
                <a:cs typeface="Times New Roman" panose="02020603050405020304"/>
              </a:rPr>
              <a:t> </a:t>
            </a:r>
            <a:r>
              <a:rPr sz="1950" spc="15" dirty="0">
                <a:latin typeface="Symbol" panose="05050102010706020507"/>
                <a:cs typeface="Symbol" panose="05050102010706020507"/>
              </a:rPr>
              <a:t></a:t>
            </a:r>
            <a:r>
              <a:rPr sz="1950" spc="-25" dirty="0">
                <a:latin typeface="Times New Roman" panose="02020603050405020304"/>
                <a:cs typeface="Times New Roman" panose="02020603050405020304"/>
              </a:rPr>
              <a:t> </a:t>
            </a:r>
            <a:r>
              <a:rPr sz="2925" spc="-30" baseline="-7000" dirty="0">
                <a:latin typeface="Symbol" panose="05050102010706020507"/>
                <a:cs typeface="Symbol" panose="05050102010706020507"/>
              </a:rPr>
              <a:t></a:t>
            </a:r>
            <a:r>
              <a:rPr sz="2925" spc="247" baseline="-4000" dirty="0">
                <a:latin typeface="Symbol" panose="05050102010706020507"/>
                <a:cs typeface="Symbol" panose="05050102010706020507"/>
              </a:rPr>
              <a:t></a:t>
            </a:r>
            <a:r>
              <a:rPr sz="1950" i="1" spc="15" dirty="0">
                <a:latin typeface="Times New Roman" panose="02020603050405020304"/>
                <a:cs typeface="Times New Roman" panose="02020603050405020304"/>
              </a:rPr>
              <a:t>u</a:t>
            </a:r>
            <a:r>
              <a:rPr sz="1950" i="1" spc="-114" dirty="0">
                <a:latin typeface="Times New Roman" panose="02020603050405020304"/>
                <a:cs typeface="Times New Roman" panose="02020603050405020304"/>
              </a:rPr>
              <a:t> </a:t>
            </a:r>
            <a:r>
              <a:rPr sz="1950" spc="15" dirty="0">
                <a:latin typeface="Symbol" panose="05050102010706020507"/>
                <a:cs typeface="Symbol" panose="05050102010706020507"/>
              </a:rPr>
              <a:t></a:t>
            </a:r>
            <a:endParaRPr sz="1950">
              <a:latin typeface="Symbol" panose="05050102010706020507"/>
              <a:cs typeface="Symbol" panose="05050102010706020507"/>
            </a:endParaRPr>
          </a:p>
          <a:p>
            <a:pPr marL="929005">
              <a:lnSpc>
                <a:spcPts val="2000"/>
              </a:lnSpc>
            </a:pPr>
            <a:r>
              <a:rPr sz="2925" spc="-1132" baseline="-6000" dirty="0">
                <a:latin typeface="Symbol" panose="05050102010706020507"/>
                <a:cs typeface="Symbol" panose="05050102010706020507"/>
              </a:rPr>
              <a:t></a:t>
            </a:r>
            <a:r>
              <a:rPr sz="2925" spc="-30" baseline="-16000" dirty="0">
                <a:latin typeface="Symbol" panose="05050102010706020507"/>
                <a:cs typeface="Symbol" panose="05050102010706020507"/>
              </a:rPr>
              <a:t></a:t>
            </a: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高斯高通滤波器</a:t>
            </a:r>
          </a:p>
        </p:txBody>
      </p:sp>
      <p:sp>
        <p:nvSpPr>
          <p:cNvPr id="6" name="object 6"/>
          <p:cNvSpPr txBox="1"/>
          <p:nvPr/>
        </p:nvSpPr>
        <p:spPr>
          <a:xfrm>
            <a:off x="2552826" y="2007870"/>
            <a:ext cx="1499235" cy="422909"/>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图a：D</a:t>
            </a:r>
            <a:r>
              <a:rPr sz="2400" b="1" spc="-15" baseline="-21000" dirty="0">
                <a:solidFill>
                  <a:srgbClr val="EE2B0A"/>
                </a:solidFill>
                <a:latin typeface="新宋体" panose="02010609030101010101" charset="-122"/>
                <a:cs typeface="新宋体" panose="02010609030101010101" charset="-122"/>
              </a:rPr>
              <a:t>0</a:t>
            </a:r>
            <a:r>
              <a:rPr sz="2400" b="1" spc="-10" dirty="0">
                <a:solidFill>
                  <a:srgbClr val="EE2B0A"/>
                </a:solidFill>
                <a:latin typeface="新宋体" panose="02010609030101010101" charset="-122"/>
                <a:cs typeface="新宋体" panose="02010609030101010101" charset="-122"/>
              </a:rPr>
              <a:t>=15</a:t>
            </a:r>
            <a:endParaRPr sz="2400">
              <a:latin typeface="新宋体" panose="02010609030101010101" charset="-122"/>
              <a:cs typeface="新宋体" panose="02010609030101010101" charset="-122"/>
            </a:endParaRPr>
          </a:p>
        </p:txBody>
      </p:sp>
      <p:sp>
        <p:nvSpPr>
          <p:cNvPr id="7" name="object 7"/>
          <p:cNvSpPr txBox="1"/>
          <p:nvPr/>
        </p:nvSpPr>
        <p:spPr>
          <a:xfrm>
            <a:off x="4705477" y="2007870"/>
            <a:ext cx="1499235" cy="422909"/>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图b：D</a:t>
            </a:r>
            <a:r>
              <a:rPr sz="2400" b="1" spc="-15" baseline="-21000" dirty="0">
                <a:solidFill>
                  <a:srgbClr val="EE2B0A"/>
                </a:solidFill>
                <a:latin typeface="新宋体" panose="02010609030101010101" charset="-122"/>
                <a:cs typeface="新宋体" panose="02010609030101010101" charset="-122"/>
              </a:rPr>
              <a:t>0</a:t>
            </a:r>
            <a:r>
              <a:rPr sz="2400" b="1" spc="-10" dirty="0">
                <a:solidFill>
                  <a:srgbClr val="EE2B0A"/>
                </a:solidFill>
                <a:latin typeface="新宋体" panose="02010609030101010101" charset="-122"/>
                <a:cs typeface="新宋体" panose="02010609030101010101" charset="-122"/>
              </a:rPr>
              <a:t>=30</a:t>
            </a:r>
            <a:endParaRPr sz="2400">
              <a:latin typeface="新宋体" panose="02010609030101010101" charset="-122"/>
              <a:cs typeface="新宋体" panose="02010609030101010101" charset="-122"/>
            </a:endParaRPr>
          </a:p>
        </p:txBody>
      </p:sp>
      <p:sp>
        <p:nvSpPr>
          <p:cNvPr id="8" name="object 8"/>
          <p:cNvSpPr txBox="1"/>
          <p:nvPr/>
        </p:nvSpPr>
        <p:spPr>
          <a:xfrm>
            <a:off x="6794881" y="2033015"/>
            <a:ext cx="1499235" cy="422909"/>
          </a:xfrm>
          <a:prstGeom prst="rect">
            <a:avLst/>
          </a:prstGeom>
        </p:spPr>
        <p:txBody>
          <a:bodyPr vert="horz" wrap="square" lIns="0" tIns="0" rIns="0" bIns="0" rtlCol="0">
            <a:spAutoFit/>
          </a:bodyPr>
          <a:lstStyle/>
          <a:p>
            <a:pPr marL="12700">
              <a:lnSpc>
                <a:spcPct val="100000"/>
              </a:lnSpc>
            </a:pPr>
            <a:r>
              <a:rPr sz="2400" b="1" spc="-10" dirty="0">
                <a:solidFill>
                  <a:srgbClr val="EE2B0A"/>
                </a:solidFill>
                <a:latin typeface="新宋体" panose="02010609030101010101" charset="-122"/>
                <a:cs typeface="新宋体" panose="02010609030101010101" charset="-122"/>
              </a:rPr>
              <a:t>图c：D</a:t>
            </a:r>
            <a:r>
              <a:rPr sz="2400" b="1" spc="-15" baseline="-21000" dirty="0">
                <a:solidFill>
                  <a:srgbClr val="EE2B0A"/>
                </a:solidFill>
                <a:latin typeface="新宋体" panose="02010609030101010101" charset="-122"/>
                <a:cs typeface="新宋体" panose="02010609030101010101" charset="-122"/>
              </a:rPr>
              <a:t>0</a:t>
            </a:r>
            <a:r>
              <a:rPr sz="2400" b="1" spc="-10" dirty="0">
                <a:solidFill>
                  <a:srgbClr val="EE2B0A"/>
                </a:solidFill>
                <a:latin typeface="新宋体" panose="02010609030101010101" charset="-122"/>
                <a:cs typeface="新宋体" panose="02010609030101010101" charset="-122"/>
              </a:rPr>
              <a:t>=80</a:t>
            </a:r>
            <a:endParaRPr sz="2400">
              <a:latin typeface="新宋体" panose="02010609030101010101" charset="-122"/>
              <a:cs typeface="新宋体" panose="02010609030101010101" charset="-122"/>
            </a:endParaRPr>
          </a:p>
        </p:txBody>
      </p:sp>
      <p:sp>
        <p:nvSpPr>
          <p:cNvPr id="9" name="object 9"/>
          <p:cNvSpPr txBox="1"/>
          <p:nvPr/>
        </p:nvSpPr>
        <p:spPr>
          <a:xfrm>
            <a:off x="2091054" y="5764021"/>
            <a:ext cx="7135495" cy="418465"/>
          </a:xfrm>
          <a:prstGeom prst="rect">
            <a:avLst/>
          </a:prstGeom>
        </p:spPr>
        <p:txBody>
          <a:bodyPr vert="horz" wrap="square" lIns="0" tIns="0" rIns="0" bIns="0" rtlCol="0">
            <a:spAutoFit/>
          </a:bodyPr>
          <a:lstStyle/>
          <a:p>
            <a:pPr marL="12700">
              <a:lnSpc>
                <a:spcPts val="3295"/>
              </a:lnSpc>
            </a:pPr>
            <a:r>
              <a:rPr sz="2800" b="1" spc="-15" dirty="0">
                <a:solidFill>
                  <a:srgbClr val="EE2B0A"/>
                </a:solidFill>
                <a:latin typeface="新宋体" panose="02010609030101010101" charset="-122"/>
                <a:cs typeface="新宋体" panose="02010609030101010101" charset="-122"/>
              </a:rPr>
              <a:t>结论：GHPF的结果比BHBF和IHPF的结果更平滑</a:t>
            </a:r>
            <a:endParaRPr sz="2800">
              <a:latin typeface="新宋体" panose="02010609030101010101" charset="-122"/>
              <a:cs typeface="新宋体" panose="02010609030101010101" charset="-122"/>
            </a:endParaRPr>
          </a:p>
        </p:txBody>
      </p:sp>
      <p:sp>
        <p:nvSpPr>
          <p:cNvPr id="10" name="object 10"/>
          <p:cNvSpPr/>
          <p:nvPr/>
        </p:nvSpPr>
        <p:spPr>
          <a:xfrm>
            <a:off x="2343035" y="2554223"/>
            <a:ext cx="6316979" cy="27813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196"/>
            <a:ext cx="5311140" cy="129159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频率域图像增强</a:t>
            </a:r>
            <a:endParaRPr sz="3200">
              <a:latin typeface="新宋体" panose="02010609030101010101" charset="-122"/>
              <a:cs typeface="新宋体" panose="02010609030101010101" charset="-122"/>
            </a:endParaRPr>
          </a:p>
          <a:p>
            <a:pPr marL="12700">
              <a:lnSpc>
                <a:spcPts val="3750"/>
              </a:lnSpc>
              <a:spcBef>
                <a:spcPts val="258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频率域的拉普拉斯算子定义</a:t>
            </a:r>
            <a:endParaRPr sz="3200">
              <a:latin typeface="新宋体" panose="02010609030101010101" charset="-122"/>
              <a:cs typeface="新宋体" panose="02010609030101010101" charset="-122"/>
            </a:endParaRPr>
          </a:p>
        </p:txBody>
      </p:sp>
      <p:sp>
        <p:nvSpPr>
          <p:cNvPr id="6" name="object 6"/>
          <p:cNvSpPr txBox="1"/>
          <p:nvPr/>
        </p:nvSpPr>
        <p:spPr>
          <a:xfrm>
            <a:off x="2287651" y="6388137"/>
            <a:ext cx="737235" cy="418465"/>
          </a:xfrm>
          <a:prstGeom prst="rect">
            <a:avLst/>
          </a:prstGeom>
        </p:spPr>
        <p:txBody>
          <a:bodyPr vert="horz" wrap="square" lIns="0" tIns="0" rIns="0" bIns="0" rtlCol="0">
            <a:spAutoFit/>
          </a:bodyPr>
          <a:lstStyle/>
          <a:p>
            <a:pPr marL="12700">
              <a:lnSpc>
                <a:spcPts val="3295"/>
              </a:lnSpc>
            </a:pPr>
            <a:r>
              <a:rPr sz="2800" dirty="0">
                <a:latin typeface="新宋体" panose="02010609030101010101" charset="-122"/>
                <a:cs typeface="新宋体" panose="02010609030101010101" charset="-122"/>
              </a:rPr>
              <a:t>所以</a:t>
            </a:r>
            <a:endParaRPr sz="2800">
              <a:latin typeface="新宋体" panose="02010609030101010101" charset="-122"/>
              <a:cs typeface="新宋体" panose="02010609030101010101" charset="-122"/>
            </a:endParaRPr>
          </a:p>
        </p:txBody>
      </p:sp>
      <p:sp>
        <p:nvSpPr>
          <p:cNvPr id="7" name="object 7"/>
          <p:cNvSpPr txBox="1"/>
          <p:nvPr/>
        </p:nvSpPr>
        <p:spPr>
          <a:xfrm>
            <a:off x="4030319" y="2378697"/>
            <a:ext cx="843280" cy="446405"/>
          </a:xfrm>
          <a:prstGeom prst="rect">
            <a:avLst/>
          </a:prstGeom>
        </p:spPr>
        <p:txBody>
          <a:bodyPr vert="horz" wrap="square" lIns="0" tIns="0" rIns="0" bIns="0" rtlCol="0">
            <a:spAutoFit/>
          </a:bodyPr>
          <a:lstStyle/>
          <a:p>
            <a:pPr marL="12700">
              <a:lnSpc>
                <a:spcPct val="100000"/>
              </a:lnSpc>
              <a:tabLst>
                <a:tab pos="348615" algn="l"/>
              </a:tabLst>
            </a:pPr>
            <a:r>
              <a:rPr sz="2200" i="1" u="sng" spc="5" dirty="0">
                <a:latin typeface="Times New Roman" panose="02020603050405020304"/>
                <a:cs typeface="Times New Roman" panose="02020603050405020304"/>
              </a:rPr>
              <a:t>d	</a:t>
            </a:r>
            <a:r>
              <a:rPr sz="2200" i="1" u="sng" dirty="0">
                <a:latin typeface="Times New Roman" panose="02020603050405020304"/>
                <a:cs typeface="Times New Roman" panose="02020603050405020304"/>
              </a:rPr>
              <a:t>f</a:t>
            </a:r>
            <a:r>
              <a:rPr sz="2200" i="1" u="sng" spc="-20" dirty="0">
                <a:latin typeface="Times New Roman" panose="02020603050405020304"/>
                <a:cs typeface="Times New Roman" panose="02020603050405020304"/>
              </a:rPr>
              <a:t> </a:t>
            </a:r>
            <a:r>
              <a:rPr sz="2900" u="sng" spc="-170" dirty="0">
                <a:latin typeface="Symbol" panose="05050102010706020507"/>
                <a:cs typeface="Symbol" panose="05050102010706020507"/>
              </a:rPr>
              <a:t></a:t>
            </a:r>
            <a:r>
              <a:rPr sz="2200" i="1" u="sng" spc="135" dirty="0">
                <a:latin typeface="Times New Roman" panose="02020603050405020304"/>
                <a:cs typeface="Times New Roman" panose="02020603050405020304"/>
              </a:rPr>
              <a:t>x</a:t>
            </a:r>
            <a:r>
              <a:rPr sz="2900" u="sng" spc="-235" dirty="0">
                <a:latin typeface="Symbol" panose="05050102010706020507"/>
                <a:cs typeface="Symbol" panose="05050102010706020507"/>
              </a:rPr>
              <a:t></a:t>
            </a:r>
            <a:endParaRPr sz="2900">
              <a:latin typeface="Symbol" panose="05050102010706020507"/>
              <a:cs typeface="Symbol" panose="05050102010706020507"/>
            </a:endParaRPr>
          </a:p>
        </p:txBody>
      </p:sp>
      <p:sp>
        <p:nvSpPr>
          <p:cNvPr id="8" name="object 8"/>
          <p:cNvSpPr txBox="1"/>
          <p:nvPr/>
        </p:nvSpPr>
        <p:spPr>
          <a:xfrm>
            <a:off x="5723509" y="2619502"/>
            <a:ext cx="107314" cy="203835"/>
          </a:xfrm>
          <a:prstGeom prst="rect">
            <a:avLst/>
          </a:prstGeom>
        </p:spPr>
        <p:txBody>
          <a:bodyPr vert="horz" wrap="square" lIns="0" tIns="0" rIns="0" bIns="0" rtlCol="0">
            <a:spAutoFit/>
          </a:bodyPr>
          <a:lstStyle/>
          <a:p>
            <a:pPr marL="12700">
              <a:lnSpc>
                <a:spcPct val="100000"/>
              </a:lnSpc>
            </a:pPr>
            <a:r>
              <a:rPr sz="1250" i="1" spc="20" dirty="0">
                <a:latin typeface="Times New Roman" panose="02020603050405020304"/>
                <a:cs typeface="Times New Roman" panose="02020603050405020304"/>
              </a:rPr>
              <a:t>n</a:t>
            </a:r>
            <a:endParaRPr sz="1250">
              <a:latin typeface="Times New Roman" panose="02020603050405020304"/>
              <a:cs typeface="Times New Roman" panose="02020603050405020304"/>
            </a:endParaRPr>
          </a:p>
        </p:txBody>
      </p:sp>
      <p:sp>
        <p:nvSpPr>
          <p:cNvPr id="9" name="object 9"/>
          <p:cNvSpPr txBox="1"/>
          <p:nvPr/>
        </p:nvSpPr>
        <p:spPr>
          <a:xfrm>
            <a:off x="4227703" y="2864611"/>
            <a:ext cx="393065" cy="347345"/>
          </a:xfrm>
          <a:prstGeom prst="rect">
            <a:avLst/>
          </a:prstGeom>
        </p:spPr>
        <p:txBody>
          <a:bodyPr vert="horz" wrap="square" lIns="0" tIns="0" rIns="0" bIns="0" rtlCol="0">
            <a:spAutoFit/>
          </a:bodyPr>
          <a:lstStyle/>
          <a:p>
            <a:pPr marL="12700">
              <a:lnSpc>
                <a:spcPct val="100000"/>
              </a:lnSpc>
            </a:pPr>
            <a:r>
              <a:rPr sz="2200" i="1" spc="5" dirty="0">
                <a:latin typeface="Times New Roman" panose="02020603050405020304"/>
                <a:cs typeface="Times New Roman" panose="02020603050405020304"/>
              </a:rPr>
              <a:t>d</a:t>
            </a:r>
            <a:r>
              <a:rPr sz="2200" i="1" spc="165" dirty="0">
                <a:latin typeface="Times New Roman" panose="02020603050405020304"/>
                <a:cs typeface="Times New Roman" panose="02020603050405020304"/>
              </a:rPr>
              <a:t>x</a:t>
            </a:r>
            <a:r>
              <a:rPr sz="1875" i="1" spc="30" baseline="44000" dirty="0">
                <a:latin typeface="Times New Roman" panose="02020603050405020304"/>
                <a:cs typeface="Times New Roman" panose="02020603050405020304"/>
              </a:rPr>
              <a:t>n</a:t>
            </a:r>
            <a:endParaRPr sz="1875" baseline="44000">
              <a:latin typeface="Times New Roman" panose="02020603050405020304"/>
              <a:cs typeface="Times New Roman" panose="02020603050405020304"/>
            </a:endParaRPr>
          </a:p>
        </p:txBody>
      </p:sp>
      <p:sp>
        <p:nvSpPr>
          <p:cNvPr id="10" name="object 10"/>
          <p:cNvSpPr txBox="1"/>
          <p:nvPr/>
        </p:nvSpPr>
        <p:spPr>
          <a:xfrm>
            <a:off x="4213986" y="2462517"/>
            <a:ext cx="107314" cy="203835"/>
          </a:xfrm>
          <a:prstGeom prst="rect">
            <a:avLst/>
          </a:prstGeom>
        </p:spPr>
        <p:txBody>
          <a:bodyPr vert="horz" wrap="square" lIns="0" tIns="0" rIns="0" bIns="0" rtlCol="0">
            <a:spAutoFit/>
          </a:bodyPr>
          <a:lstStyle/>
          <a:p>
            <a:pPr marL="12700">
              <a:lnSpc>
                <a:spcPct val="100000"/>
              </a:lnSpc>
            </a:pPr>
            <a:r>
              <a:rPr sz="1250" i="1" spc="20" dirty="0">
                <a:latin typeface="Times New Roman" panose="02020603050405020304"/>
                <a:cs typeface="Times New Roman" panose="02020603050405020304"/>
              </a:rPr>
              <a:t>n</a:t>
            </a:r>
            <a:endParaRPr sz="1250">
              <a:latin typeface="Times New Roman" panose="02020603050405020304"/>
              <a:cs typeface="Times New Roman" panose="02020603050405020304"/>
            </a:endParaRPr>
          </a:p>
        </p:txBody>
      </p:sp>
      <p:sp>
        <p:nvSpPr>
          <p:cNvPr id="11" name="object 11"/>
          <p:cNvSpPr txBox="1"/>
          <p:nvPr/>
        </p:nvSpPr>
        <p:spPr>
          <a:xfrm>
            <a:off x="5037709" y="2556255"/>
            <a:ext cx="1380490" cy="446405"/>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r>
              <a:rPr sz="2200" spc="-60" dirty="0">
                <a:latin typeface="Times New Roman" panose="02020603050405020304"/>
                <a:cs typeface="Times New Roman" panose="02020603050405020304"/>
              </a:rPr>
              <a:t> </a:t>
            </a:r>
            <a:r>
              <a:rPr sz="2900" spc="-235" dirty="0">
                <a:latin typeface="Symbol" panose="05050102010706020507"/>
                <a:cs typeface="Symbol" panose="05050102010706020507"/>
              </a:rPr>
              <a:t></a:t>
            </a:r>
            <a:r>
              <a:rPr sz="2900" spc="-350"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ju</a:t>
            </a:r>
            <a:r>
              <a:rPr sz="2200" i="1" spc="-355" dirty="0">
                <a:latin typeface="Times New Roman" panose="02020603050405020304"/>
                <a:cs typeface="Times New Roman" panose="02020603050405020304"/>
              </a:rPr>
              <a:t> </a:t>
            </a:r>
            <a:r>
              <a:rPr sz="2900" spc="-235" dirty="0">
                <a:latin typeface="Symbol" panose="05050102010706020507"/>
                <a:cs typeface="Symbol" panose="05050102010706020507"/>
              </a:rPr>
              <a:t></a:t>
            </a:r>
            <a:r>
              <a:rPr sz="2900" spc="235"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305" dirty="0">
                <a:latin typeface="Times New Roman" panose="02020603050405020304"/>
                <a:cs typeface="Times New Roman" panose="02020603050405020304"/>
              </a:rPr>
              <a:t> </a:t>
            </a:r>
            <a:r>
              <a:rPr sz="2900" spc="-345" dirty="0">
                <a:latin typeface="Symbol" panose="05050102010706020507"/>
                <a:cs typeface="Symbol" panose="05050102010706020507"/>
              </a:rPr>
              <a:t></a:t>
            </a:r>
            <a:r>
              <a:rPr sz="2200" i="1" spc="185" dirty="0">
                <a:latin typeface="Times New Roman" panose="02020603050405020304"/>
                <a:cs typeface="Times New Roman" panose="02020603050405020304"/>
              </a:rPr>
              <a:t>u</a:t>
            </a:r>
            <a:r>
              <a:rPr sz="2900" spc="-235" dirty="0">
                <a:latin typeface="Symbol" panose="05050102010706020507"/>
                <a:cs typeface="Symbol" panose="05050102010706020507"/>
              </a:rPr>
              <a:t></a:t>
            </a:r>
            <a:endParaRPr sz="2900">
              <a:latin typeface="Symbol" panose="05050102010706020507"/>
              <a:cs typeface="Symbol" panose="05050102010706020507"/>
            </a:endParaRPr>
          </a:p>
        </p:txBody>
      </p:sp>
      <p:sp>
        <p:nvSpPr>
          <p:cNvPr id="12" name="object 12"/>
          <p:cNvSpPr txBox="1"/>
          <p:nvPr/>
        </p:nvSpPr>
        <p:spPr>
          <a:xfrm>
            <a:off x="4856365" y="2452382"/>
            <a:ext cx="133350" cy="824230"/>
          </a:xfrm>
          <a:prstGeom prst="rect">
            <a:avLst/>
          </a:prstGeom>
        </p:spPr>
        <p:txBody>
          <a:bodyPr vert="horz" wrap="square" lIns="0" tIns="0" rIns="0" bIns="0" rtlCol="0">
            <a:spAutoFit/>
          </a:bodyPr>
          <a:lstStyle/>
          <a:p>
            <a:pPr marL="12700">
              <a:lnSpc>
                <a:spcPts val="2380"/>
              </a:lnSpc>
            </a:pPr>
            <a:r>
              <a:rPr sz="2200"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1895"/>
              </a:lnSpc>
            </a:pPr>
            <a:r>
              <a:rPr sz="2200"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2155"/>
              </a:lnSpc>
            </a:pP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3" name="object 13"/>
          <p:cNvSpPr txBox="1"/>
          <p:nvPr/>
        </p:nvSpPr>
        <p:spPr>
          <a:xfrm>
            <a:off x="3891686" y="2721368"/>
            <a:ext cx="133350" cy="555625"/>
          </a:xfrm>
          <a:prstGeom prst="rect">
            <a:avLst/>
          </a:prstGeom>
        </p:spPr>
        <p:txBody>
          <a:bodyPr vert="horz" wrap="square" lIns="0" tIns="0" rIns="0" bIns="0" rtlCol="0">
            <a:spAutoFit/>
          </a:bodyPr>
          <a:lstStyle/>
          <a:p>
            <a:pPr marL="12700">
              <a:lnSpc>
                <a:spcPts val="2155"/>
              </a:lnSpc>
            </a:pPr>
            <a:r>
              <a:rPr sz="2200"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2155"/>
              </a:lnSpc>
            </a:pP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4" name="object 14"/>
          <p:cNvSpPr txBox="1"/>
          <p:nvPr/>
        </p:nvSpPr>
        <p:spPr>
          <a:xfrm>
            <a:off x="3891686" y="2452382"/>
            <a:ext cx="133350" cy="342900"/>
          </a:xfrm>
          <a:prstGeom prst="rect">
            <a:avLst/>
          </a:prstGeom>
        </p:spPr>
        <p:txBody>
          <a:bodyPr vert="horz" wrap="square" lIns="0" tIns="0" rIns="0" bIns="0" rtlCol="0">
            <a:spAutoFit/>
          </a:bodyPr>
          <a:lstStyle/>
          <a:p>
            <a:pPr marL="12700">
              <a:lnSpc>
                <a:spcPct val="100000"/>
              </a:lnSpc>
            </a:pP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5" name="object 15"/>
          <p:cNvSpPr txBox="1"/>
          <p:nvPr/>
        </p:nvSpPr>
        <p:spPr>
          <a:xfrm>
            <a:off x="2287651" y="2645155"/>
            <a:ext cx="1628139" cy="955040"/>
          </a:xfrm>
          <a:prstGeom prst="rect">
            <a:avLst/>
          </a:prstGeom>
        </p:spPr>
        <p:txBody>
          <a:bodyPr vert="horz" wrap="square" lIns="0" tIns="0" rIns="0" bIns="0" rtlCol="0">
            <a:spAutoFit/>
          </a:bodyPr>
          <a:lstStyle/>
          <a:p>
            <a:pPr marR="5080" algn="r">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3295"/>
              </a:lnSpc>
              <a:spcBef>
                <a:spcPts val="1580"/>
              </a:spcBef>
            </a:pPr>
            <a:r>
              <a:rPr sz="2800" spc="-5" dirty="0">
                <a:latin typeface="新宋体" panose="02010609030101010101" charset="-122"/>
                <a:cs typeface="新宋体" panose="02010609030101010101" charset="-122"/>
              </a:rPr>
              <a:t>可以得到</a:t>
            </a:r>
            <a:endParaRPr sz="2800">
              <a:latin typeface="新宋体" panose="02010609030101010101" charset="-122"/>
              <a:cs typeface="新宋体" panose="02010609030101010101" charset="-122"/>
            </a:endParaRPr>
          </a:p>
        </p:txBody>
      </p:sp>
      <p:sp>
        <p:nvSpPr>
          <p:cNvPr id="16" name="object 16"/>
          <p:cNvSpPr txBox="1"/>
          <p:nvPr/>
        </p:nvSpPr>
        <p:spPr>
          <a:xfrm>
            <a:off x="4614798" y="3747249"/>
            <a:ext cx="627380" cy="446405"/>
          </a:xfrm>
          <a:prstGeom prst="rect">
            <a:avLst/>
          </a:prstGeom>
        </p:spPr>
        <p:txBody>
          <a:bodyPr vert="horz" wrap="square" lIns="0" tIns="0" rIns="0" bIns="0" rtlCol="0">
            <a:spAutoFit/>
          </a:bodyPr>
          <a:lstStyle/>
          <a:p>
            <a:pPr marL="12700">
              <a:lnSpc>
                <a:spcPct val="100000"/>
              </a:lnSpc>
            </a:pPr>
            <a:r>
              <a:rPr sz="2900" u="sng" spc="-165" dirty="0">
                <a:latin typeface="Symbol" panose="05050102010706020507"/>
                <a:cs typeface="Symbol" panose="05050102010706020507"/>
              </a:rPr>
              <a:t></a:t>
            </a:r>
            <a:r>
              <a:rPr sz="2200" i="1" u="sng" spc="30" dirty="0">
                <a:latin typeface="Times New Roman" panose="02020603050405020304"/>
                <a:cs typeface="Times New Roman" panose="02020603050405020304"/>
              </a:rPr>
              <a:t>x</a:t>
            </a:r>
            <a:r>
              <a:rPr sz="2200" u="sng" dirty="0">
                <a:latin typeface="Times New Roman" panose="02020603050405020304"/>
                <a:cs typeface="Times New Roman" panose="02020603050405020304"/>
              </a:rPr>
              <a:t>,</a:t>
            </a:r>
            <a:r>
              <a:rPr sz="2200" u="sng" spc="-60" dirty="0">
                <a:latin typeface="Times New Roman" panose="02020603050405020304"/>
                <a:cs typeface="Times New Roman" panose="02020603050405020304"/>
              </a:rPr>
              <a:t> </a:t>
            </a:r>
            <a:r>
              <a:rPr sz="2200" i="1" u="sng" spc="175" dirty="0">
                <a:latin typeface="Times New Roman" panose="02020603050405020304"/>
                <a:cs typeface="Times New Roman" panose="02020603050405020304"/>
              </a:rPr>
              <a:t>y</a:t>
            </a:r>
            <a:r>
              <a:rPr sz="2900" u="sng" spc="-235" dirty="0">
                <a:latin typeface="Symbol" panose="05050102010706020507"/>
                <a:cs typeface="Symbol" panose="05050102010706020507"/>
              </a:rPr>
              <a:t></a:t>
            </a:r>
            <a:endParaRPr sz="2900">
              <a:latin typeface="Symbol" panose="05050102010706020507"/>
              <a:cs typeface="Symbol" panose="05050102010706020507"/>
            </a:endParaRPr>
          </a:p>
        </p:txBody>
      </p:sp>
      <p:sp>
        <p:nvSpPr>
          <p:cNvPr id="17" name="object 17"/>
          <p:cNvSpPr txBox="1"/>
          <p:nvPr/>
        </p:nvSpPr>
        <p:spPr>
          <a:xfrm>
            <a:off x="4614798" y="4107433"/>
            <a:ext cx="255904" cy="473075"/>
          </a:xfrm>
          <a:prstGeom prst="rect">
            <a:avLst/>
          </a:prstGeom>
        </p:spPr>
        <p:txBody>
          <a:bodyPr vert="horz" wrap="square" lIns="0" tIns="0" rIns="0" bIns="0" rtlCol="0">
            <a:spAutoFit/>
          </a:bodyPr>
          <a:lstStyle/>
          <a:p>
            <a:pPr marL="12700">
              <a:lnSpc>
                <a:spcPct val="100000"/>
              </a:lnSpc>
            </a:pPr>
            <a:r>
              <a:rPr sz="3300" i="1" spc="284" baseline="-25000" dirty="0">
                <a:latin typeface="Times New Roman" panose="02020603050405020304"/>
                <a:cs typeface="Times New Roman" panose="02020603050405020304"/>
              </a:rPr>
              <a:t>y</a:t>
            </a:r>
            <a:r>
              <a:rPr sz="1250" spc="20" dirty="0">
                <a:latin typeface="Times New Roman" panose="02020603050405020304"/>
                <a:cs typeface="Times New Roman" panose="02020603050405020304"/>
              </a:rPr>
              <a:t>2</a:t>
            </a:r>
            <a:endParaRPr sz="1250">
              <a:latin typeface="Times New Roman" panose="02020603050405020304"/>
              <a:cs typeface="Times New Roman" panose="02020603050405020304"/>
            </a:endParaRPr>
          </a:p>
        </p:txBody>
      </p:sp>
      <p:sp>
        <p:nvSpPr>
          <p:cNvPr id="18" name="object 18"/>
          <p:cNvSpPr txBox="1"/>
          <p:nvPr/>
        </p:nvSpPr>
        <p:spPr>
          <a:xfrm>
            <a:off x="4320666" y="3831069"/>
            <a:ext cx="107314" cy="203835"/>
          </a:xfrm>
          <a:prstGeom prst="rect">
            <a:avLst/>
          </a:prstGeom>
        </p:spPr>
        <p:txBody>
          <a:bodyPr vert="horz" wrap="square" lIns="0" tIns="0" rIns="0" bIns="0" rtlCol="0">
            <a:spAutoFit/>
          </a:bodyPr>
          <a:lstStyle/>
          <a:p>
            <a:pPr marL="12700">
              <a:lnSpc>
                <a:spcPct val="100000"/>
              </a:lnSpc>
            </a:pPr>
            <a:r>
              <a:rPr sz="1250" spc="20" dirty="0">
                <a:latin typeface="Times New Roman" panose="02020603050405020304"/>
                <a:cs typeface="Times New Roman" panose="02020603050405020304"/>
              </a:rPr>
              <a:t>2</a:t>
            </a:r>
            <a:endParaRPr sz="1250">
              <a:latin typeface="Times New Roman" panose="02020603050405020304"/>
              <a:cs typeface="Times New Roman" panose="02020603050405020304"/>
            </a:endParaRPr>
          </a:p>
        </p:txBody>
      </p:sp>
      <p:sp>
        <p:nvSpPr>
          <p:cNvPr id="19" name="object 19"/>
          <p:cNvSpPr txBox="1"/>
          <p:nvPr/>
        </p:nvSpPr>
        <p:spPr>
          <a:xfrm>
            <a:off x="3284334" y="4107433"/>
            <a:ext cx="251460" cy="473075"/>
          </a:xfrm>
          <a:prstGeom prst="rect">
            <a:avLst/>
          </a:prstGeom>
        </p:spPr>
        <p:txBody>
          <a:bodyPr vert="horz" wrap="square" lIns="0" tIns="0" rIns="0" bIns="0" rtlCol="0">
            <a:spAutoFit/>
          </a:bodyPr>
          <a:lstStyle/>
          <a:p>
            <a:pPr marL="12700">
              <a:lnSpc>
                <a:spcPct val="100000"/>
              </a:lnSpc>
            </a:pPr>
            <a:r>
              <a:rPr sz="3300" i="1" spc="232" baseline="-25000" dirty="0">
                <a:latin typeface="Times New Roman" panose="02020603050405020304"/>
                <a:cs typeface="Times New Roman" panose="02020603050405020304"/>
              </a:rPr>
              <a:t>x</a:t>
            </a:r>
            <a:r>
              <a:rPr sz="1250" spc="20" dirty="0">
                <a:latin typeface="Times New Roman" panose="02020603050405020304"/>
                <a:cs typeface="Times New Roman" panose="02020603050405020304"/>
              </a:rPr>
              <a:t>2</a:t>
            </a:r>
            <a:endParaRPr sz="1250">
              <a:latin typeface="Times New Roman" panose="02020603050405020304"/>
              <a:cs typeface="Times New Roman" panose="02020603050405020304"/>
            </a:endParaRPr>
          </a:p>
        </p:txBody>
      </p:sp>
      <p:sp>
        <p:nvSpPr>
          <p:cNvPr id="20" name="object 20"/>
          <p:cNvSpPr txBox="1"/>
          <p:nvPr/>
        </p:nvSpPr>
        <p:spPr>
          <a:xfrm>
            <a:off x="2987154" y="3831069"/>
            <a:ext cx="107314" cy="203835"/>
          </a:xfrm>
          <a:prstGeom prst="rect">
            <a:avLst/>
          </a:prstGeom>
        </p:spPr>
        <p:txBody>
          <a:bodyPr vert="horz" wrap="square" lIns="0" tIns="0" rIns="0" bIns="0" rtlCol="0">
            <a:spAutoFit/>
          </a:bodyPr>
          <a:lstStyle/>
          <a:p>
            <a:pPr marL="12700">
              <a:lnSpc>
                <a:spcPct val="100000"/>
              </a:lnSpc>
            </a:pPr>
            <a:r>
              <a:rPr sz="1250" spc="20" dirty="0">
                <a:latin typeface="Times New Roman" panose="02020603050405020304"/>
                <a:cs typeface="Times New Roman" panose="02020603050405020304"/>
              </a:rPr>
              <a:t>2</a:t>
            </a:r>
            <a:endParaRPr sz="1250">
              <a:latin typeface="Times New Roman" panose="02020603050405020304"/>
              <a:cs typeface="Times New Roman" panose="02020603050405020304"/>
            </a:endParaRPr>
          </a:p>
        </p:txBody>
      </p:sp>
      <p:sp>
        <p:nvSpPr>
          <p:cNvPr id="21" name="object 21"/>
          <p:cNvSpPr txBox="1"/>
          <p:nvPr/>
        </p:nvSpPr>
        <p:spPr>
          <a:xfrm>
            <a:off x="5225186" y="3820934"/>
            <a:ext cx="133350" cy="824230"/>
          </a:xfrm>
          <a:prstGeom prst="rect">
            <a:avLst/>
          </a:prstGeom>
        </p:spPr>
        <p:txBody>
          <a:bodyPr vert="horz" wrap="square" lIns="0" tIns="0" rIns="0" bIns="0" rtlCol="0">
            <a:spAutoFit/>
          </a:bodyPr>
          <a:lstStyle/>
          <a:p>
            <a:pPr marL="12700">
              <a:lnSpc>
                <a:spcPts val="2380"/>
              </a:lnSpc>
            </a:pPr>
            <a:r>
              <a:rPr sz="2200"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1895"/>
              </a:lnSpc>
            </a:pPr>
            <a:r>
              <a:rPr sz="2200"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2155"/>
              </a:lnSpc>
            </a:pP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22" name="object 22"/>
          <p:cNvSpPr txBox="1"/>
          <p:nvPr/>
        </p:nvSpPr>
        <p:spPr>
          <a:xfrm>
            <a:off x="2691523" y="4089920"/>
            <a:ext cx="133350" cy="555625"/>
          </a:xfrm>
          <a:prstGeom prst="rect">
            <a:avLst/>
          </a:prstGeom>
        </p:spPr>
        <p:txBody>
          <a:bodyPr vert="horz" wrap="square" lIns="0" tIns="0" rIns="0" bIns="0" rtlCol="0">
            <a:spAutoFit/>
          </a:bodyPr>
          <a:lstStyle/>
          <a:p>
            <a:pPr marL="12700">
              <a:lnSpc>
                <a:spcPts val="2155"/>
              </a:lnSpc>
            </a:pPr>
            <a:r>
              <a:rPr sz="2200" dirty="0">
                <a:latin typeface="Symbol" panose="05050102010706020507"/>
                <a:cs typeface="Symbol" panose="05050102010706020507"/>
              </a:rPr>
              <a:t></a:t>
            </a:r>
            <a:endParaRPr sz="2200">
              <a:latin typeface="Symbol" panose="05050102010706020507"/>
              <a:cs typeface="Symbol" panose="05050102010706020507"/>
            </a:endParaRPr>
          </a:p>
          <a:p>
            <a:pPr marL="12700">
              <a:lnSpc>
                <a:spcPts val="2155"/>
              </a:lnSpc>
            </a:pP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23" name="object 23"/>
          <p:cNvSpPr txBox="1"/>
          <p:nvPr/>
        </p:nvSpPr>
        <p:spPr>
          <a:xfrm>
            <a:off x="2691523" y="3820934"/>
            <a:ext cx="133350" cy="342900"/>
          </a:xfrm>
          <a:prstGeom prst="rect">
            <a:avLst/>
          </a:prstGeom>
        </p:spPr>
        <p:txBody>
          <a:bodyPr vert="horz" wrap="square" lIns="0" tIns="0" rIns="0" bIns="0" rtlCol="0">
            <a:spAutoFit/>
          </a:bodyPr>
          <a:lstStyle/>
          <a:p>
            <a:pPr marL="12700">
              <a:lnSpc>
                <a:spcPct val="100000"/>
              </a:lnSpc>
            </a:pP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24" name="object 24"/>
          <p:cNvSpPr txBox="1"/>
          <p:nvPr/>
        </p:nvSpPr>
        <p:spPr>
          <a:xfrm>
            <a:off x="4478413" y="4233164"/>
            <a:ext cx="164465" cy="342900"/>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25" name="object 25"/>
          <p:cNvSpPr txBox="1"/>
          <p:nvPr/>
        </p:nvSpPr>
        <p:spPr>
          <a:xfrm>
            <a:off x="3932059" y="4013708"/>
            <a:ext cx="179705" cy="342900"/>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26" name="object 26"/>
          <p:cNvSpPr txBox="1"/>
          <p:nvPr/>
        </p:nvSpPr>
        <p:spPr>
          <a:xfrm>
            <a:off x="3147212" y="4233164"/>
            <a:ext cx="164465" cy="342900"/>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27" name="object 27"/>
          <p:cNvSpPr txBox="1"/>
          <p:nvPr/>
        </p:nvSpPr>
        <p:spPr>
          <a:xfrm>
            <a:off x="2825648" y="3747249"/>
            <a:ext cx="1814830" cy="446405"/>
          </a:xfrm>
          <a:prstGeom prst="rect">
            <a:avLst/>
          </a:prstGeom>
        </p:spPr>
        <p:txBody>
          <a:bodyPr vert="horz" wrap="square" lIns="0" tIns="0" rIns="0" bIns="0" rtlCol="0">
            <a:spAutoFit/>
          </a:bodyPr>
          <a:lstStyle/>
          <a:p>
            <a:pPr marL="12700">
              <a:lnSpc>
                <a:spcPct val="100000"/>
              </a:lnSpc>
              <a:tabLst>
                <a:tab pos="323850" algn="l"/>
                <a:tab pos="1345565" algn="l"/>
                <a:tab pos="1656080" algn="l"/>
                <a:tab pos="1801495" algn="l"/>
              </a:tabLst>
            </a:pPr>
            <a:r>
              <a:rPr sz="2200" u="sng" spc="5" dirty="0">
                <a:latin typeface="Symbol" panose="05050102010706020507"/>
                <a:cs typeface="Symbol" panose="05050102010706020507"/>
              </a:rPr>
              <a:t></a:t>
            </a:r>
            <a:r>
              <a:rPr sz="2200" u="sng" spc="5" dirty="0">
                <a:latin typeface="Times New Roman" panose="02020603050405020304"/>
                <a:cs typeface="Times New Roman" panose="02020603050405020304"/>
              </a:rPr>
              <a:t>	</a:t>
            </a:r>
            <a:r>
              <a:rPr sz="2200" i="1" u="sng" dirty="0">
                <a:latin typeface="Times New Roman" panose="02020603050405020304"/>
                <a:cs typeface="Times New Roman" panose="02020603050405020304"/>
              </a:rPr>
              <a:t>f</a:t>
            </a:r>
            <a:r>
              <a:rPr sz="2200" i="1" u="sng" spc="-25" dirty="0">
                <a:latin typeface="Times New Roman" panose="02020603050405020304"/>
                <a:cs typeface="Times New Roman" panose="02020603050405020304"/>
              </a:rPr>
              <a:t> </a:t>
            </a:r>
            <a:r>
              <a:rPr sz="2900" u="sng" spc="-165" dirty="0">
                <a:latin typeface="Symbol" panose="05050102010706020507"/>
                <a:cs typeface="Symbol" panose="05050102010706020507"/>
              </a:rPr>
              <a:t></a:t>
            </a:r>
            <a:r>
              <a:rPr sz="2200" i="1" u="sng" spc="30" dirty="0">
                <a:latin typeface="Times New Roman" panose="02020603050405020304"/>
                <a:cs typeface="Times New Roman" panose="02020603050405020304"/>
              </a:rPr>
              <a:t>x</a:t>
            </a:r>
            <a:r>
              <a:rPr sz="2200" u="sng" dirty="0">
                <a:latin typeface="Times New Roman" panose="02020603050405020304"/>
                <a:cs typeface="Times New Roman" panose="02020603050405020304"/>
              </a:rPr>
              <a:t>,</a:t>
            </a:r>
            <a:r>
              <a:rPr sz="2200" u="sng" spc="-60" dirty="0">
                <a:latin typeface="Times New Roman" panose="02020603050405020304"/>
                <a:cs typeface="Times New Roman" panose="02020603050405020304"/>
              </a:rPr>
              <a:t> </a:t>
            </a:r>
            <a:r>
              <a:rPr sz="2200" i="1" u="sng" spc="165" dirty="0">
                <a:latin typeface="Times New Roman" panose="02020603050405020304"/>
                <a:cs typeface="Times New Roman" panose="02020603050405020304"/>
              </a:rPr>
              <a:t>y</a:t>
            </a:r>
            <a:r>
              <a:rPr sz="2900" u="sng" spc="-235" dirty="0">
                <a:latin typeface="Symbol" panose="05050102010706020507"/>
                <a:cs typeface="Symbol" panose="05050102010706020507"/>
              </a:rPr>
              <a:t></a:t>
            </a:r>
            <a:r>
              <a:rPr sz="2900" dirty="0">
                <a:latin typeface="Times New Roman" panose="02020603050405020304"/>
                <a:cs typeface="Times New Roman" panose="02020603050405020304"/>
              </a:rPr>
              <a:t>	</a:t>
            </a:r>
            <a:r>
              <a:rPr sz="2200" u="sng" spc="5" dirty="0">
                <a:latin typeface="Symbol" panose="05050102010706020507"/>
                <a:cs typeface="Symbol" panose="05050102010706020507"/>
              </a:rPr>
              <a:t></a:t>
            </a:r>
            <a:r>
              <a:rPr sz="2200" u="sng" dirty="0">
                <a:latin typeface="Times New Roman" panose="02020603050405020304"/>
                <a:cs typeface="Times New Roman" panose="02020603050405020304"/>
              </a:rPr>
              <a:t>	</a:t>
            </a:r>
            <a:r>
              <a:rPr sz="2200" i="1" u="sng" dirty="0">
                <a:latin typeface="Times New Roman" panose="02020603050405020304"/>
                <a:cs typeface="Times New Roman" panose="02020603050405020304"/>
              </a:rPr>
              <a:t>f	</a:t>
            </a:r>
            <a:endParaRPr sz="2200">
              <a:latin typeface="Times New Roman" panose="02020603050405020304"/>
              <a:cs typeface="Times New Roman" panose="02020603050405020304"/>
            </a:endParaRPr>
          </a:p>
        </p:txBody>
      </p:sp>
      <p:sp>
        <p:nvSpPr>
          <p:cNvPr id="28" name="object 28"/>
          <p:cNvSpPr txBox="1"/>
          <p:nvPr/>
        </p:nvSpPr>
        <p:spPr>
          <a:xfrm>
            <a:off x="2497239" y="4013708"/>
            <a:ext cx="218440" cy="342900"/>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29" name="object 29"/>
          <p:cNvSpPr txBox="1"/>
          <p:nvPr/>
        </p:nvSpPr>
        <p:spPr>
          <a:xfrm>
            <a:off x="5406529" y="3924808"/>
            <a:ext cx="3178175" cy="1207770"/>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r>
              <a:rPr sz="2200" spc="-70" dirty="0">
                <a:latin typeface="Times New Roman" panose="02020603050405020304"/>
                <a:cs typeface="Times New Roman" panose="02020603050405020304"/>
              </a:rPr>
              <a:t> </a:t>
            </a:r>
            <a:r>
              <a:rPr sz="2900" spc="-235" dirty="0">
                <a:latin typeface="Symbol" panose="05050102010706020507"/>
                <a:cs typeface="Symbol" panose="05050102010706020507"/>
              </a:rPr>
              <a:t></a:t>
            </a:r>
            <a:r>
              <a:rPr sz="2900" spc="-340"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ju</a:t>
            </a:r>
            <a:r>
              <a:rPr sz="2200" i="1" spc="-360" dirty="0">
                <a:latin typeface="Times New Roman" panose="02020603050405020304"/>
                <a:cs typeface="Times New Roman" panose="02020603050405020304"/>
              </a:rPr>
              <a:t> </a:t>
            </a:r>
            <a:r>
              <a:rPr sz="2900" spc="-300" dirty="0">
                <a:latin typeface="Symbol" panose="05050102010706020507"/>
                <a:cs typeface="Symbol" panose="05050102010706020507"/>
              </a:rPr>
              <a:t></a:t>
            </a:r>
            <a:r>
              <a:rPr sz="1875" spc="30" baseline="51000" dirty="0">
                <a:latin typeface="Times New Roman" panose="02020603050405020304"/>
                <a:cs typeface="Times New Roman" panose="02020603050405020304"/>
              </a:rPr>
              <a:t>2</a:t>
            </a:r>
            <a:r>
              <a:rPr sz="1875" spc="75" baseline="510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305" dirty="0">
                <a:latin typeface="Times New Roman" panose="02020603050405020304"/>
                <a:cs typeface="Times New Roman" panose="02020603050405020304"/>
              </a:rPr>
              <a:t> </a:t>
            </a:r>
            <a:r>
              <a:rPr sz="2900" spc="-345" dirty="0">
                <a:latin typeface="Symbol" panose="05050102010706020507"/>
                <a:cs typeface="Symbol" panose="05050102010706020507"/>
              </a:rPr>
              <a:t></a:t>
            </a:r>
            <a:r>
              <a:rPr sz="2200" i="1" spc="80" dirty="0">
                <a:latin typeface="Times New Roman" panose="02020603050405020304"/>
                <a:cs typeface="Times New Roman" panose="02020603050405020304"/>
              </a:rPr>
              <a:t>u</a:t>
            </a:r>
            <a:r>
              <a:rPr sz="2200" dirty="0">
                <a:latin typeface="Times New Roman" panose="02020603050405020304"/>
                <a:cs typeface="Times New Roman" panose="02020603050405020304"/>
              </a:rPr>
              <a:t>,</a:t>
            </a:r>
            <a:r>
              <a:rPr sz="2200" spc="-300" dirty="0">
                <a:latin typeface="Times New Roman" panose="02020603050405020304"/>
                <a:cs typeface="Times New Roman" panose="02020603050405020304"/>
              </a:rPr>
              <a:t> </a:t>
            </a:r>
            <a:r>
              <a:rPr sz="2200" i="1" spc="135" dirty="0">
                <a:latin typeface="Times New Roman" panose="02020603050405020304"/>
                <a:cs typeface="Times New Roman" panose="02020603050405020304"/>
              </a:rPr>
              <a:t>v</a:t>
            </a:r>
            <a:r>
              <a:rPr sz="2900" spc="-45" dirty="0">
                <a:latin typeface="Symbol" panose="05050102010706020507"/>
                <a:cs typeface="Symbol" panose="05050102010706020507"/>
              </a:rPr>
              <a:t></a:t>
            </a:r>
            <a:r>
              <a:rPr sz="2200" spc="5" dirty="0">
                <a:latin typeface="Symbol" panose="05050102010706020507"/>
                <a:cs typeface="Symbol" panose="05050102010706020507"/>
              </a:rPr>
              <a:t></a:t>
            </a:r>
            <a:r>
              <a:rPr sz="2200" spc="-170" dirty="0">
                <a:latin typeface="Times New Roman" panose="02020603050405020304"/>
                <a:cs typeface="Times New Roman" panose="02020603050405020304"/>
              </a:rPr>
              <a:t> </a:t>
            </a:r>
            <a:r>
              <a:rPr sz="2900" spc="-235" dirty="0">
                <a:latin typeface="Symbol" panose="05050102010706020507"/>
                <a:cs typeface="Symbol" panose="05050102010706020507"/>
              </a:rPr>
              <a:t></a:t>
            </a:r>
            <a:r>
              <a:rPr sz="2900" spc="-340"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j</a:t>
            </a:r>
            <a:r>
              <a:rPr sz="2200" i="1" spc="145" dirty="0">
                <a:latin typeface="Times New Roman" panose="02020603050405020304"/>
                <a:cs typeface="Times New Roman" panose="02020603050405020304"/>
              </a:rPr>
              <a:t>v</a:t>
            </a:r>
            <a:r>
              <a:rPr sz="2900" spc="-300" dirty="0">
                <a:latin typeface="Symbol" panose="05050102010706020507"/>
                <a:cs typeface="Symbol" panose="05050102010706020507"/>
              </a:rPr>
              <a:t></a:t>
            </a:r>
            <a:r>
              <a:rPr sz="1875" spc="30" baseline="51000" dirty="0">
                <a:latin typeface="Times New Roman" panose="02020603050405020304"/>
                <a:cs typeface="Times New Roman" panose="02020603050405020304"/>
              </a:rPr>
              <a:t>2</a:t>
            </a:r>
            <a:r>
              <a:rPr sz="1875" spc="75" baseline="510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310" dirty="0">
                <a:latin typeface="Times New Roman" panose="02020603050405020304"/>
                <a:cs typeface="Times New Roman" panose="02020603050405020304"/>
              </a:rPr>
              <a:t> </a:t>
            </a:r>
            <a:r>
              <a:rPr sz="2900" spc="-345" dirty="0">
                <a:latin typeface="Symbol" panose="05050102010706020507"/>
                <a:cs typeface="Symbol" panose="05050102010706020507"/>
              </a:rPr>
              <a:t></a:t>
            </a:r>
            <a:r>
              <a:rPr sz="2200" i="1" spc="80" dirty="0">
                <a:latin typeface="Times New Roman" panose="02020603050405020304"/>
                <a:cs typeface="Times New Roman" panose="02020603050405020304"/>
              </a:rPr>
              <a:t>u</a:t>
            </a:r>
            <a:r>
              <a:rPr sz="2200" dirty="0">
                <a:latin typeface="Times New Roman" panose="02020603050405020304"/>
                <a:cs typeface="Times New Roman" panose="02020603050405020304"/>
              </a:rPr>
              <a:t>,</a:t>
            </a:r>
            <a:r>
              <a:rPr sz="2200" spc="-300" dirty="0">
                <a:latin typeface="Times New Roman" panose="02020603050405020304"/>
                <a:cs typeface="Times New Roman" panose="02020603050405020304"/>
              </a:rPr>
              <a:t> </a:t>
            </a:r>
            <a:r>
              <a:rPr sz="2200" i="1" spc="130" dirty="0">
                <a:latin typeface="Times New Roman" panose="02020603050405020304"/>
                <a:cs typeface="Times New Roman" panose="02020603050405020304"/>
              </a:rPr>
              <a:t>v</a:t>
            </a:r>
            <a:r>
              <a:rPr sz="2900" spc="-235" dirty="0">
                <a:latin typeface="Symbol" panose="05050102010706020507"/>
                <a:cs typeface="Symbol" panose="05050102010706020507"/>
              </a:rPr>
              <a:t></a:t>
            </a:r>
            <a:endParaRPr sz="2900">
              <a:latin typeface="Symbol" panose="05050102010706020507"/>
              <a:cs typeface="Symbol" panose="05050102010706020507"/>
            </a:endParaRPr>
          </a:p>
          <a:p>
            <a:pPr marL="57150">
              <a:lnSpc>
                <a:spcPct val="100000"/>
              </a:lnSpc>
              <a:spcBef>
                <a:spcPts val="1560"/>
              </a:spcBef>
            </a:pPr>
            <a:r>
              <a:rPr sz="2300" spc="15" dirty="0">
                <a:latin typeface="Symbol" panose="05050102010706020507"/>
                <a:cs typeface="Symbol" panose="05050102010706020507"/>
              </a:rPr>
              <a:t></a:t>
            </a:r>
            <a:r>
              <a:rPr sz="2300" spc="15" dirty="0">
                <a:latin typeface="Times New Roman" panose="02020603050405020304"/>
                <a:cs typeface="Times New Roman" panose="02020603050405020304"/>
              </a:rPr>
              <a:t> </a:t>
            </a:r>
            <a:r>
              <a:rPr sz="2300" spc="75" dirty="0">
                <a:latin typeface="Symbol" panose="05050102010706020507"/>
                <a:cs typeface="Symbol" panose="05050102010706020507"/>
              </a:rPr>
              <a:t></a:t>
            </a:r>
            <a:r>
              <a:rPr sz="3700" spc="-675" dirty="0">
                <a:latin typeface="Symbol" panose="05050102010706020507"/>
                <a:cs typeface="Symbol" panose="05050102010706020507"/>
              </a:rPr>
              <a:t></a:t>
            </a:r>
            <a:r>
              <a:rPr sz="2300" i="1" spc="15" dirty="0">
                <a:latin typeface="Times New Roman" panose="02020603050405020304"/>
                <a:cs typeface="Times New Roman" panose="02020603050405020304"/>
              </a:rPr>
              <a:t>u</a:t>
            </a:r>
            <a:r>
              <a:rPr sz="2300" i="1" spc="-340" dirty="0">
                <a:latin typeface="Times New Roman" panose="02020603050405020304"/>
                <a:cs typeface="Times New Roman" panose="02020603050405020304"/>
              </a:rPr>
              <a:t> </a:t>
            </a:r>
            <a:r>
              <a:rPr sz="2025" spc="7" baseline="43000" dirty="0">
                <a:latin typeface="Times New Roman" panose="02020603050405020304"/>
                <a:cs typeface="Times New Roman" panose="02020603050405020304"/>
              </a:rPr>
              <a:t>2</a:t>
            </a:r>
            <a:r>
              <a:rPr sz="2025" baseline="43000" dirty="0">
                <a:latin typeface="Times New Roman" panose="02020603050405020304"/>
                <a:cs typeface="Times New Roman" panose="02020603050405020304"/>
              </a:rPr>
              <a:t> </a:t>
            </a:r>
            <a:r>
              <a:rPr sz="2025" spc="-30" baseline="43000" dirty="0">
                <a:latin typeface="Times New Roman" panose="02020603050405020304"/>
                <a:cs typeface="Times New Roman" panose="02020603050405020304"/>
              </a:rPr>
              <a:t> </a:t>
            </a:r>
            <a:r>
              <a:rPr sz="2300" spc="15" dirty="0">
                <a:latin typeface="Symbol" panose="05050102010706020507"/>
                <a:cs typeface="Symbol" panose="05050102010706020507"/>
              </a:rPr>
              <a:t></a:t>
            </a:r>
            <a:r>
              <a:rPr sz="2300" spc="-135" dirty="0">
                <a:latin typeface="Times New Roman" panose="02020603050405020304"/>
                <a:cs typeface="Times New Roman" panose="02020603050405020304"/>
              </a:rPr>
              <a:t> </a:t>
            </a:r>
            <a:r>
              <a:rPr sz="2300" i="1" spc="185" dirty="0">
                <a:latin typeface="Times New Roman" panose="02020603050405020304"/>
                <a:cs typeface="Times New Roman" panose="02020603050405020304"/>
              </a:rPr>
              <a:t>v</a:t>
            </a:r>
            <a:r>
              <a:rPr sz="2025" spc="7" baseline="43000" dirty="0">
                <a:latin typeface="Times New Roman" panose="02020603050405020304"/>
                <a:cs typeface="Times New Roman" panose="02020603050405020304"/>
              </a:rPr>
              <a:t>2</a:t>
            </a:r>
            <a:r>
              <a:rPr sz="2025" spc="37" baseline="43000" dirty="0">
                <a:latin typeface="Times New Roman" panose="02020603050405020304"/>
                <a:cs typeface="Times New Roman" panose="02020603050405020304"/>
              </a:rPr>
              <a:t> </a:t>
            </a:r>
            <a:r>
              <a:rPr sz="3700" spc="-600" dirty="0">
                <a:latin typeface="Symbol" panose="05050102010706020507"/>
                <a:cs typeface="Symbol" panose="05050102010706020507"/>
              </a:rPr>
              <a:t></a:t>
            </a:r>
            <a:r>
              <a:rPr sz="2300" i="1" spc="15" dirty="0">
                <a:latin typeface="Times New Roman" panose="02020603050405020304"/>
                <a:cs typeface="Times New Roman" panose="02020603050405020304"/>
              </a:rPr>
              <a:t>F</a:t>
            </a:r>
            <a:r>
              <a:rPr sz="2300" i="1" spc="-285" dirty="0">
                <a:latin typeface="Times New Roman" panose="02020603050405020304"/>
                <a:cs typeface="Times New Roman" panose="02020603050405020304"/>
              </a:rPr>
              <a:t> </a:t>
            </a:r>
            <a:r>
              <a:rPr sz="3050" spc="-350" dirty="0">
                <a:latin typeface="Symbol" panose="05050102010706020507"/>
                <a:cs typeface="Symbol" panose="05050102010706020507"/>
              </a:rPr>
              <a:t></a:t>
            </a:r>
            <a:r>
              <a:rPr sz="2300" i="1" spc="120" dirty="0">
                <a:latin typeface="Times New Roman" panose="02020603050405020304"/>
                <a:cs typeface="Times New Roman" panose="02020603050405020304"/>
              </a:rPr>
              <a:t>u</a:t>
            </a:r>
            <a:r>
              <a:rPr sz="2300" spc="5" dirty="0">
                <a:latin typeface="Times New Roman" panose="02020603050405020304"/>
                <a:cs typeface="Times New Roman" panose="02020603050405020304"/>
              </a:rPr>
              <a:t>,</a:t>
            </a:r>
            <a:r>
              <a:rPr sz="2300" spc="-305" dirty="0">
                <a:latin typeface="Times New Roman" panose="02020603050405020304"/>
                <a:cs typeface="Times New Roman" panose="02020603050405020304"/>
              </a:rPr>
              <a:t> </a:t>
            </a:r>
            <a:r>
              <a:rPr sz="2300" i="1" spc="165" dirty="0">
                <a:latin typeface="Times New Roman" panose="02020603050405020304"/>
                <a:cs typeface="Times New Roman" panose="02020603050405020304"/>
              </a:rPr>
              <a:t>v</a:t>
            </a:r>
            <a:r>
              <a:rPr sz="3050" spc="-235" dirty="0">
                <a:latin typeface="Symbol" panose="05050102010706020507"/>
                <a:cs typeface="Symbol" panose="05050102010706020507"/>
              </a:rPr>
              <a:t></a:t>
            </a:r>
            <a:endParaRPr sz="3050">
              <a:latin typeface="Symbol" panose="05050102010706020507"/>
              <a:cs typeface="Symbol" panose="05050102010706020507"/>
            </a:endParaRPr>
          </a:p>
        </p:txBody>
      </p:sp>
      <p:sp>
        <p:nvSpPr>
          <p:cNvPr id="30" name="object 30"/>
          <p:cNvSpPr txBox="1"/>
          <p:nvPr/>
        </p:nvSpPr>
        <p:spPr>
          <a:xfrm>
            <a:off x="2287651" y="5105666"/>
            <a:ext cx="6019165" cy="951865"/>
          </a:xfrm>
          <a:prstGeom prst="rect">
            <a:avLst/>
          </a:prstGeom>
        </p:spPr>
        <p:txBody>
          <a:bodyPr vert="horz" wrap="square" lIns="0" tIns="0" rIns="0" bIns="0" rtlCol="0">
            <a:spAutoFit/>
          </a:bodyPr>
          <a:lstStyle/>
          <a:p>
            <a:pPr marL="12700">
              <a:lnSpc>
                <a:spcPts val="3115"/>
              </a:lnSpc>
            </a:pPr>
            <a:r>
              <a:rPr sz="2800" dirty="0">
                <a:latin typeface="新宋体" panose="02010609030101010101" charset="-122"/>
                <a:cs typeface="新宋体" panose="02010609030101010101" charset="-122"/>
              </a:rPr>
              <a:t>即</a:t>
            </a:r>
            <a:endParaRPr sz="2800">
              <a:latin typeface="新宋体" panose="02010609030101010101" charset="-122"/>
              <a:cs typeface="新宋体" panose="02010609030101010101" charset="-122"/>
            </a:endParaRPr>
          </a:p>
          <a:p>
            <a:pPr marL="224790">
              <a:lnSpc>
                <a:spcPts val="4375"/>
              </a:lnSpc>
            </a:pPr>
            <a:r>
              <a:rPr sz="2300" spc="-45" dirty="0">
                <a:latin typeface="Symbol" panose="05050102010706020507"/>
                <a:cs typeface="Symbol" panose="05050102010706020507"/>
              </a:rPr>
              <a:t></a:t>
            </a:r>
            <a:r>
              <a:rPr sz="3850" spc="-790" dirty="0">
                <a:latin typeface="Symbol" panose="05050102010706020507"/>
                <a:cs typeface="Symbol" panose="05050102010706020507"/>
              </a:rPr>
              <a:t></a:t>
            </a:r>
            <a:r>
              <a:rPr sz="2300" spc="200" dirty="0">
                <a:latin typeface="Symbol" panose="05050102010706020507"/>
                <a:cs typeface="Symbol" panose="05050102010706020507"/>
              </a:rPr>
              <a:t></a:t>
            </a:r>
            <a:r>
              <a:rPr sz="2025" spc="7" baseline="43000" dirty="0">
                <a:latin typeface="Times New Roman" panose="02020603050405020304"/>
                <a:cs typeface="Times New Roman" panose="02020603050405020304"/>
              </a:rPr>
              <a:t>2</a:t>
            </a:r>
            <a:r>
              <a:rPr sz="2025" baseline="43000" dirty="0">
                <a:latin typeface="Times New Roman" panose="02020603050405020304"/>
                <a:cs typeface="Times New Roman" panose="02020603050405020304"/>
              </a:rPr>
              <a:t> </a:t>
            </a:r>
            <a:r>
              <a:rPr sz="2025" spc="-150" baseline="43000" dirty="0">
                <a:latin typeface="Times New Roman" panose="02020603050405020304"/>
                <a:cs typeface="Times New Roman" panose="02020603050405020304"/>
              </a:rPr>
              <a:t> </a:t>
            </a:r>
            <a:r>
              <a:rPr sz="2300" i="1" spc="5" dirty="0">
                <a:latin typeface="Times New Roman" panose="02020603050405020304"/>
                <a:cs typeface="Times New Roman" panose="02020603050405020304"/>
              </a:rPr>
              <a:t>f </a:t>
            </a:r>
            <a:r>
              <a:rPr sz="3050" spc="-165" dirty="0">
                <a:latin typeface="Symbol" panose="05050102010706020507"/>
                <a:cs typeface="Symbol" panose="05050102010706020507"/>
              </a:rPr>
              <a:t></a:t>
            </a:r>
            <a:r>
              <a:rPr sz="2300" i="1" spc="60" dirty="0">
                <a:latin typeface="Times New Roman" panose="02020603050405020304"/>
                <a:cs typeface="Times New Roman" panose="02020603050405020304"/>
              </a:rPr>
              <a:t>x</a:t>
            </a:r>
            <a:r>
              <a:rPr sz="2300" spc="5" dirty="0">
                <a:latin typeface="Times New Roman" panose="02020603050405020304"/>
                <a:cs typeface="Times New Roman" panose="02020603050405020304"/>
              </a:rPr>
              <a:t>,</a:t>
            </a:r>
            <a:r>
              <a:rPr sz="2300" spc="-45" dirty="0">
                <a:latin typeface="Times New Roman" panose="02020603050405020304"/>
                <a:cs typeface="Times New Roman" panose="02020603050405020304"/>
              </a:rPr>
              <a:t> </a:t>
            </a:r>
            <a:r>
              <a:rPr sz="2300" i="1" spc="10" dirty="0">
                <a:latin typeface="Times New Roman" panose="02020603050405020304"/>
                <a:cs typeface="Times New Roman" panose="02020603050405020304"/>
              </a:rPr>
              <a:t>y</a:t>
            </a:r>
            <a:r>
              <a:rPr sz="2300" i="1" spc="-375" dirty="0">
                <a:latin typeface="Times New Roman" panose="02020603050405020304"/>
                <a:cs typeface="Times New Roman" panose="02020603050405020304"/>
              </a:rPr>
              <a:t> </a:t>
            </a:r>
            <a:r>
              <a:rPr sz="3050" spc="-370" dirty="0">
                <a:latin typeface="Symbol" panose="05050102010706020507"/>
                <a:cs typeface="Symbol" panose="05050102010706020507"/>
              </a:rPr>
              <a:t></a:t>
            </a:r>
            <a:r>
              <a:rPr sz="3850" spc="-295" dirty="0">
                <a:latin typeface="Symbol" panose="05050102010706020507"/>
                <a:cs typeface="Symbol" panose="05050102010706020507"/>
              </a:rPr>
              <a:t></a:t>
            </a:r>
            <a:r>
              <a:rPr sz="2300" spc="15" dirty="0">
                <a:latin typeface="Symbol" panose="05050102010706020507"/>
                <a:cs typeface="Symbol" panose="05050102010706020507"/>
              </a:rPr>
              <a:t></a:t>
            </a:r>
            <a:r>
              <a:rPr sz="2300" spc="10" dirty="0">
                <a:latin typeface="Times New Roman" panose="02020603050405020304"/>
                <a:cs typeface="Times New Roman" panose="02020603050405020304"/>
              </a:rPr>
              <a:t> </a:t>
            </a:r>
            <a:r>
              <a:rPr sz="2300" spc="75" dirty="0">
                <a:latin typeface="Symbol" panose="05050102010706020507"/>
                <a:cs typeface="Symbol" panose="05050102010706020507"/>
              </a:rPr>
              <a:t></a:t>
            </a:r>
            <a:r>
              <a:rPr sz="3700" spc="-665" dirty="0">
                <a:latin typeface="Symbol" panose="05050102010706020507"/>
                <a:cs typeface="Symbol" panose="05050102010706020507"/>
              </a:rPr>
              <a:t></a:t>
            </a:r>
            <a:r>
              <a:rPr sz="2300" i="1" spc="15" dirty="0">
                <a:latin typeface="Times New Roman" panose="02020603050405020304"/>
                <a:cs typeface="Times New Roman" panose="02020603050405020304"/>
              </a:rPr>
              <a:t>u</a:t>
            </a:r>
            <a:r>
              <a:rPr sz="2300" i="1" spc="-345" dirty="0">
                <a:latin typeface="Times New Roman" panose="02020603050405020304"/>
                <a:cs typeface="Times New Roman" panose="02020603050405020304"/>
              </a:rPr>
              <a:t> </a:t>
            </a:r>
            <a:r>
              <a:rPr sz="2025" spc="7" baseline="43000" dirty="0">
                <a:latin typeface="Times New Roman" panose="02020603050405020304"/>
                <a:cs typeface="Times New Roman" panose="02020603050405020304"/>
              </a:rPr>
              <a:t>2</a:t>
            </a:r>
            <a:r>
              <a:rPr sz="2025" baseline="43000" dirty="0">
                <a:latin typeface="Times New Roman" panose="02020603050405020304"/>
                <a:cs typeface="Times New Roman" panose="02020603050405020304"/>
              </a:rPr>
              <a:t> </a:t>
            </a:r>
            <a:r>
              <a:rPr sz="2025" spc="-30" baseline="43000" dirty="0">
                <a:latin typeface="Times New Roman" panose="02020603050405020304"/>
                <a:cs typeface="Times New Roman" panose="02020603050405020304"/>
              </a:rPr>
              <a:t> </a:t>
            </a:r>
            <a:r>
              <a:rPr sz="2300" spc="15" dirty="0">
                <a:latin typeface="Symbol" panose="05050102010706020507"/>
                <a:cs typeface="Symbol" panose="05050102010706020507"/>
              </a:rPr>
              <a:t></a:t>
            </a:r>
            <a:r>
              <a:rPr sz="2300" spc="-135" dirty="0">
                <a:latin typeface="Times New Roman" panose="02020603050405020304"/>
                <a:cs typeface="Times New Roman" panose="02020603050405020304"/>
              </a:rPr>
              <a:t> </a:t>
            </a:r>
            <a:r>
              <a:rPr sz="2300" i="1" spc="185" dirty="0">
                <a:latin typeface="Times New Roman" panose="02020603050405020304"/>
                <a:cs typeface="Times New Roman" panose="02020603050405020304"/>
              </a:rPr>
              <a:t>v</a:t>
            </a:r>
            <a:r>
              <a:rPr sz="2025" spc="7" baseline="43000" dirty="0">
                <a:latin typeface="Times New Roman" panose="02020603050405020304"/>
                <a:cs typeface="Times New Roman" panose="02020603050405020304"/>
              </a:rPr>
              <a:t>2</a:t>
            </a:r>
            <a:r>
              <a:rPr sz="2025" spc="30" baseline="43000" dirty="0">
                <a:latin typeface="Times New Roman" panose="02020603050405020304"/>
                <a:cs typeface="Times New Roman" panose="02020603050405020304"/>
              </a:rPr>
              <a:t> </a:t>
            </a:r>
            <a:r>
              <a:rPr sz="3700" spc="-595" dirty="0">
                <a:latin typeface="Symbol" panose="05050102010706020507"/>
                <a:cs typeface="Symbol" panose="05050102010706020507"/>
              </a:rPr>
              <a:t></a:t>
            </a:r>
            <a:r>
              <a:rPr sz="2300" i="1" spc="15" dirty="0">
                <a:latin typeface="Times New Roman" panose="02020603050405020304"/>
                <a:cs typeface="Times New Roman" panose="02020603050405020304"/>
              </a:rPr>
              <a:t>F</a:t>
            </a:r>
            <a:r>
              <a:rPr sz="2300" i="1" spc="-285" dirty="0">
                <a:latin typeface="Times New Roman" panose="02020603050405020304"/>
                <a:cs typeface="Times New Roman" panose="02020603050405020304"/>
              </a:rPr>
              <a:t> </a:t>
            </a:r>
            <a:r>
              <a:rPr sz="3050" spc="-350" dirty="0">
                <a:latin typeface="Symbol" panose="05050102010706020507"/>
                <a:cs typeface="Symbol" panose="05050102010706020507"/>
              </a:rPr>
              <a:t></a:t>
            </a:r>
            <a:r>
              <a:rPr sz="2300" i="1" spc="120" dirty="0">
                <a:latin typeface="Times New Roman" panose="02020603050405020304"/>
                <a:cs typeface="Times New Roman" panose="02020603050405020304"/>
              </a:rPr>
              <a:t>u</a:t>
            </a:r>
            <a:r>
              <a:rPr sz="2300" spc="5" dirty="0">
                <a:latin typeface="Times New Roman" panose="02020603050405020304"/>
                <a:cs typeface="Times New Roman" panose="02020603050405020304"/>
              </a:rPr>
              <a:t>,</a:t>
            </a:r>
            <a:r>
              <a:rPr sz="2300" spc="-300" dirty="0">
                <a:latin typeface="Times New Roman" panose="02020603050405020304"/>
                <a:cs typeface="Times New Roman" panose="02020603050405020304"/>
              </a:rPr>
              <a:t> </a:t>
            </a:r>
            <a:r>
              <a:rPr sz="2300" i="1" spc="165" dirty="0">
                <a:latin typeface="Times New Roman" panose="02020603050405020304"/>
                <a:cs typeface="Times New Roman" panose="02020603050405020304"/>
              </a:rPr>
              <a:t>v</a:t>
            </a:r>
            <a:r>
              <a:rPr sz="3050" spc="-235" dirty="0">
                <a:latin typeface="Symbol" panose="05050102010706020507"/>
                <a:cs typeface="Symbol" panose="05050102010706020507"/>
              </a:rPr>
              <a:t></a:t>
            </a:r>
            <a:r>
              <a:rPr sz="3050" spc="-405" dirty="0">
                <a:latin typeface="Times New Roman" panose="02020603050405020304"/>
                <a:cs typeface="Times New Roman" panose="02020603050405020304"/>
              </a:rPr>
              <a:t> </a:t>
            </a:r>
            <a:r>
              <a:rPr sz="2300" spc="15" dirty="0">
                <a:latin typeface="Symbol" panose="05050102010706020507"/>
                <a:cs typeface="Symbol" panose="05050102010706020507"/>
              </a:rPr>
              <a:t></a:t>
            </a:r>
            <a:r>
              <a:rPr sz="2300" spc="85" dirty="0">
                <a:latin typeface="Times New Roman" panose="02020603050405020304"/>
                <a:cs typeface="Times New Roman" panose="02020603050405020304"/>
              </a:rPr>
              <a:t> </a:t>
            </a:r>
            <a:r>
              <a:rPr sz="2300" i="1" spc="20" dirty="0">
                <a:latin typeface="Times New Roman" panose="02020603050405020304"/>
                <a:cs typeface="Times New Roman" panose="02020603050405020304"/>
              </a:rPr>
              <a:t>H</a:t>
            </a:r>
            <a:r>
              <a:rPr sz="2300" i="1" spc="-215" dirty="0">
                <a:latin typeface="Times New Roman" panose="02020603050405020304"/>
                <a:cs typeface="Times New Roman" panose="02020603050405020304"/>
              </a:rPr>
              <a:t> </a:t>
            </a:r>
            <a:r>
              <a:rPr sz="3050" spc="-350" dirty="0">
                <a:latin typeface="Symbol" panose="05050102010706020507"/>
                <a:cs typeface="Symbol" panose="05050102010706020507"/>
              </a:rPr>
              <a:t></a:t>
            </a:r>
            <a:r>
              <a:rPr sz="2300" i="1" spc="120" dirty="0">
                <a:latin typeface="Times New Roman" panose="02020603050405020304"/>
                <a:cs typeface="Times New Roman" panose="02020603050405020304"/>
              </a:rPr>
              <a:t>u</a:t>
            </a:r>
            <a:r>
              <a:rPr sz="2300" spc="5" dirty="0">
                <a:latin typeface="Times New Roman" panose="02020603050405020304"/>
                <a:cs typeface="Times New Roman" panose="02020603050405020304"/>
              </a:rPr>
              <a:t>,</a:t>
            </a:r>
            <a:r>
              <a:rPr sz="2300" spc="-300" dirty="0">
                <a:latin typeface="Times New Roman" panose="02020603050405020304"/>
                <a:cs typeface="Times New Roman" panose="02020603050405020304"/>
              </a:rPr>
              <a:t> </a:t>
            </a:r>
            <a:r>
              <a:rPr sz="2300" i="1" spc="165" dirty="0">
                <a:latin typeface="Times New Roman" panose="02020603050405020304"/>
                <a:cs typeface="Times New Roman" panose="02020603050405020304"/>
              </a:rPr>
              <a:t>v</a:t>
            </a:r>
            <a:r>
              <a:rPr sz="3050" spc="-285" dirty="0">
                <a:latin typeface="Symbol" panose="05050102010706020507"/>
                <a:cs typeface="Symbol" panose="05050102010706020507"/>
              </a:rPr>
              <a:t></a:t>
            </a:r>
            <a:r>
              <a:rPr sz="2300" i="1" spc="15" dirty="0">
                <a:latin typeface="Times New Roman" panose="02020603050405020304"/>
                <a:cs typeface="Times New Roman" panose="02020603050405020304"/>
              </a:rPr>
              <a:t>F</a:t>
            </a:r>
            <a:r>
              <a:rPr sz="2300" i="1" spc="-290" dirty="0">
                <a:latin typeface="Times New Roman" panose="02020603050405020304"/>
                <a:cs typeface="Times New Roman" panose="02020603050405020304"/>
              </a:rPr>
              <a:t> </a:t>
            </a:r>
            <a:r>
              <a:rPr sz="3050" spc="-350" dirty="0">
                <a:latin typeface="Symbol" panose="05050102010706020507"/>
                <a:cs typeface="Symbol" panose="05050102010706020507"/>
              </a:rPr>
              <a:t></a:t>
            </a:r>
            <a:r>
              <a:rPr sz="2300" i="1" spc="120" dirty="0">
                <a:latin typeface="Times New Roman" panose="02020603050405020304"/>
                <a:cs typeface="Times New Roman" panose="02020603050405020304"/>
              </a:rPr>
              <a:t>u</a:t>
            </a:r>
            <a:r>
              <a:rPr sz="2300" spc="5" dirty="0">
                <a:latin typeface="Times New Roman" panose="02020603050405020304"/>
                <a:cs typeface="Times New Roman" panose="02020603050405020304"/>
              </a:rPr>
              <a:t>,</a:t>
            </a:r>
            <a:r>
              <a:rPr sz="2300" spc="-300" dirty="0">
                <a:latin typeface="Times New Roman" panose="02020603050405020304"/>
                <a:cs typeface="Times New Roman" panose="02020603050405020304"/>
              </a:rPr>
              <a:t> </a:t>
            </a:r>
            <a:r>
              <a:rPr sz="2300" i="1" spc="165" dirty="0">
                <a:latin typeface="Times New Roman" panose="02020603050405020304"/>
                <a:cs typeface="Times New Roman" panose="02020603050405020304"/>
              </a:rPr>
              <a:t>v</a:t>
            </a:r>
            <a:r>
              <a:rPr sz="3050" spc="-235" dirty="0">
                <a:latin typeface="Symbol" panose="05050102010706020507"/>
                <a:cs typeface="Symbol" panose="05050102010706020507"/>
              </a:rPr>
              <a:t></a:t>
            </a:r>
            <a:endParaRPr sz="3050">
              <a:latin typeface="Symbol" panose="05050102010706020507"/>
              <a:cs typeface="Symbol" panose="05050102010706020507"/>
            </a:endParaRPr>
          </a:p>
        </p:txBody>
      </p:sp>
      <p:sp>
        <p:nvSpPr>
          <p:cNvPr id="31" name="object 31"/>
          <p:cNvSpPr txBox="1"/>
          <p:nvPr/>
        </p:nvSpPr>
        <p:spPr>
          <a:xfrm>
            <a:off x="3877983" y="6221221"/>
            <a:ext cx="2371725" cy="567055"/>
          </a:xfrm>
          <a:prstGeom prst="rect">
            <a:avLst/>
          </a:prstGeom>
        </p:spPr>
        <p:txBody>
          <a:bodyPr vert="horz" wrap="square" lIns="0" tIns="0" rIns="0" bIns="0" rtlCol="0">
            <a:spAutoFit/>
          </a:bodyPr>
          <a:lstStyle/>
          <a:p>
            <a:pPr marL="12700">
              <a:lnSpc>
                <a:spcPct val="100000"/>
              </a:lnSpc>
            </a:pPr>
            <a:r>
              <a:rPr sz="2300" i="1" spc="20" dirty="0">
                <a:latin typeface="Times New Roman" panose="02020603050405020304"/>
                <a:cs typeface="Times New Roman" panose="02020603050405020304"/>
              </a:rPr>
              <a:t>H</a:t>
            </a:r>
            <a:r>
              <a:rPr sz="2300" i="1" spc="-215" dirty="0">
                <a:latin typeface="Times New Roman" panose="02020603050405020304"/>
                <a:cs typeface="Times New Roman" panose="02020603050405020304"/>
              </a:rPr>
              <a:t> </a:t>
            </a:r>
            <a:r>
              <a:rPr sz="3050" spc="-350" dirty="0">
                <a:latin typeface="Symbol" panose="05050102010706020507"/>
                <a:cs typeface="Symbol" panose="05050102010706020507"/>
              </a:rPr>
              <a:t></a:t>
            </a:r>
            <a:r>
              <a:rPr sz="2300" i="1" spc="120" dirty="0">
                <a:latin typeface="Times New Roman" panose="02020603050405020304"/>
                <a:cs typeface="Times New Roman" panose="02020603050405020304"/>
              </a:rPr>
              <a:t>u</a:t>
            </a:r>
            <a:r>
              <a:rPr sz="2300" spc="5" dirty="0">
                <a:latin typeface="Times New Roman" panose="02020603050405020304"/>
                <a:cs typeface="Times New Roman" panose="02020603050405020304"/>
              </a:rPr>
              <a:t>,</a:t>
            </a:r>
            <a:r>
              <a:rPr sz="2300" spc="-300" dirty="0">
                <a:latin typeface="Times New Roman" panose="02020603050405020304"/>
                <a:cs typeface="Times New Roman" panose="02020603050405020304"/>
              </a:rPr>
              <a:t> </a:t>
            </a:r>
            <a:r>
              <a:rPr sz="2300" i="1" spc="165" dirty="0">
                <a:latin typeface="Times New Roman" panose="02020603050405020304"/>
                <a:cs typeface="Times New Roman" panose="02020603050405020304"/>
              </a:rPr>
              <a:t>v</a:t>
            </a:r>
            <a:r>
              <a:rPr sz="3050" spc="-235" dirty="0">
                <a:latin typeface="Symbol" panose="05050102010706020507"/>
                <a:cs typeface="Symbol" panose="05050102010706020507"/>
              </a:rPr>
              <a:t></a:t>
            </a:r>
            <a:r>
              <a:rPr sz="3050" spc="-405" dirty="0">
                <a:latin typeface="Times New Roman" panose="02020603050405020304"/>
                <a:cs typeface="Times New Roman" panose="02020603050405020304"/>
              </a:rPr>
              <a:t> </a:t>
            </a:r>
            <a:r>
              <a:rPr sz="2300" spc="15" dirty="0">
                <a:latin typeface="Symbol" panose="05050102010706020507"/>
                <a:cs typeface="Symbol" panose="05050102010706020507"/>
              </a:rPr>
              <a:t></a:t>
            </a:r>
            <a:r>
              <a:rPr sz="2300" spc="15" dirty="0">
                <a:latin typeface="Times New Roman" panose="02020603050405020304"/>
                <a:cs typeface="Times New Roman" panose="02020603050405020304"/>
              </a:rPr>
              <a:t> </a:t>
            </a:r>
            <a:r>
              <a:rPr sz="2300" spc="75" dirty="0">
                <a:latin typeface="Symbol" panose="05050102010706020507"/>
                <a:cs typeface="Symbol" panose="05050102010706020507"/>
              </a:rPr>
              <a:t></a:t>
            </a:r>
            <a:r>
              <a:rPr sz="3700" spc="-675" dirty="0">
                <a:latin typeface="Symbol" panose="05050102010706020507"/>
                <a:cs typeface="Symbol" panose="05050102010706020507"/>
              </a:rPr>
              <a:t></a:t>
            </a:r>
            <a:r>
              <a:rPr sz="2300" i="1" spc="15" dirty="0">
                <a:latin typeface="Times New Roman" panose="02020603050405020304"/>
                <a:cs typeface="Times New Roman" panose="02020603050405020304"/>
              </a:rPr>
              <a:t>u</a:t>
            </a:r>
            <a:r>
              <a:rPr sz="2300" i="1" spc="-340" dirty="0">
                <a:latin typeface="Times New Roman" panose="02020603050405020304"/>
                <a:cs typeface="Times New Roman" panose="02020603050405020304"/>
              </a:rPr>
              <a:t> </a:t>
            </a:r>
            <a:r>
              <a:rPr sz="2025" spc="7" baseline="43000" dirty="0">
                <a:latin typeface="Times New Roman" panose="02020603050405020304"/>
                <a:cs typeface="Times New Roman" panose="02020603050405020304"/>
              </a:rPr>
              <a:t>2</a:t>
            </a:r>
            <a:r>
              <a:rPr sz="2025" baseline="43000" dirty="0">
                <a:latin typeface="Times New Roman" panose="02020603050405020304"/>
                <a:cs typeface="Times New Roman" panose="02020603050405020304"/>
              </a:rPr>
              <a:t> </a:t>
            </a:r>
            <a:r>
              <a:rPr sz="2025" spc="-30" baseline="43000" dirty="0">
                <a:latin typeface="Times New Roman" panose="02020603050405020304"/>
                <a:cs typeface="Times New Roman" panose="02020603050405020304"/>
              </a:rPr>
              <a:t> </a:t>
            </a:r>
            <a:r>
              <a:rPr sz="2300" spc="15" dirty="0">
                <a:latin typeface="Symbol" panose="05050102010706020507"/>
                <a:cs typeface="Symbol" panose="05050102010706020507"/>
              </a:rPr>
              <a:t></a:t>
            </a:r>
            <a:r>
              <a:rPr sz="2300" spc="-140" dirty="0">
                <a:latin typeface="Times New Roman" panose="02020603050405020304"/>
                <a:cs typeface="Times New Roman" panose="02020603050405020304"/>
              </a:rPr>
              <a:t> </a:t>
            </a:r>
            <a:r>
              <a:rPr sz="2300" i="1" spc="190" dirty="0">
                <a:latin typeface="Times New Roman" panose="02020603050405020304"/>
                <a:cs typeface="Times New Roman" panose="02020603050405020304"/>
              </a:rPr>
              <a:t>v</a:t>
            </a:r>
            <a:r>
              <a:rPr sz="2025" spc="7" baseline="43000" dirty="0">
                <a:latin typeface="Times New Roman" panose="02020603050405020304"/>
                <a:cs typeface="Times New Roman" panose="02020603050405020304"/>
              </a:rPr>
              <a:t>2</a:t>
            </a:r>
            <a:r>
              <a:rPr sz="2025" spc="30" baseline="43000" dirty="0">
                <a:latin typeface="Times New Roman" panose="02020603050405020304"/>
                <a:cs typeface="Times New Roman" panose="02020603050405020304"/>
              </a:rPr>
              <a:t> </a:t>
            </a:r>
            <a:r>
              <a:rPr sz="3700" spc="-450" dirty="0">
                <a:latin typeface="Symbol" panose="05050102010706020507"/>
                <a:cs typeface="Symbol" panose="05050102010706020507"/>
              </a:rPr>
              <a:t></a:t>
            </a:r>
            <a:endParaRPr sz="3700">
              <a:latin typeface="Symbol" panose="05050102010706020507"/>
              <a:cs typeface="Symbol" panose="05050102010706020507"/>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950059"/>
            <a:ext cx="7669530" cy="4838065"/>
          </a:xfrm>
          <a:prstGeom prst="rect">
            <a:avLst/>
          </a:prstGeom>
        </p:spPr>
        <p:txBody>
          <a:bodyPr vert="horz" wrap="square" lIns="0" tIns="0" rIns="0" bIns="0" rtlCol="0">
            <a:spAutoFit/>
          </a:bodyPr>
          <a:lstStyle/>
          <a:p>
            <a:pPr marL="12700" marR="306705">
              <a:lnSpc>
                <a:spcPct val="102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原点从(0,0)移到(M/2,N/2),所以，滤波函数 平移为</a:t>
            </a:r>
            <a:endParaRPr sz="2800">
              <a:latin typeface="新宋体" panose="02010609030101010101" charset="-122"/>
              <a:cs typeface="新宋体" panose="02010609030101010101" charset="-122"/>
            </a:endParaRPr>
          </a:p>
          <a:p>
            <a:pPr marL="1463040">
              <a:lnSpc>
                <a:spcPct val="100000"/>
              </a:lnSpc>
              <a:spcBef>
                <a:spcPts val="360"/>
              </a:spcBef>
            </a:pPr>
            <a:r>
              <a:rPr sz="2200" i="1" spc="5" dirty="0">
                <a:latin typeface="Times New Roman" panose="02020603050405020304"/>
                <a:cs typeface="Times New Roman" panose="02020603050405020304"/>
              </a:rPr>
              <a:t>H</a:t>
            </a:r>
            <a:r>
              <a:rPr sz="2200" i="1" spc="-240" dirty="0">
                <a:latin typeface="Times New Roman" panose="02020603050405020304"/>
                <a:cs typeface="Times New Roman" panose="02020603050405020304"/>
              </a:rPr>
              <a:t> </a:t>
            </a:r>
            <a:r>
              <a:rPr sz="2900" spc="-345" dirty="0">
                <a:latin typeface="Symbol" panose="05050102010706020507"/>
                <a:cs typeface="Symbol" panose="05050102010706020507"/>
              </a:rPr>
              <a:t></a:t>
            </a:r>
            <a:r>
              <a:rPr sz="2200" i="1" spc="80" dirty="0">
                <a:latin typeface="Times New Roman" panose="02020603050405020304"/>
                <a:cs typeface="Times New Roman" panose="02020603050405020304"/>
              </a:rPr>
              <a:t>u</a:t>
            </a:r>
            <a:r>
              <a:rPr sz="2200" dirty="0">
                <a:latin typeface="Times New Roman" panose="02020603050405020304"/>
                <a:cs typeface="Times New Roman" panose="02020603050405020304"/>
              </a:rPr>
              <a:t>,</a:t>
            </a:r>
            <a:r>
              <a:rPr sz="2200" spc="-305" dirty="0">
                <a:latin typeface="Times New Roman" panose="02020603050405020304"/>
                <a:cs typeface="Times New Roman" panose="02020603050405020304"/>
              </a:rPr>
              <a:t> </a:t>
            </a:r>
            <a:r>
              <a:rPr sz="2200" i="1" spc="135" dirty="0">
                <a:latin typeface="Times New Roman" panose="02020603050405020304"/>
                <a:cs typeface="Times New Roman" panose="02020603050405020304"/>
              </a:rPr>
              <a:t>v</a:t>
            </a:r>
            <a:r>
              <a:rPr sz="2900" spc="-235" dirty="0">
                <a:latin typeface="Symbol" panose="05050102010706020507"/>
                <a:cs typeface="Symbol" panose="05050102010706020507"/>
              </a:rPr>
              <a:t></a:t>
            </a:r>
            <a:r>
              <a:rPr sz="2900" spc="-39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25" dirty="0">
                <a:latin typeface="Times New Roman" panose="02020603050405020304"/>
                <a:cs typeface="Times New Roman" panose="02020603050405020304"/>
              </a:rPr>
              <a:t> </a:t>
            </a:r>
            <a:r>
              <a:rPr sz="2200" spc="20" dirty="0">
                <a:latin typeface="Symbol" panose="05050102010706020507"/>
                <a:cs typeface="Symbol" panose="05050102010706020507"/>
              </a:rPr>
              <a:t></a:t>
            </a:r>
            <a:r>
              <a:rPr sz="4000" spc="-880" dirty="0">
                <a:latin typeface="Symbol" panose="05050102010706020507"/>
                <a:cs typeface="Symbol" panose="05050102010706020507"/>
              </a:rPr>
              <a:t></a:t>
            </a:r>
            <a:r>
              <a:rPr sz="2900" spc="-340" dirty="0">
                <a:latin typeface="Symbol" panose="05050102010706020507"/>
                <a:cs typeface="Symbol" panose="05050102010706020507"/>
              </a:rPr>
              <a:t></a:t>
            </a:r>
            <a:r>
              <a:rPr sz="2200" i="1" dirty="0">
                <a:latin typeface="Times New Roman" panose="02020603050405020304"/>
                <a:cs typeface="Times New Roman" panose="02020603050405020304"/>
              </a:rPr>
              <a:t>u</a:t>
            </a:r>
            <a:r>
              <a:rPr sz="2200" i="1" spc="-9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135"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M</a:t>
            </a:r>
            <a:r>
              <a:rPr sz="2200" i="1" spc="150" dirty="0">
                <a:latin typeface="Times New Roman" panose="02020603050405020304"/>
                <a:cs typeface="Times New Roman" panose="02020603050405020304"/>
              </a:rPr>
              <a:t> </a:t>
            </a:r>
            <a:r>
              <a:rPr sz="2200" dirty="0">
                <a:latin typeface="Times New Roman" panose="02020603050405020304"/>
                <a:cs typeface="Times New Roman" panose="02020603050405020304"/>
              </a:rPr>
              <a:t>/</a:t>
            </a:r>
            <a:r>
              <a:rPr sz="2200" spc="-160" dirty="0">
                <a:latin typeface="Times New Roman" panose="02020603050405020304"/>
                <a:cs typeface="Times New Roman" panose="02020603050405020304"/>
              </a:rPr>
              <a:t> </a:t>
            </a:r>
            <a:r>
              <a:rPr sz="2200" spc="75" dirty="0">
                <a:latin typeface="Times New Roman" panose="02020603050405020304"/>
                <a:cs typeface="Times New Roman" panose="02020603050405020304"/>
              </a:rPr>
              <a:t>2</a:t>
            </a:r>
            <a:r>
              <a:rPr sz="2900" spc="-295" dirty="0">
                <a:latin typeface="Symbol" panose="05050102010706020507"/>
                <a:cs typeface="Symbol" panose="05050102010706020507"/>
              </a:rPr>
              <a:t></a:t>
            </a:r>
            <a:r>
              <a:rPr sz="1875" spc="22" baseline="51000" dirty="0">
                <a:latin typeface="Times New Roman" panose="02020603050405020304"/>
                <a:cs typeface="Times New Roman" panose="02020603050405020304"/>
              </a:rPr>
              <a:t>2</a:t>
            </a:r>
            <a:r>
              <a:rPr sz="1875" baseline="51000" dirty="0">
                <a:latin typeface="Times New Roman" panose="02020603050405020304"/>
                <a:cs typeface="Times New Roman" panose="02020603050405020304"/>
              </a:rPr>
              <a:t> </a:t>
            </a:r>
            <a:r>
              <a:rPr sz="1875" spc="-44" baseline="5100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170" dirty="0">
                <a:latin typeface="Times New Roman" panose="02020603050405020304"/>
                <a:cs typeface="Times New Roman" panose="02020603050405020304"/>
              </a:rPr>
              <a:t> </a:t>
            </a:r>
            <a:r>
              <a:rPr sz="2900" spc="-300" dirty="0">
                <a:latin typeface="Symbol" panose="05050102010706020507"/>
                <a:cs typeface="Symbol" panose="05050102010706020507"/>
              </a:rPr>
              <a:t></a:t>
            </a:r>
            <a:r>
              <a:rPr sz="2200" i="1" dirty="0">
                <a:latin typeface="Times New Roman" panose="02020603050405020304"/>
                <a:cs typeface="Times New Roman" panose="02020603050405020304"/>
              </a:rPr>
              <a:t>v</a:t>
            </a:r>
            <a:r>
              <a:rPr sz="2200" i="1" spc="-14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6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N</a:t>
            </a:r>
            <a:r>
              <a:rPr sz="2200" i="1" spc="25" dirty="0">
                <a:latin typeface="Times New Roman" panose="02020603050405020304"/>
                <a:cs typeface="Times New Roman" panose="02020603050405020304"/>
              </a:rPr>
              <a:t> </a:t>
            </a:r>
            <a:r>
              <a:rPr sz="2200" dirty="0">
                <a:latin typeface="Times New Roman" panose="02020603050405020304"/>
                <a:cs typeface="Times New Roman" panose="02020603050405020304"/>
              </a:rPr>
              <a:t>/</a:t>
            </a:r>
            <a:r>
              <a:rPr sz="2200" spc="-155" dirty="0">
                <a:latin typeface="Times New Roman" panose="02020603050405020304"/>
                <a:cs typeface="Times New Roman" panose="02020603050405020304"/>
              </a:rPr>
              <a:t> </a:t>
            </a:r>
            <a:r>
              <a:rPr sz="2200" spc="75" dirty="0">
                <a:latin typeface="Times New Roman" panose="02020603050405020304"/>
                <a:cs typeface="Times New Roman" panose="02020603050405020304"/>
              </a:rPr>
              <a:t>2</a:t>
            </a:r>
            <a:r>
              <a:rPr sz="2900" spc="-300" dirty="0">
                <a:latin typeface="Symbol" panose="05050102010706020507"/>
                <a:cs typeface="Symbol" panose="05050102010706020507"/>
              </a:rPr>
              <a:t></a:t>
            </a:r>
            <a:r>
              <a:rPr sz="1875" spc="22" baseline="51000" dirty="0">
                <a:latin typeface="Times New Roman" panose="02020603050405020304"/>
                <a:cs typeface="Times New Roman" panose="02020603050405020304"/>
              </a:rPr>
              <a:t>2</a:t>
            </a:r>
            <a:r>
              <a:rPr sz="1875" spc="-37" baseline="51000" dirty="0">
                <a:latin typeface="Times New Roman" panose="02020603050405020304"/>
                <a:cs typeface="Times New Roman" panose="02020603050405020304"/>
              </a:rPr>
              <a:t> </a:t>
            </a:r>
            <a:r>
              <a:rPr sz="4000" spc="-605" dirty="0">
                <a:latin typeface="Symbol" panose="05050102010706020507"/>
                <a:cs typeface="Symbol" panose="05050102010706020507"/>
              </a:rPr>
              <a:t></a:t>
            </a:r>
            <a:endParaRPr sz="4000">
              <a:latin typeface="Symbol" panose="05050102010706020507"/>
              <a:cs typeface="Symbol" panose="05050102010706020507"/>
            </a:endParaRPr>
          </a:p>
          <a:p>
            <a:pPr marL="12700" marR="361950" indent="532765">
              <a:lnSpc>
                <a:spcPct val="100000"/>
              </a:lnSpc>
              <a:spcBef>
                <a:spcPts val="1580"/>
              </a:spcBef>
            </a:pPr>
            <a:r>
              <a:rPr sz="2800" spc="-5" dirty="0">
                <a:latin typeface="新宋体" panose="02010609030101010101" charset="-122"/>
                <a:cs typeface="新宋体" panose="02010609030101010101" charset="-122"/>
              </a:rPr>
              <a:t>空间域拉普拉斯算子过滤后的图像可由计算 H(u,v)F(u,v)的反傅里叶变换得到</a:t>
            </a:r>
            <a:endParaRPr sz="2800">
              <a:latin typeface="新宋体" panose="02010609030101010101" charset="-122"/>
              <a:cs typeface="新宋体" panose="02010609030101010101" charset="-122"/>
            </a:endParaRPr>
          </a:p>
          <a:p>
            <a:pPr marR="264160" algn="ctr">
              <a:lnSpc>
                <a:spcPct val="100000"/>
              </a:lnSpc>
              <a:spcBef>
                <a:spcPts val="490"/>
              </a:spcBef>
            </a:pPr>
            <a:r>
              <a:rPr sz="2200" spc="150" dirty="0">
                <a:latin typeface="Symbol" panose="05050102010706020507"/>
                <a:cs typeface="Symbol" panose="05050102010706020507"/>
              </a:rPr>
              <a:t></a:t>
            </a:r>
            <a:r>
              <a:rPr sz="1875" spc="22" baseline="44000" dirty="0">
                <a:latin typeface="Times New Roman" panose="02020603050405020304"/>
                <a:cs typeface="Times New Roman" panose="02020603050405020304"/>
              </a:rPr>
              <a:t>2</a:t>
            </a:r>
            <a:r>
              <a:rPr sz="1875" baseline="44000" dirty="0">
                <a:latin typeface="Times New Roman" panose="02020603050405020304"/>
                <a:cs typeface="Times New Roman" panose="02020603050405020304"/>
              </a:rPr>
              <a:t> </a:t>
            </a:r>
            <a:r>
              <a:rPr sz="1875" spc="-142" baseline="44000"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f</a:t>
            </a:r>
            <a:r>
              <a:rPr sz="2200" i="1" spc="-25" dirty="0">
                <a:latin typeface="Times New Roman" panose="02020603050405020304"/>
                <a:cs typeface="Times New Roman" panose="02020603050405020304"/>
              </a:rPr>
              <a:t> </a:t>
            </a:r>
            <a:r>
              <a:rPr sz="2900" spc="-165" dirty="0">
                <a:latin typeface="Symbol" panose="05050102010706020507"/>
                <a:cs typeface="Symbol" panose="05050102010706020507"/>
              </a:rPr>
              <a:t></a:t>
            </a:r>
            <a:r>
              <a:rPr sz="2200" i="1" spc="25" dirty="0">
                <a:latin typeface="Times New Roman" panose="02020603050405020304"/>
                <a:cs typeface="Times New Roman" panose="02020603050405020304"/>
              </a:rPr>
              <a:t>x</a:t>
            </a:r>
            <a:r>
              <a:rPr sz="2200" dirty="0">
                <a:latin typeface="Times New Roman" panose="02020603050405020304"/>
                <a:cs typeface="Times New Roman" panose="02020603050405020304"/>
              </a:rPr>
              <a:t>,</a:t>
            </a:r>
            <a:r>
              <a:rPr sz="2200" spc="-60" dirty="0">
                <a:latin typeface="Times New Roman" panose="02020603050405020304"/>
                <a:cs typeface="Times New Roman" panose="02020603050405020304"/>
              </a:rPr>
              <a:t> </a:t>
            </a:r>
            <a:r>
              <a:rPr sz="2200" i="1" spc="170" dirty="0">
                <a:latin typeface="Times New Roman" panose="02020603050405020304"/>
                <a:cs typeface="Times New Roman" panose="02020603050405020304"/>
              </a:rPr>
              <a:t>y</a:t>
            </a:r>
            <a:r>
              <a:rPr sz="2900" spc="-235" dirty="0">
                <a:latin typeface="Symbol" panose="05050102010706020507"/>
                <a:cs typeface="Symbol" panose="05050102010706020507"/>
              </a:rPr>
              <a:t></a:t>
            </a:r>
            <a:r>
              <a:rPr sz="2900" spc="-39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25" dirty="0">
                <a:latin typeface="Times New Roman" panose="02020603050405020304"/>
                <a:cs typeface="Times New Roman" panose="02020603050405020304"/>
              </a:rPr>
              <a:t> </a:t>
            </a:r>
            <a:r>
              <a:rPr sz="2200" spc="35" dirty="0">
                <a:latin typeface="Symbol" panose="05050102010706020507"/>
                <a:cs typeface="Symbol" panose="05050102010706020507"/>
              </a:rPr>
              <a:t></a:t>
            </a:r>
            <a:r>
              <a:rPr sz="1875" spc="-75" baseline="44000" dirty="0">
                <a:latin typeface="Symbol" panose="05050102010706020507"/>
                <a:cs typeface="Symbol" panose="05050102010706020507"/>
              </a:rPr>
              <a:t></a:t>
            </a:r>
            <a:r>
              <a:rPr sz="1875" spc="22" baseline="44000" dirty="0">
                <a:latin typeface="Times New Roman" panose="02020603050405020304"/>
                <a:cs typeface="Times New Roman" panose="02020603050405020304"/>
              </a:rPr>
              <a:t>1</a:t>
            </a:r>
            <a:r>
              <a:rPr sz="1875" spc="-307" baseline="44000" dirty="0">
                <a:latin typeface="Times New Roman" panose="02020603050405020304"/>
                <a:cs typeface="Times New Roman" panose="02020603050405020304"/>
              </a:rPr>
              <a:t> </a:t>
            </a:r>
            <a:r>
              <a:rPr sz="3900" spc="-1245" dirty="0">
                <a:latin typeface="Symbol" panose="05050102010706020507"/>
                <a:cs typeface="Symbol" panose="05050102010706020507"/>
              </a:rPr>
              <a:t></a:t>
            </a:r>
            <a:r>
              <a:rPr sz="2200" spc="5" dirty="0">
                <a:latin typeface="Symbol" panose="05050102010706020507"/>
                <a:cs typeface="Symbol" panose="05050102010706020507"/>
              </a:rPr>
              <a:t></a:t>
            </a:r>
            <a:r>
              <a:rPr sz="2200" spc="-215" dirty="0">
                <a:latin typeface="Times New Roman" panose="02020603050405020304"/>
                <a:cs typeface="Times New Roman" panose="02020603050405020304"/>
              </a:rPr>
              <a:t> </a:t>
            </a:r>
            <a:r>
              <a:rPr sz="4000" spc="-880" dirty="0">
                <a:latin typeface="Symbol" panose="05050102010706020507"/>
                <a:cs typeface="Symbol" panose="05050102010706020507"/>
              </a:rPr>
              <a:t></a:t>
            </a:r>
            <a:r>
              <a:rPr sz="2900" spc="-345" dirty="0">
                <a:latin typeface="Symbol" panose="05050102010706020507"/>
                <a:cs typeface="Symbol" panose="05050102010706020507"/>
              </a:rPr>
              <a:t></a:t>
            </a:r>
            <a:r>
              <a:rPr sz="2200" i="1" dirty="0">
                <a:latin typeface="Times New Roman" panose="02020603050405020304"/>
                <a:cs typeface="Times New Roman" panose="02020603050405020304"/>
              </a:rPr>
              <a:t>u</a:t>
            </a:r>
            <a:r>
              <a:rPr sz="2200" i="1" spc="-9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125"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M</a:t>
            </a:r>
            <a:r>
              <a:rPr sz="2200" i="1" spc="150" dirty="0">
                <a:latin typeface="Times New Roman" panose="02020603050405020304"/>
                <a:cs typeface="Times New Roman" panose="02020603050405020304"/>
              </a:rPr>
              <a:t> </a:t>
            </a:r>
            <a:r>
              <a:rPr sz="2200" dirty="0">
                <a:latin typeface="Times New Roman" panose="02020603050405020304"/>
                <a:cs typeface="Times New Roman" panose="02020603050405020304"/>
              </a:rPr>
              <a:t>/</a:t>
            </a:r>
            <a:r>
              <a:rPr sz="2200" spc="-160" dirty="0">
                <a:latin typeface="Times New Roman" panose="02020603050405020304"/>
                <a:cs typeface="Times New Roman" panose="02020603050405020304"/>
              </a:rPr>
              <a:t> </a:t>
            </a:r>
            <a:r>
              <a:rPr sz="2200" spc="75" dirty="0">
                <a:latin typeface="Times New Roman" panose="02020603050405020304"/>
                <a:cs typeface="Times New Roman" panose="02020603050405020304"/>
              </a:rPr>
              <a:t>2</a:t>
            </a:r>
            <a:r>
              <a:rPr sz="2900" spc="-300" dirty="0">
                <a:latin typeface="Symbol" panose="05050102010706020507"/>
                <a:cs typeface="Symbol" panose="05050102010706020507"/>
              </a:rPr>
              <a:t></a:t>
            </a:r>
            <a:r>
              <a:rPr sz="1875" spc="22" baseline="51000" dirty="0">
                <a:latin typeface="Times New Roman" panose="02020603050405020304"/>
                <a:cs typeface="Times New Roman" panose="02020603050405020304"/>
              </a:rPr>
              <a:t>2</a:t>
            </a:r>
            <a:r>
              <a:rPr sz="1875" baseline="51000" dirty="0">
                <a:latin typeface="Times New Roman" panose="02020603050405020304"/>
                <a:cs typeface="Times New Roman" panose="02020603050405020304"/>
              </a:rPr>
              <a:t> </a:t>
            </a:r>
            <a:r>
              <a:rPr sz="1875" spc="-37" baseline="5100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170" dirty="0">
                <a:latin typeface="Times New Roman" panose="02020603050405020304"/>
                <a:cs typeface="Times New Roman" panose="02020603050405020304"/>
              </a:rPr>
              <a:t> </a:t>
            </a:r>
            <a:r>
              <a:rPr sz="2900" spc="-310" dirty="0">
                <a:latin typeface="Symbol" panose="05050102010706020507"/>
                <a:cs typeface="Symbol" panose="05050102010706020507"/>
              </a:rPr>
              <a:t></a:t>
            </a:r>
            <a:r>
              <a:rPr sz="2200" i="1" dirty="0">
                <a:latin typeface="Times New Roman" panose="02020603050405020304"/>
                <a:cs typeface="Times New Roman" panose="02020603050405020304"/>
              </a:rPr>
              <a:t>v</a:t>
            </a:r>
            <a:r>
              <a:rPr sz="2200" i="1" spc="-135"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6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N</a:t>
            </a:r>
            <a:r>
              <a:rPr sz="2200" i="1" spc="25" dirty="0">
                <a:latin typeface="Times New Roman" panose="02020603050405020304"/>
                <a:cs typeface="Times New Roman" panose="02020603050405020304"/>
              </a:rPr>
              <a:t> </a:t>
            </a:r>
            <a:r>
              <a:rPr sz="2200" dirty="0">
                <a:latin typeface="Times New Roman" panose="02020603050405020304"/>
                <a:cs typeface="Times New Roman" panose="02020603050405020304"/>
              </a:rPr>
              <a:t>/</a:t>
            </a:r>
            <a:r>
              <a:rPr sz="2200" spc="-160" dirty="0">
                <a:latin typeface="Times New Roman" panose="02020603050405020304"/>
                <a:cs typeface="Times New Roman" panose="02020603050405020304"/>
              </a:rPr>
              <a:t> </a:t>
            </a:r>
            <a:r>
              <a:rPr sz="2200" spc="80" dirty="0">
                <a:latin typeface="Times New Roman" panose="02020603050405020304"/>
                <a:cs typeface="Times New Roman" panose="02020603050405020304"/>
              </a:rPr>
              <a:t>2</a:t>
            </a:r>
            <a:r>
              <a:rPr sz="2900" spc="-300" dirty="0">
                <a:latin typeface="Symbol" panose="05050102010706020507"/>
                <a:cs typeface="Symbol" panose="05050102010706020507"/>
              </a:rPr>
              <a:t></a:t>
            </a:r>
            <a:r>
              <a:rPr sz="1875" spc="22" baseline="51000" dirty="0">
                <a:latin typeface="Times New Roman" panose="02020603050405020304"/>
                <a:cs typeface="Times New Roman" panose="02020603050405020304"/>
              </a:rPr>
              <a:t>2</a:t>
            </a:r>
            <a:r>
              <a:rPr sz="1875" spc="-37" baseline="51000" dirty="0">
                <a:latin typeface="Times New Roman" panose="02020603050405020304"/>
                <a:cs typeface="Times New Roman" panose="02020603050405020304"/>
              </a:rPr>
              <a:t> </a:t>
            </a:r>
            <a:r>
              <a:rPr sz="4000" spc="-830" dirty="0">
                <a:latin typeface="Symbol" panose="05050102010706020507"/>
                <a:cs typeface="Symbol" panose="05050102010706020507"/>
              </a:rPr>
              <a:t></a:t>
            </a:r>
            <a:r>
              <a:rPr sz="2200" i="1" spc="5" dirty="0">
                <a:latin typeface="Times New Roman" panose="02020603050405020304"/>
                <a:cs typeface="Times New Roman" panose="02020603050405020304"/>
              </a:rPr>
              <a:t>F</a:t>
            </a:r>
            <a:r>
              <a:rPr sz="2200" i="1" spc="-305" dirty="0">
                <a:latin typeface="Times New Roman" panose="02020603050405020304"/>
                <a:cs typeface="Times New Roman" panose="02020603050405020304"/>
              </a:rPr>
              <a:t> </a:t>
            </a:r>
            <a:r>
              <a:rPr sz="2900" spc="-345" dirty="0">
                <a:latin typeface="Symbol" panose="05050102010706020507"/>
                <a:cs typeface="Symbol" panose="05050102010706020507"/>
              </a:rPr>
              <a:t></a:t>
            </a:r>
            <a:r>
              <a:rPr sz="2200" i="1" spc="75" dirty="0">
                <a:latin typeface="Times New Roman" panose="02020603050405020304"/>
                <a:cs typeface="Times New Roman" panose="02020603050405020304"/>
              </a:rPr>
              <a:t>u</a:t>
            </a:r>
            <a:r>
              <a:rPr sz="2200" dirty="0">
                <a:latin typeface="Times New Roman" panose="02020603050405020304"/>
                <a:cs typeface="Times New Roman" panose="02020603050405020304"/>
              </a:rPr>
              <a:t>,</a:t>
            </a:r>
            <a:r>
              <a:rPr sz="2200" spc="-300" dirty="0">
                <a:latin typeface="Times New Roman" panose="02020603050405020304"/>
                <a:cs typeface="Times New Roman" panose="02020603050405020304"/>
              </a:rPr>
              <a:t> </a:t>
            </a:r>
            <a:r>
              <a:rPr sz="2200" i="1" spc="125" dirty="0">
                <a:latin typeface="Times New Roman" panose="02020603050405020304"/>
                <a:cs typeface="Times New Roman" panose="02020603050405020304"/>
              </a:rPr>
              <a:t>v</a:t>
            </a:r>
            <a:r>
              <a:rPr sz="2900" spc="-459" dirty="0">
                <a:latin typeface="Symbol" panose="05050102010706020507"/>
                <a:cs typeface="Symbol" panose="05050102010706020507"/>
              </a:rPr>
              <a:t></a:t>
            </a:r>
            <a:r>
              <a:rPr sz="3900" spc="-819" dirty="0">
                <a:latin typeface="Symbol" panose="05050102010706020507"/>
                <a:cs typeface="Symbol" panose="05050102010706020507"/>
              </a:rPr>
              <a:t></a:t>
            </a:r>
            <a:endParaRPr sz="3900">
              <a:latin typeface="Symbol" panose="05050102010706020507"/>
              <a:cs typeface="Symbol" panose="05050102010706020507"/>
            </a:endParaRPr>
          </a:p>
          <a:p>
            <a:pPr marL="12700" marR="5080" indent="532765">
              <a:lnSpc>
                <a:spcPct val="100000"/>
              </a:lnSpc>
              <a:spcBef>
                <a:spcPts val="1445"/>
              </a:spcBef>
            </a:pPr>
            <a:r>
              <a:rPr sz="2800" spc="-5" dirty="0">
                <a:latin typeface="新宋体" panose="02010609030101010101" charset="-122"/>
                <a:cs typeface="新宋体" panose="02010609030101010101" charset="-122"/>
              </a:rPr>
              <a:t>傅里叶变换对表示空间域拉普拉斯算子和频率 域的双向关系</a:t>
            </a:r>
            <a:endParaRPr sz="2800">
              <a:latin typeface="新宋体" panose="02010609030101010101" charset="-122"/>
              <a:cs typeface="新宋体" panose="02010609030101010101" charset="-122"/>
            </a:endParaRPr>
          </a:p>
          <a:p>
            <a:pPr marR="273685" algn="ctr">
              <a:lnSpc>
                <a:spcPts val="4310"/>
              </a:lnSpc>
            </a:pPr>
            <a:r>
              <a:rPr sz="2200" spc="150" dirty="0">
                <a:latin typeface="Symbol" panose="05050102010706020507"/>
                <a:cs typeface="Symbol" panose="05050102010706020507"/>
              </a:rPr>
              <a:t></a:t>
            </a:r>
            <a:r>
              <a:rPr sz="1875" spc="22" baseline="44000" dirty="0">
                <a:latin typeface="Times New Roman" panose="02020603050405020304"/>
                <a:cs typeface="Times New Roman" panose="02020603050405020304"/>
              </a:rPr>
              <a:t>2</a:t>
            </a:r>
            <a:r>
              <a:rPr sz="1875" baseline="44000" dirty="0">
                <a:latin typeface="Times New Roman" panose="02020603050405020304"/>
                <a:cs typeface="Times New Roman" panose="02020603050405020304"/>
              </a:rPr>
              <a:t> </a:t>
            </a:r>
            <a:r>
              <a:rPr sz="1875" spc="-142" baseline="44000" dirty="0">
                <a:latin typeface="Times New Roman" panose="02020603050405020304"/>
                <a:cs typeface="Times New Roman" panose="02020603050405020304"/>
              </a:rPr>
              <a:t> </a:t>
            </a:r>
            <a:r>
              <a:rPr sz="2200" i="1" dirty="0">
                <a:latin typeface="Times New Roman" panose="02020603050405020304"/>
                <a:cs typeface="Times New Roman" panose="02020603050405020304"/>
              </a:rPr>
              <a:t>f</a:t>
            </a:r>
            <a:r>
              <a:rPr sz="2200" i="1" spc="-25" dirty="0">
                <a:latin typeface="Times New Roman" panose="02020603050405020304"/>
                <a:cs typeface="Times New Roman" panose="02020603050405020304"/>
              </a:rPr>
              <a:t> </a:t>
            </a:r>
            <a:r>
              <a:rPr sz="2900" spc="-165" dirty="0">
                <a:latin typeface="Symbol" panose="05050102010706020507"/>
                <a:cs typeface="Symbol" panose="05050102010706020507"/>
              </a:rPr>
              <a:t></a:t>
            </a:r>
            <a:r>
              <a:rPr sz="2200" i="1" spc="25" dirty="0">
                <a:latin typeface="Times New Roman" panose="02020603050405020304"/>
                <a:cs typeface="Times New Roman" panose="02020603050405020304"/>
              </a:rPr>
              <a:t>x</a:t>
            </a:r>
            <a:r>
              <a:rPr sz="2200" dirty="0">
                <a:latin typeface="Times New Roman" panose="02020603050405020304"/>
                <a:cs typeface="Times New Roman" panose="02020603050405020304"/>
              </a:rPr>
              <a:t>,</a:t>
            </a:r>
            <a:r>
              <a:rPr sz="2200" spc="-60" dirty="0">
                <a:latin typeface="Times New Roman" panose="02020603050405020304"/>
                <a:cs typeface="Times New Roman" panose="02020603050405020304"/>
              </a:rPr>
              <a:t> </a:t>
            </a:r>
            <a:r>
              <a:rPr sz="2200" i="1" spc="170" dirty="0">
                <a:latin typeface="Times New Roman" panose="02020603050405020304"/>
                <a:cs typeface="Times New Roman" panose="02020603050405020304"/>
              </a:rPr>
              <a:t>y</a:t>
            </a:r>
            <a:r>
              <a:rPr sz="2900" spc="95" dirty="0">
                <a:latin typeface="Symbol" panose="05050102010706020507"/>
                <a:cs typeface="Symbol" panose="05050102010706020507"/>
              </a:rPr>
              <a:t></a:t>
            </a:r>
            <a:r>
              <a:rPr sz="2200" spc="5" dirty="0">
                <a:latin typeface="Symbol" panose="05050102010706020507"/>
                <a:cs typeface="Symbol" panose="05050102010706020507"/>
              </a:rPr>
              <a:t></a:t>
            </a:r>
            <a:r>
              <a:rPr sz="2200" spc="35" dirty="0">
                <a:latin typeface="Times New Roman" panose="02020603050405020304"/>
                <a:cs typeface="Times New Roman" panose="02020603050405020304"/>
              </a:rPr>
              <a:t> </a:t>
            </a:r>
            <a:r>
              <a:rPr sz="2200" spc="20" dirty="0">
                <a:latin typeface="Symbol" panose="05050102010706020507"/>
                <a:cs typeface="Symbol" panose="05050102010706020507"/>
              </a:rPr>
              <a:t></a:t>
            </a:r>
            <a:r>
              <a:rPr sz="4000" spc="-880" dirty="0">
                <a:latin typeface="Symbol" panose="05050102010706020507"/>
                <a:cs typeface="Symbol" panose="05050102010706020507"/>
              </a:rPr>
              <a:t></a:t>
            </a:r>
            <a:r>
              <a:rPr sz="2900" spc="-340" dirty="0">
                <a:latin typeface="Symbol" panose="05050102010706020507"/>
                <a:cs typeface="Symbol" panose="05050102010706020507"/>
              </a:rPr>
              <a:t></a:t>
            </a:r>
            <a:r>
              <a:rPr sz="2200" i="1" dirty="0">
                <a:latin typeface="Times New Roman" panose="02020603050405020304"/>
                <a:cs typeface="Times New Roman" panose="02020603050405020304"/>
              </a:rPr>
              <a:t>u</a:t>
            </a:r>
            <a:r>
              <a:rPr sz="2200" i="1" spc="-9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135"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M</a:t>
            </a:r>
            <a:r>
              <a:rPr sz="2200" i="1" spc="150" dirty="0">
                <a:latin typeface="Times New Roman" panose="02020603050405020304"/>
                <a:cs typeface="Times New Roman" panose="02020603050405020304"/>
              </a:rPr>
              <a:t> </a:t>
            </a:r>
            <a:r>
              <a:rPr sz="2200" dirty="0">
                <a:latin typeface="Times New Roman" panose="02020603050405020304"/>
                <a:cs typeface="Times New Roman" panose="02020603050405020304"/>
              </a:rPr>
              <a:t>/</a:t>
            </a:r>
            <a:r>
              <a:rPr sz="2200" spc="-160" dirty="0">
                <a:latin typeface="Times New Roman" panose="02020603050405020304"/>
                <a:cs typeface="Times New Roman" panose="02020603050405020304"/>
              </a:rPr>
              <a:t> </a:t>
            </a:r>
            <a:r>
              <a:rPr sz="2200" spc="75" dirty="0">
                <a:latin typeface="Times New Roman" panose="02020603050405020304"/>
                <a:cs typeface="Times New Roman" panose="02020603050405020304"/>
              </a:rPr>
              <a:t>2</a:t>
            </a:r>
            <a:r>
              <a:rPr sz="2900" spc="-300" dirty="0">
                <a:latin typeface="Symbol" panose="05050102010706020507"/>
                <a:cs typeface="Symbol" panose="05050102010706020507"/>
              </a:rPr>
              <a:t></a:t>
            </a:r>
            <a:r>
              <a:rPr sz="1875" spc="22" baseline="51000" dirty="0">
                <a:latin typeface="Times New Roman" panose="02020603050405020304"/>
                <a:cs typeface="Times New Roman" panose="02020603050405020304"/>
              </a:rPr>
              <a:t>2</a:t>
            </a:r>
            <a:r>
              <a:rPr sz="1875" baseline="51000" dirty="0">
                <a:latin typeface="Times New Roman" panose="02020603050405020304"/>
                <a:cs typeface="Times New Roman" panose="02020603050405020304"/>
              </a:rPr>
              <a:t> </a:t>
            </a:r>
            <a:r>
              <a:rPr sz="1875" spc="-37" baseline="5100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170" dirty="0">
                <a:latin typeface="Times New Roman" panose="02020603050405020304"/>
                <a:cs typeface="Times New Roman" panose="02020603050405020304"/>
              </a:rPr>
              <a:t> </a:t>
            </a:r>
            <a:r>
              <a:rPr sz="2900" spc="-310" dirty="0">
                <a:latin typeface="Symbol" panose="05050102010706020507"/>
                <a:cs typeface="Symbol" panose="05050102010706020507"/>
              </a:rPr>
              <a:t></a:t>
            </a:r>
            <a:r>
              <a:rPr sz="2200" i="1" dirty="0">
                <a:latin typeface="Times New Roman" panose="02020603050405020304"/>
                <a:cs typeface="Times New Roman" panose="02020603050405020304"/>
              </a:rPr>
              <a:t>v</a:t>
            </a:r>
            <a:r>
              <a:rPr sz="2200" i="1" spc="-140"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55"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N</a:t>
            </a:r>
            <a:r>
              <a:rPr sz="2200" i="1" spc="25" dirty="0">
                <a:latin typeface="Times New Roman" panose="02020603050405020304"/>
                <a:cs typeface="Times New Roman" panose="02020603050405020304"/>
              </a:rPr>
              <a:t> </a:t>
            </a:r>
            <a:r>
              <a:rPr sz="2200" dirty="0">
                <a:latin typeface="Times New Roman" panose="02020603050405020304"/>
                <a:cs typeface="Times New Roman" panose="02020603050405020304"/>
              </a:rPr>
              <a:t>/</a:t>
            </a:r>
            <a:r>
              <a:rPr sz="2200" spc="-160" dirty="0">
                <a:latin typeface="Times New Roman" panose="02020603050405020304"/>
                <a:cs typeface="Times New Roman" panose="02020603050405020304"/>
              </a:rPr>
              <a:t> </a:t>
            </a:r>
            <a:r>
              <a:rPr sz="2200" spc="75" dirty="0">
                <a:latin typeface="Times New Roman" panose="02020603050405020304"/>
                <a:cs typeface="Times New Roman" panose="02020603050405020304"/>
              </a:rPr>
              <a:t>2</a:t>
            </a:r>
            <a:r>
              <a:rPr sz="2900" spc="-295" dirty="0">
                <a:latin typeface="Symbol" panose="05050102010706020507"/>
                <a:cs typeface="Symbol" panose="05050102010706020507"/>
              </a:rPr>
              <a:t></a:t>
            </a:r>
            <a:r>
              <a:rPr sz="1875" spc="22" baseline="51000" dirty="0">
                <a:latin typeface="Times New Roman" panose="02020603050405020304"/>
                <a:cs typeface="Times New Roman" panose="02020603050405020304"/>
              </a:rPr>
              <a:t>2</a:t>
            </a:r>
            <a:r>
              <a:rPr sz="1875" spc="-44" baseline="51000" dirty="0">
                <a:latin typeface="Times New Roman" panose="02020603050405020304"/>
                <a:cs typeface="Times New Roman" panose="02020603050405020304"/>
              </a:rPr>
              <a:t> </a:t>
            </a:r>
            <a:r>
              <a:rPr sz="4000" spc="-830" dirty="0">
                <a:latin typeface="Symbol" panose="05050102010706020507"/>
                <a:cs typeface="Symbol" panose="05050102010706020507"/>
              </a:rPr>
              <a:t></a:t>
            </a:r>
            <a:r>
              <a:rPr sz="2200" i="1" spc="5" dirty="0">
                <a:latin typeface="Times New Roman" panose="02020603050405020304"/>
                <a:cs typeface="Times New Roman" panose="02020603050405020304"/>
              </a:rPr>
              <a:t>F</a:t>
            </a:r>
            <a:r>
              <a:rPr sz="2200" i="1" spc="-305" dirty="0">
                <a:latin typeface="Times New Roman" panose="02020603050405020304"/>
                <a:cs typeface="Times New Roman" panose="02020603050405020304"/>
              </a:rPr>
              <a:t> </a:t>
            </a:r>
            <a:r>
              <a:rPr sz="2900" spc="-340" dirty="0">
                <a:latin typeface="Symbol" panose="05050102010706020507"/>
                <a:cs typeface="Symbol" panose="05050102010706020507"/>
              </a:rPr>
              <a:t></a:t>
            </a:r>
            <a:r>
              <a:rPr sz="2200" i="1" spc="75" dirty="0">
                <a:latin typeface="Times New Roman" panose="02020603050405020304"/>
                <a:cs typeface="Times New Roman" panose="02020603050405020304"/>
              </a:rPr>
              <a:t>u</a:t>
            </a:r>
            <a:r>
              <a:rPr sz="2200" dirty="0">
                <a:latin typeface="Times New Roman" panose="02020603050405020304"/>
                <a:cs typeface="Times New Roman" panose="02020603050405020304"/>
              </a:rPr>
              <a:t>,</a:t>
            </a:r>
            <a:r>
              <a:rPr sz="2200" spc="-305" dirty="0">
                <a:latin typeface="Times New Roman" panose="02020603050405020304"/>
                <a:cs typeface="Times New Roman" panose="02020603050405020304"/>
              </a:rPr>
              <a:t> </a:t>
            </a:r>
            <a:r>
              <a:rPr sz="2200" i="1" spc="135" dirty="0">
                <a:latin typeface="Times New Roman" panose="02020603050405020304"/>
                <a:cs typeface="Times New Roman" panose="02020603050405020304"/>
              </a:rPr>
              <a:t>v</a:t>
            </a:r>
            <a:r>
              <a:rPr sz="2900" spc="-235" dirty="0">
                <a:latin typeface="Symbol" panose="05050102010706020507"/>
                <a:cs typeface="Symbol" panose="05050102010706020507"/>
              </a:rPr>
              <a:t></a:t>
            </a:r>
            <a:endParaRPr sz="2900">
              <a:latin typeface="Symbol" panose="05050102010706020507"/>
              <a:cs typeface="Symbol" panose="0505010201070602050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5523" y="2193798"/>
            <a:ext cx="2523744" cy="17145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689239" y="4376928"/>
            <a:ext cx="2514600" cy="170154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251827" y="4376166"/>
            <a:ext cx="2514600" cy="1711451"/>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432439" y="4376928"/>
            <a:ext cx="2590800" cy="1738122"/>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4418203" y="2850641"/>
            <a:ext cx="1092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265x180</a:t>
            </a:r>
            <a:endParaRPr sz="2400">
              <a:latin typeface="Times New Roman" panose="02020603050405020304"/>
              <a:cs typeface="Times New Roman" panose="02020603050405020304"/>
            </a:endParaRPr>
          </a:p>
        </p:txBody>
      </p:sp>
      <p:sp>
        <p:nvSpPr>
          <p:cNvPr id="9" name="object 9"/>
          <p:cNvSpPr txBox="1"/>
          <p:nvPr/>
        </p:nvSpPr>
        <p:spPr>
          <a:xfrm>
            <a:off x="2454529" y="6163817"/>
            <a:ext cx="939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133x90</a:t>
            </a:r>
            <a:endParaRPr sz="2400">
              <a:latin typeface="Times New Roman" panose="02020603050405020304"/>
              <a:cs typeface="Times New Roman" panose="02020603050405020304"/>
            </a:endParaRPr>
          </a:p>
        </p:txBody>
      </p:sp>
      <p:sp>
        <p:nvSpPr>
          <p:cNvPr id="10" name="object 10"/>
          <p:cNvSpPr txBox="1"/>
          <p:nvPr/>
        </p:nvSpPr>
        <p:spPr>
          <a:xfrm>
            <a:off x="5273928" y="6163817"/>
            <a:ext cx="7874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66x45</a:t>
            </a:r>
            <a:endParaRPr sz="2400">
              <a:latin typeface="Times New Roman" panose="02020603050405020304"/>
              <a:cs typeface="Times New Roman" panose="02020603050405020304"/>
            </a:endParaRPr>
          </a:p>
        </p:txBody>
      </p:sp>
      <p:sp>
        <p:nvSpPr>
          <p:cNvPr id="11" name="object 11"/>
          <p:cNvSpPr txBox="1"/>
          <p:nvPr/>
        </p:nvSpPr>
        <p:spPr>
          <a:xfrm>
            <a:off x="8093329" y="6163817"/>
            <a:ext cx="7874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33x22</a:t>
            </a:r>
            <a:endParaRPr sz="2400">
              <a:latin typeface="Times New Roman" panose="02020603050405020304"/>
              <a:cs typeface="Times New Roman" panose="02020603050405020304"/>
            </a:endParaRPr>
          </a:p>
        </p:txBody>
      </p:sp>
      <p:sp>
        <p:nvSpPr>
          <p:cNvPr id="12" name="object 12"/>
          <p:cNvSpPr txBox="1">
            <a:spLocks noGrp="1"/>
          </p:cNvSpPr>
          <p:nvPr>
            <p:ph type="title"/>
          </p:nvPr>
        </p:nvSpPr>
        <p:spPr>
          <a:prstGeom prst="rect">
            <a:avLst/>
          </a:prstGeom>
        </p:spPr>
        <p:txBody>
          <a:bodyPr vert="horz" wrap="square" lIns="0" tIns="369478" rIns="0" bIns="0" rtlCol="0">
            <a:spAutoFit/>
          </a:bodyPr>
          <a:lstStyle/>
          <a:p>
            <a:pPr marL="83185">
              <a:lnSpc>
                <a:spcPts val="3750"/>
              </a:lnSpc>
            </a:pPr>
            <a:r>
              <a:rPr spc="-15" dirty="0">
                <a:latin typeface="新宋体" panose="02010609030101010101" charset="-122"/>
                <a:cs typeface="新宋体" panose="02010609030101010101" charset="-122"/>
              </a:rPr>
              <a:t>图像的采样与数字图像的质量</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p:nvPr/>
        </p:nvSpPr>
        <p:spPr>
          <a:xfrm>
            <a:off x="2955683" y="1906523"/>
            <a:ext cx="4892802" cy="496747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095626" y="1813814"/>
            <a:ext cx="266763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图a:频率域拉普拉斯的三维图</a:t>
            </a:r>
            <a:endParaRPr sz="1600">
              <a:latin typeface="新宋体" panose="02010609030101010101" charset="-122"/>
              <a:cs typeface="新宋体" panose="02010609030101010101" charset="-122"/>
            </a:endParaRPr>
          </a:p>
        </p:txBody>
      </p:sp>
      <p:sp>
        <p:nvSpPr>
          <p:cNvPr id="8" name="object 8"/>
          <p:cNvSpPr txBox="1"/>
          <p:nvPr/>
        </p:nvSpPr>
        <p:spPr>
          <a:xfrm>
            <a:off x="5570359" y="1598167"/>
            <a:ext cx="175323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图b:图a的图像表示</a:t>
            </a:r>
            <a:endParaRPr sz="1600">
              <a:latin typeface="新宋体" panose="02010609030101010101" charset="-122"/>
              <a:cs typeface="新宋体" panose="02010609030101010101" charset="-122"/>
            </a:endParaRPr>
          </a:p>
        </p:txBody>
      </p:sp>
      <p:sp>
        <p:nvSpPr>
          <p:cNvPr id="9" name="object 9"/>
          <p:cNvSpPr txBox="1"/>
          <p:nvPr/>
        </p:nvSpPr>
        <p:spPr>
          <a:xfrm>
            <a:off x="1681111" y="3469640"/>
            <a:ext cx="297243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图c:从图b的傅里叶反变换得到的</a:t>
            </a:r>
            <a:endParaRPr sz="1600">
              <a:latin typeface="新宋体" panose="02010609030101010101" charset="-122"/>
              <a:cs typeface="新宋体" panose="02010609030101010101" charset="-122"/>
            </a:endParaRPr>
          </a:p>
        </p:txBody>
      </p:sp>
      <p:sp>
        <p:nvSpPr>
          <p:cNvPr id="10" name="object 10"/>
          <p:cNvSpPr txBox="1"/>
          <p:nvPr/>
        </p:nvSpPr>
        <p:spPr>
          <a:xfrm>
            <a:off x="1681111" y="3836923"/>
            <a:ext cx="144843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空间域拉普拉斯</a:t>
            </a:r>
            <a:endParaRPr sz="1600">
              <a:latin typeface="新宋体" panose="02010609030101010101" charset="-122"/>
              <a:cs typeface="新宋体" panose="02010609030101010101" charset="-122"/>
            </a:endParaRPr>
          </a:p>
        </p:txBody>
      </p:sp>
      <p:sp>
        <p:nvSpPr>
          <p:cNvPr id="11" name="object 11"/>
          <p:cNvSpPr txBox="1"/>
          <p:nvPr/>
        </p:nvSpPr>
        <p:spPr>
          <a:xfrm>
            <a:off x="5142115" y="3901694"/>
            <a:ext cx="1854835"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图d</a:t>
            </a:r>
            <a:r>
              <a:rPr sz="1600" b="1" spc="-5" dirty="0">
                <a:solidFill>
                  <a:srgbClr val="EE2B0A"/>
                </a:solidFill>
                <a:latin typeface="新宋体" panose="02010609030101010101" charset="-122"/>
                <a:cs typeface="新宋体" panose="02010609030101010101" charset="-122"/>
              </a:rPr>
              <a:t>:</a:t>
            </a:r>
            <a:r>
              <a:rPr sz="1600" b="1" spc="-10" dirty="0">
                <a:solidFill>
                  <a:srgbClr val="EE2B0A"/>
                </a:solidFill>
                <a:latin typeface="新宋体" panose="02010609030101010101" charset="-122"/>
                <a:cs typeface="新宋体" panose="02010609030101010101" charset="-122"/>
              </a:rPr>
              <a:t> 图c的放大图像</a:t>
            </a:r>
            <a:endParaRPr sz="1600">
              <a:latin typeface="新宋体" panose="02010609030101010101" charset="-122"/>
              <a:cs typeface="新宋体" panose="02010609030101010101" charset="-122"/>
            </a:endParaRPr>
          </a:p>
        </p:txBody>
      </p:sp>
      <p:sp>
        <p:nvSpPr>
          <p:cNvPr id="12" name="object 12"/>
          <p:cNvSpPr txBox="1"/>
          <p:nvPr/>
        </p:nvSpPr>
        <p:spPr>
          <a:xfrm>
            <a:off x="5501004" y="6135116"/>
            <a:ext cx="2565400" cy="245110"/>
          </a:xfrm>
          <a:prstGeom prst="rect">
            <a:avLst/>
          </a:prstGeom>
        </p:spPr>
        <p:txBody>
          <a:bodyPr vert="horz" wrap="square" lIns="0" tIns="0" rIns="0" bIns="0" rtlCol="0">
            <a:spAutoFit/>
          </a:bodyPr>
          <a:lstStyle/>
          <a:p>
            <a:pPr marL="12700">
              <a:lnSpc>
                <a:spcPct val="100000"/>
              </a:lnSpc>
            </a:pPr>
            <a:r>
              <a:rPr sz="1600" b="1" spc="-15" dirty="0">
                <a:solidFill>
                  <a:srgbClr val="EE2B0A"/>
                </a:solidFill>
                <a:latin typeface="新宋体" panose="02010609030101010101" charset="-122"/>
                <a:cs typeface="新宋体" panose="02010609030101010101" charset="-122"/>
              </a:rPr>
              <a:t>图f</a:t>
            </a:r>
            <a:r>
              <a:rPr sz="1600" b="1" spc="-5" dirty="0">
                <a:solidFill>
                  <a:srgbClr val="EE2B0A"/>
                </a:solidFill>
                <a:latin typeface="新宋体" panose="02010609030101010101" charset="-122"/>
                <a:cs typeface="新宋体" panose="02010609030101010101" charset="-122"/>
              </a:rPr>
              <a:t>:</a:t>
            </a:r>
            <a:r>
              <a:rPr sz="1600" b="1" spc="-10" dirty="0">
                <a:solidFill>
                  <a:srgbClr val="EE2B0A"/>
                </a:solidFill>
                <a:latin typeface="新宋体" panose="02010609030101010101" charset="-122"/>
                <a:cs typeface="新宋体" panose="02010609030101010101" charset="-122"/>
              </a:rPr>
              <a:t> 空间域的拉普拉斯模板</a:t>
            </a:r>
            <a:endParaRPr sz="1600">
              <a:latin typeface="新宋体" panose="02010609030101010101" charset="-122"/>
              <a:cs typeface="新宋体" panose="02010609030101010101" charset="-122"/>
            </a:endParaRPr>
          </a:p>
        </p:txBody>
      </p:sp>
      <p:sp>
        <p:nvSpPr>
          <p:cNvPr id="13" name="object 13"/>
          <p:cNvSpPr txBox="1"/>
          <p:nvPr/>
        </p:nvSpPr>
        <p:spPr>
          <a:xfrm>
            <a:off x="7226172" y="4955557"/>
            <a:ext cx="1854200" cy="734060"/>
          </a:xfrm>
          <a:prstGeom prst="rect">
            <a:avLst/>
          </a:prstGeom>
        </p:spPr>
        <p:txBody>
          <a:bodyPr vert="horz" wrap="square" lIns="0" tIns="0" rIns="0" bIns="0" rtlCol="0">
            <a:spAutoFit/>
          </a:bodyPr>
          <a:lstStyle/>
          <a:p>
            <a:pPr marL="520700" marR="5080" indent="-508635">
              <a:lnSpc>
                <a:spcPct val="150000"/>
              </a:lnSpc>
            </a:pPr>
            <a:r>
              <a:rPr sz="1600" b="1" spc="-15" dirty="0">
                <a:solidFill>
                  <a:srgbClr val="EE2B0A"/>
                </a:solidFill>
                <a:latin typeface="新宋体" panose="02010609030101010101" charset="-122"/>
                <a:cs typeface="新宋体" panose="02010609030101010101" charset="-122"/>
              </a:rPr>
              <a:t>图e</a:t>
            </a:r>
            <a:r>
              <a:rPr sz="1600" b="1" spc="-5" dirty="0">
                <a:solidFill>
                  <a:srgbClr val="EE2B0A"/>
                </a:solidFill>
                <a:latin typeface="新宋体" panose="02010609030101010101" charset="-122"/>
                <a:cs typeface="新宋体" panose="02010609030101010101" charset="-122"/>
              </a:rPr>
              <a:t>:</a:t>
            </a:r>
            <a:r>
              <a:rPr sz="1600" b="1" spc="-10" dirty="0">
                <a:solidFill>
                  <a:srgbClr val="EE2B0A"/>
                </a:solidFill>
                <a:latin typeface="新宋体" panose="02010609030101010101" charset="-122"/>
                <a:cs typeface="新宋体" panose="02010609030101010101" charset="-122"/>
              </a:rPr>
              <a:t> 通过图d中心的 灰度剖面图</a:t>
            </a:r>
            <a:endParaRPr sz="1600">
              <a:latin typeface="新宋体" panose="02010609030101010101" charset="-122"/>
              <a:cs typeface="新宋体" panose="02010609030101010101" charset="-122"/>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2048764"/>
            <a:ext cx="7341870" cy="2310130"/>
          </a:xfrm>
          <a:prstGeom prst="rect">
            <a:avLst/>
          </a:prstGeom>
        </p:spPr>
        <p:txBody>
          <a:bodyPr vert="horz" wrap="square" lIns="0" tIns="0" rIns="0" bIns="0" rtlCol="0">
            <a:spAutoFit/>
          </a:bodyPr>
          <a:lstStyle/>
          <a:p>
            <a:pPr marL="12700" marR="5080"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从原始图像中减去拉普拉斯算子部分， 形成g(x,y)的增强图像</a:t>
            </a:r>
            <a:endParaRPr sz="3200">
              <a:latin typeface="新宋体" panose="02010609030101010101" charset="-122"/>
              <a:cs typeface="新宋体" panose="02010609030101010101" charset="-122"/>
            </a:endParaRPr>
          </a:p>
          <a:p>
            <a:pPr>
              <a:lnSpc>
                <a:spcPct val="100000"/>
              </a:lnSpc>
              <a:spcBef>
                <a:spcPts val="50"/>
              </a:spcBef>
            </a:pPr>
            <a:endParaRPr sz="4450">
              <a:latin typeface="Times New Roman" panose="02020603050405020304"/>
              <a:cs typeface="Times New Roman" panose="02020603050405020304"/>
            </a:endParaRPr>
          </a:p>
          <a:p>
            <a:pPr marL="1363980">
              <a:lnSpc>
                <a:spcPts val="5335"/>
              </a:lnSpc>
            </a:pPr>
            <a:r>
              <a:rPr sz="3400" i="1" spc="20" dirty="0">
                <a:latin typeface="Times New Roman" panose="02020603050405020304"/>
                <a:cs typeface="Times New Roman" panose="02020603050405020304"/>
              </a:rPr>
              <a:t>g</a:t>
            </a:r>
            <a:r>
              <a:rPr sz="4450" spc="-409" dirty="0">
                <a:latin typeface="Symbol" panose="05050102010706020507"/>
                <a:cs typeface="Symbol" panose="05050102010706020507"/>
              </a:rPr>
              <a:t></a:t>
            </a:r>
            <a:r>
              <a:rPr sz="3400" i="1" spc="-150" dirty="0">
                <a:latin typeface="Times New Roman" panose="02020603050405020304"/>
                <a:cs typeface="Times New Roman" panose="02020603050405020304"/>
              </a:rPr>
              <a:t>x</a:t>
            </a:r>
            <a:r>
              <a:rPr sz="3400" dirty="0">
                <a:latin typeface="Times New Roman" panose="02020603050405020304"/>
                <a:cs typeface="Times New Roman" panose="02020603050405020304"/>
              </a:rPr>
              <a:t>,</a:t>
            </a:r>
            <a:r>
              <a:rPr sz="3400" spc="-300" dirty="0">
                <a:latin typeface="Times New Roman" panose="02020603050405020304"/>
                <a:cs typeface="Times New Roman" panose="02020603050405020304"/>
              </a:rPr>
              <a:t> </a:t>
            </a:r>
            <a:r>
              <a:rPr sz="3400" i="1" spc="30" dirty="0">
                <a:latin typeface="Times New Roman" panose="02020603050405020304"/>
                <a:cs typeface="Times New Roman" panose="02020603050405020304"/>
              </a:rPr>
              <a:t>y</a:t>
            </a:r>
            <a:r>
              <a:rPr sz="4450" spc="-50" dirty="0">
                <a:latin typeface="Symbol" panose="05050102010706020507"/>
                <a:cs typeface="Symbol" panose="05050102010706020507"/>
              </a:rPr>
              <a:t></a:t>
            </a:r>
            <a:r>
              <a:rPr sz="3400" dirty="0">
                <a:latin typeface="Symbol" panose="05050102010706020507"/>
                <a:cs typeface="Symbol" panose="05050102010706020507"/>
              </a:rPr>
              <a:t></a:t>
            </a:r>
            <a:r>
              <a:rPr sz="3400" spc="185" dirty="0">
                <a:latin typeface="Times New Roman" panose="02020603050405020304"/>
                <a:cs typeface="Times New Roman" panose="02020603050405020304"/>
              </a:rPr>
              <a:t> </a:t>
            </a:r>
            <a:r>
              <a:rPr sz="3400" i="1" dirty="0">
                <a:latin typeface="Times New Roman" panose="02020603050405020304"/>
                <a:cs typeface="Times New Roman" panose="02020603050405020304"/>
              </a:rPr>
              <a:t>f</a:t>
            </a:r>
            <a:r>
              <a:rPr sz="3400" i="1" spc="-260" dirty="0">
                <a:latin typeface="Times New Roman" panose="02020603050405020304"/>
                <a:cs typeface="Times New Roman" panose="02020603050405020304"/>
              </a:rPr>
              <a:t> </a:t>
            </a:r>
            <a:r>
              <a:rPr sz="4450" spc="-409" dirty="0">
                <a:latin typeface="Symbol" panose="05050102010706020507"/>
                <a:cs typeface="Symbol" panose="05050102010706020507"/>
              </a:rPr>
              <a:t></a:t>
            </a:r>
            <a:r>
              <a:rPr sz="3400" i="1" spc="-155" dirty="0">
                <a:latin typeface="Times New Roman" panose="02020603050405020304"/>
                <a:cs typeface="Times New Roman" panose="02020603050405020304"/>
              </a:rPr>
              <a:t>x</a:t>
            </a:r>
            <a:r>
              <a:rPr sz="3400" dirty="0">
                <a:latin typeface="Times New Roman" panose="02020603050405020304"/>
                <a:cs typeface="Times New Roman" panose="02020603050405020304"/>
              </a:rPr>
              <a:t>,</a:t>
            </a:r>
            <a:r>
              <a:rPr sz="3400" spc="-300" dirty="0">
                <a:latin typeface="Times New Roman" panose="02020603050405020304"/>
                <a:cs typeface="Times New Roman" panose="02020603050405020304"/>
              </a:rPr>
              <a:t> </a:t>
            </a:r>
            <a:r>
              <a:rPr sz="3400" i="1" spc="35" dirty="0">
                <a:latin typeface="Times New Roman" panose="02020603050405020304"/>
                <a:cs typeface="Times New Roman" panose="02020603050405020304"/>
              </a:rPr>
              <a:t>y</a:t>
            </a:r>
            <a:r>
              <a:rPr sz="4450" spc="-235" dirty="0">
                <a:latin typeface="Symbol" panose="05050102010706020507"/>
                <a:cs typeface="Symbol" panose="05050102010706020507"/>
              </a:rPr>
              <a:t></a:t>
            </a:r>
            <a:r>
              <a:rPr sz="3400" spc="190" dirty="0">
                <a:latin typeface="Symbol" panose="05050102010706020507"/>
                <a:cs typeface="Symbol" panose="05050102010706020507"/>
              </a:rPr>
              <a:t></a:t>
            </a:r>
            <a:r>
              <a:rPr sz="3400" spc="-110" dirty="0">
                <a:latin typeface="Symbol" panose="05050102010706020507"/>
                <a:cs typeface="Symbol" panose="05050102010706020507"/>
              </a:rPr>
              <a:t></a:t>
            </a:r>
            <a:r>
              <a:rPr sz="2925" spc="22" baseline="43000" dirty="0">
                <a:latin typeface="Times New Roman" panose="02020603050405020304"/>
                <a:cs typeface="Times New Roman" panose="02020603050405020304"/>
              </a:rPr>
              <a:t>2</a:t>
            </a:r>
            <a:r>
              <a:rPr sz="2925" spc="150" baseline="43000" dirty="0">
                <a:latin typeface="Times New Roman" panose="02020603050405020304"/>
                <a:cs typeface="Times New Roman" panose="02020603050405020304"/>
              </a:rPr>
              <a:t> </a:t>
            </a:r>
            <a:r>
              <a:rPr sz="3400" i="1" dirty="0">
                <a:latin typeface="Times New Roman" panose="02020603050405020304"/>
                <a:cs typeface="Times New Roman" panose="02020603050405020304"/>
              </a:rPr>
              <a:t>f</a:t>
            </a:r>
            <a:r>
              <a:rPr sz="3400" i="1" spc="-260" dirty="0">
                <a:latin typeface="Times New Roman" panose="02020603050405020304"/>
                <a:cs typeface="Times New Roman" panose="02020603050405020304"/>
              </a:rPr>
              <a:t> </a:t>
            </a:r>
            <a:r>
              <a:rPr sz="4450" spc="-409" dirty="0">
                <a:latin typeface="Symbol" panose="05050102010706020507"/>
                <a:cs typeface="Symbol" panose="05050102010706020507"/>
              </a:rPr>
              <a:t></a:t>
            </a:r>
            <a:r>
              <a:rPr sz="3400" i="1" spc="-155" dirty="0">
                <a:latin typeface="Times New Roman" panose="02020603050405020304"/>
                <a:cs typeface="Times New Roman" panose="02020603050405020304"/>
              </a:rPr>
              <a:t>x</a:t>
            </a:r>
            <a:r>
              <a:rPr sz="3400" dirty="0">
                <a:latin typeface="Times New Roman" panose="02020603050405020304"/>
                <a:cs typeface="Times New Roman" panose="02020603050405020304"/>
              </a:rPr>
              <a:t>,</a:t>
            </a:r>
            <a:r>
              <a:rPr sz="3400" spc="-300" dirty="0">
                <a:latin typeface="Times New Roman" panose="02020603050405020304"/>
                <a:cs typeface="Times New Roman" panose="02020603050405020304"/>
              </a:rPr>
              <a:t> </a:t>
            </a:r>
            <a:r>
              <a:rPr sz="3400" i="1" spc="35" dirty="0">
                <a:latin typeface="Times New Roman" panose="02020603050405020304"/>
                <a:cs typeface="Times New Roman" panose="02020603050405020304"/>
              </a:rPr>
              <a:t>y</a:t>
            </a:r>
            <a:r>
              <a:rPr sz="4450" spc="-500" dirty="0">
                <a:latin typeface="Symbol" panose="05050102010706020507"/>
                <a:cs typeface="Symbol" panose="05050102010706020507"/>
              </a:rPr>
              <a:t></a:t>
            </a:r>
            <a:endParaRPr sz="4450">
              <a:latin typeface="Symbol" panose="05050102010706020507"/>
              <a:cs typeface="Symbol" panose="05050102010706020507"/>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拉普拉斯举例说明</a:t>
            </a:r>
          </a:p>
        </p:txBody>
      </p:sp>
      <p:sp>
        <p:nvSpPr>
          <p:cNvPr id="6" name="object 6"/>
          <p:cNvSpPr/>
          <p:nvPr/>
        </p:nvSpPr>
        <p:spPr>
          <a:xfrm>
            <a:off x="2231783" y="2028444"/>
            <a:ext cx="5346953" cy="491794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634117" y="1756664"/>
            <a:ext cx="1244600" cy="24384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月球北极图像</a:t>
            </a:r>
            <a:endParaRPr sz="1600">
              <a:latin typeface="新宋体" panose="02010609030101010101" charset="-122"/>
              <a:cs typeface="新宋体" panose="02010609030101010101" charset="-122"/>
            </a:endParaRPr>
          </a:p>
        </p:txBody>
      </p:sp>
      <p:sp>
        <p:nvSpPr>
          <p:cNvPr id="8" name="object 8"/>
          <p:cNvSpPr txBox="1"/>
          <p:nvPr/>
        </p:nvSpPr>
        <p:spPr>
          <a:xfrm>
            <a:off x="5515495" y="1765046"/>
            <a:ext cx="2058035" cy="245110"/>
          </a:xfrm>
          <a:prstGeom prst="rect">
            <a:avLst/>
          </a:prstGeom>
        </p:spPr>
        <p:txBody>
          <a:bodyPr vert="horz" wrap="square" lIns="0" tIns="0" rIns="0" bIns="0" rtlCol="0">
            <a:spAutoFit/>
          </a:bodyPr>
          <a:lstStyle/>
          <a:p>
            <a:pPr marL="12700">
              <a:lnSpc>
                <a:spcPct val="100000"/>
              </a:lnSpc>
            </a:pPr>
            <a:r>
              <a:rPr sz="1600" b="1" spc="-10" dirty="0">
                <a:solidFill>
                  <a:srgbClr val="EE2B0A"/>
                </a:solidFill>
                <a:latin typeface="新宋体" panose="02010609030101010101" charset="-122"/>
                <a:cs typeface="新宋体" panose="02010609030101010101" charset="-122"/>
              </a:rPr>
              <a:t>拉普拉斯滤波后的图像</a:t>
            </a:r>
            <a:endParaRPr sz="1600">
              <a:latin typeface="新宋体" panose="02010609030101010101" charset="-122"/>
              <a:cs typeface="新宋体" panose="02010609030101010101" charset="-122"/>
            </a:endParaRPr>
          </a:p>
        </p:txBody>
      </p:sp>
      <p:sp>
        <p:nvSpPr>
          <p:cNvPr id="9" name="object 9"/>
          <p:cNvSpPr txBox="1"/>
          <p:nvPr/>
        </p:nvSpPr>
        <p:spPr>
          <a:xfrm>
            <a:off x="1825891" y="5315996"/>
            <a:ext cx="1448435" cy="1100455"/>
          </a:xfrm>
          <a:prstGeom prst="rect">
            <a:avLst/>
          </a:prstGeom>
        </p:spPr>
        <p:txBody>
          <a:bodyPr vert="horz" wrap="square" lIns="0" tIns="0" rIns="0" bIns="0" rtlCol="0">
            <a:spAutoFit/>
          </a:bodyPr>
          <a:lstStyle/>
          <a:p>
            <a:pPr marL="12700" marR="5080">
              <a:lnSpc>
                <a:spcPct val="150000"/>
              </a:lnSpc>
            </a:pPr>
            <a:r>
              <a:rPr sz="1600" b="1" spc="-10" dirty="0">
                <a:solidFill>
                  <a:srgbClr val="EE2B0A"/>
                </a:solidFill>
                <a:latin typeface="新宋体" panose="02010609030101010101" charset="-122"/>
                <a:cs typeface="新宋体" panose="02010609030101010101" charset="-122"/>
              </a:rPr>
              <a:t>标定后的图像： 因为具有正值 </a:t>
            </a:r>
            <a:r>
              <a:rPr sz="1600" b="1" spc="-5" dirty="0">
                <a:solidFill>
                  <a:srgbClr val="EE2B0A"/>
                </a:solidFill>
                <a:latin typeface="新宋体" panose="02010609030101010101" charset="-122"/>
                <a:cs typeface="新宋体" panose="02010609030101010101" charset="-122"/>
              </a:rPr>
              <a:t>和负值</a:t>
            </a:r>
            <a:endParaRPr sz="1600">
              <a:latin typeface="新宋体" panose="02010609030101010101" charset="-122"/>
              <a:cs typeface="新宋体" panose="02010609030101010101" charset="-122"/>
            </a:endParaRPr>
          </a:p>
        </p:txBody>
      </p:sp>
      <p:sp>
        <p:nvSpPr>
          <p:cNvPr id="10" name="object 10"/>
          <p:cNvSpPr txBox="1"/>
          <p:nvPr/>
        </p:nvSpPr>
        <p:spPr>
          <a:xfrm>
            <a:off x="7658252" y="5315996"/>
            <a:ext cx="1854200" cy="734060"/>
          </a:xfrm>
          <a:prstGeom prst="rect">
            <a:avLst/>
          </a:prstGeom>
        </p:spPr>
        <p:txBody>
          <a:bodyPr vert="horz" wrap="square" lIns="0" tIns="0" rIns="0" bIns="0" rtlCol="0">
            <a:spAutoFit/>
          </a:bodyPr>
          <a:lstStyle/>
          <a:p>
            <a:pPr marL="12700" marR="5080">
              <a:lnSpc>
                <a:spcPct val="150000"/>
              </a:lnSpc>
            </a:pPr>
            <a:r>
              <a:rPr sz="1600" b="1" spc="-10" dirty="0">
                <a:solidFill>
                  <a:srgbClr val="EE2B0A"/>
                </a:solidFill>
                <a:latin typeface="新宋体" panose="02010609030101010101" charset="-122"/>
                <a:cs typeface="新宋体" panose="02010609030101010101" charset="-122"/>
              </a:rPr>
              <a:t>增强的图像 原图＋拉普拉斯图像</a:t>
            </a:r>
            <a:endParaRPr sz="1600">
              <a:latin typeface="新宋体" panose="02010609030101010101" charset="-122"/>
              <a:cs typeface="新宋体" panose="02010609030101010101" charset="-122"/>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196"/>
            <a:ext cx="7404100" cy="551053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频率域图像增强</a:t>
            </a:r>
            <a:endParaRPr sz="3200">
              <a:latin typeface="新宋体" panose="02010609030101010101" charset="-122"/>
              <a:cs typeface="新宋体" panose="02010609030101010101" charset="-122"/>
            </a:endParaRPr>
          </a:p>
          <a:p>
            <a:pPr>
              <a:lnSpc>
                <a:spcPct val="100000"/>
              </a:lnSpc>
              <a:spcBef>
                <a:spcPts val="40"/>
              </a:spcBef>
            </a:pPr>
            <a:endParaRPr sz="27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频率域锐化滤波器</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理想高通滤波器</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巴特沃思高通滤波器</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高斯高通滤波器</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频率域的拉普拉斯算子</a:t>
            </a:r>
            <a:endParaRPr sz="320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钝化模板、高频提升滤波和高频加强 滤波</a:t>
            </a:r>
            <a:endParaRPr sz="3200">
              <a:latin typeface="新宋体" panose="02010609030101010101" charset="-122"/>
              <a:cs typeface="新宋体" panose="02010609030101010101" charset="-122"/>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196"/>
            <a:ext cx="7404100" cy="5393055"/>
          </a:xfrm>
          <a:prstGeom prst="rect">
            <a:avLst/>
          </a:prstGeom>
        </p:spPr>
        <p:txBody>
          <a:bodyPr vert="horz" wrap="square" lIns="0" tIns="0" rIns="0" bIns="0" rtlCol="0">
            <a:spAutoFit/>
          </a:bodyPr>
          <a:lstStyle/>
          <a:p>
            <a:pPr marL="83820">
              <a:lnSpc>
                <a:spcPct val="100000"/>
              </a:lnSpc>
            </a:pPr>
            <a:r>
              <a:rPr sz="3200" b="1" spc="-15" dirty="0" err="1">
                <a:latin typeface="新宋体" panose="02010609030101010101" charset="-122"/>
                <a:cs typeface="新宋体" panose="02010609030101010101" charset="-122"/>
              </a:rPr>
              <a:t>频率域图像增强</a:t>
            </a:r>
            <a:endParaRPr lang="zh-CN" altLang="en-US" sz="3200" dirty="0">
              <a:latin typeface="新宋体" panose="02010609030101010101" charset="-122"/>
              <a:cs typeface="新宋体" panose="02010609030101010101" charset="-122"/>
            </a:endParaRPr>
          </a:p>
          <a:p>
            <a:pPr>
              <a:lnSpc>
                <a:spcPct val="100000"/>
              </a:lnSpc>
              <a:spcBef>
                <a:spcPts val="20"/>
              </a:spcBef>
            </a:pPr>
            <a:endParaRPr lang="zh-CN" altLang="en-US" sz="3600" dirty="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为什么要进行高频提升和高频加强？</a:t>
            </a:r>
            <a:endParaRPr sz="3200" dirty="0">
              <a:latin typeface="新宋体" panose="02010609030101010101" charset="-122"/>
              <a:cs typeface="新宋体" panose="02010609030101010101" charset="-122"/>
            </a:endParaRPr>
          </a:p>
          <a:p>
            <a:pPr marL="469900" marR="508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高频滤波后的图像，其背景平均强度 减小到接近黑色（因为高通滤波器滤除 了傅里叶变换的零频率成分: F(0,0)=f(x,y)=0）</a:t>
            </a:r>
            <a:endParaRPr sz="3200" dirty="0">
              <a:latin typeface="新宋体" panose="02010609030101010101" charset="-122"/>
              <a:cs typeface="新宋体" panose="02010609030101010101" charset="-122"/>
            </a:endParaRPr>
          </a:p>
          <a:p>
            <a:pPr marL="469900" marR="5080" algn="just">
              <a:lnSpc>
                <a:spcPct val="100000"/>
              </a:lnSpc>
              <a:spcBef>
                <a:spcPts val="192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5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解决办法：把原始图像加到过滤后的 结果，如拉普拉斯算子增强，这种处理 称为高频提升过滤</a:t>
            </a:r>
            <a:endParaRPr sz="3200" dirty="0">
              <a:latin typeface="新宋体" panose="02010609030101010101" charset="-122"/>
              <a:cs typeface="新宋体" panose="02010609030101010101" charset="-122"/>
            </a:endParaRPr>
          </a:p>
        </p:txBody>
      </p:sp>
      <p:sp>
        <p:nvSpPr>
          <p:cNvPr id="6" name="object 6"/>
          <p:cNvSpPr/>
          <p:nvPr/>
        </p:nvSpPr>
        <p:spPr>
          <a:xfrm>
            <a:off x="3665867" y="4210050"/>
            <a:ext cx="215900" cy="0"/>
          </a:xfrm>
          <a:custGeom>
            <a:avLst/>
            <a:gdLst/>
            <a:ahLst/>
            <a:cxnLst/>
            <a:rect l="l" t="t" r="r" b="b"/>
            <a:pathLst>
              <a:path w="215900">
                <a:moveTo>
                  <a:pt x="0" y="0"/>
                </a:moveTo>
                <a:lnTo>
                  <a:pt x="215646" y="0"/>
                </a:lnTo>
              </a:path>
            </a:pathLst>
          </a:custGeom>
          <a:ln w="9525">
            <a:solidFill>
              <a:srgbClr val="000000"/>
            </a:solidFill>
          </a:ln>
        </p:spPr>
        <p:txBody>
          <a:bodyPr wrap="square" lIns="0" tIns="0" rIns="0" bIns="0" rtlCol="0"/>
          <a:lstStyle/>
          <a:p>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p:nvPr/>
        </p:nvSpPr>
        <p:spPr>
          <a:xfrm>
            <a:off x="1754251" y="1819147"/>
            <a:ext cx="7503159" cy="4988560"/>
          </a:xfrm>
          <a:prstGeom prst="rect">
            <a:avLst/>
          </a:prstGeom>
        </p:spPr>
        <p:txBody>
          <a:bodyPr vert="horz" wrap="square" lIns="0" tIns="0" rIns="0" bIns="0" rtlCol="0">
            <a:spAutoFit/>
          </a:bodyPr>
          <a:lstStyle/>
          <a:p>
            <a:pPr marL="12700" marR="5080" algn="just">
              <a:lnSpc>
                <a:spcPct val="100000"/>
              </a:lnSpc>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11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钝化模板(锐化或高通图像)：从一幅图像减去 其自身模糊图像而生成的锐化图像构成。在频率 域，即从图像本身减去低通滤波（模糊）后的图 像而得到高通滤波（锐化）的图像</a:t>
            </a:r>
            <a:endParaRPr sz="2800">
              <a:latin typeface="新宋体" panose="02010609030101010101" charset="-122"/>
              <a:cs typeface="新宋体" panose="02010609030101010101" charset="-122"/>
            </a:endParaRPr>
          </a:p>
          <a:p>
            <a:pPr marR="32385" algn="ctr">
              <a:lnSpc>
                <a:spcPct val="100000"/>
              </a:lnSpc>
              <a:spcBef>
                <a:spcPts val="275"/>
              </a:spcBef>
            </a:pPr>
            <a:r>
              <a:rPr sz="2400" i="1" spc="25" dirty="0">
                <a:latin typeface="Times New Roman" panose="02020603050405020304"/>
                <a:cs typeface="Times New Roman" panose="02020603050405020304"/>
              </a:rPr>
              <a:t>f</a:t>
            </a:r>
            <a:r>
              <a:rPr sz="2100" i="1" spc="-7" baseline="-24000" dirty="0">
                <a:latin typeface="Times New Roman" panose="02020603050405020304"/>
                <a:cs typeface="Times New Roman" panose="02020603050405020304"/>
              </a:rPr>
              <a:t>h</a:t>
            </a:r>
            <a:r>
              <a:rPr sz="2100" i="1" spc="75" baseline="-24000" dirty="0">
                <a:latin typeface="Times New Roman" panose="02020603050405020304"/>
                <a:cs typeface="Times New Roman" panose="02020603050405020304"/>
              </a:rPr>
              <a:t>p</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5" dirty="0">
                <a:latin typeface="Times New Roman" panose="02020603050405020304"/>
                <a:cs typeface="Times New Roman" panose="02020603050405020304"/>
              </a:rPr>
              <a:t> </a:t>
            </a:r>
            <a:r>
              <a:rPr sz="2400" i="1" spc="-15" dirty="0">
                <a:latin typeface="Times New Roman" panose="02020603050405020304"/>
                <a:cs typeface="Times New Roman" panose="02020603050405020304"/>
              </a:rPr>
              <a:t>y</a:t>
            </a:r>
            <a:r>
              <a:rPr sz="3150" spc="-80" dirty="0">
                <a:latin typeface="Symbol" panose="05050102010706020507"/>
                <a:cs typeface="Symbol" panose="05050102010706020507"/>
              </a:rPr>
              <a:t></a:t>
            </a:r>
            <a:r>
              <a:rPr sz="2400" spc="-5" dirty="0">
                <a:latin typeface="Symbol" panose="05050102010706020507"/>
                <a:cs typeface="Symbol" panose="05050102010706020507"/>
              </a:rPr>
              <a:t></a:t>
            </a:r>
            <a:r>
              <a:rPr sz="2400" spc="65" dirty="0">
                <a:latin typeface="Times New Roman" panose="02020603050405020304"/>
                <a:cs typeface="Times New Roman" panose="02020603050405020304"/>
              </a:rPr>
              <a:t> </a:t>
            </a:r>
            <a:r>
              <a:rPr sz="2400" i="1" spc="-5" dirty="0">
                <a:latin typeface="Times New Roman" panose="02020603050405020304"/>
                <a:cs typeface="Times New Roman" panose="02020603050405020304"/>
              </a:rPr>
              <a:t>f</a:t>
            </a:r>
            <a:r>
              <a:rPr sz="2400" i="1" spc="-225" dirty="0">
                <a:latin typeface="Times New Roman" panose="02020603050405020304"/>
                <a:cs typeface="Times New Roman" panose="02020603050405020304"/>
              </a:rPr>
              <a:t> </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0" dirty="0">
                <a:latin typeface="Times New Roman" panose="02020603050405020304"/>
                <a:cs typeface="Times New Roman" panose="02020603050405020304"/>
              </a:rPr>
              <a:t> </a:t>
            </a:r>
            <a:r>
              <a:rPr sz="2400" i="1" spc="-20" dirty="0">
                <a:latin typeface="Times New Roman" panose="02020603050405020304"/>
                <a:cs typeface="Times New Roman" panose="02020603050405020304"/>
              </a:rPr>
              <a:t>y</a:t>
            </a:r>
            <a:r>
              <a:rPr sz="3150" spc="-200" dirty="0">
                <a:latin typeface="Symbol" panose="05050102010706020507"/>
                <a:cs typeface="Symbol" panose="05050102010706020507"/>
              </a:rPr>
              <a:t></a:t>
            </a:r>
            <a:r>
              <a:rPr sz="2400" spc="-5" dirty="0">
                <a:latin typeface="Symbol" panose="05050102010706020507"/>
                <a:cs typeface="Symbol" panose="05050102010706020507"/>
              </a:rPr>
              <a:t></a:t>
            </a:r>
            <a:r>
              <a:rPr sz="2400" spc="-65" dirty="0">
                <a:latin typeface="Times New Roman" panose="02020603050405020304"/>
                <a:cs typeface="Times New Roman" panose="02020603050405020304"/>
              </a:rPr>
              <a:t> </a:t>
            </a:r>
            <a:r>
              <a:rPr sz="2400" i="1" spc="-10" dirty="0">
                <a:latin typeface="Times New Roman" panose="02020603050405020304"/>
                <a:cs typeface="Times New Roman" panose="02020603050405020304"/>
              </a:rPr>
              <a:t>f</a:t>
            </a:r>
            <a:r>
              <a:rPr sz="2100" i="1" spc="-7" baseline="-24000" dirty="0">
                <a:latin typeface="Times New Roman" panose="02020603050405020304"/>
                <a:cs typeface="Times New Roman" panose="02020603050405020304"/>
              </a:rPr>
              <a:t>l</a:t>
            </a:r>
            <a:r>
              <a:rPr sz="2100" i="1" spc="142" baseline="-24000" dirty="0">
                <a:latin typeface="Times New Roman" panose="02020603050405020304"/>
                <a:cs typeface="Times New Roman" panose="02020603050405020304"/>
              </a:rPr>
              <a:t>p</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5" dirty="0">
                <a:latin typeface="Times New Roman" panose="02020603050405020304"/>
                <a:cs typeface="Times New Roman" panose="02020603050405020304"/>
              </a:rPr>
              <a:t> </a:t>
            </a:r>
            <a:r>
              <a:rPr sz="2400" i="1" spc="-15" dirty="0">
                <a:latin typeface="Times New Roman" panose="02020603050405020304"/>
                <a:cs typeface="Times New Roman" panose="02020603050405020304"/>
              </a:rPr>
              <a:t>y</a:t>
            </a:r>
            <a:r>
              <a:rPr sz="3150" spc="-380" dirty="0">
                <a:latin typeface="Symbol" panose="05050102010706020507"/>
                <a:cs typeface="Symbol" panose="05050102010706020507"/>
              </a:rPr>
              <a:t></a:t>
            </a:r>
            <a:endParaRPr sz="3150">
              <a:latin typeface="Symbol" panose="05050102010706020507"/>
              <a:cs typeface="Symbol" panose="05050102010706020507"/>
            </a:endParaRPr>
          </a:p>
          <a:p>
            <a:pPr marL="12700" algn="just">
              <a:lnSpc>
                <a:spcPts val="3265"/>
              </a:lnSpc>
              <a:spcBef>
                <a:spcPts val="2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11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高频提升过滤：</a:t>
            </a:r>
            <a:endParaRPr sz="2800">
              <a:latin typeface="新宋体" panose="02010609030101010101" charset="-122"/>
              <a:cs typeface="新宋体" panose="02010609030101010101" charset="-122"/>
            </a:endParaRPr>
          </a:p>
          <a:p>
            <a:pPr marR="31115" algn="ctr">
              <a:lnSpc>
                <a:spcPts val="3685"/>
              </a:lnSpc>
            </a:pPr>
            <a:r>
              <a:rPr sz="2400" i="1" spc="25" dirty="0">
                <a:latin typeface="Times New Roman" panose="02020603050405020304"/>
                <a:cs typeface="Times New Roman" panose="02020603050405020304"/>
              </a:rPr>
              <a:t>f</a:t>
            </a:r>
            <a:r>
              <a:rPr sz="2100" i="1" spc="-7" baseline="-24000" dirty="0">
                <a:latin typeface="Times New Roman" panose="02020603050405020304"/>
                <a:cs typeface="Times New Roman" panose="02020603050405020304"/>
              </a:rPr>
              <a:t>h</a:t>
            </a:r>
            <a:r>
              <a:rPr sz="2100" i="1" spc="75" baseline="-24000" dirty="0">
                <a:latin typeface="Times New Roman" panose="02020603050405020304"/>
                <a:cs typeface="Times New Roman" panose="02020603050405020304"/>
              </a:rPr>
              <a:t>p</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0" dirty="0">
                <a:latin typeface="Times New Roman" panose="02020603050405020304"/>
                <a:cs typeface="Times New Roman" panose="02020603050405020304"/>
              </a:rPr>
              <a:t> </a:t>
            </a:r>
            <a:r>
              <a:rPr sz="2400" i="1" spc="-20" dirty="0">
                <a:latin typeface="Times New Roman" panose="02020603050405020304"/>
                <a:cs typeface="Times New Roman" panose="02020603050405020304"/>
              </a:rPr>
              <a:t>y</a:t>
            </a:r>
            <a:r>
              <a:rPr sz="3150" spc="-75" dirty="0">
                <a:latin typeface="Symbol" panose="05050102010706020507"/>
                <a:cs typeface="Symbol" panose="05050102010706020507"/>
              </a:rPr>
              <a:t></a:t>
            </a:r>
            <a:r>
              <a:rPr sz="2400" spc="-5" dirty="0">
                <a:latin typeface="Symbol" panose="05050102010706020507"/>
                <a:cs typeface="Symbol" panose="05050102010706020507"/>
              </a:rPr>
              <a:t></a:t>
            </a:r>
            <a:r>
              <a:rPr sz="2400" spc="-165" dirty="0">
                <a:latin typeface="Times New Roman" panose="02020603050405020304"/>
                <a:cs typeface="Times New Roman" panose="02020603050405020304"/>
              </a:rPr>
              <a:t> </a:t>
            </a:r>
            <a:r>
              <a:rPr sz="2400" i="1" spc="-10" dirty="0">
                <a:latin typeface="Times New Roman" panose="02020603050405020304"/>
                <a:cs typeface="Times New Roman" panose="02020603050405020304"/>
              </a:rPr>
              <a:t>A</a:t>
            </a:r>
            <a:r>
              <a:rPr sz="2400" i="1" spc="155" dirty="0">
                <a:latin typeface="Times New Roman" panose="02020603050405020304"/>
                <a:cs typeface="Times New Roman" panose="02020603050405020304"/>
              </a:rPr>
              <a:t>f</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5" dirty="0">
                <a:latin typeface="Times New Roman" panose="02020603050405020304"/>
                <a:cs typeface="Times New Roman" panose="02020603050405020304"/>
              </a:rPr>
              <a:t> </a:t>
            </a:r>
            <a:r>
              <a:rPr sz="2400" i="1" spc="-15" dirty="0">
                <a:latin typeface="Times New Roman" panose="02020603050405020304"/>
                <a:cs typeface="Times New Roman" panose="02020603050405020304"/>
              </a:rPr>
              <a:t>y</a:t>
            </a:r>
            <a:r>
              <a:rPr sz="3150" spc="-204" dirty="0">
                <a:latin typeface="Symbol" panose="05050102010706020507"/>
                <a:cs typeface="Symbol" panose="05050102010706020507"/>
              </a:rPr>
              <a:t></a:t>
            </a:r>
            <a:r>
              <a:rPr sz="2400" spc="-5" dirty="0">
                <a:latin typeface="Symbol" panose="05050102010706020507"/>
                <a:cs typeface="Symbol" panose="05050102010706020507"/>
              </a:rPr>
              <a:t></a:t>
            </a:r>
            <a:r>
              <a:rPr sz="2400" spc="-65" dirty="0">
                <a:latin typeface="Times New Roman" panose="02020603050405020304"/>
                <a:cs typeface="Times New Roman" panose="02020603050405020304"/>
              </a:rPr>
              <a:t> </a:t>
            </a:r>
            <a:r>
              <a:rPr sz="2400" i="1" spc="-10" dirty="0">
                <a:latin typeface="Times New Roman" panose="02020603050405020304"/>
                <a:cs typeface="Times New Roman" panose="02020603050405020304"/>
              </a:rPr>
              <a:t>f</a:t>
            </a:r>
            <a:r>
              <a:rPr sz="2100" i="1" spc="-7" baseline="-24000" dirty="0">
                <a:latin typeface="Times New Roman" panose="02020603050405020304"/>
                <a:cs typeface="Times New Roman" panose="02020603050405020304"/>
              </a:rPr>
              <a:t>l</a:t>
            </a:r>
            <a:r>
              <a:rPr sz="2100" i="1" spc="150" baseline="-24000" dirty="0">
                <a:latin typeface="Times New Roman" panose="02020603050405020304"/>
                <a:cs typeface="Times New Roman" panose="02020603050405020304"/>
              </a:rPr>
              <a:t>p</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5" dirty="0">
                <a:latin typeface="Times New Roman" panose="02020603050405020304"/>
                <a:cs typeface="Times New Roman" panose="02020603050405020304"/>
              </a:rPr>
              <a:t> </a:t>
            </a:r>
            <a:r>
              <a:rPr sz="2400" i="1" spc="-15" dirty="0">
                <a:latin typeface="Times New Roman" panose="02020603050405020304"/>
                <a:cs typeface="Times New Roman" panose="02020603050405020304"/>
              </a:rPr>
              <a:t>y</a:t>
            </a:r>
            <a:r>
              <a:rPr sz="3150" spc="-380" dirty="0">
                <a:latin typeface="Symbol" panose="05050102010706020507"/>
                <a:cs typeface="Symbol" panose="05050102010706020507"/>
              </a:rPr>
              <a:t></a:t>
            </a:r>
            <a:endParaRPr sz="3150">
              <a:latin typeface="Symbol" panose="05050102010706020507"/>
              <a:cs typeface="Symbol" panose="05050102010706020507"/>
            </a:endParaRPr>
          </a:p>
          <a:p>
            <a:pPr marL="3054985">
              <a:lnSpc>
                <a:spcPct val="100000"/>
              </a:lnSpc>
              <a:spcBef>
                <a:spcPts val="265"/>
              </a:spcBef>
            </a:pPr>
            <a:r>
              <a:rPr sz="2400" spc="235" dirty="0">
                <a:latin typeface="Symbol" panose="05050102010706020507"/>
                <a:cs typeface="Symbol" panose="05050102010706020507"/>
              </a:rPr>
              <a:t></a:t>
            </a:r>
            <a:r>
              <a:rPr sz="3150" spc="-254" dirty="0">
                <a:latin typeface="Symbol" panose="05050102010706020507"/>
                <a:cs typeface="Symbol" panose="05050102010706020507"/>
              </a:rPr>
              <a:t></a:t>
            </a:r>
            <a:r>
              <a:rPr sz="2400" i="1" spc="50" dirty="0">
                <a:latin typeface="Times New Roman" panose="02020603050405020304"/>
                <a:cs typeface="Times New Roman" panose="02020603050405020304"/>
              </a:rPr>
              <a:t>A</a:t>
            </a:r>
            <a:r>
              <a:rPr sz="2400" spc="-80" dirty="0">
                <a:latin typeface="Symbol" panose="05050102010706020507"/>
                <a:cs typeface="Symbol" panose="05050102010706020507"/>
              </a:rPr>
              <a:t></a:t>
            </a:r>
            <a:r>
              <a:rPr sz="2400" spc="-280" dirty="0">
                <a:latin typeface="Times New Roman" panose="02020603050405020304"/>
                <a:cs typeface="Times New Roman" panose="02020603050405020304"/>
              </a:rPr>
              <a:t>1</a:t>
            </a:r>
            <a:r>
              <a:rPr sz="3150" spc="-110" dirty="0">
                <a:latin typeface="Symbol" panose="05050102010706020507"/>
                <a:cs typeface="Symbol" panose="05050102010706020507"/>
              </a:rPr>
              <a:t></a:t>
            </a:r>
            <a:r>
              <a:rPr sz="2400" i="1" spc="-5" dirty="0">
                <a:latin typeface="Times New Roman" panose="02020603050405020304"/>
                <a:cs typeface="Times New Roman" panose="02020603050405020304"/>
              </a:rPr>
              <a:t>f</a:t>
            </a:r>
            <a:r>
              <a:rPr sz="2400" i="1" spc="-215" dirty="0">
                <a:latin typeface="Times New Roman" panose="02020603050405020304"/>
                <a:cs typeface="Times New Roman" panose="02020603050405020304"/>
              </a:rPr>
              <a:t> </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0" dirty="0">
                <a:latin typeface="Times New Roman" panose="02020603050405020304"/>
                <a:cs typeface="Times New Roman" panose="02020603050405020304"/>
              </a:rPr>
              <a:t> </a:t>
            </a:r>
            <a:r>
              <a:rPr sz="2400" i="1" spc="-20" dirty="0">
                <a:latin typeface="Times New Roman" panose="02020603050405020304"/>
                <a:cs typeface="Times New Roman" panose="02020603050405020304"/>
              </a:rPr>
              <a:t>y</a:t>
            </a:r>
            <a:r>
              <a:rPr sz="3150" spc="-200" dirty="0">
                <a:latin typeface="Symbol" panose="05050102010706020507"/>
                <a:cs typeface="Symbol" panose="05050102010706020507"/>
              </a:rPr>
              <a:t></a:t>
            </a:r>
            <a:r>
              <a:rPr sz="2400" spc="-5" dirty="0">
                <a:latin typeface="Symbol" panose="05050102010706020507"/>
                <a:cs typeface="Symbol" panose="05050102010706020507"/>
              </a:rPr>
              <a:t></a:t>
            </a:r>
            <a:r>
              <a:rPr sz="2400" spc="-35" dirty="0">
                <a:latin typeface="Times New Roman" panose="02020603050405020304"/>
                <a:cs typeface="Times New Roman" panose="02020603050405020304"/>
              </a:rPr>
              <a:t> </a:t>
            </a:r>
            <a:r>
              <a:rPr sz="2400" i="1" spc="-5" dirty="0">
                <a:latin typeface="Times New Roman" panose="02020603050405020304"/>
                <a:cs typeface="Times New Roman" panose="02020603050405020304"/>
              </a:rPr>
              <a:t>f</a:t>
            </a:r>
            <a:r>
              <a:rPr sz="2400" i="1" spc="-225" dirty="0">
                <a:latin typeface="Times New Roman" panose="02020603050405020304"/>
                <a:cs typeface="Times New Roman" panose="02020603050405020304"/>
              </a:rPr>
              <a:t> </a:t>
            </a:r>
            <a:r>
              <a:rPr sz="3150" spc="-315"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5" dirty="0">
                <a:latin typeface="Times New Roman" panose="02020603050405020304"/>
                <a:cs typeface="Times New Roman" panose="02020603050405020304"/>
              </a:rPr>
              <a:t> </a:t>
            </a:r>
            <a:r>
              <a:rPr sz="2400" i="1" spc="-20" dirty="0">
                <a:latin typeface="Times New Roman" panose="02020603050405020304"/>
                <a:cs typeface="Times New Roman" panose="02020603050405020304"/>
              </a:rPr>
              <a:t>y</a:t>
            </a:r>
            <a:r>
              <a:rPr sz="3150" spc="-200" dirty="0">
                <a:latin typeface="Symbol" panose="05050102010706020507"/>
                <a:cs typeface="Symbol" panose="05050102010706020507"/>
              </a:rPr>
              <a:t></a:t>
            </a:r>
            <a:r>
              <a:rPr sz="2400" spc="-5" dirty="0">
                <a:latin typeface="Symbol" panose="05050102010706020507"/>
                <a:cs typeface="Symbol" panose="05050102010706020507"/>
              </a:rPr>
              <a:t></a:t>
            </a:r>
            <a:r>
              <a:rPr sz="2400" spc="-65" dirty="0">
                <a:latin typeface="Times New Roman" panose="02020603050405020304"/>
                <a:cs typeface="Times New Roman" panose="02020603050405020304"/>
              </a:rPr>
              <a:t> </a:t>
            </a:r>
            <a:r>
              <a:rPr sz="2400" i="1" spc="-10" dirty="0">
                <a:latin typeface="Times New Roman" panose="02020603050405020304"/>
                <a:cs typeface="Times New Roman" panose="02020603050405020304"/>
              </a:rPr>
              <a:t>f</a:t>
            </a:r>
            <a:r>
              <a:rPr sz="2100" i="1" spc="-7" baseline="-24000" dirty="0">
                <a:latin typeface="Times New Roman" panose="02020603050405020304"/>
                <a:cs typeface="Times New Roman" panose="02020603050405020304"/>
              </a:rPr>
              <a:t>l</a:t>
            </a:r>
            <a:r>
              <a:rPr sz="2100" i="1" spc="142" baseline="-24000" dirty="0">
                <a:latin typeface="Times New Roman" panose="02020603050405020304"/>
                <a:cs typeface="Times New Roman" panose="02020603050405020304"/>
              </a:rPr>
              <a:t>p</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0" dirty="0">
                <a:latin typeface="Times New Roman" panose="02020603050405020304"/>
                <a:cs typeface="Times New Roman" panose="02020603050405020304"/>
              </a:rPr>
              <a:t> </a:t>
            </a:r>
            <a:r>
              <a:rPr sz="2400" i="1" spc="-20" dirty="0">
                <a:latin typeface="Times New Roman" panose="02020603050405020304"/>
                <a:cs typeface="Times New Roman" panose="02020603050405020304"/>
              </a:rPr>
              <a:t>y</a:t>
            </a:r>
            <a:r>
              <a:rPr sz="3150" spc="-380" dirty="0">
                <a:latin typeface="Symbol" panose="05050102010706020507"/>
                <a:cs typeface="Symbol" panose="05050102010706020507"/>
              </a:rPr>
              <a:t></a:t>
            </a:r>
            <a:endParaRPr sz="3150">
              <a:latin typeface="Symbol" panose="05050102010706020507"/>
              <a:cs typeface="Symbol" panose="05050102010706020507"/>
            </a:endParaRPr>
          </a:p>
          <a:p>
            <a:pPr marL="3054985">
              <a:lnSpc>
                <a:spcPct val="100000"/>
              </a:lnSpc>
              <a:spcBef>
                <a:spcPts val="150"/>
              </a:spcBef>
            </a:pPr>
            <a:r>
              <a:rPr sz="2400" spc="235" dirty="0">
                <a:latin typeface="Symbol" panose="05050102010706020507"/>
                <a:cs typeface="Symbol" panose="05050102010706020507"/>
              </a:rPr>
              <a:t></a:t>
            </a:r>
            <a:r>
              <a:rPr sz="3150" spc="-254" dirty="0">
                <a:latin typeface="Symbol" panose="05050102010706020507"/>
                <a:cs typeface="Symbol" panose="05050102010706020507"/>
              </a:rPr>
              <a:t></a:t>
            </a:r>
            <a:r>
              <a:rPr sz="2400" i="1" spc="50" dirty="0">
                <a:latin typeface="Times New Roman" panose="02020603050405020304"/>
                <a:cs typeface="Times New Roman" panose="02020603050405020304"/>
              </a:rPr>
              <a:t>A</a:t>
            </a:r>
            <a:r>
              <a:rPr sz="2400" spc="-80" dirty="0">
                <a:latin typeface="Symbol" panose="05050102010706020507"/>
                <a:cs typeface="Symbol" panose="05050102010706020507"/>
              </a:rPr>
              <a:t></a:t>
            </a:r>
            <a:r>
              <a:rPr sz="2400" spc="-280" dirty="0">
                <a:latin typeface="Times New Roman" panose="02020603050405020304"/>
                <a:cs typeface="Times New Roman" panose="02020603050405020304"/>
              </a:rPr>
              <a:t>1</a:t>
            </a:r>
            <a:r>
              <a:rPr sz="3150" spc="-110" dirty="0">
                <a:latin typeface="Symbol" panose="05050102010706020507"/>
                <a:cs typeface="Symbol" panose="05050102010706020507"/>
              </a:rPr>
              <a:t></a:t>
            </a:r>
            <a:r>
              <a:rPr sz="2400" i="1" spc="-5" dirty="0">
                <a:latin typeface="Times New Roman" panose="02020603050405020304"/>
                <a:cs typeface="Times New Roman" panose="02020603050405020304"/>
              </a:rPr>
              <a:t>f</a:t>
            </a:r>
            <a:r>
              <a:rPr sz="2400" i="1" spc="-215" dirty="0">
                <a:latin typeface="Times New Roman" panose="02020603050405020304"/>
                <a:cs typeface="Times New Roman" panose="02020603050405020304"/>
              </a:rPr>
              <a:t> </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0" dirty="0">
                <a:latin typeface="Times New Roman" panose="02020603050405020304"/>
                <a:cs typeface="Times New Roman" panose="02020603050405020304"/>
              </a:rPr>
              <a:t> </a:t>
            </a:r>
            <a:r>
              <a:rPr sz="2400" i="1" spc="-20" dirty="0">
                <a:latin typeface="Times New Roman" panose="02020603050405020304"/>
                <a:cs typeface="Times New Roman" panose="02020603050405020304"/>
              </a:rPr>
              <a:t>y</a:t>
            </a:r>
            <a:r>
              <a:rPr sz="3150" spc="-200" dirty="0">
                <a:latin typeface="Symbol" panose="05050102010706020507"/>
                <a:cs typeface="Symbol" panose="05050102010706020507"/>
              </a:rPr>
              <a:t></a:t>
            </a:r>
            <a:r>
              <a:rPr sz="2400" spc="-5" dirty="0">
                <a:latin typeface="Symbol" panose="05050102010706020507"/>
                <a:cs typeface="Symbol" panose="05050102010706020507"/>
              </a:rPr>
              <a:t></a:t>
            </a:r>
            <a:r>
              <a:rPr sz="2400" spc="-35" dirty="0">
                <a:latin typeface="Times New Roman" panose="02020603050405020304"/>
                <a:cs typeface="Times New Roman" panose="02020603050405020304"/>
              </a:rPr>
              <a:t> </a:t>
            </a:r>
            <a:r>
              <a:rPr sz="2400" i="1" spc="25" dirty="0">
                <a:latin typeface="Times New Roman" panose="02020603050405020304"/>
                <a:cs typeface="Times New Roman" panose="02020603050405020304"/>
              </a:rPr>
              <a:t>f</a:t>
            </a:r>
            <a:r>
              <a:rPr sz="2100" i="1" spc="-7" baseline="-24000" dirty="0">
                <a:latin typeface="Times New Roman" panose="02020603050405020304"/>
                <a:cs typeface="Times New Roman" panose="02020603050405020304"/>
              </a:rPr>
              <a:t>h</a:t>
            </a:r>
            <a:r>
              <a:rPr sz="2100" i="1" spc="75" baseline="-24000" dirty="0">
                <a:latin typeface="Times New Roman" panose="02020603050405020304"/>
                <a:cs typeface="Times New Roman" panose="02020603050405020304"/>
              </a:rPr>
              <a:t>p</a:t>
            </a:r>
            <a:r>
              <a:rPr sz="3150" spc="-320" dirty="0">
                <a:latin typeface="Symbol" panose="05050102010706020507"/>
                <a:cs typeface="Symbol" panose="05050102010706020507"/>
              </a:rPr>
              <a:t></a:t>
            </a:r>
            <a:r>
              <a:rPr sz="2400" i="1" spc="-145"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245" dirty="0">
                <a:latin typeface="Times New Roman" panose="02020603050405020304"/>
                <a:cs typeface="Times New Roman" panose="02020603050405020304"/>
              </a:rPr>
              <a:t> </a:t>
            </a:r>
            <a:r>
              <a:rPr sz="2400" i="1" spc="-15" dirty="0">
                <a:latin typeface="Times New Roman" panose="02020603050405020304"/>
                <a:cs typeface="Times New Roman" panose="02020603050405020304"/>
              </a:rPr>
              <a:t>y</a:t>
            </a:r>
            <a:r>
              <a:rPr sz="3150" spc="-380" dirty="0">
                <a:latin typeface="Symbol" panose="05050102010706020507"/>
                <a:cs typeface="Symbol" panose="05050102010706020507"/>
              </a:rPr>
              <a:t></a:t>
            </a:r>
            <a:endParaRPr sz="3150">
              <a:latin typeface="Symbol" panose="05050102010706020507"/>
              <a:cs typeface="Symbol" panose="05050102010706020507"/>
            </a:endParaRPr>
          </a:p>
          <a:p>
            <a:pPr marL="418465">
              <a:lnSpc>
                <a:spcPts val="3295"/>
              </a:lnSpc>
              <a:spcBef>
                <a:spcPts val="870"/>
              </a:spcBef>
            </a:pPr>
            <a:r>
              <a:rPr sz="2800" spc="-5" dirty="0">
                <a:latin typeface="新宋体" panose="02010609030101010101" charset="-122"/>
                <a:cs typeface="新宋体" panose="02010609030101010101" charset="-122"/>
              </a:rPr>
              <a:t>当A=1,即高通过滤；当A&gt;1,累加图像本身</a:t>
            </a:r>
            <a:endParaRPr sz="2800">
              <a:latin typeface="新宋体" panose="02010609030101010101" charset="-122"/>
              <a:cs typeface="新宋体" panose="02010609030101010101" charset="-122"/>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196"/>
            <a:ext cx="4454525" cy="1468755"/>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频率域图像增强</a:t>
            </a:r>
            <a:endParaRPr sz="3200">
              <a:latin typeface="新宋体" panose="02010609030101010101" charset="-122"/>
              <a:cs typeface="新宋体" panose="02010609030101010101" charset="-122"/>
            </a:endParaRPr>
          </a:p>
          <a:p>
            <a:pPr>
              <a:lnSpc>
                <a:spcPct val="100000"/>
              </a:lnSpc>
              <a:spcBef>
                <a:spcPts val="5"/>
              </a:spcBef>
            </a:pPr>
            <a:endParaRPr sz="3450">
              <a:latin typeface="Times New Roman" panose="02020603050405020304"/>
              <a:cs typeface="Times New Roman" panose="02020603050405020304"/>
            </a:endParaRPr>
          </a:p>
          <a:p>
            <a:pPr marL="12700">
              <a:lnSpc>
                <a:spcPts val="375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高频提升过滤（续）：</a:t>
            </a:r>
            <a:endParaRPr sz="3200">
              <a:latin typeface="新宋体" panose="02010609030101010101" charset="-122"/>
              <a:cs typeface="新宋体" panose="02010609030101010101" charset="-122"/>
            </a:endParaRPr>
          </a:p>
        </p:txBody>
      </p:sp>
      <p:sp>
        <p:nvSpPr>
          <p:cNvPr id="6" name="object 6"/>
          <p:cNvSpPr txBox="1"/>
          <p:nvPr/>
        </p:nvSpPr>
        <p:spPr>
          <a:xfrm>
            <a:off x="2973476" y="2656827"/>
            <a:ext cx="431800"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由</a:t>
            </a:r>
            <a:endParaRPr sz="3200">
              <a:latin typeface="新宋体" panose="02010609030101010101" charset="-122"/>
              <a:cs typeface="新宋体" panose="02010609030101010101" charset="-122"/>
            </a:endParaRPr>
          </a:p>
        </p:txBody>
      </p:sp>
      <p:sp>
        <p:nvSpPr>
          <p:cNvPr id="7" name="object 7"/>
          <p:cNvSpPr txBox="1"/>
          <p:nvPr/>
        </p:nvSpPr>
        <p:spPr>
          <a:xfrm>
            <a:off x="4037203" y="2522728"/>
            <a:ext cx="3588385" cy="677545"/>
          </a:xfrm>
          <a:prstGeom prst="rect">
            <a:avLst/>
          </a:prstGeom>
        </p:spPr>
        <p:txBody>
          <a:bodyPr vert="horz" wrap="square" lIns="0" tIns="0" rIns="0" bIns="0" rtlCol="0">
            <a:spAutoFit/>
          </a:bodyPr>
          <a:lstStyle/>
          <a:p>
            <a:pPr marL="12700">
              <a:lnSpc>
                <a:spcPct val="100000"/>
              </a:lnSpc>
            </a:pPr>
            <a:r>
              <a:rPr sz="3100" i="1" spc="275" dirty="0">
                <a:latin typeface="Times New Roman" panose="02020603050405020304"/>
                <a:cs typeface="Times New Roman" panose="02020603050405020304"/>
              </a:rPr>
              <a:t>H</a:t>
            </a:r>
            <a:r>
              <a:rPr sz="2700" i="1" spc="7" baseline="-25000" dirty="0">
                <a:latin typeface="Times New Roman" panose="02020603050405020304"/>
                <a:cs typeface="Times New Roman" panose="02020603050405020304"/>
              </a:rPr>
              <a:t>hp</a:t>
            </a:r>
            <a:r>
              <a:rPr sz="2700" i="1" spc="-89" baseline="-25000" dirty="0">
                <a:latin typeface="Times New Roman" panose="02020603050405020304"/>
                <a:cs typeface="Times New Roman" panose="02020603050405020304"/>
              </a:rPr>
              <a:t> </a:t>
            </a:r>
            <a:r>
              <a:rPr sz="4100" spc="-500" dirty="0">
                <a:latin typeface="Symbol" panose="05050102010706020507"/>
                <a:cs typeface="Symbol" panose="05050102010706020507"/>
              </a:rPr>
              <a:t></a:t>
            </a:r>
            <a:r>
              <a:rPr sz="3100" i="1" spc="95" dirty="0">
                <a:latin typeface="Times New Roman" panose="02020603050405020304"/>
                <a:cs typeface="Times New Roman" panose="02020603050405020304"/>
              </a:rPr>
              <a:t>u</a:t>
            </a:r>
            <a:r>
              <a:rPr sz="3100" dirty="0">
                <a:latin typeface="Times New Roman" panose="02020603050405020304"/>
                <a:cs typeface="Times New Roman" panose="02020603050405020304"/>
              </a:rPr>
              <a:t>,</a:t>
            </a:r>
            <a:r>
              <a:rPr sz="3100" spc="-445" dirty="0">
                <a:latin typeface="Times New Roman" panose="02020603050405020304"/>
                <a:cs typeface="Times New Roman" panose="02020603050405020304"/>
              </a:rPr>
              <a:t> </a:t>
            </a:r>
            <a:r>
              <a:rPr sz="3100" i="1" spc="175" dirty="0">
                <a:latin typeface="Times New Roman" panose="02020603050405020304"/>
                <a:cs typeface="Times New Roman" panose="02020603050405020304"/>
              </a:rPr>
              <a:t>v</a:t>
            </a:r>
            <a:r>
              <a:rPr sz="4100" spc="-350" dirty="0">
                <a:latin typeface="Symbol" panose="05050102010706020507"/>
                <a:cs typeface="Symbol" panose="05050102010706020507"/>
              </a:rPr>
              <a:t></a:t>
            </a:r>
            <a:r>
              <a:rPr sz="4100" spc="-560" dirty="0">
                <a:latin typeface="Times New Roman" panose="02020603050405020304"/>
                <a:cs typeface="Times New Roman" panose="02020603050405020304"/>
              </a:rPr>
              <a:t> </a:t>
            </a:r>
            <a:r>
              <a:rPr sz="3100" dirty="0">
                <a:latin typeface="Symbol" panose="05050102010706020507"/>
                <a:cs typeface="Symbol" panose="05050102010706020507"/>
              </a:rPr>
              <a:t></a:t>
            </a:r>
            <a:r>
              <a:rPr sz="3100" spc="-400" dirty="0">
                <a:latin typeface="Times New Roman" panose="02020603050405020304"/>
                <a:cs typeface="Times New Roman" panose="02020603050405020304"/>
              </a:rPr>
              <a:t> </a:t>
            </a:r>
            <a:r>
              <a:rPr sz="3100" spc="240" dirty="0">
                <a:latin typeface="Times New Roman" panose="02020603050405020304"/>
                <a:cs typeface="Times New Roman" panose="02020603050405020304"/>
              </a:rPr>
              <a:t>1</a:t>
            </a:r>
            <a:r>
              <a:rPr sz="3100" dirty="0">
                <a:latin typeface="Symbol" panose="05050102010706020507"/>
                <a:cs typeface="Symbol" panose="05050102010706020507"/>
              </a:rPr>
              <a:t></a:t>
            </a:r>
            <a:r>
              <a:rPr sz="3100" spc="-160" dirty="0">
                <a:latin typeface="Times New Roman" panose="02020603050405020304"/>
                <a:cs typeface="Times New Roman" panose="02020603050405020304"/>
              </a:rPr>
              <a:t> </a:t>
            </a:r>
            <a:r>
              <a:rPr sz="3100" i="1" spc="225" dirty="0">
                <a:latin typeface="Times New Roman" panose="02020603050405020304"/>
                <a:cs typeface="Times New Roman" panose="02020603050405020304"/>
              </a:rPr>
              <a:t>H</a:t>
            </a:r>
            <a:r>
              <a:rPr sz="2700" i="1" baseline="-25000" dirty="0">
                <a:latin typeface="Times New Roman" panose="02020603050405020304"/>
                <a:cs typeface="Times New Roman" panose="02020603050405020304"/>
              </a:rPr>
              <a:t>lp</a:t>
            </a:r>
            <a:r>
              <a:rPr sz="2700" i="1" spc="-82" baseline="-25000" dirty="0">
                <a:latin typeface="Times New Roman" panose="02020603050405020304"/>
                <a:cs typeface="Times New Roman" panose="02020603050405020304"/>
              </a:rPr>
              <a:t> </a:t>
            </a:r>
            <a:r>
              <a:rPr sz="4100" spc="-500" dirty="0">
                <a:latin typeface="Symbol" panose="05050102010706020507"/>
                <a:cs typeface="Symbol" panose="05050102010706020507"/>
              </a:rPr>
              <a:t></a:t>
            </a:r>
            <a:r>
              <a:rPr sz="3100" i="1" spc="95" dirty="0">
                <a:latin typeface="Times New Roman" panose="02020603050405020304"/>
                <a:cs typeface="Times New Roman" panose="02020603050405020304"/>
              </a:rPr>
              <a:t>u</a:t>
            </a:r>
            <a:r>
              <a:rPr sz="3100" dirty="0">
                <a:latin typeface="Times New Roman" panose="02020603050405020304"/>
                <a:cs typeface="Times New Roman" panose="02020603050405020304"/>
              </a:rPr>
              <a:t>,</a:t>
            </a:r>
            <a:r>
              <a:rPr sz="3100" spc="-445" dirty="0">
                <a:latin typeface="Times New Roman" panose="02020603050405020304"/>
                <a:cs typeface="Times New Roman" panose="02020603050405020304"/>
              </a:rPr>
              <a:t> </a:t>
            </a:r>
            <a:r>
              <a:rPr sz="3100" i="1" spc="170" dirty="0">
                <a:latin typeface="Times New Roman" panose="02020603050405020304"/>
                <a:cs typeface="Times New Roman" panose="02020603050405020304"/>
              </a:rPr>
              <a:t>v</a:t>
            </a:r>
            <a:r>
              <a:rPr sz="4100" spc="-350" dirty="0">
                <a:latin typeface="Symbol" panose="05050102010706020507"/>
                <a:cs typeface="Symbol" panose="05050102010706020507"/>
              </a:rPr>
              <a:t></a:t>
            </a:r>
            <a:endParaRPr sz="4100">
              <a:latin typeface="Symbol" panose="05050102010706020507"/>
              <a:cs typeface="Symbol" panose="05050102010706020507"/>
            </a:endParaRPr>
          </a:p>
        </p:txBody>
      </p:sp>
      <p:sp>
        <p:nvSpPr>
          <p:cNvPr id="8" name="object 8"/>
          <p:cNvSpPr txBox="1"/>
          <p:nvPr/>
        </p:nvSpPr>
        <p:spPr>
          <a:xfrm>
            <a:off x="2160409" y="4120616"/>
            <a:ext cx="5628640" cy="1312545"/>
          </a:xfrm>
          <a:prstGeom prst="rect">
            <a:avLst/>
          </a:prstGeom>
        </p:spPr>
        <p:txBody>
          <a:bodyPr vert="horz" wrap="square" lIns="0" tIns="0" rIns="0" bIns="0" rtlCol="0">
            <a:spAutoFit/>
          </a:bodyPr>
          <a:lstStyle/>
          <a:p>
            <a:pPr marL="12700">
              <a:lnSpc>
                <a:spcPct val="100000"/>
              </a:lnSpc>
            </a:pPr>
            <a:r>
              <a:rPr sz="3200" spc="-5" dirty="0">
                <a:latin typeface="新宋体" panose="02010609030101010101" charset="-122"/>
                <a:cs typeface="新宋体" panose="02010609030101010101" charset="-122"/>
              </a:rPr>
              <a:t>高频提升过滤可以定义为</a:t>
            </a:r>
            <a:endParaRPr sz="3200">
              <a:latin typeface="新宋体" panose="02010609030101010101" charset="-122"/>
              <a:cs typeface="新宋体" panose="02010609030101010101" charset="-122"/>
            </a:endParaRPr>
          </a:p>
          <a:p>
            <a:pPr marL="1736090">
              <a:lnSpc>
                <a:spcPct val="100000"/>
              </a:lnSpc>
              <a:spcBef>
                <a:spcPts val="1165"/>
              </a:spcBef>
            </a:pPr>
            <a:r>
              <a:rPr sz="3100" i="1" spc="-60" dirty="0">
                <a:latin typeface="Times New Roman" panose="02020603050405020304"/>
                <a:cs typeface="Times New Roman" panose="02020603050405020304"/>
              </a:rPr>
              <a:t>H</a:t>
            </a:r>
            <a:r>
              <a:rPr sz="2700" i="1" spc="7" baseline="-23000" dirty="0">
                <a:latin typeface="Times New Roman" panose="02020603050405020304"/>
                <a:cs typeface="Times New Roman" panose="02020603050405020304"/>
              </a:rPr>
              <a:t>h</a:t>
            </a:r>
            <a:r>
              <a:rPr sz="2700" i="1" spc="150" baseline="-23000" dirty="0">
                <a:latin typeface="Times New Roman" panose="02020603050405020304"/>
                <a:cs typeface="Times New Roman" panose="02020603050405020304"/>
              </a:rPr>
              <a:t>p</a:t>
            </a:r>
            <a:r>
              <a:rPr sz="4100" spc="-610" dirty="0">
                <a:latin typeface="Symbol" panose="05050102010706020507"/>
                <a:cs typeface="Symbol" panose="05050102010706020507"/>
              </a:rPr>
              <a:t></a:t>
            </a:r>
            <a:r>
              <a:rPr sz="3100" i="1" spc="-125" dirty="0">
                <a:latin typeface="Times New Roman" panose="02020603050405020304"/>
                <a:cs typeface="Times New Roman" panose="02020603050405020304"/>
              </a:rPr>
              <a:t>u</a:t>
            </a:r>
            <a:r>
              <a:rPr sz="3100" spc="185" dirty="0">
                <a:latin typeface="Times New Roman" panose="02020603050405020304"/>
                <a:cs typeface="Times New Roman" panose="02020603050405020304"/>
              </a:rPr>
              <a:t>,</a:t>
            </a:r>
            <a:r>
              <a:rPr sz="3100" i="1" spc="-30" dirty="0">
                <a:latin typeface="Times New Roman" panose="02020603050405020304"/>
                <a:cs typeface="Times New Roman" panose="02020603050405020304"/>
              </a:rPr>
              <a:t>v</a:t>
            </a:r>
            <a:r>
              <a:rPr sz="4100" spc="-484" dirty="0">
                <a:latin typeface="Symbol" panose="05050102010706020507"/>
                <a:cs typeface="Symbol" panose="05050102010706020507"/>
              </a:rPr>
              <a:t></a:t>
            </a:r>
            <a:r>
              <a:rPr sz="4100" spc="-620" dirty="0">
                <a:latin typeface="Times New Roman" panose="02020603050405020304"/>
                <a:cs typeface="Times New Roman" panose="02020603050405020304"/>
              </a:rPr>
              <a:t> </a:t>
            </a:r>
            <a:r>
              <a:rPr sz="3100" spc="345" dirty="0">
                <a:latin typeface="Symbol" panose="05050102010706020507"/>
                <a:cs typeface="Symbol" panose="05050102010706020507"/>
              </a:rPr>
              <a:t></a:t>
            </a:r>
            <a:r>
              <a:rPr sz="4100" spc="-320" dirty="0">
                <a:latin typeface="Symbol" panose="05050102010706020507"/>
                <a:cs typeface="Symbol" panose="05050102010706020507"/>
              </a:rPr>
              <a:t></a:t>
            </a:r>
            <a:r>
              <a:rPr sz="3100" i="1" spc="125" dirty="0">
                <a:latin typeface="Times New Roman" panose="02020603050405020304"/>
                <a:cs typeface="Times New Roman" panose="02020603050405020304"/>
              </a:rPr>
              <a:t>A</a:t>
            </a:r>
            <a:r>
              <a:rPr sz="3100" spc="-65" dirty="0">
                <a:latin typeface="Symbol" panose="05050102010706020507"/>
                <a:cs typeface="Symbol" panose="05050102010706020507"/>
              </a:rPr>
              <a:t></a:t>
            </a:r>
            <a:r>
              <a:rPr sz="3100" spc="-330" dirty="0">
                <a:latin typeface="Times New Roman" panose="02020603050405020304"/>
                <a:cs typeface="Times New Roman" panose="02020603050405020304"/>
              </a:rPr>
              <a:t>1</a:t>
            </a:r>
            <a:r>
              <a:rPr sz="4100" spc="-250" dirty="0">
                <a:latin typeface="Symbol" panose="05050102010706020507"/>
                <a:cs typeface="Symbol" panose="05050102010706020507"/>
              </a:rPr>
              <a:t></a:t>
            </a:r>
            <a:r>
              <a:rPr sz="3100" spc="5" dirty="0">
                <a:latin typeface="Symbol" panose="05050102010706020507"/>
                <a:cs typeface="Symbol" panose="05050102010706020507"/>
              </a:rPr>
              <a:t></a:t>
            </a:r>
            <a:r>
              <a:rPr sz="3100" spc="-425" dirty="0">
                <a:latin typeface="Times New Roman" panose="02020603050405020304"/>
                <a:cs typeface="Times New Roman" panose="02020603050405020304"/>
              </a:rPr>
              <a:t> </a:t>
            </a:r>
            <a:r>
              <a:rPr sz="3100" i="1" spc="-55" dirty="0">
                <a:latin typeface="Times New Roman" panose="02020603050405020304"/>
                <a:cs typeface="Times New Roman" panose="02020603050405020304"/>
              </a:rPr>
              <a:t>H</a:t>
            </a:r>
            <a:r>
              <a:rPr sz="2700" i="1" spc="7" baseline="-23000" dirty="0">
                <a:latin typeface="Times New Roman" panose="02020603050405020304"/>
                <a:cs typeface="Times New Roman" panose="02020603050405020304"/>
              </a:rPr>
              <a:t>h</a:t>
            </a:r>
            <a:r>
              <a:rPr sz="2700" i="1" spc="150" baseline="-23000" dirty="0">
                <a:latin typeface="Times New Roman" panose="02020603050405020304"/>
                <a:cs typeface="Times New Roman" panose="02020603050405020304"/>
              </a:rPr>
              <a:t>p</a:t>
            </a:r>
            <a:r>
              <a:rPr sz="4100" spc="-615" dirty="0">
                <a:latin typeface="Symbol" panose="05050102010706020507"/>
                <a:cs typeface="Symbol" panose="05050102010706020507"/>
              </a:rPr>
              <a:t></a:t>
            </a:r>
            <a:r>
              <a:rPr sz="3100" i="1" spc="-120" dirty="0">
                <a:latin typeface="Times New Roman" panose="02020603050405020304"/>
                <a:cs typeface="Times New Roman" panose="02020603050405020304"/>
              </a:rPr>
              <a:t>u</a:t>
            </a:r>
            <a:r>
              <a:rPr sz="3100" spc="185" dirty="0">
                <a:latin typeface="Times New Roman" panose="02020603050405020304"/>
                <a:cs typeface="Times New Roman" panose="02020603050405020304"/>
              </a:rPr>
              <a:t>,</a:t>
            </a:r>
            <a:r>
              <a:rPr sz="3100" i="1" spc="-35" dirty="0">
                <a:latin typeface="Times New Roman" panose="02020603050405020304"/>
                <a:cs typeface="Times New Roman" panose="02020603050405020304"/>
              </a:rPr>
              <a:t>v</a:t>
            </a:r>
            <a:r>
              <a:rPr sz="4100" spc="-484" dirty="0">
                <a:latin typeface="Symbol" panose="05050102010706020507"/>
                <a:cs typeface="Symbol" panose="05050102010706020507"/>
              </a:rPr>
              <a:t></a:t>
            </a:r>
            <a:endParaRPr sz="4100">
              <a:latin typeface="Symbol" panose="05050102010706020507"/>
              <a:cs typeface="Symbol" panose="05050102010706020507"/>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高频提升过滤举例</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频率域滤波</a:t>
            </a:r>
          </a:p>
        </p:txBody>
      </p:sp>
      <p:sp>
        <p:nvSpPr>
          <p:cNvPr id="6" name="object 6"/>
          <p:cNvSpPr/>
          <p:nvPr/>
        </p:nvSpPr>
        <p:spPr>
          <a:xfrm>
            <a:off x="2033663" y="2145791"/>
            <a:ext cx="6121146" cy="422452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697351" y="1821941"/>
            <a:ext cx="1511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图a: 输入图像</a:t>
            </a:r>
            <a:endParaRPr sz="1800">
              <a:latin typeface="新宋体" panose="02010609030101010101" charset="-122"/>
              <a:cs typeface="新宋体" panose="02010609030101010101" charset="-122"/>
            </a:endParaRPr>
          </a:p>
        </p:txBody>
      </p:sp>
      <p:sp>
        <p:nvSpPr>
          <p:cNvPr id="8" name="object 8"/>
          <p:cNvSpPr txBox="1"/>
          <p:nvPr/>
        </p:nvSpPr>
        <p:spPr>
          <a:xfrm>
            <a:off x="5641987" y="1815833"/>
            <a:ext cx="25400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图b: 图a的拉普拉斯图像</a:t>
            </a:r>
            <a:endParaRPr sz="1800">
              <a:latin typeface="新宋体" panose="02010609030101010101" charset="-122"/>
              <a:cs typeface="新宋体" panose="02010609030101010101" charset="-122"/>
            </a:endParaRPr>
          </a:p>
        </p:txBody>
      </p:sp>
      <p:sp>
        <p:nvSpPr>
          <p:cNvPr id="9" name="object 9"/>
          <p:cNvSpPr txBox="1"/>
          <p:nvPr/>
        </p:nvSpPr>
        <p:spPr>
          <a:xfrm>
            <a:off x="3967098" y="6424409"/>
            <a:ext cx="9398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图c: A=2</a:t>
            </a:r>
            <a:endParaRPr sz="1800">
              <a:latin typeface="新宋体" panose="02010609030101010101" charset="-122"/>
              <a:cs typeface="新宋体" panose="02010609030101010101" charset="-122"/>
            </a:endParaRPr>
          </a:p>
        </p:txBody>
      </p:sp>
      <p:sp>
        <p:nvSpPr>
          <p:cNvPr id="10" name="object 10"/>
          <p:cNvSpPr txBox="1"/>
          <p:nvPr/>
        </p:nvSpPr>
        <p:spPr>
          <a:xfrm>
            <a:off x="6362827" y="6430517"/>
            <a:ext cx="1168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图d: A=2.7</a:t>
            </a:r>
            <a:endParaRPr sz="1800">
              <a:latin typeface="新宋体" panose="02010609030101010101" charset="-122"/>
              <a:cs typeface="新宋体" panose="02010609030101010101" charset="-122"/>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频率域图像增强</a:t>
            </a:r>
          </a:p>
        </p:txBody>
      </p:sp>
      <p:sp>
        <p:nvSpPr>
          <p:cNvPr id="6" name="object 6"/>
          <p:cNvSpPr txBox="1">
            <a:spLocks noGrp="1"/>
          </p:cNvSpPr>
          <p:nvPr>
            <p:ph type="body" idx="1"/>
          </p:nvPr>
        </p:nvSpPr>
        <p:spPr>
          <a:prstGeom prst="rect">
            <a:avLst/>
          </a:prstGeom>
        </p:spPr>
        <p:txBody>
          <a:bodyPr vert="horz" wrap="square" lIns="0" tIns="70611" rIns="0" bIns="0" rtlCol="0">
            <a:spAutoFit/>
          </a:bodyPr>
          <a:lstStyle/>
          <a:p>
            <a:pPr marL="715010">
              <a:lnSpc>
                <a:spcPct val="100000"/>
              </a:lnSpc>
              <a:tabLst>
                <a:tab pos="108140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高频提升加强：</a:t>
            </a:r>
            <a:endParaRPr sz="2800">
              <a:latin typeface="新宋体" panose="02010609030101010101" charset="-122"/>
              <a:cs typeface="新宋体" panose="02010609030101010101" charset="-122"/>
            </a:endParaRPr>
          </a:p>
          <a:p>
            <a:pPr marL="2505710">
              <a:lnSpc>
                <a:spcPct val="100000"/>
              </a:lnSpc>
              <a:spcBef>
                <a:spcPts val="1280"/>
              </a:spcBef>
            </a:pPr>
            <a:r>
              <a:rPr sz="2400" i="1" spc="-85" dirty="0">
                <a:latin typeface="Times New Roman" panose="02020603050405020304"/>
                <a:cs typeface="Times New Roman" panose="02020603050405020304"/>
              </a:rPr>
              <a:t>H</a:t>
            </a:r>
            <a:r>
              <a:rPr sz="2100" i="1" spc="-7" baseline="-24000" dirty="0">
                <a:latin typeface="Times New Roman" panose="02020603050405020304"/>
                <a:cs typeface="Times New Roman" panose="02020603050405020304"/>
              </a:rPr>
              <a:t>h</a:t>
            </a:r>
            <a:r>
              <a:rPr sz="2100" i="1" spc="75" baseline="-24000" dirty="0">
                <a:latin typeface="Times New Roman" panose="02020603050405020304"/>
                <a:cs typeface="Times New Roman" panose="02020603050405020304"/>
              </a:rPr>
              <a:t>p</a:t>
            </a:r>
            <a:r>
              <a:rPr sz="3150" spc="-475" dirty="0">
                <a:latin typeface="Symbol" panose="05050102010706020507"/>
                <a:cs typeface="Symbol" panose="05050102010706020507"/>
              </a:rPr>
              <a:t></a:t>
            </a:r>
            <a:r>
              <a:rPr sz="2400" i="1" spc="-114" dirty="0">
                <a:latin typeface="Times New Roman" panose="02020603050405020304"/>
                <a:cs typeface="Times New Roman" panose="02020603050405020304"/>
              </a:rPr>
              <a:t>u</a:t>
            </a:r>
            <a:r>
              <a:rPr sz="2400" spc="125" dirty="0">
                <a:latin typeface="Times New Roman" panose="02020603050405020304"/>
                <a:cs typeface="Times New Roman" panose="02020603050405020304"/>
              </a:rPr>
              <a:t>,</a:t>
            </a:r>
            <a:r>
              <a:rPr sz="2400" i="1" spc="-50" dirty="0">
                <a:latin typeface="Times New Roman" panose="02020603050405020304"/>
                <a:cs typeface="Times New Roman" panose="02020603050405020304"/>
              </a:rPr>
              <a:t>v</a:t>
            </a:r>
            <a:r>
              <a:rPr sz="3150" spc="-380" dirty="0">
                <a:latin typeface="Symbol" panose="05050102010706020507"/>
                <a:cs typeface="Symbol" panose="05050102010706020507"/>
              </a:rPr>
              <a:t></a:t>
            </a:r>
            <a:r>
              <a:rPr sz="3150" spc="-480" dirty="0">
                <a:latin typeface="Times New Roman" panose="02020603050405020304"/>
                <a:cs typeface="Times New Roman" panose="02020603050405020304"/>
              </a:rPr>
              <a:t> </a:t>
            </a:r>
            <a:r>
              <a:rPr sz="2400" spc="-5" dirty="0">
                <a:latin typeface="Symbol" panose="05050102010706020507"/>
                <a:cs typeface="Symbol" panose="05050102010706020507"/>
              </a:rPr>
              <a:t></a:t>
            </a:r>
            <a:r>
              <a:rPr sz="2400" spc="-320" dirty="0">
                <a:latin typeface="Times New Roman" panose="02020603050405020304"/>
                <a:cs typeface="Times New Roman" panose="02020603050405020304"/>
              </a:rPr>
              <a:t> </a:t>
            </a:r>
            <a:r>
              <a:rPr sz="2400" i="1" spc="195" dirty="0">
                <a:latin typeface="Times New Roman" panose="02020603050405020304"/>
                <a:cs typeface="Times New Roman" panose="02020603050405020304"/>
              </a:rPr>
              <a:t>a</a:t>
            </a:r>
            <a:r>
              <a:rPr sz="2400" spc="120" dirty="0">
                <a:latin typeface="Symbol" panose="05050102010706020507"/>
                <a:cs typeface="Symbol" panose="05050102010706020507"/>
              </a:rPr>
              <a:t></a:t>
            </a:r>
            <a:r>
              <a:rPr sz="2400" i="1" spc="-5" dirty="0">
                <a:latin typeface="Times New Roman" panose="02020603050405020304"/>
                <a:cs typeface="Times New Roman" panose="02020603050405020304"/>
              </a:rPr>
              <a:t>b</a:t>
            </a:r>
            <a:r>
              <a:rPr sz="2400" i="1" spc="-260" dirty="0">
                <a:latin typeface="Times New Roman" panose="02020603050405020304"/>
                <a:cs typeface="Times New Roman" panose="02020603050405020304"/>
              </a:rPr>
              <a:t>H</a:t>
            </a:r>
            <a:r>
              <a:rPr sz="2100" i="1" spc="-7" baseline="-24000" dirty="0">
                <a:latin typeface="Times New Roman" panose="02020603050405020304"/>
                <a:cs typeface="Times New Roman" panose="02020603050405020304"/>
              </a:rPr>
              <a:t>h</a:t>
            </a:r>
            <a:r>
              <a:rPr sz="2100" i="1" spc="75" baseline="-24000" dirty="0">
                <a:latin typeface="Times New Roman" panose="02020603050405020304"/>
                <a:cs typeface="Times New Roman" panose="02020603050405020304"/>
              </a:rPr>
              <a:t>p</a:t>
            </a:r>
            <a:r>
              <a:rPr sz="3150" spc="-480" dirty="0">
                <a:latin typeface="Symbol" panose="05050102010706020507"/>
                <a:cs typeface="Symbol" panose="05050102010706020507"/>
              </a:rPr>
              <a:t></a:t>
            </a:r>
            <a:r>
              <a:rPr sz="2400" i="1" spc="-114" dirty="0">
                <a:latin typeface="Times New Roman" panose="02020603050405020304"/>
                <a:cs typeface="Times New Roman" panose="02020603050405020304"/>
              </a:rPr>
              <a:t>u</a:t>
            </a:r>
            <a:r>
              <a:rPr sz="2400" spc="125" dirty="0">
                <a:latin typeface="Times New Roman" panose="02020603050405020304"/>
                <a:cs typeface="Times New Roman" panose="02020603050405020304"/>
              </a:rPr>
              <a:t>,</a:t>
            </a:r>
            <a:r>
              <a:rPr sz="2400" i="1" spc="-50" dirty="0">
                <a:latin typeface="Times New Roman" panose="02020603050405020304"/>
                <a:cs typeface="Times New Roman" panose="02020603050405020304"/>
              </a:rPr>
              <a:t>v</a:t>
            </a:r>
            <a:r>
              <a:rPr sz="3150" spc="-380" dirty="0">
                <a:latin typeface="Symbol" panose="05050102010706020507"/>
                <a:cs typeface="Symbol" panose="05050102010706020507"/>
              </a:rPr>
              <a:t></a:t>
            </a:r>
            <a:endParaRPr sz="3150">
              <a:latin typeface="Symbol" panose="05050102010706020507"/>
              <a:cs typeface="Symbol" panose="05050102010706020507"/>
            </a:endParaRPr>
          </a:p>
          <a:p>
            <a:pPr marL="2545080">
              <a:lnSpc>
                <a:spcPct val="100000"/>
              </a:lnSpc>
              <a:spcBef>
                <a:spcPts val="1820"/>
              </a:spcBef>
            </a:pPr>
            <a:r>
              <a:rPr sz="2450" i="1" spc="10" dirty="0">
                <a:latin typeface="Times New Roman" panose="02020603050405020304"/>
                <a:cs typeface="Times New Roman" panose="02020603050405020304"/>
              </a:rPr>
              <a:t>a</a:t>
            </a:r>
            <a:r>
              <a:rPr sz="2450" i="1" spc="20" dirty="0">
                <a:latin typeface="Times New Roman" panose="02020603050405020304"/>
                <a:cs typeface="Times New Roman" panose="02020603050405020304"/>
              </a:rPr>
              <a:t> </a:t>
            </a:r>
            <a:r>
              <a:rPr sz="2450" spc="10" dirty="0">
                <a:latin typeface="Symbol" panose="05050102010706020507"/>
                <a:cs typeface="Symbol" panose="05050102010706020507"/>
              </a:rPr>
              <a:t></a:t>
            </a:r>
            <a:r>
              <a:rPr sz="2450" spc="-20" dirty="0">
                <a:latin typeface="Times New Roman" panose="02020603050405020304"/>
                <a:cs typeface="Times New Roman" panose="02020603050405020304"/>
              </a:rPr>
              <a:t> </a:t>
            </a:r>
            <a:r>
              <a:rPr sz="2450" dirty="0">
                <a:latin typeface="Times New Roman" panose="02020603050405020304"/>
                <a:cs typeface="Times New Roman" panose="02020603050405020304"/>
              </a:rPr>
              <a:t>0</a:t>
            </a:r>
            <a:r>
              <a:rPr sz="2450" spc="5" dirty="0">
                <a:latin typeface="Times New Roman" panose="02020603050405020304"/>
                <a:cs typeface="Times New Roman" panose="02020603050405020304"/>
              </a:rPr>
              <a:t>,</a:t>
            </a:r>
            <a:r>
              <a:rPr sz="2450" spc="-350" dirty="0">
                <a:latin typeface="Times New Roman" panose="02020603050405020304"/>
                <a:cs typeface="Times New Roman" panose="02020603050405020304"/>
              </a:rPr>
              <a:t> </a:t>
            </a:r>
            <a:r>
              <a:rPr sz="2450" i="1" spc="10" dirty="0">
                <a:latin typeface="Times New Roman" panose="02020603050405020304"/>
                <a:cs typeface="Times New Roman" panose="02020603050405020304"/>
              </a:rPr>
              <a:t>b</a:t>
            </a:r>
            <a:r>
              <a:rPr sz="2450" i="1" spc="20" dirty="0">
                <a:latin typeface="Times New Roman" panose="02020603050405020304"/>
                <a:cs typeface="Times New Roman" panose="02020603050405020304"/>
              </a:rPr>
              <a:t> </a:t>
            </a:r>
            <a:r>
              <a:rPr sz="2450" spc="10" dirty="0">
                <a:latin typeface="Symbol" panose="05050102010706020507"/>
                <a:cs typeface="Symbol" panose="05050102010706020507"/>
              </a:rPr>
              <a:t></a:t>
            </a:r>
            <a:r>
              <a:rPr sz="2450" spc="20" dirty="0">
                <a:latin typeface="Times New Roman" panose="02020603050405020304"/>
                <a:cs typeface="Times New Roman" panose="02020603050405020304"/>
              </a:rPr>
              <a:t> </a:t>
            </a:r>
            <a:r>
              <a:rPr sz="2450" i="1" spc="10" dirty="0">
                <a:latin typeface="Times New Roman" panose="02020603050405020304"/>
                <a:cs typeface="Times New Roman" panose="02020603050405020304"/>
              </a:rPr>
              <a:t>a</a:t>
            </a:r>
            <a:endParaRPr sz="2450">
              <a:latin typeface="Times New Roman" panose="02020603050405020304"/>
              <a:cs typeface="Times New Roman" panose="02020603050405020304"/>
            </a:endParaRPr>
          </a:p>
          <a:p>
            <a:pPr marL="1172210">
              <a:lnSpc>
                <a:spcPct val="100000"/>
              </a:lnSpc>
              <a:spcBef>
                <a:spcPts val="1965"/>
              </a:spcBef>
              <a:tabLst>
                <a:tab pos="155003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用图像的高频成分进行增强</a:t>
            </a:r>
            <a:endParaRPr sz="2800">
              <a:latin typeface="新宋体" panose="02010609030101010101" charset="-122"/>
              <a:cs typeface="新宋体" panose="02010609030101010101" charset="-122"/>
            </a:endParaRPr>
          </a:p>
          <a:p>
            <a:pPr marL="1172210">
              <a:lnSpc>
                <a:spcPct val="100000"/>
              </a:lnSpc>
              <a:spcBef>
                <a:spcPts val="1690"/>
              </a:spcBef>
              <a:tabLst>
                <a:tab pos="155003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增加a的目的是使零频率不被滤波器过滤</a:t>
            </a:r>
            <a:endParaRPr sz="2800">
              <a:latin typeface="新宋体" panose="02010609030101010101" charset="-122"/>
              <a:cs typeface="新宋体" panose="02010609030101010101" charset="-122"/>
            </a:endParaRPr>
          </a:p>
          <a:p>
            <a:pPr marL="1172210">
              <a:lnSpc>
                <a:spcPct val="100000"/>
              </a:lnSpc>
              <a:spcBef>
                <a:spcPts val="1685"/>
              </a:spcBef>
              <a:tabLst>
                <a:tab pos="155003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当a=A-1,b=1时转化为高频提升过滤</a:t>
            </a:r>
            <a:endParaRPr sz="2800">
              <a:latin typeface="新宋体" panose="02010609030101010101" charset="-122"/>
              <a:cs typeface="新宋体" panose="02010609030101010101" charset="-122"/>
            </a:endParaRPr>
          </a:p>
          <a:p>
            <a:pPr marL="1172210">
              <a:lnSpc>
                <a:spcPts val="3295"/>
              </a:lnSpc>
              <a:spcBef>
                <a:spcPts val="1690"/>
              </a:spcBef>
              <a:tabLst>
                <a:tab pos="155003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当b&gt;1，高频得到加强</a:t>
            </a:r>
            <a:endParaRPr sz="2800">
              <a:latin typeface="新宋体" panose="02010609030101010101" charset="-122"/>
              <a:cs typeface="新宋体" panose="02010609030101010101" charset="-122"/>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高频提升加强举例</a:t>
            </a:r>
          </a:p>
        </p:txBody>
      </p:sp>
      <p:sp>
        <p:nvSpPr>
          <p:cNvPr id="6" name="object 6"/>
          <p:cNvSpPr/>
          <p:nvPr/>
        </p:nvSpPr>
        <p:spPr>
          <a:xfrm>
            <a:off x="2678315" y="2122170"/>
            <a:ext cx="6340602" cy="356539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689225" y="1809750"/>
            <a:ext cx="18542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图a: 胸部X光图像</a:t>
            </a:r>
            <a:endParaRPr sz="1800">
              <a:latin typeface="新宋体" panose="02010609030101010101" charset="-122"/>
              <a:cs typeface="新宋体" panose="02010609030101010101" charset="-122"/>
            </a:endParaRPr>
          </a:p>
        </p:txBody>
      </p:sp>
      <p:sp>
        <p:nvSpPr>
          <p:cNvPr id="8" name="object 8"/>
          <p:cNvSpPr txBox="1"/>
          <p:nvPr/>
        </p:nvSpPr>
        <p:spPr>
          <a:xfrm>
            <a:off x="5139062" y="1809750"/>
            <a:ext cx="31115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图b: 巴特沃思高通滤波的结果</a:t>
            </a:r>
            <a:endParaRPr sz="1800">
              <a:latin typeface="新宋体" panose="02010609030101010101" charset="-122"/>
              <a:cs typeface="新宋体" panose="02010609030101010101" charset="-122"/>
            </a:endParaRPr>
          </a:p>
        </p:txBody>
      </p:sp>
      <p:sp>
        <p:nvSpPr>
          <p:cNvPr id="9" name="object 9"/>
          <p:cNvSpPr txBox="1"/>
          <p:nvPr/>
        </p:nvSpPr>
        <p:spPr>
          <a:xfrm>
            <a:off x="2401951" y="5703557"/>
            <a:ext cx="2654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图c: 高频增强滤波的结果</a:t>
            </a:r>
            <a:endParaRPr sz="1800">
              <a:latin typeface="新宋体" panose="02010609030101010101" charset="-122"/>
              <a:cs typeface="新宋体" panose="02010609030101010101" charset="-122"/>
            </a:endParaRPr>
          </a:p>
        </p:txBody>
      </p:sp>
      <p:sp>
        <p:nvSpPr>
          <p:cNvPr id="10" name="object 10"/>
          <p:cNvSpPr txBox="1"/>
          <p:nvPr/>
        </p:nvSpPr>
        <p:spPr>
          <a:xfrm>
            <a:off x="5426329" y="5703557"/>
            <a:ext cx="29972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图d: 图c直方图均衡化的结果</a:t>
            </a:r>
            <a:endParaRPr sz="1800">
              <a:latin typeface="新宋体" panose="02010609030101010101" charset="-122"/>
              <a:cs typeface="新宋体" panose="02010609030101010101" charset="-122"/>
            </a:endParaRPr>
          </a:p>
        </p:txBody>
      </p:sp>
      <p:sp>
        <p:nvSpPr>
          <p:cNvPr id="11" name="object 11"/>
          <p:cNvSpPr txBox="1"/>
          <p:nvPr/>
        </p:nvSpPr>
        <p:spPr>
          <a:xfrm>
            <a:off x="2113165" y="6354317"/>
            <a:ext cx="70358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注：高频加强 ＋ 直方图均衡化的混合图像增强方法</a:t>
            </a:r>
            <a:endParaRPr sz="2400">
              <a:latin typeface="新宋体" panose="02010609030101010101" charset="-122"/>
              <a:cs typeface="新宋体" panose="02010609030101010101"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89239" y="2135123"/>
            <a:ext cx="2523744" cy="17145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251827" y="4425696"/>
            <a:ext cx="2523744" cy="17145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689239" y="4425696"/>
            <a:ext cx="2523744" cy="17145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432439" y="4425696"/>
            <a:ext cx="2523744" cy="1714500"/>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4419727" y="2733294"/>
            <a:ext cx="13970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256</a:t>
            </a:r>
            <a:r>
              <a:rPr sz="2400" b="1" spc="-10" dirty="0">
                <a:latin typeface="宋体" panose="02010600030101010101" pitchFamily="2" charset="-122"/>
                <a:cs typeface="宋体" panose="02010600030101010101" pitchFamily="2" charset="-122"/>
              </a:rPr>
              <a:t>灰度级</a:t>
            </a:r>
            <a:endParaRPr sz="2400">
              <a:latin typeface="宋体" panose="02010600030101010101" pitchFamily="2" charset="-122"/>
              <a:cs typeface="宋体" panose="02010600030101010101" pitchFamily="2" charset="-122"/>
            </a:endParaRPr>
          </a:p>
        </p:txBody>
      </p:sp>
      <p:sp>
        <p:nvSpPr>
          <p:cNvPr id="9" name="object 9"/>
          <p:cNvSpPr txBox="1"/>
          <p:nvPr/>
        </p:nvSpPr>
        <p:spPr>
          <a:xfrm>
            <a:off x="2459101" y="6213347"/>
            <a:ext cx="12446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16</a:t>
            </a:r>
            <a:r>
              <a:rPr sz="2400" b="1" spc="-10" dirty="0">
                <a:latin typeface="宋体" panose="02010600030101010101" pitchFamily="2" charset="-122"/>
                <a:cs typeface="宋体" panose="02010600030101010101" pitchFamily="2" charset="-122"/>
              </a:rPr>
              <a:t>灰度级</a:t>
            </a:r>
            <a:endParaRPr sz="2400">
              <a:latin typeface="宋体" panose="02010600030101010101" pitchFamily="2" charset="-122"/>
              <a:cs typeface="宋体" panose="02010600030101010101" pitchFamily="2" charset="-122"/>
            </a:endParaRPr>
          </a:p>
        </p:txBody>
      </p:sp>
      <p:sp>
        <p:nvSpPr>
          <p:cNvPr id="10" name="object 10"/>
          <p:cNvSpPr txBox="1"/>
          <p:nvPr/>
        </p:nvSpPr>
        <p:spPr>
          <a:xfrm>
            <a:off x="5237353" y="6213347"/>
            <a:ext cx="1092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8</a:t>
            </a:r>
            <a:r>
              <a:rPr sz="2400" b="1" spc="-10" dirty="0">
                <a:latin typeface="宋体" panose="02010600030101010101" pitchFamily="2" charset="-122"/>
                <a:cs typeface="宋体" panose="02010600030101010101" pitchFamily="2" charset="-122"/>
              </a:rPr>
              <a:t>灰度级</a:t>
            </a:r>
            <a:endParaRPr sz="2400">
              <a:latin typeface="宋体" panose="02010600030101010101" pitchFamily="2" charset="-122"/>
              <a:cs typeface="宋体" panose="02010600030101010101" pitchFamily="2" charset="-122"/>
            </a:endParaRPr>
          </a:p>
        </p:txBody>
      </p:sp>
      <p:sp>
        <p:nvSpPr>
          <p:cNvPr id="11" name="object 11"/>
          <p:cNvSpPr txBox="1"/>
          <p:nvPr/>
        </p:nvSpPr>
        <p:spPr>
          <a:xfrm>
            <a:off x="7945501" y="6213347"/>
            <a:ext cx="1092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4</a:t>
            </a:r>
            <a:r>
              <a:rPr sz="2400" b="1" spc="-10" dirty="0">
                <a:latin typeface="宋体" panose="02010600030101010101" pitchFamily="2" charset="-122"/>
                <a:cs typeface="宋体" panose="02010600030101010101" pitchFamily="2" charset="-122"/>
              </a:rPr>
              <a:t>灰度级</a:t>
            </a:r>
            <a:endParaRPr sz="2400">
              <a:latin typeface="宋体" panose="02010600030101010101" pitchFamily="2" charset="-122"/>
              <a:cs typeface="宋体" panose="02010600030101010101" pitchFamily="2" charset="-122"/>
            </a:endParaRPr>
          </a:p>
        </p:txBody>
      </p:sp>
      <p:sp>
        <p:nvSpPr>
          <p:cNvPr id="12" name="object 12"/>
          <p:cNvSpPr txBox="1">
            <a:spLocks noGrp="1"/>
          </p:cNvSpPr>
          <p:nvPr>
            <p:ph type="title"/>
          </p:nvPr>
        </p:nvSpPr>
        <p:spPr>
          <a:prstGeom prst="rect">
            <a:avLst/>
          </a:prstGeom>
        </p:spPr>
        <p:txBody>
          <a:bodyPr vert="horz" wrap="square" lIns="0" tIns="369478" rIns="0" bIns="0" rtlCol="0">
            <a:spAutoFit/>
          </a:bodyPr>
          <a:lstStyle/>
          <a:p>
            <a:pPr marL="83185">
              <a:lnSpc>
                <a:spcPts val="3750"/>
              </a:lnSpc>
            </a:pPr>
            <a:r>
              <a:rPr spc="-15" dirty="0">
                <a:latin typeface="新宋体" panose="02010609030101010101" charset="-122"/>
                <a:cs typeface="新宋体" panose="02010609030101010101" charset="-122"/>
              </a:rPr>
              <a:t>图像的量化与数字图像的质量</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6935470" cy="4062729"/>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图像复原</a:t>
            </a:r>
            <a:endParaRPr sz="3200">
              <a:latin typeface="新宋体" panose="02010609030101010101" charset="-122"/>
              <a:cs typeface="新宋体" panose="02010609030101010101" charset="-122"/>
            </a:endParaRPr>
          </a:p>
          <a:p>
            <a:pPr>
              <a:lnSpc>
                <a:spcPct val="100000"/>
              </a:lnSpc>
            </a:pPr>
            <a:endParaRPr sz="3200">
              <a:latin typeface="Times New Roman" panose="02020603050405020304"/>
              <a:cs typeface="Times New Roman" panose="02020603050405020304"/>
            </a:endParaRPr>
          </a:p>
          <a:p>
            <a:pPr>
              <a:lnSpc>
                <a:spcPct val="100000"/>
              </a:lnSpc>
              <a:spcBef>
                <a:spcPts val="40"/>
              </a:spcBef>
            </a:pPr>
            <a:endParaRPr sz="29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图像退化/复原过程的模型</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噪声模型</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空间域滤波复原（唯一退化是噪声）</a:t>
            </a:r>
            <a:endParaRPr sz="3200">
              <a:latin typeface="新宋体" panose="02010609030101010101" charset="-122"/>
              <a:cs typeface="新宋体" panose="02010609030101010101" charset="-122"/>
            </a:endParaRPr>
          </a:p>
          <a:p>
            <a:pPr marL="12700">
              <a:lnSpc>
                <a:spcPts val="375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频率域滤波复原（削减周期噪声）</a:t>
            </a:r>
            <a:endParaRPr sz="3200">
              <a:latin typeface="新宋体" panose="02010609030101010101" charset="-122"/>
              <a:cs typeface="新宋体" panose="02010609030101010101" charset="-122"/>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6" name="object 6"/>
          <p:cNvSpPr txBox="1"/>
          <p:nvPr/>
        </p:nvSpPr>
        <p:spPr>
          <a:xfrm>
            <a:off x="1825879" y="1820164"/>
            <a:ext cx="7501890" cy="502475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什么是退化？</a:t>
            </a:r>
            <a:endParaRPr sz="3200">
              <a:latin typeface="新宋体" panose="02010609030101010101" charset="-122"/>
              <a:cs typeface="新宋体" panose="02010609030101010101" charset="-122"/>
            </a:endParaRPr>
          </a:p>
          <a:p>
            <a:pPr marL="12700" marR="5080" indent="405765">
              <a:lnSpc>
                <a:spcPct val="106000"/>
              </a:lnSpc>
              <a:spcBef>
                <a:spcPts val="1960"/>
              </a:spcBef>
            </a:pPr>
            <a:r>
              <a:rPr sz="2800" spc="-5" dirty="0">
                <a:latin typeface="新宋体" panose="02010609030101010101" charset="-122"/>
                <a:cs typeface="新宋体" panose="02010609030101010101" charset="-122"/>
              </a:rPr>
              <a:t>成像过程中的</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退</a:t>
            </a:r>
            <a:r>
              <a:rPr sz="2800" spc="-10" dirty="0">
                <a:latin typeface="新宋体" panose="02010609030101010101" charset="-122"/>
                <a:cs typeface="新宋体" panose="02010609030101010101" charset="-122"/>
              </a:rPr>
              <a:t>化</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，是指由于成像系统各种 因素的影响，使得图像质量降低</a:t>
            </a:r>
            <a:endParaRPr sz="2800">
              <a:latin typeface="新宋体" panose="02010609030101010101" charset="-122"/>
              <a:cs typeface="新宋体" panose="02010609030101010101" charset="-122"/>
            </a:endParaRPr>
          </a:p>
          <a:p>
            <a:pPr marL="12700">
              <a:lnSpc>
                <a:spcPct val="100000"/>
              </a:lnSpc>
              <a:spcBef>
                <a:spcPts val="193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引起图像退化的原因</a:t>
            </a:r>
            <a:endParaRPr sz="3200">
              <a:latin typeface="新宋体" panose="02010609030101010101" charset="-122"/>
              <a:cs typeface="新宋体" panose="02010609030101010101" charset="-122"/>
            </a:endParaRPr>
          </a:p>
          <a:p>
            <a:pPr marL="469900">
              <a:lnSpc>
                <a:spcPct val="100000"/>
              </a:lnSpc>
              <a:spcBef>
                <a:spcPts val="232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成像系统的散焦</a:t>
            </a:r>
            <a:endParaRPr sz="2800">
              <a:latin typeface="新宋体" panose="02010609030101010101" charset="-122"/>
              <a:cs typeface="新宋体" panose="02010609030101010101" charset="-122"/>
            </a:endParaRPr>
          </a:p>
          <a:p>
            <a:pPr marL="469900">
              <a:lnSpc>
                <a:spcPct val="100000"/>
              </a:lnSpc>
              <a:spcBef>
                <a:spcPts val="175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成像设备与物体的相对运动</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成像器材的固有缺陷</a:t>
            </a:r>
            <a:endParaRPr sz="2800">
              <a:latin typeface="新宋体" panose="02010609030101010101" charset="-122"/>
              <a:cs typeface="新宋体" panose="02010609030101010101" charset="-122"/>
            </a:endParaRPr>
          </a:p>
          <a:p>
            <a:pPr marL="469900">
              <a:lnSpc>
                <a:spcPts val="3295"/>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外部干扰等</a:t>
            </a:r>
            <a:endParaRPr sz="2800">
              <a:latin typeface="新宋体" panose="02010609030101010101" charset="-122"/>
              <a:cs typeface="新宋体" panose="02010609030101010101" charset="-122"/>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33" y="1800225"/>
            <a:ext cx="8003667" cy="533658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图像复原概述</a:t>
            </a:r>
            <a:endParaRPr sz="3200" dirty="0">
              <a:latin typeface="新宋体" panose="02010609030101010101" charset="-122"/>
              <a:cs typeface="新宋体" panose="02010609030101010101" charset="-122"/>
            </a:endParaRPr>
          </a:p>
          <a:p>
            <a:pPr marL="469900" marR="5080">
              <a:lnSpc>
                <a:spcPct val="102000"/>
              </a:lnSpc>
              <a:spcBef>
                <a:spcPts val="2250"/>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6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与图像增强相似，图像复原的目的也是改善 图像质量</a:t>
            </a:r>
            <a:endParaRPr sz="2800" dirty="0">
              <a:latin typeface="新宋体" panose="02010609030101010101" charset="-122"/>
              <a:cs typeface="新宋体" panose="02010609030101010101" charset="-122"/>
            </a:endParaRPr>
          </a:p>
          <a:p>
            <a:pPr marL="469900" marR="48895">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图像增强主要是一个主观过程，而图像复原 主要是一个客观过程</a:t>
            </a:r>
            <a:endParaRPr sz="2800" dirty="0">
              <a:latin typeface="新宋体" panose="02010609030101010101" charset="-122"/>
              <a:cs typeface="新宋体" panose="02010609030101010101" charset="-122"/>
            </a:endParaRPr>
          </a:p>
          <a:p>
            <a:pPr marL="469900" marR="48895">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图像增强被认为是一种对比度拉伸，提供给 用户喜欢接收的图像；而图像复原技术追求恢 复原始图像的最优估值</a:t>
            </a:r>
            <a:endParaRPr sz="2800" dirty="0">
              <a:latin typeface="新宋体" panose="02010609030101010101" charset="-122"/>
              <a:cs typeface="新宋体" panose="02010609030101010101" charset="-122"/>
            </a:endParaRPr>
          </a:p>
          <a:p>
            <a:pPr marL="469900" marR="48895">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图像复原技术可以使用空间域或频率域滤波 器实现</a:t>
            </a:r>
            <a:endParaRPr sz="28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图像复原</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676146"/>
            <a:ext cx="7660005" cy="526859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图像复原概述（续）</a:t>
            </a:r>
            <a:endParaRPr sz="3200">
              <a:latin typeface="新宋体" panose="02010609030101010101" charset="-122"/>
              <a:cs typeface="新宋体" panose="02010609030101010101" charset="-122"/>
            </a:endParaRPr>
          </a:p>
          <a:p>
            <a:pPr marL="469900" marR="5080" algn="just">
              <a:lnSpc>
                <a:spcPct val="101000"/>
              </a:lnSpc>
              <a:spcBef>
                <a:spcPts val="2280"/>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6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图像复原可以看作图像退化的逆过程，是将 图像退化的过程加以估计，建立退化的数学模 型后，补偿退化过程造成的失真</a:t>
            </a:r>
            <a:endParaRPr sz="2800">
              <a:latin typeface="新宋体" panose="02010609030101010101" charset="-122"/>
              <a:cs typeface="新宋体" panose="02010609030101010101" charset="-122"/>
            </a:endParaRPr>
          </a:p>
          <a:p>
            <a:pPr marL="469900" marR="48895"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在图像退化确知的情况下，图像退化的逆过 程是有可能进行的</a:t>
            </a:r>
            <a:endParaRPr sz="2800">
              <a:latin typeface="新宋体" panose="02010609030101010101" charset="-122"/>
              <a:cs typeface="新宋体" panose="02010609030101010101" charset="-122"/>
            </a:endParaRPr>
          </a:p>
          <a:p>
            <a:pPr marL="469900" marR="48895"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但实际情况经常是退化过程并不知晓，这种 复原称为盲目复原</a:t>
            </a:r>
            <a:endParaRPr sz="2800">
              <a:latin typeface="新宋体" panose="02010609030101010101" charset="-122"/>
              <a:cs typeface="新宋体" panose="02010609030101010101" charset="-122"/>
            </a:endParaRPr>
          </a:p>
          <a:p>
            <a:pPr marL="469900" marR="227965">
              <a:lnSpc>
                <a:spcPct val="100000"/>
              </a:lnSpc>
              <a:spcBef>
                <a:spcPts val="1690"/>
              </a:spcBef>
              <a:tabLst>
                <a:tab pos="1025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由于图像模糊的同时，噪声和干扰也会同 时存在，这也为复原带来了困难和不确定性</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图像复原</a:t>
            </a: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743964"/>
            <a:ext cx="5108575"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图像退化/复原过程的模型</a:t>
            </a:r>
            <a:endParaRPr sz="3200">
              <a:latin typeface="新宋体" panose="02010609030101010101" charset="-122"/>
              <a:cs typeface="新宋体" panose="02010609030101010101" charset="-122"/>
            </a:endParaRPr>
          </a:p>
        </p:txBody>
      </p:sp>
      <p:sp>
        <p:nvSpPr>
          <p:cNvPr id="6" name="object 6"/>
          <p:cNvSpPr txBox="1"/>
          <p:nvPr/>
        </p:nvSpPr>
        <p:spPr>
          <a:xfrm>
            <a:off x="2138311" y="3874770"/>
            <a:ext cx="5224780" cy="1455420"/>
          </a:xfrm>
          <a:prstGeom prst="rect">
            <a:avLst/>
          </a:prstGeom>
        </p:spPr>
        <p:txBody>
          <a:bodyPr vert="horz" wrap="square" lIns="0" tIns="0" rIns="0" bIns="0" rtlCol="0">
            <a:spAutoFit/>
          </a:bodyPr>
          <a:lstStyle/>
          <a:p>
            <a:pPr marL="12700">
              <a:lnSpc>
                <a:spcPct val="100000"/>
              </a:lnSpc>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f(x,y)表示一幅输入图像</a:t>
            </a:r>
            <a:endParaRPr sz="2400">
              <a:latin typeface="新宋体" panose="02010609030101010101" charset="-122"/>
              <a:cs typeface="新宋体" panose="02010609030101010101" charset="-122"/>
            </a:endParaRPr>
          </a:p>
          <a:p>
            <a:pPr marL="1270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g(x,y)是f(x,y)产生的一幅退化图像</a:t>
            </a:r>
            <a:endParaRPr sz="2400">
              <a:latin typeface="新宋体" panose="02010609030101010101" charset="-122"/>
              <a:cs typeface="新宋体" panose="02010609030101010101" charset="-122"/>
            </a:endParaRPr>
          </a:p>
          <a:p>
            <a:pPr marL="12700">
              <a:lnSpc>
                <a:spcPts val="2835"/>
              </a:lnSpc>
              <a:spcBef>
                <a:spcPts val="1425"/>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H表示退化函数</a:t>
            </a:r>
            <a:endParaRPr sz="2400">
              <a:latin typeface="新宋体" panose="02010609030101010101" charset="-122"/>
              <a:cs typeface="新宋体" panose="02010609030101010101" charset="-122"/>
            </a:endParaRPr>
          </a:p>
        </p:txBody>
      </p:sp>
      <p:sp>
        <p:nvSpPr>
          <p:cNvPr id="7" name="object 7"/>
          <p:cNvSpPr txBox="1"/>
          <p:nvPr/>
        </p:nvSpPr>
        <p:spPr>
          <a:xfrm>
            <a:off x="2138311" y="5606542"/>
            <a:ext cx="194945" cy="269875"/>
          </a:xfrm>
          <a:prstGeom prst="rect">
            <a:avLst/>
          </a:prstGeom>
        </p:spPr>
        <p:txBody>
          <a:bodyPr vert="horz" wrap="square" lIns="0" tIns="0" rIns="0" bIns="0" rtlCol="0">
            <a:spAutoFit/>
          </a:bodyPr>
          <a:lstStyle/>
          <a:p>
            <a:pPr marL="12700">
              <a:lnSpc>
                <a:spcPct val="100000"/>
              </a:lnSpc>
            </a:pPr>
            <a:r>
              <a:rPr sz="1700" spc="-5" dirty="0">
                <a:solidFill>
                  <a:srgbClr val="EE2B0A"/>
                </a:solidFill>
                <a:latin typeface="Wingdings" panose="05000000000000000000"/>
                <a:cs typeface="Wingdings" panose="05000000000000000000"/>
              </a:rPr>
              <a:t></a:t>
            </a:r>
            <a:endParaRPr sz="1700">
              <a:latin typeface="Wingdings" panose="05000000000000000000"/>
              <a:cs typeface="Wingdings" panose="05000000000000000000"/>
            </a:endParaRPr>
          </a:p>
        </p:txBody>
      </p:sp>
      <p:sp>
        <p:nvSpPr>
          <p:cNvPr id="8" name="object 8"/>
          <p:cNvSpPr/>
          <p:nvPr/>
        </p:nvSpPr>
        <p:spPr>
          <a:xfrm>
            <a:off x="2298839" y="2337816"/>
            <a:ext cx="6316979" cy="1440180"/>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2461386" y="5495797"/>
            <a:ext cx="2615565" cy="408305"/>
          </a:xfrm>
          <a:prstGeom prst="rect">
            <a:avLst/>
          </a:prstGeom>
        </p:spPr>
        <p:txBody>
          <a:bodyPr vert="horz" wrap="square" lIns="0" tIns="0" rIns="0" bIns="0" rtlCol="0">
            <a:spAutoFit/>
          </a:bodyPr>
          <a:lstStyle/>
          <a:p>
            <a:pPr marL="12700">
              <a:lnSpc>
                <a:spcPct val="100000"/>
              </a:lnSpc>
            </a:pPr>
            <a:r>
              <a:rPr sz="2100" i="1" spc="-60" dirty="0">
                <a:latin typeface="Symbol" panose="05050102010706020507"/>
                <a:cs typeface="Symbol" panose="05050102010706020507"/>
              </a:rPr>
              <a:t></a:t>
            </a:r>
            <a:r>
              <a:rPr sz="2100" i="1" spc="-265" dirty="0">
                <a:latin typeface="Times New Roman" panose="02020603050405020304"/>
                <a:cs typeface="Times New Roman" panose="02020603050405020304"/>
              </a:rPr>
              <a:t> </a:t>
            </a:r>
            <a:r>
              <a:rPr sz="2650" spc="-120" dirty="0">
                <a:latin typeface="Symbol" panose="05050102010706020507"/>
                <a:cs typeface="Symbol" panose="05050102010706020507"/>
              </a:rPr>
              <a:t></a:t>
            </a:r>
            <a:r>
              <a:rPr sz="2000" i="1" spc="75" dirty="0">
                <a:latin typeface="Times New Roman" panose="02020603050405020304"/>
                <a:cs typeface="Times New Roman" panose="02020603050405020304"/>
              </a:rPr>
              <a:t>x</a:t>
            </a:r>
            <a:r>
              <a:rPr sz="2000" dirty="0">
                <a:latin typeface="Times New Roman" panose="02020603050405020304"/>
                <a:cs typeface="Times New Roman" panose="02020603050405020304"/>
              </a:rPr>
              <a:t>, </a:t>
            </a:r>
            <a:r>
              <a:rPr sz="2000" i="1" dirty="0">
                <a:latin typeface="Times New Roman" panose="02020603050405020304"/>
                <a:cs typeface="Times New Roman" panose="02020603050405020304"/>
              </a:rPr>
              <a:t>y</a:t>
            </a:r>
            <a:r>
              <a:rPr sz="2000" i="1" spc="-290" dirty="0">
                <a:latin typeface="Times New Roman" panose="02020603050405020304"/>
                <a:cs typeface="Times New Roman" panose="02020603050405020304"/>
              </a:rPr>
              <a:t> </a:t>
            </a:r>
            <a:r>
              <a:rPr sz="2650" spc="-204" dirty="0">
                <a:latin typeface="Symbol" panose="05050102010706020507"/>
                <a:cs typeface="Symbol" panose="05050102010706020507"/>
              </a:rPr>
              <a:t></a:t>
            </a:r>
            <a:r>
              <a:rPr sz="3600" baseline="2000" dirty="0">
                <a:latin typeface="新宋体" panose="02010609030101010101" charset="-122"/>
                <a:cs typeface="新宋体" panose="02010609030101010101" charset="-122"/>
              </a:rPr>
              <a:t>表示外加噪声</a:t>
            </a:r>
            <a:endParaRPr sz="3600" baseline="2000">
              <a:latin typeface="新宋体" panose="02010609030101010101" charset="-122"/>
              <a:cs typeface="新宋体" panose="02010609030101010101" charset="-122"/>
            </a:endParaRPr>
          </a:p>
        </p:txBody>
      </p:sp>
      <p:sp>
        <p:nvSpPr>
          <p:cNvPr id="10" name="object 10"/>
          <p:cNvSpPr txBox="1"/>
          <p:nvPr/>
        </p:nvSpPr>
        <p:spPr>
          <a:xfrm>
            <a:off x="2138311" y="6033770"/>
            <a:ext cx="7053580" cy="392430"/>
          </a:xfrm>
          <a:prstGeom prst="rect">
            <a:avLst/>
          </a:prstGeom>
        </p:spPr>
        <p:txBody>
          <a:bodyPr vert="horz" wrap="square" lIns="0" tIns="0" rIns="0" bIns="0" rtlCol="0">
            <a:spAutoFit/>
          </a:bodyPr>
          <a:lstStyle/>
          <a:p>
            <a:pPr marL="12700">
              <a:lnSpc>
                <a:spcPts val="3090"/>
              </a:lnSpc>
              <a:tabLst>
                <a:tab pos="334645" algn="l"/>
                <a:tab pos="35350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给定g(x,y)，H</a:t>
            </a:r>
            <a:r>
              <a:rPr sz="2400" spc="140" dirty="0">
                <a:latin typeface="新宋体" panose="02010609030101010101" charset="-122"/>
                <a:cs typeface="新宋体" panose="02010609030101010101" charset="-122"/>
              </a:rPr>
              <a:t>和</a:t>
            </a:r>
            <a:r>
              <a:rPr sz="3150" i="1" spc="-89" baseline="7000" dirty="0">
                <a:latin typeface="Symbol" panose="05050102010706020507"/>
                <a:cs typeface="Symbol" panose="05050102010706020507"/>
              </a:rPr>
              <a:t></a:t>
            </a:r>
            <a:r>
              <a:rPr sz="3150" i="1" spc="-397" baseline="7000" dirty="0">
                <a:latin typeface="Times New Roman" panose="02020603050405020304"/>
                <a:cs typeface="Times New Roman" panose="02020603050405020304"/>
              </a:rPr>
              <a:t> </a:t>
            </a:r>
            <a:r>
              <a:rPr sz="3975" spc="-179" baseline="6000" dirty="0">
                <a:latin typeface="Symbol" panose="05050102010706020507"/>
                <a:cs typeface="Symbol" panose="05050102010706020507"/>
              </a:rPr>
              <a:t></a:t>
            </a:r>
            <a:r>
              <a:rPr sz="3000" i="1" spc="112" baseline="7000" dirty="0">
                <a:latin typeface="Times New Roman" panose="02020603050405020304"/>
                <a:cs typeface="Times New Roman" panose="02020603050405020304"/>
              </a:rPr>
              <a:t>x</a:t>
            </a:r>
            <a:r>
              <a:rPr sz="3000" baseline="7000" dirty="0">
                <a:latin typeface="Times New Roman" panose="02020603050405020304"/>
                <a:cs typeface="Times New Roman" panose="02020603050405020304"/>
              </a:rPr>
              <a:t>, </a:t>
            </a:r>
            <a:r>
              <a:rPr sz="3000" i="1" baseline="7000" dirty="0">
                <a:latin typeface="Times New Roman" panose="02020603050405020304"/>
                <a:cs typeface="Times New Roman" panose="02020603050405020304"/>
              </a:rPr>
              <a:t>y</a:t>
            </a:r>
            <a:r>
              <a:rPr sz="3000" i="1" spc="-434" baseline="7000" dirty="0">
                <a:latin typeface="Times New Roman" panose="02020603050405020304"/>
                <a:cs typeface="Times New Roman" panose="02020603050405020304"/>
              </a:rPr>
              <a:t> </a:t>
            </a:r>
            <a:r>
              <a:rPr sz="3975" spc="-277" baseline="6000" dirty="0">
                <a:latin typeface="Symbol" panose="05050102010706020507"/>
                <a:cs typeface="Symbol" panose="05050102010706020507"/>
              </a:rPr>
              <a:t></a:t>
            </a:r>
            <a:r>
              <a:rPr sz="3975" baseline="6000" dirty="0">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,怎样获得关于原始图像的</a:t>
            </a:r>
            <a:endParaRPr sz="2400">
              <a:latin typeface="新宋体" panose="02010609030101010101" charset="-122"/>
              <a:cs typeface="新宋体" panose="02010609030101010101" charset="-122"/>
            </a:endParaRPr>
          </a:p>
        </p:txBody>
      </p:sp>
      <p:sp>
        <p:nvSpPr>
          <p:cNvPr id="11" name="object 11"/>
          <p:cNvSpPr txBox="1"/>
          <p:nvPr/>
        </p:nvSpPr>
        <p:spPr>
          <a:xfrm>
            <a:off x="2138311" y="6368796"/>
            <a:ext cx="2311400" cy="422275"/>
          </a:xfrm>
          <a:prstGeom prst="rect">
            <a:avLst/>
          </a:prstGeom>
        </p:spPr>
        <p:txBody>
          <a:bodyPr vert="horz" wrap="square" lIns="0" tIns="0" rIns="0" bIns="0" rtlCol="0">
            <a:spAutoFit/>
          </a:bodyPr>
          <a:lstStyle/>
          <a:p>
            <a:pPr marL="12700">
              <a:lnSpc>
                <a:spcPct val="100000"/>
              </a:lnSpc>
            </a:pPr>
            <a:r>
              <a:rPr sz="3600" baseline="-5000" dirty="0">
                <a:latin typeface="新宋体" panose="02010609030101010101" charset="-122"/>
                <a:cs typeface="新宋体" panose="02010609030101010101" charset="-122"/>
              </a:rPr>
              <a:t>近似估计</a:t>
            </a:r>
            <a:r>
              <a:rPr sz="3600" spc="-532" baseline="-5000" dirty="0">
                <a:latin typeface="新宋体" panose="02010609030101010101" charset="-122"/>
                <a:cs typeface="新宋体" panose="02010609030101010101" charset="-122"/>
              </a:rPr>
              <a:t> </a:t>
            </a:r>
            <a:r>
              <a:rPr sz="2050" i="1" dirty="0">
                <a:latin typeface="Times New Roman" panose="02020603050405020304"/>
                <a:cs typeface="Times New Roman" panose="02020603050405020304"/>
              </a:rPr>
              <a:t>f</a:t>
            </a:r>
            <a:r>
              <a:rPr sz="2050" i="1" spc="-185" dirty="0">
                <a:latin typeface="Times New Roman" panose="02020603050405020304"/>
                <a:cs typeface="Times New Roman" panose="02020603050405020304"/>
              </a:rPr>
              <a:t> </a:t>
            </a:r>
            <a:r>
              <a:rPr sz="2700" spc="-280" dirty="0">
                <a:latin typeface="Symbol" panose="05050102010706020507"/>
                <a:cs typeface="Symbol" panose="05050102010706020507"/>
              </a:rPr>
              <a:t></a:t>
            </a:r>
            <a:r>
              <a:rPr sz="2050" i="1" spc="-114" dirty="0">
                <a:latin typeface="Times New Roman" panose="02020603050405020304"/>
                <a:cs typeface="Times New Roman" panose="02020603050405020304"/>
              </a:rPr>
              <a:t>x</a:t>
            </a:r>
            <a:r>
              <a:rPr sz="2050" dirty="0">
                <a:latin typeface="Times New Roman" panose="02020603050405020304"/>
                <a:cs typeface="Times New Roman" panose="02020603050405020304"/>
              </a:rPr>
              <a:t>,</a:t>
            </a:r>
            <a:r>
              <a:rPr sz="2050" spc="-204" dirty="0">
                <a:latin typeface="Times New Roman" panose="02020603050405020304"/>
                <a:cs typeface="Times New Roman" panose="02020603050405020304"/>
              </a:rPr>
              <a:t> </a:t>
            </a:r>
            <a:r>
              <a:rPr sz="2050" i="1" spc="-10" dirty="0">
                <a:latin typeface="Times New Roman" panose="02020603050405020304"/>
                <a:cs typeface="Times New Roman" panose="02020603050405020304"/>
              </a:rPr>
              <a:t>y</a:t>
            </a:r>
            <a:r>
              <a:rPr sz="2700" spc="-325" dirty="0">
                <a:latin typeface="Symbol" panose="05050102010706020507"/>
                <a:cs typeface="Symbol" panose="05050102010706020507"/>
              </a:rPr>
              <a:t></a:t>
            </a:r>
            <a:r>
              <a:rPr sz="2700" spc="-140" dirty="0">
                <a:latin typeface="Times New Roman" panose="02020603050405020304"/>
                <a:cs typeface="Times New Roman" panose="02020603050405020304"/>
              </a:rPr>
              <a:t> </a:t>
            </a:r>
            <a:r>
              <a:rPr sz="3600" baseline="-5000" dirty="0">
                <a:latin typeface="新宋体" panose="02010609030101010101" charset="-122"/>
                <a:cs typeface="新宋体" panose="02010609030101010101" charset="-122"/>
              </a:rPr>
              <a:t>？</a:t>
            </a:r>
            <a:endParaRPr sz="3600" baseline="-5000">
              <a:latin typeface="新宋体" panose="02010609030101010101" charset="-122"/>
              <a:cs typeface="新宋体" panose="02010609030101010101" charset="-122"/>
            </a:endParaRPr>
          </a:p>
        </p:txBody>
      </p:sp>
      <p:sp>
        <p:nvSpPr>
          <p:cNvPr id="12" name="object 12"/>
          <p:cNvSpPr txBox="1"/>
          <p:nvPr/>
        </p:nvSpPr>
        <p:spPr>
          <a:xfrm>
            <a:off x="3467989" y="6321552"/>
            <a:ext cx="97155" cy="194945"/>
          </a:xfrm>
          <a:prstGeom prst="rect">
            <a:avLst/>
          </a:prstGeom>
        </p:spPr>
        <p:txBody>
          <a:bodyPr vert="horz" wrap="square" lIns="0" tIns="0" rIns="0" bIns="0" rtlCol="0">
            <a:spAutoFit/>
          </a:bodyPr>
          <a:lstStyle/>
          <a:p>
            <a:pPr marL="12700">
              <a:lnSpc>
                <a:spcPct val="100000"/>
              </a:lnSpc>
            </a:pPr>
            <a:r>
              <a:rPr sz="1200" spc="-5" dirty="0">
                <a:latin typeface="Times New Roman" panose="02020603050405020304"/>
                <a:cs typeface="Times New Roman" panose="02020603050405020304"/>
              </a:rPr>
              <a:t>^</a:t>
            </a:r>
            <a:endParaRPr sz="1200">
              <a:latin typeface="Times New Roman" panose="02020603050405020304"/>
              <a:cs typeface="Times New Roman" panose="02020603050405020304"/>
            </a:endParaRPr>
          </a:p>
        </p:txBody>
      </p:sp>
      <p:sp>
        <p:nvSpPr>
          <p:cNvPr id="13" name="object 13"/>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图像复原</a:t>
            </a: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770767" y="3922776"/>
            <a:ext cx="287655" cy="576580"/>
          </a:xfrm>
          <a:custGeom>
            <a:avLst/>
            <a:gdLst/>
            <a:ahLst/>
            <a:cxnLst/>
            <a:rect l="l" t="t" r="r" b="b"/>
            <a:pathLst>
              <a:path w="287654" h="576579">
                <a:moveTo>
                  <a:pt x="0" y="432053"/>
                </a:moveTo>
                <a:lnTo>
                  <a:pt x="71628" y="432053"/>
                </a:lnTo>
                <a:lnTo>
                  <a:pt x="71627" y="0"/>
                </a:lnTo>
                <a:lnTo>
                  <a:pt x="215645" y="0"/>
                </a:lnTo>
                <a:lnTo>
                  <a:pt x="215646" y="432053"/>
                </a:lnTo>
                <a:lnTo>
                  <a:pt x="287274" y="432053"/>
                </a:lnTo>
                <a:lnTo>
                  <a:pt x="143256" y="576071"/>
                </a:lnTo>
                <a:lnTo>
                  <a:pt x="0" y="432053"/>
                </a:lnTo>
                <a:close/>
              </a:path>
            </a:pathLst>
          </a:custGeom>
          <a:ln w="25400">
            <a:solidFill>
              <a:srgbClr val="EE2B0A"/>
            </a:solidFill>
          </a:ln>
        </p:spPr>
        <p:txBody>
          <a:bodyPr wrap="square" lIns="0" tIns="0" rIns="0" bIns="0" rtlCol="0"/>
          <a:lstStyle/>
          <a:p>
            <a:endParaRPr/>
          </a:p>
        </p:txBody>
      </p:sp>
      <p:sp>
        <p:nvSpPr>
          <p:cNvPr id="6" name="object 6"/>
          <p:cNvSpPr txBox="1"/>
          <p:nvPr/>
        </p:nvSpPr>
        <p:spPr>
          <a:xfrm>
            <a:off x="1827415" y="1934464"/>
            <a:ext cx="7655559" cy="4443095"/>
          </a:xfrm>
          <a:prstGeom prst="rect">
            <a:avLst/>
          </a:prstGeom>
        </p:spPr>
        <p:txBody>
          <a:bodyPr vert="horz" wrap="square" lIns="0" tIns="0" rIns="0" bIns="0" rtlCol="0">
            <a:spAutoFit/>
          </a:bodyPr>
          <a:lstStyle/>
          <a:p>
            <a:pPr marL="12700" marR="114935"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如果系统H是一个线性、位置不变性的过 程，退化图像可以表示为</a:t>
            </a:r>
            <a:endParaRPr sz="3200">
              <a:latin typeface="新宋体" panose="02010609030101010101" charset="-122"/>
              <a:cs typeface="新宋体" panose="02010609030101010101" charset="-122"/>
            </a:endParaRPr>
          </a:p>
          <a:p>
            <a:pPr marL="1280795">
              <a:lnSpc>
                <a:spcPct val="100000"/>
              </a:lnSpc>
              <a:spcBef>
                <a:spcPts val="1865"/>
              </a:spcBef>
            </a:pPr>
            <a:r>
              <a:rPr sz="3200" i="1" spc="-105" dirty="0">
                <a:latin typeface="Times New Roman" panose="02020603050405020304"/>
                <a:cs typeface="Times New Roman" panose="02020603050405020304"/>
              </a:rPr>
              <a:t>g</a:t>
            </a:r>
            <a:r>
              <a:rPr sz="4200" spc="-465" dirty="0">
                <a:latin typeface="Symbol" panose="05050102010706020507"/>
                <a:cs typeface="Symbol" panose="05050102010706020507"/>
              </a:rPr>
              <a:t></a:t>
            </a:r>
            <a:r>
              <a:rPr sz="3200" i="1" spc="-250" dirty="0">
                <a:latin typeface="Times New Roman" panose="02020603050405020304"/>
                <a:cs typeface="Times New Roman" panose="02020603050405020304"/>
              </a:rPr>
              <a:t>x</a:t>
            </a:r>
            <a:r>
              <a:rPr sz="3200" dirty="0">
                <a:latin typeface="Times New Roman" panose="02020603050405020304"/>
                <a:cs typeface="Times New Roman" panose="02020603050405020304"/>
              </a:rPr>
              <a:t>,</a:t>
            </a:r>
            <a:r>
              <a:rPr sz="3200" spc="-380" dirty="0">
                <a:latin typeface="Times New Roman" panose="02020603050405020304"/>
                <a:cs typeface="Times New Roman" panose="02020603050405020304"/>
              </a:rPr>
              <a:t> </a:t>
            </a:r>
            <a:r>
              <a:rPr sz="3200" i="1" spc="-85" dirty="0">
                <a:latin typeface="Times New Roman" panose="02020603050405020304"/>
                <a:cs typeface="Times New Roman" panose="02020603050405020304"/>
              </a:rPr>
              <a:t>y</a:t>
            </a:r>
            <a:r>
              <a:rPr sz="4200" spc="-155" dirty="0">
                <a:latin typeface="Symbol" panose="05050102010706020507"/>
                <a:cs typeface="Symbol" panose="05050102010706020507"/>
              </a:rPr>
              <a:t></a:t>
            </a:r>
            <a:r>
              <a:rPr sz="3200" spc="275" dirty="0">
                <a:latin typeface="Symbol" panose="05050102010706020507"/>
                <a:cs typeface="Symbol" panose="05050102010706020507"/>
              </a:rPr>
              <a:t></a:t>
            </a:r>
            <a:r>
              <a:rPr sz="3200" i="1" spc="-265" dirty="0">
                <a:latin typeface="Times New Roman" panose="02020603050405020304"/>
                <a:cs typeface="Times New Roman" panose="02020603050405020304"/>
              </a:rPr>
              <a:t>h</a:t>
            </a:r>
            <a:r>
              <a:rPr sz="4200" spc="-465" dirty="0">
                <a:latin typeface="Symbol" panose="05050102010706020507"/>
                <a:cs typeface="Symbol" panose="05050102010706020507"/>
              </a:rPr>
              <a:t></a:t>
            </a:r>
            <a:r>
              <a:rPr sz="3200" i="1" spc="-250" dirty="0">
                <a:latin typeface="Times New Roman" panose="02020603050405020304"/>
                <a:cs typeface="Times New Roman" panose="02020603050405020304"/>
              </a:rPr>
              <a:t>x</a:t>
            </a:r>
            <a:r>
              <a:rPr sz="3200" dirty="0">
                <a:latin typeface="Times New Roman" panose="02020603050405020304"/>
                <a:cs typeface="Times New Roman" panose="02020603050405020304"/>
              </a:rPr>
              <a:t>,</a:t>
            </a:r>
            <a:r>
              <a:rPr sz="3200" spc="-380" dirty="0">
                <a:latin typeface="Times New Roman" panose="02020603050405020304"/>
                <a:cs typeface="Times New Roman" panose="02020603050405020304"/>
              </a:rPr>
              <a:t> </a:t>
            </a:r>
            <a:r>
              <a:rPr sz="3200" i="1" spc="-80" dirty="0">
                <a:latin typeface="Times New Roman" panose="02020603050405020304"/>
                <a:cs typeface="Times New Roman" panose="02020603050405020304"/>
              </a:rPr>
              <a:t>y</a:t>
            </a:r>
            <a:r>
              <a:rPr sz="4200" spc="-484" dirty="0">
                <a:latin typeface="Symbol" panose="05050102010706020507"/>
                <a:cs typeface="Symbol" panose="05050102010706020507"/>
              </a:rPr>
              <a:t></a:t>
            </a:r>
            <a:r>
              <a:rPr sz="3200" dirty="0">
                <a:latin typeface="Times New Roman" panose="02020603050405020304"/>
                <a:cs typeface="Times New Roman" panose="02020603050405020304"/>
              </a:rPr>
              <a:t>*</a:t>
            </a:r>
            <a:r>
              <a:rPr sz="3200" spc="-325" dirty="0">
                <a:latin typeface="Times New Roman" panose="02020603050405020304"/>
                <a:cs typeface="Times New Roman" panose="02020603050405020304"/>
              </a:rPr>
              <a:t> </a:t>
            </a:r>
            <a:r>
              <a:rPr sz="3200" i="1" dirty="0">
                <a:latin typeface="Times New Roman" panose="02020603050405020304"/>
                <a:cs typeface="Times New Roman" panose="02020603050405020304"/>
              </a:rPr>
              <a:t>f</a:t>
            </a:r>
            <a:r>
              <a:rPr sz="3200" i="1" spc="-355" dirty="0">
                <a:latin typeface="Times New Roman" panose="02020603050405020304"/>
                <a:cs typeface="Times New Roman" panose="02020603050405020304"/>
              </a:rPr>
              <a:t> </a:t>
            </a:r>
            <a:r>
              <a:rPr sz="4200" spc="-465" dirty="0">
                <a:latin typeface="Symbol" panose="05050102010706020507"/>
                <a:cs typeface="Symbol" panose="05050102010706020507"/>
              </a:rPr>
              <a:t></a:t>
            </a:r>
            <a:r>
              <a:rPr sz="3200" i="1" spc="-250" dirty="0">
                <a:latin typeface="Times New Roman" panose="02020603050405020304"/>
                <a:cs typeface="Times New Roman" panose="02020603050405020304"/>
              </a:rPr>
              <a:t>x</a:t>
            </a:r>
            <a:r>
              <a:rPr sz="3200" dirty="0">
                <a:latin typeface="Times New Roman" panose="02020603050405020304"/>
                <a:cs typeface="Times New Roman" panose="02020603050405020304"/>
              </a:rPr>
              <a:t>,</a:t>
            </a:r>
            <a:r>
              <a:rPr sz="3200" spc="-380" dirty="0">
                <a:latin typeface="Times New Roman" panose="02020603050405020304"/>
                <a:cs typeface="Times New Roman" panose="02020603050405020304"/>
              </a:rPr>
              <a:t> </a:t>
            </a:r>
            <a:r>
              <a:rPr sz="3200" i="1" spc="-85" dirty="0">
                <a:latin typeface="Times New Roman" panose="02020603050405020304"/>
                <a:cs typeface="Times New Roman" panose="02020603050405020304"/>
              </a:rPr>
              <a:t>y</a:t>
            </a:r>
            <a:r>
              <a:rPr sz="4200" spc="-315" dirty="0">
                <a:latin typeface="Symbol" panose="05050102010706020507"/>
                <a:cs typeface="Symbol" panose="05050102010706020507"/>
              </a:rPr>
              <a:t></a:t>
            </a:r>
            <a:r>
              <a:rPr sz="3200" spc="-170" dirty="0">
                <a:latin typeface="Symbol" panose="05050102010706020507"/>
                <a:cs typeface="Symbol" panose="05050102010706020507"/>
              </a:rPr>
              <a:t></a:t>
            </a:r>
            <a:r>
              <a:rPr sz="3350" i="1" spc="-240" dirty="0">
                <a:latin typeface="Symbol" panose="05050102010706020507"/>
                <a:cs typeface="Symbol" panose="05050102010706020507"/>
              </a:rPr>
              <a:t></a:t>
            </a:r>
            <a:r>
              <a:rPr sz="4200" spc="-465" dirty="0">
                <a:latin typeface="Symbol" panose="05050102010706020507"/>
                <a:cs typeface="Symbol" panose="05050102010706020507"/>
              </a:rPr>
              <a:t></a:t>
            </a:r>
            <a:r>
              <a:rPr sz="3200" i="1" spc="-250" dirty="0">
                <a:latin typeface="Times New Roman" panose="02020603050405020304"/>
                <a:cs typeface="Times New Roman" panose="02020603050405020304"/>
              </a:rPr>
              <a:t>x</a:t>
            </a:r>
            <a:r>
              <a:rPr sz="3200" dirty="0">
                <a:latin typeface="Times New Roman" panose="02020603050405020304"/>
                <a:cs typeface="Times New Roman" panose="02020603050405020304"/>
              </a:rPr>
              <a:t>,</a:t>
            </a:r>
            <a:r>
              <a:rPr sz="3200" spc="-380" dirty="0">
                <a:latin typeface="Times New Roman" panose="02020603050405020304"/>
                <a:cs typeface="Times New Roman" panose="02020603050405020304"/>
              </a:rPr>
              <a:t> </a:t>
            </a:r>
            <a:r>
              <a:rPr sz="3200" i="1" spc="-80" dirty="0">
                <a:latin typeface="Times New Roman" panose="02020603050405020304"/>
                <a:cs typeface="Times New Roman" panose="02020603050405020304"/>
              </a:rPr>
              <a:t>y</a:t>
            </a:r>
            <a:r>
              <a:rPr sz="4200" spc="-545" dirty="0">
                <a:latin typeface="Symbol" panose="05050102010706020507"/>
                <a:cs typeface="Symbol" panose="05050102010706020507"/>
              </a:rPr>
              <a:t></a:t>
            </a:r>
            <a:endParaRPr sz="4200">
              <a:latin typeface="Symbol" panose="05050102010706020507"/>
              <a:cs typeface="Symbol" panose="05050102010706020507"/>
            </a:endParaRPr>
          </a:p>
          <a:p>
            <a:pPr marL="3324225">
              <a:lnSpc>
                <a:spcPct val="100000"/>
              </a:lnSpc>
              <a:spcBef>
                <a:spcPts val="1765"/>
              </a:spcBef>
            </a:pPr>
            <a:r>
              <a:rPr sz="2000" b="1" spc="-10" dirty="0">
                <a:solidFill>
                  <a:srgbClr val="EE2B0A"/>
                </a:solidFill>
                <a:latin typeface="新宋体" panose="02010609030101010101" charset="-122"/>
                <a:cs typeface="新宋体" panose="02010609030101010101" charset="-122"/>
              </a:rPr>
              <a:t>空间域上的卷积等同于频率域上的乘积</a:t>
            </a:r>
            <a:endParaRPr sz="2000">
              <a:latin typeface="新宋体" panose="02010609030101010101" charset="-122"/>
              <a:cs typeface="新宋体" panose="02010609030101010101" charset="-122"/>
            </a:endParaRPr>
          </a:p>
          <a:p>
            <a:pPr>
              <a:lnSpc>
                <a:spcPct val="100000"/>
              </a:lnSpc>
              <a:spcBef>
                <a:spcPts val="10"/>
              </a:spcBef>
            </a:pPr>
            <a:endParaRPr sz="1850">
              <a:latin typeface="Times New Roman" panose="02020603050405020304"/>
              <a:cs typeface="Times New Roman" panose="02020603050405020304"/>
            </a:endParaRPr>
          </a:p>
          <a:p>
            <a:pPr marL="545465" indent="709295">
              <a:lnSpc>
                <a:spcPct val="100000"/>
              </a:lnSpc>
            </a:pPr>
            <a:r>
              <a:rPr sz="3200" i="1" spc="-330" dirty="0">
                <a:latin typeface="Times New Roman" panose="02020603050405020304"/>
                <a:cs typeface="Times New Roman" panose="02020603050405020304"/>
              </a:rPr>
              <a:t>G</a:t>
            </a:r>
            <a:r>
              <a:rPr sz="4200" spc="-670" dirty="0">
                <a:latin typeface="Symbol" panose="05050102010706020507"/>
                <a:cs typeface="Symbol" panose="05050102010706020507"/>
              </a:rPr>
              <a:t></a:t>
            </a:r>
            <a:r>
              <a:rPr sz="3200" i="1" spc="-225" dirty="0">
                <a:latin typeface="Times New Roman" panose="02020603050405020304"/>
                <a:cs typeface="Times New Roman" panose="02020603050405020304"/>
              </a:rPr>
              <a:t>u</a:t>
            </a:r>
            <a:r>
              <a:rPr sz="3200" spc="135" dirty="0">
                <a:latin typeface="Times New Roman" panose="02020603050405020304"/>
                <a:cs typeface="Times New Roman" panose="02020603050405020304"/>
              </a:rPr>
              <a:t>,</a:t>
            </a:r>
            <a:r>
              <a:rPr sz="3200" i="1" spc="-120" dirty="0">
                <a:latin typeface="Times New Roman" panose="02020603050405020304"/>
                <a:cs typeface="Times New Roman" panose="02020603050405020304"/>
              </a:rPr>
              <a:t>v</a:t>
            </a:r>
            <a:r>
              <a:rPr sz="4200" spc="-545" dirty="0">
                <a:latin typeface="Symbol" panose="05050102010706020507"/>
                <a:cs typeface="Symbol" panose="05050102010706020507"/>
              </a:rPr>
              <a:t></a:t>
            </a:r>
            <a:r>
              <a:rPr sz="4200" spc="-660" dirty="0">
                <a:latin typeface="Times New Roman" panose="02020603050405020304"/>
                <a:cs typeface="Times New Roman" panose="02020603050405020304"/>
              </a:rPr>
              <a:t> </a:t>
            </a:r>
            <a:r>
              <a:rPr sz="3200" dirty="0">
                <a:latin typeface="Symbol" panose="05050102010706020507"/>
                <a:cs typeface="Symbol" panose="05050102010706020507"/>
              </a:rPr>
              <a:t></a:t>
            </a:r>
            <a:r>
              <a:rPr sz="3200" spc="-440" dirty="0">
                <a:latin typeface="Times New Roman" panose="02020603050405020304"/>
                <a:cs typeface="Times New Roman" panose="02020603050405020304"/>
              </a:rPr>
              <a:t> </a:t>
            </a:r>
            <a:r>
              <a:rPr sz="3200" i="1" spc="-90" dirty="0">
                <a:latin typeface="Times New Roman" panose="02020603050405020304"/>
                <a:cs typeface="Times New Roman" panose="02020603050405020304"/>
              </a:rPr>
              <a:t>H</a:t>
            </a:r>
            <a:r>
              <a:rPr sz="4200" spc="-670" dirty="0">
                <a:latin typeface="Symbol" panose="05050102010706020507"/>
                <a:cs typeface="Symbol" panose="05050102010706020507"/>
              </a:rPr>
              <a:t></a:t>
            </a:r>
            <a:r>
              <a:rPr sz="3200" i="1" spc="-215" dirty="0">
                <a:latin typeface="Times New Roman" panose="02020603050405020304"/>
                <a:cs typeface="Times New Roman" panose="02020603050405020304"/>
              </a:rPr>
              <a:t>u</a:t>
            </a:r>
            <a:r>
              <a:rPr sz="3200" spc="135" dirty="0">
                <a:latin typeface="Times New Roman" panose="02020603050405020304"/>
                <a:cs typeface="Times New Roman" panose="02020603050405020304"/>
              </a:rPr>
              <a:t>,</a:t>
            </a:r>
            <a:r>
              <a:rPr sz="3200" i="1" spc="-120" dirty="0">
                <a:latin typeface="Times New Roman" panose="02020603050405020304"/>
                <a:cs typeface="Times New Roman" panose="02020603050405020304"/>
              </a:rPr>
              <a:t>v</a:t>
            </a:r>
            <a:r>
              <a:rPr sz="4200" spc="-605" dirty="0">
                <a:latin typeface="Symbol" panose="05050102010706020507"/>
                <a:cs typeface="Symbol" panose="05050102010706020507"/>
              </a:rPr>
              <a:t></a:t>
            </a:r>
            <a:r>
              <a:rPr sz="3200" i="1" spc="-95" dirty="0">
                <a:latin typeface="Times New Roman" panose="02020603050405020304"/>
                <a:cs typeface="Times New Roman" panose="02020603050405020304"/>
              </a:rPr>
              <a:t>F</a:t>
            </a:r>
            <a:r>
              <a:rPr sz="4200" spc="-670" dirty="0">
                <a:latin typeface="Symbol" panose="05050102010706020507"/>
                <a:cs typeface="Symbol" panose="05050102010706020507"/>
              </a:rPr>
              <a:t></a:t>
            </a:r>
            <a:r>
              <a:rPr sz="3200" i="1" spc="-225" dirty="0">
                <a:latin typeface="Times New Roman" panose="02020603050405020304"/>
                <a:cs typeface="Times New Roman" panose="02020603050405020304"/>
              </a:rPr>
              <a:t>u</a:t>
            </a:r>
            <a:r>
              <a:rPr sz="3200" spc="135" dirty="0">
                <a:latin typeface="Times New Roman" panose="02020603050405020304"/>
                <a:cs typeface="Times New Roman" panose="02020603050405020304"/>
              </a:rPr>
              <a:t>,</a:t>
            </a:r>
            <a:r>
              <a:rPr sz="3200" i="1" spc="-120" dirty="0">
                <a:latin typeface="Times New Roman" panose="02020603050405020304"/>
                <a:cs typeface="Times New Roman" panose="02020603050405020304"/>
              </a:rPr>
              <a:t>v</a:t>
            </a:r>
            <a:r>
              <a:rPr sz="4200" spc="-315" dirty="0">
                <a:latin typeface="Symbol" panose="05050102010706020507"/>
                <a:cs typeface="Symbol" panose="05050102010706020507"/>
              </a:rPr>
              <a:t></a:t>
            </a:r>
            <a:r>
              <a:rPr sz="3200" spc="275" dirty="0">
                <a:latin typeface="Symbol" panose="05050102010706020507"/>
                <a:cs typeface="Symbol" panose="05050102010706020507"/>
              </a:rPr>
              <a:t></a:t>
            </a:r>
            <a:r>
              <a:rPr sz="3200" i="1" spc="-114" dirty="0">
                <a:latin typeface="Times New Roman" panose="02020603050405020304"/>
                <a:cs typeface="Times New Roman" panose="02020603050405020304"/>
              </a:rPr>
              <a:t>N</a:t>
            </a:r>
            <a:r>
              <a:rPr sz="4200" spc="-670" dirty="0">
                <a:latin typeface="Symbol" panose="05050102010706020507"/>
                <a:cs typeface="Symbol" panose="05050102010706020507"/>
              </a:rPr>
              <a:t></a:t>
            </a:r>
            <a:r>
              <a:rPr sz="3200" i="1" spc="-215" dirty="0">
                <a:latin typeface="Times New Roman" panose="02020603050405020304"/>
                <a:cs typeface="Times New Roman" panose="02020603050405020304"/>
              </a:rPr>
              <a:t>u</a:t>
            </a:r>
            <a:r>
              <a:rPr sz="3200" spc="135" dirty="0">
                <a:latin typeface="Times New Roman" panose="02020603050405020304"/>
                <a:cs typeface="Times New Roman" panose="02020603050405020304"/>
              </a:rPr>
              <a:t>,</a:t>
            </a:r>
            <a:r>
              <a:rPr sz="3200" i="1" spc="-120" dirty="0">
                <a:latin typeface="Times New Roman" panose="02020603050405020304"/>
                <a:cs typeface="Times New Roman" panose="02020603050405020304"/>
              </a:rPr>
              <a:t>v</a:t>
            </a:r>
            <a:r>
              <a:rPr sz="4200" spc="-545" dirty="0">
                <a:latin typeface="Symbol" panose="05050102010706020507"/>
                <a:cs typeface="Symbol" panose="05050102010706020507"/>
              </a:rPr>
              <a:t></a:t>
            </a:r>
            <a:endParaRPr sz="4200">
              <a:latin typeface="Symbol" panose="05050102010706020507"/>
              <a:cs typeface="Symbol" panose="05050102010706020507"/>
            </a:endParaRPr>
          </a:p>
          <a:p>
            <a:pPr>
              <a:lnSpc>
                <a:spcPct val="100000"/>
              </a:lnSpc>
              <a:spcBef>
                <a:spcPts val="5"/>
              </a:spcBef>
            </a:pPr>
            <a:endParaRPr sz="5000">
              <a:latin typeface="Times New Roman" panose="02020603050405020304"/>
              <a:cs typeface="Times New Roman" panose="02020603050405020304"/>
            </a:endParaRPr>
          </a:p>
          <a:p>
            <a:pPr marL="545465">
              <a:lnSpc>
                <a:spcPts val="3295"/>
              </a:lnSpc>
            </a:pPr>
            <a:r>
              <a:rPr sz="2800" spc="-5" dirty="0">
                <a:latin typeface="新宋体" panose="02010609030101010101" charset="-122"/>
                <a:cs typeface="新宋体" panose="02010609030101010101" charset="-122"/>
              </a:rPr>
              <a:t>h(x,y)表示退化函数的空间描述</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17115"/>
            <a:ext cx="7797165" cy="4110354"/>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噪声模型</a:t>
            </a:r>
            <a:endParaRPr sz="3200">
              <a:latin typeface="新宋体" panose="02010609030101010101" charset="-122"/>
              <a:cs typeface="新宋体" panose="02010609030101010101" charset="-122"/>
            </a:endParaRPr>
          </a:p>
          <a:p>
            <a:pPr marL="927100" marR="107950" indent="-4572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数字图像的噪声主要来源于图像的获取和传 输过程</a:t>
            </a:r>
            <a:endParaRPr sz="2800">
              <a:latin typeface="新宋体" panose="02010609030101010101" charset="-122"/>
              <a:cs typeface="新宋体" panose="02010609030101010101" charset="-122"/>
            </a:endParaRPr>
          </a:p>
          <a:p>
            <a:pPr marL="1384300" marR="5080" indent="-45720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1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图像获取的数字化过程，如图像传感器的 质量和环境条件</a:t>
            </a:r>
            <a:endParaRPr sz="2800">
              <a:latin typeface="新宋体" panose="02010609030101010101" charset="-122"/>
              <a:cs typeface="新宋体" panose="02010609030101010101" charset="-122"/>
            </a:endParaRPr>
          </a:p>
          <a:p>
            <a:pPr marL="1384300" marR="5080" indent="-45720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1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图像传输过程中传输信道的噪声干扰，如 通过无线网络传输的图像会受到光或其它 大气因素的干扰</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68579" rIns="0" bIns="0" rtlCol="0">
            <a:spAutoFit/>
          </a:bodyPr>
          <a:lstStyle/>
          <a:p>
            <a:pPr marL="641350">
              <a:lnSpc>
                <a:spcPct val="100000"/>
              </a:lnSpc>
              <a:tabLst>
                <a:tab pos="109855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一些重要的噪声</a:t>
            </a:r>
            <a:endParaRPr sz="3200">
              <a:latin typeface="新宋体" panose="02010609030101010101" charset="-122"/>
              <a:cs typeface="新宋体" panose="02010609030101010101" charset="-122"/>
            </a:endParaRPr>
          </a:p>
          <a:p>
            <a:pPr marL="1098550">
              <a:lnSpc>
                <a:spcPct val="100000"/>
              </a:lnSpc>
              <a:spcBef>
                <a:spcPts val="1675"/>
              </a:spcBef>
              <a:tabLst>
                <a:tab pos="15557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高斯噪声</a:t>
            </a:r>
            <a:endParaRPr sz="2800">
              <a:latin typeface="新宋体" panose="02010609030101010101" charset="-122"/>
              <a:cs typeface="新宋体" panose="02010609030101010101" charset="-122"/>
            </a:endParaRPr>
          </a:p>
          <a:p>
            <a:pPr marL="1098550">
              <a:lnSpc>
                <a:spcPct val="100000"/>
              </a:lnSpc>
              <a:spcBef>
                <a:spcPts val="1685"/>
              </a:spcBef>
              <a:tabLst>
                <a:tab pos="15557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瑞利噪声</a:t>
            </a:r>
            <a:endParaRPr sz="2800">
              <a:latin typeface="新宋体" panose="02010609030101010101" charset="-122"/>
              <a:cs typeface="新宋体" panose="02010609030101010101" charset="-122"/>
            </a:endParaRPr>
          </a:p>
          <a:p>
            <a:pPr marL="1098550">
              <a:lnSpc>
                <a:spcPct val="100000"/>
              </a:lnSpc>
              <a:spcBef>
                <a:spcPts val="1690"/>
              </a:spcBef>
              <a:tabLst>
                <a:tab pos="15557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伽马（爱尔兰）噪声</a:t>
            </a:r>
            <a:endParaRPr sz="2800">
              <a:latin typeface="新宋体" panose="02010609030101010101" charset="-122"/>
              <a:cs typeface="新宋体" panose="02010609030101010101" charset="-122"/>
            </a:endParaRPr>
          </a:p>
          <a:p>
            <a:pPr marL="1098550">
              <a:lnSpc>
                <a:spcPct val="100000"/>
              </a:lnSpc>
              <a:spcBef>
                <a:spcPts val="1690"/>
              </a:spcBef>
              <a:tabLst>
                <a:tab pos="15557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指数分布噪声</a:t>
            </a:r>
            <a:endParaRPr sz="2800">
              <a:latin typeface="新宋体" panose="02010609030101010101" charset="-122"/>
              <a:cs typeface="新宋体" panose="02010609030101010101" charset="-122"/>
            </a:endParaRPr>
          </a:p>
          <a:p>
            <a:pPr marL="1098550">
              <a:lnSpc>
                <a:spcPct val="100000"/>
              </a:lnSpc>
              <a:spcBef>
                <a:spcPts val="1685"/>
              </a:spcBef>
              <a:tabLst>
                <a:tab pos="15557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均匀分布噪声</a:t>
            </a:r>
            <a:endParaRPr sz="2800">
              <a:latin typeface="新宋体" panose="02010609030101010101" charset="-122"/>
              <a:cs typeface="新宋体" panose="02010609030101010101" charset="-122"/>
            </a:endParaRPr>
          </a:p>
          <a:p>
            <a:pPr marL="1098550">
              <a:lnSpc>
                <a:spcPts val="3295"/>
              </a:lnSpc>
              <a:spcBef>
                <a:spcPts val="1690"/>
              </a:spcBef>
              <a:tabLst>
                <a:tab pos="155575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脉冲噪声（椒盐噪声）</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一些重要噪声的概率密度函</a:t>
            </a:r>
            <a:r>
              <a:rPr spc="-10" dirty="0">
                <a:latin typeface="新宋体" panose="02010609030101010101" charset="-122"/>
                <a:cs typeface="新宋体" panose="02010609030101010101" charset="-122"/>
              </a:rPr>
              <a:t>数</a:t>
            </a:r>
            <a:r>
              <a:rPr spc="-10" dirty="0">
                <a:latin typeface="Times New Roman" panose="02020603050405020304"/>
                <a:cs typeface="Times New Roman" panose="02020603050405020304"/>
              </a:rPr>
              <a:t>(PDF)</a:t>
            </a:r>
          </a:p>
        </p:txBody>
      </p:sp>
      <p:sp>
        <p:nvSpPr>
          <p:cNvPr id="6" name="object 6"/>
          <p:cNvSpPr/>
          <p:nvPr/>
        </p:nvSpPr>
        <p:spPr>
          <a:xfrm>
            <a:off x="3421265" y="1761743"/>
            <a:ext cx="4373879" cy="507339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238882" y="2393441"/>
            <a:ext cx="6350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高斯</a:t>
            </a:r>
            <a:endParaRPr sz="2400">
              <a:latin typeface="新宋体" panose="02010609030101010101" charset="-122"/>
              <a:cs typeface="新宋体" panose="02010609030101010101" charset="-122"/>
            </a:endParaRPr>
          </a:p>
        </p:txBody>
      </p:sp>
      <p:sp>
        <p:nvSpPr>
          <p:cNvPr id="8" name="object 8"/>
          <p:cNvSpPr txBox="1"/>
          <p:nvPr/>
        </p:nvSpPr>
        <p:spPr>
          <a:xfrm>
            <a:off x="7728331" y="2393441"/>
            <a:ext cx="6350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瑞利</a:t>
            </a:r>
            <a:endParaRPr sz="2400">
              <a:latin typeface="新宋体" panose="02010609030101010101" charset="-122"/>
              <a:cs typeface="新宋体" panose="02010609030101010101" charset="-122"/>
            </a:endParaRPr>
          </a:p>
        </p:txBody>
      </p:sp>
      <p:sp>
        <p:nvSpPr>
          <p:cNvPr id="9" name="object 9"/>
          <p:cNvSpPr txBox="1"/>
          <p:nvPr/>
        </p:nvSpPr>
        <p:spPr>
          <a:xfrm>
            <a:off x="2328798" y="4455414"/>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伽马</a:t>
            </a:r>
            <a:endParaRPr sz="2400">
              <a:latin typeface="新宋体" panose="02010609030101010101" charset="-122"/>
              <a:cs typeface="新宋体" panose="02010609030101010101" charset="-122"/>
            </a:endParaRPr>
          </a:p>
        </p:txBody>
      </p:sp>
      <p:sp>
        <p:nvSpPr>
          <p:cNvPr id="10" name="object 10"/>
          <p:cNvSpPr txBox="1"/>
          <p:nvPr/>
        </p:nvSpPr>
        <p:spPr>
          <a:xfrm>
            <a:off x="7872348" y="4455414"/>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指数</a:t>
            </a:r>
            <a:endParaRPr sz="2400">
              <a:latin typeface="新宋体" panose="02010609030101010101" charset="-122"/>
              <a:cs typeface="新宋体" panose="02010609030101010101" charset="-122"/>
            </a:endParaRPr>
          </a:p>
        </p:txBody>
      </p:sp>
      <p:sp>
        <p:nvSpPr>
          <p:cNvPr id="11" name="object 11"/>
          <p:cNvSpPr txBox="1"/>
          <p:nvPr/>
        </p:nvSpPr>
        <p:spPr>
          <a:xfrm>
            <a:off x="2328798" y="6138671"/>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均匀</a:t>
            </a:r>
            <a:endParaRPr sz="2400">
              <a:latin typeface="新宋体" panose="02010609030101010101" charset="-122"/>
              <a:cs typeface="新宋体" panose="02010609030101010101" charset="-122"/>
            </a:endParaRPr>
          </a:p>
        </p:txBody>
      </p:sp>
      <p:sp>
        <p:nvSpPr>
          <p:cNvPr id="12" name="object 12"/>
          <p:cNvSpPr txBox="1"/>
          <p:nvPr/>
        </p:nvSpPr>
        <p:spPr>
          <a:xfrm>
            <a:off x="7945501" y="6112764"/>
            <a:ext cx="6350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脉冲</a:t>
            </a:r>
            <a:endParaRPr sz="2400">
              <a:latin typeface="新宋体" panose="02010609030101010101" charset="-122"/>
              <a:cs typeface="新宋体" panose="02010609030101010101" charset="-122"/>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954021"/>
            <a:ext cx="7515859" cy="106045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高斯噪声</a:t>
            </a:r>
            <a:endParaRPr sz="2800">
              <a:latin typeface="新宋体" panose="02010609030101010101" charset="-122"/>
              <a:cs typeface="新宋体" panose="02010609030101010101" charset="-122"/>
            </a:endParaRPr>
          </a:p>
          <a:p>
            <a:pPr marL="469900">
              <a:lnSpc>
                <a:spcPts val="3295"/>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高斯噪声的概率密度函数(PDF)由下式给出</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7" name="object 7"/>
          <p:cNvSpPr/>
          <p:nvPr/>
        </p:nvSpPr>
        <p:spPr>
          <a:xfrm>
            <a:off x="4816541" y="3928878"/>
            <a:ext cx="48260" cy="24765"/>
          </a:xfrm>
          <a:custGeom>
            <a:avLst/>
            <a:gdLst/>
            <a:ahLst/>
            <a:cxnLst/>
            <a:rect l="l" t="t" r="r" b="b"/>
            <a:pathLst>
              <a:path w="48260" h="24764">
                <a:moveTo>
                  <a:pt x="0" y="24386"/>
                </a:moveTo>
                <a:lnTo>
                  <a:pt x="48005" y="0"/>
                </a:lnTo>
              </a:path>
            </a:pathLst>
          </a:custGeom>
          <a:ln w="14391">
            <a:solidFill>
              <a:srgbClr val="000000"/>
            </a:solidFill>
          </a:ln>
        </p:spPr>
        <p:txBody>
          <a:bodyPr wrap="square" lIns="0" tIns="0" rIns="0" bIns="0" rtlCol="0"/>
          <a:lstStyle/>
          <a:p>
            <a:endParaRPr/>
          </a:p>
        </p:txBody>
      </p:sp>
      <p:sp>
        <p:nvSpPr>
          <p:cNvPr id="8" name="object 8"/>
          <p:cNvSpPr/>
          <p:nvPr/>
        </p:nvSpPr>
        <p:spPr>
          <a:xfrm>
            <a:off x="4864546" y="3935740"/>
            <a:ext cx="68580" cy="114300"/>
          </a:xfrm>
          <a:custGeom>
            <a:avLst/>
            <a:gdLst/>
            <a:ahLst/>
            <a:cxnLst/>
            <a:rect l="l" t="t" r="r" b="b"/>
            <a:pathLst>
              <a:path w="68579" h="114300">
                <a:moveTo>
                  <a:pt x="0" y="0"/>
                </a:moveTo>
                <a:lnTo>
                  <a:pt x="68582" y="114294"/>
                </a:lnTo>
              </a:path>
            </a:pathLst>
          </a:custGeom>
          <a:ln w="30284">
            <a:solidFill>
              <a:srgbClr val="000000"/>
            </a:solidFill>
          </a:ln>
        </p:spPr>
        <p:txBody>
          <a:bodyPr wrap="square" lIns="0" tIns="0" rIns="0" bIns="0" rtlCol="0"/>
          <a:lstStyle/>
          <a:p>
            <a:endParaRPr/>
          </a:p>
        </p:txBody>
      </p:sp>
      <p:sp>
        <p:nvSpPr>
          <p:cNvPr id="9" name="object 9"/>
          <p:cNvSpPr/>
          <p:nvPr/>
        </p:nvSpPr>
        <p:spPr>
          <a:xfrm>
            <a:off x="4941512" y="3708664"/>
            <a:ext cx="782320" cy="341630"/>
          </a:xfrm>
          <a:custGeom>
            <a:avLst/>
            <a:gdLst/>
            <a:ahLst/>
            <a:cxnLst/>
            <a:rect l="l" t="t" r="r" b="b"/>
            <a:pathLst>
              <a:path w="782320" h="341629">
                <a:moveTo>
                  <a:pt x="0" y="341370"/>
                </a:moveTo>
                <a:lnTo>
                  <a:pt x="91439" y="0"/>
                </a:lnTo>
                <a:lnTo>
                  <a:pt x="781824" y="0"/>
                </a:lnTo>
              </a:path>
            </a:pathLst>
          </a:custGeom>
          <a:ln w="14327">
            <a:solidFill>
              <a:srgbClr val="000000"/>
            </a:solidFill>
          </a:ln>
        </p:spPr>
        <p:txBody>
          <a:bodyPr wrap="square" lIns="0" tIns="0" rIns="0" bIns="0" rtlCol="0"/>
          <a:lstStyle/>
          <a:p>
            <a:endParaRPr/>
          </a:p>
        </p:txBody>
      </p:sp>
      <p:sp>
        <p:nvSpPr>
          <p:cNvPr id="10" name="object 10"/>
          <p:cNvSpPr/>
          <p:nvPr/>
        </p:nvSpPr>
        <p:spPr>
          <a:xfrm>
            <a:off x="4777679" y="3659129"/>
            <a:ext cx="977265" cy="0"/>
          </a:xfrm>
          <a:custGeom>
            <a:avLst/>
            <a:gdLst/>
            <a:ahLst/>
            <a:cxnLst/>
            <a:rect l="l" t="t" r="r" b="b"/>
            <a:pathLst>
              <a:path w="977264">
                <a:moveTo>
                  <a:pt x="0" y="0"/>
                </a:moveTo>
                <a:lnTo>
                  <a:pt x="976896" y="0"/>
                </a:lnTo>
              </a:path>
            </a:pathLst>
          </a:custGeom>
          <a:ln w="14099">
            <a:solidFill>
              <a:srgbClr val="000000"/>
            </a:solidFill>
          </a:ln>
        </p:spPr>
        <p:txBody>
          <a:bodyPr wrap="square" lIns="0" tIns="0" rIns="0" bIns="0" rtlCol="0"/>
          <a:lstStyle/>
          <a:p>
            <a:endParaRPr/>
          </a:p>
        </p:txBody>
      </p:sp>
      <p:sp>
        <p:nvSpPr>
          <p:cNvPr id="11" name="object 11"/>
          <p:cNvSpPr txBox="1"/>
          <p:nvPr/>
        </p:nvSpPr>
        <p:spPr>
          <a:xfrm>
            <a:off x="5160378" y="3193808"/>
            <a:ext cx="194945" cy="415925"/>
          </a:xfrm>
          <a:prstGeom prst="rect">
            <a:avLst/>
          </a:prstGeom>
        </p:spPr>
        <p:txBody>
          <a:bodyPr vert="horz" wrap="square" lIns="0" tIns="0" rIns="0" bIns="0" rtlCol="0">
            <a:spAutoFit/>
          </a:bodyPr>
          <a:lstStyle/>
          <a:p>
            <a:pPr marL="12700">
              <a:lnSpc>
                <a:spcPct val="100000"/>
              </a:lnSpc>
            </a:pPr>
            <a:r>
              <a:rPr sz="2650" spc="5" dirty="0">
                <a:latin typeface="Times New Roman" panose="02020603050405020304"/>
                <a:cs typeface="Times New Roman" panose="02020603050405020304"/>
              </a:rPr>
              <a:t>1</a:t>
            </a:r>
            <a:endParaRPr sz="2650">
              <a:latin typeface="Times New Roman" panose="02020603050405020304"/>
              <a:cs typeface="Times New Roman" panose="02020603050405020304"/>
            </a:endParaRPr>
          </a:p>
        </p:txBody>
      </p:sp>
      <p:sp>
        <p:nvSpPr>
          <p:cNvPr id="12" name="object 12"/>
          <p:cNvSpPr txBox="1"/>
          <p:nvPr/>
        </p:nvSpPr>
        <p:spPr>
          <a:xfrm>
            <a:off x="5043042" y="3675379"/>
            <a:ext cx="584835" cy="434975"/>
          </a:xfrm>
          <a:prstGeom prst="rect">
            <a:avLst/>
          </a:prstGeom>
        </p:spPr>
        <p:txBody>
          <a:bodyPr vert="horz" wrap="square" lIns="0" tIns="0" rIns="0" bIns="0" rtlCol="0">
            <a:spAutoFit/>
          </a:bodyPr>
          <a:lstStyle/>
          <a:p>
            <a:pPr marL="12700">
              <a:lnSpc>
                <a:spcPct val="100000"/>
              </a:lnSpc>
            </a:pPr>
            <a:r>
              <a:rPr sz="2650" spc="5" dirty="0">
                <a:latin typeface="Times New Roman" panose="02020603050405020304"/>
                <a:cs typeface="Times New Roman" panose="02020603050405020304"/>
              </a:rPr>
              <a:t>2</a:t>
            </a:r>
            <a:r>
              <a:rPr sz="2800" i="1" spc="-80" dirty="0">
                <a:latin typeface="Symbol" panose="05050102010706020507"/>
                <a:cs typeface="Symbol" panose="05050102010706020507"/>
              </a:rPr>
              <a:t></a:t>
            </a:r>
            <a:endParaRPr sz="2800">
              <a:latin typeface="Symbol" panose="05050102010706020507"/>
              <a:cs typeface="Symbol" panose="05050102010706020507"/>
            </a:endParaRPr>
          </a:p>
        </p:txBody>
      </p:sp>
      <p:sp>
        <p:nvSpPr>
          <p:cNvPr id="13" name="object 13"/>
          <p:cNvSpPr txBox="1"/>
          <p:nvPr/>
        </p:nvSpPr>
        <p:spPr>
          <a:xfrm>
            <a:off x="5800471" y="3255517"/>
            <a:ext cx="1474470" cy="567055"/>
          </a:xfrm>
          <a:prstGeom prst="rect">
            <a:avLst/>
          </a:prstGeom>
        </p:spPr>
        <p:txBody>
          <a:bodyPr vert="horz" wrap="square" lIns="0" tIns="0" rIns="0" bIns="0" rtlCol="0">
            <a:spAutoFit/>
          </a:bodyPr>
          <a:lstStyle/>
          <a:p>
            <a:pPr marL="12700">
              <a:lnSpc>
                <a:spcPct val="100000"/>
              </a:lnSpc>
            </a:pPr>
            <a:r>
              <a:rPr sz="3975" i="1" spc="7" baseline="-25000" dirty="0">
                <a:latin typeface="Times New Roman" panose="02020603050405020304"/>
                <a:cs typeface="Times New Roman" panose="02020603050405020304"/>
              </a:rPr>
              <a:t>e</a:t>
            </a:r>
            <a:r>
              <a:rPr sz="3975" i="1" spc="-600" baseline="-25000" dirty="0">
                <a:latin typeface="Times New Roman" panose="02020603050405020304"/>
                <a:cs typeface="Times New Roman" panose="02020603050405020304"/>
              </a:rPr>
              <a:t> </a:t>
            </a:r>
            <a:r>
              <a:rPr sz="1550" spc="145" dirty="0">
                <a:latin typeface="Symbol" panose="05050102010706020507"/>
                <a:cs typeface="Symbol" panose="05050102010706020507"/>
              </a:rPr>
              <a:t></a:t>
            </a:r>
            <a:r>
              <a:rPr sz="2000" spc="45" dirty="0">
                <a:latin typeface="Symbol" panose="05050102010706020507"/>
                <a:cs typeface="Symbol" panose="05050102010706020507"/>
              </a:rPr>
              <a:t></a:t>
            </a:r>
            <a:r>
              <a:rPr sz="1550" i="1" dirty="0">
                <a:latin typeface="Times New Roman" panose="02020603050405020304"/>
                <a:cs typeface="Times New Roman" panose="02020603050405020304"/>
              </a:rPr>
              <a:t>z</a:t>
            </a:r>
            <a:r>
              <a:rPr sz="1550" i="1" spc="-165" dirty="0">
                <a:latin typeface="Times New Roman" panose="02020603050405020304"/>
                <a:cs typeface="Times New Roman" panose="02020603050405020304"/>
              </a:rPr>
              <a:t> </a:t>
            </a:r>
            <a:r>
              <a:rPr sz="1550" dirty="0">
                <a:latin typeface="Symbol" panose="05050102010706020507"/>
                <a:cs typeface="Symbol" panose="05050102010706020507"/>
              </a:rPr>
              <a:t></a:t>
            </a:r>
            <a:r>
              <a:rPr sz="1550" spc="-180" dirty="0">
                <a:latin typeface="Times New Roman" panose="02020603050405020304"/>
                <a:cs typeface="Times New Roman" panose="02020603050405020304"/>
              </a:rPr>
              <a:t> </a:t>
            </a:r>
            <a:r>
              <a:rPr sz="1650" i="1" spc="-60" dirty="0">
                <a:latin typeface="Symbol" panose="05050102010706020507"/>
                <a:cs typeface="Symbol" panose="05050102010706020507"/>
              </a:rPr>
              <a:t></a:t>
            </a:r>
            <a:r>
              <a:rPr sz="1650" i="1" spc="-40" dirty="0">
                <a:latin typeface="Times New Roman" panose="02020603050405020304"/>
                <a:cs typeface="Times New Roman" panose="02020603050405020304"/>
              </a:rPr>
              <a:t> </a:t>
            </a:r>
            <a:r>
              <a:rPr sz="2000" spc="-130" dirty="0">
                <a:latin typeface="Symbol" panose="05050102010706020507"/>
                <a:cs typeface="Symbol" panose="05050102010706020507"/>
              </a:rPr>
              <a:t></a:t>
            </a:r>
            <a:r>
              <a:rPr sz="1650" spc="7" baseline="38000" dirty="0">
                <a:latin typeface="Times New Roman" panose="02020603050405020304"/>
                <a:cs typeface="Times New Roman" panose="02020603050405020304"/>
              </a:rPr>
              <a:t>2</a:t>
            </a:r>
            <a:r>
              <a:rPr sz="1650" baseline="38000" dirty="0">
                <a:latin typeface="Times New Roman" panose="02020603050405020304"/>
                <a:cs typeface="Times New Roman" panose="02020603050405020304"/>
              </a:rPr>
              <a:t> </a:t>
            </a:r>
            <a:r>
              <a:rPr sz="1650" spc="-150" baseline="38000" dirty="0">
                <a:latin typeface="Times New Roman" panose="02020603050405020304"/>
                <a:cs typeface="Times New Roman" panose="02020603050405020304"/>
              </a:rPr>
              <a:t> </a:t>
            </a:r>
            <a:r>
              <a:rPr sz="1550" dirty="0">
                <a:latin typeface="Times New Roman" panose="02020603050405020304"/>
                <a:cs typeface="Times New Roman" panose="02020603050405020304"/>
              </a:rPr>
              <a:t>/</a:t>
            </a:r>
            <a:r>
              <a:rPr sz="1550" spc="-85" dirty="0">
                <a:latin typeface="Times New Roman" panose="02020603050405020304"/>
                <a:cs typeface="Times New Roman" panose="02020603050405020304"/>
              </a:rPr>
              <a:t> </a:t>
            </a:r>
            <a:r>
              <a:rPr sz="1550" spc="60" dirty="0">
                <a:latin typeface="Times New Roman" panose="02020603050405020304"/>
                <a:cs typeface="Times New Roman" panose="02020603050405020304"/>
              </a:rPr>
              <a:t>2</a:t>
            </a:r>
            <a:r>
              <a:rPr sz="1650" i="1" spc="-60" dirty="0">
                <a:latin typeface="Symbol" panose="05050102010706020507"/>
                <a:cs typeface="Symbol" panose="05050102010706020507"/>
              </a:rPr>
              <a:t></a:t>
            </a:r>
            <a:r>
              <a:rPr sz="1650" i="1" spc="50" dirty="0">
                <a:latin typeface="Times New Roman" panose="02020603050405020304"/>
                <a:cs typeface="Times New Roman" panose="02020603050405020304"/>
              </a:rPr>
              <a:t> </a:t>
            </a:r>
            <a:r>
              <a:rPr sz="1650" spc="7" baseline="35000" dirty="0">
                <a:latin typeface="Times New Roman" panose="02020603050405020304"/>
                <a:cs typeface="Times New Roman" panose="02020603050405020304"/>
              </a:rPr>
              <a:t>2</a:t>
            </a:r>
            <a:endParaRPr sz="1650" baseline="35000">
              <a:latin typeface="Times New Roman" panose="02020603050405020304"/>
              <a:cs typeface="Times New Roman" panose="02020603050405020304"/>
            </a:endParaRPr>
          </a:p>
        </p:txBody>
      </p:sp>
      <p:sp>
        <p:nvSpPr>
          <p:cNvPr id="14" name="object 14"/>
          <p:cNvSpPr txBox="1"/>
          <p:nvPr/>
        </p:nvSpPr>
        <p:spPr>
          <a:xfrm>
            <a:off x="3781171" y="3299205"/>
            <a:ext cx="897255" cy="535940"/>
          </a:xfrm>
          <a:prstGeom prst="rect">
            <a:avLst/>
          </a:prstGeom>
        </p:spPr>
        <p:txBody>
          <a:bodyPr vert="horz" wrap="square" lIns="0" tIns="0" rIns="0" bIns="0" rtlCol="0">
            <a:spAutoFit/>
          </a:bodyPr>
          <a:lstStyle/>
          <a:p>
            <a:pPr marL="12700">
              <a:lnSpc>
                <a:spcPct val="100000"/>
              </a:lnSpc>
            </a:pPr>
            <a:r>
              <a:rPr sz="2650" i="1" spc="229" dirty="0">
                <a:latin typeface="Times New Roman" panose="02020603050405020304"/>
                <a:cs typeface="Times New Roman" panose="02020603050405020304"/>
              </a:rPr>
              <a:t>p</a:t>
            </a:r>
            <a:r>
              <a:rPr sz="3500" spc="-114" dirty="0">
                <a:latin typeface="Symbol" panose="05050102010706020507"/>
                <a:cs typeface="Symbol" panose="05050102010706020507"/>
              </a:rPr>
              <a:t></a:t>
            </a:r>
            <a:r>
              <a:rPr sz="2650" i="1" spc="5" dirty="0">
                <a:latin typeface="Times New Roman" panose="02020603050405020304"/>
                <a:cs typeface="Times New Roman" panose="02020603050405020304"/>
              </a:rPr>
              <a:t>z</a:t>
            </a:r>
            <a:r>
              <a:rPr sz="2650" i="1" spc="-320" dirty="0">
                <a:latin typeface="Times New Roman" panose="02020603050405020304"/>
                <a:cs typeface="Times New Roman" panose="02020603050405020304"/>
              </a:rPr>
              <a:t> </a:t>
            </a:r>
            <a:r>
              <a:rPr sz="3500" spc="-204" dirty="0">
                <a:latin typeface="Symbol" panose="05050102010706020507"/>
                <a:cs typeface="Symbol" panose="05050102010706020507"/>
              </a:rPr>
              <a:t></a:t>
            </a:r>
            <a:r>
              <a:rPr sz="3500" spc="-440" dirty="0">
                <a:latin typeface="Times New Roman" panose="02020603050405020304"/>
                <a:cs typeface="Times New Roman" panose="02020603050405020304"/>
              </a:rPr>
              <a:t> </a:t>
            </a: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5" name="object 15"/>
          <p:cNvSpPr txBox="1"/>
          <p:nvPr/>
        </p:nvSpPr>
        <p:spPr>
          <a:xfrm>
            <a:off x="2138311" y="5160517"/>
            <a:ext cx="7059930" cy="845819"/>
          </a:xfrm>
          <a:prstGeom prst="rect">
            <a:avLst/>
          </a:prstGeom>
        </p:spPr>
        <p:txBody>
          <a:bodyPr vert="horz" wrap="square" lIns="0" tIns="0" rIns="0" bIns="0" rtlCol="0">
            <a:spAutoFit/>
          </a:bodyPr>
          <a:lstStyle/>
          <a:p>
            <a:pPr marL="12700">
              <a:lnSpc>
                <a:spcPts val="3205"/>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z的值有70%落</a:t>
            </a:r>
            <a:r>
              <a:rPr sz="2800" dirty="0">
                <a:latin typeface="新宋体" panose="02010609030101010101" charset="-122"/>
                <a:cs typeface="新宋体" panose="02010609030101010101" charset="-122"/>
              </a:rPr>
              <a:t>在</a:t>
            </a:r>
            <a:r>
              <a:rPr sz="2800" spc="-620" dirty="0">
                <a:latin typeface="新宋体" panose="02010609030101010101" charset="-122"/>
                <a:cs typeface="新宋体" panose="02010609030101010101" charset="-122"/>
              </a:rPr>
              <a:t> </a:t>
            </a:r>
            <a:r>
              <a:rPr sz="4050" spc="-600" baseline="7000" dirty="0">
                <a:latin typeface="Symbol" panose="05050102010706020507"/>
                <a:cs typeface="Symbol" panose="05050102010706020507"/>
              </a:rPr>
              <a:t></a:t>
            </a:r>
            <a:r>
              <a:rPr sz="3975" spc="-367" baseline="7000" dirty="0">
                <a:latin typeface="Symbol" panose="05050102010706020507"/>
                <a:cs typeface="Symbol" panose="05050102010706020507"/>
              </a:rPr>
              <a:t></a:t>
            </a:r>
            <a:r>
              <a:rPr sz="3150" i="1" spc="-89" baseline="9000" dirty="0">
                <a:latin typeface="Symbol" panose="05050102010706020507"/>
                <a:cs typeface="Symbol" panose="05050102010706020507"/>
              </a:rPr>
              <a:t></a:t>
            </a:r>
            <a:r>
              <a:rPr sz="3150" i="1" spc="-142" baseline="9000" dirty="0">
                <a:latin typeface="Times New Roman" panose="02020603050405020304"/>
                <a:cs typeface="Times New Roman" panose="02020603050405020304"/>
              </a:rPr>
              <a:t> </a:t>
            </a:r>
            <a:r>
              <a:rPr sz="3000" spc="217" baseline="10000" dirty="0">
                <a:latin typeface="Symbol" panose="05050102010706020507"/>
                <a:cs typeface="Symbol" panose="05050102010706020507"/>
              </a:rPr>
              <a:t></a:t>
            </a:r>
            <a:r>
              <a:rPr sz="3150" i="1" spc="-89" baseline="9000" dirty="0">
                <a:latin typeface="Symbol" panose="05050102010706020507"/>
                <a:cs typeface="Symbol" panose="05050102010706020507"/>
              </a:rPr>
              <a:t></a:t>
            </a:r>
            <a:r>
              <a:rPr sz="3150" i="1" spc="-277" baseline="9000" dirty="0">
                <a:latin typeface="Times New Roman" panose="02020603050405020304"/>
                <a:cs typeface="Times New Roman" panose="02020603050405020304"/>
              </a:rPr>
              <a:t> </a:t>
            </a:r>
            <a:r>
              <a:rPr sz="3975" spc="-607" baseline="7000" dirty="0">
                <a:latin typeface="Symbol" panose="05050102010706020507"/>
                <a:cs typeface="Symbol" panose="05050102010706020507"/>
              </a:rPr>
              <a:t></a:t>
            </a:r>
            <a:r>
              <a:rPr sz="3000" baseline="10000" dirty="0">
                <a:latin typeface="Times New Roman" panose="02020603050405020304"/>
                <a:cs typeface="Times New Roman" panose="02020603050405020304"/>
              </a:rPr>
              <a:t>,</a:t>
            </a:r>
            <a:r>
              <a:rPr sz="3000" spc="-457" baseline="10000" dirty="0">
                <a:latin typeface="Times New Roman" panose="02020603050405020304"/>
                <a:cs typeface="Times New Roman" panose="02020603050405020304"/>
              </a:rPr>
              <a:t> </a:t>
            </a:r>
            <a:r>
              <a:rPr sz="3975" spc="-375" baseline="7000" dirty="0">
                <a:latin typeface="Symbol" panose="05050102010706020507"/>
                <a:cs typeface="Symbol" panose="05050102010706020507"/>
              </a:rPr>
              <a:t></a:t>
            </a:r>
            <a:r>
              <a:rPr sz="3150" i="1" spc="-89" baseline="9000" dirty="0">
                <a:latin typeface="Symbol" panose="05050102010706020507"/>
                <a:cs typeface="Symbol" panose="05050102010706020507"/>
              </a:rPr>
              <a:t></a:t>
            </a:r>
            <a:r>
              <a:rPr sz="3150" i="1" spc="-142" baseline="9000" dirty="0">
                <a:latin typeface="Times New Roman" panose="02020603050405020304"/>
                <a:cs typeface="Times New Roman" panose="02020603050405020304"/>
              </a:rPr>
              <a:t> </a:t>
            </a:r>
            <a:r>
              <a:rPr sz="3000" baseline="10000" dirty="0">
                <a:latin typeface="Symbol" panose="05050102010706020507"/>
                <a:cs typeface="Symbol" panose="05050102010706020507"/>
              </a:rPr>
              <a:t></a:t>
            </a:r>
            <a:r>
              <a:rPr sz="3000" spc="-487" baseline="10000" dirty="0">
                <a:latin typeface="Times New Roman" panose="02020603050405020304"/>
                <a:cs typeface="Times New Roman" panose="02020603050405020304"/>
              </a:rPr>
              <a:t> </a:t>
            </a:r>
            <a:r>
              <a:rPr sz="3150" i="1" spc="-89" baseline="9000" dirty="0">
                <a:latin typeface="Symbol" panose="05050102010706020507"/>
                <a:cs typeface="Symbol" panose="05050102010706020507"/>
              </a:rPr>
              <a:t></a:t>
            </a:r>
            <a:r>
              <a:rPr sz="3150" i="1" spc="-270" baseline="9000" dirty="0">
                <a:latin typeface="Times New Roman" panose="02020603050405020304"/>
                <a:cs typeface="Times New Roman" panose="02020603050405020304"/>
              </a:rPr>
              <a:t> </a:t>
            </a:r>
            <a:r>
              <a:rPr sz="3975" spc="-540" baseline="7000" dirty="0">
                <a:latin typeface="Symbol" panose="05050102010706020507"/>
                <a:cs typeface="Symbol" panose="05050102010706020507"/>
              </a:rPr>
              <a:t></a:t>
            </a:r>
            <a:r>
              <a:rPr sz="4050" spc="-390" baseline="7000" dirty="0">
                <a:latin typeface="Symbol" panose="05050102010706020507"/>
                <a:cs typeface="Symbol" panose="05050102010706020507"/>
              </a:rPr>
              <a:t></a:t>
            </a:r>
            <a:r>
              <a:rPr sz="4050" spc="-585" baseline="7000" dirty="0">
                <a:latin typeface="Times New Roman" panose="02020603050405020304"/>
                <a:cs typeface="Times New Roman" panose="02020603050405020304"/>
              </a:rPr>
              <a:t> </a:t>
            </a:r>
            <a:r>
              <a:rPr sz="2800" spc="-10" dirty="0">
                <a:latin typeface="新宋体" panose="02010609030101010101" charset="-122"/>
                <a:cs typeface="新宋体" panose="02010609030101010101" charset="-122"/>
              </a:rPr>
              <a:t>范</a:t>
            </a:r>
            <a:r>
              <a:rPr sz="2800" spc="-5" dirty="0">
                <a:latin typeface="新宋体" panose="02010609030101010101" charset="-122"/>
                <a:cs typeface="新宋体" panose="02010609030101010101" charset="-122"/>
              </a:rPr>
              <a:t>围内，有95%</a:t>
            </a:r>
            <a:endParaRPr sz="2800">
              <a:latin typeface="新宋体" panose="02010609030101010101" charset="-122"/>
              <a:cs typeface="新宋体" panose="02010609030101010101" charset="-122"/>
            </a:endParaRPr>
          </a:p>
          <a:p>
            <a:pPr marL="469265">
              <a:lnSpc>
                <a:spcPts val="3205"/>
              </a:lnSpc>
            </a:pPr>
            <a:r>
              <a:rPr sz="4200" spc="-7" baseline="-6000" dirty="0">
                <a:latin typeface="新宋体" panose="02010609030101010101" charset="-122"/>
                <a:cs typeface="新宋体" panose="02010609030101010101" charset="-122"/>
              </a:rPr>
              <a:t>落</a:t>
            </a:r>
            <a:r>
              <a:rPr sz="4200" baseline="-6000" dirty="0">
                <a:latin typeface="新宋体" panose="02010609030101010101" charset="-122"/>
                <a:cs typeface="新宋体" panose="02010609030101010101" charset="-122"/>
              </a:rPr>
              <a:t>在</a:t>
            </a:r>
            <a:r>
              <a:rPr sz="4200" spc="-1327" baseline="-6000" dirty="0">
                <a:latin typeface="新宋体" panose="02010609030101010101" charset="-122"/>
                <a:cs typeface="新宋体" panose="02010609030101010101" charset="-122"/>
              </a:rPr>
              <a:t> </a:t>
            </a:r>
            <a:r>
              <a:rPr sz="2700" spc="-380" dirty="0">
                <a:latin typeface="Symbol" panose="05050102010706020507"/>
                <a:cs typeface="Symbol" panose="05050102010706020507"/>
              </a:rPr>
              <a:t></a:t>
            </a:r>
            <a:r>
              <a:rPr sz="2650" spc="-229" dirty="0">
                <a:latin typeface="Symbol" panose="05050102010706020507"/>
                <a:cs typeface="Symbol" panose="05050102010706020507"/>
              </a:rPr>
              <a:t></a:t>
            </a:r>
            <a:r>
              <a:rPr sz="2100" i="1" spc="-60" dirty="0">
                <a:latin typeface="Symbol" panose="05050102010706020507"/>
                <a:cs typeface="Symbol" panose="05050102010706020507"/>
              </a:rPr>
              <a:t></a:t>
            </a:r>
            <a:r>
              <a:rPr sz="2100" i="1" spc="-60" dirty="0">
                <a:latin typeface="Times New Roman" panose="02020603050405020304"/>
                <a:cs typeface="Times New Roman" panose="02020603050405020304"/>
              </a:rPr>
              <a:t> </a:t>
            </a:r>
            <a:r>
              <a:rPr sz="2000" dirty="0">
                <a:latin typeface="Symbol" panose="05050102010706020507"/>
                <a:cs typeface="Symbol" panose="05050102010706020507"/>
              </a:rPr>
              <a:t></a:t>
            </a:r>
            <a:r>
              <a:rPr sz="2000" spc="-160" dirty="0">
                <a:latin typeface="Times New Roman" panose="02020603050405020304"/>
                <a:cs typeface="Times New Roman" panose="02020603050405020304"/>
              </a:rPr>
              <a:t> </a:t>
            </a:r>
            <a:r>
              <a:rPr sz="2000" spc="-130" dirty="0">
                <a:latin typeface="Times New Roman" panose="02020603050405020304"/>
                <a:cs typeface="Times New Roman" panose="02020603050405020304"/>
              </a:rPr>
              <a:t>2</a:t>
            </a:r>
            <a:r>
              <a:rPr sz="2100" i="1" spc="-60" dirty="0">
                <a:latin typeface="Symbol" panose="05050102010706020507"/>
                <a:cs typeface="Symbol" panose="05050102010706020507"/>
              </a:rPr>
              <a:t></a:t>
            </a:r>
            <a:r>
              <a:rPr sz="2100" i="1" spc="-145" dirty="0">
                <a:latin typeface="Times New Roman" panose="02020603050405020304"/>
                <a:cs typeface="Times New Roman" panose="02020603050405020304"/>
              </a:rPr>
              <a:t> </a:t>
            </a:r>
            <a:r>
              <a:rPr sz="2650" spc="-395" dirty="0">
                <a:latin typeface="Symbol" panose="05050102010706020507"/>
                <a:cs typeface="Symbol" panose="05050102010706020507"/>
              </a:rPr>
              <a:t></a:t>
            </a:r>
            <a:r>
              <a:rPr sz="2000" dirty="0">
                <a:latin typeface="Times New Roman" panose="02020603050405020304"/>
                <a:cs typeface="Times New Roman" panose="02020603050405020304"/>
              </a:rPr>
              <a:t>,</a:t>
            </a:r>
            <a:r>
              <a:rPr sz="2000" spc="-295" dirty="0">
                <a:latin typeface="Times New Roman" panose="02020603050405020304"/>
                <a:cs typeface="Times New Roman" panose="02020603050405020304"/>
              </a:rPr>
              <a:t> </a:t>
            </a:r>
            <a:r>
              <a:rPr sz="2650" spc="-229" dirty="0">
                <a:latin typeface="Symbol" panose="05050102010706020507"/>
                <a:cs typeface="Symbol" panose="05050102010706020507"/>
              </a:rPr>
              <a:t></a:t>
            </a:r>
            <a:r>
              <a:rPr sz="2100" i="1" spc="-60" dirty="0">
                <a:latin typeface="Symbol" panose="05050102010706020507"/>
                <a:cs typeface="Symbol" panose="05050102010706020507"/>
              </a:rPr>
              <a:t></a:t>
            </a:r>
            <a:r>
              <a:rPr sz="2100" i="1" spc="-55" dirty="0">
                <a:latin typeface="Times New Roman" panose="02020603050405020304"/>
                <a:cs typeface="Times New Roman" panose="02020603050405020304"/>
              </a:rPr>
              <a:t> </a:t>
            </a:r>
            <a:r>
              <a:rPr sz="2000" dirty="0">
                <a:latin typeface="Symbol" panose="05050102010706020507"/>
                <a:cs typeface="Symbol" panose="05050102010706020507"/>
              </a:rPr>
              <a:t></a:t>
            </a:r>
            <a:r>
              <a:rPr sz="2000" spc="-140" dirty="0">
                <a:latin typeface="Times New Roman" panose="02020603050405020304"/>
                <a:cs typeface="Times New Roman" panose="02020603050405020304"/>
              </a:rPr>
              <a:t> </a:t>
            </a:r>
            <a:r>
              <a:rPr sz="2000" spc="-130" dirty="0">
                <a:latin typeface="Times New Roman" panose="02020603050405020304"/>
                <a:cs typeface="Times New Roman" panose="02020603050405020304"/>
              </a:rPr>
              <a:t>2</a:t>
            </a:r>
            <a:r>
              <a:rPr sz="2100" i="1" spc="-60" dirty="0">
                <a:latin typeface="Symbol" panose="05050102010706020507"/>
                <a:cs typeface="Symbol" panose="05050102010706020507"/>
              </a:rPr>
              <a:t></a:t>
            </a:r>
            <a:r>
              <a:rPr sz="2100" i="1" spc="-140" dirty="0">
                <a:latin typeface="Times New Roman" panose="02020603050405020304"/>
                <a:cs typeface="Times New Roman" panose="02020603050405020304"/>
              </a:rPr>
              <a:t> </a:t>
            </a:r>
            <a:r>
              <a:rPr sz="2650" spc="-350" dirty="0">
                <a:latin typeface="Symbol" panose="05050102010706020507"/>
                <a:cs typeface="Symbol" panose="05050102010706020507"/>
              </a:rPr>
              <a:t></a:t>
            </a:r>
            <a:r>
              <a:rPr sz="2700" spc="-245" dirty="0">
                <a:latin typeface="Symbol" panose="05050102010706020507"/>
                <a:cs typeface="Symbol" panose="05050102010706020507"/>
              </a:rPr>
              <a:t></a:t>
            </a:r>
            <a:r>
              <a:rPr sz="2700" spc="265" dirty="0">
                <a:latin typeface="Times New Roman" panose="02020603050405020304"/>
                <a:cs typeface="Times New Roman" panose="02020603050405020304"/>
              </a:rPr>
              <a:t> </a:t>
            </a:r>
            <a:r>
              <a:rPr sz="4200" spc="-7" baseline="-6000" dirty="0">
                <a:latin typeface="新宋体" panose="02010609030101010101" charset="-122"/>
                <a:cs typeface="新宋体" panose="02010609030101010101" charset="-122"/>
              </a:rPr>
              <a:t>范围内</a:t>
            </a:r>
            <a:endParaRPr sz="4200" baseline="-6000">
              <a:latin typeface="新宋体" panose="02010609030101010101" charset="-122"/>
              <a:cs typeface="新宋体" panose="02010609030101010101"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844929" y="1904746"/>
            <a:ext cx="7522209" cy="1588770"/>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非统一的图像的采样</a:t>
            </a:r>
            <a:endParaRPr sz="3200">
              <a:latin typeface="新宋体" panose="02010609030101010101" charset="-122"/>
              <a:cs typeface="新宋体" panose="02010609030101010101" charset="-122"/>
            </a:endParaRPr>
          </a:p>
          <a:p>
            <a:pPr marL="755650" marR="5080" indent="-285750">
              <a:lnSpc>
                <a:spcPct val="120000"/>
              </a:lnSpc>
              <a:spcBef>
                <a:spcPts val="655"/>
              </a:spcBef>
            </a:pPr>
            <a:r>
              <a:rPr sz="2000" spc="70" dirty="0">
                <a:solidFill>
                  <a:srgbClr val="FF0000"/>
                </a:solidFill>
                <a:latin typeface="Segoe UI Symbol" panose="020B0502040204020203"/>
                <a:cs typeface="Segoe UI Symbol" panose="020B0502040204020203"/>
              </a:rPr>
              <a:t>✓</a:t>
            </a:r>
            <a:r>
              <a:rPr sz="2000" spc="130" dirty="0">
                <a:solidFill>
                  <a:srgbClr val="FF0000"/>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在灰度级变化尖锐的区域，用细腻的采样， 在灰度级比较平滑的区域，用粗糙的采样</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365668" rIns="0" bIns="0" rtlCol="0">
            <a:spAutoFit/>
          </a:bodyPr>
          <a:lstStyle/>
          <a:p>
            <a:pPr marL="227965">
              <a:lnSpc>
                <a:spcPts val="3750"/>
              </a:lnSpc>
            </a:pPr>
            <a:r>
              <a:rPr spc="-15" dirty="0">
                <a:latin typeface="新宋体" panose="02010609030101010101" charset="-122"/>
                <a:cs typeface="新宋体" panose="02010609030101010101" charset="-122"/>
              </a:rPr>
              <a:t>图像的采样和量化</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19147"/>
            <a:ext cx="5029200" cy="106045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瑞利噪声</a:t>
            </a:r>
            <a:endParaRPr sz="2800">
              <a:latin typeface="新宋体" panose="02010609030101010101" charset="-122"/>
              <a:cs typeface="新宋体" panose="02010609030101010101" charset="-122"/>
            </a:endParaRPr>
          </a:p>
          <a:p>
            <a:pPr marL="469900">
              <a:lnSpc>
                <a:spcPts val="3295"/>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瑞利噪声的PDF由下式给出</a:t>
            </a:r>
            <a:endParaRPr sz="2800">
              <a:latin typeface="新宋体" panose="02010609030101010101" charset="-122"/>
              <a:cs typeface="新宋体" panose="02010609030101010101" charset="-122"/>
            </a:endParaRPr>
          </a:p>
        </p:txBody>
      </p:sp>
      <p:sp>
        <p:nvSpPr>
          <p:cNvPr id="6" name="object 6"/>
          <p:cNvSpPr txBox="1"/>
          <p:nvPr/>
        </p:nvSpPr>
        <p:spPr>
          <a:xfrm>
            <a:off x="2138311" y="5667247"/>
            <a:ext cx="3503929" cy="106045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距离原点的位移是a</a:t>
            </a:r>
            <a:endParaRPr sz="2800">
              <a:latin typeface="新宋体" panose="02010609030101010101" charset="-122"/>
              <a:cs typeface="新宋体" panose="02010609030101010101" charset="-122"/>
            </a:endParaRPr>
          </a:p>
          <a:p>
            <a:pPr marL="12700">
              <a:lnSpc>
                <a:spcPts val="3295"/>
              </a:lnSpc>
              <a:spcBef>
                <a:spcPts val="1690"/>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函数曲线向右变形</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8" name="object 8"/>
          <p:cNvSpPr/>
          <p:nvPr/>
        </p:nvSpPr>
        <p:spPr>
          <a:xfrm>
            <a:off x="4547513" y="3312421"/>
            <a:ext cx="216535" cy="0"/>
          </a:xfrm>
          <a:custGeom>
            <a:avLst/>
            <a:gdLst/>
            <a:ahLst/>
            <a:cxnLst/>
            <a:rect l="l" t="t" r="r" b="b"/>
            <a:pathLst>
              <a:path w="216535">
                <a:moveTo>
                  <a:pt x="0" y="0"/>
                </a:moveTo>
                <a:lnTo>
                  <a:pt x="216410" y="0"/>
                </a:lnTo>
              </a:path>
            </a:pathLst>
          </a:custGeom>
          <a:ln w="11868">
            <a:solidFill>
              <a:srgbClr val="000000"/>
            </a:solidFill>
          </a:ln>
        </p:spPr>
        <p:txBody>
          <a:bodyPr wrap="square" lIns="0" tIns="0" rIns="0" bIns="0" rtlCol="0"/>
          <a:lstStyle/>
          <a:p>
            <a:endParaRPr/>
          </a:p>
        </p:txBody>
      </p:sp>
      <p:sp>
        <p:nvSpPr>
          <p:cNvPr id="9" name="object 9"/>
          <p:cNvSpPr/>
          <p:nvPr/>
        </p:nvSpPr>
        <p:spPr>
          <a:xfrm>
            <a:off x="4502550" y="4396754"/>
            <a:ext cx="45085" cy="20955"/>
          </a:xfrm>
          <a:custGeom>
            <a:avLst/>
            <a:gdLst/>
            <a:ahLst/>
            <a:cxnLst/>
            <a:rect l="l" t="t" r="r" b="b"/>
            <a:pathLst>
              <a:path w="45085" h="20954">
                <a:moveTo>
                  <a:pt x="0" y="20571"/>
                </a:moveTo>
                <a:lnTo>
                  <a:pt x="44962" y="0"/>
                </a:lnTo>
              </a:path>
            </a:pathLst>
          </a:custGeom>
          <a:ln w="12387">
            <a:solidFill>
              <a:srgbClr val="000000"/>
            </a:solidFill>
          </a:ln>
        </p:spPr>
        <p:txBody>
          <a:bodyPr wrap="square" lIns="0" tIns="0" rIns="0" bIns="0" rtlCol="0"/>
          <a:lstStyle/>
          <a:p>
            <a:endParaRPr/>
          </a:p>
        </p:txBody>
      </p:sp>
      <p:sp>
        <p:nvSpPr>
          <p:cNvPr id="10" name="object 10"/>
          <p:cNvSpPr/>
          <p:nvPr/>
        </p:nvSpPr>
        <p:spPr>
          <a:xfrm>
            <a:off x="4547513" y="4402847"/>
            <a:ext cx="66675" cy="97155"/>
          </a:xfrm>
          <a:custGeom>
            <a:avLst/>
            <a:gdLst/>
            <a:ahLst/>
            <a:cxnLst/>
            <a:rect l="l" t="t" r="r" b="b"/>
            <a:pathLst>
              <a:path w="66675" h="97154">
                <a:moveTo>
                  <a:pt x="0" y="0"/>
                </a:moveTo>
                <a:lnTo>
                  <a:pt x="66299" y="96773"/>
                </a:lnTo>
              </a:path>
            </a:pathLst>
          </a:custGeom>
          <a:ln w="27807">
            <a:solidFill>
              <a:srgbClr val="000000"/>
            </a:solidFill>
          </a:ln>
        </p:spPr>
        <p:txBody>
          <a:bodyPr wrap="square" lIns="0" tIns="0" rIns="0" bIns="0" rtlCol="0"/>
          <a:lstStyle/>
          <a:p>
            <a:endParaRPr/>
          </a:p>
        </p:txBody>
      </p:sp>
      <p:sp>
        <p:nvSpPr>
          <p:cNvPr id="11" name="object 11"/>
          <p:cNvSpPr/>
          <p:nvPr/>
        </p:nvSpPr>
        <p:spPr>
          <a:xfrm>
            <a:off x="4621417" y="4211580"/>
            <a:ext cx="864869" cy="288290"/>
          </a:xfrm>
          <a:custGeom>
            <a:avLst/>
            <a:gdLst/>
            <a:ahLst/>
            <a:cxnLst/>
            <a:rect l="l" t="t" r="r" b="b"/>
            <a:pathLst>
              <a:path w="864870" h="288289">
                <a:moveTo>
                  <a:pt x="0" y="288040"/>
                </a:moveTo>
                <a:lnTo>
                  <a:pt x="87636" y="0"/>
                </a:lnTo>
                <a:lnTo>
                  <a:pt x="864875" y="0"/>
                </a:lnTo>
              </a:path>
            </a:pathLst>
          </a:custGeom>
          <a:ln w="12167">
            <a:solidFill>
              <a:srgbClr val="000000"/>
            </a:solidFill>
          </a:ln>
        </p:spPr>
        <p:txBody>
          <a:bodyPr wrap="square" lIns="0" tIns="0" rIns="0" bIns="0" rtlCol="0"/>
          <a:lstStyle/>
          <a:p>
            <a:endParaRPr/>
          </a:p>
        </p:txBody>
      </p:sp>
      <p:sp>
        <p:nvSpPr>
          <p:cNvPr id="12" name="object 12"/>
          <p:cNvSpPr txBox="1"/>
          <p:nvPr/>
        </p:nvSpPr>
        <p:spPr>
          <a:xfrm>
            <a:off x="3631057" y="4797805"/>
            <a:ext cx="108585" cy="210820"/>
          </a:xfrm>
          <a:prstGeom prst="rect">
            <a:avLst/>
          </a:prstGeom>
        </p:spPr>
        <p:txBody>
          <a:bodyPr vert="horz" wrap="square" lIns="0" tIns="0" rIns="0" bIns="0" rtlCol="0">
            <a:spAutoFit/>
          </a:bodyPr>
          <a:lstStyle/>
          <a:p>
            <a:pPr marL="12700">
              <a:lnSpc>
                <a:spcPct val="100000"/>
              </a:lnSpc>
            </a:pPr>
            <a:r>
              <a:rPr sz="1300"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p:txBody>
      </p:sp>
      <p:sp>
        <p:nvSpPr>
          <p:cNvPr id="13" name="object 13"/>
          <p:cNvSpPr txBox="1"/>
          <p:nvPr/>
        </p:nvSpPr>
        <p:spPr>
          <a:xfrm>
            <a:off x="6500748" y="3060953"/>
            <a:ext cx="85090" cy="150495"/>
          </a:xfrm>
          <a:prstGeom prst="rect">
            <a:avLst/>
          </a:prstGeom>
        </p:spPr>
        <p:txBody>
          <a:bodyPr vert="horz" wrap="square" lIns="0" tIns="0" rIns="0" bIns="0" rtlCol="0">
            <a:spAutoFit/>
          </a:bodyPr>
          <a:lstStyle/>
          <a:p>
            <a:pPr marL="12700">
              <a:lnSpc>
                <a:spcPct val="100000"/>
              </a:lnSpc>
            </a:pPr>
            <a:r>
              <a:rPr sz="900" spc="15" dirty="0">
                <a:latin typeface="Times New Roman" panose="02020603050405020304"/>
                <a:cs typeface="Times New Roman" panose="02020603050405020304"/>
              </a:rPr>
              <a:t>2</a:t>
            </a:r>
            <a:endParaRPr sz="900">
              <a:latin typeface="Times New Roman" panose="02020603050405020304"/>
              <a:cs typeface="Times New Roman" panose="02020603050405020304"/>
            </a:endParaRPr>
          </a:p>
        </p:txBody>
      </p:sp>
      <p:sp>
        <p:nvSpPr>
          <p:cNvPr id="14" name="object 14"/>
          <p:cNvSpPr txBox="1"/>
          <p:nvPr/>
        </p:nvSpPr>
        <p:spPr>
          <a:xfrm>
            <a:off x="3343783" y="4791709"/>
            <a:ext cx="197485" cy="365760"/>
          </a:xfrm>
          <a:prstGeom prst="rect">
            <a:avLst/>
          </a:prstGeom>
        </p:spPr>
        <p:txBody>
          <a:bodyPr vert="horz" wrap="square" lIns="0" tIns="0" rIns="0" bIns="0" rtlCol="0">
            <a:spAutoFit/>
          </a:bodyPr>
          <a:lstStyle/>
          <a:p>
            <a:pPr marL="12700">
              <a:lnSpc>
                <a:spcPct val="100000"/>
              </a:lnSpc>
            </a:pPr>
            <a:r>
              <a:rPr sz="2350" i="1" spc="-65" dirty="0">
                <a:latin typeface="Symbol" panose="05050102010706020507"/>
                <a:cs typeface="Symbol" panose="05050102010706020507"/>
              </a:rPr>
              <a:t></a:t>
            </a:r>
            <a:endParaRPr sz="2350">
              <a:latin typeface="Symbol" panose="05050102010706020507"/>
              <a:cs typeface="Symbol" panose="05050102010706020507"/>
            </a:endParaRPr>
          </a:p>
        </p:txBody>
      </p:sp>
      <p:sp>
        <p:nvSpPr>
          <p:cNvPr id="15" name="object 15"/>
          <p:cNvSpPr txBox="1"/>
          <p:nvPr/>
        </p:nvSpPr>
        <p:spPr>
          <a:xfrm>
            <a:off x="4351159" y="3133356"/>
            <a:ext cx="166370" cy="349885"/>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16" name="object 16"/>
          <p:cNvSpPr txBox="1"/>
          <p:nvPr/>
        </p:nvSpPr>
        <p:spPr>
          <a:xfrm>
            <a:off x="4351159" y="2918459"/>
            <a:ext cx="376555" cy="370205"/>
          </a:xfrm>
          <a:prstGeom prst="rect">
            <a:avLst/>
          </a:prstGeom>
        </p:spPr>
        <p:txBody>
          <a:bodyPr vert="horz" wrap="square" lIns="0" tIns="0" rIns="0" bIns="0" rtlCol="0">
            <a:spAutoFit/>
          </a:bodyPr>
          <a:lstStyle/>
          <a:p>
            <a:pPr marL="12700">
              <a:lnSpc>
                <a:spcPct val="100000"/>
              </a:lnSpc>
            </a:pPr>
            <a:r>
              <a:rPr sz="3375" spc="-7" baseline="-4000" dirty="0">
                <a:latin typeface="Symbol" panose="05050102010706020507"/>
                <a:cs typeface="Symbol" panose="05050102010706020507"/>
              </a:rPr>
              <a:t></a:t>
            </a:r>
            <a:r>
              <a:rPr sz="3375" spc="-52" baseline="-4000" dirty="0">
                <a:latin typeface="Times New Roman" panose="02020603050405020304"/>
                <a:cs typeface="Times New Roman" panose="02020603050405020304"/>
              </a:rPr>
              <a:t> </a:t>
            </a:r>
            <a:r>
              <a:rPr sz="2250" spc="-5" dirty="0">
                <a:latin typeface="Times New Roman" panose="02020603050405020304"/>
                <a:cs typeface="Times New Roman" panose="02020603050405020304"/>
              </a:rPr>
              <a:t>2</a:t>
            </a:r>
            <a:endParaRPr sz="2250">
              <a:latin typeface="Times New Roman" panose="02020603050405020304"/>
              <a:cs typeface="Times New Roman" panose="02020603050405020304"/>
            </a:endParaRPr>
          </a:p>
        </p:txBody>
      </p:sp>
      <p:sp>
        <p:nvSpPr>
          <p:cNvPr id="17" name="object 17"/>
          <p:cNvSpPr txBox="1"/>
          <p:nvPr/>
        </p:nvSpPr>
        <p:spPr>
          <a:xfrm>
            <a:off x="3853573" y="4536440"/>
            <a:ext cx="1465580" cy="845819"/>
          </a:xfrm>
          <a:prstGeom prst="rect">
            <a:avLst/>
          </a:prstGeom>
        </p:spPr>
        <p:txBody>
          <a:bodyPr vert="horz" wrap="square" lIns="0" tIns="0" rIns="0" bIns="0" rtlCol="0">
            <a:spAutoFit/>
          </a:bodyPr>
          <a:lstStyle/>
          <a:p>
            <a:pPr marL="12700">
              <a:lnSpc>
                <a:spcPct val="100000"/>
              </a:lnSpc>
              <a:tabLst>
                <a:tab pos="309245" algn="l"/>
              </a:tabLst>
            </a:pPr>
            <a:r>
              <a:rPr sz="3375" spc="-7" baseline="-35000" dirty="0">
                <a:latin typeface="Symbol" panose="05050102010706020507"/>
                <a:cs typeface="Symbol" panose="05050102010706020507"/>
              </a:rPr>
              <a:t></a:t>
            </a:r>
            <a:r>
              <a:rPr sz="3375" spc="-7" baseline="-35000" dirty="0">
                <a:latin typeface="Times New Roman" panose="02020603050405020304"/>
                <a:cs typeface="Times New Roman" panose="02020603050405020304"/>
              </a:rPr>
              <a:t>	</a:t>
            </a:r>
            <a:r>
              <a:rPr sz="2250" i="1" u="sng" spc="-5" dirty="0">
                <a:latin typeface="Times New Roman" panose="02020603050405020304"/>
                <a:cs typeface="Times New Roman" panose="02020603050405020304"/>
              </a:rPr>
              <a:t>b</a:t>
            </a:r>
            <a:r>
              <a:rPr sz="2250" i="1" u="sng" spc="-240" dirty="0">
                <a:latin typeface="Times New Roman" panose="02020603050405020304"/>
                <a:cs typeface="Times New Roman" panose="02020603050405020304"/>
              </a:rPr>
              <a:t> </a:t>
            </a:r>
            <a:r>
              <a:rPr sz="2950" u="sng" spc="-110" dirty="0">
                <a:latin typeface="Symbol" panose="05050102010706020507"/>
                <a:cs typeface="Symbol" panose="05050102010706020507"/>
              </a:rPr>
              <a:t></a:t>
            </a:r>
            <a:r>
              <a:rPr sz="2250" u="sng" spc="-5" dirty="0">
                <a:latin typeface="Times New Roman" panose="02020603050405020304"/>
                <a:cs typeface="Times New Roman" panose="02020603050405020304"/>
              </a:rPr>
              <a:t>4</a:t>
            </a:r>
            <a:r>
              <a:rPr sz="2250" u="sng" spc="160" dirty="0">
                <a:latin typeface="Times New Roman" panose="02020603050405020304"/>
                <a:cs typeface="Times New Roman" panose="02020603050405020304"/>
              </a:rPr>
              <a:t> </a:t>
            </a:r>
            <a:r>
              <a:rPr sz="2250" u="sng" spc="-5" dirty="0">
                <a:latin typeface="Symbol" panose="05050102010706020507"/>
                <a:cs typeface="Symbol" panose="05050102010706020507"/>
              </a:rPr>
              <a:t></a:t>
            </a:r>
            <a:r>
              <a:rPr sz="2250" u="sng" spc="45" dirty="0">
                <a:latin typeface="Times New Roman" panose="02020603050405020304"/>
                <a:cs typeface="Times New Roman" panose="02020603050405020304"/>
              </a:rPr>
              <a:t> </a:t>
            </a:r>
            <a:r>
              <a:rPr sz="2350" i="1" u="sng" spc="-60" dirty="0">
                <a:latin typeface="Symbol" panose="05050102010706020507"/>
                <a:cs typeface="Symbol" panose="05050102010706020507"/>
              </a:rPr>
              <a:t></a:t>
            </a:r>
            <a:r>
              <a:rPr sz="2350" i="1" u="sng" spc="240" dirty="0">
                <a:latin typeface="Times New Roman" panose="02020603050405020304"/>
                <a:cs typeface="Times New Roman" panose="02020603050405020304"/>
              </a:rPr>
              <a:t> </a:t>
            </a:r>
            <a:r>
              <a:rPr sz="2950" u="sng" spc="-60" dirty="0">
                <a:latin typeface="Symbol" panose="05050102010706020507"/>
                <a:cs typeface="Symbol" panose="05050102010706020507"/>
              </a:rPr>
              <a:t></a:t>
            </a:r>
            <a:endParaRPr sz="2950">
              <a:latin typeface="Symbol" panose="05050102010706020507"/>
              <a:cs typeface="Symbol" panose="05050102010706020507"/>
            </a:endParaRPr>
          </a:p>
          <a:p>
            <a:pPr marL="247650" algn="ctr">
              <a:lnSpc>
                <a:spcPct val="100000"/>
              </a:lnSpc>
              <a:spcBef>
                <a:spcPts val="325"/>
              </a:spcBef>
            </a:pPr>
            <a:r>
              <a:rPr sz="2250" spc="-5" dirty="0">
                <a:latin typeface="Times New Roman" panose="02020603050405020304"/>
                <a:cs typeface="Times New Roman" panose="02020603050405020304"/>
              </a:rPr>
              <a:t>4</a:t>
            </a:r>
            <a:endParaRPr sz="2250">
              <a:latin typeface="Times New Roman" panose="02020603050405020304"/>
              <a:cs typeface="Times New Roman" panose="02020603050405020304"/>
            </a:endParaRPr>
          </a:p>
        </p:txBody>
      </p:sp>
      <p:sp>
        <p:nvSpPr>
          <p:cNvPr id="18" name="object 18"/>
          <p:cNvSpPr txBox="1"/>
          <p:nvPr/>
        </p:nvSpPr>
        <p:spPr>
          <a:xfrm>
            <a:off x="3377336" y="4184408"/>
            <a:ext cx="2072639" cy="367030"/>
          </a:xfrm>
          <a:prstGeom prst="rect">
            <a:avLst/>
          </a:prstGeom>
        </p:spPr>
        <p:txBody>
          <a:bodyPr vert="horz" wrap="square" lIns="0" tIns="0" rIns="0" bIns="0" rtlCol="0">
            <a:spAutoFit/>
          </a:bodyPr>
          <a:lstStyle/>
          <a:p>
            <a:pPr marL="12700">
              <a:lnSpc>
                <a:spcPct val="100000"/>
              </a:lnSpc>
              <a:tabLst>
                <a:tab pos="324485" algn="l"/>
                <a:tab pos="1331595" algn="l"/>
              </a:tabLst>
            </a:pPr>
            <a:r>
              <a:rPr sz="2350" i="1" spc="-65" dirty="0">
                <a:latin typeface="Symbol" panose="05050102010706020507"/>
                <a:cs typeface="Symbol" panose="05050102010706020507"/>
              </a:rPr>
              <a:t></a:t>
            </a:r>
            <a:r>
              <a:rPr sz="2350" i="1" spc="-65"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5" dirty="0">
                <a:latin typeface="Times New Roman" panose="02020603050405020304"/>
                <a:cs typeface="Times New Roman" panose="02020603050405020304"/>
              </a:rPr>
              <a:t> </a:t>
            </a:r>
            <a:r>
              <a:rPr sz="2250" spc="-16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a</a:t>
            </a:r>
            <a:r>
              <a:rPr sz="2250" i="1" spc="245"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dirty="0">
                <a:latin typeface="Times New Roman" panose="02020603050405020304"/>
                <a:cs typeface="Times New Roman" panose="02020603050405020304"/>
              </a:rPr>
              <a:t>	</a:t>
            </a:r>
            <a:r>
              <a:rPr sz="2350" i="1" spc="-60" dirty="0">
                <a:latin typeface="Symbol" panose="05050102010706020507"/>
                <a:cs typeface="Symbol" panose="05050102010706020507"/>
              </a:rPr>
              <a:t></a:t>
            </a:r>
            <a:r>
              <a:rPr sz="2350" i="1" spc="-33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b</a:t>
            </a:r>
            <a:r>
              <a:rPr sz="2250" i="1" spc="160" dirty="0">
                <a:latin typeface="Times New Roman" panose="02020603050405020304"/>
                <a:cs typeface="Times New Roman" panose="02020603050405020304"/>
              </a:rPr>
              <a:t> </a:t>
            </a:r>
            <a:r>
              <a:rPr sz="2250" spc="-5" dirty="0">
                <a:latin typeface="Times New Roman" panose="02020603050405020304"/>
                <a:cs typeface="Times New Roman" panose="02020603050405020304"/>
              </a:rPr>
              <a:t>/</a:t>
            </a:r>
            <a:r>
              <a:rPr sz="2250" spc="85" dirty="0">
                <a:latin typeface="Times New Roman" panose="02020603050405020304"/>
                <a:cs typeface="Times New Roman" panose="02020603050405020304"/>
              </a:rPr>
              <a:t> </a:t>
            </a:r>
            <a:r>
              <a:rPr sz="2250" spc="-5" dirty="0">
                <a:latin typeface="Times New Roman" panose="02020603050405020304"/>
                <a:cs typeface="Times New Roman" panose="02020603050405020304"/>
              </a:rPr>
              <a:t>4</a:t>
            </a:r>
            <a:endParaRPr sz="2250">
              <a:latin typeface="Times New Roman" panose="02020603050405020304"/>
              <a:cs typeface="Times New Roman" panose="02020603050405020304"/>
            </a:endParaRPr>
          </a:p>
        </p:txBody>
      </p:sp>
      <p:sp>
        <p:nvSpPr>
          <p:cNvPr id="19" name="object 19"/>
          <p:cNvSpPr txBox="1"/>
          <p:nvPr/>
        </p:nvSpPr>
        <p:spPr>
          <a:xfrm>
            <a:off x="4806060" y="3009404"/>
            <a:ext cx="1043305" cy="453390"/>
          </a:xfrm>
          <a:prstGeom prst="rect">
            <a:avLst/>
          </a:prstGeom>
        </p:spPr>
        <p:txBody>
          <a:bodyPr vert="horz" wrap="square" lIns="0" tIns="0" rIns="0" bIns="0" rtlCol="0">
            <a:spAutoFit/>
          </a:bodyPr>
          <a:lstStyle/>
          <a:p>
            <a:pPr marL="12700">
              <a:lnSpc>
                <a:spcPct val="100000"/>
              </a:lnSpc>
            </a:pPr>
            <a:r>
              <a:rPr sz="2950" spc="25" dirty="0">
                <a:latin typeface="Symbol" panose="05050102010706020507"/>
                <a:cs typeface="Symbol" panose="05050102010706020507"/>
              </a:rPr>
              <a:t></a:t>
            </a:r>
            <a:r>
              <a:rPr sz="2250" i="1" spc="-5" dirty="0">
                <a:latin typeface="Times New Roman" panose="02020603050405020304"/>
                <a:cs typeface="Times New Roman" panose="02020603050405020304"/>
              </a:rPr>
              <a:t>z</a:t>
            </a:r>
            <a:r>
              <a:rPr sz="2250" i="1" spc="229"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225"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a</a:t>
            </a:r>
            <a:r>
              <a:rPr sz="2250" i="1" spc="-105" dirty="0">
                <a:latin typeface="Times New Roman" panose="02020603050405020304"/>
                <a:cs typeface="Times New Roman" panose="02020603050405020304"/>
              </a:rPr>
              <a:t> </a:t>
            </a:r>
            <a:r>
              <a:rPr sz="2950" spc="-254" dirty="0">
                <a:latin typeface="Symbol" panose="05050102010706020507"/>
                <a:cs typeface="Symbol" panose="05050102010706020507"/>
              </a:rPr>
              <a:t></a:t>
            </a:r>
            <a:r>
              <a:rPr sz="2250" i="1" spc="-5" dirty="0">
                <a:latin typeface="Times New Roman" panose="02020603050405020304"/>
                <a:cs typeface="Times New Roman" panose="02020603050405020304"/>
              </a:rPr>
              <a:t>e</a:t>
            </a:r>
            <a:endParaRPr sz="2250">
              <a:latin typeface="Times New Roman" panose="02020603050405020304"/>
              <a:cs typeface="Times New Roman" panose="02020603050405020304"/>
            </a:endParaRPr>
          </a:p>
        </p:txBody>
      </p:sp>
      <p:sp>
        <p:nvSpPr>
          <p:cNvPr id="20" name="object 20"/>
          <p:cNvSpPr txBox="1"/>
          <p:nvPr/>
        </p:nvSpPr>
        <p:spPr>
          <a:xfrm>
            <a:off x="3416172" y="3209035"/>
            <a:ext cx="1303020" cy="895350"/>
          </a:xfrm>
          <a:prstGeom prst="rect">
            <a:avLst/>
          </a:prstGeom>
        </p:spPr>
        <p:txBody>
          <a:bodyPr vert="horz" wrap="square" lIns="0" tIns="0" rIns="0" bIns="0" rtlCol="0">
            <a:spAutoFit/>
          </a:bodyPr>
          <a:lstStyle/>
          <a:p>
            <a:pPr marR="5080" algn="r">
              <a:lnSpc>
                <a:spcPts val="3390"/>
              </a:lnSpc>
            </a:pPr>
            <a:r>
              <a:rPr sz="2250" i="1" spc="-5" dirty="0">
                <a:latin typeface="Times New Roman" panose="02020603050405020304"/>
                <a:cs typeface="Times New Roman" panose="02020603050405020304"/>
              </a:rPr>
              <a:t>p</a:t>
            </a:r>
            <a:r>
              <a:rPr sz="2250" i="1" spc="-200" dirty="0">
                <a:latin typeface="Times New Roman" panose="02020603050405020304"/>
                <a:cs typeface="Times New Roman" panose="02020603050405020304"/>
              </a:rPr>
              <a:t> </a:t>
            </a:r>
            <a:r>
              <a:rPr sz="2950" spc="25" dirty="0">
                <a:latin typeface="Symbol" panose="05050102010706020507"/>
                <a:cs typeface="Symbol" panose="05050102010706020507"/>
              </a:rPr>
              <a:t></a:t>
            </a:r>
            <a:r>
              <a:rPr sz="2250" i="1" spc="-5" dirty="0">
                <a:latin typeface="Times New Roman" panose="02020603050405020304"/>
                <a:cs typeface="Times New Roman" panose="02020603050405020304"/>
              </a:rPr>
              <a:t>z</a:t>
            </a:r>
            <a:r>
              <a:rPr sz="2250" i="1" spc="-125" dirty="0">
                <a:latin typeface="Times New Roman" panose="02020603050405020304"/>
                <a:cs typeface="Times New Roman" panose="02020603050405020304"/>
              </a:rPr>
              <a:t> </a:t>
            </a:r>
            <a:r>
              <a:rPr sz="2950" spc="-60" dirty="0">
                <a:latin typeface="Symbol" panose="05050102010706020507"/>
                <a:cs typeface="Symbol" panose="05050102010706020507"/>
              </a:rPr>
              <a:t></a:t>
            </a:r>
            <a:r>
              <a:rPr sz="2950" spc="-310"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dirty="0">
                <a:latin typeface="Times New Roman" panose="02020603050405020304"/>
                <a:cs typeface="Times New Roman" panose="02020603050405020304"/>
              </a:rPr>
              <a:t> </a:t>
            </a:r>
            <a:r>
              <a:rPr sz="2250" spc="-165" dirty="0">
                <a:latin typeface="Times New Roman" panose="02020603050405020304"/>
                <a:cs typeface="Times New Roman" panose="02020603050405020304"/>
              </a:rPr>
              <a:t> </a:t>
            </a:r>
            <a:r>
              <a:rPr sz="3375" spc="-7" baseline="-10000" dirty="0">
                <a:latin typeface="Symbol" panose="05050102010706020507"/>
                <a:cs typeface="Symbol" panose="05050102010706020507"/>
              </a:rPr>
              <a:t></a:t>
            </a:r>
            <a:r>
              <a:rPr sz="3375" spc="-150" baseline="-10000" dirty="0">
                <a:latin typeface="Times New Roman" panose="02020603050405020304"/>
                <a:cs typeface="Times New Roman" panose="02020603050405020304"/>
              </a:rPr>
              <a:t> </a:t>
            </a:r>
            <a:r>
              <a:rPr sz="3375" i="1" spc="-7" baseline="-5000" dirty="0">
                <a:latin typeface="Times New Roman" panose="02020603050405020304"/>
                <a:cs typeface="Times New Roman" panose="02020603050405020304"/>
              </a:rPr>
              <a:t>b</a:t>
            </a:r>
            <a:endParaRPr sz="3375" baseline="-5000">
              <a:latin typeface="Times New Roman" panose="02020603050405020304"/>
              <a:cs typeface="Times New Roman" panose="02020603050405020304"/>
            </a:endParaRPr>
          </a:p>
          <a:p>
            <a:pPr marR="31115" algn="r">
              <a:lnSpc>
                <a:spcPts val="2550"/>
              </a:lnSpc>
            </a:pPr>
            <a:r>
              <a:rPr sz="2250" spc="-1115" dirty="0">
                <a:latin typeface="Symbol" panose="05050102010706020507"/>
                <a:cs typeface="Symbol" panose="05050102010706020507"/>
              </a:rPr>
              <a:t></a:t>
            </a:r>
            <a:r>
              <a:rPr sz="3375" spc="-7" baseline="-26000" dirty="0">
                <a:latin typeface="Symbol" panose="05050102010706020507"/>
                <a:cs typeface="Symbol" panose="05050102010706020507"/>
              </a:rPr>
              <a:t></a:t>
            </a:r>
            <a:r>
              <a:rPr sz="3375" spc="-465" baseline="-26000" dirty="0">
                <a:latin typeface="Times New Roman" panose="02020603050405020304"/>
                <a:cs typeface="Times New Roman" panose="02020603050405020304"/>
              </a:rPr>
              <a:t> </a:t>
            </a:r>
            <a:r>
              <a:rPr sz="3375" spc="-7" baseline="-12000" dirty="0">
                <a:latin typeface="Times New Roman" panose="02020603050405020304"/>
                <a:cs typeface="Times New Roman" panose="02020603050405020304"/>
              </a:rPr>
              <a:t>0</a:t>
            </a:r>
            <a:endParaRPr sz="3375" baseline="-12000">
              <a:latin typeface="Times New Roman" panose="02020603050405020304"/>
              <a:cs typeface="Times New Roman" panose="02020603050405020304"/>
            </a:endParaRPr>
          </a:p>
        </p:txBody>
      </p:sp>
      <p:sp>
        <p:nvSpPr>
          <p:cNvPr id="21" name="object 21"/>
          <p:cNvSpPr txBox="1"/>
          <p:nvPr/>
        </p:nvSpPr>
        <p:spPr>
          <a:xfrm>
            <a:off x="5872111" y="3040126"/>
            <a:ext cx="942975" cy="267970"/>
          </a:xfrm>
          <a:prstGeom prst="rect">
            <a:avLst/>
          </a:prstGeom>
        </p:spPr>
        <p:txBody>
          <a:bodyPr vert="horz" wrap="square" lIns="0" tIns="0" rIns="0" bIns="0" rtlCol="0">
            <a:spAutoFit/>
          </a:bodyPr>
          <a:lstStyle/>
          <a:p>
            <a:pPr marL="12700">
              <a:lnSpc>
                <a:spcPct val="100000"/>
              </a:lnSpc>
            </a:pPr>
            <a:r>
              <a:rPr sz="1300" spc="5" dirty="0">
                <a:latin typeface="Symbol" panose="05050102010706020507"/>
                <a:cs typeface="Symbol" panose="05050102010706020507"/>
              </a:rPr>
              <a:t></a:t>
            </a:r>
            <a:r>
              <a:rPr sz="1300" spc="-85" dirty="0">
                <a:latin typeface="Times New Roman" panose="02020603050405020304"/>
                <a:cs typeface="Times New Roman" panose="02020603050405020304"/>
              </a:rPr>
              <a:t> </a:t>
            </a:r>
            <a:r>
              <a:rPr sz="1700" spc="110" dirty="0">
                <a:latin typeface="Symbol" panose="05050102010706020507"/>
                <a:cs typeface="Symbol" panose="05050102010706020507"/>
              </a:rPr>
              <a:t></a:t>
            </a:r>
            <a:r>
              <a:rPr sz="1300" i="1" dirty="0">
                <a:latin typeface="Times New Roman" panose="02020603050405020304"/>
                <a:cs typeface="Times New Roman" panose="02020603050405020304"/>
              </a:rPr>
              <a:t>z</a:t>
            </a:r>
            <a:r>
              <a:rPr sz="1300" i="1" spc="-50" dirty="0">
                <a:latin typeface="Times New Roman" panose="02020603050405020304"/>
                <a:cs typeface="Times New Roman" panose="02020603050405020304"/>
              </a:rPr>
              <a:t> </a:t>
            </a:r>
            <a:r>
              <a:rPr sz="1300" spc="5" dirty="0">
                <a:latin typeface="Symbol" panose="05050102010706020507"/>
                <a:cs typeface="Symbol" panose="05050102010706020507"/>
              </a:rPr>
              <a:t></a:t>
            </a:r>
            <a:r>
              <a:rPr sz="1300" spc="-50" dirty="0">
                <a:latin typeface="Times New Roman" panose="02020603050405020304"/>
                <a:cs typeface="Times New Roman" panose="02020603050405020304"/>
              </a:rPr>
              <a:t> </a:t>
            </a:r>
            <a:r>
              <a:rPr sz="1300" i="1" dirty="0">
                <a:latin typeface="Times New Roman" panose="02020603050405020304"/>
                <a:cs typeface="Times New Roman" panose="02020603050405020304"/>
              </a:rPr>
              <a:t>a</a:t>
            </a:r>
            <a:r>
              <a:rPr sz="1300" i="1" spc="30" dirty="0">
                <a:latin typeface="Times New Roman" panose="02020603050405020304"/>
                <a:cs typeface="Times New Roman" panose="02020603050405020304"/>
              </a:rPr>
              <a:t> </a:t>
            </a:r>
            <a:r>
              <a:rPr sz="1700" spc="-30" dirty="0">
                <a:latin typeface="Symbol" panose="05050102010706020507"/>
                <a:cs typeface="Symbol" panose="05050102010706020507"/>
              </a:rPr>
              <a:t></a:t>
            </a:r>
            <a:r>
              <a:rPr sz="1700" dirty="0">
                <a:latin typeface="Times New Roman" panose="02020603050405020304"/>
                <a:cs typeface="Times New Roman" panose="02020603050405020304"/>
              </a:rPr>
              <a:t> </a:t>
            </a:r>
            <a:r>
              <a:rPr sz="1700" spc="85" dirty="0">
                <a:latin typeface="Times New Roman" panose="02020603050405020304"/>
                <a:cs typeface="Times New Roman" panose="02020603050405020304"/>
              </a:rPr>
              <a:t> </a:t>
            </a:r>
            <a:r>
              <a:rPr sz="1300" dirty="0">
                <a:latin typeface="Times New Roman" panose="02020603050405020304"/>
                <a:cs typeface="Times New Roman" panose="02020603050405020304"/>
              </a:rPr>
              <a:t>/</a:t>
            </a:r>
            <a:r>
              <a:rPr sz="1300" spc="-40" dirty="0">
                <a:latin typeface="Times New Roman" panose="02020603050405020304"/>
                <a:cs typeface="Times New Roman" panose="02020603050405020304"/>
              </a:rPr>
              <a:t> </a:t>
            </a:r>
            <a:r>
              <a:rPr sz="1300" i="1" dirty="0">
                <a:latin typeface="Times New Roman" panose="02020603050405020304"/>
                <a:cs typeface="Times New Roman" panose="02020603050405020304"/>
              </a:rPr>
              <a:t>b</a:t>
            </a:r>
            <a:endParaRPr sz="1300">
              <a:latin typeface="Times New Roman" panose="02020603050405020304"/>
              <a:cs typeface="Times New Roman" panose="02020603050405020304"/>
            </a:endParaRPr>
          </a:p>
        </p:txBody>
      </p:sp>
      <p:sp>
        <p:nvSpPr>
          <p:cNvPr id="22" name="object 22"/>
          <p:cNvSpPr txBox="1"/>
          <p:nvPr/>
        </p:nvSpPr>
        <p:spPr>
          <a:xfrm>
            <a:off x="7524115" y="2992373"/>
            <a:ext cx="887094" cy="888365"/>
          </a:xfrm>
          <a:prstGeom prst="rect">
            <a:avLst/>
          </a:prstGeom>
        </p:spPr>
        <p:txBody>
          <a:bodyPr vert="horz" wrap="square" lIns="0" tIns="0" rIns="0" bIns="0" rtlCol="0">
            <a:spAutoFit/>
          </a:bodyPr>
          <a:lstStyle/>
          <a:p>
            <a:pPr marL="12700">
              <a:lnSpc>
                <a:spcPct val="100000"/>
              </a:lnSpc>
              <a:tabLst>
                <a:tab pos="327025" algn="l"/>
                <a:tab pos="711200" algn="l"/>
              </a:tabLst>
            </a:pPr>
            <a:r>
              <a:rPr sz="2550" i="1" dirty="0">
                <a:latin typeface="Times New Roman" panose="02020603050405020304"/>
                <a:cs typeface="Times New Roman" panose="02020603050405020304"/>
              </a:rPr>
              <a:t>z	</a:t>
            </a:r>
            <a:r>
              <a:rPr sz="2550" spc="5" dirty="0">
                <a:latin typeface="Symbol" panose="05050102010706020507"/>
                <a:cs typeface="Symbol" panose="05050102010706020507"/>
              </a:rPr>
              <a:t></a:t>
            </a:r>
            <a:r>
              <a:rPr sz="2550" spc="5"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a</a:t>
            </a:r>
            <a:endParaRPr sz="2550">
              <a:latin typeface="Times New Roman" panose="02020603050405020304"/>
              <a:cs typeface="Times New Roman" panose="02020603050405020304"/>
            </a:endParaRPr>
          </a:p>
          <a:p>
            <a:pPr marL="12700">
              <a:lnSpc>
                <a:spcPct val="100000"/>
              </a:lnSpc>
              <a:spcBef>
                <a:spcPts val="780"/>
              </a:spcBef>
              <a:tabLst>
                <a:tab pos="327025" algn="l"/>
                <a:tab pos="711200" algn="l"/>
              </a:tabLst>
            </a:pPr>
            <a:r>
              <a:rPr sz="2550" i="1" dirty="0">
                <a:latin typeface="Times New Roman" panose="02020603050405020304"/>
                <a:cs typeface="Times New Roman" panose="02020603050405020304"/>
              </a:rPr>
              <a:t>z	</a:t>
            </a:r>
            <a:r>
              <a:rPr sz="2550" spc="5" dirty="0">
                <a:latin typeface="Symbol" panose="05050102010706020507"/>
                <a:cs typeface="Symbol" panose="05050102010706020507"/>
              </a:rPr>
              <a:t></a:t>
            </a:r>
            <a:r>
              <a:rPr sz="2550" spc="5"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a</a:t>
            </a:r>
            <a:endParaRPr sz="2550">
              <a:latin typeface="Times New Roman" panose="02020603050405020304"/>
              <a:cs typeface="Times New Roman" panose="02020603050405020304"/>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19147"/>
            <a:ext cx="5029200" cy="106045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伽马（爱尔兰）噪声</a:t>
            </a:r>
            <a:endParaRPr sz="2800">
              <a:latin typeface="新宋体" panose="02010609030101010101" charset="-122"/>
              <a:cs typeface="新宋体" panose="02010609030101010101" charset="-122"/>
            </a:endParaRPr>
          </a:p>
          <a:p>
            <a:pPr marL="469900">
              <a:lnSpc>
                <a:spcPts val="3295"/>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伽马噪声的PDF由下式给出</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7" name="object 7"/>
          <p:cNvSpPr/>
          <p:nvPr/>
        </p:nvSpPr>
        <p:spPr>
          <a:xfrm>
            <a:off x="4500884" y="3569956"/>
            <a:ext cx="1183640" cy="0"/>
          </a:xfrm>
          <a:custGeom>
            <a:avLst/>
            <a:gdLst/>
            <a:ahLst/>
            <a:cxnLst/>
            <a:rect l="l" t="t" r="r" b="b"/>
            <a:pathLst>
              <a:path w="1183639">
                <a:moveTo>
                  <a:pt x="0" y="0"/>
                </a:moveTo>
                <a:lnTo>
                  <a:pt x="1183359" y="0"/>
                </a:lnTo>
              </a:path>
            </a:pathLst>
          </a:custGeom>
          <a:ln w="13190">
            <a:solidFill>
              <a:srgbClr val="000000"/>
            </a:solidFill>
          </a:ln>
        </p:spPr>
        <p:txBody>
          <a:bodyPr wrap="square" lIns="0" tIns="0" rIns="0" bIns="0" rtlCol="0"/>
          <a:lstStyle/>
          <a:p>
            <a:endParaRPr/>
          </a:p>
        </p:txBody>
      </p:sp>
      <p:sp>
        <p:nvSpPr>
          <p:cNvPr id="8" name="object 8"/>
          <p:cNvSpPr/>
          <p:nvPr/>
        </p:nvSpPr>
        <p:spPr>
          <a:xfrm>
            <a:off x="3763294" y="4985744"/>
            <a:ext cx="299085" cy="0"/>
          </a:xfrm>
          <a:custGeom>
            <a:avLst/>
            <a:gdLst/>
            <a:ahLst/>
            <a:cxnLst/>
            <a:rect l="l" t="t" r="r" b="b"/>
            <a:pathLst>
              <a:path w="299085">
                <a:moveTo>
                  <a:pt x="0" y="0"/>
                </a:moveTo>
                <a:lnTo>
                  <a:pt x="298689" y="0"/>
                </a:lnTo>
              </a:path>
            </a:pathLst>
          </a:custGeom>
          <a:ln w="13190">
            <a:solidFill>
              <a:srgbClr val="000000"/>
            </a:solidFill>
          </a:ln>
        </p:spPr>
        <p:txBody>
          <a:bodyPr wrap="square" lIns="0" tIns="0" rIns="0" bIns="0" rtlCol="0"/>
          <a:lstStyle/>
          <a:p>
            <a:endParaRPr/>
          </a:p>
        </p:txBody>
      </p:sp>
      <p:sp>
        <p:nvSpPr>
          <p:cNvPr id="9" name="object 9"/>
          <p:cNvSpPr/>
          <p:nvPr/>
        </p:nvSpPr>
        <p:spPr>
          <a:xfrm>
            <a:off x="3978166" y="5838419"/>
            <a:ext cx="506730" cy="0"/>
          </a:xfrm>
          <a:custGeom>
            <a:avLst/>
            <a:gdLst/>
            <a:ahLst/>
            <a:cxnLst/>
            <a:rect l="l" t="t" r="r" b="b"/>
            <a:pathLst>
              <a:path w="506729">
                <a:moveTo>
                  <a:pt x="0" y="0"/>
                </a:moveTo>
                <a:lnTo>
                  <a:pt x="506709" y="0"/>
                </a:lnTo>
              </a:path>
            </a:pathLst>
          </a:custGeom>
          <a:ln w="13190">
            <a:solidFill>
              <a:srgbClr val="000000"/>
            </a:solidFill>
          </a:ln>
        </p:spPr>
        <p:txBody>
          <a:bodyPr wrap="square" lIns="0" tIns="0" rIns="0" bIns="0" rtlCol="0"/>
          <a:lstStyle/>
          <a:p>
            <a:endParaRPr/>
          </a:p>
        </p:txBody>
      </p:sp>
      <p:sp>
        <p:nvSpPr>
          <p:cNvPr id="10" name="object 10"/>
          <p:cNvSpPr txBox="1"/>
          <p:nvPr/>
        </p:nvSpPr>
        <p:spPr>
          <a:xfrm>
            <a:off x="4265803" y="5839459"/>
            <a:ext cx="118110" cy="233045"/>
          </a:xfrm>
          <a:prstGeom prst="rect">
            <a:avLst/>
          </a:prstGeom>
        </p:spPr>
        <p:txBody>
          <a:bodyPr vert="horz" wrap="square" lIns="0" tIns="0" rIns="0" bIns="0" rtlCol="0">
            <a:spAutoFit/>
          </a:bodyPr>
          <a:lstStyle/>
          <a:p>
            <a:pPr marL="12700">
              <a:lnSpc>
                <a:spcPct val="100000"/>
              </a:lnSpc>
            </a:pPr>
            <a:r>
              <a:rPr sz="1450" dirty="0">
                <a:latin typeface="Times New Roman" panose="02020603050405020304"/>
                <a:cs typeface="Times New Roman" panose="02020603050405020304"/>
              </a:rPr>
              <a:t>2</a:t>
            </a:r>
            <a:endParaRPr sz="1450">
              <a:latin typeface="Times New Roman" panose="02020603050405020304"/>
              <a:cs typeface="Times New Roman" panose="02020603050405020304"/>
            </a:endParaRPr>
          </a:p>
        </p:txBody>
      </p:sp>
      <p:sp>
        <p:nvSpPr>
          <p:cNvPr id="11" name="object 11"/>
          <p:cNvSpPr txBox="1"/>
          <p:nvPr/>
        </p:nvSpPr>
        <p:spPr>
          <a:xfrm>
            <a:off x="3298837" y="5591797"/>
            <a:ext cx="118110" cy="233045"/>
          </a:xfrm>
          <a:prstGeom prst="rect">
            <a:avLst/>
          </a:prstGeom>
        </p:spPr>
        <p:txBody>
          <a:bodyPr vert="horz" wrap="square" lIns="0" tIns="0" rIns="0" bIns="0" rtlCol="0">
            <a:spAutoFit/>
          </a:bodyPr>
          <a:lstStyle/>
          <a:p>
            <a:pPr marL="12700">
              <a:lnSpc>
                <a:spcPct val="100000"/>
              </a:lnSpc>
            </a:pPr>
            <a:r>
              <a:rPr sz="1450" dirty="0">
                <a:latin typeface="Times New Roman" panose="02020603050405020304"/>
                <a:cs typeface="Times New Roman" panose="02020603050405020304"/>
              </a:rPr>
              <a:t>2</a:t>
            </a:r>
            <a:endParaRPr sz="1450">
              <a:latin typeface="Times New Roman" panose="02020603050405020304"/>
              <a:cs typeface="Times New Roman" panose="02020603050405020304"/>
            </a:endParaRPr>
          </a:p>
        </p:txBody>
      </p:sp>
      <p:sp>
        <p:nvSpPr>
          <p:cNvPr id="12" name="object 12"/>
          <p:cNvSpPr txBox="1"/>
          <p:nvPr/>
        </p:nvSpPr>
        <p:spPr>
          <a:xfrm>
            <a:off x="3997578" y="5847854"/>
            <a:ext cx="184150" cy="392430"/>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a</a:t>
            </a:r>
            <a:endParaRPr sz="2500">
              <a:latin typeface="Times New Roman" panose="02020603050405020304"/>
              <a:cs typeface="Times New Roman" panose="02020603050405020304"/>
            </a:endParaRPr>
          </a:p>
        </p:txBody>
      </p:sp>
      <p:sp>
        <p:nvSpPr>
          <p:cNvPr id="13" name="object 13"/>
          <p:cNvSpPr txBox="1"/>
          <p:nvPr/>
        </p:nvSpPr>
        <p:spPr>
          <a:xfrm>
            <a:off x="4098163" y="5400547"/>
            <a:ext cx="184150" cy="392430"/>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b</a:t>
            </a:r>
            <a:endParaRPr sz="2500">
              <a:latin typeface="Times New Roman" panose="02020603050405020304"/>
              <a:cs typeface="Times New Roman" panose="02020603050405020304"/>
            </a:endParaRPr>
          </a:p>
        </p:txBody>
      </p:sp>
      <p:sp>
        <p:nvSpPr>
          <p:cNvPr id="14" name="object 14"/>
          <p:cNvSpPr txBox="1"/>
          <p:nvPr/>
        </p:nvSpPr>
        <p:spPr>
          <a:xfrm>
            <a:off x="3782682" y="4994402"/>
            <a:ext cx="184150" cy="392430"/>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a</a:t>
            </a:r>
            <a:endParaRPr sz="2500">
              <a:latin typeface="Times New Roman" panose="02020603050405020304"/>
              <a:cs typeface="Times New Roman" panose="02020603050405020304"/>
            </a:endParaRPr>
          </a:p>
        </p:txBody>
      </p:sp>
      <p:sp>
        <p:nvSpPr>
          <p:cNvPr id="15" name="object 15"/>
          <p:cNvSpPr txBox="1"/>
          <p:nvPr/>
        </p:nvSpPr>
        <p:spPr>
          <a:xfrm>
            <a:off x="3778884" y="4547857"/>
            <a:ext cx="184150" cy="392430"/>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b</a:t>
            </a:r>
            <a:endParaRPr sz="2500">
              <a:latin typeface="Times New Roman" panose="02020603050405020304"/>
              <a:cs typeface="Times New Roman" panose="02020603050405020304"/>
            </a:endParaRPr>
          </a:p>
        </p:txBody>
      </p:sp>
      <p:sp>
        <p:nvSpPr>
          <p:cNvPr id="16" name="object 16"/>
          <p:cNvSpPr txBox="1"/>
          <p:nvPr/>
        </p:nvSpPr>
        <p:spPr>
          <a:xfrm>
            <a:off x="4246003" y="3921505"/>
            <a:ext cx="412115" cy="516890"/>
          </a:xfrm>
          <a:prstGeom prst="rect">
            <a:avLst/>
          </a:prstGeom>
        </p:spPr>
        <p:txBody>
          <a:bodyPr vert="horz" wrap="square" lIns="0" tIns="0" rIns="0" bIns="0" rtlCol="0">
            <a:spAutoFit/>
          </a:bodyPr>
          <a:lstStyle/>
          <a:p>
            <a:pPr marL="12700">
              <a:lnSpc>
                <a:spcPct val="100000"/>
              </a:lnSpc>
            </a:pPr>
            <a:r>
              <a:rPr sz="2500" spc="-5" dirty="0">
                <a:latin typeface="Symbol" panose="05050102010706020507"/>
                <a:cs typeface="Symbol" panose="05050102010706020507"/>
              </a:rPr>
              <a:t></a:t>
            </a:r>
            <a:r>
              <a:rPr sz="2500" spc="-65" dirty="0">
                <a:latin typeface="Times New Roman" panose="02020603050405020304"/>
                <a:cs typeface="Times New Roman" panose="02020603050405020304"/>
              </a:rPr>
              <a:t> </a:t>
            </a:r>
            <a:r>
              <a:rPr sz="3750" spc="-7" baseline="-22000" dirty="0">
                <a:latin typeface="Times New Roman" panose="02020603050405020304"/>
                <a:cs typeface="Times New Roman" panose="02020603050405020304"/>
              </a:rPr>
              <a:t>0</a:t>
            </a:r>
            <a:endParaRPr sz="3750" baseline="-22000">
              <a:latin typeface="Times New Roman" panose="02020603050405020304"/>
              <a:cs typeface="Times New Roman" panose="02020603050405020304"/>
            </a:endParaRPr>
          </a:p>
        </p:txBody>
      </p:sp>
      <p:sp>
        <p:nvSpPr>
          <p:cNvPr id="17" name="object 17"/>
          <p:cNvSpPr txBox="1"/>
          <p:nvPr/>
        </p:nvSpPr>
        <p:spPr>
          <a:xfrm>
            <a:off x="4246003" y="4121924"/>
            <a:ext cx="182245" cy="387350"/>
          </a:xfrm>
          <a:prstGeom prst="rect">
            <a:avLst/>
          </a:prstGeom>
        </p:spPr>
        <p:txBody>
          <a:bodyPr vert="horz" wrap="square" lIns="0" tIns="0" rIns="0" bIns="0" rtlCol="0">
            <a:spAutoFit/>
          </a:bodyPr>
          <a:lstStyle/>
          <a:p>
            <a:pPr marL="12700">
              <a:lnSpc>
                <a:spcPct val="100000"/>
              </a:lnSpc>
            </a:pP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18" name="object 18"/>
          <p:cNvSpPr txBox="1"/>
          <p:nvPr/>
        </p:nvSpPr>
        <p:spPr>
          <a:xfrm>
            <a:off x="4246003" y="3617467"/>
            <a:ext cx="182245" cy="387350"/>
          </a:xfrm>
          <a:prstGeom prst="rect">
            <a:avLst/>
          </a:prstGeom>
        </p:spPr>
        <p:txBody>
          <a:bodyPr vert="horz" wrap="square" lIns="0" tIns="0" rIns="0" bIns="0" rtlCol="0">
            <a:spAutoFit/>
          </a:bodyPr>
          <a:lstStyle/>
          <a:p>
            <a:pPr marL="12700">
              <a:lnSpc>
                <a:spcPct val="100000"/>
              </a:lnSpc>
            </a:pP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19" name="object 19"/>
          <p:cNvSpPr txBox="1"/>
          <p:nvPr/>
        </p:nvSpPr>
        <p:spPr>
          <a:xfrm>
            <a:off x="4246003" y="3477005"/>
            <a:ext cx="1664970" cy="505459"/>
          </a:xfrm>
          <a:prstGeom prst="rect">
            <a:avLst/>
          </a:prstGeom>
        </p:spPr>
        <p:txBody>
          <a:bodyPr vert="horz" wrap="square" lIns="0" tIns="0" rIns="0" bIns="0" rtlCol="0">
            <a:spAutoFit/>
          </a:bodyPr>
          <a:lstStyle/>
          <a:p>
            <a:pPr marL="12700">
              <a:lnSpc>
                <a:spcPct val="100000"/>
              </a:lnSpc>
              <a:tabLst>
                <a:tab pos="725805" algn="l"/>
              </a:tabLst>
            </a:pPr>
            <a:r>
              <a:rPr sz="3750" spc="-7" baseline="34000" dirty="0">
                <a:latin typeface="Symbol" panose="05050102010706020507"/>
                <a:cs typeface="Symbol" panose="05050102010706020507"/>
              </a:rPr>
              <a:t></a:t>
            </a:r>
            <a:r>
              <a:rPr sz="3750" spc="352" baseline="34000" dirty="0">
                <a:latin typeface="Times New Roman" panose="02020603050405020304"/>
                <a:cs typeface="Times New Roman" panose="02020603050405020304"/>
              </a:rPr>
              <a:t> </a:t>
            </a:r>
            <a:r>
              <a:rPr sz="3300" spc="-70" dirty="0">
                <a:latin typeface="Symbol" panose="05050102010706020507"/>
                <a:cs typeface="Symbol" panose="05050102010706020507"/>
              </a:rPr>
              <a:t></a:t>
            </a:r>
            <a:r>
              <a:rPr sz="2500" i="1" spc="-5" dirty="0">
                <a:latin typeface="Times New Roman" panose="02020603050405020304"/>
                <a:cs typeface="Times New Roman" panose="02020603050405020304"/>
              </a:rPr>
              <a:t>b</a:t>
            </a:r>
            <a:r>
              <a:rPr sz="2500" i="1" dirty="0">
                <a:latin typeface="Times New Roman" panose="02020603050405020304"/>
                <a:cs typeface="Times New Roman" panose="02020603050405020304"/>
              </a:rPr>
              <a:t>	</a:t>
            </a:r>
            <a:r>
              <a:rPr sz="2500" spc="-5" dirty="0">
                <a:latin typeface="Symbol" panose="05050102010706020507"/>
                <a:cs typeface="Symbol" panose="05050102010706020507"/>
              </a:rPr>
              <a:t></a:t>
            </a:r>
            <a:r>
              <a:rPr sz="2500" spc="260" dirty="0">
                <a:latin typeface="Times New Roman" panose="02020603050405020304"/>
                <a:cs typeface="Times New Roman" panose="02020603050405020304"/>
              </a:rPr>
              <a:t> </a:t>
            </a:r>
            <a:r>
              <a:rPr sz="2500" spc="-5" dirty="0">
                <a:latin typeface="Times New Roman" panose="02020603050405020304"/>
                <a:cs typeface="Times New Roman" panose="02020603050405020304"/>
              </a:rPr>
              <a:t>1</a:t>
            </a:r>
            <a:r>
              <a:rPr sz="2500" spc="-195" dirty="0">
                <a:latin typeface="Times New Roman" panose="02020603050405020304"/>
                <a:cs typeface="Times New Roman" panose="02020603050405020304"/>
              </a:rPr>
              <a:t> </a:t>
            </a:r>
            <a:r>
              <a:rPr sz="3300" spc="-434" dirty="0">
                <a:latin typeface="Symbol" panose="05050102010706020507"/>
                <a:cs typeface="Symbol" panose="05050102010706020507"/>
              </a:rPr>
              <a:t></a:t>
            </a:r>
            <a:r>
              <a:rPr sz="2500" spc="-5" dirty="0">
                <a:latin typeface="Times New Roman" panose="02020603050405020304"/>
                <a:cs typeface="Times New Roman" panose="02020603050405020304"/>
              </a:rPr>
              <a:t>!</a:t>
            </a:r>
            <a:r>
              <a:rPr sz="2500" spc="120" dirty="0">
                <a:latin typeface="Times New Roman" panose="02020603050405020304"/>
                <a:cs typeface="Times New Roman" panose="02020603050405020304"/>
              </a:rPr>
              <a:t> </a:t>
            </a:r>
            <a:r>
              <a:rPr sz="3750" i="1" spc="-7" baseline="43000" dirty="0">
                <a:latin typeface="Times New Roman" panose="02020603050405020304"/>
                <a:cs typeface="Times New Roman" panose="02020603050405020304"/>
              </a:rPr>
              <a:t>e</a:t>
            </a:r>
            <a:endParaRPr sz="3750" baseline="43000">
              <a:latin typeface="Times New Roman" panose="02020603050405020304"/>
              <a:cs typeface="Times New Roman" panose="02020603050405020304"/>
            </a:endParaRPr>
          </a:p>
        </p:txBody>
      </p:sp>
      <p:sp>
        <p:nvSpPr>
          <p:cNvPr id="20" name="object 20"/>
          <p:cNvSpPr txBox="1"/>
          <p:nvPr/>
        </p:nvSpPr>
        <p:spPr>
          <a:xfrm>
            <a:off x="3016123" y="3461765"/>
            <a:ext cx="1062355" cy="505459"/>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p</a:t>
            </a:r>
            <a:r>
              <a:rPr sz="2500" i="1" spc="80" dirty="0">
                <a:latin typeface="Times New Roman" panose="02020603050405020304"/>
                <a:cs typeface="Times New Roman" panose="02020603050405020304"/>
              </a:rPr>
              <a:t> </a:t>
            </a:r>
            <a:r>
              <a:rPr sz="3300" spc="225" dirty="0">
                <a:latin typeface="Symbol" panose="05050102010706020507"/>
                <a:cs typeface="Symbol" panose="05050102010706020507"/>
              </a:rPr>
              <a:t></a:t>
            </a:r>
            <a:r>
              <a:rPr sz="2500" i="1" spc="-5" dirty="0">
                <a:latin typeface="Times New Roman" panose="02020603050405020304"/>
                <a:cs typeface="Times New Roman" panose="02020603050405020304"/>
              </a:rPr>
              <a:t>z</a:t>
            </a:r>
            <a:r>
              <a:rPr sz="2500" i="1" spc="135" dirty="0">
                <a:latin typeface="Times New Roman" panose="02020603050405020304"/>
                <a:cs typeface="Times New Roman" panose="02020603050405020304"/>
              </a:rPr>
              <a:t> </a:t>
            </a:r>
            <a:r>
              <a:rPr sz="3300" spc="110" dirty="0">
                <a:latin typeface="Symbol" panose="05050102010706020507"/>
                <a:cs typeface="Symbol" panose="05050102010706020507"/>
              </a:rPr>
              <a:t></a:t>
            </a:r>
            <a:r>
              <a:rPr sz="3300" spc="-270"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21" name="object 21"/>
          <p:cNvSpPr txBox="1"/>
          <p:nvPr/>
        </p:nvSpPr>
        <p:spPr>
          <a:xfrm>
            <a:off x="5976492" y="3322573"/>
            <a:ext cx="356235" cy="233045"/>
          </a:xfrm>
          <a:prstGeom prst="rect">
            <a:avLst/>
          </a:prstGeom>
        </p:spPr>
        <p:txBody>
          <a:bodyPr vert="horz" wrap="square" lIns="0" tIns="0" rIns="0" bIns="0" rtlCol="0">
            <a:spAutoFit/>
          </a:bodyPr>
          <a:lstStyle/>
          <a:p>
            <a:pPr marL="178435" indent="-165735">
              <a:lnSpc>
                <a:spcPct val="100000"/>
              </a:lnSpc>
              <a:buFont typeface="Symbol" panose="05050102010706020507"/>
              <a:buChar char=""/>
              <a:tabLst>
                <a:tab pos="179070" algn="l"/>
              </a:tabLst>
            </a:pPr>
            <a:r>
              <a:rPr sz="1450" i="1" dirty="0">
                <a:latin typeface="Times New Roman" panose="02020603050405020304"/>
                <a:cs typeface="Times New Roman" panose="02020603050405020304"/>
              </a:rPr>
              <a:t>az</a:t>
            </a:r>
            <a:endParaRPr sz="1450">
              <a:latin typeface="Times New Roman" panose="02020603050405020304"/>
              <a:cs typeface="Times New Roman" panose="02020603050405020304"/>
            </a:endParaRPr>
          </a:p>
        </p:txBody>
      </p:sp>
      <p:sp>
        <p:nvSpPr>
          <p:cNvPr id="22" name="object 22"/>
          <p:cNvSpPr txBox="1"/>
          <p:nvPr/>
        </p:nvSpPr>
        <p:spPr>
          <a:xfrm>
            <a:off x="4246003" y="2989579"/>
            <a:ext cx="1350010" cy="534670"/>
          </a:xfrm>
          <a:prstGeom prst="rect">
            <a:avLst/>
          </a:prstGeom>
        </p:spPr>
        <p:txBody>
          <a:bodyPr vert="horz" wrap="square" lIns="0" tIns="0" rIns="0" bIns="0" rtlCol="0">
            <a:spAutoFit/>
          </a:bodyPr>
          <a:lstStyle/>
          <a:p>
            <a:pPr marL="12700">
              <a:lnSpc>
                <a:spcPct val="100000"/>
              </a:lnSpc>
            </a:pPr>
            <a:r>
              <a:rPr sz="3750" spc="-7" baseline="-22000" dirty="0">
                <a:latin typeface="Symbol" panose="05050102010706020507"/>
                <a:cs typeface="Symbol" panose="05050102010706020507"/>
              </a:rPr>
              <a:t></a:t>
            </a:r>
            <a:r>
              <a:rPr sz="3750" spc="-7" baseline="-22000" dirty="0">
                <a:latin typeface="Times New Roman" panose="02020603050405020304"/>
                <a:cs typeface="Times New Roman" panose="02020603050405020304"/>
              </a:rPr>
              <a:t> </a:t>
            </a:r>
            <a:r>
              <a:rPr sz="3750" spc="-412" baseline="-22000" dirty="0">
                <a:latin typeface="Times New Roman" panose="02020603050405020304"/>
                <a:cs typeface="Times New Roman" panose="02020603050405020304"/>
              </a:rPr>
              <a:t> </a:t>
            </a:r>
            <a:r>
              <a:rPr sz="3750" i="1" spc="-7" baseline="-24000" dirty="0">
                <a:latin typeface="Times New Roman" panose="02020603050405020304"/>
                <a:cs typeface="Times New Roman" panose="02020603050405020304"/>
              </a:rPr>
              <a:t>a</a:t>
            </a:r>
            <a:r>
              <a:rPr sz="3750" i="1" spc="247" baseline="-24000" dirty="0">
                <a:latin typeface="Times New Roman" panose="02020603050405020304"/>
                <a:cs typeface="Times New Roman" panose="02020603050405020304"/>
              </a:rPr>
              <a:t> </a:t>
            </a:r>
            <a:r>
              <a:rPr sz="1450" i="1" dirty="0">
                <a:latin typeface="Times New Roman" panose="02020603050405020304"/>
                <a:cs typeface="Times New Roman" panose="02020603050405020304"/>
              </a:rPr>
              <a:t>b </a:t>
            </a:r>
            <a:r>
              <a:rPr sz="1450" i="1" spc="20" dirty="0">
                <a:latin typeface="Times New Roman" panose="02020603050405020304"/>
                <a:cs typeface="Times New Roman" panose="02020603050405020304"/>
              </a:rPr>
              <a:t> </a:t>
            </a:r>
            <a:r>
              <a:rPr sz="3750" i="1" spc="-7" baseline="-24000" dirty="0">
                <a:latin typeface="Times New Roman" panose="02020603050405020304"/>
                <a:cs typeface="Times New Roman" panose="02020603050405020304"/>
              </a:rPr>
              <a:t>z</a:t>
            </a:r>
            <a:r>
              <a:rPr sz="3750" i="1" spc="150" baseline="-24000" dirty="0">
                <a:latin typeface="Times New Roman" panose="02020603050405020304"/>
                <a:cs typeface="Times New Roman" panose="02020603050405020304"/>
              </a:rPr>
              <a:t> </a:t>
            </a:r>
            <a:r>
              <a:rPr sz="1450" i="1" dirty="0">
                <a:latin typeface="Times New Roman" panose="02020603050405020304"/>
                <a:cs typeface="Times New Roman" panose="02020603050405020304"/>
              </a:rPr>
              <a:t>b</a:t>
            </a:r>
            <a:r>
              <a:rPr sz="1450" i="1" spc="120" dirty="0">
                <a:latin typeface="Times New Roman" panose="02020603050405020304"/>
                <a:cs typeface="Times New Roman" panose="02020603050405020304"/>
              </a:rPr>
              <a:t> </a:t>
            </a:r>
            <a:r>
              <a:rPr sz="1450" dirty="0">
                <a:latin typeface="Symbol" panose="05050102010706020507"/>
                <a:cs typeface="Symbol" panose="05050102010706020507"/>
              </a:rPr>
              <a:t></a:t>
            </a:r>
            <a:r>
              <a:rPr sz="1450" spc="-95" dirty="0">
                <a:latin typeface="Times New Roman" panose="02020603050405020304"/>
                <a:cs typeface="Times New Roman" panose="02020603050405020304"/>
              </a:rPr>
              <a:t> </a:t>
            </a:r>
            <a:r>
              <a:rPr sz="1450"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p:txBody>
      </p:sp>
      <p:sp>
        <p:nvSpPr>
          <p:cNvPr id="23" name="object 23"/>
          <p:cNvSpPr txBox="1"/>
          <p:nvPr/>
        </p:nvSpPr>
        <p:spPr>
          <a:xfrm>
            <a:off x="2920873" y="5587492"/>
            <a:ext cx="869950" cy="403225"/>
          </a:xfrm>
          <a:prstGeom prst="rect">
            <a:avLst/>
          </a:prstGeom>
        </p:spPr>
        <p:txBody>
          <a:bodyPr vert="horz" wrap="square" lIns="0" tIns="0" rIns="0" bIns="0" rtlCol="0">
            <a:spAutoFit/>
          </a:bodyPr>
          <a:lstStyle/>
          <a:p>
            <a:pPr marL="12700">
              <a:lnSpc>
                <a:spcPct val="100000"/>
              </a:lnSpc>
              <a:tabLst>
                <a:tab pos="682625" algn="l"/>
              </a:tabLst>
            </a:pPr>
            <a:r>
              <a:rPr sz="2600" i="1" spc="-65" dirty="0">
                <a:latin typeface="Symbol" panose="05050102010706020507"/>
                <a:cs typeface="Symbol" panose="05050102010706020507"/>
              </a:rPr>
              <a:t></a:t>
            </a:r>
            <a:r>
              <a:rPr sz="2600" i="1" spc="-65"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24" name="object 24"/>
          <p:cNvSpPr txBox="1"/>
          <p:nvPr/>
        </p:nvSpPr>
        <p:spPr>
          <a:xfrm>
            <a:off x="2965081" y="4734826"/>
            <a:ext cx="610235" cy="403225"/>
          </a:xfrm>
          <a:prstGeom prst="rect">
            <a:avLst/>
          </a:prstGeom>
        </p:spPr>
        <p:txBody>
          <a:bodyPr vert="horz" wrap="square" lIns="0" tIns="0" rIns="0" bIns="0" rtlCol="0">
            <a:spAutoFit/>
          </a:bodyPr>
          <a:lstStyle/>
          <a:p>
            <a:pPr marL="12700">
              <a:lnSpc>
                <a:spcPct val="100000"/>
              </a:lnSpc>
              <a:tabLst>
                <a:tab pos="422275" algn="l"/>
              </a:tabLst>
            </a:pPr>
            <a:r>
              <a:rPr sz="2600" i="1" spc="-65" dirty="0">
                <a:latin typeface="Symbol" panose="05050102010706020507"/>
                <a:cs typeface="Symbol" panose="05050102010706020507"/>
              </a:rPr>
              <a:t></a:t>
            </a:r>
            <a:r>
              <a:rPr sz="2600" i="1" spc="-65"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25" name="object 25"/>
          <p:cNvSpPr txBox="1"/>
          <p:nvPr/>
        </p:nvSpPr>
        <p:spPr>
          <a:xfrm>
            <a:off x="7524115" y="3071774"/>
            <a:ext cx="925830" cy="1221740"/>
          </a:xfrm>
          <a:prstGeom prst="rect">
            <a:avLst/>
          </a:prstGeom>
        </p:spPr>
        <p:txBody>
          <a:bodyPr vert="horz" wrap="square" lIns="0" tIns="0" rIns="0" bIns="0" rtlCol="0">
            <a:spAutoFit/>
          </a:bodyPr>
          <a:lstStyle/>
          <a:p>
            <a:pPr marL="12700" marR="5080">
              <a:lnSpc>
                <a:spcPct val="126000"/>
              </a:lnSpc>
              <a:tabLst>
                <a:tab pos="327025" algn="l"/>
                <a:tab pos="711200" algn="l"/>
              </a:tabLst>
            </a:pPr>
            <a:r>
              <a:rPr sz="3150" i="1" spc="5" dirty="0">
                <a:latin typeface="Times New Roman" panose="02020603050405020304"/>
                <a:cs typeface="Times New Roman" panose="02020603050405020304"/>
              </a:rPr>
              <a:t>z	</a:t>
            </a:r>
            <a:r>
              <a:rPr sz="3150" spc="10" dirty="0">
                <a:latin typeface="Symbol" panose="05050102010706020507"/>
                <a:cs typeface="Symbol" panose="05050102010706020507"/>
              </a:rPr>
              <a:t></a:t>
            </a:r>
            <a:r>
              <a:rPr sz="3150" spc="10" dirty="0">
                <a:latin typeface="Times New Roman" panose="02020603050405020304"/>
                <a:cs typeface="Times New Roman" panose="02020603050405020304"/>
              </a:rPr>
              <a:t>	</a:t>
            </a:r>
            <a:r>
              <a:rPr sz="3150" i="1" spc="5" dirty="0">
                <a:latin typeface="Times New Roman" panose="02020603050405020304"/>
                <a:cs typeface="Times New Roman" panose="02020603050405020304"/>
              </a:rPr>
              <a:t>a z	</a:t>
            </a:r>
            <a:r>
              <a:rPr sz="3150" spc="10" dirty="0">
                <a:latin typeface="Symbol" panose="05050102010706020507"/>
                <a:cs typeface="Symbol" panose="05050102010706020507"/>
              </a:rPr>
              <a:t></a:t>
            </a:r>
            <a:r>
              <a:rPr sz="3150" spc="10" dirty="0">
                <a:latin typeface="Times New Roman" panose="02020603050405020304"/>
                <a:cs typeface="Times New Roman" panose="02020603050405020304"/>
              </a:rPr>
              <a:t>	</a:t>
            </a:r>
            <a:r>
              <a:rPr sz="3150" i="1" spc="10" dirty="0">
                <a:latin typeface="Times New Roman" panose="02020603050405020304"/>
                <a:cs typeface="Times New Roman" panose="02020603050405020304"/>
              </a:rPr>
              <a:t>a</a:t>
            </a:r>
            <a:endParaRPr sz="3150">
              <a:latin typeface="Times New Roman" panose="02020603050405020304"/>
              <a:cs typeface="Times New Roman" panose="02020603050405020304"/>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1674367"/>
            <a:ext cx="6805930" cy="106045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指数分布噪声</a:t>
            </a:r>
            <a:endParaRPr sz="2800">
              <a:latin typeface="新宋体" panose="02010609030101010101" charset="-122"/>
              <a:cs typeface="新宋体" panose="02010609030101010101" charset="-122"/>
            </a:endParaRPr>
          </a:p>
          <a:p>
            <a:pPr marL="469265">
              <a:lnSpc>
                <a:spcPts val="3295"/>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指数噪声的PDF由下式给出，其中,a&gt;0</a:t>
            </a:r>
            <a:endParaRPr sz="2800">
              <a:latin typeface="新宋体" panose="02010609030101010101" charset="-122"/>
              <a:cs typeface="新宋体" panose="02010609030101010101" charset="-122"/>
            </a:endParaRPr>
          </a:p>
        </p:txBody>
      </p:sp>
      <p:sp>
        <p:nvSpPr>
          <p:cNvPr id="6" name="object 6"/>
          <p:cNvSpPr txBox="1"/>
          <p:nvPr/>
        </p:nvSpPr>
        <p:spPr>
          <a:xfrm>
            <a:off x="2067432" y="6164071"/>
            <a:ext cx="7237730" cy="845819"/>
          </a:xfrm>
          <a:prstGeom prst="rect">
            <a:avLst/>
          </a:prstGeom>
        </p:spPr>
        <p:txBody>
          <a:bodyPr vert="horz" wrap="square" lIns="0" tIns="0" rIns="0" bIns="0" rtlCol="0">
            <a:spAutoFit/>
          </a:bodyPr>
          <a:lstStyle/>
          <a:p>
            <a:pPr marL="469900" marR="5080" indent="-4572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指数分布的PDF是当b=1时爱尔兰分布的特殊 </a:t>
            </a:r>
            <a:r>
              <a:rPr sz="2800" dirty="0">
                <a:latin typeface="新宋体" panose="02010609030101010101" charset="-122"/>
                <a:cs typeface="新宋体" panose="02010609030101010101" charset="-122"/>
              </a:rPr>
              <a:t>情况</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图像复原</a:t>
            </a:r>
          </a:p>
        </p:txBody>
      </p:sp>
      <p:sp>
        <p:nvSpPr>
          <p:cNvPr id="8" name="object 8"/>
          <p:cNvSpPr/>
          <p:nvPr/>
        </p:nvSpPr>
        <p:spPr>
          <a:xfrm>
            <a:off x="4270761" y="4773921"/>
            <a:ext cx="299085" cy="0"/>
          </a:xfrm>
          <a:custGeom>
            <a:avLst/>
            <a:gdLst/>
            <a:ahLst/>
            <a:cxnLst/>
            <a:rect l="l" t="t" r="r" b="b"/>
            <a:pathLst>
              <a:path w="299085">
                <a:moveTo>
                  <a:pt x="0" y="0"/>
                </a:moveTo>
                <a:lnTo>
                  <a:pt x="298689" y="0"/>
                </a:lnTo>
              </a:path>
            </a:pathLst>
          </a:custGeom>
          <a:ln w="13190">
            <a:solidFill>
              <a:srgbClr val="000000"/>
            </a:solidFill>
          </a:ln>
        </p:spPr>
        <p:txBody>
          <a:bodyPr wrap="square" lIns="0" tIns="0" rIns="0" bIns="0" rtlCol="0"/>
          <a:lstStyle/>
          <a:p>
            <a:endParaRPr/>
          </a:p>
        </p:txBody>
      </p:sp>
      <p:sp>
        <p:nvSpPr>
          <p:cNvPr id="9" name="object 9"/>
          <p:cNvSpPr/>
          <p:nvPr/>
        </p:nvSpPr>
        <p:spPr>
          <a:xfrm>
            <a:off x="4486407" y="5627357"/>
            <a:ext cx="506730" cy="0"/>
          </a:xfrm>
          <a:custGeom>
            <a:avLst/>
            <a:gdLst/>
            <a:ahLst/>
            <a:cxnLst/>
            <a:rect l="l" t="t" r="r" b="b"/>
            <a:pathLst>
              <a:path w="506729">
                <a:moveTo>
                  <a:pt x="0" y="0"/>
                </a:moveTo>
                <a:lnTo>
                  <a:pt x="506709" y="0"/>
                </a:lnTo>
              </a:path>
            </a:pathLst>
          </a:custGeom>
          <a:ln w="13190">
            <a:solidFill>
              <a:srgbClr val="000000"/>
            </a:solidFill>
          </a:ln>
        </p:spPr>
        <p:txBody>
          <a:bodyPr wrap="square" lIns="0" tIns="0" rIns="0" bIns="0" rtlCol="0"/>
          <a:lstStyle/>
          <a:p>
            <a:endParaRPr/>
          </a:p>
        </p:txBody>
      </p:sp>
      <p:sp>
        <p:nvSpPr>
          <p:cNvPr id="10" name="object 10"/>
          <p:cNvSpPr txBox="1"/>
          <p:nvPr/>
        </p:nvSpPr>
        <p:spPr>
          <a:xfrm>
            <a:off x="4773307" y="5628385"/>
            <a:ext cx="118110" cy="233045"/>
          </a:xfrm>
          <a:prstGeom prst="rect">
            <a:avLst/>
          </a:prstGeom>
        </p:spPr>
        <p:txBody>
          <a:bodyPr vert="horz" wrap="square" lIns="0" tIns="0" rIns="0" bIns="0" rtlCol="0">
            <a:spAutoFit/>
          </a:bodyPr>
          <a:lstStyle/>
          <a:p>
            <a:pPr marL="12700">
              <a:lnSpc>
                <a:spcPct val="100000"/>
              </a:lnSpc>
            </a:pPr>
            <a:r>
              <a:rPr sz="1450" dirty="0">
                <a:latin typeface="Times New Roman" panose="02020603050405020304"/>
                <a:cs typeface="Times New Roman" panose="02020603050405020304"/>
              </a:rPr>
              <a:t>2</a:t>
            </a:r>
            <a:endParaRPr sz="1450">
              <a:latin typeface="Times New Roman" panose="02020603050405020304"/>
              <a:cs typeface="Times New Roman" panose="02020603050405020304"/>
            </a:endParaRPr>
          </a:p>
        </p:txBody>
      </p:sp>
      <p:sp>
        <p:nvSpPr>
          <p:cNvPr id="11" name="object 11"/>
          <p:cNvSpPr txBox="1"/>
          <p:nvPr/>
        </p:nvSpPr>
        <p:spPr>
          <a:xfrm>
            <a:off x="3806316" y="5380735"/>
            <a:ext cx="118110" cy="233045"/>
          </a:xfrm>
          <a:prstGeom prst="rect">
            <a:avLst/>
          </a:prstGeom>
        </p:spPr>
        <p:txBody>
          <a:bodyPr vert="horz" wrap="square" lIns="0" tIns="0" rIns="0" bIns="0" rtlCol="0">
            <a:spAutoFit/>
          </a:bodyPr>
          <a:lstStyle/>
          <a:p>
            <a:pPr marL="12700">
              <a:lnSpc>
                <a:spcPct val="100000"/>
              </a:lnSpc>
            </a:pPr>
            <a:r>
              <a:rPr sz="1450" dirty="0">
                <a:latin typeface="Times New Roman" panose="02020603050405020304"/>
                <a:cs typeface="Times New Roman" panose="02020603050405020304"/>
              </a:rPr>
              <a:t>2</a:t>
            </a:r>
            <a:endParaRPr sz="1450">
              <a:latin typeface="Times New Roman" panose="02020603050405020304"/>
              <a:cs typeface="Times New Roman" panose="02020603050405020304"/>
            </a:endParaRPr>
          </a:p>
        </p:txBody>
      </p:sp>
      <p:sp>
        <p:nvSpPr>
          <p:cNvPr id="12" name="object 12"/>
          <p:cNvSpPr txBox="1"/>
          <p:nvPr/>
        </p:nvSpPr>
        <p:spPr>
          <a:xfrm>
            <a:off x="4609465" y="5189473"/>
            <a:ext cx="184150" cy="392430"/>
          </a:xfrm>
          <a:prstGeom prst="rect">
            <a:avLst/>
          </a:prstGeom>
        </p:spPr>
        <p:txBody>
          <a:bodyPr vert="horz" wrap="square" lIns="0" tIns="0" rIns="0" bIns="0" rtlCol="0">
            <a:spAutoFit/>
          </a:bodyPr>
          <a:lstStyle/>
          <a:p>
            <a:pPr marL="12700">
              <a:lnSpc>
                <a:spcPct val="100000"/>
              </a:lnSpc>
            </a:pPr>
            <a:r>
              <a:rPr sz="2500" spc="-5" dirty="0">
                <a:latin typeface="Times New Roman" panose="02020603050405020304"/>
                <a:cs typeface="Times New Roman" panose="02020603050405020304"/>
              </a:rPr>
              <a:t>1</a:t>
            </a:r>
            <a:endParaRPr sz="2500">
              <a:latin typeface="Times New Roman" panose="02020603050405020304"/>
              <a:cs typeface="Times New Roman" panose="02020603050405020304"/>
            </a:endParaRPr>
          </a:p>
        </p:txBody>
      </p:sp>
      <p:sp>
        <p:nvSpPr>
          <p:cNvPr id="13" name="object 13"/>
          <p:cNvSpPr txBox="1"/>
          <p:nvPr/>
        </p:nvSpPr>
        <p:spPr>
          <a:xfrm>
            <a:off x="4290186" y="4336021"/>
            <a:ext cx="184150" cy="392430"/>
          </a:xfrm>
          <a:prstGeom prst="rect">
            <a:avLst/>
          </a:prstGeom>
        </p:spPr>
        <p:txBody>
          <a:bodyPr vert="horz" wrap="square" lIns="0" tIns="0" rIns="0" bIns="0" rtlCol="0">
            <a:spAutoFit/>
          </a:bodyPr>
          <a:lstStyle/>
          <a:p>
            <a:pPr marL="12700">
              <a:lnSpc>
                <a:spcPct val="100000"/>
              </a:lnSpc>
            </a:pPr>
            <a:r>
              <a:rPr sz="2500" spc="-5" dirty="0">
                <a:latin typeface="Times New Roman" panose="02020603050405020304"/>
                <a:cs typeface="Times New Roman" panose="02020603050405020304"/>
              </a:rPr>
              <a:t>1</a:t>
            </a:r>
            <a:endParaRPr sz="2500">
              <a:latin typeface="Times New Roman" panose="02020603050405020304"/>
              <a:cs typeface="Times New Roman" panose="02020603050405020304"/>
            </a:endParaRPr>
          </a:p>
        </p:txBody>
      </p:sp>
      <p:sp>
        <p:nvSpPr>
          <p:cNvPr id="14" name="object 14"/>
          <p:cNvSpPr txBox="1"/>
          <p:nvPr/>
        </p:nvSpPr>
        <p:spPr>
          <a:xfrm>
            <a:off x="4505833" y="5636767"/>
            <a:ext cx="184150" cy="392430"/>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a</a:t>
            </a:r>
            <a:endParaRPr sz="2500">
              <a:latin typeface="Times New Roman" panose="02020603050405020304"/>
              <a:cs typeface="Times New Roman" panose="02020603050405020304"/>
            </a:endParaRPr>
          </a:p>
        </p:txBody>
      </p:sp>
      <p:sp>
        <p:nvSpPr>
          <p:cNvPr id="15" name="object 15"/>
          <p:cNvSpPr txBox="1"/>
          <p:nvPr/>
        </p:nvSpPr>
        <p:spPr>
          <a:xfrm>
            <a:off x="4290186" y="4783315"/>
            <a:ext cx="184150" cy="392430"/>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a</a:t>
            </a:r>
            <a:endParaRPr sz="2500">
              <a:latin typeface="Times New Roman" panose="02020603050405020304"/>
              <a:cs typeface="Times New Roman" panose="02020603050405020304"/>
            </a:endParaRPr>
          </a:p>
        </p:txBody>
      </p:sp>
      <p:sp>
        <p:nvSpPr>
          <p:cNvPr id="16" name="object 16"/>
          <p:cNvSpPr txBox="1"/>
          <p:nvPr/>
        </p:nvSpPr>
        <p:spPr>
          <a:xfrm>
            <a:off x="4754257" y="3359137"/>
            <a:ext cx="559435" cy="939165"/>
          </a:xfrm>
          <a:prstGeom prst="rect">
            <a:avLst/>
          </a:prstGeom>
        </p:spPr>
        <p:txBody>
          <a:bodyPr vert="horz" wrap="square" lIns="0" tIns="0" rIns="0" bIns="0" rtlCol="0">
            <a:spAutoFit/>
          </a:bodyPr>
          <a:lstStyle/>
          <a:p>
            <a:pPr marL="247015">
              <a:lnSpc>
                <a:spcPts val="2550"/>
              </a:lnSpc>
            </a:pPr>
            <a:r>
              <a:rPr sz="2500" i="1" spc="-5" dirty="0">
                <a:latin typeface="Times New Roman" panose="02020603050405020304"/>
                <a:cs typeface="Times New Roman" panose="02020603050405020304"/>
              </a:rPr>
              <a:t>ae</a:t>
            </a:r>
            <a:endParaRPr sz="2500">
              <a:latin typeface="Times New Roman" panose="02020603050405020304"/>
              <a:cs typeface="Times New Roman" panose="02020603050405020304"/>
            </a:endParaRPr>
          </a:p>
          <a:p>
            <a:pPr marL="12700">
              <a:lnSpc>
                <a:spcPts val="1870"/>
              </a:lnSpc>
            </a:pPr>
            <a:r>
              <a:rPr sz="2500" spc="-5" dirty="0">
                <a:latin typeface="Symbol" panose="05050102010706020507"/>
                <a:cs typeface="Symbol" panose="05050102010706020507"/>
              </a:rPr>
              <a:t></a:t>
            </a:r>
            <a:endParaRPr sz="2500">
              <a:latin typeface="Symbol" panose="05050102010706020507"/>
              <a:cs typeface="Symbol" panose="05050102010706020507"/>
            </a:endParaRPr>
          </a:p>
          <a:p>
            <a:pPr marL="12700">
              <a:lnSpc>
                <a:spcPts val="2320"/>
              </a:lnSpc>
            </a:pPr>
            <a:r>
              <a:rPr sz="3750" spc="-7" baseline="-13000" dirty="0">
                <a:latin typeface="Symbol" panose="05050102010706020507"/>
                <a:cs typeface="Symbol" panose="05050102010706020507"/>
              </a:rPr>
              <a:t></a:t>
            </a:r>
            <a:r>
              <a:rPr sz="3750" spc="-104" baseline="-13000" dirty="0">
                <a:latin typeface="Times New Roman" panose="02020603050405020304"/>
                <a:cs typeface="Times New Roman" panose="02020603050405020304"/>
              </a:rPr>
              <a:t> </a:t>
            </a:r>
            <a:r>
              <a:rPr sz="2500" spc="-5" dirty="0">
                <a:latin typeface="Times New Roman" panose="02020603050405020304"/>
                <a:cs typeface="Times New Roman" panose="02020603050405020304"/>
              </a:rPr>
              <a:t>0</a:t>
            </a:r>
            <a:endParaRPr sz="2500">
              <a:latin typeface="Times New Roman" panose="02020603050405020304"/>
              <a:cs typeface="Times New Roman" panose="02020603050405020304"/>
            </a:endParaRPr>
          </a:p>
        </p:txBody>
      </p:sp>
      <p:sp>
        <p:nvSpPr>
          <p:cNvPr id="17" name="object 17"/>
          <p:cNvSpPr txBox="1"/>
          <p:nvPr/>
        </p:nvSpPr>
        <p:spPr>
          <a:xfrm>
            <a:off x="4754257" y="3340823"/>
            <a:ext cx="182245" cy="387350"/>
          </a:xfrm>
          <a:prstGeom prst="rect">
            <a:avLst/>
          </a:prstGeom>
        </p:spPr>
        <p:txBody>
          <a:bodyPr vert="horz" wrap="square" lIns="0" tIns="0" rIns="0" bIns="0" rtlCol="0">
            <a:spAutoFit/>
          </a:bodyPr>
          <a:lstStyle/>
          <a:p>
            <a:pPr marL="12700">
              <a:lnSpc>
                <a:spcPct val="100000"/>
              </a:lnSpc>
            </a:pP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18" name="object 18"/>
          <p:cNvSpPr txBox="1"/>
          <p:nvPr/>
        </p:nvSpPr>
        <p:spPr>
          <a:xfrm>
            <a:off x="3523653" y="3470135"/>
            <a:ext cx="1062990" cy="504825"/>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p</a:t>
            </a:r>
            <a:r>
              <a:rPr sz="2500" i="1" spc="80" dirty="0">
                <a:latin typeface="Times New Roman" panose="02020603050405020304"/>
                <a:cs typeface="Times New Roman" panose="02020603050405020304"/>
              </a:rPr>
              <a:t> </a:t>
            </a:r>
            <a:r>
              <a:rPr sz="3300" spc="225" dirty="0">
                <a:latin typeface="Symbol" panose="05050102010706020507"/>
                <a:cs typeface="Symbol" panose="05050102010706020507"/>
              </a:rPr>
              <a:t></a:t>
            </a:r>
            <a:r>
              <a:rPr sz="2500" i="1" spc="-5" dirty="0">
                <a:latin typeface="Times New Roman" panose="02020603050405020304"/>
                <a:cs typeface="Times New Roman" panose="02020603050405020304"/>
              </a:rPr>
              <a:t>z</a:t>
            </a:r>
            <a:r>
              <a:rPr sz="2500" i="1" spc="135" dirty="0">
                <a:latin typeface="Times New Roman" panose="02020603050405020304"/>
                <a:cs typeface="Times New Roman" panose="02020603050405020304"/>
              </a:rPr>
              <a:t> </a:t>
            </a:r>
            <a:r>
              <a:rPr sz="3300" spc="114" dirty="0">
                <a:latin typeface="Symbol" panose="05050102010706020507"/>
                <a:cs typeface="Symbol" panose="05050102010706020507"/>
              </a:rPr>
              <a:t></a:t>
            </a:r>
            <a:r>
              <a:rPr sz="3300" spc="-265"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19" name="object 19"/>
          <p:cNvSpPr txBox="1"/>
          <p:nvPr/>
        </p:nvSpPr>
        <p:spPr>
          <a:xfrm>
            <a:off x="5455284" y="3350767"/>
            <a:ext cx="363855" cy="233045"/>
          </a:xfrm>
          <a:prstGeom prst="rect">
            <a:avLst/>
          </a:prstGeom>
        </p:spPr>
        <p:txBody>
          <a:bodyPr vert="horz" wrap="square" lIns="0" tIns="0" rIns="0" bIns="0" rtlCol="0">
            <a:spAutoFit/>
          </a:bodyPr>
          <a:lstStyle/>
          <a:p>
            <a:pPr marL="186055" indent="-173355">
              <a:lnSpc>
                <a:spcPct val="100000"/>
              </a:lnSpc>
              <a:buFont typeface="Symbol" panose="05050102010706020507"/>
              <a:buChar char=""/>
              <a:tabLst>
                <a:tab pos="186690" algn="l"/>
              </a:tabLst>
            </a:pPr>
            <a:r>
              <a:rPr sz="1450" i="1" dirty="0">
                <a:latin typeface="Times New Roman" panose="02020603050405020304"/>
                <a:cs typeface="Times New Roman" panose="02020603050405020304"/>
              </a:rPr>
              <a:t>az</a:t>
            </a:r>
            <a:endParaRPr sz="1450">
              <a:latin typeface="Times New Roman" panose="02020603050405020304"/>
              <a:cs typeface="Times New Roman" panose="02020603050405020304"/>
            </a:endParaRPr>
          </a:p>
        </p:txBody>
      </p:sp>
      <p:sp>
        <p:nvSpPr>
          <p:cNvPr id="20" name="object 20"/>
          <p:cNvSpPr txBox="1"/>
          <p:nvPr/>
        </p:nvSpPr>
        <p:spPr>
          <a:xfrm>
            <a:off x="3428365" y="5376417"/>
            <a:ext cx="869950" cy="403225"/>
          </a:xfrm>
          <a:prstGeom prst="rect">
            <a:avLst/>
          </a:prstGeom>
        </p:spPr>
        <p:txBody>
          <a:bodyPr vert="horz" wrap="square" lIns="0" tIns="0" rIns="0" bIns="0" rtlCol="0">
            <a:spAutoFit/>
          </a:bodyPr>
          <a:lstStyle/>
          <a:p>
            <a:pPr marL="12700">
              <a:lnSpc>
                <a:spcPct val="100000"/>
              </a:lnSpc>
              <a:tabLst>
                <a:tab pos="682625" algn="l"/>
              </a:tabLst>
            </a:pPr>
            <a:r>
              <a:rPr sz="2600" i="1" spc="-65" dirty="0">
                <a:latin typeface="Symbol" panose="05050102010706020507"/>
                <a:cs typeface="Symbol" panose="05050102010706020507"/>
              </a:rPr>
              <a:t></a:t>
            </a:r>
            <a:r>
              <a:rPr sz="2600" i="1" spc="-65"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21" name="object 21"/>
          <p:cNvSpPr txBox="1"/>
          <p:nvPr/>
        </p:nvSpPr>
        <p:spPr>
          <a:xfrm>
            <a:off x="3472586" y="4522965"/>
            <a:ext cx="610870" cy="403225"/>
          </a:xfrm>
          <a:prstGeom prst="rect">
            <a:avLst/>
          </a:prstGeom>
        </p:spPr>
        <p:txBody>
          <a:bodyPr vert="horz" wrap="square" lIns="0" tIns="0" rIns="0" bIns="0" rtlCol="0">
            <a:spAutoFit/>
          </a:bodyPr>
          <a:lstStyle/>
          <a:p>
            <a:pPr marL="12700">
              <a:lnSpc>
                <a:spcPct val="100000"/>
              </a:lnSpc>
              <a:tabLst>
                <a:tab pos="423545" algn="l"/>
              </a:tabLst>
            </a:pPr>
            <a:r>
              <a:rPr sz="2600" i="1" spc="-65" dirty="0">
                <a:latin typeface="Symbol" panose="05050102010706020507"/>
                <a:cs typeface="Symbol" panose="05050102010706020507"/>
              </a:rPr>
              <a:t></a:t>
            </a:r>
            <a:r>
              <a:rPr sz="2600" i="1" spc="-65"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22" name="object 22"/>
          <p:cNvSpPr txBox="1"/>
          <p:nvPr/>
        </p:nvSpPr>
        <p:spPr>
          <a:xfrm>
            <a:off x="7524115" y="3071774"/>
            <a:ext cx="925830" cy="1221740"/>
          </a:xfrm>
          <a:prstGeom prst="rect">
            <a:avLst/>
          </a:prstGeom>
        </p:spPr>
        <p:txBody>
          <a:bodyPr vert="horz" wrap="square" lIns="0" tIns="0" rIns="0" bIns="0" rtlCol="0">
            <a:spAutoFit/>
          </a:bodyPr>
          <a:lstStyle/>
          <a:p>
            <a:pPr marL="12700" marR="5080">
              <a:lnSpc>
                <a:spcPct val="126000"/>
              </a:lnSpc>
              <a:tabLst>
                <a:tab pos="327025" algn="l"/>
                <a:tab pos="711200" algn="l"/>
              </a:tabLst>
            </a:pPr>
            <a:r>
              <a:rPr sz="3150" i="1" spc="5" dirty="0">
                <a:latin typeface="Times New Roman" panose="02020603050405020304"/>
                <a:cs typeface="Times New Roman" panose="02020603050405020304"/>
              </a:rPr>
              <a:t>z	</a:t>
            </a:r>
            <a:r>
              <a:rPr sz="3150" spc="10" dirty="0">
                <a:latin typeface="Symbol" panose="05050102010706020507"/>
                <a:cs typeface="Symbol" panose="05050102010706020507"/>
              </a:rPr>
              <a:t></a:t>
            </a:r>
            <a:r>
              <a:rPr sz="3150" spc="10" dirty="0">
                <a:latin typeface="Times New Roman" panose="02020603050405020304"/>
                <a:cs typeface="Times New Roman" panose="02020603050405020304"/>
              </a:rPr>
              <a:t>	</a:t>
            </a:r>
            <a:r>
              <a:rPr sz="3150" i="1" spc="5" dirty="0">
                <a:latin typeface="Times New Roman" panose="02020603050405020304"/>
                <a:cs typeface="Times New Roman" panose="02020603050405020304"/>
              </a:rPr>
              <a:t>a z	</a:t>
            </a:r>
            <a:r>
              <a:rPr sz="3150" spc="10" dirty="0">
                <a:latin typeface="Symbol" panose="05050102010706020507"/>
                <a:cs typeface="Symbol" panose="05050102010706020507"/>
              </a:rPr>
              <a:t></a:t>
            </a:r>
            <a:r>
              <a:rPr sz="3150" spc="10" dirty="0">
                <a:latin typeface="Times New Roman" panose="02020603050405020304"/>
                <a:cs typeface="Times New Roman" panose="02020603050405020304"/>
              </a:rPr>
              <a:t>	</a:t>
            </a:r>
            <a:r>
              <a:rPr sz="3150" i="1" spc="10" dirty="0">
                <a:latin typeface="Times New Roman" panose="02020603050405020304"/>
                <a:cs typeface="Times New Roman" panose="02020603050405020304"/>
              </a:rPr>
              <a:t>a</a:t>
            </a:r>
            <a:endParaRPr sz="3150">
              <a:latin typeface="Times New Roman" panose="02020603050405020304"/>
              <a:cs typeface="Times New Roman" panose="02020603050405020304"/>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1674367"/>
            <a:ext cx="5739765" cy="106045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均匀分布噪声</a:t>
            </a:r>
            <a:endParaRPr sz="2800">
              <a:latin typeface="新宋体" panose="02010609030101010101" charset="-122"/>
              <a:cs typeface="新宋体" panose="02010609030101010101" charset="-122"/>
            </a:endParaRPr>
          </a:p>
          <a:p>
            <a:pPr marL="469265">
              <a:lnSpc>
                <a:spcPts val="3295"/>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均匀分布噪声的PDF由下式给出</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图像复原</a:t>
            </a:r>
          </a:p>
        </p:txBody>
      </p:sp>
      <p:sp>
        <p:nvSpPr>
          <p:cNvPr id="7" name="object 7"/>
          <p:cNvSpPr/>
          <p:nvPr/>
        </p:nvSpPr>
        <p:spPr>
          <a:xfrm>
            <a:off x="5009125" y="3452616"/>
            <a:ext cx="937260" cy="0"/>
          </a:xfrm>
          <a:custGeom>
            <a:avLst/>
            <a:gdLst/>
            <a:ahLst/>
            <a:cxnLst/>
            <a:rect l="l" t="t" r="r" b="b"/>
            <a:pathLst>
              <a:path w="937260">
                <a:moveTo>
                  <a:pt x="0" y="0"/>
                </a:moveTo>
                <a:lnTo>
                  <a:pt x="937227" y="0"/>
                </a:lnTo>
              </a:path>
            </a:pathLst>
          </a:custGeom>
          <a:ln w="13190">
            <a:solidFill>
              <a:srgbClr val="000000"/>
            </a:solidFill>
          </a:ln>
        </p:spPr>
        <p:txBody>
          <a:bodyPr wrap="square" lIns="0" tIns="0" rIns="0" bIns="0" rtlCol="0"/>
          <a:lstStyle/>
          <a:p>
            <a:endParaRPr/>
          </a:p>
        </p:txBody>
      </p:sp>
      <p:sp>
        <p:nvSpPr>
          <p:cNvPr id="8" name="object 8"/>
          <p:cNvSpPr/>
          <p:nvPr/>
        </p:nvSpPr>
        <p:spPr>
          <a:xfrm>
            <a:off x="4270761" y="4808206"/>
            <a:ext cx="944880" cy="0"/>
          </a:xfrm>
          <a:custGeom>
            <a:avLst/>
            <a:gdLst/>
            <a:ahLst/>
            <a:cxnLst/>
            <a:rect l="l" t="t" r="r" b="b"/>
            <a:pathLst>
              <a:path w="944879">
                <a:moveTo>
                  <a:pt x="0" y="0"/>
                </a:moveTo>
                <a:lnTo>
                  <a:pt x="944852" y="0"/>
                </a:lnTo>
              </a:path>
            </a:pathLst>
          </a:custGeom>
          <a:ln w="13190">
            <a:solidFill>
              <a:srgbClr val="000000"/>
            </a:solidFill>
          </a:ln>
        </p:spPr>
        <p:txBody>
          <a:bodyPr wrap="square" lIns="0" tIns="0" rIns="0" bIns="0" rtlCol="0"/>
          <a:lstStyle/>
          <a:p>
            <a:endParaRPr/>
          </a:p>
        </p:txBody>
      </p:sp>
      <p:sp>
        <p:nvSpPr>
          <p:cNvPr id="9" name="object 9"/>
          <p:cNvSpPr/>
          <p:nvPr/>
        </p:nvSpPr>
        <p:spPr>
          <a:xfrm>
            <a:off x="4486407" y="5720317"/>
            <a:ext cx="1421130" cy="0"/>
          </a:xfrm>
          <a:custGeom>
            <a:avLst/>
            <a:gdLst/>
            <a:ahLst/>
            <a:cxnLst/>
            <a:rect l="l" t="t" r="r" b="b"/>
            <a:pathLst>
              <a:path w="1421129">
                <a:moveTo>
                  <a:pt x="0" y="0"/>
                </a:moveTo>
                <a:lnTo>
                  <a:pt x="1421091" y="0"/>
                </a:lnTo>
              </a:path>
            </a:pathLst>
          </a:custGeom>
          <a:ln w="13190">
            <a:solidFill>
              <a:srgbClr val="000000"/>
            </a:solidFill>
          </a:ln>
        </p:spPr>
        <p:txBody>
          <a:bodyPr wrap="square" lIns="0" tIns="0" rIns="0" bIns="0" rtlCol="0"/>
          <a:lstStyle/>
          <a:p>
            <a:endParaRPr/>
          </a:p>
        </p:txBody>
      </p:sp>
      <p:sp>
        <p:nvSpPr>
          <p:cNvPr id="10" name="object 10"/>
          <p:cNvSpPr txBox="1"/>
          <p:nvPr/>
        </p:nvSpPr>
        <p:spPr>
          <a:xfrm>
            <a:off x="4930266" y="5728970"/>
            <a:ext cx="342900" cy="392430"/>
          </a:xfrm>
          <a:prstGeom prst="rect">
            <a:avLst/>
          </a:prstGeom>
        </p:spPr>
        <p:txBody>
          <a:bodyPr vert="horz" wrap="square" lIns="0" tIns="0" rIns="0" bIns="0" rtlCol="0">
            <a:spAutoFit/>
          </a:bodyPr>
          <a:lstStyle/>
          <a:p>
            <a:pPr marL="12700">
              <a:lnSpc>
                <a:spcPct val="100000"/>
              </a:lnSpc>
            </a:pPr>
            <a:r>
              <a:rPr sz="2500" spc="-5" dirty="0">
                <a:latin typeface="Times New Roman" panose="02020603050405020304"/>
                <a:cs typeface="Times New Roman" panose="02020603050405020304"/>
              </a:rPr>
              <a:t>12</a:t>
            </a:r>
            <a:endParaRPr sz="2500">
              <a:latin typeface="Times New Roman" panose="02020603050405020304"/>
              <a:cs typeface="Times New Roman" panose="02020603050405020304"/>
            </a:endParaRPr>
          </a:p>
        </p:txBody>
      </p:sp>
      <p:sp>
        <p:nvSpPr>
          <p:cNvPr id="11" name="object 11"/>
          <p:cNvSpPr txBox="1"/>
          <p:nvPr/>
        </p:nvSpPr>
        <p:spPr>
          <a:xfrm>
            <a:off x="4620907" y="4817617"/>
            <a:ext cx="184150" cy="392430"/>
          </a:xfrm>
          <a:prstGeom prst="rect">
            <a:avLst/>
          </a:prstGeom>
        </p:spPr>
        <p:txBody>
          <a:bodyPr vert="horz" wrap="square" lIns="0" tIns="0" rIns="0" bIns="0" rtlCol="0">
            <a:spAutoFit/>
          </a:bodyPr>
          <a:lstStyle/>
          <a:p>
            <a:pPr marL="12700">
              <a:lnSpc>
                <a:spcPct val="100000"/>
              </a:lnSpc>
            </a:pPr>
            <a:r>
              <a:rPr sz="2500" spc="-5" dirty="0">
                <a:latin typeface="Times New Roman" panose="02020603050405020304"/>
                <a:cs typeface="Times New Roman" panose="02020603050405020304"/>
              </a:rPr>
              <a:t>2</a:t>
            </a:r>
            <a:endParaRPr sz="2500">
              <a:latin typeface="Times New Roman" panose="02020603050405020304"/>
              <a:cs typeface="Times New Roman" panose="02020603050405020304"/>
            </a:endParaRPr>
          </a:p>
        </p:txBody>
      </p:sp>
      <p:sp>
        <p:nvSpPr>
          <p:cNvPr id="12" name="object 12"/>
          <p:cNvSpPr txBox="1"/>
          <p:nvPr/>
        </p:nvSpPr>
        <p:spPr>
          <a:xfrm>
            <a:off x="5347842" y="3014713"/>
            <a:ext cx="184150" cy="392430"/>
          </a:xfrm>
          <a:prstGeom prst="rect">
            <a:avLst/>
          </a:prstGeom>
        </p:spPr>
        <p:txBody>
          <a:bodyPr vert="horz" wrap="square" lIns="0" tIns="0" rIns="0" bIns="0" rtlCol="0">
            <a:spAutoFit/>
          </a:bodyPr>
          <a:lstStyle/>
          <a:p>
            <a:pPr marL="12700">
              <a:lnSpc>
                <a:spcPct val="100000"/>
              </a:lnSpc>
            </a:pPr>
            <a:r>
              <a:rPr sz="2500" spc="-5" dirty="0">
                <a:latin typeface="Times New Roman" panose="02020603050405020304"/>
                <a:cs typeface="Times New Roman" panose="02020603050405020304"/>
              </a:rPr>
              <a:t>1</a:t>
            </a:r>
            <a:endParaRPr sz="2500">
              <a:latin typeface="Times New Roman" panose="02020603050405020304"/>
              <a:cs typeface="Times New Roman" panose="02020603050405020304"/>
            </a:endParaRPr>
          </a:p>
        </p:txBody>
      </p:sp>
      <p:sp>
        <p:nvSpPr>
          <p:cNvPr id="13" name="object 13"/>
          <p:cNvSpPr txBox="1"/>
          <p:nvPr/>
        </p:nvSpPr>
        <p:spPr>
          <a:xfrm>
            <a:off x="3806316" y="5472938"/>
            <a:ext cx="118110" cy="233045"/>
          </a:xfrm>
          <a:prstGeom prst="rect">
            <a:avLst/>
          </a:prstGeom>
        </p:spPr>
        <p:txBody>
          <a:bodyPr vert="horz" wrap="square" lIns="0" tIns="0" rIns="0" bIns="0" rtlCol="0">
            <a:spAutoFit/>
          </a:bodyPr>
          <a:lstStyle/>
          <a:p>
            <a:pPr marL="12700">
              <a:lnSpc>
                <a:spcPct val="100000"/>
              </a:lnSpc>
            </a:pPr>
            <a:r>
              <a:rPr sz="1450" dirty="0">
                <a:latin typeface="Times New Roman" panose="02020603050405020304"/>
                <a:cs typeface="Times New Roman" panose="02020603050405020304"/>
              </a:rPr>
              <a:t>2</a:t>
            </a:r>
            <a:endParaRPr sz="1450">
              <a:latin typeface="Times New Roman" panose="02020603050405020304"/>
              <a:cs typeface="Times New Roman" panose="02020603050405020304"/>
            </a:endParaRPr>
          </a:p>
        </p:txBody>
      </p:sp>
      <p:sp>
        <p:nvSpPr>
          <p:cNvPr id="14" name="object 14"/>
          <p:cNvSpPr txBox="1"/>
          <p:nvPr/>
        </p:nvSpPr>
        <p:spPr>
          <a:xfrm>
            <a:off x="4496689" y="5180076"/>
            <a:ext cx="1309370" cy="505459"/>
          </a:xfrm>
          <a:prstGeom prst="rect">
            <a:avLst/>
          </a:prstGeom>
        </p:spPr>
        <p:txBody>
          <a:bodyPr vert="horz" wrap="square" lIns="0" tIns="0" rIns="0" bIns="0" rtlCol="0">
            <a:spAutoFit/>
          </a:bodyPr>
          <a:lstStyle/>
          <a:p>
            <a:pPr marL="12700">
              <a:lnSpc>
                <a:spcPct val="100000"/>
              </a:lnSpc>
              <a:tabLst>
                <a:tab pos="460375" algn="l"/>
                <a:tab pos="798830" algn="l"/>
              </a:tabLst>
            </a:pPr>
            <a:r>
              <a:rPr sz="3300" spc="-55" dirty="0">
                <a:latin typeface="Symbol" panose="05050102010706020507"/>
                <a:cs typeface="Symbol" panose="05050102010706020507"/>
              </a:rPr>
              <a:t></a:t>
            </a:r>
            <a:r>
              <a:rPr sz="2500" i="1" spc="-5" dirty="0">
                <a:latin typeface="Times New Roman" panose="02020603050405020304"/>
                <a:cs typeface="Times New Roman" panose="02020603050405020304"/>
              </a:rPr>
              <a:t>b</a:t>
            </a:r>
            <a:r>
              <a:rPr sz="2500" i="1" dirty="0">
                <a:latin typeface="Times New Roman" panose="02020603050405020304"/>
                <a:cs typeface="Times New Roman" panose="02020603050405020304"/>
              </a:rPr>
              <a:t>	</a:t>
            </a:r>
            <a:r>
              <a:rPr sz="2500" spc="-5" dirty="0">
                <a:latin typeface="Symbol" panose="05050102010706020507"/>
                <a:cs typeface="Symbol" panose="05050102010706020507"/>
              </a:rPr>
              <a:t></a:t>
            </a:r>
            <a:r>
              <a:rPr sz="2500" dirty="0">
                <a:latin typeface="Times New Roman" panose="02020603050405020304"/>
                <a:cs typeface="Times New Roman" panose="02020603050405020304"/>
              </a:rPr>
              <a:t>	</a:t>
            </a:r>
            <a:r>
              <a:rPr sz="2500" i="1" spc="-5" dirty="0">
                <a:latin typeface="Times New Roman" panose="02020603050405020304"/>
                <a:cs typeface="Times New Roman" panose="02020603050405020304"/>
              </a:rPr>
              <a:t>a</a:t>
            </a:r>
            <a:r>
              <a:rPr sz="2500" i="1" spc="204" dirty="0">
                <a:latin typeface="Times New Roman" panose="02020603050405020304"/>
                <a:cs typeface="Times New Roman" panose="02020603050405020304"/>
              </a:rPr>
              <a:t> </a:t>
            </a:r>
            <a:r>
              <a:rPr sz="3300" dirty="0">
                <a:latin typeface="Symbol" panose="05050102010706020507"/>
                <a:cs typeface="Symbol" panose="05050102010706020507"/>
              </a:rPr>
              <a:t></a:t>
            </a:r>
            <a:r>
              <a:rPr sz="2175" baseline="50000" dirty="0">
                <a:latin typeface="Times New Roman" panose="02020603050405020304"/>
                <a:cs typeface="Times New Roman" panose="02020603050405020304"/>
              </a:rPr>
              <a:t>2</a:t>
            </a:r>
            <a:endParaRPr sz="2175" baseline="50000">
              <a:latin typeface="Times New Roman" panose="02020603050405020304"/>
              <a:cs typeface="Times New Roman" panose="02020603050405020304"/>
            </a:endParaRPr>
          </a:p>
        </p:txBody>
      </p:sp>
      <p:sp>
        <p:nvSpPr>
          <p:cNvPr id="15" name="object 15"/>
          <p:cNvSpPr txBox="1"/>
          <p:nvPr/>
        </p:nvSpPr>
        <p:spPr>
          <a:xfrm>
            <a:off x="4290237" y="4370323"/>
            <a:ext cx="838200" cy="392430"/>
          </a:xfrm>
          <a:prstGeom prst="rect">
            <a:avLst/>
          </a:prstGeom>
        </p:spPr>
        <p:txBody>
          <a:bodyPr vert="horz" wrap="square" lIns="0" tIns="0" rIns="0" bIns="0" rtlCol="0">
            <a:spAutoFit/>
          </a:bodyPr>
          <a:lstStyle/>
          <a:p>
            <a:pPr marL="12700">
              <a:lnSpc>
                <a:spcPct val="100000"/>
              </a:lnSpc>
              <a:tabLst>
                <a:tab pos="335280" algn="l"/>
                <a:tab pos="666115" algn="l"/>
              </a:tabLst>
            </a:pPr>
            <a:r>
              <a:rPr sz="2500" i="1" spc="-5" dirty="0">
                <a:latin typeface="Times New Roman" panose="02020603050405020304"/>
                <a:cs typeface="Times New Roman" panose="02020603050405020304"/>
              </a:rPr>
              <a:t>a	</a:t>
            </a:r>
            <a:r>
              <a:rPr sz="2500" spc="-5" dirty="0">
                <a:latin typeface="Symbol" panose="05050102010706020507"/>
                <a:cs typeface="Symbol" panose="05050102010706020507"/>
              </a:rPr>
              <a:t></a:t>
            </a:r>
            <a:r>
              <a:rPr sz="2500" spc="-5" dirty="0">
                <a:latin typeface="Times New Roman" panose="02020603050405020304"/>
                <a:cs typeface="Times New Roman" panose="02020603050405020304"/>
              </a:rPr>
              <a:t>	</a:t>
            </a:r>
            <a:r>
              <a:rPr sz="2500" i="1" spc="-5" dirty="0">
                <a:latin typeface="Times New Roman" panose="02020603050405020304"/>
                <a:cs typeface="Times New Roman" panose="02020603050405020304"/>
              </a:rPr>
              <a:t>b</a:t>
            </a:r>
            <a:endParaRPr sz="2500">
              <a:latin typeface="Times New Roman" panose="02020603050405020304"/>
              <a:cs typeface="Times New Roman" panose="02020603050405020304"/>
            </a:endParaRPr>
          </a:p>
        </p:txBody>
      </p:sp>
      <p:sp>
        <p:nvSpPr>
          <p:cNvPr id="16" name="object 16"/>
          <p:cNvSpPr txBox="1"/>
          <p:nvPr/>
        </p:nvSpPr>
        <p:spPr>
          <a:xfrm>
            <a:off x="4754333" y="3490938"/>
            <a:ext cx="411480" cy="840740"/>
          </a:xfrm>
          <a:prstGeom prst="rect">
            <a:avLst/>
          </a:prstGeom>
        </p:spPr>
        <p:txBody>
          <a:bodyPr vert="horz" wrap="square" lIns="0" tIns="0" rIns="0" bIns="0" rtlCol="0">
            <a:spAutoFit/>
          </a:bodyPr>
          <a:lstStyle/>
          <a:p>
            <a:pPr marL="12700">
              <a:lnSpc>
                <a:spcPts val="2695"/>
              </a:lnSpc>
            </a:pPr>
            <a:r>
              <a:rPr sz="2500" spc="-5" dirty="0">
                <a:latin typeface="Symbol" panose="05050102010706020507"/>
                <a:cs typeface="Symbol" panose="05050102010706020507"/>
              </a:rPr>
              <a:t></a:t>
            </a:r>
            <a:endParaRPr sz="2500">
              <a:latin typeface="Symbol" panose="05050102010706020507"/>
              <a:cs typeface="Symbol" panose="05050102010706020507"/>
            </a:endParaRPr>
          </a:p>
          <a:p>
            <a:pPr marL="12700">
              <a:lnSpc>
                <a:spcPts val="2695"/>
              </a:lnSpc>
            </a:pPr>
            <a:r>
              <a:rPr sz="2500" spc="-1240" dirty="0">
                <a:latin typeface="Symbol" panose="05050102010706020507"/>
                <a:cs typeface="Symbol" panose="05050102010706020507"/>
              </a:rPr>
              <a:t></a:t>
            </a:r>
            <a:r>
              <a:rPr sz="3750" spc="-7" baseline="-27000" dirty="0">
                <a:latin typeface="Symbol" panose="05050102010706020507"/>
                <a:cs typeface="Symbol" panose="05050102010706020507"/>
              </a:rPr>
              <a:t></a:t>
            </a:r>
            <a:r>
              <a:rPr sz="3750" spc="-112" baseline="-27000" dirty="0">
                <a:latin typeface="Times New Roman" panose="02020603050405020304"/>
                <a:cs typeface="Times New Roman" panose="02020603050405020304"/>
              </a:rPr>
              <a:t> </a:t>
            </a:r>
            <a:r>
              <a:rPr sz="3750" spc="-7" baseline="-13000" dirty="0">
                <a:latin typeface="Times New Roman" panose="02020603050405020304"/>
                <a:cs typeface="Times New Roman" panose="02020603050405020304"/>
              </a:rPr>
              <a:t>0</a:t>
            </a:r>
            <a:endParaRPr sz="3750" baseline="-13000">
              <a:latin typeface="Times New Roman" panose="02020603050405020304"/>
              <a:cs typeface="Times New Roman" panose="02020603050405020304"/>
            </a:endParaRPr>
          </a:p>
        </p:txBody>
      </p:sp>
      <p:sp>
        <p:nvSpPr>
          <p:cNvPr id="17" name="object 17"/>
          <p:cNvSpPr txBox="1"/>
          <p:nvPr/>
        </p:nvSpPr>
        <p:spPr>
          <a:xfrm>
            <a:off x="4754333" y="3037560"/>
            <a:ext cx="182245" cy="387350"/>
          </a:xfrm>
          <a:prstGeom prst="rect">
            <a:avLst/>
          </a:prstGeom>
        </p:spPr>
        <p:txBody>
          <a:bodyPr vert="horz" wrap="square" lIns="0" tIns="0" rIns="0" bIns="0" rtlCol="0">
            <a:spAutoFit/>
          </a:bodyPr>
          <a:lstStyle/>
          <a:p>
            <a:pPr marL="12700">
              <a:lnSpc>
                <a:spcPct val="100000"/>
              </a:lnSpc>
            </a:pP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18" name="object 18"/>
          <p:cNvSpPr txBox="1"/>
          <p:nvPr/>
        </p:nvSpPr>
        <p:spPr>
          <a:xfrm>
            <a:off x="4754333" y="3253206"/>
            <a:ext cx="1097280" cy="601345"/>
          </a:xfrm>
          <a:prstGeom prst="rect">
            <a:avLst/>
          </a:prstGeom>
        </p:spPr>
        <p:txBody>
          <a:bodyPr vert="horz" wrap="square" lIns="0" tIns="0" rIns="0" bIns="0" rtlCol="0">
            <a:spAutoFit/>
          </a:bodyPr>
          <a:lstStyle/>
          <a:p>
            <a:pPr marL="12700">
              <a:lnSpc>
                <a:spcPts val="2320"/>
              </a:lnSpc>
            </a:pPr>
            <a:r>
              <a:rPr sz="2500" spc="-5" dirty="0">
                <a:latin typeface="Symbol" panose="05050102010706020507"/>
                <a:cs typeface="Symbol" panose="05050102010706020507"/>
              </a:rPr>
              <a:t></a:t>
            </a:r>
            <a:endParaRPr sz="2500">
              <a:latin typeface="Symbol" panose="05050102010706020507"/>
              <a:cs typeface="Symbol" panose="05050102010706020507"/>
            </a:endParaRPr>
          </a:p>
          <a:p>
            <a:pPr marL="271145">
              <a:lnSpc>
                <a:spcPts val="2320"/>
              </a:lnSpc>
              <a:tabLst>
                <a:tab pos="587375" algn="l"/>
                <a:tab pos="924560" algn="l"/>
              </a:tabLst>
            </a:pPr>
            <a:r>
              <a:rPr sz="2500" i="1" spc="-5" dirty="0">
                <a:latin typeface="Times New Roman" panose="02020603050405020304"/>
                <a:cs typeface="Times New Roman" panose="02020603050405020304"/>
              </a:rPr>
              <a:t>b	</a:t>
            </a:r>
            <a:r>
              <a:rPr sz="2500" spc="-5" dirty="0">
                <a:latin typeface="Symbol" panose="05050102010706020507"/>
                <a:cs typeface="Symbol" panose="05050102010706020507"/>
              </a:rPr>
              <a:t></a:t>
            </a:r>
            <a:r>
              <a:rPr sz="2500" spc="-5" dirty="0">
                <a:latin typeface="Times New Roman" panose="02020603050405020304"/>
                <a:cs typeface="Times New Roman" panose="02020603050405020304"/>
              </a:rPr>
              <a:t>	</a:t>
            </a:r>
            <a:r>
              <a:rPr sz="2500" i="1" spc="-5" dirty="0">
                <a:latin typeface="Times New Roman" panose="02020603050405020304"/>
                <a:cs typeface="Times New Roman" panose="02020603050405020304"/>
              </a:rPr>
              <a:t>a</a:t>
            </a:r>
            <a:endParaRPr sz="2500">
              <a:latin typeface="Times New Roman" panose="02020603050405020304"/>
              <a:cs typeface="Times New Roman" panose="02020603050405020304"/>
            </a:endParaRPr>
          </a:p>
        </p:txBody>
      </p:sp>
      <p:sp>
        <p:nvSpPr>
          <p:cNvPr id="19" name="object 19"/>
          <p:cNvSpPr txBox="1"/>
          <p:nvPr/>
        </p:nvSpPr>
        <p:spPr>
          <a:xfrm>
            <a:off x="3523691" y="3334511"/>
            <a:ext cx="1062990" cy="505459"/>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p</a:t>
            </a:r>
            <a:r>
              <a:rPr sz="2500" i="1" spc="80" dirty="0">
                <a:latin typeface="Times New Roman" panose="02020603050405020304"/>
                <a:cs typeface="Times New Roman" panose="02020603050405020304"/>
              </a:rPr>
              <a:t> </a:t>
            </a:r>
            <a:r>
              <a:rPr sz="3300" spc="225" dirty="0">
                <a:latin typeface="Symbol" panose="05050102010706020507"/>
                <a:cs typeface="Symbol" panose="05050102010706020507"/>
              </a:rPr>
              <a:t></a:t>
            </a:r>
            <a:r>
              <a:rPr sz="2500" i="1" spc="-5" dirty="0">
                <a:latin typeface="Times New Roman" panose="02020603050405020304"/>
                <a:cs typeface="Times New Roman" panose="02020603050405020304"/>
              </a:rPr>
              <a:t>z</a:t>
            </a:r>
            <a:r>
              <a:rPr sz="2500" i="1" spc="135" dirty="0">
                <a:latin typeface="Times New Roman" panose="02020603050405020304"/>
                <a:cs typeface="Times New Roman" panose="02020603050405020304"/>
              </a:rPr>
              <a:t> </a:t>
            </a:r>
            <a:r>
              <a:rPr sz="3300" spc="114" dirty="0">
                <a:latin typeface="Symbol" panose="05050102010706020507"/>
                <a:cs typeface="Symbol" panose="05050102010706020507"/>
              </a:rPr>
              <a:t></a:t>
            </a:r>
            <a:r>
              <a:rPr sz="3300" spc="-265"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20" name="object 20"/>
          <p:cNvSpPr txBox="1"/>
          <p:nvPr/>
        </p:nvSpPr>
        <p:spPr>
          <a:xfrm>
            <a:off x="3428365" y="5469382"/>
            <a:ext cx="870585" cy="403225"/>
          </a:xfrm>
          <a:prstGeom prst="rect">
            <a:avLst/>
          </a:prstGeom>
        </p:spPr>
        <p:txBody>
          <a:bodyPr vert="horz" wrap="square" lIns="0" tIns="0" rIns="0" bIns="0" rtlCol="0">
            <a:spAutoFit/>
          </a:bodyPr>
          <a:lstStyle/>
          <a:p>
            <a:pPr marL="12700">
              <a:lnSpc>
                <a:spcPct val="100000"/>
              </a:lnSpc>
              <a:tabLst>
                <a:tab pos="683260" algn="l"/>
              </a:tabLst>
            </a:pPr>
            <a:r>
              <a:rPr sz="2600" i="1" spc="-65" dirty="0">
                <a:latin typeface="Symbol" panose="05050102010706020507"/>
                <a:cs typeface="Symbol" panose="05050102010706020507"/>
              </a:rPr>
              <a:t></a:t>
            </a:r>
            <a:r>
              <a:rPr sz="2600" i="1" spc="-65"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21" name="object 21"/>
          <p:cNvSpPr txBox="1"/>
          <p:nvPr/>
        </p:nvSpPr>
        <p:spPr>
          <a:xfrm>
            <a:off x="3472573" y="4557267"/>
            <a:ext cx="611505" cy="403225"/>
          </a:xfrm>
          <a:prstGeom prst="rect">
            <a:avLst/>
          </a:prstGeom>
        </p:spPr>
        <p:txBody>
          <a:bodyPr vert="horz" wrap="square" lIns="0" tIns="0" rIns="0" bIns="0" rtlCol="0">
            <a:spAutoFit/>
          </a:bodyPr>
          <a:lstStyle/>
          <a:p>
            <a:pPr marL="12700">
              <a:lnSpc>
                <a:spcPct val="100000"/>
              </a:lnSpc>
              <a:tabLst>
                <a:tab pos="424180" algn="l"/>
              </a:tabLst>
            </a:pPr>
            <a:r>
              <a:rPr sz="2600" i="1" spc="-65" dirty="0">
                <a:latin typeface="Symbol" panose="05050102010706020507"/>
                <a:cs typeface="Symbol" panose="05050102010706020507"/>
              </a:rPr>
              <a:t></a:t>
            </a:r>
            <a:r>
              <a:rPr sz="2600" i="1" spc="-65"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22" name="object 22"/>
          <p:cNvSpPr txBox="1"/>
          <p:nvPr/>
        </p:nvSpPr>
        <p:spPr>
          <a:xfrm>
            <a:off x="7153795" y="3205734"/>
            <a:ext cx="1679575" cy="995680"/>
          </a:xfrm>
          <a:prstGeom prst="rect">
            <a:avLst/>
          </a:prstGeom>
        </p:spPr>
        <p:txBody>
          <a:bodyPr vert="horz" wrap="square" lIns="0" tIns="0" rIns="0" bIns="0" rtlCol="0">
            <a:spAutoFit/>
          </a:bodyPr>
          <a:lstStyle/>
          <a:p>
            <a:pPr marL="12700">
              <a:lnSpc>
                <a:spcPct val="100000"/>
              </a:lnSpc>
              <a:tabLst>
                <a:tab pos="373380" algn="l"/>
                <a:tab pos="780415" algn="l"/>
                <a:tab pos="1096010" algn="l"/>
              </a:tabLst>
            </a:pPr>
            <a:r>
              <a:rPr sz="3150" i="1" spc="10" dirty="0">
                <a:latin typeface="Times New Roman" panose="02020603050405020304"/>
                <a:cs typeface="Times New Roman" panose="02020603050405020304"/>
              </a:rPr>
              <a:t>a	</a:t>
            </a:r>
            <a:r>
              <a:rPr sz="3150" spc="10" dirty="0">
                <a:latin typeface="Symbol" panose="05050102010706020507"/>
                <a:cs typeface="Symbol" panose="05050102010706020507"/>
              </a:rPr>
              <a:t></a:t>
            </a:r>
            <a:r>
              <a:rPr sz="3150" spc="10" dirty="0">
                <a:latin typeface="Times New Roman" panose="02020603050405020304"/>
                <a:cs typeface="Times New Roman" panose="02020603050405020304"/>
              </a:rPr>
              <a:t>	</a:t>
            </a:r>
            <a:r>
              <a:rPr sz="3150" i="1" spc="5" dirty="0">
                <a:latin typeface="Times New Roman" panose="02020603050405020304"/>
                <a:cs typeface="Times New Roman" panose="02020603050405020304"/>
              </a:rPr>
              <a:t>z	</a:t>
            </a:r>
            <a:r>
              <a:rPr sz="3150" spc="10" dirty="0">
                <a:latin typeface="Symbol" panose="05050102010706020507"/>
                <a:cs typeface="Symbol" panose="05050102010706020507"/>
              </a:rPr>
              <a:t></a:t>
            </a:r>
            <a:r>
              <a:rPr sz="3150" spc="370" dirty="0">
                <a:latin typeface="Times New Roman" panose="02020603050405020304"/>
                <a:cs typeface="Times New Roman" panose="02020603050405020304"/>
              </a:rPr>
              <a:t> </a:t>
            </a:r>
            <a:r>
              <a:rPr sz="3150" i="1" spc="10" dirty="0">
                <a:latin typeface="Times New Roman" panose="02020603050405020304"/>
                <a:cs typeface="Times New Roman" panose="02020603050405020304"/>
              </a:rPr>
              <a:t>b</a:t>
            </a:r>
            <a:endParaRPr sz="3150">
              <a:latin typeface="Times New Roman" panose="02020603050405020304"/>
              <a:cs typeface="Times New Roman" panose="02020603050405020304"/>
            </a:endParaRPr>
          </a:p>
          <a:p>
            <a:pPr marL="64135">
              <a:lnSpc>
                <a:spcPts val="3295"/>
              </a:lnSpc>
              <a:spcBef>
                <a:spcPts val="760"/>
              </a:spcBef>
            </a:pPr>
            <a:r>
              <a:rPr sz="2800" dirty="0">
                <a:latin typeface="新宋体" panose="02010609030101010101" charset="-122"/>
                <a:cs typeface="新宋体" panose="02010609030101010101" charset="-122"/>
              </a:rPr>
              <a:t>其它</a:t>
            </a:r>
            <a:endParaRPr sz="2800">
              <a:latin typeface="新宋体" panose="02010609030101010101" charset="-122"/>
              <a:cs typeface="新宋体" panose="02010609030101010101" charset="-122"/>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067432" y="4881626"/>
            <a:ext cx="7122159" cy="148717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a:t>
            </a:r>
            <a:r>
              <a:rPr sz="2800"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a</a:t>
            </a:r>
            <a:r>
              <a:rPr sz="2800" spc="-10" dirty="0">
                <a:latin typeface="新宋体" panose="02010609030101010101" charset="-122"/>
                <a:cs typeface="新宋体" panose="02010609030101010101" charset="-122"/>
              </a:rPr>
              <a:t>或</a:t>
            </a:r>
            <a:r>
              <a:rPr sz="2800"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b</a:t>
            </a:r>
            <a:r>
              <a:rPr sz="2800" spc="-5" dirty="0">
                <a:latin typeface="新宋体" panose="02010609030101010101" charset="-122"/>
                <a:cs typeface="新宋体" panose="02010609030101010101" charset="-122"/>
              </a:rPr>
              <a:t>为零，则脉冲噪声称为单极脉冲</a:t>
            </a:r>
            <a:endParaRPr sz="2800">
              <a:latin typeface="新宋体" panose="02010609030101010101" charset="-122"/>
              <a:cs typeface="新宋体" panose="02010609030101010101" charset="-122"/>
            </a:endParaRPr>
          </a:p>
          <a:p>
            <a:pPr marL="469900" marR="5080" indent="-457835">
              <a:lnSpc>
                <a:spcPct val="100000"/>
              </a:lnSpc>
              <a:spcBef>
                <a:spcPts val="1685"/>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a:t>
            </a:r>
            <a:r>
              <a:rPr sz="2800"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a</a:t>
            </a:r>
            <a:r>
              <a:rPr sz="2800" spc="-10" dirty="0">
                <a:latin typeface="新宋体" panose="02010609030101010101" charset="-122"/>
                <a:cs typeface="新宋体" panose="02010609030101010101" charset="-122"/>
              </a:rPr>
              <a:t>或</a:t>
            </a:r>
            <a:r>
              <a:rPr sz="2800"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b</a:t>
            </a:r>
            <a:r>
              <a:rPr sz="2800" spc="-5" dirty="0">
                <a:latin typeface="新宋体" panose="02010609030101010101" charset="-122"/>
                <a:cs typeface="新宋体" panose="02010609030101010101" charset="-122"/>
              </a:rPr>
              <a:t>均不为零，则脉冲噪声称为双极 脉冲噪声或椒盐噪声</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图像复原</a:t>
            </a:r>
          </a:p>
        </p:txBody>
      </p:sp>
      <p:sp>
        <p:nvSpPr>
          <p:cNvPr id="7" name="object 7"/>
          <p:cNvSpPr txBox="1"/>
          <p:nvPr/>
        </p:nvSpPr>
        <p:spPr>
          <a:xfrm>
            <a:off x="4173601" y="3701288"/>
            <a:ext cx="182245" cy="387350"/>
          </a:xfrm>
          <a:prstGeom prst="rect">
            <a:avLst/>
          </a:prstGeom>
        </p:spPr>
        <p:txBody>
          <a:bodyPr vert="horz" wrap="square" lIns="0" tIns="0" rIns="0" bIns="0" rtlCol="0">
            <a:spAutoFit/>
          </a:bodyPr>
          <a:lstStyle/>
          <a:p>
            <a:pPr marL="12700">
              <a:lnSpc>
                <a:spcPct val="100000"/>
              </a:lnSpc>
            </a:pP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8" name="object 8"/>
          <p:cNvSpPr txBox="1"/>
          <p:nvPr/>
        </p:nvSpPr>
        <p:spPr>
          <a:xfrm>
            <a:off x="4173601" y="3397986"/>
            <a:ext cx="182245" cy="387350"/>
          </a:xfrm>
          <a:prstGeom prst="rect">
            <a:avLst/>
          </a:prstGeom>
        </p:spPr>
        <p:txBody>
          <a:bodyPr vert="horz" wrap="square" lIns="0" tIns="0" rIns="0" bIns="0" rtlCol="0">
            <a:spAutoFit/>
          </a:bodyPr>
          <a:lstStyle/>
          <a:p>
            <a:pPr marL="12700">
              <a:lnSpc>
                <a:spcPct val="100000"/>
              </a:lnSpc>
            </a:pP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9" name="object 9"/>
          <p:cNvSpPr txBox="1"/>
          <p:nvPr/>
        </p:nvSpPr>
        <p:spPr>
          <a:xfrm>
            <a:off x="4173601" y="3826230"/>
            <a:ext cx="412115" cy="473709"/>
          </a:xfrm>
          <a:prstGeom prst="rect">
            <a:avLst/>
          </a:prstGeom>
        </p:spPr>
        <p:txBody>
          <a:bodyPr vert="horz" wrap="square" lIns="0" tIns="0" rIns="0" bIns="0" rtlCol="0">
            <a:spAutoFit/>
          </a:bodyPr>
          <a:lstStyle/>
          <a:p>
            <a:pPr marL="12700">
              <a:lnSpc>
                <a:spcPct val="100000"/>
              </a:lnSpc>
            </a:pPr>
            <a:r>
              <a:rPr sz="3750" spc="-7" baseline="-16000" dirty="0">
                <a:latin typeface="Symbol" panose="05050102010706020507"/>
                <a:cs typeface="Symbol" panose="05050102010706020507"/>
              </a:rPr>
              <a:t></a:t>
            </a:r>
            <a:r>
              <a:rPr sz="3750" spc="-97" baseline="-16000" dirty="0">
                <a:latin typeface="Times New Roman" panose="02020603050405020304"/>
                <a:cs typeface="Times New Roman" panose="02020603050405020304"/>
              </a:rPr>
              <a:t> </a:t>
            </a:r>
            <a:r>
              <a:rPr sz="2500" spc="-5" dirty="0">
                <a:latin typeface="Times New Roman" panose="02020603050405020304"/>
                <a:cs typeface="Times New Roman" panose="02020603050405020304"/>
              </a:rPr>
              <a:t>0</a:t>
            </a:r>
            <a:endParaRPr sz="2500">
              <a:latin typeface="Times New Roman" panose="02020603050405020304"/>
              <a:cs typeface="Times New Roman" panose="02020603050405020304"/>
            </a:endParaRPr>
          </a:p>
        </p:txBody>
      </p:sp>
      <p:sp>
        <p:nvSpPr>
          <p:cNvPr id="10" name="object 10"/>
          <p:cNvSpPr txBox="1"/>
          <p:nvPr/>
        </p:nvSpPr>
        <p:spPr>
          <a:xfrm>
            <a:off x="4635372" y="3555746"/>
            <a:ext cx="118110" cy="233045"/>
          </a:xfrm>
          <a:prstGeom prst="rect">
            <a:avLst/>
          </a:prstGeom>
        </p:spPr>
        <p:txBody>
          <a:bodyPr vert="horz" wrap="square" lIns="0" tIns="0" rIns="0" bIns="0" rtlCol="0">
            <a:spAutoFit/>
          </a:bodyPr>
          <a:lstStyle/>
          <a:p>
            <a:pPr marL="12700">
              <a:lnSpc>
                <a:spcPct val="100000"/>
              </a:lnSpc>
            </a:pPr>
            <a:r>
              <a:rPr sz="1450" i="1" dirty="0">
                <a:latin typeface="Times New Roman" panose="02020603050405020304"/>
                <a:cs typeface="Times New Roman" panose="02020603050405020304"/>
              </a:rPr>
              <a:t>b</a:t>
            </a:r>
            <a:endParaRPr sz="1450">
              <a:latin typeface="Times New Roman" panose="02020603050405020304"/>
              <a:cs typeface="Times New Roman" panose="02020603050405020304"/>
            </a:endParaRPr>
          </a:p>
        </p:txBody>
      </p:sp>
      <p:sp>
        <p:nvSpPr>
          <p:cNvPr id="11" name="object 11"/>
          <p:cNvSpPr txBox="1"/>
          <p:nvPr/>
        </p:nvSpPr>
        <p:spPr>
          <a:xfrm>
            <a:off x="4173601" y="3159493"/>
            <a:ext cx="469265" cy="575945"/>
          </a:xfrm>
          <a:prstGeom prst="rect">
            <a:avLst/>
          </a:prstGeom>
        </p:spPr>
        <p:txBody>
          <a:bodyPr vert="horz" wrap="square" lIns="0" tIns="0" rIns="0" bIns="0" rtlCol="0">
            <a:spAutoFit/>
          </a:bodyPr>
          <a:lstStyle/>
          <a:p>
            <a:pPr marL="12700">
              <a:lnSpc>
                <a:spcPct val="100000"/>
              </a:lnSpc>
            </a:pPr>
            <a:r>
              <a:rPr sz="2500" spc="-5" dirty="0">
                <a:latin typeface="Symbol" panose="05050102010706020507"/>
                <a:cs typeface="Symbol" panose="05050102010706020507"/>
              </a:rPr>
              <a:t></a:t>
            </a:r>
            <a:r>
              <a:rPr sz="2500" spc="105" dirty="0">
                <a:latin typeface="Times New Roman" panose="02020603050405020304"/>
                <a:cs typeface="Times New Roman" panose="02020603050405020304"/>
              </a:rPr>
              <a:t> </a:t>
            </a:r>
            <a:r>
              <a:rPr sz="3750" i="1" spc="-7" baseline="-32000" dirty="0">
                <a:latin typeface="Times New Roman" panose="02020603050405020304"/>
                <a:cs typeface="Times New Roman" panose="02020603050405020304"/>
              </a:rPr>
              <a:t>P</a:t>
            </a:r>
            <a:endParaRPr sz="3750" baseline="-32000">
              <a:latin typeface="Times New Roman" panose="02020603050405020304"/>
              <a:cs typeface="Times New Roman" panose="02020603050405020304"/>
            </a:endParaRPr>
          </a:p>
        </p:txBody>
      </p:sp>
      <p:sp>
        <p:nvSpPr>
          <p:cNvPr id="12" name="object 12"/>
          <p:cNvSpPr txBox="1"/>
          <p:nvPr/>
        </p:nvSpPr>
        <p:spPr>
          <a:xfrm>
            <a:off x="4173601" y="2860040"/>
            <a:ext cx="589280" cy="445770"/>
          </a:xfrm>
          <a:prstGeom prst="rect">
            <a:avLst/>
          </a:prstGeom>
        </p:spPr>
        <p:txBody>
          <a:bodyPr vert="horz" wrap="square" lIns="0" tIns="0" rIns="0" bIns="0" rtlCol="0">
            <a:spAutoFit/>
          </a:bodyPr>
          <a:lstStyle/>
          <a:p>
            <a:pPr marL="12700">
              <a:lnSpc>
                <a:spcPct val="100000"/>
              </a:lnSpc>
            </a:pPr>
            <a:r>
              <a:rPr sz="3750" spc="-7" baseline="-4000" dirty="0">
                <a:latin typeface="Symbol" panose="05050102010706020507"/>
                <a:cs typeface="Symbol" panose="05050102010706020507"/>
              </a:rPr>
              <a:t></a:t>
            </a:r>
            <a:r>
              <a:rPr sz="3750" spc="157" baseline="-4000" dirty="0">
                <a:latin typeface="Times New Roman" panose="02020603050405020304"/>
                <a:cs typeface="Times New Roman" panose="02020603050405020304"/>
              </a:rPr>
              <a:t> </a:t>
            </a:r>
            <a:r>
              <a:rPr sz="2500" i="1" spc="200" dirty="0">
                <a:latin typeface="Times New Roman" panose="02020603050405020304"/>
                <a:cs typeface="Times New Roman" panose="02020603050405020304"/>
              </a:rPr>
              <a:t>P</a:t>
            </a:r>
            <a:r>
              <a:rPr sz="2175" i="1" baseline="-23000" dirty="0">
                <a:latin typeface="Times New Roman" panose="02020603050405020304"/>
                <a:cs typeface="Times New Roman" panose="02020603050405020304"/>
              </a:rPr>
              <a:t>a</a:t>
            </a:r>
            <a:endParaRPr sz="2175" baseline="-23000">
              <a:latin typeface="Times New Roman" panose="02020603050405020304"/>
              <a:cs typeface="Times New Roman" panose="02020603050405020304"/>
            </a:endParaRPr>
          </a:p>
        </p:txBody>
      </p:sp>
      <p:sp>
        <p:nvSpPr>
          <p:cNvPr id="13" name="object 13"/>
          <p:cNvSpPr txBox="1"/>
          <p:nvPr/>
        </p:nvSpPr>
        <p:spPr>
          <a:xfrm>
            <a:off x="2942970" y="3241547"/>
            <a:ext cx="1062990" cy="505459"/>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p</a:t>
            </a:r>
            <a:r>
              <a:rPr sz="2500" i="1" spc="85" dirty="0">
                <a:latin typeface="Times New Roman" panose="02020603050405020304"/>
                <a:cs typeface="Times New Roman" panose="02020603050405020304"/>
              </a:rPr>
              <a:t> </a:t>
            </a:r>
            <a:r>
              <a:rPr sz="3300" spc="225" dirty="0">
                <a:latin typeface="Symbol" panose="05050102010706020507"/>
                <a:cs typeface="Symbol" panose="05050102010706020507"/>
              </a:rPr>
              <a:t></a:t>
            </a:r>
            <a:r>
              <a:rPr sz="2500" i="1" spc="-5" dirty="0">
                <a:latin typeface="Times New Roman" panose="02020603050405020304"/>
                <a:cs typeface="Times New Roman" panose="02020603050405020304"/>
              </a:rPr>
              <a:t>z</a:t>
            </a:r>
            <a:r>
              <a:rPr sz="2500" i="1" spc="140" dirty="0">
                <a:latin typeface="Times New Roman" panose="02020603050405020304"/>
                <a:cs typeface="Times New Roman" panose="02020603050405020304"/>
              </a:rPr>
              <a:t> </a:t>
            </a:r>
            <a:r>
              <a:rPr sz="3300" spc="114" dirty="0">
                <a:latin typeface="Symbol" panose="05050102010706020507"/>
                <a:cs typeface="Symbol" panose="05050102010706020507"/>
              </a:rPr>
              <a:t></a:t>
            </a:r>
            <a:r>
              <a:rPr sz="3300" spc="-270"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14" name="object 14"/>
          <p:cNvSpPr txBox="1"/>
          <p:nvPr/>
        </p:nvSpPr>
        <p:spPr>
          <a:xfrm>
            <a:off x="1610245" y="1674367"/>
            <a:ext cx="5664835" cy="256540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脉冲噪声（椒盐噪声）</a:t>
            </a:r>
            <a:endParaRPr sz="2800">
              <a:latin typeface="新宋体" panose="02010609030101010101" charset="-122"/>
              <a:cs typeface="新宋体" panose="02010609030101010101" charset="-122"/>
            </a:endParaRPr>
          </a:p>
          <a:p>
            <a:pPr marL="469265">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脉冲噪声的PDF由下式给出</a:t>
            </a:r>
            <a:endParaRPr sz="2800">
              <a:latin typeface="新宋体" panose="02010609030101010101" charset="-122"/>
              <a:cs typeface="新宋体" panose="02010609030101010101" charset="-122"/>
            </a:endParaRPr>
          </a:p>
          <a:p>
            <a:pPr marR="5080" algn="r">
              <a:lnSpc>
                <a:spcPct val="100000"/>
              </a:lnSpc>
              <a:spcBef>
                <a:spcPts val="800"/>
              </a:spcBef>
              <a:tabLst>
                <a:tab pos="321945" algn="l"/>
                <a:tab pos="706755" algn="l"/>
              </a:tabLst>
            </a:pPr>
            <a:r>
              <a:rPr sz="2700" i="1" spc="15" dirty="0">
                <a:latin typeface="Times New Roman" panose="02020603050405020304"/>
                <a:cs typeface="Times New Roman" panose="02020603050405020304"/>
              </a:rPr>
              <a:t>z	</a:t>
            </a:r>
            <a:r>
              <a:rPr sz="2700" spc="20" dirty="0">
                <a:latin typeface="Symbol" panose="05050102010706020507"/>
                <a:cs typeface="Symbol" panose="05050102010706020507"/>
              </a:rPr>
              <a:t></a:t>
            </a:r>
            <a:r>
              <a:rPr sz="2700" spc="20"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a</a:t>
            </a:r>
            <a:endParaRPr sz="2700">
              <a:latin typeface="Times New Roman" panose="02020603050405020304"/>
              <a:cs typeface="Times New Roman" panose="02020603050405020304"/>
            </a:endParaRPr>
          </a:p>
          <a:p>
            <a:pPr marR="20955" algn="r">
              <a:lnSpc>
                <a:spcPct val="100000"/>
              </a:lnSpc>
              <a:spcBef>
                <a:spcPts val="870"/>
              </a:spcBef>
              <a:tabLst>
                <a:tab pos="321945" algn="l"/>
                <a:tab pos="690880" algn="l"/>
              </a:tabLst>
            </a:pPr>
            <a:r>
              <a:rPr sz="2700" i="1" spc="15" dirty="0">
                <a:latin typeface="Times New Roman" panose="02020603050405020304"/>
                <a:cs typeface="Times New Roman" panose="02020603050405020304"/>
              </a:rPr>
              <a:t>z	</a:t>
            </a:r>
            <a:r>
              <a:rPr sz="2700" spc="20" dirty="0">
                <a:latin typeface="Symbol" panose="05050102010706020507"/>
                <a:cs typeface="Symbol" panose="05050102010706020507"/>
              </a:rPr>
              <a:t></a:t>
            </a:r>
            <a:r>
              <a:rPr sz="2700" spc="20" dirty="0">
                <a:latin typeface="Times New Roman" panose="02020603050405020304"/>
                <a:cs typeface="Times New Roman" panose="02020603050405020304"/>
              </a:rPr>
              <a:t>	</a:t>
            </a:r>
            <a:r>
              <a:rPr sz="2700" i="1" spc="15" dirty="0">
                <a:latin typeface="Times New Roman" panose="02020603050405020304"/>
                <a:cs typeface="Times New Roman" panose="02020603050405020304"/>
              </a:rPr>
              <a:t>b</a:t>
            </a:r>
            <a:endParaRPr sz="2700">
              <a:latin typeface="Times New Roman" panose="02020603050405020304"/>
              <a:cs typeface="Times New Roman" panose="02020603050405020304"/>
            </a:endParaRPr>
          </a:p>
          <a:p>
            <a:pPr marR="252730" algn="r">
              <a:lnSpc>
                <a:spcPts val="3295"/>
              </a:lnSpc>
              <a:spcBef>
                <a:spcPts val="335"/>
              </a:spcBef>
            </a:pPr>
            <a:r>
              <a:rPr sz="2800" dirty="0">
                <a:latin typeface="新宋体" panose="02010609030101010101" charset="-122"/>
                <a:cs typeface="新宋体" panose="02010609030101010101" charset="-122"/>
              </a:rPr>
              <a:t>其它</a:t>
            </a:r>
            <a:endParaRPr sz="2800">
              <a:latin typeface="新宋体" panose="02010609030101010101" charset="-122"/>
              <a:cs typeface="新宋体" panose="02010609030101010101" charset="-122"/>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811528"/>
            <a:ext cx="7693659" cy="3195955"/>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脉冲噪声（椒盐噪声）（续）</a:t>
            </a:r>
            <a:endParaRPr sz="2800">
              <a:latin typeface="新宋体" panose="02010609030101010101" charset="-122"/>
              <a:cs typeface="新宋体" panose="02010609030101010101" charset="-122"/>
            </a:endParaRPr>
          </a:p>
          <a:p>
            <a:pPr marL="469900">
              <a:lnSpc>
                <a:spcPct val="100000"/>
              </a:lnSpc>
              <a:spcBef>
                <a:spcPts val="168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脉冲噪声可以为正，也可为负</a:t>
            </a:r>
            <a:endParaRPr sz="2800">
              <a:latin typeface="新宋体" panose="02010609030101010101" charset="-122"/>
              <a:cs typeface="新宋体" panose="02010609030101010101" charset="-122"/>
            </a:endParaRPr>
          </a:p>
          <a:p>
            <a:pPr marL="4699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标定以后，脉冲噪声总是数字化为最大值</a:t>
            </a:r>
            <a:endParaRPr sz="2800">
              <a:latin typeface="新宋体" panose="02010609030101010101" charset="-122"/>
              <a:cs typeface="新宋体" panose="02010609030101010101" charset="-122"/>
            </a:endParaRPr>
          </a:p>
          <a:p>
            <a:pPr marL="927100">
              <a:lnSpc>
                <a:spcPct val="100000"/>
              </a:lnSpc>
            </a:pPr>
            <a:r>
              <a:rPr sz="2800" spc="-5" dirty="0">
                <a:latin typeface="新宋体" panose="02010609030101010101" charset="-122"/>
                <a:cs typeface="新宋体" panose="02010609030101010101" charset="-122"/>
              </a:rPr>
              <a:t>（纯黑或纯白）</a:t>
            </a:r>
            <a:endParaRPr sz="2800">
              <a:latin typeface="新宋体" panose="02010609030101010101" charset="-122"/>
              <a:cs typeface="新宋体" panose="02010609030101010101" charset="-122"/>
            </a:endParaRPr>
          </a:p>
          <a:p>
            <a:pPr marL="927100" marR="508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通常，负脉冲以黑点（胡椒点）出现，正脉 冲以白点（盐点）出现</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1811528"/>
            <a:ext cx="7693659" cy="490601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几种噪声的运用</a:t>
            </a:r>
            <a:endParaRPr sz="2800">
              <a:latin typeface="新宋体" panose="02010609030101010101" charset="-122"/>
              <a:cs typeface="新宋体" panose="02010609030101010101" charset="-122"/>
            </a:endParaRPr>
          </a:p>
          <a:p>
            <a:pPr marL="927100" marR="5080" indent="-457200">
              <a:lnSpc>
                <a:spcPct val="100000"/>
              </a:lnSpc>
              <a:spcBef>
                <a:spcPts val="168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高斯噪声源于电子电路噪声和由低照明度或 高温带来的传感器噪声</a:t>
            </a:r>
            <a:endParaRPr sz="2800">
              <a:latin typeface="新宋体" panose="02010609030101010101" charset="-122"/>
              <a:cs typeface="新宋体" panose="02010609030101010101" charset="-122"/>
            </a:endParaRPr>
          </a:p>
          <a:p>
            <a:pPr marL="927100" marR="5080" indent="-457200">
              <a:lnSpc>
                <a:spcPct val="100000"/>
              </a:lnSpc>
              <a:spcBef>
                <a:spcPts val="168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瑞利噪声对分布在图像范围内特征化噪声有 </a:t>
            </a:r>
            <a:r>
              <a:rPr sz="2800" dirty="0">
                <a:latin typeface="新宋体" panose="02010609030101010101" charset="-122"/>
                <a:cs typeface="新宋体" panose="02010609030101010101" charset="-122"/>
              </a:rPr>
              <a:t>用</a:t>
            </a:r>
            <a:endParaRPr sz="2800">
              <a:latin typeface="新宋体" panose="02010609030101010101" charset="-122"/>
              <a:cs typeface="新宋体" panose="02010609030101010101" charset="-122"/>
            </a:endParaRPr>
          </a:p>
          <a:p>
            <a:pPr marL="469900">
              <a:lnSpc>
                <a:spcPct val="100000"/>
              </a:lnSpc>
              <a:spcBef>
                <a:spcPts val="168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伽马分布和指数分布用于激光成像噪声</a:t>
            </a:r>
            <a:endParaRPr sz="2800">
              <a:latin typeface="新宋体" panose="02010609030101010101" charset="-122"/>
              <a:cs typeface="新宋体" panose="02010609030101010101" charset="-122"/>
            </a:endParaRPr>
          </a:p>
          <a:p>
            <a:pPr marL="4699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均匀密度分布作为模拟随机数产生器的基础</a:t>
            </a:r>
            <a:endParaRPr sz="2800">
              <a:latin typeface="新宋体" panose="02010609030101010101" charset="-122"/>
              <a:cs typeface="新宋体" panose="02010609030101010101" charset="-122"/>
            </a:endParaRPr>
          </a:p>
          <a:p>
            <a:pPr marL="927100" marR="508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脉冲噪声用于成像中的短暂停留中，如错误 的开关操作</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样本噪声图像和它们的直方图</a:t>
            </a:r>
          </a:p>
        </p:txBody>
      </p:sp>
      <p:sp>
        <p:nvSpPr>
          <p:cNvPr id="6" name="object 6"/>
          <p:cNvSpPr/>
          <p:nvPr/>
        </p:nvSpPr>
        <p:spPr>
          <a:xfrm>
            <a:off x="3907421" y="1977390"/>
            <a:ext cx="5013197" cy="245440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878457" y="4935728"/>
            <a:ext cx="4314825" cy="1701164"/>
          </a:xfrm>
          <a:prstGeom prst="rect">
            <a:avLst/>
          </a:prstGeom>
        </p:spPr>
        <p:txBody>
          <a:bodyPr vert="horz" wrap="square" lIns="0" tIns="0" rIns="0" bIns="0" rtlCol="0">
            <a:spAutoFit/>
          </a:bodyPr>
          <a:lstStyle/>
          <a:p>
            <a:pPr marL="1270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用于噪声模型的测试图</a:t>
            </a:r>
            <a:endParaRPr sz="2800">
              <a:latin typeface="新宋体" panose="02010609030101010101" charset="-122"/>
              <a:cs typeface="新宋体" panose="02010609030101010101" charset="-122"/>
            </a:endParaRPr>
          </a:p>
          <a:p>
            <a:pPr marL="12700">
              <a:lnSpc>
                <a:spcPct val="100000"/>
              </a:lnSpc>
              <a:spcBef>
                <a:spcPts val="168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由简单、恒定的区域组成</a:t>
            </a:r>
            <a:endParaRPr sz="2800">
              <a:latin typeface="新宋体" panose="02010609030101010101" charset="-122"/>
              <a:cs typeface="新宋体" panose="02010609030101010101" charset="-122"/>
            </a:endParaRPr>
          </a:p>
          <a:p>
            <a:pPr marL="12700">
              <a:lnSpc>
                <a:spcPts val="3295"/>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仅仅有3个灰度级的变化</a:t>
            </a:r>
            <a:endParaRPr sz="2800">
              <a:latin typeface="新宋体" panose="02010609030101010101" charset="-122"/>
              <a:cs typeface="新宋体" panose="02010609030101010101" charset="-122"/>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样本噪声图像和它们的直方图</a:t>
            </a:r>
          </a:p>
        </p:txBody>
      </p:sp>
      <p:sp>
        <p:nvSpPr>
          <p:cNvPr id="6" name="object 6"/>
          <p:cNvSpPr/>
          <p:nvPr/>
        </p:nvSpPr>
        <p:spPr>
          <a:xfrm>
            <a:off x="2327795" y="2193798"/>
            <a:ext cx="6115050" cy="453694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762376" y="1779778"/>
            <a:ext cx="3128645" cy="302895"/>
          </a:xfrm>
          <a:prstGeom prst="rect">
            <a:avLst/>
          </a:prstGeom>
        </p:spPr>
        <p:txBody>
          <a:bodyPr vert="horz" wrap="square" lIns="0" tIns="0" rIns="0" bIns="0" rtlCol="0">
            <a:spAutoFit/>
          </a:bodyPr>
          <a:lstStyle/>
          <a:p>
            <a:pPr marL="12700">
              <a:lnSpc>
                <a:spcPts val="2380"/>
              </a:lnSpc>
              <a:tabLst>
                <a:tab pos="2099945" algn="l"/>
              </a:tabLst>
            </a:pPr>
            <a:r>
              <a:rPr sz="2000" b="1" spc="-10" dirty="0">
                <a:solidFill>
                  <a:srgbClr val="EE2B0A"/>
                </a:solidFill>
                <a:latin typeface="新宋体" panose="02010609030101010101" charset="-122"/>
                <a:cs typeface="新宋体" panose="02010609030101010101" charset="-122"/>
              </a:rPr>
              <a:t>高斯</a:t>
            </a:r>
            <a:r>
              <a:rPr sz="2000" b="1" spc="-20" dirty="0">
                <a:solidFill>
                  <a:srgbClr val="EE2B0A"/>
                </a:solidFill>
                <a:latin typeface="新宋体" panose="02010609030101010101" charset="-122"/>
                <a:cs typeface="新宋体" panose="02010609030101010101" charset="-122"/>
              </a:rPr>
              <a:t>噪</a:t>
            </a:r>
            <a:r>
              <a:rPr sz="2000" b="1" spc="-10" dirty="0">
                <a:solidFill>
                  <a:srgbClr val="EE2B0A"/>
                </a:solidFill>
                <a:latin typeface="新宋体" panose="02010609030101010101" charset="-122"/>
                <a:cs typeface="新宋体" panose="02010609030101010101" charset="-122"/>
              </a:rPr>
              <a:t>声</a:t>
            </a:r>
            <a:r>
              <a:rPr sz="2000" b="1" dirty="0">
                <a:solidFill>
                  <a:srgbClr val="EE2B0A"/>
                </a:solidFill>
                <a:latin typeface="新宋体" panose="02010609030101010101" charset="-122"/>
                <a:cs typeface="新宋体" panose="02010609030101010101" charset="-122"/>
              </a:rPr>
              <a:t>	</a:t>
            </a:r>
            <a:r>
              <a:rPr sz="2000" b="1" spc="-10" dirty="0">
                <a:solidFill>
                  <a:srgbClr val="EE2B0A"/>
                </a:solidFill>
                <a:latin typeface="新宋体" panose="02010609030101010101" charset="-122"/>
                <a:cs typeface="新宋体" panose="02010609030101010101" charset="-122"/>
              </a:rPr>
              <a:t>瑞利</a:t>
            </a:r>
            <a:r>
              <a:rPr sz="2000" b="1" spc="-20" dirty="0">
                <a:solidFill>
                  <a:srgbClr val="EE2B0A"/>
                </a:solidFill>
                <a:latin typeface="新宋体" panose="02010609030101010101" charset="-122"/>
                <a:cs typeface="新宋体" panose="02010609030101010101" charset="-122"/>
              </a:rPr>
              <a:t>噪</a:t>
            </a:r>
            <a:r>
              <a:rPr sz="2000" b="1" spc="-10" dirty="0">
                <a:solidFill>
                  <a:srgbClr val="EE2B0A"/>
                </a:solidFill>
                <a:latin typeface="新宋体" panose="02010609030101010101" charset="-122"/>
                <a:cs typeface="新宋体" panose="02010609030101010101" charset="-122"/>
              </a:rPr>
              <a:t>声</a:t>
            </a:r>
            <a:endParaRPr sz="2000">
              <a:latin typeface="新宋体" panose="02010609030101010101" charset="-122"/>
              <a:cs typeface="新宋体" panose="02010609030101010101" charset="-122"/>
            </a:endParaRPr>
          </a:p>
        </p:txBody>
      </p:sp>
      <p:sp>
        <p:nvSpPr>
          <p:cNvPr id="8" name="object 8"/>
          <p:cNvSpPr txBox="1"/>
          <p:nvPr/>
        </p:nvSpPr>
        <p:spPr>
          <a:xfrm>
            <a:off x="6890143" y="1744738"/>
            <a:ext cx="1040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伽马</a:t>
            </a:r>
            <a:r>
              <a:rPr sz="2000" b="1" spc="-20" dirty="0">
                <a:solidFill>
                  <a:srgbClr val="EE2B0A"/>
                </a:solidFill>
                <a:latin typeface="新宋体" panose="02010609030101010101" charset="-122"/>
                <a:cs typeface="新宋体" panose="02010609030101010101" charset="-122"/>
              </a:rPr>
              <a:t>噪</a:t>
            </a:r>
            <a:r>
              <a:rPr sz="2000" b="1" spc="-10" dirty="0">
                <a:solidFill>
                  <a:srgbClr val="EE2B0A"/>
                </a:solidFill>
                <a:latin typeface="新宋体" panose="02010609030101010101" charset="-122"/>
                <a:cs typeface="新宋体" panose="02010609030101010101" charset="-122"/>
              </a:rPr>
              <a:t>声</a:t>
            </a:r>
            <a:endParaRPr sz="2000">
              <a:latin typeface="新宋体" panose="02010609030101010101" charset="-122"/>
              <a:cs typeface="新宋体" panose="02010609030101010101" charset="-122"/>
            </a:endParaRPr>
          </a:p>
        </p:txBody>
      </p:sp>
      <p:sp>
        <p:nvSpPr>
          <p:cNvPr id="9" name="object 9"/>
          <p:cNvSpPr txBox="1"/>
          <p:nvPr/>
        </p:nvSpPr>
        <p:spPr>
          <a:xfrm>
            <a:off x="8594737" y="2895346"/>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图像</a:t>
            </a:r>
            <a:endParaRPr sz="2000">
              <a:latin typeface="新宋体" panose="02010609030101010101" charset="-122"/>
              <a:cs typeface="新宋体" panose="02010609030101010101" charset="-122"/>
            </a:endParaRPr>
          </a:p>
        </p:txBody>
      </p:sp>
      <p:sp>
        <p:nvSpPr>
          <p:cNvPr id="10" name="object 10"/>
          <p:cNvSpPr txBox="1"/>
          <p:nvPr/>
        </p:nvSpPr>
        <p:spPr>
          <a:xfrm>
            <a:off x="8474329" y="4875021"/>
            <a:ext cx="788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直方图</a:t>
            </a:r>
            <a:endParaRPr sz="2000">
              <a:latin typeface="新宋体" panose="02010609030101010101" charset="-122"/>
              <a:cs typeface="新宋体" panose="02010609030101010101" charset="-122"/>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样本噪声图像和它们的直方图</a:t>
            </a:r>
          </a:p>
        </p:txBody>
      </p:sp>
      <p:sp>
        <p:nvSpPr>
          <p:cNvPr id="6" name="object 6"/>
          <p:cNvSpPr txBox="1"/>
          <p:nvPr/>
        </p:nvSpPr>
        <p:spPr>
          <a:xfrm>
            <a:off x="2762376" y="1779778"/>
            <a:ext cx="3128645" cy="302895"/>
          </a:xfrm>
          <a:prstGeom prst="rect">
            <a:avLst/>
          </a:prstGeom>
        </p:spPr>
        <p:txBody>
          <a:bodyPr vert="horz" wrap="square" lIns="0" tIns="0" rIns="0" bIns="0" rtlCol="0">
            <a:spAutoFit/>
          </a:bodyPr>
          <a:lstStyle/>
          <a:p>
            <a:pPr marL="12700">
              <a:lnSpc>
                <a:spcPts val="2380"/>
              </a:lnSpc>
              <a:tabLst>
                <a:tab pos="2099945" algn="l"/>
              </a:tabLst>
            </a:pPr>
            <a:r>
              <a:rPr sz="2000" b="1" spc="-10" dirty="0">
                <a:solidFill>
                  <a:srgbClr val="EE2B0A"/>
                </a:solidFill>
                <a:latin typeface="新宋体" panose="02010609030101010101" charset="-122"/>
                <a:cs typeface="新宋体" panose="02010609030101010101" charset="-122"/>
              </a:rPr>
              <a:t>指数</a:t>
            </a:r>
            <a:r>
              <a:rPr sz="2000" b="1" spc="-20" dirty="0">
                <a:solidFill>
                  <a:srgbClr val="EE2B0A"/>
                </a:solidFill>
                <a:latin typeface="新宋体" panose="02010609030101010101" charset="-122"/>
                <a:cs typeface="新宋体" panose="02010609030101010101" charset="-122"/>
              </a:rPr>
              <a:t>噪</a:t>
            </a:r>
            <a:r>
              <a:rPr sz="2000" b="1" spc="-10" dirty="0">
                <a:solidFill>
                  <a:srgbClr val="EE2B0A"/>
                </a:solidFill>
                <a:latin typeface="新宋体" panose="02010609030101010101" charset="-122"/>
                <a:cs typeface="新宋体" panose="02010609030101010101" charset="-122"/>
              </a:rPr>
              <a:t>声</a:t>
            </a:r>
            <a:r>
              <a:rPr sz="2000" b="1" dirty="0">
                <a:solidFill>
                  <a:srgbClr val="EE2B0A"/>
                </a:solidFill>
                <a:latin typeface="新宋体" panose="02010609030101010101" charset="-122"/>
                <a:cs typeface="新宋体" panose="02010609030101010101" charset="-122"/>
              </a:rPr>
              <a:t>	</a:t>
            </a:r>
            <a:r>
              <a:rPr sz="2000" b="1" spc="-10" dirty="0">
                <a:solidFill>
                  <a:srgbClr val="EE2B0A"/>
                </a:solidFill>
                <a:latin typeface="新宋体" panose="02010609030101010101" charset="-122"/>
                <a:cs typeface="新宋体" panose="02010609030101010101" charset="-122"/>
              </a:rPr>
              <a:t>均匀</a:t>
            </a:r>
            <a:r>
              <a:rPr sz="2000" b="1" spc="-20" dirty="0">
                <a:solidFill>
                  <a:srgbClr val="EE2B0A"/>
                </a:solidFill>
                <a:latin typeface="新宋体" panose="02010609030101010101" charset="-122"/>
                <a:cs typeface="新宋体" panose="02010609030101010101" charset="-122"/>
              </a:rPr>
              <a:t>噪</a:t>
            </a:r>
            <a:r>
              <a:rPr sz="2000" b="1" spc="-10" dirty="0">
                <a:solidFill>
                  <a:srgbClr val="EE2B0A"/>
                </a:solidFill>
                <a:latin typeface="新宋体" panose="02010609030101010101" charset="-122"/>
                <a:cs typeface="新宋体" panose="02010609030101010101" charset="-122"/>
              </a:rPr>
              <a:t>声</a:t>
            </a:r>
            <a:endParaRPr sz="2000">
              <a:latin typeface="新宋体" panose="02010609030101010101" charset="-122"/>
              <a:cs typeface="新宋体" panose="02010609030101010101" charset="-122"/>
            </a:endParaRPr>
          </a:p>
        </p:txBody>
      </p:sp>
      <p:sp>
        <p:nvSpPr>
          <p:cNvPr id="7" name="object 7"/>
          <p:cNvSpPr txBox="1"/>
          <p:nvPr/>
        </p:nvSpPr>
        <p:spPr>
          <a:xfrm>
            <a:off x="6890143" y="1744738"/>
            <a:ext cx="1040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椒盐</a:t>
            </a:r>
            <a:r>
              <a:rPr sz="2000" b="1" spc="-20" dirty="0">
                <a:solidFill>
                  <a:srgbClr val="EE2B0A"/>
                </a:solidFill>
                <a:latin typeface="新宋体" panose="02010609030101010101" charset="-122"/>
                <a:cs typeface="新宋体" panose="02010609030101010101" charset="-122"/>
              </a:rPr>
              <a:t>噪</a:t>
            </a:r>
            <a:r>
              <a:rPr sz="2000" b="1" spc="-10" dirty="0">
                <a:solidFill>
                  <a:srgbClr val="EE2B0A"/>
                </a:solidFill>
                <a:latin typeface="新宋体" panose="02010609030101010101" charset="-122"/>
                <a:cs typeface="新宋体" panose="02010609030101010101" charset="-122"/>
              </a:rPr>
              <a:t>声</a:t>
            </a:r>
            <a:endParaRPr sz="2000">
              <a:latin typeface="新宋体" panose="02010609030101010101" charset="-122"/>
              <a:cs typeface="新宋体" panose="02010609030101010101" charset="-122"/>
            </a:endParaRPr>
          </a:p>
        </p:txBody>
      </p:sp>
      <p:sp>
        <p:nvSpPr>
          <p:cNvPr id="8" name="object 8"/>
          <p:cNvSpPr/>
          <p:nvPr/>
        </p:nvSpPr>
        <p:spPr>
          <a:xfrm>
            <a:off x="2270645" y="2193797"/>
            <a:ext cx="6156197" cy="4608576"/>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8622156" y="2930397"/>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图像</a:t>
            </a:r>
            <a:endParaRPr sz="2000">
              <a:latin typeface="新宋体" panose="02010609030101010101" charset="-122"/>
              <a:cs typeface="新宋体" panose="02010609030101010101" charset="-122"/>
            </a:endParaRPr>
          </a:p>
        </p:txBody>
      </p:sp>
      <p:sp>
        <p:nvSpPr>
          <p:cNvPr id="10" name="object 10"/>
          <p:cNvSpPr txBox="1"/>
          <p:nvPr/>
        </p:nvSpPr>
        <p:spPr>
          <a:xfrm>
            <a:off x="8474329" y="4875034"/>
            <a:ext cx="788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直方图</a:t>
            </a:r>
            <a:endParaRPr sz="2000">
              <a:latin typeface="新宋体" panose="02010609030101010101" charset="-122"/>
              <a:cs typeface="新宋体" panose="02010609030101010101"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98500" y="621932"/>
            <a:ext cx="9829800" cy="6817093"/>
          </a:xfrm>
          <a:prstGeom prst="rect">
            <a:avLst/>
          </a:prstGeom>
          <a:blipFill>
            <a:blip r:embed="rId2"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718127" y="621931"/>
          <a:ext cx="9810175" cy="6827520"/>
        </p:xfrm>
        <a:graphic>
          <a:graphicData uri="http://schemas.openxmlformats.org/drawingml/2006/table">
            <a:tbl>
              <a:tblPr firstRow="1" bandRow="1">
                <a:tableStyleId>{2D5ABB26-0587-4C30-8999-92F81FD0307C}</a:tableStyleId>
              </a:tblPr>
              <a:tblGrid>
                <a:gridCol w="490223">
                  <a:extLst>
                    <a:ext uri="{9D8B030D-6E8A-4147-A177-3AD203B41FA5}">
                      <a16:colId xmlns="" xmlns:a16="http://schemas.microsoft.com/office/drawing/2014/main" val="20000"/>
                    </a:ext>
                  </a:extLst>
                </a:gridCol>
                <a:gridCol w="491665">
                  <a:extLst>
                    <a:ext uri="{9D8B030D-6E8A-4147-A177-3AD203B41FA5}">
                      <a16:colId xmlns="" xmlns:a16="http://schemas.microsoft.com/office/drawing/2014/main" val="20001"/>
                    </a:ext>
                  </a:extLst>
                </a:gridCol>
                <a:gridCol w="490223">
                  <a:extLst>
                    <a:ext uri="{9D8B030D-6E8A-4147-A177-3AD203B41FA5}">
                      <a16:colId xmlns="" xmlns:a16="http://schemas.microsoft.com/office/drawing/2014/main" val="20002"/>
                    </a:ext>
                  </a:extLst>
                </a:gridCol>
                <a:gridCol w="490223">
                  <a:extLst>
                    <a:ext uri="{9D8B030D-6E8A-4147-A177-3AD203B41FA5}">
                      <a16:colId xmlns="" xmlns:a16="http://schemas.microsoft.com/office/drawing/2014/main" val="20003"/>
                    </a:ext>
                  </a:extLst>
                </a:gridCol>
                <a:gridCol w="491665">
                  <a:extLst>
                    <a:ext uri="{9D8B030D-6E8A-4147-A177-3AD203B41FA5}">
                      <a16:colId xmlns="" xmlns:a16="http://schemas.microsoft.com/office/drawing/2014/main" val="20004"/>
                    </a:ext>
                  </a:extLst>
                </a:gridCol>
                <a:gridCol w="490223">
                  <a:extLst>
                    <a:ext uri="{9D8B030D-6E8A-4147-A177-3AD203B41FA5}">
                      <a16:colId xmlns="" xmlns:a16="http://schemas.microsoft.com/office/drawing/2014/main" val="20005"/>
                    </a:ext>
                  </a:extLst>
                </a:gridCol>
                <a:gridCol w="488779">
                  <a:extLst>
                    <a:ext uri="{9D8B030D-6E8A-4147-A177-3AD203B41FA5}">
                      <a16:colId xmlns="" xmlns:a16="http://schemas.microsoft.com/office/drawing/2014/main" val="20006"/>
                    </a:ext>
                  </a:extLst>
                </a:gridCol>
                <a:gridCol w="490223">
                  <a:extLst>
                    <a:ext uri="{9D8B030D-6E8A-4147-A177-3AD203B41FA5}">
                      <a16:colId xmlns="" xmlns:a16="http://schemas.microsoft.com/office/drawing/2014/main" val="20007"/>
                    </a:ext>
                  </a:extLst>
                </a:gridCol>
                <a:gridCol w="174462">
                  <a:extLst>
                    <a:ext uri="{9D8B030D-6E8A-4147-A177-3AD203B41FA5}">
                      <a16:colId xmlns="" xmlns:a16="http://schemas.microsoft.com/office/drawing/2014/main" val="20008"/>
                    </a:ext>
                  </a:extLst>
                </a:gridCol>
                <a:gridCol w="318644">
                  <a:extLst>
                    <a:ext uri="{9D8B030D-6E8A-4147-A177-3AD203B41FA5}">
                      <a16:colId xmlns="" xmlns:a16="http://schemas.microsoft.com/office/drawing/2014/main" val="20009"/>
                    </a:ext>
                  </a:extLst>
                </a:gridCol>
                <a:gridCol w="258085">
                  <a:extLst>
                    <a:ext uri="{9D8B030D-6E8A-4147-A177-3AD203B41FA5}">
                      <a16:colId xmlns="" xmlns:a16="http://schemas.microsoft.com/office/drawing/2014/main" val="20010"/>
                    </a:ext>
                  </a:extLst>
                </a:gridCol>
                <a:gridCol w="230688">
                  <a:extLst>
                    <a:ext uri="{9D8B030D-6E8A-4147-A177-3AD203B41FA5}">
                      <a16:colId xmlns="" xmlns:a16="http://schemas.microsoft.com/office/drawing/2014/main" val="20011"/>
                    </a:ext>
                  </a:extLst>
                </a:gridCol>
                <a:gridCol w="346043">
                  <a:extLst>
                    <a:ext uri="{9D8B030D-6E8A-4147-A177-3AD203B41FA5}">
                      <a16:colId xmlns="" xmlns:a16="http://schemas.microsoft.com/office/drawing/2014/main" val="20012"/>
                    </a:ext>
                  </a:extLst>
                </a:gridCol>
                <a:gridCol w="144180">
                  <a:extLst>
                    <a:ext uri="{9D8B030D-6E8A-4147-A177-3AD203B41FA5}">
                      <a16:colId xmlns="" xmlns:a16="http://schemas.microsoft.com/office/drawing/2014/main" val="20013"/>
                    </a:ext>
                  </a:extLst>
                </a:gridCol>
                <a:gridCol w="144180">
                  <a:extLst>
                    <a:ext uri="{9D8B030D-6E8A-4147-A177-3AD203B41FA5}">
                      <a16:colId xmlns="" xmlns:a16="http://schemas.microsoft.com/office/drawing/2014/main" val="20014"/>
                    </a:ext>
                  </a:extLst>
                </a:gridCol>
                <a:gridCol w="347455">
                  <a:extLst>
                    <a:ext uri="{9D8B030D-6E8A-4147-A177-3AD203B41FA5}">
                      <a16:colId xmlns="" xmlns:a16="http://schemas.microsoft.com/office/drawing/2014/main" val="20015"/>
                    </a:ext>
                  </a:extLst>
                </a:gridCol>
                <a:gridCol w="229273">
                  <a:extLst>
                    <a:ext uri="{9D8B030D-6E8A-4147-A177-3AD203B41FA5}">
                      <a16:colId xmlns="" xmlns:a16="http://schemas.microsoft.com/office/drawing/2014/main" val="20016"/>
                    </a:ext>
                  </a:extLst>
                </a:gridCol>
                <a:gridCol w="263942">
                  <a:extLst>
                    <a:ext uri="{9D8B030D-6E8A-4147-A177-3AD203B41FA5}">
                      <a16:colId xmlns="" xmlns:a16="http://schemas.microsoft.com/office/drawing/2014/main" val="20017"/>
                    </a:ext>
                  </a:extLst>
                </a:gridCol>
                <a:gridCol w="487245">
                  <a:extLst>
                    <a:ext uri="{9D8B030D-6E8A-4147-A177-3AD203B41FA5}">
                      <a16:colId xmlns="" xmlns:a16="http://schemas.microsoft.com/office/drawing/2014/main" val="20018"/>
                    </a:ext>
                  </a:extLst>
                </a:gridCol>
                <a:gridCol w="491639">
                  <a:extLst>
                    <a:ext uri="{9D8B030D-6E8A-4147-A177-3AD203B41FA5}">
                      <a16:colId xmlns="" xmlns:a16="http://schemas.microsoft.com/office/drawing/2014/main" val="20019"/>
                    </a:ext>
                  </a:extLst>
                </a:gridCol>
                <a:gridCol w="490245">
                  <a:extLst>
                    <a:ext uri="{9D8B030D-6E8A-4147-A177-3AD203B41FA5}">
                      <a16:colId xmlns="" xmlns:a16="http://schemas.microsoft.com/office/drawing/2014/main" val="20020"/>
                    </a:ext>
                  </a:extLst>
                </a:gridCol>
                <a:gridCol w="488758">
                  <a:extLst>
                    <a:ext uri="{9D8B030D-6E8A-4147-A177-3AD203B41FA5}">
                      <a16:colId xmlns="" xmlns:a16="http://schemas.microsoft.com/office/drawing/2014/main" val="20021"/>
                    </a:ext>
                  </a:extLst>
                </a:gridCol>
                <a:gridCol w="490223">
                  <a:extLst>
                    <a:ext uri="{9D8B030D-6E8A-4147-A177-3AD203B41FA5}">
                      <a16:colId xmlns="" xmlns:a16="http://schemas.microsoft.com/office/drawing/2014/main" val="20022"/>
                    </a:ext>
                  </a:extLst>
                </a:gridCol>
                <a:gridCol w="493131">
                  <a:extLst>
                    <a:ext uri="{9D8B030D-6E8A-4147-A177-3AD203B41FA5}">
                      <a16:colId xmlns="" xmlns:a16="http://schemas.microsoft.com/office/drawing/2014/main" val="20023"/>
                    </a:ext>
                  </a:extLst>
                </a:gridCol>
                <a:gridCol w="488758">
                  <a:extLst>
                    <a:ext uri="{9D8B030D-6E8A-4147-A177-3AD203B41FA5}">
                      <a16:colId xmlns="" xmlns:a16="http://schemas.microsoft.com/office/drawing/2014/main" val="20024"/>
                    </a:ext>
                  </a:extLst>
                </a:gridCol>
              </a:tblGrid>
              <a:tr h="361794">
                <a:tc>
                  <a:txBody>
                    <a:bodyPr/>
                    <a:lstStyle/>
                    <a:p>
                      <a:endParaRPr sz="28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0"/>
                  </a:ext>
                </a:extLst>
              </a:tr>
              <a:tr h="361794">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1"/>
                  </a:ext>
                </a:extLst>
              </a:tr>
              <a:tr h="361794">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2"/>
                  </a:ext>
                </a:extLst>
              </a:tr>
              <a:tr h="361794">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3"/>
                  </a:ext>
                </a:extLst>
              </a:tr>
              <a:tr h="361794">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4"/>
                  </a:ext>
                </a:extLst>
              </a:tr>
              <a:tr h="361794">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5"/>
                  </a:ext>
                </a:extLst>
              </a:tr>
              <a:tr h="361794">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6"/>
                  </a:ext>
                </a:extLst>
              </a:tr>
              <a:tr h="361794">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7"/>
                  </a:ext>
                </a:extLst>
              </a:tr>
              <a:tr h="361794">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dirty="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8"/>
                  </a:ext>
                </a:extLst>
              </a:tr>
              <a:tr h="361794">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09"/>
                  </a:ext>
                </a:extLst>
              </a:tr>
              <a:tr h="361794">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dirty="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0"/>
                  </a:ext>
                </a:extLst>
              </a:tr>
              <a:tr h="361794">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1"/>
                  </a:ext>
                </a:extLst>
              </a:tr>
              <a:tr h="361794">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2"/>
                  </a:ext>
                </a:extLst>
              </a:tr>
              <a:tr h="361794">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3"/>
                  </a:ext>
                </a:extLst>
              </a:tr>
              <a:tr h="361794">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4"/>
                  </a:ext>
                </a:extLst>
              </a:tr>
              <a:tr h="361794">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28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 xmlns:a16="http://schemas.microsoft.com/office/drawing/2014/main" val="10015"/>
                  </a:ext>
                </a:extLst>
              </a:tr>
            </a:tbl>
          </a:graphicData>
        </a:graphic>
      </p:graphicFrame>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样本噪声图像和它们的直方图</a:t>
            </a:r>
          </a:p>
        </p:txBody>
      </p:sp>
      <p:sp>
        <p:nvSpPr>
          <p:cNvPr id="6" name="object 6"/>
          <p:cNvSpPr txBox="1"/>
          <p:nvPr/>
        </p:nvSpPr>
        <p:spPr>
          <a:xfrm>
            <a:off x="1949323" y="1858264"/>
            <a:ext cx="7259955" cy="304355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结论</a:t>
            </a:r>
            <a:endParaRPr sz="3200">
              <a:latin typeface="新宋体" panose="02010609030101010101" charset="-122"/>
              <a:cs typeface="新宋体" panose="02010609030101010101" charset="-122"/>
            </a:endParaRPr>
          </a:p>
          <a:p>
            <a:pPr marL="1003300" marR="5080" indent="-533400">
              <a:lnSpc>
                <a:spcPts val="5050"/>
              </a:lnSpc>
              <a:spcBef>
                <a:spcPts val="43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上述噪声图像的直方图和它们的概率密度 函数曲线对应相似</a:t>
            </a:r>
            <a:endParaRPr sz="2800">
              <a:latin typeface="新宋体" panose="02010609030101010101" charset="-122"/>
              <a:cs typeface="新宋体" panose="02010609030101010101" charset="-122"/>
            </a:endParaRPr>
          </a:p>
          <a:p>
            <a:pPr marL="469900">
              <a:lnSpc>
                <a:spcPct val="100000"/>
              </a:lnSpc>
              <a:spcBef>
                <a:spcPts val="123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前面5种噪声的图像并没有显著不同</a:t>
            </a:r>
            <a:endParaRPr sz="2800">
              <a:latin typeface="新宋体" panose="02010609030101010101" charset="-122"/>
              <a:cs typeface="新宋体" panose="02010609030101010101" charset="-122"/>
            </a:endParaRPr>
          </a:p>
          <a:p>
            <a:pPr marL="469900">
              <a:lnSpc>
                <a:spcPts val="3295"/>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但它们的直方图具有明显的区别</a:t>
            </a:r>
            <a:endParaRPr sz="2800">
              <a:latin typeface="新宋体" panose="02010609030101010101" charset="-122"/>
              <a:cs typeface="新宋体" panose="02010609030101010101" charset="-122"/>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54251" y="933221"/>
            <a:ext cx="7438390" cy="408940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图像复原</a:t>
            </a:r>
            <a:endParaRPr sz="3200">
              <a:latin typeface="新宋体" panose="02010609030101010101" charset="-122"/>
              <a:cs typeface="新宋体" panose="02010609030101010101" charset="-122"/>
            </a:endParaRPr>
          </a:p>
          <a:p>
            <a:pPr>
              <a:lnSpc>
                <a:spcPct val="100000"/>
              </a:lnSpc>
              <a:spcBef>
                <a:spcPts val="0"/>
              </a:spcBef>
            </a:pPr>
            <a:endParaRPr sz="4700">
              <a:latin typeface="Times New Roman" panose="02020603050405020304"/>
              <a:cs typeface="Times New Roman" panose="02020603050405020304"/>
            </a:endParaRPr>
          </a:p>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周期噪声</a:t>
            </a:r>
            <a:endParaRPr sz="3200">
              <a:latin typeface="新宋体" panose="02010609030101010101" charset="-122"/>
              <a:cs typeface="新宋体" panose="02010609030101010101" charset="-122"/>
            </a:endParaRPr>
          </a:p>
          <a:p>
            <a:pPr marL="927100" marR="5080" indent="-457200">
              <a:lnSpc>
                <a:spcPct val="100000"/>
              </a:lnSpc>
              <a:spcBef>
                <a:spcPts val="1925"/>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周期噪声是在图像获取中从电力或机 电干扰中产生</a:t>
            </a:r>
            <a:endParaRPr sz="3200">
              <a:latin typeface="新宋体" panose="02010609030101010101" charset="-122"/>
              <a:cs typeface="新宋体" panose="02010609030101010101" charset="-122"/>
            </a:endParaRPr>
          </a:p>
          <a:p>
            <a:pPr marL="927100" marR="5080" indent="-457200">
              <a:lnSpc>
                <a:spcPct val="100000"/>
              </a:lnSpc>
              <a:spcBef>
                <a:spcPts val="1925"/>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周期噪声可以通过频率域滤波显著减 少</a:t>
            </a:r>
            <a:endParaRPr sz="3200">
              <a:latin typeface="新宋体" panose="02010609030101010101" charset="-122"/>
              <a:cs typeface="新宋体" panose="02010609030101010101" charset="-122"/>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图像复原</a:t>
            </a:r>
          </a:p>
        </p:txBody>
      </p:sp>
      <p:sp>
        <p:nvSpPr>
          <p:cNvPr id="6" name="object 6"/>
          <p:cNvSpPr txBox="1"/>
          <p:nvPr/>
        </p:nvSpPr>
        <p:spPr>
          <a:xfrm>
            <a:off x="1825879" y="1748535"/>
            <a:ext cx="7615555" cy="420243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空间域滤波复原（唯一退化是噪声）</a:t>
            </a:r>
            <a:endParaRPr sz="3200">
              <a:latin typeface="新宋体" panose="02010609030101010101" charset="-122"/>
              <a:cs typeface="新宋体" panose="02010609030101010101" charset="-122"/>
            </a:endParaRPr>
          </a:p>
          <a:p>
            <a:pPr marL="418465">
              <a:lnSpc>
                <a:spcPct val="100000"/>
              </a:lnSpc>
              <a:spcBef>
                <a:spcPts val="2325"/>
              </a:spcBef>
            </a:pPr>
            <a:r>
              <a:rPr sz="2800" spc="-5" dirty="0">
                <a:latin typeface="新宋体" panose="02010609030101010101" charset="-122"/>
                <a:cs typeface="新宋体" panose="02010609030101010101" charset="-122"/>
              </a:rPr>
              <a:t>当唯一退化是噪声时，</a:t>
            </a:r>
            <a:endParaRPr sz="2800">
              <a:latin typeface="新宋体" panose="02010609030101010101" charset="-122"/>
              <a:cs typeface="新宋体" panose="02010609030101010101" charset="-122"/>
            </a:endParaRPr>
          </a:p>
          <a:p>
            <a:pPr marL="1621790" marR="2117725" indent="12700" algn="ctr">
              <a:lnSpc>
                <a:spcPts val="5100"/>
              </a:lnSpc>
              <a:spcBef>
                <a:spcPts val="490"/>
              </a:spcBef>
            </a:pPr>
            <a:r>
              <a:rPr sz="3400" i="1" spc="30" dirty="0">
                <a:latin typeface="Times New Roman" panose="02020603050405020304"/>
                <a:cs typeface="Times New Roman" panose="02020603050405020304"/>
              </a:rPr>
              <a:t>g</a:t>
            </a:r>
            <a:r>
              <a:rPr sz="4500" spc="-415" dirty="0">
                <a:latin typeface="Symbol" panose="05050102010706020507"/>
                <a:cs typeface="Symbol" panose="05050102010706020507"/>
              </a:rPr>
              <a:t></a:t>
            </a:r>
            <a:r>
              <a:rPr sz="3400" i="1" spc="-145" dirty="0">
                <a:latin typeface="Times New Roman" panose="02020603050405020304"/>
                <a:cs typeface="Times New Roman" panose="02020603050405020304"/>
              </a:rPr>
              <a:t>x</a:t>
            </a:r>
            <a:r>
              <a:rPr sz="3400" dirty="0">
                <a:latin typeface="Times New Roman" panose="02020603050405020304"/>
                <a:cs typeface="Times New Roman" panose="02020603050405020304"/>
              </a:rPr>
              <a:t>,</a:t>
            </a:r>
            <a:r>
              <a:rPr sz="3400" spc="-285" dirty="0">
                <a:latin typeface="Times New Roman" panose="02020603050405020304"/>
                <a:cs typeface="Times New Roman" panose="02020603050405020304"/>
              </a:rPr>
              <a:t> </a:t>
            </a:r>
            <a:r>
              <a:rPr sz="3400" i="1" spc="40" dirty="0">
                <a:latin typeface="Times New Roman" panose="02020603050405020304"/>
                <a:cs typeface="Times New Roman" panose="02020603050405020304"/>
              </a:rPr>
              <a:t>y</a:t>
            </a:r>
            <a:r>
              <a:rPr sz="4500" spc="-509" dirty="0">
                <a:latin typeface="Symbol" panose="05050102010706020507"/>
                <a:cs typeface="Symbol" panose="05050102010706020507"/>
              </a:rPr>
              <a:t></a:t>
            </a:r>
            <a:r>
              <a:rPr sz="4500" spc="-670" dirty="0">
                <a:latin typeface="Times New Roman" panose="02020603050405020304"/>
                <a:cs typeface="Times New Roman" panose="02020603050405020304"/>
              </a:rPr>
              <a:t> </a:t>
            </a:r>
            <a:r>
              <a:rPr sz="3400" dirty="0">
                <a:latin typeface="Symbol" panose="05050102010706020507"/>
                <a:cs typeface="Symbol" panose="05050102010706020507"/>
              </a:rPr>
              <a:t></a:t>
            </a:r>
            <a:r>
              <a:rPr sz="3400" spc="204" dirty="0">
                <a:latin typeface="Times New Roman" panose="02020603050405020304"/>
                <a:cs typeface="Times New Roman" panose="02020603050405020304"/>
              </a:rPr>
              <a:t> </a:t>
            </a:r>
            <a:r>
              <a:rPr sz="3400" i="1" dirty="0">
                <a:latin typeface="Times New Roman" panose="02020603050405020304"/>
                <a:cs typeface="Times New Roman" panose="02020603050405020304"/>
              </a:rPr>
              <a:t>f</a:t>
            </a:r>
            <a:r>
              <a:rPr sz="3400" i="1" spc="-250" dirty="0">
                <a:latin typeface="Times New Roman" panose="02020603050405020304"/>
                <a:cs typeface="Times New Roman" panose="02020603050405020304"/>
              </a:rPr>
              <a:t> </a:t>
            </a:r>
            <a:r>
              <a:rPr sz="4500" spc="-415" dirty="0">
                <a:latin typeface="Symbol" panose="05050102010706020507"/>
                <a:cs typeface="Symbol" panose="05050102010706020507"/>
              </a:rPr>
              <a:t></a:t>
            </a:r>
            <a:r>
              <a:rPr sz="3400" i="1" spc="-145" dirty="0">
                <a:latin typeface="Times New Roman" panose="02020603050405020304"/>
                <a:cs typeface="Times New Roman" panose="02020603050405020304"/>
              </a:rPr>
              <a:t>x</a:t>
            </a:r>
            <a:r>
              <a:rPr sz="3400" dirty="0">
                <a:latin typeface="Times New Roman" panose="02020603050405020304"/>
                <a:cs typeface="Times New Roman" panose="02020603050405020304"/>
              </a:rPr>
              <a:t>,</a:t>
            </a:r>
            <a:r>
              <a:rPr sz="3400" spc="-285" dirty="0">
                <a:latin typeface="Times New Roman" panose="02020603050405020304"/>
                <a:cs typeface="Times New Roman" panose="02020603050405020304"/>
              </a:rPr>
              <a:t> </a:t>
            </a:r>
            <a:r>
              <a:rPr sz="3400" i="1" spc="40" dirty="0">
                <a:latin typeface="Times New Roman" panose="02020603050405020304"/>
                <a:cs typeface="Times New Roman" panose="02020603050405020304"/>
              </a:rPr>
              <a:t>y</a:t>
            </a:r>
            <a:r>
              <a:rPr sz="4500" spc="-245" dirty="0">
                <a:latin typeface="Symbol" panose="05050102010706020507"/>
                <a:cs typeface="Symbol" panose="05050102010706020507"/>
              </a:rPr>
              <a:t></a:t>
            </a:r>
            <a:r>
              <a:rPr sz="3400" spc="-35" dirty="0">
                <a:latin typeface="Symbol" panose="05050102010706020507"/>
                <a:cs typeface="Symbol" panose="05050102010706020507"/>
              </a:rPr>
              <a:t></a:t>
            </a:r>
            <a:r>
              <a:rPr sz="3600" i="1" spc="-105" dirty="0">
                <a:latin typeface="Symbol" panose="05050102010706020507"/>
                <a:cs typeface="Symbol" panose="05050102010706020507"/>
              </a:rPr>
              <a:t></a:t>
            </a:r>
            <a:r>
              <a:rPr sz="4500" spc="-415" dirty="0">
                <a:latin typeface="Symbol" panose="05050102010706020507"/>
                <a:cs typeface="Symbol" panose="05050102010706020507"/>
              </a:rPr>
              <a:t></a:t>
            </a:r>
            <a:r>
              <a:rPr sz="3400" i="1" spc="-145" dirty="0">
                <a:latin typeface="Times New Roman" panose="02020603050405020304"/>
                <a:cs typeface="Times New Roman" panose="02020603050405020304"/>
              </a:rPr>
              <a:t>x</a:t>
            </a:r>
            <a:r>
              <a:rPr sz="3400" dirty="0">
                <a:latin typeface="Times New Roman" panose="02020603050405020304"/>
                <a:cs typeface="Times New Roman" panose="02020603050405020304"/>
              </a:rPr>
              <a:t>,</a:t>
            </a:r>
            <a:r>
              <a:rPr sz="3400" spc="-290" dirty="0">
                <a:latin typeface="Times New Roman" panose="02020603050405020304"/>
                <a:cs typeface="Times New Roman" panose="02020603050405020304"/>
              </a:rPr>
              <a:t> </a:t>
            </a:r>
            <a:r>
              <a:rPr sz="3400" i="1" spc="45" dirty="0">
                <a:latin typeface="Times New Roman" panose="02020603050405020304"/>
                <a:cs typeface="Times New Roman" panose="02020603050405020304"/>
              </a:rPr>
              <a:t>y</a:t>
            </a:r>
            <a:r>
              <a:rPr sz="4500" spc="-509" dirty="0">
                <a:latin typeface="Symbol" panose="05050102010706020507"/>
                <a:cs typeface="Symbol" panose="05050102010706020507"/>
              </a:rPr>
              <a:t></a:t>
            </a:r>
            <a:r>
              <a:rPr sz="4500" spc="-385" dirty="0">
                <a:latin typeface="Times New Roman" panose="02020603050405020304"/>
                <a:cs typeface="Times New Roman" panose="02020603050405020304"/>
              </a:rPr>
              <a:t> </a:t>
            </a:r>
            <a:r>
              <a:rPr sz="3400" i="1" spc="-155" dirty="0">
                <a:latin typeface="Times New Roman" panose="02020603050405020304"/>
                <a:cs typeface="Times New Roman" panose="02020603050405020304"/>
              </a:rPr>
              <a:t>G</a:t>
            </a:r>
            <a:r>
              <a:rPr sz="4500" spc="-650" dirty="0">
                <a:latin typeface="Symbol" panose="05050102010706020507"/>
                <a:cs typeface="Symbol" panose="05050102010706020507"/>
              </a:rPr>
              <a:t></a:t>
            </a:r>
            <a:r>
              <a:rPr sz="3400" i="1" spc="-100" dirty="0">
                <a:latin typeface="Times New Roman" panose="02020603050405020304"/>
                <a:cs typeface="Times New Roman" panose="02020603050405020304"/>
              </a:rPr>
              <a:t>u</a:t>
            </a:r>
            <a:r>
              <a:rPr sz="3400" spc="235" dirty="0">
                <a:latin typeface="Times New Roman" panose="02020603050405020304"/>
                <a:cs typeface="Times New Roman" panose="02020603050405020304"/>
              </a:rPr>
              <a:t>,</a:t>
            </a:r>
            <a:r>
              <a:rPr sz="3400" i="1" spc="-5" dirty="0">
                <a:latin typeface="Times New Roman" panose="02020603050405020304"/>
                <a:cs typeface="Times New Roman" panose="02020603050405020304"/>
              </a:rPr>
              <a:t>v</a:t>
            </a:r>
            <a:r>
              <a:rPr sz="4500" spc="-509" dirty="0">
                <a:latin typeface="Symbol" panose="05050102010706020507"/>
                <a:cs typeface="Symbol" panose="05050102010706020507"/>
              </a:rPr>
              <a:t></a:t>
            </a:r>
            <a:r>
              <a:rPr sz="4500" spc="-670" dirty="0">
                <a:latin typeface="Times New Roman" panose="02020603050405020304"/>
                <a:cs typeface="Times New Roman" panose="02020603050405020304"/>
              </a:rPr>
              <a:t> </a:t>
            </a:r>
            <a:r>
              <a:rPr sz="3400" dirty="0">
                <a:latin typeface="Symbol" panose="05050102010706020507"/>
                <a:cs typeface="Symbol" panose="05050102010706020507"/>
              </a:rPr>
              <a:t></a:t>
            </a:r>
            <a:r>
              <a:rPr sz="3400" spc="-265" dirty="0">
                <a:latin typeface="Times New Roman" panose="02020603050405020304"/>
                <a:cs typeface="Times New Roman" panose="02020603050405020304"/>
              </a:rPr>
              <a:t> </a:t>
            </a:r>
            <a:r>
              <a:rPr sz="3400" i="1" spc="80" dirty="0">
                <a:latin typeface="Times New Roman" panose="02020603050405020304"/>
                <a:cs typeface="Times New Roman" panose="02020603050405020304"/>
              </a:rPr>
              <a:t>F</a:t>
            </a:r>
            <a:r>
              <a:rPr sz="4500" spc="-650" dirty="0">
                <a:latin typeface="Symbol" panose="05050102010706020507"/>
                <a:cs typeface="Symbol" panose="05050102010706020507"/>
              </a:rPr>
              <a:t></a:t>
            </a:r>
            <a:r>
              <a:rPr sz="3400" i="1" spc="-100" dirty="0">
                <a:latin typeface="Times New Roman" panose="02020603050405020304"/>
                <a:cs typeface="Times New Roman" panose="02020603050405020304"/>
              </a:rPr>
              <a:t>u</a:t>
            </a:r>
            <a:r>
              <a:rPr sz="3400" spc="235" dirty="0">
                <a:latin typeface="Times New Roman" panose="02020603050405020304"/>
                <a:cs typeface="Times New Roman" panose="02020603050405020304"/>
              </a:rPr>
              <a:t>,</a:t>
            </a:r>
            <a:r>
              <a:rPr sz="3400" i="1" spc="-5" dirty="0">
                <a:latin typeface="Times New Roman" panose="02020603050405020304"/>
                <a:cs typeface="Times New Roman" panose="02020603050405020304"/>
              </a:rPr>
              <a:t>v</a:t>
            </a:r>
            <a:r>
              <a:rPr sz="4500" spc="-245" dirty="0">
                <a:latin typeface="Symbol" panose="05050102010706020507"/>
                <a:cs typeface="Symbol" panose="05050102010706020507"/>
              </a:rPr>
              <a:t></a:t>
            </a:r>
            <a:r>
              <a:rPr sz="3400" dirty="0">
                <a:latin typeface="Symbol" panose="05050102010706020507"/>
                <a:cs typeface="Symbol" panose="05050102010706020507"/>
              </a:rPr>
              <a:t></a:t>
            </a:r>
            <a:r>
              <a:rPr sz="3400" spc="-360" dirty="0">
                <a:latin typeface="Times New Roman" panose="02020603050405020304"/>
                <a:cs typeface="Times New Roman" panose="02020603050405020304"/>
              </a:rPr>
              <a:t> </a:t>
            </a:r>
            <a:r>
              <a:rPr sz="3400" i="1" spc="75" dirty="0">
                <a:latin typeface="Times New Roman" panose="02020603050405020304"/>
                <a:cs typeface="Times New Roman" panose="02020603050405020304"/>
              </a:rPr>
              <a:t>N</a:t>
            </a:r>
            <a:r>
              <a:rPr sz="4500" spc="-650" dirty="0">
                <a:latin typeface="Symbol" panose="05050102010706020507"/>
                <a:cs typeface="Symbol" panose="05050102010706020507"/>
              </a:rPr>
              <a:t></a:t>
            </a:r>
            <a:r>
              <a:rPr sz="3400" i="1" spc="-100" dirty="0">
                <a:latin typeface="Times New Roman" panose="02020603050405020304"/>
                <a:cs typeface="Times New Roman" panose="02020603050405020304"/>
              </a:rPr>
              <a:t>u</a:t>
            </a:r>
            <a:r>
              <a:rPr sz="3400" spc="235" dirty="0">
                <a:latin typeface="Times New Roman" panose="02020603050405020304"/>
                <a:cs typeface="Times New Roman" panose="02020603050405020304"/>
              </a:rPr>
              <a:t>,</a:t>
            </a:r>
            <a:r>
              <a:rPr sz="3400" i="1" spc="-5" dirty="0">
                <a:latin typeface="Times New Roman" panose="02020603050405020304"/>
                <a:cs typeface="Times New Roman" panose="02020603050405020304"/>
              </a:rPr>
              <a:t>v</a:t>
            </a:r>
            <a:r>
              <a:rPr sz="4500" spc="-509" dirty="0">
                <a:latin typeface="Symbol" panose="05050102010706020507"/>
                <a:cs typeface="Symbol" panose="05050102010706020507"/>
              </a:rPr>
              <a:t></a:t>
            </a:r>
            <a:endParaRPr sz="4500">
              <a:latin typeface="Symbol" panose="05050102010706020507"/>
              <a:cs typeface="Symbol" panose="05050102010706020507"/>
            </a:endParaRPr>
          </a:p>
          <a:p>
            <a:pPr marL="469900" marR="5080">
              <a:lnSpc>
                <a:spcPct val="100000"/>
              </a:lnSpc>
              <a:spcBef>
                <a:spcPts val="116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噪声项未知，不能从g(x,y)或G(u,v)减去噪 </a:t>
            </a:r>
            <a:r>
              <a:rPr sz="2800" dirty="0">
                <a:latin typeface="新宋体" panose="02010609030101010101" charset="-122"/>
                <a:cs typeface="新宋体" panose="02010609030101010101" charset="-122"/>
              </a:rPr>
              <a:t>声</a:t>
            </a:r>
            <a:endParaRPr sz="2800">
              <a:latin typeface="新宋体" panose="02010609030101010101" charset="-122"/>
              <a:cs typeface="新宋体" panose="02010609030101010101" charset="-122"/>
            </a:endParaRPr>
          </a:p>
          <a:p>
            <a:pPr marL="469900">
              <a:lnSpc>
                <a:spcPts val="3295"/>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可以选择空间滤波方法进行图像复原</a:t>
            </a:r>
            <a:endParaRPr sz="2800">
              <a:latin typeface="新宋体" panose="02010609030101010101" charset="-122"/>
              <a:cs typeface="新宋体" panose="02010609030101010101" charset="-122"/>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图像复原</a:t>
            </a:r>
          </a:p>
        </p:txBody>
      </p:sp>
      <p:sp>
        <p:nvSpPr>
          <p:cNvPr id="6" name="object 6"/>
          <p:cNvSpPr txBox="1">
            <a:spLocks noGrp="1"/>
          </p:cNvSpPr>
          <p:nvPr>
            <p:ph type="body" idx="1"/>
          </p:nvPr>
        </p:nvSpPr>
        <p:spPr>
          <a:prstGeom prst="rect">
            <a:avLst/>
          </a:prstGeom>
        </p:spPr>
        <p:txBody>
          <a:bodyPr vert="horz" wrap="square" lIns="0" tIns="0" rIns="0" bIns="0" rtlCol="0">
            <a:spAutoFit/>
          </a:bodyPr>
          <a:lstStyle/>
          <a:p>
            <a:pPr marL="786130">
              <a:lnSpc>
                <a:spcPct val="100000"/>
              </a:lnSpc>
              <a:tabLst>
                <a:tab pos="11976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图像复原的空间滤波器</a:t>
            </a:r>
            <a:endParaRPr sz="3200">
              <a:latin typeface="新宋体" panose="02010609030101010101" charset="-122"/>
              <a:cs typeface="新宋体" panose="02010609030101010101" charset="-122"/>
            </a:endParaRPr>
          </a:p>
          <a:p>
            <a:pPr marL="1243330">
              <a:lnSpc>
                <a:spcPct val="100000"/>
              </a:lnSpc>
              <a:spcBef>
                <a:spcPts val="1675"/>
              </a:spcBef>
              <a:tabLst>
                <a:tab pos="16217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均值滤波器</a:t>
            </a:r>
            <a:endParaRPr sz="2800">
              <a:latin typeface="新宋体" panose="02010609030101010101" charset="-122"/>
              <a:cs typeface="新宋体" panose="02010609030101010101" charset="-122"/>
            </a:endParaRPr>
          </a:p>
          <a:p>
            <a:pPr marL="1243330" marR="5080" indent="356235">
              <a:lnSpc>
                <a:spcPct val="102000"/>
              </a:lnSpc>
              <a:spcBef>
                <a:spcPts val="2025"/>
              </a:spcBef>
            </a:pPr>
            <a:r>
              <a:rPr sz="2400" spc="-5" dirty="0">
                <a:latin typeface="新宋体" panose="02010609030101010101" charset="-122"/>
                <a:cs typeface="新宋体" panose="02010609030101010101" charset="-122"/>
              </a:rPr>
              <a:t>算术均值滤波器、几何均值滤波器、谐波均值滤波 </a:t>
            </a:r>
            <a:r>
              <a:rPr sz="2400" dirty="0">
                <a:latin typeface="新宋体" panose="02010609030101010101" charset="-122"/>
                <a:cs typeface="新宋体" panose="02010609030101010101" charset="-122"/>
              </a:rPr>
              <a:t>器、逆谐波均值滤波器</a:t>
            </a:r>
            <a:endParaRPr sz="2400">
              <a:latin typeface="新宋体" panose="02010609030101010101" charset="-122"/>
              <a:cs typeface="新宋体" panose="02010609030101010101" charset="-122"/>
            </a:endParaRPr>
          </a:p>
          <a:p>
            <a:pPr marL="1243330">
              <a:lnSpc>
                <a:spcPct val="100000"/>
              </a:lnSpc>
              <a:spcBef>
                <a:spcPts val="1700"/>
              </a:spcBef>
              <a:tabLst>
                <a:tab pos="16217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顺序统计滤波器</a:t>
            </a:r>
            <a:endParaRPr sz="2800">
              <a:latin typeface="新宋体" panose="02010609030101010101" charset="-122"/>
              <a:cs typeface="新宋体" panose="02010609030101010101" charset="-122"/>
            </a:endParaRPr>
          </a:p>
          <a:p>
            <a:pPr marL="1243330" marR="5080" indent="356235">
              <a:lnSpc>
                <a:spcPct val="102000"/>
              </a:lnSpc>
              <a:spcBef>
                <a:spcPts val="2020"/>
              </a:spcBef>
            </a:pPr>
            <a:r>
              <a:rPr sz="2400" spc="-5" dirty="0">
                <a:latin typeface="新宋体" panose="02010609030101010101" charset="-122"/>
                <a:cs typeface="新宋体" panose="02010609030101010101" charset="-122"/>
              </a:rPr>
              <a:t>中值滤波器、最大值滤波器、最小值滤波器、中点 </a:t>
            </a:r>
            <a:r>
              <a:rPr sz="2400" dirty="0">
                <a:latin typeface="新宋体" panose="02010609030101010101" charset="-122"/>
                <a:cs typeface="新宋体" panose="02010609030101010101" charset="-122"/>
              </a:rPr>
              <a:t>滤波器、修正后的阿尔法均值滤波器</a:t>
            </a:r>
            <a:endParaRPr sz="2400">
              <a:latin typeface="新宋体" panose="02010609030101010101" charset="-122"/>
              <a:cs typeface="新宋体" panose="02010609030101010101" charset="-122"/>
            </a:endParaRPr>
          </a:p>
          <a:p>
            <a:pPr marL="1243330">
              <a:lnSpc>
                <a:spcPct val="100000"/>
              </a:lnSpc>
              <a:spcBef>
                <a:spcPts val="1700"/>
              </a:spcBef>
              <a:tabLst>
                <a:tab pos="16217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自适应滤波器</a:t>
            </a:r>
            <a:endParaRPr sz="2800">
              <a:latin typeface="新宋体" panose="02010609030101010101" charset="-122"/>
              <a:cs typeface="新宋体" panose="02010609030101010101" charset="-122"/>
            </a:endParaRPr>
          </a:p>
          <a:p>
            <a:pPr marL="1599565">
              <a:lnSpc>
                <a:spcPts val="2840"/>
              </a:lnSpc>
              <a:spcBef>
                <a:spcPts val="2090"/>
              </a:spcBef>
            </a:pPr>
            <a:r>
              <a:rPr sz="2400" spc="-5" dirty="0">
                <a:latin typeface="新宋体" panose="02010609030101010101" charset="-122"/>
                <a:cs typeface="新宋体" panose="02010609030101010101" charset="-122"/>
              </a:rPr>
              <a:t>自适应局部噪声消除滤波器、自适应中值滤波器</a:t>
            </a:r>
            <a:endParaRPr sz="2400">
              <a:latin typeface="新宋体" panose="02010609030101010101" charset="-122"/>
              <a:cs typeface="新宋体" panose="02010609030101010101" charset="-122"/>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均值滤波器</a:t>
            </a:r>
          </a:p>
        </p:txBody>
      </p:sp>
      <p:sp>
        <p:nvSpPr>
          <p:cNvPr id="6" name="object 6"/>
          <p:cNvSpPr txBox="1"/>
          <p:nvPr/>
        </p:nvSpPr>
        <p:spPr>
          <a:xfrm>
            <a:off x="1825879" y="1748535"/>
            <a:ext cx="32804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算术均值滤波器</a:t>
            </a:r>
            <a:endParaRPr sz="3200">
              <a:latin typeface="新宋体" panose="02010609030101010101" charset="-122"/>
              <a:cs typeface="新宋体" panose="02010609030101010101" charset="-122"/>
            </a:endParaRPr>
          </a:p>
        </p:txBody>
      </p:sp>
      <p:sp>
        <p:nvSpPr>
          <p:cNvPr id="7" name="object 7"/>
          <p:cNvSpPr txBox="1"/>
          <p:nvPr/>
        </p:nvSpPr>
        <p:spPr>
          <a:xfrm>
            <a:off x="2283079" y="4464050"/>
            <a:ext cx="7044055" cy="2128520"/>
          </a:xfrm>
          <a:prstGeom prst="rect">
            <a:avLst/>
          </a:prstGeom>
        </p:spPr>
        <p:txBody>
          <a:bodyPr vert="horz" wrap="square" lIns="0" tIns="0" rIns="0" bIns="0" rtlCol="0">
            <a:spAutoFit/>
          </a:bodyPr>
          <a:lstStyle/>
          <a:p>
            <a:pPr marL="12700" marR="5080">
              <a:lnSpc>
                <a:spcPct val="100000"/>
              </a:lnSpc>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S</a:t>
            </a:r>
            <a:r>
              <a:rPr sz="2850" spc="-7" baseline="-20000" dirty="0">
                <a:latin typeface="新宋体" panose="02010609030101010101" charset="-122"/>
                <a:cs typeface="新宋体" panose="02010609030101010101" charset="-122"/>
              </a:rPr>
              <a:t>xy</a:t>
            </a:r>
            <a:r>
              <a:rPr sz="2800" spc="-5" dirty="0">
                <a:latin typeface="新宋体" panose="02010609030101010101" charset="-122"/>
                <a:cs typeface="新宋体" panose="02010609030101010101" charset="-122"/>
              </a:rPr>
              <a:t>表示中心在(x,y)，尺寸为m×n的矩形窗 </a:t>
            </a:r>
            <a:r>
              <a:rPr sz="2800" dirty="0">
                <a:latin typeface="新宋体" panose="02010609030101010101" charset="-122"/>
                <a:cs typeface="新宋体" panose="02010609030101010101" charset="-122"/>
              </a:rPr>
              <a:t>口</a:t>
            </a:r>
            <a:endParaRPr sz="2800">
              <a:latin typeface="新宋体" panose="02010609030101010101" charset="-122"/>
              <a:cs typeface="新宋体" panose="02010609030101010101" charset="-122"/>
            </a:endParaRPr>
          </a:p>
          <a:p>
            <a:pPr marL="1270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平滑了一幅图像的局部变化</a:t>
            </a:r>
            <a:endParaRPr sz="2800">
              <a:latin typeface="新宋体" panose="02010609030101010101" charset="-122"/>
              <a:cs typeface="新宋体" panose="02010609030101010101" charset="-122"/>
            </a:endParaRPr>
          </a:p>
          <a:p>
            <a:pPr marL="12700">
              <a:lnSpc>
                <a:spcPts val="3295"/>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在模糊了结果的同时减少了噪声</a:t>
            </a:r>
            <a:endParaRPr sz="2800">
              <a:latin typeface="新宋体" panose="02010609030101010101" charset="-122"/>
              <a:cs typeface="新宋体" panose="02010609030101010101" charset="-122"/>
            </a:endParaRPr>
          </a:p>
        </p:txBody>
      </p:sp>
      <p:sp>
        <p:nvSpPr>
          <p:cNvPr id="8" name="object 8"/>
          <p:cNvSpPr txBox="1"/>
          <p:nvPr/>
        </p:nvSpPr>
        <p:spPr>
          <a:xfrm>
            <a:off x="4870830" y="3243326"/>
            <a:ext cx="1052195" cy="401955"/>
          </a:xfrm>
          <a:prstGeom prst="rect">
            <a:avLst/>
          </a:prstGeom>
        </p:spPr>
        <p:txBody>
          <a:bodyPr vert="horz" wrap="square" lIns="0" tIns="0" rIns="0" bIns="0" rtlCol="0">
            <a:spAutoFit/>
          </a:bodyPr>
          <a:lstStyle/>
          <a:p>
            <a:pPr marL="12700">
              <a:lnSpc>
                <a:spcPts val="2430"/>
              </a:lnSpc>
            </a:pPr>
            <a:r>
              <a:rPr sz="3750" i="1" spc="-15" baseline="10000" dirty="0">
                <a:latin typeface="Times New Roman" panose="02020603050405020304"/>
                <a:cs typeface="Times New Roman" panose="02020603050405020304"/>
              </a:rPr>
              <a:t>m</a:t>
            </a:r>
            <a:r>
              <a:rPr sz="3750" i="1" spc="254" baseline="10000" dirty="0">
                <a:latin typeface="Times New Roman" panose="02020603050405020304"/>
                <a:cs typeface="Times New Roman" panose="02020603050405020304"/>
              </a:rPr>
              <a:t>n</a:t>
            </a:r>
            <a:r>
              <a:rPr sz="1900" spc="-130" dirty="0">
                <a:latin typeface="Symbol" panose="05050102010706020507"/>
                <a:cs typeface="Symbol" panose="05050102010706020507"/>
              </a:rPr>
              <a:t></a:t>
            </a:r>
            <a:r>
              <a:rPr sz="1450" i="1" spc="40" dirty="0">
                <a:latin typeface="Times New Roman" panose="02020603050405020304"/>
                <a:cs typeface="Times New Roman" panose="02020603050405020304"/>
              </a:rPr>
              <a:t>s</a:t>
            </a:r>
            <a:r>
              <a:rPr sz="1450" spc="-25" dirty="0">
                <a:latin typeface="Times New Roman" panose="02020603050405020304"/>
                <a:cs typeface="Times New Roman" panose="02020603050405020304"/>
              </a:rPr>
              <a:t>,</a:t>
            </a:r>
            <a:r>
              <a:rPr sz="1450" i="1" dirty="0">
                <a:latin typeface="Times New Roman" panose="02020603050405020304"/>
                <a:cs typeface="Times New Roman" panose="02020603050405020304"/>
              </a:rPr>
              <a:t>t</a:t>
            </a:r>
            <a:r>
              <a:rPr sz="1450" i="1" spc="-204" dirty="0">
                <a:latin typeface="Times New Roman" panose="02020603050405020304"/>
                <a:cs typeface="Times New Roman" panose="02020603050405020304"/>
              </a:rPr>
              <a:t> </a:t>
            </a:r>
            <a:r>
              <a:rPr sz="1900" spc="-385" dirty="0">
                <a:latin typeface="Symbol" panose="05050102010706020507"/>
                <a:cs typeface="Symbol" panose="05050102010706020507"/>
              </a:rPr>
              <a:t></a:t>
            </a:r>
            <a:r>
              <a:rPr sz="1450" spc="-145" dirty="0">
                <a:latin typeface="Symbol" panose="05050102010706020507"/>
                <a:cs typeface="Symbol" panose="05050102010706020507"/>
              </a:rPr>
              <a:t></a:t>
            </a:r>
            <a:r>
              <a:rPr sz="1450" i="1" dirty="0">
                <a:latin typeface="Times New Roman" panose="02020603050405020304"/>
                <a:cs typeface="Times New Roman" panose="02020603050405020304"/>
              </a:rPr>
              <a:t>S</a:t>
            </a:r>
            <a:endParaRPr sz="1450">
              <a:latin typeface="Times New Roman" panose="02020603050405020304"/>
              <a:cs typeface="Times New Roman" panose="02020603050405020304"/>
            </a:endParaRPr>
          </a:p>
          <a:p>
            <a:pPr marR="5080" algn="r">
              <a:lnSpc>
                <a:spcPts val="630"/>
              </a:lnSpc>
            </a:pPr>
            <a:r>
              <a:rPr sz="1000" i="1" spc="15" dirty="0">
                <a:latin typeface="Times New Roman" panose="02020603050405020304"/>
                <a:cs typeface="Times New Roman" panose="02020603050405020304"/>
              </a:rPr>
              <a:t>xy</a:t>
            </a:r>
            <a:endParaRPr sz="1000">
              <a:latin typeface="Times New Roman" panose="02020603050405020304"/>
              <a:cs typeface="Times New Roman" panose="02020603050405020304"/>
            </a:endParaRPr>
          </a:p>
        </p:txBody>
      </p:sp>
      <p:sp>
        <p:nvSpPr>
          <p:cNvPr id="9" name="object 9"/>
          <p:cNvSpPr txBox="1"/>
          <p:nvPr/>
        </p:nvSpPr>
        <p:spPr>
          <a:xfrm>
            <a:off x="3833761" y="2785376"/>
            <a:ext cx="112395" cy="233045"/>
          </a:xfrm>
          <a:prstGeom prst="rect">
            <a:avLst/>
          </a:prstGeom>
        </p:spPr>
        <p:txBody>
          <a:bodyPr vert="horz" wrap="square" lIns="0" tIns="0" rIns="0" bIns="0" rtlCol="0">
            <a:spAutoFit/>
          </a:bodyPr>
          <a:lstStyle/>
          <a:p>
            <a:pPr marL="12700">
              <a:lnSpc>
                <a:spcPct val="100000"/>
              </a:lnSpc>
            </a:pPr>
            <a:r>
              <a:rPr sz="1450"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p:txBody>
      </p:sp>
      <p:sp>
        <p:nvSpPr>
          <p:cNvPr id="10" name="object 10"/>
          <p:cNvSpPr txBox="1"/>
          <p:nvPr/>
        </p:nvSpPr>
        <p:spPr>
          <a:xfrm>
            <a:off x="3830675" y="2788411"/>
            <a:ext cx="2665730" cy="641350"/>
          </a:xfrm>
          <a:prstGeom prst="rect">
            <a:avLst/>
          </a:prstGeom>
        </p:spPr>
        <p:txBody>
          <a:bodyPr vert="horz" wrap="square" lIns="0" tIns="0" rIns="0" bIns="0" rtlCol="0">
            <a:spAutoFit/>
          </a:bodyPr>
          <a:lstStyle/>
          <a:p>
            <a:pPr marL="12700">
              <a:lnSpc>
                <a:spcPct val="100000"/>
              </a:lnSpc>
              <a:tabLst>
                <a:tab pos="1625600" algn="l"/>
              </a:tabLst>
            </a:pPr>
            <a:r>
              <a:rPr sz="2500" i="1" spc="-5" dirty="0">
                <a:latin typeface="Times New Roman" panose="02020603050405020304"/>
                <a:cs typeface="Times New Roman" panose="02020603050405020304"/>
              </a:rPr>
              <a:t>f</a:t>
            </a:r>
            <a:r>
              <a:rPr sz="2500" i="1" spc="-175" dirty="0">
                <a:latin typeface="Times New Roman" panose="02020603050405020304"/>
                <a:cs typeface="Times New Roman" panose="02020603050405020304"/>
              </a:rPr>
              <a:t> </a:t>
            </a:r>
            <a:r>
              <a:rPr sz="3300" spc="-295" dirty="0">
                <a:latin typeface="Symbol" panose="05050102010706020507"/>
                <a:cs typeface="Symbol" panose="05050102010706020507"/>
              </a:rPr>
              <a:t></a:t>
            </a:r>
            <a:r>
              <a:rPr sz="2500" i="1" spc="-100" dirty="0">
                <a:latin typeface="Times New Roman" panose="02020603050405020304"/>
                <a:cs typeface="Times New Roman" panose="02020603050405020304"/>
              </a:rPr>
              <a:t>x</a:t>
            </a:r>
            <a:r>
              <a:rPr sz="2500" spc="-5" dirty="0">
                <a:latin typeface="Times New Roman" panose="02020603050405020304"/>
                <a:cs typeface="Times New Roman" panose="02020603050405020304"/>
              </a:rPr>
              <a:t>,</a:t>
            </a:r>
            <a:r>
              <a:rPr sz="2500" spc="-200" dirty="0">
                <a:latin typeface="Times New Roman" panose="02020603050405020304"/>
                <a:cs typeface="Times New Roman" panose="02020603050405020304"/>
              </a:rPr>
              <a:t> </a:t>
            </a:r>
            <a:r>
              <a:rPr sz="2500" i="1" spc="45" dirty="0">
                <a:latin typeface="Times New Roman" panose="02020603050405020304"/>
                <a:cs typeface="Times New Roman" panose="02020603050405020304"/>
              </a:rPr>
              <a:t>y</a:t>
            </a:r>
            <a:r>
              <a:rPr sz="3300" spc="-365" dirty="0">
                <a:latin typeface="Symbol" panose="05050102010706020507"/>
                <a:cs typeface="Symbol" panose="05050102010706020507"/>
              </a:rPr>
              <a:t></a:t>
            </a:r>
            <a:r>
              <a:rPr sz="3300" spc="-490" dirty="0">
                <a:latin typeface="Times New Roman" panose="02020603050405020304"/>
                <a:cs typeface="Times New Roman" panose="02020603050405020304"/>
              </a:rPr>
              <a:t> </a:t>
            </a:r>
            <a:r>
              <a:rPr sz="2500" spc="-5" dirty="0">
                <a:latin typeface="Symbol" panose="05050102010706020507"/>
                <a:cs typeface="Symbol" panose="05050102010706020507"/>
              </a:rPr>
              <a:t></a:t>
            </a:r>
            <a:r>
              <a:rPr sz="2500" spc="-215" dirty="0">
                <a:latin typeface="Times New Roman" panose="02020603050405020304"/>
                <a:cs typeface="Times New Roman" panose="02020603050405020304"/>
              </a:rPr>
              <a:t> </a:t>
            </a:r>
            <a:r>
              <a:rPr sz="3750" u="heavy" spc="-7" baseline="34000" dirty="0">
                <a:latin typeface="Times New Roman" panose="02020603050405020304"/>
                <a:cs typeface="Times New Roman" panose="02020603050405020304"/>
              </a:rPr>
              <a:t> </a:t>
            </a:r>
            <a:r>
              <a:rPr sz="3750" u="heavy" spc="-465" baseline="34000" dirty="0">
                <a:latin typeface="Times New Roman" panose="02020603050405020304"/>
                <a:cs typeface="Times New Roman" panose="02020603050405020304"/>
              </a:rPr>
              <a:t> </a:t>
            </a:r>
            <a:r>
              <a:rPr sz="3750" u="heavy" spc="-7" baseline="34000" dirty="0">
                <a:latin typeface="Times New Roman" panose="02020603050405020304"/>
                <a:cs typeface="Times New Roman" panose="02020603050405020304"/>
              </a:rPr>
              <a:t>1</a:t>
            </a:r>
            <a:r>
              <a:rPr sz="3750" u="heavy" spc="284" baseline="34000" dirty="0">
                <a:latin typeface="Times New Roman" panose="02020603050405020304"/>
                <a:cs typeface="Times New Roman" panose="02020603050405020304"/>
              </a:rPr>
              <a:t> </a:t>
            </a:r>
            <a:r>
              <a:rPr sz="3750" baseline="34000" dirty="0">
                <a:latin typeface="Times New Roman" panose="02020603050405020304"/>
                <a:cs typeface="Times New Roman" panose="02020603050405020304"/>
              </a:rPr>
              <a:t>	</a:t>
            </a:r>
            <a:r>
              <a:rPr sz="5550" spc="240" baseline="-9000" dirty="0">
                <a:latin typeface="Symbol" panose="05050102010706020507"/>
                <a:cs typeface="Symbol" panose="05050102010706020507"/>
              </a:rPr>
              <a:t></a:t>
            </a:r>
            <a:r>
              <a:rPr sz="2500" i="1" spc="30" dirty="0">
                <a:latin typeface="Times New Roman" panose="02020603050405020304"/>
                <a:cs typeface="Times New Roman" panose="02020603050405020304"/>
              </a:rPr>
              <a:t>g</a:t>
            </a:r>
            <a:r>
              <a:rPr sz="3300" spc="-365" dirty="0">
                <a:latin typeface="Symbol" panose="05050102010706020507"/>
                <a:cs typeface="Symbol" panose="05050102010706020507"/>
              </a:rPr>
              <a:t></a:t>
            </a:r>
            <a:r>
              <a:rPr sz="2500" i="1" spc="-70" dirty="0">
                <a:latin typeface="Times New Roman" panose="02020603050405020304"/>
                <a:cs typeface="Times New Roman" panose="02020603050405020304"/>
              </a:rPr>
              <a:t>s</a:t>
            </a:r>
            <a:r>
              <a:rPr sz="2500" spc="145" dirty="0">
                <a:latin typeface="Times New Roman" panose="02020603050405020304"/>
                <a:cs typeface="Times New Roman" panose="02020603050405020304"/>
              </a:rPr>
              <a:t>,</a:t>
            </a:r>
            <a:r>
              <a:rPr sz="2500" i="1" spc="135" dirty="0">
                <a:latin typeface="Times New Roman" panose="02020603050405020304"/>
                <a:cs typeface="Times New Roman" panose="02020603050405020304"/>
              </a:rPr>
              <a:t>t</a:t>
            </a:r>
            <a:r>
              <a:rPr sz="3300" spc="-365" dirty="0">
                <a:latin typeface="Symbol" panose="05050102010706020507"/>
                <a:cs typeface="Symbol" panose="05050102010706020507"/>
              </a:rPr>
              <a:t></a:t>
            </a:r>
            <a:endParaRPr sz="3300">
              <a:latin typeface="Symbol" panose="05050102010706020507"/>
              <a:cs typeface="Symbol" panose="05050102010706020507"/>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8535"/>
            <a:ext cx="32804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几何均值滤波器</a:t>
            </a:r>
            <a:endParaRPr sz="3200">
              <a:latin typeface="新宋体" panose="02010609030101010101" charset="-122"/>
              <a:cs typeface="新宋体" panose="02010609030101010101" charset="-122"/>
            </a:endParaRPr>
          </a:p>
        </p:txBody>
      </p:sp>
      <p:sp>
        <p:nvSpPr>
          <p:cNvPr id="6" name="object 6"/>
          <p:cNvSpPr txBox="1"/>
          <p:nvPr/>
        </p:nvSpPr>
        <p:spPr>
          <a:xfrm>
            <a:off x="2283079" y="4464050"/>
            <a:ext cx="7158990" cy="2341245"/>
          </a:xfrm>
          <a:prstGeom prst="rect">
            <a:avLst/>
          </a:prstGeom>
        </p:spPr>
        <p:txBody>
          <a:bodyPr vert="horz" wrap="square" lIns="0" tIns="0" rIns="0" bIns="0" rtlCol="0">
            <a:spAutoFit/>
          </a:bodyPr>
          <a:lstStyle/>
          <a:p>
            <a:pPr marL="12700" marR="5080" algn="just">
              <a:lnSpc>
                <a:spcPct val="100000"/>
              </a:lnSpc>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几何均值滤波器所达到的平滑度可以与算术 均值滤波器相比</a:t>
            </a:r>
            <a:endParaRPr sz="2800">
              <a:latin typeface="新宋体" panose="02010609030101010101" charset="-122"/>
              <a:cs typeface="新宋体" panose="02010609030101010101" charset="-122"/>
            </a:endParaRPr>
          </a:p>
          <a:p>
            <a:pPr marL="12700" marR="508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但几何均值滤波器在滤波过程中，与算术均 值滤波器相比，会丢失更少的图像细</a:t>
            </a:r>
            <a:r>
              <a:rPr sz="2800" dirty="0">
                <a:latin typeface="新宋体" panose="02010609030101010101" charset="-122"/>
                <a:cs typeface="新宋体" panose="02010609030101010101" charset="-122"/>
              </a:rPr>
              <a:t>节</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相 </a:t>
            </a:r>
            <a:r>
              <a:rPr sz="2800" spc="-5" dirty="0">
                <a:latin typeface="新宋体" panose="02010609030101010101" charset="-122"/>
                <a:cs typeface="新宋体" panose="02010609030101010101" charset="-122"/>
              </a:rPr>
              <a:t>对锐化</a:t>
            </a:r>
            <a:endParaRPr sz="2800">
              <a:latin typeface="新宋体" panose="02010609030101010101" charset="-122"/>
              <a:cs typeface="新宋体" panose="02010609030101010101" charset="-122"/>
            </a:endParaRPr>
          </a:p>
        </p:txBody>
      </p:sp>
      <p:sp>
        <p:nvSpPr>
          <p:cNvPr id="7" name="object 7"/>
          <p:cNvSpPr/>
          <p:nvPr/>
        </p:nvSpPr>
        <p:spPr>
          <a:xfrm>
            <a:off x="6333613" y="2865194"/>
            <a:ext cx="222250" cy="0"/>
          </a:xfrm>
          <a:custGeom>
            <a:avLst/>
            <a:gdLst/>
            <a:ahLst/>
            <a:cxnLst/>
            <a:rect l="l" t="t" r="r" b="b"/>
            <a:pathLst>
              <a:path w="222250">
                <a:moveTo>
                  <a:pt x="0" y="0"/>
                </a:moveTo>
                <a:lnTo>
                  <a:pt x="221742" y="0"/>
                </a:lnTo>
              </a:path>
            </a:pathLst>
          </a:custGeom>
          <a:ln w="6577">
            <a:solidFill>
              <a:srgbClr val="000000"/>
            </a:solidFill>
          </a:ln>
        </p:spPr>
        <p:txBody>
          <a:bodyPr wrap="square" lIns="0" tIns="0" rIns="0" bIns="0" rtlCol="0"/>
          <a:lstStyle/>
          <a:p>
            <a:endParaRPr/>
          </a:p>
        </p:txBody>
      </p:sp>
      <p:sp>
        <p:nvSpPr>
          <p:cNvPr id="8" name="object 8"/>
          <p:cNvSpPr txBox="1"/>
          <p:nvPr/>
        </p:nvSpPr>
        <p:spPr>
          <a:xfrm>
            <a:off x="3714877" y="2930156"/>
            <a:ext cx="112395" cy="233045"/>
          </a:xfrm>
          <a:prstGeom prst="rect">
            <a:avLst/>
          </a:prstGeom>
        </p:spPr>
        <p:txBody>
          <a:bodyPr vert="horz" wrap="square" lIns="0" tIns="0" rIns="0" bIns="0" rtlCol="0">
            <a:spAutoFit/>
          </a:bodyPr>
          <a:lstStyle/>
          <a:p>
            <a:pPr marL="12700">
              <a:lnSpc>
                <a:spcPct val="100000"/>
              </a:lnSpc>
            </a:pPr>
            <a:r>
              <a:rPr sz="1450"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p:txBody>
      </p:sp>
      <p:sp>
        <p:nvSpPr>
          <p:cNvPr id="9" name="object 9"/>
          <p:cNvSpPr txBox="1"/>
          <p:nvPr/>
        </p:nvSpPr>
        <p:spPr>
          <a:xfrm>
            <a:off x="6187554" y="3414776"/>
            <a:ext cx="147320" cy="444500"/>
          </a:xfrm>
          <a:prstGeom prst="rect">
            <a:avLst/>
          </a:prstGeom>
        </p:spPr>
        <p:txBody>
          <a:bodyPr vert="horz" wrap="square" lIns="0" tIns="0" rIns="0" bIns="0" rtlCol="0">
            <a:spAutoFit/>
          </a:bodyPr>
          <a:lstStyle/>
          <a:p>
            <a:pPr marL="12700">
              <a:lnSpc>
                <a:spcPct val="100000"/>
              </a:lnSpc>
            </a:pPr>
            <a:r>
              <a:rPr sz="2500" spc="-965" dirty="0">
                <a:latin typeface="Symbol" panose="05050102010706020507"/>
                <a:cs typeface="Symbol" panose="05050102010706020507"/>
              </a:rPr>
              <a:t></a:t>
            </a:r>
            <a:r>
              <a:rPr sz="3750" spc="-7" baseline="-10000" dirty="0">
                <a:latin typeface="Symbol" panose="05050102010706020507"/>
                <a:cs typeface="Symbol" panose="05050102010706020507"/>
              </a:rPr>
              <a:t></a:t>
            </a:r>
            <a:endParaRPr sz="3750" baseline="-10000">
              <a:latin typeface="Symbol" panose="05050102010706020507"/>
              <a:cs typeface="Symbol" panose="05050102010706020507"/>
            </a:endParaRPr>
          </a:p>
        </p:txBody>
      </p:sp>
      <p:sp>
        <p:nvSpPr>
          <p:cNvPr id="10" name="object 10"/>
          <p:cNvSpPr txBox="1"/>
          <p:nvPr/>
        </p:nvSpPr>
        <p:spPr>
          <a:xfrm>
            <a:off x="6187554" y="2611628"/>
            <a:ext cx="396240" cy="583565"/>
          </a:xfrm>
          <a:prstGeom prst="rect">
            <a:avLst/>
          </a:prstGeom>
        </p:spPr>
        <p:txBody>
          <a:bodyPr vert="horz" wrap="square" lIns="0" tIns="0" rIns="0" bIns="0" rtlCol="0">
            <a:spAutoFit/>
          </a:bodyPr>
          <a:lstStyle/>
          <a:p>
            <a:pPr marL="215265">
              <a:lnSpc>
                <a:spcPts val="1360"/>
              </a:lnSpc>
            </a:pPr>
            <a:r>
              <a:rPr sz="1450"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a:p>
            <a:pPr marL="12700">
              <a:lnSpc>
                <a:spcPts val="2620"/>
              </a:lnSpc>
            </a:pPr>
            <a:r>
              <a:rPr sz="3750" spc="262" baseline="-12000" dirty="0">
                <a:latin typeface="Symbol" panose="05050102010706020507"/>
                <a:cs typeface="Symbol" panose="05050102010706020507"/>
              </a:rPr>
              <a:t></a:t>
            </a:r>
            <a:r>
              <a:rPr sz="1450" i="1" dirty="0">
                <a:latin typeface="Times New Roman" panose="02020603050405020304"/>
                <a:cs typeface="Times New Roman" panose="02020603050405020304"/>
              </a:rPr>
              <a:t>mn</a:t>
            </a:r>
            <a:endParaRPr sz="1450">
              <a:latin typeface="Times New Roman" panose="02020603050405020304"/>
              <a:cs typeface="Times New Roman" panose="02020603050405020304"/>
            </a:endParaRPr>
          </a:p>
        </p:txBody>
      </p:sp>
      <p:sp>
        <p:nvSpPr>
          <p:cNvPr id="11" name="object 11"/>
          <p:cNvSpPr txBox="1"/>
          <p:nvPr/>
        </p:nvSpPr>
        <p:spPr>
          <a:xfrm>
            <a:off x="4732896" y="2808223"/>
            <a:ext cx="147320" cy="387350"/>
          </a:xfrm>
          <a:prstGeom prst="rect">
            <a:avLst/>
          </a:prstGeom>
        </p:spPr>
        <p:txBody>
          <a:bodyPr vert="horz" wrap="square" lIns="0" tIns="0" rIns="0" bIns="0" rtlCol="0">
            <a:spAutoFit/>
          </a:bodyPr>
          <a:lstStyle/>
          <a:p>
            <a:pPr marL="12700">
              <a:lnSpc>
                <a:spcPct val="100000"/>
              </a:lnSpc>
            </a:pP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12" name="object 12"/>
          <p:cNvSpPr txBox="1"/>
          <p:nvPr/>
        </p:nvSpPr>
        <p:spPr>
          <a:xfrm>
            <a:off x="3711867" y="2933191"/>
            <a:ext cx="2623185" cy="648970"/>
          </a:xfrm>
          <a:prstGeom prst="rect">
            <a:avLst/>
          </a:prstGeom>
        </p:spPr>
        <p:txBody>
          <a:bodyPr vert="horz" wrap="square" lIns="0" tIns="0" rIns="0" bIns="0" rtlCol="0">
            <a:spAutoFit/>
          </a:bodyPr>
          <a:lstStyle/>
          <a:p>
            <a:pPr marL="12700">
              <a:lnSpc>
                <a:spcPct val="100000"/>
              </a:lnSpc>
              <a:tabLst>
                <a:tab pos="1284605" algn="l"/>
              </a:tabLst>
            </a:pPr>
            <a:r>
              <a:rPr sz="2500" i="1" spc="-5" dirty="0">
                <a:latin typeface="Times New Roman" panose="02020603050405020304"/>
                <a:cs typeface="Times New Roman" panose="02020603050405020304"/>
              </a:rPr>
              <a:t>f</a:t>
            </a:r>
            <a:r>
              <a:rPr sz="2500" i="1" spc="-175" dirty="0">
                <a:latin typeface="Times New Roman" panose="02020603050405020304"/>
                <a:cs typeface="Times New Roman" panose="02020603050405020304"/>
              </a:rPr>
              <a:t> </a:t>
            </a:r>
            <a:r>
              <a:rPr sz="3300" spc="-295" dirty="0">
                <a:latin typeface="Symbol" panose="05050102010706020507"/>
                <a:cs typeface="Symbol" panose="05050102010706020507"/>
              </a:rPr>
              <a:t></a:t>
            </a:r>
            <a:r>
              <a:rPr sz="2500" i="1" spc="-100" dirty="0">
                <a:latin typeface="Times New Roman" panose="02020603050405020304"/>
                <a:cs typeface="Times New Roman" panose="02020603050405020304"/>
              </a:rPr>
              <a:t>x</a:t>
            </a:r>
            <a:r>
              <a:rPr sz="2500" spc="-5" dirty="0">
                <a:latin typeface="Times New Roman" panose="02020603050405020304"/>
                <a:cs typeface="Times New Roman" panose="02020603050405020304"/>
              </a:rPr>
              <a:t>,</a:t>
            </a:r>
            <a:r>
              <a:rPr sz="2500" spc="-200" dirty="0">
                <a:latin typeface="Times New Roman" panose="02020603050405020304"/>
                <a:cs typeface="Times New Roman" panose="02020603050405020304"/>
              </a:rPr>
              <a:t> </a:t>
            </a:r>
            <a:r>
              <a:rPr sz="2500" i="1" spc="45" dirty="0">
                <a:latin typeface="Times New Roman" panose="02020603050405020304"/>
                <a:cs typeface="Times New Roman" panose="02020603050405020304"/>
              </a:rPr>
              <a:t>y</a:t>
            </a:r>
            <a:r>
              <a:rPr sz="3300" spc="-365" dirty="0">
                <a:latin typeface="Symbol" panose="05050102010706020507"/>
                <a:cs typeface="Symbol" panose="05050102010706020507"/>
              </a:rPr>
              <a:t></a:t>
            </a:r>
            <a:r>
              <a:rPr sz="3300" spc="-490" dirty="0">
                <a:latin typeface="Times New Roman" panose="02020603050405020304"/>
                <a:cs typeface="Times New Roman" panose="02020603050405020304"/>
              </a:rPr>
              <a:t> </a:t>
            </a:r>
            <a:r>
              <a:rPr sz="2500" spc="-5" dirty="0">
                <a:latin typeface="Symbol" panose="05050102010706020507"/>
                <a:cs typeface="Symbol" panose="05050102010706020507"/>
              </a:rPr>
              <a:t></a:t>
            </a:r>
            <a:r>
              <a:rPr sz="2500" spc="-210" dirty="0">
                <a:latin typeface="Times New Roman" panose="02020603050405020304"/>
                <a:cs typeface="Times New Roman" panose="02020603050405020304"/>
              </a:rPr>
              <a:t> </a:t>
            </a:r>
            <a:r>
              <a:rPr sz="3750" spc="-7" baseline="-4000" dirty="0">
                <a:latin typeface="Symbol" panose="05050102010706020507"/>
                <a:cs typeface="Symbol" panose="05050102010706020507"/>
              </a:rPr>
              <a:t></a:t>
            </a:r>
            <a:r>
              <a:rPr sz="3750" baseline="-4000" dirty="0">
                <a:latin typeface="Times New Roman" panose="02020603050405020304"/>
                <a:cs typeface="Times New Roman" panose="02020603050405020304"/>
              </a:rPr>
              <a:t>	</a:t>
            </a:r>
            <a:r>
              <a:rPr sz="5550" spc="44" baseline="-10000" dirty="0">
                <a:latin typeface="Symbol" panose="05050102010706020507"/>
                <a:cs typeface="Symbol" panose="05050102010706020507"/>
              </a:rPr>
              <a:t></a:t>
            </a:r>
            <a:r>
              <a:rPr sz="5550" spc="450" baseline="-10000" dirty="0">
                <a:latin typeface="Times New Roman" panose="02020603050405020304"/>
                <a:cs typeface="Times New Roman" panose="02020603050405020304"/>
              </a:rPr>
              <a:t> </a:t>
            </a:r>
            <a:r>
              <a:rPr sz="2500" i="1" spc="45" dirty="0">
                <a:latin typeface="Times New Roman" panose="02020603050405020304"/>
                <a:cs typeface="Times New Roman" panose="02020603050405020304"/>
              </a:rPr>
              <a:t>g</a:t>
            </a:r>
            <a:r>
              <a:rPr sz="3300" spc="-370" dirty="0">
                <a:latin typeface="Symbol" panose="05050102010706020507"/>
                <a:cs typeface="Symbol" panose="05050102010706020507"/>
              </a:rPr>
              <a:t></a:t>
            </a:r>
            <a:r>
              <a:rPr sz="2500" i="1" spc="-65" dirty="0">
                <a:latin typeface="Times New Roman" panose="02020603050405020304"/>
                <a:cs typeface="Times New Roman" panose="02020603050405020304"/>
              </a:rPr>
              <a:t>s</a:t>
            </a:r>
            <a:r>
              <a:rPr sz="2500" spc="145" dirty="0">
                <a:latin typeface="Times New Roman" panose="02020603050405020304"/>
                <a:cs typeface="Times New Roman" panose="02020603050405020304"/>
              </a:rPr>
              <a:t>,</a:t>
            </a:r>
            <a:r>
              <a:rPr sz="2500" i="1" spc="135" dirty="0">
                <a:latin typeface="Times New Roman" panose="02020603050405020304"/>
                <a:cs typeface="Times New Roman" panose="02020603050405020304"/>
              </a:rPr>
              <a:t>t</a:t>
            </a:r>
            <a:r>
              <a:rPr sz="3300" spc="-484" dirty="0">
                <a:latin typeface="Symbol" panose="05050102010706020507"/>
                <a:cs typeface="Symbol" panose="05050102010706020507"/>
              </a:rPr>
              <a:t></a:t>
            </a:r>
            <a:r>
              <a:rPr sz="3750" spc="-7" baseline="-4000" dirty="0">
                <a:latin typeface="Symbol" panose="05050102010706020507"/>
                <a:cs typeface="Symbol" panose="05050102010706020507"/>
              </a:rPr>
              <a:t></a:t>
            </a:r>
            <a:endParaRPr sz="3750" baseline="-4000">
              <a:latin typeface="Symbol" panose="05050102010706020507"/>
              <a:cs typeface="Symbol" panose="05050102010706020507"/>
            </a:endParaRPr>
          </a:p>
        </p:txBody>
      </p:sp>
      <p:sp>
        <p:nvSpPr>
          <p:cNvPr id="13" name="object 13"/>
          <p:cNvSpPr txBox="1"/>
          <p:nvPr/>
        </p:nvSpPr>
        <p:spPr>
          <a:xfrm>
            <a:off x="4732896" y="3395726"/>
            <a:ext cx="756920" cy="463550"/>
          </a:xfrm>
          <a:prstGeom prst="rect">
            <a:avLst/>
          </a:prstGeom>
        </p:spPr>
        <p:txBody>
          <a:bodyPr vert="horz" wrap="square" lIns="0" tIns="0" rIns="0" bIns="0" rtlCol="0">
            <a:spAutoFit/>
          </a:bodyPr>
          <a:lstStyle/>
          <a:p>
            <a:pPr marL="12700">
              <a:lnSpc>
                <a:spcPct val="100000"/>
              </a:lnSpc>
            </a:pPr>
            <a:r>
              <a:rPr sz="3750" spc="-1447" baseline="-3000" dirty="0">
                <a:latin typeface="Symbol" panose="05050102010706020507"/>
                <a:cs typeface="Symbol" panose="05050102010706020507"/>
              </a:rPr>
              <a:t></a:t>
            </a:r>
            <a:r>
              <a:rPr sz="3750" spc="-97" baseline="-13000" dirty="0">
                <a:latin typeface="Symbol" panose="05050102010706020507"/>
                <a:cs typeface="Symbol" panose="05050102010706020507"/>
              </a:rPr>
              <a:t></a:t>
            </a:r>
            <a:r>
              <a:rPr sz="1900" spc="-130" dirty="0">
                <a:latin typeface="Symbol" panose="05050102010706020507"/>
                <a:cs typeface="Symbol" panose="05050102010706020507"/>
              </a:rPr>
              <a:t></a:t>
            </a:r>
            <a:r>
              <a:rPr sz="1450" i="1" spc="40" dirty="0">
                <a:latin typeface="Times New Roman" panose="02020603050405020304"/>
                <a:cs typeface="Times New Roman" panose="02020603050405020304"/>
              </a:rPr>
              <a:t>s</a:t>
            </a:r>
            <a:r>
              <a:rPr sz="1450" spc="-25" dirty="0">
                <a:latin typeface="Times New Roman" panose="02020603050405020304"/>
                <a:cs typeface="Times New Roman" panose="02020603050405020304"/>
              </a:rPr>
              <a:t>,</a:t>
            </a:r>
            <a:r>
              <a:rPr sz="1450" i="1" dirty="0">
                <a:latin typeface="Times New Roman" panose="02020603050405020304"/>
                <a:cs typeface="Times New Roman" panose="02020603050405020304"/>
              </a:rPr>
              <a:t>t</a:t>
            </a:r>
            <a:r>
              <a:rPr sz="1450" i="1" spc="-204" dirty="0">
                <a:latin typeface="Times New Roman" panose="02020603050405020304"/>
                <a:cs typeface="Times New Roman" panose="02020603050405020304"/>
              </a:rPr>
              <a:t> </a:t>
            </a:r>
            <a:r>
              <a:rPr sz="1900" spc="-375" dirty="0">
                <a:latin typeface="Symbol" panose="05050102010706020507"/>
                <a:cs typeface="Symbol" panose="05050102010706020507"/>
              </a:rPr>
              <a:t></a:t>
            </a:r>
            <a:r>
              <a:rPr sz="1450" spc="-145" dirty="0">
                <a:latin typeface="Symbol" panose="05050102010706020507"/>
                <a:cs typeface="Symbol" panose="05050102010706020507"/>
              </a:rPr>
              <a:t></a:t>
            </a:r>
            <a:r>
              <a:rPr sz="1450" i="1" spc="40" dirty="0">
                <a:latin typeface="Times New Roman" panose="02020603050405020304"/>
                <a:cs typeface="Times New Roman" panose="02020603050405020304"/>
              </a:rPr>
              <a:t>S</a:t>
            </a:r>
            <a:r>
              <a:rPr sz="1500" i="1" spc="22" baseline="-19000" dirty="0">
                <a:latin typeface="Times New Roman" panose="02020603050405020304"/>
                <a:cs typeface="Times New Roman" panose="02020603050405020304"/>
              </a:rPr>
              <a:t>xy</a:t>
            </a:r>
            <a:endParaRPr sz="1500" baseline="-19000">
              <a:latin typeface="Times New Roman" panose="02020603050405020304"/>
              <a:cs typeface="Times New Roman" panose="02020603050405020304"/>
            </a:endParaRPr>
          </a:p>
        </p:txBody>
      </p:sp>
      <p:sp>
        <p:nvSpPr>
          <p:cNvPr id="14" name="object 14"/>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均值滤波器</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3053" y="4522175"/>
            <a:ext cx="7162165" cy="1519555"/>
          </a:xfrm>
          <a:prstGeom prst="rect">
            <a:avLst/>
          </a:prstGeom>
        </p:spPr>
        <p:txBody>
          <a:bodyPr vert="horz" wrap="square" lIns="0" tIns="0" rIns="0" bIns="0" rtlCol="0">
            <a:spAutoFit/>
          </a:bodyPr>
          <a:lstStyle/>
          <a:p>
            <a:pPr marL="12700" marR="5080">
              <a:lnSpc>
                <a:spcPct val="101000"/>
              </a:lnSpc>
              <a:tabLst>
                <a:tab pos="4343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谐波均值滤波器对</a:t>
            </a:r>
            <a:r>
              <a:rPr sz="2800" spc="-10" dirty="0">
                <a:latin typeface="新宋体" panose="02010609030101010101" charset="-122"/>
                <a:cs typeface="新宋体" panose="02010609030101010101" charset="-122"/>
              </a:rPr>
              <a:t>于</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盐</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噪声效果好，但不 适用</a:t>
            </a:r>
            <a:r>
              <a:rPr sz="2800" dirty="0">
                <a:latin typeface="新宋体" panose="02010609030101010101" charset="-122"/>
                <a:cs typeface="新宋体" panose="02010609030101010101" charset="-122"/>
              </a:rPr>
              <a:t>于</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胡</a:t>
            </a:r>
            <a:r>
              <a:rPr sz="2800" spc="-10" dirty="0">
                <a:latin typeface="新宋体" panose="02010609030101010101" charset="-122"/>
                <a:cs typeface="新宋体" panose="02010609030101010101" charset="-122"/>
              </a:rPr>
              <a:t>椒</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噪声</a:t>
            </a:r>
            <a:endParaRPr sz="2800">
              <a:latin typeface="新宋体" panose="02010609030101010101" charset="-122"/>
              <a:cs typeface="新宋体" panose="02010609030101010101" charset="-122"/>
            </a:endParaRPr>
          </a:p>
          <a:p>
            <a:pPr marL="12700">
              <a:lnSpc>
                <a:spcPts val="3295"/>
              </a:lnSpc>
              <a:spcBef>
                <a:spcPts val="186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善于处理高斯噪声等</a:t>
            </a:r>
            <a:endParaRPr sz="2800">
              <a:latin typeface="新宋体" panose="02010609030101010101" charset="-122"/>
              <a:cs typeface="新宋体" panose="02010609030101010101" charset="-122"/>
            </a:endParaRPr>
          </a:p>
        </p:txBody>
      </p:sp>
      <p:sp>
        <p:nvSpPr>
          <p:cNvPr id="6" name="object 6"/>
          <p:cNvSpPr/>
          <p:nvPr/>
        </p:nvSpPr>
        <p:spPr>
          <a:xfrm>
            <a:off x="4946017" y="2982538"/>
            <a:ext cx="1411605" cy="0"/>
          </a:xfrm>
          <a:custGeom>
            <a:avLst/>
            <a:gdLst/>
            <a:ahLst/>
            <a:cxnLst/>
            <a:rect l="l" t="t" r="r" b="b"/>
            <a:pathLst>
              <a:path w="1411604">
                <a:moveTo>
                  <a:pt x="0" y="0"/>
                </a:moveTo>
                <a:lnTo>
                  <a:pt x="1411220" y="0"/>
                </a:lnTo>
              </a:path>
            </a:pathLst>
          </a:custGeom>
          <a:ln w="13140">
            <a:solidFill>
              <a:srgbClr val="000000"/>
            </a:solidFill>
          </a:ln>
        </p:spPr>
        <p:txBody>
          <a:bodyPr wrap="square" lIns="0" tIns="0" rIns="0" bIns="0" rtlCol="0"/>
          <a:lstStyle/>
          <a:p>
            <a:endParaRPr/>
          </a:p>
        </p:txBody>
      </p:sp>
      <p:sp>
        <p:nvSpPr>
          <p:cNvPr id="7" name="object 7"/>
          <p:cNvSpPr txBox="1"/>
          <p:nvPr/>
        </p:nvSpPr>
        <p:spPr>
          <a:xfrm>
            <a:off x="5451475" y="3679952"/>
            <a:ext cx="142875" cy="165735"/>
          </a:xfrm>
          <a:prstGeom prst="rect">
            <a:avLst/>
          </a:prstGeom>
        </p:spPr>
        <p:txBody>
          <a:bodyPr vert="horz" wrap="square" lIns="0" tIns="0" rIns="0" bIns="0" rtlCol="0">
            <a:spAutoFit/>
          </a:bodyPr>
          <a:lstStyle/>
          <a:p>
            <a:pPr marL="12700">
              <a:lnSpc>
                <a:spcPct val="100000"/>
              </a:lnSpc>
            </a:pPr>
            <a:r>
              <a:rPr sz="1000" i="1" spc="15" dirty="0">
                <a:latin typeface="Times New Roman" panose="02020603050405020304"/>
                <a:cs typeface="Times New Roman" panose="02020603050405020304"/>
              </a:rPr>
              <a:t>xy</a:t>
            </a:r>
            <a:endParaRPr sz="1000">
              <a:latin typeface="Times New Roman" panose="02020603050405020304"/>
              <a:cs typeface="Times New Roman" panose="02020603050405020304"/>
            </a:endParaRPr>
          </a:p>
        </p:txBody>
      </p:sp>
      <p:sp>
        <p:nvSpPr>
          <p:cNvPr id="8" name="object 8"/>
          <p:cNvSpPr txBox="1"/>
          <p:nvPr/>
        </p:nvSpPr>
        <p:spPr>
          <a:xfrm>
            <a:off x="5467477" y="2544584"/>
            <a:ext cx="412115" cy="392430"/>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mn</a:t>
            </a:r>
            <a:endParaRPr sz="2500">
              <a:latin typeface="Times New Roman" panose="02020603050405020304"/>
              <a:cs typeface="Times New Roman" panose="02020603050405020304"/>
            </a:endParaRPr>
          </a:p>
        </p:txBody>
      </p:sp>
      <p:sp>
        <p:nvSpPr>
          <p:cNvPr id="9" name="object 9"/>
          <p:cNvSpPr txBox="1"/>
          <p:nvPr/>
        </p:nvSpPr>
        <p:spPr>
          <a:xfrm>
            <a:off x="4951603" y="3519932"/>
            <a:ext cx="519430" cy="297815"/>
          </a:xfrm>
          <a:prstGeom prst="rect">
            <a:avLst/>
          </a:prstGeom>
        </p:spPr>
        <p:txBody>
          <a:bodyPr vert="horz" wrap="square" lIns="0" tIns="0" rIns="0" bIns="0" rtlCol="0">
            <a:spAutoFit/>
          </a:bodyPr>
          <a:lstStyle/>
          <a:p>
            <a:pPr marL="12700">
              <a:lnSpc>
                <a:spcPct val="100000"/>
              </a:lnSpc>
            </a:pPr>
            <a:r>
              <a:rPr sz="1900" spc="-135" dirty="0">
                <a:latin typeface="Symbol" panose="05050102010706020507"/>
                <a:cs typeface="Symbol" panose="05050102010706020507"/>
              </a:rPr>
              <a:t></a:t>
            </a:r>
            <a:r>
              <a:rPr sz="1450" i="1" spc="45" dirty="0">
                <a:latin typeface="Times New Roman" panose="02020603050405020304"/>
                <a:cs typeface="Times New Roman" panose="02020603050405020304"/>
              </a:rPr>
              <a:t>s</a:t>
            </a:r>
            <a:r>
              <a:rPr sz="1450" spc="-25" dirty="0">
                <a:latin typeface="Times New Roman" panose="02020603050405020304"/>
                <a:cs typeface="Times New Roman" panose="02020603050405020304"/>
              </a:rPr>
              <a:t>,</a:t>
            </a:r>
            <a:r>
              <a:rPr sz="1450" i="1" dirty="0">
                <a:latin typeface="Times New Roman" panose="02020603050405020304"/>
                <a:cs typeface="Times New Roman" panose="02020603050405020304"/>
              </a:rPr>
              <a:t>t</a:t>
            </a:r>
            <a:r>
              <a:rPr sz="1450" i="1" spc="-210" dirty="0">
                <a:latin typeface="Times New Roman" panose="02020603050405020304"/>
                <a:cs typeface="Times New Roman" panose="02020603050405020304"/>
              </a:rPr>
              <a:t> </a:t>
            </a:r>
            <a:r>
              <a:rPr sz="1900" spc="-375" dirty="0">
                <a:latin typeface="Symbol" panose="05050102010706020507"/>
                <a:cs typeface="Symbol" panose="05050102010706020507"/>
              </a:rPr>
              <a:t></a:t>
            </a:r>
            <a:r>
              <a:rPr sz="1450" spc="-145" dirty="0">
                <a:latin typeface="Symbol" panose="05050102010706020507"/>
                <a:cs typeface="Symbol" panose="05050102010706020507"/>
              </a:rPr>
              <a:t></a:t>
            </a:r>
            <a:r>
              <a:rPr sz="1450" i="1" dirty="0">
                <a:latin typeface="Times New Roman" panose="02020603050405020304"/>
                <a:cs typeface="Times New Roman" panose="02020603050405020304"/>
              </a:rPr>
              <a:t>S</a:t>
            </a:r>
            <a:endParaRPr sz="1450">
              <a:latin typeface="Times New Roman" panose="02020603050405020304"/>
              <a:cs typeface="Times New Roman" panose="02020603050405020304"/>
            </a:endParaRPr>
          </a:p>
        </p:txBody>
      </p:sp>
      <p:sp>
        <p:nvSpPr>
          <p:cNvPr id="10" name="object 10"/>
          <p:cNvSpPr txBox="1"/>
          <p:nvPr/>
        </p:nvSpPr>
        <p:spPr>
          <a:xfrm>
            <a:off x="3916045" y="2588767"/>
            <a:ext cx="112395" cy="233045"/>
          </a:xfrm>
          <a:prstGeom prst="rect">
            <a:avLst/>
          </a:prstGeom>
        </p:spPr>
        <p:txBody>
          <a:bodyPr vert="horz" wrap="square" lIns="0" tIns="0" rIns="0" bIns="0" rtlCol="0">
            <a:spAutoFit/>
          </a:bodyPr>
          <a:lstStyle/>
          <a:p>
            <a:pPr marL="12700">
              <a:lnSpc>
                <a:spcPct val="100000"/>
              </a:lnSpc>
            </a:pPr>
            <a:r>
              <a:rPr sz="1450"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p:txBody>
      </p:sp>
      <p:sp>
        <p:nvSpPr>
          <p:cNvPr id="11" name="object 11"/>
          <p:cNvSpPr txBox="1"/>
          <p:nvPr/>
        </p:nvSpPr>
        <p:spPr>
          <a:xfrm>
            <a:off x="5658751" y="3288284"/>
            <a:ext cx="696595" cy="499109"/>
          </a:xfrm>
          <a:prstGeom prst="rect">
            <a:avLst/>
          </a:prstGeom>
        </p:spPr>
        <p:txBody>
          <a:bodyPr vert="horz" wrap="square" lIns="0" tIns="0" rIns="0" bIns="0" rtlCol="0">
            <a:spAutoFit/>
          </a:bodyPr>
          <a:lstStyle/>
          <a:p>
            <a:pPr marL="12700">
              <a:lnSpc>
                <a:spcPct val="100000"/>
              </a:lnSpc>
            </a:pPr>
            <a:r>
              <a:rPr sz="2500" i="1" spc="30" dirty="0">
                <a:latin typeface="Times New Roman" panose="02020603050405020304"/>
                <a:cs typeface="Times New Roman" panose="02020603050405020304"/>
              </a:rPr>
              <a:t>g</a:t>
            </a:r>
            <a:r>
              <a:rPr sz="3250" spc="-350" dirty="0">
                <a:latin typeface="Symbol" panose="05050102010706020507"/>
                <a:cs typeface="Symbol" panose="05050102010706020507"/>
              </a:rPr>
              <a:t></a:t>
            </a:r>
            <a:r>
              <a:rPr sz="2500" i="1" spc="-65" dirty="0">
                <a:latin typeface="Times New Roman" panose="02020603050405020304"/>
                <a:cs typeface="Times New Roman" panose="02020603050405020304"/>
              </a:rPr>
              <a:t>s</a:t>
            </a:r>
            <a:r>
              <a:rPr sz="2500" spc="135" dirty="0">
                <a:latin typeface="Times New Roman" panose="02020603050405020304"/>
                <a:cs typeface="Times New Roman" panose="02020603050405020304"/>
              </a:rPr>
              <a:t>,</a:t>
            </a:r>
            <a:r>
              <a:rPr sz="2500" i="1" spc="135" dirty="0">
                <a:latin typeface="Times New Roman" panose="02020603050405020304"/>
                <a:cs typeface="Times New Roman" panose="02020603050405020304"/>
              </a:rPr>
              <a:t>t</a:t>
            </a:r>
            <a:r>
              <a:rPr sz="3250" spc="-350" dirty="0">
                <a:latin typeface="Symbol" panose="05050102010706020507"/>
                <a:cs typeface="Symbol" panose="05050102010706020507"/>
              </a:rPr>
              <a:t></a:t>
            </a:r>
            <a:endParaRPr sz="3250">
              <a:latin typeface="Symbol" panose="05050102010706020507"/>
              <a:cs typeface="Symbol" panose="05050102010706020507"/>
            </a:endParaRPr>
          </a:p>
        </p:txBody>
      </p:sp>
      <p:sp>
        <p:nvSpPr>
          <p:cNvPr id="12" name="object 12"/>
          <p:cNvSpPr txBox="1"/>
          <p:nvPr/>
        </p:nvSpPr>
        <p:spPr>
          <a:xfrm>
            <a:off x="5115433" y="2794520"/>
            <a:ext cx="1231265" cy="835660"/>
          </a:xfrm>
          <a:prstGeom prst="rect">
            <a:avLst/>
          </a:prstGeom>
        </p:spPr>
        <p:txBody>
          <a:bodyPr vert="horz" wrap="square" lIns="0" tIns="0" rIns="0" bIns="0" rtlCol="0">
            <a:spAutoFit/>
          </a:bodyPr>
          <a:lstStyle/>
          <a:p>
            <a:pPr marL="12700">
              <a:lnSpc>
                <a:spcPct val="100000"/>
              </a:lnSpc>
              <a:tabLst>
                <a:tab pos="798830" algn="l"/>
                <a:tab pos="1217930" algn="l"/>
              </a:tabLst>
            </a:pPr>
            <a:r>
              <a:rPr sz="5550" spc="37" baseline="-32000" dirty="0">
                <a:latin typeface="Symbol" panose="05050102010706020507"/>
                <a:cs typeface="Symbol" panose="05050102010706020507"/>
              </a:rPr>
              <a:t></a:t>
            </a:r>
            <a:r>
              <a:rPr sz="5550" spc="644" baseline="-32000" dirty="0">
                <a:latin typeface="Times New Roman" panose="02020603050405020304"/>
                <a:cs typeface="Times New Roman" panose="02020603050405020304"/>
              </a:rPr>
              <a:t> </a:t>
            </a:r>
            <a:r>
              <a:rPr sz="2500" u="sng" spc="-5" dirty="0">
                <a:latin typeface="Times New Roman" panose="02020603050405020304"/>
                <a:cs typeface="Times New Roman" panose="02020603050405020304"/>
              </a:rPr>
              <a:t> </a:t>
            </a:r>
            <a:r>
              <a:rPr sz="2500" u="sng" dirty="0">
                <a:latin typeface="Times New Roman" panose="02020603050405020304"/>
                <a:cs typeface="Times New Roman" panose="02020603050405020304"/>
              </a:rPr>
              <a:t>	</a:t>
            </a:r>
            <a:r>
              <a:rPr sz="2500" u="sng" spc="-5" dirty="0">
                <a:latin typeface="Times New Roman" panose="02020603050405020304"/>
                <a:cs typeface="Times New Roman" panose="02020603050405020304"/>
              </a:rPr>
              <a:t>1</a:t>
            </a:r>
            <a:r>
              <a:rPr sz="2500" u="sng" dirty="0">
                <a:latin typeface="Times New Roman" panose="02020603050405020304"/>
                <a:cs typeface="Times New Roman" panose="02020603050405020304"/>
              </a:rPr>
              <a:t>	</a:t>
            </a:r>
            <a:endParaRPr sz="2500">
              <a:latin typeface="Times New Roman" panose="02020603050405020304"/>
              <a:cs typeface="Times New Roman" panose="02020603050405020304"/>
            </a:endParaRPr>
          </a:p>
        </p:txBody>
      </p:sp>
      <p:sp>
        <p:nvSpPr>
          <p:cNvPr id="13" name="object 13"/>
          <p:cNvSpPr txBox="1"/>
          <p:nvPr/>
        </p:nvSpPr>
        <p:spPr>
          <a:xfrm>
            <a:off x="3912996" y="2648978"/>
            <a:ext cx="993140" cy="498475"/>
          </a:xfrm>
          <a:prstGeom prst="rect">
            <a:avLst/>
          </a:prstGeom>
        </p:spPr>
        <p:txBody>
          <a:bodyPr vert="horz" wrap="square" lIns="0" tIns="0" rIns="0" bIns="0" rtlCol="0">
            <a:spAutoFit/>
          </a:bodyPr>
          <a:lstStyle/>
          <a:p>
            <a:pPr marL="12700">
              <a:lnSpc>
                <a:spcPct val="100000"/>
              </a:lnSpc>
            </a:pPr>
            <a:r>
              <a:rPr sz="2500" i="1" spc="-5" dirty="0">
                <a:latin typeface="Times New Roman" panose="02020603050405020304"/>
                <a:cs typeface="Times New Roman" panose="02020603050405020304"/>
              </a:rPr>
              <a:t>f</a:t>
            </a:r>
            <a:r>
              <a:rPr sz="2500" i="1" spc="-175" dirty="0">
                <a:latin typeface="Times New Roman" panose="02020603050405020304"/>
                <a:cs typeface="Times New Roman" panose="02020603050405020304"/>
              </a:rPr>
              <a:t> </a:t>
            </a:r>
            <a:r>
              <a:rPr sz="3250" spc="-285" dirty="0">
                <a:latin typeface="Symbol" panose="05050102010706020507"/>
                <a:cs typeface="Symbol" panose="05050102010706020507"/>
              </a:rPr>
              <a:t></a:t>
            </a:r>
            <a:r>
              <a:rPr sz="2500" i="1" spc="-95" dirty="0">
                <a:latin typeface="Times New Roman" panose="02020603050405020304"/>
                <a:cs typeface="Times New Roman" panose="02020603050405020304"/>
              </a:rPr>
              <a:t>x</a:t>
            </a:r>
            <a:r>
              <a:rPr sz="2500" spc="-5" dirty="0">
                <a:latin typeface="Times New Roman" panose="02020603050405020304"/>
                <a:cs typeface="Times New Roman" panose="02020603050405020304"/>
              </a:rPr>
              <a:t>,</a:t>
            </a:r>
            <a:r>
              <a:rPr sz="2500" spc="-200" dirty="0">
                <a:latin typeface="Times New Roman" panose="02020603050405020304"/>
                <a:cs typeface="Times New Roman" panose="02020603050405020304"/>
              </a:rPr>
              <a:t> </a:t>
            </a:r>
            <a:r>
              <a:rPr sz="2500" i="1" spc="45" dirty="0">
                <a:latin typeface="Times New Roman" panose="02020603050405020304"/>
                <a:cs typeface="Times New Roman" panose="02020603050405020304"/>
              </a:rPr>
              <a:t>y</a:t>
            </a:r>
            <a:r>
              <a:rPr sz="3250" spc="-350" dirty="0">
                <a:latin typeface="Symbol" panose="05050102010706020507"/>
                <a:cs typeface="Symbol" panose="05050102010706020507"/>
              </a:rPr>
              <a:t></a:t>
            </a:r>
            <a:r>
              <a:rPr sz="3250" spc="-475" dirty="0">
                <a:latin typeface="Times New Roman" panose="02020603050405020304"/>
                <a:cs typeface="Times New Roman" panose="02020603050405020304"/>
              </a:rPr>
              <a:t> </a:t>
            </a:r>
            <a:r>
              <a:rPr sz="2500" spc="-5" dirty="0">
                <a:latin typeface="Symbol" panose="05050102010706020507"/>
                <a:cs typeface="Symbol" panose="05050102010706020507"/>
              </a:rPr>
              <a:t></a:t>
            </a:r>
            <a:endParaRPr sz="2500">
              <a:latin typeface="Symbol" panose="05050102010706020507"/>
              <a:cs typeface="Symbol" panose="05050102010706020507"/>
            </a:endParaRPr>
          </a:p>
        </p:txBody>
      </p:sp>
      <p:sp>
        <p:nvSpPr>
          <p:cNvPr id="14" name="object 14"/>
          <p:cNvSpPr txBox="1"/>
          <p:nvPr/>
        </p:nvSpPr>
        <p:spPr>
          <a:xfrm>
            <a:off x="1825879" y="933196"/>
            <a:ext cx="3280410" cy="129159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均值滤波器</a:t>
            </a:r>
            <a:endParaRPr sz="3200">
              <a:latin typeface="新宋体" panose="02010609030101010101" charset="-122"/>
              <a:cs typeface="新宋体" panose="02010609030101010101" charset="-122"/>
            </a:endParaRPr>
          </a:p>
          <a:p>
            <a:pPr marL="12700">
              <a:lnSpc>
                <a:spcPts val="3750"/>
              </a:lnSpc>
              <a:spcBef>
                <a:spcPts val="258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谐波均值滤波器</a:t>
            </a:r>
            <a:endParaRPr sz="3200">
              <a:latin typeface="新宋体" panose="02010609030101010101" charset="-122"/>
              <a:cs typeface="新宋体" panose="02010609030101010101" charset="-122"/>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3079" y="4497385"/>
            <a:ext cx="7053580" cy="2212975"/>
          </a:xfrm>
          <a:prstGeom prst="rect">
            <a:avLst/>
          </a:prstGeom>
        </p:spPr>
        <p:txBody>
          <a:bodyPr vert="horz" wrap="square" lIns="0" tIns="0" rIns="0" bIns="0" rtlCol="0">
            <a:spAutoFit/>
          </a:bodyPr>
          <a:lstStyle/>
          <a:p>
            <a:pPr marL="12700" marR="74930" algn="just">
              <a:lnSpc>
                <a:spcPct val="100000"/>
              </a:lnSpc>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Q称为滤波器的阶数。当Q为正数时，用于消除</a:t>
            </a:r>
            <a:r>
              <a:rPr sz="2400" spc="-5"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胡 椒</a:t>
            </a:r>
            <a:r>
              <a:rPr sz="2400" dirty="0">
                <a:latin typeface="Times New Roman" panose="02020603050405020304"/>
                <a:cs typeface="Times New Roman" panose="02020603050405020304"/>
              </a:rPr>
              <a:t>”</a:t>
            </a:r>
            <a:r>
              <a:rPr sz="2400" spc="-5" dirty="0">
                <a:latin typeface="新宋体" panose="02010609030101010101" charset="-122"/>
                <a:cs typeface="新宋体" panose="02010609030101010101" charset="-122"/>
              </a:rPr>
              <a:t>噪声；当Q为负数时，用于消</a:t>
            </a:r>
            <a:r>
              <a:rPr sz="2400" dirty="0">
                <a:latin typeface="新宋体" panose="02010609030101010101" charset="-122"/>
                <a:cs typeface="新宋体" panose="02010609030101010101" charset="-122"/>
              </a:rPr>
              <a:t>除</a:t>
            </a:r>
            <a:r>
              <a:rPr sz="2400" spc="-5"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盐</a:t>
            </a:r>
            <a:r>
              <a:rPr sz="2400" dirty="0">
                <a:latin typeface="Times New Roman" panose="02020603050405020304"/>
                <a:cs typeface="Times New Roman" panose="02020603050405020304"/>
              </a:rPr>
              <a:t>”</a:t>
            </a:r>
            <a:r>
              <a:rPr sz="2400" spc="-5" dirty="0">
                <a:latin typeface="新宋体" panose="02010609030101010101" charset="-122"/>
                <a:cs typeface="新宋体" panose="02010609030101010101" charset="-122"/>
              </a:rPr>
              <a:t>噪声，但不能 </a:t>
            </a:r>
            <a:r>
              <a:rPr sz="2400" dirty="0">
                <a:latin typeface="新宋体" panose="02010609030101010101" charset="-122"/>
                <a:cs typeface="新宋体" panose="02010609030101010101" charset="-122"/>
              </a:rPr>
              <a:t>同时消除</a:t>
            </a:r>
            <a:r>
              <a:rPr sz="2400" spc="-5"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椒盐</a:t>
            </a:r>
            <a:r>
              <a:rPr sz="2400" spc="-5"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噪声</a:t>
            </a:r>
            <a:endParaRPr sz="2400">
              <a:latin typeface="新宋体" panose="02010609030101010101" charset="-122"/>
              <a:cs typeface="新宋体" panose="02010609030101010101" charset="-122"/>
            </a:endParaRPr>
          </a:p>
          <a:p>
            <a:pPr marL="12700" algn="just">
              <a:lnSpc>
                <a:spcPct val="100000"/>
              </a:lnSpc>
              <a:spcBef>
                <a:spcPts val="159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当Q=0，逆谐波均值滤波器转变为算术均值滤波器</a:t>
            </a:r>
            <a:endParaRPr sz="2400">
              <a:latin typeface="新宋体" panose="02010609030101010101" charset="-122"/>
              <a:cs typeface="新宋体" panose="02010609030101010101" charset="-122"/>
            </a:endParaRPr>
          </a:p>
          <a:p>
            <a:pPr marL="12700" algn="just">
              <a:lnSpc>
                <a:spcPts val="2835"/>
              </a:lnSpc>
              <a:spcBef>
                <a:spcPts val="143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当Q=-1，逆谐波均值滤波器转变为谐波均值滤波器</a:t>
            </a:r>
            <a:endParaRPr sz="2400">
              <a:latin typeface="新宋体" panose="02010609030101010101" charset="-122"/>
              <a:cs typeface="新宋体" panose="02010609030101010101" charset="-122"/>
            </a:endParaRPr>
          </a:p>
        </p:txBody>
      </p:sp>
      <p:sp>
        <p:nvSpPr>
          <p:cNvPr id="6" name="object 6"/>
          <p:cNvSpPr/>
          <p:nvPr/>
        </p:nvSpPr>
        <p:spPr>
          <a:xfrm>
            <a:off x="4888102" y="3273627"/>
            <a:ext cx="1525270" cy="0"/>
          </a:xfrm>
          <a:custGeom>
            <a:avLst/>
            <a:gdLst/>
            <a:ahLst/>
            <a:cxnLst/>
            <a:rect l="l" t="t" r="r" b="b"/>
            <a:pathLst>
              <a:path w="1525270">
                <a:moveTo>
                  <a:pt x="0" y="0"/>
                </a:moveTo>
                <a:lnTo>
                  <a:pt x="1524758" y="0"/>
                </a:lnTo>
              </a:path>
            </a:pathLst>
          </a:custGeom>
          <a:ln w="13140">
            <a:solidFill>
              <a:srgbClr val="000000"/>
            </a:solidFill>
          </a:ln>
        </p:spPr>
        <p:txBody>
          <a:bodyPr wrap="square" lIns="0" tIns="0" rIns="0" bIns="0" rtlCol="0"/>
          <a:lstStyle/>
          <a:p>
            <a:endParaRPr/>
          </a:p>
        </p:txBody>
      </p:sp>
      <p:sp>
        <p:nvSpPr>
          <p:cNvPr id="7" name="object 7"/>
          <p:cNvSpPr txBox="1"/>
          <p:nvPr/>
        </p:nvSpPr>
        <p:spPr>
          <a:xfrm>
            <a:off x="5392813" y="3077971"/>
            <a:ext cx="142875" cy="165735"/>
          </a:xfrm>
          <a:prstGeom prst="rect">
            <a:avLst/>
          </a:prstGeom>
        </p:spPr>
        <p:txBody>
          <a:bodyPr vert="horz" wrap="square" lIns="0" tIns="0" rIns="0" bIns="0" rtlCol="0">
            <a:spAutoFit/>
          </a:bodyPr>
          <a:lstStyle/>
          <a:p>
            <a:pPr marL="12700">
              <a:lnSpc>
                <a:spcPct val="100000"/>
              </a:lnSpc>
            </a:pPr>
            <a:r>
              <a:rPr sz="1000" i="1" spc="15" dirty="0">
                <a:latin typeface="Times New Roman" panose="02020603050405020304"/>
                <a:cs typeface="Times New Roman" panose="02020603050405020304"/>
              </a:rPr>
              <a:t>xy</a:t>
            </a:r>
            <a:endParaRPr sz="1000">
              <a:latin typeface="Times New Roman" panose="02020603050405020304"/>
              <a:cs typeface="Times New Roman" panose="02020603050405020304"/>
            </a:endParaRPr>
          </a:p>
        </p:txBody>
      </p:sp>
      <p:sp>
        <p:nvSpPr>
          <p:cNvPr id="8" name="object 8"/>
          <p:cNvSpPr txBox="1"/>
          <p:nvPr/>
        </p:nvSpPr>
        <p:spPr>
          <a:xfrm>
            <a:off x="4974463" y="3679190"/>
            <a:ext cx="642620" cy="326390"/>
          </a:xfrm>
          <a:prstGeom prst="rect">
            <a:avLst/>
          </a:prstGeom>
        </p:spPr>
        <p:txBody>
          <a:bodyPr vert="horz" wrap="square" lIns="0" tIns="0" rIns="0" bIns="0" rtlCol="0">
            <a:spAutoFit/>
          </a:bodyPr>
          <a:lstStyle/>
          <a:p>
            <a:pPr marL="12700">
              <a:lnSpc>
                <a:spcPct val="100000"/>
              </a:lnSpc>
            </a:pPr>
            <a:r>
              <a:rPr sz="1900" spc="-130" dirty="0">
                <a:latin typeface="Symbol" panose="05050102010706020507"/>
                <a:cs typeface="Symbol" panose="05050102010706020507"/>
              </a:rPr>
              <a:t></a:t>
            </a:r>
            <a:r>
              <a:rPr sz="1450" i="1" spc="40" dirty="0">
                <a:latin typeface="Times New Roman" panose="02020603050405020304"/>
                <a:cs typeface="Times New Roman" panose="02020603050405020304"/>
              </a:rPr>
              <a:t>s</a:t>
            </a:r>
            <a:r>
              <a:rPr sz="1450" spc="-25" dirty="0">
                <a:latin typeface="Times New Roman" panose="02020603050405020304"/>
                <a:cs typeface="Times New Roman" panose="02020603050405020304"/>
              </a:rPr>
              <a:t>,</a:t>
            </a:r>
            <a:r>
              <a:rPr sz="1450" i="1" dirty="0">
                <a:latin typeface="Times New Roman" panose="02020603050405020304"/>
                <a:cs typeface="Times New Roman" panose="02020603050405020304"/>
              </a:rPr>
              <a:t>t</a:t>
            </a:r>
            <a:r>
              <a:rPr sz="1450" i="1" spc="-204" dirty="0">
                <a:latin typeface="Times New Roman" panose="02020603050405020304"/>
                <a:cs typeface="Times New Roman" panose="02020603050405020304"/>
              </a:rPr>
              <a:t> </a:t>
            </a:r>
            <a:r>
              <a:rPr sz="1900" spc="-385" dirty="0">
                <a:latin typeface="Symbol" panose="05050102010706020507"/>
                <a:cs typeface="Symbol" panose="05050102010706020507"/>
              </a:rPr>
              <a:t></a:t>
            </a:r>
            <a:r>
              <a:rPr sz="1450" spc="-145" dirty="0">
                <a:latin typeface="Symbol" panose="05050102010706020507"/>
                <a:cs typeface="Symbol" panose="05050102010706020507"/>
              </a:rPr>
              <a:t></a:t>
            </a:r>
            <a:r>
              <a:rPr sz="1450" i="1" spc="45" dirty="0">
                <a:latin typeface="Times New Roman" panose="02020603050405020304"/>
                <a:cs typeface="Times New Roman" panose="02020603050405020304"/>
              </a:rPr>
              <a:t>S</a:t>
            </a:r>
            <a:r>
              <a:rPr sz="1500" i="1" spc="22" baseline="-19000" dirty="0">
                <a:latin typeface="Times New Roman" panose="02020603050405020304"/>
                <a:cs typeface="Times New Roman" panose="02020603050405020304"/>
              </a:rPr>
              <a:t>xy</a:t>
            </a:r>
            <a:endParaRPr sz="1500" baseline="-19000">
              <a:latin typeface="Times New Roman" panose="02020603050405020304"/>
              <a:cs typeface="Times New Roman" panose="02020603050405020304"/>
            </a:endParaRPr>
          </a:p>
        </p:txBody>
      </p:sp>
      <p:sp>
        <p:nvSpPr>
          <p:cNvPr id="9" name="object 9"/>
          <p:cNvSpPr txBox="1"/>
          <p:nvPr/>
        </p:nvSpPr>
        <p:spPr>
          <a:xfrm>
            <a:off x="4892928" y="2917190"/>
            <a:ext cx="519430" cy="297815"/>
          </a:xfrm>
          <a:prstGeom prst="rect">
            <a:avLst/>
          </a:prstGeom>
        </p:spPr>
        <p:txBody>
          <a:bodyPr vert="horz" wrap="square" lIns="0" tIns="0" rIns="0" bIns="0" rtlCol="0">
            <a:spAutoFit/>
          </a:bodyPr>
          <a:lstStyle/>
          <a:p>
            <a:pPr marL="12700">
              <a:lnSpc>
                <a:spcPct val="100000"/>
              </a:lnSpc>
            </a:pPr>
            <a:r>
              <a:rPr sz="1900" spc="-130" dirty="0">
                <a:latin typeface="Symbol" panose="05050102010706020507"/>
                <a:cs typeface="Symbol" panose="05050102010706020507"/>
              </a:rPr>
              <a:t></a:t>
            </a:r>
            <a:r>
              <a:rPr sz="1450" i="1" spc="40" dirty="0">
                <a:latin typeface="Times New Roman" panose="02020603050405020304"/>
                <a:cs typeface="Times New Roman" panose="02020603050405020304"/>
              </a:rPr>
              <a:t>s</a:t>
            </a:r>
            <a:r>
              <a:rPr sz="1450" spc="-25" dirty="0">
                <a:latin typeface="Times New Roman" panose="02020603050405020304"/>
                <a:cs typeface="Times New Roman" panose="02020603050405020304"/>
              </a:rPr>
              <a:t>,</a:t>
            </a:r>
            <a:r>
              <a:rPr sz="1450" i="1" dirty="0">
                <a:latin typeface="Times New Roman" panose="02020603050405020304"/>
                <a:cs typeface="Times New Roman" panose="02020603050405020304"/>
              </a:rPr>
              <a:t>t</a:t>
            </a:r>
            <a:r>
              <a:rPr sz="1450" i="1" spc="-204" dirty="0">
                <a:latin typeface="Times New Roman" panose="02020603050405020304"/>
                <a:cs typeface="Times New Roman" panose="02020603050405020304"/>
              </a:rPr>
              <a:t> </a:t>
            </a:r>
            <a:r>
              <a:rPr sz="1900" spc="-385" dirty="0">
                <a:latin typeface="Symbol" panose="05050102010706020507"/>
                <a:cs typeface="Symbol" panose="05050102010706020507"/>
              </a:rPr>
              <a:t></a:t>
            </a:r>
            <a:r>
              <a:rPr sz="1450" spc="-145" dirty="0">
                <a:latin typeface="Symbol" panose="05050102010706020507"/>
                <a:cs typeface="Symbol" panose="05050102010706020507"/>
              </a:rPr>
              <a:t></a:t>
            </a:r>
            <a:r>
              <a:rPr sz="1450" i="1" dirty="0">
                <a:latin typeface="Times New Roman" panose="02020603050405020304"/>
                <a:cs typeface="Times New Roman" panose="02020603050405020304"/>
              </a:rPr>
              <a:t>S</a:t>
            </a:r>
            <a:endParaRPr sz="1450">
              <a:latin typeface="Times New Roman" panose="02020603050405020304"/>
              <a:cs typeface="Times New Roman" panose="02020603050405020304"/>
            </a:endParaRPr>
          </a:p>
        </p:txBody>
      </p:sp>
      <p:sp>
        <p:nvSpPr>
          <p:cNvPr id="10" name="object 10"/>
          <p:cNvSpPr txBox="1"/>
          <p:nvPr/>
        </p:nvSpPr>
        <p:spPr>
          <a:xfrm>
            <a:off x="3857383" y="2879839"/>
            <a:ext cx="112395" cy="233045"/>
          </a:xfrm>
          <a:prstGeom prst="rect">
            <a:avLst/>
          </a:prstGeom>
        </p:spPr>
        <p:txBody>
          <a:bodyPr vert="horz" wrap="square" lIns="0" tIns="0" rIns="0" bIns="0" rtlCol="0">
            <a:spAutoFit/>
          </a:bodyPr>
          <a:lstStyle/>
          <a:p>
            <a:pPr marL="12700">
              <a:lnSpc>
                <a:spcPct val="100000"/>
              </a:lnSpc>
            </a:pPr>
            <a:r>
              <a:rPr sz="1450"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p:txBody>
      </p:sp>
      <p:sp>
        <p:nvSpPr>
          <p:cNvPr id="11" name="object 11"/>
          <p:cNvSpPr txBox="1"/>
          <p:nvPr/>
        </p:nvSpPr>
        <p:spPr>
          <a:xfrm>
            <a:off x="5138292" y="3148076"/>
            <a:ext cx="1172210" cy="641985"/>
          </a:xfrm>
          <a:prstGeom prst="rect">
            <a:avLst/>
          </a:prstGeom>
        </p:spPr>
        <p:txBody>
          <a:bodyPr vert="horz" wrap="square" lIns="0" tIns="0" rIns="0" bIns="0" rtlCol="0">
            <a:spAutoFit/>
          </a:bodyPr>
          <a:lstStyle/>
          <a:p>
            <a:pPr marL="12700">
              <a:lnSpc>
                <a:spcPct val="100000"/>
              </a:lnSpc>
            </a:pPr>
            <a:r>
              <a:rPr sz="5550" spc="240" baseline="-9000" dirty="0">
                <a:latin typeface="Symbol" panose="05050102010706020507"/>
                <a:cs typeface="Symbol" panose="05050102010706020507"/>
              </a:rPr>
              <a:t></a:t>
            </a:r>
            <a:r>
              <a:rPr sz="2500" i="1" spc="35" dirty="0">
                <a:latin typeface="Times New Roman" panose="02020603050405020304"/>
                <a:cs typeface="Times New Roman" panose="02020603050405020304"/>
              </a:rPr>
              <a:t>g</a:t>
            </a:r>
            <a:r>
              <a:rPr sz="3250" spc="-350" dirty="0">
                <a:latin typeface="Symbol" panose="05050102010706020507"/>
                <a:cs typeface="Symbol" panose="05050102010706020507"/>
              </a:rPr>
              <a:t></a:t>
            </a:r>
            <a:r>
              <a:rPr sz="2500" i="1" spc="-65" dirty="0">
                <a:latin typeface="Times New Roman" panose="02020603050405020304"/>
                <a:cs typeface="Times New Roman" panose="02020603050405020304"/>
              </a:rPr>
              <a:t>s</a:t>
            </a:r>
            <a:r>
              <a:rPr sz="2500" spc="135" dirty="0">
                <a:latin typeface="Times New Roman" panose="02020603050405020304"/>
                <a:cs typeface="Times New Roman" panose="02020603050405020304"/>
              </a:rPr>
              <a:t>,</a:t>
            </a:r>
            <a:r>
              <a:rPr sz="2500" i="1" spc="135" dirty="0">
                <a:latin typeface="Times New Roman" panose="02020603050405020304"/>
                <a:cs typeface="Times New Roman" panose="02020603050405020304"/>
              </a:rPr>
              <a:t>t</a:t>
            </a:r>
            <a:r>
              <a:rPr sz="3250" spc="-459" dirty="0">
                <a:latin typeface="Symbol" panose="05050102010706020507"/>
                <a:cs typeface="Symbol" panose="05050102010706020507"/>
              </a:rPr>
              <a:t></a:t>
            </a:r>
            <a:r>
              <a:rPr sz="2175" i="1" baseline="50000" dirty="0">
                <a:latin typeface="Times New Roman" panose="02020603050405020304"/>
                <a:cs typeface="Times New Roman" panose="02020603050405020304"/>
              </a:rPr>
              <a:t>Q</a:t>
            </a:r>
            <a:endParaRPr sz="2175" baseline="50000">
              <a:latin typeface="Times New Roman" panose="02020603050405020304"/>
              <a:cs typeface="Times New Roman" panose="02020603050405020304"/>
            </a:endParaRPr>
          </a:p>
        </p:txBody>
      </p:sp>
      <p:sp>
        <p:nvSpPr>
          <p:cNvPr id="12" name="object 12"/>
          <p:cNvSpPr txBox="1"/>
          <p:nvPr/>
        </p:nvSpPr>
        <p:spPr>
          <a:xfrm>
            <a:off x="3854297" y="2939313"/>
            <a:ext cx="993140" cy="499109"/>
          </a:xfrm>
          <a:prstGeom prst="rect">
            <a:avLst/>
          </a:prstGeom>
        </p:spPr>
        <p:txBody>
          <a:bodyPr vert="horz" wrap="square" lIns="0" tIns="0" rIns="0" bIns="0" rtlCol="0">
            <a:spAutoFit/>
          </a:bodyPr>
          <a:lstStyle/>
          <a:p>
            <a:pPr marL="12700">
              <a:lnSpc>
                <a:spcPct val="100000"/>
              </a:lnSpc>
            </a:pPr>
            <a:r>
              <a:rPr sz="2450" i="1" spc="10" dirty="0">
                <a:latin typeface="Times New Roman" panose="02020603050405020304"/>
                <a:cs typeface="Times New Roman" panose="02020603050405020304"/>
              </a:rPr>
              <a:t>f</a:t>
            </a:r>
            <a:r>
              <a:rPr sz="2450" i="1" spc="-160" dirty="0">
                <a:latin typeface="Times New Roman" panose="02020603050405020304"/>
                <a:cs typeface="Times New Roman" panose="02020603050405020304"/>
              </a:rPr>
              <a:t> </a:t>
            </a:r>
            <a:r>
              <a:rPr sz="3250" spc="-280" dirty="0">
                <a:latin typeface="Symbol" panose="05050102010706020507"/>
                <a:cs typeface="Symbol" panose="05050102010706020507"/>
              </a:rPr>
              <a:t></a:t>
            </a:r>
            <a:r>
              <a:rPr sz="2450" i="1" spc="-80" dirty="0">
                <a:latin typeface="Times New Roman" panose="02020603050405020304"/>
                <a:cs typeface="Times New Roman" panose="02020603050405020304"/>
              </a:rPr>
              <a:t>x</a:t>
            </a:r>
            <a:r>
              <a:rPr sz="2450" spc="10" dirty="0">
                <a:latin typeface="Times New Roman" panose="02020603050405020304"/>
                <a:cs typeface="Times New Roman" panose="02020603050405020304"/>
              </a:rPr>
              <a:t>,</a:t>
            </a:r>
            <a:r>
              <a:rPr sz="2450" spc="-190" dirty="0">
                <a:latin typeface="Times New Roman" panose="02020603050405020304"/>
                <a:cs typeface="Times New Roman" panose="02020603050405020304"/>
              </a:rPr>
              <a:t> </a:t>
            </a:r>
            <a:r>
              <a:rPr sz="2450" i="1" spc="65" dirty="0">
                <a:latin typeface="Times New Roman" panose="02020603050405020304"/>
                <a:cs typeface="Times New Roman" panose="02020603050405020304"/>
              </a:rPr>
              <a:t>y</a:t>
            </a:r>
            <a:r>
              <a:rPr sz="3250" spc="-350" dirty="0">
                <a:latin typeface="Symbol" panose="05050102010706020507"/>
                <a:cs typeface="Symbol" panose="05050102010706020507"/>
              </a:rPr>
              <a:t></a:t>
            </a:r>
            <a:r>
              <a:rPr sz="3250" spc="-475" dirty="0">
                <a:latin typeface="Times New Roman" panose="02020603050405020304"/>
                <a:cs typeface="Times New Roman" panose="02020603050405020304"/>
              </a:rPr>
              <a:t> </a:t>
            </a:r>
            <a:r>
              <a:rPr sz="2500" spc="-10" dirty="0">
                <a:latin typeface="Symbol" panose="05050102010706020507"/>
                <a:cs typeface="Symbol" panose="05050102010706020507"/>
              </a:rPr>
              <a:t></a:t>
            </a:r>
            <a:endParaRPr sz="2500">
              <a:latin typeface="Symbol" panose="05050102010706020507"/>
              <a:cs typeface="Symbol" panose="05050102010706020507"/>
            </a:endParaRPr>
          </a:p>
        </p:txBody>
      </p:sp>
      <p:sp>
        <p:nvSpPr>
          <p:cNvPr id="13" name="object 13"/>
          <p:cNvSpPr txBox="1"/>
          <p:nvPr/>
        </p:nvSpPr>
        <p:spPr>
          <a:xfrm>
            <a:off x="1825879" y="933196"/>
            <a:ext cx="4579620" cy="2094864"/>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均值滤波器</a:t>
            </a:r>
            <a:endParaRPr sz="3200">
              <a:latin typeface="新宋体" panose="02010609030101010101" charset="-122"/>
              <a:cs typeface="新宋体" panose="02010609030101010101" charset="-122"/>
            </a:endParaRPr>
          </a:p>
          <a:p>
            <a:pPr marL="12700">
              <a:lnSpc>
                <a:spcPct val="100000"/>
              </a:lnSpc>
              <a:spcBef>
                <a:spcPts val="258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逆谐波均值滤波器</a:t>
            </a:r>
            <a:endParaRPr sz="3200">
              <a:latin typeface="新宋体" panose="02010609030101010101" charset="-122"/>
              <a:cs typeface="新宋体" panose="02010609030101010101" charset="-122"/>
            </a:endParaRPr>
          </a:p>
          <a:p>
            <a:pPr marR="5080" algn="r">
              <a:lnSpc>
                <a:spcPct val="100000"/>
              </a:lnSpc>
              <a:spcBef>
                <a:spcPts val="1185"/>
              </a:spcBef>
            </a:pPr>
            <a:r>
              <a:rPr sz="5550" spc="240" baseline="-9000" dirty="0">
                <a:latin typeface="Symbol" panose="05050102010706020507"/>
                <a:cs typeface="Symbol" panose="05050102010706020507"/>
              </a:rPr>
              <a:t></a:t>
            </a:r>
            <a:r>
              <a:rPr sz="2500" i="1" spc="35" dirty="0">
                <a:latin typeface="Times New Roman" panose="02020603050405020304"/>
                <a:cs typeface="Times New Roman" panose="02020603050405020304"/>
              </a:rPr>
              <a:t>g</a:t>
            </a:r>
            <a:r>
              <a:rPr sz="3250" spc="-350" dirty="0">
                <a:latin typeface="Symbol" panose="05050102010706020507"/>
                <a:cs typeface="Symbol" panose="05050102010706020507"/>
              </a:rPr>
              <a:t></a:t>
            </a:r>
            <a:r>
              <a:rPr sz="2500" i="1" spc="-65" dirty="0">
                <a:latin typeface="Times New Roman" panose="02020603050405020304"/>
                <a:cs typeface="Times New Roman" panose="02020603050405020304"/>
              </a:rPr>
              <a:t>s</a:t>
            </a:r>
            <a:r>
              <a:rPr sz="2500" spc="135" dirty="0">
                <a:latin typeface="Times New Roman" panose="02020603050405020304"/>
                <a:cs typeface="Times New Roman" panose="02020603050405020304"/>
              </a:rPr>
              <a:t>,</a:t>
            </a:r>
            <a:r>
              <a:rPr sz="2500" i="1" spc="135" dirty="0">
                <a:latin typeface="Times New Roman" panose="02020603050405020304"/>
                <a:cs typeface="Times New Roman" panose="02020603050405020304"/>
              </a:rPr>
              <a:t>t</a:t>
            </a:r>
            <a:r>
              <a:rPr sz="3250" spc="-459" dirty="0">
                <a:latin typeface="Symbol" panose="05050102010706020507"/>
                <a:cs typeface="Symbol" panose="05050102010706020507"/>
              </a:rPr>
              <a:t></a:t>
            </a:r>
            <a:r>
              <a:rPr sz="2175" i="1" spc="-22" baseline="50000" dirty="0">
                <a:latin typeface="Times New Roman" panose="02020603050405020304"/>
                <a:cs typeface="Times New Roman" panose="02020603050405020304"/>
              </a:rPr>
              <a:t>Q</a:t>
            </a:r>
            <a:r>
              <a:rPr sz="2175" spc="-195" baseline="50000" dirty="0">
                <a:latin typeface="Symbol" panose="05050102010706020507"/>
                <a:cs typeface="Symbol" panose="05050102010706020507"/>
              </a:rPr>
              <a:t></a:t>
            </a:r>
            <a:r>
              <a:rPr sz="2175" baseline="50000" dirty="0">
                <a:latin typeface="Times New Roman" panose="02020603050405020304"/>
                <a:cs typeface="Times New Roman" panose="02020603050405020304"/>
              </a:rPr>
              <a:t>1</a:t>
            </a:r>
            <a:endParaRPr sz="2175" baseline="50000">
              <a:latin typeface="Times New Roman" panose="02020603050405020304"/>
              <a:cs typeface="Times New Roman" panose="02020603050405020304"/>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均值滤波举例</a:t>
            </a:r>
          </a:p>
        </p:txBody>
      </p:sp>
      <p:sp>
        <p:nvSpPr>
          <p:cNvPr id="6" name="object 6"/>
          <p:cNvSpPr/>
          <p:nvPr/>
        </p:nvSpPr>
        <p:spPr>
          <a:xfrm>
            <a:off x="2846717" y="2163317"/>
            <a:ext cx="5813297" cy="435102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726307" y="1779778"/>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原图</a:t>
            </a:r>
            <a:endParaRPr sz="2000">
              <a:latin typeface="新宋体" panose="02010609030101010101" charset="-122"/>
              <a:cs typeface="新宋体" panose="02010609030101010101" charset="-122"/>
            </a:endParaRPr>
          </a:p>
        </p:txBody>
      </p:sp>
      <p:sp>
        <p:nvSpPr>
          <p:cNvPr id="8" name="object 8"/>
          <p:cNvSpPr txBox="1"/>
          <p:nvPr/>
        </p:nvSpPr>
        <p:spPr>
          <a:xfrm>
            <a:off x="5172595" y="1744738"/>
            <a:ext cx="4343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被均值为0，方差为400的高斯噪声污染</a:t>
            </a:r>
            <a:endParaRPr sz="2000">
              <a:latin typeface="新宋体" panose="02010609030101010101" charset="-122"/>
              <a:cs typeface="新宋体" panose="02010609030101010101" charset="-122"/>
            </a:endParaRPr>
          </a:p>
        </p:txBody>
      </p:sp>
      <p:sp>
        <p:nvSpPr>
          <p:cNvPr id="9" name="object 9"/>
          <p:cNvSpPr txBox="1"/>
          <p:nvPr/>
        </p:nvSpPr>
        <p:spPr>
          <a:xfrm>
            <a:off x="2689225" y="6530873"/>
            <a:ext cx="2311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3×3算术均值滤波器</a:t>
            </a:r>
            <a:endParaRPr sz="2000">
              <a:latin typeface="新宋体" panose="02010609030101010101" charset="-122"/>
              <a:cs typeface="新宋体" panose="02010609030101010101" charset="-122"/>
            </a:endParaRPr>
          </a:p>
        </p:txBody>
      </p:sp>
      <p:sp>
        <p:nvSpPr>
          <p:cNvPr id="10" name="object 10"/>
          <p:cNvSpPr txBox="1"/>
          <p:nvPr/>
        </p:nvSpPr>
        <p:spPr>
          <a:xfrm>
            <a:off x="5332370" y="6530873"/>
            <a:ext cx="3835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3×3几何均值滤波器，图像更清晰</a:t>
            </a:r>
            <a:endParaRPr sz="2000">
              <a:latin typeface="新宋体" panose="02010609030101010101" charset="-122"/>
              <a:cs typeface="新宋体" panose="02010609030101010101" charset="-122"/>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均值滤波举例</a:t>
            </a:r>
          </a:p>
        </p:txBody>
      </p:sp>
      <p:sp>
        <p:nvSpPr>
          <p:cNvPr id="6" name="object 6"/>
          <p:cNvSpPr txBox="1"/>
          <p:nvPr/>
        </p:nvSpPr>
        <p:spPr>
          <a:xfrm>
            <a:off x="2978023" y="1779778"/>
            <a:ext cx="2311400" cy="316865"/>
          </a:xfrm>
          <a:prstGeom prst="rect">
            <a:avLst/>
          </a:prstGeom>
        </p:spPr>
        <p:txBody>
          <a:bodyPr vert="horz" wrap="square" lIns="0" tIns="0" rIns="0" bIns="0" rtlCol="0">
            <a:spAutoFit/>
          </a:bodyPr>
          <a:lstStyle/>
          <a:p>
            <a:pPr marL="12700">
              <a:lnSpc>
                <a:spcPct val="100000"/>
              </a:lnSpc>
            </a:pPr>
            <a:r>
              <a:rPr sz="2000" b="1" spc="-10" dirty="0">
                <a:solidFill>
                  <a:srgbClr val="EE2B0A"/>
                </a:solidFill>
                <a:latin typeface="Times New Roman" panose="02020603050405020304"/>
                <a:cs typeface="Times New Roman" panose="02020603050405020304"/>
              </a:rPr>
              <a:t>“</a:t>
            </a:r>
            <a:r>
              <a:rPr sz="2000" b="1" spc="-5" dirty="0">
                <a:solidFill>
                  <a:srgbClr val="EE2B0A"/>
                </a:solidFill>
                <a:latin typeface="新宋体" panose="02010609030101010101" charset="-122"/>
                <a:cs typeface="新宋体" panose="02010609030101010101" charset="-122"/>
              </a:rPr>
              <a:t>胡椒</a:t>
            </a:r>
            <a:r>
              <a:rPr sz="2000" b="1" spc="-10" dirty="0">
                <a:solidFill>
                  <a:srgbClr val="EE2B0A"/>
                </a:solidFill>
                <a:latin typeface="Times New Roman" panose="02020603050405020304"/>
                <a:cs typeface="Times New Roman" panose="02020603050405020304"/>
              </a:rPr>
              <a:t>”</a:t>
            </a:r>
            <a:r>
              <a:rPr sz="2000" b="1" spc="-10" dirty="0">
                <a:solidFill>
                  <a:srgbClr val="EE2B0A"/>
                </a:solidFill>
                <a:latin typeface="新宋体" panose="02010609030101010101" charset="-122"/>
                <a:cs typeface="新宋体" panose="02010609030101010101" charset="-122"/>
              </a:rPr>
              <a:t>噪声干扰图像</a:t>
            </a:r>
            <a:endParaRPr sz="2000">
              <a:latin typeface="新宋体" panose="02010609030101010101" charset="-122"/>
              <a:cs typeface="新宋体" panose="02010609030101010101" charset="-122"/>
            </a:endParaRPr>
          </a:p>
        </p:txBody>
      </p:sp>
      <p:sp>
        <p:nvSpPr>
          <p:cNvPr id="7" name="object 7"/>
          <p:cNvSpPr txBox="1"/>
          <p:nvPr/>
        </p:nvSpPr>
        <p:spPr>
          <a:xfrm>
            <a:off x="5731128" y="1762239"/>
            <a:ext cx="2058035" cy="316865"/>
          </a:xfrm>
          <a:prstGeom prst="rect">
            <a:avLst/>
          </a:prstGeom>
        </p:spPr>
        <p:txBody>
          <a:bodyPr vert="horz" wrap="square" lIns="0" tIns="0" rIns="0" bIns="0" rtlCol="0">
            <a:spAutoFit/>
          </a:bodyPr>
          <a:lstStyle/>
          <a:p>
            <a:pPr marL="12700">
              <a:lnSpc>
                <a:spcPct val="100000"/>
              </a:lnSpc>
            </a:pPr>
            <a:r>
              <a:rPr sz="2000" b="1" spc="-10" dirty="0">
                <a:solidFill>
                  <a:srgbClr val="EE2B0A"/>
                </a:solidFill>
                <a:latin typeface="Times New Roman" panose="02020603050405020304"/>
                <a:cs typeface="Times New Roman" panose="02020603050405020304"/>
              </a:rPr>
              <a:t>“</a:t>
            </a:r>
            <a:r>
              <a:rPr sz="2000" b="1" dirty="0">
                <a:solidFill>
                  <a:srgbClr val="EE2B0A"/>
                </a:solidFill>
                <a:latin typeface="新宋体" panose="02010609030101010101" charset="-122"/>
                <a:cs typeface="新宋体" panose="02010609030101010101" charset="-122"/>
              </a:rPr>
              <a:t>盐</a:t>
            </a:r>
            <a:r>
              <a:rPr sz="2000" b="1" spc="-10" dirty="0">
                <a:solidFill>
                  <a:srgbClr val="EE2B0A"/>
                </a:solidFill>
                <a:latin typeface="Times New Roman" panose="02020603050405020304"/>
                <a:cs typeface="Times New Roman" panose="02020603050405020304"/>
              </a:rPr>
              <a:t>”</a:t>
            </a:r>
            <a:r>
              <a:rPr sz="2000" b="1" spc="-10" dirty="0">
                <a:solidFill>
                  <a:srgbClr val="EE2B0A"/>
                </a:solidFill>
                <a:latin typeface="新宋体" panose="02010609030101010101" charset="-122"/>
                <a:cs typeface="新宋体" panose="02010609030101010101" charset="-122"/>
              </a:rPr>
              <a:t>噪声干扰图像</a:t>
            </a:r>
            <a:endParaRPr sz="2000">
              <a:latin typeface="新宋体" panose="02010609030101010101" charset="-122"/>
              <a:cs typeface="新宋体" panose="02010609030101010101" charset="-122"/>
            </a:endParaRPr>
          </a:p>
        </p:txBody>
      </p:sp>
      <p:sp>
        <p:nvSpPr>
          <p:cNvPr id="8" name="object 8"/>
          <p:cNvSpPr txBox="1"/>
          <p:nvPr/>
        </p:nvSpPr>
        <p:spPr>
          <a:xfrm>
            <a:off x="3227184" y="6056109"/>
            <a:ext cx="2183765" cy="912494"/>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3×3大小，Q=1.</a:t>
            </a:r>
            <a:r>
              <a:rPr sz="2000" b="1" spc="-20" dirty="0">
                <a:solidFill>
                  <a:srgbClr val="EE2B0A"/>
                </a:solidFill>
                <a:latin typeface="新宋体" panose="02010609030101010101" charset="-122"/>
                <a:cs typeface="新宋体" panose="02010609030101010101" charset="-122"/>
              </a:rPr>
              <a:t>5</a:t>
            </a:r>
            <a:r>
              <a:rPr sz="2000" b="1" spc="-10" dirty="0">
                <a:solidFill>
                  <a:srgbClr val="EE2B0A"/>
                </a:solidFill>
                <a:latin typeface="新宋体" panose="02010609030101010101" charset="-122"/>
                <a:cs typeface="新宋体" panose="02010609030101010101" charset="-122"/>
              </a:rPr>
              <a:t>的 逆谐波均值滤波器</a:t>
            </a:r>
            <a:endParaRPr sz="2000">
              <a:latin typeface="新宋体" panose="02010609030101010101" charset="-122"/>
              <a:cs typeface="新宋体" panose="02010609030101010101" charset="-122"/>
            </a:endParaRPr>
          </a:p>
        </p:txBody>
      </p:sp>
      <p:sp>
        <p:nvSpPr>
          <p:cNvPr id="9" name="object 9"/>
          <p:cNvSpPr/>
          <p:nvPr/>
        </p:nvSpPr>
        <p:spPr>
          <a:xfrm>
            <a:off x="1818017" y="2122169"/>
            <a:ext cx="6153150" cy="410337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746389" y="3490721"/>
            <a:ext cx="1224280" cy="1622425"/>
          </a:xfrm>
          <a:custGeom>
            <a:avLst/>
            <a:gdLst/>
            <a:ahLst/>
            <a:cxnLst/>
            <a:rect l="l" t="t" r="r" b="b"/>
            <a:pathLst>
              <a:path w="1224280" h="1622425">
                <a:moveTo>
                  <a:pt x="1223772" y="0"/>
                </a:moveTo>
                <a:lnTo>
                  <a:pt x="1160794" y="752"/>
                </a:lnTo>
                <a:lnTo>
                  <a:pt x="1098644" y="2987"/>
                </a:lnTo>
                <a:lnTo>
                  <a:pt x="1037398" y="6667"/>
                </a:lnTo>
                <a:lnTo>
                  <a:pt x="977132" y="11757"/>
                </a:lnTo>
                <a:lnTo>
                  <a:pt x="917924" y="18219"/>
                </a:lnTo>
                <a:lnTo>
                  <a:pt x="859850" y="26018"/>
                </a:lnTo>
                <a:lnTo>
                  <a:pt x="802988" y="35118"/>
                </a:lnTo>
                <a:lnTo>
                  <a:pt x="747414" y="45481"/>
                </a:lnTo>
                <a:lnTo>
                  <a:pt x="693206" y="57073"/>
                </a:lnTo>
                <a:lnTo>
                  <a:pt x="640439" y="69856"/>
                </a:lnTo>
                <a:lnTo>
                  <a:pt x="589191" y="83794"/>
                </a:lnTo>
                <a:lnTo>
                  <a:pt x="539539" y="98851"/>
                </a:lnTo>
                <a:lnTo>
                  <a:pt x="491559" y="114991"/>
                </a:lnTo>
                <a:lnTo>
                  <a:pt x="445329" y="132177"/>
                </a:lnTo>
                <a:lnTo>
                  <a:pt x="400926" y="150374"/>
                </a:lnTo>
                <a:lnTo>
                  <a:pt x="358425" y="169545"/>
                </a:lnTo>
                <a:lnTo>
                  <a:pt x="317905" y="189653"/>
                </a:lnTo>
                <a:lnTo>
                  <a:pt x="279442" y="210662"/>
                </a:lnTo>
                <a:lnTo>
                  <a:pt x="243113" y="232536"/>
                </a:lnTo>
                <a:lnTo>
                  <a:pt x="208994" y="255240"/>
                </a:lnTo>
                <a:lnTo>
                  <a:pt x="177164" y="278736"/>
                </a:lnTo>
                <a:lnTo>
                  <a:pt x="147697" y="302988"/>
                </a:lnTo>
                <a:lnTo>
                  <a:pt x="96166" y="353615"/>
                </a:lnTo>
                <a:lnTo>
                  <a:pt x="55016" y="406832"/>
                </a:lnTo>
                <a:lnTo>
                  <a:pt x="24861" y="462349"/>
                </a:lnTo>
                <a:lnTo>
                  <a:pt x="6317" y="519875"/>
                </a:lnTo>
                <a:lnTo>
                  <a:pt x="0" y="579120"/>
                </a:lnTo>
                <a:lnTo>
                  <a:pt x="0" y="910590"/>
                </a:lnTo>
                <a:lnTo>
                  <a:pt x="7981" y="976780"/>
                </a:lnTo>
                <a:lnTo>
                  <a:pt x="31430" y="1041182"/>
                </a:lnTo>
                <a:lnTo>
                  <a:pt x="69605" y="1103288"/>
                </a:lnTo>
                <a:lnTo>
                  <a:pt x="93983" y="1133324"/>
                </a:lnTo>
                <a:lnTo>
                  <a:pt x="121764" y="1162596"/>
                </a:lnTo>
                <a:lnTo>
                  <a:pt x="152855" y="1191042"/>
                </a:lnTo>
                <a:lnTo>
                  <a:pt x="187165" y="1218598"/>
                </a:lnTo>
                <a:lnTo>
                  <a:pt x="224599" y="1245203"/>
                </a:lnTo>
                <a:lnTo>
                  <a:pt x="265066" y="1270792"/>
                </a:lnTo>
                <a:lnTo>
                  <a:pt x="308472" y="1295302"/>
                </a:lnTo>
                <a:lnTo>
                  <a:pt x="354725" y="1318671"/>
                </a:lnTo>
                <a:lnTo>
                  <a:pt x="403731" y="1340834"/>
                </a:lnTo>
                <a:lnTo>
                  <a:pt x="455400" y="1361730"/>
                </a:lnTo>
                <a:lnTo>
                  <a:pt x="509636" y="1381295"/>
                </a:lnTo>
                <a:lnTo>
                  <a:pt x="566349" y="1399465"/>
                </a:lnTo>
                <a:lnTo>
                  <a:pt x="625444" y="1416179"/>
                </a:lnTo>
                <a:lnTo>
                  <a:pt x="686830" y="1431372"/>
                </a:lnTo>
                <a:lnTo>
                  <a:pt x="750413" y="1444981"/>
                </a:lnTo>
                <a:lnTo>
                  <a:pt x="816102" y="1456944"/>
                </a:lnTo>
                <a:lnTo>
                  <a:pt x="816102" y="1622298"/>
                </a:lnTo>
                <a:lnTo>
                  <a:pt x="1223772" y="1324356"/>
                </a:lnTo>
                <a:lnTo>
                  <a:pt x="816102" y="960119"/>
                </a:lnTo>
                <a:lnTo>
                  <a:pt x="816102" y="1125474"/>
                </a:lnTo>
                <a:lnTo>
                  <a:pt x="755432" y="1114460"/>
                </a:lnTo>
                <a:lnTo>
                  <a:pt x="696418" y="1102023"/>
                </a:lnTo>
                <a:lnTo>
                  <a:pt x="639152" y="1088206"/>
                </a:lnTo>
                <a:lnTo>
                  <a:pt x="583722" y="1073053"/>
                </a:lnTo>
                <a:lnTo>
                  <a:pt x="530219" y="1056609"/>
                </a:lnTo>
                <a:lnTo>
                  <a:pt x="478733" y="1038916"/>
                </a:lnTo>
                <a:lnTo>
                  <a:pt x="429354" y="1020019"/>
                </a:lnTo>
                <a:lnTo>
                  <a:pt x="382173" y="999962"/>
                </a:lnTo>
                <a:lnTo>
                  <a:pt x="337280" y="978788"/>
                </a:lnTo>
                <a:lnTo>
                  <a:pt x="294764" y="956543"/>
                </a:lnTo>
                <a:lnTo>
                  <a:pt x="254716" y="933268"/>
                </a:lnTo>
                <a:lnTo>
                  <a:pt x="217226" y="909009"/>
                </a:lnTo>
                <a:lnTo>
                  <a:pt x="182384" y="883809"/>
                </a:lnTo>
                <a:lnTo>
                  <a:pt x="150281" y="857713"/>
                </a:lnTo>
                <a:lnTo>
                  <a:pt x="121006" y="830763"/>
                </a:lnTo>
                <a:lnTo>
                  <a:pt x="94650" y="803004"/>
                </a:lnTo>
                <a:lnTo>
                  <a:pt x="51054" y="745236"/>
                </a:lnTo>
                <a:lnTo>
                  <a:pt x="70318" y="717186"/>
                </a:lnTo>
                <a:lnTo>
                  <a:pt x="117076" y="663282"/>
                </a:lnTo>
                <a:lnTo>
                  <a:pt x="174219" y="612508"/>
                </a:lnTo>
                <a:lnTo>
                  <a:pt x="206465" y="588372"/>
                </a:lnTo>
                <a:lnTo>
                  <a:pt x="241043" y="565113"/>
                </a:lnTo>
                <a:lnTo>
                  <a:pt x="277864" y="542759"/>
                </a:lnTo>
                <a:lnTo>
                  <a:pt x="316840" y="521343"/>
                </a:lnTo>
                <a:lnTo>
                  <a:pt x="357884" y="500896"/>
                </a:lnTo>
                <a:lnTo>
                  <a:pt x="400907" y="481448"/>
                </a:lnTo>
                <a:lnTo>
                  <a:pt x="445821" y="463031"/>
                </a:lnTo>
                <a:lnTo>
                  <a:pt x="492537" y="445674"/>
                </a:lnTo>
                <a:lnTo>
                  <a:pt x="540968" y="429410"/>
                </a:lnTo>
                <a:lnTo>
                  <a:pt x="591025" y="414269"/>
                </a:lnTo>
                <a:lnTo>
                  <a:pt x="642621" y="400283"/>
                </a:lnTo>
                <a:lnTo>
                  <a:pt x="695666" y="387481"/>
                </a:lnTo>
                <a:lnTo>
                  <a:pt x="750073" y="375896"/>
                </a:lnTo>
                <a:lnTo>
                  <a:pt x="805754" y="365558"/>
                </a:lnTo>
                <a:lnTo>
                  <a:pt x="862620" y="356498"/>
                </a:lnTo>
                <a:lnTo>
                  <a:pt x="920583" y="348746"/>
                </a:lnTo>
                <a:lnTo>
                  <a:pt x="979556" y="342335"/>
                </a:lnTo>
                <a:lnTo>
                  <a:pt x="1039449" y="337294"/>
                </a:lnTo>
                <a:lnTo>
                  <a:pt x="1100175" y="333656"/>
                </a:lnTo>
                <a:lnTo>
                  <a:pt x="1161645" y="331450"/>
                </a:lnTo>
                <a:lnTo>
                  <a:pt x="1223772" y="330708"/>
                </a:lnTo>
                <a:lnTo>
                  <a:pt x="1223772" y="0"/>
                </a:lnTo>
                <a:close/>
              </a:path>
            </a:pathLst>
          </a:custGeom>
          <a:ln w="25399">
            <a:solidFill>
              <a:srgbClr val="EE2B0A"/>
            </a:solidFill>
          </a:ln>
        </p:spPr>
        <p:txBody>
          <a:bodyPr wrap="square" lIns="0" tIns="0" rIns="0" bIns="0" rtlCol="0"/>
          <a:lstStyle/>
          <a:p>
            <a:endParaRPr/>
          </a:p>
        </p:txBody>
      </p:sp>
      <p:sp>
        <p:nvSpPr>
          <p:cNvPr id="11" name="object 11"/>
          <p:cNvSpPr/>
          <p:nvPr/>
        </p:nvSpPr>
        <p:spPr>
          <a:xfrm>
            <a:off x="1746389" y="4069841"/>
            <a:ext cx="51435" cy="166370"/>
          </a:xfrm>
          <a:custGeom>
            <a:avLst/>
            <a:gdLst/>
            <a:ahLst/>
            <a:cxnLst/>
            <a:rect l="l" t="t" r="r" b="b"/>
            <a:pathLst>
              <a:path w="51435" h="166370">
                <a:moveTo>
                  <a:pt x="0" y="0"/>
                </a:moveTo>
                <a:lnTo>
                  <a:pt x="3262" y="42136"/>
                </a:lnTo>
                <a:lnTo>
                  <a:pt x="12954" y="83915"/>
                </a:lnTo>
                <a:lnTo>
                  <a:pt x="28932" y="125265"/>
                </a:lnTo>
                <a:lnTo>
                  <a:pt x="51054" y="166116"/>
                </a:lnTo>
              </a:path>
            </a:pathLst>
          </a:custGeom>
          <a:ln w="25400">
            <a:solidFill>
              <a:srgbClr val="EE2B0A"/>
            </a:solidFill>
          </a:ln>
        </p:spPr>
        <p:txBody>
          <a:bodyPr wrap="square" lIns="0" tIns="0" rIns="0" bIns="0" rtlCol="0"/>
          <a:lstStyle/>
          <a:p>
            <a:endParaRPr/>
          </a:p>
        </p:txBody>
      </p:sp>
      <p:sp>
        <p:nvSpPr>
          <p:cNvPr id="12" name="object 12"/>
          <p:cNvSpPr/>
          <p:nvPr/>
        </p:nvSpPr>
        <p:spPr>
          <a:xfrm>
            <a:off x="8010791" y="3417570"/>
            <a:ext cx="1081405" cy="1694180"/>
          </a:xfrm>
          <a:custGeom>
            <a:avLst/>
            <a:gdLst/>
            <a:ahLst/>
            <a:cxnLst/>
            <a:rect l="l" t="t" r="r" b="b"/>
            <a:pathLst>
              <a:path w="1081404" h="1694179">
                <a:moveTo>
                  <a:pt x="0" y="0"/>
                </a:moveTo>
                <a:lnTo>
                  <a:pt x="61307" y="956"/>
                </a:lnTo>
                <a:lnTo>
                  <a:pt x="121723" y="3792"/>
                </a:lnTo>
                <a:lnTo>
                  <a:pt x="181157" y="8456"/>
                </a:lnTo>
                <a:lnTo>
                  <a:pt x="239517" y="14897"/>
                </a:lnTo>
                <a:lnTo>
                  <a:pt x="296710" y="23065"/>
                </a:lnTo>
                <a:lnTo>
                  <a:pt x="352647" y="32909"/>
                </a:lnTo>
                <a:lnTo>
                  <a:pt x="407234" y="44378"/>
                </a:lnTo>
                <a:lnTo>
                  <a:pt x="460380" y="57422"/>
                </a:lnTo>
                <a:lnTo>
                  <a:pt x="511994" y="71989"/>
                </a:lnTo>
                <a:lnTo>
                  <a:pt x="561984" y="88028"/>
                </a:lnTo>
                <a:lnTo>
                  <a:pt x="610258" y="105490"/>
                </a:lnTo>
                <a:lnTo>
                  <a:pt x="656724" y="124323"/>
                </a:lnTo>
                <a:lnTo>
                  <a:pt x="701291" y="144475"/>
                </a:lnTo>
                <a:lnTo>
                  <a:pt x="743868" y="165898"/>
                </a:lnTo>
                <a:lnTo>
                  <a:pt x="784362" y="188539"/>
                </a:lnTo>
                <a:lnTo>
                  <a:pt x="822681" y="212348"/>
                </a:lnTo>
                <a:lnTo>
                  <a:pt x="858735" y="237274"/>
                </a:lnTo>
                <a:lnTo>
                  <a:pt x="892431" y="263266"/>
                </a:lnTo>
                <a:lnTo>
                  <a:pt x="923679" y="290274"/>
                </a:lnTo>
                <a:lnTo>
                  <a:pt x="952385" y="318247"/>
                </a:lnTo>
                <a:lnTo>
                  <a:pt x="978459" y="347133"/>
                </a:lnTo>
                <a:lnTo>
                  <a:pt x="1022342" y="407444"/>
                </a:lnTo>
                <a:lnTo>
                  <a:pt x="1054595" y="470801"/>
                </a:lnTo>
                <a:lnTo>
                  <a:pt x="1074485" y="536798"/>
                </a:lnTo>
                <a:lnTo>
                  <a:pt x="1081278" y="605027"/>
                </a:lnTo>
                <a:lnTo>
                  <a:pt x="1081278" y="950976"/>
                </a:lnTo>
                <a:lnTo>
                  <a:pt x="1073545" y="1023281"/>
                </a:lnTo>
                <a:lnTo>
                  <a:pt x="1050850" y="1093493"/>
                </a:lnTo>
                <a:lnTo>
                  <a:pt x="1013946" y="1161012"/>
                </a:lnTo>
                <a:lnTo>
                  <a:pt x="990402" y="1193574"/>
                </a:lnTo>
                <a:lnTo>
                  <a:pt x="963589" y="1225237"/>
                </a:lnTo>
                <a:lnTo>
                  <a:pt x="933601" y="1255927"/>
                </a:lnTo>
                <a:lnTo>
                  <a:pt x="900532" y="1285568"/>
                </a:lnTo>
                <a:lnTo>
                  <a:pt x="864477" y="1314085"/>
                </a:lnTo>
                <a:lnTo>
                  <a:pt x="825530" y="1341404"/>
                </a:lnTo>
                <a:lnTo>
                  <a:pt x="783785" y="1367449"/>
                </a:lnTo>
                <a:lnTo>
                  <a:pt x="739337" y="1392145"/>
                </a:lnTo>
                <a:lnTo>
                  <a:pt x="692280" y="1415418"/>
                </a:lnTo>
                <a:lnTo>
                  <a:pt x="642708" y="1437192"/>
                </a:lnTo>
                <a:lnTo>
                  <a:pt x="590715" y="1457391"/>
                </a:lnTo>
                <a:lnTo>
                  <a:pt x="536396" y="1475942"/>
                </a:lnTo>
                <a:lnTo>
                  <a:pt x="479846" y="1492769"/>
                </a:lnTo>
                <a:lnTo>
                  <a:pt x="421157" y="1507797"/>
                </a:lnTo>
                <a:lnTo>
                  <a:pt x="360426" y="1520952"/>
                </a:lnTo>
                <a:lnTo>
                  <a:pt x="360426" y="1693926"/>
                </a:lnTo>
                <a:lnTo>
                  <a:pt x="0" y="1383030"/>
                </a:lnTo>
                <a:lnTo>
                  <a:pt x="360426" y="1002791"/>
                </a:lnTo>
                <a:lnTo>
                  <a:pt x="360426" y="1175766"/>
                </a:lnTo>
                <a:lnTo>
                  <a:pt x="420548" y="1162659"/>
                </a:lnTo>
                <a:lnTo>
                  <a:pt x="478821" y="1147673"/>
                </a:lnTo>
                <a:lnTo>
                  <a:pt x="535130" y="1130874"/>
                </a:lnTo>
                <a:lnTo>
                  <a:pt x="589359" y="1112329"/>
                </a:lnTo>
                <a:lnTo>
                  <a:pt x="641391" y="1092105"/>
                </a:lnTo>
                <a:lnTo>
                  <a:pt x="691110" y="1070270"/>
                </a:lnTo>
                <a:lnTo>
                  <a:pt x="738400" y="1046890"/>
                </a:lnTo>
                <a:lnTo>
                  <a:pt x="783145" y="1022032"/>
                </a:lnTo>
                <a:lnTo>
                  <a:pt x="825229" y="995763"/>
                </a:lnTo>
                <a:lnTo>
                  <a:pt x="864536" y="968150"/>
                </a:lnTo>
                <a:lnTo>
                  <a:pt x="900950" y="939260"/>
                </a:lnTo>
                <a:lnTo>
                  <a:pt x="934354" y="909161"/>
                </a:lnTo>
                <a:lnTo>
                  <a:pt x="964633" y="877918"/>
                </a:lnTo>
                <a:lnTo>
                  <a:pt x="991671" y="845599"/>
                </a:lnTo>
                <a:lnTo>
                  <a:pt x="1015351" y="812271"/>
                </a:lnTo>
                <a:lnTo>
                  <a:pt x="1035558" y="778001"/>
                </a:lnTo>
                <a:lnTo>
                  <a:pt x="1017040" y="746334"/>
                </a:lnTo>
                <a:lnTo>
                  <a:pt x="971496" y="685709"/>
                </a:lnTo>
                <a:lnTo>
                  <a:pt x="944668" y="656833"/>
                </a:lnTo>
                <a:lnTo>
                  <a:pt x="915268" y="628969"/>
                </a:lnTo>
                <a:lnTo>
                  <a:pt x="883396" y="602158"/>
                </a:lnTo>
                <a:lnTo>
                  <a:pt x="849150" y="576440"/>
                </a:lnTo>
                <a:lnTo>
                  <a:pt x="812630" y="551857"/>
                </a:lnTo>
                <a:lnTo>
                  <a:pt x="773936" y="528448"/>
                </a:lnTo>
                <a:lnTo>
                  <a:pt x="733165" y="506255"/>
                </a:lnTo>
                <a:lnTo>
                  <a:pt x="690418" y="485317"/>
                </a:lnTo>
                <a:lnTo>
                  <a:pt x="645795" y="465677"/>
                </a:lnTo>
                <a:lnTo>
                  <a:pt x="599393" y="447374"/>
                </a:lnTo>
                <a:lnTo>
                  <a:pt x="551312" y="430449"/>
                </a:lnTo>
                <a:lnTo>
                  <a:pt x="501651" y="414943"/>
                </a:lnTo>
                <a:lnTo>
                  <a:pt x="450511" y="400896"/>
                </a:lnTo>
                <a:lnTo>
                  <a:pt x="397989" y="388350"/>
                </a:lnTo>
                <a:lnTo>
                  <a:pt x="344185" y="377344"/>
                </a:lnTo>
                <a:lnTo>
                  <a:pt x="289199" y="367920"/>
                </a:lnTo>
                <a:lnTo>
                  <a:pt x="233129" y="360119"/>
                </a:lnTo>
                <a:lnTo>
                  <a:pt x="176075" y="353980"/>
                </a:lnTo>
                <a:lnTo>
                  <a:pt x="118136" y="349545"/>
                </a:lnTo>
                <a:lnTo>
                  <a:pt x="59411" y="346854"/>
                </a:lnTo>
                <a:lnTo>
                  <a:pt x="0" y="345948"/>
                </a:lnTo>
                <a:lnTo>
                  <a:pt x="0" y="0"/>
                </a:lnTo>
                <a:close/>
              </a:path>
            </a:pathLst>
          </a:custGeom>
          <a:ln w="25400">
            <a:solidFill>
              <a:srgbClr val="EE2B0A"/>
            </a:solidFill>
          </a:ln>
        </p:spPr>
        <p:txBody>
          <a:bodyPr wrap="square" lIns="0" tIns="0" rIns="0" bIns="0" rtlCol="0"/>
          <a:lstStyle/>
          <a:p>
            <a:endParaRPr/>
          </a:p>
        </p:txBody>
      </p:sp>
      <p:sp>
        <p:nvSpPr>
          <p:cNvPr id="13" name="object 13"/>
          <p:cNvSpPr/>
          <p:nvPr/>
        </p:nvSpPr>
        <p:spPr>
          <a:xfrm>
            <a:off x="9046349" y="4195571"/>
            <a:ext cx="45720" cy="173355"/>
          </a:xfrm>
          <a:custGeom>
            <a:avLst/>
            <a:gdLst/>
            <a:ahLst/>
            <a:cxnLst/>
            <a:rect l="l" t="t" r="r" b="b"/>
            <a:pathLst>
              <a:path w="45720" h="173354">
                <a:moveTo>
                  <a:pt x="45720" y="172974"/>
                </a:moveTo>
                <a:lnTo>
                  <a:pt x="42862" y="129123"/>
                </a:lnTo>
                <a:lnTo>
                  <a:pt x="34290" y="85629"/>
                </a:lnTo>
                <a:lnTo>
                  <a:pt x="20002" y="42564"/>
                </a:lnTo>
                <a:lnTo>
                  <a:pt x="0" y="0"/>
                </a:lnTo>
              </a:path>
            </a:pathLst>
          </a:custGeom>
          <a:ln w="25400">
            <a:solidFill>
              <a:srgbClr val="EE2B0A"/>
            </a:solidFill>
          </a:ln>
        </p:spPr>
        <p:txBody>
          <a:bodyPr wrap="square" lIns="0" tIns="0" rIns="0" bIns="0" rtlCol="0"/>
          <a:lstStyle/>
          <a:p>
            <a:endParaRPr/>
          </a:p>
        </p:txBody>
      </p:sp>
      <p:sp>
        <p:nvSpPr>
          <p:cNvPr id="14" name="object 14"/>
          <p:cNvSpPr txBox="1"/>
          <p:nvPr/>
        </p:nvSpPr>
        <p:spPr>
          <a:xfrm>
            <a:off x="5713603" y="6056121"/>
            <a:ext cx="2312035" cy="912494"/>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3×3大小，Q=-1.5的 逆谐波均值滤波器</a:t>
            </a:r>
            <a:endParaRPr sz="2000">
              <a:latin typeface="新宋体" panose="02010609030101010101" charset="-122"/>
              <a:cs typeface="新宋体" panose="02010609030101010101"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54251" y="1024623"/>
            <a:ext cx="7673340" cy="512826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图像的采样和量化</a:t>
            </a:r>
            <a:endParaRPr sz="3200">
              <a:latin typeface="新宋体" panose="02010609030101010101" charset="-122"/>
              <a:cs typeface="新宋体" panose="02010609030101010101" charset="-122"/>
            </a:endParaRPr>
          </a:p>
          <a:p>
            <a:pPr>
              <a:lnSpc>
                <a:spcPct val="100000"/>
              </a:lnSpc>
              <a:spcBef>
                <a:spcPts val="45"/>
              </a:spcBef>
            </a:pPr>
            <a:endParaRPr sz="3150">
              <a:latin typeface="Times New Roman" panose="02020603050405020304"/>
              <a:cs typeface="Times New Roman" panose="02020603050405020304"/>
            </a:endParaRPr>
          </a:p>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非统一的图像的量化</a:t>
            </a:r>
            <a:endParaRPr sz="3200">
              <a:latin typeface="新宋体" panose="02010609030101010101" charset="-122"/>
              <a:cs typeface="新宋体" panose="02010609030101010101" charset="-122"/>
            </a:endParaRPr>
          </a:p>
          <a:p>
            <a:pPr marL="755650" marR="5080" indent="-285750" algn="just">
              <a:lnSpc>
                <a:spcPct val="120000"/>
              </a:lnSpc>
              <a:spcBef>
                <a:spcPts val="76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在边界附近使用较少的灰度级。剩余的 灰度级可用于灰度级变化比较平滑的区 域</a:t>
            </a:r>
            <a:endParaRPr sz="3200">
              <a:latin typeface="新宋体" panose="02010609030101010101" charset="-122"/>
              <a:cs typeface="新宋体" panose="02010609030101010101" charset="-122"/>
            </a:endParaRPr>
          </a:p>
          <a:p>
            <a:pPr marL="755650" marR="5080" indent="-285750" algn="just">
              <a:lnSpc>
                <a:spcPct val="120000"/>
              </a:lnSpc>
              <a:spcBef>
                <a:spcPts val="76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避免或减少由于量化的太粗糙，在灰度 级变化比较平滑的区域出现假轮廓的现 象</a:t>
            </a:r>
            <a:endParaRPr sz="3200">
              <a:latin typeface="新宋体" panose="02010609030101010101" charset="-122"/>
              <a:cs typeface="新宋体" panose="02010609030101010101" charset="-122"/>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8535"/>
            <a:ext cx="7560309" cy="325627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总结</a:t>
            </a:r>
            <a:endParaRPr sz="3200">
              <a:latin typeface="新宋体" panose="02010609030101010101" charset="-122"/>
              <a:cs typeface="新宋体" panose="02010609030101010101" charset="-122"/>
            </a:endParaRPr>
          </a:p>
          <a:p>
            <a:pPr marL="469900" marR="5080">
              <a:lnSpc>
                <a:spcPct val="100000"/>
              </a:lnSpc>
              <a:spcBef>
                <a:spcPts val="167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算术均值滤波器和几何均值滤波器适合于处 理高斯或均匀等随机噪声</a:t>
            </a:r>
            <a:endParaRPr sz="2800">
              <a:latin typeface="新宋体" panose="02010609030101010101" charset="-122"/>
              <a:cs typeface="新宋体" panose="02010609030101010101" charset="-122"/>
            </a:endParaRPr>
          </a:p>
          <a:p>
            <a:pPr marL="927100" marR="225425" indent="-457200">
              <a:lnSpc>
                <a:spcPts val="5050"/>
              </a:lnSpc>
              <a:spcBef>
                <a:spcPts val="44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谐波均值滤波器适合于处理脉冲噪声 缺点：必须事先知道噪声是暗噪声还是亮</a:t>
            </a:r>
            <a:endParaRPr sz="2800">
              <a:latin typeface="新宋体" panose="02010609030101010101" charset="-122"/>
              <a:cs typeface="新宋体" panose="02010609030101010101" charset="-122"/>
            </a:endParaRPr>
          </a:p>
          <a:p>
            <a:pPr marL="469900">
              <a:lnSpc>
                <a:spcPts val="2845"/>
              </a:lnSpc>
            </a:pPr>
            <a:r>
              <a:rPr sz="2800" spc="-5" dirty="0">
                <a:latin typeface="新宋体" panose="02010609030101010101" charset="-122"/>
                <a:cs typeface="新宋体" panose="02010609030101010101" charset="-122"/>
              </a:rPr>
              <a:t>噪声，以便于选择合适的Q符号</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均值滤波器</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8535"/>
            <a:ext cx="24676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中值滤波器</a:t>
            </a:r>
            <a:endParaRPr sz="3200">
              <a:latin typeface="新宋体" panose="02010609030101010101" charset="-122"/>
              <a:cs typeface="新宋体" panose="02010609030101010101" charset="-122"/>
            </a:endParaRPr>
          </a:p>
        </p:txBody>
      </p:sp>
      <p:sp>
        <p:nvSpPr>
          <p:cNvPr id="6" name="object 6"/>
          <p:cNvSpPr txBox="1"/>
          <p:nvPr/>
        </p:nvSpPr>
        <p:spPr>
          <a:xfrm>
            <a:off x="2283079" y="4373371"/>
            <a:ext cx="7158990" cy="1487170"/>
          </a:xfrm>
          <a:prstGeom prst="rect">
            <a:avLst/>
          </a:prstGeom>
        </p:spPr>
        <p:txBody>
          <a:bodyPr vert="horz" wrap="square" lIns="0" tIns="0" rIns="0" bIns="0" rtlCol="0">
            <a:spAutoFit/>
          </a:bodyPr>
          <a:lstStyle/>
          <a:p>
            <a:pPr marL="12700" marR="508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在相同尺寸下，比起均值滤波器引起的模糊 </a:t>
            </a:r>
            <a:r>
              <a:rPr sz="2800" dirty="0">
                <a:latin typeface="新宋体" panose="02010609030101010101" charset="-122"/>
                <a:cs typeface="新宋体" panose="02010609030101010101" charset="-122"/>
              </a:rPr>
              <a:t>少</a:t>
            </a:r>
            <a:endParaRPr sz="2800">
              <a:latin typeface="新宋体" panose="02010609030101010101" charset="-122"/>
              <a:cs typeface="新宋体" panose="02010609030101010101" charset="-122"/>
            </a:endParaRPr>
          </a:p>
          <a:p>
            <a:pPr marL="12700">
              <a:lnSpc>
                <a:spcPts val="3295"/>
              </a:lnSpc>
              <a:spcBef>
                <a:spcPts val="168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对单极或双极脉冲噪声非常有效</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顺序统计滤波器</a:t>
            </a:r>
          </a:p>
        </p:txBody>
      </p:sp>
      <p:sp>
        <p:nvSpPr>
          <p:cNvPr id="8" name="object 8"/>
          <p:cNvSpPr txBox="1"/>
          <p:nvPr/>
        </p:nvSpPr>
        <p:spPr>
          <a:xfrm>
            <a:off x="3612007" y="2705608"/>
            <a:ext cx="127635" cy="271145"/>
          </a:xfrm>
          <a:prstGeom prst="rect">
            <a:avLst/>
          </a:prstGeom>
        </p:spPr>
        <p:txBody>
          <a:bodyPr vert="horz" wrap="square" lIns="0" tIns="0" rIns="0" bIns="0" rtlCol="0">
            <a:spAutoFit/>
          </a:bodyPr>
          <a:lstStyle/>
          <a:p>
            <a:pPr marL="12700">
              <a:lnSpc>
                <a:spcPct val="100000"/>
              </a:lnSpc>
            </a:pPr>
            <a:r>
              <a:rPr sz="1700"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p:txBody>
      </p:sp>
      <p:sp>
        <p:nvSpPr>
          <p:cNvPr id="9" name="object 9"/>
          <p:cNvSpPr txBox="1"/>
          <p:nvPr/>
        </p:nvSpPr>
        <p:spPr>
          <a:xfrm>
            <a:off x="5278501" y="3204464"/>
            <a:ext cx="909955" cy="376555"/>
          </a:xfrm>
          <a:prstGeom prst="rect">
            <a:avLst/>
          </a:prstGeom>
        </p:spPr>
        <p:txBody>
          <a:bodyPr vert="horz" wrap="square" lIns="0" tIns="0" rIns="0" bIns="0" rtlCol="0">
            <a:spAutoFit/>
          </a:bodyPr>
          <a:lstStyle/>
          <a:p>
            <a:pPr marL="12700">
              <a:lnSpc>
                <a:spcPct val="100000"/>
              </a:lnSpc>
            </a:pPr>
            <a:r>
              <a:rPr sz="2200" spc="15" dirty="0">
                <a:latin typeface="Symbol" panose="05050102010706020507"/>
                <a:cs typeface="Symbol" panose="05050102010706020507"/>
              </a:rPr>
              <a:t></a:t>
            </a:r>
            <a:r>
              <a:rPr sz="1700" i="1" dirty="0">
                <a:latin typeface="Times New Roman" panose="02020603050405020304"/>
                <a:cs typeface="Times New Roman" panose="02020603050405020304"/>
              </a:rPr>
              <a:t>s</a:t>
            </a:r>
            <a:r>
              <a:rPr sz="1700" i="1" spc="-185" dirty="0">
                <a:latin typeface="Times New Roman" panose="02020603050405020304"/>
                <a:cs typeface="Times New Roman" panose="02020603050405020304"/>
              </a:rPr>
              <a:t> </a:t>
            </a:r>
            <a:r>
              <a:rPr sz="1700" spc="85" dirty="0">
                <a:latin typeface="Times New Roman" panose="02020603050405020304"/>
                <a:cs typeface="Times New Roman" panose="02020603050405020304"/>
              </a:rPr>
              <a:t>,</a:t>
            </a:r>
            <a:r>
              <a:rPr sz="1700" i="1" dirty="0">
                <a:latin typeface="Times New Roman" panose="02020603050405020304"/>
                <a:cs typeface="Times New Roman" panose="02020603050405020304"/>
              </a:rPr>
              <a:t>t</a:t>
            </a:r>
            <a:r>
              <a:rPr sz="1700" i="1" spc="-65" dirty="0">
                <a:latin typeface="Times New Roman" panose="02020603050405020304"/>
                <a:cs typeface="Times New Roman" panose="02020603050405020304"/>
              </a:rPr>
              <a:t> </a:t>
            </a:r>
            <a:r>
              <a:rPr sz="2200" spc="-350" dirty="0">
                <a:latin typeface="Symbol" panose="05050102010706020507"/>
                <a:cs typeface="Symbol" panose="05050102010706020507"/>
              </a:rPr>
              <a:t></a:t>
            </a:r>
            <a:r>
              <a:rPr sz="1700" spc="114" dirty="0">
                <a:latin typeface="Symbol" panose="05050102010706020507"/>
                <a:cs typeface="Symbol" panose="05050102010706020507"/>
              </a:rPr>
              <a:t></a:t>
            </a:r>
            <a:r>
              <a:rPr sz="1700" i="1" dirty="0">
                <a:latin typeface="Times New Roman" panose="02020603050405020304"/>
                <a:cs typeface="Times New Roman" panose="02020603050405020304"/>
              </a:rPr>
              <a:t>S</a:t>
            </a:r>
            <a:r>
              <a:rPr sz="1700" i="1" spc="-130" dirty="0">
                <a:latin typeface="Times New Roman" panose="02020603050405020304"/>
                <a:cs typeface="Times New Roman" panose="02020603050405020304"/>
              </a:rPr>
              <a:t> </a:t>
            </a:r>
            <a:r>
              <a:rPr sz="1800" i="1" spc="7" baseline="-21000" dirty="0">
                <a:latin typeface="Times New Roman" panose="02020603050405020304"/>
                <a:cs typeface="Times New Roman" panose="02020603050405020304"/>
              </a:rPr>
              <a:t>xy</a:t>
            </a:r>
            <a:endParaRPr sz="1800" baseline="-21000">
              <a:latin typeface="Times New Roman" panose="02020603050405020304"/>
              <a:cs typeface="Times New Roman" panose="02020603050405020304"/>
            </a:endParaRPr>
          </a:p>
        </p:txBody>
      </p:sp>
      <p:sp>
        <p:nvSpPr>
          <p:cNvPr id="10" name="object 10"/>
          <p:cNvSpPr txBox="1"/>
          <p:nvPr/>
        </p:nvSpPr>
        <p:spPr>
          <a:xfrm>
            <a:off x="3606698" y="2771647"/>
            <a:ext cx="4115435" cy="588645"/>
          </a:xfrm>
          <a:prstGeom prst="rect">
            <a:avLst/>
          </a:prstGeom>
        </p:spPr>
        <p:txBody>
          <a:bodyPr vert="horz" wrap="square" lIns="0" tIns="0" rIns="0" bIns="0" rtlCol="0">
            <a:spAutoFit/>
          </a:bodyPr>
          <a:lstStyle/>
          <a:p>
            <a:pPr marL="12700">
              <a:lnSpc>
                <a:spcPct val="100000"/>
              </a:lnSpc>
              <a:tabLst>
                <a:tab pos="2770505" algn="l"/>
              </a:tabLst>
            </a:pPr>
            <a:r>
              <a:rPr sz="2900" i="1" spc="5" dirty="0">
                <a:latin typeface="Times New Roman" panose="02020603050405020304"/>
                <a:cs typeface="Times New Roman" panose="02020603050405020304"/>
              </a:rPr>
              <a:t>f</a:t>
            </a:r>
            <a:r>
              <a:rPr sz="2900" i="1" spc="175" dirty="0">
                <a:latin typeface="Times New Roman" panose="02020603050405020304"/>
                <a:cs typeface="Times New Roman" panose="02020603050405020304"/>
              </a:rPr>
              <a:t> </a:t>
            </a:r>
            <a:r>
              <a:rPr sz="3850" spc="-80" dirty="0">
                <a:latin typeface="Symbol" panose="05050102010706020507"/>
                <a:cs typeface="Symbol" panose="05050102010706020507"/>
              </a:rPr>
              <a:t></a:t>
            </a:r>
            <a:r>
              <a:rPr sz="2900" i="1" spc="225" dirty="0">
                <a:latin typeface="Times New Roman" panose="02020603050405020304"/>
                <a:cs typeface="Times New Roman" panose="02020603050405020304"/>
              </a:rPr>
              <a:t>x</a:t>
            </a:r>
            <a:r>
              <a:rPr sz="2900" spc="5" dirty="0">
                <a:latin typeface="Times New Roman" panose="02020603050405020304"/>
                <a:cs typeface="Times New Roman" panose="02020603050405020304"/>
              </a:rPr>
              <a:t>,</a:t>
            </a:r>
            <a:r>
              <a:rPr sz="2900" spc="110" dirty="0">
                <a:latin typeface="Times New Roman" panose="02020603050405020304"/>
                <a:cs typeface="Times New Roman" panose="02020603050405020304"/>
              </a:rPr>
              <a:t> </a:t>
            </a:r>
            <a:r>
              <a:rPr sz="2900" i="1" spc="10" dirty="0">
                <a:latin typeface="Times New Roman" panose="02020603050405020304"/>
                <a:cs typeface="Times New Roman" panose="02020603050405020304"/>
              </a:rPr>
              <a:t>y</a:t>
            </a:r>
            <a:r>
              <a:rPr sz="2900" i="1" spc="-300" dirty="0">
                <a:latin typeface="Times New Roman" panose="02020603050405020304"/>
                <a:cs typeface="Times New Roman" panose="02020603050405020304"/>
              </a:rPr>
              <a:t> </a:t>
            </a:r>
            <a:r>
              <a:rPr sz="3850" spc="-185" dirty="0">
                <a:latin typeface="Symbol" panose="05050102010706020507"/>
                <a:cs typeface="Symbol" panose="05050102010706020507"/>
              </a:rPr>
              <a:t></a:t>
            </a:r>
            <a:r>
              <a:rPr sz="3850" spc="-459" dirty="0">
                <a:latin typeface="Times New Roman" panose="02020603050405020304"/>
                <a:cs typeface="Times New Roman" panose="02020603050405020304"/>
              </a:rPr>
              <a:t> </a:t>
            </a:r>
            <a:r>
              <a:rPr sz="2900" spc="15" dirty="0">
                <a:latin typeface="Symbol" panose="05050102010706020507"/>
                <a:cs typeface="Symbol" panose="05050102010706020507"/>
              </a:rPr>
              <a:t></a:t>
            </a:r>
            <a:r>
              <a:rPr sz="2900" spc="280" dirty="0">
                <a:latin typeface="Times New Roman" panose="02020603050405020304"/>
                <a:cs typeface="Times New Roman" panose="02020603050405020304"/>
              </a:rPr>
              <a:t> </a:t>
            </a:r>
            <a:r>
              <a:rPr sz="2900" i="1" spc="10" dirty="0">
                <a:latin typeface="Times New Roman" panose="02020603050405020304"/>
                <a:cs typeface="Times New Roman" panose="02020603050405020304"/>
              </a:rPr>
              <a:t>median</a:t>
            </a:r>
            <a:r>
              <a:rPr sz="2900" i="1" dirty="0">
                <a:latin typeface="Times New Roman" panose="02020603050405020304"/>
                <a:cs typeface="Times New Roman" panose="02020603050405020304"/>
              </a:rPr>
              <a:t>	</a:t>
            </a:r>
            <a:r>
              <a:rPr sz="3850" spc="-490" dirty="0">
                <a:latin typeface="Symbol" panose="05050102010706020507"/>
                <a:cs typeface="Symbol" panose="05050102010706020507"/>
              </a:rPr>
              <a:t></a:t>
            </a:r>
            <a:r>
              <a:rPr sz="2900" i="1" spc="10" dirty="0">
                <a:latin typeface="Times New Roman" panose="02020603050405020304"/>
                <a:cs typeface="Times New Roman" panose="02020603050405020304"/>
              </a:rPr>
              <a:t>g</a:t>
            </a:r>
            <a:r>
              <a:rPr sz="2900" i="1" spc="-265" dirty="0">
                <a:latin typeface="Times New Roman" panose="02020603050405020304"/>
                <a:cs typeface="Times New Roman" panose="02020603050405020304"/>
              </a:rPr>
              <a:t> </a:t>
            </a:r>
            <a:r>
              <a:rPr sz="3850" spc="-180" dirty="0">
                <a:latin typeface="Symbol" panose="05050102010706020507"/>
                <a:cs typeface="Symbol" panose="05050102010706020507"/>
              </a:rPr>
              <a:t></a:t>
            </a:r>
            <a:r>
              <a:rPr sz="2900" i="1" spc="225" dirty="0">
                <a:latin typeface="Times New Roman" panose="02020603050405020304"/>
                <a:cs typeface="Times New Roman" panose="02020603050405020304"/>
              </a:rPr>
              <a:t>s</a:t>
            </a:r>
            <a:r>
              <a:rPr sz="2900" spc="5" dirty="0">
                <a:latin typeface="Times New Roman" panose="02020603050405020304"/>
                <a:cs typeface="Times New Roman" panose="02020603050405020304"/>
              </a:rPr>
              <a:t>,</a:t>
            </a:r>
            <a:r>
              <a:rPr sz="2900" spc="-310" dirty="0">
                <a:latin typeface="Times New Roman" panose="02020603050405020304"/>
                <a:cs typeface="Times New Roman" panose="02020603050405020304"/>
              </a:rPr>
              <a:t> </a:t>
            </a:r>
            <a:r>
              <a:rPr sz="2900" i="1" spc="5" dirty="0">
                <a:latin typeface="Times New Roman" panose="02020603050405020304"/>
                <a:cs typeface="Times New Roman" panose="02020603050405020304"/>
              </a:rPr>
              <a:t>t</a:t>
            </a:r>
            <a:r>
              <a:rPr sz="2900" i="1" spc="-280" dirty="0">
                <a:latin typeface="Times New Roman" panose="02020603050405020304"/>
                <a:cs typeface="Times New Roman" panose="02020603050405020304"/>
              </a:rPr>
              <a:t> </a:t>
            </a:r>
            <a:r>
              <a:rPr sz="3850" spc="-550" dirty="0">
                <a:latin typeface="Symbol" panose="05050102010706020507"/>
                <a:cs typeface="Symbol" panose="05050102010706020507"/>
              </a:rPr>
              <a:t></a:t>
            </a:r>
            <a:r>
              <a:rPr sz="3850" spc="-265" dirty="0">
                <a:latin typeface="Symbol" panose="05050102010706020507"/>
                <a:cs typeface="Symbol" panose="05050102010706020507"/>
              </a:rPr>
              <a:t></a:t>
            </a:r>
            <a:endParaRPr sz="3850">
              <a:latin typeface="Symbol" panose="05050102010706020507"/>
              <a:cs typeface="Symbol" panose="05050102010706020507"/>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8535"/>
            <a:ext cx="28740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最大值滤波器</a:t>
            </a:r>
            <a:endParaRPr sz="3200">
              <a:latin typeface="新宋体" panose="02010609030101010101" charset="-122"/>
              <a:cs typeface="新宋体" panose="02010609030101010101" charset="-122"/>
            </a:endParaRPr>
          </a:p>
        </p:txBody>
      </p:sp>
      <p:sp>
        <p:nvSpPr>
          <p:cNvPr id="6" name="object 6"/>
          <p:cNvSpPr txBox="1"/>
          <p:nvPr/>
        </p:nvSpPr>
        <p:spPr>
          <a:xfrm>
            <a:off x="2283079" y="4373371"/>
            <a:ext cx="7077075" cy="1487170"/>
          </a:xfrm>
          <a:prstGeom prst="rect">
            <a:avLst/>
          </a:prstGeom>
        </p:spPr>
        <p:txBody>
          <a:bodyPr vert="horz" wrap="square" lIns="0" tIns="0" rIns="0" bIns="0" rtlCol="0">
            <a:spAutoFit/>
          </a:bodyPr>
          <a:lstStyle/>
          <a:p>
            <a:pPr marL="1270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用于发现图像中的最亮点</a:t>
            </a:r>
            <a:endParaRPr sz="2800">
              <a:latin typeface="新宋体" panose="02010609030101010101" charset="-122"/>
              <a:cs typeface="新宋体" panose="02010609030101010101" charset="-122"/>
            </a:endParaRPr>
          </a:p>
          <a:p>
            <a:pPr marL="12700" marR="5080">
              <a:lnSpc>
                <a:spcPct val="105000"/>
              </a:lnSpc>
              <a:spcBef>
                <a:spcPts val="134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可以有效过滤</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胡</a:t>
            </a:r>
            <a:r>
              <a:rPr sz="2800" spc="-10" dirty="0">
                <a:latin typeface="新宋体" panose="02010609030101010101" charset="-122"/>
                <a:cs typeface="新宋体" panose="02010609030101010101" charset="-122"/>
              </a:rPr>
              <a:t>椒</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噪声（因</a:t>
            </a:r>
            <a:r>
              <a:rPr sz="2800" spc="-10" dirty="0">
                <a:latin typeface="新宋体" panose="02010609030101010101" charset="-122"/>
                <a:cs typeface="新宋体" panose="02010609030101010101" charset="-122"/>
              </a:rPr>
              <a:t>为</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胡椒</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噪声 </a:t>
            </a:r>
            <a:r>
              <a:rPr sz="2800" spc="-5" dirty="0">
                <a:latin typeface="新宋体" panose="02010609030101010101" charset="-122"/>
                <a:cs typeface="新宋体" panose="02010609030101010101" charset="-122"/>
              </a:rPr>
              <a:t>是非常低的值）</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顺序统计滤波器</a:t>
            </a:r>
          </a:p>
        </p:txBody>
      </p:sp>
      <p:sp>
        <p:nvSpPr>
          <p:cNvPr id="8" name="object 8"/>
          <p:cNvSpPr txBox="1"/>
          <p:nvPr/>
        </p:nvSpPr>
        <p:spPr>
          <a:xfrm>
            <a:off x="4089019" y="2705608"/>
            <a:ext cx="127635" cy="271145"/>
          </a:xfrm>
          <a:prstGeom prst="rect">
            <a:avLst/>
          </a:prstGeom>
        </p:spPr>
        <p:txBody>
          <a:bodyPr vert="horz" wrap="square" lIns="0" tIns="0" rIns="0" bIns="0" rtlCol="0">
            <a:spAutoFit/>
          </a:bodyPr>
          <a:lstStyle/>
          <a:p>
            <a:pPr marL="12700">
              <a:lnSpc>
                <a:spcPct val="100000"/>
              </a:lnSpc>
            </a:pPr>
            <a:r>
              <a:rPr sz="1700"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p:txBody>
      </p:sp>
      <p:sp>
        <p:nvSpPr>
          <p:cNvPr id="9" name="object 9"/>
          <p:cNvSpPr txBox="1"/>
          <p:nvPr/>
        </p:nvSpPr>
        <p:spPr>
          <a:xfrm>
            <a:off x="5427090" y="3204464"/>
            <a:ext cx="824865" cy="376555"/>
          </a:xfrm>
          <a:prstGeom prst="rect">
            <a:avLst/>
          </a:prstGeom>
        </p:spPr>
        <p:txBody>
          <a:bodyPr vert="horz" wrap="square" lIns="0" tIns="0" rIns="0" bIns="0" rtlCol="0">
            <a:spAutoFit/>
          </a:bodyPr>
          <a:lstStyle/>
          <a:p>
            <a:pPr marL="12700">
              <a:lnSpc>
                <a:spcPct val="100000"/>
              </a:lnSpc>
            </a:pPr>
            <a:r>
              <a:rPr sz="2200" spc="-70" dirty="0">
                <a:latin typeface="Symbol" panose="05050102010706020507"/>
                <a:cs typeface="Symbol" panose="05050102010706020507"/>
              </a:rPr>
              <a:t></a:t>
            </a:r>
            <a:r>
              <a:rPr sz="1700" i="1" spc="135" dirty="0">
                <a:latin typeface="Times New Roman" panose="02020603050405020304"/>
                <a:cs typeface="Times New Roman" panose="02020603050405020304"/>
              </a:rPr>
              <a:t>s</a:t>
            </a:r>
            <a:r>
              <a:rPr sz="1700" spc="20" dirty="0">
                <a:latin typeface="Times New Roman" panose="02020603050405020304"/>
                <a:cs typeface="Times New Roman" panose="02020603050405020304"/>
              </a:rPr>
              <a:t>,</a:t>
            </a:r>
            <a:r>
              <a:rPr sz="1700" i="1" dirty="0">
                <a:latin typeface="Times New Roman" panose="02020603050405020304"/>
                <a:cs typeface="Times New Roman" panose="02020603050405020304"/>
              </a:rPr>
              <a:t>t</a:t>
            </a:r>
            <a:r>
              <a:rPr sz="1700" i="1" spc="-160" dirty="0">
                <a:latin typeface="Times New Roman" panose="02020603050405020304"/>
                <a:cs typeface="Times New Roman" panose="02020603050405020304"/>
              </a:rPr>
              <a:t> </a:t>
            </a:r>
            <a:r>
              <a:rPr sz="2200" spc="-395" dirty="0">
                <a:latin typeface="Symbol" panose="05050102010706020507"/>
                <a:cs typeface="Symbol" panose="05050102010706020507"/>
              </a:rPr>
              <a:t></a:t>
            </a:r>
            <a:r>
              <a:rPr sz="1700" spc="-35" dirty="0">
                <a:latin typeface="Symbol" panose="05050102010706020507"/>
                <a:cs typeface="Symbol" panose="05050102010706020507"/>
              </a:rPr>
              <a:t></a:t>
            </a:r>
            <a:r>
              <a:rPr sz="1700" i="1" dirty="0">
                <a:latin typeface="Times New Roman" panose="02020603050405020304"/>
                <a:cs typeface="Times New Roman" panose="02020603050405020304"/>
              </a:rPr>
              <a:t>S</a:t>
            </a:r>
            <a:r>
              <a:rPr sz="1700" i="1" spc="-260" dirty="0">
                <a:latin typeface="Times New Roman" panose="02020603050405020304"/>
                <a:cs typeface="Times New Roman" panose="02020603050405020304"/>
              </a:rPr>
              <a:t> </a:t>
            </a:r>
            <a:r>
              <a:rPr sz="1800" i="1" spc="7" baseline="-21000" dirty="0">
                <a:latin typeface="Times New Roman" panose="02020603050405020304"/>
                <a:cs typeface="Times New Roman" panose="02020603050405020304"/>
              </a:rPr>
              <a:t>xy</a:t>
            </a:r>
            <a:endParaRPr sz="1800" baseline="-21000">
              <a:latin typeface="Times New Roman" panose="02020603050405020304"/>
              <a:cs typeface="Times New Roman" panose="02020603050405020304"/>
            </a:endParaRPr>
          </a:p>
        </p:txBody>
      </p:sp>
      <p:sp>
        <p:nvSpPr>
          <p:cNvPr id="10" name="object 10"/>
          <p:cNvSpPr txBox="1"/>
          <p:nvPr/>
        </p:nvSpPr>
        <p:spPr>
          <a:xfrm>
            <a:off x="4083684" y="2771647"/>
            <a:ext cx="3373120" cy="588645"/>
          </a:xfrm>
          <a:prstGeom prst="rect">
            <a:avLst/>
          </a:prstGeom>
        </p:spPr>
        <p:txBody>
          <a:bodyPr vert="horz" wrap="square" lIns="0" tIns="0" rIns="0" bIns="0" rtlCol="0">
            <a:spAutoFit/>
          </a:bodyPr>
          <a:lstStyle/>
          <a:p>
            <a:pPr marL="12700">
              <a:lnSpc>
                <a:spcPct val="100000"/>
              </a:lnSpc>
              <a:tabLst>
                <a:tab pos="1447165" algn="l"/>
              </a:tabLst>
            </a:pPr>
            <a:r>
              <a:rPr sz="2900" i="1" spc="5" dirty="0">
                <a:latin typeface="Times New Roman" panose="02020603050405020304"/>
                <a:cs typeface="Times New Roman" panose="02020603050405020304"/>
              </a:rPr>
              <a:t>f</a:t>
            </a:r>
            <a:r>
              <a:rPr sz="2900" i="1" spc="-20" dirty="0">
                <a:latin typeface="Times New Roman" panose="02020603050405020304"/>
                <a:cs typeface="Times New Roman" panose="02020603050405020304"/>
              </a:rPr>
              <a:t> </a:t>
            </a:r>
            <a:r>
              <a:rPr sz="3850" spc="-215" dirty="0">
                <a:latin typeface="Symbol" panose="05050102010706020507"/>
                <a:cs typeface="Symbol" panose="05050102010706020507"/>
              </a:rPr>
              <a:t></a:t>
            </a:r>
            <a:r>
              <a:rPr sz="2900" i="1" spc="50" dirty="0">
                <a:latin typeface="Times New Roman" panose="02020603050405020304"/>
                <a:cs typeface="Times New Roman" panose="02020603050405020304"/>
              </a:rPr>
              <a:t>x</a:t>
            </a:r>
            <a:r>
              <a:rPr sz="2900" spc="5" dirty="0">
                <a:latin typeface="Times New Roman" panose="02020603050405020304"/>
                <a:cs typeface="Times New Roman" panose="02020603050405020304"/>
              </a:rPr>
              <a:t>,</a:t>
            </a:r>
            <a:r>
              <a:rPr sz="2900" spc="-75" dirty="0">
                <a:latin typeface="Times New Roman" panose="02020603050405020304"/>
                <a:cs typeface="Times New Roman" panose="02020603050405020304"/>
              </a:rPr>
              <a:t> </a:t>
            </a:r>
            <a:r>
              <a:rPr sz="2900" i="1" spc="235" dirty="0">
                <a:latin typeface="Times New Roman" panose="02020603050405020304"/>
                <a:cs typeface="Times New Roman" panose="02020603050405020304"/>
              </a:rPr>
              <a:t>y</a:t>
            </a:r>
            <a:r>
              <a:rPr sz="3850" spc="-310" dirty="0">
                <a:latin typeface="Symbol" panose="05050102010706020507"/>
                <a:cs typeface="Symbol" panose="05050102010706020507"/>
              </a:rPr>
              <a:t></a:t>
            </a:r>
            <a:r>
              <a:rPr sz="3850" spc="-515" dirty="0">
                <a:latin typeface="Times New Roman" panose="02020603050405020304"/>
                <a:cs typeface="Times New Roman" panose="02020603050405020304"/>
              </a:rPr>
              <a:t> </a:t>
            </a:r>
            <a:r>
              <a:rPr sz="2900" spc="15" dirty="0">
                <a:latin typeface="Symbol" panose="05050102010706020507"/>
                <a:cs typeface="Symbol" panose="05050102010706020507"/>
              </a:rPr>
              <a:t></a:t>
            </a:r>
            <a:r>
              <a:rPr sz="2900" dirty="0">
                <a:latin typeface="Times New Roman" panose="02020603050405020304"/>
                <a:cs typeface="Times New Roman" panose="02020603050405020304"/>
              </a:rPr>
              <a:t>	</a:t>
            </a:r>
            <a:r>
              <a:rPr sz="2900" spc="15" dirty="0">
                <a:latin typeface="Times New Roman" panose="02020603050405020304"/>
                <a:cs typeface="Times New Roman" panose="02020603050405020304"/>
              </a:rPr>
              <a:t>max</a:t>
            </a:r>
            <a:r>
              <a:rPr sz="2900" spc="5" dirty="0">
                <a:latin typeface="Times New Roman" panose="02020603050405020304"/>
                <a:cs typeface="Times New Roman" panose="02020603050405020304"/>
              </a:rPr>
              <a:t> </a:t>
            </a:r>
            <a:r>
              <a:rPr sz="3850" spc="-655" dirty="0">
                <a:latin typeface="Symbol" panose="05050102010706020507"/>
                <a:cs typeface="Symbol" panose="05050102010706020507"/>
              </a:rPr>
              <a:t></a:t>
            </a:r>
            <a:r>
              <a:rPr sz="2900" i="1" spc="250" dirty="0">
                <a:latin typeface="Times New Roman" panose="02020603050405020304"/>
                <a:cs typeface="Times New Roman" panose="02020603050405020304"/>
              </a:rPr>
              <a:t>g</a:t>
            </a:r>
            <a:r>
              <a:rPr sz="3850" spc="-315" dirty="0">
                <a:latin typeface="Symbol" panose="05050102010706020507"/>
                <a:cs typeface="Symbol" panose="05050102010706020507"/>
              </a:rPr>
              <a:t></a:t>
            </a:r>
            <a:r>
              <a:rPr sz="2900" i="1" spc="75" dirty="0">
                <a:latin typeface="Times New Roman" panose="02020603050405020304"/>
                <a:cs typeface="Times New Roman" panose="02020603050405020304"/>
              </a:rPr>
              <a:t>s</a:t>
            </a:r>
            <a:r>
              <a:rPr sz="2900" spc="5" dirty="0">
                <a:latin typeface="Times New Roman" panose="02020603050405020304"/>
                <a:cs typeface="Times New Roman" panose="02020603050405020304"/>
              </a:rPr>
              <a:t>,</a:t>
            </a:r>
            <a:r>
              <a:rPr sz="2900" spc="-440" dirty="0">
                <a:latin typeface="Times New Roman" panose="02020603050405020304"/>
                <a:cs typeface="Times New Roman" panose="02020603050405020304"/>
              </a:rPr>
              <a:t> </a:t>
            </a:r>
            <a:r>
              <a:rPr sz="2900" i="1" spc="5" dirty="0">
                <a:latin typeface="Times New Roman" panose="02020603050405020304"/>
                <a:cs typeface="Times New Roman" panose="02020603050405020304"/>
              </a:rPr>
              <a:t>t</a:t>
            </a:r>
            <a:r>
              <a:rPr sz="2900" i="1" spc="-430" dirty="0">
                <a:latin typeface="Times New Roman" panose="02020603050405020304"/>
                <a:cs typeface="Times New Roman" panose="02020603050405020304"/>
              </a:rPr>
              <a:t> </a:t>
            </a:r>
            <a:r>
              <a:rPr sz="3850" spc="-625" dirty="0">
                <a:latin typeface="Symbol" panose="05050102010706020507"/>
                <a:cs typeface="Symbol" panose="05050102010706020507"/>
              </a:rPr>
              <a:t></a:t>
            </a:r>
            <a:r>
              <a:rPr sz="3850" spc="-450" dirty="0">
                <a:latin typeface="Symbol" panose="05050102010706020507"/>
                <a:cs typeface="Symbol" panose="05050102010706020507"/>
              </a:rPr>
              <a:t></a:t>
            </a:r>
            <a:endParaRPr sz="3850">
              <a:latin typeface="Symbol" panose="05050102010706020507"/>
              <a:cs typeface="Symbol" panose="05050102010706020507"/>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8535"/>
            <a:ext cx="28740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最小值滤波器</a:t>
            </a:r>
            <a:endParaRPr sz="3200">
              <a:latin typeface="新宋体" panose="02010609030101010101" charset="-122"/>
              <a:cs typeface="新宋体" panose="02010609030101010101" charset="-122"/>
            </a:endParaRPr>
          </a:p>
        </p:txBody>
      </p:sp>
      <p:sp>
        <p:nvSpPr>
          <p:cNvPr id="6" name="object 6"/>
          <p:cNvSpPr txBox="1"/>
          <p:nvPr/>
        </p:nvSpPr>
        <p:spPr>
          <a:xfrm>
            <a:off x="2283053" y="4373371"/>
            <a:ext cx="7077075" cy="1487170"/>
          </a:xfrm>
          <a:prstGeom prst="rect">
            <a:avLst/>
          </a:prstGeom>
        </p:spPr>
        <p:txBody>
          <a:bodyPr vert="horz" wrap="square" lIns="0" tIns="0" rIns="0" bIns="0" rtlCol="0">
            <a:spAutoFit/>
          </a:bodyPr>
          <a:lstStyle/>
          <a:p>
            <a:pPr marL="1270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用于发现图像中的最暗点</a:t>
            </a:r>
            <a:endParaRPr sz="2800">
              <a:latin typeface="新宋体" panose="02010609030101010101" charset="-122"/>
              <a:cs typeface="新宋体" panose="02010609030101010101" charset="-122"/>
            </a:endParaRPr>
          </a:p>
          <a:p>
            <a:pPr marL="12700" marR="5080">
              <a:lnSpc>
                <a:spcPct val="105000"/>
              </a:lnSpc>
              <a:spcBef>
                <a:spcPts val="134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可以有效过滤</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盐</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噪声（因</a:t>
            </a:r>
            <a:r>
              <a:rPr sz="2800" dirty="0">
                <a:latin typeface="新宋体" panose="02010609030101010101" charset="-122"/>
                <a:cs typeface="新宋体" panose="02010609030101010101" charset="-122"/>
              </a:rPr>
              <a:t>为</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盐</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噪声是非 常高的值）</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顺序统计滤波器</a:t>
            </a:r>
          </a:p>
        </p:txBody>
      </p:sp>
      <p:sp>
        <p:nvSpPr>
          <p:cNvPr id="8" name="object 8"/>
          <p:cNvSpPr txBox="1"/>
          <p:nvPr/>
        </p:nvSpPr>
        <p:spPr>
          <a:xfrm>
            <a:off x="4087507" y="2721609"/>
            <a:ext cx="127635" cy="271145"/>
          </a:xfrm>
          <a:prstGeom prst="rect">
            <a:avLst/>
          </a:prstGeom>
        </p:spPr>
        <p:txBody>
          <a:bodyPr vert="horz" wrap="square" lIns="0" tIns="0" rIns="0" bIns="0" rtlCol="0">
            <a:spAutoFit/>
          </a:bodyPr>
          <a:lstStyle/>
          <a:p>
            <a:pPr marL="12700">
              <a:lnSpc>
                <a:spcPct val="100000"/>
              </a:lnSpc>
            </a:pPr>
            <a:r>
              <a:rPr sz="1700"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p:txBody>
      </p:sp>
      <p:sp>
        <p:nvSpPr>
          <p:cNvPr id="9" name="object 9"/>
          <p:cNvSpPr txBox="1"/>
          <p:nvPr/>
        </p:nvSpPr>
        <p:spPr>
          <a:xfrm>
            <a:off x="5426328" y="3214370"/>
            <a:ext cx="824865" cy="377825"/>
          </a:xfrm>
          <a:prstGeom prst="rect">
            <a:avLst/>
          </a:prstGeom>
        </p:spPr>
        <p:txBody>
          <a:bodyPr vert="horz" wrap="square" lIns="0" tIns="0" rIns="0" bIns="0" rtlCol="0">
            <a:spAutoFit/>
          </a:bodyPr>
          <a:lstStyle/>
          <a:p>
            <a:pPr marL="12700">
              <a:lnSpc>
                <a:spcPct val="100000"/>
              </a:lnSpc>
            </a:pPr>
            <a:r>
              <a:rPr sz="2200" spc="-70" dirty="0">
                <a:latin typeface="Symbol" panose="05050102010706020507"/>
                <a:cs typeface="Symbol" panose="05050102010706020507"/>
              </a:rPr>
              <a:t></a:t>
            </a:r>
            <a:r>
              <a:rPr sz="1700" i="1" spc="130" dirty="0">
                <a:latin typeface="Times New Roman" panose="02020603050405020304"/>
                <a:cs typeface="Times New Roman" panose="02020603050405020304"/>
              </a:rPr>
              <a:t>s</a:t>
            </a:r>
            <a:r>
              <a:rPr sz="1700" spc="25" dirty="0">
                <a:latin typeface="Times New Roman" panose="02020603050405020304"/>
                <a:cs typeface="Times New Roman" panose="02020603050405020304"/>
              </a:rPr>
              <a:t>,</a:t>
            </a:r>
            <a:r>
              <a:rPr sz="1700" i="1" dirty="0">
                <a:latin typeface="Times New Roman" panose="02020603050405020304"/>
                <a:cs typeface="Times New Roman" panose="02020603050405020304"/>
              </a:rPr>
              <a:t>t</a:t>
            </a:r>
            <a:r>
              <a:rPr sz="1700" i="1" spc="-160" dirty="0">
                <a:latin typeface="Times New Roman" panose="02020603050405020304"/>
                <a:cs typeface="Times New Roman" panose="02020603050405020304"/>
              </a:rPr>
              <a:t> </a:t>
            </a:r>
            <a:r>
              <a:rPr sz="2200" spc="-395" dirty="0">
                <a:latin typeface="Symbol" panose="05050102010706020507"/>
                <a:cs typeface="Symbol" panose="05050102010706020507"/>
              </a:rPr>
              <a:t></a:t>
            </a:r>
            <a:r>
              <a:rPr sz="1700" spc="-35" dirty="0">
                <a:latin typeface="Symbol" panose="05050102010706020507"/>
                <a:cs typeface="Symbol" panose="05050102010706020507"/>
              </a:rPr>
              <a:t></a:t>
            </a:r>
            <a:r>
              <a:rPr sz="1700" i="1" dirty="0">
                <a:latin typeface="Times New Roman" panose="02020603050405020304"/>
                <a:cs typeface="Times New Roman" panose="02020603050405020304"/>
              </a:rPr>
              <a:t>S</a:t>
            </a:r>
            <a:r>
              <a:rPr sz="1700" i="1" spc="-260" dirty="0">
                <a:latin typeface="Times New Roman" panose="02020603050405020304"/>
                <a:cs typeface="Times New Roman" panose="02020603050405020304"/>
              </a:rPr>
              <a:t> </a:t>
            </a:r>
            <a:r>
              <a:rPr sz="1800" i="1" spc="7" baseline="-21000" dirty="0">
                <a:latin typeface="Times New Roman" panose="02020603050405020304"/>
                <a:cs typeface="Times New Roman" panose="02020603050405020304"/>
              </a:rPr>
              <a:t>xy</a:t>
            </a:r>
            <a:endParaRPr sz="1800" baseline="-21000">
              <a:latin typeface="Times New Roman" panose="02020603050405020304"/>
              <a:cs typeface="Times New Roman" panose="02020603050405020304"/>
            </a:endParaRPr>
          </a:p>
        </p:txBody>
      </p:sp>
      <p:sp>
        <p:nvSpPr>
          <p:cNvPr id="10" name="object 10"/>
          <p:cNvSpPr txBox="1"/>
          <p:nvPr/>
        </p:nvSpPr>
        <p:spPr>
          <a:xfrm>
            <a:off x="4082186" y="2788411"/>
            <a:ext cx="3374390" cy="588010"/>
          </a:xfrm>
          <a:prstGeom prst="rect">
            <a:avLst/>
          </a:prstGeom>
        </p:spPr>
        <p:txBody>
          <a:bodyPr vert="horz" wrap="square" lIns="0" tIns="0" rIns="0" bIns="0" rtlCol="0">
            <a:spAutoFit/>
          </a:bodyPr>
          <a:lstStyle/>
          <a:p>
            <a:pPr marL="12700">
              <a:lnSpc>
                <a:spcPct val="100000"/>
              </a:lnSpc>
              <a:tabLst>
                <a:tab pos="1477010" algn="l"/>
              </a:tabLst>
            </a:pPr>
            <a:r>
              <a:rPr sz="2900" i="1" spc="5" dirty="0">
                <a:latin typeface="Times New Roman" panose="02020603050405020304"/>
                <a:cs typeface="Times New Roman" panose="02020603050405020304"/>
              </a:rPr>
              <a:t>f</a:t>
            </a:r>
            <a:r>
              <a:rPr sz="2900" i="1" spc="-20" dirty="0">
                <a:latin typeface="Times New Roman" panose="02020603050405020304"/>
                <a:cs typeface="Times New Roman" panose="02020603050405020304"/>
              </a:rPr>
              <a:t> </a:t>
            </a:r>
            <a:r>
              <a:rPr sz="3850" spc="-220" dirty="0">
                <a:latin typeface="Symbol" panose="05050102010706020507"/>
                <a:cs typeface="Symbol" panose="05050102010706020507"/>
              </a:rPr>
              <a:t></a:t>
            </a:r>
            <a:r>
              <a:rPr sz="2900" i="1" spc="50" dirty="0">
                <a:latin typeface="Times New Roman" panose="02020603050405020304"/>
                <a:cs typeface="Times New Roman" panose="02020603050405020304"/>
              </a:rPr>
              <a:t>x</a:t>
            </a:r>
            <a:r>
              <a:rPr sz="2900" spc="5" dirty="0">
                <a:latin typeface="Times New Roman" panose="02020603050405020304"/>
                <a:cs typeface="Times New Roman" panose="02020603050405020304"/>
              </a:rPr>
              <a:t>,</a:t>
            </a:r>
            <a:r>
              <a:rPr sz="2900" spc="-70" dirty="0">
                <a:latin typeface="Times New Roman" panose="02020603050405020304"/>
                <a:cs typeface="Times New Roman" panose="02020603050405020304"/>
              </a:rPr>
              <a:t> </a:t>
            </a:r>
            <a:r>
              <a:rPr sz="2900" i="1" spc="235" dirty="0">
                <a:latin typeface="Times New Roman" panose="02020603050405020304"/>
                <a:cs typeface="Times New Roman" panose="02020603050405020304"/>
              </a:rPr>
              <a:t>y</a:t>
            </a:r>
            <a:r>
              <a:rPr sz="3850" spc="-310" dirty="0">
                <a:latin typeface="Symbol" panose="05050102010706020507"/>
                <a:cs typeface="Symbol" panose="05050102010706020507"/>
              </a:rPr>
              <a:t></a:t>
            </a:r>
            <a:r>
              <a:rPr sz="3850" spc="-515" dirty="0">
                <a:latin typeface="Times New Roman" panose="02020603050405020304"/>
                <a:cs typeface="Times New Roman" panose="02020603050405020304"/>
              </a:rPr>
              <a:t> </a:t>
            </a:r>
            <a:r>
              <a:rPr sz="2900" spc="15" dirty="0">
                <a:latin typeface="Symbol" panose="05050102010706020507"/>
                <a:cs typeface="Symbol" panose="05050102010706020507"/>
              </a:rPr>
              <a:t></a:t>
            </a:r>
            <a:r>
              <a:rPr sz="2900" dirty="0">
                <a:latin typeface="Times New Roman" panose="02020603050405020304"/>
                <a:cs typeface="Times New Roman" panose="02020603050405020304"/>
              </a:rPr>
              <a:t>	</a:t>
            </a:r>
            <a:r>
              <a:rPr sz="2900" spc="15" dirty="0">
                <a:latin typeface="Times New Roman" panose="02020603050405020304"/>
                <a:cs typeface="Times New Roman" panose="02020603050405020304"/>
              </a:rPr>
              <a:t>min</a:t>
            </a:r>
            <a:r>
              <a:rPr sz="2900" spc="260" dirty="0">
                <a:latin typeface="Times New Roman" panose="02020603050405020304"/>
                <a:cs typeface="Times New Roman" panose="02020603050405020304"/>
              </a:rPr>
              <a:t> </a:t>
            </a:r>
            <a:r>
              <a:rPr sz="3850" spc="-645" dirty="0">
                <a:latin typeface="Symbol" panose="05050102010706020507"/>
                <a:cs typeface="Symbol" panose="05050102010706020507"/>
              </a:rPr>
              <a:t></a:t>
            </a:r>
            <a:r>
              <a:rPr sz="2900" i="1" spc="250" dirty="0">
                <a:latin typeface="Times New Roman" panose="02020603050405020304"/>
                <a:cs typeface="Times New Roman" panose="02020603050405020304"/>
              </a:rPr>
              <a:t>g</a:t>
            </a:r>
            <a:r>
              <a:rPr sz="3850" spc="-315" dirty="0">
                <a:latin typeface="Symbol" panose="05050102010706020507"/>
                <a:cs typeface="Symbol" panose="05050102010706020507"/>
              </a:rPr>
              <a:t></a:t>
            </a:r>
            <a:r>
              <a:rPr sz="2900" i="1" spc="75" dirty="0">
                <a:latin typeface="Times New Roman" panose="02020603050405020304"/>
                <a:cs typeface="Times New Roman" panose="02020603050405020304"/>
              </a:rPr>
              <a:t>s</a:t>
            </a:r>
            <a:r>
              <a:rPr sz="2900" spc="5" dirty="0">
                <a:latin typeface="Times New Roman" panose="02020603050405020304"/>
                <a:cs typeface="Times New Roman" panose="02020603050405020304"/>
              </a:rPr>
              <a:t>,</a:t>
            </a:r>
            <a:r>
              <a:rPr sz="2900" spc="-440" dirty="0">
                <a:latin typeface="Times New Roman" panose="02020603050405020304"/>
                <a:cs typeface="Times New Roman" panose="02020603050405020304"/>
              </a:rPr>
              <a:t> </a:t>
            </a:r>
            <a:r>
              <a:rPr sz="2900" i="1" spc="5" dirty="0">
                <a:latin typeface="Times New Roman" panose="02020603050405020304"/>
                <a:cs typeface="Times New Roman" panose="02020603050405020304"/>
              </a:rPr>
              <a:t>t</a:t>
            </a:r>
            <a:r>
              <a:rPr sz="2900" i="1" spc="-430" dirty="0">
                <a:latin typeface="Times New Roman" panose="02020603050405020304"/>
                <a:cs typeface="Times New Roman" panose="02020603050405020304"/>
              </a:rPr>
              <a:t> </a:t>
            </a:r>
            <a:r>
              <a:rPr sz="3850" spc="-625" dirty="0">
                <a:latin typeface="Symbol" panose="05050102010706020507"/>
                <a:cs typeface="Symbol" panose="05050102010706020507"/>
              </a:rPr>
              <a:t></a:t>
            </a:r>
            <a:r>
              <a:rPr sz="3850" spc="-445" dirty="0">
                <a:latin typeface="Symbol" panose="05050102010706020507"/>
                <a:cs typeface="Symbol" panose="05050102010706020507"/>
              </a:rPr>
              <a:t></a:t>
            </a:r>
            <a:endParaRPr sz="3850">
              <a:latin typeface="Symbol" panose="05050102010706020507"/>
              <a:cs typeface="Symbol" panose="05050102010706020507"/>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8535"/>
            <a:ext cx="24676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中点滤波器</a:t>
            </a:r>
            <a:endParaRPr sz="3200">
              <a:latin typeface="新宋体" panose="02010609030101010101" charset="-122"/>
              <a:cs typeface="新宋体" panose="02010609030101010101" charset="-122"/>
            </a:endParaRPr>
          </a:p>
        </p:txBody>
      </p:sp>
      <p:sp>
        <p:nvSpPr>
          <p:cNvPr id="6" name="object 6"/>
          <p:cNvSpPr txBox="1"/>
          <p:nvPr/>
        </p:nvSpPr>
        <p:spPr>
          <a:xfrm>
            <a:off x="2283079" y="4373371"/>
            <a:ext cx="7158990" cy="1487170"/>
          </a:xfrm>
          <a:prstGeom prst="rect">
            <a:avLst/>
          </a:prstGeom>
        </p:spPr>
        <p:txBody>
          <a:bodyPr vert="horz" wrap="square" lIns="0" tIns="0" rIns="0" bIns="0" rtlCol="0">
            <a:spAutoFit/>
          </a:bodyPr>
          <a:lstStyle/>
          <a:p>
            <a:pPr marL="1270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结合了顺序统计和求平均</a:t>
            </a:r>
            <a:endParaRPr sz="2800">
              <a:latin typeface="新宋体" panose="02010609030101010101" charset="-122"/>
              <a:cs typeface="新宋体" panose="02010609030101010101" charset="-122"/>
            </a:endParaRPr>
          </a:p>
          <a:p>
            <a:pPr marL="12700" marR="508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对于高斯和均匀随机分布这类噪声有最好的 </a:t>
            </a:r>
            <a:r>
              <a:rPr sz="2800" dirty="0">
                <a:latin typeface="新宋体" panose="02010609030101010101" charset="-122"/>
                <a:cs typeface="新宋体" panose="02010609030101010101" charset="-122"/>
              </a:rPr>
              <a:t>效果</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顺序统计滤波器</a:t>
            </a:r>
          </a:p>
        </p:txBody>
      </p:sp>
      <p:sp>
        <p:nvSpPr>
          <p:cNvPr id="8" name="object 8"/>
          <p:cNvSpPr/>
          <p:nvPr/>
        </p:nvSpPr>
        <p:spPr>
          <a:xfrm>
            <a:off x="3987431" y="3169157"/>
            <a:ext cx="227329" cy="0"/>
          </a:xfrm>
          <a:custGeom>
            <a:avLst/>
            <a:gdLst/>
            <a:ahLst/>
            <a:cxnLst/>
            <a:rect l="l" t="t" r="r" b="b"/>
            <a:pathLst>
              <a:path w="227329">
                <a:moveTo>
                  <a:pt x="0" y="0"/>
                </a:moveTo>
                <a:lnTo>
                  <a:pt x="227076" y="0"/>
                </a:lnTo>
              </a:path>
            </a:pathLst>
          </a:custGeom>
          <a:ln w="15570">
            <a:solidFill>
              <a:srgbClr val="000000"/>
            </a:solidFill>
          </a:ln>
        </p:spPr>
        <p:txBody>
          <a:bodyPr wrap="square" lIns="0" tIns="0" rIns="0" bIns="0" rtlCol="0"/>
          <a:lstStyle/>
          <a:p>
            <a:endParaRPr/>
          </a:p>
        </p:txBody>
      </p:sp>
      <p:sp>
        <p:nvSpPr>
          <p:cNvPr id="9" name="object 9"/>
          <p:cNvSpPr txBox="1"/>
          <p:nvPr/>
        </p:nvSpPr>
        <p:spPr>
          <a:xfrm>
            <a:off x="8674734" y="3065271"/>
            <a:ext cx="168275" cy="448309"/>
          </a:xfrm>
          <a:prstGeom prst="rect">
            <a:avLst/>
          </a:prstGeom>
        </p:spPr>
        <p:txBody>
          <a:bodyPr vert="horz" wrap="square" lIns="0" tIns="0" rIns="0" bIns="0" rtlCol="0">
            <a:spAutoFit/>
          </a:bodyPr>
          <a:lstStyle/>
          <a:p>
            <a:pPr marL="12700">
              <a:lnSpc>
                <a:spcPct val="100000"/>
              </a:lnSpc>
            </a:pPr>
            <a:r>
              <a:rPr sz="2900" spc="10" dirty="0">
                <a:latin typeface="Symbol" panose="05050102010706020507"/>
                <a:cs typeface="Symbol" panose="05050102010706020507"/>
              </a:rPr>
              <a:t></a:t>
            </a:r>
            <a:endParaRPr sz="2900">
              <a:latin typeface="Symbol" panose="05050102010706020507"/>
              <a:cs typeface="Symbol" panose="05050102010706020507"/>
            </a:endParaRPr>
          </a:p>
        </p:txBody>
      </p:sp>
      <p:sp>
        <p:nvSpPr>
          <p:cNvPr id="10" name="object 10"/>
          <p:cNvSpPr txBox="1"/>
          <p:nvPr/>
        </p:nvSpPr>
        <p:spPr>
          <a:xfrm>
            <a:off x="8674734" y="3206241"/>
            <a:ext cx="168275" cy="448309"/>
          </a:xfrm>
          <a:prstGeom prst="rect">
            <a:avLst/>
          </a:prstGeom>
        </p:spPr>
        <p:txBody>
          <a:bodyPr vert="horz" wrap="square" lIns="0" tIns="0" rIns="0" bIns="0" rtlCol="0">
            <a:spAutoFit/>
          </a:bodyPr>
          <a:lstStyle/>
          <a:p>
            <a:pPr marL="12700">
              <a:lnSpc>
                <a:spcPct val="100000"/>
              </a:lnSpc>
            </a:pPr>
            <a:r>
              <a:rPr sz="2900" spc="10" dirty="0">
                <a:latin typeface="Symbol" panose="05050102010706020507"/>
                <a:cs typeface="Symbol" panose="05050102010706020507"/>
              </a:rPr>
              <a:t></a:t>
            </a:r>
            <a:endParaRPr sz="2900">
              <a:latin typeface="Symbol" panose="05050102010706020507"/>
              <a:cs typeface="Symbol" panose="05050102010706020507"/>
            </a:endParaRPr>
          </a:p>
        </p:txBody>
      </p:sp>
      <p:sp>
        <p:nvSpPr>
          <p:cNvPr id="11" name="object 11"/>
          <p:cNvSpPr txBox="1"/>
          <p:nvPr/>
        </p:nvSpPr>
        <p:spPr>
          <a:xfrm>
            <a:off x="8674734" y="2708655"/>
            <a:ext cx="168275" cy="448309"/>
          </a:xfrm>
          <a:prstGeom prst="rect">
            <a:avLst/>
          </a:prstGeom>
        </p:spPr>
        <p:txBody>
          <a:bodyPr vert="horz" wrap="square" lIns="0" tIns="0" rIns="0" bIns="0" rtlCol="0">
            <a:spAutoFit/>
          </a:bodyPr>
          <a:lstStyle/>
          <a:p>
            <a:pPr marL="12700">
              <a:lnSpc>
                <a:spcPct val="100000"/>
              </a:lnSpc>
            </a:pPr>
            <a:r>
              <a:rPr sz="2900" spc="10" dirty="0">
                <a:latin typeface="Symbol" panose="05050102010706020507"/>
                <a:cs typeface="Symbol" panose="05050102010706020507"/>
              </a:rPr>
              <a:t></a:t>
            </a:r>
            <a:endParaRPr sz="2900">
              <a:latin typeface="Symbol" panose="05050102010706020507"/>
              <a:cs typeface="Symbol" panose="05050102010706020507"/>
            </a:endParaRPr>
          </a:p>
        </p:txBody>
      </p:sp>
      <p:sp>
        <p:nvSpPr>
          <p:cNvPr id="12" name="object 12"/>
          <p:cNvSpPr txBox="1"/>
          <p:nvPr/>
        </p:nvSpPr>
        <p:spPr>
          <a:xfrm>
            <a:off x="4272660" y="3065271"/>
            <a:ext cx="168275" cy="448309"/>
          </a:xfrm>
          <a:prstGeom prst="rect">
            <a:avLst/>
          </a:prstGeom>
        </p:spPr>
        <p:txBody>
          <a:bodyPr vert="horz" wrap="square" lIns="0" tIns="0" rIns="0" bIns="0" rtlCol="0">
            <a:spAutoFit/>
          </a:bodyPr>
          <a:lstStyle/>
          <a:p>
            <a:pPr marL="12700">
              <a:lnSpc>
                <a:spcPct val="100000"/>
              </a:lnSpc>
            </a:pPr>
            <a:r>
              <a:rPr sz="2900" spc="10" dirty="0">
                <a:latin typeface="Symbol" panose="05050102010706020507"/>
                <a:cs typeface="Symbol" panose="05050102010706020507"/>
              </a:rPr>
              <a:t></a:t>
            </a:r>
            <a:endParaRPr sz="2900">
              <a:latin typeface="Symbol" panose="05050102010706020507"/>
              <a:cs typeface="Symbol" panose="05050102010706020507"/>
            </a:endParaRPr>
          </a:p>
        </p:txBody>
      </p:sp>
      <p:sp>
        <p:nvSpPr>
          <p:cNvPr id="13" name="object 13"/>
          <p:cNvSpPr txBox="1"/>
          <p:nvPr/>
        </p:nvSpPr>
        <p:spPr>
          <a:xfrm>
            <a:off x="7537818" y="2773171"/>
            <a:ext cx="1162685" cy="588010"/>
          </a:xfrm>
          <a:prstGeom prst="rect">
            <a:avLst/>
          </a:prstGeom>
        </p:spPr>
        <p:txBody>
          <a:bodyPr vert="horz" wrap="square" lIns="0" tIns="0" rIns="0" bIns="0" rtlCol="0">
            <a:spAutoFit/>
          </a:bodyPr>
          <a:lstStyle/>
          <a:p>
            <a:pPr marL="12700">
              <a:lnSpc>
                <a:spcPct val="100000"/>
              </a:lnSpc>
            </a:pPr>
            <a:r>
              <a:rPr sz="3850" spc="-650" dirty="0">
                <a:latin typeface="Symbol" panose="05050102010706020507"/>
                <a:cs typeface="Symbol" panose="05050102010706020507"/>
              </a:rPr>
              <a:t></a:t>
            </a:r>
            <a:r>
              <a:rPr sz="2900" i="1" spc="250" dirty="0">
                <a:latin typeface="Times New Roman" panose="02020603050405020304"/>
                <a:cs typeface="Times New Roman" panose="02020603050405020304"/>
              </a:rPr>
              <a:t>g</a:t>
            </a:r>
            <a:r>
              <a:rPr sz="3850" spc="-315" dirty="0">
                <a:latin typeface="Symbol" panose="05050102010706020507"/>
                <a:cs typeface="Symbol" panose="05050102010706020507"/>
              </a:rPr>
              <a:t></a:t>
            </a:r>
            <a:r>
              <a:rPr sz="2900" i="1" spc="75" dirty="0">
                <a:latin typeface="Times New Roman" panose="02020603050405020304"/>
                <a:cs typeface="Times New Roman" panose="02020603050405020304"/>
              </a:rPr>
              <a:t>s</a:t>
            </a:r>
            <a:r>
              <a:rPr sz="2900" spc="5" dirty="0">
                <a:latin typeface="Times New Roman" panose="02020603050405020304"/>
                <a:cs typeface="Times New Roman" panose="02020603050405020304"/>
              </a:rPr>
              <a:t>,</a:t>
            </a:r>
            <a:r>
              <a:rPr sz="2900" spc="-440" dirty="0">
                <a:latin typeface="Times New Roman" panose="02020603050405020304"/>
                <a:cs typeface="Times New Roman" panose="02020603050405020304"/>
              </a:rPr>
              <a:t> </a:t>
            </a:r>
            <a:r>
              <a:rPr sz="2900" i="1" spc="5" dirty="0">
                <a:latin typeface="Times New Roman" panose="02020603050405020304"/>
                <a:cs typeface="Times New Roman" panose="02020603050405020304"/>
              </a:rPr>
              <a:t>t</a:t>
            </a:r>
            <a:r>
              <a:rPr sz="2900" i="1" spc="-430" dirty="0">
                <a:latin typeface="Times New Roman" panose="02020603050405020304"/>
                <a:cs typeface="Times New Roman" panose="02020603050405020304"/>
              </a:rPr>
              <a:t> </a:t>
            </a:r>
            <a:r>
              <a:rPr sz="3850" spc="-625" dirty="0">
                <a:latin typeface="Symbol" panose="05050102010706020507"/>
                <a:cs typeface="Symbol" panose="05050102010706020507"/>
              </a:rPr>
              <a:t></a:t>
            </a:r>
            <a:r>
              <a:rPr sz="3850" spc="-785" dirty="0">
                <a:latin typeface="Symbol" panose="05050102010706020507"/>
                <a:cs typeface="Symbol" panose="05050102010706020507"/>
              </a:rPr>
              <a:t></a:t>
            </a:r>
            <a:endParaRPr sz="3850">
              <a:latin typeface="Symbol" panose="05050102010706020507"/>
              <a:cs typeface="Symbol" panose="05050102010706020507"/>
            </a:endParaRPr>
          </a:p>
        </p:txBody>
      </p:sp>
      <p:sp>
        <p:nvSpPr>
          <p:cNvPr id="14" name="object 14"/>
          <p:cNvSpPr txBox="1"/>
          <p:nvPr/>
        </p:nvSpPr>
        <p:spPr>
          <a:xfrm>
            <a:off x="3999915" y="3184156"/>
            <a:ext cx="211454" cy="454025"/>
          </a:xfrm>
          <a:prstGeom prst="rect">
            <a:avLst/>
          </a:prstGeom>
        </p:spPr>
        <p:txBody>
          <a:bodyPr vert="horz" wrap="square" lIns="0" tIns="0" rIns="0" bIns="0" rtlCol="0">
            <a:spAutoFit/>
          </a:bodyPr>
          <a:lstStyle/>
          <a:p>
            <a:pPr marL="12700">
              <a:lnSpc>
                <a:spcPct val="100000"/>
              </a:lnSpc>
            </a:pPr>
            <a:r>
              <a:rPr sz="2900" spc="10" dirty="0">
                <a:latin typeface="Times New Roman" panose="02020603050405020304"/>
                <a:cs typeface="Times New Roman" panose="02020603050405020304"/>
              </a:rPr>
              <a:t>2</a:t>
            </a:r>
            <a:endParaRPr sz="2900">
              <a:latin typeface="Times New Roman" panose="02020603050405020304"/>
              <a:cs typeface="Times New Roman" panose="02020603050405020304"/>
            </a:endParaRPr>
          </a:p>
        </p:txBody>
      </p:sp>
      <p:sp>
        <p:nvSpPr>
          <p:cNvPr id="15" name="object 15"/>
          <p:cNvSpPr txBox="1"/>
          <p:nvPr/>
        </p:nvSpPr>
        <p:spPr>
          <a:xfrm>
            <a:off x="3993806" y="2659164"/>
            <a:ext cx="447675" cy="497205"/>
          </a:xfrm>
          <a:prstGeom prst="rect">
            <a:avLst/>
          </a:prstGeom>
        </p:spPr>
        <p:txBody>
          <a:bodyPr vert="horz" wrap="square" lIns="0" tIns="0" rIns="0" bIns="0" rtlCol="0">
            <a:spAutoFit/>
          </a:bodyPr>
          <a:lstStyle/>
          <a:p>
            <a:pPr marL="12700">
              <a:lnSpc>
                <a:spcPct val="100000"/>
              </a:lnSpc>
            </a:pPr>
            <a:r>
              <a:rPr sz="2900" spc="10" dirty="0">
                <a:latin typeface="Times New Roman" panose="02020603050405020304"/>
                <a:cs typeface="Times New Roman" panose="02020603050405020304"/>
              </a:rPr>
              <a:t>1</a:t>
            </a:r>
            <a:r>
              <a:rPr sz="2900" spc="5" dirty="0">
                <a:latin typeface="Times New Roman" panose="02020603050405020304"/>
                <a:cs typeface="Times New Roman" panose="02020603050405020304"/>
              </a:rPr>
              <a:t> </a:t>
            </a:r>
            <a:r>
              <a:rPr sz="4350" spc="15" baseline="-8000" dirty="0">
                <a:latin typeface="Symbol" panose="05050102010706020507"/>
                <a:cs typeface="Symbol" panose="05050102010706020507"/>
              </a:rPr>
              <a:t></a:t>
            </a:r>
            <a:endParaRPr sz="4350" baseline="-8000">
              <a:latin typeface="Symbol" panose="05050102010706020507"/>
              <a:cs typeface="Symbol" panose="05050102010706020507"/>
            </a:endParaRPr>
          </a:p>
        </p:txBody>
      </p:sp>
      <p:sp>
        <p:nvSpPr>
          <p:cNvPr id="16" name="object 16"/>
          <p:cNvSpPr txBox="1"/>
          <p:nvPr/>
        </p:nvSpPr>
        <p:spPr>
          <a:xfrm>
            <a:off x="4515015" y="2773171"/>
            <a:ext cx="3022600" cy="802640"/>
          </a:xfrm>
          <a:prstGeom prst="rect">
            <a:avLst/>
          </a:prstGeom>
        </p:spPr>
        <p:txBody>
          <a:bodyPr vert="horz" wrap="square" lIns="0" tIns="0" rIns="0" bIns="0" rtlCol="0">
            <a:spAutoFit/>
          </a:bodyPr>
          <a:lstStyle/>
          <a:p>
            <a:pPr marL="12700">
              <a:lnSpc>
                <a:spcPts val="3985"/>
              </a:lnSpc>
              <a:tabLst>
                <a:tab pos="2331085" algn="l"/>
              </a:tabLst>
            </a:pPr>
            <a:r>
              <a:rPr sz="2900" spc="15" dirty="0">
                <a:latin typeface="Times New Roman" panose="02020603050405020304"/>
                <a:cs typeface="Times New Roman" panose="02020603050405020304"/>
              </a:rPr>
              <a:t>max</a:t>
            </a:r>
            <a:r>
              <a:rPr sz="2900" spc="5" dirty="0">
                <a:latin typeface="Times New Roman" panose="02020603050405020304"/>
                <a:cs typeface="Times New Roman" panose="02020603050405020304"/>
              </a:rPr>
              <a:t> </a:t>
            </a:r>
            <a:r>
              <a:rPr sz="3850" spc="-650" dirty="0">
                <a:latin typeface="Symbol" panose="05050102010706020507"/>
                <a:cs typeface="Symbol" panose="05050102010706020507"/>
              </a:rPr>
              <a:t></a:t>
            </a:r>
            <a:r>
              <a:rPr sz="2900" i="1" spc="250" dirty="0">
                <a:latin typeface="Times New Roman" panose="02020603050405020304"/>
                <a:cs typeface="Times New Roman" panose="02020603050405020304"/>
              </a:rPr>
              <a:t>g</a:t>
            </a:r>
            <a:r>
              <a:rPr sz="3850" spc="-315" dirty="0">
                <a:latin typeface="Symbol" panose="05050102010706020507"/>
                <a:cs typeface="Symbol" panose="05050102010706020507"/>
              </a:rPr>
              <a:t></a:t>
            </a:r>
            <a:r>
              <a:rPr sz="2900" i="1" spc="75" dirty="0">
                <a:latin typeface="Times New Roman" panose="02020603050405020304"/>
                <a:cs typeface="Times New Roman" panose="02020603050405020304"/>
              </a:rPr>
              <a:t>s</a:t>
            </a:r>
            <a:r>
              <a:rPr sz="2900" spc="5" dirty="0">
                <a:latin typeface="Times New Roman" panose="02020603050405020304"/>
                <a:cs typeface="Times New Roman" panose="02020603050405020304"/>
              </a:rPr>
              <a:t>,</a:t>
            </a:r>
            <a:r>
              <a:rPr sz="2900" spc="-440" dirty="0">
                <a:latin typeface="Times New Roman" panose="02020603050405020304"/>
                <a:cs typeface="Times New Roman" panose="02020603050405020304"/>
              </a:rPr>
              <a:t> </a:t>
            </a:r>
            <a:r>
              <a:rPr sz="2900" i="1" spc="5" dirty="0">
                <a:latin typeface="Times New Roman" panose="02020603050405020304"/>
                <a:cs typeface="Times New Roman" panose="02020603050405020304"/>
              </a:rPr>
              <a:t>t</a:t>
            </a:r>
            <a:r>
              <a:rPr sz="2900" i="1" spc="-430" dirty="0">
                <a:latin typeface="Times New Roman" panose="02020603050405020304"/>
                <a:cs typeface="Times New Roman" panose="02020603050405020304"/>
              </a:rPr>
              <a:t> </a:t>
            </a:r>
            <a:r>
              <a:rPr sz="3850" spc="-625" dirty="0">
                <a:latin typeface="Symbol" panose="05050102010706020507"/>
                <a:cs typeface="Symbol" panose="05050102010706020507"/>
              </a:rPr>
              <a:t></a:t>
            </a:r>
            <a:r>
              <a:rPr sz="3850" spc="-375" dirty="0">
                <a:latin typeface="Symbol" panose="05050102010706020507"/>
                <a:cs typeface="Symbol" panose="05050102010706020507"/>
              </a:rPr>
              <a:t></a:t>
            </a:r>
            <a:r>
              <a:rPr sz="2900" spc="15" dirty="0">
                <a:latin typeface="Symbol" panose="05050102010706020507"/>
                <a:cs typeface="Symbol" panose="05050102010706020507"/>
              </a:rPr>
              <a:t></a:t>
            </a:r>
            <a:r>
              <a:rPr sz="2900" dirty="0">
                <a:latin typeface="Times New Roman" panose="02020603050405020304"/>
                <a:cs typeface="Times New Roman" panose="02020603050405020304"/>
              </a:rPr>
              <a:t>	</a:t>
            </a:r>
            <a:r>
              <a:rPr sz="2900" spc="10" dirty="0">
                <a:latin typeface="Times New Roman" panose="02020603050405020304"/>
                <a:cs typeface="Times New Roman" panose="02020603050405020304"/>
              </a:rPr>
              <a:t>min</a:t>
            </a:r>
            <a:endParaRPr sz="2900">
              <a:latin typeface="Times New Roman" panose="02020603050405020304"/>
              <a:cs typeface="Times New Roman" panose="02020603050405020304"/>
            </a:endParaRPr>
          </a:p>
          <a:p>
            <a:pPr marR="5080" algn="r">
              <a:lnSpc>
                <a:spcPts val="2005"/>
              </a:lnSpc>
            </a:pPr>
            <a:r>
              <a:rPr sz="2200" spc="-70" dirty="0">
                <a:latin typeface="Symbol" panose="05050102010706020507"/>
                <a:cs typeface="Symbol" panose="05050102010706020507"/>
              </a:rPr>
              <a:t></a:t>
            </a:r>
            <a:r>
              <a:rPr sz="1700" i="1" spc="135" dirty="0">
                <a:latin typeface="Times New Roman" panose="02020603050405020304"/>
                <a:cs typeface="Times New Roman" panose="02020603050405020304"/>
              </a:rPr>
              <a:t>s</a:t>
            </a:r>
            <a:r>
              <a:rPr sz="1700" spc="25" dirty="0">
                <a:latin typeface="Times New Roman" panose="02020603050405020304"/>
                <a:cs typeface="Times New Roman" panose="02020603050405020304"/>
              </a:rPr>
              <a:t>,</a:t>
            </a:r>
            <a:r>
              <a:rPr sz="1700" i="1" dirty="0">
                <a:latin typeface="Times New Roman" panose="02020603050405020304"/>
                <a:cs typeface="Times New Roman" panose="02020603050405020304"/>
              </a:rPr>
              <a:t>t</a:t>
            </a:r>
            <a:r>
              <a:rPr sz="1700" i="1" spc="-160" dirty="0">
                <a:latin typeface="Times New Roman" panose="02020603050405020304"/>
                <a:cs typeface="Times New Roman" panose="02020603050405020304"/>
              </a:rPr>
              <a:t> </a:t>
            </a:r>
            <a:r>
              <a:rPr sz="2200" spc="-400" dirty="0">
                <a:latin typeface="Symbol" panose="05050102010706020507"/>
                <a:cs typeface="Symbol" panose="05050102010706020507"/>
              </a:rPr>
              <a:t></a:t>
            </a:r>
            <a:r>
              <a:rPr sz="1700" spc="-35" dirty="0">
                <a:latin typeface="Symbol" panose="05050102010706020507"/>
                <a:cs typeface="Symbol" panose="05050102010706020507"/>
              </a:rPr>
              <a:t></a:t>
            </a:r>
            <a:r>
              <a:rPr sz="1700" i="1" dirty="0">
                <a:latin typeface="Times New Roman" panose="02020603050405020304"/>
                <a:cs typeface="Times New Roman" panose="02020603050405020304"/>
              </a:rPr>
              <a:t>S</a:t>
            </a:r>
            <a:r>
              <a:rPr sz="1700" i="1" spc="-260" dirty="0">
                <a:latin typeface="Times New Roman" panose="02020603050405020304"/>
                <a:cs typeface="Times New Roman" panose="02020603050405020304"/>
              </a:rPr>
              <a:t> </a:t>
            </a:r>
            <a:r>
              <a:rPr sz="1800" i="1" spc="7" baseline="-21000" dirty="0">
                <a:latin typeface="Times New Roman" panose="02020603050405020304"/>
                <a:cs typeface="Times New Roman" panose="02020603050405020304"/>
              </a:rPr>
              <a:t>xy</a:t>
            </a:r>
            <a:endParaRPr sz="1800" baseline="-21000">
              <a:latin typeface="Times New Roman" panose="02020603050405020304"/>
              <a:cs typeface="Times New Roman" panose="02020603050405020304"/>
            </a:endParaRPr>
          </a:p>
        </p:txBody>
      </p:sp>
      <p:sp>
        <p:nvSpPr>
          <p:cNvPr id="17" name="object 17"/>
          <p:cNvSpPr txBox="1"/>
          <p:nvPr/>
        </p:nvSpPr>
        <p:spPr>
          <a:xfrm>
            <a:off x="4272660" y="3116326"/>
            <a:ext cx="975360" cy="537845"/>
          </a:xfrm>
          <a:prstGeom prst="rect">
            <a:avLst/>
          </a:prstGeom>
        </p:spPr>
        <p:txBody>
          <a:bodyPr vert="horz" wrap="square" lIns="0" tIns="0" rIns="0" bIns="0" rtlCol="0">
            <a:spAutoFit/>
          </a:bodyPr>
          <a:lstStyle/>
          <a:p>
            <a:pPr marL="12700">
              <a:lnSpc>
                <a:spcPct val="100000"/>
              </a:lnSpc>
            </a:pPr>
            <a:r>
              <a:rPr sz="4350" spc="104" baseline="-13000" dirty="0">
                <a:latin typeface="Symbol" panose="05050102010706020507"/>
                <a:cs typeface="Symbol" panose="05050102010706020507"/>
              </a:rPr>
              <a:t></a:t>
            </a:r>
            <a:r>
              <a:rPr sz="2200" spc="-70" dirty="0">
                <a:latin typeface="Symbol" panose="05050102010706020507"/>
                <a:cs typeface="Symbol" panose="05050102010706020507"/>
              </a:rPr>
              <a:t></a:t>
            </a:r>
            <a:r>
              <a:rPr sz="1700" i="1" spc="135" dirty="0">
                <a:latin typeface="Times New Roman" panose="02020603050405020304"/>
                <a:cs typeface="Times New Roman" panose="02020603050405020304"/>
              </a:rPr>
              <a:t>s</a:t>
            </a:r>
            <a:r>
              <a:rPr sz="1700" spc="25" dirty="0">
                <a:latin typeface="Times New Roman" panose="02020603050405020304"/>
                <a:cs typeface="Times New Roman" panose="02020603050405020304"/>
              </a:rPr>
              <a:t>,</a:t>
            </a:r>
            <a:r>
              <a:rPr sz="1700" i="1" dirty="0">
                <a:latin typeface="Times New Roman" panose="02020603050405020304"/>
                <a:cs typeface="Times New Roman" panose="02020603050405020304"/>
              </a:rPr>
              <a:t>t</a:t>
            </a:r>
            <a:r>
              <a:rPr sz="1700" i="1" spc="-160" dirty="0">
                <a:latin typeface="Times New Roman" panose="02020603050405020304"/>
                <a:cs typeface="Times New Roman" panose="02020603050405020304"/>
              </a:rPr>
              <a:t> </a:t>
            </a:r>
            <a:r>
              <a:rPr sz="2200" spc="-400" dirty="0">
                <a:latin typeface="Symbol" panose="05050102010706020507"/>
                <a:cs typeface="Symbol" panose="05050102010706020507"/>
              </a:rPr>
              <a:t></a:t>
            </a:r>
            <a:r>
              <a:rPr sz="1700" spc="-35" dirty="0">
                <a:latin typeface="Symbol" panose="05050102010706020507"/>
                <a:cs typeface="Symbol" panose="05050102010706020507"/>
              </a:rPr>
              <a:t></a:t>
            </a:r>
            <a:r>
              <a:rPr sz="1700" i="1" dirty="0">
                <a:latin typeface="Times New Roman" panose="02020603050405020304"/>
                <a:cs typeface="Times New Roman" panose="02020603050405020304"/>
              </a:rPr>
              <a:t>S</a:t>
            </a:r>
            <a:r>
              <a:rPr sz="1700" i="1" spc="-260" dirty="0">
                <a:latin typeface="Times New Roman" panose="02020603050405020304"/>
                <a:cs typeface="Times New Roman" panose="02020603050405020304"/>
              </a:rPr>
              <a:t> </a:t>
            </a:r>
            <a:r>
              <a:rPr sz="1800" i="1" spc="7" baseline="-21000" dirty="0">
                <a:latin typeface="Times New Roman" panose="02020603050405020304"/>
                <a:cs typeface="Times New Roman" panose="02020603050405020304"/>
              </a:rPr>
              <a:t>xy</a:t>
            </a:r>
            <a:endParaRPr sz="1800" baseline="-21000">
              <a:latin typeface="Times New Roman" panose="02020603050405020304"/>
              <a:cs typeface="Times New Roman" panose="02020603050405020304"/>
            </a:endParaRPr>
          </a:p>
        </p:txBody>
      </p:sp>
      <p:sp>
        <p:nvSpPr>
          <p:cNvPr id="18" name="object 18"/>
          <p:cNvSpPr txBox="1"/>
          <p:nvPr/>
        </p:nvSpPr>
        <p:spPr>
          <a:xfrm>
            <a:off x="2622930" y="2707132"/>
            <a:ext cx="1281430" cy="654050"/>
          </a:xfrm>
          <a:prstGeom prst="rect">
            <a:avLst/>
          </a:prstGeom>
        </p:spPr>
        <p:txBody>
          <a:bodyPr vert="horz" wrap="square" lIns="0" tIns="0" rIns="0" bIns="0" rtlCol="0">
            <a:spAutoFit/>
          </a:bodyPr>
          <a:lstStyle/>
          <a:p>
            <a:pPr marL="17780">
              <a:lnSpc>
                <a:spcPts val="1280"/>
              </a:lnSpc>
            </a:pPr>
            <a:r>
              <a:rPr sz="1700"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a:p>
            <a:pPr marL="12700">
              <a:lnSpc>
                <a:spcPts val="3860"/>
              </a:lnSpc>
            </a:pPr>
            <a:r>
              <a:rPr sz="2900" i="1" spc="5" dirty="0">
                <a:latin typeface="Times New Roman" panose="02020603050405020304"/>
                <a:cs typeface="Times New Roman" panose="02020603050405020304"/>
              </a:rPr>
              <a:t>f</a:t>
            </a:r>
            <a:r>
              <a:rPr sz="2900" i="1" spc="-20" dirty="0">
                <a:latin typeface="Times New Roman" panose="02020603050405020304"/>
                <a:cs typeface="Times New Roman" panose="02020603050405020304"/>
              </a:rPr>
              <a:t> </a:t>
            </a:r>
            <a:r>
              <a:rPr sz="3850" spc="-220" dirty="0">
                <a:latin typeface="Symbol" panose="05050102010706020507"/>
                <a:cs typeface="Symbol" panose="05050102010706020507"/>
              </a:rPr>
              <a:t></a:t>
            </a:r>
            <a:r>
              <a:rPr sz="2900" i="1" spc="50" dirty="0">
                <a:latin typeface="Times New Roman" panose="02020603050405020304"/>
                <a:cs typeface="Times New Roman" panose="02020603050405020304"/>
              </a:rPr>
              <a:t>x</a:t>
            </a:r>
            <a:r>
              <a:rPr sz="2900" spc="5" dirty="0">
                <a:latin typeface="Times New Roman" panose="02020603050405020304"/>
                <a:cs typeface="Times New Roman" panose="02020603050405020304"/>
              </a:rPr>
              <a:t>,</a:t>
            </a:r>
            <a:r>
              <a:rPr sz="2900" spc="-70" dirty="0">
                <a:latin typeface="Times New Roman" panose="02020603050405020304"/>
                <a:cs typeface="Times New Roman" panose="02020603050405020304"/>
              </a:rPr>
              <a:t> </a:t>
            </a:r>
            <a:r>
              <a:rPr sz="2900" i="1" spc="235" dirty="0">
                <a:latin typeface="Times New Roman" panose="02020603050405020304"/>
                <a:cs typeface="Times New Roman" panose="02020603050405020304"/>
              </a:rPr>
              <a:t>y</a:t>
            </a:r>
            <a:r>
              <a:rPr sz="3850" spc="-310" dirty="0">
                <a:latin typeface="Symbol" panose="05050102010706020507"/>
                <a:cs typeface="Symbol" panose="05050102010706020507"/>
              </a:rPr>
              <a:t></a:t>
            </a:r>
            <a:r>
              <a:rPr sz="3850" spc="-515" dirty="0">
                <a:latin typeface="Times New Roman" panose="02020603050405020304"/>
                <a:cs typeface="Times New Roman" panose="02020603050405020304"/>
              </a:rPr>
              <a:t> </a:t>
            </a:r>
            <a:r>
              <a:rPr sz="2900" spc="15" dirty="0">
                <a:latin typeface="Symbol" panose="05050102010706020507"/>
                <a:cs typeface="Symbol" panose="05050102010706020507"/>
              </a:rPr>
              <a:t></a:t>
            </a:r>
            <a:endParaRPr sz="2900">
              <a:latin typeface="Symbol" panose="05050102010706020507"/>
              <a:cs typeface="Symbol" panose="05050102010706020507"/>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38311" y="3701765"/>
            <a:ext cx="7205980" cy="3298825"/>
          </a:xfrm>
          <a:prstGeom prst="rect">
            <a:avLst/>
          </a:prstGeom>
        </p:spPr>
        <p:txBody>
          <a:bodyPr vert="horz" wrap="square" lIns="0" tIns="0" rIns="0" bIns="0" rtlCol="0">
            <a:spAutoFit/>
          </a:bodyPr>
          <a:lstStyle/>
          <a:p>
            <a:pPr marL="12700" marR="202565">
              <a:lnSpc>
                <a:spcPct val="102000"/>
              </a:lnSpc>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在S</a:t>
            </a:r>
            <a:r>
              <a:rPr sz="2400" spc="-7" baseline="-21000" dirty="0">
                <a:latin typeface="新宋体" panose="02010609030101010101" charset="-122"/>
                <a:cs typeface="新宋体" panose="02010609030101010101" charset="-122"/>
              </a:rPr>
              <a:t>x</a:t>
            </a:r>
            <a:r>
              <a:rPr sz="2400" baseline="-21000" dirty="0">
                <a:latin typeface="新宋体" panose="02010609030101010101" charset="-122"/>
                <a:cs typeface="新宋体" panose="02010609030101010101" charset="-122"/>
              </a:rPr>
              <a:t>y</a:t>
            </a:r>
            <a:r>
              <a:rPr sz="2400" spc="-5" dirty="0">
                <a:latin typeface="新宋体" panose="02010609030101010101" charset="-122"/>
                <a:cs typeface="新宋体" panose="02010609030101010101" charset="-122"/>
              </a:rPr>
              <a:t>邻域内去掉g(s,t)最高灰度值的d/2和最低灰 </a:t>
            </a:r>
            <a:r>
              <a:rPr sz="2400" dirty="0">
                <a:latin typeface="新宋体" panose="02010609030101010101" charset="-122"/>
                <a:cs typeface="新宋体" panose="02010609030101010101" charset="-122"/>
              </a:rPr>
              <a:t>度值的d/2</a:t>
            </a:r>
            <a:endParaRPr sz="2400">
              <a:latin typeface="新宋体" panose="02010609030101010101" charset="-122"/>
              <a:cs typeface="新宋体" panose="02010609030101010101" charset="-122"/>
            </a:endParaRPr>
          </a:p>
          <a:p>
            <a:pPr marL="1270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g</a:t>
            </a:r>
            <a:r>
              <a:rPr sz="2400" baseline="-21000" dirty="0">
                <a:latin typeface="新宋体" panose="02010609030101010101" charset="-122"/>
                <a:cs typeface="新宋体" panose="02010609030101010101" charset="-122"/>
              </a:rPr>
              <a:t>r</a:t>
            </a:r>
            <a:r>
              <a:rPr sz="2400" spc="-5" dirty="0">
                <a:latin typeface="新宋体" panose="02010609030101010101" charset="-122"/>
                <a:cs typeface="新宋体" panose="02010609030101010101" charset="-122"/>
              </a:rPr>
              <a:t>(s,t)代表剩余的mn-d个像素</a:t>
            </a:r>
            <a:endParaRPr sz="2400">
              <a:latin typeface="新宋体" panose="02010609030101010101" charset="-122"/>
              <a:cs typeface="新宋体" panose="02010609030101010101" charset="-122"/>
            </a:endParaRPr>
          </a:p>
          <a:p>
            <a:pPr marL="12700">
              <a:lnSpc>
                <a:spcPct val="100000"/>
              </a:lnSpc>
              <a:spcBef>
                <a:spcPts val="1425"/>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当d=0，退变为算术均值滤波器</a:t>
            </a:r>
            <a:endParaRPr sz="2400">
              <a:latin typeface="新宋体" panose="02010609030101010101" charset="-122"/>
              <a:cs typeface="新宋体" panose="02010609030101010101" charset="-122"/>
            </a:endParaRPr>
          </a:p>
          <a:p>
            <a:pPr marL="1270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当d=(mn-1)/2，退变为中值滤波器</a:t>
            </a:r>
            <a:endParaRPr sz="2400">
              <a:latin typeface="新宋体" panose="02010609030101010101" charset="-122"/>
              <a:cs typeface="新宋体" panose="02010609030101010101" charset="-122"/>
            </a:endParaRPr>
          </a:p>
          <a:p>
            <a:pPr marL="12700" marR="508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当d取其它值时，适用于包括多种噪声的情况下，例 如高斯噪声和椒盐噪声混合的情况</a:t>
            </a:r>
            <a:endParaRPr sz="2400">
              <a:latin typeface="新宋体" panose="02010609030101010101" charset="-122"/>
              <a:cs typeface="新宋体" panose="02010609030101010101" charset="-122"/>
            </a:endParaRPr>
          </a:p>
        </p:txBody>
      </p:sp>
      <p:sp>
        <p:nvSpPr>
          <p:cNvPr id="6" name="object 6"/>
          <p:cNvSpPr txBox="1"/>
          <p:nvPr/>
        </p:nvSpPr>
        <p:spPr>
          <a:xfrm>
            <a:off x="1681098" y="933196"/>
            <a:ext cx="5311140" cy="121920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顺序统计滤波器</a:t>
            </a:r>
            <a:endParaRPr sz="3200">
              <a:latin typeface="新宋体" panose="02010609030101010101" charset="-122"/>
              <a:cs typeface="新宋体" panose="02010609030101010101" charset="-122"/>
            </a:endParaRPr>
          </a:p>
          <a:p>
            <a:pPr marL="12700">
              <a:lnSpc>
                <a:spcPts val="3750"/>
              </a:lnSpc>
              <a:spcBef>
                <a:spcPts val="201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修正后的阿尔法均值滤波器</a:t>
            </a:r>
            <a:endParaRPr sz="3200">
              <a:latin typeface="新宋体" panose="02010609030101010101" charset="-122"/>
              <a:cs typeface="新宋体" panose="02010609030101010101" charset="-122"/>
            </a:endParaRPr>
          </a:p>
        </p:txBody>
      </p:sp>
      <p:sp>
        <p:nvSpPr>
          <p:cNvPr id="7" name="object 7"/>
          <p:cNvSpPr/>
          <p:nvPr/>
        </p:nvSpPr>
        <p:spPr>
          <a:xfrm>
            <a:off x="4593221" y="2905505"/>
            <a:ext cx="1064260" cy="0"/>
          </a:xfrm>
          <a:custGeom>
            <a:avLst/>
            <a:gdLst/>
            <a:ahLst/>
            <a:cxnLst/>
            <a:rect l="l" t="t" r="r" b="b"/>
            <a:pathLst>
              <a:path w="1064260">
                <a:moveTo>
                  <a:pt x="0" y="0"/>
                </a:moveTo>
                <a:lnTo>
                  <a:pt x="1063752" y="0"/>
                </a:lnTo>
              </a:path>
            </a:pathLst>
          </a:custGeom>
          <a:ln w="15570">
            <a:solidFill>
              <a:srgbClr val="000000"/>
            </a:solidFill>
          </a:ln>
        </p:spPr>
        <p:txBody>
          <a:bodyPr wrap="square" lIns="0" tIns="0" rIns="0" bIns="0" rtlCol="0"/>
          <a:lstStyle/>
          <a:p>
            <a:endParaRPr/>
          </a:p>
        </p:txBody>
      </p:sp>
      <p:sp>
        <p:nvSpPr>
          <p:cNvPr id="8" name="object 8"/>
          <p:cNvSpPr txBox="1"/>
          <p:nvPr/>
        </p:nvSpPr>
        <p:spPr>
          <a:xfrm>
            <a:off x="6368160" y="3256026"/>
            <a:ext cx="163195" cy="195580"/>
          </a:xfrm>
          <a:prstGeom prst="rect">
            <a:avLst/>
          </a:prstGeom>
        </p:spPr>
        <p:txBody>
          <a:bodyPr vert="horz" wrap="square" lIns="0" tIns="0" rIns="0" bIns="0" rtlCol="0">
            <a:spAutoFit/>
          </a:bodyPr>
          <a:lstStyle/>
          <a:p>
            <a:pPr marL="12700">
              <a:lnSpc>
                <a:spcPct val="100000"/>
              </a:lnSpc>
            </a:pPr>
            <a:r>
              <a:rPr sz="1200" i="1" spc="5" dirty="0">
                <a:latin typeface="Times New Roman" panose="02020603050405020304"/>
                <a:cs typeface="Times New Roman" panose="02020603050405020304"/>
              </a:rPr>
              <a:t>xy</a:t>
            </a:r>
            <a:endParaRPr sz="1200">
              <a:latin typeface="Times New Roman" panose="02020603050405020304"/>
              <a:cs typeface="Times New Roman" panose="02020603050405020304"/>
            </a:endParaRPr>
          </a:p>
        </p:txBody>
      </p:sp>
      <p:sp>
        <p:nvSpPr>
          <p:cNvPr id="9" name="object 9"/>
          <p:cNvSpPr txBox="1"/>
          <p:nvPr/>
        </p:nvSpPr>
        <p:spPr>
          <a:xfrm>
            <a:off x="4606467" y="2986023"/>
            <a:ext cx="1766570" cy="432434"/>
          </a:xfrm>
          <a:prstGeom prst="rect">
            <a:avLst/>
          </a:prstGeom>
        </p:spPr>
        <p:txBody>
          <a:bodyPr vert="horz" wrap="square" lIns="0" tIns="0" rIns="0" bIns="0" rtlCol="0">
            <a:spAutoFit/>
          </a:bodyPr>
          <a:lstStyle/>
          <a:p>
            <a:pPr marL="12700">
              <a:lnSpc>
                <a:spcPts val="3400"/>
              </a:lnSpc>
            </a:pPr>
            <a:r>
              <a:rPr sz="4350" i="1" spc="22" baseline="10000" dirty="0">
                <a:latin typeface="Times New Roman" panose="02020603050405020304"/>
                <a:cs typeface="Times New Roman" panose="02020603050405020304"/>
              </a:rPr>
              <a:t>mn</a:t>
            </a:r>
            <a:r>
              <a:rPr sz="4350" i="1" spc="-277" baseline="10000" dirty="0">
                <a:latin typeface="Times New Roman" panose="02020603050405020304"/>
                <a:cs typeface="Times New Roman" panose="02020603050405020304"/>
              </a:rPr>
              <a:t> </a:t>
            </a:r>
            <a:r>
              <a:rPr sz="4350" spc="22" baseline="10000" dirty="0">
                <a:latin typeface="Symbol" panose="05050102010706020507"/>
                <a:cs typeface="Symbol" panose="05050102010706020507"/>
              </a:rPr>
              <a:t></a:t>
            </a:r>
            <a:r>
              <a:rPr sz="4350" spc="-300" baseline="10000" dirty="0">
                <a:latin typeface="Times New Roman" panose="02020603050405020304"/>
                <a:cs typeface="Times New Roman" panose="02020603050405020304"/>
              </a:rPr>
              <a:t> </a:t>
            </a:r>
            <a:r>
              <a:rPr sz="4350" i="1" spc="22" baseline="10000" dirty="0">
                <a:latin typeface="Times New Roman" panose="02020603050405020304"/>
                <a:cs typeface="Times New Roman" panose="02020603050405020304"/>
              </a:rPr>
              <a:t>d</a:t>
            </a:r>
            <a:r>
              <a:rPr sz="4350" i="1" spc="322" baseline="10000" dirty="0">
                <a:latin typeface="Times New Roman" panose="02020603050405020304"/>
                <a:cs typeface="Times New Roman" panose="02020603050405020304"/>
              </a:rPr>
              <a:t> </a:t>
            </a:r>
            <a:r>
              <a:rPr sz="2200" spc="-70" dirty="0">
                <a:latin typeface="Symbol" panose="05050102010706020507"/>
                <a:cs typeface="Symbol" panose="05050102010706020507"/>
              </a:rPr>
              <a:t></a:t>
            </a:r>
            <a:r>
              <a:rPr sz="1700" i="1" spc="135" dirty="0">
                <a:latin typeface="Times New Roman" panose="02020603050405020304"/>
                <a:cs typeface="Times New Roman" panose="02020603050405020304"/>
              </a:rPr>
              <a:t>s</a:t>
            </a:r>
            <a:r>
              <a:rPr sz="1700" spc="25" dirty="0">
                <a:latin typeface="Times New Roman" panose="02020603050405020304"/>
                <a:cs typeface="Times New Roman" panose="02020603050405020304"/>
              </a:rPr>
              <a:t>,</a:t>
            </a:r>
            <a:r>
              <a:rPr sz="1700" i="1" dirty="0">
                <a:latin typeface="Times New Roman" panose="02020603050405020304"/>
                <a:cs typeface="Times New Roman" panose="02020603050405020304"/>
              </a:rPr>
              <a:t>t</a:t>
            </a:r>
            <a:r>
              <a:rPr sz="1700" i="1" spc="-160" dirty="0">
                <a:latin typeface="Times New Roman" panose="02020603050405020304"/>
                <a:cs typeface="Times New Roman" panose="02020603050405020304"/>
              </a:rPr>
              <a:t> </a:t>
            </a:r>
            <a:r>
              <a:rPr sz="2200" spc="-400" dirty="0">
                <a:latin typeface="Symbol" panose="05050102010706020507"/>
                <a:cs typeface="Symbol" panose="05050102010706020507"/>
              </a:rPr>
              <a:t></a:t>
            </a:r>
            <a:r>
              <a:rPr sz="1700" spc="-35" dirty="0">
                <a:latin typeface="Symbol" panose="05050102010706020507"/>
                <a:cs typeface="Symbol" panose="05050102010706020507"/>
              </a:rPr>
              <a:t></a:t>
            </a:r>
            <a:r>
              <a:rPr sz="1700" i="1" dirty="0">
                <a:latin typeface="Times New Roman" panose="02020603050405020304"/>
                <a:cs typeface="Times New Roman" panose="02020603050405020304"/>
              </a:rPr>
              <a:t>S</a:t>
            </a:r>
            <a:endParaRPr sz="1700">
              <a:latin typeface="Times New Roman" panose="02020603050405020304"/>
              <a:cs typeface="Times New Roman" panose="02020603050405020304"/>
            </a:endParaRPr>
          </a:p>
        </p:txBody>
      </p:sp>
      <p:sp>
        <p:nvSpPr>
          <p:cNvPr id="10" name="object 10"/>
          <p:cNvSpPr txBox="1"/>
          <p:nvPr/>
        </p:nvSpPr>
        <p:spPr>
          <a:xfrm>
            <a:off x="3234817" y="2443479"/>
            <a:ext cx="127635" cy="271145"/>
          </a:xfrm>
          <a:prstGeom prst="rect">
            <a:avLst/>
          </a:prstGeom>
        </p:spPr>
        <p:txBody>
          <a:bodyPr vert="horz" wrap="square" lIns="0" tIns="0" rIns="0" bIns="0" rtlCol="0">
            <a:spAutoFit/>
          </a:bodyPr>
          <a:lstStyle/>
          <a:p>
            <a:pPr marL="12700">
              <a:lnSpc>
                <a:spcPct val="100000"/>
              </a:lnSpc>
            </a:pPr>
            <a:r>
              <a:rPr sz="1700"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p:txBody>
      </p:sp>
      <p:sp>
        <p:nvSpPr>
          <p:cNvPr id="11" name="object 11"/>
          <p:cNvSpPr txBox="1"/>
          <p:nvPr/>
        </p:nvSpPr>
        <p:spPr>
          <a:xfrm>
            <a:off x="5923915" y="2439670"/>
            <a:ext cx="1520190" cy="758190"/>
          </a:xfrm>
          <a:prstGeom prst="rect">
            <a:avLst/>
          </a:prstGeom>
        </p:spPr>
        <p:txBody>
          <a:bodyPr vert="horz" wrap="square" lIns="0" tIns="0" rIns="0" bIns="0" rtlCol="0">
            <a:spAutoFit/>
          </a:bodyPr>
          <a:lstStyle/>
          <a:p>
            <a:pPr marL="12700">
              <a:lnSpc>
                <a:spcPct val="100000"/>
              </a:lnSpc>
            </a:pPr>
            <a:r>
              <a:rPr sz="6600" spc="-7" baseline="-9000" dirty="0">
                <a:latin typeface="Symbol" panose="05050102010706020507"/>
                <a:cs typeface="Symbol" panose="05050102010706020507"/>
              </a:rPr>
              <a:t></a:t>
            </a:r>
            <a:r>
              <a:rPr sz="6600" spc="-794" baseline="-9000" dirty="0">
                <a:latin typeface="Times New Roman" panose="02020603050405020304"/>
                <a:cs typeface="Times New Roman" panose="02020603050405020304"/>
              </a:rPr>
              <a:t> </a:t>
            </a:r>
            <a:r>
              <a:rPr sz="2900" i="1" spc="204" dirty="0">
                <a:latin typeface="Times New Roman" panose="02020603050405020304"/>
                <a:cs typeface="Times New Roman" panose="02020603050405020304"/>
              </a:rPr>
              <a:t>g</a:t>
            </a:r>
            <a:r>
              <a:rPr sz="2550" i="1" baseline="-25000" dirty="0">
                <a:latin typeface="Times New Roman" panose="02020603050405020304"/>
                <a:cs typeface="Times New Roman" panose="02020603050405020304"/>
              </a:rPr>
              <a:t>r</a:t>
            </a:r>
            <a:r>
              <a:rPr sz="2550" i="1" spc="30" baseline="-25000" dirty="0">
                <a:latin typeface="Times New Roman" panose="02020603050405020304"/>
                <a:cs typeface="Times New Roman" panose="02020603050405020304"/>
              </a:rPr>
              <a:t> </a:t>
            </a:r>
            <a:r>
              <a:rPr sz="3850" spc="-315" dirty="0">
                <a:latin typeface="Symbol" panose="05050102010706020507"/>
                <a:cs typeface="Symbol" panose="05050102010706020507"/>
              </a:rPr>
              <a:t></a:t>
            </a:r>
            <a:r>
              <a:rPr sz="2900" i="1" spc="75" dirty="0">
                <a:latin typeface="Times New Roman" panose="02020603050405020304"/>
                <a:cs typeface="Times New Roman" panose="02020603050405020304"/>
              </a:rPr>
              <a:t>s</a:t>
            </a:r>
            <a:r>
              <a:rPr sz="2900" spc="5" dirty="0">
                <a:latin typeface="Times New Roman" panose="02020603050405020304"/>
                <a:cs typeface="Times New Roman" panose="02020603050405020304"/>
              </a:rPr>
              <a:t>,</a:t>
            </a:r>
            <a:r>
              <a:rPr sz="2900" spc="-440" dirty="0">
                <a:latin typeface="Times New Roman" panose="02020603050405020304"/>
                <a:cs typeface="Times New Roman" panose="02020603050405020304"/>
              </a:rPr>
              <a:t> </a:t>
            </a:r>
            <a:r>
              <a:rPr sz="2900" i="1" spc="5" dirty="0">
                <a:latin typeface="Times New Roman" panose="02020603050405020304"/>
                <a:cs typeface="Times New Roman" panose="02020603050405020304"/>
              </a:rPr>
              <a:t>t</a:t>
            </a:r>
            <a:r>
              <a:rPr sz="2900" i="1" spc="-425" dirty="0">
                <a:latin typeface="Times New Roman" panose="02020603050405020304"/>
                <a:cs typeface="Times New Roman" panose="02020603050405020304"/>
              </a:rPr>
              <a:t> </a:t>
            </a:r>
            <a:r>
              <a:rPr sz="3850" spc="-310" dirty="0">
                <a:latin typeface="Symbol" panose="05050102010706020507"/>
                <a:cs typeface="Symbol" panose="05050102010706020507"/>
              </a:rPr>
              <a:t></a:t>
            </a:r>
            <a:endParaRPr sz="3850">
              <a:latin typeface="Symbol" panose="05050102010706020507"/>
              <a:cs typeface="Symbol" panose="05050102010706020507"/>
            </a:endParaRPr>
          </a:p>
        </p:txBody>
      </p:sp>
      <p:sp>
        <p:nvSpPr>
          <p:cNvPr id="12" name="object 12"/>
          <p:cNvSpPr txBox="1"/>
          <p:nvPr/>
        </p:nvSpPr>
        <p:spPr>
          <a:xfrm>
            <a:off x="5018671" y="2395486"/>
            <a:ext cx="211454" cy="454025"/>
          </a:xfrm>
          <a:prstGeom prst="rect">
            <a:avLst/>
          </a:prstGeom>
        </p:spPr>
        <p:txBody>
          <a:bodyPr vert="horz" wrap="square" lIns="0" tIns="0" rIns="0" bIns="0" rtlCol="0">
            <a:spAutoFit/>
          </a:bodyPr>
          <a:lstStyle/>
          <a:p>
            <a:pPr marL="12700">
              <a:lnSpc>
                <a:spcPct val="100000"/>
              </a:lnSpc>
            </a:pPr>
            <a:r>
              <a:rPr sz="2900" spc="15" dirty="0">
                <a:latin typeface="Times New Roman" panose="02020603050405020304"/>
                <a:cs typeface="Times New Roman" panose="02020603050405020304"/>
              </a:rPr>
              <a:t>1</a:t>
            </a:r>
            <a:endParaRPr sz="2900">
              <a:latin typeface="Times New Roman" panose="02020603050405020304"/>
              <a:cs typeface="Times New Roman" panose="02020603050405020304"/>
            </a:endParaRPr>
          </a:p>
        </p:txBody>
      </p:sp>
      <p:sp>
        <p:nvSpPr>
          <p:cNvPr id="13" name="object 13"/>
          <p:cNvSpPr txBox="1"/>
          <p:nvPr/>
        </p:nvSpPr>
        <p:spPr>
          <a:xfrm>
            <a:off x="3229546" y="2509520"/>
            <a:ext cx="1280795" cy="588645"/>
          </a:xfrm>
          <a:prstGeom prst="rect">
            <a:avLst/>
          </a:prstGeom>
        </p:spPr>
        <p:txBody>
          <a:bodyPr vert="horz" wrap="square" lIns="0" tIns="0" rIns="0" bIns="0" rtlCol="0">
            <a:spAutoFit/>
          </a:bodyPr>
          <a:lstStyle/>
          <a:p>
            <a:pPr marL="12700">
              <a:lnSpc>
                <a:spcPct val="100000"/>
              </a:lnSpc>
            </a:pPr>
            <a:r>
              <a:rPr sz="2900" i="1" spc="5" dirty="0">
                <a:latin typeface="Times New Roman" panose="02020603050405020304"/>
                <a:cs typeface="Times New Roman" panose="02020603050405020304"/>
              </a:rPr>
              <a:t>f</a:t>
            </a:r>
            <a:r>
              <a:rPr sz="2900" i="1" spc="-20" dirty="0">
                <a:latin typeface="Times New Roman" panose="02020603050405020304"/>
                <a:cs typeface="Times New Roman" panose="02020603050405020304"/>
              </a:rPr>
              <a:t> </a:t>
            </a:r>
            <a:r>
              <a:rPr sz="3850" spc="-215" dirty="0">
                <a:latin typeface="Symbol" panose="05050102010706020507"/>
                <a:cs typeface="Symbol" panose="05050102010706020507"/>
              </a:rPr>
              <a:t></a:t>
            </a:r>
            <a:r>
              <a:rPr sz="2900" i="1" spc="50" dirty="0">
                <a:latin typeface="Times New Roman" panose="02020603050405020304"/>
                <a:cs typeface="Times New Roman" panose="02020603050405020304"/>
              </a:rPr>
              <a:t>x</a:t>
            </a:r>
            <a:r>
              <a:rPr sz="2900" spc="5" dirty="0">
                <a:latin typeface="Times New Roman" panose="02020603050405020304"/>
                <a:cs typeface="Times New Roman" panose="02020603050405020304"/>
              </a:rPr>
              <a:t>,</a:t>
            </a:r>
            <a:r>
              <a:rPr sz="2900" spc="-65" dirty="0">
                <a:latin typeface="Times New Roman" panose="02020603050405020304"/>
                <a:cs typeface="Times New Roman" panose="02020603050405020304"/>
              </a:rPr>
              <a:t> </a:t>
            </a:r>
            <a:r>
              <a:rPr sz="2900" i="1" spc="225" dirty="0">
                <a:latin typeface="Times New Roman" panose="02020603050405020304"/>
                <a:cs typeface="Times New Roman" panose="02020603050405020304"/>
              </a:rPr>
              <a:t>y</a:t>
            </a:r>
            <a:r>
              <a:rPr sz="3850" spc="-310" dirty="0">
                <a:latin typeface="Symbol" panose="05050102010706020507"/>
                <a:cs typeface="Symbol" panose="05050102010706020507"/>
              </a:rPr>
              <a:t></a:t>
            </a:r>
            <a:r>
              <a:rPr sz="3850" spc="-515" dirty="0">
                <a:latin typeface="Times New Roman" panose="02020603050405020304"/>
                <a:cs typeface="Times New Roman" panose="02020603050405020304"/>
              </a:rPr>
              <a:t> </a:t>
            </a:r>
            <a:r>
              <a:rPr sz="2900" spc="15" dirty="0">
                <a:latin typeface="Symbol" panose="05050102010706020507"/>
                <a:cs typeface="Symbol" panose="05050102010706020507"/>
              </a:rPr>
              <a:t></a:t>
            </a:r>
            <a:endParaRPr sz="2900">
              <a:latin typeface="Symbol" panose="05050102010706020507"/>
              <a:cs typeface="Symbol" panose="05050102010706020507"/>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中值滤波器举例</a:t>
            </a:r>
          </a:p>
        </p:txBody>
      </p:sp>
      <p:sp>
        <p:nvSpPr>
          <p:cNvPr id="6" name="object 6"/>
          <p:cNvSpPr/>
          <p:nvPr/>
        </p:nvSpPr>
        <p:spPr>
          <a:xfrm>
            <a:off x="2177681" y="2136647"/>
            <a:ext cx="6048755" cy="437845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338448" y="1770126"/>
            <a:ext cx="2120900" cy="274320"/>
          </a:xfrm>
          <a:prstGeom prst="rect">
            <a:avLst/>
          </a:prstGeom>
        </p:spPr>
        <p:txBody>
          <a:bodyPr vert="horz" wrap="square" lIns="0" tIns="0" rIns="0" bIns="0" rtlCol="0">
            <a:spAutoFit/>
          </a:bodyPr>
          <a:lstStyle/>
          <a:p>
            <a:pPr marL="12700">
              <a:lnSpc>
                <a:spcPct val="100000"/>
              </a:lnSpc>
            </a:pPr>
            <a:r>
              <a:rPr sz="1800" b="1" spc="-10" dirty="0">
                <a:solidFill>
                  <a:srgbClr val="EE2B0A"/>
                </a:solidFill>
                <a:latin typeface="新宋体" panose="02010609030101010101" charset="-122"/>
                <a:cs typeface="新宋体" panose="02010609030101010101" charset="-122"/>
              </a:rPr>
              <a:t>P</a:t>
            </a:r>
            <a:r>
              <a:rPr sz="1800" b="1" spc="-7" baseline="-23000" dirty="0">
                <a:solidFill>
                  <a:srgbClr val="EE2B0A"/>
                </a:solidFill>
                <a:latin typeface="新宋体" panose="02010609030101010101" charset="-122"/>
                <a:cs typeface="新宋体" panose="02010609030101010101" charset="-122"/>
              </a:rPr>
              <a:t>a</a:t>
            </a:r>
            <a:r>
              <a:rPr sz="1800" b="1" spc="-10" dirty="0">
                <a:solidFill>
                  <a:srgbClr val="EE2B0A"/>
                </a:solidFill>
                <a:latin typeface="新宋体" panose="02010609030101010101" charset="-122"/>
                <a:cs typeface="新宋体" panose="02010609030101010101" charset="-122"/>
              </a:rPr>
              <a:t>=P</a:t>
            </a:r>
            <a:r>
              <a:rPr sz="1800" b="1" spc="-7" baseline="-23000" dirty="0">
                <a:solidFill>
                  <a:srgbClr val="EE2B0A"/>
                </a:solidFill>
                <a:latin typeface="新宋体" panose="02010609030101010101" charset="-122"/>
                <a:cs typeface="新宋体" panose="02010609030101010101" charset="-122"/>
              </a:rPr>
              <a:t>b</a:t>
            </a:r>
            <a:r>
              <a:rPr sz="1800" b="1" spc="-10" dirty="0">
                <a:solidFill>
                  <a:srgbClr val="EE2B0A"/>
                </a:solidFill>
                <a:latin typeface="新宋体" panose="02010609030101010101" charset="-122"/>
                <a:cs typeface="新宋体" panose="02010609030101010101" charset="-122"/>
              </a:rPr>
              <a:t>=0.1的脉冲噪声</a:t>
            </a:r>
            <a:endParaRPr sz="1800">
              <a:latin typeface="新宋体" panose="02010609030101010101" charset="-122"/>
              <a:cs typeface="新宋体" panose="02010609030101010101" charset="-122"/>
            </a:endParaRPr>
          </a:p>
        </p:txBody>
      </p:sp>
      <p:sp>
        <p:nvSpPr>
          <p:cNvPr id="8" name="object 8"/>
          <p:cNvSpPr txBox="1"/>
          <p:nvPr/>
        </p:nvSpPr>
        <p:spPr>
          <a:xfrm>
            <a:off x="6147180" y="1770126"/>
            <a:ext cx="18542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3×3的中值滤波器</a:t>
            </a:r>
            <a:endParaRPr sz="1800">
              <a:latin typeface="新宋体" panose="02010609030101010101" charset="-122"/>
              <a:cs typeface="新宋体" panose="02010609030101010101" charset="-122"/>
            </a:endParaRPr>
          </a:p>
        </p:txBody>
      </p:sp>
      <p:sp>
        <p:nvSpPr>
          <p:cNvPr id="9" name="object 9"/>
          <p:cNvSpPr txBox="1"/>
          <p:nvPr/>
        </p:nvSpPr>
        <p:spPr>
          <a:xfrm>
            <a:off x="3049651" y="6594335"/>
            <a:ext cx="2311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第二次中值滤波器处理</a:t>
            </a:r>
            <a:endParaRPr sz="1800">
              <a:latin typeface="新宋体" panose="02010609030101010101" charset="-122"/>
              <a:cs typeface="新宋体" panose="02010609030101010101" charset="-122"/>
            </a:endParaRPr>
          </a:p>
        </p:txBody>
      </p:sp>
      <p:sp>
        <p:nvSpPr>
          <p:cNvPr id="10" name="object 10"/>
          <p:cNvSpPr txBox="1"/>
          <p:nvPr/>
        </p:nvSpPr>
        <p:spPr>
          <a:xfrm>
            <a:off x="5641975" y="6594335"/>
            <a:ext cx="39116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第三次中值滤波器处理，全部噪声消除</a:t>
            </a:r>
            <a:endParaRPr sz="1800">
              <a:latin typeface="新宋体" panose="02010609030101010101" charset="-122"/>
              <a:cs typeface="新宋体" panose="02010609030101010101" charset="-122"/>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最大值和最小值滤波器举例</a:t>
            </a:r>
          </a:p>
        </p:txBody>
      </p:sp>
      <p:sp>
        <p:nvSpPr>
          <p:cNvPr id="6" name="object 6"/>
          <p:cNvSpPr txBox="1"/>
          <p:nvPr/>
        </p:nvSpPr>
        <p:spPr>
          <a:xfrm>
            <a:off x="3557917" y="6594347"/>
            <a:ext cx="18542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最大值滤波器处理</a:t>
            </a:r>
            <a:endParaRPr sz="1800">
              <a:latin typeface="新宋体" panose="02010609030101010101" charset="-122"/>
              <a:cs typeface="新宋体" panose="02010609030101010101" charset="-122"/>
            </a:endParaRPr>
          </a:p>
        </p:txBody>
      </p:sp>
      <p:sp>
        <p:nvSpPr>
          <p:cNvPr id="7" name="object 7"/>
          <p:cNvSpPr txBox="1"/>
          <p:nvPr/>
        </p:nvSpPr>
        <p:spPr>
          <a:xfrm>
            <a:off x="6002406" y="6594347"/>
            <a:ext cx="18542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最小值滤波器处理</a:t>
            </a:r>
            <a:endParaRPr sz="1800">
              <a:latin typeface="新宋体" panose="02010609030101010101" charset="-122"/>
              <a:cs typeface="新宋体" panose="02010609030101010101" charset="-122"/>
            </a:endParaRPr>
          </a:p>
        </p:txBody>
      </p:sp>
      <p:sp>
        <p:nvSpPr>
          <p:cNvPr id="8" name="object 8"/>
          <p:cNvSpPr/>
          <p:nvPr/>
        </p:nvSpPr>
        <p:spPr>
          <a:xfrm>
            <a:off x="3402215" y="2122170"/>
            <a:ext cx="4524755" cy="216255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330587" y="4425695"/>
            <a:ext cx="5845302" cy="2160270"/>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3194430" y="1779778"/>
            <a:ext cx="2311400" cy="316865"/>
          </a:xfrm>
          <a:prstGeom prst="rect">
            <a:avLst/>
          </a:prstGeom>
        </p:spPr>
        <p:txBody>
          <a:bodyPr vert="horz" wrap="square" lIns="0" tIns="0" rIns="0" bIns="0" rtlCol="0">
            <a:spAutoFit/>
          </a:bodyPr>
          <a:lstStyle/>
          <a:p>
            <a:pPr marL="12700">
              <a:lnSpc>
                <a:spcPct val="100000"/>
              </a:lnSpc>
            </a:pPr>
            <a:r>
              <a:rPr sz="2000" b="1" spc="-10" dirty="0">
                <a:solidFill>
                  <a:srgbClr val="EE2B0A"/>
                </a:solidFill>
                <a:latin typeface="Times New Roman" panose="02020603050405020304"/>
                <a:cs typeface="Times New Roman" panose="02020603050405020304"/>
              </a:rPr>
              <a:t>“</a:t>
            </a:r>
            <a:r>
              <a:rPr sz="2000" b="1" spc="-5" dirty="0">
                <a:solidFill>
                  <a:srgbClr val="EE2B0A"/>
                </a:solidFill>
                <a:latin typeface="新宋体" panose="02010609030101010101" charset="-122"/>
                <a:cs typeface="新宋体" panose="02010609030101010101" charset="-122"/>
              </a:rPr>
              <a:t>胡椒</a:t>
            </a:r>
            <a:r>
              <a:rPr sz="2000" b="1" spc="-10" dirty="0">
                <a:solidFill>
                  <a:srgbClr val="EE2B0A"/>
                </a:solidFill>
                <a:latin typeface="Times New Roman" panose="02020603050405020304"/>
                <a:cs typeface="Times New Roman" panose="02020603050405020304"/>
              </a:rPr>
              <a:t>”</a:t>
            </a:r>
            <a:r>
              <a:rPr sz="2000" b="1" spc="-10" dirty="0">
                <a:solidFill>
                  <a:srgbClr val="EE2B0A"/>
                </a:solidFill>
                <a:latin typeface="新宋体" panose="02010609030101010101" charset="-122"/>
                <a:cs typeface="新宋体" panose="02010609030101010101" charset="-122"/>
              </a:rPr>
              <a:t>噪声干扰图像</a:t>
            </a:r>
            <a:endParaRPr sz="2000">
              <a:latin typeface="新宋体" panose="02010609030101010101" charset="-122"/>
              <a:cs typeface="新宋体" panose="02010609030101010101" charset="-122"/>
            </a:endParaRPr>
          </a:p>
        </p:txBody>
      </p:sp>
      <p:sp>
        <p:nvSpPr>
          <p:cNvPr id="11" name="object 11"/>
          <p:cNvSpPr txBox="1"/>
          <p:nvPr/>
        </p:nvSpPr>
        <p:spPr>
          <a:xfrm>
            <a:off x="5873635" y="1762239"/>
            <a:ext cx="2058035" cy="316865"/>
          </a:xfrm>
          <a:prstGeom prst="rect">
            <a:avLst/>
          </a:prstGeom>
        </p:spPr>
        <p:txBody>
          <a:bodyPr vert="horz" wrap="square" lIns="0" tIns="0" rIns="0" bIns="0" rtlCol="0">
            <a:spAutoFit/>
          </a:bodyPr>
          <a:lstStyle/>
          <a:p>
            <a:pPr marL="12700">
              <a:lnSpc>
                <a:spcPct val="100000"/>
              </a:lnSpc>
            </a:pPr>
            <a:r>
              <a:rPr sz="2000" b="1" spc="-10" dirty="0">
                <a:solidFill>
                  <a:srgbClr val="EE2B0A"/>
                </a:solidFill>
                <a:latin typeface="Times New Roman" panose="02020603050405020304"/>
                <a:cs typeface="Times New Roman" panose="02020603050405020304"/>
              </a:rPr>
              <a:t>“</a:t>
            </a:r>
            <a:r>
              <a:rPr sz="2000" b="1" dirty="0">
                <a:solidFill>
                  <a:srgbClr val="EE2B0A"/>
                </a:solidFill>
                <a:latin typeface="新宋体" panose="02010609030101010101" charset="-122"/>
                <a:cs typeface="新宋体" panose="02010609030101010101" charset="-122"/>
              </a:rPr>
              <a:t>盐</a:t>
            </a:r>
            <a:r>
              <a:rPr sz="2000" b="1" spc="-10" dirty="0">
                <a:solidFill>
                  <a:srgbClr val="EE2B0A"/>
                </a:solidFill>
                <a:latin typeface="Times New Roman" panose="02020603050405020304"/>
                <a:cs typeface="Times New Roman" panose="02020603050405020304"/>
              </a:rPr>
              <a:t>”</a:t>
            </a:r>
            <a:r>
              <a:rPr sz="2000" b="1" spc="-10" dirty="0">
                <a:solidFill>
                  <a:srgbClr val="EE2B0A"/>
                </a:solidFill>
                <a:latin typeface="新宋体" panose="02010609030101010101" charset="-122"/>
                <a:cs typeface="新宋体" panose="02010609030101010101" charset="-122"/>
              </a:rPr>
              <a:t>噪声干扰图像</a:t>
            </a:r>
            <a:endParaRPr sz="2000">
              <a:latin typeface="新宋体" panose="02010609030101010101" charset="-122"/>
              <a:cs typeface="新宋体" panose="02010609030101010101" charset="-122"/>
            </a:endParaRPr>
          </a:p>
        </p:txBody>
      </p:sp>
      <p:sp>
        <p:nvSpPr>
          <p:cNvPr id="12" name="object 12"/>
          <p:cNvSpPr/>
          <p:nvPr/>
        </p:nvSpPr>
        <p:spPr>
          <a:xfrm>
            <a:off x="1962035" y="3490721"/>
            <a:ext cx="1224915" cy="1622425"/>
          </a:xfrm>
          <a:custGeom>
            <a:avLst/>
            <a:gdLst/>
            <a:ahLst/>
            <a:cxnLst/>
            <a:rect l="l" t="t" r="r" b="b"/>
            <a:pathLst>
              <a:path w="1224914" h="1622425">
                <a:moveTo>
                  <a:pt x="1223771" y="0"/>
                </a:moveTo>
                <a:lnTo>
                  <a:pt x="1160794" y="752"/>
                </a:lnTo>
                <a:lnTo>
                  <a:pt x="1098644" y="2987"/>
                </a:lnTo>
                <a:lnTo>
                  <a:pt x="1037398" y="6667"/>
                </a:lnTo>
                <a:lnTo>
                  <a:pt x="977132" y="11757"/>
                </a:lnTo>
                <a:lnTo>
                  <a:pt x="917924" y="18219"/>
                </a:lnTo>
                <a:lnTo>
                  <a:pt x="859850" y="26018"/>
                </a:lnTo>
                <a:lnTo>
                  <a:pt x="802988" y="35118"/>
                </a:lnTo>
                <a:lnTo>
                  <a:pt x="747414" y="45481"/>
                </a:lnTo>
                <a:lnTo>
                  <a:pt x="693206" y="57073"/>
                </a:lnTo>
                <a:lnTo>
                  <a:pt x="640439" y="69856"/>
                </a:lnTo>
                <a:lnTo>
                  <a:pt x="589191" y="83794"/>
                </a:lnTo>
                <a:lnTo>
                  <a:pt x="539539" y="98851"/>
                </a:lnTo>
                <a:lnTo>
                  <a:pt x="491559" y="114991"/>
                </a:lnTo>
                <a:lnTo>
                  <a:pt x="445329" y="132177"/>
                </a:lnTo>
                <a:lnTo>
                  <a:pt x="400926" y="150374"/>
                </a:lnTo>
                <a:lnTo>
                  <a:pt x="358425" y="169545"/>
                </a:lnTo>
                <a:lnTo>
                  <a:pt x="317905" y="189653"/>
                </a:lnTo>
                <a:lnTo>
                  <a:pt x="279442" y="210662"/>
                </a:lnTo>
                <a:lnTo>
                  <a:pt x="243113" y="232536"/>
                </a:lnTo>
                <a:lnTo>
                  <a:pt x="208994" y="255240"/>
                </a:lnTo>
                <a:lnTo>
                  <a:pt x="177164" y="278736"/>
                </a:lnTo>
                <a:lnTo>
                  <a:pt x="147697" y="302988"/>
                </a:lnTo>
                <a:lnTo>
                  <a:pt x="96166" y="353615"/>
                </a:lnTo>
                <a:lnTo>
                  <a:pt x="55016" y="406832"/>
                </a:lnTo>
                <a:lnTo>
                  <a:pt x="24861" y="462349"/>
                </a:lnTo>
                <a:lnTo>
                  <a:pt x="6317" y="519875"/>
                </a:lnTo>
                <a:lnTo>
                  <a:pt x="0" y="579120"/>
                </a:lnTo>
                <a:lnTo>
                  <a:pt x="0" y="910590"/>
                </a:lnTo>
                <a:lnTo>
                  <a:pt x="7981" y="976780"/>
                </a:lnTo>
                <a:lnTo>
                  <a:pt x="31430" y="1041182"/>
                </a:lnTo>
                <a:lnTo>
                  <a:pt x="69605" y="1103288"/>
                </a:lnTo>
                <a:lnTo>
                  <a:pt x="93983" y="1133324"/>
                </a:lnTo>
                <a:lnTo>
                  <a:pt x="121764" y="1162596"/>
                </a:lnTo>
                <a:lnTo>
                  <a:pt x="152855" y="1191042"/>
                </a:lnTo>
                <a:lnTo>
                  <a:pt x="187165" y="1218598"/>
                </a:lnTo>
                <a:lnTo>
                  <a:pt x="224599" y="1245203"/>
                </a:lnTo>
                <a:lnTo>
                  <a:pt x="265066" y="1270792"/>
                </a:lnTo>
                <a:lnTo>
                  <a:pt x="308472" y="1295302"/>
                </a:lnTo>
                <a:lnTo>
                  <a:pt x="354725" y="1318671"/>
                </a:lnTo>
                <a:lnTo>
                  <a:pt x="403731" y="1340834"/>
                </a:lnTo>
                <a:lnTo>
                  <a:pt x="455400" y="1361730"/>
                </a:lnTo>
                <a:lnTo>
                  <a:pt x="509636" y="1381295"/>
                </a:lnTo>
                <a:lnTo>
                  <a:pt x="566349" y="1399465"/>
                </a:lnTo>
                <a:lnTo>
                  <a:pt x="625444" y="1416179"/>
                </a:lnTo>
                <a:lnTo>
                  <a:pt x="686830" y="1431372"/>
                </a:lnTo>
                <a:lnTo>
                  <a:pt x="750413" y="1444981"/>
                </a:lnTo>
                <a:lnTo>
                  <a:pt x="816101" y="1456944"/>
                </a:lnTo>
                <a:lnTo>
                  <a:pt x="816101" y="1622298"/>
                </a:lnTo>
                <a:lnTo>
                  <a:pt x="1224533" y="1324356"/>
                </a:lnTo>
                <a:lnTo>
                  <a:pt x="816101" y="960119"/>
                </a:lnTo>
                <a:lnTo>
                  <a:pt x="816101" y="1125474"/>
                </a:lnTo>
                <a:lnTo>
                  <a:pt x="755432" y="1114460"/>
                </a:lnTo>
                <a:lnTo>
                  <a:pt x="696418" y="1102023"/>
                </a:lnTo>
                <a:lnTo>
                  <a:pt x="639152" y="1088206"/>
                </a:lnTo>
                <a:lnTo>
                  <a:pt x="583722" y="1073053"/>
                </a:lnTo>
                <a:lnTo>
                  <a:pt x="530219" y="1056609"/>
                </a:lnTo>
                <a:lnTo>
                  <a:pt x="478733" y="1038916"/>
                </a:lnTo>
                <a:lnTo>
                  <a:pt x="429354" y="1020019"/>
                </a:lnTo>
                <a:lnTo>
                  <a:pt x="382173" y="999962"/>
                </a:lnTo>
                <a:lnTo>
                  <a:pt x="337280" y="978788"/>
                </a:lnTo>
                <a:lnTo>
                  <a:pt x="294764" y="956543"/>
                </a:lnTo>
                <a:lnTo>
                  <a:pt x="254716" y="933268"/>
                </a:lnTo>
                <a:lnTo>
                  <a:pt x="217226" y="909009"/>
                </a:lnTo>
                <a:lnTo>
                  <a:pt x="182384" y="883809"/>
                </a:lnTo>
                <a:lnTo>
                  <a:pt x="150281" y="857713"/>
                </a:lnTo>
                <a:lnTo>
                  <a:pt x="121006" y="830763"/>
                </a:lnTo>
                <a:lnTo>
                  <a:pt x="94650" y="803004"/>
                </a:lnTo>
                <a:lnTo>
                  <a:pt x="51053" y="745236"/>
                </a:lnTo>
                <a:lnTo>
                  <a:pt x="70318" y="717186"/>
                </a:lnTo>
                <a:lnTo>
                  <a:pt x="117076" y="663282"/>
                </a:lnTo>
                <a:lnTo>
                  <a:pt x="174219" y="612508"/>
                </a:lnTo>
                <a:lnTo>
                  <a:pt x="206465" y="588372"/>
                </a:lnTo>
                <a:lnTo>
                  <a:pt x="241043" y="565113"/>
                </a:lnTo>
                <a:lnTo>
                  <a:pt x="277864" y="542759"/>
                </a:lnTo>
                <a:lnTo>
                  <a:pt x="316840" y="521343"/>
                </a:lnTo>
                <a:lnTo>
                  <a:pt x="357884" y="500896"/>
                </a:lnTo>
                <a:lnTo>
                  <a:pt x="400907" y="481448"/>
                </a:lnTo>
                <a:lnTo>
                  <a:pt x="445821" y="463031"/>
                </a:lnTo>
                <a:lnTo>
                  <a:pt x="492537" y="445674"/>
                </a:lnTo>
                <a:lnTo>
                  <a:pt x="540968" y="429410"/>
                </a:lnTo>
                <a:lnTo>
                  <a:pt x="591025" y="414269"/>
                </a:lnTo>
                <a:lnTo>
                  <a:pt x="642621" y="400283"/>
                </a:lnTo>
                <a:lnTo>
                  <a:pt x="695666" y="387481"/>
                </a:lnTo>
                <a:lnTo>
                  <a:pt x="750073" y="375896"/>
                </a:lnTo>
                <a:lnTo>
                  <a:pt x="805754" y="365558"/>
                </a:lnTo>
                <a:lnTo>
                  <a:pt x="862620" y="356498"/>
                </a:lnTo>
                <a:lnTo>
                  <a:pt x="920583" y="348746"/>
                </a:lnTo>
                <a:lnTo>
                  <a:pt x="979556" y="342335"/>
                </a:lnTo>
                <a:lnTo>
                  <a:pt x="1039449" y="337294"/>
                </a:lnTo>
                <a:lnTo>
                  <a:pt x="1100175" y="333656"/>
                </a:lnTo>
                <a:lnTo>
                  <a:pt x="1161645" y="331450"/>
                </a:lnTo>
                <a:lnTo>
                  <a:pt x="1223771" y="330708"/>
                </a:lnTo>
                <a:lnTo>
                  <a:pt x="1223771" y="0"/>
                </a:lnTo>
                <a:close/>
              </a:path>
            </a:pathLst>
          </a:custGeom>
          <a:ln w="25399">
            <a:solidFill>
              <a:srgbClr val="EE2B0A"/>
            </a:solidFill>
          </a:ln>
        </p:spPr>
        <p:txBody>
          <a:bodyPr wrap="square" lIns="0" tIns="0" rIns="0" bIns="0" rtlCol="0"/>
          <a:lstStyle/>
          <a:p>
            <a:endParaRPr/>
          </a:p>
        </p:txBody>
      </p:sp>
      <p:sp>
        <p:nvSpPr>
          <p:cNvPr id="13" name="object 13"/>
          <p:cNvSpPr/>
          <p:nvPr/>
        </p:nvSpPr>
        <p:spPr>
          <a:xfrm>
            <a:off x="1962035" y="4069841"/>
            <a:ext cx="51435" cy="166370"/>
          </a:xfrm>
          <a:custGeom>
            <a:avLst/>
            <a:gdLst/>
            <a:ahLst/>
            <a:cxnLst/>
            <a:rect l="l" t="t" r="r" b="b"/>
            <a:pathLst>
              <a:path w="51435" h="166370">
                <a:moveTo>
                  <a:pt x="0" y="0"/>
                </a:moveTo>
                <a:lnTo>
                  <a:pt x="3262" y="42136"/>
                </a:lnTo>
                <a:lnTo>
                  <a:pt x="12954" y="83915"/>
                </a:lnTo>
                <a:lnTo>
                  <a:pt x="28932" y="125265"/>
                </a:lnTo>
                <a:lnTo>
                  <a:pt x="51054" y="166116"/>
                </a:lnTo>
              </a:path>
            </a:pathLst>
          </a:custGeom>
          <a:ln w="25400">
            <a:solidFill>
              <a:srgbClr val="EE2B0A"/>
            </a:solidFill>
          </a:ln>
        </p:spPr>
        <p:txBody>
          <a:bodyPr wrap="square" lIns="0" tIns="0" rIns="0" bIns="0" rtlCol="0"/>
          <a:lstStyle/>
          <a:p>
            <a:endParaRPr/>
          </a:p>
        </p:txBody>
      </p:sp>
      <p:sp>
        <p:nvSpPr>
          <p:cNvPr id="14" name="object 14"/>
          <p:cNvSpPr/>
          <p:nvPr/>
        </p:nvSpPr>
        <p:spPr>
          <a:xfrm>
            <a:off x="8010791" y="3417570"/>
            <a:ext cx="1081405" cy="1694180"/>
          </a:xfrm>
          <a:custGeom>
            <a:avLst/>
            <a:gdLst/>
            <a:ahLst/>
            <a:cxnLst/>
            <a:rect l="l" t="t" r="r" b="b"/>
            <a:pathLst>
              <a:path w="1081404" h="1694179">
                <a:moveTo>
                  <a:pt x="0" y="0"/>
                </a:moveTo>
                <a:lnTo>
                  <a:pt x="61307" y="956"/>
                </a:lnTo>
                <a:lnTo>
                  <a:pt x="121723" y="3792"/>
                </a:lnTo>
                <a:lnTo>
                  <a:pt x="181157" y="8456"/>
                </a:lnTo>
                <a:lnTo>
                  <a:pt x="239517" y="14897"/>
                </a:lnTo>
                <a:lnTo>
                  <a:pt x="296710" y="23065"/>
                </a:lnTo>
                <a:lnTo>
                  <a:pt x="352647" y="32909"/>
                </a:lnTo>
                <a:lnTo>
                  <a:pt x="407234" y="44378"/>
                </a:lnTo>
                <a:lnTo>
                  <a:pt x="460380" y="57422"/>
                </a:lnTo>
                <a:lnTo>
                  <a:pt x="511994" y="71989"/>
                </a:lnTo>
                <a:lnTo>
                  <a:pt x="561984" y="88028"/>
                </a:lnTo>
                <a:lnTo>
                  <a:pt x="610258" y="105490"/>
                </a:lnTo>
                <a:lnTo>
                  <a:pt x="656724" y="124323"/>
                </a:lnTo>
                <a:lnTo>
                  <a:pt x="701291" y="144475"/>
                </a:lnTo>
                <a:lnTo>
                  <a:pt x="743868" y="165898"/>
                </a:lnTo>
                <a:lnTo>
                  <a:pt x="784362" y="188539"/>
                </a:lnTo>
                <a:lnTo>
                  <a:pt x="822681" y="212348"/>
                </a:lnTo>
                <a:lnTo>
                  <a:pt x="858735" y="237274"/>
                </a:lnTo>
                <a:lnTo>
                  <a:pt x="892431" y="263266"/>
                </a:lnTo>
                <a:lnTo>
                  <a:pt x="923679" y="290274"/>
                </a:lnTo>
                <a:lnTo>
                  <a:pt x="952385" y="318247"/>
                </a:lnTo>
                <a:lnTo>
                  <a:pt x="978459" y="347133"/>
                </a:lnTo>
                <a:lnTo>
                  <a:pt x="1022342" y="407444"/>
                </a:lnTo>
                <a:lnTo>
                  <a:pt x="1054595" y="470801"/>
                </a:lnTo>
                <a:lnTo>
                  <a:pt x="1074485" y="536798"/>
                </a:lnTo>
                <a:lnTo>
                  <a:pt x="1081278" y="605027"/>
                </a:lnTo>
                <a:lnTo>
                  <a:pt x="1081278" y="950976"/>
                </a:lnTo>
                <a:lnTo>
                  <a:pt x="1073545" y="1023281"/>
                </a:lnTo>
                <a:lnTo>
                  <a:pt x="1050850" y="1093493"/>
                </a:lnTo>
                <a:lnTo>
                  <a:pt x="1013946" y="1161012"/>
                </a:lnTo>
                <a:lnTo>
                  <a:pt x="990402" y="1193574"/>
                </a:lnTo>
                <a:lnTo>
                  <a:pt x="963589" y="1225237"/>
                </a:lnTo>
                <a:lnTo>
                  <a:pt x="933601" y="1255927"/>
                </a:lnTo>
                <a:lnTo>
                  <a:pt x="900532" y="1285568"/>
                </a:lnTo>
                <a:lnTo>
                  <a:pt x="864477" y="1314085"/>
                </a:lnTo>
                <a:lnTo>
                  <a:pt x="825530" y="1341404"/>
                </a:lnTo>
                <a:lnTo>
                  <a:pt x="783785" y="1367449"/>
                </a:lnTo>
                <a:lnTo>
                  <a:pt x="739337" y="1392145"/>
                </a:lnTo>
                <a:lnTo>
                  <a:pt x="692280" y="1415418"/>
                </a:lnTo>
                <a:lnTo>
                  <a:pt x="642708" y="1437192"/>
                </a:lnTo>
                <a:lnTo>
                  <a:pt x="590715" y="1457391"/>
                </a:lnTo>
                <a:lnTo>
                  <a:pt x="536396" y="1475942"/>
                </a:lnTo>
                <a:lnTo>
                  <a:pt x="479846" y="1492769"/>
                </a:lnTo>
                <a:lnTo>
                  <a:pt x="421157" y="1507797"/>
                </a:lnTo>
                <a:lnTo>
                  <a:pt x="360426" y="1520952"/>
                </a:lnTo>
                <a:lnTo>
                  <a:pt x="360426" y="1693926"/>
                </a:lnTo>
                <a:lnTo>
                  <a:pt x="0" y="1383030"/>
                </a:lnTo>
                <a:lnTo>
                  <a:pt x="360426" y="1002791"/>
                </a:lnTo>
                <a:lnTo>
                  <a:pt x="360426" y="1175766"/>
                </a:lnTo>
                <a:lnTo>
                  <a:pt x="420548" y="1162659"/>
                </a:lnTo>
                <a:lnTo>
                  <a:pt x="478821" y="1147673"/>
                </a:lnTo>
                <a:lnTo>
                  <a:pt x="535130" y="1130874"/>
                </a:lnTo>
                <a:lnTo>
                  <a:pt x="589359" y="1112329"/>
                </a:lnTo>
                <a:lnTo>
                  <a:pt x="641391" y="1092105"/>
                </a:lnTo>
                <a:lnTo>
                  <a:pt x="691110" y="1070270"/>
                </a:lnTo>
                <a:lnTo>
                  <a:pt x="738400" y="1046890"/>
                </a:lnTo>
                <a:lnTo>
                  <a:pt x="783145" y="1022032"/>
                </a:lnTo>
                <a:lnTo>
                  <a:pt x="825229" y="995763"/>
                </a:lnTo>
                <a:lnTo>
                  <a:pt x="864536" y="968150"/>
                </a:lnTo>
                <a:lnTo>
                  <a:pt x="900950" y="939260"/>
                </a:lnTo>
                <a:lnTo>
                  <a:pt x="934354" y="909161"/>
                </a:lnTo>
                <a:lnTo>
                  <a:pt x="964633" y="877918"/>
                </a:lnTo>
                <a:lnTo>
                  <a:pt x="991671" y="845599"/>
                </a:lnTo>
                <a:lnTo>
                  <a:pt x="1015351" y="812271"/>
                </a:lnTo>
                <a:lnTo>
                  <a:pt x="1035558" y="778001"/>
                </a:lnTo>
                <a:lnTo>
                  <a:pt x="1017040" y="746334"/>
                </a:lnTo>
                <a:lnTo>
                  <a:pt x="971496" y="685709"/>
                </a:lnTo>
                <a:lnTo>
                  <a:pt x="944668" y="656833"/>
                </a:lnTo>
                <a:lnTo>
                  <a:pt x="915268" y="628969"/>
                </a:lnTo>
                <a:lnTo>
                  <a:pt x="883396" y="602158"/>
                </a:lnTo>
                <a:lnTo>
                  <a:pt x="849150" y="576440"/>
                </a:lnTo>
                <a:lnTo>
                  <a:pt x="812630" y="551857"/>
                </a:lnTo>
                <a:lnTo>
                  <a:pt x="773936" y="528448"/>
                </a:lnTo>
                <a:lnTo>
                  <a:pt x="733165" y="506255"/>
                </a:lnTo>
                <a:lnTo>
                  <a:pt x="690418" y="485317"/>
                </a:lnTo>
                <a:lnTo>
                  <a:pt x="645795" y="465677"/>
                </a:lnTo>
                <a:lnTo>
                  <a:pt x="599393" y="447374"/>
                </a:lnTo>
                <a:lnTo>
                  <a:pt x="551312" y="430449"/>
                </a:lnTo>
                <a:lnTo>
                  <a:pt x="501651" y="414943"/>
                </a:lnTo>
                <a:lnTo>
                  <a:pt x="450511" y="400896"/>
                </a:lnTo>
                <a:lnTo>
                  <a:pt x="397989" y="388350"/>
                </a:lnTo>
                <a:lnTo>
                  <a:pt x="344185" y="377344"/>
                </a:lnTo>
                <a:lnTo>
                  <a:pt x="289199" y="367920"/>
                </a:lnTo>
                <a:lnTo>
                  <a:pt x="233129" y="360119"/>
                </a:lnTo>
                <a:lnTo>
                  <a:pt x="176075" y="353980"/>
                </a:lnTo>
                <a:lnTo>
                  <a:pt x="118136" y="349545"/>
                </a:lnTo>
                <a:lnTo>
                  <a:pt x="59411" y="346854"/>
                </a:lnTo>
                <a:lnTo>
                  <a:pt x="0" y="345948"/>
                </a:lnTo>
                <a:lnTo>
                  <a:pt x="0" y="0"/>
                </a:lnTo>
                <a:close/>
              </a:path>
            </a:pathLst>
          </a:custGeom>
          <a:ln w="25400">
            <a:solidFill>
              <a:srgbClr val="EE2B0A"/>
            </a:solidFill>
          </a:ln>
        </p:spPr>
        <p:txBody>
          <a:bodyPr wrap="square" lIns="0" tIns="0" rIns="0" bIns="0" rtlCol="0"/>
          <a:lstStyle/>
          <a:p>
            <a:endParaRPr/>
          </a:p>
        </p:txBody>
      </p:sp>
      <p:sp>
        <p:nvSpPr>
          <p:cNvPr id="15" name="object 15"/>
          <p:cNvSpPr/>
          <p:nvPr/>
        </p:nvSpPr>
        <p:spPr>
          <a:xfrm>
            <a:off x="9046349" y="4195571"/>
            <a:ext cx="45720" cy="173355"/>
          </a:xfrm>
          <a:custGeom>
            <a:avLst/>
            <a:gdLst/>
            <a:ahLst/>
            <a:cxnLst/>
            <a:rect l="l" t="t" r="r" b="b"/>
            <a:pathLst>
              <a:path w="45720" h="173354">
                <a:moveTo>
                  <a:pt x="45720" y="172974"/>
                </a:moveTo>
                <a:lnTo>
                  <a:pt x="42862" y="129123"/>
                </a:lnTo>
                <a:lnTo>
                  <a:pt x="34290" y="85629"/>
                </a:lnTo>
                <a:lnTo>
                  <a:pt x="20002" y="42564"/>
                </a:lnTo>
                <a:lnTo>
                  <a:pt x="0" y="0"/>
                </a:lnTo>
              </a:path>
            </a:pathLst>
          </a:custGeom>
          <a:ln w="25400">
            <a:solidFill>
              <a:srgbClr val="EE2B0A"/>
            </a:solidFill>
          </a:ln>
        </p:spPr>
        <p:txBody>
          <a:bodyPr wrap="square" lIns="0" tIns="0" rIns="0" bIns="0" rtlCol="0"/>
          <a:lstStyle/>
          <a:p>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空间域滤波器举例</a:t>
            </a:r>
          </a:p>
        </p:txBody>
      </p:sp>
      <p:sp>
        <p:nvSpPr>
          <p:cNvPr id="6" name="object 6"/>
          <p:cNvSpPr txBox="1"/>
          <p:nvPr/>
        </p:nvSpPr>
        <p:spPr>
          <a:xfrm>
            <a:off x="1249814" y="2240026"/>
            <a:ext cx="2438400" cy="912494"/>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均值为0，方差为 800的噪声干扰的图像</a:t>
            </a:r>
            <a:endParaRPr sz="2000">
              <a:latin typeface="新宋体" panose="02010609030101010101" charset="-122"/>
              <a:cs typeface="新宋体" panose="02010609030101010101" charset="-122"/>
            </a:endParaRPr>
          </a:p>
        </p:txBody>
      </p:sp>
      <p:sp>
        <p:nvSpPr>
          <p:cNvPr id="7" name="object 7"/>
          <p:cNvSpPr/>
          <p:nvPr/>
        </p:nvSpPr>
        <p:spPr>
          <a:xfrm>
            <a:off x="3738257" y="2049017"/>
            <a:ext cx="3230879" cy="464820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7082155" y="2203450"/>
            <a:ext cx="2348230" cy="912494"/>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被</a:t>
            </a:r>
            <a:r>
              <a:rPr sz="2000" b="1" spc="-15" dirty="0">
                <a:solidFill>
                  <a:srgbClr val="EE2B0A"/>
                </a:solidFill>
                <a:latin typeface="新宋体" panose="02010609030101010101" charset="-122"/>
                <a:cs typeface="新宋体" panose="02010609030101010101" charset="-122"/>
              </a:rPr>
              <a:t>P</a:t>
            </a:r>
            <a:r>
              <a:rPr sz="1950" b="1" spc="-7" baseline="-21000" dirty="0">
                <a:solidFill>
                  <a:srgbClr val="EE2B0A"/>
                </a:solidFill>
                <a:latin typeface="新宋体" panose="02010609030101010101" charset="-122"/>
                <a:cs typeface="新宋体" panose="02010609030101010101" charset="-122"/>
              </a:rPr>
              <a:t>a</a:t>
            </a:r>
            <a:r>
              <a:rPr sz="2000" b="1" spc="-10" dirty="0">
                <a:solidFill>
                  <a:srgbClr val="EE2B0A"/>
                </a:solidFill>
                <a:latin typeface="新宋体" panose="02010609030101010101" charset="-122"/>
                <a:cs typeface="新宋体" panose="02010609030101010101" charset="-122"/>
              </a:rPr>
              <a:t>=</a:t>
            </a:r>
            <a:r>
              <a:rPr sz="2000" b="1" spc="-15" dirty="0">
                <a:solidFill>
                  <a:srgbClr val="EE2B0A"/>
                </a:solidFill>
                <a:latin typeface="新宋体" panose="02010609030101010101" charset="-122"/>
                <a:cs typeface="新宋体" panose="02010609030101010101" charset="-122"/>
              </a:rPr>
              <a:t>P</a:t>
            </a:r>
            <a:r>
              <a:rPr sz="1950" b="1" spc="-7" baseline="-21000" dirty="0">
                <a:solidFill>
                  <a:srgbClr val="EE2B0A"/>
                </a:solidFill>
                <a:latin typeface="新宋体" panose="02010609030101010101" charset="-122"/>
                <a:cs typeface="新宋体" panose="02010609030101010101" charset="-122"/>
              </a:rPr>
              <a:t>b</a:t>
            </a:r>
            <a:r>
              <a:rPr sz="2000" b="1" spc="-15" dirty="0">
                <a:solidFill>
                  <a:srgbClr val="EE2B0A"/>
                </a:solidFill>
                <a:latin typeface="新宋体" panose="02010609030101010101" charset="-122"/>
                <a:cs typeface="新宋体" panose="02010609030101010101" charset="-122"/>
              </a:rPr>
              <a:t>=0.1的椒盐噪 </a:t>
            </a:r>
            <a:r>
              <a:rPr sz="2000" b="1" spc="-10" dirty="0">
                <a:solidFill>
                  <a:srgbClr val="EE2B0A"/>
                </a:solidFill>
                <a:latin typeface="新宋体" panose="02010609030101010101" charset="-122"/>
                <a:cs typeface="新宋体" panose="02010609030101010101" charset="-122"/>
              </a:rPr>
              <a:t>声叠加，进一步恶化</a:t>
            </a:r>
            <a:endParaRPr sz="2000">
              <a:latin typeface="新宋体" panose="02010609030101010101" charset="-122"/>
              <a:cs typeface="新宋体" panose="02010609030101010101" charset="-122"/>
            </a:endParaRPr>
          </a:p>
        </p:txBody>
      </p:sp>
      <p:sp>
        <p:nvSpPr>
          <p:cNvPr id="9" name="object 9"/>
          <p:cNvSpPr txBox="1"/>
          <p:nvPr/>
        </p:nvSpPr>
        <p:spPr>
          <a:xfrm>
            <a:off x="1681086" y="4164063"/>
            <a:ext cx="2058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算术均值滤波器х</a:t>
            </a:r>
            <a:endParaRPr sz="2000">
              <a:latin typeface="新宋体" panose="02010609030101010101" charset="-122"/>
              <a:cs typeface="新宋体" panose="02010609030101010101" charset="-122"/>
            </a:endParaRPr>
          </a:p>
        </p:txBody>
      </p:sp>
      <p:sp>
        <p:nvSpPr>
          <p:cNvPr id="10" name="object 10"/>
          <p:cNvSpPr txBox="1"/>
          <p:nvPr/>
        </p:nvSpPr>
        <p:spPr>
          <a:xfrm>
            <a:off x="7064460" y="4164063"/>
            <a:ext cx="2058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几</a:t>
            </a:r>
            <a:r>
              <a:rPr sz="2000" b="1" spc="-10" dirty="0">
                <a:solidFill>
                  <a:srgbClr val="EE2B0A"/>
                </a:solidFill>
                <a:latin typeface="新宋体" panose="02010609030101010101" charset="-122"/>
                <a:cs typeface="新宋体" panose="02010609030101010101" charset="-122"/>
              </a:rPr>
              <a:t>何均值滤波器×</a:t>
            </a:r>
            <a:endParaRPr sz="2000">
              <a:latin typeface="新宋体" panose="02010609030101010101" charset="-122"/>
              <a:cs typeface="新宋体" panose="02010609030101010101" charset="-122"/>
            </a:endParaRPr>
          </a:p>
        </p:txBody>
      </p:sp>
      <p:sp>
        <p:nvSpPr>
          <p:cNvPr id="11" name="object 11"/>
          <p:cNvSpPr txBox="1"/>
          <p:nvPr/>
        </p:nvSpPr>
        <p:spPr>
          <a:xfrm>
            <a:off x="2027047" y="5667489"/>
            <a:ext cx="1296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中值滤波器</a:t>
            </a:r>
            <a:endParaRPr sz="2000">
              <a:latin typeface="新宋体" panose="02010609030101010101" charset="-122"/>
              <a:cs typeface="新宋体" panose="02010609030101010101" charset="-122"/>
            </a:endParaRPr>
          </a:p>
        </p:txBody>
      </p:sp>
      <p:sp>
        <p:nvSpPr>
          <p:cNvPr id="12" name="object 12"/>
          <p:cNvSpPr txBox="1"/>
          <p:nvPr/>
        </p:nvSpPr>
        <p:spPr>
          <a:xfrm>
            <a:off x="7064641" y="5192750"/>
            <a:ext cx="2566035" cy="1369695"/>
          </a:xfrm>
          <a:prstGeom prst="rect">
            <a:avLst/>
          </a:prstGeom>
        </p:spPr>
        <p:txBody>
          <a:bodyPr vert="horz" wrap="square" lIns="0" tIns="0" rIns="0" bIns="0" rtlCol="0">
            <a:spAutoFit/>
          </a:bodyPr>
          <a:lstStyle/>
          <a:p>
            <a:pPr marL="12700" marR="5080">
              <a:lnSpc>
                <a:spcPct val="150000"/>
              </a:lnSpc>
            </a:pPr>
            <a:r>
              <a:rPr sz="2000" b="1" spc="-10" dirty="0">
                <a:solidFill>
                  <a:srgbClr val="EE2B0A"/>
                </a:solidFill>
                <a:latin typeface="新宋体" panose="02010609030101010101" charset="-122"/>
                <a:cs typeface="新宋体" panose="02010609030101010101" charset="-122"/>
              </a:rPr>
              <a:t>d=5,规格为5×5的修正 后的阿尔法均值滤波器</a:t>
            </a:r>
            <a:endParaRPr sz="2000">
              <a:latin typeface="新宋体" panose="02010609030101010101" charset="-122"/>
              <a:cs typeface="新宋体" panose="02010609030101010101" charset="-122"/>
            </a:endParaRPr>
          </a:p>
          <a:p>
            <a:pPr marL="12700">
              <a:lnSpc>
                <a:spcPts val="2380"/>
              </a:lnSpc>
              <a:spcBef>
                <a:spcPts val="1200"/>
              </a:spcBef>
            </a:pPr>
            <a:r>
              <a:rPr sz="2000" b="1" spc="-10" dirty="0">
                <a:solidFill>
                  <a:srgbClr val="EE2B0A"/>
                </a:solidFill>
                <a:latin typeface="新宋体" panose="02010609030101010101" charset="-122"/>
                <a:cs typeface="新宋体" panose="02010609030101010101" charset="-122"/>
              </a:rPr>
              <a:t>√</a:t>
            </a:r>
            <a:endParaRPr sz="2000">
              <a:latin typeface="新宋体" panose="02010609030101010101" charset="-122"/>
              <a:cs typeface="新宋体" panose="02010609030101010101" charset="-122"/>
            </a:endParaRPr>
          </a:p>
        </p:txBody>
      </p:sp>
      <p:sp>
        <p:nvSpPr>
          <p:cNvPr id="13" name="object 13"/>
          <p:cNvSpPr txBox="1"/>
          <p:nvPr/>
        </p:nvSpPr>
        <p:spPr>
          <a:xfrm>
            <a:off x="1825904" y="1706613"/>
            <a:ext cx="7645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由于脉冲噪声的存在，算术均值和几何均值滤波器没有起到好的作用</a:t>
            </a:r>
            <a:endParaRPr sz="2000">
              <a:latin typeface="新宋体" panose="02010609030101010101" charset="-122"/>
              <a:cs typeface="新宋体" panose="02010609030101010101" charset="-122"/>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8535"/>
            <a:ext cx="7680325" cy="475361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自适应滤波器</a:t>
            </a:r>
            <a:endParaRPr sz="320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行为变化基于由m×n矩形窗口</a:t>
            </a:r>
            <a:r>
              <a:rPr sz="2800" spc="5" dirty="0">
                <a:latin typeface="新宋体" panose="02010609030101010101" charset="-122"/>
                <a:cs typeface="新宋体" panose="02010609030101010101" charset="-122"/>
              </a:rPr>
              <a:t>S</a:t>
            </a:r>
            <a:r>
              <a:rPr sz="2850" spc="-7" baseline="-20000" dirty="0">
                <a:latin typeface="新宋体" panose="02010609030101010101" charset="-122"/>
                <a:cs typeface="新宋体" panose="02010609030101010101" charset="-122"/>
              </a:rPr>
              <a:t>xy</a:t>
            </a:r>
            <a:r>
              <a:rPr sz="2800" spc="-5" dirty="0">
                <a:latin typeface="新宋体" panose="02010609030101010101" charset="-122"/>
                <a:cs typeface="新宋体" panose="02010609030101010101" charset="-122"/>
              </a:rPr>
              <a:t>定义的区域 内图像的统计特性</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与前述滤波器相比，性能更优</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但也增加了算法复杂性</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包括:</a:t>
            </a:r>
            <a:endParaRPr sz="2800">
              <a:latin typeface="新宋体" panose="02010609030101010101" charset="-122"/>
              <a:cs typeface="新宋体" panose="02010609030101010101" charset="-122"/>
            </a:endParaRPr>
          </a:p>
          <a:p>
            <a:pPr marL="927100">
              <a:lnSpc>
                <a:spcPct val="100000"/>
              </a:lnSpc>
              <a:spcBef>
                <a:spcPts val="1685"/>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自适应、局部噪声消除滤波器</a:t>
            </a:r>
            <a:endParaRPr sz="2800">
              <a:latin typeface="新宋体" panose="02010609030101010101" charset="-122"/>
              <a:cs typeface="新宋体" panose="02010609030101010101" charset="-122"/>
            </a:endParaRPr>
          </a:p>
          <a:p>
            <a:pPr marL="927100">
              <a:lnSpc>
                <a:spcPts val="3295"/>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自适应中值滤波器</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自适应滤波器</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959865"/>
            <a:ext cx="4643120" cy="3830954"/>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数字图像处理基础</a:t>
            </a:r>
            <a:endParaRPr sz="3200">
              <a:latin typeface="新宋体" panose="02010609030101010101" charset="-122"/>
              <a:cs typeface="新宋体" panose="02010609030101010101" charset="-122"/>
            </a:endParaRPr>
          </a:p>
          <a:p>
            <a:pPr>
              <a:lnSpc>
                <a:spcPct val="100000"/>
              </a:lnSpc>
              <a:spcBef>
                <a:spcPts val="55"/>
              </a:spcBef>
            </a:pPr>
            <a:endParaRPr sz="4550">
              <a:latin typeface="Times New Roman" panose="02020603050405020304"/>
              <a:cs typeface="Times New Roman" panose="02020603050405020304"/>
            </a:endParaRPr>
          </a:p>
          <a:p>
            <a:pPr marL="157480">
              <a:lnSpc>
                <a:spcPct val="100000"/>
              </a:lnSpc>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图像的采样和量化</a:t>
            </a:r>
            <a:endParaRPr sz="3200">
              <a:latin typeface="新宋体" panose="02010609030101010101" charset="-122"/>
              <a:cs typeface="新宋体" panose="02010609030101010101" charset="-122"/>
            </a:endParaRPr>
          </a:p>
          <a:p>
            <a:pPr marL="157480">
              <a:lnSpc>
                <a:spcPct val="100000"/>
              </a:lnSpc>
              <a:spcBef>
                <a:spcPts val="192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solidFill>
                  <a:srgbClr val="EE2B0A"/>
                </a:solidFill>
                <a:latin typeface="新宋体" panose="02010609030101010101" charset="-122"/>
                <a:cs typeface="新宋体" panose="02010609030101010101" charset="-122"/>
              </a:rPr>
              <a:t>数字图像的表示</a:t>
            </a:r>
            <a:endParaRPr sz="3200">
              <a:latin typeface="新宋体" panose="02010609030101010101" charset="-122"/>
              <a:cs typeface="新宋体" panose="02010609030101010101" charset="-122"/>
            </a:endParaRPr>
          </a:p>
          <a:p>
            <a:pPr marL="157480">
              <a:lnSpc>
                <a:spcPct val="100000"/>
              </a:lnSpc>
              <a:spcBef>
                <a:spcPts val="1925"/>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数字图像的质量</a:t>
            </a:r>
            <a:endParaRPr sz="3200">
              <a:latin typeface="新宋体" panose="02010609030101010101" charset="-122"/>
              <a:cs typeface="新宋体" panose="02010609030101010101" charset="-122"/>
            </a:endParaRPr>
          </a:p>
          <a:p>
            <a:pPr marL="157480">
              <a:lnSpc>
                <a:spcPts val="3750"/>
              </a:lnSpc>
              <a:spcBef>
                <a:spcPts val="192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像素间的一些基本关系</a:t>
            </a:r>
            <a:endParaRPr sz="3200">
              <a:latin typeface="新宋体" panose="02010609030101010101" charset="-122"/>
              <a:cs typeface="新宋体" panose="02010609030101010101" charset="-122"/>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3079" y="3181603"/>
            <a:ext cx="6802120" cy="418465"/>
          </a:xfrm>
          <a:prstGeom prst="rect">
            <a:avLst/>
          </a:prstGeom>
        </p:spPr>
        <p:txBody>
          <a:bodyPr vert="horz" wrap="square" lIns="0" tIns="0" rIns="0" bIns="0" rtlCol="0">
            <a:spAutoFit/>
          </a:bodyPr>
          <a:lstStyle/>
          <a:p>
            <a:pPr marL="12700">
              <a:lnSpc>
                <a:spcPts val="3295"/>
              </a:lnSpc>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g(x,y),表示噪声图像在点（x,y）上的值</a:t>
            </a:r>
            <a:endParaRPr sz="2800">
              <a:latin typeface="新宋体" panose="02010609030101010101" charset="-122"/>
              <a:cs typeface="新宋体" panose="02010609030101010101" charset="-122"/>
            </a:endParaRPr>
          </a:p>
        </p:txBody>
      </p:sp>
      <p:sp>
        <p:nvSpPr>
          <p:cNvPr id="6" name="object 6"/>
          <p:cNvSpPr txBox="1"/>
          <p:nvPr/>
        </p:nvSpPr>
        <p:spPr>
          <a:xfrm>
            <a:off x="2283079" y="3924046"/>
            <a:ext cx="225425" cy="314960"/>
          </a:xfrm>
          <a:prstGeom prst="rect">
            <a:avLst/>
          </a:prstGeom>
        </p:spPr>
        <p:txBody>
          <a:bodyPr vert="horz" wrap="square" lIns="0" tIns="0" rIns="0" bIns="0" rtlCol="0">
            <a:spAutoFit/>
          </a:bodyPr>
          <a:lstStyle/>
          <a:p>
            <a:pPr marL="12700">
              <a:lnSpc>
                <a:spcPct val="100000"/>
              </a:lnSpc>
            </a:pPr>
            <a:r>
              <a:rPr sz="2000" spc="-5" dirty="0">
                <a:solidFill>
                  <a:srgbClr val="EE2B0A"/>
                </a:solidFill>
                <a:latin typeface="Wingdings" panose="05000000000000000000"/>
                <a:cs typeface="Wingdings" panose="05000000000000000000"/>
              </a:rPr>
              <a:t></a:t>
            </a:r>
            <a:endParaRPr sz="2000">
              <a:latin typeface="Wingdings" panose="05000000000000000000"/>
              <a:cs typeface="Wingdings" panose="05000000000000000000"/>
            </a:endParaRPr>
          </a:p>
        </p:txBody>
      </p:sp>
      <p:sp>
        <p:nvSpPr>
          <p:cNvPr id="7" name="object 7"/>
          <p:cNvSpPr txBox="1"/>
          <p:nvPr/>
        </p:nvSpPr>
        <p:spPr>
          <a:xfrm>
            <a:off x="3194430" y="3822446"/>
            <a:ext cx="304736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,g(x,y)的噪声方差</a:t>
            </a:r>
            <a:endParaRPr sz="2800">
              <a:latin typeface="新宋体" panose="02010609030101010101" charset="-122"/>
              <a:cs typeface="新宋体" panose="02010609030101010101" charset="-122"/>
            </a:endParaRPr>
          </a:p>
        </p:txBody>
      </p:sp>
      <p:sp>
        <p:nvSpPr>
          <p:cNvPr id="8" name="object 8"/>
          <p:cNvSpPr txBox="1"/>
          <p:nvPr/>
        </p:nvSpPr>
        <p:spPr>
          <a:xfrm>
            <a:off x="2283079" y="4464050"/>
            <a:ext cx="5033010" cy="491490"/>
          </a:xfrm>
          <a:prstGeom prst="rect">
            <a:avLst/>
          </a:prstGeom>
        </p:spPr>
        <p:txBody>
          <a:bodyPr vert="horz" wrap="square" lIns="0" tIns="0" rIns="0" bIns="0" rtlCol="0">
            <a:spAutoFit/>
          </a:bodyPr>
          <a:lstStyle/>
          <a:p>
            <a:pPr marL="12700">
              <a:lnSpc>
                <a:spcPct val="100000"/>
              </a:lnSpc>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a:t>
            </a:r>
            <a:r>
              <a:rPr sz="2850" spc="-7" baseline="-20000" dirty="0">
                <a:latin typeface="新宋体" panose="02010609030101010101" charset="-122"/>
                <a:cs typeface="新宋体" panose="02010609030101010101" charset="-122"/>
              </a:rPr>
              <a:t>L</a:t>
            </a:r>
            <a:r>
              <a:rPr sz="2800" spc="-5" dirty="0">
                <a:latin typeface="新宋体" panose="02010609030101010101" charset="-122"/>
                <a:cs typeface="新宋体" panose="02010609030101010101" charset="-122"/>
              </a:rPr>
              <a:t>，在</a:t>
            </a:r>
            <a:r>
              <a:rPr sz="2800" dirty="0">
                <a:latin typeface="新宋体" panose="02010609030101010101" charset="-122"/>
                <a:cs typeface="新宋体" panose="02010609030101010101" charset="-122"/>
              </a:rPr>
              <a:t>S</a:t>
            </a:r>
            <a:r>
              <a:rPr sz="2850" spc="-7" baseline="-20000" dirty="0">
                <a:latin typeface="新宋体" panose="02010609030101010101" charset="-122"/>
                <a:cs typeface="新宋体" panose="02010609030101010101" charset="-122"/>
              </a:rPr>
              <a:t>xy</a:t>
            </a:r>
            <a:r>
              <a:rPr sz="2800" spc="-5" dirty="0">
                <a:latin typeface="新宋体" panose="02010609030101010101" charset="-122"/>
                <a:cs typeface="新宋体" panose="02010609030101010101" charset="-122"/>
              </a:rPr>
              <a:t>上像素点的局部均值</a:t>
            </a:r>
            <a:endParaRPr sz="2800">
              <a:latin typeface="新宋体" panose="02010609030101010101" charset="-122"/>
              <a:cs typeface="新宋体" panose="02010609030101010101" charset="-122"/>
            </a:endParaRPr>
          </a:p>
        </p:txBody>
      </p:sp>
      <p:sp>
        <p:nvSpPr>
          <p:cNvPr id="9" name="object 9"/>
          <p:cNvSpPr txBox="1"/>
          <p:nvPr/>
        </p:nvSpPr>
        <p:spPr>
          <a:xfrm>
            <a:off x="2283079" y="5207254"/>
            <a:ext cx="225425" cy="314960"/>
          </a:xfrm>
          <a:prstGeom prst="rect">
            <a:avLst/>
          </a:prstGeom>
        </p:spPr>
        <p:txBody>
          <a:bodyPr vert="horz" wrap="square" lIns="0" tIns="0" rIns="0" bIns="0" rtlCol="0">
            <a:spAutoFit/>
          </a:bodyPr>
          <a:lstStyle/>
          <a:p>
            <a:pPr marL="12700">
              <a:lnSpc>
                <a:spcPct val="100000"/>
              </a:lnSpc>
            </a:pPr>
            <a:r>
              <a:rPr sz="2000" spc="-5" dirty="0">
                <a:solidFill>
                  <a:srgbClr val="EE2B0A"/>
                </a:solidFill>
                <a:latin typeface="Wingdings" panose="05000000000000000000"/>
                <a:cs typeface="Wingdings" panose="05000000000000000000"/>
              </a:rPr>
              <a:t></a:t>
            </a:r>
            <a:endParaRPr sz="2000">
              <a:latin typeface="Wingdings" panose="05000000000000000000"/>
              <a:cs typeface="Wingdings" panose="05000000000000000000"/>
            </a:endParaRPr>
          </a:p>
        </p:txBody>
      </p:sp>
      <p:sp>
        <p:nvSpPr>
          <p:cNvPr id="10" name="object 10"/>
          <p:cNvSpPr txBox="1"/>
          <p:nvPr/>
        </p:nvSpPr>
        <p:spPr>
          <a:xfrm>
            <a:off x="3194430" y="5105654"/>
            <a:ext cx="4177665" cy="49149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,在S</a:t>
            </a:r>
            <a:r>
              <a:rPr sz="2850" baseline="-20000" dirty="0">
                <a:latin typeface="新宋体" panose="02010609030101010101" charset="-122"/>
                <a:cs typeface="新宋体" panose="02010609030101010101" charset="-122"/>
              </a:rPr>
              <a:t>x</a:t>
            </a:r>
            <a:r>
              <a:rPr sz="2850" spc="-7" baseline="-20000" dirty="0">
                <a:latin typeface="新宋体" panose="02010609030101010101" charset="-122"/>
                <a:cs typeface="新宋体" panose="02010609030101010101" charset="-122"/>
              </a:rPr>
              <a:t>y</a:t>
            </a:r>
            <a:r>
              <a:rPr sz="2800" spc="-5" dirty="0">
                <a:latin typeface="新宋体" panose="02010609030101010101" charset="-122"/>
                <a:cs typeface="新宋体" panose="02010609030101010101" charset="-122"/>
              </a:rPr>
              <a:t>上像素点的局部方差</a:t>
            </a:r>
            <a:endParaRPr sz="2800">
              <a:latin typeface="新宋体" panose="02010609030101010101" charset="-122"/>
              <a:cs typeface="新宋体" panose="02010609030101010101" charset="-122"/>
            </a:endParaRPr>
          </a:p>
        </p:txBody>
      </p:sp>
      <p:sp>
        <p:nvSpPr>
          <p:cNvPr id="11" name="object 11"/>
          <p:cNvSpPr txBox="1">
            <a:spLocks noGrp="1"/>
          </p:cNvSpPr>
          <p:nvPr>
            <p:ph type="title"/>
          </p:nvPr>
        </p:nvSpPr>
        <p:spPr>
          <a:xfrm>
            <a:off x="1825879" y="933196"/>
            <a:ext cx="5716905" cy="2035810"/>
          </a:xfrm>
          <a:prstGeom prst="rect">
            <a:avLst/>
          </a:prstGeom>
        </p:spPr>
        <p:txBody>
          <a:bodyPr vert="horz" wrap="square" lIns="0" tIns="0" rIns="0" bIns="0" rtlCol="0">
            <a:spAutoFit/>
          </a:bodyPr>
          <a:lstStyle/>
          <a:p>
            <a:pPr marL="12700">
              <a:lnSpc>
                <a:spcPct val="100000"/>
              </a:lnSpc>
            </a:pPr>
            <a:r>
              <a:rPr spc="-15" dirty="0">
                <a:latin typeface="新宋体" panose="02010609030101010101" charset="-122"/>
                <a:cs typeface="新宋体" panose="02010609030101010101" charset="-122"/>
              </a:rPr>
              <a:t>自适应滤波器</a:t>
            </a:r>
          </a:p>
          <a:p>
            <a:pPr marL="418465" marR="5080" indent="-406400">
              <a:lnSpc>
                <a:spcPct val="150000"/>
              </a:lnSpc>
              <a:spcBef>
                <a:spcPts val="650"/>
              </a:spcBef>
              <a:tabLst>
                <a:tab pos="423545" algn="l"/>
              </a:tabLst>
            </a:pPr>
            <a:r>
              <a:rPr sz="2200" b="0" dirty="0">
                <a:solidFill>
                  <a:srgbClr val="EE2B0A"/>
                </a:solidFill>
                <a:latin typeface="Wingdings" panose="05000000000000000000"/>
                <a:cs typeface="Wingdings" panose="05000000000000000000"/>
              </a:rPr>
              <a:t></a:t>
            </a:r>
            <a:r>
              <a:rPr sz="2200" b="0" dirty="0">
                <a:solidFill>
                  <a:srgbClr val="EE2B0A"/>
                </a:solidFill>
                <a:latin typeface="Times New Roman" panose="02020603050405020304"/>
                <a:cs typeface="Times New Roman" panose="02020603050405020304"/>
              </a:rPr>
              <a:t>		</a:t>
            </a:r>
            <a:r>
              <a:rPr b="0" spc="-5" dirty="0">
                <a:latin typeface="新宋体" panose="02010609030101010101" charset="-122"/>
                <a:cs typeface="新宋体" panose="02010609030101010101" charset="-122"/>
              </a:rPr>
              <a:t>自适应、局部噪声消除滤波器 滤波器响应基于以下4个量：</a:t>
            </a:r>
            <a:endParaRPr sz="2200">
              <a:latin typeface="新宋体" panose="02010609030101010101" charset="-122"/>
              <a:cs typeface="新宋体" panose="02010609030101010101" charset="-122"/>
            </a:endParaRPr>
          </a:p>
        </p:txBody>
      </p:sp>
      <p:sp>
        <p:nvSpPr>
          <p:cNvPr id="12" name="object 12"/>
          <p:cNvSpPr txBox="1"/>
          <p:nvPr/>
        </p:nvSpPr>
        <p:spPr>
          <a:xfrm>
            <a:off x="2875914" y="4088891"/>
            <a:ext cx="125095" cy="215900"/>
          </a:xfrm>
          <a:prstGeom prst="rect">
            <a:avLst/>
          </a:prstGeom>
        </p:spPr>
        <p:txBody>
          <a:bodyPr vert="horz" wrap="square" lIns="0" tIns="0" rIns="0" bIns="0" rtlCol="0">
            <a:spAutoFit/>
          </a:bodyPr>
          <a:lstStyle/>
          <a:p>
            <a:pPr marL="12700">
              <a:lnSpc>
                <a:spcPct val="100000"/>
              </a:lnSpc>
            </a:pPr>
            <a:r>
              <a:rPr sz="1350" i="1" spc="-35" dirty="0">
                <a:latin typeface="Symbol" panose="05050102010706020507"/>
                <a:cs typeface="Symbol" panose="05050102010706020507"/>
              </a:rPr>
              <a:t></a:t>
            </a:r>
            <a:endParaRPr sz="1350">
              <a:latin typeface="Symbol" panose="05050102010706020507"/>
              <a:cs typeface="Symbol" panose="05050102010706020507"/>
            </a:endParaRPr>
          </a:p>
        </p:txBody>
      </p:sp>
      <p:sp>
        <p:nvSpPr>
          <p:cNvPr id="13" name="object 13"/>
          <p:cNvSpPr txBox="1"/>
          <p:nvPr/>
        </p:nvSpPr>
        <p:spPr>
          <a:xfrm>
            <a:off x="2690748" y="3764534"/>
            <a:ext cx="335280" cy="491490"/>
          </a:xfrm>
          <a:prstGeom prst="rect">
            <a:avLst/>
          </a:prstGeom>
        </p:spPr>
        <p:txBody>
          <a:bodyPr vert="horz" wrap="square" lIns="0" tIns="0" rIns="0" bIns="0" rtlCol="0">
            <a:spAutoFit/>
          </a:bodyPr>
          <a:lstStyle/>
          <a:p>
            <a:pPr marL="12700">
              <a:lnSpc>
                <a:spcPct val="100000"/>
              </a:lnSpc>
            </a:pPr>
            <a:r>
              <a:rPr sz="3525" i="1" spc="-120" baseline="-24000" dirty="0">
                <a:latin typeface="Symbol" panose="05050102010706020507"/>
                <a:cs typeface="Symbol" panose="05050102010706020507"/>
              </a:rPr>
              <a:t></a:t>
            </a:r>
            <a:r>
              <a:rPr sz="3525" i="1" spc="-209" baseline="-24000" dirty="0">
                <a:latin typeface="Times New Roman" panose="02020603050405020304"/>
                <a:cs typeface="Times New Roman" panose="02020603050405020304"/>
              </a:rPr>
              <a:t> </a:t>
            </a:r>
            <a:r>
              <a:rPr sz="1300" spc="-5"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p:txBody>
      </p:sp>
      <p:sp>
        <p:nvSpPr>
          <p:cNvPr id="14" name="object 14"/>
          <p:cNvSpPr txBox="1"/>
          <p:nvPr/>
        </p:nvSpPr>
        <p:spPr>
          <a:xfrm>
            <a:off x="2901073" y="5379973"/>
            <a:ext cx="116839" cy="210185"/>
          </a:xfrm>
          <a:prstGeom prst="rect">
            <a:avLst/>
          </a:prstGeom>
        </p:spPr>
        <p:txBody>
          <a:bodyPr vert="horz" wrap="square" lIns="0" tIns="0" rIns="0" bIns="0" rtlCol="0">
            <a:spAutoFit/>
          </a:bodyPr>
          <a:lstStyle/>
          <a:p>
            <a:pPr marL="12700">
              <a:lnSpc>
                <a:spcPct val="100000"/>
              </a:lnSpc>
            </a:pPr>
            <a:r>
              <a:rPr sz="1300" i="1" spc="-5" dirty="0">
                <a:latin typeface="Times New Roman" panose="02020603050405020304"/>
                <a:cs typeface="Times New Roman" panose="02020603050405020304"/>
              </a:rPr>
              <a:t>L</a:t>
            </a:r>
            <a:endParaRPr sz="1300">
              <a:latin typeface="Times New Roman" panose="02020603050405020304"/>
              <a:cs typeface="Times New Roman" panose="02020603050405020304"/>
            </a:endParaRPr>
          </a:p>
        </p:txBody>
      </p:sp>
      <p:sp>
        <p:nvSpPr>
          <p:cNvPr id="15" name="object 15"/>
          <p:cNvSpPr txBox="1"/>
          <p:nvPr/>
        </p:nvSpPr>
        <p:spPr>
          <a:xfrm>
            <a:off x="2690748" y="5050790"/>
            <a:ext cx="334645" cy="490220"/>
          </a:xfrm>
          <a:prstGeom prst="rect">
            <a:avLst/>
          </a:prstGeom>
        </p:spPr>
        <p:txBody>
          <a:bodyPr vert="horz" wrap="square" lIns="0" tIns="0" rIns="0" bIns="0" rtlCol="0">
            <a:spAutoFit/>
          </a:bodyPr>
          <a:lstStyle/>
          <a:p>
            <a:pPr marL="12700">
              <a:lnSpc>
                <a:spcPct val="100000"/>
              </a:lnSpc>
            </a:pPr>
            <a:r>
              <a:rPr sz="3525" i="1" spc="-127" baseline="-24000" dirty="0">
                <a:latin typeface="Symbol" panose="05050102010706020507"/>
                <a:cs typeface="Symbol" panose="05050102010706020507"/>
              </a:rPr>
              <a:t></a:t>
            </a:r>
            <a:r>
              <a:rPr sz="3525" i="1" spc="-209" baseline="-24000" dirty="0">
                <a:latin typeface="Times New Roman" panose="02020603050405020304"/>
                <a:cs typeface="Times New Roman" panose="02020603050405020304"/>
              </a:rPr>
              <a:t> </a:t>
            </a:r>
            <a:r>
              <a:rPr sz="1300" spc="-5"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3079" y="3181603"/>
            <a:ext cx="6882130" cy="418465"/>
          </a:xfrm>
          <a:prstGeom prst="rect">
            <a:avLst/>
          </a:prstGeom>
        </p:spPr>
        <p:txBody>
          <a:bodyPr vert="horz" wrap="square" lIns="0" tIns="0" rIns="0" bIns="0" rtlCol="0">
            <a:spAutoFit/>
          </a:bodyPr>
          <a:lstStyle/>
          <a:p>
            <a:pPr marL="12700">
              <a:lnSpc>
                <a:spcPts val="3295"/>
              </a:lnSpc>
              <a:tabLst>
                <a:tab pos="469265" algn="l"/>
                <a:tab pos="1713230" algn="l"/>
              </a:tabLst>
            </a:pPr>
            <a:r>
              <a:rPr sz="2000" spc="-5" dirty="0">
                <a:solidFill>
                  <a:srgbClr val="EE2B0A"/>
                </a:solidFill>
                <a:latin typeface="新宋体" panose="02010609030101010101" charset="-122"/>
                <a:cs typeface="新宋体" panose="02010609030101010101" charset="-122"/>
              </a:rPr>
              <a:t>1.	</a:t>
            </a:r>
            <a:r>
              <a:rPr sz="2800" spc="-5" dirty="0">
                <a:latin typeface="新宋体" panose="02010609030101010101" charset="-122"/>
                <a:cs typeface="新宋体" panose="02010609030101010101" charset="-122"/>
              </a:rPr>
              <a:t>如</a:t>
            </a:r>
            <a:r>
              <a:rPr sz="2800" dirty="0">
                <a:latin typeface="新宋体" panose="02010609030101010101" charset="-122"/>
                <a:cs typeface="新宋体" panose="02010609030101010101" charset="-122"/>
              </a:rPr>
              <a:t>果	</a:t>
            </a:r>
            <a:r>
              <a:rPr sz="2800" spc="-5" dirty="0">
                <a:latin typeface="新宋体" panose="02010609030101010101" charset="-122"/>
                <a:cs typeface="新宋体" panose="02010609030101010101" charset="-122"/>
              </a:rPr>
              <a:t>＝0，滤波器返回g(x,y)的值。因</a:t>
            </a:r>
            <a:endParaRPr sz="2800">
              <a:latin typeface="新宋体" panose="02010609030101010101" charset="-122"/>
              <a:cs typeface="新宋体" panose="02010609030101010101" charset="-122"/>
            </a:endParaRPr>
          </a:p>
        </p:txBody>
      </p:sp>
      <p:sp>
        <p:nvSpPr>
          <p:cNvPr id="6" name="object 6"/>
          <p:cNvSpPr txBox="1"/>
          <p:nvPr/>
        </p:nvSpPr>
        <p:spPr>
          <a:xfrm>
            <a:off x="2740279" y="3608311"/>
            <a:ext cx="642429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为在g(x,y)下零噪声的情况等同于f(x,y)</a:t>
            </a:r>
            <a:endParaRPr sz="2800">
              <a:latin typeface="新宋体" panose="02010609030101010101" charset="-122"/>
              <a:cs typeface="新宋体" panose="02010609030101010101" charset="-122"/>
            </a:endParaRPr>
          </a:p>
        </p:txBody>
      </p:sp>
      <p:sp>
        <p:nvSpPr>
          <p:cNvPr id="7" name="object 7"/>
          <p:cNvSpPr txBox="1"/>
          <p:nvPr/>
        </p:nvSpPr>
        <p:spPr>
          <a:xfrm>
            <a:off x="2283079" y="4249928"/>
            <a:ext cx="7059295" cy="418465"/>
          </a:xfrm>
          <a:prstGeom prst="rect">
            <a:avLst/>
          </a:prstGeom>
        </p:spPr>
        <p:txBody>
          <a:bodyPr vert="horz" wrap="square" lIns="0" tIns="0" rIns="0" bIns="0" rtlCol="0">
            <a:spAutoFit/>
          </a:bodyPr>
          <a:lstStyle/>
          <a:p>
            <a:pPr marL="12700">
              <a:lnSpc>
                <a:spcPts val="3295"/>
              </a:lnSpc>
              <a:tabLst>
                <a:tab pos="469265" algn="l"/>
                <a:tab pos="2957830" algn="l"/>
                <a:tab pos="3846195" algn="l"/>
              </a:tabLst>
            </a:pPr>
            <a:r>
              <a:rPr sz="2000" spc="-5" dirty="0">
                <a:solidFill>
                  <a:srgbClr val="EE2B0A"/>
                </a:solidFill>
                <a:latin typeface="新宋体" panose="02010609030101010101" charset="-122"/>
                <a:cs typeface="新宋体" panose="02010609030101010101" charset="-122"/>
              </a:rPr>
              <a:t>2.	</a:t>
            </a:r>
            <a:r>
              <a:rPr sz="2800" spc="-5" dirty="0">
                <a:latin typeface="新宋体" panose="02010609030101010101" charset="-122"/>
                <a:cs typeface="新宋体" panose="02010609030101010101" charset="-122"/>
              </a:rPr>
              <a:t>如果局部方</a:t>
            </a:r>
            <a:r>
              <a:rPr sz="2800" dirty="0">
                <a:latin typeface="新宋体" panose="02010609030101010101" charset="-122"/>
                <a:cs typeface="新宋体" panose="02010609030101010101" charset="-122"/>
              </a:rPr>
              <a:t>差	与	高</a:t>
            </a:r>
            <a:r>
              <a:rPr sz="2800" spc="-5" dirty="0">
                <a:latin typeface="新宋体" panose="02010609030101010101" charset="-122"/>
                <a:cs typeface="新宋体" panose="02010609030101010101" charset="-122"/>
              </a:rPr>
              <a:t>相关，滤波器返回</a:t>
            </a:r>
            <a:endParaRPr sz="2800">
              <a:latin typeface="新宋体" panose="02010609030101010101" charset="-122"/>
              <a:cs typeface="新宋体" panose="02010609030101010101" charset="-122"/>
            </a:endParaRPr>
          </a:p>
        </p:txBody>
      </p:sp>
      <p:sp>
        <p:nvSpPr>
          <p:cNvPr id="8" name="object 8"/>
          <p:cNvSpPr txBox="1"/>
          <p:nvPr/>
        </p:nvSpPr>
        <p:spPr>
          <a:xfrm>
            <a:off x="2740279" y="4676635"/>
            <a:ext cx="322516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一个g(x,y)的近似值</a:t>
            </a:r>
            <a:endParaRPr sz="2800">
              <a:latin typeface="新宋体" panose="02010609030101010101" charset="-122"/>
              <a:cs typeface="新宋体" panose="02010609030101010101" charset="-122"/>
            </a:endParaRPr>
          </a:p>
        </p:txBody>
      </p:sp>
      <p:sp>
        <p:nvSpPr>
          <p:cNvPr id="9" name="object 9"/>
          <p:cNvSpPr txBox="1"/>
          <p:nvPr/>
        </p:nvSpPr>
        <p:spPr>
          <a:xfrm>
            <a:off x="2283079" y="5318252"/>
            <a:ext cx="1193800" cy="418465"/>
          </a:xfrm>
          <a:prstGeom prst="rect">
            <a:avLst/>
          </a:prstGeom>
        </p:spPr>
        <p:txBody>
          <a:bodyPr vert="horz" wrap="square" lIns="0" tIns="0" rIns="0" bIns="0" rtlCol="0">
            <a:spAutoFit/>
          </a:bodyPr>
          <a:lstStyle/>
          <a:p>
            <a:pPr marL="12700">
              <a:lnSpc>
                <a:spcPts val="3295"/>
              </a:lnSpc>
              <a:tabLst>
                <a:tab pos="469265" algn="l"/>
              </a:tabLst>
            </a:pPr>
            <a:r>
              <a:rPr sz="2000" spc="-5" dirty="0">
                <a:solidFill>
                  <a:srgbClr val="EE2B0A"/>
                </a:solidFill>
                <a:latin typeface="新宋体" panose="02010609030101010101" charset="-122"/>
                <a:cs typeface="新宋体" panose="02010609030101010101" charset="-122"/>
              </a:rPr>
              <a:t>3.	</a:t>
            </a:r>
            <a:r>
              <a:rPr sz="2800" spc="-5" dirty="0">
                <a:latin typeface="新宋体" panose="02010609030101010101" charset="-122"/>
                <a:cs typeface="新宋体" panose="02010609030101010101" charset="-122"/>
              </a:rPr>
              <a:t>如果</a:t>
            </a:r>
            <a:endParaRPr sz="2800">
              <a:latin typeface="新宋体" panose="02010609030101010101" charset="-122"/>
              <a:cs typeface="新宋体" panose="02010609030101010101" charset="-122"/>
            </a:endParaRPr>
          </a:p>
        </p:txBody>
      </p:sp>
      <p:sp>
        <p:nvSpPr>
          <p:cNvPr id="10" name="object 10"/>
          <p:cNvSpPr txBox="1"/>
          <p:nvPr/>
        </p:nvSpPr>
        <p:spPr>
          <a:xfrm>
            <a:off x="4517734" y="5318252"/>
            <a:ext cx="4711700" cy="49149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，滤波器返回区域</a:t>
            </a:r>
            <a:r>
              <a:rPr sz="2800" spc="-10" dirty="0">
                <a:latin typeface="新宋体" panose="02010609030101010101" charset="-122"/>
                <a:cs typeface="新宋体" panose="02010609030101010101" charset="-122"/>
              </a:rPr>
              <a:t>S</a:t>
            </a:r>
            <a:r>
              <a:rPr sz="2850" baseline="-20000" dirty="0">
                <a:latin typeface="新宋体" panose="02010609030101010101" charset="-122"/>
                <a:cs typeface="新宋体" panose="02010609030101010101" charset="-122"/>
              </a:rPr>
              <a:t>x</a:t>
            </a:r>
            <a:r>
              <a:rPr sz="2850" spc="-7" baseline="-20000" dirty="0">
                <a:latin typeface="新宋体" panose="02010609030101010101" charset="-122"/>
                <a:cs typeface="新宋体" panose="02010609030101010101" charset="-122"/>
              </a:rPr>
              <a:t>y</a:t>
            </a:r>
            <a:r>
              <a:rPr sz="2800" spc="-5" dirty="0">
                <a:latin typeface="新宋体" panose="02010609030101010101" charset="-122"/>
                <a:cs typeface="新宋体" panose="02010609030101010101" charset="-122"/>
              </a:rPr>
              <a:t>上像素的</a:t>
            </a:r>
            <a:endParaRPr sz="2800">
              <a:latin typeface="新宋体" panose="02010609030101010101" charset="-122"/>
              <a:cs typeface="新宋体" panose="02010609030101010101" charset="-122"/>
            </a:endParaRPr>
          </a:p>
        </p:txBody>
      </p:sp>
      <p:sp>
        <p:nvSpPr>
          <p:cNvPr id="11" name="object 11"/>
          <p:cNvSpPr txBox="1"/>
          <p:nvPr/>
        </p:nvSpPr>
        <p:spPr>
          <a:xfrm>
            <a:off x="2740279" y="5744959"/>
            <a:ext cx="6722745" cy="49149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算术均值。这样局部噪声用求平均</a:t>
            </a:r>
            <a:r>
              <a:rPr sz="2800" spc="-10" dirty="0">
                <a:latin typeface="新宋体" panose="02010609030101010101" charset="-122"/>
                <a:cs typeface="新宋体" panose="02010609030101010101" charset="-122"/>
              </a:rPr>
              <a:t>m</a:t>
            </a:r>
            <a:r>
              <a:rPr sz="2850" spc="-7" baseline="-20000" dirty="0">
                <a:latin typeface="新宋体" panose="02010609030101010101" charset="-122"/>
                <a:cs typeface="新宋体" panose="02010609030101010101" charset="-122"/>
              </a:rPr>
              <a:t>L</a:t>
            </a:r>
            <a:r>
              <a:rPr sz="2800" spc="-5" dirty="0">
                <a:latin typeface="新宋体" panose="02010609030101010101" charset="-122"/>
                <a:cs typeface="新宋体" panose="02010609030101010101" charset="-122"/>
              </a:rPr>
              <a:t>来降低</a:t>
            </a:r>
            <a:endParaRPr sz="2800">
              <a:latin typeface="新宋体" panose="02010609030101010101" charset="-122"/>
              <a:cs typeface="新宋体" panose="02010609030101010101" charset="-122"/>
            </a:endParaRPr>
          </a:p>
        </p:txBody>
      </p:sp>
      <p:sp>
        <p:nvSpPr>
          <p:cNvPr id="12" name="object 12"/>
          <p:cNvSpPr txBox="1">
            <a:spLocks noGrp="1"/>
          </p:cNvSpPr>
          <p:nvPr>
            <p:ph type="title"/>
          </p:nvPr>
        </p:nvSpPr>
        <p:spPr>
          <a:xfrm>
            <a:off x="1825879" y="933196"/>
            <a:ext cx="5762625" cy="2035810"/>
          </a:xfrm>
          <a:prstGeom prst="rect">
            <a:avLst/>
          </a:prstGeom>
        </p:spPr>
        <p:txBody>
          <a:bodyPr vert="horz" wrap="square" lIns="0" tIns="0" rIns="0" bIns="0" rtlCol="0">
            <a:spAutoFit/>
          </a:bodyPr>
          <a:lstStyle/>
          <a:p>
            <a:pPr marL="12700">
              <a:lnSpc>
                <a:spcPct val="100000"/>
              </a:lnSpc>
            </a:pPr>
            <a:r>
              <a:rPr spc="-15" dirty="0">
                <a:latin typeface="新宋体" panose="02010609030101010101" charset="-122"/>
                <a:cs typeface="新宋体" panose="02010609030101010101" charset="-122"/>
              </a:rPr>
              <a:t>自适应滤波器</a:t>
            </a:r>
          </a:p>
          <a:p>
            <a:pPr marL="418465" marR="5080" indent="-406400">
              <a:lnSpc>
                <a:spcPct val="150000"/>
              </a:lnSpc>
              <a:spcBef>
                <a:spcPts val="650"/>
              </a:spcBef>
              <a:tabLst>
                <a:tab pos="469265" algn="l"/>
              </a:tabLst>
            </a:pPr>
            <a:r>
              <a:rPr sz="2200" b="0" dirty="0">
                <a:solidFill>
                  <a:srgbClr val="EE2B0A"/>
                </a:solidFill>
                <a:latin typeface="Wingdings" panose="05000000000000000000"/>
                <a:cs typeface="Wingdings" panose="05000000000000000000"/>
              </a:rPr>
              <a:t></a:t>
            </a:r>
            <a:r>
              <a:rPr sz="2200" b="0" dirty="0">
                <a:solidFill>
                  <a:srgbClr val="EE2B0A"/>
                </a:solidFill>
                <a:latin typeface="Times New Roman" panose="02020603050405020304"/>
                <a:cs typeface="Times New Roman" panose="02020603050405020304"/>
              </a:rPr>
              <a:t>		</a:t>
            </a:r>
            <a:r>
              <a:rPr b="0" spc="-5" dirty="0">
                <a:latin typeface="新宋体" panose="02010609030101010101" charset="-122"/>
                <a:cs typeface="新宋体" panose="02010609030101010101" charset="-122"/>
              </a:rPr>
              <a:t>自适应、局部噪声消除滤波器 滤波器的预期性能如下：</a:t>
            </a:r>
            <a:endParaRPr sz="2200">
              <a:latin typeface="新宋体" panose="02010609030101010101" charset="-122"/>
              <a:cs typeface="新宋体" panose="02010609030101010101" charset="-122"/>
            </a:endParaRPr>
          </a:p>
        </p:txBody>
      </p:sp>
      <p:sp>
        <p:nvSpPr>
          <p:cNvPr id="13" name="object 13"/>
          <p:cNvSpPr txBox="1"/>
          <p:nvPr/>
        </p:nvSpPr>
        <p:spPr>
          <a:xfrm>
            <a:off x="3710304" y="3144265"/>
            <a:ext cx="107950" cy="198120"/>
          </a:xfrm>
          <a:prstGeom prst="rect">
            <a:avLst/>
          </a:prstGeom>
        </p:spPr>
        <p:txBody>
          <a:bodyPr vert="horz" wrap="square" lIns="0" tIns="0" rIns="0" bIns="0" rtlCol="0">
            <a:spAutoFit/>
          </a:bodyPr>
          <a:lstStyle/>
          <a:p>
            <a:pPr marL="12700">
              <a:lnSpc>
                <a:spcPct val="100000"/>
              </a:lnSpc>
            </a:pPr>
            <a:r>
              <a:rPr sz="1300" spc="-5"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p:txBody>
      </p:sp>
      <p:sp>
        <p:nvSpPr>
          <p:cNvPr id="14" name="object 14"/>
          <p:cNvSpPr txBox="1"/>
          <p:nvPr/>
        </p:nvSpPr>
        <p:spPr>
          <a:xfrm>
            <a:off x="3668395" y="3335273"/>
            <a:ext cx="125095" cy="215900"/>
          </a:xfrm>
          <a:prstGeom prst="rect">
            <a:avLst/>
          </a:prstGeom>
        </p:spPr>
        <p:txBody>
          <a:bodyPr vert="horz" wrap="square" lIns="0" tIns="0" rIns="0" bIns="0" rtlCol="0">
            <a:spAutoFit/>
          </a:bodyPr>
          <a:lstStyle/>
          <a:p>
            <a:pPr marL="12700">
              <a:lnSpc>
                <a:spcPct val="100000"/>
              </a:lnSpc>
            </a:pPr>
            <a:r>
              <a:rPr sz="1350" i="1" spc="-35" dirty="0">
                <a:latin typeface="Symbol" panose="05050102010706020507"/>
                <a:cs typeface="Symbol" panose="05050102010706020507"/>
              </a:rPr>
              <a:t></a:t>
            </a:r>
            <a:endParaRPr sz="1350">
              <a:latin typeface="Symbol" panose="05050102010706020507"/>
              <a:cs typeface="Symbol" panose="05050102010706020507"/>
            </a:endParaRPr>
          </a:p>
        </p:txBody>
      </p:sp>
      <p:sp>
        <p:nvSpPr>
          <p:cNvPr id="15" name="object 15"/>
          <p:cNvSpPr txBox="1"/>
          <p:nvPr/>
        </p:nvSpPr>
        <p:spPr>
          <a:xfrm>
            <a:off x="3483228" y="3137408"/>
            <a:ext cx="195580" cy="365125"/>
          </a:xfrm>
          <a:prstGeom prst="rect">
            <a:avLst/>
          </a:prstGeom>
        </p:spPr>
        <p:txBody>
          <a:bodyPr vert="horz" wrap="square" lIns="0" tIns="0" rIns="0" bIns="0" rtlCol="0">
            <a:spAutoFit/>
          </a:bodyPr>
          <a:lstStyle/>
          <a:p>
            <a:pPr marL="12700">
              <a:lnSpc>
                <a:spcPct val="100000"/>
              </a:lnSpc>
            </a:pPr>
            <a:r>
              <a:rPr sz="2350" i="1" spc="-80" dirty="0">
                <a:latin typeface="Symbol" panose="05050102010706020507"/>
                <a:cs typeface="Symbol" panose="05050102010706020507"/>
              </a:rPr>
              <a:t></a:t>
            </a:r>
            <a:endParaRPr sz="2350">
              <a:latin typeface="Symbol" panose="05050102010706020507"/>
              <a:cs typeface="Symbol" panose="05050102010706020507"/>
            </a:endParaRPr>
          </a:p>
        </p:txBody>
      </p:sp>
      <p:sp>
        <p:nvSpPr>
          <p:cNvPr id="16" name="object 16"/>
          <p:cNvSpPr txBox="1"/>
          <p:nvPr/>
        </p:nvSpPr>
        <p:spPr>
          <a:xfrm>
            <a:off x="4906645" y="4216400"/>
            <a:ext cx="195580" cy="364490"/>
          </a:xfrm>
          <a:prstGeom prst="rect">
            <a:avLst/>
          </a:prstGeom>
        </p:spPr>
        <p:txBody>
          <a:bodyPr vert="horz" wrap="square" lIns="0" tIns="0" rIns="0" bIns="0" rtlCol="0">
            <a:spAutoFit/>
          </a:bodyPr>
          <a:lstStyle/>
          <a:p>
            <a:pPr marL="12700">
              <a:lnSpc>
                <a:spcPct val="100000"/>
              </a:lnSpc>
            </a:pPr>
            <a:r>
              <a:rPr sz="2350" i="1" spc="-85" dirty="0">
                <a:latin typeface="Symbol" panose="05050102010706020507"/>
                <a:cs typeface="Symbol" panose="05050102010706020507"/>
              </a:rPr>
              <a:t></a:t>
            </a:r>
            <a:endParaRPr sz="2350">
              <a:latin typeface="Symbol" panose="05050102010706020507"/>
              <a:cs typeface="Symbol" panose="05050102010706020507"/>
            </a:endParaRPr>
          </a:p>
        </p:txBody>
      </p:sp>
      <p:sp>
        <p:nvSpPr>
          <p:cNvPr id="17" name="object 17"/>
          <p:cNvSpPr txBox="1"/>
          <p:nvPr/>
        </p:nvSpPr>
        <p:spPr>
          <a:xfrm>
            <a:off x="5116969" y="4224020"/>
            <a:ext cx="916940" cy="405765"/>
          </a:xfrm>
          <a:prstGeom prst="rect">
            <a:avLst/>
          </a:prstGeom>
        </p:spPr>
        <p:txBody>
          <a:bodyPr vert="horz" wrap="square" lIns="0" tIns="0" rIns="0" bIns="0" rtlCol="0">
            <a:spAutoFit/>
          </a:bodyPr>
          <a:lstStyle/>
          <a:p>
            <a:pPr marL="29210">
              <a:lnSpc>
                <a:spcPts val="1550"/>
              </a:lnSpc>
              <a:tabLst>
                <a:tab pos="821690" algn="l"/>
              </a:tabLst>
            </a:pPr>
            <a:r>
              <a:rPr sz="1300" spc="-5" dirty="0">
                <a:latin typeface="Times New Roman" panose="02020603050405020304"/>
                <a:cs typeface="Times New Roman" panose="02020603050405020304"/>
              </a:rPr>
              <a:t>2	2</a:t>
            </a:r>
            <a:endParaRPr sz="1300">
              <a:latin typeface="Times New Roman" panose="02020603050405020304"/>
              <a:cs typeface="Times New Roman" panose="02020603050405020304"/>
            </a:endParaRPr>
          </a:p>
          <a:p>
            <a:pPr marL="12700">
              <a:lnSpc>
                <a:spcPts val="1550"/>
              </a:lnSpc>
            </a:pPr>
            <a:r>
              <a:rPr sz="1300" i="1" spc="-5" dirty="0">
                <a:latin typeface="Times New Roman" panose="02020603050405020304"/>
                <a:cs typeface="Times New Roman" panose="02020603050405020304"/>
              </a:rPr>
              <a:t>L</a:t>
            </a:r>
            <a:endParaRPr sz="1300">
              <a:latin typeface="Times New Roman" panose="02020603050405020304"/>
              <a:cs typeface="Times New Roman" panose="02020603050405020304"/>
            </a:endParaRPr>
          </a:p>
        </p:txBody>
      </p:sp>
      <p:sp>
        <p:nvSpPr>
          <p:cNvPr id="18" name="object 18"/>
          <p:cNvSpPr txBox="1"/>
          <p:nvPr/>
        </p:nvSpPr>
        <p:spPr>
          <a:xfrm>
            <a:off x="5699137" y="4217161"/>
            <a:ext cx="309880" cy="413384"/>
          </a:xfrm>
          <a:prstGeom prst="rect">
            <a:avLst/>
          </a:prstGeom>
        </p:spPr>
        <p:txBody>
          <a:bodyPr vert="horz" wrap="square" lIns="0" tIns="0" rIns="0" bIns="0" rtlCol="0">
            <a:spAutoFit/>
          </a:bodyPr>
          <a:lstStyle/>
          <a:p>
            <a:pPr marL="12700">
              <a:lnSpc>
                <a:spcPct val="100000"/>
              </a:lnSpc>
            </a:pPr>
            <a:r>
              <a:rPr sz="2350" i="1" spc="30" dirty="0">
                <a:latin typeface="Symbol" panose="05050102010706020507"/>
                <a:cs typeface="Symbol" panose="05050102010706020507"/>
              </a:rPr>
              <a:t></a:t>
            </a:r>
            <a:r>
              <a:rPr sz="2025" i="1" spc="-52" baseline="-23000" dirty="0">
                <a:latin typeface="Symbol" panose="05050102010706020507"/>
                <a:cs typeface="Symbol" panose="05050102010706020507"/>
              </a:rPr>
              <a:t></a:t>
            </a:r>
            <a:endParaRPr sz="2025" baseline="-23000">
              <a:latin typeface="Symbol" panose="05050102010706020507"/>
              <a:cs typeface="Symbol" panose="05050102010706020507"/>
            </a:endParaRPr>
          </a:p>
        </p:txBody>
      </p:sp>
      <p:sp>
        <p:nvSpPr>
          <p:cNvPr id="19" name="object 19"/>
          <p:cNvSpPr txBox="1"/>
          <p:nvPr/>
        </p:nvSpPr>
        <p:spPr>
          <a:xfrm>
            <a:off x="4315333" y="5338064"/>
            <a:ext cx="124460" cy="407670"/>
          </a:xfrm>
          <a:prstGeom prst="rect">
            <a:avLst/>
          </a:prstGeom>
        </p:spPr>
        <p:txBody>
          <a:bodyPr vert="horz" wrap="square" lIns="0" tIns="0" rIns="0" bIns="0" rtlCol="0">
            <a:spAutoFit/>
          </a:bodyPr>
          <a:lstStyle/>
          <a:p>
            <a:pPr marL="29210">
              <a:lnSpc>
                <a:spcPts val="1555"/>
              </a:lnSpc>
            </a:pPr>
            <a:r>
              <a:rPr sz="1300" spc="-5"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a:p>
            <a:pPr marL="12700">
              <a:lnSpc>
                <a:spcPts val="1555"/>
              </a:lnSpc>
            </a:pPr>
            <a:r>
              <a:rPr sz="1300" i="1" spc="-5" dirty="0">
                <a:latin typeface="Times New Roman" panose="02020603050405020304"/>
                <a:cs typeface="Times New Roman" panose="02020603050405020304"/>
              </a:rPr>
              <a:t>L</a:t>
            </a:r>
            <a:endParaRPr sz="1300">
              <a:latin typeface="Times New Roman" panose="02020603050405020304"/>
              <a:cs typeface="Times New Roman" panose="02020603050405020304"/>
            </a:endParaRPr>
          </a:p>
        </p:txBody>
      </p:sp>
      <p:sp>
        <p:nvSpPr>
          <p:cNvPr id="20" name="object 20"/>
          <p:cNvSpPr txBox="1"/>
          <p:nvPr/>
        </p:nvSpPr>
        <p:spPr>
          <a:xfrm>
            <a:off x="3503803" y="5331205"/>
            <a:ext cx="195580" cy="365125"/>
          </a:xfrm>
          <a:prstGeom prst="rect">
            <a:avLst/>
          </a:prstGeom>
        </p:spPr>
        <p:txBody>
          <a:bodyPr vert="horz" wrap="square" lIns="0" tIns="0" rIns="0" bIns="0" rtlCol="0">
            <a:spAutoFit/>
          </a:bodyPr>
          <a:lstStyle/>
          <a:p>
            <a:pPr marL="12700">
              <a:lnSpc>
                <a:spcPct val="100000"/>
              </a:lnSpc>
            </a:pPr>
            <a:r>
              <a:rPr sz="2350" i="1" spc="-80" dirty="0">
                <a:latin typeface="Symbol" panose="05050102010706020507"/>
                <a:cs typeface="Symbol" panose="05050102010706020507"/>
              </a:rPr>
              <a:t></a:t>
            </a:r>
            <a:endParaRPr sz="2350">
              <a:latin typeface="Symbol" panose="05050102010706020507"/>
              <a:cs typeface="Symbol" panose="05050102010706020507"/>
            </a:endParaRPr>
          </a:p>
        </p:txBody>
      </p:sp>
      <p:sp>
        <p:nvSpPr>
          <p:cNvPr id="21" name="object 21"/>
          <p:cNvSpPr txBox="1"/>
          <p:nvPr/>
        </p:nvSpPr>
        <p:spPr>
          <a:xfrm>
            <a:off x="3688969" y="5338064"/>
            <a:ext cx="149860" cy="406400"/>
          </a:xfrm>
          <a:prstGeom prst="rect">
            <a:avLst/>
          </a:prstGeom>
        </p:spPr>
        <p:txBody>
          <a:bodyPr vert="horz" wrap="square" lIns="0" tIns="0" rIns="0" bIns="0" rtlCol="0">
            <a:spAutoFit/>
          </a:bodyPr>
          <a:lstStyle/>
          <a:p>
            <a:pPr marL="53975">
              <a:lnSpc>
                <a:spcPts val="1530"/>
              </a:lnSpc>
            </a:pPr>
            <a:r>
              <a:rPr sz="1300" spc="-5"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a:p>
            <a:pPr marL="12700">
              <a:lnSpc>
                <a:spcPts val="1590"/>
              </a:lnSpc>
            </a:pPr>
            <a:r>
              <a:rPr sz="1350" i="1" spc="-35" dirty="0">
                <a:latin typeface="Symbol" panose="05050102010706020507"/>
                <a:cs typeface="Symbol" panose="05050102010706020507"/>
              </a:rPr>
              <a:t></a:t>
            </a:r>
            <a:endParaRPr sz="1350">
              <a:latin typeface="Symbol" panose="05050102010706020507"/>
              <a:cs typeface="Symbol" panose="05050102010706020507"/>
            </a:endParaRPr>
          </a:p>
        </p:txBody>
      </p:sp>
      <p:sp>
        <p:nvSpPr>
          <p:cNvPr id="22" name="object 22"/>
          <p:cNvSpPr txBox="1"/>
          <p:nvPr/>
        </p:nvSpPr>
        <p:spPr>
          <a:xfrm>
            <a:off x="3906139" y="5331205"/>
            <a:ext cx="394970" cy="36512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r>
              <a:rPr sz="2200" spc="-204" dirty="0">
                <a:latin typeface="Times New Roman" panose="02020603050405020304"/>
                <a:cs typeface="Times New Roman" panose="02020603050405020304"/>
              </a:rPr>
              <a:t> </a:t>
            </a:r>
            <a:r>
              <a:rPr sz="2350" i="1" spc="-80" dirty="0">
                <a:latin typeface="Symbol" panose="05050102010706020507"/>
                <a:cs typeface="Symbol" panose="05050102010706020507"/>
              </a:rPr>
              <a:t></a:t>
            </a:r>
            <a:endParaRPr sz="2350">
              <a:latin typeface="Symbol" panose="05050102010706020507"/>
              <a:cs typeface="Symbol" panose="05050102010706020507"/>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3079" y="4644644"/>
            <a:ext cx="6882765" cy="418465"/>
          </a:xfrm>
          <a:prstGeom prst="rect">
            <a:avLst/>
          </a:prstGeom>
        </p:spPr>
        <p:txBody>
          <a:bodyPr vert="horz" wrap="square" lIns="0" tIns="0" rIns="0" bIns="0" rtlCol="0">
            <a:spAutoFit/>
          </a:bodyPr>
          <a:lstStyle/>
          <a:p>
            <a:pPr marL="12700">
              <a:lnSpc>
                <a:spcPts val="3295"/>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唯一需要知道或估计的未知量是噪声方差</a:t>
            </a:r>
            <a:endParaRPr sz="2800">
              <a:latin typeface="新宋体" panose="02010609030101010101" charset="-122"/>
              <a:cs typeface="新宋体" panose="02010609030101010101" charset="-122"/>
            </a:endParaRPr>
          </a:p>
        </p:txBody>
      </p:sp>
      <p:sp>
        <p:nvSpPr>
          <p:cNvPr id="6" name="object 6"/>
          <p:cNvSpPr txBox="1"/>
          <p:nvPr/>
        </p:nvSpPr>
        <p:spPr>
          <a:xfrm>
            <a:off x="2283079" y="5368544"/>
            <a:ext cx="6235065" cy="491490"/>
          </a:xfrm>
          <a:prstGeom prst="rect">
            <a:avLst/>
          </a:prstGeom>
        </p:spPr>
        <p:txBody>
          <a:bodyPr vert="horz" wrap="square" lIns="0" tIns="0" rIns="0" bIns="0" rtlCol="0">
            <a:spAutoFit/>
          </a:bodyPr>
          <a:lstStyle/>
          <a:p>
            <a:pPr marL="127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其它参数可以从</a:t>
            </a:r>
            <a:r>
              <a:rPr sz="2800" spc="-10" dirty="0">
                <a:latin typeface="新宋体" panose="02010609030101010101" charset="-122"/>
                <a:cs typeface="新宋体" panose="02010609030101010101" charset="-122"/>
              </a:rPr>
              <a:t>S</a:t>
            </a:r>
            <a:r>
              <a:rPr sz="2850" baseline="-20000" dirty="0">
                <a:latin typeface="新宋体" panose="02010609030101010101" charset="-122"/>
                <a:cs typeface="新宋体" panose="02010609030101010101" charset="-122"/>
              </a:rPr>
              <a:t>x</a:t>
            </a:r>
            <a:r>
              <a:rPr sz="2850" spc="-7" baseline="-20000" dirty="0">
                <a:latin typeface="新宋体" panose="02010609030101010101" charset="-122"/>
                <a:cs typeface="新宋体" panose="02010609030101010101" charset="-122"/>
              </a:rPr>
              <a:t>y</a:t>
            </a:r>
            <a:r>
              <a:rPr sz="2800" spc="-5" dirty="0">
                <a:latin typeface="新宋体" panose="02010609030101010101" charset="-122"/>
                <a:cs typeface="新宋体" panose="02010609030101010101" charset="-122"/>
              </a:rPr>
              <a:t>中的像素计算出来</a:t>
            </a:r>
            <a:endParaRPr sz="2800">
              <a:latin typeface="新宋体" panose="02010609030101010101" charset="-122"/>
              <a:cs typeface="新宋体" panose="02010609030101010101" charset="-122"/>
            </a:endParaRPr>
          </a:p>
        </p:txBody>
      </p:sp>
      <p:sp>
        <p:nvSpPr>
          <p:cNvPr id="7" name="object 7"/>
          <p:cNvSpPr txBox="1"/>
          <p:nvPr/>
        </p:nvSpPr>
        <p:spPr>
          <a:xfrm>
            <a:off x="1825879" y="933196"/>
            <a:ext cx="5762625" cy="202438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自适应滤波器</a:t>
            </a:r>
            <a:endParaRPr sz="3200">
              <a:latin typeface="新宋体" panose="02010609030101010101" charset="-122"/>
              <a:cs typeface="新宋体" panose="02010609030101010101" charset="-122"/>
            </a:endParaRPr>
          </a:p>
          <a:p>
            <a:pPr marL="12700">
              <a:lnSpc>
                <a:spcPct val="100000"/>
              </a:lnSpc>
              <a:spcBef>
                <a:spcPts val="2580"/>
              </a:spcBef>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自适应、局部噪声消除滤波器</a:t>
            </a:r>
            <a:endParaRPr sz="3200">
              <a:latin typeface="新宋体" panose="02010609030101010101" charset="-122"/>
              <a:cs typeface="新宋体" panose="02010609030101010101" charset="-122"/>
            </a:endParaRPr>
          </a:p>
          <a:p>
            <a:pPr marL="102235" algn="ctr">
              <a:lnSpc>
                <a:spcPts val="3750"/>
              </a:lnSpc>
              <a:spcBef>
                <a:spcPts val="1925"/>
              </a:spcBef>
            </a:pPr>
            <a:r>
              <a:rPr sz="2800" spc="-5" dirty="0">
                <a:latin typeface="新宋体" panose="02010609030101010101" charset="-122"/>
                <a:cs typeface="新宋体" panose="02010609030101010101" charset="-122"/>
              </a:rPr>
              <a:t>基于上述假定的自适应表达</a:t>
            </a:r>
            <a:r>
              <a:rPr sz="2800" spc="-10" dirty="0">
                <a:latin typeface="新宋体" panose="02010609030101010101" charset="-122"/>
                <a:cs typeface="新宋体" panose="02010609030101010101" charset="-122"/>
              </a:rPr>
              <a:t>式</a:t>
            </a:r>
            <a:r>
              <a:rPr sz="3200" spc="-5"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8" name="object 8"/>
          <p:cNvSpPr/>
          <p:nvPr/>
        </p:nvSpPr>
        <p:spPr>
          <a:xfrm>
            <a:off x="5711810" y="3685854"/>
            <a:ext cx="393700" cy="0"/>
          </a:xfrm>
          <a:custGeom>
            <a:avLst/>
            <a:gdLst/>
            <a:ahLst/>
            <a:cxnLst/>
            <a:rect l="l" t="t" r="r" b="b"/>
            <a:pathLst>
              <a:path w="393700">
                <a:moveTo>
                  <a:pt x="0" y="0"/>
                </a:moveTo>
                <a:lnTo>
                  <a:pt x="393196" y="0"/>
                </a:lnTo>
              </a:path>
            </a:pathLst>
          </a:custGeom>
          <a:ln w="14574">
            <a:solidFill>
              <a:srgbClr val="000000"/>
            </a:solidFill>
          </a:ln>
        </p:spPr>
        <p:txBody>
          <a:bodyPr wrap="square" lIns="0" tIns="0" rIns="0" bIns="0" rtlCol="0"/>
          <a:lstStyle/>
          <a:p>
            <a:endParaRPr/>
          </a:p>
        </p:txBody>
      </p:sp>
      <p:sp>
        <p:nvSpPr>
          <p:cNvPr id="9" name="object 9"/>
          <p:cNvSpPr txBox="1"/>
          <p:nvPr/>
        </p:nvSpPr>
        <p:spPr>
          <a:xfrm>
            <a:off x="7587360" y="3657853"/>
            <a:ext cx="139700" cy="255904"/>
          </a:xfrm>
          <a:prstGeom prst="rect">
            <a:avLst/>
          </a:prstGeom>
        </p:spPr>
        <p:txBody>
          <a:bodyPr vert="horz" wrap="square" lIns="0" tIns="0" rIns="0" bIns="0" rtlCol="0">
            <a:spAutoFit/>
          </a:bodyPr>
          <a:lstStyle/>
          <a:p>
            <a:pPr marL="12700">
              <a:lnSpc>
                <a:spcPct val="100000"/>
              </a:lnSpc>
            </a:pPr>
            <a:r>
              <a:rPr sz="1600" i="1" spc="5" dirty="0">
                <a:latin typeface="Times New Roman" panose="02020603050405020304"/>
                <a:cs typeface="Times New Roman" panose="02020603050405020304"/>
              </a:rPr>
              <a:t>L</a:t>
            </a:r>
            <a:endParaRPr sz="1600">
              <a:latin typeface="Times New Roman" panose="02020603050405020304"/>
              <a:cs typeface="Times New Roman" panose="02020603050405020304"/>
            </a:endParaRPr>
          </a:p>
        </p:txBody>
      </p:sp>
      <p:sp>
        <p:nvSpPr>
          <p:cNvPr id="10" name="object 10"/>
          <p:cNvSpPr txBox="1"/>
          <p:nvPr/>
        </p:nvSpPr>
        <p:spPr>
          <a:xfrm>
            <a:off x="6133465" y="3297173"/>
            <a:ext cx="1730375" cy="574675"/>
          </a:xfrm>
          <a:prstGeom prst="rect">
            <a:avLst/>
          </a:prstGeom>
        </p:spPr>
        <p:txBody>
          <a:bodyPr vert="horz" wrap="square" lIns="0" tIns="0" rIns="0" bIns="0" rtlCol="0">
            <a:spAutoFit/>
          </a:bodyPr>
          <a:lstStyle/>
          <a:p>
            <a:pPr marL="12700">
              <a:lnSpc>
                <a:spcPct val="100000"/>
              </a:lnSpc>
            </a:pPr>
            <a:r>
              <a:rPr sz="3750" spc="-440" dirty="0">
                <a:latin typeface="Symbol" panose="05050102010706020507"/>
                <a:cs typeface="Symbol" panose="05050102010706020507"/>
              </a:rPr>
              <a:t></a:t>
            </a:r>
            <a:r>
              <a:rPr sz="2750" i="1" spc="70" dirty="0">
                <a:latin typeface="Times New Roman" panose="02020603050405020304"/>
                <a:cs typeface="Times New Roman" panose="02020603050405020304"/>
              </a:rPr>
              <a:t>g</a:t>
            </a:r>
            <a:r>
              <a:rPr sz="3650" spc="-320" dirty="0">
                <a:latin typeface="Symbol" panose="05050102010706020507"/>
                <a:cs typeface="Symbol" panose="05050102010706020507"/>
              </a:rPr>
              <a:t></a:t>
            </a:r>
            <a:r>
              <a:rPr sz="2750" i="1" spc="-90" dirty="0">
                <a:latin typeface="Times New Roman" panose="02020603050405020304"/>
                <a:cs typeface="Times New Roman" panose="02020603050405020304"/>
              </a:rPr>
              <a:t>x</a:t>
            </a:r>
            <a:r>
              <a:rPr sz="2750" dirty="0">
                <a:latin typeface="Times New Roman" panose="02020603050405020304"/>
                <a:cs typeface="Times New Roman" panose="02020603050405020304"/>
              </a:rPr>
              <a:t>,</a:t>
            </a:r>
            <a:r>
              <a:rPr sz="2750" spc="-204" dirty="0">
                <a:latin typeface="Times New Roman" panose="02020603050405020304"/>
                <a:cs typeface="Times New Roman" panose="02020603050405020304"/>
              </a:rPr>
              <a:t> </a:t>
            </a:r>
            <a:r>
              <a:rPr sz="2750" i="1" spc="65" dirty="0">
                <a:latin typeface="Times New Roman" panose="02020603050405020304"/>
                <a:cs typeface="Times New Roman" panose="02020603050405020304"/>
              </a:rPr>
              <a:t>y</a:t>
            </a:r>
            <a:r>
              <a:rPr sz="3650" spc="-170" dirty="0">
                <a:latin typeface="Symbol" panose="05050102010706020507"/>
                <a:cs typeface="Symbol" panose="05050102010706020507"/>
              </a:rPr>
              <a:t></a:t>
            </a:r>
            <a:r>
              <a:rPr sz="2750" spc="5" dirty="0">
                <a:latin typeface="Symbol" panose="05050102010706020507"/>
                <a:cs typeface="Symbol" panose="05050102010706020507"/>
              </a:rPr>
              <a:t></a:t>
            </a:r>
            <a:r>
              <a:rPr sz="2750" spc="-405"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m</a:t>
            </a:r>
            <a:r>
              <a:rPr sz="2750" i="1" spc="305" dirty="0">
                <a:latin typeface="Times New Roman" panose="02020603050405020304"/>
                <a:cs typeface="Times New Roman" panose="02020603050405020304"/>
              </a:rPr>
              <a:t> </a:t>
            </a:r>
            <a:r>
              <a:rPr sz="3750" spc="-430" dirty="0">
                <a:latin typeface="Symbol" panose="05050102010706020507"/>
                <a:cs typeface="Symbol" panose="05050102010706020507"/>
              </a:rPr>
              <a:t></a:t>
            </a:r>
            <a:endParaRPr sz="3750">
              <a:latin typeface="Symbol" panose="05050102010706020507"/>
              <a:cs typeface="Symbol" panose="05050102010706020507"/>
            </a:endParaRPr>
          </a:p>
        </p:txBody>
      </p:sp>
      <p:sp>
        <p:nvSpPr>
          <p:cNvPr id="11" name="object 11"/>
          <p:cNvSpPr txBox="1"/>
          <p:nvPr/>
        </p:nvSpPr>
        <p:spPr>
          <a:xfrm>
            <a:off x="3425342" y="3309873"/>
            <a:ext cx="2258060" cy="557530"/>
          </a:xfrm>
          <a:prstGeom prst="rect">
            <a:avLst/>
          </a:prstGeom>
        </p:spPr>
        <p:txBody>
          <a:bodyPr vert="horz" wrap="square" lIns="0" tIns="0" rIns="0" bIns="0" rtlCol="0">
            <a:spAutoFit/>
          </a:bodyPr>
          <a:lstStyle/>
          <a:p>
            <a:pPr marL="12700">
              <a:lnSpc>
                <a:spcPct val="100000"/>
              </a:lnSpc>
            </a:pPr>
            <a:r>
              <a:rPr sz="2750" i="1" dirty="0">
                <a:latin typeface="Times New Roman" panose="02020603050405020304"/>
                <a:cs typeface="Times New Roman" panose="02020603050405020304"/>
              </a:rPr>
              <a:t>f</a:t>
            </a:r>
            <a:r>
              <a:rPr sz="2750" i="1" spc="-170" dirty="0">
                <a:latin typeface="Times New Roman" panose="02020603050405020304"/>
                <a:cs typeface="Times New Roman" panose="02020603050405020304"/>
              </a:rPr>
              <a:t> </a:t>
            </a:r>
            <a:r>
              <a:rPr sz="3650" spc="-320" dirty="0">
                <a:latin typeface="Symbol" panose="05050102010706020507"/>
                <a:cs typeface="Symbol" panose="05050102010706020507"/>
              </a:rPr>
              <a:t></a:t>
            </a:r>
            <a:r>
              <a:rPr sz="2750" i="1" spc="-90" dirty="0">
                <a:latin typeface="Times New Roman" panose="02020603050405020304"/>
                <a:cs typeface="Times New Roman" panose="02020603050405020304"/>
              </a:rPr>
              <a:t>x</a:t>
            </a:r>
            <a:r>
              <a:rPr sz="2750" dirty="0">
                <a:latin typeface="Times New Roman" panose="02020603050405020304"/>
                <a:cs typeface="Times New Roman" panose="02020603050405020304"/>
              </a:rPr>
              <a:t>,</a:t>
            </a:r>
            <a:r>
              <a:rPr sz="2750" spc="-204" dirty="0">
                <a:latin typeface="Times New Roman" panose="02020603050405020304"/>
                <a:cs typeface="Times New Roman" panose="02020603050405020304"/>
              </a:rPr>
              <a:t> </a:t>
            </a:r>
            <a:r>
              <a:rPr sz="2750" i="1" spc="70" dirty="0">
                <a:latin typeface="Times New Roman" panose="02020603050405020304"/>
                <a:cs typeface="Times New Roman" panose="02020603050405020304"/>
              </a:rPr>
              <a:t>y</a:t>
            </a:r>
            <a:r>
              <a:rPr sz="3650" spc="-395" dirty="0">
                <a:latin typeface="Symbol" panose="05050102010706020507"/>
                <a:cs typeface="Symbol" panose="05050102010706020507"/>
              </a:rPr>
              <a:t></a:t>
            </a:r>
            <a:r>
              <a:rPr sz="3650" spc="-535"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130" dirty="0">
                <a:latin typeface="Times New Roman" panose="02020603050405020304"/>
                <a:cs typeface="Times New Roman" panose="02020603050405020304"/>
              </a:rPr>
              <a:t> </a:t>
            </a:r>
            <a:r>
              <a:rPr sz="2750" i="1" spc="60" dirty="0">
                <a:latin typeface="Times New Roman" panose="02020603050405020304"/>
                <a:cs typeface="Times New Roman" panose="02020603050405020304"/>
              </a:rPr>
              <a:t>g</a:t>
            </a:r>
            <a:r>
              <a:rPr sz="3650" spc="-320" dirty="0">
                <a:latin typeface="Symbol" panose="05050102010706020507"/>
                <a:cs typeface="Symbol" panose="05050102010706020507"/>
              </a:rPr>
              <a:t></a:t>
            </a:r>
            <a:r>
              <a:rPr sz="2750" i="1" spc="-85" dirty="0">
                <a:latin typeface="Times New Roman" panose="02020603050405020304"/>
                <a:cs typeface="Times New Roman" panose="02020603050405020304"/>
              </a:rPr>
              <a:t>x</a:t>
            </a:r>
            <a:r>
              <a:rPr sz="2750" dirty="0">
                <a:latin typeface="Times New Roman" panose="02020603050405020304"/>
                <a:cs typeface="Times New Roman" panose="02020603050405020304"/>
              </a:rPr>
              <a:t>,</a:t>
            </a:r>
            <a:r>
              <a:rPr sz="2750" spc="-204" dirty="0">
                <a:latin typeface="Times New Roman" panose="02020603050405020304"/>
                <a:cs typeface="Times New Roman" panose="02020603050405020304"/>
              </a:rPr>
              <a:t> </a:t>
            </a:r>
            <a:r>
              <a:rPr sz="2750" i="1" spc="65" dirty="0">
                <a:latin typeface="Times New Roman" panose="02020603050405020304"/>
                <a:cs typeface="Times New Roman" panose="02020603050405020304"/>
              </a:rPr>
              <a:t>y</a:t>
            </a:r>
            <a:r>
              <a:rPr sz="3650" spc="-175" dirty="0">
                <a:latin typeface="Symbol" panose="05050102010706020507"/>
                <a:cs typeface="Symbol" panose="05050102010706020507"/>
              </a:rPr>
              <a:t></a:t>
            </a:r>
            <a:r>
              <a:rPr sz="2750" spc="5" dirty="0">
                <a:latin typeface="Symbol" panose="05050102010706020507"/>
                <a:cs typeface="Symbol" panose="05050102010706020507"/>
              </a:rPr>
              <a:t></a:t>
            </a:r>
            <a:endParaRPr sz="2750">
              <a:latin typeface="Symbol" panose="05050102010706020507"/>
              <a:cs typeface="Symbol" panose="05050102010706020507"/>
            </a:endParaRPr>
          </a:p>
        </p:txBody>
      </p:sp>
      <p:sp>
        <p:nvSpPr>
          <p:cNvPr id="12" name="object 12"/>
          <p:cNvSpPr txBox="1"/>
          <p:nvPr/>
        </p:nvSpPr>
        <p:spPr>
          <a:xfrm>
            <a:off x="5933059" y="3686809"/>
            <a:ext cx="147320" cy="501015"/>
          </a:xfrm>
          <a:prstGeom prst="rect">
            <a:avLst/>
          </a:prstGeom>
        </p:spPr>
        <p:txBody>
          <a:bodyPr vert="horz" wrap="square" lIns="0" tIns="0" rIns="0" bIns="0" rtlCol="0">
            <a:spAutoFit/>
          </a:bodyPr>
          <a:lstStyle/>
          <a:p>
            <a:pPr marL="31750">
              <a:lnSpc>
                <a:spcPct val="100000"/>
              </a:lnSpc>
            </a:pPr>
            <a:r>
              <a:rPr sz="1600" spc="5" dirty="0">
                <a:latin typeface="Times New Roman" panose="02020603050405020304"/>
                <a:cs typeface="Times New Roman" panose="02020603050405020304"/>
              </a:rPr>
              <a:t>2</a:t>
            </a:r>
            <a:endParaRPr sz="1600">
              <a:latin typeface="Times New Roman" panose="02020603050405020304"/>
              <a:cs typeface="Times New Roman" panose="02020603050405020304"/>
            </a:endParaRPr>
          </a:p>
          <a:p>
            <a:pPr marL="12700">
              <a:lnSpc>
                <a:spcPct val="100000"/>
              </a:lnSpc>
              <a:spcBef>
                <a:spcPts val="5"/>
              </a:spcBef>
            </a:pPr>
            <a:r>
              <a:rPr sz="1600" i="1" spc="5" dirty="0">
                <a:latin typeface="Times New Roman" panose="02020603050405020304"/>
                <a:cs typeface="Times New Roman" panose="02020603050405020304"/>
              </a:rPr>
              <a:t>L</a:t>
            </a:r>
            <a:endParaRPr sz="1600">
              <a:latin typeface="Times New Roman" panose="02020603050405020304"/>
              <a:cs typeface="Times New Roman" panose="02020603050405020304"/>
            </a:endParaRPr>
          </a:p>
        </p:txBody>
      </p:sp>
      <p:sp>
        <p:nvSpPr>
          <p:cNvPr id="13" name="object 13"/>
          <p:cNvSpPr txBox="1"/>
          <p:nvPr/>
        </p:nvSpPr>
        <p:spPr>
          <a:xfrm>
            <a:off x="3429901" y="3250184"/>
            <a:ext cx="121920" cy="255904"/>
          </a:xfrm>
          <a:prstGeom prst="rect">
            <a:avLst/>
          </a:prstGeom>
        </p:spPr>
        <p:txBody>
          <a:bodyPr vert="horz" wrap="square" lIns="0" tIns="0" rIns="0" bIns="0" rtlCol="0">
            <a:spAutoFit/>
          </a:bodyPr>
          <a:lstStyle/>
          <a:p>
            <a:pPr marL="12700">
              <a:lnSpc>
                <a:spcPct val="100000"/>
              </a:lnSpc>
            </a:pPr>
            <a:r>
              <a:rPr sz="1600" spc="5"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p:txBody>
      </p:sp>
      <p:sp>
        <p:nvSpPr>
          <p:cNvPr id="14" name="object 14"/>
          <p:cNvSpPr txBox="1"/>
          <p:nvPr/>
        </p:nvSpPr>
        <p:spPr>
          <a:xfrm>
            <a:off x="5696077" y="3678682"/>
            <a:ext cx="236854" cy="447675"/>
          </a:xfrm>
          <a:prstGeom prst="rect">
            <a:avLst/>
          </a:prstGeom>
        </p:spPr>
        <p:txBody>
          <a:bodyPr vert="horz" wrap="square" lIns="0" tIns="0" rIns="0" bIns="0" rtlCol="0">
            <a:spAutoFit/>
          </a:bodyPr>
          <a:lstStyle/>
          <a:p>
            <a:pPr marL="12700">
              <a:lnSpc>
                <a:spcPct val="100000"/>
              </a:lnSpc>
            </a:pPr>
            <a:r>
              <a:rPr sz="2900" i="1" spc="-85" dirty="0">
                <a:latin typeface="Symbol" panose="05050102010706020507"/>
                <a:cs typeface="Symbol" panose="05050102010706020507"/>
              </a:rPr>
              <a:t></a:t>
            </a:r>
            <a:endParaRPr sz="2900">
              <a:latin typeface="Symbol" panose="05050102010706020507"/>
              <a:cs typeface="Symbol" panose="05050102010706020507"/>
            </a:endParaRPr>
          </a:p>
        </p:txBody>
      </p:sp>
      <p:sp>
        <p:nvSpPr>
          <p:cNvPr id="15" name="object 15"/>
          <p:cNvSpPr txBox="1"/>
          <p:nvPr/>
        </p:nvSpPr>
        <p:spPr>
          <a:xfrm>
            <a:off x="5696064" y="2987547"/>
            <a:ext cx="384175" cy="604520"/>
          </a:xfrm>
          <a:prstGeom prst="rect">
            <a:avLst/>
          </a:prstGeom>
        </p:spPr>
        <p:txBody>
          <a:bodyPr vert="horz" wrap="square" lIns="0" tIns="0" rIns="0" bIns="0" rtlCol="0">
            <a:spAutoFit/>
          </a:bodyPr>
          <a:lstStyle/>
          <a:p>
            <a:pPr marL="12700">
              <a:lnSpc>
                <a:spcPct val="100000"/>
              </a:lnSpc>
            </a:pPr>
            <a:r>
              <a:rPr sz="4350" i="1" spc="-127" baseline="-24000" dirty="0">
                <a:latin typeface="Symbol" panose="05050102010706020507"/>
                <a:cs typeface="Symbol" panose="05050102010706020507"/>
              </a:rPr>
              <a:t></a:t>
            </a:r>
            <a:r>
              <a:rPr sz="4350" i="1" spc="-562" baseline="-2400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2</a:t>
            </a:r>
            <a:endParaRPr sz="1600">
              <a:latin typeface="Times New Roman" panose="02020603050405020304"/>
              <a:cs typeface="Times New Roman" panose="02020603050405020304"/>
            </a:endParaRPr>
          </a:p>
        </p:txBody>
      </p:sp>
      <p:sp>
        <p:nvSpPr>
          <p:cNvPr id="16" name="object 16"/>
          <p:cNvSpPr txBox="1"/>
          <p:nvPr/>
        </p:nvSpPr>
        <p:spPr>
          <a:xfrm>
            <a:off x="5904865" y="3384550"/>
            <a:ext cx="149225" cy="267970"/>
          </a:xfrm>
          <a:prstGeom prst="rect">
            <a:avLst/>
          </a:prstGeom>
        </p:spPr>
        <p:txBody>
          <a:bodyPr vert="horz" wrap="square" lIns="0" tIns="0" rIns="0" bIns="0" rtlCol="0">
            <a:spAutoFit/>
          </a:bodyPr>
          <a:lstStyle/>
          <a:p>
            <a:pPr marL="12700">
              <a:lnSpc>
                <a:spcPct val="100000"/>
              </a:lnSpc>
            </a:pPr>
            <a:r>
              <a:rPr sz="1700" i="1" spc="-55" dirty="0">
                <a:latin typeface="Symbol" panose="05050102010706020507"/>
                <a:cs typeface="Symbol" panose="05050102010706020507"/>
              </a:rPr>
              <a:t></a:t>
            </a:r>
            <a:endParaRPr sz="1700">
              <a:latin typeface="Symbol" panose="05050102010706020507"/>
              <a:cs typeface="Symbol" panose="05050102010706020507"/>
            </a:endParaRPr>
          </a:p>
        </p:txBody>
      </p:sp>
      <p:sp>
        <p:nvSpPr>
          <p:cNvPr id="17" name="object 17"/>
          <p:cNvSpPr txBox="1"/>
          <p:nvPr/>
        </p:nvSpPr>
        <p:spPr>
          <a:xfrm>
            <a:off x="9397872" y="4655311"/>
            <a:ext cx="107950" cy="210185"/>
          </a:xfrm>
          <a:prstGeom prst="rect">
            <a:avLst/>
          </a:prstGeom>
        </p:spPr>
        <p:txBody>
          <a:bodyPr vert="horz" wrap="square" lIns="0" tIns="0" rIns="0" bIns="0" rtlCol="0">
            <a:spAutoFit/>
          </a:bodyPr>
          <a:lstStyle/>
          <a:p>
            <a:pPr marL="12700">
              <a:lnSpc>
                <a:spcPct val="100000"/>
              </a:lnSpc>
            </a:pPr>
            <a:r>
              <a:rPr sz="1300" spc="-5"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p:txBody>
      </p:sp>
      <p:sp>
        <p:nvSpPr>
          <p:cNvPr id="18" name="object 18"/>
          <p:cNvSpPr txBox="1"/>
          <p:nvPr/>
        </p:nvSpPr>
        <p:spPr>
          <a:xfrm>
            <a:off x="9170809" y="4648454"/>
            <a:ext cx="309880" cy="413384"/>
          </a:xfrm>
          <a:prstGeom prst="rect">
            <a:avLst/>
          </a:prstGeom>
        </p:spPr>
        <p:txBody>
          <a:bodyPr vert="horz" wrap="square" lIns="0" tIns="0" rIns="0" bIns="0" rtlCol="0">
            <a:spAutoFit/>
          </a:bodyPr>
          <a:lstStyle/>
          <a:p>
            <a:pPr marL="12700">
              <a:lnSpc>
                <a:spcPct val="100000"/>
              </a:lnSpc>
            </a:pPr>
            <a:r>
              <a:rPr sz="2350" i="1" spc="30" dirty="0">
                <a:latin typeface="Symbol" panose="05050102010706020507"/>
                <a:cs typeface="Symbol" panose="05050102010706020507"/>
              </a:rPr>
              <a:t></a:t>
            </a:r>
            <a:r>
              <a:rPr sz="2025" i="1" spc="-52" baseline="-23000" dirty="0">
                <a:latin typeface="Symbol" panose="05050102010706020507"/>
                <a:cs typeface="Symbol" panose="05050102010706020507"/>
              </a:rPr>
              <a:t></a:t>
            </a:r>
            <a:endParaRPr sz="2025" baseline="-23000">
              <a:latin typeface="Symbol" panose="05050102010706020507"/>
              <a:cs typeface="Symbol" panose="05050102010706020507"/>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自适应滤波器举例</a:t>
            </a:r>
          </a:p>
        </p:txBody>
      </p:sp>
      <p:sp>
        <p:nvSpPr>
          <p:cNvPr id="6" name="object 6"/>
          <p:cNvSpPr txBox="1"/>
          <p:nvPr/>
        </p:nvSpPr>
        <p:spPr>
          <a:xfrm>
            <a:off x="2041537" y="1804415"/>
            <a:ext cx="33401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均值为0，方差为1000的高斯噪声</a:t>
            </a:r>
            <a:endParaRPr sz="1800">
              <a:latin typeface="新宋体" panose="02010609030101010101" charset="-122"/>
              <a:cs typeface="新宋体" panose="02010609030101010101" charset="-122"/>
            </a:endParaRPr>
          </a:p>
        </p:txBody>
      </p:sp>
      <p:sp>
        <p:nvSpPr>
          <p:cNvPr id="7" name="object 7"/>
          <p:cNvSpPr txBox="1"/>
          <p:nvPr/>
        </p:nvSpPr>
        <p:spPr>
          <a:xfrm>
            <a:off x="5873622" y="1787664"/>
            <a:ext cx="2311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7×7的算术均值滤波器</a:t>
            </a:r>
            <a:endParaRPr sz="1800">
              <a:latin typeface="新宋体" panose="02010609030101010101" charset="-122"/>
              <a:cs typeface="新宋体" panose="02010609030101010101" charset="-122"/>
            </a:endParaRPr>
          </a:p>
        </p:txBody>
      </p:sp>
      <p:sp>
        <p:nvSpPr>
          <p:cNvPr id="8" name="object 8"/>
          <p:cNvSpPr/>
          <p:nvPr/>
        </p:nvSpPr>
        <p:spPr>
          <a:xfrm>
            <a:off x="2247785" y="2110740"/>
            <a:ext cx="5887973" cy="4546853"/>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3243198" y="6705600"/>
            <a:ext cx="2311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7×7的几何均值滤波器</a:t>
            </a:r>
            <a:endParaRPr sz="1800">
              <a:latin typeface="新宋体" panose="02010609030101010101" charset="-122"/>
              <a:cs typeface="新宋体" panose="02010609030101010101" charset="-122"/>
            </a:endParaRPr>
          </a:p>
        </p:txBody>
      </p:sp>
      <p:sp>
        <p:nvSpPr>
          <p:cNvPr id="10" name="object 10"/>
          <p:cNvSpPr/>
          <p:nvPr/>
        </p:nvSpPr>
        <p:spPr>
          <a:xfrm>
            <a:off x="7363091" y="2050542"/>
            <a:ext cx="1008380" cy="864235"/>
          </a:xfrm>
          <a:custGeom>
            <a:avLst/>
            <a:gdLst/>
            <a:ahLst/>
            <a:cxnLst/>
            <a:rect l="l" t="t" r="r" b="b"/>
            <a:pathLst>
              <a:path w="1008379" h="864235">
                <a:moveTo>
                  <a:pt x="503681" y="0"/>
                </a:moveTo>
                <a:lnTo>
                  <a:pt x="452191" y="2231"/>
                </a:lnTo>
                <a:lnTo>
                  <a:pt x="402185" y="8782"/>
                </a:lnTo>
                <a:lnTo>
                  <a:pt x="353919" y="19433"/>
                </a:lnTo>
                <a:lnTo>
                  <a:pt x="307645" y="33968"/>
                </a:lnTo>
                <a:lnTo>
                  <a:pt x="263617" y="52168"/>
                </a:lnTo>
                <a:lnTo>
                  <a:pt x="222088" y="73817"/>
                </a:lnTo>
                <a:lnTo>
                  <a:pt x="183312" y="98695"/>
                </a:lnTo>
                <a:lnTo>
                  <a:pt x="147542" y="126587"/>
                </a:lnTo>
                <a:lnTo>
                  <a:pt x="115031" y="157273"/>
                </a:lnTo>
                <a:lnTo>
                  <a:pt x="86033" y="190537"/>
                </a:lnTo>
                <a:lnTo>
                  <a:pt x="60800" y="226160"/>
                </a:lnTo>
                <a:lnTo>
                  <a:pt x="39588" y="263925"/>
                </a:lnTo>
                <a:lnTo>
                  <a:pt x="22648" y="303615"/>
                </a:lnTo>
                <a:lnTo>
                  <a:pt x="10234" y="345011"/>
                </a:lnTo>
                <a:lnTo>
                  <a:pt x="2600" y="387897"/>
                </a:lnTo>
                <a:lnTo>
                  <a:pt x="0" y="432054"/>
                </a:lnTo>
                <a:lnTo>
                  <a:pt x="2600" y="476210"/>
                </a:lnTo>
                <a:lnTo>
                  <a:pt x="10234" y="519096"/>
                </a:lnTo>
                <a:lnTo>
                  <a:pt x="22648" y="560492"/>
                </a:lnTo>
                <a:lnTo>
                  <a:pt x="39588" y="600182"/>
                </a:lnTo>
                <a:lnTo>
                  <a:pt x="60800" y="637947"/>
                </a:lnTo>
                <a:lnTo>
                  <a:pt x="86033" y="673570"/>
                </a:lnTo>
                <a:lnTo>
                  <a:pt x="115031" y="706834"/>
                </a:lnTo>
                <a:lnTo>
                  <a:pt x="147542" y="737520"/>
                </a:lnTo>
                <a:lnTo>
                  <a:pt x="183312" y="765412"/>
                </a:lnTo>
                <a:lnTo>
                  <a:pt x="222088" y="790290"/>
                </a:lnTo>
                <a:lnTo>
                  <a:pt x="263617" y="811939"/>
                </a:lnTo>
                <a:lnTo>
                  <a:pt x="307645" y="830139"/>
                </a:lnTo>
                <a:lnTo>
                  <a:pt x="353919" y="844674"/>
                </a:lnTo>
                <a:lnTo>
                  <a:pt x="402185" y="855325"/>
                </a:lnTo>
                <a:lnTo>
                  <a:pt x="452191" y="861876"/>
                </a:lnTo>
                <a:lnTo>
                  <a:pt x="503681" y="864108"/>
                </a:lnTo>
                <a:lnTo>
                  <a:pt x="555307" y="861876"/>
                </a:lnTo>
                <a:lnTo>
                  <a:pt x="605429" y="855325"/>
                </a:lnTo>
                <a:lnTo>
                  <a:pt x="653797" y="844674"/>
                </a:lnTo>
                <a:lnTo>
                  <a:pt x="700158" y="830139"/>
                </a:lnTo>
                <a:lnTo>
                  <a:pt x="744260" y="811939"/>
                </a:lnTo>
                <a:lnTo>
                  <a:pt x="785851" y="790290"/>
                </a:lnTo>
                <a:lnTo>
                  <a:pt x="824677" y="765412"/>
                </a:lnTo>
                <a:lnTo>
                  <a:pt x="860488" y="737520"/>
                </a:lnTo>
                <a:lnTo>
                  <a:pt x="893030" y="706834"/>
                </a:lnTo>
                <a:lnTo>
                  <a:pt x="922052" y="673570"/>
                </a:lnTo>
                <a:lnTo>
                  <a:pt x="947301" y="637947"/>
                </a:lnTo>
                <a:lnTo>
                  <a:pt x="968525" y="600182"/>
                </a:lnTo>
                <a:lnTo>
                  <a:pt x="985472" y="560492"/>
                </a:lnTo>
                <a:lnTo>
                  <a:pt x="997889" y="519096"/>
                </a:lnTo>
                <a:lnTo>
                  <a:pt x="1005524" y="476210"/>
                </a:lnTo>
                <a:lnTo>
                  <a:pt x="1008125" y="432054"/>
                </a:lnTo>
                <a:lnTo>
                  <a:pt x="1005524" y="387897"/>
                </a:lnTo>
                <a:lnTo>
                  <a:pt x="997889" y="345011"/>
                </a:lnTo>
                <a:lnTo>
                  <a:pt x="985472" y="303615"/>
                </a:lnTo>
                <a:lnTo>
                  <a:pt x="968525" y="263925"/>
                </a:lnTo>
                <a:lnTo>
                  <a:pt x="947301" y="226160"/>
                </a:lnTo>
                <a:lnTo>
                  <a:pt x="922052" y="190537"/>
                </a:lnTo>
                <a:lnTo>
                  <a:pt x="893030" y="157273"/>
                </a:lnTo>
                <a:lnTo>
                  <a:pt x="860488" y="126587"/>
                </a:lnTo>
                <a:lnTo>
                  <a:pt x="824677" y="98695"/>
                </a:lnTo>
                <a:lnTo>
                  <a:pt x="785851" y="73817"/>
                </a:lnTo>
                <a:lnTo>
                  <a:pt x="744260" y="52168"/>
                </a:lnTo>
                <a:lnTo>
                  <a:pt x="700158" y="33968"/>
                </a:lnTo>
                <a:lnTo>
                  <a:pt x="653797" y="19433"/>
                </a:lnTo>
                <a:lnTo>
                  <a:pt x="605429" y="8782"/>
                </a:lnTo>
                <a:lnTo>
                  <a:pt x="555307" y="2231"/>
                </a:lnTo>
                <a:lnTo>
                  <a:pt x="503681" y="0"/>
                </a:lnTo>
                <a:close/>
              </a:path>
            </a:pathLst>
          </a:custGeom>
          <a:ln w="25400">
            <a:solidFill>
              <a:srgbClr val="EE2B0A"/>
            </a:solidFill>
          </a:ln>
        </p:spPr>
        <p:txBody>
          <a:bodyPr wrap="square" lIns="0" tIns="0" rIns="0" bIns="0" rtlCol="0"/>
          <a:lstStyle/>
          <a:p>
            <a:endParaRPr/>
          </a:p>
        </p:txBody>
      </p:sp>
      <p:sp>
        <p:nvSpPr>
          <p:cNvPr id="11" name="object 11"/>
          <p:cNvSpPr/>
          <p:nvPr/>
        </p:nvSpPr>
        <p:spPr>
          <a:xfrm>
            <a:off x="7363091" y="4282440"/>
            <a:ext cx="1008380" cy="864235"/>
          </a:xfrm>
          <a:custGeom>
            <a:avLst/>
            <a:gdLst/>
            <a:ahLst/>
            <a:cxnLst/>
            <a:rect l="l" t="t" r="r" b="b"/>
            <a:pathLst>
              <a:path w="1008379" h="864235">
                <a:moveTo>
                  <a:pt x="503681" y="0"/>
                </a:moveTo>
                <a:lnTo>
                  <a:pt x="452191" y="2231"/>
                </a:lnTo>
                <a:lnTo>
                  <a:pt x="402185" y="8782"/>
                </a:lnTo>
                <a:lnTo>
                  <a:pt x="353919" y="19433"/>
                </a:lnTo>
                <a:lnTo>
                  <a:pt x="307645" y="33968"/>
                </a:lnTo>
                <a:lnTo>
                  <a:pt x="263617" y="52168"/>
                </a:lnTo>
                <a:lnTo>
                  <a:pt x="222088" y="73817"/>
                </a:lnTo>
                <a:lnTo>
                  <a:pt x="183312" y="98695"/>
                </a:lnTo>
                <a:lnTo>
                  <a:pt x="147542" y="126587"/>
                </a:lnTo>
                <a:lnTo>
                  <a:pt x="115031" y="157273"/>
                </a:lnTo>
                <a:lnTo>
                  <a:pt x="86033" y="190537"/>
                </a:lnTo>
                <a:lnTo>
                  <a:pt x="60800" y="226160"/>
                </a:lnTo>
                <a:lnTo>
                  <a:pt x="39588" y="263925"/>
                </a:lnTo>
                <a:lnTo>
                  <a:pt x="22648" y="303615"/>
                </a:lnTo>
                <a:lnTo>
                  <a:pt x="10234" y="345011"/>
                </a:lnTo>
                <a:lnTo>
                  <a:pt x="2600" y="387897"/>
                </a:lnTo>
                <a:lnTo>
                  <a:pt x="0" y="432054"/>
                </a:lnTo>
                <a:lnTo>
                  <a:pt x="2600" y="476210"/>
                </a:lnTo>
                <a:lnTo>
                  <a:pt x="10234" y="519096"/>
                </a:lnTo>
                <a:lnTo>
                  <a:pt x="22648" y="560492"/>
                </a:lnTo>
                <a:lnTo>
                  <a:pt x="39588" y="600182"/>
                </a:lnTo>
                <a:lnTo>
                  <a:pt x="60800" y="637947"/>
                </a:lnTo>
                <a:lnTo>
                  <a:pt x="86033" y="673570"/>
                </a:lnTo>
                <a:lnTo>
                  <a:pt x="115031" y="706834"/>
                </a:lnTo>
                <a:lnTo>
                  <a:pt x="147542" y="737520"/>
                </a:lnTo>
                <a:lnTo>
                  <a:pt x="183312" y="765412"/>
                </a:lnTo>
                <a:lnTo>
                  <a:pt x="222088" y="790290"/>
                </a:lnTo>
                <a:lnTo>
                  <a:pt x="263617" y="811939"/>
                </a:lnTo>
                <a:lnTo>
                  <a:pt x="307645" y="830139"/>
                </a:lnTo>
                <a:lnTo>
                  <a:pt x="353919" y="844674"/>
                </a:lnTo>
                <a:lnTo>
                  <a:pt x="402185" y="855325"/>
                </a:lnTo>
                <a:lnTo>
                  <a:pt x="452191" y="861876"/>
                </a:lnTo>
                <a:lnTo>
                  <a:pt x="503681" y="864108"/>
                </a:lnTo>
                <a:lnTo>
                  <a:pt x="555307" y="861876"/>
                </a:lnTo>
                <a:lnTo>
                  <a:pt x="605429" y="855325"/>
                </a:lnTo>
                <a:lnTo>
                  <a:pt x="653797" y="844674"/>
                </a:lnTo>
                <a:lnTo>
                  <a:pt x="700158" y="830139"/>
                </a:lnTo>
                <a:lnTo>
                  <a:pt x="744260" y="811939"/>
                </a:lnTo>
                <a:lnTo>
                  <a:pt x="785851" y="790290"/>
                </a:lnTo>
                <a:lnTo>
                  <a:pt x="824677" y="765412"/>
                </a:lnTo>
                <a:lnTo>
                  <a:pt x="860488" y="737520"/>
                </a:lnTo>
                <a:lnTo>
                  <a:pt x="893030" y="706834"/>
                </a:lnTo>
                <a:lnTo>
                  <a:pt x="922052" y="673570"/>
                </a:lnTo>
                <a:lnTo>
                  <a:pt x="947301" y="637947"/>
                </a:lnTo>
                <a:lnTo>
                  <a:pt x="968525" y="600182"/>
                </a:lnTo>
                <a:lnTo>
                  <a:pt x="985472" y="560492"/>
                </a:lnTo>
                <a:lnTo>
                  <a:pt x="997889" y="519096"/>
                </a:lnTo>
                <a:lnTo>
                  <a:pt x="1005524" y="476210"/>
                </a:lnTo>
                <a:lnTo>
                  <a:pt x="1008125" y="432054"/>
                </a:lnTo>
                <a:lnTo>
                  <a:pt x="1005524" y="387897"/>
                </a:lnTo>
                <a:lnTo>
                  <a:pt x="997889" y="345011"/>
                </a:lnTo>
                <a:lnTo>
                  <a:pt x="985472" y="303615"/>
                </a:lnTo>
                <a:lnTo>
                  <a:pt x="968525" y="263925"/>
                </a:lnTo>
                <a:lnTo>
                  <a:pt x="947301" y="226160"/>
                </a:lnTo>
                <a:lnTo>
                  <a:pt x="922052" y="190537"/>
                </a:lnTo>
                <a:lnTo>
                  <a:pt x="893030" y="157273"/>
                </a:lnTo>
                <a:lnTo>
                  <a:pt x="860488" y="126587"/>
                </a:lnTo>
                <a:lnTo>
                  <a:pt x="824677" y="98695"/>
                </a:lnTo>
                <a:lnTo>
                  <a:pt x="785851" y="73817"/>
                </a:lnTo>
                <a:lnTo>
                  <a:pt x="744260" y="52168"/>
                </a:lnTo>
                <a:lnTo>
                  <a:pt x="700158" y="33968"/>
                </a:lnTo>
                <a:lnTo>
                  <a:pt x="653797" y="19433"/>
                </a:lnTo>
                <a:lnTo>
                  <a:pt x="605429" y="8782"/>
                </a:lnTo>
                <a:lnTo>
                  <a:pt x="555307" y="2231"/>
                </a:lnTo>
                <a:lnTo>
                  <a:pt x="503681" y="0"/>
                </a:lnTo>
                <a:close/>
              </a:path>
            </a:pathLst>
          </a:custGeom>
          <a:ln w="25400">
            <a:solidFill>
              <a:srgbClr val="EE2B0A"/>
            </a:solidFill>
          </a:ln>
        </p:spPr>
        <p:txBody>
          <a:bodyPr wrap="square" lIns="0" tIns="0" rIns="0" bIns="0" rtlCol="0"/>
          <a:lstStyle/>
          <a:p>
            <a:endParaRPr/>
          </a:p>
        </p:txBody>
      </p:sp>
      <p:sp>
        <p:nvSpPr>
          <p:cNvPr id="12" name="object 12"/>
          <p:cNvSpPr/>
          <p:nvPr/>
        </p:nvSpPr>
        <p:spPr>
          <a:xfrm>
            <a:off x="4986413" y="4282440"/>
            <a:ext cx="1008380" cy="864235"/>
          </a:xfrm>
          <a:custGeom>
            <a:avLst/>
            <a:gdLst/>
            <a:ahLst/>
            <a:cxnLst/>
            <a:rect l="l" t="t" r="r" b="b"/>
            <a:pathLst>
              <a:path w="1008379" h="864235">
                <a:moveTo>
                  <a:pt x="504444" y="0"/>
                </a:moveTo>
                <a:lnTo>
                  <a:pt x="452818" y="2231"/>
                </a:lnTo>
                <a:lnTo>
                  <a:pt x="402696" y="8782"/>
                </a:lnTo>
                <a:lnTo>
                  <a:pt x="354328" y="19433"/>
                </a:lnTo>
                <a:lnTo>
                  <a:pt x="307967" y="33968"/>
                </a:lnTo>
                <a:lnTo>
                  <a:pt x="263865" y="52168"/>
                </a:lnTo>
                <a:lnTo>
                  <a:pt x="222274" y="73817"/>
                </a:lnTo>
                <a:lnTo>
                  <a:pt x="183448" y="98695"/>
                </a:lnTo>
                <a:lnTo>
                  <a:pt x="147637" y="126587"/>
                </a:lnTo>
                <a:lnTo>
                  <a:pt x="115095" y="157273"/>
                </a:lnTo>
                <a:lnTo>
                  <a:pt x="86073" y="190537"/>
                </a:lnTo>
                <a:lnTo>
                  <a:pt x="60824" y="226160"/>
                </a:lnTo>
                <a:lnTo>
                  <a:pt x="39600" y="263925"/>
                </a:lnTo>
                <a:lnTo>
                  <a:pt x="22653" y="303615"/>
                </a:lnTo>
                <a:lnTo>
                  <a:pt x="10236" y="345011"/>
                </a:lnTo>
                <a:lnTo>
                  <a:pt x="2601" y="387897"/>
                </a:lnTo>
                <a:lnTo>
                  <a:pt x="0" y="432054"/>
                </a:lnTo>
                <a:lnTo>
                  <a:pt x="2601" y="476210"/>
                </a:lnTo>
                <a:lnTo>
                  <a:pt x="10236" y="519096"/>
                </a:lnTo>
                <a:lnTo>
                  <a:pt x="22653" y="560492"/>
                </a:lnTo>
                <a:lnTo>
                  <a:pt x="39600" y="600182"/>
                </a:lnTo>
                <a:lnTo>
                  <a:pt x="60824" y="637947"/>
                </a:lnTo>
                <a:lnTo>
                  <a:pt x="86073" y="673570"/>
                </a:lnTo>
                <a:lnTo>
                  <a:pt x="115095" y="706834"/>
                </a:lnTo>
                <a:lnTo>
                  <a:pt x="147637" y="737520"/>
                </a:lnTo>
                <a:lnTo>
                  <a:pt x="183448" y="765412"/>
                </a:lnTo>
                <a:lnTo>
                  <a:pt x="222274" y="790290"/>
                </a:lnTo>
                <a:lnTo>
                  <a:pt x="263865" y="811939"/>
                </a:lnTo>
                <a:lnTo>
                  <a:pt x="307967" y="830139"/>
                </a:lnTo>
                <a:lnTo>
                  <a:pt x="354328" y="844674"/>
                </a:lnTo>
                <a:lnTo>
                  <a:pt x="402696" y="855325"/>
                </a:lnTo>
                <a:lnTo>
                  <a:pt x="452818" y="861876"/>
                </a:lnTo>
                <a:lnTo>
                  <a:pt x="504444" y="864108"/>
                </a:lnTo>
                <a:lnTo>
                  <a:pt x="555934" y="861876"/>
                </a:lnTo>
                <a:lnTo>
                  <a:pt x="605940" y="855325"/>
                </a:lnTo>
                <a:lnTo>
                  <a:pt x="654206" y="844674"/>
                </a:lnTo>
                <a:lnTo>
                  <a:pt x="700480" y="830139"/>
                </a:lnTo>
                <a:lnTo>
                  <a:pt x="744508" y="811939"/>
                </a:lnTo>
                <a:lnTo>
                  <a:pt x="786037" y="790290"/>
                </a:lnTo>
                <a:lnTo>
                  <a:pt x="824813" y="765412"/>
                </a:lnTo>
                <a:lnTo>
                  <a:pt x="860583" y="737520"/>
                </a:lnTo>
                <a:lnTo>
                  <a:pt x="893094" y="706834"/>
                </a:lnTo>
                <a:lnTo>
                  <a:pt x="922092" y="673570"/>
                </a:lnTo>
                <a:lnTo>
                  <a:pt x="947325" y="637947"/>
                </a:lnTo>
                <a:lnTo>
                  <a:pt x="968537" y="600182"/>
                </a:lnTo>
                <a:lnTo>
                  <a:pt x="985477" y="560492"/>
                </a:lnTo>
                <a:lnTo>
                  <a:pt x="997891" y="519096"/>
                </a:lnTo>
                <a:lnTo>
                  <a:pt x="1005525" y="476210"/>
                </a:lnTo>
                <a:lnTo>
                  <a:pt x="1008126" y="432054"/>
                </a:lnTo>
                <a:lnTo>
                  <a:pt x="1005525" y="387897"/>
                </a:lnTo>
                <a:lnTo>
                  <a:pt x="997891" y="345011"/>
                </a:lnTo>
                <a:lnTo>
                  <a:pt x="985477" y="303615"/>
                </a:lnTo>
                <a:lnTo>
                  <a:pt x="968537" y="263925"/>
                </a:lnTo>
                <a:lnTo>
                  <a:pt x="947325" y="226160"/>
                </a:lnTo>
                <a:lnTo>
                  <a:pt x="922092" y="190537"/>
                </a:lnTo>
                <a:lnTo>
                  <a:pt x="893094" y="157273"/>
                </a:lnTo>
                <a:lnTo>
                  <a:pt x="860583" y="126587"/>
                </a:lnTo>
                <a:lnTo>
                  <a:pt x="824813" y="98695"/>
                </a:lnTo>
                <a:lnTo>
                  <a:pt x="786037" y="73817"/>
                </a:lnTo>
                <a:lnTo>
                  <a:pt x="744508" y="52168"/>
                </a:lnTo>
                <a:lnTo>
                  <a:pt x="700480" y="33968"/>
                </a:lnTo>
                <a:lnTo>
                  <a:pt x="654206" y="19433"/>
                </a:lnTo>
                <a:lnTo>
                  <a:pt x="605940" y="8782"/>
                </a:lnTo>
                <a:lnTo>
                  <a:pt x="555934" y="2231"/>
                </a:lnTo>
                <a:lnTo>
                  <a:pt x="504444" y="0"/>
                </a:lnTo>
                <a:close/>
              </a:path>
            </a:pathLst>
          </a:custGeom>
          <a:ln w="25400">
            <a:solidFill>
              <a:srgbClr val="EE2B0A"/>
            </a:solidFill>
          </a:ln>
        </p:spPr>
        <p:txBody>
          <a:bodyPr wrap="square" lIns="0" tIns="0" rIns="0" bIns="0" rtlCol="0"/>
          <a:lstStyle/>
          <a:p>
            <a:endParaRPr/>
          </a:p>
        </p:txBody>
      </p:sp>
      <p:sp>
        <p:nvSpPr>
          <p:cNvPr id="13" name="object 13"/>
          <p:cNvSpPr txBox="1"/>
          <p:nvPr/>
        </p:nvSpPr>
        <p:spPr>
          <a:xfrm>
            <a:off x="8450706" y="4408170"/>
            <a:ext cx="9398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更加尖锐</a:t>
            </a:r>
            <a:endParaRPr sz="1800">
              <a:latin typeface="新宋体" panose="02010609030101010101" charset="-122"/>
              <a:cs typeface="新宋体" panose="02010609030101010101" charset="-122"/>
            </a:endParaRPr>
          </a:p>
        </p:txBody>
      </p:sp>
      <p:sp>
        <p:nvSpPr>
          <p:cNvPr id="14" name="object 14"/>
          <p:cNvSpPr txBox="1"/>
          <p:nvPr/>
        </p:nvSpPr>
        <p:spPr>
          <a:xfrm>
            <a:off x="5993257" y="6711708"/>
            <a:ext cx="20828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7×7的自适应滤波器</a:t>
            </a:r>
            <a:endParaRPr sz="1800">
              <a:latin typeface="新宋体" panose="02010609030101010101" charset="-122"/>
              <a:cs typeface="新宋体" panose="02010609030101010101" charset="-122"/>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8535"/>
            <a:ext cx="7580630" cy="3050540"/>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自适应中值滤波器</a:t>
            </a:r>
            <a:endParaRPr sz="3200">
              <a:latin typeface="新宋体" panose="02010609030101010101" charset="-122"/>
              <a:cs typeface="新宋体" panose="02010609030101010101" charset="-122"/>
            </a:endParaRPr>
          </a:p>
          <a:p>
            <a:pPr marL="927100" marR="5080" indent="-4572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传统中值滤波器只能处理空间密度不大的 冲激噪声（</a:t>
            </a:r>
            <a:r>
              <a:rPr sz="2800" spc="-10"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a</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b</a:t>
            </a:r>
            <a:r>
              <a:rPr sz="2800" spc="-5" dirty="0">
                <a:latin typeface="新宋体" panose="02010609030101010101" charset="-122"/>
                <a:cs typeface="新宋体" panose="02010609030101010101" charset="-122"/>
              </a:rPr>
              <a:t>&lt;0.2）,而自适应中值滤波 器可以处理具有更大概率的冲激噪声</a:t>
            </a:r>
            <a:endParaRPr sz="2800">
              <a:latin typeface="新宋体" panose="02010609030101010101" charset="-122"/>
              <a:cs typeface="新宋体" panose="02010609030101010101" charset="-122"/>
            </a:endParaRPr>
          </a:p>
          <a:p>
            <a:pPr marL="927100" marR="245745"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可以在平滑非冲激噪声时保存细节，而传 统中值滤波器无法做到</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自适应滤波器</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83"/>
            <a:ext cx="6574790" cy="503364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自适应滤波器</a:t>
            </a:r>
            <a:endParaRPr sz="3200">
              <a:latin typeface="新宋体" panose="02010609030101010101" charset="-122"/>
              <a:cs typeface="新宋体" panose="02010609030101010101" charset="-122"/>
            </a:endParaRPr>
          </a:p>
          <a:p>
            <a:pPr marL="12700">
              <a:lnSpc>
                <a:spcPct val="100000"/>
              </a:lnSpc>
              <a:spcBef>
                <a:spcPts val="2580"/>
              </a:spcBef>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自适应中值滤波器：定义下列符号</a:t>
            </a:r>
            <a:endParaRPr sz="3200">
              <a:latin typeface="新宋体" panose="02010609030101010101" charset="-122"/>
              <a:cs typeface="新宋体" panose="02010609030101010101" charset="-122"/>
            </a:endParaRPr>
          </a:p>
          <a:p>
            <a:pPr marL="469900">
              <a:lnSpc>
                <a:spcPct val="100000"/>
              </a:lnSpc>
              <a:spcBef>
                <a:spcPts val="1925"/>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z</a:t>
            </a:r>
            <a:r>
              <a:rPr sz="3150" spc="-7" baseline="-21000" dirty="0">
                <a:latin typeface="新宋体" panose="02010609030101010101" charset="-122"/>
                <a:cs typeface="新宋体" panose="02010609030101010101" charset="-122"/>
              </a:rPr>
              <a:t>min</a:t>
            </a:r>
            <a:r>
              <a:rPr sz="3200" spc="-5" dirty="0">
                <a:latin typeface="新宋体" panose="02010609030101010101" charset="-122"/>
                <a:cs typeface="新宋体" panose="02010609030101010101" charset="-122"/>
              </a:rPr>
              <a:t>=S</a:t>
            </a:r>
            <a:r>
              <a:rPr sz="3150" spc="-7" baseline="-21000" dirty="0">
                <a:latin typeface="新宋体" panose="02010609030101010101" charset="-122"/>
                <a:cs typeface="新宋体" panose="02010609030101010101" charset="-122"/>
              </a:rPr>
              <a:t>x</a:t>
            </a:r>
            <a:r>
              <a:rPr sz="3150" spc="-15" baseline="-21000" dirty="0">
                <a:latin typeface="新宋体" panose="02010609030101010101" charset="-122"/>
                <a:cs typeface="新宋体" panose="02010609030101010101" charset="-122"/>
              </a:rPr>
              <a:t>y</a:t>
            </a:r>
            <a:r>
              <a:rPr sz="3200" spc="-5" dirty="0">
                <a:latin typeface="新宋体" panose="02010609030101010101" charset="-122"/>
                <a:cs typeface="新宋体" panose="02010609030101010101" charset="-122"/>
              </a:rPr>
              <a:t>中灰度级的最小值</a:t>
            </a:r>
            <a:endParaRPr sz="3200">
              <a:latin typeface="新宋体" panose="02010609030101010101" charset="-122"/>
              <a:cs typeface="新宋体" panose="02010609030101010101" charset="-122"/>
            </a:endParaRPr>
          </a:p>
          <a:p>
            <a:pPr marL="469900">
              <a:lnSpc>
                <a:spcPct val="100000"/>
              </a:lnSpc>
              <a:spcBef>
                <a:spcPts val="1920"/>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z</a:t>
            </a:r>
            <a:r>
              <a:rPr sz="3150" spc="-7" baseline="-21000" dirty="0">
                <a:latin typeface="新宋体" panose="02010609030101010101" charset="-122"/>
                <a:cs typeface="新宋体" panose="02010609030101010101" charset="-122"/>
              </a:rPr>
              <a:t>max</a:t>
            </a:r>
            <a:r>
              <a:rPr sz="3200" spc="-5" dirty="0">
                <a:latin typeface="新宋体" panose="02010609030101010101" charset="-122"/>
                <a:cs typeface="新宋体" panose="02010609030101010101" charset="-122"/>
              </a:rPr>
              <a:t>=S</a:t>
            </a:r>
            <a:r>
              <a:rPr sz="3150" spc="-7" baseline="-21000" dirty="0">
                <a:latin typeface="新宋体" panose="02010609030101010101" charset="-122"/>
                <a:cs typeface="新宋体" panose="02010609030101010101" charset="-122"/>
              </a:rPr>
              <a:t>x</a:t>
            </a:r>
            <a:r>
              <a:rPr sz="3150" spc="-15" baseline="-21000" dirty="0">
                <a:latin typeface="新宋体" panose="02010609030101010101" charset="-122"/>
                <a:cs typeface="新宋体" panose="02010609030101010101" charset="-122"/>
              </a:rPr>
              <a:t>y</a:t>
            </a:r>
            <a:r>
              <a:rPr sz="3200" spc="-5" dirty="0">
                <a:latin typeface="新宋体" panose="02010609030101010101" charset="-122"/>
                <a:cs typeface="新宋体" panose="02010609030101010101" charset="-122"/>
              </a:rPr>
              <a:t>中灰度级的最大值</a:t>
            </a:r>
            <a:endParaRPr sz="3200">
              <a:latin typeface="新宋体" panose="02010609030101010101" charset="-122"/>
              <a:cs typeface="新宋体" panose="02010609030101010101" charset="-122"/>
            </a:endParaRPr>
          </a:p>
          <a:p>
            <a:pPr marL="469900">
              <a:lnSpc>
                <a:spcPct val="100000"/>
              </a:lnSpc>
              <a:spcBef>
                <a:spcPts val="1925"/>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z</a:t>
            </a:r>
            <a:r>
              <a:rPr sz="3150" spc="-7" baseline="-21000" dirty="0">
                <a:latin typeface="新宋体" panose="02010609030101010101" charset="-122"/>
                <a:cs typeface="新宋体" panose="02010609030101010101" charset="-122"/>
              </a:rPr>
              <a:t>med</a:t>
            </a:r>
            <a:r>
              <a:rPr sz="3200" spc="-5" dirty="0">
                <a:latin typeface="新宋体" panose="02010609030101010101" charset="-122"/>
                <a:cs typeface="新宋体" panose="02010609030101010101" charset="-122"/>
              </a:rPr>
              <a:t>=S</a:t>
            </a:r>
            <a:r>
              <a:rPr sz="3150" spc="-7" baseline="-21000" dirty="0">
                <a:latin typeface="新宋体" panose="02010609030101010101" charset="-122"/>
                <a:cs typeface="新宋体" panose="02010609030101010101" charset="-122"/>
              </a:rPr>
              <a:t>x</a:t>
            </a:r>
            <a:r>
              <a:rPr sz="3150" spc="-15" baseline="-21000" dirty="0">
                <a:latin typeface="新宋体" panose="02010609030101010101" charset="-122"/>
                <a:cs typeface="新宋体" panose="02010609030101010101" charset="-122"/>
              </a:rPr>
              <a:t>y</a:t>
            </a:r>
            <a:r>
              <a:rPr sz="3200" spc="-5" dirty="0">
                <a:latin typeface="新宋体" panose="02010609030101010101" charset="-122"/>
                <a:cs typeface="新宋体" panose="02010609030101010101" charset="-122"/>
              </a:rPr>
              <a:t>中灰度级的中值</a:t>
            </a:r>
            <a:endParaRPr sz="3200">
              <a:latin typeface="新宋体" panose="02010609030101010101" charset="-122"/>
              <a:cs typeface="新宋体" panose="02010609030101010101" charset="-122"/>
            </a:endParaRPr>
          </a:p>
          <a:p>
            <a:pPr marL="469900">
              <a:lnSpc>
                <a:spcPct val="100000"/>
              </a:lnSpc>
              <a:spcBef>
                <a:spcPts val="1920"/>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z</a:t>
            </a:r>
            <a:r>
              <a:rPr sz="3150" spc="-7" baseline="-21000" dirty="0">
                <a:latin typeface="新宋体" panose="02010609030101010101" charset="-122"/>
                <a:cs typeface="新宋体" panose="02010609030101010101" charset="-122"/>
              </a:rPr>
              <a:t>xy</a:t>
            </a:r>
            <a:r>
              <a:rPr sz="3200" spc="-5" dirty="0">
                <a:latin typeface="新宋体" panose="02010609030101010101" charset="-122"/>
                <a:cs typeface="新宋体" panose="02010609030101010101" charset="-122"/>
              </a:rPr>
              <a:t>＝在坐标（x,y）上的灰度级</a:t>
            </a:r>
            <a:endParaRPr sz="3200">
              <a:latin typeface="新宋体" panose="02010609030101010101" charset="-122"/>
              <a:cs typeface="新宋体" panose="02010609030101010101" charset="-122"/>
            </a:endParaRPr>
          </a:p>
          <a:p>
            <a:pPr marL="469900">
              <a:lnSpc>
                <a:spcPct val="100000"/>
              </a:lnSpc>
              <a:spcBef>
                <a:spcPts val="1925"/>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S</a:t>
            </a:r>
            <a:r>
              <a:rPr sz="3150" spc="-7" baseline="-21000" dirty="0">
                <a:latin typeface="新宋体" panose="02010609030101010101" charset="-122"/>
                <a:cs typeface="新宋体" panose="02010609030101010101" charset="-122"/>
              </a:rPr>
              <a:t>max</a:t>
            </a:r>
            <a:r>
              <a:rPr sz="3200" spc="-5" dirty="0">
                <a:latin typeface="新宋体" panose="02010609030101010101" charset="-122"/>
                <a:cs typeface="新宋体" panose="02010609030101010101" charset="-122"/>
              </a:rPr>
              <a:t>=S</a:t>
            </a:r>
            <a:r>
              <a:rPr sz="3150" spc="-7" baseline="-21000" dirty="0">
                <a:latin typeface="新宋体" panose="02010609030101010101" charset="-122"/>
                <a:cs typeface="新宋体" panose="02010609030101010101" charset="-122"/>
              </a:rPr>
              <a:t>x</a:t>
            </a:r>
            <a:r>
              <a:rPr sz="3150" spc="-15" baseline="-21000" dirty="0">
                <a:latin typeface="新宋体" panose="02010609030101010101" charset="-122"/>
                <a:cs typeface="新宋体" panose="02010609030101010101" charset="-122"/>
              </a:rPr>
              <a:t>y</a:t>
            </a:r>
            <a:r>
              <a:rPr sz="3200" spc="-5" dirty="0">
                <a:latin typeface="新宋体" panose="02010609030101010101" charset="-122"/>
                <a:cs typeface="新宋体" panose="02010609030101010101" charset="-122"/>
              </a:rPr>
              <a:t>允许的最大尺寸</a:t>
            </a:r>
            <a:endParaRPr sz="3200">
              <a:latin typeface="新宋体" panose="02010609030101010101" charset="-122"/>
              <a:cs typeface="新宋体" panose="02010609030101010101" charset="-122"/>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59853"/>
            <a:ext cx="6626225" cy="346138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自适应中值滤波器：算法</a:t>
            </a:r>
            <a:endParaRPr sz="3200">
              <a:latin typeface="新宋体" panose="02010609030101010101" charset="-122"/>
              <a:cs typeface="新宋体" panose="02010609030101010101" charset="-122"/>
            </a:endParaRPr>
          </a:p>
          <a:p>
            <a:pPr marL="12700">
              <a:lnSpc>
                <a:spcPct val="100000"/>
              </a:lnSpc>
              <a:spcBef>
                <a:spcPts val="2370"/>
              </a:spcBef>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主要目的</a:t>
            </a:r>
            <a:endParaRPr sz="3200">
              <a:latin typeface="新宋体" panose="02010609030101010101" charset="-122"/>
              <a:cs typeface="新宋体" panose="02010609030101010101" charset="-122"/>
            </a:endParaRPr>
          </a:p>
          <a:p>
            <a:pPr marL="469900">
              <a:lnSpc>
                <a:spcPct val="100000"/>
              </a:lnSpc>
              <a:spcBef>
                <a:spcPts val="1715"/>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除</a:t>
            </a:r>
            <a:r>
              <a:rPr sz="3200" dirty="0">
                <a:latin typeface="新宋体" panose="02010609030101010101" charset="-122"/>
                <a:cs typeface="新宋体" panose="02010609030101010101" charset="-122"/>
              </a:rPr>
              <a:t>去</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椒</a:t>
            </a:r>
            <a:r>
              <a:rPr sz="3200" dirty="0">
                <a:latin typeface="新宋体" panose="02010609030101010101" charset="-122"/>
                <a:cs typeface="新宋体" panose="02010609030101010101" charset="-122"/>
              </a:rPr>
              <a:t>盐</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噪声（冲激噪声）</a:t>
            </a:r>
            <a:endParaRPr sz="3200">
              <a:latin typeface="新宋体" panose="02010609030101010101" charset="-122"/>
              <a:cs typeface="新宋体" panose="02010609030101010101" charset="-122"/>
            </a:endParaRPr>
          </a:p>
          <a:p>
            <a:pPr marL="469900">
              <a:lnSpc>
                <a:spcPct val="100000"/>
              </a:lnSpc>
              <a:spcBef>
                <a:spcPts val="2130"/>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平滑其它非冲激噪声</a:t>
            </a:r>
            <a:endParaRPr sz="3200">
              <a:latin typeface="新宋体" panose="02010609030101010101" charset="-122"/>
              <a:cs typeface="新宋体" panose="02010609030101010101" charset="-122"/>
            </a:endParaRPr>
          </a:p>
          <a:p>
            <a:pPr marL="469900">
              <a:lnSpc>
                <a:spcPts val="3750"/>
              </a:lnSpc>
              <a:spcBef>
                <a:spcPts val="1925"/>
              </a:spcBef>
              <a:tabLst>
                <a:tab pos="9264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减少物体边界细化或粗化等失真</a:t>
            </a:r>
            <a:endParaRPr sz="3200">
              <a:latin typeface="新宋体" panose="02010609030101010101" charset="-122"/>
              <a:cs typeface="新宋体" panose="02010609030101010101" charset="-122"/>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5741"/>
            <a:ext cx="4292600" cy="360680"/>
          </a:xfrm>
          <a:prstGeom prst="rect">
            <a:avLst/>
          </a:prstGeom>
        </p:spPr>
        <p:txBody>
          <a:bodyPr vert="horz" wrap="square" lIns="0" tIns="0" rIns="0" bIns="0" rtlCol="0">
            <a:spAutoFit/>
          </a:bodyPr>
          <a:lstStyle/>
          <a:p>
            <a:pPr marL="12700">
              <a:lnSpc>
                <a:spcPts val="2840"/>
              </a:lnSpc>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A层：找到一个非脉冲的中值</a:t>
            </a:r>
            <a:endParaRPr sz="2400">
              <a:latin typeface="新宋体" panose="02010609030101010101" charset="-122"/>
              <a:cs typeface="新宋体" panose="02010609030101010101" charset="-122"/>
            </a:endParaRPr>
          </a:p>
        </p:txBody>
      </p:sp>
      <p:sp>
        <p:nvSpPr>
          <p:cNvPr id="6" name="object 6"/>
          <p:cNvSpPr txBox="1"/>
          <p:nvPr/>
        </p:nvSpPr>
        <p:spPr>
          <a:xfrm>
            <a:off x="2283079" y="5032247"/>
            <a:ext cx="1905000" cy="969644"/>
          </a:xfrm>
          <a:prstGeom prst="rect">
            <a:avLst/>
          </a:prstGeom>
        </p:spPr>
        <p:txBody>
          <a:bodyPr vert="horz" wrap="square" lIns="0" tIns="0" rIns="0" bIns="0" rtlCol="0">
            <a:spAutoFit/>
          </a:bodyPr>
          <a:lstStyle/>
          <a:p>
            <a:pPr marL="469900" indent="-457200">
              <a:lnSpc>
                <a:spcPct val="100000"/>
              </a:lnSpc>
              <a:buClr>
                <a:srgbClr val="EE2B0A"/>
              </a:buClr>
              <a:buSzPct val="71000"/>
              <a:buFont typeface="Wingdings" panose="05000000000000000000"/>
              <a:buChar char=""/>
              <a:tabLst>
                <a:tab pos="469900" algn="l"/>
              </a:tabLst>
            </a:pPr>
            <a:r>
              <a:rPr sz="2400" dirty="0">
                <a:latin typeface="新宋体" panose="02010609030101010101" charset="-122"/>
                <a:cs typeface="新宋体" panose="02010609030101010101" charset="-122"/>
              </a:rPr>
              <a:t>B1=z</a:t>
            </a:r>
            <a:r>
              <a:rPr sz="2400" spc="-7" baseline="-21000" dirty="0">
                <a:latin typeface="新宋体" panose="02010609030101010101" charset="-122"/>
                <a:cs typeface="新宋体" panose="02010609030101010101" charset="-122"/>
              </a:rPr>
              <a:t>x</a:t>
            </a:r>
            <a:r>
              <a:rPr sz="2400" baseline="-21000" dirty="0">
                <a:latin typeface="新宋体" panose="02010609030101010101" charset="-122"/>
                <a:cs typeface="新宋体" panose="02010609030101010101" charset="-122"/>
              </a:rPr>
              <a:t>y</a:t>
            </a:r>
            <a:r>
              <a:rPr sz="2400" dirty="0">
                <a:latin typeface="新宋体" panose="02010609030101010101" charset="-122"/>
                <a:cs typeface="新宋体" panose="02010609030101010101" charset="-122"/>
              </a:rPr>
              <a:t>-z</a:t>
            </a:r>
            <a:r>
              <a:rPr sz="2400" spc="-7" baseline="-21000" dirty="0">
                <a:latin typeface="新宋体" panose="02010609030101010101" charset="-122"/>
                <a:cs typeface="新宋体" panose="02010609030101010101" charset="-122"/>
              </a:rPr>
              <a:t>min</a:t>
            </a:r>
            <a:endParaRPr sz="2400" baseline="-21000">
              <a:latin typeface="新宋体" panose="02010609030101010101" charset="-122"/>
              <a:cs typeface="新宋体" panose="02010609030101010101" charset="-122"/>
            </a:endParaRPr>
          </a:p>
          <a:p>
            <a:pPr marL="469900" indent="-457200">
              <a:lnSpc>
                <a:spcPct val="100000"/>
              </a:lnSpc>
              <a:spcBef>
                <a:spcPts val="1425"/>
              </a:spcBef>
              <a:buClr>
                <a:srgbClr val="EE2B0A"/>
              </a:buClr>
              <a:buSzPct val="71000"/>
              <a:buFont typeface="Wingdings" panose="05000000000000000000"/>
              <a:buChar char=""/>
              <a:tabLst>
                <a:tab pos="469900" algn="l"/>
              </a:tabLst>
            </a:pPr>
            <a:r>
              <a:rPr sz="2400" dirty="0">
                <a:latin typeface="新宋体" panose="02010609030101010101" charset="-122"/>
                <a:cs typeface="新宋体" panose="02010609030101010101" charset="-122"/>
              </a:rPr>
              <a:t>B2=z</a:t>
            </a:r>
            <a:r>
              <a:rPr sz="2400" spc="-7" baseline="-21000" dirty="0">
                <a:latin typeface="新宋体" panose="02010609030101010101" charset="-122"/>
                <a:cs typeface="新宋体" panose="02010609030101010101" charset="-122"/>
              </a:rPr>
              <a:t>x</a:t>
            </a:r>
            <a:r>
              <a:rPr sz="2400" baseline="-21000" dirty="0">
                <a:latin typeface="新宋体" panose="02010609030101010101" charset="-122"/>
                <a:cs typeface="新宋体" panose="02010609030101010101" charset="-122"/>
              </a:rPr>
              <a:t>y</a:t>
            </a:r>
            <a:r>
              <a:rPr sz="2400" dirty="0">
                <a:latin typeface="新宋体" panose="02010609030101010101" charset="-122"/>
                <a:cs typeface="新宋体" panose="02010609030101010101" charset="-122"/>
              </a:rPr>
              <a:t>-z</a:t>
            </a:r>
            <a:r>
              <a:rPr sz="2400" spc="-7" baseline="-21000" dirty="0">
                <a:latin typeface="新宋体" panose="02010609030101010101" charset="-122"/>
                <a:cs typeface="新宋体" panose="02010609030101010101" charset="-122"/>
              </a:rPr>
              <a:t>max</a:t>
            </a:r>
            <a:endParaRPr sz="2400" baseline="-21000">
              <a:latin typeface="新宋体" panose="02010609030101010101" charset="-122"/>
              <a:cs typeface="新宋体" panose="02010609030101010101" charset="-122"/>
            </a:endParaRPr>
          </a:p>
        </p:txBody>
      </p:sp>
      <p:sp>
        <p:nvSpPr>
          <p:cNvPr id="7" name="object 7"/>
          <p:cNvSpPr txBox="1"/>
          <p:nvPr/>
        </p:nvSpPr>
        <p:spPr>
          <a:xfrm>
            <a:off x="2283079" y="6127241"/>
            <a:ext cx="5716270" cy="422909"/>
          </a:xfrm>
          <a:prstGeom prst="rect">
            <a:avLst/>
          </a:prstGeom>
        </p:spPr>
        <p:txBody>
          <a:bodyPr vert="horz" wrap="square" lIns="0" tIns="0" rIns="0" bIns="0" rtlCol="0">
            <a:spAutoFit/>
          </a:bodyPr>
          <a:lstStyle/>
          <a:p>
            <a:pPr marL="12700">
              <a:lnSpc>
                <a:spcPct val="100000"/>
              </a:lnSpc>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如果B1&gt;0且B2&lt;0，输出z</a:t>
            </a:r>
            <a:r>
              <a:rPr sz="2400" baseline="-21000" dirty="0">
                <a:latin typeface="新宋体" panose="02010609030101010101" charset="-122"/>
                <a:cs typeface="新宋体" panose="02010609030101010101" charset="-122"/>
              </a:rPr>
              <a:t>x</a:t>
            </a:r>
            <a:r>
              <a:rPr sz="2400" spc="-7" baseline="-21000" dirty="0">
                <a:latin typeface="新宋体" panose="02010609030101010101" charset="-122"/>
                <a:cs typeface="新宋体" panose="02010609030101010101" charset="-122"/>
              </a:rPr>
              <a:t>y</a:t>
            </a:r>
            <a:r>
              <a:rPr sz="2400" dirty="0">
                <a:latin typeface="新宋体" panose="02010609030101010101" charset="-122"/>
                <a:cs typeface="新宋体" panose="02010609030101010101" charset="-122"/>
              </a:rPr>
              <a:t>,否则输出z</a:t>
            </a:r>
            <a:r>
              <a:rPr sz="2400" baseline="-21000" dirty="0">
                <a:latin typeface="新宋体" panose="02010609030101010101" charset="-122"/>
                <a:cs typeface="新宋体" panose="02010609030101010101" charset="-122"/>
              </a:rPr>
              <a:t>med</a:t>
            </a:r>
            <a:endParaRPr sz="2400" baseline="-2100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自适应中值滤波器：算法</a:t>
            </a:r>
          </a:p>
        </p:txBody>
      </p:sp>
      <p:sp>
        <p:nvSpPr>
          <p:cNvPr id="9" name="object 9"/>
          <p:cNvSpPr/>
          <p:nvPr/>
        </p:nvSpPr>
        <p:spPr>
          <a:xfrm>
            <a:off x="2538869" y="3272790"/>
            <a:ext cx="2520950" cy="650240"/>
          </a:xfrm>
          <a:custGeom>
            <a:avLst/>
            <a:gdLst/>
            <a:ahLst/>
            <a:cxnLst/>
            <a:rect l="l" t="t" r="r" b="b"/>
            <a:pathLst>
              <a:path w="2520950" h="650239">
                <a:moveTo>
                  <a:pt x="1260348" y="0"/>
                </a:moveTo>
                <a:lnTo>
                  <a:pt x="1188790" y="514"/>
                </a:lnTo>
                <a:lnTo>
                  <a:pt x="1118284" y="2040"/>
                </a:lnTo>
                <a:lnTo>
                  <a:pt x="1048936" y="4549"/>
                </a:lnTo>
                <a:lnTo>
                  <a:pt x="980853" y="8014"/>
                </a:lnTo>
                <a:lnTo>
                  <a:pt x="914140" y="12409"/>
                </a:lnTo>
                <a:lnTo>
                  <a:pt x="848903" y="17704"/>
                </a:lnTo>
                <a:lnTo>
                  <a:pt x="785249" y="23874"/>
                </a:lnTo>
                <a:lnTo>
                  <a:pt x="723284" y="30891"/>
                </a:lnTo>
                <a:lnTo>
                  <a:pt x="663114" y="38727"/>
                </a:lnTo>
                <a:lnTo>
                  <a:pt x="604844" y="47355"/>
                </a:lnTo>
                <a:lnTo>
                  <a:pt x="548581" y="56748"/>
                </a:lnTo>
                <a:lnTo>
                  <a:pt x="494431" y="66878"/>
                </a:lnTo>
                <a:lnTo>
                  <a:pt x="442501" y="77718"/>
                </a:lnTo>
                <a:lnTo>
                  <a:pt x="392895" y="89241"/>
                </a:lnTo>
                <a:lnTo>
                  <a:pt x="345722" y="101419"/>
                </a:lnTo>
                <a:lnTo>
                  <a:pt x="301085" y="114224"/>
                </a:lnTo>
                <a:lnTo>
                  <a:pt x="259092" y="127630"/>
                </a:lnTo>
                <a:lnTo>
                  <a:pt x="219849" y="141609"/>
                </a:lnTo>
                <a:lnTo>
                  <a:pt x="183462" y="156134"/>
                </a:lnTo>
                <a:lnTo>
                  <a:pt x="119679" y="186711"/>
                </a:lnTo>
                <a:lnTo>
                  <a:pt x="68592" y="219142"/>
                </a:lnTo>
                <a:lnTo>
                  <a:pt x="31051" y="253209"/>
                </a:lnTo>
                <a:lnTo>
                  <a:pt x="7904" y="288693"/>
                </a:lnTo>
                <a:lnTo>
                  <a:pt x="0" y="325374"/>
                </a:lnTo>
                <a:lnTo>
                  <a:pt x="1993" y="343774"/>
                </a:lnTo>
                <a:lnTo>
                  <a:pt x="17625" y="379747"/>
                </a:lnTo>
                <a:lnTo>
                  <a:pt x="48076" y="414432"/>
                </a:lnTo>
                <a:lnTo>
                  <a:pt x="92496" y="447609"/>
                </a:lnTo>
                <a:lnTo>
                  <a:pt x="150036" y="479058"/>
                </a:lnTo>
                <a:lnTo>
                  <a:pt x="219849" y="508558"/>
                </a:lnTo>
                <a:lnTo>
                  <a:pt x="259092" y="522508"/>
                </a:lnTo>
                <a:lnTo>
                  <a:pt x="301085" y="535889"/>
                </a:lnTo>
                <a:lnTo>
                  <a:pt x="345722" y="548672"/>
                </a:lnTo>
                <a:lnTo>
                  <a:pt x="392895" y="560830"/>
                </a:lnTo>
                <a:lnTo>
                  <a:pt x="442501" y="572335"/>
                </a:lnTo>
                <a:lnTo>
                  <a:pt x="494431" y="583161"/>
                </a:lnTo>
                <a:lnTo>
                  <a:pt x="548581" y="593278"/>
                </a:lnTo>
                <a:lnTo>
                  <a:pt x="604844" y="602661"/>
                </a:lnTo>
                <a:lnTo>
                  <a:pt x="663114" y="611280"/>
                </a:lnTo>
                <a:lnTo>
                  <a:pt x="723284" y="619110"/>
                </a:lnTo>
                <a:lnTo>
                  <a:pt x="785249" y="626121"/>
                </a:lnTo>
                <a:lnTo>
                  <a:pt x="848903" y="632287"/>
                </a:lnTo>
                <a:lnTo>
                  <a:pt x="914140" y="637580"/>
                </a:lnTo>
                <a:lnTo>
                  <a:pt x="980853" y="641973"/>
                </a:lnTo>
                <a:lnTo>
                  <a:pt x="1048936" y="645437"/>
                </a:lnTo>
                <a:lnTo>
                  <a:pt x="1118284" y="647946"/>
                </a:lnTo>
                <a:lnTo>
                  <a:pt x="1188790" y="649471"/>
                </a:lnTo>
                <a:lnTo>
                  <a:pt x="1260348" y="649986"/>
                </a:lnTo>
                <a:lnTo>
                  <a:pt x="1331832" y="649471"/>
                </a:lnTo>
                <a:lnTo>
                  <a:pt x="1402274" y="647946"/>
                </a:lnTo>
                <a:lnTo>
                  <a:pt x="1471569" y="645437"/>
                </a:lnTo>
                <a:lnTo>
                  <a:pt x="1539608" y="641973"/>
                </a:lnTo>
                <a:lnTo>
                  <a:pt x="1606285" y="637580"/>
                </a:lnTo>
                <a:lnTo>
                  <a:pt x="1671494" y="632287"/>
                </a:lnTo>
                <a:lnTo>
                  <a:pt x="1735128" y="626121"/>
                </a:lnTo>
                <a:lnTo>
                  <a:pt x="1797080" y="619110"/>
                </a:lnTo>
                <a:lnTo>
                  <a:pt x="1857244" y="611280"/>
                </a:lnTo>
                <a:lnTo>
                  <a:pt x="1915513" y="602661"/>
                </a:lnTo>
                <a:lnTo>
                  <a:pt x="1971780" y="593278"/>
                </a:lnTo>
                <a:lnTo>
                  <a:pt x="2025939" y="583161"/>
                </a:lnTo>
                <a:lnTo>
                  <a:pt x="2077882" y="572335"/>
                </a:lnTo>
                <a:lnTo>
                  <a:pt x="2127504" y="560830"/>
                </a:lnTo>
                <a:lnTo>
                  <a:pt x="2174698" y="548672"/>
                </a:lnTo>
                <a:lnTo>
                  <a:pt x="2219356" y="535889"/>
                </a:lnTo>
                <a:lnTo>
                  <a:pt x="2261373" y="522508"/>
                </a:lnTo>
                <a:lnTo>
                  <a:pt x="2300642" y="508558"/>
                </a:lnTo>
                <a:lnTo>
                  <a:pt x="2337055" y="494065"/>
                </a:lnTo>
                <a:lnTo>
                  <a:pt x="2400890" y="463563"/>
                </a:lnTo>
                <a:lnTo>
                  <a:pt x="2452025" y="431223"/>
                </a:lnTo>
                <a:lnTo>
                  <a:pt x="2489606" y="397264"/>
                </a:lnTo>
                <a:lnTo>
                  <a:pt x="2512781" y="361907"/>
                </a:lnTo>
                <a:lnTo>
                  <a:pt x="2520696" y="325373"/>
                </a:lnTo>
                <a:lnTo>
                  <a:pt x="2518699" y="306897"/>
                </a:lnTo>
                <a:lnTo>
                  <a:pt x="2503048" y="270788"/>
                </a:lnTo>
                <a:lnTo>
                  <a:pt x="2472563" y="235985"/>
                </a:lnTo>
                <a:lnTo>
                  <a:pt x="2428098" y="202709"/>
                </a:lnTo>
                <a:lnTo>
                  <a:pt x="2370507" y="171177"/>
                </a:lnTo>
                <a:lnTo>
                  <a:pt x="2300642" y="141609"/>
                </a:lnTo>
                <a:lnTo>
                  <a:pt x="2261373" y="127630"/>
                </a:lnTo>
                <a:lnTo>
                  <a:pt x="2219356" y="114224"/>
                </a:lnTo>
                <a:lnTo>
                  <a:pt x="2174698" y="101419"/>
                </a:lnTo>
                <a:lnTo>
                  <a:pt x="2127504" y="89241"/>
                </a:lnTo>
                <a:lnTo>
                  <a:pt x="2077882" y="77718"/>
                </a:lnTo>
                <a:lnTo>
                  <a:pt x="2025939" y="66878"/>
                </a:lnTo>
                <a:lnTo>
                  <a:pt x="1971780" y="56748"/>
                </a:lnTo>
                <a:lnTo>
                  <a:pt x="1915513" y="47355"/>
                </a:lnTo>
                <a:lnTo>
                  <a:pt x="1857244" y="38727"/>
                </a:lnTo>
                <a:lnTo>
                  <a:pt x="1797080" y="30891"/>
                </a:lnTo>
                <a:lnTo>
                  <a:pt x="1735128" y="23874"/>
                </a:lnTo>
                <a:lnTo>
                  <a:pt x="1671494" y="17704"/>
                </a:lnTo>
                <a:lnTo>
                  <a:pt x="1606285" y="12409"/>
                </a:lnTo>
                <a:lnTo>
                  <a:pt x="1539608" y="8014"/>
                </a:lnTo>
                <a:lnTo>
                  <a:pt x="1471569" y="4549"/>
                </a:lnTo>
                <a:lnTo>
                  <a:pt x="1402274" y="2040"/>
                </a:lnTo>
                <a:lnTo>
                  <a:pt x="1331832" y="514"/>
                </a:lnTo>
                <a:lnTo>
                  <a:pt x="1260348" y="0"/>
                </a:lnTo>
                <a:close/>
              </a:path>
            </a:pathLst>
          </a:custGeom>
          <a:ln w="25400">
            <a:solidFill>
              <a:srgbClr val="EE2B0A"/>
            </a:solidFill>
          </a:ln>
        </p:spPr>
        <p:txBody>
          <a:bodyPr wrap="square" lIns="0" tIns="0" rIns="0" bIns="0" rtlCol="0"/>
          <a:lstStyle/>
          <a:p>
            <a:endParaRPr/>
          </a:p>
        </p:txBody>
      </p:sp>
      <p:sp>
        <p:nvSpPr>
          <p:cNvPr id="10" name="object 10"/>
          <p:cNvSpPr/>
          <p:nvPr/>
        </p:nvSpPr>
        <p:spPr>
          <a:xfrm>
            <a:off x="4619129" y="2769870"/>
            <a:ext cx="872490" cy="586740"/>
          </a:xfrm>
          <a:custGeom>
            <a:avLst/>
            <a:gdLst/>
            <a:ahLst/>
            <a:cxnLst/>
            <a:rect l="l" t="t" r="r" b="b"/>
            <a:pathLst>
              <a:path w="872489" h="586739">
                <a:moveTo>
                  <a:pt x="808482" y="41909"/>
                </a:moveTo>
                <a:lnTo>
                  <a:pt x="793750" y="37242"/>
                </a:lnTo>
                <a:lnTo>
                  <a:pt x="0" y="565403"/>
                </a:lnTo>
                <a:lnTo>
                  <a:pt x="13716" y="586739"/>
                </a:lnTo>
                <a:lnTo>
                  <a:pt x="807079" y="58584"/>
                </a:lnTo>
                <a:lnTo>
                  <a:pt x="808482" y="41909"/>
                </a:lnTo>
                <a:close/>
              </a:path>
              <a:path w="872489" h="586739">
                <a:moveTo>
                  <a:pt x="872490" y="0"/>
                </a:moveTo>
                <a:lnTo>
                  <a:pt x="731520" y="17525"/>
                </a:lnTo>
                <a:lnTo>
                  <a:pt x="793750" y="37242"/>
                </a:lnTo>
                <a:lnTo>
                  <a:pt x="801624" y="32003"/>
                </a:lnTo>
                <a:lnTo>
                  <a:pt x="816102" y="52577"/>
                </a:lnTo>
                <a:lnTo>
                  <a:pt x="816102" y="98224"/>
                </a:lnTo>
                <a:lnTo>
                  <a:pt x="872490" y="0"/>
                </a:lnTo>
                <a:close/>
              </a:path>
              <a:path w="872489" h="586739">
                <a:moveTo>
                  <a:pt x="816102" y="52577"/>
                </a:moveTo>
                <a:lnTo>
                  <a:pt x="801624" y="32003"/>
                </a:lnTo>
                <a:lnTo>
                  <a:pt x="793750" y="37242"/>
                </a:lnTo>
                <a:lnTo>
                  <a:pt x="808482" y="41909"/>
                </a:lnTo>
                <a:lnTo>
                  <a:pt x="808482" y="57650"/>
                </a:lnTo>
                <a:lnTo>
                  <a:pt x="816102" y="52577"/>
                </a:lnTo>
                <a:close/>
              </a:path>
              <a:path w="872489" h="586739">
                <a:moveTo>
                  <a:pt x="816102" y="98224"/>
                </a:moveTo>
                <a:lnTo>
                  <a:pt x="816102" y="52577"/>
                </a:lnTo>
                <a:lnTo>
                  <a:pt x="807079" y="58584"/>
                </a:lnTo>
                <a:lnTo>
                  <a:pt x="801624" y="123443"/>
                </a:lnTo>
                <a:lnTo>
                  <a:pt x="816102" y="98224"/>
                </a:lnTo>
                <a:close/>
              </a:path>
              <a:path w="872489" h="586739">
                <a:moveTo>
                  <a:pt x="808482" y="57650"/>
                </a:moveTo>
                <a:lnTo>
                  <a:pt x="808482" y="41909"/>
                </a:lnTo>
                <a:lnTo>
                  <a:pt x="807079" y="58584"/>
                </a:lnTo>
                <a:lnTo>
                  <a:pt x="808482" y="57650"/>
                </a:lnTo>
                <a:close/>
              </a:path>
            </a:pathLst>
          </a:custGeom>
          <a:solidFill>
            <a:srgbClr val="EE2B0A"/>
          </a:solidFill>
        </p:spPr>
        <p:txBody>
          <a:bodyPr wrap="square" lIns="0" tIns="0" rIns="0" bIns="0" rtlCol="0"/>
          <a:lstStyle/>
          <a:p>
            <a:endParaRPr/>
          </a:p>
        </p:txBody>
      </p:sp>
      <p:sp>
        <p:nvSpPr>
          <p:cNvPr id="11" name="object 11"/>
          <p:cNvSpPr txBox="1"/>
          <p:nvPr/>
        </p:nvSpPr>
        <p:spPr>
          <a:xfrm>
            <a:off x="5210683" y="2461514"/>
            <a:ext cx="3195320" cy="245110"/>
          </a:xfrm>
          <a:prstGeom prst="rect">
            <a:avLst/>
          </a:prstGeom>
        </p:spPr>
        <p:txBody>
          <a:bodyPr vert="horz" wrap="square" lIns="0" tIns="0" rIns="0" bIns="0" rtlCol="0">
            <a:spAutoFit/>
          </a:bodyPr>
          <a:lstStyle/>
          <a:p>
            <a:pPr marL="12700">
              <a:lnSpc>
                <a:spcPct val="100000"/>
              </a:lnSpc>
              <a:tabLst>
                <a:tab pos="730250" algn="l"/>
                <a:tab pos="1143000" algn="l"/>
                <a:tab pos="1555115" algn="l"/>
              </a:tabLst>
            </a:pPr>
            <a:r>
              <a:rPr sz="1600" dirty="0">
                <a:solidFill>
                  <a:srgbClr val="EE2B0A"/>
                </a:solidFill>
                <a:latin typeface="新宋体" panose="02010609030101010101" charset="-122"/>
                <a:cs typeface="新宋体" panose="02010609030101010101" charset="-122"/>
              </a:rPr>
              <a:t>满足z	&lt;z	</a:t>
            </a:r>
            <a:r>
              <a:rPr sz="1600" spc="-5" dirty="0">
                <a:solidFill>
                  <a:srgbClr val="EE2B0A"/>
                </a:solidFill>
                <a:latin typeface="新宋体" panose="02010609030101010101" charset="-122"/>
                <a:cs typeface="新宋体" panose="02010609030101010101" charset="-122"/>
              </a:rPr>
              <a:t>&lt;</a:t>
            </a:r>
            <a:r>
              <a:rPr sz="1600" dirty="0">
                <a:solidFill>
                  <a:srgbClr val="EE2B0A"/>
                </a:solidFill>
                <a:latin typeface="新宋体" panose="02010609030101010101" charset="-122"/>
                <a:cs typeface="新宋体" panose="02010609030101010101" charset="-122"/>
              </a:rPr>
              <a:t>z	</a:t>
            </a:r>
            <a:r>
              <a:rPr sz="1600" spc="-5" dirty="0">
                <a:solidFill>
                  <a:srgbClr val="EE2B0A"/>
                </a:solidFill>
                <a:latin typeface="新宋体" panose="02010609030101010101" charset="-122"/>
                <a:cs typeface="新宋体" panose="02010609030101010101" charset="-122"/>
              </a:rPr>
              <a:t>，转到B层，说明z</a:t>
            </a:r>
            <a:endParaRPr sz="1600">
              <a:latin typeface="新宋体" panose="02010609030101010101" charset="-122"/>
              <a:cs typeface="新宋体" panose="02010609030101010101" charset="-122"/>
            </a:endParaRPr>
          </a:p>
        </p:txBody>
      </p:sp>
      <p:sp>
        <p:nvSpPr>
          <p:cNvPr id="12" name="object 12"/>
          <p:cNvSpPr txBox="1"/>
          <p:nvPr/>
        </p:nvSpPr>
        <p:spPr>
          <a:xfrm>
            <a:off x="5718936" y="2576067"/>
            <a:ext cx="2896235" cy="172085"/>
          </a:xfrm>
          <a:prstGeom prst="rect">
            <a:avLst/>
          </a:prstGeom>
        </p:spPr>
        <p:txBody>
          <a:bodyPr vert="horz" wrap="square" lIns="0" tIns="0" rIns="0" bIns="0" rtlCol="0">
            <a:spAutoFit/>
          </a:bodyPr>
          <a:lstStyle/>
          <a:p>
            <a:pPr marL="12700">
              <a:lnSpc>
                <a:spcPct val="100000"/>
              </a:lnSpc>
              <a:tabLst>
                <a:tab pos="425450" algn="l"/>
                <a:tab pos="838200" algn="l"/>
                <a:tab pos="2673985" algn="l"/>
              </a:tabLst>
            </a:pPr>
            <a:r>
              <a:rPr sz="1100" spc="-5" dirty="0">
                <a:solidFill>
                  <a:srgbClr val="EE2B0A"/>
                </a:solidFill>
                <a:latin typeface="新宋体" panose="02010609030101010101" charset="-122"/>
                <a:cs typeface="新宋体" panose="02010609030101010101" charset="-122"/>
              </a:rPr>
              <a:t>min	med	m</a:t>
            </a:r>
            <a:r>
              <a:rPr sz="1100" spc="-10" dirty="0">
                <a:solidFill>
                  <a:srgbClr val="EE2B0A"/>
                </a:solidFill>
                <a:latin typeface="新宋体" panose="02010609030101010101" charset="-122"/>
                <a:cs typeface="新宋体" panose="02010609030101010101" charset="-122"/>
              </a:rPr>
              <a:t>a</a:t>
            </a:r>
            <a:r>
              <a:rPr sz="1100" spc="-5" dirty="0">
                <a:solidFill>
                  <a:srgbClr val="EE2B0A"/>
                </a:solidFill>
                <a:latin typeface="新宋体" panose="02010609030101010101" charset="-122"/>
                <a:cs typeface="新宋体" panose="02010609030101010101" charset="-122"/>
              </a:rPr>
              <a:t>x</a:t>
            </a:r>
            <a:r>
              <a:rPr sz="1100" dirty="0">
                <a:solidFill>
                  <a:srgbClr val="EE2B0A"/>
                </a:solidFill>
                <a:latin typeface="新宋体" panose="02010609030101010101" charset="-122"/>
                <a:cs typeface="新宋体" panose="02010609030101010101" charset="-122"/>
              </a:rPr>
              <a:t>	</a:t>
            </a:r>
            <a:r>
              <a:rPr sz="1100" spc="-10" dirty="0">
                <a:solidFill>
                  <a:srgbClr val="EE2B0A"/>
                </a:solidFill>
                <a:latin typeface="新宋体" panose="02010609030101010101" charset="-122"/>
                <a:cs typeface="新宋体" panose="02010609030101010101" charset="-122"/>
              </a:rPr>
              <a:t>m</a:t>
            </a:r>
            <a:r>
              <a:rPr sz="1100" spc="-5" dirty="0">
                <a:solidFill>
                  <a:srgbClr val="EE2B0A"/>
                </a:solidFill>
                <a:latin typeface="新宋体" panose="02010609030101010101" charset="-122"/>
                <a:cs typeface="新宋体" panose="02010609030101010101" charset="-122"/>
              </a:rPr>
              <a:t>ed</a:t>
            </a:r>
            <a:endParaRPr sz="1100">
              <a:latin typeface="新宋体" panose="02010609030101010101" charset="-122"/>
              <a:cs typeface="新宋体" panose="02010609030101010101" charset="-122"/>
            </a:endParaRPr>
          </a:p>
        </p:txBody>
      </p:sp>
      <p:sp>
        <p:nvSpPr>
          <p:cNvPr id="13" name="object 13"/>
          <p:cNvSpPr txBox="1"/>
          <p:nvPr/>
        </p:nvSpPr>
        <p:spPr>
          <a:xfrm>
            <a:off x="8589391" y="2461514"/>
            <a:ext cx="838835" cy="245110"/>
          </a:xfrm>
          <a:prstGeom prst="rect">
            <a:avLst/>
          </a:prstGeom>
        </p:spPr>
        <p:txBody>
          <a:bodyPr vert="horz" wrap="square" lIns="0" tIns="0" rIns="0" bIns="0" rtlCol="0">
            <a:spAutoFit/>
          </a:bodyPr>
          <a:lstStyle/>
          <a:p>
            <a:pPr marL="12700">
              <a:lnSpc>
                <a:spcPct val="100000"/>
              </a:lnSpc>
            </a:pPr>
            <a:r>
              <a:rPr sz="1600" spc="-5" dirty="0">
                <a:solidFill>
                  <a:srgbClr val="EE2B0A"/>
                </a:solidFill>
                <a:latin typeface="新宋体" panose="02010609030101010101" charset="-122"/>
                <a:cs typeface="新宋体" panose="02010609030101010101" charset="-122"/>
              </a:rPr>
              <a:t>不是脉冲</a:t>
            </a:r>
            <a:endParaRPr sz="1600">
              <a:latin typeface="新宋体" panose="02010609030101010101" charset="-122"/>
              <a:cs typeface="新宋体" panose="02010609030101010101" charset="-122"/>
            </a:endParaRPr>
          </a:p>
        </p:txBody>
      </p:sp>
      <p:sp>
        <p:nvSpPr>
          <p:cNvPr id="14" name="object 14"/>
          <p:cNvSpPr/>
          <p:nvPr/>
        </p:nvSpPr>
        <p:spPr>
          <a:xfrm>
            <a:off x="2609735" y="6009894"/>
            <a:ext cx="2521585" cy="649605"/>
          </a:xfrm>
          <a:custGeom>
            <a:avLst/>
            <a:gdLst/>
            <a:ahLst/>
            <a:cxnLst/>
            <a:rect l="l" t="t" r="r" b="b"/>
            <a:pathLst>
              <a:path w="2521585" h="649604">
                <a:moveTo>
                  <a:pt x="1260348" y="0"/>
                </a:moveTo>
                <a:lnTo>
                  <a:pt x="1188863" y="514"/>
                </a:lnTo>
                <a:lnTo>
                  <a:pt x="1118421" y="2039"/>
                </a:lnTo>
                <a:lnTo>
                  <a:pt x="1049126" y="4548"/>
                </a:lnTo>
                <a:lnTo>
                  <a:pt x="981087" y="8012"/>
                </a:lnTo>
                <a:lnTo>
                  <a:pt x="914410" y="12405"/>
                </a:lnTo>
                <a:lnTo>
                  <a:pt x="849201" y="17698"/>
                </a:lnTo>
                <a:lnTo>
                  <a:pt x="785567" y="23864"/>
                </a:lnTo>
                <a:lnTo>
                  <a:pt x="723615" y="30875"/>
                </a:lnTo>
                <a:lnTo>
                  <a:pt x="663451" y="38705"/>
                </a:lnTo>
                <a:lnTo>
                  <a:pt x="605182" y="47324"/>
                </a:lnTo>
                <a:lnTo>
                  <a:pt x="548915" y="56707"/>
                </a:lnTo>
                <a:lnTo>
                  <a:pt x="494756" y="66824"/>
                </a:lnTo>
                <a:lnTo>
                  <a:pt x="442813" y="77650"/>
                </a:lnTo>
                <a:lnTo>
                  <a:pt x="393191" y="89155"/>
                </a:lnTo>
                <a:lnTo>
                  <a:pt x="345997" y="101313"/>
                </a:lnTo>
                <a:lnTo>
                  <a:pt x="301339" y="114096"/>
                </a:lnTo>
                <a:lnTo>
                  <a:pt x="259322" y="127477"/>
                </a:lnTo>
                <a:lnTo>
                  <a:pt x="220053" y="141427"/>
                </a:lnTo>
                <a:lnTo>
                  <a:pt x="183640" y="155920"/>
                </a:lnTo>
                <a:lnTo>
                  <a:pt x="119805" y="186422"/>
                </a:lnTo>
                <a:lnTo>
                  <a:pt x="68670" y="218762"/>
                </a:lnTo>
                <a:lnTo>
                  <a:pt x="31089" y="252721"/>
                </a:lnTo>
                <a:lnTo>
                  <a:pt x="7914" y="288078"/>
                </a:lnTo>
                <a:lnTo>
                  <a:pt x="0" y="324612"/>
                </a:lnTo>
                <a:lnTo>
                  <a:pt x="1996" y="343012"/>
                </a:lnTo>
                <a:lnTo>
                  <a:pt x="17647" y="378985"/>
                </a:lnTo>
                <a:lnTo>
                  <a:pt x="48132" y="413670"/>
                </a:lnTo>
                <a:lnTo>
                  <a:pt x="92597" y="446847"/>
                </a:lnTo>
                <a:lnTo>
                  <a:pt x="150188" y="478296"/>
                </a:lnTo>
                <a:lnTo>
                  <a:pt x="220053" y="507796"/>
                </a:lnTo>
                <a:lnTo>
                  <a:pt x="259322" y="521746"/>
                </a:lnTo>
                <a:lnTo>
                  <a:pt x="301339" y="535127"/>
                </a:lnTo>
                <a:lnTo>
                  <a:pt x="345997" y="547910"/>
                </a:lnTo>
                <a:lnTo>
                  <a:pt x="393191" y="560068"/>
                </a:lnTo>
                <a:lnTo>
                  <a:pt x="442813" y="571573"/>
                </a:lnTo>
                <a:lnTo>
                  <a:pt x="494756" y="582399"/>
                </a:lnTo>
                <a:lnTo>
                  <a:pt x="548915" y="592516"/>
                </a:lnTo>
                <a:lnTo>
                  <a:pt x="605182" y="601899"/>
                </a:lnTo>
                <a:lnTo>
                  <a:pt x="663451" y="610518"/>
                </a:lnTo>
                <a:lnTo>
                  <a:pt x="723615" y="618348"/>
                </a:lnTo>
                <a:lnTo>
                  <a:pt x="785567" y="625359"/>
                </a:lnTo>
                <a:lnTo>
                  <a:pt x="849201" y="631525"/>
                </a:lnTo>
                <a:lnTo>
                  <a:pt x="914410" y="636818"/>
                </a:lnTo>
                <a:lnTo>
                  <a:pt x="981087" y="641211"/>
                </a:lnTo>
                <a:lnTo>
                  <a:pt x="1049126" y="644675"/>
                </a:lnTo>
                <a:lnTo>
                  <a:pt x="1118421" y="647184"/>
                </a:lnTo>
                <a:lnTo>
                  <a:pt x="1188863" y="648709"/>
                </a:lnTo>
                <a:lnTo>
                  <a:pt x="1260348" y="649224"/>
                </a:lnTo>
                <a:lnTo>
                  <a:pt x="1331908" y="648709"/>
                </a:lnTo>
                <a:lnTo>
                  <a:pt x="1402421" y="647184"/>
                </a:lnTo>
                <a:lnTo>
                  <a:pt x="1471781" y="644675"/>
                </a:lnTo>
                <a:lnTo>
                  <a:pt x="1539881" y="641211"/>
                </a:lnTo>
                <a:lnTo>
                  <a:pt x="1606615" y="636818"/>
                </a:lnTo>
                <a:lnTo>
                  <a:pt x="1671876" y="631525"/>
                </a:lnTo>
                <a:lnTo>
                  <a:pt x="1735557" y="625359"/>
                </a:lnTo>
                <a:lnTo>
                  <a:pt x="1797553" y="618348"/>
                </a:lnTo>
                <a:lnTo>
                  <a:pt x="1857756" y="610518"/>
                </a:lnTo>
                <a:lnTo>
                  <a:pt x="1916061" y="601899"/>
                </a:lnTo>
                <a:lnTo>
                  <a:pt x="1972360" y="592516"/>
                </a:lnTo>
                <a:lnTo>
                  <a:pt x="2026547" y="582399"/>
                </a:lnTo>
                <a:lnTo>
                  <a:pt x="2078516" y="571573"/>
                </a:lnTo>
                <a:lnTo>
                  <a:pt x="2128161" y="560068"/>
                </a:lnTo>
                <a:lnTo>
                  <a:pt x="2175374" y="547910"/>
                </a:lnTo>
                <a:lnTo>
                  <a:pt x="2220050" y="535127"/>
                </a:lnTo>
                <a:lnTo>
                  <a:pt x="2262081" y="521746"/>
                </a:lnTo>
                <a:lnTo>
                  <a:pt x="2301362" y="507796"/>
                </a:lnTo>
                <a:lnTo>
                  <a:pt x="2337786" y="493303"/>
                </a:lnTo>
                <a:lnTo>
                  <a:pt x="2401636" y="462801"/>
                </a:lnTo>
                <a:lnTo>
                  <a:pt x="2452780" y="430461"/>
                </a:lnTo>
                <a:lnTo>
                  <a:pt x="2490366" y="396502"/>
                </a:lnTo>
                <a:lnTo>
                  <a:pt x="2513543" y="361145"/>
                </a:lnTo>
                <a:lnTo>
                  <a:pt x="2521458" y="324611"/>
                </a:lnTo>
                <a:lnTo>
                  <a:pt x="2519461" y="306211"/>
                </a:lnTo>
                <a:lnTo>
                  <a:pt x="2503809" y="270238"/>
                </a:lnTo>
                <a:lnTo>
                  <a:pt x="2473321" y="235553"/>
                </a:lnTo>
                <a:lnTo>
                  <a:pt x="2428850" y="202376"/>
                </a:lnTo>
                <a:lnTo>
                  <a:pt x="2371246" y="170927"/>
                </a:lnTo>
                <a:lnTo>
                  <a:pt x="2301362" y="141427"/>
                </a:lnTo>
                <a:lnTo>
                  <a:pt x="2262081" y="127477"/>
                </a:lnTo>
                <a:lnTo>
                  <a:pt x="2220050" y="114096"/>
                </a:lnTo>
                <a:lnTo>
                  <a:pt x="2175374" y="101313"/>
                </a:lnTo>
                <a:lnTo>
                  <a:pt x="2128161" y="89155"/>
                </a:lnTo>
                <a:lnTo>
                  <a:pt x="2078516" y="77650"/>
                </a:lnTo>
                <a:lnTo>
                  <a:pt x="2026547" y="66824"/>
                </a:lnTo>
                <a:lnTo>
                  <a:pt x="1972360" y="56707"/>
                </a:lnTo>
                <a:lnTo>
                  <a:pt x="1916061" y="47324"/>
                </a:lnTo>
                <a:lnTo>
                  <a:pt x="1857756" y="38705"/>
                </a:lnTo>
                <a:lnTo>
                  <a:pt x="1797553" y="30875"/>
                </a:lnTo>
                <a:lnTo>
                  <a:pt x="1735557" y="23864"/>
                </a:lnTo>
                <a:lnTo>
                  <a:pt x="1671876" y="17698"/>
                </a:lnTo>
                <a:lnTo>
                  <a:pt x="1606615" y="12405"/>
                </a:lnTo>
                <a:lnTo>
                  <a:pt x="1539881" y="8012"/>
                </a:lnTo>
                <a:lnTo>
                  <a:pt x="1471781" y="4548"/>
                </a:lnTo>
                <a:lnTo>
                  <a:pt x="1402421" y="2039"/>
                </a:lnTo>
                <a:lnTo>
                  <a:pt x="1331908" y="514"/>
                </a:lnTo>
                <a:lnTo>
                  <a:pt x="1260348" y="0"/>
                </a:lnTo>
                <a:close/>
              </a:path>
            </a:pathLst>
          </a:custGeom>
          <a:ln w="25400">
            <a:solidFill>
              <a:srgbClr val="EE2B0A"/>
            </a:solidFill>
          </a:ln>
        </p:spPr>
        <p:txBody>
          <a:bodyPr wrap="square" lIns="0" tIns="0" rIns="0" bIns="0" rtlCol="0"/>
          <a:lstStyle/>
          <a:p>
            <a:endParaRPr/>
          </a:p>
        </p:txBody>
      </p:sp>
      <p:sp>
        <p:nvSpPr>
          <p:cNvPr id="15" name="object 15"/>
          <p:cNvSpPr/>
          <p:nvPr/>
        </p:nvSpPr>
        <p:spPr>
          <a:xfrm>
            <a:off x="4759337" y="5218176"/>
            <a:ext cx="803275" cy="873760"/>
          </a:xfrm>
          <a:custGeom>
            <a:avLst/>
            <a:gdLst/>
            <a:ahLst/>
            <a:cxnLst/>
            <a:rect l="l" t="t" r="r" b="b"/>
            <a:pathLst>
              <a:path w="803275" h="873760">
                <a:moveTo>
                  <a:pt x="754570" y="72033"/>
                </a:moveTo>
                <a:lnTo>
                  <a:pt x="752222" y="56475"/>
                </a:lnTo>
                <a:lnTo>
                  <a:pt x="751237" y="55569"/>
                </a:lnTo>
                <a:lnTo>
                  <a:pt x="735496" y="54540"/>
                </a:lnTo>
                <a:lnTo>
                  <a:pt x="0" y="856488"/>
                </a:lnTo>
                <a:lnTo>
                  <a:pt x="19050" y="873251"/>
                </a:lnTo>
                <a:lnTo>
                  <a:pt x="754570" y="72033"/>
                </a:lnTo>
                <a:close/>
              </a:path>
              <a:path w="803275" h="873760">
                <a:moveTo>
                  <a:pt x="803147" y="0"/>
                </a:moveTo>
                <a:lnTo>
                  <a:pt x="670559" y="50292"/>
                </a:lnTo>
                <a:lnTo>
                  <a:pt x="735496" y="54540"/>
                </a:lnTo>
                <a:lnTo>
                  <a:pt x="742187" y="47243"/>
                </a:lnTo>
                <a:lnTo>
                  <a:pt x="751237" y="55569"/>
                </a:lnTo>
                <a:lnTo>
                  <a:pt x="752093" y="55625"/>
                </a:lnTo>
                <a:lnTo>
                  <a:pt x="752222" y="56475"/>
                </a:lnTo>
                <a:lnTo>
                  <a:pt x="761237" y="64769"/>
                </a:lnTo>
                <a:lnTo>
                  <a:pt x="761237" y="116204"/>
                </a:lnTo>
                <a:lnTo>
                  <a:pt x="764286" y="136397"/>
                </a:lnTo>
                <a:lnTo>
                  <a:pt x="803147" y="0"/>
                </a:lnTo>
                <a:close/>
              </a:path>
              <a:path w="803275" h="873760">
                <a:moveTo>
                  <a:pt x="751237" y="55569"/>
                </a:moveTo>
                <a:lnTo>
                  <a:pt x="742187" y="47243"/>
                </a:lnTo>
                <a:lnTo>
                  <a:pt x="735496" y="54540"/>
                </a:lnTo>
                <a:lnTo>
                  <a:pt x="751237" y="55569"/>
                </a:lnTo>
                <a:close/>
              </a:path>
              <a:path w="803275" h="873760">
                <a:moveTo>
                  <a:pt x="761237" y="64769"/>
                </a:moveTo>
                <a:lnTo>
                  <a:pt x="752222" y="56475"/>
                </a:lnTo>
                <a:lnTo>
                  <a:pt x="754570" y="72033"/>
                </a:lnTo>
                <a:lnTo>
                  <a:pt x="761237" y="64769"/>
                </a:lnTo>
                <a:close/>
              </a:path>
              <a:path w="803275" h="873760">
                <a:moveTo>
                  <a:pt x="761237" y="116204"/>
                </a:moveTo>
                <a:lnTo>
                  <a:pt x="761237" y="64769"/>
                </a:lnTo>
                <a:lnTo>
                  <a:pt x="754570" y="72033"/>
                </a:lnTo>
                <a:lnTo>
                  <a:pt x="761237" y="116204"/>
                </a:lnTo>
                <a:close/>
              </a:path>
            </a:pathLst>
          </a:custGeom>
          <a:solidFill>
            <a:srgbClr val="EE2B0A"/>
          </a:solidFill>
        </p:spPr>
        <p:txBody>
          <a:bodyPr wrap="square" lIns="0" tIns="0" rIns="0" bIns="0" rtlCol="0"/>
          <a:lstStyle/>
          <a:p>
            <a:endParaRPr/>
          </a:p>
        </p:txBody>
      </p:sp>
      <p:sp>
        <p:nvSpPr>
          <p:cNvPr id="16" name="object 16"/>
          <p:cNvSpPr txBox="1">
            <a:spLocks noGrp="1"/>
          </p:cNvSpPr>
          <p:nvPr>
            <p:ph type="body" idx="1"/>
          </p:nvPr>
        </p:nvSpPr>
        <p:spPr>
          <a:prstGeom prst="rect">
            <a:avLst/>
          </a:prstGeom>
        </p:spPr>
        <p:txBody>
          <a:bodyPr vert="horz" wrap="square" lIns="0" tIns="545084" rIns="0" bIns="0" rtlCol="0">
            <a:spAutoFit/>
          </a:bodyPr>
          <a:lstStyle/>
          <a:p>
            <a:pPr marL="1700530" indent="-457200">
              <a:lnSpc>
                <a:spcPct val="100000"/>
              </a:lnSpc>
              <a:buClr>
                <a:srgbClr val="EE2B0A"/>
              </a:buClr>
              <a:buSzPct val="71000"/>
              <a:buFont typeface="Wingdings" panose="05000000000000000000"/>
              <a:buChar char=""/>
              <a:tabLst>
                <a:tab pos="1700530" algn="l"/>
                <a:tab pos="2921000" algn="l"/>
              </a:tabLst>
            </a:pPr>
            <a:r>
              <a:rPr sz="2400" dirty="0">
                <a:latin typeface="新宋体" panose="02010609030101010101" charset="-122"/>
                <a:cs typeface="新宋体" panose="02010609030101010101" charset="-122"/>
              </a:rPr>
              <a:t>A1=z</a:t>
            </a:r>
            <a:r>
              <a:rPr sz="2400" baseline="-21000" dirty="0">
                <a:latin typeface="新宋体" panose="02010609030101010101" charset="-122"/>
                <a:cs typeface="新宋体" panose="02010609030101010101" charset="-122"/>
              </a:rPr>
              <a:t>med</a:t>
            </a:r>
            <a:r>
              <a:rPr sz="2400" dirty="0">
                <a:latin typeface="新宋体" panose="02010609030101010101" charset="-122"/>
                <a:cs typeface="新宋体" panose="02010609030101010101" charset="-122"/>
              </a:rPr>
              <a:t>-	</a:t>
            </a:r>
            <a:r>
              <a:rPr sz="2400" spc="-10" dirty="0">
                <a:latin typeface="新宋体" panose="02010609030101010101" charset="-122"/>
                <a:cs typeface="新宋体" panose="02010609030101010101" charset="-122"/>
              </a:rPr>
              <a:t>z</a:t>
            </a:r>
            <a:r>
              <a:rPr sz="2400" baseline="-21000" dirty="0">
                <a:latin typeface="新宋体" panose="02010609030101010101" charset="-122"/>
                <a:cs typeface="新宋体" panose="02010609030101010101" charset="-122"/>
              </a:rPr>
              <a:t>min</a:t>
            </a:r>
            <a:endParaRPr sz="2400" baseline="-21000">
              <a:latin typeface="新宋体" panose="02010609030101010101" charset="-122"/>
              <a:cs typeface="新宋体" panose="02010609030101010101" charset="-122"/>
            </a:endParaRPr>
          </a:p>
          <a:p>
            <a:pPr marL="1700530" indent="-457200">
              <a:lnSpc>
                <a:spcPct val="100000"/>
              </a:lnSpc>
              <a:spcBef>
                <a:spcPts val="1430"/>
              </a:spcBef>
              <a:buClr>
                <a:srgbClr val="EE2B0A"/>
              </a:buClr>
              <a:buSzPct val="71000"/>
              <a:buFont typeface="Wingdings" panose="05000000000000000000"/>
              <a:buChar char=""/>
              <a:tabLst>
                <a:tab pos="1700530" algn="l"/>
                <a:tab pos="2921000" algn="l"/>
              </a:tabLst>
            </a:pPr>
            <a:r>
              <a:rPr sz="2400" dirty="0">
                <a:latin typeface="新宋体" panose="02010609030101010101" charset="-122"/>
                <a:cs typeface="新宋体" panose="02010609030101010101" charset="-122"/>
              </a:rPr>
              <a:t>A2=z</a:t>
            </a:r>
            <a:r>
              <a:rPr sz="2400" baseline="-21000" dirty="0">
                <a:latin typeface="新宋体" panose="02010609030101010101" charset="-122"/>
                <a:cs typeface="新宋体" panose="02010609030101010101" charset="-122"/>
              </a:rPr>
              <a:t>med</a:t>
            </a:r>
            <a:r>
              <a:rPr sz="2400" dirty="0">
                <a:latin typeface="新宋体" panose="02010609030101010101" charset="-122"/>
                <a:cs typeface="新宋体" panose="02010609030101010101" charset="-122"/>
              </a:rPr>
              <a:t>-	</a:t>
            </a:r>
            <a:r>
              <a:rPr sz="2400" spc="-10" dirty="0">
                <a:latin typeface="新宋体" panose="02010609030101010101" charset="-122"/>
                <a:cs typeface="新宋体" panose="02010609030101010101" charset="-122"/>
              </a:rPr>
              <a:t>z</a:t>
            </a:r>
            <a:r>
              <a:rPr sz="2400" baseline="-21000" dirty="0">
                <a:latin typeface="新宋体" panose="02010609030101010101" charset="-122"/>
                <a:cs typeface="新宋体" panose="02010609030101010101" charset="-122"/>
              </a:rPr>
              <a:t>max</a:t>
            </a:r>
            <a:endParaRPr sz="2400" baseline="-21000">
              <a:latin typeface="新宋体" panose="02010609030101010101" charset="-122"/>
              <a:cs typeface="新宋体" panose="02010609030101010101" charset="-122"/>
            </a:endParaRPr>
          </a:p>
          <a:p>
            <a:pPr marL="1243330">
              <a:lnSpc>
                <a:spcPct val="100000"/>
              </a:lnSpc>
              <a:spcBef>
                <a:spcPts val="1425"/>
              </a:spcBef>
              <a:tabLst>
                <a:tab pos="170053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如果A1&gt;0且A2&lt;0，转到B层，否则增大窗口尺寸</a:t>
            </a:r>
            <a:endParaRPr sz="2400">
              <a:latin typeface="新宋体" panose="02010609030101010101" charset="-122"/>
              <a:cs typeface="新宋体" panose="02010609030101010101" charset="-122"/>
            </a:endParaRPr>
          </a:p>
          <a:p>
            <a:pPr marL="1243330">
              <a:lnSpc>
                <a:spcPct val="100000"/>
              </a:lnSpc>
              <a:spcBef>
                <a:spcPts val="1430"/>
              </a:spcBef>
              <a:tabLst>
                <a:tab pos="170053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如果窗口尺寸≤S</a:t>
            </a:r>
            <a:r>
              <a:rPr sz="2400" baseline="-21000" dirty="0">
                <a:latin typeface="新宋体" panose="02010609030101010101" charset="-122"/>
                <a:cs typeface="新宋体" panose="02010609030101010101" charset="-122"/>
              </a:rPr>
              <a:t>ma</a:t>
            </a:r>
            <a:r>
              <a:rPr sz="2400" spc="-7" baseline="-21000" dirty="0">
                <a:latin typeface="新宋体" panose="02010609030101010101" charset="-122"/>
                <a:cs typeface="新宋体" panose="02010609030101010101" charset="-122"/>
              </a:rPr>
              <a:t>x</a:t>
            </a:r>
            <a:r>
              <a:rPr sz="2400" dirty="0">
                <a:latin typeface="新宋体" panose="02010609030101010101" charset="-122"/>
                <a:cs typeface="新宋体" panose="02010609030101010101" charset="-122"/>
              </a:rPr>
              <a:t>，重复A层，否则输出z</a:t>
            </a:r>
            <a:r>
              <a:rPr sz="2400" baseline="-21000" dirty="0">
                <a:latin typeface="新宋体" panose="02010609030101010101" charset="-122"/>
                <a:cs typeface="新宋体" panose="02010609030101010101" charset="-122"/>
              </a:rPr>
              <a:t>xy</a:t>
            </a:r>
            <a:endParaRPr sz="2400" baseline="-21000">
              <a:latin typeface="新宋体" panose="02010609030101010101" charset="-122"/>
              <a:cs typeface="新宋体" panose="02010609030101010101" charset="-122"/>
            </a:endParaRPr>
          </a:p>
          <a:p>
            <a:pPr marL="786130">
              <a:lnSpc>
                <a:spcPts val="2835"/>
              </a:lnSpc>
              <a:spcBef>
                <a:spcPts val="1435"/>
              </a:spcBef>
              <a:tabLst>
                <a:tab pos="124333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B层：</a:t>
            </a:r>
            <a:endParaRPr sz="2400">
              <a:latin typeface="新宋体" panose="02010609030101010101" charset="-122"/>
              <a:cs typeface="新宋体" panose="02010609030101010101" charset="-122"/>
            </a:endParaRPr>
          </a:p>
          <a:p>
            <a:pPr marL="3665220">
              <a:lnSpc>
                <a:spcPts val="1875"/>
              </a:lnSpc>
            </a:pPr>
            <a:r>
              <a:rPr sz="1600" dirty="0">
                <a:solidFill>
                  <a:srgbClr val="EE2B0A"/>
                </a:solidFill>
                <a:latin typeface="新宋体" panose="02010609030101010101" charset="-122"/>
                <a:cs typeface="新宋体" panose="02010609030101010101" charset="-122"/>
              </a:rPr>
              <a:t>满足</a:t>
            </a:r>
            <a:r>
              <a:rPr sz="1600" spc="-5" dirty="0">
                <a:solidFill>
                  <a:srgbClr val="EE2B0A"/>
                </a:solidFill>
                <a:latin typeface="新宋体" panose="02010609030101010101" charset="-122"/>
                <a:cs typeface="新宋体" panose="02010609030101010101" charset="-122"/>
              </a:rPr>
              <a:t>z</a:t>
            </a:r>
            <a:r>
              <a:rPr sz="1650" spc="-7" baseline="-20000" dirty="0">
                <a:solidFill>
                  <a:srgbClr val="EE2B0A"/>
                </a:solidFill>
                <a:latin typeface="新宋体" panose="02010609030101010101" charset="-122"/>
                <a:cs typeface="新宋体" panose="02010609030101010101" charset="-122"/>
              </a:rPr>
              <a:t>mi</a:t>
            </a:r>
            <a:r>
              <a:rPr sz="1650" spc="-15" baseline="-20000" dirty="0">
                <a:solidFill>
                  <a:srgbClr val="EE2B0A"/>
                </a:solidFill>
                <a:latin typeface="新宋体" panose="02010609030101010101" charset="-122"/>
                <a:cs typeface="新宋体" panose="02010609030101010101" charset="-122"/>
              </a:rPr>
              <a:t>n</a:t>
            </a:r>
            <a:r>
              <a:rPr sz="1600" dirty="0">
                <a:solidFill>
                  <a:srgbClr val="EE2B0A"/>
                </a:solidFill>
                <a:latin typeface="新宋体" panose="02010609030101010101" charset="-122"/>
                <a:cs typeface="新宋体" panose="02010609030101010101" charset="-122"/>
              </a:rPr>
              <a:t>&lt;</a:t>
            </a:r>
            <a:r>
              <a:rPr sz="1600" spc="-5" dirty="0">
                <a:solidFill>
                  <a:srgbClr val="EE2B0A"/>
                </a:solidFill>
                <a:latin typeface="新宋体" panose="02010609030101010101" charset="-122"/>
                <a:cs typeface="新宋体" panose="02010609030101010101" charset="-122"/>
              </a:rPr>
              <a:t>z</a:t>
            </a:r>
            <a:r>
              <a:rPr sz="1650" spc="-7" baseline="-20000" dirty="0">
                <a:solidFill>
                  <a:srgbClr val="EE2B0A"/>
                </a:solidFill>
                <a:latin typeface="新宋体" panose="02010609030101010101" charset="-122"/>
                <a:cs typeface="新宋体" panose="02010609030101010101" charset="-122"/>
              </a:rPr>
              <a:t>x</a:t>
            </a:r>
            <a:r>
              <a:rPr sz="1650" spc="-15" baseline="-20000" dirty="0">
                <a:solidFill>
                  <a:srgbClr val="EE2B0A"/>
                </a:solidFill>
                <a:latin typeface="新宋体" panose="02010609030101010101" charset="-122"/>
                <a:cs typeface="新宋体" panose="02010609030101010101" charset="-122"/>
              </a:rPr>
              <a:t>y</a:t>
            </a:r>
            <a:r>
              <a:rPr sz="1600" dirty="0">
                <a:solidFill>
                  <a:srgbClr val="EE2B0A"/>
                </a:solidFill>
                <a:latin typeface="新宋体" panose="02010609030101010101" charset="-122"/>
                <a:cs typeface="新宋体" panose="02010609030101010101" charset="-122"/>
              </a:rPr>
              <a:t>&lt;</a:t>
            </a:r>
            <a:r>
              <a:rPr sz="1600" spc="-5" dirty="0">
                <a:solidFill>
                  <a:srgbClr val="EE2B0A"/>
                </a:solidFill>
                <a:latin typeface="新宋体" panose="02010609030101010101" charset="-122"/>
                <a:cs typeface="新宋体" panose="02010609030101010101" charset="-122"/>
              </a:rPr>
              <a:t>z</a:t>
            </a:r>
            <a:r>
              <a:rPr sz="1650" spc="-7" baseline="-20000" dirty="0">
                <a:solidFill>
                  <a:srgbClr val="EE2B0A"/>
                </a:solidFill>
                <a:latin typeface="新宋体" panose="02010609030101010101" charset="-122"/>
                <a:cs typeface="新宋体" panose="02010609030101010101" charset="-122"/>
              </a:rPr>
              <a:t>ma</a:t>
            </a:r>
            <a:r>
              <a:rPr sz="1650" spc="-15" baseline="-20000" dirty="0">
                <a:solidFill>
                  <a:srgbClr val="EE2B0A"/>
                </a:solidFill>
                <a:latin typeface="新宋体" panose="02010609030101010101" charset="-122"/>
                <a:cs typeface="新宋体" panose="02010609030101010101" charset="-122"/>
              </a:rPr>
              <a:t>x</a:t>
            </a:r>
            <a:r>
              <a:rPr sz="1600" dirty="0">
                <a:solidFill>
                  <a:srgbClr val="EE2B0A"/>
                </a:solidFill>
                <a:latin typeface="新宋体" panose="02010609030101010101" charset="-122"/>
                <a:cs typeface="新宋体" panose="02010609030101010101" charset="-122"/>
              </a:rPr>
              <a:t>，说明</a:t>
            </a:r>
            <a:r>
              <a:rPr sz="1600" spc="-10" dirty="0">
                <a:solidFill>
                  <a:srgbClr val="EE2B0A"/>
                </a:solidFill>
                <a:latin typeface="新宋体" panose="02010609030101010101" charset="-122"/>
                <a:cs typeface="新宋体" panose="02010609030101010101" charset="-122"/>
              </a:rPr>
              <a:t>z</a:t>
            </a:r>
            <a:r>
              <a:rPr sz="1650" spc="-7" baseline="-20000" dirty="0">
                <a:solidFill>
                  <a:srgbClr val="EE2B0A"/>
                </a:solidFill>
                <a:latin typeface="新宋体" panose="02010609030101010101" charset="-122"/>
                <a:cs typeface="新宋体" panose="02010609030101010101" charset="-122"/>
              </a:rPr>
              <a:t>x</a:t>
            </a:r>
            <a:r>
              <a:rPr sz="1650" spc="-15" baseline="-20000" dirty="0">
                <a:solidFill>
                  <a:srgbClr val="EE2B0A"/>
                </a:solidFill>
                <a:latin typeface="新宋体" panose="02010609030101010101" charset="-122"/>
                <a:cs typeface="新宋体" panose="02010609030101010101" charset="-122"/>
              </a:rPr>
              <a:t>y</a:t>
            </a:r>
            <a:r>
              <a:rPr sz="1600" spc="-5" dirty="0">
                <a:solidFill>
                  <a:srgbClr val="EE2B0A"/>
                </a:solidFill>
                <a:latin typeface="新宋体" panose="02010609030101010101" charset="-122"/>
                <a:cs typeface="新宋体" panose="02010609030101010101" charset="-122"/>
              </a:rPr>
              <a:t>不是脉冲，输出</a:t>
            </a:r>
            <a:r>
              <a:rPr sz="1600" dirty="0">
                <a:solidFill>
                  <a:srgbClr val="EE2B0A"/>
                </a:solidFill>
                <a:latin typeface="新宋体" panose="02010609030101010101" charset="-122"/>
                <a:cs typeface="新宋体" panose="02010609030101010101" charset="-122"/>
              </a:rPr>
              <a:t>z</a:t>
            </a:r>
            <a:r>
              <a:rPr sz="1650" spc="-15" baseline="-20000" dirty="0">
                <a:solidFill>
                  <a:srgbClr val="EE2B0A"/>
                </a:solidFill>
                <a:latin typeface="新宋体" panose="02010609030101010101" charset="-122"/>
                <a:cs typeface="新宋体" panose="02010609030101010101" charset="-122"/>
              </a:rPr>
              <a:t>xy</a:t>
            </a:r>
            <a:endParaRPr sz="1650" baseline="-20000">
              <a:latin typeface="新宋体" panose="02010609030101010101" charset="-122"/>
              <a:cs typeface="新宋体" panose="02010609030101010101" charset="-122"/>
            </a:endParaRPr>
          </a:p>
        </p:txBody>
      </p:sp>
      <p:sp>
        <p:nvSpPr>
          <p:cNvPr id="17" name="object 17"/>
          <p:cNvSpPr/>
          <p:nvPr/>
        </p:nvSpPr>
        <p:spPr>
          <a:xfrm>
            <a:off x="6210172" y="6009894"/>
            <a:ext cx="2016760" cy="649605"/>
          </a:xfrm>
          <a:custGeom>
            <a:avLst/>
            <a:gdLst/>
            <a:ahLst/>
            <a:cxnLst/>
            <a:rect l="l" t="t" r="r" b="b"/>
            <a:pathLst>
              <a:path w="2016759" h="649604">
                <a:moveTo>
                  <a:pt x="1008126" y="0"/>
                </a:moveTo>
                <a:lnTo>
                  <a:pt x="939162" y="749"/>
                </a:lnTo>
                <a:lnTo>
                  <a:pt x="871436" y="2967"/>
                </a:lnTo>
                <a:lnTo>
                  <a:pt x="805100" y="6603"/>
                </a:lnTo>
                <a:lnTo>
                  <a:pt x="740304" y="11609"/>
                </a:lnTo>
                <a:lnTo>
                  <a:pt x="677198" y="17937"/>
                </a:lnTo>
                <a:lnTo>
                  <a:pt x="615934" y="25538"/>
                </a:lnTo>
                <a:lnTo>
                  <a:pt x="556662" y="34364"/>
                </a:lnTo>
                <a:lnTo>
                  <a:pt x="499533" y="44365"/>
                </a:lnTo>
                <a:lnTo>
                  <a:pt x="444698" y="55493"/>
                </a:lnTo>
                <a:lnTo>
                  <a:pt x="392308" y="67700"/>
                </a:lnTo>
                <a:lnTo>
                  <a:pt x="342513" y="80936"/>
                </a:lnTo>
                <a:lnTo>
                  <a:pt x="295465" y="95154"/>
                </a:lnTo>
                <a:lnTo>
                  <a:pt x="251314" y="110305"/>
                </a:lnTo>
                <a:lnTo>
                  <a:pt x="210211" y="126339"/>
                </a:lnTo>
                <a:lnTo>
                  <a:pt x="172307" y="143209"/>
                </a:lnTo>
                <a:lnTo>
                  <a:pt x="137752" y="160866"/>
                </a:lnTo>
                <a:lnTo>
                  <a:pt x="79295" y="198346"/>
                </a:lnTo>
                <a:lnTo>
                  <a:pt x="36046" y="238389"/>
                </a:lnTo>
                <a:lnTo>
                  <a:pt x="9212" y="280607"/>
                </a:lnTo>
                <a:lnTo>
                  <a:pt x="0" y="324612"/>
                </a:lnTo>
                <a:lnTo>
                  <a:pt x="2328" y="346813"/>
                </a:lnTo>
                <a:lnTo>
                  <a:pt x="20502" y="389972"/>
                </a:lnTo>
                <a:lnTo>
                  <a:pt x="55694" y="431152"/>
                </a:lnTo>
                <a:lnTo>
                  <a:pt x="106698" y="469962"/>
                </a:lnTo>
                <a:lnTo>
                  <a:pt x="172307" y="506014"/>
                </a:lnTo>
                <a:lnTo>
                  <a:pt x="210211" y="522884"/>
                </a:lnTo>
                <a:lnTo>
                  <a:pt x="251314" y="538918"/>
                </a:lnTo>
                <a:lnTo>
                  <a:pt x="295465" y="554069"/>
                </a:lnTo>
                <a:lnTo>
                  <a:pt x="342513" y="568287"/>
                </a:lnTo>
                <a:lnTo>
                  <a:pt x="392308" y="581523"/>
                </a:lnTo>
                <a:lnTo>
                  <a:pt x="444698" y="593730"/>
                </a:lnTo>
                <a:lnTo>
                  <a:pt x="499533" y="604858"/>
                </a:lnTo>
                <a:lnTo>
                  <a:pt x="556662" y="614859"/>
                </a:lnTo>
                <a:lnTo>
                  <a:pt x="615934" y="623685"/>
                </a:lnTo>
                <a:lnTo>
                  <a:pt x="677198" y="631286"/>
                </a:lnTo>
                <a:lnTo>
                  <a:pt x="740304" y="637614"/>
                </a:lnTo>
                <a:lnTo>
                  <a:pt x="805100" y="642620"/>
                </a:lnTo>
                <a:lnTo>
                  <a:pt x="871436" y="646256"/>
                </a:lnTo>
                <a:lnTo>
                  <a:pt x="939162" y="648474"/>
                </a:lnTo>
                <a:lnTo>
                  <a:pt x="1008126" y="649224"/>
                </a:lnTo>
                <a:lnTo>
                  <a:pt x="1077177" y="648474"/>
                </a:lnTo>
                <a:lnTo>
                  <a:pt x="1144975" y="646256"/>
                </a:lnTo>
                <a:lnTo>
                  <a:pt x="1211370" y="642620"/>
                </a:lnTo>
                <a:lnTo>
                  <a:pt x="1276212" y="637614"/>
                </a:lnTo>
                <a:lnTo>
                  <a:pt x="1339352" y="631286"/>
                </a:lnTo>
                <a:lnTo>
                  <a:pt x="1400639" y="623685"/>
                </a:lnTo>
                <a:lnTo>
                  <a:pt x="1459924" y="614859"/>
                </a:lnTo>
                <a:lnTo>
                  <a:pt x="1517057" y="604858"/>
                </a:lnTo>
                <a:lnTo>
                  <a:pt x="1571888" y="593730"/>
                </a:lnTo>
                <a:lnTo>
                  <a:pt x="1624267" y="581523"/>
                </a:lnTo>
                <a:lnTo>
                  <a:pt x="1674045" y="568287"/>
                </a:lnTo>
                <a:lnTo>
                  <a:pt x="1721072" y="554069"/>
                </a:lnTo>
                <a:lnTo>
                  <a:pt x="1765197" y="538918"/>
                </a:lnTo>
                <a:lnTo>
                  <a:pt x="1806272" y="522884"/>
                </a:lnTo>
                <a:lnTo>
                  <a:pt x="1844145" y="506014"/>
                </a:lnTo>
                <a:lnTo>
                  <a:pt x="1878668" y="488357"/>
                </a:lnTo>
                <a:lnTo>
                  <a:pt x="1937063" y="450877"/>
                </a:lnTo>
                <a:lnTo>
                  <a:pt x="1980258" y="410834"/>
                </a:lnTo>
                <a:lnTo>
                  <a:pt x="2007053" y="368616"/>
                </a:lnTo>
                <a:lnTo>
                  <a:pt x="2016252" y="324611"/>
                </a:lnTo>
                <a:lnTo>
                  <a:pt x="2013927" y="302410"/>
                </a:lnTo>
                <a:lnTo>
                  <a:pt x="1995780" y="259251"/>
                </a:lnTo>
                <a:lnTo>
                  <a:pt x="1960635" y="218071"/>
                </a:lnTo>
                <a:lnTo>
                  <a:pt x="1909691" y="179261"/>
                </a:lnTo>
                <a:lnTo>
                  <a:pt x="1844145" y="143209"/>
                </a:lnTo>
                <a:lnTo>
                  <a:pt x="1806272" y="126339"/>
                </a:lnTo>
                <a:lnTo>
                  <a:pt x="1765197" y="110305"/>
                </a:lnTo>
                <a:lnTo>
                  <a:pt x="1721072" y="95154"/>
                </a:lnTo>
                <a:lnTo>
                  <a:pt x="1674045" y="80936"/>
                </a:lnTo>
                <a:lnTo>
                  <a:pt x="1624267" y="67700"/>
                </a:lnTo>
                <a:lnTo>
                  <a:pt x="1571888" y="55493"/>
                </a:lnTo>
                <a:lnTo>
                  <a:pt x="1517057" y="44365"/>
                </a:lnTo>
                <a:lnTo>
                  <a:pt x="1459924" y="34364"/>
                </a:lnTo>
                <a:lnTo>
                  <a:pt x="1400639" y="25538"/>
                </a:lnTo>
                <a:lnTo>
                  <a:pt x="1339352" y="17937"/>
                </a:lnTo>
                <a:lnTo>
                  <a:pt x="1276212" y="11609"/>
                </a:lnTo>
                <a:lnTo>
                  <a:pt x="1211370" y="6603"/>
                </a:lnTo>
                <a:lnTo>
                  <a:pt x="1144975" y="2967"/>
                </a:lnTo>
                <a:lnTo>
                  <a:pt x="1077177" y="749"/>
                </a:lnTo>
                <a:lnTo>
                  <a:pt x="1008126" y="0"/>
                </a:lnTo>
                <a:close/>
              </a:path>
            </a:pathLst>
          </a:custGeom>
          <a:ln w="25399">
            <a:solidFill>
              <a:srgbClr val="EE2B0A"/>
            </a:solidFill>
          </a:ln>
        </p:spPr>
        <p:txBody>
          <a:bodyPr wrap="square" lIns="0" tIns="0" rIns="0" bIns="0" rtlCol="0"/>
          <a:lstStyle/>
          <a:p>
            <a:endParaRPr/>
          </a:p>
        </p:txBody>
      </p:sp>
      <p:sp>
        <p:nvSpPr>
          <p:cNvPr id="18" name="object 18"/>
          <p:cNvSpPr/>
          <p:nvPr/>
        </p:nvSpPr>
        <p:spPr>
          <a:xfrm>
            <a:off x="6994270" y="5722620"/>
            <a:ext cx="440690" cy="299720"/>
          </a:xfrm>
          <a:custGeom>
            <a:avLst/>
            <a:gdLst/>
            <a:ahLst/>
            <a:cxnLst/>
            <a:rect l="l" t="t" r="r" b="b"/>
            <a:pathLst>
              <a:path w="440690" h="299720">
                <a:moveTo>
                  <a:pt x="376428" y="42672"/>
                </a:moveTo>
                <a:lnTo>
                  <a:pt x="361080" y="37657"/>
                </a:lnTo>
                <a:lnTo>
                  <a:pt x="0" y="278130"/>
                </a:lnTo>
                <a:lnTo>
                  <a:pt x="13716" y="299466"/>
                </a:lnTo>
                <a:lnTo>
                  <a:pt x="375079" y="58557"/>
                </a:lnTo>
                <a:lnTo>
                  <a:pt x="376428" y="42672"/>
                </a:lnTo>
                <a:close/>
              </a:path>
              <a:path w="440690" h="299720">
                <a:moveTo>
                  <a:pt x="440436" y="0"/>
                </a:moveTo>
                <a:lnTo>
                  <a:pt x="299466" y="17526"/>
                </a:lnTo>
                <a:lnTo>
                  <a:pt x="361080" y="37657"/>
                </a:lnTo>
                <a:lnTo>
                  <a:pt x="369570" y="32004"/>
                </a:lnTo>
                <a:lnTo>
                  <a:pt x="384048" y="52578"/>
                </a:lnTo>
                <a:lnTo>
                  <a:pt x="384048" y="98224"/>
                </a:lnTo>
                <a:lnTo>
                  <a:pt x="440436" y="0"/>
                </a:lnTo>
                <a:close/>
              </a:path>
              <a:path w="440690" h="299720">
                <a:moveTo>
                  <a:pt x="384048" y="52578"/>
                </a:moveTo>
                <a:lnTo>
                  <a:pt x="369570" y="32004"/>
                </a:lnTo>
                <a:lnTo>
                  <a:pt x="361080" y="37657"/>
                </a:lnTo>
                <a:lnTo>
                  <a:pt x="376428" y="42672"/>
                </a:lnTo>
                <a:lnTo>
                  <a:pt x="376428" y="57658"/>
                </a:lnTo>
                <a:lnTo>
                  <a:pt x="384048" y="52578"/>
                </a:lnTo>
                <a:close/>
              </a:path>
              <a:path w="440690" h="299720">
                <a:moveTo>
                  <a:pt x="384048" y="98224"/>
                </a:moveTo>
                <a:lnTo>
                  <a:pt x="384048" y="52578"/>
                </a:lnTo>
                <a:lnTo>
                  <a:pt x="375079" y="58557"/>
                </a:lnTo>
                <a:lnTo>
                  <a:pt x="369570" y="123444"/>
                </a:lnTo>
                <a:lnTo>
                  <a:pt x="384048" y="98224"/>
                </a:lnTo>
                <a:close/>
              </a:path>
              <a:path w="440690" h="299720">
                <a:moveTo>
                  <a:pt x="376428" y="57658"/>
                </a:moveTo>
                <a:lnTo>
                  <a:pt x="376428" y="42672"/>
                </a:lnTo>
                <a:lnTo>
                  <a:pt x="375079" y="58557"/>
                </a:lnTo>
                <a:lnTo>
                  <a:pt x="376428" y="57658"/>
                </a:lnTo>
                <a:close/>
              </a:path>
            </a:pathLst>
          </a:custGeom>
          <a:solidFill>
            <a:srgbClr val="EE2B0A"/>
          </a:solidFill>
        </p:spPr>
        <p:txBody>
          <a:bodyPr wrap="square" lIns="0" tIns="0" rIns="0" bIns="0" rtlCol="0"/>
          <a:lstStyle/>
          <a:p>
            <a:endParaRPr/>
          </a:p>
        </p:txBody>
      </p:sp>
      <p:sp>
        <p:nvSpPr>
          <p:cNvPr id="19" name="object 19"/>
          <p:cNvSpPr txBox="1"/>
          <p:nvPr/>
        </p:nvSpPr>
        <p:spPr>
          <a:xfrm>
            <a:off x="5830951" y="5438647"/>
            <a:ext cx="2966085" cy="287020"/>
          </a:xfrm>
          <a:prstGeom prst="rect">
            <a:avLst/>
          </a:prstGeom>
        </p:spPr>
        <p:txBody>
          <a:bodyPr vert="horz" wrap="square" lIns="0" tIns="0" rIns="0" bIns="0" rtlCol="0">
            <a:spAutoFit/>
          </a:bodyPr>
          <a:lstStyle/>
          <a:p>
            <a:pPr marL="12700">
              <a:lnSpc>
                <a:spcPct val="100000"/>
              </a:lnSpc>
            </a:pPr>
            <a:r>
              <a:rPr sz="1600" dirty="0">
                <a:solidFill>
                  <a:srgbClr val="EE2B0A"/>
                </a:solidFill>
                <a:latin typeface="新宋体" panose="02010609030101010101" charset="-122"/>
                <a:cs typeface="新宋体" panose="02010609030101010101" charset="-122"/>
              </a:rPr>
              <a:t>说明</a:t>
            </a:r>
            <a:r>
              <a:rPr sz="1600" spc="-5" dirty="0">
                <a:solidFill>
                  <a:srgbClr val="EE2B0A"/>
                </a:solidFill>
                <a:latin typeface="新宋体" panose="02010609030101010101" charset="-122"/>
                <a:cs typeface="新宋体" panose="02010609030101010101" charset="-122"/>
              </a:rPr>
              <a:t>z</a:t>
            </a:r>
            <a:r>
              <a:rPr sz="1650" spc="-7" baseline="-20000" dirty="0">
                <a:solidFill>
                  <a:srgbClr val="EE2B0A"/>
                </a:solidFill>
                <a:latin typeface="新宋体" panose="02010609030101010101" charset="-122"/>
                <a:cs typeface="新宋体" panose="02010609030101010101" charset="-122"/>
              </a:rPr>
              <a:t>x</a:t>
            </a:r>
            <a:r>
              <a:rPr sz="1650" spc="-15" baseline="-20000" dirty="0">
                <a:solidFill>
                  <a:srgbClr val="EE2B0A"/>
                </a:solidFill>
                <a:latin typeface="新宋体" panose="02010609030101010101" charset="-122"/>
                <a:cs typeface="新宋体" panose="02010609030101010101" charset="-122"/>
              </a:rPr>
              <a:t>y</a:t>
            </a:r>
            <a:r>
              <a:rPr sz="1600" dirty="0">
                <a:solidFill>
                  <a:srgbClr val="EE2B0A"/>
                </a:solidFill>
                <a:latin typeface="新宋体" panose="02010609030101010101" charset="-122"/>
                <a:cs typeface="新宋体" panose="02010609030101010101" charset="-122"/>
              </a:rPr>
              <a:t>＝z</a:t>
            </a:r>
            <a:r>
              <a:rPr sz="1650" spc="-15" baseline="-20000" dirty="0">
                <a:solidFill>
                  <a:srgbClr val="EE2B0A"/>
                </a:solidFill>
                <a:latin typeface="新宋体" panose="02010609030101010101" charset="-122"/>
                <a:cs typeface="新宋体" panose="02010609030101010101" charset="-122"/>
              </a:rPr>
              <a:t>m</a:t>
            </a:r>
            <a:r>
              <a:rPr sz="1650" spc="-7" baseline="-20000" dirty="0">
                <a:solidFill>
                  <a:srgbClr val="EE2B0A"/>
                </a:solidFill>
                <a:latin typeface="新宋体" panose="02010609030101010101" charset="-122"/>
                <a:cs typeface="新宋体" panose="02010609030101010101" charset="-122"/>
              </a:rPr>
              <a:t>i</a:t>
            </a:r>
            <a:r>
              <a:rPr sz="1650" spc="-15" baseline="-20000" dirty="0">
                <a:solidFill>
                  <a:srgbClr val="EE2B0A"/>
                </a:solidFill>
                <a:latin typeface="新宋体" panose="02010609030101010101" charset="-122"/>
                <a:cs typeface="新宋体" panose="02010609030101010101" charset="-122"/>
              </a:rPr>
              <a:t>n</a:t>
            </a:r>
            <a:r>
              <a:rPr sz="1600" dirty="0">
                <a:solidFill>
                  <a:srgbClr val="EE2B0A"/>
                </a:solidFill>
                <a:latin typeface="新宋体" panose="02010609030101010101" charset="-122"/>
                <a:cs typeface="新宋体" panose="02010609030101010101" charset="-122"/>
              </a:rPr>
              <a:t>或z</a:t>
            </a:r>
            <a:r>
              <a:rPr sz="1650" spc="-7" baseline="-20000" dirty="0">
                <a:solidFill>
                  <a:srgbClr val="EE2B0A"/>
                </a:solidFill>
                <a:latin typeface="新宋体" panose="02010609030101010101" charset="-122"/>
                <a:cs typeface="新宋体" panose="02010609030101010101" charset="-122"/>
              </a:rPr>
              <a:t>x</a:t>
            </a:r>
            <a:r>
              <a:rPr sz="1650" spc="-15" baseline="-20000" dirty="0">
                <a:solidFill>
                  <a:srgbClr val="EE2B0A"/>
                </a:solidFill>
                <a:latin typeface="新宋体" panose="02010609030101010101" charset="-122"/>
                <a:cs typeface="新宋体" panose="02010609030101010101" charset="-122"/>
              </a:rPr>
              <a:t>y</a:t>
            </a:r>
            <a:r>
              <a:rPr sz="1600" spc="-5" dirty="0">
                <a:solidFill>
                  <a:srgbClr val="EE2B0A"/>
                </a:solidFill>
                <a:latin typeface="新宋体" panose="02010609030101010101" charset="-122"/>
                <a:cs typeface="新宋体" panose="02010609030101010101" charset="-122"/>
              </a:rPr>
              <a:t>=</a:t>
            </a:r>
            <a:r>
              <a:rPr sz="1600" dirty="0">
                <a:solidFill>
                  <a:srgbClr val="EE2B0A"/>
                </a:solidFill>
                <a:latin typeface="新宋体" panose="02010609030101010101" charset="-122"/>
                <a:cs typeface="新宋体" panose="02010609030101010101" charset="-122"/>
              </a:rPr>
              <a:t>z</a:t>
            </a:r>
            <a:r>
              <a:rPr sz="1650" spc="-7" baseline="-20000" dirty="0">
                <a:solidFill>
                  <a:srgbClr val="EE2B0A"/>
                </a:solidFill>
                <a:latin typeface="新宋体" panose="02010609030101010101" charset="-122"/>
                <a:cs typeface="新宋体" panose="02010609030101010101" charset="-122"/>
              </a:rPr>
              <a:t>m</a:t>
            </a:r>
            <a:r>
              <a:rPr sz="1650" spc="-15" baseline="-20000" dirty="0">
                <a:solidFill>
                  <a:srgbClr val="EE2B0A"/>
                </a:solidFill>
                <a:latin typeface="新宋体" panose="02010609030101010101" charset="-122"/>
                <a:cs typeface="新宋体" panose="02010609030101010101" charset="-122"/>
              </a:rPr>
              <a:t>ax</a:t>
            </a:r>
            <a:r>
              <a:rPr sz="1600" dirty="0">
                <a:solidFill>
                  <a:srgbClr val="EE2B0A"/>
                </a:solidFill>
                <a:latin typeface="新宋体" panose="02010609030101010101" charset="-122"/>
                <a:cs typeface="新宋体" panose="02010609030101010101" charset="-122"/>
              </a:rPr>
              <a:t>，输出</a:t>
            </a:r>
            <a:r>
              <a:rPr sz="1600" spc="-10" dirty="0">
                <a:solidFill>
                  <a:srgbClr val="EE2B0A"/>
                </a:solidFill>
                <a:latin typeface="新宋体" panose="02010609030101010101" charset="-122"/>
                <a:cs typeface="新宋体" panose="02010609030101010101" charset="-122"/>
              </a:rPr>
              <a:t>z</a:t>
            </a:r>
            <a:r>
              <a:rPr sz="1650" spc="-7" baseline="-20000" dirty="0">
                <a:solidFill>
                  <a:srgbClr val="EE2B0A"/>
                </a:solidFill>
                <a:latin typeface="新宋体" panose="02010609030101010101" charset="-122"/>
                <a:cs typeface="新宋体" panose="02010609030101010101" charset="-122"/>
              </a:rPr>
              <a:t>med</a:t>
            </a:r>
            <a:endParaRPr sz="1650" baseline="-20000">
              <a:latin typeface="新宋体" panose="02010609030101010101" charset="-122"/>
              <a:cs typeface="新宋体" panose="02010609030101010101" charset="-122"/>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自适应中值滤波器举例</a:t>
            </a:r>
          </a:p>
        </p:txBody>
      </p:sp>
      <p:sp>
        <p:nvSpPr>
          <p:cNvPr id="6" name="object 6"/>
          <p:cNvSpPr/>
          <p:nvPr/>
        </p:nvSpPr>
        <p:spPr>
          <a:xfrm>
            <a:off x="2322461" y="2769870"/>
            <a:ext cx="6302502" cy="272110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953132" y="2170176"/>
            <a:ext cx="2235200" cy="326390"/>
          </a:xfrm>
          <a:prstGeom prst="rect">
            <a:avLst/>
          </a:prstGeom>
        </p:spPr>
        <p:txBody>
          <a:bodyPr vert="horz" wrap="square" lIns="0" tIns="0" rIns="0" bIns="0" rtlCol="0">
            <a:spAutoFit/>
          </a:bodyPr>
          <a:lstStyle/>
          <a:p>
            <a:pPr marL="12700">
              <a:lnSpc>
                <a:spcPct val="100000"/>
              </a:lnSpc>
            </a:pPr>
            <a:r>
              <a:rPr sz="1800" b="1" spc="-10" dirty="0">
                <a:solidFill>
                  <a:srgbClr val="EE2B0A"/>
                </a:solidFill>
                <a:latin typeface="新宋体" panose="02010609030101010101" charset="-122"/>
                <a:cs typeface="新宋体" panose="02010609030101010101" charset="-122"/>
              </a:rPr>
              <a:t>P</a:t>
            </a:r>
            <a:r>
              <a:rPr sz="1800" b="1" spc="-7" baseline="-23000" dirty="0">
                <a:solidFill>
                  <a:srgbClr val="EE2B0A"/>
                </a:solidFill>
                <a:latin typeface="新宋体" panose="02010609030101010101" charset="-122"/>
                <a:cs typeface="新宋体" panose="02010609030101010101" charset="-122"/>
              </a:rPr>
              <a:t>a</a:t>
            </a:r>
            <a:r>
              <a:rPr sz="1800" b="1" spc="-10" dirty="0">
                <a:solidFill>
                  <a:srgbClr val="EE2B0A"/>
                </a:solidFill>
                <a:latin typeface="新宋体" panose="02010609030101010101" charset="-122"/>
                <a:cs typeface="新宋体" panose="02010609030101010101" charset="-122"/>
              </a:rPr>
              <a:t>=P</a:t>
            </a:r>
            <a:r>
              <a:rPr sz="1800" b="1" spc="-7" baseline="-23000" dirty="0">
                <a:solidFill>
                  <a:srgbClr val="EE2B0A"/>
                </a:solidFill>
                <a:latin typeface="新宋体" panose="02010609030101010101" charset="-122"/>
                <a:cs typeface="新宋体" panose="02010609030101010101" charset="-122"/>
              </a:rPr>
              <a:t>b</a:t>
            </a:r>
            <a:r>
              <a:rPr sz="1800" b="1" spc="-10" dirty="0">
                <a:solidFill>
                  <a:srgbClr val="EE2B0A"/>
                </a:solidFill>
                <a:latin typeface="新宋体" panose="02010609030101010101" charset="-122"/>
                <a:cs typeface="新宋体" panose="02010609030101010101" charset="-122"/>
              </a:rPr>
              <a:t>=0.25的椒盐噪声</a:t>
            </a:r>
            <a:endParaRPr sz="1800">
              <a:latin typeface="新宋体" panose="02010609030101010101" charset="-122"/>
              <a:cs typeface="新宋体" panose="02010609030101010101" charset="-122"/>
            </a:endParaRPr>
          </a:p>
        </p:txBody>
      </p:sp>
      <p:sp>
        <p:nvSpPr>
          <p:cNvPr id="8" name="object 8"/>
          <p:cNvSpPr txBox="1"/>
          <p:nvPr/>
        </p:nvSpPr>
        <p:spPr>
          <a:xfrm>
            <a:off x="4492871" y="2170176"/>
            <a:ext cx="18542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7×7的中值滤波器</a:t>
            </a:r>
            <a:endParaRPr sz="1800">
              <a:latin typeface="新宋体" panose="02010609030101010101" charset="-122"/>
              <a:cs typeface="新宋体" panose="02010609030101010101" charset="-122"/>
            </a:endParaRPr>
          </a:p>
        </p:txBody>
      </p:sp>
      <p:sp>
        <p:nvSpPr>
          <p:cNvPr id="9" name="object 9"/>
          <p:cNvSpPr/>
          <p:nvPr/>
        </p:nvSpPr>
        <p:spPr>
          <a:xfrm>
            <a:off x="4338713" y="2625089"/>
            <a:ext cx="2232025" cy="792480"/>
          </a:xfrm>
          <a:custGeom>
            <a:avLst/>
            <a:gdLst/>
            <a:ahLst/>
            <a:cxnLst/>
            <a:rect l="l" t="t" r="r" b="b"/>
            <a:pathLst>
              <a:path w="2232025" h="792479">
                <a:moveTo>
                  <a:pt x="1116330" y="0"/>
                </a:moveTo>
                <a:lnTo>
                  <a:pt x="1048333" y="723"/>
                </a:lnTo>
                <a:lnTo>
                  <a:pt x="981414" y="2867"/>
                </a:lnTo>
                <a:lnTo>
                  <a:pt x="915687" y="6388"/>
                </a:lnTo>
                <a:lnTo>
                  <a:pt x="851271" y="11246"/>
                </a:lnTo>
                <a:lnTo>
                  <a:pt x="788281" y="17399"/>
                </a:lnTo>
                <a:lnTo>
                  <a:pt x="726836" y="24806"/>
                </a:lnTo>
                <a:lnTo>
                  <a:pt x="667050" y="33424"/>
                </a:lnTo>
                <a:lnTo>
                  <a:pt x="609043" y="43213"/>
                </a:lnTo>
                <a:lnTo>
                  <a:pt x="552929" y="54130"/>
                </a:lnTo>
                <a:lnTo>
                  <a:pt x="498827" y="66134"/>
                </a:lnTo>
                <a:lnTo>
                  <a:pt x="446852" y="79184"/>
                </a:lnTo>
                <a:lnTo>
                  <a:pt x="397123" y="93237"/>
                </a:lnTo>
                <a:lnTo>
                  <a:pt x="349755" y="108253"/>
                </a:lnTo>
                <a:lnTo>
                  <a:pt x="304865" y="124190"/>
                </a:lnTo>
                <a:lnTo>
                  <a:pt x="262571" y="141006"/>
                </a:lnTo>
                <a:lnTo>
                  <a:pt x="222988" y="158660"/>
                </a:lnTo>
                <a:lnTo>
                  <a:pt x="186235" y="177109"/>
                </a:lnTo>
                <a:lnTo>
                  <a:pt x="152428" y="196313"/>
                </a:lnTo>
                <a:lnTo>
                  <a:pt x="94118" y="236818"/>
                </a:lnTo>
                <a:lnTo>
                  <a:pt x="48993" y="279842"/>
                </a:lnTo>
                <a:lnTo>
                  <a:pt x="17988" y="325053"/>
                </a:lnTo>
                <a:lnTo>
                  <a:pt x="2037" y="372116"/>
                </a:lnTo>
                <a:lnTo>
                  <a:pt x="0" y="396240"/>
                </a:lnTo>
                <a:lnTo>
                  <a:pt x="2037" y="420363"/>
                </a:lnTo>
                <a:lnTo>
                  <a:pt x="17988" y="467426"/>
                </a:lnTo>
                <a:lnTo>
                  <a:pt x="48993" y="512637"/>
                </a:lnTo>
                <a:lnTo>
                  <a:pt x="94118" y="555661"/>
                </a:lnTo>
                <a:lnTo>
                  <a:pt x="152428" y="596166"/>
                </a:lnTo>
                <a:lnTo>
                  <a:pt x="186235" y="615370"/>
                </a:lnTo>
                <a:lnTo>
                  <a:pt x="222988" y="633819"/>
                </a:lnTo>
                <a:lnTo>
                  <a:pt x="262571" y="651473"/>
                </a:lnTo>
                <a:lnTo>
                  <a:pt x="304865" y="668289"/>
                </a:lnTo>
                <a:lnTo>
                  <a:pt x="349755" y="684226"/>
                </a:lnTo>
                <a:lnTo>
                  <a:pt x="397123" y="699242"/>
                </a:lnTo>
                <a:lnTo>
                  <a:pt x="446852" y="713295"/>
                </a:lnTo>
                <a:lnTo>
                  <a:pt x="498827" y="726345"/>
                </a:lnTo>
                <a:lnTo>
                  <a:pt x="552929" y="738349"/>
                </a:lnTo>
                <a:lnTo>
                  <a:pt x="609043" y="749266"/>
                </a:lnTo>
                <a:lnTo>
                  <a:pt x="667050" y="759055"/>
                </a:lnTo>
                <a:lnTo>
                  <a:pt x="726836" y="767673"/>
                </a:lnTo>
                <a:lnTo>
                  <a:pt x="788281" y="775080"/>
                </a:lnTo>
                <a:lnTo>
                  <a:pt x="851271" y="781233"/>
                </a:lnTo>
                <a:lnTo>
                  <a:pt x="915687" y="786091"/>
                </a:lnTo>
                <a:lnTo>
                  <a:pt x="981414" y="789612"/>
                </a:lnTo>
                <a:lnTo>
                  <a:pt x="1048333" y="791756"/>
                </a:lnTo>
                <a:lnTo>
                  <a:pt x="1116330" y="792480"/>
                </a:lnTo>
                <a:lnTo>
                  <a:pt x="1184323" y="791756"/>
                </a:lnTo>
                <a:lnTo>
                  <a:pt x="1251233" y="789612"/>
                </a:lnTo>
                <a:lnTo>
                  <a:pt x="1316946" y="786091"/>
                </a:lnTo>
                <a:lnTo>
                  <a:pt x="1381343" y="781233"/>
                </a:lnTo>
                <a:lnTo>
                  <a:pt x="1444309" y="775080"/>
                </a:lnTo>
                <a:lnTo>
                  <a:pt x="1505727" y="767673"/>
                </a:lnTo>
                <a:lnTo>
                  <a:pt x="1565481" y="759055"/>
                </a:lnTo>
                <a:lnTo>
                  <a:pt x="1623455" y="749266"/>
                </a:lnTo>
                <a:lnTo>
                  <a:pt x="1679532" y="738349"/>
                </a:lnTo>
                <a:lnTo>
                  <a:pt x="1733596" y="726345"/>
                </a:lnTo>
                <a:lnTo>
                  <a:pt x="1785530" y="713295"/>
                </a:lnTo>
                <a:lnTo>
                  <a:pt x="1835218" y="699242"/>
                </a:lnTo>
                <a:lnTo>
                  <a:pt x="1882544" y="684226"/>
                </a:lnTo>
                <a:lnTo>
                  <a:pt x="1927392" y="668289"/>
                </a:lnTo>
                <a:lnTo>
                  <a:pt x="1969644" y="651473"/>
                </a:lnTo>
                <a:lnTo>
                  <a:pt x="2009185" y="633819"/>
                </a:lnTo>
                <a:lnTo>
                  <a:pt x="2045898" y="615370"/>
                </a:lnTo>
                <a:lnTo>
                  <a:pt x="2079667" y="596166"/>
                </a:lnTo>
                <a:lnTo>
                  <a:pt x="2137907" y="555661"/>
                </a:lnTo>
                <a:lnTo>
                  <a:pt x="2182973" y="512637"/>
                </a:lnTo>
                <a:lnTo>
                  <a:pt x="2213936" y="467426"/>
                </a:lnTo>
                <a:lnTo>
                  <a:pt x="2229863" y="420363"/>
                </a:lnTo>
                <a:lnTo>
                  <a:pt x="2231898" y="396239"/>
                </a:lnTo>
                <a:lnTo>
                  <a:pt x="2229863" y="372116"/>
                </a:lnTo>
                <a:lnTo>
                  <a:pt x="2213936" y="325053"/>
                </a:lnTo>
                <a:lnTo>
                  <a:pt x="2182973" y="279842"/>
                </a:lnTo>
                <a:lnTo>
                  <a:pt x="2137907" y="236818"/>
                </a:lnTo>
                <a:lnTo>
                  <a:pt x="2079667" y="196313"/>
                </a:lnTo>
                <a:lnTo>
                  <a:pt x="2045898" y="177109"/>
                </a:lnTo>
                <a:lnTo>
                  <a:pt x="2009185" y="158660"/>
                </a:lnTo>
                <a:lnTo>
                  <a:pt x="1969644" y="141006"/>
                </a:lnTo>
                <a:lnTo>
                  <a:pt x="1927392" y="124190"/>
                </a:lnTo>
                <a:lnTo>
                  <a:pt x="1882544" y="108253"/>
                </a:lnTo>
                <a:lnTo>
                  <a:pt x="1835218" y="93237"/>
                </a:lnTo>
                <a:lnTo>
                  <a:pt x="1785530" y="79184"/>
                </a:lnTo>
                <a:lnTo>
                  <a:pt x="1733596" y="66134"/>
                </a:lnTo>
                <a:lnTo>
                  <a:pt x="1679532" y="54130"/>
                </a:lnTo>
                <a:lnTo>
                  <a:pt x="1623455" y="43213"/>
                </a:lnTo>
                <a:lnTo>
                  <a:pt x="1565481" y="33424"/>
                </a:lnTo>
                <a:lnTo>
                  <a:pt x="1505727" y="24806"/>
                </a:lnTo>
                <a:lnTo>
                  <a:pt x="1444309" y="17399"/>
                </a:lnTo>
                <a:lnTo>
                  <a:pt x="1381343" y="11246"/>
                </a:lnTo>
                <a:lnTo>
                  <a:pt x="1316946" y="6388"/>
                </a:lnTo>
                <a:lnTo>
                  <a:pt x="1251233" y="2867"/>
                </a:lnTo>
                <a:lnTo>
                  <a:pt x="1184323" y="723"/>
                </a:lnTo>
                <a:lnTo>
                  <a:pt x="1116330" y="0"/>
                </a:lnTo>
                <a:close/>
              </a:path>
            </a:pathLst>
          </a:custGeom>
          <a:ln w="25400">
            <a:solidFill>
              <a:srgbClr val="EE2B0A"/>
            </a:solidFill>
          </a:ln>
        </p:spPr>
        <p:txBody>
          <a:bodyPr wrap="square" lIns="0" tIns="0" rIns="0" bIns="0" rtlCol="0"/>
          <a:lstStyle/>
          <a:p>
            <a:endParaRPr/>
          </a:p>
        </p:txBody>
      </p:sp>
      <p:sp>
        <p:nvSpPr>
          <p:cNvPr id="10" name="object 10"/>
          <p:cNvSpPr/>
          <p:nvPr/>
        </p:nvSpPr>
        <p:spPr>
          <a:xfrm>
            <a:off x="6570611" y="2625089"/>
            <a:ext cx="2232025" cy="792480"/>
          </a:xfrm>
          <a:custGeom>
            <a:avLst/>
            <a:gdLst/>
            <a:ahLst/>
            <a:cxnLst/>
            <a:rect l="l" t="t" r="r" b="b"/>
            <a:pathLst>
              <a:path w="2232025" h="792479">
                <a:moveTo>
                  <a:pt x="1116329" y="0"/>
                </a:moveTo>
                <a:lnTo>
                  <a:pt x="1048333" y="723"/>
                </a:lnTo>
                <a:lnTo>
                  <a:pt x="981414" y="2867"/>
                </a:lnTo>
                <a:lnTo>
                  <a:pt x="915687" y="6388"/>
                </a:lnTo>
                <a:lnTo>
                  <a:pt x="851271" y="11246"/>
                </a:lnTo>
                <a:lnTo>
                  <a:pt x="788281" y="17399"/>
                </a:lnTo>
                <a:lnTo>
                  <a:pt x="726836" y="24806"/>
                </a:lnTo>
                <a:lnTo>
                  <a:pt x="667050" y="33424"/>
                </a:lnTo>
                <a:lnTo>
                  <a:pt x="609043" y="43213"/>
                </a:lnTo>
                <a:lnTo>
                  <a:pt x="552929" y="54130"/>
                </a:lnTo>
                <a:lnTo>
                  <a:pt x="498827" y="66134"/>
                </a:lnTo>
                <a:lnTo>
                  <a:pt x="446852" y="79184"/>
                </a:lnTo>
                <a:lnTo>
                  <a:pt x="397123" y="93237"/>
                </a:lnTo>
                <a:lnTo>
                  <a:pt x="349755" y="108253"/>
                </a:lnTo>
                <a:lnTo>
                  <a:pt x="304865" y="124190"/>
                </a:lnTo>
                <a:lnTo>
                  <a:pt x="262571" y="141006"/>
                </a:lnTo>
                <a:lnTo>
                  <a:pt x="222988" y="158660"/>
                </a:lnTo>
                <a:lnTo>
                  <a:pt x="186235" y="177109"/>
                </a:lnTo>
                <a:lnTo>
                  <a:pt x="152428" y="196313"/>
                </a:lnTo>
                <a:lnTo>
                  <a:pt x="94118" y="236818"/>
                </a:lnTo>
                <a:lnTo>
                  <a:pt x="48993" y="279842"/>
                </a:lnTo>
                <a:lnTo>
                  <a:pt x="17988" y="325053"/>
                </a:lnTo>
                <a:lnTo>
                  <a:pt x="2037" y="372116"/>
                </a:lnTo>
                <a:lnTo>
                  <a:pt x="0" y="396240"/>
                </a:lnTo>
                <a:lnTo>
                  <a:pt x="2037" y="420363"/>
                </a:lnTo>
                <a:lnTo>
                  <a:pt x="17988" y="467426"/>
                </a:lnTo>
                <a:lnTo>
                  <a:pt x="48993" y="512637"/>
                </a:lnTo>
                <a:lnTo>
                  <a:pt x="94118" y="555661"/>
                </a:lnTo>
                <a:lnTo>
                  <a:pt x="152428" y="596166"/>
                </a:lnTo>
                <a:lnTo>
                  <a:pt x="186235" y="615370"/>
                </a:lnTo>
                <a:lnTo>
                  <a:pt x="222988" y="633819"/>
                </a:lnTo>
                <a:lnTo>
                  <a:pt x="262571" y="651473"/>
                </a:lnTo>
                <a:lnTo>
                  <a:pt x="304865" y="668289"/>
                </a:lnTo>
                <a:lnTo>
                  <a:pt x="349755" y="684226"/>
                </a:lnTo>
                <a:lnTo>
                  <a:pt x="397123" y="699242"/>
                </a:lnTo>
                <a:lnTo>
                  <a:pt x="446852" y="713295"/>
                </a:lnTo>
                <a:lnTo>
                  <a:pt x="498827" y="726345"/>
                </a:lnTo>
                <a:lnTo>
                  <a:pt x="552929" y="738349"/>
                </a:lnTo>
                <a:lnTo>
                  <a:pt x="609043" y="749266"/>
                </a:lnTo>
                <a:lnTo>
                  <a:pt x="667050" y="759055"/>
                </a:lnTo>
                <a:lnTo>
                  <a:pt x="726836" y="767673"/>
                </a:lnTo>
                <a:lnTo>
                  <a:pt x="788281" y="775080"/>
                </a:lnTo>
                <a:lnTo>
                  <a:pt x="851271" y="781233"/>
                </a:lnTo>
                <a:lnTo>
                  <a:pt x="915687" y="786091"/>
                </a:lnTo>
                <a:lnTo>
                  <a:pt x="981414" y="789612"/>
                </a:lnTo>
                <a:lnTo>
                  <a:pt x="1048333" y="791756"/>
                </a:lnTo>
                <a:lnTo>
                  <a:pt x="1116329" y="792480"/>
                </a:lnTo>
                <a:lnTo>
                  <a:pt x="1184323" y="791756"/>
                </a:lnTo>
                <a:lnTo>
                  <a:pt x="1251233" y="789612"/>
                </a:lnTo>
                <a:lnTo>
                  <a:pt x="1316946" y="786091"/>
                </a:lnTo>
                <a:lnTo>
                  <a:pt x="1381343" y="781233"/>
                </a:lnTo>
                <a:lnTo>
                  <a:pt x="1444309" y="775080"/>
                </a:lnTo>
                <a:lnTo>
                  <a:pt x="1505727" y="767673"/>
                </a:lnTo>
                <a:lnTo>
                  <a:pt x="1565481" y="759055"/>
                </a:lnTo>
                <a:lnTo>
                  <a:pt x="1623455" y="749266"/>
                </a:lnTo>
                <a:lnTo>
                  <a:pt x="1679532" y="738349"/>
                </a:lnTo>
                <a:lnTo>
                  <a:pt x="1733596" y="726345"/>
                </a:lnTo>
                <a:lnTo>
                  <a:pt x="1785530" y="713295"/>
                </a:lnTo>
                <a:lnTo>
                  <a:pt x="1835218" y="699242"/>
                </a:lnTo>
                <a:lnTo>
                  <a:pt x="1882544" y="684226"/>
                </a:lnTo>
                <a:lnTo>
                  <a:pt x="1927392" y="668289"/>
                </a:lnTo>
                <a:lnTo>
                  <a:pt x="1969644" y="651473"/>
                </a:lnTo>
                <a:lnTo>
                  <a:pt x="2009185" y="633819"/>
                </a:lnTo>
                <a:lnTo>
                  <a:pt x="2045898" y="615370"/>
                </a:lnTo>
                <a:lnTo>
                  <a:pt x="2079667" y="596166"/>
                </a:lnTo>
                <a:lnTo>
                  <a:pt x="2137907" y="555661"/>
                </a:lnTo>
                <a:lnTo>
                  <a:pt x="2182973" y="512637"/>
                </a:lnTo>
                <a:lnTo>
                  <a:pt x="2213936" y="467426"/>
                </a:lnTo>
                <a:lnTo>
                  <a:pt x="2229863" y="420363"/>
                </a:lnTo>
                <a:lnTo>
                  <a:pt x="2231897" y="396239"/>
                </a:lnTo>
                <a:lnTo>
                  <a:pt x="2229863" y="372116"/>
                </a:lnTo>
                <a:lnTo>
                  <a:pt x="2213936" y="325053"/>
                </a:lnTo>
                <a:lnTo>
                  <a:pt x="2182973" y="279842"/>
                </a:lnTo>
                <a:lnTo>
                  <a:pt x="2137907" y="236818"/>
                </a:lnTo>
                <a:lnTo>
                  <a:pt x="2079667" y="196313"/>
                </a:lnTo>
                <a:lnTo>
                  <a:pt x="2045898" y="177109"/>
                </a:lnTo>
                <a:lnTo>
                  <a:pt x="2009185" y="158660"/>
                </a:lnTo>
                <a:lnTo>
                  <a:pt x="1969644" y="141006"/>
                </a:lnTo>
                <a:lnTo>
                  <a:pt x="1927392" y="124190"/>
                </a:lnTo>
                <a:lnTo>
                  <a:pt x="1882544" y="108253"/>
                </a:lnTo>
                <a:lnTo>
                  <a:pt x="1835218" y="93237"/>
                </a:lnTo>
                <a:lnTo>
                  <a:pt x="1785530" y="79184"/>
                </a:lnTo>
                <a:lnTo>
                  <a:pt x="1733596" y="66134"/>
                </a:lnTo>
                <a:lnTo>
                  <a:pt x="1679532" y="54130"/>
                </a:lnTo>
                <a:lnTo>
                  <a:pt x="1623455" y="43213"/>
                </a:lnTo>
                <a:lnTo>
                  <a:pt x="1565481" y="33424"/>
                </a:lnTo>
                <a:lnTo>
                  <a:pt x="1505727" y="24806"/>
                </a:lnTo>
                <a:lnTo>
                  <a:pt x="1444309" y="17399"/>
                </a:lnTo>
                <a:lnTo>
                  <a:pt x="1381343" y="11246"/>
                </a:lnTo>
                <a:lnTo>
                  <a:pt x="1316946" y="6388"/>
                </a:lnTo>
                <a:lnTo>
                  <a:pt x="1251233" y="2867"/>
                </a:lnTo>
                <a:lnTo>
                  <a:pt x="1184323" y="723"/>
                </a:lnTo>
                <a:lnTo>
                  <a:pt x="1116329" y="0"/>
                </a:lnTo>
                <a:close/>
              </a:path>
            </a:pathLst>
          </a:custGeom>
          <a:ln w="25400">
            <a:solidFill>
              <a:srgbClr val="EE2B0A"/>
            </a:solidFill>
          </a:ln>
        </p:spPr>
        <p:txBody>
          <a:bodyPr wrap="square" lIns="0" tIns="0" rIns="0" bIns="0" rtlCol="0"/>
          <a:lstStyle/>
          <a:p>
            <a:endParaRPr/>
          </a:p>
        </p:txBody>
      </p:sp>
      <p:sp>
        <p:nvSpPr>
          <p:cNvPr id="11" name="object 11"/>
          <p:cNvSpPr txBox="1"/>
          <p:nvPr/>
        </p:nvSpPr>
        <p:spPr>
          <a:xfrm>
            <a:off x="6582295" y="2176271"/>
            <a:ext cx="2654300" cy="326390"/>
          </a:xfrm>
          <a:prstGeom prst="rect">
            <a:avLst/>
          </a:prstGeom>
        </p:spPr>
        <p:txBody>
          <a:bodyPr vert="horz" wrap="square" lIns="0" tIns="0" rIns="0" bIns="0" rtlCol="0">
            <a:spAutoFit/>
          </a:bodyPr>
          <a:lstStyle/>
          <a:p>
            <a:pPr marL="12700">
              <a:lnSpc>
                <a:spcPct val="100000"/>
              </a:lnSpc>
            </a:pPr>
            <a:r>
              <a:rPr sz="1800" b="1" spc="-10" dirty="0">
                <a:solidFill>
                  <a:srgbClr val="EE2B0A"/>
                </a:solidFill>
                <a:latin typeface="新宋体" panose="02010609030101010101" charset="-122"/>
                <a:cs typeface="新宋体" panose="02010609030101010101" charset="-122"/>
              </a:rPr>
              <a:t>S</a:t>
            </a:r>
            <a:r>
              <a:rPr sz="1800" b="1" spc="-7" baseline="-23000" dirty="0">
                <a:solidFill>
                  <a:srgbClr val="EE2B0A"/>
                </a:solidFill>
                <a:latin typeface="新宋体" panose="02010609030101010101" charset="-122"/>
                <a:cs typeface="新宋体" panose="02010609030101010101" charset="-122"/>
              </a:rPr>
              <a:t>max</a:t>
            </a:r>
            <a:r>
              <a:rPr sz="1800" b="1" spc="-10" dirty="0">
                <a:solidFill>
                  <a:srgbClr val="EE2B0A"/>
                </a:solidFill>
                <a:latin typeface="新宋体" panose="02010609030101010101" charset="-122"/>
                <a:cs typeface="新宋体" panose="02010609030101010101" charset="-122"/>
              </a:rPr>
              <a:t>=7的自适应中值滤波器</a:t>
            </a:r>
            <a:endParaRPr sz="1800">
              <a:latin typeface="新宋体" panose="02010609030101010101" charset="-122"/>
              <a:cs typeface="新宋体" panose="02010609030101010101" charset="-122"/>
            </a:endParaRPr>
          </a:p>
        </p:txBody>
      </p:sp>
      <p:sp>
        <p:nvSpPr>
          <p:cNvPr id="12" name="object 12"/>
          <p:cNvSpPr/>
          <p:nvPr/>
        </p:nvSpPr>
        <p:spPr>
          <a:xfrm>
            <a:off x="4483493" y="4059173"/>
            <a:ext cx="431800" cy="807720"/>
          </a:xfrm>
          <a:custGeom>
            <a:avLst/>
            <a:gdLst/>
            <a:ahLst/>
            <a:cxnLst/>
            <a:rect l="l" t="t" r="r" b="b"/>
            <a:pathLst>
              <a:path w="431800" h="807720">
                <a:moveTo>
                  <a:pt x="215646" y="0"/>
                </a:moveTo>
                <a:lnTo>
                  <a:pt x="153168" y="17081"/>
                </a:lnTo>
                <a:lnTo>
                  <a:pt x="97987" y="65008"/>
                </a:lnTo>
                <a:lnTo>
                  <a:pt x="73948" y="98985"/>
                </a:lnTo>
                <a:lnTo>
                  <a:pt x="52713" y="138808"/>
                </a:lnTo>
                <a:lnTo>
                  <a:pt x="34606" y="183856"/>
                </a:lnTo>
                <a:lnTo>
                  <a:pt x="19955" y="233507"/>
                </a:lnTo>
                <a:lnTo>
                  <a:pt x="9086" y="287139"/>
                </a:lnTo>
                <a:lnTo>
                  <a:pt x="2326" y="344130"/>
                </a:lnTo>
                <a:lnTo>
                  <a:pt x="0" y="403860"/>
                </a:lnTo>
                <a:lnTo>
                  <a:pt x="2326" y="463589"/>
                </a:lnTo>
                <a:lnTo>
                  <a:pt x="9086" y="520580"/>
                </a:lnTo>
                <a:lnTo>
                  <a:pt x="19955" y="574212"/>
                </a:lnTo>
                <a:lnTo>
                  <a:pt x="34606" y="623863"/>
                </a:lnTo>
                <a:lnTo>
                  <a:pt x="52713" y="668911"/>
                </a:lnTo>
                <a:lnTo>
                  <a:pt x="73948" y="708734"/>
                </a:lnTo>
                <a:lnTo>
                  <a:pt x="97987" y="742711"/>
                </a:lnTo>
                <a:lnTo>
                  <a:pt x="124503" y="770219"/>
                </a:lnTo>
                <a:lnTo>
                  <a:pt x="183658" y="803346"/>
                </a:lnTo>
                <a:lnTo>
                  <a:pt x="215646" y="807720"/>
                </a:lnTo>
                <a:lnTo>
                  <a:pt x="247461" y="803346"/>
                </a:lnTo>
                <a:lnTo>
                  <a:pt x="306459" y="770219"/>
                </a:lnTo>
                <a:lnTo>
                  <a:pt x="332967" y="742711"/>
                </a:lnTo>
                <a:lnTo>
                  <a:pt x="357033" y="708734"/>
                </a:lnTo>
                <a:lnTo>
                  <a:pt x="378321" y="668911"/>
                </a:lnTo>
                <a:lnTo>
                  <a:pt x="396493" y="623863"/>
                </a:lnTo>
                <a:lnTo>
                  <a:pt x="411212" y="574212"/>
                </a:lnTo>
                <a:lnTo>
                  <a:pt x="422143" y="520580"/>
                </a:lnTo>
                <a:lnTo>
                  <a:pt x="428948" y="463589"/>
                </a:lnTo>
                <a:lnTo>
                  <a:pt x="431292" y="403860"/>
                </a:lnTo>
                <a:lnTo>
                  <a:pt x="428948" y="344130"/>
                </a:lnTo>
                <a:lnTo>
                  <a:pt x="422143" y="287139"/>
                </a:lnTo>
                <a:lnTo>
                  <a:pt x="411212" y="233507"/>
                </a:lnTo>
                <a:lnTo>
                  <a:pt x="396493" y="183856"/>
                </a:lnTo>
                <a:lnTo>
                  <a:pt x="378321" y="138808"/>
                </a:lnTo>
                <a:lnTo>
                  <a:pt x="357033" y="98985"/>
                </a:lnTo>
                <a:lnTo>
                  <a:pt x="332967" y="65008"/>
                </a:lnTo>
                <a:lnTo>
                  <a:pt x="306459" y="37500"/>
                </a:lnTo>
                <a:lnTo>
                  <a:pt x="247461" y="4373"/>
                </a:lnTo>
                <a:lnTo>
                  <a:pt x="215646" y="0"/>
                </a:lnTo>
                <a:close/>
              </a:path>
            </a:pathLst>
          </a:custGeom>
          <a:ln w="25400">
            <a:solidFill>
              <a:srgbClr val="EE2B0A"/>
            </a:solidFill>
          </a:ln>
        </p:spPr>
        <p:txBody>
          <a:bodyPr wrap="square" lIns="0" tIns="0" rIns="0" bIns="0" rtlCol="0"/>
          <a:lstStyle/>
          <a:p>
            <a:endParaRPr/>
          </a:p>
        </p:txBody>
      </p:sp>
      <p:sp>
        <p:nvSpPr>
          <p:cNvPr id="13" name="object 13"/>
          <p:cNvSpPr/>
          <p:nvPr/>
        </p:nvSpPr>
        <p:spPr>
          <a:xfrm>
            <a:off x="6570611" y="4065270"/>
            <a:ext cx="432434" cy="807720"/>
          </a:xfrm>
          <a:custGeom>
            <a:avLst/>
            <a:gdLst/>
            <a:ahLst/>
            <a:cxnLst/>
            <a:rect l="l" t="t" r="r" b="b"/>
            <a:pathLst>
              <a:path w="432434" h="807720">
                <a:moveTo>
                  <a:pt x="216407" y="0"/>
                </a:moveTo>
                <a:lnTo>
                  <a:pt x="153864" y="17081"/>
                </a:lnTo>
                <a:lnTo>
                  <a:pt x="98520" y="65008"/>
                </a:lnTo>
                <a:lnTo>
                  <a:pt x="74381" y="98985"/>
                </a:lnTo>
                <a:lnTo>
                  <a:pt x="53042" y="138808"/>
                </a:lnTo>
                <a:lnTo>
                  <a:pt x="34835" y="183856"/>
                </a:lnTo>
                <a:lnTo>
                  <a:pt x="20094" y="233507"/>
                </a:lnTo>
                <a:lnTo>
                  <a:pt x="9153" y="287139"/>
                </a:lnTo>
                <a:lnTo>
                  <a:pt x="2343" y="344130"/>
                </a:lnTo>
                <a:lnTo>
                  <a:pt x="0" y="403860"/>
                </a:lnTo>
                <a:lnTo>
                  <a:pt x="2343" y="463589"/>
                </a:lnTo>
                <a:lnTo>
                  <a:pt x="9153" y="520580"/>
                </a:lnTo>
                <a:lnTo>
                  <a:pt x="20094" y="574212"/>
                </a:lnTo>
                <a:lnTo>
                  <a:pt x="34835" y="623863"/>
                </a:lnTo>
                <a:lnTo>
                  <a:pt x="53042" y="668911"/>
                </a:lnTo>
                <a:lnTo>
                  <a:pt x="74381" y="708734"/>
                </a:lnTo>
                <a:lnTo>
                  <a:pt x="98520" y="742711"/>
                </a:lnTo>
                <a:lnTo>
                  <a:pt x="125126" y="770219"/>
                </a:lnTo>
                <a:lnTo>
                  <a:pt x="184402" y="803346"/>
                </a:lnTo>
                <a:lnTo>
                  <a:pt x="216407" y="807720"/>
                </a:lnTo>
                <a:lnTo>
                  <a:pt x="248223" y="803346"/>
                </a:lnTo>
                <a:lnTo>
                  <a:pt x="307221" y="770219"/>
                </a:lnTo>
                <a:lnTo>
                  <a:pt x="333729" y="742711"/>
                </a:lnTo>
                <a:lnTo>
                  <a:pt x="357795" y="708734"/>
                </a:lnTo>
                <a:lnTo>
                  <a:pt x="379083" y="668911"/>
                </a:lnTo>
                <a:lnTo>
                  <a:pt x="397255" y="623863"/>
                </a:lnTo>
                <a:lnTo>
                  <a:pt x="411974" y="574212"/>
                </a:lnTo>
                <a:lnTo>
                  <a:pt x="422905" y="520580"/>
                </a:lnTo>
                <a:lnTo>
                  <a:pt x="429710" y="463589"/>
                </a:lnTo>
                <a:lnTo>
                  <a:pt x="432053" y="403860"/>
                </a:lnTo>
                <a:lnTo>
                  <a:pt x="429710" y="344130"/>
                </a:lnTo>
                <a:lnTo>
                  <a:pt x="422905" y="287139"/>
                </a:lnTo>
                <a:lnTo>
                  <a:pt x="411974" y="233507"/>
                </a:lnTo>
                <a:lnTo>
                  <a:pt x="397255" y="183856"/>
                </a:lnTo>
                <a:lnTo>
                  <a:pt x="379083" y="138808"/>
                </a:lnTo>
                <a:lnTo>
                  <a:pt x="357795" y="98985"/>
                </a:lnTo>
                <a:lnTo>
                  <a:pt x="333729" y="65008"/>
                </a:lnTo>
                <a:lnTo>
                  <a:pt x="307221" y="37500"/>
                </a:lnTo>
                <a:lnTo>
                  <a:pt x="248223" y="4373"/>
                </a:lnTo>
                <a:lnTo>
                  <a:pt x="216407" y="0"/>
                </a:lnTo>
                <a:close/>
              </a:path>
            </a:pathLst>
          </a:custGeom>
          <a:ln w="25400">
            <a:solidFill>
              <a:srgbClr val="EE2B0A"/>
            </a:solidFill>
          </a:ln>
        </p:spPr>
        <p:txBody>
          <a:bodyPr wrap="square" lIns="0" tIns="0" rIns="0" bIns="0" rtlCol="0"/>
          <a:lstStyle/>
          <a:p>
            <a:endParaRPr/>
          </a:p>
        </p:txBody>
      </p:sp>
      <p:sp>
        <p:nvSpPr>
          <p:cNvPr id="14" name="object 14"/>
          <p:cNvSpPr txBox="1"/>
          <p:nvPr/>
        </p:nvSpPr>
        <p:spPr>
          <a:xfrm>
            <a:off x="8830195" y="2972988"/>
            <a:ext cx="254000" cy="1650364"/>
          </a:xfrm>
          <a:prstGeom prst="rect">
            <a:avLst/>
          </a:prstGeom>
        </p:spPr>
        <p:txBody>
          <a:bodyPr vert="horz" wrap="square" lIns="0" tIns="0" rIns="0" bIns="0" rtlCol="0">
            <a:spAutoFit/>
          </a:bodyPr>
          <a:lstStyle/>
          <a:p>
            <a:pPr marL="12700" marR="5080" algn="just">
              <a:lnSpc>
                <a:spcPct val="150000"/>
              </a:lnSpc>
            </a:pPr>
            <a:r>
              <a:rPr sz="1800" b="1" spc="-10" dirty="0">
                <a:solidFill>
                  <a:srgbClr val="EE2B0A"/>
                </a:solidFill>
                <a:latin typeface="新宋体" panose="02010609030101010101" charset="-122"/>
                <a:cs typeface="新宋体" panose="02010609030101010101" charset="-122"/>
              </a:rPr>
              <a:t>更 锐 化</a:t>
            </a:r>
            <a:endParaRPr sz="1800">
              <a:latin typeface="新宋体" panose="02010609030101010101" charset="-122"/>
              <a:cs typeface="新宋体" panose="02010609030101010101" charset="-122"/>
            </a:endParaRPr>
          </a:p>
          <a:p>
            <a:pPr marL="12700" algn="just">
              <a:lnSpc>
                <a:spcPts val="2155"/>
              </a:lnSpc>
              <a:spcBef>
                <a:spcPts val="1090"/>
              </a:spcBef>
            </a:pPr>
            <a:r>
              <a:rPr sz="1800" b="1" spc="-10" dirty="0">
                <a:solidFill>
                  <a:srgbClr val="EE2B0A"/>
                </a:solidFill>
                <a:latin typeface="新宋体" panose="02010609030101010101" charset="-122"/>
                <a:cs typeface="新宋体" panose="02010609030101010101" charset="-122"/>
              </a:rPr>
              <a:t>√</a:t>
            </a:r>
            <a:endParaRPr sz="1800">
              <a:latin typeface="新宋体" panose="02010609030101010101" charset="-122"/>
              <a:cs typeface="新宋体" panose="02010609030101010101" charset="-122"/>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4904740" cy="43846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图像复原</a:t>
            </a:r>
            <a:endParaRPr sz="3200">
              <a:latin typeface="新宋体" panose="02010609030101010101" charset="-122"/>
              <a:cs typeface="新宋体" panose="02010609030101010101" charset="-122"/>
            </a:endParaRPr>
          </a:p>
          <a:p>
            <a:pPr>
              <a:lnSpc>
                <a:spcPct val="100000"/>
              </a:lnSpc>
              <a:spcBef>
                <a:spcPts val="30"/>
              </a:spcBef>
            </a:pPr>
            <a:endParaRPr sz="33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图像复原的频率域滤波器</a:t>
            </a:r>
            <a:endParaRPr sz="3200">
              <a:latin typeface="新宋体" panose="02010609030101010101" charset="-122"/>
              <a:cs typeface="新宋体" panose="02010609030101010101" charset="-122"/>
            </a:endParaRPr>
          </a:p>
          <a:p>
            <a:pPr marL="469900">
              <a:lnSpc>
                <a:spcPct val="100000"/>
              </a:lnSpc>
              <a:spcBef>
                <a:spcPts val="192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带阻滤波器</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带通滤波器</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陷波滤波器</a:t>
            </a:r>
            <a:endParaRPr sz="3200">
              <a:latin typeface="新宋体" panose="02010609030101010101" charset="-122"/>
              <a:cs typeface="新宋体" panose="02010609030101010101" charset="-122"/>
            </a:endParaRPr>
          </a:p>
          <a:p>
            <a:pPr marL="469900">
              <a:lnSpc>
                <a:spcPts val="375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最佳陷波滤波器</a:t>
            </a:r>
            <a:endParaRPr sz="3200">
              <a:latin typeface="新宋体" panose="02010609030101010101" charset="-122"/>
              <a:cs typeface="新宋体" panose="02010609030101010101"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92529" y="1824735"/>
            <a:ext cx="7688580" cy="4700905"/>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二维离散亮度函数</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f(x,y)</a:t>
            </a:r>
            <a:endParaRPr sz="3200">
              <a:latin typeface="新宋体" panose="02010609030101010101" charset="-122"/>
              <a:cs typeface="新宋体" panose="02010609030101010101" charset="-122"/>
            </a:endParaRPr>
          </a:p>
          <a:p>
            <a:pPr marL="469900">
              <a:lnSpc>
                <a:spcPct val="100000"/>
              </a:lnSpc>
              <a:spcBef>
                <a:spcPts val="515"/>
              </a:spcBef>
              <a:tabLst>
                <a:tab pos="933450" algn="l"/>
              </a:tabLst>
            </a:pPr>
            <a:r>
              <a:rPr sz="2200" spc="8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x，y说明图像像素的空间坐标</a:t>
            </a:r>
            <a:endParaRPr sz="2800">
              <a:latin typeface="新宋体" panose="02010609030101010101" charset="-122"/>
              <a:cs typeface="新宋体" panose="02010609030101010101" charset="-122"/>
            </a:endParaRPr>
          </a:p>
          <a:p>
            <a:pPr marL="755650" marR="346710" indent="-285750">
              <a:lnSpc>
                <a:spcPct val="120000"/>
              </a:lnSpc>
              <a:spcBef>
                <a:spcPts val="520"/>
              </a:spcBef>
              <a:tabLst>
                <a:tab pos="932815" algn="l"/>
              </a:tabLst>
            </a:pPr>
            <a:r>
              <a:rPr sz="2200" spc="8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函数</a:t>
            </a:r>
            <a:r>
              <a:rPr sz="2800" dirty="0">
                <a:latin typeface="新宋体" panose="02010609030101010101" charset="-122"/>
                <a:cs typeface="新宋体" panose="02010609030101010101" charset="-122"/>
              </a:rPr>
              <a:t>值</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f</a:t>
            </a:r>
            <a:r>
              <a:rPr sz="2800" spc="-5" dirty="0">
                <a:latin typeface="新宋体" panose="02010609030101010101" charset="-122"/>
                <a:cs typeface="新宋体" panose="02010609030101010101" charset="-122"/>
              </a:rPr>
              <a:t> 代表了在点(x,y)处像素的灰度 </a:t>
            </a:r>
            <a:r>
              <a:rPr sz="2800" dirty="0">
                <a:latin typeface="新宋体" panose="02010609030101010101" charset="-122"/>
                <a:cs typeface="新宋体" panose="02010609030101010101" charset="-122"/>
              </a:rPr>
              <a:t>值</a:t>
            </a:r>
            <a:endParaRPr sz="2800">
              <a:latin typeface="新宋体" panose="02010609030101010101" charset="-122"/>
              <a:cs typeface="新宋体" panose="02010609030101010101" charset="-122"/>
            </a:endParaRPr>
          </a:p>
          <a:p>
            <a:pPr marL="12700">
              <a:lnSpc>
                <a:spcPct val="100000"/>
              </a:lnSpc>
              <a:spcBef>
                <a:spcPts val="350"/>
              </a:spcBef>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二维矩阵</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A[m,n]</a:t>
            </a:r>
            <a:endParaRPr sz="3200">
              <a:latin typeface="新宋体" panose="02010609030101010101" charset="-122"/>
              <a:cs typeface="新宋体" panose="02010609030101010101" charset="-122"/>
            </a:endParaRPr>
          </a:p>
          <a:p>
            <a:pPr marL="469900">
              <a:lnSpc>
                <a:spcPct val="100000"/>
              </a:lnSpc>
              <a:spcBef>
                <a:spcPts val="510"/>
              </a:spcBef>
              <a:tabLst>
                <a:tab pos="926465" algn="l"/>
              </a:tabLst>
            </a:pPr>
            <a:r>
              <a:rPr sz="2200" spc="80" dirty="0">
                <a:solidFill>
                  <a:srgbClr val="EE2B0A"/>
                </a:solidFill>
                <a:latin typeface="Segoe UI Symbol" panose="020B0502040204020203"/>
                <a:cs typeface="Segoe UI Symbol" panose="020B0502040204020203"/>
              </a:rPr>
              <a:t>✓	</a:t>
            </a:r>
            <a:r>
              <a:rPr sz="2800" dirty="0">
                <a:latin typeface="新宋体" panose="02010609030101010101" charset="-122"/>
                <a:cs typeface="新宋体" panose="02010609030101010101" charset="-122"/>
              </a:rPr>
              <a:t>m</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n说明图像的宽和高。</a:t>
            </a:r>
            <a:endParaRPr sz="2800">
              <a:latin typeface="新宋体" panose="02010609030101010101" charset="-122"/>
              <a:cs typeface="新宋体" panose="02010609030101010101" charset="-122"/>
            </a:endParaRPr>
          </a:p>
          <a:p>
            <a:pPr marL="755650" marR="5080" indent="-285750" algn="just">
              <a:lnSpc>
                <a:spcPct val="120000"/>
              </a:lnSpc>
              <a:spcBef>
                <a:spcPts val="530"/>
              </a:spcBef>
            </a:pPr>
            <a:r>
              <a:rPr sz="2200" spc="80" dirty="0">
                <a:solidFill>
                  <a:srgbClr val="EE2B0A"/>
                </a:solidFill>
                <a:latin typeface="Segoe UI Symbol" panose="020B0502040204020203"/>
                <a:cs typeface="Segoe UI Symbol" panose="020B0502040204020203"/>
              </a:rPr>
              <a:t>✓  </a:t>
            </a:r>
            <a:r>
              <a:rPr sz="2200" spc="60" dirty="0">
                <a:solidFill>
                  <a:srgbClr val="EE2B0A"/>
                </a:solidFill>
                <a:latin typeface="Segoe UI Symbol" panose="020B0502040204020203"/>
                <a:cs typeface="Segoe UI Symbol" panose="020B0502040204020203"/>
              </a:rPr>
              <a:t> </a:t>
            </a:r>
            <a:r>
              <a:rPr sz="2800" spc="235" dirty="0">
                <a:latin typeface="新宋体" panose="02010609030101010101" charset="-122"/>
                <a:cs typeface="新宋体" panose="02010609030101010101" charset="-122"/>
              </a:rPr>
              <a:t>矩阵元素</a:t>
            </a:r>
            <a:r>
              <a:rPr sz="2800" dirty="0">
                <a:latin typeface="新宋体" panose="02010609030101010101" charset="-122"/>
                <a:cs typeface="新宋体" panose="02010609030101010101" charset="-122"/>
              </a:rPr>
              <a:t>a</a:t>
            </a:r>
            <a:r>
              <a:rPr sz="2800" spc="-5" dirty="0">
                <a:latin typeface="新宋体" panose="02010609030101010101" charset="-122"/>
                <a:cs typeface="新宋体" panose="02010609030101010101" charset="-122"/>
              </a:rPr>
              <a:t>(</a:t>
            </a:r>
            <a:r>
              <a:rPr sz="2800" spc="235" dirty="0">
                <a:latin typeface="新宋体" panose="02010609030101010101" charset="-122"/>
                <a:cs typeface="新宋体" panose="02010609030101010101" charset="-122"/>
              </a:rPr>
              <a:t>i，</a:t>
            </a:r>
            <a:r>
              <a:rPr sz="2800" spc="-5" dirty="0">
                <a:latin typeface="新宋体" panose="02010609030101010101" charset="-122"/>
                <a:cs typeface="新宋体" panose="02010609030101010101" charset="-122"/>
              </a:rPr>
              <a:t>j</a:t>
            </a:r>
            <a:r>
              <a:rPr sz="2800" spc="235" dirty="0">
                <a:latin typeface="新宋体" panose="02010609030101010101" charset="-122"/>
                <a:cs typeface="新宋体" panose="02010609030101010101" charset="-122"/>
              </a:rPr>
              <a:t>)的值，表示图像在</a:t>
            </a:r>
            <a:r>
              <a:rPr sz="2800" dirty="0">
                <a:latin typeface="新宋体" panose="02010609030101010101" charset="-122"/>
                <a:cs typeface="新宋体" panose="02010609030101010101" charset="-122"/>
              </a:rPr>
              <a:t>第</a:t>
            </a:r>
            <a:r>
              <a:rPr sz="2800" spc="46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i </a:t>
            </a:r>
            <a:r>
              <a:rPr sz="2800" spc="60" dirty="0">
                <a:latin typeface="新宋体" panose="02010609030101010101" charset="-122"/>
                <a:cs typeface="新宋体" panose="02010609030101010101" charset="-122"/>
              </a:rPr>
              <a:t>行，</a:t>
            </a:r>
            <a:r>
              <a:rPr sz="2800" dirty="0">
                <a:latin typeface="新宋体" panose="02010609030101010101" charset="-122"/>
                <a:cs typeface="新宋体" panose="02010609030101010101" charset="-122"/>
              </a:rPr>
              <a:t>第</a:t>
            </a:r>
            <a:r>
              <a:rPr sz="2800" spc="150"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j</a:t>
            </a:r>
            <a:r>
              <a:rPr sz="2800" spc="65" dirty="0">
                <a:latin typeface="新宋体" panose="02010609030101010101" charset="-122"/>
                <a:cs typeface="新宋体" panose="02010609030101010101" charset="-122"/>
              </a:rPr>
              <a:t> </a:t>
            </a:r>
            <a:r>
              <a:rPr sz="2800" spc="60" dirty="0">
                <a:latin typeface="新宋体" panose="02010609030101010101" charset="-122"/>
                <a:cs typeface="新宋体" panose="02010609030101010101" charset="-122"/>
              </a:rPr>
              <a:t>列</a:t>
            </a:r>
            <a:r>
              <a:rPr sz="2800" spc="75" dirty="0">
                <a:latin typeface="新宋体" panose="02010609030101010101" charset="-122"/>
                <a:cs typeface="新宋体" panose="02010609030101010101" charset="-122"/>
              </a:rPr>
              <a:t>的</a:t>
            </a:r>
            <a:r>
              <a:rPr sz="2800" spc="60" dirty="0">
                <a:latin typeface="新宋体" panose="02010609030101010101" charset="-122"/>
                <a:cs typeface="新宋体" panose="02010609030101010101" charset="-122"/>
              </a:rPr>
              <a:t>像素的灰度值；</a:t>
            </a:r>
            <a:r>
              <a:rPr sz="2800" dirty="0">
                <a:latin typeface="新宋体" panose="02010609030101010101" charset="-122"/>
                <a:cs typeface="新宋体" panose="02010609030101010101" charset="-122"/>
              </a:rPr>
              <a:t>i</a:t>
            </a:r>
            <a:r>
              <a:rPr sz="2800" spc="-5" dirty="0">
                <a:latin typeface="新宋体" panose="02010609030101010101" charset="-122"/>
                <a:cs typeface="新宋体" panose="02010609030101010101" charset="-122"/>
              </a:rPr>
              <a:t>,</a:t>
            </a:r>
            <a:r>
              <a:rPr sz="2800" spc="55" dirty="0">
                <a:latin typeface="新宋体" panose="02010609030101010101" charset="-122"/>
                <a:cs typeface="新宋体" panose="02010609030101010101" charset="-122"/>
              </a:rPr>
              <a:t>j</a:t>
            </a:r>
            <a:r>
              <a:rPr sz="2800" spc="60" dirty="0">
                <a:latin typeface="新宋体" panose="02010609030101010101" charset="-122"/>
                <a:cs typeface="新宋体" panose="02010609030101010101" charset="-122"/>
              </a:rPr>
              <a:t>表示几何 </a:t>
            </a:r>
            <a:r>
              <a:rPr sz="2800" dirty="0">
                <a:latin typeface="新宋体" panose="02010609030101010101" charset="-122"/>
                <a:cs typeface="新宋体" panose="02010609030101010101" charset="-122"/>
              </a:rPr>
              <a:t>位置</a:t>
            </a:r>
            <a:endParaRPr sz="28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369478" rIns="0" bIns="0" rtlCol="0">
            <a:spAutoFit/>
          </a:bodyPr>
          <a:lstStyle/>
          <a:p>
            <a:pPr marL="83185">
              <a:lnSpc>
                <a:spcPct val="100000"/>
              </a:lnSpc>
            </a:pPr>
            <a:r>
              <a:rPr spc="-15" dirty="0">
                <a:latin typeface="新宋体" panose="02010609030101010101" charset="-122"/>
                <a:cs typeface="新宋体" panose="02010609030101010101" charset="-122"/>
              </a:rPr>
              <a:t>数字图像的表示</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7341870" cy="4627880"/>
          </a:xfrm>
          <a:prstGeom prst="rect">
            <a:avLst/>
          </a:prstGeom>
        </p:spPr>
        <p:txBody>
          <a:bodyPr vert="horz" wrap="square" lIns="0" tIns="0" rIns="0" bIns="0" rtlCol="0">
            <a:spAutoFit/>
          </a:bodyPr>
          <a:lstStyle/>
          <a:p>
            <a:pPr marL="12700">
              <a:lnSpc>
                <a:spcPct val="100000"/>
              </a:lnSpc>
            </a:pPr>
            <a:r>
              <a:rPr sz="3200" b="1" spc="-15" dirty="0" err="1">
                <a:latin typeface="新宋体" panose="02010609030101010101" charset="-122"/>
                <a:cs typeface="新宋体" panose="02010609030101010101" charset="-122"/>
              </a:rPr>
              <a:t>图像复原</a:t>
            </a:r>
            <a:endParaRPr lang="zh-CN" altLang="en-US" sz="3200" dirty="0">
              <a:latin typeface="新宋体" panose="02010609030101010101" charset="-122"/>
              <a:cs typeface="新宋体" panose="02010609030101010101" charset="-122"/>
            </a:endParaRPr>
          </a:p>
          <a:p>
            <a:pPr>
              <a:lnSpc>
                <a:spcPct val="100000"/>
              </a:lnSpc>
              <a:spcBef>
                <a:spcPts val="30"/>
              </a:spcBef>
            </a:pPr>
            <a:endParaRPr lang="zh-CN" altLang="en-US" sz="3350" dirty="0">
              <a:latin typeface="Times New Roman" panose="02020603050405020304"/>
              <a:cs typeface="Times New Roman" panose="02020603050405020304"/>
            </a:endParaRPr>
          </a:p>
          <a:p>
            <a:pPr marL="12700" marR="5080"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带阻滤波器：阻止一定频率范围内的信 号通过而允许其它频率范围内的信号通 过，消除或衰减傅里叶变换原点处的频段</a:t>
            </a:r>
            <a:endParaRPr sz="3200" dirty="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理想带阻滤波器</a:t>
            </a:r>
            <a:endParaRPr sz="3200" dirty="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巴特沃思带阻滤波器</a:t>
            </a:r>
            <a:endParaRPr sz="3200" dirty="0">
              <a:latin typeface="新宋体" panose="02010609030101010101" charset="-122"/>
              <a:cs typeface="新宋体" panose="02010609030101010101" charset="-122"/>
            </a:endParaRPr>
          </a:p>
          <a:p>
            <a:pPr marL="469900">
              <a:lnSpc>
                <a:spcPts val="375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高斯带阻滤波器</a:t>
            </a:r>
            <a:endParaRPr sz="3200" dirty="0">
              <a:latin typeface="新宋体" panose="02010609030101010101" charset="-122"/>
              <a:cs typeface="新宋体" panose="02010609030101010101" charset="-122"/>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6" name="object 6"/>
          <p:cNvSpPr txBox="1"/>
          <p:nvPr/>
        </p:nvSpPr>
        <p:spPr>
          <a:xfrm>
            <a:off x="2232774" y="6305308"/>
            <a:ext cx="6657340" cy="558165"/>
          </a:xfrm>
          <a:prstGeom prst="rect">
            <a:avLst/>
          </a:prstGeom>
        </p:spPr>
        <p:txBody>
          <a:bodyPr vert="horz" wrap="square" lIns="0" tIns="0" rIns="0" bIns="0" rtlCol="0">
            <a:spAutoFit/>
          </a:bodyPr>
          <a:lstStyle/>
          <a:p>
            <a:pPr marL="12700">
              <a:lnSpc>
                <a:spcPct val="100000"/>
              </a:lnSpc>
            </a:pPr>
            <a:r>
              <a:rPr sz="3200" spc="-5" dirty="0">
                <a:latin typeface="新宋体" panose="02010609030101010101" charset="-122"/>
                <a:cs typeface="新宋体" panose="02010609030101010101" charset="-122"/>
              </a:rPr>
              <a:t>W是频带的宽度，D</a:t>
            </a:r>
            <a:r>
              <a:rPr sz="3150" spc="-15" baseline="-21000" dirty="0">
                <a:latin typeface="新宋体" panose="02010609030101010101" charset="-122"/>
                <a:cs typeface="新宋体" panose="02010609030101010101" charset="-122"/>
              </a:rPr>
              <a:t>0</a:t>
            </a:r>
            <a:r>
              <a:rPr sz="3200" spc="-5" dirty="0">
                <a:latin typeface="新宋体" panose="02010609030101010101" charset="-122"/>
                <a:cs typeface="新宋体" panose="02010609030101010101" charset="-122"/>
              </a:rPr>
              <a:t>是频带的中心半径</a:t>
            </a:r>
            <a:endParaRPr sz="3200">
              <a:latin typeface="新宋体" panose="02010609030101010101" charset="-122"/>
              <a:cs typeface="新宋体" panose="02010609030101010101" charset="-122"/>
            </a:endParaRPr>
          </a:p>
        </p:txBody>
      </p:sp>
      <p:sp>
        <p:nvSpPr>
          <p:cNvPr id="7" name="object 7"/>
          <p:cNvSpPr/>
          <p:nvPr/>
        </p:nvSpPr>
        <p:spPr>
          <a:xfrm>
            <a:off x="6281740" y="2866661"/>
            <a:ext cx="386080" cy="0"/>
          </a:xfrm>
          <a:custGeom>
            <a:avLst/>
            <a:gdLst/>
            <a:ahLst/>
            <a:cxnLst/>
            <a:rect l="l" t="t" r="r" b="b"/>
            <a:pathLst>
              <a:path w="386079">
                <a:moveTo>
                  <a:pt x="0" y="0"/>
                </a:moveTo>
                <a:lnTo>
                  <a:pt x="385566" y="0"/>
                </a:lnTo>
              </a:path>
            </a:pathLst>
          </a:custGeom>
          <a:ln w="11388">
            <a:solidFill>
              <a:srgbClr val="000000"/>
            </a:solidFill>
          </a:ln>
        </p:spPr>
        <p:txBody>
          <a:bodyPr wrap="square" lIns="0" tIns="0" rIns="0" bIns="0" rtlCol="0"/>
          <a:lstStyle/>
          <a:p>
            <a:endParaRPr/>
          </a:p>
        </p:txBody>
      </p:sp>
      <p:sp>
        <p:nvSpPr>
          <p:cNvPr id="8" name="object 8"/>
          <p:cNvSpPr/>
          <p:nvPr/>
        </p:nvSpPr>
        <p:spPr>
          <a:xfrm>
            <a:off x="4917008" y="3598948"/>
            <a:ext cx="384810" cy="0"/>
          </a:xfrm>
          <a:custGeom>
            <a:avLst/>
            <a:gdLst/>
            <a:ahLst/>
            <a:cxnLst/>
            <a:rect l="l" t="t" r="r" b="b"/>
            <a:pathLst>
              <a:path w="384810">
                <a:moveTo>
                  <a:pt x="0" y="0"/>
                </a:moveTo>
                <a:lnTo>
                  <a:pt x="384811" y="0"/>
                </a:lnTo>
              </a:path>
            </a:pathLst>
          </a:custGeom>
          <a:ln w="11388">
            <a:solidFill>
              <a:srgbClr val="000000"/>
            </a:solidFill>
          </a:ln>
        </p:spPr>
        <p:txBody>
          <a:bodyPr wrap="square" lIns="0" tIns="0" rIns="0" bIns="0" rtlCol="0"/>
          <a:lstStyle/>
          <a:p>
            <a:endParaRPr/>
          </a:p>
        </p:txBody>
      </p:sp>
      <p:sp>
        <p:nvSpPr>
          <p:cNvPr id="9" name="object 9"/>
          <p:cNvSpPr/>
          <p:nvPr/>
        </p:nvSpPr>
        <p:spPr>
          <a:xfrm>
            <a:off x="7921538" y="3598948"/>
            <a:ext cx="384810" cy="0"/>
          </a:xfrm>
          <a:custGeom>
            <a:avLst/>
            <a:gdLst/>
            <a:ahLst/>
            <a:cxnLst/>
            <a:rect l="l" t="t" r="r" b="b"/>
            <a:pathLst>
              <a:path w="384809">
                <a:moveTo>
                  <a:pt x="0" y="0"/>
                </a:moveTo>
                <a:lnTo>
                  <a:pt x="384811" y="0"/>
                </a:lnTo>
              </a:path>
            </a:pathLst>
          </a:custGeom>
          <a:ln w="11388">
            <a:solidFill>
              <a:srgbClr val="000000"/>
            </a:solidFill>
          </a:ln>
        </p:spPr>
        <p:txBody>
          <a:bodyPr wrap="square" lIns="0" tIns="0" rIns="0" bIns="0" rtlCol="0"/>
          <a:lstStyle/>
          <a:p>
            <a:endParaRPr/>
          </a:p>
        </p:txBody>
      </p:sp>
      <p:sp>
        <p:nvSpPr>
          <p:cNvPr id="10" name="object 10"/>
          <p:cNvSpPr/>
          <p:nvPr/>
        </p:nvSpPr>
        <p:spPr>
          <a:xfrm>
            <a:off x="6293923" y="4330465"/>
            <a:ext cx="386080" cy="0"/>
          </a:xfrm>
          <a:custGeom>
            <a:avLst/>
            <a:gdLst/>
            <a:ahLst/>
            <a:cxnLst/>
            <a:rect l="l" t="t" r="r" b="b"/>
            <a:pathLst>
              <a:path w="386079">
                <a:moveTo>
                  <a:pt x="0" y="0"/>
                </a:moveTo>
                <a:lnTo>
                  <a:pt x="385566" y="0"/>
                </a:lnTo>
              </a:path>
            </a:pathLst>
          </a:custGeom>
          <a:ln w="11388">
            <a:solidFill>
              <a:srgbClr val="000000"/>
            </a:solidFill>
          </a:ln>
        </p:spPr>
        <p:txBody>
          <a:bodyPr wrap="square" lIns="0" tIns="0" rIns="0" bIns="0" rtlCol="0"/>
          <a:lstStyle/>
          <a:p>
            <a:endParaRPr/>
          </a:p>
        </p:txBody>
      </p:sp>
      <p:sp>
        <p:nvSpPr>
          <p:cNvPr id="11" name="object 11"/>
          <p:cNvSpPr txBox="1"/>
          <p:nvPr/>
        </p:nvSpPr>
        <p:spPr>
          <a:xfrm>
            <a:off x="3601339" y="3964444"/>
            <a:ext cx="160655" cy="335280"/>
          </a:xfrm>
          <a:prstGeom prst="rect">
            <a:avLst/>
          </a:prstGeom>
        </p:spPr>
        <p:txBody>
          <a:bodyPr vert="horz" wrap="square" lIns="0" tIns="0" rIns="0" bIns="0" rtlCol="0">
            <a:spAutoFit/>
          </a:bodyPr>
          <a:lstStyle/>
          <a:p>
            <a:pPr marL="12700">
              <a:lnSpc>
                <a:spcPct val="100000"/>
              </a:lnSpc>
            </a:pP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2" name="object 12"/>
          <p:cNvSpPr txBox="1"/>
          <p:nvPr/>
        </p:nvSpPr>
        <p:spPr>
          <a:xfrm>
            <a:off x="3601339" y="4372114"/>
            <a:ext cx="160655" cy="335280"/>
          </a:xfrm>
          <a:prstGeom prst="rect">
            <a:avLst/>
          </a:prstGeom>
        </p:spPr>
        <p:txBody>
          <a:bodyPr vert="horz" wrap="square" lIns="0" tIns="0" rIns="0" bIns="0" rtlCol="0">
            <a:spAutoFit/>
          </a:bodyPr>
          <a:lstStyle/>
          <a:p>
            <a:pPr marL="12700">
              <a:lnSpc>
                <a:spcPct val="100000"/>
              </a:lnSpc>
            </a:pP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3" name="object 13"/>
          <p:cNvSpPr txBox="1"/>
          <p:nvPr/>
        </p:nvSpPr>
        <p:spPr>
          <a:xfrm>
            <a:off x="3601339" y="3034042"/>
            <a:ext cx="160655" cy="335280"/>
          </a:xfrm>
          <a:prstGeom prst="rect">
            <a:avLst/>
          </a:prstGeom>
        </p:spPr>
        <p:txBody>
          <a:bodyPr vert="horz" wrap="square" lIns="0" tIns="0" rIns="0" bIns="0" rtlCol="0">
            <a:spAutoFit/>
          </a:bodyPr>
          <a:lstStyle/>
          <a:p>
            <a:pPr marL="12700">
              <a:lnSpc>
                <a:spcPct val="100000"/>
              </a:lnSpc>
            </a:pP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4" name="object 14"/>
          <p:cNvSpPr txBox="1"/>
          <p:nvPr/>
        </p:nvSpPr>
        <p:spPr>
          <a:xfrm>
            <a:off x="3601339" y="3440976"/>
            <a:ext cx="160655" cy="596900"/>
          </a:xfrm>
          <a:prstGeom prst="rect">
            <a:avLst/>
          </a:prstGeom>
        </p:spPr>
        <p:txBody>
          <a:bodyPr vert="horz" wrap="square" lIns="0" tIns="0" rIns="0" bIns="0" rtlCol="0">
            <a:spAutoFit/>
          </a:bodyPr>
          <a:lstStyle/>
          <a:p>
            <a:pPr marL="12700">
              <a:lnSpc>
                <a:spcPts val="2320"/>
              </a:lnSpc>
            </a:pPr>
            <a:r>
              <a:rPr sz="2150" dirty="0">
                <a:latin typeface="Symbol" panose="05050102010706020507"/>
                <a:cs typeface="Symbol" panose="05050102010706020507"/>
              </a:rPr>
              <a:t></a:t>
            </a:r>
            <a:endParaRPr sz="2150">
              <a:latin typeface="Symbol" panose="05050102010706020507"/>
              <a:cs typeface="Symbol" panose="05050102010706020507"/>
            </a:endParaRPr>
          </a:p>
          <a:p>
            <a:pPr marL="12700">
              <a:lnSpc>
                <a:spcPts val="2320"/>
              </a:lnSpc>
            </a:pP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5" name="object 15"/>
          <p:cNvSpPr txBox="1"/>
          <p:nvPr/>
        </p:nvSpPr>
        <p:spPr>
          <a:xfrm>
            <a:off x="3601339" y="2509811"/>
            <a:ext cx="160655" cy="335280"/>
          </a:xfrm>
          <a:prstGeom prst="rect">
            <a:avLst/>
          </a:prstGeom>
        </p:spPr>
        <p:txBody>
          <a:bodyPr vert="horz" wrap="square" lIns="0" tIns="0" rIns="0" bIns="0" rtlCol="0">
            <a:spAutoFit/>
          </a:bodyPr>
          <a:lstStyle/>
          <a:p>
            <a:pPr marL="12700">
              <a:lnSpc>
                <a:spcPct val="100000"/>
              </a:lnSpc>
            </a:pP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6" name="object 16"/>
          <p:cNvSpPr txBox="1"/>
          <p:nvPr/>
        </p:nvSpPr>
        <p:spPr>
          <a:xfrm>
            <a:off x="6383464" y="4339373"/>
            <a:ext cx="162560" cy="339725"/>
          </a:xfrm>
          <a:prstGeom prst="rect">
            <a:avLst/>
          </a:prstGeom>
        </p:spPr>
        <p:txBody>
          <a:bodyPr vert="horz" wrap="square" lIns="0" tIns="0" rIns="0" bIns="0" rtlCol="0">
            <a:spAutoFit/>
          </a:bodyPr>
          <a:lstStyle/>
          <a:p>
            <a:pPr marL="12700">
              <a:lnSpc>
                <a:spcPct val="100000"/>
              </a:lnSpc>
            </a:pPr>
            <a:r>
              <a:rPr sz="2150" dirty="0">
                <a:latin typeface="Times New Roman" panose="02020603050405020304"/>
                <a:cs typeface="Times New Roman" panose="02020603050405020304"/>
              </a:rPr>
              <a:t>2</a:t>
            </a:r>
            <a:endParaRPr sz="2150">
              <a:latin typeface="Times New Roman" panose="02020603050405020304"/>
              <a:cs typeface="Times New Roman" panose="02020603050405020304"/>
            </a:endParaRPr>
          </a:p>
        </p:txBody>
      </p:sp>
      <p:sp>
        <p:nvSpPr>
          <p:cNvPr id="17" name="object 17"/>
          <p:cNvSpPr txBox="1"/>
          <p:nvPr/>
        </p:nvSpPr>
        <p:spPr>
          <a:xfrm>
            <a:off x="8010347" y="3607092"/>
            <a:ext cx="162560" cy="339725"/>
          </a:xfrm>
          <a:prstGeom prst="rect">
            <a:avLst/>
          </a:prstGeom>
        </p:spPr>
        <p:txBody>
          <a:bodyPr vert="horz" wrap="square" lIns="0" tIns="0" rIns="0" bIns="0" rtlCol="0">
            <a:spAutoFit/>
          </a:bodyPr>
          <a:lstStyle/>
          <a:p>
            <a:pPr marL="12700">
              <a:lnSpc>
                <a:spcPct val="100000"/>
              </a:lnSpc>
            </a:pPr>
            <a:r>
              <a:rPr sz="2150" dirty="0">
                <a:latin typeface="Times New Roman" panose="02020603050405020304"/>
                <a:cs typeface="Times New Roman" panose="02020603050405020304"/>
              </a:rPr>
              <a:t>2</a:t>
            </a:r>
            <a:endParaRPr sz="2150">
              <a:latin typeface="Times New Roman" panose="02020603050405020304"/>
              <a:cs typeface="Times New Roman" panose="02020603050405020304"/>
            </a:endParaRPr>
          </a:p>
        </p:txBody>
      </p:sp>
      <p:sp>
        <p:nvSpPr>
          <p:cNvPr id="18" name="object 18"/>
          <p:cNvSpPr txBox="1"/>
          <p:nvPr/>
        </p:nvSpPr>
        <p:spPr>
          <a:xfrm>
            <a:off x="5005794" y="3607092"/>
            <a:ext cx="162560" cy="339725"/>
          </a:xfrm>
          <a:prstGeom prst="rect">
            <a:avLst/>
          </a:prstGeom>
        </p:spPr>
        <p:txBody>
          <a:bodyPr vert="horz" wrap="square" lIns="0" tIns="0" rIns="0" bIns="0" rtlCol="0">
            <a:spAutoFit/>
          </a:bodyPr>
          <a:lstStyle/>
          <a:p>
            <a:pPr marL="12700">
              <a:lnSpc>
                <a:spcPct val="100000"/>
              </a:lnSpc>
            </a:pPr>
            <a:r>
              <a:rPr sz="2150" dirty="0">
                <a:latin typeface="Times New Roman" panose="02020603050405020304"/>
                <a:cs typeface="Times New Roman" panose="02020603050405020304"/>
              </a:rPr>
              <a:t>2</a:t>
            </a:r>
            <a:endParaRPr sz="2150">
              <a:latin typeface="Times New Roman" panose="02020603050405020304"/>
              <a:cs typeface="Times New Roman" panose="02020603050405020304"/>
            </a:endParaRPr>
          </a:p>
        </p:txBody>
      </p:sp>
      <p:sp>
        <p:nvSpPr>
          <p:cNvPr id="19" name="object 19"/>
          <p:cNvSpPr txBox="1"/>
          <p:nvPr/>
        </p:nvSpPr>
        <p:spPr>
          <a:xfrm>
            <a:off x="6371297" y="2875559"/>
            <a:ext cx="162560" cy="339725"/>
          </a:xfrm>
          <a:prstGeom prst="rect">
            <a:avLst/>
          </a:prstGeom>
        </p:spPr>
        <p:txBody>
          <a:bodyPr vert="horz" wrap="square" lIns="0" tIns="0" rIns="0" bIns="0" rtlCol="0">
            <a:spAutoFit/>
          </a:bodyPr>
          <a:lstStyle/>
          <a:p>
            <a:pPr marL="12700">
              <a:lnSpc>
                <a:spcPct val="100000"/>
              </a:lnSpc>
            </a:pPr>
            <a:r>
              <a:rPr sz="2150" dirty="0">
                <a:latin typeface="Times New Roman" panose="02020603050405020304"/>
                <a:cs typeface="Times New Roman" panose="02020603050405020304"/>
              </a:rPr>
              <a:t>2</a:t>
            </a:r>
            <a:endParaRPr sz="2150">
              <a:latin typeface="Times New Roman" panose="02020603050405020304"/>
              <a:cs typeface="Times New Roman" panose="02020603050405020304"/>
            </a:endParaRPr>
          </a:p>
        </p:txBody>
      </p:sp>
      <p:sp>
        <p:nvSpPr>
          <p:cNvPr id="20" name="object 20"/>
          <p:cNvSpPr txBox="1"/>
          <p:nvPr/>
        </p:nvSpPr>
        <p:spPr>
          <a:xfrm>
            <a:off x="7401445" y="3576561"/>
            <a:ext cx="105410" cy="203200"/>
          </a:xfrm>
          <a:prstGeom prst="rect">
            <a:avLst/>
          </a:prstGeom>
        </p:spPr>
        <p:txBody>
          <a:bodyPr vert="horz" wrap="square" lIns="0" tIns="0" rIns="0" bIns="0" rtlCol="0">
            <a:spAutoFit/>
          </a:bodyPr>
          <a:lstStyle/>
          <a:p>
            <a:pPr marL="12700">
              <a:lnSpc>
                <a:spcPct val="100000"/>
              </a:lnSpc>
            </a:pPr>
            <a:r>
              <a:rPr sz="1250"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21" name="object 21"/>
          <p:cNvSpPr txBox="1"/>
          <p:nvPr/>
        </p:nvSpPr>
        <p:spPr>
          <a:xfrm>
            <a:off x="4402213" y="3576561"/>
            <a:ext cx="105410" cy="203200"/>
          </a:xfrm>
          <a:prstGeom prst="rect">
            <a:avLst/>
          </a:prstGeom>
        </p:spPr>
        <p:txBody>
          <a:bodyPr vert="horz" wrap="square" lIns="0" tIns="0" rIns="0" bIns="0" rtlCol="0">
            <a:spAutoFit/>
          </a:bodyPr>
          <a:lstStyle/>
          <a:p>
            <a:pPr marL="12700">
              <a:lnSpc>
                <a:spcPct val="100000"/>
              </a:lnSpc>
            </a:pPr>
            <a:r>
              <a:rPr sz="1250" dirty="0">
                <a:latin typeface="Times New Roman" panose="02020603050405020304"/>
                <a:cs typeface="Times New Roman" panose="02020603050405020304"/>
              </a:rPr>
              <a:t>0</a:t>
            </a:r>
            <a:endParaRPr sz="1250">
              <a:latin typeface="Times New Roman" panose="02020603050405020304"/>
              <a:cs typeface="Times New Roman" panose="02020603050405020304"/>
            </a:endParaRPr>
          </a:p>
        </p:txBody>
      </p:sp>
      <p:sp>
        <p:nvSpPr>
          <p:cNvPr id="22" name="object 22"/>
          <p:cNvSpPr txBox="1"/>
          <p:nvPr/>
        </p:nvSpPr>
        <p:spPr>
          <a:xfrm>
            <a:off x="6271386" y="3953002"/>
            <a:ext cx="253365" cy="339725"/>
          </a:xfrm>
          <a:prstGeom prst="rect">
            <a:avLst/>
          </a:prstGeom>
        </p:spPr>
        <p:txBody>
          <a:bodyPr vert="horz" wrap="square" lIns="0" tIns="0" rIns="0" bIns="0" rtlCol="0">
            <a:spAutoFit/>
          </a:bodyPr>
          <a:lstStyle/>
          <a:p>
            <a:pPr marL="12700">
              <a:lnSpc>
                <a:spcPct val="100000"/>
              </a:lnSpc>
            </a:pPr>
            <a:r>
              <a:rPr sz="2150" i="1" dirty="0">
                <a:latin typeface="Times New Roman" panose="02020603050405020304"/>
                <a:cs typeface="Times New Roman" panose="02020603050405020304"/>
              </a:rPr>
              <a:t>W</a:t>
            </a:r>
            <a:endParaRPr sz="2150">
              <a:latin typeface="Times New Roman" panose="02020603050405020304"/>
              <a:cs typeface="Times New Roman" panose="02020603050405020304"/>
            </a:endParaRPr>
          </a:p>
        </p:txBody>
      </p:sp>
      <p:sp>
        <p:nvSpPr>
          <p:cNvPr id="23" name="object 23"/>
          <p:cNvSpPr txBox="1"/>
          <p:nvPr/>
        </p:nvSpPr>
        <p:spPr>
          <a:xfrm>
            <a:off x="3601339" y="4036352"/>
            <a:ext cx="2565400" cy="525145"/>
          </a:xfrm>
          <a:prstGeom prst="rect">
            <a:avLst/>
          </a:prstGeom>
        </p:spPr>
        <p:txBody>
          <a:bodyPr vert="horz" wrap="square" lIns="0" tIns="0" rIns="0" bIns="0" rtlCol="0">
            <a:spAutoFit/>
          </a:bodyPr>
          <a:lstStyle/>
          <a:p>
            <a:pPr marL="12700">
              <a:lnSpc>
                <a:spcPct val="100000"/>
              </a:lnSpc>
              <a:tabLst>
                <a:tab pos="1916430" algn="l"/>
                <a:tab pos="2402205" algn="l"/>
              </a:tabLst>
            </a:pPr>
            <a:r>
              <a:rPr sz="3225" spc="195" baseline="-21000" dirty="0">
                <a:latin typeface="Symbol" panose="05050102010706020507"/>
                <a:cs typeface="Symbol" panose="05050102010706020507"/>
              </a:rPr>
              <a:t></a:t>
            </a:r>
            <a:r>
              <a:rPr sz="2150" spc="160" dirty="0">
                <a:latin typeface="Times New Roman" panose="02020603050405020304"/>
                <a:cs typeface="Times New Roman" panose="02020603050405020304"/>
              </a:rPr>
              <a:t>1</a:t>
            </a:r>
            <a:r>
              <a:rPr sz="2150" dirty="0">
                <a:latin typeface="Times New Roman" panose="02020603050405020304"/>
                <a:cs typeface="Times New Roman" panose="02020603050405020304"/>
              </a:rPr>
              <a:t>,</a:t>
            </a:r>
            <a:r>
              <a:rPr sz="2150" spc="165"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D</a:t>
            </a:r>
            <a:r>
              <a:rPr sz="2150" i="1" spc="185" dirty="0">
                <a:latin typeface="Times New Roman" panose="02020603050405020304"/>
                <a:cs typeface="Times New Roman" panose="02020603050405020304"/>
              </a:rPr>
              <a:t> </a:t>
            </a:r>
            <a:r>
              <a:rPr sz="2850" spc="-95" dirty="0">
                <a:latin typeface="Symbol" panose="05050102010706020507"/>
                <a:cs typeface="Symbol" panose="05050102010706020507"/>
              </a:rPr>
              <a:t></a:t>
            </a:r>
            <a:r>
              <a:rPr sz="2150" i="1" dirty="0">
                <a:latin typeface="Times New Roman" panose="02020603050405020304"/>
                <a:cs typeface="Times New Roman" panose="02020603050405020304"/>
              </a:rPr>
              <a:t>u</a:t>
            </a:r>
            <a:r>
              <a:rPr sz="2150" i="1" spc="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2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v</a:t>
            </a:r>
            <a:r>
              <a:rPr sz="2150" i="1" spc="30" dirty="0">
                <a:latin typeface="Times New Roman" panose="02020603050405020304"/>
                <a:cs typeface="Times New Roman" panose="02020603050405020304"/>
              </a:rPr>
              <a:t> </a:t>
            </a:r>
            <a:r>
              <a:rPr sz="2850" spc="50" dirty="0">
                <a:latin typeface="Symbol" panose="05050102010706020507"/>
                <a:cs typeface="Symbol" panose="05050102010706020507"/>
              </a:rPr>
              <a:t></a:t>
            </a:r>
            <a:r>
              <a:rPr sz="2850" spc="-250"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D</a:t>
            </a:r>
            <a:r>
              <a:rPr sz="2150" i="1" spc="20" dirty="0">
                <a:latin typeface="Times New Roman" panose="02020603050405020304"/>
                <a:cs typeface="Times New Roman" panose="02020603050405020304"/>
              </a:rPr>
              <a:t> </a:t>
            </a:r>
            <a:r>
              <a:rPr sz="1875" baseline="-24000" dirty="0">
                <a:latin typeface="Times New Roman" panose="02020603050405020304"/>
                <a:cs typeface="Times New Roman" panose="02020603050405020304"/>
              </a:rPr>
              <a:t>0	</a:t>
            </a: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24" name="object 24"/>
          <p:cNvSpPr txBox="1"/>
          <p:nvPr/>
        </p:nvSpPr>
        <p:spPr>
          <a:xfrm>
            <a:off x="7617866" y="3221482"/>
            <a:ext cx="534035" cy="507365"/>
          </a:xfrm>
          <a:prstGeom prst="rect">
            <a:avLst/>
          </a:prstGeom>
        </p:spPr>
        <p:txBody>
          <a:bodyPr vert="horz" wrap="square" lIns="0" tIns="0" rIns="0" bIns="0" rtlCol="0">
            <a:spAutoFit/>
          </a:bodyPr>
          <a:lstStyle/>
          <a:p>
            <a:pPr marL="292735" indent="-280035">
              <a:lnSpc>
                <a:spcPct val="100000"/>
              </a:lnSpc>
              <a:buFont typeface="Symbol" panose="05050102010706020507"/>
              <a:buChar char=""/>
              <a:tabLst>
                <a:tab pos="293370" algn="l"/>
              </a:tabLst>
            </a:pPr>
            <a:r>
              <a:rPr sz="2150" i="1" dirty="0">
                <a:latin typeface="Times New Roman" panose="02020603050405020304"/>
                <a:cs typeface="Times New Roman" panose="02020603050405020304"/>
              </a:rPr>
              <a:t>W</a:t>
            </a:r>
            <a:endParaRPr sz="2150">
              <a:latin typeface="Times New Roman" panose="02020603050405020304"/>
              <a:cs typeface="Times New Roman" panose="02020603050405020304"/>
            </a:endParaRPr>
          </a:p>
        </p:txBody>
      </p:sp>
      <p:sp>
        <p:nvSpPr>
          <p:cNvPr id="25" name="object 25"/>
          <p:cNvSpPr txBox="1"/>
          <p:nvPr/>
        </p:nvSpPr>
        <p:spPr>
          <a:xfrm>
            <a:off x="5385968" y="3304831"/>
            <a:ext cx="1969770" cy="438150"/>
          </a:xfrm>
          <a:prstGeom prst="rect">
            <a:avLst/>
          </a:prstGeom>
        </p:spPr>
        <p:txBody>
          <a:bodyPr vert="horz" wrap="square" lIns="0" tIns="0" rIns="0" bIns="0" rtlCol="0">
            <a:spAutoFit/>
          </a:bodyPr>
          <a:lstStyle/>
          <a:p>
            <a:pPr marL="12700">
              <a:lnSpc>
                <a:spcPct val="100000"/>
              </a:lnSpc>
              <a:tabLst>
                <a:tab pos="327660" algn="l"/>
                <a:tab pos="1758950" algn="l"/>
              </a:tabLst>
            </a:pP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D</a:t>
            </a:r>
            <a:r>
              <a:rPr sz="2150" i="1" spc="185" dirty="0">
                <a:latin typeface="Times New Roman" panose="02020603050405020304"/>
                <a:cs typeface="Times New Roman" panose="02020603050405020304"/>
              </a:rPr>
              <a:t> </a:t>
            </a:r>
            <a:r>
              <a:rPr sz="2850" spc="-95" dirty="0">
                <a:latin typeface="Symbol" panose="05050102010706020507"/>
                <a:cs typeface="Symbol" panose="05050102010706020507"/>
              </a:rPr>
              <a:t></a:t>
            </a:r>
            <a:r>
              <a:rPr sz="2150" i="1" dirty="0">
                <a:latin typeface="Times New Roman" panose="02020603050405020304"/>
                <a:cs typeface="Times New Roman" panose="02020603050405020304"/>
              </a:rPr>
              <a:t>u</a:t>
            </a:r>
            <a:r>
              <a:rPr sz="2150" i="1" spc="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15"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v</a:t>
            </a:r>
            <a:r>
              <a:rPr sz="2150" i="1" spc="35" dirty="0">
                <a:latin typeface="Times New Roman" panose="02020603050405020304"/>
                <a:cs typeface="Times New Roman" panose="02020603050405020304"/>
              </a:rPr>
              <a:t> </a:t>
            </a:r>
            <a:r>
              <a:rPr sz="2850" spc="50" dirty="0">
                <a:latin typeface="Symbol" panose="05050102010706020507"/>
                <a:cs typeface="Symbol" panose="05050102010706020507"/>
              </a:rPr>
              <a:t></a:t>
            </a:r>
            <a:r>
              <a:rPr sz="2850" spc="-305"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D</a:t>
            </a:r>
            <a:endParaRPr sz="2150">
              <a:latin typeface="Times New Roman" panose="02020603050405020304"/>
              <a:cs typeface="Times New Roman" panose="02020603050405020304"/>
            </a:endParaRPr>
          </a:p>
        </p:txBody>
      </p:sp>
      <p:sp>
        <p:nvSpPr>
          <p:cNvPr id="26" name="object 26"/>
          <p:cNvSpPr txBox="1"/>
          <p:nvPr/>
        </p:nvSpPr>
        <p:spPr>
          <a:xfrm>
            <a:off x="4619409" y="3221482"/>
            <a:ext cx="527685" cy="507365"/>
          </a:xfrm>
          <a:prstGeom prst="rect">
            <a:avLst/>
          </a:prstGeom>
        </p:spPr>
        <p:txBody>
          <a:bodyPr vert="horz" wrap="square" lIns="0" tIns="0" rIns="0" bIns="0" rtlCol="0">
            <a:spAutoFit/>
          </a:bodyPr>
          <a:lstStyle/>
          <a:p>
            <a:pPr marL="286385" indent="-273685">
              <a:lnSpc>
                <a:spcPct val="100000"/>
              </a:lnSpc>
              <a:buFont typeface="Symbol" panose="05050102010706020507"/>
              <a:buChar char=""/>
              <a:tabLst>
                <a:tab pos="287020" algn="l"/>
              </a:tabLst>
            </a:pPr>
            <a:r>
              <a:rPr sz="2150" i="1" dirty="0">
                <a:latin typeface="Times New Roman" panose="02020603050405020304"/>
                <a:cs typeface="Times New Roman" panose="02020603050405020304"/>
              </a:rPr>
              <a:t>W</a:t>
            </a:r>
            <a:endParaRPr sz="2150">
              <a:latin typeface="Times New Roman" panose="02020603050405020304"/>
              <a:cs typeface="Times New Roman" panose="02020603050405020304"/>
            </a:endParaRPr>
          </a:p>
        </p:txBody>
      </p:sp>
      <p:sp>
        <p:nvSpPr>
          <p:cNvPr id="27" name="object 27"/>
          <p:cNvSpPr txBox="1"/>
          <p:nvPr/>
        </p:nvSpPr>
        <p:spPr>
          <a:xfrm>
            <a:off x="6259144" y="2489961"/>
            <a:ext cx="253365" cy="339725"/>
          </a:xfrm>
          <a:prstGeom prst="rect">
            <a:avLst/>
          </a:prstGeom>
        </p:spPr>
        <p:txBody>
          <a:bodyPr vert="horz" wrap="square" lIns="0" tIns="0" rIns="0" bIns="0" rtlCol="0">
            <a:spAutoFit/>
          </a:bodyPr>
          <a:lstStyle/>
          <a:p>
            <a:pPr marL="12700">
              <a:lnSpc>
                <a:spcPct val="100000"/>
              </a:lnSpc>
            </a:pPr>
            <a:r>
              <a:rPr sz="2150" i="1" dirty="0">
                <a:latin typeface="Times New Roman" panose="02020603050405020304"/>
                <a:cs typeface="Times New Roman" panose="02020603050405020304"/>
              </a:rPr>
              <a:t>W</a:t>
            </a:r>
            <a:endParaRPr sz="2150">
              <a:latin typeface="Times New Roman" panose="02020603050405020304"/>
              <a:cs typeface="Times New Roman" panose="02020603050405020304"/>
            </a:endParaRPr>
          </a:p>
        </p:txBody>
      </p:sp>
      <p:sp>
        <p:nvSpPr>
          <p:cNvPr id="28" name="object 28"/>
          <p:cNvSpPr txBox="1"/>
          <p:nvPr/>
        </p:nvSpPr>
        <p:spPr>
          <a:xfrm>
            <a:off x="1825879" y="1913890"/>
            <a:ext cx="4334510" cy="119316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理想带阻滤波器</a:t>
            </a:r>
            <a:endParaRPr sz="3200">
              <a:latin typeface="新宋体" panose="02010609030101010101" charset="-122"/>
              <a:cs typeface="新宋体" panose="02010609030101010101" charset="-122"/>
            </a:endParaRPr>
          </a:p>
          <a:p>
            <a:pPr marL="1787525">
              <a:lnSpc>
                <a:spcPct val="100000"/>
              </a:lnSpc>
              <a:spcBef>
                <a:spcPts val="1350"/>
              </a:spcBef>
              <a:tabLst>
                <a:tab pos="3686175" algn="l"/>
                <a:tab pos="4171315" algn="l"/>
              </a:tabLst>
            </a:pPr>
            <a:r>
              <a:rPr sz="3225" spc="195" baseline="-22000" dirty="0">
                <a:latin typeface="Symbol" panose="05050102010706020507"/>
                <a:cs typeface="Symbol" panose="05050102010706020507"/>
              </a:rPr>
              <a:t></a:t>
            </a:r>
            <a:r>
              <a:rPr sz="2150" spc="160" dirty="0">
                <a:latin typeface="Times New Roman" panose="02020603050405020304"/>
                <a:cs typeface="Times New Roman" panose="02020603050405020304"/>
              </a:rPr>
              <a:t>1</a:t>
            </a:r>
            <a:r>
              <a:rPr sz="2150" dirty="0">
                <a:latin typeface="Times New Roman" panose="02020603050405020304"/>
                <a:cs typeface="Times New Roman" panose="02020603050405020304"/>
              </a:rPr>
              <a:t>,</a:t>
            </a:r>
            <a:r>
              <a:rPr sz="2150" spc="165"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D</a:t>
            </a:r>
            <a:r>
              <a:rPr sz="2150" i="1" spc="185" dirty="0">
                <a:latin typeface="Times New Roman" panose="02020603050405020304"/>
                <a:cs typeface="Times New Roman" panose="02020603050405020304"/>
              </a:rPr>
              <a:t> </a:t>
            </a:r>
            <a:r>
              <a:rPr sz="2850" spc="-95" dirty="0">
                <a:latin typeface="Symbol" panose="05050102010706020507"/>
                <a:cs typeface="Symbol" panose="05050102010706020507"/>
              </a:rPr>
              <a:t></a:t>
            </a:r>
            <a:r>
              <a:rPr sz="2150" i="1" dirty="0">
                <a:latin typeface="Times New Roman" panose="02020603050405020304"/>
                <a:cs typeface="Times New Roman" panose="02020603050405020304"/>
              </a:rPr>
              <a:t>u</a:t>
            </a:r>
            <a:r>
              <a:rPr sz="2150" i="1" spc="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2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v</a:t>
            </a:r>
            <a:r>
              <a:rPr sz="2150" i="1" spc="30" dirty="0">
                <a:latin typeface="Times New Roman" panose="02020603050405020304"/>
                <a:cs typeface="Times New Roman" panose="02020603050405020304"/>
              </a:rPr>
              <a:t> </a:t>
            </a:r>
            <a:r>
              <a:rPr sz="2850" spc="50" dirty="0">
                <a:latin typeface="Symbol" panose="05050102010706020507"/>
                <a:cs typeface="Symbol" panose="05050102010706020507"/>
              </a:rPr>
              <a:t></a:t>
            </a:r>
            <a:r>
              <a:rPr sz="2850" spc="-300"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D</a:t>
            </a:r>
            <a:r>
              <a:rPr sz="2150" i="1" spc="20" dirty="0">
                <a:latin typeface="Times New Roman" panose="02020603050405020304"/>
                <a:cs typeface="Times New Roman" panose="02020603050405020304"/>
              </a:rPr>
              <a:t> </a:t>
            </a:r>
            <a:r>
              <a:rPr sz="1875" baseline="-24000" dirty="0">
                <a:latin typeface="Times New Roman" panose="02020603050405020304"/>
                <a:cs typeface="Times New Roman" panose="02020603050405020304"/>
              </a:rPr>
              <a:t>0	</a:t>
            </a: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29" name="object 29"/>
          <p:cNvSpPr txBox="1"/>
          <p:nvPr/>
        </p:nvSpPr>
        <p:spPr>
          <a:xfrm>
            <a:off x="2133663" y="3304781"/>
            <a:ext cx="2223135" cy="438150"/>
          </a:xfrm>
          <a:prstGeom prst="rect">
            <a:avLst/>
          </a:prstGeom>
        </p:spPr>
        <p:txBody>
          <a:bodyPr vert="horz" wrap="square" lIns="0" tIns="0" rIns="0" bIns="0" rtlCol="0">
            <a:spAutoFit/>
          </a:bodyPr>
          <a:lstStyle/>
          <a:p>
            <a:pPr marL="12700">
              <a:lnSpc>
                <a:spcPct val="100000"/>
              </a:lnSpc>
              <a:tabLst>
                <a:tab pos="344170" algn="l"/>
                <a:tab pos="1480185" algn="l"/>
              </a:tabLst>
            </a:pPr>
            <a:r>
              <a:rPr sz="2150" i="1" dirty="0">
                <a:latin typeface="Times New Roman" panose="02020603050405020304"/>
                <a:cs typeface="Times New Roman" panose="02020603050405020304"/>
              </a:rPr>
              <a:t>H	</a:t>
            </a:r>
            <a:r>
              <a:rPr sz="2850" spc="-95" dirty="0">
                <a:latin typeface="Symbol" panose="05050102010706020507"/>
                <a:cs typeface="Symbol" panose="05050102010706020507"/>
              </a:rPr>
              <a:t></a:t>
            </a:r>
            <a:r>
              <a:rPr sz="2150" i="1" dirty="0">
                <a:latin typeface="Times New Roman" panose="02020603050405020304"/>
                <a:cs typeface="Times New Roman" panose="02020603050405020304"/>
              </a:rPr>
              <a:t>u</a:t>
            </a:r>
            <a:r>
              <a:rPr sz="2150" i="1" spc="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2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v</a:t>
            </a:r>
            <a:r>
              <a:rPr sz="2150" i="1" spc="30" dirty="0">
                <a:latin typeface="Times New Roman" panose="02020603050405020304"/>
                <a:cs typeface="Times New Roman" panose="02020603050405020304"/>
              </a:rPr>
              <a:t> </a:t>
            </a:r>
            <a:r>
              <a:rPr sz="2850" spc="50" dirty="0">
                <a:latin typeface="Symbol" panose="05050102010706020507"/>
                <a:cs typeface="Symbol" panose="05050102010706020507"/>
              </a:rPr>
              <a:t></a:t>
            </a:r>
            <a:r>
              <a:rPr sz="2850" spc="-250"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3225" baseline="32000" dirty="0">
                <a:latin typeface="Symbol" panose="05050102010706020507"/>
                <a:cs typeface="Symbol" panose="05050102010706020507"/>
              </a:rPr>
              <a:t></a:t>
            </a:r>
            <a:r>
              <a:rPr sz="3225" spc="-187" baseline="32000" dirty="0">
                <a:latin typeface="Times New Roman" panose="02020603050405020304"/>
                <a:cs typeface="Times New Roman" panose="02020603050405020304"/>
              </a:rPr>
              <a:t> </a:t>
            </a:r>
            <a:r>
              <a:rPr sz="2150" dirty="0">
                <a:latin typeface="Times New Roman" panose="02020603050405020304"/>
                <a:cs typeface="Times New Roman" panose="02020603050405020304"/>
              </a:rPr>
              <a:t>0</a:t>
            </a:r>
            <a:r>
              <a:rPr sz="2150" spc="-13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155"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D</a:t>
            </a:r>
            <a:endParaRPr sz="2150">
              <a:latin typeface="Times New Roman" panose="02020603050405020304"/>
              <a:cs typeface="Times New Roman" panose="02020603050405020304"/>
            </a:endParaRPr>
          </a:p>
        </p:txBody>
      </p:sp>
      <p:sp>
        <p:nvSpPr>
          <p:cNvPr id="30" name="object 30"/>
          <p:cNvSpPr/>
          <p:nvPr/>
        </p:nvSpPr>
        <p:spPr>
          <a:xfrm>
            <a:off x="4786007" y="5497067"/>
            <a:ext cx="278130" cy="0"/>
          </a:xfrm>
          <a:custGeom>
            <a:avLst/>
            <a:gdLst/>
            <a:ahLst/>
            <a:cxnLst/>
            <a:rect l="l" t="t" r="r" b="b"/>
            <a:pathLst>
              <a:path w="278129">
                <a:moveTo>
                  <a:pt x="0" y="0"/>
                </a:moveTo>
                <a:lnTo>
                  <a:pt x="278130" y="0"/>
                </a:lnTo>
              </a:path>
            </a:pathLst>
          </a:custGeom>
          <a:ln w="10375">
            <a:solidFill>
              <a:srgbClr val="000000"/>
            </a:solidFill>
          </a:ln>
        </p:spPr>
        <p:txBody>
          <a:bodyPr wrap="square" lIns="0" tIns="0" rIns="0" bIns="0" rtlCol="0"/>
          <a:lstStyle/>
          <a:p>
            <a:endParaRPr/>
          </a:p>
        </p:txBody>
      </p:sp>
      <p:sp>
        <p:nvSpPr>
          <p:cNvPr id="31" name="object 31"/>
          <p:cNvSpPr/>
          <p:nvPr/>
        </p:nvSpPr>
        <p:spPr>
          <a:xfrm>
            <a:off x="5971679" y="5497067"/>
            <a:ext cx="231775" cy="0"/>
          </a:xfrm>
          <a:custGeom>
            <a:avLst/>
            <a:gdLst/>
            <a:ahLst/>
            <a:cxnLst/>
            <a:rect l="l" t="t" r="r" b="b"/>
            <a:pathLst>
              <a:path w="231775">
                <a:moveTo>
                  <a:pt x="0" y="0"/>
                </a:moveTo>
                <a:lnTo>
                  <a:pt x="231647" y="0"/>
                </a:lnTo>
              </a:path>
            </a:pathLst>
          </a:custGeom>
          <a:ln w="10375">
            <a:solidFill>
              <a:srgbClr val="000000"/>
            </a:solidFill>
          </a:ln>
        </p:spPr>
        <p:txBody>
          <a:bodyPr wrap="square" lIns="0" tIns="0" rIns="0" bIns="0" rtlCol="0"/>
          <a:lstStyle/>
          <a:p>
            <a:endParaRPr/>
          </a:p>
        </p:txBody>
      </p:sp>
      <p:sp>
        <p:nvSpPr>
          <p:cNvPr id="32" name="object 32"/>
          <p:cNvSpPr/>
          <p:nvPr/>
        </p:nvSpPr>
        <p:spPr>
          <a:xfrm>
            <a:off x="6560705" y="5141214"/>
            <a:ext cx="86995" cy="0"/>
          </a:xfrm>
          <a:custGeom>
            <a:avLst/>
            <a:gdLst/>
            <a:ahLst/>
            <a:cxnLst/>
            <a:rect l="l" t="t" r="r" b="b"/>
            <a:pathLst>
              <a:path w="86995">
                <a:moveTo>
                  <a:pt x="0" y="0"/>
                </a:moveTo>
                <a:lnTo>
                  <a:pt x="86868" y="0"/>
                </a:lnTo>
              </a:path>
            </a:pathLst>
          </a:custGeom>
          <a:ln w="5194">
            <a:solidFill>
              <a:srgbClr val="000000"/>
            </a:solidFill>
          </a:ln>
        </p:spPr>
        <p:txBody>
          <a:bodyPr wrap="square" lIns="0" tIns="0" rIns="0" bIns="0" rtlCol="0"/>
          <a:lstStyle/>
          <a:p>
            <a:endParaRPr/>
          </a:p>
        </p:txBody>
      </p:sp>
      <p:sp>
        <p:nvSpPr>
          <p:cNvPr id="33" name="object 33"/>
          <p:cNvSpPr txBox="1"/>
          <p:nvPr/>
        </p:nvSpPr>
        <p:spPr>
          <a:xfrm>
            <a:off x="6555625" y="4939538"/>
            <a:ext cx="99060" cy="187960"/>
          </a:xfrm>
          <a:prstGeom prst="rect">
            <a:avLst/>
          </a:prstGeom>
        </p:spPr>
        <p:txBody>
          <a:bodyPr vert="horz" wrap="square" lIns="0" tIns="0" rIns="0" bIns="0" rtlCol="0">
            <a:spAutoFit/>
          </a:bodyPr>
          <a:lstStyle/>
          <a:p>
            <a:pPr marL="12700">
              <a:lnSpc>
                <a:spcPct val="100000"/>
              </a:lnSpc>
            </a:pPr>
            <a:r>
              <a:rPr sz="1150"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34" name="object 34"/>
          <p:cNvSpPr txBox="1"/>
          <p:nvPr/>
        </p:nvSpPr>
        <p:spPr>
          <a:xfrm>
            <a:off x="6221831" y="5342394"/>
            <a:ext cx="332740" cy="306070"/>
          </a:xfrm>
          <a:prstGeom prst="rect">
            <a:avLst/>
          </a:prstGeom>
        </p:spPr>
        <p:txBody>
          <a:bodyPr vert="horz" wrap="square" lIns="0" tIns="0" rIns="0" bIns="0" rtlCol="0">
            <a:spAutoFit/>
          </a:bodyPr>
          <a:lstStyle/>
          <a:p>
            <a:pPr marL="12700">
              <a:lnSpc>
                <a:spcPct val="100000"/>
              </a:lnSpc>
            </a:pPr>
            <a:r>
              <a:rPr sz="2925" spc="15" baseline="1000" dirty="0">
                <a:latin typeface="Symbol" panose="05050102010706020507"/>
                <a:cs typeface="Symbol" panose="05050102010706020507"/>
              </a:rPr>
              <a:t></a:t>
            </a:r>
            <a:r>
              <a:rPr sz="2925" spc="15" baseline="1000" dirty="0">
                <a:latin typeface="Times New Roman" panose="02020603050405020304"/>
                <a:cs typeface="Times New Roman" panose="02020603050405020304"/>
              </a:rPr>
              <a:t> </a:t>
            </a:r>
            <a:r>
              <a:rPr sz="2925" spc="-127" baseline="1000" dirty="0">
                <a:latin typeface="Times New Roman" panose="02020603050405020304"/>
                <a:cs typeface="Times New Roman" panose="02020603050405020304"/>
              </a:rPr>
              <a:t> </a:t>
            </a: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35" name="object 35"/>
          <p:cNvSpPr txBox="1"/>
          <p:nvPr/>
        </p:nvSpPr>
        <p:spPr>
          <a:xfrm>
            <a:off x="6016878" y="5509259"/>
            <a:ext cx="537845" cy="407670"/>
          </a:xfrm>
          <a:prstGeom prst="rect">
            <a:avLst/>
          </a:prstGeom>
        </p:spPr>
        <p:txBody>
          <a:bodyPr vert="horz" wrap="square" lIns="0" tIns="0" rIns="0" bIns="0" rtlCol="0">
            <a:spAutoFit/>
          </a:bodyPr>
          <a:lstStyle/>
          <a:p>
            <a:pPr marL="12700">
              <a:lnSpc>
                <a:spcPct val="100000"/>
              </a:lnSpc>
            </a:pPr>
            <a:r>
              <a:rPr sz="1950" spc="15" dirty="0">
                <a:latin typeface="Times New Roman" panose="02020603050405020304"/>
                <a:cs typeface="Times New Roman" panose="02020603050405020304"/>
              </a:rPr>
              <a:t>2</a:t>
            </a:r>
            <a:r>
              <a:rPr sz="1950" spc="130" dirty="0">
                <a:latin typeface="Times New Roman" panose="02020603050405020304"/>
                <a:cs typeface="Times New Roman" panose="02020603050405020304"/>
              </a:rPr>
              <a:t> </a:t>
            </a:r>
            <a:r>
              <a:rPr sz="2925" spc="15" baseline="-7000" dirty="0">
                <a:latin typeface="Symbol" panose="05050102010706020507"/>
                <a:cs typeface="Symbol" panose="05050102010706020507"/>
              </a:rPr>
              <a:t></a:t>
            </a:r>
            <a:r>
              <a:rPr sz="2925" baseline="-7000" dirty="0">
                <a:latin typeface="Times New Roman" panose="02020603050405020304"/>
                <a:cs typeface="Times New Roman" panose="02020603050405020304"/>
              </a:rPr>
              <a:t> </a:t>
            </a:r>
            <a:r>
              <a:rPr sz="2925" spc="-127" baseline="-7000" dirty="0">
                <a:latin typeface="Times New Roman" panose="02020603050405020304"/>
                <a:cs typeface="Times New Roman" panose="02020603050405020304"/>
              </a:rPr>
              <a:t> </a:t>
            </a:r>
            <a:r>
              <a:rPr sz="2925" spc="-1132" baseline="-13000" dirty="0">
                <a:latin typeface="Symbol" panose="05050102010706020507"/>
                <a:cs typeface="Symbol" panose="05050102010706020507"/>
              </a:rPr>
              <a:t></a:t>
            </a:r>
            <a:r>
              <a:rPr sz="2925" spc="15" baseline="-23000" dirty="0">
                <a:latin typeface="Symbol" panose="05050102010706020507"/>
                <a:cs typeface="Symbol" panose="05050102010706020507"/>
              </a:rPr>
              <a:t></a:t>
            </a:r>
            <a:endParaRPr sz="2925" baseline="-23000">
              <a:latin typeface="Symbol" panose="05050102010706020507"/>
              <a:cs typeface="Symbol" panose="05050102010706020507"/>
            </a:endParaRPr>
          </a:p>
        </p:txBody>
      </p:sp>
      <p:sp>
        <p:nvSpPr>
          <p:cNvPr id="36" name="object 36"/>
          <p:cNvSpPr txBox="1"/>
          <p:nvPr/>
        </p:nvSpPr>
        <p:spPr>
          <a:xfrm>
            <a:off x="5501754" y="5172443"/>
            <a:ext cx="122555" cy="306070"/>
          </a:xfrm>
          <a:prstGeom prst="rect">
            <a:avLst/>
          </a:prstGeom>
        </p:spPr>
        <p:txBody>
          <a:bodyPr vert="horz" wrap="square" lIns="0" tIns="0" rIns="0" bIns="0" rtlCol="0">
            <a:spAutoFit/>
          </a:bodyPr>
          <a:lstStyle/>
          <a:p>
            <a:pPr marL="12700">
              <a:lnSpc>
                <a:spcPct val="100000"/>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37" name="object 37"/>
          <p:cNvSpPr txBox="1"/>
          <p:nvPr/>
        </p:nvSpPr>
        <p:spPr>
          <a:xfrm>
            <a:off x="5082679" y="5333212"/>
            <a:ext cx="122555" cy="306070"/>
          </a:xfrm>
          <a:prstGeom prst="rect">
            <a:avLst/>
          </a:prstGeom>
        </p:spPr>
        <p:txBody>
          <a:bodyPr vert="horz" wrap="square" lIns="0" tIns="0" rIns="0" bIns="0" rtlCol="0">
            <a:spAutoFit/>
          </a:bodyPr>
          <a:lstStyle/>
          <a:p>
            <a:pPr marL="12700">
              <a:lnSpc>
                <a:spcPct val="100000"/>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38" name="object 38"/>
          <p:cNvSpPr txBox="1"/>
          <p:nvPr/>
        </p:nvSpPr>
        <p:spPr>
          <a:xfrm>
            <a:off x="4854066" y="5509259"/>
            <a:ext cx="351155" cy="336550"/>
          </a:xfrm>
          <a:prstGeom prst="rect">
            <a:avLst/>
          </a:prstGeom>
        </p:spPr>
        <p:txBody>
          <a:bodyPr vert="horz" wrap="square" lIns="0" tIns="0" rIns="0" bIns="0" rtlCol="0">
            <a:spAutoFit/>
          </a:bodyPr>
          <a:lstStyle/>
          <a:p>
            <a:pPr marL="12700">
              <a:lnSpc>
                <a:spcPct val="100000"/>
              </a:lnSpc>
            </a:pPr>
            <a:r>
              <a:rPr sz="1950" spc="15" dirty="0">
                <a:latin typeface="Times New Roman" panose="02020603050405020304"/>
                <a:cs typeface="Times New Roman" panose="02020603050405020304"/>
              </a:rPr>
              <a:t>2 </a:t>
            </a:r>
            <a:r>
              <a:rPr sz="1950" spc="-170" dirty="0">
                <a:latin typeface="Times New Roman" panose="02020603050405020304"/>
                <a:cs typeface="Times New Roman" panose="02020603050405020304"/>
              </a:rPr>
              <a:t> </a:t>
            </a:r>
            <a:r>
              <a:rPr sz="2925" spc="15" baseline="-7000" dirty="0">
                <a:latin typeface="Symbol" panose="05050102010706020507"/>
                <a:cs typeface="Symbol" panose="05050102010706020507"/>
              </a:rPr>
              <a:t></a:t>
            </a:r>
            <a:endParaRPr sz="2925" baseline="-7000">
              <a:latin typeface="Symbol" panose="05050102010706020507"/>
              <a:cs typeface="Symbol" panose="05050102010706020507"/>
            </a:endParaRPr>
          </a:p>
        </p:txBody>
      </p:sp>
      <p:sp>
        <p:nvSpPr>
          <p:cNvPr id="39" name="object 39"/>
          <p:cNvSpPr txBox="1"/>
          <p:nvPr/>
        </p:nvSpPr>
        <p:spPr>
          <a:xfrm>
            <a:off x="4207878" y="5100866"/>
            <a:ext cx="215265" cy="377190"/>
          </a:xfrm>
          <a:prstGeom prst="rect">
            <a:avLst/>
          </a:prstGeom>
        </p:spPr>
        <p:txBody>
          <a:bodyPr vert="horz" wrap="square" lIns="0" tIns="0" rIns="0" bIns="0" rtlCol="0">
            <a:spAutoFit/>
          </a:bodyPr>
          <a:lstStyle/>
          <a:p>
            <a:pPr marL="12700">
              <a:lnSpc>
                <a:spcPct val="100000"/>
              </a:lnSpc>
            </a:pPr>
            <a:r>
              <a:rPr sz="1950" spc="-20" dirty="0">
                <a:latin typeface="Symbol" panose="05050102010706020507"/>
                <a:cs typeface="Symbol" panose="05050102010706020507"/>
              </a:rPr>
              <a:t></a:t>
            </a:r>
            <a:r>
              <a:rPr sz="2925" spc="15" baseline="-16000" dirty="0">
                <a:latin typeface="Symbol" panose="05050102010706020507"/>
                <a:cs typeface="Symbol" panose="05050102010706020507"/>
              </a:rPr>
              <a:t></a:t>
            </a:r>
            <a:endParaRPr sz="2925" baseline="-16000">
              <a:latin typeface="Symbol" panose="05050102010706020507"/>
              <a:cs typeface="Symbol" panose="05050102010706020507"/>
            </a:endParaRPr>
          </a:p>
        </p:txBody>
      </p:sp>
      <p:sp>
        <p:nvSpPr>
          <p:cNvPr id="40" name="object 40"/>
          <p:cNvSpPr txBox="1"/>
          <p:nvPr/>
        </p:nvSpPr>
        <p:spPr>
          <a:xfrm>
            <a:off x="5987922" y="5103355"/>
            <a:ext cx="669290" cy="375285"/>
          </a:xfrm>
          <a:prstGeom prst="rect">
            <a:avLst/>
          </a:prstGeom>
        </p:spPr>
        <p:txBody>
          <a:bodyPr vert="horz" wrap="square" lIns="0" tIns="0" rIns="0" bIns="0" rtlCol="0">
            <a:spAutoFit/>
          </a:bodyPr>
          <a:lstStyle/>
          <a:p>
            <a:pPr marL="109220" algn="ctr">
              <a:lnSpc>
                <a:spcPts val="460"/>
              </a:lnSpc>
            </a:pP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a:p>
            <a:pPr algn="ctr">
              <a:lnSpc>
                <a:spcPts val="1420"/>
              </a:lnSpc>
            </a:pPr>
            <a:r>
              <a:rPr sz="2925" i="1" spc="30" baseline="-24000" dirty="0">
                <a:latin typeface="Times New Roman" panose="02020603050405020304"/>
                <a:cs typeface="Times New Roman" panose="02020603050405020304"/>
              </a:rPr>
              <a:t>N</a:t>
            </a:r>
            <a:r>
              <a:rPr sz="2925" i="1" spc="44" baseline="-24000" dirty="0">
                <a:latin typeface="Times New Roman" panose="02020603050405020304"/>
                <a:cs typeface="Times New Roman" panose="02020603050405020304"/>
              </a:rPr>
              <a:t> </a:t>
            </a:r>
            <a:r>
              <a:rPr sz="2925" spc="15" baseline="-28000" dirty="0">
                <a:latin typeface="Symbol" panose="05050102010706020507"/>
                <a:cs typeface="Symbol" panose="05050102010706020507"/>
              </a:rPr>
              <a:t></a:t>
            </a:r>
            <a:r>
              <a:rPr sz="2925" baseline="-28000" dirty="0">
                <a:latin typeface="Times New Roman" panose="02020603050405020304"/>
                <a:cs typeface="Times New Roman" panose="02020603050405020304"/>
              </a:rPr>
              <a:t> </a:t>
            </a:r>
            <a:r>
              <a:rPr sz="2925" spc="-127" baseline="-28000" dirty="0">
                <a:latin typeface="Times New Roman" panose="02020603050405020304"/>
                <a:cs typeface="Times New Roman" panose="02020603050405020304"/>
              </a:rPr>
              <a:t> </a:t>
            </a:r>
            <a:r>
              <a:rPr sz="2925" spc="15" baseline="-13000" dirty="0">
                <a:latin typeface="Symbol" panose="05050102010706020507"/>
                <a:cs typeface="Symbol" panose="05050102010706020507"/>
              </a:rPr>
              <a:t></a:t>
            </a:r>
            <a:r>
              <a:rPr sz="2925" spc="-390" baseline="-13000" dirty="0">
                <a:latin typeface="Times New Roman" panose="02020603050405020304"/>
                <a:cs typeface="Times New Roman" panose="02020603050405020304"/>
              </a:rPr>
              <a:t> </a:t>
            </a: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p:txBody>
      </p:sp>
      <p:sp>
        <p:nvSpPr>
          <p:cNvPr id="41" name="object 41"/>
          <p:cNvSpPr txBox="1"/>
          <p:nvPr/>
        </p:nvSpPr>
        <p:spPr>
          <a:xfrm>
            <a:off x="5328030" y="5312651"/>
            <a:ext cx="612775" cy="532765"/>
          </a:xfrm>
          <a:prstGeom prst="rect">
            <a:avLst/>
          </a:prstGeom>
        </p:spPr>
        <p:txBody>
          <a:bodyPr vert="horz" wrap="square" lIns="0" tIns="0" rIns="0" bIns="0" rtlCol="0">
            <a:spAutoFit/>
          </a:bodyPr>
          <a:lstStyle/>
          <a:p>
            <a:pPr marL="12700">
              <a:lnSpc>
                <a:spcPts val="2065"/>
              </a:lnSpc>
            </a:pPr>
            <a:r>
              <a:rPr sz="1950" spc="15" dirty="0">
                <a:latin typeface="Symbol" panose="05050102010706020507"/>
                <a:cs typeface="Symbol" panose="05050102010706020507"/>
              </a:rPr>
              <a:t></a:t>
            </a:r>
            <a:r>
              <a:rPr sz="1950" spc="-210" dirty="0">
                <a:latin typeface="Times New Roman" panose="02020603050405020304"/>
                <a:cs typeface="Times New Roman" panose="02020603050405020304"/>
              </a:rPr>
              <a:t> </a:t>
            </a:r>
            <a:r>
              <a:rPr sz="2925" spc="15" baseline="-4000" dirty="0">
                <a:latin typeface="Symbol" panose="05050102010706020507"/>
                <a:cs typeface="Symbol" panose="05050102010706020507"/>
              </a:rPr>
              <a:t></a:t>
            </a:r>
            <a:r>
              <a:rPr sz="2925" spc="-457" baseline="-4000" dirty="0">
                <a:latin typeface="Times New Roman" panose="02020603050405020304"/>
                <a:cs typeface="Times New Roman" panose="02020603050405020304"/>
              </a:rPr>
              <a:t> </a:t>
            </a:r>
            <a:r>
              <a:rPr sz="1950" i="1" spc="15" dirty="0">
                <a:latin typeface="Times New Roman" panose="02020603050405020304"/>
                <a:cs typeface="Times New Roman" panose="02020603050405020304"/>
              </a:rPr>
              <a:t>v</a:t>
            </a:r>
            <a:r>
              <a:rPr sz="1950" i="1" spc="-155" dirty="0">
                <a:latin typeface="Times New Roman" panose="02020603050405020304"/>
                <a:cs typeface="Times New Roman" panose="02020603050405020304"/>
              </a:rPr>
              <a:t> </a:t>
            </a:r>
            <a:r>
              <a:rPr sz="1950" spc="15" dirty="0">
                <a:latin typeface="Symbol" panose="05050102010706020507"/>
                <a:cs typeface="Symbol" panose="05050102010706020507"/>
              </a:rPr>
              <a:t></a:t>
            </a:r>
            <a:endParaRPr sz="1950">
              <a:latin typeface="Symbol" panose="05050102010706020507"/>
              <a:cs typeface="Symbol" panose="05050102010706020507"/>
            </a:endParaRPr>
          </a:p>
          <a:p>
            <a:pPr marL="186055">
              <a:lnSpc>
                <a:spcPts val="2065"/>
              </a:lnSpc>
            </a:pP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
        <p:nvSpPr>
          <p:cNvPr id="42" name="object 42"/>
          <p:cNvSpPr txBox="1"/>
          <p:nvPr/>
        </p:nvSpPr>
        <p:spPr>
          <a:xfrm>
            <a:off x="4794656" y="5103355"/>
            <a:ext cx="493395" cy="374650"/>
          </a:xfrm>
          <a:prstGeom prst="rect">
            <a:avLst/>
          </a:prstGeom>
        </p:spPr>
        <p:txBody>
          <a:bodyPr vert="horz" wrap="square" lIns="0" tIns="0" rIns="0" bIns="0" rtlCol="0">
            <a:spAutoFit/>
          </a:bodyPr>
          <a:lstStyle/>
          <a:p>
            <a:pPr marR="5080" algn="r">
              <a:lnSpc>
                <a:spcPts val="885"/>
              </a:lnSpc>
            </a:pPr>
            <a:r>
              <a:rPr sz="1150" dirty="0">
                <a:latin typeface="Times New Roman" panose="02020603050405020304"/>
                <a:cs typeface="Times New Roman" panose="02020603050405020304"/>
              </a:rPr>
              <a:t>2</a:t>
            </a:r>
            <a:endParaRPr sz="1150">
              <a:latin typeface="Times New Roman" panose="02020603050405020304"/>
              <a:cs typeface="Times New Roman" panose="02020603050405020304"/>
            </a:endParaRPr>
          </a:p>
          <a:p>
            <a:pPr marL="12700">
              <a:lnSpc>
                <a:spcPts val="1845"/>
              </a:lnSpc>
            </a:pPr>
            <a:r>
              <a:rPr sz="1950" i="1" spc="25" dirty="0">
                <a:latin typeface="Times New Roman" panose="02020603050405020304"/>
                <a:cs typeface="Times New Roman" panose="02020603050405020304"/>
              </a:rPr>
              <a:t>M</a:t>
            </a:r>
            <a:r>
              <a:rPr sz="1950" i="1" spc="125" dirty="0">
                <a:latin typeface="Times New Roman" panose="02020603050405020304"/>
                <a:cs typeface="Times New Roman" panose="02020603050405020304"/>
              </a:rPr>
              <a:t> </a:t>
            </a:r>
            <a:r>
              <a:rPr sz="2925" spc="15" baseline="-4000" dirty="0">
                <a:latin typeface="Symbol" panose="05050102010706020507"/>
                <a:cs typeface="Symbol" panose="05050102010706020507"/>
              </a:rPr>
              <a:t></a:t>
            </a:r>
            <a:endParaRPr sz="2925" baseline="-4000">
              <a:latin typeface="Symbol" panose="05050102010706020507"/>
              <a:cs typeface="Symbol" panose="05050102010706020507"/>
            </a:endParaRPr>
          </a:p>
        </p:txBody>
      </p:sp>
      <p:sp>
        <p:nvSpPr>
          <p:cNvPr id="43" name="object 43"/>
          <p:cNvSpPr txBox="1"/>
          <p:nvPr/>
        </p:nvSpPr>
        <p:spPr>
          <a:xfrm>
            <a:off x="3291243" y="5230050"/>
            <a:ext cx="1464310" cy="687070"/>
          </a:xfrm>
          <a:prstGeom prst="rect">
            <a:avLst/>
          </a:prstGeom>
        </p:spPr>
        <p:txBody>
          <a:bodyPr vert="horz" wrap="square" lIns="0" tIns="0" rIns="0" bIns="0" rtlCol="0">
            <a:spAutoFit/>
          </a:bodyPr>
          <a:lstStyle/>
          <a:p>
            <a:pPr marL="12700">
              <a:lnSpc>
                <a:spcPts val="2780"/>
              </a:lnSpc>
            </a:pPr>
            <a:r>
              <a:rPr sz="1950" i="1" spc="50" dirty="0">
                <a:latin typeface="Times New Roman" panose="02020603050405020304"/>
                <a:cs typeface="Times New Roman" panose="02020603050405020304"/>
              </a:rPr>
              <a:t>D</a:t>
            </a:r>
            <a:r>
              <a:rPr sz="2600" spc="-325" dirty="0">
                <a:latin typeface="Symbol" panose="05050102010706020507"/>
                <a:cs typeface="Symbol" panose="05050102010706020507"/>
              </a:rPr>
              <a:t></a:t>
            </a:r>
            <a:r>
              <a:rPr sz="1950" i="1" spc="55" dirty="0">
                <a:latin typeface="Times New Roman" panose="02020603050405020304"/>
                <a:cs typeface="Times New Roman" panose="02020603050405020304"/>
              </a:rPr>
              <a:t>u</a:t>
            </a:r>
            <a:r>
              <a:rPr sz="1950" spc="5" dirty="0">
                <a:latin typeface="Times New Roman" panose="02020603050405020304"/>
                <a:cs typeface="Times New Roman" panose="02020603050405020304"/>
              </a:rPr>
              <a:t>,</a:t>
            </a:r>
            <a:r>
              <a:rPr sz="1950" spc="-285" dirty="0">
                <a:latin typeface="Times New Roman" panose="02020603050405020304"/>
                <a:cs typeface="Times New Roman" panose="02020603050405020304"/>
              </a:rPr>
              <a:t> </a:t>
            </a:r>
            <a:r>
              <a:rPr sz="1950" i="1" spc="105" dirty="0">
                <a:latin typeface="Times New Roman" panose="02020603050405020304"/>
                <a:cs typeface="Times New Roman" panose="02020603050405020304"/>
              </a:rPr>
              <a:t>v</a:t>
            </a:r>
            <a:r>
              <a:rPr sz="2600" spc="-229" dirty="0">
                <a:latin typeface="Symbol" panose="05050102010706020507"/>
                <a:cs typeface="Symbol" panose="05050102010706020507"/>
              </a:rPr>
              <a:t></a:t>
            </a:r>
            <a:r>
              <a:rPr sz="2600" spc="-355" dirty="0">
                <a:latin typeface="Times New Roman" panose="02020603050405020304"/>
                <a:cs typeface="Times New Roman" panose="02020603050405020304"/>
              </a:rPr>
              <a:t> </a:t>
            </a:r>
            <a:r>
              <a:rPr sz="1950" spc="15" dirty="0">
                <a:latin typeface="Symbol" panose="05050102010706020507"/>
                <a:cs typeface="Symbol" panose="05050102010706020507"/>
              </a:rPr>
              <a:t></a:t>
            </a:r>
            <a:r>
              <a:rPr sz="1950" spc="-25" dirty="0">
                <a:latin typeface="Times New Roman" panose="02020603050405020304"/>
                <a:cs typeface="Times New Roman" panose="02020603050405020304"/>
              </a:rPr>
              <a:t> </a:t>
            </a:r>
            <a:r>
              <a:rPr sz="2925" spc="-30" baseline="-7000" dirty="0">
                <a:latin typeface="Symbol" panose="05050102010706020507"/>
                <a:cs typeface="Symbol" panose="05050102010706020507"/>
              </a:rPr>
              <a:t></a:t>
            </a:r>
            <a:r>
              <a:rPr sz="2925" spc="247" baseline="-4000" dirty="0">
                <a:latin typeface="Symbol" panose="05050102010706020507"/>
                <a:cs typeface="Symbol" panose="05050102010706020507"/>
              </a:rPr>
              <a:t></a:t>
            </a:r>
            <a:r>
              <a:rPr sz="1950" i="1" spc="15" dirty="0">
                <a:latin typeface="Times New Roman" panose="02020603050405020304"/>
                <a:cs typeface="Times New Roman" panose="02020603050405020304"/>
              </a:rPr>
              <a:t>u</a:t>
            </a:r>
            <a:r>
              <a:rPr sz="1950" i="1" spc="-114" dirty="0">
                <a:latin typeface="Times New Roman" panose="02020603050405020304"/>
                <a:cs typeface="Times New Roman" panose="02020603050405020304"/>
              </a:rPr>
              <a:t> </a:t>
            </a:r>
            <a:r>
              <a:rPr sz="1950" spc="15" dirty="0">
                <a:latin typeface="Symbol" panose="05050102010706020507"/>
                <a:cs typeface="Symbol" panose="05050102010706020507"/>
              </a:rPr>
              <a:t></a:t>
            </a:r>
            <a:endParaRPr sz="1950">
              <a:latin typeface="Symbol" panose="05050102010706020507"/>
              <a:cs typeface="Symbol" panose="05050102010706020507"/>
            </a:endParaRPr>
          </a:p>
          <a:p>
            <a:pPr marL="929005">
              <a:lnSpc>
                <a:spcPts val="2000"/>
              </a:lnSpc>
            </a:pPr>
            <a:r>
              <a:rPr sz="2925" spc="-1132" baseline="-6000" dirty="0">
                <a:latin typeface="Symbol" panose="05050102010706020507"/>
                <a:cs typeface="Symbol" panose="05050102010706020507"/>
              </a:rPr>
              <a:t></a:t>
            </a:r>
            <a:r>
              <a:rPr sz="2925" spc="-30" baseline="-16000" dirty="0">
                <a:latin typeface="Symbol" panose="05050102010706020507"/>
                <a:cs typeface="Symbol" panose="05050102010706020507"/>
              </a:rPr>
              <a:t></a:t>
            </a:r>
            <a:r>
              <a:rPr sz="1950" spc="10" dirty="0">
                <a:latin typeface="Symbol" panose="05050102010706020507"/>
                <a:cs typeface="Symbol" panose="05050102010706020507"/>
              </a:rPr>
              <a:t></a:t>
            </a:r>
            <a:endParaRPr sz="1950">
              <a:latin typeface="Symbol" panose="05050102010706020507"/>
              <a:cs typeface="Symbol" panose="05050102010706020507"/>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6" name="object 6"/>
          <p:cNvSpPr txBox="1"/>
          <p:nvPr/>
        </p:nvSpPr>
        <p:spPr>
          <a:xfrm>
            <a:off x="1825879" y="1913890"/>
            <a:ext cx="5107305"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10" dirty="0">
                <a:latin typeface="新宋体" panose="02010609030101010101" charset="-122"/>
                <a:cs typeface="新宋体" panose="02010609030101010101" charset="-122"/>
              </a:rPr>
              <a:t>n阶的巴特沃思带阻滤波器</a:t>
            </a:r>
            <a:endParaRPr sz="3200">
              <a:latin typeface="新宋体" panose="02010609030101010101" charset="-122"/>
              <a:cs typeface="新宋体" panose="02010609030101010101" charset="-122"/>
            </a:endParaRPr>
          </a:p>
        </p:txBody>
      </p:sp>
      <p:sp>
        <p:nvSpPr>
          <p:cNvPr id="7" name="object 7"/>
          <p:cNvSpPr/>
          <p:nvPr/>
        </p:nvSpPr>
        <p:spPr>
          <a:xfrm>
            <a:off x="5198943" y="3565414"/>
            <a:ext cx="2075180" cy="0"/>
          </a:xfrm>
          <a:custGeom>
            <a:avLst/>
            <a:gdLst/>
            <a:ahLst/>
            <a:cxnLst/>
            <a:rect l="l" t="t" r="r" b="b"/>
            <a:pathLst>
              <a:path w="2075179">
                <a:moveTo>
                  <a:pt x="0" y="0"/>
                </a:moveTo>
                <a:lnTo>
                  <a:pt x="2074900" y="0"/>
                </a:lnTo>
              </a:path>
            </a:pathLst>
          </a:custGeom>
          <a:ln w="5694">
            <a:solidFill>
              <a:srgbClr val="000000"/>
            </a:solidFill>
          </a:ln>
        </p:spPr>
        <p:txBody>
          <a:bodyPr wrap="square" lIns="0" tIns="0" rIns="0" bIns="0" rtlCol="0"/>
          <a:lstStyle/>
          <a:p>
            <a:endParaRPr/>
          </a:p>
        </p:txBody>
      </p:sp>
      <p:sp>
        <p:nvSpPr>
          <p:cNvPr id="8" name="object 8"/>
          <p:cNvSpPr/>
          <p:nvPr/>
        </p:nvSpPr>
        <p:spPr>
          <a:xfrm>
            <a:off x="4536771" y="3105170"/>
            <a:ext cx="3244215" cy="0"/>
          </a:xfrm>
          <a:custGeom>
            <a:avLst/>
            <a:gdLst/>
            <a:ahLst/>
            <a:cxnLst/>
            <a:rect l="l" t="t" r="r" b="b"/>
            <a:pathLst>
              <a:path w="3244215">
                <a:moveTo>
                  <a:pt x="0" y="0"/>
                </a:moveTo>
                <a:lnTo>
                  <a:pt x="3243798" y="0"/>
                </a:lnTo>
              </a:path>
            </a:pathLst>
          </a:custGeom>
          <a:ln w="11388">
            <a:solidFill>
              <a:srgbClr val="000000"/>
            </a:solidFill>
          </a:ln>
        </p:spPr>
        <p:txBody>
          <a:bodyPr wrap="square" lIns="0" tIns="0" rIns="0" bIns="0" rtlCol="0"/>
          <a:lstStyle/>
          <a:p>
            <a:endParaRPr/>
          </a:p>
        </p:txBody>
      </p:sp>
      <p:sp>
        <p:nvSpPr>
          <p:cNvPr id="9" name="object 9"/>
          <p:cNvSpPr txBox="1"/>
          <p:nvPr/>
        </p:nvSpPr>
        <p:spPr>
          <a:xfrm>
            <a:off x="7091298" y="3561334"/>
            <a:ext cx="105410" cy="203200"/>
          </a:xfrm>
          <a:prstGeom prst="rect">
            <a:avLst/>
          </a:prstGeom>
        </p:spPr>
        <p:txBody>
          <a:bodyPr vert="horz" wrap="square" lIns="0" tIns="0" rIns="0" bIns="0" rtlCol="0">
            <a:spAutoFit/>
          </a:bodyPr>
          <a:lstStyle/>
          <a:p>
            <a:pPr marL="12700">
              <a:lnSpc>
                <a:spcPct val="100000"/>
              </a:lnSpc>
            </a:pPr>
            <a:r>
              <a:rPr sz="1250" dirty="0">
                <a:latin typeface="Times New Roman" panose="02020603050405020304"/>
                <a:cs typeface="Times New Roman" panose="02020603050405020304"/>
              </a:rPr>
              <a:t>2</a:t>
            </a:r>
            <a:endParaRPr sz="1250">
              <a:latin typeface="Times New Roman" panose="02020603050405020304"/>
              <a:cs typeface="Times New Roman" panose="02020603050405020304"/>
            </a:endParaRPr>
          </a:p>
        </p:txBody>
      </p:sp>
      <p:sp>
        <p:nvSpPr>
          <p:cNvPr id="10" name="object 10"/>
          <p:cNvSpPr txBox="1"/>
          <p:nvPr/>
        </p:nvSpPr>
        <p:spPr>
          <a:xfrm>
            <a:off x="5541403" y="3103638"/>
            <a:ext cx="1261745" cy="438150"/>
          </a:xfrm>
          <a:prstGeom prst="rect">
            <a:avLst/>
          </a:prstGeom>
        </p:spPr>
        <p:txBody>
          <a:bodyPr vert="horz" wrap="square" lIns="0" tIns="0" rIns="0" bIns="0" rtlCol="0">
            <a:spAutoFit/>
          </a:bodyPr>
          <a:lstStyle/>
          <a:p>
            <a:pPr marL="12700">
              <a:lnSpc>
                <a:spcPct val="100000"/>
              </a:lnSpc>
            </a:pPr>
            <a:r>
              <a:rPr sz="2150" i="1" dirty="0">
                <a:latin typeface="Times New Roman" panose="02020603050405020304"/>
                <a:cs typeface="Times New Roman" panose="02020603050405020304"/>
              </a:rPr>
              <a:t>D</a:t>
            </a:r>
            <a:r>
              <a:rPr sz="2150" i="1" spc="185" dirty="0">
                <a:latin typeface="Times New Roman" panose="02020603050405020304"/>
                <a:cs typeface="Times New Roman" panose="02020603050405020304"/>
              </a:rPr>
              <a:t> </a:t>
            </a:r>
            <a:r>
              <a:rPr sz="2850" spc="-95" dirty="0">
                <a:latin typeface="Symbol" panose="05050102010706020507"/>
                <a:cs typeface="Symbol" panose="05050102010706020507"/>
              </a:rPr>
              <a:t></a:t>
            </a:r>
            <a:r>
              <a:rPr sz="2150" i="1" dirty="0">
                <a:latin typeface="Times New Roman" panose="02020603050405020304"/>
                <a:cs typeface="Times New Roman" panose="02020603050405020304"/>
              </a:rPr>
              <a:t>u</a:t>
            </a:r>
            <a:r>
              <a:rPr sz="2150" i="1" spc="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2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v</a:t>
            </a:r>
            <a:r>
              <a:rPr sz="2150" i="1" spc="30" dirty="0">
                <a:latin typeface="Times New Roman" panose="02020603050405020304"/>
                <a:cs typeface="Times New Roman" panose="02020603050405020304"/>
              </a:rPr>
              <a:t> </a:t>
            </a:r>
            <a:r>
              <a:rPr sz="2850" spc="-395" dirty="0">
                <a:latin typeface="Symbol" panose="05050102010706020507"/>
                <a:cs typeface="Symbol" panose="05050102010706020507"/>
              </a:rPr>
              <a:t></a:t>
            </a:r>
            <a:r>
              <a:rPr sz="2150" i="1" dirty="0">
                <a:latin typeface="Times New Roman" panose="02020603050405020304"/>
                <a:cs typeface="Times New Roman" panose="02020603050405020304"/>
              </a:rPr>
              <a:t>W</a:t>
            </a:r>
            <a:endParaRPr sz="2150">
              <a:latin typeface="Times New Roman" panose="02020603050405020304"/>
              <a:cs typeface="Times New Roman" panose="02020603050405020304"/>
            </a:endParaRPr>
          </a:p>
        </p:txBody>
      </p:sp>
      <p:sp>
        <p:nvSpPr>
          <p:cNvPr id="11" name="object 11"/>
          <p:cNvSpPr txBox="1"/>
          <p:nvPr/>
        </p:nvSpPr>
        <p:spPr>
          <a:xfrm>
            <a:off x="6048883" y="2728467"/>
            <a:ext cx="162560" cy="339725"/>
          </a:xfrm>
          <a:prstGeom prst="rect">
            <a:avLst/>
          </a:prstGeom>
        </p:spPr>
        <p:txBody>
          <a:bodyPr vert="horz" wrap="square" lIns="0" tIns="0" rIns="0" bIns="0" rtlCol="0">
            <a:spAutoFit/>
          </a:bodyPr>
          <a:lstStyle/>
          <a:p>
            <a:pPr marL="12700">
              <a:lnSpc>
                <a:spcPct val="100000"/>
              </a:lnSpc>
            </a:pPr>
            <a:r>
              <a:rPr sz="2150" dirty="0">
                <a:latin typeface="Times New Roman" panose="02020603050405020304"/>
                <a:cs typeface="Times New Roman" panose="02020603050405020304"/>
              </a:rPr>
              <a:t>1</a:t>
            </a:r>
            <a:endParaRPr sz="2150">
              <a:latin typeface="Times New Roman" panose="02020603050405020304"/>
              <a:cs typeface="Times New Roman" panose="02020603050405020304"/>
            </a:endParaRPr>
          </a:p>
        </p:txBody>
      </p:sp>
      <p:sp>
        <p:nvSpPr>
          <p:cNvPr id="12" name="object 12"/>
          <p:cNvSpPr txBox="1"/>
          <p:nvPr/>
        </p:nvSpPr>
        <p:spPr>
          <a:xfrm>
            <a:off x="7285596" y="3434829"/>
            <a:ext cx="130810" cy="335280"/>
          </a:xfrm>
          <a:prstGeom prst="rect">
            <a:avLst/>
          </a:prstGeom>
        </p:spPr>
        <p:txBody>
          <a:bodyPr vert="horz" wrap="square" lIns="0" tIns="0" rIns="0" bIns="0" rtlCol="0">
            <a:spAutoFit/>
          </a:bodyPr>
          <a:lstStyle/>
          <a:p>
            <a:pPr marL="12700">
              <a:lnSpc>
                <a:spcPct val="100000"/>
              </a:lnSpc>
            </a:pP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3" name="object 13"/>
          <p:cNvSpPr txBox="1"/>
          <p:nvPr/>
        </p:nvSpPr>
        <p:spPr>
          <a:xfrm>
            <a:off x="7053960" y="3641331"/>
            <a:ext cx="362585" cy="335280"/>
          </a:xfrm>
          <a:prstGeom prst="rect">
            <a:avLst/>
          </a:prstGeom>
        </p:spPr>
        <p:txBody>
          <a:bodyPr vert="horz" wrap="square" lIns="0" tIns="0" rIns="0" bIns="0" rtlCol="0">
            <a:spAutoFit/>
          </a:bodyPr>
          <a:lstStyle/>
          <a:p>
            <a:pPr marL="12700">
              <a:lnSpc>
                <a:spcPct val="100000"/>
              </a:lnSpc>
              <a:tabLst>
                <a:tab pos="243840" algn="l"/>
              </a:tabLst>
            </a:pPr>
            <a:r>
              <a:rPr sz="1250" dirty="0">
                <a:latin typeface="Times New Roman" panose="02020603050405020304"/>
                <a:cs typeface="Times New Roman" panose="02020603050405020304"/>
              </a:rPr>
              <a:t>0	</a:t>
            </a: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4" name="object 14"/>
          <p:cNvSpPr txBox="1"/>
          <p:nvPr/>
        </p:nvSpPr>
        <p:spPr>
          <a:xfrm>
            <a:off x="7285596" y="3102609"/>
            <a:ext cx="413384" cy="405765"/>
          </a:xfrm>
          <a:prstGeom prst="rect">
            <a:avLst/>
          </a:prstGeom>
        </p:spPr>
        <p:txBody>
          <a:bodyPr vert="horz" wrap="square" lIns="0" tIns="0" rIns="0" bIns="0" rtlCol="0">
            <a:spAutoFit/>
          </a:bodyPr>
          <a:lstStyle/>
          <a:p>
            <a:pPr marL="191770">
              <a:lnSpc>
                <a:spcPts val="1030"/>
              </a:lnSpc>
            </a:pPr>
            <a:r>
              <a:rPr sz="1250" dirty="0">
                <a:latin typeface="Times New Roman" panose="02020603050405020304"/>
                <a:cs typeface="Times New Roman" panose="02020603050405020304"/>
              </a:rPr>
              <a:t>2</a:t>
            </a:r>
            <a:r>
              <a:rPr sz="1250" spc="70" dirty="0">
                <a:latin typeface="Times New Roman" panose="02020603050405020304"/>
                <a:cs typeface="Times New Roman" panose="02020603050405020304"/>
              </a:rPr>
              <a:t> </a:t>
            </a:r>
            <a:r>
              <a:rPr sz="1250" i="1" dirty="0">
                <a:latin typeface="Times New Roman" panose="02020603050405020304"/>
                <a:cs typeface="Times New Roman" panose="02020603050405020304"/>
              </a:rPr>
              <a:t>n</a:t>
            </a:r>
            <a:endParaRPr sz="1250">
              <a:latin typeface="Times New Roman" panose="02020603050405020304"/>
              <a:cs typeface="Times New Roman" panose="02020603050405020304"/>
            </a:endParaRPr>
          </a:p>
          <a:p>
            <a:pPr marL="12700">
              <a:lnSpc>
                <a:spcPts val="2110"/>
              </a:lnSpc>
            </a:pP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5" name="object 15"/>
          <p:cNvSpPr txBox="1"/>
          <p:nvPr/>
        </p:nvSpPr>
        <p:spPr>
          <a:xfrm>
            <a:off x="1825879" y="3641331"/>
            <a:ext cx="3327400" cy="944244"/>
          </a:xfrm>
          <a:prstGeom prst="rect">
            <a:avLst/>
          </a:prstGeom>
        </p:spPr>
        <p:txBody>
          <a:bodyPr vert="horz" wrap="square" lIns="0" tIns="0" rIns="0" bIns="0" rtlCol="0">
            <a:spAutoFit/>
          </a:bodyPr>
          <a:lstStyle/>
          <a:p>
            <a:pPr marR="5080" algn="r">
              <a:lnSpc>
                <a:spcPct val="100000"/>
              </a:lnSpc>
            </a:pPr>
            <a:r>
              <a:rPr sz="2150" dirty="0">
                <a:latin typeface="Symbol" panose="05050102010706020507"/>
                <a:cs typeface="Symbol" panose="05050102010706020507"/>
              </a:rPr>
              <a:t></a:t>
            </a:r>
            <a:endParaRPr sz="2150">
              <a:latin typeface="Symbol" panose="05050102010706020507"/>
              <a:cs typeface="Symbol" panose="05050102010706020507"/>
            </a:endParaRPr>
          </a:p>
          <a:p>
            <a:pPr marR="52070" algn="r">
              <a:lnSpc>
                <a:spcPts val="3750"/>
              </a:lnSpc>
              <a:spcBef>
                <a:spcPts val="1105"/>
              </a:spcBef>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高斯带阻滤波器</a:t>
            </a:r>
            <a:endParaRPr sz="3200">
              <a:latin typeface="新宋体" panose="02010609030101010101" charset="-122"/>
              <a:cs typeface="新宋体" panose="02010609030101010101" charset="-122"/>
            </a:endParaRPr>
          </a:p>
        </p:txBody>
      </p:sp>
      <p:sp>
        <p:nvSpPr>
          <p:cNvPr id="16" name="object 16"/>
          <p:cNvSpPr txBox="1"/>
          <p:nvPr/>
        </p:nvSpPr>
        <p:spPr>
          <a:xfrm>
            <a:off x="5022456" y="3173450"/>
            <a:ext cx="130810" cy="335280"/>
          </a:xfrm>
          <a:prstGeom prst="rect">
            <a:avLst/>
          </a:prstGeom>
        </p:spPr>
        <p:txBody>
          <a:bodyPr vert="horz" wrap="square" lIns="0" tIns="0" rIns="0" bIns="0" rtlCol="0">
            <a:spAutoFit/>
          </a:bodyPr>
          <a:lstStyle/>
          <a:p>
            <a:pPr marL="12700">
              <a:lnSpc>
                <a:spcPct val="100000"/>
              </a:lnSpc>
            </a:pP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7" name="object 17"/>
          <p:cNvSpPr txBox="1"/>
          <p:nvPr/>
        </p:nvSpPr>
        <p:spPr>
          <a:xfrm>
            <a:off x="5529960" y="3480815"/>
            <a:ext cx="1478280" cy="438150"/>
          </a:xfrm>
          <a:prstGeom prst="rect">
            <a:avLst/>
          </a:prstGeom>
        </p:spPr>
        <p:txBody>
          <a:bodyPr vert="horz" wrap="square" lIns="0" tIns="0" rIns="0" bIns="0" rtlCol="0">
            <a:spAutoFit/>
          </a:bodyPr>
          <a:lstStyle/>
          <a:p>
            <a:pPr marL="12700">
              <a:lnSpc>
                <a:spcPct val="100000"/>
              </a:lnSpc>
              <a:tabLst>
                <a:tab pos="1267460" algn="l"/>
              </a:tabLst>
            </a:pPr>
            <a:r>
              <a:rPr sz="1875" baseline="42000" dirty="0">
                <a:latin typeface="Times New Roman" panose="02020603050405020304"/>
                <a:cs typeface="Times New Roman" panose="02020603050405020304"/>
              </a:rPr>
              <a:t>2 </a:t>
            </a:r>
            <a:r>
              <a:rPr sz="1875" spc="-44" baseline="42000" dirty="0">
                <a:latin typeface="Times New Roman" panose="02020603050405020304"/>
                <a:cs typeface="Times New Roman" panose="02020603050405020304"/>
              </a:rPr>
              <a:t> </a:t>
            </a:r>
            <a:r>
              <a:rPr sz="2850" spc="-95" dirty="0">
                <a:latin typeface="Symbol" panose="05050102010706020507"/>
                <a:cs typeface="Symbol" panose="05050102010706020507"/>
              </a:rPr>
              <a:t></a:t>
            </a:r>
            <a:r>
              <a:rPr sz="2150" i="1" dirty="0">
                <a:latin typeface="Times New Roman" panose="02020603050405020304"/>
                <a:cs typeface="Times New Roman" panose="02020603050405020304"/>
              </a:rPr>
              <a:t>u</a:t>
            </a:r>
            <a:r>
              <a:rPr sz="2150" i="1" spc="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2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v</a:t>
            </a:r>
            <a:r>
              <a:rPr sz="2150" i="1" spc="30" dirty="0">
                <a:latin typeface="Times New Roman" panose="02020603050405020304"/>
                <a:cs typeface="Times New Roman" panose="02020603050405020304"/>
              </a:rPr>
              <a:t> </a:t>
            </a:r>
            <a:r>
              <a:rPr sz="2850" spc="320" dirty="0">
                <a:latin typeface="Symbol" panose="05050102010706020507"/>
                <a:cs typeface="Symbol" panose="05050102010706020507"/>
              </a:rPr>
              <a:t></a:t>
            </a: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D</a:t>
            </a:r>
            <a:endParaRPr sz="2150">
              <a:latin typeface="Times New Roman" panose="02020603050405020304"/>
              <a:cs typeface="Times New Roman" panose="02020603050405020304"/>
            </a:endParaRPr>
          </a:p>
        </p:txBody>
      </p:sp>
      <p:sp>
        <p:nvSpPr>
          <p:cNvPr id="18" name="object 18"/>
          <p:cNvSpPr txBox="1"/>
          <p:nvPr/>
        </p:nvSpPr>
        <p:spPr>
          <a:xfrm>
            <a:off x="4508119" y="3360165"/>
            <a:ext cx="939165" cy="549275"/>
          </a:xfrm>
          <a:prstGeom prst="rect">
            <a:avLst/>
          </a:prstGeom>
        </p:spPr>
        <p:txBody>
          <a:bodyPr vert="horz" wrap="square" lIns="0" tIns="0" rIns="0" bIns="0" rtlCol="0">
            <a:spAutoFit/>
          </a:bodyPr>
          <a:lstStyle/>
          <a:p>
            <a:pPr marL="12700">
              <a:lnSpc>
                <a:spcPct val="100000"/>
              </a:lnSpc>
              <a:tabLst>
                <a:tab pos="526415" algn="l"/>
              </a:tabLst>
            </a:pPr>
            <a:r>
              <a:rPr sz="2150" dirty="0">
                <a:latin typeface="Times New Roman" panose="02020603050405020304"/>
                <a:cs typeface="Times New Roman" panose="02020603050405020304"/>
              </a:rPr>
              <a:t>1</a:t>
            </a:r>
            <a:r>
              <a:rPr sz="2150" spc="150"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3225" baseline="-16000" dirty="0">
                <a:latin typeface="Symbol" panose="05050102010706020507"/>
                <a:cs typeface="Symbol" panose="05050102010706020507"/>
              </a:rPr>
              <a:t></a:t>
            </a:r>
            <a:r>
              <a:rPr sz="3225" spc="337" baseline="-16000" dirty="0">
                <a:latin typeface="Times New Roman" panose="02020603050405020304"/>
                <a:cs typeface="Times New Roman" panose="02020603050405020304"/>
              </a:rPr>
              <a:t> </a:t>
            </a:r>
            <a:r>
              <a:rPr sz="3225" i="1" baseline="-43000" dirty="0">
                <a:latin typeface="Times New Roman" panose="02020603050405020304"/>
                <a:cs typeface="Times New Roman" panose="02020603050405020304"/>
              </a:rPr>
              <a:t>D</a:t>
            </a:r>
            <a:endParaRPr sz="3225" baseline="-43000">
              <a:latin typeface="Times New Roman" panose="02020603050405020304"/>
              <a:cs typeface="Times New Roman" panose="02020603050405020304"/>
            </a:endParaRPr>
          </a:p>
        </p:txBody>
      </p:sp>
      <p:sp>
        <p:nvSpPr>
          <p:cNvPr id="19" name="object 19"/>
          <p:cNvSpPr txBox="1"/>
          <p:nvPr/>
        </p:nvSpPr>
        <p:spPr>
          <a:xfrm>
            <a:off x="3050438" y="2811779"/>
            <a:ext cx="1341120" cy="438150"/>
          </a:xfrm>
          <a:prstGeom prst="rect">
            <a:avLst/>
          </a:prstGeom>
        </p:spPr>
        <p:txBody>
          <a:bodyPr vert="horz" wrap="square" lIns="0" tIns="0" rIns="0" bIns="0" rtlCol="0">
            <a:spAutoFit/>
          </a:bodyPr>
          <a:lstStyle/>
          <a:p>
            <a:pPr marL="12700">
              <a:lnSpc>
                <a:spcPct val="100000"/>
              </a:lnSpc>
              <a:tabLst>
                <a:tab pos="343535" algn="l"/>
              </a:tabLst>
            </a:pPr>
            <a:r>
              <a:rPr sz="2150" i="1" dirty="0">
                <a:latin typeface="Times New Roman" panose="02020603050405020304"/>
                <a:cs typeface="Times New Roman" panose="02020603050405020304"/>
              </a:rPr>
              <a:t>H	</a:t>
            </a:r>
            <a:r>
              <a:rPr sz="2850" spc="-95" dirty="0">
                <a:latin typeface="Symbol" panose="05050102010706020507"/>
                <a:cs typeface="Symbol" panose="05050102010706020507"/>
              </a:rPr>
              <a:t></a:t>
            </a:r>
            <a:r>
              <a:rPr sz="2150" i="1" dirty="0">
                <a:latin typeface="Times New Roman" panose="02020603050405020304"/>
                <a:cs typeface="Times New Roman" panose="02020603050405020304"/>
              </a:rPr>
              <a:t>u</a:t>
            </a:r>
            <a:r>
              <a:rPr sz="2150" i="1" spc="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2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v</a:t>
            </a:r>
            <a:r>
              <a:rPr sz="2150" i="1" spc="30" dirty="0">
                <a:latin typeface="Times New Roman" panose="02020603050405020304"/>
                <a:cs typeface="Times New Roman" panose="02020603050405020304"/>
              </a:rPr>
              <a:t> </a:t>
            </a:r>
            <a:r>
              <a:rPr sz="2850" spc="50" dirty="0">
                <a:latin typeface="Symbol" panose="05050102010706020507"/>
                <a:cs typeface="Symbol" panose="05050102010706020507"/>
              </a:rPr>
              <a:t></a:t>
            </a:r>
            <a:r>
              <a:rPr sz="2850" spc="-250" dirty="0">
                <a:latin typeface="Times New Roman" panose="02020603050405020304"/>
                <a:cs typeface="Times New Roman" panose="02020603050405020304"/>
              </a:rPr>
              <a:t> </a:t>
            </a:r>
            <a:r>
              <a:rPr sz="2150" dirty="0">
                <a:latin typeface="Symbol" panose="05050102010706020507"/>
                <a:cs typeface="Symbol" panose="05050102010706020507"/>
              </a:rPr>
              <a:t></a:t>
            </a:r>
            <a:endParaRPr sz="2150">
              <a:latin typeface="Symbol" panose="05050102010706020507"/>
              <a:cs typeface="Symbol" panose="05050102010706020507"/>
            </a:endParaRPr>
          </a:p>
        </p:txBody>
      </p:sp>
      <p:sp>
        <p:nvSpPr>
          <p:cNvPr id="20" name="object 20"/>
          <p:cNvSpPr/>
          <p:nvPr/>
        </p:nvSpPr>
        <p:spPr>
          <a:xfrm>
            <a:off x="5560897" y="5415568"/>
            <a:ext cx="1226820" cy="0"/>
          </a:xfrm>
          <a:custGeom>
            <a:avLst/>
            <a:gdLst/>
            <a:ahLst/>
            <a:cxnLst/>
            <a:rect l="l" t="t" r="r" b="b"/>
            <a:pathLst>
              <a:path w="1226820">
                <a:moveTo>
                  <a:pt x="0" y="0"/>
                </a:moveTo>
                <a:lnTo>
                  <a:pt x="1226813" y="0"/>
                </a:lnTo>
              </a:path>
            </a:pathLst>
          </a:custGeom>
          <a:ln w="5694">
            <a:solidFill>
              <a:srgbClr val="000000"/>
            </a:solidFill>
          </a:ln>
        </p:spPr>
        <p:txBody>
          <a:bodyPr wrap="square" lIns="0" tIns="0" rIns="0" bIns="0" rtlCol="0"/>
          <a:lstStyle/>
          <a:p>
            <a:endParaRPr/>
          </a:p>
        </p:txBody>
      </p:sp>
      <p:sp>
        <p:nvSpPr>
          <p:cNvPr id="21" name="object 21"/>
          <p:cNvSpPr txBox="1"/>
          <p:nvPr/>
        </p:nvSpPr>
        <p:spPr>
          <a:xfrm>
            <a:off x="6909181" y="5111495"/>
            <a:ext cx="82550" cy="149860"/>
          </a:xfrm>
          <a:prstGeom prst="rect">
            <a:avLst/>
          </a:prstGeom>
        </p:spPr>
        <p:txBody>
          <a:bodyPr vert="horz" wrap="square" lIns="0" tIns="0" rIns="0" bIns="0" rtlCol="0">
            <a:spAutoFit/>
          </a:bodyPr>
          <a:lstStyle/>
          <a:p>
            <a:pPr marL="12700">
              <a:lnSpc>
                <a:spcPct val="100000"/>
              </a:lnSpc>
            </a:pPr>
            <a:r>
              <a:rPr sz="900" spc="-5" dirty="0">
                <a:latin typeface="Times New Roman" panose="02020603050405020304"/>
                <a:cs typeface="Times New Roman" panose="02020603050405020304"/>
              </a:rPr>
              <a:t>2</a:t>
            </a:r>
            <a:endParaRPr sz="900">
              <a:latin typeface="Times New Roman" panose="02020603050405020304"/>
              <a:cs typeface="Times New Roman" panose="02020603050405020304"/>
            </a:endParaRPr>
          </a:p>
        </p:txBody>
      </p:sp>
      <p:sp>
        <p:nvSpPr>
          <p:cNvPr id="22" name="object 22"/>
          <p:cNvSpPr txBox="1"/>
          <p:nvPr/>
        </p:nvSpPr>
        <p:spPr>
          <a:xfrm>
            <a:off x="6637921" y="5167121"/>
            <a:ext cx="104775" cy="260985"/>
          </a:xfrm>
          <a:prstGeom prst="rect">
            <a:avLst/>
          </a:prstGeom>
        </p:spPr>
        <p:txBody>
          <a:bodyPr vert="horz" wrap="square" lIns="0" tIns="0" rIns="0" bIns="0" rtlCol="0">
            <a:spAutoFit/>
          </a:bodyPr>
          <a:lstStyle/>
          <a:p>
            <a:pPr marL="34290">
              <a:lnSpc>
                <a:spcPts val="980"/>
              </a:lnSpc>
            </a:pPr>
            <a:r>
              <a:rPr sz="900" spc="-5" dirty="0">
                <a:latin typeface="Times New Roman" panose="02020603050405020304"/>
                <a:cs typeface="Times New Roman" panose="02020603050405020304"/>
              </a:rPr>
              <a:t>2</a:t>
            </a:r>
            <a:endParaRPr sz="900">
              <a:latin typeface="Times New Roman" panose="02020603050405020304"/>
              <a:cs typeface="Times New Roman" panose="02020603050405020304"/>
            </a:endParaRPr>
          </a:p>
          <a:p>
            <a:pPr marL="12700">
              <a:lnSpc>
                <a:spcPts val="980"/>
              </a:lnSpc>
            </a:pPr>
            <a:r>
              <a:rPr sz="900" spc="-5" dirty="0">
                <a:latin typeface="Times New Roman" panose="02020603050405020304"/>
                <a:cs typeface="Times New Roman" panose="02020603050405020304"/>
              </a:rPr>
              <a:t>0</a:t>
            </a:r>
            <a:endParaRPr sz="900">
              <a:latin typeface="Times New Roman" panose="02020603050405020304"/>
              <a:cs typeface="Times New Roman" panose="02020603050405020304"/>
            </a:endParaRPr>
          </a:p>
        </p:txBody>
      </p:sp>
      <p:sp>
        <p:nvSpPr>
          <p:cNvPr id="23" name="object 23"/>
          <p:cNvSpPr txBox="1"/>
          <p:nvPr/>
        </p:nvSpPr>
        <p:spPr>
          <a:xfrm>
            <a:off x="5750191" y="5167121"/>
            <a:ext cx="82550" cy="149860"/>
          </a:xfrm>
          <a:prstGeom prst="rect">
            <a:avLst/>
          </a:prstGeom>
        </p:spPr>
        <p:txBody>
          <a:bodyPr vert="horz" wrap="square" lIns="0" tIns="0" rIns="0" bIns="0" rtlCol="0">
            <a:spAutoFit/>
          </a:bodyPr>
          <a:lstStyle/>
          <a:p>
            <a:pPr marL="12700">
              <a:lnSpc>
                <a:spcPct val="100000"/>
              </a:lnSpc>
            </a:pPr>
            <a:r>
              <a:rPr sz="900" spc="-5" dirty="0">
                <a:latin typeface="Times New Roman" panose="02020603050405020304"/>
                <a:cs typeface="Times New Roman" panose="02020603050405020304"/>
              </a:rPr>
              <a:t>2</a:t>
            </a:r>
            <a:endParaRPr sz="900">
              <a:latin typeface="Times New Roman" panose="02020603050405020304"/>
              <a:cs typeface="Times New Roman" panose="02020603050405020304"/>
            </a:endParaRPr>
          </a:p>
        </p:txBody>
      </p:sp>
      <p:sp>
        <p:nvSpPr>
          <p:cNvPr id="24" name="object 24"/>
          <p:cNvSpPr txBox="1"/>
          <p:nvPr/>
        </p:nvSpPr>
        <p:spPr>
          <a:xfrm>
            <a:off x="6802501" y="5169903"/>
            <a:ext cx="86995" cy="508000"/>
          </a:xfrm>
          <a:prstGeom prst="rect">
            <a:avLst/>
          </a:prstGeom>
        </p:spPr>
        <p:txBody>
          <a:bodyPr vert="horz" wrap="square" lIns="0" tIns="0" rIns="0" bIns="0" rtlCol="0">
            <a:spAutoFit/>
          </a:bodyPr>
          <a:lstStyle/>
          <a:p>
            <a:pPr marL="12700">
              <a:lnSpc>
                <a:spcPts val="1330"/>
              </a:lnSpc>
            </a:pPr>
            <a:r>
              <a:rPr sz="1250" dirty="0">
                <a:latin typeface="Symbol" panose="05050102010706020507"/>
                <a:cs typeface="Symbol" panose="05050102010706020507"/>
              </a:rPr>
              <a:t></a:t>
            </a:r>
            <a:endParaRPr sz="1250">
              <a:latin typeface="Symbol" panose="05050102010706020507"/>
              <a:cs typeface="Symbol" panose="05050102010706020507"/>
            </a:endParaRPr>
          </a:p>
          <a:p>
            <a:pPr marL="12700">
              <a:lnSpc>
                <a:spcPts val="1105"/>
              </a:lnSpc>
            </a:pPr>
            <a:r>
              <a:rPr sz="1250" dirty="0">
                <a:latin typeface="Symbol" panose="05050102010706020507"/>
                <a:cs typeface="Symbol" panose="05050102010706020507"/>
              </a:rPr>
              <a:t></a:t>
            </a:r>
            <a:endParaRPr sz="1250">
              <a:latin typeface="Symbol" panose="05050102010706020507"/>
              <a:cs typeface="Symbol" panose="05050102010706020507"/>
            </a:endParaRPr>
          </a:p>
          <a:p>
            <a:pPr marL="12700">
              <a:lnSpc>
                <a:spcPts val="1280"/>
              </a:lnSpc>
            </a:pPr>
            <a:r>
              <a:rPr sz="1250" spc="-484" dirty="0">
                <a:latin typeface="Symbol" panose="05050102010706020507"/>
                <a:cs typeface="Symbol" panose="05050102010706020507"/>
              </a:rPr>
              <a:t></a:t>
            </a:r>
            <a:r>
              <a:rPr sz="1875" baseline="-9000" dirty="0">
                <a:latin typeface="Symbol" panose="05050102010706020507"/>
                <a:cs typeface="Symbol" panose="05050102010706020507"/>
              </a:rPr>
              <a:t></a:t>
            </a:r>
            <a:endParaRPr sz="1875" baseline="-9000">
              <a:latin typeface="Symbol" panose="05050102010706020507"/>
              <a:cs typeface="Symbol" panose="05050102010706020507"/>
            </a:endParaRPr>
          </a:p>
        </p:txBody>
      </p:sp>
      <p:sp>
        <p:nvSpPr>
          <p:cNvPr id="25" name="object 25"/>
          <p:cNvSpPr txBox="1"/>
          <p:nvPr/>
        </p:nvSpPr>
        <p:spPr>
          <a:xfrm>
            <a:off x="5440057" y="5316982"/>
            <a:ext cx="86995" cy="200660"/>
          </a:xfrm>
          <a:prstGeom prst="rect">
            <a:avLst/>
          </a:prstGeom>
        </p:spPr>
        <p:txBody>
          <a:bodyPr vert="horz" wrap="square" lIns="0" tIns="0" rIns="0" bIns="0" rtlCol="0">
            <a:spAutoFit/>
          </a:bodyPr>
          <a:lstStyle/>
          <a:p>
            <a:pPr marL="12700">
              <a:lnSpc>
                <a:spcPct val="100000"/>
              </a:lnSpc>
            </a:pPr>
            <a:r>
              <a:rPr sz="1250" dirty="0">
                <a:latin typeface="Symbol" panose="05050102010706020507"/>
                <a:cs typeface="Symbol" panose="05050102010706020507"/>
              </a:rPr>
              <a:t></a:t>
            </a:r>
            <a:endParaRPr sz="1250">
              <a:latin typeface="Symbol" panose="05050102010706020507"/>
              <a:cs typeface="Symbol" panose="05050102010706020507"/>
            </a:endParaRPr>
          </a:p>
        </p:txBody>
      </p:sp>
      <p:sp>
        <p:nvSpPr>
          <p:cNvPr id="26" name="object 26"/>
          <p:cNvSpPr txBox="1"/>
          <p:nvPr/>
        </p:nvSpPr>
        <p:spPr>
          <a:xfrm>
            <a:off x="5296039" y="5369814"/>
            <a:ext cx="1236345" cy="308610"/>
          </a:xfrm>
          <a:prstGeom prst="rect">
            <a:avLst/>
          </a:prstGeom>
        </p:spPr>
        <p:txBody>
          <a:bodyPr vert="horz" wrap="square" lIns="0" tIns="0" rIns="0" bIns="0" rtlCol="0">
            <a:spAutoFit/>
          </a:bodyPr>
          <a:lstStyle/>
          <a:p>
            <a:pPr marL="12700">
              <a:lnSpc>
                <a:spcPct val="100000"/>
              </a:lnSpc>
              <a:tabLst>
                <a:tab pos="457200" algn="l"/>
              </a:tabLst>
            </a:pPr>
            <a:r>
              <a:rPr sz="1250" dirty="0">
                <a:latin typeface="Times New Roman" panose="02020603050405020304"/>
                <a:cs typeface="Times New Roman" panose="02020603050405020304"/>
              </a:rPr>
              <a:t>2 </a:t>
            </a:r>
            <a:r>
              <a:rPr sz="1250" spc="-120" dirty="0">
                <a:latin typeface="Times New Roman" panose="02020603050405020304"/>
                <a:cs typeface="Times New Roman" panose="02020603050405020304"/>
              </a:rPr>
              <a:t> </a:t>
            </a:r>
            <a:r>
              <a:rPr sz="1875" spc="-727" baseline="-11000" dirty="0">
                <a:latin typeface="Symbol" panose="05050102010706020507"/>
                <a:cs typeface="Symbol" panose="05050102010706020507"/>
              </a:rPr>
              <a:t></a:t>
            </a:r>
            <a:r>
              <a:rPr sz="1875" baseline="-20000" dirty="0">
                <a:latin typeface="Symbol" panose="05050102010706020507"/>
                <a:cs typeface="Symbol" panose="05050102010706020507"/>
              </a:rPr>
              <a:t></a:t>
            </a:r>
            <a:r>
              <a:rPr sz="1875" baseline="-20000" dirty="0">
                <a:latin typeface="Times New Roman" panose="02020603050405020304"/>
                <a:cs typeface="Times New Roman" panose="02020603050405020304"/>
              </a:rPr>
              <a:t>	</a:t>
            </a:r>
            <a:r>
              <a:rPr sz="1250" i="1" dirty="0">
                <a:latin typeface="Times New Roman" panose="02020603050405020304"/>
                <a:cs typeface="Times New Roman" panose="02020603050405020304"/>
              </a:rPr>
              <a:t>D </a:t>
            </a:r>
            <a:r>
              <a:rPr sz="1250" i="1" spc="-114" dirty="0">
                <a:latin typeface="Times New Roman" panose="02020603050405020304"/>
                <a:cs typeface="Times New Roman" panose="02020603050405020304"/>
              </a:rPr>
              <a:t> </a:t>
            </a:r>
            <a:r>
              <a:rPr sz="1650" spc="45" dirty="0">
                <a:latin typeface="Symbol" panose="05050102010706020507"/>
                <a:cs typeface="Symbol" panose="05050102010706020507"/>
              </a:rPr>
              <a:t></a:t>
            </a:r>
            <a:r>
              <a:rPr sz="1250" i="1" dirty="0">
                <a:latin typeface="Times New Roman" panose="02020603050405020304"/>
                <a:cs typeface="Times New Roman" panose="02020603050405020304"/>
              </a:rPr>
              <a:t>u</a:t>
            </a:r>
            <a:r>
              <a:rPr sz="1250" i="1" spc="105" dirty="0">
                <a:latin typeface="Times New Roman" panose="02020603050405020304"/>
                <a:cs typeface="Times New Roman" panose="02020603050405020304"/>
              </a:rPr>
              <a:t> </a:t>
            </a:r>
            <a:r>
              <a:rPr sz="1250" dirty="0">
                <a:latin typeface="Times New Roman" panose="02020603050405020304"/>
                <a:cs typeface="Times New Roman" panose="02020603050405020304"/>
              </a:rPr>
              <a:t>,</a:t>
            </a:r>
            <a:r>
              <a:rPr sz="1250" spc="-135" dirty="0">
                <a:latin typeface="Times New Roman" panose="02020603050405020304"/>
                <a:cs typeface="Times New Roman" panose="02020603050405020304"/>
              </a:rPr>
              <a:t> </a:t>
            </a:r>
            <a:r>
              <a:rPr sz="1250" i="1" dirty="0">
                <a:latin typeface="Times New Roman" panose="02020603050405020304"/>
                <a:cs typeface="Times New Roman" panose="02020603050405020304"/>
              </a:rPr>
              <a:t>v</a:t>
            </a:r>
            <a:r>
              <a:rPr sz="1250" i="1" spc="114" dirty="0">
                <a:latin typeface="Times New Roman" panose="02020603050405020304"/>
                <a:cs typeface="Times New Roman" panose="02020603050405020304"/>
              </a:rPr>
              <a:t> </a:t>
            </a:r>
            <a:r>
              <a:rPr sz="1650" spc="-130" dirty="0">
                <a:latin typeface="Symbol" panose="05050102010706020507"/>
                <a:cs typeface="Symbol" panose="05050102010706020507"/>
              </a:rPr>
              <a:t></a:t>
            </a:r>
            <a:r>
              <a:rPr sz="1250" i="1" spc="5" dirty="0">
                <a:latin typeface="Times New Roman" panose="02020603050405020304"/>
                <a:cs typeface="Times New Roman" panose="02020603050405020304"/>
              </a:rPr>
              <a:t>W</a:t>
            </a:r>
            <a:endParaRPr sz="1250">
              <a:latin typeface="Times New Roman" panose="02020603050405020304"/>
              <a:cs typeface="Times New Roman" panose="02020603050405020304"/>
            </a:endParaRPr>
          </a:p>
        </p:txBody>
      </p:sp>
      <p:sp>
        <p:nvSpPr>
          <p:cNvPr id="27" name="object 27"/>
          <p:cNvSpPr txBox="1"/>
          <p:nvPr/>
        </p:nvSpPr>
        <p:spPr>
          <a:xfrm>
            <a:off x="6336169" y="5193538"/>
            <a:ext cx="284480" cy="203200"/>
          </a:xfrm>
          <a:prstGeom prst="rect">
            <a:avLst/>
          </a:prstGeom>
        </p:spPr>
        <p:txBody>
          <a:bodyPr vert="horz" wrap="square" lIns="0" tIns="0" rIns="0" bIns="0" rtlCol="0">
            <a:spAutoFit/>
          </a:bodyPr>
          <a:lstStyle/>
          <a:p>
            <a:pPr marL="155575" indent="-142875">
              <a:lnSpc>
                <a:spcPct val="100000"/>
              </a:lnSpc>
              <a:buFont typeface="Symbol" panose="05050102010706020507"/>
              <a:buChar char=""/>
              <a:tabLst>
                <a:tab pos="156210" algn="l"/>
              </a:tabLst>
            </a:pPr>
            <a:r>
              <a:rPr sz="1250" i="1" dirty="0">
                <a:latin typeface="Times New Roman" panose="02020603050405020304"/>
                <a:cs typeface="Times New Roman" panose="02020603050405020304"/>
              </a:rPr>
              <a:t>D</a:t>
            </a:r>
            <a:endParaRPr sz="1250">
              <a:latin typeface="Times New Roman" panose="02020603050405020304"/>
              <a:cs typeface="Times New Roman" panose="02020603050405020304"/>
            </a:endParaRPr>
          </a:p>
        </p:txBody>
      </p:sp>
      <p:sp>
        <p:nvSpPr>
          <p:cNvPr id="28" name="object 28"/>
          <p:cNvSpPr txBox="1"/>
          <p:nvPr/>
        </p:nvSpPr>
        <p:spPr>
          <a:xfrm>
            <a:off x="5140591" y="5145798"/>
            <a:ext cx="1225550" cy="351155"/>
          </a:xfrm>
          <a:prstGeom prst="rect">
            <a:avLst/>
          </a:prstGeom>
        </p:spPr>
        <p:txBody>
          <a:bodyPr vert="horz" wrap="square" lIns="0" tIns="0" rIns="0" bIns="0" rtlCol="0">
            <a:spAutoFit/>
          </a:bodyPr>
          <a:lstStyle/>
          <a:p>
            <a:pPr marL="12700">
              <a:lnSpc>
                <a:spcPct val="100000"/>
              </a:lnSpc>
              <a:tabLst>
                <a:tab pos="741045" algn="l"/>
              </a:tabLst>
            </a:pPr>
            <a:r>
              <a:rPr sz="1875" baseline="-36000" dirty="0">
                <a:latin typeface="Symbol" panose="05050102010706020507"/>
                <a:cs typeface="Symbol" panose="05050102010706020507"/>
              </a:rPr>
              <a:t></a:t>
            </a:r>
            <a:r>
              <a:rPr sz="1875" baseline="-36000" dirty="0">
                <a:latin typeface="Times New Roman" panose="02020603050405020304"/>
                <a:cs typeface="Times New Roman" panose="02020603050405020304"/>
              </a:rPr>
              <a:t> </a:t>
            </a:r>
            <a:r>
              <a:rPr sz="1875" spc="-187" baseline="-36000" dirty="0">
                <a:latin typeface="Times New Roman" panose="02020603050405020304"/>
                <a:cs typeface="Times New Roman" panose="02020603050405020304"/>
              </a:rPr>
              <a:t> </a:t>
            </a:r>
            <a:r>
              <a:rPr sz="1250" u="sng" dirty="0">
                <a:latin typeface="Times New Roman" panose="02020603050405020304"/>
                <a:cs typeface="Times New Roman" panose="02020603050405020304"/>
              </a:rPr>
              <a:t>1</a:t>
            </a:r>
            <a:r>
              <a:rPr sz="1250" u="sng" spc="35" dirty="0">
                <a:latin typeface="Times New Roman" panose="02020603050405020304"/>
                <a:cs typeface="Times New Roman" panose="02020603050405020304"/>
              </a:rPr>
              <a:t> </a:t>
            </a:r>
            <a:r>
              <a:rPr sz="1250" spc="-130" dirty="0">
                <a:latin typeface="Times New Roman" panose="02020603050405020304"/>
                <a:cs typeface="Times New Roman" panose="02020603050405020304"/>
              </a:rPr>
              <a:t> </a:t>
            </a:r>
            <a:r>
              <a:rPr sz="1875" baseline="9000" dirty="0">
                <a:latin typeface="Symbol" panose="05050102010706020507"/>
                <a:cs typeface="Symbol" panose="05050102010706020507"/>
              </a:rPr>
              <a:t></a:t>
            </a:r>
            <a:r>
              <a:rPr sz="1875" baseline="9000" dirty="0">
                <a:latin typeface="Times New Roman" panose="02020603050405020304"/>
                <a:cs typeface="Times New Roman" panose="02020603050405020304"/>
              </a:rPr>
              <a:t> </a:t>
            </a:r>
            <a:r>
              <a:rPr sz="1875" spc="-135" baseline="9000" dirty="0">
                <a:latin typeface="Times New Roman" panose="02020603050405020304"/>
                <a:cs typeface="Times New Roman" panose="02020603050405020304"/>
              </a:rPr>
              <a:t> </a:t>
            </a:r>
            <a:r>
              <a:rPr sz="1250" i="1" dirty="0">
                <a:latin typeface="Times New Roman" panose="02020603050405020304"/>
                <a:cs typeface="Times New Roman" panose="02020603050405020304"/>
              </a:rPr>
              <a:t>D	</a:t>
            </a:r>
            <a:r>
              <a:rPr sz="1650" spc="50" dirty="0">
                <a:latin typeface="Symbol" panose="05050102010706020507"/>
                <a:cs typeface="Symbol" panose="05050102010706020507"/>
              </a:rPr>
              <a:t></a:t>
            </a:r>
            <a:r>
              <a:rPr sz="1250" i="1" dirty="0">
                <a:latin typeface="Times New Roman" panose="02020603050405020304"/>
                <a:cs typeface="Times New Roman" panose="02020603050405020304"/>
              </a:rPr>
              <a:t>u</a:t>
            </a:r>
            <a:r>
              <a:rPr sz="1250" i="1" spc="100" dirty="0">
                <a:latin typeface="Times New Roman" panose="02020603050405020304"/>
                <a:cs typeface="Times New Roman" panose="02020603050405020304"/>
              </a:rPr>
              <a:t> </a:t>
            </a:r>
            <a:r>
              <a:rPr sz="1250" dirty="0">
                <a:latin typeface="Times New Roman" panose="02020603050405020304"/>
                <a:cs typeface="Times New Roman" panose="02020603050405020304"/>
              </a:rPr>
              <a:t>,</a:t>
            </a:r>
            <a:r>
              <a:rPr sz="1250" spc="-135" dirty="0">
                <a:latin typeface="Times New Roman" panose="02020603050405020304"/>
                <a:cs typeface="Times New Roman" panose="02020603050405020304"/>
              </a:rPr>
              <a:t> </a:t>
            </a:r>
            <a:r>
              <a:rPr sz="1250" i="1" dirty="0">
                <a:latin typeface="Times New Roman" panose="02020603050405020304"/>
                <a:cs typeface="Times New Roman" panose="02020603050405020304"/>
              </a:rPr>
              <a:t>v</a:t>
            </a:r>
            <a:r>
              <a:rPr sz="1250" i="1" spc="114" dirty="0">
                <a:latin typeface="Times New Roman" panose="02020603050405020304"/>
                <a:cs typeface="Times New Roman" panose="02020603050405020304"/>
              </a:rPr>
              <a:t> </a:t>
            </a:r>
            <a:r>
              <a:rPr sz="1650" spc="30" dirty="0">
                <a:latin typeface="Symbol" panose="05050102010706020507"/>
                <a:cs typeface="Symbol" panose="05050102010706020507"/>
              </a:rPr>
              <a:t></a:t>
            </a:r>
            <a:endParaRPr sz="1650">
              <a:latin typeface="Symbol" panose="05050102010706020507"/>
              <a:cs typeface="Symbol" panose="05050102010706020507"/>
            </a:endParaRPr>
          </a:p>
        </p:txBody>
      </p:sp>
      <p:sp>
        <p:nvSpPr>
          <p:cNvPr id="29" name="object 29"/>
          <p:cNvSpPr txBox="1"/>
          <p:nvPr/>
        </p:nvSpPr>
        <p:spPr>
          <a:xfrm>
            <a:off x="3028314" y="5372100"/>
            <a:ext cx="2068830" cy="438784"/>
          </a:xfrm>
          <a:prstGeom prst="rect">
            <a:avLst/>
          </a:prstGeom>
        </p:spPr>
        <p:txBody>
          <a:bodyPr vert="horz" wrap="square" lIns="0" tIns="0" rIns="0" bIns="0" rtlCol="0">
            <a:spAutoFit/>
          </a:bodyPr>
          <a:lstStyle/>
          <a:p>
            <a:pPr marL="12700">
              <a:lnSpc>
                <a:spcPct val="100000"/>
              </a:lnSpc>
              <a:tabLst>
                <a:tab pos="343535" algn="l"/>
              </a:tabLst>
            </a:pPr>
            <a:r>
              <a:rPr sz="2150" i="1" dirty="0">
                <a:latin typeface="Times New Roman" panose="02020603050405020304"/>
                <a:cs typeface="Times New Roman" panose="02020603050405020304"/>
              </a:rPr>
              <a:t>H	</a:t>
            </a:r>
            <a:r>
              <a:rPr sz="2850" spc="-95" dirty="0">
                <a:latin typeface="Symbol" panose="05050102010706020507"/>
                <a:cs typeface="Symbol" panose="05050102010706020507"/>
              </a:rPr>
              <a:t></a:t>
            </a:r>
            <a:r>
              <a:rPr sz="2150" i="1" dirty="0">
                <a:latin typeface="Times New Roman" panose="02020603050405020304"/>
                <a:cs typeface="Times New Roman" panose="02020603050405020304"/>
              </a:rPr>
              <a:t>u</a:t>
            </a:r>
            <a:r>
              <a:rPr sz="2150" i="1" spc="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2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v</a:t>
            </a:r>
            <a:r>
              <a:rPr sz="2150" i="1" spc="30" dirty="0">
                <a:latin typeface="Times New Roman" panose="02020603050405020304"/>
                <a:cs typeface="Times New Roman" panose="02020603050405020304"/>
              </a:rPr>
              <a:t> </a:t>
            </a:r>
            <a:r>
              <a:rPr sz="2850" spc="50" dirty="0">
                <a:latin typeface="Symbol" panose="05050102010706020507"/>
                <a:cs typeface="Symbol" panose="05050102010706020507"/>
              </a:rPr>
              <a:t></a:t>
            </a:r>
            <a:r>
              <a:rPr sz="2850" spc="-250"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spc="-215" dirty="0">
                <a:latin typeface="Times New Roman" panose="02020603050405020304"/>
                <a:cs typeface="Times New Roman" panose="02020603050405020304"/>
              </a:rPr>
              <a:t> </a:t>
            </a:r>
            <a:r>
              <a:rPr sz="2150" dirty="0">
                <a:latin typeface="Times New Roman" panose="02020603050405020304"/>
                <a:cs typeface="Times New Roman" panose="02020603050405020304"/>
              </a:rPr>
              <a:t>1</a:t>
            </a:r>
            <a:r>
              <a:rPr sz="2150" spc="145"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spc="-11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e</a:t>
            </a:r>
            <a:endParaRPr sz="2150">
              <a:latin typeface="Times New Roman" panose="02020603050405020304"/>
              <a:cs typeface="Times New Roman" panose="02020603050405020304"/>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41402" rIns="0" bIns="0" rtlCol="0">
            <a:spAutoFit/>
          </a:bodyPr>
          <a:lstStyle/>
          <a:p>
            <a:pPr marL="157480">
              <a:lnSpc>
                <a:spcPts val="3750"/>
              </a:lnSpc>
            </a:pPr>
            <a:r>
              <a:rPr sz="3200" spc="-15" dirty="0">
                <a:latin typeface="新宋体" panose="02010609030101010101" charset="-122"/>
                <a:cs typeface="新宋体" panose="02010609030101010101" charset="-122"/>
              </a:rPr>
              <a:t>带阻滤波器的透视图</a:t>
            </a:r>
            <a:endParaRPr sz="3200">
              <a:latin typeface="新宋体" panose="02010609030101010101" charset="-122"/>
              <a:cs typeface="新宋体" panose="02010609030101010101" charset="-122"/>
            </a:endParaRPr>
          </a:p>
        </p:txBody>
      </p:sp>
      <p:sp>
        <p:nvSpPr>
          <p:cNvPr id="6" name="object 6"/>
          <p:cNvSpPr/>
          <p:nvPr/>
        </p:nvSpPr>
        <p:spPr>
          <a:xfrm>
            <a:off x="2251595" y="2952750"/>
            <a:ext cx="6362700" cy="19050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746375" y="1982978"/>
            <a:ext cx="5536565" cy="418465"/>
          </a:xfrm>
          <a:prstGeom prst="rect">
            <a:avLst/>
          </a:prstGeom>
        </p:spPr>
        <p:txBody>
          <a:bodyPr vert="horz" wrap="square" lIns="0" tIns="0" rIns="0" bIns="0" rtlCol="0">
            <a:spAutoFit/>
          </a:bodyPr>
          <a:lstStyle/>
          <a:p>
            <a:pPr marL="12700">
              <a:lnSpc>
                <a:spcPts val="3295"/>
              </a:lnSpc>
              <a:tabLst>
                <a:tab pos="1256665" algn="l"/>
                <a:tab pos="4812030" algn="l"/>
              </a:tabLst>
            </a:pPr>
            <a:r>
              <a:rPr sz="2800" b="1" spc="-15" dirty="0">
                <a:solidFill>
                  <a:srgbClr val="EE2B0A"/>
                </a:solidFill>
                <a:latin typeface="新宋体" panose="02010609030101010101" charset="-122"/>
                <a:cs typeface="新宋体" panose="02010609030101010101" charset="-122"/>
              </a:rPr>
              <a:t>理</a:t>
            </a:r>
            <a:r>
              <a:rPr sz="2800" b="1" spc="-10" dirty="0">
                <a:solidFill>
                  <a:srgbClr val="EE2B0A"/>
                </a:solidFill>
                <a:latin typeface="新宋体" panose="02010609030101010101" charset="-122"/>
                <a:cs typeface="新宋体" panose="02010609030101010101" charset="-122"/>
              </a:rPr>
              <a:t>想</a:t>
            </a:r>
            <a:r>
              <a:rPr sz="2800" b="1" dirty="0">
                <a:solidFill>
                  <a:srgbClr val="EE2B0A"/>
                </a:solidFill>
                <a:latin typeface="新宋体" panose="02010609030101010101" charset="-122"/>
                <a:cs typeface="新宋体" panose="02010609030101010101" charset="-122"/>
              </a:rPr>
              <a:t>	</a:t>
            </a:r>
            <a:r>
              <a:rPr sz="2800" b="1" spc="-15" dirty="0">
                <a:solidFill>
                  <a:srgbClr val="EE2B0A"/>
                </a:solidFill>
                <a:latin typeface="新宋体" panose="02010609030101010101" charset="-122"/>
                <a:cs typeface="新宋体" panose="02010609030101010101" charset="-122"/>
              </a:rPr>
              <a:t>巴特沃思(阶数为1</a:t>
            </a:r>
            <a:r>
              <a:rPr sz="2800" b="1" spc="-10" dirty="0">
                <a:solidFill>
                  <a:srgbClr val="EE2B0A"/>
                </a:solidFill>
                <a:latin typeface="新宋体" panose="02010609030101010101" charset="-122"/>
                <a:cs typeface="新宋体" panose="02010609030101010101" charset="-122"/>
              </a:rPr>
              <a:t>)</a:t>
            </a:r>
            <a:r>
              <a:rPr sz="2800" b="1" dirty="0">
                <a:solidFill>
                  <a:srgbClr val="EE2B0A"/>
                </a:solidFill>
                <a:latin typeface="新宋体" panose="02010609030101010101" charset="-122"/>
                <a:cs typeface="新宋体" panose="02010609030101010101" charset="-122"/>
              </a:rPr>
              <a:t>	</a:t>
            </a:r>
            <a:r>
              <a:rPr sz="2800" b="1" spc="-15" dirty="0">
                <a:solidFill>
                  <a:srgbClr val="EE2B0A"/>
                </a:solidFill>
                <a:latin typeface="新宋体" panose="02010609030101010101" charset="-122"/>
                <a:cs typeface="新宋体" panose="02010609030101010101" charset="-122"/>
              </a:rPr>
              <a:t>高斯</a:t>
            </a:r>
            <a:endParaRPr sz="2800">
              <a:latin typeface="新宋体" panose="02010609030101010101" charset="-122"/>
              <a:cs typeface="新宋体" panose="02010609030101010101" charset="-122"/>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带阻滤波器使用举例</a:t>
            </a:r>
          </a:p>
        </p:txBody>
      </p:sp>
      <p:sp>
        <p:nvSpPr>
          <p:cNvPr id="6" name="object 6"/>
          <p:cNvSpPr/>
          <p:nvPr/>
        </p:nvSpPr>
        <p:spPr>
          <a:xfrm>
            <a:off x="2754515" y="2289048"/>
            <a:ext cx="6308597" cy="379399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834004" y="1887473"/>
            <a:ext cx="23114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被正弦噪声污染的图像</a:t>
            </a:r>
            <a:endParaRPr sz="1800">
              <a:latin typeface="新宋体" panose="02010609030101010101" charset="-122"/>
              <a:cs typeface="新宋体" panose="02010609030101010101" charset="-122"/>
            </a:endParaRPr>
          </a:p>
        </p:txBody>
      </p:sp>
      <p:sp>
        <p:nvSpPr>
          <p:cNvPr id="8" name="object 8"/>
          <p:cNvSpPr txBox="1"/>
          <p:nvPr/>
        </p:nvSpPr>
        <p:spPr>
          <a:xfrm>
            <a:off x="5577204" y="1887473"/>
            <a:ext cx="20828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该图像的傅里叶频谱</a:t>
            </a:r>
            <a:endParaRPr sz="1800">
              <a:latin typeface="新宋体" panose="02010609030101010101" charset="-122"/>
              <a:cs typeface="新宋体" panose="02010609030101010101" charset="-122"/>
            </a:endParaRPr>
          </a:p>
        </p:txBody>
      </p:sp>
      <p:sp>
        <p:nvSpPr>
          <p:cNvPr id="9" name="object 9"/>
          <p:cNvSpPr txBox="1"/>
          <p:nvPr/>
        </p:nvSpPr>
        <p:spPr>
          <a:xfrm>
            <a:off x="2689237" y="6201905"/>
            <a:ext cx="2654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4阶的巴特沃思带阻滤波器</a:t>
            </a:r>
            <a:endParaRPr sz="1800">
              <a:latin typeface="新宋体" panose="02010609030101010101" charset="-122"/>
              <a:cs typeface="新宋体" panose="02010609030101010101" charset="-122"/>
            </a:endParaRPr>
          </a:p>
        </p:txBody>
      </p:sp>
      <p:sp>
        <p:nvSpPr>
          <p:cNvPr id="10" name="object 10"/>
          <p:cNvSpPr txBox="1"/>
          <p:nvPr/>
        </p:nvSpPr>
        <p:spPr>
          <a:xfrm>
            <a:off x="5889637" y="6201905"/>
            <a:ext cx="13970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滤波后的图像</a:t>
            </a:r>
            <a:endParaRPr sz="1800">
              <a:latin typeface="新宋体" panose="02010609030101010101" charset="-122"/>
              <a:cs typeface="新宋体" panose="02010609030101010101" charset="-122"/>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6" name="object 6"/>
          <p:cNvSpPr txBox="1"/>
          <p:nvPr/>
        </p:nvSpPr>
        <p:spPr>
          <a:xfrm>
            <a:off x="1825879" y="1913890"/>
            <a:ext cx="7518400" cy="2856230"/>
          </a:xfrm>
          <a:prstGeom prst="rect">
            <a:avLst/>
          </a:prstGeom>
        </p:spPr>
        <p:txBody>
          <a:bodyPr vert="horz" wrap="square" lIns="0" tIns="0" rIns="0" bIns="0" rtlCol="0">
            <a:spAutoFit/>
          </a:bodyPr>
          <a:lstStyle/>
          <a:p>
            <a:pPr marL="12700" marR="181610"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带通滤波器：允许一定频率范围内的信 号通过而阻止其它频率范围内的信号通过</a:t>
            </a:r>
            <a:endParaRPr sz="3200">
              <a:latin typeface="新宋体" panose="02010609030101010101" charset="-122"/>
              <a:cs typeface="新宋体" panose="02010609030101010101" charset="-122"/>
            </a:endParaRPr>
          </a:p>
          <a:p>
            <a:pPr marL="1790700">
              <a:lnSpc>
                <a:spcPct val="100000"/>
              </a:lnSpc>
              <a:spcBef>
                <a:spcPts val="1050"/>
              </a:spcBef>
            </a:pPr>
            <a:r>
              <a:rPr sz="2500" i="1" spc="210" dirty="0">
                <a:latin typeface="Times New Roman" panose="02020603050405020304"/>
                <a:cs typeface="Times New Roman" panose="02020603050405020304"/>
              </a:rPr>
              <a:t>H</a:t>
            </a:r>
            <a:r>
              <a:rPr sz="2625" i="1" baseline="-19000" dirty="0">
                <a:latin typeface="Times New Roman" panose="02020603050405020304"/>
                <a:cs typeface="Times New Roman" panose="02020603050405020304"/>
              </a:rPr>
              <a:t>bp </a:t>
            </a:r>
            <a:r>
              <a:rPr sz="2625" i="1" spc="-82" baseline="-19000" dirty="0">
                <a:latin typeface="Times New Roman" panose="02020603050405020304"/>
                <a:cs typeface="Times New Roman" panose="02020603050405020304"/>
              </a:rPr>
              <a:t> </a:t>
            </a:r>
            <a:r>
              <a:rPr sz="2500" spc="-5" dirty="0">
                <a:latin typeface="Symbol" panose="05050102010706020507"/>
                <a:cs typeface="Symbol" panose="05050102010706020507"/>
              </a:rPr>
              <a:t></a:t>
            </a:r>
            <a:r>
              <a:rPr sz="2500" spc="-290" dirty="0">
                <a:latin typeface="Times New Roman" panose="02020603050405020304"/>
                <a:cs typeface="Times New Roman" panose="02020603050405020304"/>
              </a:rPr>
              <a:t> </a:t>
            </a:r>
            <a:r>
              <a:rPr sz="2500" spc="175" dirty="0">
                <a:latin typeface="Times New Roman" panose="02020603050405020304"/>
                <a:cs typeface="Times New Roman" panose="02020603050405020304"/>
              </a:rPr>
              <a:t>1</a:t>
            </a:r>
            <a:r>
              <a:rPr sz="2500" spc="-5" dirty="0">
                <a:latin typeface="Symbol" panose="05050102010706020507"/>
                <a:cs typeface="Symbol" panose="05050102010706020507"/>
              </a:rPr>
              <a:t></a:t>
            </a:r>
            <a:r>
              <a:rPr sz="2500" spc="-140" dirty="0">
                <a:latin typeface="Times New Roman" panose="02020603050405020304"/>
                <a:cs typeface="Times New Roman" panose="02020603050405020304"/>
              </a:rPr>
              <a:t> </a:t>
            </a:r>
            <a:r>
              <a:rPr sz="2500" i="1" spc="210" dirty="0">
                <a:latin typeface="Times New Roman" panose="02020603050405020304"/>
                <a:cs typeface="Times New Roman" panose="02020603050405020304"/>
              </a:rPr>
              <a:t>H</a:t>
            </a:r>
            <a:r>
              <a:rPr sz="2625" i="1" baseline="-19000" dirty="0">
                <a:latin typeface="Times New Roman" panose="02020603050405020304"/>
                <a:cs typeface="Times New Roman" panose="02020603050405020304"/>
              </a:rPr>
              <a:t>br</a:t>
            </a:r>
            <a:r>
              <a:rPr sz="2625" i="1" spc="-157" baseline="-19000" dirty="0">
                <a:latin typeface="Times New Roman" panose="02020603050405020304"/>
                <a:cs typeface="Times New Roman" panose="02020603050405020304"/>
              </a:rPr>
              <a:t> </a:t>
            </a:r>
            <a:r>
              <a:rPr sz="3350" spc="-420" dirty="0">
                <a:latin typeface="Symbol" panose="05050102010706020507"/>
                <a:cs typeface="Symbol" panose="05050102010706020507"/>
              </a:rPr>
              <a:t></a:t>
            </a:r>
            <a:r>
              <a:rPr sz="2500" i="1" spc="10" dirty="0">
                <a:latin typeface="Times New Roman" panose="02020603050405020304"/>
                <a:cs typeface="Times New Roman" panose="02020603050405020304"/>
              </a:rPr>
              <a:t>u</a:t>
            </a:r>
            <a:r>
              <a:rPr sz="2500" spc="-5" dirty="0">
                <a:latin typeface="Times New Roman" panose="02020603050405020304"/>
                <a:cs typeface="Times New Roman" panose="02020603050405020304"/>
              </a:rPr>
              <a:t>,</a:t>
            </a:r>
            <a:r>
              <a:rPr sz="2500" spc="-390" dirty="0">
                <a:latin typeface="Times New Roman" panose="02020603050405020304"/>
                <a:cs typeface="Times New Roman" panose="02020603050405020304"/>
              </a:rPr>
              <a:t> </a:t>
            </a:r>
            <a:r>
              <a:rPr sz="2500" i="1" spc="150" dirty="0">
                <a:latin typeface="Times New Roman" panose="02020603050405020304"/>
                <a:cs typeface="Times New Roman" panose="02020603050405020304"/>
              </a:rPr>
              <a:t>v</a:t>
            </a:r>
            <a:r>
              <a:rPr sz="3350" spc="-295" dirty="0">
                <a:latin typeface="Symbol" panose="05050102010706020507"/>
                <a:cs typeface="Symbol" panose="05050102010706020507"/>
              </a:rPr>
              <a:t></a:t>
            </a:r>
            <a:endParaRPr sz="3350">
              <a:latin typeface="Symbol" panose="05050102010706020507"/>
              <a:cs typeface="Symbol" panose="05050102010706020507"/>
            </a:endParaRPr>
          </a:p>
          <a:p>
            <a:pPr marL="12700" marR="5080" indent="609600">
              <a:lnSpc>
                <a:spcPct val="102000"/>
              </a:lnSpc>
              <a:spcBef>
                <a:spcPts val="2945"/>
              </a:spcBef>
            </a:pPr>
            <a:r>
              <a:rPr sz="2800" dirty="0">
                <a:latin typeface="新宋体" panose="02010609030101010101" charset="-122"/>
                <a:cs typeface="新宋体" panose="02010609030101010101" charset="-122"/>
              </a:rPr>
              <a:t>H</a:t>
            </a:r>
            <a:r>
              <a:rPr sz="2850" spc="-7" baseline="-20000" dirty="0">
                <a:latin typeface="新宋体" panose="02010609030101010101" charset="-122"/>
                <a:cs typeface="新宋体" panose="02010609030101010101" charset="-122"/>
              </a:rPr>
              <a:t>bp</a:t>
            </a:r>
            <a:r>
              <a:rPr sz="2800" spc="-5" dirty="0">
                <a:latin typeface="新宋体" panose="02010609030101010101" charset="-122"/>
                <a:cs typeface="新宋体" panose="02010609030101010101" charset="-122"/>
              </a:rPr>
              <a:t>(u,v)表示带通滤波器，</a:t>
            </a:r>
            <a:r>
              <a:rPr sz="2800" spc="5" dirty="0">
                <a:latin typeface="新宋体" panose="02010609030101010101" charset="-122"/>
                <a:cs typeface="新宋体" panose="02010609030101010101" charset="-122"/>
              </a:rPr>
              <a:t>H</a:t>
            </a:r>
            <a:r>
              <a:rPr sz="2850" spc="-7" baseline="-20000" dirty="0">
                <a:latin typeface="新宋体" panose="02010609030101010101" charset="-122"/>
                <a:cs typeface="新宋体" panose="02010609030101010101" charset="-122"/>
              </a:rPr>
              <a:t>br</a:t>
            </a:r>
            <a:r>
              <a:rPr sz="2800" spc="-5" dirty="0">
                <a:latin typeface="新宋体" panose="02010609030101010101" charset="-122"/>
                <a:cs typeface="新宋体" panose="02010609030101010101" charset="-122"/>
              </a:rPr>
              <a:t>(u,v)表示相应 的带阻滤波器</a:t>
            </a:r>
            <a:endParaRPr sz="2800">
              <a:latin typeface="新宋体" panose="02010609030101010101" charset="-122"/>
              <a:cs typeface="新宋体" panose="02010609030101010101" charset="-122"/>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6" name="object 6"/>
          <p:cNvSpPr txBox="1"/>
          <p:nvPr/>
        </p:nvSpPr>
        <p:spPr>
          <a:xfrm>
            <a:off x="1825879" y="1913890"/>
            <a:ext cx="7616190" cy="368300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陷波滤波器</a:t>
            </a:r>
            <a:endParaRPr sz="320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阻止或通过事先定义的中心频率邻域内的频 </a:t>
            </a:r>
            <a:r>
              <a:rPr sz="2800" dirty="0">
                <a:latin typeface="新宋体" panose="02010609030101010101" charset="-122"/>
                <a:cs typeface="新宋体" panose="02010609030101010101" charset="-122"/>
              </a:rPr>
              <a:t>率</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由于傅里叶变换是对称的，陷波滤波器必须 以关于原点对称的形式出现</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如果陷波滤波器位于原点处，则以它本身形 式出现</a:t>
            </a:r>
            <a:endParaRPr sz="2800">
              <a:latin typeface="新宋体" panose="02010609030101010101" charset="-122"/>
              <a:cs typeface="新宋体" panose="02010609030101010101" charset="-122"/>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6" name="object 6"/>
          <p:cNvSpPr/>
          <p:nvPr/>
        </p:nvSpPr>
        <p:spPr>
          <a:xfrm>
            <a:off x="3143135" y="2277617"/>
            <a:ext cx="5083302" cy="409270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850257" y="1815846"/>
            <a:ext cx="18542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理想的陷波滤波器</a:t>
            </a:r>
            <a:endParaRPr sz="1800">
              <a:latin typeface="新宋体" panose="02010609030101010101" charset="-122"/>
              <a:cs typeface="新宋体" panose="02010609030101010101" charset="-122"/>
            </a:endParaRPr>
          </a:p>
        </p:txBody>
      </p:sp>
      <p:sp>
        <p:nvSpPr>
          <p:cNvPr id="8" name="object 8"/>
          <p:cNvSpPr txBox="1"/>
          <p:nvPr/>
        </p:nvSpPr>
        <p:spPr>
          <a:xfrm>
            <a:off x="1681111" y="3616464"/>
            <a:ext cx="26543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2阶的巴特沃思陷波滤波器</a:t>
            </a:r>
            <a:endParaRPr sz="1800">
              <a:latin typeface="新宋体" panose="02010609030101010101" charset="-122"/>
              <a:cs typeface="新宋体" panose="02010609030101010101" charset="-122"/>
            </a:endParaRPr>
          </a:p>
        </p:txBody>
      </p:sp>
      <p:sp>
        <p:nvSpPr>
          <p:cNvPr id="9" name="object 9"/>
          <p:cNvSpPr txBox="1"/>
          <p:nvPr/>
        </p:nvSpPr>
        <p:spPr>
          <a:xfrm>
            <a:off x="6506103" y="3616464"/>
            <a:ext cx="1625600" cy="273685"/>
          </a:xfrm>
          <a:prstGeom prst="rect">
            <a:avLst/>
          </a:prstGeom>
        </p:spPr>
        <p:txBody>
          <a:bodyPr vert="horz" wrap="square" lIns="0" tIns="0" rIns="0" bIns="0" rtlCol="0">
            <a:spAutoFit/>
          </a:bodyPr>
          <a:lstStyle/>
          <a:p>
            <a:pPr marL="12700">
              <a:lnSpc>
                <a:spcPts val="2155"/>
              </a:lnSpc>
            </a:pPr>
            <a:r>
              <a:rPr sz="1800" b="1" spc="-10" dirty="0">
                <a:solidFill>
                  <a:srgbClr val="EE2B0A"/>
                </a:solidFill>
                <a:latin typeface="新宋体" panose="02010609030101010101" charset="-122"/>
                <a:cs typeface="新宋体" panose="02010609030101010101" charset="-122"/>
              </a:rPr>
              <a:t>高斯陷波滤波器</a:t>
            </a:r>
            <a:endParaRPr sz="1800">
              <a:latin typeface="新宋体" panose="02010609030101010101" charset="-122"/>
              <a:cs typeface="新宋体" panose="02010609030101010101" charset="-122"/>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4092575" cy="145732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图像复原</a:t>
            </a:r>
            <a:endParaRPr sz="3200">
              <a:latin typeface="新宋体" panose="02010609030101010101" charset="-122"/>
              <a:cs typeface="新宋体" panose="02010609030101010101" charset="-122"/>
            </a:endParaRPr>
          </a:p>
          <a:p>
            <a:pPr>
              <a:lnSpc>
                <a:spcPct val="100000"/>
              </a:lnSpc>
              <a:spcBef>
                <a:spcPts val="30"/>
              </a:spcBef>
            </a:pPr>
            <a:endParaRPr sz="3350">
              <a:latin typeface="Times New Roman" panose="02020603050405020304"/>
              <a:cs typeface="Times New Roman" panose="02020603050405020304"/>
            </a:endParaRPr>
          </a:p>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理想陷波带阻滤波器</a:t>
            </a:r>
            <a:endParaRPr sz="3200">
              <a:latin typeface="新宋体" panose="02010609030101010101" charset="-122"/>
              <a:cs typeface="新宋体" panose="02010609030101010101" charset="-122"/>
            </a:endParaRPr>
          </a:p>
        </p:txBody>
      </p:sp>
      <p:sp>
        <p:nvSpPr>
          <p:cNvPr id="6" name="object 6"/>
          <p:cNvSpPr txBox="1"/>
          <p:nvPr/>
        </p:nvSpPr>
        <p:spPr>
          <a:xfrm>
            <a:off x="2232025" y="6356096"/>
            <a:ext cx="5840730" cy="49149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中心在（u</a:t>
            </a:r>
            <a:r>
              <a:rPr sz="2850" spc="-7" baseline="-20000" dirty="0">
                <a:latin typeface="新宋体" panose="02010609030101010101" charset="-122"/>
                <a:cs typeface="新宋体" panose="02010609030101010101" charset="-122"/>
              </a:rPr>
              <a:t>0</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v</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）且在（-</a:t>
            </a:r>
            <a:r>
              <a:rPr sz="2800" spc="-10" dirty="0">
                <a:latin typeface="新宋体" panose="02010609030101010101" charset="-122"/>
                <a:cs typeface="新宋体" panose="02010609030101010101" charset="-122"/>
              </a:rPr>
              <a:t>u</a:t>
            </a:r>
            <a:r>
              <a:rPr sz="2850" spc="-7" baseline="-20000" dirty="0">
                <a:latin typeface="新宋体" panose="02010609030101010101" charset="-122"/>
                <a:cs typeface="新宋体" panose="02010609030101010101" charset="-122"/>
              </a:rPr>
              <a:t>0</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v</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）对称</a:t>
            </a:r>
            <a:endParaRPr sz="2800">
              <a:latin typeface="新宋体" panose="02010609030101010101" charset="-122"/>
              <a:cs typeface="新宋体" panose="02010609030101010101" charset="-122"/>
            </a:endParaRPr>
          </a:p>
        </p:txBody>
      </p:sp>
      <p:sp>
        <p:nvSpPr>
          <p:cNvPr id="7" name="object 7"/>
          <p:cNvSpPr txBox="1"/>
          <p:nvPr/>
        </p:nvSpPr>
        <p:spPr>
          <a:xfrm>
            <a:off x="3793363" y="2882912"/>
            <a:ext cx="191770" cy="410209"/>
          </a:xfrm>
          <a:prstGeom prst="rect">
            <a:avLst/>
          </a:prstGeom>
        </p:spPr>
        <p:txBody>
          <a:bodyPr vert="horz" wrap="square" lIns="0" tIns="0" rIns="0" bIns="0" rtlCol="0">
            <a:spAutoFit/>
          </a:bodyPr>
          <a:lstStyle/>
          <a:p>
            <a:pPr marL="12700">
              <a:lnSpc>
                <a:spcPct val="100000"/>
              </a:lnSpc>
            </a:pPr>
            <a:r>
              <a:rPr sz="2650" dirty="0">
                <a:latin typeface="Symbol" panose="05050102010706020507"/>
                <a:cs typeface="Symbol" panose="05050102010706020507"/>
              </a:rPr>
              <a:t></a:t>
            </a:r>
            <a:endParaRPr sz="2650">
              <a:latin typeface="Symbol" panose="05050102010706020507"/>
              <a:cs typeface="Symbol" panose="05050102010706020507"/>
            </a:endParaRPr>
          </a:p>
        </p:txBody>
      </p:sp>
      <p:sp>
        <p:nvSpPr>
          <p:cNvPr id="8" name="object 8"/>
          <p:cNvSpPr txBox="1"/>
          <p:nvPr/>
        </p:nvSpPr>
        <p:spPr>
          <a:xfrm>
            <a:off x="3793363" y="3091675"/>
            <a:ext cx="324485" cy="495934"/>
          </a:xfrm>
          <a:prstGeom prst="rect">
            <a:avLst/>
          </a:prstGeom>
        </p:spPr>
        <p:txBody>
          <a:bodyPr vert="horz" wrap="square" lIns="0" tIns="0" rIns="0" bIns="0" rtlCol="0">
            <a:spAutoFit/>
          </a:bodyPr>
          <a:lstStyle/>
          <a:p>
            <a:pPr marL="12700">
              <a:lnSpc>
                <a:spcPct val="100000"/>
              </a:lnSpc>
            </a:pPr>
            <a:r>
              <a:rPr sz="3975" spc="-427" baseline="-15000" dirty="0">
                <a:latin typeface="Symbol" panose="05050102010706020507"/>
                <a:cs typeface="Symbol" panose="05050102010706020507"/>
              </a:rPr>
              <a:t></a:t>
            </a:r>
            <a:r>
              <a:rPr sz="2650" dirty="0">
                <a:latin typeface="Times New Roman" panose="02020603050405020304"/>
                <a:cs typeface="Times New Roman" panose="02020603050405020304"/>
              </a:rPr>
              <a:t>1</a:t>
            </a:r>
            <a:endParaRPr sz="2650">
              <a:latin typeface="Times New Roman" panose="02020603050405020304"/>
              <a:cs typeface="Times New Roman" panose="02020603050405020304"/>
            </a:endParaRPr>
          </a:p>
        </p:txBody>
      </p:sp>
      <p:sp>
        <p:nvSpPr>
          <p:cNvPr id="9" name="object 9"/>
          <p:cNvSpPr txBox="1"/>
          <p:nvPr/>
        </p:nvSpPr>
        <p:spPr>
          <a:xfrm>
            <a:off x="3793363" y="2588767"/>
            <a:ext cx="346710" cy="410209"/>
          </a:xfrm>
          <a:prstGeom prst="rect">
            <a:avLst/>
          </a:prstGeom>
        </p:spPr>
        <p:txBody>
          <a:bodyPr vert="horz" wrap="square" lIns="0" tIns="0" rIns="0" bIns="0" rtlCol="0">
            <a:spAutoFit/>
          </a:bodyPr>
          <a:lstStyle/>
          <a:p>
            <a:pPr marL="12700">
              <a:lnSpc>
                <a:spcPct val="100000"/>
              </a:lnSpc>
            </a:pPr>
            <a:r>
              <a:rPr sz="2650" spc="-110" dirty="0">
                <a:latin typeface="Symbol" panose="05050102010706020507"/>
                <a:cs typeface="Symbol" panose="05050102010706020507"/>
              </a:rPr>
              <a:t></a:t>
            </a:r>
            <a:r>
              <a:rPr sz="3975" baseline="1000" dirty="0">
                <a:latin typeface="Times New Roman" panose="02020603050405020304"/>
                <a:cs typeface="Times New Roman" panose="02020603050405020304"/>
              </a:rPr>
              <a:t>0</a:t>
            </a:r>
            <a:endParaRPr sz="3975" baseline="1000">
              <a:latin typeface="Times New Roman" panose="02020603050405020304"/>
              <a:cs typeface="Times New Roman" panose="02020603050405020304"/>
            </a:endParaRPr>
          </a:p>
        </p:txBody>
      </p:sp>
      <p:sp>
        <p:nvSpPr>
          <p:cNvPr id="10" name="object 10"/>
          <p:cNvSpPr txBox="1"/>
          <p:nvPr/>
        </p:nvSpPr>
        <p:spPr>
          <a:xfrm>
            <a:off x="7570596" y="2765805"/>
            <a:ext cx="143510" cy="294005"/>
          </a:xfrm>
          <a:prstGeom prst="rect">
            <a:avLst/>
          </a:prstGeom>
        </p:spPr>
        <p:txBody>
          <a:bodyPr vert="horz" wrap="square" lIns="0" tIns="0" rIns="0" bIns="0" rtlCol="0">
            <a:spAutoFit/>
          </a:bodyPr>
          <a:lstStyle/>
          <a:p>
            <a:pPr marL="12700">
              <a:lnSpc>
                <a:spcPct val="100000"/>
              </a:lnSpc>
            </a:pPr>
            <a:r>
              <a:rPr sz="1850" dirty="0">
                <a:latin typeface="Times New Roman" panose="02020603050405020304"/>
                <a:cs typeface="Times New Roman" panose="02020603050405020304"/>
              </a:rPr>
              <a:t>0</a:t>
            </a:r>
            <a:endParaRPr sz="1850">
              <a:latin typeface="Times New Roman" panose="02020603050405020304"/>
              <a:cs typeface="Times New Roman" panose="02020603050405020304"/>
            </a:endParaRPr>
          </a:p>
        </p:txBody>
      </p:sp>
      <p:sp>
        <p:nvSpPr>
          <p:cNvPr id="11" name="object 11"/>
          <p:cNvSpPr txBox="1"/>
          <p:nvPr/>
        </p:nvSpPr>
        <p:spPr>
          <a:xfrm>
            <a:off x="6304927" y="2765805"/>
            <a:ext cx="143510" cy="294005"/>
          </a:xfrm>
          <a:prstGeom prst="rect">
            <a:avLst/>
          </a:prstGeom>
        </p:spPr>
        <p:txBody>
          <a:bodyPr vert="horz" wrap="square" lIns="0" tIns="0" rIns="0" bIns="0" rtlCol="0">
            <a:spAutoFit/>
          </a:bodyPr>
          <a:lstStyle/>
          <a:p>
            <a:pPr marL="12700">
              <a:lnSpc>
                <a:spcPct val="100000"/>
              </a:lnSpc>
            </a:pPr>
            <a:r>
              <a:rPr sz="1850" dirty="0">
                <a:latin typeface="Times New Roman" panose="02020603050405020304"/>
                <a:cs typeface="Times New Roman" panose="02020603050405020304"/>
              </a:rPr>
              <a:t>2</a:t>
            </a:r>
            <a:endParaRPr sz="1850">
              <a:latin typeface="Times New Roman" panose="02020603050405020304"/>
              <a:cs typeface="Times New Roman" panose="02020603050405020304"/>
            </a:endParaRPr>
          </a:p>
        </p:txBody>
      </p:sp>
      <p:sp>
        <p:nvSpPr>
          <p:cNvPr id="12" name="object 12"/>
          <p:cNvSpPr txBox="1"/>
          <p:nvPr/>
        </p:nvSpPr>
        <p:spPr>
          <a:xfrm>
            <a:off x="4412119" y="2765805"/>
            <a:ext cx="1391920" cy="294005"/>
          </a:xfrm>
          <a:prstGeom prst="rect">
            <a:avLst/>
          </a:prstGeom>
        </p:spPr>
        <p:txBody>
          <a:bodyPr vert="horz" wrap="square" lIns="0" tIns="0" rIns="0" bIns="0" rtlCol="0">
            <a:spAutoFit/>
          </a:bodyPr>
          <a:lstStyle/>
          <a:p>
            <a:pPr marL="12700">
              <a:lnSpc>
                <a:spcPct val="100000"/>
              </a:lnSpc>
              <a:tabLst>
                <a:tab pos="1260475" algn="l"/>
              </a:tabLst>
            </a:pPr>
            <a:r>
              <a:rPr sz="1850" dirty="0">
                <a:latin typeface="Times New Roman" panose="02020603050405020304"/>
                <a:cs typeface="Times New Roman" panose="02020603050405020304"/>
              </a:rPr>
              <a:t>1	0</a:t>
            </a:r>
            <a:endParaRPr sz="1850">
              <a:latin typeface="Times New Roman" panose="02020603050405020304"/>
              <a:cs typeface="Times New Roman" panose="02020603050405020304"/>
            </a:endParaRPr>
          </a:p>
        </p:txBody>
      </p:sp>
      <p:sp>
        <p:nvSpPr>
          <p:cNvPr id="13" name="object 13"/>
          <p:cNvSpPr txBox="1"/>
          <p:nvPr/>
        </p:nvSpPr>
        <p:spPr>
          <a:xfrm>
            <a:off x="6083922" y="2466085"/>
            <a:ext cx="1512570" cy="542290"/>
          </a:xfrm>
          <a:prstGeom prst="rect">
            <a:avLst/>
          </a:prstGeom>
        </p:spPr>
        <p:txBody>
          <a:bodyPr vert="horz" wrap="square" lIns="0" tIns="0" rIns="0" bIns="0" rtlCol="0">
            <a:spAutoFit/>
          </a:bodyPr>
          <a:lstStyle/>
          <a:p>
            <a:pPr marL="12700">
              <a:lnSpc>
                <a:spcPct val="100000"/>
              </a:lnSpc>
            </a:pPr>
            <a:r>
              <a:rPr sz="2650" i="1" dirty="0">
                <a:latin typeface="Times New Roman" panose="02020603050405020304"/>
                <a:cs typeface="Times New Roman" panose="02020603050405020304"/>
              </a:rPr>
              <a:t>D</a:t>
            </a:r>
            <a:r>
              <a:rPr sz="2650" i="1" spc="305" dirty="0">
                <a:latin typeface="Times New Roman" panose="02020603050405020304"/>
                <a:cs typeface="Times New Roman" panose="02020603050405020304"/>
              </a:rPr>
              <a:t> </a:t>
            </a:r>
            <a:r>
              <a:rPr sz="3550" spc="-500" dirty="0">
                <a:latin typeface="Symbol" panose="05050102010706020507"/>
                <a:cs typeface="Symbol" panose="05050102010706020507"/>
              </a:rPr>
              <a:t></a:t>
            </a:r>
            <a:r>
              <a:rPr sz="2650" i="1" spc="-70" dirty="0">
                <a:latin typeface="Times New Roman" panose="02020603050405020304"/>
                <a:cs typeface="Times New Roman" panose="02020603050405020304"/>
              </a:rPr>
              <a:t>u</a:t>
            </a:r>
            <a:r>
              <a:rPr sz="2650" spc="195" dirty="0">
                <a:latin typeface="Times New Roman" panose="02020603050405020304"/>
                <a:cs typeface="Times New Roman" panose="02020603050405020304"/>
              </a:rPr>
              <a:t>,</a:t>
            </a:r>
            <a:r>
              <a:rPr sz="2650" i="1" spc="75" dirty="0">
                <a:latin typeface="Times New Roman" panose="02020603050405020304"/>
                <a:cs typeface="Times New Roman" panose="02020603050405020304"/>
              </a:rPr>
              <a:t>v</a:t>
            </a:r>
            <a:r>
              <a:rPr sz="3550" spc="-65" dirty="0">
                <a:latin typeface="Symbol" panose="05050102010706020507"/>
                <a:cs typeface="Symbol" panose="05050102010706020507"/>
              </a:rPr>
              <a:t></a:t>
            </a:r>
            <a:r>
              <a:rPr sz="2650" dirty="0">
                <a:latin typeface="Symbol" panose="05050102010706020507"/>
                <a:cs typeface="Symbol" panose="05050102010706020507"/>
              </a:rPr>
              <a:t></a:t>
            </a:r>
            <a:r>
              <a:rPr sz="2650" spc="-190" dirty="0">
                <a:latin typeface="Times New Roman" panose="02020603050405020304"/>
                <a:cs typeface="Times New Roman" panose="02020603050405020304"/>
              </a:rPr>
              <a:t> </a:t>
            </a:r>
            <a:r>
              <a:rPr sz="2650" i="1" spc="-210" dirty="0">
                <a:latin typeface="Times New Roman" panose="02020603050405020304"/>
                <a:cs typeface="Times New Roman" panose="02020603050405020304"/>
              </a:rPr>
              <a:t>D</a:t>
            </a:r>
            <a:endParaRPr sz="2650">
              <a:latin typeface="Times New Roman" panose="02020603050405020304"/>
              <a:cs typeface="Times New Roman" panose="02020603050405020304"/>
            </a:endParaRPr>
          </a:p>
        </p:txBody>
      </p:sp>
      <p:sp>
        <p:nvSpPr>
          <p:cNvPr id="14" name="object 14"/>
          <p:cNvSpPr txBox="1"/>
          <p:nvPr/>
        </p:nvSpPr>
        <p:spPr>
          <a:xfrm>
            <a:off x="2614536" y="2710675"/>
            <a:ext cx="1142365" cy="542290"/>
          </a:xfrm>
          <a:prstGeom prst="rect">
            <a:avLst/>
          </a:prstGeom>
        </p:spPr>
        <p:txBody>
          <a:bodyPr vert="horz" wrap="square" lIns="0" tIns="0" rIns="0" bIns="0" rtlCol="0">
            <a:spAutoFit/>
          </a:bodyPr>
          <a:lstStyle/>
          <a:p>
            <a:pPr marL="12700">
              <a:lnSpc>
                <a:spcPct val="100000"/>
              </a:lnSpc>
            </a:pPr>
            <a:r>
              <a:rPr sz="2650" i="1" spc="210" dirty="0">
                <a:latin typeface="Times New Roman" panose="02020603050405020304"/>
                <a:cs typeface="Times New Roman" panose="02020603050405020304"/>
              </a:rPr>
              <a:t>H</a:t>
            </a:r>
            <a:r>
              <a:rPr sz="3550" spc="-490" dirty="0">
                <a:latin typeface="Symbol" panose="05050102010706020507"/>
                <a:cs typeface="Symbol" panose="05050102010706020507"/>
              </a:rPr>
              <a:t></a:t>
            </a:r>
            <a:r>
              <a:rPr sz="2650" i="1" spc="-75" dirty="0">
                <a:latin typeface="Times New Roman" panose="02020603050405020304"/>
                <a:cs typeface="Times New Roman" panose="02020603050405020304"/>
              </a:rPr>
              <a:t>u</a:t>
            </a:r>
            <a:r>
              <a:rPr sz="2650" spc="195" dirty="0">
                <a:latin typeface="Times New Roman" panose="02020603050405020304"/>
                <a:cs typeface="Times New Roman" panose="02020603050405020304"/>
              </a:rPr>
              <a:t>,</a:t>
            </a:r>
            <a:r>
              <a:rPr sz="2650" i="1" spc="80" dirty="0">
                <a:latin typeface="Times New Roman" panose="02020603050405020304"/>
                <a:cs typeface="Times New Roman" panose="02020603050405020304"/>
              </a:rPr>
              <a:t>v</a:t>
            </a:r>
            <a:r>
              <a:rPr sz="3550" spc="-370" dirty="0">
                <a:latin typeface="Symbol" panose="05050102010706020507"/>
                <a:cs typeface="Symbol" panose="05050102010706020507"/>
              </a:rPr>
              <a:t></a:t>
            </a:r>
            <a:r>
              <a:rPr sz="3550" spc="-560" dirty="0">
                <a:latin typeface="Times New Roman" panose="02020603050405020304"/>
                <a:cs typeface="Times New Roman" panose="02020603050405020304"/>
              </a:rPr>
              <a:t> </a:t>
            </a:r>
            <a:r>
              <a:rPr sz="265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5" name="object 15"/>
          <p:cNvSpPr txBox="1"/>
          <p:nvPr/>
        </p:nvSpPr>
        <p:spPr>
          <a:xfrm>
            <a:off x="4095889" y="2466085"/>
            <a:ext cx="2013585" cy="542290"/>
          </a:xfrm>
          <a:prstGeom prst="rect">
            <a:avLst/>
          </a:prstGeom>
        </p:spPr>
        <p:txBody>
          <a:bodyPr vert="horz" wrap="square" lIns="0" tIns="0" rIns="0" bIns="0" rtlCol="0">
            <a:spAutoFit/>
          </a:bodyPr>
          <a:lstStyle/>
          <a:p>
            <a:pPr marL="12700">
              <a:lnSpc>
                <a:spcPct val="100000"/>
              </a:lnSpc>
            </a:pPr>
            <a:r>
              <a:rPr sz="2650" dirty="0">
                <a:latin typeface="Times New Roman" panose="02020603050405020304"/>
                <a:cs typeface="Times New Roman" panose="02020603050405020304"/>
              </a:rPr>
              <a:t>,</a:t>
            </a:r>
            <a:r>
              <a:rPr sz="2650" spc="-420" dirty="0">
                <a:latin typeface="Times New Roman" panose="02020603050405020304"/>
                <a:cs typeface="Times New Roman" panose="02020603050405020304"/>
              </a:rPr>
              <a:t> </a:t>
            </a:r>
            <a:r>
              <a:rPr sz="2650" i="1" dirty="0">
                <a:latin typeface="Times New Roman" panose="02020603050405020304"/>
                <a:cs typeface="Times New Roman" panose="02020603050405020304"/>
              </a:rPr>
              <a:t>D</a:t>
            </a:r>
            <a:r>
              <a:rPr sz="2650" i="1" spc="15" dirty="0">
                <a:latin typeface="Times New Roman" panose="02020603050405020304"/>
                <a:cs typeface="Times New Roman" panose="02020603050405020304"/>
              </a:rPr>
              <a:t> </a:t>
            </a:r>
            <a:r>
              <a:rPr sz="3550" spc="-500" dirty="0">
                <a:latin typeface="Symbol" panose="05050102010706020507"/>
                <a:cs typeface="Symbol" panose="05050102010706020507"/>
              </a:rPr>
              <a:t></a:t>
            </a:r>
            <a:r>
              <a:rPr sz="2650" i="1" spc="-75" dirty="0">
                <a:latin typeface="Times New Roman" panose="02020603050405020304"/>
                <a:cs typeface="Times New Roman" panose="02020603050405020304"/>
              </a:rPr>
              <a:t>u</a:t>
            </a:r>
            <a:r>
              <a:rPr sz="2650" spc="200" dirty="0">
                <a:latin typeface="Times New Roman" panose="02020603050405020304"/>
                <a:cs typeface="Times New Roman" panose="02020603050405020304"/>
              </a:rPr>
              <a:t>,</a:t>
            </a:r>
            <a:r>
              <a:rPr sz="2650" i="1" spc="75" dirty="0">
                <a:latin typeface="Times New Roman" panose="02020603050405020304"/>
                <a:cs typeface="Times New Roman" panose="02020603050405020304"/>
              </a:rPr>
              <a:t>v</a:t>
            </a:r>
            <a:r>
              <a:rPr sz="3550" spc="-65" dirty="0">
                <a:latin typeface="Symbol" panose="05050102010706020507"/>
                <a:cs typeface="Symbol" panose="05050102010706020507"/>
              </a:rPr>
              <a:t></a:t>
            </a:r>
            <a:r>
              <a:rPr sz="2650" dirty="0">
                <a:latin typeface="Symbol" panose="05050102010706020507"/>
                <a:cs typeface="Symbol" panose="05050102010706020507"/>
              </a:rPr>
              <a:t></a:t>
            </a:r>
            <a:r>
              <a:rPr sz="2650" spc="-190" dirty="0">
                <a:latin typeface="Times New Roman" panose="02020603050405020304"/>
                <a:cs typeface="Times New Roman" panose="02020603050405020304"/>
              </a:rPr>
              <a:t> </a:t>
            </a:r>
            <a:r>
              <a:rPr sz="2650" i="1" dirty="0">
                <a:latin typeface="Times New Roman" panose="02020603050405020304"/>
                <a:cs typeface="Times New Roman" panose="02020603050405020304"/>
              </a:rPr>
              <a:t>D</a:t>
            </a:r>
            <a:r>
              <a:rPr sz="2650" i="1" spc="25" dirty="0">
                <a:latin typeface="Times New Roman" panose="02020603050405020304"/>
                <a:cs typeface="Times New Roman" panose="02020603050405020304"/>
              </a:rPr>
              <a:t> </a:t>
            </a:r>
            <a:r>
              <a:rPr sz="2650" spc="-215" dirty="0">
                <a:latin typeface="宋体" panose="02010600030101010101" pitchFamily="2" charset="-122"/>
                <a:cs typeface="宋体" panose="02010600030101010101" pitchFamily="2" charset="-122"/>
              </a:rPr>
              <a:t>或</a:t>
            </a:r>
            <a:endParaRPr sz="2650">
              <a:latin typeface="宋体" panose="02010600030101010101" pitchFamily="2" charset="-122"/>
              <a:cs typeface="宋体" panose="02010600030101010101" pitchFamily="2" charset="-122"/>
            </a:endParaRPr>
          </a:p>
        </p:txBody>
      </p:sp>
      <p:sp>
        <p:nvSpPr>
          <p:cNvPr id="16" name="object 16"/>
          <p:cNvSpPr/>
          <p:nvPr/>
        </p:nvSpPr>
        <p:spPr>
          <a:xfrm>
            <a:off x="4230513" y="4258652"/>
            <a:ext cx="300355" cy="0"/>
          </a:xfrm>
          <a:custGeom>
            <a:avLst/>
            <a:gdLst/>
            <a:ahLst/>
            <a:cxnLst/>
            <a:rect l="l" t="t" r="r" b="b"/>
            <a:pathLst>
              <a:path w="300354">
                <a:moveTo>
                  <a:pt x="0" y="0"/>
                </a:moveTo>
                <a:lnTo>
                  <a:pt x="300225" y="0"/>
                </a:lnTo>
              </a:path>
            </a:pathLst>
          </a:custGeom>
          <a:ln w="15285">
            <a:solidFill>
              <a:srgbClr val="000000"/>
            </a:solidFill>
          </a:ln>
        </p:spPr>
        <p:txBody>
          <a:bodyPr wrap="square" lIns="0" tIns="0" rIns="0" bIns="0" rtlCol="0"/>
          <a:lstStyle/>
          <a:p>
            <a:endParaRPr/>
          </a:p>
        </p:txBody>
      </p:sp>
      <p:sp>
        <p:nvSpPr>
          <p:cNvPr id="17" name="object 17"/>
          <p:cNvSpPr/>
          <p:nvPr/>
        </p:nvSpPr>
        <p:spPr>
          <a:xfrm>
            <a:off x="5980073" y="4258652"/>
            <a:ext cx="253365" cy="0"/>
          </a:xfrm>
          <a:custGeom>
            <a:avLst/>
            <a:gdLst/>
            <a:ahLst/>
            <a:cxnLst/>
            <a:rect l="l" t="t" r="r" b="b"/>
            <a:pathLst>
              <a:path w="253364">
                <a:moveTo>
                  <a:pt x="0" y="0"/>
                </a:moveTo>
                <a:lnTo>
                  <a:pt x="252989" y="0"/>
                </a:lnTo>
              </a:path>
            </a:pathLst>
          </a:custGeom>
          <a:ln w="15285">
            <a:solidFill>
              <a:srgbClr val="000000"/>
            </a:solidFill>
          </a:ln>
        </p:spPr>
        <p:txBody>
          <a:bodyPr wrap="square" lIns="0" tIns="0" rIns="0" bIns="0" rtlCol="0"/>
          <a:lstStyle/>
          <a:p>
            <a:endParaRPr/>
          </a:p>
        </p:txBody>
      </p:sp>
      <p:sp>
        <p:nvSpPr>
          <p:cNvPr id="18" name="object 18"/>
          <p:cNvSpPr/>
          <p:nvPr/>
        </p:nvSpPr>
        <p:spPr>
          <a:xfrm>
            <a:off x="7084207" y="3802234"/>
            <a:ext cx="114300" cy="0"/>
          </a:xfrm>
          <a:custGeom>
            <a:avLst/>
            <a:gdLst/>
            <a:ahLst/>
            <a:cxnLst/>
            <a:rect l="l" t="t" r="r" b="b"/>
            <a:pathLst>
              <a:path w="114300">
                <a:moveTo>
                  <a:pt x="0" y="0"/>
                </a:moveTo>
                <a:lnTo>
                  <a:pt x="114298" y="0"/>
                </a:lnTo>
              </a:path>
            </a:pathLst>
          </a:custGeom>
          <a:ln w="7642">
            <a:solidFill>
              <a:srgbClr val="000000"/>
            </a:solidFill>
          </a:ln>
        </p:spPr>
        <p:txBody>
          <a:bodyPr wrap="square" lIns="0" tIns="0" rIns="0" bIns="0" rtlCol="0"/>
          <a:lstStyle/>
          <a:p>
            <a:endParaRPr/>
          </a:p>
        </p:txBody>
      </p:sp>
      <p:sp>
        <p:nvSpPr>
          <p:cNvPr id="19" name="object 19"/>
          <p:cNvSpPr/>
          <p:nvPr/>
        </p:nvSpPr>
        <p:spPr>
          <a:xfrm>
            <a:off x="4261756" y="5597447"/>
            <a:ext cx="300355" cy="0"/>
          </a:xfrm>
          <a:custGeom>
            <a:avLst/>
            <a:gdLst/>
            <a:ahLst/>
            <a:cxnLst/>
            <a:rect l="l" t="t" r="r" b="b"/>
            <a:pathLst>
              <a:path w="300354">
                <a:moveTo>
                  <a:pt x="0" y="0"/>
                </a:moveTo>
                <a:lnTo>
                  <a:pt x="300225" y="0"/>
                </a:lnTo>
              </a:path>
            </a:pathLst>
          </a:custGeom>
          <a:ln w="15285">
            <a:solidFill>
              <a:srgbClr val="000000"/>
            </a:solidFill>
          </a:ln>
        </p:spPr>
        <p:txBody>
          <a:bodyPr wrap="square" lIns="0" tIns="0" rIns="0" bIns="0" rtlCol="0"/>
          <a:lstStyle/>
          <a:p>
            <a:endParaRPr/>
          </a:p>
        </p:txBody>
      </p:sp>
      <p:sp>
        <p:nvSpPr>
          <p:cNvPr id="20" name="object 20"/>
          <p:cNvSpPr/>
          <p:nvPr/>
        </p:nvSpPr>
        <p:spPr>
          <a:xfrm>
            <a:off x="6012072" y="5597447"/>
            <a:ext cx="252729" cy="0"/>
          </a:xfrm>
          <a:custGeom>
            <a:avLst/>
            <a:gdLst/>
            <a:ahLst/>
            <a:cxnLst/>
            <a:rect l="l" t="t" r="r" b="b"/>
            <a:pathLst>
              <a:path w="252729">
                <a:moveTo>
                  <a:pt x="0" y="0"/>
                </a:moveTo>
                <a:lnTo>
                  <a:pt x="252220" y="0"/>
                </a:lnTo>
              </a:path>
            </a:pathLst>
          </a:custGeom>
          <a:ln w="15285">
            <a:solidFill>
              <a:srgbClr val="000000"/>
            </a:solidFill>
          </a:ln>
        </p:spPr>
        <p:txBody>
          <a:bodyPr wrap="square" lIns="0" tIns="0" rIns="0" bIns="0" rtlCol="0"/>
          <a:lstStyle/>
          <a:p>
            <a:endParaRPr/>
          </a:p>
        </p:txBody>
      </p:sp>
      <p:sp>
        <p:nvSpPr>
          <p:cNvPr id="21" name="object 21"/>
          <p:cNvSpPr/>
          <p:nvPr/>
        </p:nvSpPr>
        <p:spPr>
          <a:xfrm>
            <a:off x="7115449" y="5141015"/>
            <a:ext cx="114300" cy="0"/>
          </a:xfrm>
          <a:custGeom>
            <a:avLst/>
            <a:gdLst/>
            <a:ahLst/>
            <a:cxnLst/>
            <a:rect l="l" t="t" r="r" b="b"/>
            <a:pathLst>
              <a:path w="114300">
                <a:moveTo>
                  <a:pt x="0" y="0"/>
                </a:moveTo>
                <a:lnTo>
                  <a:pt x="114298" y="0"/>
                </a:lnTo>
              </a:path>
            </a:pathLst>
          </a:custGeom>
          <a:ln w="7642">
            <a:solidFill>
              <a:srgbClr val="000000"/>
            </a:solidFill>
          </a:ln>
        </p:spPr>
        <p:txBody>
          <a:bodyPr wrap="square" lIns="0" tIns="0" rIns="0" bIns="0" rtlCol="0"/>
          <a:lstStyle/>
          <a:p>
            <a:endParaRPr/>
          </a:p>
        </p:txBody>
      </p:sp>
      <p:sp>
        <p:nvSpPr>
          <p:cNvPr id="22" name="object 22"/>
          <p:cNvSpPr txBox="1"/>
          <p:nvPr/>
        </p:nvSpPr>
        <p:spPr>
          <a:xfrm>
            <a:off x="7116444" y="4853178"/>
            <a:ext cx="132715"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
        <p:nvSpPr>
          <p:cNvPr id="23" name="object 23"/>
          <p:cNvSpPr txBox="1"/>
          <p:nvPr/>
        </p:nvSpPr>
        <p:spPr>
          <a:xfrm>
            <a:off x="5164950" y="5094732"/>
            <a:ext cx="132715"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2</a:t>
            </a:r>
            <a:endParaRPr sz="1650">
              <a:latin typeface="Times New Roman" panose="02020603050405020304"/>
              <a:cs typeface="Times New Roman" panose="02020603050405020304"/>
            </a:endParaRPr>
          </a:p>
        </p:txBody>
      </p:sp>
      <p:sp>
        <p:nvSpPr>
          <p:cNvPr id="24" name="object 24"/>
          <p:cNvSpPr txBox="1"/>
          <p:nvPr/>
        </p:nvSpPr>
        <p:spPr>
          <a:xfrm>
            <a:off x="4918049" y="5541264"/>
            <a:ext cx="132715"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25" name="object 25"/>
          <p:cNvSpPr txBox="1"/>
          <p:nvPr/>
        </p:nvSpPr>
        <p:spPr>
          <a:xfrm>
            <a:off x="2776067" y="5541264"/>
            <a:ext cx="132715"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2</a:t>
            </a:r>
            <a:endParaRPr sz="1650">
              <a:latin typeface="Times New Roman" panose="02020603050405020304"/>
              <a:cs typeface="Times New Roman" panose="02020603050405020304"/>
            </a:endParaRPr>
          </a:p>
        </p:txBody>
      </p:sp>
      <p:sp>
        <p:nvSpPr>
          <p:cNvPr id="26" name="object 26"/>
          <p:cNvSpPr txBox="1"/>
          <p:nvPr/>
        </p:nvSpPr>
        <p:spPr>
          <a:xfrm>
            <a:off x="7084415" y="3514344"/>
            <a:ext cx="132715"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
        <p:nvSpPr>
          <p:cNvPr id="27" name="object 27"/>
          <p:cNvSpPr txBox="1"/>
          <p:nvPr/>
        </p:nvSpPr>
        <p:spPr>
          <a:xfrm>
            <a:off x="5133695" y="3755910"/>
            <a:ext cx="132715"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2</a:t>
            </a:r>
            <a:endParaRPr sz="1650">
              <a:latin typeface="Times New Roman" panose="02020603050405020304"/>
              <a:cs typeface="Times New Roman" panose="02020603050405020304"/>
            </a:endParaRPr>
          </a:p>
        </p:txBody>
      </p:sp>
      <p:sp>
        <p:nvSpPr>
          <p:cNvPr id="28" name="object 28"/>
          <p:cNvSpPr txBox="1"/>
          <p:nvPr/>
        </p:nvSpPr>
        <p:spPr>
          <a:xfrm>
            <a:off x="4886794" y="4202442"/>
            <a:ext cx="132715"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29" name="object 29"/>
          <p:cNvSpPr txBox="1"/>
          <p:nvPr/>
        </p:nvSpPr>
        <p:spPr>
          <a:xfrm>
            <a:off x="2758541" y="4202442"/>
            <a:ext cx="132715"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
        <p:nvSpPr>
          <p:cNvPr id="30" name="object 30"/>
          <p:cNvSpPr txBox="1"/>
          <p:nvPr/>
        </p:nvSpPr>
        <p:spPr>
          <a:xfrm>
            <a:off x="4338205" y="5606795"/>
            <a:ext cx="179070" cy="377825"/>
          </a:xfrm>
          <a:prstGeom prst="rect">
            <a:avLst/>
          </a:prstGeom>
        </p:spPr>
        <p:txBody>
          <a:bodyPr vert="horz" wrap="square" lIns="0" tIns="0" rIns="0" bIns="0" rtlCol="0">
            <a:spAutoFit/>
          </a:bodyPr>
          <a:lstStyle/>
          <a:p>
            <a:pPr marL="12700">
              <a:lnSpc>
                <a:spcPct val="100000"/>
              </a:lnSpc>
            </a:pPr>
            <a:r>
              <a:rPr sz="2400" spc="5" dirty="0">
                <a:latin typeface="Times New Roman" panose="02020603050405020304"/>
                <a:cs typeface="Times New Roman" panose="02020603050405020304"/>
              </a:rPr>
              <a:t>2</a:t>
            </a:r>
            <a:endParaRPr sz="2400">
              <a:latin typeface="Times New Roman" panose="02020603050405020304"/>
              <a:cs typeface="Times New Roman" panose="02020603050405020304"/>
            </a:endParaRPr>
          </a:p>
        </p:txBody>
      </p:sp>
      <p:sp>
        <p:nvSpPr>
          <p:cNvPr id="31" name="object 31"/>
          <p:cNvSpPr txBox="1"/>
          <p:nvPr/>
        </p:nvSpPr>
        <p:spPr>
          <a:xfrm>
            <a:off x="4306201" y="4267974"/>
            <a:ext cx="179070" cy="377825"/>
          </a:xfrm>
          <a:prstGeom prst="rect">
            <a:avLst/>
          </a:prstGeom>
        </p:spPr>
        <p:txBody>
          <a:bodyPr vert="horz" wrap="square" lIns="0" tIns="0" rIns="0" bIns="0" rtlCol="0">
            <a:spAutoFit/>
          </a:bodyPr>
          <a:lstStyle/>
          <a:p>
            <a:pPr marL="12700">
              <a:lnSpc>
                <a:spcPct val="100000"/>
              </a:lnSpc>
            </a:pPr>
            <a:r>
              <a:rPr sz="2400" spc="5" dirty="0">
                <a:latin typeface="Times New Roman" panose="02020603050405020304"/>
                <a:cs typeface="Times New Roman" panose="02020603050405020304"/>
              </a:rPr>
              <a:t>2</a:t>
            </a:r>
            <a:endParaRPr sz="2400">
              <a:latin typeface="Times New Roman" panose="02020603050405020304"/>
              <a:cs typeface="Times New Roman" panose="02020603050405020304"/>
            </a:endParaRPr>
          </a:p>
        </p:txBody>
      </p:sp>
      <p:sp>
        <p:nvSpPr>
          <p:cNvPr id="32" name="object 32"/>
          <p:cNvSpPr txBox="1"/>
          <p:nvPr/>
        </p:nvSpPr>
        <p:spPr>
          <a:xfrm>
            <a:off x="6860413" y="4999482"/>
            <a:ext cx="389890" cy="462915"/>
          </a:xfrm>
          <a:prstGeom prst="rect">
            <a:avLst/>
          </a:prstGeom>
        </p:spPr>
        <p:txBody>
          <a:bodyPr vert="horz" wrap="square" lIns="0" tIns="0" rIns="0" bIns="0" rtlCol="0">
            <a:spAutoFit/>
          </a:bodyPr>
          <a:lstStyle/>
          <a:p>
            <a:pPr marL="12700">
              <a:lnSpc>
                <a:spcPct val="100000"/>
              </a:lnSpc>
            </a:pPr>
            <a:r>
              <a:rPr sz="1650" spc="130" dirty="0">
                <a:latin typeface="Times New Roman" panose="02020603050405020304"/>
                <a:cs typeface="Times New Roman" panose="02020603050405020304"/>
              </a:rPr>
              <a:t>2</a:t>
            </a:r>
            <a:r>
              <a:rPr sz="3600" spc="195" baseline="-16000" dirty="0">
                <a:latin typeface="Symbol" panose="05050102010706020507"/>
                <a:cs typeface="Symbol" panose="05050102010706020507"/>
              </a:rPr>
              <a:t></a:t>
            </a:r>
            <a:r>
              <a:rPr sz="2475" spc="22" baseline="-15000" dirty="0">
                <a:latin typeface="Times New Roman" panose="02020603050405020304"/>
                <a:cs typeface="Times New Roman" panose="02020603050405020304"/>
              </a:rPr>
              <a:t>2</a:t>
            </a:r>
            <a:endParaRPr sz="2475" baseline="-15000">
              <a:latin typeface="Times New Roman" panose="02020603050405020304"/>
              <a:cs typeface="Times New Roman" panose="02020603050405020304"/>
            </a:endParaRPr>
          </a:p>
        </p:txBody>
      </p:sp>
      <p:sp>
        <p:nvSpPr>
          <p:cNvPr id="33" name="object 33"/>
          <p:cNvSpPr txBox="1"/>
          <p:nvPr/>
        </p:nvSpPr>
        <p:spPr>
          <a:xfrm>
            <a:off x="3102229" y="5382044"/>
            <a:ext cx="696595" cy="372745"/>
          </a:xfrm>
          <a:prstGeom prst="rect">
            <a:avLst/>
          </a:prstGeom>
        </p:spPr>
        <p:txBody>
          <a:bodyPr vert="horz" wrap="square" lIns="0" tIns="0" rIns="0" bIns="0" rtlCol="0">
            <a:spAutoFit/>
          </a:bodyPr>
          <a:lstStyle/>
          <a:p>
            <a:pPr marL="12700">
              <a:lnSpc>
                <a:spcPct val="100000"/>
              </a:lnSpc>
              <a:tabLst>
                <a:tab pos="565785" algn="l"/>
              </a:tabLst>
            </a:pPr>
            <a:r>
              <a:rPr sz="3600" baseline="2000" dirty="0">
                <a:latin typeface="Times New Roman" panose="02020603050405020304"/>
                <a:cs typeface="Times New Roman" panose="02020603050405020304"/>
              </a:rPr>
              <a:t>,	</a:t>
            </a: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34" name="object 34"/>
          <p:cNvSpPr txBox="1"/>
          <p:nvPr/>
        </p:nvSpPr>
        <p:spPr>
          <a:xfrm>
            <a:off x="3655466" y="5089435"/>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35" name="object 35"/>
          <p:cNvSpPr txBox="1"/>
          <p:nvPr/>
        </p:nvSpPr>
        <p:spPr>
          <a:xfrm>
            <a:off x="6613512" y="5394235"/>
            <a:ext cx="513080" cy="411480"/>
          </a:xfrm>
          <a:prstGeom prst="rect">
            <a:avLst/>
          </a:prstGeom>
        </p:spPr>
        <p:txBody>
          <a:bodyPr vert="horz" wrap="square" lIns="0" tIns="0" rIns="0" bIns="0" rtlCol="0">
            <a:spAutoFit/>
          </a:bodyPr>
          <a:lstStyle/>
          <a:p>
            <a:pPr marL="12700">
              <a:lnSpc>
                <a:spcPct val="100000"/>
              </a:lnSpc>
            </a:pPr>
            <a:r>
              <a:rPr sz="2475" spc="22" baseline="-13000" dirty="0">
                <a:latin typeface="Times New Roman" panose="02020603050405020304"/>
                <a:cs typeface="Times New Roman" panose="02020603050405020304"/>
              </a:rPr>
              <a:t>0</a:t>
            </a:r>
            <a:r>
              <a:rPr sz="2475" spc="-284" baseline="-13000"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dirty="0">
                <a:latin typeface="Times New Roman" panose="02020603050405020304"/>
                <a:cs typeface="Times New Roman" panose="02020603050405020304"/>
              </a:rPr>
              <a:t> </a:t>
            </a:r>
            <a:r>
              <a:rPr sz="2400" spc="-285" dirty="0">
                <a:latin typeface="Times New Roman" panose="02020603050405020304"/>
                <a:cs typeface="Times New Roman" panose="02020603050405020304"/>
              </a:rPr>
              <a:t> </a:t>
            </a:r>
            <a:r>
              <a:rPr sz="3600" baseline="2000" dirty="0">
                <a:latin typeface="Symbol" panose="05050102010706020507"/>
                <a:cs typeface="Symbol" panose="05050102010706020507"/>
              </a:rPr>
              <a:t></a:t>
            </a:r>
            <a:endParaRPr sz="3600" baseline="2000">
              <a:latin typeface="Symbol" panose="05050102010706020507"/>
              <a:cs typeface="Symbol" panose="05050102010706020507"/>
            </a:endParaRPr>
          </a:p>
        </p:txBody>
      </p:sp>
      <p:sp>
        <p:nvSpPr>
          <p:cNvPr id="36" name="object 36"/>
          <p:cNvSpPr txBox="1"/>
          <p:nvPr/>
        </p:nvSpPr>
        <p:spPr>
          <a:xfrm>
            <a:off x="5510949" y="5396534"/>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37" name="object 37"/>
          <p:cNvSpPr txBox="1"/>
          <p:nvPr/>
        </p:nvSpPr>
        <p:spPr>
          <a:xfrm>
            <a:off x="5054523" y="5648743"/>
            <a:ext cx="599440" cy="372745"/>
          </a:xfrm>
          <a:prstGeom prst="rect">
            <a:avLst/>
          </a:prstGeom>
        </p:spPr>
        <p:txBody>
          <a:bodyPr vert="horz" wrap="square" lIns="0" tIns="0" rIns="0" bIns="0" rtlCol="0">
            <a:spAutoFit/>
          </a:bodyPr>
          <a:lstStyle/>
          <a:p>
            <a:pPr marL="12700">
              <a:lnSpc>
                <a:spcPct val="100000"/>
              </a:lnSpc>
              <a:tabLst>
                <a:tab pos="468630" algn="l"/>
              </a:tabLst>
            </a:pPr>
            <a:r>
              <a:rPr sz="2400" dirty="0">
                <a:latin typeface="Symbol" panose="05050102010706020507"/>
                <a:cs typeface="Symbol" panose="05050102010706020507"/>
              </a:rPr>
              <a:t></a:t>
            </a:r>
            <a:r>
              <a:rPr sz="2400" dirty="0">
                <a:latin typeface="Times New Roman" panose="02020603050405020304"/>
                <a:cs typeface="Times New Roman" panose="02020603050405020304"/>
              </a:rPr>
              <a:t>	</a:t>
            </a: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38" name="object 38"/>
          <p:cNvSpPr txBox="1"/>
          <p:nvPr/>
        </p:nvSpPr>
        <p:spPr>
          <a:xfrm>
            <a:off x="5054523" y="5195354"/>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39" name="object 39"/>
          <p:cNvSpPr txBox="1"/>
          <p:nvPr/>
        </p:nvSpPr>
        <p:spPr>
          <a:xfrm>
            <a:off x="3655466" y="5674652"/>
            <a:ext cx="3470910" cy="453390"/>
          </a:xfrm>
          <a:prstGeom prst="rect">
            <a:avLst/>
          </a:prstGeom>
        </p:spPr>
        <p:txBody>
          <a:bodyPr vert="horz" wrap="square" lIns="0" tIns="0" rIns="0" bIns="0" rtlCol="0">
            <a:spAutoFit/>
          </a:bodyPr>
          <a:lstStyle/>
          <a:p>
            <a:pPr marL="12700">
              <a:lnSpc>
                <a:spcPct val="100000"/>
              </a:lnSpc>
              <a:tabLst>
                <a:tab pos="3105785" algn="l"/>
              </a:tabLst>
            </a:pPr>
            <a:r>
              <a:rPr sz="2400" spc="-930" dirty="0">
                <a:latin typeface="Symbol" panose="05050102010706020507"/>
                <a:cs typeface="Symbol" panose="05050102010706020507"/>
              </a:rPr>
              <a:t></a:t>
            </a:r>
            <a:r>
              <a:rPr sz="3600" spc="-232" baseline="-15000" dirty="0">
                <a:latin typeface="Symbol" panose="05050102010706020507"/>
                <a:cs typeface="Symbol" panose="05050102010706020507"/>
              </a:rPr>
              <a:t></a:t>
            </a:r>
            <a:r>
              <a:rPr sz="3600" baseline="5000" dirty="0">
                <a:latin typeface="Symbol" panose="05050102010706020507"/>
                <a:cs typeface="Symbol" panose="05050102010706020507"/>
              </a:rPr>
              <a:t></a:t>
            </a:r>
            <a:r>
              <a:rPr sz="3600" baseline="5000" dirty="0">
                <a:latin typeface="Times New Roman" panose="02020603050405020304"/>
                <a:cs typeface="Times New Roman" panose="02020603050405020304"/>
              </a:rPr>
              <a:t>	</a:t>
            </a:r>
            <a:r>
              <a:rPr sz="3600" baseline="5000" dirty="0">
                <a:latin typeface="Symbol" panose="05050102010706020507"/>
                <a:cs typeface="Symbol" panose="05050102010706020507"/>
              </a:rPr>
              <a:t></a:t>
            </a:r>
            <a:r>
              <a:rPr sz="3600" baseline="5000" dirty="0">
                <a:latin typeface="Times New Roman" panose="02020603050405020304"/>
                <a:cs typeface="Times New Roman" panose="02020603050405020304"/>
              </a:rPr>
              <a:t> </a:t>
            </a:r>
            <a:r>
              <a:rPr sz="3600" spc="-427" baseline="5000" dirty="0">
                <a:latin typeface="Times New Roman" panose="02020603050405020304"/>
                <a:cs typeface="Times New Roman" panose="02020603050405020304"/>
              </a:rPr>
              <a:t> </a:t>
            </a:r>
            <a:r>
              <a:rPr sz="2400" spc="-930" dirty="0">
                <a:latin typeface="Symbol" panose="05050102010706020507"/>
                <a:cs typeface="Symbol" panose="05050102010706020507"/>
              </a:rPr>
              <a:t></a:t>
            </a:r>
            <a:r>
              <a:rPr sz="3600" baseline="-15000" dirty="0">
                <a:latin typeface="Symbol" panose="05050102010706020507"/>
                <a:cs typeface="Symbol" panose="05050102010706020507"/>
              </a:rPr>
              <a:t></a:t>
            </a:r>
            <a:endParaRPr sz="3600" baseline="-15000">
              <a:latin typeface="Symbol" panose="05050102010706020507"/>
              <a:cs typeface="Symbol" panose="05050102010706020507"/>
            </a:endParaRPr>
          </a:p>
        </p:txBody>
      </p:sp>
      <p:sp>
        <p:nvSpPr>
          <p:cNvPr id="40" name="object 40"/>
          <p:cNvSpPr txBox="1"/>
          <p:nvPr/>
        </p:nvSpPr>
        <p:spPr>
          <a:xfrm>
            <a:off x="3753789" y="5198414"/>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41" name="object 41"/>
          <p:cNvSpPr txBox="1"/>
          <p:nvPr/>
        </p:nvSpPr>
        <p:spPr>
          <a:xfrm>
            <a:off x="6829145" y="3660660"/>
            <a:ext cx="389890" cy="462915"/>
          </a:xfrm>
          <a:prstGeom prst="rect">
            <a:avLst/>
          </a:prstGeom>
        </p:spPr>
        <p:txBody>
          <a:bodyPr vert="horz" wrap="square" lIns="0" tIns="0" rIns="0" bIns="0" rtlCol="0">
            <a:spAutoFit/>
          </a:bodyPr>
          <a:lstStyle/>
          <a:p>
            <a:pPr marL="12700">
              <a:lnSpc>
                <a:spcPct val="100000"/>
              </a:lnSpc>
            </a:pPr>
            <a:r>
              <a:rPr sz="1650" spc="130" dirty="0">
                <a:latin typeface="Times New Roman" panose="02020603050405020304"/>
                <a:cs typeface="Times New Roman" panose="02020603050405020304"/>
              </a:rPr>
              <a:t>2</a:t>
            </a:r>
            <a:r>
              <a:rPr sz="3600" spc="187" baseline="-16000" dirty="0">
                <a:latin typeface="Symbol" panose="05050102010706020507"/>
                <a:cs typeface="Symbol" panose="05050102010706020507"/>
              </a:rPr>
              <a:t></a:t>
            </a:r>
            <a:r>
              <a:rPr sz="2475" spc="22" baseline="-15000" dirty="0">
                <a:latin typeface="Times New Roman" panose="02020603050405020304"/>
                <a:cs typeface="Times New Roman" panose="02020603050405020304"/>
              </a:rPr>
              <a:t>2</a:t>
            </a:r>
            <a:endParaRPr sz="2475" baseline="-15000">
              <a:latin typeface="Times New Roman" panose="02020603050405020304"/>
              <a:cs typeface="Times New Roman" panose="02020603050405020304"/>
            </a:endParaRPr>
          </a:p>
        </p:txBody>
      </p:sp>
      <p:sp>
        <p:nvSpPr>
          <p:cNvPr id="42" name="object 42"/>
          <p:cNvSpPr txBox="1"/>
          <p:nvPr/>
        </p:nvSpPr>
        <p:spPr>
          <a:xfrm>
            <a:off x="3624275" y="4043222"/>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43" name="object 43"/>
          <p:cNvSpPr txBox="1"/>
          <p:nvPr/>
        </p:nvSpPr>
        <p:spPr>
          <a:xfrm>
            <a:off x="3624275" y="4335818"/>
            <a:ext cx="143510" cy="453390"/>
          </a:xfrm>
          <a:prstGeom prst="rect">
            <a:avLst/>
          </a:prstGeom>
        </p:spPr>
        <p:txBody>
          <a:bodyPr vert="horz" wrap="square" lIns="0" tIns="0" rIns="0" bIns="0" rtlCol="0">
            <a:spAutoFit/>
          </a:bodyPr>
          <a:lstStyle/>
          <a:p>
            <a:pPr marL="12700">
              <a:lnSpc>
                <a:spcPct val="100000"/>
              </a:lnSpc>
            </a:pPr>
            <a:r>
              <a:rPr sz="2400" spc="-930" dirty="0">
                <a:latin typeface="Symbol" panose="05050102010706020507"/>
                <a:cs typeface="Symbol" panose="05050102010706020507"/>
              </a:rPr>
              <a:t></a:t>
            </a:r>
            <a:r>
              <a:rPr sz="3600" baseline="-15000" dirty="0">
                <a:latin typeface="Symbol" panose="05050102010706020507"/>
                <a:cs typeface="Symbol" panose="05050102010706020507"/>
              </a:rPr>
              <a:t></a:t>
            </a:r>
            <a:endParaRPr sz="3600" baseline="-15000">
              <a:latin typeface="Symbol" panose="05050102010706020507"/>
              <a:cs typeface="Symbol" panose="05050102010706020507"/>
            </a:endParaRPr>
          </a:p>
        </p:txBody>
      </p:sp>
      <p:sp>
        <p:nvSpPr>
          <p:cNvPr id="44" name="object 44"/>
          <p:cNvSpPr txBox="1"/>
          <p:nvPr/>
        </p:nvSpPr>
        <p:spPr>
          <a:xfrm>
            <a:off x="3624275" y="3750614"/>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45" name="object 45"/>
          <p:cNvSpPr txBox="1"/>
          <p:nvPr/>
        </p:nvSpPr>
        <p:spPr>
          <a:xfrm>
            <a:off x="6581495" y="4043222"/>
            <a:ext cx="513715" cy="423545"/>
          </a:xfrm>
          <a:prstGeom prst="rect">
            <a:avLst/>
          </a:prstGeom>
        </p:spPr>
        <p:txBody>
          <a:bodyPr vert="horz" wrap="square" lIns="0" tIns="0" rIns="0" bIns="0" rtlCol="0">
            <a:spAutoFit/>
          </a:bodyPr>
          <a:lstStyle/>
          <a:p>
            <a:pPr marL="12700">
              <a:lnSpc>
                <a:spcPct val="100000"/>
              </a:lnSpc>
            </a:pPr>
            <a:r>
              <a:rPr sz="2475" spc="22" baseline="-17000" dirty="0">
                <a:latin typeface="Times New Roman" panose="02020603050405020304"/>
                <a:cs typeface="Times New Roman" panose="02020603050405020304"/>
              </a:rPr>
              <a:t>0</a:t>
            </a:r>
            <a:r>
              <a:rPr sz="2475" spc="-277" baseline="-17000" dirty="0">
                <a:latin typeface="Times New Roman" panose="02020603050405020304"/>
                <a:cs typeface="Times New Roman" panose="02020603050405020304"/>
              </a:rPr>
              <a:t> </a:t>
            </a:r>
            <a:r>
              <a:rPr sz="3600" baseline="-2000" dirty="0">
                <a:latin typeface="Symbol" panose="05050102010706020507"/>
                <a:cs typeface="Symbol" panose="05050102010706020507"/>
              </a:rPr>
              <a:t></a:t>
            </a:r>
            <a:r>
              <a:rPr sz="3600" baseline="-2000" dirty="0">
                <a:latin typeface="Times New Roman" panose="02020603050405020304"/>
                <a:cs typeface="Times New Roman" panose="02020603050405020304"/>
              </a:rPr>
              <a:t> </a:t>
            </a:r>
            <a:r>
              <a:rPr sz="3600" spc="-427" baseline="-2000" dirty="0">
                <a:latin typeface="Times New Roman" panose="02020603050405020304"/>
                <a:cs typeface="Times New Roman" panose="02020603050405020304"/>
              </a:rPr>
              <a:t> </a:t>
            </a: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46" name="object 46"/>
          <p:cNvSpPr txBox="1"/>
          <p:nvPr/>
        </p:nvSpPr>
        <p:spPr>
          <a:xfrm>
            <a:off x="6717982" y="4310684"/>
            <a:ext cx="377190" cy="478790"/>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r>
              <a:rPr sz="2400" dirty="0">
                <a:latin typeface="Times New Roman" panose="02020603050405020304"/>
                <a:cs typeface="Times New Roman" panose="02020603050405020304"/>
              </a:rPr>
              <a:t> </a:t>
            </a:r>
            <a:r>
              <a:rPr sz="2400" spc="-285" dirty="0">
                <a:latin typeface="Times New Roman" panose="02020603050405020304"/>
                <a:cs typeface="Times New Roman" panose="02020603050405020304"/>
              </a:rPr>
              <a:t> </a:t>
            </a:r>
            <a:r>
              <a:rPr sz="3600" spc="-1395" baseline="-5000" dirty="0">
                <a:latin typeface="Symbol" panose="05050102010706020507"/>
                <a:cs typeface="Symbol" panose="05050102010706020507"/>
              </a:rPr>
              <a:t></a:t>
            </a:r>
            <a:r>
              <a:rPr sz="3600" baseline="-20000" dirty="0">
                <a:latin typeface="Symbol" panose="05050102010706020507"/>
                <a:cs typeface="Symbol" panose="05050102010706020507"/>
              </a:rPr>
              <a:t></a:t>
            </a:r>
            <a:endParaRPr sz="3600" baseline="-20000">
              <a:latin typeface="Symbol" panose="05050102010706020507"/>
              <a:cs typeface="Symbol" panose="05050102010706020507"/>
            </a:endParaRPr>
          </a:p>
        </p:txBody>
      </p:sp>
      <p:sp>
        <p:nvSpPr>
          <p:cNvPr id="47" name="object 47"/>
          <p:cNvSpPr txBox="1"/>
          <p:nvPr/>
        </p:nvSpPr>
        <p:spPr>
          <a:xfrm>
            <a:off x="5478983" y="4057700"/>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48" name="object 48"/>
          <p:cNvSpPr txBox="1"/>
          <p:nvPr/>
        </p:nvSpPr>
        <p:spPr>
          <a:xfrm>
            <a:off x="5478983" y="4307649"/>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49" name="object 49"/>
          <p:cNvSpPr txBox="1"/>
          <p:nvPr/>
        </p:nvSpPr>
        <p:spPr>
          <a:xfrm>
            <a:off x="5022557" y="4310684"/>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50" name="object 50"/>
          <p:cNvSpPr txBox="1"/>
          <p:nvPr/>
        </p:nvSpPr>
        <p:spPr>
          <a:xfrm>
            <a:off x="5022557" y="3856532"/>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51" name="object 51"/>
          <p:cNvSpPr txBox="1"/>
          <p:nvPr/>
        </p:nvSpPr>
        <p:spPr>
          <a:xfrm>
            <a:off x="3722585" y="4307649"/>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52" name="object 52"/>
          <p:cNvSpPr txBox="1"/>
          <p:nvPr/>
        </p:nvSpPr>
        <p:spPr>
          <a:xfrm>
            <a:off x="3722585" y="3859593"/>
            <a:ext cx="143510" cy="372745"/>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endParaRPr sz="2400">
              <a:latin typeface="Symbol" panose="05050102010706020507"/>
              <a:cs typeface="Symbol" panose="05050102010706020507"/>
            </a:endParaRPr>
          </a:p>
        </p:txBody>
      </p:sp>
      <p:sp>
        <p:nvSpPr>
          <p:cNvPr id="53" name="object 53"/>
          <p:cNvSpPr txBox="1"/>
          <p:nvPr/>
        </p:nvSpPr>
        <p:spPr>
          <a:xfrm>
            <a:off x="6304953" y="5369864"/>
            <a:ext cx="587375" cy="377825"/>
          </a:xfrm>
          <a:prstGeom prst="rect">
            <a:avLst/>
          </a:prstGeom>
        </p:spPr>
        <p:txBody>
          <a:bodyPr vert="horz" wrap="square" lIns="0" tIns="0" rIns="0" bIns="0" rtlCol="0">
            <a:spAutoFit/>
          </a:bodyPr>
          <a:lstStyle/>
          <a:p>
            <a:pPr marL="12700">
              <a:lnSpc>
                <a:spcPct val="100000"/>
              </a:lnSpc>
            </a:pPr>
            <a:r>
              <a:rPr sz="2400" spc="175" dirty="0">
                <a:latin typeface="Symbol" panose="05050102010706020507"/>
                <a:cs typeface="Symbol" panose="05050102010706020507"/>
              </a:rPr>
              <a:t></a:t>
            </a:r>
            <a:r>
              <a:rPr sz="2400" i="1" dirty="0">
                <a:latin typeface="Times New Roman" panose="02020603050405020304"/>
                <a:cs typeface="Times New Roman" panose="02020603050405020304"/>
              </a:rPr>
              <a:t>v </a:t>
            </a:r>
            <a:r>
              <a:rPr sz="2400" i="1" spc="-270" dirty="0">
                <a:latin typeface="Times New Roman" panose="02020603050405020304"/>
                <a:cs typeface="Times New Roman" panose="02020603050405020304"/>
              </a:rPr>
              <a:t> </a:t>
            </a:r>
            <a:r>
              <a:rPr sz="3600" baseline="31000" dirty="0">
                <a:latin typeface="Symbol" panose="05050102010706020507"/>
                <a:cs typeface="Symbol" panose="05050102010706020507"/>
              </a:rPr>
              <a:t></a:t>
            </a:r>
            <a:endParaRPr sz="3600" baseline="31000">
              <a:latin typeface="Symbol" panose="05050102010706020507"/>
              <a:cs typeface="Symbol" panose="05050102010706020507"/>
            </a:endParaRPr>
          </a:p>
        </p:txBody>
      </p:sp>
      <p:sp>
        <p:nvSpPr>
          <p:cNvPr id="54" name="object 54"/>
          <p:cNvSpPr txBox="1"/>
          <p:nvPr/>
        </p:nvSpPr>
        <p:spPr>
          <a:xfrm>
            <a:off x="6032982" y="5177840"/>
            <a:ext cx="229870" cy="806450"/>
          </a:xfrm>
          <a:prstGeom prst="rect">
            <a:avLst/>
          </a:prstGeom>
        </p:spPr>
        <p:txBody>
          <a:bodyPr vert="horz" wrap="square" lIns="0" tIns="0" rIns="0" bIns="0" rtlCol="0">
            <a:spAutoFit/>
          </a:bodyPr>
          <a:lstStyle/>
          <a:p>
            <a:pPr marL="43815" indent="-31750">
              <a:lnSpc>
                <a:spcPct val="100000"/>
              </a:lnSpc>
            </a:pPr>
            <a:r>
              <a:rPr sz="2400" i="1" spc="5" dirty="0">
                <a:latin typeface="Times New Roman" panose="02020603050405020304"/>
                <a:cs typeface="Times New Roman" panose="02020603050405020304"/>
              </a:rPr>
              <a:t>N</a:t>
            </a:r>
            <a:endParaRPr sz="2400">
              <a:latin typeface="Times New Roman" panose="02020603050405020304"/>
              <a:cs typeface="Times New Roman" panose="02020603050405020304"/>
            </a:endParaRPr>
          </a:p>
          <a:p>
            <a:pPr marL="43815">
              <a:lnSpc>
                <a:spcPct val="100000"/>
              </a:lnSpc>
              <a:spcBef>
                <a:spcPts val="495"/>
              </a:spcBef>
            </a:pPr>
            <a:r>
              <a:rPr sz="2400" spc="5" dirty="0">
                <a:latin typeface="Times New Roman" panose="02020603050405020304"/>
                <a:cs typeface="Times New Roman" panose="02020603050405020304"/>
              </a:rPr>
              <a:t>2</a:t>
            </a:r>
            <a:endParaRPr sz="2400">
              <a:latin typeface="Times New Roman" panose="02020603050405020304"/>
              <a:cs typeface="Times New Roman" panose="02020603050405020304"/>
            </a:endParaRPr>
          </a:p>
        </p:txBody>
      </p:sp>
      <p:sp>
        <p:nvSpPr>
          <p:cNvPr id="55" name="object 55"/>
          <p:cNvSpPr txBox="1"/>
          <p:nvPr/>
        </p:nvSpPr>
        <p:spPr>
          <a:xfrm>
            <a:off x="4602670" y="5369864"/>
            <a:ext cx="1395730" cy="396875"/>
          </a:xfrm>
          <a:prstGeom prst="rect">
            <a:avLst/>
          </a:prstGeom>
        </p:spPr>
        <p:txBody>
          <a:bodyPr vert="horz" wrap="square" lIns="0" tIns="0" rIns="0" bIns="0" rtlCol="0">
            <a:spAutoFit/>
          </a:bodyPr>
          <a:lstStyle/>
          <a:p>
            <a:pPr marL="12700">
              <a:lnSpc>
                <a:spcPct val="100000"/>
              </a:lnSpc>
              <a:tabLst>
                <a:tab pos="735965" algn="l"/>
              </a:tabLst>
            </a:pPr>
            <a:r>
              <a:rPr sz="2400" spc="130" dirty="0">
                <a:latin typeface="Symbol" panose="05050102010706020507"/>
                <a:cs typeface="Symbol" panose="05050102010706020507"/>
              </a:rPr>
              <a:t></a:t>
            </a:r>
            <a:r>
              <a:rPr sz="2400" i="1" spc="5" dirty="0">
                <a:latin typeface="Times New Roman" panose="02020603050405020304"/>
                <a:cs typeface="Times New Roman" panose="02020603050405020304"/>
              </a:rPr>
              <a:t>u</a:t>
            </a:r>
            <a:r>
              <a:rPr sz="2400" i="1" spc="300" dirty="0">
                <a:latin typeface="Times New Roman" panose="02020603050405020304"/>
                <a:cs typeface="Times New Roman" panose="02020603050405020304"/>
              </a:rPr>
              <a:t> </a:t>
            </a:r>
            <a:r>
              <a:rPr sz="3600" baseline="-5000" dirty="0">
                <a:latin typeface="Symbol" panose="05050102010706020507"/>
                <a:cs typeface="Symbol" panose="05050102010706020507"/>
              </a:rPr>
              <a:t></a:t>
            </a:r>
            <a:r>
              <a:rPr sz="3600" baseline="-5000" dirty="0">
                <a:latin typeface="Times New Roman" panose="02020603050405020304"/>
                <a:cs typeface="Times New Roman" panose="02020603050405020304"/>
              </a:rPr>
              <a:t>	</a:t>
            </a:r>
            <a:r>
              <a:rPr sz="2400" spc="130" dirty="0">
                <a:latin typeface="Symbol" panose="05050102010706020507"/>
                <a:cs typeface="Symbol" panose="05050102010706020507"/>
              </a:rPr>
              <a:t></a:t>
            </a:r>
            <a:r>
              <a:rPr sz="3600" spc="112" baseline="31000" dirty="0">
                <a:latin typeface="Symbol" panose="05050102010706020507"/>
                <a:cs typeface="Symbol" panose="05050102010706020507"/>
              </a:rPr>
              <a:t></a:t>
            </a:r>
            <a:r>
              <a:rPr sz="2400" i="1" dirty="0">
                <a:latin typeface="Times New Roman" panose="02020603050405020304"/>
                <a:cs typeface="Times New Roman" panose="02020603050405020304"/>
              </a:rPr>
              <a:t>v</a:t>
            </a:r>
            <a:r>
              <a:rPr sz="2400" i="1" spc="-365" dirty="0">
                <a:latin typeface="Times New Roman" panose="02020603050405020304"/>
                <a:cs typeface="Times New Roman" panose="02020603050405020304"/>
              </a:rPr>
              <a:t> </a:t>
            </a: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56" name="object 56"/>
          <p:cNvSpPr txBox="1"/>
          <p:nvPr/>
        </p:nvSpPr>
        <p:spPr>
          <a:xfrm>
            <a:off x="4280395" y="5177840"/>
            <a:ext cx="280670" cy="377825"/>
          </a:xfrm>
          <a:prstGeom prst="rect">
            <a:avLst/>
          </a:prstGeom>
        </p:spPr>
        <p:txBody>
          <a:bodyPr vert="horz" wrap="square" lIns="0" tIns="0" rIns="0" bIns="0" rtlCol="0">
            <a:spAutoFit/>
          </a:bodyPr>
          <a:lstStyle/>
          <a:p>
            <a:pPr marL="12700">
              <a:lnSpc>
                <a:spcPct val="100000"/>
              </a:lnSpc>
            </a:pPr>
            <a:r>
              <a:rPr sz="2400" i="1" spc="5" dirty="0">
                <a:latin typeface="Times New Roman" panose="02020603050405020304"/>
                <a:cs typeface="Times New Roman" panose="02020603050405020304"/>
              </a:rPr>
              <a:t>M</a:t>
            </a:r>
            <a:endParaRPr sz="2400">
              <a:latin typeface="Times New Roman" panose="02020603050405020304"/>
              <a:cs typeface="Times New Roman" panose="02020603050405020304"/>
            </a:endParaRPr>
          </a:p>
        </p:txBody>
      </p:sp>
      <p:sp>
        <p:nvSpPr>
          <p:cNvPr id="57" name="object 57"/>
          <p:cNvSpPr txBox="1"/>
          <p:nvPr/>
        </p:nvSpPr>
        <p:spPr>
          <a:xfrm>
            <a:off x="2591828" y="5261914"/>
            <a:ext cx="1656714" cy="507365"/>
          </a:xfrm>
          <a:prstGeom prst="rect">
            <a:avLst/>
          </a:prstGeom>
        </p:spPr>
        <p:txBody>
          <a:bodyPr vert="horz" wrap="square" lIns="0" tIns="0" rIns="0" bIns="0" rtlCol="0">
            <a:spAutoFit/>
          </a:bodyPr>
          <a:lstStyle/>
          <a:p>
            <a:pPr marL="12700">
              <a:lnSpc>
                <a:spcPct val="100000"/>
              </a:lnSpc>
              <a:tabLst>
                <a:tab pos="1174115" algn="l"/>
              </a:tabLst>
            </a:pPr>
            <a:r>
              <a:rPr sz="2400" i="1" spc="5" dirty="0">
                <a:latin typeface="Times New Roman" panose="02020603050405020304"/>
                <a:cs typeface="Times New Roman" panose="02020603050405020304"/>
              </a:rPr>
              <a:t>D</a:t>
            </a:r>
            <a:r>
              <a:rPr sz="2400" i="1" spc="55" dirty="0">
                <a:latin typeface="Times New Roman" panose="02020603050405020304"/>
                <a:cs typeface="Times New Roman" panose="02020603050405020304"/>
              </a:rPr>
              <a:t> </a:t>
            </a:r>
            <a:r>
              <a:rPr sz="3250" spc="-509" dirty="0">
                <a:latin typeface="Symbol" panose="05050102010706020507"/>
                <a:cs typeface="Symbol" panose="05050102010706020507"/>
              </a:rPr>
              <a:t></a:t>
            </a:r>
            <a:r>
              <a:rPr sz="2400" i="1" spc="5" dirty="0">
                <a:latin typeface="Times New Roman" panose="02020603050405020304"/>
                <a:cs typeface="Times New Roman" panose="02020603050405020304"/>
              </a:rPr>
              <a:t>u</a:t>
            </a:r>
            <a:r>
              <a:rPr sz="2400" i="1" spc="-45" dirty="0">
                <a:latin typeface="Times New Roman" panose="02020603050405020304"/>
                <a:cs typeface="Times New Roman" panose="02020603050405020304"/>
              </a:rPr>
              <a:t> </a:t>
            </a:r>
            <a:r>
              <a:rPr sz="2400" i="1" spc="-30" dirty="0">
                <a:latin typeface="Times New Roman" panose="02020603050405020304"/>
                <a:cs typeface="Times New Roman" panose="02020603050405020304"/>
              </a:rPr>
              <a:t>v</a:t>
            </a:r>
            <a:r>
              <a:rPr sz="3250" spc="-130" dirty="0">
                <a:latin typeface="Symbol" panose="05050102010706020507"/>
                <a:cs typeface="Symbol" panose="05050102010706020507"/>
              </a:rPr>
              <a:t></a:t>
            </a:r>
            <a:r>
              <a:rPr sz="2400" spc="5" dirty="0">
                <a:latin typeface="Symbol" panose="05050102010706020507"/>
                <a:cs typeface="Symbol" panose="05050102010706020507"/>
              </a:rPr>
              <a:t></a:t>
            </a:r>
            <a:r>
              <a:rPr sz="2400" dirty="0">
                <a:latin typeface="Times New Roman" panose="02020603050405020304"/>
                <a:cs typeface="Times New Roman" panose="02020603050405020304"/>
              </a:rPr>
              <a:t>	</a:t>
            </a:r>
            <a:r>
              <a:rPr sz="3600" spc="44" baseline="-5000" dirty="0">
                <a:latin typeface="Symbol" panose="05050102010706020507"/>
                <a:cs typeface="Symbol" panose="05050102010706020507"/>
              </a:rPr>
              <a:t></a:t>
            </a:r>
            <a:r>
              <a:rPr sz="2400" i="1" spc="204" dirty="0">
                <a:latin typeface="Times New Roman" panose="02020603050405020304"/>
                <a:cs typeface="Times New Roman" panose="02020603050405020304"/>
              </a:rPr>
              <a:t>u</a:t>
            </a: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58" name="object 58"/>
          <p:cNvSpPr txBox="1"/>
          <p:nvPr/>
        </p:nvSpPr>
        <p:spPr>
          <a:xfrm>
            <a:off x="6273749" y="4031030"/>
            <a:ext cx="587375" cy="377825"/>
          </a:xfrm>
          <a:prstGeom prst="rect">
            <a:avLst/>
          </a:prstGeom>
        </p:spPr>
        <p:txBody>
          <a:bodyPr vert="horz" wrap="square" lIns="0" tIns="0" rIns="0" bIns="0" rtlCol="0">
            <a:spAutoFit/>
          </a:bodyPr>
          <a:lstStyle/>
          <a:p>
            <a:pPr marL="12700">
              <a:lnSpc>
                <a:spcPct val="100000"/>
              </a:lnSpc>
            </a:pPr>
            <a:r>
              <a:rPr sz="2400" spc="175" dirty="0">
                <a:latin typeface="Symbol" panose="05050102010706020507"/>
                <a:cs typeface="Symbol" panose="05050102010706020507"/>
              </a:rPr>
              <a:t></a:t>
            </a:r>
            <a:r>
              <a:rPr sz="2400" i="1" dirty="0">
                <a:latin typeface="Times New Roman" panose="02020603050405020304"/>
                <a:cs typeface="Times New Roman" panose="02020603050405020304"/>
              </a:rPr>
              <a:t>v </a:t>
            </a:r>
            <a:r>
              <a:rPr sz="2400" i="1" spc="-270" dirty="0">
                <a:latin typeface="Times New Roman" panose="02020603050405020304"/>
                <a:cs typeface="Times New Roman" panose="02020603050405020304"/>
              </a:rPr>
              <a:t> </a:t>
            </a:r>
            <a:r>
              <a:rPr sz="3600" baseline="31000" dirty="0">
                <a:latin typeface="Symbol" panose="05050102010706020507"/>
                <a:cs typeface="Symbol" panose="05050102010706020507"/>
              </a:rPr>
              <a:t></a:t>
            </a:r>
            <a:endParaRPr sz="3600" baseline="31000">
              <a:latin typeface="Symbol" panose="05050102010706020507"/>
              <a:cs typeface="Symbol" panose="05050102010706020507"/>
            </a:endParaRPr>
          </a:p>
        </p:txBody>
      </p:sp>
      <p:sp>
        <p:nvSpPr>
          <p:cNvPr id="59" name="object 59"/>
          <p:cNvSpPr txBox="1"/>
          <p:nvPr/>
        </p:nvSpPr>
        <p:spPr>
          <a:xfrm>
            <a:off x="6001791" y="3839781"/>
            <a:ext cx="229870" cy="805815"/>
          </a:xfrm>
          <a:prstGeom prst="rect">
            <a:avLst/>
          </a:prstGeom>
        </p:spPr>
        <p:txBody>
          <a:bodyPr vert="horz" wrap="square" lIns="0" tIns="0" rIns="0" bIns="0" rtlCol="0">
            <a:spAutoFit/>
          </a:bodyPr>
          <a:lstStyle/>
          <a:p>
            <a:pPr marL="43180" indent="-31115">
              <a:lnSpc>
                <a:spcPct val="100000"/>
              </a:lnSpc>
            </a:pPr>
            <a:r>
              <a:rPr sz="2400" i="1" spc="5" dirty="0">
                <a:latin typeface="Times New Roman" panose="02020603050405020304"/>
                <a:cs typeface="Times New Roman" panose="02020603050405020304"/>
              </a:rPr>
              <a:t>N</a:t>
            </a:r>
            <a:endParaRPr sz="2400">
              <a:latin typeface="Times New Roman" panose="02020603050405020304"/>
              <a:cs typeface="Times New Roman" panose="02020603050405020304"/>
            </a:endParaRPr>
          </a:p>
          <a:p>
            <a:pPr marL="43180">
              <a:lnSpc>
                <a:spcPct val="100000"/>
              </a:lnSpc>
              <a:spcBef>
                <a:spcPts val="490"/>
              </a:spcBef>
            </a:pPr>
            <a:r>
              <a:rPr sz="2400" spc="5" dirty="0">
                <a:latin typeface="Times New Roman" panose="02020603050405020304"/>
                <a:cs typeface="Times New Roman" panose="02020603050405020304"/>
              </a:rPr>
              <a:t>2</a:t>
            </a:r>
            <a:endParaRPr sz="2400">
              <a:latin typeface="Times New Roman" panose="02020603050405020304"/>
              <a:cs typeface="Times New Roman" panose="02020603050405020304"/>
            </a:endParaRPr>
          </a:p>
        </p:txBody>
      </p:sp>
      <p:sp>
        <p:nvSpPr>
          <p:cNvPr id="60" name="object 60"/>
          <p:cNvSpPr txBox="1"/>
          <p:nvPr/>
        </p:nvSpPr>
        <p:spPr>
          <a:xfrm>
            <a:off x="4571466" y="4031030"/>
            <a:ext cx="1395730" cy="398145"/>
          </a:xfrm>
          <a:prstGeom prst="rect">
            <a:avLst/>
          </a:prstGeom>
        </p:spPr>
        <p:txBody>
          <a:bodyPr vert="horz" wrap="square" lIns="0" tIns="0" rIns="0" bIns="0" rtlCol="0">
            <a:spAutoFit/>
          </a:bodyPr>
          <a:lstStyle/>
          <a:p>
            <a:pPr marL="12700">
              <a:lnSpc>
                <a:spcPct val="100000"/>
              </a:lnSpc>
              <a:tabLst>
                <a:tab pos="735330" algn="l"/>
              </a:tabLst>
            </a:pPr>
            <a:r>
              <a:rPr sz="2400" spc="130" dirty="0">
                <a:latin typeface="Symbol" panose="05050102010706020507"/>
                <a:cs typeface="Symbol" panose="05050102010706020507"/>
              </a:rPr>
              <a:t></a:t>
            </a:r>
            <a:r>
              <a:rPr sz="2400" i="1" spc="5" dirty="0">
                <a:latin typeface="Times New Roman" panose="02020603050405020304"/>
                <a:cs typeface="Times New Roman" panose="02020603050405020304"/>
              </a:rPr>
              <a:t>u</a:t>
            </a:r>
            <a:r>
              <a:rPr sz="2400" i="1" spc="290" dirty="0">
                <a:latin typeface="Times New Roman" panose="02020603050405020304"/>
                <a:cs typeface="Times New Roman" panose="02020603050405020304"/>
              </a:rPr>
              <a:t> </a:t>
            </a:r>
            <a:r>
              <a:rPr sz="3600" baseline="-5000" dirty="0">
                <a:latin typeface="Symbol" panose="05050102010706020507"/>
                <a:cs typeface="Symbol" panose="05050102010706020507"/>
              </a:rPr>
              <a:t></a:t>
            </a:r>
            <a:r>
              <a:rPr sz="3600" baseline="-5000" dirty="0">
                <a:latin typeface="Times New Roman" panose="02020603050405020304"/>
                <a:cs typeface="Times New Roman" panose="02020603050405020304"/>
              </a:rPr>
              <a:t>	</a:t>
            </a:r>
            <a:r>
              <a:rPr sz="2400" spc="130" dirty="0">
                <a:latin typeface="Symbol" panose="05050102010706020507"/>
                <a:cs typeface="Symbol" panose="05050102010706020507"/>
              </a:rPr>
              <a:t></a:t>
            </a:r>
            <a:r>
              <a:rPr sz="3600" spc="120" baseline="31000" dirty="0">
                <a:latin typeface="Symbol" panose="05050102010706020507"/>
                <a:cs typeface="Symbol" panose="05050102010706020507"/>
              </a:rPr>
              <a:t></a:t>
            </a:r>
            <a:r>
              <a:rPr sz="2400" i="1" dirty="0">
                <a:latin typeface="Times New Roman" panose="02020603050405020304"/>
                <a:cs typeface="Times New Roman" panose="02020603050405020304"/>
              </a:rPr>
              <a:t>v</a:t>
            </a:r>
            <a:r>
              <a:rPr sz="2400" i="1" spc="-365" dirty="0">
                <a:latin typeface="Times New Roman" panose="02020603050405020304"/>
                <a:cs typeface="Times New Roman" panose="02020603050405020304"/>
              </a:rPr>
              <a:t> </a:t>
            </a: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61" name="object 61"/>
          <p:cNvSpPr txBox="1"/>
          <p:nvPr/>
        </p:nvSpPr>
        <p:spPr>
          <a:xfrm>
            <a:off x="4248429" y="3839781"/>
            <a:ext cx="280670" cy="377825"/>
          </a:xfrm>
          <a:prstGeom prst="rect">
            <a:avLst/>
          </a:prstGeom>
        </p:spPr>
        <p:txBody>
          <a:bodyPr vert="horz" wrap="square" lIns="0" tIns="0" rIns="0" bIns="0" rtlCol="0">
            <a:spAutoFit/>
          </a:bodyPr>
          <a:lstStyle/>
          <a:p>
            <a:pPr marL="12700">
              <a:lnSpc>
                <a:spcPct val="100000"/>
              </a:lnSpc>
            </a:pPr>
            <a:r>
              <a:rPr sz="2400" i="1" spc="5" dirty="0">
                <a:latin typeface="Times New Roman" panose="02020603050405020304"/>
                <a:cs typeface="Times New Roman" panose="02020603050405020304"/>
              </a:rPr>
              <a:t>M</a:t>
            </a:r>
            <a:endParaRPr sz="2400">
              <a:latin typeface="Times New Roman" panose="02020603050405020304"/>
              <a:cs typeface="Times New Roman" panose="02020603050405020304"/>
            </a:endParaRPr>
          </a:p>
        </p:txBody>
      </p:sp>
      <p:sp>
        <p:nvSpPr>
          <p:cNvPr id="62" name="object 62"/>
          <p:cNvSpPr txBox="1"/>
          <p:nvPr/>
        </p:nvSpPr>
        <p:spPr>
          <a:xfrm>
            <a:off x="2591828" y="3923080"/>
            <a:ext cx="1625600" cy="507365"/>
          </a:xfrm>
          <a:prstGeom prst="rect">
            <a:avLst/>
          </a:prstGeom>
        </p:spPr>
        <p:txBody>
          <a:bodyPr vert="horz" wrap="square" lIns="0" tIns="0" rIns="0" bIns="0" rtlCol="0">
            <a:spAutoFit/>
          </a:bodyPr>
          <a:lstStyle/>
          <a:p>
            <a:pPr marL="12700">
              <a:lnSpc>
                <a:spcPct val="100000"/>
              </a:lnSpc>
              <a:tabLst>
                <a:tab pos="1143000" algn="l"/>
              </a:tabLst>
            </a:pPr>
            <a:r>
              <a:rPr sz="2400" i="1" spc="5" dirty="0">
                <a:latin typeface="Times New Roman" panose="02020603050405020304"/>
                <a:cs typeface="Times New Roman" panose="02020603050405020304"/>
              </a:rPr>
              <a:t>D</a:t>
            </a:r>
            <a:r>
              <a:rPr sz="2400" i="1" spc="-190" dirty="0">
                <a:latin typeface="Times New Roman" panose="02020603050405020304"/>
                <a:cs typeface="Times New Roman" panose="02020603050405020304"/>
              </a:rPr>
              <a:t> </a:t>
            </a:r>
            <a:r>
              <a:rPr sz="3250" spc="-509" dirty="0">
                <a:latin typeface="Symbol" panose="05050102010706020507"/>
                <a:cs typeface="Symbol" panose="05050102010706020507"/>
              </a:rPr>
              <a:t></a:t>
            </a:r>
            <a:r>
              <a:rPr sz="2400" i="1" spc="-160" dirty="0">
                <a:latin typeface="Times New Roman" panose="02020603050405020304"/>
                <a:cs typeface="Times New Roman" panose="02020603050405020304"/>
              </a:rPr>
              <a:t>u</a:t>
            </a:r>
            <a:r>
              <a:rPr sz="2400" spc="110" dirty="0">
                <a:latin typeface="Times New Roman" panose="02020603050405020304"/>
                <a:cs typeface="Times New Roman" panose="02020603050405020304"/>
              </a:rPr>
              <a:t>,</a:t>
            </a:r>
            <a:r>
              <a:rPr sz="2400" i="1" spc="-25" dirty="0">
                <a:latin typeface="Times New Roman" panose="02020603050405020304"/>
                <a:cs typeface="Times New Roman" panose="02020603050405020304"/>
              </a:rPr>
              <a:t>v</a:t>
            </a:r>
            <a:r>
              <a:rPr sz="3250" spc="-130" dirty="0">
                <a:latin typeface="Symbol" panose="05050102010706020507"/>
                <a:cs typeface="Symbol" panose="05050102010706020507"/>
              </a:rPr>
              <a:t></a:t>
            </a:r>
            <a:r>
              <a:rPr sz="2400" spc="5" dirty="0">
                <a:latin typeface="Symbol" panose="05050102010706020507"/>
                <a:cs typeface="Symbol" panose="05050102010706020507"/>
              </a:rPr>
              <a:t></a:t>
            </a:r>
            <a:r>
              <a:rPr sz="2400" dirty="0">
                <a:latin typeface="Times New Roman" panose="02020603050405020304"/>
                <a:cs typeface="Times New Roman" panose="02020603050405020304"/>
              </a:rPr>
              <a:t>	</a:t>
            </a:r>
            <a:r>
              <a:rPr sz="3600" spc="44" baseline="-5000" dirty="0">
                <a:latin typeface="Symbol" panose="05050102010706020507"/>
                <a:cs typeface="Symbol" panose="05050102010706020507"/>
              </a:rPr>
              <a:t></a:t>
            </a:r>
            <a:r>
              <a:rPr sz="2400" i="1" spc="204" dirty="0">
                <a:latin typeface="Times New Roman" panose="02020603050405020304"/>
                <a:cs typeface="Times New Roman" panose="02020603050405020304"/>
              </a:rPr>
              <a:t>u</a:t>
            </a: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63" name="object 63"/>
          <p:cNvSpPr txBox="1"/>
          <p:nvPr/>
        </p:nvSpPr>
        <p:spPr>
          <a:xfrm>
            <a:off x="4229227" y="3112770"/>
            <a:ext cx="635000" cy="360680"/>
          </a:xfrm>
          <a:prstGeom prst="rect">
            <a:avLst/>
          </a:prstGeom>
        </p:spPr>
        <p:txBody>
          <a:bodyPr vert="horz" wrap="square" lIns="0" tIns="0" rIns="0" bIns="0" rtlCol="0">
            <a:spAutoFit/>
          </a:bodyPr>
          <a:lstStyle/>
          <a:p>
            <a:pPr marL="12700">
              <a:lnSpc>
                <a:spcPts val="2835"/>
              </a:lnSpc>
            </a:pPr>
            <a:r>
              <a:rPr sz="2400" dirty="0">
                <a:latin typeface="新宋体" panose="02010609030101010101" charset="-122"/>
                <a:cs typeface="新宋体" panose="02010609030101010101" charset="-122"/>
              </a:rPr>
              <a:t>其它</a:t>
            </a:r>
            <a:endParaRPr sz="2400">
              <a:latin typeface="新宋体" panose="02010609030101010101" charset="-122"/>
              <a:cs typeface="新宋体" panose="02010609030101010101" charset="-122"/>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4904740" cy="145732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图像复原</a:t>
            </a:r>
            <a:endParaRPr sz="3200">
              <a:latin typeface="新宋体" panose="02010609030101010101" charset="-122"/>
              <a:cs typeface="新宋体" panose="02010609030101010101" charset="-122"/>
            </a:endParaRPr>
          </a:p>
          <a:p>
            <a:pPr>
              <a:lnSpc>
                <a:spcPct val="100000"/>
              </a:lnSpc>
              <a:spcBef>
                <a:spcPts val="30"/>
              </a:spcBef>
            </a:pPr>
            <a:endParaRPr sz="3350">
              <a:latin typeface="Times New Roman" panose="02020603050405020304"/>
              <a:cs typeface="Times New Roman" panose="02020603050405020304"/>
            </a:endParaRPr>
          </a:p>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巴特沃思陷波带阻滤波器</a:t>
            </a:r>
            <a:endParaRPr sz="3200">
              <a:latin typeface="新宋体" panose="02010609030101010101" charset="-122"/>
              <a:cs typeface="新宋体" panose="02010609030101010101" charset="-122"/>
            </a:endParaRPr>
          </a:p>
        </p:txBody>
      </p:sp>
      <p:sp>
        <p:nvSpPr>
          <p:cNvPr id="6" name="object 6"/>
          <p:cNvSpPr txBox="1"/>
          <p:nvPr/>
        </p:nvSpPr>
        <p:spPr>
          <a:xfrm>
            <a:off x="1825879" y="4244085"/>
            <a:ext cx="4092575"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高斯陷波带阻滤波器</a:t>
            </a:r>
            <a:endParaRPr sz="3200">
              <a:latin typeface="新宋体" panose="02010609030101010101" charset="-122"/>
              <a:cs typeface="新宋体" panose="02010609030101010101" charset="-122"/>
            </a:endParaRPr>
          </a:p>
        </p:txBody>
      </p:sp>
      <p:sp>
        <p:nvSpPr>
          <p:cNvPr id="7" name="object 7"/>
          <p:cNvSpPr txBox="1"/>
          <p:nvPr/>
        </p:nvSpPr>
        <p:spPr>
          <a:xfrm>
            <a:off x="1825879" y="6408673"/>
            <a:ext cx="7198995" cy="49149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注：当u</a:t>
            </a:r>
            <a:r>
              <a:rPr sz="2850" spc="-7" baseline="-20000" dirty="0">
                <a:latin typeface="新宋体" panose="02010609030101010101" charset="-122"/>
                <a:cs typeface="新宋体" panose="02010609030101010101" charset="-122"/>
              </a:rPr>
              <a:t>0</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v</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=0,上述3个滤波器变为高通滤波器</a:t>
            </a:r>
            <a:endParaRPr sz="2800">
              <a:latin typeface="新宋体" panose="02010609030101010101" charset="-122"/>
              <a:cs typeface="新宋体" panose="02010609030101010101" charset="-122"/>
            </a:endParaRPr>
          </a:p>
        </p:txBody>
      </p:sp>
      <p:sp>
        <p:nvSpPr>
          <p:cNvPr id="8" name="object 8"/>
          <p:cNvSpPr/>
          <p:nvPr/>
        </p:nvSpPr>
        <p:spPr>
          <a:xfrm>
            <a:off x="4827902" y="3486990"/>
            <a:ext cx="1948180" cy="0"/>
          </a:xfrm>
          <a:custGeom>
            <a:avLst/>
            <a:gdLst/>
            <a:ahLst/>
            <a:cxnLst/>
            <a:rect l="l" t="t" r="r" b="b"/>
            <a:pathLst>
              <a:path w="1948179">
                <a:moveTo>
                  <a:pt x="0" y="0"/>
                </a:moveTo>
                <a:lnTo>
                  <a:pt x="1947666" y="0"/>
                </a:lnTo>
              </a:path>
            </a:pathLst>
          </a:custGeom>
          <a:ln w="8403">
            <a:solidFill>
              <a:srgbClr val="000000"/>
            </a:solidFill>
          </a:ln>
        </p:spPr>
        <p:txBody>
          <a:bodyPr wrap="square" lIns="0" tIns="0" rIns="0" bIns="0" rtlCol="0"/>
          <a:lstStyle/>
          <a:p>
            <a:endParaRPr/>
          </a:p>
        </p:txBody>
      </p:sp>
      <p:sp>
        <p:nvSpPr>
          <p:cNvPr id="9" name="object 9"/>
          <p:cNvSpPr/>
          <p:nvPr/>
        </p:nvSpPr>
        <p:spPr>
          <a:xfrm>
            <a:off x="4286879" y="2870527"/>
            <a:ext cx="2811145" cy="0"/>
          </a:xfrm>
          <a:custGeom>
            <a:avLst/>
            <a:gdLst/>
            <a:ahLst/>
            <a:cxnLst/>
            <a:rect l="l" t="t" r="r" b="b"/>
            <a:pathLst>
              <a:path w="2811145">
                <a:moveTo>
                  <a:pt x="0" y="0"/>
                </a:moveTo>
                <a:lnTo>
                  <a:pt x="2811009" y="0"/>
                </a:lnTo>
              </a:path>
            </a:pathLst>
          </a:custGeom>
          <a:ln w="16807">
            <a:solidFill>
              <a:srgbClr val="000000"/>
            </a:solidFill>
          </a:ln>
        </p:spPr>
        <p:txBody>
          <a:bodyPr wrap="square" lIns="0" tIns="0" rIns="0" bIns="0" rtlCol="0"/>
          <a:lstStyle/>
          <a:p>
            <a:endParaRPr/>
          </a:p>
        </p:txBody>
      </p:sp>
      <p:sp>
        <p:nvSpPr>
          <p:cNvPr id="10" name="object 10"/>
          <p:cNvSpPr txBox="1"/>
          <p:nvPr/>
        </p:nvSpPr>
        <p:spPr>
          <a:xfrm>
            <a:off x="6919848" y="2855721"/>
            <a:ext cx="143510" cy="294005"/>
          </a:xfrm>
          <a:prstGeom prst="rect">
            <a:avLst/>
          </a:prstGeom>
        </p:spPr>
        <p:txBody>
          <a:bodyPr vert="horz" wrap="square" lIns="0" tIns="0" rIns="0" bIns="0" rtlCol="0">
            <a:spAutoFit/>
          </a:bodyPr>
          <a:lstStyle/>
          <a:p>
            <a:pPr marL="12700">
              <a:lnSpc>
                <a:spcPct val="100000"/>
              </a:lnSpc>
            </a:pPr>
            <a:r>
              <a:rPr sz="1850" i="1" dirty="0">
                <a:latin typeface="Times New Roman" panose="02020603050405020304"/>
                <a:cs typeface="Times New Roman" panose="02020603050405020304"/>
              </a:rPr>
              <a:t>n</a:t>
            </a:r>
            <a:endParaRPr sz="1850">
              <a:latin typeface="Times New Roman" panose="02020603050405020304"/>
              <a:cs typeface="Times New Roman" panose="02020603050405020304"/>
            </a:endParaRPr>
          </a:p>
        </p:txBody>
      </p:sp>
      <p:sp>
        <p:nvSpPr>
          <p:cNvPr id="11" name="object 11"/>
          <p:cNvSpPr txBox="1"/>
          <p:nvPr/>
        </p:nvSpPr>
        <p:spPr>
          <a:xfrm>
            <a:off x="6781266" y="3610635"/>
            <a:ext cx="154940" cy="410209"/>
          </a:xfrm>
          <a:prstGeom prst="rect">
            <a:avLst/>
          </a:prstGeom>
        </p:spPr>
        <p:txBody>
          <a:bodyPr vert="horz" wrap="square" lIns="0" tIns="0" rIns="0" bIns="0" rtlCol="0">
            <a:spAutoFit/>
          </a:bodyPr>
          <a:lstStyle/>
          <a:p>
            <a:pPr marL="12700">
              <a:lnSpc>
                <a:spcPct val="100000"/>
              </a:lnSpc>
            </a:pPr>
            <a:r>
              <a:rPr sz="265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2" name="object 12"/>
          <p:cNvSpPr txBox="1"/>
          <p:nvPr/>
        </p:nvSpPr>
        <p:spPr>
          <a:xfrm>
            <a:off x="6781266" y="2973603"/>
            <a:ext cx="154940" cy="410209"/>
          </a:xfrm>
          <a:prstGeom prst="rect">
            <a:avLst/>
          </a:prstGeom>
        </p:spPr>
        <p:txBody>
          <a:bodyPr vert="horz" wrap="square" lIns="0" tIns="0" rIns="0" bIns="0" rtlCol="0">
            <a:spAutoFit/>
          </a:bodyPr>
          <a:lstStyle/>
          <a:p>
            <a:pPr marL="12700">
              <a:lnSpc>
                <a:spcPct val="100000"/>
              </a:lnSpc>
            </a:pPr>
            <a:r>
              <a:rPr sz="265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3" name="object 13"/>
          <p:cNvSpPr txBox="1"/>
          <p:nvPr/>
        </p:nvSpPr>
        <p:spPr>
          <a:xfrm>
            <a:off x="4684229" y="3610635"/>
            <a:ext cx="154940" cy="410209"/>
          </a:xfrm>
          <a:prstGeom prst="rect">
            <a:avLst/>
          </a:prstGeom>
        </p:spPr>
        <p:txBody>
          <a:bodyPr vert="horz" wrap="square" lIns="0" tIns="0" rIns="0" bIns="0" rtlCol="0">
            <a:spAutoFit/>
          </a:bodyPr>
          <a:lstStyle/>
          <a:p>
            <a:pPr marL="12700">
              <a:lnSpc>
                <a:spcPct val="100000"/>
              </a:lnSpc>
            </a:pPr>
            <a:r>
              <a:rPr sz="265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4" name="object 14"/>
          <p:cNvSpPr txBox="1"/>
          <p:nvPr/>
        </p:nvSpPr>
        <p:spPr>
          <a:xfrm>
            <a:off x="4684229" y="3376676"/>
            <a:ext cx="2251710" cy="542290"/>
          </a:xfrm>
          <a:prstGeom prst="rect">
            <a:avLst/>
          </a:prstGeom>
        </p:spPr>
        <p:txBody>
          <a:bodyPr vert="horz" wrap="square" lIns="0" tIns="0" rIns="0" bIns="0" rtlCol="0">
            <a:spAutoFit/>
          </a:bodyPr>
          <a:lstStyle/>
          <a:p>
            <a:pPr marL="12700">
              <a:lnSpc>
                <a:spcPct val="100000"/>
              </a:lnSpc>
            </a:pPr>
            <a:r>
              <a:rPr sz="3975" baseline="32000" dirty="0">
                <a:latin typeface="Symbol" panose="05050102010706020507"/>
                <a:cs typeface="Symbol" panose="05050102010706020507"/>
              </a:rPr>
              <a:t></a:t>
            </a:r>
            <a:r>
              <a:rPr sz="3975" spc="-615" baseline="32000" dirty="0">
                <a:latin typeface="Times New Roman" panose="02020603050405020304"/>
                <a:cs typeface="Times New Roman" panose="02020603050405020304"/>
              </a:rPr>
              <a:t> </a:t>
            </a:r>
            <a:r>
              <a:rPr sz="2650" i="1" dirty="0">
                <a:latin typeface="Times New Roman" panose="02020603050405020304"/>
                <a:cs typeface="Times New Roman" panose="02020603050405020304"/>
              </a:rPr>
              <a:t>D</a:t>
            </a:r>
            <a:r>
              <a:rPr sz="2650" i="1" spc="15" dirty="0">
                <a:latin typeface="Times New Roman" panose="02020603050405020304"/>
                <a:cs typeface="Times New Roman" panose="02020603050405020304"/>
              </a:rPr>
              <a:t> </a:t>
            </a:r>
            <a:r>
              <a:rPr sz="3550" spc="-500" dirty="0">
                <a:latin typeface="Symbol" panose="05050102010706020507"/>
                <a:cs typeface="Symbol" panose="05050102010706020507"/>
              </a:rPr>
              <a:t></a:t>
            </a:r>
            <a:r>
              <a:rPr sz="2650" i="1" spc="-70" dirty="0">
                <a:latin typeface="Times New Roman" panose="02020603050405020304"/>
                <a:cs typeface="Times New Roman" panose="02020603050405020304"/>
              </a:rPr>
              <a:t>u</a:t>
            </a:r>
            <a:r>
              <a:rPr sz="2650" spc="190" dirty="0">
                <a:latin typeface="Times New Roman" panose="02020603050405020304"/>
                <a:cs typeface="Times New Roman" panose="02020603050405020304"/>
              </a:rPr>
              <a:t>,</a:t>
            </a:r>
            <a:r>
              <a:rPr sz="2650" i="1" spc="75" dirty="0">
                <a:latin typeface="Times New Roman" panose="02020603050405020304"/>
                <a:cs typeface="Times New Roman" panose="02020603050405020304"/>
              </a:rPr>
              <a:t>v</a:t>
            </a:r>
            <a:r>
              <a:rPr sz="3550" spc="-470" dirty="0">
                <a:latin typeface="Symbol" panose="05050102010706020507"/>
                <a:cs typeface="Symbol" panose="05050102010706020507"/>
              </a:rPr>
              <a:t></a:t>
            </a:r>
            <a:r>
              <a:rPr sz="2650" i="1" dirty="0">
                <a:latin typeface="Times New Roman" panose="02020603050405020304"/>
                <a:cs typeface="Times New Roman" panose="02020603050405020304"/>
              </a:rPr>
              <a:t>D</a:t>
            </a:r>
            <a:r>
              <a:rPr sz="2650" i="1" spc="305" dirty="0">
                <a:latin typeface="Times New Roman" panose="02020603050405020304"/>
                <a:cs typeface="Times New Roman" panose="02020603050405020304"/>
              </a:rPr>
              <a:t> </a:t>
            </a:r>
            <a:r>
              <a:rPr sz="3550" spc="-500" dirty="0">
                <a:latin typeface="Symbol" panose="05050102010706020507"/>
                <a:cs typeface="Symbol" panose="05050102010706020507"/>
              </a:rPr>
              <a:t></a:t>
            </a:r>
            <a:r>
              <a:rPr sz="2650" i="1" spc="-65" dirty="0">
                <a:latin typeface="Times New Roman" panose="02020603050405020304"/>
                <a:cs typeface="Times New Roman" panose="02020603050405020304"/>
              </a:rPr>
              <a:t>u</a:t>
            </a:r>
            <a:r>
              <a:rPr sz="2650" spc="190" dirty="0">
                <a:latin typeface="Times New Roman" panose="02020603050405020304"/>
                <a:cs typeface="Times New Roman" panose="02020603050405020304"/>
              </a:rPr>
              <a:t>,</a:t>
            </a:r>
            <a:r>
              <a:rPr sz="2650" i="1" spc="75" dirty="0">
                <a:latin typeface="Times New Roman" panose="02020603050405020304"/>
                <a:cs typeface="Times New Roman" panose="02020603050405020304"/>
              </a:rPr>
              <a:t>v</a:t>
            </a:r>
            <a:r>
              <a:rPr sz="3550" spc="-270" dirty="0">
                <a:latin typeface="Symbol" panose="05050102010706020507"/>
                <a:cs typeface="Symbol" panose="05050102010706020507"/>
              </a:rPr>
              <a:t></a:t>
            </a:r>
            <a:r>
              <a:rPr sz="3975" baseline="32000" dirty="0">
                <a:latin typeface="Symbol" panose="05050102010706020507"/>
                <a:cs typeface="Symbol" panose="05050102010706020507"/>
              </a:rPr>
              <a:t></a:t>
            </a:r>
            <a:endParaRPr sz="3975" baseline="32000">
              <a:latin typeface="Symbol" panose="05050102010706020507"/>
              <a:cs typeface="Symbol" panose="05050102010706020507"/>
            </a:endParaRPr>
          </a:p>
        </p:txBody>
      </p:sp>
      <p:sp>
        <p:nvSpPr>
          <p:cNvPr id="15" name="object 15"/>
          <p:cNvSpPr txBox="1"/>
          <p:nvPr/>
        </p:nvSpPr>
        <p:spPr>
          <a:xfrm>
            <a:off x="4270451" y="2973603"/>
            <a:ext cx="568960" cy="675640"/>
          </a:xfrm>
          <a:prstGeom prst="rect">
            <a:avLst/>
          </a:prstGeom>
        </p:spPr>
        <p:txBody>
          <a:bodyPr vert="horz" wrap="square" lIns="0" tIns="0" rIns="0" bIns="0" rtlCol="0">
            <a:spAutoFit/>
          </a:bodyPr>
          <a:lstStyle/>
          <a:p>
            <a:pPr marR="5080" algn="r">
              <a:lnSpc>
                <a:spcPts val="2615"/>
              </a:lnSpc>
            </a:pPr>
            <a:r>
              <a:rPr sz="2650" dirty="0">
                <a:latin typeface="Symbol" panose="05050102010706020507"/>
                <a:cs typeface="Symbol" panose="05050102010706020507"/>
              </a:rPr>
              <a:t></a:t>
            </a:r>
            <a:endParaRPr sz="2650">
              <a:latin typeface="Symbol" panose="05050102010706020507"/>
              <a:cs typeface="Symbol" panose="05050102010706020507"/>
            </a:endParaRPr>
          </a:p>
          <a:p>
            <a:pPr marL="12700">
              <a:lnSpc>
                <a:spcPts val="2615"/>
              </a:lnSpc>
            </a:pPr>
            <a:r>
              <a:rPr sz="2650" spc="90" dirty="0">
                <a:latin typeface="Times New Roman" panose="02020603050405020304"/>
                <a:cs typeface="Times New Roman" panose="02020603050405020304"/>
              </a:rPr>
              <a:t>1</a:t>
            </a:r>
            <a:r>
              <a:rPr sz="265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6" name="object 16"/>
          <p:cNvSpPr txBox="1"/>
          <p:nvPr/>
        </p:nvSpPr>
        <p:spPr>
          <a:xfrm>
            <a:off x="5603938" y="2407411"/>
            <a:ext cx="194310" cy="415290"/>
          </a:xfrm>
          <a:prstGeom prst="rect">
            <a:avLst/>
          </a:prstGeom>
        </p:spPr>
        <p:txBody>
          <a:bodyPr vert="horz" wrap="square" lIns="0" tIns="0" rIns="0" bIns="0" rtlCol="0">
            <a:spAutoFit/>
          </a:bodyPr>
          <a:lstStyle/>
          <a:p>
            <a:pPr marL="12700">
              <a:lnSpc>
                <a:spcPct val="100000"/>
              </a:lnSpc>
            </a:pPr>
            <a:r>
              <a:rPr sz="2650" dirty="0">
                <a:latin typeface="Times New Roman" panose="02020603050405020304"/>
                <a:cs typeface="Times New Roman" panose="02020603050405020304"/>
              </a:rPr>
              <a:t>1</a:t>
            </a:r>
            <a:endParaRPr sz="2650">
              <a:latin typeface="Times New Roman" panose="02020603050405020304"/>
              <a:cs typeface="Times New Roman" panose="02020603050405020304"/>
            </a:endParaRPr>
          </a:p>
        </p:txBody>
      </p:sp>
      <p:sp>
        <p:nvSpPr>
          <p:cNvPr id="17" name="object 17"/>
          <p:cNvSpPr txBox="1"/>
          <p:nvPr/>
        </p:nvSpPr>
        <p:spPr>
          <a:xfrm>
            <a:off x="3092411" y="2503423"/>
            <a:ext cx="1143000" cy="542290"/>
          </a:xfrm>
          <a:prstGeom prst="rect">
            <a:avLst/>
          </a:prstGeom>
        </p:spPr>
        <p:txBody>
          <a:bodyPr vert="horz" wrap="square" lIns="0" tIns="0" rIns="0" bIns="0" rtlCol="0">
            <a:spAutoFit/>
          </a:bodyPr>
          <a:lstStyle/>
          <a:p>
            <a:pPr marL="12700">
              <a:lnSpc>
                <a:spcPct val="100000"/>
              </a:lnSpc>
            </a:pPr>
            <a:r>
              <a:rPr sz="2650" i="1" spc="204" dirty="0">
                <a:latin typeface="Times New Roman" panose="02020603050405020304"/>
                <a:cs typeface="Times New Roman" panose="02020603050405020304"/>
              </a:rPr>
              <a:t>H</a:t>
            </a:r>
            <a:r>
              <a:rPr sz="3550" spc="-490" dirty="0">
                <a:latin typeface="Symbol" panose="05050102010706020507"/>
                <a:cs typeface="Symbol" panose="05050102010706020507"/>
              </a:rPr>
              <a:t></a:t>
            </a:r>
            <a:r>
              <a:rPr sz="2650" i="1" spc="-75" dirty="0">
                <a:latin typeface="Times New Roman" panose="02020603050405020304"/>
                <a:cs typeface="Times New Roman" panose="02020603050405020304"/>
              </a:rPr>
              <a:t>u</a:t>
            </a:r>
            <a:r>
              <a:rPr sz="2650" spc="200" dirty="0">
                <a:latin typeface="Times New Roman" panose="02020603050405020304"/>
                <a:cs typeface="Times New Roman" panose="02020603050405020304"/>
              </a:rPr>
              <a:t>,</a:t>
            </a:r>
            <a:r>
              <a:rPr sz="2650" i="1" spc="75" dirty="0">
                <a:latin typeface="Times New Roman" panose="02020603050405020304"/>
                <a:cs typeface="Times New Roman" panose="02020603050405020304"/>
              </a:rPr>
              <a:t>v</a:t>
            </a:r>
            <a:r>
              <a:rPr sz="3550" spc="-370" dirty="0">
                <a:latin typeface="Symbol" panose="05050102010706020507"/>
                <a:cs typeface="Symbol" panose="05050102010706020507"/>
              </a:rPr>
              <a:t></a:t>
            </a:r>
            <a:r>
              <a:rPr sz="3550" spc="-555" dirty="0">
                <a:latin typeface="Times New Roman" panose="02020603050405020304"/>
                <a:cs typeface="Times New Roman" panose="02020603050405020304"/>
              </a:rPr>
              <a:t> </a:t>
            </a:r>
            <a:r>
              <a:rPr sz="2650" dirty="0">
                <a:latin typeface="Symbol" panose="05050102010706020507"/>
                <a:cs typeface="Symbol" panose="05050102010706020507"/>
              </a:rPr>
              <a:t></a:t>
            </a:r>
            <a:endParaRPr sz="2650">
              <a:latin typeface="Symbol" panose="05050102010706020507"/>
              <a:cs typeface="Symbol" panose="05050102010706020507"/>
            </a:endParaRPr>
          </a:p>
        </p:txBody>
      </p:sp>
      <p:sp>
        <p:nvSpPr>
          <p:cNvPr id="18" name="object 18"/>
          <p:cNvSpPr txBox="1"/>
          <p:nvPr/>
        </p:nvSpPr>
        <p:spPr>
          <a:xfrm>
            <a:off x="5046865" y="3676396"/>
            <a:ext cx="1099820" cy="294005"/>
          </a:xfrm>
          <a:prstGeom prst="rect">
            <a:avLst/>
          </a:prstGeom>
        </p:spPr>
        <p:txBody>
          <a:bodyPr vert="horz" wrap="square" lIns="0" tIns="0" rIns="0" bIns="0" rtlCol="0">
            <a:spAutoFit/>
          </a:bodyPr>
          <a:lstStyle/>
          <a:p>
            <a:pPr marL="12700">
              <a:lnSpc>
                <a:spcPct val="100000"/>
              </a:lnSpc>
              <a:tabLst>
                <a:tab pos="968375" algn="l"/>
              </a:tabLst>
            </a:pPr>
            <a:r>
              <a:rPr sz="1850" dirty="0">
                <a:latin typeface="Times New Roman" panose="02020603050405020304"/>
                <a:cs typeface="Times New Roman" panose="02020603050405020304"/>
              </a:rPr>
              <a:t>1	2</a:t>
            </a:r>
            <a:endParaRPr sz="1850">
              <a:latin typeface="Times New Roman" panose="02020603050405020304"/>
              <a:cs typeface="Times New Roman" panose="02020603050405020304"/>
            </a:endParaRPr>
          </a:p>
        </p:txBody>
      </p:sp>
      <p:sp>
        <p:nvSpPr>
          <p:cNvPr id="19" name="object 19"/>
          <p:cNvSpPr txBox="1"/>
          <p:nvPr/>
        </p:nvSpPr>
        <p:spPr>
          <a:xfrm>
            <a:off x="5846965" y="2976105"/>
            <a:ext cx="143510" cy="294005"/>
          </a:xfrm>
          <a:prstGeom prst="rect">
            <a:avLst/>
          </a:prstGeom>
        </p:spPr>
        <p:txBody>
          <a:bodyPr vert="horz" wrap="square" lIns="0" tIns="0" rIns="0" bIns="0" rtlCol="0">
            <a:spAutoFit/>
          </a:bodyPr>
          <a:lstStyle/>
          <a:p>
            <a:pPr marL="12700">
              <a:lnSpc>
                <a:spcPct val="100000"/>
              </a:lnSpc>
            </a:pPr>
            <a:r>
              <a:rPr sz="1850" dirty="0">
                <a:latin typeface="Times New Roman" panose="02020603050405020304"/>
                <a:cs typeface="Times New Roman" panose="02020603050405020304"/>
              </a:rPr>
              <a:t>2</a:t>
            </a:r>
            <a:endParaRPr sz="1850">
              <a:latin typeface="Times New Roman" panose="02020603050405020304"/>
              <a:cs typeface="Times New Roman" panose="02020603050405020304"/>
            </a:endParaRPr>
          </a:p>
        </p:txBody>
      </p:sp>
      <p:sp>
        <p:nvSpPr>
          <p:cNvPr id="20" name="object 20"/>
          <p:cNvSpPr txBox="1"/>
          <p:nvPr/>
        </p:nvSpPr>
        <p:spPr>
          <a:xfrm>
            <a:off x="5600865" y="3026155"/>
            <a:ext cx="360680" cy="479425"/>
          </a:xfrm>
          <a:prstGeom prst="rect">
            <a:avLst/>
          </a:prstGeom>
        </p:spPr>
        <p:txBody>
          <a:bodyPr vert="horz" wrap="square" lIns="0" tIns="0" rIns="0" bIns="0" rtlCol="0">
            <a:spAutoFit/>
          </a:bodyPr>
          <a:lstStyle/>
          <a:p>
            <a:pPr marL="12700">
              <a:lnSpc>
                <a:spcPct val="100000"/>
              </a:lnSpc>
            </a:pPr>
            <a:r>
              <a:rPr sz="2650" i="1" spc="-204" dirty="0">
                <a:latin typeface="Times New Roman" panose="02020603050405020304"/>
                <a:cs typeface="Times New Roman" panose="02020603050405020304"/>
              </a:rPr>
              <a:t>D</a:t>
            </a:r>
            <a:r>
              <a:rPr sz="2775" baseline="-20000" dirty="0">
                <a:latin typeface="Times New Roman" panose="02020603050405020304"/>
                <a:cs typeface="Times New Roman" panose="02020603050405020304"/>
              </a:rPr>
              <a:t>0</a:t>
            </a:r>
            <a:endParaRPr sz="2775" baseline="-20000">
              <a:latin typeface="Times New Roman" panose="02020603050405020304"/>
              <a:cs typeface="Times New Roman" panose="02020603050405020304"/>
            </a:endParaRPr>
          </a:p>
        </p:txBody>
      </p:sp>
      <p:sp>
        <p:nvSpPr>
          <p:cNvPr id="21" name="object 21"/>
          <p:cNvSpPr/>
          <p:nvPr/>
        </p:nvSpPr>
        <p:spPr>
          <a:xfrm>
            <a:off x="5093833" y="5529968"/>
            <a:ext cx="137160" cy="0"/>
          </a:xfrm>
          <a:custGeom>
            <a:avLst/>
            <a:gdLst/>
            <a:ahLst/>
            <a:cxnLst/>
            <a:rect l="l" t="t" r="r" b="b"/>
            <a:pathLst>
              <a:path w="137160">
                <a:moveTo>
                  <a:pt x="0" y="0"/>
                </a:moveTo>
                <a:lnTo>
                  <a:pt x="137163" y="0"/>
                </a:lnTo>
              </a:path>
            </a:pathLst>
          </a:custGeom>
          <a:ln w="8403">
            <a:solidFill>
              <a:srgbClr val="000000"/>
            </a:solidFill>
          </a:ln>
        </p:spPr>
        <p:txBody>
          <a:bodyPr wrap="square" lIns="0" tIns="0" rIns="0" bIns="0" rtlCol="0"/>
          <a:lstStyle/>
          <a:p>
            <a:endParaRPr/>
          </a:p>
        </p:txBody>
      </p:sp>
      <p:sp>
        <p:nvSpPr>
          <p:cNvPr id="22" name="object 22"/>
          <p:cNvSpPr/>
          <p:nvPr/>
        </p:nvSpPr>
        <p:spPr>
          <a:xfrm>
            <a:off x="5352913" y="5529968"/>
            <a:ext cx="1424305" cy="0"/>
          </a:xfrm>
          <a:custGeom>
            <a:avLst/>
            <a:gdLst/>
            <a:ahLst/>
            <a:cxnLst/>
            <a:rect l="l" t="t" r="r" b="b"/>
            <a:pathLst>
              <a:path w="1424304">
                <a:moveTo>
                  <a:pt x="0" y="0"/>
                </a:moveTo>
                <a:lnTo>
                  <a:pt x="1424177" y="0"/>
                </a:lnTo>
              </a:path>
            </a:pathLst>
          </a:custGeom>
          <a:ln w="8403">
            <a:solidFill>
              <a:srgbClr val="000000"/>
            </a:solidFill>
          </a:ln>
        </p:spPr>
        <p:txBody>
          <a:bodyPr wrap="square" lIns="0" tIns="0" rIns="0" bIns="0" rtlCol="0"/>
          <a:lstStyle/>
          <a:p>
            <a:endParaRPr/>
          </a:p>
        </p:txBody>
      </p:sp>
      <p:sp>
        <p:nvSpPr>
          <p:cNvPr id="23" name="object 23"/>
          <p:cNvSpPr txBox="1"/>
          <p:nvPr/>
        </p:nvSpPr>
        <p:spPr>
          <a:xfrm>
            <a:off x="6784225" y="5387098"/>
            <a:ext cx="116205" cy="523875"/>
          </a:xfrm>
          <a:prstGeom prst="rect">
            <a:avLst/>
          </a:prstGeom>
        </p:spPr>
        <p:txBody>
          <a:bodyPr vert="horz" wrap="square" lIns="0" tIns="0" rIns="0" bIns="0" rtlCol="0">
            <a:spAutoFit/>
          </a:bodyPr>
          <a:lstStyle/>
          <a:p>
            <a:pPr marL="12700">
              <a:lnSpc>
                <a:spcPts val="1870"/>
              </a:lnSpc>
            </a:pPr>
            <a:r>
              <a:rPr sz="1850" dirty="0">
                <a:latin typeface="Symbol" panose="05050102010706020507"/>
                <a:cs typeface="Symbol" panose="05050102010706020507"/>
              </a:rPr>
              <a:t></a:t>
            </a:r>
            <a:endParaRPr sz="1850">
              <a:latin typeface="Symbol" panose="05050102010706020507"/>
              <a:cs typeface="Symbol" panose="05050102010706020507"/>
            </a:endParaRPr>
          </a:p>
          <a:p>
            <a:pPr marL="12700">
              <a:lnSpc>
                <a:spcPts val="1870"/>
              </a:lnSpc>
            </a:pPr>
            <a:r>
              <a:rPr sz="1850" spc="-715" dirty="0">
                <a:latin typeface="Symbol" panose="05050102010706020507"/>
                <a:cs typeface="Symbol" panose="05050102010706020507"/>
              </a:rPr>
              <a:t></a:t>
            </a:r>
            <a:r>
              <a:rPr sz="2775" baseline="-9000" dirty="0">
                <a:latin typeface="Symbol" panose="05050102010706020507"/>
                <a:cs typeface="Symbol" panose="05050102010706020507"/>
              </a:rPr>
              <a:t></a:t>
            </a:r>
            <a:endParaRPr sz="2775" baseline="-9000">
              <a:latin typeface="Symbol" panose="05050102010706020507"/>
              <a:cs typeface="Symbol" panose="05050102010706020507"/>
            </a:endParaRPr>
          </a:p>
        </p:txBody>
      </p:sp>
      <p:sp>
        <p:nvSpPr>
          <p:cNvPr id="24" name="object 24"/>
          <p:cNvSpPr txBox="1"/>
          <p:nvPr/>
        </p:nvSpPr>
        <p:spPr>
          <a:xfrm>
            <a:off x="5241163" y="5387098"/>
            <a:ext cx="116205" cy="290195"/>
          </a:xfrm>
          <a:prstGeom prst="rect">
            <a:avLst/>
          </a:prstGeom>
        </p:spPr>
        <p:txBody>
          <a:bodyPr vert="horz" wrap="square" lIns="0" tIns="0" rIns="0" bIns="0" rtlCol="0">
            <a:spAutoFit/>
          </a:bodyPr>
          <a:lstStyle/>
          <a:p>
            <a:pPr marL="12700">
              <a:lnSpc>
                <a:spcPct val="100000"/>
              </a:lnSpc>
            </a:pPr>
            <a:r>
              <a:rPr sz="1850" dirty="0">
                <a:latin typeface="Symbol" panose="05050102010706020507"/>
                <a:cs typeface="Symbol" panose="05050102010706020507"/>
              </a:rPr>
              <a:t></a:t>
            </a:r>
            <a:endParaRPr sz="1850">
              <a:latin typeface="Symbol" panose="05050102010706020507"/>
              <a:cs typeface="Symbol" panose="05050102010706020507"/>
            </a:endParaRPr>
          </a:p>
        </p:txBody>
      </p:sp>
      <p:sp>
        <p:nvSpPr>
          <p:cNvPr id="25" name="object 25"/>
          <p:cNvSpPr txBox="1"/>
          <p:nvPr/>
        </p:nvSpPr>
        <p:spPr>
          <a:xfrm>
            <a:off x="4942459" y="5353545"/>
            <a:ext cx="154940" cy="290195"/>
          </a:xfrm>
          <a:prstGeom prst="rect">
            <a:avLst/>
          </a:prstGeom>
        </p:spPr>
        <p:txBody>
          <a:bodyPr vert="horz" wrap="square" lIns="0" tIns="0" rIns="0" bIns="0" rtlCol="0">
            <a:spAutoFit/>
          </a:bodyPr>
          <a:lstStyle/>
          <a:p>
            <a:pPr marL="12700">
              <a:lnSpc>
                <a:spcPct val="100000"/>
              </a:lnSpc>
            </a:pPr>
            <a:r>
              <a:rPr sz="1850" dirty="0">
                <a:latin typeface="Symbol" panose="05050102010706020507"/>
                <a:cs typeface="Symbol" panose="05050102010706020507"/>
              </a:rPr>
              <a:t></a:t>
            </a:r>
            <a:endParaRPr sz="1850">
              <a:latin typeface="Symbol" panose="05050102010706020507"/>
              <a:cs typeface="Symbol" panose="05050102010706020507"/>
            </a:endParaRPr>
          </a:p>
        </p:txBody>
      </p:sp>
      <p:sp>
        <p:nvSpPr>
          <p:cNvPr id="26" name="object 26"/>
          <p:cNvSpPr txBox="1"/>
          <p:nvPr/>
        </p:nvSpPr>
        <p:spPr>
          <a:xfrm>
            <a:off x="6091567" y="5521705"/>
            <a:ext cx="109855" cy="210820"/>
          </a:xfrm>
          <a:prstGeom prst="rect">
            <a:avLst/>
          </a:prstGeom>
        </p:spPr>
        <p:txBody>
          <a:bodyPr vert="horz" wrap="square" lIns="0" tIns="0" rIns="0" bIns="0" rtlCol="0">
            <a:spAutoFit/>
          </a:bodyPr>
          <a:lstStyle/>
          <a:p>
            <a:pPr marL="12700">
              <a:lnSpc>
                <a:spcPct val="100000"/>
              </a:lnSpc>
            </a:pPr>
            <a:r>
              <a:rPr sz="1300" spc="10"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p:txBody>
      </p:sp>
      <p:sp>
        <p:nvSpPr>
          <p:cNvPr id="27" name="object 27"/>
          <p:cNvSpPr txBox="1"/>
          <p:nvPr/>
        </p:nvSpPr>
        <p:spPr>
          <a:xfrm>
            <a:off x="5098669" y="5534914"/>
            <a:ext cx="258445" cy="376555"/>
          </a:xfrm>
          <a:prstGeom prst="rect">
            <a:avLst/>
          </a:prstGeom>
        </p:spPr>
        <p:txBody>
          <a:bodyPr vert="horz" wrap="square" lIns="0" tIns="0" rIns="0" bIns="0" rtlCol="0">
            <a:spAutoFit/>
          </a:bodyPr>
          <a:lstStyle/>
          <a:p>
            <a:pPr marL="12700">
              <a:lnSpc>
                <a:spcPct val="100000"/>
              </a:lnSpc>
            </a:pPr>
            <a:r>
              <a:rPr sz="1850" dirty="0">
                <a:latin typeface="Times New Roman" panose="02020603050405020304"/>
                <a:cs typeface="Times New Roman" panose="02020603050405020304"/>
              </a:rPr>
              <a:t>2</a:t>
            </a:r>
            <a:r>
              <a:rPr sz="1850" spc="-270" dirty="0">
                <a:latin typeface="Times New Roman" panose="02020603050405020304"/>
                <a:cs typeface="Times New Roman" panose="02020603050405020304"/>
              </a:rPr>
              <a:t> </a:t>
            </a:r>
            <a:r>
              <a:rPr sz="2775" spc="-1072" baseline="-11000" dirty="0">
                <a:latin typeface="Symbol" panose="05050102010706020507"/>
                <a:cs typeface="Symbol" panose="05050102010706020507"/>
              </a:rPr>
              <a:t></a:t>
            </a:r>
            <a:r>
              <a:rPr sz="2775" baseline="-21000" dirty="0">
                <a:latin typeface="Symbol" panose="05050102010706020507"/>
                <a:cs typeface="Symbol" panose="05050102010706020507"/>
              </a:rPr>
              <a:t></a:t>
            </a:r>
            <a:endParaRPr sz="2775" baseline="-21000">
              <a:latin typeface="Symbol" panose="05050102010706020507"/>
              <a:cs typeface="Symbol" panose="05050102010706020507"/>
            </a:endParaRPr>
          </a:p>
        </p:txBody>
      </p:sp>
      <p:sp>
        <p:nvSpPr>
          <p:cNvPr id="28" name="object 28"/>
          <p:cNvSpPr txBox="1"/>
          <p:nvPr/>
        </p:nvSpPr>
        <p:spPr>
          <a:xfrm>
            <a:off x="5918580" y="5557011"/>
            <a:ext cx="263525" cy="339725"/>
          </a:xfrm>
          <a:prstGeom prst="rect">
            <a:avLst/>
          </a:prstGeom>
        </p:spPr>
        <p:txBody>
          <a:bodyPr vert="horz" wrap="square" lIns="0" tIns="0" rIns="0" bIns="0" rtlCol="0">
            <a:spAutoFit/>
          </a:bodyPr>
          <a:lstStyle/>
          <a:p>
            <a:pPr marL="12700">
              <a:lnSpc>
                <a:spcPct val="100000"/>
              </a:lnSpc>
            </a:pPr>
            <a:r>
              <a:rPr sz="1850" i="1" spc="-130" dirty="0">
                <a:latin typeface="Times New Roman" panose="02020603050405020304"/>
                <a:cs typeface="Times New Roman" panose="02020603050405020304"/>
              </a:rPr>
              <a:t>D</a:t>
            </a:r>
            <a:r>
              <a:rPr sz="1950" spc="15" baseline="-19000" dirty="0">
                <a:latin typeface="Times New Roman" panose="02020603050405020304"/>
                <a:cs typeface="Times New Roman" panose="02020603050405020304"/>
              </a:rPr>
              <a:t>0</a:t>
            </a:r>
            <a:endParaRPr sz="1950" baseline="-19000">
              <a:latin typeface="Times New Roman" panose="02020603050405020304"/>
              <a:cs typeface="Times New Roman" panose="02020603050405020304"/>
            </a:endParaRPr>
          </a:p>
        </p:txBody>
      </p:sp>
      <p:sp>
        <p:nvSpPr>
          <p:cNvPr id="29" name="object 29"/>
          <p:cNvSpPr txBox="1"/>
          <p:nvPr/>
        </p:nvSpPr>
        <p:spPr>
          <a:xfrm>
            <a:off x="5097145" y="5126228"/>
            <a:ext cx="1803400" cy="419734"/>
          </a:xfrm>
          <a:prstGeom prst="rect">
            <a:avLst/>
          </a:prstGeom>
        </p:spPr>
        <p:txBody>
          <a:bodyPr vert="horz" wrap="square" lIns="0" tIns="0" rIns="0" bIns="0" rtlCol="0">
            <a:spAutoFit/>
          </a:bodyPr>
          <a:lstStyle/>
          <a:p>
            <a:pPr marL="12700">
              <a:lnSpc>
                <a:spcPct val="100000"/>
              </a:lnSpc>
            </a:pPr>
            <a:r>
              <a:rPr sz="1850" dirty="0">
                <a:latin typeface="Times New Roman" panose="02020603050405020304"/>
                <a:cs typeface="Times New Roman" panose="02020603050405020304"/>
              </a:rPr>
              <a:t>1</a:t>
            </a:r>
            <a:r>
              <a:rPr sz="1850" spc="-260" dirty="0">
                <a:latin typeface="Times New Roman" panose="02020603050405020304"/>
                <a:cs typeface="Times New Roman" panose="02020603050405020304"/>
              </a:rPr>
              <a:t> </a:t>
            </a:r>
            <a:r>
              <a:rPr sz="2775" baseline="9000" dirty="0">
                <a:latin typeface="Symbol" panose="05050102010706020507"/>
                <a:cs typeface="Symbol" panose="05050102010706020507"/>
              </a:rPr>
              <a:t></a:t>
            </a:r>
            <a:r>
              <a:rPr sz="2775" spc="-345" baseline="9000" dirty="0">
                <a:latin typeface="Times New Roman" panose="02020603050405020304"/>
                <a:cs typeface="Times New Roman" panose="02020603050405020304"/>
              </a:rPr>
              <a:t> </a:t>
            </a:r>
            <a:r>
              <a:rPr sz="2775" i="1" spc="-337" baseline="3000" dirty="0">
                <a:latin typeface="Times New Roman" panose="02020603050405020304"/>
                <a:cs typeface="Times New Roman" panose="02020603050405020304"/>
              </a:rPr>
              <a:t>D</a:t>
            </a:r>
            <a:r>
              <a:rPr sz="1950" spc="15" baseline="-17000" dirty="0">
                <a:latin typeface="Times New Roman" panose="02020603050405020304"/>
                <a:cs typeface="Times New Roman" panose="02020603050405020304"/>
              </a:rPr>
              <a:t>1</a:t>
            </a:r>
            <a:r>
              <a:rPr sz="1950" spc="-307" baseline="-17000" dirty="0">
                <a:latin typeface="Times New Roman" panose="02020603050405020304"/>
                <a:cs typeface="Times New Roman" panose="02020603050405020304"/>
              </a:rPr>
              <a:t> </a:t>
            </a:r>
            <a:r>
              <a:rPr sz="3750" spc="-450" baseline="2000" dirty="0">
                <a:latin typeface="Symbol" panose="05050102010706020507"/>
                <a:cs typeface="Symbol" panose="05050102010706020507"/>
              </a:rPr>
              <a:t></a:t>
            </a:r>
            <a:r>
              <a:rPr sz="2775" i="1" spc="7" baseline="3000" dirty="0">
                <a:latin typeface="Times New Roman" panose="02020603050405020304"/>
                <a:cs typeface="Times New Roman" panose="02020603050405020304"/>
              </a:rPr>
              <a:t>u</a:t>
            </a:r>
            <a:r>
              <a:rPr sz="2775" spc="37" baseline="3000" dirty="0">
                <a:latin typeface="Times New Roman" panose="02020603050405020304"/>
                <a:cs typeface="Times New Roman" panose="02020603050405020304"/>
              </a:rPr>
              <a:t>,</a:t>
            </a:r>
            <a:r>
              <a:rPr sz="2775" i="1" spc="165" baseline="3000" dirty="0">
                <a:latin typeface="Times New Roman" panose="02020603050405020304"/>
                <a:cs typeface="Times New Roman" panose="02020603050405020304"/>
              </a:rPr>
              <a:t>v</a:t>
            </a:r>
            <a:r>
              <a:rPr sz="3750" spc="-419" baseline="2000" dirty="0">
                <a:latin typeface="Symbol" panose="05050102010706020507"/>
                <a:cs typeface="Symbol" panose="05050102010706020507"/>
              </a:rPr>
              <a:t></a:t>
            </a:r>
            <a:r>
              <a:rPr sz="2775" i="1" spc="30" baseline="3000" dirty="0">
                <a:latin typeface="Times New Roman" panose="02020603050405020304"/>
                <a:cs typeface="Times New Roman" panose="02020603050405020304"/>
              </a:rPr>
              <a:t>D</a:t>
            </a:r>
            <a:r>
              <a:rPr sz="1950" spc="15" baseline="-19000" dirty="0">
                <a:latin typeface="Times New Roman" panose="02020603050405020304"/>
                <a:cs typeface="Times New Roman" panose="02020603050405020304"/>
              </a:rPr>
              <a:t>2</a:t>
            </a:r>
            <a:r>
              <a:rPr sz="1950" spc="-165" baseline="-19000" dirty="0">
                <a:latin typeface="Times New Roman" panose="02020603050405020304"/>
                <a:cs typeface="Times New Roman" panose="02020603050405020304"/>
              </a:rPr>
              <a:t> </a:t>
            </a:r>
            <a:r>
              <a:rPr sz="3750" spc="-450" baseline="2000" dirty="0">
                <a:latin typeface="Symbol" panose="05050102010706020507"/>
                <a:cs typeface="Symbol" panose="05050102010706020507"/>
              </a:rPr>
              <a:t></a:t>
            </a:r>
            <a:r>
              <a:rPr sz="2775" i="1" spc="7" baseline="3000" dirty="0">
                <a:latin typeface="Times New Roman" panose="02020603050405020304"/>
                <a:cs typeface="Times New Roman" panose="02020603050405020304"/>
              </a:rPr>
              <a:t>u</a:t>
            </a:r>
            <a:r>
              <a:rPr sz="2775" spc="37" baseline="3000" dirty="0">
                <a:latin typeface="Times New Roman" panose="02020603050405020304"/>
                <a:cs typeface="Times New Roman" panose="02020603050405020304"/>
              </a:rPr>
              <a:t>,</a:t>
            </a:r>
            <a:r>
              <a:rPr sz="2775" i="1" spc="165" baseline="3000" dirty="0">
                <a:latin typeface="Times New Roman" panose="02020603050405020304"/>
                <a:cs typeface="Times New Roman" panose="02020603050405020304"/>
              </a:rPr>
              <a:t>v</a:t>
            </a:r>
            <a:r>
              <a:rPr sz="3750" spc="-225" baseline="2000" dirty="0">
                <a:latin typeface="Symbol" panose="05050102010706020507"/>
                <a:cs typeface="Symbol" panose="05050102010706020507"/>
              </a:rPr>
              <a:t></a:t>
            </a:r>
            <a:r>
              <a:rPr sz="2775" baseline="9000" dirty="0">
                <a:latin typeface="Symbol" panose="05050102010706020507"/>
                <a:cs typeface="Symbol" panose="05050102010706020507"/>
              </a:rPr>
              <a:t></a:t>
            </a:r>
            <a:endParaRPr sz="2775" baseline="9000">
              <a:latin typeface="Symbol" panose="05050102010706020507"/>
              <a:cs typeface="Symbol" panose="05050102010706020507"/>
            </a:endParaRPr>
          </a:p>
        </p:txBody>
      </p:sp>
      <p:sp>
        <p:nvSpPr>
          <p:cNvPr id="30" name="object 30"/>
          <p:cNvSpPr txBox="1"/>
          <p:nvPr/>
        </p:nvSpPr>
        <p:spPr>
          <a:xfrm>
            <a:off x="3234067" y="5519420"/>
            <a:ext cx="1731010" cy="542290"/>
          </a:xfrm>
          <a:prstGeom prst="rect">
            <a:avLst/>
          </a:prstGeom>
        </p:spPr>
        <p:txBody>
          <a:bodyPr vert="horz" wrap="square" lIns="0" tIns="0" rIns="0" bIns="0" rtlCol="0">
            <a:spAutoFit/>
          </a:bodyPr>
          <a:lstStyle/>
          <a:p>
            <a:pPr marL="12700">
              <a:lnSpc>
                <a:spcPct val="100000"/>
              </a:lnSpc>
            </a:pPr>
            <a:r>
              <a:rPr sz="2650" i="1" spc="210" dirty="0">
                <a:latin typeface="Times New Roman" panose="02020603050405020304"/>
                <a:cs typeface="Times New Roman" panose="02020603050405020304"/>
              </a:rPr>
              <a:t>H</a:t>
            </a:r>
            <a:r>
              <a:rPr sz="3550" spc="-490" dirty="0">
                <a:latin typeface="Symbol" panose="05050102010706020507"/>
                <a:cs typeface="Symbol" panose="05050102010706020507"/>
              </a:rPr>
              <a:t></a:t>
            </a:r>
            <a:r>
              <a:rPr sz="2650" i="1" spc="-75" dirty="0">
                <a:latin typeface="Times New Roman" panose="02020603050405020304"/>
                <a:cs typeface="Times New Roman" panose="02020603050405020304"/>
              </a:rPr>
              <a:t>u</a:t>
            </a:r>
            <a:r>
              <a:rPr sz="2650" spc="200" dirty="0">
                <a:latin typeface="Times New Roman" panose="02020603050405020304"/>
                <a:cs typeface="Times New Roman" panose="02020603050405020304"/>
              </a:rPr>
              <a:t>,</a:t>
            </a:r>
            <a:r>
              <a:rPr sz="2650" i="1" spc="75" dirty="0">
                <a:latin typeface="Times New Roman" panose="02020603050405020304"/>
                <a:cs typeface="Times New Roman" panose="02020603050405020304"/>
              </a:rPr>
              <a:t>v</a:t>
            </a:r>
            <a:r>
              <a:rPr sz="3550" spc="-370" dirty="0">
                <a:latin typeface="Symbol" panose="05050102010706020507"/>
                <a:cs typeface="Symbol" panose="05050102010706020507"/>
              </a:rPr>
              <a:t></a:t>
            </a:r>
            <a:r>
              <a:rPr sz="3550" spc="-555"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430" dirty="0">
                <a:latin typeface="Times New Roman" panose="02020603050405020304"/>
                <a:cs typeface="Times New Roman" panose="02020603050405020304"/>
              </a:rPr>
              <a:t> </a:t>
            </a:r>
            <a:r>
              <a:rPr sz="2650" spc="90" dirty="0">
                <a:latin typeface="Times New Roman" panose="02020603050405020304"/>
                <a:cs typeface="Times New Roman" panose="02020603050405020304"/>
              </a:rPr>
              <a:t>1</a:t>
            </a:r>
            <a:r>
              <a:rPr sz="2650" dirty="0">
                <a:latin typeface="Symbol" panose="05050102010706020507"/>
                <a:cs typeface="Symbol" panose="05050102010706020507"/>
              </a:rPr>
              <a:t></a:t>
            </a:r>
            <a:r>
              <a:rPr sz="2650" spc="-320" dirty="0">
                <a:latin typeface="Times New Roman" panose="02020603050405020304"/>
                <a:cs typeface="Times New Roman" panose="02020603050405020304"/>
              </a:rPr>
              <a:t> </a:t>
            </a:r>
            <a:r>
              <a:rPr sz="2650" i="1" dirty="0">
                <a:latin typeface="Times New Roman" panose="02020603050405020304"/>
                <a:cs typeface="Times New Roman" panose="02020603050405020304"/>
              </a:rPr>
              <a:t>e</a:t>
            </a:r>
            <a:endParaRPr sz="2650">
              <a:latin typeface="Times New Roman" panose="02020603050405020304"/>
              <a:cs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上课主要内容</a:t>
            </a:r>
          </a:p>
        </p:txBody>
      </p:sp>
      <p:sp>
        <p:nvSpPr>
          <p:cNvPr id="5" name="object 5"/>
          <p:cNvSpPr txBox="1">
            <a:spLocks noGrp="1"/>
          </p:cNvSpPr>
          <p:nvPr>
            <p:ph type="body" idx="1"/>
          </p:nvPr>
        </p:nvSpPr>
        <p:spPr>
          <a:prstGeom prst="rect">
            <a:avLst/>
          </a:prstGeom>
        </p:spPr>
        <p:txBody>
          <a:bodyPr vert="horz" wrap="square" lIns="0" tIns="240538" rIns="0" bIns="0" rtlCol="0">
            <a:spAutoFit/>
          </a:bodyPr>
          <a:lstStyle/>
          <a:p>
            <a:pPr marL="857885">
              <a:lnSpc>
                <a:spcPct val="100000"/>
              </a:lnSpc>
              <a:tabLst>
                <a:tab pos="1492885" algn="l"/>
              </a:tabLst>
            </a:pPr>
            <a:r>
              <a:rPr sz="2000" b="1" spc="-10" dirty="0">
                <a:solidFill>
                  <a:srgbClr val="EE2B0A"/>
                </a:solidFill>
                <a:latin typeface="新宋体" panose="02010609030101010101" charset="-122"/>
                <a:cs typeface="新宋体" panose="02010609030101010101" charset="-122"/>
              </a:rPr>
              <a:t>1.	</a:t>
            </a:r>
            <a:r>
              <a:rPr sz="2800" b="1" spc="-10" dirty="0">
                <a:latin typeface="新宋体" panose="02010609030101010101" charset="-122"/>
                <a:cs typeface="新宋体" panose="02010609030101010101" charset="-122"/>
              </a:rPr>
              <a:t>概述</a:t>
            </a:r>
            <a:endParaRPr sz="2800">
              <a:latin typeface="新宋体" panose="02010609030101010101" charset="-122"/>
              <a:cs typeface="新宋体" panose="02010609030101010101" charset="-122"/>
            </a:endParaRPr>
          </a:p>
          <a:p>
            <a:pPr marL="857885">
              <a:lnSpc>
                <a:spcPct val="100000"/>
              </a:lnSpc>
              <a:spcBef>
                <a:spcPts val="1690"/>
              </a:spcBef>
              <a:tabLst>
                <a:tab pos="1492885" algn="l"/>
              </a:tabLst>
            </a:pPr>
            <a:r>
              <a:rPr sz="2000" b="1" spc="-10" dirty="0">
                <a:solidFill>
                  <a:srgbClr val="EE2B0A"/>
                </a:solidFill>
                <a:latin typeface="新宋体" panose="02010609030101010101" charset="-122"/>
                <a:cs typeface="新宋体" panose="02010609030101010101" charset="-122"/>
              </a:rPr>
              <a:t>2.	</a:t>
            </a:r>
            <a:r>
              <a:rPr sz="2800" b="1" spc="-15" dirty="0">
                <a:latin typeface="新宋体" panose="02010609030101010101" charset="-122"/>
                <a:cs typeface="新宋体" panose="02010609030101010101" charset="-122"/>
              </a:rPr>
              <a:t>空间域图像增强</a:t>
            </a:r>
            <a:endParaRPr sz="2800">
              <a:latin typeface="新宋体" panose="02010609030101010101" charset="-122"/>
              <a:cs typeface="新宋体" panose="02010609030101010101" charset="-122"/>
            </a:endParaRPr>
          </a:p>
          <a:p>
            <a:pPr marL="857885">
              <a:lnSpc>
                <a:spcPct val="100000"/>
              </a:lnSpc>
              <a:spcBef>
                <a:spcPts val="1685"/>
              </a:spcBef>
              <a:tabLst>
                <a:tab pos="1492885" algn="l"/>
              </a:tabLst>
            </a:pPr>
            <a:r>
              <a:rPr sz="2000" b="1" spc="-10" dirty="0">
                <a:solidFill>
                  <a:srgbClr val="EE2B0A"/>
                </a:solidFill>
                <a:latin typeface="新宋体" panose="02010609030101010101" charset="-122"/>
                <a:cs typeface="新宋体" panose="02010609030101010101" charset="-122"/>
              </a:rPr>
              <a:t>3.	</a:t>
            </a:r>
            <a:r>
              <a:rPr sz="2800" b="1" spc="-15" dirty="0">
                <a:latin typeface="新宋体" panose="02010609030101010101" charset="-122"/>
                <a:cs typeface="新宋体" panose="02010609030101010101" charset="-122"/>
              </a:rPr>
              <a:t>彩色图像处理</a:t>
            </a:r>
            <a:endParaRPr sz="2800">
              <a:latin typeface="新宋体" panose="02010609030101010101" charset="-122"/>
              <a:cs typeface="新宋体" panose="02010609030101010101" charset="-122"/>
            </a:endParaRPr>
          </a:p>
          <a:p>
            <a:pPr marL="857885">
              <a:lnSpc>
                <a:spcPct val="100000"/>
              </a:lnSpc>
              <a:spcBef>
                <a:spcPts val="1690"/>
              </a:spcBef>
              <a:tabLst>
                <a:tab pos="1492885" algn="l"/>
              </a:tabLst>
            </a:pPr>
            <a:r>
              <a:rPr sz="2000" b="1" spc="-10" dirty="0">
                <a:solidFill>
                  <a:srgbClr val="EE2B0A"/>
                </a:solidFill>
                <a:latin typeface="新宋体" panose="02010609030101010101" charset="-122"/>
                <a:cs typeface="新宋体" panose="02010609030101010101" charset="-122"/>
              </a:rPr>
              <a:t>4.	</a:t>
            </a:r>
            <a:r>
              <a:rPr sz="2800" b="1" spc="-15" dirty="0">
                <a:latin typeface="新宋体" panose="02010609030101010101" charset="-122"/>
                <a:cs typeface="新宋体" panose="02010609030101010101" charset="-122"/>
              </a:rPr>
              <a:t>基于内容的图像检索（补充）</a:t>
            </a:r>
            <a:endParaRPr sz="2800">
              <a:latin typeface="新宋体" panose="02010609030101010101" charset="-122"/>
              <a:cs typeface="新宋体" panose="02010609030101010101" charset="-122"/>
            </a:endParaRPr>
          </a:p>
          <a:p>
            <a:pPr marL="857885">
              <a:lnSpc>
                <a:spcPct val="100000"/>
              </a:lnSpc>
              <a:spcBef>
                <a:spcPts val="1690"/>
              </a:spcBef>
              <a:tabLst>
                <a:tab pos="1492885" algn="l"/>
              </a:tabLst>
            </a:pPr>
            <a:r>
              <a:rPr sz="2000" b="1" spc="-10" dirty="0">
                <a:solidFill>
                  <a:srgbClr val="EE2B0A"/>
                </a:solidFill>
                <a:latin typeface="新宋体" panose="02010609030101010101" charset="-122"/>
                <a:cs typeface="新宋体" panose="02010609030101010101" charset="-122"/>
              </a:rPr>
              <a:t>5.	</a:t>
            </a:r>
            <a:r>
              <a:rPr sz="2800" b="1" spc="-15" dirty="0">
                <a:latin typeface="新宋体" panose="02010609030101010101" charset="-122"/>
                <a:cs typeface="新宋体" panose="02010609030101010101" charset="-122"/>
              </a:rPr>
              <a:t>傅里叶变换</a:t>
            </a:r>
            <a:endParaRPr sz="2800">
              <a:latin typeface="新宋体" panose="02010609030101010101" charset="-122"/>
              <a:cs typeface="新宋体" panose="02010609030101010101" charset="-122"/>
            </a:endParaRPr>
          </a:p>
          <a:p>
            <a:pPr marL="857885">
              <a:lnSpc>
                <a:spcPct val="100000"/>
              </a:lnSpc>
              <a:spcBef>
                <a:spcPts val="1685"/>
              </a:spcBef>
              <a:tabLst>
                <a:tab pos="1492885" algn="l"/>
              </a:tabLst>
            </a:pPr>
            <a:r>
              <a:rPr sz="2000" b="1" spc="-10" dirty="0">
                <a:solidFill>
                  <a:srgbClr val="EE2B0A"/>
                </a:solidFill>
                <a:latin typeface="新宋体" panose="02010609030101010101" charset="-122"/>
                <a:cs typeface="新宋体" panose="02010609030101010101" charset="-122"/>
              </a:rPr>
              <a:t>6.	</a:t>
            </a:r>
            <a:r>
              <a:rPr sz="2800" b="1" spc="-15" dirty="0">
                <a:latin typeface="新宋体" panose="02010609030101010101" charset="-122"/>
                <a:cs typeface="新宋体" panose="02010609030101010101" charset="-122"/>
              </a:rPr>
              <a:t>频率域图像增强</a:t>
            </a:r>
            <a:endParaRPr sz="2800">
              <a:latin typeface="新宋体" panose="02010609030101010101" charset="-122"/>
              <a:cs typeface="新宋体" panose="02010609030101010101" charset="-122"/>
            </a:endParaRPr>
          </a:p>
          <a:p>
            <a:pPr marL="857885">
              <a:lnSpc>
                <a:spcPct val="100000"/>
              </a:lnSpc>
              <a:spcBef>
                <a:spcPts val="1690"/>
              </a:spcBef>
              <a:tabLst>
                <a:tab pos="1492885" algn="l"/>
              </a:tabLst>
            </a:pPr>
            <a:r>
              <a:rPr sz="2000" b="1" spc="-10" dirty="0">
                <a:solidFill>
                  <a:srgbClr val="EE2B0A"/>
                </a:solidFill>
                <a:latin typeface="新宋体" panose="02010609030101010101" charset="-122"/>
                <a:cs typeface="新宋体" panose="02010609030101010101" charset="-122"/>
              </a:rPr>
              <a:t>7.	</a:t>
            </a:r>
            <a:r>
              <a:rPr sz="2800" b="1" spc="-15" dirty="0">
                <a:latin typeface="新宋体" panose="02010609030101010101" charset="-122"/>
                <a:cs typeface="新宋体" panose="02010609030101010101" charset="-122"/>
              </a:rPr>
              <a:t>图像复原</a:t>
            </a:r>
            <a:endParaRPr sz="2800">
              <a:latin typeface="新宋体" panose="02010609030101010101" charset="-122"/>
              <a:cs typeface="新宋体" panose="02010609030101010101" charset="-122"/>
            </a:endParaRPr>
          </a:p>
          <a:p>
            <a:pPr marL="857885">
              <a:lnSpc>
                <a:spcPts val="3295"/>
              </a:lnSpc>
              <a:spcBef>
                <a:spcPts val="1690"/>
              </a:spcBef>
              <a:tabLst>
                <a:tab pos="1492885" algn="l"/>
              </a:tabLst>
            </a:pPr>
            <a:r>
              <a:rPr sz="2000" b="1" spc="-10" dirty="0">
                <a:solidFill>
                  <a:srgbClr val="EE2B0A"/>
                </a:solidFill>
                <a:latin typeface="新宋体" panose="02010609030101010101" charset="-122"/>
                <a:cs typeface="新宋体" panose="02010609030101010101" charset="-122"/>
              </a:rPr>
              <a:t>8.	</a:t>
            </a:r>
            <a:r>
              <a:rPr sz="2800" b="1" spc="-15" dirty="0">
                <a:latin typeface="新宋体" panose="02010609030101010101" charset="-122"/>
                <a:cs typeface="新宋体" panose="02010609030101010101" charset="-122"/>
              </a:rPr>
              <a:t>图像压缩（1）</a:t>
            </a:r>
            <a:endParaRPr sz="2800">
              <a:latin typeface="新宋体" panose="02010609030101010101" charset="-122"/>
              <a:cs typeface="新宋体" panose="02010609030101010101"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97507" y="1922271"/>
            <a:ext cx="4291965" cy="2870835"/>
          </a:xfrm>
          <a:prstGeom prst="rect">
            <a:avLst/>
          </a:prstGeom>
        </p:spPr>
        <p:txBody>
          <a:bodyPr vert="horz" wrap="square" lIns="0" tIns="0" rIns="0" bIns="0" rtlCol="0">
            <a:spAutoFit/>
          </a:bodyPr>
          <a:lstStyle/>
          <a:p>
            <a:pPr marL="12700">
              <a:lnSpc>
                <a:spcPct val="100000"/>
              </a:lnSpc>
              <a:tabLst>
                <a:tab pos="6978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图像描述信息</a:t>
            </a:r>
            <a:endParaRPr sz="3200">
              <a:latin typeface="新宋体" panose="02010609030101010101" charset="-122"/>
              <a:cs typeface="新宋体" panose="02010609030101010101" charset="-122"/>
            </a:endParaRPr>
          </a:p>
          <a:p>
            <a:pPr marL="1079500" marR="5080" indent="-609600">
              <a:lnSpc>
                <a:spcPts val="3020"/>
              </a:lnSpc>
              <a:spcBef>
                <a:spcPts val="690"/>
              </a:spcBef>
              <a:tabLst>
                <a:tab pos="1078865" algn="l"/>
              </a:tabLst>
            </a:pPr>
            <a:r>
              <a:rPr sz="2000" spc="7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如图像高度和宽度等 </a:t>
            </a:r>
            <a:r>
              <a:rPr sz="2800" dirty="0">
                <a:latin typeface="新宋体" panose="02010609030101010101" charset="-122"/>
                <a:cs typeface="新宋体" panose="02010609030101010101" charset="-122"/>
              </a:rPr>
              <a:t>信息</a:t>
            </a:r>
            <a:endParaRPr sz="2800">
              <a:latin typeface="新宋体" panose="02010609030101010101" charset="-122"/>
              <a:cs typeface="新宋体" panose="02010609030101010101" charset="-122"/>
            </a:endParaRPr>
          </a:p>
          <a:p>
            <a:pPr marL="12700">
              <a:lnSpc>
                <a:spcPct val="100000"/>
              </a:lnSpc>
              <a:spcBef>
                <a:spcPts val="360"/>
              </a:spcBef>
              <a:tabLst>
                <a:tab pos="6978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图像数据</a:t>
            </a:r>
            <a:endParaRPr sz="3200">
              <a:latin typeface="新宋体" panose="02010609030101010101" charset="-122"/>
              <a:cs typeface="新宋体" panose="02010609030101010101" charset="-122"/>
            </a:endParaRPr>
          </a:p>
          <a:p>
            <a:pPr marL="469900">
              <a:lnSpc>
                <a:spcPct val="100000"/>
              </a:lnSpc>
              <a:spcBef>
                <a:spcPts val="310"/>
              </a:spcBef>
              <a:tabLst>
                <a:tab pos="1078865" algn="l"/>
              </a:tabLst>
            </a:pPr>
            <a:r>
              <a:rPr sz="2000" spc="70"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顺序存放的连续数据</a:t>
            </a:r>
            <a:endParaRPr sz="2800">
              <a:latin typeface="新宋体" panose="02010609030101010101" charset="-122"/>
              <a:cs typeface="新宋体" panose="02010609030101010101" charset="-122"/>
            </a:endParaRPr>
          </a:p>
          <a:p>
            <a:pPr marL="698500" indent="-685800">
              <a:lnSpc>
                <a:spcPts val="3750"/>
              </a:lnSpc>
              <a:spcBef>
                <a:spcPts val="405"/>
              </a:spcBef>
              <a:buClr>
                <a:srgbClr val="EE2B0A"/>
              </a:buClr>
              <a:buSzPct val="69000"/>
              <a:buFont typeface="Segoe UI Symbol" panose="020B0502040204020203"/>
              <a:buChar char="•"/>
              <a:tabLst>
                <a:tab pos="698500" algn="l"/>
              </a:tabLst>
            </a:pPr>
            <a:r>
              <a:rPr sz="3200" spc="-5" dirty="0">
                <a:latin typeface="新宋体" panose="02010609030101010101" charset="-122"/>
                <a:cs typeface="新宋体" panose="02010609030101010101" charset="-122"/>
              </a:rPr>
              <a:t>BMP格式</a:t>
            </a:r>
            <a:endParaRPr sz="3200">
              <a:latin typeface="新宋体" panose="02010609030101010101" charset="-122"/>
              <a:cs typeface="新宋体" panose="02010609030101010101" charset="-122"/>
            </a:endParaRPr>
          </a:p>
        </p:txBody>
      </p:sp>
      <p:sp>
        <p:nvSpPr>
          <p:cNvPr id="5" name="object 5"/>
          <p:cNvSpPr txBox="1"/>
          <p:nvPr/>
        </p:nvSpPr>
        <p:spPr>
          <a:xfrm>
            <a:off x="2354707" y="4842764"/>
            <a:ext cx="2412365" cy="1828164"/>
          </a:xfrm>
          <a:prstGeom prst="rect">
            <a:avLst/>
          </a:prstGeom>
        </p:spPr>
        <p:txBody>
          <a:bodyPr vert="horz" wrap="square" lIns="0" tIns="0" rIns="0" bIns="0" rtlCol="0">
            <a:spAutoFit/>
          </a:bodyPr>
          <a:lstStyle/>
          <a:p>
            <a:pPr marL="12700">
              <a:lnSpc>
                <a:spcPct val="100000"/>
              </a:lnSpc>
              <a:tabLst>
                <a:tab pos="621665" algn="l"/>
              </a:tabLst>
            </a:pPr>
            <a:r>
              <a:rPr sz="2000" spc="-5" dirty="0">
                <a:solidFill>
                  <a:srgbClr val="EE2B0A"/>
                </a:solidFill>
                <a:latin typeface="新宋体" panose="02010609030101010101" charset="-122"/>
                <a:cs typeface="新宋体" panose="02010609030101010101" charset="-122"/>
              </a:rPr>
              <a:t>1.	</a:t>
            </a:r>
            <a:r>
              <a:rPr sz="2800" spc="-5" dirty="0">
                <a:latin typeface="新宋体" panose="02010609030101010101" charset="-122"/>
                <a:cs typeface="新宋体" panose="02010609030101010101" charset="-122"/>
              </a:rPr>
              <a:t>位图文件头</a:t>
            </a:r>
            <a:endParaRPr sz="2800">
              <a:latin typeface="新宋体" panose="02010609030101010101" charset="-122"/>
              <a:cs typeface="新宋体" panose="02010609030101010101" charset="-122"/>
            </a:endParaRPr>
          </a:p>
          <a:p>
            <a:pPr marL="12700">
              <a:lnSpc>
                <a:spcPct val="100000"/>
              </a:lnSpc>
              <a:spcBef>
                <a:spcPts val="340"/>
              </a:spcBef>
              <a:tabLst>
                <a:tab pos="621665" algn="l"/>
              </a:tabLst>
            </a:pPr>
            <a:r>
              <a:rPr sz="2000" spc="-5" dirty="0">
                <a:solidFill>
                  <a:srgbClr val="EE2B0A"/>
                </a:solidFill>
                <a:latin typeface="新宋体" panose="02010609030101010101" charset="-122"/>
                <a:cs typeface="新宋体" panose="02010609030101010101" charset="-122"/>
              </a:rPr>
              <a:t>2.	</a:t>
            </a:r>
            <a:r>
              <a:rPr sz="2800" spc="-5" dirty="0">
                <a:latin typeface="新宋体" panose="02010609030101010101" charset="-122"/>
                <a:cs typeface="新宋体" panose="02010609030101010101" charset="-122"/>
              </a:rPr>
              <a:t>位图信息头</a:t>
            </a:r>
            <a:endParaRPr sz="2800">
              <a:latin typeface="新宋体" panose="02010609030101010101" charset="-122"/>
              <a:cs typeface="新宋体" panose="02010609030101010101" charset="-122"/>
            </a:endParaRPr>
          </a:p>
          <a:p>
            <a:pPr marL="12700">
              <a:lnSpc>
                <a:spcPct val="100000"/>
              </a:lnSpc>
              <a:spcBef>
                <a:spcPts val="340"/>
              </a:spcBef>
              <a:tabLst>
                <a:tab pos="621665" algn="l"/>
              </a:tabLst>
            </a:pPr>
            <a:r>
              <a:rPr sz="2000" spc="-5" dirty="0">
                <a:solidFill>
                  <a:srgbClr val="EE2B0A"/>
                </a:solidFill>
                <a:latin typeface="新宋体" panose="02010609030101010101" charset="-122"/>
                <a:cs typeface="新宋体" panose="02010609030101010101" charset="-122"/>
              </a:rPr>
              <a:t>3.	</a:t>
            </a:r>
            <a:r>
              <a:rPr sz="2800" spc="-5" dirty="0">
                <a:latin typeface="新宋体" panose="02010609030101010101" charset="-122"/>
                <a:cs typeface="新宋体" panose="02010609030101010101" charset="-122"/>
              </a:rPr>
              <a:t>调色板</a:t>
            </a:r>
            <a:endParaRPr sz="2800">
              <a:latin typeface="新宋体" panose="02010609030101010101" charset="-122"/>
              <a:cs typeface="新宋体" panose="02010609030101010101" charset="-122"/>
            </a:endParaRPr>
          </a:p>
          <a:p>
            <a:pPr marL="12700">
              <a:lnSpc>
                <a:spcPts val="3295"/>
              </a:lnSpc>
              <a:spcBef>
                <a:spcPts val="335"/>
              </a:spcBef>
              <a:tabLst>
                <a:tab pos="621665" algn="l"/>
              </a:tabLst>
            </a:pPr>
            <a:r>
              <a:rPr sz="2000" spc="-5" dirty="0">
                <a:solidFill>
                  <a:srgbClr val="EE2B0A"/>
                </a:solidFill>
                <a:latin typeface="新宋体" panose="02010609030101010101" charset="-122"/>
                <a:cs typeface="新宋体" panose="02010609030101010101" charset="-122"/>
              </a:rPr>
              <a:t>4.	</a:t>
            </a:r>
            <a:r>
              <a:rPr sz="2800" spc="-5" dirty="0">
                <a:latin typeface="新宋体" panose="02010609030101010101" charset="-122"/>
                <a:cs typeface="新宋体" panose="02010609030101010101" charset="-122"/>
              </a:rPr>
              <a:t>图像数据</a:t>
            </a:r>
            <a:endParaRPr sz="2800">
              <a:latin typeface="新宋体" panose="02010609030101010101" charset="-122"/>
              <a:cs typeface="新宋体" panose="02010609030101010101" charset="-122"/>
            </a:endParaRPr>
          </a:p>
        </p:txBody>
      </p:sp>
      <p:sp>
        <p:nvSpPr>
          <p:cNvPr id="6" name="object 6"/>
          <p:cNvSpPr/>
          <p:nvPr/>
        </p:nvSpPr>
        <p:spPr>
          <a:xfrm>
            <a:off x="6718427" y="2634995"/>
            <a:ext cx="1143000" cy="1143000"/>
          </a:xfrm>
          <a:custGeom>
            <a:avLst/>
            <a:gdLst/>
            <a:ahLst/>
            <a:cxnLst/>
            <a:rect l="l" t="t" r="r" b="b"/>
            <a:pathLst>
              <a:path w="1143000" h="1143000">
                <a:moveTo>
                  <a:pt x="0" y="0"/>
                </a:moveTo>
                <a:lnTo>
                  <a:pt x="0" y="1143000"/>
                </a:lnTo>
                <a:lnTo>
                  <a:pt x="1143000" y="1143000"/>
                </a:lnTo>
                <a:lnTo>
                  <a:pt x="1143000" y="0"/>
                </a:lnTo>
                <a:lnTo>
                  <a:pt x="0" y="0"/>
                </a:lnTo>
                <a:close/>
              </a:path>
            </a:pathLst>
          </a:custGeom>
          <a:solidFill>
            <a:srgbClr val="EE2B0A"/>
          </a:solidFill>
        </p:spPr>
        <p:txBody>
          <a:bodyPr wrap="square" lIns="0" tIns="0" rIns="0" bIns="0" rtlCol="0"/>
          <a:lstStyle/>
          <a:p>
            <a:endParaRPr/>
          </a:p>
        </p:txBody>
      </p:sp>
      <p:sp>
        <p:nvSpPr>
          <p:cNvPr id="7" name="object 7"/>
          <p:cNvSpPr/>
          <p:nvPr/>
        </p:nvSpPr>
        <p:spPr>
          <a:xfrm>
            <a:off x="6718427" y="2634995"/>
            <a:ext cx="1143000" cy="1143000"/>
          </a:xfrm>
          <a:custGeom>
            <a:avLst/>
            <a:gdLst/>
            <a:ahLst/>
            <a:cxnLst/>
            <a:rect l="l" t="t" r="r" b="b"/>
            <a:pathLst>
              <a:path w="1143000" h="1143000">
                <a:moveTo>
                  <a:pt x="0" y="0"/>
                </a:moveTo>
                <a:lnTo>
                  <a:pt x="0" y="1143000"/>
                </a:lnTo>
                <a:lnTo>
                  <a:pt x="1143000" y="1143000"/>
                </a:lnTo>
                <a:lnTo>
                  <a:pt x="1143000" y="0"/>
                </a:lnTo>
                <a:lnTo>
                  <a:pt x="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6718427" y="3777996"/>
            <a:ext cx="1143000" cy="2895600"/>
          </a:xfrm>
          <a:custGeom>
            <a:avLst/>
            <a:gdLst/>
            <a:ahLst/>
            <a:cxnLst/>
            <a:rect l="l" t="t" r="r" b="b"/>
            <a:pathLst>
              <a:path w="1143000" h="2895600">
                <a:moveTo>
                  <a:pt x="0" y="0"/>
                </a:moveTo>
                <a:lnTo>
                  <a:pt x="0" y="2895600"/>
                </a:lnTo>
                <a:lnTo>
                  <a:pt x="1143000" y="2895600"/>
                </a:lnTo>
                <a:lnTo>
                  <a:pt x="1143000" y="0"/>
                </a:lnTo>
                <a:lnTo>
                  <a:pt x="0" y="0"/>
                </a:lnTo>
                <a:close/>
              </a:path>
            </a:pathLst>
          </a:custGeom>
          <a:solidFill>
            <a:srgbClr val="3333CC"/>
          </a:solidFill>
        </p:spPr>
        <p:txBody>
          <a:bodyPr wrap="square" lIns="0" tIns="0" rIns="0" bIns="0" rtlCol="0"/>
          <a:lstStyle/>
          <a:p>
            <a:endParaRPr/>
          </a:p>
        </p:txBody>
      </p:sp>
      <p:sp>
        <p:nvSpPr>
          <p:cNvPr id="9" name="object 9"/>
          <p:cNvSpPr/>
          <p:nvPr/>
        </p:nvSpPr>
        <p:spPr>
          <a:xfrm>
            <a:off x="6718427" y="3777996"/>
            <a:ext cx="1143000" cy="2895600"/>
          </a:xfrm>
          <a:custGeom>
            <a:avLst/>
            <a:gdLst/>
            <a:ahLst/>
            <a:cxnLst/>
            <a:rect l="l" t="t" r="r" b="b"/>
            <a:pathLst>
              <a:path w="1143000" h="2895600">
                <a:moveTo>
                  <a:pt x="0" y="0"/>
                </a:moveTo>
                <a:lnTo>
                  <a:pt x="0" y="2895600"/>
                </a:lnTo>
                <a:lnTo>
                  <a:pt x="1143000" y="2895600"/>
                </a:lnTo>
                <a:lnTo>
                  <a:pt x="1143000" y="0"/>
                </a:lnTo>
                <a:lnTo>
                  <a:pt x="0" y="0"/>
                </a:lnTo>
                <a:close/>
              </a:path>
            </a:pathLst>
          </a:custGeom>
          <a:ln w="9525">
            <a:solidFill>
              <a:srgbClr val="000000"/>
            </a:solidFill>
          </a:ln>
        </p:spPr>
        <p:txBody>
          <a:bodyPr wrap="square" lIns="0" tIns="0" rIns="0" bIns="0" rtlCol="0"/>
          <a:lstStyle/>
          <a:p>
            <a:endParaRPr/>
          </a:p>
        </p:txBody>
      </p:sp>
      <p:sp>
        <p:nvSpPr>
          <p:cNvPr id="10" name="object 10"/>
          <p:cNvSpPr txBox="1"/>
          <p:nvPr/>
        </p:nvSpPr>
        <p:spPr>
          <a:xfrm>
            <a:off x="8539098" y="2895346"/>
            <a:ext cx="861694" cy="498475"/>
          </a:xfrm>
          <a:prstGeom prst="rect">
            <a:avLst/>
          </a:prstGeom>
        </p:spPr>
        <p:txBody>
          <a:bodyPr vert="horz" wrap="square" lIns="0" tIns="0" rIns="0" bIns="0" rtlCol="0">
            <a:spAutoFit/>
          </a:bodyPr>
          <a:lstStyle/>
          <a:p>
            <a:pPr marL="12700">
              <a:lnSpc>
                <a:spcPct val="100000"/>
              </a:lnSpc>
            </a:pPr>
            <a:r>
              <a:rPr sz="3200" b="1" spc="-5" dirty="0">
                <a:solidFill>
                  <a:srgbClr val="EE2B0A"/>
                </a:solidFill>
                <a:latin typeface="Times New Roman" panose="02020603050405020304"/>
                <a:cs typeface="Times New Roman" panose="02020603050405020304"/>
              </a:rPr>
              <a:t>head</a:t>
            </a:r>
            <a:endParaRPr sz="3200">
              <a:latin typeface="Times New Roman" panose="02020603050405020304"/>
              <a:cs typeface="Times New Roman" panose="02020603050405020304"/>
            </a:endParaRPr>
          </a:p>
        </p:txBody>
      </p:sp>
      <p:sp>
        <p:nvSpPr>
          <p:cNvPr id="11" name="object 11"/>
          <p:cNvSpPr txBox="1"/>
          <p:nvPr/>
        </p:nvSpPr>
        <p:spPr>
          <a:xfrm>
            <a:off x="8626754" y="4952758"/>
            <a:ext cx="859790" cy="498475"/>
          </a:xfrm>
          <a:prstGeom prst="rect">
            <a:avLst/>
          </a:prstGeom>
        </p:spPr>
        <p:txBody>
          <a:bodyPr vert="horz" wrap="square" lIns="0" tIns="0" rIns="0" bIns="0" rtlCol="0">
            <a:spAutoFit/>
          </a:bodyPr>
          <a:lstStyle/>
          <a:p>
            <a:pPr marL="12700">
              <a:lnSpc>
                <a:spcPct val="100000"/>
              </a:lnSpc>
            </a:pPr>
            <a:r>
              <a:rPr sz="3200" b="1" spc="-10" dirty="0">
                <a:solidFill>
                  <a:srgbClr val="EE2B0A"/>
                </a:solidFill>
                <a:latin typeface="Times New Roman" panose="02020603050405020304"/>
                <a:cs typeface="Times New Roman" panose="02020603050405020304"/>
              </a:rPr>
              <a:t>Data</a:t>
            </a:r>
            <a:endParaRPr sz="3200">
              <a:latin typeface="Times New Roman" panose="02020603050405020304"/>
              <a:cs typeface="Times New Roman" panose="02020603050405020304"/>
            </a:endParaRPr>
          </a:p>
        </p:txBody>
      </p:sp>
      <p:sp>
        <p:nvSpPr>
          <p:cNvPr id="12" name="object 12"/>
          <p:cNvSpPr/>
          <p:nvPr/>
        </p:nvSpPr>
        <p:spPr>
          <a:xfrm>
            <a:off x="7937627" y="3777996"/>
            <a:ext cx="609600" cy="2895600"/>
          </a:xfrm>
          <a:custGeom>
            <a:avLst/>
            <a:gdLst/>
            <a:ahLst/>
            <a:cxnLst/>
            <a:rect l="l" t="t" r="r" b="b"/>
            <a:pathLst>
              <a:path w="609600" h="2895600">
                <a:moveTo>
                  <a:pt x="0" y="0"/>
                </a:moveTo>
                <a:lnTo>
                  <a:pt x="54808" y="3893"/>
                </a:lnTo>
                <a:lnTo>
                  <a:pt x="106386" y="15118"/>
                </a:lnTo>
                <a:lnTo>
                  <a:pt x="153873" y="32991"/>
                </a:lnTo>
                <a:lnTo>
                  <a:pt x="196410" y="56829"/>
                </a:lnTo>
                <a:lnTo>
                  <a:pt x="233140" y="85947"/>
                </a:lnTo>
                <a:lnTo>
                  <a:pt x="263203" y="119662"/>
                </a:lnTo>
                <a:lnTo>
                  <a:pt x="285739" y="157290"/>
                </a:lnTo>
                <a:lnTo>
                  <a:pt x="299891" y="198149"/>
                </a:lnTo>
                <a:lnTo>
                  <a:pt x="304800" y="241553"/>
                </a:lnTo>
                <a:lnTo>
                  <a:pt x="304800" y="1206245"/>
                </a:lnTo>
                <a:lnTo>
                  <a:pt x="309708" y="1249650"/>
                </a:lnTo>
                <a:lnTo>
                  <a:pt x="323861" y="1290509"/>
                </a:lnTo>
                <a:lnTo>
                  <a:pt x="346399" y="1328137"/>
                </a:lnTo>
                <a:lnTo>
                  <a:pt x="376463" y="1361852"/>
                </a:lnTo>
                <a:lnTo>
                  <a:pt x="413194" y="1390970"/>
                </a:lnTo>
                <a:lnTo>
                  <a:pt x="455732" y="1414808"/>
                </a:lnTo>
                <a:lnTo>
                  <a:pt x="503218" y="1432681"/>
                </a:lnTo>
                <a:lnTo>
                  <a:pt x="554794" y="1443906"/>
                </a:lnTo>
                <a:lnTo>
                  <a:pt x="609600" y="1447800"/>
                </a:lnTo>
                <a:lnTo>
                  <a:pt x="554794" y="1451693"/>
                </a:lnTo>
                <a:lnTo>
                  <a:pt x="503218" y="1462918"/>
                </a:lnTo>
                <a:lnTo>
                  <a:pt x="455732" y="1480791"/>
                </a:lnTo>
                <a:lnTo>
                  <a:pt x="413194" y="1504629"/>
                </a:lnTo>
                <a:lnTo>
                  <a:pt x="376463" y="1533747"/>
                </a:lnTo>
                <a:lnTo>
                  <a:pt x="346399" y="1567462"/>
                </a:lnTo>
                <a:lnTo>
                  <a:pt x="323861" y="1605090"/>
                </a:lnTo>
                <a:lnTo>
                  <a:pt x="309708" y="1645949"/>
                </a:lnTo>
                <a:lnTo>
                  <a:pt x="304800" y="1689353"/>
                </a:lnTo>
                <a:lnTo>
                  <a:pt x="304800" y="2654045"/>
                </a:lnTo>
                <a:lnTo>
                  <a:pt x="299891" y="2697450"/>
                </a:lnTo>
                <a:lnTo>
                  <a:pt x="285739" y="2738309"/>
                </a:lnTo>
                <a:lnTo>
                  <a:pt x="263203" y="2775937"/>
                </a:lnTo>
                <a:lnTo>
                  <a:pt x="233140" y="2809652"/>
                </a:lnTo>
                <a:lnTo>
                  <a:pt x="196410" y="2838770"/>
                </a:lnTo>
                <a:lnTo>
                  <a:pt x="153873" y="2862608"/>
                </a:lnTo>
                <a:lnTo>
                  <a:pt x="106386" y="2880481"/>
                </a:lnTo>
                <a:lnTo>
                  <a:pt x="54808" y="2891706"/>
                </a:lnTo>
                <a:lnTo>
                  <a:pt x="0" y="2895600"/>
                </a:lnTo>
              </a:path>
            </a:pathLst>
          </a:custGeom>
          <a:ln w="28575">
            <a:solidFill>
              <a:srgbClr val="FF0000"/>
            </a:solidFill>
          </a:ln>
        </p:spPr>
        <p:txBody>
          <a:bodyPr wrap="square" lIns="0" tIns="0" rIns="0" bIns="0" rtlCol="0"/>
          <a:lstStyle/>
          <a:p>
            <a:endParaRPr/>
          </a:p>
        </p:txBody>
      </p:sp>
      <p:sp>
        <p:nvSpPr>
          <p:cNvPr id="13" name="object 13"/>
          <p:cNvSpPr/>
          <p:nvPr/>
        </p:nvSpPr>
        <p:spPr>
          <a:xfrm>
            <a:off x="8090027" y="2634995"/>
            <a:ext cx="304800" cy="1143000"/>
          </a:xfrm>
          <a:custGeom>
            <a:avLst/>
            <a:gdLst/>
            <a:ahLst/>
            <a:cxnLst/>
            <a:rect l="l" t="t" r="r" b="b"/>
            <a:pathLst>
              <a:path w="304800" h="1143000">
                <a:moveTo>
                  <a:pt x="0" y="0"/>
                </a:moveTo>
                <a:lnTo>
                  <a:pt x="59174" y="7489"/>
                </a:lnTo>
                <a:lnTo>
                  <a:pt x="107632" y="27908"/>
                </a:lnTo>
                <a:lnTo>
                  <a:pt x="140374" y="58185"/>
                </a:lnTo>
                <a:lnTo>
                  <a:pt x="152400" y="95250"/>
                </a:lnTo>
                <a:lnTo>
                  <a:pt x="152400" y="476250"/>
                </a:lnTo>
                <a:lnTo>
                  <a:pt x="164427" y="513314"/>
                </a:lnTo>
                <a:lnTo>
                  <a:pt x="197172" y="543591"/>
                </a:lnTo>
                <a:lnTo>
                  <a:pt x="245631" y="564010"/>
                </a:lnTo>
                <a:lnTo>
                  <a:pt x="304800" y="571500"/>
                </a:lnTo>
                <a:lnTo>
                  <a:pt x="245631" y="578989"/>
                </a:lnTo>
                <a:lnTo>
                  <a:pt x="197172" y="599408"/>
                </a:lnTo>
                <a:lnTo>
                  <a:pt x="164427" y="629685"/>
                </a:lnTo>
                <a:lnTo>
                  <a:pt x="152400" y="666750"/>
                </a:lnTo>
                <a:lnTo>
                  <a:pt x="152400" y="1047750"/>
                </a:lnTo>
                <a:lnTo>
                  <a:pt x="140374" y="1084814"/>
                </a:lnTo>
                <a:lnTo>
                  <a:pt x="107632" y="1115091"/>
                </a:lnTo>
                <a:lnTo>
                  <a:pt x="59174" y="1135510"/>
                </a:lnTo>
                <a:lnTo>
                  <a:pt x="0" y="1143000"/>
                </a:lnTo>
              </a:path>
            </a:pathLst>
          </a:custGeom>
          <a:ln w="28575">
            <a:solidFill>
              <a:srgbClr val="FF0000"/>
            </a:solidFill>
          </a:ln>
        </p:spPr>
        <p:txBody>
          <a:bodyPr wrap="square" lIns="0" tIns="0" rIns="0" bIns="0" rtlCol="0"/>
          <a:lstStyle/>
          <a:p>
            <a:endParaRPr/>
          </a:p>
        </p:txBody>
      </p:sp>
      <p:sp>
        <p:nvSpPr>
          <p:cNvPr id="14" name="object 14"/>
          <p:cNvSpPr txBox="1">
            <a:spLocks noGrp="1"/>
          </p:cNvSpPr>
          <p:nvPr>
            <p:ph type="title"/>
          </p:nvPr>
        </p:nvSpPr>
        <p:spPr>
          <a:prstGeom prst="rect">
            <a:avLst/>
          </a:prstGeom>
        </p:spPr>
        <p:txBody>
          <a:bodyPr vert="horz" wrap="square" lIns="0" tIns="369478" rIns="0" bIns="0" rtlCol="0">
            <a:spAutoFit/>
          </a:bodyPr>
          <a:lstStyle/>
          <a:p>
            <a:pPr marL="83185">
              <a:lnSpc>
                <a:spcPts val="3750"/>
              </a:lnSpc>
            </a:pPr>
            <a:r>
              <a:rPr spc="-15" dirty="0">
                <a:latin typeface="新宋体" panose="02010609030101010101" charset="-122"/>
                <a:cs typeface="新宋体" panose="02010609030101010101" charset="-122"/>
              </a:rPr>
              <a:t>数字图像的表示</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图像复原</a:t>
            </a:r>
          </a:p>
        </p:txBody>
      </p:sp>
      <p:sp>
        <p:nvSpPr>
          <p:cNvPr id="6" name="object 6"/>
          <p:cNvSpPr txBox="1"/>
          <p:nvPr/>
        </p:nvSpPr>
        <p:spPr>
          <a:xfrm>
            <a:off x="1825879" y="1913890"/>
            <a:ext cx="7686675" cy="4267200"/>
          </a:xfrm>
          <a:prstGeom prst="rect">
            <a:avLst/>
          </a:prstGeom>
        </p:spPr>
        <p:txBody>
          <a:bodyPr vert="horz" wrap="square" lIns="0" tIns="0" rIns="0" bIns="0" rtlCol="0">
            <a:spAutoFit/>
          </a:bodyPr>
          <a:lstStyle/>
          <a:p>
            <a:pPr marL="12700" marR="349885" indent="-635">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陷波带通滤波器：通过包含在陷波区的 频率</a:t>
            </a:r>
            <a:endParaRPr sz="3200">
              <a:latin typeface="新宋体" panose="02010609030101010101" charset="-122"/>
              <a:cs typeface="新宋体" panose="02010609030101010101" charset="-122"/>
            </a:endParaRPr>
          </a:p>
          <a:p>
            <a:pPr marL="1791970">
              <a:lnSpc>
                <a:spcPct val="100000"/>
              </a:lnSpc>
              <a:spcBef>
                <a:spcPts val="10"/>
              </a:spcBef>
            </a:pPr>
            <a:r>
              <a:rPr sz="2650" i="1" spc="110" dirty="0">
                <a:latin typeface="Times New Roman" panose="02020603050405020304"/>
                <a:cs typeface="Times New Roman" panose="02020603050405020304"/>
              </a:rPr>
              <a:t>H</a:t>
            </a:r>
            <a:r>
              <a:rPr sz="2775" i="1" baseline="-20000" dirty="0">
                <a:latin typeface="Times New Roman" panose="02020603050405020304"/>
                <a:cs typeface="Times New Roman" panose="02020603050405020304"/>
              </a:rPr>
              <a:t>np</a:t>
            </a:r>
            <a:r>
              <a:rPr sz="2775" i="1" spc="-412" baseline="-20000" dirty="0">
                <a:latin typeface="Times New Roman" panose="02020603050405020304"/>
                <a:cs typeface="Times New Roman" panose="02020603050405020304"/>
              </a:rPr>
              <a:t> </a:t>
            </a:r>
            <a:r>
              <a:rPr sz="3550" spc="-490" dirty="0">
                <a:latin typeface="Symbol" panose="05050102010706020507"/>
                <a:cs typeface="Symbol" panose="05050102010706020507"/>
              </a:rPr>
              <a:t></a:t>
            </a:r>
            <a:r>
              <a:rPr sz="2650" i="1" spc="-75" dirty="0">
                <a:latin typeface="Times New Roman" panose="02020603050405020304"/>
                <a:cs typeface="Times New Roman" panose="02020603050405020304"/>
              </a:rPr>
              <a:t>u</a:t>
            </a:r>
            <a:r>
              <a:rPr sz="2650" spc="200" dirty="0">
                <a:latin typeface="Times New Roman" panose="02020603050405020304"/>
                <a:cs typeface="Times New Roman" panose="02020603050405020304"/>
              </a:rPr>
              <a:t>,</a:t>
            </a:r>
            <a:r>
              <a:rPr sz="2650" i="1" spc="75" dirty="0">
                <a:latin typeface="Times New Roman" panose="02020603050405020304"/>
                <a:cs typeface="Times New Roman" panose="02020603050405020304"/>
              </a:rPr>
              <a:t>v</a:t>
            </a:r>
            <a:r>
              <a:rPr sz="3550" spc="-370" dirty="0">
                <a:latin typeface="Symbol" panose="05050102010706020507"/>
                <a:cs typeface="Symbol" panose="05050102010706020507"/>
              </a:rPr>
              <a:t></a:t>
            </a:r>
            <a:r>
              <a:rPr sz="3550" spc="-555"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430" dirty="0">
                <a:latin typeface="Times New Roman" panose="02020603050405020304"/>
                <a:cs typeface="Times New Roman" panose="02020603050405020304"/>
              </a:rPr>
              <a:t> </a:t>
            </a:r>
            <a:r>
              <a:rPr sz="2650" spc="85" dirty="0">
                <a:latin typeface="Times New Roman" panose="02020603050405020304"/>
                <a:cs typeface="Times New Roman" panose="02020603050405020304"/>
              </a:rPr>
              <a:t>1</a:t>
            </a:r>
            <a:r>
              <a:rPr sz="2650" dirty="0">
                <a:latin typeface="Symbol" panose="05050102010706020507"/>
                <a:cs typeface="Symbol" panose="05050102010706020507"/>
              </a:rPr>
              <a:t></a:t>
            </a:r>
            <a:r>
              <a:rPr sz="2650" spc="-280" dirty="0">
                <a:latin typeface="Times New Roman" panose="02020603050405020304"/>
                <a:cs typeface="Times New Roman" panose="02020603050405020304"/>
              </a:rPr>
              <a:t> </a:t>
            </a:r>
            <a:r>
              <a:rPr sz="2650" i="1" spc="110" dirty="0">
                <a:latin typeface="Times New Roman" panose="02020603050405020304"/>
                <a:cs typeface="Times New Roman" panose="02020603050405020304"/>
              </a:rPr>
              <a:t>H</a:t>
            </a:r>
            <a:r>
              <a:rPr sz="2775" i="1" baseline="-20000" dirty="0">
                <a:latin typeface="Times New Roman" panose="02020603050405020304"/>
                <a:cs typeface="Times New Roman" panose="02020603050405020304"/>
              </a:rPr>
              <a:t>nr</a:t>
            </a:r>
            <a:r>
              <a:rPr sz="2775" i="1" spc="-367" baseline="-20000" dirty="0">
                <a:latin typeface="Times New Roman" panose="02020603050405020304"/>
                <a:cs typeface="Times New Roman" panose="02020603050405020304"/>
              </a:rPr>
              <a:t> </a:t>
            </a:r>
            <a:r>
              <a:rPr sz="3550" spc="-490" dirty="0">
                <a:latin typeface="Symbol" panose="05050102010706020507"/>
                <a:cs typeface="Symbol" panose="05050102010706020507"/>
              </a:rPr>
              <a:t></a:t>
            </a:r>
            <a:r>
              <a:rPr sz="2650" i="1" spc="-75" dirty="0">
                <a:latin typeface="Times New Roman" panose="02020603050405020304"/>
                <a:cs typeface="Times New Roman" panose="02020603050405020304"/>
              </a:rPr>
              <a:t>u</a:t>
            </a:r>
            <a:r>
              <a:rPr sz="2650" spc="200" dirty="0">
                <a:latin typeface="Times New Roman" panose="02020603050405020304"/>
                <a:cs typeface="Times New Roman" panose="02020603050405020304"/>
              </a:rPr>
              <a:t>,</a:t>
            </a:r>
            <a:r>
              <a:rPr sz="2650" i="1" spc="75" dirty="0">
                <a:latin typeface="Times New Roman" panose="02020603050405020304"/>
                <a:cs typeface="Times New Roman" panose="02020603050405020304"/>
              </a:rPr>
              <a:t>v</a:t>
            </a:r>
            <a:r>
              <a:rPr sz="3550" spc="-370" dirty="0">
                <a:latin typeface="Symbol" panose="05050102010706020507"/>
                <a:cs typeface="Symbol" panose="05050102010706020507"/>
              </a:rPr>
              <a:t></a:t>
            </a:r>
            <a:endParaRPr sz="3550">
              <a:latin typeface="Symbol" panose="05050102010706020507"/>
              <a:cs typeface="Symbol" panose="05050102010706020507"/>
            </a:endParaRPr>
          </a:p>
          <a:p>
            <a:pPr>
              <a:lnSpc>
                <a:spcPct val="100000"/>
              </a:lnSpc>
              <a:spcBef>
                <a:spcPts val="25"/>
              </a:spcBef>
            </a:pPr>
            <a:endParaRPr sz="5700">
              <a:latin typeface="Times New Roman" panose="02020603050405020304"/>
              <a:cs typeface="Times New Roman" panose="02020603050405020304"/>
            </a:endParaRPr>
          </a:p>
          <a:p>
            <a:pPr marL="469900" marR="5080">
              <a:lnSpc>
                <a:spcPct val="100000"/>
              </a:lnSpc>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4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H</a:t>
            </a:r>
            <a:r>
              <a:rPr sz="2850" spc="-7" baseline="-20000" dirty="0">
                <a:latin typeface="新宋体" panose="02010609030101010101" charset="-122"/>
                <a:cs typeface="新宋体" panose="02010609030101010101" charset="-122"/>
              </a:rPr>
              <a:t>n</a:t>
            </a:r>
            <a:r>
              <a:rPr sz="2850" baseline="-20000" dirty="0">
                <a:latin typeface="新宋体" panose="02010609030101010101" charset="-122"/>
                <a:cs typeface="新宋体" panose="02010609030101010101" charset="-122"/>
              </a:rPr>
              <a:t>p</a:t>
            </a:r>
            <a:r>
              <a:rPr sz="2800" spc="-5" dirty="0">
                <a:latin typeface="新宋体" panose="02010609030101010101" charset="-122"/>
                <a:cs typeface="新宋体" panose="02010609030101010101" charset="-122"/>
              </a:rPr>
              <a:t>(u,v)是陷波带通滤波器，H</a:t>
            </a:r>
            <a:r>
              <a:rPr sz="2850" baseline="-20000" dirty="0">
                <a:latin typeface="新宋体" panose="02010609030101010101" charset="-122"/>
                <a:cs typeface="新宋体" panose="02010609030101010101" charset="-122"/>
              </a:rPr>
              <a:t>n</a:t>
            </a:r>
            <a:r>
              <a:rPr sz="2850" spc="-7" baseline="-20000" dirty="0">
                <a:latin typeface="新宋体" panose="02010609030101010101" charset="-122"/>
                <a:cs typeface="新宋体" panose="02010609030101010101" charset="-122"/>
              </a:rPr>
              <a:t>r</a:t>
            </a:r>
            <a:r>
              <a:rPr sz="2800" spc="-5" dirty="0">
                <a:latin typeface="新宋体" panose="02010609030101010101" charset="-122"/>
                <a:cs typeface="新宋体" panose="02010609030101010101" charset="-122"/>
              </a:rPr>
              <a:t>(u,v)是对应 的陷波带阻滤波器</a:t>
            </a:r>
            <a:endParaRPr sz="2800">
              <a:latin typeface="新宋体" panose="02010609030101010101" charset="-122"/>
              <a:cs typeface="新宋体" panose="02010609030101010101" charset="-122"/>
            </a:endParaRPr>
          </a:p>
          <a:p>
            <a:pPr marL="469900" marR="127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当</a:t>
            </a:r>
            <a:r>
              <a:rPr sz="2800" spc="-5" dirty="0">
                <a:latin typeface="新宋体" panose="02010609030101010101" charset="-122"/>
                <a:cs typeface="新宋体" panose="02010609030101010101" charset="-122"/>
              </a:rPr>
              <a:t>u</a:t>
            </a:r>
            <a:r>
              <a:rPr sz="2850"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=v</a:t>
            </a:r>
            <a:r>
              <a:rPr sz="2850"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=0时，陷波带通滤波器变为低通滤波 </a:t>
            </a:r>
            <a:r>
              <a:rPr sz="2800" dirty="0">
                <a:latin typeface="新宋体" panose="02010609030101010101" charset="-122"/>
                <a:cs typeface="新宋体" panose="02010609030101010101" charset="-122"/>
              </a:rPr>
              <a:t>器</a:t>
            </a:r>
            <a:endParaRPr sz="2800">
              <a:latin typeface="新宋体" panose="02010609030101010101" charset="-122"/>
              <a:cs typeface="新宋体" panose="02010609030101010101" charset="-122"/>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2874010" cy="582549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图像压缩</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基本概念</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图像压缩模型</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信息论基础</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无损压缩</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有损压缩</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图像压缩标准</a:t>
            </a:r>
            <a:endParaRPr sz="3200">
              <a:latin typeface="新宋体" panose="02010609030101010101" charset="-122"/>
              <a:cs typeface="新宋体" panose="02010609030101010101" charset="-122"/>
            </a:endParaRPr>
          </a:p>
          <a:p>
            <a:pPr marL="12700">
              <a:lnSpc>
                <a:spcPts val="375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视频压缩标准</a:t>
            </a:r>
            <a:endParaRPr sz="3200">
              <a:latin typeface="新宋体" panose="02010609030101010101" charset="-122"/>
              <a:cs typeface="新宋体" panose="02010609030101010101" charset="-122"/>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4154804" cy="575500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图像压缩</a:t>
            </a:r>
            <a:endParaRPr sz="3200">
              <a:latin typeface="新宋体" panose="02010609030101010101" charset="-122"/>
              <a:cs typeface="新宋体" panose="02010609030101010101" charset="-122"/>
            </a:endParaRPr>
          </a:p>
          <a:p>
            <a:pPr>
              <a:lnSpc>
                <a:spcPct val="100000"/>
              </a:lnSpc>
              <a:spcBef>
                <a:spcPts val="40"/>
              </a:spcBef>
            </a:pPr>
            <a:endParaRPr sz="27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基本概念</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数据冗余</a:t>
            </a:r>
            <a:endParaRPr sz="3200">
              <a:latin typeface="新宋体" panose="02010609030101010101" charset="-122"/>
              <a:cs typeface="新宋体" panose="02010609030101010101" charset="-122"/>
            </a:endParaRPr>
          </a:p>
          <a:p>
            <a:pPr marL="927100">
              <a:lnSpc>
                <a:spcPct val="100000"/>
              </a:lnSpc>
              <a:spcBef>
                <a:spcPts val="1920"/>
              </a:spcBef>
              <a:tabLst>
                <a:tab pos="13525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编码冗余</a:t>
            </a:r>
            <a:endParaRPr sz="3200">
              <a:latin typeface="新宋体" panose="02010609030101010101" charset="-122"/>
              <a:cs typeface="新宋体" panose="02010609030101010101" charset="-122"/>
            </a:endParaRPr>
          </a:p>
          <a:p>
            <a:pPr marL="927100">
              <a:lnSpc>
                <a:spcPct val="100000"/>
              </a:lnSpc>
              <a:spcBef>
                <a:spcPts val="1925"/>
              </a:spcBef>
              <a:tabLst>
                <a:tab pos="13525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像素间冗余</a:t>
            </a:r>
            <a:endParaRPr sz="3200">
              <a:latin typeface="新宋体" panose="02010609030101010101" charset="-122"/>
              <a:cs typeface="新宋体" panose="02010609030101010101" charset="-122"/>
            </a:endParaRPr>
          </a:p>
          <a:p>
            <a:pPr marL="927100">
              <a:lnSpc>
                <a:spcPct val="100000"/>
              </a:lnSpc>
              <a:spcBef>
                <a:spcPts val="1920"/>
              </a:spcBef>
              <a:tabLst>
                <a:tab pos="13525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心理视觉冗余</a:t>
            </a:r>
            <a:endParaRPr sz="3200">
              <a:latin typeface="新宋体" panose="02010609030101010101" charset="-122"/>
              <a:cs typeface="新宋体" panose="02010609030101010101" charset="-122"/>
            </a:endParaRPr>
          </a:p>
          <a:p>
            <a:pPr marL="469900">
              <a:lnSpc>
                <a:spcPts val="375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图像保真度和质量</a:t>
            </a:r>
            <a:endParaRPr sz="3200">
              <a:latin typeface="新宋体" panose="02010609030101010101" charset="-122"/>
              <a:cs typeface="新宋体" panose="02010609030101010101" charset="-122"/>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图像压缩</a:t>
            </a:r>
          </a:p>
        </p:txBody>
      </p:sp>
      <p:sp>
        <p:nvSpPr>
          <p:cNvPr id="6" name="object 6"/>
          <p:cNvSpPr txBox="1"/>
          <p:nvPr/>
        </p:nvSpPr>
        <p:spPr>
          <a:xfrm>
            <a:off x="1825879" y="1820164"/>
            <a:ext cx="7660005" cy="501459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为什么需要图像压缩</a:t>
            </a:r>
            <a:endParaRPr sz="3200">
              <a:latin typeface="新宋体" panose="02010609030101010101" charset="-122"/>
              <a:cs typeface="新宋体" panose="02010609030101010101" charset="-122"/>
            </a:endParaRPr>
          </a:p>
          <a:p>
            <a:pPr marL="469900" marR="5080">
              <a:lnSpc>
                <a:spcPct val="102000"/>
              </a:lnSpc>
              <a:spcBef>
                <a:spcPts val="225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图像的数据量通常很大，对存储、处理和传 输带来许多问题（对比视频）</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不断扩大的图像应用</a:t>
            </a:r>
            <a:endParaRPr sz="2800">
              <a:latin typeface="新宋体" panose="02010609030101010101" charset="-122"/>
              <a:cs typeface="新宋体" panose="02010609030101010101" charset="-122"/>
            </a:endParaRPr>
          </a:p>
          <a:p>
            <a:pPr marL="1250950" indent="-323850">
              <a:lnSpc>
                <a:spcPct val="100000"/>
              </a:lnSpc>
              <a:spcBef>
                <a:spcPts val="1420"/>
              </a:spcBef>
              <a:buClr>
                <a:srgbClr val="EE2B0A"/>
              </a:buClr>
              <a:buSzPct val="71000"/>
              <a:buFont typeface="Wingdings" panose="05000000000000000000"/>
              <a:buChar char=""/>
              <a:tabLst>
                <a:tab pos="1250950" algn="l"/>
              </a:tabLst>
            </a:pPr>
            <a:r>
              <a:rPr sz="2400" dirty="0">
                <a:latin typeface="新宋体" panose="02010609030101010101" charset="-122"/>
                <a:cs typeface="新宋体" panose="02010609030101010101" charset="-122"/>
              </a:rPr>
              <a:t>Internet上的大量图像</a:t>
            </a:r>
            <a:endParaRPr sz="2400">
              <a:latin typeface="新宋体" panose="02010609030101010101" charset="-122"/>
              <a:cs typeface="新宋体" panose="02010609030101010101" charset="-122"/>
            </a:endParaRPr>
          </a:p>
          <a:p>
            <a:pPr marL="927100">
              <a:lnSpc>
                <a:spcPct val="100000"/>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数字图书馆</a:t>
            </a:r>
            <a:endParaRPr sz="2400">
              <a:latin typeface="新宋体" panose="02010609030101010101" charset="-122"/>
              <a:cs typeface="新宋体" panose="02010609030101010101" charset="-122"/>
            </a:endParaRPr>
          </a:p>
          <a:p>
            <a:pPr marL="927100">
              <a:lnSpc>
                <a:spcPct val="100000"/>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遥感图像</a:t>
            </a:r>
            <a:endParaRPr sz="2400">
              <a:latin typeface="新宋体" panose="02010609030101010101" charset="-122"/>
              <a:cs typeface="新宋体" panose="02010609030101010101" charset="-122"/>
            </a:endParaRPr>
          </a:p>
          <a:p>
            <a:pPr marL="927100">
              <a:lnSpc>
                <a:spcPct val="100000"/>
              </a:lnSpc>
              <a:spcBef>
                <a:spcPts val="143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视频，如电视会议、数字电视、IPTV</a:t>
            </a:r>
            <a:endParaRPr sz="2400">
              <a:latin typeface="新宋体" panose="02010609030101010101" charset="-122"/>
              <a:cs typeface="新宋体" panose="02010609030101010101" charset="-122"/>
            </a:endParaRPr>
          </a:p>
          <a:p>
            <a:pPr marL="927100">
              <a:lnSpc>
                <a:spcPct val="100000"/>
              </a:lnSpc>
              <a:spcBef>
                <a:spcPts val="126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676146"/>
            <a:ext cx="8694802" cy="4815934"/>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图像压缩的方法</a:t>
            </a:r>
            <a:endParaRPr sz="3200" dirty="0">
              <a:latin typeface="新宋体" panose="02010609030101010101" charset="-122"/>
              <a:cs typeface="新宋体" panose="02010609030101010101" charset="-122"/>
            </a:endParaRPr>
          </a:p>
          <a:p>
            <a:pPr marL="469900" marR="9525">
              <a:lnSpc>
                <a:spcPct val="102000"/>
              </a:lnSpc>
              <a:spcBef>
                <a:spcPts val="2250"/>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消除冗余数据，从数学角度看，</a:t>
            </a:r>
            <a:r>
              <a:rPr sz="2800" spc="-5" dirty="0" err="1" smtClean="0">
                <a:latin typeface="新宋体" panose="02010609030101010101" charset="-122"/>
                <a:cs typeface="新宋体" panose="02010609030101010101" charset="-122"/>
              </a:rPr>
              <a:t>将原始图像转化为从统计角度看尽可能不相关的数据集</a:t>
            </a:r>
            <a:endParaRPr sz="2800" dirty="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一般分为两类</a:t>
            </a:r>
            <a:r>
              <a:rPr sz="2800" spc="-5" dirty="0" smtClean="0">
                <a:latin typeface="新宋体" panose="02010609030101010101" charset="-122"/>
                <a:cs typeface="新宋体" panose="02010609030101010101" charset="-122"/>
              </a:rPr>
              <a:t>：</a:t>
            </a:r>
            <a:endParaRPr lang="en-US" sz="2800" dirty="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smtClean="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err="1">
                <a:latin typeface="新宋体" panose="02010609030101010101" charset="-122"/>
                <a:cs typeface="新宋体" panose="02010609030101010101" charset="-122"/>
              </a:rPr>
              <a:t>无损压缩：</a:t>
            </a:r>
            <a:r>
              <a:rPr sz="2400" spc="-5" dirty="0" err="1" smtClean="0">
                <a:latin typeface="新宋体" panose="02010609030101010101" charset="-122"/>
                <a:cs typeface="新宋体" panose="02010609030101010101" charset="-122"/>
              </a:rPr>
              <a:t>在压缩和解压缩过程中没有信息损</a:t>
            </a:r>
            <a:r>
              <a:rPr sz="2400" dirty="0" err="1" smtClean="0">
                <a:latin typeface="新宋体" panose="02010609030101010101" charset="-122"/>
                <a:cs typeface="新宋体" panose="02010609030101010101" charset="-122"/>
              </a:rPr>
              <a:t>失</a:t>
            </a:r>
            <a:endParaRPr lang="en-US" sz="2400" dirty="0">
              <a:latin typeface="新宋体" panose="02010609030101010101" charset="-122"/>
              <a:cs typeface="新宋体" panose="02010609030101010101" charset="-122"/>
            </a:endParaRPr>
          </a:p>
          <a:p>
            <a:pPr marL="469900">
              <a:lnSpc>
                <a:spcPct val="100000"/>
              </a:lnSpc>
              <a:spcBef>
                <a:spcPts val="1690"/>
              </a:spcBef>
              <a:tabLst>
                <a:tab pos="847725" algn="l"/>
              </a:tabLst>
            </a:pPr>
            <a:r>
              <a:rPr sz="1700" spc="-5" dirty="0" smtClean="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err="1">
                <a:latin typeface="新宋体" panose="02010609030101010101" charset="-122"/>
                <a:cs typeface="新宋体" panose="02010609030101010101" charset="-122"/>
              </a:rPr>
              <a:t>有损压缩：能取得较高的压缩率，</a:t>
            </a:r>
            <a:r>
              <a:rPr sz="2400" spc="-5" dirty="0" err="1" smtClean="0">
                <a:latin typeface="新宋体" panose="02010609030101010101" charset="-122"/>
                <a:cs typeface="新宋体" panose="02010609030101010101" charset="-122"/>
              </a:rPr>
              <a:t>但压缩后不能通过解压缩恢复原状</a:t>
            </a:r>
            <a:endParaRPr lang="en-US" sz="2400" dirty="0">
              <a:latin typeface="新宋体" panose="02010609030101010101" charset="-122"/>
              <a:cs typeface="新宋体" panose="02010609030101010101" charset="-122"/>
            </a:endParaRPr>
          </a:p>
          <a:p>
            <a:pPr marL="469900">
              <a:lnSpc>
                <a:spcPct val="100000"/>
              </a:lnSpc>
              <a:spcBef>
                <a:spcPts val="1690"/>
              </a:spcBef>
              <a:tabLst>
                <a:tab pos="847725" algn="l"/>
              </a:tabLst>
            </a:pPr>
            <a:r>
              <a:rPr sz="1700" spc="-5" dirty="0" smtClean="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err="1">
                <a:latin typeface="新宋体" panose="02010609030101010101" charset="-122"/>
                <a:cs typeface="新宋体" panose="02010609030101010101" charset="-122"/>
              </a:rPr>
              <a:t>其它：如根据需要，即可进行无损，</a:t>
            </a:r>
            <a:r>
              <a:rPr sz="2400" spc="-5" dirty="0" err="1" smtClean="0">
                <a:latin typeface="新宋体" panose="02010609030101010101" charset="-122"/>
                <a:cs typeface="新宋体" panose="02010609030101010101" charset="-122"/>
              </a:rPr>
              <a:t>也可进行有损压缩的技术</a:t>
            </a:r>
            <a:r>
              <a:rPr sz="2400" spc="-5" dirty="0" err="1">
                <a:latin typeface="新宋体" panose="02010609030101010101" charset="-122"/>
                <a:cs typeface="新宋体" panose="02010609030101010101" charset="-122"/>
              </a:rPr>
              <a:t>；准无损技术</a:t>
            </a:r>
            <a:endParaRPr sz="24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图像压缩</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156210" rIns="0" bIns="0" rtlCol="0">
            <a:spAutoFit/>
          </a:bodyPr>
          <a:lstStyle/>
          <a:p>
            <a:pPr marL="786130">
              <a:lnSpc>
                <a:spcPct val="100000"/>
              </a:lnSpc>
              <a:tabLst>
                <a:tab pos="11976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图像压缩的理论基础</a:t>
            </a:r>
            <a:endParaRPr sz="3200">
              <a:latin typeface="新宋体" panose="02010609030101010101" charset="-122"/>
              <a:cs typeface="新宋体" panose="02010609030101010101" charset="-122"/>
            </a:endParaRPr>
          </a:p>
          <a:p>
            <a:pPr marL="1243330">
              <a:lnSpc>
                <a:spcPct val="100000"/>
              </a:lnSpc>
              <a:spcBef>
                <a:spcPts val="1670"/>
              </a:spcBef>
              <a:tabLst>
                <a:tab pos="16217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信息论</a:t>
            </a:r>
            <a:endParaRPr sz="2800">
              <a:latin typeface="新宋体" panose="02010609030101010101" charset="-122"/>
              <a:cs typeface="新宋体" panose="02010609030101010101" charset="-122"/>
            </a:endParaRPr>
          </a:p>
          <a:p>
            <a:pPr marL="1243330">
              <a:lnSpc>
                <a:spcPct val="100000"/>
              </a:lnSpc>
              <a:spcBef>
                <a:spcPts val="1690"/>
              </a:spcBef>
              <a:tabLst>
                <a:tab pos="16217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图像处理的概念和技术</a:t>
            </a:r>
            <a:endParaRPr sz="2800">
              <a:latin typeface="新宋体" panose="02010609030101010101" charset="-122"/>
              <a:cs typeface="新宋体" panose="02010609030101010101" charset="-122"/>
            </a:endParaRPr>
          </a:p>
          <a:p>
            <a:pPr marL="786130">
              <a:lnSpc>
                <a:spcPct val="100000"/>
              </a:lnSpc>
              <a:spcBef>
                <a:spcPts val="1935"/>
              </a:spcBef>
              <a:tabLst>
                <a:tab pos="11976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压缩方法</a:t>
            </a:r>
            <a:endParaRPr sz="3200">
              <a:latin typeface="新宋体" panose="02010609030101010101" charset="-122"/>
              <a:cs typeface="新宋体" panose="02010609030101010101" charset="-122"/>
            </a:endParaRPr>
          </a:p>
          <a:p>
            <a:pPr marL="1243330">
              <a:lnSpc>
                <a:spcPct val="100000"/>
              </a:lnSpc>
              <a:spcBef>
                <a:spcPts val="1675"/>
              </a:spcBef>
              <a:tabLst>
                <a:tab pos="16217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预测编码方法（对应空域方法）</a:t>
            </a:r>
            <a:endParaRPr sz="2800">
              <a:latin typeface="新宋体" panose="02010609030101010101" charset="-122"/>
              <a:cs typeface="新宋体" panose="02010609030101010101" charset="-122"/>
            </a:endParaRPr>
          </a:p>
          <a:p>
            <a:pPr marL="1243330">
              <a:lnSpc>
                <a:spcPts val="3295"/>
              </a:lnSpc>
              <a:spcBef>
                <a:spcPts val="1690"/>
              </a:spcBef>
              <a:tabLst>
                <a:tab pos="16217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变换编码方法（对应频域方法）</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图像压缩</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964944"/>
            <a:ext cx="8466202" cy="3139321"/>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err="1">
                <a:latin typeface="新宋体" panose="02010609030101010101" charset="-122"/>
                <a:cs typeface="新宋体" panose="02010609030101010101" charset="-122"/>
              </a:rPr>
              <a:t>数据冗余的概念</a:t>
            </a:r>
            <a:endParaRPr lang="en-US" sz="3200" dirty="0">
              <a:latin typeface="新宋体" panose="02010609030101010101" charset="-122"/>
              <a:cs typeface="新宋体" panose="02010609030101010101" charset="-122"/>
            </a:endParaRPr>
          </a:p>
          <a:p>
            <a:pPr marL="12700">
              <a:lnSpc>
                <a:spcPct val="100000"/>
              </a:lnSpc>
              <a:tabLst>
                <a:tab pos="423545" algn="l"/>
              </a:tabLst>
            </a:pPr>
            <a:endParaRPr lang="en-US" sz="3200" spc="-5" dirty="0">
              <a:latin typeface="新宋体" panose="02010609030101010101" charset="-122"/>
              <a:cs typeface="新宋体" panose="02010609030101010101" charset="-122"/>
            </a:endParaRPr>
          </a:p>
          <a:p>
            <a:pPr marL="12700">
              <a:lnSpc>
                <a:spcPct val="100000"/>
              </a:lnSpc>
              <a:tabLst>
                <a:tab pos="423545" algn="l"/>
              </a:tabLst>
            </a:pPr>
            <a:r>
              <a:rPr sz="2800" spc="-5" dirty="0">
                <a:latin typeface="新宋体" panose="02010609030101010101" charset="-122"/>
                <a:cs typeface="新宋体" panose="02010609030101010101" charset="-122"/>
              </a:rPr>
              <a:t>数据是用来表示信息的。如果不同的方法为表示给定量的信息使用了不同的数据量，</a:t>
            </a:r>
            <a:r>
              <a:rPr sz="2800" spc="-5" dirty="0" smtClean="0">
                <a:latin typeface="新宋体" panose="02010609030101010101" charset="-122"/>
                <a:cs typeface="新宋体" panose="02010609030101010101" charset="-122"/>
              </a:rPr>
              <a:t>那么使用较多数据量的方法中</a:t>
            </a:r>
            <a:r>
              <a:rPr sz="2800" spc="-5" dirty="0">
                <a:latin typeface="新宋体" panose="02010609030101010101" charset="-122"/>
                <a:cs typeface="新宋体" panose="02010609030101010101" charset="-122"/>
              </a:rPr>
              <a:t>，</a:t>
            </a:r>
            <a:r>
              <a:rPr sz="2800" spc="-5" dirty="0" smtClean="0">
                <a:latin typeface="新宋体" panose="02010609030101010101" charset="-122"/>
                <a:cs typeface="新宋体" panose="02010609030101010101" charset="-122"/>
              </a:rPr>
              <a:t>有些数据必然是代表了无用的信息</a:t>
            </a:r>
            <a:r>
              <a:rPr sz="2800" spc="-5" dirty="0">
                <a:latin typeface="新宋体" panose="02010609030101010101" charset="-122"/>
                <a:cs typeface="新宋体" panose="02010609030101010101" charset="-122"/>
              </a:rPr>
              <a:t>，</a:t>
            </a:r>
            <a:r>
              <a:rPr sz="2800" spc="-5" dirty="0" smtClean="0">
                <a:latin typeface="新宋体" panose="02010609030101010101" charset="-122"/>
                <a:cs typeface="新宋体" panose="02010609030101010101" charset="-122"/>
              </a:rPr>
              <a:t>或者是重复地表示了其它数据已表示的信息</a:t>
            </a:r>
            <a:r>
              <a:rPr sz="2800" spc="-5" dirty="0">
                <a:latin typeface="新宋体" panose="02010609030101010101" charset="-122"/>
                <a:cs typeface="新宋体" panose="02010609030101010101" charset="-122"/>
              </a:rPr>
              <a:t>，这就是数据冗余的概念。</a:t>
            </a:r>
            <a:endParaRPr sz="28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图像压缩</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676146"/>
            <a:ext cx="7433309" cy="198120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相对数据冗余的定义（续）</a:t>
            </a:r>
            <a:endParaRPr sz="3200" dirty="0">
              <a:latin typeface="新宋体" panose="02010609030101010101" charset="-122"/>
              <a:cs typeface="新宋体" panose="02010609030101010101" charset="-122"/>
            </a:endParaRPr>
          </a:p>
          <a:p>
            <a:pPr marL="12700" marR="5080" indent="355600" algn="just">
              <a:lnSpc>
                <a:spcPct val="100000"/>
              </a:lnSpc>
              <a:spcBef>
                <a:spcPts val="1670"/>
              </a:spcBef>
            </a:pPr>
            <a:r>
              <a:rPr sz="2800" spc="-5" dirty="0">
                <a:latin typeface="新宋体" panose="02010609030101010101" charset="-122"/>
                <a:cs typeface="新宋体" panose="02010609030101010101" charset="-122"/>
              </a:rPr>
              <a:t>如果n</a:t>
            </a:r>
            <a:r>
              <a:rPr sz="2850" spc="-7" baseline="-20000" dirty="0">
                <a:latin typeface="新宋体" panose="02010609030101010101" charset="-122"/>
                <a:cs typeface="新宋体" panose="02010609030101010101" charset="-122"/>
              </a:rPr>
              <a:t>1</a:t>
            </a:r>
            <a:r>
              <a:rPr sz="2800" dirty="0">
                <a:latin typeface="新宋体" panose="02010609030101010101" charset="-122"/>
                <a:cs typeface="新宋体" panose="02010609030101010101" charset="-122"/>
              </a:rPr>
              <a:t>和</a:t>
            </a:r>
            <a:r>
              <a:rPr sz="2800" spc="-5" dirty="0">
                <a:latin typeface="新宋体" panose="02010609030101010101" charset="-122"/>
                <a:cs typeface="新宋体" panose="02010609030101010101" charset="-122"/>
              </a:rPr>
              <a:t>n</a:t>
            </a:r>
            <a:r>
              <a:rPr sz="2850" spc="-7" baseline="-20000" dirty="0">
                <a:latin typeface="新宋体" panose="02010609030101010101" charset="-122"/>
                <a:cs typeface="新宋体" panose="02010609030101010101" charset="-122"/>
              </a:rPr>
              <a:t>2</a:t>
            </a:r>
            <a:r>
              <a:rPr sz="2800" spc="-5" dirty="0">
                <a:latin typeface="新宋体" panose="02010609030101010101" charset="-122"/>
                <a:cs typeface="新宋体" panose="02010609030101010101" charset="-122"/>
              </a:rPr>
              <a:t>代表两个表示相同信息的数据集合 中所携载信息单元的数量，则</a:t>
            </a:r>
            <a:r>
              <a:rPr sz="2800" spc="-10" dirty="0">
                <a:latin typeface="新宋体" panose="02010609030101010101" charset="-122"/>
                <a:cs typeface="新宋体" panose="02010609030101010101" charset="-122"/>
              </a:rPr>
              <a:t>n</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表示的数据集合 的相对数据冗余</a:t>
            </a:r>
            <a:r>
              <a:rPr sz="2800" spc="-10" dirty="0">
                <a:latin typeface="新宋体" panose="02010609030101010101" charset="-122"/>
                <a:cs typeface="新宋体" panose="02010609030101010101" charset="-122"/>
              </a:rPr>
              <a:t>R</a:t>
            </a:r>
            <a:r>
              <a:rPr sz="2850" spc="-7" baseline="-20000" dirty="0">
                <a:latin typeface="新宋体" panose="02010609030101010101" charset="-122"/>
                <a:cs typeface="新宋体" panose="02010609030101010101" charset="-122"/>
              </a:rPr>
              <a:t>D</a:t>
            </a:r>
            <a:r>
              <a:rPr sz="2800" spc="-5" dirty="0">
                <a:latin typeface="新宋体" panose="02010609030101010101" charset="-122"/>
                <a:cs typeface="新宋体" panose="02010609030101010101" charset="-122"/>
              </a:rPr>
              <a:t>定义为：</a:t>
            </a:r>
            <a:endParaRPr sz="2800" dirty="0">
              <a:latin typeface="新宋体" panose="02010609030101010101" charset="-122"/>
              <a:cs typeface="新宋体" panose="02010609030101010101" charset="-122"/>
            </a:endParaRPr>
          </a:p>
        </p:txBody>
      </p:sp>
      <p:sp>
        <p:nvSpPr>
          <p:cNvPr id="6" name="object 6"/>
          <p:cNvSpPr txBox="1"/>
          <p:nvPr/>
        </p:nvSpPr>
        <p:spPr>
          <a:xfrm>
            <a:off x="2392045" y="5154434"/>
            <a:ext cx="3523615" cy="491490"/>
          </a:xfrm>
          <a:prstGeom prst="rect">
            <a:avLst/>
          </a:prstGeom>
        </p:spPr>
        <p:txBody>
          <a:bodyPr vert="horz" wrap="square" lIns="0" tIns="0" rIns="0" bIns="0" rtlCol="0">
            <a:spAutoFit/>
          </a:bodyPr>
          <a:lstStyle/>
          <a:p>
            <a:pPr marL="12700">
              <a:lnSpc>
                <a:spcPct val="100000"/>
              </a:lnSpc>
            </a:pPr>
            <a:r>
              <a:rPr sz="2800" dirty="0">
                <a:latin typeface="新宋体" panose="02010609030101010101" charset="-122"/>
                <a:cs typeface="新宋体" panose="02010609030101010101" charset="-122"/>
              </a:rPr>
              <a:t>C</a:t>
            </a:r>
            <a:r>
              <a:rPr sz="2850" spc="-7" baseline="-20000" dirty="0">
                <a:latin typeface="新宋体" panose="02010609030101010101" charset="-122"/>
                <a:cs typeface="新宋体" panose="02010609030101010101" charset="-122"/>
              </a:rPr>
              <a:t>R</a:t>
            </a:r>
            <a:r>
              <a:rPr sz="2800" spc="-5" dirty="0">
                <a:latin typeface="新宋体" panose="02010609030101010101" charset="-122"/>
                <a:cs typeface="新宋体" panose="02010609030101010101" charset="-122"/>
              </a:rPr>
              <a:t>称为压缩率，定义为</a:t>
            </a:r>
            <a:endParaRPr sz="2800">
              <a:latin typeface="新宋体" panose="02010609030101010101" charset="-122"/>
              <a:cs typeface="新宋体" panose="02010609030101010101" charset="-122"/>
            </a:endParaRPr>
          </a:p>
        </p:txBody>
      </p:sp>
      <p:sp>
        <p:nvSpPr>
          <p:cNvPr id="7" name="object 7"/>
          <p:cNvSpPr/>
          <p:nvPr/>
        </p:nvSpPr>
        <p:spPr>
          <a:xfrm>
            <a:off x="5224719" y="4232906"/>
            <a:ext cx="359410" cy="0"/>
          </a:xfrm>
          <a:custGeom>
            <a:avLst/>
            <a:gdLst/>
            <a:ahLst/>
            <a:cxnLst/>
            <a:rect l="l" t="t" r="r" b="b"/>
            <a:pathLst>
              <a:path w="359410">
                <a:moveTo>
                  <a:pt x="0" y="0"/>
                </a:moveTo>
                <a:lnTo>
                  <a:pt x="358892" y="0"/>
                </a:lnTo>
              </a:path>
            </a:pathLst>
          </a:custGeom>
          <a:ln w="11618">
            <a:solidFill>
              <a:srgbClr val="000000"/>
            </a:solidFill>
          </a:ln>
        </p:spPr>
        <p:txBody>
          <a:bodyPr wrap="square" lIns="0" tIns="0" rIns="0" bIns="0" rtlCol="0"/>
          <a:lstStyle/>
          <a:p>
            <a:endParaRPr/>
          </a:p>
        </p:txBody>
      </p:sp>
      <p:sp>
        <p:nvSpPr>
          <p:cNvPr id="8" name="object 8"/>
          <p:cNvSpPr txBox="1"/>
          <p:nvPr/>
        </p:nvSpPr>
        <p:spPr>
          <a:xfrm>
            <a:off x="5318886" y="3914394"/>
            <a:ext cx="142240" cy="287020"/>
          </a:xfrm>
          <a:prstGeom prst="rect">
            <a:avLst/>
          </a:prstGeom>
        </p:spPr>
        <p:txBody>
          <a:bodyPr vert="horz" wrap="square" lIns="0" tIns="0" rIns="0" bIns="0" rtlCol="0">
            <a:spAutoFit/>
          </a:bodyPr>
          <a:lstStyle/>
          <a:p>
            <a:pPr marL="12700">
              <a:lnSpc>
                <a:spcPct val="100000"/>
              </a:lnSpc>
            </a:pPr>
            <a:r>
              <a:rPr sz="1800" spc="15" dirty="0">
                <a:latin typeface="Times New Roman" panose="02020603050405020304"/>
                <a:cs typeface="Times New Roman" panose="02020603050405020304"/>
              </a:rPr>
              <a:t>1</a:t>
            </a:r>
            <a:endParaRPr sz="1800">
              <a:latin typeface="Times New Roman" panose="02020603050405020304"/>
              <a:cs typeface="Times New Roman" panose="02020603050405020304"/>
            </a:endParaRPr>
          </a:p>
        </p:txBody>
      </p:sp>
      <p:sp>
        <p:nvSpPr>
          <p:cNvPr id="9" name="object 9"/>
          <p:cNvSpPr txBox="1"/>
          <p:nvPr/>
        </p:nvSpPr>
        <p:spPr>
          <a:xfrm>
            <a:off x="4400677" y="4218432"/>
            <a:ext cx="123189" cy="172720"/>
          </a:xfrm>
          <a:prstGeom prst="rect">
            <a:avLst/>
          </a:prstGeom>
        </p:spPr>
        <p:txBody>
          <a:bodyPr vert="horz" wrap="square" lIns="0" tIns="0" rIns="0" bIns="0" rtlCol="0">
            <a:spAutoFit/>
          </a:bodyPr>
          <a:lstStyle/>
          <a:p>
            <a:pPr marL="12700">
              <a:lnSpc>
                <a:spcPct val="100000"/>
              </a:lnSpc>
            </a:pPr>
            <a:r>
              <a:rPr sz="1050" i="1" spc="5" dirty="0">
                <a:latin typeface="Times New Roman" panose="02020603050405020304"/>
                <a:cs typeface="Times New Roman" panose="02020603050405020304"/>
              </a:rPr>
              <a:t>D</a:t>
            </a:r>
            <a:endParaRPr sz="1050">
              <a:latin typeface="Times New Roman" panose="02020603050405020304"/>
              <a:cs typeface="Times New Roman" panose="02020603050405020304"/>
            </a:endParaRPr>
          </a:p>
        </p:txBody>
      </p:sp>
      <p:sp>
        <p:nvSpPr>
          <p:cNvPr id="10" name="object 10"/>
          <p:cNvSpPr txBox="1"/>
          <p:nvPr/>
        </p:nvSpPr>
        <p:spPr>
          <a:xfrm>
            <a:off x="5221351" y="4245864"/>
            <a:ext cx="304800" cy="328930"/>
          </a:xfrm>
          <a:prstGeom prst="rect">
            <a:avLst/>
          </a:prstGeom>
        </p:spPr>
        <p:txBody>
          <a:bodyPr vert="horz" wrap="square" lIns="0" tIns="0" rIns="0" bIns="0" rtlCol="0">
            <a:spAutoFit/>
          </a:bodyPr>
          <a:lstStyle/>
          <a:p>
            <a:pPr marL="12700">
              <a:lnSpc>
                <a:spcPct val="100000"/>
              </a:lnSpc>
            </a:pPr>
            <a:r>
              <a:rPr sz="1800" i="1" spc="20" dirty="0">
                <a:latin typeface="Times New Roman" panose="02020603050405020304"/>
                <a:cs typeface="Times New Roman" panose="02020603050405020304"/>
              </a:rPr>
              <a:t>C</a:t>
            </a:r>
            <a:r>
              <a:rPr sz="1800" i="1" spc="-130" dirty="0">
                <a:latin typeface="Times New Roman" panose="02020603050405020304"/>
                <a:cs typeface="Times New Roman" panose="02020603050405020304"/>
              </a:rPr>
              <a:t> </a:t>
            </a:r>
            <a:r>
              <a:rPr sz="1575" i="1" spc="7" baseline="-26000" dirty="0">
                <a:latin typeface="Times New Roman" panose="02020603050405020304"/>
                <a:cs typeface="Times New Roman" panose="02020603050405020304"/>
              </a:rPr>
              <a:t>R</a:t>
            </a:r>
            <a:endParaRPr sz="1575" baseline="-26000" dirty="0">
              <a:latin typeface="Times New Roman" panose="02020603050405020304"/>
              <a:cs typeface="Times New Roman" panose="02020603050405020304"/>
            </a:endParaRPr>
          </a:p>
        </p:txBody>
      </p:sp>
      <p:sp>
        <p:nvSpPr>
          <p:cNvPr id="11" name="object 11"/>
          <p:cNvSpPr txBox="1"/>
          <p:nvPr/>
        </p:nvSpPr>
        <p:spPr>
          <a:xfrm>
            <a:off x="4229989" y="4062984"/>
            <a:ext cx="922655" cy="287020"/>
          </a:xfrm>
          <a:prstGeom prst="rect">
            <a:avLst/>
          </a:prstGeom>
        </p:spPr>
        <p:txBody>
          <a:bodyPr vert="horz" wrap="square" lIns="0" tIns="0" rIns="0" bIns="0" rtlCol="0">
            <a:spAutoFit/>
          </a:bodyPr>
          <a:lstStyle/>
          <a:p>
            <a:pPr marL="12700">
              <a:lnSpc>
                <a:spcPct val="100000"/>
              </a:lnSpc>
              <a:tabLst>
                <a:tab pos="414020" algn="l"/>
              </a:tabLst>
            </a:pPr>
            <a:r>
              <a:rPr sz="1800" i="1" spc="20" dirty="0">
                <a:latin typeface="Times New Roman" panose="02020603050405020304"/>
                <a:cs typeface="Times New Roman" panose="02020603050405020304"/>
              </a:rPr>
              <a:t>R	</a:t>
            </a:r>
            <a:r>
              <a:rPr sz="1800" spc="15" dirty="0">
                <a:latin typeface="Symbol" panose="05050102010706020507"/>
                <a:cs typeface="Symbol" panose="05050102010706020507"/>
              </a:rPr>
              <a:t></a:t>
            </a:r>
            <a:r>
              <a:rPr sz="1800" spc="105"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1</a:t>
            </a:r>
            <a:r>
              <a:rPr sz="1800" spc="-45" dirty="0">
                <a:latin typeface="Times New Roman" panose="02020603050405020304"/>
                <a:cs typeface="Times New Roman" panose="02020603050405020304"/>
              </a:rPr>
              <a:t> </a:t>
            </a:r>
            <a:r>
              <a:rPr sz="1800" spc="15" dirty="0">
                <a:latin typeface="Symbol" panose="05050102010706020507"/>
                <a:cs typeface="Symbol" panose="05050102010706020507"/>
              </a:rPr>
              <a:t></a:t>
            </a:r>
            <a:endParaRPr sz="1800">
              <a:latin typeface="Symbol" panose="05050102010706020507"/>
              <a:cs typeface="Symbol" panose="05050102010706020507"/>
            </a:endParaRPr>
          </a:p>
        </p:txBody>
      </p:sp>
      <p:sp>
        <p:nvSpPr>
          <p:cNvPr id="12" name="object 12"/>
          <p:cNvSpPr/>
          <p:nvPr/>
        </p:nvSpPr>
        <p:spPr>
          <a:xfrm>
            <a:off x="5185858" y="6166856"/>
            <a:ext cx="348615" cy="0"/>
          </a:xfrm>
          <a:custGeom>
            <a:avLst/>
            <a:gdLst/>
            <a:ahLst/>
            <a:cxnLst/>
            <a:rect l="l" t="t" r="r" b="b"/>
            <a:pathLst>
              <a:path w="348614">
                <a:moveTo>
                  <a:pt x="0" y="0"/>
                </a:moveTo>
                <a:lnTo>
                  <a:pt x="348223" y="0"/>
                </a:lnTo>
              </a:path>
            </a:pathLst>
          </a:custGeom>
          <a:ln w="11618">
            <a:solidFill>
              <a:srgbClr val="000000"/>
            </a:solidFill>
          </a:ln>
        </p:spPr>
        <p:txBody>
          <a:bodyPr wrap="square" lIns="0" tIns="0" rIns="0" bIns="0" rtlCol="0"/>
          <a:lstStyle/>
          <a:p>
            <a:endParaRPr/>
          </a:p>
        </p:txBody>
      </p:sp>
      <p:sp>
        <p:nvSpPr>
          <p:cNvPr id="13" name="object 13"/>
          <p:cNvSpPr txBox="1"/>
          <p:nvPr/>
        </p:nvSpPr>
        <p:spPr>
          <a:xfrm>
            <a:off x="5196966" y="6176264"/>
            <a:ext cx="279400" cy="394335"/>
          </a:xfrm>
          <a:prstGeom prst="rect">
            <a:avLst/>
          </a:prstGeom>
        </p:spPr>
        <p:txBody>
          <a:bodyPr vert="horz" wrap="square" lIns="0" tIns="0" rIns="0" bIns="0" rtlCol="0">
            <a:spAutoFit/>
          </a:bodyPr>
          <a:lstStyle/>
          <a:p>
            <a:pPr marL="12700">
              <a:lnSpc>
                <a:spcPct val="100000"/>
              </a:lnSpc>
            </a:pPr>
            <a:r>
              <a:rPr sz="2200" i="1" dirty="0">
                <a:latin typeface="Times New Roman" panose="02020603050405020304"/>
                <a:cs typeface="Times New Roman" panose="02020603050405020304"/>
              </a:rPr>
              <a:t>n</a:t>
            </a:r>
            <a:r>
              <a:rPr sz="2200" i="1" spc="-300" dirty="0">
                <a:latin typeface="Times New Roman" panose="02020603050405020304"/>
                <a:cs typeface="Times New Roman" panose="02020603050405020304"/>
              </a:rPr>
              <a:t> </a:t>
            </a:r>
            <a:r>
              <a:rPr sz="1875" spc="22" baseline="-24000" dirty="0">
                <a:latin typeface="Times New Roman" panose="02020603050405020304"/>
                <a:cs typeface="Times New Roman" panose="02020603050405020304"/>
              </a:rPr>
              <a:t>2</a:t>
            </a:r>
            <a:endParaRPr sz="1875" baseline="-24000">
              <a:latin typeface="Times New Roman" panose="02020603050405020304"/>
              <a:cs typeface="Times New Roman" panose="02020603050405020304"/>
            </a:endParaRPr>
          </a:p>
        </p:txBody>
      </p:sp>
      <p:sp>
        <p:nvSpPr>
          <p:cNvPr id="14" name="object 14"/>
          <p:cNvSpPr txBox="1"/>
          <p:nvPr/>
        </p:nvSpPr>
        <p:spPr>
          <a:xfrm>
            <a:off x="5216016" y="5781547"/>
            <a:ext cx="256540" cy="394335"/>
          </a:xfrm>
          <a:prstGeom prst="rect">
            <a:avLst/>
          </a:prstGeom>
        </p:spPr>
        <p:txBody>
          <a:bodyPr vert="horz" wrap="square" lIns="0" tIns="0" rIns="0" bIns="0" rtlCol="0">
            <a:spAutoFit/>
          </a:bodyPr>
          <a:lstStyle/>
          <a:p>
            <a:pPr marL="12700">
              <a:lnSpc>
                <a:spcPct val="100000"/>
              </a:lnSpc>
            </a:pPr>
            <a:r>
              <a:rPr sz="2200" i="1" spc="70" dirty="0">
                <a:latin typeface="Times New Roman" panose="02020603050405020304"/>
                <a:cs typeface="Times New Roman" panose="02020603050405020304"/>
              </a:rPr>
              <a:t>n</a:t>
            </a:r>
            <a:r>
              <a:rPr sz="1875" spc="22" baseline="-24000" dirty="0">
                <a:latin typeface="Times New Roman" panose="02020603050405020304"/>
                <a:cs typeface="Times New Roman" panose="02020603050405020304"/>
              </a:rPr>
              <a:t>1</a:t>
            </a:r>
            <a:endParaRPr sz="1875" baseline="-24000">
              <a:latin typeface="Times New Roman" panose="02020603050405020304"/>
              <a:cs typeface="Times New Roman" panose="02020603050405020304"/>
            </a:endParaRPr>
          </a:p>
        </p:txBody>
      </p:sp>
      <p:sp>
        <p:nvSpPr>
          <p:cNvPr id="15" name="object 15"/>
          <p:cNvSpPr txBox="1"/>
          <p:nvPr/>
        </p:nvSpPr>
        <p:spPr>
          <a:xfrm>
            <a:off x="4653660" y="6148323"/>
            <a:ext cx="125095" cy="203835"/>
          </a:xfrm>
          <a:prstGeom prst="rect">
            <a:avLst/>
          </a:prstGeom>
        </p:spPr>
        <p:txBody>
          <a:bodyPr vert="horz" wrap="square" lIns="0" tIns="0" rIns="0" bIns="0" rtlCol="0">
            <a:spAutoFit/>
          </a:bodyPr>
          <a:lstStyle/>
          <a:p>
            <a:pPr marL="12700">
              <a:lnSpc>
                <a:spcPct val="100000"/>
              </a:lnSpc>
            </a:pPr>
            <a:r>
              <a:rPr sz="1250" i="1" spc="20" dirty="0">
                <a:latin typeface="Times New Roman" panose="02020603050405020304"/>
                <a:cs typeface="Times New Roman" panose="02020603050405020304"/>
              </a:rPr>
              <a:t>R</a:t>
            </a:r>
            <a:endParaRPr sz="1250">
              <a:latin typeface="Times New Roman" panose="02020603050405020304"/>
              <a:cs typeface="Times New Roman" panose="02020603050405020304"/>
            </a:endParaRPr>
          </a:p>
        </p:txBody>
      </p:sp>
      <p:sp>
        <p:nvSpPr>
          <p:cNvPr id="16" name="object 16"/>
          <p:cNvSpPr txBox="1"/>
          <p:nvPr/>
        </p:nvSpPr>
        <p:spPr>
          <a:xfrm>
            <a:off x="4409821" y="5957570"/>
            <a:ext cx="666750" cy="347345"/>
          </a:xfrm>
          <a:prstGeom prst="rect">
            <a:avLst/>
          </a:prstGeom>
        </p:spPr>
        <p:txBody>
          <a:bodyPr vert="horz" wrap="square" lIns="0" tIns="0" rIns="0" bIns="0" rtlCol="0">
            <a:spAutoFit/>
          </a:bodyPr>
          <a:lstStyle/>
          <a:p>
            <a:pPr marL="12700">
              <a:lnSpc>
                <a:spcPct val="100000"/>
              </a:lnSpc>
              <a:tabLst>
                <a:tab pos="499745" algn="l"/>
              </a:tabLst>
            </a:pPr>
            <a:r>
              <a:rPr sz="2200" i="1" dirty="0">
                <a:latin typeface="Times New Roman" panose="02020603050405020304"/>
                <a:cs typeface="Times New Roman" panose="02020603050405020304"/>
              </a:rPr>
              <a:t>C	</a:t>
            </a: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7" name="object 17"/>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图像压缩</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676146"/>
            <a:ext cx="7545705" cy="363156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三种基本的数据冗余</a:t>
            </a:r>
            <a:endParaRPr sz="3200">
              <a:latin typeface="新宋体" panose="02010609030101010101" charset="-122"/>
              <a:cs typeface="新宋体" panose="02010609030101010101" charset="-122"/>
            </a:endParaRPr>
          </a:p>
          <a:p>
            <a:pPr marL="469900">
              <a:lnSpc>
                <a:spcPct val="100000"/>
              </a:lnSpc>
              <a:spcBef>
                <a:spcPts val="167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4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编码冗余</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像素间冗余</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心理视觉冗余</a:t>
            </a:r>
            <a:endParaRPr sz="2800">
              <a:latin typeface="新宋体" panose="02010609030101010101" charset="-122"/>
              <a:cs typeface="新宋体" panose="02010609030101010101" charset="-122"/>
            </a:endParaRPr>
          </a:p>
          <a:p>
            <a:pPr marL="12700" marR="5080" indent="-635">
              <a:lnSpc>
                <a:spcPct val="100000"/>
              </a:lnSpc>
              <a:spcBef>
                <a:spcPts val="193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如果能减少或消除上述三种冗余的1种或 多种冗余，就能取得数据压缩的效果</a:t>
            </a:r>
            <a:endParaRPr sz="32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924" rIns="0" bIns="0" rtlCol="0">
            <a:spAutoFit/>
          </a:bodyPr>
          <a:lstStyle/>
          <a:p>
            <a:pPr marL="227965">
              <a:lnSpc>
                <a:spcPct val="100000"/>
              </a:lnSpc>
            </a:pPr>
            <a:r>
              <a:rPr spc="-15" dirty="0">
                <a:latin typeface="新宋体" panose="02010609030101010101" charset="-122"/>
                <a:cs typeface="新宋体" panose="02010609030101010101" charset="-122"/>
              </a:rPr>
              <a:t>图像压缩</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41500" y="1871345"/>
            <a:ext cx="8382000" cy="2146742"/>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err="1">
                <a:latin typeface="新宋体" panose="02010609030101010101" charset="-122"/>
                <a:cs typeface="新宋体" panose="02010609030101010101" charset="-122"/>
              </a:rPr>
              <a:t>什么是编码冗余</a:t>
            </a:r>
            <a:r>
              <a:rPr sz="3200" spc="-5" dirty="0">
                <a:latin typeface="新宋体" panose="02010609030101010101" charset="-122"/>
                <a:cs typeface="新宋体" panose="02010609030101010101" charset="-122"/>
              </a:rPr>
              <a:t>？</a:t>
            </a:r>
            <a:endParaRPr lang="en-US" sz="3200" dirty="0">
              <a:latin typeface="新宋体" panose="02010609030101010101" charset="-122"/>
              <a:cs typeface="新宋体" panose="02010609030101010101" charset="-122"/>
            </a:endParaRPr>
          </a:p>
          <a:p>
            <a:pPr marL="12700">
              <a:lnSpc>
                <a:spcPct val="100000"/>
              </a:lnSpc>
              <a:tabLst>
                <a:tab pos="423545" algn="l"/>
              </a:tabLst>
            </a:pPr>
            <a:r>
              <a:rPr lang="en-US" sz="3200" spc="-5" dirty="0">
                <a:latin typeface="新宋体" panose="02010609030101010101" charset="-122"/>
                <a:cs typeface="新宋体" panose="02010609030101010101" charset="-122"/>
              </a:rPr>
              <a:t>  </a:t>
            </a:r>
            <a:r>
              <a:rPr sz="2800" spc="-5" dirty="0" err="1">
                <a:latin typeface="新宋体" panose="02010609030101010101" charset="-122"/>
                <a:cs typeface="新宋体" panose="02010609030101010101" charset="-122"/>
              </a:rPr>
              <a:t>如果一个图像的灰度级编码，使用了多于实际需要的编码符号，就称该图像包含了编码冗余</a:t>
            </a:r>
            <a:endParaRPr sz="2800" dirty="0">
              <a:latin typeface="新宋体" panose="02010609030101010101" charset="-122"/>
              <a:cs typeface="新宋体" panose="02010609030101010101" charset="-122"/>
            </a:endParaRPr>
          </a:p>
          <a:p>
            <a:pPr marL="12700">
              <a:lnSpc>
                <a:spcPts val="3750"/>
              </a:lnSpc>
              <a:spcBef>
                <a:spcPts val="1940"/>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黑白二值图像编码</a:t>
            </a:r>
            <a:endParaRPr sz="32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图像压缩</a:t>
            </a:r>
          </a:p>
        </p:txBody>
      </p:sp>
      <p:sp>
        <p:nvSpPr>
          <p:cNvPr id="7" name="object 7"/>
          <p:cNvSpPr/>
          <p:nvPr/>
        </p:nvSpPr>
        <p:spPr>
          <a:xfrm>
            <a:off x="1819541" y="4714494"/>
            <a:ext cx="2590800" cy="1676400"/>
          </a:xfrm>
          <a:custGeom>
            <a:avLst/>
            <a:gdLst/>
            <a:ahLst/>
            <a:cxnLst/>
            <a:rect l="l" t="t" r="r" b="b"/>
            <a:pathLst>
              <a:path w="2590800" h="1676400">
                <a:moveTo>
                  <a:pt x="0" y="0"/>
                </a:moveTo>
                <a:lnTo>
                  <a:pt x="0" y="1676400"/>
                </a:lnTo>
                <a:lnTo>
                  <a:pt x="2590800" y="1676400"/>
                </a:lnTo>
                <a:lnTo>
                  <a:pt x="2590799" y="0"/>
                </a:lnTo>
                <a:lnTo>
                  <a:pt x="0" y="0"/>
                </a:lnTo>
                <a:close/>
              </a:path>
            </a:pathLst>
          </a:custGeom>
          <a:solidFill>
            <a:srgbClr val="000000"/>
          </a:solidFill>
        </p:spPr>
        <p:txBody>
          <a:bodyPr wrap="square" lIns="0" tIns="0" rIns="0" bIns="0" rtlCol="0"/>
          <a:lstStyle/>
          <a:p>
            <a:endParaRPr/>
          </a:p>
        </p:txBody>
      </p:sp>
      <p:sp>
        <p:nvSpPr>
          <p:cNvPr id="8" name="object 8"/>
          <p:cNvSpPr/>
          <p:nvPr/>
        </p:nvSpPr>
        <p:spPr>
          <a:xfrm>
            <a:off x="1819541" y="4714494"/>
            <a:ext cx="2590800" cy="1676400"/>
          </a:xfrm>
          <a:custGeom>
            <a:avLst/>
            <a:gdLst/>
            <a:ahLst/>
            <a:cxnLst/>
            <a:rect l="l" t="t" r="r" b="b"/>
            <a:pathLst>
              <a:path w="2590800" h="1676400">
                <a:moveTo>
                  <a:pt x="0" y="0"/>
                </a:moveTo>
                <a:lnTo>
                  <a:pt x="0" y="1676400"/>
                </a:lnTo>
                <a:lnTo>
                  <a:pt x="2590800" y="1676400"/>
                </a:lnTo>
                <a:lnTo>
                  <a:pt x="2590799" y="0"/>
                </a:lnTo>
                <a:lnTo>
                  <a:pt x="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2505341" y="5171694"/>
            <a:ext cx="1295400" cy="838200"/>
          </a:xfrm>
          <a:custGeom>
            <a:avLst/>
            <a:gdLst/>
            <a:ahLst/>
            <a:cxnLst/>
            <a:rect l="l" t="t" r="r" b="b"/>
            <a:pathLst>
              <a:path w="1295400" h="838200">
                <a:moveTo>
                  <a:pt x="0" y="0"/>
                </a:moveTo>
                <a:lnTo>
                  <a:pt x="0" y="838200"/>
                </a:lnTo>
                <a:lnTo>
                  <a:pt x="1295400" y="838200"/>
                </a:lnTo>
                <a:lnTo>
                  <a:pt x="1295399" y="0"/>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2505341" y="5171694"/>
            <a:ext cx="1295400" cy="838200"/>
          </a:xfrm>
          <a:custGeom>
            <a:avLst/>
            <a:gdLst/>
            <a:ahLst/>
            <a:cxnLst/>
            <a:rect l="l" t="t" r="r" b="b"/>
            <a:pathLst>
              <a:path w="1295400" h="838200">
                <a:moveTo>
                  <a:pt x="0" y="0"/>
                </a:moveTo>
                <a:lnTo>
                  <a:pt x="0" y="838200"/>
                </a:lnTo>
                <a:lnTo>
                  <a:pt x="1295400" y="838200"/>
                </a:lnTo>
                <a:lnTo>
                  <a:pt x="1295399" y="0"/>
                </a:lnTo>
                <a:lnTo>
                  <a:pt x="0"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4643767" y="4869942"/>
            <a:ext cx="4902200" cy="1456690"/>
          </a:xfrm>
          <a:prstGeom prst="rect">
            <a:avLst/>
          </a:prstGeom>
        </p:spPr>
        <p:txBody>
          <a:bodyPr vert="horz" wrap="square" lIns="0" tIns="0" rIns="0" bIns="0" rtlCol="0">
            <a:spAutoFit/>
          </a:bodyPr>
          <a:lstStyle/>
          <a:p>
            <a:pPr marL="12700" marR="5080">
              <a:lnSpc>
                <a:spcPct val="100000"/>
              </a:lnSpc>
            </a:pPr>
            <a:r>
              <a:rPr sz="2400" dirty="0">
                <a:latin typeface="宋体" panose="02010600030101010101" pitchFamily="2" charset="-122"/>
                <a:cs typeface="宋体" panose="02010600030101010101" pitchFamily="2" charset="-122"/>
              </a:rPr>
              <a:t>如果用8位表示该图像的像素，我们 就说该图像存在编码冗余，因为该图 像的像素只有两个灰度，用一位即可 表示。</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60525" y="2824479"/>
            <a:ext cx="4471670" cy="302895"/>
          </a:xfrm>
          <a:prstGeom prst="rect">
            <a:avLst/>
          </a:prstGeom>
        </p:spPr>
        <p:txBody>
          <a:bodyPr vert="horz" wrap="square" lIns="0" tIns="0" rIns="0" bIns="0" rtlCol="0">
            <a:spAutoFit/>
          </a:bodyPr>
          <a:lstStyle/>
          <a:p>
            <a:pPr marL="12700">
              <a:lnSpc>
                <a:spcPts val="2380"/>
              </a:lnSpc>
            </a:pPr>
            <a:r>
              <a:rPr sz="2000" spc="-5" dirty="0">
                <a:latin typeface="新宋体" panose="02010609030101010101" charset="-122"/>
                <a:cs typeface="新宋体" panose="02010609030101010101" charset="-122"/>
              </a:rPr>
              <a:t>typedef</a:t>
            </a:r>
            <a:r>
              <a:rPr sz="2000" spc="5" dirty="0">
                <a:latin typeface="新宋体" panose="02010609030101010101" charset="-122"/>
                <a:cs typeface="新宋体" panose="02010609030101010101" charset="-122"/>
              </a:rPr>
              <a:t> </a:t>
            </a:r>
            <a:r>
              <a:rPr sz="2000" spc="-5" dirty="0">
                <a:latin typeface="新宋体" panose="02010609030101010101" charset="-122"/>
                <a:cs typeface="新宋体" panose="02010609030101010101" charset="-122"/>
              </a:rPr>
              <a:t>struct</a:t>
            </a:r>
            <a:r>
              <a:rPr sz="2000" spc="5" dirty="0">
                <a:latin typeface="新宋体" panose="02010609030101010101" charset="-122"/>
                <a:cs typeface="新宋体" panose="02010609030101010101" charset="-122"/>
              </a:rPr>
              <a:t> </a:t>
            </a:r>
            <a:r>
              <a:rPr sz="2000" spc="-10" dirty="0">
                <a:latin typeface="新宋体" panose="02010609030101010101" charset="-122"/>
                <a:cs typeface="新宋体" panose="02010609030101010101" charset="-122"/>
              </a:rPr>
              <a:t>t</a:t>
            </a:r>
            <a:r>
              <a:rPr sz="2000" spc="-5" dirty="0">
                <a:latin typeface="新宋体" panose="02010609030101010101" charset="-122"/>
                <a:cs typeface="新宋体" panose="02010609030101010101" charset="-122"/>
              </a:rPr>
              <a:t>agBITMAPFILEHEADER{</a:t>
            </a:r>
            <a:endParaRPr sz="2000">
              <a:latin typeface="新宋体" panose="02010609030101010101" charset="-122"/>
              <a:cs typeface="新宋体" panose="02010609030101010101" charset="-122"/>
            </a:endParaRPr>
          </a:p>
        </p:txBody>
      </p:sp>
      <p:sp>
        <p:nvSpPr>
          <p:cNvPr id="5" name="object 5"/>
          <p:cNvSpPr txBox="1"/>
          <p:nvPr/>
        </p:nvSpPr>
        <p:spPr>
          <a:xfrm>
            <a:off x="2042261" y="3107474"/>
            <a:ext cx="661035" cy="1543685"/>
          </a:xfrm>
          <a:prstGeom prst="rect">
            <a:avLst/>
          </a:prstGeom>
        </p:spPr>
        <p:txBody>
          <a:bodyPr vert="horz" wrap="square" lIns="0" tIns="3810" rIns="0" bIns="0" rtlCol="0">
            <a:spAutoFit/>
          </a:bodyPr>
          <a:lstStyle/>
          <a:p>
            <a:pPr marL="12700">
              <a:lnSpc>
                <a:spcPct val="100000"/>
              </a:lnSpc>
              <a:spcBef>
                <a:spcPts val="30"/>
              </a:spcBef>
            </a:pPr>
            <a:r>
              <a:rPr sz="2000" spc="-5" dirty="0">
                <a:latin typeface="新宋体" panose="02010609030101010101" charset="-122"/>
                <a:cs typeface="新宋体" panose="02010609030101010101" charset="-122"/>
              </a:rPr>
              <a:t>WORD</a:t>
            </a:r>
            <a:endParaRPr sz="2000">
              <a:latin typeface="新宋体" panose="02010609030101010101" charset="-122"/>
              <a:cs typeface="新宋体" panose="02010609030101010101" charset="-122"/>
            </a:endParaRPr>
          </a:p>
          <a:p>
            <a:pPr marL="12700" marR="5080">
              <a:lnSpc>
                <a:spcPct val="100000"/>
              </a:lnSpc>
              <a:spcBef>
                <a:spcPts val="135"/>
              </a:spcBef>
            </a:pPr>
            <a:r>
              <a:rPr sz="2000" spc="-5" dirty="0">
                <a:latin typeface="新宋体" panose="02010609030101010101" charset="-122"/>
                <a:cs typeface="新宋体" panose="02010609030101010101" charset="-122"/>
              </a:rPr>
              <a:t>DWORD WORD WORD DWORD</a:t>
            </a:r>
            <a:endParaRPr sz="2000">
              <a:latin typeface="新宋体" panose="02010609030101010101" charset="-122"/>
              <a:cs typeface="新宋体" panose="02010609030101010101" charset="-122"/>
            </a:endParaRPr>
          </a:p>
        </p:txBody>
      </p:sp>
      <p:sp>
        <p:nvSpPr>
          <p:cNvPr id="6" name="object 6"/>
          <p:cNvSpPr txBox="1"/>
          <p:nvPr/>
        </p:nvSpPr>
        <p:spPr>
          <a:xfrm>
            <a:off x="2931260" y="3107474"/>
            <a:ext cx="1549400" cy="1543685"/>
          </a:xfrm>
          <a:prstGeom prst="rect">
            <a:avLst/>
          </a:prstGeom>
        </p:spPr>
        <p:txBody>
          <a:bodyPr vert="horz" wrap="square" lIns="0" tIns="3810" rIns="0" bIns="0" rtlCol="0">
            <a:spAutoFit/>
          </a:bodyPr>
          <a:lstStyle/>
          <a:p>
            <a:pPr marL="12700">
              <a:lnSpc>
                <a:spcPct val="100000"/>
              </a:lnSpc>
              <a:spcBef>
                <a:spcPts val="30"/>
              </a:spcBef>
            </a:pPr>
            <a:r>
              <a:rPr sz="2000" spc="-5" dirty="0">
                <a:latin typeface="新宋体" panose="02010609030101010101" charset="-122"/>
                <a:cs typeface="新宋体" panose="02010609030101010101" charset="-122"/>
              </a:rPr>
              <a:t>bfType;</a:t>
            </a:r>
            <a:endParaRPr sz="2000">
              <a:latin typeface="新宋体" panose="02010609030101010101" charset="-122"/>
              <a:cs typeface="新宋体" panose="02010609030101010101" charset="-122"/>
            </a:endParaRPr>
          </a:p>
          <a:p>
            <a:pPr marL="12700" marR="5080">
              <a:lnSpc>
                <a:spcPct val="100000"/>
              </a:lnSpc>
              <a:spcBef>
                <a:spcPts val="135"/>
              </a:spcBef>
            </a:pPr>
            <a:r>
              <a:rPr sz="2000" spc="-5" dirty="0">
                <a:latin typeface="新宋体" panose="02010609030101010101" charset="-122"/>
                <a:cs typeface="新宋体" panose="02010609030101010101" charset="-122"/>
              </a:rPr>
              <a:t>bfSize; bfReserved1; bfReserved2; bfOffBits;</a:t>
            </a:r>
            <a:endParaRPr sz="2000">
              <a:latin typeface="新宋体" panose="02010609030101010101" charset="-122"/>
              <a:cs typeface="新宋体" panose="02010609030101010101" charset="-122"/>
            </a:endParaRPr>
          </a:p>
        </p:txBody>
      </p:sp>
      <p:sp>
        <p:nvSpPr>
          <p:cNvPr id="7" name="object 7"/>
          <p:cNvSpPr txBox="1"/>
          <p:nvPr/>
        </p:nvSpPr>
        <p:spPr>
          <a:xfrm>
            <a:off x="5166686" y="3111741"/>
            <a:ext cx="4139565" cy="1539240"/>
          </a:xfrm>
          <a:prstGeom prst="rect">
            <a:avLst/>
          </a:prstGeom>
        </p:spPr>
        <p:txBody>
          <a:bodyPr vert="horz" wrap="square" lIns="0" tIns="0" rIns="0" bIns="0" rtlCol="0">
            <a:spAutoFit/>
          </a:bodyPr>
          <a:lstStyle/>
          <a:p>
            <a:pPr marL="12700">
              <a:lnSpc>
                <a:spcPct val="100000"/>
              </a:lnSpc>
            </a:pPr>
            <a:r>
              <a:rPr sz="2000" spc="-5" dirty="0">
                <a:latin typeface="新宋体" panose="02010609030101010101" charset="-122"/>
                <a:cs typeface="新宋体" panose="02010609030101010101" charset="-122"/>
              </a:rPr>
              <a:t>//文件类型，必须是字符</a:t>
            </a:r>
            <a:r>
              <a:rPr sz="2000" spc="-10" dirty="0">
                <a:latin typeface="新宋体" panose="02010609030101010101" charset="-122"/>
                <a:cs typeface="新宋体" panose="02010609030101010101" charset="-122"/>
              </a:rPr>
              <a:t>串</a:t>
            </a:r>
            <a:r>
              <a:rPr sz="2000" spc="-5" dirty="0">
                <a:latin typeface="Times New Roman" panose="02020603050405020304"/>
                <a:cs typeface="Times New Roman" panose="02020603050405020304"/>
              </a:rPr>
              <a:t>”</a:t>
            </a:r>
            <a:r>
              <a:rPr sz="2000" spc="-5" dirty="0">
                <a:latin typeface="新宋体" panose="02010609030101010101" charset="-122"/>
                <a:cs typeface="新宋体" panose="02010609030101010101" charset="-122"/>
              </a:rPr>
              <a:t>BM</a:t>
            </a:r>
            <a:r>
              <a:rPr sz="2000" spc="-5"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marL="62865">
              <a:lnSpc>
                <a:spcPct val="100000"/>
              </a:lnSpc>
              <a:spcBef>
                <a:spcPts val="135"/>
              </a:spcBef>
            </a:pPr>
            <a:r>
              <a:rPr sz="2000" spc="-5" dirty="0">
                <a:latin typeface="新宋体" panose="02010609030101010101" charset="-122"/>
                <a:cs typeface="新宋体" panose="02010609030101010101" charset="-122"/>
              </a:rPr>
              <a:t>//指定文件大小</a:t>
            </a:r>
            <a:endParaRPr sz="2000">
              <a:latin typeface="新宋体" panose="02010609030101010101" charset="-122"/>
              <a:cs typeface="新宋体" panose="02010609030101010101" charset="-122"/>
            </a:endParaRPr>
          </a:p>
          <a:p>
            <a:pPr marL="62865">
              <a:lnSpc>
                <a:spcPct val="100000"/>
              </a:lnSpc>
            </a:pPr>
            <a:r>
              <a:rPr sz="2000" spc="-5" dirty="0">
                <a:latin typeface="新宋体" panose="02010609030101010101" charset="-122"/>
                <a:cs typeface="新宋体" panose="02010609030101010101" charset="-122"/>
              </a:rPr>
              <a:t>//保留字，不考虑</a:t>
            </a:r>
            <a:endParaRPr sz="2000">
              <a:latin typeface="新宋体" panose="02010609030101010101" charset="-122"/>
              <a:cs typeface="新宋体" panose="02010609030101010101" charset="-122"/>
            </a:endParaRPr>
          </a:p>
          <a:p>
            <a:pPr marL="62865">
              <a:lnSpc>
                <a:spcPct val="100000"/>
              </a:lnSpc>
            </a:pPr>
            <a:r>
              <a:rPr sz="2000" spc="-5" dirty="0">
                <a:latin typeface="新宋体" panose="02010609030101010101" charset="-122"/>
                <a:cs typeface="新宋体" panose="02010609030101010101" charset="-122"/>
              </a:rPr>
              <a:t>//保留字，不考虑</a:t>
            </a:r>
            <a:endParaRPr sz="2000">
              <a:latin typeface="新宋体" panose="02010609030101010101" charset="-122"/>
              <a:cs typeface="新宋体" panose="02010609030101010101" charset="-122"/>
            </a:endParaRPr>
          </a:p>
          <a:p>
            <a:pPr marL="63500">
              <a:lnSpc>
                <a:spcPts val="2380"/>
              </a:lnSpc>
            </a:pPr>
            <a:r>
              <a:rPr sz="2000" spc="-5" dirty="0">
                <a:latin typeface="新宋体" panose="02010609030101010101" charset="-122"/>
                <a:cs typeface="新宋体" panose="02010609030101010101" charset="-122"/>
              </a:rPr>
              <a:t>//从文件头到位图数据的偏移字节数</a:t>
            </a:r>
            <a:endParaRPr sz="2000">
              <a:latin typeface="新宋体" panose="02010609030101010101" charset="-122"/>
              <a:cs typeface="新宋体" panose="02010609030101010101" charset="-122"/>
            </a:endParaRPr>
          </a:p>
        </p:txBody>
      </p:sp>
      <p:sp>
        <p:nvSpPr>
          <p:cNvPr id="8" name="object 8"/>
          <p:cNvSpPr txBox="1"/>
          <p:nvPr/>
        </p:nvSpPr>
        <p:spPr>
          <a:xfrm>
            <a:off x="1660512" y="4653279"/>
            <a:ext cx="2438400" cy="302895"/>
          </a:xfrm>
          <a:prstGeom prst="rect">
            <a:avLst/>
          </a:prstGeom>
        </p:spPr>
        <p:txBody>
          <a:bodyPr vert="horz" wrap="square" lIns="0" tIns="0" rIns="0" bIns="0" rtlCol="0">
            <a:spAutoFit/>
          </a:bodyPr>
          <a:lstStyle/>
          <a:p>
            <a:pPr marL="12700">
              <a:lnSpc>
                <a:spcPts val="2380"/>
              </a:lnSpc>
            </a:pPr>
            <a:r>
              <a:rPr sz="2000" spc="-5" dirty="0">
                <a:latin typeface="新宋体" panose="02010609030101010101" charset="-122"/>
                <a:cs typeface="新宋体" panose="02010609030101010101" charset="-122"/>
              </a:rPr>
              <a:t>} BITMAPFILEHEADER;</a:t>
            </a:r>
            <a:endParaRPr sz="2000">
              <a:latin typeface="新宋体" panose="02010609030101010101" charset="-122"/>
              <a:cs typeface="新宋体" panose="02010609030101010101" charset="-122"/>
            </a:endParaRPr>
          </a:p>
        </p:txBody>
      </p:sp>
      <p:sp>
        <p:nvSpPr>
          <p:cNvPr id="9" name="object 9"/>
          <p:cNvSpPr txBox="1">
            <a:spLocks noGrp="1"/>
          </p:cNvSpPr>
          <p:nvPr>
            <p:ph type="title"/>
          </p:nvPr>
        </p:nvSpPr>
        <p:spPr>
          <a:prstGeom prst="rect">
            <a:avLst/>
          </a:prstGeom>
        </p:spPr>
        <p:txBody>
          <a:bodyPr vert="horz" wrap="square" lIns="0" tIns="369478" rIns="0" bIns="0" rtlCol="0">
            <a:spAutoFit/>
          </a:bodyPr>
          <a:lstStyle/>
          <a:p>
            <a:pPr marL="83185">
              <a:lnSpc>
                <a:spcPct val="100000"/>
              </a:lnSpc>
            </a:pPr>
            <a:r>
              <a:rPr spc="-15" dirty="0">
                <a:latin typeface="新宋体" panose="02010609030101010101" charset="-122"/>
                <a:cs typeface="新宋体" panose="02010609030101010101" charset="-122"/>
              </a:rPr>
              <a:t>BMP格式</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1、位图文件头</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3184652"/>
            <a:ext cx="7967980" cy="2063114"/>
          </a:xfrm>
          <a:prstGeom prst="rect">
            <a:avLst/>
          </a:prstGeom>
        </p:spPr>
        <p:txBody>
          <a:bodyPr vert="horz" wrap="square" lIns="0" tIns="0" rIns="0" bIns="0" rtlCol="0">
            <a:spAutoFit/>
          </a:bodyPr>
          <a:lstStyle/>
          <a:p>
            <a:pPr marL="12700" marR="5080" indent="533400">
              <a:lnSpc>
                <a:spcPct val="100000"/>
              </a:lnSpc>
            </a:pPr>
            <a:r>
              <a:rPr sz="2800" spc="-5" dirty="0">
                <a:latin typeface="新宋体" panose="02010609030101010101" charset="-122"/>
                <a:cs typeface="新宋体" panose="02010609030101010101" charset="-122"/>
              </a:rPr>
              <a:t>n</a:t>
            </a:r>
            <a:r>
              <a:rPr sz="2850" spc="-7" baseline="-2000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是第k个灰度级在图像中出现的次数，n是图像 中的像素总数，L是灰度级数。</a:t>
            </a:r>
            <a:endParaRPr sz="2800">
              <a:latin typeface="新宋体" panose="02010609030101010101" charset="-122"/>
              <a:cs typeface="新宋体" panose="02010609030101010101" charset="-122"/>
            </a:endParaRPr>
          </a:p>
          <a:p>
            <a:pPr marL="12700" marR="205105" indent="-635">
              <a:lnSpc>
                <a:spcPct val="100000"/>
              </a:lnSpc>
              <a:spcBef>
                <a:spcPts val="1940"/>
              </a:spcBef>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如果用于表示每个r</a:t>
            </a:r>
            <a:r>
              <a:rPr sz="3150" spc="-15" baseline="-21000" dirty="0">
                <a:latin typeface="新宋体" panose="02010609030101010101" charset="-122"/>
                <a:cs typeface="新宋体" panose="02010609030101010101" charset="-122"/>
              </a:rPr>
              <a:t>k</a:t>
            </a:r>
            <a:r>
              <a:rPr sz="3200" spc="-5" dirty="0">
                <a:latin typeface="新宋体" panose="02010609030101010101" charset="-122"/>
                <a:cs typeface="新宋体" panose="02010609030101010101" charset="-122"/>
              </a:rPr>
              <a:t>值的比特数为l(r</a:t>
            </a:r>
            <a:r>
              <a:rPr sz="3150" baseline="-21000" dirty="0">
                <a:latin typeface="新宋体" panose="02010609030101010101" charset="-122"/>
                <a:cs typeface="新宋体" panose="02010609030101010101" charset="-122"/>
              </a:rPr>
              <a:t>k</a:t>
            </a:r>
            <a:r>
              <a:rPr sz="3200" spc="-1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则表达每个像素所需的平均比特数为：</a:t>
            </a:r>
            <a:endParaRPr sz="3200">
              <a:latin typeface="新宋体" panose="02010609030101010101" charset="-122"/>
              <a:cs typeface="新宋体" panose="02010609030101010101" charset="-122"/>
            </a:endParaRPr>
          </a:p>
        </p:txBody>
      </p:sp>
      <p:sp>
        <p:nvSpPr>
          <p:cNvPr id="6" name="object 6"/>
          <p:cNvSpPr txBox="1"/>
          <p:nvPr/>
        </p:nvSpPr>
        <p:spPr>
          <a:xfrm>
            <a:off x="1681098" y="959865"/>
            <a:ext cx="3686175" cy="126873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编码冗余</a:t>
            </a:r>
            <a:endParaRPr sz="3200" dirty="0">
              <a:latin typeface="新宋体" panose="02010609030101010101" charset="-122"/>
              <a:cs typeface="新宋体" panose="02010609030101010101" charset="-122"/>
            </a:endParaRPr>
          </a:p>
          <a:p>
            <a:pPr marL="12700">
              <a:lnSpc>
                <a:spcPts val="3750"/>
              </a:lnSpc>
              <a:spcBef>
                <a:spcPts val="240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err="1">
                <a:latin typeface="新宋体" panose="02010609030101010101" charset="-122"/>
                <a:cs typeface="新宋体" panose="02010609030101010101" charset="-122"/>
              </a:rPr>
              <a:t>图像直方图的定义</a:t>
            </a:r>
            <a:endParaRPr sz="3200" dirty="0">
              <a:latin typeface="新宋体" panose="02010609030101010101" charset="-122"/>
              <a:cs typeface="新宋体" panose="02010609030101010101" charset="-122"/>
            </a:endParaRPr>
          </a:p>
        </p:txBody>
      </p:sp>
      <p:sp>
        <p:nvSpPr>
          <p:cNvPr id="7" name="object 7"/>
          <p:cNvSpPr/>
          <p:nvPr/>
        </p:nvSpPr>
        <p:spPr>
          <a:xfrm>
            <a:off x="3598405" y="2747137"/>
            <a:ext cx="310515" cy="0"/>
          </a:xfrm>
          <a:custGeom>
            <a:avLst/>
            <a:gdLst/>
            <a:ahLst/>
            <a:cxnLst/>
            <a:rect l="l" t="t" r="r" b="b"/>
            <a:pathLst>
              <a:path w="310514">
                <a:moveTo>
                  <a:pt x="0" y="0"/>
                </a:moveTo>
                <a:lnTo>
                  <a:pt x="310134" y="0"/>
                </a:lnTo>
              </a:path>
            </a:pathLst>
          </a:custGeom>
          <a:ln w="12522">
            <a:solidFill>
              <a:srgbClr val="000000"/>
            </a:solidFill>
          </a:ln>
        </p:spPr>
        <p:txBody>
          <a:bodyPr wrap="square" lIns="0" tIns="0" rIns="0" bIns="0" rtlCol="0"/>
          <a:lstStyle/>
          <a:p>
            <a:endParaRPr/>
          </a:p>
        </p:txBody>
      </p:sp>
      <p:sp>
        <p:nvSpPr>
          <p:cNvPr id="8" name="object 8"/>
          <p:cNvSpPr txBox="1"/>
          <p:nvPr/>
        </p:nvSpPr>
        <p:spPr>
          <a:xfrm>
            <a:off x="3667226" y="2757298"/>
            <a:ext cx="175260" cy="370205"/>
          </a:xfrm>
          <a:prstGeom prst="rect">
            <a:avLst/>
          </a:prstGeom>
        </p:spPr>
        <p:txBody>
          <a:bodyPr vert="horz" wrap="square" lIns="0" tIns="0" rIns="0" bIns="0" rtlCol="0">
            <a:spAutoFit/>
          </a:bodyPr>
          <a:lstStyle/>
          <a:p>
            <a:pPr marL="12700">
              <a:lnSpc>
                <a:spcPct val="100000"/>
              </a:lnSpc>
            </a:pPr>
            <a:r>
              <a:rPr sz="2350" i="1" dirty="0">
                <a:latin typeface="Times New Roman" panose="02020603050405020304"/>
                <a:cs typeface="Times New Roman" panose="02020603050405020304"/>
              </a:rPr>
              <a:t>n</a:t>
            </a:r>
            <a:endParaRPr sz="2350">
              <a:latin typeface="Times New Roman" panose="02020603050405020304"/>
              <a:cs typeface="Times New Roman" panose="02020603050405020304"/>
            </a:endParaRPr>
          </a:p>
        </p:txBody>
      </p:sp>
      <p:sp>
        <p:nvSpPr>
          <p:cNvPr id="9" name="object 9"/>
          <p:cNvSpPr txBox="1"/>
          <p:nvPr/>
        </p:nvSpPr>
        <p:spPr>
          <a:xfrm>
            <a:off x="3606279" y="2333625"/>
            <a:ext cx="175260" cy="370205"/>
          </a:xfrm>
          <a:prstGeom prst="rect">
            <a:avLst/>
          </a:prstGeom>
        </p:spPr>
        <p:txBody>
          <a:bodyPr vert="horz" wrap="square" lIns="0" tIns="0" rIns="0" bIns="0" rtlCol="0">
            <a:spAutoFit/>
          </a:bodyPr>
          <a:lstStyle/>
          <a:p>
            <a:pPr marL="12700">
              <a:lnSpc>
                <a:spcPct val="100000"/>
              </a:lnSpc>
            </a:pPr>
            <a:r>
              <a:rPr sz="2350" i="1" dirty="0">
                <a:latin typeface="Times New Roman" panose="02020603050405020304"/>
                <a:cs typeface="Times New Roman" panose="02020603050405020304"/>
              </a:rPr>
              <a:t>n</a:t>
            </a:r>
            <a:endParaRPr sz="2350">
              <a:latin typeface="Times New Roman" panose="02020603050405020304"/>
              <a:cs typeface="Times New Roman" panose="02020603050405020304"/>
            </a:endParaRPr>
          </a:p>
        </p:txBody>
      </p:sp>
      <p:sp>
        <p:nvSpPr>
          <p:cNvPr id="10" name="object 10"/>
          <p:cNvSpPr txBox="1"/>
          <p:nvPr/>
        </p:nvSpPr>
        <p:spPr>
          <a:xfrm>
            <a:off x="3757143" y="2536063"/>
            <a:ext cx="103505" cy="218440"/>
          </a:xfrm>
          <a:prstGeom prst="rect">
            <a:avLst/>
          </a:prstGeom>
        </p:spPr>
        <p:txBody>
          <a:bodyPr vert="horz" wrap="square" lIns="0" tIns="0" rIns="0" bIns="0" rtlCol="0">
            <a:spAutoFit/>
          </a:bodyPr>
          <a:lstStyle/>
          <a:p>
            <a:pPr marL="12700">
              <a:lnSpc>
                <a:spcPct val="100000"/>
              </a:lnSpc>
            </a:pPr>
            <a:r>
              <a:rPr sz="1350" i="1" spc="1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11" name="object 11"/>
          <p:cNvSpPr txBox="1"/>
          <p:nvPr/>
        </p:nvSpPr>
        <p:spPr>
          <a:xfrm>
            <a:off x="2758922" y="2725039"/>
            <a:ext cx="405765" cy="218440"/>
          </a:xfrm>
          <a:prstGeom prst="rect">
            <a:avLst/>
          </a:prstGeom>
        </p:spPr>
        <p:txBody>
          <a:bodyPr vert="horz" wrap="square" lIns="0" tIns="0" rIns="0" bIns="0" rtlCol="0">
            <a:spAutoFit/>
          </a:bodyPr>
          <a:lstStyle/>
          <a:p>
            <a:pPr marL="12700">
              <a:lnSpc>
                <a:spcPct val="100000"/>
              </a:lnSpc>
              <a:tabLst>
                <a:tab pos="314960" algn="l"/>
              </a:tabLst>
            </a:pPr>
            <a:r>
              <a:rPr sz="1350" i="1" spc="5" dirty="0">
                <a:latin typeface="Times New Roman" panose="02020603050405020304"/>
                <a:cs typeface="Times New Roman" panose="02020603050405020304"/>
              </a:rPr>
              <a:t>r	</a:t>
            </a:r>
            <a:r>
              <a:rPr sz="1350" i="1" spc="10" dirty="0">
                <a:latin typeface="Times New Roman" panose="02020603050405020304"/>
                <a:cs typeface="Times New Roman" panose="02020603050405020304"/>
              </a:rPr>
              <a:t>k</a:t>
            </a:r>
            <a:endParaRPr sz="1350">
              <a:latin typeface="Times New Roman" panose="02020603050405020304"/>
              <a:cs typeface="Times New Roman" panose="02020603050405020304"/>
            </a:endParaRPr>
          </a:p>
        </p:txBody>
      </p:sp>
      <p:sp>
        <p:nvSpPr>
          <p:cNvPr id="12" name="object 12"/>
          <p:cNvSpPr txBox="1"/>
          <p:nvPr/>
        </p:nvSpPr>
        <p:spPr>
          <a:xfrm>
            <a:off x="2603500" y="2428101"/>
            <a:ext cx="930910" cy="476250"/>
          </a:xfrm>
          <a:prstGeom prst="rect">
            <a:avLst/>
          </a:prstGeom>
        </p:spPr>
        <p:txBody>
          <a:bodyPr vert="horz" wrap="square" lIns="0" tIns="0" rIns="0" bIns="0" rtlCol="0">
            <a:spAutoFit/>
          </a:bodyPr>
          <a:lstStyle/>
          <a:p>
            <a:pPr marL="12700">
              <a:lnSpc>
                <a:spcPct val="100000"/>
              </a:lnSpc>
            </a:pPr>
            <a:r>
              <a:rPr sz="2350" i="1" dirty="0">
                <a:latin typeface="Times New Roman" panose="02020603050405020304"/>
                <a:cs typeface="Times New Roman" panose="02020603050405020304"/>
              </a:rPr>
              <a:t>p </a:t>
            </a:r>
            <a:r>
              <a:rPr sz="2350" i="1" spc="-240" dirty="0">
                <a:latin typeface="Times New Roman" panose="02020603050405020304"/>
                <a:cs typeface="Times New Roman" panose="02020603050405020304"/>
              </a:rPr>
              <a:t> </a:t>
            </a:r>
            <a:r>
              <a:rPr sz="3100" spc="-285" dirty="0">
                <a:latin typeface="Symbol" panose="05050102010706020507"/>
                <a:cs typeface="Symbol" panose="05050102010706020507"/>
              </a:rPr>
              <a:t></a:t>
            </a:r>
            <a:r>
              <a:rPr sz="2350" i="1" dirty="0">
                <a:latin typeface="Times New Roman" panose="02020603050405020304"/>
                <a:cs typeface="Times New Roman" panose="02020603050405020304"/>
              </a:rPr>
              <a:t>r </a:t>
            </a:r>
            <a:r>
              <a:rPr sz="2350" i="1" spc="-275" dirty="0">
                <a:latin typeface="Times New Roman" panose="02020603050405020304"/>
                <a:cs typeface="Times New Roman" panose="02020603050405020304"/>
              </a:rPr>
              <a:t> </a:t>
            </a:r>
            <a:r>
              <a:rPr sz="3100" spc="-250" dirty="0">
                <a:latin typeface="Symbol" panose="05050102010706020507"/>
                <a:cs typeface="Symbol" panose="05050102010706020507"/>
              </a:rPr>
              <a:t></a:t>
            </a:r>
            <a:r>
              <a:rPr sz="3100" spc="-415" dirty="0">
                <a:latin typeface="Times New Roman" panose="02020603050405020304"/>
                <a:cs typeface="Times New Roman" panose="02020603050405020304"/>
              </a:rPr>
              <a:t> </a:t>
            </a:r>
            <a:r>
              <a:rPr sz="2350" dirty="0">
                <a:latin typeface="Symbol" panose="05050102010706020507"/>
                <a:cs typeface="Symbol" panose="05050102010706020507"/>
              </a:rPr>
              <a:t></a:t>
            </a:r>
          </a:p>
        </p:txBody>
      </p:sp>
      <p:sp>
        <p:nvSpPr>
          <p:cNvPr id="13" name="object 13"/>
          <p:cNvSpPr txBox="1"/>
          <p:nvPr/>
        </p:nvSpPr>
        <p:spPr>
          <a:xfrm>
            <a:off x="5089119" y="2538350"/>
            <a:ext cx="2129790" cy="423545"/>
          </a:xfrm>
          <a:prstGeom prst="rect">
            <a:avLst/>
          </a:prstGeom>
        </p:spPr>
        <p:txBody>
          <a:bodyPr vert="horz" wrap="square" lIns="0" tIns="0" rIns="0" bIns="0" rtlCol="0">
            <a:spAutoFit/>
          </a:bodyPr>
          <a:lstStyle/>
          <a:p>
            <a:pPr marL="12700">
              <a:lnSpc>
                <a:spcPct val="100000"/>
              </a:lnSpc>
            </a:pPr>
            <a:r>
              <a:rPr sz="2700" i="1" spc="10" dirty="0">
                <a:latin typeface="Times New Roman" panose="02020603050405020304"/>
                <a:cs typeface="Times New Roman" panose="02020603050405020304"/>
              </a:rPr>
              <a:t>k</a:t>
            </a:r>
            <a:r>
              <a:rPr sz="2700" i="1" spc="-5" dirty="0">
                <a:latin typeface="Times New Roman" panose="02020603050405020304"/>
                <a:cs typeface="Times New Roman" panose="02020603050405020304"/>
              </a:rPr>
              <a:t> </a:t>
            </a:r>
            <a:r>
              <a:rPr sz="2700" spc="10" dirty="0">
                <a:latin typeface="Symbol" panose="05050102010706020507"/>
                <a:cs typeface="Symbol" panose="05050102010706020507"/>
              </a:rPr>
              <a:t></a:t>
            </a:r>
            <a:r>
              <a:rPr sz="2700" spc="-254" dirty="0">
                <a:latin typeface="Times New Roman" panose="02020603050405020304"/>
                <a:cs typeface="Times New Roman" panose="02020603050405020304"/>
              </a:rPr>
              <a:t> </a:t>
            </a:r>
            <a:r>
              <a:rPr sz="2700" spc="-145" dirty="0">
                <a:latin typeface="Times New Roman" panose="02020603050405020304"/>
                <a:cs typeface="Times New Roman" panose="02020603050405020304"/>
              </a:rPr>
              <a:t>0</a:t>
            </a:r>
            <a:r>
              <a:rPr sz="2700" spc="-290" dirty="0">
                <a:latin typeface="Times New Roman" panose="02020603050405020304"/>
                <a:cs typeface="Times New Roman" panose="02020603050405020304"/>
              </a:rPr>
              <a:t>,</a:t>
            </a:r>
            <a:r>
              <a:rPr sz="2700" spc="-335" dirty="0">
                <a:latin typeface="Times New Roman" panose="02020603050405020304"/>
                <a:cs typeface="Times New Roman" panose="02020603050405020304"/>
              </a:rPr>
              <a:t>1</a:t>
            </a:r>
            <a:r>
              <a:rPr sz="2700" spc="-15" dirty="0">
                <a:latin typeface="Times New Roman" panose="02020603050405020304"/>
                <a:cs typeface="Times New Roman" panose="02020603050405020304"/>
              </a:rPr>
              <a:t>,</a:t>
            </a:r>
            <a:r>
              <a:rPr sz="2700" spc="-140" dirty="0">
                <a:latin typeface="Times New Roman" panose="02020603050405020304"/>
                <a:cs typeface="Times New Roman" panose="02020603050405020304"/>
              </a:rPr>
              <a:t>2</a:t>
            </a:r>
            <a:r>
              <a:rPr sz="2700" spc="5" dirty="0">
                <a:latin typeface="Times New Roman" panose="02020603050405020304"/>
                <a:cs typeface="Times New Roman" panose="02020603050405020304"/>
              </a:rPr>
              <a:t>,...</a:t>
            </a:r>
            <a:r>
              <a:rPr sz="2700" spc="114" dirty="0">
                <a:latin typeface="Times New Roman" panose="02020603050405020304"/>
                <a:cs typeface="Times New Roman" panose="02020603050405020304"/>
              </a:rPr>
              <a:t>,</a:t>
            </a:r>
            <a:r>
              <a:rPr sz="2700" i="1" spc="15" dirty="0">
                <a:latin typeface="Times New Roman" panose="02020603050405020304"/>
                <a:cs typeface="Times New Roman" panose="02020603050405020304"/>
              </a:rPr>
              <a:t>L</a:t>
            </a:r>
            <a:r>
              <a:rPr sz="2700" i="1" spc="-350" dirty="0">
                <a:latin typeface="Times New Roman" panose="02020603050405020304"/>
                <a:cs typeface="Times New Roman" panose="02020603050405020304"/>
              </a:rPr>
              <a:t> </a:t>
            </a:r>
            <a:r>
              <a:rPr sz="2700" spc="40" dirty="0">
                <a:latin typeface="Symbol" panose="05050102010706020507"/>
                <a:cs typeface="Symbol" panose="05050102010706020507"/>
              </a:rPr>
              <a:t></a:t>
            </a:r>
            <a:r>
              <a:rPr sz="2700" spc="10" dirty="0">
                <a:latin typeface="Times New Roman" panose="02020603050405020304"/>
                <a:cs typeface="Times New Roman" panose="02020603050405020304"/>
              </a:rPr>
              <a:t>1</a:t>
            </a:r>
            <a:endParaRPr sz="2700">
              <a:latin typeface="Times New Roman" panose="02020603050405020304"/>
              <a:cs typeface="Times New Roman" panose="02020603050405020304"/>
            </a:endParaRPr>
          </a:p>
        </p:txBody>
      </p:sp>
      <p:sp>
        <p:nvSpPr>
          <p:cNvPr id="14" name="object 14"/>
          <p:cNvSpPr txBox="1"/>
          <p:nvPr/>
        </p:nvSpPr>
        <p:spPr>
          <a:xfrm>
            <a:off x="4767973" y="5311647"/>
            <a:ext cx="335280" cy="225425"/>
          </a:xfrm>
          <a:prstGeom prst="rect">
            <a:avLst/>
          </a:prstGeom>
        </p:spPr>
        <p:txBody>
          <a:bodyPr vert="horz" wrap="square" lIns="0" tIns="0" rIns="0" bIns="0" rtlCol="0">
            <a:spAutoFit/>
          </a:bodyPr>
          <a:lstStyle/>
          <a:p>
            <a:pPr marL="12700">
              <a:lnSpc>
                <a:spcPct val="100000"/>
              </a:lnSpc>
            </a:pPr>
            <a:r>
              <a:rPr sz="1400" i="1" dirty="0">
                <a:latin typeface="Times New Roman" panose="02020603050405020304"/>
                <a:cs typeface="Times New Roman" panose="02020603050405020304"/>
              </a:rPr>
              <a:t>L</a:t>
            </a:r>
            <a:r>
              <a:rPr sz="1400" i="1" spc="-160" dirty="0">
                <a:latin typeface="Times New Roman" panose="02020603050405020304"/>
                <a:cs typeface="Times New Roman" panose="02020603050405020304"/>
              </a:rPr>
              <a:t> </a:t>
            </a:r>
            <a:r>
              <a:rPr sz="1400" spc="-5" dirty="0">
                <a:latin typeface="Symbol" panose="05050102010706020507"/>
                <a:cs typeface="Symbol" panose="05050102010706020507"/>
              </a:rPr>
              <a:t></a:t>
            </a:r>
            <a:r>
              <a:rPr sz="1400" dirty="0">
                <a:latin typeface="Times New Roman" panose="02020603050405020304"/>
                <a:cs typeface="Times New Roman" panose="02020603050405020304"/>
              </a:rPr>
              <a:t>1</a:t>
            </a:r>
            <a:endParaRPr sz="1400">
              <a:latin typeface="Times New Roman" panose="02020603050405020304"/>
              <a:cs typeface="Times New Roman" panose="02020603050405020304"/>
            </a:endParaRPr>
          </a:p>
        </p:txBody>
      </p:sp>
      <p:sp>
        <p:nvSpPr>
          <p:cNvPr id="15" name="object 15"/>
          <p:cNvSpPr txBox="1"/>
          <p:nvPr/>
        </p:nvSpPr>
        <p:spPr>
          <a:xfrm>
            <a:off x="1681098" y="5912866"/>
            <a:ext cx="8466202" cy="723275"/>
          </a:xfrm>
          <a:prstGeom prst="rect">
            <a:avLst/>
          </a:prstGeom>
        </p:spPr>
        <p:txBody>
          <a:bodyPr vert="horz" wrap="square" lIns="0" tIns="0" rIns="0" bIns="0" rtlCol="0">
            <a:spAutoFit/>
          </a:bodyPr>
          <a:lstStyle/>
          <a:p>
            <a:pPr marR="1348740" algn="ctr">
              <a:lnSpc>
                <a:spcPct val="100000"/>
              </a:lnSpc>
            </a:pPr>
            <a:r>
              <a:rPr sz="1400" i="1" dirty="0">
                <a:latin typeface="Times New Roman" panose="02020603050405020304"/>
                <a:cs typeface="Times New Roman" panose="02020603050405020304"/>
              </a:rPr>
              <a:t>k</a:t>
            </a:r>
            <a:r>
              <a:rPr sz="1400" i="1" spc="-75" dirty="0">
                <a:latin typeface="Times New Roman" panose="02020603050405020304"/>
                <a:cs typeface="Times New Roman" panose="02020603050405020304"/>
              </a:rPr>
              <a:t> </a:t>
            </a:r>
            <a:r>
              <a:rPr sz="1400" dirty="0">
                <a:latin typeface="Symbol" panose="05050102010706020507"/>
                <a:cs typeface="Symbol" panose="05050102010706020507"/>
              </a:rPr>
              <a:t></a:t>
            </a:r>
            <a:r>
              <a:rPr sz="1400" spc="-210" dirty="0">
                <a:latin typeface="Times New Roman" panose="02020603050405020304"/>
                <a:cs typeface="Times New Roman" panose="02020603050405020304"/>
              </a:rPr>
              <a:t> </a:t>
            </a:r>
            <a:r>
              <a:rPr sz="1400" dirty="0">
                <a:latin typeface="Times New Roman" panose="02020603050405020304"/>
                <a:cs typeface="Times New Roman" panose="02020603050405020304"/>
              </a:rPr>
              <a:t>0</a:t>
            </a:r>
          </a:p>
          <a:p>
            <a:pPr marL="12700" marR="5080" indent="355600">
              <a:lnSpc>
                <a:spcPct val="100000"/>
              </a:lnSpc>
              <a:spcBef>
                <a:spcPts val="610"/>
              </a:spcBef>
            </a:pPr>
            <a:r>
              <a:rPr sz="2800" spc="-5" dirty="0" err="1" smtClean="0">
                <a:latin typeface="新宋体" panose="02010609030101010101" charset="-122"/>
                <a:cs typeface="新宋体" panose="02010609030101010101" charset="-122"/>
              </a:rPr>
              <a:t>表示灰度级所用的比特数和灰度级出现的概率相</a:t>
            </a:r>
            <a:r>
              <a:rPr sz="2800" dirty="0" err="1" smtClean="0">
                <a:latin typeface="新宋体" panose="02010609030101010101" charset="-122"/>
                <a:cs typeface="新宋体" panose="02010609030101010101" charset="-122"/>
              </a:rPr>
              <a:t>乘</a:t>
            </a:r>
            <a:endParaRPr sz="2800" dirty="0">
              <a:latin typeface="新宋体" panose="02010609030101010101" charset="-122"/>
              <a:cs typeface="新宋体" panose="02010609030101010101" charset="-122"/>
            </a:endParaRPr>
          </a:p>
        </p:txBody>
      </p:sp>
      <p:sp>
        <p:nvSpPr>
          <p:cNvPr id="16" name="object 16"/>
          <p:cNvSpPr txBox="1"/>
          <p:nvPr/>
        </p:nvSpPr>
        <p:spPr>
          <a:xfrm>
            <a:off x="4474590" y="5342382"/>
            <a:ext cx="2075180" cy="622300"/>
          </a:xfrm>
          <a:prstGeom prst="rect">
            <a:avLst/>
          </a:prstGeom>
        </p:spPr>
        <p:txBody>
          <a:bodyPr vert="horz" wrap="square" lIns="0" tIns="0" rIns="0" bIns="0" rtlCol="0">
            <a:spAutoFit/>
          </a:bodyPr>
          <a:lstStyle/>
          <a:p>
            <a:pPr marL="12700">
              <a:lnSpc>
                <a:spcPct val="100000"/>
              </a:lnSpc>
            </a:pPr>
            <a:r>
              <a:rPr sz="2400" dirty="0">
                <a:latin typeface="Symbol" panose="05050102010706020507"/>
                <a:cs typeface="Symbol" panose="05050102010706020507"/>
              </a:rPr>
              <a:t></a:t>
            </a:r>
            <a:r>
              <a:rPr sz="2400" spc="140" dirty="0">
                <a:latin typeface="Times New Roman" panose="02020603050405020304"/>
                <a:cs typeface="Times New Roman" panose="02020603050405020304"/>
              </a:rPr>
              <a:t> </a:t>
            </a:r>
            <a:r>
              <a:rPr sz="5400" spc="-7" baseline="-8000" dirty="0">
                <a:latin typeface="Symbol" panose="05050102010706020507"/>
                <a:cs typeface="Symbol" panose="05050102010706020507"/>
              </a:rPr>
              <a:t></a:t>
            </a:r>
            <a:r>
              <a:rPr sz="5400" spc="-509" baseline="-8000"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l</a:t>
            </a:r>
            <a:r>
              <a:rPr sz="2400" i="1" spc="-355" dirty="0">
                <a:latin typeface="Times New Roman" panose="02020603050405020304"/>
                <a:cs typeface="Times New Roman" panose="02020603050405020304"/>
              </a:rPr>
              <a:t> </a:t>
            </a:r>
            <a:r>
              <a:rPr sz="3150" spc="-225" dirty="0">
                <a:latin typeface="Symbol" panose="05050102010706020507"/>
                <a:cs typeface="Symbol" panose="05050102010706020507"/>
              </a:rPr>
              <a:t></a:t>
            </a:r>
            <a:r>
              <a:rPr sz="2400" i="1" spc="-110" dirty="0">
                <a:latin typeface="Times New Roman" panose="02020603050405020304"/>
                <a:cs typeface="Times New Roman" panose="02020603050405020304"/>
              </a:rPr>
              <a:t>r</a:t>
            </a:r>
            <a:r>
              <a:rPr sz="2100" i="1" baseline="-24000" dirty="0">
                <a:latin typeface="Times New Roman" panose="02020603050405020304"/>
                <a:cs typeface="Times New Roman" panose="02020603050405020304"/>
              </a:rPr>
              <a:t>k </a:t>
            </a:r>
            <a:r>
              <a:rPr sz="2100" i="1" spc="-172" baseline="-24000" dirty="0">
                <a:latin typeface="Times New Roman" panose="02020603050405020304"/>
                <a:cs typeface="Times New Roman" panose="02020603050405020304"/>
              </a:rPr>
              <a:t> </a:t>
            </a:r>
            <a:r>
              <a:rPr sz="3150" spc="20" dirty="0">
                <a:latin typeface="Symbol" panose="05050102010706020507"/>
                <a:cs typeface="Symbol" panose="05050102010706020507"/>
              </a:rPr>
              <a:t></a:t>
            </a:r>
            <a:r>
              <a:rPr sz="2400" i="1" spc="165" dirty="0">
                <a:latin typeface="Times New Roman" panose="02020603050405020304"/>
                <a:cs typeface="Times New Roman" panose="02020603050405020304"/>
              </a:rPr>
              <a:t>p</a:t>
            </a:r>
            <a:r>
              <a:rPr sz="2100" i="1" baseline="-24000" dirty="0">
                <a:latin typeface="Times New Roman" panose="02020603050405020304"/>
                <a:cs typeface="Times New Roman" panose="02020603050405020304"/>
              </a:rPr>
              <a:t>r</a:t>
            </a:r>
            <a:r>
              <a:rPr sz="2100" i="1" spc="150" baseline="-24000" dirty="0">
                <a:latin typeface="Times New Roman" panose="02020603050405020304"/>
                <a:cs typeface="Times New Roman" panose="02020603050405020304"/>
              </a:rPr>
              <a:t> </a:t>
            </a:r>
            <a:r>
              <a:rPr sz="3150" spc="-220" dirty="0">
                <a:latin typeface="Symbol" panose="05050102010706020507"/>
                <a:cs typeface="Symbol" panose="05050102010706020507"/>
              </a:rPr>
              <a:t></a:t>
            </a:r>
            <a:r>
              <a:rPr sz="2400" i="1" spc="-110" dirty="0">
                <a:latin typeface="Times New Roman" panose="02020603050405020304"/>
                <a:cs typeface="Times New Roman" panose="02020603050405020304"/>
              </a:rPr>
              <a:t>r</a:t>
            </a:r>
            <a:r>
              <a:rPr sz="2100" i="1" baseline="-24000" dirty="0">
                <a:latin typeface="Times New Roman" panose="02020603050405020304"/>
                <a:cs typeface="Times New Roman" panose="02020603050405020304"/>
              </a:rPr>
              <a:t>k </a:t>
            </a:r>
            <a:r>
              <a:rPr sz="2100" i="1" spc="-172" baseline="-24000" dirty="0">
                <a:latin typeface="Times New Roman" panose="02020603050405020304"/>
                <a:cs typeface="Times New Roman" panose="02020603050405020304"/>
              </a:rPr>
              <a:t> </a:t>
            </a:r>
            <a:r>
              <a:rPr sz="3150" spc="-175" dirty="0">
                <a:latin typeface="Symbol" panose="05050102010706020507"/>
                <a:cs typeface="Symbol" panose="05050102010706020507"/>
              </a:rPr>
              <a:t></a:t>
            </a:r>
            <a:endParaRPr sz="3150">
              <a:latin typeface="Symbol" panose="05050102010706020507"/>
              <a:cs typeface="Symbol" panose="05050102010706020507"/>
            </a:endParaRPr>
          </a:p>
        </p:txBody>
      </p:sp>
      <p:sp>
        <p:nvSpPr>
          <p:cNvPr id="17" name="object 17"/>
          <p:cNvSpPr txBox="1"/>
          <p:nvPr/>
        </p:nvSpPr>
        <p:spPr>
          <a:xfrm>
            <a:off x="3882542" y="5570232"/>
            <a:ext cx="462280" cy="352425"/>
          </a:xfrm>
          <a:prstGeom prst="rect">
            <a:avLst/>
          </a:prstGeom>
        </p:spPr>
        <p:txBody>
          <a:bodyPr vert="horz" wrap="square" lIns="0" tIns="0" rIns="0" bIns="0" rtlCol="0">
            <a:spAutoFit/>
          </a:bodyPr>
          <a:lstStyle/>
          <a:p>
            <a:pPr marL="12700">
              <a:lnSpc>
                <a:spcPts val="2775"/>
              </a:lnSpc>
            </a:pPr>
            <a:r>
              <a:rPr sz="3600" i="1" spc="120" baseline="14000" dirty="0">
                <a:latin typeface="Times New Roman" panose="02020603050405020304"/>
                <a:cs typeface="Times New Roman" panose="02020603050405020304"/>
              </a:rPr>
              <a:t>L</a:t>
            </a:r>
            <a:r>
              <a:rPr sz="1400" i="1" dirty="0">
                <a:latin typeface="Times New Roman" panose="02020603050405020304"/>
                <a:cs typeface="Times New Roman" panose="02020603050405020304"/>
              </a:rPr>
              <a:t>avg</a:t>
            </a:r>
            <a:endParaRPr sz="1400">
              <a:latin typeface="Times New Roman" panose="02020603050405020304"/>
              <a:cs typeface="Times New Roman" panose="02020603050405020304"/>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88744"/>
            <a:ext cx="7342505" cy="194056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对M×N的图像进行编码所需的比特数为</a:t>
            </a:r>
            <a:endParaRPr sz="3200" dirty="0">
              <a:latin typeface="新宋体" panose="02010609030101010101" charset="-122"/>
              <a:cs typeface="新宋体" panose="02010609030101010101" charset="-122"/>
            </a:endParaRPr>
          </a:p>
          <a:p>
            <a:pPr marL="553085">
              <a:lnSpc>
                <a:spcPct val="100000"/>
              </a:lnSpc>
              <a:spcBef>
                <a:spcPts val="1965"/>
              </a:spcBef>
            </a:pPr>
            <a:r>
              <a:rPr sz="2400" i="1" spc="-5" dirty="0">
                <a:latin typeface="Times New Roman" panose="02020603050405020304"/>
                <a:cs typeface="Times New Roman" panose="02020603050405020304"/>
              </a:rPr>
              <a:t>MNL</a:t>
            </a:r>
            <a:r>
              <a:rPr sz="2400" i="1" spc="-114" dirty="0">
                <a:latin typeface="Times New Roman" panose="02020603050405020304"/>
                <a:cs typeface="Times New Roman" panose="02020603050405020304"/>
              </a:rPr>
              <a:t> </a:t>
            </a:r>
            <a:r>
              <a:rPr sz="2100" i="1" baseline="-24000" dirty="0">
                <a:latin typeface="Times New Roman" panose="02020603050405020304"/>
                <a:cs typeface="Times New Roman" panose="02020603050405020304"/>
              </a:rPr>
              <a:t>avg</a:t>
            </a:r>
            <a:endParaRPr sz="2100" baseline="-24000" dirty="0">
              <a:latin typeface="Times New Roman" panose="02020603050405020304"/>
              <a:cs typeface="Times New Roman" panose="02020603050405020304"/>
            </a:endParaRPr>
          </a:p>
          <a:p>
            <a:pPr>
              <a:lnSpc>
                <a:spcPct val="100000"/>
              </a:lnSpc>
              <a:spcBef>
                <a:spcPts val="25"/>
              </a:spcBef>
            </a:pPr>
            <a:endParaRPr sz="2450" dirty="0">
              <a:latin typeface="Times New Roman" panose="02020603050405020304"/>
              <a:cs typeface="Times New Roman" panose="02020603050405020304"/>
            </a:endParaRPr>
          </a:p>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参考page 328的例8.1</a:t>
            </a:r>
            <a:endParaRPr sz="32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编码冗余</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65300" y="1876425"/>
            <a:ext cx="8763000" cy="4819268"/>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什么是像素间冗余？</a:t>
            </a:r>
            <a:endParaRPr sz="3200" dirty="0">
              <a:latin typeface="新宋体" panose="02010609030101010101" charset="-122"/>
              <a:cs typeface="新宋体" panose="02010609030101010101" charset="-122"/>
            </a:endParaRPr>
          </a:p>
          <a:p>
            <a:pPr marL="469900" algn="just">
              <a:lnSpc>
                <a:spcPct val="100000"/>
              </a:lnSpc>
              <a:spcBef>
                <a:spcPts val="1670"/>
              </a:spcBef>
            </a:pPr>
            <a:r>
              <a:rPr sz="2000" spc="-5" dirty="0">
                <a:solidFill>
                  <a:srgbClr val="EE2B0A"/>
                </a:solidFill>
                <a:latin typeface="Wingdings" panose="05000000000000000000"/>
                <a:cs typeface="Wingdings" panose="05000000000000000000"/>
              </a:rPr>
              <a:t></a:t>
            </a:r>
            <a:r>
              <a:rPr sz="2800" spc="-5" dirty="0" err="1">
                <a:latin typeface="新宋体" panose="02010609030101010101" charset="-122"/>
                <a:cs typeface="新宋体" panose="02010609030101010101" charset="-122"/>
              </a:rPr>
              <a:t>反映图像中像素之间的相互关系</a:t>
            </a:r>
            <a:endParaRPr sz="2800" dirty="0">
              <a:latin typeface="新宋体" panose="02010609030101010101" charset="-122"/>
              <a:cs typeface="新宋体" panose="02010609030101010101" charset="-122"/>
            </a:endParaRPr>
          </a:p>
          <a:p>
            <a:pPr marL="469900"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800" spc="-5" dirty="0" err="1">
                <a:latin typeface="新宋体" panose="02010609030101010101" charset="-122"/>
                <a:cs typeface="新宋体" panose="02010609030101010101" charset="-122"/>
              </a:rPr>
              <a:t>因为任何给定像素的值可以根据与这个像素相邻的像素进行预测，所以单个像素携带的信息相对较少</a:t>
            </a:r>
            <a:endParaRPr sz="2800" dirty="0">
              <a:latin typeface="新宋体" panose="02010609030101010101" charset="-122"/>
              <a:cs typeface="新宋体" panose="02010609030101010101" charset="-122"/>
            </a:endParaRPr>
          </a:p>
          <a:p>
            <a:pPr marL="469900" marR="5080" algn="just">
              <a:lnSpc>
                <a:spcPct val="100000"/>
              </a:lnSpc>
              <a:spcBef>
                <a:spcPts val="1685"/>
              </a:spcBef>
            </a:pPr>
            <a:r>
              <a:rPr sz="2000" spc="-5" dirty="0">
                <a:solidFill>
                  <a:srgbClr val="EE2B0A"/>
                </a:solidFill>
                <a:latin typeface="Wingdings" panose="05000000000000000000"/>
                <a:cs typeface="Wingdings" panose="05000000000000000000"/>
              </a:rPr>
              <a:t></a:t>
            </a:r>
            <a:r>
              <a:rPr sz="2800" spc="-5" dirty="0" err="1">
                <a:latin typeface="新宋体" panose="02010609030101010101" charset="-122"/>
                <a:cs typeface="新宋体" panose="02010609030101010101" charset="-122"/>
              </a:rPr>
              <a:t>对于一幅图像，很多单个像素对视觉的贡献是冗余的。它的值可以通过与它相邻的像素值为基础进行预测</a:t>
            </a:r>
            <a:endParaRPr sz="2800" dirty="0">
              <a:latin typeface="新宋体" panose="02010609030101010101" charset="-122"/>
              <a:cs typeface="新宋体" panose="02010609030101010101" charset="-122"/>
            </a:endParaRPr>
          </a:p>
          <a:p>
            <a:pPr marL="927100">
              <a:lnSpc>
                <a:spcPct val="100000"/>
              </a:lnSpc>
              <a:spcBef>
                <a:spcPts val="1425"/>
              </a:spcBef>
              <a:tabLst>
                <a:tab pos="3974465" algn="l"/>
                <a:tab pos="4584065" algn="l"/>
                <a:tab pos="5193665" algn="l"/>
                <a:tab pos="5803265" algn="l"/>
              </a:tabLst>
            </a:pPr>
            <a:r>
              <a:rPr sz="2400" dirty="0">
                <a:latin typeface="新宋体" panose="02010609030101010101" charset="-122"/>
                <a:cs typeface="新宋体" panose="02010609030101010101" charset="-122"/>
              </a:rPr>
              <a:t>例：原图像数据：234	223	231	238	235</a:t>
            </a:r>
          </a:p>
          <a:p>
            <a:pPr marL="1536700">
              <a:lnSpc>
                <a:spcPts val="2840"/>
              </a:lnSpc>
              <a:spcBef>
                <a:spcPts val="1430"/>
              </a:spcBef>
              <a:tabLst>
                <a:tab pos="3974465" algn="l"/>
                <a:tab pos="4888865" algn="l"/>
                <a:tab pos="5498465" algn="l"/>
                <a:tab pos="5955665" algn="l"/>
              </a:tabLst>
            </a:pPr>
            <a:r>
              <a:rPr sz="2400" dirty="0">
                <a:latin typeface="新宋体" panose="02010609030101010101" charset="-122"/>
                <a:cs typeface="新宋体" panose="02010609030101010101" charset="-122"/>
              </a:rPr>
              <a:t>压缩后数据：234	-11	8	7	-3</a:t>
            </a: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像素间冗余</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9100" y="1876425"/>
            <a:ext cx="8839200" cy="459356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什么是心理视觉冗余？</a:t>
            </a:r>
            <a:endParaRPr sz="3200" dirty="0">
              <a:latin typeface="新宋体" panose="02010609030101010101" charset="-122"/>
              <a:cs typeface="新宋体" panose="02010609030101010101" charset="-122"/>
            </a:endParaRPr>
          </a:p>
          <a:p>
            <a:pPr marL="469900" marR="5080" algn="just">
              <a:lnSpc>
                <a:spcPct val="100000"/>
              </a:lnSpc>
              <a:spcBef>
                <a:spcPts val="167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err="1" smtClean="0">
                <a:latin typeface="新宋体" panose="02010609030101010101" charset="-122"/>
                <a:cs typeface="新宋体" panose="02010609030101010101" charset="-122"/>
              </a:rPr>
              <a:t>人眼感觉到的图像区域亮度不仅取决于该区域的反射光</a:t>
            </a:r>
            <a:r>
              <a:rPr sz="2800" spc="-5" dirty="0" err="1">
                <a:latin typeface="新宋体" panose="02010609030101010101" charset="-122"/>
                <a:cs typeface="新宋体" panose="02010609030101010101" charset="-122"/>
              </a:rPr>
              <a:t>，例如根据马赫带效应，在灰度值为常数的区域也能感觉到灰度值的变化</a:t>
            </a:r>
            <a:endParaRPr sz="2800" dirty="0">
              <a:latin typeface="新宋体" panose="02010609030101010101" charset="-122"/>
              <a:cs typeface="新宋体" panose="02010609030101010101" charset="-122"/>
            </a:endParaRPr>
          </a:p>
          <a:p>
            <a:pPr marL="469900"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err="1" smtClean="0">
                <a:latin typeface="新宋体" panose="02010609030101010101" charset="-122"/>
                <a:cs typeface="新宋体" panose="02010609030101010101" charset="-122"/>
              </a:rPr>
              <a:t>这是由于眼睛对所有视觉信息感受的灵敏度不同</a:t>
            </a:r>
            <a:r>
              <a:rPr sz="2800" spc="-5" dirty="0" err="1">
                <a:latin typeface="新宋体" panose="02010609030101010101" charset="-122"/>
                <a:cs typeface="新宋体" panose="02010609030101010101" charset="-122"/>
              </a:rPr>
              <a:t>。在正常视觉处理过程中各种信息的相</a:t>
            </a:r>
            <a:r>
              <a:rPr lang="zh-CN" altLang="en-US" sz="2800" spc="-5" dirty="0">
                <a:latin typeface="新宋体" panose="02010609030101010101" charset="-122"/>
                <a:cs typeface="新宋体" panose="02010609030101010101" charset="-122"/>
              </a:rPr>
              <a:t>对</a:t>
            </a:r>
            <a:r>
              <a:rPr sz="2800" spc="-5" dirty="0" err="1">
                <a:latin typeface="新宋体" panose="02010609030101010101" charset="-122"/>
                <a:cs typeface="新宋体" panose="02010609030101010101" charset="-122"/>
              </a:rPr>
              <a:t>重要程度不同</a:t>
            </a:r>
            <a:endParaRPr sz="2800" dirty="0">
              <a:latin typeface="新宋体" panose="02010609030101010101" charset="-122"/>
              <a:cs typeface="新宋体" panose="02010609030101010101" charset="-122"/>
            </a:endParaRPr>
          </a:p>
          <a:p>
            <a:pPr marL="469900" marR="508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err="1" smtClean="0">
                <a:latin typeface="新宋体" panose="02010609030101010101" charset="-122"/>
                <a:cs typeface="新宋体" panose="02010609030101010101" charset="-122"/>
              </a:rPr>
              <a:t>有些信息在通常的视觉过程中与另外一些信息相比并不那么重要</a:t>
            </a:r>
            <a:r>
              <a:rPr sz="2800" spc="-5" dirty="0" err="1">
                <a:latin typeface="新宋体" panose="02010609030101010101" charset="-122"/>
                <a:cs typeface="新宋体" panose="02010609030101010101" charset="-122"/>
              </a:rPr>
              <a:t>，这些信息被认为是心理视觉冗余的，去除这些信息并不会明显降低图像质量</a:t>
            </a:r>
            <a:endParaRPr sz="28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心理视觉冗余</a:t>
            </a: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742441" y="1800225"/>
            <a:ext cx="7566659" cy="240474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什么是心理视觉冗余？（续）</a:t>
            </a:r>
            <a:endParaRPr sz="3200" dirty="0">
              <a:latin typeface="新宋体" panose="02010609030101010101" charset="-122"/>
              <a:cs typeface="新宋体" panose="02010609030101010101" charset="-122"/>
            </a:endParaRPr>
          </a:p>
          <a:p>
            <a:pPr marL="469900" marR="5080">
              <a:lnSpc>
                <a:spcPct val="102000"/>
              </a:lnSpc>
              <a:spcBef>
                <a:spcPts val="2010"/>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由于消除心理视觉冗余数据会导致一定量信息的丢 </a:t>
            </a:r>
            <a:r>
              <a:rPr sz="2400" dirty="0">
                <a:latin typeface="新宋体" panose="02010609030101010101" charset="-122"/>
                <a:cs typeface="新宋体" panose="02010609030101010101" charset="-122"/>
              </a:rPr>
              <a:t>失，所以这一过程通常称为量化</a:t>
            </a:r>
          </a:p>
          <a:p>
            <a:pPr marL="469900" marR="60325">
              <a:lnSpc>
                <a:spcPct val="100000"/>
              </a:lnSpc>
              <a:spcBef>
                <a:spcPts val="142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心理视觉冗余压缩是不可恢复的，量化的结果导致 了数据有损压缩</a:t>
            </a:r>
            <a:endParaRPr sz="24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心理视觉冗余</a:t>
            </a:r>
          </a:p>
        </p:txBody>
      </p:sp>
      <p:sp>
        <p:nvSpPr>
          <p:cNvPr id="7" name="object 7"/>
          <p:cNvSpPr/>
          <p:nvPr/>
        </p:nvSpPr>
        <p:spPr>
          <a:xfrm>
            <a:off x="1993900" y="4429125"/>
            <a:ext cx="3810000" cy="28575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032500" y="4429125"/>
            <a:ext cx="3810000" cy="285750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283460" y="5846444"/>
            <a:ext cx="864869" cy="579120"/>
          </a:xfrm>
          <a:custGeom>
            <a:avLst/>
            <a:gdLst/>
            <a:ahLst/>
            <a:cxnLst/>
            <a:rect l="l" t="t" r="r" b="b"/>
            <a:pathLst>
              <a:path w="864869" h="579120">
                <a:moveTo>
                  <a:pt x="0" y="0"/>
                </a:moveTo>
                <a:lnTo>
                  <a:pt x="0" y="579120"/>
                </a:lnTo>
                <a:lnTo>
                  <a:pt x="864869" y="579120"/>
                </a:lnTo>
                <a:lnTo>
                  <a:pt x="864869" y="0"/>
                </a:lnTo>
                <a:lnTo>
                  <a:pt x="0" y="0"/>
                </a:lnTo>
                <a:close/>
              </a:path>
            </a:pathLst>
          </a:custGeom>
          <a:solidFill>
            <a:srgbClr val="FFFFFF"/>
          </a:solidFill>
        </p:spPr>
        <p:txBody>
          <a:bodyPr wrap="square" lIns="0" tIns="0" rIns="0" bIns="0" rtlCol="0"/>
          <a:lstStyle/>
          <a:p>
            <a:endParaRPr/>
          </a:p>
        </p:txBody>
      </p:sp>
      <p:sp>
        <p:nvSpPr>
          <p:cNvPr id="10" name="object 10"/>
          <p:cNvSpPr txBox="1"/>
          <p:nvPr/>
        </p:nvSpPr>
        <p:spPr>
          <a:xfrm>
            <a:off x="2397252" y="5904865"/>
            <a:ext cx="636270" cy="476250"/>
          </a:xfrm>
          <a:prstGeom prst="rect">
            <a:avLst/>
          </a:prstGeom>
        </p:spPr>
        <p:txBody>
          <a:bodyPr vert="horz" wrap="square" lIns="0" tIns="0" rIns="0" bIns="0" rtlCol="0">
            <a:spAutoFit/>
          </a:bodyPr>
          <a:lstStyle/>
          <a:p>
            <a:pPr marL="12700">
              <a:lnSpc>
                <a:spcPts val="3750"/>
              </a:lnSpc>
            </a:pPr>
            <a:r>
              <a:rPr sz="3200" spc="-5" dirty="0">
                <a:solidFill>
                  <a:srgbClr val="FF0000"/>
                </a:solidFill>
                <a:latin typeface="新宋体" panose="02010609030101010101" charset="-122"/>
                <a:cs typeface="新宋体" panose="02010609030101010101" charset="-122"/>
              </a:rPr>
              <a:t>33K</a:t>
            </a:r>
            <a:endParaRPr sz="3200">
              <a:latin typeface="新宋体" panose="02010609030101010101" charset="-122"/>
              <a:cs typeface="新宋体" panose="02010609030101010101" charset="-122"/>
            </a:endParaRPr>
          </a:p>
        </p:txBody>
      </p:sp>
      <p:sp>
        <p:nvSpPr>
          <p:cNvPr id="11" name="object 11"/>
          <p:cNvSpPr/>
          <p:nvPr/>
        </p:nvSpPr>
        <p:spPr>
          <a:xfrm>
            <a:off x="6386830" y="5846444"/>
            <a:ext cx="864869" cy="579120"/>
          </a:xfrm>
          <a:custGeom>
            <a:avLst/>
            <a:gdLst/>
            <a:ahLst/>
            <a:cxnLst/>
            <a:rect l="l" t="t" r="r" b="b"/>
            <a:pathLst>
              <a:path w="864870" h="579120">
                <a:moveTo>
                  <a:pt x="0" y="0"/>
                </a:moveTo>
                <a:lnTo>
                  <a:pt x="0" y="579120"/>
                </a:lnTo>
                <a:lnTo>
                  <a:pt x="864869" y="579120"/>
                </a:lnTo>
                <a:lnTo>
                  <a:pt x="864869" y="0"/>
                </a:lnTo>
                <a:lnTo>
                  <a:pt x="0" y="0"/>
                </a:lnTo>
                <a:close/>
              </a:path>
            </a:pathLst>
          </a:custGeom>
          <a:solidFill>
            <a:srgbClr val="FFFFFF"/>
          </a:solidFill>
        </p:spPr>
        <p:txBody>
          <a:bodyPr wrap="square" lIns="0" tIns="0" rIns="0" bIns="0" rtlCol="0"/>
          <a:lstStyle/>
          <a:p>
            <a:endParaRPr/>
          </a:p>
        </p:txBody>
      </p:sp>
      <p:sp>
        <p:nvSpPr>
          <p:cNvPr id="12" name="object 12"/>
          <p:cNvSpPr txBox="1"/>
          <p:nvPr/>
        </p:nvSpPr>
        <p:spPr>
          <a:xfrm>
            <a:off x="6501371" y="5904865"/>
            <a:ext cx="636270" cy="476250"/>
          </a:xfrm>
          <a:prstGeom prst="rect">
            <a:avLst/>
          </a:prstGeom>
        </p:spPr>
        <p:txBody>
          <a:bodyPr vert="horz" wrap="square" lIns="0" tIns="0" rIns="0" bIns="0" rtlCol="0">
            <a:spAutoFit/>
          </a:bodyPr>
          <a:lstStyle/>
          <a:p>
            <a:pPr marL="12700">
              <a:lnSpc>
                <a:spcPts val="3750"/>
              </a:lnSpc>
            </a:pPr>
            <a:r>
              <a:rPr sz="3200" spc="-5" dirty="0">
                <a:solidFill>
                  <a:srgbClr val="FF0000"/>
                </a:solidFill>
                <a:latin typeface="新宋体" panose="02010609030101010101" charset="-122"/>
                <a:cs typeface="新宋体" panose="02010609030101010101" charset="-122"/>
              </a:rPr>
              <a:t>15K</a:t>
            </a:r>
            <a:endParaRPr sz="3200">
              <a:latin typeface="新宋体" panose="02010609030101010101" charset="-122"/>
              <a:cs typeface="新宋体" panose="02010609030101010101" charset="-122"/>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94840"/>
            <a:ext cx="7616190" cy="496570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保真度准则</a:t>
            </a:r>
            <a:endParaRPr sz="3200" dirty="0">
              <a:latin typeface="新宋体" panose="02010609030101010101" charset="-122"/>
              <a:cs typeface="新宋体" panose="02010609030101010101" charset="-122"/>
            </a:endParaRPr>
          </a:p>
          <a:p>
            <a:pPr marL="469900" marR="5080" algn="just">
              <a:lnSpc>
                <a:spcPct val="100000"/>
              </a:lnSpc>
              <a:spcBef>
                <a:spcPts val="167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图像压缩可能会导致信息损失，如去除心理 视觉冗余数据</a:t>
            </a:r>
            <a:endParaRPr sz="2800" dirty="0">
              <a:latin typeface="新宋体" panose="02010609030101010101" charset="-122"/>
              <a:cs typeface="新宋体" panose="02010609030101010101" charset="-122"/>
            </a:endParaRPr>
          </a:p>
          <a:p>
            <a:pPr marL="469900"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需要评价信息损失的测度以描述解码图像相 对于原始图像的偏离程度，这些测度称为保真 度准则</a:t>
            </a:r>
            <a:endParaRPr sz="2800" dirty="0">
              <a:latin typeface="新宋体" panose="02010609030101010101" charset="-122"/>
              <a:cs typeface="新宋体" panose="02010609030101010101" charset="-122"/>
            </a:endParaRPr>
          </a:p>
          <a:p>
            <a:pPr marL="46990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常用保真度准则分为两大类：</a:t>
            </a:r>
            <a:endParaRPr sz="2800" dirty="0">
              <a:latin typeface="新宋体" panose="02010609030101010101" charset="-122"/>
              <a:cs typeface="新宋体" panose="02010609030101010101" charset="-122"/>
            </a:endParaRPr>
          </a:p>
          <a:p>
            <a:pPr marL="92710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客观保真度准则</a:t>
            </a:r>
            <a:endParaRPr sz="2800" dirty="0">
              <a:latin typeface="新宋体" panose="02010609030101010101" charset="-122"/>
              <a:cs typeface="新宋体" panose="02010609030101010101" charset="-122"/>
            </a:endParaRPr>
          </a:p>
          <a:p>
            <a:pPr marL="927100">
              <a:lnSpc>
                <a:spcPts val="3295"/>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主观保真度准则</a:t>
            </a:r>
            <a:endParaRPr sz="28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保真度准则</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94840"/>
            <a:ext cx="7616190" cy="389762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客观保真度准则</a:t>
            </a:r>
            <a:endParaRPr sz="3200">
              <a:latin typeface="新宋体" panose="02010609030101010101" charset="-122"/>
              <a:cs typeface="新宋体" panose="02010609030101010101" charset="-122"/>
            </a:endParaRPr>
          </a:p>
          <a:p>
            <a:pPr marL="469900" marR="5080" algn="just">
              <a:lnSpc>
                <a:spcPct val="100000"/>
              </a:lnSpc>
              <a:spcBef>
                <a:spcPts val="167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当所损失的信息量可以用编码输入图像与编 码输出图像的函数表示时，它就是基于客观保 真度准则的</a:t>
            </a:r>
            <a:endParaRPr sz="2800">
              <a:latin typeface="新宋体" panose="02010609030101010101" charset="-122"/>
              <a:cs typeface="新宋体" panose="02010609030101010101" charset="-122"/>
            </a:endParaRPr>
          </a:p>
          <a:p>
            <a:pPr marL="46990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常用的两种客观保真度准则</a:t>
            </a:r>
            <a:endParaRPr sz="2800">
              <a:latin typeface="新宋体" panose="02010609030101010101" charset="-122"/>
              <a:cs typeface="新宋体" panose="02010609030101010101" charset="-122"/>
            </a:endParaRPr>
          </a:p>
          <a:p>
            <a:pPr marL="927100">
              <a:lnSpc>
                <a:spcPct val="100000"/>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均方根误差</a:t>
            </a:r>
            <a:endParaRPr sz="2800">
              <a:latin typeface="新宋体" panose="02010609030101010101" charset="-122"/>
              <a:cs typeface="新宋体" panose="02010609030101010101" charset="-122"/>
            </a:endParaRPr>
          </a:p>
          <a:p>
            <a:pPr marL="927100">
              <a:lnSpc>
                <a:spcPts val="3295"/>
              </a:lnSpc>
              <a:spcBef>
                <a:spcPts val="1690"/>
              </a:spcBef>
              <a:tabLst>
                <a:tab pos="13061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均方信噪比</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保真度准则</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38298" y="4946395"/>
            <a:ext cx="713549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如两幅图像尺寸均为M×N，则它们的总误差为</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客观保真度准则</a:t>
            </a:r>
          </a:p>
        </p:txBody>
      </p:sp>
      <p:sp>
        <p:nvSpPr>
          <p:cNvPr id="7" name="object 7"/>
          <p:cNvSpPr txBox="1"/>
          <p:nvPr/>
        </p:nvSpPr>
        <p:spPr>
          <a:xfrm>
            <a:off x="5886577" y="2436621"/>
            <a:ext cx="109220" cy="225425"/>
          </a:xfrm>
          <a:prstGeom prst="rect">
            <a:avLst/>
          </a:prstGeom>
        </p:spPr>
        <p:txBody>
          <a:bodyPr vert="horz" wrap="square" lIns="0" tIns="0" rIns="0" bIns="0" rtlCol="0">
            <a:spAutoFit/>
          </a:bodyPr>
          <a:lstStyle/>
          <a:p>
            <a:pPr marL="12700">
              <a:lnSpc>
                <a:spcPct val="100000"/>
              </a:lnSpc>
            </a:pPr>
            <a:r>
              <a:rPr sz="1400" dirty="0">
                <a:latin typeface="Times New Roman" panose="02020603050405020304"/>
                <a:cs typeface="Times New Roman" panose="02020603050405020304"/>
              </a:rPr>
              <a:t>^</a:t>
            </a:r>
            <a:endParaRPr sz="1400">
              <a:latin typeface="Times New Roman" panose="02020603050405020304"/>
              <a:cs typeface="Times New Roman" panose="02020603050405020304"/>
            </a:endParaRPr>
          </a:p>
        </p:txBody>
      </p:sp>
      <p:sp>
        <p:nvSpPr>
          <p:cNvPr id="8" name="object 8"/>
          <p:cNvSpPr txBox="1"/>
          <p:nvPr/>
        </p:nvSpPr>
        <p:spPr>
          <a:xfrm>
            <a:off x="1681098" y="1894840"/>
            <a:ext cx="7615555" cy="11195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输入图和输出图之间的均方根误差</a:t>
            </a:r>
            <a:endParaRPr sz="3200">
              <a:latin typeface="新宋体" panose="02010609030101010101" charset="-122"/>
              <a:cs typeface="新宋体" panose="02010609030101010101" charset="-122"/>
            </a:endParaRPr>
          </a:p>
          <a:p>
            <a:pPr marL="469900">
              <a:lnSpc>
                <a:spcPts val="3645"/>
              </a:lnSpc>
              <a:spcBef>
                <a:spcPts val="1325"/>
              </a:spcBef>
              <a:tabLst>
                <a:tab pos="847725" algn="l"/>
                <a:tab pos="689102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令</a:t>
            </a:r>
            <a:r>
              <a:rPr sz="2800" spc="-365" dirty="0">
                <a:latin typeface="新宋体" panose="02010609030101010101" charset="-122"/>
                <a:cs typeface="新宋体" panose="02010609030101010101" charset="-122"/>
              </a:rPr>
              <a:t> </a:t>
            </a:r>
            <a:r>
              <a:rPr sz="3600" i="1" baseline="3000" dirty="0">
                <a:latin typeface="Times New Roman" panose="02020603050405020304"/>
                <a:cs typeface="Times New Roman" panose="02020603050405020304"/>
              </a:rPr>
              <a:t>f</a:t>
            </a:r>
            <a:r>
              <a:rPr sz="3600" i="1" spc="-412" baseline="3000" dirty="0">
                <a:latin typeface="Times New Roman" panose="02020603050405020304"/>
                <a:cs typeface="Times New Roman" panose="02020603050405020304"/>
              </a:rPr>
              <a:t> </a:t>
            </a:r>
            <a:r>
              <a:rPr sz="4725" spc="-540" baseline="4000" dirty="0">
                <a:latin typeface="Symbol" panose="05050102010706020507"/>
                <a:cs typeface="Symbol" panose="05050102010706020507"/>
              </a:rPr>
              <a:t></a:t>
            </a:r>
            <a:r>
              <a:rPr sz="3600" i="1" spc="-292" baseline="3000" dirty="0">
                <a:latin typeface="Times New Roman" panose="02020603050405020304"/>
                <a:cs typeface="Times New Roman" panose="02020603050405020304"/>
              </a:rPr>
              <a:t>x</a:t>
            </a:r>
            <a:r>
              <a:rPr sz="3600" baseline="3000" dirty="0">
                <a:latin typeface="Times New Roman" panose="02020603050405020304"/>
                <a:cs typeface="Times New Roman" panose="02020603050405020304"/>
              </a:rPr>
              <a:t>,</a:t>
            </a:r>
            <a:r>
              <a:rPr sz="3600" spc="-434" baseline="3000" dirty="0">
                <a:latin typeface="Times New Roman" panose="02020603050405020304"/>
                <a:cs typeface="Times New Roman" panose="02020603050405020304"/>
              </a:rPr>
              <a:t> </a:t>
            </a:r>
            <a:r>
              <a:rPr sz="3600" i="1" spc="-112" baseline="3000" dirty="0">
                <a:latin typeface="Times New Roman" panose="02020603050405020304"/>
                <a:cs typeface="Times New Roman" panose="02020603050405020304"/>
              </a:rPr>
              <a:t>y</a:t>
            </a:r>
            <a:r>
              <a:rPr sz="4725" spc="-622" baseline="4000" dirty="0">
                <a:latin typeface="Symbol" panose="05050102010706020507"/>
                <a:cs typeface="Symbol" panose="05050102010706020507"/>
              </a:rPr>
              <a:t></a:t>
            </a:r>
            <a:r>
              <a:rPr sz="4725" spc="97" baseline="4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代</a:t>
            </a:r>
            <a:r>
              <a:rPr sz="2800" spc="-5" dirty="0">
                <a:latin typeface="新宋体" panose="02010609030101010101" charset="-122"/>
                <a:cs typeface="新宋体" panose="02010609030101010101" charset="-122"/>
              </a:rPr>
              <a:t>表输入图</a:t>
            </a:r>
            <a:r>
              <a:rPr sz="2800" spc="-85" dirty="0">
                <a:latin typeface="新宋体" panose="02010609030101010101" charset="-122"/>
                <a:cs typeface="新宋体" panose="02010609030101010101" charset="-122"/>
              </a:rPr>
              <a:t>，</a:t>
            </a:r>
            <a:r>
              <a:rPr sz="3600" i="1" baseline="10000" dirty="0">
                <a:latin typeface="Times New Roman" panose="02020603050405020304"/>
                <a:cs typeface="Times New Roman" panose="02020603050405020304"/>
              </a:rPr>
              <a:t>f</a:t>
            </a:r>
            <a:r>
              <a:rPr sz="3600" i="1" spc="-412" baseline="10000" dirty="0">
                <a:latin typeface="Times New Roman" panose="02020603050405020304"/>
                <a:cs typeface="Times New Roman" panose="02020603050405020304"/>
              </a:rPr>
              <a:t> </a:t>
            </a:r>
            <a:r>
              <a:rPr sz="4725" spc="-540" baseline="9000" dirty="0">
                <a:latin typeface="Symbol" panose="05050102010706020507"/>
                <a:cs typeface="Symbol" panose="05050102010706020507"/>
              </a:rPr>
              <a:t></a:t>
            </a:r>
            <a:r>
              <a:rPr sz="3600" i="1" spc="-284" baseline="10000" dirty="0">
                <a:latin typeface="Times New Roman" panose="02020603050405020304"/>
                <a:cs typeface="Times New Roman" panose="02020603050405020304"/>
              </a:rPr>
              <a:t>x</a:t>
            </a:r>
            <a:r>
              <a:rPr sz="3600" baseline="10000" dirty="0">
                <a:latin typeface="Times New Roman" panose="02020603050405020304"/>
                <a:cs typeface="Times New Roman" panose="02020603050405020304"/>
              </a:rPr>
              <a:t>,</a:t>
            </a:r>
            <a:r>
              <a:rPr sz="3600" spc="-434" baseline="10000" dirty="0">
                <a:latin typeface="Times New Roman" panose="02020603050405020304"/>
                <a:cs typeface="Times New Roman" panose="02020603050405020304"/>
              </a:rPr>
              <a:t> </a:t>
            </a:r>
            <a:r>
              <a:rPr sz="3600" i="1" spc="-104" baseline="10000" dirty="0">
                <a:latin typeface="Times New Roman" panose="02020603050405020304"/>
                <a:cs typeface="Times New Roman" panose="02020603050405020304"/>
              </a:rPr>
              <a:t>y</a:t>
            </a:r>
            <a:r>
              <a:rPr sz="4725" spc="-622" baseline="9000" dirty="0">
                <a:latin typeface="Symbol" panose="05050102010706020507"/>
                <a:cs typeface="Symbol" panose="05050102010706020507"/>
              </a:rPr>
              <a:t></a:t>
            </a:r>
            <a:r>
              <a:rPr sz="4725" spc="-330" baseline="9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代</a:t>
            </a:r>
            <a:r>
              <a:rPr sz="2800" spc="-5" dirty="0">
                <a:latin typeface="新宋体" panose="02010609030101010101" charset="-122"/>
                <a:cs typeface="新宋体" panose="02010609030101010101" charset="-122"/>
              </a:rPr>
              <a:t>表</a:t>
            </a:r>
            <a:r>
              <a:rPr sz="2800" dirty="0">
                <a:latin typeface="新宋体" panose="02010609030101010101" charset="-122"/>
                <a:cs typeface="新宋体" panose="02010609030101010101" charset="-122"/>
              </a:rPr>
              <a:t>对</a:t>
            </a:r>
            <a:r>
              <a:rPr sz="2800" spc="-740" dirty="0">
                <a:latin typeface="新宋体" panose="02010609030101010101" charset="-122"/>
                <a:cs typeface="新宋体" panose="02010609030101010101" charset="-122"/>
              </a:rPr>
              <a:t> </a:t>
            </a:r>
            <a:r>
              <a:rPr sz="3600" i="1" baseline="3000" dirty="0">
                <a:latin typeface="Times New Roman" panose="02020603050405020304"/>
                <a:cs typeface="Times New Roman" panose="02020603050405020304"/>
              </a:rPr>
              <a:t>f</a:t>
            </a:r>
            <a:r>
              <a:rPr sz="3600" i="1" spc="-412" baseline="3000" dirty="0">
                <a:latin typeface="Times New Roman" panose="02020603050405020304"/>
                <a:cs typeface="Times New Roman" panose="02020603050405020304"/>
              </a:rPr>
              <a:t> </a:t>
            </a:r>
            <a:r>
              <a:rPr sz="4725" spc="-540" baseline="4000" dirty="0">
                <a:latin typeface="Symbol" panose="05050102010706020507"/>
                <a:cs typeface="Symbol" panose="05050102010706020507"/>
              </a:rPr>
              <a:t></a:t>
            </a:r>
            <a:r>
              <a:rPr sz="3600" i="1" spc="-284" baseline="3000" dirty="0">
                <a:latin typeface="Times New Roman" panose="02020603050405020304"/>
                <a:cs typeface="Times New Roman" panose="02020603050405020304"/>
              </a:rPr>
              <a:t>x</a:t>
            </a:r>
            <a:r>
              <a:rPr sz="3600" baseline="3000" dirty="0">
                <a:latin typeface="Times New Roman" panose="02020603050405020304"/>
                <a:cs typeface="Times New Roman" panose="02020603050405020304"/>
              </a:rPr>
              <a:t>,</a:t>
            </a:r>
            <a:r>
              <a:rPr sz="3600" spc="-434" baseline="3000" dirty="0">
                <a:latin typeface="Times New Roman" panose="02020603050405020304"/>
                <a:cs typeface="Times New Roman" panose="02020603050405020304"/>
              </a:rPr>
              <a:t> </a:t>
            </a:r>
            <a:r>
              <a:rPr sz="3600" i="1" spc="-104" baseline="3000" dirty="0">
                <a:latin typeface="Times New Roman" panose="02020603050405020304"/>
                <a:cs typeface="Times New Roman" panose="02020603050405020304"/>
              </a:rPr>
              <a:t>y</a:t>
            </a:r>
            <a:r>
              <a:rPr sz="4725" spc="-622" baseline="4000" dirty="0">
                <a:latin typeface="Symbol" panose="05050102010706020507"/>
                <a:cs typeface="Symbol" panose="05050102010706020507"/>
              </a:rPr>
              <a:t></a:t>
            </a:r>
            <a:r>
              <a:rPr sz="4725" baseline="4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先压</a:t>
            </a:r>
            <a:endParaRPr sz="2800">
              <a:latin typeface="新宋体" panose="02010609030101010101" charset="-122"/>
              <a:cs typeface="新宋体" panose="02010609030101010101" charset="-122"/>
            </a:endParaRPr>
          </a:p>
        </p:txBody>
      </p:sp>
      <p:sp>
        <p:nvSpPr>
          <p:cNvPr id="9" name="object 9"/>
          <p:cNvSpPr txBox="1"/>
          <p:nvPr/>
        </p:nvSpPr>
        <p:spPr>
          <a:xfrm>
            <a:off x="8188579" y="2963417"/>
            <a:ext cx="1085215" cy="483870"/>
          </a:xfrm>
          <a:prstGeom prst="rect">
            <a:avLst/>
          </a:prstGeom>
        </p:spPr>
        <p:txBody>
          <a:bodyPr vert="horz" wrap="square" lIns="0" tIns="0" rIns="0" bIns="0" rtlCol="0">
            <a:spAutoFit/>
          </a:bodyPr>
          <a:lstStyle/>
          <a:p>
            <a:pPr marL="12700">
              <a:lnSpc>
                <a:spcPct val="100000"/>
              </a:lnSpc>
            </a:pPr>
            <a:r>
              <a:rPr sz="2400" i="1" dirty="0">
                <a:latin typeface="Times New Roman" panose="02020603050405020304"/>
                <a:cs typeface="Times New Roman" panose="02020603050405020304"/>
              </a:rPr>
              <a:t>f</a:t>
            </a:r>
            <a:r>
              <a:rPr sz="2400" i="1" spc="-275" dirty="0">
                <a:latin typeface="Times New Roman" panose="02020603050405020304"/>
                <a:cs typeface="Times New Roman" panose="02020603050405020304"/>
              </a:rPr>
              <a:t> </a:t>
            </a:r>
            <a:r>
              <a:rPr sz="3150" spc="-360" dirty="0">
                <a:latin typeface="Symbol" panose="05050102010706020507"/>
                <a:cs typeface="Symbol" panose="05050102010706020507"/>
              </a:rPr>
              <a:t></a:t>
            </a:r>
            <a:r>
              <a:rPr sz="2400" i="1" spc="-190"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290" dirty="0">
                <a:latin typeface="Times New Roman" panose="02020603050405020304"/>
                <a:cs typeface="Times New Roman" panose="02020603050405020304"/>
              </a:rPr>
              <a:t> </a:t>
            </a:r>
            <a:r>
              <a:rPr sz="2400" i="1" spc="-70" dirty="0">
                <a:latin typeface="Times New Roman" panose="02020603050405020304"/>
                <a:cs typeface="Times New Roman" panose="02020603050405020304"/>
              </a:rPr>
              <a:t>y</a:t>
            </a:r>
            <a:r>
              <a:rPr sz="3150" spc="-415" dirty="0">
                <a:latin typeface="Symbol" panose="05050102010706020507"/>
                <a:cs typeface="Symbol" panose="05050102010706020507"/>
              </a:rPr>
              <a:t></a:t>
            </a:r>
            <a:r>
              <a:rPr sz="3150" spc="-350" dirty="0">
                <a:latin typeface="Times New Roman" panose="02020603050405020304"/>
                <a:cs typeface="Times New Roman" panose="02020603050405020304"/>
              </a:rPr>
              <a:t> </a:t>
            </a:r>
            <a:r>
              <a:rPr sz="4200" baseline="-2000" dirty="0">
                <a:latin typeface="新宋体" panose="02010609030101010101" charset="-122"/>
                <a:cs typeface="新宋体" panose="02010609030101010101" charset="-122"/>
              </a:rPr>
              <a:t>和</a:t>
            </a:r>
            <a:endParaRPr sz="4200" baseline="-2000">
              <a:latin typeface="新宋体" panose="02010609030101010101" charset="-122"/>
              <a:cs typeface="新宋体" panose="02010609030101010101" charset="-122"/>
            </a:endParaRPr>
          </a:p>
        </p:txBody>
      </p:sp>
      <p:sp>
        <p:nvSpPr>
          <p:cNvPr id="10" name="object 10"/>
          <p:cNvSpPr txBox="1"/>
          <p:nvPr/>
        </p:nvSpPr>
        <p:spPr>
          <a:xfrm>
            <a:off x="2251836" y="3556000"/>
            <a:ext cx="109220" cy="225425"/>
          </a:xfrm>
          <a:prstGeom prst="rect">
            <a:avLst/>
          </a:prstGeom>
        </p:spPr>
        <p:txBody>
          <a:bodyPr vert="horz" wrap="square" lIns="0" tIns="0" rIns="0" bIns="0" rtlCol="0">
            <a:spAutoFit/>
          </a:bodyPr>
          <a:lstStyle/>
          <a:p>
            <a:pPr marL="12700">
              <a:lnSpc>
                <a:spcPct val="100000"/>
              </a:lnSpc>
            </a:pPr>
            <a:r>
              <a:rPr sz="1400" dirty="0">
                <a:latin typeface="Times New Roman" panose="02020603050405020304"/>
                <a:cs typeface="Times New Roman" panose="02020603050405020304"/>
              </a:rPr>
              <a:t>^</a:t>
            </a:r>
            <a:endParaRPr sz="1400">
              <a:latin typeface="Times New Roman" panose="02020603050405020304"/>
              <a:cs typeface="Times New Roman" panose="02020603050405020304"/>
            </a:endParaRPr>
          </a:p>
        </p:txBody>
      </p:sp>
      <p:sp>
        <p:nvSpPr>
          <p:cNvPr id="11" name="object 11"/>
          <p:cNvSpPr txBox="1"/>
          <p:nvPr/>
        </p:nvSpPr>
        <p:spPr>
          <a:xfrm>
            <a:off x="5328792" y="4311395"/>
            <a:ext cx="106680" cy="218440"/>
          </a:xfrm>
          <a:prstGeom prst="rect">
            <a:avLst/>
          </a:prstGeom>
        </p:spPr>
        <p:txBody>
          <a:bodyPr vert="horz" wrap="square" lIns="0" tIns="0" rIns="0" bIns="0" rtlCol="0">
            <a:spAutoFit/>
          </a:bodyPr>
          <a:lstStyle/>
          <a:p>
            <a:pPr marL="12700">
              <a:lnSpc>
                <a:spcPct val="100000"/>
              </a:lnSpc>
            </a:pPr>
            <a:r>
              <a:rPr sz="1350" spc="5" dirty="0">
                <a:latin typeface="Times New Roman" panose="02020603050405020304"/>
                <a:cs typeface="Times New Roman" panose="02020603050405020304"/>
              </a:rPr>
              <a:t>^</a:t>
            </a:r>
            <a:endParaRPr sz="1350">
              <a:latin typeface="Times New Roman" panose="02020603050405020304"/>
              <a:cs typeface="Times New Roman" panose="02020603050405020304"/>
            </a:endParaRPr>
          </a:p>
        </p:txBody>
      </p:sp>
      <p:sp>
        <p:nvSpPr>
          <p:cNvPr id="12" name="object 12"/>
          <p:cNvSpPr txBox="1">
            <a:spLocks noGrp="1"/>
          </p:cNvSpPr>
          <p:nvPr>
            <p:ph type="body" idx="1"/>
          </p:nvPr>
        </p:nvSpPr>
        <p:spPr>
          <a:prstGeom prst="rect">
            <a:avLst/>
          </a:prstGeom>
        </p:spPr>
        <p:txBody>
          <a:bodyPr vert="horz" wrap="square" lIns="0" tIns="1229347" rIns="0" bIns="0" rtlCol="0">
            <a:spAutoFit/>
          </a:bodyPr>
          <a:lstStyle/>
          <a:p>
            <a:pPr marL="1098550">
              <a:lnSpc>
                <a:spcPct val="100000"/>
              </a:lnSpc>
            </a:pPr>
            <a:r>
              <a:rPr sz="2800" spc="-5" dirty="0">
                <a:latin typeface="新宋体" panose="02010609030101010101" charset="-122"/>
                <a:cs typeface="新宋体" panose="02010609030101010101" charset="-122"/>
              </a:rPr>
              <a:t>缩后解压缩后得到</a:t>
            </a:r>
            <a:r>
              <a:rPr sz="2800" dirty="0">
                <a:latin typeface="新宋体" panose="02010609030101010101" charset="-122"/>
                <a:cs typeface="新宋体" panose="02010609030101010101" charset="-122"/>
              </a:rPr>
              <a:t>的</a:t>
            </a:r>
            <a:r>
              <a:rPr sz="2800" spc="-210" dirty="0">
                <a:latin typeface="新宋体" panose="02010609030101010101" charset="-122"/>
                <a:cs typeface="新宋体" panose="02010609030101010101" charset="-122"/>
              </a:rPr>
              <a:t> </a:t>
            </a:r>
            <a:r>
              <a:rPr sz="3600" i="1" baseline="2000" dirty="0">
                <a:latin typeface="Times New Roman" panose="02020603050405020304"/>
                <a:cs typeface="Times New Roman" panose="02020603050405020304"/>
              </a:rPr>
              <a:t>f</a:t>
            </a:r>
            <a:r>
              <a:rPr sz="3600" i="1" spc="-412" baseline="2000" dirty="0">
                <a:latin typeface="Times New Roman" panose="02020603050405020304"/>
                <a:cs typeface="Times New Roman" panose="02020603050405020304"/>
              </a:rPr>
              <a:t> </a:t>
            </a:r>
            <a:r>
              <a:rPr sz="4725" spc="-540" baseline="3000" dirty="0">
                <a:latin typeface="Symbol" panose="05050102010706020507"/>
                <a:cs typeface="Symbol" panose="05050102010706020507"/>
              </a:rPr>
              <a:t></a:t>
            </a:r>
            <a:r>
              <a:rPr sz="3600" i="1" spc="-284" baseline="2000" dirty="0">
                <a:latin typeface="Times New Roman" panose="02020603050405020304"/>
                <a:cs typeface="Times New Roman" panose="02020603050405020304"/>
              </a:rPr>
              <a:t>x</a:t>
            </a:r>
            <a:r>
              <a:rPr sz="3600" baseline="2000" dirty="0">
                <a:latin typeface="Times New Roman" panose="02020603050405020304"/>
                <a:cs typeface="Times New Roman" panose="02020603050405020304"/>
              </a:rPr>
              <a:t>,</a:t>
            </a:r>
            <a:r>
              <a:rPr sz="3600" spc="-434" baseline="2000" dirty="0">
                <a:latin typeface="Times New Roman" panose="02020603050405020304"/>
                <a:cs typeface="Times New Roman" panose="02020603050405020304"/>
              </a:rPr>
              <a:t> </a:t>
            </a:r>
            <a:r>
              <a:rPr sz="3600" i="1" spc="-104" baseline="2000" dirty="0">
                <a:latin typeface="Times New Roman" panose="02020603050405020304"/>
                <a:cs typeface="Times New Roman" panose="02020603050405020304"/>
              </a:rPr>
              <a:t>y</a:t>
            </a:r>
            <a:r>
              <a:rPr sz="4725" spc="-622" baseline="3000" dirty="0">
                <a:latin typeface="Symbol" panose="05050102010706020507"/>
                <a:cs typeface="Symbol" panose="05050102010706020507"/>
              </a:rPr>
              <a:t></a:t>
            </a:r>
            <a:r>
              <a:rPr sz="4725" spc="-135" baseline="3000" dirty="0">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的</a:t>
            </a:r>
            <a:r>
              <a:rPr sz="2800" spc="-5" dirty="0">
                <a:latin typeface="新宋体" panose="02010609030101010101" charset="-122"/>
                <a:cs typeface="新宋体" panose="02010609030101010101" charset="-122"/>
              </a:rPr>
              <a:t>近似，则</a:t>
            </a:r>
            <a:endParaRPr sz="2800">
              <a:latin typeface="新宋体" panose="02010609030101010101" charset="-122"/>
              <a:cs typeface="新宋体" panose="02010609030101010101" charset="-122"/>
            </a:endParaRPr>
          </a:p>
          <a:p>
            <a:pPr marL="1208405">
              <a:lnSpc>
                <a:spcPct val="100000"/>
              </a:lnSpc>
              <a:spcBef>
                <a:spcPts val="1270"/>
              </a:spcBef>
            </a:pPr>
            <a:r>
              <a:rPr sz="3600" i="1" baseline="1000" dirty="0">
                <a:latin typeface="Times New Roman" panose="02020603050405020304"/>
                <a:cs typeface="Times New Roman" panose="02020603050405020304"/>
              </a:rPr>
              <a:t>f</a:t>
            </a:r>
            <a:r>
              <a:rPr sz="3600" i="1" spc="-412" baseline="1000" dirty="0">
                <a:latin typeface="Times New Roman" panose="02020603050405020304"/>
                <a:cs typeface="Times New Roman" panose="02020603050405020304"/>
              </a:rPr>
              <a:t> </a:t>
            </a:r>
            <a:r>
              <a:rPr sz="4725" spc="-540" baseline="2000" dirty="0">
                <a:latin typeface="Symbol" panose="05050102010706020507"/>
                <a:cs typeface="Symbol" panose="05050102010706020507"/>
              </a:rPr>
              <a:t></a:t>
            </a:r>
            <a:r>
              <a:rPr sz="3600" i="1" spc="-284" baseline="1000" dirty="0">
                <a:latin typeface="Times New Roman" panose="02020603050405020304"/>
                <a:cs typeface="Times New Roman" panose="02020603050405020304"/>
              </a:rPr>
              <a:t>x</a:t>
            </a:r>
            <a:r>
              <a:rPr sz="3600" baseline="1000" dirty="0">
                <a:latin typeface="Times New Roman" panose="02020603050405020304"/>
                <a:cs typeface="Times New Roman" panose="02020603050405020304"/>
              </a:rPr>
              <a:t>,</a:t>
            </a:r>
            <a:r>
              <a:rPr sz="3600" spc="-434" baseline="1000" dirty="0">
                <a:latin typeface="Times New Roman" panose="02020603050405020304"/>
                <a:cs typeface="Times New Roman" panose="02020603050405020304"/>
              </a:rPr>
              <a:t> </a:t>
            </a:r>
            <a:r>
              <a:rPr sz="3600" i="1" spc="-104" baseline="1000" dirty="0">
                <a:latin typeface="Times New Roman" panose="02020603050405020304"/>
                <a:cs typeface="Times New Roman" panose="02020603050405020304"/>
              </a:rPr>
              <a:t>y</a:t>
            </a:r>
            <a:r>
              <a:rPr sz="4725" spc="-622" baseline="2000" dirty="0">
                <a:latin typeface="Symbol" panose="05050102010706020507"/>
                <a:cs typeface="Symbol" panose="05050102010706020507"/>
              </a:rPr>
              <a:t></a:t>
            </a:r>
            <a:r>
              <a:rPr sz="4725" spc="345" baseline="2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之间的误差定义为</a:t>
            </a:r>
            <a:endParaRPr sz="2800">
              <a:latin typeface="新宋体" panose="02010609030101010101" charset="-122"/>
              <a:cs typeface="新宋体" panose="02010609030101010101" charset="-122"/>
            </a:endParaRPr>
          </a:p>
          <a:p>
            <a:pPr marL="3112770">
              <a:lnSpc>
                <a:spcPct val="100000"/>
              </a:lnSpc>
              <a:spcBef>
                <a:spcPts val="2095"/>
              </a:spcBef>
              <a:tabLst>
                <a:tab pos="4284980" algn="l"/>
              </a:tabLst>
            </a:pPr>
            <a:r>
              <a:rPr sz="2300" i="1" spc="100" dirty="0">
                <a:latin typeface="Times New Roman" panose="02020603050405020304"/>
                <a:cs typeface="Times New Roman" panose="02020603050405020304"/>
              </a:rPr>
              <a:t>e</a:t>
            </a:r>
            <a:r>
              <a:rPr sz="3050" spc="-125" dirty="0">
                <a:latin typeface="Symbol" panose="05050102010706020507"/>
                <a:cs typeface="Symbol" panose="05050102010706020507"/>
              </a:rPr>
              <a:t></a:t>
            </a:r>
            <a:r>
              <a:rPr sz="2300" i="1" spc="105" dirty="0">
                <a:latin typeface="Times New Roman" panose="02020603050405020304"/>
                <a:cs typeface="Times New Roman" panose="02020603050405020304"/>
              </a:rPr>
              <a:t>x</a:t>
            </a:r>
            <a:r>
              <a:rPr sz="2300" spc="5" dirty="0">
                <a:latin typeface="Times New Roman" panose="02020603050405020304"/>
                <a:cs typeface="Times New Roman" panose="02020603050405020304"/>
              </a:rPr>
              <a:t>,</a:t>
            </a:r>
            <a:r>
              <a:rPr sz="2300" spc="10" dirty="0">
                <a:latin typeface="Times New Roman" panose="02020603050405020304"/>
                <a:cs typeface="Times New Roman" panose="02020603050405020304"/>
              </a:rPr>
              <a:t> </a:t>
            </a:r>
            <a:r>
              <a:rPr sz="2300" i="1" spc="15" dirty="0">
                <a:latin typeface="Times New Roman" panose="02020603050405020304"/>
                <a:cs typeface="Times New Roman" panose="02020603050405020304"/>
              </a:rPr>
              <a:t>y</a:t>
            </a:r>
            <a:r>
              <a:rPr sz="2300" i="1" spc="-330" dirty="0">
                <a:latin typeface="Times New Roman" panose="02020603050405020304"/>
                <a:cs typeface="Times New Roman" panose="02020603050405020304"/>
              </a:rPr>
              <a:t> </a:t>
            </a:r>
            <a:r>
              <a:rPr sz="3050" spc="-200" dirty="0">
                <a:latin typeface="Symbol" panose="05050102010706020507"/>
                <a:cs typeface="Symbol" panose="05050102010706020507"/>
              </a:rPr>
              <a:t></a:t>
            </a:r>
            <a:r>
              <a:rPr sz="3050" spc="-385" dirty="0">
                <a:latin typeface="Times New Roman" panose="02020603050405020304"/>
                <a:cs typeface="Times New Roman" panose="02020603050405020304"/>
              </a:rPr>
              <a:t> </a:t>
            </a:r>
            <a:r>
              <a:rPr sz="2300" spc="20" dirty="0">
                <a:latin typeface="Symbol" panose="05050102010706020507"/>
                <a:cs typeface="Symbol" panose="05050102010706020507"/>
              </a:rPr>
              <a:t></a:t>
            </a:r>
            <a:r>
              <a:rPr sz="2300" dirty="0">
                <a:latin typeface="Times New Roman" panose="02020603050405020304"/>
                <a:cs typeface="Times New Roman" panose="02020603050405020304"/>
              </a:rPr>
              <a:t>	</a:t>
            </a:r>
            <a:r>
              <a:rPr sz="2300" i="1" spc="10" dirty="0">
                <a:latin typeface="Times New Roman" panose="02020603050405020304"/>
                <a:cs typeface="Times New Roman" panose="02020603050405020304"/>
              </a:rPr>
              <a:t>f</a:t>
            </a:r>
            <a:r>
              <a:rPr sz="2300" i="1" spc="55" dirty="0">
                <a:latin typeface="Times New Roman" panose="02020603050405020304"/>
                <a:cs typeface="Times New Roman" panose="02020603050405020304"/>
              </a:rPr>
              <a:t> </a:t>
            </a:r>
            <a:r>
              <a:rPr sz="3050" spc="-125" dirty="0">
                <a:latin typeface="Symbol" panose="05050102010706020507"/>
                <a:cs typeface="Symbol" panose="05050102010706020507"/>
              </a:rPr>
              <a:t></a:t>
            </a:r>
            <a:r>
              <a:rPr sz="2300" i="1" spc="105" dirty="0">
                <a:latin typeface="Times New Roman" panose="02020603050405020304"/>
                <a:cs typeface="Times New Roman" panose="02020603050405020304"/>
              </a:rPr>
              <a:t>x</a:t>
            </a:r>
            <a:r>
              <a:rPr sz="2300" spc="5" dirty="0">
                <a:latin typeface="Times New Roman" panose="02020603050405020304"/>
                <a:cs typeface="Times New Roman" panose="02020603050405020304"/>
              </a:rPr>
              <a:t>,</a:t>
            </a:r>
            <a:r>
              <a:rPr sz="2300" spc="10" dirty="0">
                <a:latin typeface="Times New Roman" panose="02020603050405020304"/>
                <a:cs typeface="Times New Roman" panose="02020603050405020304"/>
              </a:rPr>
              <a:t> </a:t>
            </a:r>
            <a:r>
              <a:rPr sz="2300" i="1" spc="15" dirty="0">
                <a:latin typeface="Times New Roman" panose="02020603050405020304"/>
                <a:cs typeface="Times New Roman" panose="02020603050405020304"/>
              </a:rPr>
              <a:t>y</a:t>
            </a:r>
            <a:r>
              <a:rPr sz="2300" i="1" spc="-330" dirty="0">
                <a:latin typeface="Times New Roman" panose="02020603050405020304"/>
                <a:cs typeface="Times New Roman" panose="02020603050405020304"/>
              </a:rPr>
              <a:t> </a:t>
            </a:r>
            <a:r>
              <a:rPr sz="3050" spc="25" dirty="0">
                <a:latin typeface="Symbol" panose="05050102010706020507"/>
                <a:cs typeface="Symbol" panose="05050102010706020507"/>
              </a:rPr>
              <a:t></a:t>
            </a:r>
            <a:r>
              <a:rPr sz="2300" spc="20" dirty="0">
                <a:latin typeface="Symbol" panose="05050102010706020507"/>
                <a:cs typeface="Symbol" panose="05050102010706020507"/>
              </a:rPr>
              <a:t></a:t>
            </a:r>
            <a:r>
              <a:rPr sz="2300" dirty="0">
                <a:latin typeface="Times New Roman" panose="02020603050405020304"/>
                <a:cs typeface="Times New Roman" panose="02020603050405020304"/>
              </a:rPr>
              <a:t> </a:t>
            </a:r>
            <a:r>
              <a:rPr sz="2300" spc="-175" dirty="0">
                <a:latin typeface="Times New Roman" panose="02020603050405020304"/>
                <a:cs typeface="Times New Roman" panose="02020603050405020304"/>
              </a:rPr>
              <a:t> </a:t>
            </a:r>
            <a:r>
              <a:rPr sz="2300" i="1" spc="10" dirty="0">
                <a:latin typeface="Times New Roman" panose="02020603050405020304"/>
                <a:cs typeface="Times New Roman" panose="02020603050405020304"/>
              </a:rPr>
              <a:t>f</a:t>
            </a:r>
            <a:r>
              <a:rPr sz="2300" i="1" spc="50" dirty="0">
                <a:latin typeface="Times New Roman" panose="02020603050405020304"/>
                <a:cs typeface="Times New Roman" panose="02020603050405020304"/>
              </a:rPr>
              <a:t> </a:t>
            </a:r>
            <a:r>
              <a:rPr sz="3050" spc="-120" dirty="0">
                <a:latin typeface="Symbol" panose="05050102010706020507"/>
                <a:cs typeface="Symbol" panose="05050102010706020507"/>
              </a:rPr>
              <a:t></a:t>
            </a:r>
            <a:r>
              <a:rPr sz="2300" i="1" spc="100" dirty="0">
                <a:latin typeface="Times New Roman" panose="02020603050405020304"/>
                <a:cs typeface="Times New Roman" panose="02020603050405020304"/>
              </a:rPr>
              <a:t>x</a:t>
            </a:r>
            <a:r>
              <a:rPr sz="2300" spc="5" dirty="0">
                <a:latin typeface="Times New Roman" panose="02020603050405020304"/>
                <a:cs typeface="Times New Roman" panose="02020603050405020304"/>
              </a:rPr>
              <a:t>,</a:t>
            </a:r>
            <a:r>
              <a:rPr sz="2300" spc="10" dirty="0">
                <a:latin typeface="Times New Roman" panose="02020603050405020304"/>
                <a:cs typeface="Times New Roman" panose="02020603050405020304"/>
              </a:rPr>
              <a:t> </a:t>
            </a:r>
            <a:r>
              <a:rPr sz="2300" i="1" spc="15" dirty="0">
                <a:latin typeface="Times New Roman" panose="02020603050405020304"/>
                <a:cs typeface="Times New Roman" panose="02020603050405020304"/>
              </a:rPr>
              <a:t>y</a:t>
            </a:r>
            <a:r>
              <a:rPr sz="2300" i="1" spc="-330" dirty="0">
                <a:latin typeface="Times New Roman" panose="02020603050405020304"/>
                <a:cs typeface="Times New Roman" panose="02020603050405020304"/>
              </a:rPr>
              <a:t> </a:t>
            </a:r>
            <a:r>
              <a:rPr sz="3050" spc="-200" dirty="0">
                <a:latin typeface="Symbol" panose="05050102010706020507"/>
                <a:cs typeface="Symbol" panose="05050102010706020507"/>
              </a:rPr>
              <a:t></a:t>
            </a:r>
            <a:endParaRPr sz="3050">
              <a:latin typeface="Symbol" panose="05050102010706020507"/>
              <a:cs typeface="Symbol" panose="05050102010706020507"/>
            </a:endParaRPr>
          </a:p>
        </p:txBody>
      </p:sp>
      <p:sp>
        <p:nvSpPr>
          <p:cNvPr id="13" name="object 13"/>
          <p:cNvSpPr/>
          <p:nvPr/>
        </p:nvSpPr>
        <p:spPr>
          <a:xfrm>
            <a:off x="5093999" y="5562599"/>
            <a:ext cx="0" cy="708025"/>
          </a:xfrm>
          <a:custGeom>
            <a:avLst/>
            <a:gdLst/>
            <a:ahLst/>
            <a:cxnLst/>
            <a:rect l="l" t="t" r="r" b="b"/>
            <a:pathLst>
              <a:path h="708025">
                <a:moveTo>
                  <a:pt x="0" y="0"/>
                </a:moveTo>
                <a:lnTo>
                  <a:pt x="0" y="707897"/>
                </a:lnTo>
              </a:path>
            </a:pathLst>
          </a:custGeom>
          <a:ln w="13198">
            <a:solidFill>
              <a:srgbClr val="000000"/>
            </a:solidFill>
          </a:ln>
        </p:spPr>
        <p:txBody>
          <a:bodyPr wrap="square" lIns="0" tIns="0" rIns="0" bIns="0" rtlCol="0"/>
          <a:lstStyle/>
          <a:p>
            <a:endParaRPr/>
          </a:p>
        </p:txBody>
      </p:sp>
      <p:sp>
        <p:nvSpPr>
          <p:cNvPr id="14" name="object 14"/>
          <p:cNvSpPr/>
          <p:nvPr/>
        </p:nvSpPr>
        <p:spPr>
          <a:xfrm>
            <a:off x="7168991" y="5562599"/>
            <a:ext cx="0" cy="708025"/>
          </a:xfrm>
          <a:custGeom>
            <a:avLst/>
            <a:gdLst/>
            <a:ahLst/>
            <a:cxnLst/>
            <a:rect l="l" t="t" r="r" b="b"/>
            <a:pathLst>
              <a:path h="708025">
                <a:moveTo>
                  <a:pt x="0" y="0"/>
                </a:moveTo>
                <a:lnTo>
                  <a:pt x="0" y="707897"/>
                </a:lnTo>
              </a:path>
            </a:pathLst>
          </a:custGeom>
          <a:ln w="13198">
            <a:solidFill>
              <a:srgbClr val="000000"/>
            </a:solidFill>
          </a:ln>
        </p:spPr>
        <p:txBody>
          <a:bodyPr wrap="square" lIns="0" tIns="0" rIns="0" bIns="0" rtlCol="0"/>
          <a:lstStyle/>
          <a:p>
            <a:endParaRPr/>
          </a:p>
        </p:txBody>
      </p:sp>
      <p:sp>
        <p:nvSpPr>
          <p:cNvPr id="15" name="object 15"/>
          <p:cNvSpPr txBox="1"/>
          <p:nvPr/>
        </p:nvSpPr>
        <p:spPr>
          <a:xfrm>
            <a:off x="5177929" y="5548896"/>
            <a:ext cx="107314" cy="218440"/>
          </a:xfrm>
          <a:prstGeom prst="rect">
            <a:avLst/>
          </a:prstGeom>
        </p:spPr>
        <p:txBody>
          <a:bodyPr vert="horz" wrap="square" lIns="0" tIns="0" rIns="0" bIns="0" rtlCol="0">
            <a:spAutoFit/>
          </a:bodyPr>
          <a:lstStyle/>
          <a:p>
            <a:pPr marL="12700">
              <a:lnSpc>
                <a:spcPct val="100000"/>
              </a:lnSpc>
            </a:pPr>
            <a:r>
              <a:rPr sz="1350" spc="5" dirty="0">
                <a:latin typeface="Times New Roman" panose="02020603050405020304"/>
                <a:cs typeface="Times New Roman" panose="02020603050405020304"/>
              </a:rPr>
              <a:t>^</a:t>
            </a:r>
            <a:endParaRPr sz="1350">
              <a:latin typeface="Times New Roman" panose="02020603050405020304"/>
              <a:cs typeface="Times New Roman" panose="02020603050405020304"/>
            </a:endParaRPr>
          </a:p>
        </p:txBody>
      </p:sp>
      <p:sp>
        <p:nvSpPr>
          <p:cNvPr id="16" name="object 16"/>
          <p:cNvSpPr txBox="1"/>
          <p:nvPr/>
        </p:nvSpPr>
        <p:spPr>
          <a:xfrm>
            <a:off x="4299330" y="5517642"/>
            <a:ext cx="759460" cy="218440"/>
          </a:xfrm>
          <a:prstGeom prst="rect">
            <a:avLst/>
          </a:prstGeom>
        </p:spPr>
        <p:txBody>
          <a:bodyPr vert="horz" wrap="square" lIns="0" tIns="0" rIns="0" bIns="0" rtlCol="0">
            <a:spAutoFit/>
          </a:bodyPr>
          <a:lstStyle/>
          <a:p>
            <a:pPr marL="12700">
              <a:lnSpc>
                <a:spcPct val="100000"/>
              </a:lnSpc>
            </a:pPr>
            <a:r>
              <a:rPr sz="1350" i="1" spc="10" dirty="0">
                <a:latin typeface="Times New Roman" panose="02020603050405020304"/>
                <a:cs typeface="Times New Roman" panose="02020603050405020304"/>
              </a:rPr>
              <a:t>M</a:t>
            </a:r>
            <a:r>
              <a:rPr sz="1350" i="1" spc="45" dirty="0">
                <a:latin typeface="Times New Roman" panose="02020603050405020304"/>
                <a:cs typeface="Times New Roman" panose="02020603050405020304"/>
              </a:rPr>
              <a:t> </a:t>
            </a:r>
            <a:r>
              <a:rPr sz="1350" spc="-25" dirty="0">
                <a:latin typeface="Symbol" panose="05050102010706020507"/>
                <a:cs typeface="Symbol" panose="05050102010706020507"/>
              </a:rPr>
              <a:t></a:t>
            </a:r>
            <a:r>
              <a:rPr sz="1350" spc="5" dirty="0">
                <a:latin typeface="Times New Roman" panose="02020603050405020304"/>
                <a:cs typeface="Times New Roman" panose="02020603050405020304"/>
              </a:rPr>
              <a:t>1</a:t>
            </a:r>
            <a:r>
              <a:rPr sz="1350" spc="-100" dirty="0">
                <a:latin typeface="Times New Roman" panose="02020603050405020304"/>
                <a:cs typeface="Times New Roman" panose="02020603050405020304"/>
              </a:rPr>
              <a:t> </a:t>
            </a:r>
            <a:r>
              <a:rPr sz="1350" i="1" spc="10" dirty="0">
                <a:latin typeface="Times New Roman" panose="02020603050405020304"/>
                <a:cs typeface="Times New Roman" panose="02020603050405020304"/>
              </a:rPr>
              <a:t>N</a:t>
            </a:r>
            <a:r>
              <a:rPr sz="1350" i="1" spc="-50" dirty="0">
                <a:latin typeface="Times New Roman" panose="02020603050405020304"/>
                <a:cs typeface="Times New Roman" panose="02020603050405020304"/>
              </a:rPr>
              <a:t> </a:t>
            </a:r>
            <a:r>
              <a:rPr sz="1350" spc="-20" dirty="0">
                <a:latin typeface="Symbol" panose="05050102010706020507"/>
                <a:cs typeface="Symbol" panose="05050102010706020507"/>
              </a:rPr>
              <a:t></a:t>
            </a:r>
            <a:r>
              <a:rPr sz="1350" spc="5" dirty="0">
                <a:latin typeface="Times New Roman" panose="02020603050405020304"/>
                <a:cs typeface="Times New Roman" panose="02020603050405020304"/>
              </a:rPr>
              <a:t>1</a:t>
            </a:r>
            <a:endParaRPr sz="1350">
              <a:latin typeface="Times New Roman" panose="02020603050405020304"/>
              <a:cs typeface="Times New Roman" panose="02020603050405020304"/>
            </a:endParaRPr>
          </a:p>
        </p:txBody>
      </p:sp>
      <p:sp>
        <p:nvSpPr>
          <p:cNvPr id="17" name="object 17"/>
          <p:cNvSpPr txBox="1"/>
          <p:nvPr/>
        </p:nvSpPr>
        <p:spPr>
          <a:xfrm>
            <a:off x="4335919" y="6103632"/>
            <a:ext cx="700405" cy="218440"/>
          </a:xfrm>
          <a:prstGeom prst="rect">
            <a:avLst/>
          </a:prstGeom>
        </p:spPr>
        <p:txBody>
          <a:bodyPr vert="horz" wrap="square" lIns="0" tIns="0" rIns="0" bIns="0" rtlCol="0">
            <a:spAutoFit/>
          </a:bodyPr>
          <a:lstStyle/>
          <a:p>
            <a:pPr marL="12700">
              <a:lnSpc>
                <a:spcPct val="100000"/>
              </a:lnSpc>
            </a:pPr>
            <a:r>
              <a:rPr sz="1350" i="1" spc="5" dirty="0">
                <a:latin typeface="Times New Roman" panose="02020603050405020304"/>
                <a:cs typeface="Times New Roman" panose="02020603050405020304"/>
              </a:rPr>
              <a:t>x</a:t>
            </a:r>
            <a:r>
              <a:rPr sz="1350" i="1" spc="-195" dirty="0">
                <a:latin typeface="Times New Roman" panose="02020603050405020304"/>
                <a:cs typeface="Times New Roman" panose="02020603050405020304"/>
              </a:rPr>
              <a:t> </a:t>
            </a:r>
            <a:r>
              <a:rPr sz="1350" spc="110" dirty="0">
                <a:latin typeface="Symbol" panose="05050102010706020507"/>
                <a:cs typeface="Symbol" panose="05050102010706020507"/>
              </a:rPr>
              <a:t></a:t>
            </a:r>
            <a:r>
              <a:rPr sz="1350" spc="5" dirty="0">
                <a:latin typeface="Times New Roman" panose="02020603050405020304"/>
                <a:cs typeface="Times New Roman" panose="02020603050405020304"/>
              </a:rPr>
              <a:t>0</a:t>
            </a:r>
            <a:r>
              <a:rPr sz="1350" dirty="0">
                <a:latin typeface="Times New Roman" panose="02020603050405020304"/>
                <a:cs typeface="Times New Roman" panose="02020603050405020304"/>
              </a:rPr>
              <a:t> </a:t>
            </a:r>
            <a:r>
              <a:rPr sz="1350" spc="30" dirty="0">
                <a:latin typeface="Times New Roman" panose="02020603050405020304"/>
                <a:cs typeface="Times New Roman" panose="02020603050405020304"/>
              </a:rPr>
              <a:t> </a:t>
            </a:r>
            <a:r>
              <a:rPr sz="1350" i="1" spc="5" dirty="0">
                <a:latin typeface="Times New Roman" panose="02020603050405020304"/>
                <a:cs typeface="Times New Roman" panose="02020603050405020304"/>
              </a:rPr>
              <a:t>y</a:t>
            </a:r>
            <a:r>
              <a:rPr sz="1350" i="1" spc="-170" dirty="0">
                <a:latin typeface="Times New Roman" panose="02020603050405020304"/>
                <a:cs typeface="Times New Roman" panose="02020603050405020304"/>
              </a:rPr>
              <a:t> </a:t>
            </a:r>
            <a:r>
              <a:rPr sz="1350" spc="110" dirty="0">
                <a:latin typeface="Symbol" panose="05050102010706020507"/>
                <a:cs typeface="Symbol" panose="05050102010706020507"/>
              </a:rPr>
              <a:t></a:t>
            </a:r>
            <a:r>
              <a:rPr sz="1350" spc="5" dirty="0">
                <a:latin typeface="Times New Roman" panose="02020603050405020304"/>
                <a:cs typeface="Times New Roman" panose="02020603050405020304"/>
              </a:rPr>
              <a:t>0</a:t>
            </a:r>
            <a:endParaRPr sz="1350">
              <a:latin typeface="Times New Roman" panose="02020603050405020304"/>
              <a:cs typeface="Times New Roman" panose="02020603050405020304"/>
            </a:endParaRPr>
          </a:p>
        </p:txBody>
      </p:sp>
      <p:sp>
        <p:nvSpPr>
          <p:cNvPr id="18" name="object 18"/>
          <p:cNvSpPr txBox="1"/>
          <p:nvPr/>
        </p:nvSpPr>
        <p:spPr>
          <a:xfrm>
            <a:off x="4309236" y="5546344"/>
            <a:ext cx="2877185" cy="607060"/>
          </a:xfrm>
          <a:prstGeom prst="rect">
            <a:avLst/>
          </a:prstGeom>
        </p:spPr>
        <p:txBody>
          <a:bodyPr vert="horz" wrap="square" lIns="0" tIns="0" rIns="0" bIns="0" rtlCol="0">
            <a:spAutoFit/>
          </a:bodyPr>
          <a:lstStyle/>
          <a:p>
            <a:pPr marL="12700">
              <a:lnSpc>
                <a:spcPct val="100000"/>
              </a:lnSpc>
              <a:tabLst>
                <a:tab pos="876935" algn="l"/>
              </a:tabLst>
            </a:pPr>
            <a:r>
              <a:rPr sz="5250" spc="727" baseline="-9000" dirty="0">
                <a:latin typeface="Symbol" panose="05050102010706020507"/>
                <a:cs typeface="Symbol" panose="05050102010706020507"/>
              </a:rPr>
              <a:t></a:t>
            </a:r>
            <a:r>
              <a:rPr sz="5250" spc="7" baseline="-9000" dirty="0">
                <a:latin typeface="Symbol" panose="05050102010706020507"/>
                <a:cs typeface="Symbol" panose="05050102010706020507"/>
              </a:rPr>
              <a:t></a:t>
            </a:r>
            <a:r>
              <a:rPr sz="5250" baseline="-900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f</a:t>
            </a:r>
            <a:r>
              <a:rPr sz="2350" i="1" spc="35" dirty="0">
                <a:latin typeface="Times New Roman" panose="02020603050405020304"/>
                <a:cs typeface="Times New Roman" panose="02020603050405020304"/>
              </a:rPr>
              <a:t> </a:t>
            </a:r>
            <a:r>
              <a:rPr sz="3100" spc="-140" dirty="0">
                <a:latin typeface="Symbol" panose="05050102010706020507"/>
                <a:cs typeface="Symbol" panose="05050102010706020507"/>
              </a:rPr>
              <a:t></a:t>
            </a:r>
            <a:r>
              <a:rPr sz="2350" i="1" spc="80" dirty="0">
                <a:latin typeface="Times New Roman" panose="02020603050405020304"/>
                <a:cs typeface="Times New Roman" panose="02020603050405020304"/>
              </a:rPr>
              <a:t>x</a:t>
            </a:r>
            <a:r>
              <a:rPr sz="2350" spc="-5"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y</a:t>
            </a:r>
            <a:r>
              <a:rPr sz="2350" i="1" spc="-345" dirty="0">
                <a:latin typeface="Times New Roman" panose="02020603050405020304"/>
                <a:cs typeface="Times New Roman" panose="02020603050405020304"/>
              </a:rPr>
              <a:t> </a:t>
            </a:r>
            <a:r>
              <a:rPr sz="3100" spc="10" dirty="0">
                <a:latin typeface="Symbol" panose="05050102010706020507"/>
                <a:cs typeface="Symbol" panose="05050102010706020507"/>
              </a:rPr>
              <a:t></a:t>
            </a:r>
            <a:r>
              <a:rPr sz="2350" spc="-5"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spc="-20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f</a:t>
            </a:r>
            <a:r>
              <a:rPr sz="2350" i="1" spc="35" dirty="0">
                <a:latin typeface="Times New Roman" panose="02020603050405020304"/>
                <a:cs typeface="Times New Roman" panose="02020603050405020304"/>
              </a:rPr>
              <a:t> </a:t>
            </a:r>
            <a:r>
              <a:rPr sz="3100" spc="-135" dirty="0">
                <a:latin typeface="Symbol" panose="05050102010706020507"/>
                <a:cs typeface="Symbol" panose="05050102010706020507"/>
              </a:rPr>
              <a:t></a:t>
            </a:r>
            <a:r>
              <a:rPr sz="2350" i="1" spc="75" dirty="0">
                <a:latin typeface="Times New Roman" panose="02020603050405020304"/>
                <a:cs typeface="Times New Roman" panose="02020603050405020304"/>
              </a:rPr>
              <a:t>x</a:t>
            </a:r>
            <a:r>
              <a:rPr sz="2350" spc="-5"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y</a:t>
            </a:r>
            <a:r>
              <a:rPr sz="2350" i="1" spc="-345" dirty="0">
                <a:latin typeface="Times New Roman" panose="02020603050405020304"/>
                <a:cs typeface="Times New Roman" panose="02020603050405020304"/>
              </a:rPr>
              <a:t> </a:t>
            </a:r>
            <a:r>
              <a:rPr sz="3100" spc="-215" dirty="0">
                <a:latin typeface="Symbol" panose="05050102010706020507"/>
                <a:cs typeface="Symbol" panose="05050102010706020507"/>
              </a:rPr>
              <a:t></a:t>
            </a:r>
            <a:endParaRPr sz="3100">
              <a:latin typeface="Symbol" panose="05050102010706020507"/>
              <a:cs typeface="Symbol" panose="05050102010706020507"/>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2053335"/>
            <a:ext cx="6727825" cy="11195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输入图和输出图之间的均方根误差</a:t>
            </a:r>
            <a:endParaRPr sz="3200">
              <a:latin typeface="新宋体" panose="02010609030101010101" charset="-122"/>
              <a:cs typeface="新宋体" panose="02010609030101010101" charset="-122"/>
            </a:endParaRPr>
          </a:p>
          <a:p>
            <a:pPr marL="469900">
              <a:lnSpc>
                <a:spcPts val="3645"/>
              </a:lnSpc>
              <a:spcBef>
                <a:spcPts val="132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这</a:t>
            </a:r>
            <a:r>
              <a:rPr sz="2800" dirty="0">
                <a:latin typeface="新宋体" panose="02010609030101010101" charset="-122"/>
                <a:cs typeface="新宋体" panose="02010609030101010101" charset="-122"/>
              </a:rPr>
              <a:t>样</a:t>
            </a:r>
            <a:r>
              <a:rPr sz="2800" spc="-905" dirty="0">
                <a:latin typeface="新宋体" panose="02010609030101010101" charset="-122"/>
                <a:cs typeface="新宋体" panose="02010609030101010101" charset="-122"/>
              </a:rPr>
              <a:t> </a:t>
            </a:r>
            <a:r>
              <a:rPr sz="3600" i="1" baseline="7000" dirty="0">
                <a:latin typeface="Times New Roman" panose="02020603050405020304"/>
                <a:cs typeface="Times New Roman" panose="02020603050405020304"/>
              </a:rPr>
              <a:t>f</a:t>
            </a:r>
            <a:r>
              <a:rPr sz="3600" i="1" spc="-412" baseline="7000" dirty="0">
                <a:latin typeface="Times New Roman" panose="02020603050405020304"/>
                <a:cs typeface="Times New Roman" panose="02020603050405020304"/>
              </a:rPr>
              <a:t> </a:t>
            </a:r>
            <a:r>
              <a:rPr sz="4725" spc="-540" baseline="5000" dirty="0">
                <a:latin typeface="Symbol" panose="05050102010706020507"/>
                <a:cs typeface="Symbol" panose="05050102010706020507"/>
              </a:rPr>
              <a:t></a:t>
            </a:r>
            <a:r>
              <a:rPr sz="3600" i="1" spc="-284" baseline="7000" dirty="0">
                <a:latin typeface="Times New Roman" panose="02020603050405020304"/>
                <a:cs typeface="Times New Roman" panose="02020603050405020304"/>
              </a:rPr>
              <a:t>x</a:t>
            </a:r>
            <a:r>
              <a:rPr sz="3600" baseline="7000" dirty="0">
                <a:latin typeface="Times New Roman" panose="02020603050405020304"/>
                <a:cs typeface="Times New Roman" panose="02020603050405020304"/>
              </a:rPr>
              <a:t>,</a:t>
            </a:r>
            <a:r>
              <a:rPr sz="3600" spc="-434" baseline="7000" dirty="0">
                <a:latin typeface="Times New Roman" panose="02020603050405020304"/>
                <a:cs typeface="Times New Roman" panose="02020603050405020304"/>
              </a:rPr>
              <a:t> </a:t>
            </a:r>
            <a:r>
              <a:rPr sz="3600" i="1" spc="-104" baseline="7000" dirty="0">
                <a:latin typeface="Times New Roman" panose="02020603050405020304"/>
                <a:cs typeface="Times New Roman" panose="02020603050405020304"/>
              </a:rPr>
              <a:t>y</a:t>
            </a:r>
            <a:r>
              <a:rPr sz="4725" spc="-637" baseline="5000" dirty="0">
                <a:latin typeface="Symbol" panose="05050102010706020507"/>
                <a:cs typeface="Symbol" panose="05050102010706020507"/>
              </a:rPr>
              <a:t></a:t>
            </a:r>
            <a:r>
              <a:rPr sz="2800" dirty="0">
                <a:latin typeface="新宋体" panose="02010609030101010101" charset="-122"/>
                <a:cs typeface="新宋体" panose="02010609030101010101" charset="-122"/>
              </a:rPr>
              <a:t>和</a:t>
            </a:r>
            <a:r>
              <a:rPr sz="2800" spc="-225" dirty="0">
                <a:latin typeface="新宋体" panose="02010609030101010101" charset="-122"/>
                <a:cs typeface="新宋体" panose="02010609030101010101" charset="-122"/>
              </a:rPr>
              <a:t> </a:t>
            </a:r>
            <a:r>
              <a:rPr sz="3600" i="1" baseline="7000" dirty="0">
                <a:latin typeface="Times New Roman" panose="02020603050405020304"/>
                <a:cs typeface="Times New Roman" panose="02020603050405020304"/>
              </a:rPr>
              <a:t>f</a:t>
            </a:r>
            <a:r>
              <a:rPr sz="3600" i="1" spc="-412" baseline="7000" dirty="0">
                <a:latin typeface="Times New Roman" panose="02020603050405020304"/>
                <a:cs typeface="Times New Roman" panose="02020603050405020304"/>
              </a:rPr>
              <a:t> </a:t>
            </a:r>
            <a:r>
              <a:rPr sz="4725" spc="-540" baseline="5000" dirty="0">
                <a:latin typeface="Symbol" panose="05050102010706020507"/>
                <a:cs typeface="Symbol" panose="05050102010706020507"/>
              </a:rPr>
              <a:t></a:t>
            </a:r>
            <a:r>
              <a:rPr sz="3600" i="1" spc="-284" baseline="7000" dirty="0">
                <a:latin typeface="Times New Roman" panose="02020603050405020304"/>
                <a:cs typeface="Times New Roman" panose="02020603050405020304"/>
              </a:rPr>
              <a:t>x</a:t>
            </a:r>
            <a:r>
              <a:rPr sz="3600" baseline="7000" dirty="0">
                <a:latin typeface="Times New Roman" panose="02020603050405020304"/>
                <a:cs typeface="Times New Roman" panose="02020603050405020304"/>
              </a:rPr>
              <a:t>,</a:t>
            </a:r>
            <a:r>
              <a:rPr sz="3600" spc="-434" baseline="7000" dirty="0">
                <a:latin typeface="Times New Roman" panose="02020603050405020304"/>
                <a:cs typeface="Times New Roman" panose="02020603050405020304"/>
              </a:rPr>
              <a:t> </a:t>
            </a:r>
            <a:r>
              <a:rPr sz="3600" i="1" spc="-104" baseline="7000" dirty="0">
                <a:latin typeface="Times New Roman" panose="02020603050405020304"/>
                <a:cs typeface="Times New Roman" panose="02020603050405020304"/>
              </a:rPr>
              <a:t>y</a:t>
            </a:r>
            <a:r>
              <a:rPr sz="4725" spc="-622" baseline="5000" dirty="0">
                <a:latin typeface="Symbol" panose="05050102010706020507"/>
                <a:cs typeface="Symbol" panose="05050102010706020507"/>
              </a:rPr>
              <a:t></a:t>
            </a:r>
            <a:r>
              <a:rPr sz="4725" spc="-120" baseline="5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之间的均方根误差为</a:t>
            </a:r>
            <a:endParaRPr sz="2800">
              <a:latin typeface="新宋体" panose="02010609030101010101" charset="-122"/>
              <a:cs typeface="新宋体" panose="02010609030101010101" charset="-122"/>
            </a:endParaRPr>
          </a:p>
        </p:txBody>
      </p:sp>
      <p:sp>
        <p:nvSpPr>
          <p:cNvPr id="6" name="object 6"/>
          <p:cNvSpPr txBox="1"/>
          <p:nvPr/>
        </p:nvSpPr>
        <p:spPr>
          <a:xfrm>
            <a:off x="4447159" y="2619502"/>
            <a:ext cx="109220" cy="225425"/>
          </a:xfrm>
          <a:prstGeom prst="rect">
            <a:avLst/>
          </a:prstGeom>
        </p:spPr>
        <p:txBody>
          <a:bodyPr vert="horz" wrap="square" lIns="0" tIns="0" rIns="0" bIns="0" rtlCol="0">
            <a:spAutoFit/>
          </a:bodyPr>
          <a:lstStyle/>
          <a:p>
            <a:pPr marL="12700">
              <a:lnSpc>
                <a:spcPct val="100000"/>
              </a:lnSpc>
            </a:pPr>
            <a:r>
              <a:rPr sz="1400" dirty="0">
                <a:latin typeface="Times New Roman" panose="02020603050405020304"/>
                <a:cs typeface="Times New Roman" panose="02020603050405020304"/>
              </a:rPr>
              <a:t>^</a:t>
            </a:r>
            <a:endParaRPr sz="1400">
              <a:latin typeface="Times New Roman" panose="02020603050405020304"/>
              <a:cs typeface="Times New Roman" panose="02020603050405020304"/>
            </a:endParaRPr>
          </a:p>
        </p:txBody>
      </p:sp>
      <p:sp>
        <p:nvSpPr>
          <p:cNvPr id="7" name="object 7"/>
          <p:cNvSpPr/>
          <p:nvPr/>
        </p:nvSpPr>
        <p:spPr>
          <a:xfrm>
            <a:off x="7894904" y="3822189"/>
            <a:ext cx="110489" cy="0"/>
          </a:xfrm>
          <a:custGeom>
            <a:avLst/>
            <a:gdLst/>
            <a:ahLst/>
            <a:cxnLst/>
            <a:rect l="l" t="t" r="r" b="b"/>
            <a:pathLst>
              <a:path w="110490">
                <a:moveTo>
                  <a:pt x="0" y="0"/>
                </a:moveTo>
                <a:lnTo>
                  <a:pt x="110490" y="0"/>
                </a:lnTo>
              </a:path>
            </a:pathLst>
          </a:custGeom>
          <a:ln w="6165">
            <a:solidFill>
              <a:srgbClr val="000000"/>
            </a:solidFill>
          </a:ln>
        </p:spPr>
        <p:txBody>
          <a:bodyPr wrap="square" lIns="0" tIns="0" rIns="0" bIns="0" rtlCol="0"/>
          <a:lstStyle/>
          <a:p>
            <a:endParaRPr/>
          </a:p>
        </p:txBody>
      </p:sp>
      <p:sp>
        <p:nvSpPr>
          <p:cNvPr id="8" name="object 8"/>
          <p:cNvSpPr txBox="1"/>
          <p:nvPr/>
        </p:nvSpPr>
        <p:spPr>
          <a:xfrm>
            <a:off x="7890636" y="3585971"/>
            <a:ext cx="112395" cy="218440"/>
          </a:xfrm>
          <a:prstGeom prst="rect">
            <a:avLst/>
          </a:prstGeom>
        </p:spPr>
        <p:txBody>
          <a:bodyPr vert="horz" wrap="square" lIns="0" tIns="0" rIns="0" bIns="0" rtlCol="0">
            <a:spAutoFit/>
          </a:bodyPr>
          <a:lstStyle/>
          <a:p>
            <a:pPr marL="12700">
              <a:lnSpc>
                <a:spcPct val="100000"/>
              </a:lnSpc>
            </a:pPr>
            <a:r>
              <a:rPr sz="1350" spc="5" dirty="0">
                <a:latin typeface="Times New Roman" panose="02020603050405020304"/>
                <a:cs typeface="Times New Roman" panose="02020603050405020304"/>
              </a:rPr>
              <a:t>1</a:t>
            </a:r>
            <a:endParaRPr sz="1350">
              <a:latin typeface="Times New Roman" panose="02020603050405020304"/>
              <a:cs typeface="Times New Roman" panose="02020603050405020304"/>
            </a:endParaRPr>
          </a:p>
        </p:txBody>
      </p:sp>
      <p:sp>
        <p:nvSpPr>
          <p:cNvPr id="9" name="object 9"/>
          <p:cNvSpPr txBox="1"/>
          <p:nvPr/>
        </p:nvSpPr>
        <p:spPr>
          <a:xfrm>
            <a:off x="5487314" y="3862578"/>
            <a:ext cx="106680" cy="218440"/>
          </a:xfrm>
          <a:prstGeom prst="rect">
            <a:avLst/>
          </a:prstGeom>
        </p:spPr>
        <p:txBody>
          <a:bodyPr vert="horz" wrap="square" lIns="0" tIns="0" rIns="0" bIns="0" rtlCol="0">
            <a:spAutoFit/>
          </a:bodyPr>
          <a:lstStyle/>
          <a:p>
            <a:pPr marL="12700">
              <a:lnSpc>
                <a:spcPct val="100000"/>
              </a:lnSpc>
            </a:pPr>
            <a:r>
              <a:rPr sz="1350" spc="5" dirty="0">
                <a:latin typeface="Times New Roman" panose="02020603050405020304"/>
                <a:cs typeface="Times New Roman" panose="02020603050405020304"/>
              </a:rPr>
              <a:t>^</a:t>
            </a:r>
            <a:endParaRPr sz="1350">
              <a:latin typeface="Times New Roman" panose="02020603050405020304"/>
              <a:cs typeface="Times New Roman" panose="02020603050405020304"/>
            </a:endParaRPr>
          </a:p>
        </p:txBody>
      </p:sp>
      <p:sp>
        <p:nvSpPr>
          <p:cNvPr id="10" name="object 10"/>
          <p:cNvSpPr txBox="1"/>
          <p:nvPr/>
        </p:nvSpPr>
        <p:spPr>
          <a:xfrm>
            <a:off x="7600340" y="3658108"/>
            <a:ext cx="406400" cy="474980"/>
          </a:xfrm>
          <a:prstGeom prst="rect">
            <a:avLst/>
          </a:prstGeom>
        </p:spPr>
        <p:txBody>
          <a:bodyPr vert="horz" wrap="square" lIns="0" tIns="0" rIns="0" bIns="0" rtlCol="0">
            <a:spAutoFit/>
          </a:bodyPr>
          <a:lstStyle/>
          <a:p>
            <a:pPr marL="12700">
              <a:lnSpc>
                <a:spcPct val="100000"/>
              </a:lnSpc>
            </a:pPr>
            <a:r>
              <a:rPr sz="1350" spc="5" dirty="0">
                <a:latin typeface="Times New Roman" panose="02020603050405020304"/>
                <a:cs typeface="Times New Roman" panose="02020603050405020304"/>
              </a:rPr>
              <a:t>2</a:t>
            </a:r>
            <a:r>
              <a:rPr sz="1350" spc="30" dirty="0">
                <a:latin typeface="Times New Roman" panose="02020603050405020304"/>
                <a:cs typeface="Times New Roman" panose="02020603050405020304"/>
              </a:rPr>
              <a:t> </a:t>
            </a:r>
            <a:r>
              <a:rPr sz="3450" spc="22" baseline="-22000" dirty="0">
                <a:latin typeface="Symbol" panose="05050102010706020507"/>
                <a:cs typeface="Symbol" panose="05050102010706020507"/>
              </a:rPr>
              <a:t></a:t>
            </a:r>
            <a:r>
              <a:rPr sz="3450" spc="-315" baseline="-22000" dirty="0">
                <a:latin typeface="Times New Roman" panose="02020603050405020304"/>
                <a:cs typeface="Times New Roman" panose="02020603050405020304"/>
              </a:rPr>
              <a:t> </a:t>
            </a:r>
            <a:r>
              <a:rPr sz="2025" spc="7" baseline="-16000" dirty="0">
                <a:latin typeface="Times New Roman" panose="02020603050405020304"/>
                <a:cs typeface="Times New Roman" panose="02020603050405020304"/>
              </a:rPr>
              <a:t>2</a:t>
            </a:r>
            <a:endParaRPr sz="2025" baseline="-16000">
              <a:latin typeface="Times New Roman" panose="02020603050405020304"/>
              <a:cs typeface="Times New Roman" panose="02020603050405020304"/>
            </a:endParaRPr>
          </a:p>
        </p:txBody>
      </p:sp>
      <p:sp>
        <p:nvSpPr>
          <p:cNvPr id="11" name="object 11"/>
          <p:cNvSpPr txBox="1"/>
          <p:nvPr/>
        </p:nvSpPr>
        <p:spPr>
          <a:xfrm>
            <a:off x="3778897" y="3774643"/>
            <a:ext cx="139700" cy="358140"/>
          </a:xfrm>
          <a:prstGeom prst="rect">
            <a:avLst/>
          </a:prstGeom>
        </p:spPr>
        <p:txBody>
          <a:bodyPr vert="horz" wrap="square" lIns="0" tIns="0" rIns="0" bIns="0" rtlCol="0">
            <a:spAutoFit/>
          </a:bodyPr>
          <a:lstStyle/>
          <a:p>
            <a:pPr marL="12700">
              <a:lnSpc>
                <a:spcPct val="100000"/>
              </a:lnSpc>
            </a:pPr>
            <a:r>
              <a:rPr sz="2300" spc="15" dirty="0">
                <a:latin typeface="Symbol" panose="05050102010706020507"/>
                <a:cs typeface="Symbol" panose="05050102010706020507"/>
              </a:rPr>
              <a:t></a:t>
            </a:r>
            <a:endParaRPr sz="2300">
              <a:latin typeface="Symbol" panose="05050102010706020507"/>
              <a:cs typeface="Symbol" panose="05050102010706020507"/>
            </a:endParaRPr>
          </a:p>
        </p:txBody>
      </p:sp>
      <p:sp>
        <p:nvSpPr>
          <p:cNvPr id="12" name="object 12"/>
          <p:cNvSpPr txBox="1"/>
          <p:nvPr/>
        </p:nvSpPr>
        <p:spPr>
          <a:xfrm>
            <a:off x="7454036" y="4143438"/>
            <a:ext cx="419734" cy="567690"/>
          </a:xfrm>
          <a:prstGeom prst="rect">
            <a:avLst/>
          </a:prstGeom>
        </p:spPr>
        <p:txBody>
          <a:bodyPr vert="horz" wrap="square" lIns="0" tIns="0" rIns="0" bIns="0" rtlCol="0">
            <a:spAutoFit/>
          </a:bodyPr>
          <a:lstStyle/>
          <a:p>
            <a:pPr marL="12700">
              <a:lnSpc>
                <a:spcPct val="100000"/>
              </a:lnSpc>
              <a:tabLst>
                <a:tab pos="292100" algn="l"/>
              </a:tabLst>
            </a:pPr>
            <a:r>
              <a:rPr sz="2300" spc="-885" dirty="0">
                <a:latin typeface="Symbol" panose="05050102010706020507"/>
                <a:cs typeface="Symbol" panose="05050102010706020507"/>
              </a:rPr>
              <a:t></a:t>
            </a:r>
            <a:r>
              <a:rPr sz="3450" spc="22" baseline="-24000" dirty="0">
                <a:latin typeface="Symbol" panose="05050102010706020507"/>
                <a:cs typeface="Symbol" panose="05050102010706020507"/>
              </a:rPr>
              <a:t></a:t>
            </a:r>
            <a:r>
              <a:rPr sz="3450" baseline="-24000" dirty="0">
                <a:latin typeface="Times New Roman" panose="02020603050405020304"/>
                <a:cs typeface="Times New Roman" panose="02020603050405020304"/>
              </a:rPr>
              <a:t>	</a:t>
            </a:r>
            <a:r>
              <a:rPr sz="3450" spc="-1327" baseline="-30000" dirty="0">
                <a:latin typeface="Symbol" panose="05050102010706020507"/>
                <a:cs typeface="Symbol" panose="05050102010706020507"/>
              </a:rPr>
              <a:t></a:t>
            </a:r>
            <a:r>
              <a:rPr sz="3450" spc="22" baseline="-40000" dirty="0">
                <a:latin typeface="Symbol" panose="05050102010706020507"/>
                <a:cs typeface="Symbol" panose="05050102010706020507"/>
              </a:rPr>
              <a:t></a:t>
            </a:r>
            <a:endParaRPr sz="3450" baseline="-40000">
              <a:latin typeface="Symbol" panose="05050102010706020507"/>
              <a:cs typeface="Symbol" panose="05050102010706020507"/>
            </a:endParaRPr>
          </a:p>
        </p:txBody>
      </p:sp>
      <p:sp>
        <p:nvSpPr>
          <p:cNvPr id="13" name="object 13"/>
          <p:cNvSpPr txBox="1"/>
          <p:nvPr/>
        </p:nvSpPr>
        <p:spPr>
          <a:xfrm>
            <a:off x="4520310" y="3832097"/>
            <a:ext cx="758825" cy="218440"/>
          </a:xfrm>
          <a:prstGeom prst="rect">
            <a:avLst/>
          </a:prstGeom>
        </p:spPr>
        <p:txBody>
          <a:bodyPr vert="horz" wrap="square" lIns="0" tIns="0" rIns="0" bIns="0" rtlCol="0">
            <a:spAutoFit/>
          </a:bodyPr>
          <a:lstStyle/>
          <a:p>
            <a:pPr marL="12700">
              <a:lnSpc>
                <a:spcPct val="100000"/>
              </a:lnSpc>
            </a:pPr>
            <a:r>
              <a:rPr sz="1350" i="1" spc="10" dirty="0">
                <a:latin typeface="Times New Roman" panose="02020603050405020304"/>
                <a:cs typeface="Times New Roman" panose="02020603050405020304"/>
              </a:rPr>
              <a:t>M</a:t>
            </a:r>
            <a:r>
              <a:rPr sz="1350" i="1" spc="40" dirty="0">
                <a:latin typeface="Times New Roman" panose="02020603050405020304"/>
                <a:cs typeface="Times New Roman" panose="02020603050405020304"/>
              </a:rPr>
              <a:t> </a:t>
            </a:r>
            <a:r>
              <a:rPr sz="1350" spc="-25" dirty="0">
                <a:latin typeface="Symbol" panose="05050102010706020507"/>
                <a:cs typeface="Symbol" panose="05050102010706020507"/>
              </a:rPr>
              <a:t></a:t>
            </a:r>
            <a:r>
              <a:rPr sz="1350" spc="5" dirty="0">
                <a:latin typeface="Times New Roman" panose="02020603050405020304"/>
                <a:cs typeface="Times New Roman" panose="02020603050405020304"/>
              </a:rPr>
              <a:t>1</a:t>
            </a:r>
            <a:r>
              <a:rPr sz="1350" spc="-100" dirty="0">
                <a:latin typeface="Times New Roman" panose="02020603050405020304"/>
                <a:cs typeface="Times New Roman" panose="02020603050405020304"/>
              </a:rPr>
              <a:t> </a:t>
            </a:r>
            <a:r>
              <a:rPr sz="1350" i="1" spc="5" dirty="0">
                <a:latin typeface="Times New Roman" panose="02020603050405020304"/>
                <a:cs typeface="Times New Roman" panose="02020603050405020304"/>
              </a:rPr>
              <a:t>N</a:t>
            </a:r>
            <a:r>
              <a:rPr sz="1350" i="1" spc="-45" dirty="0">
                <a:latin typeface="Times New Roman" panose="02020603050405020304"/>
                <a:cs typeface="Times New Roman" panose="02020603050405020304"/>
              </a:rPr>
              <a:t> </a:t>
            </a:r>
            <a:r>
              <a:rPr sz="1350" spc="-25" dirty="0">
                <a:latin typeface="Symbol" panose="05050102010706020507"/>
                <a:cs typeface="Symbol" panose="05050102010706020507"/>
              </a:rPr>
              <a:t></a:t>
            </a:r>
            <a:r>
              <a:rPr sz="1350" spc="5" dirty="0">
                <a:latin typeface="Times New Roman" panose="02020603050405020304"/>
                <a:cs typeface="Times New Roman" panose="02020603050405020304"/>
              </a:rPr>
              <a:t>1</a:t>
            </a:r>
            <a:endParaRPr sz="1350">
              <a:latin typeface="Times New Roman" panose="02020603050405020304"/>
              <a:cs typeface="Times New Roman" panose="02020603050405020304"/>
            </a:endParaRPr>
          </a:p>
        </p:txBody>
      </p:sp>
      <p:sp>
        <p:nvSpPr>
          <p:cNvPr id="14" name="object 14"/>
          <p:cNvSpPr txBox="1"/>
          <p:nvPr/>
        </p:nvSpPr>
        <p:spPr>
          <a:xfrm>
            <a:off x="4556137" y="4143438"/>
            <a:ext cx="878840" cy="492125"/>
          </a:xfrm>
          <a:prstGeom prst="rect">
            <a:avLst/>
          </a:prstGeom>
        </p:spPr>
        <p:txBody>
          <a:bodyPr vert="horz" wrap="square" lIns="0" tIns="0" rIns="0" bIns="0" rtlCol="0">
            <a:spAutoFit/>
          </a:bodyPr>
          <a:lstStyle/>
          <a:p>
            <a:pPr marR="118745" algn="r">
              <a:lnSpc>
                <a:spcPts val="1985"/>
              </a:lnSpc>
            </a:pPr>
            <a:r>
              <a:rPr sz="2300" spc="-885" dirty="0">
                <a:latin typeface="Symbol" panose="05050102010706020507"/>
                <a:cs typeface="Symbol" panose="05050102010706020507"/>
              </a:rPr>
              <a:t></a:t>
            </a:r>
            <a:endParaRPr sz="2300">
              <a:latin typeface="Symbol" panose="05050102010706020507"/>
              <a:cs typeface="Symbol" panose="05050102010706020507"/>
            </a:endParaRPr>
          </a:p>
          <a:p>
            <a:pPr marL="12700">
              <a:lnSpc>
                <a:spcPts val="1890"/>
              </a:lnSpc>
            </a:pPr>
            <a:r>
              <a:rPr sz="1350" i="1" spc="5" dirty="0">
                <a:latin typeface="Times New Roman" panose="02020603050405020304"/>
                <a:cs typeface="Times New Roman" panose="02020603050405020304"/>
              </a:rPr>
              <a:t>x</a:t>
            </a:r>
            <a:r>
              <a:rPr sz="1350" i="1" spc="-195" dirty="0">
                <a:latin typeface="Times New Roman" panose="02020603050405020304"/>
                <a:cs typeface="Times New Roman" panose="02020603050405020304"/>
              </a:rPr>
              <a:t> </a:t>
            </a:r>
            <a:r>
              <a:rPr sz="1350" spc="110" dirty="0">
                <a:latin typeface="Symbol" panose="05050102010706020507"/>
                <a:cs typeface="Symbol" panose="05050102010706020507"/>
              </a:rPr>
              <a:t></a:t>
            </a:r>
            <a:r>
              <a:rPr sz="1350" spc="5" dirty="0">
                <a:latin typeface="Times New Roman" panose="02020603050405020304"/>
                <a:cs typeface="Times New Roman" panose="02020603050405020304"/>
              </a:rPr>
              <a:t>0</a:t>
            </a:r>
            <a:r>
              <a:rPr sz="1350" dirty="0">
                <a:latin typeface="Times New Roman" panose="02020603050405020304"/>
                <a:cs typeface="Times New Roman" panose="02020603050405020304"/>
              </a:rPr>
              <a:t> </a:t>
            </a:r>
            <a:r>
              <a:rPr sz="1350" spc="40" dirty="0">
                <a:latin typeface="Times New Roman" panose="02020603050405020304"/>
                <a:cs typeface="Times New Roman" panose="02020603050405020304"/>
              </a:rPr>
              <a:t> </a:t>
            </a:r>
            <a:r>
              <a:rPr sz="1350" i="1" spc="5" dirty="0">
                <a:latin typeface="Times New Roman" panose="02020603050405020304"/>
                <a:cs typeface="Times New Roman" panose="02020603050405020304"/>
              </a:rPr>
              <a:t>y</a:t>
            </a:r>
            <a:r>
              <a:rPr sz="1350" i="1" spc="-170" dirty="0">
                <a:latin typeface="Times New Roman" panose="02020603050405020304"/>
                <a:cs typeface="Times New Roman" panose="02020603050405020304"/>
              </a:rPr>
              <a:t> </a:t>
            </a:r>
            <a:r>
              <a:rPr sz="1350" spc="110" dirty="0">
                <a:latin typeface="Symbol" panose="05050102010706020507"/>
                <a:cs typeface="Symbol" panose="05050102010706020507"/>
              </a:rPr>
              <a:t></a:t>
            </a:r>
            <a:r>
              <a:rPr sz="1350" spc="5" dirty="0">
                <a:latin typeface="Times New Roman" panose="02020603050405020304"/>
                <a:cs typeface="Times New Roman" panose="02020603050405020304"/>
              </a:rPr>
              <a:t>0</a:t>
            </a:r>
            <a:r>
              <a:rPr sz="1350" spc="160" dirty="0">
                <a:latin typeface="Times New Roman" panose="02020603050405020304"/>
                <a:cs typeface="Times New Roman" panose="02020603050405020304"/>
              </a:rPr>
              <a:t> </a:t>
            </a:r>
            <a:r>
              <a:rPr sz="3450" spc="22" baseline="5000" dirty="0">
                <a:latin typeface="Symbol" panose="05050102010706020507"/>
                <a:cs typeface="Symbol" panose="05050102010706020507"/>
              </a:rPr>
              <a:t></a:t>
            </a:r>
            <a:endParaRPr sz="3450" baseline="5000">
              <a:latin typeface="Symbol" panose="05050102010706020507"/>
              <a:cs typeface="Symbol" panose="05050102010706020507"/>
            </a:endParaRPr>
          </a:p>
        </p:txBody>
      </p:sp>
      <p:sp>
        <p:nvSpPr>
          <p:cNvPr id="15" name="object 15"/>
          <p:cNvSpPr txBox="1"/>
          <p:nvPr/>
        </p:nvSpPr>
        <p:spPr>
          <a:xfrm>
            <a:off x="3138042" y="4207764"/>
            <a:ext cx="285750" cy="218440"/>
          </a:xfrm>
          <a:prstGeom prst="rect">
            <a:avLst/>
          </a:prstGeom>
        </p:spPr>
        <p:txBody>
          <a:bodyPr vert="horz" wrap="square" lIns="0" tIns="0" rIns="0" bIns="0" rtlCol="0">
            <a:spAutoFit/>
          </a:bodyPr>
          <a:lstStyle/>
          <a:p>
            <a:pPr marL="12700">
              <a:lnSpc>
                <a:spcPct val="100000"/>
              </a:lnSpc>
            </a:pPr>
            <a:r>
              <a:rPr sz="1350" i="1" spc="5" dirty="0">
                <a:latin typeface="Times New Roman" panose="02020603050405020304"/>
                <a:cs typeface="Times New Roman" panose="02020603050405020304"/>
              </a:rPr>
              <a:t>rms</a:t>
            </a:r>
            <a:endParaRPr sz="1350">
              <a:latin typeface="Times New Roman" panose="02020603050405020304"/>
              <a:cs typeface="Times New Roman" panose="02020603050405020304"/>
            </a:endParaRPr>
          </a:p>
        </p:txBody>
      </p:sp>
      <p:sp>
        <p:nvSpPr>
          <p:cNvPr id="16" name="object 16"/>
          <p:cNvSpPr txBox="1"/>
          <p:nvPr/>
        </p:nvSpPr>
        <p:spPr>
          <a:xfrm>
            <a:off x="3778897" y="4244835"/>
            <a:ext cx="631190" cy="466725"/>
          </a:xfrm>
          <a:prstGeom prst="rect">
            <a:avLst/>
          </a:prstGeom>
        </p:spPr>
        <p:txBody>
          <a:bodyPr vert="horz" wrap="square" lIns="0" tIns="0" rIns="0" bIns="0" rtlCol="0">
            <a:spAutoFit/>
          </a:bodyPr>
          <a:lstStyle/>
          <a:p>
            <a:pPr marL="12700">
              <a:lnSpc>
                <a:spcPct val="100000"/>
              </a:lnSpc>
            </a:pPr>
            <a:r>
              <a:rPr sz="3450" spc="-1327" baseline="-11000" dirty="0">
                <a:latin typeface="Symbol" panose="05050102010706020507"/>
                <a:cs typeface="Symbol" panose="05050102010706020507"/>
              </a:rPr>
              <a:t></a:t>
            </a:r>
            <a:r>
              <a:rPr sz="3450" spc="22" baseline="-21000" dirty="0">
                <a:latin typeface="Symbol" panose="05050102010706020507"/>
                <a:cs typeface="Symbol" panose="05050102010706020507"/>
              </a:rPr>
              <a:t></a:t>
            </a:r>
            <a:r>
              <a:rPr sz="3450" spc="-322" baseline="-21000" dirty="0">
                <a:latin typeface="Times New Roman" panose="02020603050405020304"/>
                <a:cs typeface="Times New Roman" panose="02020603050405020304"/>
              </a:rPr>
              <a:t> </a:t>
            </a:r>
            <a:r>
              <a:rPr sz="2300" i="1" spc="25" dirty="0">
                <a:latin typeface="Times New Roman" panose="02020603050405020304"/>
                <a:cs typeface="Times New Roman" panose="02020603050405020304"/>
              </a:rPr>
              <a:t>MN</a:t>
            </a:r>
            <a:endParaRPr sz="2300">
              <a:latin typeface="Times New Roman" panose="02020603050405020304"/>
              <a:cs typeface="Times New Roman" panose="02020603050405020304"/>
            </a:endParaRPr>
          </a:p>
        </p:txBody>
      </p:sp>
      <p:sp>
        <p:nvSpPr>
          <p:cNvPr id="17" name="object 17"/>
          <p:cNvSpPr txBox="1"/>
          <p:nvPr/>
        </p:nvSpPr>
        <p:spPr>
          <a:xfrm>
            <a:off x="3000082" y="3860800"/>
            <a:ext cx="4873625" cy="605790"/>
          </a:xfrm>
          <a:prstGeom prst="rect">
            <a:avLst/>
          </a:prstGeom>
        </p:spPr>
        <p:txBody>
          <a:bodyPr vert="horz" wrap="square" lIns="0" tIns="0" rIns="0" bIns="0" rtlCol="0">
            <a:spAutoFit/>
          </a:bodyPr>
          <a:lstStyle/>
          <a:p>
            <a:pPr marL="12700">
              <a:lnSpc>
                <a:spcPct val="100000"/>
              </a:lnSpc>
              <a:tabLst>
                <a:tab pos="538480" algn="l"/>
                <a:tab pos="1473200" algn="l"/>
                <a:tab pos="4745990" algn="l"/>
              </a:tabLst>
            </a:pPr>
            <a:r>
              <a:rPr sz="2300" i="1" spc="15" dirty="0">
                <a:latin typeface="Times New Roman" panose="02020603050405020304"/>
                <a:cs typeface="Times New Roman" panose="02020603050405020304"/>
              </a:rPr>
              <a:t>e	</a:t>
            </a:r>
            <a:r>
              <a:rPr sz="2300" spc="20" dirty="0">
                <a:latin typeface="Symbol" panose="05050102010706020507"/>
                <a:cs typeface="Symbol" panose="05050102010706020507"/>
              </a:rPr>
              <a:t></a:t>
            </a:r>
            <a:r>
              <a:rPr sz="2300" spc="130" dirty="0">
                <a:latin typeface="Times New Roman" panose="02020603050405020304"/>
                <a:cs typeface="Times New Roman" panose="02020603050405020304"/>
              </a:rPr>
              <a:t> </a:t>
            </a:r>
            <a:r>
              <a:rPr sz="3450" spc="247" baseline="-8000" dirty="0">
                <a:latin typeface="Symbol" panose="05050102010706020507"/>
                <a:cs typeface="Symbol" panose="05050102010706020507"/>
              </a:rPr>
              <a:t></a:t>
            </a:r>
            <a:r>
              <a:rPr sz="3450" u="sng" spc="7" baseline="36000" dirty="0">
                <a:latin typeface="Times New Roman" panose="02020603050405020304"/>
                <a:cs typeface="Times New Roman" panose="02020603050405020304"/>
              </a:rPr>
              <a:t> </a:t>
            </a:r>
            <a:r>
              <a:rPr sz="3450" u="sng" baseline="36000" dirty="0">
                <a:latin typeface="Times New Roman" panose="02020603050405020304"/>
                <a:cs typeface="Times New Roman" panose="02020603050405020304"/>
              </a:rPr>
              <a:t> </a:t>
            </a:r>
            <a:r>
              <a:rPr sz="3450" u="sng" spc="-300" baseline="36000" dirty="0">
                <a:latin typeface="Times New Roman" panose="02020603050405020304"/>
                <a:cs typeface="Times New Roman" panose="02020603050405020304"/>
              </a:rPr>
              <a:t> </a:t>
            </a:r>
            <a:r>
              <a:rPr sz="3450" u="sng" spc="22" baseline="36000" dirty="0">
                <a:latin typeface="Times New Roman" panose="02020603050405020304"/>
                <a:cs typeface="Times New Roman" panose="02020603050405020304"/>
              </a:rPr>
              <a:t>1</a:t>
            </a:r>
            <a:r>
              <a:rPr sz="3450" u="sng" baseline="36000" dirty="0">
                <a:latin typeface="Times New Roman" panose="02020603050405020304"/>
                <a:cs typeface="Times New Roman" panose="02020603050405020304"/>
              </a:rPr>
              <a:t>	</a:t>
            </a:r>
            <a:r>
              <a:rPr sz="3450" spc="-44" baseline="36000" dirty="0">
                <a:latin typeface="Times New Roman" panose="02020603050405020304"/>
                <a:cs typeface="Times New Roman" panose="02020603050405020304"/>
              </a:rPr>
              <a:t> </a:t>
            </a:r>
            <a:r>
              <a:rPr sz="5250" spc="727" baseline="-9000" dirty="0">
                <a:latin typeface="Symbol" panose="05050102010706020507"/>
                <a:cs typeface="Symbol" panose="05050102010706020507"/>
              </a:rPr>
              <a:t></a:t>
            </a:r>
            <a:r>
              <a:rPr sz="5250" spc="7" baseline="-9000" dirty="0">
                <a:latin typeface="Symbol" panose="05050102010706020507"/>
                <a:cs typeface="Symbol" panose="05050102010706020507"/>
              </a:rPr>
              <a:t></a:t>
            </a:r>
            <a:r>
              <a:rPr sz="5250" spc="-509" baseline="-9000" dirty="0">
                <a:latin typeface="Times New Roman" panose="02020603050405020304"/>
                <a:cs typeface="Times New Roman" panose="02020603050405020304"/>
              </a:rPr>
              <a:t> </a:t>
            </a:r>
            <a:r>
              <a:rPr sz="3450" spc="22" baseline="29000" dirty="0">
                <a:latin typeface="Symbol" panose="05050102010706020507"/>
                <a:cs typeface="Symbol" panose="05050102010706020507"/>
              </a:rPr>
              <a:t></a:t>
            </a:r>
            <a:r>
              <a:rPr sz="3450" spc="7" baseline="29000" dirty="0">
                <a:latin typeface="Times New Roman" panose="02020603050405020304"/>
                <a:cs typeface="Times New Roman" panose="02020603050405020304"/>
              </a:rPr>
              <a:t> </a:t>
            </a:r>
            <a:r>
              <a:rPr sz="2300" i="1" spc="10" dirty="0">
                <a:latin typeface="Times New Roman" panose="02020603050405020304"/>
                <a:cs typeface="Times New Roman" panose="02020603050405020304"/>
              </a:rPr>
              <a:t>f</a:t>
            </a:r>
            <a:r>
              <a:rPr sz="2300" i="1" spc="50" dirty="0">
                <a:latin typeface="Times New Roman" panose="02020603050405020304"/>
                <a:cs typeface="Times New Roman" panose="02020603050405020304"/>
              </a:rPr>
              <a:t> </a:t>
            </a:r>
            <a:r>
              <a:rPr sz="3050" spc="-120" dirty="0">
                <a:latin typeface="Symbol" panose="05050102010706020507"/>
                <a:cs typeface="Symbol" panose="05050102010706020507"/>
              </a:rPr>
              <a:t></a:t>
            </a:r>
            <a:r>
              <a:rPr sz="2300" i="1" spc="100" dirty="0">
                <a:latin typeface="Times New Roman" panose="02020603050405020304"/>
                <a:cs typeface="Times New Roman" panose="02020603050405020304"/>
              </a:rPr>
              <a:t>x</a:t>
            </a:r>
            <a:r>
              <a:rPr sz="2300" spc="5" dirty="0">
                <a:latin typeface="Times New Roman" panose="02020603050405020304"/>
                <a:cs typeface="Times New Roman" panose="02020603050405020304"/>
              </a:rPr>
              <a:t>,</a:t>
            </a:r>
            <a:r>
              <a:rPr sz="2300" spc="10" dirty="0">
                <a:latin typeface="Times New Roman" panose="02020603050405020304"/>
                <a:cs typeface="Times New Roman" panose="02020603050405020304"/>
              </a:rPr>
              <a:t> </a:t>
            </a:r>
            <a:r>
              <a:rPr sz="2300" i="1" spc="15" dirty="0">
                <a:latin typeface="Times New Roman" panose="02020603050405020304"/>
                <a:cs typeface="Times New Roman" panose="02020603050405020304"/>
              </a:rPr>
              <a:t>y</a:t>
            </a:r>
            <a:r>
              <a:rPr sz="2300" i="1" spc="-325" dirty="0">
                <a:latin typeface="Times New Roman" panose="02020603050405020304"/>
                <a:cs typeface="Times New Roman" panose="02020603050405020304"/>
              </a:rPr>
              <a:t> </a:t>
            </a:r>
            <a:r>
              <a:rPr sz="3050" spc="15" dirty="0">
                <a:latin typeface="Symbol" panose="05050102010706020507"/>
                <a:cs typeface="Symbol" panose="05050102010706020507"/>
              </a:rPr>
              <a:t></a:t>
            </a:r>
            <a:r>
              <a:rPr sz="2300" spc="20" dirty="0">
                <a:latin typeface="Symbol" panose="05050102010706020507"/>
                <a:cs typeface="Symbol" panose="05050102010706020507"/>
              </a:rPr>
              <a:t></a:t>
            </a:r>
            <a:r>
              <a:rPr sz="2300" dirty="0">
                <a:latin typeface="Times New Roman" panose="02020603050405020304"/>
                <a:cs typeface="Times New Roman" panose="02020603050405020304"/>
              </a:rPr>
              <a:t> </a:t>
            </a:r>
            <a:r>
              <a:rPr sz="2300" spc="-175" dirty="0">
                <a:latin typeface="Times New Roman" panose="02020603050405020304"/>
                <a:cs typeface="Times New Roman" panose="02020603050405020304"/>
              </a:rPr>
              <a:t> </a:t>
            </a:r>
            <a:r>
              <a:rPr sz="2300" i="1" spc="10" dirty="0">
                <a:latin typeface="Times New Roman" panose="02020603050405020304"/>
                <a:cs typeface="Times New Roman" panose="02020603050405020304"/>
              </a:rPr>
              <a:t>f</a:t>
            </a:r>
            <a:r>
              <a:rPr sz="2300" i="1" spc="50" dirty="0">
                <a:latin typeface="Times New Roman" panose="02020603050405020304"/>
                <a:cs typeface="Times New Roman" panose="02020603050405020304"/>
              </a:rPr>
              <a:t> </a:t>
            </a:r>
            <a:r>
              <a:rPr sz="3050" spc="-120" dirty="0">
                <a:latin typeface="Symbol" panose="05050102010706020507"/>
                <a:cs typeface="Symbol" panose="05050102010706020507"/>
              </a:rPr>
              <a:t></a:t>
            </a:r>
            <a:r>
              <a:rPr sz="2300" i="1" spc="100" dirty="0">
                <a:latin typeface="Times New Roman" panose="02020603050405020304"/>
                <a:cs typeface="Times New Roman" panose="02020603050405020304"/>
              </a:rPr>
              <a:t>x</a:t>
            </a:r>
            <a:r>
              <a:rPr sz="2300" spc="5" dirty="0">
                <a:latin typeface="Times New Roman" panose="02020603050405020304"/>
                <a:cs typeface="Times New Roman" panose="02020603050405020304"/>
              </a:rPr>
              <a:t>,</a:t>
            </a:r>
            <a:r>
              <a:rPr sz="2300" spc="10" dirty="0">
                <a:latin typeface="Times New Roman" panose="02020603050405020304"/>
                <a:cs typeface="Times New Roman" panose="02020603050405020304"/>
              </a:rPr>
              <a:t> </a:t>
            </a:r>
            <a:r>
              <a:rPr sz="2300" i="1" spc="15" dirty="0">
                <a:latin typeface="Times New Roman" panose="02020603050405020304"/>
                <a:cs typeface="Times New Roman" panose="02020603050405020304"/>
              </a:rPr>
              <a:t>y</a:t>
            </a:r>
            <a:r>
              <a:rPr sz="2300" i="1" spc="-325" dirty="0">
                <a:latin typeface="Times New Roman" panose="02020603050405020304"/>
                <a:cs typeface="Times New Roman" panose="02020603050405020304"/>
              </a:rPr>
              <a:t> </a:t>
            </a:r>
            <a:r>
              <a:rPr sz="3050" spc="-335" dirty="0">
                <a:latin typeface="Symbol" panose="05050102010706020507"/>
                <a:cs typeface="Symbol" panose="05050102010706020507"/>
              </a:rPr>
              <a:t></a:t>
            </a:r>
            <a:r>
              <a:rPr sz="3450" spc="22" baseline="29000" dirty="0">
                <a:latin typeface="Symbol" panose="05050102010706020507"/>
                <a:cs typeface="Symbol" panose="05050102010706020507"/>
              </a:rPr>
              <a:t></a:t>
            </a:r>
            <a:r>
              <a:rPr sz="3450" baseline="29000" dirty="0">
                <a:latin typeface="Times New Roman" panose="02020603050405020304"/>
                <a:cs typeface="Times New Roman" panose="02020603050405020304"/>
              </a:rPr>
              <a:t>	</a:t>
            </a:r>
            <a:r>
              <a:rPr sz="3450" spc="22" baseline="-8000" dirty="0">
                <a:latin typeface="Symbol" panose="05050102010706020507"/>
                <a:cs typeface="Symbol" panose="05050102010706020507"/>
              </a:rPr>
              <a:t></a:t>
            </a:r>
            <a:endParaRPr sz="3450" baseline="-8000">
              <a:latin typeface="Symbol" panose="05050102010706020507"/>
              <a:cs typeface="Symbol" panose="05050102010706020507"/>
            </a:endParaRPr>
          </a:p>
        </p:txBody>
      </p:sp>
      <p:sp>
        <p:nvSpPr>
          <p:cNvPr id="18" name="object 18"/>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客观保真度准则</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心理视觉冗余</a:t>
            </a:r>
          </a:p>
        </p:txBody>
      </p:sp>
      <p:sp>
        <p:nvSpPr>
          <p:cNvPr id="6" name="object 6"/>
          <p:cNvSpPr txBox="1"/>
          <p:nvPr/>
        </p:nvSpPr>
        <p:spPr>
          <a:xfrm>
            <a:off x="3548760" y="2509773"/>
            <a:ext cx="109220" cy="225425"/>
          </a:xfrm>
          <a:prstGeom prst="rect">
            <a:avLst/>
          </a:prstGeom>
        </p:spPr>
        <p:txBody>
          <a:bodyPr vert="horz" wrap="square" lIns="0" tIns="0" rIns="0" bIns="0" rtlCol="0">
            <a:spAutoFit/>
          </a:bodyPr>
          <a:lstStyle/>
          <a:p>
            <a:pPr marL="12700">
              <a:lnSpc>
                <a:spcPct val="100000"/>
              </a:lnSpc>
            </a:pPr>
            <a:r>
              <a:rPr sz="1400" dirty="0">
                <a:latin typeface="Times New Roman" panose="02020603050405020304"/>
                <a:cs typeface="Times New Roman" panose="02020603050405020304"/>
              </a:rPr>
              <a:t>^</a:t>
            </a:r>
            <a:endParaRPr sz="1400">
              <a:latin typeface="Times New Roman" panose="02020603050405020304"/>
              <a:cs typeface="Times New Roman" panose="02020603050405020304"/>
            </a:endParaRPr>
          </a:p>
        </p:txBody>
      </p:sp>
      <p:sp>
        <p:nvSpPr>
          <p:cNvPr id="7" name="object 7"/>
          <p:cNvSpPr txBox="1"/>
          <p:nvPr/>
        </p:nvSpPr>
        <p:spPr>
          <a:xfrm>
            <a:off x="7156068" y="4295394"/>
            <a:ext cx="75565" cy="127635"/>
          </a:xfrm>
          <a:prstGeom prst="rect">
            <a:avLst/>
          </a:prstGeom>
        </p:spPr>
        <p:txBody>
          <a:bodyPr vert="horz" wrap="square" lIns="0" tIns="0" rIns="0" bIns="0" rtlCol="0">
            <a:spAutoFit/>
          </a:bodyPr>
          <a:lstStyle/>
          <a:p>
            <a:pPr marL="12700">
              <a:lnSpc>
                <a:spcPct val="100000"/>
              </a:lnSpc>
            </a:pPr>
            <a:r>
              <a:rPr sz="750" spc="15" dirty="0">
                <a:latin typeface="Times New Roman" panose="02020603050405020304"/>
                <a:cs typeface="Times New Roman" panose="02020603050405020304"/>
              </a:rPr>
              <a:t>2</a:t>
            </a:r>
            <a:endParaRPr sz="750">
              <a:latin typeface="Times New Roman" panose="02020603050405020304"/>
              <a:cs typeface="Times New Roman" panose="02020603050405020304"/>
            </a:endParaRPr>
          </a:p>
        </p:txBody>
      </p:sp>
      <p:sp>
        <p:nvSpPr>
          <p:cNvPr id="8" name="object 8"/>
          <p:cNvSpPr txBox="1"/>
          <p:nvPr/>
        </p:nvSpPr>
        <p:spPr>
          <a:xfrm>
            <a:off x="5995530" y="4347209"/>
            <a:ext cx="72390" cy="127635"/>
          </a:xfrm>
          <a:prstGeom prst="rect">
            <a:avLst/>
          </a:prstGeom>
        </p:spPr>
        <p:txBody>
          <a:bodyPr vert="horz" wrap="square" lIns="0" tIns="0" rIns="0" bIns="0" rtlCol="0">
            <a:spAutoFit/>
          </a:bodyPr>
          <a:lstStyle/>
          <a:p>
            <a:pPr marL="12700">
              <a:lnSpc>
                <a:spcPct val="100000"/>
              </a:lnSpc>
            </a:pPr>
            <a:r>
              <a:rPr sz="750" spc="10" dirty="0">
                <a:latin typeface="Times New Roman" panose="02020603050405020304"/>
                <a:cs typeface="Times New Roman" panose="02020603050405020304"/>
              </a:rPr>
              <a:t>^</a:t>
            </a:r>
            <a:endParaRPr sz="750">
              <a:latin typeface="Times New Roman" panose="02020603050405020304"/>
              <a:cs typeface="Times New Roman" panose="02020603050405020304"/>
            </a:endParaRPr>
          </a:p>
        </p:txBody>
      </p:sp>
      <p:sp>
        <p:nvSpPr>
          <p:cNvPr id="9" name="object 9"/>
          <p:cNvSpPr txBox="1"/>
          <p:nvPr/>
        </p:nvSpPr>
        <p:spPr>
          <a:xfrm>
            <a:off x="4833512" y="4401311"/>
            <a:ext cx="620395" cy="238125"/>
          </a:xfrm>
          <a:prstGeom prst="rect">
            <a:avLst/>
          </a:prstGeom>
        </p:spPr>
        <p:txBody>
          <a:bodyPr vert="horz" wrap="square" lIns="0" tIns="0" rIns="0" bIns="0" rtlCol="0">
            <a:spAutoFit/>
          </a:bodyPr>
          <a:lstStyle/>
          <a:p>
            <a:pPr marL="12700">
              <a:lnSpc>
                <a:spcPct val="100000"/>
              </a:lnSpc>
            </a:pPr>
            <a:r>
              <a:rPr sz="1725" i="1" spc="7" baseline="5000" dirty="0">
                <a:latin typeface="Times New Roman" panose="02020603050405020304"/>
                <a:cs typeface="Times New Roman" panose="02020603050405020304"/>
              </a:rPr>
              <a:t>f </a:t>
            </a:r>
            <a:r>
              <a:rPr sz="1725" i="1" spc="-209" baseline="5000" dirty="0">
                <a:latin typeface="Times New Roman" panose="02020603050405020304"/>
                <a:cs typeface="Times New Roman" panose="02020603050405020304"/>
              </a:rPr>
              <a:t> </a:t>
            </a:r>
            <a:r>
              <a:rPr sz="1500" spc="-95" dirty="0">
                <a:latin typeface="Symbol" panose="05050102010706020507"/>
                <a:cs typeface="Symbol" panose="05050102010706020507"/>
              </a:rPr>
              <a:t></a:t>
            </a:r>
            <a:r>
              <a:rPr sz="1500" spc="-215" dirty="0">
                <a:latin typeface="Times New Roman" panose="02020603050405020304"/>
                <a:cs typeface="Times New Roman" panose="02020603050405020304"/>
              </a:rPr>
              <a:t> </a:t>
            </a:r>
            <a:r>
              <a:rPr sz="1725" i="1" spc="67" baseline="5000" dirty="0">
                <a:latin typeface="Times New Roman" panose="02020603050405020304"/>
                <a:cs typeface="Times New Roman" panose="02020603050405020304"/>
              </a:rPr>
              <a:t>x</a:t>
            </a:r>
            <a:r>
              <a:rPr sz="1725" spc="7" baseline="5000" dirty="0">
                <a:latin typeface="Times New Roman" panose="02020603050405020304"/>
                <a:cs typeface="Times New Roman" panose="02020603050405020304"/>
              </a:rPr>
              <a:t>, </a:t>
            </a:r>
            <a:r>
              <a:rPr sz="1725" i="1" spc="7" baseline="5000" dirty="0">
                <a:latin typeface="Times New Roman" panose="02020603050405020304"/>
                <a:cs typeface="Times New Roman" panose="02020603050405020304"/>
              </a:rPr>
              <a:t>y</a:t>
            </a:r>
            <a:r>
              <a:rPr sz="1725" i="1" spc="-209" baseline="5000" dirty="0">
                <a:latin typeface="Times New Roman" panose="02020603050405020304"/>
                <a:cs typeface="Times New Roman" panose="02020603050405020304"/>
              </a:rPr>
              <a:t> </a:t>
            </a:r>
            <a:r>
              <a:rPr sz="1500" spc="-70" dirty="0">
                <a:latin typeface="Symbol" panose="05050102010706020507"/>
                <a:cs typeface="Symbol" panose="05050102010706020507"/>
              </a:rPr>
              <a:t></a:t>
            </a:r>
            <a:r>
              <a:rPr sz="1125" spc="22" baseline="56000" dirty="0">
                <a:latin typeface="Times New Roman" panose="02020603050405020304"/>
                <a:cs typeface="Times New Roman" panose="02020603050405020304"/>
              </a:rPr>
              <a:t>2</a:t>
            </a:r>
            <a:r>
              <a:rPr sz="1125" baseline="56000" dirty="0">
                <a:latin typeface="Times New Roman" panose="02020603050405020304"/>
                <a:cs typeface="Times New Roman" panose="02020603050405020304"/>
              </a:rPr>
              <a:t>  </a:t>
            </a:r>
            <a:r>
              <a:rPr sz="1725" spc="7" baseline="5000" dirty="0">
                <a:latin typeface="Times New Roman" panose="02020603050405020304"/>
                <a:cs typeface="Times New Roman" panose="02020603050405020304"/>
              </a:rPr>
              <a:t>/</a:t>
            </a:r>
            <a:endParaRPr sz="1725" baseline="5000">
              <a:latin typeface="Times New Roman" panose="02020603050405020304"/>
              <a:cs typeface="Times New Roman" panose="02020603050405020304"/>
            </a:endParaRPr>
          </a:p>
        </p:txBody>
      </p:sp>
      <p:sp>
        <p:nvSpPr>
          <p:cNvPr id="10" name="object 10"/>
          <p:cNvSpPr txBox="1"/>
          <p:nvPr/>
        </p:nvSpPr>
        <p:spPr>
          <a:xfrm>
            <a:off x="4367148" y="4331970"/>
            <a:ext cx="537210" cy="142875"/>
          </a:xfrm>
          <a:prstGeom prst="rect">
            <a:avLst/>
          </a:prstGeom>
        </p:spPr>
        <p:txBody>
          <a:bodyPr vert="horz" wrap="square" lIns="0" tIns="0" rIns="0" bIns="0" rtlCol="0">
            <a:spAutoFit/>
          </a:bodyPr>
          <a:lstStyle/>
          <a:p>
            <a:pPr marL="12700">
              <a:lnSpc>
                <a:spcPct val="100000"/>
              </a:lnSpc>
            </a:pPr>
            <a:r>
              <a:rPr sz="750" i="1" spc="25" dirty="0">
                <a:latin typeface="Times New Roman" panose="02020603050405020304"/>
                <a:cs typeface="Times New Roman" panose="02020603050405020304"/>
              </a:rPr>
              <a:t>M</a:t>
            </a:r>
            <a:r>
              <a:rPr sz="750" i="1" spc="20" dirty="0">
                <a:latin typeface="Times New Roman" panose="02020603050405020304"/>
                <a:cs typeface="Times New Roman" panose="02020603050405020304"/>
              </a:rPr>
              <a:t> </a:t>
            </a:r>
            <a:r>
              <a:rPr sz="750" spc="-15" dirty="0">
                <a:latin typeface="Symbol" panose="05050102010706020507"/>
                <a:cs typeface="Symbol" panose="05050102010706020507"/>
              </a:rPr>
              <a:t></a:t>
            </a:r>
            <a:r>
              <a:rPr sz="750" spc="15" dirty="0">
                <a:latin typeface="Times New Roman" panose="02020603050405020304"/>
                <a:cs typeface="Times New Roman" panose="02020603050405020304"/>
              </a:rPr>
              <a:t>1</a:t>
            </a:r>
            <a:r>
              <a:rPr sz="750" spc="-10" dirty="0">
                <a:latin typeface="Times New Roman" panose="02020603050405020304"/>
                <a:cs typeface="Times New Roman" panose="02020603050405020304"/>
              </a:rPr>
              <a:t> </a:t>
            </a:r>
            <a:r>
              <a:rPr sz="750" i="1" spc="20" dirty="0">
                <a:latin typeface="Times New Roman" panose="02020603050405020304"/>
                <a:cs typeface="Times New Roman" panose="02020603050405020304"/>
              </a:rPr>
              <a:t>N</a:t>
            </a:r>
            <a:r>
              <a:rPr sz="750" i="1" spc="-30" dirty="0">
                <a:latin typeface="Times New Roman" panose="02020603050405020304"/>
                <a:cs typeface="Times New Roman" panose="02020603050405020304"/>
              </a:rPr>
              <a:t> </a:t>
            </a:r>
            <a:r>
              <a:rPr sz="750" spc="-15" dirty="0">
                <a:latin typeface="Symbol" panose="05050102010706020507"/>
                <a:cs typeface="Symbol" panose="05050102010706020507"/>
              </a:rPr>
              <a:t></a:t>
            </a:r>
            <a:r>
              <a:rPr sz="750" spc="15" dirty="0">
                <a:latin typeface="Times New Roman" panose="02020603050405020304"/>
                <a:cs typeface="Times New Roman" panose="02020603050405020304"/>
              </a:rPr>
              <a:t>1</a:t>
            </a:r>
            <a:r>
              <a:rPr sz="750" dirty="0">
                <a:latin typeface="Times New Roman" panose="02020603050405020304"/>
                <a:cs typeface="Times New Roman" panose="02020603050405020304"/>
              </a:rPr>
              <a:t> </a:t>
            </a:r>
            <a:r>
              <a:rPr sz="750" spc="-20" dirty="0">
                <a:latin typeface="Times New Roman" panose="02020603050405020304"/>
                <a:cs typeface="Times New Roman" panose="02020603050405020304"/>
              </a:rPr>
              <a:t> </a:t>
            </a:r>
            <a:r>
              <a:rPr sz="1125" spc="15" baseline="-7000" dirty="0">
                <a:latin typeface="Times New Roman" panose="02020603050405020304"/>
                <a:cs typeface="Times New Roman" panose="02020603050405020304"/>
              </a:rPr>
              <a:t>^</a:t>
            </a:r>
            <a:endParaRPr sz="1125" baseline="-7000">
              <a:latin typeface="Times New Roman" panose="02020603050405020304"/>
              <a:cs typeface="Times New Roman" panose="02020603050405020304"/>
            </a:endParaRPr>
          </a:p>
        </p:txBody>
      </p:sp>
      <p:sp>
        <p:nvSpPr>
          <p:cNvPr id="11" name="object 11"/>
          <p:cNvSpPr txBox="1"/>
          <p:nvPr/>
        </p:nvSpPr>
        <p:spPr>
          <a:xfrm>
            <a:off x="5460628" y="4331970"/>
            <a:ext cx="445134" cy="127635"/>
          </a:xfrm>
          <a:prstGeom prst="rect">
            <a:avLst/>
          </a:prstGeom>
        </p:spPr>
        <p:txBody>
          <a:bodyPr vert="horz" wrap="square" lIns="0" tIns="0" rIns="0" bIns="0" rtlCol="0">
            <a:spAutoFit/>
          </a:bodyPr>
          <a:lstStyle/>
          <a:p>
            <a:pPr marL="12700">
              <a:lnSpc>
                <a:spcPct val="100000"/>
              </a:lnSpc>
            </a:pPr>
            <a:r>
              <a:rPr sz="750" i="1" spc="25" dirty="0">
                <a:latin typeface="Times New Roman" panose="02020603050405020304"/>
                <a:cs typeface="Times New Roman" panose="02020603050405020304"/>
              </a:rPr>
              <a:t>M</a:t>
            </a:r>
            <a:r>
              <a:rPr sz="750" i="1" spc="20" dirty="0">
                <a:latin typeface="Times New Roman" panose="02020603050405020304"/>
                <a:cs typeface="Times New Roman" panose="02020603050405020304"/>
              </a:rPr>
              <a:t> </a:t>
            </a:r>
            <a:r>
              <a:rPr sz="750" spc="-15" dirty="0">
                <a:latin typeface="Symbol" panose="05050102010706020507"/>
                <a:cs typeface="Symbol" panose="05050102010706020507"/>
              </a:rPr>
              <a:t></a:t>
            </a:r>
            <a:r>
              <a:rPr sz="750" spc="15" dirty="0">
                <a:latin typeface="Times New Roman" panose="02020603050405020304"/>
                <a:cs typeface="Times New Roman" panose="02020603050405020304"/>
              </a:rPr>
              <a:t>1</a:t>
            </a:r>
            <a:r>
              <a:rPr sz="750" spc="-10" dirty="0">
                <a:latin typeface="Times New Roman" panose="02020603050405020304"/>
                <a:cs typeface="Times New Roman" panose="02020603050405020304"/>
              </a:rPr>
              <a:t> </a:t>
            </a:r>
            <a:r>
              <a:rPr sz="750" i="1" spc="20" dirty="0">
                <a:latin typeface="Times New Roman" panose="02020603050405020304"/>
                <a:cs typeface="Times New Roman" panose="02020603050405020304"/>
              </a:rPr>
              <a:t>N</a:t>
            </a:r>
            <a:r>
              <a:rPr sz="750" i="1" spc="-30" dirty="0">
                <a:latin typeface="Times New Roman" panose="02020603050405020304"/>
                <a:cs typeface="Times New Roman" panose="02020603050405020304"/>
              </a:rPr>
              <a:t> </a:t>
            </a:r>
            <a:r>
              <a:rPr sz="750" spc="-15" dirty="0">
                <a:latin typeface="Symbol" panose="05050102010706020507"/>
                <a:cs typeface="Symbol" panose="05050102010706020507"/>
              </a:rPr>
              <a:t></a:t>
            </a:r>
            <a:r>
              <a:rPr sz="750" spc="15" dirty="0">
                <a:latin typeface="Times New Roman" panose="02020603050405020304"/>
                <a:cs typeface="Times New Roman" panose="02020603050405020304"/>
              </a:rPr>
              <a:t>1</a:t>
            </a:r>
            <a:endParaRPr sz="750">
              <a:latin typeface="Times New Roman" panose="02020603050405020304"/>
              <a:cs typeface="Times New Roman" panose="02020603050405020304"/>
            </a:endParaRPr>
          </a:p>
        </p:txBody>
      </p:sp>
      <p:sp>
        <p:nvSpPr>
          <p:cNvPr id="12" name="object 12"/>
          <p:cNvSpPr txBox="1"/>
          <p:nvPr/>
        </p:nvSpPr>
        <p:spPr>
          <a:xfrm>
            <a:off x="3775836" y="4435094"/>
            <a:ext cx="567690" cy="187960"/>
          </a:xfrm>
          <a:prstGeom prst="rect">
            <a:avLst/>
          </a:prstGeom>
        </p:spPr>
        <p:txBody>
          <a:bodyPr vert="horz" wrap="square" lIns="0" tIns="0" rIns="0" bIns="0" rtlCol="0">
            <a:spAutoFit/>
          </a:bodyPr>
          <a:lstStyle/>
          <a:p>
            <a:pPr marL="12700">
              <a:lnSpc>
                <a:spcPct val="100000"/>
              </a:lnSpc>
              <a:tabLst>
                <a:tab pos="472440" algn="l"/>
              </a:tabLst>
            </a:pPr>
            <a:r>
              <a:rPr sz="1150" i="1" spc="45" dirty="0">
                <a:latin typeface="Times New Roman" panose="02020603050405020304"/>
                <a:cs typeface="Times New Roman" panose="02020603050405020304"/>
              </a:rPr>
              <a:t>S</a:t>
            </a:r>
            <a:r>
              <a:rPr sz="1150" i="1" spc="65" dirty="0">
                <a:latin typeface="Times New Roman" panose="02020603050405020304"/>
                <a:cs typeface="Times New Roman" panose="02020603050405020304"/>
              </a:rPr>
              <a:t>N</a:t>
            </a:r>
            <a:r>
              <a:rPr sz="1150" i="1" spc="10" dirty="0">
                <a:latin typeface="Times New Roman" panose="02020603050405020304"/>
                <a:cs typeface="Times New Roman" panose="02020603050405020304"/>
              </a:rPr>
              <a:t>R</a:t>
            </a:r>
            <a:r>
              <a:rPr sz="1150" i="1" dirty="0">
                <a:latin typeface="Times New Roman" panose="02020603050405020304"/>
                <a:cs typeface="Times New Roman" panose="02020603050405020304"/>
              </a:rPr>
              <a:t>	</a:t>
            </a:r>
            <a:r>
              <a:rPr sz="1150" spc="10" dirty="0">
                <a:latin typeface="Symbol" panose="05050102010706020507"/>
                <a:cs typeface="Symbol" panose="05050102010706020507"/>
              </a:rPr>
              <a:t></a:t>
            </a:r>
            <a:endParaRPr sz="1150">
              <a:latin typeface="Symbol" panose="05050102010706020507"/>
              <a:cs typeface="Symbol" panose="05050102010706020507"/>
            </a:endParaRPr>
          </a:p>
        </p:txBody>
      </p:sp>
      <p:sp>
        <p:nvSpPr>
          <p:cNvPr id="13" name="object 13"/>
          <p:cNvSpPr txBox="1"/>
          <p:nvPr/>
        </p:nvSpPr>
        <p:spPr>
          <a:xfrm>
            <a:off x="5899530" y="4401311"/>
            <a:ext cx="1269365" cy="238125"/>
          </a:xfrm>
          <a:prstGeom prst="rect">
            <a:avLst/>
          </a:prstGeom>
        </p:spPr>
        <p:txBody>
          <a:bodyPr vert="horz" wrap="square" lIns="0" tIns="0" rIns="0" bIns="0" rtlCol="0">
            <a:spAutoFit/>
          </a:bodyPr>
          <a:lstStyle/>
          <a:p>
            <a:pPr marL="12700">
              <a:lnSpc>
                <a:spcPct val="100000"/>
              </a:lnSpc>
            </a:pPr>
            <a:r>
              <a:rPr sz="1725" spc="7" baseline="39000" dirty="0">
                <a:latin typeface="Symbol" panose="05050102010706020507"/>
                <a:cs typeface="Symbol" panose="05050102010706020507"/>
              </a:rPr>
              <a:t></a:t>
            </a:r>
            <a:r>
              <a:rPr sz="1725" spc="44" baseline="39000" dirty="0">
                <a:latin typeface="Times New Roman" panose="02020603050405020304"/>
                <a:cs typeface="Times New Roman" panose="02020603050405020304"/>
              </a:rPr>
              <a:t> </a:t>
            </a:r>
            <a:r>
              <a:rPr sz="1725" i="1" spc="7" baseline="5000" dirty="0">
                <a:latin typeface="Times New Roman" panose="02020603050405020304"/>
                <a:cs typeface="Times New Roman" panose="02020603050405020304"/>
              </a:rPr>
              <a:t>f</a:t>
            </a:r>
            <a:r>
              <a:rPr sz="1725" i="1" baseline="5000" dirty="0">
                <a:latin typeface="Times New Roman" panose="02020603050405020304"/>
                <a:cs typeface="Times New Roman" panose="02020603050405020304"/>
              </a:rPr>
              <a:t> </a:t>
            </a:r>
            <a:r>
              <a:rPr sz="1725" i="1" spc="-209" baseline="5000" dirty="0">
                <a:latin typeface="Times New Roman" panose="02020603050405020304"/>
                <a:cs typeface="Times New Roman" panose="02020603050405020304"/>
              </a:rPr>
              <a:t> </a:t>
            </a:r>
            <a:r>
              <a:rPr sz="1500" spc="-95" dirty="0">
                <a:latin typeface="Symbol" panose="05050102010706020507"/>
                <a:cs typeface="Symbol" panose="05050102010706020507"/>
              </a:rPr>
              <a:t></a:t>
            </a:r>
            <a:r>
              <a:rPr sz="1500" spc="-215" dirty="0">
                <a:latin typeface="Times New Roman" panose="02020603050405020304"/>
                <a:cs typeface="Times New Roman" panose="02020603050405020304"/>
              </a:rPr>
              <a:t> </a:t>
            </a:r>
            <a:r>
              <a:rPr sz="1725" i="1" spc="67" baseline="5000" dirty="0">
                <a:latin typeface="Times New Roman" panose="02020603050405020304"/>
                <a:cs typeface="Times New Roman" panose="02020603050405020304"/>
              </a:rPr>
              <a:t>x</a:t>
            </a:r>
            <a:r>
              <a:rPr sz="1725" spc="7" baseline="5000" dirty="0">
                <a:latin typeface="Times New Roman" panose="02020603050405020304"/>
                <a:cs typeface="Times New Roman" panose="02020603050405020304"/>
              </a:rPr>
              <a:t>, </a:t>
            </a:r>
            <a:r>
              <a:rPr sz="1725" i="1" spc="7" baseline="5000" dirty="0">
                <a:latin typeface="Times New Roman" panose="02020603050405020304"/>
                <a:cs typeface="Times New Roman" panose="02020603050405020304"/>
              </a:rPr>
              <a:t>y</a:t>
            </a:r>
            <a:r>
              <a:rPr sz="1725" i="1" spc="-209" baseline="5000" dirty="0">
                <a:latin typeface="Times New Roman" panose="02020603050405020304"/>
                <a:cs typeface="Times New Roman" panose="02020603050405020304"/>
              </a:rPr>
              <a:t> </a:t>
            </a:r>
            <a:r>
              <a:rPr sz="1500" spc="-95" dirty="0">
                <a:latin typeface="Symbol" panose="05050102010706020507"/>
                <a:cs typeface="Symbol" panose="05050102010706020507"/>
              </a:rPr>
              <a:t></a:t>
            </a:r>
            <a:r>
              <a:rPr sz="1500" spc="-140" dirty="0">
                <a:latin typeface="Times New Roman" panose="02020603050405020304"/>
                <a:cs typeface="Times New Roman" panose="02020603050405020304"/>
              </a:rPr>
              <a:t> </a:t>
            </a:r>
            <a:r>
              <a:rPr sz="1725" spc="15" baseline="5000" dirty="0">
                <a:latin typeface="Symbol" panose="05050102010706020507"/>
                <a:cs typeface="Symbol" panose="05050102010706020507"/>
              </a:rPr>
              <a:t></a:t>
            </a:r>
            <a:r>
              <a:rPr sz="1725" baseline="5000" dirty="0">
                <a:latin typeface="Times New Roman" panose="02020603050405020304"/>
                <a:cs typeface="Times New Roman" panose="02020603050405020304"/>
              </a:rPr>
              <a:t> </a:t>
            </a:r>
            <a:r>
              <a:rPr sz="1725" spc="-82" baseline="5000" dirty="0">
                <a:latin typeface="Times New Roman" panose="02020603050405020304"/>
                <a:cs typeface="Times New Roman" panose="02020603050405020304"/>
              </a:rPr>
              <a:t> </a:t>
            </a:r>
            <a:r>
              <a:rPr sz="1725" i="1" spc="7" baseline="5000" dirty="0">
                <a:latin typeface="Times New Roman" panose="02020603050405020304"/>
                <a:cs typeface="Times New Roman" panose="02020603050405020304"/>
              </a:rPr>
              <a:t>f</a:t>
            </a:r>
            <a:r>
              <a:rPr sz="1725" i="1" baseline="5000" dirty="0">
                <a:latin typeface="Times New Roman" panose="02020603050405020304"/>
                <a:cs typeface="Times New Roman" panose="02020603050405020304"/>
              </a:rPr>
              <a:t> </a:t>
            </a:r>
            <a:r>
              <a:rPr sz="1725" i="1" spc="-209" baseline="5000" dirty="0">
                <a:latin typeface="Times New Roman" panose="02020603050405020304"/>
                <a:cs typeface="Times New Roman" panose="02020603050405020304"/>
              </a:rPr>
              <a:t> </a:t>
            </a:r>
            <a:r>
              <a:rPr sz="1500" spc="-95" dirty="0">
                <a:latin typeface="Symbol" panose="05050102010706020507"/>
                <a:cs typeface="Symbol" panose="05050102010706020507"/>
              </a:rPr>
              <a:t></a:t>
            </a:r>
            <a:r>
              <a:rPr sz="1500" spc="-215" dirty="0">
                <a:latin typeface="Times New Roman" panose="02020603050405020304"/>
                <a:cs typeface="Times New Roman" panose="02020603050405020304"/>
              </a:rPr>
              <a:t> </a:t>
            </a:r>
            <a:r>
              <a:rPr sz="1725" i="1" spc="75" baseline="5000" dirty="0">
                <a:latin typeface="Times New Roman" panose="02020603050405020304"/>
                <a:cs typeface="Times New Roman" panose="02020603050405020304"/>
              </a:rPr>
              <a:t>x</a:t>
            </a:r>
            <a:r>
              <a:rPr sz="1725" spc="7" baseline="5000" dirty="0">
                <a:latin typeface="Times New Roman" panose="02020603050405020304"/>
                <a:cs typeface="Times New Roman" panose="02020603050405020304"/>
              </a:rPr>
              <a:t>,</a:t>
            </a:r>
            <a:r>
              <a:rPr sz="1725" baseline="5000" dirty="0">
                <a:latin typeface="Times New Roman" panose="02020603050405020304"/>
                <a:cs typeface="Times New Roman" panose="02020603050405020304"/>
              </a:rPr>
              <a:t> </a:t>
            </a:r>
            <a:r>
              <a:rPr sz="1725" i="1" spc="7" baseline="5000" dirty="0">
                <a:latin typeface="Times New Roman" panose="02020603050405020304"/>
                <a:cs typeface="Times New Roman" panose="02020603050405020304"/>
              </a:rPr>
              <a:t>y</a:t>
            </a:r>
            <a:r>
              <a:rPr sz="1725" i="1" spc="-209" baseline="5000" dirty="0">
                <a:latin typeface="Times New Roman" panose="02020603050405020304"/>
                <a:cs typeface="Times New Roman" panose="02020603050405020304"/>
              </a:rPr>
              <a:t> </a:t>
            </a:r>
            <a:r>
              <a:rPr sz="1500" spc="-50" dirty="0">
                <a:latin typeface="Symbol" panose="05050102010706020507"/>
                <a:cs typeface="Symbol" panose="05050102010706020507"/>
              </a:rPr>
              <a:t></a:t>
            </a:r>
            <a:r>
              <a:rPr sz="1725" spc="7" baseline="39000" dirty="0">
                <a:latin typeface="Symbol" panose="05050102010706020507"/>
                <a:cs typeface="Symbol" panose="05050102010706020507"/>
              </a:rPr>
              <a:t></a:t>
            </a:r>
            <a:endParaRPr sz="1725" baseline="39000">
              <a:latin typeface="Symbol" panose="05050102010706020507"/>
              <a:cs typeface="Symbol" panose="05050102010706020507"/>
            </a:endParaRPr>
          </a:p>
        </p:txBody>
      </p:sp>
      <p:sp>
        <p:nvSpPr>
          <p:cNvPr id="14" name="object 14"/>
          <p:cNvSpPr txBox="1"/>
          <p:nvPr/>
        </p:nvSpPr>
        <p:spPr>
          <a:xfrm>
            <a:off x="7086000" y="4482325"/>
            <a:ext cx="82550" cy="185420"/>
          </a:xfrm>
          <a:prstGeom prst="rect">
            <a:avLst/>
          </a:prstGeom>
        </p:spPr>
        <p:txBody>
          <a:bodyPr vert="horz" wrap="square" lIns="0" tIns="0" rIns="0" bIns="0" rtlCol="0">
            <a:spAutoFit/>
          </a:bodyPr>
          <a:lstStyle/>
          <a:p>
            <a:pPr marL="12700">
              <a:lnSpc>
                <a:spcPct val="100000"/>
              </a:lnSpc>
            </a:pPr>
            <a:r>
              <a:rPr sz="1150" spc="5" dirty="0">
                <a:latin typeface="Symbol" panose="05050102010706020507"/>
                <a:cs typeface="Symbol" panose="05050102010706020507"/>
              </a:rPr>
              <a:t></a:t>
            </a:r>
            <a:endParaRPr sz="1150">
              <a:latin typeface="Symbol" panose="05050102010706020507"/>
              <a:cs typeface="Symbol" panose="05050102010706020507"/>
            </a:endParaRPr>
          </a:p>
        </p:txBody>
      </p:sp>
      <p:sp>
        <p:nvSpPr>
          <p:cNvPr id="15" name="object 15"/>
          <p:cNvSpPr txBox="1"/>
          <p:nvPr/>
        </p:nvSpPr>
        <p:spPr>
          <a:xfrm>
            <a:off x="5481244" y="4589030"/>
            <a:ext cx="501015" cy="178435"/>
          </a:xfrm>
          <a:prstGeom prst="rect">
            <a:avLst/>
          </a:prstGeom>
        </p:spPr>
        <p:txBody>
          <a:bodyPr vert="horz" wrap="square" lIns="0" tIns="0" rIns="0" bIns="0" rtlCol="0">
            <a:spAutoFit/>
          </a:bodyPr>
          <a:lstStyle/>
          <a:p>
            <a:pPr marL="12700">
              <a:lnSpc>
                <a:spcPct val="100000"/>
              </a:lnSpc>
            </a:pPr>
            <a:r>
              <a:rPr sz="750" i="1" spc="10" dirty="0">
                <a:latin typeface="Times New Roman" panose="02020603050405020304"/>
                <a:cs typeface="Times New Roman" panose="02020603050405020304"/>
              </a:rPr>
              <a:t>x</a:t>
            </a:r>
            <a:r>
              <a:rPr sz="750" i="1" spc="-125" dirty="0">
                <a:latin typeface="Times New Roman" panose="02020603050405020304"/>
                <a:cs typeface="Times New Roman" panose="02020603050405020304"/>
              </a:rPr>
              <a:t> </a:t>
            </a:r>
            <a:r>
              <a:rPr sz="750" spc="70" dirty="0">
                <a:latin typeface="Symbol" panose="05050102010706020507"/>
                <a:cs typeface="Symbol" panose="05050102010706020507"/>
              </a:rPr>
              <a:t></a:t>
            </a:r>
            <a:r>
              <a:rPr sz="750" spc="15" dirty="0">
                <a:latin typeface="Times New Roman" panose="02020603050405020304"/>
                <a:cs typeface="Times New Roman" panose="02020603050405020304"/>
              </a:rPr>
              <a:t>0</a:t>
            </a:r>
            <a:r>
              <a:rPr sz="750" dirty="0">
                <a:latin typeface="Times New Roman" panose="02020603050405020304"/>
                <a:cs typeface="Times New Roman" panose="02020603050405020304"/>
              </a:rPr>
              <a:t> </a:t>
            </a:r>
            <a:r>
              <a:rPr sz="750" spc="75" dirty="0">
                <a:latin typeface="Times New Roman" panose="02020603050405020304"/>
                <a:cs typeface="Times New Roman" panose="02020603050405020304"/>
              </a:rPr>
              <a:t> </a:t>
            </a:r>
            <a:r>
              <a:rPr sz="750" i="1" spc="10" dirty="0">
                <a:latin typeface="Times New Roman" panose="02020603050405020304"/>
                <a:cs typeface="Times New Roman" panose="02020603050405020304"/>
              </a:rPr>
              <a:t>y</a:t>
            </a:r>
            <a:r>
              <a:rPr sz="750" i="1" spc="-105" dirty="0">
                <a:latin typeface="Times New Roman" panose="02020603050405020304"/>
                <a:cs typeface="Times New Roman" panose="02020603050405020304"/>
              </a:rPr>
              <a:t> </a:t>
            </a:r>
            <a:r>
              <a:rPr sz="750" spc="65" dirty="0">
                <a:latin typeface="Symbol" panose="05050102010706020507"/>
                <a:cs typeface="Symbol" panose="05050102010706020507"/>
              </a:rPr>
              <a:t></a:t>
            </a:r>
            <a:r>
              <a:rPr sz="750" spc="15" dirty="0">
                <a:latin typeface="Times New Roman" panose="02020603050405020304"/>
                <a:cs typeface="Times New Roman" panose="02020603050405020304"/>
              </a:rPr>
              <a:t>0</a:t>
            </a:r>
            <a:r>
              <a:rPr sz="750" spc="60" dirty="0">
                <a:latin typeface="Times New Roman" panose="02020603050405020304"/>
                <a:cs typeface="Times New Roman" panose="02020603050405020304"/>
              </a:rPr>
              <a:t> </a:t>
            </a:r>
            <a:r>
              <a:rPr sz="1725" spc="7" baseline="5000" dirty="0">
                <a:latin typeface="Symbol" panose="05050102010706020507"/>
                <a:cs typeface="Symbol" panose="05050102010706020507"/>
              </a:rPr>
              <a:t></a:t>
            </a:r>
            <a:endParaRPr sz="1725" baseline="5000">
              <a:latin typeface="Symbol" panose="05050102010706020507"/>
              <a:cs typeface="Symbol" panose="05050102010706020507"/>
            </a:endParaRPr>
          </a:p>
        </p:txBody>
      </p:sp>
      <p:sp>
        <p:nvSpPr>
          <p:cNvPr id="16" name="object 16"/>
          <p:cNvSpPr txBox="1"/>
          <p:nvPr/>
        </p:nvSpPr>
        <p:spPr>
          <a:xfrm>
            <a:off x="7086000" y="4575289"/>
            <a:ext cx="82550" cy="185420"/>
          </a:xfrm>
          <a:prstGeom prst="rect">
            <a:avLst/>
          </a:prstGeom>
        </p:spPr>
        <p:txBody>
          <a:bodyPr vert="horz" wrap="square" lIns="0" tIns="0" rIns="0" bIns="0" rtlCol="0">
            <a:spAutoFit/>
          </a:bodyPr>
          <a:lstStyle/>
          <a:p>
            <a:pPr marL="12700">
              <a:lnSpc>
                <a:spcPct val="100000"/>
              </a:lnSpc>
            </a:pPr>
            <a:r>
              <a:rPr sz="1150" spc="5" dirty="0">
                <a:latin typeface="Symbol" panose="05050102010706020507"/>
                <a:cs typeface="Symbol" panose="05050102010706020507"/>
              </a:rPr>
              <a:t></a:t>
            </a:r>
            <a:endParaRPr sz="1150">
              <a:latin typeface="Symbol" panose="05050102010706020507"/>
              <a:cs typeface="Symbol" panose="05050102010706020507"/>
            </a:endParaRPr>
          </a:p>
        </p:txBody>
      </p:sp>
      <p:sp>
        <p:nvSpPr>
          <p:cNvPr id="17" name="object 17"/>
          <p:cNvSpPr txBox="1"/>
          <p:nvPr/>
        </p:nvSpPr>
        <p:spPr>
          <a:xfrm>
            <a:off x="4053217" y="4397755"/>
            <a:ext cx="795655" cy="369570"/>
          </a:xfrm>
          <a:prstGeom prst="rect">
            <a:avLst/>
          </a:prstGeom>
        </p:spPr>
        <p:txBody>
          <a:bodyPr vert="horz" wrap="square" lIns="0" tIns="0" rIns="0" bIns="0" rtlCol="0">
            <a:spAutoFit/>
          </a:bodyPr>
          <a:lstStyle/>
          <a:p>
            <a:pPr marL="12700">
              <a:lnSpc>
                <a:spcPts val="2005"/>
              </a:lnSpc>
              <a:tabLst>
                <a:tab pos="342900" algn="l"/>
              </a:tabLst>
            </a:pPr>
            <a:r>
              <a:rPr sz="750" i="1" spc="50" dirty="0">
                <a:latin typeface="Times New Roman" panose="02020603050405020304"/>
                <a:cs typeface="Times New Roman" panose="02020603050405020304"/>
              </a:rPr>
              <a:t>m</a:t>
            </a:r>
            <a:r>
              <a:rPr sz="750" i="1" spc="10" dirty="0">
                <a:latin typeface="Times New Roman" panose="02020603050405020304"/>
                <a:cs typeface="Times New Roman" panose="02020603050405020304"/>
              </a:rPr>
              <a:t>s</a:t>
            </a:r>
            <a:r>
              <a:rPr sz="750" i="1" dirty="0">
                <a:latin typeface="Times New Roman" panose="02020603050405020304"/>
                <a:cs typeface="Times New Roman" panose="02020603050405020304"/>
              </a:rPr>
              <a:t>	</a:t>
            </a:r>
            <a:r>
              <a:rPr sz="2625" spc="52" baseline="2000" dirty="0">
                <a:latin typeface="Symbol" panose="05050102010706020507"/>
                <a:cs typeface="Symbol" panose="05050102010706020507"/>
              </a:rPr>
              <a:t></a:t>
            </a:r>
            <a:r>
              <a:rPr sz="2625" baseline="2000" dirty="0">
                <a:latin typeface="Times New Roman" panose="02020603050405020304"/>
                <a:cs typeface="Times New Roman" panose="02020603050405020304"/>
              </a:rPr>
              <a:t> </a:t>
            </a:r>
            <a:r>
              <a:rPr sz="2625" baseline="2000" dirty="0">
                <a:latin typeface="Symbol" panose="05050102010706020507"/>
                <a:cs typeface="Symbol" panose="05050102010706020507"/>
              </a:rPr>
              <a:t></a:t>
            </a:r>
            <a:r>
              <a:rPr sz="2625" spc="52" baseline="2000" dirty="0">
                <a:latin typeface="Times New Roman" panose="02020603050405020304"/>
                <a:cs typeface="Times New Roman" panose="02020603050405020304"/>
              </a:rPr>
              <a:t> </a:t>
            </a:r>
            <a:endParaRPr sz="2625" baseline="2000">
              <a:latin typeface="Times New Roman" panose="02020603050405020304"/>
              <a:cs typeface="Times New Roman" panose="02020603050405020304"/>
            </a:endParaRPr>
          </a:p>
          <a:p>
            <a:pPr marL="346710">
              <a:lnSpc>
                <a:spcPts val="805"/>
              </a:lnSpc>
            </a:pPr>
            <a:r>
              <a:rPr sz="750" i="1" spc="10" dirty="0">
                <a:latin typeface="Times New Roman" panose="02020603050405020304"/>
                <a:cs typeface="Times New Roman" panose="02020603050405020304"/>
              </a:rPr>
              <a:t>x</a:t>
            </a:r>
            <a:r>
              <a:rPr sz="750" i="1" spc="-125" dirty="0">
                <a:latin typeface="Times New Roman" panose="02020603050405020304"/>
                <a:cs typeface="Times New Roman" panose="02020603050405020304"/>
              </a:rPr>
              <a:t> </a:t>
            </a:r>
            <a:r>
              <a:rPr sz="750" spc="65" dirty="0">
                <a:latin typeface="Symbol" panose="05050102010706020507"/>
                <a:cs typeface="Symbol" panose="05050102010706020507"/>
              </a:rPr>
              <a:t></a:t>
            </a:r>
            <a:r>
              <a:rPr sz="750" spc="15" dirty="0">
                <a:latin typeface="Times New Roman" panose="02020603050405020304"/>
                <a:cs typeface="Times New Roman" panose="02020603050405020304"/>
              </a:rPr>
              <a:t>0</a:t>
            </a:r>
            <a:r>
              <a:rPr sz="750" dirty="0">
                <a:latin typeface="Times New Roman" panose="02020603050405020304"/>
                <a:cs typeface="Times New Roman" panose="02020603050405020304"/>
              </a:rPr>
              <a:t> </a:t>
            </a:r>
            <a:r>
              <a:rPr sz="750" spc="80" dirty="0">
                <a:latin typeface="Times New Roman" panose="02020603050405020304"/>
                <a:cs typeface="Times New Roman" panose="02020603050405020304"/>
              </a:rPr>
              <a:t> </a:t>
            </a:r>
            <a:r>
              <a:rPr sz="750" i="1" spc="10" dirty="0">
                <a:latin typeface="Times New Roman" panose="02020603050405020304"/>
                <a:cs typeface="Times New Roman" panose="02020603050405020304"/>
              </a:rPr>
              <a:t>y</a:t>
            </a:r>
            <a:r>
              <a:rPr sz="750" i="1" spc="-105" dirty="0">
                <a:latin typeface="Times New Roman" panose="02020603050405020304"/>
                <a:cs typeface="Times New Roman" panose="02020603050405020304"/>
              </a:rPr>
              <a:t> </a:t>
            </a:r>
            <a:r>
              <a:rPr sz="750" spc="65" dirty="0">
                <a:latin typeface="Symbol" panose="05050102010706020507"/>
                <a:cs typeface="Symbol" panose="05050102010706020507"/>
              </a:rPr>
              <a:t></a:t>
            </a:r>
            <a:r>
              <a:rPr sz="750" spc="15" dirty="0">
                <a:latin typeface="Times New Roman" panose="02020603050405020304"/>
                <a:cs typeface="Times New Roman" panose="02020603050405020304"/>
              </a:rPr>
              <a:t>0</a:t>
            </a:r>
            <a:endParaRPr sz="750">
              <a:latin typeface="Times New Roman" panose="02020603050405020304"/>
              <a:cs typeface="Times New Roman" panose="02020603050405020304"/>
            </a:endParaRPr>
          </a:p>
        </p:txBody>
      </p:sp>
      <p:sp>
        <p:nvSpPr>
          <p:cNvPr id="18" name="object 18"/>
          <p:cNvSpPr txBox="1"/>
          <p:nvPr/>
        </p:nvSpPr>
        <p:spPr>
          <a:xfrm>
            <a:off x="5477446" y="4393183"/>
            <a:ext cx="504825" cy="274955"/>
          </a:xfrm>
          <a:prstGeom prst="rect">
            <a:avLst/>
          </a:prstGeom>
        </p:spPr>
        <p:txBody>
          <a:bodyPr vert="horz" wrap="square" lIns="0" tIns="0" rIns="0" bIns="0" rtlCol="0">
            <a:spAutoFit/>
          </a:bodyPr>
          <a:lstStyle/>
          <a:p>
            <a:pPr marL="12700">
              <a:lnSpc>
                <a:spcPct val="100000"/>
              </a:lnSpc>
            </a:pPr>
            <a:r>
              <a:rPr sz="1750" dirty="0">
                <a:latin typeface="Symbol" panose="05050102010706020507"/>
                <a:cs typeface="Symbol" panose="05050102010706020507"/>
              </a:rPr>
              <a:t></a:t>
            </a:r>
            <a:r>
              <a:rPr sz="1750" spc="35" dirty="0">
                <a:latin typeface="Times New Roman" panose="02020603050405020304"/>
                <a:cs typeface="Times New Roman" panose="02020603050405020304"/>
              </a:rPr>
              <a:t> </a:t>
            </a:r>
            <a:r>
              <a:rPr sz="1750" dirty="0">
                <a:latin typeface="Symbol" panose="05050102010706020507"/>
                <a:cs typeface="Symbol" panose="05050102010706020507"/>
              </a:rPr>
              <a:t></a:t>
            </a:r>
            <a:r>
              <a:rPr sz="1750" spc="-95" dirty="0">
                <a:latin typeface="Times New Roman" panose="02020603050405020304"/>
                <a:cs typeface="Times New Roman" panose="02020603050405020304"/>
              </a:rPr>
              <a:t> </a:t>
            </a:r>
            <a:r>
              <a:rPr sz="1725" spc="7" baseline="-5000" dirty="0">
                <a:latin typeface="Symbol" panose="05050102010706020507"/>
                <a:cs typeface="Symbol" panose="05050102010706020507"/>
              </a:rPr>
              <a:t></a:t>
            </a:r>
            <a:endParaRPr sz="1725" baseline="-5000">
              <a:latin typeface="Symbol" panose="05050102010706020507"/>
              <a:cs typeface="Symbol" panose="05050102010706020507"/>
            </a:endParaRPr>
          </a:p>
        </p:txBody>
      </p:sp>
      <p:sp>
        <p:nvSpPr>
          <p:cNvPr id="19" name="object 19"/>
          <p:cNvSpPr txBox="1">
            <a:spLocks noGrp="1"/>
          </p:cNvSpPr>
          <p:nvPr>
            <p:ph type="body" idx="1"/>
          </p:nvPr>
        </p:nvSpPr>
        <p:spPr>
          <a:prstGeom prst="rect">
            <a:avLst/>
          </a:prstGeom>
        </p:spPr>
        <p:txBody>
          <a:bodyPr vert="horz" wrap="square" lIns="0" tIns="216408" rIns="0" bIns="0" rtlCol="0">
            <a:spAutoFit/>
          </a:bodyPr>
          <a:lstStyle/>
          <a:p>
            <a:pPr marL="499110">
              <a:lnSpc>
                <a:spcPct val="100000"/>
              </a:lnSpc>
              <a:tabLst>
                <a:tab pos="909955"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输出图的均方信噪比</a:t>
            </a:r>
            <a:endParaRPr sz="3200" dirty="0">
              <a:latin typeface="新宋体" panose="02010609030101010101" charset="-122"/>
              <a:cs typeface="新宋体" panose="02010609030101010101" charset="-122"/>
            </a:endParaRPr>
          </a:p>
          <a:p>
            <a:pPr marL="956310">
              <a:lnSpc>
                <a:spcPct val="100000"/>
              </a:lnSpc>
              <a:spcBef>
                <a:spcPts val="770"/>
              </a:spcBef>
              <a:tabLst>
                <a:tab pos="133413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a:t>
            </a:r>
            <a:r>
              <a:rPr sz="2800" dirty="0">
                <a:latin typeface="新宋体" panose="02010609030101010101" charset="-122"/>
                <a:cs typeface="新宋体" panose="02010609030101010101" charset="-122"/>
              </a:rPr>
              <a:t>将</a:t>
            </a:r>
            <a:r>
              <a:rPr sz="2800" spc="-580" dirty="0">
                <a:latin typeface="新宋体" panose="02010609030101010101" charset="-122"/>
                <a:cs typeface="新宋体" panose="02010609030101010101" charset="-122"/>
              </a:rPr>
              <a:t> </a:t>
            </a:r>
            <a:r>
              <a:rPr sz="3600" i="1" baseline="10000" dirty="0">
                <a:latin typeface="Times New Roman" panose="02020603050405020304"/>
                <a:cs typeface="Times New Roman" panose="02020603050405020304"/>
              </a:rPr>
              <a:t>f</a:t>
            </a:r>
            <a:r>
              <a:rPr sz="3600" i="1" spc="-412" baseline="10000" dirty="0">
                <a:latin typeface="Times New Roman" panose="02020603050405020304"/>
                <a:cs typeface="Times New Roman" panose="02020603050405020304"/>
              </a:rPr>
              <a:t> </a:t>
            </a:r>
            <a:r>
              <a:rPr sz="4725" spc="-540" baseline="8000" dirty="0">
                <a:latin typeface="Symbol" panose="05050102010706020507"/>
                <a:cs typeface="Symbol" panose="05050102010706020507"/>
              </a:rPr>
              <a:t></a:t>
            </a:r>
            <a:r>
              <a:rPr sz="3600" i="1" spc="-284" baseline="10000" dirty="0">
                <a:latin typeface="Times New Roman" panose="02020603050405020304"/>
                <a:cs typeface="Times New Roman" panose="02020603050405020304"/>
              </a:rPr>
              <a:t>x</a:t>
            </a:r>
            <a:r>
              <a:rPr sz="3600" baseline="10000" dirty="0">
                <a:latin typeface="Times New Roman" panose="02020603050405020304"/>
                <a:cs typeface="Times New Roman" panose="02020603050405020304"/>
              </a:rPr>
              <a:t>,</a:t>
            </a:r>
            <a:r>
              <a:rPr sz="3600" spc="-434" baseline="10000" dirty="0">
                <a:latin typeface="Times New Roman" panose="02020603050405020304"/>
                <a:cs typeface="Times New Roman" panose="02020603050405020304"/>
              </a:rPr>
              <a:t> </a:t>
            </a:r>
            <a:r>
              <a:rPr sz="3600" i="1" spc="-104" baseline="10000" dirty="0">
                <a:latin typeface="Times New Roman" panose="02020603050405020304"/>
                <a:cs typeface="Times New Roman" panose="02020603050405020304"/>
              </a:rPr>
              <a:t>y</a:t>
            </a:r>
            <a:r>
              <a:rPr sz="4725" spc="-622" baseline="8000" dirty="0">
                <a:latin typeface="Symbol" panose="05050102010706020507"/>
                <a:cs typeface="Symbol" panose="05050102010706020507"/>
              </a:rPr>
              <a:t></a:t>
            </a:r>
            <a:r>
              <a:rPr sz="4725" spc="405" baseline="8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看作原始</a:t>
            </a:r>
            <a:r>
              <a:rPr sz="2800" dirty="0">
                <a:latin typeface="新宋体" panose="02010609030101010101" charset="-122"/>
                <a:cs typeface="新宋体" panose="02010609030101010101" charset="-122"/>
              </a:rPr>
              <a:t>图</a:t>
            </a:r>
            <a:r>
              <a:rPr sz="2800" spc="-605" dirty="0">
                <a:latin typeface="新宋体" panose="02010609030101010101" charset="-122"/>
                <a:cs typeface="新宋体" panose="02010609030101010101" charset="-122"/>
              </a:rPr>
              <a:t> </a:t>
            </a:r>
            <a:r>
              <a:rPr sz="3600" i="1" baseline="3000" dirty="0">
                <a:latin typeface="Times New Roman" panose="02020603050405020304"/>
                <a:cs typeface="Times New Roman" panose="02020603050405020304"/>
              </a:rPr>
              <a:t>f</a:t>
            </a:r>
            <a:r>
              <a:rPr sz="3600" i="1" spc="-412" baseline="3000" dirty="0">
                <a:latin typeface="Times New Roman" panose="02020603050405020304"/>
                <a:cs typeface="Times New Roman" panose="02020603050405020304"/>
              </a:rPr>
              <a:t> </a:t>
            </a:r>
            <a:r>
              <a:rPr sz="4725" spc="-540" baseline="3000" dirty="0">
                <a:latin typeface="Symbol" panose="05050102010706020507"/>
                <a:cs typeface="Symbol" panose="05050102010706020507"/>
              </a:rPr>
              <a:t></a:t>
            </a:r>
            <a:r>
              <a:rPr sz="3600" i="1" spc="-284" baseline="3000" dirty="0">
                <a:latin typeface="Times New Roman" panose="02020603050405020304"/>
                <a:cs typeface="Times New Roman" panose="02020603050405020304"/>
              </a:rPr>
              <a:t>x</a:t>
            </a:r>
            <a:r>
              <a:rPr sz="3600" baseline="3000" dirty="0">
                <a:latin typeface="Times New Roman" panose="02020603050405020304"/>
                <a:cs typeface="Times New Roman" panose="02020603050405020304"/>
              </a:rPr>
              <a:t>,</a:t>
            </a:r>
            <a:r>
              <a:rPr sz="3600" spc="-434" baseline="3000" dirty="0">
                <a:latin typeface="Times New Roman" panose="02020603050405020304"/>
                <a:cs typeface="Times New Roman" panose="02020603050405020304"/>
              </a:rPr>
              <a:t> </a:t>
            </a:r>
            <a:r>
              <a:rPr sz="3600" i="1" spc="-104" baseline="3000" dirty="0">
                <a:latin typeface="Times New Roman" panose="02020603050405020304"/>
                <a:cs typeface="Times New Roman" panose="02020603050405020304"/>
              </a:rPr>
              <a:t>y</a:t>
            </a:r>
            <a:r>
              <a:rPr sz="4725" spc="-622" baseline="3000" dirty="0">
                <a:latin typeface="Symbol" panose="05050102010706020507"/>
                <a:cs typeface="Symbol" panose="05050102010706020507"/>
              </a:rPr>
              <a:t></a:t>
            </a:r>
            <a:r>
              <a:rPr sz="4725" spc="450" baseline="3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和噪声信</a:t>
            </a:r>
            <a:r>
              <a:rPr sz="2800" dirty="0">
                <a:latin typeface="新宋体" panose="02010609030101010101" charset="-122"/>
                <a:cs typeface="新宋体" panose="02010609030101010101" charset="-122"/>
              </a:rPr>
              <a:t>号</a:t>
            </a:r>
            <a:r>
              <a:rPr sz="2800" spc="-980" dirty="0">
                <a:latin typeface="新宋体" panose="02010609030101010101" charset="-122"/>
                <a:cs typeface="新宋体" panose="02010609030101010101" charset="-122"/>
              </a:rPr>
              <a:t> </a:t>
            </a:r>
            <a:r>
              <a:rPr sz="4200" i="1" spc="-390" baseline="6000" dirty="0">
                <a:latin typeface="Times New Roman" panose="02020603050405020304"/>
                <a:cs typeface="Times New Roman" panose="02020603050405020304"/>
              </a:rPr>
              <a:t>e</a:t>
            </a:r>
            <a:r>
              <a:rPr sz="5550" spc="-667" baseline="5000" dirty="0">
                <a:latin typeface="Symbol" panose="05050102010706020507"/>
                <a:cs typeface="Symbol" panose="05050102010706020507"/>
              </a:rPr>
              <a:t></a:t>
            </a:r>
            <a:r>
              <a:rPr sz="4200" i="1" spc="-382" baseline="6000" dirty="0">
                <a:latin typeface="Times New Roman" panose="02020603050405020304"/>
                <a:cs typeface="Times New Roman" panose="02020603050405020304"/>
              </a:rPr>
              <a:t>x</a:t>
            </a:r>
            <a:r>
              <a:rPr sz="4200" spc="-7" baseline="6000" dirty="0">
                <a:latin typeface="Times New Roman" panose="02020603050405020304"/>
                <a:cs typeface="Times New Roman" panose="02020603050405020304"/>
              </a:rPr>
              <a:t>,</a:t>
            </a:r>
            <a:r>
              <a:rPr sz="4200" spc="-555" baseline="6000" dirty="0">
                <a:latin typeface="Times New Roman" panose="02020603050405020304"/>
                <a:cs typeface="Times New Roman" panose="02020603050405020304"/>
              </a:rPr>
              <a:t> </a:t>
            </a:r>
            <a:r>
              <a:rPr sz="4200" i="1" spc="-165" baseline="6000" dirty="0">
                <a:latin typeface="Times New Roman" panose="02020603050405020304"/>
                <a:cs typeface="Times New Roman" panose="02020603050405020304"/>
              </a:rPr>
              <a:t>y</a:t>
            </a:r>
            <a:r>
              <a:rPr sz="5550" spc="-765" baseline="5000" dirty="0">
                <a:latin typeface="Symbol" panose="05050102010706020507"/>
                <a:cs typeface="Symbol" panose="05050102010706020507"/>
              </a:rPr>
              <a:t></a:t>
            </a:r>
            <a:endParaRPr sz="5550" baseline="5000" dirty="0">
              <a:latin typeface="Symbol" panose="05050102010706020507"/>
              <a:cs typeface="Symbol" panose="05050102010706020507"/>
            </a:endParaRPr>
          </a:p>
          <a:p>
            <a:pPr marL="956310">
              <a:lnSpc>
                <a:spcPct val="100000"/>
              </a:lnSpc>
              <a:spcBef>
                <a:spcPts val="1510"/>
              </a:spcBef>
            </a:pPr>
            <a:r>
              <a:rPr sz="2800" spc="-5" dirty="0">
                <a:latin typeface="新宋体" panose="02010609030101010101" charset="-122"/>
                <a:cs typeface="新宋体" panose="02010609030101010101" charset="-122"/>
              </a:rPr>
              <a:t>的和，那么输出图的均方信噪</a:t>
            </a:r>
            <a:r>
              <a:rPr sz="2800" dirty="0">
                <a:latin typeface="新宋体" panose="02010609030101010101" charset="-122"/>
                <a:cs typeface="新宋体" panose="02010609030101010101" charset="-122"/>
              </a:rPr>
              <a:t>比</a:t>
            </a:r>
            <a:r>
              <a:rPr sz="2800" spc="-285" dirty="0">
                <a:latin typeface="新宋体" panose="02010609030101010101" charset="-122"/>
                <a:cs typeface="新宋体" panose="02010609030101010101" charset="-122"/>
              </a:rPr>
              <a:t> </a:t>
            </a:r>
            <a:r>
              <a:rPr sz="3450" i="1" spc="22" baseline="6000" dirty="0">
                <a:latin typeface="Times New Roman" panose="02020603050405020304"/>
                <a:cs typeface="Times New Roman" panose="02020603050405020304"/>
              </a:rPr>
              <a:t>SN</a:t>
            </a:r>
            <a:r>
              <a:rPr sz="3450" i="1" spc="359" baseline="6000" dirty="0">
                <a:latin typeface="Times New Roman" panose="02020603050405020304"/>
                <a:cs typeface="Times New Roman" panose="02020603050405020304"/>
              </a:rPr>
              <a:t>R</a:t>
            </a:r>
            <a:r>
              <a:rPr sz="2025" i="1" spc="7" baseline="-14000" dirty="0">
                <a:latin typeface="Times New Roman" panose="02020603050405020304"/>
                <a:cs typeface="Times New Roman" panose="02020603050405020304"/>
              </a:rPr>
              <a:t>m</a:t>
            </a:r>
            <a:r>
              <a:rPr sz="2025" i="1" spc="-22" baseline="-14000" dirty="0">
                <a:latin typeface="Times New Roman" panose="02020603050405020304"/>
                <a:cs typeface="Times New Roman" panose="02020603050405020304"/>
              </a:rPr>
              <a:t>s</a:t>
            </a:r>
            <a:r>
              <a:rPr sz="2800" dirty="0">
                <a:latin typeface="新宋体" panose="02010609030101010101" charset="-122"/>
                <a:cs typeface="新宋体" panose="02010609030101010101" charset="-122"/>
              </a:rPr>
              <a:t>为</a:t>
            </a:r>
          </a:p>
        </p:txBody>
      </p:sp>
      <p:sp>
        <p:nvSpPr>
          <p:cNvPr id="20" name="object 20"/>
          <p:cNvSpPr txBox="1"/>
          <p:nvPr/>
        </p:nvSpPr>
        <p:spPr>
          <a:xfrm>
            <a:off x="1995804" y="5230634"/>
            <a:ext cx="3402965" cy="46482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均方根信噪</a:t>
            </a:r>
            <a:r>
              <a:rPr sz="2800" dirty="0">
                <a:latin typeface="新宋体" panose="02010609030101010101" charset="-122"/>
                <a:cs typeface="新宋体" panose="02010609030101010101" charset="-122"/>
              </a:rPr>
              <a:t>比</a:t>
            </a:r>
            <a:r>
              <a:rPr sz="2800" spc="-1105" dirty="0">
                <a:latin typeface="新宋体" panose="02010609030101010101" charset="-122"/>
                <a:cs typeface="新宋体" panose="02010609030101010101" charset="-122"/>
              </a:rPr>
              <a:t> </a:t>
            </a:r>
            <a:r>
              <a:rPr sz="3450" i="1" spc="22" baseline="2000" dirty="0">
                <a:latin typeface="Times New Roman" panose="02020603050405020304"/>
                <a:cs typeface="Times New Roman" panose="02020603050405020304"/>
              </a:rPr>
              <a:t>SNR</a:t>
            </a:r>
            <a:r>
              <a:rPr sz="3450" i="1" spc="52" baseline="2000" dirty="0">
                <a:latin typeface="Times New Roman" panose="02020603050405020304"/>
                <a:cs typeface="Times New Roman" panose="02020603050405020304"/>
              </a:rPr>
              <a:t> </a:t>
            </a:r>
            <a:r>
              <a:rPr sz="2025" i="1" spc="7" baseline="-21000" dirty="0">
                <a:latin typeface="Times New Roman" panose="02020603050405020304"/>
                <a:cs typeface="Times New Roman" panose="02020603050405020304"/>
              </a:rPr>
              <a:t>rm</a:t>
            </a:r>
            <a:r>
              <a:rPr sz="2025" i="1" spc="-165" baseline="-21000" dirty="0">
                <a:latin typeface="Times New Roman" panose="02020603050405020304"/>
                <a:cs typeface="Times New Roman" panose="02020603050405020304"/>
              </a:rPr>
              <a:t>s</a:t>
            </a:r>
            <a:r>
              <a:rPr sz="2800" dirty="0">
                <a:latin typeface="新宋体" panose="02010609030101010101" charset="-122"/>
                <a:cs typeface="新宋体" panose="02010609030101010101" charset="-122"/>
              </a:rPr>
              <a:t>为</a:t>
            </a:r>
            <a:endParaRPr sz="2800">
              <a:latin typeface="新宋体" panose="02010609030101010101" charset="-122"/>
              <a:cs typeface="新宋体" panose="02010609030101010101" charset="-122"/>
            </a:endParaRPr>
          </a:p>
        </p:txBody>
      </p:sp>
      <p:sp>
        <p:nvSpPr>
          <p:cNvPr id="21" name="object 21"/>
          <p:cNvSpPr/>
          <p:nvPr/>
        </p:nvSpPr>
        <p:spPr>
          <a:xfrm>
            <a:off x="4541405" y="6134100"/>
            <a:ext cx="3214370" cy="481330"/>
          </a:xfrm>
          <a:custGeom>
            <a:avLst/>
            <a:gdLst/>
            <a:ahLst/>
            <a:cxnLst/>
            <a:rect l="l" t="t" r="r" b="b"/>
            <a:pathLst>
              <a:path w="3214370" h="481329">
                <a:moveTo>
                  <a:pt x="0" y="322325"/>
                </a:moveTo>
                <a:lnTo>
                  <a:pt x="16001" y="298703"/>
                </a:lnTo>
                <a:lnTo>
                  <a:pt x="57912" y="480822"/>
                </a:lnTo>
                <a:lnTo>
                  <a:pt x="104393" y="0"/>
                </a:lnTo>
                <a:lnTo>
                  <a:pt x="3214116" y="0"/>
                </a:lnTo>
              </a:path>
            </a:pathLst>
          </a:custGeom>
          <a:ln w="3175">
            <a:solidFill>
              <a:srgbClr val="000000"/>
            </a:solidFill>
          </a:ln>
        </p:spPr>
        <p:txBody>
          <a:bodyPr wrap="square" lIns="0" tIns="0" rIns="0" bIns="0" rtlCol="0"/>
          <a:lstStyle/>
          <a:p>
            <a:endParaRPr/>
          </a:p>
        </p:txBody>
      </p:sp>
      <p:sp>
        <p:nvSpPr>
          <p:cNvPr id="22" name="object 22"/>
          <p:cNvSpPr/>
          <p:nvPr/>
        </p:nvSpPr>
        <p:spPr>
          <a:xfrm>
            <a:off x="4539119" y="6131052"/>
            <a:ext cx="3216910" cy="483870"/>
          </a:xfrm>
          <a:custGeom>
            <a:avLst/>
            <a:gdLst/>
            <a:ahLst/>
            <a:cxnLst/>
            <a:rect l="l" t="t" r="r" b="b"/>
            <a:pathLst>
              <a:path w="3216909" h="483870">
                <a:moveTo>
                  <a:pt x="3216402" y="6857"/>
                </a:moveTo>
                <a:lnTo>
                  <a:pt x="3216402" y="0"/>
                </a:lnTo>
                <a:lnTo>
                  <a:pt x="102869" y="0"/>
                </a:lnTo>
                <a:lnTo>
                  <a:pt x="60198" y="445770"/>
                </a:lnTo>
                <a:lnTo>
                  <a:pt x="22859" y="291084"/>
                </a:lnTo>
                <a:lnTo>
                  <a:pt x="0" y="324612"/>
                </a:lnTo>
                <a:lnTo>
                  <a:pt x="4572" y="327660"/>
                </a:lnTo>
                <a:lnTo>
                  <a:pt x="13716" y="312420"/>
                </a:lnTo>
                <a:lnTo>
                  <a:pt x="56388" y="483870"/>
                </a:lnTo>
                <a:lnTo>
                  <a:pt x="64770" y="483870"/>
                </a:lnTo>
                <a:lnTo>
                  <a:pt x="109727" y="6858"/>
                </a:lnTo>
                <a:lnTo>
                  <a:pt x="3216402" y="6857"/>
                </a:lnTo>
                <a:close/>
              </a:path>
            </a:pathLst>
          </a:custGeom>
          <a:solidFill>
            <a:srgbClr val="000000"/>
          </a:solidFill>
        </p:spPr>
        <p:txBody>
          <a:bodyPr wrap="square" lIns="0" tIns="0" rIns="0" bIns="0" rtlCol="0"/>
          <a:lstStyle/>
          <a:p>
            <a:endParaRPr/>
          </a:p>
        </p:txBody>
      </p:sp>
      <p:sp>
        <p:nvSpPr>
          <p:cNvPr id="23" name="object 23"/>
          <p:cNvSpPr txBox="1"/>
          <p:nvPr/>
        </p:nvSpPr>
        <p:spPr>
          <a:xfrm>
            <a:off x="7656703" y="6143244"/>
            <a:ext cx="74930" cy="127635"/>
          </a:xfrm>
          <a:prstGeom prst="rect">
            <a:avLst/>
          </a:prstGeom>
        </p:spPr>
        <p:txBody>
          <a:bodyPr vert="horz" wrap="square" lIns="0" tIns="0" rIns="0" bIns="0" rtlCol="0">
            <a:spAutoFit/>
          </a:bodyPr>
          <a:lstStyle/>
          <a:p>
            <a:pPr marL="12700">
              <a:lnSpc>
                <a:spcPct val="100000"/>
              </a:lnSpc>
            </a:pPr>
            <a:r>
              <a:rPr sz="750" spc="10" dirty="0">
                <a:latin typeface="Times New Roman" panose="02020603050405020304"/>
                <a:cs typeface="Times New Roman" panose="02020603050405020304"/>
              </a:rPr>
              <a:t>2</a:t>
            </a:r>
            <a:endParaRPr sz="750">
              <a:latin typeface="Times New Roman" panose="02020603050405020304"/>
              <a:cs typeface="Times New Roman" panose="02020603050405020304"/>
            </a:endParaRPr>
          </a:p>
        </p:txBody>
      </p:sp>
      <p:sp>
        <p:nvSpPr>
          <p:cNvPr id="24" name="object 24"/>
          <p:cNvSpPr txBox="1"/>
          <p:nvPr/>
        </p:nvSpPr>
        <p:spPr>
          <a:xfrm>
            <a:off x="6402426" y="6195059"/>
            <a:ext cx="71755" cy="127635"/>
          </a:xfrm>
          <a:prstGeom prst="rect">
            <a:avLst/>
          </a:prstGeom>
        </p:spPr>
        <p:txBody>
          <a:bodyPr vert="horz" wrap="square" lIns="0" tIns="0" rIns="0" bIns="0" rtlCol="0">
            <a:spAutoFit/>
          </a:bodyPr>
          <a:lstStyle/>
          <a:p>
            <a:pPr marL="12700">
              <a:lnSpc>
                <a:spcPct val="100000"/>
              </a:lnSpc>
            </a:pPr>
            <a:r>
              <a:rPr sz="750" spc="10" dirty="0">
                <a:latin typeface="Times New Roman" panose="02020603050405020304"/>
                <a:cs typeface="Times New Roman" panose="02020603050405020304"/>
              </a:rPr>
              <a:t>^</a:t>
            </a:r>
            <a:endParaRPr sz="750">
              <a:latin typeface="Times New Roman" panose="02020603050405020304"/>
              <a:cs typeface="Times New Roman" panose="02020603050405020304"/>
            </a:endParaRPr>
          </a:p>
        </p:txBody>
      </p:sp>
      <p:sp>
        <p:nvSpPr>
          <p:cNvPr id="25" name="object 25"/>
          <p:cNvSpPr txBox="1"/>
          <p:nvPr/>
        </p:nvSpPr>
        <p:spPr>
          <a:xfrm>
            <a:off x="4143121" y="6371844"/>
            <a:ext cx="190500" cy="127635"/>
          </a:xfrm>
          <a:prstGeom prst="rect">
            <a:avLst/>
          </a:prstGeom>
        </p:spPr>
        <p:txBody>
          <a:bodyPr vert="horz" wrap="square" lIns="0" tIns="0" rIns="0" bIns="0" rtlCol="0">
            <a:spAutoFit/>
          </a:bodyPr>
          <a:lstStyle/>
          <a:p>
            <a:pPr marL="12700">
              <a:lnSpc>
                <a:spcPct val="100000"/>
              </a:lnSpc>
            </a:pPr>
            <a:r>
              <a:rPr sz="750" i="1" spc="60" dirty="0">
                <a:latin typeface="Times New Roman" panose="02020603050405020304"/>
                <a:cs typeface="Times New Roman" panose="02020603050405020304"/>
              </a:rPr>
              <a:t>r</a:t>
            </a:r>
            <a:r>
              <a:rPr sz="750" i="1" spc="100" dirty="0">
                <a:latin typeface="Times New Roman" panose="02020603050405020304"/>
                <a:cs typeface="Times New Roman" panose="02020603050405020304"/>
              </a:rPr>
              <a:t>m</a:t>
            </a:r>
            <a:r>
              <a:rPr sz="750" i="1" spc="10" dirty="0">
                <a:latin typeface="Times New Roman" panose="02020603050405020304"/>
                <a:cs typeface="Times New Roman" panose="02020603050405020304"/>
              </a:rPr>
              <a:t>s</a:t>
            </a:r>
            <a:endParaRPr sz="750">
              <a:latin typeface="Times New Roman" panose="02020603050405020304"/>
              <a:cs typeface="Times New Roman" panose="02020603050405020304"/>
            </a:endParaRPr>
          </a:p>
        </p:txBody>
      </p:sp>
      <p:sp>
        <p:nvSpPr>
          <p:cNvPr id="26" name="object 26"/>
          <p:cNvSpPr txBox="1"/>
          <p:nvPr/>
        </p:nvSpPr>
        <p:spPr>
          <a:xfrm>
            <a:off x="5146708" y="6248400"/>
            <a:ext cx="664210" cy="238125"/>
          </a:xfrm>
          <a:prstGeom prst="rect">
            <a:avLst/>
          </a:prstGeom>
        </p:spPr>
        <p:txBody>
          <a:bodyPr vert="horz" wrap="square" lIns="0" tIns="0" rIns="0" bIns="0" rtlCol="0">
            <a:spAutoFit/>
          </a:bodyPr>
          <a:lstStyle/>
          <a:p>
            <a:pPr marL="12700">
              <a:lnSpc>
                <a:spcPct val="100000"/>
              </a:lnSpc>
            </a:pPr>
            <a:r>
              <a:rPr sz="1725" i="1" baseline="5000" dirty="0">
                <a:latin typeface="Times New Roman" panose="02020603050405020304"/>
                <a:cs typeface="Times New Roman" panose="02020603050405020304"/>
              </a:rPr>
              <a:t>f </a:t>
            </a:r>
            <a:r>
              <a:rPr sz="1725" i="1" spc="-120" baseline="5000" dirty="0">
                <a:latin typeface="Times New Roman" panose="02020603050405020304"/>
                <a:cs typeface="Times New Roman" panose="02020603050405020304"/>
              </a:rPr>
              <a:t> </a:t>
            </a:r>
            <a:r>
              <a:rPr sz="1500" spc="-60" dirty="0">
                <a:latin typeface="Symbol" panose="05050102010706020507"/>
                <a:cs typeface="Symbol" panose="05050102010706020507"/>
              </a:rPr>
              <a:t></a:t>
            </a:r>
            <a:r>
              <a:rPr sz="1500" spc="-200" dirty="0">
                <a:latin typeface="Times New Roman" panose="02020603050405020304"/>
                <a:cs typeface="Times New Roman" panose="02020603050405020304"/>
              </a:rPr>
              <a:t> </a:t>
            </a:r>
            <a:r>
              <a:rPr sz="1725" i="1" spc="142" baseline="5000" dirty="0">
                <a:latin typeface="Times New Roman" panose="02020603050405020304"/>
                <a:cs typeface="Times New Roman" panose="02020603050405020304"/>
              </a:rPr>
              <a:t>x</a:t>
            </a:r>
            <a:r>
              <a:rPr sz="1725" baseline="5000" dirty="0">
                <a:latin typeface="Times New Roman" panose="02020603050405020304"/>
                <a:cs typeface="Times New Roman" panose="02020603050405020304"/>
              </a:rPr>
              <a:t>,</a:t>
            </a:r>
            <a:r>
              <a:rPr sz="1725" spc="75" baseline="5000" dirty="0">
                <a:latin typeface="Times New Roman" panose="02020603050405020304"/>
                <a:cs typeface="Times New Roman" panose="02020603050405020304"/>
              </a:rPr>
              <a:t> </a:t>
            </a:r>
            <a:r>
              <a:rPr sz="1725" i="1" spc="7" baseline="5000" dirty="0">
                <a:latin typeface="Times New Roman" panose="02020603050405020304"/>
                <a:cs typeface="Times New Roman" panose="02020603050405020304"/>
              </a:rPr>
              <a:t>y</a:t>
            </a:r>
            <a:r>
              <a:rPr sz="1725" i="1" spc="-120" baseline="5000" dirty="0">
                <a:latin typeface="Times New Roman" panose="02020603050405020304"/>
                <a:cs typeface="Times New Roman" panose="02020603050405020304"/>
              </a:rPr>
              <a:t> </a:t>
            </a:r>
            <a:r>
              <a:rPr sz="1500" spc="-35" dirty="0">
                <a:latin typeface="Symbol" panose="05050102010706020507"/>
                <a:cs typeface="Symbol" panose="05050102010706020507"/>
              </a:rPr>
              <a:t></a:t>
            </a:r>
            <a:r>
              <a:rPr sz="1125" spc="15" baseline="56000" dirty="0">
                <a:latin typeface="Times New Roman" panose="02020603050405020304"/>
                <a:cs typeface="Times New Roman" panose="02020603050405020304"/>
              </a:rPr>
              <a:t>2</a:t>
            </a:r>
            <a:r>
              <a:rPr sz="1125" baseline="56000" dirty="0">
                <a:latin typeface="Times New Roman" panose="02020603050405020304"/>
                <a:cs typeface="Times New Roman" panose="02020603050405020304"/>
              </a:rPr>
              <a:t> </a:t>
            </a:r>
            <a:r>
              <a:rPr sz="1125" spc="89" baseline="56000" dirty="0">
                <a:latin typeface="Times New Roman" panose="02020603050405020304"/>
                <a:cs typeface="Times New Roman" panose="02020603050405020304"/>
              </a:rPr>
              <a:t> </a:t>
            </a:r>
            <a:r>
              <a:rPr sz="1725" baseline="5000" dirty="0">
                <a:latin typeface="Times New Roman" panose="02020603050405020304"/>
                <a:cs typeface="Times New Roman" panose="02020603050405020304"/>
              </a:rPr>
              <a:t>/</a:t>
            </a:r>
            <a:endParaRPr sz="1725" baseline="5000">
              <a:latin typeface="Times New Roman" panose="02020603050405020304"/>
              <a:cs typeface="Times New Roman" panose="02020603050405020304"/>
            </a:endParaRPr>
          </a:p>
        </p:txBody>
      </p:sp>
      <p:sp>
        <p:nvSpPr>
          <p:cNvPr id="27" name="object 27"/>
          <p:cNvSpPr txBox="1"/>
          <p:nvPr/>
        </p:nvSpPr>
        <p:spPr>
          <a:xfrm>
            <a:off x="4642992" y="6179820"/>
            <a:ext cx="574040" cy="142875"/>
          </a:xfrm>
          <a:prstGeom prst="rect">
            <a:avLst/>
          </a:prstGeom>
        </p:spPr>
        <p:txBody>
          <a:bodyPr vert="horz" wrap="square" lIns="0" tIns="0" rIns="0" bIns="0" rtlCol="0">
            <a:spAutoFit/>
          </a:bodyPr>
          <a:lstStyle/>
          <a:p>
            <a:pPr marL="12700">
              <a:lnSpc>
                <a:spcPct val="100000"/>
              </a:lnSpc>
            </a:pPr>
            <a:r>
              <a:rPr sz="750" i="1" spc="20" dirty="0">
                <a:latin typeface="Times New Roman" panose="02020603050405020304"/>
                <a:cs typeface="Times New Roman" panose="02020603050405020304"/>
              </a:rPr>
              <a:t>M</a:t>
            </a:r>
            <a:r>
              <a:rPr sz="750" i="1" spc="85" dirty="0">
                <a:latin typeface="Times New Roman" panose="02020603050405020304"/>
                <a:cs typeface="Times New Roman" panose="02020603050405020304"/>
              </a:rPr>
              <a:t> </a:t>
            </a:r>
            <a:r>
              <a:rPr sz="750" spc="25" dirty="0">
                <a:latin typeface="Symbol" panose="05050102010706020507"/>
                <a:cs typeface="Symbol" panose="05050102010706020507"/>
              </a:rPr>
              <a:t></a:t>
            </a:r>
            <a:r>
              <a:rPr sz="750" spc="10" dirty="0">
                <a:latin typeface="Times New Roman" panose="02020603050405020304"/>
                <a:cs typeface="Times New Roman" panose="02020603050405020304"/>
              </a:rPr>
              <a:t>1</a:t>
            </a:r>
            <a:r>
              <a:rPr sz="750" spc="40" dirty="0">
                <a:latin typeface="Times New Roman" panose="02020603050405020304"/>
                <a:cs typeface="Times New Roman" panose="02020603050405020304"/>
              </a:rPr>
              <a:t> </a:t>
            </a:r>
            <a:r>
              <a:rPr sz="750" i="1" spc="15" dirty="0">
                <a:latin typeface="Times New Roman" panose="02020603050405020304"/>
                <a:cs typeface="Times New Roman" panose="02020603050405020304"/>
              </a:rPr>
              <a:t>N</a:t>
            </a:r>
            <a:r>
              <a:rPr sz="750" i="1" spc="20" dirty="0">
                <a:latin typeface="Times New Roman" panose="02020603050405020304"/>
                <a:cs typeface="Times New Roman" panose="02020603050405020304"/>
              </a:rPr>
              <a:t> </a:t>
            </a:r>
            <a:r>
              <a:rPr sz="750" spc="25" dirty="0">
                <a:latin typeface="Symbol" panose="05050102010706020507"/>
                <a:cs typeface="Symbol" panose="05050102010706020507"/>
              </a:rPr>
              <a:t></a:t>
            </a:r>
            <a:r>
              <a:rPr sz="750" spc="10" dirty="0">
                <a:latin typeface="Times New Roman" panose="02020603050405020304"/>
                <a:cs typeface="Times New Roman" panose="02020603050405020304"/>
              </a:rPr>
              <a:t>1</a:t>
            </a:r>
            <a:r>
              <a:rPr sz="750" dirty="0">
                <a:latin typeface="Times New Roman" panose="02020603050405020304"/>
                <a:cs typeface="Times New Roman" panose="02020603050405020304"/>
              </a:rPr>
              <a:t> </a:t>
            </a:r>
            <a:r>
              <a:rPr sz="750" spc="45" dirty="0">
                <a:latin typeface="Times New Roman" panose="02020603050405020304"/>
                <a:cs typeface="Times New Roman" panose="02020603050405020304"/>
              </a:rPr>
              <a:t> </a:t>
            </a:r>
            <a:r>
              <a:rPr sz="1125" spc="15" baseline="-7000" dirty="0">
                <a:latin typeface="Times New Roman" panose="02020603050405020304"/>
                <a:cs typeface="Times New Roman" panose="02020603050405020304"/>
              </a:rPr>
              <a:t>^</a:t>
            </a:r>
            <a:endParaRPr sz="1125" baseline="-7000">
              <a:latin typeface="Times New Roman" panose="02020603050405020304"/>
              <a:cs typeface="Times New Roman" panose="02020603050405020304"/>
            </a:endParaRPr>
          </a:p>
        </p:txBody>
      </p:sp>
      <p:sp>
        <p:nvSpPr>
          <p:cNvPr id="28" name="object 28"/>
          <p:cNvSpPr txBox="1"/>
          <p:nvPr/>
        </p:nvSpPr>
        <p:spPr>
          <a:xfrm>
            <a:off x="5824089" y="6179820"/>
            <a:ext cx="474980" cy="127635"/>
          </a:xfrm>
          <a:prstGeom prst="rect">
            <a:avLst/>
          </a:prstGeom>
        </p:spPr>
        <p:txBody>
          <a:bodyPr vert="horz" wrap="square" lIns="0" tIns="0" rIns="0" bIns="0" rtlCol="0">
            <a:spAutoFit/>
          </a:bodyPr>
          <a:lstStyle/>
          <a:p>
            <a:pPr marL="12700">
              <a:lnSpc>
                <a:spcPct val="100000"/>
              </a:lnSpc>
            </a:pPr>
            <a:r>
              <a:rPr sz="750" i="1" spc="20" dirty="0">
                <a:latin typeface="Times New Roman" panose="02020603050405020304"/>
                <a:cs typeface="Times New Roman" panose="02020603050405020304"/>
              </a:rPr>
              <a:t>M </a:t>
            </a:r>
            <a:r>
              <a:rPr sz="750" i="1" spc="-95" dirty="0">
                <a:latin typeface="Times New Roman" panose="02020603050405020304"/>
                <a:cs typeface="Times New Roman" panose="02020603050405020304"/>
              </a:rPr>
              <a:t> </a:t>
            </a:r>
            <a:r>
              <a:rPr sz="750" spc="25" dirty="0">
                <a:latin typeface="Symbol" panose="05050102010706020507"/>
                <a:cs typeface="Symbol" panose="05050102010706020507"/>
              </a:rPr>
              <a:t></a:t>
            </a:r>
            <a:r>
              <a:rPr sz="750" spc="10" dirty="0">
                <a:latin typeface="Times New Roman" panose="02020603050405020304"/>
                <a:cs typeface="Times New Roman" panose="02020603050405020304"/>
              </a:rPr>
              <a:t>1</a:t>
            </a:r>
            <a:r>
              <a:rPr sz="750" spc="40" dirty="0">
                <a:latin typeface="Times New Roman" panose="02020603050405020304"/>
                <a:cs typeface="Times New Roman" panose="02020603050405020304"/>
              </a:rPr>
              <a:t> </a:t>
            </a:r>
            <a:r>
              <a:rPr sz="750" i="1" spc="15" dirty="0">
                <a:latin typeface="Times New Roman" panose="02020603050405020304"/>
                <a:cs typeface="Times New Roman" panose="02020603050405020304"/>
              </a:rPr>
              <a:t>N</a:t>
            </a:r>
            <a:r>
              <a:rPr sz="750" i="1" spc="20" dirty="0">
                <a:latin typeface="Times New Roman" panose="02020603050405020304"/>
                <a:cs typeface="Times New Roman" panose="02020603050405020304"/>
              </a:rPr>
              <a:t> </a:t>
            </a:r>
            <a:r>
              <a:rPr sz="750" spc="25" dirty="0">
                <a:latin typeface="Symbol" panose="05050102010706020507"/>
                <a:cs typeface="Symbol" panose="05050102010706020507"/>
              </a:rPr>
              <a:t></a:t>
            </a:r>
            <a:r>
              <a:rPr sz="750" spc="10" dirty="0">
                <a:latin typeface="Times New Roman" panose="02020603050405020304"/>
                <a:cs typeface="Times New Roman" panose="02020603050405020304"/>
              </a:rPr>
              <a:t>1</a:t>
            </a:r>
            <a:endParaRPr sz="750">
              <a:latin typeface="Times New Roman" panose="02020603050405020304"/>
              <a:cs typeface="Times New Roman" panose="02020603050405020304"/>
            </a:endParaRPr>
          </a:p>
        </p:txBody>
      </p:sp>
      <p:sp>
        <p:nvSpPr>
          <p:cNvPr id="29" name="object 29"/>
          <p:cNvSpPr txBox="1"/>
          <p:nvPr/>
        </p:nvSpPr>
        <p:spPr>
          <a:xfrm>
            <a:off x="3843654" y="6282182"/>
            <a:ext cx="648335" cy="187960"/>
          </a:xfrm>
          <a:prstGeom prst="rect">
            <a:avLst/>
          </a:prstGeom>
        </p:spPr>
        <p:txBody>
          <a:bodyPr vert="horz" wrap="square" lIns="0" tIns="0" rIns="0" bIns="0" rtlCol="0">
            <a:spAutoFit/>
          </a:bodyPr>
          <a:lstStyle/>
          <a:p>
            <a:pPr marL="12700">
              <a:lnSpc>
                <a:spcPct val="100000"/>
              </a:lnSpc>
              <a:tabLst>
                <a:tab pos="553085" algn="l"/>
              </a:tabLst>
            </a:pPr>
            <a:r>
              <a:rPr sz="1150" i="1" spc="90" dirty="0">
                <a:latin typeface="Times New Roman" panose="02020603050405020304"/>
                <a:cs typeface="Times New Roman" panose="02020603050405020304"/>
              </a:rPr>
              <a:t>S</a:t>
            </a:r>
            <a:r>
              <a:rPr sz="1150" i="1" spc="135" dirty="0">
                <a:latin typeface="Times New Roman" panose="02020603050405020304"/>
                <a:cs typeface="Times New Roman" panose="02020603050405020304"/>
              </a:rPr>
              <a:t>N</a:t>
            </a:r>
            <a:r>
              <a:rPr sz="1150" i="1" spc="10" dirty="0">
                <a:latin typeface="Times New Roman" panose="02020603050405020304"/>
                <a:cs typeface="Times New Roman" panose="02020603050405020304"/>
              </a:rPr>
              <a:t>R</a:t>
            </a:r>
            <a:r>
              <a:rPr sz="1150" i="1" dirty="0">
                <a:latin typeface="Times New Roman" panose="02020603050405020304"/>
                <a:cs typeface="Times New Roman" panose="02020603050405020304"/>
              </a:rPr>
              <a:t>	</a:t>
            </a:r>
            <a:r>
              <a:rPr sz="1150" spc="5" dirty="0">
                <a:latin typeface="Symbol" panose="05050102010706020507"/>
                <a:cs typeface="Symbol" panose="05050102010706020507"/>
              </a:rPr>
              <a:t></a:t>
            </a:r>
            <a:endParaRPr sz="1150">
              <a:latin typeface="Symbol" panose="05050102010706020507"/>
              <a:cs typeface="Symbol" panose="05050102010706020507"/>
            </a:endParaRPr>
          </a:p>
        </p:txBody>
      </p:sp>
      <p:sp>
        <p:nvSpPr>
          <p:cNvPr id="30" name="object 30"/>
          <p:cNvSpPr txBox="1"/>
          <p:nvPr/>
        </p:nvSpPr>
        <p:spPr>
          <a:xfrm>
            <a:off x="6298819" y="6248400"/>
            <a:ext cx="1363980" cy="238125"/>
          </a:xfrm>
          <a:prstGeom prst="rect">
            <a:avLst/>
          </a:prstGeom>
        </p:spPr>
        <p:txBody>
          <a:bodyPr vert="horz" wrap="square" lIns="0" tIns="0" rIns="0" bIns="0" rtlCol="0">
            <a:spAutoFit/>
          </a:bodyPr>
          <a:lstStyle/>
          <a:p>
            <a:pPr marL="12700">
              <a:lnSpc>
                <a:spcPct val="100000"/>
              </a:lnSpc>
            </a:pPr>
            <a:r>
              <a:rPr sz="1725" spc="7" baseline="39000" dirty="0">
                <a:latin typeface="Symbol" panose="05050102010706020507"/>
                <a:cs typeface="Symbol" panose="05050102010706020507"/>
              </a:rPr>
              <a:t></a:t>
            </a:r>
            <a:r>
              <a:rPr sz="1725" spc="135" baseline="39000" dirty="0">
                <a:latin typeface="Times New Roman" panose="02020603050405020304"/>
                <a:cs typeface="Times New Roman" panose="02020603050405020304"/>
              </a:rPr>
              <a:t> </a:t>
            </a:r>
            <a:r>
              <a:rPr sz="1725" i="1" baseline="5000" dirty="0">
                <a:latin typeface="Times New Roman" panose="02020603050405020304"/>
                <a:cs typeface="Times New Roman" panose="02020603050405020304"/>
              </a:rPr>
              <a:t>f </a:t>
            </a:r>
            <a:r>
              <a:rPr sz="1725" i="1" spc="-120" baseline="5000" dirty="0">
                <a:latin typeface="Times New Roman" panose="02020603050405020304"/>
                <a:cs typeface="Times New Roman" panose="02020603050405020304"/>
              </a:rPr>
              <a:t> </a:t>
            </a:r>
            <a:r>
              <a:rPr sz="1500" spc="-60" dirty="0">
                <a:latin typeface="Symbol" panose="05050102010706020507"/>
                <a:cs typeface="Symbol" panose="05050102010706020507"/>
              </a:rPr>
              <a:t></a:t>
            </a:r>
            <a:r>
              <a:rPr sz="1500" spc="-200" dirty="0">
                <a:latin typeface="Times New Roman" panose="02020603050405020304"/>
                <a:cs typeface="Times New Roman" panose="02020603050405020304"/>
              </a:rPr>
              <a:t> </a:t>
            </a:r>
            <a:r>
              <a:rPr sz="1725" i="1" spc="142" baseline="5000" dirty="0">
                <a:latin typeface="Times New Roman" panose="02020603050405020304"/>
                <a:cs typeface="Times New Roman" panose="02020603050405020304"/>
              </a:rPr>
              <a:t>x</a:t>
            </a:r>
            <a:r>
              <a:rPr sz="1725" baseline="5000" dirty="0">
                <a:latin typeface="Times New Roman" panose="02020603050405020304"/>
                <a:cs typeface="Times New Roman" panose="02020603050405020304"/>
              </a:rPr>
              <a:t>,</a:t>
            </a:r>
            <a:r>
              <a:rPr sz="1725" spc="75" baseline="5000" dirty="0">
                <a:latin typeface="Times New Roman" panose="02020603050405020304"/>
                <a:cs typeface="Times New Roman" panose="02020603050405020304"/>
              </a:rPr>
              <a:t> </a:t>
            </a:r>
            <a:r>
              <a:rPr sz="1725" i="1" spc="7" baseline="5000" dirty="0">
                <a:latin typeface="Times New Roman" panose="02020603050405020304"/>
                <a:cs typeface="Times New Roman" panose="02020603050405020304"/>
              </a:rPr>
              <a:t>y</a:t>
            </a:r>
            <a:r>
              <a:rPr sz="1725" i="1" spc="-127" baseline="5000" dirty="0">
                <a:latin typeface="Times New Roman" panose="02020603050405020304"/>
                <a:cs typeface="Times New Roman" panose="02020603050405020304"/>
              </a:rPr>
              <a:t> </a:t>
            </a:r>
            <a:r>
              <a:rPr sz="1500" spc="-60" dirty="0">
                <a:latin typeface="Symbol" panose="05050102010706020507"/>
                <a:cs typeface="Symbol" panose="05050102010706020507"/>
              </a:rPr>
              <a:t></a:t>
            </a:r>
            <a:r>
              <a:rPr sz="1500" spc="-120" dirty="0">
                <a:latin typeface="Times New Roman" panose="02020603050405020304"/>
                <a:cs typeface="Times New Roman" panose="02020603050405020304"/>
              </a:rPr>
              <a:t> </a:t>
            </a:r>
            <a:r>
              <a:rPr sz="1725" spc="7" baseline="5000" dirty="0">
                <a:latin typeface="Symbol" panose="05050102010706020507"/>
                <a:cs typeface="Symbol" panose="05050102010706020507"/>
              </a:rPr>
              <a:t></a:t>
            </a:r>
            <a:r>
              <a:rPr sz="1725" baseline="5000" dirty="0">
                <a:latin typeface="Times New Roman" panose="02020603050405020304"/>
                <a:cs typeface="Times New Roman" panose="02020603050405020304"/>
              </a:rPr>
              <a:t> </a:t>
            </a:r>
            <a:r>
              <a:rPr sz="1725" spc="67" baseline="5000" dirty="0">
                <a:latin typeface="Times New Roman" panose="02020603050405020304"/>
                <a:cs typeface="Times New Roman" panose="02020603050405020304"/>
              </a:rPr>
              <a:t> </a:t>
            </a:r>
            <a:r>
              <a:rPr sz="1725" i="1" baseline="5000" dirty="0">
                <a:latin typeface="Times New Roman" panose="02020603050405020304"/>
                <a:cs typeface="Times New Roman" panose="02020603050405020304"/>
              </a:rPr>
              <a:t>f </a:t>
            </a:r>
            <a:r>
              <a:rPr sz="1725" i="1" spc="-120" baseline="5000" dirty="0">
                <a:latin typeface="Times New Roman" panose="02020603050405020304"/>
                <a:cs typeface="Times New Roman" panose="02020603050405020304"/>
              </a:rPr>
              <a:t> </a:t>
            </a:r>
            <a:r>
              <a:rPr sz="1500" spc="-60" dirty="0">
                <a:latin typeface="Symbol" panose="05050102010706020507"/>
                <a:cs typeface="Symbol" panose="05050102010706020507"/>
              </a:rPr>
              <a:t></a:t>
            </a:r>
            <a:r>
              <a:rPr sz="1500" spc="-200" dirty="0">
                <a:latin typeface="Times New Roman" panose="02020603050405020304"/>
                <a:cs typeface="Times New Roman" panose="02020603050405020304"/>
              </a:rPr>
              <a:t> </a:t>
            </a:r>
            <a:r>
              <a:rPr sz="1725" i="1" spc="142" baseline="5000" dirty="0">
                <a:latin typeface="Times New Roman" panose="02020603050405020304"/>
                <a:cs typeface="Times New Roman" panose="02020603050405020304"/>
              </a:rPr>
              <a:t>x</a:t>
            </a:r>
            <a:r>
              <a:rPr sz="1725" baseline="5000" dirty="0">
                <a:latin typeface="Times New Roman" panose="02020603050405020304"/>
                <a:cs typeface="Times New Roman" panose="02020603050405020304"/>
              </a:rPr>
              <a:t>,</a:t>
            </a:r>
            <a:r>
              <a:rPr sz="1725" spc="82" baseline="5000" dirty="0">
                <a:latin typeface="Times New Roman" panose="02020603050405020304"/>
                <a:cs typeface="Times New Roman" panose="02020603050405020304"/>
              </a:rPr>
              <a:t> </a:t>
            </a:r>
            <a:r>
              <a:rPr sz="1725" i="1" spc="7" baseline="5000" dirty="0">
                <a:latin typeface="Times New Roman" panose="02020603050405020304"/>
                <a:cs typeface="Times New Roman" panose="02020603050405020304"/>
              </a:rPr>
              <a:t>y</a:t>
            </a:r>
            <a:r>
              <a:rPr sz="1725" i="1" spc="-135" baseline="5000" dirty="0">
                <a:latin typeface="Times New Roman" panose="02020603050405020304"/>
                <a:cs typeface="Times New Roman" panose="02020603050405020304"/>
              </a:rPr>
              <a:t> </a:t>
            </a:r>
            <a:r>
              <a:rPr sz="1500" spc="-10" dirty="0">
                <a:latin typeface="Symbol" panose="05050102010706020507"/>
                <a:cs typeface="Symbol" panose="05050102010706020507"/>
              </a:rPr>
              <a:t></a:t>
            </a:r>
            <a:r>
              <a:rPr sz="1725" spc="7" baseline="39000" dirty="0">
                <a:latin typeface="Symbol" panose="05050102010706020507"/>
                <a:cs typeface="Symbol" panose="05050102010706020507"/>
              </a:rPr>
              <a:t></a:t>
            </a:r>
            <a:endParaRPr sz="1725" baseline="39000">
              <a:latin typeface="Symbol" panose="05050102010706020507"/>
              <a:cs typeface="Symbol" panose="05050102010706020507"/>
            </a:endParaRPr>
          </a:p>
        </p:txBody>
      </p:sp>
      <p:sp>
        <p:nvSpPr>
          <p:cNvPr id="31" name="object 31"/>
          <p:cNvSpPr txBox="1"/>
          <p:nvPr/>
        </p:nvSpPr>
        <p:spPr>
          <a:xfrm>
            <a:off x="7580503" y="6329426"/>
            <a:ext cx="82550" cy="185420"/>
          </a:xfrm>
          <a:prstGeom prst="rect">
            <a:avLst/>
          </a:prstGeom>
        </p:spPr>
        <p:txBody>
          <a:bodyPr vert="horz" wrap="square" lIns="0" tIns="0" rIns="0" bIns="0" rtlCol="0">
            <a:spAutoFit/>
          </a:bodyPr>
          <a:lstStyle/>
          <a:p>
            <a:pPr marL="12700">
              <a:lnSpc>
                <a:spcPct val="100000"/>
              </a:lnSpc>
            </a:pPr>
            <a:r>
              <a:rPr sz="1150" spc="5" dirty="0">
                <a:latin typeface="Symbol" panose="05050102010706020507"/>
                <a:cs typeface="Symbol" panose="05050102010706020507"/>
              </a:rPr>
              <a:t></a:t>
            </a:r>
            <a:endParaRPr sz="1150">
              <a:latin typeface="Symbol" panose="05050102010706020507"/>
              <a:cs typeface="Symbol" panose="05050102010706020507"/>
            </a:endParaRPr>
          </a:p>
        </p:txBody>
      </p:sp>
      <p:sp>
        <p:nvSpPr>
          <p:cNvPr id="32" name="object 32"/>
          <p:cNvSpPr txBox="1"/>
          <p:nvPr/>
        </p:nvSpPr>
        <p:spPr>
          <a:xfrm>
            <a:off x="5847000" y="6436105"/>
            <a:ext cx="534670" cy="178435"/>
          </a:xfrm>
          <a:prstGeom prst="rect">
            <a:avLst/>
          </a:prstGeom>
        </p:spPr>
        <p:txBody>
          <a:bodyPr vert="horz" wrap="square" lIns="0" tIns="0" rIns="0" bIns="0" rtlCol="0">
            <a:spAutoFit/>
          </a:bodyPr>
          <a:lstStyle/>
          <a:p>
            <a:pPr marL="12700">
              <a:lnSpc>
                <a:spcPct val="100000"/>
              </a:lnSpc>
            </a:pPr>
            <a:r>
              <a:rPr sz="750" i="1" spc="10" dirty="0">
                <a:latin typeface="Times New Roman" panose="02020603050405020304"/>
                <a:cs typeface="Times New Roman" panose="02020603050405020304"/>
              </a:rPr>
              <a:t>x</a:t>
            </a:r>
            <a:r>
              <a:rPr sz="750" i="1" spc="-85" dirty="0">
                <a:latin typeface="Times New Roman" panose="02020603050405020304"/>
                <a:cs typeface="Times New Roman" panose="02020603050405020304"/>
              </a:rPr>
              <a:t> </a:t>
            </a:r>
            <a:r>
              <a:rPr sz="750" spc="15" dirty="0">
                <a:latin typeface="Symbol" panose="05050102010706020507"/>
                <a:cs typeface="Symbol" panose="05050102010706020507"/>
              </a:rPr>
              <a:t></a:t>
            </a:r>
            <a:r>
              <a:rPr sz="750" spc="-100" dirty="0">
                <a:latin typeface="Times New Roman" panose="02020603050405020304"/>
                <a:cs typeface="Times New Roman" panose="02020603050405020304"/>
              </a:rPr>
              <a:t> </a:t>
            </a:r>
            <a:r>
              <a:rPr sz="750" spc="10" dirty="0">
                <a:latin typeface="Times New Roman" panose="02020603050405020304"/>
                <a:cs typeface="Times New Roman" panose="02020603050405020304"/>
              </a:rPr>
              <a:t>0</a:t>
            </a:r>
            <a:r>
              <a:rPr sz="750" dirty="0">
                <a:latin typeface="Times New Roman" panose="02020603050405020304"/>
                <a:cs typeface="Times New Roman" panose="02020603050405020304"/>
              </a:rPr>
              <a:t>  </a:t>
            </a:r>
            <a:r>
              <a:rPr sz="750" spc="-40" dirty="0">
                <a:latin typeface="Times New Roman" panose="02020603050405020304"/>
                <a:cs typeface="Times New Roman" panose="02020603050405020304"/>
              </a:rPr>
              <a:t> </a:t>
            </a:r>
            <a:r>
              <a:rPr sz="750" i="1" spc="10" dirty="0">
                <a:latin typeface="Times New Roman" panose="02020603050405020304"/>
                <a:cs typeface="Times New Roman" panose="02020603050405020304"/>
              </a:rPr>
              <a:t>y</a:t>
            </a:r>
            <a:r>
              <a:rPr sz="750" i="1" spc="-65" dirty="0">
                <a:latin typeface="Times New Roman" panose="02020603050405020304"/>
                <a:cs typeface="Times New Roman" panose="02020603050405020304"/>
              </a:rPr>
              <a:t> </a:t>
            </a:r>
            <a:r>
              <a:rPr sz="750" spc="15" dirty="0">
                <a:latin typeface="Symbol" panose="05050102010706020507"/>
                <a:cs typeface="Symbol" panose="05050102010706020507"/>
              </a:rPr>
              <a:t></a:t>
            </a:r>
            <a:r>
              <a:rPr sz="750" spc="-100" dirty="0">
                <a:latin typeface="Times New Roman" panose="02020603050405020304"/>
                <a:cs typeface="Times New Roman" panose="02020603050405020304"/>
              </a:rPr>
              <a:t> </a:t>
            </a:r>
            <a:r>
              <a:rPr sz="750" spc="10" dirty="0">
                <a:latin typeface="Times New Roman" panose="02020603050405020304"/>
                <a:cs typeface="Times New Roman" panose="02020603050405020304"/>
              </a:rPr>
              <a:t>0</a:t>
            </a:r>
            <a:r>
              <a:rPr sz="750" dirty="0">
                <a:latin typeface="Times New Roman" panose="02020603050405020304"/>
                <a:cs typeface="Times New Roman" panose="02020603050405020304"/>
              </a:rPr>
              <a:t> </a:t>
            </a:r>
            <a:r>
              <a:rPr sz="750" spc="-70" dirty="0">
                <a:latin typeface="Times New Roman" panose="02020603050405020304"/>
                <a:cs typeface="Times New Roman" panose="02020603050405020304"/>
              </a:rPr>
              <a:t> </a:t>
            </a:r>
            <a:r>
              <a:rPr sz="1725" spc="7" baseline="5000" dirty="0">
                <a:latin typeface="Symbol" panose="05050102010706020507"/>
                <a:cs typeface="Symbol" panose="05050102010706020507"/>
              </a:rPr>
              <a:t></a:t>
            </a:r>
            <a:endParaRPr sz="1725" baseline="5000">
              <a:latin typeface="Symbol" panose="05050102010706020507"/>
              <a:cs typeface="Symbol" panose="05050102010706020507"/>
            </a:endParaRPr>
          </a:p>
        </p:txBody>
      </p:sp>
      <p:sp>
        <p:nvSpPr>
          <p:cNvPr id="33" name="object 33"/>
          <p:cNvSpPr txBox="1"/>
          <p:nvPr/>
        </p:nvSpPr>
        <p:spPr>
          <a:xfrm>
            <a:off x="7580503" y="6421628"/>
            <a:ext cx="82550" cy="185420"/>
          </a:xfrm>
          <a:prstGeom prst="rect">
            <a:avLst/>
          </a:prstGeom>
        </p:spPr>
        <p:txBody>
          <a:bodyPr vert="horz" wrap="square" lIns="0" tIns="0" rIns="0" bIns="0" rtlCol="0">
            <a:spAutoFit/>
          </a:bodyPr>
          <a:lstStyle/>
          <a:p>
            <a:pPr marL="12700">
              <a:lnSpc>
                <a:spcPct val="100000"/>
              </a:lnSpc>
            </a:pPr>
            <a:r>
              <a:rPr sz="1150" spc="5" dirty="0">
                <a:latin typeface="Symbol" panose="05050102010706020507"/>
                <a:cs typeface="Symbol" panose="05050102010706020507"/>
              </a:rPr>
              <a:t></a:t>
            </a:r>
            <a:endParaRPr sz="1150">
              <a:latin typeface="Symbol" panose="05050102010706020507"/>
              <a:cs typeface="Symbol" panose="05050102010706020507"/>
            </a:endParaRPr>
          </a:p>
        </p:txBody>
      </p:sp>
      <p:sp>
        <p:nvSpPr>
          <p:cNvPr id="34" name="object 34"/>
          <p:cNvSpPr txBox="1"/>
          <p:nvPr/>
        </p:nvSpPr>
        <p:spPr>
          <a:xfrm>
            <a:off x="4660519" y="6240271"/>
            <a:ext cx="443230" cy="374015"/>
          </a:xfrm>
          <a:prstGeom prst="rect">
            <a:avLst/>
          </a:prstGeom>
        </p:spPr>
        <p:txBody>
          <a:bodyPr vert="horz" wrap="square" lIns="0" tIns="0" rIns="0" bIns="0" rtlCol="0">
            <a:spAutoFit/>
          </a:bodyPr>
          <a:lstStyle/>
          <a:p>
            <a:pPr marL="12700">
              <a:lnSpc>
                <a:spcPts val="2020"/>
              </a:lnSpc>
            </a:pPr>
            <a:r>
              <a:rPr sz="1750" dirty="0">
                <a:latin typeface="Symbol" panose="05050102010706020507"/>
                <a:cs typeface="Symbol" panose="05050102010706020507"/>
              </a:rPr>
              <a:t></a:t>
            </a:r>
            <a:r>
              <a:rPr sz="1750" spc="180" dirty="0">
                <a:latin typeface="Times New Roman" panose="02020603050405020304"/>
                <a:cs typeface="Times New Roman" panose="02020603050405020304"/>
              </a:rPr>
              <a:t> </a:t>
            </a:r>
            <a:r>
              <a:rPr sz="1750" dirty="0">
                <a:latin typeface="Symbol" panose="05050102010706020507"/>
                <a:cs typeface="Symbol" panose="05050102010706020507"/>
              </a:rPr>
              <a:t></a:t>
            </a:r>
            <a:endParaRPr sz="1750">
              <a:latin typeface="Symbol" panose="05050102010706020507"/>
              <a:cs typeface="Symbol" panose="05050102010706020507"/>
            </a:endParaRPr>
          </a:p>
          <a:p>
            <a:pPr marL="17145">
              <a:lnSpc>
                <a:spcPts val="820"/>
              </a:lnSpc>
            </a:pPr>
            <a:r>
              <a:rPr sz="750" i="1" spc="10" dirty="0">
                <a:latin typeface="Times New Roman" panose="02020603050405020304"/>
                <a:cs typeface="Times New Roman" panose="02020603050405020304"/>
              </a:rPr>
              <a:t>x</a:t>
            </a:r>
            <a:r>
              <a:rPr sz="750" i="1" spc="-85" dirty="0">
                <a:latin typeface="Times New Roman" panose="02020603050405020304"/>
                <a:cs typeface="Times New Roman" panose="02020603050405020304"/>
              </a:rPr>
              <a:t> </a:t>
            </a:r>
            <a:r>
              <a:rPr sz="750" spc="15" dirty="0">
                <a:latin typeface="Symbol" panose="05050102010706020507"/>
                <a:cs typeface="Symbol" panose="05050102010706020507"/>
              </a:rPr>
              <a:t></a:t>
            </a:r>
            <a:r>
              <a:rPr sz="750" spc="-100" dirty="0">
                <a:latin typeface="Times New Roman" panose="02020603050405020304"/>
                <a:cs typeface="Times New Roman" panose="02020603050405020304"/>
              </a:rPr>
              <a:t> </a:t>
            </a:r>
            <a:r>
              <a:rPr sz="750" spc="10" dirty="0">
                <a:latin typeface="Times New Roman" panose="02020603050405020304"/>
                <a:cs typeface="Times New Roman" panose="02020603050405020304"/>
              </a:rPr>
              <a:t>0</a:t>
            </a:r>
            <a:r>
              <a:rPr sz="750" dirty="0">
                <a:latin typeface="Times New Roman" panose="02020603050405020304"/>
                <a:cs typeface="Times New Roman" panose="02020603050405020304"/>
              </a:rPr>
              <a:t>  </a:t>
            </a:r>
            <a:r>
              <a:rPr sz="750" spc="-35" dirty="0">
                <a:latin typeface="Times New Roman" panose="02020603050405020304"/>
                <a:cs typeface="Times New Roman" panose="02020603050405020304"/>
              </a:rPr>
              <a:t> </a:t>
            </a:r>
            <a:r>
              <a:rPr sz="750" i="1" spc="10" dirty="0">
                <a:latin typeface="Times New Roman" panose="02020603050405020304"/>
                <a:cs typeface="Times New Roman" panose="02020603050405020304"/>
              </a:rPr>
              <a:t>y</a:t>
            </a:r>
            <a:r>
              <a:rPr sz="750" i="1" spc="-75" dirty="0">
                <a:latin typeface="Times New Roman" panose="02020603050405020304"/>
                <a:cs typeface="Times New Roman" panose="02020603050405020304"/>
              </a:rPr>
              <a:t> </a:t>
            </a:r>
            <a:r>
              <a:rPr sz="750" spc="15" dirty="0">
                <a:latin typeface="Symbol" panose="05050102010706020507"/>
                <a:cs typeface="Symbol" panose="05050102010706020507"/>
              </a:rPr>
              <a:t></a:t>
            </a:r>
            <a:r>
              <a:rPr sz="750" spc="-100" dirty="0">
                <a:latin typeface="Times New Roman" panose="02020603050405020304"/>
                <a:cs typeface="Times New Roman" panose="02020603050405020304"/>
              </a:rPr>
              <a:t> </a:t>
            </a:r>
            <a:r>
              <a:rPr sz="750" spc="10" dirty="0">
                <a:latin typeface="Times New Roman" panose="02020603050405020304"/>
                <a:cs typeface="Times New Roman" panose="02020603050405020304"/>
              </a:rPr>
              <a:t>0</a:t>
            </a:r>
            <a:endParaRPr sz="750">
              <a:latin typeface="Times New Roman" panose="02020603050405020304"/>
              <a:cs typeface="Times New Roman" panose="02020603050405020304"/>
            </a:endParaRPr>
          </a:p>
        </p:txBody>
      </p:sp>
      <p:sp>
        <p:nvSpPr>
          <p:cNvPr id="35" name="object 35"/>
          <p:cNvSpPr txBox="1"/>
          <p:nvPr/>
        </p:nvSpPr>
        <p:spPr>
          <a:xfrm>
            <a:off x="5842411" y="6240271"/>
            <a:ext cx="539115" cy="274955"/>
          </a:xfrm>
          <a:prstGeom prst="rect">
            <a:avLst/>
          </a:prstGeom>
        </p:spPr>
        <p:txBody>
          <a:bodyPr vert="horz" wrap="square" lIns="0" tIns="0" rIns="0" bIns="0" rtlCol="0">
            <a:spAutoFit/>
          </a:bodyPr>
          <a:lstStyle/>
          <a:p>
            <a:pPr marL="12700">
              <a:lnSpc>
                <a:spcPct val="100000"/>
              </a:lnSpc>
            </a:pPr>
            <a:r>
              <a:rPr sz="1750" dirty="0">
                <a:latin typeface="Symbol" panose="05050102010706020507"/>
                <a:cs typeface="Symbol" panose="05050102010706020507"/>
              </a:rPr>
              <a:t></a:t>
            </a:r>
            <a:r>
              <a:rPr sz="1750" spc="180" dirty="0">
                <a:latin typeface="Times New Roman" panose="02020603050405020304"/>
                <a:cs typeface="Times New Roman" panose="02020603050405020304"/>
              </a:rPr>
              <a:t> </a:t>
            </a:r>
            <a:r>
              <a:rPr sz="1750" dirty="0">
                <a:latin typeface="Symbol" panose="05050102010706020507"/>
                <a:cs typeface="Symbol" panose="05050102010706020507"/>
              </a:rPr>
              <a:t></a:t>
            </a:r>
            <a:r>
              <a:rPr sz="1750" spc="40" dirty="0">
                <a:latin typeface="Times New Roman" panose="02020603050405020304"/>
                <a:cs typeface="Times New Roman" panose="02020603050405020304"/>
              </a:rPr>
              <a:t> </a:t>
            </a:r>
            <a:r>
              <a:rPr sz="1725" spc="7" baseline="-5000" dirty="0">
                <a:latin typeface="Symbol" panose="05050102010706020507"/>
                <a:cs typeface="Symbol" panose="05050102010706020507"/>
              </a:rPr>
              <a:t></a:t>
            </a:r>
            <a:endParaRPr sz="1725" baseline="-5000">
              <a:latin typeface="Symbol" panose="05050102010706020507"/>
              <a:cs typeface="Symbol" panose="05050102010706020507"/>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74647" y="2247646"/>
            <a:ext cx="4471670" cy="302895"/>
          </a:xfrm>
          <a:prstGeom prst="rect">
            <a:avLst/>
          </a:prstGeom>
        </p:spPr>
        <p:txBody>
          <a:bodyPr vert="horz" wrap="square" lIns="0" tIns="0" rIns="0" bIns="0" rtlCol="0">
            <a:spAutoFit/>
          </a:bodyPr>
          <a:lstStyle/>
          <a:p>
            <a:pPr marL="12700">
              <a:lnSpc>
                <a:spcPts val="2380"/>
              </a:lnSpc>
            </a:pPr>
            <a:r>
              <a:rPr sz="2000" spc="-5" dirty="0">
                <a:latin typeface="新宋体" panose="02010609030101010101" charset="-122"/>
                <a:cs typeface="新宋体" panose="02010609030101010101" charset="-122"/>
              </a:rPr>
              <a:t>typedef</a:t>
            </a:r>
            <a:r>
              <a:rPr sz="2000" spc="5" dirty="0">
                <a:latin typeface="新宋体" panose="02010609030101010101" charset="-122"/>
                <a:cs typeface="新宋体" panose="02010609030101010101" charset="-122"/>
              </a:rPr>
              <a:t> </a:t>
            </a:r>
            <a:r>
              <a:rPr sz="2000" spc="-5" dirty="0">
                <a:latin typeface="新宋体" panose="02010609030101010101" charset="-122"/>
                <a:cs typeface="新宋体" panose="02010609030101010101" charset="-122"/>
              </a:rPr>
              <a:t>struct</a:t>
            </a:r>
            <a:r>
              <a:rPr sz="2000" spc="5" dirty="0">
                <a:latin typeface="新宋体" panose="02010609030101010101" charset="-122"/>
                <a:cs typeface="新宋体" panose="02010609030101010101" charset="-122"/>
              </a:rPr>
              <a:t> </a:t>
            </a:r>
            <a:r>
              <a:rPr sz="2000" spc="-10" dirty="0">
                <a:latin typeface="新宋体" panose="02010609030101010101" charset="-122"/>
                <a:cs typeface="新宋体" panose="02010609030101010101" charset="-122"/>
              </a:rPr>
              <a:t>t</a:t>
            </a:r>
            <a:r>
              <a:rPr sz="2000" spc="-5" dirty="0">
                <a:latin typeface="新宋体" panose="02010609030101010101" charset="-122"/>
                <a:cs typeface="新宋体" panose="02010609030101010101" charset="-122"/>
              </a:rPr>
              <a:t>agBITMAPINFOHEADER{</a:t>
            </a:r>
            <a:endParaRPr sz="2000">
              <a:latin typeface="新宋体" panose="02010609030101010101" charset="-122"/>
              <a:cs typeface="新宋体" panose="02010609030101010101" charset="-122"/>
            </a:endParaRPr>
          </a:p>
        </p:txBody>
      </p:sp>
      <p:sp>
        <p:nvSpPr>
          <p:cNvPr id="5" name="object 5"/>
          <p:cNvSpPr txBox="1"/>
          <p:nvPr/>
        </p:nvSpPr>
        <p:spPr>
          <a:xfrm>
            <a:off x="2256408" y="2552446"/>
            <a:ext cx="661035" cy="3350895"/>
          </a:xfrm>
          <a:prstGeom prst="rect">
            <a:avLst/>
          </a:prstGeom>
        </p:spPr>
        <p:txBody>
          <a:bodyPr vert="horz" wrap="square" lIns="0" tIns="0" rIns="0" bIns="0" rtlCol="0">
            <a:spAutoFit/>
          </a:bodyPr>
          <a:lstStyle/>
          <a:p>
            <a:pPr marL="12700" marR="5080">
              <a:lnSpc>
                <a:spcPct val="100000"/>
              </a:lnSpc>
            </a:pPr>
            <a:r>
              <a:rPr sz="2000" spc="-5" dirty="0">
                <a:latin typeface="新宋体" panose="02010609030101010101" charset="-122"/>
                <a:cs typeface="新宋体" panose="02010609030101010101" charset="-122"/>
              </a:rPr>
              <a:t>DWORD LONG LONG WORD WORD DWORD DWORD LONG LONG DWORD DWORD</a:t>
            </a:r>
            <a:endParaRPr sz="2000">
              <a:latin typeface="新宋体" panose="02010609030101010101" charset="-122"/>
              <a:cs typeface="新宋体" panose="02010609030101010101" charset="-122"/>
            </a:endParaRPr>
          </a:p>
        </p:txBody>
      </p:sp>
      <p:sp>
        <p:nvSpPr>
          <p:cNvPr id="6" name="object 6"/>
          <p:cNvSpPr txBox="1"/>
          <p:nvPr/>
        </p:nvSpPr>
        <p:spPr>
          <a:xfrm>
            <a:off x="3145230" y="2552446"/>
            <a:ext cx="2058035" cy="3350895"/>
          </a:xfrm>
          <a:prstGeom prst="rect">
            <a:avLst/>
          </a:prstGeom>
        </p:spPr>
        <p:txBody>
          <a:bodyPr vert="horz" wrap="square" lIns="0" tIns="0" rIns="0" bIns="0" rtlCol="0">
            <a:spAutoFit/>
          </a:bodyPr>
          <a:lstStyle/>
          <a:p>
            <a:pPr marL="12700" marR="259715">
              <a:lnSpc>
                <a:spcPct val="100000"/>
              </a:lnSpc>
            </a:pPr>
            <a:r>
              <a:rPr sz="2000" spc="-5" dirty="0">
                <a:latin typeface="新宋体" panose="02010609030101010101" charset="-122"/>
                <a:cs typeface="新宋体" panose="02010609030101010101" charset="-122"/>
              </a:rPr>
              <a:t>biSize; biWidth; biHeight; biPlanes; biBitCount biCompression; biSizeImage;</a:t>
            </a:r>
            <a:endParaRPr sz="2000">
              <a:latin typeface="新宋体" panose="02010609030101010101" charset="-122"/>
              <a:cs typeface="新宋体" panose="02010609030101010101" charset="-122"/>
            </a:endParaRPr>
          </a:p>
          <a:p>
            <a:pPr marL="12700" marR="5080">
              <a:lnSpc>
                <a:spcPct val="100000"/>
              </a:lnSpc>
            </a:pPr>
            <a:r>
              <a:rPr sz="2000" spc="-5" dirty="0">
                <a:latin typeface="新宋体" panose="02010609030101010101" charset="-122"/>
                <a:cs typeface="新宋体" panose="02010609030101010101" charset="-122"/>
              </a:rPr>
              <a:t>biXPelsPerMeter; biYPelsPerMeter; biClrUsed; biClrImportant;</a:t>
            </a:r>
            <a:endParaRPr sz="2000">
              <a:latin typeface="新宋体" panose="02010609030101010101" charset="-122"/>
              <a:cs typeface="新宋体" panose="02010609030101010101" charset="-122"/>
            </a:endParaRPr>
          </a:p>
        </p:txBody>
      </p:sp>
      <p:sp>
        <p:nvSpPr>
          <p:cNvPr id="7" name="object 7"/>
          <p:cNvSpPr txBox="1"/>
          <p:nvPr/>
        </p:nvSpPr>
        <p:spPr>
          <a:xfrm>
            <a:off x="5380808" y="2552446"/>
            <a:ext cx="3632200" cy="3350895"/>
          </a:xfrm>
          <a:prstGeom prst="rect">
            <a:avLst/>
          </a:prstGeom>
        </p:spPr>
        <p:txBody>
          <a:bodyPr vert="horz" wrap="square" lIns="0" tIns="0" rIns="0" bIns="0" rtlCol="0">
            <a:spAutoFit/>
          </a:bodyPr>
          <a:lstStyle/>
          <a:p>
            <a:pPr marL="12700">
              <a:lnSpc>
                <a:spcPct val="100000"/>
              </a:lnSpc>
            </a:pPr>
            <a:r>
              <a:rPr sz="2000" spc="-5" dirty="0">
                <a:latin typeface="新宋体" panose="02010609030101010101" charset="-122"/>
                <a:cs typeface="新宋体" panose="02010609030101010101" charset="-122"/>
              </a:rPr>
              <a:t>//该结构的长度，40个字节</a:t>
            </a:r>
            <a:endParaRPr sz="2000">
              <a:latin typeface="新宋体" panose="02010609030101010101" charset="-122"/>
              <a:cs typeface="新宋体" panose="02010609030101010101" charset="-122"/>
            </a:endParaRPr>
          </a:p>
          <a:p>
            <a:pPr marL="64135">
              <a:lnSpc>
                <a:spcPct val="100000"/>
              </a:lnSpc>
            </a:pPr>
            <a:r>
              <a:rPr sz="2000" spc="-5" dirty="0">
                <a:latin typeface="新宋体" panose="02010609030101010101" charset="-122"/>
                <a:cs typeface="新宋体" panose="02010609030101010101" charset="-122"/>
              </a:rPr>
              <a:t>//图像的宽度，单位是像素</a:t>
            </a:r>
            <a:endParaRPr sz="2000">
              <a:latin typeface="新宋体" panose="02010609030101010101" charset="-122"/>
              <a:cs typeface="新宋体" panose="02010609030101010101" charset="-122"/>
            </a:endParaRPr>
          </a:p>
          <a:p>
            <a:pPr marL="64135">
              <a:lnSpc>
                <a:spcPct val="100000"/>
              </a:lnSpc>
            </a:pPr>
            <a:r>
              <a:rPr sz="2000" spc="-5" dirty="0">
                <a:latin typeface="新宋体" panose="02010609030101010101" charset="-122"/>
                <a:cs typeface="新宋体" panose="02010609030101010101" charset="-122"/>
              </a:rPr>
              <a:t>//图像的高度，单位是像素</a:t>
            </a:r>
            <a:endParaRPr sz="2000">
              <a:latin typeface="新宋体" panose="02010609030101010101" charset="-122"/>
              <a:cs typeface="新宋体" panose="02010609030101010101" charset="-122"/>
            </a:endParaRPr>
          </a:p>
          <a:p>
            <a:pPr marL="62230">
              <a:lnSpc>
                <a:spcPct val="100000"/>
              </a:lnSpc>
            </a:pPr>
            <a:r>
              <a:rPr sz="2000" spc="-5" dirty="0">
                <a:latin typeface="新宋体" panose="02010609030101010101" charset="-122"/>
                <a:cs typeface="新宋体" panose="02010609030101010101" charset="-122"/>
              </a:rPr>
              <a:t>//必须是1</a:t>
            </a:r>
            <a:endParaRPr sz="2000">
              <a:latin typeface="新宋体" panose="02010609030101010101" charset="-122"/>
              <a:cs typeface="新宋体" panose="02010609030101010101" charset="-122"/>
            </a:endParaRPr>
          </a:p>
          <a:p>
            <a:pPr marL="63500">
              <a:lnSpc>
                <a:spcPct val="100000"/>
              </a:lnSpc>
            </a:pPr>
            <a:r>
              <a:rPr sz="2000" spc="-5" dirty="0">
                <a:latin typeface="新宋体" panose="02010609030101010101" charset="-122"/>
                <a:cs typeface="新宋体" panose="02010609030101010101" charset="-122"/>
              </a:rPr>
              <a:t>//颜色位数，如1，4，8，24</a:t>
            </a:r>
            <a:endParaRPr sz="2000">
              <a:latin typeface="新宋体" panose="02010609030101010101" charset="-122"/>
              <a:cs typeface="新宋体" panose="02010609030101010101" charset="-122"/>
            </a:endParaRPr>
          </a:p>
          <a:p>
            <a:pPr marL="62230">
              <a:lnSpc>
                <a:spcPct val="100000"/>
              </a:lnSpc>
            </a:pPr>
            <a:r>
              <a:rPr sz="2000" spc="-5" dirty="0">
                <a:latin typeface="新宋体" panose="02010609030101010101" charset="-122"/>
                <a:cs typeface="新宋体" panose="02010609030101010101" charset="-122"/>
              </a:rPr>
              <a:t>//压缩类型，如BI_RGB,BI_RLE4</a:t>
            </a:r>
            <a:endParaRPr sz="2000">
              <a:latin typeface="新宋体" panose="02010609030101010101" charset="-122"/>
              <a:cs typeface="新宋体" panose="02010609030101010101" charset="-122"/>
            </a:endParaRPr>
          </a:p>
          <a:p>
            <a:pPr marL="64135">
              <a:lnSpc>
                <a:spcPct val="100000"/>
              </a:lnSpc>
            </a:pPr>
            <a:r>
              <a:rPr sz="2000" spc="-5" dirty="0">
                <a:latin typeface="新宋体" panose="02010609030101010101" charset="-122"/>
                <a:cs typeface="新宋体" panose="02010609030101010101" charset="-122"/>
              </a:rPr>
              <a:t>//实际位图数据占用的字节数</a:t>
            </a:r>
            <a:endParaRPr sz="2000">
              <a:latin typeface="新宋体" panose="02010609030101010101" charset="-122"/>
              <a:cs typeface="新宋体" panose="02010609030101010101" charset="-122"/>
            </a:endParaRPr>
          </a:p>
          <a:p>
            <a:pPr marL="62865">
              <a:lnSpc>
                <a:spcPct val="100000"/>
              </a:lnSpc>
            </a:pPr>
            <a:r>
              <a:rPr sz="2000" spc="-5" dirty="0">
                <a:latin typeface="新宋体" panose="02010609030101010101" charset="-122"/>
                <a:cs typeface="新宋体" panose="02010609030101010101" charset="-122"/>
              </a:rPr>
              <a:t>//水平分辨率</a:t>
            </a:r>
            <a:endParaRPr sz="2000">
              <a:latin typeface="新宋体" panose="02010609030101010101" charset="-122"/>
              <a:cs typeface="新宋体" panose="02010609030101010101" charset="-122"/>
            </a:endParaRPr>
          </a:p>
          <a:p>
            <a:pPr marL="62865">
              <a:lnSpc>
                <a:spcPct val="100000"/>
              </a:lnSpc>
            </a:pPr>
            <a:r>
              <a:rPr sz="2000" spc="-5" dirty="0">
                <a:latin typeface="新宋体" panose="02010609030101010101" charset="-122"/>
                <a:cs typeface="新宋体" panose="02010609030101010101" charset="-122"/>
              </a:rPr>
              <a:t>//垂直分辨率</a:t>
            </a:r>
            <a:endParaRPr sz="2000">
              <a:latin typeface="新宋体" panose="02010609030101010101" charset="-122"/>
              <a:cs typeface="新宋体" panose="02010609030101010101" charset="-122"/>
            </a:endParaRPr>
          </a:p>
          <a:p>
            <a:pPr marL="63500">
              <a:lnSpc>
                <a:spcPct val="100000"/>
              </a:lnSpc>
            </a:pPr>
            <a:r>
              <a:rPr sz="2000" spc="-5" dirty="0">
                <a:latin typeface="新宋体" panose="02010609030101010101" charset="-122"/>
                <a:cs typeface="新宋体" panose="02010609030101010101" charset="-122"/>
              </a:rPr>
              <a:t>//实际使用的颜色数</a:t>
            </a:r>
            <a:endParaRPr sz="2000">
              <a:latin typeface="新宋体" panose="02010609030101010101" charset="-122"/>
              <a:cs typeface="新宋体" panose="02010609030101010101" charset="-122"/>
            </a:endParaRPr>
          </a:p>
          <a:p>
            <a:pPr marL="62865">
              <a:lnSpc>
                <a:spcPts val="2380"/>
              </a:lnSpc>
            </a:pPr>
            <a:r>
              <a:rPr sz="2000" spc="-5" dirty="0">
                <a:latin typeface="新宋体" panose="02010609030101010101" charset="-122"/>
                <a:cs typeface="新宋体" panose="02010609030101010101" charset="-122"/>
              </a:rPr>
              <a:t>//重要的颜色数</a:t>
            </a:r>
            <a:endParaRPr sz="2000">
              <a:latin typeface="新宋体" panose="02010609030101010101" charset="-122"/>
              <a:cs typeface="新宋体" panose="02010609030101010101" charset="-122"/>
            </a:endParaRPr>
          </a:p>
        </p:txBody>
      </p:sp>
      <p:sp>
        <p:nvSpPr>
          <p:cNvPr id="8" name="object 8"/>
          <p:cNvSpPr txBox="1"/>
          <p:nvPr/>
        </p:nvSpPr>
        <p:spPr>
          <a:xfrm>
            <a:off x="1874647" y="5905246"/>
            <a:ext cx="2438400" cy="302895"/>
          </a:xfrm>
          <a:prstGeom prst="rect">
            <a:avLst/>
          </a:prstGeom>
        </p:spPr>
        <p:txBody>
          <a:bodyPr vert="horz" wrap="square" lIns="0" tIns="0" rIns="0" bIns="0" rtlCol="0">
            <a:spAutoFit/>
          </a:bodyPr>
          <a:lstStyle/>
          <a:p>
            <a:pPr marL="12700">
              <a:lnSpc>
                <a:spcPts val="2380"/>
              </a:lnSpc>
            </a:pPr>
            <a:r>
              <a:rPr sz="2000" spc="-5" dirty="0">
                <a:latin typeface="新宋体" panose="02010609030101010101" charset="-122"/>
                <a:cs typeface="新宋体" panose="02010609030101010101" charset="-122"/>
              </a:rPr>
              <a:t>} BITMAPINFOHEADER;</a:t>
            </a:r>
            <a:endParaRPr sz="2000">
              <a:latin typeface="新宋体" panose="02010609030101010101" charset="-122"/>
              <a:cs typeface="新宋体" panose="02010609030101010101" charset="-122"/>
            </a:endParaRPr>
          </a:p>
        </p:txBody>
      </p:sp>
      <p:sp>
        <p:nvSpPr>
          <p:cNvPr id="9" name="object 9"/>
          <p:cNvSpPr txBox="1">
            <a:spLocks noGrp="1"/>
          </p:cNvSpPr>
          <p:nvPr>
            <p:ph type="title"/>
          </p:nvPr>
        </p:nvSpPr>
        <p:spPr>
          <a:prstGeom prst="rect">
            <a:avLst/>
          </a:prstGeom>
        </p:spPr>
        <p:txBody>
          <a:bodyPr vert="horz" wrap="square" lIns="0" tIns="369478" rIns="0" bIns="0" rtlCol="0">
            <a:spAutoFit/>
          </a:bodyPr>
          <a:lstStyle/>
          <a:p>
            <a:pPr marL="83185">
              <a:lnSpc>
                <a:spcPct val="100000"/>
              </a:lnSpc>
            </a:pPr>
            <a:r>
              <a:rPr spc="-15" dirty="0">
                <a:latin typeface="新宋体" panose="02010609030101010101" charset="-122"/>
                <a:cs typeface="新宋体" panose="02010609030101010101" charset="-122"/>
              </a:rPr>
              <a:t>BMP格式</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2、位图信息头</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主观保真度准则</a:t>
            </a:r>
          </a:p>
        </p:txBody>
      </p:sp>
      <p:graphicFrame>
        <p:nvGraphicFramePr>
          <p:cNvPr id="5" name="object 5"/>
          <p:cNvGraphicFramePr>
            <a:graphicFrameLocks noGrp="1"/>
          </p:cNvGraphicFramePr>
          <p:nvPr>
            <p:extLst>
              <p:ext uri="{D42A27DB-BD31-4B8C-83A1-F6EECF244321}">
                <p14:modId xmlns:p14="http://schemas.microsoft.com/office/powerpoint/2010/main" val="2357678406"/>
              </p:ext>
            </p:extLst>
          </p:nvPr>
        </p:nvGraphicFramePr>
        <p:xfrm>
          <a:off x="1993915" y="1944246"/>
          <a:ext cx="7848585" cy="5266179"/>
        </p:xfrm>
        <a:graphic>
          <a:graphicData uri="http://schemas.openxmlformats.org/drawingml/2006/table">
            <a:tbl>
              <a:tblPr firstRow="1" bandRow="1">
                <a:tableStyleId>{2D5ABB26-0587-4C30-8999-92F81FD0307C}</a:tableStyleId>
              </a:tblPr>
              <a:tblGrid>
                <a:gridCol w="794003">
                  <a:extLst>
                    <a:ext uri="{9D8B030D-6E8A-4147-A177-3AD203B41FA5}">
                      <a16:colId xmlns="" xmlns:a16="http://schemas.microsoft.com/office/drawing/2014/main" val="20000"/>
                    </a:ext>
                  </a:extLst>
                </a:gridCol>
                <a:gridCol w="1402841">
                  <a:extLst>
                    <a:ext uri="{9D8B030D-6E8A-4147-A177-3AD203B41FA5}">
                      <a16:colId xmlns="" xmlns:a16="http://schemas.microsoft.com/office/drawing/2014/main" val="20001"/>
                    </a:ext>
                  </a:extLst>
                </a:gridCol>
                <a:gridCol w="5651741">
                  <a:extLst>
                    <a:ext uri="{9D8B030D-6E8A-4147-A177-3AD203B41FA5}">
                      <a16:colId xmlns="" xmlns:a16="http://schemas.microsoft.com/office/drawing/2014/main" val="20002"/>
                    </a:ext>
                  </a:extLst>
                </a:gridCol>
              </a:tblGrid>
              <a:tr h="581405">
                <a:tc>
                  <a:txBody>
                    <a:bodyPr/>
                    <a:lstStyle/>
                    <a:p>
                      <a:pPr algn="ctr">
                        <a:lnSpc>
                          <a:spcPct val="100000"/>
                        </a:lnSpc>
                        <a:spcBef>
                          <a:spcPts val="325"/>
                        </a:spcBef>
                      </a:pPr>
                      <a:r>
                        <a:rPr sz="2400" dirty="0">
                          <a:latin typeface="新宋体" panose="02010609030101010101" charset="-122"/>
                          <a:cs typeface="新宋体" panose="02010609030101010101" charset="-122"/>
                        </a:rPr>
                        <a:t>评分</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635" algn="ctr">
                        <a:lnSpc>
                          <a:spcPct val="100000"/>
                        </a:lnSpc>
                        <a:spcBef>
                          <a:spcPts val="325"/>
                        </a:spcBef>
                      </a:pPr>
                      <a:r>
                        <a:rPr sz="2400" dirty="0">
                          <a:latin typeface="新宋体" panose="02010609030101010101" charset="-122"/>
                          <a:cs typeface="新宋体" panose="02010609030101010101" charset="-122"/>
                        </a:rPr>
                        <a:t>评价</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6985" algn="ctr">
                        <a:lnSpc>
                          <a:spcPct val="100000"/>
                        </a:lnSpc>
                        <a:spcBef>
                          <a:spcPts val="325"/>
                        </a:spcBef>
                      </a:pPr>
                      <a:r>
                        <a:rPr sz="2400" dirty="0">
                          <a:latin typeface="新宋体" panose="02010609030101010101" charset="-122"/>
                          <a:cs typeface="新宋体" panose="02010609030101010101" charset="-122"/>
                        </a:rPr>
                        <a:t>说明</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 xmlns:a16="http://schemas.microsoft.com/office/drawing/2014/main" val="10000"/>
                  </a:ext>
                </a:extLst>
              </a:tr>
              <a:tr h="820674">
                <a:tc>
                  <a:txBody>
                    <a:bodyPr/>
                    <a:lstStyle/>
                    <a:p>
                      <a:pPr algn="ctr">
                        <a:lnSpc>
                          <a:spcPct val="100000"/>
                        </a:lnSpc>
                        <a:spcBef>
                          <a:spcPts val="385"/>
                        </a:spcBef>
                      </a:pPr>
                      <a:r>
                        <a:rPr sz="2400" dirty="0">
                          <a:latin typeface="新宋体" panose="02010609030101010101" charset="-122"/>
                          <a:cs typeface="新宋体" panose="02010609030101010101" charset="-122"/>
                        </a:rPr>
                        <a:t>1</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85"/>
                        </a:spcBef>
                      </a:pPr>
                      <a:r>
                        <a:rPr sz="2400" dirty="0">
                          <a:latin typeface="新宋体" panose="02010609030101010101" charset="-122"/>
                          <a:cs typeface="新宋体" panose="02010609030101010101" charset="-122"/>
                        </a:rPr>
                        <a:t>优秀</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marR="355600">
                        <a:lnSpc>
                          <a:spcPct val="100000"/>
                        </a:lnSpc>
                        <a:spcBef>
                          <a:spcPts val="385"/>
                        </a:spcBef>
                      </a:pPr>
                      <a:r>
                        <a:rPr sz="2400" dirty="0">
                          <a:latin typeface="新宋体" panose="02010609030101010101" charset="-122"/>
                          <a:cs typeface="新宋体" panose="02010609030101010101" charset="-122"/>
                        </a:rPr>
                        <a:t>图像质量非常好，如同人想象出的最好 质量</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1"/>
                  </a:ext>
                </a:extLst>
              </a:tr>
              <a:tr h="820674">
                <a:tc>
                  <a:txBody>
                    <a:bodyPr/>
                    <a:lstStyle/>
                    <a:p>
                      <a:pPr algn="ctr">
                        <a:lnSpc>
                          <a:spcPct val="100000"/>
                        </a:lnSpc>
                        <a:spcBef>
                          <a:spcPts val="385"/>
                        </a:spcBef>
                      </a:pPr>
                      <a:r>
                        <a:rPr sz="2400" dirty="0">
                          <a:latin typeface="新宋体" panose="02010609030101010101" charset="-122"/>
                          <a:cs typeface="新宋体" panose="02010609030101010101" charset="-122"/>
                        </a:rPr>
                        <a:t>2</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85"/>
                        </a:spcBef>
                      </a:pPr>
                      <a:r>
                        <a:rPr sz="2400" dirty="0">
                          <a:latin typeface="新宋体" panose="02010609030101010101" charset="-122"/>
                          <a:cs typeface="新宋体" panose="02010609030101010101" charset="-122"/>
                        </a:rPr>
                        <a:t>良好</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marR="355600">
                        <a:lnSpc>
                          <a:spcPct val="100000"/>
                        </a:lnSpc>
                        <a:spcBef>
                          <a:spcPts val="385"/>
                        </a:spcBef>
                      </a:pPr>
                      <a:r>
                        <a:rPr sz="2400" dirty="0">
                          <a:latin typeface="新宋体" panose="02010609030101010101" charset="-122"/>
                          <a:cs typeface="新宋体" panose="02010609030101010101" charset="-122"/>
                        </a:rPr>
                        <a:t>图像质量高，观看舒服，有干扰但不影 响观看</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2"/>
                  </a:ext>
                </a:extLst>
              </a:tr>
              <a:tr h="820674">
                <a:tc>
                  <a:txBody>
                    <a:bodyPr/>
                    <a:lstStyle/>
                    <a:p>
                      <a:pPr algn="ctr">
                        <a:lnSpc>
                          <a:spcPct val="100000"/>
                        </a:lnSpc>
                        <a:spcBef>
                          <a:spcPts val="385"/>
                        </a:spcBef>
                      </a:pPr>
                      <a:r>
                        <a:rPr sz="2400" dirty="0">
                          <a:latin typeface="新宋体" panose="02010609030101010101" charset="-122"/>
                          <a:cs typeface="新宋体" panose="02010609030101010101" charset="-122"/>
                        </a:rPr>
                        <a:t>3</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85"/>
                        </a:spcBef>
                      </a:pPr>
                      <a:r>
                        <a:rPr sz="2400" dirty="0">
                          <a:latin typeface="新宋体" panose="02010609030101010101" charset="-122"/>
                          <a:cs typeface="新宋体" panose="02010609030101010101" charset="-122"/>
                        </a:rPr>
                        <a:t>可用</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marR="355600">
                        <a:lnSpc>
                          <a:spcPct val="100000"/>
                        </a:lnSpc>
                        <a:spcBef>
                          <a:spcPts val="385"/>
                        </a:spcBef>
                      </a:pPr>
                      <a:r>
                        <a:rPr sz="2400" dirty="0">
                          <a:latin typeface="新宋体" panose="02010609030101010101" charset="-122"/>
                          <a:cs typeface="新宋体" panose="02010609030101010101" charset="-122"/>
                        </a:rPr>
                        <a:t>图像质量可接受，有干扰但不太影响观 看</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3"/>
                  </a:ext>
                </a:extLst>
              </a:tr>
              <a:tr h="820674">
                <a:tc>
                  <a:txBody>
                    <a:bodyPr/>
                    <a:lstStyle/>
                    <a:p>
                      <a:pPr algn="ctr">
                        <a:lnSpc>
                          <a:spcPct val="100000"/>
                        </a:lnSpc>
                        <a:spcBef>
                          <a:spcPts val="385"/>
                        </a:spcBef>
                      </a:pPr>
                      <a:r>
                        <a:rPr sz="2400" dirty="0">
                          <a:latin typeface="新宋体" panose="02010609030101010101" charset="-122"/>
                          <a:cs typeface="新宋体" panose="02010609030101010101" charset="-122"/>
                        </a:rPr>
                        <a:t>4</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85"/>
                        </a:spcBef>
                      </a:pPr>
                      <a:r>
                        <a:rPr sz="2400" dirty="0">
                          <a:latin typeface="新宋体" panose="02010609030101010101" charset="-122"/>
                          <a:cs typeface="新宋体" panose="02010609030101010101" charset="-122"/>
                        </a:rPr>
                        <a:t>刚可看</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marR="355600">
                        <a:lnSpc>
                          <a:spcPct val="100000"/>
                        </a:lnSpc>
                        <a:spcBef>
                          <a:spcPts val="385"/>
                        </a:spcBef>
                      </a:pPr>
                      <a:r>
                        <a:rPr sz="2400" dirty="0">
                          <a:latin typeface="新宋体" panose="02010609030101010101" charset="-122"/>
                          <a:cs typeface="新宋体" panose="02010609030101010101" charset="-122"/>
                        </a:rPr>
                        <a:t>图像质量差，干扰有些妨碍观看，希望 改进</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4"/>
                  </a:ext>
                </a:extLst>
              </a:tr>
              <a:tr h="820673">
                <a:tc>
                  <a:txBody>
                    <a:bodyPr/>
                    <a:lstStyle/>
                    <a:p>
                      <a:pPr algn="ctr">
                        <a:lnSpc>
                          <a:spcPct val="100000"/>
                        </a:lnSpc>
                        <a:spcBef>
                          <a:spcPts val="385"/>
                        </a:spcBef>
                      </a:pPr>
                      <a:r>
                        <a:rPr sz="2400" dirty="0">
                          <a:latin typeface="新宋体" panose="02010609030101010101" charset="-122"/>
                          <a:cs typeface="新宋体" panose="02010609030101010101" charset="-122"/>
                        </a:rPr>
                        <a:t>5</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85"/>
                        </a:spcBef>
                      </a:pPr>
                      <a:r>
                        <a:rPr sz="2400" dirty="0">
                          <a:latin typeface="新宋体" panose="02010609030101010101" charset="-122"/>
                          <a:cs typeface="新宋体" panose="02010609030101010101" charset="-122"/>
                        </a:rPr>
                        <a:t>差</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marR="355600">
                        <a:lnSpc>
                          <a:spcPct val="100000"/>
                        </a:lnSpc>
                        <a:spcBef>
                          <a:spcPts val="385"/>
                        </a:spcBef>
                      </a:pPr>
                      <a:r>
                        <a:rPr sz="2400" dirty="0">
                          <a:latin typeface="新宋体" panose="02010609030101010101" charset="-122"/>
                          <a:cs typeface="新宋体" panose="02010609030101010101" charset="-122"/>
                        </a:rPr>
                        <a:t>图像质量很差，妨碍观看的干扰始终存 在，几乎无法观看</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5"/>
                  </a:ext>
                </a:extLst>
              </a:tr>
              <a:tr h="581405">
                <a:tc>
                  <a:txBody>
                    <a:bodyPr/>
                    <a:lstStyle/>
                    <a:p>
                      <a:pPr algn="ctr">
                        <a:lnSpc>
                          <a:spcPct val="100000"/>
                        </a:lnSpc>
                        <a:spcBef>
                          <a:spcPts val="385"/>
                        </a:spcBef>
                      </a:pPr>
                      <a:r>
                        <a:rPr sz="2400" dirty="0">
                          <a:latin typeface="新宋体" panose="02010609030101010101" charset="-122"/>
                          <a:cs typeface="新宋体" panose="02010609030101010101" charset="-122"/>
                        </a:rPr>
                        <a:t>6</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635" algn="ctr">
                        <a:lnSpc>
                          <a:spcPct val="100000"/>
                        </a:lnSpc>
                        <a:spcBef>
                          <a:spcPts val="385"/>
                        </a:spcBef>
                      </a:pPr>
                      <a:r>
                        <a:rPr sz="2400" dirty="0">
                          <a:latin typeface="新宋体" panose="02010609030101010101" charset="-122"/>
                          <a:cs typeface="新宋体" panose="02010609030101010101" charset="-122"/>
                        </a:rPr>
                        <a:t>不能用</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5725">
                        <a:lnSpc>
                          <a:spcPct val="100000"/>
                        </a:lnSpc>
                        <a:spcBef>
                          <a:spcPts val="385"/>
                        </a:spcBef>
                      </a:pPr>
                      <a:r>
                        <a:rPr sz="2400" dirty="0">
                          <a:latin typeface="新宋体" panose="02010609030101010101" charset="-122"/>
                          <a:cs typeface="新宋体" panose="02010609030101010101" charset="-122"/>
                        </a:rPr>
                        <a:t>图像质量极差，不能使用</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 xmlns:a16="http://schemas.microsoft.com/office/drawing/2014/main" val="10006"/>
                  </a:ext>
                </a:extLst>
              </a:tr>
            </a:tbl>
          </a:graphicData>
        </a:graphic>
      </p:graphicFrame>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94840"/>
            <a:ext cx="28740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图像压缩模型</a:t>
            </a:r>
            <a:endParaRPr sz="32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86" rIns="0" bIns="0" rtlCol="0">
            <a:spAutoFit/>
          </a:bodyPr>
          <a:lstStyle/>
          <a:p>
            <a:pPr marL="227965">
              <a:lnSpc>
                <a:spcPts val="3750"/>
              </a:lnSpc>
            </a:pPr>
            <a:r>
              <a:rPr spc="-15" dirty="0">
                <a:latin typeface="新宋体" panose="02010609030101010101" charset="-122"/>
                <a:cs typeface="新宋体" panose="02010609030101010101" charset="-122"/>
              </a:rPr>
              <a:t>图像压缩模型</a:t>
            </a:r>
          </a:p>
        </p:txBody>
      </p:sp>
      <p:sp>
        <p:nvSpPr>
          <p:cNvPr id="7" name="object 7"/>
          <p:cNvSpPr/>
          <p:nvPr/>
        </p:nvSpPr>
        <p:spPr>
          <a:xfrm>
            <a:off x="2322461" y="3857244"/>
            <a:ext cx="287655" cy="127635"/>
          </a:xfrm>
          <a:custGeom>
            <a:avLst/>
            <a:gdLst/>
            <a:ahLst/>
            <a:cxnLst/>
            <a:rect l="l" t="t" r="r" b="b"/>
            <a:pathLst>
              <a:path w="287655" h="127635">
                <a:moveTo>
                  <a:pt x="211074" y="63245"/>
                </a:moveTo>
                <a:lnTo>
                  <a:pt x="203802" y="54101"/>
                </a:lnTo>
                <a:lnTo>
                  <a:pt x="0" y="54101"/>
                </a:lnTo>
                <a:lnTo>
                  <a:pt x="0" y="73151"/>
                </a:lnTo>
                <a:lnTo>
                  <a:pt x="203290" y="73151"/>
                </a:lnTo>
                <a:lnTo>
                  <a:pt x="211074" y="63245"/>
                </a:lnTo>
                <a:close/>
              </a:path>
              <a:path w="287655" h="127635">
                <a:moveTo>
                  <a:pt x="287274" y="63245"/>
                </a:moveTo>
                <a:lnTo>
                  <a:pt x="160781" y="0"/>
                </a:lnTo>
                <a:lnTo>
                  <a:pt x="203802" y="54101"/>
                </a:lnTo>
                <a:lnTo>
                  <a:pt x="211074" y="54101"/>
                </a:lnTo>
                <a:lnTo>
                  <a:pt x="211074" y="101805"/>
                </a:lnTo>
                <a:lnTo>
                  <a:pt x="287274" y="63245"/>
                </a:lnTo>
                <a:close/>
              </a:path>
              <a:path w="287655" h="127635">
                <a:moveTo>
                  <a:pt x="211074" y="101805"/>
                </a:moveTo>
                <a:lnTo>
                  <a:pt x="211074" y="73151"/>
                </a:lnTo>
                <a:lnTo>
                  <a:pt x="203290" y="73151"/>
                </a:lnTo>
                <a:lnTo>
                  <a:pt x="160781" y="127253"/>
                </a:lnTo>
                <a:lnTo>
                  <a:pt x="211074" y="101805"/>
                </a:lnTo>
                <a:close/>
              </a:path>
              <a:path w="287655" h="127635">
                <a:moveTo>
                  <a:pt x="211074" y="73151"/>
                </a:moveTo>
                <a:lnTo>
                  <a:pt x="211074" y="63245"/>
                </a:lnTo>
                <a:lnTo>
                  <a:pt x="203290" y="73151"/>
                </a:lnTo>
                <a:lnTo>
                  <a:pt x="211074" y="73151"/>
                </a:lnTo>
                <a:close/>
              </a:path>
              <a:path w="287655" h="127635">
                <a:moveTo>
                  <a:pt x="211074" y="63245"/>
                </a:moveTo>
                <a:lnTo>
                  <a:pt x="211074" y="54101"/>
                </a:lnTo>
                <a:lnTo>
                  <a:pt x="203802" y="54101"/>
                </a:lnTo>
                <a:lnTo>
                  <a:pt x="211074" y="63245"/>
                </a:lnTo>
                <a:close/>
              </a:path>
            </a:pathLst>
          </a:custGeom>
          <a:solidFill>
            <a:srgbClr val="000000"/>
          </a:solidFill>
        </p:spPr>
        <p:txBody>
          <a:bodyPr wrap="square" lIns="0" tIns="0" rIns="0" bIns="0" rtlCol="0"/>
          <a:lstStyle/>
          <a:p>
            <a:endParaRPr/>
          </a:p>
        </p:txBody>
      </p:sp>
      <p:sp>
        <p:nvSpPr>
          <p:cNvPr id="8" name="object 8"/>
          <p:cNvSpPr txBox="1"/>
          <p:nvPr/>
        </p:nvSpPr>
        <p:spPr>
          <a:xfrm>
            <a:off x="1635379" y="3611117"/>
            <a:ext cx="673735" cy="483870"/>
          </a:xfrm>
          <a:prstGeom prst="rect">
            <a:avLst/>
          </a:prstGeom>
        </p:spPr>
        <p:txBody>
          <a:bodyPr vert="horz" wrap="square" lIns="0" tIns="0" rIns="0" bIns="0" rtlCol="0">
            <a:spAutoFit/>
          </a:bodyPr>
          <a:lstStyle/>
          <a:p>
            <a:pPr marL="12700">
              <a:lnSpc>
                <a:spcPct val="100000"/>
              </a:lnSpc>
            </a:pPr>
            <a:r>
              <a:rPr sz="2400" i="1" dirty="0">
                <a:latin typeface="Times New Roman" panose="02020603050405020304"/>
                <a:cs typeface="Times New Roman" panose="02020603050405020304"/>
              </a:rPr>
              <a:t>f</a:t>
            </a:r>
            <a:r>
              <a:rPr sz="2400" i="1" spc="-275" dirty="0">
                <a:latin typeface="Times New Roman" panose="02020603050405020304"/>
                <a:cs typeface="Times New Roman" panose="02020603050405020304"/>
              </a:rPr>
              <a:t> </a:t>
            </a:r>
            <a:r>
              <a:rPr sz="3150" spc="-360" dirty="0">
                <a:latin typeface="Symbol" panose="05050102010706020507"/>
                <a:cs typeface="Symbol" panose="05050102010706020507"/>
              </a:rPr>
              <a:t></a:t>
            </a:r>
            <a:r>
              <a:rPr sz="2400" i="1" spc="-190"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290" dirty="0">
                <a:latin typeface="Times New Roman" panose="02020603050405020304"/>
                <a:cs typeface="Times New Roman" panose="02020603050405020304"/>
              </a:rPr>
              <a:t> </a:t>
            </a:r>
            <a:r>
              <a:rPr sz="2400" i="1" spc="-70" dirty="0">
                <a:latin typeface="Times New Roman" panose="02020603050405020304"/>
                <a:cs typeface="Times New Roman" panose="02020603050405020304"/>
              </a:rPr>
              <a:t>y</a:t>
            </a:r>
            <a:r>
              <a:rPr sz="3150" spc="-415" dirty="0">
                <a:latin typeface="Symbol" panose="05050102010706020507"/>
                <a:cs typeface="Symbol" panose="05050102010706020507"/>
              </a:rPr>
              <a:t></a:t>
            </a:r>
            <a:endParaRPr sz="3150">
              <a:latin typeface="Symbol" panose="05050102010706020507"/>
              <a:cs typeface="Symbol" panose="05050102010706020507"/>
            </a:endParaRPr>
          </a:p>
        </p:txBody>
      </p:sp>
      <p:sp>
        <p:nvSpPr>
          <p:cNvPr id="9" name="object 9"/>
          <p:cNvSpPr txBox="1"/>
          <p:nvPr/>
        </p:nvSpPr>
        <p:spPr>
          <a:xfrm>
            <a:off x="2609735" y="3562350"/>
            <a:ext cx="935355" cy="791845"/>
          </a:xfrm>
          <a:prstGeom prst="rect">
            <a:avLst/>
          </a:prstGeom>
          <a:ln w="19050">
            <a:solidFill>
              <a:srgbClr val="000000"/>
            </a:solidFill>
          </a:ln>
        </p:spPr>
        <p:txBody>
          <a:bodyPr vert="horz" wrap="square" lIns="0" tIns="0" rIns="0" bIns="0" rtlCol="0">
            <a:spAutoFit/>
          </a:bodyPr>
          <a:lstStyle/>
          <a:p>
            <a:pPr marL="155575">
              <a:lnSpc>
                <a:spcPts val="2175"/>
              </a:lnSpc>
            </a:pPr>
            <a:r>
              <a:rPr sz="2000" dirty="0">
                <a:latin typeface="新宋体" panose="02010609030101010101" charset="-122"/>
                <a:cs typeface="新宋体" panose="02010609030101010101" charset="-122"/>
              </a:rPr>
              <a:t>信源</a:t>
            </a:r>
            <a:endParaRPr sz="2000">
              <a:latin typeface="新宋体" panose="02010609030101010101" charset="-122"/>
              <a:cs typeface="新宋体" panose="02010609030101010101" charset="-122"/>
            </a:endParaRPr>
          </a:p>
          <a:p>
            <a:pPr marL="155575">
              <a:lnSpc>
                <a:spcPct val="100000"/>
              </a:lnSpc>
              <a:spcBef>
                <a:spcPts val="1200"/>
              </a:spcBef>
            </a:pPr>
            <a:r>
              <a:rPr sz="2000" dirty="0">
                <a:latin typeface="新宋体" panose="02010609030101010101" charset="-122"/>
                <a:cs typeface="新宋体" panose="02010609030101010101" charset="-122"/>
              </a:rPr>
              <a:t>编码</a:t>
            </a:r>
            <a:endParaRPr sz="2000">
              <a:latin typeface="新宋体" panose="02010609030101010101" charset="-122"/>
              <a:cs typeface="新宋体" panose="02010609030101010101" charset="-122"/>
            </a:endParaRPr>
          </a:p>
        </p:txBody>
      </p:sp>
      <p:sp>
        <p:nvSpPr>
          <p:cNvPr id="10" name="object 10"/>
          <p:cNvSpPr/>
          <p:nvPr/>
        </p:nvSpPr>
        <p:spPr>
          <a:xfrm>
            <a:off x="3546233" y="3857244"/>
            <a:ext cx="288290" cy="127635"/>
          </a:xfrm>
          <a:custGeom>
            <a:avLst/>
            <a:gdLst/>
            <a:ahLst/>
            <a:cxnLst/>
            <a:rect l="l" t="t" r="r" b="b"/>
            <a:pathLst>
              <a:path w="288289" h="127635">
                <a:moveTo>
                  <a:pt x="211836" y="63245"/>
                </a:moveTo>
                <a:lnTo>
                  <a:pt x="204454" y="54101"/>
                </a:lnTo>
                <a:lnTo>
                  <a:pt x="0" y="54101"/>
                </a:lnTo>
                <a:lnTo>
                  <a:pt x="0" y="73151"/>
                </a:lnTo>
                <a:lnTo>
                  <a:pt x="203934" y="73151"/>
                </a:lnTo>
                <a:lnTo>
                  <a:pt x="211836" y="63245"/>
                </a:lnTo>
                <a:close/>
              </a:path>
              <a:path w="288289" h="127635">
                <a:moveTo>
                  <a:pt x="288036" y="63245"/>
                </a:moveTo>
                <a:lnTo>
                  <a:pt x="160782" y="0"/>
                </a:lnTo>
                <a:lnTo>
                  <a:pt x="204454" y="54101"/>
                </a:lnTo>
                <a:lnTo>
                  <a:pt x="211836" y="54101"/>
                </a:lnTo>
                <a:lnTo>
                  <a:pt x="211836" y="101574"/>
                </a:lnTo>
                <a:lnTo>
                  <a:pt x="288036" y="63245"/>
                </a:lnTo>
                <a:close/>
              </a:path>
              <a:path w="288289" h="127635">
                <a:moveTo>
                  <a:pt x="211836" y="101574"/>
                </a:moveTo>
                <a:lnTo>
                  <a:pt x="211836" y="73151"/>
                </a:lnTo>
                <a:lnTo>
                  <a:pt x="203934" y="73151"/>
                </a:lnTo>
                <a:lnTo>
                  <a:pt x="160782" y="127253"/>
                </a:lnTo>
                <a:lnTo>
                  <a:pt x="211836" y="101574"/>
                </a:lnTo>
                <a:close/>
              </a:path>
              <a:path w="288289" h="127635">
                <a:moveTo>
                  <a:pt x="211836" y="73151"/>
                </a:moveTo>
                <a:lnTo>
                  <a:pt x="211836" y="63245"/>
                </a:lnTo>
                <a:lnTo>
                  <a:pt x="203934" y="73151"/>
                </a:lnTo>
                <a:lnTo>
                  <a:pt x="211836" y="73151"/>
                </a:lnTo>
                <a:close/>
              </a:path>
              <a:path w="288289" h="127635">
                <a:moveTo>
                  <a:pt x="211836" y="63245"/>
                </a:moveTo>
                <a:lnTo>
                  <a:pt x="211836" y="54101"/>
                </a:lnTo>
                <a:lnTo>
                  <a:pt x="204454" y="54101"/>
                </a:lnTo>
                <a:lnTo>
                  <a:pt x="211836" y="63245"/>
                </a:lnTo>
                <a:close/>
              </a:path>
            </a:pathLst>
          </a:custGeom>
          <a:solidFill>
            <a:srgbClr val="000000"/>
          </a:solidFill>
        </p:spPr>
        <p:txBody>
          <a:bodyPr wrap="square" lIns="0" tIns="0" rIns="0" bIns="0" rtlCol="0"/>
          <a:lstStyle/>
          <a:p>
            <a:endParaRPr/>
          </a:p>
        </p:txBody>
      </p:sp>
      <p:sp>
        <p:nvSpPr>
          <p:cNvPr id="11" name="object 11"/>
          <p:cNvSpPr txBox="1"/>
          <p:nvPr/>
        </p:nvSpPr>
        <p:spPr>
          <a:xfrm>
            <a:off x="3834269" y="3562350"/>
            <a:ext cx="935355" cy="791845"/>
          </a:xfrm>
          <a:prstGeom prst="rect">
            <a:avLst/>
          </a:prstGeom>
          <a:ln w="19050">
            <a:solidFill>
              <a:srgbClr val="000000"/>
            </a:solidFill>
          </a:ln>
        </p:spPr>
        <p:txBody>
          <a:bodyPr vert="horz" wrap="square" lIns="0" tIns="0" rIns="0" bIns="0" rtlCol="0">
            <a:spAutoFit/>
          </a:bodyPr>
          <a:lstStyle/>
          <a:p>
            <a:pPr marL="154940">
              <a:lnSpc>
                <a:spcPts val="2175"/>
              </a:lnSpc>
            </a:pPr>
            <a:r>
              <a:rPr sz="2000" dirty="0">
                <a:latin typeface="新宋体" panose="02010609030101010101" charset="-122"/>
                <a:cs typeface="新宋体" panose="02010609030101010101" charset="-122"/>
              </a:rPr>
              <a:t>信道</a:t>
            </a:r>
            <a:endParaRPr sz="2000">
              <a:latin typeface="新宋体" panose="02010609030101010101" charset="-122"/>
              <a:cs typeface="新宋体" panose="02010609030101010101" charset="-122"/>
            </a:endParaRPr>
          </a:p>
          <a:p>
            <a:pPr marL="154940">
              <a:lnSpc>
                <a:spcPct val="100000"/>
              </a:lnSpc>
              <a:spcBef>
                <a:spcPts val="1200"/>
              </a:spcBef>
            </a:pPr>
            <a:r>
              <a:rPr sz="2000" dirty="0">
                <a:latin typeface="新宋体" panose="02010609030101010101" charset="-122"/>
                <a:cs typeface="新宋体" panose="02010609030101010101" charset="-122"/>
              </a:rPr>
              <a:t>编码</a:t>
            </a:r>
            <a:endParaRPr sz="2000">
              <a:latin typeface="新宋体" panose="02010609030101010101" charset="-122"/>
              <a:cs typeface="新宋体" panose="02010609030101010101" charset="-122"/>
            </a:endParaRPr>
          </a:p>
        </p:txBody>
      </p:sp>
      <p:sp>
        <p:nvSpPr>
          <p:cNvPr id="12" name="object 12"/>
          <p:cNvSpPr txBox="1"/>
          <p:nvPr/>
        </p:nvSpPr>
        <p:spPr>
          <a:xfrm>
            <a:off x="5132717" y="3562350"/>
            <a:ext cx="935355" cy="791845"/>
          </a:xfrm>
          <a:prstGeom prst="rect">
            <a:avLst/>
          </a:prstGeom>
          <a:ln w="19050">
            <a:solidFill>
              <a:srgbClr val="000000"/>
            </a:solidFill>
          </a:ln>
        </p:spPr>
        <p:txBody>
          <a:bodyPr vert="horz" wrap="square" lIns="0" tIns="221615" rIns="0" bIns="0" rtlCol="0">
            <a:spAutoFit/>
          </a:bodyPr>
          <a:lstStyle/>
          <a:p>
            <a:pPr marL="180975">
              <a:lnSpc>
                <a:spcPct val="100000"/>
              </a:lnSpc>
              <a:spcBef>
                <a:spcPts val="1745"/>
              </a:spcBef>
            </a:pPr>
            <a:r>
              <a:rPr sz="2000" dirty="0">
                <a:latin typeface="新宋体" panose="02010609030101010101" charset="-122"/>
                <a:cs typeface="新宋体" panose="02010609030101010101" charset="-122"/>
              </a:rPr>
              <a:t>信道</a:t>
            </a:r>
            <a:endParaRPr sz="2000">
              <a:latin typeface="新宋体" panose="02010609030101010101" charset="-122"/>
              <a:cs typeface="新宋体" panose="02010609030101010101" charset="-122"/>
            </a:endParaRPr>
          </a:p>
        </p:txBody>
      </p:sp>
      <p:sp>
        <p:nvSpPr>
          <p:cNvPr id="13" name="object 13"/>
          <p:cNvSpPr/>
          <p:nvPr/>
        </p:nvSpPr>
        <p:spPr>
          <a:xfrm>
            <a:off x="4772291" y="3857244"/>
            <a:ext cx="287655" cy="127635"/>
          </a:xfrm>
          <a:custGeom>
            <a:avLst/>
            <a:gdLst/>
            <a:ahLst/>
            <a:cxnLst/>
            <a:rect l="l" t="t" r="r" b="b"/>
            <a:pathLst>
              <a:path w="287654" h="127635">
                <a:moveTo>
                  <a:pt x="211074" y="63245"/>
                </a:moveTo>
                <a:lnTo>
                  <a:pt x="203692" y="54101"/>
                </a:lnTo>
                <a:lnTo>
                  <a:pt x="0" y="54101"/>
                </a:lnTo>
                <a:lnTo>
                  <a:pt x="0" y="73151"/>
                </a:lnTo>
                <a:lnTo>
                  <a:pt x="203172" y="73151"/>
                </a:lnTo>
                <a:lnTo>
                  <a:pt x="211074" y="63245"/>
                </a:lnTo>
                <a:close/>
              </a:path>
              <a:path w="287654" h="127635">
                <a:moveTo>
                  <a:pt x="287274" y="63245"/>
                </a:moveTo>
                <a:lnTo>
                  <a:pt x="160019" y="0"/>
                </a:lnTo>
                <a:lnTo>
                  <a:pt x="203692" y="54101"/>
                </a:lnTo>
                <a:lnTo>
                  <a:pt x="211074" y="54101"/>
                </a:lnTo>
                <a:lnTo>
                  <a:pt x="211074" y="101574"/>
                </a:lnTo>
                <a:lnTo>
                  <a:pt x="287274" y="63245"/>
                </a:lnTo>
                <a:close/>
              </a:path>
              <a:path w="287654" h="127635">
                <a:moveTo>
                  <a:pt x="211074" y="101574"/>
                </a:moveTo>
                <a:lnTo>
                  <a:pt x="211074" y="73151"/>
                </a:lnTo>
                <a:lnTo>
                  <a:pt x="203172" y="73151"/>
                </a:lnTo>
                <a:lnTo>
                  <a:pt x="160019" y="127253"/>
                </a:lnTo>
                <a:lnTo>
                  <a:pt x="211074" y="101574"/>
                </a:lnTo>
                <a:close/>
              </a:path>
              <a:path w="287654" h="127635">
                <a:moveTo>
                  <a:pt x="211074" y="73151"/>
                </a:moveTo>
                <a:lnTo>
                  <a:pt x="211074" y="63245"/>
                </a:lnTo>
                <a:lnTo>
                  <a:pt x="203172" y="73151"/>
                </a:lnTo>
                <a:lnTo>
                  <a:pt x="211074" y="73151"/>
                </a:lnTo>
                <a:close/>
              </a:path>
              <a:path w="287654" h="127635">
                <a:moveTo>
                  <a:pt x="211074" y="63245"/>
                </a:moveTo>
                <a:lnTo>
                  <a:pt x="211074" y="54101"/>
                </a:lnTo>
                <a:lnTo>
                  <a:pt x="203692" y="54101"/>
                </a:lnTo>
                <a:lnTo>
                  <a:pt x="211074" y="63245"/>
                </a:lnTo>
                <a:close/>
              </a:path>
            </a:pathLst>
          </a:custGeom>
          <a:solidFill>
            <a:srgbClr val="000000"/>
          </a:solidFill>
        </p:spPr>
        <p:txBody>
          <a:bodyPr wrap="square" lIns="0" tIns="0" rIns="0" bIns="0" rtlCol="0"/>
          <a:lstStyle/>
          <a:p>
            <a:endParaRPr/>
          </a:p>
        </p:txBody>
      </p:sp>
      <p:sp>
        <p:nvSpPr>
          <p:cNvPr id="14" name="object 14"/>
          <p:cNvSpPr/>
          <p:nvPr/>
        </p:nvSpPr>
        <p:spPr>
          <a:xfrm>
            <a:off x="6079883" y="3892296"/>
            <a:ext cx="288290" cy="127635"/>
          </a:xfrm>
          <a:custGeom>
            <a:avLst/>
            <a:gdLst/>
            <a:ahLst/>
            <a:cxnLst/>
            <a:rect l="l" t="t" r="r" b="b"/>
            <a:pathLst>
              <a:path w="288289" h="127635">
                <a:moveTo>
                  <a:pt x="211823" y="63245"/>
                </a:moveTo>
                <a:lnTo>
                  <a:pt x="204443" y="54101"/>
                </a:lnTo>
                <a:lnTo>
                  <a:pt x="0" y="54101"/>
                </a:lnTo>
                <a:lnTo>
                  <a:pt x="0" y="73151"/>
                </a:lnTo>
                <a:lnTo>
                  <a:pt x="203924" y="73151"/>
                </a:lnTo>
                <a:lnTo>
                  <a:pt x="211823" y="63245"/>
                </a:lnTo>
                <a:close/>
              </a:path>
              <a:path w="288289" h="127635">
                <a:moveTo>
                  <a:pt x="288023" y="63245"/>
                </a:moveTo>
                <a:lnTo>
                  <a:pt x="160782" y="0"/>
                </a:lnTo>
                <a:lnTo>
                  <a:pt x="204443" y="54101"/>
                </a:lnTo>
                <a:lnTo>
                  <a:pt x="211836" y="54101"/>
                </a:lnTo>
                <a:lnTo>
                  <a:pt x="211836" y="101571"/>
                </a:lnTo>
                <a:lnTo>
                  <a:pt x="288023" y="63245"/>
                </a:lnTo>
                <a:close/>
              </a:path>
              <a:path w="288289" h="127635">
                <a:moveTo>
                  <a:pt x="211836" y="101571"/>
                </a:moveTo>
                <a:lnTo>
                  <a:pt x="211836" y="73151"/>
                </a:lnTo>
                <a:lnTo>
                  <a:pt x="203924" y="73151"/>
                </a:lnTo>
                <a:lnTo>
                  <a:pt x="160782" y="127253"/>
                </a:lnTo>
                <a:lnTo>
                  <a:pt x="211836" y="101571"/>
                </a:lnTo>
                <a:close/>
              </a:path>
              <a:path w="288289" h="127635">
                <a:moveTo>
                  <a:pt x="211823" y="73151"/>
                </a:moveTo>
                <a:lnTo>
                  <a:pt x="211823" y="63245"/>
                </a:lnTo>
                <a:lnTo>
                  <a:pt x="203924" y="73151"/>
                </a:lnTo>
                <a:lnTo>
                  <a:pt x="211823" y="73151"/>
                </a:lnTo>
                <a:close/>
              </a:path>
              <a:path w="288289" h="127635">
                <a:moveTo>
                  <a:pt x="211836" y="73151"/>
                </a:moveTo>
                <a:lnTo>
                  <a:pt x="211836" y="54101"/>
                </a:lnTo>
                <a:lnTo>
                  <a:pt x="204443" y="54101"/>
                </a:lnTo>
                <a:lnTo>
                  <a:pt x="211823" y="63245"/>
                </a:lnTo>
                <a:lnTo>
                  <a:pt x="211823" y="73151"/>
                </a:lnTo>
                <a:close/>
              </a:path>
            </a:pathLst>
          </a:custGeom>
          <a:solidFill>
            <a:srgbClr val="000000"/>
          </a:solidFill>
        </p:spPr>
        <p:txBody>
          <a:bodyPr wrap="square" lIns="0" tIns="0" rIns="0" bIns="0" rtlCol="0"/>
          <a:lstStyle/>
          <a:p>
            <a:endParaRPr/>
          </a:p>
        </p:txBody>
      </p:sp>
      <p:sp>
        <p:nvSpPr>
          <p:cNvPr id="15" name="object 15"/>
          <p:cNvSpPr txBox="1"/>
          <p:nvPr/>
        </p:nvSpPr>
        <p:spPr>
          <a:xfrm>
            <a:off x="6428117" y="3562350"/>
            <a:ext cx="935355" cy="791845"/>
          </a:xfrm>
          <a:prstGeom prst="rect">
            <a:avLst/>
          </a:prstGeom>
          <a:ln w="19050">
            <a:solidFill>
              <a:srgbClr val="000000"/>
            </a:solidFill>
          </a:ln>
        </p:spPr>
        <p:txBody>
          <a:bodyPr vert="horz" wrap="square" lIns="0" tIns="0" rIns="0" bIns="0" rtlCol="0">
            <a:spAutoFit/>
          </a:bodyPr>
          <a:lstStyle/>
          <a:p>
            <a:pPr marL="154940">
              <a:lnSpc>
                <a:spcPts val="2175"/>
              </a:lnSpc>
            </a:pPr>
            <a:r>
              <a:rPr sz="2000" dirty="0">
                <a:latin typeface="新宋体" panose="02010609030101010101" charset="-122"/>
                <a:cs typeface="新宋体" panose="02010609030101010101" charset="-122"/>
              </a:rPr>
              <a:t>信道</a:t>
            </a:r>
            <a:endParaRPr sz="2000">
              <a:latin typeface="新宋体" panose="02010609030101010101" charset="-122"/>
              <a:cs typeface="新宋体" panose="02010609030101010101" charset="-122"/>
            </a:endParaRPr>
          </a:p>
          <a:p>
            <a:pPr marL="154940">
              <a:lnSpc>
                <a:spcPct val="100000"/>
              </a:lnSpc>
              <a:spcBef>
                <a:spcPts val="1200"/>
              </a:spcBef>
            </a:pPr>
            <a:r>
              <a:rPr sz="2000" dirty="0">
                <a:latin typeface="新宋体" panose="02010609030101010101" charset="-122"/>
                <a:cs typeface="新宋体" panose="02010609030101010101" charset="-122"/>
              </a:rPr>
              <a:t>解码</a:t>
            </a:r>
            <a:endParaRPr sz="2000">
              <a:latin typeface="新宋体" panose="02010609030101010101" charset="-122"/>
              <a:cs typeface="新宋体" panose="02010609030101010101" charset="-122"/>
            </a:endParaRPr>
          </a:p>
        </p:txBody>
      </p:sp>
      <p:sp>
        <p:nvSpPr>
          <p:cNvPr id="16" name="object 16"/>
          <p:cNvSpPr/>
          <p:nvPr/>
        </p:nvSpPr>
        <p:spPr>
          <a:xfrm>
            <a:off x="7363091" y="3930396"/>
            <a:ext cx="287655" cy="127635"/>
          </a:xfrm>
          <a:custGeom>
            <a:avLst/>
            <a:gdLst/>
            <a:ahLst/>
            <a:cxnLst/>
            <a:rect l="l" t="t" r="r" b="b"/>
            <a:pathLst>
              <a:path w="287654" h="127635">
                <a:moveTo>
                  <a:pt x="211074" y="63245"/>
                </a:moveTo>
                <a:lnTo>
                  <a:pt x="203690" y="54101"/>
                </a:lnTo>
                <a:lnTo>
                  <a:pt x="0" y="54101"/>
                </a:lnTo>
                <a:lnTo>
                  <a:pt x="0" y="73151"/>
                </a:lnTo>
                <a:lnTo>
                  <a:pt x="203170" y="73151"/>
                </a:lnTo>
                <a:lnTo>
                  <a:pt x="211074" y="63245"/>
                </a:lnTo>
                <a:close/>
              </a:path>
              <a:path w="287654" h="127635">
                <a:moveTo>
                  <a:pt x="287274" y="63245"/>
                </a:moveTo>
                <a:lnTo>
                  <a:pt x="160007" y="0"/>
                </a:lnTo>
                <a:lnTo>
                  <a:pt x="203690" y="54101"/>
                </a:lnTo>
                <a:lnTo>
                  <a:pt x="211074" y="54101"/>
                </a:lnTo>
                <a:lnTo>
                  <a:pt x="211074" y="101570"/>
                </a:lnTo>
                <a:lnTo>
                  <a:pt x="287274" y="63245"/>
                </a:lnTo>
                <a:close/>
              </a:path>
              <a:path w="287654" h="127635">
                <a:moveTo>
                  <a:pt x="211074" y="101570"/>
                </a:moveTo>
                <a:lnTo>
                  <a:pt x="211074" y="73151"/>
                </a:lnTo>
                <a:lnTo>
                  <a:pt x="203170" y="73151"/>
                </a:lnTo>
                <a:lnTo>
                  <a:pt x="160007" y="127253"/>
                </a:lnTo>
                <a:lnTo>
                  <a:pt x="211074" y="101570"/>
                </a:lnTo>
                <a:close/>
              </a:path>
              <a:path w="287654" h="127635">
                <a:moveTo>
                  <a:pt x="211074" y="73151"/>
                </a:moveTo>
                <a:lnTo>
                  <a:pt x="211074" y="63245"/>
                </a:lnTo>
                <a:lnTo>
                  <a:pt x="203170" y="73151"/>
                </a:lnTo>
                <a:lnTo>
                  <a:pt x="211074" y="73151"/>
                </a:lnTo>
                <a:close/>
              </a:path>
              <a:path w="287654" h="127635">
                <a:moveTo>
                  <a:pt x="211074" y="63245"/>
                </a:moveTo>
                <a:lnTo>
                  <a:pt x="211074" y="54101"/>
                </a:lnTo>
                <a:lnTo>
                  <a:pt x="203690" y="54101"/>
                </a:lnTo>
                <a:lnTo>
                  <a:pt x="211074" y="63245"/>
                </a:lnTo>
                <a:close/>
              </a:path>
            </a:pathLst>
          </a:custGeom>
          <a:solidFill>
            <a:srgbClr val="000000"/>
          </a:solidFill>
        </p:spPr>
        <p:txBody>
          <a:bodyPr wrap="square" lIns="0" tIns="0" rIns="0" bIns="0" rtlCol="0"/>
          <a:lstStyle/>
          <a:p>
            <a:endParaRPr/>
          </a:p>
        </p:txBody>
      </p:sp>
      <p:sp>
        <p:nvSpPr>
          <p:cNvPr id="17" name="object 17"/>
          <p:cNvSpPr txBox="1"/>
          <p:nvPr/>
        </p:nvSpPr>
        <p:spPr>
          <a:xfrm>
            <a:off x="7651877" y="3562350"/>
            <a:ext cx="935355" cy="791845"/>
          </a:xfrm>
          <a:prstGeom prst="rect">
            <a:avLst/>
          </a:prstGeom>
          <a:ln w="19050">
            <a:solidFill>
              <a:srgbClr val="000000"/>
            </a:solidFill>
          </a:ln>
        </p:spPr>
        <p:txBody>
          <a:bodyPr vert="horz" wrap="square" lIns="0" tIns="0" rIns="0" bIns="0" rtlCol="0">
            <a:spAutoFit/>
          </a:bodyPr>
          <a:lstStyle/>
          <a:p>
            <a:pPr marL="155575">
              <a:lnSpc>
                <a:spcPts val="2175"/>
              </a:lnSpc>
            </a:pPr>
            <a:r>
              <a:rPr sz="2000" dirty="0">
                <a:latin typeface="新宋体" panose="02010609030101010101" charset="-122"/>
                <a:cs typeface="新宋体" panose="02010609030101010101" charset="-122"/>
              </a:rPr>
              <a:t>信源</a:t>
            </a:r>
            <a:endParaRPr sz="2000">
              <a:latin typeface="新宋体" panose="02010609030101010101" charset="-122"/>
              <a:cs typeface="新宋体" panose="02010609030101010101" charset="-122"/>
            </a:endParaRPr>
          </a:p>
          <a:p>
            <a:pPr marL="155575">
              <a:lnSpc>
                <a:spcPct val="100000"/>
              </a:lnSpc>
              <a:spcBef>
                <a:spcPts val="1200"/>
              </a:spcBef>
            </a:pPr>
            <a:r>
              <a:rPr sz="2000" dirty="0">
                <a:latin typeface="新宋体" panose="02010609030101010101" charset="-122"/>
                <a:cs typeface="新宋体" panose="02010609030101010101" charset="-122"/>
              </a:rPr>
              <a:t>解码</a:t>
            </a:r>
            <a:endParaRPr sz="2000">
              <a:latin typeface="新宋体" panose="02010609030101010101" charset="-122"/>
              <a:cs typeface="新宋体" panose="02010609030101010101" charset="-122"/>
            </a:endParaRPr>
          </a:p>
        </p:txBody>
      </p:sp>
      <p:sp>
        <p:nvSpPr>
          <p:cNvPr id="18" name="object 18"/>
          <p:cNvSpPr/>
          <p:nvPr/>
        </p:nvSpPr>
        <p:spPr>
          <a:xfrm>
            <a:off x="8586851" y="3930396"/>
            <a:ext cx="287655" cy="127635"/>
          </a:xfrm>
          <a:custGeom>
            <a:avLst/>
            <a:gdLst/>
            <a:ahLst/>
            <a:cxnLst/>
            <a:rect l="l" t="t" r="r" b="b"/>
            <a:pathLst>
              <a:path w="287654" h="127635">
                <a:moveTo>
                  <a:pt x="211074" y="63245"/>
                </a:moveTo>
                <a:lnTo>
                  <a:pt x="203692" y="54101"/>
                </a:lnTo>
                <a:lnTo>
                  <a:pt x="0" y="54101"/>
                </a:lnTo>
                <a:lnTo>
                  <a:pt x="0" y="73151"/>
                </a:lnTo>
                <a:lnTo>
                  <a:pt x="203172" y="73151"/>
                </a:lnTo>
                <a:lnTo>
                  <a:pt x="211074" y="63245"/>
                </a:lnTo>
                <a:close/>
              </a:path>
              <a:path w="287654" h="127635">
                <a:moveTo>
                  <a:pt x="287274" y="63245"/>
                </a:moveTo>
                <a:lnTo>
                  <a:pt x="160020" y="0"/>
                </a:lnTo>
                <a:lnTo>
                  <a:pt x="203692" y="54101"/>
                </a:lnTo>
                <a:lnTo>
                  <a:pt x="211074" y="54101"/>
                </a:lnTo>
                <a:lnTo>
                  <a:pt x="211074" y="101574"/>
                </a:lnTo>
                <a:lnTo>
                  <a:pt x="287274" y="63245"/>
                </a:lnTo>
                <a:close/>
              </a:path>
              <a:path w="287654" h="127635">
                <a:moveTo>
                  <a:pt x="211074" y="101574"/>
                </a:moveTo>
                <a:lnTo>
                  <a:pt x="211074" y="73151"/>
                </a:lnTo>
                <a:lnTo>
                  <a:pt x="203172" y="73151"/>
                </a:lnTo>
                <a:lnTo>
                  <a:pt x="160020" y="127253"/>
                </a:lnTo>
                <a:lnTo>
                  <a:pt x="211074" y="101574"/>
                </a:lnTo>
                <a:close/>
              </a:path>
              <a:path w="287654" h="127635">
                <a:moveTo>
                  <a:pt x="211074" y="73151"/>
                </a:moveTo>
                <a:lnTo>
                  <a:pt x="211074" y="63245"/>
                </a:lnTo>
                <a:lnTo>
                  <a:pt x="203172" y="73151"/>
                </a:lnTo>
                <a:lnTo>
                  <a:pt x="211074" y="73151"/>
                </a:lnTo>
                <a:close/>
              </a:path>
              <a:path w="287654" h="127635">
                <a:moveTo>
                  <a:pt x="211074" y="63245"/>
                </a:moveTo>
                <a:lnTo>
                  <a:pt x="211074" y="54101"/>
                </a:lnTo>
                <a:lnTo>
                  <a:pt x="203692" y="54101"/>
                </a:lnTo>
                <a:lnTo>
                  <a:pt x="211074" y="63245"/>
                </a:lnTo>
                <a:close/>
              </a:path>
            </a:pathLst>
          </a:custGeom>
          <a:solidFill>
            <a:srgbClr val="000000"/>
          </a:solidFill>
        </p:spPr>
        <p:txBody>
          <a:bodyPr wrap="square" lIns="0" tIns="0" rIns="0" bIns="0" rtlCol="0"/>
          <a:lstStyle/>
          <a:p>
            <a:endParaRPr/>
          </a:p>
        </p:txBody>
      </p:sp>
      <p:sp>
        <p:nvSpPr>
          <p:cNvPr id="19" name="object 19"/>
          <p:cNvSpPr txBox="1"/>
          <p:nvPr/>
        </p:nvSpPr>
        <p:spPr>
          <a:xfrm>
            <a:off x="9052686" y="3715511"/>
            <a:ext cx="673735" cy="483870"/>
          </a:xfrm>
          <a:prstGeom prst="rect">
            <a:avLst/>
          </a:prstGeom>
        </p:spPr>
        <p:txBody>
          <a:bodyPr vert="horz" wrap="square" lIns="0" tIns="0" rIns="0" bIns="0" rtlCol="0">
            <a:spAutoFit/>
          </a:bodyPr>
          <a:lstStyle/>
          <a:p>
            <a:pPr marL="12700">
              <a:lnSpc>
                <a:spcPct val="100000"/>
              </a:lnSpc>
            </a:pPr>
            <a:r>
              <a:rPr sz="2400" i="1" dirty="0">
                <a:latin typeface="Times New Roman" panose="02020603050405020304"/>
                <a:cs typeface="Times New Roman" panose="02020603050405020304"/>
              </a:rPr>
              <a:t>f</a:t>
            </a:r>
            <a:r>
              <a:rPr sz="2400" i="1" spc="-275" dirty="0">
                <a:latin typeface="Times New Roman" panose="02020603050405020304"/>
                <a:cs typeface="Times New Roman" panose="02020603050405020304"/>
              </a:rPr>
              <a:t> </a:t>
            </a:r>
            <a:r>
              <a:rPr sz="3150" spc="-360" dirty="0">
                <a:latin typeface="Symbol" panose="05050102010706020507"/>
                <a:cs typeface="Symbol" panose="05050102010706020507"/>
              </a:rPr>
              <a:t></a:t>
            </a:r>
            <a:r>
              <a:rPr sz="2400" i="1" spc="-190"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290" dirty="0">
                <a:latin typeface="Times New Roman" panose="02020603050405020304"/>
                <a:cs typeface="Times New Roman" panose="02020603050405020304"/>
              </a:rPr>
              <a:t> </a:t>
            </a:r>
            <a:r>
              <a:rPr sz="2400" i="1" spc="-70" dirty="0">
                <a:latin typeface="Times New Roman" panose="02020603050405020304"/>
                <a:cs typeface="Times New Roman" panose="02020603050405020304"/>
              </a:rPr>
              <a:t>y</a:t>
            </a:r>
            <a:r>
              <a:rPr sz="3150" spc="-415" dirty="0">
                <a:latin typeface="Symbol" panose="05050102010706020507"/>
                <a:cs typeface="Symbol" panose="05050102010706020507"/>
              </a:rPr>
              <a:t></a:t>
            </a:r>
            <a:endParaRPr sz="3150">
              <a:latin typeface="Symbol" panose="05050102010706020507"/>
              <a:cs typeface="Symbol" panose="05050102010706020507"/>
            </a:endParaRPr>
          </a:p>
        </p:txBody>
      </p:sp>
      <p:sp>
        <p:nvSpPr>
          <p:cNvPr id="20" name="object 20"/>
          <p:cNvSpPr txBox="1"/>
          <p:nvPr/>
        </p:nvSpPr>
        <p:spPr>
          <a:xfrm>
            <a:off x="9055734" y="3660394"/>
            <a:ext cx="109220" cy="225425"/>
          </a:xfrm>
          <a:prstGeom prst="rect">
            <a:avLst/>
          </a:prstGeom>
        </p:spPr>
        <p:txBody>
          <a:bodyPr vert="horz" wrap="square" lIns="0" tIns="0" rIns="0" bIns="0" rtlCol="0">
            <a:spAutoFit/>
          </a:bodyPr>
          <a:lstStyle/>
          <a:p>
            <a:pPr marL="12700">
              <a:lnSpc>
                <a:spcPct val="100000"/>
              </a:lnSpc>
            </a:pPr>
            <a:r>
              <a:rPr sz="1400" dirty="0">
                <a:latin typeface="Times New Roman" panose="02020603050405020304"/>
                <a:cs typeface="Times New Roman" panose="02020603050405020304"/>
              </a:rPr>
              <a:t>^</a:t>
            </a:r>
            <a:endParaRPr sz="1400">
              <a:latin typeface="Times New Roman" panose="02020603050405020304"/>
              <a:cs typeface="Times New Roman" panose="02020603050405020304"/>
            </a:endParaRPr>
          </a:p>
        </p:txBody>
      </p:sp>
      <p:sp>
        <p:nvSpPr>
          <p:cNvPr id="21" name="object 21"/>
          <p:cNvSpPr/>
          <p:nvPr/>
        </p:nvSpPr>
        <p:spPr>
          <a:xfrm>
            <a:off x="2467241" y="3345941"/>
            <a:ext cx="2447925" cy="1224915"/>
          </a:xfrm>
          <a:custGeom>
            <a:avLst/>
            <a:gdLst/>
            <a:ahLst/>
            <a:cxnLst/>
            <a:rect l="l" t="t" r="r" b="b"/>
            <a:pathLst>
              <a:path w="2447925" h="1224914">
                <a:moveTo>
                  <a:pt x="0" y="0"/>
                </a:moveTo>
                <a:lnTo>
                  <a:pt x="0" y="1224534"/>
                </a:lnTo>
                <a:lnTo>
                  <a:pt x="2447543" y="1224534"/>
                </a:lnTo>
                <a:lnTo>
                  <a:pt x="2447543" y="0"/>
                </a:lnTo>
                <a:lnTo>
                  <a:pt x="0" y="0"/>
                </a:lnTo>
                <a:close/>
              </a:path>
            </a:pathLst>
          </a:custGeom>
          <a:ln w="9525">
            <a:solidFill>
              <a:srgbClr val="000000"/>
            </a:solidFill>
            <a:prstDash val="dash"/>
          </a:ln>
        </p:spPr>
        <p:txBody>
          <a:bodyPr wrap="square" lIns="0" tIns="0" rIns="0" bIns="0" rtlCol="0"/>
          <a:lstStyle/>
          <a:p>
            <a:endParaRPr/>
          </a:p>
        </p:txBody>
      </p:sp>
      <p:sp>
        <p:nvSpPr>
          <p:cNvPr id="22" name="object 22"/>
          <p:cNvSpPr/>
          <p:nvPr/>
        </p:nvSpPr>
        <p:spPr>
          <a:xfrm>
            <a:off x="6210185" y="3345941"/>
            <a:ext cx="2448560" cy="1224915"/>
          </a:xfrm>
          <a:custGeom>
            <a:avLst/>
            <a:gdLst/>
            <a:ahLst/>
            <a:cxnLst/>
            <a:rect l="l" t="t" r="r" b="b"/>
            <a:pathLst>
              <a:path w="2448559" h="1224914">
                <a:moveTo>
                  <a:pt x="0" y="0"/>
                </a:moveTo>
                <a:lnTo>
                  <a:pt x="0" y="1224534"/>
                </a:lnTo>
                <a:lnTo>
                  <a:pt x="2448305" y="1224534"/>
                </a:lnTo>
                <a:lnTo>
                  <a:pt x="2448305" y="0"/>
                </a:lnTo>
                <a:lnTo>
                  <a:pt x="0" y="0"/>
                </a:lnTo>
                <a:close/>
              </a:path>
            </a:pathLst>
          </a:custGeom>
          <a:ln w="9525">
            <a:solidFill>
              <a:srgbClr val="000000"/>
            </a:solidFill>
            <a:prstDash val="dash"/>
          </a:ln>
        </p:spPr>
        <p:txBody>
          <a:bodyPr wrap="square" lIns="0" tIns="0" rIns="0" bIns="0" rtlCol="0"/>
          <a:lstStyle/>
          <a:p>
            <a:endParaRPr/>
          </a:p>
        </p:txBody>
      </p:sp>
      <p:sp>
        <p:nvSpPr>
          <p:cNvPr id="23" name="object 23"/>
          <p:cNvSpPr txBox="1"/>
          <p:nvPr/>
        </p:nvSpPr>
        <p:spPr>
          <a:xfrm>
            <a:off x="3096132" y="4611878"/>
            <a:ext cx="1092200" cy="418465"/>
          </a:xfrm>
          <a:prstGeom prst="rect">
            <a:avLst/>
          </a:prstGeom>
        </p:spPr>
        <p:txBody>
          <a:bodyPr vert="horz" wrap="square" lIns="0" tIns="0" rIns="0" bIns="0" rtlCol="0">
            <a:spAutoFit/>
          </a:bodyPr>
          <a:lstStyle/>
          <a:p>
            <a:pPr marL="12700">
              <a:lnSpc>
                <a:spcPts val="3295"/>
              </a:lnSpc>
            </a:pPr>
            <a:r>
              <a:rPr sz="2800" b="1" spc="-15" dirty="0">
                <a:solidFill>
                  <a:srgbClr val="EE2B0A"/>
                </a:solidFill>
                <a:latin typeface="新宋体" panose="02010609030101010101" charset="-122"/>
                <a:cs typeface="新宋体" panose="02010609030101010101" charset="-122"/>
              </a:rPr>
              <a:t>编码器</a:t>
            </a:r>
            <a:endParaRPr sz="2800">
              <a:latin typeface="新宋体" panose="02010609030101010101" charset="-122"/>
              <a:cs typeface="新宋体" panose="02010609030101010101" charset="-122"/>
            </a:endParaRPr>
          </a:p>
        </p:txBody>
      </p:sp>
      <p:sp>
        <p:nvSpPr>
          <p:cNvPr id="24" name="object 24"/>
          <p:cNvSpPr txBox="1"/>
          <p:nvPr/>
        </p:nvSpPr>
        <p:spPr>
          <a:xfrm>
            <a:off x="6983882" y="4627105"/>
            <a:ext cx="1092200" cy="418465"/>
          </a:xfrm>
          <a:prstGeom prst="rect">
            <a:avLst/>
          </a:prstGeom>
        </p:spPr>
        <p:txBody>
          <a:bodyPr vert="horz" wrap="square" lIns="0" tIns="0" rIns="0" bIns="0" rtlCol="0">
            <a:spAutoFit/>
          </a:bodyPr>
          <a:lstStyle/>
          <a:p>
            <a:pPr marL="12700">
              <a:lnSpc>
                <a:spcPts val="3295"/>
              </a:lnSpc>
            </a:pPr>
            <a:r>
              <a:rPr sz="2800" b="1" spc="-15" dirty="0">
                <a:solidFill>
                  <a:srgbClr val="EE2B0A"/>
                </a:solidFill>
                <a:latin typeface="新宋体" panose="02010609030101010101" charset="-122"/>
                <a:cs typeface="新宋体" panose="02010609030101010101" charset="-122"/>
              </a:rPr>
              <a:t>解码器</a:t>
            </a:r>
            <a:endParaRPr sz="2800">
              <a:latin typeface="新宋体" panose="02010609030101010101" charset="-122"/>
              <a:cs typeface="新宋体" panose="02010609030101010101" charset="-122"/>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708911"/>
            <a:ext cx="24676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信源编码器</a:t>
            </a:r>
            <a:endParaRPr sz="3200">
              <a:latin typeface="新宋体" panose="02010609030101010101" charset="-122"/>
              <a:cs typeface="新宋体" panose="02010609030101010101" charset="-122"/>
            </a:endParaRPr>
          </a:p>
        </p:txBody>
      </p:sp>
      <p:sp>
        <p:nvSpPr>
          <p:cNvPr id="6" name="object 6"/>
          <p:cNvSpPr/>
          <p:nvPr/>
        </p:nvSpPr>
        <p:spPr>
          <a:xfrm>
            <a:off x="2732545" y="2581275"/>
            <a:ext cx="647700" cy="127000"/>
          </a:xfrm>
          <a:custGeom>
            <a:avLst/>
            <a:gdLst/>
            <a:ahLst/>
            <a:cxnLst/>
            <a:rect l="l" t="t" r="r" b="b"/>
            <a:pathLst>
              <a:path w="647700" h="127000">
                <a:moveTo>
                  <a:pt x="571500" y="63245"/>
                </a:moveTo>
                <a:lnTo>
                  <a:pt x="564213" y="54082"/>
                </a:lnTo>
                <a:lnTo>
                  <a:pt x="0" y="52577"/>
                </a:lnTo>
                <a:lnTo>
                  <a:pt x="0" y="71627"/>
                </a:lnTo>
                <a:lnTo>
                  <a:pt x="563520" y="73130"/>
                </a:lnTo>
                <a:lnTo>
                  <a:pt x="571500" y="63245"/>
                </a:lnTo>
                <a:close/>
              </a:path>
              <a:path w="647700" h="127000">
                <a:moveTo>
                  <a:pt x="571500" y="101117"/>
                </a:moveTo>
                <a:lnTo>
                  <a:pt x="571500" y="73151"/>
                </a:lnTo>
                <a:lnTo>
                  <a:pt x="563520" y="73130"/>
                </a:lnTo>
                <a:lnTo>
                  <a:pt x="520445" y="126491"/>
                </a:lnTo>
                <a:lnTo>
                  <a:pt x="571500" y="101117"/>
                </a:lnTo>
                <a:close/>
              </a:path>
              <a:path w="647700" h="127000">
                <a:moveTo>
                  <a:pt x="647700" y="63245"/>
                </a:moveTo>
                <a:lnTo>
                  <a:pt x="521208" y="0"/>
                </a:lnTo>
                <a:lnTo>
                  <a:pt x="564213" y="54082"/>
                </a:lnTo>
                <a:lnTo>
                  <a:pt x="571500" y="54101"/>
                </a:lnTo>
                <a:lnTo>
                  <a:pt x="571500" y="101117"/>
                </a:lnTo>
                <a:lnTo>
                  <a:pt x="647700" y="63245"/>
                </a:lnTo>
                <a:close/>
              </a:path>
              <a:path w="647700" h="127000">
                <a:moveTo>
                  <a:pt x="571500" y="73151"/>
                </a:moveTo>
                <a:lnTo>
                  <a:pt x="571500" y="63245"/>
                </a:lnTo>
                <a:lnTo>
                  <a:pt x="563520" y="73130"/>
                </a:lnTo>
                <a:lnTo>
                  <a:pt x="571500" y="73151"/>
                </a:lnTo>
                <a:close/>
              </a:path>
              <a:path w="647700" h="127000">
                <a:moveTo>
                  <a:pt x="571500" y="63245"/>
                </a:moveTo>
                <a:lnTo>
                  <a:pt x="571500" y="54101"/>
                </a:lnTo>
                <a:lnTo>
                  <a:pt x="564213" y="54082"/>
                </a:lnTo>
                <a:lnTo>
                  <a:pt x="571500" y="63245"/>
                </a:lnTo>
                <a:close/>
              </a:path>
            </a:pathLst>
          </a:custGeom>
          <a:solidFill>
            <a:srgbClr val="000000"/>
          </a:solidFill>
        </p:spPr>
        <p:txBody>
          <a:bodyPr wrap="square" lIns="0" tIns="0" rIns="0" bIns="0" rtlCol="0"/>
          <a:lstStyle/>
          <a:p>
            <a:endParaRPr/>
          </a:p>
        </p:txBody>
      </p:sp>
      <p:sp>
        <p:nvSpPr>
          <p:cNvPr id="7" name="object 7"/>
          <p:cNvSpPr txBox="1"/>
          <p:nvPr/>
        </p:nvSpPr>
        <p:spPr>
          <a:xfrm>
            <a:off x="2045463" y="2333626"/>
            <a:ext cx="673735" cy="483870"/>
          </a:xfrm>
          <a:prstGeom prst="rect">
            <a:avLst/>
          </a:prstGeom>
        </p:spPr>
        <p:txBody>
          <a:bodyPr vert="horz" wrap="square" lIns="0" tIns="0" rIns="0" bIns="0" rtlCol="0">
            <a:spAutoFit/>
          </a:bodyPr>
          <a:lstStyle/>
          <a:p>
            <a:pPr marL="12700">
              <a:lnSpc>
                <a:spcPct val="100000"/>
              </a:lnSpc>
            </a:pPr>
            <a:r>
              <a:rPr sz="2400" i="1" dirty="0">
                <a:latin typeface="Times New Roman" panose="02020603050405020304"/>
                <a:cs typeface="Times New Roman" panose="02020603050405020304"/>
              </a:rPr>
              <a:t>f</a:t>
            </a:r>
            <a:r>
              <a:rPr sz="2400" i="1" spc="-275" dirty="0">
                <a:latin typeface="Times New Roman" panose="02020603050405020304"/>
                <a:cs typeface="Times New Roman" panose="02020603050405020304"/>
              </a:rPr>
              <a:t> </a:t>
            </a:r>
            <a:r>
              <a:rPr sz="3150" spc="-360" dirty="0">
                <a:latin typeface="Symbol" panose="05050102010706020507"/>
                <a:cs typeface="Symbol" panose="05050102010706020507"/>
              </a:rPr>
              <a:t></a:t>
            </a:r>
            <a:r>
              <a:rPr sz="2400" i="1" spc="-190"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290" dirty="0">
                <a:latin typeface="Times New Roman" panose="02020603050405020304"/>
                <a:cs typeface="Times New Roman" panose="02020603050405020304"/>
              </a:rPr>
              <a:t> </a:t>
            </a:r>
            <a:r>
              <a:rPr sz="2400" i="1" spc="-70" dirty="0">
                <a:latin typeface="Times New Roman" panose="02020603050405020304"/>
                <a:cs typeface="Times New Roman" panose="02020603050405020304"/>
              </a:rPr>
              <a:t>y</a:t>
            </a:r>
            <a:r>
              <a:rPr sz="3150" spc="-415" dirty="0">
                <a:latin typeface="Symbol" panose="05050102010706020507"/>
                <a:cs typeface="Symbol" panose="05050102010706020507"/>
              </a:rPr>
              <a:t></a:t>
            </a:r>
            <a:endParaRPr sz="3150">
              <a:latin typeface="Symbol" panose="05050102010706020507"/>
              <a:cs typeface="Symbol" panose="05050102010706020507"/>
            </a:endParaRPr>
          </a:p>
        </p:txBody>
      </p:sp>
      <p:sp>
        <p:nvSpPr>
          <p:cNvPr id="8" name="object 8"/>
          <p:cNvSpPr txBox="1"/>
          <p:nvPr/>
        </p:nvSpPr>
        <p:spPr>
          <a:xfrm>
            <a:off x="3381769" y="2357247"/>
            <a:ext cx="1295400" cy="599440"/>
          </a:xfrm>
          <a:prstGeom prst="rect">
            <a:avLst/>
          </a:prstGeom>
          <a:ln w="19050">
            <a:solidFill>
              <a:srgbClr val="000000"/>
            </a:solidFill>
          </a:ln>
        </p:spPr>
        <p:txBody>
          <a:bodyPr vert="horz" wrap="square" lIns="0" tIns="105410" rIns="0" bIns="0" rtlCol="0">
            <a:spAutoFit/>
          </a:bodyPr>
          <a:lstStyle/>
          <a:p>
            <a:pPr marL="296545">
              <a:lnSpc>
                <a:spcPct val="100000"/>
              </a:lnSpc>
              <a:spcBef>
                <a:spcPts val="830"/>
              </a:spcBef>
            </a:pPr>
            <a:r>
              <a:rPr sz="2000" spc="-5" dirty="0">
                <a:latin typeface="新宋体" panose="02010609030101010101" charset="-122"/>
                <a:cs typeface="新宋体" panose="02010609030101010101" charset="-122"/>
              </a:rPr>
              <a:t>转换器</a:t>
            </a:r>
            <a:endParaRPr sz="2000">
              <a:latin typeface="新宋体" panose="02010609030101010101" charset="-122"/>
              <a:cs typeface="新宋体" panose="02010609030101010101" charset="-122"/>
            </a:endParaRPr>
          </a:p>
        </p:txBody>
      </p:sp>
      <p:sp>
        <p:nvSpPr>
          <p:cNvPr id="9" name="object 9"/>
          <p:cNvSpPr txBox="1"/>
          <p:nvPr/>
        </p:nvSpPr>
        <p:spPr>
          <a:xfrm>
            <a:off x="1950720" y="3095625"/>
            <a:ext cx="7663180" cy="4006850"/>
          </a:xfrm>
          <a:prstGeom prst="rect">
            <a:avLst/>
          </a:prstGeom>
        </p:spPr>
        <p:txBody>
          <a:bodyPr vert="horz" wrap="square" lIns="0" tIns="0" rIns="0" bIns="0" rtlCol="0">
            <a:spAutoFit/>
          </a:bodyPr>
          <a:lstStyle/>
          <a:p>
            <a:pPr marL="765810" algn="ctr">
              <a:lnSpc>
                <a:spcPct val="100000"/>
              </a:lnSpc>
            </a:pPr>
            <a:r>
              <a:rPr sz="2800" b="1" spc="-15" dirty="0">
                <a:solidFill>
                  <a:srgbClr val="EE2B0A"/>
                </a:solidFill>
                <a:latin typeface="新宋体" panose="02010609030101010101" charset="-122"/>
                <a:cs typeface="新宋体" panose="02010609030101010101" charset="-122"/>
              </a:rPr>
              <a:t>信源编码器</a:t>
            </a:r>
            <a:endParaRPr sz="2800" dirty="0">
              <a:latin typeface="新宋体" panose="02010609030101010101" charset="-122"/>
              <a:cs typeface="新宋体" panose="02010609030101010101" charset="-122"/>
            </a:endParaRPr>
          </a:p>
          <a:p>
            <a:pPr marL="12700" marR="5080">
              <a:lnSpc>
                <a:spcPct val="100000"/>
              </a:lnSpc>
              <a:spcBef>
                <a:spcPts val="235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信源编码器：减少或消除输入图像中的编码冗余、像素 间冗余及心理视觉冗余</a:t>
            </a:r>
            <a:endParaRPr sz="2400" dirty="0">
              <a:latin typeface="新宋体" panose="02010609030101010101" charset="-122"/>
              <a:cs typeface="新宋体" panose="02010609030101010101" charset="-122"/>
            </a:endParaRPr>
          </a:p>
          <a:p>
            <a:pPr marL="1270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转换器：减少像素间冗余</a:t>
            </a:r>
            <a:endParaRPr sz="2400" dirty="0">
              <a:latin typeface="新宋体" panose="02010609030101010101" charset="-122"/>
              <a:cs typeface="新宋体" panose="02010609030101010101" charset="-122"/>
            </a:endParaRPr>
          </a:p>
          <a:p>
            <a:pPr marL="1270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量化器：减少心理视觉冗余，该步操作是不可逆的</a:t>
            </a:r>
            <a:endParaRPr sz="2400" dirty="0">
              <a:latin typeface="新宋体" panose="02010609030101010101" charset="-122"/>
              <a:cs typeface="新宋体" panose="02010609030101010101" charset="-122"/>
            </a:endParaRPr>
          </a:p>
          <a:p>
            <a:pPr marL="12700">
              <a:lnSpc>
                <a:spcPct val="100000"/>
              </a:lnSpc>
              <a:spcBef>
                <a:spcPts val="1425"/>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符号编码器：减少编码冗余</a:t>
            </a:r>
            <a:endParaRPr sz="2400" dirty="0">
              <a:latin typeface="新宋体" panose="02010609030101010101" charset="-122"/>
              <a:cs typeface="新宋体" panose="02010609030101010101" charset="-122"/>
            </a:endParaRPr>
          </a:p>
          <a:p>
            <a:pPr marL="12700" marR="15748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并不是每个图像压缩系统都必须包含这3种操作，如进 行无误差压缩时，必须去掉量化器</a:t>
            </a:r>
            <a:endParaRPr sz="2400" dirty="0">
              <a:latin typeface="新宋体" panose="02010609030101010101" charset="-122"/>
              <a:cs typeface="新宋体" panose="02010609030101010101" charset="-122"/>
            </a:endParaRPr>
          </a:p>
        </p:txBody>
      </p:sp>
      <p:sp>
        <p:nvSpPr>
          <p:cNvPr id="10" name="object 10"/>
          <p:cNvSpPr/>
          <p:nvPr/>
        </p:nvSpPr>
        <p:spPr>
          <a:xfrm>
            <a:off x="4677169" y="2582800"/>
            <a:ext cx="647700" cy="127000"/>
          </a:xfrm>
          <a:custGeom>
            <a:avLst/>
            <a:gdLst/>
            <a:ahLst/>
            <a:cxnLst/>
            <a:rect l="l" t="t" r="r" b="b"/>
            <a:pathLst>
              <a:path w="647700" h="127000">
                <a:moveTo>
                  <a:pt x="571500" y="63245"/>
                </a:moveTo>
                <a:lnTo>
                  <a:pt x="564213" y="54082"/>
                </a:lnTo>
                <a:lnTo>
                  <a:pt x="0" y="52577"/>
                </a:lnTo>
                <a:lnTo>
                  <a:pt x="0" y="71627"/>
                </a:lnTo>
                <a:lnTo>
                  <a:pt x="563520" y="73130"/>
                </a:lnTo>
                <a:lnTo>
                  <a:pt x="571500" y="63245"/>
                </a:lnTo>
                <a:close/>
              </a:path>
              <a:path w="647700" h="127000">
                <a:moveTo>
                  <a:pt x="571500" y="101117"/>
                </a:moveTo>
                <a:lnTo>
                  <a:pt x="571500" y="73151"/>
                </a:lnTo>
                <a:lnTo>
                  <a:pt x="563520" y="73130"/>
                </a:lnTo>
                <a:lnTo>
                  <a:pt x="520445" y="126491"/>
                </a:lnTo>
                <a:lnTo>
                  <a:pt x="571500" y="101117"/>
                </a:lnTo>
                <a:close/>
              </a:path>
              <a:path w="647700" h="127000">
                <a:moveTo>
                  <a:pt x="647700" y="63245"/>
                </a:moveTo>
                <a:lnTo>
                  <a:pt x="521208" y="0"/>
                </a:lnTo>
                <a:lnTo>
                  <a:pt x="564213" y="54082"/>
                </a:lnTo>
                <a:lnTo>
                  <a:pt x="571500" y="54101"/>
                </a:lnTo>
                <a:lnTo>
                  <a:pt x="571500" y="101117"/>
                </a:lnTo>
                <a:lnTo>
                  <a:pt x="647700" y="63245"/>
                </a:lnTo>
                <a:close/>
              </a:path>
              <a:path w="647700" h="127000">
                <a:moveTo>
                  <a:pt x="571500" y="73151"/>
                </a:moveTo>
                <a:lnTo>
                  <a:pt x="571500" y="63245"/>
                </a:lnTo>
                <a:lnTo>
                  <a:pt x="563520" y="73130"/>
                </a:lnTo>
                <a:lnTo>
                  <a:pt x="571500" y="73151"/>
                </a:lnTo>
                <a:close/>
              </a:path>
              <a:path w="647700" h="127000">
                <a:moveTo>
                  <a:pt x="571500" y="63245"/>
                </a:moveTo>
                <a:lnTo>
                  <a:pt x="571500" y="54101"/>
                </a:lnTo>
                <a:lnTo>
                  <a:pt x="564213" y="54082"/>
                </a:lnTo>
                <a:lnTo>
                  <a:pt x="571500" y="63245"/>
                </a:lnTo>
                <a:close/>
              </a:path>
            </a:pathLst>
          </a:custGeom>
          <a:solidFill>
            <a:srgbClr val="000000"/>
          </a:solidFill>
        </p:spPr>
        <p:txBody>
          <a:bodyPr wrap="square" lIns="0" tIns="0" rIns="0" bIns="0" rtlCol="0"/>
          <a:lstStyle/>
          <a:p>
            <a:endParaRPr/>
          </a:p>
        </p:txBody>
      </p:sp>
      <p:sp>
        <p:nvSpPr>
          <p:cNvPr id="11" name="object 11"/>
          <p:cNvSpPr txBox="1"/>
          <p:nvPr/>
        </p:nvSpPr>
        <p:spPr>
          <a:xfrm>
            <a:off x="5324869" y="2355724"/>
            <a:ext cx="1295400" cy="599440"/>
          </a:xfrm>
          <a:prstGeom prst="rect">
            <a:avLst/>
          </a:prstGeom>
          <a:ln w="19050">
            <a:solidFill>
              <a:srgbClr val="000000"/>
            </a:solidFill>
          </a:ln>
        </p:spPr>
        <p:txBody>
          <a:bodyPr vert="horz" wrap="square" lIns="0" tIns="105410" rIns="0" bIns="0" rtlCol="0">
            <a:spAutoFit/>
          </a:bodyPr>
          <a:lstStyle/>
          <a:p>
            <a:pPr marL="225425">
              <a:lnSpc>
                <a:spcPct val="100000"/>
              </a:lnSpc>
              <a:spcBef>
                <a:spcPts val="830"/>
              </a:spcBef>
            </a:pPr>
            <a:r>
              <a:rPr sz="2000" spc="-5" dirty="0">
                <a:latin typeface="新宋体" panose="02010609030101010101" charset="-122"/>
                <a:cs typeface="新宋体" panose="02010609030101010101" charset="-122"/>
              </a:rPr>
              <a:t>量化器</a:t>
            </a:r>
            <a:endParaRPr sz="2000">
              <a:latin typeface="新宋体" panose="02010609030101010101" charset="-122"/>
              <a:cs typeface="新宋体" panose="02010609030101010101" charset="-122"/>
            </a:endParaRPr>
          </a:p>
        </p:txBody>
      </p:sp>
      <p:sp>
        <p:nvSpPr>
          <p:cNvPr id="12" name="object 12"/>
          <p:cNvSpPr/>
          <p:nvPr/>
        </p:nvSpPr>
        <p:spPr>
          <a:xfrm>
            <a:off x="6620269" y="2582800"/>
            <a:ext cx="647700" cy="127000"/>
          </a:xfrm>
          <a:custGeom>
            <a:avLst/>
            <a:gdLst/>
            <a:ahLst/>
            <a:cxnLst/>
            <a:rect l="l" t="t" r="r" b="b"/>
            <a:pathLst>
              <a:path w="647700" h="127000">
                <a:moveTo>
                  <a:pt x="571500" y="63245"/>
                </a:moveTo>
                <a:lnTo>
                  <a:pt x="564213" y="54082"/>
                </a:lnTo>
                <a:lnTo>
                  <a:pt x="0" y="52577"/>
                </a:lnTo>
                <a:lnTo>
                  <a:pt x="0" y="71627"/>
                </a:lnTo>
                <a:lnTo>
                  <a:pt x="563520" y="73130"/>
                </a:lnTo>
                <a:lnTo>
                  <a:pt x="571500" y="63245"/>
                </a:lnTo>
                <a:close/>
              </a:path>
              <a:path w="647700" h="127000">
                <a:moveTo>
                  <a:pt x="571500" y="101117"/>
                </a:moveTo>
                <a:lnTo>
                  <a:pt x="571500" y="73151"/>
                </a:lnTo>
                <a:lnTo>
                  <a:pt x="563520" y="73130"/>
                </a:lnTo>
                <a:lnTo>
                  <a:pt x="520445" y="126491"/>
                </a:lnTo>
                <a:lnTo>
                  <a:pt x="571500" y="101117"/>
                </a:lnTo>
                <a:close/>
              </a:path>
              <a:path w="647700" h="127000">
                <a:moveTo>
                  <a:pt x="647700" y="63245"/>
                </a:moveTo>
                <a:lnTo>
                  <a:pt x="521208" y="0"/>
                </a:lnTo>
                <a:lnTo>
                  <a:pt x="564213" y="54082"/>
                </a:lnTo>
                <a:lnTo>
                  <a:pt x="571500" y="54101"/>
                </a:lnTo>
                <a:lnTo>
                  <a:pt x="571500" y="101117"/>
                </a:lnTo>
                <a:lnTo>
                  <a:pt x="647700" y="63245"/>
                </a:lnTo>
                <a:close/>
              </a:path>
              <a:path w="647700" h="127000">
                <a:moveTo>
                  <a:pt x="571500" y="73151"/>
                </a:moveTo>
                <a:lnTo>
                  <a:pt x="571500" y="63245"/>
                </a:lnTo>
                <a:lnTo>
                  <a:pt x="563520" y="73130"/>
                </a:lnTo>
                <a:lnTo>
                  <a:pt x="571500" y="73151"/>
                </a:lnTo>
                <a:close/>
              </a:path>
              <a:path w="647700" h="127000">
                <a:moveTo>
                  <a:pt x="571500" y="63245"/>
                </a:moveTo>
                <a:lnTo>
                  <a:pt x="571500" y="54101"/>
                </a:lnTo>
                <a:lnTo>
                  <a:pt x="564213" y="54082"/>
                </a:lnTo>
                <a:lnTo>
                  <a:pt x="571500" y="63245"/>
                </a:lnTo>
                <a:close/>
              </a:path>
            </a:pathLst>
          </a:custGeom>
          <a:solidFill>
            <a:srgbClr val="000000"/>
          </a:solidFill>
        </p:spPr>
        <p:txBody>
          <a:bodyPr wrap="square" lIns="0" tIns="0" rIns="0" bIns="0" rtlCol="0"/>
          <a:lstStyle/>
          <a:p>
            <a:endParaRPr/>
          </a:p>
        </p:txBody>
      </p:sp>
      <p:sp>
        <p:nvSpPr>
          <p:cNvPr id="13" name="object 13"/>
          <p:cNvSpPr/>
          <p:nvPr/>
        </p:nvSpPr>
        <p:spPr>
          <a:xfrm>
            <a:off x="8852167" y="2582800"/>
            <a:ext cx="647700" cy="127000"/>
          </a:xfrm>
          <a:custGeom>
            <a:avLst/>
            <a:gdLst/>
            <a:ahLst/>
            <a:cxnLst/>
            <a:rect l="l" t="t" r="r" b="b"/>
            <a:pathLst>
              <a:path w="647700" h="127000">
                <a:moveTo>
                  <a:pt x="571500" y="63245"/>
                </a:moveTo>
                <a:lnTo>
                  <a:pt x="564213" y="54082"/>
                </a:lnTo>
                <a:lnTo>
                  <a:pt x="0" y="52577"/>
                </a:lnTo>
                <a:lnTo>
                  <a:pt x="0" y="71627"/>
                </a:lnTo>
                <a:lnTo>
                  <a:pt x="563639" y="73131"/>
                </a:lnTo>
                <a:lnTo>
                  <a:pt x="571500" y="63245"/>
                </a:lnTo>
                <a:close/>
              </a:path>
              <a:path w="647700" h="127000">
                <a:moveTo>
                  <a:pt x="647700" y="63245"/>
                </a:moveTo>
                <a:lnTo>
                  <a:pt x="521208" y="0"/>
                </a:lnTo>
                <a:lnTo>
                  <a:pt x="564213" y="54082"/>
                </a:lnTo>
                <a:lnTo>
                  <a:pt x="571500" y="54101"/>
                </a:lnTo>
                <a:lnTo>
                  <a:pt x="571500" y="101345"/>
                </a:lnTo>
                <a:lnTo>
                  <a:pt x="647700" y="63245"/>
                </a:lnTo>
                <a:close/>
              </a:path>
              <a:path w="647700" h="127000">
                <a:moveTo>
                  <a:pt x="571500" y="101345"/>
                </a:moveTo>
                <a:lnTo>
                  <a:pt x="571500" y="73151"/>
                </a:lnTo>
                <a:lnTo>
                  <a:pt x="563639" y="73131"/>
                </a:lnTo>
                <a:lnTo>
                  <a:pt x="521208" y="126491"/>
                </a:lnTo>
                <a:lnTo>
                  <a:pt x="571500" y="101345"/>
                </a:lnTo>
                <a:close/>
              </a:path>
              <a:path w="647700" h="127000">
                <a:moveTo>
                  <a:pt x="571500" y="73151"/>
                </a:moveTo>
                <a:lnTo>
                  <a:pt x="571500" y="63245"/>
                </a:lnTo>
                <a:lnTo>
                  <a:pt x="563639" y="73131"/>
                </a:lnTo>
                <a:lnTo>
                  <a:pt x="571500" y="73151"/>
                </a:lnTo>
                <a:close/>
              </a:path>
              <a:path w="647700" h="127000">
                <a:moveTo>
                  <a:pt x="571500" y="63245"/>
                </a:moveTo>
                <a:lnTo>
                  <a:pt x="571500" y="54101"/>
                </a:lnTo>
                <a:lnTo>
                  <a:pt x="564213" y="54082"/>
                </a:lnTo>
                <a:lnTo>
                  <a:pt x="571500" y="63245"/>
                </a:lnTo>
                <a:close/>
              </a:path>
            </a:pathLst>
          </a:custGeom>
          <a:solidFill>
            <a:srgbClr val="000000"/>
          </a:solidFill>
        </p:spPr>
        <p:txBody>
          <a:bodyPr wrap="square" lIns="0" tIns="0" rIns="0" bIns="0" rtlCol="0"/>
          <a:lstStyle/>
          <a:p>
            <a:endParaRPr/>
          </a:p>
        </p:txBody>
      </p:sp>
      <p:sp>
        <p:nvSpPr>
          <p:cNvPr id="14" name="object 14"/>
          <p:cNvSpPr txBox="1"/>
          <p:nvPr/>
        </p:nvSpPr>
        <p:spPr>
          <a:xfrm>
            <a:off x="7269480" y="2333625"/>
            <a:ext cx="2801620" cy="598170"/>
          </a:xfrm>
          <a:prstGeom prst="rect">
            <a:avLst/>
          </a:prstGeom>
          <a:ln w="19050">
            <a:solidFill>
              <a:srgbClr val="000000"/>
            </a:solidFill>
          </a:ln>
        </p:spPr>
        <p:txBody>
          <a:bodyPr vert="horz" wrap="square" lIns="0" tIns="115570" rIns="0" bIns="0" rtlCol="0">
            <a:spAutoFit/>
          </a:bodyPr>
          <a:lstStyle/>
          <a:p>
            <a:pPr marL="156845">
              <a:lnSpc>
                <a:spcPct val="100000"/>
              </a:lnSpc>
              <a:spcBef>
                <a:spcPts val="910"/>
              </a:spcBef>
              <a:tabLst>
                <a:tab pos="2270125" algn="l"/>
              </a:tabLst>
            </a:pPr>
            <a:r>
              <a:rPr sz="3000" spc="-7" baseline="3000" dirty="0">
                <a:latin typeface="新宋体" panose="02010609030101010101" charset="-122"/>
                <a:cs typeface="新宋体" panose="02010609030101010101" charset="-122"/>
              </a:rPr>
              <a:t>符号编码器	</a:t>
            </a:r>
            <a:r>
              <a:rPr sz="2000" dirty="0">
                <a:latin typeface="新宋体" panose="02010609030101010101" charset="-122"/>
                <a:cs typeface="新宋体" panose="02010609030101010101" charset="-122"/>
              </a:rPr>
              <a:t>信道</a:t>
            </a:r>
            <a:endParaRPr sz="2000">
              <a:latin typeface="新宋体" panose="02010609030101010101" charset="-122"/>
              <a:cs typeface="新宋体" panose="02010609030101010101" charset="-122"/>
            </a:endParaRPr>
          </a:p>
        </p:txBody>
      </p:sp>
      <p:sp>
        <p:nvSpPr>
          <p:cNvPr id="15" name="object 1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图像压缩模型</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94840"/>
            <a:ext cx="246761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信源解码器</a:t>
            </a:r>
            <a:endParaRPr sz="3200">
              <a:latin typeface="新宋体" panose="02010609030101010101" charset="-122"/>
              <a:cs typeface="新宋体" panose="02010609030101010101" charset="-122"/>
            </a:endParaRPr>
          </a:p>
        </p:txBody>
      </p:sp>
      <p:sp>
        <p:nvSpPr>
          <p:cNvPr id="6" name="object 6"/>
          <p:cNvSpPr txBox="1"/>
          <p:nvPr/>
        </p:nvSpPr>
        <p:spPr>
          <a:xfrm>
            <a:off x="1681098" y="3619753"/>
            <a:ext cx="6091555" cy="2782570"/>
          </a:xfrm>
          <a:prstGeom prst="rect">
            <a:avLst/>
          </a:prstGeom>
        </p:spPr>
        <p:txBody>
          <a:bodyPr vert="horz" wrap="square" lIns="0" tIns="0" rIns="0" bIns="0" rtlCol="0">
            <a:spAutoFit/>
          </a:bodyPr>
          <a:lstStyle/>
          <a:p>
            <a:pPr marL="3110230">
              <a:lnSpc>
                <a:spcPct val="100000"/>
              </a:lnSpc>
            </a:pPr>
            <a:r>
              <a:rPr sz="2800" b="1" spc="-15" dirty="0">
                <a:solidFill>
                  <a:srgbClr val="EE2B0A"/>
                </a:solidFill>
                <a:latin typeface="新宋体" panose="02010609030101010101" charset="-122"/>
                <a:cs typeface="新宋体" panose="02010609030101010101" charset="-122"/>
              </a:rPr>
              <a:t>信源解码器</a:t>
            </a:r>
            <a:endParaRPr sz="2800" dirty="0">
              <a:latin typeface="新宋体" panose="02010609030101010101" charset="-122"/>
              <a:cs typeface="新宋体" panose="02010609030101010101" charset="-122"/>
            </a:endParaRPr>
          </a:p>
          <a:p>
            <a:pPr>
              <a:lnSpc>
                <a:spcPct val="100000"/>
              </a:lnSpc>
            </a:pPr>
            <a:endParaRPr sz="2800" dirty="0">
              <a:latin typeface="Times New Roman" panose="02020603050405020304"/>
              <a:cs typeface="Times New Roman" panose="02020603050405020304"/>
            </a:endParaRPr>
          </a:p>
          <a:p>
            <a:pPr marL="12700">
              <a:lnSpc>
                <a:spcPct val="100000"/>
              </a:lnSpc>
              <a:spcBef>
                <a:spcPts val="192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符号解码器：进行符号编码的逆操作</a:t>
            </a:r>
            <a:endParaRPr sz="2800" dirty="0">
              <a:latin typeface="新宋体" panose="02010609030101010101" charset="-122"/>
              <a:cs typeface="新宋体" panose="02010609030101010101" charset="-122"/>
            </a:endParaRPr>
          </a:p>
          <a:p>
            <a:pPr marL="1270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反向转换器：进行转换器的逆操作</a:t>
            </a:r>
            <a:endParaRPr sz="2800" dirty="0">
              <a:latin typeface="新宋体" panose="02010609030101010101" charset="-122"/>
              <a:cs typeface="新宋体" panose="02010609030101010101" charset="-122"/>
            </a:endParaRPr>
          </a:p>
          <a:p>
            <a:pPr marL="12700">
              <a:lnSpc>
                <a:spcPts val="3295"/>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solidFill>
                  <a:srgbClr val="EE2B0A"/>
                </a:solidFill>
                <a:latin typeface="新宋体" panose="02010609030101010101" charset="-122"/>
                <a:cs typeface="新宋体" panose="02010609030101010101" charset="-122"/>
              </a:rPr>
              <a:t>为什么没有反向量化器？</a:t>
            </a:r>
            <a:endParaRPr sz="2800" dirty="0">
              <a:latin typeface="新宋体" panose="02010609030101010101" charset="-122"/>
              <a:cs typeface="新宋体" panose="02010609030101010101" charset="-122"/>
            </a:endParaRPr>
          </a:p>
        </p:txBody>
      </p:sp>
      <p:sp>
        <p:nvSpPr>
          <p:cNvPr id="7" name="object 7"/>
          <p:cNvSpPr/>
          <p:nvPr/>
        </p:nvSpPr>
        <p:spPr>
          <a:xfrm>
            <a:off x="2826143" y="2884170"/>
            <a:ext cx="647700" cy="127000"/>
          </a:xfrm>
          <a:custGeom>
            <a:avLst/>
            <a:gdLst/>
            <a:ahLst/>
            <a:cxnLst/>
            <a:rect l="l" t="t" r="r" b="b"/>
            <a:pathLst>
              <a:path w="647700" h="127000">
                <a:moveTo>
                  <a:pt x="571500" y="63245"/>
                </a:moveTo>
                <a:lnTo>
                  <a:pt x="564102" y="54082"/>
                </a:lnTo>
                <a:lnTo>
                  <a:pt x="0" y="52577"/>
                </a:lnTo>
                <a:lnTo>
                  <a:pt x="0" y="71627"/>
                </a:lnTo>
                <a:lnTo>
                  <a:pt x="563520" y="73130"/>
                </a:lnTo>
                <a:lnTo>
                  <a:pt x="571500" y="63245"/>
                </a:lnTo>
                <a:close/>
              </a:path>
              <a:path w="647700" h="127000">
                <a:moveTo>
                  <a:pt x="647700" y="63245"/>
                </a:moveTo>
                <a:lnTo>
                  <a:pt x="520445" y="0"/>
                </a:lnTo>
                <a:lnTo>
                  <a:pt x="564102" y="54082"/>
                </a:lnTo>
                <a:lnTo>
                  <a:pt x="571500" y="54101"/>
                </a:lnTo>
                <a:lnTo>
                  <a:pt x="571500" y="101117"/>
                </a:lnTo>
                <a:lnTo>
                  <a:pt x="647700" y="63245"/>
                </a:lnTo>
                <a:close/>
              </a:path>
              <a:path w="647700" h="127000">
                <a:moveTo>
                  <a:pt x="571500" y="101117"/>
                </a:moveTo>
                <a:lnTo>
                  <a:pt x="571500" y="73151"/>
                </a:lnTo>
                <a:lnTo>
                  <a:pt x="563520" y="73130"/>
                </a:lnTo>
                <a:lnTo>
                  <a:pt x="520445" y="126491"/>
                </a:lnTo>
                <a:lnTo>
                  <a:pt x="571500" y="101117"/>
                </a:lnTo>
                <a:close/>
              </a:path>
              <a:path w="647700" h="127000">
                <a:moveTo>
                  <a:pt x="571500" y="73151"/>
                </a:moveTo>
                <a:lnTo>
                  <a:pt x="571500" y="63245"/>
                </a:lnTo>
                <a:lnTo>
                  <a:pt x="563520" y="73130"/>
                </a:lnTo>
                <a:lnTo>
                  <a:pt x="571500" y="73151"/>
                </a:lnTo>
                <a:close/>
              </a:path>
              <a:path w="647700" h="127000">
                <a:moveTo>
                  <a:pt x="571500" y="63245"/>
                </a:moveTo>
                <a:lnTo>
                  <a:pt x="571500" y="54101"/>
                </a:lnTo>
                <a:lnTo>
                  <a:pt x="564102" y="54082"/>
                </a:lnTo>
                <a:lnTo>
                  <a:pt x="571500" y="63245"/>
                </a:lnTo>
                <a:close/>
              </a:path>
            </a:pathLst>
          </a:custGeom>
          <a:solidFill>
            <a:srgbClr val="000000"/>
          </a:solidFill>
        </p:spPr>
        <p:txBody>
          <a:bodyPr wrap="square" lIns="0" tIns="0" rIns="0" bIns="0" rtlCol="0"/>
          <a:lstStyle/>
          <a:p>
            <a:endParaRPr/>
          </a:p>
        </p:txBody>
      </p:sp>
      <p:sp>
        <p:nvSpPr>
          <p:cNvPr id="8" name="object 8"/>
          <p:cNvSpPr txBox="1"/>
          <p:nvPr/>
        </p:nvSpPr>
        <p:spPr>
          <a:xfrm>
            <a:off x="3546233" y="2658617"/>
            <a:ext cx="1656080" cy="599440"/>
          </a:xfrm>
          <a:prstGeom prst="rect">
            <a:avLst/>
          </a:prstGeom>
          <a:ln w="19049">
            <a:solidFill>
              <a:srgbClr val="000000"/>
            </a:solidFill>
          </a:ln>
        </p:spPr>
        <p:txBody>
          <a:bodyPr vert="horz" wrap="square" lIns="0" tIns="105410" rIns="0" bIns="0" rtlCol="0">
            <a:spAutoFit/>
          </a:bodyPr>
          <a:lstStyle/>
          <a:p>
            <a:pPr marL="153670">
              <a:lnSpc>
                <a:spcPct val="100000"/>
              </a:lnSpc>
              <a:spcBef>
                <a:spcPts val="830"/>
              </a:spcBef>
            </a:pPr>
            <a:r>
              <a:rPr sz="2000" spc="-5" dirty="0">
                <a:latin typeface="新宋体" panose="02010609030101010101" charset="-122"/>
                <a:cs typeface="新宋体" panose="02010609030101010101" charset="-122"/>
              </a:rPr>
              <a:t>符号解码器</a:t>
            </a:r>
            <a:endParaRPr sz="2000">
              <a:latin typeface="新宋体" panose="02010609030101010101" charset="-122"/>
              <a:cs typeface="新宋体" panose="02010609030101010101" charset="-122"/>
            </a:endParaRPr>
          </a:p>
        </p:txBody>
      </p:sp>
      <p:sp>
        <p:nvSpPr>
          <p:cNvPr id="9" name="object 9"/>
          <p:cNvSpPr/>
          <p:nvPr/>
        </p:nvSpPr>
        <p:spPr>
          <a:xfrm>
            <a:off x="5202059" y="2885694"/>
            <a:ext cx="647700" cy="127000"/>
          </a:xfrm>
          <a:custGeom>
            <a:avLst/>
            <a:gdLst/>
            <a:ahLst/>
            <a:cxnLst/>
            <a:rect l="l" t="t" r="r" b="b"/>
            <a:pathLst>
              <a:path w="647700" h="127000">
                <a:moveTo>
                  <a:pt x="571500" y="63245"/>
                </a:moveTo>
                <a:lnTo>
                  <a:pt x="564213" y="54082"/>
                </a:lnTo>
                <a:lnTo>
                  <a:pt x="0" y="52577"/>
                </a:lnTo>
                <a:lnTo>
                  <a:pt x="0" y="71627"/>
                </a:lnTo>
                <a:lnTo>
                  <a:pt x="563639" y="73131"/>
                </a:lnTo>
                <a:lnTo>
                  <a:pt x="571500" y="63245"/>
                </a:lnTo>
                <a:close/>
              </a:path>
              <a:path w="647700" h="127000">
                <a:moveTo>
                  <a:pt x="647700" y="63245"/>
                </a:moveTo>
                <a:lnTo>
                  <a:pt x="521208" y="0"/>
                </a:lnTo>
                <a:lnTo>
                  <a:pt x="564213" y="54082"/>
                </a:lnTo>
                <a:lnTo>
                  <a:pt x="571500" y="54101"/>
                </a:lnTo>
                <a:lnTo>
                  <a:pt x="571500" y="101345"/>
                </a:lnTo>
                <a:lnTo>
                  <a:pt x="647700" y="63245"/>
                </a:lnTo>
                <a:close/>
              </a:path>
              <a:path w="647700" h="127000">
                <a:moveTo>
                  <a:pt x="571500" y="101345"/>
                </a:moveTo>
                <a:lnTo>
                  <a:pt x="571500" y="73151"/>
                </a:lnTo>
                <a:lnTo>
                  <a:pt x="563639" y="73131"/>
                </a:lnTo>
                <a:lnTo>
                  <a:pt x="521208" y="126491"/>
                </a:lnTo>
                <a:lnTo>
                  <a:pt x="571500" y="101345"/>
                </a:lnTo>
                <a:close/>
              </a:path>
              <a:path w="647700" h="127000">
                <a:moveTo>
                  <a:pt x="571500" y="73151"/>
                </a:moveTo>
                <a:lnTo>
                  <a:pt x="571500" y="63245"/>
                </a:lnTo>
                <a:lnTo>
                  <a:pt x="563639" y="73131"/>
                </a:lnTo>
                <a:lnTo>
                  <a:pt x="571500" y="73151"/>
                </a:lnTo>
                <a:close/>
              </a:path>
              <a:path w="647700" h="127000">
                <a:moveTo>
                  <a:pt x="571500" y="63245"/>
                </a:moveTo>
                <a:lnTo>
                  <a:pt x="571500" y="54101"/>
                </a:lnTo>
                <a:lnTo>
                  <a:pt x="564213" y="54082"/>
                </a:lnTo>
                <a:lnTo>
                  <a:pt x="571500" y="63245"/>
                </a:lnTo>
                <a:close/>
              </a:path>
            </a:pathLst>
          </a:custGeom>
          <a:solidFill>
            <a:srgbClr val="000000"/>
          </a:solidFill>
        </p:spPr>
        <p:txBody>
          <a:bodyPr wrap="square" lIns="0" tIns="0" rIns="0" bIns="0" rtlCol="0"/>
          <a:lstStyle/>
          <a:p>
            <a:endParaRPr/>
          </a:p>
        </p:txBody>
      </p:sp>
      <p:sp>
        <p:nvSpPr>
          <p:cNvPr id="10" name="object 10"/>
          <p:cNvSpPr txBox="1"/>
          <p:nvPr/>
        </p:nvSpPr>
        <p:spPr>
          <a:xfrm>
            <a:off x="5922911" y="2636520"/>
            <a:ext cx="1800860" cy="598170"/>
          </a:xfrm>
          <a:prstGeom prst="rect">
            <a:avLst/>
          </a:prstGeom>
          <a:ln w="19049">
            <a:solidFill>
              <a:srgbClr val="000000"/>
            </a:solidFill>
          </a:ln>
        </p:spPr>
        <p:txBody>
          <a:bodyPr vert="horz" wrap="square" lIns="0" tIns="105410" rIns="0" bIns="0" rtlCol="0">
            <a:spAutoFit/>
          </a:bodyPr>
          <a:lstStyle/>
          <a:p>
            <a:pPr marL="212725">
              <a:lnSpc>
                <a:spcPct val="100000"/>
              </a:lnSpc>
              <a:spcBef>
                <a:spcPts val="830"/>
              </a:spcBef>
            </a:pPr>
            <a:r>
              <a:rPr sz="2000" spc="-5" dirty="0">
                <a:latin typeface="新宋体" panose="02010609030101010101" charset="-122"/>
                <a:cs typeface="新宋体" panose="02010609030101010101" charset="-122"/>
              </a:rPr>
              <a:t>反向转换器</a:t>
            </a:r>
            <a:endParaRPr sz="2000">
              <a:latin typeface="新宋体" panose="02010609030101010101" charset="-122"/>
              <a:cs typeface="新宋体" panose="02010609030101010101" charset="-122"/>
            </a:endParaRPr>
          </a:p>
        </p:txBody>
      </p:sp>
      <p:sp>
        <p:nvSpPr>
          <p:cNvPr id="11" name="object 11"/>
          <p:cNvSpPr txBox="1"/>
          <p:nvPr/>
        </p:nvSpPr>
        <p:spPr>
          <a:xfrm>
            <a:off x="2113165" y="2784081"/>
            <a:ext cx="534670" cy="302895"/>
          </a:xfrm>
          <a:prstGeom prst="rect">
            <a:avLst/>
          </a:prstGeom>
        </p:spPr>
        <p:txBody>
          <a:bodyPr vert="horz" wrap="square" lIns="0" tIns="0" rIns="0" bIns="0" rtlCol="0">
            <a:spAutoFit/>
          </a:bodyPr>
          <a:lstStyle/>
          <a:p>
            <a:pPr marL="12700">
              <a:lnSpc>
                <a:spcPts val="2380"/>
              </a:lnSpc>
            </a:pPr>
            <a:r>
              <a:rPr sz="2000" dirty="0">
                <a:latin typeface="新宋体" panose="02010609030101010101" charset="-122"/>
                <a:cs typeface="新宋体" panose="02010609030101010101" charset="-122"/>
              </a:rPr>
              <a:t>信道</a:t>
            </a:r>
            <a:endParaRPr sz="2000">
              <a:latin typeface="新宋体" panose="02010609030101010101" charset="-122"/>
              <a:cs typeface="新宋体" panose="02010609030101010101" charset="-122"/>
            </a:endParaRPr>
          </a:p>
        </p:txBody>
      </p:sp>
      <p:sp>
        <p:nvSpPr>
          <p:cNvPr id="12" name="object 12"/>
          <p:cNvSpPr/>
          <p:nvPr/>
        </p:nvSpPr>
        <p:spPr>
          <a:xfrm>
            <a:off x="7723517" y="2884170"/>
            <a:ext cx="647700" cy="127000"/>
          </a:xfrm>
          <a:custGeom>
            <a:avLst/>
            <a:gdLst/>
            <a:ahLst/>
            <a:cxnLst/>
            <a:rect l="l" t="t" r="r" b="b"/>
            <a:pathLst>
              <a:path w="647700" h="127000">
                <a:moveTo>
                  <a:pt x="571500" y="63245"/>
                </a:moveTo>
                <a:lnTo>
                  <a:pt x="564102" y="54082"/>
                </a:lnTo>
                <a:lnTo>
                  <a:pt x="0" y="52577"/>
                </a:lnTo>
                <a:lnTo>
                  <a:pt x="0" y="71627"/>
                </a:lnTo>
                <a:lnTo>
                  <a:pt x="563520" y="73130"/>
                </a:lnTo>
                <a:lnTo>
                  <a:pt x="571500" y="63245"/>
                </a:lnTo>
                <a:close/>
              </a:path>
              <a:path w="647700" h="127000">
                <a:moveTo>
                  <a:pt x="647700" y="63245"/>
                </a:moveTo>
                <a:lnTo>
                  <a:pt x="520445" y="0"/>
                </a:lnTo>
                <a:lnTo>
                  <a:pt x="564102" y="54082"/>
                </a:lnTo>
                <a:lnTo>
                  <a:pt x="571500" y="54101"/>
                </a:lnTo>
                <a:lnTo>
                  <a:pt x="571500" y="101117"/>
                </a:lnTo>
                <a:lnTo>
                  <a:pt x="647700" y="63245"/>
                </a:lnTo>
                <a:close/>
              </a:path>
              <a:path w="647700" h="127000">
                <a:moveTo>
                  <a:pt x="571500" y="101117"/>
                </a:moveTo>
                <a:lnTo>
                  <a:pt x="571500" y="73151"/>
                </a:lnTo>
                <a:lnTo>
                  <a:pt x="563520" y="73130"/>
                </a:lnTo>
                <a:lnTo>
                  <a:pt x="520445" y="126491"/>
                </a:lnTo>
                <a:lnTo>
                  <a:pt x="571500" y="101117"/>
                </a:lnTo>
                <a:close/>
              </a:path>
              <a:path w="647700" h="127000">
                <a:moveTo>
                  <a:pt x="571500" y="73151"/>
                </a:moveTo>
                <a:lnTo>
                  <a:pt x="571500" y="63245"/>
                </a:lnTo>
                <a:lnTo>
                  <a:pt x="563520" y="73130"/>
                </a:lnTo>
                <a:lnTo>
                  <a:pt x="571500" y="73151"/>
                </a:lnTo>
                <a:close/>
              </a:path>
              <a:path w="647700" h="127000">
                <a:moveTo>
                  <a:pt x="571500" y="63245"/>
                </a:moveTo>
                <a:lnTo>
                  <a:pt x="571500" y="54101"/>
                </a:lnTo>
                <a:lnTo>
                  <a:pt x="564102" y="54082"/>
                </a:lnTo>
                <a:lnTo>
                  <a:pt x="571500" y="63245"/>
                </a:lnTo>
                <a:close/>
              </a:path>
            </a:pathLst>
          </a:custGeom>
          <a:solidFill>
            <a:srgbClr val="000000"/>
          </a:solidFill>
        </p:spPr>
        <p:txBody>
          <a:bodyPr wrap="square" lIns="0" tIns="0" rIns="0" bIns="0" rtlCol="0"/>
          <a:lstStyle/>
          <a:p>
            <a:endParaRPr/>
          </a:p>
        </p:txBody>
      </p:sp>
      <p:sp>
        <p:nvSpPr>
          <p:cNvPr id="13" name="object 13"/>
          <p:cNvSpPr txBox="1"/>
          <p:nvPr/>
        </p:nvSpPr>
        <p:spPr>
          <a:xfrm>
            <a:off x="8585593" y="2636520"/>
            <a:ext cx="673735" cy="483870"/>
          </a:xfrm>
          <a:prstGeom prst="rect">
            <a:avLst/>
          </a:prstGeom>
        </p:spPr>
        <p:txBody>
          <a:bodyPr vert="horz" wrap="square" lIns="0" tIns="0" rIns="0" bIns="0" rtlCol="0">
            <a:spAutoFit/>
          </a:bodyPr>
          <a:lstStyle/>
          <a:p>
            <a:pPr marL="12700">
              <a:lnSpc>
                <a:spcPct val="100000"/>
              </a:lnSpc>
            </a:pPr>
            <a:r>
              <a:rPr sz="2400" i="1" dirty="0">
                <a:latin typeface="Times New Roman" panose="02020603050405020304"/>
                <a:cs typeface="Times New Roman" panose="02020603050405020304"/>
              </a:rPr>
              <a:t>f</a:t>
            </a:r>
            <a:r>
              <a:rPr sz="2400" i="1" spc="-275" dirty="0">
                <a:latin typeface="Times New Roman" panose="02020603050405020304"/>
                <a:cs typeface="Times New Roman" panose="02020603050405020304"/>
              </a:rPr>
              <a:t> </a:t>
            </a:r>
            <a:r>
              <a:rPr sz="3150" spc="-360" dirty="0">
                <a:latin typeface="Symbol" panose="05050102010706020507"/>
                <a:cs typeface="Symbol" panose="05050102010706020507"/>
              </a:rPr>
              <a:t></a:t>
            </a:r>
            <a:r>
              <a:rPr sz="2400" i="1" spc="-190"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r>
              <a:rPr sz="2400" spc="-290" dirty="0">
                <a:latin typeface="Times New Roman" panose="02020603050405020304"/>
                <a:cs typeface="Times New Roman" panose="02020603050405020304"/>
              </a:rPr>
              <a:t> </a:t>
            </a:r>
            <a:r>
              <a:rPr sz="2400" i="1" spc="-70" dirty="0">
                <a:latin typeface="Times New Roman" panose="02020603050405020304"/>
                <a:cs typeface="Times New Roman" panose="02020603050405020304"/>
              </a:rPr>
              <a:t>y</a:t>
            </a:r>
            <a:r>
              <a:rPr sz="3150" spc="-415" dirty="0">
                <a:latin typeface="Symbol" panose="05050102010706020507"/>
                <a:cs typeface="Symbol" panose="05050102010706020507"/>
              </a:rPr>
              <a:t></a:t>
            </a:r>
            <a:endParaRPr sz="3150">
              <a:latin typeface="Symbol" panose="05050102010706020507"/>
              <a:cs typeface="Symbol" panose="05050102010706020507"/>
            </a:endParaRPr>
          </a:p>
        </p:txBody>
      </p:sp>
      <p:sp>
        <p:nvSpPr>
          <p:cNvPr id="14" name="object 14"/>
          <p:cNvSpPr txBox="1"/>
          <p:nvPr/>
        </p:nvSpPr>
        <p:spPr>
          <a:xfrm>
            <a:off x="8588641" y="2581402"/>
            <a:ext cx="109220" cy="225425"/>
          </a:xfrm>
          <a:prstGeom prst="rect">
            <a:avLst/>
          </a:prstGeom>
        </p:spPr>
        <p:txBody>
          <a:bodyPr vert="horz" wrap="square" lIns="0" tIns="0" rIns="0" bIns="0" rtlCol="0">
            <a:spAutoFit/>
          </a:bodyPr>
          <a:lstStyle/>
          <a:p>
            <a:pPr marL="12700">
              <a:lnSpc>
                <a:spcPct val="100000"/>
              </a:lnSpc>
            </a:pPr>
            <a:r>
              <a:rPr sz="1400" dirty="0">
                <a:latin typeface="Times New Roman" panose="02020603050405020304"/>
                <a:cs typeface="Times New Roman" panose="02020603050405020304"/>
              </a:rPr>
              <a:t>^</a:t>
            </a:r>
            <a:endParaRPr sz="1400">
              <a:latin typeface="Times New Roman" panose="02020603050405020304"/>
              <a:cs typeface="Times New Roman" panose="02020603050405020304"/>
            </a:endParaRPr>
          </a:p>
        </p:txBody>
      </p:sp>
      <p:sp>
        <p:nvSpPr>
          <p:cNvPr id="15" name="object 1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图像压缩模型</a:t>
            </a: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94840"/>
            <a:ext cx="7513320" cy="4110354"/>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信道编码器和信道解码器</a:t>
            </a:r>
            <a:endParaRPr sz="3200">
              <a:latin typeface="新宋体" panose="02010609030101010101" charset="-122"/>
              <a:cs typeface="新宋体" panose="02010609030101010101" charset="-122"/>
            </a:endParaRPr>
          </a:p>
          <a:p>
            <a:pPr marL="12700" marR="5080">
              <a:lnSpc>
                <a:spcPct val="100000"/>
              </a:lnSpc>
              <a:spcBef>
                <a:spcPts val="167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信道是有噪声的或易产生误差时，信道编码器 和信道解码器对整个编解码过程非常重要</a:t>
            </a:r>
            <a:endParaRPr sz="2800">
              <a:latin typeface="新宋体" panose="02010609030101010101" charset="-122"/>
              <a:cs typeface="新宋体" panose="02010609030101010101" charset="-122"/>
            </a:endParaRPr>
          </a:p>
          <a:p>
            <a:pPr marL="12700" marR="508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由于信源编码器的输出数据一般只有很少的冗 余，所以它们对输出噪声很敏感</a:t>
            </a:r>
            <a:endParaRPr sz="2800">
              <a:latin typeface="新宋体" panose="02010609030101010101" charset="-122"/>
              <a:cs typeface="新宋体" panose="02010609030101010101" charset="-122"/>
            </a:endParaRPr>
          </a:p>
          <a:p>
            <a:pPr marL="12700" marR="2794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汉明(Hamming)编码：在编了码的码字后面增 加足够的比特位以保证各个正确的码字之间至少 有一定数量的比特位不相同</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图像压缩模型</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067432" y="5985002"/>
            <a:ext cx="7135495" cy="845185"/>
          </a:xfrm>
          <a:prstGeom prst="rect">
            <a:avLst/>
          </a:prstGeom>
        </p:spPr>
        <p:txBody>
          <a:bodyPr vert="horz" wrap="square" lIns="0" tIns="0" rIns="0" bIns="0" rtlCol="0">
            <a:spAutoFit/>
          </a:bodyPr>
          <a:lstStyle/>
          <a:p>
            <a:pPr marL="12700" marR="5080">
              <a:lnSpc>
                <a:spcPct val="100000"/>
              </a:lnSpc>
            </a:pPr>
            <a:r>
              <a:rPr sz="2800" spc="-5" dirty="0">
                <a:latin typeface="新宋体" panose="02010609030101010101" charset="-122"/>
                <a:cs typeface="新宋体" panose="02010609030101010101" charset="-122"/>
              </a:rPr>
              <a:t>I(E)称为E的自信息。如果P(E)=1(即事件总发 生)，那么I(E)=0</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图像压缩模型</a:t>
            </a:r>
          </a:p>
        </p:txBody>
      </p:sp>
      <p:sp>
        <p:nvSpPr>
          <p:cNvPr id="7" name="object 7"/>
          <p:cNvSpPr/>
          <p:nvPr/>
        </p:nvSpPr>
        <p:spPr>
          <a:xfrm>
            <a:off x="5144157" y="5486294"/>
            <a:ext cx="624840" cy="0"/>
          </a:xfrm>
          <a:custGeom>
            <a:avLst/>
            <a:gdLst/>
            <a:ahLst/>
            <a:cxnLst/>
            <a:rect l="l" t="t" r="r" b="b"/>
            <a:pathLst>
              <a:path w="624839">
                <a:moveTo>
                  <a:pt x="0" y="0"/>
                </a:moveTo>
                <a:lnTo>
                  <a:pt x="624846" y="0"/>
                </a:lnTo>
              </a:path>
            </a:pathLst>
          </a:custGeom>
          <a:ln w="12858">
            <a:solidFill>
              <a:srgbClr val="000000"/>
            </a:solidFill>
          </a:ln>
        </p:spPr>
        <p:txBody>
          <a:bodyPr wrap="square" lIns="0" tIns="0" rIns="0" bIns="0" rtlCol="0"/>
          <a:lstStyle/>
          <a:p>
            <a:endParaRPr/>
          </a:p>
        </p:txBody>
      </p:sp>
      <p:sp>
        <p:nvSpPr>
          <p:cNvPr id="8" name="object 8"/>
          <p:cNvSpPr txBox="1"/>
          <p:nvPr/>
        </p:nvSpPr>
        <p:spPr>
          <a:xfrm>
            <a:off x="5368416" y="5063477"/>
            <a:ext cx="180340" cy="378460"/>
          </a:xfrm>
          <a:prstGeom prst="rect">
            <a:avLst/>
          </a:prstGeom>
        </p:spPr>
        <p:txBody>
          <a:bodyPr vert="horz" wrap="square" lIns="0" tIns="0" rIns="0" bIns="0" rtlCol="0">
            <a:spAutoFit/>
          </a:bodyPr>
          <a:lstStyle/>
          <a:p>
            <a:pPr marL="12700">
              <a:lnSpc>
                <a:spcPct val="100000"/>
              </a:lnSpc>
            </a:pPr>
            <a:r>
              <a:rPr sz="2400" spc="15" dirty="0">
                <a:latin typeface="Times New Roman" panose="02020603050405020304"/>
                <a:cs typeface="Times New Roman" panose="02020603050405020304"/>
              </a:rPr>
              <a:t>1</a:t>
            </a:r>
            <a:endParaRPr sz="2400">
              <a:latin typeface="Times New Roman" panose="02020603050405020304"/>
              <a:cs typeface="Times New Roman" panose="02020603050405020304"/>
            </a:endParaRPr>
          </a:p>
        </p:txBody>
      </p:sp>
      <p:sp>
        <p:nvSpPr>
          <p:cNvPr id="9" name="object 9"/>
          <p:cNvSpPr txBox="1"/>
          <p:nvPr/>
        </p:nvSpPr>
        <p:spPr>
          <a:xfrm>
            <a:off x="1610245" y="1683765"/>
            <a:ext cx="7616190" cy="420243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信息论基础</a:t>
            </a:r>
            <a:endParaRPr sz="3200">
              <a:latin typeface="新宋体" panose="02010609030101010101" charset="-122"/>
              <a:cs typeface="新宋体" panose="02010609030101010101" charset="-122"/>
            </a:endParaRPr>
          </a:p>
          <a:p>
            <a:pPr marL="469265"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显示一幅图像需要多大的数据量？有没有描 述一幅图像且没有信息丢失的最小数据量？</a:t>
            </a:r>
            <a:endParaRPr sz="2800">
              <a:latin typeface="新宋体" panose="02010609030101010101" charset="-122"/>
              <a:cs typeface="新宋体" panose="02010609030101010101" charset="-122"/>
            </a:endParaRPr>
          </a:p>
          <a:p>
            <a:pPr marL="12700">
              <a:lnSpc>
                <a:spcPct val="100000"/>
              </a:lnSpc>
              <a:spcBef>
                <a:spcPts val="194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信息测量</a:t>
            </a:r>
            <a:endParaRPr sz="3200">
              <a:latin typeface="新宋体" panose="02010609030101010101" charset="-122"/>
              <a:cs typeface="新宋体" panose="02010609030101010101" charset="-122"/>
            </a:endParaRPr>
          </a:p>
          <a:p>
            <a:pPr marL="469265" marR="494030">
              <a:lnSpc>
                <a:spcPct val="102000"/>
              </a:lnSpc>
              <a:spcBef>
                <a:spcPts val="2250"/>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对一个随机事件E，如果它的出现概率是 P(E),那么它包含的信息：</a:t>
            </a:r>
            <a:endParaRPr sz="2800">
              <a:latin typeface="新宋体" panose="02010609030101010101" charset="-122"/>
              <a:cs typeface="新宋体" panose="02010609030101010101" charset="-122"/>
            </a:endParaRPr>
          </a:p>
          <a:p>
            <a:pPr marL="3562985" marR="1892300" indent="-1285240">
              <a:lnSpc>
                <a:spcPct val="50000"/>
              </a:lnSpc>
              <a:spcBef>
                <a:spcPts val="2160"/>
              </a:spcBef>
              <a:tabLst>
                <a:tab pos="4238625" algn="l"/>
              </a:tabLst>
            </a:pPr>
            <a:r>
              <a:rPr sz="2400" i="1" spc="10" dirty="0">
                <a:latin typeface="Times New Roman" panose="02020603050405020304"/>
                <a:cs typeface="Times New Roman" panose="02020603050405020304"/>
              </a:rPr>
              <a:t>I</a:t>
            </a:r>
            <a:r>
              <a:rPr sz="2400" i="1" spc="-350" dirty="0">
                <a:latin typeface="Times New Roman" panose="02020603050405020304"/>
                <a:cs typeface="Times New Roman" panose="02020603050405020304"/>
              </a:rPr>
              <a:t> </a:t>
            </a:r>
            <a:r>
              <a:rPr sz="3200" spc="-250" dirty="0">
                <a:latin typeface="Symbol" panose="05050102010706020507"/>
                <a:cs typeface="Symbol" panose="05050102010706020507"/>
              </a:rPr>
              <a:t></a:t>
            </a:r>
            <a:r>
              <a:rPr sz="2400" i="1" spc="185" dirty="0">
                <a:latin typeface="Times New Roman" panose="02020603050405020304"/>
                <a:cs typeface="Times New Roman" panose="02020603050405020304"/>
              </a:rPr>
              <a:t>E</a:t>
            </a:r>
            <a:r>
              <a:rPr sz="3200" spc="-290" dirty="0">
                <a:latin typeface="Symbol" panose="05050102010706020507"/>
                <a:cs typeface="Symbol" panose="05050102010706020507"/>
              </a:rPr>
              <a:t></a:t>
            </a:r>
            <a:r>
              <a:rPr sz="3200" spc="-445" dirty="0">
                <a:latin typeface="Times New Roman" panose="02020603050405020304"/>
                <a:cs typeface="Times New Roman" panose="02020603050405020304"/>
              </a:rPr>
              <a:t> </a:t>
            </a:r>
            <a:r>
              <a:rPr sz="2400" spc="20" dirty="0">
                <a:latin typeface="Symbol" panose="05050102010706020507"/>
                <a:cs typeface="Symbol" panose="05050102010706020507"/>
              </a:rPr>
              <a:t></a:t>
            </a:r>
            <a:r>
              <a:rPr sz="2400" spc="-130"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log</a:t>
            </a:r>
            <a:r>
              <a:rPr sz="2400" dirty="0">
                <a:latin typeface="Times New Roman" panose="02020603050405020304"/>
                <a:cs typeface="Times New Roman" panose="02020603050405020304"/>
              </a:rPr>
              <a:t>		</a:t>
            </a:r>
            <a:r>
              <a:rPr sz="2400" spc="20" dirty="0">
                <a:latin typeface="Symbol" panose="05050102010706020507"/>
                <a:cs typeface="Symbol" panose="05050102010706020507"/>
              </a:rPr>
              <a:t></a:t>
            </a:r>
            <a:r>
              <a:rPr sz="2400" spc="-90" dirty="0">
                <a:latin typeface="Times New Roman" panose="02020603050405020304"/>
                <a:cs typeface="Times New Roman" panose="02020603050405020304"/>
              </a:rPr>
              <a:t> </a:t>
            </a:r>
            <a:r>
              <a:rPr sz="2400" spc="270" dirty="0">
                <a:latin typeface="Symbol" panose="05050102010706020507"/>
                <a:cs typeface="Symbol" panose="05050102010706020507"/>
              </a:rPr>
              <a:t></a:t>
            </a:r>
            <a:r>
              <a:rPr sz="2400" spc="15" dirty="0">
                <a:latin typeface="Times New Roman" panose="02020603050405020304"/>
                <a:cs typeface="Times New Roman" panose="02020603050405020304"/>
              </a:rPr>
              <a:t>log</a:t>
            </a:r>
            <a:r>
              <a:rPr sz="2400" spc="-285" dirty="0">
                <a:latin typeface="Times New Roman" panose="02020603050405020304"/>
                <a:cs typeface="Times New Roman" panose="02020603050405020304"/>
              </a:rPr>
              <a:t> </a:t>
            </a:r>
            <a:r>
              <a:rPr sz="2400" i="1" spc="35" dirty="0">
                <a:latin typeface="Times New Roman" panose="02020603050405020304"/>
                <a:cs typeface="Times New Roman" panose="02020603050405020304"/>
              </a:rPr>
              <a:t>P</a:t>
            </a:r>
            <a:r>
              <a:rPr sz="3200" spc="-260" dirty="0">
                <a:latin typeface="Symbol" panose="05050102010706020507"/>
                <a:cs typeface="Symbol" panose="05050102010706020507"/>
              </a:rPr>
              <a:t></a:t>
            </a:r>
            <a:r>
              <a:rPr sz="2400" i="1" spc="185" dirty="0">
                <a:latin typeface="Times New Roman" panose="02020603050405020304"/>
                <a:cs typeface="Times New Roman" panose="02020603050405020304"/>
              </a:rPr>
              <a:t>E</a:t>
            </a:r>
            <a:r>
              <a:rPr sz="3200" spc="-290" dirty="0">
                <a:latin typeface="Symbol" panose="05050102010706020507"/>
                <a:cs typeface="Symbol" panose="05050102010706020507"/>
              </a:rPr>
              <a:t></a:t>
            </a:r>
            <a:r>
              <a:rPr sz="3200" spc="-220" dirty="0">
                <a:latin typeface="Times New Roman" panose="02020603050405020304"/>
                <a:cs typeface="Times New Roman" panose="02020603050405020304"/>
              </a:rPr>
              <a:t> </a:t>
            </a:r>
            <a:r>
              <a:rPr sz="2400" i="1" spc="35" dirty="0">
                <a:latin typeface="Times New Roman" panose="02020603050405020304"/>
                <a:cs typeface="Times New Roman" panose="02020603050405020304"/>
              </a:rPr>
              <a:t>P</a:t>
            </a:r>
            <a:r>
              <a:rPr sz="3200" spc="-260" dirty="0">
                <a:latin typeface="Symbol" panose="05050102010706020507"/>
                <a:cs typeface="Symbol" panose="05050102010706020507"/>
              </a:rPr>
              <a:t></a:t>
            </a:r>
            <a:r>
              <a:rPr sz="2400" i="1" spc="185" dirty="0">
                <a:latin typeface="Times New Roman" panose="02020603050405020304"/>
                <a:cs typeface="Times New Roman" panose="02020603050405020304"/>
              </a:rPr>
              <a:t>E</a:t>
            </a:r>
            <a:r>
              <a:rPr sz="3200" spc="-290" dirty="0">
                <a:latin typeface="Symbol" panose="05050102010706020507"/>
                <a:cs typeface="Symbol" panose="05050102010706020507"/>
              </a:rPr>
              <a:t></a:t>
            </a:r>
            <a:endParaRPr sz="3200">
              <a:latin typeface="Symbol" panose="05050102010706020507"/>
              <a:cs typeface="Symbol" panose="05050102010706020507"/>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94840"/>
            <a:ext cx="2061845"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信息信道</a:t>
            </a:r>
            <a:endParaRPr sz="32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86" rIns="0" bIns="0" rtlCol="0">
            <a:spAutoFit/>
          </a:bodyPr>
          <a:lstStyle/>
          <a:p>
            <a:pPr marL="227965">
              <a:lnSpc>
                <a:spcPts val="3750"/>
              </a:lnSpc>
            </a:pPr>
            <a:r>
              <a:rPr spc="-15" dirty="0">
                <a:latin typeface="新宋体" panose="02010609030101010101" charset="-122"/>
                <a:cs typeface="新宋体" panose="02010609030101010101" charset="-122"/>
              </a:rPr>
              <a:t>图像压缩模型</a:t>
            </a:r>
          </a:p>
        </p:txBody>
      </p:sp>
      <p:sp>
        <p:nvSpPr>
          <p:cNvPr id="7" name="object 7"/>
          <p:cNvSpPr txBox="1"/>
          <p:nvPr/>
        </p:nvSpPr>
        <p:spPr>
          <a:xfrm>
            <a:off x="1746389" y="2696717"/>
            <a:ext cx="1800225" cy="1081405"/>
          </a:xfrm>
          <a:prstGeom prst="rect">
            <a:avLst/>
          </a:prstGeom>
          <a:ln w="9525">
            <a:solidFill>
              <a:srgbClr val="000000"/>
            </a:solidFill>
          </a:ln>
        </p:spPr>
        <p:txBody>
          <a:bodyPr vert="horz" wrap="square" lIns="0" tIns="271145" rIns="0" bIns="0" rtlCol="0">
            <a:spAutoFit/>
          </a:bodyPr>
          <a:lstStyle/>
          <a:p>
            <a:pPr marL="398145">
              <a:lnSpc>
                <a:spcPct val="100000"/>
              </a:lnSpc>
              <a:spcBef>
                <a:spcPts val="2135"/>
              </a:spcBef>
            </a:pPr>
            <a:r>
              <a:rPr sz="3200" spc="-5" dirty="0">
                <a:latin typeface="新宋体" panose="02010609030101010101" charset="-122"/>
                <a:cs typeface="新宋体" panose="02010609030101010101" charset="-122"/>
              </a:rPr>
              <a:t>信 源</a:t>
            </a:r>
            <a:endParaRPr sz="3200">
              <a:latin typeface="新宋体" panose="02010609030101010101" charset="-122"/>
              <a:cs typeface="新宋体" panose="02010609030101010101" charset="-122"/>
            </a:endParaRPr>
          </a:p>
        </p:txBody>
      </p:sp>
      <p:sp>
        <p:nvSpPr>
          <p:cNvPr id="8" name="object 8"/>
          <p:cNvSpPr/>
          <p:nvPr/>
        </p:nvSpPr>
        <p:spPr>
          <a:xfrm>
            <a:off x="3541661" y="3137916"/>
            <a:ext cx="1084580" cy="127635"/>
          </a:xfrm>
          <a:custGeom>
            <a:avLst/>
            <a:gdLst/>
            <a:ahLst/>
            <a:cxnLst/>
            <a:rect l="l" t="t" r="r" b="b"/>
            <a:pathLst>
              <a:path w="1084579" h="127635">
                <a:moveTo>
                  <a:pt x="1008126" y="64008"/>
                </a:moveTo>
                <a:lnTo>
                  <a:pt x="1003871" y="58674"/>
                </a:lnTo>
                <a:lnTo>
                  <a:pt x="4572" y="58674"/>
                </a:lnTo>
                <a:lnTo>
                  <a:pt x="1524" y="60198"/>
                </a:lnTo>
                <a:lnTo>
                  <a:pt x="0" y="64008"/>
                </a:lnTo>
                <a:lnTo>
                  <a:pt x="1524" y="67056"/>
                </a:lnTo>
                <a:lnTo>
                  <a:pt x="4572" y="68580"/>
                </a:lnTo>
                <a:lnTo>
                  <a:pt x="1004435" y="68580"/>
                </a:lnTo>
                <a:lnTo>
                  <a:pt x="1008126" y="64008"/>
                </a:lnTo>
                <a:close/>
              </a:path>
              <a:path w="1084579" h="127635">
                <a:moveTo>
                  <a:pt x="1084326" y="64007"/>
                </a:moveTo>
                <a:lnTo>
                  <a:pt x="957072" y="0"/>
                </a:lnTo>
                <a:lnTo>
                  <a:pt x="1003871" y="58674"/>
                </a:lnTo>
                <a:lnTo>
                  <a:pt x="1008126" y="58674"/>
                </a:lnTo>
                <a:lnTo>
                  <a:pt x="1011936" y="60197"/>
                </a:lnTo>
                <a:lnTo>
                  <a:pt x="1012698" y="64008"/>
                </a:lnTo>
                <a:lnTo>
                  <a:pt x="1012698" y="99607"/>
                </a:lnTo>
                <a:lnTo>
                  <a:pt x="1084326" y="64007"/>
                </a:lnTo>
                <a:close/>
              </a:path>
              <a:path w="1084579" h="127635">
                <a:moveTo>
                  <a:pt x="1012698" y="99607"/>
                </a:moveTo>
                <a:lnTo>
                  <a:pt x="1012698" y="64008"/>
                </a:lnTo>
                <a:lnTo>
                  <a:pt x="1011936" y="67055"/>
                </a:lnTo>
                <a:lnTo>
                  <a:pt x="1008126" y="68580"/>
                </a:lnTo>
                <a:lnTo>
                  <a:pt x="1004435" y="68580"/>
                </a:lnTo>
                <a:lnTo>
                  <a:pt x="957072" y="127254"/>
                </a:lnTo>
                <a:lnTo>
                  <a:pt x="1012698" y="99607"/>
                </a:lnTo>
                <a:close/>
              </a:path>
              <a:path w="1084579" h="127635">
                <a:moveTo>
                  <a:pt x="1012698" y="64008"/>
                </a:moveTo>
                <a:lnTo>
                  <a:pt x="1011936" y="60197"/>
                </a:lnTo>
                <a:lnTo>
                  <a:pt x="1008126" y="58674"/>
                </a:lnTo>
                <a:lnTo>
                  <a:pt x="1003871" y="58674"/>
                </a:lnTo>
                <a:lnTo>
                  <a:pt x="1008126" y="64008"/>
                </a:lnTo>
                <a:lnTo>
                  <a:pt x="1008126" y="68580"/>
                </a:lnTo>
                <a:lnTo>
                  <a:pt x="1011936" y="67055"/>
                </a:lnTo>
                <a:lnTo>
                  <a:pt x="1012698" y="64008"/>
                </a:lnTo>
                <a:close/>
              </a:path>
              <a:path w="1084579" h="127635">
                <a:moveTo>
                  <a:pt x="1008126" y="68580"/>
                </a:moveTo>
                <a:lnTo>
                  <a:pt x="1008126" y="64008"/>
                </a:lnTo>
                <a:lnTo>
                  <a:pt x="1004435" y="68580"/>
                </a:lnTo>
                <a:lnTo>
                  <a:pt x="1008126" y="68580"/>
                </a:lnTo>
                <a:close/>
              </a:path>
            </a:pathLst>
          </a:custGeom>
          <a:solidFill>
            <a:srgbClr val="000000"/>
          </a:solidFill>
        </p:spPr>
        <p:txBody>
          <a:bodyPr wrap="square" lIns="0" tIns="0" rIns="0" bIns="0" rtlCol="0"/>
          <a:lstStyle/>
          <a:p>
            <a:endParaRPr/>
          </a:p>
        </p:txBody>
      </p:sp>
      <p:sp>
        <p:nvSpPr>
          <p:cNvPr id="9" name="object 9"/>
          <p:cNvSpPr txBox="1"/>
          <p:nvPr/>
        </p:nvSpPr>
        <p:spPr>
          <a:xfrm>
            <a:off x="4625987" y="2698242"/>
            <a:ext cx="1800860" cy="1081405"/>
          </a:xfrm>
          <a:prstGeom prst="rect">
            <a:avLst/>
          </a:prstGeom>
          <a:ln w="9525">
            <a:solidFill>
              <a:srgbClr val="000000"/>
            </a:solidFill>
          </a:ln>
        </p:spPr>
        <p:txBody>
          <a:bodyPr vert="horz" wrap="square" lIns="0" tIns="271145" rIns="0" bIns="0" rtlCol="0">
            <a:spAutoFit/>
          </a:bodyPr>
          <a:lstStyle/>
          <a:p>
            <a:pPr marL="398145">
              <a:lnSpc>
                <a:spcPct val="100000"/>
              </a:lnSpc>
              <a:spcBef>
                <a:spcPts val="2135"/>
              </a:spcBef>
            </a:pPr>
            <a:r>
              <a:rPr sz="3200" spc="-5" dirty="0">
                <a:latin typeface="新宋体" panose="02010609030101010101" charset="-122"/>
                <a:cs typeface="新宋体" panose="02010609030101010101" charset="-122"/>
              </a:rPr>
              <a:t>信 道</a:t>
            </a:r>
            <a:endParaRPr sz="3200">
              <a:latin typeface="新宋体" panose="02010609030101010101" charset="-122"/>
              <a:cs typeface="新宋体" panose="02010609030101010101" charset="-122"/>
            </a:endParaRPr>
          </a:p>
        </p:txBody>
      </p:sp>
      <p:sp>
        <p:nvSpPr>
          <p:cNvPr id="10" name="object 10"/>
          <p:cNvSpPr txBox="1"/>
          <p:nvPr/>
        </p:nvSpPr>
        <p:spPr>
          <a:xfrm>
            <a:off x="7578725" y="2696717"/>
            <a:ext cx="1800860" cy="1081405"/>
          </a:xfrm>
          <a:prstGeom prst="rect">
            <a:avLst/>
          </a:prstGeom>
          <a:ln w="9525">
            <a:solidFill>
              <a:srgbClr val="000000"/>
            </a:solidFill>
          </a:ln>
        </p:spPr>
        <p:txBody>
          <a:bodyPr vert="horz" wrap="square" lIns="0" tIns="271145" rIns="0" bIns="0" rtlCol="0">
            <a:spAutoFit/>
          </a:bodyPr>
          <a:lstStyle/>
          <a:p>
            <a:pPr marL="398145">
              <a:lnSpc>
                <a:spcPct val="100000"/>
              </a:lnSpc>
              <a:spcBef>
                <a:spcPts val="2135"/>
              </a:spcBef>
            </a:pPr>
            <a:r>
              <a:rPr sz="3200" spc="-5" dirty="0">
                <a:latin typeface="新宋体" panose="02010609030101010101" charset="-122"/>
                <a:cs typeface="新宋体" panose="02010609030101010101" charset="-122"/>
              </a:rPr>
              <a:t>信 宿</a:t>
            </a:r>
            <a:endParaRPr sz="3200">
              <a:latin typeface="新宋体" panose="02010609030101010101" charset="-122"/>
              <a:cs typeface="新宋体" panose="02010609030101010101" charset="-122"/>
            </a:endParaRPr>
          </a:p>
        </p:txBody>
      </p:sp>
      <p:sp>
        <p:nvSpPr>
          <p:cNvPr id="11" name="object 11"/>
          <p:cNvSpPr/>
          <p:nvPr/>
        </p:nvSpPr>
        <p:spPr>
          <a:xfrm>
            <a:off x="6421259" y="3137916"/>
            <a:ext cx="1084580" cy="127635"/>
          </a:xfrm>
          <a:custGeom>
            <a:avLst/>
            <a:gdLst/>
            <a:ahLst/>
            <a:cxnLst/>
            <a:rect l="l" t="t" r="r" b="b"/>
            <a:pathLst>
              <a:path w="1084579" h="127635">
                <a:moveTo>
                  <a:pt x="1008126" y="64008"/>
                </a:moveTo>
                <a:lnTo>
                  <a:pt x="1003935" y="58674"/>
                </a:lnTo>
                <a:lnTo>
                  <a:pt x="5334" y="58674"/>
                </a:lnTo>
                <a:lnTo>
                  <a:pt x="1524" y="60198"/>
                </a:lnTo>
                <a:lnTo>
                  <a:pt x="0" y="64008"/>
                </a:lnTo>
                <a:lnTo>
                  <a:pt x="1524" y="67056"/>
                </a:lnTo>
                <a:lnTo>
                  <a:pt x="5334" y="68580"/>
                </a:lnTo>
                <a:lnTo>
                  <a:pt x="1004490" y="68580"/>
                </a:lnTo>
                <a:lnTo>
                  <a:pt x="1008126" y="64008"/>
                </a:lnTo>
                <a:close/>
              </a:path>
              <a:path w="1084579" h="127635">
                <a:moveTo>
                  <a:pt x="1084326" y="64007"/>
                </a:moveTo>
                <a:lnTo>
                  <a:pt x="957834" y="0"/>
                </a:lnTo>
                <a:lnTo>
                  <a:pt x="1003935" y="58674"/>
                </a:lnTo>
                <a:lnTo>
                  <a:pt x="1008126" y="58674"/>
                </a:lnTo>
                <a:lnTo>
                  <a:pt x="1011936" y="60197"/>
                </a:lnTo>
                <a:lnTo>
                  <a:pt x="1013460" y="64008"/>
                </a:lnTo>
                <a:lnTo>
                  <a:pt x="1013460" y="99441"/>
                </a:lnTo>
                <a:lnTo>
                  <a:pt x="1084326" y="64007"/>
                </a:lnTo>
                <a:close/>
              </a:path>
              <a:path w="1084579" h="127635">
                <a:moveTo>
                  <a:pt x="1013460" y="99441"/>
                </a:moveTo>
                <a:lnTo>
                  <a:pt x="1013460" y="64008"/>
                </a:lnTo>
                <a:lnTo>
                  <a:pt x="1011936" y="67055"/>
                </a:lnTo>
                <a:lnTo>
                  <a:pt x="1008126" y="68580"/>
                </a:lnTo>
                <a:lnTo>
                  <a:pt x="1004490" y="68580"/>
                </a:lnTo>
                <a:lnTo>
                  <a:pt x="957834" y="127254"/>
                </a:lnTo>
                <a:lnTo>
                  <a:pt x="1013460" y="99441"/>
                </a:lnTo>
                <a:close/>
              </a:path>
              <a:path w="1084579" h="127635">
                <a:moveTo>
                  <a:pt x="1013460" y="64008"/>
                </a:moveTo>
                <a:lnTo>
                  <a:pt x="1011936" y="60197"/>
                </a:lnTo>
                <a:lnTo>
                  <a:pt x="1008126" y="58674"/>
                </a:lnTo>
                <a:lnTo>
                  <a:pt x="1003935" y="58674"/>
                </a:lnTo>
                <a:lnTo>
                  <a:pt x="1008126" y="64008"/>
                </a:lnTo>
                <a:lnTo>
                  <a:pt x="1008126" y="68580"/>
                </a:lnTo>
                <a:lnTo>
                  <a:pt x="1011936" y="67055"/>
                </a:lnTo>
                <a:lnTo>
                  <a:pt x="1013460" y="64008"/>
                </a:lnTo>
                <a:close/>
              </a:path>
              <a:path w="1084579" h="127635">
                <a:moveTo>
                  <a:pt x="1008126" y="68580"/>
                </a:moveTo>
                <a:lnTo>
                  <a:pt x="1008126" y="64008"/>
                </a:lnTo>
                <a:lnTo>
                  <a:pt x="1004490" y="68580"/>
                </a:lnTo>
                <a:lnTo>
                  <a:pt x="1008126" y="68580"/>
                </a:lnTo>
                <a:close/>
              </a:path>
            </a:pathLst>
          </a:custGeom>
          <a:solidFill>
            <a:srgbClr val="000000"/>
          </a:solidFill>
        </p:spPr>
        <p:txBody>
          <a:bodyPr wrap="square" lIns="0" tIns="0" rIns="0" bIns="0" rtlCol="0"/>
          <a:lstStyle/>
          <a:p>
            <a:endParaRPr/>
          </a:p>
        </p:txBody>
      </p:sp>
      <p:sp>
        <p:nvSpPr>
          <p:cNvPr id="12" name="object 12"/>
          <p:cNvSpPr/>
          <p:nvPr/>
        </p:nvSpPr>
        <p:spPr>
          <a:xfrm>
            <a:off x="1789176" y="4059013"/>
            <a:ext cx="8032103" cy="1403223"/>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1754251" y="5369214"/>
            <a:ext cx="7846695" cy="1273810"/>
          </a:xfrm>
          <a:prstGeom prst="rect">
            <a:avLst/>
          </a:prstGeom>
        </p:spPr>
        <p:txBody>
          <a:bodyPr vert="horz" wrap="square" lIns="0" tIns="0" rIns="0" bIns="0" rtlCol="0">
            <a:spAutoFit/>
          </a:bodyPr>
          <a:lstStyle/>
          <a:p>
            <a:pPr marL="12700" marR="5080">
              <a:lnSpc>
                <a:spcPct val="150000"/>
              </a:lnSpc>
            </a:pPr>
            <a:r>
              <a:rPr sz="2800" spc="-5" dirty="0">
                <a:latin typeface="新宋体" panose="02010609030101010101" charset="-122"/>
                <a:cs typeface="新宋体" panose="02010609030101010101" charset="-122"/>
              </a:rPr>
              <a:t>信道是连接信源和用户的物理媒介。它可以是电话 线、无线传播、导线或internet</a:t>
            </a:r>
            <a:endParaRPr sz="2800">
              <a:latin typeface="新宋体" panose="02010609030101010101" charset="-122"/>
              <a:cs typeface="新宋体" panose="02010609030101010101" charset="-122"/>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38311" y="4519676"/>
            <a:ext cx="2536825" cy="418465"/>
          </a:xfrm>
          <a:prstGeom prst="rect">
            <a:avLst/>
          </a:prstGeom>
        </p:spPr>
        <p:txBody>
          <a:bodyPr vert="horz" wrap="square" lIns="0" tIns="0" rIns="0" bIns="0" rtlCol="0">
            <a:spAutoFit/>
          </a:bodyPr>
          <a:lstStyle/>
          <a:p>
            <a:pPr marL="12700">
              <a:lnSpc>
                <a:spcPts val="3295"/>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一个J×1向量</a:t>
            </a:r>
            <a:endParaRPr sz="2800">
              <a:latin typeface="新宋体" panose="02010609030101010101" charset="-122"/>
              <a:cs typeface="新宋体" panose="02010609030101010101" charset="-122"/>
            </a:endParaRPr>
          </a:p>
        </p:txBody>
      </p:sp>
      <p:sp>
        <p:nvSpPr>
          <p:cNvPr id="6" name="object 6"/>
          <p:cNvSpPr txBox="1"/>
          <p:nvPr/>
        </p:nvSpPr>
        <p:spPr>
          <a:xfrm>
            <a:off x="2138298" y="4946383"/>
            <a:ext cx="6269990" cy="106045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信源符号的概率集合</a:t>
            </a:r>
            <a:endParaRPr sz="2800" dirty="0">
              <a:latin typeface="新宋体" panose="02010609030101010101" charset="-122"/>
              <a:cs typeface="新宋体" panose="02010609030101010101" charset="-122"/>
            </a:endParaRPr>
          </a:p>
          <a:p>
            <a:pPr marL="12700">
              <a:lnSpc>
                <a:spcPts val="3295"/>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有限总体集合(A,z)完全描述了信息源</a:t>
            </a:r>
            <a:endParaRPr sz="2800" dirty="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信息论基础</a:t>
            </a:r>
          </a:p>
        </p:txBody>
      </p:sp>
      <p:sp>
        <p:nvSpPr>
          <p:cNvPr id="8" name="object 8"/>
          <p:cNvSpPr txBox="1"/>
          <p:nvPr/>
        </p:nvSpPr>
        <p:spPr>
          <a:xfrm>
            <a:off x="5047615" y="3724402"/>
            <a:ext cx="95885" cy="202565"/>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J</a:t>
            </a:r>
            <a:endParaRPr sz="1250">
              <a:latin typeface="Times New Roman" panose="02020603050405020304"/>
              <a:cs typeface="Times New Roman" panose="02020603050405020304"/>
            </a:endParaRPr>
          </a:p>
        </p:txBody>
      </p:sp>
      <p:sp>
        <p:nvSpPr>
          <p:cNvPr id="9" name="object 9"/>
          <p:cNvSpPr txBox="1"/>
          <p:nvPr/>
        </p:nvSpPr>
        <p:spPr>
          <a:xfrm>
            <a:off x="1681098" y="1894840"/>
            <a:ext cx="6790690" cy="256794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信源</a:t>
            </a:r>
            <a:endParaRPr sz="3200" dirty="0">
              <a:latin typeface="新宋体" panose="02010609030101010101" charset="-122"/>
              <a:cs typeface="新宋体" panose="02010609030101010101" charset="-122"/>
            </a:endParaRPr>
          </a:p>
          <a:p>
            <a:pPr marL="469900">
              <a:lnSpc>
                <a:spcPct val="100000"/>
              </a:lnSpc>
              <a:spcBef>
                <a:spcPts val="150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A={</a:t>
            </a:r>
            <a:r>
              <a:rPr sz="2800" dirty="0">
                <a:latin typeface="新宋体" panose="02010609030101010101" charset="-122"/>
                <a:cs typeface="新宋体" panose="02010609030101010101" charset="-122"/>
              </a:rPr>
              <a:t>a</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a</a:t>
            </a:r>
            <a:r>
              <a:rPr sz="2850" spc="-7" baseline="-20000" dirty="0">
                <a:latin typeface="新宋体" panose="02010609030101010101" charset="-122"/>
                <a:cs typeface="新宋体" panose="02010609030101010101" charset="-122"/>
              </a:rPr>
              <a:t>2</a:t>
            </a:r>
            <a:r>
              <a:rPr sz="2800" dirty="0">
                <a:latin typeface="新宋体" panose="02010609030101010101" charset="-122"/>
                <a:cs typeface="新宋体" panose="02010609030101010101" charset="-122"/>
              </a:rPr>
              <a:t>,</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a</a:t>
            </a:r>
            <a:r>
              <a:rPr sz="2850" spc="-7" baseline="-20000" dirty="0">
                <a:latin typeface="新宋体" panose="02010609030101010101" charset="-122"/>
                <a:cs typeface="新宋体" panose="02010609030101010101" charset="-122"/>
              </a:rPr>
              <a:t>j</a:t>
            </a:r>
            <a:r>
              <a:rPr sz="2800" spc="-5" dirty="0">
                <a:latin typeface="新宋体" panose="02010609030101010101" charset="-122"/>
                <a:cs typeface="新宋体" panose="02010609030101010101" charset="-122"/>
              </a:rPr>
              <a:t>}称为信源字母表</a:t>
            </a:r>
            <a:endParaRPr sz="2800" dirty="0">
              <a:latin typeface="新宋体" panose="02010609030101010101" charset="-122"/>
              <a:cs typeface="新宋体" panose="02010609030101010101" charset="-122"/>
            </a:endParaRPr>
          </a:p>
          <a:p>
            <a:pPr marL="469900">
              <a:lnSpc>
                <a:spcPct val="100000"/>
              </a:lnSpc>
              <a:spcBef>
                <a:spcPts val="186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信源产生符号a</a:t>
            </a:r>
            <a:r>
              <a:rPr sz="2850" spc="-7" baseline="-20000" dirty="0">
                <a:latin typeface="新宋体" panose="02010609030101010101" charset="-122"/>
                <a:cs typeface="新宋体" panose="02010609030101010101" charset="-122"/>
              </a:rPr>
              <a:t>j</a:t>
            </a:r>
            <a:r>
              <a:rPr sz="2800" spc="-5" dirty="0">
                <a:latin typeface="新宋体" panose="02010609030101010101" charset="-122"/>
                <a:cs typeface="新宋体" panose="02010609030101010101" charset="-122"/>
              </a:rPr>
              <a:t>的事件概率是P(a</a:t>
            </a:r>
            <a:r>
              <a:rPr sz="2850" spc="-7" baseline="-20000" dirty="0">
                <a:latin typeface="新宋体" panose="02010609030101010101" charset="-122"/>
                <a:cs typeface="新宋体" panose="02010609030101010101" charset="-122"/>
              </a:rPr>
              <a:t>j</a:t>
            </a:r>
            <a:r>
              <a:rPr sz="2800" dirty="0">
                <a:latin typeface="新宋体" panose="02010609030101010101" charset="-122"/>
                <a:cs typeface="新宋体" panose="02010609030101010101" charset="-122"/>
              </a:rPr>
              <a:t>),且</a:t>
            </a:r>
          </a:p>
          <a:p>
            <a:pPr marL="3272790">
              <a:lnSpc>
                <a:spcPct val="100000"/>
              </a:lnSpc>
              <a:spcBef>
                <a:spcPts val="555"/>
              </a:spcBef>
            </a:pPr>
            <a:r>
              <a:rPr sz="4800" spc="7" baseline="-9000" dirty="0">
                <a:latin typeface="Symbol" panose="05050102010706020507"/>
                <a:cs typeface="Symbol" panose="05050102010706020507"/>
              </a:rPr>
              <a:t></a:t>
            </a:r>
            <a:r>
              <a:rPr sz="4800" spc="-577" baseline="-9000" dirty="0">
                <a:latin typeface="Times New Roman" panose="02020603050405020304"/>
                <a:cs typeface="Times New Roman" panose="02020603050405020304"/>
              </a:rPr>
              <a:t> </a:t>
            </a:r>
            <a:r>
              <a:rPr sz="2100" i="1" spc="120" dirty="0">
                <a:latin typeface="Times New Roman" panose="02020603050405020304"/>
                <a:cs typeface="Times New Roman" panose="02020603050405020304"/>
              </a:rPr>
              <a:t>P</a:t>
            </a:r>
            <a:r>
              <a:rPr sz="3350" spc="-525" dirty="0">
                <a:latin typeface="Symbol" panose="05050102010706020507"/>
                <a:cs typeface="Symbol" panose="05050102010706020507"/>
              </a:rPr>
              <a:t></a:t>
            </a:r>
            <a:r>
              <a:rPr sz="2100" i="1" spc="15" dirty="0">
                <a:latin typeface="Times New Roman" panose="02020603050405020304"/>
                <a:cs typeface="Times New Roman" panose="02020603050405020304"/>
              </a:rPr>
              <a:t>a</a:t>
            </a:r>
            <a:r>
              <a:rPr sz="2100" i="1" spc="-235" dirty="0">
                <a:latin typeface="Times New Roman" panose="02020603050405020304"/>
                <a:cs typeface="Times New Roman" panose="02020603050405020304"/>
              </a:rPr>
              <a:t> </a:t>
            </a:r>
            <a:r>
              <a:rPr sz="1875" i="1" spc="-7" baseline="-24000" dirty="0">
                <a:latin typeface="Times New Roman" panose="02020603050405020304"/>
                <a:cs typeface="Times New Roman" panose="02020603050405020304"/>
              </a:rPr>
              <a:t>j</a:t>
            </a:r>
            <a:r>
              <a:rPr sz="1875" i="1" spc="104" baseline="-24000" dirty="0">
                <a:latin typeface="Times New Roman" panose="02020603050405020304"/>
                <a:cs typeface="Times New Roman" panose="02020603050405020304"/>
              </a:rPr>
              <a:t> </a:t>
            </a:r>
            <a:r>
              <a:rPr sz="3350" spc="-145" dirty="0">
                <a:latin typeface="Symbol" panose="05050102010706020507"/>
                <a:cs typeface="Symbol" panose="05050102010706020507"/>
              </a:rPr>
              <a:t></a:t>
            </a:r>
            <a:r>
              <a:rPr sz="2100" spc="20" dirty="0">
                <a:latin typeface="Symbol" panose="05050102010706020507"/>
                <a:cs typeface="Symbol" panose="05050102010706020507"/>
              </a:rPr>
              <a:t></a:t>
            </a:r>
            <a:r>
              <a:rPr sz="2100" spc="-229" dirty="0">
                <a:latin typeface="Times New Roman" panose="02020603050405020304"/>
                <a:cs typeface="Times New Roman" panose="02020603050405020304"/>
              </a:rPr>
              <a:t> </a:t>
            </a:r>
            <a:r>
              <a:rPr sz="2100" spc="15" dirty="0">
                <a:latin typeface="Times New Roman" panose="02020603050405020304"/>
                <a:cs typeface="Times New Roman" panose="02020603050405020304"/>
              </a:rPr>
              <a:t>1</a:t>
            </a:r>
            <a:endParaRPr sz="2100" dirty="0">
              <a:latin typeface="Times New Roman" panose="02020603050405020304"/>
              <a:cs typeface="Times New Roman" panose="02020603050405020304"/>
            </a:endParaRPr>
          </a:p>
          <a:p>
            <a:pPr marL="95885" algn="ctr">
              <a:lnSpc>
                <a:spcPct val="100000"/>
              </a:lnSpc>
              <a:spcBef>
                <a:spcPts val="125"/>
              </a:spcBef>
            </a:pPr>
            <a:r>
              <a:rPr sz="1250" i="1" spc="-5" dirty="0">
                <a:latin typeface="Times New Roman" panose="02020603050405020304"/>
                <a:cs typeface="Times New Roman" panose="02020603050405020304"/>
              </a:rPr>
              <a:t>j</a:t>
            </a:r>
            <a:r>
              <a:rPr sz="1250" i="1" spc="-180" dirty="0">
                <a:latin typeface="Times New Roman" panose="02020603050405020304"/>
                <a:cs typeface="Times New Roman" panose="02020603050405020304"/>
              </a:rPr>
              <a:t> </a:t>
            </a:r>
            <a:r>
              <a:rPr sz="1250" spc="-55" dirty="0">
                <a:latin typeface="Symbol" panose="05050102010706020507"/>
                <a:cs typeface="Symbol" panose="05050102010706020507"/>
              </a:rPr>
              <a:t></a:t>
            </a:r>
            <a:r>
              <a:rPr sz="1250" spc="-5" dirty="0">
                <a:latin typeface="Times New Roman" panose="02020603050405020304"/>
                <a:cs typeface="Times New Roman" panose="02020603050405020304"/>
              </a:rPr>
              <a:t>1</a:t>
            </a:r>
            <a:endParaRPr sz="1250" dirty="0">
              <a:latin typeface="Times New Roman" panose="02020603050405020304"/>
              <a:cs typeface="Times New Roman" panose="02020603050405020304"/>
            </a:endParaRPr>
          </a:p>
        </p:txBody>
      </p:sp>
      <p:sp>
        <p:nvSpPr>
          <p:cNvPr id="10" name="object 10"/>
          <p:cNvSpPr txBox="1"/>
          <p:nvPr/>
        </p:nvSpPr>
        <p:spPr>
          <a:xfrm>
            <a:off x="5104765" y="4445000"/>
            <a:ext cx="1607185" cy="432434"/>
          </a:xfrm>
          <a:prstGeom prst="rect">
            <a:avLst/>
          </a:prstGeom>
        </p:spPr>
        <p:txBody>
          <a:bodyPr vert="horz" wrap="square" lIns="0" tIns="0" rIns="0" bIns="0" rtlCol="0">
            <a:spAutoFit/>
          </a:bodyPr>
          <a:lstStyle/>
          <a:p>
            <a:pPr marL="12700">
              <a:lnSpc>
                <a:spcPct val="100000"/>
              </a:lnSpc>
              <a:tabLst>
                <a:tab pos="219075" algn="l"/>
                <a:tab pos="469265" algn="l"/>
                <a:tab pos="749935" algn="l"/>
                <a:tab pos="1024255" algn="l"/>
                <a:tab pos="1522730" algn="l"/>
              </a:tabLst>
            </a:pPr>
            <a:r>
              <a:rPr sz="2800" spc="-370" dirty="0">
                <a:latin typeface="Symbol" panose="05050102010706020507"/>
                <a:cs typeface="Symbol" panose="05050102010706020507"/>
              </a:rPr>
              <a:t></a:t>
            </a:r>
            <a:r>
              <a:rPr sz="2800" spc="-370" dirty="0">
                <a:latin typeface="Times New Roman" panose="02020603050405020304"/>
                <a:cs typeface="Times New Roman" panose="02020603050405020304"/>
              </a:rPr>
              <a:t>	</a:t>
            </a:r>
            <a:r>
              <a:rPr sz="2700" spc="-340" dirty="0">
                <a:latin typeface="Symbol" panose="05050102010706020507"/>
                <a:cs typeface="Symbol" panose="05050102010706020507"/>
              </a:rPr>
              <a:t></a:t>
            </a:r>
            <a:r>
              <a:rPr sz="2700" spc="-340" dirty="0">
                <a:latin typeface="Times New Roman" panose="02020603050405020304"/>
                <a:cs typeface="Times New Roman" panose="02020603050405020304"/>
              </a:rPr>
              <a:t>	</a:t>
            </a:r>
            <a:r>
              <a:rPr sz="2700" spc="-340" dirty="0">
                <a:latin typeface="Symbol" panose="05050102010706020507"/>
                <a:cs typeface="Symbol" panose="05050102010706020507"/>
              </a:rPr>
              <a:t></a:t>
            </a:r>
            <a:r>
              <a:rPr sz="2700" spc="-340" dirty="0">
                <a:latin typeface="Times New Roman" panose="02020603050405020304"/>
                <a:cs typeface="Times New Roman" panose="02020603050405020304"/>
              </a:rPr>
              <a:t>	</a:t>
            </a:r>
            <a:r>
              <a:rPr sz="2700" spc="-340" dirty="0">
                <a:latin typeface="Symbol" panose="05050102010706020507"/>
                <a:cs typeface="Symbol" panose="05050102010706020507"/>
              </a:rPr>
              <a:t></a:t>
            </a:r>
            <a:r>
              <a:rPr sz="2700" spc="-340" dirty="0">
                <a:latin typeface="Times New Roman" panose="02020603050405020304"/>
                <a:cs typeface="Times New Roman" panose="02020603050405020304"/>
              </a:rPr>
              <a:t>	</a:t>
            </a:r>
            <a:r>
              <a:rPr sz="2700" spc="-340" dirty="0">
                <a:latin typeface="Symbol" panose="05050102010706020507"/>
                <a:cs typeface="Symbol" panose="05050102010706020507"/>
              </a:rPr>
              <a:t></a:t>
            </a:r>
            <a:r>
              <a:rPr sz="2700" spc="-340" dirty="0">
                <a:latin typeface="Times New Roman" panose="02020603050405020304"/>
                <a:cs typeface="Times New Roman" panose="02020603050405020304"/>
              </a:rPr>
              <a:t>	</a:t>
            </a:r>
            <a:r>
              <a:rPr sz="2700" spc="-340" dirty="0">
                <a:latin typeface="Symbol" panose="05050102010706020507"/>
                <a:cs typeface="Symbol" panose="05050102010706020507"/>
              </a:rPr>
              <a:t></a:t>
            </a:r>
            <a:endParaRPr sz="2700">
              <a:latin typeface="Symbol" panose="05050102010706020507"/>
              <a:cs typeface="Symbol" panose="05050102010706020507"/>
            </a:endParaRPr>
          </a:p>
        </p:txBody>
      </p:sp>
      <p:sp>
        <p:nvSpPr>
          <p:cNvPr id="11" name="object 11"/>
          <p:cNvSpPr txBox="1"/>
          <p:nvPr/>
        </p:nvSpPr>
        <p:spPr>
          <a:xfrm>
            <a:off x="6905370" y="4519676"/>
            <a:ext cx="2391410" cy="418465"/>
          </a:xfrm>
          <a:prstGeom prst="rect">
            <a:avLst/>
          </a:prstGeom>
        </p:spPr>
        <p:txBody>
          <a:bodyPr vert="horz" wrap="square" lIns="0" tIns="0" rIns="0" bIns="0" rtlCol="0">
            <a:spAutoFit/>
          </a:bodyPr>
          <a:lstStyle/>
          <a:p>
            <a:pPr marL="12700">
              <a:lnSpc>
                <a:spcPts val="3295"/>
              </a:lnSpc>
            </a:pPr>
            <a:r>
              <a:rPr sz="4050" spc="-652" baseline="12000" dirty="0">
                <a:latin typeface="Symbol" panose="05050102010706020507"/>
                <a:cs typeface="Symbol" panose="05050102010706020507"/>
              </a:rPr>
              <a:t></a:t>
            </a:r>
            <a:r>
              <a:rPr sz="4200" spc="-810" baseline="12000" dirty="0">
                <a:latin typeface="Symbol" panose="05050102010706020507"/>
                <a:cs typeface="Symbol" panose="05050102010706020507"/>
              </a:rPr>
              <a:t></a:t>
            </a:r>
            <a:r>
              <a:rPr sz="1800" i="1" spc="-15" baseline="76000" dirty="0">
                <a:latin typeface="Times New Roman" panose="02020603050405020304"/>
                <a:cs typeface="Times New Roman" panose="02020603050405020304"/>
              </a:rPr>
              <a:t>T</a:t>
            </a:r>
            <a:r>
              <a:rPr sz="1800" i="1" baseline="76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用于表示所有</a:t>
            </a:r>
            <a:endParaRPr sz="2800" dirty="0">
              <a:latin typeface="新宋体" panose="02010609030101010101" charset="-122"/>
              <a:cs typeface="新宋体" panose="02010609030101010101" charset="-122"/>
            </a:endParaRPr>
          </a:p>
        </p:txBody>
      </p:sp>
      <p:sp>
        <p:nvSpPr>
          <p:cNvPr id="12" name="object 12"/>
          <p:cNvSpPr txBox="1"/>
          <p:nvPr/>
        </p:nvSpPr>
        <p:spPr>
          <a:xfrm>
            <a:off x="5615343" y="4541011"/>
            <a:ext cx="1223645" cy="323850"/>
          </a:xfrm>
          <a:prstGeom prst="rect">
            <a:avLst/>
          </a:prstGeom>
        </p:spPr>
        <p:txBody>
          <a:bodyPr vert="horz" wrap="square" lIns="0" tIns="0" rIns="0" bIns="0" rtlCol="0">
            <a:spAutoFit/>
          </a:bodyPr>
          <a:lstStyle/>
          <a:p>
            <a:pPr marL="12700">
              <a:lnSpc>
                <a:spcPct val="100000"/>
              </a:lnSpc>
              <a:tabLst>
                <a:tab pos="567055" algn="l"/>
              </a:tabLst>
            </a:pPr>
            <a:r>
              <a:rPr sz="2050" spc="-5" dirty="0">
                <a:latin typeface="Times New Roman" panose="02020603050405020304"/>
                <a:cs typeface="Times New Roman" panose="02020603050405020304"/>
              </a:rPr>
              <a:t>,</a:t>
            </a:r>
            <a:r>
              <a:rPr sz="2050" spc="-330" dirty="0">
                <a:latin typeface="Times New Roman" panose="02020603050405020304"/>
                <a:cs typeface="Times New Roman" panose="02020603050405020304"/>
              </a:rPr>
              <a:t> </a:t>
            </a:r>
            <a:r>
              <a:rPr sz="2050" i="1" spc="-10" dirty="0">
                <a:latin typeface="Times New Roman" panose="02020603050405020304"/>
                <a:cs typeface="Times New Roman" panose="02020603050405020304"/>
              </a:rPr>
              <a:t>P</a:t>
            </a:r>
            <a:r>
              <a:rPr sz="2050" i="1" spc="-130" dirty="0">
                <a:latin typeface="Times New Roman" panose="02020603050405020304"/>
                <a:cs typeface="Times New Roman" panose="02020603050405020304"/>
              </a:rPr>
              <a:t> </a:t>
            </a:r>
            <a:r>
              <a:rPr sz="2050" i="1" spc="-5" dirty="0">
                <a:latin typeface="Times New Roman" panose="02020603050405020304"/>
                <a:cs typeface="Times New Roman" panose="02020603050405020304"/>
              </a:rPr>
              <a:t>a</a:t>
            </a:r>
            <a:r>
              <a:rPr sz="2050" i="1"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a:t>
            </a:r>
            <a:r>
              <a:rPr sz="2050" spc="-145" dirty="0">
                <a:latin typeface="Times New Roman" panose="02020603050405020304"/>
                <a:cs typeface="Times New Roman" panose="02020603050405020304"/>
              </a:rPr>
              <a:t>,</a:t>
            </a:r>
            <a:r>
              <a:rPr sz="2050" i="1" spc="-10" dirty="0">
                <a:latin typeface="Times New Roman" panose="02020603050405020304"/>
                <a:cs typeface="Times New Roman" panose="02020603050405020304"/>
              </a:rPr>
              <a:t>P</a:t>
            </a:r>
            <a:r>
              <a:rPr sz="2050" i="1" spc="-130" dirty="0">
                <a:latin typeface="Times New Roman" panose="02020603050405020304"/>
                <a:cs typeface="Times New Roman" panose="02020603050405020304"/>
              </a:rPr>
              <a:t> </a:t>
            </a:r>
            <a:r>
              <a:rPr sz="2050" i="1" spc="-5" dirty="0">
                <a:latin typeface="Times New Roman" panose="02020603050405020304"/>
                <a:cs typeface="Times New Roman" panose="02020603050405020304"/>
              </a:rPr>
              <a:t>a</a:t>
            </a:r>
            <a:endParaRPr sz="2050">
              <a:latin typeface="Times New Roman" panose="02020603050405020304"/>
              <a:cs typeface="Times New Roman" panose="02020603050405020304"/>
            </a:endParaRPr>
          </a:p>
        </p:txBody>
      </p:sp>
      <p:sp>
        <p:nvSpPr>
          <p:cNvPr id="13" name="object 13"/>
          <p:cNvSpPr txBox="1"/>
          <p:nvPr/>
        </p:nvSpPr>
        <p:spPr>
          <a:xfrm>
            <a:off x="5476621" y="4713732"/>
            <a:ext cx="1417320" cy="194945"/>
          </a:xfrm>
          <a:prstGeom prst="rect">
            <a:avLst/>
          </a:prstGeom>
        </p:spPr>
        <p:txBody>
          <a:bodyPr vert="horz" wrap="square" lIns="0" tIns="0" rIns="0" bIns="0" rtlCol="0">
            <a:spAutoFit/>
          </a:bodyPr>
          <a:lstStyle/>
          <a:p>
            <a:pPr marL="12700">
              <a:lnSpc>
                <a:spcPct val="100000"/>
              </a:lnSpc>
              <a:tabLst>
                <a:tab pos="558165" algn="l"/>
                <a:tab pos="1336675" algn="l"/>
              </a:tabLst>
            </a:pPr>
            <a:r>
              <a:rPr sz="1200" spc="-5" dirty="0">
                <a:latin typeface="Times New Roman" panose="02020603050405020304"/>
                <a:cs typeface="Times New Roman" panose="02020603050405020304"/>
              </a:rPr>
              <a:t>1	2	</a:t>
            </a:r>
            <a:r>
              <a:rPr sz="1200" i="1" spc="-5" dirty="0">
                <a:latin typeface="Times New Roman" panose="02020603050405020304"/>
                <a:cs typeface="Times New Roman" panose="02020603050405020304"/>
              </a:rPr>
              <a:t>J</a:t>
            </a:r>
            <a:endParaRPr sz="1200" dirty="0">
              <a:latin typeface="Times New Roman" panose="02020603050405020304"/>
              <a:cs typeface="Times New Roman" panose="02020603050405020304"/>
            </a:endParaRPr>
          </a:p>
        </p:txBody>
      </p:sp>
      <p:sp>
        <p:nvSpPr>
          <p:cNvPr id="14" name="object 14"/>
          <p:cNvSpPr txBox="1"/>
          <p:nvPr/>
        </p:nvSpPr>
        <p:spPr>
          <a:xfrm>
            <a:off x="4801514" y="4541011"/>
            <a:ext cx="701040" cy="323850"/>
          </a:xfrm>
          <a:prstGeom prst="rect">
            <a:avLst/>
          </a:prstGeom>
        </p:spPr>
        <p:txBody>
          <a:bodyPr vert="horz" wrap="square" lIns="0" tIns="0" rIns="0" bIns="0" rtlCol="0">
            <a:spAutoFit/>
          </a:bodyPr>
          <a:lstStyle/>
          <a:p>
            <a:pPr marL="12700">
              <a:lnSpc>
                <a:spcPct val="100000"/>
              </a:lnSpc>
            </a:pPr>
            <a:r>
              <a:rPr sz="2050" i="1" spc="-5" dirty="0">
                <a:latin typeface="Times New Roman" panose="02020603050405020304"/>
                <a:cs typeface="Times New Roman" panose="02020603050405020304"/>
              </a:rPr>
              <a:t>z</a:t>
            </a:r>
            <a:r>
              <a:rPr sz="2050" i="1" spc="-185" dirty="0">
                <a:latin typeface="Times New Roman" panose="02020603050405020304"/>
                <a:cs typeface="Times New Roman" panose="02020603050405020304"/>
              </a:rPr>
              <a:t> </a:t>
            </a:r>
            <a:r>
              <a:rPr sz="2050" spc="-5" dirty="0">
                <a:latin typeface="Symbol" panose="05050102010706020507"/>
                <a:cs typeface="Symbol" panose="05050102010706020507"/>
              </a:rPr>
              <a:t></a:t>
            </a:r>
            <a:r>
              <a:rPr sz="2050" spc="165" dirty="0">
                <a:latin typeface="Times New Roman" panose="02020603050405020304"/>
                <a:cs typeface="Times New Roman" panose="02020603050405020304"/>
              </a:rPr>
              <a:t> </a:t>
            </a:r>
            <a:r>
              <a:rPr sz="2050" i="1" spc="-10" dirty="0">
                <a:latin typeface="Times New Roman" panose="02020603050405020304"/>
                <a:cs typeface="Times New Roman" panose="02020603050405020304"/>
              </a:rPr>
              <a:t>P</a:t>
            </a:r>
            <a:r>
              <a:rPr sz="2050" i="1" spc="-135" dirty="0">
                <a:latin typeface="Times New Roman" panose="02020603050405020304"/>
                <a:cs typeface="Times New Roman" panose="02020603050405020304"/>
              </a:rPr>
              <a:t> </a:t>
            </a:r>
            <a:r>
              <a:rPr sz="2050" i="1" spc="-260" dirty="0">
                <a:latin typeface="Times New Roman" panose="02020603050405020304"/>
                <a:cs typeface="Times New Roman" panose="02020603050405020304"/>
              </a:rPr>
              <a:t>a</a:t>
            </a:r>
            <a:endParaRPr sz="2050">
              <a:latin typeface="Times New Roman" panose="02020603050405020304"/>
              <a:cs typeface="Times New Roman" panose="02020603050405020304"/>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38311" y="5610225"/>
            <a:ext cx="7053580" cy="726440"/>
          </a:xfrm>
          <a:prstGeom prst="rect">
            <a:avLst/>
          </a:prstGeom>
        </p:spPr>
        <p:txBody>
          <a:bodyPr vert="horz" wrap="square" lIns="0" tIns="0" rIns="0" bIns="0" rtlCol="0">
            <a:spAutoFit/>
          </a:bodyPr>
          <a:lstStyle/>
          <a:p>
            <a:pPr marL="12700" marR="5080">
              <a:lnSpc>
                <a:spcPct val="100000"/>
              </a:lnSpc>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如果信源符号的出现是等可能性的，则上述熵被最 大化，此时信源提供最大信息量</a:t>
            </a:r>
            <a:endParaRPr sz="2400" dirty="0">
              <a:latin typeface="新宋体" panose="02010609030101010101" charset="-122"/>
              <a:cs typeface="新宋体" panose="02010609030101010101" charset="-122"/>
            </a:endParaRPr>
          </a:p>
        </p:txBody>
      </p:sp>
      <p:sp>
        <p:nvSpPr>
          <p:cNvPr id="6" name="object 6"/>
          <p:cNvSpPr txBox="1"/>
          <p:nvPr/>
        </p:nvSpPr>
        <p:spPr>
          <a:xfrm>
            <a:off x="5033898" y="3508755"/>
            <a:ext cx="95885" cy="202565"/>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J</a:t>
            </a:r>
            <a:endParaRPr sz="1250">
              <a:latin typeface="Times New Roman" panose="02020603050405020304"/>
              <a:cs typeface="Times New Roman" panose="02020603050405020304"/>
            </a:endParaRPr>
          </a:p>
        </p:txBody>
      </p:sp>
      <p:sp>
        <p:nvSpPr>
          <p:cNvPr id="7" name="object 7"/>
          <p:cNvSpPr txBox="1"/>
          <p:nvPr/>
        </p:nvSpPr>
        <p:spPr>
          <a:xfrm>
            <a:off x="5501766" y="4796028"/>
            <a:ext cx="103505" cy="218440"/>
          </a:xfrm>
          <a:prstGeom prst="rect">
            <a:avLst/>
          </a:prstGeom>
        </p:spPr>
        <p:txBody>
          <a:bodyPr vert="horz" wrap="square" lIns="0" tIns="0" rIns="0" bIns="0" rtlCol="0">
            <a:spAutoFit/>
          </a:bodyPr>
          <a:lstStyle/>
          <a:p>
            <a:pPr marL="12700">
              <a:lnSpc>
                <a:spcPct val="100000"/>
              </a:lnSpc>
            </a:pPr>
            <a:r>
              <a:rPr sz="1350" i="1" spc="10" dirty="0">
                <a:latin typeface="Times New Roman" panose="02020603050405020304"/>
                <a:cs typeface="Times New Roman" panose="02020603050405020304"/>
              </a:rPr>
              <a:t>J</a:t>
            </a:r>
            <a:endParaRPr sz="1350">
              <a:latin typeface="Times New Roman" panose="02020603050405020304"/>
              <a:cs typeface="Times New Roman" panose="02020603050405020304"/>
            </a:endParaRPr>
          </a:p>
        </p:txBody>
      </p:sp>
      <p:sp>
        <p:nvSpPr>
          <p:cNvPr id="8" name="object 8"/>
          <p:cNvSpPr txBox="1"/>
          <p:nvPr/>
        </p:nvSpPr>
        <p:spPr>
          <a:xfrm>
            <a:off x="1681098" y="959865"/>
            <a:ext cx="7414259" cy="4648200"/>
          </a:xfrm>
          <a:prstGeom prst="rect">
            <a:avLst/>
          </a:prstGeom>
        </p:spPr>
        <p:txBody>
          <a:bodyPr vert="horz" wrap="square" lIns="0" tIns="0" rIns="0" bIns="0" rtlCol="0">
            <a:spAutoFit/>
          </a:bodyPr>
          <a:lstStyle/>
          <a:p>
            <a:pPr marR="5060315" algn="ctr">
              <a:lnSpc>
                <a:spcPct val="100000"/>
              </a:lnSpc>
            </a:pPr>
            <a:r>
              <a:rPr sz="3200" b="1" spc="-15" dirty="0">
                <a:latin typeface="新宋体" panose="02010609030101010101" charset="-122"/>
                <a:cs typeface="新宋体" panose="02010609030101010101" charset="-122"/>
              </a:rPr>
              <a:t>信息论基础</a:t>
            </a:r>
            <a:endParaRPr sz="3200" dirty="0">
              <a:latin typeface="新宋体" panose="02010609030101010101" charset="-122"/>
              <a:cs typeface="新宋体" panose="02010609030101010101" charset="-122"/>
            </a:endParaRPr>
          </a:p>
          <a:p>
            <a:pPr marR="4938395" algn="ctr">
              <a:lnSpc>
                <a:spcPct val="100000"/>
              </a:lnSpc>
              <a:spcBef>
                <a:spcPts val="1800"/>
              </a:spcBef>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信源（续）</a:t>
            </a:r>
            <a:endParaRPr sz="3200" dirty="0">
              <a:latin typeface="新宋体" panose="02010609030101010101" charset="-122"/>
              <a:cs typeface="新宋体" panose="02010609030101010101" charset="-122"/>
            </a:endParaRPr>
          </a:p>
          <a:p>
            <a:pPr marL="469900" marR="5080" algn="just">
              <a:lnSpc>
                <a:spcPct val="101000"/>
              </a:lnSpc>
              <a:spcBef>
                <a:spcPts val="204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如果产生k个信源符号，则大数定律保证对于一个 </a:t>
            </a:r>
            <a:r>
              <a:rPr sz="2400" dirty="0">
                <a:latin typeface="新宋体" panose="02010609030101010101" charset="-122"/>
                <a:cs typeface="新宋体" panose="02010609030101010101" charset="-122"/>
              </a:rPr>
              <a:t>充分大的k，符号</a:t>
            </a:r>
            <a:r>
              <a:rPr sz="2400" spc="-5" dirty="0">
                <a:latin typeface="新宋体" panose="02010609030101010101" charset="-122"/>
                <a:cs typeface="新宋体" panose="02010609030101010101" charset="-122"/>
              </a:rPr>
              <a:t>a</a:t>
            </a:r>
            <a:r>
              <a:rPr sz="2400" spc="-7" baseline="-21000" dirty="0">
                <a:latin typeface="新宋体" panose="02010609030101010101" charset="-122"/>
                <a:cs typeface="新宋体" panose="02010609030101010101" charset="-122"/>
              </a:rPr>
              <a:t>j</a:t>
            </a:r>
            <a:r>
              <a:rPr sz="2400" dirty="0">
                <a:latin typeface="新宋体" panose="02010609030101010101" charset="-122"/>
                <a:cs typeface="新宋体" panose="02010609030101010101" charset="-122"/>
              </a:rPr>
              <a:t>将被输出kP(a</a:t>
            </a:r>
            <a:r>
              <a:rPr sz="2400" baseline="-21000" dirty="0">
                <a:latin typeface="新宋体" panose="02010609030101010101" charset="-122"/>
                <a:cs typeface="新宋体" panose="02010609030101010101" charset="-122"/>
              </a:rPr>
              <a:t>j</a:t>
            </a:r>
            <a:r>
              <a:rPr sz="2400" spc="-5" dirty="0">
                <a:latin typeface="新宋体" panose="02010609030101010101" charset="-122"/>
                <a:cs typeface="新宋体" panose="02010609030101010101" charset="-122"/>
              </a:rPr>
              <a:t>)次。因此，根据k </a:t>
            </a:r>
            <a:r>
              <a:rPr sz="2400" dirty="0">
                <a:latin typeface="新宋体" panose="02010609030101010101" charset="-122"/>
                <a:cs typeface="新宋体" panose="02010609030101010101" charset="-122"/>
              </a:rPr>
              <a:t>输出得到的平均自信息是</a:t>
            </a:r>
          </a:p>
          <a:p>
            <a:pPr marL="2980690">
              <a:lnSpc>
                <a:spcPts val="3905"/>
              </a:lnSpc>
            </a:pPr>
            <a:r>
              <a:rPr sz="2100" spc="170" dirty="0">
                <a:latin typeface="Symbol" panose="05050102010706020507"/>
                <a:cs typeface="Symbol" panose="05050102010706020507"/>
              </a:rPr>
              <a:t></a:t>
            </a:r>
            <a:r>
              <a:rPr sz="2100" i="1" spc="55" dirty="0">
                <a:latin typeface="Times New Roman" panose="02020603050405020304"/>
                <a:cs typeface="Times New Roman" panose="02020603050405020304"/>
              </a:rPr>
              <a:t>k</a:t>
            </a:r>
            <a:r>
              <a:rPr sz="4800" baseline="-9000" dirty="0">
                <a:latin typeface="Symbol" panose="05050102010706020507"/>
                <a:cs typeface="Symbol" panose="05050102010706020507"/>
              </a:rPr>
              <a:t></a:t>
            </a:r>
            <a:r>
              <a:rPr sz="2100" i="1" spc="-100" dirty="0">
                <a:latin typeface="Times New Roman" panose="02020603050405020304"/>
                <a:cs typeface="Times New Roman" panose="02020603050405020304"/>
              </a:rPr>
              <a:t>P</a:t>
            </a:r>
            <a:r>
              <a:rPr sz="3350" spc="-615" dirty="0">
                <a:latin typeface="Symbol" panose="05050102010706020507"/>
                <a:cs typeface="Symbol" panose="05050102010706020507"/>
              </a:rPr>
              <a:t></a:t>
            </a:r>
            <a:r>
              <a:rPr sz="2100" i="1" spc="90" dirty="0">
                <a:latin typeface="Times New Roman" panose="02020603050405020304"/>
                <a:cs typeface="Times New Roman" panose="02020603050405020304"/>
              </a:rPr>
              <a:t>a</a:t>
            </a:r>
            <a:r>
              <a:rPr sz="1875" i="1" spc="-7" baseline="-24000" dirty="0">
                <a:latin typeface="Times New Roman" panose="02020603050405020304"/>
                <a:cs typeface="Times New Roman" panose="02020603050405020304"/>
              </a:rPr>
              <a:t>j</a:t>
            </a:r>
            <a:r>
              <a:rPr sz="1875" i="1" spc="-67" baseline="-24000" dirty="0">
                <a:latin typeface="Times New Roman" panose="02020603050405020304"/>
                <a:cs typeface="Times New Roman" panose="02020603050405020304"/>
              </a:rPr>
              <a:t> </a:t>
            </a:r>
            <a:r>
              <a:rPr sz="3350" spc="-495" dirty="0">
                <a:latin typeface="Symbol" panose="05050102010706020507"/>
                <a:cs typeface="Symbol" panose="05050102010706020507"/>
              </a:rPr>
              <a:t></a:t>
            </a:r>
            <a:r>
              <a:rPr sz="2100" spc="15" dirty="0">
                <a:latin typeface="Times New Roman" panose="02020603050405020304"/>
                <a:cs typeface="Times New Roman" panose="02020603050405020304"/>
              </a:rPr>
              <a:t>lo</a:t>
            </a:r>
            <a:r>
              <a:rPr sz="2100" spc="-35" dirty="0">
                <a:latin typeface="Times New Roman" panose="02020603050405020304"/>
                <a:cs typeface="Times New Roman" panose="02020603050405020304"/>
              </a:rPr>
              <a:t>g</a:t>
            </a:r>
            <a:r>
              <a:rPr sz="2100" i="1" spc="-100" dirty="0">
                <a:latin typeface="Times New Roman" panose="02020603050405020304"/>
                <a:cs typeface="Times New Roman" panose="02020603050405020304"/>
              </a:rPr>
              <a:t>P</a:t>
            </a:r>
            <a:r>
              <a:rPr sz="3350" spc="-615" dirty="0">
                <a:latin typeface="Symbol" panose="05050102010706020507"/>
                <a:cs typeface="Symbol" panose="05050102010706020507"/>
              </a:rPr>
              <a:t></a:t>
            </a:r>
            <a:r>
              <a:rPr sz="2100" i="1" spc="90" dirty="0">
                <a:latin typeface="Times New Roman" panose="02020603050405020304"/>
                <a:cs typeface="Times New Roman" panose="02020603050405020304"/>
              </a:rPr>
              <a:t>a</a:t>
            </a:r>
            <a:r>
              <a:rPr sz="1875" i="1" spc="-7" baseline="-24000" dirty="0">
                <a:latin typeface="Times New Roman" panose="02020603050405020304"/>
                <a:cs typeface="Times New Roman" panose="02020603050405020304"/>
              </a:rPr>
              <a:t>j</a:t>
            </a:r>
            <a:r>
              <a:rPr sz="1875" i="1" spc="-67" baseline="-24000" dirty="0">
                <a:latin typeface="Times New Roman" panose="02020603050405020304"/>
                <a:cs typeface="Times New Roman" panose="02020603050405020304"/>
              </a:rPr>
              <a:t> </a:t>
            </a:r>
            <a:r>
              <a:rPr sz="3350" spc="-509" dirty="0">
                <a:latin typeface="Symbol" panose="05050102010706020507"/>
                <a:cs typeface="Symbol" panose="05050102010706020507"/>
              </a:rPr>
              <a:t></a:t>
            </a:r>
            <a:endParaRPr sz="3350" dirty="0">
              <a:latin typeface="Symbol" panose="05050102010706020507"/>
              <a:cs typeface="Symbol" panose="05050102010706020507"/>
            </a:endParaRPr>
          </a:p>
          <a:p>
            <a:pPr marR="554990" algn="ctr">
              <a:lnSpc>
                <a:spcPct val="100000"/>
              </a:lnSpc>
              <a:spcBef>
                <a:spcPts val="125"/>
              </a:spcBef>
            </a:pPr>
            <a:r>
              <a:rPr sz="1250" i="1" spc="50" dirty="0">
                <a:latin typeface="Times New Roman" panose="02020603050405020304"/>
                <a:cs typeface="Times New Roman" panose="02020603050405020304"/>
              </a:rPr>
              <a:t>j</a:t>
            </a:r>
            <a:r>
              <a:rPr sz="1250" spc="-160" dirty="0">
                <a:latin typeface="Symbol" panose="05050102010706020507"/>
                <a:cs typeface="Symbol" panose="05050102010706020507"/>
              </a:rPr>
              <a:t></a:t>
            </a:r>
            <a:r>
              <a:rPr sz="1250" spc="-5" dirty="0">
                <a:latin typeface="Times New Roman" panose="02020603050405020304"/>
                <a:cs typeface="Times New Roman" panose="02020603050405020304"/>
              </a:rPr>
              <a:t>1</a:t>
            </a:r>
            <a:endParaRPr sz="1250" dirty="0">
              <a:latin typeface="Times New Roman" panose="02020603050405020304"/>
              <a:cs typeface="Times New Roman" panose="02020603050405020304"/>
            </a:endParaRPr>
          </a:p>
          <a:p>
            <a:pPr marL="469900" algn="just">
              <a:lnSpc>
                <a:spcPct val="100000"/>
              </a:lnSpc>
              <a:spcBef>
                <a:spcPts val="21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每个信源输出的平均信息，也称为信源的熵为</a:t>
            </a:r>
          </a:p>
          <a:p>
            <a:pPr marL="2641600">
              <a:lnSpc>
                <a:spcPct val="100000"/>
              </a:lnSpc>
              <a:spcBef>
                <a:spcPts val="1380"/>
              </a:spcBef>
            </a:pPr>
            <a:r>
              <a:rPr sz="2350" i="1" spc="10" dirty="0">
                <a:latin typeface="Times New Roman" panose="02020603050405020304"/>
                <a:cs typeface="Times New Roman" panose="02020603050405020304"/>
              </a:rPr>
              <a:t>H</a:t>
            </a:r>
            <a:r>
              <a:rPr sz="2350" i="1" spc="-235" dirty="0">
                <a:latin typeface="Times New Roman" panose="02020603050405020304"/>
                <a:cs typeface="Times New Roman" panose="02020603050405020304"/>
              </a:rPr>
              <a:t> </a:t>
            </a:r>
            <a:r>
              <a:rPr sz="3100" spc="-175" dirty="0">
                <a:latin typeface="Symbol" panose="05050102010706020507"/>
                <a:cs typeface="Symbol" panose="05050102010706020507"/>
              </a:rPr>
              <a:t></a:t>
            </a:r>
            <a:r>
              <a:rPr sz="2350" i="1" spc="5" dirty="0">
                <a:latin typeface="Times New Roman" panose="02020603050405020304"/>
                <a:cs typeface="Times New Roman" panose="02020603050405020304"/>
              </a:rPr>
              <a:t>z</a:t>
            </a:r>
            <a:r>
              <a:rPr sz="2350" i="1" spc="-385" dirty="0">
                <a:latin typeface="Times New Roman" panose="02020603050405020304"/>
                <a:cs typeface="Times New Roman" panose="02020603050405020304"/>
              </a:rPr>
              <a:t> </a:t>
            </a:r>
            <a:r>
              <a:rPr sz="3100" spc="-245" dirty="0">
                <a:latin typeface="Symbol" panose="05050102010706020507"/>
                <a:cs typeface="Symbol" panose="05050102010706020507"/>
              </a:rPr>
              <a:t></a:t>
            </a:r>
            <a:r>
              <a:rPr sz="3100" spc="-409" dirty="0">
                <a:latin typeface="Times New Roman" panose="02020603050405020304"/>
                <a:cs typeface="Times New Roman" panose="02020603050405020304"/>
              </a:rPr>
              <a:t> </a:t>
            </a:r>
            <a:r>
              <a:rPr sz="2350" spc="10" dirty="0">
                <a:latin typeface="Symbol" panose="05050102010706020507"/>
                <a:cs typeface="Symbol" panose="05050102010706020507"/>
              </a:rPr>
              <a:t></a:t>
            </a:r>
            <a:r>
              <a:rPr sz="2350" spc="-15" dirty="0">
                <a:latin typeface="Times New Roman" panose="02020603050405020304"/>
                <a:cs typeface="Times New Roman" panose="02020603050405020304"/>
              </a:rPr>
              <a:t> </a:t>
            </a:r>
            <a:r>
              <a:rPr sz="2350" spc="75" dirty="0">
                <a:latin typeface="Symbol" panose="05050102010706020507"/>
                <a:cs typeface="Symbol" panose="05050102010706020507"/>
              </a:rPr>
              <a:t></a:t>
            </a:r>
            <a:r>
              <a:rPr sz="5325" baseline="-9000" dirty="0">
                <a:latin typeface="Symbol" panose="05050102010706020507"/>
                <a:cs typeface="Symbol" panose="05050102010706020507"/>
              </a:rPr>
              <a:t></a:t>
            </a:r>
            <a:r>
              <a:rPr sz="5325" spc="-337" baseline="-9000" dirty="0">
                <a:latin typeface="Times New Roman" panose="02020603050405020304"/>
                <a:cs typeface="Times New Roman" panose="02020603050405020304"/>
              </a:rPr>
              <a:t> </a:t>
            </a:r>
            <a:r>
              <a:rPr sz="2350" i="1" spc="114" dirty="0">
                <a:latin typeface="Times New Roman" panose="02020603050405020304"/>
                <a:cs typeface="Times New Roman" panose="02020603050405020304"/>
              </a:rPr>
              <a:t>p</a:t>
            </a:r>
            <a:r>
              <a:rPr sz="3700" spc="-590" dirty="0">
                <a:latin typeface="Symbol" panose="05050102010706020507"/>
                <a:cs typeface="Symbol" panose="05050102010706020507"/>
              </a:rPr>
              <a:t></a:t>
            </a:r>
            <a:r>
              <a:rPr sz="2350" i="1" spc="10" dirty="0">
                <a:latin typeface="Times New Roman" panose="02020603050405020304"/>
                <a:cs typeface="Times New Roman" panose="02020603050405020304"/>
              </a:rPr>
              <a:t>a</a:t>
            </a:r>
            <a:r>
              <a:rPr sz="2350" i="1" spc="-280" dirty="0">
                <a:latin typeface="Times New Roman" panose="02020603050405020304"/>
                <a:cs typeface="Times New Roman" panose="02020603050405020304"/>
              </a:rPr>
              <a:t> </a:t>
            </a:r>
            <a:r>
              <a:rPr sz="2025" i="1" spc="7" baseline="-25000" dirty="0">
                <a:latin typeface="Times New Roman" panose="02020603050405020304"/>
                <a:cs typeface="Times New Roman" panose="02020603050405020304"/>
              </a:rPr>
              <a:t>j</a:t>
            </a:r>
            <a:r>
              <a:rPr sz="2025" i="1" spc="127" baseline="-25000" dirty="0">
                <a:latin typeface="Times New Roman" panose="02020603050405020304"/>
                <a:cs typeface="Times New Roman" panose="02020603050405020304"/>
              </a:rPr>
              <a:t> </a:t>
            </a:r>
            <a:r>
              <a:rPr sz="3700" spc="-425" dirty="0">
                <a:latin typeface="Symbol" panose="05050102010706020507"/>
                <a:cs typeface="Symbol" panose="05050102010706020507"/>
              </a:rPr>
              <a:t></a:t>
            </a:r>
            <a:r>
              <a:rPr sz="2350" spc="5" dirty="0">
                <a:latin typeface="Times New Roman" panose="02020603050405020304"/>
                <a:cs typeface="Times New Roman" panose="02020603050405020304"/>
              </a:rPr>
              <a:t>log</a:t>
            </a:r>
            <a:r>
              <a:rPr sz="2350" spc="-120" dirty="0">
                <a:latin typeface="Times New Roman" panose="02020603050405020304"/>
                <a:cs typeface="Times New Roman" panose="02020603050405020304"/>
              </a:rPr>
              <a:t> </a:t>
            </a:r>
            <a:r>
              <a:rPr sz="2350" i="1" spc="110" dirty="0">
                <a:latin typeface="Times New Roman" panose="02020603050405020304"/>
                <a:cs typeface="Times New Roman" panose="02020603050405020304"/>
              </a:rPr>
              <a:t>P</a:t>
            </a:r>
            <a:r>
              <a:rPr sz="3700" spc="-585" dirty="0">
                <a:latin typeface="Symbol" panose="05050102010706020507"/>
                <a:cs typeface="Symbol" panose="05050102010706020507"/>
              </a:rPr>
              <a:t></a:t>
            </a:r>
            <a:r>
              <a:rPr sz="2350" i="1" spc="10" dirty="0">
                <a:latin typeface="Times New Roman" panose="02020603050405020304"/>
                <a:cs typeface="Times New Roman" panose="02020603050405020304"/>
              </a:rPr>
              <a:t>a</a:t>
            </a:r>
            <a:r>
              <a:rPr sz="2350" i="1" spc="-285" dirty="0">
                <a:latin typeface="Times New Roman" panose="02020603050405020304"/>
                <a:cs typeface="Times New Roman" panose="02020603050405020304"/>
              </a:rPr>
              <a:t> </a:t>
            </a:r>
            <a:r>
              <a:rPr sz="2025" i="1" spc="7" baseline="-25000" dirty="0">
                <a:latin typeface="Times New Roman" panose="02020603050405020304"/>
                <a:cs typeface="Times New Roman" panose="02020603050405020304"/>
              </a:rPr>
              <a:t>j</a:t>
            </a:r>
            <a:r>
              <a:rPr sz="2025" i="1" spc="127" baseline="-25000" dirty="0">
                <a:latin typeface="Times New Roman" panose="02020603050405020304"/>
                <a:cs typeface="Times New Roman" panose="02020603050405020304"/>
              </a:rPr>
              <a:t> </a:t>
            </a:r>
            <a:r>
              <a:rPr sz="3700" spc="-445" dirty="0">
                <a:latin typeface="Symbol" panose="05050102010706020507"/>
                <a:cs typeface="Symbol" panose="05050102010706020507"/>
              </a:rPr>
              <a:t></a:t>
            </a:r>
            <a:endParaRPr sz="3700" dirty="0">
              <a:latin typeface="Symbol" panose="05050102010706020507"/>
              <a:cs typeface="Symbol" panose="05050102010706020507"/>
            </a:endParaRPr>
          </a:p>
          <a:p>
            <a:pPr marL="393700" algn="ctr">
              <a:lnSpc>
                <a:spcPct val="100000"/>
              </a:lnSpc>
              <a:spcBef>
                <a:spcPts val="175"/>
              </a:spcBef>
            </a:pPr>
            <a:r>
              <a:rPr sz="1350" i="1" spc="5" dirty="0">
                <a:latin typeface="Times New Roman" panose="02020603050405020304"/>
                <a:cs typeface="Times New Roman" panose="02020603050405020304"/>
              </a:rPr>
              <a:t>j</a:t>
            </a:r>
            <a:r>
              <a:rPr sz="1350" i="1" spc="-195" dirty="0">
                <a:latin typeface="Times New Roman" panose="02020603050405020304"/>
                <a:cs typeface="Times New Roman" panose="02020603050405020304"/>
              </a:rPr>
              <a:t> </a:t>
            </a:r>
            <a:r>
              <a:rPr sz="1350" spc="-50" dirty="0">
                <a:latin typeface="Symbol" panose="05050102010706020507"/>
                <a:cs typeface="Symbol" panose="05050102010706020507"/>
              </a:rPr>
              <a:t></a:t>
            </a:r>
            <a:r>
              <a:rPr sz="1350" spc="15" dirty="0">
                <a:latin typeface="Times New Roman" panose="02020603050405020304"/>
                <a:cs typeface="Times New Roman" panose="02020603050405020304"/>
              </a:rPr>
              <a:t>1</a:t>
            </a:r>
            <a:endParaRPr sz="1350" dirty="0">
              <a:latin typeface="Times New Roman" panose="02020603050405020304"/>
              <a:cs typeface="Times New Roman" panose="02020603050405020304"/>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38298" y="4305554"/>
            <a:ext cx="210693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收到的信息</a:t>
            </a:r>
            <a:r>
              <a:rPr sz="2800" spc="-42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p:txBody>
      </p:sp>
      <p:sp>
        <p:nvSpPr>
          <p:cNvPr id="6" name="object 6"/>
          <p:cNvSpPr txBox="1"/>
          <p:nvPr/>
        </p:nvSpPr>
        <p:spPr>
          <a:xfrm>
            <a:off x="1681098" y="959865"/>
            <a:ext cx="7438390" cy="3336925"/>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信息论基础</a:t>
            </a:r>
            <a:endParaRPr sz="3200">
              <a:latin typeface="新宋体" panose="02010609030101010101" charset="-122"/>
              <a:cs typeface="新宋体" panose="02010609030101010101" charset="-122"/>
            </a:endParaRPr>
          </a:p>
          <a:p>
            <a:pPr>
              <a:lnSpc>
                <a:spcPct val="100000"/>
              </a:lnSpc>
              <a:spcBef>
                <a:spcPts val="15"/>
              </a:spcBef>
            </a:pPr>
            <a:endParaRPr sz="30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信道输出</a:t>
            </a:r>
            <a:endParaRPr sz="3200">
              <a:latin typeface="新宋体" panose="02010609030101010101" charset="-122"/>
              <a:cs typeface="新宋体" panose="02010609030101010101" charset="-122"/>
            </a:endParaRPr>
          </a:p>
          <a:p>
            <a:pPr marL="469900">
              <a:lnSpc>
                <a:spcPct val="100000"/>
              </a:lnSpc>
              <a:spcBef>
                <a:spcPts val="150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B={</a:t>
            </a:r>
            <a:r>
              <a:rPr sz="2800" dirty="0">
                <a:latin typeface="新宋体" panose="02010609030101010101" charset="-122"/>
                <a:cs typeface="新宋体" panose="02010609030101010101" charset="-122"/>
              </a:rPr>
              <a:t>b</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b</a:t>
            </a:r>
            <a:r>
              <a:rPr sz="2850" spc="-7" baseline="-20000" dirty="0">
                <a:latin typeface="新宋体" panose="02010609030101010101" charset="-122"/>
                <a:cs typeface="新宋体" panose="02010609030101010101" charset="-122"/>
              </a:rPr>
              <a:t>2</a:t>
            </a:r>
            <a:r>
              <a:rPr sz="2800" dirty="0">
                <a:latin typeface="新宋体" panose="02010609030101010101" charset="-122"/>
                <a:cs typeface="新宋体" panose="02010609030101010101" charset="-122"/>
              </a:rPr>
              <a:t>,</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b</a:t>
            </a:r>
            <a:r>
              <a:rPr sz="2850" spc="-7" baseline="-2000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}称为信道字母表</a:t>
            </a:r>
            <a:endParaRPr sz="2800">
              <a:latin typeface="新宋体" panose="02010609030101010101" charset="-122"/>
              <a:cs typeface="新宋体" panose="02010609030101010101" charset="-122"/>
            </a:endParaRPr>
          </a:p>
          <a:p>
            <a:pPr marL="469900">
              <a:lnSpc>
                <a:spcPct val="100000"/>
              </a:lnSpc>
              <a:spcBef>
                <a:spcPts val="186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提交给用户的字符</a:t>
            </a:r>
            <a:r>
              <a:rPr sz="2800" spc="-10" dirty="0">
                <a:latin typeface="新宋体" panose="02010609030101010101" charset="-122"/>
                <a:cs typeface="新宋体" panose="02010609030101010101" charset="-122"/>
              </a:rPr>
              <a:t>b</a:t>
            </a:r>
            <a:r>
              <a:rPr sz="2850" spc="-7" baseline="-2000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的概率是P(b</a:t>
            </a:r>
            <a:r>
              <a:rPr sz="2850" spc="-7" baseline="-20000" dirty="0">
                <a:latin typeface="新宋体" panose="02010609030101010101" charset="-122"/>
                <a:cs typeface="新宋体" panose="02010609030101010101" charset="-122"/>
              </a:rPr>
              <a:t>k</a:t>
            </a: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p>
            <a:pPr marL="469900">
              <a:lnSpc>
                <a:spcPts val="3295"/>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有限集合(B,v)完整描述了信道输出和用户</a:t>
            </a:r>
            <a:endParaRPr sz="2800">
              <a:latin typeface="新宋体" panose="02010609030101010101" charset="-122"/>
              <a:cs typeface="新宋体" panose="02010609030101010101" charset="-122"/>
            </a:endParaRPr>
          </a:p>
        </p:txBody>
      </p:sp>
      <p:sp>
        <p:nvSpPr>
          <p:cNvPr id="7" name="object 7"/>
          <p:cNvSpPr txBox="1"/>
          <p:nvPr/>
        </p:nvSpPr>
        <p:spPr>
          <a:xfrm>
            <a:off x="6969391" y="4377435"/>
            <a:ext cx="126364" cy="226060"/>
          </a:xfrm>
          <a:prstGeom prst="rect">
            <a:avLst/>
          </a:prstGeom>
        </p:spPr>
        <p:txBody>
          <a:bodyPr vert="horz" wrap="square" lIns="0" tIns="0" rIns="0" bIns="0" rtlCol="0">
            <a:spAutoFit/>
          </a:bodyPr>
          <a:lstStyle/>
          <a:p>
            <a:pPr marL="12700">
              <a:lnSpc>
                <a:spcPct val="100000"/>
              </a:lnSpc>
            </a:pPr>
            <a:r>
              <a:rPr sz="1400" i="1" spc="15" dirty="0">
                <a:latin typeface="Times New Roman" panose="02020603050405020304"/>
                <a:cs typeface="Times New Roman" panose="02020603050405020304"/>
              </a:rPr>
              <a:t>T</a:t>
            </a:r>
            <a:endParaRPr sz="1400">
              <a:latin typeface="Times New Roman" panose="02020603050405020304"/>
              <a:cs typeface="Times New Roman" panose="02020603050405020304"/>
            </a:endParaRPr>
          </a:p>
        </p:txBody>
      </p:sp>
      <p:sp>
        <p:nvSpPr>
          <p:cNvPr id="8" name="object 8"/>
          <p:cNvSpPr txBox="1"/>
          <p:nvPr/>
        </p:nvSpPr>
        <p:spPr>
          <a:xfrm>
            <a:off x="4693284" y="4310379"/>
            <a:ext cx="1882139" cy="491490"/>
          </a:xfrm>
          <a:prstGeom prst="rect">
            <a:avLst/>
          </a:prstGeom>
        </p:spPr>
        <p:txBody>
          <a:bodyPr vert="horz" wrap="square" lIns="0" tIns="0" rIns="0" bIns="0" rtlCol="0">
            <a:spAutoFit/>
          </a:bodyPr>
          <a:lstStyle/>
          <a:p>
            <a:pPr marL="12700">
              <a:lnSpc>
                <a:spcPct val="100000"/>
              </a:lnSpc>
              <a:tabLst>
                <a:tab pos="831215" algn="l"/>
                <a:tab pos="1779270" algn="l"/>
              </a:tabLst>
            </a:pPr>
            <a:r>
              <a:rPr sz="2450" i="1" spc="-130" dirty="0">
                <a:latin typeface="Times New Roman" panose="02020603050405020304"/>
                <a:cs typeface="Times New Roman" panose="02020603050405020304"/>
              </a:rPr>
              <a:t>P</a:t>
            </a:r>
            <a:r>
              <a:rPr sz="3200" spc="-475" dirty="0">
                <a:latin typeface="Symbol" panose="05050102010706020507"/>
                <a:cs typeface="Symbol" panose="05050102010706020507"/>
              </a:rPr>
              <a:t></a:t>
            </a:r>
            <a:r>
              <a:rPr sz="2450" i="1" spc="-5" dirty="0">
                <a:latin typeface="Times New Roman" panose="02020603050405020304"/>
                <a:cs typeface="Times New Roman" panose="02020603050405020304"/>
              </a:rPr>
              <a:t>b</a:t>
            </a:r>
            <a:r>
              <a:rPr sz="2450" i="1" spc="-135" dirty="0">
                <a:latin typeface="Times New Roman" panose="02020603050405020304"/>
                <a:cs typeface="Times New Roman" panose="02020603050405020304"/>
              </a:rPr>
              <a:t> </a:t>
            </a:r>
            <a:r>
              <a:rPr sz="3200" spc="-365" dirty="0">
                <a:latin typeface="Symbol" panose="05050102010706020507"/>
                <a:cs typeface="Symbol" panose="05050102010706020507"/>
              </a:rPr>
              <a:t></a:t>
            </a:r>
            <a:r>
              <a:rPr sz="3200" dirty="0">
                <a:latin typeface="Times New Roman" panose="02020603050405020304"/>
                <a:cs typeface="Times New Roman" panose="02020603050405020304"/>
              </a:rPr>
              <a:t>	</a:t>
            </a:r>
            <a:r>
              <a:rPr sz="3200" spc="-465" dirty="0">
                <a:latin typeface="Symbol" panose="05050102010706020507"/>
                <a:cs typeface="Symbol" panose="05050102010706020507"/>
              </a:rPr>
              <a:t></a:t>
            </a:r>
            <a:r>
              <a:rPr sz="2450" i="1" spc="-5" dirty="0">
                <a:latin typeface="Times New Roman" panose="02020603050405020304"/>
                <a:cs typeface="Times New Roman" panose="02020603050405020304"/>
              </a:rPr>
              <a:t>b</a:t>
            </a:r>
            <a:r>
              <a:rPr sz="2450" i="1" spc="100" dirty="0">
                <a:latin typeface="Times New Roman" panose="02020603050405020304"/>
                <a:cs typeface="Times New Roman" panose="02020603050405020304"/>
              </a:rPr>
              <a:t> </a:t>
            </a:r>
            <a:r>
              <a:rPr sz="3200" spc="-365" dirty="0">
                <a:latin typeface="Symbol" panose="05050102010706020507"/>
                <a:cs typeface="Symbol" panose="05050102010706020507"/>
              </a:rPr>
              <a:t></a:t>
            </a:r>
            <a:r>
              <a:rPr sz="3200" dirty="0">
                <a:latin typeface="Times New Roman" panose="02020603050405020304"/>
                <a:cs typeface="Times New Roman" panose="02020603050405020304"/>
              </a:rPr>
              <a:t>	</a:t>
            </a:r>
            <a:r>
              <a:rPr sz="3200" spc="-365" dirty="0">
                <a:latin typeface="Symbol" panose="05050102010706020507"/>
                <a:cs typeface="Symbol" panose="05050102010706020507"/>
              </a:rPr>
              <a:t></a:t>
            </a:r>
            <a:endParaRPr sz="3200">
              <a:latin typeface="Symbol" panose="05050102010706020507"/>
              <a:cs typeface="Symbol" panose="05050102010706020507"/>
            </a:endParaRPr>
          </a:p>
        </p:txBody>
      </p:sp>
      <p:sp>
        <p:nvSpPr>
          <p:cNvPr id="9" name="object 9"/>
          <p:cNvSpPr txBox="1"/>
          <p:nvPr/>
        </p:nvSpPr>
        <p:spPr>
          <a:xfrm>
            <a:off x="5227459" y="4405629"/>
            <a:ext cx="1258570" cy="384810"/>
          </a:xfrm>
          <a:prstGeom prst="rect">
            <a:avLst/>
          </a:prstGeom>
        </p:spPr>
        <p:txBody>
          <a:bodyPr vert="horz" wrap="square" lIns="0" tIns="0" rIns="0" bIns="0" rtlCol="0">
            <a:spAutoFit/>
          </a:bodyPr>
          <a:lstStyle/>
          <a:p>
            <a:pPr marL="12700">
              <a:lnSpc>
                <a:spcPct val="100000"/>
              </a:lnSpc>
              <a:tabLst>
                <a:tab pos="686435" algn="l"/>
              </a:tabLst>
            </a:pPr>
            <a:r>
              <a:rPr sz="2450" spc="-5" dirty="0">
                <a:latin typeface="Times New Roman" panose="02020603050405020304"/>
                <a:cs typeface="Times New Roman" panose="02020603050405020304"/>
              </a:rPr>
              <a:t>,</a:t>
            </a:r>
            <a:r>
              <a:rPr sz="2450" spc="-355" dirty="0">
                <a:latin typeface="Times New Roman" panose="02020603050405020304"/>
                <a:cs typeface="Times New Roman" panose="02020603050405020304"/>
              </a:rPr>
              <a:t> </a:t>
            </a:r>
            <a:r>
              <a:rPr sz="2450" i="1" spc="-5" dirty="0">
                <a:latin typeface="Times New Roman" panose="02020603050405020304"/>
                <a:cs typeface="Times New Roman" panose="02020603050405020304"/>
              </a:rPr>
              <a:t>P</a:t>
            </a:r>
            <a:r>
              <a:rPr sz="2450" i="1" dirty="0">
                <a:latin typeface="Times New Roman" panose="02020603050405020304"/>
                <a:cs typeface="Times New Roman" panose="02020603050405020304"/>
              </a:rPr>
              <a:t>	</a:t>
            </a:r>
            <a:r>
              <a:rPr sz="2450" spc="-5" dirty="0">
                <a:latin typeface="Times New Roman" panose="02020603050405020304"/>
                <a:cs typeface="Times New Roman" panose="02020603050405020304"/>
              </a:rPr>
              <a:t>,...</a:t>
            </a:r>
            <a:r>
              <a:rPr sz="2450" spc="-45" dirty="0">
                <a:latin typeface="Times New Roman" panose="02020603050405020304"/>
                <a:cs typeface="Times New Roman" panose="02020603050405020304"/>
              </a:rPr>
              <a:t>,</a:t>
            </a:r>
            <a:r>
              <a:rPr sz="2450" i="1" spc="-130" dirty="0">
                <a:latin typeface="Times New Roman" panose="02020603050405020304"/>
                <a:cs typeface="Times New Roman" panose="02020603050405020304"/>
              </a:rPr>
              <a:t>P</a:t>
            </a:r>
            <a:endParaRPr sz="2450">
              <a:latin typeface="Times New Roman" panose="02020603050405020304"/>
              <a:cs typeface="Times New Roman" panose="02020603050405020304"/>
            </a:endParaRPr>
          </a:p>
        </p:txBody>
      </p:sp>
      <p:sp>
        <p:nvSpPr>
          <p:cNvPr id="10" name="object 10"/>
          <p:cNvSpPr txBox="1"/>
          <p:nvPr/>
        </p:nvSpPr>
        <p:spPr>
          <a:xfrm>
            <a:off x="5053710" y="4616704"/>
            <a:ext cx="1761489" cy="226060"/>
          </a:xfrm>
          <a:prstGeom prst="rect">
            <a:avLst/>
          </a:prstGeom>
        </p:spPr>
        <p:txBody>
          <a:bodyPr vert="horz" wrap="square" lIns="0" tIns="0" rIns="0" bIns="0" rtlCol="0">
            <a:spAutoFit/>
          </a:bodyPr>
          <a:lstStyle/>
          <a:p>
            <a:pPr marL="12700">
              <a:lnSpc>
                <a:spcPct val="100000"/>
              </a:lnSpc>
              <a:tabLst>
                <a:tab pos="675005" algn="l"/>
                <a:tab pos="1626870" algn="l"/>
              </a:tabLst>
            </a:pPr>
            <a:r>
              <a:rPr sz="1400" spc="10" dirty="0">
                <a:latin typeface="Times New Roman" panose="02020603050405020304"/>
                <a:cs typeface="Times New Roman" panose="02020603050405020304"/>
              </a:rPr>
              <a:t>1	2	</a:t>
            </a:r>
            <a:r>
              <a:rPr sz="1400" i="1" spc="15" dirty="0">
                <a:latin typeface="Times New Roman" panose="02020603050405020304"/>
                <a:cs typeface="Times New Roman" panose="02020603050405020304"/>
              </a:rPr>
              <a:t>K</a:t>
            </a:r>
            <a:endParaRPr sz="1400">
              <a:latin typeface="Times New Roman" panose="02020603050405020304"/>
              <a:cs typeface="Times New Roman" panose="02020603050405020304"/>
            </a:endParaRPr>
          </a:p>
        </p:txBody>
      </p:sp>
      <p:sp>
        <p:nvSpPr>
          <p:cNvPr id="11" name="object 11"/>
          <p:cNvSpPr txBox="1"/>
          <p:nvPr/>
        </p:nvSpPr>
        <p:spPr>
          <a:xfrm>
            <a:off x="4219321" y="4291329"/>
            <a:ext cx="2775585" cy="513715"/>
          </a:xfrm>
          <a:prstGeom prst="rect">
            <a:avLst/>
          </a:prstGeom>
        </p:spPr>
        <p:txBody>
          <a:bodyPr vert="horz" wrap="square" lIns="0" tIns="0" rIns="0" bIns="0" rtlCol="0">
            <a:spAutoFit/>
          </a:bodyPr>
          <a:lstStyle/>
          <a:p>
            <a:pPr marL="12700">
              <a:lnSpc>
                <a:spcPct val="100000"/>
              </a:lnSpc>
              <a:tabLst>
                <a:tab pos="2330450" algn="l"/>
                <a:tab pos="2625090" algn="l"/>
              </a:tabLst>
            </a:pPr>
            <a:r>
              <a:rPr sz="2450" i="1" spc="-5" dirty="0">
                <a:latin typeface="Times New Roman" panose="02020603050405020304"/>
                <a:cs typeface="Times New Roman" panose="02020603050405020304"/>
              </a:rPr>
              <a:t>v</a:t>
            </a:r>
            <a:r>
              <a:rPr sz="2450" i="1" spc="-225" dirty="0">
                <a:latin typeface="Times New Roman" panose="02020603050405020304"/>
                <a:cs typeface="Times New Roman" panose="02020603050405020304"/>
              </a:rPr>
              <a:t> </a:t>
            </a:r>
            <a:r>
              <a:rPr sz="2450" spc="235" dirty="0">
                <a:latin typeface="Symbol" panose="05050102010706020507"/>
                <a:cs typeface="Symbol" panose="05050102010706020507"/>
              </a:rPr>
              <a:t></a:t>
            </a:r>
            <a:r>
              <a:rPr sz="3350" spc="-415" dirty="0">
                <a:latin typeface="Symbol" panose="05050102010706020507"/>
                <a:cs typeface="Symbol" panose="05050102010706020507"/>
              </a:rPr>
              <a:t></a:t>
            </a:r>
            <a:r>
              <a:rPr sz="3350" dirty="0">
                <a:latin typeface="Times New Roman" panose="02020603050405020304"/>
                <a:cs typeface="Times New Roman" panose="02020603050405020304"/>
              </a:rPr>
              <a:t>	</a:t>
            </a:r>
            <a:r>
              <a:rPr sz="2450" i="1" spc="-5" dirty="0">
                <a:latin typeface="Times New Roman" panose="02020603050405020304"/>
                <a:cs typeface="Times New Roman" panose="02020603050405020304"/>
              </a:rPr>
              <a:t>b</a:t>
            </a:r>
            <a:r>
              <a:rPr sz="2450" i="1" dirty="0">
                <a:latin typeface="Times New Roman" panose="02020603050405020304"/>
                <a:cs typeface="Times New Roman" panose="02020603050405020304"/>
              </a:rPr>
              <a:t>	</a:t>
            </a:r>
            <a:r>
              <a:rPr sz="3200" spc="-490" dirty="0">
                <a:latin typeface="Symbol" panose="05050102010706020507"/>
                <a:cs typeface="Symbol" panose="05050102010706020507"/>
              </a:rPr>
              <a:t></a:t>
            </a:r>
            <a:r>
              <a:rPr sz="3350" spc="-625" dirty="0">
                <a:latin typeface="Symbol" panose="05050102010706020507"/>
                <a:cs typeface="Symbol" panose="05050102010706020507"/>
              </a:rPr>
              <a:t></a:t>
            </a:r>
            <a:endParaRPr sz="3350">
              <a:latin typeface="Symbol" panose="05050102010706020507"/>
              <a:cs typeface="Symbol" panose="05050102010706020507"/>
            </a:endParaRPr>
          </a:p>
        </p:txBody>
      </p:sp>
      <p:sp>
        <p:nvSpPr>
          <p:cNvPr id="12" name="object 12"/>
          <p:cNvSpPr txBox="1"/>
          <p:nvPr/>
        </p:nvSpPr>
        <p:spPr>
          <a:xfrm>
            <a:off x="5255640" y="5960109"/>
            <a:ext cx="97155" cy="203200"/>
          </a:xfrm>
          <a:prstGeom prst="rect">
            <a:avLst/>
          </a:prstGeom>
        </p:spPr>
        <p:txBody>
          <a:bodyPr vert="horz" wrap="square" lIns="0" tIns="0" rIns="0" bIns="0" rtlCol="0">
            <a:spAutoFit/>
          </a:bodyPr>
          <a:lstStyle/>
          <a:p>
            <a:pPr marL="12700">
              <a:lnSpc>
                <a:spcPct val="100000"/>
              </a:lnSpc>
            </a:pPr>
            <a:r>
              <a:rPr sz="1250" i="1" spc="5" dirty="0">
                <a:latin typeface="Times New Roman" panose="02020603050405020304"/>
                <a:cs typeface="Times New Roman" panose="02020603050405020304"/>
              </a:rPr>
              <a:t>J</a:t>
            </a:r>
            <a:endParaRPr sz="1250">
              <a:latin typeface="Times New Roman" panose="02020603050405020304"/>
              <a:cs typeface="Times New Roman" panose="02020603050405020304"/>
            </a:endParaRPr>
          </a:p>
        </p:txBody>
      </p:sp>
      <p:sp>
        <p:nvSpPr>
          <p:cNvPr id="13" name="object 13"/>
          <p:cNvSpPr txBox="1"/>
          <p:nvPr/>
        </p:nvSpPr>
        <p:spPr>
          <a:xfrm>
            <a:off x="2138311" y="4946395"/>
            <a:ext cx="6567170" cy="1760220"/>
          </a:xfrm>
          <a:prstGeom prst="rect">
            <a:avLst/>
          </a:prstGeom>
        </p:spPr>
        <p:txBody>
          <a:bodyPr vert="horz" wrap="square" lIns="0" tIns="0" rIns="0" bIns="0" rtlCol="0">
            <a:spAutoFit/>
          </a:bodyPr>
          <a:lstStyle/>
          <a:p>
            <a:pPr marL="12700" marR="508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给定信道输出概率P(</a:t>
            </a:r>
            <a:r>
              <a:rPr sz="2800" dirty="0">
                <a:latin typeface="新宋体" panose="02010609030101010101" charset="-122"/>
                <a:cs typeface="新宋体" panose="02010609030101010101" charset="-122"/>
              </a:rPr>
              <a:t>b</a:t>
            </a:r>
            <a:r>
              <a:rPr sz="2850" spc="-7" baseline="-2000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)和信源符号概率 </a:t>
            </a:r>
            <a:r>
              <a:rPr sz="2800" dirty="0">
                <a:latin typeface="新宋体" panose="02010609030101010101" charset="-122"/>
                <a:cs typeface="新宋体" panose="02010609030101010101" charset="-122"/>
              </a:rPr>
              <a:t>P(</a:t>
            </a:r>
            <a:r>
              <a:rPr sz="2800" spc="-5" dirty="0">
                <a:latin typeface="新宋体" panose="02010609030101010101" charset="-122"/>
                <a:cs typeface="新宋体" panose="02010609030101010101" charset="-122"/>
              </a:rPr>
              <a:t>a</a:t>
            </a:r>
            <a:r>
              <a:rPr sz="2850" spc="-7" baseline="-20000" dirty="0">
                <a:latin typeface="新宋体" panose="02010609030101010101" charset="-122"/>
                <a:cs typeface="新宋体" panose="02010609030101010101" charset="-122"/>
              </a:rPr>
              <a:t>J</a:t>
            </a:r>
            <a:r>
              <a:rPr sz="2800" spc="-5" dirty="0">
                <a:latin typeface="新宋体" panose="02010609030101010101" charset="-122"/>
                <a:cs typeface="新宋体" panose="02010609030101010101" charset="-122"/>
              </a:rPr>
              <a:t>),它们由下式相联系</a:t>
            </a:r>
            <a:endParaRPr sz="2800">
              <a:latin typeface="新宋体" panose="02010609030101010101" charset="-122"/>
              <a:cs typeface="新宋体" panose="02010609030101010101" charset="-122"/>
            </a:endParaRPr>
          </a:p>
          <a:p>
            <a:pPr marL="2041525">
              <a:lnSpc>
                <a:spcPct val="100000"/>
              </a:lnSpc>
              <a:spcBef>
                <a:spcPts val="1305"/>
              </a:spcBef>
            </a:pPr>
            <a:r>
              <a:rPr sz="2150" i="1" spc="10" dirty="0">
                <a:latin typeface="Times New Roman" panose="02020603050405020304"/>
                <a:cs typeface="Times New Roman" panose="02020603050405020304"/>
              </a:rPr>
              <a:t>P</a:t>
            </a:r>
            <a:r>
              <a:rPr sz="2150" i="1" spc="-290" dirty="0">
                <a:latin typeface="Times New Roman" panose="02020603050405020304"/>
                <a:cs typeface="Times New Roman" panose="02020603050405020304"/>
              </a:rPr>
              <a:t> </a:t>
            </a:r>
            <a:r>
              <a:rPr sz="2850" spc="-260" dirty="0">
                <a:latin typeface="Symbol" panose="05050102010706020507"/>
                <a:cs typeface="Symbol" panose="05050102010706020507"/>
              </a:rPr>
              <a:t></a:t>
            </a:r>
            <a:r>
              <a:rPr sz="2150" i="1" spc="75" dirty="0">
                <a:latin typeface="Times New Roman" panose="02020603050405020304"/>
                <a:cs typeface="Times New Roman" panose="02020603050405020304"/>
              </a:rPr>
              <a:t>b</a:t>
            </a:r>
            <a:r>
              <a:rPr sz="1875" i="1" spc="7" baseline="-24000" dirty="0">
                <a:latin typeface="Times New Roman" panose="02020603050405020304"/>
                <a:cs typeface="Times New Roman" panose="02020603050405020304"/>
              </a:rPr>
              <a:t>k</a:t>
            </a:r>
            <a:r>
              <a:rPr sz="1875" i="1" baseline="-24000" dirty="0">
                <a:latin typeface="Times New Roman" panose="02020603050405020304"/>
                <a:cs typeface="Times New Roman" panose="02020603050405020304"/>
              </a:rPr>
              <a:t> </a:t>
            </a:r>
            <a:r>
              <a:rPr sz="1875" i="1" spc="-104" baseline="-24000" dirty="0">
                <a:latin typeface="Times New Roman" panose="02020603050405020304"/>
                <a:cs typeface="Times New Roman" panose="02020603050405020304"/>
              </a:rPr>
              <a:t> </a:t>
            </a:r>
            <a:r>
              <a:rPr sz="2850" spc="-140" dirty="0">
                <a:latin typeface="Symbol" panose="05050102010706020507"/>
                <a:cs typeface="Symbol" panose="05050102010706020507"/>
              </a:rPr>
              <a:t></a:t>
            </a:r>
            <a:r>
              <a:rPr sz="2850" spc="-345" dirty="0">
                <a:latin typeface="Times New Roman" panose="02020603050405020304"/>
                <a:cs typeface="Times New Roman" panose="02020603050405020304"/>
              </a:rPr>
              <a:t> </a:t>
            </a:r>
            <a:r>
              <a:rPr sz="2150" spc="10" dirty="0">
                <a:latin typeface="Symbol" panose="05050102010706020507"/>
                <a:cs typeface="Symbol" panose="05050102010706020507"/>
              </a:rPr>
              <a:t></a:t>
            </a:r>
            <a:r>
              <a:rPr sz="2150" spc="175" dirty="0">
                <a:latin typeface="Times New Roman" panose="02020603050405020304"/>
                <a:cs typeface="Times New Roman" panose="02020603050405020304"/>
              </a:rPr>
              <a:t> </a:t>
            </a:r>
            <a:r>
              <a:rPr sz="4875" spc="7" baseline="-9000" dirty="0">
                <a:latin typeface="Symbol" panose="05050102010706020507"/>
                <a:cs typeface="Symbol" panose="05050102010706020507"/>
              </a:rPr>
              <a:t></a:t>
            </a:r>
            <a:r>
              <a:rPr sz="4875" spc="-135" baseline="-9000" dirty="0">
                <a:latin typeface="Times New Roman" panose="02020603050405020304"/>
                <a:cs typeface="Times New Roman" panose="02020603050405020304"/>
              </a:rPr>
              <a:t> </a:t>
            </a:r>
            <a:r>
              <a:rPr sz="2150" i="1" spc="10" dirty="0">
                <a:latin typeface="Times New Roman" panose="02020603050405020304"/>
                <a:cs typeface="Times New Roman" panose="02020603050405020304"/>
              </a:rPr>
              <a:t>P</a:t>
            </a:r>
            <a:r>
              <a:rPr sz="2150" i="1" spc="-275" dirty="0">
                <a:latin typeface="Times New Roman" panose="02020603050405020304"/>
                <a:cs typeface="Times New Roman" panose="02020603050405020304"/>
              </a:rPr>
              <a:t> </a:t>
            </a:r>
            <a:r>
              <a:rPr sz="3400" spc="-550" dirty="0">
                <a:latin typeface="Symbol" panose="05050102010706020507"/>
                <a:cs typeface="Symbol" panose="05050102010706020507"/>
              </a:rPr>
              <a:t></a:t>
            </a:r>
            <a:r>
              <a:rPr sz="2150" i="1" spc="75" dirty="0">
                <a:latin typeface="Times New Roman" panose="02020603050405020304"/>
                <a:cs typeface="Times New Roman" panose="02020603050405020304"/>
              </a:rPr>
              <a:t>b</a:t>
            </a:r>
            <a:r>
              <a:rPr sz="1875" i="1" spc="7" baseline="-24000" dirty="0">
                <a:latin typeface="Times New Roman" panose="02020603050405020304"/>
                <a:cs typeface="Times New Roman" panose="02020603050405020304"/>
              </a:rPr>
              <a:t>k</a:t>
            </a:r>
            <a:r>
              <a:rPr sz="1875" i="1" baseline="-24000" dirty="0">
                <a:latin typeface="Times New Roman" panose="02020603050405020304"/>
                <a:cs typeface="Times New Roman" panose="02020603050405020304"/>
              </a:rPr>
              <a:t>  </a:t>
            </a:r>
            <a:r>
              <a:rPr sz="1875" i="1" spc="-112" baseline="-24000"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10" dirty="0">
                <a:latin typeface="Times New Roman" panose="02020603050405020304"/>
                <a:cs typeface="Times New Roman" panose="02020603050405020304"/>
              </a:rPr>
              <a:t> </a:t>
            </a:r>
            <a:r>
              <a:rPr sz="2150" i="1" spc="10" dirty="0">
                <a:latin typeface="Times New Roman" panose="02020603050405020304"/>
                <a:cs typeface="Times New Roman" panose="02020603050405020304"/>
              </a:rPr>
              <a:t>a</a:t>
            </a:r>
            <a:r>
              <a:rPr sz="2150" i="1" spc="-95" dirty="0">
                <a:latin typeface="Times New Roman" panose="02020603050405020304"/>
                <a:cs typeface="Times New Roman" panose="02020603050405020304"/>
              </a:rPr>
              <a:t> </a:t>
            </a:r>
            <a:r>
              <a:rPr sz="1875" i="1" baseline="-24000" dirty="0">
                <a:latin typeface="Times New Roman" panose="02020603050405020304"/>
                <a:cs typeface="Times New Roman" panose="02020603050405020304"/>
              </a:rPr>
              <a:t>j </a:t>
            </a:r>
            <a:r>
              <a:rPr sz="1875" i="1" spc="-225" baseline="-24000" dirty="0">
                <a:latin typeface="Times New Roman" panose="02020603050405020304"/>
                <a:cs typeface="Times New Roman" panose="02020603050405020304"/>
              </a:rPr>
              <a:t> </a:t>
            </a:r>
            <a:r>
              <a:rPr sz="3400" spc="-465" dirty="0">
                <a:latin typeface="Symbol" panose="05050102010706020507"/>
                <a:cs typeface="Symbol" panose="05050102010706020507"/>
              </a:rPr>
              <a:t></a:t>
            </a:r>
            <a:r>
              <a:rPr sz="2150" i="1" spc="10" dirty="0">
                <a:latin typeface="Times New Roman" panose="02020603050405020304"/>
                <a:cs typeface="Times New Roman" panose="02020603050405020304"/>
              </a:rPr>
              <a:t>P</a:t>
            </a:r>
            <a:r>
              <a:rPr sz="2150" i="1" spc="-275" dirty="0">
                <a:latin typeface="Times New Roman" panose="02020603050405020304"/>
                <a:cs typeface="Times New Roman" panose="02020603050405020304"/>
              </a:rPr>
              <a:t> </a:t>
            </a:r>
            <a:r>
              <a:rPr sz="3400" spc="-465" dirty="0">
                <a:latin typeface="Symbol" panose="05050102010706020507"/>
                <a:cs typeface="Symbol" panose="05050102010706020507"/>
              </a:rPr>
              <a:t></a:t>
            </a:r>
            <a:r>
              <a:rPr sz="2150" i="1" spc="10" dirty="0">
                <a:latin typeface="Times New Roman" panose="02020603050405020304"/>
                <a:cs typeface="Times New Roman" panose="02020603050405020304"/>
              </a:rPr>
              <a:t>a</a:t>
            </a:r>
            <a:r>
              <a:rPr sz="2150" i="1" spc="40" dirty="0">
                <a:latin typeface="Times New Roman" panose="02020603050405020304"/>
                <a:cs typeface="Times New Roman" panose="02020603050405020304"/>
              </a:rPr>
              <a:t> </a:t>
            </a:r>
            <a:r>
              <a:rPr sz="1875" i="1" baseline="-24000" dirty="0">
                <a:latin typeface="Times New Roman" panose="02020603050405020304"/>
                <a:cs typeface="Times New Roman" panose="02020603050405020304"/>
              </a:rPr>
              <a:t>j </a:t>
            </a:r>
            <a:r>
              <a:rPr sz="1875" i="1" spc="-225" baseline="-24000" dirty="0">
                <a:latin typeface="Times New Roman" panose="02020603050405020304"/>
                <a:cs typeface="Times New Roman" panose="02020603050405020304"/>
              </a:rPr>
              <a:t> </a:t>
            </a:r>
            <a:r>
              <a:rPr sz="3400" spc="-325" dirty="0">
                <a:latin typeface="Symbol" panose="05050102010706020507"/>
                <a:cs typeface="Symbol" panose="05050102010706020507"/>
              </a:rPr>
              <a:t></a:t>
            </a:r>
            <a:endParaRPr sz="3400">
              <a:latin typeface="Symbol" panose="05050102010706020507"/>
              <a:cs typeface="Symbol" panose="05050102010706020507"/>
            </a:endParaRPr>
          </a:p>
          <a:p>
            <a:pPr marR="163195" algn="ctr">
              <a:lnSpc>
                <a:spcPct val="100000"/>
              </a:lnSpc>
              <a:spcBef>
                <a:spcPts val="145"/>
              </a:spcBef>
            </a:pPr>
            <a:r>
              <a:rPr sz="1250" i="1" dirty="0">
                <a:latin typeface="Times New Roman" panose="02020603050405020304"/>
                <a:cs typeface="Times New Roman" panose="02020603050405020304"/>
              </a:rPr>
              <a:t>j</a:t>
            </a:r>
            <a:r>
              <a:rPr sz="1250" i="1" spc="-125" dirty="0">
                <a:latin typeface="Times New Roman" panose="02020603050405020304"/>
                <a:cs typeface="Times New Roman" panose="02020603050405020304"/>
              </a:rPr>
              <a:t> </a:t>
            </a:r>
            <a:r>
              <a:rPr sz="1250" spc="20" dirty="0">
                <a:latin typeface="Symbol" panose="05050102010706020507"/>
                <a:cs typeface="Symbol" panose="05050102010706020507"/>
              </a:rPr>
              <a:t></a:t>
            </a:r>
            <a:r>
              <a:rPr sz="1250" spc="5" dirty="0">
                <a:latin typeface="Times New Roman" panose="02020603050405020304"/>
                <a:cs typeface="Times New Roman" panose="02020603050405020304"/>
              </a:rPr>
              <a:t>1</a:t>
            </a:r>
            <a:endParaRPr sz="1250">
              <a:latin typeface="Times New Roman" panose="02020603050405020304"/>
              <a:cs typeface="Times New Roman" panose="020206030504050203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69478" rIns="0" bIns="0" rtlCol="0">
            <a:spAutoFit/>
          </a:bodyPr>
          <a:lstStyle/>
          <a:p>
            <a:pPr marL="83185">
              <a:lnSpc>
                <a:spcPct val="100000"/>
              </a:lnSpc>
            </a:pPr>
            <a:r>
              <a:rPr spc="-15" dirty="0">
                <a:latin typeface="新宋体" panose="02010609030101010101" charset="-122"/>
                <a:cs typeface="新宋体" panose="02010609030101010101" charset="-122"/>
              </a:rPr>
              <a:t>BMP格式</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3、调色板</a:t>
            </a:r>
          </a:p>
        </p:txBody>
      </p:sp>
      <p:sp>
        <p:nvSpPr>
          <p:cNvPr id="5" name="object 5"/>
          <p:cNvSpPr txBox="1"/>
          <p:nvPr/>
        </p:nvSpPr>
        <p:spPr>
          <a:xfrm>
            <a:off x="2595498" y="2048002"/>
            <a:ext cx="3328035" cy="302895"/>
          </a:xfrm>
          <a:prstGeom prst="rect">
            <a:avLst/>
          </a:prstGeom>
        </p:spPr>
        <p:txBody>
          <a:bodyPr vert="horz" wrap="square" lIns="0" tIns="0" rIns="0" bIns="0" rtlCol="0">
            <a:spAutoFit/>
          </a:bodyPr>
          <a:lstStyle/>
          <a:p>
            <a:pPr marL="12700">
              <a:lnSpc>
                <a:spcPts val="2380"/>
              </a:lnSpc>
            </a:pPr>
            <a:r>
              <a:rPr sz="2000" spc="-5" dirty="0">
                <a:latin typeface="新宋体" panose="02010609030101010101" charset="-122"/>
                <a:cs typeface="新宋体" panose="02010609030101010101" charset="-122"/>
              </a:rPr>
              <a:t>typedef</a:t>
            </a:r>
            <a:r>
              <a:rPr sz="2000" spc="5" dirty="0">
                <a:latin typeface="新宋体" panose="02010609030101010101" charset="-122"/>
                <a:cs typeface="新宋体" panose="02010609030101010101" charset="-122"/>
              </a:rPr>
              <a:t> </a:t>
            </a:r>
            <a:r>
              <a:rPr sz="2000" spc="-5" dirty="0">
                <a:latin typeface="新宋体" panose="02010609030101010101" charset="-122"/>
                <a:cs typeface="新宋体" panose="02010609030101010101" charset="-122"/>
              </a:rPr>
              <a:t>struct</a:t>
            </a:r>
            <a:r>
              <a:rPr sz="2000" spc="5" dirty="0">
                <a:latin typeface="新宋体" panose="02010609030101010101" charset="-122"/>
                <a:cs typeface="新宋体" panose="02010609030101010101" charset="-122"/>
              </a:rPr>
              <a:t> </a:t>
            </a:r>
            <a:r>
              <a:rPr sz="2000" spc="-10" dirty="0">
                <a:latin typeface="新宋体" panose="02010609030101010101" charset="-122"/>
                <a:cs typeface="新宋体" panose="02010609030101010101" charset="-122"/>
              </a:rPr>
              <a:t>t</a:t>
            </a:r>
            <a:r>
              <a:rPr sz="2000" spc="-5" dirty="0">
                <a:latin typeface="新宋体" panose="02010609030101010101" charset="-122"/>
                <a:cs typeface="新宋体" panose="02010609030101010101" charset="-122"/>
              </a:rPr>
              <a:t>agRGBQUAD{</a:t>
            </a:r>
            <a:endParaRPr sz="2000">
              <a:latin typeface="新宋体" panose="02010609030101010101" charset="-122"/>
              <a:cs typeface="新宋体" panose="02010609030101010101" charset="-122"/>
            </a:endParaRPr>
          </a:p>
        </p:txBody>
      </p:sp>
      <p:sp>
        <p:nvSpPr>
          <p:cNvPr id="6" name="object 6"/>
          <p:cNvSpPr txBox="1"/>
          <p:nvPr/>
        </p:nvSpPr>
        <p:spPr>
          <a:xfrm>
            <a:off x="2977260" y="2352802"/>
            <a:ext cx="534035" cy="1217295"/>
          </a:xfrm>
          <a:prstGeom prst="rect">
            <a:avLst/>
          </a:prstGeom>
        </p:spPr>
        <p:txBody>
          <a:bodyPr vert="horz" wrap="square" lIns="0" tIns="0" rIns="0" bIns="0" rtlCol="0">
            <a:spAutoFit/>
          </a:bodyPr>
          <a:lstStyle/>
          <a:p>
            <a:pPr marL="12700" marR="5080" algn="just">
              <a:lnSpc>
                <a:spcPct val="100000"/>
              </a:lnSpc>
            </a:pPr>
            <a:r>
              <a:rPr sz="2000" spc="-5" dirty="0">
                <a:latin typeface="新宋体" panose="02010609030101010101" charset="-122"/>
                <a:cs typeface="新宋体" panose="02010609030101010101" charset="-122"/>
              </a:rPr>
              <a:t>BYTE BYTE BYTE BYTE</a:t>
            </a:r>
            <a:endParaRPr sz="2000">
              <a:latin typeface="新宋体" panose="02010609030101010101" charset="-122"/>
              <a:cs typeface="新宋体" panose="02010609030101010101" charset="-122"/>
            </a:endParaRPr>
          </a:p>
        </p:txBody>
      </p:sp>
      <p:sp>
        <p:nvSpPr>
          <p:cNvPr id="7" name="object 7"/>
          <p:cNvSpPr txBox="1"/>
          <p:nvPr/>
        </p:nvSpPr>
        <p:spPr>
          <a:xfrm>
            <a:off x="3866082" y="2352802"/>
            <a:ext cx="1550670" cy="1217295"/>
          </a:xfrm>
          <a:prstGeom prst="rect">
            <a:avLst/>
          </a:prstGeom>
        </p:spPr>
        <p:txBody>
          <a:bodyPr vert="horz" wrap="square" lIns="0" tIns="0" rIns="0" bIns="0" rtlCol="0">
            <a:spAutoFit/>
          </a:bodyPr>
          <a:lstStyle/>
          <a:p>
            <a:pPr marL="12700" marR="5080" indent="-635">
              <a:lnSpc>
                <a:spcPct val="100000"/>
              </a:lnSpc>
            </a:pPr>
            <a:r>
              <a:rPr sz="2000" spc="-5" dirty="0">
                <a:latin typeface="新宋体" panose="02010609030101010101" charset="-122"/>
                <a:cs typeface="新宋体" panose="02010609030101010101" charset="-122"/>
              </a:rPr>
              <a:t>rgbBlue; rgbGreen; rgbRed; rgbReserved;</a:t>
            </a:r>
            <a:endParaRPr sz="2000">
              <a:latin typeface="新宋体" panose="02010609030101010101" charset="-122"/>
              <a:cs typeface="新宋体" panose="02010609030101010101" charset="-122"/>
            </a:endParaRPr>
          </a:p>
        </p:txBody>
      </p:sp>
      <p:sp>
        <p:nvSpPr>
          <p:cNvPr id="8" name="object 8"/>
          <p:cNvSpPr txBox="1"/>
          <p:nvPr/>
        </p:nvSpPr>
        <p:spPr>
          <a:xfrm>
            <a:off x="6406257" y="2352802"/>
            <a:ext cx="2386965" cy="1217295"/>
          </a:xfrm>
          <a:prstGeom prst="rect">
            <a:avLst/>
          </a:prstGeom>
        </p:spPr>
        <p:txBody>
          <a:bodyPr vert="horz" wrap="square" lIns="0" tIns="0" rIns="0" bIns="0" rtlCol="0">
            <a:spAutoFit/>
          </a:bodyPr>
          <a:lstStyle/>
          <a:p>
            <a:pPr marL="88900">
              <a:lnSpc>
                <a:spcPct val="100000"/>
              </a:lnSpc>
            </a:pPr>
            <a:r>
              <a:rPr sz="2000" spc="-5" dirty="0">
                <a:latin typeface="新宋体" panose="02010609030101010101" charset="-122"/>
                <a:cs typeface="新宋体" panose="02010609030101010101" charset="-122"/>
              </a:rPr>
              <a:t>//该颜色的蓝色分量</a:t>
            </a:r>
            <a:endParaRPr sz="2000">
              <a:latin typeface="新宋体" panose="02010609030101010101" charset="-122"/>
              <a:cs typeface="新宋体" panose="02010609030101010101" charset="-122"/>
            </a:endParaRPr>
          </a:p>
          <a:p>
            <a:pPr marL="12700">
              <a:lnSpc>
                <a:spcPct val="100000"/>
              </a:lnSpc>
            </a:pPr>
            <a:r>
              <a:rPr sz="2000" spc="-5" dirty="0">
                <a:latin typeface="新宋体" panose="02010609030101010101" charset="-122"/>
                <a:cs typeface="新宋体" panose="02010609030101010101" charset="-122"/>
              </a:rPr>
              <a:t>//该颜色的绿色分量</a:t>
            </a:r>
            <a:endParaRPr sz="2000">
              <a:latin typeface="新宋体" panose="02010609030101010101" charset="-122"/>
              <a:cs typeface="新宋体" panose="02010609030101010101" charset="-122"/>
            </a:endParaRPr>
          </a:p>
          <a:p>
            <a:pPr marL="12700">
              <a:lnSpc>
                <a:spcPct val="100000"/>
              </a:lnSpc>
            </a:pPr>
            <a:r>
              <a:rPr sz="2000" spc="-5" dirty="0">
                <a:latin typeface="新宋体" panose="02010609030101010101" charset="-122"/>
                <a:cs typeface="新宋体" panose="02010609030101010101" charset="-122"/>
              </a:rPr>
              <a:t>//该颜色的红色分量</a:t>
            </a:r>
            <a:endParaRPr sz="2000">
              <a:latin typeface="新宋体" panose="02010609030101010101" charset="-122"/>
              <a:cs typeface="新宋体" panose="02010609030101010101" charset="-122"/>
            </a:endParaRPr>
          </a:p>
          <a:p>
            <a:pPr marL="13335">
              <a:lnSpc>
                <a:spcPts val="2380"/>
              </a:lnSpc>
            </a:pPr>
            <a:r>
              <a:rPr sz="2000" spc="-5" dirty="0">
                <a:latin typeface="新宋体" panose="02010609030101010101" charset="-122"/>
                <a:cs typeface="新宋体" panose="02010609030101010101" charset="-122"/>
              </a:rPr>
              <a:t>//保留值，不考虑</a:t>
            </a:r>
            <a:endParaRPr sz="2000">
              <a:latin typeface="新宋体" panose="02010609030101010101" charset="-122"/>
              <a:cs typeface="新宋体" panose="02010609030101010101" charset="-122"/>
            </a:endParaRPr>
          </a:p>
        </p:txBody>
      </p:sp>
      <p:sp>
        <p:nvSpPr>
          <p:cNvPr id="9" name="object 9"/>
          <p:cNvSpPr txBox="1"/>
          <p:nvPr/>
        </p:nvSpPr>
        <p:spPr>
          <a:xfrm>
            <a:off x="1681111" y="3572002"/>
            <a:ext cx="7541259" cy="1458595"/>
          </a:xfrm>
          <a:prstGeom prst="rect">
            <a:avLst/>
          </a:prstGeom>
        </p:spPr>
        <p:txBody>
          <a:bodyPr vert="horz" wrap="square" lIns="0" tIns="0" rIns="0" bIns="0" rtlCol="0">
            <a:spAutoFit/>
          </a:bodyPr>
          <a:lstStyle/>
          <a:p>
            <a:pPr marL="926465">
              <a:lnSpc>
                <a:spcPct val="100000"/>
              </a:lnSpc>
            </a:pPr>
            <a:r>
              <a:rPr sz="2000" spc="-5" dirty="0">
                <a:latin typeface="新宋体" panose="02010609030101010101" charset="-122"/>
                <a:cs typeface="新宋体" panose="02010609030101010101" charset="-122"/>
              </a:rPr>
              <a:t>} RGBQUAD;</a:t>
            </a:r>
            <a:endParaRPr sz="2000">
              <a:latin typeface="新宋体" panose="02010609030101010101" charset="-122"/>
              <a:cs typeface="新宋体" panose="02010609030101010101" charset="-122"/>
            </a:endParaRPr>
          </a:p>
          <a:p>
            <a:pPr>
              <a:lnSpc>
                <a:spcPct val="100000"/>
              </a:lnSpc>
              <a:spcBef>
                <a:spcPts val="5"/>
              </a:spcBef>
            </a:pPr>
            <a:endParaRPr sz="2100">
              <a:latin typeface="Times New Roman" panose="02020603050405020304"/>
              <a:cs typeface="Times New Roman" panose="02020603050405020304"/>
            </a:endParaRPr>
          </a:p>
          <a:p>
            <a:pPr marL="12700" marR="5080" indent="761365">
              <a:lnSpc>
                <a:spcPct val="100000"/>
              </a:lnSpc>
            </a:pPr>
            <a:r>
              <a:rPr sz="2800" spc="-5" dirty="0">
                <a:latin typeface="新宋体" panose="02010609030101010101" charset="-122"/>
                <a:cs typeface="新宋体" panose="02010609030101010101" charset="-122"/>
              </a:rPr>
              <a:t>注：有些位图不需要调色板，如真彩色图， 它们的BITMAPINFOHEADER后面直接是位图数据</a:t>
            </a:r>
            <a:endParaRPr sz="2800">
              <a:latin typeface="新宋体" panose="02010609030101010101" charset="-122"/>
              <a:cs typeface="新宋体" panose="02010609030101010101" charset="-122"/>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94840"/>
            <a:ext cx="7615555" cy="161925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信道输出（续）</a:t>
            </a:r>
            <a:endParaRPr sz="320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将上式中的条件概率放入一个K×J的正向信 道传递矩阵Q，其元素</a:t>
            </a:r>
            <a:r>
              <a:rPr sz="2800" dirty="0">
                <a:latin typeface="新宋体" panose="02010609030101010101" charset="-122"/>
                <a:cs typeface="新宋体" panose="02010609030101010101" charset="-122"/>
              </a:rPr>
              <a:t>q</a:t>
            </a:r>
            <a:r>
              <a:rPr sz="2850" spc="-7" baseline="-20000" dirty="0">
                <a:latin typeface="新宋体" panose="02010609030101010101" charset="-122"/>
                <a:cs typeface="新宋体" panose="02010609030101010101" charset="-122"/>
              </a:rPr>
              <a:t>kj</a:t>
            </a:r>
            <a:r>
              <a:rPr sz="2800" dirty="0">
                <a:latin typeface="新宋体" panose="02010609030101010101" charset="-122"/>
                <a:cs typeface="新宋体" panose="02010609030101010101" charset="-122"/>
              </a:rPr>
              <a:t>=P(</a:t>
            </a:r>
            <a:r>
              <a:rPr sz="2800" spc="-5" dirty="0">
                <a:latin typeface="新宋体" panose="02010609030101010101" charset="-122"/>
                <a:cs typeface="新宋体" panose="02010609030101010101" charset="-122"/>
              </a:rPr>
              <a:t>b</a:t>
            </a:r>
            <a:r>
              <a:rPr sz="2850" spc="-7" baseline="-20000" dirty="0">
                <a:latin typeface="新宋体" panose="02010609030101010101" charset="-122"/>
                <a:cs typeface="新宋体" panose="02010609030101010101" charset="-122"/>
              </a:rPr>
              <a:t>k</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a</a:t>
            </a:r>
            <a:r>
              <a:rPr sz="2850" spc="-7" baseline="-20000" dirty="0">
                <a:latin typeface="新宋体" panose="02010609030101010101" charset="-122"/>
                <a:cs typeface="新宋体" panose="02010609030101010101" charset="-122"/>
              </a:rPr>
              <a:t>j</a:t>
            </a:r>
            <a:r>
              <a:rPr sz="2800" spc="-5" dirty="0">
                <a:latin typeface="新宋体" panose="02010609030101010101" charset="-122"/>
                <a:cs typeface="新宋体" panose="02010609030101010101" charset="-122"/>
              </a:rPr>
              <a:t>)为条件概率</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信息论基础</a:t>
            </a:r>
          </a:p>
        </p:txBody>
      </p:sp>
      <p:sp>
        <p:nvSpPr>
          <p:cNvPr id="7" name="object 7"/>
          <p:cNvSpPr txBox="1"/>
          <p:nvPr/>
        </p:nvSpPr>
        <p:spPr>
          <a:xfrm>
            <a:off x="7002906" y="5071605"/>
            <a:ext cx="109855" cy="268605"/>
          </a:xfrm>
          <a:prstGeom prst="rect">
            <a:avLst/>
          </a:prstGeom>
        </p:spPr>
        <p:txBody>
          <a:bodyPr vert="horz" wrap="square" lIns="0" tIns="0" rIns="0" bIns="0" rtlCol="0">
            <a:spAutoFit/>
          </a:bodyPr>
          <a:lstStyle/>
          <a:p>
            <a:pPr marL="12700">
              <a:lnSpc>
                <a:spcPct val="100000"/>
              </a:lnSpc>
            </a:pPr>
            <a:r>
              <a:rPr sz="1700" spc="10" dirty="0">
                <a:latin typeface="Symbol" panose="05050102010706020507"/>
                <a:cs typeface="Symbol" panose="05050102010706020507"/>
              </a:rPr>
              <a:t></a:t>
            </a:r>
            <a:endParaRPr sz="1700">
              <a:latin typeface="Symbol" panose="05050102010706020507"/>
              <a:cs typeface="Symbol" panose="05050102010706020507"/>
            </a:endParaRPr>
          </a:p>
        </p:txBody>
      </p:sp>
      <p:sp>
        <p:nvSpPr>
          <p:cNvPr id="8" name="object 8"/>
          <p:cNvSpPr txBox="1"/>
          <p:nvPr/>
        </p:nvSpPr>
        <p:spPr>
          <a:xfrm>
            <a:off x="7002906" y="3596411"/>
            <a:ext cx="109855" cy="1533525"/>
          </a:xfrm>
          <a:prstGeom prst="rect">
            <a:avLst/>
          </a:prstGeom>
        </p:spPr>
        <p:txBody>
          <a:bodyPr vert="horz" wrap="square" lIns="0" tIns="0" rIns="0" bIns="0" rtlCol="0">
            <a:spAutoFit/>
          </a:bodyPr>
          <a:lstStyle/>
          <a:p>
            <a:pPr marL="12700">
              <a:lnSpc>
                <a:spcPts val="1850"/>
              </a:lnSpc>
            </a:pPr>
            <a:r>
              <a:rPr sz="1700" spc="10" dirty="0">
                <a:latin typeface="Symbol" panose="05050102010706020507"/>
                <a:cs typeface="Symbol" panose="05050102010706020507"/>
              </a:rPr>
              <a:t></a:t>
            </a:r>
            <a:endParaRPr sz="1700">
              <a:latin typeface="Symbol" panose="05050102010706020507"/>
              <a:cs typeface="Symbol" panose="05050102010706020507"/>
            </a:endParaRPr>
          </a:p>
          <a:p>
            <a:pPr marL="12700">
              <a:lnSpc>
                <a:spcPts val="1660"/>
              </a:lnSpc>
            </a:pPr>
            <a:r>
              <a:rPr sz="1700" spc="10" dirty="0">
                <a:latin typeface="Symbol" panose="05050102010706020507"/>
                <a:cs typeface="Symbol" panose="05050102010706020507"/>
              </a:rPr>
              <a:t></a:t>
            </a:r>
            <a:endParaRPr sz="1700">
              <a:latin typeface="Symbol" panose="05050102010706020507"/>
              <a:cs typeface="Symbol" panose="05050102010706020507"/>
            </a:endParaRPr>
          </a:p>
          <a:p>
            <a:pPr marL="12700">
              <a:lnSpc>
                <a:spcPts val="1660"/>
              </a:lnSpc>
            </a:pPr>
            <a:r>
              <a:rPr sz="1700" spc="10" dirty="0">
                <a:latin typeface="Symbol" panose="05050102010706020507"/>
                <a:cs typeface="Symbol" panose="05050102010706020507"/>
              </a:rPr>
              <a:t></a:t>
            </a:r>
            <a:endParaRPr sz="1700">
              <a:latin typeface="Symbol" panose="05050102010706020507"/>
              <a:cs typeface="Symbol" panose="05050102010706020507"/>
            </a:endParaRPr>
          </a:p>
          <a:p>
            <a:pPr marL="12700">
              <a:lnSpc>
                <a:spcPts val="1660"/>
              </a:lnSpc>
            </a:pPr>
            <a:r>
              <a:rPr sz="1700" spc="10" dirty="0">
                <a:latin typeface="Symbol" panose="05050102010706020507"/>
                <a:cs typeface="Symbol" panose="05050102010706020507"/>
              </a:rPr>
              <a:t></a:t>
            </a:r>
            <a:endParaRPr sz="1700">
              <a:latin typeface="Symbol" panose="05050102010706020507"/>
              <a:cs typeface="Symbol" panose="05050102010706020507"/>
            </a:endParaRPr>
          </a:p>
          <a:p>
            <a:pPr marL="12700">
              <a:lnSpc>
                <a:spcPts val="1660"/>
              </a:lnSpc>
            </a:pPr>
            <a:r>
              <a:rPr sz="1700" spc="10" dirty="0">
                <a:latin typeface="Symbol" panose="05050102010706020507"/>
                <a:cs typeface="Symbol" panose="05050102010706020507"/>
              </a:rPr>
              <a:t></a:t>
            </a:r>
            <a:endParaRPr sz="1700">
              <a:latin typeface="Symbol" panose="05050102010706020507"/>
              <a:cs typeface="Symbol" panose="05050102010706020507"/>
            </a:endParaRPr>
          </a:p>
          <a:p>
            <a:pPr marL="12700">
              <a:lnSpc>
                <a:spcPts val="1660"/>
              </a:lnSpc>
            </a:pPr>
            <a:r>
              <a:rPr sz="1700" spc="10" dirty="0">
                <a:latin typeface="Symbol" panose="05050102010706020507"/>
                <a:cs typeface="Symbol" panose="05050102010706020507"/>
              </a:rPr>
              <a:t></a:t>
            </a:r>
            <a:endParaRPr sz="1700">
              <a:latin typeface="Symbol" panose="05050102010706020507"/>
              <a:cs typeface="Symbol" panose="05050102010706020507"/>
            </a:endParaRPr>
          </a:p>
          <a:p>
            <a:pPr marL="12700">
              <a:lnSpc>
                <a:spcPts val="1850"/>
              </a:lnSpc>
            </a:pPr>
            <a:r>
              <a:rPr sz="1700" spc="10" dirty="0">
                <a:latin typeface="Symbol" panose="05050102010706020507"/>
                <a:cs typeface="Symbol" panose="05050102010706020507"/>
              </a:rPr>
              <a:t></a:t>
            </a:r>
            <a:endParaRPr sz="1700">
              <a:latin typeface="Symbol" panose="05050102010706020507"/>
              <a:cs typeface="Symbol" panose="05050102010706020507"/>
            </a:endParaRPr>
          </a:p>
        </p:txBody>
      </p:sp>
      <p:sp>
        <p:nvSpPr>
          <p:cNvPr id="9" name="object 9"/>
          <p:cNvSpPr txBox="1"/>
          <p:nvPr/>
        </p:nvSpPr>
        <p:spPr>
          <a:xfrm>
            <a:off x="3663060" y="5071630"/>
            <a:ext cx="109855" cy="268605"/>
          </a:xfrm>
          <a:prstGeom prst="rect">
            <a:avLst/>
          </a:prstGeom>
        </p:spPr>
        <p:txBody>
          <a:bodyPr vert="horz" wrap="square" lIns="0" tIns="0" rIns="0" bIns="0" rtlCol="0">
            <a:spAutoFit/>
          </a:bodyPr>
          <a:lstStyle/>
          <a:p>
            <a:pPr marL="12700">
              <a:lnSpc>
                <a:spcPct val="100000"/>
              </a:lnSpc>
            </a:pPr>
            <a:r>
              <a:rPr sz="1700" spc="10" dirty="0">
                <a:latin typeface="Symbol" panose="05050102010706020507"/>
                <a:cs typeface="Symbol" panose="05050102010706020507"/>
              </a:rPr>
              <a:t></a:t>
            </a:r>
            <a:endParaRPr sz="1700">
              <a:latin typeface="Symbol" panose="05050102010706020507"/>
              <a:cs typeface="Symbol" panose="05050102010706020507"/>
            </a:endParaRPr>
          </a:p>
        </p:txBody>
      </p:sp>
      <p:sp>
        <p:nvSpPr>
          <p:cNvPr id="10" name="object 10"/>
          <p:cNvSpPr txBox="1"/>
          <p:nvPr/>
        </p:nvSpPr>
        <p:spPr>
          <a:xfrm>
            <a:off x="3272916" y="4017797"/>
            <a:ext cx="500380" cy="1111885"/>
          </a:xfrm>
          <a:prstGeom prst="rect">
            <a:avLst/>
          </a:prstGeom>
        </p:spPr>
        <p:txBody>
          <a:bodyPr vert="horz" wrap="square" lIns="0" tIns="0" rIns="0" bIns="0" rtlCol="0">
            <a:spAutoFit/>
          </a:bodyPr>
          <a:lstStyle/>
          <a:p>
            <a:pPr marR="5080" algn="r">
              <a:lnSpc>
                <a:spcPts val="1850"/>
              </a:lnSpc>
            </a:pPr>
            <a:r>
              <a:rPr sz="1700" spc="10" dirty="0">
                <a:latin typeface="Symbol" panose="05050102010706020507"/>
                <a:cs typeface="Symbol" panose="05050102010706020507"/>
              </a:rPr>
              <a:t></a:t>
            </a:r>
            <a:endParaRPr sz="1700">
              <a:latin typeface="Symbol" panose="05050102010706020507"/>
              <a:cs typeface="Symbol" panose="05050102010706020507"/>
            </a:endParaRPr>
          </a:p>
          <a:p>
            <a:pPr marR="5080" algn="r">
              <a:lnSpc>
                <a:spcPts val="1540"/>
              </a:lnSpc>
            </a:pPr>
            <a:r>
              <a:rPr sz="1700" spc="10" dirty="0">
                <a:latin typeface="Symbol" panose="05050102010706020507"/>
                <a:cs typeface="Symbol" panose="05050102010706020507"/>
              </a:rPr>
              <a:t></a:t>
            </a:r>
            <a:endParaRPr sz="1700">
              <a:latin typeface="Symbol" panose="05050102010706020507"/>
              <a:cs typeface="Symbol" panose="05050102010706020507"/>
            </a:endParaRPr>
          </a:p>
          <a:p>
            <a:pPr marR="5080" algn="r">
              <a:lnSpc>
                <a:spcPts val="1660"/>
              </a:lnSpc>
            </a:pPr>
            <a:r>
              <a:rPr sz="1700" i="1" spc="20" dirty="0">
                <a:latin typeface="Times New Roman" panose="02020603050405020304"/>
                <a:cs typeface="Times New Roman" panose="02020603050405020304"/>
              </a:rPr>
              <a:t>Q</a:t>
            </a:r>
            <a:r>
              <a:rPr sz="1700" i="1" spc="10" dirty="0">
                <a:latin typeface="Times New Roman" panose="02020603050405020304"/>
                <a:cs typeface="Times New Roman" panose="02020603050405020304"/>
              </a:rPr>
              <a:t> </a:t>
            </a:r>
            <a:r>
              <a:rPr sz="1700" spc="15" dirty="0">
                <a:latin typeface="Symbol" panose="05050102010706020507"/>
                <a:cs typeface="Symbol" panose="05050102010706020507"/>
              </a:rPr>
              <a:t></a:t>
            </a:r>
            <a:r>
              <a:rPr sz="1700" spc="10" dirty="0">
                <a:latin typeface="Times New Roman" panose="02020603050405020304"/>
                <a:cs typeface="Times New Roman" panose="02020603050405020304"/>
              </a:rPr>
              <a:t> </a:t>
            </a:r>
            <a:r>
              <a:rPr sz="2550" spc="15" baseline="-8000" dirty="0">
                <a:latin typeface="Symbol" panose="05050102010706020507"/>
                <a:cs typeface="Symbol" panose="05050102010706020507"/>
              </a:rPr>
              <a:t></a:t>
            </a:r>
            <a:endParaRPr sz="2550" baseline="-8000">
              <a:latin typeface="Symbol" panose="05050102010706020507"/>
              <a:cs typeface="Symbol" panose="05050102010706020507"/>
            </a:endParaRPr>
          </a:p>
          <a:p>
            <a:pPr marR="5080" algn="r">
              <a:lnSpc>
                <a:spcPts val="1780"/>
              </a:lnSpc>
            </a:pPr>
            <a:r>
              <a:rPr sz="1700" spc="10" dirty="0">
                <a:latin typeface="Symbol" panose="05050102010706020507"/>
                <a:cs typeface="Symbol" panose="05050102010706020507"/>
              </a:rPr>
              <a:t></a:t>
            </a:r>
            <a:endParaRPr sz="1700">
              <a:latin typeface="Symbol" panose="05050102010706020507"/>
              <a:cs typeface="Symbol" panose="05050102010706020507"/>
            </a:endParaRPr>
          </a:p>
          <a:p>
            <a:pPr marR="5080" algn="r">
              <a:lnSpc>
                <a:spcPts val="1850"/>
              </a:lnSpc>
            </a:pPr>
            <a:r>
              <a:rPr sz="1700" spc="10" dirty="0">
                <a:latin typeface="Symbol" panose="05050102010706020507"/>
                <a:cs typeface="Symbol" panose="05050102010706020507"/>
              </a:rPr>
              <a:t></a:t>
            </a:r>
            <a:endParaRPr sz="1700">
              <a:latin typeface="Symbol" panose="05050102010706020507"/>
              <a:cs typeface="Symbol" panose="05050102010706020507"/>
            </a:endParaRPr>
          </a:p>
        </p:txBody>
      </p:sp>
      <p:sp>
        <p:nvSpPr>
          <p:cNvPr id="11" name="object 11"/>
          <p:cNvSpPr txBox="1"/>
          <p:nvPr/>
        </p:nvSpPr>
        <p:spPr>
          <a:xfrm>
            <a:off x="6080125" y="3845801"/>
            <a:ext cx="840740" cy="349885"/>
          </a:xfrm>
          <a:prstGeom prst="rect">
            <a:avLst/>
          </a:prstGeom>
        </p:spPr>
        <p:txBody>
          <a:bodyPr vert="horz" wrap="square" lIns="0" tIns="0" rIns="0" bIns="0" rtlCol="0">
            <a:spAutoFit/>
          </a:bodyPr>
          <a:lstStyle/>
          <a:p>
            <a:pPr marL="12700">
              <a:lnSpc>
                <a:spcPct val="100000"/>
              </a:lnSpc>
            </a:pPr>
            <a:r>
              <a:rPr sz="1700" i="1" spc="65" dirty="0">
                <a:latin typeface="Times New Roman" panose="02020603050405020304"/>
                <a:cs typeface="Times New Roman" panose="02020603050405020304"/>
              </a:rPr>
              <a:t>P</a:t>
            </a:r>
            <a:r>
              <a:rPr sz="2250" spc="-260" dirty="0">
                <a:latin typeface="Symbol" panose="05050102010706020507"/>
                <a:cs typeface="Symbol" panose="05050102010706020507"/>
              </a:rPr>
              <a:t></a:t>
            </a:r>
            <a:r>
              <a:rPr sz="1700" i="1" spc="15" dirty="0">
                <a:latin typeface="Times New Roman" panose="02020603050405020304"/>
                <a:cs typeface="Times New Roman" panose="02020603050405020304"/>
              </a:rPr>
              <a:t>b</a:t>
            </a:r>
            <a:r>
              <a:rPr sz="1700" i="1" dirty="0">
                <a:latin typeface="Times New Roman" panose="02020603050405020304"/>
                <a:cs typeface="Times New Roman" panose="02020603050405020304"/>
              </a:rPr>
              <a:t> </a:t>
            </a:r>
            <a:r>
              <a:rPr sz="1700" i="1" spc="7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spc="-95" dirty="0">
                <a:latin typeface="Times New Roman" panose="02020603050405020304"/>
                <a:cs typeface="Times New Roman" panose="02020603050405020304"/>
              </a:rPr>
              <a:t> </a:t>
            </a:r>
            <a:r>
              <a:rPr sz="1700" i="1" spc="15" dirty="0">
                <a:latin typeface="Times New Roman" panose="02020603050405020304"/>
                <a:cs typeface="Times New Roman" panose="02020603050405020304"/>
              </a:rPr>
              <a:t>a</a:t>
            </a:r>
            <a:r>
              <a:rPr sz="1700" i="1" dirty="0">
                <a:latin typeface="Times New Roman" panose="02020603050405020304"/>
                <a:cs typeface="Times New Roman" panose="02020603050405020304"/>
              </a:rPr>
              <a:t> </a:t>
            </a:r>
            <a:r>
              <a:rPr sz="1700" i="1" spc="60" dirty="0">
                <a:latin typeface="Times New Roman" panose="02020603050405020304"/>
                <a:cs typeface="Times New Roman" panose="02020603050405020304"/>
              </a:rPr>
              <a:t> </a:t>
            </a:r>
            <a:r>
              <a:rPr sz="2250" spc="-180" dirty="0">
                <a:latin typeface="Symbol" panose="05050102010706020507"/>
                <a:cs typeface="Symbol" panose="05050102010706020507"/>
              </a:rPr>
              <a:t></a:t>
            </a:r>
            <a:endParaRPr sz="2250">
              <a:latin typeface="Symbol" panose="05050102010706020507"/>
              <a:cs typeface="Symbol" panose="05050102010706020507"/>
            </a:endParaRPr>
          </a:p>
        </p:txBody>
      </p:sp>
      <p:sp>
        <p:nvSpPr>
          <p:cNvPr id="12" name="object 12"/>
          <p:cNvSpPr txBox="1"/>
          <p:nvPr/>
        </p:nvSpPr>
        <p:spPr>
          <a:xfrm>
            <a:off x="3759834" y="3845801"/>
            <a:ext cx="800100" cy="349885"/>
          </a:xfrm>
          <a:prstGeom prst="rect">
            <a:avLst/>
          </a:prstGeom>
        </p:spPr>
        <p:txBody>
          <a:bodyPr vert="horz" wrap="square" lIns="0" tIns="0" rIns="0" bIns="0" rtlCol="0">
            <a:spAutoFit/>
          </a:bodyPr>
          <a:lstStyle/>
          <a:p>
            <a:pPr marL="12700">
              <a:lnSpc>
                <a:spcPct val="100000"/>
              </a:lnSpc>
            </a:pPr>
            <a:r>
              <a:rPr sz="1700" i="1" spc="65" dirty="0">
                <a:latin typeface="Times New Roman" panose="02020603050405020304"/>
                <a:cs typeface="Times New Roman" panose="02020603050405020304"/>
              </a:rPr>
              <a:t>P</a:t>
            </a:r>
            <a:r>
              <a:rPr sz="2250" spc="-260" dirty="0">
                <a:latin typeface="Symbol" panose="05050102010706020507"/>
                <a:cs typeface="Symbol" panose="05050102010706020507"/>
              </a:rPr>
              <a:t></a:t>
            </a:r>
            <a:r>
              <a:rPr sz="1700" i="1" spc="15" dirty="0">
                <a:latin typeface="Times New Roman" panose="02020603050405020304"/>
                <a:cs typeface="Times New Roman" panose="02020603050405020304"/>
              </a:rPr>
              <a:t>b</a:t>
            </a:r>
            <a:r>
              <a:rPr sz="1700" i="1" dirty="0">
                <a:latin typeface="Times New Roman" panose="02020603050405020304"/>
                <a:cs typeface="Times New Roman" panose="02020603050405020304"/>
              </a:rPr>
              <a:t> </a:t>
            </a:r>
            <a:r>
              <a:rPr sz="1700" i="1" spc="7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spc="-95" dirty="0">
                <a:latin typeface="Times New Roman" panose="02020603050405020304"/>
                <a:cs typeface="Times New Roman" panose="02020603050405020304"/>
              </a:rPr>
              <a:t> </a:t>
            </a:r>
            <a:r>
              <a:rPr sz="1700" i="1" spc="15" dirty="0">
                <a:latin typeface="Times New Roman" panose="02020603050405020304"/>
                <a:cs typeface="Times New Roman" panose="02020603050405020304"/>
              </a:rPr>
              <a:t>a</a:t>
            </a:r>
            <a:r>
              <a:rPr sz="1700" i="1" spc="165" dirty="0">
                <a:latin typeface="Times New Roman" panose="02020603050405020304"/>
                <a:cs typeface="Times New Roman" panose="02020603050405020304"/>
              </a:rPr>
              <a:t> </a:t>
            </a:r>
            <a:r>
              <a:rPr sz="2250" spc="-180" dirty="0">
                <a:latin typeface="Symbol" panose="05050102010706020507"/>
                <a:cs typeface="Symbol" panose="05050102010706020507"/>
              </a:rPr>
              <a:t></a:t>
            </a:r>
            <a:endParaRPr sz="2250">
              <a:latin typeface="Symbol" panose="05050102010706020507"/>
              <a:cs typeface="Symbol" panose="05050102010706020507"/>
            </a:endParaRPr>
          </a:p>
        </p:txBody>
      </p:sp>
      <p:sp>
        <p:nvSpPr>
          <p:cNvPr id="13" name="object 13"/>
          <p:cNvSpPr txBox="1"/>
          <p:nvPr/>
        </p:nvSpPr>
        <p:spPr>
          <a:xfrm>
            <a:off x="3663060" y="5170932"/>
            <a:ext cx="3449954" cy="396240"/>
          </a:xfrm>
          <a:prstGeom prst="rect">
            <a:avLst/>
          </a:prstGeom>
        </p:spPr>
        <p:txBody>
          <a:bodyPr vert="horz" wrap="square" lIns="0" tIns="0" rIns="0" bIns="0" rtlCol="0">
            <a:spAutoFit/>
          </a:bodyPr>
          <a:lstStyle/>
          <a:p>
            <a:pPr marL="12700">
              <a:lnSpc>
                <a:spcPct val="100000"/>
              </a:lnSpc>
              <a:tabLst>
                <a:tab pos="2509520" algn="l"/>
              </a:tabLst>
            </a:pPr>
            <a:r>
              <a:rPr sz="2550" spc="-982" baseline="-5000" dirty="0">
                <a:latin typeface="Symbol" panose="05050102010706020507"/>
                <a:cs typeface="Symbol" panose="05050102010706020507"/>
              </a:rPr>
              <a:t></a:t>
            </a:r>
            <a:r>
              <a:rPr sz="2550" spc="150" baseline="-15000" dirty="0">
                <a:latin typeface="Symbol" panose="05050102010706020507"/>
                <a:cs typeface="Symbol" panose="05050102010706020507"/>
              </a:rPr>
              <a:t></a:t>
            </a:r>
            <a:r>
              <a:rPr sz="1700" i="1" spc="65" dirty="0">
                <a:latin typeface="Times New Roman" panose="02020603050405020304"/>
                <a:cs typeface="Times New Roman" panose="02020603050405020304"/>
              </a:rPr>
              <a:t>P</a:t>
            </a:r>
            <a:r>
              <a:rPr sz="2250" spc="-260" dirty="0">
                <a:latin typeface="Symbol" panose="05050102010706020507"/>
                <a:cs typeface="Symbol" panose="05050102010706020507"/>
              </a:rPr>
              <a:t></a:t>
            </a:r>
            <a:r>
              <a:rPr sz="1700" i="1" spc="-15" dirty="0">
                <a:latin typeface="Times New Roman" panose="02020603050405020304"/>
                <a:cs typeface="Times New Roman" panose="02020603050405020304"/>
              </a:rPr>
              <a:t>b</a:t>
            </a:r>
            <a:r>
              <a:rPr sz="1500" i="1" spc="7" baseline="-25000" dirty="0">
                <a:latin typeface="Times New Roman" panose="02020603050405020304"/>
                <a:cs typeface="Times New Roman" panose="02020603050405020304"/>
              </a:rPr>
              <a:t>K</a:t>
            </a:r>
            <a:r>
              <a:rPr sz="1500" i="1" baseline="-25000" dirty="0">
                <a:latin typeface="Times New Roman" panose="02020603050405020304"/>
                <a:cs typeface="Times New Roman" panose="02020603050405020304"/>
              </a:rPr>
              <a:t> </a:t>
            </a:r>
            <a:r>
              <a:rPr sz="1500" i="1" spc="127" baseline="-250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spc="-95" dirty="0">
                <a:latin typeface="Times New Roman" panose="02020603050405020304"/>
                <a:cs typeface="Times New Roman" panose="02020603050405020304"/>
              </a:rPr>
              <a:t> </a:t>
            </a:r>
            <a:r>
              <a:rPr sz="1700" i="1" spc="-75" dirty="0">
                <a:latin typeface="Times New Roman" panose="02020603050405020304"/>
                <a:cs typeface="Times New Roman" panose="02020603050405020304"/>
              </a:rPr>
              <a:t>a</a:t>
            </a:r>
            <a:r>
              <a:rPr sz="1500" spc="7" baseline="-25000" dirty="0">
                <a:latin typeface="Times New Roman" panose="02020603050405020304"/>
                <a:cs typeface="Times New Roman" panose="02020603050405020304"/>
              </a:rPr>
              <a:t>1</a:t>
            </a:r>
            <a:r>
              <a:rPr sz="1500" spc="-120" baseline="-25000" dirty="0">
                <a:latin typeface="Times New Roman" panose="02020603050405020304"/>
                <a:cs typeface="Times New Roman" panose="02020603050405020304"/>
              </a:rPr>
              <a:t> </a:t>
            </a:r>
            <a:r>
              <a:rPr sz="2250" spc="-180" dirty="0">
                <a:latin typeface="Symbol" panose="05050102010706020507"/>
                <a:cs typeface="Symbol" panose="05050102010706020507"/>
              </a:rPr>
              <a:t></a:t>
            </a:r>
            <a:r>
              <a:rPr sz="2250" dirty="0">
                <a:latin typeface="Times New Roman" panose="02020603050405020304"/>
                <a:cs typeface="Times New Roman" panose="02020603050405020304"/>
              </a:rPr>
              <a:t>	</a:t>
            </a:r>
            <a:r>
              <a:rPr sz="1700" i="1" spc="65" dirty="0">
                <a:latin typeface="Times New Roman" panose="02020603050405020304"/>
                <a:cs typeface="Times New Roman" panose="02020603050405020304"/>
              </a:rPr>
              <a:t>P</a:t>
            </a:r>
            <a:r>
              <a:rPr sz="2250" spc="-270" dirty="0">
                <a:latin typeface="Symbol" panose="05050102010706020507"/>
                <a:cs typeface="Symbol" panose="05050102010706020507"/>
              </a:rPr>
              <a:t></a:t>
            </a:r>
            <a:r>
              <a:rPr sz="1700" i="1" spc="-15" dirty="0">
                <a:latin typeface="Times New Roman" panose="02020603050405020304"/>
                <a:cs typeface="Times New Roman" panose="02020603050405020304"/>
              </a:rPr>
              <a:t>b</a:t>
            </a:r>
            <a:r>
              <a:rPr sz="1500" i="1" spc="7" baseline="-25000" dirty="0">
                <a:latin typeface="Times New Roman" panose="02020603050405020304"/>
                <a:cs typeface="Times New Roman" panose="02020603050405020304"/>
              </a:rPr>
              <a:t>K</a:t>
            </a:r>
            <a:r>
              <a:rPr sz="1500" i="1" baseline="-25000" dirty="0">
                <a:latin typeface="Times New Roman" panose="02020603050405020304"/>
                <a:cs typeface="Times New Roman" panose="02020603050405020304"/>
              </a:rPr>
              <a:t> </a:t>
            </a:r>
            <a:r>
              <a:rPr sz="1500" i="1" spc="127" baseline="-250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spc="-95" dirty="0">
                <a:latin typeface="Times New Roman" panose="02020603050405020304"/>
                <a:cs typeface="Times New Roman" panose="02020603050405020304"/>
              </a:rPr>
              <a:t> </a:t>
            </a:r>
            <a:r>
              <a:rPr sz="1700" i="1" spc="90" dirty="0">
                <a:latin typeface="Times New Roman" panose="02020603050405020304"/>
                <a:cs typeface="Times New Roman" panose="02020603050405020304"/>
              </a:rPr>
              <a:t>a</a:t>
            </a:r>
            <a:r>
              <a:rPr sz="1500" i="1" baseline="-25000" dirty="0">
                <a:latin typeface="Times New Roman" panose="02020603050405020304"/>
                <a:cs typeface="Times New Roman" panose="02020603050405020304"/>
              </a:rPr>
              <a:t>J </a:t>
            </a:r>
            <a:r>
              <a:rPr sz="1500" i="1" spc="-165" baseline="-25000" dirty="0">
                <a:latin typeface="Times New Roman" panose="02020603050405020304"/>
                <a:cs typeface="Times New Roman" panose="02020603050405020304"/>
              </a:rPr>
              <a:t> </a:t>
            </a:r>
            <a:r>
              <a:rPr sz="2250" spc="-275" dirty="0">
                <a:latin typeface="Symbol" panose="05050102010706020507"/>
                <a:cs typeface="Symbol" panose="05050102010706020507"/>
              </a:rPr>
              <a:t></a:t>
            </a:r>
            <a:r>
              <a:rPr sz="2550" spc="-982" baseline="-15000" dirty="0">
                <a:latin typeface="Symbol" panose="05050102010706020507"/>
                <a:cs typeface="Symbol" panose="05050102010706020507"/>
              </a:rPr>
              <a:t></a:t>
            </a:r>
            <a:r>
              <a:rPr sz="2550" spc="-982" baseline="-5000" dirty="0">
                <a:latin typeface="Symbol" panose="05050102010706020507"/>
                <a:cs typeface="Symbol" panose="05050102010706020507"/>
              </a:rPr>
              <a:t></a:t>
            </a:r>
            <a:endParaRPr sz="2550" baseline="-5000">
              <a:latin typeface="Symbol" panose="05050102010706020507"/>
              <a:cs typeface="Symbol" panose="05050102010706020507"/>
            </a:endParaRPr>
          </a:p>
        </p:txBody>
      </p:sp>
      <p:sp>
        <p:nvSpPr>
          <p:cNvPr id="14" name="object 14"/>
          <p:cNvSpPr txBox="1"/>
          <p:nvPr/>
        </p:nvSpPr>
        <p:spPr>
          <a:xfrm>
            <a:off x="6386448" y="4059428"/>
            <a:ext cx="412115" cy="165100"/>
          </a:xfrm>
          <a:prstGeom prst="rect">
            <a:avLst/>
          </a:prstGeom>
        </p:spPr>
        <p:txBody>
          <a:bodyPr vert="horz" wrap="square" lIns="0" tIns="0" rIns="0" bIns="0" rtlCol="0">
            <a:spAutoFit/>
          </a:bodyPr>
          <a:lstStyle/>
          <a:p>
            <a:pPr marL="12700">
              <a:lnSpc>
                <a:spcPct val="100000"/>
              </a:lnSpc>
              <a:tabLst>
                <a:tab pos="341630" algn="l"/>
              </a:tabLst>
            </a:pPr>
            <a:r>
              <a:rPr sz="1000" spc="5" dirty="0">
                <a:latin typeface="Times New Roman" panose="02020603050405020304"/>
                <a:cs typeface="Times New Roman" panose="02020603050405020304"/>
              </a:rPr>
              <a:t>2	</a:t>
            </a:r>
            <a:r>
              <a:rPr sz="1000" i="1" dirty="0">
                <a:latin typeface="Times New Roman" panose="02020603050405020304"/>
                <a:cs typeface="Times New Roman" panose="02020603050405020304"/>
              </a:rPr>
              <a:t>J</a:t>
            </a:r>
            <a:endParaRPr sz="1000">
              <a:latin typeface="Times New Roman" panose="02020603050405020304"/>
              <a:cs typeface="Times New Roman" panose="02020603050405020304"/>
            </a:endParaRPr>
          </a:p>
        </p:txBody>
      </p:sp>
      <p:sp>
        <p:nvSpPr>
          <p:cNvPr id="15" name="object 15"/>
          <p:cNvSpPr txBox="1"/>
          <p:nvPr/>
        </p:nvSpPr>
        <p:spPr>
          <a:xfrm>
            <a:off x="4066159" y="4059428"/>
            <a:ext cx="399415" cy="1123315"/>
          </a:xfrm>
          <a:prstGeom prst="rect">
            <a:avLst/>
          </a:prstGeom>
        </p:spPr>
        <p:txBody>
          <a:bodyPr vert="horz" wrap="square" lIns="0" tIns="0" rIns="0" bIns="0" rtlCol="0">
            <a:spAutoFit/>
          </a:bodyPr>
          <a:lstStyle/>
          <a:p>
            <a:pPr algn="ctr">
              <a:lnSpc>
                <a:spcPct val="100000"/>
              </a:lnSpc>
              <a:tabLst>
                <a:tab pos="309245" algn="l"/>
              </a:tabLst>
            </a:pPr>
            <a:r>
              <a:rPr sz="1000" spc="5" dirty="0">
                <a:latin typeface="Times New Roman" panose="02020603050405020304"/>
                <a:cs typeface="Times New Roman" panose="02020603050405020304"/>
              </a:rPr>
              <a:t>2	1</a:t>
            </a:r>
            <a:endParaRPr sz="1000">
              <a:latin typeface="Times New Roman" panose="02020603050405020304"/>
              <a:cs typeface="Times New Roman" panose="02020603050405020304"/>
            </a:endParaRPr>
          </a:p>
          <a:p>
            <a:pPr marR="80645" algn="ctr">
              <a:lnSpc>
                <a:spcPct val="100000"/>
              </a:lnSpc>
              <a:spcBef>
                <a:spcPts val="305"/>
              </a:spcBef>
            </a:pPr>
            <a:r>
              <a:rPr sz="1700" spc="5"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a:p>
            <a:pPr marR="80645" algn="ctr">
              <a:lnSpc>
                <a:spcPct val="100000"/>
              </a:lnSpc>
              <a:spcBef>
                <a:spcPts val="555"/>
              </a:spcBef>
            </a:pPr>
            <a:r>
              <a:rPr sz="1700" spc="5"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a:p>
            <a:pPr marR="80645" algn="ctr">
              <a:lnSpc>
                <a:spcPct val="100000"/>
              </a:lnSpc>
              <a:spcBef>
                <a:spcPts val="555"/>
              </a:spcBef>
            </a:pPr>
            <a:r>
              <a:rPr sz="1700" spc="5"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p:txBody>
      </p:sp>
      <p:sp>
        <p:nvSpPr>
          <p:cNvPr id="16" name="object 16"/>
          <p:cNvSpPr txBox="1"/>
          <p:nvPr/>
        </p:nvSpPr>
        <p:spPr>
          <a:xfrm>
            <a:off x="4709274" y="3510534"/>
            <a:ext cx="2138680" cy="2038985"/>
          </a:xfrm>
          <a:prstGeom prst="rect">
            <a:avLst/>
          </a:prstGeom>
        </p:spPr>
        <p:txBody>
          <a:bodyPr vert="horz" wrap="square" lIns="0" tIns="0" rIns="0" bIns="0" rtlCol="0">
            <a:spAutoFit/>
          </a:bodyPr>
          <a:lstStyle/>
          <a:p>
            <a:pPr marL="12700">
              <a:lnSpc>
                <a:spcPts val="2670"/>
              </a:lnSpc>
              <a:tabLst>
                <a:tab pos="965835" algn="l"/>
                <a:tab pos="1335405" algn="l"/>
              </a:tabLst>
            </a:pPr>
            <a:r>
              <a:rPr sz="1700" i="1" spc="65" dirty="0">
                <a:latin typeface="Times New Roman" panose="02020603050405020304"/>
                <a:cs typeface="Times New Roman" panose="02020603050405020304"/>
              </a:rPr>
              <a:t>P</a:t>
            </a:r>
            <a:r>
              <a:rPr sz="2250" spc="-260" dirty="0">
                <a:latin typeface="Symbol" panose="05050102010706020507"/>
                <a:cs typeface="Symbol" panose="05050102010706020507"/>
              </a:rPr>
              <a:t></a:t>
            </a:r>
            <a:r>
              <a:rPr sz="1700" i="1" spc="-155" dirty="0">
                <a:latin typeface="Times New Roman" panose="02020603050405020304"/>
                <a:cs typeface="Times New Roman" panose="02020603050405020304"/>
              </a:rPr>
              <a:t>b</a:t>
            </a:r>
            <a:r>
              <a:rPr sz="1500" spc="7" baseline="-25000" dirty="0">
                <a:latin typeface="Times New Roman" panose="02020603050405020304"/>
                <a:cs typeface="Times New Roman" panose="02020603050405020304"/>
              </a:rPr>
              <a:t>1</a:t>
            </a:r>
            <a:r>
              <a:rPr sz="1500" baseline="-25000" dirty="0">
                <a:latin typeface="Times New Roman" panose="02020603050405020304"/>
                <a:cs typeface="Times New Roman" panose="02020603050405020304"/>
              </a:rPr>
              <a:t> </a:t>
            </a:r>
            <a:r>
              <a:rPr sz="1500" spc="-165" baseline="-250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spc="-95" dirty="0">
                <a:latin typeface="Times New Roman" panose="02020603050405020304"/>
                <a:cs typeface="Times New Roman" panose="02020603050405020304"/>
              </a:rPr>
              <a:t> </a:t>
            </a:r>
            <a:r>
              <a:rPr sz="1700" i="1" spc="40" dirty="0">
                <a:latin typeface="Times New Roman" panose="02020603050405020304"/>
                <a:cs typeface="Times New Roman" panose="02020603050405020304"/>
              </a:rPr>
              <a:t>a</a:t>
            </a:r>
            <a:r>
              <a:rPr sz="1500" spc="7" baseline="-25000" dirty="0">
                <a:latin typeface="Times New Roman" panose="02020603050405020304"/>
                <a:cs typeface="Times New Roman" panose="02020603050405020304"/>
              </a:rPr>
              <a:t>2</a:t>
            </a:r>
            <a:r>
              <a:rPr sz="1500" baseline="-25000" dirty="0">
                <a:latin typeface="Times New Roman" panose="02020603050405020304"/>
                <a:cs typeface="Times New Roman" panose="02020603050405020304"/>
              </a:rPr>
              <a:t> </a:t>
            </a:r>
            <a:r>
              <a:rPr sz="2250" spc="-180" dirty="0">
                <a:latin typeface="Symbol" panose="05050102010706020507"/>
                <a:cs typeface="Symbol" panose="05050102010706020507"/>
              </a:rPr>
              <a:t></a:t>
            </a:r>
            <a:r>
              <a:rPr sz="225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dirty="0">
                <a:latin typeface="Times New Roman" panose="02020603050405020304"/>
                <a:cs typeface="Times New Roman" panose="02020603050405020304"/>
              </a:rPr>
              <a:t>	</a:t>
            </a:r>
            <a:r>
              <a:rPr sz="1700" i="1" spc="65" dirty="0">
                <a:latin typeface="Times New Roman" panose="02020603050405020304"/>
                <a:cs typeface="Times New Roman" panose="02020603050405020304"/>
              </a:rPr>
              <a:t>P</a:t>
            </a:r>
            <a:r>
              <a:rPr sz="2250" spc="-270" dirty="0">
                <a:latin typeface="Symbol" panose="05050102010706020507"/>
                <a:cs typeface="Symbol" panose="05050102010706020507"/>
              </a:rPr>
              <a:t></a:t>
            </a:r>
            <a:r>
              <a:rPr sz="1700" i="1" spc="-150" dirty="0">
                <a:latin typeface="Times New Roman" panose="02020603050405020304"/>
                <a:cs typeface="Times New Roman" panose="02020603050405020304"/>
              </a:rPr>
              <a:t>b</a:t>
            </a:r>
            <a:r>
              <a:rPr sz="1500" spc="7" baseline="-25000" dirty="0">
                <a:latin typeface="Times New Roman" panose="02020603050405020304"/>
                <a:cs typeface="Times New Roman" panose="02020603050405020304"/>
              </a:rPr>
              <a:t>1</a:t>
            </a:r>
            <a:r>
              <a:rPr sz="1500" baseline="-25000" dirty="0">
                <a:latin typeface="Times New Roman" panose="02020603050405020304"/>
                <a:cs typeface="Times New Roman" panose="02020603050405020304"/>
              </a:rPr>
              <a:t> </a:t>
            </a:r>
            <a:r>
              <a:rPr sz="1500" spc="-172" baseline="-250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spc="-90" dirty="0">
                <a:latin typeface="Times New Roman" panose="02020603050405020304"/>
                <a:cs typeface="Times New Roman" panose="02020603050405020304"/>
              </a:rPr>
              <a:t> </a:t>
            </a:r>
            <a:r>
              <a:rPr sz="1700" i="1" spc="80" dirty="0">
                <a:latin typeface="Times New Roman" panose="02020603050405020304"/>
                <a:cs typeface="Times New Roman" panose="02020603050405020304"/>
              </a:rPr>
              <a:t>a</a:t>
            </a:r>
            <a:r>
              <a:rPr sz="1500" i="1" baseline="-25000" dirty="0">
                <a:latin typeface="Times New Roman" panose="02020603050405020304"/>
                <a:cs typeface="Times New Roman" panose="02020603050405020304"/>
              </a:rPr>
              <a:t>J </a:t>
            </a:r>
            <a:r>
              <a:rPr sz="1500" i="1" spc="-165" baseline="-25000" dirty="0">
                <a:latin typeface="Times New Roman" panose="02020603050405020304"/>
                <a:cs typeface="Times New Roman" panose="02020603050405020304"/>
              </a:rPr>
              <a:t> </a:t>
            </a:r>
            <a:r>
              <a:rPr sz="2250" spc="-180" dirty="0">
                <a:latin typeface="Symbol" panose="05050102010706020507"/>
                <a:cs typeface="Symbol" panose="05050102010706020507"/>
              </a:rPr>
              <a:t></a:t>
            </a:r>
            <a:endParaRPr sz="2250">
              <a:latin typeface="Symbol" panose="05050102010706020507"/>
              <a:cs typeface="Symbol" panose="05050102010706020507"/>
            </a:endParaRPr>
          </a:p>
          <a:p>
            <a:pPr marL="36830">
              <a:lnSpc>
                <a:spcPts val="2670"/>
              </a:lnSpc>
              <a:tabLst>
                <a:tab pos="1013460" algn="l"/>
              </a:tabLst>
            </a:pPr>
            <a:r>
              <a:rPr sz="1700" i="1" spc="65" dirty="0">
                <a:latin typeface="Times New Roman" panose="02020603050405020304"/>
                <a:cs typeface="Times New Roman" panose="02020603050405020304"/>
              </a:rPr>
              <a:t>P</a:t>
            </a:r>
            <a:r>
              <a:rPr sz="2250" spc="-260" dirty="0">
                <a:latin typeface="Symbol" panose="05050102010706020507"/>
                <a:cs typeface="Symbol" panose="05050102010706020507"/>
              </a:rPr>
              <a:t></a:t>
            </a:r>
            <a:r>
              <a:rPr sz="1700" i="1" spc="-45" dirty="0">
                <a:latin typeface="Times New Roman" panose="02020603050405020304"/>
                <a:cs typeface="Times New Roman" panose="02020603050405020304"/>
              </a:rPr>
              <a:t>b</a:t>
            </a:r>
            <a:r>
              <a:rPr sz="1500" spc="7" baseline="-25000" dirty="0">
                <a:latin typeface="Times New Roman" panose="02020603050405020304"/>
                <a:cs typeface="Times New Roman" panose="02020603050405020304"/>
              </a:rPr>
              <a:t>2</a:t>
            </a:r>
            <a:r>
              <a:rPr sz="1500" baseline="-25000" dirty="0">
                <a:latin typeface="Times New Roman" panose="02020603050405020304"/>
                <a:cs typeface="Times New Roman" panose="02020603050405020304"/>
              </a:rPr>
              <a:t> </a:t>
            </a:r>
            <a:r>
              <a:rPr sz="1500" spc="-52" baseline="-250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spc="-90" dirty="0">
                <a:latin typeface="Times New Roman" panose="02020603050405020304"/>
                <a:cs typeface="Times New Roman" panose="02020603050405020304"/>
              </a:rPr>
              <a:t> </a:t>
            </a:r>
            <a:r>
              <a:rPr sz="1700" i="1" spc="30" dirty="0">
                <a:latin typeface="Times New Roman" panose="02020603050405020304"/>
                <a:cs typeface="Times New Roman" panose="02020603050405020304"/>
              </a:rPr>
              <a:t>a</a:t>
            </a:r>
            <a:r>
              <a:rPr sz="1500" spc="7" baseline="-25000" dirty="0">
                <a:latin typeface="Times New Roman" panose="02020603050405020304"/>
                <a:cs typeface="Times New Roman" panose="02020603050405020304"/>
              </a:rPr>
              <a:t>2 </a:t>
            </a:r>
            <a:r>
              <a:rPr sz="2250" spc="-180" dirty="0">
                <a:latin typeface="Symbol" panose="05050102010706020507"/>
                <a:cs typeface="Symbol" panose="05050102010706020507"/>
              </a:rPr>
              <a:t></a:t>
            </a:r>
            <a:r>
              <a:rPr sz="225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a:p>
            <a:pPr marL="497205">
              <a:lnSpc>
                <a:spcPct val="100000"/>
              </a:lnSpc>
              <a:spcBef>
                <a:spcPts val="490"/>
              </a:spcBef>
              <a:tabLst>
                <a:tab pos="1122045" algn="l"/>
              </a:tabLst>
            </a:pPr>
            <a:r>
              <a:rPr sz="1700" spc="5" dirty="0">
                <a:latin typeface="Times New Roman" panose="02020603050405020304"/>
                <a:cs typeface="Times New Roman" panose="02020603050405020304"/>
              </a:rPr>
              <a:t>.	.</a:t>
            </a:r>
            <a:endParaRPr sz="1700">
              <a:latin typeface="Times New Roman" panose="02020603050405020304"/>
              <a:cs typeface="Times New Roman" panose="02020603050405020304"/>
            </a:endParaRPr>
          </a:p>
          <a:p>
            <a:pPr marL="497205">
              <a:lnSpc>
                <a:spcPct val="100000"/>
              </a:lnSpc>
              <a:spcBef>
                <a:spcPts val="555"/>
              </a:spcBef>
              <a:tabLst>
                <a:tab pos="1122045" algn="l"/>
              </a:tabLst>
            </a:pPr>
            <a:r>
              <a:rPr sz="1700" spc="5" dirty="0">
                <a:latin typeface="Times New Roman" panose="02020603050405020304"/>
                <a:cs typeface="Times New Roman" panose="02020603050405020304"/>
              </a:rPr>
              <a:t>.	.</a:t>
            </a:r>
            <a:endParaRPr sz="1700">
              <a:latin typeface="Times New Roman" panose="02020603050405020304"/>
              <a:cs typeface="Times New Roman" panose="02020603050405020304"/>
            </a:endParaRPr>
          </a:p>
          <a:p>
            <a:pPr marL="497205">
              <a:lnSpc>
                <a:spcPct val="100000"/>
              </a:lnSpc>
              <a:spcBef>
                <a:spcPts val="555"/>
              </a:spcBef>
              <a:tabLst>
                <a:tab pos="1122045" algn="l"/>
              </a:tabLst>
            </a:pPr>
            <a:r>
              <a:rPr sz="1700" spc="5" dirty="0">
                <a:latin typeface="Times New Roman" panose="02020603050405020304"/>
                <a:cs typeface="Times New Roman" panose="02020603050405020304"/>
              </a:rPr>
              <a:t>.	.</a:t>
            </a:r>
            <a:endParaRPr sz="1700">
              <a:latin typeface="Times New Roman" panose="02020603050405020304"/>
              <a:cs typeface="Times New Roman" panose="02020603050405020304"/>
            </a:endParaRPr>
          </a:p>
          <a:p>
            <a:pPr marL="76200">
              <a:lnSpc>
                <a:spcPct val="100000"/>
              </a:lnSpc>
              <a:spcBef>
                <a:spcPts val="5"/>
              </a:spcBef>
              <a:tabLst>
                <a:tab pos="1092835" algn="l"/>
              </a:tabLst>
            </a:pPr>
            <a:r>
              <a:rPr sz="1700" i="1" spc="65" dirty="0">
                <a:latin typeface="Times New Roman" panose="02020603050405020304"/>
                <a:cs typeface="Times New Roman" panose="02020603050405020304"/>
              </a:rPr>
              <a:t>P</a:t>
            </a:r>
            <a:r>
              <a:rPr sz="2250" spc="-260" dirty="0">
                <a:latin typeface="Symbol" panose="05050102010706020507"/>
                <a:cs typeface="Symbol" panose="05050102010706020507"/>
              </a:rPr>
              <a:t></a:t>
            </a:r>
            <a:r>
              <a:rPr sz="1700" i="1" spc="-20" dirty="0">
                <a:latin typeface="Times New Roman" panose="02020603050405020304"/>
                <a:cs typeface="Times New Roman" panose="02020603050405020304"/>
              </a:rPr>
              <a:t>b</a:t>
            </a:r>
            <a:r>
              <a:rPr sz="1500" i="1" spc="7" baseline="-25000" dirty="0">
                <a:latin typeface="Times New Roman" panose="02020603050405020304"/>
                <a:cs typeface="Times New Roman" panose="02020603050405020304"/>
              </a:rPr>
              <a:t>K</a:t>
            </a:r>
            <a:r>
              <a:rPr sz="1500" i="1" baseline="-25000" dirty="0">
                <a:latin typeface="Times New Roman" panose="02020603050405020304"/>
                <a:cs typeface="Times New Roman" panose="02020603050405020304"/>
              </a:rPr>
              <a:t> </a:t>
            </a:r>
            <a:r>
              <a:rPr sz="1500" i="1" spc="135" baseline="-250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spc="-95" dirty="0">
                <a:latin typeface="Times New Roman" panose="02020603050405020304"/>
                <a:cs typeface="Times New Roman" panose="02020603050405020304"/>
              </a:rPr>
              <a:t> </a:t>
            </a:r>
            <a:r>
              <a:rPr sz="1700" i="1" spc="40" dirty="0">
                <a:latin typeface="Times New Roman" panose="02020603050405020304"/>
                <a:cs typeface="Times New Roman" panose="02020603050405020304"/>
              </a:rPr>
              <a:t>a</a:t>
            </a:r>
            <a:r>
              <a:rPr sz="1500" spc="7" baseline="-25000" dirty="0">
                <a:latin typeface="Times New Roman" panose="02020603050405020304"/>
                <a:cs typeface="Times New Roman" panose="02020603050405020304"/>
              </a:rPr>
              <a:t>2</a:t>
            </a:r>
            <a:r>
              <a:rPr sz="1500" baseline="-25000" dirty="0">
                <a:latin typeface="Times New Roman" panose="02020603050405020304"/>
                <a:cs typeface="Times New Roman" panose="02020603050405020304"/>
              </a:rPr>
              <a:t> </a:t>
            </a:r>
            <a:r>
              <a:rPr sz="2250" spc="-180" dirty="0">
                <a:latin typeface="Symbol" panose="05050102010706020507"/>
                <a:cs typeface="Symbol" panose="05050102010706020507"/>
              </a:rPr>
              <a:t></a:t>
            </a:r>
            <a:r>
              <a:rPr sz="225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endParaRPr sz="1700">
              <a:latin typeface="Times New Roman" panose="02020603050405020304"/>
              <a:cs typeface="Times New Roman" panose="02020603050405020304"/>
            </a:endParaRPr>
          </a:p>
        </p:txBody>
      </p:sp>
      <p:sp>
        <p:nvSpPr>
          <p:cNvPr id="17" name="object 17"/>
          <p:cNvSpPr txBox="1"/>
          <p:nvPr/>
        </p:nvSpPr>
        <p:spPr>
          <a:xfrm>
            <a:off x="3663060" y="3510534"/>
            <a:ext cx="872490" cy="564515"/>
          </a:xfrm>
          <a:prstGeom prst="rect">
            <a:avLst/>
          </a:prstGeom>
        </p:spPr>
        <p:txBody>
          <a:bodyPr vert="horz" wrap="square" lIns="0" tIns="0" rIns="0" bIns="0" rtlCol="0">
            <a:spAutoFit/>
          </a:bodyPr>
          <a:lstStyle/>
          <a:p>
            <a:pPr marL="12700">
              <a:lnSpc>
                <a:spcPts val="2515"/>
              </a:lnSpc>
            </a:pPr>
            <a:r>
              <a:rPr sz="2550" spc="150" baseline="-5000" dirty="0">
                <a:latin typeface="Symbol" panose="05050102010706020507"/>
                <a:cs typeface="Symbol" panose="05050102010706020507"/>
              </a:rPr>
              <a:t></a:t>
            </a:r>
            <a:r>
              <a:rPr sz="1700" i="1" spc="65" dirty="0">
                <a:latin typeface="Times New Roman" panose="02020603050405020304"/>
                <a:cs typeface="Times New Roman" panose="02020603050405020304"/>
              </a:rPr>
              <a:t>P</a:t>
            </a:r>
            <a:r>
              <a:rPr sz="2250" spc="-260" dirty="0">
                <a:latin typeface="Symbol" panose="05050102010706020507"/>
                <a:cs typeface="Symbol" panose="05050102010706020507"/>
              </a:rPr>
              <a:t></a:t>
            </a:r>
            <a:r>
              <a:rPr sz="1700" i="1" spc="-155" dirty="0">
                <a:latin typeface="Times New Roman" panose="02020603050405020304"/>
                <a:cs typeface="Times New Roman" panose="02020603050405020304"/>
              </a:rPr>
              <a:t>b</a:t>
            </a:r>
            <a:r>
              <a:rPr sz="1500" spc="7" baseline="-25000" dirty="0">
                <a:latin typeface="Times New Roman" panose="02020603050405020304"/>
                <a:cs typeface="Times New Roman" panose="02020603050405020304"/>
              </a:rPr>
              <a:t>1</a:t>
            </a:r>
            <a:r>
              <a:rPr sz="1500" baseline="-25000" dirty="0">
                <a:latin typeface="Times New Roman" panose="02020603050405020304"/>
                <a:cs typeface="Times New Roman" panose="02020603050405020304"/>
              </a:rPr>
              <a:t> </a:t>
            </a:r>
            <a:r>
              <a:rPr sz="1500" spc="-165" baseline="-250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t>
            </a:r>
            <a:r>
              <a:rPr sz="1700" spc="-95" dirty="0">
                <a:latin typeface="Times New Roman" panose="02020603050405020304"/>
                <a:cs typeface="Times New Roman" panose="02020603050405020304"/>
              </a:rPr>
              <a:t> </a:t>
            </a:r>
            <a:r>
              <a:rPr sz="1700" i="1" spc="-75" dirty="0">
                <a:latin typeface="Times New Roman" panose="02020603050405020304"/>
                <a:cs typeface="Times New Roman" panose="02020603050405020304"/>
              </a:rPr>
              <a:t>a</a:t>
            </a:r>
            <a:r>
              <a:rPr sz="1500" spc="7" baseline="-25000" dirty="0">
                <a:latin typeface="Times New Roman" panose="02020603050405020304"/>
                <a:cs typeface="Times New Roman" panose="02020603050405020304"/>
              </a:rPr>
              <a:t>1</a:t>
            </a:r>
            <a:r>
              <a:rPr sz="1500" spc="-120" baseline="-25000" dirty="0">
                <a:latin typeface="Times New Roman" panose="02020603050405020304"/>
                <a:cs typeface="Times New Roman" panose="02020603050405020304"/>
              </a:rPr>
              <a:t> </a:t>
            </a:r>
            <a:r>
              <a:rPr sz="2250" spc="-180" dirty="0">
                <a:latin typeface="Symbol" panose="05050102010706020507"/>
                <a:cs typeface="Symbol" panose="05050102010706020507"/>
              </a:rPr>
              <a:t></a:t>
            </a:r>
            <a:endParaRPr sz="2250">
              <a:latin typeface="Symbol" panose="05050102010706020507"/>
              <a:cs typeface="Symbol" panose="05050102010706020507"/>
            </a:endParaRPr>
          </a:p>
          <a:p>
            <a:pPr marL="12700">
              <a:lnSpc>
                <a:spcPts val="1855"/>
              </a:lnSpc>
            </a:pPr>
            <a:r>
              <a:rPr sz="1700" spc="10" dirty="0">
                <a:latin typeface="Symbol" panose="05050102010706020507"/>
                <a:cs typeface="Symbol" panose="05050102010706020507"/>
              </a:rPr>
              <a:t></a:t>
            </a:r>
            <a:endParaRPr sz="1700">
              <a:latin typeface="Symbol" panose="05050102010706020507"/>
              <a:cs typeface="Symbol" panose="05050102010706020507"/>
            </a:endParaRPr>
          </a:p>
        </p:txBody>
      </p:sp>
      <p:sp>
        <p:nvSpPr>
          <p:cNvPr id="18" name="object 18"/>
          <p:cNvSpPr txBox="1"/>
          <p:nvPr/>
        </p:nvSpPr>
        <p:spPr>
          <a:xfrm>
            <a:off x="2138311" y="5588000"/>
            <a:ext cx="6091555" cy="1071245"/>
          </a:xfrm>
          <a:prstGeom prst="rect">
            <a:avLst/>
          </a:prstGeom>
        </p:spPr>
        <p:txBody>
          <a:bodyPr vert="horz" wrap="square" lIns="0" tIns="0" rIns="0" bIns="0" rtlCol="0">
            <a:spAutoFit/>
          </a:bodyPr>
          <a:lstStyle/>
          <a:p>
            <a:pPr marL="1270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则输出符号集的概率分布由下式计算</a:t>
            </a:r>
            <a:endParaRPr sz="2800">
              <a:latin typeface="新宋体" panose="02010609030101010101" charset="-122"/>
              <a:cs typeface="新宋体" panose="02010609030101010101" charset="-122"/>
            </a:endParaRPr>
          </a:p>
          <a:p>
            <a:pPr marL="932180" algn="ctr">
              <a:lnSpc>
                <a:spcPct val="100000"/>
              </a:lnSpc>
              <a:spcBef>
                <a:spcPts val="1440"/>
              </a:spcBef>
            </a:pPr>
            <a:r>
              <a:rPr sz="2950" i="1" spc="5" dirty="0">
                <a:latin typeface="Times New Roman" panose="02020603050405020304"/>
                <a:cs typeface="Times New Roman" panose="02020603050405020304"/>
              </a:rPr>
              <a:t>v</a:t>
            </a:r>
            <a:r>
              <a:rPr sz="2950" i="1" spc="360" dirty="0">
                <a:latin typeface="Times New Roman" panose="02020603050405020304"/>
                <a:cs typeface="Times New Roman" panose="02020603050405020304"/>
              </a:rPr>
              <a:t> </a:t>
            </a:r>
            <a:r>
              <a:rPr sz="2950" spc="10" dirty="0">
                <a:latin typeface="Symbol" panose="05050102010706020507"/>
                <a:cs typeface="Symbol" panose="05050102010706020507"/>
              </a:rPr>
              <a:t></a:t>
            </a:r>
            <a:r>
              <a:rPr sz="2950" spc="265" dirty="0">
                <a:latin typeface="Times New Roman" panose="02020603050405020304"/>
                <a:cs typeface="Times New Roman" panose="02020603050405020304"/>
              </a:rPr>
              <a:t> </a:t>
            </a:r>
            <a:r>
              <a:rPr sz="2950" i="1" spc="10" dirty="0">
                <a:latin typeface="Times New Roman" panose="02020603050405020304"/>
                <a:cs typeface="Times New Roman" panose="02020603050405020304"/>
              </a:rPr>
              <a:t>Qz</a:t>
            </a:r>
            <a:endParaRPr sz="2950">
              <a:latin typeface="Times New Roman" panose="02020603050405020304"/>
              <a:cs typeface="Times New Roman" panose="02020603050405020304"/>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87081"/>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605654" y="2259344"/>
            <a:ext cx="110489" cy="240665"/>
          </a:xfrm>
          <a:prstGeom prst="rect">
            <a:avLst/>
          </a:prstGeom>
        </p:spPr>
        <p:txBody>
          <a:bodyPr vert="horz" wrap="square" lIns="0" tIns="0" rIns="0" bIns="0" rtlCol="0">
            <a:spAutoFit/>
          </a:bodyPr>
          <a:lstStyle/>
          <a:p>
            <a:pPr marL="12700">
              <a:lnSpc>
                <a:spcPct val="100000"/>
              </a:lnSpc>
            </a:pPr>
            <a:r>
              <a:rPr sz="1500" i="1" dirty="0">
                <a:latin typeface="Times New Roman" panose="02020603050405020304"/>
                <a:cs typeface="Times New Roman" panose="02020603050405020304"/>
              </a:rPr>
              <a:t>J</a:t>
            </a:r>
            <a:endParaRPr sz="1500">
              <a:latin typeface="Times New Roman" panose="02020603050405020304"/>
              <a:cs typeface="Times New Roman" panose="02020603050405020304"/>
            </a:endParaRPr>
          </a:p>
        </p:txBody>
      </p:sp>
      <p:sp>
        <p:nvSpPr>
          <p:cNvPr id="6" name="object 6"/>
          <p:cNvSpPr txBox="1"/>
          <p:nvPr/>
        </p:nvSpPr>
        <p:spPr>
          <a:xfrm>
            <a:off x="5612257" y="2372995"/>
            <a:ext cx="2381885" cy="646430"/>
          </a:xfrm>
          <a:prstGeom prst="rect">
            <a:avLst/>
          </a:prstGeom>
        </p:spPr>
        <p:txBody>
          <a:bodyPr vert="horz" wrap="square" lIns="0" tIns="0" rIns="0" bIns="0" rtlCol="0">
            <a:spAutoFit/>
          </a:bodyPr>
          <a:lstStyle/>
          <a:p>
            <a:pPr marL="12700">
              <a:lnSpc>
                <a:spcPct val="100000"/>
              </a:lnSpc>
            </a:pPr>
            <a:r>
              <a:rPr sz="2550" spc="5" dirty="0">
                <a:latin typeface="Times New Roman" panose="02020603050405020304"/>
                <a:cs typeface="Times New Roman" panose="02020603050405020304"/>
              </a:rPr>
              <a:t>|</a:t>
            </a:r>
            <a:r>
              <a:rPr sz="2550" spc="-155" dirty="0">
                <a:latin typeface="Times New Roman" panose="02020603050405020304"/>
                <a:cs typeface="Times New Roman" panose="02020603050405020304"/>
              </a:rPr>
              <a:t> </a:t>
            </a:r>
            <a:r>
              <a:rPr sz="2550" i="1" spc="15" dirty="0">
                <a:latin typeface="Times New Roman" panose="02020603050405020304"/>
                <a:cs typeface="Times New Roman" panose="02020603050405020304"/>
              </a:rPr>
              <a:t>b</a:t>
            </a:r>
            <a:r>
              <a:rPr sz="2250" i="1" baseline="-24000" dirty="0">
                <a:latin typeface="Times New Roman" panose="02020603050405020304"/>
                <a:cs typeface="Times New Roman" panose="02020603050405020304"/>
              </a:rPr>
              <a:t>k </a:t>
            </a:r>
            <a:r>
              <a:rPr sz="2250" i="1" spc="-247" baseline="-24000" dirty="0">
                <a:latin typeface="Times New Roman" panose="02020603050405020304"/>
                <a:cs typeface="Times New Roman" panose="02020603050405020304"/>
              </a:rPr>
              <a:t> </a:t>
            </a:r>
            <a:r>
              <a:rPr sz="4050" spc="-415" dirty="0">
                <a:latin typeface="Symbol" panose="05050102010706020507"/>
                <a:cs typeface="Symbol" panose="05050102010706020507"/>
              </a:rPr>
              <a:t></a:t>
            </a:r>
            <a:r>
              <a:rPr sz="2550" spc="10" dirty="0">
                <a:latin typeface="Times New Roman" panose="02020603050405020304"/>
                <a:cs typeface="Times New Roman" panose="02020603050405020304"/>
              </a:rPr>
              <a:t>log</a:t>
            </a:r>
            <a:r>
              <a:rPr sz="2550" spc="100" dirty="0">
                <a:latin typeface="Times New Roman" panose="02020603050405020304"/>
                <a:cs typeface="Times New Roman" panose="02020603050405020304"/>
              </a:rPr>
              <a:t> </a:t>
            </a:r>
            <a:r>
              <a:rPr sz="2550" i="1" spc="225" dirty="0">
                <a:latin typeface="Times New Roman" panose="02020603050405020304"/>
                <a:cs typeface="Times New Roman" panose="02020603050405020304"/>
              </a:rPr>
              <a:t>P</a:t>
            </a:r>
            <a:r>
              <a:rPr sz="4050" spc="-600" dirty="0">
                <a:latin typeface="Symbol" panose="05050102010706020507"/>
                <a:cs typeface="Symbol" panose="05050102010706020507"/>
              </a:rPr>
              <a:t></a:t>
            </a:r>
            <a:r>
              <a:rPr sz="2550" i="1" spc="10" dirty="0">
                <a:latin typeface="Times New Roman" panose="02020603050405020304"/>
                <a:cs typeface="Times New Roman" panose="02020603050405020304"/>
              </a:rPr>
              <a:t>a</a:t>
            </a:r>
            <a:r>
              <a:rPr sz="2550" i="1" spc="-200" dirty="0">
                <a:latin typeface="Times New Roman" panose="02020603050405020304"/>
                <a:cs typeface="Times New Roman" panose="02020603050405020304"/>
              </a:rPr>
              <a:t> </a:t>
            </a:r>
            <a:r>
              <a:rPr sz="2250" i="1" baseline="-24000" dirty="0">
                <a:latin typeface="Times New Roman" panose="02020603050405020304"/>
                <a:cs typeface="Times New Roman" panose="02020603050405020304"/>
              </a:rPr>
              <a:t>j </a:t>
            </a:r>
            <a:r>
              <a:rPr sz="2250" i="1" spc="157" baseline="-24000" dirty="0">
                <a:latin typeface="Times New Roman" panose="02020603050405020304"/>
                <a:cs typeface="Times New Roman" panose="02020603050405020304"/>
              </a:rPr>
              <a:t> </a:t>
            </a:r>
            <a:r>
              <a:rPr sz="2550" spc="5" dirty="0">
                <a:latin typeface="Times New Roman" panose="02020603050405020304"/>
                <a:cs typeface="Times New Roman" panose="02020603050405020304"/>
              </a:rPr>
              <a:t>|</a:t>
            </a:r>
            <a:r>
              <a:rPr sz="2550" spc="-155" dirty="0">
                <a:latin typeface="Times New Roman" panose="02020603050405020304"/>
                <a:cs typeface="Times New Roman" panose="02020603050405020304"/>
              </a:rPr>
              <a:t> </a:t>
            </a:r>
            <a:r>
              <a:rPr sz="2550" i="1" spc="15" dirty="0">
                <a:latin typeface="Times New Roman" panose="02020603050405020304"/>
                <a:cs typeface="Times New Roman" panose="02020603050405020304"/>
              </a:rPr>
              <a:t>b</a:t>
            </a:r>
            <a:r>
              <a:rPr sz="2250" i="1" baseline="-24000" dirty="0">
                <a:latin typeface="Times New Roman" panose="02020603050405020304"/>
                <a:cs typeface="Times New Roman" panose="02020603050405020304"/>
              </a:rPr>
              <a:t>k </a:t>
            </a:r>
            <a:r>
              <a:rPr sz="2250" i="1" spc="-240" baseline="-24000" dirty="0">
                <a:latin typeface="Times New Roman" panose="02020603050405020304"/>
                <a:cs typeface="Times New Roman" panose="02020603050405020304"/>
              </a:rPr>
              <a:t> </a:t>
            </a:r>
            <a:r>
              <a:rPr sz="4050" spc="-440" dirty="0">
                <a:latin typeface="Symbol" panose="05050102010706020507"/>
                <a:cs typeface="Symbol" panose="05050102010706020507"/>
              </a:rPr>
              <a:t></a:t>
            </a:r>
            <a:endParaRPr sz="4050">
              <a:latin typeface="Symbol" panose="05050102010706020507"/>
              <a:cs typeface="Symbol" panose="05050102010706020507"/>
            </a:endParaRPr>
          </a:p>
        </p:txBody>
      </p:sp>
      <p:sp>
        <p:nvSpPr>
          <p:cNvPr id="7" name="object 7"/>
          <p:cNvSpPr txBox="1"/>
          <p:nvPr/>
        </p:nvSpPr>
        <p:spPr>
          <a:xfrm>
            <a:off x="1681098" y="1120140"/>
            <a:ext cx="3846829" cy="2585085"/>
          </a:xfrm>
          <a:prstGeom prst="rect">
            <a:avLst/>
          </a:prstGeom>
        </p:spPr>
        <p:txBody>
          <a:bodyPr vert="horz" wrap="square" lIns="0" tIns="0" rIns="0" bIns="0" rtlCol="0">
            <a:spAutoFit/>
          </a:bodyPr>
          <a:lstStyle/>
          <a:p>
            <a:pPr marL="156845">
              <a:lnSpc>
                <a:spcPct val="100000"/>
              </a:lnSpc>
            </a:pPr>
            <a:r>
              <a:rPr sz="3200" b="1" spc="-15" dirty="0">
                <a:latin typeface="新宋体" panose="02010609030101010101" charset="-122"/>
                <a:cs typeface="新宋体" panose="02010609030101010101" charset="-122"/>
              </a:rPr>
              <a:t>信息论基础</a:t>
            </a:r>
            <a:endParaRPr sz="3200" dirty="0">
              <a:latin typeface="新宋体" panose="02010609030101010101" charset="-122"/>
              <a:cs typeface="新宋体" panose="02010609030101010101" charset="-122"/>
            </a:endParaRPr>
          </a:p>
          <a:p>
            <a:pPr marL="1064895" indent="-1052830">
              <a:lnSpc>
                <a:spcPct val="100000"/>
              </a:lnSpc>
              <a:spcBef>
                <a:spcPts val="123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条件熵函数H(z|b</a:t>
            </a:r>
            <a:r>
              <a:rPr sz="3150" spc="-7" baseline="-21000" dirty="0">
                <a:latin typeface="新宋体" panose="02010609030101010101" charset="-122"/>
                <a:cs typeface="新宋体" panose="02010609030101010101" charset="-122"/>
              </a:rPr>
              <a:t>k</a:t>
            </a:r>
            <a:r>
              <a:rPr sz="3200" spc="-5" dirty="0">
                <a:latin typeface="新宋体" panose="02010609030101010101" charset="-122"/>
                <a:cs typeface="新宋体" panose="02010609030101010101" charset="-122"/>
              </a:rPr>
              <a:t>)</a:t>
            </a:r>
            <a:endParaRPr sz="3200" dirty="0">
              <a:latin typeface="新宋体" panose="02010609030101010101" charset="-122"/>
              <a:cs typeface="新宋体" panose="02010609030101010101" charset="-122"/>
            </a:endParaRPr>
          </a:p>
          <a:p>
            <a:pPr marL="1064895">
              <a:lnSpc>
                <a:spcPct val="100000"/>
              </a:lnSpc>
              <a:spcBef>
                <a:spcPts val="1050"/>
              </a:spcBef>
            </a:pPr>
            <a:r>
              <a:rPr sz="2550" i="1" spc="20" dirty="0">
                <a:latin typeface="Times New Roman" panose="02020603050405020304"/>
                <a:cs typeface="Times New Roman" panose="02020603050405020304"/>
              </a:rPr>
              <a:t>H</a:t>
            </a:r>
            <a:r>
              <a:rPr sz="2550" i="1" spc="-120" dirty="0">
                <a:latin typeface="Times New Roman" panose="02020603050405020304"/>
                <a:cs typeface="Times New Roman" panose="02020603050405020304"/>
              </a:rPr>
              <a:t> </a:t>
            </a:r>
            <a:r>
              <a:rPr sz="3400" spc="-140" dirty="0">
                <a:latin typeface="Symbol" panose="05050102010706020507"/>
                <a:cs typeface="Symbol" panose="05050102010706020507"/>
              </a:rPr>
              <a:t></a:t>
            </a:r>
            <a:r>
              <a:rPr sz="2550" i="1" spc="10" dirty="0">
                <a:latin typeface="Times New Roman" panose="02020603050405020304"/>
                <a:cs typeface="Times New Roman" panose="02020603050405020304"/>
              </a:rPr>
              <a:t>z</a:t>
            </a:r>
            <a:r>
              <a:rPr sz="2550" i="1" spc="15" dirty="0">
                <a:latin typeface="Times New Roman" panose="02020603050405020304"/>
                <a:cs typeface="Times New Roman" panose="02020603050405020304"/>
              </a:rPr>
              <a:t> </a:t>
            </a:r>
            <a:r>
              <a:rPr sz="2550" spc="5" dirty="0">
                <a:latin typeface="Times New Roman" panose="02020603050405020304"/>
                <a:cs typeface="Times New Roman" panose="02020603050405020304"/>
              </a:rPr>
              <a:t>|</a:t>
            </a:r>
            <a:r>
              <a:rPr sz="2550" spc="-160" dirty="0">
                <a:latin typeface="Times New Roman" panose="02020603050405020304"/>
                <a:cs typeface="Times New Roman" panose="02020603050405020304"/>
              </a:rPr>
              <a:t> </a:t>
            </a:r>
            <a:r>
              <a:rPr sz="2550" i="1" spc="20" dirty="0">
                <a:latin typeface="Times New Roman" panose="02020603050405020304"/>
                <a:cs typeface="Times New Roman" panose="02020603050405020304"/>
              </a:rPr>
              <a:t>b</a:t>
            </a:r>
            <a:r>
              <a:rPr sz="2250" i="1" baseline="-24000" dirty="0">
                <a:latin typeface="Times New Roman" panose="02020603050405020304"/>
                <a:cs typeface="Times New Roman" panose="02020603050405020304"/>
              </a:rPr>
              <a:t>k </a:t>
            </a:r>
            <a:r>
              <a:rPr sz="2250" i="1" spc="-240" baseline="-24000" dirty="0">
                <a:latin typeface="Times New Roman" panose="02020603050405020304"/>
                <a:cs typeface="Times New Roman" panose="02020603050405020304"/>
              </a:rPr>
              <a:t> </a:t>
            </a:r>
            <a:r>
              <a:rPr sz="3400" spc="-220" dirty="0">
                <a:latin typeface="Symbol" panose="05050102010706020507"/>
                <a:cs typeface="Symbol" panose="05050102010706020507"/>
              </a:rPr>
              <a:t></a:t>
            </a:r>
            <a:r>
              <a:rPr sz="3400" spc="-434" dirty="0">
                <a:latin typeface="Times New Roman" panose="02020603050405020304"/>
                <a:cs typeface="Times New Roman" panose="02020603050405020304"/>
              </a:rPr>
              <a:t> </a:t>
            </a:r>
            <a:r>
              <a:rPr sz="2550" spc="15" dirty="0">
                <a:latin typeface="Symbol" panose="05050102010706020507"/>
                <a:cs typeface="Symbol" panose="05050102010706020507"/>
              </a:rPr>
              <a:t></a:t>
            </a:r>
            <a:r>
              <a:rPr sz="2550" spc="114" dirty="0">
                <a:latin typeface="Times New Roman" panose="02020603050405020304"/>
                <a:cs typeface="Times New Roman" panose="02020603050405020304"/>
              </a:rPr>
              <a:t> </a:t>
            </a:r>
            <a:r>
              <a:rPr sz="2550" spc="180" dirty="0">
                <a:latin typeface="Symbol" panose="05050102010706020507"/>
                <a:cs typeface="Symbol" panose="05050102010706020507"/>
              </a:rPr>
              <a:t></a:t>
            </a:r>
            <a:r>
              <a:rPr sz="5775" spc="15" baseline="-9000" dirty="0">
                <a:latin typeface="Symbol" panose="05050102010706020507"/>
                <a:cs typeface="Symbol" panose="05050102010706020507"/>
              </a:rPr>
              <a:t></a:t>
            </a:r>
            <a:r>
              <a:rPr sz="5775" spc="-434" baseline="-9000" dirty="0">
                <a:latin typeface="Times New Roman" panose="02020603050405020304"/>
                <a:cs typeface="Times New Roman" panose="02020603050405020304"/>
              </a:rPr>
              <a:t> </a:t>
            </a:r>
            <a:r>
              <a:rPr sz="2550" i="1" spc="225" dirty="0">
                <a:latin typeface="Times New Roman" panose="02020603050405020304"/>
                <a:cs typeface="Times New Roman" panose="02020603050405020304"/>
              </a:rPr>
              <a:t>P</a:t>
            </a:r>
            <a:r>
              <a:rPr sz="4050" spc="-600" dirty="0">
                <a:latin typeface="Symbol" panose="05050102010706020507"/>
                <a:cs typeface="Symbol" panose="05050102010706020507"/>
              </a:rPr>
              <a:t></a:t>
            </a:r>
            <a:r>
              <a:rPr sz="2550" i="1" spc="10" dirty="0">
                <a:latin typeface="Times New Roman" panose="02020603050405020304"/>
                <a:cs typeface="Times New Roman" panose="02020603050405020304"/>
              </a:rPr>
              <a:t>a</a:t>
            </a:r>
            <a:r>
              <a:rPr sz="2550" i="1" spc="-210" dirty="0">
                <a:latin typeface="Times New Roman" panose="02020603050405020304"/>
                <a:cs typeface="Times New Roman" panose="02020603050405020304"/>
              </a:rPr>
              <a:t> </a:t>
            </a:r>
            <a:r>
              <a:rPr sz="2250" i="1" baseline="-24000" dirty="0">
                <a:latin typeface="Times New Roman" panose="02020603050405020304"/>
                <a:cs typeface="Times New Roman" panose="02020603050405020304"/>
              </a:rPr>
              <a:t>j</a:t>
            </a:r>
            <a:endParaRPr sz="2250" baseline="-24000" dirty="0">
              <a:latin typeface="Times New Roman" panose="02020603050405020304"/>
              <a:cs typeface="Times New Roman" panose="02020603050405020304"/>
            </a:endParaRPr>
          </a:p>
          <a:p>
            <a:pPr marR="685800" algn="r">
              <a:lnSpc>
                <a:spcPts val="1710"/>
              </a:lnSpc>
              <a:spcBef>
                <a:spcPts val="155"/>
              </a:spcBef>
            </a:pPr>
            <a:r>
              <a:rPr sz="1500" i="1" dirty="0">
                <a:latin typeface="Times New Roman" panose="02020603050405020304"/>
                <a:cs typeface="Times New Roman" panose="02020603050405020304"/>
              </a:rPr>
              <a:t>j</a:t>
            </a:r>
            <a:r>
              <a:rPr sz="1500" i="1" spc="-190" dirty="0">
                <a:latin typeface="Times New Roman" panose="02020603050405020304"/>
                <a:cs typeface="Times New Roman" panose="02020603050405020304"/>
              </a:rPr>
              <a:t> </a:t>
            </a:r>
            <a:r>
              <a:rPr sz="1500" spc="-25" dirty="0">
                <a:latin typeface="Symbol" panose="05050102010706020507"/>
                <a:cs typeface="Symbol" panose="05050102010706020507"/>
              </a:rPr>
              <a:t></a:t>
            </a:r>
            <a:r>
              <a:rPr sz="1500" dirty="0">
                <a:latin typeface="Times New Roman" panose="02020603050405020304"/>
                <a:cs typeface="Times New Roman" panose="02020603050405020304"/>
              </a:rPr>
              <a:t>1</a:t>
            </a:r>
          </a:p>
          <a:p>
            <a:pPr marL="12700">
              <a:lnSpc>
                <a:spcPts val="366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条件概率H(z|v)</a:t>
            </a:r>
            <a:endParaRPr sz="3200" dirty="0">
              <a:latin typeface="新宋体" panose="02010609030101010101" charset="-122"/>
              <a:cs typeface="新宋体" panose="02010609030101010101" charset="-122"/>
            </a:endParaRPr>
          </a:p>
        </p:txBody>
      </p:sp>
      <p:sp>
        <p:nvSpPr>
          <p:cNvPr id="8" name="object 8"/>
          <p:cNvSpPr txBox="1"/>
          <p:nvPr/>
        </p:nvSpPr>
        <p:spPr>
          <a:xfrm>
            <a:off x="3977043" y="4490721"/>
            <a:ext cx="526415" cy="210185"/>
          </a:xfrm>
          <a:prstGeom prst="rect">
            <a:avLst/>
          </a:prstGeom>
        </p:spPr>
        <p:txBody>
          <a:bodyPr vert="horz" wrap="square" lIns="0" tIns="0" rIns="0" bIns="0" rtlCol="0">
            <a:spAutoFit/>
          </a:bodyPr>
          <a:lstStyle/>
          <a:p>
            <a:pPr marL="12700">
              <a:lnSpc>
                <a:spcPct val="100000"/>
              </a:lnSpc>
              <a:tabLst>
                <a:tab pos="403860" algn="l"/>
              </a:tabLst>
            </a:pPr>
            <a:r>
              <a:rPr sz="1300" i="1" spc="-5" dirty="0">
                <a:latin typeface="Times New Roman" panose="02020603050405020304"/>
                <a:cs typeface="Times New Roman" panose="02020603050405020304"/>
              </a:rPr>
              <a:t>J	</a:t>
            </a:r>
            <a:r>
              <a:rPr sz="1300" i="1" spc="-10" dirty="0">
                <a:latin typeface="Times New Roman" panose="02020603050405020304"/>
                <a:cs typeface="Times New Roman" panose="02020603050405020304"/>
              </a:rPr>
              <a:t>K</a:t>
            </a:r>
            <a:endParaRPr sz="1300">
              <a:latin typeface="Times New Roman" panose="02020603050405020304"/>
              <a:cs typeface="Times New Roman" panose="02020603050405020304"/>
            </a:endParaRPr>
          </a:p>
        </p:txBody>
      </p:sp>
      <p:sp>
        <p:nvSpPr>
          <p:cNvPr id="9" name="object 9"/>
          <p:cNvSpPr txBox="1"/>
          <p:nvPr/>
        </p:nvSpPr>
        <p:spPr>
          <a:xfrm>
            <a:off x="3923703" y="5103369"/>
            <a:ext cx="680085" cy="210185"/>
          </a:xfrm>
          <a:prstGeom prst="rect">
            <a:avLst/>
          </a:prstGeom>
        </p:spPr>
        <p:txBody>
          <a:bodyPr vert="horz" wrap="square" lIns="0" tIns="0" rIns="0" bIns="0" rtlCol="0">
            <a:spAutoFit/>
          </a:bodyPr>
          <a:lstStyle/>
          <a:p>
            <a:pPr marL="12700">
              <a:lnSpc>
                <a:spcPct val="100000"/>
              </a:lnSpc>
              <a:tabLst>
                <a:tab pos="388620" algn="l"/>
              </a:tabLst>
            </a:pPr>
            <a:r>
              <a:rPr sz="1300" i="1" spc="-5" dirty="0">
                <a:latin typeface="Times New Roman" panose="02020603050405020304"/>
                <a:cs typeface="Times New Roman" panose="02020603050405020304"/>
              </a:rPr>
              <a:t>j</a:t>
            </a:r>
            <a:r>
              <a:rPr sz="1300" i="1" spc="-140" dirty="0">
                <a:latin typeface="Times New Roman" panose="02020603050405020304"/>
                <a:cs typeface="Times New Roman" panose="02020603050405020304"/>
              </a:rPr>
              <a:t> </a:t>
            </a:r>
            <a:r>
              <a:rPr sz="1300" dirty="0">
                <a:latin typeface="Symbol" panose="05050102010706020507"/>
                <a:cs typeface="Symbol" panose="05050102010706020507"/>
              </a:rPr>
              <a:t></a:t>
            </a:r>
            <a:r>
              <a:rPr sz="1300" spc="-5" dirty="0">
                <a:latin typeface="Times New Roman" panose="02020603050405020304"/>
                <a:cs typeface="Times New Roman" panose="02020603050405020304"/>
              </a:rPr>
              <a:t>1</a:t>
            </a:r>
            <a:r>
              <a:rPr sz="1300" dirty="0">
                <a:latin typeface="Times New Roman" panose="02020603050405020304"/>
                <a:cs typeface="Times New Roman" panose="02020603050405020304"/>
              </a:rPr>
              <a:t>	</a:t>
            </a:r>
            <a:r>
              <a:rPr sz="1300" i="1" spc="-5" dirty="0">
                <a:latin typeface="Times New Roman" panose="02020603050405020304"/>
                <a:cs typeface="Times New Roman" panose="02020603050405020304"/>
              </a:rPr>
              <a:t>k</a:t>
            </a:r>
            <a:r>
              <a:rPr sz="1300" i="1" spc="-80" dirty="0">
                <a:latin typeface="Times New Roman" panose="02020603050405020304"/>
                <a:cs typeface="Times New Roman" panose="02020603050405020304"/>
              </a:rPr>
              <a:t> </a:t>
            </a:r>
            <a:r>
              <a:rPr sz="1300" spc="0" dirty="0">
                <a:latin typeface="Symbol" panose="05050102010706020507"/>
                <a:cs typeface="Symbol" panose="05050102010706020507"/>
              </a:rPr>
              <a:t></a:t>
            </a:r>
            <a:r>
              <a:rPr sz="1300" spc="-5" dirty="0">
                <a:latin typeface="Times New Roman" panose="02020603050405020304"/>
                <a:cs typeface="Times New Roman" panose="02020603050405020304"/>
              </a:rPr>
              <a:t>1</a:t>
            </a:r>
            <a:endParaRPr sz="1300">
              <a:latin typeface="Times New Roman" panose="02020603050405020304"/>
              <a:cs typeface="Times New Roman" panose="02020603050405020304"/>
            </a:endParaRPr>
          </a:p>
        </p:txBody>
      </p:sp>
      <p:sp>
        <p:nvSpPr>
          <p:cNvPr id="10" name="object 10"/>
          <p:cNvSpPr txBox="1"/>
          <p:nvPr/>
        </p:nvSpPr>
        <p:spPr>
          <a:xfrm>
            <a:off x="3433698" y="5401311"/>
            <a:ext cx="4525645" cy="1732914"/>
          </a:xfrm>
          <a:prstGeom prst="rect">
            <a:avLst/>
          </a:prstGeom>
        </p:spPr>
        <p:txBody>
          <a:bodyPr vert="horz" wrap="square" lIns="0" tIns="0" rIns="0" bIns="0" rtlCol="0">
            <a:spAutoFit/>
          </a:bodyPr>
          <a:lstStyle/>
          <a:p>
            <a:pPr marL="555625">
              <a:lnSpc>
                <a:spcPts val="735"/>
              </a:lnSpc>
              <a:tabLst>
                <a:tab pos="946785" algn="l"/>
              </a:tabLst>
            </a:pPr>
            <a:r>
              <a:rPr sz="1300" i="1" spc="-5" dirty="0">
                <a:latin typeface="Times New Roman" panose="02020603050405020304"/>
                <a:cs typeface="Times New Roman" panose="02020603050405020304"/>
              </a:rPr>
              <a:t>J	</a:t>
            </a:r>
            <a:r>
              <a:rPr sz="1300" i="1" spc="-10" dirty="0">
                <a:latin typeface="Times New Roman" panose="02020603050405020304"/>
                <a:cs typeface="Times New Roman" panose="02020603050405020304"/>
              </a:rPr>
              <a:t>K</a:t>
            </a:r>
            <a:endParaRPr sz="1300">
              <a:latin typeface="Times New Roman" panose="02020603050405020304"/>
              <a:cs typeface="Times New Roman" panose="02020603050405020304"/>
            </a:endParaRPr>
          </a:p>
          <a:p>
            <a:pPr marL="12700">
              <a:lnSpc>
                <a:spcPts val="3795"/>
              </a:lnSpc>
            </a:pPr>
            <a:r>
              <a:rPr sz="2150" dirty="0">
                <a:latin typeface="Symbol" panose="05050102010706020507"/>
                <a:cs typeface="Symbol" panose="05050102010706020507"/>
              </a:rPr>
              <a:t></a:t>
            </a:r>
            <a:r>
              <a:rPr sz="2150" spc="135" dirty="0">
                <a:latin typeface="Times New Roman" panose="02020603050405020304"/>
                <a:cs typeface="Times New Roman" panose="02020603050405020304"/>
              </a:rPr>
              <a:t> </a:t>
            </a:r>
            <a:r>
              <a:rPr sz="2150" spc="125" dirty="0">
                <a:latin typeface="Symbol" panose="05050102010706020507"/>
                <a:cs typeface="Symbol" panose="05050102010706020507"/>
              </a:rPr>
              <a:t></a:t>
            </a:r>
            <a:r>
              <a:rPr sz="5775" spc="735" baseline="-10000" dirty="0">
                <a:latin typeface="Symbol" panose="05050102010706020507"/>
                <a:cs typeface="Symbol" panose="05050102010706020507"/>
              </a:rPr>
              <a:t></a:t>
            </a:r>
            <a:r>
              <a:rPr sz="5775" spc="22" baseline="-10000" dirty="0">
                <a:latin typeface="Symbol" panose="05050102010706020507"/>
                <a:cs typeface="Symbol" panose="05050102010706020507"/>
              </a:rPr>
              <a:t></a:t>
            </a:r>
            <a:r>
              <a:rPr sz="5775" spc="-585" baseline="-10000" dirty="0">
                <a:latin typeface="Times New Roman" panose="02020603050405020304"/>
                <a:cs typeface="Times New Roman" panose="02020603050405020304"/>
              </a:rPr>
              <a:t> </a:t>
            </a:r>
            <a:r>
              <a:rPr sz="2150" i="1" spc="175" dirty="0">
                <a:latin typeface="Times New Roman" panose="02020603050405020304"/>
                <a:cs typeface="Times New Roman" panose="02020603050405020304"/>
              </a:rPr>
              <a:t>P</a:t>
            </a:r>
            <a:r>
              <a:rPr sz="3450" spc="-540" dirty="0">
                <a:latin typeface="Symbol" panose="05050102010706020507"/>
                <a:cs typeface="Symbol" panose="05050102010706020507"/>
              </a:rPr>
              <a:t></a:t>
            </a:r>
            <a:r>
              <a:rPr sz="2150" i="1" dirty="0">
                <a:latin typeface="Times New Roman" panose="02020603050405020304"/>
                <a:cs typeface="Times New Roman" panose="02020603050405020304"/>
              </a:rPr>
              <a:t>a</a:t>
            </a:r>
            <a:r>
              <a:rPr sz="2150" i="1" spc="-120" dirty="0">
                <a:latin typeface="Times New Roman" panose="02020603050405020304"/>
                <a:cs typeface="Times New Roman" panose="02020603050405020304"/>
              </a:rPr>
              <a:t> </a:t>
            </a:r>
            <a:r>
              <a:rPr sz="1950" i="1" spc="-7" baseline="-24000" dirty="0">
                <a:latin typeface="Times New Roman" panose="02020603050405020304"/>
                <a:cs typeface="Times New Roman" panose="02020603050405020304"/>
              </a:rPr>
              <a:t>j</a:t>
            </a:r>
            <a:r>
              <a:rPr sz="1950" i="1" baseline="-24000" dirty="0">
                <a:latin typeface="Times New Roman" panose="02020603050405020304"/>
                <a:cs typeface="Times New Roman" panose="02020603050405020304"/>
              </a:rPr>
              <a:t> </a:t>
            </a:r>
            <a:r>
              <a:rPr sz="1950" i="1" spc="240" baseline="-24000"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95" dirty="0">
                <a:latin typeface="Times New Roman" panose="02020603050405020304"/>
                <a:cs typeface="Times New Roman" panose="02020603050405020304"/>
              </a:rPr>
              <a:t> </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3450" spc="-540" dirty="0">
                <a:latin typeface="Symbol" panose="05050102010706020507"/>
                <a:cs typeface="Symbol" panose="05050102010706020507"/>
              </a:rPr>
              <a:t></a:t>
            </a:r>
            <a:r>
              <a:rPr sz="2150" i="1" spc="160" dirty="0">
                <a:latin typeface="Times New Roman" panose="02020603050405020304"/>
                <a:cs typeface="Times New Roman" panose="02020603050405020304"/>
              </a:rPr>
              <a:t>P</a:t>
            </a:r>
            <a:r>
              <a:rPr sz="2900" spc="-330" dirty="0">
                <a:latin typeface="Symbol" panose="05050102010706020507"/>
                <a:cs typeface="Symbol" panose="05050102010706020507"/>
              </a:rPr>
              <a:t></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2900" spc="-130" dirty="0">
                <a:latin typeface="Symbol" panose="05050102010706020507"/>
                <a:cs typeface="Symbol" panose="05050102010706020507"/>
              </a:rPr>
              <a:t></a:t>
            </a:r>
            <a:r>
              <a:rPr sz="2150" dirty="0">
                <a:latin typeface="Times New Roman" panose="02020603050405020304"/>
                <a:cs typeface="Times New Roman" panose="02020603050405020304"/>
              </a:rPr>
              <a:t>log</a:t>
            </a:r>
            <a:r>
              <a:rPr sz="2150" spc="75" dirty="0">
                <a:latin typeface="Times New Roman" panose="02020603050405020304"/>
                <a:cs typeface="Times New Roman" panose="02020603050405020304"/>
              </a:rPr>
              <a:t> </a:t>
            </a:r>
            <a:r>
              <a:rPr sz="2150" i="1" spc="175" dirty="0">
                <a:latin typeface="Times New Roman" panose="02020603050405020304"/>
                <a:cs typeface="Times New Roman" panose="02020603050405020304"/>
              </a:rPr>
              <a:t>P</a:t>
            </a:r>
            <a:r>
              <a:rPr sz="3450" spc="-540" dirty="0">
                <a:latin typeface="Symbol" panose="05050102010706020507"/>
                <a:cs typeface="Symbol" panose="05050102010706020507"/>
              </a:rPr>
              <a:t></a:t>
            </a:r>
            <a:r>
              <a:rPr sz="2150" i="1" dirty="0">
                <a:latin typeface="Times New Roman" panose="02020603050405020304"/>
                <a:cs typeface="Times New Roman" panose="02020603050405020304"/>
              </a:rPr>
              <a:t>a</a:t>
            </a:r>
            <a:r>
              <a:rPr sz="2150" i="1" spc="-120" dirty="0">
                <a:latin typeface="Times New Roman" panose="02020603050405020304"/>
                <a:cs typeface="Times New Roman" panose="02020603050405020304"/>
              </a:rPr>
              <a:t> </a:t>
            </a:r>
            <a:r>
              <a:rPr sz="1950" i="1" spc="-7" baseline="-24000" dirty="0">
                <a:latin typeface="Times New Roman" panose="02020603050405020304"/>
                <a:cs typeface="Times New Roman" panose="02020603050405020304"/>
              </a:rPr>
              <a:t>j</a:t>
            </a:r>
            <a:r>
              <a:rPr sz="1950" i="1" baseline="-24000" dirty="0">
                <a:latin typeface="Times New Roman" panose="02020603050405020304"/>
                <a:cs typeface="Times New Roman" panose="02020603050405020304"/>
              </a:rPr>
              <a:t> </a:t>
            </a:r>
            <a:r>
              <a:rPr sz="1950" i="1" spc="232" baseline="-24000"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95" dirty="0">
                <a:latin typeface="Times New Roman" panose="02020603050405020304"/>
                <a:cs typeface="Times New Roman" panose="02020603050405020304"/>
              </a:rPr>
              <a:t> </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3450" spc="-390" dirty="0">
                <a:latin typeface="Symbol" panose="05050102010706020507"/>
                <a:cs typeface="Symbol" panose="05050102010706020507"/>
              </a:rPr>
              <a:t></a:t>
            </a:r>
            <a:endParaRPr sz="3450">
              <a:latin typeface="Symbol" panose="05050102010706020507"/>
              <a:cs typeface="Symbol" panose="05050102010706020507"/>
            </a:endParaRPr>
          </a:p>
          <a:p>
            <a:pPr marL="502285">
              <a:lnSpc>
                <a:spcPct val="100000"/>
              </a:lnSpc>
              <a:spcBef>
                <a:spcPts val="285"/>
              </a:spcBef>
              <a:tabLst>
                <a:tab pos="878840" algn="l"/>
              </a:tabLst>
            </a:pPr>
            <a:r>
              <a:rPr sz="1300" i="1" spc="-5" dirty="0">
                <a:latin typeface="Times New Roman" panose="02020603050405020304"/>
                <a:cs typeface="Times New Roman" panose="02020603050405020304"/>
              </a:rPr>
              <a:t>j</a:t>
            </a:r>
            <a:r>
              <a:rPr sz="1300" i="1" spc="-140" dirty="0">
                <a:latin typeface="Times New Roman" panose="02020603050405020304"/>
                <a:cs typeface="Times New Roman" panose="02020603050405020304"/>
              </a:rPr>
              <a:t> </a:t>
            </a:r>
            <a:r>
              <a:rPr sz="1300" dirty="0">
                <a:latin typeface="Symbol" panose="05050102010706020507"/>
                <a:cs typeface="Symbol" panose="05050102010706020507"/>
              </a:rPr>
              <a:t></a:t>
            </a:r>
            <a:r>
              <a:rPr sz="1300" spc="-5" dirty="0">
                <a:latin typeface="Times New Roman" panose="02020603050405020304"/>
                <a:cs typeface="Times New Roman" panose="02020603050405020304"/>
              </a:rPr>
              <a:t>1</a:t>
            </a:r>
            <a:r>
              <a:rPr sz="1300" dirty="0">
                <a:latin typeface="Times New Roman" panose="02020603050405020304"/>
                <a:cs typeface="Times New Roman" panose="02020603050405020304"/>
              </a:rPr>
              <a:t>	</a:t>
            </a:r>
            <a:r>
              <a:rPr sz="1300" i="1" spc="-5" dirty="0">
                <a:latin typeface="Times New Roman" panose="02020603050405020304"/>
                <a:cs typeface="Times New Roman" panose="02020603050405020304"/>
              </a:rPr>
              <a:t>k</a:t>
            </a:r>
            <a:r>
              <a:rPr sz="1300" i="1" spc="-80" dirty="0">
                <a:latin typeface="Times New Roman" panose="02020603050405020304"/>
                <a:cs typeface="Times New Roman" panose="02020603050405020304"/>
              </a:rPr>
              <a:t> </a:t>
            </a:r>
            <a:r>
              <a:rPr sz="1300" spc="0" dirty="0">
                <a:latin typeface="Symbol" panose="05050102010706020507"/>
                <a:cs typeface="Symbol" panose="05050102010706020507"/>
              </a:rPr>
              <a:t></a:t>
            </a:r>
            <a:r>
              <a:rPr sz="1300" spc="-5" dirty="0">
                <a:latin typeface="Times New Roman" panose="02020603050405020304"/>
                <a:cs typeface="Times New Roman" panose="02020603050405020304"/>
              </a:rPr>
              <a:t>1</a:t>
            </a:r>
            <a:endParaRPr sz="1300">
              <a:latin typeface="Times New Roman" panose="02020603050405020304"/>
              <a:cs typeface="Times New Roman" panose="02020603050405020304"/>
            </a:endParaRPr>
          </a:p>
          <a:p>
            <a:pPr marL="555625">
              <a:lnSpc>
                <a:spcPts val="735"/>
              </a:lnSpc>
              <a:spcBef>
                <a:spcPts val="785"/>
              </a:spcBef>
              <a:tabLst>
                <a:tab pos="946785" algn="l"/>
              </a:tabLst>
            </a:pPr>
            <a:r>
              <a:rPr sz="1300" i="1" spc="-5" dirty="0">
                <a:latin typeface="Times New Roman" panose="02020603050405020304"/>
                <a:cs typeface="Times New Roman" panose="02020603050405020304"/>
              </a:rPr>
              <a:t>J	</a:t>
            </a:r>
            <a:r>
              <a:rPr sz="1300" i="1" spc="-10" dirty="0">
                <a:latin typeface="Times New Roman" panose="02020603050405020304"/>
                <a:cs typeface="Times New Roman" panose="02020603050405020304"/>
              </a:rPr>
              <a:t>K</a:t>
            </a:r>
            <a:endParaRPr sz="1300">
              <a:latin typeface="Times New Roman" panose="02020603050405020304"/>
              <a:cs typeface="Times New Roman" panose="02020603050405020304"/>
            </a:endParaRPr>
          </a:p>
          <a:p>
            <a:pPr marL="12700">
              <a:lnSpc>
                <a:spcPts val="3795"/>
              </a:lnSpc>
            </a:pPr>
            <a:r>
              <a:rPr sz="2150" dirty="0">
                <a:latin typeface="Symbol" panose="05050102010706020507"/>
                <a:cs typeface="Symbol" panose="05050102010706020507"/>
              </a:rPr>
              <a:t></a:t>
            </a:r>
            <a:r>
              <a:rPr sz="2150" spc="135" dirty="0">
                <a:latin typeface="Times New Roman" panose="02020603050405020304"/>
                <a:cs typeface="Times New Roman" panose="02020603050405020304"/>
              </a:rPr>
              <a:t> </a:t>
            </a:r>
            <a:r>
              <a:rPr sz="2150" spc="125" dirty="0">
                <a:latin typeface="Symbol" panose="05050102010706020507"/>
                <a:cs typeface="Symbol" panose="05050102010706020507"/>
              </a:rPr>
              <a:t></a:t>
            </a:r>
            <a:r>
              <a:rPr sz="5775" spc="735" baseline="-10000" dirty="0">
                <a:latin typeface="Symbol" panose="05050102010706020507"/>
                <a:cs typeface="Symbol" panose="05050102010706020507"/>
              </a:rPr>
              <a:t></a:t>
            </a:r>
            <a:r>
              <a:rPr sz="5775" spc="22" baseline="-10000" dirty="0">
                <a:latin typeface="Symbol" panose="05050102010706020507"/>
                <a:cs typeface="Symbol" panose="05050102010706020507"/>
              </a:rPr>
              <a:t></a:t>
            </a:r>
            <a:r>
              <a:rPr sz="5775" spc="-585" baseline="-10000" dirty="0">
                <a:latin typeface="Times New Roman" panose="02020603050405020304"/>
                <a:cs typeface="Times New Roman" panose="02020603050405020304"/>
              </a:rPr>
              <a:t> </a:t>
            </a:r>
            <a:r>
              <a:rPr sz="2150" i="1" spc="175" dirty="0">
                <a:latin typeface="Times New Roman" panose="02020603050405020304"/>
                <a:cs typeface="Times New Roman" panose="02020603050405020304"/>
              </a:rPr>
              <a:t>P</a:t>
            </a:r>
            <a:r>
              <a:rPr sz="3450" spc="-540" dirty="0">
                <a:latin typeface="Symbol" panose="05050102010706020507"/>
                <a:cs typeface="Symbol" panose="05050102010706020507"/>
              </a:rPr>
              <a:t></a:t>
            </a:r>
            <a:r>
              <a:rPr sz="2150" i="1" dirty="0">
                <a:latin typeface="Times New Roman" panose="02020603050405020304"/>
                <a:cs typeface="Times New Roman" panose="02020603050405020304"/>
              </a:rPr>
              <a:t>a</a:t>
            </a:r>
            <a:r>
              <a:rPr sz="2150" i="1" spc="-120" dirty="0">
                <a:latin typeface="Times New Roman" panose="02020603050405020304"/>
                <a:cs typeface="Times New Roman" panose="02020603050405020304"/>
              </a:rPr>
              <a:t> </a:t>
            </a:r>
            <a:r>
              <a:rPr sz="1950" i="1" spc="-7" baseline="-24000" dirty="0">
                <a:latin typeface="Times New Roman" panose="02020603050405020304"/>
                <a:cs typeface="Times New Roman" panose="02020603050405020304"/>
              </a:rPr>
              <a:t>j</a:t>
            </a:r>
            <a:r>
              <a:rPr sz="1950" i="1" spc="60" baseline="-24000"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280" dirty="0">
                <a:latin typeface="Times New Roman" panose="02020603050405020304"/>
                <a:cs typeface="Times New Roman" panose="02020603050405020304"/>
              </a:rPr>
              <a:t> </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3450" spc="-395" dirty="0">
                <a:latin typeface="Symbol" panose="05050102010706020507"/>
                <a:cs typeface="Symbol" panose="05050102010706020507"/>
              </a:rPr>
              <a:t></a:t>
            </a:r>
            <a:r>
              <a:rPr sz="2150" dirty="0">
                <a:latin typeface="Times New Roman" panose="02020603050405020304"/>
                <a:cs typeface="Times New Roman" panose="02020603050405020304"/>
              </a:rPr>
              <a:t>log</a:t>
            </a:r>
            <a:r>
              <a:rPr sz="2150" spc="85" dirty="0">
                <a:latin typeface="Times New Roman" panose="02020603050405020304"/>
                <a:cs typeface="Times New Roman" panose="02020603050405020304"/>
              </a:rPr>
              <a:t> </a:t>
            </a:r>
            <a:r>
              <a:rPr sz="2150" i="1" spc="170" dirty="0">
                <a:latin typeface="Times New Roman" panose="02020603050405020304"/>
                <a:cs typeface="Times New Roman" panose="02020603050405020304"/>
              </a:rPr>
              <a:t>P</a:t>
            </a:r>
            <a:r>
              <a:rPr sz="3450" spc="-535" dirty="0">
                <a:latin typeface="Symbol" panose="05050102010706020507"/>
                <a:cs typeface="Symbol" panose="05050102010706020507"/>
              </a:rPr>
              <a:t></a:t>
            </a:r>
            <a:r>
              <a:rPr sz="2150" i="1" dirty="0">
                <a:latin typeface="Times New Roman" panose="02020603050405020304"/>
                <a:cs typeface="Times New Roman" panose="02020603050405020304"/>
              </a:rPr>
              <a:t>a</a:t>
            </a:r>
            <a:r>
              <a:rPr sz="2150" i="1" spc="-120" dirty="0">
                <a:latin typeface="Times New Roman" panose="02020603050405020304"/>
                <a:cs typeface="Times New Roman" panose="02020603050405020304"/>
              </a:rPr>
              <a:t> </a:t>
            </a:r>
            <a:r>
              <a:rPr sz="1950" i="1" spc="-7" baseline="-24000" dirty="0">
                <a:latin typeface="Times New Roman" panose="02020603050405020304"/>
                <a:cs typeface="Times New Roman" panose="02020603050405020304"/>
              </a:rPr>
              <a:t>j</a:t>
            </a:r>
            <a:r>
              <a:rPr sz="1950" i="1" baseline="-24000" dirty="0">
                <a:latin typeface="Times New Roman" panose="02020603050405020304"/>
                <a:cs typeface="Times New Roman" panose="02020603050405020304"/>
              </a:rPr>
              <a:t> </a:t>
            </a:r>
            <a:r>
              <a:rPr sz="1950" i="1" spc="232" baseline="-24000"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95" dirty="0">
                <a:latin typeface="Times New Roman" panose="02020603050405020304"/>
                <a:cs typeface="Times New Roman" panose="02020603050405020304"/>
              </a:rPr>
              <a:t> </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3450" spc="-390" dirty="0">
                <a:latin typeface="Symbol" panose="05050102010706020507"/>
                <a:cs typeface="Symbol" panose="05050102010706020507"/>
              </a:rPr>
              <a:t></a:t>
            </a:r>
            <a:endParaRPr sz="3450">
              <a:latin typeface="Symbol" panose="05050102010706020507"/>
              <a:cs typeface="Symbol" panose="05050102010706020507"/>
            </a:endParaRPr>
          </a:p>
          <a:p>
            <a:pPr marL="502285">
              <a:lnSpc>
                <a:spcPct val="100000"/>
              </a:lnSpc>
              <a:spcBef>
                <a:spcPts val="290"/>
              </a:spcBef>
              <a:tabLst>
                <a:tab pos="878840" algn="l"/>
              </a:tabLst>
            </a:pPr>
            <a:r>
              <a:rPr sz="1300" i="1" spc="-5" dirty="0">
                <a:latin typeface="Times New Roman" panose="02020603050405020304"/>
                <a:cs typeface="Times New Roman" panose="02020603050405020304"/>
              </a:rPr>
              <a:t>j</a:t>
            </a:r>
            <a:r>
              <a:rPr sz="1300" i="1" spc="-140" dirty="0">
                <a:latin typeface="Times New Roman" panose="02020603050405020304"/>
                <a:cs typeface="Times New Roman" panose="02020603050405020304"/>
              </a:rPr>
              <a:t> </a:t>
            </a:r>
            <a:r>
              <a:rPr sz="1300" dirty="0">
                <a:latin typeface="Symbol" panose="05050102010706020507"/>
                <a:cs typeface="Symbol" panose="05050102010706020507"/>
              </a:rPr>
              <a:t></a:t>
            </a:r>
            <a:r>
              <a:rPr sz="1300" spc="-5" dirty="0">
                <a:latin typeface="Times New Roman" panose="02020603050405020304"/>
                <a:cs typeface="Times New Roman" panose="02020603050405020304"/>
              </a:rPr>
              <a:t>1</a:t>
            </a:r>
            <a:r>
              <a:rPr sz="1300" dirty="0">
                <a:latin typeface="Times New Roman" panose="02020603050405020304"/>
                <a:cs typeface="Times New Roman" panose="02020603050405020304"/>
              </a:rPr>
              <a:t>	</a:t>
            </a:r>
            <a:r>
              <a:rPr sz="1300" i="1" spc="-5" dirty="0">
                <a:latin typeface="Times New Roman" panose="02020603050405020304"/>
                <a:cs typeface="Times New Roman" panose="02020603050405020304"/>
              </a:rPr>
              <a:t>k</a:t>
            </a:r>
            <a:r>
              <a:rPr sz="1300" i="1" spc="-80" dirty="0">
                <a:latin typeface="Times New Roman" panose="02020603050405020304"/>
                <a:cs typeface="Times New Roman" panose="02020603050405020304"/>
              </a:rPr>
              <a:t> </a:t>
            </a:r>
            <a:r>
              <a:rPr sz="1300" spc="0" dirty="0">
                <a:latin typeface="Symbol" panose="05050102010706020507"/>
                <a:cs typeface="Symbol" panose="05050102010706020507"/>
              </a:rPr>
              <a:t></a:t>
            </a:r>
            <a:r>
              <a:rPr sz="1300" spc="-5" dirty="0">
                <a:latin typeface="Times New Roman" panose="02020603050405020304"/>
                <a:cs typeface="Times New Roman" panose="02020603050405020304"/>
              </a:rPr>
              <a:t>1</a:t>
            </a:r>
            <a:endParaRPr sz="1300">
              <a:latin typeface="Times New Roman" panose="02020603050405020304"/>
              <a:cs typeface="Times New Roman" panose="02020603050405020304"/>
            </a:endParaRPr>
          </a:p>
        </p:txBody>
      </p:sp>
      <p:sp>
        <p:nvSpPr>
          <p:cNvPr id="11" name="object 11"/>
          <p:cNvSpPr txBox="1"/>
          <p:nvPr/>
        </p:nvSpPr>
        <p:spPr>
          <a:xfrm>
            <a:off x="6801002" y="4530103"/>
            <a:ext cx="1148715" cy="551815"/>
          </a:xfrm>
          <a:prstGeom prst="rect">
            <a:avLst/>
          </a:prstGeom>
        </p:spPr>
        <p:txBody>
          <a:bodyPr vert="horz" wrap="square" lIns="0" tIns="0" rIns="0" bIns="0" rtlCol="0">
            <a:spAutoFit/>
          </a:bodyPr>
          <a:lstStyle/>
          <a:p>
            <a:pPr marL="12700">
              <a:lnSpc>
                <a:spcPct val="100000"/>
              </a:lnSpc>
            </a:pPr>
            <a:r>
              <a:rPr sz="2150" dirty="0">
                <a:latin typeface="Times New Roman" panose="02020603050405020304"/>
                <a:cs typeface="Times New Roman" panose="02020603050405020304"/>
              </a:rPr>
              <a:t>|</a:t>
            </a:r>
            <a:r>
              <a:rPr sz="2150" spc="-95" dirty="0">
                <a:latin typeface="Times New Roman" panose="02020603050405020304"/>
                <a:cs typeface="Times New Roman" panose="02020603050405020304"/>
              </a:rPr>
              <a:t> </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3450" spc="-535" dirty="0">
                <a:latin typeface="Symbol" panose="05050102010706020507"/>
                <a:cs typeface="Symbol" panose="05050102010706020507"/>
              </a:rPr>
              <a:t></a:t>
            </a:r>
            <a:r>
              <a:rPr sz="2150" i="1" spc="160" dirty="0">
                <a:latin typeface="Times New Roman" panose="02020603050405020304"/>
                <a:cs typeface="Times New Roman" panose="02020603050405020304"/>
              </a:rPr>
              <a:t>P</a:t>
            </a:r>
            <a:r>
              <a:rPr sz="2900" spc="-335" dirty="0">
                <a:latin typeface="Symbol" panose="05050102010706020507"/>
                <a:cs typeface="Symbol" panose="05050102010706020507"/>
              </a:rPr>
              <a:t></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2900" spc="-210" dirty="0">
                <a:latin typeface="Symbol" panose="05050102010706020507"/>
                <a:cs typeface="Symbol" panose="05050102010706020507"/>
              </a:rPr>
              <a:t></a:t>
            </a:r>
            <a:endParaRPr sz="2900">
              <a:latin typeface="Symbol" panose="05050102010706020507"/>
              <a:cs typeface="Symbol" panose="05050102010706020507"/>
            </a:endParaRPr>
          </a:p>
        </p:txBody>
      </p:sp>
      <p:sp>
        <p:nvSpPr>
          <p:cNvPr id="12" name="object 12"/>
          <p:cNvSpPr txBox="1"/>
          <p:nvPr/>
        </p:nvSpPr>
        <p:spPr>
          <a:xfrm>
            <a:off x="3433698" y="4479303"/>
            <a:ext cx="3290570" cy="680085"/>
          </a:xfrm>
          <a:prstGeom prst="rect">
            <a:avLst/>
          </a:prstGeom>
        </p:spPr>
        <p:txBody>
          <a:bodyPr vert="horz" wrap="square" lIns="0" tIns="0" rIns="0" bIns="0" rtlCol="0">
            <a:spAutoFit/>
          </a:bodyPr>
          <a:lstStyle/>
          <a:p>
            <a:pPr marL="12700">
              <a:lnSpc>
                <a:spcPct val="100000"/>
              </a:lnSpc>
            </a:pPr>
            <a:r>
              <a:rPr sz="2150" dirty="0">
                <a:latin typeface="Symbol" panose="05050102010706020507"/>
                <a:cs typeface="Symbol" panose="05050102010706020507"/>
              </a:rPr>
              <a:t></a:t>
            </a:r>
            <a:r>
              <a:rPr sz="2150" spc="135" dirty="0">
                <a:latin typeface="Times New Roman" panose="02020603050405020304"/>
                <a:cs typeface="Times New Roman" panose="02020603050405020304"/>
              </a:rPr>
              <a:t> </a:t>
            </a:r>
            <a:r>
              <a:rPr sz="2150" spc="125" dirty="0">
                <a:latin typeface="Symbol" panose="05050102010706020507"/>
                <a:cs typeface="Symbol" panose="05050102010706020507"/>
              </a:rPr>
              <a:t></a:t>
            </a:r>
            <a:r>
              <a:rPr sz="5775" spc="735" baseline="-10000" dirty="0">
                <a:latin typeface="Symbol" panose="05050102010706020507"/>
                <a:cs typeface="Symbol" panose="05050102010706020507"/>
              </a:rPr>
              <a:t></a:t>
            </a:r>
            <a:r>
              <a:rPr sz="5775" spc="22" baseline="-10000" dirty="0">
                <a:latin typeface="Symbol" panose="05050102010706020507"/>
                <a:cs typeface="Symbol" panose="05050102010706020507"/>
              </a:rPr>
              <a:t></a:t>
            </a:r>
            <a:r>
              <a:rPr sz="5775" spc="-585" baseline="-10000" dirty="0">
                <a:latin typeface="Times New Roman" panose="02020603050405020304"/>
                <a:cs typeface="Times New Roman" panose="02020603050405020304"/>
              </a:rPr>
              <a:t> </a:t>
            </a:r>
            <a:r>
              <a:rPr sz="2150" i="1" spc="175" dirty="0">
                <a:latin typeface="Times New Roman" panose="02020603050405020304"/>
                <a:cs typeface="Times New Roman" panose="02020603050405020304"/>
              </a:rPr>
              <a:t>P</a:t>
            </a:r>
            <a:r>
              <a:rPr sz="3450" spc="-540" dirty="0">
                <a:latin typeface="Symbol" panose="05050102010706020507"/>
                <a:cs typeface="Symbol" panose="05050102010706020507"/>
              </a:rPr>
              <a:t></a:t>
            </a:r>
            <a:r>
              <a:rPr sz="2150" i="1" dirty="0">
                <a:latin typeface="Times New Roman" panose="02020603050405020304"/>
                <a:cs typeface="Times New Roman" panose="02020603050405020304"/>
              </a:rPr>
              <a:t>a</a:t>
            </a:r>
            <a:r>
              <a:rPr sz="2150" i="1" spc="-120" dirty="0">
                <a:latin typeface="Times New Roman" panose="02020603050405020304"/>
                <a:cs typeface="Times New Roman" panose="02020603050405020304"/>
              </a:rPr>
              <a:t> </a:t>
            </a:r>
            <a:r>
              <a:rPr sz="1950" i="1" spc="-7" baseline="-24000" dirty="0">
                <a:latin typeface="Times New Roman" panose="02020603050405020304"/>
                <a:cs typeface="Times New Roman" panose="02020603050405020304"/>
              </a:rPr>
              <a:t>j</a:t>
            </a:r>
            <a:r>
              <a:rPr sz="1950" i="1" baseline="-24000" dirty="0">
                <a:latin typeface="Times New Roman" panose="02020603050405020304"/>
                <a:cs typeface="Times New Roman" panose="02020603050405020304"/>
              </a:rPr>
              <a:t> </a:t>
            </a:r>
            <a:r>
              <a:rPr sz="1950" i="1" spc="240" baseline="-24000"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95" dirty="0">
                <a:latin typeface="Times New Roman" panose="02020603050405020304"/>
                <a:cs typeface="Times New Roman" panose="02020603050405020304"/>
              </a:rPr>
              <a:t> </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3450" spc="-395" dirty="0">
                <a:latin typeface="Symbol" panose="05050102010706020507"/>
                <a:cs typeface="Symbol" panose="05050102010706020507"/>
              </a:rPr>
              <a:t></a:t>
            </a:r>
            <a:r>
              <a:rPr sz="2150" dirty="0">
                <a:latin typeface="Times New Roman" panose="02020603050405020304"/>
                <a:cs typeface="Times New Roman" panose="02020603050405020304"/>
              </a:rPr>
              <a:t>log</a:t>
            </a:r>
            <a:r>
              <a:rPr sz="2150" spc="85" dirty="0">
                <a:latin typeface="Times New Roman" panose="02020603050405020304"/>
                <a:cs typeface="Times New Roman" panose="02020603050405020304"/>
              </a:rPr>
              <a:t> </a:t>
            </a:r>
            <a:r>
              <a:rPr sz="2150" i="1" spc="170" dirty="0">
                <a:latin typeface="Times New Roman" panose="02020603050405020304"/>
                <a:cs typeface="Times New Roman" panose="02020603050405020304"/>
              </a:rPr>
              <a:t>P</a:t>
            </a:r>
            <a:r>
              <a:rPr sz="3450" spc="-535" dirty="0">
                <a:latin typeface="Symbol" panose="05050102010706020507"/>
                <a:cs typeface="Symbol" panose="05050102010706020507"/>
              </a:rPr>
              <a:t></a:t>
            </a:r>
            <a:r>
              <a:rPr sz="2150" i="1" dirty="0">
                <a:latin typeface="Times New Roman" panose="02020603050405020304"/>
                <a:cs typeface="Times New Roman" panose="02020603050405020304"/>
              </a:rPr>
              <a:t>a</a:t>
            </a:r>
            <a:r>
              <a:rPr sz="2150" i="1" spc="-120" dirty="0">
                <a:latin typeface="Times New Roman" panose="02020603050405020304"/>
                <a:cs typeface="Times New Roman" panose="02020603050405020304"/>
              </a:rPr>
              <a:t> </a:t>
            </a:r>
            <a:r>
              <a:rPr sz="1950" i="1" spc="-7" baseline="-24000" dirty="0">
                <a:latin typeface="Times New Roman" panose="02020603050405020304"/>
                <a:cs typeface="Times New Roman" panose="02020603050405020304"/>
              </a:rPr>
              <a:t>j</a:t>
            </a:r>
            <a:endParaRPr sz="1950" baseline="-24000">
              <a:latin typeface="Times New Roman" panose="02020603050405020304"/>
              <a:cs typeface="Times New Roman" panose="02020603050405020304"/>
            </a:endParaRPr>
          </a:p>
        </p:txBody>
      </p:sp>
      <p:sp>
        <p:nvSpPr>
          <p:cNvPr id="13" name="object 13"/>
          <p:cNvSpPr txBox="1"/>
          <p:nvPr/>
        </p:nvSpPr>
        <p:spPr>
          <a:xfrm>
            <a:off x="2485821" y="3613659"/>
            <a:ext cx="3295015" cy="822960"/>
          </a:xfrm>
          <a:prstGeom prst="rect">
            <a:avLst/>
          </a:prstGeom>
        </p:spPr>
        <p:txBody>
          <a:bodyPr vert="horz" wrap="square" lIns="0" tIns="0" rIns="0" bIns="0" rtlCol="0">
            <a:spAutoFit/>
          </a:bodyPr>
          <a:lstStyle/>
          <a:p>
            <a:pPr marR="554990" algn="ctr">
              <a:lnSpc>
                <a:spcPts val="740"/>
              </a:lnSpc>
            </a:pPr>
            <a:r>
              <a:rPr sz="1300" i="1" spc="-10" dirty="0">
                <a:latin typeface="Times New Roman" panose="02020603050405020304"/>
                <a:cs typeface="Times New Roman" panose="02020603050405020304"/>
              </a:rPr>
              <a:t>K</a:t>
            </a:r>
            <a:endParaRPr sz="1300">
              <a:latin typeface="Times New Roman" panose="02020603050405020304"/>
              <a:cs typeface="Times New Roman" panose="02020603050405020304"/>
            </a:endParaRPr>
          </a:p>
          <a:p>
            <a:pPr marL="12700">
              <a:lnSpc>
                <a:spcPts val="3800"/>
              </a:lnSpc>
            </a:pPr>
            <a:r>
              <a:rPr sz="2150" i="1" dirty="0">
                <a:latin typeface="Times New Roman" panose="02020603050405020304"/>
                <a:cs typeface="Times New Roman" panose="02020603050405020304"/>
              </a:rPr>
              <a:t>H</a:t>
            </a:r>
            <a:r>
              <a:rPr sz="2150" i="1" spc="-110" dirty="0">
                <a:latin typeface="Times New Roman" panose="02020603050405020304"/>
                <a:cs typeface="Times New Roman" panose="02020603050405020304"/>
              </a:rPr>
              <a:t> </a:t>
            </a:r>
            <a:r>
              <a:rPr sz="2900" spc="-155" dirty="0">
                <a:latin typeface="Symbol" panose="05050102010706020507"/>
                <a:cs typeface="Symbol" panose="05050102010706020507"/>
              </a:rPr>
              <a:t></a:t>
            </a:r>
            <a:r>
              <a:rPr sz="2150" i="1" dirty="0">
                <a:latin typeface="Times New Roman" panose="02020603050405020304"/>
                <a:cs typeface="Times New Roman" panose="02020603050405020304"/>
              </a:rPr>
              <a:t>z</a:t>
            </a:r>
            <a:r>
              <a:rPr sz="2150" i="1" spc="45"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6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v</a:t>
            </a:r>
            <a:r>
              <a:rPr sz="2150" i="1" spc="-335" dirty="0">
                <a:latin typeface="Times New Roman" panose="02020603050405020304"/>
                <a:cs typeface="Times New Roman" panose="02020603050405020304"/>
              </a:rPr>
              <a:t> </a:t>
            </a:r>
            <a:r>
              <a:rPr sz="2900" spc="-210" dirty="0">
                <a:latin typeface="Symbol" panose="05050102010706020507"/>
                <a:cs typeface="Symbol" panose="05050102010706020507"/>
              </a:rPr>
              <a:t></a:t>
            </a:r>
            <a:r>
              <a:rPr sz="2900" spc="-345"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spc="105" dirty="0">
                <a:latin typeface="Times New Roman" panose="02020603050405020304"/>
                <a:cs typeface="Times New Roman" panose="02020603050405020304"/>
              </a:rPr>
              <a:t> </a:t>
            </a:r>
            <a:r>
              <a:rPr sz="5775" spc="22" baseline="-10000" dirty="0">
                <a:latin typeface="Symbol" panose="05050102010706020507"/>
                <a:cs typeface="Symbol" panose="05050102010706020507"/>
              </a:rPr>
              <a:t></a:t>
            </a:r>
            <a:r>
              <a:rPr sz="5775" spc="-585" baseline="-1000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H</a:t>
            </a:r>
            <a:r>
              <a:rPr sz="2150" i="1" spc="-110" dirty="0">
                <a:latin typeface="Times New Roman" panose="02020603050405020304"/>
                <a:cs typeface="Times New Roman" panose="02020603050405020304"/>
              </a:rPr>
              <a:t> </a:t>
            </a:r>
            <a:r>
              <a:rPr sz="2900" spc="-150" dirty="0">
                <a:latin typeface="Symbol" panose="05050102010706020507"/>
                <a:cs typeface="Symbol" panose="05050102010706020507"/>
              </a:rPr>
              <a:t></a:t>
            </a:r>
            <a:r>
              <a:rPr sz="2150" i="1" dirty="0">
                <a:latin typeface="Times New Roman" panose="02020603050405020304"/>
                <a:cs typeface="Times New Roman" panose="02020603050405020304"/>
              </a:rPr>
              <a:t>z</a:t>
            </a:r>
            <a:r>
              <a:rPr sz="2150" i="1" spc="40"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95" dirty="0">
                <a:latin typeface="Times New Roman" panose="02020603050405020304"/>
                <a:cs typeface="Times New Roman" panose="02020603050405020304"/>
              </a:rPr>
              <a:t> </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2900" spc="-275" dirty="0">
                <a:latin typeface="Symbol" panose="05050102010706020507"/>
                <a:cs typeface="Symbol" panose="05050102010706020507"/>
              </a:rPr>
              <a:t></a:t>
            </a:r>
            <a:r>
              <a:rPr sz="2150" i="1" spc="160" dirty="0">
                <a:latin typeface="Times New Roman" panose="02020603050405020304"/>
                <a:cs typeface="Times New Roman" panose="02020603050405020304"/>
              </a:rPr>
              <a:t>P</a:t>
            </a:r>
            <a:r>
              <a:rPr sz="2900" spc="-330" dirty="0">
                <a:latin typeface="Symbol" panose="05050102010706020507"/>
                <a:cs typeface="Symbol" panose="05050102010706020507"/>
              </a:rPr>
              <a:t></a:t>
            </a:r>
            <a:r>
              <a:rPr sz="2150" i="1" spc="45" dirty="0">
                <a:latin typeface="Times New Roman" panose="02020603050405020304"/>
                <a:cs typeface="Times New Roman" panose="02020603050405020304"/>
              </a:rPr>
              <a:t>b</a:t>
            </a:r>
            <a:r>
              <a:rPr sz="1950" i="1" spc="-7" baseline="-24000" dirty="0">
                <a:latin typeface="Times New Roman" panose="02020603050405020304"/>
                <a:cs typeface="Times New Roman" panose="02020603050405020304"/>
              </a:rPr>
              <a:t>k</a:t>
            </a:r>
            <a:r>
              <a:rPr sz="1950" i="1" baseline="-24000" dirty="0">
                <a:latin typeface="Times New Roman" panose="02020603050405020304"/>
                <a:cs typeface="Times New Roman" panose="02020603050405020304"/>
              </a:rPr>
              <a:t> </a:t>
            </a:r>
            <a:r>
              <a:rPr sz="1950" i="1" spc="-165" baseline="-24000" dirty="0">
                <a:latin typeface="Times New Roman" panose="02020603050405020304"/>
                <a:cs typeface="Times New Roman" panose="02020603050405020304"/>
              </a:rPr>
              <a:t> </a:t>
            </a:r>
            <a:r>
              <a:rPr sz="2900" spc="-210" dirty="0">
                <a:latin typeface="Symbol" panose="05050102010706020507"/>
                <a:cs typeface="Symbol" panose="05050102010706020507"/>
              </a:rPr>
              <a:t></a:t>
            </a:r>
            <a:endParaRPr sz="2900">
              <a:latin typeface="Symbol" panose="05050102010706020507"/>
              <a:cs typeface="Symbol" panose="05050102010706020507"/>
            </a:endParaRPr>
          </a:p>
          <a:p>
            <a:pPr marR="525780" algn="ctr">
              <a:lnSpc>
                <a:spcPct val="100000"/>
              </a:lnSpc>
              <a:spcBef>
                <a:spcPts val="285"/>
              </a:spcBef>
            </a:pPr>
            <a:r>
              <a:rPr sz="1300" i="1" spc="-5" dirty="0">
                <a:latin typeface="Times New Roman" panose="02020603050405020304"/>
                <a:cs typeface="Times New Roman" panose="02020603050405020304"/>
              </a:rPr>
              <a:t>k</a:t>
            </a:r>
            <a:r>
              <a:rPr sz="1300" i="1" spc="-75" dirty="0">
                <a:latin typeface="Times New Roman" panose="02020603050405020304"/>
                <a:cs typeface="Times New Roman" panose="02020603050405020304"/>
              </a:rPr>
              <a:t> </a:t>
            </a:r>
            <a:r>
              <a:rPr sz="1300" dirty="0">
                <a:latin typeface="Symbol" panose="05050102010706020507"/>
                <a:cs typeface="Symbol" panose="05050102010706020507"/>
              </a:rPr>
              <a:t></a:t>
            </a:r>
            <a:r>
              <a:rPr sz="1300" spc="-5" dirty="0">
                <a:latin typeface="Times New Roman" panose="02020603050405020304"/>
                <a:cs typeface="Times New Roman" panose="02020603050405020304"/>
              </a:rPr>
              <a:t>1</a:t>
            </a:r>
            <a:endParaRPr sz="1300">
              <a:latin typeface="Times New Roman" panose="02020603050405020304"/>
              <a:cs typeface="Times New Roman" panose="02020603050405020304"/>
            </a:endParaRPr>
          </a:p>
        </p:txBody>
      </p:sp>
      <p:sp>
        <p:nvSpPr>
          <p:cNvPr id="14" name="object 14"/>
          <p:cNvSpPr/>
          <p:nvPr/>
        </p:nvSpPr>
        <p:spPr>
          <a:xfrm>
            <a:off x="3978287" y="3675901"/>
            <a:ext cx="1151890" cy="577215"/>
          </a:xfrm>
          <a:custGeom>
            <a:avLst/>
            <a:gdLst/>
            <a:ahLst/>
            <a:cxnLst/>
            <a:rect l="l" t="t" r="r" b="b"/>
            <a:pathLst>
              <a:path w="1151889" h="577214">
                <a:moveTo>
                  <a:pt x="575310" y="0"/>
                </a:moveTo>
                <a:lnTo>
                  <a:pt x="512620" y="1697"/>
                </a:lnTo>
                <a:lnTo>
                  <a:pt x="451886" y="6672"/>
                </a:lnTo>
                <a:lnTo>
                  <a:pt x="393460" y="14746"/>
                </a:lnTo>
                <a:lnTo>
                  <a:pt x="337691" y="25742"/>
                </a:lnTo>
                <a:lnTo>
                  <a:pt x="284931" y="39482"/>
                </a:lnTo>
                <a:lnTo>
                  <a:pt x="235531" y="55790"/>
                </a:lnTo>
                <a:lnTo>
                  <a:pt x="189841" y="74487"/>
                </a:lnTo>
                <a:lnTo>
                  <a:pt x="148212" y="95397"/>
                </a:lnTo>
                <a:lnTo>
                  <a:pt x="110995" y="118341"/>
                </a:lnTo>
                <a:lnTo>
                  <a:pt x="78542" y="143143"/>
                </a:lnTo>
                <a:lnTo>
                  <a:pt x="29327" y="197607"/>
                </a:lnTo>
                <a:lnTo>
                  <a:pt x="3375" y="257372"/>
                </a:lnTo>
                <a:lnTo>
                  <a:pt x="0" y="288798"/>
                </a:lnTo>
                <a:lnTo>
                  <a:pt x="3375" y="320081"/>
                </a:lnTo>
                <a:lnTo>
                  <a:pt x="29327" y="379616"/>
                </a:lnTo>
                <a:lnTo>
                  <a:pt x="78542" y="433916"/>
                </a:lnTo>
                <a:lnTo>
                  <a:pt x="110995" y="458656"/>
                </a:lnTo>
                <a:lnTo>
                  <a:pt x="148212" y="481552"/>
                </a:lnTo>
                <a:lnTo>
                  <a:pt x="189841" y="502423"/>
                </a:lnTo>
                <a:lnTo>
                  <a:pt x="235531" y="521092"/>
                </a:lnTo>
                <a:lnTo>
                  <a:pt x="284931" y="537379"/>
                </a:lnTo>
                <a:lnTo>
                  <a:pt x="337691" y="551106"/>
                </a:lnTo>
                <a:lnTo>
                  <a:pt x="393460" y="562093"/>
                </a:lnTo>
                <a:lnTo>
                  <a:pt x="451886" y="570163"/>
                </a:lnTo>
                <a:lnTo>
                  <a:pt x="512620" y="575136"/>
                </a:lnTo>
                <a:lnTo>
                  <a:pt x="575310" y="576834"/>
                </a:lnTo>
                <a:lnTo>
                  <a:pt x="638009" y="575136"/>
                </a:lnTo>
                <a:lnTo>
                  <a:pt x="698770" y="570163"/>
                </a:lnTo>
                <a:lnTo>
                  <a:pt x="757239" y="562093"/>
                </a:lnTo>
                <a:lnTo>
                  <a:pt x="813062" y="551106"/>
                </a:lnTo>
                <a:lnTo>
                  <a:pt x="865886" y="537379"/>
                </a:lnTo>
                <a:lnTo>
                  <a:pt x="915357" y="521092"/>
                </a:lnTo>
                <a:lnTo>
                  <a:pt x="961121" y="502423"/>
                </a:lnTo>
                <a:lnTo>
                  <a:pt x="1002826" y="481552"/>
                </a:lnTo>
                <a:lnTo>
                  <a:pt x="1040117" y="458656"/>
                </a:lnTo>
                <a:lnTo>
                  <a:pt x="1072642" y="433916"/>
                </a:lnTo>
                <a:lnTo>
                  <a:pt x="1121974" y="379616"/>
                </a:lnTo>
                <a:lnTo>
                  <a:pt x="1147996" y="320081"/>
                </a:lnTo>
                <a:lnTo>
                  <a:pt x="1151382" y="288797"/>
                </a:lnTo>
                <a:lnTo>
                  <a:pt x="1147996" y="257372"/>
                </a:lnTo>
                <a:lnTo>
                  <a:pt x="1121974" y="197607"/>
                </a:lnTo>
                <a:lnTo>
                  <a:pt x="1072642" y="143143"/>
                </a:lnTo>
                <a:lnTo>
                  <a:pt x="1040117" y="118341"/>
                </a:lnTo>
                <a:lnTo>
                  <a:pt x="1002826" y="95397"/>
                </a:lnTo>
                <a:lnTo>
                  <a:pt x="961121" y="74487"/>
                </a:lnTo>
                <a:lnTo>
                  <a:pt x="915357" y="55790"/>
                </a:lnTo>
                <a:lnTo>
                  <a:pt x="865886" y="39482"/>
                </a:lnTo>
                <a:lnTo>
                  <a:pt x="813062" y="25742"/>
                </a:lnTo>
                <a:lnTo>
                  <a:pt x="757239" y="14746"/>
                </a:lnTo>
                <a:lnTo>
                  <a:pt x="698770" y="6672"/>
                </a:lnTo>
                <a:lnTo>
                  <a:pt x="638009" y="1697"/>
                </a:lnTo>
                <a:lnTo>
                  <a:pt x="575310" y="0"/>
                </a:lnTo>
                <a:close/>
              </a:path>
            </a:pathLst>
          </a:custGeom>
          <a:ln w="9525">
            <a:solidFill>
              <a:srgbClr val="FF0000"/>
            </a:solidFill>
          </a:ln>
        </p:spPr>
        <p:txBody>
          <a:bodyPr wrap="square" lIns="0" tIns="0" rIns="0" bIns="0" rtlCol="0"/>
          <a:lstStyle/>
          <a:p>
            <a:endParaRPr/>
          </a:p>
        </p:txBody>
      </p:sp>
      <p:sp>
        <p:nvSpPr>
          <p:cNvPr id="15" name="object 15"/>
          <p:cNvSpPr/>
          <p:nvPr/>
        </p:nvSpPr>
        <p:spPr>
          <a:xfrm>
            <a:off x="4193933" y="4325126"/>
            <a:ext cx="3241040" cy="864235"/>
          </a:xfrm>
          <a:custGeom>
            <a:avLst/>
            <a:gdLst/>
            <a:ahLst/>
            <a:cxnLst/>
            <a:rect l="l" t="t" r="r" b="b"/>
            <a:pathLst>
              <a:path w="3241040" h="864235">
                <a:moveTo>
                  <a:pt x="1620774" y="0"/>
                </a:moveTo>
                <a:lnTo>
                  <a:pt x="1548561" y="421"/>
                </a:lnTo>
                <a:lnTo>
                  <a:pt x="1477159" y="1673"/>
                </a:lnTo>
                <a:lnTo>
                  <a:pt x="1406633" y="3738"/>
                </a:lnTo>
                <a:lnTo>
                  <a:pt x="1337050" y="6598"/>
                </a:lnTo>
                <a:lnTo>
                  <a:pt x="1268474" y="10236"/>
                </a:lnTo>
                <a:lnTo>
                  <a:pt x="1200972" y="14635"/>
                </a:lnTo>
                <a:lnTo>
                  <a:pt x="1134610" y="19776"/>
                </a:lnTo>
                <a:lnTo>
                  <a:pt x="1069453" y="25642"/>
                </a:lnTo>
                <a:lnTo>
                  <a:pt x="1005567" y="32216"/>
                </a:lnTo>
                <a:lnTo>
                  <a:pt x="943018" y="39480"/>
                </a:lnTo>
                <a:lnTo>
                  <a:pt x="881872" y="47416"/>
                </a:lnTo>
                <a:lnTo>
                  <a:pt x="822194" y="56006"/>
                </a:lnTo>
                <a:lnTo>
                  <a:pt x="764051" y="65234"/>
                </a:lnTo>
                <a:lnTo>
                  <a:pt x="707508" y="75081"/>
                </a:lnTo>
                <a:lnTo>
                  <a:pt x="652631" y="85530"/>
                </a:lnTo>
                <a:lnTo>
                  <a:pt x="599485" y="96563"/>
                </a:lnTo>
                <a:lnTo>
                  <a:pt x="548138" y="108163"/>
                </a:lnTo>
                <a:lnTo>
                  <a:pt x="498653" y="120312"/>
                </a:lnTo>
                <a:lnTo>
                  <a:pt x="451098" y="132992"/>
                </a:lnTo>
                <a:lnTo>
                  <a:pt x="405537" y="146187"/>
                </a:lnTo>
                <a:lnTo>
                  <a:pt x="362038" y="159877"/>
                </a:lnTo>
                <a:lnTo>
                  <a:pt x="320665" y="174046"/>
                </a:lnTo>
                <a:lnTo>
                  <a:pt x="281484" y="188676"/>
                </a:lnTo>
                <a:lnTo>
                  <a:pt x="244562" y="203750"/>
                </a:lnTo>
                <a:lnTo>
                  <a:pt x="177754" y="235157"/>
                </a:lnTo>
                <a:lnTo>
                  <a:pt x="120769" y="268127"/>
                </a:lnTo>
                <a:lnTo>
                  <a:pt x="74132" y="302519"/>
                </a:lnTo>
                <a:lnTo>
                  <a:pt x="38371" y="338192"/>
                </a:lnTo>
                <a:lnTo>
                  <a:pt x="14011" y="375004"/>
                </a:lnTo>
                <a:lnTo>
                  <a:pt x="1578" y="412817"/>
                </a:lnTo>
                <a:lnTo>
                  <a:pt x="0" y="432054"/>
                </a:lnTo>
                <a:lnTo>
                  <a:pt x="1578" y="451290"/>
                </a:lnTo>
                <a:lnTo>
                  <a:pt x="14011" y="489103"/>
                </a:lnTo>
                <a:lnTo>
                  <a:pt x="38371" y="525915"/>
                </a:lnTo>
                <a:lnTo>
                  <a:pt x="74132" y="561588"/>
                </a:lnTo>
                <a:lnTo>
                  <a:pt x="120769" y="595980"/>
                </a:lnTo>
                <a:lnTo>
                  <a:pt x="177754" y="628950"/>
                </a:lnTo>
                <a:lnTo>
                  <a:pt x="244562" y="660357"/>
                </a:lnTo>
                <a:lnTo>
                  <a:pt x="281484" y="675431"/>
                </a:lnTo>
                <a:lnTo>
                  <a:pt x="320665" y="690061"/>
                </a:lnTo>
                <a:lnTo>
                  <a:pt x="362038" y="704230"/>
                </a:lnTo>
                <a:lnTo>
                  <a:pt x="405537" y="717920"/>
                </a:lnTo>
                <a:lnTo>
                  <a:pt x="451098" y="731115"/>
                </a:lnTo>
                <a:lnTo>
                  <a:pt x="498653" y="743795"/>
                </a:lnTo>
                <a:lnTo>
                  <a:pt x="548138" y="755944"/>
                </a:lnTo>
                <a:lnTo>
                  <a:pt x="599485" y="767544"/>
                </a:lnTo>
                <a:lnTo>
                  <a:pt x="652631" y="778577"/>
                </a:lnTo>
                <a:lnTo>
                  <a:pt x="707508" y="789026"/>
                </a:lnTo>
                <a:lnTo>
                  <a:pt x="764051" y="798873"/>
                </a:lnTo>
                <a:lnTo>
                  <a:pt x="822194" y="808101"/>
                </a:lnTo>
                <a:lnTo>
                  <a:pt x="881872" y="816691"/>
                </a:lnTo>
                <a:lnTo>
                  <a:pt x="943018" y="824627"/>
                </a:lnTo>
                <a:lnTo>
                  <a:pt x="1005567" y="831891"/>
                </a:lnTo>
                <a:lnTo>
                  <a:pt x="1069453" y="838465"/>
                </a:lnTo>
                <a:lnTo>
                  <a:pt x="1134610" y="844331"/>
                </a:lnTo>
                <a:lnTo>
                  <a:pt x="1200972" y="849472"/>
                </a:lnTo>
                <a:lnTo>
                  <a:pt x="1268474" y="853871"/>
                </a:lnTo>
                <a:lnTo>
                  <a:pt x="1337050" y="857509"/>
                </a:lnTo>
                <a:lnTo>
                  <a:pt x="1406633" y="860369"/>
                </a:lnTo>
                <a:lnTo>
                  <a:pt x="1477159" y="862434"/>
                </a:lnTo>
                <a:lnTo>
                  <a:pt x="1548561" y="863686"/>
                </a:lnTo>
                <a:lnTo>
                  <a:pt x="1620774" y="864108"/>
                </a:lnTo>
                <a:lnTo>
                  <a:pt x="1692926" y="863686"/>
                </a:lnTo>
                <a:lnTo>
                  <a:pt x="1764271" y="862434"/>
                </a:lnTo>
                <a:lnTo>
                  <a:pt x="1834743" y="860369"/>
                </a:lnTo>
                <a:lnTo>
                  <a:pt x="1904276" y="857509"/>
                </a:lnTo>
                <a:lnTo>
                  <a:pt x="1972804" y="853871"/>
                </a:lnTo>
                <a:lnTo>
                  <a:pt x="2040261" y="849472"/>
                </a:lnTo>
                <a:lnTo>
                  <a:pt x="2106581" y="844331"/>
                </a:lnTo>
                <a:lnTo>
                  <a:pt x="2171699" y="838465"/>
                </a:lnTo>
                <a:lnTo>
                  <a:pt x="2235548" y="831891"/>
                </a:lnTo>
                <a:lnTo>
                  <a:pt x="2298063" y="824627"/>
                </a:lnTo>
                <a:lnTo>
                  <a:pt x="2359178" y="816691"/>
                </a:lnTo>
                <a:lnTo>
                  <a:pt x="2418826" y="808101"/>
                </a:lnTo>
                <a:lnTo>
                  <a:pt x="2476942" y="798873"/>
                </a:lnTo>
                <a:lnTo>
                  <a:pt x="2533460" y="789026"/>
                </a:lnTo>
                <a:lnTo>
                  <a:pt x="2588314" y="778577"/>
                </a:lnTo>
                <a:lnTo>
                  <a:pt x="2641439" y="767544"/>
                </a:lnTo>
                <a:lnTo>
                  <a:pt x="2692768" y="755944"/>
                </a:lnTo>
                <a:lnTo>
                  <a:pt x="2742235" y="743795"/>
                </a:lnTo>
                <a:lnTo>
                  <a:pt x="2789775" y="731115"/>
                </a:lnTo>
                <a:lnTo>
                  <a:pt x="2835321" y="717920"/>
                </a:lnTo>
                <a:lnTo>
                  <a:pt x="2878809" y="704230"/>
                </a:lnTo>
                <a:lnTo>
                  <a:pt x="2920171" y="690061"/>
                </a:lnTo>
                <a:lnTo>
                  <a:pt x="2959342" y="675431"/>
                </a:lnTo>
                <a:lnTo>
                  <a:pt x="2996257" y="660357"/>
                </a:lnTo>
                <a:lnTo>
                  <a:pt x="3063051" y="628950"/>
                </a:lnTo>
                <a:lnTo>
                  <a:pt x="3120027" y="595980"/>
                </a:lnTo>
                <a:lnTo>
                  <a:pt x="3166658" y="561588"/>
                </a:lnTo>
                <a:lnTo>
                  <a:pt x="3202416" y="525915"/>
                </a:lnTo>
                <a:lnTo>
                  <a:pt x="3226775" y="489103"/>
                </a:lnTo>
                <a:lnTo>
                  <a:pt x="3239207" y="451290"/>
                </a:lnTo>
                <a:lnTo>
                  <a:pt x="3240786" y="432053"/>
                </a:lnTo>
                <a:lnTo>
                  <a:pt x="3239207" y="412817"/>
                </a:lnTo>
                <a:lnTo>
                  <a:pt x="3226775" y="375004"/>
                </a:lnTo>
                <a:lnTo>
                  <a:pt x="3202416" y="338192"/>
                </a:lnTo>
                <a:lnTo>
                  <a:pt x="3166658" y="302519"/>
                </a:lnTo>
                <a:lnTo>
                  <a:pt x="3120027" y="268127"/>
                </a:lnTo>
                <a:lnTo>
                  <a:pt x="3063051" y="235157"/>
                </a:lnTo>
                <a:lnTo>
                  <a:pt x="2996257" y="203750"/>
                </a:lnTo>
                <a:lnTo>
                  <a:pt x="2959342" y="188676"/>
                </a:lnTo>
                <a:lnTo>
                  <a:pt x="2920171" y="174046"/>
                </a:lnTo>
                <a:lnTo>
                  <a:pt x="2878809" y="159877"/>
                </a:lnTo>
                <a:lnTo>
                  <a:pt x="2835321" y="146187"/>
                </a:lnTo>
                <a:lnTo>
                  <a:pt x="2789775" y="132992"/>
                </a:lnTo>
                <a:lnTo>
                  <a:pt x="2742235" y="120312"/>
                </a:lnTo>
                <a:lnTo>
                  <a:pt x="2692768" y="108163"/>
                </a:lnTo>
                <a:lnTo>
                  <a:pt x="2641439" y="96563"/>
                </a:lnTo>
                <a:lnTo>
                  <a:pt x="2588314" y="85530"/>
                </a:lnTo>
                <a:lnTo>
                  <a:pt x="2533460" y="75081"/>
                </a:lnTo>
                <a:lnTo>
                  <a:pt x="2476942" y="65234"/>
                </a:lnTo>
                <a:lnTo>
                  <a:pt x="2418826" y="56006"/>
                </a:lnTo>
                <a:lnTo>
                  <a:pt x="2359178" y="47416"/>
                </a:lnTo>
                <a:lnTo>
                  <a:pt x="2298063" y="39480"/>
                </a:lnTo>
                <a:lnTo>
                  <a:pt x="2235548" y="32216"/>
                </a:lnTo>
                <a:lnTo>
                  <a:pt x="2171699" y="25642"/>
                </a:lnTo>
                <a:lnTo>
                  <a:pt x="2106581" y="19776"/>
                </a:lnTo>
                <a:lnTo>
                  <a:pt x="2040261" y="14635"/>
                </a:lnTo>
                <a:lnTo>
                  <a:pt x="1972804" y="10236"/>
                </a:lnTo>
                <a:lnTo>
                  <a:pt x="1904276" y="6598"/>
                </a:lnTo>
                <a:lnTo>
                  <a:pt x="1834743" y="3738"/>
                </a:lnTo>
                <a:lnTo>
                  <a:pt x="1764271" y="1673"/>
                </a:lnTo>
                <a:lnTo>
                  <a:pt x="1692926" y="421"/>
                </a:lnTo>
                <a:lnTo>
                  <a:pt x="1620774" y="0"/>
                </a:lnTo>
                <a:close/>
              </a:path>
            </a:pathLst>
          </a:custGeom>
          <a:ln w="9525">
            <a:solidFill>
              <a:srgbClr val="FF0000"/>
            </a:solidFill>
          </a:ln>
        </p:spPr>
        <p:txBody>
          <a:bodyPr wrap="square" lIns="0" tIns="0" rIns="0" bIns="0" rtlCol="0"/>
          <a:lstStyle/>
          <a:p>
            <a:endParaRPr/>
          </a:p>
        </p:txBody>
      </p:sp>
      <p:sp>
        <p:nvSpPr>
          <p:cNvPr id="16" name="object 16"/>
          <p:cNvSpPr/>
          <p:nvPr/>
        </p:nvSpPr>
        <p:spPr>
          <a:xfrm>
            <a:off x="4766195" y="4247401"/>
            <a:ext cx="148590" cy="149860"/>
          </a:xfrm>
          <a:custGeom>
            <a:avLst/>
            <a:gdLst/>
            <a:ahLst/>
            <a:cxnLst/>
            <a:rect l="l" t="t" r="r" b="b"/>
            <a:pathLst>
              <a:path w="148589" h="149860">
                <a:moveTo>
                  <a:pt x="98298" y="92202"/>
                </a:moveTo>
                <a:lnTo>
                  <a:pt x="7620" y="1524"/>
                </a:lnTo>
                <a:lnTo>
                  <a:pt x="4572" y="0"/>
                </a:lnTo>
                <a:lnTo>
                  <a:pt x="762" y="1524"/>
                </a:lnTo>
                <a:lnTo>
                  <a:pt x="0" y="5334"/>
                </a:lnTo>
                <a:lnTo>
                  <a:pt x="762" y="8382"/>
                </a:lnTo>
                <a:lnTo>
                  <a:pt x="91440" y="99060"/>
                </a:lnTo>
                <a:lnTo>
                  <a:pt x="98298" y="92202"/>
                </a:lnTo>
                <a:close/>
              </a:path>
              <a:path w="148589" h="149860">
                <a:moveTo>
                  <a:pt x="108966" y="136268"/>
                </a:moveTo>
                <a:lnTo>
                  <a:pt x="108966" y="104394"/>
                </a:lnTo>
                <a:lnTo>
                  <a:pt x="107442" y="108204"/>
                </a:lnTo>
                <a:lnTo>
                  <a:pt x="103632" y="109728"/>
                </a:lnTo>
                <a:lnTo>
                  <a:pt x="100584" y="108204"/>
                </a:lnTo>
                <a:lnTo>
                  <a:pt x="91440" y="99060"/>
                </a:lnTo>
                <a:lnTo>
                  <a:pt x="67818" y="122682"/>
                </a:lnTo>
                <a:lnTo>
                  <a:pt x="108966" y="136268"/>
                </a:lnTo>
                <a:close/>
              </a:path>
              <a:path w="148589" h="149860">
                <a:moveTo>
                  <a:pt x="108966" y="104394"/>
                </a:moveTo>
                <a:lnTo>
                  <a:pt x="107442" y="101346"/>
                </a:lnTo>
                <a:lnTo>
                  <a:pt x="98298" y="92202"/>
                </a:lnTo>
                <a:lnTo>
                  <a:pt x="91440" y="99060"/>
                </a:lnTo>
                <a:lnTo>
                  <a:pt x="100584" y="108204"/>
                </a:lnTo>
                <a:lnTo>
                  <a:pt x="103632" y="109728"/>
                </a:lnTo>
                <a:lnTo>
                  <a:pt x="107442" y="108204"/>
                </a:lnTo>
                <a:lnTo>
                  <a:pt x="108966" y="104394"/>
                </a:lnTo>
                <a:close/>
              </a:path>
              <a:path w="148589" h="149860">
                <a:moveTo>
                  <a:pt x="148590" y="149352"/>
                </a:moveTo>
                <a:lnTo>
                  <a:pt x="121920" y="68580"/>
                </a:lnTo>
                <a:lnTo>
                  <a:pt x="98298" y="92202"/>
                </a:lnTo>
                <a:lnTo>
                  <a:pt x="107442" y="101346"/>
                </a:lnTo>
                <a:lnTo>
                  <a:pt x="108966" y="104394"/>
                </a:lnTo>
                <a:lnTo>
                  <a:pt x="108966" y="136268"/>
                </a:lnTo>
                <a:lnTo>
                  <a:pt x="148590" y="149352"/>
                </a:lnTo>
                <a:close/>
              </a:path>
            </a:pathLst>
          </a:custGeom>
          <a:solidFill>
            <a:srgbClr val="FF0000"/>
          </a:solidFill>
        </p:spPr>
        <p:txBody>
          <a:bodyPr wrap="square" lIns="0" tIns="0" rIns="0" bIns="0" rtlCol="0"/>
          <a:lstStyle/>
          <a:p>
            <a:endParaRPr/>
          </a:p>
        </p:txBody>
      </p:sp>
      <p:sp>
        <p:nvSpPr>
          <p:cNvPr id="17" name="object 17"/>
          <p:cNvSpPr/>
          <p:nvPr/>
        </p:nvSpPr>
        <p:spPr>
          <a:xfrm>
            <a:off x="4193933" y="5476507"/>
            <a:ext cx="2232660" cy="647700"/>
          </a:xfrm>
          <a:custGeom>
            <a:avLst/>
            <a:gdLst/>
            <a:ahLst/>
            <a:cxnLst/>
            <a:rect l="l" t="t" r="r" b="b"/>
            <a:pathLst>
              <a:path w="2232660" h="647700">
                <a:moveTo>
                  <a:pt x="1116329" y="0"/>
                </a:moveTo>
                <a:lnTo>
                  <a:pt x="1045739" y="636"/>
                </a:lnTo>
                <a:lnTo>
                  <a:pt x="976314" y="2519"/>
                </a:lnTo>
                <a:lnTo>
                  <a:pt x="908186" y="5612"/>
                </a:lnTo>
                <a:lnTo>
                  <a:pt x="841484" y="9877"/>
                </a:lnTo>
                <a:lnTo>
                  <a:pt x="776341" y="15277"/>
                </a:lnTo>
                <a:lnTo>
                  <a:pt x="712887" y="21772"/>
                </a:lnTo>
                <a:lnTo>
                  <a:pt x="651253" y="29326"/>
                </a:lnTo>
                <a:lnTo>
                  <a:pt x="591570" y="37902"/>
                </a:lnTo>
                <a:lnTo>
                  <a:pt x="533968" y="47460"/>
                </a:lnTo>
                <a:lnTo>
                  <a:pt x="478579" y="57965"/>
                </a:lnTo>
                <a:lnTo>
                  <a:pt x="425532" y="69377"/>
                </a:lnTo>
                <a:lnTo>
                  <a:pt x="374960" y="81659"/>
                </a:lnTo>
                <a:lnTo>
                  <a:pt x="326993" y="94773"/>
                </a:lnTo>
                <a:lnTo>
                  <a:pt x="281761" y="108682"/>
                </a:lnTo>
                <a:lnTo>
                  <a:pt x="239396" y="123349"/>
                </a:lnTo>
                <a:lnTo>
                  <a:pt x="200029" y="138734"/>
                </a:lnTo>
                <a:lnTo>
                  <a:pt x="163790" y="154801"/>
                </a:lnTo>
                <a:lnTo>
                  <a:pt x="101220" y="188829"/>
                </a:lnTo>
                <a:lnTo>
                  <a:pt x="52733" y="225130"/>
                </a:lnTo>
                <a:lnTo>
                  <a:pt x="19376" y="263403"/>
                </a:lnTo>
                <a:lnTo>
                  <a:pt x="2196" y="303346"/>
                </a:lnTo>
                <a:lnTo>
                  <a:pt x="0" y="323850"/>
                </a:lnTo>
                <a:lnTo>
                  <a:pt x="2196" y="344353"/>
                </a:lnTo>
                <a:lnTo>
                  <a:pt x="19376" y="384296"/>
                </a:lnTo>
                <a:lnTo>
                  <a:pt x="52733" y="422569"/>
                </a:lnTo>
                <a:lnTo>
                  <a:pt x="101220" y="458870"/>
                </a:lnTo>
                <a:lnTo>
                  <a:pt x="163790" y="492898"/>
                </a:lnTo>
                <a:lnTo>
                  <a:pt x="200029" y="508965"/>
                </a:lnTo>
                <a:lnTo>
                  <a:pt x="239396" y="524350"/>
                </a:lnTo>
                <a:lnTo>
                  <a:pt x="281761" y="539017"/>
                </a:lnTo>
                <a:lnTo>
                  <a:pt x="326993" y="552926"/>
                </a:lnTo>
                <a:lnTo>
                  <a:pt x="374960" y="566040"/>
                </a:lnTo>
                <a:lnTo>
                  <a:pt x="425532" y="578322"/>
                </a:lnTo>
                <a:lnTo>
                  <a:pt x="478579" y="589734"/>
                </a:lnTo>
                <a:lnTo>
                  <a:pt x="533968" y="600239"/>
                </a:lnTo>
                <a:lnTo>
                  <a:pt x="591570" y="609797"/>
                </a:lnTo>
                <a:lnTo>
                  <a:pt x="651253" y="618373"/>
                </a:lnTo>
                <a:lnTo>
                  <a:pt x="712887" y="625927"/>
                </a:lnTo>
                <a:lnTo>
                  <a:pt x="776341" y="632422"/>
                </a:lnTo>
                <a:lnTo>
                  <a:pt x="841484" y="637822"/>
                </a:lnTo>
                <a:lnTo>
                  <a:pt x="908186" y="642087"/>
                </a:lnTo>
                <a:lnTo>
                  <a:pt x="976314" y="645180"/>
                </a:lnTo>
                <a:lnTo>
                  <a:pt x="1045739" y="647063"/>
                </a:lnTo>
                <a:lnTo>
                  <a:pt x="1116329" y="647700"/>
                </a:lnTo>
                <a:lnTo>
                  <a:pt x="1186920" y="647063"/>
                </a:lnTo>
                <a:lnTo>
                  <a:pt x="1256345" y="645180"/>
                </a:lnTo>
                <a:lnTo>
                  <a:pt x="1324473" y="642087"/>
                </a:lnTo>
                <a:lnTo>
                  <a:pt x="1391175" y="637822"/>
                </a:lnTo>
                <a:lnTo>
                  <a:pt x="1456318" y="632422"/>
                </a:lnTo>
                <a:lnTo>
                  <a:pt x="1519772" y="625927"/>
                </a:lnTo>
                <a:lnTo>
                  <a:pt x="1581406" y="618373"/>
                </a:lnTo>
                <a:lnTo>
                  <a:pt x="1641089" y="609797"/>
                </a:lnTo>
                <a:lnTo>
                  <a:pt x="1698691" y="600239"/>
                </a:lnTo>
                <a:lnTo>
                  <a:pt x="1754080" y="589734"/>
                </a:lnTo>
                <a:lnTo>
                  <a:pt x="1807127" y="578322"/>
                </a:lnTo>
                <a:lnTo>
                  <a:pt x="1857699" y="566040"/>
                </a:lnTo>
                <a:lnTo>
                  <a:pt x="1905666" y="552926"/>
                </a:lnTo>
                <a:lnTo>
                  <a:pt x="1950898" y="539017"/>
                </a:lnTo>
                <a:lnTo>
                  <a:pt x="1993263" y="524350"/>
                </a:lnTo>
                <a:lnTo>
                  <a:pt x="2032630" y="508965"/>
                </a:lnTo>
                <a:lnTo>
                  <a:pt x="2068869" y="492898"/>
                </a:lnTo>
                <a:lnTo>
                  <a:pt x="2131439" y="458870"/>
                </a:lnTo>
                <a:lnTo>
                  <a:pt x="2179926" y="422569"/>
                </a:lnTo>
                <a:lnTo>
                  <a:pt x="2213283" y="384296"/>
                </a:lnTo>
                <a:lnTo>
                  <a:pt x="2230463" y="344353"/>
                </a:lnTo>
                <a:lnTo>
                  <a:pt x="2232660" y="323849"/>
                </a:lnTo>
                <a:lnTo>
                  <a:pt x="2230463" y="303346"/>
                </a:lnTo>
                <a:lnTo>
                  <a:pt x="2213283" y="263403"/>
                </a:lnTo>
                <a:lnTo>
                  <a:pt x="2179926" y="225130"/>
                </a:lnTo>
                <a:lnTo>
                  <a:pt x="2131439" y="188829"/>
                </a:lnTo>
                <a:lnTo>
                  <a:pt x="2068869" y="154801"/>
                </a:lnTo>
                <a:lnTo>
                  <a:pt x="2032630" y="138734"/>
                </a:lnTo>
                <a:lnTo>
                  <a:pt x="1993263" y="123349"/>
                </a:lnTo>
                <a:lnTo>
                  <a:pt x="1950898" y="108682"/>
                </a:lnTo>
                <a:lnTo>
                  <a:pt x="1905666" y="94773"/>
                </a:lnTo>
                <a:lnTo>
                  <a:pt x="1857699" y="81659"/>
                </a:lnTo>
                <a:lnTo>
                  <a:pt x="1807127" y="69377"/>
                </a:lnTo>
                <a:lnTo>
                  <a:pt x="1754080" y="57965"/>
                </a:lnTo>
                <a:lnTo>
                  <a:pt x="1698691" y="47460"/>
                </a:lnTo>
                <a:lnTo>
                  <a:pt x="1641089" y="37902"/>
                </a:lnTo>
                <a:lnTo>
                  <a:pt x="1581406" y="29326"/>
                </a:lnTo>
                <a:lnTo>
                  <a:pt x="1519772" y="21772"/>
                </a:lnTo>
                <a:lnTo>
                  <a:pt x="1456318" y="15277"/>
                </a:lnTo>
                <a:lnTo>
                  <a:pt x="1391175" y="9877"/>
                </a:lnTo>
                <a:lnTo>
                  <a:pt x="1324473" y="5612"/>
                </a:lnTo>
                <a:lnTo>
                  <a:pt x="1256345" y="2519"/>
                </a:lnTo>
                <a:lnTo>
                  <a:pt x="1186920" y="636"/>
                </a:lnTo>
                <a:lnTo>
                  <a:pt x="1116329" y="0"/>
                </a:lnTo>
                <a:close/>
              </a:path>
            </a:pathLst>
          </a:custGeom>
          <a:ln w="9525">
            <a:solidFill>
              <a:srgbClr val="FF0000"/>
            </a:solidFill>
          </a:ln>
        </p:spPr>
        <p:txBody>
          <a:bodyPr wrap="square" lIns="0" tIns="0" rIns="0" bIns="0" rtlCol="0"/>
          <a:lstStyle/>
          <a:p>
            <a:endParaRPr/>
          </a:p>
        </p:txBody>
      </p:sp>
      <p:sp>
        <p:nvSpPr>
          <p:cNvPr id="18" name="object 18"/>
          <p:cNvSpPr/>
          <p:nvPr/>
        </p:nvSpPr>
        <p:spPr>
          <a:xfrm>
            <a:off x="5186819" y="6121159"/>
            <a:ext cx="165100" cy="508000"/>
          </a:xfrm>
          <a:custGeom>
            <a:avLst/>
            <a:gdLst/>
            <a:ahLst/>
            <a:cxnLst/>
            <a:rect l="l" t="t" r="r" b="b"/>
            <a:pathLst>
              <a:path w="165100" h="508000">
                <a:moveTo>
                  <a:pt x="31873" y="432968"/>
                </a:moveTo>
                <a:lnTo>
                  <a:pt x="0" y="423672"/>
                </a:lnTo>
                <a:lnTo>
                  <a:pt x="15239" y="507492"/>
                </a:lnTo>
                <a:lnTo>
                  <a:pt x="28193" y="493515"/>
                </a:lnTo>
                <a:lnTo>
                  <a:pt x="28193" y="445770"/>
                </a:lnTo>
                <a:lnTo>
                  <a:pt x="31873" y="432968"/>
                </a:lnTo>
                <a:close/>
              </a:path>
              <a:path w="165100" h="508000">
                <a:moveTo>
                  <a:pt x="40922" y="435607"/>
                </a:moveTo>
                <a:lnTo>
                  <a:pt x="31873" y="432968"/>
                </a:lnTo>
                <a:lnTo>
                  <a:pt x="28193" y="445770"/>
                </a:lnTo>
                <a:lnTo>
                  <a:pt x="28955" y="448818"/>
                </a:lnTo>
                <a:lnTo>
                  <a:pt x="31873" y="451006"/>
                </a:lnTo>
                <a:lnTo>
                  <a:pt x="35051" y="451104"/>
                </a:lnTo>
                <a:lnTo>
                  <a:pt x="37337" y="448056"/>
                </a:lnTo>
                <a:lnTo>
                  <a:pt x="40922" y="435607"/>
                </a:lnTo>
                <a:close/>
              </a:path>
              <a:path w="165100" h="508000">
                <a:moveTo>
                  <a:pt x="73151" y="445008"/>
                </a:moveTo>
                <a:lnTo>
                  <a:pt x="40922" y="435607"/>
                </a:lnTo>
                <a:lnTo>
                  <a:pt x="37337" y="448056"/>
                </a:lnTo>
                <a:lnTo>
                  <a:pt x="35051" y="451104"/>
                </a:lnTo>
                <a:lnTo>
                  <a:pt x="31873" y="451006"/>
                </a:lnTo>
                <a:lnTo>
                  <a:pt x="28955" y="448818"/>
                </a:lnTo>
                <a:lnTo>
                  <a:pt x="28193" y="445770"/>
                </a:lnTo>
                <a:lnTo>
                  <a:pt x="28193" y="493515"/>
                </a:lnTo>
                <a:lnTo>
                  <a:pt x="73151" y="445008"/>
                </a:lnTo>
                <a:close/>
              </a:path>
              <a:path w="165100" h="508000">
                <a:moveTo>
                  <a:pt x="164591" y="6096"/>
                </a:moveTo>
                <a:lnTo>
                  <a:pt x="163829" y="2286"/>
                </a:lnTo>
                <a:lnTo>
                  <a:pt x="161543" y="0"/>
                </a:lnTo>
                <a:lnTo>
                  <a:pt x="157733" y="762"/>
                </a:lnTo>
                <a:lnTo>
                  <a:pt x="155447" y="3048"/>
                </a:lnTo>
                <a:lnTo>
                  <a:pt x="31873" y="432968"/>
                </a:lnTo>
                <a:lnTo>
                  <a:pt x="40922" y="435607"/>
                </a:lnTo>
                <a:lnTo>
                  <a:pt x="164591" y="6096"/>
                </a:lnTo>
                <a:close/>
              </a:path>
            </a:pathLst>
          </a:custGeom>
          <a:solidFill>
            <a:srgbClr val="FF0000"/>
          </a:solidFill>
        </p:spPr>
        <p:txBody>
          <a:bodyPr wrap="square" lIns="0" tIns="0" rIns="0" bIns="0" rtlCol="0"/>
          <a:lstStyle/>
          <a:p>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59853"/>
            <a:ext cx="6123940" cy="1336675"/>
          </a:xfrm>
          <a:prstGeom prst="rect">
            <a:avLst/>
          </a:prstGeom>
        </p:spPr>
        <p:txBody>
          <a:bodyPr vert="horz" wrap="square" lIns="0" tIns="0" rIns="0" bIns="0" rtlCol="0">
            <a:spAutoFit/>
          </a:bodyPr>
          <a:lstStyle/>
          <a:p>
            <a:pPr marL="156845">
              <a:lnSpc>
                <a:spcPct val="100000"/>
              </a:lnSpc>
            </a:pPr>
            <a:r>
              <a:rPr sz="3200" b="1" spc="-15" dirty="0">
                <a:latin typeface="新宋体" panose="02010609030101010101" charset="-122"/>
                <a:cs typeface="新宋体" panose="02010609030101010101" charset="-122"/>
              </a:rPr>
              <a:t>信息论基础</a:t>
            </a:r>
            <a:endParaRPr sz="3200">
              <a:latin typeface="新宋体" panose="02010609030101010101" charset="-122"/>
              <a:cs typeface="新宋体" panose="02010609030101010101" charset="-122"/>
            </a:endParaRPr>
          </a:p>
          <a:p>
            <a:pPr>
              <a:lnSpc>
                <a:spcPct val="100000"/>
              </a:lnSpc>
              <a:spcBef>
                <a:spcPts val="0"/>
              </a:spcBef>
            </a:pPr>
            <a:endParaRPr sz="2550">
              <a:latin typeface="Times New Roman" panose="02020603050405020304"/>
              <a:cs typeface="Times New Roman" panose="02020603050405020304"/>
            </a:endParaRPr>
          </a:p>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因为两个事件C和D的联合概率是</a:t>
            </a:r>
            <a:endParaRPr sz="3200">
              <a:latin typeface="新宋体" panose="02010609030101010101" charset="-122"/>
              <a:cs typeface="新宋体" panose="02010609030101010101" charset="-122"/>
            </a:endParaRPr>
          </a:p>
        </p:txBody>
      </p:sp>
      <p:sp>
        <p:nvSpPr>
          <p:cNvPr id="6" name="object 6"/>
          <p:cNvSpPr txBox="1"/>
          <p:nvPr/>
        </p:nvSpPr>
        <p:spPr>
          <a:xfrm>
            <a:off x="1681098" y="2632202"/>
            <a:ext cx="7068820" cy="1210310"/>
          </a:xfrm>
          <a:prstGeom prst="rect">
            <a:avLst/>
          </a:prstGeom>
        </p:spPr>
        <p:txBody>
          <a:bodyPr vert="horz" wrap="square" lIns="0" tIns="0" rIns="0" bIns="0" rtlCol="0">
            <a:spAutoFit/>
          </a:bodyPr>
          <a:lstStyle/>
          <a:p>
            <a:pPr marL="76835" algn="ctr">
              <a:lnSpc>
                <a:spcPct val="100000"/>
              </a:lnSpc>
            </a:pPr>
            <a:r>
              <a:rPr sz="2600" i="1" spc="-270" dirty="0">
                <a:latin typeface="Times New Roman" panose="02020603050405020304"/>
                <a:cs typeface="Times New Roman" panose="02020603050405020304"/>
              </a:rPr>
              <a:t>P</a:t>
            </a:r>
            <a:r>
              <a:rPr sz="3400" spc="-545" dirty="0">
                <a:latin typeface="Symbol" panose="05050102010706020507"/>
                <a:cs typeface="Symbol" panose="05050102010706020507"/>
              </a:rPr>
              <a:t></a:t>
            </a:r>
            <a:r>
              <a:rPr sz="2600" i="1" spc="-245" dirty="0">
                <a:latin typeface="Times New Roman" panose="02020603050405020304"/>
                <a:cs typeface="Times New Roman" panose="02020603050405020304"/>
              </a:rPr>
              <a:t>C</a:t>
            </a:r>
            <a:r>
              <a:rPr sz="2600" spc="190" dirty="0">
                <a:latin typeface="Times New Roman" panose="02020603050405020304"/>
                <a:cs typeface="Times New Roman" panose="02020603050405020304"/>
              </a:rPr>
              <a:t>,</a:t>
            </a:r>
            <a:r>
              <a:rPr sz="2600" i="1" spc="-254" dirty="0">
                <a:latin typeface="Times New Roman" panose="02020603050405020304"/>
                <a:cs typeface="Times New Roman" panose="02020603050405020304"/>
              </a:rPr>
              <a:t>D</a:t>
            </a:r>
            <a:r>
              <a:rPr sz="3400" spc="-450" dirty="0">
                <a:latin typeface="Symbol" panose="05050102010706020507"/>
                <a:cs typeface="Symbol" panose="05050102010706020507"/>
              </a:rPr>
              <a:t></a:t>
            </a:r>
            <a:r>
              <a:rPr sz="3400" spc="-540" dirty="0">
                <a:latin typeface="Times New Roman" panose="02020603050405020304"/>
                <a:cs typeface="Times New Roman" panose="02020603050405020304"/>
              </a:rPr>
              <a:t> </a:t>
            </a:r>
            <a:r>
              <a:rPr sz="2600" dirty="0">
                <a:latin typeface="Symbol" panose="05050102010706020507"/>
                <a:cs typeface="Symbol" panose="05050102010706020507"/>
              </a:rPr>
              <a:t></a:t>
            </a:r>
            <a:r>
              <a:rPr sz="2600" spc="-390" dirty="0">
                <a:latin typeface="Times New Roman" panose="02020603050405020304"/>
                <a:cs typeface="Times New Roman" panose="02020603050405020304"/>
              </a:rPr>
              <a:t> </a:t>
            </a:r>
            <a:r>
              <a:rPr sz="2600" i="1" spc="-270" dirty="0">
                <a:latin typeface="Times New Roman" panose="02020603050405020304"/>
                <a:cs typeface="Times New Roman" panose="02020603050405020304"/>
              </a:rPr>
              <a:t>P</a:t>
            </a:r>
            <a:r>
              <a:rPr sz="3400" spc="-545" dirty="0">
                <a:latin typeface="Symbol" panose="05050102010706020507"/>
                <a:cs typeface="Symbol" panose="05050102010706020507"/>
              </a:rPr>
              <a:t></a:t>
            </a:r>
            <a:r>
              <a:rPr sz="2600" i="1" spc="110" dirty="0">
                <a:latin typeface="Times New Roman" panose="02020603050405020304"/>
                <a:cs typeface="Times New Roman" panose="02020603050405020304"/>
              </a:rPr>
              <a:t>C</a:t>
            </a:r>
            <a:r>
              <a:rPr sz="2600" dirty="0">
                <a:latin typeface="Times New Roman" panose="02020603050405020304"/>
                <a:cs typeface="Times New Roman" panose="02020603050405020304"/>
              </a:rPr>
              <a:t>|</a:t>
            </a:r>
            <a:r>
              <a:rPr sz="2600" spc="-290" dirty="0">
                <a:latin typeface="Times New Roman" panose="02020603050405020304"/>
                <a:cs typeface="Times New Roman" panose="02020603050405020304"/>
              </a:rPr>
              <a:t> </a:t>
            </a:r>
            <a:r>
              <a:rPr sz="2600" i="1" spc="-254" dirty="0">
                <a:latin typeface="Times New Roman" panose="02020603050405020304"/>
                <a:cs typeface="Times New Roman" panose="02020603050405020304"/>
              </a:rPr>
              <a:t>D</a:t>
            </a:r>
            <a:r>
              <a:rPr sz="3400" spc="-500" dirty="0">
                <a:latin typeface="Symbol" panose="05050102010706020507"/>
                <a:cs typeface="Symbol" panose="05050102010706020507"/>
              </a:rPr>
              <a:t></a:t>
            </a:r>
            <a:r>
              <a:rPr sz="2600" i="1" spc="-270" dirty="0">
                <a:latin typeface="Times New Roman" panose="02020603050405020304"/>
                <a:cs typeface="Times New Roman" panose="02020603050405020304"/>
              </a:rPr>
              <a:t>P</a:t>
            </a:r>
            <a:r>
              <a:rPr sz="3400" spc="-415" dirty="0">
                <a:latin typeface="Symbol" panose="05050102010706020507"/>
                <a:cs typeface="Symbol" panose="05050102010706020507"/>
              </a:rPr>
              <a:t></a:t>
            </a:r>
            <a:r>
              <a:rPr sz="2600" i="1" spc="-254" dirty="0">
                <a:latin typeface="Times New Roman" panose="02020603050405020304"/>
                <a:cs typeface="Times New Roman" panose="02020603050405020304"/>
              </a:rPr>
              <a:t>D</a:t>
            </a:r>
            <a:r>
              <a:rPr sz="3400" spc="-450" dirty="0">
                <a:latin typeface="Symbol" panose="05050102010706020507"/>
                <a:cs typeface="Symbol" panose="05050102010706020507"/>
              </a:rPr>
              <a:t></a:t>
            </a:r>
            <a:r>
              <a:rPr sz="3400" spc="-540" dirty="0">
                <a:latin typeface="Times New Roman" panose="02020603050405020304"/>
                <a:cs typeface="Times New Roman" panose="02020603050405020304"/>
              </a:rPr>
              <a:t> </a:t>
            </a:r>
            <a:r>
              <a:rPr sz="2600" dirty="0">
                <a:latin typeface="Symbol" panose="05050102010706020507"/>
                <a:cs typeface="Symbol" panose="05050102010706020507"/>
              </a:rPr>
              <a:t></a:t>
            </a:r>
            <a:r>
              <a:rPr sz="2600" spc="-395" dirty="0">
                <a:latin typeface="Times New Roman" panose="02020603050405020304"/>
                <a:cs typeface="Times New Roman" panose="02020603050405020304"/>
              </a:rPr>
              <a:t> </a:t>
            </a:r>
            <a:r>
              <a:rPr sz="2600" i="1" spc="-260" dirty="0">
                <a:latin typeface="Times New Roman" panose="02020603050405020304"/>
                <a:cs typeface="Times New Roman" panose="02020603050405020304"/>
              </a:rPr>
              <a:t>P</a:t>
            </a:r>
            <a:r>
              <a:rPr sz="3400" spc="-420" dirty="0">
                <a:latin typeface="Symbol" panose="05050102010706020507"/>
                <a:cs typeface="Symbol" panose="05050102010706020507"/>
              </a:rPr>
              <a:t></a:t>
            </a:r>
            <a:r>
              <a:rPr sz="2600" i="1" dirty="0">
                <a:latin typeface="Times New Roman" panose="02020603050405020304"/>
                <a:cs typeface="Times New Roman" panose="02020603050405020304"/>
              </a:rPr>
              <a:t>D</a:t>
            </a:r>
            <a:r>
              <a:rPr sz="2600" dirty="0">
                <a:latin typeface="Times New Roman" panose="02020603050405020304"/>
                <a:cs typeface="Times New Roman" panose="02020603050405020304"/>
              </a:rPr>
              <a:t>|</a:t>
            </a:r>
            <a:r>
              <a:rPr sz="2600" spc="-425" dirty="0">
                <a:latin typeface="Times New Roman" panose="02020603050405020304"/>
                <a:cs typeface="Times New Roman" panose="02020603050405020304"/>
              </a:rPr>
              <a:t> </a:t>
            </a:r>
            <a:r>
              <a:rPr sz="2600" i="1" spc="-150" dirty="0">
                <a:latin typeface="Times New Roman" panose="02020603050405020304"/>
                <a:cs typeface="Times New Roman" panose="02020603050405020304"/>
              </a:rPr>
              <a:t>C</a:t>
            </a:r>
            <a:r>
              <a:rPr sz="3400" spc="-495" dirty="0">
                <a:latin typeface="Symbol" panose="05050102010706020507"/>
                <a:cs typeface="Symbol" panose="05050102010706020507"/>
              </a:rPr>
              <a:t></a:t>
            </a:r>
            <a:r>
              <a:rPr sz="2600" i="1" spc="-270" dirty="0">
                <a:latin typeface="Times New Roman" panose="02020603050405020304"/>
                <a:cs typeface="Times New Roman" panose="02020603050405020304"/>
              </a:rPr>
              <a:t>P</a:t>
            </a:r>
            <a:r>
              <a:rPr sz="3400" spc="-545" dirty="0">
                <a:latin typeface="Symbol" panose="05050102010706020507"/>
                <a:cs typeface="Symbol" panose="05050102010706020507"/>
              </a:rPr>
              <a:t></a:t>
            </a:r>
            <a:r>
              <a:rPr sz="2600" i="1" spc="-150" dirty="0">
                <a:latin typeface="Times New Roman" panose="02020603050405020304"/>
                <a:cs typeface="Times New Roman" panose="02020603050405020304"/>
              </a:rPr>
              <a:t>C</a:t>
            </a:r>
            <a:r>
              <a:rPr sz="3400" spc="-450" dirty="0">
                <a:latin typeface="Symbol" panose="05050102010706020507"/>
                <a:cs typeface="Symbol" panose="05050102010706020507"/>
              </a:rPr>
              <a:t></a:t>
            </a:r>
            <a:endParaRPr sz="3400">
              <a:latin typeface="Symbol" panose="05050102010706020507"/>
              <a:cs typeface="Symbol" panose="05050102010706020507"/>
            </a:endParaRPr>
          </a:p>
          <a:p>
            <a:pPr algn="ctr">
              <a:lnSpc>
                <a:spcPct val="100000"/>
              </a:lnSpc>
              <a:spcBef>
                <a:spcPts val="1050"/>
              </a:spcBef>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P(a</a:t>
            </a:r>
            <a:r>
              <a:rPr sz="3150" spc="-7" baseline="-21000" dirty="0">
                <a:latin typeface="新宋体" panose="02010609030101010101" charset="-122"/>
                <a:cs typeface="新宋体" panose="02010609030101010101" charset="-122"/>
              </a:rPr>
              <a:t>j</a:t>
            </a:r>
            <a:r>
              <a:rPr sz="3200" spc="-10" dirty="0">
                <a:latin typeface="新宋体" panose="02010609030101010101" charset="-122"/>
                <a:cs typeface="新宋体" panose="02010609030101010101" charset="-122"/>
              </a:rPr>
              <a:t>)的变换（下面推导互信息使用）</a:t>
            </a:r>
            <a:endParaRPr sz="3200">
              <a:latin typeface="新宋体" panose="02010609030101010101" charset="-122"/>
              <a:cs typeface="新宋体" panose="02010609030101010101" charset="-122"/>
            </a:endParaRPr>
          </a:p>
        </p:txBody>
      </p:sp>
      <p:sp>
        <p:nvSpPr>
          <p:cNvPr id="7" name="object 7"/>
          <p:cNvSpPr txBox="1"/>
          <p:nvPr/>
        </p:nvSpPr>
        <p:spPr>
          <a:xfrm>
            <a:off x="4058539" y="4421123"/>
            <a:ext cx="154305" cy="241300"/>
          </a:xfrm>
          <a:prstGeom prst="rect">
            <a:avLst/>
          </a:prstGeom>
        </p:spPr>
        <p:txBody>
          <a:bodyPr vert="horz" wrap="square" lIns="0" tIns="0" rIns="0" bIns="0" rtlCol="0">
            <a:spAutoFit/>
          </a:bodyPr>
          <a:lstStyle/>
          <a:p>
            <a:pPr marL="12700">
              <a:lnSpc>
                <a:spcPct val="100000"/>
              </a:lnSpc>
            </a:pPr>
            <a:r>
              <a:rPr sz="1500" i="1" spc="10" dirty="0">
                <a:latin typeface="Times New Roman" panose="02020603050405020304"/>
                <a:cs typeface="Times New Roman" panose="02020603050405020304"/>
              </a:rPr>
              <a:t>K</a:t>
            </a:r>
            <a:endParaRPr sz="1500">
              <a:latin typeface="Times New Roman" panose="02020603050405020304"/>
              <a:cs typeface="Times New Roman" panose="02020603050405020304"/>
            </a:endParaRPr>
          </a:p>
        </p:txBody>
      </p:sp>
      <p:sp>
        <p:nvSpPr>
          <p:cNvPr id="8" name="object 8"/>
          <p:cNvSpPr txBox="1"/>
          <p:nvPr/>
        </p:nvSpPr>
        <p:spPr>
          <a:xfrm>
            <a:off x="3456584" y="4066044"/>
            <a:ext cx="3890645" cy="241300"/>
          </a:xfrm>
          <a:prstGeom prst="rect">
            <a:avLst/>
          </a:prstGeom>
        </p:spPr>
        <p:txBody>
          <a:bodyPr vert="horz" wrap="square" lIns="0" tIns="0" rIns="0" bIns="0" rtlCol="0">
            <a:spAutoFit/>
          </a:bodyPr>
          <a:lstStyle/>
          <a:p>
            <a:pPr marL="12700">
              <a:lnSpc>
                <a:spcPct val="100000"/>
              </a:lnSpc>
              <a:tabLst>
                <a:tab pos="838835" algn="l"/>
                <a:tab pos="1111885" algn="l"/>
                <a:tab pos="1938655" algn="l"/>
                <a:tab pos="2225675" algn="l"/>
                <a:tab pos="3454400" algn="l"/>
                <a:tab pos="3747770" algn="l"/>
              </a:tabLst>
            </a:pPr>
            <a:r>
              <a:rPr sz="1500" i="1" spc="5" dirty="0">
                <a:latin typeface="Times New Roman" panose="02020603050405020304"/>
                <a:cs typeface="Times New Roman" panose="02020603050405020304"/>
              </a:rPr>
              <a:t>j	j	</a:t>
            </a:r>
            <a:r>
              <a:rPr sz="1500" spc="5" dirty="0">
                <a:latin typeface="Times New Roman" panose="02020603050405020304"/>
                <a:cs typeface="Times New Roman" panose="02020603050405020304"/>
              </a:rPr>
              <a:t>1	</a:t>
            </a:r>
            <a:r>
              <a:rPr sz="1500" i="1" spc="5" dirty="0">
                <a:latin typeface="Times New Roman" panose="02020603050405020304"/>
                <a:cs typeface="Times New Roman" panose="02020603050405020304"/>
              </a:rPr>
              <a:t>j	</a:t>
            </a:r>
            <a:r>
              <a:rPr sz="1500" spc="5" dirty="0">
                <a:latin typeface="Times New Roman" panose="02020603050405020304"/>
                <a:cs typeface="Times New Roman" panose="02020603050405020304"/>
              </a:rPr>
              <a:t>2	</a:t>
            </a:r>
            <a:r>
              <a:rPr sz="1500" i="1" spc="5" dirty="0">
                <a:latin typeface="Times New Roman" panose="02020603050405020304"/>
                <a:cs typeface="Times New Roman" panose="02020603050405020304"/>
              </a:rPr>
              <a:t>j	</a:t>
            </a:r>
            <a:r>
              <a:rPr sz="1500" i="1" spc="10" dirty="0">
                <a:latin typeface="Times New Roman" panose="02020603050405020304"/>
                <a:cs typeface="Times New Roman" panose="02020603050405020304"/>
              </a:rPr>
              <a:t>K</a:t>
            </a:r>
            <a:endParaRPr sz="1500">
              <a:latin typeface="Times New Roman" panose="02020603050405020304"/>
              <a:cs typeface="Times New Roman" panose="02020603050405020304"/>
            </a:endParaRPr>
          </a:p>
        </p:txBody>
      </p:sp>
      <p:sp>
        <p:nvSpPr>
          <p:cNvPr id="9" name="object 9"/>
          <p:cNvSpPr txBox="1"/>
          <p:nvPr/>
        </p:nvSpPr>
        <p:spPr>
          <a:xfrm>
            <a:off x="3769740" y="4432554"/>
            <a:ext cx="1501775" cy="881380"/>
          </a:xfrm>
          <a:prstGeom prst="rect">
            <a:avLst/>
          </a:prstGeom>
        </p:spPr>
        <p:txBody>
          <a:bodyPr vert="horz" wrap="square" lIns="0" tIns="0" rIns="0" bIns="0" rtlCol="0">
            <a:spAutoFit/>
          </a:bodyPr>
          <a:lstStyle/>
          <a:p>
            <a:pPr marL="12700">
              <a:lnSpc>
                <a:spcPct val="100000"/>
              </a:lnSpc>
            </a:pPr>
            <a:r>
              <a:rPr sz="2600" spc="175" dirty="0">
                <a:latin typeface="Symbol" panose="05050102010706020507"/>
                <a:cs typeface="Symbol" panose="05050102010706020507"/>
              </a:rPr>
              <a:t></a:t>
            </a:r>
            <a:r>
              <a:rPr sz="5850" spc="-330" baseline="-9000" dirty="0">
                <a:latin typeface="Symbol" panose="05050102010706020507"/>
                <a:cs typeface="Symbol" panose="05050102010706020507"/>
              </a:rPr>
              <a:t></a:t>
            </a:r>
            <a:r>
              <a:rPr sz="2600" i="1" spc="-250" dirty="0">
                <a:latin typeface="Times New Roman" panose="02020603050405020304"/>
                <a:cs typeface="Times New Roman" panose="02020603050405020304"/>
              </a:rPr>
              <a:t>P</a:t>
            </a:r>
            <a:r>
              <a:rPr sz="4050" spc="-795" dirty="0">
                <a:latin typeface="Symbol" panose="05050102010706020507"/>
                <a:cs typeface="Symbol" panose="05050102010706020507"/>
              </a:rPr>
              <a:t></a:t>
            </a:r>
            <a:r>
              <a:rPr sz="2600" i="1" spc="-15" dirty="0">
                <a:latin typeface="Times New Roman" panose="02020603050405020304"/>
                <a:cs typeface="Times New Roman" panose="02020603050405020304"/>
              </a:rPr>
              <a:t>a</a:t>
            </a:r>
            <a:r>
              <a:rPr sz="2250" i="1" spc="7" baseline="-24000" dirty="0">
                <a:latin typeface="Times New Roman" panose="02020603050405020304"/>
                <a:cs typeface="Times New Roman" panose="02020603050405020304"/>
              </a:rPr>
              <a:t>j</a:t>
            </a:r>
            <a:r>
              <a:rPr sz="2250" i="1" spc="-292" baseline="-24000" dirty="0">
                <a:latin typeface="Times New Roman" panose="02020603050405020304"/>
                <a:cs typeface="Times New Roman" panose="02020603050405020304"/>
              </a:rPr>
              <a:t> </a:t>
            </a:r>
            <a:r>
              <a:rPr sz="2600" spc="60" dirty="0">
                <a:latin typeface="Times New Roman" panose="02020603050405020304"/>
                <a:cs typeface="Times New Roman" panose="02020603050405020304"/>
              </a:rPr>
              <a:t>,</a:t>
            </a:r>
            <a:r>
              <a:rPr sz="2600" i="1" spc="-300" dirty="0">
                <a:latin typeface="Times New Roman" panose="02020603050405020304"/>
                <a:cs typeface="Times New Roman" panose="02020603050405020304"/>
              </a:rPr>
              <a:t>b</a:t>
            </a:r>
            <a:r>
              <a:rPr sz="2250" i="1" spc="15" baseline="-24000" dirty="0">
                <a:latin typeface="Times New Roman" panose="02020603050405020304"/>
                <a:cs typeface="Times New Roman" panose="02020603050405020304"/>
              </a:rPr>
              <a:t>K</a:t>
            </a:r>
            <a:r>
              <a:rPr sz="2250" i="1" spc="-209" baseline="-24000" dirty="0">
                <a:latin typeface="Times New Roman" panose="02020603050405020304"/>
                <a:cs typeface="Times New Roman" panose="02020603050405020304"/>
              </a:rPr>
              <a:t> </a:t>
            </a:r>
            <a:r>
              <a:rPr sz="4050" spc="-670" dirty="0">
                <a:latin typeface="Symbol" panose="05050102010706020507"/>
                <a:cs typeface="Symbol" panose="05050102010706020507"/>
              </a:rPr>
              <a:t></a:t>
            </a:r>
            <a:endParaRPr sz="4050">
              <a:latin typeface="Symbol" panose="05050102010706020507"/>
              <a:cs typeface="Symbol" panose="05050102010706020507"/>
            </a:endParaRPr>
          </a:p>
          <a:p>
            <a:pPr marL="243840">
              <a:lnSpc>
                <a:spcPct val="100000"/>
              </a:lnSpc>
              <a:spcBef>
                <a:spcPts val="180"/>
              </a:spcBef>
            </a:pPr>
            <a:r>
              <a:rPr sz="1500" i="1" spc="25" dirty="0">
                <a:latin typeface="Times New Roman" panose="02020603050405020304"/>
                <a:cs typeface="Times New Roman" panose="02020603050405020304"/>
              </a:rPr>
              <a:t>k</a:t>
            </a:r>
            <a:r>
              <a:rPr sz="1500" spc="-225" dirty="0">
                <a:latin typeface="Symbol" panose="05050102010706020507"/>
                <a:cs typeface="Symbol" panose="05050102010706020507"/>
              </a:rPr>
              <a:t></a:t>
            </a:r>
            <a:r>
              <a:rPr sz="1500" spc="5" dirty="0">
                <a:latin typeface="Times New Roman" panose="02020603050405020304"/>
                <a:cs typeface="Times New Roman" panose="02020603050405020304"/>
              </a:rPr>
              <a:t>1</a:t>
            </a:r>
            <a:endParaRPr sz="1500">
              <a:latin typeface="Times New Roman" panose="02020603050405020304"/>
              <a:cs typeface="Times New Roman" panose="02020603050405020304"/>
            </a:endParaRPr>
          </a:p>
        </p:txBody>
      </p:sp>
      <p:sp>
        <p:nvSpPr>
          <p:cNvPr id="10" name="object 10"/>
          <p:cNvSpPr txBox="1"/>
          <p:nvPr/>
        </p:nvSpPr>
        <p:spPr>
          <a:xfrm>
            <a:off x="3051162" y="3659885"/>
            <a:ext cx="4412615" cy="614680"/>
          </a:xfrm>
          <a:prstGeom prst="rect">
            <a:avLst/>
          </a:prstGeom>
        </p:spPr>
        <p:txBody>
          <a:bodyPr vert="horz" wrap="square" lIns="0" tIns="0" rIns="0" bIns="0" rtlCol="0">
            <a:spAutoFit/>
          </a:bodyPr>
          <a:lstStyle/>
          <a:p>
            <a:pPr marL="12700">
              <a:lnSpc>
                <a:spcPts val="4840"/>
              </a:lnSpc>
            </a:pPr>
            <a:r>
              <a:rPr sz="2600" i="1" spc="-254" dirty="0">
                <a:latin typeface="Times New Roman" panose="02020603050405020304"/>
                <a:cs typeface="Times New Roman" panose="02020603050405020304"/>
              </a:rPr>
              <a:t>P</a:t>
            </a:r>
            <a:r>
              <a:rPr sz="4050" spc="-790" dirty="0">
                <a:latin typeface="Symbol" panose="05050102010706020507"/>
                <a:cs typeface="Symbol" panose="05050102010706020507"/>
              </a:rPr>
              <a:t></a:t>
            </a:r>
            <a:r>
              <a:rPr sz="2600" i="1" dirty="0">
                <a:latin typeface="Times New Roman" panose="02020603050405020304"/>
                <a:cs typeface="Times New Roman" panose="02020603050405020304"/>
              </a:rPr>
              <a:t>a</a:t>
            </a:r>
            <a:r>
              <a:rPr sz="2600" i="1" spc="40" dirty="0">
                <a:latin typeface="Times New Roman" panose="02020603050405020304"/>
                <a:cs typeface="Times New Roman" panose="02020603050405020304"/>
              </a:rPr>
              <a:t> </a:t>
            </a:r>
            <a:r>
              <a:rPr sz="4050" spc="-430" dirty="0">
                <a:latin typeface="Symbol" panose="05050102010706020507"/>
                <a:cs typeface="Symbol" panose="05050102010706020507"/>
              </a:rPr>
              <a:t></a:t>
            </a:r>
            <a:r>
              <a:rPr sz="2600" dirty="0">
                <a:latin typeface="Symbol" panose="05050102010706020507"/>
                <a:cs typeface="Symbol" panose="05050102010706020507"/>
              </a:rPr>
              <a:t></a:t>
            </a:r>
            <a:r>
              <a:rPr sz="2600" spc="-390" dirty="0">
                <a:latin typeface="Times New Roman" panose="02020603050405020304"/>
                <a:cs typeface="Times New Roman" panose="02020603050405020304"/>
              </a:rPr>
              <a:t> </a:t>
            </a:r>
            <a:r>
              <a:rPr sz="2600" i="1" spc="-254" dirty="0">
                <a:latin typeface="Times New Roman" panose="02020603050405020304"/>
                <a:cs typeface="Times New Roman" panose="02020603050405020304"/>
              </a:rPr>
              <a:t>P</a:t>
            </a:r>
            <a:r>
              <a:rPr sz="4050" spc="-790" dirty="0">
                <a:latin typeface="Symbol" panose="05050102010706020507"/>
                <a:cs typeface="Symbol" panose="05050102010706020507"/>
              </a:rPr>
              <a:t></a:t>
            </a:r>
            <a:r>
              <a:rPr sz="2600" i="1" dirty="0">
                <a:latin typeface="Times New Roman" panose="02020603050405020304"/>
                <a:cs typeface="Times New Roman" panose="02020603050405020304"/>
              </a:rPr>
              <a:t>a</a:t>
            </a:r>
            <a:r>
              <a:rPr sz="2600" i="1" spc="-65" dirty="0">
                <a:latin typeface="Times New Roman" panose="02020603050405020304"/>
                <a:cs typeface="Times New Roman" panose="02020603050405020304"/>
              </a:rPr>
              <a:t> </a:t>
            </a:r>
            <a:r>
              <a:rPr sz="2600" spc="60" dirty="0">
                <a:latin typeface="Times New Roman" panose="02020603050405020304"/>
                <a:cs typeface="Times New Roman" panose="02020603050405020304"/>
              </a:rPr>
              <a:t>,</a:t>
            </a:r>
            <a:r>
              <a:rPr sz="2600" i="1" dirty="0">
                <a:latin typeface="Times New Roman" panose="02020603050405020304"/>
                <a:cs typeface="Times New Roman" panose="02020603050405020304"/>
              </a:rPr>
              <a:t>b</a:t>
            </a:r>
            <a:r>
              <a:rPr sz="2600" i="1" spc="-305" dirty="0">
                <a:latin typeface="Times New Roman" panose="02020603050405020304"/>
                <a:cs typeface="Times New Roman" panose="02020603050405020304"/>
              </a:rPr>
              <a:t> </a:t>
            </a:r>
            <a:r>
              <a:rPr sz="4050" spc="-555" dirty="0">
                <a:latin typeface="Symbol" panose="05050102010706020507"/>
                <a:cs typeface="Symbol" panose="05050102010706020507"/>
              </a:rPr>
              <a:t></a:t>
            </a:r>
            <a:r>
              <a:rPr sz="2600" spc="160" dirty="0">
                <a:latin typeface="Symbol" panose="05050102010706020507"/>
                <a:cs typeface="Symbol" panose="05050102010706020507"/>
              </a:rPr>
              <a:t></a:t>
            </a:r>
            <a:r>
              <a:rPr sz="2600" i="1" spc="-254" dirty="0">
                <a:latin typeface="Times New Roman" panose="02020603050405020304"/>
                <a:cs typeface="Times New Roman" panose="02020603050405020304"/>
              </a:rPr>
              <a:t>P</a:t>
            </a:r>
            <a:r>
              <a:rPr sz="4050" spc="-790" dirty="0">
                <a:latin typeface="Symbol" panose="05050102010706020507"/>
                <a:cs typeface="Symbol" panose="05050102010706020507"/>
              </a:rPr>
              <a:t></a:t>
            </a:r>
            <a:r>
              <a:rPr sz="2600" i="1" dirty="0">
                <a:latin typeface="Times New Roman" panose="02020603050405020304"/>
                <a:cs typeface="Times New Roman" panose="02020603050405020304"/>
              </a:rPr>
              <a:t>a</a:t>
            </a:r>
            <a:r>
              <a:rPr sz="2600" i="1" spc="25" dirty="0">
                <a:latin typeface="Times New Roman" panose="02020603050405020304"/>
                <a:cs typeface="Times New Roman" panose="02020603050405020304"/>
              </a:rPr>
              <a:t> </a:t>
            </a:r>
            <a:r>
              <a:rPr sz="2600" spc="60" dirty="0">
                <a:latin typeface="Times New Roman" panose="02020603050405020304"/>
                <a:cs typeface="Times New Roman" panose="02020603050405020304"/>
              </a:rPr>
              <a:t>,</a:t>
            </a:r>
            <a:r>
              <a:rPr sz="2600" i="1" dirty="0">
                <a:latin typeface="Times New Roman" panose="02020603050405020304"/>
                <a:cs typeface="Times New Roman" panose="02020603050405020304"/>
              </a:rPr>
              <a:t>b</a:t>
            </a:r>
            <a:r>
              <a:rPr sz="2600" i="1" spc="-75" dirty="0">
                <a:latin typeface="Times New Roman" panose="02020603050405020304"/>
                <a:cs typeface="Times New Roman" panose="02020603050405020304"/>
              </a:rPr>
              <a:t> </a:t>
            </a:r>
            <a:r>
              <a:rPr sz="4050" spc="-565" dirty="0">
                <a:latin typeface="Symbol" panose="05050102010706020507"/>
                <a:cs typeface="Symbol" panose="05050102010706020507"/>
              </a:rPr>
              <a:t></a:t>
            </a:r>
            <a:r>
              <a:rPr sz="2600" spc="-35" dirty="0">
                <a:latin typeface="Symbol" panose="05050102010706020507"/>
                <a:cs typeface="Symbol" panose="05050102010706020507"/>
              </a:rPr>
              <a:t></a:t>
            </a:r>
            <a:r>
              <a:rPr sz="2600" dirty="0">
                <a:latin typeface="Times New Roman" panose="02020603050405020304"/>
                <a:cs typeface="Times New Roman" panose="02020603050405020304"/>
              </a:rPr>
              <a:t>..</a:t>
            </a:r>
            <a:r>
              <a:rPr sz="2600" spc="-165" dirty="0">
                <a:latin typeface="Times New Roman" panose="02020603050405020304"/>
                <a:cs typeface="Times New Roman" panose="02020603050405020304"/>
              </a:rPr>
              <a:t>.</a:t>
            </a:r>
            <a:r>
              <a:rPr sz="2600" spc="165" dirty="0">
                <a:latin typeface="Symbol" panose="05050102010706020507"/>
                <a:cs typeface="Symbol" panose="05050102010706020507"/>
              </a:rPr>
              <a:t></a:t>
            </a:r>
            <a:r>
              <a:rPr sz="2600" i="1" spc="-254" dirty="0">
                <a:latin typeface="Times New Roman" panose="02020603050405020304"/>
                <a:cs typeface="Times New Roman" panose="02020603050405020304"/>
              </a:rPr>
              <a:t>P</a:t>
            </a:r>
            <a:r>
              <a:rPr sz="4050" spc="-790" dirty="0">
                <a:latin typeface="Symbol" panose="05050102010706020507"/>
                <a:cs typeface="Symbol" panose="05050102010706020507"/>
              </a:rPr>
              <a:t></a:t>
            </a:r>
            <a:r>
              <a:rPr sz="2600" i="1" dirty="0">
                <a:latin typeface="Times New Roman" panose="02020603050405020304"/>
                <a:cs typeface="Times New Roman" panose="02020603050405020304"/>
              </a:rPr>
              <a:t>a</a:t>
            </a:r>
            <a:r>
              <a:rPr sz="2600" i="1" spc="-65" dirty="0">
                <a:latin typeface="Times New Roman" panose="02020603050405020304"/>
                <a:cs typeface="Times New Roman" panose="02020603050405020304"/>
              </a:rPr>
              <a:t> </a:t>
            </a:r>
            <a:r>
              <a:rPr sz="2600" spc="60" dirty="0">
                <a:latin typeface="Times New Roman" panose="02020603050405020304"/>
                <a:cs typeface="Times New Roman" panose="02020603050405020304"/>
              </a:rPr>
              <a:t>,</a:t>
            </a:r>
            <a:r>
              <a:rPr sz="2600" i="1" dirty="0">
                <a:latin typeface="Times New Roman" panose="02020603050405020304"/>
                <a:cs typeface="Times New Roman" panose="02020603050405020304"/>
              </a:rPr>
              <a:t>b</a:t>
            </a:r>
            <a:r>
              <a:rPr sz="2600" i="1" spc="295" dirty="0">
                <a:latin typeface="Times New Roman" panose="02020603050405020304"/>
                <a:cs typeface="Times New Roman" panose="02020603050405020304"/>
              </a:rPr>
              <a:t> </a:t>
            </a:r>
            <a:r>
              <a:rPr sz="4050" spc="-670" dirty="0">
                <a:latin typeface="Symbol" panose="05050102010706020507"/>
                <a:cs typeface="Symbol" panose="05050102010706020507"/>
              </a:rPr>
              <a:t></a:t>
            </a:r>
            <a:endParaRPr sz="4050">
              <a:latin typeface="Symbol" panose="05050102010706020507"/>
              <a:cs typeface="Symbol" panose="05050102010706020507"/>
            </a:endParaRPr>
          </a:p>
        </p:txBody>
      </p:sp>
      <p:sp>
        <p:nvSpPr>
          <p:cNvPr id="11" name="object 11"/>
          <p:cNvSpPr txBox="1"/>
          <p:nvPr/>
        </p:nvSpPr>
        <p:spPr>
          <a:xfrm>
            <a:off x="1681098" y="5479288"/>
            <a:ext cx="4594225" cy="126301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定义信道传输元素</a:t>
            </a:r>
            <a:endParaRPr sz="3200">
              <a:latin typeface="新宋体" panose="02010609030101010101" charset="-122"/>
              <a:cs typeface="新宋体" panose="02010609030101010101" charset="-122"/>
            </a:endParaRPr>
          </a:p>
          <a:p>
            <a:pPr marL="2573020" algn="ctr">
              <a:lnSpc>
                <a:spcPts val="4030"/>
              </a:lnSpc>
              <a:spcBef>
                <a:spcPts val="1010"/>
              </a:spcBef>
              <a:tabLst>
                <a:tab pos="3024505" algn="l"/>
                <a:tab pos="3982720" algn="l"/>
                <a:tab pos="4453255" algn="l"/>
              </a:tabLst>
            </a:pPr>
            <a:r>
              <a:rPr sz="2600" i="1" dirty="0">
                <a:latin typeface="Times New Roman" panose="02020603050405020304"/>
                <a:cs typeface="Times New Roman" panose="02020603050405020304"/>
              </a:rPr>
              <a:t>q	</a:t>
            </a:r>
            <a:r>
              <a:rPr sz="2600" dirty="0">
                <a:latin typeface="Symbol" panose="05050102010706020507"/>
                <a:cs typeface="Symbol" panose="05050102010706020507"/>
              </a:rPr>
              <a:t></a:t>
            </a:r>
            <a:r>
              <a:rPr sz="2600" spc="155" dirty="0">
                <a:latin typeface="Times New Roman" panose="02020603050405020304"/>
                <a:cs typeface="Times New Roman" panose="02020603050405020304"/>
              </a:rPr>
              <a:t> </a:t>
            </a:r>
            <a:r>
              <a:rPr sz="2600" i="1" spc="175" dirty="0">
                <a:latin typeface="Times New Roman" panose="02020603050405020304"/>
                <a:cs typeface="Times New Roman" panose="02020603050405020304"/>
              </a:rPr>
              <a:t>P</a:t>
            </a:r>
            <a:r>
              <a:rPr sz="4050" spc="-695" dirty="0">
                <a:latin typeface="Symbol" panose="05050102010706020507"/>
                <a:cs typeface="Symbol" panose="05050102010706020507"/>
              </a:rPr>
              <a:t></a:t>
            </a:r>
            <a:r>
              <a:rPr sz="2600" i="1" dirty="0">
                <a:latin typeface="Times New Roman" panose="02020603050405020304"/>
                <a:cs typeface="Times New Roman" panose="02020603050405020304"/>
              </a:rPr>
              <a:t>b	</a:t>
            </a:r>
            <a:r>
              <a:rPr sz="2600" dirty="0">
                <a:latin typeface="Times New Roman" panose="02020603050405020304"/>
                <a:cs typeface="Times New Roman" panose="02020603050405020304"/>
              </a:rPr>
              <a:t>|</a:t>
            </a:r>
            <a:r>
              <a:rPr sz="2600" spc="-100" dirty="0">
                <a:latin typeface="Times New Roman" panose="02020603050405020304"/>
                <a:cs typeface="Times New Roman" panose="02020603050405020304"/>
              </a:rPr>
              <a:t> </a:t>
            </a:r>
            <a:r>
              <a:rPr sz="2600" i="1" dirty="0">
                <a:latin typeface="Times New Roman" panose="02020603050405020304"/>
                <a:cs typeface="Times New Roman" panose="02020603050405020304"/>
              </a:rPr>
              <a:t>a	</a:t>
            </a:r>
            <a:r>
              <a:rPr sz="4050" spc="-450" dirty="0">
                <a:latin typeface="Symbol" panose="05050102010706020507"/>
                <a:cs typeface="Symbol" panose="05050102010706020507"/>
              </a:rPr>
              <a:t></a:t>
            </a:r>
            <a:endParaRPr sz="4050">
              <a:latin typeface="Symbol" panose="05050102010706020507"/>
              <a:cs typeface="Symbol" panose="05050102010706020507"/>
            </a:endParaRPr>
          </a:p>
          <a:p>
            <a:pPr marL="2574290" algn="ctr">
              <a:lnSpc>
                <a:spcPts val="970"/>
              </a:lnSpc>
              <a:tabLst>
                <a:tab pos="3601720" algn="l"/>
                <a:tab pos="4157345" algn="l"/>
              </a:tabLst>
            </a:pPr>
            <a:r>
              <a:rPr sz="1500" i="1" spc="5" dirty="0">
                <a:latin typeface="Times New Roman" panose="02020603050405020304"/>
                <a:cs typeface="Times New Roman" panose="02020603050405020304"/>
              </a:rPr>
              <a:t>kj	k	j</a:t>
            </a:r>
            <a:endParaRPr sz="1500">
              <a:latin typeface="Times New Roman" panose="02020603050405020304"/>
              <a:cs typeface="Times New Roman" panose="02020603050405020304"/>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信息论基础</a:t>
            </a:r>
          </a:p>
        </p:txBody>
      </p:sp>
      <p:sp>
        <p:nvSpPr>
          <p:cNvPr id="6" name="object 6"/>
          <p:cNvSpPr/>
          <p:nvPr/>
        </p:nvSpPr>
        <p:spPr>
          <a:xfrm>
            <a:off x="4675517" y="4958334"/>
            <a:ext cx="921385" cy="0"/>
          </a:xfrm>
          <a:custGeom>
            <a:avLst/>
            <a:gdLst/>
            <a:ahLst/>
            <a:cxnLst/>
            <a:rect l="l" t="t" r="r" b="b"/>
            <a:pathLst>
              <a:path w="921385">
                <a:moveTo>
                  <a:pt x="0" y="0"/>
                </a:moveTo>
                <a:lnTo>
                  <a:pt x="921258" y="0"/>
                </a:lnTo>
              </a:path>
            </a:pathLst>
          </a:custGeom>
          <a:ln w="10452">
            <a:solidFill>
              <a:srgbClr val="000000"/>
            </a:solidFill>
          </a:ln>
        </p:spPr>
        <p:txBody>
          <a:bodyPr wrap="square" lIns="0" tIns="0" rIns="0" bIns="0" rtlCol="0"/>
          <a:lstStyle/>
          <a:p>
            <a:endParaRPr/>
          </a:p>
        </p:txBody>
      </p:sp>
      <p:sp>
        <p:nvSpPr>
          <p:cNvPr id="7" name="object 7"/>
          <p:cNvSpPr/>
          <p:nvPr/>
        </p:nvSpPr>
        <p:spPr>
          <a:xfrm>
            <a:off x="4612271" y="5750814"/>
            <a:ext cx="1464945" cy="0"/>
          </a:xfrm>
          <a:custGeom>
            <a:avLst/>
            <a:gdLst/>
            <a:ahLst/>
            <a:cxnLst/>
            <a:rect l="l" t="t" r="r" b="b"/>
            <a:pathLst>
              <a:path w="1464945">
                <a:moveTo>
                  <a:pt x="0" y="0"/>
                </a:moveTo>
                <a:lnTo>
                  <a:pt x="1464564" y="0"/>
                </a:lnTo>
              </a:path>
            </a:pathLst>
          </a:custGeom>
          <a:ln w="10452">
            <a:solidFill>
              <a:srgbClr val="000000"/>
            </a:solidFill>
          </a:ln>
        </p:spPr>
        <p:txBody>
          <a:bodyPr wrap="square" lIns="0" tIns="0" rIns="0" bIns="0" rtlCol="0"/>
          <a:lstStyle/>
          <a:p>
            <a:endParaRPr/>
          </a:p>
        </p:txBody>
      </p:sp>
      <p:sp>
        <p:nvSpPr>
          <p:cNvPr id="8" name="object 8"/>
          <p:cNvSpPr/>
          <p:nvPr/>
        </p:nvSpPr>
        <p:spPr>
          <a:xfrm>
            <a:off x="4612271" y="6542531"/>
            <a:ext cx="1108710" cy="0"/>
          </a:xfrm>
          <a:custGeom>
            <a:avLst/>
            <a:gdLst/>
            <a:ahLst/>
            <a:cxnLst/>
            <a:rect l="l" t="t" r="r" b="b"/>
            <a:pathLst>
              <a:path w="1108710">
                <a:moveTo>
                  <a:pt x="0" y="0"/>
                </a:moveTo>
                <a:lnTo>
                  <a:pt x="1108710" y="0"/>
                </a:lnTo>
              </a:path>
            </a:pathLst>
          </a:custGeom>
          <a:ln w="10452">
            <a:solidFill>
              <a:srgbClr val="000000"/>
            </a:solidFill>
          </a:ln>
        </p:spPr>
        <p:txBody>
          <a:bodyPr wrap="square" lIns="0" tIns="0" rIns="0" bIns="0" rtlCol="0"/>
          <a:lstStyle/>
          <a:p>
            <a:endParaRPr/>
          </a:p>
        </p:txBody>
      </p:sp>
      <p:sp>
        <p:nvSpPr>
          <p:cNvPr id="9" name="object 9"/>
          <p:cNvSpPr txBox="1"/>
          <p:nvPr/>
        </p:nvSpPr>
        <p:spPr>
          <a:xfrm>
            <a:off x="5526925" y="3151149"/>
            <a:ext cx="632460" cy="454659"/>
          </a:xfrm>
          <a:prstGeom prst="rect">
            <a:avLst/>
          </a:prstGeom>
        </p:spPr>
        <p:txBody>
          <a:bodyPr vert="horz" wrap="square" lIns="0" tIns="0" rIns="0" bIns="0" rtlCol="0">
            <a:spAutoFit/>
          </a:bodyPr>
          <a:lstStyle/>
          <a:p>
            <a:pPr marL="12700">
              <a:lnSpc>
                <a:spcPct val="100000"/>
              </a:lnSpc>
            </a:pPr>
            <a:r>
              <a:rPr sz="2950" spc="275" dirty="0">
                <a:latin typeface="Symbol" panose="05050102010706020507"/>
                <a:cs typeface="Symbol" panose="05050102010706020507"/>
              </a:rPr>
              <a:t></a:t>
            </a:r>
            <a:r>
              <a:rPr sz="2950" spc="-5" dirty="0">
                <a:latin typeface="Symbol" panose="05050102010706020507"/>
                <a:cs typeface="Symbol" panose="05050102010706020507"/>
              </a:rPr>
              <a:t></a:t>
            </a:r>
            <a:r>
              <a:rPr sz="2950" spc="-450" dirty="0">
                <a:latin typeface="Times New Roman" panose="02020603050405020304"/>
                <a:cs typeface="Times New Roman" panose="02020603050405020304"/>
              </a:rPr>
              <a:t> </a:t>
            </a:r>
            <a:endParaRPr sz="2950">
              <a:latin typeface="Times New Roman" panose="02020603050405020304"/>
              <a:cs typeface="Times New Roman" panose="02020603050405020304"/>
            </a:endParaRPr>
          </a:p>
        </p:txBody>
      </p:sp>
      <p:sp>
        <p:nvSpPr>
          <p:cNvPr id="10" name="object 10"/>
          <p:cNvSpPr txBox="1"/>
          <p:nvPr/>
        </p:nvSpPr>
        <p:spPr>
          <a:xfrm>
            <a:off x="2557398" y="5483085"/>
            <a:ext cx="1083310" cy="467359"/>
          </a:xfrm>
          <a:prstGeom prst="rect">
            <a:avLst/>
          </a:prstGeom>
        </p:spPr>
        <p:txBody>
          <a:bodyPr vert="horz" wrap="square" lIns="0" tIns="0" rIns="0" bIns="0" rtlCol="0">
            <a:spAutoFit/>
          </a:bodyPr>
          <a:lstStyle/>
          <a:p>
            <a:pPr marL="12700">
              <a:lnSpc>
                <a:spcPct val="100000"/>
              </a:lnSpc>
              <a:tabLst>
                <a:tab pos="986790" algn="l"/>
              </a:tabLst>
            </a:pPr>
            <a:r>
              <a:rPr sz="2925" spc="7" baseline="13000" dirty="0">
                <a:latin typeface="Symbol" panose="05050102010706020507"/>
                <a:cs typeface="Symbol" panose="05050102010706020507"/>
              </a:rPr>
              <a:t></a:t>
            </a:r>
            <a:r>
              <a:rPr sz="2925" spc="-37" baseline="13000" dirty="0">
                <a:latin typeface="Times New Roman" panose="02020603050405020304"/>
                <a:cs typeface="Times New Roman" panose="02020603050405020304"/>
              </a:rPr>
              <a:t> </a:t>
            </a:r>
            <a:r>
              <a:rPr sz="2950" spc="275" dirty="0">
                <a:latin typeface="Symbol" panose="05050102010706020507"/>
                <a:cs typeface="Symbol" panose="05050102010706020507"/>
              </a:rPr>
              <a:t></a:t>
            </a:r>
            <a:r>
              <a:rPr sz="2950" spc="-5" dirty="0">
                <a:latin typeface="Symbol" panose="05050102010706020507"/>
                <a:cs typeface="Symbol" panose="05050102010706020507"/>
              </a:rPr>
              <a:t></a:t>
            </a:r>
            <a:r>
              <a:rPr sz="2950" dirty="0">
                <a:latin typeface="Times New Roman" panose="02020603050405020304"/>
                <a:cs typeface="Times New Roman" panose="02020603050405020304"/>
              </a:rPr>
              <a:t>	</a:t>
            </a:r>
            <a:r>
              <a:rPr sz="4575" spc="-547" baseline="9000" dirty="0">
                <a:latin typeface="Symbol" panose="05050102010706020507"/>
                <a:cs typeface="Symbol" panose="05050102010706020507"/>
              </a:rPr>
              <a:t></a:t>
            </a:r>
            <a:endParaRPr sz="4575" baseline="9000">
              <a:latin typeface="Symbol" panose="05050102010706020507"/>
              <a:cs typeface="Symbol" panose="05050102010706020507"/>
            </a:endParaRPr>
          </a:p>
        </p:txBody>
      </p:sp>
      <p:sp>
        <p:nvSpPr>
          <p:cNvPr id="11" name="object 11"/>
          <p:cNvSpPr txBox="1"/>
          <p:nvPr/>
        </p:nvSpPr>
        <p:spPr>
          <a:xfrm>
            <a:off x="8283841" y="3331476"/>
            <a:ext cx="121285" cy="30543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12" name="object 12"/>
          <p:cNvSpPr txBox="1"/>
          <p:nvPr/>
        </p:nvSpPr>
        <p:spPr>
          <a:xfrm>
            <a:off x="8283841" y="3194316"/>
            <a:ext cx="121285" cy="30543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13" name="object 13"/>
          <p:cNvSpPr txBox="1"/>
          <p:nvPr/>
        </p:nvSpPr>
        <p:spPr>
          <a:xfrm>
            <a:off x="8283841" y="3491484"/>
            <a:ext cx="121285" cy="30543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14" name="object 14"/>
          <p:cNvSpPr txBox="1"/>
          <p:nvPr/>
        </p:nvSpPr>
        <p:spPr>
          <a:xfrm>
            <a:off x="8283841" y="3034284"/>
            <a:ext cx="121285" cy="30543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15" name="object 15"/>
          <p:cNvSpPr txBox="1"/>
          <p:nvPr/>
        </p:nvSpPr>
        <p:spPr>
          <a:xfrm>
            <a:off x="4907432" y="3331425"/>
            <a:ext cx="434340" cy="305435"/>
          </a:xfrm>
          <a:prstGeom prst="rect">
            <a:avLst/>
          </a:prstGeom>
        </p:spPr>
        <p:txBody>
          <a:bodyPr vert="horz" wrap="square" lIns="0" tIns="0" rIns="0" bIns="0" rtlCol="0">
            <a:spAutoFit/>
          </a:bodyPr>
          <a:lstStyle/>
          <a:p>
            <a:pPr marL="12700">
              <a:lnSpc>
                <a:spcPct val="100000"/>
              </a:lnSpc>
              <a:tabLst>
                <a:tab pos="325755" algn="l"/>
              </a:tabLst>
            </a:pPr>
            <a:r>
              <a:rPr sz="1950" spc="5" dirty="0">
                <a:latin typeface="Symbol" panose="05050102010706020507"/>
                <a:cs typeface="Symbol" panose="05050102010706020507"/>
              </a:rPr>
              <a:t></a:t>
            </a:r>
            <a:r>
              <a:rPr sz="1950" spc="5" dirty="0">
                <a:latin typeface="Times New Roman" panose="02020603050405020304"/>
                <a:cs typeface="Times New Roman" panose="02020603050405020304"/>
              </a:rPr>
              <a:t>	</a:t>
            </a: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16" name="object 16"/>
          <p:cNvSpPr txBox="1"/>
          <p:nvPr/>
        </p:nvSpPr>
        <p:spPr>
          <a:xfrm>
            <a:off x="4907432" y="3194265"/>
            <a:ext cx="434340" cy="305435"/>
          </a:xfrm>
          <a:prstGeom prst="rect">
            <a:avLst/>
          </a:prstGeom>
        </p:spPr>
        <p:txBody>
          <a:bodyPr vert="horz" wrap="square" lIns="0" tIns="0" rIns="0" bIns="0" rtlCol="0">
            <a:spAutoFit/>
          </a:bodyPr>
          <a:lstStyle/>
          <a:p>
            <a:pPr marL="12700">
              <a:lnSpc>
                <a:spcPct val="100000"/>
              </a:lnSpc>
              <a:tabLst>
                <a:tab pos="325755" algn="l"/>
              </a:tabLst>
            </a:pPr>
            <a:r>
              <a:rPr sz="1950" spc="5" dirty="0">
                <a:latin typeface="Symbol" panose="05050102010706020507"/>
                <a:cs typeface="Symbol" panose="05050102010706020507"/>
              </a:rPr>
              <a:t></a:t>
            </a:r>
            <a:r>
              <a:rPr sz="1950" spc="5" dirty="0">
                <a:latin typeface="Times New Roman" panose="02020603050405020304"/>
                <a:cs typeface="Times New Roman" panose="02020603050405020304"/>
              </a:rPr>
              <a:t>	</a:t>
            </a: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17" name="object 17"/>
          <p:cNvSpPr txBox="1"/>
          <p:nvPr/>
        </p:nvSpPr>
        <p:spPr>
          <a:xfrm>
            <a:off x="2811170" y="3331400"/>
            <a:ext cx="121285" cy="30543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18" name="object 18"/>
          <p:cNvSpPr txBox="1"/>
          <p:nvPr/>
        </p:nvSpPr>
        <p:spPr>
          <a:xfrm>
            <a:off x="2811170" y="3194240"/>
            <a:ext cx="121285" cy="30543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19" name="object 19"/>
          <p:cNvSpPr txBox="1"/>
          <p:nvPr/>
        </p:nvSpPr>
        <p:spPr>
          <a:xfrm>
            <a:off x="2811170" y="3491407"/>
            <a:ext cx="2531110" cy="305435"/>
          </a:xfrm>
          <a:prstGeom prst="rect">
            <a:avLst/>
          </a:prstGeom>
        </p:spPr>
        <p:txBody>
          <a:bodyPr vert="horz" wrap="square" lIns="0" tIns="0" rIns="0" bIns="0" rtlCol="0">
            <a:spAutoFit/>
          </a:bodyPr>
          <a:lstStyle/>
          <a:p>
            <a:pPr marL="12700">
              <a:lnSpc>
                <a:spcPct val="100000"/>
              </a:lnSpc>
              <a:tabLst>
                <a:tab pos="2108835" algn="l"/>
                <a:tab pos="2421890" algn="l"/>
              </a:tabLst>
            </a:pPr>
            <a:r>
              <a:rPr sz="1950" spc="5" dirty="0">
                <a:latin typeface="Symbol" panose="05050102010706020507"/>
                <a:cs typeface="Symbol" panose="05050102010706020507"/>
              </a:rPr>
              <a:t></a:t>
            </a:r>
            <a:r>
              <a:rPr sz="1950" spc="5" dirty="0">
                <a:latin typeface="Times New Roman" panose="02020603050405020304"/>
                <a:cs typeface="Times New Roman" panose="02020603050405020304"/>
              </a:rPr>
              <a:t>	</a:t>
            </a:r>
            <a:r>
              <a:rPr sz="1950" spc="5" dirty="0">
                <a:latin typeface="Symbol" panose="05050102010706020507"/>
                <a:cs typeface="Symbol" panose="05050102010706020507"/>
              </a:rPr>
              <a:t></a:t>
            </a:r>
            <a:r>
              <a:rPr sz="1950" spc="5" dirty="0">
                <a:latin typeface="Times New Roman" panose="02020603050405020304"/>
                <a:cs typeface="Times New Roman" panose="02020603050405020304"/>
              </a:rPr>
              <a:t>	</a:t>
            </a: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20" name="object 20"/>
          <p:cNvSpPr txBox="1"/>
          <p:nvPr/>
        </p:nvSpPr>
        <p:spPr>
          <a:xfrm>
            <a:off x="2811170" y="3034207"/>
            <a:ext cx="2531110" cy="305435"/>
          </a:xfrm>
          <a:prstGeom prst="rect">
            <a:avLst/>
          </a:prstGeom>
        </p:spPr>
        <p:txBody>
          <a:bodyPr vert="horz" wrap="square" lIns="0" tIns="0" rIns="0" bIns="0" rtlCol="0">
            <a:spAutoFit/>
          </a:bodyPr>
          <a:lstStyle/>
          <a:p>
            <a:pPr marL="12700">
              <a:lnSpc>
                <a:spcPct val="100000"/>
              </a:lnSpc>
              <a:tabLst>
                <a:tab pos="2108835" algn="l"/>
                <a:tab pos="2421890" algn="l"/>
              </a:tabLst>
            </a:pPr>
            <a:r>
              <a:rPr sz="1950" spc="5" dirty="0">
                <a:latin typeface="Symbol" panose="05050102010706020507"/>
                <a:cs typeface="Symbol" panose="05050102010706020507"/>
              </a:rPr>
              <a:t></a:t>
            </a:r>
            <a:r>
              <a:rPr sz="1950" spc="5" dirty="0">
                <a:latin typeface="Times New Roman" panose="02020603050405020304"/>
                <a:cs typeface="Times New Roman" panose="02020603050405020304"/>
              </a:rPr>
              <a:t>	</a:t>
            </a:r>
            <a:r>
              <a:rPr sz="1950" spc="5" dirty="0">
                <a:latin typeface="Symbol" panose="05050102010706020507"/>
                <a:cs typeface="Symbol" panose="05050102010706020507"/>
              </a:rPr>
              <a:t></a:t>
            </a:r>
            <a:r>
              <a:rPr sz="1950" spc="5" dirty="0">
                <a:latin typeface="Times New Roman" panose="02020603050405020304"/>
                <a:cs typeface="Times New Roman" panose="02020603050405020304"/>
              </a:rPr>
              <a:t>	</a:t>
            </a: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21" name="object 21"/>
          <p:cNvSpPr txBox="1"/>
          <p:nvPr/>
        </p:nvSpPr>
        <p:spPr>
          <a:xfrm>
            <a:off x="2620683" y="3220135"/>
            <a:ext cx="479425" cy="305435"/>
          </a:xfrm>
          <a:prstGeom prst="rect">
            <a:avLst/>
          </a:prstGeom>
        </p:spPr>
        <p:txBody>
          <a:bodyPr vert="horz" wrap="square" lIns="0" tIns="0" rIns="0" bIns="0" rtlCol="0">
            <a:spAutoFit/>
          </a:bodyPr>
          <a:lstStyle/>
          <a:p>
            <a:pPr marL="12700">
              <a:lnSpc>
                <a:spcPct val="100000"/>
              </a:lnSpc>
              <a:tabLst>
                <a:tab pos="329565" algn="l"/>
              </a:tabLst>
            </a:pPr>
            <a:r>
              <a:rPr sz="1950" spc="5" dirty="0">
                <a:latin typeface="Symbol" panose="05050102010706020507"/>
                <a:cs typeface="Symbol" panose="05050102010706020507"/>
              </a:rPr>
              <a:t></a:t>
            </a:r>
            <a:r>
              <a:rPr sz="1950" spc="5" dirty="0">
                <a:latin typeface="Times New Roman" panose="02020603050405020304"/>
                <a:cs typeface="Times New Roman" panose="02020603050405020304"/>
              </a:rPr>
              <a:t>	</a:t>
            </a: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22" name="object 22"/>
          <p:cNvSpPr txBox="1"/>
          <p:nvPr/>
        </p:nvSpPr>
        <p:spPr>
          <a:xfrm>
            <a:off x="2850007" y="6205982"/>
            <a:ext cx="408940" cy="187325"/>
          </a:xfrm>
          <a:prstGeom prst="rect">
            <a:avLst/>
          </a:prstGeom>
        </p:spPr>
        <p:txBody>
          <a:bodyPr vert="horz" wrap="square" lIns="0" tIns="0" rIns="0" bIns="0" rtlCol="0">
            <a:spAutoFit/>
          </a:bodyPr>
          <a:lstStyle/>
          <a:p>
            <a:pPr marL="12700">
              <a:lnSpc>
                <a:spcPct val="100000"/>
              </a:lnSpc>
              <a:tabLst>
                <a:tab pos="29908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23" name="object 23"/>
          <p:cNvSpPr txBox="1"/>
          <p:nvPr/>
        </p:nvSpPr>
        <p:spPr>
          <a:xfrm>
            <a:off x="4787772" y="6026416"/>
            <a:ext cx="845185" cy="852169"/>
          </a:xfrm>
          <a:prstGeom prst="rect">
            <a:avLst/>
          </a:prstGeom>
        </p:spPr>
        <p:txBody>
          <a:bodyPr vert="horz" wrap="square" lIns="0" tIns="0" rIns="0" bIns="0" rtlCol="0">
            <a:spAutoFit/>
          </a:bodyPr>
          <a:lstStyle/>
          <a:p>
            <a:pPr marL="116840" algn="ctr">
              <a:lnSpc>
                <a:spcPts val="3040"/>
              </a:lnSpc>
              <a:tabLst>
                <a:tab pos="735965" algn="l"/>
              </a:tabLst>
            </a:pPr>
            <a:r>
              <a:rPr sz="3050" spc="-365" dirty="0">
                <a:latin typeface="Symbol" panose="05050102010706020507"/>
                <a:cs typeface="Symbol" panose="05050102010706020507"/>
              </a:rPr>
              <a:t></a:t>
            </a:r>
            <a:r>
              <a:rPr sz="3050" spc="-365" dirty="0">
                <a:latin typeface="Times New Roman" panose="02020603050405020304"/>
                <a:cs typeface="Times New Roman" panose="02020603050405020304"/>
              </a:rPr>
              <a:t>	</a:t>
            </a:r>
            <a:r>
              <a:rPr sz="3050" spc="-365" dirty="0">
                <a:latin typeface="Symbol" panose="05050102010706020507"/>
                <a:cs typeface="Symbol" panose="05050102010706020507"/>
              </a:rPr>
              <a:t></a:t>
            </a:r>
            <a:endParaRPr sz="3050">
              <a:latin typeface="Symbol" panose="05050102010706020507"/>
              <a:cs typeface="Symbol" panose="05050102010706020507"/>
            </a:endParaRPr>
          </a:p>
          <a:p>
            <a:pPr marL="208915" algn="ctr">
              <a:lnSpc>
                <a:spcPts val="365"/>
              </a:lnSpc>
              <a:tabLst>
                <a:tab pos="48704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a:p>
            <a:pPr marL="12700">
              <a:lnSpc>
                <a:spcPts val="3265"/>
              </a:lnSpc>
              <a:tabLst>
                <a:tab pos="323215" algn="l"/>
              </a:tabLst>
            </a:pPr>
            <a:r>
              <a:rPr sz="3050" spc="-365" dirty="0">
                <a:latin typeface="Symbol" panose="05050102010706020507"/>
                <a:cs typeface="Symbol" panose="05050102010706020507"/>
              </a:rPr>
              <a:t></a:t>
            </a:r>
            <a:r>
              <a:rPr sz="3050" spc="-365" dirty="0">
                <a:latin typeface="Times New Roman" panose="02020603050405020304"/>
                <a:cs typeface="Times New Roman" panose="02020603050405020304"/>
              </a:rPr>
              <a:t>	</a:t>
            </a:r>
            <a:r>
              <a:rPr sz="3050" spc="-365" dirty="0">
                <a:latin typeface="Symbol" panose="05050102010706020507"/>
                <a:cs typeface="Symbol" panose="05050102010706020507"/>
              </a:rPr>
              <a:t></a:t>
            </a:r>
            <a:endParaRPr sz="3050">
              <a:latin typeface="Symbol" panose="05050102010706020507"/>
              <a:cs typeface="Symbol" panose="05050102010706020507"/>
            </a:endParaRPr>
          </a:p>
        </p:txBody>
      </p:sp>
      <p:sp>
        <p:nvSpPr>
          <p:cNvPr id="24" name="object 24"/>
          <p:cNvSpPr txBox="1"/>
          <p:nvPr/>
        </p:nvSpPr>
        <p:spPr>
          <a:xfrm>
            <a:off x="3757548" y="6521450"/>
            <a:ext cx="368300" cy="187325"/>
          </a:xfrm>
          <a:prstGeom prst="rect">
            <a:avLst/>
          </a:prstGeom>
        </p:spPr>
        <p:txBody>
          <a:bodyPr vert="horz" wrap="square" lIns="0" tIns="0" rIns="0" bIns="0" rtlCol="0">
            <a:spAutoFit/>
          </a:bodyPr>
          <a:lstStyle/>
          <a:p>
            <a:pPr marL="12700">
              <a:lnSpc>
                <a:spcPct val="100000"/>
              </a:lnSpc>
              <a:tabLst>
                <a:tab pos="29019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25" name="object 25"/>
          <p:cNvSpPr txBox="1"/>
          <p:nvPr/>
        </p:nvSpPr>
        <p:spPr>
          <a:xfrm>
            <a:off x="2849994" y="5413514"/>
            <a:ext cx="408940" cy="187325"/>
          </a:xfrm>
          <a:prstGeom prst="rect">
            <a:avLst/>
          </a:prstGeom>
        </p:spPr>
        <p:txBody>
          <a:bodyPr vert="horz" wrap="square" lIns="0" tIns="0" rIns="0" bIns="0" rtlCol="0">
            <a:spAutoFit/>
          </a:bodyPr>
          <a:lstStyle/>
          <a:p>
            <a:pPr marL="12700">
              <a:lnSpc>
                <a:spcPct val="100000"/>
              </a:lnSpc>
              <a:tabLst>
                <a:tab pos="29908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26" name="object 26"/>
          <p:cNvSpPr txBox="1"/>
          <p:nvPr/>
        </p:nvSpPr>
        <p:spPr>
          <a:xfrm>
            <a:off x="5696839" y="5924054"/>
            <a:ext cx="9017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k</a:t>
            </a:r>
            <a:endParaRPr sz="1150">
              <a:latin typeface="Times New Roman" panose="02020603050405020304"/>
              <a:cs typeface="Times New Roman" panose="02020603050405020304"/>
            </a:endParaRPr>
          </a:p>
        </p:txBody>
      </p:sp>
      <p:sp>
        <p:nvSpPr>
          <p:cNvPr id="27" name="object 27"/>
          <p:cNvSpPr txBox="1"/>
          <p:nvPr/>
        </p:nvSpPr>
        <p:spPr>
          <a:xfrm>
            <a:off x="5191620" y="5924054"/>
            <a:ext cx="6604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endParaRPr sz="1150">
              <a:latin typeface="Times New Roman" panose="02020603050405020304"/>
              <a:cs typeface="Times New Roman" panose="02020603050405020304"/>
            </a:endParaRPr>
          </a:p>
        </p:txBody>
      </p:sp>
      <p:sp>
        <p:nvSpPr>
          <p:cNvPr id="28" name="object 28"/>
          <p:cNvSpPr txBox="1"/>
          <p:nvPr/>
        </p:nvSpPr>
        <p:spPr>
          <a:xfrm>
            <a:off x="2913240" y="4621796"/>
            <a:ext cx="408940" cy="187325"/>
          </a:xfrm>
          <a:prstGeom prst="rect">
            <a:avLst/>
          </a:prstGeom>
        </p:spPr>
        <p:txBody>
          <a:bodyPr vert="horz" wrap="square" lIns="0" tIns="0" rIns="0" bIns="0" rtlCol="0">
            <a:spAutoFit/>
          </a:bodyPr>
          <a:lstStyle/>
          <a:p>
            <a:pPr marL="12700">
              <a:lnSpc>
                <a:spcPct val="100000"/>
              </a:lnSpc>
              <a:tabLst>
                <a:tab pos="29908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29" name="object 29"/>
          <p:cNvSpPr txBox="1"/>
          <p:nvPr/>
        </p:nvSpPr>
        <p:spPr>
          <a:xfrm>
            <a:off x="5254866" y="5131587"/>
            <a:ext cx="6604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endParaRPr sz="1150">
              <a:latin typeface="Times New Roman" panose="02020603050405020304"/>
              <a:cs typeface="Times New Roman" panose="02020603050405020304"/>
            </a:endParaRPr>
          </a:p>
        </p:txBody>
      </p:sp>
      <p:sp>
        <p:nvSpPr>
          <p:cNvPr id="30" name="object 30"/>
          <p:cNvSpPr txBox="1"/>
          <p:nvPr/>
        </p:nvSpPr>
        <p:spPr>
          <a:xfrm>
            <a:off x="5076571" y="4749825"/>
            <a:ext cx="416559" cy="187325"/>
          </a:xfrm>
          <a:prstGeom prst="rect">
            <a:avLst/>
          </a:prstGeom>
        </p:spPr>
        <p:txBody>
          <a:bodyPr vert="horz" wrap="square" lIns="0" tIns="0" rIns="0" bIns="0" rtlCol="0">
            <a:spAutoFit/>
          </a:bodyPr>
          <a:lstStyle/>
          <a:p>
            <a:pPr marL="12700">
              <a:lnSpc>
                <a:spcPct val="100000"/>
              </a:lnSpc>
              <a:tabLst>
                <a:tab pos="33845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31" name="object 31"/>
          <p:cNvSpPr txBox="1"/>
          <p:nvPr/>
        </p:nvSpPr>
        <p:spPr>
          <a:xfrm>
            <a:off x="3820795" y="4937277"/>
            <a:ext cx="368300" cy="187325"/>
          </a:xfrm>
          <a:prstGeom prst="rect">
            <a:avLst/>
          </a:prstGeom>
        </p:spPr>
        <p:txBody>
          <a:bodyPr vert="horz" wrap="square" lIns="0" tIns="0" rIns="0" bIns="0" rtlCol="0">
            <a:spAutoFit/>
          </a:bodyPr>
          <a:lstStyle/>
          <a:p>
            <a:pPr marL="12700">
              <a:lnSpc>
                <a:spcPct val="100000"/>
              </a:lnSpc>
              <a:tabLst>
                <a:tab pos="29019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32" name="object 32"/>
          <p:cNvSpPr txBox="1"/>
          <p:nvPr/>
        </p:nvSpPr>
        <p:spPr>
          <a:xfrm>
            <a:off x="2913240" y="3848392"/>
            <a:ext cx="3365500" cy="187325"/>
          </a:xfrm>
          <a:prstGeom prst="rect">
            <a:avLst/>
          </a:prstGeom>
        </p:spPr>
        <p:txBody>
          <a:bodyPr vert="horz" wrap="square" lIns="0" tIns="0" rIns="0" bIns="0" rtlCol="0">
            <a:spAutoFit/>
          </a:bodyPr>
          <a:lstStyle/>
          <a:p>
            <a:pPr marL="12700">
              <a:lnSpc>
                <a:spcPct val="100000"/>
              </a:lnSpc>
              <a:tabLst>
                <a:tab pos="299085" algn="l"/>
                <a:tab pos="2968625" algn="l"/>
                <a:tab pos="3255645" algn="l"/>
              </a:tabLst>
            </a:pPr>
            <a:r>
              <a:rPr sz="1150" i="1" spc="-5" dirty="0">
                <a:latin typeface="Times New Roman" panose="02020603050405020304"/>
                <a:cs typeface="Times New Roman" panose="02020603050405020304"/>
              </a:rPr>
              <a:t>J	K	J	K</a:t>
            </a:r>
            <a:endParaRPr sz="1150">
              <a:latin typeface="Times New Roman" panose="02020603050405020304"/>
              <a:cs typeface="Times New Roman" panose="02020603050405020304"/>
            </a:endParaRPr>
          </a:p>
        </p:txBody>
      </p:sp>
      <p:sp>
        <p:nvSpPr>
          <p:cNvPr id="33" name="object 33"/>
          <p:cNvSpPr txBox="1"/>
          <p:nvPr/>
        </p:nvSpPr>
        <p:spPr>
          <a:xfrm>
            <a:off x="5623686" y="3068853"/>
            <a:ext cx="408940" cy="187325"/>
          </a:xfrm>
          <a:prstGeom prst="rect">
            <a:avLst/>
          </a:prstGeom>
        </p:spPr>
        <p:txBody>
          <a:bodyPr vert="horz" wrap="square" lIns="0" tIns="0" rIns="0" bIns="0" rtlCol="0">
            <a:spAutoFit/>
          </a:bodyPr>
          <a:lstStyle/>
          <a:p>
            <a:pPr marL="12700">
              <a:lnSpc>
                <a:spcPct val="100000"/>
              </a:lnSpc>
              <a:tabLst>
                <a:tab pos="29908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34" name="object 34"/>
          <p:cNvSpPr txBox="1"/>
          <p:nvPr/>
        </p:nvSpPr>
        <p:spPr>
          <a:xfrm>
            <a:off x="7765668" y="3384334"/>
            <a:ext cx="416559" cy="187325"/>
          </a:xfrm>
          <a:prstGeom prst="rect">
            <a:avLst/>
          </a:prstGeom>
        </p:spPr>
        <p:txBody>
          <a:bodyPr vert="horz" wrap="square" lIns="0" tIns="0" rIns="0" bIns="0" rtlCol="0">
            <a:spAutoFit/>
          </a:bodyPr>
          <a:lstStyle/>
          <a:p>
            <a:pPr marL="12700">
              <a:lnSpc>
                <a:spcPct val="100000"/>
              </a:lnSpc>
              <a:tabLst>
                <a:tab pos="33845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35" name="object 35"/>
          <p:cNvSpPr txBox="1"/>
          <p:nvPr/>
        </p:nvSpPr>
        <p:spPr>
          <a:xfrm>
            <a:off x="6531241" y="3384334"/>
            <a:ext cx="368300" cy="187325"/>
          </a:xfrm>
          <a:prstGeom prst="rect">
            <a:avLst/>
          </a:prstGeom>
        </p:spPr>
        <p:txBody>
          <a:bodyPr vert="horz" wrap="square" lIns="0" tIns="0" rIns="0" bIns="0" rtlCol="0">
            <a:spAutoFit/>
          </a:bodyPr>
          <a:lstStyle/>
          <a:p>
            <a:pPr marL="12700">
              <a:lnSpc>
                <a:spcPct val="100000"/>
              </a:lnSpc>
              <a:tabLst>
                <a:tab pos="29019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36" name="object 36"/>
          <p:cNvSpPr txBox="1"/>
          <p:nvPr/>
        </p:nvSpPr>
        <p:spPr>
          <a:xfrm>
            <a:off x="3117469" y="3068853"/>
            <a:ext cx="292100" cy="537210"/>
          </a:xfrm>
          <a:prstGeom prst="rect">
            <a:avLst/>
          </a:prstGeom>
        </p:spPr>
        <p:txBody>
          <a:bodyPr vert="horz" wrap="square" lIns="0" tIns="0" rIns="0" bIns="0" rtlCol="0">
            <a:spAutoFit/>
          </a:bodyPr>
          <a:lstStyle/>
          <a:p>
            <a:pPr marR="1905" algn="ctr">
              <a:lnSpc>
                <a:spcPts val="1015"/>
              </a:lnSpc>
            </a:pPr>
            <a:r>
              <a:rPr sz="1150" i="1" spc="-5" dirty="0">
                <a:latin typeface="Times New Roman" panose="02020603050405020304"/>
                <a:cs typeface="Times New Roman" panose="02020603050405020304"/>
              </a:rPr>
              <a:t>J</a:t>
            </a:r>
            <a:endParaRPr sz="1150">
              <a:latin typeface="Times New Roman" panose="02020603050405020304"/>
              <a:cs typeface="Times New Roman" panose="02020603050405020304"/>
            </a:endParaRPr>
          </a:p>
          <a:p>
            <a:pPr algn="ctr">
              <a:lnSpc>
                <a:spcPts val="3175"/>
              </a:lnSpc>
            </a:pPr>
            <a:r>
              <a:rPr sz="2950" spc="-5" dirty="0">
                <a:latin typeface="Symbol" panose="05050102010706020507"/>
                <a:cs typeface="Symbol" panose="05050102010706020507"/>
              </a:rPr>
              <a:t></a:t>
            </a:r>
            <a:endParaRPr sz="2950">
              <a:latin typeface="Symbol" panose="05050102010706020507"/>
              <a:cs typeface="Symbol" panose="05050102010706020507"/>
            </a:endParaRPr>
          </a:p>
        </p:txBody>
      </p:sp>
      <p:sp>
        <p:nvSpPr>
          <p:cNvPr id="37" name="object 37"/>
          <p:cNvSpPr txBox="1"/>
          <p:nvPr/>
        </p:nvSpPr>
        <p:spPr>
          <a:xfrm>
            <a:off x="3818496" y="3384334"/>
            <a:ext cx="992505" cy="187325"/>
          </a:xfrm>
          <a:prstGeom prst="rect">
            <a:avLst/>
          </a:prstGeom>
        </p:spPr>
        <p:txBody>
          <a:bodyPr vert="horz" wrap="square" lIns="0" tIns="0" rIns="0" bIns="0" rtlCol="0">
            <a:spAutoFit/>
          </a:bodyPr>
          <a:lstStyle/>
          <a:p>
            <a:pPr marL="12700">
              <a:lnSpc>
                <a:spcPct val="100000"/>
              </a:lnSpc>
              <a:tabLst>
                <a:tab pos="939165" algn="l"/>
              </a:tabLst>
            </a:pPr>
            <a:r>
              <a:rPr sz="1150" i="1" spc="-5" dirty="0">
                <a:latin typeface="Times New Roman" panose="02020603050405020304"/>
                <a:cs typeface="Times New Roman" panose="02020603050405020304"/>
              </a:rPr>
              <a:t>j	j</a:t>
            </a:r>
            <a:endParaRPr sz="1150">
              <a:latin typeface="Times New Roman" panose="02020603050405020304"/>
              <a:cs typeface="Times New Roman" panose="02020603050405020304"/>
            </a:endParaRPr>
          </a:p>
        </p:txBody>
      </p:sp>
      <p:sp>
        <p:nvSpPr>
          <p:cNvPr id="38" name="object 38"/>
          <p:cNvSpPr txBox="1"/>
          <p:nvPr/>
        </p:nvSpPr>
        <p:spPr>
          <a:xfrm>
            <a:off x="4624717" y="6469126"/>
            <a:ext cx="1117600" cy="434340"/>
          </a:xfrm>
          <a:prstGeom prst="rect">
            <a:avLst/>
          </a:prstGeom>
        </p:spPr>
        <p:txBody>
          <a:bodyPr vert="horz" wrap="square" lIns="0" tIns="0" rIns="0" bIns="0" rtlCol="0">
            <a:spAutoFit/>
          </a:bodyPr>
          <a:lstStyle/>
          <a:p>
            <a:pPr marL="12700">
              <a:lnSpc>
                <a:spcPct val="100000"/>
              </a:lnSpc>
            </a:pPr>
            <a:r>
              <a:rPr sz="1950" i="1" spc="5" dirty="0">
                <a:latin typeface="Times New Roman" panose="02020603050405020304"/>
                <a:cs typeface="Times New Roman" panose="02020603050405020304"/>
              </a:rPr>
              <a:t>P</a:t>
            </a:r>
            <a:r>
              <a:rPr sz="1950" i="1" spc="13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a</a:t>
            </a:r>
            <a:r>
              <a:rPr sz="1950" i="1" spc="-235" dirty="0">
                <a:latin typeface="Times New Roman" panose="02020603050405020304"/>
                <a:cs typeface="Times New Roman" panose="02020603050405020304"/>
              </a:rPr>
              <a:t> </a:t>
            </a:r>
            <a:r>
              <a:rPr sz="1725" i="1" spc="-7" baseline="-24000" dirty="0">
                <a:latin typeface="Times New Roman" panose="02020603050405020304"/>
                <a:cs typeface="Times New Roman" panose="02020603050405020304"/>
              </a:rPr>
              <a:t>j</a:t>
            </a:r>
            <a:r>
              <a:rPr sz="1725" i="1" baseline="-24000" dirty="0">
                <a:latin typeface="Times New Roman" panose="02020603050405020304"/>
                <a:cs typeface="Times New Roman" panose="02020603050405020304"/>
              </a:rPr>
              <a:t>  </a:t>
            </a:r>
            <a:r>
              <a:rPr sz="1725" i="1" spc="44" baseline="-24000" dirty="0">
                <a:latin typeface="Times New Roman" panose="02020603050405020304"/>
                <a:cs typeface="Times New Roman" panose="02020603050405020304"/>
              </a:rPr>
              <a:t> </a:t>
            </a:r>
            <a:r>
              <a:rPr sz="1950" i="1" spc="80" dirty="0">
                <a:latin typeface="Times New Roman" panose="02020603050405020304"/>
                <a:cs typeface="Times New Roman" panose="02020603050405020304"/>
              </a:rPr>
              <a:t>P</a:t>
            </a:r>
            <a:r>
              <a:rPr sz="2600" spc="-315" dirty="0">
                <a:latin typeface="Symbol" panose="05050102010706020507"/>
                <a:cs typeface="Symbol" panose="05050102010706020507"/>
              </a:rPr>
              <a:t></a:t>
            </a:r>
            <a:r>
              <a:rPr sz="1950" i="1" spc="-50" dirty="0">
                <a:latin typeface="Times New Roman" panose="02020603050405020304"/>
                <a:cs typeface="Times New Roman" panose="02020603050405020304"/>
              </a:rPr>
              <a:t>b</a:t>
            </a:r>
            <a:r>
              <a:rPr sz="1725" i="1" spc="-7" baseline="-24000" dirty="0">
                <a:latin typeface="Times New Roman" panose="02020603050405020304"/>
                <a:cs typeface="Times New Roman" panose="02020603050405020304"/>
              </a:rPr>
              <a:t>k</a:t>
            </a:r>
            <a:r>
              <a:rPr sz="1725" i="1" spc="165" baseline="-24000" dirty="0">
                <a:latin typeface="Times New Roman" panose="02020603050405020304"/>
                <a:cs typeface="Times New Roman" panose="02020603050405020304"/>
              </a:rPr>
              <a:t> </a:t>
            </a:r>
            <a:r>
              <a:rPr sz="2600" spc="-215" dirty="0">
                <a:latin typeface="Symbol" panose="05050102010706020507"/>
                <a:cs typeface="Symbol" panose="05050102010706020507"/>
              </a:rPr>
              <a:t></a:t>
            </a:r>
            <a:endParaRPr sz="2600">
              <a:latin typeface="Symbol" panose="05050102010706020507"/>
              <a:cs typeface="Symbol" panose="05050102010706020507"/>
            </a:endParaRPr>
          </a:p>
        </p:txBody>
      </p:sp>
      <p:sp>
        <p:nvSpPr>
          <p:cNvPr id="39" name="object 39"/>
          <p:cNvSpPr txBox="1"/>
          <p:nvPr/>
        </p:nvSpPr>
        <p:spPr>
          <a:xfrm>
            <a:off x="4803013" y="5620258"/>
            <a:ext cx="1116965" cy="466725"/>
          </a:xfrm>
          <a:prstGeom prst="rect">
            <a:avLst/>
          </a:prstGeom>
        </p:spPr>
        <p:txBody>
          <a:bodyPr vert="horz" wrap="square" lIns="0" tIns="0" rIns="0" bIns="0" rtlCol="0">
            <a:spAutoFit/>
          </a:bodyPr>
          <a:lstStyle/>
          <a:p>
            <a:pPr marL="12700">
              <a:lnSpc>
                <a:spcPct val="100000"/>
              </a:lnSpc>
            </a:pPr>
            <a:r>
              <a:rPr sz="1950" i="1" spc="85"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i="1" spc="-55" dirty="0">
                <a:latin typeface="Times New Roman" panose="02020603050405020304"/>
                <a:cs typeface="Times New Roman" panose="02020603050405020304"/>
              </a:rPr>
              <a:t> </a:t>
            </a:r>
            <a:r>
              <a:rPr sz="3050" spc="-475" dirty="0">
                <a:latin typeface="Symbol" panose="05050102010706020507"/>
                <a:cs typeface="Symbol" panose="05050102010706020507"/>
              </a:rPr>
              <a:t></a:t>
            </a:r>
            <a:r>
              <a:rPr sz="1950" i="1" spc="75" dirty="0">
                <a:latin typeface="Times New Roman" panose="02020603050405020304"/>
                <a:cs typeface="Times New Roman" panose="02020603050405020304"/>
              </a:rPr>
              <a:t>P</a:t>
            </a:r>
            <a:r>
              <a:rPr sz="2600" spc="-310" dirty="0">
                <a:latin typeface="Symbol" panose="05050102010706020507"/>
                <a:cs typeface="Symbol" panose="05050102010706020507"/>
              </a:rPr>
              <a:t></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1950" i="1" spc="-130" dirty="0">
                <a:latin typeface="Times New Roman" panose="02020603050405020304"/>
                <a:cs typeface="Times New Roman" panose="02020603050405020304"/>
              </a:rPr>
              <a:t> </a:t>
            </a:r>
            <a:r>
              <a:rPr sz="2600" spc="-215" dirty="0">
                <a:latin typeface="Symbol" panose="05050102010706020507"/>
                <a:cs typeface="Symbol" panose="05050102010706020507"/>
              </a:rPr>
              <a:t></a:t>
            </a:r>
            <a:endParaRPr sz="2600">
              <a:latin typeface="Symbol" panose="05050102010706020507"/>
              <a:cs typeface="Symbol" panose="05050102010706020507"/>
            </a:endParaRPr>
          </a:p>
        </p:txBody>
      </p:sp>
      <p:sp>
        <p:nvSpPr>
          <p:cNvPr id="40" name="object 40"/>
          <p:cNvSpPr txBox="1"/>
          <p:nvPr/>
        </p:nvSpPr>
        <p:spPr>
          <a:xfrm>
            <a:off x="2807347" y="6697484"/>
            <a:ext cx="531495"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r>
              <a:rPr sz="1150" i="1" spc="-170"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5"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125"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1" name="object 41"/>
          <p:cNvSpPr txBox="1"/>
          <p:nvPr/>
        </p:nvSpPr>
        <p:spPr>
          <a:xfrm>
            <a:off x="2807335" y="5905004"/>
            <a:ext cx="531495"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r>
              <a:rPr sz="1150" i="1" spc="-170"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5"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125"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2" name="object 42"/>
          <p:cNvSpPr txBox="1"/>
          <p:nvPr/>
        </p:nvSpPr>
        <p:spPr>
          <a:xfrm>
            <a:off x="2870580" y="5113286"/>
            <a:ext cx="531495"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r>
              <a:rPr sz="1150" i="1" spc="-170"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5"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125"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3" name="object 43"/>
          <p:cNvSpPr txBox="1"/>
          <p:nvPr/>
        </p:nvSpPr>
        <p:spPr>
          <a:xfrm>
            <a:off x="2870580" y="4339882"/>
            <a:ext cx="3488054" cy="187325"/>
          </a:xfrm>
          <a:prstGeom prst="rect">
            <a:avLst/>
          </a:prstGeom>
        </p:spPr>
        <p:txBody>
          <a:bodyPr vert="horz" wrap="square" lIns="0" tIns="0" rIns="0" bIns="0" rtlCol="0">
            <a:spAutoFit/>
          </a:bodyPr>
          <a:lstStyle/>
          <a:p>
            <a:pPr marL="12700">
              <a:lnSpc>
                <a:spcPct val="100000"/>
              </a:lnSpc>
              <a:tabLst>
                <a:tab pos="2968625" algn="l"/>
              </a:tabLst>
            </a:pPr>
            <a:r>
              <a:rPr sz="1150" i="1" spc="-5" dirty="0">
                <a:latin typeface="Times New Roman" panose="02020603050405020304"/>
                <a:cs typeface="Times New Roman" panose="02020603050405020304"/>
              </a:rPr>
              <a:t>j</a:t>
            </a:r>
            <a:r>
              <a:rPr sz="1150" i="1" spc="-170"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5"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125"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j</a:t>
            </a:r>
            <a:r>
              <a:rPr sz="1150" i="1" spc="-170"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5"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125"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4" name="object 44"/>
          <p:cNvSpPr txBox="1"/>
          <p:nvPr/>
        </p:nvSpPr>
        <p:spPr>
          <a:xfrm>
            <a:off x="5581015" y="3560355"/>
            <a:ext cx="531495"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r>
              <a:rPr sz="1150" i="1" spc="-170"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5"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125"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5" name="object 45"/>
          <p:cNvSpPr txBox="1"/>
          <p:nvPr/>
        </p:nvSpPr>
        <p:spPr>
          <a:xfrm>
            <a:off x="3171570" y="3560355"/>
            <a:ext cx="227329"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r>
              <a:rPr sz="1150" i="1" spc="-170" dirty="0">
                <a:latin typeface="Times New Roman" panose="02020603050405020304"/>
                <a:cs typeface="Times New Roman" panose="02020603050405020304"/>
              </a:rPr>
              <a:t> </a:t>
            </a:r>
            <a:r>
              <a:rPr sz="1150" spc="-6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6" name="object 46"/>
          <p:cNvSpPr txBox="1"/>
          <p:nvPr/>
        </p:nvSpPr>
        <p:spPr>
          <a:xfrm>
            <a:off x="4742065" y="6169914"/>
            <a:ext cx="699135" cy="309245"/>
          </a:xfrm>
          <a:prstGeom prst="rect">
            <a:avLst/>
          </a:prstGeom>
        </p:spPr>
        <p:txBody>
          <a:bodyPr vert="horz" wrap="square" lIns="0" tIns="0" rIns="0" bIns="0" rtlCol="0">
            <a:spAutoFit/>
          </a:bodyPr>
          <a:lstStyle/>
          <a:p>
            <a:pPr marL="12700">
              <a:lnSpc>
                <a:spcPct val="100000"/>
              </a:lnSpc>
            </a:pPr>
            <a:r>
              <a:rPr sz="1950" i="1" spc="5" dirty="0">
                <a:latin typeface="Times New Roman" panose="02020603050405020304"/>
                <a:cs typeface="Times New Roman" panose="02020603050405020304"/>
              </a:rPr>
              <a:t>P</a:t>
            </a:r>
            <a:r>
              <a:rPr sz="1950" i="1" spc="13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i="1" spc="-145"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9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b</a:t>
            </a:r>
            <a:endParaRPr sz="1950">
              <a:latin typeface="Times New Roman" panose="02020603050405020304"/>
              <a:cs typeface="Times New Roman" panose="02020603050405020304"/>
            </a:endParaRPr>
          </a:p>
        </p:txBody>
      </p:sp>
      <p:sp>
        <p:nvSpPr>
          <p:cNvPr id="47" name="object 47"/>
          <p:cNvSpPr txBox="1"/>
          <p:nvPr/>
        </p:nvSpPr>
        <p:spPr>
          <a:xfrm>
            <a:off x="2557398" y="6217666"/>
            <a:ext cx="2022475" cy="52514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r>
              <a:rPr sz="1950" spc="-25" dirty="0">
                <a:latin typeface="Times New Roman" panose="02020603050405020304"/>
                <a:cs typeface="Times New Roman" panose="02020603050405020304"/>
              </a:rPr>
              <a:t> </a:t>
            </a:r>
            <a:r>
              <a:rPr sz="4425" spc="412" baseline="-8000" dirty="0">
                <a:latin typeface="Symbol" panose="05050102010706020507"/>
                <a:cs typeface="Symbol" panose="05050102010706020507"/>
              </a:rPr>
              <a:t></a:t>
            </a:r>
            <a:r>
              <a:rPr sz="4425" spc="-7" baseline="-8000" dirty="0">
                <a:latin typeface="Symbol" panose="05050102010706020507"/>
                <a:cs typeface="Symbol" panose="05050102010706020507"/>
              </a:rPr>
              <a:t></a:t>
            </a:r>
            <a:r>
              <a:rPr sz="4425" spc="-569" baseline="-8000" dirty="0">
                <a:latin typeface="Times New Roman" panose="02020603050405020304"/>
                <a:cs typeface="Times New Roman" panose="02020603050405020304"/>
              </a:rPr>
              <a:t> </a:t>
            </a:r>
            <a:r>
              <a:rPr sz="1950" i="1" spc="85"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i="1" spc="-145"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9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1950" i="1" spc="-125" dirty="0">
                <a:latin typeface="Times New Roman" panose="02020603050405020304"/>
                <a:cs typeface="Times New Roman" panose="02020603050405020304"/>
              </a:rPr>
              <a:t> </a:t>
            </a:r>
            <a:r>
              <a:rPr sz="3050" spc="-355" dirty="0">
                <a:latin typeface="Symbol" panose="05050102010706020507"/>
                <a:cs typeface="Symbol" panose="05050102010706020507"/>
              </a:rPr>
              <a:t></a:t>
            </a:r>
            <a:r>
              <a:rPr sz="1950" spc="5" dirty="0">
                <a:latin typeface="Times New Roman" panose="02020603050405020304"/>
                <a:cs typeface="Times New Roman" panose="02020603050405020304"/>
              </a:rPr>
              <a:t>log</a:t>
            </a:r>
            <a:endParaRPr sz="1950">
              <a:latin typeface="Times New Roman" panose="02020603050405020304"/>
              <a:cs typeface="Times New Roman" panose="02020603050405020304"/>
            </a:endParaRPr>
          </a:p>
        </p:txBody>
      </p:sp>
      <p:sp>
        <p:nvSpPr>
          <p:cNvPr id="48" name="object 48"/>
          <p:cNvSpPr txBox="1"/>
          <p:nvPr/>
        </p:nvSpPr>
        <p:spPr>
          <a:xfrm>
            <a:off x="4150739" y="5237721"/>
            <a:ext cx="1946910" cy="654050"/>
          </a:xfrm>
          <a:prstGeom prst="rect">
            <a:avLst/>
          </a:prstGeom>
        </p:spPr>
        <p:txBody>
          <a:bodyPr vert="horz" wrap="square" lIns="0" tIns="0" rIns="0" bIns="0" rtlCol="0">
            <a:spAutoFit/>
          </a:bodyPr>
          <a:lstStyle/>
          <a:p>
            <a:pPr marL="12700">
              <a:lnSpc>
                <a:spcPct val="100000"/>
              </a:lnSpc>
            </a:pPr>
            <a:r>
              <a:rPr sz="4575" spc="-532" baseline="-26000" dirty="0">
                <a:latin typeface="Symbol" panose="05050102010706020507"/>
                <a:cs typeface="Symbol" panose="05050102010706020507"/>
              </a:rPr>
              <a:t></a:t>
            </a:r>
            <a:r>
              <a:rPr sz="2925" spc="7" baseline="-43000" dirty="0">
                <a:latin typeface="Times New Roman" panose="02020603050405020304"/>
                <a:cs typeface="Times New Roman" panose="02020603050405020304"/>
              </a:rPr>
              <a:t>log</a:t>
            </a:r>
            <a:r>
              <a:rPr sz="2925" spc="97" baseline="-43000" dirty="0">
                <a:latin typeface="Times New Roman" panose="02020603050405020304"/>
                <a:cs typeface="Times New Roman" panose="02020603050405020304"/>
              </a:rPr>
              <a:t> </a:t>
            </a:r>
            <a:r>
              <a:rPr sz="1950" i="1" spc="85"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spc="-235" dirty="0">
                <a:latin typeface="Times New Roman" panose="02020603050405020304"/>
                <a:cs typeface="Times New Roman" panose="02020603050405020304"/>
              </a:rPr>
              <a:t> </a:t>
            </a:r>
            <a:r>
              <a:rPr sz="1725" i="1" spc="-7" baseline="-24000" dirty="0">
                <a:latin typeface="Times New Roman" panose="02020603050405020304"/>
                <a:cs typeface="Times New Roman" panose="02020603050405020304"/>
              </a:rPr>
              <a:t>j</a:t>
            </a:r>
            <a:r>
              <a:rPr sz="1725" i="1" baseline="-24000" dirty="0">
                <a:latin typeface="Times New Roman" panose="02020603050405020304"/>
                <a:cs typeface="Times New Roman" panose="02020603050405020304"/>
              </a:rPr>
              <a:t> </a:t>
            </a:r>
            <a:r>
              <a:rPr sz="1725" i="1" spc="30" baseline="-24000"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165" dirty="0">
                <a:latin typeface="Times New Roman" panose="02020603050405020304"/>
                <a:cs typeface="Times New Roman" panose="02020603050405020304"/>
              </a:rPr>
              <a:t> </a:t>
            </a:r>
            <a:r>
              <a:rPr sz="1950" i="1" spc="-50" dirty="0">
                <a:latin typeface="Times New Roman" panose="02020603050405020304"/>
                <a:cs typeface="Times New Roman" panose="02020603050405020304"/>
              </a:rPr>
              <a:t>b</a:t>
            </a:r>
            <a:r>
              <a:rPr sz="1725" i="1" spc="-7" baseline="-24000" dirty="0">
                <a:latin typeface="Times New Roman" panose="02020603050405020304"/>
                <a:cs typeface="Times New Roman" panose="02020603050405020304"/>
              </a:rPr>
              <a:t>k</a:t>
            </a:r>
            <a:r>
              <a:rPr sz="1725" i="1" spc="150" baseline="-24000" dirty="0">
                <a:latin typeface="Times New Roman" panose="02020603050405020304"/>
                <a:cs typeface="Times New Roman" panose="02020603050405020304"/>
              </a:rPr>
              <a:t> </a:t>
            </a:r>
            <a:r>
              <a:rPr sz="3050" spc="-475" dirty="0">
                <a:latin typeface="Symbol" panose="05050102010706020507"/>
                <a:cs typeface="Symbol" panose="05050102010706020507"/>
              </a:rPr>
              <a:t></a:t>
            </a:r>
            <a:r>
              <a:rPr sz="1950" i="1" spc="75" dirty="0">
                <a:latin typeface="Times New Roman" panose="02020603050405020304"/>
                <a:cs typeface="Times New Roman" panose="02020603050405020304"/>
              </a:rPr>
              <a:t>P</a:t>
            </a:r>
            <a:r>
              <a:rPr sz="2600" spc="-310" dirty="0">
                <a:latin typeface="Symbol" panose="05050102010706020507"/>
                <a:cs typeface="Symbol" panose="05050102010706020507"/>
              </a:rPr>
              <a:t></a:t>
            </a:r>
            <a:r>
              <a:rPr sz="1950" i="1" spc="-50" dirty="0">
                <a:latin typeface="Times New Roman" panose="02020603050405020304"/>
                <a:cs typeface="Times New Roman" panose="02020603050405020304"/>
              </a:rPr>
              <a:t>b</a:t>
            </a:r>
            <a:r>
              <a:rPr sz="1725" i="1" spc="-7" baseline="-24000" dirty="0">
                <a:latin typeface="Times New Roman" panose="02020603050405020304"/>
                <a:cs typeface="Times New Roman" panose="02020603050405020304"/>
              </a:rPr>
              <a:t>k</a:t>
            </a:r>
            <a:r>
              <a:rPr sz="1725" i="1" spc="150" baseline="-24000" dirty="0">
                <a:latin typeface="Times New Roman" panose="02020603050405020304"/>
                <a:cs typeface="Times New Roman" panose="02020603050405020304"/>
              </a:rPr>
              <a:t> </a:t>
            </a:r>
            <a:r>
              <a:rPr sz="2600" spc="-215" dirty="0">
                <a:latin typeface="Symbol" panose="05050102010706020507"/>
                <a:cs typeface="Symbol" panose="05050102010706020507"/>
              </a:rPr>
              <a:t></a:t>
            </a:r>
            <a:endParaRPr sz="2600">
              <a:latin typeface="Symbol" panose="05050102010706020507"/>
              <a:cs typeface="Symbol" panose="05050102010706020507"/>
            </a:endParaRPr>
          </a:p>
        </p:txBody>
      </p:sp>
      <p:sp>
        <p:nvSpPr>
          <p:cNvPr id="49" name="object 49"/>
          <p:cNvSpPr txBox="1"/>
          <p:nvPr/>
        </p:nvSpPr>
        <p:spPr>
          <a:xfrm>
            <a:off x="3368916" y="5564873"/>
            <a:ext cx="756920" cy="351790"/>
          </a:xfrm>
          <a:prstGeom prst="rect">
            <a:avLst/>
          </a:prstGeom>
        </p:spPr>
        <p:txBody>
          <a:bodyPr vert="horz" wrap="square" lIns="0" tIns="0" rIns="0" bIns="0" rtlCol="0">
            <a:spAutoFit/>
          </a:bodyPr>
          <a:lstStyle/>
          <a:p>
            <a:pPr marL="12700">
              <a:lnSpc>
                <a:spcPct val="100000"/>
              </a:lnSpc>
            </a:pPr>
            <a:r>
              <a:rPr sz="1950" i="1" spc="5" dirty="0">
                <a:latin typeface="Times New Roman" panose="02020603050405020304"/>
                <a:cs typeface="Times New Roman" panose="02020603050405020304"/>
              </a:rPr>
              <a:t>P</a:t>
            </a:r>
            <a:r>
              <a:rPr sz="1950" i="1" spc="13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a</a:t>
            </a:r>
            <a:r>
              <a:rPr sz="1950" i="1" spc="-235" dirty="0">
                <a:latin typeface="Times New Roman" panose="02020603050405020304"/>
                <a:cs typeface="Times New Roman" panose="02020603050405020304"/>
              </a:rPr>
              <a:t> </a:t>
            </a:r>
            <a:r>
              <a:rPr sz="1725" i="1" spc="-7" baseline="-24000" dirty="0">
                <a:latin typeface="Times New Roman" panose="02020603050405020304"/>
                <a:cs typeface="Times New Roman" panose="02020603050405020304"/>
              </a:rPr>
              <a:t>j</a:t>
            </a:r>
            <a:r>
              <a:rPr sz="1725" i="1" spc="-44" baseline="-24000"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95" dirty="0">
                <a:latin typeface="Times New Roman" panose="02020603050405020304"/>
                <a:cs typeface="Times New Roman" panose="02020603050405020304"/>
              </a:rPr>
              <a:t> </a:t>
            </a:r>
            <a:r>
              <a:rPr sz="1950" i="1" spc="-50" dirty="0">
                <a:latin typeface="Times New Roman" panose="02020603050405020304"/>
                <a:cs typeface="Times New Roman" panose="02020603050405020304"/>
              </a:rPr>
              <a:t>b</a:t>
            </a:r>
            <a:r>
              <a:rPr sz="1725" i="1" spc="-7" baseline="-24000" dirty="0">
                <a:latin typeface="Times New Roman" panose="02020603050405020304"/>
                <a:cs typeface="Times New Roman" panose="02020603050405020304"/>
              </a:rPr>
              <a:t>k</a:t>
            </a:r>
            <a:endParaRPr sz="1725" baseline="-24000">
              <a:latin typeface="Times New Roman" panose="02020603050405020304"/>
              <a:cs typeface="Times New Roman" panose="02020603050405020304"/>
            </a:endParaRPr>
          </a:p>
        </p:txBody>
      </p:sp>
      <p:sp>
        <p:nvSpPr>
          <p:cNvPr id="50" name="object 50"/>
          <p:cNvSpPr txBox="1"/>
          <p:nvPr/>
        </p:nvSpPr>
        <p:spPr>
          <a:xfrm>
            <a:off x="4687913" y="4446003"/>
            <a:ext cx="937894" cy="848360"/>
          </a:xfrm>
          <a:prstGeom prst="rect">
            <a:avLst/>
          </a:prstGeom>
        </p:spPr>
        <p:txBody>
          <a:bodyPr vert="horz" wrap="square" lIns="0" tIns="0" rIns="0" bIns="0" rtlCol="0">
            <a:spAutoFit/>
          </a:bodyPr>
          <a:lstStyle/>
          <a:p>
            <a:pPr algn="ctr">
              <a:lnSpc>
                <a:spcPts val="3335"/>
              </a:lnSpc>
              <a:tabLst>
                <a:tab pos="504825" algn="l"/>
              </a:tabLst>
            </a:pPr>
            <a:r>
              <a:rPr sz="1950" i="1" spc="90"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16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1950" i="1" spc="-130" dirty="0">
                <a:latin typeface="Times New Roman" panose="02020603050405020304"/>
                <a:cs typeface="Times New Roman" panose="02020603050405020304"/>
              </a:rPr>
              <a:t> </a:t>
            </a:r>
            <a:r>
              <a:rPr sz="3050" spc="-365" dirty="0">
                <a:latin typeface="Symbol" panose="05050102010706020507"/>
                <a:cs typeface="Symbol" panose="05050102010706020507"/>
              </a:rPr>
              <a:t></a:t>
            </a:r>
            <a:endParaRPr sz="3050">
              <a:latin typeface="Symbol" panose="05050102010706020507"/>
              <a:cs typeface="Symbol" panose="05050102010706020507"/>
            </a:endParaRPr>
          </a:p>
          <a:p>
            <a:pPr marL="635" algn="ctr">
              <a:lnSpc>
                <a:spcPts val="3335"/>
              </a:lnSpc>
            </a:pPr>
            <a:r>
              <a:rPr sz="1950" i="1" spc="85"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i="1" spc="-55" dirty="0">
                <a:latin typeface="Times New Roman" panose="02020603050405020304"/>
                <a:cs typeface="Times New Roman" panose="02020603050405020304"/>
              </a:rPr>
              <a:t> </a:t>
            </a:r>
            <a:r>
              <a:rPr sz="3050" spc="-365" dirty="0">
                <a:latin typeface="Symbol" panose="05050102010706020507"/>
                <a:cs typeface="Symbol" panose="05050102010706020507"/>
              </a:rPr>
              <a:t></a:t>
            </a:r>
            <a:endParaRPr sz="3050">
              <a:latin typeface="Symbol" panose="05050102010706020507"/>
              <a:cs typeface="Symbol" panose="05050102010706020507"/>
            </a:endParaRPr>
          </a:p>
        </p:txBody>
      </p:sp>
      <p:sp>
        <p:nvSpPr>
          <p:cNvPr id="51" name="object 51"/>
          <p:cNvSpPr txBox="1"/>
          <p:nvPr/>
        </p:nvSpPr>
        <p:spPr>
          <a:xfrm>
            <a:off x="2620657" y="4633455"/>
            <a:ext cx="2022475" cy="52514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r>
              <a:rPr sz="1950" spc="-25" dirty="0">
                <a:latin typeface="Times New Roman" panose="02020603050405020304"/>
                <a:cs typeface="Times New Roman" panose="02020603050405020304"/>
              </a:rPr>
              <a:t> </a:t>
            </a:r>
            <a:r>
              <a:rPr sz="4425" spc="412" baseline="-8000" dirty="0">
                <a:latin typeface="Symbol" panose="05050102010706020507"/>
                <a:cs typeface="Symbol" panose="05050102010706020507"/>
              </a:rPr>
              <a:t></a:t>
            </a:r>
            <a:r>
              <a:rPr sz="4425" spc="-7" baseline="-8000" dirty="0">
                <a:latin typeface="Symbol" panose="05050102010706020507"/>
                <a:cs typeface="Symbol" panose="05050102010706020507"/>
              </a:rPr>
              <a:t></a:t>
            </a:r>
            <a:r>
              <a:rPr sz="4425" spc="-569" baseline="-8000" dirty="0">
                <a:latin typeface="Times New Roman" panose="02020603050405020304"/>
                <a:cs typeface="Times New Roman" panose="02020603050405020304"/>
              </a:rPr>
              <a:t> </a:t>
            </a:r>
            <a:r>
              <a:rPr sz="1950" i="1" spc="90"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i="1" spc="-145"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9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1950" i="1" spc="-125" dirty="0">
                <a:latin typeface="Times New Roman" panose="02020603050405020304"/>
                <a:cs typeface="Times New Roman" panose="02020603050405020304"/>
              </a:rPr>
              <a:t> </a:t>
            </a:r>
            <a:r>
              <a:rPr sz="3050" spc="-355" dirty="0">
                <a:latin typeface="Symbol" panose="05050102010706020507"/>
                <a:cs typeface="Symbol" panose="05050102010706020507"/>
              </a:rPr>
              <a:t></a:t>
            </a:r>
            <a:r>
              <a:rPr sz="1950" spc="5" dirty="0">
                <a:latin typeface="Times New Roman" panose="02020603050405020304"/>
                <a:cs typeface="Times New Roman" panose="02020603050405020304"/>
              </a:rPr>
              <a:t>log</a:t>
            </a:r>
            <a:endParaRPr sz="1950">
              <a:latin typeface="Times New Roman" panose="02020603050405020304"/>
              <a:cs typeface="Times New Roman" panose="02020603050405020304"/>
            </a:endParaRPr>
          </a:p>
        </p:txBody>
      </p:sp>
      <p:sp>
        <p:nvSpPr>
          <p:cNvPr id="52" name="object 52"/>
          <p:cNvSpPr txBox="1"/>
          <p:nvPr/>
        </p:nvSpPr>
        <p:spPr>
          <a:xfrm>
            <a:off x="2620657" y="3860038"/>
            <a:ext cx="5585460" cy="52514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r>
              <a:rPr sz="1950" spc="-25" dirty="0">
                <a:latin typeface="Times New Roman" panose="02020603050405020304"/>
                <a:cs typeface="Times New Roman" panose="02020603050405020304"/>
              </a:rPr>
              <a:t> </a:t>
            </a:r>
            <a:r>
              <a:rPr sz="4425" spc="412" baseline="-8000" dirty="0">
                <a:latin typeface="Symbol" panose="05050102010706020507"/>
                <a:cs typeface="Symbol" panose="05050102010706020507"/>
              </a:rPr>
              <a:t></a:t>
            </a:r>
            <a:r>
              <a:rPr sz="4425" spc="-7" baseline="-8000" dirty="0">
                <a:latin typeface="Symbol" panose="05050102010706020507"/>
                <a:cs typeface="Symbol" panose="05050102010706020507"/>
              </a:rPr>
              <a:t></a:t>
            </a:r>
            <a:r>
              <a:rPr sz="4425" spc="-562" baseline="-8000" dirty="0">
                <a:latin typeface="Times New Roman" panose="02020603050405020304"/>
                <a:cs typeface="Times New Roman" panose="02020603050405020304"/>
              </a:rPr>
              <a:t> </a:t>
            </a:r>
            <a:r>
              <a:rPr sz="1950" i="1" spc="90"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spc="-235" dirty="0">
                <a:latin typeface="Times New Roman" panose="02020603050405020304"/>
                <a:cs typeface="Times New Roman" panose="02020603050405020304"/>
              </a:rPr>
              <a:t> </a:t>
            </a:r>
            <a:r>
              <a:rPr sz="1725" i="1" spc="-7" baseline="-24000" dirty="0">
                <a:latin typeface="Times New Roman" panose="02020603050405020304"/>
                <a:cs typeface="Times New Roman" panose="02020603050405020304"/>
              </a:rPr>
              <a:t>j</a:t>
            </a:r>
            <a:r>
              <a:rPr sz="1725" i="1" spc="-44" baseline="-24000"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95" dirty="0">
                <a:latin typeface="Times New Roman" panose="02020603050405020304"/>
                <a:cs typeface="Times New Roman" panose="02020603050405020304"/>
              </a:rPr>
              <a:t> </a:t>
            </a:r>
            <a:r>
              <a:rPr sz="1950" i="1" spc="-50" dirty="0">
                <a:latin typeface="Times New Roman" panose="02020603050405020304"/>
                <a:cs typeface="Times New Roman" panose="02020603050405020304"/>
              </a:rPr>
              <a:t>b</a:t>
            </a:r>
            <a:r>
              <a:rPr sz="1725" i="1" spc="-7" baseline="-24000" dirty="0">
                <a:latin typeface="Times New Roman" panose="02020603050405020304"/>
                <a:cs typeface="Times New Roman" panose="02020603050405020304"/>
              </a:rPr>
              <a:t>k</a:t>
            </a:r>
            <a:r>
              <a:rPr sz="1725" i="1" spc="165" baseline="-24000" dirty="0">
                <a:latin typeface="Times New Roman" panose="02020603050405020304"/>
                <a:cs typeface="Times New Roman" panose="02020603050405020304"/>
              </a:rPr>
              <a:t> </a:t>
            </a:r>
            <a:r>
              <a:rPr sz="3050" spc="-355" dirty="0">
                <a:latin typeface="Symbol" panose="05050102010706020507"/>
                <a:cs typeface="Symbol" panose="05050102010706020507"/>
              </a:rPr>
              <a:t></a:t>
            </a:r>
            <a:r>
              <a:rPr sz="1950" spc="5" dirty="0">
                <a:latin typeface="Times New Roman" panose="02020603050405020304"/>
                <a:cs typeface="Times New Roman" panose="02020603050405020304"/>
              </a:rPr>
              <a:t>log</a:t>
            </a:r>
            <a:r>
              <a:rPr sz="1950" spc="-100" dirty="0">
                <a:latin typeface="Times New Roman" panose="02020603050405020304"/>
                <a:cs typeface="Times New Roman" panose="02020603050405020304"/>
              </a:rPr>
              <a:t> </a:t>
            </a:r>
            <a:r>
              <a:rPr sz="1950" i="1" spc="90"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spc="-235" dirty="0">
                <a:latin typeface="Times New Roman" panose="02020603050405020304"/>
                <a:cs typeface="Times New Roman" panose="02020603050405020304"/>
              </a:rPr>
              <a:t> </a:t>
            </a:r>
            <a:r>
              <a:rPr sz="1725" i="1" spc="-7" baseline="-24000" dirty="0">
                <a:latin typeface="Times New Roman" panose="02020603050405020304"/>
                <a:cs typeface="Times New Roman" panose="02020603050405020304"/>
              </a:rPr>
              <a:t>j</a:t>
            </a:r>
            <a:r>
              <a:rPr sz="1725" i="1" baseline="-24000" dirty="0">
                <a:latin typeface="Times New Roman" panose="02020603050405020304"/>
                <a:cs typeface="Times New Roman" panose="02020603050405020304"/>
              </a:rPr>
              <a:t> </a:t>
            </a:r>
            <a:r>
              <a:rPr sz="1725" i="1" spc="44" baseline="-24000"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170" dirty="0">
                <a:latin typeface="Times New Roman" panose="02020603050405020304"/>
                <a:cs typeface="Times New Roman" panose="02020603050405020304"/>
              </a:rPr>
              <a:t> </a:t>
            </a:r>
            <a:r>
              <a:rPr sz="1950" i="1" spc="-50" dirty="0">
                <a:latin typeface="Times New Roman" panose="02020603050405020304"/>
                <a:cs typeface="Times New Roman" panose="02020603050405020304"/>
              </a:rPr>
              <a:t>b</a:t>
            </a:r>
            <a:r>
              <a:rPr sz="1725" i="1" spc="-7" baseline="-24000" dirty="0">
                <a:latin typeface="Times New Roman" panose="02020603050405020304"/>
                <a:cs typeface="Times New Roman" panose="02020603050405020304"/>
              </a:rPr>
              <a:t>k</a:t>
            </a:r>
            <a:r>
              <a:rPr sz="1725" i="1" spc="165" baseline="-24000" dirty="0">
                <a:latin typeface="Times New Roman" panose="02020603050405020304"/>
                <a:cs typeface="Times New Roman" panose="02020603050405020304"/>
              </a:rPr>
              <a:t> </a:t>
            </a:r>
            <a:r>
              <a:rPr sz="3050" spc="-260" dirty="0">
                <a:latin typeface="Symbol" panose="05050102010706020507"/>
                <a:cs typeface="Symbol" panose="05050102010706020507"/>
              </a:rPr>
              <a:t></a:t>
            </a:r>
            <a:r>
              <a:rPr sz="1950" spc="5" dirty="0">
                <a:latin typeface="Symbol" panose="05050102010706020507"/>
                <a:cs typeface="Symbol" panose="05050102010706020507"/>
              </a:rPr>
              <a:t></a:t>
            </a:r>
            <a:r>
              <a:rPr sz="1950" spc="-155" dirty="0">
                <a:latin typeface="Times New Roman" panose="02020603050405020304"/>
                <a:cs typeface="Times New Roman" panose="02020603050405020304"/>
              </a:rPr>
              <a:t> </a:t>
            </a:r>
            <a:r>
              <a:rPr sz="4425" spc="412" baseline="-8000" dirty="0">
                <a:latin typeface="Symbol" panose="05050102010706020507"/>
                <a:cs typeface="Symbol" panose="05050102010706020507"/>
              </a:rPr>
              <a:t></a:t>
            </a:r>
            <a:r>
              <a:rPr sz="4425" spc="-7" baseline="-8000" dirty="0">
                <a:latin typeface="Symbol" panose="05050102010706020507"/>
                <a:cs typeface="Symbol" panose="05050102010706020507"/>
              </a:rPr>
              <a:t></a:t>
            </a:r>
            <a:r>
              <a:rPr sz="4425" spc="-562" baseline="-8000" dirty="0">
                <a:latin typeface="Times New Roman" panose="02020603050405020304"/>
                <a:cs typeface="Times New Roman" panose="02020603050405020304"/>
              </a:rPr>
              <a:t> </a:t>
            </a:r>
            <a:r>
              <a:rPr sz="1950" i="1" spc="90"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spc="-235" dirty="0">
                <a:latin typeface="Times New Roman" panose="02020603050405020304"/>
                <a:cs typeface="Times New Roman" panose="02020603050405020304"/>
              </a:rPr>
              <a:t> </a:t>
            </a:r>
            <a:r>
              <a:rPr sz="1725" i="1" spc="-7" baseline="-24000" dirty="0">
                <a:latin typeface="Times New Roman" panose="02020603050405020304"/>
                <a:cs typeface="Times New Roman" panose="02020603050405020304"/>
              </a:rPr>
              <a:t>j</a:t>
            </a:r>
            <a:r>
              <a:rPr sz="1725" i="1" spc="-44" baseline="-24000"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95" dirty="0">
                <a:latin typeface="Times New Roman" panose="02020603050405020304"/>
                <a:cs typeface="Times New Roman" panose="02020603050405020304"/>
              </a:rPr>
              <a:t> </a:t>
            </a:r>
            <a:r>
              <a:rPr sz="1950" i="1" spc="-50" dirty="0">
                <a:latin typeface="Times New Roman" panose="02020603050405020304"/>
                <a:cs typeface="Times New Roman" panose="02020603050405020304"/>
              </a:rPr>
              <a:t>b</a:t>
            </a:r>
            <a:r>
              <a:rPr sz="1725" i="1" spc="-7" baseline="-24000" dirty="0">
                <a:latin typeface="Times New Roman" panose="02020603050405020304"/>
                <a:cs typeface="Times New Roman" panose="02020603050405020304"/>
              </a:rPr>
              <a:t>k</a:t>
            </a:r>
            <a:r>
              <a:rPr sz="1725" i="1" spc="165" baseline="-24000" dirty="0">
                <a:latin typeface="Times New Roman" panose="02020603050405020304"/>
                <a:cs typeface="Times New Roman" panose="02020603050405020304"/>
              </a:rPr>
              <a:t> </a:t>
            </a:r>
            <a:r>
              <a:rPr sz="3050" spc="-355" dirty="0">
                <a:latin typeface="Symbol" panose="05050102010706020507"/>
                <a:cs typeface="Symbol" panose="05050102010706020507"/>
              </a:rPr>
              <a:t></a:t>
            </a:r>
            <a:r>
              <a:rPr sz="1950" spc="5" dirty="0">
                <a:latin typeface="Times New Roman" panose="02020603050405020304"/>
                <a:cs typeface="Times New Roman" panose="02020603050405020304"/>
              </a:rPr>
              <a:t>log</a:t>
            </a:r>
            <a:r>
              <a:rPr sz="1950" spc="-100" dirty="0">
                <a:latin typeface="Times New Roman" panose="02020603050405020304"/>
                <a:cs typeface="Times New Roman" panose="02020603050405020304"/>
              </a:rPr>
              <a:t> </a:t>
            </a:r>
            <a:r>
              <a:rPr sz="1950" i="1" spc="90"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spc="-235" dirty="0">
                <a:latin typeface="Times New Roman" panose="02020603050405020304"/>
                <a:cs typeface="Times New Roman" panose="02020603050405020304"/>
              </a:rPr>
              <a:t> </a:t>
            </a:r>
            <a:r>
              <a:rPr sz="1725" i="1" spc="-7" baseline="-24000" dirty="0">
                <a:latin typeface="Times New Roman" panose="02020603050405020304"/>
                <a:cs typeface="Times New Roman" panose="02020603050405020304"/>
              </a:rPr>
              <a:t>j</a:t>
            </a:r>
            <a:r>
              <a:rPr sz="1725" i="1" spc="97" baseline="-24000" dirty="0">
                <a:latin typeface="Times New Roman" panose="02020603050405020304"/>
                <a:cs typeface="Times New Roman" panose="02020603050405020304"/>
              </a:rPr>
              <a:t> </a:t>
            </a:r>
            <a:r>
              <a:rPr sz="3050" spc="-365" dirty="0">
                <a:latin typeface="Symbol" panose="05050102010706020507"/>
                <a:cs typeface="Symbol" panose="05050102010706020507"/>
              </a:rPr>
              <a:t></a:t>
            </a:r>
            <a:endParaRPr sz="3050">
              <a:latin typeface="Symbol" panose="05050102010706020507"/>
              <a:cs typeface="Symbol" panose="05050102010706020507"/>
            </a:endParaRPr>
          </a:p>
        </p:txBody>
      </p:sp>
      <p:sp>
        <p:nvSpPr>
          <p:cNvPr id="53" name="object 53"/>
          <p:cNvSpPr txBox="1"/>
          <p:nvPr/>
        </p:nvSpPr>
        <p:spPr>
          <a:xfrm>
            <a:off x="7608646" y="3080511"/>
            <a:ext cx="706120" cy="466725"/>
          </a:xfrm>
          <a:prstGeom prst="rect">
            <a:avLst/>
          </a:prstGeom>
        </p:spPr>
        <p:txBody>
          <a:bodyPr vert="horz" wrap="square" lIns="0" tIns="0" rIns="0" bIns="0" rtlCol="0">
            <a:spAutoFit/>
          </a:bodyPr>
          <a:lstStyle/>
          <a:p>
            <a:pPr marL="12700">
              <a:lnSpc>
                <a:spcPct val="100000"/>
              </a:lnSpc>
              <a:tabLst>
                <a:tab pos="285750" algn="l"/>
              </a:tabLst>
            </a:pPr>
            <a:r>
              <a:rPr sz="1950" i="1" spc="5" dirty="0">
                <a:latin typeface="Times New Roman" panose="02020603050405020304"/>
                <a:cs typeface="Times New Roman" panose="02020603050405020304"/>
              </a:rPr>
              <a:t>a	</a:t>
            </a:r>
            <a:r>
              <a:rPr sz="1950" dirty="0">
                <a:latin typeface="Times New Roman" panose="02020603050405020304"/>
                <a:cs typeface="Times New Roman" panose="02020603050405020304"/>
              </a:rPr>
              <a:t>|</a:t>
            </a:r>
            <a:r>
              <a:rPr sz="1950" spc="-16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1950" i="1" spc="-130" dirty="0">
                <a:latin typeface="Times New Roman" panose="02020603050405020304"/>
                <a:cs typeface="Times New Roman" panose="02020603050405020304"/>
              </a:rPr>
              <a:t> </a:t>
            </a:r>
            <a:r>
              <a:rPr sz="3050" spc="-365" dirty="0">
                <a:latin typeface="Symbol" panose="05050102010706020507"/>
                <a:cs typeface="Symbol" panose="05050102010706020507"/>
              </a:rPr>
              <a:t></a:t>
            </a:r>
            <a:endParaRPr sz="3050">
              <a:latin typeface="Symbol" panose="05050102010706020507"/>
              <a:cs typeface="Symbol" panose="05050102010706020507"/>
            </a:endParaRPr>
          </a:p>
        </p:txBody>
      </p:sp>
      <p:sp>
        <p:nvSpPr>
          <p:cNvPr id="54" name="object 54"/>
          <p:cNvSpPr txBox="1"/>
          <p:nvPr/>
        </p:nvSpPr>
        <p:spPr>
          <a:xfrm>
            <a:off x="6142558" y="3080511"/>
            <a:ext cx="1491615" cy="466725"/>
          </a:xfrm>
          <a:prstGeom prst="rect">
            <a:avLst/>
          </a:prstGeom>
        </p:spPr>
        <p:txBody>
          <a:bodyPr vert="horz" wrap="square" lIns="0" tIns="0" rIns="0" bIns="0" rtlCol="0">
            <a:spAutoFit/>
          </a:bodyPr>
          <a:lstStyle/>
          <a:p>
            <a:pPr marL="12700">
              <a:lnSpc>
                <a:spcPct val="100000"/>
              </a:lnSpc>
            </a:pPr>
            <a:r>
              <a:rPr sz="1950" i="1" spc="85"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i="1" spc="-145"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9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1950" i="1" spc="-125" dirty="0">
                <a:latin typeface="Times New Roman" panose="02020603050405020304"/>
                <a:cs typeface="Times New Roman" panose="02020603050405020304"/>
              </a:rPr>
              <a:t> </a:t>
            </a:r>
            <a:r>
              <a:rPr sz="3050" spc="-355" dirty="0">
                <a:latin typeface="Symbol" panose="05050102010706020507"/>
                <a:cs typeface="Symbol" panose="05050102010706020507"/>
              </a:rPr>
              <a:t></a:t>
            </a:r>
            <a:r>
              <a:rPr sz="1950" spc="5" dirty="0">
                <a:latin typeface="Times New Roman" panose="02020603050405020304"/>
                <a:cs typeface="Times New Roman" panose="02020603050405020304"/>
              </a:rPr>
              <a:t>log</a:t>
            </a:r>
            <a:r>
              <a:rPr sz="1950" spc="-100" dirty="0">
                <a:latin typeface="Times New Roman" panose="02020603050405020304"/>
                <a:cs typeface="Times New Roman" panose="02020603050405020304"/>
              </a:rPr>
              <a:t> </a:t>
            </a:r>
            <a:r>
              <a:rPr sz="1950" i="1" spc="90" dirty="0">
                <a:latin typeface="Times New Roman" panose="02020603050405020304"/>
                <a:cs typeface="Times New Roman" panose="02020603050405020304"/>
              </a:rPr>
              <a:t>P</a:t>
            </a:r>
            <a:r>
              <a:rPr sz="3050" spc="-480" dirty="0">
                <a:latin typeface="Symbol" panose="05050102010706020507"/>
                <a:cs typeface="Symbol" panose="05050102010706020507"/>
              </a:rPr>
              <a:t></a:t>
            </a:r>
            <a:endParaRPr sz="3050">
              <a:latin typeface="Symbol" panose="05050102010706020507"/>
              <a:cs typeface="Symbol" panose="05050102010706020507"/>
            </a:endParaRPr>
          </a:p>
        </p:txBody>
      </p:sp>
      <p:sp>
        <p:nvSpPr>
          <p:cNvPr id="55" name="object 55"/>
          <p:cNvSpPr txBox="1"/>
          <p:nvPr/>
        </p:nvSpPr>
        <p:spPr>
          <a:xfrm>
            <a:off x="3429825" y="3080511"/>
            <a:ext cx="2079625" cy="466725"/>
          </a:xfrm>
          <a:prstGeom prst="rect">
            <a:avLst/>
          </a:prstGeom>
        </p:spPr>
        <p:txBody>
          <a:bodyPr vert="horz" wrap="square" lIns="0" tIns="0" rIns="0" bIns="0" rtlCol="0">
            <a:spAutoFit/>
          </a:bodyPr>
          <a:lstStyle/>
          <a:p>
            <a:pPr marL="12700">
              <a:lnSpc>
                <a:spcPct val="100000"/>
              </a:lnSpc>
              <a:tabLst>
                <a:tab pos="1929130" algn="l"/>
              </a:tabLst>
            </a:pPr>
            <a:r>
              <a:rPr sz="1950" i="1" spc="90"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i="1" spc="-50" dirty="0">
                <a:latin typeface="Times New Roman" panose="02020603050405020304"/>
                <a:cs typeface="Times New Roman" panose="02020603050405020304"/>
              </a:rPr>
              <a:t> </a:t>
            </a:r>
            <a:r>
              <a:rPr sz="3050" spc="-350" dirty="0">
                <a:latin typeface="Symbol" panose="05050102010706020507"/>
                <a:cs typeface="Symbol" panose="05050102010706020507"/>
              </a:rPr>
              <a:t></a:t>
            </a:r>
            <a:r>
              <a:rPr sz="1950" spc="5" dirty="0">
                <a:latin typeface="Times New Roman" panose="02020603050405020304"/>
                <a:cs typeface="Times New Roman" panose="02020603050405020304"/>
              </a:rPr>
              <a:t>log</a:t>
            </a:r>
            <a:r>
              <a:rPr sz="1950" spc="-100" dirty="0">
                <a:latin typeface="Times New Roman" panose="02020603050405020304"/>
                <a:cs typeface="Times New Roman" panose="02020603050405020304"/>
              </a:rPr>
              <a:t> </a:t>
            </a:r>
            <a:r>
              <a:rPr sz="1950" i="1" spc="80" dirty="0">
                <a:latin typeface="Times New Roman" panose="02020603050405020304"/>
                <a:cs typeface="Times New Roman" panose="02020603050405020304"/>
              </a:rPr>
              <a:t>P</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i="1" spc="-50" dirty="0">
                <a:latin typeface="Times New Roman" panose="02020603050405020304"/>
                <a:cs typeface="Times New Roman" panose="02020603050405020304"/>
              </a:rPr>
              <a:t> </a:t>
            </a:r>
            <a:r>
              <a:rPr sz="3050" spc="-365" dirty="0">
                <a:latin typeface="Symbol" panose="05050102010706020507"/>
                <a:cs typeface="Symbol" panose="05050102010706020507"/>
              </a:rPr>
              <a:t></a:t>
            </a:r>
            <a:r>
              <a:rPr sz="3050" spc="280" dirty="0">
                <a:latin typeface="Times New Roman" panose="02020603050405020304"/>
                <a:cs typeface="Times New Roman" panose="02020603050405020304"/>
              </a:rPr>
              <a:t> </a:t>
            </a:r>
            <a:r>
              <a:rPr sz="1950" spc="5" dirty="0">
                <a:latin typeface="Symbol" panose="05050102010706020507"/>
                <a:cs typeface="Symbol" panose="05050102010706020507"/>
              </a:rPr>
              <a:t></a:t>
            </a:r>
            <a:r>
              <a:rPr sz="1950" dirty="0">
                <a:latin typeface="Times New Roman" panose="02020603050405020304"/>
                <a:cs typeface="Times New Roman" panose="02020603050405020304"/>
              </a:rPr>
              <a:t>	</a:t>
            </a:r>
            <a:r>
              <a:rPr sz="1950" spc="5" dirty="0">
                <a:latin typeface="Symbol" panose="05050102010706020507"/>
                <a:cs typeface="Symbol" panose="05050102010706020507"/>
              </a:rPr>
              <a:t></a:t>
            </a:r>
            <a:endParaRPr sz="1950">
              <a:latin typeface="Symbol" panose="05050102010706020507"/>
              <a:cs typeface="Symbol" panose="05050102010706020507"/>
            </a:endParaRPr>
          </a:p>
        </p:txBody>
      </p:sp>
      <p:sp>
        <p:nvSpPr>
          <p:cNvPr id="56" name="object 56"/>
          <p:cNvSpPr txBox="1"/>
          <p:nvPr/>
        </p:nvSpPr>
        <p:spPr>
          <a:xfrm>
            <a:off x="1681098" y="1820164"/>
            <a:ext cx="4092575" cy="112014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z和v的互信息定义为</a:t>
            </a:r>
            <a:endParaRPr sz="3200">
              <a:latin typeface="新宋体" panose="02010609030101010101" charset="-122"/>
              <a:cs typeface="新宋体" panose="02010609030101010101" charset="-122"/>
            </a:endParaRPr>
          </a:p>
          <a:p>
            <a:pPr marL="327025">
              <a:lnSpc>
                <a:spcPct val="100000"/>
              </a:lnSpc>
              <a:spcBef>
                <a:spcPts val="1815"/>
              </a:spcBef>
            </a:pPr>
            <a:r>
              <a:rPr sz="1950" i="1" dirty="0">
                <a:latin typeface="Times New Roman" panose="02020603050405020304"/>
                <a:cs typeface="Times New Roman" panose="02020603050405020304"/>
              </a:rPr>
              <a:t>I</a:t>
            </a:r>
            <a:r>
              <a:rPr sz="1950" i="1" spc="-250" dirty="0">
                <a:latin typeface="Times New Roman" panose="02020603050405020304"/>
                <a:cs typeface="Times New Roman" panose="02020603050405020304"/>
              </a:rPr>
              <a:t> </a:t>
            </a:r>
            <a:r>
              <a:rPr sz="2600" spc="-150" dirty="0">
                <a:latin typeface="Symbol" panose="05050102010706020507"/>
                <a:cs typeface="Symbol" panose="05050102010706020507"/>
              </a:rPr>
              <a:t></a:t>
            </a:r>
            <a:r>
              <a:rPr sz="1950" i="1" spc="80" dirty="0">
                <a:latin typeface="Times New Roman" panose="02020603050405020304"/>
                <a:cs typeface="Times New Roman" panose="02020603050405020304"/>
              </a:rPr>
              <a:t>z</a:t>
            </a:r>
            <a:r>
              <a:rPr sz="1950" dirty="0">
                <a:latin typeface="Times New Roman" panose="02020603050405020304"/>
                <a:cs typeface="Times New Roman" panose="02020603050405020304"/>
              </a:rPr>
              <a:t>,</a:t>
            </a:r>
            <a:r>
              <a:rPr sz="1950" spc="-260" dirty="0">
                <a:latin typeface="Times New Roman" panose="02020603050405020304"/>
                <a:cs typeface="Times New Roman" panose="02020603050405020304"/>
              </a:rPr>
              <a:t> </a:t>
            </a:r>
            <a:r>
              <a:rPr sz="1950" i="1" spc="125" dirty="0">
                <a:latin typeface="Times New Roman" panose="02020603050405020304"/>
                <a:cs typeface="Times New Roman" panose="02020603050405020304"/>
              </a:rPr>
              <a:t>v</a:t>
            </a:r>
            <a:r>
              <a:rPr sz="2600" spc="-215" dirty="0">
                <a:latin typeface="Symbol" panose="05050102010706020507"/>
                <a:cs typeface="Symbol" panose="05050102010706020507"/>
              </a:rPr>
              <a:t></a:t>
            </a:r>
            <a:r>
              <a:rPr sz="2600" spc="-355" dirty="0">
                <a:latin typeface="Times New Roman" panose="02020603050405020304"/>
                <a:cs typeface="Times New Roman" panose="02020603050405020304"/>
              </a:rPr>
              <a:t> </a:t>
            </a:r>
            <a:r>
              <a:rPr sz="1950" spc="5" dirty="0">
                <a:latin typeface="Symbol" panose="05050102010706020507"/>
                <a:cs typeface="Symbol" panose="05050102010706020507"/>
              </a:rPr>
              <a:t></a:t>
            </a:r>
            <a:r>
              <a:rPr sz="1950" spc="5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H</a:t>
            </a:r>
            <a:r>
              <a:rPr sz="1950" i="1" spc="-195" dirty="0">
                <a:latin typeface="Times New Roman" panose="02020603050405020304"/>
                <a:cs typeface="Times New Roman" panose="02020603050405020304"/>
              </a:rPr>
              <a:t> </a:t>
            </a:r>
            <a:r>
              <a:rPr sz="2600" spc="-160" dirty="0">
                <a:latin typeface="Symbol" panose="05050102010706020507"/>
                <a:cs typeface="Symbol" panose="05050102010706020507"/>
              </a:rPr>
              <a:t></a:t>
            </a:r>
            <a:r>
              <a:rPr sz="1950" i="1" spc="5" dirty="0">
                <a:latin typeface="Times New Roman" panose="02020603050405020304"/>
                <a:cs typeface="Times New Roman" panose="02020603050405020304"/>
              </a:rPr>
              <a:t>z</a:t>
            </a:r>
            <a:r>
              <a:rPr sz="1950" i="1" spc="-315" dirty="0">
                <a:latin typeface="Times New Roman" panose="02020603050405020304"/>
                <a:cs typeface="Times New Roman" panose="02020603050405020304"/>
              </a:rPr>
              <a:t> </a:t>
            </a:r>
            <a:r>
              <a:rPr sz="2600" spc="-40" dirty="0">
                <a:latin typeface="Symbol" panose="05050102010706020507"/>
                <a:cs typeface="Symbol" panose="05050102010706020507"/>
              </a:rPr>
              <a:t></a:t>
            </a:r>
            <a:r>
              <a:rPr sz="1950" spc="5" dirty="0">
                <a:latin typeface="Symbol" panose="05050102010706020507"/>
                <a:cs typeface="Symbol" panose="05050102010706020507"/>
              </a:rPr>
              <a:t></a:t>
            </a:r>
            <a:r>
              <a:rPr sz="1950" spc="-7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H</a:t>
            </a:r>
            <a:r>
              <a:rPr sz="1950" i="1" spc="-195" dirty="0">
                <a:latin typeface="Times New Roman" panose="02020603050405020304"/>
                <a:cs typeface="Times New Roman" panose="02020603050405020304"/>
              </a:rPr>
              <a:t> </a:t>
            </a:r>
            <a:r>
              <a:rPr sz="2600" spc="-160" dirty="0">
                <a:latin typeface="Symbol" panose="05050102010706020507"/>
                <a:cs typeface="Symbol" panose="05050102010706020507"/>
              </a:rPr>
              <a:t></a:t>
            </a:r>
            <a:r>
              <a:rPr sz="1950" i="1" spc="5" dirty="0">
                <a:latin typeface="Times New Roman" panose="02020603050405020304"/>
                <a:cs typeface="Times New Roman" panose="02020603050405020304"/>
              </a:rPr>
              <a:t>z</a:t>
            </a:r>
            <a:r>
              <a:rPr sz="1950" i="1" spc="-65"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140" dirty="0">
                <a:latin typeface="Times New Roman" panose="02020603050405020304"/>
                <a:cs typeface="Times New Roman" panose="02020603050405020304"/>
              </a:rPr>
              <a:t> </a:t>
            </a:r>
            <a:r>
              <a:rPr sz="1950" i="1" spc="125" dirty="0">
                <a:latin typeface="Times New Roman" panose="02020603050405020304"/>
                <a:cs typeface="Times New Roman" panose="02020603050405020304"/>
              </a:rPr>
              <a:t>v</a:t>
            </a:r>
            <a:r>
              <a:rPr sz="2600" spc="-215" dirty="0">
                <a:latin typeface="Symbol" panose="05050102010706020507"/>
                <a:cs typeface="Symbol" panose="05050102010706020507"/>
              </a:rPr>
              <a:t></a:t>
            </a:r>
            <a:endParaRPr sz="2600">
              <a:latin typeface="Symbol" panose="05050102010706020507"/>
              <a:cs typeface="Symbol" panose="05050102010706020507"/>
            </a:endParaRPr>
          </a:p>
        </p:txBody>
      </p:sp>
      <p:sp>
        <p:nvSpPr>
          <p:cNvPr id="57" name="object 57"/>
          <p:cNvSpPr/>
          <p:nvPr/>
        </p:nvSpPr>
        <p:spPr>
          <a:xfrm>
            <a:off x="4554359" y="4498847"/>
            <a:ext cx="1297305" cy="863600"/>
          </a:xfrm>
          <a:custGeom>
            <a:avLst/>
            <a:gdLst/>
            <a:ahLst/>
            <a:cxnLst/>
            <a:rect l="l" t="t" r="r" b="b"/>
            <a:pathLst>
              <a:path w="1297304" h="863600">
                <a:moveTo>
                  <a:pt x="648462" y="0"/>
                </a:moveTo>
                <a:lnTo>
                  <a:pt x="592509" y="1580"/>
                </a:lnTo>
                <a:lnTo>
                  <a:pt x="537879" y="6236"/>
                </a:lnTo>
                <a:lnTo>
                  <a:pt x="484764" y="13839"/>
                </a:lnTo>
                <a:lnTo>
                  <a:pt x="433361" y="24261"/>
                </a:lnTo>
                <a:lnTo>
                  <a:pt x="383864" y="37372"/>
                </a:lnTo>
                <a:lnTo>
                  <a:pt x="336467" y="53044"/>
                </a:lnTo>
                <a:lnTo>
                  <a:pt x="291365" y="71148"/>
                </a:lnTo>
                <a:lnTo>
                  <a:pt x="248753" y="91556"/>
                </a:lnTo>
                <a:lnTo>
                  <a:pt x="208825" y="114139"/>
                </a:lnTo>
                <a:lnTo>
                  <a:pt x="171775" y="138768"/>
                </a:lnTo>
                <a:lnTo>
                  <a:pt x="137800" y="165315"/>
                </a:lnTo>
                <a:lnTo>
                  <a:pt x="107092" y="193651"/>
                </a:lnTo>
                <a:lnTo>
                  <a:pt x="79848" y="223648"/>
                </a:lnTo>
                <a:lnTo>
                  <a:pt x="56261" y="255176"/>
                </a:lnTo>
                <a:lnTo>
                  <a:pt x="36526" y="288107"/>
                </a:lnTo>
                <a:lnTo>
                  <a:pt x="9391" y="357665"/>
                </a:lnTo>
                <a:lnTo>
                  <a:pt x="0" y="431292"/>
                </a:lnTo>
                <a:lnTo>
                  <a:pt x="2380" y="468555"/>
                </a:lnTo>
                <a:lnTo>
                  <a:pt x="20837" y="540321"/>
                </a:lnTo>
                <a:lnTo>
                  <a:pt x="56261" y="607537"/>
                </a:lnTo>
                <a:lnTo>
                  <a:pt x="79848" y="639115"/>
                </a:lnTo>
                <a:lnTo>
                  <a:pt x="107092" y="669166"/>
                </a:lnTo>
                <a:lnTo>
                  <a:pt x="137800" y="697559"/>
                </a:lnTo>
                <a:lnTo>
                  <a:pt x="171775" y="724166"/>
                </a:lnTo>
                <a:lnTo>
                  <a:pt x="208825" y="748855"/>
                </a:lnTo>
                <a:lnTo>
                  <a:pt x="248753" y="771498"/>
                </a:lnTo>
                <a:lnTo>
                  <a:pt x="291365" y="791963"/>
                </a:lnTo>
                <a:lnTo>
                  <a:pt x="336467" y="810121"/>
                </a:lnTo>
                <a:lnTo>
                  <a:pt x="383864" y="825843"/>
                </a:lnTo>
                <a:lnTo>
                  <a:pt x="433361" y="838997"/>
                </a:lnTo>
                <a:lnTo>
                  <a:pt x="484764" y="849455"/>
                </a:lnTo>
                <a:lnTo>
                  <a:pt x="537879" y="857085"/>
                </a:lnTo>
                <a:lnTo>
                  <a:pt x="592509" y="861759"/>
                </a:lnTo>
                <a:lnTo>
                  <a:pt x="648462" y="863346"/>
                </a:lnTo>
                <a:lnTo>
                  <a:pt x="704414" y="861759"/>
                </a:lnTo>
                <a:lnTo>
                  <a:pt x="759044" y="857085"/>
                </a:lnTo>
                <a:lnTo>
                  <a:pt x="812159" y="849455"/>
                </a:lnTo>
                <a:lnTo>
                  <a:pt x="863562" y="838997"/>
                </a:lnTo>
                <a:lnTo>
                  <a:pt x="913059" y="825843"/>
                </a:lnTo>
                <a:lnTo>
                  <a:pt x="960456" y="810121"/>
                </a:lnTo>
                <a:lnTo>
                  <a:pt x="1005558" y="791963"/>
                </a:lnTo>
                <a:lnTo>
                  <a:pt x="1048170" y="771498"/>
                </a:lnTo>
                <a:lnTo>
                  <a:pt x="1088098" y="748855"/>
                </a:lnTo>
                <a:lnTo>
                  <a:pt x="1125148" y="724166"/>
                </a:lnTo>
                <a:lnTo>
                  <a:pt x="1159123" y="697559"/>
                </a:lnTo>
                <a:lnTo>
                  <a:pt x="1189831" y="669166"/>
                </a:lnTo>
                <a:lnTo>
                  <a:pt x="1217075" y="639115"/>
                </a:lnTo>
                <a:lnTo>
                  <a:pt x="1240662" y="607537"/>
                </a:lnTo>
                <a:lnTo>
                  <a:pt x="1260397" y="574563"/>
                </a:lnTo>
                <a:lnTo>
                  <a:pt x="1287532" y="504941"/>
                </a:lnTo>
                <a:lnTo>
                  <a:pt x="1296924" y="431292"/>
                </a:lnTo>
                <a:lnTo>
                  <a:pt x="1294543" y="394034"/>
                </a:lnTo>
                <a:lnTo>
                  <a:pt x="1276086" y="322313"/>
                </a:lnTo>
                <a:lnTo>
                  <a:pt x="1240662" y="255176"/>
                </a:lnTo>
                <a:lnTo>
                  <a:pt x="1217075" y="223648"/>
                </a:lnTo>
                <a:lnTo>
                  <a:pt x="1189831" y="193651"/>
                </a:lnTo>
                <a:lnTo>
                  <a:pt x="1159123" y="165315"/>
                </a:lnTo>
                <a:lnTo>
                  <a:pt x="1125148" y="138768"/>
                </a:lnTo>
                <a:lnTo>
                  <a:pt x="1088098" y="114139"/>
                </a:lnTo>
                <a:lnTo>
                  <a:pt x="1048170" y="91556"/>
                </a:lnTo>
                <a:lnTo>
                  <a:pt x="1005558" y="71148"/>
                </a:lnTo>
                <a:lnTo>
                  <a:pt x="960456" y="53044"/>
                </a:lnTo>
                <a:lnTo>
                  <a:pt x="913059" y="37372"/>
                </a:lnTo>
                <a:lnTo>
                  <a:pt x="863562" y="24261"/>
                </a:lnTo>
                <a:lnTo>
                  <a:pt x="812159" y="13839"/>
                </a:lnTo>
                <a:lnTo>
                  <a:pt x="759044" y="6236"/>
                </a:lnTo>
                <a:lnTo>
                  <a:pt x="704414" y="1580"/>
                </a:lnTo>
                <a:lnTo>
                  <a:pt x="648462" y="0"/>
                </a:lnTo>
                <a:close/>
              </a:path>
            </a:pathLst>
          </a:custGeom>
          <a:ln w="25400">
            <a:solidFill>
              <a:srgbClr val="EE2B0A"/>
            </a:solidFill>
          </a:ln>
        </p:spPr>
        <p:txBody>
          <a:bodyPr wrap="square" lIns="0" tIns="0" rIns="0" bIns="0" rtlCol="0"/>
          <a:lstStyle/>
          <a:p>
            <a:endParaRPr/>
          </a:p>
        </p:txBody>
      </p:sp>
      <p:sp>
        <p:nvSpPr>
          <p:cNvPr id="58" name="object 58"/>
          <p:cNvSpPr/>
          <p:nvPr/>
        </p:nvSpPr>
        <p:spPr>
          <a:xfrm>
            <a:off x="4625987" y="5219700"/>
            <a:ext cx="1873250" cy="1005840"/>
          </a:xfrm>
          <a:custGeom>
            <a:avLst/>
            <a:gdLst/>
            <a:ahLst/>
            <a:cxnLst/>
            <a:rect l="l" t="t" r="r" b="b"/>
            <a:pathLst>
              <a:path w="1873250" h="1005839">
                <a:moveTo>
                  <a:pt x="936498" y="0"/>
                </a:moveTo>
                <a:lnTo>
                  <a:pt x="874902" y="1068"/>
                </a:lnTo>
                <a:lnTo>
                  <a:pt x="814374" y="4228"/>
                </a:lnTo>
                <a:lnTo>
                  <a:pt x="755035" y="9414"/>
                </a:lnTo>
                <a:lnTo>
                  <a:pt x="697010" y="16561"/>
                </a:lnTo>
                <a:lnTo>
                  <a:pt x="640421" y="25603"/>
                </a:lnTo>
                <a:lnTo>
                  <a:pt x="585392" y="36473"/>
                </a:lnTo>
                <a:lnTo>
                  <a:pt x="532045" y="49106"/>
                </a:lnTo>
                <a:lnTo>
                  <a:pt x="480505" y="63437"/>
                </a:lnTo>
                <a:lnTo>
                  <a:pt x="430893" y="79399"/>
                </a:lnTo>
                <a:lnTo>
                  <a:pt x="383334" y="96926"/>
                </a:lnTo>
                <a:lnTo>
                  <a:pt x="337951" y="115953"/>
                </a:lnTo>
                <a:lnTo>
                  <a:pt x="294866" y="136413"/>
                </a:lnTo>
                <a:lnTo>
                  <a:pt x="254203" y="158242"/>
                </a:lnTo>
                <a:lnTo>
                  <a:pt x="216086" y="181373"/>
                </a:lnTo>
                <a:lnTo>
                  <a:pt x="180636" y="205740"/>
                </a:lnTo>
                <a:lnTo>
                  <a:pt x="147978" y="231277"/>
                </a:lnTo>
                <a:lnTo>
                  <a:pt x="118235" y="257919"/>
                </a:lnTo>
                <a:lnTo>
                  <a:pt x="91530" y="285600"/>
                </a:lnTo>
                <a:lnTo>
                  <a:pt x="47725" y="343814"/>
                </a:lnTo>
                <a:lnTo>
                  <a:pt x="17550" y="405393"/>
                </a:lnTo>
                <a:lnTo>
                  <a:pt x="1991" y="469811"/>
                </a:lnTo>
                <a:lnTo>
                  <a:pt x="0" y="502920"/>
                </a:lnTo>
                <a:lnTo>
                  <a:pt x="1991" y="536028"/>
                </a:lnTo>
                <a:lnTo>
                  <a:pt x="17550" y="600446"/>
                </a:lnTo>
                <a:lnTo>
                  <a:pt x="47725" y="662025"/>
                </a:lnTo>
                <a:lnTo>
                  <a:pt x="91530" y="720239"/>
                </a:lnTo>
                <a:lnTo>
                  <a:pt x="118235" y="747920"/>
                </a:lnTo>
                <a:lnTo>
                  <a:pt x="147978" y="774562"/>
                </a:lnTo>
                <a:lnTo>
                  <a:pt x="180636" y="800100"/>
                </a:lnTo>
                <a:lnTo>
                  <a:pt x="216086" y="824466"/>
                </a:lnTo>
                <a:lnTo>
                  <a:pt x="254203" y="847597"/>
                </a:lnTo>
                <a:lnTo>
                  <a:pt x="294866" y="869426"/>
                </a:lnTo>
                <a:lnTo>
                  <a:pt x="337951" y="889886"/>
                </a:lnTo>
                <a:lnTo>
                  <a:pt x="383334" y="908913"/>
                </a:lnTo>
                <a:lnTo>
                  <a:pt x="430893" y="926440"/>
                </a:lnTo>
                <a:lnTo>
                  <a:pt x="480505" y="942402"/>
                </a:lnTo>
                <a:lnTo>
                  <a:pt x="532045" y="956733"/>
                </a:lnTo>
                <a:lnTo>
                  <a:pt x="585392" y="969366"/>
                </a:lnTo>
                <a:lnTo>
                  <a:pt x="640421" y="980236"/>
                </a:lnTo>
                <a:lnTo>
                  <a:pt x="697010" y="989278"/>
                </a:lnTo>
                <a:lnTo>
                  <a:pt x="755035" y="996425"/>
                </a:lnTo>
                <a:lnTo>
                  <a:pt x="814374" y="1001611"/>
                </a:lnTo>
                <a:lnTo>
                  <a:pt x="874902" y="1004771"/>
                </a:lnTo>
                <a:lnTo>
                  <a:pt x="936498" y="1005840"/>
                </a:lnTo>
                <a:lnTo>
                  <a:pt x="998093" y="1004771"/>
                </a:lnTo>
                <a:lnTo>
                  <a:pt x="1058621" y="1001611"/>
                </a:lnTo>
                <a:lnTo>
                  <a:pt x="1117960" y="996425"/>
                </a:lnTo>
                <a:lnTo>
                  <a:pt x="1175985" y="989278"/>
                </a:lnTo>
                <a:lnTo>
                  <a:pt x="1232574" y="980236"/>
                </a:lnTo>
                <a:lnTo>
                  <a:pt x="1287603" y="969366"/>
                </a:lnTo>
                <a:lnTo>
                  <a:pt x="1340950" y="956733"/>
                </a:lnTo>
                <a:lnTo>
                  <a:pt x="1392490" y="942402"/>
                </a:lnTo>
                <a:lnTo>
                  <a:pt x="1442102" y="926440"/>
                </a:lnTo>
                <a:lnTo>
                  <a:pt x="1489661" y="908913"/>
                </a:lnTo>
                <a:lnTo>
                  <a:pt x="1535044" y="889886"/>
                </a:lnTo>
                <a:lnTo>
                  <a:pt x="1578129" y="869426"/>
                </a:lnTo>
                <a:lnTo>
                  <a:pt x="1618792" y="847597"/>
                </a:lnTo>
                <a:lnTo>
                  <a:pt x="1656909" y="824466"/>
                </a:lnTo>
                <a:lnTo>
                  <a:pt x="1692359" y="800099"/>
                </a:lnTo>
                <a:lnTo>
                  <a:pt x="1725017" y="774562"/>
                </a:lnTo>
                <a:lnTo>
                  <a:pt x="1754760" y="747920"/>
                </a:lnTo>
                <a:lnTo>
                  <a:pt x="1781465" y="720239"/>
                </a:lnTo>
                <a:lnTo>
                  <a:pt x="1825270" y="662025"/>
                </a:lnTo>
                <a:lnTo>
                  <a:pt x="1855445" y="600446"/>
                </a:lnTo>
                <a:lnTo>
                  <a:pt x="1871004" y="536028"/>
                </a:lnTo>
                <a:lnTo>
                  <a:pt x="1872996" y="502919"/>
                </a:lnTo>
                <a:lnTo>
                  <a:pt x="1871004" y="469811"/>
                </a:lnTo>
                <a:lnTo>
                  <a:pt x="1855445" y="405393"/>
                </a:lnTo>
                <a:lnTo>
                  <a:pt x="1825270" y="343814"/>
                </a:lnTo>
                <a:lnTo>
                  <a:pt x="1781465" y="285600"/>
                </a:lnTo>
                <a:lnTo>
                  <a:pt x="1754760" y="257919"/>
                </a:lnTo>
                <a:lnTo>
                  <a:pt x="1725017" y="231277"/>
                </a:lnTo>
                <a:lnTo>
                  <a:pt x="1692359" y="205740"/>
                </a:lnTo>
                <a:lnTo>
                  <a:pt x="1656909" y="181373"/>
                </a:lnTo>
                <a:lnTo>
                  <a:pt x="1618792" y="158242"/>
                </a:lnTo>
                <a:lnTo>
                  <a:pt x="1578129" y="136413"/>
                </a:lnTo>
                <a:lnTo>
                  <a:pt x="1535044" y="115953"/>
                </a:lnTo>
                <a:lnTo>
                  <a:pt x="1489661" y="96926"/>
                </a:lnTo>
                <a:lnTo>
                  <a:pt x="1442102" y="79399"/>
                </a:lnTo>
                <a:lnTo>
                  <a:pt x="1392490" y="63437"/>
                </a:lnTo>
                <a:lnTo>
                  <a:pt x="1340950" y="49106"/>
                </a:lnTo>
                <a:lnTo>
                  <a:pt x="1287603" y="36473"/>
                </a:lnTo>
                <a:lnTo>
                  <a:pt x="1232574" y="25603"/>
                </a:lnTo>
                <a:lnTo>
                  <a:pt x="1175985" y="16561"/>
                </a:lnTo>
                <a:lnTo>
                  <a:pt x="1117960" y="9414"/>
                </a:lnTo>
                <a:lnTo>
                  <a:pt x="1058621" y="4228"/>
                </a:lnTo>
                <a:lnTo>
                  <a:pt x="998093" y="1068"/>
                </a:lnTo>
                <a:lnTo>
                  <a:pt x="936498" y="0"/>
                </a:lnTo>
                <a:close/>
              </a:path>
            </a:pathLst>
          </a:custGeom>
          <a:ln w="25400">
            <a:solidFill>
              <a:srgbClr val="EE2B0A"/>
            </a:solidFill>
          </a:ln>
        </p:spPr>
        <p:txBody>
          <a:bodyPr wrap="square" lIns="0" tIns="0" rIns="0" bIns="0" rtlCol="0"/>
          <a:lstStyle/>
          <a:p>
            <a:endParaRPr/>
          </a:p>
        </p:txBody>
      </p:sp>
      <p:sp>
        <p:nvSpPr>
          <p:cNvPr id="59" name="object 59"/>
          <p:cNvSpPr/>
          <p:nvPr/>
        </p:nvSpPr>
        <p:spPr>
          <a:xfrm>
            <a:off x="4625987" y="6009894"/>
            <a:ext cx="1945005" cy="1008380"/>
          </a:xfrm>
          <a:custGeom>
            <a:avLst/>
            <a:gdLst/>
            <a:ahLst/>
            <a:cxnLst/>
            <a:rect l="l" t="t" r="r" b="b"/>
            <a:pathLst>
              <a:path w="1945004" h="1008379">
                <a:moveTo>
                  <a:pt x="972312" y="0"/>
                </a:moveTo>
                <a:lnTo>
                  <a:pt x="910798" y="991"/>
                </a:lnTo>
                <a:lnTo>
                  <a:pt x="850304" y="3925"/>
                </a:lnTo>
                <a:lnTo>
                  <a:pt x="790944" y="8744"/>
                </a:lnTo>
                <a:lnTo>
                  <a:pt x="732831" y="15388"/>
                </a:lnTo>
                <a:lnTo>
                  <a:pt x="676079" y="23799"/>
                </a:lnTo>
                <a:lnTo>
                  <a:pt x="620802" y="33918"/>
                </a:lnTo>
                <a:lnTo>
                  <a:pt x="567114" y="45686"/>
                </a:lnTo>
                <a:lnTo>
                  <a:pt x="515127" y="59045"/>
                </a:lnTo>
                <a:lnTo>
                  <a:pt x="464956" y="73935"/>
                </a:lnTo>
                <a:lnTo>
                  <a:pt x="416714" y="90298"/>
                </a:lnTo>
                <a:lnTo>
                  <a:pt x="370515" y="108076"/>
                </a:lnTo>
                <a:lnTo>
                  <a:pt x="326473" y="127208"/>
                </a:lnTo>
                <a:lnTo>
                  <a:pt x="284702" y="147637"/>
                </a:lnTo>
                <a:lnTo>
                  <a:pt x="245314" y="169304"/>
                </a:lnTo>
                <a:lnTo>
                  <a:pt x="208424" y="192149"/>
                </a:lnTo>
                <a:lnTo>
                  <a:pt x="174146" y="216115"/>
                </a:lnTo>
                <a:lnTo>
                  <a:pt x="142593" y="241142"/>
                </a:lnTo>
                <a:lnTo>
                  <a:pt x="113878" y="267171"/>
                </a:lnTo>
                <a:lnTo>
                  <a:pt x="65421" y="322003"/>
                </a:lnTo>
                <a:lnTo>
                  <a:pt x="29682" y="380139"/>
                </a:lnTo>
                <a:lnTo>
                  <a:pt x="7572" y="441109"/>
                </a:lnTo>
                <a:lnTo>
                  <a:pt x="0" y="504443"/>
                </a:lnTo>
                <a:lnTo>
                  <a:pt x="1911" y="536292"/>
                </a:lnTo>
                <a:lnTo>
                  <a:pt x="16866" y="598354"/>
                </a:lnTo>
                <a:lnTo>
                  <a:pt x="45904" y="657840"/>
                </a:lnTo>
                <a:lnTo>
                  <a:pt x="88116" y="714278"/>
                </a:lnTo>
                <a:lnTo>
                  <a:pt x="142593" y="767196"/>
                </a:lnTo>
                <a:lnTo>
                  <a:pt x="174146" y="792188"/>
                </a:lnTo>
                <a:lnTo>
                  <a:pt x="208424" y="816122"/>
                </a:lnTo>
                <a:lnTo>
                  <a:pt x="245314" y="838940"/>
                </a:lnTo>
                <a:lnTo>
                  <a:pt x="284702" y="860583"/>
                </a:lnTo>
                <a:lnTo>
                  <a:pt x="326473" y="880992"/>
                </a:lnTo>
                <a:lnTo>
                  <a:pt x="370515" y="900107"/>
                </a:lnTo>
                <a:lnTo>
                  <a:pt x="416714" y="917870"/>
                </a:lnTo>
                <a:lnTo>
                  <a:pt x="464956" y="934221"/>
                </a:lnTo>
                <a:lnTo>
                  <a:pt x="515127" y="949102"/>
                </a:lnTo>
                <a:lnTo>
                  <a:pt x="567114" y="962454"/>
                </a:lnTo>
                <a:lnTo>
                  <a:pt x="620802" y="974216"/>
                </a:lnTo>
                <a:lnTo>
                  <a:pt x="676079" y="984331"/>
                </a:lnTo>
                <a:lnTo>
                  <a:pt x="732831" y="992740"/>
                </a:lnTo>
                <a:lnTo>
                  <a:pt x="790944" y="999382"/>
                </a:lnTo>
                <a:lnTo>
                  <a:pt x="850304" y="1004200"/>
                </a:lnTo>
                <a:lnTo>
                  <a:pt x="910798" y="1007134"/>
                </a:lnTo>
                <a:lnTo>
                  <a:pt x="972312" y="1008125"/>
                </a:lnTo>
                <a:lnTo>
                  <a:pt x="1033825" y="1007134"/>
                </a:lnTo>
                <a:lnTo>
                  <a:pt x="1094319" y="1004200"/>
                </a:lnTo>
                <a:lnTo>
                  <a:pt x="1153679" y="999382"/>
                </a:lnTo>
                <a:lnTo>
                  <a:pt x="1211792" y="992740"/>
                </a:lnTo>
                <a:lnTo>
                  <a:pt x="1268544" y="984331"/>
                </a:lnTo>
                <a:lnTo>
                  <a:pt x="1323821" y="974216"/>
                </a:lnTo>
                <a:lnTo>
                  <a:pt x="1377509" y="962454"/>
                </a:lnTo>
                <a:lnTo>
                  <a:pt x="1429496" y="949102"/>
                </a:lnTo>
                <a:lnTo>
                  <a:pt x="1479667" y="934221"/>
                </a:lnTo>
                <a:lnTo>
                  <a:pt x="1527909" y="917870"/>
                </a:lnTo>
                <a:lnTo>
                  <a:pt x="1574108" y="900107"/>
                </a:lnTo>
                <a:lnTo>
                  <a:pt x="1618150" y="880992"/>
                </a:lnTo>
                <a:lnTo>
                  <a:pt x="1659921" y="860583"/>
                </a:lnTo>
                <a:lnTo>
                  <a:pt x="1699309" y="838940"/>
                </a:lnTo>
                <a:lnTo>
                  <a:pt x="1736199" y="816122"/>
                </a:lnTo>
                <a:lnTo>
                  <a:pt x="1770477" y="792188"/>
                </a:lnTo>
                <a:lnTo>
                  <a:pt x="1802030" y="767196"/>
                </a:lnTo>
                <a:lnTo>
                  <a:pt x="1830745" y="741207"/>
                </a:lnTo>
                <a:lnTo>
                  <a:pt x="1879202" y="686469"/>
                </a:lnTo>
                <a:lnTo>
                  <a:pt x="1914941" y="628448"/>
                </a:lnTo>
                <a:lnTo>
                  <a:pt x="1937051" y="567615"/>
                </a:lnTo>
                <a:lnTo>
                  <a:pt x="1944624" y="504443"/>
                </a:lnTo>
                <a:lnTo>
                  <a:pt x="1942712" y="472510"/>
                </a:lnTo>
                <a:lnTo>
                  <a:pt x="1927757" y="410299"/>
                </a:lnTo>
                <a:lnTo>
                  <a:pt x="1898719" y="350687"/>
                </a:lnTo>
                <a:lnTo>
                  <a:pt x="1856507" y="294144"/>
                </a:lnTo>
                <a:lnTo>
                  <a:pt x="1802030" y="241142"/>
                </a:lnTo>
                <a:lnTo>
                  <a:pt x="1770477" y="216115"/>
                </a:lnTo>
                <a:lnTo>
                  <a:pt x="1736199" y="192149"/>
                </a:lnTo>
                <a:lnTo>
                  <a:pt x="1699309" y="169304"/>
                </a:lnTo>
                <a:lnTo>
                  <a:pt x="1659921" y="147637"/>
                </a:lnTo>
                <a:lnTo>
                  <a:pt x="1618150" y="127208"/>
                </a:lnTo>
                <a:lnTo>
                  <a:pt x="1574108" y="108076"/>
                </a:lnTo>
                <a:lnTo>
                  <a:pt x="1527909" y="90298"/>
                </a:lnTo>
                <a:lnTo>
                  <a:pt x="1479667" y="73935"/>
                </a:lnTo>
                <a:lnTo>
                  <a:pt x="1429496" y="59045"/>
                </a:lnTo>
                <a:lnTo>
                  <a:pt x="1377509" y="45686"/>
                </a:lnTo>
                <a:lnTo>
                  <a:pt x="1323821" y="33918"/>
                </a:lnTo>
                <a:lnTo>
                  <a:pt x="1268544" y="23799"/>
                </a:lnTo>
                <a:lnTo>
                  <a:pt x="1211792" y="15388"/>
                </a:lnTo>
                <a:lnTo>
                  <a:pt x="1153679" y="8744"/>
                </a:lnTo>
                <a:lnTo>
                  <a:pt x="1094319" y="3925"/>
                </a:lnTo>
                <a:lnTo>
                  <a:pt x="1033825" y="991"/>
                </a:lnTo>
                <a:lnTo>
                  <a:pt x="972312" y="0"/>
                </a:lnTo>
                <a:close/>
              </a:path>
            </a:pathLst>
          </a:custGeom>
          <a:ln w="25400">
            <a:solidFill>
              <a:srgbClr val="EE2B0A"/>
            </a:solidFill>
          </a:ln>
        </p:spPr>
        <p:txBody>
          <a:bodyPr wrap="square" lIns="0" tIns="0" rIns="0" bIns="0" rtlCol="0"/>
          <a:lstStyle/>
          <a:p>
            <a:endParaRPr/>
          </a:p>
        </p:txBody>
      </p:sp>
      <p:sp>
        <p:nvSpPr>
          <p:cNvPr id="60" name="object 60"/>
          <p:cNvSpPr/>
          <p:nvPr/>
        </p:nvSpPr>
        <p:spPr>
          <a:xfrm>
            <a:off x="4123054" y="3701796"/>
            <a:ext cx="2165350" cy="320040"/>
          </a:xfrm>
          <a:custGeom>
            <a:avLst/>
            <a:gdLst/>
            <a:ahLst/>
            <a:cxnLst/>
            <a:rect l="l" t="t" r="r" b="b"/>
            <a:pathLst>
              <a:path w="2165350" h="320039">
                <a:moveTo>
                  <a:pt x="74398" y="277307"/>
                </a:moveTo>
                <a:lnTo>
                  <a:pt x="70104" y="244602"/>
                </a:lnTo>
                <a:lnTo>
                  <a:pt x="0" y="291846"/>
                </a:lnTo>
                <a:lnTo>
                  <a:pt x="57912" y="312253"/>
                </a:lnTo>
                <a:lnTo>
                  <a:pt x="57912" y="284226"/>
                </a:lnTo>
                <a:lnTo>
                  <a:pt x="58674" y="281178"/>
                </a:lnTo>
                <a:lnTo>
                  <a:pt x="62484" y="278892"/>
                </a:lnTo>
                <a:lnTo>
                  <a:pt x="74398" y="277307"/>
                </a:lnTo>
                <a:close/>
              </a:path>
              <a:path w="2165350" h="320039">
                <a:moveTo>
                  <a:pt x="75689" y="287139"/>
                </a:moveTo>
                <a:lnTo>
                  <a:pt x="74398" y="277307"/>
                </a:lnTo>
                <a:lnTo>
                  <a:pt x="62484" y="278892"/>
                </a:lnTo>
                <a:lnTo>
                  <a:pt x="58674" y="281178"/>
                </a:lnTo>
                <a:lnTo>
                  <a:pt x="57912" y="284226"/>
                </a:lnTo>
                <a:lnTo>
                  <a:pt x="60198" y="287274"/>
                </a:lnTo>
                <a:lnTo>
                  <a:pt x="63246" y="288798"/>
                </a:lnTo>
                <a:lnTo>
                  <a:pt x="75689" y="287139"/>
                </a:lnTo>
                <a:close/>
              </a:path>
              <a:path w="2165350" h="320039">
                <a:moveTo>
                  <a:pt x="80010" y="320040"/>
                </a:moveTo>
                <a:lnTo>
                  <a:pt x="75689" y="287139"/>
                </a:lnTo>
                <a:lnTo>
                  <a:pt x="63246" y="288798"/>
                </a:lnTo>
                <a:lnTo>
                  <a:pt x="60198" y="287274"/>
                </a:lnTo>
                <a:lnTo>
                  <a:pt x="57912" y="284226"/>
                </a:lnTo>
                <a:lnTo>
                  <a:pt x="57912" y="312253"/>
                </a:lnTo>
                <a:lnTo>
                  <a:pt x="80010" y="320040"/>
                </a:lnTo>
                <a:close/>
              </a:path>
              <a:path w="2165350" h="320039">
                <a:moveTo>
                  <a:pt x="2164842" y="3810"/>
                </a:moveTo>
                <a:lnTo>
                  <a:pt x="2163318" y="762"/>
                </a:lnTo>
                <a:lnTo>
                  <a:pt x="2159508" y="0"/>
                </a:lnTo>
                <a:lnTo>
                  <a:pt x="74398" y="277307"/>
                </a:lnTo>
                <a:lnTo>
                  <a:pt x="75689" y="287139"/>
                </a:lnTo>
                <a:lnTo>
                  <a:pt x="2161032" y="9144"/>
                </a:lnTo>
                <a:lnTo>
                  <a:pt x="2164080" y="7620"/>
                </a:lnTo>
                <a:lnTo>
                  <a:pt x="2164842" y="3810"/>
                </a:lnTo>
                <a:close/>
              </a:path>
            </a:pathLst>
          </a:custGeom>
          <a:solidFill>
            <a:srgbClr val="FF0000"/>
          </a:solidFill>
        </p:spPr>
        <p:txBody>
          <a:bodyPr wrap="square" lIns="0" tIns="0" rIns="0" bIns="0" rtlCol="0"/>
          <a:lstStyle/>
          <a:p>
            <a:endParaRPr/>
          </a:p>
        </p:txBody>
      </p:sp>
      <p:sp>
        <p:nvSpPr>
          <p:cNvPr id="61" name="object 61"/>
          <p:cNvSpPr/>
          <p:nvPr/>
        </p:nvSpPr>
        <p:spPr>
          <a:xfrm>
            <a:off x="4549787" y="3628644"/>
            <a:ext cx="2021205" cy="250825"/>
          </a:xfrm>
          <a:custGeom>
            <a:avLst/>
            <a:gdLst/>
            <a:ahLst/>
            <a:cxnLst/>
            <a:rect l="l" t="t" r="r" b="b"/>
            <a:pathLst>
              <a:path w="2021204" h="250825">
                <a:moveTo>
                  <a:pt x="1945491" y="208171"/>
                </a:moveTo>
                <a:lnTo>
                  <a:pt x="5334" y="0"/>
                </a:lnTo>
                <a:lnTo>
                  <a:pt x="2286" y="1524"/>
                </a:lnTo>
                <a:lnTo>
                  <a:pt x="0" y="4572"/>
                </a:lnTo>
                <a:lnTo>
                  <a:pt x="1524" y="7620"/>
                </a:lnTo>
                <a:lnTo>
                  <a:pt x="4572" y="9906"/>
                </a:lnTo>
                <a:lnTo>
                  <a:pt x="1944488" y="217294"/>
                </a:lnTo>
                <a:lnTo>
                  <a:pt x="1945491" y="208171"/>
                </a:lnTo>
                <a:close/>
              </a:path>
              <a:path w="2021204" h="250825">
                <a:moveTo>
                  <a:pt x="1962912" y="242490"/>
                </a:moveTo>
                <a:lnTo>
                  <a:pt x="1962912" y="214883"/>
                </a:lnTo>
                <a:lnTo>
                  <a:pt x="1960626" y="217931"/>
                </a:lnTo>
                <a:lnTo>
                  <a:pt x="1957578" y="218693"/>
                </a:lnTo>
                <a:lnTo>
                  <a:pt x="1944488" y="217294"/>
                </a:lnTo>
                <a:lnTo>
                  <a:pt x="1940814" y="250697"/>
                </a:lnTo>
                <a:lnTo>
                  <a:pt x="1962912" y="242490"/>
                </a:lnTo>
                <a:close/>
              </a:path>
              <a:path w="2021204" h="250825">
                <a:moveTo>
                  <a:pt x="1962912" y="214883"/>
                </a:moveTo>
                <a:lnTo>
                  <a:pt x="1961388" y="211073"/>
                </a:lnTo>
                <a:lnTo>
                  <a:pt x="1958340" y="209549"/>
                </a:lnTo>
                <a:lnTo>
                  <a:pt x="1945491" y="208171"/>
                </a:lnTo>
                <a:lnTo>
                  <a:pt x="1944488" y="217294"/>
                </a:lnTo>
                <a:lnTo>
                  <a:pt x="1957578" y="218693"/>
                </a:lnTo>
                <a:lnTo>
                  <a:pt x="1960626" y="217931"/>
                </a:lnTo>
                <a:lnTo>
                  <a:pt x="1962912" y="214883"/>
                </a:lnTo>
                <a:close/>
              </a:path>
              <a:path w="2021204" h="250825">
                <a:moveTo>
                  <a:pt x="2020824" y="220979"/>
                </a:moveTo>
                <a:lnTo>
                  <a:pt x="1949196" y="174497"/>
                </a:lnTo>
                <a:lnTo>
                  <a:pt x="1945491" y="208171"/>
                </a:lnTo>
                <a:lnTo>
                  <a:pt x="1958340" y="209549"/>
                </a:lnTo>
                <a:lnTo>
                  <a:pt x="1961388" y="211073"/>
                </a:lnTo>
                <a:lnTo>
                  <a:pt x="1962912" y="214883"/>
                </a:lnTo>
                <a:lnTo>
                  <a:pt x="1962912" y="242490"/>
                </a:lnTo>
                <a:lnTo>
                  <a:pt x="2020824" y="220979"/>
                </a:lnTo>
                <a:close/>
              </a:path>
            </a:pathLst>
          </a:custGeom>
          <a:solidFill>
            <a:srgbClr val="FF0000"/>
          </a:solidFill>
        </p:spPr>
        <p:txBody>
          <a:bodyPr wrap="square" lIns="0" tIns="0" rIns="0" bIns="0" rtlCol="0"/>
          <a:lstStyle/>
          <a:p>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5716905"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z和v的互信息的另外一种表达</a:t>
            </a:r>
            <a:endParaRPr sz="32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信息论基础</a:t>
            </a:r>
          </a:p>
        </p:txBody>
      </p:sp>
      <p:sp>
        <p:nvSpPr>
          <p:cNvPr id="7" name="object 7"/>
          <p:cNvSpPr/>
          <p:nvPr/>
        </p:nvSpPr>
        <p:spPr>
          <a:xfrm>
            <a:off x="5845709" y="2851400"/>
            <a:ext cx="1235710" cy="0"/>
          </a:xfrm>
          <a:custGeom>
            <a:avLst/>
            <a:gdLst/>
            <a:ahLst/>
            <a:cxnLst/>
            <a:rect l="l" t="t" r="r" b="b"/>
            <a:pathLst>
              <a:path w="1235709">
                <a:moveTo>
                  <a:pt x="0" y="0"/>
                </a:moveTo>
                <a:lnTo>
                  <a:pt x="1235149" y="0"/>
                </a:lnTo>
              </a:path>
            </a:pathLst>
          </a:custGeom>
          <a:ln w="10391">
            <a:solidFill>
              <a:srgbClr val="000000"/>
            </a:solidFill>
          </a:ln>
        </p:spPr>
        <p:txBody>
          <a:bodyPr wrap="square" lIns="0" tIns="0" rIns="0" bIns="0" rtlCol="0"/>
          <a:lstStyle/>
          <a:p>
            <a:endParaRPr/>
          </a:p>
        </p:txBody>
      </p:sp>
      <p:sp>
        <p:nvSpPr>
          <p:cNvPr id="8" name="object 8"/>
          <p:cNvSpPr/>
          <p:nvPr/>
        </p:nvSpPr>
        <p:spPr>
          <a:xfrm>
            <a:off x="6474329" y="3643873"/>
            <a:ext cx="1630045" cy="0"/>
          </a:xfrm>
          <a:custGeom>
            <a:avLst/>
            <a:gdLst/>
            <a:ahLst/>
            <a:cxnLst/>
            <a:rect l="l" t="t" r="r" b="b"/>
            <a:pathLst>
              <a:path w="1630045">
                <a:moveTo>
                  <a:pt x="0" y="0"/>
                </a:moveTo>
                <a:lnTo>
                  <a:pt x="1629857" y="0"/>
                </a:lnTo>
              </a:path>
            </a:pathLst>
          </a:custGeom>
          <a:ln w="10391">
            <a:solidFill>
              <a:srgbClr val="000000"/>
            </a:solidFill>
          </a:ln>
        </p:spPr>
        <p:txBody>
          <a:bodyPr wrap="square" lIns="0" tIns="0" rIns="0" bIns="0" rtlCol="0"/>
          <a:lstStyle/>
          <a:p>
            <a:endParaRPr/>
          </a:p>
        </p:txBody>
      </p:sp>
      <p:sp>
        <p:nvSpPr>
          <p:cNvPr id="9" name="object 9"/>
          <p:cNvSpPr/>
          <p:nvPr/>
        </p:nvSpPr>
        <p:spPr>
          <a:xfrm>
            <a:off x="5780942" y="4436358"/>
            <a:ext cx="631190" cy="0"/>
          </a:xfrm>
          <a:custGeom>
            <a:avLst/>
            <a:gdLst/>
            <a:ahLst/>
            <a:cxnLst/>
            <a:rect l="l" t="t" r="r" b="b"/>
            <a:pathLst>
              <a:path w="631189">
                <a:moveTo>
                  <a:pt x="0" y="0"/>
                </a:moveTo>
                <a:lnTo>
                  <a:pt x="630913" y="0"/>
                </a:lnTo>
              </a:path>
            </a:pathLst>
          </a:custGeom>
          <a:ln w="10391">
            <a:solidFill>
              <a:srgbClr val="000000"/>
            </a:solidFill>
          </a:ln>
        </p:spPr>
        <p:txBody>
          <a:bodyPr wrap="square" lIns="0" tIns="0" rIns="0" bIns="0" rtlCol="0"/>
          <a:lstStyle/>
          <a:p>
            <a:endParaRPr/>
          </a:p>
        </p:txBody>
      </p:sp>
      <p:sp>
        <p:nvSpPr>
          <p:cNvPr id="10" name="object 10"/>
          <p:cNvSpPr/>
          <p:nvPr/>
        </p:nvSpPr>
        <p:spPr>
          <a:xfrm>
            <a:off x="5710834" y="5209782"/>
            <a:ext cx="1930400" cy="0"/>
          </a:xfrm>
          <a:custGeom>
            <a:avLst/>
            <a:gdLst/>
            <a:ahLst/>
            <a:cxnLst/>
            <a:rect l="l" t="t" r="r" b="b"/>
            <a:pathLst>
              <a:path w="1930400">
                <a:moveTo>
                  <a:pt x="0" y="0"/>
                </a:moveTo>
                <a:lnTo>
                  <a:pt x="1930073" y="0"/>
                </a:lnTo>
              </a:path>
            </a:pathLst>
          </a:custGeom>
          <a:ln w="10391">
            <a:solidFill>
              <a:srgbClr val="000000"/>
            </a:solidFill>
          </a:ln>
        </p:spPr>
        <p:txBody>
          <a:bodyPr wrap="square" lIns="0" tIns="0" rIns="0" bIns="0" rtlCol="0"/>
          <a:lstStyle/>
          <a:p>
            <a:endParaRPr/>
          </a:p>
        </p:txBody>
      </p:sp>
      <p:sp>
        <p:nvSpPr>
          <p:cNvPr id="11" name="object 11"/>
          <p:cNvSpPr/>
          <p:nvPr/>
        </p:nvSpPr>
        <p:spPr>
          <a:xfrm>
            <a:off x="5710834" y="6287252"/>
            <a:ext cx="1230630" cy="0"/>
          </a:xfrm>
          <a:custGeom>
            <a:avLst/>
            <a:gdLst/>
            <a:ahLst/>
            <a:cxnLst/>
            <a:rect l="l" t="t" r="r" b="b"/>
            <a:pathLst>
              <a:path w="1230629">
                <a:moveTo>
                  <a:pt x="0" y="0"/>
                </a:moveTo>
                <a:lnTo>
                  <a:pt x="1230576" y="0"/>
                </a:lnTo>
              </a:path>
            </a:pathLst>
          </a:custGeom>
          <a:ln w="10391">
            <a:solidFill>
              <a:srgbClr val="000000"/>
            </a:solidFill>
          </a:ln>
        </p:spPr>
        <p:txBody>
          <a:bodyPr wrap="square" lIns="0" tIns="0" rIns="0" bIns="0" rtlCol="0"/>
          <a:lstStyle/>
          <a:p>
            <a:endParaRPr/>
          </a:p>
        </p:txBody>
      </p:sp>
      <p:sp>
        <p:nvSpPr>
          <p:cNvPr id="12" name="object 12"/>
          <p:cNvSpPr txBox="1"/>
          <p:nvPr/>
        </p:nvSpPr>
        <p:spPr>
          <a:xfrm>
            <a:off x="3785742" y="5949950"/>
            <a:ext cx="441959" cy="187325"/>
          </a:xfrm>
          <a:prstGeom prst="rect">
            <a:avLst/>
          </a:prstGeom>
        </p:spPr>
        <p:txBody>
          <a:bodyPr vert="horz" wrap="square" lIns="0" tIns="0" rIns="0" bIns="0" rtlCol="0">
            <a:spAutoFit/>
          </a:bodyPr>
          <a:lstStyle/>
          <a:p>
            <a:pPr marL="12700">
              <a:lnSpc>
                <a:spcPct val="100000"/>
              </a:lnSpc>
              <a:tabLst>
                <a:tab pos="331470"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13" name="object 13"/>
          <p:cNvSpPr txBox="1"/>
          <p:nvPr/>
        </p:nvSpPr>
        <p:spPr>
          <a:xfrm>
            <a:off x="5822569" y="6282944"/>
            <a:ext cx="9017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endParaRPr sz="1150">
              <a:latin typeface="Times New Roman" panose="02020603050405020304"/>
              <a:cs typeface="Times New Roman" panose="02020603050405020304"/>
            </a:endParaRPr>
          </a:p>
        </p:txBody>
      </p:sp>
      <p:sp>
        <p:nvSpPr>
          <p:cNvPr id="14" name="object 14"/>
          <p:cNvSpPr txBox="1"/>
          <p:nvPr/>
        </p:nvSpPr>
        <p:spPr>
          <a:xfrm>
            <a:off x="6471043" y="6599173"/>
            <a:ext cx="423545" cy="187325"/>
          </a:xfrm>
          <a:prstGeom prst="rect">
            <a:avLst/>
          </a:prstGeom>
        </p:spPr>
        <p:txBody>
          <a:bodyPr vert="horz" wrap="square" lIns="0" tIns="0" rIns="0" bIns="0" rtlCol="0">
            <a:spAutoFit/>
          </a:bodyPr>
          <a:lstStyle/>
          <a:p>
            <a:pPr marL="12700">
              <a:lnSpc>
                <a:spcPct val="100000"/>
              </a:lnSpc>
              <a:tabLst>
                <a:tab pos="304800" algn="l"/>
              </a:tabLst>
            </a:pPr>
            <a:r>
              <a:rPr sz="1150" i="1" spc="-5" dirty="0">
                <a:latin typeface="Times New Roman" panose="02020603050405020304"/>
                <a:cs typeface="Times New Roman" panose="02020603050405020304"/>
              </a:rPr>
              <a:t>i	ki</a:t>
            </a:r>
            <a:endParaRPr sz="1150">
              <a:latin typeface="Times New Roman" panose="02020603050405020304"/>
              <a:cs typeface="Times New Roman" panose="02020603050405020304"/>
            </a:endParaRPr>
          </a:p>
        </p:txBody>
      </p:sp>
      <p:sp>
        <p:nvSpPr>
          <p:cNvPr id="15" name="object 15"/>
          <p:cNvSpPr txBox="1"/>
          <p:nvPr/>
        </p:nvSpPr>
        <p:spPr>
          <a:xfrm>
            <a:off x="6311023" y="6077953"/>
            <a:ext cx="13081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kj</a:t>
            </a:r>
            <a:endParaRPr sz="1150">
              <a:latin typeface="Times New Roman" panose="02020603050405020304"/>
              <a:cs typeface="Times New Roman" panose="02020603050405020304"/>
            </a:endParaRPr>
          </a:p>
        </p:txBody>
      </p:sp>
      <p:sp>
        <p:nvSpPr>
          <p:cNvPr id="16" name="object 16"/>
          <p:cNvSpPr txBox="1"/>
          <p:nvPr/>
        </p:nvSpPr>
        <p:spPr>
          <a:xfrm>
            <a:off x="5104003" y="6265417"/>
            <a:ext cx="13081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kj</a:t>
            </a:r>
            <a:endParaRPr sz="1150">
              <a:latin typeface="Times New Roman" panose="02020603050405020304"/>
              <a:cs typeface="Times New Roman" panose="02020603050405020304"/>
            </a:endParaRPr>
          </a:p>
        </p:txBody>
      </p:sp>
      <p:sp>
        <p:nvSpPr>
          <p:cNvPr id="17" name="object 17"/>
          <p:cNvSpPr txBox="1"/>
          <p:nvPr/>
        </p:nvSpPr>
        <p:spPr>
          <a:xfrm>
            <a:off x="3785730" y="4873244"/>
            <a:ext cx="441959" cy="187325"/>
          </a:xfrm>
          <a:prstGeom prst="rect">
            <a:avLst/>
          </a:prstGeom>
        </p:spPr>
        <p:txBody>
          <a:bodyPr vert="horz" wrap="square" lIns="0" tIns="0" rIns="0" bIns="0" rtlCol="0">
            <a:spAutoFit/>
          </a:bodyPr>
          <a:lstStyle/>
          <a:p>
            <a:pPr marL="12700">
              <a:lnSpc>
                <a:spcPct val="100000"/>
              </a:lnSpc>
              <a:tabLst>
                <a:tab pos="331470"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18" name="object 18"/>
          <p:cNvSpPr txBox="1"/>
          <p:nvPr/>
        </p:nvSpPr>
        <p:spPr>
          <a:xfrm>
            <a:off x="5822569" y="5206238"/>
            <a:ext cx="9017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endParaRPr sz="1150">
              <a:latin typeface="Times New Roman" panose="02020603050405020304"/>
              <a:cs typeface="Times New Roman" panose="02020603050405020304"/>
            </a:endParaRPr>
          </a:p>
        </p:txBody>
      </p:sp>
      <p:sp>
        <p:nvSpPr>
          <p:cNvPr id="19" name="object 19"/>
          <p:cNvSpPr txBox="1"/>
          <p:nvPr/>
        </p:nvSpPr>
        <p:spPr>
          <a:xfrm>
            <a:off x="6454266" y="5521705"/>
            <a:ext cx="9017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k</a:t>
            </a:r>
            <a:endParaRPr sz="1150">
              <a:latin typeface="Times New Roman" panose="02020603050405020304"/>
              <a:cs typeface="Times New Roman" panose="02020603050405020304"/>
            </a:endParaRPr>
          </a:p>
        </p:txBody>
      </p:sp>
      <p:sp>
        <p:nvSpPr>
          <p:cNvPr id="20" name="object 20"/>
          <p:cNvSpPr txBox="1"/>
          <p:nvPr/>
        </p:nvSpPr>
        <p:spPr>
          <a:xfrm>
            <a:off x="6661518" y="5001259"/>
            <a:ext cx="13081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kj</a:t>
            </a:r>
            <a:endParaRPr sz="1150">
              <a:latin typeface="Times New Roman" panose="02020603050405020304"/>
              <a:cs typeface="Times New Roman" panose="02020603050405020304"/>
            </a:endParaRPr>
          </a:p>
        </p:txBody>
      </p:sp>
      <p:sp>
        <p:nvSpPr>
          <p:cNvPr id="21" name="object 21"/>
          <p:cNvSpPr txBox="1"/>
          <p:nvPr/>
        </p:nvSpPr>
        <p:spPr>
          <a:xfrm>
            <a:off x="4796142" y="5188724"/>
            <a:ext cx="438784" cy="187325"/>
          </a:xfrm>
          <a:prstGeom prst="rect">
            <a:avLst/>
          </a:prstGeom>
        </p:spPr>
        <p:txBody>
          <a:bodyPr vert="horz" wrap="square" lIns="0" tIns="0" rIns="0" bIns="0" rtlCol="0">
            <a:spAutoFit/>
          </a:bodyPr>
          <a:lstStyle/>
          <a:p>
            <a:pPr marL="12700">
              <a:lnSpc>
                <a:spcPct val="100000"/>
              </a:lnSpc>
              <a:tabLst>
                <a:tab pos="320040" algn="l"/>
              </a:tabLst>
            </a:pPr>
            <a:r>
              <a:rPr sz="1150" i="1" spc="-5" dirty="0">
                <a:latin typeface="Times New Roman" panose="02020603050405020304"/>
                <a:cs typeface="Times New Roman" panose="02020603050405020304"/>
              </a:rPr>
              <a:t>j	kj</a:t>
            </a:r>
            <a:endParaRPr sz="1150">
              <a:latin typeface="Times New Roman" panose="02020603050405020304"/>
              <a:cs typeface="Times New Roman" panose="02020603050405020304"/>
            </a:endParaRPr>
          </a:p>
        </p:txBody>
      </p:sp>
      <p:sp>
        <p:nvSpPr>
          <p:cNvPr id="22" name="object 22"/>
          <p:cNvSpPr txBox="1"/>
          <p:nvPr/>
        </p:nvSpPr>
        <p:spPr>
          <a:xfrm>
            <a:off x="3855834" y="4099814"/>
            <a:ext cx="442595" cy="187325"/>
          </a:xfrm>
          <a:prstGeom prst="rect">
            <a:avLst/>
          </a:prstGeom>
        </p:spPr>
        <p:txBody>
          <a:bodyPr vert="horz" wrap="square" lIns="0" tIns="0" rIns="0" bIns="0" rtlCol="0">
            <a:spAutoFit/>
          </a:bodyPr>
          <a:lstStyle/>
          <a:p>
            <a:pPr marL="12700">
              <a:lnSpc>
                <a:spcPct val="100000"/>
              </a:lnSpc>
              <a:tabLst>
                <a:tab pos="33210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23" name="object 23"/>
          <p:cNvSpPr txBox="1"/>
          <p:nvPr/>
        </p:nvSpPr>
        <p:spPr>
          <a:xfrm>
            <a:off x="6187554" y="4610354"/>
            <a:ext cx="9017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k</a:t>
            </a:r>
            <a:endParaRPr sz="1150">
              <a:latin typeface="Times New Roman" panose="02020603050405020304"/>
              <a:cs typeface="Times New Roman" panose="02020603050405020304"/>
            </a:endParaRPr>
          </a:p>
        </p:txBody>
      </p:sp>
      <p:sp>
        <p:nvSpPr>
          <p:cNvPr id="24" name="object 24"/>
          <p:cNvSpPr txBox="1"/>
          <p:nvPr/>
        </p:nvSpPr>
        <p:spPr>
          <a:xfrm>
            <a:off x="6081623" y="4227067"/>
            <a:ext cx="13081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kj</a:t>
            </a:r>
            <a:endParaRPr sz="1150">
              <a:latin typeface="Times New Roman" panose="02020603050405020304"/>
              <a:cs typeface="Times New Roman" panose="02020603050405020304"/>
            </a:endParaRPr>
          </a:p>
        </p:txBody>
      </p:sp>
      <p:sp>
        <p:nvSpPr>
          <p:cNvPr id="25" name="object 25"/>
          <p:cNvSpPr txBox="1"/>
          <p:nvPr/>
        </p:nvSpPr>
        <p:spPr>
          <a:xfrm>
            <a:off x="4866995" y="4415282"/>
            <a:ext cx="438784" cy="187325"/>
          </a:xfrm>
          <a:prstGeom prst="rect">
            <a:avLst/>
          </a:prstGeom>
        </p:spPr>
        <p:txBody>
          <a:bodyPr vert="horz" wrap="square" lIns="0" tIns="0" rIns="0" bIns="0" rtlCol="0">
            <a:spAutoFit/>
          </a:bodyPr>
          <a:lstStyle/>
          <a:p>
            <a:pPr marL="12700">
              <a:lnSpc>
                <a:spcPct val="100000"/>
              </a:lnSpc>
              <a:tabLst>
                <a:tab pos="320040" algn="l"/>
              </a:tabLst>
            </a:pPr>
            <a:r>
              <a:rPr sz="1150" i="1" spc="-5" dirty="0">
                <a:latin typeface="Times New Roman" panose="02020603050405020304"/>
                <a:cs typeface="Times New Roman" panose="02020603050405020304"/>
              </a:rPr>
              <a:t>j	kj</a:t>
            </a:r>
            <a:endParaRPr sz="1150">
              <a:latin typeface="Times New Roman" panose="02020603050405020304"/>
              <a:cs typeface="Times New Roman" panose="02020603050405020304"/>
            </a:endParaRPr>
          </a:p>
        </p:txBody>
      </p:sp>
      <p:sp>
        <p:nvSpPr>
          <p:cNvPr id="26" name="object 26"/>
          <p:cNvSpPr txBox="1"/>
          <p:nvPr/>
        </p:nvSpPr>
        <p:spPr>
          <a:xfrm>
            <a:off x="3855821" y="3307334"/>
            <a:ext cx="442595" cy="187325"/>
          </a:xfrm>
          <a:prstGeom prst="rect">
            <a:avLst/>
          </a:prstGeom>
        </p:spPr>
        <p:txBody>
          <a:bodyPr vert="horz" wrap="square" lIns="0" tIns="0" rIns="0" bIns="0" rtlCol="0">
            <a:spAutoFit/>
          </a:bodyPr>
          <a:lstStyle/>
          <a:p>
            <a:pPr marL="12700">
              <a:lnSpc>
                <a:spcPct val="100000"/>
              </a:lnSpc>
              <a:tabLst>
                <a:tab pos="332105"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27" name="object 27"/>
          <p:cNvSpPr txBox="1"/>
          <p:nvPr/>
        </p:nvSpPr>
        <p:spPr>
          <a:xfrm>
            <a:off x="7120229" y="3817873"/>
            <a:ext cx="6604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endParaRPr sz="1150">
              <a:latin typeface="Times New Roman" panose="02020603050405020304"/>
              <a:cs typeface="Times New Roman" panose="02020603050405020304"/>
            </a:endParaRPr>
          </a:p>
        </p:txBody>
      </p:sp>
      <p:sp>
        <p:nvSpPr>
          <p:cNvPr id="28" name="object 28"/>
          <p:cNvSpPr txBox="1"/>
          <p:nvPr/>
        </p:nvSpPr>
        <p:spPr>
          <a:xfrm>
            <a:off x="6870280" y="3434588"/>
            <a:ext cx="514350" cy="187325"/>
          </a:xfrm>
          <a:prstGeom prst="rect">
            <a:avLst/>
          </a:prstGeom>
        </p:spPr>
        <p:txBody>
          <a:bodyPr vert="horz" wrap="square" lIns="0" tIns="0" rIns="0" bIns="0" rtlCol="0">
            <a:spAutoFit/>
          </a:bodyPr>
          <a:lstStyle/>
          <a:p>
            <a:pPr marL="12700">
              <a:lnSpc>
                <a:spcPct val="100000"/>
              </a:lnSpc>
              <a:tabLst>
                <a:tab pos="460375" algn="l"/>
              </a:tabLst>
            </a:pPr>
            <a:r>
              <a:rPr sz="1150" i="1" spc="-5" dirty="0">
                <a:latin typeface="Times New Roman" panose="02020603050405020304"/>
                <a:cs typeface="Times New Roman" panose="02020603050405020304"/>
              </a:rPr>
              <a:t>k	j</a:t>
            </a:r>
            <a:endParaRPr sz="1150">
              <a:latin typeface="Times New Roman" panose="02020603050405020304"/>
              <a:cs typeface="Times New Roman" panose="02020603050405020304"/>
            </a:endParaRPr>
          </a:p>
        </p:txBody>
      </p:sp>
      <p:sp>
        <p:nvSpPr>
          <p:cNvPr id="29" name="object 29"/>
          <p:cNvSpPr txBox="1"/>
          <p:nvPr/>
        </p:nvSpPr>
        <p:spPr>
          <a:xfrm>
            <a:off x="4814392" y="3622802"/>
            <a:ext cx="9017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k</a:t>
            </a:r>
            <a:endParaRPr sz="1150">
              <a:latin typeface="Times New Roman" panose="02020603050405020304"/>
              <a:cs typeface="Times New Roman" panose="02020603050405020304"/>
            </a:endParaRPr>
          </a:p>
        </p:txBody>
      </p:sp>
      <p:sp>
        <p:nvSpPr>
          <p:cNvPr id="30" name="object 30"/>
          <p:cNvSpPr txBox="1"/>
          <p:nvPr/>
        </p:nvSpPr>
        <p:spPr>
          <a:xfrm>
            <a:off x="3884752" y="2514853"/>
            <a:ext cx="441959" cy="187325"/>
          </a:xfrm>
          <a:prstGeom prst="rect">
            <a:avLst/>
          </a:prstGeom>
        </p:spPr>
        <p:txBody>
          <a:bodyPr vert="horz" wrap="square" lIns="0" tIns="0" rIns="0" bIns="0" rtlCol="0">
            <a:spAutoFit/>
          </a:bodyPr>
          <a:lstStyle/>
          <a:p>
            <a:pPr marL="12700">
              <a:lnSpc>
                <a:spcPct val="100000"/>
              </a:lnSpc>
              <a:tabLst>
                <a:tab pos="331470"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31" name="object 31"/>
          <p:cNvSpPr txBox="1"/>
          <p:nvPr/>
        </p:nvSpPr>
        <p:spPr>
          <a:xfrm>
            <a:off x="6424498" y="2642857"/>
            <a:ext cx="6604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endParaRPr sz="1150">
              <a:latin typeface="Times New Roman" panose="02020603050405020304"/>
              <a:cs typeface="Times New Roman" panose="02020603050405020304"/>
            </a:endParaRPr>
          </a:p>
        </p:txBody>
      </p:sp>
      <p:sp>
        <p:nvSpPr>
          <p:cNvPr id="32" name="object 32"/>
          <p:cNvSpPr txBox="1"/>
          <p:nvPr/>
        </p:nvSpPr>
        <p:spPr>
          <a:xfrm>
            <a:off x="4895151" y="2830321"/>
            <a:ext cx="400685" cy="187325"/>
          </a:xfrm>
          <a:prstGeom prst="rect">
            <a:avLst/>
          </a:prstGeom>
        </p:spPr>
        <p:txBody>
          <a:bodyPr vert="horz" wrap="square" lIns="0" tIns="0" rIns="0" bIns="0" rtlCol="0">
            <a:spAutoFit/>
          </a:bodyPr>
          <a:lstStyle/>
          <a:p>
            <a:pPr marL="12700">
              <a:lnSpc>
                <a:spcPct val="100000"/>
              </a:lnSpc>
              <a:tabLst>
                <a:tab pos="322580" algn="l"/>
              </a:tabLst>
            </a:pPr>
            <a:r>
              <a:rPr sz="1150" i="1" spc="-5" dirty="0">
                <a:latin typeface="Times New Roman" panose="02020603050405020304"/>
                <a:cs typeface="Times New Roman" panose="02020603050405020304"/>
              </a:rPr>
              <a:t>j	k</a:t>
            </a:r>
            <a:endParaRPr sz="1150">
              <a:latin typeface="Times New Roman" panose="02020603050405020304"/>
              <a:cs typeface="Times New Roman" panose="02020603050405020304"/>
            </a:endParaRPr>
          </a:p>
        </p:txBody>
      </p:sp>
      <p:sp>
        <p:nvSpPr>
          <p:cNvPr id="33" name="object 33"/>
          <p:cNvSpPr txBox="1"/>
          <p:nvPr/>
        </p:nvSpPr>
        <p:spPr>
          <a:xfrm>
            <a:off x="5715139" y="6308090"/>
            <a:ext cx="1054100" cy="512445"/>
          </a:xfrm>
          <a:prstGeom prst="rect">
            <a:avLst/>
          </a:prstGeom>
        </p:spPr>
        <p:txBody>
          <a:bodyPr vert="horz" wrap="square" lIns="0" tIns="0" rIns="0" bIns="0" rtlCol="0">
            <a:spAutoFit/>
          </a:bodyPr>
          <a:lstStyle/>
          <a:p>
            <a:pPr marL="12700">
              <a:lnSpc>
                <a:spcPct val="100000"/>
              </a:lnSpc>
            </a:pPr>
            <a:r>
              <a:rPr sz="4425" spc="-7" baseline="-8000" dirty="0">
                <a:latin typeface="Symbol" panose="05050102010706020507"/>
                <a:cs typeface="Symbol" panose="05050102010706020507"/>
              </a:rPr>
              <a:t></a:t>
            </a:r>
            <a:r>
              <a:rPr sz="4425" spc="-150" baseline="-800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P</a:t>
            </a:r>
            <a:r>
              <a:rPr sz="1950" i="1" spc="-275" dirty="0">
                <a:latin typeface="Times New Roman" panose="02020603050405020304"/>
                <a:cs typeface="Times New Roman" panose="02020603050405020304"/>
              </a:rPr>
              <a:t> </a:t>
            </a:r>
            <a:r>
              <a:rPr sz="2600" spc="-175"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i="1" spc="-135" dirty="0">
                <a:latin typeface="Times New Roman" panose="02020603050405020304"/>
                <a:cs typeface="Times New Roman" panose="02020603050405020304"/>
              </a:rPr>
              <a:t> </a:t>
            </a:r>
            <a:r>
              <a:rPr sz="2600" spc="-434" dirty="0">
                <a:latin typeface="Symbol" panose="05050102010706020507"/>
                <a:cs typeface="Symbol" panose="05050102010706020507"/>
              </a:rPr>
              <a:t></a:t>
            </a:r>
            <a:r>
              <a:rPr sz="1950" i="1" spc="5" dirty="0">
                <a:latin typeface="Times New Roman" panose="02020603050405020304"/>
                <a:cs typeface="Times New Roman" panose="02020603050405020304"/>
              </a:rPr>
              <a:t>q</a:t>
            </a:r>
            <a:endParaRPr sz="1950">
              <a:latin typeface="Times New Roman" panose="02020603050405020304"/>
              <a:cs typeface="Times New Roman" panose="02020603050405020304"/>
            </a:endParaRPr>
          </a:p>
        </p:txBody>
      </p:sp>
      <p:sp>
        <p:nvSpPr>
          <p:cNvPr id="34" name="object 34"/>
          <p:cNvSpPr txBox="1"/>
          <p:nvPr/>
        </p:nvSpPr>
        <p:spPr>
          <a:xfrm>
            <a:off x="6166230" y="5913882"/>
            <a:ext cx="150495" cy="309245"/>
          </a:xfrm>
          <a:prstGeom prst="rect">
            <a:avLst/>
          </a:prstGeom>
        </p:spPr>
        <p:txBody>
          <a:bodyPr vert="horz" wrap="square" lIns="0" tIns="0" rIns="0" bIns="0" rtlCol="0">
            <a:spAutoFit/>
          </a:bodyPr>
          <a:lstStyle/>
          <a:p>
            <a:pPr marL="12700">
              <a:lnSpc>
                <a:spcPct val="100000"/>
              </a:lnSpc>
            </a:pPr>
            <a:r>
              <a:rPr sz="1950" i="1" spc="5" dirty="0">
                <a:latin typeface="Times New Roman" panose="02020603050405020304"/>
                <a:cs typeface="Times New Roman" panose="02020603050405020304"/>
              </a:rPr>
              <a:t>q</a:t>
            </a:r>
            <a:endParaRPr sz="1950">
              <a:latin typeface="Times New Roman" panose="02020603050405020304"/>
              <a:cs typeface="Times New Roman" panose="02020603050405020304"/>
            </a:endParaRPr>
          </a:p>
        </p:txBody>
      </p:sp>
      <p:sp>
        <p:nvSpPr>
          <p:cNvPr id="35" name="object 35"/>
          <p:cNvSpPr txBox="1"/>
          <p:nvPr/>
        </p:nvSpPr>
        <p:spPr>
          <a:xfrm>
            <a:off x="6516751" y="4837188"/>
            <a:ext cx="150495" cy="309245"/>
          </a:xfrm>
          <a:prstGeom prst="rect">
            <a:avLst/>
          </a:prstGeom>
        </p:spPr>
        <p:txBody>
          <a:bodyPr vert="horz" wrap="square" lIns="0" tIns="0" rIns="0" bIns="0" rtlCol="0">
            <a:spAutoFit/>
          </a:bodyPr>
          <a:lstStyle/>
          <a:p>
            <a:pPr marL="12700">
              <a:lnSpc>
                <a:spcPct val="100000"/>
              </a:lnSpc>
            </a:pPr>
            <a:r>
              <a:rPr sz="1950" i="1" spc="5" dirty="0">
                <a:latin typeface="Times New Roman" panose="02020603050405020304"/>
                <a:cs typeface="Times New Roman" panose="02020603050405020304"/>
              </a:rPr>
              <a:t>q</a:t>
            </a:r>
            <a:endParaRPr sz="1950">
              <a:latin typeface="Times New Roman" panose="02020603050405020304"/>
              <a:cs typeface="Times New Roman" panose="02020603050405020304"/>
            </a:endParaRPr>
          </a:p>
        </p:txBody>
      </p:sp>
      <p:sp>
        <p:nvSpPr>
          <p:cNvPr id="36" name="object 36"/>
          <p:cNvSpPr txBox="1"/>
          <p:nvPr/>
        </p:nvSpPr>
        <p:spPr>
          <a:xfrm>
            <a:off x="5936881" y="4063771"/>
            <a:ext cx="150495" cy="309245"/>
          </a:xfrm>
          <a:prstGeom prst="rect">
            <a:avLst/>
          </a:prstGeom>
        </p:spPr>
        <p:txBody>
          <a:bodyPr vert="horz" wrap="square" lIns="0" tIns="0" rIns="0" bIns="0" rtlCol="0">
            <a:spAutoFit/>
          </a:bodyPr>
          <a:lstStyle/>
          <a:p>
            <a:pPr marL="12700">
              <a:lnSpc>
                <a:spcPct val="100000"/>
              </a:lnSpc>
            </a:pPr>
            <a:r>
              <a:rPr sz="1950" i="1" spc="5" dirty="0">
                <a:latin typeface="Times New Roman" panose="02020603050405020304"/>
                <a:cs typeface="Times New Roman" panose="02020603050405020304"/>
              </a:rPr>
              <a:t>q</a:t>
            </a:r>
            <a:endParaRPr sz="1950">
              <a:latin typeface="Times New Roman" panose="02020603050405020304"/>
              <a:cs typeface="Times New Roman" panose="02020603050405020304"/>
            </a:endParaRPr>
          </a:p>
        </p:txBody>
      </p:sp>
      <p:sp>
        <p:nvSpPr>
          <p:cNvPr id="37" name="object 37"/>
          <p:cNvSpPr txBox="1"/>
          <p:nvPr/>
        </p:nvSpPr>
        <p:spPr>
          <a:xfrm>
            <a:off x="3530485" y="3319017"/>
            <a:ext cx="1303655" cy="525145"/>
          </a:xfrm>
          <a:prstGeom prst="rect">
            <a:avLst/>
          </a:prstGeom>
        </p:spPr>
        <p:txBody>
          <a:bodyPr vert="horz" wrap="square" lIns="0" tIns="0" rIns="0" bIns="0" rtlCol="0">
            <a:spAutoFit/>
          </a:bodyPr>
          <a:lstStyle/>
          <a:p>
            <a:pPr marL="12700">
              <a:lnSpc>
                <a:spcPct val="100000"/>
              </a:lnSpc>
            </a:pPr>
            <a:r>
              <a:rPr sz="1950" spc="5" dirty="0">
                <a:latin typeface="Symbol" panose="05050102010706020507"/>
                <a:cs typeface="Symbol" panose="05050102010706020507"/>
              </a:rPr>
              <a:t></a:t>
            </a:r>
            <a:r>
              <a:rPr sz="1950" spc="155"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284" baseline="-8000"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150" baseline="-800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P</a:t>
            </a:r>
            <a:r>
              <a:rPr sz="1950" i="1" spc="-260" dirty="0">
                <a:latin typeface="Times New Roman" panose="02020603050405020304"/>
                <a:cs typeface="Times New Roman" panose="02020603050405020304"/>
              </a:rPr>
              <a:t> </a:t>
            </a:r>
            <a:r>
              <a:rPr sz="3050" spc="-484" dirty="0">
                <a:latin typeface="Symbol" panose="05050102010706020507"/>
                <a:cs typeface="Symbol" panose="05050102010706020507"/>
              </a:rPr>
              <a:t></a:t>
            </a:r>
            <a:r>
              <a:rPr sz="1950" i="1" spc="5" dirty="0">
                <a:latin typeface="Times New Roman" panose="02020603050405020304"/>
                <a:cs typeface="Times New Roman" panose="02020603050405020304"/>
              </a:rPr>
              <a:t>b</a:t>
            </a:r>
            <a:endParaRPr sz="1950">
              <a:latin typeface="Times New Roman" panose="02020603050405020304"/>
              <a:cs typeface="Times New Roman" panose="02020603050405020304"/>
            </a:endParaRPr>
          </a:p>
        </p:txBody>
      </p:sp>
      <p:sp>
        <p:nvSpPr>
          <p:cNvPr id="38" name="object 38"/>
          <p:cNvSpPr txBox="1"/>
          <p:nvPr/>
        </p:nvSpPr>
        <p:spPr>
          <a:xfrm>
            <a:off x="6465722" y="2778772"/>
            <a:ext cx="636905" cy="434340"/>
          </a:xfrm>
          <a:prstGeom prst="rect">
            <a:avLst/>
          </a:prstGeom>
        </p:spPr>
        <p:txBody>
          <a:bodyPr vert="horz" wrap="square" lIns="0" tIns="0" rIns="0" bIns="0" rtlCol="0">
            <a:spAutoFit/>
          </a:bodyPr>
          <a:lstStyle/>
          <a:p>
            <a:pPr marL="12700">
              <a:lnSpc>
                <a:spcPct val="100000"/>
              </a:lnSpc>
            </a:pPr>
            <a:r>
              <a:rPr sz="1950" i="1" spc="5" dirty="0">
                <a:latin typeface="Times New Roman" panose="02020603050405020304"/>
                <a:cs typeface="Times New Roman" panose="02020603050405020304"/>
              </a:rPr>
              <a:t>P</a:t>
            </a:r>
            <a:r>
              <a:rPr sz="1950" i="1" spc="-275" dirty="0">
                <a:latin typeface="Times New Roman" panose="02020603050405020304"/>
                <a:cs typeface="Times New Roman" panose="02020603050405020304"/>
              </a:rPr>
              <a:t> </a:t>
            </a:r>
            <a:r>
              <a:rPr sz="2600" spc="-240" dirty="0">
                <a:latin typeface="Symbol" panose="05050102010706020507"/>
                <a:cs typeface="Symbol" panose="05050102010706020507"/>
              </a:rPr>
              <a:t></a:t>
            </a:r>
            <a:r>
              <a:rPr sz="1950" i="1" spc="50" dirty="0">
                <a:latin typeface="Times New Roman" panose="02020603050405020304"/>
                <a:cs typeface="Times New Roman" panose="02020603050405020304"/>
              </a:rPr>
              <a:t>b</a:t>
            </a:r>
            <a:r>
              <a:rPr sz="1725" i="1" spc="-7" baseline="-24000" dirty="0">
                <a:latin typeface="Times New Roman" panose="02020603050405020304"/>
                <a:cs typeface="Times New Roman" panose="02020603050405020304"/>
              </a:rPr>
              <a:t>k</a:t>
            </a:r>
            <a:r>
              <a:rPr sz="1725" i="1" baseline="-24000" dirty="0">
                <a:latin typeface="Times New Roman" panose="02020603050405020304"/>
                <a:cs typeface="Times New Roman" panose="02020603050405020304"/>
              </a:rPr>
              <a:t> </a:t>
            </a:r>
            <a:r>
              <a:rPr sz="1725" i="1" spc="-120" baseline="-24000" dirty="0">
                <a:latin typeface="Times New Roman" panose="02020603050405020304"/>
                <a:cs typeface="Times New Roman" panose="02020603050405020304"/>
              </a:rPr>
              <a:t> </a:t>
            </a:r>
            <a:r>
              <a:rPr sz="2600" spc="-140" dirty="0">
                <a:latin typeface="Symbol" panose="05050102010706020507"/>
                <a:cs typeface="Symbol" panose="05050102010706020507"/>
              </a:rPr>
              <a:t></a:t>
            </a:r>
            <a:endParaRPr sz="2600">
              <a:latin typeface="Symbol" panose="05050102010706020507"/>
              <a:cs typeface="Symbol" panose="05050102010706020507"/>
            </a:endParaRPr>
          </a:p>
        </p:txBody>
      </p:sp>
      <p:sp>
        <p:nvSpPr>
          <p:cNvPr id="39" name="object 39"/>
          <p:cNvSpPr txBox="1"/>
          <p:nvPr/>
        </p:nvSpPr>
        <p:spPr>
          <a:xfrm>
            <a:off x="5759322" y="6775195"/>
            <a:ext cx="23876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i</a:t>
            </a:r>
            <a:r>
              <a:rPr sz="1150" i="1" spc="-145"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0" name="object 40"/>
          <p:cNvSpPr txBox="1"/>
          <p:nvPr/>
        </p:nvSpPr>
        <p:spPr>
          <a:xfrm>
            <a:off x="3738486" y="5364733"/>
            <a:ext cx="579755"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r>
              <a:rPr sz="1150" i="1" spc="-120"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130"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55"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1" name="object 41"/>
          <p:cNvSpPr txBox="1"/>
          <p:nvPr/>
        </p:nvSpPr>
        <p:spPr>
          <a:xfrm>
            <a:off x="3809352" y="4591304"/>
            <a:ext cx="579755"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r>
              <a:rPr sz="1150" i="1" spc="-120"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130"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55"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2" name="object 42"/>
          <p:cNvSpPr txBox="1"/>
          <p:nvPr/>
        </p:nvSpPr>
        <p:spPr>
          <a:xfrm>
            <a:off x="3809339" y="3798823"/>
            <a:ext cx="580390"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r>
              <a:rPr sz="1150" i="1" spc="-120"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125"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55"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3" name="object 43"/>
          <p:cNvSpPr txBox="1"/>
          <p:nvPr/>
        </p:nvSpPr>
        <p:spPr>
          <a:xfrm>
            <a:off x="3837508" y="3006344"/>
            <a:ext cx="581025" cy="187325"/>
          </a:xfrm>
          <a:prstGeom prst="rect">
            <a:avLst/>
          </a:prstGeom>
        </p:spPr>
        <p:txBody>
          <a:bodyPr vert="horz" wrap="square" lIns="0" tIns="0" rIns="0" bIns="0" rtlCol="0">
            <a:spAutoFit/>
          </a:bodyPr>
          <a:lstStyle/>
          <a:p>
            <a:pPr marL="12700">
              <a:lnSpc>
                <a:spcPct val="100000"/>
              </a:lnSpc>
            </a:pPr>
            <a:r>
              <a:rPr sz="1150" i="1" spc="-5" dirty="0">
                <a:latin typeface="Times New Roman" panose="02020603050405020304"/>
                <a:cs typeface="Times New Roman" panose="02020603050405020304"/>
              </a:rPr>
              <a:t>j</a:t>
            </a:r>
            <a:r>
              <a:rPr sz="1150" i="1" spc="-120"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125"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50"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4" name="object 44"/>
          <p:cNvSpPr txBox="1"/>
          <p:nvPr/>
        </p:nvSpPr>
        <p:spPr>
          <a:xfrm>
            <a:off x="3460369" y="5962396"/>
            <a:ext cx="2176780" cy="666750"/>
          </a:xfrm>
          <a:prstGeom prst="rect">
            <a:avLst/>
          </a:prstGeom>
        </p:spPr>
        <p:txBody>
          <a:bodyPr vert="horz" wrap="square" lIns="0" tIns="0" rIns="0" bIns="0" rtlCol="0">
            <a:spAutoFit/>
          </a:bodyPr>
          <a:lstStyle/>
          <a:p>
            <a:pPr marL="12700">
              <a:lnSpc>
                <a:spcPct val="100000"/>
              </a:lnSpc>
              <a:tabLst>
                <a:tab pos="1844675" algn="l"/>
              </a:tabLst>
            </a:pPr>
            <a:r>
              <a:rPr sz="1950" spc="5" dirty="0">
                <a:latin typeface="Symbol" panose="05050102010706020507"/>
                <a:cs typeface="Symbol" panose="05050102010706020507"/>
              </a:rPr>
              <a:t></a:t>
            </a:r>
            <a:r>
              <a:rPr sz="1950" spc="150"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270" baseline="-8000"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157" baseline="-800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P</a:t>
            </a:r>
            <a:r>
              <a:rPr sz="1950" i="1" spc="-254" dirty="0">
                <a:latin typeface="Times New Roman" panose="02020603050405020304"/>
                <a:cs typeface="Times New Roman" panose="02020603050405020304"/>
              </a:rPr>
              <a:t> </a:t>
            </a:r>
            <a:r>
              <a:rPr sz="3050" spc="-42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spc="-100" dirty="0">
                <a:latin typeface="Times New Roman" panose="02020603050405020304"/>
                <a:cs typeface="Times New Roman" panose="02020603050405020304"/>
              </a:rPr>
              <a:t> </a:t>
            </a:r>
            <a:r>
              <a:rPr sz="1725" i="1" spc="-7" baseline="-24000" dirty="0">
                <a:latin typeface="Times New Roman" panose="02020603050405020304"/>
                <a:cs typeface="Times New Roman" panose="02020603050405020304"/>
              </a:rPr>
              <a:t>j</a:t>
            </a:r>
            <a:r>
              <a:rPr sz="1725" i="1" baseline="-24000" dirty="0">
                <a:latin typeface="Times New Roman" panose="02020603050405020304"/>
                <a:cs typeface="Times New Roman" panose="02020603050405020304"/>
              </a:rPr>
              <a:t> </a:t>
            </a:r>
            <a:r>
              <a:rPr sz="1725" i="1" spc="-217" baseline="-24000" dirty="0">
                <a:latin typeface="Times New Roman" panose="02020603050405020304"/>
                <a:cs typeface="Times New Roman" panose="02020603050405020304"/>
              </a:rPr>
              <a:t> </a:t>
            </a:r>
            <a:r>
              <a:rPr sz="3050" spc="-484" dirty="0">
                <a:latin typeface="Symbol" panose="05050102010706020507"/>
                <a:cs typeface="Symbol" panose="05050102010706020507"/>
              </a:rPr>
              <a:t></a:t>
            </a:r>
            <a:r>
              <a:rPr sz="1950" i="1" spc="5" dirty="0">
                <a:latin typeface="Times New Roman" panose="02020603050405020304"/>
                <a:cs typeface="Times New Roman" panose="02020603050405020304"/>
              </a:rPr>
              <a:t>q</a:t>
            </a:r>
            <a:r>
              <a:rPr sz="1950" i="1" dirty="0">
                <a:latin typeface="Times New Roman" panose="02020603050405020304"/>
                <a:cs typeface="Times New Roman" panose="02020603050405020304"/>
              </a:rPr>
              <a:t>	</a:t>
            </a:r>
            <a:r>
              <a:rPr sz="1950" spc="5" dirty="0">
                <a:latin typeface="Times New Roman" panose="02020603050405020304"/>
                <a:cs typeface="Times New Roman" panose="02020603050405020304"/>
              </a:rPr>
              <a:t>log</a:t>
            </a:r>
            <a:endParaRPr sz="1950">
              <a:latin typeface="Times New Roman" panose="02020603050405020304"/>
              <a:cs typeface="Times New Roman" panose="02020603050405020304"/>
            </a:endParaRPr>
          </a:p>
          <a:p>
            <a:pPr marL="290830">
              <a:lnSpc>
                <a:spcPct val="100000"/>
              </a:lnSpc>
              <a:spcBef>
                <a:spcPts val="110"/>
              </a:spcBef>
            </a:pPr>
            <a:r>
              <a:rPr sz="1150" i="1" spc="-5" dirty="0">
                <a:latin typeface="Times New Roman" panose="02020603050405020304"/>
                <a:cs typeface="Times New Roman" panose="02020603050405020304"/>
              </a:rPr>
              <a:t>j</a:t>
            </a:r>
            <a:r>
              <a:rPr sz="1150" i="1" spc="-120"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r>
              <a:rPr sz="1150" dirty="0">
                <a:latin typeface="Times New Roman" panose="02020603050405020304"/>
                <a:cs typeface="Times New Roman" panose="02020603050405020304"/>
              </a:rPr>
              <a:t> </a:t>
            </a:r>
            <a:r>
              <a:rPr sz="1150" spc="130" dirty="0">
                <a:latin typeface="Times New Roman" panose="02020603050405020304"/>
                <a:cs typeface="Times New Roman" panose="02020603050405020304"/>
              </a:rPr>
              <a:t> </a:t>
            </a:r>
            <a:r>
              <a:rPr sz="1150" i="1" spc="-5" dirty="0">
                <a:latin typeface="Times New Roman" panose="02020603050405020304"/>
                <a:cs typeface="Times New Roman" panose="02020603050405020304"/>
              </a:rPr>
              <a:t>k</a:t>
            </a:r>
            <a:r>
              <a:rPr sz="1150" i="1" spc="-55"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5" name="object 45"/>
          <p:cNvSpPr txBox="1"/>
          <p:nvPr/>
        </p:nvSpPr>
        <p:spPr>
          <a:xfrm>
            <a:off x="5715139" y="5231383"/>
            <a:ext cx="1947545" cy="654050"/>
          </a:xfrm>
          <a:prstGeom prst="rect">
            <a:avLst/>
          </a:prstGeom>
        </p:spPr>
        <p:txBody>
          <a:bodyPr vert="horz" wrap="square" lIns="0" tIns="0" rIns="0" bIns="0" rtlCol="0">
            <a:spAutoFit/>
          </a:bodyPr>
          <a:lstStyle/>
          <a:p>
            <a:pPr marL="12700">
              <a:lnSpc>
                <a:spcPct val="100000"/>
              </a:lnSpc>
              <a:tabLst>
                <a:tab pos="914400" algn="l"/>
              </a:tabLst>
            </a:pPr>
            <a:r>
              <a:rPr sz="4425" spc="-7" baseline="-8000" dirty="0">
                <a:latin typeface="Symbol" panose="05050102010706020507"/>
                <a:cs typeface="Symbol" panose="05050102010706020507"/>
              </a:rPr>
              <a:t></a:t>
            </a:r>
            <a:r>
              <a:rPr sz="4425" spc="-150" baseline="-800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P</a:t>
            </a:r>
            <a:r>
              <a:rPr sz="1950" i="1" spc="-275" dirty="0">
                <a:latin typeface="Times New Roman" panose="02020603050405020304"/>
                <a:cs typeface="Times New Roman" panose="02020603050405020304"/>
              </a:rPr>
              <a:t> </a:t>
            </a:r>
            <a:r>
              <a:rPr sz="2600" spc="-245" dirty="0">
                <a:latin typeface="Symbol" panose="05050102010706020507"/>
                <a:cs typeface="Symbol" panose="05050102010706020507"/>
              </a:rPr>
              <a:t></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0" dirty="0">
                <a:latin typeface="Times New Roman" panose="02020603050405020304"/>
                <a:cs typeface="Times New Roman" panose="02020603050405020304"/>
              </a:rPr>
              <a:t> </a:t>
            </a:r>
            <a:r>
              <a:rPr sz="1950" i="1" spc="125" dirty="0">
                <a:latin typeface="Times New Roman" panose="02020603050405020304"/>
                <a:cs typeface="Times New Roman" panose="02020603050405020304"/>
              </a:rPr>
              <a:t>a</a:t>
            </a:r>
            <a:r>
              <a:rPr sz="1725" i="1" spc="-7" baseline="-24000" dirty="0">
                <a:latin typeface="Times New Roman" panose="02020603050405020304"/>
                <a:cs typeface="Times New Roman" panose="02020603050405020304"/>
              </a:rPr>
              <a:t>i</a:t>
            </a:r>
            <a:r>
              <a:rPr sz="1725" i="1" spc="165" baseline="-24000" dirty="0">
                <a:latin typeface="Times New Roman" panose="02020603050405020304"/>
                <a:cs typeface="Times New Roman" panose="02020603050405020304"/>
              </a:rPr>
              <a:t> </a:t>
            </a:r>
            <a:r>
              <a:rPr sz="2600" spc="-185" dirty="0">
                <a:latin typeface="Symbol" panose="05050102010706020507"/>
                <a:cs typeface="Symbol" panose="05050102010706020507"/>
              </a:rPr>
              <a:t></a:t>
            </a:r>
            <a:r>
              <a:rPr sz="1950" i="1" spc="5" dirty="0">
                <a:latin typeface="Times New Roman" panose="02020603050405020304"/>
                <a:cs typeface="Times New Roman" panose="02020603050405020304"/>
              </a:rPr>
              <a:t>P</a:t>
            </a:r>
            <a:r>
              <a:rPr sz="1950" i="1" spc="-275" dirty="0">
                <a:latin typeface="Times New Roman" panose="02020603050405020304"/>
                <a:cs typeface="Times New Roman" panose="02020603050405020304"/>
              </a:rPr>
              <a:t> </a:t>
            </a:r>
            <a:r>
              <a:rPr sz="2600" spc="-175" dirty="0">
                <a:latin typeface="Symbol" panose="05050102010706020507"/>
                <a:cs typeface="Symbol" panose="05050102010706020507"/>
              </a:rPr>
              <a:t></a:t>
            </a:r>
            <a:r>
              <a:rPr sz="1950" i="1" spc="120" dirty="0">
                <a:latin typeface="Times New Roman" panose="02020603050405020304"/>
                <a:cs typeface="Times New Roman" panose="02020603050405020304"/>
              </a:rPr>
              <a:t>a</a:t>
            </a:r>
            <a:r>
              <a:rPr sz="1725" i="1" spc="-7" baseline="-24000" dirty="0">
                <a:latin typeface="Times New Roman" panose="02020603050405020304"/>
                <a:cs typeface="Times New Roman" panose="02020603050405020304"/>
              </a:rPr>
              <a:t>i</a:t>
            </a:r>
            <a:r>
              <a:rPr sz="1725" i="1" spc="165" baseline="-24000" dirty="0">
                <a:latin typeface="Times New Roman" panose="02020603050405020304"/>
                <a:cs typeface="Times New Roman" panose="02020603050405020304"/>
              </a:rPr>
              <a:t> </a:t>
            </a:r>
            <a:r>
              <a:rPr sz="2600" spc="-140" dirty="0">
                <a:latin typeface="Symbol" panose="05050102010706020507"/>
                <a:cs typeface="Symbol" panose="05050102010706020507"/>
              </a:rPr>
              <a:t></a:t>
            </a:r>
            <a:endParaRPr sz="2600">
              <a:latin typeface="Symbol" panose="05050102010706020507"/>
              <a:cs typeface="Symbol" panose="05050102010706020507"/>
            </a:endParaRPr>
          </a:p>
          <a:p>
            <a:pPr marL="56515">
              <a:lnSpc>
                <a:spcPct val="100000"/>
              </a:lnSpc>
              <a:spcBef>
                <a:spcPts val="130"/>
              </a:spcBef>
            </a:pPr>
            <a:r>
              <a:rPr sz="1150" i="1" spc="-5" dirty="0">
                <a:latin typeface="Times New Roman" panose="02020603050405020304"/>
                <a:cs typeface="Times New Roman" panose="02020603050405020304"/>
              </a:rPr>
              <a:t>i</a:t>
            </a:r>
            <a:r>
              <a:rPr sz="1150" i="1" spc="-145" dirty="0">
                <a:latin typeface="Times New Roman" panose="02020603050405020304"/>
                <a:cs typeface="Times New Roman" panose="02020603050405020304"/>
              </a:rPr>
              <a:t> </a:t>
            </a:r>
            <a:r>
              <a:rPr sz="1150" spc="0"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
        <p:nvSpPr>
          <p:cNvPr id="46" name="object 46"/>
          <p:cNvSpPr txBox="1"/>
          <p:nvPr/>
        </p:nvSpPr>
        <p:spPr>
          <a:xfrm>
            <a:off x="3460369" y="4884915"/>
            <a:ext cx="2176780" cy="525145"/>
          </a:xfrm>
          <a:prstGeom prst="rect">
            <a:avLst/>
          </a:prstGeom>
        </p:spPr>
        <p:txBody>
          <a:bodyPr vert="horz" wrap="square" lIns="0" tIns="0" rIns="0" bIns="0" rtlCol="0">
            <a:spAutoFit/>
          </a:bodyPr>
          <a:lstStyle/>
          <a:p>
            <a:pPr marL="12700">
              <a:lnSpc>
                <a:spcPct val="100000"/>
              </a:lnSpc>
              <a:tabLst>
                <a:tab pos="1443355" algn="l"/>
                <a:tab pos="1844675" algn="l"/>
              </a:tabLst>
            </a:pPr>
            <a:r>
              <a:rPr sz="1950" spc="5" dirty="0">
                <a:latin typeface="Symbol" panose="05050102010706020507"/>
                <a:cs typeface="Symbol" panose="05050102010706020507"/>
              </a:rPr>
              <a:t></a:t>
            </a:r>
            <a:r>
              <a:rPr sz="1950" spc="150"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270" baseline="-8000"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157" baseline="-800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P</a:t>
            </a:r>
            <a:r>
              <a:rPr sz="1950" i="1" spc="-254" dirty="0">
                <a:latin typeface="Times New Roman" panose="02020603050405020304"/>
                <a:cs typeface="Times New Roman" panose="02020603050405020304"/>
              </a:rPr>
              <a:t> </a:t>
            </a:r>
            <a:r>
              <a:rPr sz="3050" spc="-42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3050" spc="-484" dirty="0">
                <a:latin typeface="Symbol" panose="05050102010706020507"/>
                <a:cs typeface="Symbol" panose="05050102010706020507"/>
              </a:rPr>
              <a:t></a:t>
            </a:r>
            <a:r>
              <a:rPr sz="1950" i="1" spc="5" dirty="0">
                <a:latin typeface="Times New Roman" panose="02020603050405020304"/>
                <a:cs typeface="Times New Roman" panose="02020603050405020304"/>
              </a:rPr>
              <a:t>q</a:t>
            </a:r>
            <a:r>
              <a:rPr sz="1950" i="1" dirty="0">
                <a:latin typeface="Times New Roman" panose="02020603050405020304"/>
                <a:cs typeface="Times New Roman" panose="02020603050405020304"/>
              </a:rPr>
              <a:t>	</a:t>
            </a:r>
            <a:r>
              <a:rPr sz="1950" spc="5" dirty="0">
                <a:latin typeface="Times New Roman" panose="02020603050405020304"/>
                <a:cs typeface="Times New Roman" panose="02020603050405020304"/>
              </a:rPr>
              <a:t>log</a:t>
            </a:r>
            <a:endParaRPr sz="1950">
              <a:latin typeface="Times New Roman" panose="02020603050405020304"/>
              <a:cs typeface="Times New Roman" panose="02020603050405020304"/>
            </a:endParaRPr>
          </a:p>
        </p:txBody>
      </p:sp>
      <p:sp>
        <p:nvSpPr>
          <p:cNvPr id="47" name="object 47"/>
          <p:cNvSpPr txBox="1"/>
          <p:nvPr/>
        </p:nvSpPr>
        <p:spPr>
          <a:xfrm>
            <a:off x="3530485" y="4111497"/>
            <a:ext cx="2903220" cy="652780"/>
          </a:xfrm>
          <a:prstGeom prst="rect">
            <a:avLst/>
          </a:prstGeom>
        </p:spPr>
        <p:txBody>
          <a:bodyPr vert="horz" wrap="square" lIns="0" tIns="0" rIns="0" bIns="0" rtlCol="0">
            <a:spAutoFit/>
          </a:bodyPr>
          <a:lstStyle/>
          <a:p>
            <a:pPr marL="12700">
              <a:lnSpc>
                <a:spcPts val="2825"/>
              </a:lnSpc>
              <a:tabLst>
                <a:tab pos="1443355" algn="l"/>
                <a:tab pos="1844675" algn="l"/>
              </a:tabLst>
            </a:pPr>
            <a:r>
              <a:rPr sz="1950" spc="5" dirty="0">
                <a:latin typeface="Symbol" panose="05050102010706020507"/>
                <a:cs typeface="Symbol" panose="05050102010706020507"/>
              </a:rPr>
              <a:t></a:t>
            </a:r>
            <a:r>
              <a:rPr sz="1950" spc="155"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284" baseline="-8000"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150" baseline="-800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P</a:t>
            </a:r>
            <a:r>
              <a:rPr sz="1950" i="1" spc="-260" dirty="0">
                <a:latin typeface="Times New Roman" panose="02020603050405020304"/>
                <a:cs typeface="Times New Roman" panose="02020603050405020304"/>
              </a:rPr>
              <a:t> </a:t>
            </a:r>
            <a:r>
              <a:rPr sz="3050" spc="-42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3050" spc="-480" dirty="0">
                <a:latin typeface="Symbol" panose="05050102010706020507"/>
                <a:cs typeface="Symbol" panose="05050102010706020507"/>
              </a:rPr>
              <a:t></a:t>
            </a:r>
            <a:r>
              <a:rPr sz="1950" i="1" spc="5" dirty="0">
                <a:latin typeface="Times New Roman" panose="02020603050405020304"/>
                <a:cs typeface="Times New Roman" panose="02020603050405020304"/>
              </a:rPr>
              <a:t>q</a:t>
            </a:r>
            <a:r>
              <a:rPr sz="1950" i="1" dirty="0">
                <a:latin typeface="Times New Roman" panose="02020603050405020304"/>
                <a:cs typeface="Times New Roman" panose="02020603050405020304"/>
              </a:rPr>
              <a:t>	</a:t>
            </a:r>
            <a:r>
              <a:rPr sz="1950" spc="5" dirty="0">
                <a:latin typeface="Times New Roman" panose="02020603050405020304"/>
                <a:cs typeface="Times New Roman" panose="02020603050405020304"/>
              </a:rPr>
              <a:t>log</a:t>
            </a:r>
            <a:endParaRPr sz="1950">
              <a:latin typeface="Times New Roman" panose="02020603050405020304"/>
              <a:cs typeface="Times New Roman" panose="02020603050405020304"/>
            </a:endParaRPr>
          </a:p>
          <a:p>
            <a:pPr marR="5080" algn="r">
              <a:lnSpc>
                <a:spcPts val="2285"/>
              </a:lnSpc>
              <a:tabLst>
                <a:tab pos="518795" algn="l"/>
              </a:tabLst>
            </a:pPr>
            <a:r>
              <a:rPr sz="1950" i="1" spc="5" dirty="0">
                <a:latin typeface="Times New Roman" panose="02020603050405020304"/>
                <a:cs typeface="Times New Roman" panose="02020603050405020304"/>
              </a:rPr>
              <a:t>P</a:t>
            </a:r>
            <a:r>
              <a:rPr sz="1950" i="1" spc="-275" dirty="0">
                <a:latin typeface="Times New Roman" panose="02020603050405020304"/>
                <a:cs typeface="Times New Roman" panose="02020603050405020304"/>
              </a:rPr>
              <a:t> </a:t>
            </a:r>
            <a:r>
              <a:rPr sz="2600" spc="-245" dirty="0">
                <a:latin typeface="Symbol" panose="05050102010706020507"/>
                <a:cs typeface="Symbol" panose="05050102010706020507"/>
              </a:rPr>
              <a:t></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2600" spc="-140" dirty="0">
                <a:latin typeface="Symbol" panose="05050102010706020507"/>
                <a:cs typeface="Symbol" panose="05050102010706020507"/>
              </a:rPr>
              <a:t></a:t>
            </a:r>
            <a:endParaRPr sz="2600">
              <a:latin typeface="Symbol" panose="05050102010706020507"/>
              <a:cs typeface="Symbol" panose="05050102010706020507"/>
            </a:endParaRPr>
          </a:p>
        </p:txBody>
      </p:sp>
      <p:sp>
        <p:nvSpPr>
          <p:cNvPr id="48" name="object 48"/>
          <p:cNvSpPr txBox="1"/>
          <p:nvPr/>
        </p:nvSpPr>
        <p:spPr>
          <a:xfrm>
            <a:off x="6490106" y="3131591"/>
            <a:ext cx="1645920" cy="873760"/>
          </a:xfrm>
          <a:prstGeom prst="rect">
            <a:avLst/>
          </a:prstGeom>
        </p:spPr>
        <p:txBody>
          <a:bodyPr vert="horz" wrap="square" lIns="0" tIns="0" rIns="0" bIns="0" rtlCol="0">
            <a:spAutoFit/>
          </a:bodyPr>
          <a:lstStyle/>
          <a:p>
            <a:pPr algn="ctr">
              <a:lnSpc>
                <a:spcPts val="3025"/>
              </a:lnSpc>
              <a:tabLst>
                <a:tab pos="542925" algn="l"/>
                <a:tab pos="923290" algn="l"/>
                <a:tab pos="1527175" algn="l"/>
              </a:tabLst>
            </a:pPr>
            <a:r>
              <a:rPr sz="1950" i="1" spc="5" dirty="0">
                <a:latin typeface="Times New Roman" panose="02020603050405020304"/>
                <a:cs typeface="Times New Roman" panose="02020603050405020304"/>
              </a:rPr>
              <a:t>P</a:t>
            </a:r>
            <a:r>
              <a:rPr sz="1950" i="1" spc="-260" dirty="0">
                <a:latin typeface="Times New Roman" panose="02020603050405020304"/>
                <a:cs typeface="Times New Roman" panose="02020603050405020304"/>
              </a:rPr>
              <a:t> </a:t>
            </a:r>
            <a:r>
              <a:rPr sz="3050" spc="-484" dirty="0">
                <a:latin typeface="Symbol" panose="05050102010706020507"/>
                <a:cs typeface="Symbol" panose="05050102010706020507"/>
              </a:rPr>
              <a:t></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1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3050" spc="-415" dirty="0">
                <a:latin typeface="Symbol" panose="05050102010706020507"/>
                <a:cs typeface="Symbol" panose="05050102010706020507"/>
              </a:rPr>
              <a:t></a:t>
            </a:r>
            <a:r>
              <a:rPr sz="1950" i="1" spc="5" dirty="0">
                <a:latin typeface="Times New Roman" panose="02020603050405020304"/>
                <a:cs typeface="Times New Roman" panose="02020603050405020304"/>
              </a:rPr>
              <a:t>P</a:t>
            </a:r>
            <a:r>
              <a:rPr sz="1950" i="1" spc="-260" dirty="0">
                <a:latin typeface="Times New Roman" panose="02020603050405020304"/>
                <a:cs typeface="Times New Roman" panose="02020603050405020304"/>
              </a:rPr>
              <a:t> </a:t>
            </a:r>
            <a:r>
              <a:rPr sz="3050" spc="-42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3050" spc="-290" dirty="0">
                <a:latin typeface="Symbol" panose="05050102010706020507"/>
                <a:cs typeface="Symbol" panose="05050102010706020507"/>
              </a:rPr>
              <a:t></a:t>
            </a:r>
            <a:endParaRPr sz="3050">
              <a:latin typeface="Symbol" panose="05050102010706020507"/>
              <a:cs typeface="Symbol" panose="05050102010706020507"/>
            </a:endParaRPr>
          </a:p>
          <a:p>
            <a:pPr marR="151130" algn="r">
              <a:lnSpc>
                <a:spcPts val="365"/>
              </a:lnSpc>
            </a:pPr>
            <a:r>
              <a:rPr sz="1150" i="1" spc="-5" dirty="0">
                <a:latin typeface="Times New Roman" panose="02020603050405020304"/>
                <a:cs typeface="Times New Roman" panose="02020603050405020304"/>
              </a:rPr>
              <a:t>j</a:t>
            </a:r>
            <a:endParaRPr sz="1150">
              <a:latin typeface="Times New Roman" panose="02020603050405020304"/>
              <a:cs typeface="Times New Roman" panose="02020603050405020304"/>
            </a:endParaRPr>
          </a:p>
          <a:p>
            <a:pPr marR="212090" algn="r">
              <a:lnSpc>
                <a:spcPts val="2650"/>
              </a:lnSpc>
              <a:tabLst>
                <a:tab pos="527685" algn="l"/>
                <a:tab pos="1122680" algn="l"/>
              </a:tabLst>
            </a:pPr>
            <a:r>
              <a:rPr sz="1950" i="1" spc="5" dirty="0">
                <a:latin typeface="Times New Roman" panose="02020603050405020304"/>
                <a:cs typeface="Times New Roman" panose="02020603050405020304"/>
              </a:rPr>
              <a:t>P</a:t>
            </a:r>
            <a:r>
              <a:rPr sz="1950" i="1" spc="-254" dirty="0">
                <a:latin typeface="Times New Roman" panose="02020603050405020304"/>
                <a:cs typeface="Times New Roman" panose="02020603050405020304"/>
              </a:rPr>
              <a:t> </a:t>
            </a:r>
            <a:r>
              <a:rPr sz="3050" spc="-42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3050" spc="-415" dirty="0">
                <a:latin typeface="Symbol" panose="05050102010706020507"/>
                <a:cs typeface="Symbol" panose="05050102010706020507"/>
              </a:rPr>
              <a:t></a:t>
            </a:r>
            <a:r>
              <a:rPr sz="1950" i="1" spc="5" dirty="0">
                <a:latin typeface="Times New Roman" panose="02020603050405020304"/>
                <a:cs typeface="Times New Roman" panose="02020603050405020304"/>
              </a:rPr>
              <a:t>P</a:t>
            </a:r>
            <a:r>
              <a:rPr sz="1950" i="1" spc="-275" dirty="0">
                <a:latin typeface="Times New Roman" panose="02020603050405020304"/>
                <a:cs typeface="Times New Roman" panose="02020603050405020304"/>
              </a:rPr>
              <a:t> </a:t>
            </a:r>
            <a:r>
              <a:rPr sz="2600" spc="-245" dirty="0">
                <a:latin typeface="Symbol" panose="05050102010706020507"/>
                <a:cs typeface="Symbol" panose="05050102010706020507"/>
              </a:rPr>
              <a:t></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2600" spc="-140" dirty="0">
                <a:latin typeface="Symbol" panose="05050102010706020507"/>
                <a:cs typeface="Symbol" panose="05050102010706020507"/>
              </a:rPr>
              <a:t></a:t>
            </a:r>
            <a:endParaRPr sz="2600">
              <a:latin typeface="Symbol" panose="05050102010706020507"/>
              <a:cs typeface="Symbol" panose="05050102010706020507"/>
            </a:endParaRPr>
          </a:p>
          <a:p>
            <a:pPr marR="367030" algn="r">
              <a:lnSpc>
                <a:spcPts val="745"/>
              </a:lnSpc>
            </a:pPr>
            <a:r>
              <a:rPr sz="1150" i="1" spc="-5" dirty="0">
                <a:latin typeface="Times New Roman" panose="02020603050405020304"/>
                <a:cs typeface="Times New Roman" panose="02020603050405020304"/>
              </a:rPr>
              <a:t>k</a:t>
            </a:r>
            <a:endParaRPr sz="1150">
              <a:latin typeface="Times New Roman" panose="02020603050405020304"/>
              <a:cs typeface="Times New Roman" panose="02020603050405020304"/>
            </a:endParaRPr>
          </a:p>
        </p:txBody>
      </p:sp>
      <p:sp>
        <p:nvSpPr>
          <p:cNvPr id="49" name="object 49"/>
          <p:cNvSpPr txBox="1"/>
          <p:nvPr/>
        </p:nvSpPr>
        <p:spPr>
          <a:xfrm>
            <a:off x="4977510" y="3319017"/>
            <a:ext cx="1423670" cy="491490"/>
          </a:xfrm>
          <a:prstGeom prst="rect">
            <a:avLst/>
          </a:prstGeom>
        </p:spPr>
        <p:txBody>
          <a:bodyPr vert="horz" wrap="square" lIns="0" tIns="0" rIns="0" bIns="0" rtlCol="0">
            <a:spAutoFit/>
          </a:bodyPr>
          <a:lstStyle/>
          <a:p>
            <a:pPr marL="12700">
              <a:lnSpc>
                <a:spcPts val="3025"/>
              </a:lnSpc>
              <a:tabLst>
                <a:tab pos="392430" algn="l"/>
                <a:tab pos="996950" algn="l"/>
              </a:tabLst>
            </a:pPr>
            <a:r>
              <a:rPr sz="1950" dirty="0">
                <a:latin typeface="Times New Roman" panose="02020603050405020304"/>
                <a:cs typeface="Times New Roman" panose="02020603050405020304"/>
              </a:rPr>
              <a:t>|</a:t>
            </a:r>
            <a:r>
              <a:rPr sz="1950" spc="-1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3050" spc="-415" dirty="0">
                <a:latin typeface="Symbol" panose="05050102010706020507"/>
                <a:cs typeface="Symbol" panose="05050102010706020507"/>
              </a:rPr>
              <a:t></a:t>
            </a:r>
            <a:r>
              <a:rPr sz="1950" i="1" spc="5" dirty="0">
                <a:latin typeface="Times New Roman" panose="02020603050405020304"/>
                <a:cs typeface="Times New Roman" panose="02020603050405020304"/>
              </a:rPr>
              <a:t>P</a:t>
            </a:r>
            <a:r>
              <a:rPr sz="1950" i="1" spc="-260" dirty="0">
                <a:latin typeface="Times New Roman" panose="02020603050405020304"/>
                <a:cs typeface="Times New Roman" panose="02020603050405020304"/>
              </a:rPr>
              <a:t> </a:t>
            </a:r>
            <a:r>
              <a:rPr sz="3050" spc="-42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3050" spc="-275" dirty="0">
                <a:latin typeface="Symbol" panose="05050102010706020507"/>
                <a:cs typeface="Symbol" panose="05050102010706020507"/>
              </a:rPr>
              <a:t></a:t>
            </a:r>
            <a:r>
              <a:rPr sz="1950" spc="5" dirty="0">
                <a:latin typeface="Times New Roman" panose="02020603050405020304"/>
                <a:cs typeface="Times New Roman" panose="02020603050405020304"/>
              </a:rPr>
              <a:t>log</a:t>
            </a:r>
            <a:endParaRPr sz="1950">
              <a:latin typeface="Times New Roman" panose="02020603050405020304"/>
              <a:cs typeface="Times New Roman" panose="02020603050405020304"/>
            </a:endParaRPr>
          </a:p>
          <a:p>
            <a:pPr marL="297180">
              <a:lnSpc>
                <a:spcPts val="745"/>
              </a:lnSpc>
              <a:tabLst>
                <a:tab pos="902335" algn="l"/>
              </a:tabLst>
            </a:pPr>
            <a:r>
              <a:rPr sz="1150" i="1" spc="-5" dirty="0">
                <a:latin typeface="Times New Roman" panose="02020603050405020304"/>
                <a:cs typeface="Times New Roman" panose="02020603050405020304"/>
              </a:rPr>
              <a:t>j	j</a:t>
            </a:r>
            <a:endParaRPr sz="1150">
              <a:latin typeface="Times New Roman" panose="02020603050405020304"/>
              <a:cs typeface="Times New Roman" panose="02020603050405020304"/>
            </a:endParaRPr>
          </a:p>
        </p:txBody>
      </p:sp>
      <p:sp>
        <p:nvSpPr>
          <p:cNvPr id="50" name="object 50"/>
          <p:cNvSpPr txBox="1"/>
          <p:nvPr/>
        </p:nvSpPr>
        <p:spPr>
          <a:xfrm>
            <a:off x="5861456" y="2339111"/>
            <a:ext cx="1119505" cy="873760"/>
          </a:xfrm>
          <a:prstGeom prst="rect">
            <a:avLst/>
          </a:prstGeom>
        </p:spPr>
        <p:txBody>
          <a:bodyPr vert="horz" wrap="square" lIns="0" tIns="0" rIns="0" bIns="0" rtlCol="0">
            <a:spAutoFit/>
          </a:bodyPr>
          <a:lstStyle/>
          <a:p>
            <a:pPr marL="143510">
              <a:lnSpc>
                <a:spcPts val="3025"/>
              </a:lnSpc>
              <a:tabLst>
                <a:tab pos="657225" algn="l"/>
                <a:tab pos="1013460" algn="l"/>
              </a:tabLst>
            </a:pPr>
            <a:r>
              <a:rPr sz="1950" i="1" spc="5" dirty="0">
                <a:latin typeface="Times New Roman" panose="02020603050405020304"/>
                <a:cs typeface="Times New Roman" panose="02020603050405020304"/>
              </a:rPr>
              <a:t>P</a:t>
            </a:r>
            <a:r>
              <a:rPr sz="1950" i="1" spc="-260" dirty="0">
                <a:latin typeface="Times New Roman" panose="02020603050405020304"/>
                <a:cs typeface="Times New Roman" panose="02020603050405020304"/>
              </a:rPr>
              <a:t> </a:t>
            </a:r>
            <a:r>
              <a:rPr sz="3050" spc="-42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1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3050" spc="-290" dirty="0">
                <a:latin typeface="Symbol" panose="05050102010706020507"/>
                <a:cs typeface="Symbol" panose="05050102010706020507"/>
              </a:rPr>
              <a:t></a:t>
            </a:r>
            <a:endParaRPr sz="3050">
              <a:latin typeface="Symbol" panose="05050102010706020507"/>
              <a:cs typeface="Symbol" panose="05050102010706020507"/>
            </a:endParaRPr>
          </a:p>
          <a:p>
            <a:pPr marR="160655" algn="r">
              <a:lnSpc>
                <a:spcPts val="365"/>
              </a:lnSpc>
            </a:pPr>
            <a:r>
              <a:rPr sz="1150" i="1" spc="-5" dirty="0">
                <a:latin typeface="Times New Roman" panose="02020603050405020304"/>
                <a:cs typeface="Times New Roman" panose="02020603050405020304"/>
              </a:rPr>
              <a:t>k</a:t>
            </a:r>
            <a:endParaRPr sz="1150">
              <a:latin typeface="Times New Roman" panose="02020603050405020304"/>
              <a:cs typeface="Times New Roman" panose="02020603050405020304"/>
            </a:endParaRPr>
          </a:p>
          <a:p>
            <a:pPr marL="12700">
              <a:lnSpc>
                <a:spcPts val="3280"/>
              </a:lnSpc>
            </a:pPr>
            <a:r>
              <a:rPr sz="1950" i="1" spc="5" dirty="0">
                <a:latin typeface="Times New Roman" panose="02020603050405020304"/>
                <a:cs typeface="Times New Roman" panose="02020603050405020304"/>
              </a:rPr>
              <a:t>P</a:t>
            </a:r>
            <a:r>
              <a:rPr sz="1950" i="1" spc="-260" dirty="0">
                <a:latin typeface="Times New Roman" panose="02020603050405020304"/>
                <a:cs typeface="Times New Roman" panose="02020603050405020304"/>
              </a:rPr>
              <a:t> </a:t>
            </a:r>
            <a:r>
              <a:rPr sz="3050" spc="-42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spc="-95" dirty="0">
                <a:latin typeface="Times New Roman" panose="02020603050405020304"/>
                <a:cs typeface="Times New Roman" panose="02020603050405020304"/>
              </a:rPr>
              <a:t> </a:t>
            </a:r>
            <a:r>
              <a:rPr sz="1725" i="1" spc="-7" baseline="-24000" dirty="0">
                <a:latin typeface="Times New Roman" panose="02020603050405020304"/>
                <a:cs typeface="Times New Roman" panose="02020603050405020304"/>
              </a:rPr>
              <a:t>j</a:t>
            </a:r>
            <a:r>
              <a:rPr sz="1725" i="1" spc="202" baseline="-24000" dirty="0">
                <a:latin typeface="Times New Roman" panose="02020603050405020304"/>
                <a:cs typeface="Times New Roman" panose="02020603050405020304"/>
              </a:rPr>
              <a:t> </a:t>
            </a:r>
            <a:r>
              <a:rPr sz="3050" spc="-290" dirty="0">
                <a:latin typeface="Symbol" panose="05050102010706020507"/>
                <a:cs typeface="Symbol" panose="05050102010706020507"/>
              </a:rPr>
              <a:t></a:t>
            </a:r>
            <a:endParaRPr sz="3050">
              <a:latin typeface="Symbol" panose="05050102010706020507"/>
              <a:cs typeface="Symbol" panose="05050102010706020507"/>
            </a:endParaRPr>
          </a:p>
        </p:txBody>
      </p:sp>
      <p:sp>
        <p:nvSpPr>
          <p:cNvPr id="51" name="object 51"/>
          <p:cNvSpPr txBox="1"/>
          <p:nvPr/>
        </p:nvSpPr>
        <p:spPr>
          <a:xfrm>
            <a:off x="2834817" y="2526550"/>
            <a:ext cx="2937510" cy="525145"/>
          </a:xfrm>
          <a:prstGeom prst="rect">
            <a:avLst/>
          </a:prstGeom>
        </p:spPr>
        <p:txBody>
          <a:bodyPr vert="horz" wrap="square" lIns="0" tIns="0" rIns="0" bIns="0" rtlCol="0">
            <a:spAutoFit/>
          </a:bodyPr>
          <a:lstStyle/>
          <a:p>
            <a:pPr marL="12700">
              <a:lnSpc>
                <a:spcPct val="100000"/>
              </a:lnSpc>
              <a:tabLst>
                <a:tab pos="2154555" algn="l"/>
                <a:tab pos="2510790" algn="l"/>
              </a:tabLst>
            </a:pPr>
            <a:r>
              <a:rPr sz="1950" i="1" dirty="0">
                <a:latin typeface="Times New Roman" panose="02020603050405020304"/>
                <a:cs typeface="Times New Roman" panose="02020603050405020304"/>
              </a:rPr>
              <a:t>I</a:t>
            </a:r>
            <a:r>
              <a:rPr sz="1950" i="1" spc="-150" dirty="0">
                <a:latin typeface="Times New Roman" panose="02020603050405020304"/>
                <a:cs typeface="Times New Roman" panose="02020603050405020304"/>
              </a:rPr>
              <a:t> </a:t>
            </a:r>
            <a:r>
              <a:rPr sz="2600" spc="-75" dirty="0">
                <a:latin typeface="Symbol" panose="05050102010706020507"/>
                <a:cs typeface="Symbol" panose="05050102010706020507"/>
              </a:rPr>
              <a:t></a:t>
            </a:r>
            <a:r>
              <a:rPr sz="1950" i="1" spc="5" dirty="0">
                <a:latin typeface="Times New Roman" panose="02020603050405020304"/>
                <a:cs typeface="Times New Roman" panose="02020603050405020304"/>
              </a:rPr>
              <a:t>z</a:t>
            </a:r>
            <a:r>
              <a:rPr sz="1950" i="1" spc="-320"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18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v</a:t>
            </a:r>
            <a:r>
              <a:rPr sz="1950" i="1" spc="-245" dirty="0">
                <a:latin typeface="Times New Roman" panose="02020603050405020304"/>
                <a:cs typeface="Times New Roman" panose="02020603050405020304"/>
              </a:rPr>
              <a:t> </a:t>
            </a:r>
            <a:r>
              <a:rPr sz="2600" spc="-140" dirty="0">
                <a:latin typeface="Symbol" panose="05050102010706020507"/>
                <a:cs typeface="Symbol" panose="05050102010706020507"/>
              </a:rPr>
              <a:t></a:t>
            </a:r>
            <a:r>
              <a:rPr sz="2600" spc="-320" dirty="0">
                <a:latin typeface="Times New Roman" panose="02020603050405020304"/>
                <a:cs typeface="Times New Roman" panose="02020603050405020304"/>
              </a:rPr>
              <a:t> </a:t>
            </a:r>
            <a:r>
              <a:rPr sz="1950" spc="5" dirty="0">
                <a:latin typeface="Symbol" panose="05050102010706020507"/>
                <a:cs typeface="Symbol" panose="05050102010706020507"/>
              </a:rPr>
              <a:t></a:t>
            </a:r>
            <a:r>
              <a:rPr sz="1950" spc="150"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270" baseline="-8000" dirty="0">
                <a:latin typeface="Times New Roman" panose="02020603050405020304"/>
                <a:cs typeface="Times New Roman" panose="02020603050405020304"/>
              </a:rPr>
              <a:t> </a:t>
            </a:r>
            <a:r>
              <a:rPr sz="4425" spc="-7" baseline="-8000" dirty="0">
                <a:latin typeface="Symbol" panose="05050102010706020507"/>
                <a:cs typeface="Symbol" panose="05050102010706020507"/>
              </a:rPr>
              <a:t></a:t>
            </a:r>
            <a:r>
              <a:rPr sz="4425" spc="-150" baseline="-8000"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P</a:t>
            </a:r>
            <a:r>
              <a:rPr sz="1950" i="1" spc="-260" dirty="0">
                <a:latin typeface="Times New Roman" panose="02020603050405020304"/>
                <a:cs typeface="Times New Roman" panose="02020603050405020304"/>
              </a:rPr>
              <a:t> </a:t>
            </a:r>
            <a:r>
              <a:rPr sz="3050" spc="-420" dirty="0">
                <a:latin typeface="Symbol" panose="05050102010706020507"/>
                <a:cs typeface="Symbol" panose="05050102010706020507"/>
              </a:rPr>
              <a:t></a:t>
            </a:r>
            <a:r>
              <a:rPr sz="1950" i="1" spc="5" dirty="0">
                <a:latin typeface="Times New Roman" panose="02020603050405020304"/>
                <a:cs typeface="Times New Roman" panose="02020603050405020304"/>
              </a:rPr>
              <a:t>a</a:t>
            </a:r>
            <a:r>
              <a:rPr sz="1950" i="1" dirty="0">
                <a:latin typeface="Times New Roman" panose="02020603050405020304"/>
                <a:cs typeface="Times New Roman" panose="02020603050405020304"/>
              </a:rPr>
              <a:t>	</a:t>
            </a:r>
            <a:r>
              <a:rPr sz="1950" dirty="0">
                <a:latin typeface="Times New Roman" panose="02020603050405020304"/>
                <a:cs typeface="Times New Roman" panose="02020603050405020304"/>
              </a:rPr>
              <a:t>,</a:t>
            </a:r>
            <a:r>
              <a:rPr sz="1950" spc="-215" dirty="0">
                <a:latin typeface="Times New Roman" panose="02020603050405020304"/>
                <a:cs typeface="Times New Roman" panose="02020603050405020304"/>
              </a:rPr>
              <a:t> </a:t>
            </a:r>
            <a:r>
              <a:rPr sz="1950" i="1" spc="5" dirty="0">
                <a:latin typeface="Times New Roman" panose="02020603050405020304"/>
                <a:cs typeface="Times New Roman" panose="02020603050405020304"/>
              </a:rPr>
              <a:t>b</a:t>
            </a:r>
            <a:r>
              <a:rPr sz="1950" i="1" dirty="0">
                <a:latin typeface="Times New Roman" panose="02020603050405020304"/>
                <a:cs typeface="Times New Roman" panose="02020603050405020304"/>
              </a:rPr>
              <a:t>	</a:t>
            </a:r>
            <a:r>
              <a:rPr sz="3050" spc="-275" dirty="0">
                <a:latin typeface="Symbol" panose="05050102010706020507"/>
                <a:cs typeface="Symbol" panose="05050102010706020507"/>
              </a:rPr>
              <a:t></a:t>
            </a:r>
            <a:r>
              <a:rPr sz="1950" spc="5" dirty="0">
                <a:latin typeface="Times New Roman" panose="02020603050405020304"/>
                <a:cs typeface="Times New Roman" panose="02020603050405020304"/>
              </a:rPr>
              <a:t>log</a:t>
            </a:r>
            <a:endParaRPr sz="1950">
              <a:latin typeface="Times New Roman" panose="02020603050405020304"/>
              <a:cs typeface="Times New Roman" panose="02020603050405020304"/>
            </a:endParaRPr>
          </a:p>
        </p:txBody>
      </p:sp>
      <p:sp>
        <p:nvSpPr>
          <p:cNvPr id="52" name="object 52"/>
          <p:cNvSpPr/>
          <p:nvPr/>
        </p:nvSpPr>
        <p:spPr>
          <a:xfrm>
            <a:off x="5705741" y="4354067"/>
            <a:ext cx="864869" cy="576580"/>
          </a:xfrm>
          <a:custGeom>
            <a:avLst/>
            <a:gdLst/>
            <a:ahLst/>
            <a:cxnLst/>
            <a:rect l="l" t="t" r="r" b="b"/>
            <a:pathLst>
              <a:path w="864870" h="576579">
                <a:moveTo>
                  <a:pt x="432815" y="0"/>
                </a:moveTo>
                <a:lnTo>
                  <a:pt x="374037" y="2625"/>
                </a:lnTo>
                <a:lnTo>
                  <a:pt x="317676" y="10276"/>
                </a:lnTo>
                <a:lnTo>
                  <a:pt x="264247" y="22609"/>
                </a:lnTo>
                <a:lnTo>
                  <a:pt x="214263" y="39285"/>
                </a:lnTo>
                <a:lnTo>
                  <a:pt x="168237" y="59961"/>
                </a:lnTo>
                <a:lnTo>
                  <a:pt x="126682" y="84296"/>
                </a:lnTo>
                <a:lnTo>
                  <a:pt x="90112" y="111949"/>
                </a:lnTo>
                <a:lnTo>
                  <a:pt x="59040" y="142578"/>
                </a:lnTo>
                <a:lnTo>
                  <a:pt x="33980" y="175843"/>
                </a:lnTo>
                <a:lnTo>
                  <a:pt x="15444" y="211402"/>
                </a:lnTo>
                <a:lnTo>
                  <a:pt x="3946" y="248913"/>
                </a:lnTo>
                <a:lnTo>
                  <a:pt x="0" y="288036"/>
                </a:lnTo>
                <a:lnTo>
                  <a:pt x="3946" y="327158"/>
                </a:lnTo>
                <a:lnTo>
                  <a:pt x="15444" y="364669"/>
                </a:lnTo>
                <a:lnTo>
                  <a:pt x="33980" y="400228"/>
                </a:lnTo>
                <a:lnTo>
                  <a:pt x="59040" y="433493"/>
                </a:lnTo>
                <a:lnTo>
                  <a:pt x="90112" y="464122"/>
                </a:lnTo>
                <a:lnTo>
                  <a:pt x="126682" y="491775"/>
                </a:lnTo>
                <a:lnTo>
                  <a:pt x="168237" y="516110"/>
                </a:lnTo>
                <a:lnTo>
                  <a:pt x="214263" y="536786"/>
                </a:lnTo>
                <a:lnTo>
                  <a:pt x="264247" y="553462"/>
                </a:lnTo>
                <a:lnTo>
                  <a:pt x="317676" y="565795"/>
                </a:lnTo>
                <a:lnTo>
                  <a:pt x="374037" y="573446"/>
                </a:lnTo>
                <a:lnTo>
                  <a:pt x="432815" y="576072"/>
                </a:lnTo>
                <a:lnTo>
                  <a:pt x="491419" y="573446"/>
                </a:lnTo>
                <a:lnTo>
                  <a:pt x="547634" y="565795"/>
                </a:lnTo>
                <a:lnTo>
                  <a:pt x="600944" y="553462"/>
                </a:lnTo>
                <a:lnTo>
                  <a:pt x="650832" y="536786"/>
                </a:lnTo>
                <a:lnTo>
                  <a:pt x="696784" y="516110"/>
                </a:lnTo>
                <a:lnTo>
                  <a:pt x="738282" y="491775"/>
                </a:lnTo>
                <a:lnTo>
                  <a:pt x="774812" y="464122"/>
                </a:lnTo>
                <a:lnTo>
                  <a:pt x="805857" y="433493"/>
                </a:lnTo>
                <a:lnTo>
                  <a:pt x="830901" y="400228"/>
                </a:lnTo>
                <a:lnTo>
                  <a:pt x="849428" y="364669"/>
                </a:lnTo>
                <a:lnTo>
                  <a:pt x="860923" y="327158"/>
                </a:lnTo>
                <a:lnTo>
                  <a:pt x="864869" y="288035"/>
                </a:lnTo>
                <a:lnTo>
                  <a:pt x="860923" y="248913"/>
                </a:lnTo>
                <a:lnTo>
                  <a:pt x="849428" y="211402"/>
                </a:lnTo>
                <a:lnTo>
                  <a:pt x="830901" y="175843"/>
                </a:lnTo>
                <a:lnTo>
                  <a:pt x="805857" y="142578"/>
                </a:lnTo>
                <a:lnTo>
                  <a:pt x="774812" y="111949"/>
                </a:lnTo>
                <a:lnTo>
                  <a:pt x="738282" y="84296"/>
                </a:lnTo>
                <a:lnTo>
                  <a:pt x="696784" y="59961"/>
                </a:lnTo>
                <a:lnTo>
                  <a:pt x="650832" y="39285"/>
                </a:lnTo>
                <a:lnTo>
                  <a:pt x="600944" y="22609"/>
                </a:lnTo>
                <a:lnTo>
                  <a:pt x="547634" y="10276"/>
                </a:lnTo>
                <a:lnTo>
                  <a:pt x="491419" y="2625"/>
                </a:lnTo>
                <a:lnTo>
                  <a:pt x="432815" y="0"/>
                </a:lnTo>
                <a:close/>
              </a:path>
            </a:pathLst>
          </a:custGeom>
          <a:ln w="25400">
            <a:solidFill>
              <a:srgbClr val="EE2B0A"/>
            </a:solidFill>
          </a:ln>
        </p:spPr>
        <p:txBody>
          <a:bodyPr wrap="square" lIns="0" tIns="0" rIns="0" bIns="0" rtlCol="0"/>
          <a:lstStyle/>
          <a:p>
            <a:endParaRPr/>
          </a:p>
        </p:txBody>
      </p:sp>
      <p:sp>
        <p:nvSpPr>
          <p:cNvPr id="53" name="object 53"/>
          <p:cNvSpPr/>
          <p:nvPr/>
        </p:nvSpPr>
        <p:spPr>
          <a:xfrm>
            <a:off x="5418467" y="5146547"/>
            <a:ext cx="2449195" cy="791845"/>
          </a:xfrm>
          <a:custGeom>
            <a:avLst/>
            <a:gdLst/>
            <a:ahLst/>
            <a:cxnLst/>
            <a:rect l="l" t="t" r="r" b="b"/>
            <a:pathLst>
              <a:path w="2449195" h="791845">
                <a:moveTo>
                  <a:pt x="1224534" y="0"/>
                </a:moveTo>
                <a:lnTo>
                  <a:pt x="1155011" y="627"/>
                </a:lnTo>
                <a:lnTo>
                  <a:pt x="1086511" y="2488"/>
                </a:lnTo>
                <a:lnTo>
                  <a:pt x="1019135" y="5549"/>
                </a:lnTo>
                <a:lnTo>
                  <a:pt x="952988" y="9775"/>
                </a:lnTo>
                <a:lnTo>
                  <a:pt x="888171" y="15134"/>
                </a:lnTo>
                <a:lnTo>
                  <a:pt x="824789" y="21592"/>
                </a:lnTo>
                <a:lnTo>
                  <a:pt x="762945" y="29115"/>
                </a:lnTo>
                <a:lnTo>
                  <a:pt x="702740" y="37670"/>
                </a:lnTo>
                <a:lnTo>
                  <a:pt x="644280" y="47223"/>
                </a:lnTo>
                <a:lnTo>
                  <a:pt x="587666" y="57741"/>
                </a:lnTo>
                <a:lnTo>
                  <a:pt x="533002" y="69190"/>
                </a:lnTo>
                <a:lnTo>
                  <a:pt x="480391" y="81536"/>
                </a:lnTo>
                <a:lnTo>
                  <a:pt x="429935" y="94747"/>
                </a:lnTo>
                <a:lnTo>
                  <a:pt x="381739" y="108788"/>
                </a:lnTo>
                <a:lnTo>
                  <a:pt x="335905" y="123626"/>
                </a:lnTo>
                <a:lnTo>
                  <a:pt x="292537" y="139227"/>
                </a:lnTo>
                <a:lnTo>
                  <a:pt x="251736" y="155558"/>
                </a:lnTo>
                <a:lnTo>
                  <a:pt x="213608" y="172585"/>
                </a:lnTo>
                <a:lnTo>
                  <a:pt x="178254" y="190275"/>
                </a:lnTo>
                <a:lnTo>
                  <a:pt x="116282" y="227509"/>
                </a:lnTo>
                <a:lnTo>
                  <a:pt x="66645" y="266991"/>
                </a:lnTo>
                <a:lnTo>
                  <a:pt x="30170" y="308452"/>
                </a:lnTo>
                <a:lnTo>
                  <a:pt x="7680" y="351624"/>
                </a:lnTo>
                <a:lnTo>
                  <a:pt x="0" y="396240"/>
                </a:lnTo>
                <a:lnTo>
                  <a:pt x="1937" y="418708"/>
                </a:lnTo>
                <a:lnTo>
                  <a:pt x="17125" y="462615"/>
                </a:lnTo>
                <a:lnTo>
                  <a:pt x="46711" y="504928"/>
                </a:lnTo>
                <a:lnTo>
                  <a:pt x="89870" y="545382"/>
                </a:lnTo>
                <a:lnTo>
                  <a:pt x="145777" y="583710"/>
                </a:lnTo>
                <a:lnTo>
                  <a:pt x="213608" y="619648"/>
                </a:lnTo>
                <a:lnTo>
                  <a:pt x="251736" y="636638"/>
                </a:lnTo>
                <a:lnTo>
                  <a:pt x="292537" y="652930"/>
                </a:lnTo>
                <a:lnTo>
                  <a:pt x="335905" y="668492"/>
                </a:lnTo>
                <a:lnTo>
                  <a:pt x="381739" y="683290"/>
                </a:lnTo>
                <a:lnTo>
                  <a:pt x="429935" y="697292"/>
                </a:lnTo>
                <a:lnTo>
                  <a:pt x="480391" y="710464"/>
                </a:lnTo>
                <a:lnTo>
                  <a:pt x="533002" y="722773"/>
                </a:lnTo>
                <a:lnTo>
                  <a:pt x="587666" y="734186"/>
                </a:lnTo>
                <a:lnTo>
                  <a:pt x="644280" y="744669"/>
                </a:lnTo>
                <a:lnTo>
                  <a:pt x="702740" y="754189"/>
                </a:lnTo>
                <a:lnTo>
                  <a:pt x="762945" y="762714"/>
                </a:lnTo>
                <a:lnTo>
                  <a:pt x="824789" y="770210"/>
                </a:lnTo>
                <a:lnTo>
                  <a:pt x="888171" y="776643"/>
                </a:lnTo>
                <a:lnTo>
                  <a:pt x="952988" y="781981"/>
                </a:lnTo>
                <a:lnTo>
                  <a:pt x="1019135" y="786191"/>
                </a:lnTo>
                <a:lnTo>
                  <a:pt x="1086511" y="789239"/>
                </a:lnTo>
                <a:lnTo>
                  <a:pt x="1155011" y="791092"/>
                </a:lnTo>
                <a:lnTo>
                  <a:pt x="1224534" y="791718"/>
                </a:lnTo>
                <a:lnTo>
                  <a:pt x="1294056" y="791092"/>
                </a:lnTo>
                <a:lnTo>
                  <a:pt x="1362556" y="789239"/>
                </a:lnTo>
                <a:lnTo>
                  <a:pt x="1429932" y="786191"/>
                </a:lnTo>
                <a:lnTo>
                  <a:pt x="1496079" y="781981"/>
                </a:lnTo>
                <a:lnTo>
                  <a:pt x="1560896" y="776643"/>
                </a:lnTo>
                <a:lnTo>
                  <a:pt x="1624278" y="770210"/>
                </a:lnTo>
                <a:lnTo>
                  <a:pt x="1686122" y="762714"/>
                </a:lnTo>
                <a:lnTo>
                  <a:pt x="1746327" y="754189"/>
                </a:lnTo>
                <a:lnTo>
                  <a:pt x="1804787" y="744669"/>
                </a:lnTo>
                <a:lnTo>
                  <a:pt x="1861401" y="734186"/>
                </a:lnTo>
                <a:lnTo>
                  <a:pt x="1916065" y="722773"/>
                </a:lnTo>
                <a:lnTo>
                  <a:pt x="1968676" y="710464"/>
                </a:lnTo>
                <a:lnTo>
                  <a:pt x="2019132" y="697292"/>
                </a:lnTo>
                <a:lnTo>
                  <a:pt x="2067328" y="683290"/>
                </a:lnTo>
                <a:lnTo>
                  <a:pt x="2113162" y="668492"/>
                </a:lnTo>
                <a:lnTo>
                  <a:pt x="2156530" y="652930"/>
                </a:lnTo>
                <a:lnTo>
                  <a:pt x="2197331" y="636638"/>
                </a:lnTo>
                <a:lnTo>
                  <a:pt x="2235459" y="619648"/>
                </a:lnTo>
                <a:lnTo>
                  <a:pt x="2270813" y="601994"/>
                </a:lnTo>
                <a:lnTo>
                  <a:pt x="2332785" y="564828"/>
                </a:lnTo>
                <a:lnTo>
                  <a:pt x="2382422" y="525404"/>
                </a:lnTo>
                <a:lnTo>
                  <a:pt x="2418897" y="483988"/>
                </a:lnTo>
                <a:lnTo>
                  <a:pt x="2441387" y="440844"/>
                </a:lnTo>
                <a:lnTo>
                  <a:pt x="2449068" y="396240"/>
                </a:lnTo>
                <a:lnTo>
                  <a:pt x="2447130" y="373768"/>
                </a:lnTo>
                <a:lnTo>
                  <a:pt x="2431942" y="329841"/>
                </a:lnTo>
                <a:lnTo>
                  <a:pt x="2402356" y="287491"/>
                </a:lnTo>
                <a:lnTo>
                  <a:pt x="2359197" y="246985"/>
                </a:lnTo>
                <a:lnTo>
                  <a:pt x="2303290" y="208594"/>
                </a:lnTo>
                <a:lnTo>
                  <a:pt x="2235459" y="172585"/>
                </a:lnTo>
                <a:lnTo>
                  <a:pt x="2197331" y="155558"/>
                </a:lnTo>
                <a:lnTo>
                  <a:pt x="2156530" y="139227"/>
                </a:lnTo>
                <a:lnTo>
                  <a:pt x="2113162" y="123626"/>
                </a:lnTo>
                <a:lnTo>
                  <a:pt x="2067328" y="108788"/>
                </a:lnTo>
                <a:lnTo>
                  <a:pt x="2019132" y="94747"/>
                </a:lnTo>
                <a:lnTo>
                  <a:pt x="1968676" y="81536"/>
                </a:lnTo>
                <a:lnTo>
                  <a:pt x="1916065" y="69190"/>
                </a:lnTo>
                <a:lnTo>
                  <a:pt x="1861401" y="57741"/>
                </a:lnTo>
                <a:lnTo>
                  <a:pt x="1804787" y="47223"/>
                </a:lnTo>
                <a:lnTo>
                  <a:pt x="1746327" y="37670"/>
                </a:lnTo>
                <a:lnTo>
                  <a:pt x="1686122" y="29115"/>
                </a:lnTo>
                <a:lnTo>
                  <a:pt x="1624278" y="21592"/>
                </a:lnTo>
                <a:lnTo>
                  <a:pt x="1560896" y="15134"/>
                </a:lnTo>
                <a:lnTo>
                  <a:pt x="1496079" y="9775"/>
                </a:lnTo>
                <a:lnTo>
                  <a:pt x="1429932" y="5549"/>
                </a:lnTo>
                <a:lnTo>
                  <a:pt x="1362556" y="2488"/>
                </a:lnTo>
                <a:lnTo>
                  <a:pt x="1294056" y="627"/>
                </a:lnTo>
                <a:lnTo>
                  <a:pt x="1224534" y="0"/>
                </a:lnTo>
                <a:close/>
              </a:path>
            </a:pathLst>
          </a:custGeom>
          <a:ln w="25400">
            <a:solidFill>
              <a:srgbClr val="EE2B0A"/>
            </a:solidFill>
          </a:ln>
        </p:spPr>
        <p:txBody>
          <a:bodyPr wrap="square" lIns="0" tIns="0" rIns="0" bIns="0" rtlCol="0"/>
          <a:lstStyle/>
          <a:p>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信息论基础</a:t>
            </a:r>
          </a:p>
        </p:txBody>
      </p:sp>
      <p:sp>
        <p:nvSpPr>
          <p:cNvPr id="6" name="object 6"/>
          <p:cNvSpPr txBox="1"/>
          <p:nvPr/>
        </p:nvSpPr>
        <p:spPr>
          <a:xfrm>
            <a:off x="1681098" y="1820164"/>
            <a:ext cx="7616190" cy="47517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互信息总结</a:t>
            </a:r>
            <a:endParaRPr sz="3200">
              <a:latin typeface="新宋体" panose="02010609030101010101" charset="-122"/>
              <a:cs typeface="新宋体" panose="02010609030101010101" charset="-122"/>
            </a:endParaRPr>
          </a:p>
          <a:p>
            <a:pPr marL="469900" marR="182245">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互信息I(z,v)是信源符号概率向量z和信道 矩阵Q的函数</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当输入和输出符号统计独立时，I(z,v)取得 最小值0</a:t>
            </a:r>
            <a:endParaRPr sz="2800">
              <a:latin typeface="新宋体" panose="02010609030101010101" charset="-122"/>
              <a:cs typeface="新宋体" panose="02010609030101010101" charset="-122"/>
            </a:endParaRPr>
          </a:p>
          <a:p>
            <a:pPr marL="469900" marR="182880" indent="-635">
              <a:lnSpc>
                <a:spcPts val="3210"/>
              </a:lnSpc>
              <a:spcBef>
                <a:spcPts val="192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I(z,v)对所有信源分布u的最大值就是信道 </a:t>
            </a:r>
            <a:r>
              <a:rPr sz="4200" baseline="-3000" dirty="0">
                <a:latin typeface="新宋体" panose="02010609030101010101" charset="-122"/>
                <a:cs typeface="新宋体" panose="02010609030101010101" charset="-122"/>
              </a:rPr>
              <a:t>容量</a:t>
            </a:r>
            <a:r>
              <a:rPr sz="4200" spc="-1275" baseline="-3000" dirty="0">
                <a:latin typeface="新宋体" panose="02010609030101010101" charset="-122"/>
                <a:cs typeface="新宋体" panose="02010609030101010101" charset="-122"/>
              </a:rPr>
              <a:t> </a:t>
            </a:r>
            <a:r>
              <a:rPr sz="2150" i="1" spc="5" dirty="0">
                <a:latin typeface="Times New Roman" panose="02020603050405020304"/>
                <a:cs typeface="Times New Roman" panose="02020603050405020304"/>
              </a:rPr>
              <a:t>C</a:t>
            </a:r>
            <a:r>
              <a:rPr sz="2150" i="1" spc="125" dirty="0">
                <a:latin typeface="Times New Roman" panose="02020603050405020304"/>
                <a:cs typeface="Times New Roman" panose="02020603050405020304"/>
              </a:rPr>
              <a:t> </a:t>
            </a:r>
            <a:r>
              <a:rPr sz="2150" spc="5"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spc="5" dirty="0">
                <a:latin typeface="Times New Roman" panose="02020603050405020304"/>
                <a:cs typeface="Times New Roman" panose="02020603050405020304"/>
              </a:rPr>
              <a:t>ma</a:t>
            </a:r>
            <a:r>
              <a:rPr sz="2150" spc="95" dirty="0">
                <a:latin typeface="Times New Roman" panose="02020603050405020304"/>
                <a:cs typeface="Times New Roman" panose="02020603050405020304"/>
              </a:rPr>
              <a:t>x</a:t>
            </a:r>
            <a:r>
              <a:rPr sz="2950" spc="-305" dirty="0">
                <a:latin typeface="Symbol" panose="05050102010706020507"/>
                <a:cs typeface="Symbol" panose="05050102010706020507"/>
              </a:rPr>
              <a:t></a:t>
            </a:r>
            <a:r>
              <a:rPr sz="2150" i="1" dirty="0">
                <a:latin typeface="Times New Roman" panose="02020603050405020304"/>
                <a:cs typeface="Times New Roman" panose="02020603050405020304"/>
              </a:rPr>
              <a:t>I</a:t>
            </a:r>
            <a:r>
              <a:rPr sz="2150" i="1" spc="-265" dirty="0">
                <a:latin typeface="Times New Roman" panose="02020603050405020304"/>
                <a:cs typeface="Times New Roman" panose="02020603050405020304"/>
              </a:rPr>
              <a:t> </a:t>
            </a:r>
            <a:r>
              <a:rPr sz="2850" spc="-330" dirty="0">
                <a:latin typeface="Symbol" panose="05050102010706020507"/>
                <a:cs typeface="Symbol" panose="05050102010706020507"/>
              </a:rPr>
              <a:t></a:t>
            </a:r>
            <a:r>
              <a:rPr sz="2150" i="1" spc="100" dirty="0">
                <a:latin typeface="Times New Roman" panose="02020603050405020304"/>
                <a:cs typeface="Times New Roman" panose="02020603050405020304"/>
              </a:rPr>
              <a:t>u</a:t>
            </a:r>
            <a:r>
              <a:rPr sz="2150" dirty="0">
                <a:latin typeface="Times New Roman" panose="02020603050405020304"/>
                <a:cs typeface="Times New Roman" panose="02020603050405020304"/>
              </a:rPr>
              <a:t>,</a:t>
            </a:r>
            <a:r>
              <a:rPr sz="2150" spc="-290" dirty="0">
                <a:latin typeface="Times New Roman" panose="02020603050405020304"/>
                <a:cs typeface="Times New Roman" panose="02020603050405020304"/>
              </a:rPr>
              <a:t> </a:t>
            </a:r>
            <a:r>
              <a:rPr sz="2150" i="1" spc="145" dirty="0">
                <a:latin typeface="Times New Roman" panose="02020603050405020304"/>
                <a:cs typeface="Times New Roman" panose="02020603050405020304"/>
              </a:rPr>
              <a:t>v</a:t>
            </a:r>
            <a:r>
              <a:rPr sz="2850" spc="-350" dirty="0">
                <a:latin typeface="Symbol" panose="05050102010706020507"/>
                <a:cs typeface="Symbol" panose="05050102010706020507"/>
              </a:rPr>
              <a:t></a:t>
            </a:r>
            <a:r>
              <a:rPr sz="2950" spc="-260" dirty="0">
                <a:latin typeface="Symbol" panose="05050102010706020507"/>
                <a:cs typeface="Symbol" panose="05050102010706020507"/>
              </a:rPr>
              <a:t></a:t>
            </a:r>
            <a:endParaRPr sz="2950">
              <a:latin typeface="Symbol" panose="05050102010706020507"/>
              <a:cs typeface="Symbol" panose="05050102010706020507"/>
            </a:endParaRPr>
          </a:p>
          <a:p>
            <a:pPr marL="1934845">
              <a:lnSpc>
                <a:spcPts val="905"/>
              </a:lnSpc>
            </a:pPr>
            <a:r>
              <a:rPr sz="1250" i="1" spc="5" dirty="0">
                <a:latin typeface="Times New Roman" panose="02020603050405020304"/>
                <a:cs typeface="Times New Roman" panose="02020603050405020304"/>
              </a:rPr>
              <a:t>u</a:t>
            </a:r>
            <a:endParaRPr sz="1250">
              <a:latin typeface="Times New Roman" panose="02020603050405020304"/>
              <a:cs typeface="Times New Roman" panose="02020603050405020304"/>
            </a:endParaRPr>
          </a:p>
          <a:p>
            <a:pPr marL="469900" marR="5080">
              <a:lnSpc>
                <a:spcPct val="100000"/>
              </a:lnSpc>
              <a:spcBef>
                <a:spcPts val="85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信道容量定义了能够通过信道可靠地传送信 息的最大传送率</a:t>
            </a:r>
            <a:endParaRPr sz="2800">
              <a:latin typeface="新宋体" panose="02010609030101010101" charset="-122"/>
              <a:cs typeface="新宋体" panose="02010609030101010101" charset="-122"/>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59840"/>
            <a:ext cx="4498340" cy="353187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信息论基础</a:t>
            </a:r>
            <a:endParaRPr sz="3200">
              <a:latin typeface="新宋体" panose="02010609030101010101" charset="-122"/>
              <a:cs typeface="新宋体" panose="02010609030101010101" charset="-122"/>
            </a:endParaRPr>
          </a:p>
          <a:p>
            <a:pPr>
              <a:lnSpc>
                <a:spcPct val="100000"/>
              </a:lnSpc>
              <a:spcBef>
                <a:spcPts val="0"/>
              </a:spcBef>
            </a:pPr>
            <a:endParaRPr sz="25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基本编码定理（自学）</a:t>
            </a:r>
            <a:endParaRPr sz="3200">
              <a:latin typeface="新宋体" panose="02010609030101010101" charset="-122"/>
              <a:cs typeface="新宋体" panose="02010609030101010101" charset="-122"/>
            </a:endParaRPr>
          </a:p>
          <a:p>
            <a:pPr marL="469900">
              <a:lnSpc>
                <a:spcPct val="100000"/>
              </a:lnSpc>
              <a:spcBef>
                <a:spcPts val="192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无噪声编码定理</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噪声编码定理</a:t>
            </a:r>
            <a:endParaRPr sz="3200">
              <a:latin typeface="新宋体" panose="02010609030101010101" charset="-122"/>
              <a:cs typeface="新宋体" panose="02010609030101010101" charset="-122"/>
            </a:endParaRPr>
          </a:p>
          <a:p>
            <a:pPr marL="469900">
              <a:lnSpc>
                <a:spcPts val="375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信源编码定理</a:t>
            </a:r>
            <a:endParaRPr sz="3200">
              <a:latin typeface="新宋体" panose="02010609030101010101" charset="-122"/>
              <a:cs typeface="新宋体" panose="02010609030101010101" charset="-122"/>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71628" rIns="0" bIns="0" rtlCol="0">
            <a:spAutoFit/>
          </a:bodyPr>
          <a:lstStyle/>
          <a:p>
            <a:pPr marL="641350">
              <a:lnSpc>
                <a:spcPct val="100000"/>
              </a:lnSpc>
              <a:tabLst>
                <a:tab pos="105283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无误差压缩</a:t>
            </a:r>
            <a:endParaRPr sz="3200">
              <a:latin typeface="新宋体" panose="02010609030101010101" charset="-122"/>
              <a:cs typeface="新宋体" panose="02010609030101010101" charset="-122"/>
            </a:endParaRPr>
          </a:p>
          <a:p>
            <a:pPr marL="1098550">
              <a:lnSpc>
                <a:spcPct val="100000"/>
              </a:lnSpc>
              <a:spcBef>
                <a:spcPts val="1675"/>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变长编码</a:t>
            </a:r>
            <a:endParaRPr sz="2800">
              <a:latin typeface="新宋体" panose="02010609030101010101" charset="-122"/>
              <a:cs typeface="新宋体" panose="02010609030101010101" charset="-122"/>
            </a:endParaRPr>
          </a:p>
          <a:p>
            <a:pPr marL="1934845" indent="-379095">
              <a:lnSpc>
                <a:spcPct val="100000"/>
              </a:lnSpc>
              <a:spcBef>
                <a:spcPts val="1690"/>
              </a:spcBef>
              <a:buClr>
                <a:srgbClr val="EE2B0A"/>
              </a:buClr>
              <a:buSzPct val="71000"/>
              <a:buFont typeface="Wingdings" panose="05000000000000000000"/>
              <a:buChar char=""/>
              <a:tabLst>
                <a:tab pos="1935480" algn="l"/>
              </a:tabLst>
            </a:pPr>
            <a:r>
              <a:rPr sz="2800" spc="-5" dirty="0">
                <a:latin typeface="新宋体" panose="02010609030101010101" charset="-122"/>
                <a:cs typeface="新宋体" panose="02010609030101010101" charset="-122"/>
              </a:rPr>
              <a:t>霍夫曼(Huffman)编码</a:t>
            </a:r>
            <a:endParaRPr sz="2800">
              <a:latin typeface="新宋体" panose="02010609030101010101" charset="-122"/>
              <a:cs typeface="新宋体" panose="02010609030101010101" charset="-122"/>
            </a:endParaRPr>
          </a:p>
          <a:p>
            <a:pPr marL="1555750">
              <a:lnSpc>
                <a:spcPct val="100000"/>
              </a:lnSpc>
              <a:spcBef>
                <a:spcPts val="1685"/>
              </a:spcBef>
              <a:tabLst>
                <a:tab pos="193548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其它变长编码</a:t>
            </a:r>
            <a:endParaRPr sz="2800">
              <a:latin typeface="新宋体" panose="02010609030101010101" charset="-122"/>
              <a:cs typeface="新宋体" panose="02010609030101010101" charset="-122"/>
            </a:endParaRPr>
          </a:p>
          <a:p>
            <a:pPr marL="1555750">
              <a:lnSpc>
                <a:spcPct val="100000"/>
              </a:lnSpc>
              <a:spcBef>
                <a:spcPts val="1690"/>
              </a:spcBef>
              <a:tabLst>
                <a:tab pos="193548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算术编码</a:t>
            </a:r>
            <a:endParaRPr sz="2800">
              <a:latin typeface="新宋体" panose="02010609030101010101" charset="-122"/>
              <a:cs typeface="新宋体" panose="02010609030101010101" charset="-122"/>
            </a:endParaRPr>
          </a:p>
          <a:p>
            <a:pPr marL="1477010" indent="-378460">
              <a:lnSpc>
                <a:spcPct val="100000"/>
              </a:lnSpc>
              <a:spcBef>
                <a:spcPts val="1690"/>
              </a:spcBef>
              <a:buClr>
                <a:srgbClr val="EE2B0A"/>
              </a:buClr>
              <a:buSzPct val="71000"/>
              <a:buFont typeface="Wingdings" panose="05000000000000000000"/>
              <a:buChar char=""/>
              <a:tabLst>
                <a:tab pos="1478280" algn="l"/>
              </a:tabLst>
            </a:pPr>
            <a:r>
              <a:rPr sz="2800" spc="-5" dirty="0">
                <a:latin typeface="新宋体" panose="02010609030101010101" charset="-122"/>
                <a:cs typeface="新宋体" panose="02010609030101010101" charset="-122"/>
              </a:rPr>
              <a:t>LZW编码</a:t>
            </a:r>
            <a:endParaRPr sz="2800">
              <a:latin typeface="新宋体" panose="02010609030101010101" charset="-122"/>
              <a:cs typeface="新宋体" panose="02010609030101010101" charset="-122"/>
            </a:endParaRPr>
          </a:p>
          <a:p>
            <a:pPr marL="1098550">
              <a:lnSpc>
                <a:spcPct val="100000"/>
              </a:lnSpc>
              <a:spcBef>
                <a:spcPts val="1685"/>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位平面编码</a:t>
            </a:r>
            <a:endParaRPr sz="2800">
              <a:latin typeface="新宋体" panose="02010609030101010101" charset="-122"/>
              <a:cs typeface="新宋体" panose="02010609030101010101" charset="-122"/>
            </a:endParaRPr>
          </a:p>
          <a:p>
            <a:pPr marL="1098550">
              <a:lnSpc>
                <a:spcPts val="3295"/>
              </a:lnSpc>
              <a:spcBef>
                <a:spcPts val="1690"/>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无损预测编码</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信息论基础</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1726946"/>
            <a:ext cx="7566659" cy="5180330"/>
          </a:xfrm>
          <a:prstGeom prst="rect">
            <a:avLst/>
          </a:prstGeom>
        </p:spPr>
        <p:txBody>
          <a:bodyPr vert="horz" wrap="square" lIns="0" tIns="0" rIns="0" bIns="0" rtlCol="0">
            <a:spAutoFit/>
          </a:bodyPr>
          <a:lstStyle/>
          <a:p>
            <a:pPr marL="12700">
              <a:lnSpc>
                <a:spcPct val="100000"/>
              </a:lnSpc>
              <a:tabLst>
                <a:tab pos="4222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无误差压缩的必要性</a:t>
            </a:r>
            <a:endParaRPr sz="2800">
              <a:latin typeface="新宋体" panose="02010609030101010101" charset="-122"/>
              <a:cs typeface="新宋体" panose="02010609030101010101" charset="-122"/>
            </a:endParaRPr>
          </a:p>
          <a:p>
            <a:pPr marL="469265" marR="5080">
              <a:lnSpc>
                <a:spcPct val="102000"/>
              </a:lnSpc>
              <a:spcBef>
                <a:spcPts val="208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在医疗或商业文件的归档，有损压缩因为法律原因 </a:t>
            </a:r>
            <a:r>
              <a:rPr sz="2400" dirty="0">
                <a:latin typeface="新宋体" panose="02010609030101010101" charset="-122"/>
                <a:cs typeface="新宋体" panose="02010609030101010101" charset="-122"/>
              </a:rPr>
              <a:t>而被禁止</a:t>
            </a:r>
            <a:endParaRPr sz="2400">
              <a:latin typeface="新宋体" panose="02010609030101010101" charset="-122"/>
              <a:cs typeface="新宋体" panose="02010609030101010101" charset="-122"/>
            </a:endParaRPr>
          </a:p>
          <a:p>
            <a:pPr marL="469265" marR="60325">
              <a:lnSpc>
                <a:spcPct val="100000"/>
              </a:lnSpc>
              <a:spcBef>
                <a:spcPts val="143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卫星成像的收集，考虑数据使用和所花费用，不希 望有任何数据损失</a:t>
            </a:r>
            <a:endParaRPr sz="2400">
              <a:latin typeface="新宋体" panose="02010609030101010101" charset="-122"/>
              <a:cs typeface="新宋体" panose="02010609030101010101" charset="-122"/>
            </a:endParaRPr>
          </a:p>
          <a:p>
            <a:pPr marL="469265">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X光拍片，信息的丢失会导致诊断的正确性</a:t>
            </a:r>
            <a:endParaRPr sz="2400">
              <a:latin typeface="新宋体" panose="02010609030101010101" charset="-122"/>
              <a:cs typeface="新宋体" panose="02010609030101010101" charset="-122"/>
            </a:endParaRPr>
          </a:p>
          <a:p>
            <a:pPr marL="469265">
              <a:lnSpc>
                <a:spcPct val="100000"/>
              </a:lnSpc>
              <a:spcBef>
                <a:spcPts val="127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a:p>
            <a:pPr marL="12700">
              <a:lnSpc>
                <a:spcPct val="100000"/>
              </a:lnSpc>
              <a:spcBef>
                <a:spcPts val="1860"/>
              </a:spcBef>
              <a:tabLst>
                <a:tab pos="3790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无误差压缩技术</a:t>
            </a:r>
            <a:endParaRPr sz="2800">
              <a:latin typeface="新宋体" panose="02010609030101010101" charset="-122"/>
              <a:cs typeface="新宋体" panose="02010609030101010101" charset="-122"/>
            </a:endParaRPr>
          </a:p>
          <a:p>
            <a:pPr marL="469265">
              <a:lnSpc>
                <a:spcPct val="100000"/>
              </a:lnSpc>
              <a:spcBef>
                <a:spcPts val="142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减少像素间冗余</a:t>
            </a:r>
            <a:endParaRPr sz="2400">
              <a:latin typeface="新宋体" panose="02010609030101010101" charset="-122"/>
              <a:cs typeface="新宋体" panose="02010609030101010101" charset="-122"/>
            </a:endParaRPr>
          </a:p>
          <a:p>
            <a:pPr marL="469265">
              <a:lnSpc>
                <a:spcPts val="284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减少编码冗余</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无误差压缩</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70964"/>
            <a:ext cx="8618602" cy="5052665"/>
          </a:xfrm>
          <a:prstGeom prst="rect">
            <a:avLst/>
          </a:prstGeom>
        </p:spPr>
        <p:txBody>
          <a:bodyPr vert="horz" wrap="square" lIns="0" tIns="0" rIns="0" bIns="0" rtlCol="0">
            <a:spAutoFit/>
          </a:bodyPr>
          <a:lstStyle/>
          <a:p>
            <a:pPr marL="12700">
              <a:lnSpc>
                <a:spcPct val="100000"/>
              </a:lnSpc>
              <a:tabLst>
                <a:tab pos="672465" algn="l"/>
              </a:tabLst>
            </a:pPr>
            <a:r>
              <a:rPr sz="2400" dirty="0">
                <a:solidFill>
                  <a:srgbClr val="EE2B0A"/>
                </a:solidFill>
                <a:latin typeface="Wingdings" panose="05000000000000000000"/>
                <a:cs typeface="Wingdings" panose="05000000000000000000"/>
              </a:rPr>
              <a:t></a:t>
            </a:r>
            <a:r>
              <a:rPr sz="24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变长编码</a:t>
            </a:r>
            <a:endParaRPr sz="3200" dirty="0">
              <a:latin typeface="新宋体" panose="02010609030101010101" charset="-122"/>
              <a:cs typeface="新宋体" panose="02010609030101010101" charset="-122"/>
            </a:endParaRPr>
          </a:p>
          <a:p>
            <a:pPr marL="469900">
              <a:lnSpc>
                <a:spcPct val="100000"/>
              </a:lnSpc>
              <a:spcBef>
                <a:spcPts val="2155"/>
              </a:spcBef>
              <a:tabLst>
                <a:tab pos="1104900" algn="l"/>
              </a:tabLst>
            </a:pPr>
            <a:r>
              <a:rPr sz="2400" spc="-5" dirty="0">
                <a:solidFill>
                  <a:srgbClr val="EE2B0A"/>
                </a:solidFill>
                <a:latin typeface="Wingdings" panose="05000000000000000000"/>
                <a:cs typeface="Wingdings" panose="05000000000000000000"/>
              </a:rPr>
              <a:t></a:t>
            </a:r>
            <a:r>
              <a:rPr lang="en-US" sz="2400" spc="-5" dirty="0">
                <a:solidFill>
                  <a:srgbClr val="EE2B0A"/>
                </a:solidFill>
                <a:latin typeface="Wingdings" panose="05000000000000000000"/>
                <a:cs typeface="Wingdings" panose="05000000000000000000"/>
              </a:rPr>
              <a:t> </a:t>
            </a:r>
            <a:r>
              <a:rPr sz="2800" spc="-5" dirty="0" err="1">
                <a:latin typeface="新宋体" panose="02010609030101010101" charset="-122"/>
                <a:cs typeface="新宋体" panose="02010609030101010101" charset="-122"/>
              </a:rPr>
              <a:t>减少编码冗余</a:t>
            </a:r>
            <a:endParaRPr sz="2800" dirty="0">
              <a:latin typeface="新宋体" panose="02010609030101010101" charset="-122"/>
              <a:cs typeface="新宋体" panose="02010609030101010101" charset="-122"/>
            </a:endParaRPr>
          </a:p>
          <a:p>
            <a:pPr marL="927100" marR="157480" indent="-457200">
              <a:lnSpc>
                <a:spcPct val="100000"/>
              </a:lnSpc>
              <a:spcBef>
                <a:spcPts val="1505"/>
              </a:spcBef>
              <a:tabLst>
                <a:tab pos="1078865" algn="l"/>
              </a:tabLst>
            </a:pPr>
            <a:r>
              <a:rPr spc="-5" dirty="0">
                <a:solidFill>
                  <a:srgbClr val="EE2B0A"/>
                </a:solidFill>
                <a:latin typeface="Wingdings" panose="05000000000000000000"/>
                <a:cs typeface="Wingdings" panose="05000000000000000000"/>
              </a:rPr>
              <a:t></a:t>
            </a:r>
            <a:r>
              <a:rPr lang="en-US" spc="-5"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变长编码，即把最短的码字赋予出现概率最大的灰度级</a:t>
            </a:r>
            <a:endParaRPr sz="2800" dirty="0">
              <a:latin typeface="新宋体" panose="02010609030101010101" charset="-122"/>
              <a:cs typeface="新宋体" panose="02010609030101010101" charset="-122"/>
            </a:endParaRPr>
          </a:p>
          <a:p>
            <a:pPr marL="12700">
              <a:lnSpc>
                <a:spcPct val="100000"/>
              </a:lnSpc>
              <a:spcBef>
                <a:spcPts val="1690"/>
              </a:spcBef>
              <a:tabLst>
                <a:tab pos="647065" algn="l"/>
              </a:tabLst>
            </a:pPr>
            <a:r>
              <a:rPr sz="2400" spc="-5" dirty="0">
                <a:solidFill>
                  <a:srgbClr val="EE2B0A"/>
                </a:solidFill>
                <a:latin typeface="Wingdings" panose="05000000000000000000"/>
                <a:cs typeface="Wingdings" panose="05000000000000000000"/>
              </a:rPr>
              <a:t></a:t>
            </a:r>
            <a:r>
              <a:rPr sz="24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霍夫曼编码</a:t>
            </a:r>
            <a:endParaRPr sz="3200" dirty="0">
              <a:latin typeface="新宋体" panose="02010609030101010101" charset="-122"/>
              <a:cs typeface="新宋体" panose="02010609030101010101" charset="-122"/>
            </a:endParaRPr>
          </a:p>
          <a:p>
            <a:pPr marL="927100" marR="5080" indent="-457200">
              <a:lnSpc>
                <a:spcPct val="100000"/>
              </a:lnSpc>
              <a:spcBef>
                <a:spcPts val="1425"/>
              </a:spcBef>
              <a:tabLst>
                <a:tab pos="926465" algn="l"/>
              </a:tabLst>
            </a:pPr>
            <a:r>
              <a:rPr spc="-5" dirty="0">
                <a:solidFill>
                  <a:srgbClr val="EE2B0A"/>
                </a:solidFill>
                <a:latin typeface="新宋体" panose="02010609030101010101" charset="-122"/>
                <a:cs typeface="新宋体" panose="02010609030101010101" charset="-122"/>
              </a:rPr>
              <a:t>1.	</a:t>
            </a:r>
            <a:r>
              <a:rPr sz="2800" spc="-5" dirty="0" err="1">
                <a:latin typeface="新宋体" panose="02010609030101010101" charset="-122"/>
                <a:cs typeface="新宋体" panose="02010609030101010101" charset="-122"/>
              </a:rPr>
              <a:t>将需要考虑的符号概率排序，并将最低概率的符号联结为一个单一符号</a:t>
            </a:r>
            <a:endParaRPr sz="2800" dirty="0">
              <a:latin typeface="新宋体" panose="02010609030101010101" charset="-122"/>
              <a:cs typeface="新宋体" panose="02010609030101010101" charset="-122"/>
            </a:endParaRPr>
          </a:p>
          <a:p>
            <a:pPr marL="927100" marR="309880" indent="-457200">
              <a:lnSpc>
                <a:spcPct val="100000"/>
              </a:lnSpc>
              <a:spcBef>
                <a:spcPts val="1430"/>
              </a:spcBef>
              <a:tabLst>
                <a:tab pos="926465" algn="l"/>
              </a:tabLst>
            </a:pPr>
            <a:r>
              <a:rPr spc="-5" dirty="0">
                <a:solidFill>
                  <a:srgbClr val="EE2B0A"/>
                </a:solidFill>
                <a:latin typeface="新宋体" panose="02010609030101010101" charset="-122"/>
                <a:cs typeface="新宋体" panose="02010609030101010101" charset="-122"/>
              </a:rPr>
              <a:t>2.	</a:t>
            </a:r>
            <a:r>
              <a:rPr sz="2800" spc="-5" dirty="0" err="1">
                <a:latin typeface="新宋体" panose="02010609030101010101" charset="-122"/>
                <a:cs typeface="新宋体" panose="02010609030101010101" charset="-122"/>
              </a:rPr>
              <a:t>对每个化简后的信源进行编码，从最小的信源开始，一直编码到原始的信源</a:t>
            </a:r>
            <a:endParaRPr sz="28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无误差压缩</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1028446"/>
            <a:ext cx="7691120" cy="465010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BMP格式</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4、实际的图像数据</a:t>
            </a:r>
            <a:endParaRPr sz="3200">
              <a:latin typeface="新宋体" panose="02010609030101010101" charset="-122"/>
              <a:cs typeface="新宋体" panose="02010609030101010101" charset="-122"/>
            </a:endParaRPr>
          </a:p>
          <a:p>
            <a:pPr>
              <a:lnSpc>
                <a:spcPct val="100000"/>
              </a:lnSpc>
              <a:spcBef>
                <a:spcPts val="30"/>
              </a:spcBef>
            </a:pPr>
            <a:endParaRPr sz="3500">
              <a:latin typeface="Times New Roman" panose="02020603050405020304"/>
              <a:cs typeface="Times New Roman" panose="02020603050405020304"/>
            </a:endParaRPr>
          </a:p>
          <a:p>
            <a:pPr marL="157480" marR="252730">
              <a:lnSpc>
                <a:spcPct val="100000"/>
              </a:lnSpc>
              <a:tabLst>
                <a:tab pos="524510" algn="l"/>
              </a:tabLst>
            </a:pPr>
            <a:r>
              <a:rPr sz="2000" spc="67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对于2色位图，1位表示一个像素颜色， 所以一个字节表示8个像素</a:t>
            </a:r>
            <a:endParaRPr sz="3200">
              <a:latin typeface="新宋体" panose="02010609030101010101" charset="-122"/>
              <a:cs typeface="新宋体" panose="02010609030101010101" charset="-122"/>
            </a:endParaRPr>
          </a:p>
          <a:p>
            <a:pPr marL="157480" marR="5080" indent="-635">
              <a:lnSpc>
                <a:spcPct val="100000"/>
              </a:lnSpc>
              <a:spcBef>
                <a:spcPts val="192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对于16色位图，4位表示一个像素颜色， 所以一个字节表示2个像素</a:t>
            </a:r>
            <a:endParaRPr sz="3200">
              <a:latin typeface="新宋体" panose="02010609030101010101" charset="-122"/>
              <a:cs typeface="新宋体" panose="02010609030101010101" charset="-122"/>
            </a:endParaRPr>
          </a:p>
          <a:p>
            <a:pPr marL="157480">
              <a:lnSpc>
                <a:spcPct val="100000"/>
              </a:lnSpc>
              <a:spcBef>
                <a:spcPts val="192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对于256色位图，1个字节表示1个像素</a:t>
            </a:r>
            <a:endParaRPr sz="3200">
              <a:latin typeface="新宋体" panose="02010609030101010101" charset="-122"/>
              <a:cs typeface="新宋体" panose="02010609030101010101" charset="-122"/>
            </a:endParaRPr>
          </a:p>
          <a:p>
            <a:pPr marL="157480">
              <a:lnSpc>
                <a:spcPts val="3750"/>
              </a:lnSpc>
              <a:spcBef>
                <a:spcPts val="1925"/>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对于真彩色图，3个字节表示一个像素</a:t>
            </a:r>
            <a:endParaRPr sz="3200">
              <a:latin typeface="新宋体" panose="02010609030101010101" charset="-122"/>
              <a:cs typeface="新宋体" panose="02010609030101010101" charset="-122"/>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霍夫曼编码</a:t>
            </a:r>
          </a:p>
        </p:txBody>
      </p:sp>
      <p:sp>
        <p:nvSpPr>
          <p:cNvPr id="6" name="object 6"/>
          <p:cNvSpPr/>
          <p:nvPr/>
        </p:nvSpPr>
        <p:spPr>
          <a:xfrm>
            <a:off x="2259215" y="2157222"/>
            <a:ext cx="6327647" cy="190804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818017" y="4885944"/>
            <a:ext cx="7329678" cy="1844801"/>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754251" y="1706626"/>
            <a:ext cx="659765"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步</a:t>
            </a:r>
            <a:r>
              <a:rPr sz="2000" b="1" spc="-20" dirty="0">
                <a:solidFill>
                  <a:srgbClr val="EE2B0A"/>
                </a:solidFill>
                <a:latin typeface="新宋体" panose="02010609030101010101" charset="-122"/>
                <a:cs typeface="新宋体" panose="02010609030101010101" charset="-122"/>
              </a:rPr>
              <a:t>骤</a:t>
            </a:r>
            <a:r>
              <a:rPr sz="2000" b="1" spc="-10" dirty="0">
                <a:solidFill>
                  <a:srgbClr val="EE2B0A"/>
                </a:solidFill>
                <a:latin typeface="新宋体" panose="02010609030101010101" charset="-122"/>
                <a:cs typeface="新宋体" panose="02010609030101010101" charset="-122"/>
              </a:rPr>
              <a:t>1</a:t>
            </a:r>
            <a:endParaRPr sz="2000">
              <a:latin typeface="新宋体" panose="02010609030101010101" charset="-122"/>
              <a:cs typeface="新宋体" panose="02010609030101010101" charset="-122"/>
            </a:endParaRPr>
          </a:p>
        </p:txBody>
      </p:sp>
      <p:sp>
        <p:nvSpPr>
          <p:cNvPr id="9" name="object 9"/>
          <p:cNvSpPr txBox="1"/>
          <p:nvPr/>
        </p:nvSpPr>
        <p:spPr>
          <a:xfrm>
            <a:off x="1798459" y="4227309"/>
            <a:ext cx="659765"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新宋体" panose="02010609030101010101" charset="-122"/>
                <a:cs typeface="新宋体" panose="02010609030101010101" charset="-122"/>
              </a:rPr>
              <a:t>步</a:t>
            </a:r>
            <a:r>
              <a:rPr sz="2000" b="1" spc="-20" dirty="0">
                <a:solidFill>
                  <a:srgbClr val="EE2B0A"/>
                </a:solidFill>
                <a:latin typeface="新宋体" panose="02010609030101010101" charset="-122"/>
                <a:cs typeface="新宋体" panose="02010609030101010101" charset="-122"/>
              </a:rPr>
              <a:t>骤</a:t>
            </a:r>
            <a:r>
              <a:rPr sz="2000" b="1" spc="-10" dirty="0">
                <a:solidFill>
                  <a:srgbClr val="EE2B0A"/>
                </a:solidFill>
                <a:latin typeface="新宋体" panose="02010609030101010101" charset="-122"/>
                <a:cs typeface="新宋体" panose="02010609030101010101" charset="-122"/>
              </a:rPr>
              <a:t>2</a:t>
            </a:r>
            <a:endParaRPr sz="2000">
              <a:latin typeface="新宋体" panose="02010609030101010101" charset="-122"/>
              <a:cs typeface="新宋体" panose="02010609030101010101" charset="-122"/>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霍夫曼编码</a:t>
            </a:r>
          </a:p>
        </p:txBody>
      </p:sp>
      <p:sp>
        <p:nvSpPr>
          <p:cNvPr id="6" name="object 6"/>
          <p:cNvSpPr/>
          <p:nvPr/>
        </p:nvSpPr>
        <p:spPr>
          <a:xfrm>
            <a:off x="4338713" y="3130295"/>
            <a:ext cx="936625" cy="502920"/>
          </a:xfrm>
          <a:custGeom>
            <a:avLst/>
            <a:gdLst/>
            <a:ahLst/>
            <a:cxnLst/>
            <a:rect l="l" t="t" r="r" b="b"/>
            <a:pathLst>
              <a:path w="936625" h="502920">
                <a:moveTo>
                  <a:pt x="468629" y="0"/>
                </a:moveTo>
                <a:lnTo>
                  <a:pt x="409794" y="1962"/>
                </a:lnTo>
                <a:lnTo>
                  <a:pt x="353154" y="7691"/>
                </a:lnTo>
                <a:lnTo>
                  <a:pt x="299146" y="16949"/>
                </a:lnTo>
                <a:lnTo>
                  <a:pt x="248208" y="29500"/>
                </a:lnTo>
                <a:lnTo>
                  <a:pt x="200776" y="45106"/>
                </a:lnTo>
                <a:lnTo>
                  <a:pt x="157288" y="63529"/>
                </a:lnTo>
                <a:lnTo>
                  <a:pt x="118181" y="84533"/>
                </a:lnTo>
                <a:lnTo>
                  <a:pt x="83891" y="107880"/>
                </a:lnTo>
                <a:lnTo>
                  <a:pt x="54855" y="133333"/>
                </a:lnTo>
                <a:lnTo>
                  <a:pt x="14296" y="189607"/>
                </a:lnTo>
                <a:lnTo>
                  <a:pt x="0" y="251460"/>
                </a:lnTo>
                <a:lnTo>
                  <a:pt x="3646" y="283114"/>
                </a:lnTo>
                <a:lnTo>
                  <a:pt x="31511" y="342577"/>
                </a:lnTo>
                <a:lnTo>
                  <a:pt x="83891" y="395372"/>
                </a:lnTo>
                <a:lnTo>
                  <a:pt x="118181" y="418692"/>
                </a:lnTo>
                <a:lnTo>
                  <a:pt x="157288" y="439652"/>
                </a:lnTo>
                <a:lnTo>
                  <a:pt x="200776" y="458022"/>
                </a:lnTo>
                <a:lnTo>
                  <a:pt x="248208" y="473569"/>
                </a:lnTo>
                <a:lnTo>
                  <a:pt x="299146" y="486063"/>
                </a:lnTo>
                <a:lnTo>
                  <a:pt x="353154" y="495274"/>
                </a:lnTo>
                <a:lnTo>
                  <a:pt x="409794" y="500970"/>
                </a:lnTo>
                <a:lnTo>
                  <a:pt x="468629" y="502920"/>
                </a:lnTo>
                <a:lnTo>
                  <a:pt x="527302" y="500970"/>
                </a:lnTo>
                <a:lnTo>
                  <a:pt x="583805" y="495274"/>
                </a:lnTo>
                <a:lnTo>
                  <a:pt x="637698" y="486063"/>
                </a:lnTo>
                <a:lnTo>
                  <a:pt x="688542" y="473569"/>
                </a:lnTo>
                <a:lnTo>
                  <a:pt x="735898" y="458022"/>
                </a:lnTo>
                <a:lnTo>
                  <a:pt x="779328" y="439652"/>
                </a:lnTo>
                <a:lnTo>
                  <a:pt x="818391" y="418692"/>
                </a:lnTo>
                <a:lnTo>
                  <a:pt x="852650" y="395372"/>
                </a:lnTo>
                <a:lnTo>
                  <a:pt x="881664" y="369924"/>
                </a:lnTo>
                <a:lnTo>
                  <a:pt x="922204" y="313563"/>
                </a:lnTo>
                <a:lnTo>
                  <a:pt x="936497" y="251459"/>
                </a:lnTo>
                <a:lnTo>
                  <a:pt x="932225" y="217379"/>
                </a:lnTo>
                <a:lnTo>
                  <a:pt x="899719" y="153662"/>
                </a:lnTo>
                <a:lnTo>
                  <a:pt x="872602" y="124629"/>
                </a:lnTo>
                <a:lnTo>
                  <a:pt x="838988" y="97882"/>
                </a:lnTo>
                <a:lnTo>
                  <a:pt x="799433" y="73723"/>
                </a:lnTo>
                <a:lnTo>
                  <a:pt x="754496" y="52453"/>
                </a:lnTo>
                <a:lnTo>
                  <a:pt x="704737" y="34374"/>
                </a:lnTo>
                <a:lnTo>
                  <a:pt x="650712" y="19788"/>
                </a:lnTo>
                <a:lnTo>
                  <a:pt x="592980" y="8995"/>
                </a:lnTo>
                <a:lnTo>
                  <a:pt x="532100" y="2299"/>
                </a:lnTo>
                <a:lnTo>
                  <a:pt x="468629" y="0"/>
                </a:lnTo>
                <a:close/>
              </a:path>
            </a:pathLst>
          </a:custGeom>
          <a:ln w="9525">
            <a:solidFill>
              <a:srgbClr val="EE2B0A"/>
            </a:solidFill>
          </a:ln>
        </p:spPr>
        <p:txBody>
          <a:bodyPr wrap="square" lIns="0" tIns="0" rIns="0" bIns="0" rtlCol="0"/>
          <a:lstStyle/>
          <a:p>
            <a:endParaRPr/>
          </a:p>
        </p:txBody>
      </p:sp>
      <p:sp>
        <p:nvSpPr>
          <p:cNvPr id="7" name="object 7"/>
          <p:cNvSpPr/>
          <p:nvPr/>
        </p:nvSpPr>
        <p:spPr>
          <a:xfrm>
            <a:off x="5273687" y="3130295"/>
            <a:ext cx="505459" cy="502920"/>
          </a:xfrm>
          <a:custGeom>
            <a:avLst/>
            <a:gdLst/>
            <a:ahLst/>
            <a:cxnLst/>
            <a:rect l="l" t="t" r="r" b="b"/>
            <a:pathLst>
              <a:path w="505460" h="502920">
                <a:moveTo>
                  <a:pt x="252222" y="0"/>
                </a:moveTo>
                <a:lnTo>
                  <a:pt x="206845" y="4057"/>
                </a:lnTo>
                <a:lnTo>
                  <a:pt x="164154" y="15754"/>
                </a:lnTo>
                <a:lnTo>
                  <a:pt x="124855" y="34374"/>
                </a:lnTo>
                <a:lnTo>
                  <a:pt x="89657" y="59203"/>
                </a:lnTo>
                <a:lnTo>
                  <a:pt x="59270" y="89527"/>
                </a:lnTo>
                <a:lnTo>
                  <a:pt x="34402" y="124629"/>
                </a:lnTo>
                <a:lnTo>
                  <a:pt x="15762" y="163795"/>
                </a:lnTo>
                <a:lnTo>
                  <a:pt x="4058" y="206310"/>
                </a:lnTo>
                <a:lnTo>
                  <a:pt x="0" y="251460"/>
                </a:lnTo>
                <a:lnTo>
                  <a:pt x="4058" y="296809"/>
                </a:lnTo>
                <a:lnTo>
                  <a:pt x="15762" y="339431"/>
                </a:lnTo>
                <a:lnTo>
                  <a:pt x="34402" y="378629"/>
                </a:lnTo>
                <a:lnTo>
                  <a:pt x="59270" y="413706"/>
                </a:lnTo>
                <a:lnTo>
                  <a:pt x="89657" y="443966"/>
                </a:lnTo>
                <a:lnTo>
                  <a:pt x="124855" y="468714"/>
                </a:lnTo>
                <a:lnTo>
                  <a:pt x="164154" y="487253"/>
                </a:lnTo>
                <a:lnTo>
                  <a:pt x="206845" y="498887"/>
                </a:lnTo>
                <a:lnTo>
                  <a:pt x="252222" y="502920"/>
                </a:lnTo>
                <a:lnTo>
                  <a:pt x="297624" y="498887"/>
                </a:lnTo>
                <a:lnTo>
                  <a:pt x="340386" y="487253"/>
                </a:lnTo>
                <a:lnTo>
                  <a:pt x="379786" y="468714"/>
                </a:lnTo>
                <a:lnTo>
                  <a:pt x="415103" y="443966"/>
                </a:lnTo>
                <a:lnTo>
                  <a:pt x="445617" y="413706"/>
                </a:lnTo>
                <a:lnTo>
                  <a:pt x="470605" y="378629"/>
                </a:lnTo>
                <a:lnTo>
                  <a:pt x="489347" y="339431"/>
                </a:lnTo>
                <a:lnTo>
                  <a:pt x="501121" y="296809"/>
                </a:lnTo>
                <a:lnTo>
                  <a:pt x="505206" y="251460"/>
                </a:lnTo>
                <a:lnTo>
                  <a:pt x="501121" y="206310"/>
                </a:lnTo>
                <a:lnTo>
                  <a:pt x="489347" y="163795"/>
                </a:lnTo>
                <a:lnTo>
                  <a:pt x="470605" y="124629"/>
                </a:lnTo>
                <a:lnTo>
                  <a:pt x="445617" y="89527"/>
                </a:lnTo>
                <a:lnTo>
                  <a:pt x="415103" y="59203"/>
                </a:lnTo>
                <a:lnTo>
                  <a:pt x="379786" y="34374"/>
                </a:lnTo>
                <a:lnTo>
                  <a:pt x="340386" y="15754"/>
                </a:lnTo>
                <a:lnTo>
                  <a:pt x="297624" y="4057"/>
                </a:lnTo>
                <a:lnTo>
                  <a:pt x="252222" y="0"/>
                </a:lnTo>
                <a:close/>
              </a:path>
            </a:pathLst>
          </a:custGeom>
          <a:ln w="9525">
            <a:solidFill>
              <a:srgbClr val="EE2B0A"/>
            </a:solidFill>
          </a:ln>
        </p:spPr>
        <p:txBody>
          <a:bodyPr wrap="square" lIns="0" tIns="0" rIns="0" bIns="0" rtlCol="0"/>
          <a:lstStyle/>
          <a:p>
            <a:endParaRPr/>
          </a:p>
        </p:txBody>
      </p:sp>
      <p:sp>
        <p:nvSpPr>
          <p:cNvPr id="8" name="object 8"/>
          <p:cNvSpPr/>
          <p:nvPr/>
        </p:nvSpPr>
        <p:spPr>
          <a:xfrm>
            <a:off x="5829185" y="3130295"/>
            <a:ext cx="143510" cy="502920"/>
          </a:xfrm>
          <a:custGeom>
            <a:avLst/>
            <a:gdLst/>
            <a:ahLst/>
            <a:cxnLst/>
            <a:rect l="l" t="t" r="r" b="b"/>
            <a:pathLst>
              <a:path w="143510" h="502920">
                <a:moveTo>
                  <a:pt x="71627" y="0"/>
                </a:moveTo>
                <a:lnTo>
                  <a:pt x="35447" y="34374"/>
                </a:lnTo>
                <a:lnTo>
                  <a:pt x="20954" y="73723"/>
                </a:lnTo>
                <a:lnTo>
                  <a:pt x="9764" y="124629"/>
                </a:lnTo>
                <a:lnTo>
                  <a:pt x="2554" y="184679"/>
                </a:lnTo>
                <a:lnTo>
                  <a:pt x="0" y="251460"/>
                </a:lnTo>
                <a:lnTo>
                  <a:pt x="2554" y="318505"/>
                </a:lnTo>
                <a:lnTo>
                  <a:pt x="9764" y="378629"/>
                </a:lnTo>
                <a:lnTo>
                  <a:pt x="20954" y="429482"/>
                </a:lnTo>
                <a:lnTo>
                  <a:pt x="35447" y="468714"/>
                </a:lnTo>
                <a:lnTo>
                  <a:pt x="71627" y="502920"/>
                </a:lnTo>
                <a:lnTo>
                  <a:pt x="90692" y="493977"/>
                </a:lnTo>
                <a:lnTo>
                  <a:pt x="122300" y="429482"/>
                </a:lnTo>
                <a:lnTo>
                  <a:pt x="133491" y="378629"/>
                </a:lnTo>
                <a:lnTo>
                  <a:pt x="140701" y="318505"/>
                </a:lnTo>
                <a:lnTo>
                  <a:pt x="143255" y="251460"/>
                </a:lnTo>
                <a:lnTo>
                  <a:pt x="140701" y="184679"/>
                </a:lnTo>
                <a:lnTo>
                  <a:pt x="133491" y="124629"/>
                </a:lnTo>
                <a:lnTo>
                  <a:pt x="122300" y="73723"/>
                </a:lnTo>
                <a:lnTo>
                  <a:pt x="107808" y="34374"/>
                </a:lnTo>
                <a:lnTo>
                  <a:pt x="71627" y="0"/>
                </a:lnTo>
                <a:close/>
              </a:path>
            </a:pathLst>
          </a:custGeom>
          <a:ln w="9525">
            <a:solidFill>
              <a:srgbClr val="EE2B0A"/>
            </a:solidFill>
          </a:ln>
        </p:spPr>
        <p:txBody>
          <a:bodyPr wrap="square" lIns="0" tIns="0" rIns="0" bIns="0" rtlCol="0"/>
          <a:lstStyle/>
          <a:p>
            <a:endParaRPr/>
          </a:p>
        </p:txBody>
      </p:sp>
      <p:sp>
        <p:nvSpPr>
          <p:cNvPr id="9" name="object 9"/>
          <p:cNvSpPr/>
          <p:nvPr/>
        </p:nvSpPr>
        <p:spPr>
          <a:xfrm>
            <a:off x="5996063" y="3130295"/>
            <a:ext cx="143510" cy="502920"/>
          </a:xfrm>
          <a:custGeom>
            <a:avLst/>
            <a:gdLst/>
            <a:ahLst/>
            <a:cxnLst/>
            <a:rect l="l" t="t" r="r" b="b"/>
            <a:pathLst>
              <a:path w="143510" h="502920">
                <a:moveTo>
                  <a:pt x="71627" y="0"/>
                </a:moveTo>
                <a:lnTo>
                  <a:pt x="35447" y="34374"/>
                </a:lnTo>
                <a:lnTo>
                  <a:pt x="20954" y="73723"/>
                </a:lnTo>
                <a:lnTo>
                  <a:pt x="9764" y="124629"/>
                </a:lnTo>
                <a:lnTo>
                  <a:pt x="2554" y="184679"/>
                </a:lnTo>
                <a:lnTo>
                  <a:pt x="0" y="251460"/>
                </a:lnTo>
                <a:lnTo>
                  <a:pt x="2554" y="318505"/>
                </a:lnTo>
                <a:lnTo>
                  <a:pt x="9764" y="378629"/>
                </a:lnTo>
                <a:lnTo>
                  <a:pt x="20954" y="429482"/>
                </a:lnTo>
                <a:lnTo>
                  <a:pt x="35447" y="468714"/>
                </a:lnTo>
                <a:lnTo>
                  <a:pt x="71627" y="502920"/>
                </a:lnTo>
                <a:lnTo>
                  <a:pt x="90692" y="493977"/>
                </a:lnTo>
                <a:lnTo>
                  <a:pt x="122300" y="429482"/>
                </a:lnTo>
                <a:lnTo>
                  <a:pt x="133491" y="378629"/>
                </a:lnTo>
                <a:lnTo>
                  <a:pt x="140701" y="318505"/>
                </a:lnTo>
                <a:lnTo>
                  <a:pt x="143255" y="251460"/>
                </a:lnTo>
                <a:lnTo>
                  <a:pt x="140701" y="184679"/>
                </a:lnTo>
                <a:lnTo>
                  <a:pt x="133491" y="124629"/>
                </a:lnTo>
                <a:lnTo>
                  <a:pt x="122300" y="73723"/>
                </a:lnTo>
                <a:lnTo>
                  <a:pt x="107808" y="34374"/>
                </a:lnTo>
                <a:lnTo>
                  <a:pt x="71627" y="0"/>
                </a:lnTo>
                <a:close/>
              </a:path>
            </a:pathLst>
          </a:custGeom>
          <a:ln w="9525">
            <a:solidFill>
              <a:srgbClr val="EE2B0A"/>
            </a:solidFill>
          </a:ln>
        </p:spPr>
        <p:txBody>
          <a:bodyPr wrap="square" lIns="0" tIns="0" rIns="0" bIns="0" rtlCol="0"/>
          <a:lstStyle/>
          <a:p>
            <a:endParaRPr/>
          </a:p>
        </p:txBody>
      </p:sp>
      <p:sp>
        <p:nvSpPr>
          <p:cNvPr id="10" name="object 10"/>
          <p:cNvSpPr/>
          <p:nvPr/>
        </p:nvSpPr>
        <p:spPr>
          <a:xfrm>
            <a:off x="6139319" y="3130295"/>
            <a:ext cx="431800" cy="502920"/>
          </a:xfrm>
          <a:custGeom>
            <a:avLst/>
            <a:gdLst/>
            <a:ahLst/>
            <a:cxnLst/>
            <a:rect l="l" t="t" r="r" b="b"/>
            <a:pathLst>
              <a:path w="431800" h="502920">
                <a:moveTo>
                  <a:pt x="215646" y="0"/>
                </a:moveTo>
                <a:lnTo>
                  <a:pt x="172031" y="5116"/>
                </a:lnTo>
                <a:lnTo>
                  <a:pt x="131480" y="19788"/>
                </a:lnTo>
                <a:lnTo>
                  <a:pt x="94840" y="42996"/>
                </a:lnTo>
                <a:lnTo>
                  <a:pt x="62960" y="73723"/>
                </a:lnTo>
                <a:lnTo>
                  <a:pt x="36687" y="110951"/>
                </a:lnTo>
                <a:lnTo>
                  <a:pt x="16871" y="153662"/>
                </a:lnTo>
                <a:lnTo>
                  <a:pt x="4359" y="200837"/>
                </a:lnTo>
                <a:lnTo>
                  <a:pt x="0" y="251460"/>
                </a:lnTo>
                <a:lnTo>
                  <a:pt x="4359" y="302301"/>
                </a:lnTo>
                <a:lnTo>
                  <a:pt x="16871" y="349579"/>
                </a:lnTo>
                <a:lnTo>
                  <a:pt x="36687" y="392303"/>
                </a:lnTo>
                <a:lnTo>
                  <a:pt x="62960" y="429482"/>
                </a:lnTo>
                <a:lnTo>
                  <a:pt x="94840" y="460124"/>
                </a:lnTo>
                <a:lnTo>
                  <a:pt x="131480" y="483238"/>
                </a:lnTo>
                <a:lnTo>
                  <a:pt x="172031" y="497834"/>
                </a:lnTo>
                <a:lnTo>
                  <a:pt x="215646" y="502920"/>
                </a:lnTo>
                <a:lnTo>
                  <a:pt x="259041" y="497834"/>
                </a:lnTo>
                <a:lnTo>
                  <a:pt x="299489" y="483238"/>
                </a:lnTo>
                <a:lnTo>
                  <a:pt x="336116" y="460124"/>
                </a:lnTo>
                <a:lnTo>
                  <a:pt x="368046" y="429482"/>
                </a:lnTo>
                <a:lnTo>
                  <a:pt x="394403" y="392303"/>
                </a:lnTo>
                <a:lnTo>
                  <a:pt x="414313" y="349579"/>
                </a:lnTo>
                <a:lnTo>
                  <a:pt x="426901" y="302301"/>
                </a:lnTo>
                <a:lnTo>
                  <a:pt x="431292" y="251460"/>
                </a:lnTo>
                <a:lnTo>
                  <a:pt x="426901" y="200837"/>
                </a:lnTo>
                <a:lnTo>
                  <a:pt x="414313" y="153662"/>
                </a:lnTo>
                <a:lnTo>
                  <a:pt x="394403" y="110951"/>
                </a:lnTo>
                <a:lnTo>
                  <a:pt x="368046" y="73723"/>
                </a:lnTo>
                <a:lnTo>
                  <a:pt x="336116" y="42996"/>
                </a:lnTo>
                <a:lnTo>
                  <a:pt x="299489" y="19788"/>
                </a:lnTo>
                <a:lnTo>
                  <a:pt x="259041" y="5116"/>
                </a:lnTo>
                <a:lnTo>
                  <a:pt x="215646" y="0"/>
                </a:lnTo>
                <a:close/>
              </a:path>
            </a:pathLst>
          </a:custGeom>
          <a:ln w="9525">
            <a:solidFill>
              <a:srgbClr val="EE2B0A"/>
            </a:solidFill>
          </a:ln>
        </p:spPr>
        <p:txBody>
          <a:bodyPr wrap="square" lIns="0" tIns="0" rIns="0" bIns="0" rtlCol="0"/>
          <a:lstStyle/>
          <a:p>
            <a:endParaRPr/>
          </a:p>
        </p:txBody>
      </p:sp>
      <p:sp>
        <p:nvSpPr>
          <p:cNvPr id="11" name="object 11"/>
          <p:cNvSpPr/>
          <p:nvPr/>
        </p:nvSpPr>
        <p:spPr>
          <a:xfrm>
            <a:off x="4778387" y="3628644"/>
            <a:ext cx="127635" cy="436880"/>
          </a:xfrm>
          <a:custGeom>
            <a:avLst/>
            <a:gdLst/>
            <a:ahLst/>
            <a:cxnLst/>
            <a:rect l="l" t="t" r="r" b="b"/>
            <a:pathLst>
              <a:path w="127635" h="436879">
                <a:moveTo>
                  <a:pt x="127253" y="309372"/>
                </a:moveTo>
                <a:lnTo>
                  <a:pt x="63245" y="360426"/>
                </a:lnTo>
                <a:lnTo>
                  <a:pt x="0" y="309372"/>
                </a:lnTo>
                <a:lnTo>
                  <a:pt x="58673" y="427426"/>
                </a:lnTo>
                <a:lnTo>
                  <a:pt x="58673" y="360426"/>
                </a:lnTo>
                <a:lnTo>
                  <a:pt x="60197" y="364236"/>
                </a:lnTo>
                <a:lnTo>
                  <a:pt x="63245" y="364998"/>
                </a:lnTo>
                <a:lnTo>
                  <a:pt x="67055" y="364236"/>
                </a:lnTo>
                <a:lnTo>
                  <a:pt x="68579" y="360426"/>
                </a:lnTo>
                <a:lnTo>
                  <a:pt x="68579" y="426021"/>
                </a:lnTo>
                <a:lnTo>
                  <a:pt x="127253" y="309372"/>
                </a:lnTo>
                <a:close/>
              </a:path>
              <a:path w="127635" h="436879">
                <a:moveTo>
                  <a:pt x="68579" y="356171"/>
                </a:moveTo>
                <a:lnTo>
                  <a:pt x="68579" y="4572"/>
                </a:lnTo>
                <a:lnTo>
                  <a:pt x="67055" y="1524"/>
                </a:lnTo>
                <a:lnTo>
                  <a:pt x="63245" y="0"/>
                </a:lnTo>
                <a:lnTo>
                  <a:pt x="60197" y="1524"/>
                </a:lnTo>
                <a:lnTo>
                  <a:pt x="58673" y="4572"/>
                </a:lnTo>
                <a:lnTo>
                  <a:pt x="58673" y="356735"/>
                </a:lnTo>
                <a:lnTo>
                  <a:pt x="63245" y="360426"/>
                </a:lnTo>
                <a:lnTo>
                  <a:pt x="68579" y="356171"/>
                </a:lnTo>
                <a:close/>
              </a:path>
              <a:path w="127635" h="436879">
                <a:moveTo>
                  <a:pt x="68579" y="426021"/>
                </a:moveTo>
                <a:lnTo>
                  <a:pt x="68579" y="360426"/>
                </a:lnTo>
                <a:lnTo>
                  <a:pt x="67055" y="364236"/>
                </a:lnTo>
                <a:lnTo>
                  <a:pt x="63245" y="364998"/>
                </a:lnTo>
                <a:lnTo>
                  <a:pt x="60197" y="364236"/>
                </a:lnTo>
                <a:lnTo>
                  <a:pt x="58673" y="360426"/>
                </a:lnTo>
                <a:lnTo>
                  <a:pt x="58673" y="427426"/>
                </a:lnTo>
                <a:lnTo>
                  <a:pt x="63245" y="436626"/>
                </a:lnTo>
                <a:lnTo>
                  <a:pt x="68579" y="426021"/>
                </a:lnTo>
                <a:close/>
              </a:path>
            </a:pathLst>
          </a:custGeom>
          <a:solidFill>
            <a:srgbClr val="EE2B0A"/>
          </a:solidFill>
        </p:spPr>
        <p:txBody>
          <a:bodyPr wrap="square" lIns="0" tIns="0" rIns="0" bIns="0" rtlCol="0"/>
          <a:lstStyle/>
          <a:p>
            <a:endParaRPr/>
          </a:p>
        </p:txBody>
      </p:sp>
      <p:sp>
        <p:nvSpPr>
          <p:cNvPr id="12" name="object 12"/>
          <p:cNvSpPr/>
          <p:nvPr/>
        </p:nvSpPr>
        <p:spPr>
          <a:xfrm>
            <a:off x="5499239" y="3628644"/>
            <a:ext cx="127635" cy="436880"/>
          </a:xfrm>
          <a:custGeom>
            <a:avLst/>
            <a:gdLst/>
            <a:ahLst/>
            <a:cxnLst/>
            <a:rect l="l" t="t" r="r" b="b"/>
            <a:pathLst>
              <a:path w="127635" h="436879">
                <a:moveTo>
                  <a:pt x="127253" y="309372"/>
                </a:moveTo>
                <a:lnTo>
                  <a:pt x="63245" y="360426"/>
                </a:lnTo>
                <a:lnTo>
                  <a:pt x="0" y="309372"/>
                </a:lnTo>
                <a:lnTo>
                  <a:pt x="58673" y="427426"/>
                </a:lnTo>
                <a:lnTo>
                  <a:pt x="58673" y="360426"/>
                </a:lnTo>
                <a:lnTo>
                  <a:pt x="60197" y="364236"/>
                </a:lnTo>
                <a:lnTo>
                  <a:pt x="63245" y="364998"/>
                </a:lnTo>
                <a:lnTo>
                  <a:pt x="67055" y="364236"/>
                </a:lnTo>
                <a:lnTo>
                  <a:pt x="68579" y="360426"/>
                </a:lnTo>
                <a:lnTo>
                  <a:pt x="68579" y="426021"/>
                </a:lnTo>
                <a:lnTo>
                  <a:pt x="127253" y="309372"/>
                </a:lnTo>
                <a:close/>
              </a:path>
              <a:path w="127635" h="436879">
                <a:moveTo>
                  <a:pt x="68579" y="356171"/>
                </a:moveTo>
                <a:lnTo>
                  <a:pt x="68579" y="4572"/>
                </a:lnTo>
                <a:lnTo>
                  <a:pt x="67055" y="1524"/>
                </a:lnTo>
                <a:lnTo>
                  <a:pt x="63245" y="0"/>
                </a:lnTo>
                <a:lnTo>
                  <a:pt x="60197" y="1524"/>
                </a:lnTo>
                <a:lnTo>
                  <a:pt x="58673" y="4572"/>
                </a:lnTo>
                <a:lnTo>
                  <a:pt x="58673" y="356735"/>
                </a:lnTo>
                <a:lnTo>
                  <a:pt x="63245" y="360426"/>
                </a:lnTo>
                <a:lnTo>
                  <a:pt x="68579" y="356171"/>
                </a:lnTo>
                <a:close/>
              </a:path>
              <a:path w="127635" h="436879">
                <a:moveTo>
                  <a:pt x="68579" y="426021"/>
                </a:moveTo>
                <a:lnTo>
                  <a:pt x="68579" y="360426"/>
                </a:lnTo>
                <a:lnTo>
                  <a:pt x="67055" y="364236"/>
                </a:lnTo>
                <a:lnTo>
                  <a:pt x="63245" y="364998"/>
                </a:lnTo>
                <a:lnTo>
                  <a:pt x="60197" y="364236"/>
                </a:lnTo>
                <a:lnTo>
                  <a:pt x="58673" y="360426"/>
                </a:lnTo>
                <a:lnTo>
                  <a:pt x="58673" y="427426"/>
                </a:lnTo>
                <a:lnTo>
                  <a:pt x="63245" y="436626"/>
                </a:lnTo>
                <a:lnTo>
                  <a:pt x="68579" y="426021"/>
                </a:lnTo>
                <a:close/>
              </a:path>
            </a:pathLst>
          </a:custGeom>
          <a:solidFill>
            <a:srgbClr val="EE2B0A"/>
          </a:solidFill>
        </p:spPr>
        <p:txBody>
          <a:bodyPr wrap="square" lIns="0" tIns="0" rIns="0" bIns="0" rtlCol="0"/>
          <a:lstStyle/>
          <a:p>
            <a:endParaRPr/>
          </a:p>
        </p:txBody>
      </p:sp>
      <p:sp>
        <p:nvSpPr>
          <p:cNvPr id="13" name="object 13"/>
          <p:cNvSpPr/>
          <p:nvPr/>
        </p:nvSpPr>
        <p:spPr>
          <a:xfrm>
            <a:off x="5834519" y="3628644"/>
            <a:ext cx="127000" cy="436880"/>
          </a:xfrm>
          <a:custGeom>
            <a:avLst/>
            <a:gdLst/>
            <a:ahLst/>
            <a:cxnLst/>
            <a:rect l="l" t="t" r="r" b="b"/>
            <a:pathLst>
              <a:path w="127000" h="436879">
                <a:moveTo>
                  <a:pt x="126491" y="309372"/>
                </a:moveTo>
                <a:lnTo>
                  <a:pt x="63245" y="360426"/>
                </a:lnTo>
                <a:lnTo>
                  <a:pt x="0" y="309372"/>
                </a:lnTo>
                <a:lnTo>
                  <a:pt x="58673" y="427426"/>
                </a:lnTo>
                <a:lnTo>
                  <a:pt x="58673" y="360426"/>
                </a:lnTo>
                <a:lnTo>
                  <a:pt x="59435" y="364236"/>
                </a:lnTo>
                <a:lnTo>
                  <a:pt x="63245" y="364998"/>
                </a:lnTo>
                <a:lnTo>
                  <a:pt x="66293" y="364236"/>
                </a:lnTo>
                <a:lnTo>
                  <a:pt x="67817" y="360426"/>
                </a:lnTo>
                <a:lnTo>
                  <a:pt x="67817" y="427426"/>
                </a:lnTo>
                <a:lnTo>
                  <a:pt x="126491" y="309372"/>
                </a:lnTo>
                <a:close/>
              </a:path>
              <a:path w="127000" h="436879">
                <a:moveTo>
                  <a:pt x="67817" y="356735"/>
                </a:moveTo>
                <a:lnTo>
                  <a:pt x="67817" y="4572"/>
                </a:lnTo>
                <a:lnTo>
                  <a:pt x="66293" y="1524"/>
                </a:lnTo>
                <a:lnTo>
                  <a:pt x="63245" y="0"/>
                </a:lnTo>
                <a:lnTo>
                  <a:pt x="59435" y="1524"/>
                </a:lnTo>
                <a:lnTo>
                  <a:pt x="58673" y="4572"/>
                </a:lnTo>
                <a:lnTo>
                  <a:pt x="58673" y="356735"/>
                </a:lnTo>
                <a:lnTo>
                  <a:pt x="63245" y="360426"/>
                </a:lnTo>
                <a:lnTo>
                  <a:pt x="67817" y="356735"/>
                </a:lnTo>
                <a:close/>
              </a:path>
              <a:path w="127000" h="436879">
                <a:moveTo>
                  <a:pt x="67817" y="427426"/>
                </a:moveTo>
                <a:lnTo>
                  <a:pt x="67817" y="360426"/>
                </a:lnTo>
                <a:lnTo>
                  <a:pt x="66293" y="364236"/>
                </a:lnTo>
                <a:lnTo>
                  <a:pt x="63245" y="364998"/>
                </a:lnTo>
                <a:lnTo>
                  <a:pt x="59435" y="364236"/>
                </a:lnTo>
                <a:lnTo>
                  <a:pt x="58673" y="360426"/>
                </a:lnTo>
                <a:lnTo>
                  <a:pt x="58673" y="427426"/>
                </a:lnTo>
                <a:lnTo>
                  <a:pt x="63245" y="436626"/>
                </a:lnTo>
                <a:lnTo>
                  <a:pt x="67817" y="427426"/>
                </a:lnTo>
                <a:close/>
              </a:path>
            </a:pathLst>
          </a:custGeom>
          <a:solidFill>
            <a:srgbClr val="EE2B0A"/>
          </a:solidFill>
        </p:spPr>
        <p:txBody>
          <a:bodyPr wrap="square" lIns="0" tIns="0" rIns="0" bIns="0" rtlCol="0"/>
          <a:lstStyle/>
          <a:p>
            <a:endParaRPr/>
          </a:p>
        </p:txBody>
      </p:sp>
      <p:sp>
        <p:nvSpPr>
          <p:cNvPr id="14" name="object 14"/>
          <p:cNvSpPr/>
          <p:nvPr/>
        </p:nvSpPr>
        <p:spPr>
          <a:xfrm>
            <a:off x="6003683" y="3628644"/>
            <a:ext cx="127635" cy="436880"/>
          </a:xfrm>
          <a:custGeom>
            <a:avLst/>
            <a:gdLst/>
            <a:ahLst/>
            <a:cxnLst/>
            <a:rect l="l" t="t" r="r" b="b"/>
            <a:pathLst>
              <a:path w="127635" h="436879">
                <a:moveTo>
                  <a:pt x="127253" y="309372"/>
                </a:moveTo>
                <a:lnTo>
                  <a:pt x="64007" y="360426"/>
                </a:lnTo>
                <a:lnTo>
                  <a:pt x="0" y="309372"/>
                </a:lnTo>
                <a:lnTo>
                  <a:pt x="59435" y="427536"/>
                </a:lnTo>
                <a:lnTo>
                  <a:pt x="59435" y="360426"/>
                </a:lnTo>
                <a:lnTo>
                  <a:pt x="60197" y="364236"/>
                </a:lnTo>
                <a:lnTo>
                  <a:pt x="64007" y="364998"/>
                </a:lnTo>
                <a:lnTo>
                  <a:pt x="67055" y="364236"/>
                </a:lnTo>
                <a:lnTo>
                  <a:pt x="68579" y="360426"/>
                </a:lnTo>
                <a:lnTo>
                  <a:pt x="68579" y="427426"/>
                </a:lnTo>
                <a:lnTo>
                  <a:pt x="127253" y="309372"/>
                </a:lnTo>
                <a:close/>
              </a:path>
              <a:path w="127635" h="436879">
                <a:moveTo>
                  <a:pt x="68579" y="356735"/>
                </a:moveTo>
                <a:lnTo>
                  <a:pt x="68579" y="4572"/>
                </a:lnTo>
                <a:lnTo>
                  <a:pt x="67055" y="1524"/>
                </a:lnTo>
                <a:lnTo>
                  <a:pt x="64007" y="0"/>
                </a:lnTo>
                <a:lnTo>
                  <a:pt x="60197" y="1524"/>
                </a:lnTo>
                <a:lnTo>
                  <a:pt x="59435" y="4572"/>
                </a:lnTo>
                <a:lnTo>
                  <a:pt x="59435" y="356779"/>
                </a:lnTo>
                <a:lnTo>
                  <a:pt x="64007" y="360426"/>
                </a:lnTo>
                <a:lnTo>
                  <a:pt x="68579" y="356735"/>
                </a:lnTo>
                <a:close/>
              </a:path>
              <a:path w="127635" h="436879">
                <a:moveTo>
                  <a:pt x="68579" y="427426"/>
                </a:moveTo>
                <a:lnTo>
                  <a:pt x="68579" y="360426"/>
                </a:lnTo>
                <a:lnTo>
                  <a:pt x="67055" y="364236"/>
                </a:lnTo>
                <a:lnTo>
                  <a:pt x="64007" y="364998"/>
                </a:lnTo>
                <a:lnTo>
                  <a:pt x="60197" y="364236"/>
                </a:lnTo>
                <a:lnTo>
                  <a:pt x="59435" y="360426"/>
                </a:lnTo>
                <a:lnTo>
                  <a:pt x="59435" y="427536"/>
                </a:lnTo>
                <a:lnTo>
                  <a:pt x="64007" y="436626"/>
                </a:lnTo>
                <a:lnTo>
                  <a:pt x="68579" y="427426"/>
                </a:lnTo>
                <a:close/>
              </a:path>
            </a:pathLst>
          </a:custGeom>
          <a:solidFill>
            <a:srgbClr val="EE2B0A"/>
          </a:solidFill>
        </p:spPr>
        <p:txBody>
          <a:bodyPr wrap="square" lIns="0" tIns="0" rIns="0" bIns="0" rtlCol="0"/>
          <a:lstStyle/>
          <a:p>
            <a:endParaRPr/>
          </a:p>
        </p:txBody>
      </p:sp>
      <p:sp>
        <p:nvSpPr>
          <p:cNvPr id="15" name="object 15"/>
          <p:cNvSpPr/>
          <p:nvPr/>
        </p:nvSpPr>
        <p:spPr>
          <a:xfrm>
            <a:off x="6291707" y="3628644"/>
            <a:ext cx="127000" cy="436880"/>
          </a:xfrm>
          <a:custGeom>
            <a:avLst/>
            <a:gdLst/>
            <a:ahLst/>
            <a:cxnLst/>
            <a:rect l="l" t="t" r="r" b="b"/>
            <a:pathLst>
              <a:path w="127000" h="436879">
                <a:moveTo>
                  <a:pt x="126491" y="309372"/>
                </a:moveTo>
                <a:lnTo>
                  <a:pt x="63245" y="360426"/>
                </a:lnTo>
                <a:lnTo>
                  <a:pt x="0" y="309372"/>
                </a:lnTo>
                <a:lnTo>
                  <a:pt x="58673" y="427426"/>
                </a:lnTo>
                <a:lnTo>
                  <a:pt x="58673" y="360426"/>
                </a:lnTo>
                <a:lnTo>
                  <a:pt x="59435" y="364236"/>
                </a:lnTo>
                <a:lnTo>
                  <a:pt x="63245" y="364998"/>
                </a:lnTo>
                <a:lnTo>
                  <a:pt x="66293" y="364236"/>
                </a:lnTo>
                <a:lnTo>
                  <a:pt x="67817" y="360426"/>
                </a:lnTo>
                <a:lnTo>
                  <a:pt x="67817" y="427426"/>
                </a:lnTo>
                <a:lnTo>
                  <a:pt x="126491" y="309372"/>
                </a:lnTo>
                <a:close/>
              </a:path>
              <a:path w="127000" h="436879">
                <a:moveTo>
                  <a:pt x="67817" y="356735"/>
                </a:moveTo>
                <a:lnTo>
                  <a:pt x="67817" y="4572"/>
                </a:lnTo>
                <a:lnTo>
                  <a:pt x="66293" y="1524"/>
                </a:lnTo>
                <a:lnTo>
                  <a:pt x="63245" y="0"/>
                </a:lnTo>
                <a:lnTo>
                  <a:pt x="59435" y="1524"/>
                </a:lnTo>
                <a:lnTo>
                  <a:pt x="58673" y="4572"/>
                </a:lnTo>
                <a:lnTo>
                  <a:pt x="58673" y="356735"/>
                </a:lnTo>
                <a:lnTo>
                  <a:pt x="63245" y="360426"/>
                </a:lnTo>
                <a:lnTo>
                  <a:pt x="67817" y="356735"/>
                </a:lnTo>
                <a:close/>
              </a:path>
              <a:path w="127000" h="436879">
                <a:moveTo>
                  <a:pt x="67817" y="427426"/>
                </a:moveTo>
                <a:lnTo>
                  <a:pt x="67817" y="360426"/>
                </a:lnTo>
                <a:lnTo>
                  <a:pt x="66293" y="364236"/>
                </a:lnTo>
                <a:lnTo>
                  <a:pt x="63245" y="364998"/>
                </a:lnTo>
                <a:lnTo>
                  <a:pt x="59435" y="364236"/>
                </a:lnTo>
                <a:lnTo>
                  <a:pt x="58673" y="360426"/>
                </a:lnTo>
                <a:lnTo>
                  <a:pt x="58673" y="427426"/>
                </a:lnTo>
                <a:lnTo>
                  <a:pt x="63245" y="436626"/>
                </a:lnTo>
                <a:lnTo>
                  <a:pt x="67817" y="427426"/>
                </a:lnTo>
                <a:close/>
              </a:path>
            </a:pathLst>
          </a:custGeom>
          <a:solidFill>
            <a:srgbClr val="EE2B0A"/>
          </a:solidFill>
        </p:spPr>
        <p:txBody>
          <a:bodyPr wrap="square" lIns="0" tIns="0" rIns="0" bIns="0" rtlCol="0"/>
          <a:lstStyle/>
          <a:p>
            <a:endParaRPr/>
          </a:p>
        </p:txBody>
      </p:sp>
      <p:sp>
        <p:nvSpPr>
          <p:cNvPr id="16" name="object 16"/>
          <p:cNvSpPr txBox="1"/>
          <p:nvPr/>
        </p:nvSpPr>
        <p:spPr>
          <a:xfrm>
            <a:off x="1681098" y="1820164"/>
            <a:ext cx="5206365" cy="2814955"/>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霍夫曼解码</a:t>
            </a:r>
            <a:endParaRPr sz="3200">
              <a:latin typeface="新宋体" panose="02010609030101010101" charset="-122"/>
              <a:cs typeface="新宋体" panose="02010609030101010101" charset="-122"/>
            </a:endParaRPr>
          </a:p>
          <a:p>
            <a:pPr marL="4699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解码通过查询表的方式完成</a:t>
            </a:r>
            <a:endParaRPr sz="2800">
              <a:latin typeface="新宋体" panose="02010609030101010101" charset="-122"/>
              <a:cs typeface="新宋体" panose="02010609030101010101" charset="-122"/>
            </a:endParaRPr>
          </a:p>
          <a:p>
            <a:pPr marL="4699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例：编码串010100111100</a:t>
            </a:r>
            <a:endParaRPr sz="2800">
              <a:latin typeface="新宋体" panose="02010609030101010101" charset="-122"/>
              <a:cs typeface="新宋体" panose="02010609030101010101" charset="-122"/>
            </a:endParaRPr>
          </a:p>
          <a:p>
            <a:pPr>
              <a:lnSpc>
                <a:spcPct val="100000"/>
              </a:lnSpc>
              <a:spcBef>
                <a:spcPts val="50"/>
              </a:spcBef>
            </a:pPr>
            <a:endParaRPr sz="3750">
              <a:latin typeface="Times New Roman" panose="02020603050405020304"/>
              <a:cs typeface="Times New Roman" panose="02020603050405020304"/>
            </a:endParaRPr>
          </a:p>
          <a:p>
            <a:pPr marL="2981325">
              <a:lnSpc>
                <a:spcPct val="100000"/>
              </a:lnSpc>
              <a:tabLst>
                <a:tab pos="3634740" algn="l"/>
              </a:tabLst>
            </a:pPr>
            <a:r>
              <a:rPr sz="2800" dirty="0">
                <a:latin typeface="新宋体" panose="02010609030101010101" charset="-122"/>
                <a:cs typeface="新宋体" panose="02010609030101010101" charset="-122"/>
              </a:rPr>
              <a:t>a</a:t>
            </a:r>
            <a:r>
              <a:rPr sz="2850" baseline="-20000" dirty="0">
                <a:latin typeface="新宋体" panose="02010609030101010101" charset="-122"/>
                <a:cs typeface="新宋体" panose="02010609030101010101" charset="-122"/>
              </a:rPr>
              <a:t>3	</a:t>
            </a:r>
            <a:r>
              <a:rPr sz="2800" dirty="0">
                <a:latin typeface="新宋体" panose="02010609030101010101" charset="-122"/>
                <a:cs typeface="新宋体" panose="02010609030101010101" charset="-122"/>
              </a:rPr>
              <a:t>a</a:t>
            </a:r>
            <a:r>
              <a:rPr sz="2850" baseline="-20000" dirty="0">
                <a:latin typeface="新宋体" panose="02010609030101010101" charset="-122"/>
                <a:cs typeface="新宋体" panose="02010609030101010101" charset="-122"/>
              </a:rPr>
              <a:t>1</a:t>
            </a:r>
            <a:r>
              <a:rPr sz="2850" spc="-7" baseline="-20000"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a:t>
            </a:r>
            <a:r>
              <a:rPr sz="2850" spc="-7" baseline="-20000" dirty="0">
                <a:latin typeface="新宋体" panose="02010609030101010101" charset="-122"/>
                <a:cs typeface="新宋体" panose="02010609030101010101" charset="-122"/>
              </a:rPr>
              <a:t>2</a:t>
            </a:r>
            <a:r>
              <a:rPr sz="2800" dirty="0">
                <a:latin typeface="新宋体" panose="02010609030101010101" charset="-122"/>
                <a:cs typeface="新宋体" panose="02010609030101010101" charset="-122"/>
              </a:rPr>
              <a:t>a</a:t>
            </a:r>
            <a:r>
              <a:rPr sz="2850" spc="-7" baseline="-20000" dirty="0">
                <a:latin typeface="新宋体" panose="02010609030101010101" charset="-122"/>
                <a:cs typeface="新宋体" panose="02010609030101010101" charset="-122"/>
              </a:rPr>
              <a:t>2</a:t>
            </a:r>
            <a:r>
              <a:rPr sz="2800" spc="-5" dirty="0">
                <a:latin typeface="新宋体" panose="02010609030101010101" charset="-122"/>
                <a:cs typeface="新宋体" panose="02010609030101010101" charset="-122"/>
              </a:rPr>
              <a:t>a</a:t>
            </a:r>
            <a:r>
              <a:rPr sz="2850" baseline="-20000" dirty="0">
                <a:latin typeface="新宋体" panose="02010609030101010101" charset="-122"/>
                <a:cs typeface="新宋体" panose="02010609030101010101" charset="-122"/>
              </a:rPr>
              <a:t>6</a:t>
            </a:r>
            <a:endParaRPr sz="2850" baseline="-20000">
              <a:latin typeface="新宋体" panose="02010609030101010101" charset="-122"/>
              <a:cs typeface="新宋体" panose="02010609030101010101" charset="-122"/>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793355" cy="4324350"/>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其它接近最佳的变长编码：为什么需要？</a:t>
            </a:r>
            <a:endParaRPr sz="3200">
              <a:latin typeface="新宋体" panose="02010609030101010101" charset="-122"/>
              <a:cs typeface="新宋体" panose="02010609030101010101" charset="-122"/>
            </a:endParaRPr>
          </a:p>
          <a:p>
            <a:pPr marL="927100" marR="104140" indent="-4572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当对大量符号进行编码，构造霍夫曼编码比 较复杂</a:t>
            </a:r>
            <a:endParaRPr sz="2800">
              <a:latin typeface="新宋体" panose="02010609030101010101" charset="-122"/>
              <a:cs typeface="新宋体" panose="02010609030101010101" charset="-122"/>
            </a:endParaRPr>
          </a:p>
          <a:p>
            <a:pPr marL="927100" marR="10287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对J个信源符号，需要进行J-2次信源化简和 J-2次编码分配</a:t>
            </a:r>
            <a:endParaRPr sz="2800">
              <a:latin typeface="新宋体" panose="02010609030101010101" charset="-122"/>
              <a:cs typeface="新宋体" panose="02010609030101010101" charset="-122"/>
            </a:endParaRPr>
          </a:p>
          <a:p>
            <a:pPr marL="927100" marR="103505"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对256个灰度级图像，需要254次信源化简和 254次编码分配</a:t>
            </a:r>
            <a:endParaRPr sz="2800">
              <a:latin typeface="新宋体" panose="02010609030101010101" charset="-122"/>
              <a:cs typeface="新宋体" panose="02010609030101010101" charset="-122"/>
            </a:endParaRPr>
          </a:p>
          <a:p>
            <a:pPr marL="469900">
              <a:lnSpc>
                <a:spcPts val="3295"/>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考虑牺牲编码效率以减少编码构造的复杂性</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霍夫曼编码</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872730" cy="4964430"/>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算术编码</a:t>
            </a:r>
            <a:endParaRPr sz="3200">
              <a:latin typeface="新宋体" panose="02010609030101010101" charset="-122"/>
              <a:cs typeface="新宋体" panose="02010609030101010101" charset="-122"/>
            </a:endParaRPr>
          </a:p>
          <a:p>
            <a:pPr marL="927100" marR="183515" indent="-4572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从整个符号序列出发，采用递推形式连续编 </a:t>
            </a:r>
            <a:r>
              <a:rPr sz="2800" dirty="0">
                <a:latin typeface="新宋体" panose="02010609030101010101" charset="-122"/>
                <a:cs typeface="新宋体" panose="02010609030101010101" charset="-122"/>
              </a:rPr>
              <a:t>码</a:t>
            </a:r>
            <a:endParaRPr sz="2800">
              <a:latin typeface="新宋体" panose="02010609030101010101" charset="-122"/>
              <a:cs typeface="新宋体" panose="02010609030101010101" charset="-122"/>
            </a:endParaRPr>
          </a:p>
          <a:p>
            <a:pPr marL="927100" marR="508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在算术编码中，源符号和码字间的一一对应 关系并不存在。1个算术码字要赋给整个信源 符号序列，而码字本身确定0和1之间的1个实 数区间</a:t>
            </a:r>
            <a:endParaRPr sz="2800">
              <a:latin typeface="新宋体" panose="02010609030101010101" charset="-122"/>
              <a:cs typeface="新宋体" panose="02010609030101010101" charset="-122"/>
            </a:endParaRPr>
          </a:p>
          <a:p>
            <a:pPr marL="927100" marR="183515" indent="-45720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2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随着符号序列中的符号数量增加，用来代表 它的区间减小而表达区间的信息单位数量变 </a:t>
            </a:r>
            <a:r>
              <a:rPr sz="2800" dirty="0">
                <a:latin typeface="新宋体" panose="02010609030101010101" charset="-122"/>
                <a:cs typeface="新宋体" panose="02010609030101010101" charset="-122"/>
              </a:rPr>
              <a:t>大</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算术编码</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算术编码</a:t>
            </a:r>
          </a:p>
        </p:txBody>
      </p:sp>
      <p:sp>
        <p:nvSpPr>
          <p:cNvPr id="6" name="object 6"/>
          <p:cNvSpPr/>
          <p:nvPr/>
        </p:nvSpPr>
        <p:spPr>
          <a:xfrm>
            <a:off x="2899295" y="1761744"/>
            <a:ext cx="5608320" cy="109728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962035" y="3057143"/>
            <a:ext cx="6624828" cy="3311652"/>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825879" y="5509514"/>
            <a:ext cx="330200" cy="245110"/>
          </a:xfrm>
          <a:prstGeom prst="rect">
            <a:avLst/>
          </a:prstGeom>
        </p:spPr>
        <p:txBody>
          <a:bodyPr vert="horz" wrap="square" lIns="0" tIns="0" rIns="0" bIns="0" rtlCol="0">
            <a:spAutoFit/>
          </a:bodyPr>
          <a:lstStyle/>
          <a:p>
            <a:pPr marL="12700">
              <a:lnSpc>
                <a:spcPct val="100000"/>
              </a:lnSpc>
            </a:pPr>
            <a:r>
              <a:rPr sz="1600" spc="-5" dirty="0">
                <a:solidFill>
                  <a:srgbClr val="EE2B0A"/>
                </a:solidFill>
                <a:latin typeface="新宋体" panose="02010609030101010101" charset="-122"/>
                <a:cs typeface="新宋体" panose="02010609030101010101" charset="-122"/>
              </a:rPr>
              <a:t>0.2</a:t>
            </a:r>
            <a:endParaRPr sz="1600">
              <a:latin typeface="新宋体" panose="02010609030101010101" charset="-122"/>
              <a:cs typeface="新宋体" panose="02010609030101010101" charset="-122"/>
            </a:endParaRPr>
          </a:p>
        </p:txBody>
      </p:sp>
      <p:sp>
        <p:nvSpPr>
          <p:cNvPr id="9" name="object 9"/>
          <p:cNvSpPr txBox="1"/>
          <p:nvPr/>
        </p:nvSpPr>
        <p:spPr>
          <a:xfrm>
            <a:off x="2747444" y="5509514"/>
            <a:ext cx="432434" cy="245110"/>
          </a:xfrm>
          <a:prstGeom prst="rect">
            <a:avLst/>
          </a:prstGeom>
        </p:spPr>
        <p:txBody>
          <a:bodyPr vert="horz" wrap="square" lIns="0" tIns="0" rIns="0" bIns="0" rtlCol="0">
            <a:spAutoFit/>
          </a:bodyPr>
          <a:lstStyle/>
          <a:p>
            <a:pPr marL="12700">
              <a:lnSpc>
                <a:spcPct val="100000"/>
              </a:lnSpc>
            </a:pPr>
            <a:r>
              <a:rPr sz="1600" dirty="0">
                <a:solidFill>
                  <a:srgbClr val="EE2B0A"/>
                </a:solidFill>
                <a:latin typeface="新宋体" panose="02010609030101010101" charset="-122"/>
                <a:cs typeface="新宋体" panose="02010609030101010101" charset="-122"/>
              </a:rPr>
              <a:t>0</a:t>
            </a:r>
            <a:r>
              <a:rPr sz="1600" spc="-5" dirty="0">
                <a:solidFill>
                  <a:srgbClr val="EE2B0A"/>
                </a:solidFill>
                <a:latin typeface="新宋体" panose="02010609030101010101" charset="-122"/>
                <a:cs typeface="新宋体" panose="02010609030101010101" charset="-122"/>
              </a:rPr>
              <a:t>.04</a:t>
            </a:r>
            <a:endParaRPr sz="1600">
              <a:latin typeface="新宋体" panose="02010609030101010101" charset="-122"/>
              <a:cs typeface="新宋体" panose="02010609030101010101" charset="-122"/>
            </a:endParaRPr>
          </a:p>
        </p:txBody>
      </p:sp>
      <p:sp>
        <p:nvSpPr>
          <p:cNvPr id="10" name="object 10"/>
          <p:cNvSpPr txBox="1"/>
          <p:nvPr/>
        </p:nvSpPr>
        <p:spPr>
          <a:xfrm>
            <a:off x="2762389" y="5054587"/>
            <a:ext cx="431800" cy="245110"/>
          </a:xfrm>
          <a:prstGeom prst="rect">
            <a:avLst/>
          </a:prstGeom>
        </p:spPr>
        <p:txBody>
          <a:bodyPr vert="horz" wrap="square" lIns="0" tIns="0" rIns="0" bIns="0" rtlCol="0">
            <a:spAutoFit/>
          </a:bodyPr>
          <a:lstStyle/>
          <a:p>
            <a:pPr marL="12700">
              <a:lnSpc>
                <a:spcPct val="100000"/>
              </a:lnSpc>
            </a:pPr>
            <a:r>
              <a:rPr sz="1600" spc="-5" dirty="0">
                <a:solidFill>
                  <a:srgbClr val="EE2B0A"/>
                </a:solidFill>
                <a:latin typeface="新宋体" panose="02010609030101010101" charset="-122"/>
                <a:cs typeface="新宋体" panose="02010609030101010101" charset="-122"/>
              </a:rPr>
              <a:t>0.08</a:t>
            </a:r>
            <a:endParaRPr sz="1600">
              <a:latin typeface="新宋体" panose="02010609030101010101" charset="-122"/>
              <a:cs typeface="新宋体" panose="02010609030101010101" charset="-122"/>
            </a:endParaRPr>
          </a:p>
        </p:txBody>
      </p:sp>
      <p:sp>
        <p:nvSpPr>
          <p:cNvPr id="11" name="object 11"/>
          <p:cNvSpPr txBox="1"/>
          <p:nvPr/>
        </p:nvSpPr>
        <p:spPr>
          <a:xfrm>
            <a:off x="4875390" y="6494005"/>
            <a:ext cx="3884929" cy="611505"/>
          </a:xfrm>
          <a:prstGeom prst="rect">
            <a:avLst/>
          </a:prstGeom>
        </p:spPr>
        <p:txBody>
          <a:bodyPr vert="horz" wrap="square" lIns="0" tIns="0" rIns="0" bIns="0" rtlCol="0">
            <a:spAutoFit/>
          </a:bodyPr>
          <a:lstStyle/>
          <a:p>
            <a:pPr marL="114300">
              <a:lnSpc>
                <a:spcPct val="100000"/>
              </a:lnSpc>
            </a:pPr>
            <a:r>
              <a:rPr sz="1600" spc="-5" dirty="0">
                <a:solidFill>
                  <a:srgbClr val="EE2B0A"/>
                </a:solidFill>
                <a:latin typeface="新宋体" panose="02010609030101010101" charset="-122"/>
                <a:cs typeface="新宋体" panose="02010609030101010101" charset="-122"/>
              </a:rPr>
              <a:t>0.056=0.04+(0.08-0.04)/5×2</a:t>
            </a:r>
            <a:endParaRPr sz="1600">
              <a:latin typeface="新宋体" panose="02010609030101010101" charset="-122"/>
              <a:cs typeface="新宋体" panose="02010609030101010101" charset="-122"/>
            </a:endParaRPr>
          </a:p>
          <a:p>
            <a:pPr marL="12700">
              <a:lnSpc>
                <a:spcPct val="100000"/>
              </a:lnSpc>
              <a:spcBef>
                <a:spcPts val="965"/>
              </a:spcBef>
            </a:pPr>
            <a:r>
              <a:rPr sz="1600" spc="-5" dirty="0">
                <a:solidFill>
                  <a:srgbClr val="EE2B0A"/>
                </a:solidFill>
                <a:latin typeface="新宋体" panose="02010609030101010101" charset="-122"/>
                <a:cs typeface="新宋体" panose="02010609030101010101" charset="-122"/>
              </a:rPr>
              <a:t>0.072=0.04+(0.08-</a:t>
            </a:r>
            <a:r>
              <a:rPr sz="1600" dirty="0">
                <a:solidFill>
                  <a:srgbClr val="EE2B0A"/>
                </a:solidFill>
                <a:latin typeface="新宋体" panose="02010609030101010101" charset="-122"/>
                <a:cs typeface="新宋体" panose="02010609030101010101" charset="-122"/>
              </a:rPr>
              <a:t>0</a:t>
            </a:r>
            <a:r>
              <a:rPr sz="1600" spc="-5" dirty="0">
                <a:solidFill>
                  <a:srgbClr val="EE2B0A"/>
                </a:solidFill>
                <a:latin typeface="新宋体" panose="02010609030101010101" charset="-122"/>
                <a:cs typeface="新宋体" panose="02010609030101010101" charset="-122"/>
              </a:rPr>
              <a:t>.04)/5×4=0.04+0.032</a:t>
            </a:r>
            <a:endParaRPr sz="1600">
              <a:latin typeface="新宋体" panose="02010609030101010101" charset="-122"/>
              <a:cs typeface="新宋体" panose="02010609030101010101" charset="-122"/>
            </a:endParaRPr>
          </a:p>
        </p:txBody>
      </p:sp>
      <p:sp>
        <p:nvSpPr>
          <p:cNvPr id="12" name="object 12"/>
          <p:cNvSpPr/>
          <p:nvPr/>
        </p:nvSpPr>
        <p:spPr>
          <a:xfrm>
            <a:off x="5038991" y="6222491"/>
            <a:ext cx="123189" cy="291465"/>
          </a:xfrm>
          <a:custGeom>
            <a:avLst/>
            <a:gdLst/>
            <a:ahLst/>
            <a:cxnLst/>
            <a:rect l="l" t="t" r="r" b="b"/>
            <a:pathLst>
              <a:path w="123189" h="291465">
                <a:moveTo>
                  <a:pt x="86105" y="283930"/>
                </a:moveTo>
                <a:lnTo>
                  <a:pt x="86105" y="213360"/>
                </a:lnTo>
                <a:lnTo>
                  <a:pt x="74373" y="216559"/>
                </a:lnTo>
                <a:lnTo>
                  <a:pt x="73913" y="217170"/>
                </a:lnTo>
                <a:lnTo>
                  <a:pt x="73255" y="216864"/>
                </a:lnTo>
                <a:lnTo>
                  <a:pt x="60959" y="220218"/>
                </a:lnTo>
                <a:lnTo>
                  <a:pt x="58449" y="209995"/>
                </a:lnTo>
                <a:lnTo>
                  <a:pt x="0" y="182880"/>
                </a:lnTo>
                <a:lnTo>
                  <a:pt x="86105" y="283930"/>
                </a:lnTo>
                <a:close/>
              </a:path>
              <a:path w="123189" h="291465">
                <a:moveTo>
                  <a:pt x="83782" y="204064"/>
                </a:moveTo>
                <a:lnTo>
                  <a:pt x="32765" y="0"/>
                </a:lnTo>
                <a:lnTo>
                  <a:pt x="8381" y="6096"/>
                </a:lnTo>
                <a:lnTo>
                  <a:pt x="58449" y="209995"/>
                </a:lnTo>
                <a:lnTo>
                  <a:pt x="73255" y="216864"/>
                </a:lnTo>
                <a:lnTo>
                  <a:pt x="74373" y="216559"/>
                </a:lnTo>
                <a:lnTo>
                  <a:pt x="83782" y="204064"/>
                </a:lnTo>
                <a:close/>
              </a:path>
              <a:path w="123189" h="291465">
                <a:moveTo>
                  <a:pt x="73255" y="216864"/>
                </a:moveTo>
                <a:lnTo>
                  <a:pt x="58449" y="209995"/>
                </a:lnTo>
                <a:lnTo>
                  <a:pt x="60959" y="220218"/>
                </a:lnTo>
                <a:lnTo>
                  <a:pt x="73255" y="216864"/>
                </a:lnTo>
                <a:close/>
              </a:path>
              <a:path w="123189" h="291465">
                <a:moveTo>
                  <a:pt x="86105" y="213360"/>
                </a:moveTo>
                <a:lnTo>
                  <a:pt x="83782" y="204064"/>
                </a:lnTo>
                <a:lnTo>
                  <a:pt x="74373" y="216559"/>
                </a:lnTo>
                <a:lnTo>
                  <a:pt x="86105" y="213360"/>
                </a:lnTo>
                <a:close/>
              </a:path>
              <a:path w="123189" h="291465">
                <a:moveTo>
                  <a:pt x="122681" y="152400"/>
                </a:moveTo>
                <a:lnTo>
                  <a:pt x="83782" y="204064"/>
                </a:lnTo>
                <a:lnTo>
                  <a:pt x="86105" y="213360"/>
                </a:lnTo>
                <a:lnTo>
                  <a:pt x="86105" y="283930"/>
                </a:lnTo>
                <a:lnTo>
                  <a:pt x="92201" y="291084"/>
                </a:lnTo>
                <a:lnTo>
                  <a:pt x="122681" y="152400"/>
                </a:lnTo>
                <a:close/>
              </a:path>
            </a:pathLst>
          </a:custGeom>
          <a:solidFill>
            <a:srgbClr val="EE2B0A"/>
          </a:solidFill>
        </p:spPr>
        <p:txBody>
          <a:bodyPr wrap="square" lIns="0" tIns="0" rIns="0" bIns="0" rtlCol="0"/>
          <a:lstStyle/>
          <a:p>
            <a:endParaRPr/>
          </a:p>
        </p:txBody>
      </p:sp>
      <p:sp>
        <p:nvSpPr>
          <p:cNvPr id="13" name="object 13"/>
          <p:cNvSpPr/>
          <p:nvPr/>
        </p:nvSpPr>
        <p:spPr>
          <a:xfrm>
            <a:off x="4878971" y="3917441"/>
            <a:ext cx="112395" cy="2955925"/>
          </a:xfrm>
          <a:custGeom>
            <a:avLst/>
            <a:gdLst/>
            <a:ahLst/>
            <a:cxnLst/>
            <a:rect l="l" t="t" r="r" b="b"/>
            <a:pathLst>
              <a:path w="112395" h="2955925">
                <a:moveTo>
                  <a:pt x="76200" y="2881122"/>
                </a:moveTo>
                <a:lnTo>
                  <a:pt x="42970" y="2880125"/>
                </a:lnTo>
                <a:lnTo>
                  <a:pt x="42672" y="2892552"/>
                </a:lnTo>
                <a:lnTo>
                  <a:pt x="41148" y="2896362"/>
                </a:lnTo>
                <a:lnTo>
                  <a:pt x="37338" y="2897124"/>
                </a:lnTo>
                <a:lnTo>
                  <a:pt x="34290" y="2895600"/>
                </a:lnTo>
                <a:lnTo>
                  <a:pt x="32766" y="2892552"/>
                </a:lnTo>
                <a:lnTo>
                  <a:pt x="32766" y="2879818"/>
                </a:lnTo>
                <a:lnTo>
                  <a:pt x="0" y="2878836"/>
                </a:lnTo>
                <a:lnTo>
                  <a:pt x="32766" y="2949248"/>
                </a:lnTo>
                <a:lnTo>
                  <a:pt x="32766" y="2892552"/>
                </a:lnTo>
                <a:lnTo>
                  <a:pt x="33074" y="2879828"/>
                </a:lnTo>
                <a:lnTo>
                  <a:pt x="33074" y="2949911"/>
                </a:lnTo>
                <a:lnTo>
                  <a:pt x="35814" y="2955798"/>
                </a:lnTo>
                <a:lnTo>
                  <a:pt x="76200" y="2881122"/>
                </a:lnTo>
                <a:close/>
              </a:path>
              <a:path w="112395" h="2955925">
                <a:moveTo>
                  <a:pt x="42970" y="2880125"/>
                </a:moveTo>
                <a:lnTo>
                  <a:pt x="33074" y="2879828"/>
                </a:lnTo>
                <a:lnTo>
                  <a:pt x="32766" y="2892552"/>
                </a:lnTo>
                <a:lnTo>
                  <a:pt x="34290" y="2895600"/>
                </a:lnTo>
                <a:lnTo>
                  <a:pt x="37338" y="2897124"/>
                </a:lnTo>
                <a:lnTo>
                  <a:pt x="41148" y="2896362"/>
                </a:lnTo>
                <a:lnTo>
                  <a:pt x="42672" y="2892552"/>
                </a:lnTo>
                <a:lnTo>
                  <a:pt x="42970" y="2880125"/>
                </a:lnTo>
                <a:close/>
              </a:path>
              <a:path w="112395" h="2955925">
                <a:moveTo>
                  <a:pt x="112013" y="5334"/>
                </a:moveTo>
                <a:lnTo>
                  <a:pt x="111251" y="1524"/>
                </a:lnTo>
                <a:lnTo>
                  <a:pt x="107441" y="0"/>
                </a:lnTo>
                <a:lnTo>
                  <a:pt x="104393" y="1524"/>
                </a:lnTo>
                <a:lnTo>
                  <a:pt x="102869" y="4572"/>
                </a:lnTo>
                <a:lnTo>
                  <a:pt x="33074" y="2879828"/>
                </a:lnTo>
                <a:lnTo>
                  <a:pt x="42970" y="2880125"/>
                </a:lnTo>
                <a:lnTo>
                  <a:pt x="112013" y="5334"/>
                </a:lnTo>
                <a:close/>
              </a:path>
            </a:pathLst>
          </a:custGeom>
          <a:solidFill>
            <a:srgbClr val="FF0000"/>
          </a:solidFill>
        </p:spPr>
        <p:txBody>
          <a:bodyPr wrap="square" lIns="0" tIns="0" rIns="0" bIns="0" rtlCol="0"/>
          <a:lstStyle/>
          <a:p>
            <a:endParaRPr/>
          </a:p>
        </p:txBody>
      </p:sp>
      <p:sp>
        <p:nvSpPr>
          <p:cNvPr id="14" name="object 14"/>
          <p:cNvSpPr/>
          <p:nvPr/>
        </p:nvSpPr>
        <p:spPr>
          <a:xfrm>
            <a:off x="3978287" y="6220205"/>
            <a:ext cx="156210" cy="295275"/>
          </a:xfrm>
          <a:custGeom>
            <a:avLst/>
            <a:gdLst/>
            <a:ahLst/>
            <a:cxnLst/>
            <a:rect l="l" t="t" r="r" b="b"/>
            <a:pathLst>
              <a:path w="156210" h="295275">
                <a:moveTo>
                  <a:pt x="27505" y="211689"/>
                </a:moveTo>
                <a:lnTo>
                  <a:pt x="0" y="152400"/>
                </a:lnTo>
                <a:lnTo>
                  <a:pt x="0" y="294894"/>
                </a:lnTo>
                <a:lnTo>
                  <a:pt x="22860" y="277710"/>
                </a:lnTo>
                <a:lnTo>
                  <a:pt x="22860" y="220980"/>
                </a:lnTo>
                <a:lnTo>
                  <a:pt x="27505" y="211689"/>
                </a:lnTo>
                <a:close/>
              </a:path>
              <a:path w="156210" h="295275">
                <a:moveTo>
                  <a:pt x="50480" y="222889"/>
                </a:moveTo>
                <a:lnTo>
                  <a:pt x="34290" y="226314"/>
                </a:lnTo>
                <a:lnTo>
                  <a:pt x="27505" y="211689"/>
                </a:lnTo>
                <a:lnTo>
                  <a:pt x="22860" y="220980"/>
                </a:lnTo>
                <a:lnTo>
                  <a:pt x="45720" y="232410"/>
                </a:lnTo>
                <a:lnTo>
                  <a:pt x="50480" y="222889"/>
                </a:lnTo>
                <a:close/>
              </a:path>
              <a:path w="156210" h="295275">
                <a:moveTo>
                  <a:pt x="113538" y="209550"/>
                </a:moveTo>
                <a:lnTo>
                  <a:pt x="50480" y="222889"/>
                </a:lnTo>
                <a:lnTo>
                  <a:pt x="45720" y="232410"/>
                </a:lnTo>
                <a:lnTo>
                  <a:pt x="22860" y="220980"/>
                </a:lnTo>
                <a:lnTo>
                  <a:pt x="22860" y="277710"/>
                </a:lnTo>
                <a:lnTo>
                  <a:pt x="113538" y="209550"/>
                </a:lnTo>
                <a:close/>
              </a:path>
              <a:path w="156210" h="295275">
                <a:moveTo>
                  <a:pt x="156210" y="11430"/>
                </a:moveTo>
                <a:lnTo>
                  <a:pt x="133350" y="0"/>
                </a:lnTo>
                <a:lnTo>
                  <a:pt x="27505" y="211689"/>
                </a:lnTo>
                <a:lnTo>
                  <a:pt x="34290" y="226314"/>
                </a:lnTo>
                <a:lnTo>
                  <a:pt x="50480" y="222889"/>
                </a:lnTo>
                <a:lnTo>
                  <a:pt x="156210" y="11430"/>
                </a:lnTo>
                <a:close/>
              </a:path>
            </a:pathLst>
          </a:custGeom>
          <a:solidFill>
            <a:srgbClr val="EE2B0A"/>
          </a:solidFill>
        </p:spPr>
        <p:txBody>
          <a:bodyPr wrap="square" lIns="0" tIns="0" rIns="0" bIns="0" rtlCol="0"/>
          <a:lstStyle/>
          <a:p>
            <a:endParaRPr/>
          </a:p>
        </p:txBody>
      </p:sp>
      <p:sp>
        <p:nvSpPr>
          <p:cNvPr id="15" name="object 15"/>
          <p:cNvSpPr txBox="1"/>
          <p:nvPr/>
        </p:nvSpPr>
        <p:spPr>
          <a:xfrm>
            <a:off x="1783207" y="6567169"/>
            <a:ext cx="1955164" cy="611505"/>
          </a:xfrm>
          <a:prstGeom prst="rect">
            <a:avLst/>
          </a:prstGeom>
        </p:spPr>
        <p:txBody>
          <a:bodyPr vert="horz" wrap="square" lIns="0" tIns="0" rIns="0" bIns="0" rtlCol="0">
            <a:spAutoFit/>
          </a:bodyPr>
          <a:lstStyle/>
          <a:p>
            <a:pPr marL="12700">
              <a:lnSpc>
                <a:spcPct val="100000"/>
              </a:lnSpc>
            </a:pPr>
            <a:r>
              <a:rPr sz="1600" spc="-5" dirty="0">
                <a:solidFill>
                  <a:srgbClr val="EE2B0A"/>
                </a:solidFill>
                <a:latin typeface="新宋体" panose="02010609030101010101" charset="-122"/>
                <a:cs typeface="新宋体" panose="02010609030101010101" charset="-122"/>
              </a:rPr>
              <a:t>0.04=0+(0.2-0)/5×1</a:t>
            </a:r>
            <a:endParaRPr sz="1600">
              <a:latin typeface="新宋体" panose="02010609030101010101" charset="-122"/>
              <a:cs typeface="新宋体" panose="02010609030101010101" charset="-122"/>
            </a:endParaRPr>
          </a:p>
          <a:p>
            <a:pPr marL="12700">
              <a:lnSpc>
                <a:spcPct val="100000"/>
              </a:lnSpc>
              <a:spcBef>
                <a:spcPts val="965"/>
              </a:spcBef>
            </a:pPr>
            <a:r>
              <a:rPr sz="1600" spc="-5" dirty="0">
                <a:solidFill>
                  <a:srgbClr val="EE2B0A"/>
                </a:solidFill>
                <a:latin typeface="新宋体" panose="02010609030101010101" charset="-122"/>
                <a:cs typeface="新宋体" panose="02010609030101010101" charset="-122"/>
              </a:rPr>
              <a:t>0.08=0+(0.2-0)/5×2</a:t>
            </a:r>
            <a:endParaRPr sz="1600">
              <a:latin typeface="新宋体" panose="02010609030101010101" charset="-122"/>
              <a:cs typeface="新宋体" panose="02010609030101010101" charset="-122"/>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878445" cy="4964430"/>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LZW编码：消除像素间冗余</a:t>
            </a:r>
            <a:endParaRPr sz="3200">
              <a:latin typeface="新宋体" panose="02010609030101010101" charset="-122"/>
              <a:cs typeface="新宋体" panose="02010609030101010101" charset="-122"/>
            </a:endParaRPr>
          </a:p>
          <a:p>
            <a:pPr marL="927100" marR="189230" indent="-457200">
              <a:lnSpc>
                <a:spcPct val="100000"/>
              </a:lnSpc>
              <a:spcBef>
                <a:spcPts val="1675"/>
              </a:spcBef>
              <a:buClr>
                <a:srgbClr val="EE2B0A"/>
              </a:buClr>
              <a:buSzPct val="71000"/>
              <a:buFont typeface="Wingdings" panose="05000000000000000000"/>
              <a:buChar char=""/>
              <a:tabLst>
                <a:tab pos="927100" algn="l"/>
              </a:tabLst>
            </a:pPr>
            <a:r>
              <a:rPr sz="2800" spc="-5" dirty="0">
                <a:latin typeface="新宋体" panose="02010609030101010101" charset="-122"/>
                <a:cs typeface="新宋体" panose="02010609030101010101" charset="-122"/>
              </a:rPr>
              <a:t>是由Lemple和Ziv最早提出，然后由Welch充 实的有专利保护的LZW算法</a:t>
            </a:r>
            <a:endParaRPr sz="2800">
              <a:latin typeface="新宋体" panose="02010609030101010101" charset="-122"/>
              <a:cs typeface="新宋体" panose="02010609030101010101" charset="-122"/>
            </a:endParaRPr>
          </a:p>
          <a:p>
            <a:pPr marL="927100" marR="18923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将原始数据中的重复字符串建立一个字串 表，然后用该重复字串在字串表中的索引替 代原始数据达到压缩的目的</a:t>
            </a:r>
            <a:endParaRPr sz="2800">
              <a:latin typeface="新宋体" panose="02010609030101010101" charset="-122"/>
              <a:cs typeface="新宋体" panose="02010609030101010101" charset="-122"/>
            </a:endParaRPr>
          </a:p>
          <a:p>
            <a:pPr marL="927100" marR="5080" indent="-457200">
              <a:lnSpc>
                <a:spcPct val="100000"/>
              </a:lnSpc>
              <a:spcBef>
                <a:spcPts val="168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一个由8位组成的文件可以被编成12位的代 码。在2</a:t>
            </a:r>
            <a:r>
              <a:rPr sz="2850" baseline="23000" dirty="0">
                <a:latin typeface="新宋体" panose="02010609030101010101" charset="-122"/>
                <a:cs typeface="新宋体" panose="02010609030101010101" charset="-122"/>
              </a:rPr>
              <a:t>1</a:t>
            </a:r>
            <a:r>
              <a:rPr sz="2850" spc="-7" baseline="23000" dirty="0">
                <a:latin typeface="新宋体" panose="02010609030101010101" charset="-122"/>
                <a:cs typeface="新宋体" panose="02010609030101010101" charset="-122"/>
              </a:rPr>
              <a:t>2</a:t>
            </a:r>
            <a:r>
              <a:rPr sz="2800" spc="-5" dirty="0">
                <a:latin typeface="新宋体" panose="02010609030101010101" charset="-122"/>
                <a:cs typeface="新宋体" panose="02010609030101010101" charset="-122"/>
              </a:rPr>
              <a:t>＝4096个可能的代码中，2</a:t>
            </a:r>
            <a:r>
              <a:rPr sz="2850" spc="-7" baseline="23000" dirty="0">
                <a:latin typeface="新宋体" panose="02010609030101010101" charset="-122"/>
                <a:cs typeface="新宋体" panose="02010609030101010101" charset="-122"/>
              </a:rPr>
              <a:t>8</a:t>
            </a:r>
            <a:r>
              <a:rPr sz="2800" spc="-5" dirty="0">
                <a:latin typeface="新宋体" panose="02010609030101010101" charset="-122"/>
                <a:cs typeface="新宋体" panose="02010609030101010101" charset="-122"/>
              </a:rPr>
              <a:t>＝256个 代表所由可能的单个字符（8位），剩下的 3840个代码分配给压缩过程中出现的字符串</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dirty="0">
                <a:latin typeface="Times New Roman" panose="02020603050405020304"/>
                <a:cs typeface="Times New Roman" panose="02020603050405020304"/>
              </a:rPr>
              <a:t>LZ</a:t>
            </a:r>
            <a:r>
              <a:rPr spc="-10" dirty="0">
                <a:latin typeface="Times New Roman" panose="02020603050405020304"/>
                <a:cs typeface="Times New Roman" panose="02020603050405020304"/>
              </a:rPr>
              <a:t>W</a:t>
            </a:r>
            <a:r>
              <a:rPr spc="-15" dirty="0">
                <a:latin typeface="新宋体" panose="02010609030101010101" charset="-122"/>
                <a:cs typeface="新宋体" panose="02010609030101010101" charset="-122"/>
              </a:rPr>
              <a:t>编码</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872730" cy="4751705"/>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LZW编码（续）</a:t>
            </a:r>
            <a:endParaRPr sz="3200">
              <a:latin typeface="新宋体" panose="02010609030101010101" charset="-122"/>
              <a:cs typeface="新宋体" panose="02010609030101010101" charset="-122"/>
            </a:endParaRPr>
          </a:p>
          <a:p>
            <a:pPr marL="927100" marR="183515" indent="-457200" algn="just">
              <a:lnSpc>
                <a:spcPct val="100000"/>
              </a:lnSpc>
              <a:spcBef>
                <a:spcPts val="167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2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每当表中没有的字符串第一次出现时，它就 被原样保存，同时将分配给它的代码也保存</a:t>
            </a:r>
            <a:endParaRPr sz="2800">
              <a:latin typeface="新宋体" panose="02010609030101010101" charset="-122"/>
              <a:cs typeface="新宋体" panose="02010609030101010101" charset="-122"/>
            </a:endParaRPr>
          </a:p>
          <a:p>
            <a:pPr marL="927100" marR="183515" indent="-45720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2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之后，当这个串再次出现时，只将它的代码 保存，这就去掉了文件冗余信息</a:t>
            </a:r>
            <a:endParaRPr sz="2800">
              <a:latin typeface="新宋体" panose="02010609030101010101" charset="-122"/>
              <a:cs typeface="新宋体" panose="02010609030101010101" charset="-122"/>
            </a:endParaRPr>
          </a:p>
          <a:p>
            <a:pPr marL="927100" marR="183515" indent="-45720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2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不但字符串表是在压缩过程中动态生成，而 且字符串表也不必保存在压缩文件里，因为 解压缩算法可以由压缩文件中的信息重构</a:t>
            </a:r>
            <a:endParaRPr sz="2800">
              <a:latin typeface="新宋体" panose="02010609030101010101" charset="-122"/>
              <a:cs typeface="新宋体" panose="02010609030101010101" charset="-122"/>
            </a:endParaRPr>
          </a:p>
          <a:p>
            <a:pPr marL="927100" indent="-457200">
              <a:lnSpc>
                <a:spcPts val="3295"/>
              </a:lnSpc>
              <a:spcBef>
                <a:spcPts val="1690"/>
              </a:spcBef>
              <a:buClr>
                <a:srgbClr val="EE2B0A"/>
              </a:buClr>
              <a:buSzPct val="71000"/>
              <a:buFont typeface="Wingdings" panose="05000000000000000000"/>
              <a:buChar char=""/>
              <a:tabLst>
                <a:tab pos="927100" algn="l"/>
              </a:tabLst>
            </a:pPr>
            <a:r>
              <a:rPr sz="2800" spc="-5" dirty="0">
                <a:latin typeface="新宋体" panose="02010609030101010101" charset="-122"/>
                <a:cs typeface="新宋体" panose="02010609030101010101" charset="-122"/>
              </a:rPr>
              <a:t>使用LZW的文件格式包括GIF，TIFF和PDF等。</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dirty="0">
                <a:latin typeface="Times New Roman" panose="02020603050405020304"/>
                <a:cs typeface="Times New Roman" panose="02020603050405020304"/>
              </a:rPr>
              <a:t>LZ</a:t>
            </a:r>
            <a:r>
              <a:rPr spc="-10" dirty="0">
                <a:latin typeface="Times New Roman" panose="02020603050405020304"/>
                <a:cs typeface="Times New Roman" panose="02020603050405020304"/>
              </a:rPr>
              <a:t>W</a:t>
            </a:r>
            <a:r>
              <a:rPr spc="-15" dirty="0">
                <a:latin typeface="新宋体" panose="02010609030101010101" charset="-122"/>
                <a:cs typeface="新宋体" panose="02010609030101010101" charset="-122"/>
              </a:rPr>
              <a:t>编码</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19147"/>
            <a:ext cx="3503929" cy="418465"/>
          </a:xfrm>
          <a:prstGeom prst="rect">
            <a:avLst/>
          </a:prstGeom>
        </p:spPr>
        <p:txBody>
          <a:bodyPr vert="horz" wrap="square" lIns="0" tIns="0" rIns="0" bIns="0" rtlCol="0">
            <a:spAutoFit/>
          </a:bodyPr>
          <a:lstStyle/>
          <a:p>
            <a:pPr marL="12700">
              <a:lnSpc>
                <a:spcPts val="3295"/>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一个4×4、8位图像</a:t>
            </a:r>
            <a:endParaRPr sz="2800">
              <a:latin typeface="新宋体" panose="02010609030101010101" charset="-122"/>
              <a:cs typeface="新宋体" panose="02010609030101010101" charset="-122"/>
            </a:endParaRPr>
          </a:p>
        </p:txBody>
      </p:sp>
      <p:sp>
        <p:nvSpPr>
          <p:cNvPr id="6" name="object 6"/>
          <p:cNvSpPr txBox="1"/>
          <p:nvPr/>
        </p:nvSpPr>
        <p:spPr>
          <a:xfrm>
            <a:off x="1681098" y="3743197"/>
            <a:ext cx="3503929" cy="418465"/>
          </a:xfrm>
          <a:prstGeom prst="rect">
            <a:avLst/>
          </a:prstGeom>
        </p:spPr>
        <p:txBody>
          <a:bodyPr vert="horz" wrap="square" lIns="0" tIns="0" rIns="0" bIns="0" rtlCol="0">
            <a:spAutoFit/>
          </a:bodyPr>
          <a:lstStyle/>
          <a:p>
            <a:pPr marL="12700">
              <a:lnSpc>
                <a:spcPts val="3295"/>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一个512字节的字典</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dirty="0">
                <a:latin typeface="Times New Roman" panose="02020603050405020304"/>
                <a:cs typeface="Times New Roman" panose="02020603050405020304"/>
              </a:rPr>
              <a:t>LZ</a:t>
            </a:r>
            <a:r>
              <a:rPr spc="-10" dirty="0">
                <a:latin typeface="Times New Roman" panose="02020603050405020304"/>
                <a:cs typeface="Times New Roman" panose="02020603050405020304"/>
              </a:rPr>
              <a:t>W</a:t>
            </a:r>
            <a:r>
              <a:rPr spc="-15" dirty="0">
                <a:latin typeface="新宋体" panose="02010609030101010101" charset="-122"/>
                <a:cs typeface="新宋体" panose="02010609030101010101" charset="-122"/>
              </a:rPr>
              <a:t>编码例子</a:t>
            </a:r>
          </a:p>
        </p:txBody>
      </p:sp>
      <p:graphicFrame>
        <p:nvGraphicFramePr>
          <p:cNvPr id="8" name="object 8"/>
          <p:cNvGraphicFramePr>
            <a:graphicFrameLocks noGrp="1"/>
          </p:cNvGraphicFramePr>
          <p:nvPr/>
        </p:nvGraphicFramePr>
        <p:xfrm>
          <a:off x="5567679" y="1727697"/>
          <a:ext cx="2316965" cy="1524882"/>
        </p:xfrm>
        <a:graphic>
          <a:graphicData uri="http://schemas.openxmlformats.org/drawingml/2006/table">
            <a:tbl>
              <a:tblPr firstRow="1" bandRow="1">
                <a:tableStyleId>{2D5ABB26-0587-4C30-8999-92F81FD0307C}</a:tableStyleId>
              </a:tblPr>
              <a:tblGrid>
                <a:gridCol w="448377">
                  <a:extLst>
                    <a:ext uri="{9D8B030D-6E8A-4147-A177-3AD203B41FA5}">
                      <a16:colId xmlns="" xmlns:a16="http://schemas.microsoft.com/office/drawing/2014/main" val="20000"/>
                    </a:ext>
                  </a:extLst>
                </a:gridCol>
                <a:gridCol w="587501">
                  <a:extLst>
                    <a:ext uri="{9D8B030D-6E8A-4147-A177-3AD203B41FA5}">
                      <a16:colId xmlns="" xmlns:a16="http://schemas.microsoft.com/office/drawing/2014/main" val="20001"/>
                    </a:ext>
                  </a:extLst>
                </a:gridCol>
                <a:gridCol w="710106">
                  <a:extLst>
                    <a:ext uri="{9D8B030D-6E8A-4147-A177-3AD203B41FA5}">
                      <a16:colId xmlns="" xmlns:a16="http://schemas.microsoft.com/office/drawing/2014/main" val="20002"/>
                    </a:ext>
                  </a:extLst>
                </a:gridCol>
                <a:gridCol w="570981">
                  <a:extLst>
                    <a:ext uri="{9D8B030D-6E8A-4147-A177-3AD203B41FA5}">
                      <a16:colId xmlns="" xmlns:a16="http://schemas.microsoft.com/office/drawing/2014/main" val="20003"/>
                    </a:ext>
                  </a:extLst>
                </a:gridCol>
              </a:tblGrid>
              <a:tr h="381067">
                <a:tc>
                  <a:txBody>
                    <a:bodyPr/>
                    <a:lstStyle/>
                    <a:p>
                      <a:pPr marL="22225">
                        <a:lnSpc>
                          <a:spcPct val="100000"/>
                        </a:lnSpc>
                        <a:spcBef>
                          <a:spcPts val="110"/>
                        </a:spcBef>
                      </a:pPr>
                      <a:r>
                        <a:rPr sz="2000" dirty="0">
                          <a:latin typeface="Times New Roman" panose="02020603050405020304"/>
                          <a:cs typeface="Times New Roman" panose="02020603050405020304"/>
                        </a:rPr>
                        <a:t>39</a:t>
                      </a:r>
                      <a:endParaRPr sz="2000">
                        <a:latin typeface="Times New Roman" panose="02020603050405020304"/>
                        <a:cs typeface="Times New Roman" panose="02020603050405020304"/>
                      </a:endParaRPr>
                    </a:p>
                  </a:txBody>
                  <a:tcPr marL="0" marR="0" marT="0" marB="0"/>
                </a:tc>
                <a:tc>
                  <a:txBody>
                    <a:bodyPr/>
                    <a:lstStyle/>
                    <a:p>
                      <a:pPr marR="153670" algn="r">
                        <a:lnSpc>
                          <a:spcPct val="100000"/>
                        </a:lnSpc>
                        <a:spcBef>
                          <a:spcPts val="110"/>
                        </a:spcBef>
                      </a:pPr>
                      <a:r>
                        <a:rPr sz="2000" dirty="0">
                          <a:latin typeface="Times New Roman" panose="02020603050405020304"/>
                          <a:cs typeface="Times New Roman" panose="02020603050405020304"/>
                        </a:rPr>
                        <a:t>39</a:t>
                      </a:r>
                      <a:endParaRPr sz="2000">
                        <a:latin typeface="Times New Roman" panose="02020603050405020304"/>
                        <a:cs typeface="Times New Roman" panose="02020603050405020304"/>
                      </a:endParaRPr>
                    </a:p>
                  </a:txBody>
                  <a:tcPr marL="0" marR="0" marT="0" marB="0"/>
                </a:tc>
                <a:tc>
                  <a:txBody>
                    <a:bodyPr/>
                    <a:lstStyle/>
                    <a:p>
                      <a:pPr marL="161290">
                        <a:lnSpc>
                          <a:spcPct val="100000"/>
                        </a:lnSpc>
                        <a:spcBef>
                          <a:spcPts val="110"/>
                        </a:spcBef>
                      </a:pPr>
                      <a:r>
                        <a:rPr sz="2000" dirty="0">
                          <a:latin typeface="Times New Roman" panose="02020603050405020304"/>
                          <a:cs typeface="Times New Roman" panose="02020603050405020304"/>
                        </a:rPr>
                        <a:t>126</a:t>
                      </a:r>
                      <a:endParaRPr sz="2000">
                        <a:latin typeface="Times New Roman" panose="02020603050405020304"/>
                        <a:cs typeface="Times New Roman" panose="02020603050405020304"/>
                      </a:endParaRPr>
                    </a:p>
                  </a:txBody>
                  <a:tcPr marL="0" marR="0" marT="0" marB="0"/>
                </a:tc>
                <a:tc>
                  <a:txBody>
                    <a:bodyPr/>
                    <a:lstStyle/>
                    <a:p>
                      <a:pPr marR="14605" algn="r">
                        <a:lnSpc>
                          <a:spcPct val="100000"/>
                        </a:lnSpc>
                        <a:spcBef>
                          <a:spcPts val="110"/>
                        </a:spcBef>
                      </a:pPr>
                      <a:r>
                        <a:rPr sz="2000" dirty="0">
                          <a:latin typeface="Times New Roman" panose="02020603050405020304"/>
                          <a:cs typeface="Times New Roman" panose="02020603050405020304"/>
                        </a:rPr>
                        <a:t>126</a:t>
                      </a:r>
                      <a:endParaRPr sz="2000">
                        <a:latin typeface="Times New Roman" panose="02020603050405020304"/>
                        <a:cs typeface="Times New Roman" panose="02020603050405020304"/>
                      </a:endParaRPr>
                    </a:p>
                  </a:txBody>
                  <a:tcPr marL="0" marR="0" marT="0" marB="0"/>
                </a:tc>
                <a:extLst>
                  <a:ext uri="{0D108BD9-81ED-4DB2-BD59-A6C34878D82A}">
                    <a16:rowId xmlns="" xmlns:a16="http://schemas.microsoft.com/office/drawing/2014/main" val="10000"/>
                  </a:ext>
                </a:extLst>
              </a:tr>
              <a:tr h="380993">
                <a:tc>
                  <a:txBody>
                    <a:bodyPr/>
                    <a:lstStyle/>
                    <a:p>
                      <a:pPr marL="22225">
                        <a:lnSpc>
                          <a:spcPct val="100000"/>
                        </a:lnSpc>
                        <a:spcBef>
                          <a:spcPts val="110"/>
                        </a:spcBef>
                      </a:pPr>
                      <a:r>
                        <a:rPr sz="2000" dirty="0">
                          <a:latin typeface="Times New Roman" panose="02020603050405020304"/>
                          <a:cs typeface="Times New Roman" panose="02020603050405020304"/>
                        </a:rPr>
                        <a:t>39</a:t>
                      </a:r>
                      <a:endParaRPr sz="2000">
                        <a:latin typeface="Times New Roman" panose="02020603050405020304"/>
                        <a:cs typeface="Times New Roman" panose="02020603050405020304"/>
                      </a:endParaRPr>
                    </a:p>
                  </a:txBody>
                  <a:tcPr marL="0" marR="0" marT="0" marB="0"/>
                </a:tc>
                <a:tc>
                  <a:txBody>
                    <a:bodyPr/>
                    <a:lstStyle/>
                    <a:p>
                      <a:pPr marR="153670" algn="r">
                        <a:lnSpc>
                          <a:spcPct val="100000"/>
                        </a:lnSpc>
                        <a:spcBef>
                          <a:spcPts val="110"/>
                        </a:spcBef>
                      </a:pPr>
                      <a:r>
                        <a:rPr sz="2000" dirty="0">
                          <a:latin typeface="Times New Roman" panose="02020603050405020304"/>
                          <a:cs typeface="Times New Roman" panose="02020603050405020304"/>
                        </a:rPr>
                        <a:t>39</a:t>
                      </a:r>
                      <a:endParaRPr sz="2000">
                        <a:latin typeface="Times New Roman" panose="02020603050405020304"/>
                        <a:cs typeface="Times New Roman" panose="02020603050405020304"/>
                      </a:endParaRPr>
                    </a:p>
                  </a:txBody>
                  <a:tcPr marL="0" marR="0" marT="0" marB="0"/>
                </a:tc>
                <a:tc>
                  <a:txBody>
                    <a:bodyPr/>
                    <a:lstStyle/>
                    <a:p>
                      <a:pPr marL="161290">
                        <a:lnSpc>
                          <a:spcPct val="100000"/>
                        </a:lnSpc>
                        <a:spcBef>
                          <a:spcPts val="110"/>
                        </a:spcBef>
                      </a:pPr>
                      <a:r>
                        <a:rPr sz="2000" dirty="0">
                          <a:latin typeface="Times New Roman" panose="02020603050405020304"/>
                          <a:cs typeface="Times New Roman" panose="02020603050405020304"/>
                        </a:rPr>
                        <a:t>126</a:t>
                      </a:r>
                      <a:endParaRPr sz="2000">
                        <a:latin typeface="Times New Roman" panose="02020603050405020304"/>
                        <a:cs typeface="Times New Roman" panose="02020603050405020304"/>
                      </a:endParaRPr>
                    </a:p>
                  </a:txBody>
                  <a:tcPr marL="0" marR="0" marT="0" marB="0"/>
                </a:tc>
                <a:tc>
                  <a:txBody>
                    <a:bodyPr/>
                    <a:lstStyle/>
                    <a:p>
                      <a:pPr marR="14605" algn="r">
                        <a:lnSpc>
                          <a:spcPct val="100000"/>
                        </a:lnSpc>
                        <a:spcBef>
                          <a:spcPts val="110"/>
                        </a:spcBef>
                      </a:pPr>
                      <a:r>
                        <a:rPr sz="2000" dirty="0">
                          <a:latin typeface="Times New Roman" panose="02020603050405020304"/>
                          <a:cs typeface="Times New Roman" panose="02020603050405020304"/>
                        </a:rPr>
                        <a:t>126</a:t>
                      </a:r>
                      <a:endParaRPr sz="2000">
                        <a:latin typeface="Times New Roman" panose="02020603050405020304"/>
                        <a:cs typeface="Times New Roman" panose="02020603050405020304"/>
                      </a:endParaRPr>
                    </a:p>
                  </a:txBody>
                  <a:tcPr marL="0" marR="0" marT="0" marB="0"/>
                </a:tc>
                <a:extLst>
                  <a:ext uri="{0D108BD9-81ED-4DB2-BD59-A6C34878D82A}">
                    <a16:rowId xmlns="" xmlns:a16="http://schemas.microsoft.com/office/drawing/2014/main" val="10001"/>
                  </a:ext>
                </a:extLst>
              </a:tr>
              <a:tr h="381374">
                <a:tc>
                  <a:txBody>
                    <a:bodyPr/>
                    <a:lstStyle/>
                    <a:p>
                      <a:pPr marL="22225">
                        <a:lnSpc>
                          <a:spcPct val="100000"/>
                        </a:lnSpc>
                        <a:spcBef>
                          <a:spcPts val="110"/>
                        </a:spcBef>
                      </a:pPr>
                      <a:r>
                        <a:rPr sz="2000" dirty="0">
                          <a:latin typeface="Times New Roman" panose="02020603050405020304"/>
                          <a:cs typeface="Times New Roman" panose="02020603050405020304"/>
                        </a:rPr>
                        <a:t>39</a:t>
                      </a:r>
                      <a:endParaRPr sz="2000">
                        <a:latin typeface="Times New Roman" panose="02020603050405020304"/>
                        <a:cs typeface="Times New Roman" panose="02020603050405020304"/>
                      </a:endParaRPr>
                    </a:p>
                  </a:txBody>
                  <a:tcPr marL="0" marR="0" marT="0" marB="0"/>
                </a:tc>
                <a:tc>
                  <a:txBody>
                    <a:bodyPr/>
                    <a:lstStyle/>
                    <a:p>
                      <a:pPr marR="153670" algn="r">
                        <a:lnSpc>
                          <a:spcPct val="100000"/>
                        </a:lnSpc>
                        <a:spcBef>
                          <a:spcPts val="110"/>
                        </a:spcBef>
                      </a:pPr>
                      <a:r>
                        <a:rPr sz="2000" dirty="0">
                          <a:latin typeface="Times New Roman" panose="02020603050405020304"/>
                          <a:cs typeface="Times New Roman" panose="02020603050405020304"/>
                        </a:rPr>
                        <a:t>39</a:t>
                      </a:r>
                      <a:endParaRPr sz="2000">
                        <a:latin typeface="Times New Roman" panose="02020603050405020304"/>
                        <a:cs typeface="Times New Roman" panose="02020603050405020304"/>
                      </a:endParaRPr>
                    </a:p>
                  </a:txBody>
                  <a:tcPr marL="0" marR="0" marT="0" marB="0"/>
                </a:tc>
                <a:tc>
                  <a:txBody>
                    <a:bodyPr/>
                    <a:lstStyle/>
                    <a:p>
                      <a:pPr marL="161290">
                        <a:lnSpc>
                          <a:spcPct val="100000"/>
                        </a:lnSpc>
                        <a:spcBef>
                          <a:spcPts val="110"/>
                        </a:spcBef>
                      </a:pPr>
                      <a:r>
                        <a:rPr sz="2000" dirty="0">
                          <a:latin typeface="Times New Roman" panose="02020603050405020304"/>
                          <a:cs typeface="Times New Roman" panose="02020603050405020304"/>
                        </a:rPr>
                        <a:t>126</a:t>
                      </a:r>
                      <a:endParaRPr sz="2000">
                        <a:latin typeface="Times New Roman" panose="02020603050405020304"/>
                        <a:cs typeface="Times New Roman" panose="02020603050405020304"/>
                      </a:endParaRPr>
                    </a:p>
                  </a:txBody>
                  <a:tcPr marL="0" marR="0" marT="0" marB="0"/>
                </a:tc>
                <a:tc>
                  <a:txBody>
                    <a:bodyPr/>
                    <a:lstStyle/>
                    <a:p>
                      <a:pPr marR="14605" algn="r">
                        <a:lnSpc>
                          <a:spcPct val="100000"/>
                        </a:lnSpc>
                        <a:spcBef>
                          <a:spcPts val="110"/>
                        </a:spcBef>
                      </a:pPr>
                      <a:r>
                        <a:rPr sz="2000" dirty="0">
                          <a:latin typeface="Times New Roman" panose="02020603050405020304"/>
                          <a:cs typeface="Times New Roman" panose="02020603050405020304"/>
                        </a:rPr>
                        <a:t>126</a:t>
                      </a:r>
                      <a:endParaRPr sz="2000">
                        <a:latin typeface="Times New Roman" panose="02020603050405020304"/>
                        <a:cs typeface="Times New Roman" panose="02020603050405020304"/>
                      </a:endParaRPr>
                    </a:p>
                  </a:txBody>
                  <a:tcPr marL="0" marR="0" marT="0" marB="0"/>
                </a:tc>
                <a:extLst>
                  <a:ext uri="{0D108BD9-81ED-4DB2-BD59-A6C34878D82A}">
                    <a16:rowId xmlns="" xmlns:a16="http://schemas.microsoft.com/office/drawing/2014/main" val="10002"/>
                  </a:ext>
                </a:extLst>
              </a:tr>
              <a:tr h="381448">
                <a:tc>
                  <a:txBody>
                    <a:bodyPr/>
                    <a:lstStyle/>
                    <a:p>
                      <a:pPr marL="22225">
                        <a:lnSpc>
                          <a:spcPct val="100000"/>
                        </a:lnSpc>
                        <a:spcBef>
                          <a:spcPts val="110"/>
                        </a:spcBef>
                      </a:pPr>
                      <a:r>
                        <a:rPr sz="2000" dirty="0">
                          <a:latin typeface="Times New Roman" panose="02020603050405020304"/>
                          <a:cs typeface="Times New Roman" panose="02020603050405020304"/>
                        </a:rPr>
                        <a:t>39</a:t>
                      </a:r>
                      <a:endParaRPr sz="2000">
                        <a:latin typeface="Times New Roman" panose="02020603050405020304"/>
                        <a:cs typeface="Times New Roman" panose="02020603050405020304"/>
                      </a:endParaRPr>
                    </a:p>
                  </a:txBody>
                  <a:tcPr marL="0" marR="0" marT="0" marB="0"/>
                </a:tc>
                <a:tc>
                  <a:txBody>
                    <a:bodyPr/>
                    <a:lstStyle/>
                    <a:p>
                      <a:pPr marR="153670" algn="r">
                        <a:lnSpc>
                          <a:spcPct val="100000"/>
                        </a:lnSpc>
                        <a:spcBef>
                          <a:spcPts val="110"/>
                        </a:spcBef>
                      </a:pPr>
                      <a:r>
                        <a:rPr sz="2000" dirty="0">
                          <a:latin typeface="Times New Roman" panose="02020603050405020304"/>
                          <a:cs typeface="Times New Roman" panose="02020603050405020304"/>
                        </a:rPr>
                        <a:t>39</a:t>
                      </a:r>
                      <a:endParaRPr sz="2000">
                        <a:latin typeface="Times New Roman" panose="02020603050405020304"/>
                        <a:cs typeface="Times New Roman" panose="02020603050405020304"/>
                      </a:endParaRPr>
                    </a:p>
                  </a:txBody>
                  <a:tcPr marL="0" marR="0" marT="0" marB="0"/>
                </a:tc>
                <a:tc>
                  <a:txBody>
                    <a:bodyPr/>
                    <a:lstStyle/>
                    <a:p>
                      <a:pPr marL="161290">
                        <a:lnSpc>
                          <a:spcPct val="100000"/>
                        </a:lnSpc>
                        <a:spcBef>
                          <a:spcPts val="110"/>
                        </a:spcBef>
                      </a:pPr>
                      <a:r>
                        <a:rPr sz="2000" dirty="0">
                          <a:latin typeface="Times New Roman" panose="02020603050405020304"/>
                          <a:cs typeface="Times New Roman" panose="02020603050405020304"/>
                        </a:rPr>
                        <a:t>126</a:t>
                      </a:r>
                      <a:endParaRPr sz="2000">
                        <a:latin typeface="Times New Roman" panose="02020603050405020304"/>
                        <a:cs typeface="Times New Roman" panose="02020603050405020304"/>
                      </a:endParaRPr>
                    </a:p>
                  </a:txBody>
                  <a:tcPr marL="0" marR="0" marT="0" marB="0"/>
                </a:tc>
                <a:tc>
                  <a:txBody>
                    <a:bodyPr/>
                    <a:lstStyle/>
                    <a:p>
                      <a:pPr marR="14605" algn="r">
                        <a:lnSpc>
                          <a:spcPct val="100000"/>
                        </a:lnSpc>
                        <a:spcBef>
                          <a:spcPts val="110"/>
                        </a:spcBef>
                      </a:pPr>
                      <a:r>
                        <a:rPr sz="2000" dirty="0">
                          <a:latin typeface="Times New Roman" panose="02020603050405020304"/>
                          <a:cs typeface="Times New Roman" panose="02020603050405020304"/>
                        </a:rPr>
                        <a:t>126</a:t>
                      </a:r>
                      <a:endParaRPr sz="2000">
                        <a:latin typeface="Times New Roman" panose="02020603050405020304"/>
                        <a:cs typeface="Times New Roman" panose="02020603050405020304"/>
                      </a:endParaRPr>
                    </a:p>
                  </a:txBody>
                  <a:tcPr marL="0" marR="0" marT="0" marB="0"/>
                </a:tc>
                <a:extLst>
                  <a:ext uri="{0D108BD9-81ED-4DB2-BD59-A6C34878D82A}">
                    <a16:rowId xmlns="" xmlns:a16="http://schemas.microsoft.com/office/drawing/2014/main" val="10003"/>
                  </a:ext>
                </a:extLst>
              </a:tr>
            </a:tbl>
          </a:graphicData>
        </a:graphic>
      </p:graphicFrame>
      <p:graphicFrame>
        <p:nvGraphicFramePr>
          <p:cNvPr id="9" name="object 9"/>
          <p:cNvGraphicFramePr>
            <a:graphicFrameLocks noGrp="1"/>
          </p:cNvGraphicFramePr>
          <p:nvPr/>
        </p:nvGraphicFramePr>
        <p:xfrm>
          <a:off x="5619826" y="3696652"/>
          <a:ext cx="3384803" cy="3162294"/>
        </p:xfrm>
        <a:graphic>
          <a:graphicData uri="http://schemas.openxmlformats.org/drawingml/2006/table">
            <a:tbl>
              <a:tblPr firstRow="1" bandRow="1">
                <a:tableStyleId>{2D5ABB26-0587-4C30-8999-92F81FD0307C}</a:tableStyleId>
              </a:tblPr>
              <a:tblGrid>
                <a:gridCol w="1692401">
                  <a:extLst>
                    <a:ext uri="{9D8B030D-6E8A-4147-A177-3AD203B41FA5}">
                      <a16:colId xmlns="" xmlns:a16="http://schemas.microsoft.com/office/drawing/2014/main" val="20000"/>
                    </a:ext>
                  </a:extLst>
                </a:gridCol>
                <a:gridCol w="1692402">
                  <a:extLst>
                    <a:ext uri="{9D8B030D-6E8A-4147-A177-3AD203B41FA5}">
                      <a16:colId xmlns="" xmlns:a16="http://schemas.microsoft.com/office/drawing/2014/main" val="20001"/>
                    </a:ext>
                  </a:extLst>
                </a:gridCol>
              </a:tblGrid>
              <a:tr h="395477">
                <a:tc>
                  <a:txBody>
                    <a:bodyPr/>
                    <a:lstStyle/>
                    <a:p>
                      <a:pPr marR="1270" algn="ctr">
                        <a:lnSpc>
                          <a:spcPct val="100000"/>
                        </a:lnSpc>
                        <a:spcBef>
                          <a:spcPts val="315"/>
                        </a:spcBef>
                      </a:pPr>
                      <a:r>
                        <a:rPr sz="2000" dirty="0">
                          <a:latin typeface="新宋体" panose="02010609030101010101" charset="-122"/>
                          <a:cs typeface="新宋体" panose="02010609030101010101" charset="-122"/>
                        </a:rPr>
                        <a:t>字典位置</a:t>
                      </a:r>
                      <a:endParaRPr sz="20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6985" algn="ctr">
                        <a:lnSpc>
                          <a:spcPct val="100000"/>
                        </a:lnSpc>
                        <a:spcBef>
                          <a:spcPts val="315"/>
                        </a:spcBef>
                        <a:tabLst>
                          <a:tab pos="514350" algn="l"/>
                        </a:tabLst>
                      </a:pPr>
                      <a:r>
                        <a:rPr sz="2000" dirty="0">
                          <a:latin typeface="新宋体" panose="02010609030101010101" charset="-122"/>
                          <a:cs typeface="新宋体" panose="02010609030101010101" charset="-122"/>
                        </a:rPr>
                        <a:t>条	目</a:t>
                      </a:r>
                      <a:endParaRPr sz="20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 xmlns:a16="http://schemas.microsoft.com/office/drawing/2014/main" val="10000"/>
                  </a:ext>
                </a:extLst>
              </a:tr>
              <a:tr h="395477">
                <a:tc>
                  <a:txBody>
                    <a:bodyPr/>
                    <a:lstStyle/>
                    <a:p>
                      <a:pPr marR="635" algn="ctr">
                        <a:lnSpc>
                          <a:spcPct val="100000"/>
                        </a:lnSpc>
                        <a:spcBef>
                          <a:spcPts val="380"/>
                        </a:spcBef>
                      </a:pPr>
                      <a:r>
                        <a:rPr sz="2000" dirty="0">
                          <a:latin typeface="新宋体" panose="02010609030101010101" charset="-122"/>
                          <a:cs typeface="新宋体" panose="02010609030101010101" charset="-122"/>
                        </a:rPr>
                        <a:t>0</a:t>
                      </a:r>
                      <a:endParaRPr sz="20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 algn="ctr">
                        <a:lnSpc>
                          <a:spcPct val="100000"/>
                        </a:lnSpc>
                        <a:spcBef>
                          <a:spcPts val="380"/>
                        </a:spcBef>
                      </a:pPr>
                      <a:r>
                        <a:rPr sz="2000" dirty="0">
                          <a:latin typeface="新宋体" panose="02010609030101010101" charset="-122"/>
                          <a:cs typeface="新宋体" panose="02010609030101010101" charset="-122"/>
                        </a:rPr>
                        <a:t>0</a:t>
                      </a:r>
                      <a:endParaRPr sz="20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1"/>
                  </a:ext>
                </a:extLst>
              </a:tr>
              <a:tr h="395477">
                <a:tc>
                  <a:txBody>
                    <a:bodyPr/>
                    <a:lstStyle/>
                    <a:p>
                      <a:pPr marR="635" algn="ctr">
                        <a:lnSpc>
                          <a:spcPct val="100000"/>
                        </a:lnSpc>
                        <a:spcBef>
                          <a:spcPts val="375"/>
                        </a:spcBef>
                      </a:pPr>
                      <a:r>
                        <a:rPr sz="2000" dirty="0">
                          <a:latin typeface="新宋体" panose="02010609030101010101" charset="-122"/>
                          <a:cs typeface="新宋体" panose="02010609030101010101" charset="-122"/>
                        </a:rPr>
                        <a:t>1</a:t>
                      </a:r>
                      <a:endParaRPr sz="20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 algn="ctr">
                        <a:lnSpc>
                          <a:spcPct val="100000"/>
                        </a:lnSpc>
                        <a:spcBef>
                          <a:spcPts val="375"/>
                        </a:spcBef>
                      </a:pPr>
                      <a:r>
                        <a:rPr sz="2000" dirty="0">
                          <a:latin typeface="新宋体" panose="02010609030101010101" charset="-122"/>
                          <a:cs typeface="新宋体" panose="02010609030101010101" charset="-122"/>
                        </a:rPr>
                        <a:t>1</a:t>
                      </a:r>
                      <a:endParaRPr sz="20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2"/>
                  </a:ext>
                </a:extLst>
              </a:tr>
              <a:tr h="394715">
                <a:tc>
                  <a:txBody>
                    <a:bodyPr/>
                    <a:lstStyle/>
                    <a:p>
                      <a:pPr algn="ctr">
                        <a:lnSpc>
                          <a:spcPct val="100000"/>
                        </a:lnSpc>
                        <a:spcBef>
                          <a:spcPts val="235"/>
                        </a:spcBef>
                      </a:pP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620" algn="ctr">
                        <a:lnSpc>
                          <a:spcPct val="100000"/>
                        </a:lnSpc>
                        <a:spcBef>
                          <a:spcPts val="235"/>
                        </a:spcBef>
                      </a:pP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3"/>
                  </a:ext>
                </a:extLst>
              </a:tr>
              <a:tr h="395477">
                <a:tc>
                  <a:txBody>
                    <a:bodyPr/>
                    <a:lstStyle/>
                    <a:p>
                      <a:pPr algn="ctr">
                        <a:lnSpc>
                          <a:spcPct val="100000"/>
                        </a:lnSpc>
                        <a:spcBef>
                          <a:spcPts val="380"/>
                        </a:spcBef>
                      </a:pPr>
                      <a:r>
                        <a:rPr sz="2000" dirty="0">
                          <a:latin typeface="新宋体" panose="02010609030101010101" charset="-122"/>
                          <a:cs typeface="新宋体" panose="02010609030101010101" charset="-122"/>
                        </a:rPr>
                        <a:t>255</a:t>
                      </a:r>
                      <a:endParaRPr sz="20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620" algn="ctr">
                        <a:lnSpc>
                          <a:spcPct val="100000"/>
                        </a:lnSpc>
                        <a:spcBef>
                          <a:spcPts val="380"/>
                        </a:spcBef>
                      </a:pPr>
                      <a:r>
                        <a:rPr sz="2000" dirty="0">
                          <a:latin typeface="新宋体" panose="02010609030101010101" charset="-122"/>
                          <a:cs typeface="新宋体" panose="02010609030101010101" charset="-122"/>
                        </a:rPr>
                        <a:t>255</a:t>
                      </a:r>
                      <a:endParaRPr sz="20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4"/>
                  </a:ext>
                </a:extLst>
              </a:tr>
              <a:tr h="395477">
                <a:tc>
                  <a:txBody>
                    <a:bodyPr/>
                    <a:lstStyle/>
                    <a:p>
                      <a:pPr algn="ctr">
                        <a:lnSpc>
                          <a:spcPct val="100000"/>
                        </a:lnSpc>
                        <a:spcBef>
                          <a:spcPts val="380"/>
                        </a:spcBef>
                      </a:pPr>
                      <a:r>
                        <a:rPr sz="2000" dirty="0">
                          <a:latin typeface="新宋体" panose="02010609030101010101" charset="-122"/>
                          <a:cs typeface="新宋体" panose="02010609030101010101" charset="-122"/>
                        </a:rPr>
                        <a:t>256</a:t>
                      </a:r>
                      <a:endParaRPr sz="20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 algn="ctr">
                        <a:lnSpc>
                          <a:spcPct val="100000"/>
                        </a:lnSpc>
                        <a:spcBef>
                          <a:spcPts val="240"/>
                        </a:spcBef>
                      </a:pP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5"/>
                  </a:ext>
                </a:extLst>
              </a:tr>
              <a:tr h="395478">
                <a:tc>
                  <a:txBody>
                    <a:bodyPr/>
                    <a:lstStyle/>
                    <a:p>
                      <a:pPr algn="ctr">
                        <a:lnSpc>
                          <a:spcPct val="100000"/>
                        </a:lnSpc>
                        <a:spcBef>
                          <a:spcPts val="235"/>
                        </a:spcBef>
                      </a:pP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620" algn="ctr">
                        <a:lnSpc>
                          <a:spcPct val="100000"/>
                        </a:lnSpc>
                        <a:spcBef>
                          <a:spcPts val="235"/>
                        </a:spcBef>
                      </a:pP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6"/>
                  </a:ext>
                </a:extLst>
              </a:tr>
              <a:tr h="394716">
                <a:tc>
                  <a:txBody>
                    <a:bodyPr/>
                    <a:lstStyle/>
                    <a:p>
                      <a:pPr algn="ctr">
                        <a:lnSpc>
                          <a:spcPct val="100000"/>
                        </a:lnSpc>
                        <a:spcBef>
                          <a:spcPts val="375"/>
                        </a:spcBef>
                      </a:pPr>
                      <a:r>
                        <a:rPr sz="2000" dirty="0">
                          <a:latin typeface="新宋体" panose="02010609030101010101" charset="-122"/>
                          <a:cs typeface="新宋体" panose="02010609030101010101" charset="-122"/>
                        </a:rPr>
                        <a:t>511</a:t>
                      </a:r>
                      <a:endParaRPr sz="20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6985" algn="ctr">
                        <a:lnSpc>
                          <a:spcPct val="100000"/>
                        </a:lnSpc>
                        <a:spcBef>
                          <a:spcPts val="235"/>
                        </a:spcBef>
                      </a:pP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 xmlns:a16="http://schemas.microsoft.com/office/drawing/2014/main" val="10007"/>
                  </a:ext>
                </a:extLst>
              </a:tr>
            </a:tbl>
          </a:graphicData>
        </a:graphic>
      </p:graphicFrame>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dirty="0">
                <a:latin typeface="Times New Roman" panose="02020603050405020304"/>
                <a:cs typeface="Times New Roman" panose="02020603050405020304"/>
              </a:rPr>
              <a:t>LZ</a:t>
            </a:r>
            <a:r>
              <a:rPr spc="-10" dirty="0">
                <a:latin typeface="Times New Roman" panose="02020603050405020304"/>
                <a:cs typeface="Times New Roman" panose="02020603050405020304"/>
              </a:rPr>
              <a:t>W</a:t>
            </a:r>
            <a:r>
              <a:rPr spc="-15" dirty="0">
                <a:latin typeface="新宋体" panose="02010609030101010101" charset="-122"/>
                <a:cs typeface="新宋体" panose="02010609030101010101" charset="-122"/>
              </a:rPr>
              <a:t>编码例子</a:t>
            </a:r>
          </a:p>
        </p:txBody>
      </p:sp>
      <p:sp>
        <p:nvSpPr>
          <p:cNvPr id="6" name="object 6"/>
          <p:cNvSpPr/>
          <p:nvPr/>
        </p:nvSpPr>
        <p:spPr>
          <a:xfrm>
            <a:off x="2231021" y="1833372"/>
            <a:ext cx="6861047" cy="48973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970161" y="3922776"/>
            <a:ext cx="4032885" cy="215900"/>
          </a:xfrm>
          <a:custGeom>
            <a:avLst/>
            <a:gdLst/>
            <a:ahLst/>
            <a:cxnLst/>
            <a:rect l="l" t="t" r="r" b="b"/>
            <a:pathLst>
              <a:path w="4032884" h="215900">
                <a:moveTo>
                  <a:pt x="0" y="215646"/>
                </a:moveTo>
                <a:lnTo>
                  <a:pt x="4032504" y="0"/>
                </a:lnTo>
              </a:path>
            </a:pathLst>
          </a:custGeom>
          <a:ln w="9525">
            <a:solidFill>
              <a:srgbClr val="EE2B0A"/>
            </a:solidFill>
          </a:ln>
        </p:spPr>
        <p:txBody>
          <a:bodyPr wrap="square" lIns="0" tIns="0" rIns="0" bIns="0" rtlCol="0"/>
          <a:lstStyle/>
          <a:p>
            <a:endParaRPr/>
          </a:p>
        </p:txBody>
      </p:sp>
      <p:sp>
        <p:nvSpPr>
          <p:cNvPr id="8" name="object 8"/>
          <p:cNvSpPr/>
          <p:nvPr/>
        </p:nvSpPr>
        <p:spPr>
          <a:xfrm>
            <a:off x="3043313" y="4425696"/>
            <a:ext cx="3816350" cy="215900"/>
          </a:xfrm>
          <a:custGeom>
            <a:avLst/>
            <a:gdLst/>
            <a:ahLst/>
            <a:cxnLst/>
            <a:rect l="l" t="t" r="r" b="b"/>
            <a:pathLst>
              <a:path w="3816350" h="215900">
                <a:moveTo>
                  <a:pt x="0" y="215645"/>
                </a:moveTo>
                <a:lnTo>
                  <a:pt x="3816096" y="0"/>
                </a:lnTo>
              </a:path>
            </a:pathLst>
          </a:custGeom>
          <a:ln w="9525">
            <a:solidFill>
              <a:srgbClr val="EE2B0A"/>
            </a:solidFill>
          </a:ln>
        </p:spPr>
        <p:txBody>
          <a:bodyPr wrap="square" lIns="0" tIns="0" rIns="0" bIns="0" rtlCol="0"/>
          <a:lstStyle/>
          <a:p>
            <a:endParaRPr/>
          </a:p>
        </p:txBody>
      </p:sp>
      <p:sp>
        <p:nvSpPr>
          <p:cNvPr id="9" name="object 9"/>
          <p:cNvSpPr/>
          <p:nvPr/>
        </p:nvSpPr>
        <p:spPr>
          <a:xfrm>
            <a:off x="2970161" y="4786121"/>
            <a:ext cx="3961129" cy="287655"/>
          </a:xfrm>
          <a:custGeom>
            <a:avLst/>
            <a:gdLst/>
            <a:ahLst/>
            <a:cxnLst/>
            <a:rect l="l" t="t" r="r" b="b"/>
            <a:pathLst>
              <a:path w="3961129" h="287654">
                <a:moveTo>
                  <a:pt x="0" y="287274"/>
                </a:moveTo>
                <a:lnTo>
                  <a:pt x="3960876" y="0"/>
                </a:lnTo>
              </a:path>
            </a:pathLst>
          </a:custGeom>
          <a:ln w="9525">
            <a:solidFill>
              <a:srgbClr val="EE2B0A"/>
            </a:solidFill>
          </a:ln>
        </p:spPr>
        <p:txBody>
          <a:bodyPr wrap="square" lIns="0" tIns="0" rIns="0" bIns="0" rtlCol="0"/>
          <a:lstStyle/>
          <a:p>
            <a:endParaRPr/>
          </a:p>
        </p:txBody>
      </p:sp>
      <p:sp>
        <p:nvSpPr>
          <p:cNvPr id="10" name="object 10"/>
          <p:cNvSpPr/>
          <p:nvPr/>
        </p:nvSpPr>
        <p:spPr>
          <a:xfrm>
            <a:off x="3186569" y="5001767"/>
            <a:ext cx="3600450" cy="288925"/>
          </a:xfrm>
          <a:custGeom>
            <a:avLst/>
            <a:gdLst/>
            <a:ahLst/>
            <a:cxnLst/>
            <a:rect l="l" t="t" r="r" b="b"/>
            <a:pathLst>
              <a:path w="3600450" h="288925">
                <a:moveTo>
                  <a:pt x="0" y="288797"/>
                </a:moveTo>
                <a:lnTo>
                  <a:pt x="3600450" y="0"/>
                </a:lnTo>
              </a:path>
            </a:pathLst>
          </a:custGeom>
          <a:ln w="9525">
            <a:solidFill>
              <a:srgbClr val="EE2B0A"/>
            </a:solidFill>
          </a:ln>
        </p:spPr>
        <p:txBody>
          <a:bodyPr wrap="square" lIns="0" tIns="0" rIns="0" bIns="0" rtlCol="0"/>
          <a:lstStyle/>
          <a:p>
            <a:endParaRPr/>
          </a:p>
        </p:txBody>
      </p:sp>
      <p:sp>
        <p:nvSpPr>
          <p:cNvPr id="11" name="object 11"/>
          <p:cNvSpPr/>
          <p:nvPr/>
        </p:nvSpPr>
        <p:spPr>
          <a:xfrm>
            <a:off x="3043313" y="5506973"/>
            <a:ext cx="3959860" cy="215900"/>
          </a:xfrm>
          <a:custGeom>
            <a:avLst/>
            <a:gdLst/>
            <a:ahLst/>
            <a:cxnLst/>
            <a:rect l="l" t="t" r="r" b="b"/>
            <a:pathLst>
              <a:path w="3959859" h="215900">
                <a:moveTo>
                  <a:pt x="0" y="215646"/>
                </a:moveTo>
                <a:lnTo>
                  <a:pt x="3959352" y="0"/>
                </a:lnTo>
              </a:path>
            </a:pathLst>
          </a:custGeom>
          <a:ln w="9525">
            <a:solidFill>
              <a:srgbClr val="EE2B0A"/>
            </a:solidFill>
          </a:ln>
        </p:spPr>
        <p:txBody>
          <a:bodyPr wrap="square" lIns="0" tIns="0" rIns="0" bIns="0" rtlCol="0"/>
          <a:lstStyle/>
          <a:p>
            <a:endParaRPr/>
          </a:p>
        </p:txBody>
      </p:sp>
      <p:sp>
        <p:nvSpPr>
          <p:cNvPr id="12" name="object 12"/>
          <p:cNvSpPr txBox="1"/>
          <p:nvPr/>
        </p:nvSpPr>
        <p:spPr>
          <a:xfrm>
            <a:off x="6837565" y="3790441"/>
            <a:ext cx="940435" cy="2253615"/>
          </a:xfrm>
          <a:prstGeom prst="rect">
            <a:avLst/>
          </a:prstGeom>
        </p:spPr>
        <p:txBody>
          <a:bodyPr vert="horz" wrap="square" lIns="0" tIns="0" rIns="0" bIns="0" rtlCol="0">
            <a:spAutoFit/>
          </a:bodyPr>
          <a:lstStyle/>
          <a:p>
            <a:pPr algn="ctr">
              <a:lnSpc>
                <a:spcPct val="100000"/>
              </a:lnSpc>
            </a:pPr>
            <a:r>
              <a:rPr sz="1600" b="1" spc="-10" dirty="0">
                <a:solidFill>
                  <a:srgbClr val="EE2B0A"/>
                </a:solidFill>
                <a:latin typeface="新宋体" panose="02010609030101010101" charset="-122"/>
                <a:cs typeface="新宋体" panose="02010609030101010101" charset="-122"/>
              </a:rPr>
              <a:t>39-39</a:t>
            </a:r>
            <a:endParaRPr sz="1600">
              <a:latin typeface="新宋体" panose="02010609030101010101" charset="-122"/>
              <a:cs typeface="新宋体" panose="02010609030101010101" charset="-122"/>
            </a:endParaRPr>
          </a:p>
          <a:p>
            <a:pPr>
              <a:lnSpc>
                <a:spcPct val="100000"/>
              </a:lnSpc>
              <a:spcBef>
                <a:spcPts val="10"/>
              </a:spcBef>
            </a:pPr>
            <a:endParaRPr sz="1550">
              <a:latin typeface="Times New Roman" panose="02020603050405020304"/>
              <a:cs typeface="Times New Roman" panose="02020603050405020304"/>
            </a:endParaRPr>
          </a:p>
          <a:p>
            <a:pPr marR="52705" algn="ctr">
              <a:lnSpc>
                <a:spcPct val="100000"/>
              </a:lnSpc>
            </a:pPr>
            <a:r>
              <a:rPr sz="1600" b="1" spc="-15" dirty="0">
                <a:solidFill>
                  <a:srgbClr val="EE2B0A"/>
                </a:solidFill>
                <a:latin typeface="新宋体" panose="02010609030101010101" charset="-122"/>
                <a:cs typeface="新宋体" panose="02010609030101010101" charset="-122"/>
              </a:rPr>
              <a:t>126-126</a:t>
            </a:r>
            <a:endParaRPr sz="1600">
              <a:latin typeface="新宋体" panose="02010609030101010101" charset="-122"/>
              <a:cs typeface="新宋体" panose="02010609030101010101" charset="-122"/>
            </a:endParaRPr>
          </a:p>
          <a:p>
            <a:pPr marR="55245" algn="ctr">
              <a:lnSpc>
                <a:spcPts val="1900"/>
              </a:lnSpc>
              <a:spcBef>
                <a:spcPts val="915"/>
              </a:spcBef>
            </a:pPr>
            <a:r>
              <a:rPr sz="1600" b="1" spc="-10" dirty="0">
                <a:solidFill>
                  <a:srgbClr val="EE2B0A"/>
                </a:solidFill>
                <a:latin typeface="新宋体" panose="02010609030101010101" charset="-122"/>
                <a:cs typeface="新宋体" panose="02010609030101010101" charset="-122"/>
              </a:rPr>
              <a:t>39-39</a:t>
            </a:r>
            <a:endParaRPr sz="1600">
              <a:latin typeface="新宋体" panose="02010609030101010101" charset="-122"/>
              <a:cs typeface="新宋体" panose="02010609030101010101" charset="-122"/>
            </a:endParaRPr>
          </a:p>
          <a:p>
            <a:pPr algn="ctr">
              <a:lnSpc>
                <a:spcPts val="1900"/>
              </a:lnSpc>
            </a:pPr>
            <a:r>
              <a:rPr sz="1600" b="1" spc="-15" dirty="0">
                <a:solidFill>
                  <a:srgbClr val="EE2B0A"/>
                </a:solidFill>
                <a:latin typeface="新宋体" panose="02010609030101010101" charset="-122"/>
                <a:cs typeface="新宋体" panose="02010609030101010101" charset="-122"/>
              </a:rPr>
              <a:t>39-39-126</a:t>
            </a:r>
            <a:endParaRPr sz="1600">
              <a:latin typeface="新宋体" panose="02010609030101010101" charset="-122"/>
              <a:cs typeface="新宋体" panose="02010609030101010101" charset="-122"/>
            </a:endParaRPr>
          </a:p>
          <a:p>
            <a:pPr>
              <a:lnSpc>
                <a:spcPct val="100000"/>
              </a:lnSpc>
              <a:spcBef>
                <a:spcPts val="35"/>
              </a:spcBef>
            </a:pPr>
            <a:endParaRPr sz="1750">
              <a:latin typeface="Times New Roman" panose="02020603050405020304"/>
              <a:cs typeface="Times New Roman" panose="02020603050405020304"/>
            </a:endParaRPr>
          </a:p>
          <a:p>
            <a:pPr marL="55880" algn="ctr">
              <a:lnSpc>
                <a:spcPct val="100000"/>
              </a:lnSpc>
            </a:pPr>
            <a:r>
              <a:rPr sz="1600" b="1" spc="-15" dirty="0">
                <a:solidFill>
                  <a:srgbClr val="EE2B0A"/>
                </a:solidFill>
                <a:latin typeface="新宋体" panose="02010609030101010101" charset="-122"/>
                <a:cs typeface="新宋体" panose="02010609030101010101" charset="-122"/>
              </a:rPr>
              <a:t>126-39</a:t>
            </a:r>
            <a:endParaRPr sz="1600">
              <a:latin typeface="新宋体" panose="02010609030101010101" charset="-122"/>
              <a:cs typeface="新宋体" panose="02010609030101010101" charset="-122"/>
            </a:endParaRPr>
          </a:p>
          <a:p>
            <a:pPr>
              <a:lnSpc>
                <a:spcPct val="100000"/>
              </a:lnSpc>
              <a:spcBef>
                <a:spcPts val="55"/>
              </a:spcBef>
            </a:pPr>
            <a:endParaRPr sz="1250">
              <a:latin typeface="Times New Roman" panose="02020603050405020304"/>
              <a:cs typeface="Times New Roman" panose="02020603050405020304"/>
            </a:endParaRPr>
          </a:p>
          <a:p>
            <a:pPr marL="266065">
              <a:lnSpc>
                <a:spcPct val="100000"/>
              </a:lnSpc>
            </a:pPr>
            <a:r>
              <a:rPr sz="1600" b="1" spc="-15" dirty="0">
                <a:solidFill>
                  <a:srgbClr val="EE2B0A"/>
                </a:solidFill>
                <a:latin typeface="新宋体" panose="02010609030101010101" charset="-122"/>
                <a:cs typeface="新宋体" panose="02010609030101010101" charset="-122"/>
              </a:rPr>
              <a:t>39-126</a:t>
            </a:r>
            <a:endParaRPr sz="1600">
              <a:latin typeface="新宋体" panose="02010609030101010101" charset="-122"/>
              <a:cs typeface="新宋体" panose="02010609030101010101" charset="-122"/>
            </a:endParaRPr>
          </a:p>
        </p:txBody>
      </p:sp>
      <p:sp>
        <p:nvSpPr>
          <p:cNvPr id="13" name="object 13"/>
          <p:cNvSpPr/>
          <p:nvPr/>
        </p:nvSpPr>
        <p:spPr>
          <a:xfrm>
            <a:off x="3043313" y="5938265"/>
            <a:ext cx="4032885" cy="216535"/>
          </a:xfrm>
          <a:custGeom>
            <a:avLst/>
            <a:gdLst/>
            <a:ahLst/>
            <a:cxnLst/>
            <a:rect l="l" t="t" r="r" b="b"/>
            <a:pathLst>
              <a:path w="4032884" h="216535">
                <a:moveTo>
                  <a:pt x="0" y="216408"/>
                </a:moveTo>
                <a:lnTo>
                  <a:pt x="4032504" y="0"/>
                </a:lnTo>
              </a:path>
            </a:pathLst>
          </a:custGeom>
          <a:ln w="9525">
            <a:solidFill>
              <a:srgbClr val="EE2B0A"/>
            </a:solidFill>
          </a:ln>
        </p:spPr>
        <p:txBody>
          <a:bodyPr wrap="square" lIns="0" tIns="0" rIns="0" bIns="0" rtlCol="0"/>
          <a:lstStyle/>
          <a:p>
            <a:endParaRPr/>
          </a:p>
        </p:txBody>
      </p:sp>
      <p:sp>
        <p:nvSpPr>
          <p:cNvPr id="14" name="object 14"/>
          <p:cNvSpPr/>
          <p:nvPr/>
        </p:nvSpPr>
        <p:spPr>
          <a:xfrm>
            <a:off x="6067678" y="3057144"/>
            <a:ext cx="868680" cy="870585"/>
          </a:xfrm>
          <a:custGeom>
            <a:avLst/>
            <a:gdLst/>
            <a:ahLst/>
            <a:cxnLst/>
            <a:rect l="l" t="t" r="r" b="b"/>
            <a:pathLst>
              <a:path w="868679" h="870585">
                <a:moveTo>
                  <a:pt x="80772" y="27432"/>
                </a:moveTo>
                <a:lnTo>
                  <a:pt x="0" y="0"/>
                </a:lnTo>
                <a:lnTo>
                  <a:pt x="26670" y="80772"/>
                </a:lnTo>
                <a:lnTo>
                  <a:pt x="40386" y="67249"/>
                </a:lnTo>
                <a:lnTo>
                  <a:pt x="40386" y="44958"/>
                </a:lnTo>
                <a:lnTo>
                  <a:pt x="41148" y="41910"/>
                </a:lnTo>
                <a:lnTo>
                  <a:pt x="44958" y="40386"/>
                </a:lnTo>
                <a:lnTo>
                  <a:pt x="48006" y="41910"/>
                </a:lnTo>
                <a:lnTo>
                  <a:pt x="56978" y="50890"/>
                </a:lnTo>
                <a:lnTo>
                  <a:pt x="80772" y="27432"/>
                </a:lnTo>
                <a:close/>
              </a:path>
              <a:path w="868679" h="870585">
                <a:moveTo>
                  <a:pt x="56978" y="50890"/>
                </a:moveTo>
                <a:lnTo>
                  <a:pt x="48006" y="41910"/>
                </a:lnTo>
                <a:lnTo>
                  <a:pt x="44958" y="40386"/>
                </a:lnTo>
                <a:lnTo>
                  <a:pt x="41148" y="41910"/>
                </a:lnTo>
                <a:lnTo>
                  <a:pt x="40386" y="44958"/>
                </a:lnTo>
                <a:lnTo>
                  <a:pt x="41148" y="48768"/>
                </a:lnTo>
                <a:lnTo>
                  <a:pt x="50071" y="57699"/>
                </a:lnTo>
                <a:lnTo>
                  <a:pt x="56978" y="50890"/>
                </a:lnTo>
                <a:close/>
              </a:path>
              <a:path w="868679" h="870585">
                <a:moveTo>
                  <a:pt x="50071" y="57699"/>
                </a:moveTo>
                <a:lnTo>
                  <a:pt x="41148" y="48768"/>
                </a:lnTo>
                <a:lnTo>
                  <a:pt x="40386" y="44958"/>
                </a:lnTo>
                <a:lnTo>
                  <a:pt x="40386" y="67249"/>
                </a:lnTo>
                <a:lnTo>
                  <a:pt x="50071" y="57699"/>
                </a:lnTo>
                <a:close/>
              </a:path>
              <a:path w="868679" h="870585">
                <a:moveTo>
                  <a:pt x="868680" y="865632"/>
                </a:moveTo>
                <a:lnTo>
                  <a:pt x="867156" y="861822"/>
                </a:lnTo>
                <a:lnTo>
                  <a:pt x="56978" y="50890"/>
                </a:lnTo>
                <a:lnTo>
                  <a:pt x="50071" y="57699"/>
                </a:lnTo>
                <a:lnTo>
                  <a:pt x="860298" y="868680"/>
                </a:lnTo>
                <a:lnTo>
                  <a:pt x="863346" y="870204"/>
                </a:lnTo>
                <a:lnTo>
                  <a:pt x="867156" y="868680"/>
                </a:lnTo>
                <a:lnTo>
                  <a:pt x="868680" y="865632"/>
                </a:lnTo>
                <a:close/>
              </a:path>
            </a:pathLst>
          </a:custGeom>
          <a:solidFill>
            <a:srgbClr val="FF0000"/>
          </a:solidFill>
        </p:spPr>
        <p:txBody>
          <a:bodyPr wrap="square" lIns="0" tIns="0" rIns="0" bIns="0" rtlCol="0"/>
          <a:lstStyle/>
          <a:p>
            <a:endParaRPr/>
          </a:p>
        </p:txBody>
      </p:sp>
      <p:sp>
        <p:nvSpPr>
          <p:cNvPr id="15" name="object 15"/>
          <p:cNvSpPr/>
          <p:nvPr/>
        </p:nvSpPr>
        <p:spPr>
          <a:xfrm>
            <a:off x="6067678" y="3489197"/>
            <a:ext cx="868680" cy="870585"/>
          </a:xfrm>
          <a:custGeom>
            <a:avLst/>
            <a:gdLst/>
            <a:ahLst/>
            <a:cxnLst/>
            <a:rect l="l" t="t" r="r" b="b"/>
            <a:pathLst>
              <a:path w="868679" h="870585">
                <a:moveTo>
                  <a:pt x="80772" y="26670"/>
                </a:moveTo>
                <a:lnTo>
                  <a:pt x="0" y="0"/>
                </a:lnTo>
                <a:lnTo>
                  <a:pt x="26670" y="80772"/>
                </a:lnTo>
                <a:lnTo>
                  <a:pt x="40386" y="67056"/>
                </a:lnTo>
                <a:lnTo>
                  <a:pt x="40386" y="44958"/>
                </a:lnTo>
                <a:lnTo>
                  <a:pt x="41148" y="41148"/>
                </a:lnTo>
                <a:lnTo>
                  <a:pt x="44958" y="40386"/>
                </a:lnTo>
                <a:lnTo>
                  <a:pt x="48006" y="41148"/>
                </a:lnTo>
                <a:lnTo>
                  <a:pt x="57141" y="50300"/>
                </a:lnTo>
                <a:lnTo>
                  <a:pt x="80772" y="26670"/>
                </a:lnTo>
                <a:close/>
              </a:path>
              <a:path w="868679" h="870585">
                <a:moveTo>
                  <a:pt x="57141" y="50300"/>
                </a:moveTo>
                <a:lnTo>
                  <a:pt x="48006" y="41148"/>
                </a:lnTo>
                <a:lnTo>
                  <a:pt x="44958" y="40386"/>
                </a:lnTo>
                <a:lnTo>
                  <a:pt x="41148" y="41148"/>
                </a:lnTo>
                <a:lnTo>
                  <a:pt x="40386" y="44958"/>
                </a:lnTo>
                <a:lnTo>
                  <a:pt x="41148" y="48006"/>
                </a:lnTo>
                <a:lnTo>
                  <a:pt x="50283" y="57158"/>
                </a:lnTo>
                <a:lnTo>
                  <a:pt x="57141" y="50300"/>
                </a:lnTo>
                <a:close/>
              </a:path>
              <a:path w="868679" h="870585">
                <a:moveTo>
                  <a:pt x="50283" y="57158"/>
                </a:moveTo>
                <a:lnTo>
                  <a:pt x="41148" y="48006"/>
                </a:lnTo>
                <a:lnTo>
                  <a:pt x="40386" y="44958"/>
                </a:lnTo>
                <a:lnTo>
                  <a:pt x="40386" y="67056"/>
                </a:lnTo>
                <a:lnTo>
                  <a:pt x="50283" y="57158"/>
                </a:lnTo>
                <a:close/>
              </a:path>
              <a:path w="868679" h="870585">
                <a:moveTo>
                  <a:pt x="868680" y="864870"/>
                </a:moveTo>
                <a:lnTo>
                  <a:pt x="867156" y="861822"/>
                </a:lnTo>
                <a:lnTo>
                  <a:pt x="57141" y="50300"/>
                </a:lnTo>
                <a:lnTo>
                  <a:pt x="50283" y="57158"/>
                </a:lnTo>
                <a:lnTo>
                  <a:pt x="860298" y="868680"/>
                </a:lnTo>
                <a:lnTo>
                  <a:pt x="863346" y="870204"/>
                </a:lnTo>
                <a:lnTo>
                  <a:pt x="867156" y="868680"/>
                </a:lnTo>
                <a:lnTo>
                  <a:pt x="868680" y="864870"/>
                </a:lnTo>
                <a:close/>
              </a:path>
            </a:pathLst>
          </a:custGeom>
          <a:solidFill>
            <a:srgbClr val="FF0000"/>
          </a:solidFill>
        </p:spPr>
        <p:txBody>
          <a:bodyPr wrap="square" lIns="0" tIns="0" rIns="0" bIns="0" rtlCol="0"/>
          <a:lstStyle/>
          <a:p>
            <a:endParaRPr/>
          </a:p>
        </p:txBody>
      </p:sp>
      <p:sp>
        <p:nvSpPr>
          <p:cNvPr id="16" name="object 16"/>
          <p:cNvSpPr txBox="1"/>
          <p:nvPr/>
        </p:nvSpPr>
        <p:spPr>
          <a:xfrm>
            <a:off x="6362827" y="3121152"/>
            <a:ext cx="482600" cy="186690"/>
          </a:xfrm>
          <a:prstGeom prst="rect">
            <a:avLst/>
          </a:prstGeom>
        </p:spPr>
        <p:txBody>
          <a:bodyPr vert="horz" wrap="square" lIns="0" tIns="0" rIns="0" bIns="0" rtlCol="0">
            <a:spAutoFit/>
          </a:bodyPr>
          <a:lstStyle/>
          <a:p>
            <a:pPr marL="12700">
              <a:lnSpc>
                <a:spcPct val="100000"/>
              </a:lnSpc>
            </a:pPr>
            <a:r>
              <a:rPr sz="1200" b="1" spc="-5" dirty="0">
                <a:solidFill>
                  <a:srgbClr val="EE2B0A"/>
                </a:solidFill>
                <a:latin typeface="新宋体" panose="02010609030101010101" charset="-122"/>
                <a:cs typeface="新宋体" panose="02010609030101010101" charset="-122"/>
              </a:rPr>
              <a:t>Appear</a:t>
            </a:r>
            <a:endParaRPr sz="1200">
              <a:latin typeface="新宋体" panose="02010609030101010101" charset="-122"/>
              <a:cs typeface="新宋体" panose="02010609030101010101" charset="-122"/>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dirty="0">
                <a:latin typeface="Times New Roman" panose="02020603050405020304"/>
                <a:cs typeface="Times New Roman" panose="02020603050405020304"/>
              </a:rPr>
              <a:t>LZ</a:t>
            </a:r>
            <a:r>
              <a:rPr spc="-10" dirty="0">
                <a:latin typeface="Times New Roman" panose="02020603050405020304"/>
                <a:cs typeface="Times New Roman" panose="02020603050405020304"/>
              </a:rPr>
              <a:t>W</a:t>
            </a:r>
            <a:r>
              <a:rPr spc="-15" dirty="0">
                <a:latin typeface="新宋体" panose="02010609030101010101" charset="-122"/>
                <a:cs typeface="新宋体" panose="02010609030101010101" charset="-122"/>
              </a:rPr>
              <a:t>编码例子</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706" y="1876425"/>
            <a:ext cx="6897063" cy="5163271"/>
          </a:xfrm>
          <a:prstGeom prst="rect">
            <a:avLst/>
          </a:prstGeom>
        </p:spPr>
      </p:pic>
    </p:spTree>
    <p:extLst>
      <p:ext uri="{BB962C8B-B14F-4D97-AF65-F5344CB8AC3E}">
        <p14:creationId xmlns:p14="http://schemas.microsoft.com/office/powerpoint/2010/main" val="2707521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959865"/>
            <a:ext cx="4643120" cy="3830954"/>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数字图像处理基础</a:t>
            </a:r>
            <a:endParaRPr sz="3200">
              <a:latin typeface="新宋体" panose="02010609030101010101" charset="-122"/>
              <a:cs typeface="新宋体" panose="02010609030101010101" charset="-122"/>
            </a:endParaRPr>
          </a:p>
          <a:p>
            <a:pPr>
              <a:lnSpc>
                <a:spcPct val="100000"/>
              </a:lnSpc>
              <a:spcBef>
                <a:spcPts val="55"/>
              </a:spcBef>
            </a:pPr>
            <a:endParaRPr sz="4550">
              <a:latin typeface="Times New Roman" panose="02020603050405020304"/>
              <a:cs typeface="Times New Roman" panose="02020603050405020304"/>
            </a:endParaRPr>
          </a:p>
          <a:p>
            <a:pPr marL="157480">
              <a:lnSpc>
                <a:spcPct val="100000"/>
              </a:lnSpc>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图像的采样和量化</a:t>
            </a:r>
            <a:endParaRPr sz="3200">
              <a:latin typeface="新宋体" panose="02010609030101010101" charset="-122"/>
              <a:cs typeface="新宋体" panose="02010609030101010101" charset="-122"/>
            </a:endParaRPr>
          </a:p>
          <a:p>
            <a:pPr marL="157480">
              <a:lnSpc>
                <a:spcPct val="100000"/>
              </a:lnSpc>
              <a:spcBef>
                <a:spcPts val="192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数字图像的表示</a:t>
            </a:r>
            <a:endParaRPr sz="3200">
              <a:latin typeface="新宋体" panose="02010609030101010101" charset="-122"/>
              <a:cs typeface="新宋体" panose="02010609030101010101" charset="-122"/>
            </a:endParaRPr>
          </a:p>
          <a:p>
            <a:pPr marL="157480">
              <a:lnSpc>
                <a:spcPct val="100000"/>
              </a:lnSpc>
              <a:spcBef>
                <a:spcPts val="1925"/>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solidFill>
                  <a:srgbClr val="EE2B0A"/>
                </a:solidFill>
                <a:latin typeface="新宋体" panose="02010609030101010101" charset="-122"/>
                <a:cs typeface="新宋体" panose="02010609030101010101" charset="-122"/>
              </a:rPr>
              <a:t>数字图像的质量</a:t>
            </a:r>
            <a:endParaRPr sz="3200">
              <a:latin typeface="新宋体" panose="02010609030101010101" charset="-122"/>
              <a:cs typeface="新宋体" panose="02010609030101010101" charset="-122"/>
            </a:endParaRPr>
          </a:p>
          <a:p>
            <a:pPr marL="157480">
              <a:lnSpc>
                <a:spcPts val="3750"/>
              </a:lnSpc>
              <a:spcBef>
                <a:spcPts val="192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像素间的一些基本关系</a:t>
            </a:r>
            <a:endParaRPr sz="3200">
              <a:latin typeface="新宋体" panose="02010609030101010101" charset="-122"/>
              <a:cs typeface="新宋体" panose="02010609030101010101" charset="-122"/>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693659" cy="3470275"/>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位平面编码：消除像素间冗余</a:t>
            </a:r>
            <a:endParaRPr sz="3200">
              <a:latin typeface="新宋体" panose="02010609030101010101" charset="-122"/>
              <a:cs typeface="新宋体" panose="02010609030101010101" charset="-122"/>
            </a:endParaRPr>
          </a:p>
          <a:p>
            <a:pPr marL="927100" marR="5080" indent="-4572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将一幅图像分解为一系列二值图像并通过二 值图像压缩方法对每幅二值图像进行压缩</a:t>
            </a:r>
            <a:endParaRPr sz="2800">
              <a:latin typeface="新宋体" panose="02010609030101010101" charset="-122"/>
              <a:cs typeface="新宋体" panose="02010609030101010101" charset="-122"/>
            </a:endParaRPr>
          </a:p>
          <a:p>
            <a:pPr marL="4699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位平面分解的两种方法</a:t>
            </a:r>
            <a:endParaRPr sz="2800">
              <a:latin typeface="新宋体" panose="02010609030101010101" charset="-122"/>
              <a:cs typeface="新宋体" panose="02010609030101010101" charset="-122"/>
            </a:endParaRPr>
          </a:p>
          <a:p>
            <a:pPr marL="927100">
              <a:lnSpc>
                <a:spcPct val="100000"/>
              </a:lnSpc>
              <a:spcBef>
                <a:spcPts val="1690"/>
              </a:spcBef>
              <a:tabLst>
                <a:tab pos="13836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二值图像位平面</a:t>
            </a:r>
            <a:endParaRPr sz="2800">
              <a:latin typeface="新宋体" panose="02010609030101010101" charset="-122"/>
              <a:cs typeface="新宋体" panose="02010609030101010101" charset="-122"/>
            </a:endParaRPr>
          </a:p>
          <a:p>
            <a:pPr marL="927100">
              <a:lnSpc>
                <a:spcPts val="3295"/>
              </a:lnSpc>
              <a:spcBef>
                <a:spcPts val="1685"/>
              </a:spcBef>
              <a:tabLst>
                <a:tab pos="13836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灰度编码位平面</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位平面编码</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872730" cy="1119505"/>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二值图像位平面</a:t>
            </a:r>
            <a:endParaRPr sz="3200">
              <a:latin typeface="新宋体" panose="02010609030101010101" charset="-122"/>
              <a:cs typeface="新宋体" panose="02010609030101010101" charset="-122"/>
            </a:endParaRPr>
          </a:p>
          <a:p>
            <a:pPr marL="469900">
              <a:lnSpc>
                <a:spcPts val="3295"/>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一幅m比特的灰度图像具有的灰度级表示如下</a:t>
            </a:r>
            <a:endParaRPr sz="2800">
              <a:latin typeface="新宋体" panose="02010609030101010101" charset="-122"/>
              <a:cs typeface="新宋体" panose="02010609030101010101" charset="-122"/>
            </a:endParaRPr>
          </a:p>
        </p:txBody>
      </p:sp>
      <p:sp>
        <p:nvSpPr>
          <p:cNvPr id="6" name="object 6"/>
          <p:cNvSpPr txBox="1"/>
          <p:nvPr/>
        </p:nvSpPr>
        <p:spPr>
          <a:xfrm>
            <a:off x="2138311" y="3803396"/>
            <a:ext cx="7236459" cy="2341245"/>
          </a:xfrm>
          <a:prstGeom prst="rect">
            <a:avLst/>
          </a:prstGeom>
        </p:spPr>
        <p:txBody>
          <a:bodyPr vert="horz" wrap="square" lIns="0" tIns="0" rIns="0" bIns="0" rtlCol="0">
            <a:spAutoFit/>
          </a:bodyPr>
          <a:lstStyle/>
          <a:p>
            <a:pPr marL="469265" marR="416560" indent="-457200">
              <a:lnSpc>
                <a:spcPct val="100000"/>
              </a:lnSpc>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零级位平面是通过收集每个像素的</a:t>
            </a:r>
            <a:r>
              <a:rPr sz="2800" spc="-10" dirty="0">
                <a:latin typeface="新宋体" panose="02010609030101010101" charset="-122"/>
                <a:cs typeface="新宋体" panose="02010609030101010101" charset="-122"/>
              </a:rPr>
              <a:t>a</a:t>
            </a:r>
            <a:r>
              <a:rPr sz="2850" spc="-7" baseline="-20000" dirty="0">
                <a:latin typeface="新宋体" panose="02010609030101010101" charset="-122"/>
                <a:cs typeface="新宋体" panose="02010609030101010101" charset="-122"/>
              </a:rPr>
              <a:t>0</a:t>
            </a:r>
            <a:r>
              <a:rPr sz="2800" dirty="0">
                <a:latin typeface="新宋体" panose="02010609030101010101" charset="-122"/>
                <a:cs typeface="新宋体" panose="02010609030101010101" charset="-122"/>
              </a:rPr>
              <a:t>位生 </a:t>
            </a:r>
            <a:r>
              <a:rPr sz="2800" spc="-5" dirty="0">
                <a:latin typeface="新宋体" panose="02010609030101010101" charset="-122"/>
                <a:cs typeface="新宋体" panose="02010609030101010101" charset="-122"/>
              </a:rPr>
              <a:t>成，第(m-1)级位平面包含</a:t>
            </a:r>
            <a:r>
              <a:rPr sz="2800" spc="5" dirty="0">
                <a:latin typeface="新宋体" panose="02010609030101010101" charset="-122"/>
                <a:cs typeface="新宋体" panose="02010609030101010101" charset="-122"/>
              </a:rPr>
              <a:t>a</a:t>
            </a:r>
            <a:r>
              <a:rPr sz="2850" spc="-7" baseline="-20000" dirty="0">
                <a:latin typeface="新宋体" panose="02010609030101010101" charset="-122"/>
                <a:cs typeface="新宋体" panose="02010609030101010101" charset="-122"/>
              </a:rPr>
              <a:t>m-1</a:t>
            </a:r>
            <a:r>
              <a:rPr sz="2800" dirty="0">
                <a:latin typeface="新宋体" panose="02010609030101010101" charset="-122"/>
                <a:cs typeface="新宋体" panose="02010609030101010101" charset="-122"/>
              </a:rPr>
              <a:t>位</a:t>
            </a:r>
            <a:endParaRPr sz="2800">
              <a:latin typeface="新宋体" panose="02010609030101010101" charset="-122"/>
              <a:cs typeface="新宋体" panose="02010609030101010101" charset="-122"/>
            </a:endParaRPr>
          </a:p>
          <a:p>
            <a:pPr marL="469265" marR="5080" indent="-457200">
              <a:lnSpc>
                <a:spcPct val="100000"/>
              </a:lnSpc>
              <a:spcBef>
                <a:spcPts val="1685"/>
              </a:spcBef>
              <a:tabLst>
                <a:tab pos="4692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缺点：图像在灰度级上稍有变化就会对位平 面的复杂性产生显著影响，如亮度127 (01111111)和亮度128(10000000)的转换</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位平面编码</a:t>
            </a:r>
          </a:p>
        </p:txBody>
      </p:sp>
      <p:sp>
        <p:nvSpPr>
          <p:cNvPr id="8" name="object 8"/>
          <p:cNvSpPr txBox="1"/>
          <p:nvPr/>
        </p:nvSpPr>
        <p:spPr>
          <a:xfrm>
            <a:off x="7304646" y="3148838"/>
            <a:ext cx="925830" cy="210820"/>
          </a:xfrm>
          <a:prstGeom prst="rect">
            <a:avLst/>
          </a:prstGeom>
        </p:spPr>
        <p:txBody>
          <a:bodyPr vert="horz" wrap="square" lIns="0" tIns="0" rIns="0" bIns="0" rtlCol="0">
            <a:spAutoFit/>
          </a:bodyPr>
          <a:lstStyle/>
          <a:p>
            <a:pPr marL="12700">
              <a:lnSpc>
                <a:spcPct val="100000"/>
              </a:lnSpc>
              <a:tabLst>
                <a:tab pos="828675" algn="l"/>
              </a:tabLst>
            </a:pPr>
            <a:r>
              <a:rPr sz="1300" spc="10" dirty="0">
                <a:latin typeface="Times New Roman" panose="02020603050405020304"/>
                <a:cs typeface="Times New Roman" panose="02020603050405020304"/>
              </a:rPr>
              <a:t>1	0</a:t>
            </a:r>
            <a:endParaRPr sz="1300">
              <a:latin typeface="Times New Roman" panose="02020603050405020304"/>
              <a:cs typeface="Times New Roman" panose="02020603050405020304"/>
            </a:endParaRPr>
          </a:p>
        </p:txBody>
      </p:sp>
      <p:sp>
        <p:nvSpPr>
          <p:cNvPr id="9" name="object 9"/>
          <p:cNvSpPr txBox="1"/>
          <p:nvPr/>
        </p:nvSpPr>
        <p:spPr>
          <a:xfrm>
            <a:off x="7047865" y="3350005"/>
            <a:ext cx="896619" cy="210820"/>
          </a:xfrm>
          <a:prstGeom prst="rect">
            <a:avLst/>
          </a:prstGeom>
        </p:spPr>
        <p:txBody>
          <a:bodyPr vert="horz" wrap="square" lIns="0" tIns="0" rIns="0" bIns="0" rtlCol="0">
            <a:spAutoFit/>
          </a:bodyPr>
          <a:lstStyle/>
          <a:p>
            <a:pPr marL="12700">
              <a:lnSpc>
                <a:spcPct val="100000"/>
              </a:lnSpc>
              <a:tabLst>
                <a:tab pos="798830" algn="l"/>
              </a:tabLst>
            </a:pPr>
            <a:r>
              <a:rPr sz="1300" spc="10" dirty="0">
                <a:latin typeface="Times New Roman" panose="02020603050405020304"/>
                <a:cs typeface="Times New Roman" panose="02020603050405020304"/>
              </a:rPr>
              <a:t>1	0</a:t>
            </a:r>
            <a:endParaRPr sz="1300">
              <a:latin typeface="Times New Roman" panose="02020603050405020304"/>
              <a:cs typeface="Times New Roman" panose="02020603050405020304"/>
            </a:endParaRPr>
          </a:p>
        </p:txBody>
      </p:sp>
      <p:sp>
        <p:nvSpPr>
          <p:cNvPr id="10" name="object 10"/>
          <p:cNvSpPr txBox="1"/>
          <p:nvPr/>
        </p:nvSpPr>
        <p:spPr>
          <a:xfrm>
            <a:off x="6227927" y="3157728"/>
            <a:ext cx="1903095" cy="354965"/>
          </a:xfrm>
          <a:prstGeom prst="rect">
            <a:avLst/>
          </a:prstGeom>
        </p:spPr>
        <p:txBody>
          <a:bodyPr vert="horz" wrap="square" lIns="0" tIns="0" rIns="0" bIns="0" rtlCol="0">
            <a:spAutoFit/>
          </a:bodyPr>
          <a:lstStyle/>
          <a:p>
            <a:pPr marL="12700">
              <a:lnSpc>
                <a:spcPct val="100000"/>
              </a:lnSpc>
              <a:tabLst>
                <a:tab pos="1244600" algn="l"/>
                <a:tab pos="1744980" algn="l"/>
              </a:tabLst>
            </a:pPr>
            <a:r>
              <a:rPr sz="2250" spc="10" dirty="0">
                <a:latin typeface="Symbol" panose="05050102010706020507"/>
                <a:cs typeface="Symbol" panose="05050102010706020507"/>
              </a:rPr>
              <a:t></a:t>
            </a:r>
            <a:r>
              <a:rPr sz="2250" spc="-210" dirty="0">
                <a:latin typeface="Times New Roman" panose="02020603050405020304"/>
                <a:cs typeface="Times New Roman" panose="02020603050405020304"/>
              </a:rPr>
              <a:t> </a:t>
            </a:r>
            <a:r>
              <a:rPr sz="2250" spc="5" dirty="0">
                <a:latin typeface="Times New Roman" panose="02020603050405020304"/>
                <a:cs typeface="Times New Roman" panose="02020603050405020304"/>
              </a:rPr>
              <a:t>...</a:t>
            </a:r>
            <a:r>
              <a:rPr sz="2250" spc="-225" dirty="0">
                <a:latin typeface="Times New Roman" panose="02020603050405020304"/>
                <a:cs typeface="Times New Roman" panose="02020603050405020304"/>
              </a:rPr>
              <a:t> </a:t>
            </a:r>
            <a:r>
              <a:rPr sz="2250" spc="10" dirty="0">
                <a:latin typeface="Symbol" panose="05050102010706020507"/>
                <a:cs typeface="Symbol" panose="05050102010706020507"/>
              </a:rPr>
              <a:t></a:t>
            </a:r>
            <a:r>
              <a:rPr sz="2250" spc="-65" dirty="0">
                <a:latin typeface="Times New Roman" panose="02020603050405020304"/>
                <a:cs typeface="Times New Roman" panose="02020603050405020304"/>
              </a:rPr>
              <a:t> </a:t>
            </a:r>
            <a:r>
              <a:rPr sz="2250" i="1" spc="10" dirty="0">
                <a:latin typeface="Times New Roman" panose="02020603050405020304"/>
                <a:cs typeface="Times New Roman" panose="02020603050405020304"/>
              </a:rPr>
              <a:t>a</a:t>
            </a:r>
            <a:r>
              <a:rPr sz="2250" i="1" spc="254" dirty="0">
                <a:latin typeface="Times New Roman" panose="02020603050405020304"/>
                <a:cs typeface="Times New Roman" panose="02020603050405020304"/>
              </a:rPr>
              <a:t> </a:t>
            </a:r>
            <a:r>
              <a:rPr sz="2250" spc="10" dirty="0">
                <a:latin typeface="Times New Roman" panose="02020603050405020304"/>
                <a:cs typeface="Times New Roman" panose="02020603050405020304"/>
              </a:rPr>
              <a:t>2</a:t>
            </a:r>
            <a:r>
              <a:rPr sz="2250" dirty="0">
                <a:latin typeface="Times New Roman" panose="02020603050405020304"/>
                <a:cs typeface="Times New Roman" panose="02020603050405020304"/>
              </a:rPr>
              <a:t>	</a:t>
            </a:r>
            <a:r>
              <a:rPr sz="2250" spc="10" dirty="0">
                <a:latin typeface="Symbol" panose="05050102010706020507"/>
                <a:cs typeface="Symbol" panose="05050102010706020507"/>
              </a:rPr>
              <a:t></a:t>
            </a:r>
            <a:r>
              <a:rPr sz="2250" spc="-60" dirty="0">
                <a:latin typeface="Times New Roman" panose="02020603050405020304"/>
                <a:cs typeface="Times New Roman" panose="02020603050405020304"/>
              </a:rPr>
              <a:t> </a:t>
            </a:r>
            <a:r>
              <a:rPr sz="2250" i="1" spc="10" dirty="0">
                <a:latin typeface="Times New Roman" panose="02020603050405020304"/>
                <a:cs typeface="Times New Roman" panose="02020603050405020304"/>
              </a:rPr>
              <a:t>a</a:t>
            </a:r>
            <a:r>
              <a:rPr sz="2250" i="1" dirty="0">
                <a:latin typeface="Times New Roman" panose="02020603050405020304"/>
                <a:cs typeface="Times New Roman" panose="02020603050405020304"/>
              </a:rPr>
              <a:t>	</a:t>
            </a:r>
            <a:r>
              <a:rPr sz="2250" spc="10" dirty="0">
                <a:latin typeface="Times New Roman" panose="02020603050405020304"/>
                <a:cs typeface="Times New Roman" panose="02020603050405020304"/>
              </a:rPr>
              <a:t>2</a:t>
            </a:r>
            <a:endParaRPr sz="2250">
              <a:latin typeface="Times New Roman" panose="02020603050405020304"/>
              <a:cs typeface="Times New Roman" panose="02020603050405020304"/>
            </a:endParaRPr>
          </a:p>
        </p:txBody>
      </p:sp>
      <p:sp>
        <p:nvSpPr>
          <p:cNvPr id="11" name="object 11"/>
          <p:cNvSpPr txBox="1"/>
          <p:nvPr/>
        </p:nvSpPr>
        <p:spPr>
          <a:xfrm>
            <a:off x="4903584" y="3157728"/>
            <a:ext cx="918210" cy="403225"/>
          </a:xfrm>
          <a:prstGeom prst="rect">
            <a:avLst/>
          </a:prstGeom>
        </p:spPr>
        <p:txBody>
          <a:bodyPr vert="horz" wrap="square" lIns="0" tIns="0" rIns="0" bIns="0" rtlCol="0">
            <a:spAutoFit/>
          </a:bodyPr>
          <a:lstStyle/>
          <a:p>
            <a:pPr marL="12700">
              <a:lnSpc>
                <a:spcPct val="100000"/>
              </a:lnSpc>
            </a:pPr>
            <a:r>
              <a:rPr sz="2250" spc="10" dirty="0">
                <a:latin typeface="Symbol" panose="05050102010706020507"/>
                <a:cs typeface="Symbol" panose="05050102010706020507"/>
              </a:rPr>
              <a:t></a:t>
            </a:r>
            <a:r>
              <a:rPr sz="2250" spc="-65" dirty="0">
                <a:latin typeface="Times New Roman" panose="02020603050405020304"/>
                <a:cs typeface="Times New Roman" panose="02020603050405020304"/>
              </a:rPr>
              <a:t> </a:t>
            </a:r>
            <a:r>
              <a:rPr sz="2250" i="1" spc="90" dirty="0">
                <a:latin typeface="Times New Roman" panose="02020603050405020304"/>
                <a:cs typeface="Times New Roman" panose="02020603050405020304"/>
              </a:rPr>
              <a:t>a</a:t>
            </a:r>
            <a:r>
              <a:rPr sz="1950" i="1" spc="22" baseline="-24000" dirty="0">
                <a:latin typeface="Times New Roman" panose="02020603050405020304"/>
                <a:cs typeface="Times New Roman" panose="02020603050405020304"/>
              </a:rPr>
              <a:t>m</a:t>
            </a:r>
            <a:r>
              <a:rPr sz="1950" i="1" spc="-300" baseline="-24000" dirty="0">
                <a:latin typeface="Times New Roman" panose="02020603050405020304"/>
                <a:cs typeface="Times New Roman" panose="02020603050405020304"/>
              </a:rPr>
              <a:t> </a:t>
            </a:r>
            <a:r>
              <a:rPr sz="1950" spc="179" baseline="-24000" dirty="0">
                <a:latin typeface="Symbol" panose="05050102010706020507"/>
                <a:cs typeface="Symbol" panose="05050102010706020507"/>
              </a:rPr>
              <a:t></a:t>
            </a:r>
            <a:r>
              <a:rPr sz="1950" spc="15" baseline="-24000" dirty="0">
                <a:latin typeface="Times New Roman" panose="02020603050405020304"/>
                <a:cs typeface="Times New Roman" panose="02020603050405020304"/>
              </a:rPr>
              <a:t>2 </a:t>
            </a:r>
            <a:r>
              <a:rPr sz="2250" spc="10" dirty="0">
                <a:latin typeface="Times New Roman" panose="02020603050405020304"/>
                <a:cs typeface="Times New Roman" panose="02020603050405020304"/>
              </a:rPr>
              <a:t>2</a:t>
            </a:r>
            <a:endParaRPr sz="2250">
              <a:latin typeface="Times New Roman" panose="02020603050405020304"/>
              <a:cs typeface="Times New Roman" panose="02020603050405020304"/>
            </a:endParaRPr>
          </a:p>
        </p:txBody>
      </p:sp>
      <p:sp>
        <p:nvSpPr>
          <p:cNvPr id="12" name="object 12"/>
          <p:cNvSpPr txBox="1"/>
          <p:nvPr/>
        </p:nvSpPr>
        <p:spPr>
          <a:xfrm>
            <a:off x="4522596" y="3148838"/>
            <a:ext cx="1645920" cy="210820"/>
          </a:xfrm>
          <a:prstGeom prst="rect">
            <a:avLst/>
          </a:prstGeom>
        </p:spPr>
        <p:txBody>
          <a:bodyPr vert="horz" wrap="square" lIns="0" tIns="0" rIns="0" bIns="0" rtlCol="0">
            <a:spAutoFit/>
          </a:bodyPr>
          <a:lstStyle/>
          <a:p>
            <a:pPr marL="12700">
              <a:lnSpc>
                <a:spcPct val="100000"/>
              </a:lnSpc>
              <a:tabLst>
                <a:tab pos="1303655" algn="l"/>
              </a:tabLst>
            </a:pPr>
            <a:r>
              <a:rPr sz="1300" i="1" spc="15" dirty="0">
                <a:latin typeface="Times New Roman" panose="02020603050405020304"/>
                <a:cs typeface="Times New Roman" panose="02020603050405020304"/>
              </a:rPr>
              <a:t>m</a:t>
            </a:r>
            <a:r>
              <a:rPr sz="1300" i="1" spc="-200" dirty="0">
                <a:latin typeface="Times New Roman" panose="02020603050405020304"/>
                <a:cs typeface="Times New Roman" panose="02020603050405020304"/>
              </a:rPr>
              <a:t> </a:t>
            </a:r>
            <a:r>
              <a:rPr sz="1300" spc="-35" dirty="0">
                <a:latin typeface="Symbol" panose="05050102010706020507"/>
                <a:cs typeface="Symbol" panose="05050102010706020507"/>
              </a:rPr>
              <a:t></a:t>
            </a:r>
            <a:r>
              <a:rPr sz="1300" spc="10" dirty="0">
                <a:latin typeface="Times New Roman" panose="02020603050405020304"/>
                <a:cs typeface="Times New Roman" panose="02020603050405020304"/>
              </a:rPr>
              <a:t>1</a:t>
            </a:r>
            <a:r>
              <a:rPr sz="1300" dirty="0">
                <a:latin typeface="Times New Roman" panose="02020603050405020304"/>
                <a:cs typeface="Times New Roman" panose="02020603050405020304"/>
              </a:rPr>
              <a:t>	</a:t>
            </a:r>
            <a:r>
              <a:rPr sz="1300" i="1" spc="15" dirty="0">
                <a:latin typeface="Times New Roman" panose="02020603050405020304"/>
                <a:cs typeface="Times New Roman" panose="02020603050405020304"/>
              </a:rPr>
              <a:t>m</a:t>
            </a:r>
            <a:r>
              <a:rPr sz="1300" i="1" spc="-200" dirty="0">
                <a:latin typeface="Times New Roman" panose="02020603050405020304"/>
                <a:cs typeface="Times New Roman" panose="02020603050405020304"/>
              </a:rPr>
              <a:t> </a:t>
            </a:r>
            <a:r>
              <a:rPr sz="1300" spc="120" dirty="0">
                <a:latin typeface="Symbol" panose="05050102010706020507"/>
                <a:cs typeface="Symbol" panose="05050102010706020507"/>
              </a:rPr>
              <a:t></a:t>
            </a:r>
            <a:r>
              <a:rPr sz="1300" spc="10"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p:txBody>
      </p:sp>
      <p:sp>
        <p:nvSpPr>
          <p:cNvPr id="13" name="object 13"/>
          <p:cNvSpPr txBox="1"/>
          <p:nvPr/>
        </p:nvSpPr>
        <p:spPr>
          <a:xfrm>
            <a:off x="3866502" y="3229355"/>
            <a:ext cx="662940" cy="331470"/>
          </a:xfrm>
          <a:prstGeom prst="rect">
            <a:avLst/>
          </a:prstGeom>
        </p:spPr>
        <p:txBody>
          <a:bodyPr vert="horz" wrap="square" lIns="0" tIns="0" rIns="0" bIns="0" rtlCol="0">
            <a:spAutoFit/>
          </a:bodyPr>
          <a:lstStyle/>
          <a:p>
            <a:pPr marL="12700">
              <a:lnSpc>
                <a:spcPts val="2610"/>
              </a:lnSpc>
            </a:pPr>
            <a:r>
              <a:rPr sz="3375" i="1" spc="135" baseline="14000" dirty="0">
                <a:latin typeface="Times New Roman" panose="02020603050405020304"/>
                <a:cs typeface="Times New Roman" panose="02020603050405020304"/>
              </a:rPr>
              <a:t>a</a:t>
            </a:r>
            <a:r>
              <a:rPr sz="1300" i="1" spc="15" dirty="0">
                <a:latin typeface="Times New Roman" panose="02020603050405020304"/>
                <a:cs typeface="Times New Roman" panose="02020603050405020304"/>
              </a:rPr>
              <a:t>m</a:t>
            </a:r>
            <a:r>
              <a:rPr sz="1300" i="1" spc="-200" dirty="0">
                <a:latin typeface="Times New Roman" panose="02020603050405020304"/>
                <a:cs typeface="Times New Roman" panose="02020603050405020304"/>
              </a:rPr>
              <a:t> </a:t>
            </a:r>
            <a:r>
              <a:rPr sz="1300" spc="-30" dirty="0">
                <a:latin typeface="Symbol" panose="05050102010706020507"/>
                <a:cs typeface="Symbol" panose="05050102010706020507"/>
              </a:rPr>
              <a:t></a:t>
            </a:r>
            <a:r>
              <a:rPr sz="1300" spc="10" dirty="0">
                <a:latin typeface="Times New Roman" panose="02020603050405020304"/>
                <a:cs typeface="Times New Roman" panose="02020603050405020304"/>
              </a:rPr>
              <a:t>1</a:t>
            </a:r>
            <a:r>
              <a:rPr sz="1300" spc="-105" dirty="0">
                <a:latin typeface="Times New Roman" panose="02020603050405020304"/>
                <a:cs typeface="Times New Roman" panose="02020603050405020304"/>
              </a:rPr>
              <a:t> </a:t>
            </a:r>
            <a:r>
              <a:rPr sz="3375" spc="15" baseline="14000" dirty="0">
                <a:latin typeface="Times New Roman" panose="02020603050405020304"/>
                <a:cs typeface="Times New Roman" panose="02020603050405020304"/>
              </a:rPr>
              <a:t>2</a:t>
            </a:r>
            <a:endParaRPr sz="3375" baseline="14000">
              <a:latin typeface="Times New Roman" panose="02020603050405020304"/>
              <a:cs typeface="Times New Roman" panose="02020603050405020304"/>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38311" y="4445000"/>
            <a:ext cx="7415530" cy="1272540"/>
          </a:xfrm>
          <a:prstGeom prst="rect">
            <a:avLst/>
          </a:prstGeom>
        </p:spPr>
        <p:txBody>
          <a:bodyPr vert="horz" wrap="square" lIns="0" tIns="0" rIns="0" bIns="0" rtlCol="0">
            <a:spAutoFit/>
          </a:bodyPr>
          <a:lstStyle/>
          <a:p>
            <a:pPr marL="469265" marR="5080" indent="-457200" algn="just">
              <a:lnSpc>
                <a:spcPct val="100000"/>
              </a:lnSpc>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2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避免二值图像位平面的问题，连续码字只在1 位位置上不同,如亮度12</a:t>
            </a:r>
            <a:r>
              <a:rPr sz="2800" dirty="0">
                <a:latin typeface="新宋体" panose="02010609030101010101" charset="-122"/>
                <a:cs typeface="新宋体" panose="02010609030101010101" charset="-122"/>
              </a:rPr>
              <a:t>7</a:t>
            </a:r>
            <a:r>
              <a:rPr sz="2800" spc="-5" dirty="0">
                <a:latin typeface="新宋体" panose="02010609030101010101" charset="-122"/>
                <a:cs typeface="新宋体" panose="02010609030101010101" charset="-122"/>
              </a:rPr>
              <a:t> (01000000)和亮度 128(11000000)的转换</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位平面编码</a:t>
            </a:r>
          </a:p>
        </p:txBody>
      </p:sp>
      <p:sp>
        <p:nvSpPr>
          <p:cNvPr id="7" name="object 7"/>
          <p:cNvSpPr txBox="1"/>
          <p:nvPr/>
        </p:nvSpPr>
        <p:spPr>
          <a:xfrm>
            <a:off x="6181496" y="3499611"/>
            <a:ext cx="1410970" cy="361950"/>
          </a:xfrm>
          <a:prstGeom prst="rect">
            <a:avLst/>
          </a:prstGeom>
        </p:spPr>
        <p:txBody>
          <a:bodyPr vert="horz" wrap="square" lIns="0" tIns="0" rIns="0" bIns="0" rtlCol="0">
            <a:spAutoFit/>
          </a:bodyPr>
          <a:lstStyle/>
          <a:p>
            <a:pPr marL="12700">
              <a:lnSpc>
                <a:spcPct val="100000"/>
              </a:lnSpc>
            </a:pPr>
            <a:r>
              <a:rPr sz="2300" dirty="0">
                <a:latin typeface="Times New Roman" panose="02020603050405020304"/>
                <a:cs typeface="Times New Roman" panose="02020603050405020304"/>
              </a:rPr>
              <a:t>0</a:t>
            </a:r>
            <a:r>
              <a:rPr sz="2300" spc="-80" dirty="0">
                <a:latin typeface="Times New Roman" panose="02020603050405020304"/>
                <a:cs typeface="Times New Roman" panose="02020603050405020304"/>
              </a:rPr>
              <a:t> </a:t>
            </a:r>
            <a:r>
              <a:rPr sz="2300" dirty="0">
                <a:latin typeface="Symbol" panose="05050102010706020507"/>
                <a:cs typeface="Symbol" panose="05050102010706020507"/>
              </a:rPr>
              <a:t></a:t>
            </a:r>
            <a:r>
              <a:rPr sz="2300" spc="-80" dirty="0">
                <a:latin typeface="Times New Roman" panose="02020603050405020304"/>
                <a:cs typeface="Times New Roman" panose="02020603050405020304"/>
              </a:rPr>
              <a:t> </a:t>
            </a:r>
            <a:r>
              <a:rPr sz="2300" dirty="0">
                <a:latin typeface="Times New Roman" panose="02020603050405020304"/>
                <a:cs typeface="Times New Roman" panose="02020603050405020304"/>
              </a:rPr>
              <a:t>i</a:t>
            </a:r>
            <a:r>
              <a:rPr sz="2300" spc="-40" dirty="0">
                <a:latin typeface="Times New Roman" panose="02020603050405020304"/>
                <a:cs typeface="Times New Roman" panose="02020603050405020304"/>
              </a:rPr>
              <a:t> </a:t>
            </a:r>
            <a:r>
              <a:rPr sz="2300" dirty="0">
                <a:latin typeface="Symbol" panose="05050102010706020507"/>
                <a:cs typeface="Symbol" panose="05050102010706020507"/>
              </a:rPr>
              <a:t></a:t>
            </a:r>
            <a:r>
              <a:rPr sz="2300" spc="-5" dirty="0">
                <a:latin typeface="Times New Roman" panose="02020603050405020304"/>
                <a:cs typeface="Times New Roman" panose="02020603050405020304"/>
              </a:rPr>
              <a:t> </a:t>
            </a:r>
            <a:r>
              <a:rPr sz="2300" dirty="0">
                <a:latin typeface="Times New Roman" panose="02020603050405020304"/>
                <a:cs typeface="Times New Roman" panose="02020603050405020304"/>
              </a:rPr>
              <a:t>m</a:t>
            </a:r>
            <a:r>
              <a:rPr sz="2300" spc="-165" dirty="0">
                <a:latin typeface="Times New Roman" panose="02020603050405020304"/>
                <a:cs typeface="Times New Roman" panose="02020603050405020304"/>
              </a:rPr>
              <a:t> </a:t>
            </a:r>
            <a:r>
              <a:rPr sz="2300" dirty="0">
                <a:latin typeface="Times New Roman" panose="02020603050405020304"/>
                <a:cs typeface="Times New Roman" panose="02020603050405020304"/>
              </a:rPr>
              <a:t>-</a:t>
            </a:r>
            <a:r>
              <a:rPr sz="2300" spc="-210" dirty="0">
                <a:latin typeface="Times New Roman" panose="02020603050405020304"/>
                <a:cs typeface="Times New Roman" panose="02020603050405020304"/>
              </a:rPr>
              <a:t> </a:t>
            </a:r>
            <a:r>
              <a:rPr sz="2300" dirty="0">
                <a:latin typeface="Times New Roman" panose="02020603050405020304"/>
                <a:cs typeface="Times New Roman" panose="02020603050405020304"/>
              </a:rPr>
              <a:t>2</a:t>
            </a:r>
            <a:endParaRPr sz="2300">
              <a:latin typeface="Times New Roman" panose="02020603050405020304"/>
              <a:cs typeface="Times New Roman" panose="02020603050405020304"/>
            </a:endParaRPr>
          </a:p>
        </p:txBody>
      </p:sp>
      <p:sp>
        <p:nvSpPr>
          <p:cNvPr id="8" name="object 8"/>
          <p:cNvSpPr txBox="1"/>
          <p:nvPr/>
        </p:nvSpPr>
        <p:spPr>
          <a:xfrm>
            <a:off x="4097388" y="3499611"/>
            <a:ext cx="1514475" cy="411480"/>
          </a:xfrm>
          <a:prstGeom prst="rect">
            <a:avLst/>
          </a:prstGeom>
        </p:spPr>
        <p:txBody>
          <a:bodyPr vert="horz" wrap="square" lIns="0" tIns="0" rIns="0" bIns="0" rtlCol="0">
            <a:spAutoFit/>
          </a:bodyPr>
          <a:lstStyle/>
          <a:p>
            <a:pPr marL="12700">
              <a:lnSpc>
                <a:spcPct val="100000"/>
              </a:lnSpc>
            </a:pPr>
            <a:r>
              <a:rPr sz="2300" i="1" spc="120" dirty="0">
                <a:latin typeface="Times New Roman" panose="02020603050405020304"/>
                <a:cs typeface="Times New Roman" panose="02020603050405020304"/>
              </a:rPr>
              <a:t>g</a:t>
            </a:r>
            <a:r>
              <a:rPr sz="2025" i="1" spc="-7" baseline="-25000" dirty="0">
                <a:latin typeface="Times New Roman" panose="02020603050405020304"/>
                <a:cs typeface="Times New Roman" panose="02020603050405020304"/>
              </a:rPr>
              <a:t>i</a:t>
            </a:r>
            <a:r>
              <a:rPr sz="2025" i="1" baseline="-25000" dirty="0">
                <a:latin typeface="Times New Roman" panose="02020603050405020304"/>
                <a:cs typeface="Times New Roman" panose="02020603050405020304"/>
              </a:rPr>
              <a:t> </a:t>
            </a:r>
            <a:r>
              <a:rPr sz="2025" i="1" spc="232" baseline="-25000" dirty="0">
                <a:latin typeface="Times New Roman" panose="02020603050405020304"/>
                <a:cs typeface="Times New Roman" panose="02020603050405020304"/>
              </a:rPr>
              <a:t> </a:t>
            </a:r>
            <a:r>
              <a:rPr sz="2300" dirty="0">
                <a:latin typeface="Symbol" panose="05050102010706020507"/>
                <a:cs typeface="Symbol" panose="05050102010706020507"/>
              </a:rPr>
              <a:t></a:t>
            </a:r>
            <a:r>
              <a:rPr sz="2300" spc="-5" dirty="0">
                <a:latin typeface="Times New Roman" panose="02020603050405020304"/>
                <a:cs typeface="Times New Roman" panose="02020603050405020304"/>
              </a:rPr>
              <a:t> </a:t>
            </a:r>
            <a:r>
              <a:rPr sz="2300" i="1" spc="10" dirty="0">
                <a:latin typeface="Times New Roman" panose="02020603050405020304"/>
                <a:cs typeface="Times New Roman" panose="02020603050405020304"/>
              </a:rPr>
              <a:t>a</a:t>
            </a:r>
            <a:r>
              <a:rPr sz="2025" i="1" spc="-7" baseline="-25000" dirty="0">
                <a:latin typeface="Times New Roman" panose="02020603050405020304"/>
                <a:cs typeface="Times New Roman" panose="02020603050405020304"/>
              </a:rPr>
              <a:t>i</a:t>
            </a:r>
            <a:r>
              <a:rPr sz="2025" i="1" baseline="-25000" dirty="0">
                <a:latin typeface="Times New Roman" panose="02020603050405020304"/>
                <a:cs typeface="Times New Roman" panose="02020603050405020304"/>
              </a:rPr>
              <a:t> </a:t>
            </a:r>
            <a:r>
              <a:rPr sz="2025" i="1" spc="-44" baseline="-25000" dirty="0">
                <a:latin typeface="Times New Roman" panose="02020603050405020304"/>
                <a:cs typeface="Times New Roman" panose="02020603050405020304"/>
              </a:rPr>
              <a:t> </a:t>
            </a:r>
            <a:r>
              <a:rPr sz="2300" dirty="0">
                <a:latin typeface="Symbol" panose="05050102010706020507"/>
                <a:cs typeface="Symbol" panose="05050102010706020507"/>
              </a:rPr>
              <a:t></a:t>
            </a:r>
            <a:r>
              <a:rPr sz="2300" spc="-140" dirty="0">
                <a:latin typeface="Times New Roman" panose="02020603050405020304"/>
                <a:cs typeface="Times New Roman" panose="02020603050405020304"/>
              </a:rPr>
              <a:t> </a:t>
            </a:r>
            <a:r>
              <a:rPr sz="2300" i="1" spc="5" dirty="0">
                <a:latin typeface="Times New Roman" panose="02020603050405020304"/>
                <a:cs typeface="Times New Roman" panose="02020603050405020304"/>
              </a:rPr>
              <a:t>a</a:t>
            </a:r>
            <a:r>
              <a:rPr sz="2025" i="1" spc="-7" baseline="-25000" dirty="0">
                <a:latin typeface="Times New Roman" panose="02020603050405020304"/>
                <a:cs typeface="Times New Roman" panose="02020603050405020304"/>
              </a:rPr>
              <a:t>i</a:t>
            </a:r>
            <a:r>
              <a:rPr sz="2025" i="1" spc="-330" baseline="-25000" dirty="0">
                <a:latin typeface="Times New Roman" panose="02020603050405020304"/>
                <a:cs typeface="Times New Roman" panose="02020603050405020304"/>
              </a:rPr>
              <a:t> </a:t>
            </a:r>
            <a:r>
              <a:rPr sz="2025" spc="-60" baseline="-25000" dirty="0">
                <a:latin typeface="Symbol" panose="05050102010706020507"/>
                <a:cs typeface="Symbol" panose="05050102010706020507"/>
              </a:rPr>
              <a:t></a:t>
            </a:r>
            <a:r>
              <a:rPr sz="2025" spc="-7" baseline="-25000" dirty="0">
                <a:latin typeface="Times New Roman" panose="02020603050405020304"/>
                <a:cs typeface="Times New Roman" panose="02020603050405020304"/>
              </a:rPr>
              <a:t>1</a:t>
            </a:r>
            <a:endParaRPr sz="2025" baseline="-25000">
              <a:latin typeface="Times New Roman" panose="02020603050405020304"/>
              <a:cs typeface="Times New Roman" panose="02020603050405020304"/>
            </a:endParaRPr>
          </a:p>
        </p:txBody>
      </p:sp>
      <p:sp>
        <p:nvSpPr>
          <p:cNvPr id="9" name="object 9"/>
          <p:cNvSpPr txBox="1"/>
          <p:nvPr/>
        </p:nvSpPr>
        <p:spPr>
          <a:xfrm>
            <a:off x="1681098" y="1820164"/>
            <a:ext cx="6628765" cy="1645920"/>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灰度编码位平面</a:t>
            </a:r>
            <a:endParaRPr sz="3200">
              <a:latin typeface="新宋体" panose="02010609030101010101" charset="-122"/>
              <a:cs typeface="新宋体" panose="02010609030101010101" charset="-122"/>
            </a:endParaRPr>
          </a:p>
          <a:p>
            <a:pPr marL="4699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图像的灰度编码根据下列方法得到：</a:t>
            </a:r>
            <a:endParaRPr sz="2800">
              <a:latin typeface="新宋体" panose="02010609030101010101" charset="-122"/>
              <a:cs typeface="新宋体" panose="02010609030101010101" charset="-122"/>
            </a:endParaRPr>
          </a:p>
          <a:p>
            <a:pPr marR="507365" algn="ctr">
              <a:lnSpc>
                <a:spcPts val="2660"/>
              </a:lnSpc>
              <a:spcBef>
                <a:spcPts val="1415"/>
              </a:spcBef>
            </a:pPr>
            <a:r>
              <a:rPr sz="3450" i="1" spc="254" baseline="14000" dirty="0">
                <a:latin typeface="Times New Roman" panose="02020603050405020304"/>
                <a:cs typeface="Times New Roman" panose="02020603050405020304"/>
              </a:rPr>
              <a:t>g</a:t>
            </a:r>
            <a:r>
              <a:rPr sz="1350" i="1" spc="80" dirty="0">
                <a:latin typeface="Times New Roman" panose="02020603050405020304"/>
                <a:cs typeface="Times New Roman" panose="02020603050405020304"/>
              </a:rPr>
              <a:t>m</a:t>
            </a:r>
            <a:r>
              <a:rPr sz="1350" spc="-65" dirty="0">
                <a:latin typeface="Symbol" panose="05050102010706020507"/>
                <a:cs typeface="Symbol" panose="05050102010706020507"/>
              </a:rPr>
              <a:t></a:t>
            </a:r>
            <a:r>
              <a:rPr sz="1350" spc="-5" dirty="0">
                <a:latin typeface="Times New Roman" panose="02020603050405020304"/>
                <a:cs typeface="Times New Roman" panose="02020603050405020304"/>
              </a:rPr>
              <a:t>1</a:t>
            </a:r>
            <a:r>
              <a:rPr sz="1350" dirty="0">
                <a:latin typeface="Times New Roman" panose="02020603050405020304"/>
                <a:cs typeface="Times New Roman" panose="02020603050405020304"/>
              </a:rPr>
              <a:t> </a:t>
            </a:r>
            <a:r>
              <a:rPr sz="1350" spc="10" dirty="0">
                <a:latin typeface="Times New Roman" panose="02020603050405020304"/>
                <a:cs typeface="Times New Roman" panose="02020603050405020304"/>
              </a:rPr>
              <a:t> </a:t>
            </a:r>
            <a:r>
              <a:rPr sz="3450" baseline="14000" dirty="0">
                <a:latin typeface="Symbol" panose="05050102010706020507"/>
                <a:cs typeface="Symbol" panose="05050102010706020507"/>
              </a:rPr>
              <a:t></a:t>
            </a:r>
            <a:r>
              <a:rPr sz="3450" spc="-7" baseline="14000" dirty="0">
                <a:latin typeface="Times New Roman" panose="02020603050405020304"/>
                <a:cs typeface="Times New Roman" panose="02020603050405020304"/>
              </a:rPr>
              <a:t> </a:t>
            </a:r>
            <a:r>
              <a:rPr sz="3450" i="1" spc="82" baseline="14000" dirty="0">
                <a:latin typeface="Times New Roman" panose="02020603050405020304"/>
                <a:cs typeface="Times New Roman" panose="02020603050405020304"/>
              </a:rPr>
              <a:t>a</a:t>
            </a:r>
            <a:r>
              <a:rPr sz="1350" i="1" spc="80" dirty="0">
                <a:latin typeface="Times New Roman" panose="02020603050405020304"/>
                <a:cs typeface="Times New Roman" panose="02020603050405020304"/>
              </a:rPr>
              <a:t>m</a:t>
            </a:r>
            <a:r>
              <a:rPr sz="1350" spc="-65" dirty="0">
                <a:latin typeface="Symbol" panose="05050102010706020507"/>
                <a:cs typeface="Symbol" panose="05050102010706020507"/>
              </a:rPr>
              <a:t></a:t>
            </a:r>
            <a:r>
              <a:rPr sz="1350" spc="-5" dirty="0">
                <a:latin typeface="Times New Roman" panose="02020603050405020304"/>
                <a:cs typeface="Times New Roman" panose="02020603050405020304"/>
              </a:rPr>
              <a:t>1</a:t>
            </a:r>
            <a:endParaRPr sz="1350">
              <a:latin typeface="Times New Roman" panose="02020603050405020304"/>
              <a:cs typeface="Times New Roman" panose="02020603050405020304"/>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位平面编码</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例</a:t>
            </a:r>
          </a:p>
        </p:txBody>
      </p:sp>
      <p:sp>
        <p:nvSpPr>
          <p:cNvPr id="6" name="object 6"/>
          <p:cNvSpPr/>
          <p:nvPr/>
        </p:nvSpPr>
        <p:spPr>
          <a:xfrm>
            <a:off x="2033663" y="2753867"/>
            <a:ext cx="7274052" cy="282397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654173" y="2247646"/>
            <a:ext cx="167513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8比特单色图像</a:t>
            </a:r>
            <a:endParaRPr sz="2000">
              <a:latin typeface="新宋体" panose="02010609030101010101" charset="-122"/>
              <a:cs typeface="新宋体" panose="02010609030101010101" charset="-122"/>
            </a:endParaRPr>
          </a:p>
        </p:txBody>
      </p:sp>
      <p:sp>
        <p:nvSpPr>
          <p:cNvPr id="8" name="object 8"/>
          <p:cNvSpPr txBox="1"/>
          <p:nvPr/>
        </p:nvSpPr>
        <p:spPr>
          <a:xfrm>
            <a:off x="5605924" y="2247646"/>
            <a:ext cx="1040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二值图像</a:t>
            </a:r>
            <a:endParaRPr sz="2000">
              <a:latin typeface="新宋体" panose="02010609030101010101" charset="-122"/>
              <a:cs typeface="新宋体" panose="02010609030101010101" charset="-122"/>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位平面编码</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例</a:t>
            </a:r>
          </a:p>
        </p:txBody>
      </p:sp>
      <p:sp>
        <p:nvSpPr>
          <p:cNvPr id="6" name="object 6"/>
          <p:cNvSpPr/>
          <p:nvPr/>
        </p:nvSpPr>
        <p:spPr>
          <a:xfrm>
            <a:off x="3908945" y="1690877"/>
            <a:ext cx="3124200" cy="5228844"/>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116707" y="2411476"/>
            <a:ext cx="279400" cy="3198495"/>
          </a:xfrm>
          <a:prstGeom prst="rect">
            <a:avLst/>
          </a:prstGeom>
        </p:spPr>
        <p:txBody>
          <a:bodyPr vert="horz" wrap="square" lIns="0" tIns="0" rIns="0" bIns="0" rtlCol="0">
            <a:spAutoFit/>
          </a:bodyPr>
          <a:lstStyle/>
          <a:p>
            <a:pPr marL="12700" marR="5080" algn="just">
              <a:lnSpc>
                <a:spcPct val="150000"/>
              </a:lnSpc>
            </a:pPr>
            <a:r>
              <a:rPr sz="2000" b="1" spc="-10" dirty="0">
                <a:solidFill>
                  <a:srgbClr val="EE2B0A"/>
                </a:solidFill>
                <a:latin typeface="新宋体" panose="02010609030101010101" charset="-122"/>
                <a:cs typeface="新宋体" panose="02010609030101010101" charset="-122"/>
              </a:rPr>
              <a:t>二 值 图 像 位 平 面</a:t>
            </a:r>
            <a:endParaRPr sz="2000">
              <a:latin typeface="新宋体" panose="02010609030101010101" charset="-122"/>
              <a:cs typeface="新宋体" panose="02010609030101010101" charset="-122"/>
            </a:endParaRPr>
          </a:p>
        </p:txBody>
      </p:sp>
      <p:sp>
        <p:nvSpPr>
          <p:cNvPr id="8" name="object 8"/>
          <p:cNvSpPr txBox="1"/>
          <p:nvPr/>
        </p:nvSpPr>
        <p:spPr>
          <a:xfrm>
            <a:off x="7293241" y="2411476"/>
            <a:ext cx="279400" cy="3198495"/>
          </a:xfrm>
          <a:prstGeom prst="rect">
            <a:avLst/>
          </a:prstGeom>
        </p:spPr>
        <p:txBody>
          <a:bodyPr vert="horz" wrap="square" lIns="0" tIns="0" rIns="0" bIns="0" rtlCol="0">
            <a:spAutoFit/>
          </a:bodyPr>
          <a:lstStyle/>
          <a:p>
            <a:pPr marL="12700" marR="5080" algn="just">
              <a:lnSpc>
                <a:spcPct val="150000"/>
              </a:lnSpc>
            </a:pPr>
            <a:r>
              <a:rPr sz="2000" b="1" spc="-10" dirty="0">
                <a:solidFill>
                  <a:srgbClr val="EE2B0A"/>
                </a:solidFill>
                <a:latin typeface="新宋体" panose="02010609030101010101" charset="-122"/>
                <a:cs typeface="新宋体" panose="02010609030101010101" charset="-122"/>
              </a:rPr>
              <a:t>灰 度 编 码 位 平 面</a:t>
            </a:r>
            <a:endParaRPr sz="2000">
              <a:latin typeface="新宋体" panose="02010609030101010101" charset="-122"/>
              <a:cs typeface="新宋体" panose="02010609030101010101" charset="-122"/>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位平面编码</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例</a:t>
            </a:r>
          </a:p>
        </p:txBody>
      </p:sp>
      <p:sp>
        <p:nvSpPr>
          <p:cNvPr id="6" name="object 6"/>
          <p:cNvSpPr/>
          <p:nvPr/>
        </p:nvSpPr>
        <p:spPr>
          <a:xfrm>
            <a:off x="3911993" y="1690877"/>
            <a:ext cx="3144773" cy="524484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116707" y="2411476"/>
            <a:ext cx="279400" cy="3198495"/>
          </a:xfrm>
          <a:prstGeom prst="rect">
            <a:avLst/>
          </a:prstGeom>
        </p:spPr>
        <p:txBody>
          <a:bodyPr vert="horz" wrap="square" lIns="0" tIns="0" rIns="0" bIns="0" rtlCol="0">
            <a:spAutoFit/>
          </a:bodyPr>
          <a:lstStyle/>
          <a:p>
            <a:pPr marL="12700" marR="5080" algn="just">
              <a:lnSpc>
                <a:spcPct val="150000"/>
              </a:lnSpc>
            </a:pPr>
            <a:r>
              <a:rPr sz="2000" b="1" spc="-10" dirty="0">
                <a:solidFill>
                  <a:srgbClr val="EE2B0A"/>
                </a:solidFill>
                <a:latin typeface="新宋体" panose="02010609030101010101" charset="-122"/>
                <a:cs typeface="新宋体" panose="02010609030101010101" charset="-122"/>
              </a:rPr>
              <a:t>二 值 图 像 位 平 面</a:t>
            </a:r>
            <a:endParaRPr sz="2000">
              <a:latin typeface="新宋体" panose="02010609030101010101" charset="-122"/>
              <a:cs typeface="新宋体" panose="02010609030101010101" charset="-122"/>
            </a:endParaRPr>
          </a:p>
        </p:txBody>
      </p:sp>
      <p:sp>
        <p:nvSpPr>
          <p:cNvPr id="8" name="object 8"/>
          <p:cNvSpPr txBox="1"/>
          <p:nvPr/>
        </p:nvSpPr>
        <p:spPr>
          <a:xfrm>
            <a:off x="7293241" y="2411476"/>
            <a:ext cx="279400" cy="3198495"/>
          </a:xfrm>
          <a:prstGeom prst="rect">
            <a:avLst/>
          </a:prstGeom>
        </p:spPr>
        <p:txBody>
          <a:bodyPr vert="horz" wrap="square" lIns="0" tIns="0" rIns="0" bIns="0" rtlCol="0">
            <a:spAutoFit/>
          </a:bodyPr>
          <a:lstStyle/>
          <a:p>
            <a:pPr marL="12700" marR="5080" algn="just">
              <a:lnSpc>
                <a:spcPct val="150000"/>
              </a:lnSpc>
            </a:pPr>
            <a:r>
              <a:rPr sz="2000" b="1" spc="-10" dirty="0">
                <a:solidFill>
                  <a:srgbClr val="EE2B0A"/>
                </a:solidFill>
                <a:latin typeface="新宋体" panose="02010609030101010101" charset="-122"/>
                <a:cs typeface="新宋体" panose="02010609030101010101" charset="-122"/>
              </a:rPr>
              <a:t>灰 度 编 码 位 平 面</a:t>
            </a:r>
            <a:endParaRPr sz="2000">
              <a:latin typeface="新宋体" panose="02010609030101010101" charset="-122"/>
              <a:cs typeface="新宋体" panose="02010609030101010101" charset="-122"/>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693659" cy="2614295"/>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位平面分解方法总结</a:t>
            </a:r>
            <a:endParaRPr sz="3200">
              <a:latin typeface="新宋体" panose="02010609030101010101" charset="-122"/>
              <a:cs typeface="新宋体" panose="02010609030101010101" charset="-122"/>
            </a:endParaRPr>
          </a:p>
          <a:p>
            <a:pPr marL="927100" marR="5080" indent="-4572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低位面图比高位面图复杂，即低位面图比高 位面图包括的细节要多，也更随机</a:t>
            </a:r>
            <a:endParaRPr sz="2800">
              <a:latin typeface="新宋体" panose="02010609030101010101" charset="-122"/>
              <a:cs typeface="新宋体" panose="02010609030101010101" charset="-122"/>
            </a:endParaRPr>
          </a:p>
          <a:p>
            <a:pPr marL="927100" marR="508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灰度编码表达的位面图复杂度较低，但具有 视觉意义信息的位面图数量更多</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位平面编码</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872730" cy="4751705"/>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常数块编码</a:t>
            </a:r>
            <a:endParaRPr sz="3200">
              <a:latin typeface="新宋体" panose="02010609030101010101" charset="-122"/>
              <a:cs typeface="新宋体" panose="02010609030101010101" charset="-122"/>
            </a:endParaRPr>
          </a:p>
          <a:p>
            <a:pPr marL="4699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用专门的码字表达全是0或1的连通区域</a:t>
            </a:r>
            <a:endParaRPr sz="2800">
              <a:latin typeface="新宋体" panose="02010609030101010101" charset="-122"/>
              <a:cs typeface="新宋体" panose="02010609030101010101" charset="-122"/>
            </a:endParaRPr>
          </a:p>
          <a:p>
            <a:pPr marL="927100" marR="635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将图像分成全黑，全白或混合的m×n尺寸的 块。出现频率最高的类赋予1位码字0，其它2 类分别赋予2位码字10和11</a:t>
            </a:r>
            <a:endParaRPr sz="2800">
              <a:latin typeface="新宋体" panose="02010609030101010101" charset="-122"/>
              <a:cs typeface="新宋体" panose="02010609030101010101" charset="-122"/>
            </a:endParaRPr>
          </a:p>
          <a:p>
            <a:pPr marL="927100" marR="508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由于原来需用mn比特表示的常数块现在只用1 位或2位表示，这样就达到了压缩的目的</a:t>
            </a:r>
            <a:endParaRPr sz="2800">
              <a:latin typeface="新宋体" panose="02010609030101010101" charset="-122"/>
              <a:cs typeface="新宋体" panose="02010609030101010101" charset="-122"/>
            </a:endParaRPr>
          </a:p>
          <a:p>
            <a:pPr marL="927100" marR="183515"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赋予混合块的码只是作为前缀，后面还需跟 上该块的用mn位表示的模式</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位平面编码</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695565" cy="4323080"/>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常数块编码（续）</a:t>
            </a:r>
            <a:endParaRPr sz="3200">
              <a:latin typeface="新宋体" panose="02010609030101010101" charset="-122"/>
              <a:cs typeface="新宋体" panose="02010609030101010101" charset="-122"/>
            </a:endParaRPr>
          </a:p>
          <a:p>
            <a:pPr marL="927100" marR="5080" indent="-4572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当需压缩的图像由白色部分组成时（如文 档），可将白色区域编为0，其它块用1接上 该块的位模式编码</a:t>
            </a:r>
            <a:endParaRPr sz="2800">
              <a:latin typeface="新宋体" panose="02010609030101010101" charset="-122"/>
              <a:cs typeface="新宋体" panose="02010609030101010101" charset="-122"/>
            </a:endParaRPr>
          </a:p>
          <a:p>
            <a:pPr marL="927100" marR="6350" indent="-45720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2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改进办法：将二值图或位平面迭代地分解成 尺寸越来越小的子块。如果子块不是全白， 继续分解，直至某个事先确定的子块尺寸。 如果最后子块全白，就编为0，反之编为1加 上该块的位模式</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位平面编码</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676146"/>
            <a:ext cx="7950200" cy="5231765"/>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一维行程编码</a:t>
            </a:r>
            <a:endParaRPr sz="3200">
              <a:latin typeface="新宋体" panose="02010609030101010101" charset="-122"/>
              <a:cs typeface="新宋体" panose="02010609030101010101" charset="-122"/>
            </a:endParaRPr>
          </a:p>
          <a:p>
            <a:pPr marL="927100" marR="5080" indent="-457200" algn="just">
              <a:lnSpc>
                <a:spcPct val="100000"/>
              </a:lnSpc>
              <a:spcBef>
                <a:spcPts val="140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14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用一长度序列表示图像或位平面的每一行，这些长度 描绘了对黑色和白色像素的连续行程，这称为行程编 码</a:t>
            </a:r>
            <a:endParaRPr sz="2400">
              <a:latin typeface="新宋体" panose="02010609030101010101" charset="-122"/>
              <a:cs typeface="新宋体" panose="02010609030101010101" charset="-122"/>
            </a:endParaRPr>
          </a:p>
          <a:p>
            <a:pPr marL="469900">
              <a:lnSpc>
                <a:spcPct val="100000"/>
              </a:lnSpc>
              <a:spcBef>
                <a:spcPts val="1425"/>
              </a:spcBef>
              <a:tabLst>
                <a:tab pos="926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是传真编码的标准压缩方法</a:t>
            </a:r>
            <a:endParaRPr sz="2400">
              <a:latin typeface="新宋体" panose="02010609030101010101" charset="-122"/>
              <a:cs typeface="新宋体" panose="02010609030101010101" charset="-122"/>
            </a:endParaRPr>
          </a:p>
          <a:p>
            <a:pPr marL="927100" marR="5080" indent="-457200" algn="just">
              <a:lnSpc>
                <a:spcPct val="100000"/>
              </a:lnSpc>
              <a:spcBef>
                <a:spcPts val="143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14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对从左到右扫描一行时所遇到的1或0的连接组，使用 这些连接组的长度进行编码</a:t>
            </a:r>
            <a:endParaRPr sz="2400">
              <a:latin typeface="新宋体" panose="02010609030101010101" charset="-122"/>
              <a:cs typeface="新宋体" panose="02010609030101010101" charset="-122"/>
            </a:endParaRPr>
          </a:p>
          <a:p>
            <a:pPr marL="469900">
              <a:lnSpc>
                <a:spcPct val="100000"/>
              </a:lnSpc>
              <a:spcBef>
                <a:spcPts val="1430"/>
              </a:spcBef>
              <a:tabLst>
                <a:tab pos="926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决定行程长度值的常用方法：</a:t>
            </a:r>
            <a:endParaRPr sz="2400">
              <a:latin typeface="新宋体" panose="02010609030101010101" charset="-122"/>
              <a:cs typeface="新宋体" panose="02010609030101010101" charset="-122"/>
            </a:endParaRPr>
          </a:p>
          <a:p>
            <a:pPr marL="927100">
              <a:lnSpc>
                <a:spcPct val="100000"/>
              </a:lnSpc>
              <a:spcBef>
                <a:spcPts val="1430"/>
              </a:spcBef>
              <a:tabLst>
                <a:tab pos="13836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指定每一行第一次行程的值</a:t>
            </a:r>
            <a:endParaRPr sz="2400">
              <a:latin typeface="新宋体" panose="02010609030101010101" charset="-122"/>
              <a:cs typeface="新宋体" panose="02010609030101010101" charset="-122"/>
            </a:endParaRPr>
          </a:p>
          <a:p>
            <a:pPr marL="1384300" marR="157480" indent="-457200">
              <a:lnSpc>
                <a:spcPct val="100000"/>
              </a:lnSpc>
              <a:spcBef>
                <a:spcPts val="1430"/>
              </a:spcBef>
              <a:tabLst>
                <a:tab pos="13836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假设每一行从白色行程开始，这次行程的长度可 能为0</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位平面编码</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41297" y="923328"/>
            <a:ext cx="7796530" cy="5559727"/>
          </a:xfrm>
          <a:prstGeom prst="rect">
            <a:avLst/>
          </a:prstGeom>
        </p:spPr>
        <p:txBody>
          <a:bodyPr vert="horz" wrap="square" lIns="0" tIns="0" rIns="0" bIns="0" rtlCol="0">
            <a:spAutoFit/>
          </a:bodyPr>
          <a:lstStyle/>
          <a:p>
            <a:pPr marL="117475">
              <a:lnSpc>
                <a:spcPct val="100000"/>
              </a:lnSpc>
            </a:pPr>
            <a:r>
              <a:rPr sz="3200" b="1" spc="-15" dirty="0">
                <a:latin typeface="新宋体" panose="02010609030101010101" charset="-122"/>
                <a:cs typeface="新宋体" panose="02010609030101010101" charset="-122"/>
              </a:rPr>
              <a:t>图像的质量：1、层次</a:t>
            </a:r>
            <a:endParaRPr sz="3200" dirty="0">
              <a:latin typeface="新宋体" panose="02010609030101010101" charset="-122"/>
              <a:cs typeface="新宋体" panose="02010609030101010101" charset="-122"/>
            </a:endParaRPr>
          </a:p>
          <a:p>
            <a:pPr>
              <a:lnSpc>
                <a:spcPct val="100000"/>
              </a:lnSpc>
              <a:spcBef>
                <a:spcPts val="0"/>
              </a:spcBef>
            </a:pPr>
            <a:endParaRPr sz="3650" dirty="0">
              <a:latin typeface="Times New Roman" panose="02020603050405020304"/>
              <a:cs typeface="Times New Roman" panose="02020603050405020304"/>
            </a:endParaRPr>
          </a:p>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灰度级：表示像素明暗程度的整数量</a:t>
            </a:r>
            <a:endParaRPr sz="3200" dirty="0">
              <a:latin typeface="新宋体" panose="02010609030101010101" charset="-122"/>
              <a:cs typeface="新宋体" panose="02010609030101010101" charset="-122"/>
            </a:endParaRPr>
          </a:p>
          <a:p>
            <a:pPr marL="354965" marR="166370" indent="62865">
              <a:lnSpc>
                <a:spcPct val="100000"/>
              </a:lnSpc>
              <a:spcBef>
                <a:spcPts val="830"/>
              </a:spcBef>
            </a:pPr>
            <a:r>
              <a:rPr sz="3200" spc="45" dirty="0">
                <a:latin typeface="新宋体" panose="02010609030101010101" charset="-122"/>
                <a:cs typeface="新宋体" panose="02010609030101010101" charset="-122"/>
              </a:rPr>
              <a:t>例如：像素的取值范围为</a:t>
            </a:r>
            <a:r>
              <a:rPr sz="3200" spc="-10" dirty="0">
                <a:latin typeface="新宋体" panose="02010609030101010101" charset="-122"/>
                <a:cs typeface="新宋体" panose="02010609030101010101" charset="-122"/>
              </a:rPr>
              <a:t>0</a:t>
            </a:r>
            <a:r>
              <a:rPr sz="3200" spc="-5" dirty="0">
                <a:latin typeface="新宋体" panose="02010609030101010101" charset="-122"/>
                <a:cs typeface="新宋体" panose="02010609030101010101" charset="-122"/>
              </a:rPr>
              <a:t>-25</a:t>
            </a:r>
            <a:r>
              <a:rPr sz="3200" spc="25" dirty="0">
                <a:latin typeface="新宋体" panose="02010609030101010101" charset="-122"/>
                <a:cs typeface="新宋体" panose="02010609030101010101" charset="-122"/>
              </a:rPr>
              <a:t>5，就称该 </a:t>
            </a:r>
            <a:r>
              <a:rPr sz="3200" spc="-5" dirty="0">
                <a:latin typeface="新宋体" panose="02010609030101010101" charset="-122"/>
                <a:cs typeface="新宋体" panose="02010609030101010101" charset="-122"/>
              </a:rPr>
              <a:t>图像为256个灰度级的图像</a:t>
            </a:r>
            <a:endParaRPr sz="3200" dirty="0">
              <a:latin typeface="新宋体" panose="02010609030101010101" charset="-122"/>
              <a:cs typeface="新宋体" panose="02010609030101010101" charset="-122"/>
            </a:endParaRPr>
          </a:p>
          <a:p>
            <a:pPr marL="355600" marR="159385" indent="-342900">
              <a:lnSpc>
                <a:spcPct val="100000"/>
              </a:lnSpc>
              <a:spcBef>
                <a:spcPts val="760"/>
              </a:spcBef>
              <a:tabLst>
                <a:tab pos="354965" algn="l"/>
                <a:tab pos="1332865" algn="l"/>
              </a:tabLst>
            </a:pPr>
            <a:r>
              <a:rPr sz="2200" spc="745" dirty="0">
                <a:solidFill>
                  <a:srgbClr val="EE2B0A"/>
                </a:solidFill>
                <a:latin typeface="Segoe UI Symbol" panose="020B0502040204020203"/>
                <a:cs typeface="Segoe UI Symbol" panose="020B0502040204020203"/>
              </a:rPr>
              <a:t>•	</a:t>
            </a:r>
            <a:r>
              <a:rPr sz="3200" spc="-5" dirty="0" err="1">
                <a:latin typeface="新宋体" panose="02010609030101010101" charset="-122"/>
                <a:cs typeface="新宋体" panose="02010609030101010101" charset="-122"/>
              </a:rPr>
              <a:t>层</a:t>
            </a:r>
            <a:r>
              <a:rPr sz="3200" spc="100" dirty="0" err="1">
                <a:latin typeface="新宋体" panose="02010609030101010101" charset="-122"/>
                <a:cs typeface="新宋体" panose="02010609030101010101" charset="-122"/>
              </a:rPr>
              <a:t>次：表示图像实际拥有的灰度级的</a:t>
            </a:r>
            <a:r>
              <a:rPr sz="3200" spc="1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数量</a:t>
            </a:r>
            <a:endParaRPr sz="3200" dirty="0">
              <a:latin typeface="新宋体" panose="02010609030101010101" charset="-122"/>
              <a:cs typeface="新宋体" panose="02010609030101010101" charset="-122"/>
            </a:endParaRPr>
          </a:p>
          <a:p>
            <a:pPr marL="355600" marR="170815">
              <a:lnSpc>
                <a:spcPct val="102000"/>
              </a:lnSpc>
              <a:spcBef>
                <a:spcPts val="1200"/>
              </a:spcBef>
            </a:pPr>
            <a:r>
              <a:rPr sz="3200" spc="170" dirty="0">
                <a:latin typeface="新宋体" panose="02010609030101010101" charset="-122"/>
                <a:cs typeface="新宋体" panose="02010609030101010101" charset="-122"/>
              </a:rPr>
              <a:t>例如：具有</a:t>
            </a:r>
            <a:r>
              <a:rPr sz="3200" spc="-10" dirty="0">
                <a:latin typeface="新宋体" panose="02010609030101010101" charset="-122"/>
                <a:cs typeface="新宋体" panose="02010609030101010101" charset="-122"/>
              </a:rPr>
              <a:t>3</a:t>
            </a:r>
            <a:r>
              <a:rPr sz="3200" spc="170" dirty="0">
                <a:latin typeface="新宋体" panose="02010609030101010101" charset="-122"/>
                <a:cs typeface="新宋体" panose="02010609030101010101" charset="-122"/>
              </a:rPr>
              <a:t>2种不同取值的图像</a:t>
            </a:r>
            <a:r>
              <a:rPr sz="3200" spc="150" dirty="0">
                <a:latin typeface="新宋体" panose="02010609030101010101" charset="-122"/>
                <a:cs typeface="新宋体" panose="02010609030101010101" charset="-122"/>
              </a:rPr>
              <a:t>，可</a:t>
            </a:r>
            <a:r>
              <a:rPr sz="3200" spc="-5" dirty="0">
                <a:latin typeface="新宋体" panose="02010609030101010101" charset="-122"/>
                <a:cs typeface="新宋体" panose="02010609030101010101" charset="-122"/>
              </a:rPr>
              <a:t>称 该图像具有32个层次</a:t>
            </a:r>
            <a:endParaRPr sz="3200" dirty="0">
              <a:latin typeface="新宋体" panose="02010609030101010101" charset="-122"/>
              <a:cs typeface="新宋体" panose="02010609030101010101" charset="-122"/>
            </a:endParaRPr>
          </a:p>
          <a:p>
            <a:pPr marL="66675">
              <a:lnSpc>
                <a:spcPts val="3750"/>
              </a:lnSpc>
              <a:spcBef>
                <a:spcPts val="1520"/>
              </a:spcBef>
            </a:pPr>
            <a:r>
              <a:rPr sz="3200" spc="-5" dirty="0">
                <a:solidFill>
                  <a:srgbClr val="FF0000"/>
                </a:solidFill>
                <a:latin typeface="新宋体" panose="02010609030101010101" charset="-122"/>
                <a:cs typeface="新宋体" panose="02010609030101010101" charset="-122"/>
              </a:rPr>
              <a:t>图像数据的实际层次越多，视觉效果就越好</a:t>
            </a:r>
            <a:endParaRPr sz="3200" dirty="0">
              <a:latin typeface="新宋体" panose="02010609030101010101" charset="-122"/>
              <a:cs typeface="新宋体" panose="02010609030101010101" charset="-122"/>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20164"/>
            <a:ext cx="7872730" cy="3683000"/>
          </a:xfrm>
          <a:prstGeom prst="rect">
            <a:avLst/>
          </a:prstGeom>
        </p:spPr>
        <p:txBody>
          <a:bodyPr vert="horz" wrap="square" lIns="0" tIns="0" rIns="0" bIns="0" rtlCol="0">
            <a:spAutoFit/>
          </a:bodyPr>
          <a:lstStyle/>
          <a:p>
            <a:pPr marL="12700">
              <a:lnSpc>
                <a:spcPct val="10000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预测编码的基本思想</a:t>
            </a:r>
            <a:endParaRPr sz="3200">
              <a:latin typeface="新宋体" panose="02010609030101010101" charset="-122"/>
              <a:cs typeface="新宋体" panose="02010609030101010101" charset="-122"/>
            </a:endParaRPr>
          </a:p>
          <a:p>
            <a:pPr marL="927100" marR="183515" indent="-457200">
              <a:lnSpc>
                <a:spcPct val="100000"/>
              </a:lnSpc>
              <a:spcBef>
                <a:spcPts val="1675"/>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通过仅提取每个像素中的新信息并对它们编 码来消除像素间的冗余</a:t>
            </a:r>
            <a:endParaRPr sz="2800">
              <a:latin typeface="新宋体" panose="02010609030101010101" charset="-122"/>
              <a:cs typeface="新宋体" panose="02010609030101010101" charset="-122"/>
            </a:endParaRPr>
          </a:p>
          <a:p>
            <a:pPr marL="927100" marR="5080"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1个像素的新信息定义为该像素的当前值与预 测值的差</a:t>
            </a:r>
            <a:endParaRPr sz="2800">
              <a:latin typeface="新宋体" panose="02010609030101010101" charset="-122"/>
              <a:cs typeface="新宋体" panose="02010609030101010101" charset="-122"/>
            </a:endParaRPr>
          </a:p>
          <a:p>
            <a:pPr marL="927100" marR="183515" indent="-457200">
              <a:lnSpc>
                <a:spcPct val="100000"/>
              </a:lnSpc>
              <a:spcBef>
                <a:spcPts val="1690"/>
              </a:spcBef>
              <a:tabLst>
                <a:tab pos="9264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正是由于像素间有相关性，所以才使预测成 为可能</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无损预测编码</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59865"/>
            <a:ext cx="4138295" cy="1336675"/>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无损预测编码</a:t>
            </a:r>
            <a:endParaRPr sz="3200">
              <a:latin typeface="新宋体" panose="02010609030101010101" charset="-122"/>
              <a:cs typeface="新宋体" panose="02010609030101010101" charset="-122"/>
            </a:endParaRPr>
          </a:p>
          <a:p>
            <a:pPr>
              <a:lnSpc>
                <a:spcPct val="100000"/>
              </a:lnSpc>
              <a:spcBef>
                <a:spcPts val="0"/>
              </a:spcBef>
            </a:pPr>
            <a:endParaRPr sz="2550">
              <a:latin typeface="Times New Roman" panose="02020603050405020304"/>
              <a:cs typeface="Times New Roman" panose="02020603050405020304"/>
            </a:endParaRPr>
          </a:p>
          <a:p>
            <a:pPr marL="12700">
              <a:lnSpc>
                <a:spcPts val="375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无损预测编解码系统</a:t>
            </a:r>
            <a:endParaRPr sz="3200">
              <a:latin typeface="新宋体" panose="02010609030101010101" charset="-122"/>
              <a:cs typeface="新宋体" panose="02010609030101010101" charset="-122"/>
            </a:endParaRPr>
          </a:p>
        </p:txBody>
      </p:sp>
      <p:sp>
        <p:nvSpPr>
          <p:cNvPr id="6" name="object 6"/>
          <p:cNvSpPr/>
          <p:nvPr/>
        </p:nvSpPr>
        <p:spPr>
          <a:xfrm>
            <a:off x="2124341" y="2698242"/>
            <a:ext cx="7183373" cy="338480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无损预测编码</a:t>
            </a:r>
          </a:p>
        </p:txBody>
      </p:sp>
      <p:sp>
        <p:nvSpPr>
          <p:cNvPr id="6" name="object 6"/>
          <p:cNvSpPr txBox="1"/>
          <p:nvPr/>
        </p:nvSpPr>
        <p:spPr>
          <a:xfrm>
            <a:off x="4685665" y="2501391"/>
            <a:ext cx="82550" cy="157480"/>
          </a:xfrm>
          <a:prstGeom prst="rect">
            <a:avLst/>
          </a:prstGeom>
        </p:spPr>
        <p:txBody>
          <a:bodyPr vert="horz" wrap="square" lIns="0" tIns="0" rIns="0" bIns="0" rtlCol="0">
            <a:spAutoFit/>
          </a:bodyPr>
          <a:lstStyle/>
          <a:p>
            <a:pPr marL="12700">
              <a:lnSpc>
                <a:spcPct val="100000"/>
              </a:lnSpc>
            </a:pPr>
            <a:r>
              <a:rPr sz="950" dirty="0">
                <a:latin typeface="Times New Roman" panose="02020603050405020304"/>
                <a:cs typeface="Times New Roman" panose="02020603050405020304"/>
              </a:rPr>
              <a:t>^</a:t>
            </a:r>
            <a:endParaRPr sz="950">
              <a:latin typeface="Times New Roman" panose="02020603050405020304"/>
              <a:cs typeface="Times New Roman" panose="02020603050405020304"/>
            </a:endParaRPr>
          </a:p>
        </p:txBody>
      </p:sp>
      <p:sp>
        <p:nvSpPr>
          <p:cNvPr id="7" name="object 7"/>
          <p:cNvSpPr txBox="1"/>
          <p:nvPr/>
        </p:nvSpPr>
        <p:spPr>
          <a:xfrm>
            <a:off x="1681098" y="1817370"/>
            <a:ext cx="7797800" cy="1403985"/>
          </a:xfrm>
          <a:prstGeom prst="rect">
            <a:avLst/>
          </a:prstGeom>
        </p:spPr>
        <p:txBody>
          <a:bodyPr vert="horz" wrap="square" lIns="0" tIns="0" rIns="0" bIns="0" rtlCol="0">
            <a:spAutoFit/>
          </a:bodyPr>
          <a:lstStyle/>
          <a:p>
            <a:pPr marL="469900" marR="5080" indent="-457200" algn="just">
              <a:lnSpc>
                <a:spcPct val="100000"/>
              </a:lnSpc>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14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当输入图像的像素序列</a:t>
            </a:r>
            <a:r>
              <a:rPr sz="2400" spc="-5" dirty="0">
                <a:latin typeface="新宋体" panose="02010609030101010101" charset="-122"/>
                <a:cs typeface="新宋体" panose="02010609030101010101" charset="-122"/>
              </a:rPr>
              <a:t>f</a:t>
            </a:r>
            <a:r>
              <a:rPr sz="2400" baseline="-21000" dirty="0">
                <a:latin typeface="新宋体" panose="02010609030101010101" charset="-122"/>
                <a:cs typeface="新宋体" panose="02010609030101010101" charset="-122"/>
              </a:rPr>
              <a:t>n</a:t>
            </a:r>
            <a:r>
              <a:rPr sz="2400" spc="-5" dirty="0">
                <a:latin typeface="新宋体" panose="02010609030101010101" charset="-122"/>
                <a:cs typeface="新宋体" panose="02010609030101010101" charset="-122"/>
              </a:rPr>
              <a:t>逐个进入编码器，预测器根据 </a:t>
            </a:r>
            <a:r>
              <a:rPr sz="2400" dirty="0">
                <a:latin typeface="新宋体" panose="02010609030101010101" charset="-122"/>
                <a:cs typeface="新宋体" panose="02010609030101010101" charset="-122"/>
              </a:rPr>
              <a:t>过去的输入产生当前输入像素的估计值。预测器的输出 舍入成最近的整数</a:t>
            </a:r>
            <a:r>
              <a:rPr sz="2400" spc="-360" dirty="0">
                <a:latin typeface="新宋体" panose="02010609030101010101" charset="-122"/>
                <a:cs typeface="新宋体" panose="02010609030101010101" charset="-122"/>
              </a:rPr>
              <a:t> </a:t>
            </a:r>
            <a:r>
              <a:rPr sz="2400" i="1" spc="7" baseline="10000" dirty="0">
                <a:latin typeface="Times New Roman" panose="02020603050405020304"/>
                <a:cs typeface="Times New Roman" panose="02020603050405020304"/>
              </a:rPr>
              <a:t>f</a:t>
            </a:r>
            <a:r>
              <a:rPr sz="2400" i="1" spc="75" baseline="10000" dirty="0">
                <a:latin typeface="Times New Roman" panose="02020603050405020304"/>
                <a:cs typeface="Times New Roman" panose="02020603050405020304"/>
              </a:rPr>
              <a:t> </a:t>
            </a:r>
            <a:r>
              <a:rPr sz="1425" i="1" baseline="-6000" dirty="0">
                <a:latin typeface="Times New Roman" panose="02020603050405020304"/>
                <a:cs typeface="Times New Roman" panose="02020603050405020304"/>
              </a:rPr>
              <a:t>n</a:t>
            </a:r>
            <a:r>
              <a:rPr sz="1425" i="1" spc="-89" baseline="-6000" dirty="0">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并被用来计算预测误差</a:t>
            </a:r>
            <a:endParaRPr sz="2400">
              <a:latin typeface="新宋体" panose="02010609030101010101" charset="-122"/>
              <a:cs typeface="新宋体" panose="02010609030101010101" charset="-122"/>
            </a:endParaRPr>
          </a:p>
          <a:p>
            <a:pPr marL="1191260" algn="ctr">
              <a:lnSpc>
                <a:spcPct val="100000"/>
              </a:lnSpc>
              <a:spcBef>
                <a:spcPts val="770"/>
              </a:spcBef>
            </a:pPr>
            <a:r>
              <a:rPr sz="1300"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p:txBody>
      </p:sp>
      <p:sp>
        <p:nvSpPr>
          <p:cNvPr id="8" name="object 8"/>
          <p:cNvSpPr txBox="1"/>
          <p:nvPr/>
        </p:nvSpPr>
        <p:spPr>
          <a:xfrm>
            <a:off x="1681098" y="3154934"/>
            <a:ext cx="7798434" cy="2253615"/>
          </a:xfrm>
          <a:prstGeom prst="rect">
            <a:avLst/>
          </a:prstGeom>
        </p:spPr>
        <p:txBody>
          <a:bodyPr vert="horz" wrap="square" lIns="0" tIns="0" rIns="0" bIns="0" rtlCol="0">
            <a:spAutoFit/>
          </a:bodyPr>
          <a:lstStyle/>
          <a:p>
            <a:pPr marR="246380" algn="ctr">
              <a:lnSpc>
                <a:spcPct val="100000"/>
              </a:lnSpc>
              <a:tabLst>
                <a:tab pos="409575" algn="l"/>
                <a:tab pos="781685" algn="l"/>
                <a:tab pos="1130935" algn="l"/>
                <a:tab pos="1479550" algn="l"/>
              </a:tabLst>
            </a:pPr>
            <a:r>
              <a:rPr sz="2200" i="1" spc="10" dirty="0">
                <a:latin typeface="Times New Roman" panose="02020603050405020304"/>
                <a:cs typeface="Times New Roman" panose="02020603050405020304"/>
              </a:rPr>
              <a:t>e</a:t>
            </a:r>
            <a:r>
              <a:rPr sz="2200" i="1" spc="-229" dirty="0">
                <a:latin typeface="Times New Roman" panose="02020603050405020304"/>
                <a:cs typeface="Times New Roman" panose="02020603050405020304"/>
              </a:rPr>
              <a:t> </a:t>
            </a:r>
            <a:r>
              <a:rPr sz="1950" i="1" baseline="-24000" dirty="0">
                <a:latin typeface="Times New Roman" panose="02020603050405020304"/>
                <a:cs typeface="Times New Roman" panose="02020603050405020304"/>
              </a:rPr>
              <a:t>n	</a:t>
            </a:r>
            <a:r>
              <a:rPr sz="2200" spc="15"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140" dirty="0">
                <a:latin typeface="Times New Roman" panose="02020603050405020304"/>
                <a:cs typeface="Times New Roman" panose="02020603050405020304"/>
              </a:rPr>
              <a:t> </a:t>
            </a:r>
            <a:r>
              <a:rPr sz="1950" i="1" baseline="-24000" dirty="0">
                <a:latin typeface="Times New Roman" panose="02020603050405020304"/>
                <a:cs typeface="Times New Roman" panose="02020603050405020304"/>
              </a:rPr>
              <a:t>n	</a:t>
            </a:r>
            <a:r>
              <a:rPr sz="2200" spc="15"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140" dirty="0">
                <a:latin typeface="Times New Roman" panose="02020603050405020304"/>
                <a:cs typeface="Times New Roman" panose="02020603050405020304"/>
              </a:rPr>
              <a:t> </a:t>
            </a:r>
            <a:r>
              <a:rPr sz="1950" i="1" baseline="-24000" dirty="0">
                <a:latin typeface="Times New Roman" panose="02020603050405020304"/>
                <a:cs typeface="Times New Roman" panose="02020603050405020304"/>
              </a:rPr>
              <a:t>n</a:t>
            </a:r>
            <a:endParaRPr sz="1950" baseline="-24000">
              <a:latin typeface="Times New Roman" panose="02020603050405020304"/>
              <a:cs typeface="Times New Roman" panose="02020603050405020304"/>
            </a:endParaRPr>
          </a:p>
          <a:p>
            <a:pPr marL="469900" marR="5080" indent="-457835" algn="just">
              <a:lnSpc>
                <a:spcPct val="100000"/>
              </a:lnSpc>
              <a:spcBef>
                <a:spcPts val="120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14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该误差用符号编码器借助变长码进行编码以产生压缩数 据流的下一个元素。然后解码器根据接收到的变长码字 重建</a:t>
            </a:r>
            <a:r>
              <a:rPr sz="2400" spc="-5" dirty="0">
                <a:latin typeface="新宋体" panose="02010609030101010101" charset="-122"/>
                <a:cs typeface="新宋体" panose="02010609030101010101" charset="-122"/>
              </a:rPr>
              <a:t>e</a:t>
            </a:r>
            <a:r>
              <a:rPr sz="2400" baseline="-21000" dirty="0">
                <a:latin typeface="新宋体" panose="02010609030101010101" charset="-122"/>
                <a:cs typeface="新宋体" panose="02010609030101010101" charset="-122"/>
              </a:rPr>
              <a:t>n</a:t>
            </a:r>
            <a:r>
              <a:rPr sz="2400" spc="-5" dirty="0">
                <a:latin typeface="新宋体" panose="02010609030101010101" charset="-122"/>
                <a:cs typeface="新宋体" panose="02010609030101010101" charset="-122"/>
              </a:rPr>
              <a:t>，并执行下列操作</a:t>
            </a:r>
            <a:endParaRPr sz="2400">
              <a:latin typeface="新宋体" panose="02010609030101010101" charset="-122"/>
              <a:cs typeface="新宋体" panose="02010609030101010101" charset="-122"/>
            </a:endParaRPr>
          </a:p>
          <a:p>
            <a:pPr marL="1346835" algn="ctr">
              <a:lnSpc>
                <a:spcPts val="1345"/>
              </a:lnSpc>
              <a:spcBef>
                <a:spcPts val="1020"/>
              </a:spcBef>
            </a:pPr>
            <a:r>
              <a:rPr sz="1300"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a:p>
            <a:pPr marR="18415" algn="ctr">
              <a:lnSpc>
                <a:spcPts val="2425"/>
              </a:lnSpc>
              <a:tabLst>
                <a:tab pos="372745" algn="l"/>
                <a:tab pos="667385" algn="l"/>
                <a:tab pos="1052830" algn="l"/>
                <a:tab pos="1407160" algn="l"/>
              </a:tabLst>
            </a:pPr>
            <a:r>
              <a:rPr sz="2200" i="1" spc="5" dirty="0">
                <a:latin typeface="Times New Roman" panose="02020603050405020304"/>
                <a:cs typeface="Times New Roman" panose="02020603050405020304"/>
              </a:rPr>
              <a:t>f</a:t>
            </a:r>
            <a:r>
              <a:rPr sz="2200" i="1" spc="-145" dirty="0">
                <a:latin typeface="Times New Roman" panose="02020603050405020304"/>
                <a:cs typeface="Times New Roman" panose="02020603050405020304"/>
              </a:rPr>
              <a:t> </a:t>
            </a:r>
            <a:r>
              <a:rPr sz="1950" i="1" baseline="-24000" dirty="0">
                <a:latin typeface="Times New Roman" panose="02020603050405020304"/>
                <a:cs typeface="Times New Roman" panose="02020603050405020304"/>
              </a:rPr>
              <a:t>n	</a:t>
            </a:r>
            <a:r>
              <a:rPr sz="2200" spc="15"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i="1" spc="10" dirty="0">
                <a:latin typeface="Times New Roman" panose="02020603050405020304"/>
                <a:cs typeface="Times New Roman" panose="02020603050405020304"/>
              </a:rPr>
              <a:t>e</a:t>
            </a:r>
            <a:r>
              <a:rPr sz="2200" i="1" spc="-229" dirty="0">
                <a:latin typeface="Times New Roman" panose="02020603050405020304"/>
                <a:cs typeface="Times New Roman" panose="02020603050405020304"/>
              </a:rPr>
              <a:t> </a:t>
            </a:r>
            <a:r>
              <a:rPr sz="1950" i="1" baseline="-24000" dirty="0">
                <a:latin typeface="Times New Roman" panose="02020603050405020304"/>
                <a:cs typeface="Times New Roman" panose="02020603050405020304"/>
              </a:rPr>
              <a:t>n	</a:t>
            </a:r>
            <a:r>
              <a:rPr sz="2200" spc="15"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140" dirty="0">
                <a:latin typeface="Times New Roman" panose="02020603050405020304"/>
                <a:cs typeface="Times New Roman" panose="02020603050405020304"/>
              </a:rPr>
              <a:t> </a:t>
            </a:r>
            <a:r>
              <a:rPr sz="1950" i="1" baseline="-24000" dirty="0">
                <a:latin typeface="Times New Roman" panose="02020603050405020304"/>
                <a:cs typeface="Times New Roman" panose="02020603050405020304"/>
              </a:rPr>
              <a:t>n</a:t>
            </a:r>
            <a:endParaRPr sz="1950" baseline="-24000">
              <a:latin typeface="Times New Roman" panose="02020603050405020304"/>
              <a:cs typeface="Times New Roman" panose="02020603050405020304"/>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17370"/>
            <a:ext cx="7950834" cy="725805"/>
          </a:xfrm>
          <a:prstGeom prst="rect">
            <a:avLst/>
          </a:prstGeom>
        </p:spPr>
        <p:txBody>
          <a:bodyPr vert="horz" wrap="square" lIns="0" tIns="0" rIns="0" bIns="0" rtlCol="0">
            <a:spAutoFit/>
          </a:bodyPr>
          <a:lstStyle/>
          <a:p>
            <a:pPr marL="469900" marR="5080" indent="-457835">
              <a:lnSpc>
                <a:spcPct val="100000"/>
              </a:lnSpc>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一般情况下，可将m个先前的像素进行线性组合以得到预 测</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无损预测编码</a:t>
            </a:r>
          </a:p>
        </p:txBody>
      </p:sp>
      <p:sp>
        <p:nvSpPr>
          <p:cNvPr id="7" name="object 7"/>
          <p:cNvSpPr txBox="1"/>
          <p:nvPr/>
        </p:nvSpPr>
        <p:spPr>
          <a:xfrm>
            <a:off x="8272398" y="3532111"/>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8" name="object 8"/>
          <p:cNvSpPr txBox="1"/>
          <p:nvPr/>
        </p:nvSpPr>
        <p:spPr>
          <a:xfrm>
            <a:off x="5869838" y="3532085"/>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9" name="object 9"/>
          <p:cNvSpPr txBox="1"/>
          <p:nvPr/>
        </p:nvSpPr>
        <p:spPr>
          <a:xfrm>
            <a:off x="6551841" y="3106877"/>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0" name="object 10"/>
          <p:cNvSpPr txBox="1"/>
          <p:nvPr/>
        </p:nvSpPr>
        <p:spPr>
          <a:xfrm>
            <a:off x="6551841" y="2654249"/>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1" name="object 11"/>
          <p:cNvSpPr txBox="1"/>
          <p:nvPr/>
        </p:nvSpPr>
        <p:spPr>
          <a:xfrm>
            <a:off x="5080431" y="2654223"/>
            <a:ext cx="134620"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2" name="object 12"/>
          <p:cNvSpPr txBox="1"/>
          <p:nvPr/>
        </p:nvSpPr>
        <p:spPr>
          <a:xfrm>
            <a:off x="5080431" y="2751340"/>
            <a:ext cx="481965" cy="518159"/>
          </a:xfrm>
          <a:prstGeom prst="rect">
            <a:avLst/>
          </a:prstGeom>
        </p:spPr>
        <p:txBody>
          <a:bodyPr vert="horz" wrap="square" lIns="0" tIns="0" rIns="0" bIns="0" rtlCol="0">
            <a:spAutoFit/>
          </a:bodyPr>
          <a:lstStyle/>
          <a:p>
            <a:pPr marL="12700">
              <a:lnSpc>
                <a:spcPct val="100000"/>
              </a:lnSpc>
            </a:pPr>
            <a:r>
              <a:rPr sz="3300" spc="15" baseline="-6000" dirty="0">
                <a:latin typeface="Symbol" panose="05050102010706020507"/>
                <a:cs typeface="Symbol" panose="05050102010706020507"/>
              </a:rPr>
              <a:t></a:t>
            </a:r>
            <a:r>
              <a:rPr sz="3300" spc="-307" baseline="-6000" dirty="0">
                <a:latin typeface="Times New Roman" panose="02020603050405020304"/>
                <a:cs typeface="Times New Roman" panose="02020603050405020304"/>
              </a:rPr>
              <a:t> </a:t>
            </a:r>
            <a:r>
              <a:rPr sz="3350" dirty="0">
                <a:latin typeface="Symbol" panose="05050102010706020507"/>
                <a:cs typeface="Symbol" panose="05050102010706020507"/>
              </a:rPr>
              <a:t></a:t>
            </a:r>
            <a:endParaRPr sz="3350">
              <a:latin typeface="Symbol" panose="05050102010706020507"/>
              <a:cs typeface="Symbol" panose="05050102010706020507"/>
            </a:endParaRPr>
          </a:p>
        </p:txBody>
      </p:sp>
      <p:sp>
        <p:nvSpPr>
          <p:cNvPr id="13" name="object 13"/>
          <p:cNvSpPr txBox="1"/>
          <p:nvPr/>
        </p:nvSpPr>
        <p:spPr>
          <a:xfrm>
            <a:off x="6146419" y="3535921"/>
            <a:ext cx="145415" cy="210185"/>
          </a:xfrm>
          <a:prstGeom prst="rect">
            <a:avLst/>
          </a:prstGeom>
        </p:spPr>
        <p:txBody>
          <a:bodyPr vert="horz" wrap="square" lIns="0" tIns="0" rIns="0" bIns="0" rtlCol="0">
            <a:spAutoFit/>
          </a:bodyPr>
          <a:lstStyle/>
          <a:p>
            <a:pPr marL="12700">
              <a:lnSpc>
                <a:spcPct val="100000"/>
              </a:lnSpc>
            </a:pPr>
            <a:r>
              <a:rPr sz="1300" i="1" dirty="0">
                <a:latin typeface="Times New Roman" panose="02020603050405020304"/>
                <a:cs typeface="Times New Roman" panose="02020603050405020304"/>
              </a:rPr>
              <a:t>m</a:t>
            </a:r>
            <a:endParaRPr sz="1300">
              <a:latin typeface="Times New Roman" panose="02020603050405020304"/>
              <a:cs typeface="Times New Roman" panose="02020603050405020304"/>
            </a:endParaRPr>
          </a:p>
        </p:txBody>
      </p:sp>
      <p:sp>
        <p:nvSpPr>
          <p:cNvPr id="14" name="object 14"/>
          <p:cNvSpPr txBox="1"/>
          <p:nvPr/>
        </p:nvSpPr>
        <p:spPr>
          <a:xfrm>
            <a:off x="5357723" y="2658109"/>
            <a:ext cx="145415" cy="210185"/>
          </a:xfrm>
          <a:prstGeom prst="rect">
            <a:avLst/>
          </a:prstGeom>
        </p:spPr>
        <p:txBody>
          <a:bodyPr vert="horz" wrap="square" lIns="0" tIns="0" rIns="0" bIns="0" rtlCol="0">
            <a:spAutoFit/>
          </a:bodyPr>
          <a:lstStyle/>
          <a:p>
            <a:pPr marL="12700">
              <a:lnSpc>
                <a:spcPct val="100000"/>
              </a:lnSpc>
            </a:pPr>
            <a:r>
              <a:rPr sz="1300" i="1" dirty="0">
                <a:latin typeface="Times New Roman" panose="02020603050405020304"/>
                <a:cs typeface="Times New Roman" panose="02020603050405020304"/>
              </a:rPr>
              <a:t>m</a:t>
            </a:r>
            <a:endParaRPr sz="1300">
              <a:latin typeface="Times New Roman" panose="02020603050405020304"/>
              <a:cs typeface="Times New Roman" panose="02020603050405020304"/>
            </a:endParaRPr>
          </a:p>
        </p:txBody>
      </p:sp>
      <p:sp>
        <p:nvSpPr>
          <p:cNvPr id="15" name="object 15"/>
          <p:cNvSpPr txBox="1"/>
          <p:nvPr/>
        </p:nvSpPr>
        <p:spPr>
          <a:xfrm>
            <a:off x="5885776" y="2902724"/>
            <a:ext cx="800735" cy="367030"/>
          </a:xfrm>
          <a:prstGeom prst="rect">
            <a:avLst/>
          </a:prstGeom>
        </p:spPr>
        <p:txBody>
          <a:bodyPr vert="horz" wrap="square" lIns="0" tIns="0" rIns="0" bIns="0" rtlCol="0">
            <a:spAutoFit/>
          </a:bodyPr>
          <a:lstStyle/>
          <a:p>
            <a:pPr marL="12700">
              <a:lnSpc>
                <a:spcPct val="100000"/>
              </a:lnSpc>
              <a:tabLst>
                <a:tab pos="304165" algn="l"/>
              </a:tabLst>
            </a:pPr>
            <a:r>
              <a:rPr sz="1300" i="1" dirty="0">
                <a:latin typeface="Times New Roman" panose="02020603050405020304"/>
                <a:cs typeface="Times New Roman" panose="02020603050405020304"/>
              </a:rPr>
              <a:t>i	n</a:t>
            </a:r>
            <a:r>
              <a:rPr sz="1300" i="1" spc="10" dirty="0">
                <a:latin typeface="Times New Roman" panose="02020603050405020304"/>
                <a:cs typeface="Times New Roman" panose="02020603050405020304"/>
              </a:rPr>
              <a:t> </a:t>
            </a:r>
            <a:r>
              <a:rPr sz="1300" dirty="0">
                <a:latin typeface="Symbol" panose="05050102010706020507"/>
                <a:cs typeface="Symbol" panose="05050102010706020507"/>
              </a:rPr>
              <a:t></a:t>
            </a:r>
            <a:r>
              <a:rPr sz="1300" spc="-25" dirty="0">
                <a:latin typeface="Times New Roman" panose="02020603050405020304"/>
                <a:cs typeface="Times New Roman" panose="02020603050405020304"/>
              </a:rPr>
              <a:t> </a:t>
            </a:r>
            <a:r>
              <a:rPr sz="1300" i="1" dirty="0">
                <a:latin typeface="Times New Roman" panose="02020603050405020304"/>
                <a:cs typeface="Times New Roman" panose="02020603050405020304"/>
              </a:rPr>
              <a:t>i </a:t>
            </a:r>
            <a:r>
              <a:rPr sz="1300" i="1" spc="-80" dirty="0">
                <a:latin typeface="Times New Roman" panose="02020603050405020304"/>
                <a:cs typeface="Times New Roman" panose="02020603050405020304"/>
              </a:rPr>
              <a:t> </a:t>
            </a:r>
            <a:r>
              <a:rPr sz="3300" spc="15" baseline="-5000" dirty="0">
                <a:latin typeface="Symbol" panose="05050102010706020507"/>
                <a:cs typeface="Symbol" panose="05050102010706020507"/>
              </a:rPr>
              <a:t></a:t>
            </a:r>
            <a:endParaRPr sz="3300" baseline="-5000">
              <a:latin typeface="Symbol" panose="05050102010706020507"/>
              <a:cs typeface="Symbol" panose="05050102010706020507"/>
            </a:endParaRPr>
          </a:p>
        </p:txBody>
      </p:sp>
      <p:sp>
        <p:nvSpPr>
          <p:cNvPr id="16" name="object 16"/>
          <p:cNvSpPr txBox="1"/>
          <p:nvPr/>
        </p:nvSpPr>
        <p:spPr>
          <a:xfrm>
            <a:off x="3565487" y="3021596"/>
            <a:ext cx="108585" cy="210185"/>
          </a:xfrm>
          <a:prstGeom prst="rect">
            <a:avLst/>
          </a:prstGeom>
        </p:spPr>
        <p:txBody>
          <a:bodyPr vert="horz" wrap="square" lIns="0" tIns="0" rIns="0" bIns="0" rtlCol="0">
            <a:spAutoFit/>
          </a:bodyPr>
          <a:lstStyle/>
          <a:p>
            <a:pPr marL="12700">
              <a:lnSpc>
                <a:spcPct val="100000"/>
              </a:lnSpc>
            </a:pPr>
            <a:r>
              <a:rPr sz="1300" i="1" dirty="0">
                <a:latin typeface="Times New Roman" panose="02020603050405020304"/>
                <a:cs typeface="Times New Roman" panose="02020603050405020304"/>
              </a:rPr>
              <a:t>n</a:t>
            </a:r>
            <a:endParaRPr sz="1300">
              <a:latin typeface="Times New Roman" panose="02020603050405020304"/>
              <a:cs typeface="Times New Roman" panose="02020603050405020304"/>
            </a:endParaRPr>
          </a:p>
        </p:txBody>
      </p:sp>
      <p:sp>
        <p:nvSpPr>
          <p:cNvPr id="17" name="object 17"/>
          <p:cNvSpPr txBox="1"/>
          <p:nvPr/>
        </p:nvSpPr>
        <p:spPr>
          <a:xfrm>
            <a:off x="5869838" y="3634485"/>
            <a:ext cx="876300" cy="513080"/>
          </a:xfrm>
          <a:prstGeom prst="rect">
            <a:avLst/>
          </a:prstGeom>
        </p:spPr>
        <p:txBody>
          <a:bodyPr vert="horz" wrap="square" lIns="0" tIns="0" rIns="0" bIns="0" rtlCol="0">
            <a:spAutoFit/>
          </a:bodyPr>
          <a:lstStyle/>
          <a:p>
            <a:pPr marL="12700">
              <a:lnSpc>
                <a:spcPct val="100000"/>
              </a:lnSpc>
            </a:pPr>
            <a:r>
              <a:rPr sz="3300" spc="15" baseline="-5000" dirty="0">
                <a:latin typeface="Symbol" panose="05050102010706020507"/>
                <a:cs typeface="Symbol" panose="05050102010706020507"/>
              </a:rPr>
              <a:t></a:t>
            </a:r>
            <a:r>
              <a:rPr sz="3300" spc="-307" baseline="-5000" dirty="0">
                <a:latin typeface="Times New Roman" panose="02020603050405020304"/>
                <a:cs typeface="Times New Roman" panose="02020603050405020304"/>
              </a:rPr>
              <a:t> </a:t>
            </a:r>
            <a:r>
              <a:rPr sz="3350" dirty="0">
                <a:latin typeface="Symbol" panose="05050102010706020507"/>
                <a:cs typeface="Symbol" panose="05050102010706020507"/>
              </a:rPr>
              <a:t></a:t>
            </a:r>
            <a:r>
              <a:rPr sz="3350" spc="405" dirty="0">
                <a:latin typeface="Times New Roman" panose="02020603050405020304"/>
                <a:cs typeface="Times New Roman" panose="02020603050405020304"/>
              </a:rPr>
              <a:t> </a:t>
            </a:r>
            <a:r>
              <a:rPr sz="3300" i="1" spc="22" baseline="14000" dirty="0">
                <a:latin typeface="Times New Roman" panose="02020603050405020304"/>
                <a:cs typeface="Times New Roman" panose="02020603050405020304"/>
              </a:rPr>
              <a:t>a</a:t>
            </a:r>
            <a:r>
              <a:rPr sz="3300" i="1" spc="-262" baseline="14000" dirty="0">
                <a:latin typeface="Times New Roman" panose="02020603050405020304"/>
                <a:cs typeface="Times New Roman" panose="02020603050405020304"/>
              </a:rPr>
              <a:t> </a:t>
            </a:r>
            <a:r>
              <a:rPr sz="1300" i="1" dirty="0">
                <a:latin typeface="Times New Roman" panose="02020603050405020304"/>
                <a:cs typeface="Times New Roman" panose="02020603050405020304"/>
              </a:rPr>
              <a:t>i</a:t>
            </a:r>
            <a:endParaRPr sz="1300">
              <a:latin typeface="Times New Roman" panose="02020603050405020304"/>
              <a:cs typeface="Times New Roman" panose="02020603050405020304"/>
            </a:endParaRPr>
          </a:p>
        </p:txBody>
      </p:sp>
      <p:sp>
        <p:nvSpPr>
          <p:cNvPr id="18" name="object 18"/>
          <p:cNvSpPr txBox="1"/>
          <p:nvPr/>
        </p:nvSpPr>
        <p:spPr>
          <a:xfrm>
            <a:off x="5695327" y="2831846"/>
            <a:ext cx="455930" cy="347980"/>
          </a:xfrm>
          <a:prstGeom prst="rect">
            <a:avLst/>
          </a:prstGeom>
        </p:spPr>
        <p:txBody>
          <a:bodyPr vert="horz" wrap="square" lIns="0" tIns="0" rIns="0" bIns="0" rtlCol="0">
            <a:spAutoFit/>
          </a:bodyPr>
          <a:lstStyle/>
          <a:p>
            <a:pPr marL="12700">
              <a:lnSpc>
                <a:spcPct val="100000"/>
              </a:lnSpc>
              <a:tabLst>
                <a:tab pos="363855" algn="l"/>
              </a:tabLst>
            </a:pPr>
            <a:r>
              <a:rPr sz="2200" i="1" spc="15" dirty="0">
                <a:latin typeface="Times New Roman" panose="02020603050405020304"/>
                <a:cs typeface="Times New Roman" panose="02020603050405020304"/>
              </a:rPr>
              <a:t>a	</a:t>
            </a:r>
            <a:r>
              <a:rPr sz="2200" i="1" spc="5" dirty="0">
                <a:latin typeface="Times New Roman" panose="02020603050405020304"/>
                <a:cs typeface="Times New Roman" panose="02020603050405020304"/>
              </a:rPr>
              <a:t>f</a:t>
            </a:r>
            <a:endParaRPr sz="2200">
              <a:latin typeface="Times New Roman" panose="02020603050405020304"/>
              <a:cs typeface="Times New Roman" panose="02020603050405020304"/>
            </a:endParaRPr>
          </a:p>
        </p:txBody>
      </p:sp>
      <p:sp>
        <p:nvSpPr>
          <p:cNvPr id="19" name="object 19"/>
          <p:cNvSpPr txBox="1"/>
          <p:nvPr/>
        </p:nvSpPr>
        <p:spPr>
          <a:xfrm>
            <a:off x="5869838" y="3984713"/>
            <a:ext cx="2537460" cy="343535"/>
          </a:xfrm>
          <a:prstGeom prst="rect">
            <a:avLst/>
          </a:prstGeom>
        </p:spPr>
        <p:txBody>
          <a:bodyPr vert="horz" wrap="square" lIns="0" tIns="0" rIns="0" bIns="0" rtlCol="0">
            <a:spAutoFit/>
          </a:bodyPr>
          <a:lstStyle/>
          <a:p>
            <a:pPr marL="12700">
              <a:lnSpc>
                <a:spcPct val="100000"/>
              </a:lnSpc>
              <a:tabLst>
                <a:tab pos="2414905" algn="l"/>
              </a:tabLst>
            </a:pPr>
            <a:r>
              <a:rPr sz="2200" spc="10" dirty="0">
                <a:latin typeface="Symbol" panose="05050102010706020507"/>
                <a:cs typeface="Symbol" panose="05050102010706020507"/>
              </a:rPr>
              <a:t></a:t>
            </a:r>
            <a:r>
              <a:rPr sz="2200" spc="265" dirty="0">
                <a:latin typeface="Times New Roman" panose="02020603050405020304"/>
                <a:cs typeface="Times New Roman" panose="02020603050405020304"/>
              </a:rPr>
              <a:t> </a:t>
            </a:r>
            <a:r>
              <a:rPr sz="1950" i="1" baseline="2000" dirty="0">
                <a:latin typeface="Times New Roman" panose="02020603050405020304"/>
                <a:cs typeface="Times New Roman" panose="02020603050405020304"/>
              </a:rPr>
              <a:t>i</a:t>
            </a:r>
            <a:r>
              <a:rPr sz="1950" i="1" spc="-89" baseline="2000" dirty="0">
                <a:latin typeface="Times New Roman" panose="02020603050405020304"/>
                <a:cs typeface="Times New Roman" panose="02020603050405020304"/>
              </a:rPr>
              <a:t> </a:t>
            </a:r>
            <a:r>
              <a:rPr sz="1950" baseline="2000" dirty="0">
                <a:latin typeface="Symbol" panose="05050102010706020507"/>
                <a:cs typeface="Symbol" panose="05050102010706020507"/>
              </a:rPr>
              <a:t></a:t>
            </a:r>
            <a:r>
              <a:rPr sz="1950" spc="-247" baseline="2000" dirty="0">
                <a:latin typeface="Times New Roman" panose="02020603050405020304"/>
                <a:cs typeface="Times New Roman" panose="02020603050405020304"/>
              </a:rPr>
              <a:t> </a:t>
            </a:r>
            <a:r>
              <a:rPr sz="1950" baseline="2000" dirty="0">
                <a:latin typeface="Times New Roman" panose="02020603050405020304"/>
                <a:cs typeface="Times New Roman" panose="02020603050405020304"/>
              </a:rPr>
              <a:t>1	</a:t>
            </a:r>
            <a:r>
              <a:rPr sz="2200" spc="10" dirty="0">
                <a:latin typeface="Symbol" panose="05050102010706020507"/>
                <a:cs typeface="Symbol" panose="05050102010706020507"/>
              </a:rPr>
              <a:t></a:t>
            </a:r>
            <a:endParaRPr sz="2200">
              <a:latin typeface="Symbol" panose="05050102010706020507"/>
              <a:cs typeface="Symbol" panose="05050102010706020507"/>
            </a:endParaRPr>
          </a:p>
        </p:txBody>
      </p:sp>
      <p:sp>
        <p:nvSpPr>
          <p:cNvPr id="20" name="object 20"/>
          <p:cNvSpPr txBox="1"/>
          <p:nvPr/>
        </p:nvSpPr>
        <p:spPr>
          <a:xfrm>
            <a:off x="5080431" y="3106851"/>
            <a:ext cx="512445" cy="343535"/>
          </a:xfrm>
          <a:prstGeom prst="rect">
            <a:avLst/>
          </a:prstGeom>
        </p:spPr>
        <p:txBody>
          <a:bodyPr vert="horz" wrap="square" lIns="0" tIns="0" rIns="0" bIns="0" rtlCol="0">
            <a:spAutoFit/>
          </a:bodyPr>
          <a:lstStyle/>
          <a:p>
            <a:pPr marL="12700">
              <a:lnSpc>
                <a:spcPct val="100000"/>
              </a:lnSpc>
            </a:pPr>
            <a:r>
              <a:rPr sz="2200" spc="10" dirty="0">
                <a:latin typeface="Symbol" panose="05050102010706020507"/>
                <a:cs typeface="Symbol" panose="05050102010706020507"/>
              </a:rPr>
              <a:t></a:t>
            </a:r>
            <a:r>
              <a:rPr sz="2200" spc="270" dirty="0">
                <a:latin typeface="Times New Roman" panose="02020603050405020304"/>
                <a:cs typeface="Times New Roman" panose="02020603050405020304"/>
              </a:rPr>
              <a:t> </a:t>
            </a:r>
            <a:r>
              <a:rPr sz="1950" i="1" baseline="2000" dirty="0">
                <a:latin typeface="Times New Roman" panose="02020603050405020304"/>
                <a:cs typeface="Times New Roman" panose="02020603050405020304"/>
              </a:rPr>
              <a:t>i</a:t>
            </a:r>
            <a:r>
              <a:rPr sz="1950" i="1" spc="-89" baseline="2000" dirty="0">
                <a:latin typeface="Times New Roman" panose="02020603050405020304"/>
                <a:cs typeface="Times New Roman" panose="02020603050405020304"/>
              </a:rPr>
              <a:t> </a:t>
            </a:r>
            <a:r>
              <a:rPr sz="1950" baseline="2000" dirty="0">
                <a:latin typeface="Symbol" panose="05050102010706020507"/>
                <a:cs typeface="Symbol" panose="05050102010706020507"/>
              </a:rPr>
              <a:t></a:t>
            </a:r>
            <a:r>
              <a:rPr sz="1950" spc="-262" baseline="2000" dirty="0">
                <a:latin typeface="Times New Roman" panose="02020603050405020304"/>
                <a:cs typeface="Times New Roman" panose="02020603050405020304"/>
              </a:rPr>
              <a:t> </a:t>
            </a:r>
            <a:r>
              <a:rPr sz="1950" baseline="2000" dirty="0">
                <a:latin typeface="Times New Roman" panose="02020603050405020304"/>
                <a:cs typeface="Times New Roman" panose="02020603050405020304"/>
              </a:rPr>
              <a:t>1</a:t>
            </a:r>
            <a:endParaRPr sz="1950" baseline="2000">
              <a:latin typeface="Times New Roman" panose="02020603050405020304"/>
              <a:cs typeface="Times New Roman" panose="02020603050405020304"/>
            </a:endParaRPr>
          </a:p>
        </p:txBody>
      </p:sp>
      <p:sp>
        <p:nvSpPr>
          <p:cNvPr id="21" name="object 21"/>
          <p:cNvSpPr txBox="1"/>
          <p:nvPr/>
        </p:nvSpPr>
        <p:spPr>
          <a:xfrm>
            <a:off x="3352952" y="2687815"/>
            <a:ext cx="1459230" cy="492125"/>
          </a:xfrm>
          <a:prstGeom prst="rect">
            <a:avLst/>
          </a:prstGeom>
        </p:spPr>
        <p:txBody>
          <a:bodyPr vert="horz" wrap="square" lIns="0" tIns="0" rIns="0" bIns="0" rtlCol="0">
            <a:spAutoFit/>
          </a:bodyPr>
          <a:lstStyle/>
          <a:p>
            <a:pPr marL="17145">
              <a:lnSpc>
                <a:spcPts val="1345"/>
              </a:lnSpc>
            </a:pPr>
            <a:r>
              <a:rPr sz="1300"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a:p>
            <a:pPr marL="12700">
              <a:lnSpc>
                <a:spcPts val="2425"/>
              </a:lnSpc>
              <a:tabLst>
                <a:tab pos="467995" algn="l"/>
                <a:tab pos="768350" algn="l"/>
              </a:tabLst>
            </a:pPr>
            <a:r>
              <a:rPr sz="2200" i="1" spc="5" dirty="0">
                <a:latin typeface="Times New Roman" panose="02020603050405020304"/>
                <a:cs typeface="Times New Roman" panose="02020603050405020304"/>
              </a:rPr>
              <a:t>f	</a:t>
            </a:r>
            <a:r>
              <a:rPr sz="2200" spc="15" dirty="0">
                <a:latin typeface="Symbol" panose="05050102010706020507"/>
                <a:cs typeface="Symbol" panose="05050102010706020507"/>
              </a:rPr>
              <a:t></a:t>
            </a:r>
            <a:r>
              <a:rPr sz="2200" spc="15"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round</a:t>
            </a:r>
            <a:endParaRPr sz="2200">
              <a:latin typeface="Times New Roman" panose="02020603050405020304"/>
              <a:cs typeface="Times New Roman" panose="02020603050405020304"/>
            </a:endParaRPr>
          </a:p>
        </p:txBody>
      </p:sp>
      <p:sp>
        <p:nvSpPr>
          <p:cNvPr id="22" name="object 22"/>
          <p:cNvSpPr txBox="1"/>
          <p:nvPr/>
        </p:nvSpPr>
        <p:spPr>
          <a:xfrm>
            <a:off x="6835279" y="3614420"/>
            <a:ext cx="1571625" cy="532765"/>
          </a:xfrm>
          <a:prstGeom prst="rect">
            <a:avLst/>
          </a:prstGeom>
        </p:spPr>
        <p:txBody>
          <a:bodyPr vert="horz" wrap="square" lIns="0" tIns="0" rIns="0" bIns="0" rtlCol="0">
            <a:spAutoFit/>
          </a:bodyPr>
          <a:lstStyle/>
          <a:p>
            <a:pPr marL="12700">
              <a:lnSpc>
                <a:spcPct val="100000"/>
              </a:lnSpc>
            </a:pPr>
            <a:r>
              <a:rPr sz="2200" i="1" spc="5" dirty="0">
                <a:latin typeface="Times New Roman" panose="02020603050405020304"/>
                <a:cs typeface="Times New Roman" panose="02020603050405020304"/>
              </a:rPr>
              <a:t>f </a:t>
            </a:r>
            <a:r>
              <a:rPr sz="2200" i="1" spc="-170" dirty="0">
                <a:latin typeface="Times New Roman" panose="02020603050405020304"/>
                <a:cs typeface="Times New Roman" panose="02020603050405020304"/>
              </a:rPr>
              <a:t> </a:t>
            </a:r>
            <a:r>
              <a:rPr sz="2950" spc="95" dirty="0">
                <a:latin typeface="Symbol" panose="05050102010706020507"/>
                <a:cs typeface="Symbol" panose="05050102010706020507"/>
              </a:rPr>
              <a:t></a:t>
            </a:r>
            <a:r>
              <a:rPr sz="2200" i="1" spc="15" dirty="0">
                <a:latin typeface="Times New Roman" panose="02020603050405020304"/>
                <a:cs typeface="Times New Roman" panose="02020603050405020304"/>
              </a:rPr>
              <a:t>x</a:t>
            </a:r>
            <a:r>
              <a:rPr sz="2200" i="1" spc="-175" dirty="0">
                <a:latin typeface="Times New Roman" panose="02020603050405020304"/>
                <a:cs typeface="Times New Roman" panose="02020603050405020304"/>
              </a:rPr>
              <a:t> </a:t>
            </a:r>
            <a:r>
              <a:rPr sz="2200" spc="5" dirty="0">
                <a:latin typeface="Times New Roman" panose="02020603050405020304"/>
                <a:cs typeface="Times New Roman" panose="02020603050405020304"/>
              </a:rPr>
              <a:t>,</a:t>
            </a:r>
            <a:r>
              <a:rPr sz="2200" dirty="0">
                <a:latin typeface="Times New Roman" panose="02020603050405020304"/>
                <a:cs typeface="Times New Roman" panose="02020603050405020304"/>
              </a:rPr>
              <a:t> </a:t>
            </a:r>
            <a:r>
              <a:rPr sz="2200" spc="-240"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y</a:t>
            </a:r>
            <a:r>
              <a:rPr sz="2200" i="1" dirty="0">
                <a:latin typeface="Times New Roman" panose="02020603050405020304"/>
                <a:cs typeface="Times New Roman" panose="02020603050405020304"/>
              </a:rPr>
              <a:t> </a:t>
            </a:r>
            <a:r>
              <a:rPr sz="2200" i="1" spc="-160"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spc="-245"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i</a:t>
            </a:r>
            <a:r>
              <a:rPr sz="2200" i="1" spc="-135" dirty="0">
                <a:latin typeface="Times New Roman" panose="02020603050405020304"/>
                <a:cs typeface="Times New Roman" panose="02020603050405020304"/>
              </a:rPr>
              <a:t> </a:t>
            </a:r>
            <a:r>
              <a:rPr sz="2950" spc="-155" dirty="0">
                <a:latin typeface="Symbol" panose="05050102010706020507"/>
                <a:cs typeface="Symbol" panose="05050102010706020507"/>
              </a:rPr>
              <a:t></a:t>
            </a:r>
            <a:r>
              <a:rPr sz="3300" spc="15" baseline="-19000" dirty="0">
                <a:latin typeface="Symbol" panose="05050102010706020507"/>
                <a:cs typeface="Symbol" panose="05050102010706020507"/>
              </a:rPr>
              <a:t></a:t>
            </a:r>
            <a:endParaRPr sz="3300" baseline="-19000">
              <a:latin typeface="Symbol" panose="05050102010706020507"/>
              <a:cs typeface="Symbol" panose="05050102010706020507"/>
            </a:endParaRPr>
          </a:p>
        </p:txBody>
      </p:sp>
      <p:sp>
        <p:nvSpPr>
          <p:cNvPr id="23" name="object 23"/>
          <p:cNvSpPr txBox="1"/>
          <p:nvPr/>
        </p:nvSpPr>
        <p:spPr>
          <a:xfrm>
            <a:off x="3352952" y="3565652"/>
            <a:ext cx="2247900" cy="544195"/>
          </a:xfrm>
          <a:prstGeom prst="rect">
            <a:avLst/>
          </a:prstGeom>
        </p:spPr>
        <p:txBody>
          <a:bodyPr vert="horz" wrap="square" lIns="0" tIns="0" rIns="0" bIns="0" rtlCol="0">
            <a:spAutoFit/>
          </a:bodyPr>
          <a:lstStyle/>
          <a:p>
            <a:pPr marL="17145">
              <a:lnSpc>
                <a:spcPts val="970"/>
              </a:lnSpc>
            </a:pPr>
            <a:r>
              <a:rPr sz="1300"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a:p>
            <a:pPr marL="12700">
              <a:lnSpc>
                <a:spcPts val="2305"/>
              </a:lnSpc>
              <a:tabLst>
                <a:tab pos="382905" algn="l"/>
                <a:tab pos="1557020" algn="l"/>
              </a:tabLst>
            </a:pPr>
            <a:r>
              <a:rPr sz="2200" i="1" spc="5" dirty="0">
                <a:latin typeface="Times New Roman" panose="02020603050405020304"/>
                <a:cs typeface="Times New Roman" panose="02020603050405020304"/>
              </a:rPr>
              <a:t>f	</a:t>
            </a:r>
            <a:r>
              <a:rPr sz="2950" spc="105" dirty="0">
                <a:latin typeface="Symbol" panose="05050102010706020507"/>
                <a:cs typeface="Symbol" panose="05050102010706020507"/>
              </a:rPr>
              <a:t></a:t>
            </a:r>
            <a:r>
              <a:rPr sz="2200" i="1" spc="15" dirty="0">
                <a:latin typeface="Times New Roman" panose="02020603050405020304"/>
                <a:cs typeface="Times New Roman" panose="02020603050405020304"/>
              </a:rPr>
              <a:t>x</a:t>
            </a:r>
            <a:r>
              <a:rPr sz="2200" i="1" spc="-175" dirty="0">
                <a:latin typeface="Times New Roman" panose="02020603050405020304"/>
                <a:cs typeface="Times New Roman" panose="02020603050405020304"/>
              </a:rPr>
              <a:t> </a:t>
            </a:r>
            <a:r>
              <a:rPr sz="2200" spc="5" dirty="0">
                <a:latin typeface="Times New Roman" panose="02020603050405020304"/>
                <a:cs typeface="Times New Roman" panose="02020603050405020304"/>
              </a:rPr>
              <a:t>,</a:t>
            </a:r>
            <a:r>
              <a:rPr sz="2200" dirty="0">
                <a:latin typeface="Times New Roman" panose="02020603050405020304"/>
                <a:cs typeface="Times New Roman" panose="02020603050405020304"/>
              </a:rPr>
              <a:t> </a:t>
            </a:r>
            <a:r>
              <a:rPr sz="2200" spc="-245"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y </a:t>
            </a:r>
            <a:r>
              <a:rPr sz="2950" spc="5" dirty="0">
                <a:latin typeface="Symbol" panose="05050102010706020507"/>
                <a:cs typeface="Symbol" panose="05050102010706020507"/>
              </a:rPr>
              <a:t></a:t>
            </a:r>
            <a:r>
              <a:rPr sz="2950" spc="-285"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round</a:t>
            </a:r>
            <a:endParaRPr sz="2200">
              <a:latin typeface="Times New Roman" panose="02020603050405020304"/>
              <a:cs typeface="Times New Roman" panose="02020603050405020304"/>
            </a:endParaRPr>
          </a:p>
          <a:p>
            <a:pPr marL="224790">
              <a:lnSpc>
                <a:spcPts val="910"/>
              </a:lnSpc>
            </a:pPr>
            <a:r>
              <a:rPr sz="1300" i="1" dirty="0">
                <a:latin typeface="Times New Roman" panose="02020603050405020304"/>
                <a:cs typeface="Times New Roman" panose="02020603050405020304"/>
              </a:rPr>
              <a:t>n</a:t>
            </a:r>
            <a:endParaRPr sz="1300">
              <a:latin typeface="Times New Roman" panose="02020603050405020304"/>
              <a:cs typeface="Times New Roman" panose="02020603050405020304"/>
            </a:endParaRPr>
          </a:p>
        </p:txBody>
      </p:sp>
      <p:sp>
        <p:nvSpPr>
          <p:cNvPr id="24" name="object 24"/>
          <p:cNvSpPr txBox="1"/>
          <p:nvPr/>
        </p:nvSpPr>
        <p:spPr>
          <a:xfrm>
            <a:off x="1681098" y="4373117"/>
            <a:ext cx="7747000" cy="1642745"/>
          </a:xfrm>
          <a:prstGeom prst="rect">
            <a:avLst/>
          </a:prstGeom>
        </p:spPr>
        <p:txBody>
          <a:bodyPr vert="horz" wrap="square" lIns="0" tIns="0" rIns="0" bIns="0" rtlCol="0">
            <a:spAutoFit/>
          </a:bodyPr>
          <a:lstStyle/>
          <a:p>
            <a:pPr marL="469900" marR="5080">
              <a:lnSpc>
                <a:spcPct val="100000"/>
              </a:lnSpc>
            </a:pPr>
            <a:r>
              <a:rPr sz="2400" dirty="0">
                <a:latin typeface="新宋体" panose="02010609030101010101" charset="-122"/>
                <a:cs typeface="新宋体" panose="02010609030101010101" charset="-122"/>
              </a:rPr>
              <a:t>其中，m是线性预测器的阶，round是舍入函数，</a:t>
            </a:r>
            <a:r>
              <a:rPr sz="2400" spc="-5" dirty="0">
                <a:latin typeface="新宋体" panose="02010609030101010101" charset="-122"/>
                <a:cs typeface="新宋体" panose="02010609030101010101" charset="-122"/>
              </a:rPr>
              <a:t>a</a:t>
            </a:r>
            <a:r>
              <a:rPr sz="2400" spc="-7" baseline="-21000" dirty="0">
                <a:latin typeface="新宋体" panose="02010609030101010101" charset="-122"/>
                <a:cs typeface="新宋体" panose="02010609030101010101" charset="-122"/>
              </a:rPr>
              <a:t>i</a:t>
            </a:r>
            <a:r>
              <a:rPr sz="2400" dirty="0">
                <a:latin typeface="新宋体" panose="02010609030101010101" charset="-122"/>
                <a:cs typeface="新宋体" panose="02010609030101010101" charset="-122"/>
              </a:rPr>
              <a:t>是预 测系数</a:t>
            </a:r>
            <a:endParaRPr sz="2400">
              <a:latin typeface="新宋体" panose="02010609030101010101" charset="-122"/>
              <a:cs typeface="新宋体" panose="02010609030101010101" charset="-122"/>
            </a:endParaRPr>
          </a:p>
          <a:p>
            <a:pPr marL="12700">
              <a:lnSpc>
                <a:spcPct val="100000"/>
              </a:lnSpc>
              <a:spcBef>
                <a:spcPts val="1430"/>
              </a:spcBef>
              <a:tabLst>
                <a:tab pos="4692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最简单的一维线性预测编码是一阶（m=1），此时</a:t>
            </a:r>
            <a:endParaRPr sz="2400">
              <a:latin typeface="新宋体" panose="02010609030101010101" charset="-122"/>
              <a:cs typeface="新宋体" panose="02010609030101010101" charset="-122"/>
            </a:endParaRPr>
          </a:p>
          <a:p>
            <a:pPr marL="2073910">
              <a:lnSpc>
                <a:spcPct val="100000"/>
              </a:lnSpc>
              <a:spcBef>
                <a:spcPts val="1205"/>
              </a:spcBef>
            </a:pPr>
            <a:r>
              <a:rPr sz="1300"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p:txBody>
      </p:sp>
      <p:sp>
        <p:nvSpPr>
          <p:cNvPr id="25" name="object 25"/>
          <p:cNvSpPr txBox="1"/>
          <p:nvPr/>
        </p:nvSpPr>
        <p:spPr>
          <a:xfrm>
            <a:off x="3737736" y="5841238"/>
            <a:ext cx="3601720" cy="469265"/>
          </a:xfrm>
          <a:prstGeom prst="rect">
            <a:avLst/>
          </a:prstGeom>
        </p:spPr>
        <p:txBody>
          <a:bodyPr vert="horz" wrap="square" lIns="0" tIns="0" rIns="0" bIns="0" rtlCol="0">
            <a:spAutoFit/>
          </a:bodyPr>
          <a:lstStyle/>
          <a:p>
            <a:pPr marL="12700">
              <a:lnSpc>
                <a:spcPct val="100000"/>
              </a:lnSpc>
              <a:tabLst>
                <a:tab pos="467995" algn="l"/>
                <a:tab pos="767715" algn="l"/>
                <a:tab pos="1717675" algn="l"/>
                <a:tab pos="2213610" algn="l"/>
              </a:tabLst>
            </a:pPr>
            <a:r>
              <a:rPr sz="2200" i="1" spc="5" dirty="0">
                <a:latin typeface="Times New Roman" panose="02020603050405020304"/>
                <a:cs typeface="Times New Roman" panose="02020603050405020304"/>
              </a:rPr>
              <a:t>f	</a:t>
            </a:r>
            <a:r>
              <a:rPr sz="2200" spc="15" dirty="0">
                <a:latin typeface="Symbol" panose="05050102010706020507"/>
                <a:cs typeface="Symbol" panose="05050102010706020507"/>
              </a:rPr>
              <a:t></a:t>
            </a:r>
            <a:r>
              <a:rPr sz="2200" spc="15"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round	</a:t>
            </a:r>
            <a:r>
              <a:rPr sz="3050" spc="-180" dirty="0">
                <a:latin typeface="Symbol" panose="05050102010706020507"/>
                <a:cs typeface="Symbol" panose="05050102010706020507"/>
              </a:rPr>
              <a:t></a:t>
            </a:r>
            <a:r>
              <a:rPr sz="2200" i="1" spc="10" dirty="0">
                <a:latin typeface="Times New Roman" panose="02020603050405020304"/>
                <a:cs typeface="Times New Roman" panose="02020603050405020304"/>
              </a:rPr>
              <a:t>af</a:t>
            </a:r>
            <a:r>
              <a:rPr sz="2200" i="1" dirty="0">
                <a:latin typeface="Times New Roman" panose="02020603050405020304"/>
                <a:cs typeface="Times New Roman" panose="02020603050405020304"/>
              </a:rPr>
              <a:t>	</a:t>
            </a:r>
            <a:r>
              <a:rPr sz="2950" spc="95" dirty="0">
                <a:latin typeface="Symbol" panose="05050102010706020507"/>
                <a:cs typeface="Symbol" panose="05050102010706020507"/>
              </a:rPr>
              <a:t></a:t>
            </a:r>
            <a:r>
              <a:rPr sz="2200" i="1" spc="15" dirty="0">
                <a:latin typeface="Times New Roman" panose="02020603050405020304"/>
                <a:cs typeface="Times New Roman" panose="02020603050405020304"/>
              </a:rPr>
              <a:t>x</a:t>
            </a:r>
            <a:r>
              <a:rPr sz="2200" i="1" spc="-175" dirty="0">
                <a:latin typeface="Times New Roman" panose="02020603050405020304"/>
                <a:cs typeface="Times New Roman" panose="02020603050405020304"/>
              </a:rPr>
              <a:t> </a:t>
            </a:r>
            <a:r>
              <a:rPr sz="2200" spc="5" dirty="0">
                <a:latin typeface="Times New Roman" panose="02020603050405020304"/>
                <a:cs typeface="Times New Roman" panose="02020603050405020304"/>
              </a:rPr>
              <a:t>,</a:t>
            </a:r>
            <a:r>
              <a:rPr sz="2200" dirty="0">
                <a:latin typeface="Times New Roman" panose="02020603050405020304"/>
                <a:cs typeface="Times New Roman" panose="02020603050405020304"/>
              </a:rPr>
              <a:t> </a:t>
            </a:r>
            <a:r>
              <a:rPr sz="2200" spc="-245"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y</a:t>
            </a:r>
            <a:r>
              <a:rPr sz="2200" i="1" dirty="0">
                <a:latin typeface="Times New Roman" panose="02020603050405020304"/>
                <a:cs typeface="Times New Roman" panose="02020603050405020304"/>
              </a:rPr>
              <a:t> </a:t>
            </a:r>
            <a:r>
              <a:rPr sz="2200" i="1" spc="-155"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spc="65" dirty="0">
                <a:latin typeface="Times New Roman" panose="02020603050405020304"/>
                <a:cs typeface="Times New Roman" panose="02020603050405020304"/>
              </a:rPr>
              <a:t> </a:t>
            </a:r>
            <a:r>
              <a:rPr sz="2200" spc="15" dirty="0">
                <a:latin typeface="Times New Roman" panose="02020603050405020304"/>
                <a:cs typeface="Times New Roman" panose="02020603050405020304"/>
              </a:rPr>
              <a:t>1</a:t>
            </a:r>
            <a:r>
              <a:rPr sz="2200" spc="-300" dirty="0">
                <a:latin typeface="Times New Roman" panose="02020603050405020304"/>
                <a:cs typeface="Times New Roman" panose="02020603050405020304"/>
              </a:rPr>
              <a:t> </a:t>
            </a:r>
            <a:r>
              <a:rPr sz="2950" spc="-175" dirty="0">
                <a:latin typeface="Symbol" panose="05050102010706020507"/>
                <a:cs typeface="Symbol" panose="05050102010706020507"/>
              </a:rPr>
              <a:t></a:t>
            </a:r>
            <a:r>
              <a:rPr sz="3050" spc="-25" dirty="0">
                <a:latin typeface="Symbol" panose="05050102010706020507"/>
                <a:cs typeface="Symbol" panose="05050102010706020507"/>
              </a:rPr>
              <a:t></a:t>
            </a:r>
            <a:endParaRPr sz="3050">
              <a:latin typeface="Symbol" panose="05050102010706020507"/>
              <a:cs typeface="Symbol" panose="05050102010706020507"/>
            </a:endParaRPr>
          </a:p>
        </p:txBody>
      </p:sp>
      <p:sp>
        <p:nvSpPr>
          <p:cNvPr id="26" name="object 26"/>
          <p:cNvSpPr txBox="1"/>
          <p:nvPr/>
        </p:nvSpPr>
        <p:spPr>
          <a:xfrm>
            <a:off x="3950334" y="6138926"/>
            <a:ext cx="108585" cy="210185"/>
          </a:xfrm>
          <a:prstGeom prst="rect">
            <a:avLst/>
          </a:prstGeom>
        </p:spPr>
        <p:txBody>
          <a:bodyPr vert="horz" wrap="square" lIns="0" tIns="0" rIns="0" bIns="0" rtlCol="0">
            <a:spAutoFit/>
          </a:bodyPr>
          <a:lstStyle/>
          <a:p>
            <a:pPr marL="12700">
              <a:lnSpc>
                <a:spcPct val="100000"/>
              </a:lnSpc>
            </a:pPr>
            <a:r>
              <a:rPr sz="1300" i="1" dirty="0">
                <a:latin typeface="Times New Roman" panose="02020603050405020304"/>
                <a:cs typeface="Times New Roman" panose="02020603050405020304"/>
              </a:rPr>
              <a:t>n</a:t>
            </a:r>
            <a:endParaRPr sz="1300">
              <a:latin typeface="Times New Roman" panose="02020603050405020304"/>
              <a:cs typeface="Times New Roman" panose="02020603050405020304"/>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2874010" cy="582549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图像压缩</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基本概念</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图像压缩模型</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信息论基础</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无损压缩</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有损压缩</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图像压缩标准</a:t>
            </a:r>
            <a:endParaRPr sz="3200">
              <a:latin typeface="新宋体" panose="02010609030101010101" charset="-122"/>
              <a:cs typeface="新宋体" panose="02010609030101010101" charset="-122"/>
            </a:endParaRPr>
          </a:p>
          <a:p>
            <a:pPr marL="12700">
              <a:lnSpc>
                <a:spcPts val="375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视频压缩标准</a:t>
            </a:r>
            <a:endParaRPr sz="3200">
              <a:latin typeface="新宋体" panose="02010609030101010101" charset="-122"/>
              <a:cs typeface="新宋体" panose="02010609030101010101" charset="-122"/>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有损压缩</a:t>
            </a:r>
          </a:p>
        </p:txBody>
      </p:sp>
      <p:sp>
        <p:nvSpPr>
          <p:cNvPr id="6" name="object 6"/>
          <p:cNvSpPr txBox="1"/>
          <p:nvPr/>
        </p:nvSpPr>
        <p:spPr>
          <a:xfrm>
            <a:off x="1681098" y="1837690"/>
            <a:ext cx="7616190" cy="261429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牺牲图像复原的准确度以换取压缩能力的增 </a:t>
            </a:r>
            <a:r>
              <a:rPr sz="2800" dirty="0">
                <a:latin typeface="新宋体" panose="02010609030101010101" charset="-122"/>
                <a:cs typeface="新宋体" panose="02010609030101010101" charset="-122"/>
              </a:rPr>
              <a:t>加</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如果产生的失真可以容忍，则压缩能力的增 加是有效的</a:t>
            </a:r>
            <a:endParaRPr sz="2800">
              <a:latin typeface="新宋体" panose="02010609030101010101" charset="-122"/>
              <a:cs typeface="新宋体" panose="02010609030101010101" charset="-122"/>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有损压缩</a:t>
            </a:r>
          </a:p>
        </p:txBody>
      </p:sp>
      <p:sp>
        <p:nvSpPr>
          <p:cNvPr id="6" name="object 6"/>
          <p:cNvSpPr txBox="1"/>
          <p:nvPr/>
        </p:nvSpPr>
        <p:spPr>
          <a:xfrm>
            <a:off x="1681098" y="1760921"/>
            <a:ext cx="7599680" cy="5141595"/>
          </a:xfrm>
          <a:prstGeom prst="rect">
            <a:avLst/>
          </a:prstGeom>
        </p:spPr>
        <p:txBody>
          <a:bodyPr vert="horz" wrap="square" lIns="0" tIns="0" rIns="0" bIns="0" rtlCol="0">
            <a:spAutoFit/>
          </a:bodyPr>
          <a:lstStyle/>
          <a:p>
            <a:pPr marL="12700" marR="5080">
              <a:lnSpc>
                <a:spcPct val="105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有损预测编码：直接对像素在图像空间进行操作,称为 空域方法</a:t>
            </a:r>
            <a:endParaRPr sz="240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有损预测编码系统</a:t>
            </a:r>
            <a:endParaRPr sz="240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最优预测器</a:t>
            </a:r>
            <a:endParaRPr sz="240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最优量化</a:t>
            </a:r>
            <a:endParaRPr sz="2400">
              <a:latin typeface="新宋体" panose="02010609030101010101" charset="-122"/>
              <a:cs typeface="新宋体" panose="02010609030101010101" charset="-122"/>
            </a:endParaRPr>
          </a:p>
          <a:p>
            <a:pPr marL="12700">
              <a:lnSpc>
                <a:spcPct val="100000"/>
              </a:lnSpc>
              <a:spcBef>
                <a:spcPts val="1435"/>
              </a:spcBef>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变换编码：基于图像变换的编码方法，称为频域方法</a:t>
            </a:r>
            <a:endParaRPr sz="240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变换编码系统</a:t>
            </a:r>
            <a:endParaRPr sz="240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变换选择</a:t>
            </a:r>
            <a:endParaRPr sz="240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子图像尺寸选择</a:t>
            </a:r>
            <a:endParaRPr sz="2400">
              <a:latin typeface="新宋体" panose="02010609030101010101" charset="-122"/>
              <a:cs typeface="新宋体" panose="02010609030101010101" charset="-122"/>
            </a:endParaRPr>
          </a:p>
          <a:p>
            <a:pPr marL="469900">
              <a:lnSpc>
                <a:spcPts val="284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比特分配</a:t>
            </a:r>
            <a:endParaRPr sz="2400">
              <a:latin typeface="新宋体" panose="02010609030101010101" charset="-122"/>
              <a:cs typeface="新宋体" panose="02010609030101010101" charset="-122"/>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有损预测编码系统</a:t>
            </a:r>
          </a:p>
        </p:txBody>
      </p:sp>
      <p:sp>
        <p:nvSpPr>
          <p:cNvPr id="6" name="object 6"/>
          <p:cNvSpPr/>
          <p:nvPr/>
        </p:nvSpPr>
        <p:spPr>
          <a:xfrm>
            <a:off x="2322461" y="2122170"/>
            <a:ext cx="6840473" cy="338480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834269" y="2049017"/>
            <a:ext cx="1728470" cy="935355"/>
          </a:xfrm>
          <a:custGeom>
            <a:avLst/>
            <a:gdLst/>
            <a:ahLst/>
            <a:cxnLst/>
            <a:rect l="l" t="t" r="r" b="b"/>
            <a:pathLst>
              <a:path w="1728470" h="935355">
                <a:moveTo>
                  <a:pt x="864108" y="0"/>
                </a:moveTo>
                <a:lnTo>
                  <a:pt x="802332" y="1175"/>
                </a:lnTo>
                <a:lnTo>
                  <a:pt x="741739" y="4647"/>
                </a:lnTo>
                <a:lnTo>
                  <a:pt x="682474" y="10338"/>
                </a:lnTo>
                <a:lnTo>
                  <a:pt x="624682" y="18168"/>
                </a:lnTo>
                <a:lnTo>
                  <a:pt x="568509" y="28057"/>
                </a:lnTo>
                <a:lnTo>
                  <a:pt x="514101" y="39927"/>
                </a:lnTo>
                <a:lnTo>
                  <a:pt x="461602" y="53697"/>
                </a:lnTo>
                <a:lnTo>
                  <a:pt x="411158" y="69290"/>
                </a:lnTo>
                <a:lnTo>
                  <a:pt x="362915" y="86624"/>
                </a:lnTo>
                <a:lnTo>
                  <a:pt x="317018" y="105622"/>
                </a:lnTo>
                <a:lnTo>
                  <a:pt x="273612" y="126204"/>
                </a:lnTo>
                <a:lnTo>
                  <a:pt x="232842" y="148291"/>
                </a:lnTo>
                <a:lnTo>
                  <a:pt x="194855" y="171802"/>
                </a:lnTo>
                <a:lnTo>
                  <a:pt x="159796" y="196660"/>
                </a:lnTo>
                <a:lnTo>
                  <a:pt x="127810" y="222784"/>
                </a:lnTo>
                <a:lnTo>
                  <a:pt x="99042" y="250096"/>
                </a:lnTo>
                <a:lnTo>
                  <a:pt x="73638" y="278516"/>
                </a:lnTo>
                <a:lnTo>
                  <a:pt x="33503" y="338364"/>
                </a:lnTo>
                <a:lnTo>
                  <a:pt x="8569" y="401692"/>
                </a:lnTo>
                <a:lnTo>
                  <a:pt x="0" y="467868"/>
                </a:lnTo>
                <a:lnTo>
                  <a:pt x="2166" y="501267"/>
                </a:lnTo>
                <a:lnTo>
                  <a:pt x="19063" y="566067"/>
                </a:lnTo>
                <a:lnTo>
                  <a:pt x="51743" y="627677"/>
                </a:lnTo>
                <a:lnTo>
                  <a:pt x="99042" y="685470"/>
                </a:lnTo>
                <a:lnTo>
                  <a:pt x="127810" y="712738"/>
                </a:lnTo>
                <a:lnTo>
                  <a:pt x="159796" y="738816"/>
                </a:lnTo>
                <a:lnTo>
                  <a:pt x="194855" y="763626"/>
                </a:lnTo>
                <a:lnTo>
                  <a:pt x="232842" y="787088"/>
                </a:lnTo>
                <a:lnTo>
                  <a:pt x="273612" y="809125"/>
                </a:lnTo>
                <a:lnTo>
                  <a:pt x="317018" y="829658"/>
                </a:lnTo>
                <a:lnTo>
                  <a:pt x="362915" y="848607"/>
                </a:lnTo>
                <a:lnTo>
                  <a:pt x="411158" y="865896"/>
                </a:lnTo>
                <a:lnTo>
                  <a:pt x="461602" y="881445"/>
                </a:lnTo>
                <a:lnTo>
                  <a:pt x="514101" y="895175"/>
                </a:lnTo>
                <a:lnTo>
                  <a:pt x="568509" y="907008"/>
                </a:lnTo>
                <a:lnTo>
                  <a:pt x="624682" y="916866"/>
                </a:lnTo>
                <a:lnTo>
                  <a:pt x="682474" y="924670"/>
                </a:lnTo>
                <a:lnTo>
                  <a:pt x="741739" y="930342"/>
                </a:lnTo>
                <a:lnTo>
                  <a:pt x="802332" y="933803"/>
                </a:lnTo>
                <a:lnTo>
                  <a:pt x="864108" y="934974"/>
                </a:lnTo>
                <a:lnTo>
                  <a:pt x="925792" y="933803"/>
                </a:lnTo>
                <a:lnTo>
                  <a:pt x="986310" y="930342"/>
                </a:lnTo>
                <a:lnTo>
                  <a:pt x="1045516" y="924670"/>
                </a:lnTo>
                <a:lnTo>
                  <a:pt x="1103261" y="916866"/>
                </a:lnTo>
                <a:lnTo>
                  <a:pt x="1159401" y="907008"/>
                </a:lnTo>
                <a:lnTo>
                  <a:pt x="1213788" y="895175"/>
                </a:lnTo>
                <a:lnTo>
                  <a:pt x="1266276" y="881445"/>
                </a:lnTo>
                <a:lnTo>
                  <a:pt x="1316719" y="865896"/>
                </a:lnTo>
                <a:lnTo>
                  <a:pt x="1364969" y="848607"/>
                </a:lnTo>
                <a:lnTo>
                  <a:pt x="1410880" y="829658"/>
                </a:lnTo>
                <a:lnTo>
                  <a:pt x="1454306" y="809125"/>
                </a:lnTo>
                <a:lnTo>
                  <a:pt x="1495100" y="787088"/>
                </a:lnTo>
                <a:lnTo>
                  <a:pt x="1533115" y="763626"/>
                </a:lnTo>
                <a:lnTo>
                  <a:pt x="1568206" y="738816"/>
                </a:lnTo>
                <a:lnTo>
                  <a:pt x="1600225" y="712738"/>
                </a:lnTo>
                <a:lnTo>
                  <a:pt x="1629026" y="685470"/>
                </a:lnTo>
                <a:lnTo>
                  <a:pt x="1654462" y="657090"/>
                </a:lnTo>
                <a:lnTo>
                  <a:pt x="1694655" y="597310"/>
                </a:lnTo>
                <a:lnTo>
                  <a:pt x="1719630" y="534027"/>
                </a:lnTo>
                <a:lnTo>
                  <a:pt x="1728216" y="467867"/>
                </a:lnTo>
                <a:lnTo>
                  <a:pt x="1726045" y="434464"/>
                </a:lnTo>
                <a:lnTo>
                  <a:pt x="1709118" y="369632"/>
                </a:lnTo>
                <a:lnTo>
                  <a:pt x="1676387" y="307965"/>
                </a:lnTo>
                <a:lnTo>
                  <a:pt x="1629026" y="250096"/>
                </a:lnTo>
                <a:lnTo>
                  <a:pt x="1600225" y="222784"/>
                </a:lnTo>
                <a:lnTo>
                  <a:pt x="1568206" y="196660"/>
                </a:lnTo>
                <a:lnTo>
                  <a:pt x="1533115" y="171802"/>
                </a:lnTo>
                <a:lnTo>
                  <a:pt x="1495100" y="148291"/>
                </a:lnTo>
                <a:lnTo>
                  <a:pt x="1454306" y="126204"/>
                </a:lnTo>
                <a:lnTo>
                  <a:pt x="1410880" y="105622"/>
                </a:lnTo>
                <a:lnTo>
                  <a:pt x="1364969" y="86624"/>
                </a:lnTo>
                <a:lnTo>
                  <a:pt x="1316719" y="69290"/>
                </a:lnTo>
                <a:lnTo>
                  <a:pt x="1266276" y="53697"/>
                </a:lnTo>
                <a:lnTo>
                  <a:pt x="1213788" y="39927"/>
                </a:lnTo>
                <a:lnTo>
                  <a:pt x="1159401" y="28057"/>
                </a:lnTo>
                <a:lnTo>
                  <a:pt x="1103261" y="18168"/>
                </a:lnTo>
                <a:lnTo>
                  <a:pt x="1045516" y="10338"/>
                </a:lnTo>
                <a:lnTo>
                  <a:pt x="986310" y="4647"/>
                </a:lnTo>
                <a:lnTo>
                  <a:pt x="925792" y="1175"/>
                </a:lnTo>
                <a:lnTo>
                  <a:pt x="864108" y="0"/>
                </a:lnTo>
                <a:close/>
              </a:path>
            </a:pathLst>
          </a:custGeom>
          <a:ln w="25400">
            <a:solidFill>
              <a:srgbClr val="EE2B0A"/>
            </a:solidFill>
          </a:ln>
        </p:spPr>
        <p:txBody>
          <a:bodyPr wrap="square" lIns="0" tIns="0" rIns="0" bIns="0" rtlCol="0"/>
          <a:lstStyle/>
          <a:p>
            <a:endParaRPr/>
          </a:p>
        </p:txBody>
      </p:sp>
      <p:sp>
        <p:nvSpPr>
          <p:cNvPr id="8" name="object 8"/>
          <p:cNvSpPr txBox="1"/>
          <p:nvPr/>
        </p:nvSpPr>
        <p:spPr>
          <a:xfrm>
            <a:off x="4142371" y="6011671"/>
            <a:ext cx="1449070" cy="553085"/>
          </a:xfrm>
          <a:prstGeom prst="rect">
            <a:avLst/>
          </a:prstGeom>
        </p:spPr>
        <p:txBody>
          <a:bodyPr vert="horz" wrap="square" lIns="0" tIns="0" rIns="0" bIns="0" rtlCol="0">
            <a:spAutoFit/>
          </a:bodyPr>
          <a:lstStyle/>
          <a:p>
            <a:pPr marL="18415">
              <a:lnSpc>
                <a:spcPts val="1345"/>
              </a:lnSpc>
              <a:tabLst>
                <a:tab pos="710565" algn="l"/>
                <a:tab pos="1181735" algn="l"/>
              </a:tabLst>
            </a:pPr>
            <a:r>
              <a:rPr sz="1300" spc="15" dirty="0">
                <a:latin typeface="Symbol" panose="05050102010706020507"/>
                <a:cs typeface="Symbol" panose="05050102010706020507"/>
              </a:rPr>
              <a:t></a:t>
            </a:r>
            <a:r>
              <a:rPr sz="1300" spc="15" dirty="0">
                <a:latin typeface="Times New Roman" panose="02020603050405020304"/>
                <a:cs typeface="Times New Roman" panose="02020603050405020304"/>
              </a:rPr>
              <a:t>	</a:t>
            </a:r>
            <a:r>
              <a:rPr sz="1300" spc="15" dirty="0">
                <a:latin typeface="Symbol" panose="05050102010706020507"/>
                <a:cs typeface="Symbol" panose="05050102010706020507"/>
              </a:rPr>
              <a:t></a:t>
            </a:r>
            <a:r>
              <a:rPr sz="1300" spc="15" dirty="0">
                <a:latin typeface="Times New Roman" panose="02020603050405020304"/>
                <a:cs typeface="Times New Roman" panose="02020603050405020304"/>
              </a:rPr>
              <a:t>	^</a:t>
            </a:r>
            <a:endParaRPr sz="1300">
              <a:latin typeface="Times New Roman" panose="02020603050405020304"/>
              <a:cs typeface="Times New Roman" panose="02020603050405020304"/>
            </a:endParaRPr>
          </a:p>
          <a:p>
            <a:pPr marL="12700">
              <a:lnSpc>
                <a:spcPts val="2485"/>
              </a:lnSpc>
              <a:tabLst>
                <a:tab pos="1177925" algn="l"/>
              </a:tabLst>
            </a:pPr>
            <a:r>
              <a:rPr sz="2250" i="1" spc="5" dirty="0">
                <a:latin typeface="Times New Roman" panose="02020603050405020304"/>
                <a:cs typeface="Times New Roman" panose="02020603050405020304"/>
              </a:rPr>
              <a:t>f</a:t>
            </a:r>
            <a:r>
              <a:rPr sz="2250" i="1" spc="160" dirty="0">
                <a:latin typeface="Times New Roman" panose="02020603050405020304"/>
                <a:cs typeface="Times New Roman" panose="02020603050405020304"/>
              </a:rPr>
              <a:t> </a:t>
            </a:r>
            <a:r>
              <a:rPr sz="1950" i="1" spc="22" baseline="-26000" dirty="0">
                <a:latin typeface="Times New Roman" panose="02020603050405020304"/>
                <a:cs typeface="Times New Roman" panose="02020603050405020304"/>
              </a:rPr>
              <a:t>n</a:t>
            </a:r>
            <a:r>
              <a:rPr sz="1950" i="1" baseline="-26000" dirty="0">
                <a:latin typeface="Times New Roman" panose="02020603050405020304"/>
                <a:cs typeface="Times New Roman" panose="02020603050405020304"/>
              </a:rPr>
              <a:t>  </a:t>
            </a:r>
            <a:r>
              <a:rPr sz="1950" i="1" spc="-135" baseline="-26000" dirty="0">
                <a:latin typeface="Times New Roman" panose="02020603050405020304"/>
                <a:cs typeface="Times New Roman" panose="02020603050405020304"/>
              </a:rPr>
              <a:t> </a:t>
            </a:r>
            <a:r>
              <a:rPr sz="2250" spc="20" dirty="0">
                <a:latin typeface="Symbol" panose="05050102010706020507"/>
                <a:cs typeface="Symbol" panose="05050102010706020507"/>
              </a:rPr>
              <a:t></a:t>
            </a:r>
            <a:r>
              <a:rPr sz="2250" spc="60" dirty="0">
                <a:latin typeface="Times New Roman" panose="02020603050405020304"/>
                <a:cs typeface="Times New Roman" panose="02020603050405020304"/>
              </a:rPr>
              <a:t> </a:t>
            </a:r>
            <a:r>
              <a:rPr sz="2250" i="1" spc="65" dirty="0">
                <a:latin typeface="Times New Roman" panose="02020603050405020304"/>
                <a:cs typeface="Times New Roman" panose="02020603050405020304"/>
              </a:rPr>
              <a:t>e</a:t>
            </a:r>
            <a:r>
              <a:rPr sz="1950" i="1" spc="22" baseline="-26000" dirty="0">
                <a:latin typeface="Times New Roman" panose="02020603050405020304"/>
                <a:cs typeface="Times New Roman" panose="02020603050405020304"/>
              </a:rPr>
              <a:t>n</a:t>
            </a:r>
            <a:r>
              <a:rPr sz="1950" i="1" spc="89" baseline="-26000" dirty="0">
                <a:latin typeface="Times New Roman" panose="02020603050405020304"/>
                <a:cs typeface="Times New Roman" panose="02020603050405020304"/>
              </a:rPr>
              <a:t> </a:t>
            </a:r>
            <a:r>
              <a:rPr sz="2250" spc="20" dirty="0">
                <a:latin typeface="Symbol" panose="05050102010706020507"/>
                <a:cs typeface="Symbol" panose="05050102010706020507"/>
              </a:rPr>
              <a:t></a:t>
            </a:r>
            <a:r>
              <a:rPr sz="225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160" dirty="0">
                <a:latin typeface="Times New Roman" panose="02020603050405020304"/>
                <a:cs typeface="Times New Roman" panose="02020603050405020304"/>
              </a:rPr>
              <a:t> </a:t>
            </a:r>
            <a:r>
              <a:rPr sz="1950" i="1" spc="22" baseline="-26000" dirty="0">
                <a:latin typeface="Times New Roman" panose="02020603050405020304"/>
                <a:cs typeface="Times New Roman" panose="02020603050405020304"/>
              </a:rPr>
              <a:t>n</a:t>
            </a:r>
            <a:endParaRPr sz="1950" baseline="-26000">
              <a:latin typeface="Times New Roman" panose="02020603050405020304"/>
              <a:cs typeface="Times New Roman" panose="02020603050405020304"/>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有损压缩</a:t>
            </a:r>
          </a:p>
        </p:txBody>
      </p:sp>
      <p:sp>
        <p:nvSpPr>
          <p:cNvPr id="6" name="object 6"/>
          <p:cNvSpPr txBox="1"/>
          <p:nvPr/>
        </p:nvSpPr>
        <p:spPr>
          <a:xfrm>
            <a:off x="1681098" y="1837690"/>
            <a:ext cx="7616190" cy="468376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有损预测编码系统</a:t>
            </a:r>
            <a:endParaRPr sz="3200">
              <a:latin typeface="新宋体" panose="02010609030101010101" charset="-122"/>
              <a:cs typeface="新宋体" panose="02010609030101010101" charset="-122"/>
            </a:endParaRPr>
          </a:p>
          <a:p>
            <a:pPr marL="469900" marR="5080" algn="just">
              <a:lnSpc>
                <a:spcPct val="100000"/>
              </a:lnSpc>
              <a:spcBef>
                <a:spcPts val="167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量化器插在符号编码器和预测误差产生处之 间，把原来无损编码器中的整数舍入模块吸收 了进来</a:t>
            </a:r>
            <a:endParaRPr sz="2800">
              <a:latin typeface="新宋体" panose="02010609030101010101" charset="-122"/>
              <a:cs typeface="新宋体" panose="02010609030101010101" charset="-122"/>
            </a:endParaRPr>
          </a:p>
          <a:p>
            <a:pPr marR="1069975" algn="r">
              <a:lnSpc>
                <a:spcPts val="1100"/>
              </a:lnSpc>
              <a:spcBef>
                <a:spcPts val="1045"/>
              </a:spcBef>
              <a:tabLst>
                <a:tab pos="863600" algn="l"/>
              </a:tabLst>
            </a:pPr>
            <a:r>
              <a:rPr sz="1300" spc="15" dirty="0">
                <a:latin typeface="Symbol" panose="05050102010706020507"/>
                <a:cs typeface="Symbol" panose="05050102010706020507"/>
              </a:rPr>
              <a:t></a:t>
            </a:r>
            <a:r>
              <a:rPr sz="1300" spc="15" dirty="0">
                <a:latin typeface="Times New Roman" panose="02020603050405020304"/>
                <a:cs typeface="Times New Roman" panose="02020603050405020304"/>
              </a:rPr>
              <a:t>	</a:t>
            </a:r>
            <a:r>
              <a:rPr sz="1300" spc="15" dirty="0">
                <a:latin typeface="Symbol" panose="05050102010706020507"/>
                <a:cs typeface="Symbol" panose="05050102010706020507"/>
              </a:rPr>
              <a:t></a:t>
            </a:r>
            <a:endParaRPr sz="1300">
              <a:latin typeface="Symbol" panose="05050102010706020507"/>
              <a:cs typeface="Symbol" panose="05050102010706020507"/>
            </a:endParaRPr>
          </a:p>
          <a:p>
            <a:pPr marL="469900" algn="just">
              <a:lnSpc>
                <a:spcPts val="2900"/>
              </a:lnSpc>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量化器将预测误差映射进输</a:t>
            </a:r>
            <a:r>
              <a:rPr sz="2800" dirty="0">
                <a:latin typeface="新宋体" panose="02010609030101010101" charset="-122"/>
                <a:cs typeface="新宋体" panose="02010609030101010101" charset="-122"/>
              </a:rPr>
              <a:t>出</a:t>
            </a:r>
            <a:r>
              <a:rPr sz="2800" spc="-1110" dirty="0">
                <a:latin typeface="新宋体" panose="02010609030101010101" charset="-122"/>
                <a:cs typeface="新宋体" panose="02010609030101010101" charset="-122"/>
              </a:rPr>
              <a:t> </a:t>
            </a:r>
            <a:r>
              <a:rPr sz="3375" i="1" spc="75" baseline="1000" dirty="0">
                <a:latin typeface="Times New Roman" panose="02020603050405020304"/>
                <a:cs typeface="Times New Roman" panose="02020603050405020304"/>
              </a:rPr>
              <a:t>e</a:t>
            </a:r>
            <a:r>
              <a:rPr sz="1950" i="1" spc="22" baseline="-21000" dirty="0">
                <a:latin typeface="Times New Roman" panose="02020603050405020304"/>
                <a:cs typeface="Times New Roman" panose="02020603050405020304"/>
              </a:rPr>
              <a:t>n</a:t>
            </a:r>
            <a:r>
              <a:rPr sz="1950" i="1" baseline="-21000" dirty="0">
                <a:latin typeface="Times New Roman" panose="02020603050405020304"/>
                <a:cs typeface="Times New Roman" panose="02020603050405020304"/>
              </a:rPr>
              <a:t> </a:t>
            </a:r>
            <a:r>
              <a:rPr sz="1950" i="1" spc="187" baseline="-21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中</a:t>
            </a:r>
            <a:r>
              <a:rPr sz="2800" spc="-1300" dirty="0">
                <a:latin typeface="新宋体" panose="02010609030101010101" charset="-122"/>
                <a:cs typeface="新宋体" panose="02010609030101010101" charset="-122"/>
              </a:rPr>
              <a:t>，</a:t>
            </a:r>
            <a:r>
              <a:rPr sz="3375" i="1" spc="75" baseline="1000" dirty="0">
                <a:latin typeface="Times New Roman" panose="02020603050405020304"/>
                <a:cs typeface="Times New Roman" panose="02020603050405020304"/>
              </a:rPr>
              <a:t>e</a:t>
            </a:r>
            <a:r>
              <a:rPr sz="1950" i="1" spc="22" baseline="-21000" dirty="0">
                <a:latin typeface="Times New Roman" panose="02020603050405020304"/>
                <a:cs typeface="Times New Roman" panose="02020603050405020304"/>
              </a:rPr>
              <a:t>n</a:t>
            </a:r>
            <a:r>
              <a:rPr sz="1950" i="1" baseline="-21000" dirty="0">
                <a:latin typeface="Times New Roman" panose="02020603050405020304"/>
                <a:cs typeface="Times New Roman" panose="02020603050405020304"/>
              </a:rPr>
              <a:t>  </a:t>
            </a:r>
            <a:r>
              <a:rPr sz="1950" i="1" spc="-7" baseline="-21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确定</a:t>
            </a:r>
            <a:endParaRPr sz="2800">
              <a:latin typeface="新宋体" panose="02010609030101010101" charset="-122"/>
              <a:cs typeface="新宋体" panose="02010609030101010101" charset="-122"/>
            </a:endParaRPr>
          </a:p>
          <a:p>
            <a:pPr marL="469900" algn="just">
              <a:lnSpc>
                <a:spcPct val="100000"/>
              </a:lnSpc>
              <a:spcBef>
                <a:spcPts val="5"/>
              </a:spcBef>
            </a:pPr>
            <a:r>
              <a:rPr sz="2800" spc="-5" dirty="0">
                <a:latin typeface="新宋体" panose="02010609030101010101" charset="-122"/>
                <a:cs typeface="新宋体" panose="02010609030101010101" charset="-122"/>
              </a:rPr>
              <a:t>了有损预测编码中的压缩量和失真量</a:t>
            </a:r>
            <a:endParaRPr sz="2800">
              <a:latin typeface="新宋体" panose="02010609030101010101" charset="-122"/>
              <a:cs typeface="新宋体" panose="02010609030101010101" charset="-122"/>
            </a:endParaRPr>
          </a:p>
          <a:p>
            <a:pPr marL="469900" marR="508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反馈环的输入是过去预测和与其对应的量化 误差的函数</a:t>
            </a:r>
            <a:endParaRPr sz="2800">
              <a:latin typeface="新宋体" panose="02010609030101010101" charset="-122"/>
              <a:cs typeface="新宋体" panose="02010609030101010101" charset="-122"/>
            </a:endParaRPr>
          </a:p>
          <a:p>
            <a:pPr marR="826770" algn="ctr">
              <a:lnSpc>
                <a:spcPts val="1345"/>
              </a:lnSpc>
              <a:spcBef>
                <a:spcPts val="95"/>
              </a:spcBef>
              <a:tabLst>
                <a:tab pos="691515" algn="l"/>
                <a:tab pos="1163320" algn="l"/>
              </a:tabLst>
            </a:pPr>
            <a:r>
              <a:rPr sz="1300" spc="15" dirty="0">
                <a:latin typeface="Symbol" panose="05050102010706020507"/>
                <a:cs typeface="Symbol" panose="05050102010706020507"/>
              </a:rPr>
              <a:t></a:t>
            </a:r>
            <a:r>
              <a:rPr sz="1300" spc="15" dirty="0">
                <a:latin typeface="Times New Roman" panose="02020603050405020304"/>
                <a:cs typeface="Times New Roman" panose="02020603050405020304"/>
              </a:rPr>
              <a:t>	</a:t>
            </a:r>
            <a:r>
              <a:rPr sz="1300" spc="15" dirty="0">
                <a:latin typeface="Symbol" panose="05050102010706020507"/>
                <a:cs typeface="Symbol" panose="05050102010706020507"/>
              </a:rPr>
              <a:t></a:t>
            </a:r>
            <a:r>
              <a:rPr sz="1300" spc="15" dirty="0">
                <a:latin typeface="Times New Roman" panose="02020603050405020304"/>
                <a:cs typeface="Times New Roman" panose="02020603050405020304"/>
              </a:rPr>
              <a:t>	^</a:t>
            </a:r>
            <a:endParaRPr sz="1300">
              <a:latin typeface="Times New Roman" panose="02020603050405020304"/>
              <a:cs typeface="Times New Roman" panose="02020603050405020304"/>
            </a:endParaRPr>
          </a:p>
          <a:p>
            <a:pPr marR="658495" algn="ctr">
              <a:lnSpc>
                <a:spcPts val="2485"/>
              </a:lnSpc>
              <a:tabLst>
                <a:tab pos="1165225" algn="l"/>
              </a:tabLst>
            </a:pPr>
            <a:r>
              <a:rPr sz="2250" i="1" spc="5" dirty="0">
                <a:latin typeface="Times New Roman" panose="02020603050405020304"/>
                <a:cs typeface="Times New Roman" panose="02020603050405020304"/>
              </a:rPr>
              <a:t>f</a:t>
            </a:r>
            <a:r>
              <a:rPr sz="2250" i="1" spc="160" dirty="0">
                <a:latin typeface="Times New Roman" panose="02020603050405020304"/>
                <a:cs typeface="Times New Roman" panose="02020603050405020304"/>
              </a:rPr>
              <a:t> </a:t>
            </a:r>
            <a:r>
              <a:rPr sz="1950" i="1" spc="22" baseline="-26000" dirty="0">
                <a:latin typeface="Times New Roman" panose="02020603050405020304"/>
                <a:cs typeface="Times New Roman" panose="02020603050405020304"/>
              </a:rPr>
              <a:t>n</a:t>
            </a:r>
            <a:r>
              <a:rPr sz="1950" i="1" baseline="-26000" dirty="0">
                <a:latin typeface="Times New Roman" panose="02020603050405020304"/>
                <a:cs typeface="Times New Roman" panose="02020603050405020304"/>
              </a:rPr>
              <a:t>  </a:t>
            </a:r>
            <a:r>
              <a:rPr sz="1950" i="1" spc="-135" baseline="-26000" dirty="0">
                <a:latin typeface="Times New Roman" panose="02020603050405020304"/>
                <a:cs typeface="Times New Roman" panose="02020603050405020304"/>
              </a:rPr>
              <a:t> </a:t>
            </a:r>
            <a:r>
              <a:rPr sz="2250" spc="20" dirty="0">
                <a:latin typeface="Symbol" panose="05050102010706020507"/>
                <a:cs typeface="Symbol" panose="05050102010706020507"/>
              </a:rPr>
              <a:t></a:t>
            </a:r>
            <a:r>
              <a:rPr sz="2250" spc="60" dirty="0">
                <a:latin typeface="Times New Roman" panose="02020603050405020304"/>
                <a:cs typeface="Times New Roman" panose="02020603050405020304"/>
              </a:rPr>
              <a:t> </a:t>
            </a:r>
            <a:r>
              <a:rPr sz="2250" i="1" spc="65" dirty="0">
                <a:latin typeface="Times New Roman" panose="02020603050405020304"/>
                <a:cs typeface="Times New Roman" panose="02020603050405020304"/>
              </a:rPr>
              <a:t>e</a:t>
            </a:r>
            <a:r>
              <a:rPr sz="1950" i="1" spc="22" baseline="-26000" dirty="0">
                <a:latin typeface="Times New Roman" panose="02020603050405020304"/>
                <a:cs typeface="Times New Roman" panose="02020603050405020304"/>
              </a:rPr>
              <a:t>n</a:t>
            </a:r>
            <a:r>
              <a:rPr sz="1950" i="1" spc="89" baseline="-26000" dirty="0">
                <a:latin typeface="Times New Roman" panose="02020603050405020304"/>
                <a:cs typeface="Times New Roman" panose="02020603050405020304"/>
              </a:rPr>
              <a:t> </a:t>
            </a:r>
            <a:r>
              <a:rPr sz="2250" spc="20" dirty="0">
                <a:latin typeface="Symbol" panose="05050102010706020507"/>
                <a:cs typeface="Symbol" panose="05050102010706020507"/>
              </a:rPr>
              <a:t></a:t>
            </a:r>
            <a:r>
              <a:rPr sz="225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160" dirty="0">
                <a:latin typeface="Times New Roman" panose="02020603050405020304"/>
                <a:cs typeface="Times New Roman" panose="02020603050405020304"/>
              </a:rPr>
              <a:t> </a:t>
            </a:r>
            <a:r>
              <a:rPr sz="1950" i="1" spc="22" baseline="-26000" dirty="0">
                <a:latin typeface="Times New Roman" panose="02020603050405020304"/>
                <a:cs typeface="Times New Roman" panose="02020603050405020304"/>
              </a:rPr>
              <a:t>n</a:t>
            </a:r>
            <a:endParaRPr sz="1950" baseline="-26000">
              <a:latin typeface="Times New Roman" panose="02020603050405020304"/>
              <a:cs typeface="Times New Roman" panose="02020603050405020304"/>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959865"/>
            <a:ext cx="7616190" cy="2423795"/>
          </a:xfrm>
          <a:prstGeom prst="rect">
            <a:avLst/>
          </a:prstGeom>
        </p:spPr>
        <p:txBody>
          <a:bodyPr vert="horz" wrap="square" lIns="0" tIns="0" rIns="0" bIns="0" rtlCol="0">
            <a:spAutoFit/>
          </a:bodyPr>
          <a:lstStyle/>
          <a:p>
            <a:pPr marL="157480">
              <a:lnSpc>
                <a:spcPct val="100000"/>
              </a:lnSpc>
            </a:pPr>
            <a:r>
              <a:rPr sz="3200" b="1" spc="-15" dirty="0" err="1">
                <a:latin typeface="新宋体" panose="02010609030101010101" charset="-122"/>
                <a:cs typeface="新宋体" panose="02010609030101010101" charset="-122"/>
              </a:rPr>
              <a:t>有损压缩</a:t>
            </a:r>
            <a:endParaRPr lang="zh-CN" altLang="en-US" sz="3200" dirty="0">
              <a:latin typeface="新宋体" panose="02010609030101010101" charset="-122"/>
              <a:cs typeface="新宋体" panose="02010609030101010101" charset="-122"/>
            </a:endParaRPr>
          </a:p>
          <a:p>
            <a:pPr>
              <a:lnSpc>
                <a:spcPct val="100000"/>
              </a:lnSpc>
              <a:spcBef>
                <a:spcPts val="25"/>
              </a:spcBef>
            </a:pPr>
            <a:endParaRPr lang="zh-CN" altLang="en-US" sz="2650" dirty="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最优预测器</a:t>
            </a:r>
            <a:endParaRPr sz="3200" dirty="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在绝大多数预测编码中用到的最优预测器在 满足限制条件</a:t>
            </a:r>
            <a:endParaRPr sz="2800" dirty="0">
              <a:latin typeface="新宋体" panose="02010609030101010101" charset="-122"/>
              <a:cs typeface="新宋体" panose="02010609030101010101" charset="-122"/>
            </a:endParaRPr>
          </a:p>
        </p:txBody>
      </p:sp>
      <p:sp>
        <p:nvSpPr>
          <p:cNvPr id="6" name="object 6"/>
          <p:cNvSpPr txBox="1"/>
          <p:nvPr/>
        </p:nvSpPr>
        <p:spPr>
          <a:xfrm>
            <a:off x="2138298" y="4626368"/>
            <a:ext cx="6425565" cy="681355"/>
          </a:xfrm>
          <a:prstGeom prst="rect">
            <a:avLst/>
          </a:prstGeom>
        </p:spPr>
        <p:txBody>
          <a:bodyPr vert="horz" wrap="square" lIns="0" tIns="0" rIns="0" bIns="0" rtlCol="0">
            <a:spAutoFit/>
          </a:bodyPr>
          <a:lstStyle/>
          <a:p>
            <a:pPr marR="1866265" algn="ctr">
              <a:lnSpc>
                <a:spcPct val="100000"/>
              </a:lnSpc>
            </a:pPr>
            <a:r>
              <a:rPr sz="1300" i="1" spc="5" dirty="0">
                <a:latin typeface="Times New Roman" panose="02020603050405020304"/>
                <a:cs typeface="Times New Roman" panose="02020603050405020304"/>
              </a:rPr>
              <a:t>i</a:t>
            </a:r>
            <a:r>
              <a:rPr sz="1300" i="1" spc="-180" dirty="0">
                <a:latin typeface="Times New Roman" panose="02020603050405020304"/>
                <a:cs typeface="Times New Roman" panose="02020603050405020304"/>
              </a:rPr>
              <a:t> </a:t>
            </a:r>
            <a:r>
              <a:rPr sz="1300" spc="-10" dirty="0">
                <a:latin typeface="Symbol" panose="05050102010706020507"/>
                <a:cs typeface="Symbol" panose="05050102010706020507"/>
              </a:rPr>
              <a:t></a:t>
            </a:r>
            <a:r>
              <a:rPr sz="1300" spc="15" dirty="0">
                <a:latin typeface="Times New Roman" panose="02020603050405020304"/>
                <a:cs typeface="Times New Roman" panose="02020603050405020304"/>
              </a:rPr>
              <a:t>1</a:t>
            </a:r>
            <a:endParaRPr sz="1300">
              <a:latin typeface="Times New Roman" panose="02020603050405020304"/>
              <a:cs typeface="Times New Roman" panose="02020603050405020304"/>
            </a:endParaRPr>
          </a:p>
          <a:p>
            <a:pPr marL="12700">
              <a:lnSpc>
                <a:spcPts val="3295"/>
              </a:lnSpc>
              <a:spcBef>
                <a:spcPts val="510"/>
              </a:spcBef>
            </a:pPr>
            <a:r>
              <a:rPr sz="2800" spc="-5" dirty="0">
                <a:latin typeface="新宋体" panose="02010609030101010101" charset="-122"/>
                <a:cs typeface="新宋体" panose="02010609030101010101" charset="-122"/>
              </a:rPr>
              <a:t>的情况下能最小化编码器的均方预测误差</a:t>
            </a:r>
            <a:endParaRPr sz="2800">
              <a:latin typeface="新宋体" panose="02010609030101010101" charset="-122"/>
              <a:cs typeface="新宋体" panose="02010609030101010101" charset="-122"/>
            </a:endParaRPr>
          </a:p>
        </p:txBody>
      </p:sp>
      <p:sp>
        <p:nvSpPr>
          <p:cNvPr id="7" name="object 7"/>
          <p:cNvSpPr txBox="1"/>
          <p:nvPr/>
        </p:nvSpPr>
        <p:spPr>
          <a:xfrm>
            <a:off x="4319917" y="3436111"/>
            <a:ext cx="1784985" cy="211454"/>
          </a:xfrm>
          <a:prstGeom prst="rect">
            <a:avLst/>
          </a:prstGeom>
        </p:spPr>
        <p:txBody>
          <a:bodyPr vert="horz" wrap="square" lIns="0" tIns="0" rIns="0" bIns="0" rtlCol="0">
            <a:spAutoFit/>
          </a:bodyPr>
          <a:lstStyle/>
          <a:p>
            <a:pPr marL="12700">
              <a:lnSpc>
                <a:spcPct val="100000"/>
              </a:lnSpc>
              <a:tabLst>
                <a:tab pos="482600" algn="l"/>
                <a:tab pos="1692275" algn="l"/>
              </a:tabLst>
            </a:pPr>
            <a:r>
              <a:rPr sz="1300" spc="15" dirty="0">
                <a:latin typeface="Symbol" panose="05050102010706020507"/>
                <a:cs typeface="Symbol" panose="05050102010706020507"/>
              </a:rPr>
              <a:t></a:t>
            </a:r>
            <a:r>
              <a:rPr sz="1300" spc="15" dirty="0">
                <a:latin typeface="Times New Roman" panose="02020603050405020304"/>
                <a:cs typeface="Times New Roman" panose="02020603050405020304"/>
              </a:rPr>
              <a:t>	^	^</a:t>
            </a:r>
            <a:endParaRPr sz="1300">
              <a:latin typeface="Times New Roman" panose="02020603050405020304"/>
              <a:cs typeface="Times New Roman" panose="02020603050405020304"/>
            </a:endParaRPr>
          </a:p>
        </p:txBody>
      </p:sp>
      <p:sp>
        <p:nvSpPr>
          <p:cNvPr id="8" name="object 8"/>
          <p:cNvSpPr txBox="1"/>
          <p:nvPr/>
        </p:nvSpPr>
        <p:spPr>
          <a:xfrm>
            <a:off x="3621151" y="3436111"/>
            <a:ext cx="3264535" cy="1236345"/>
          </a:xfrm>
          <a:prstGeom prst="rect">
            <a:avLst/>
          </a:prstGeom>
        </p:spPr>
        <p:txBody>
          <a:bodyPr vert="horz" wrap="square" lIns="0" tIns="0" rIns="0" bIns="0" rtlCol="0">
            <a:spAutoFit/>
          </a:bodyPr>
          <a:lstStyle/>
          <a:p>
            <a:pPr marL="18415">
              <a:lnSpc>
                <a:spcPts val="1345"/>
              </a:lnSpc>
            </a:pPr>
            <a:r>
              <a:rPr sz="1300" spc="15" dirty="0">
                <a:latin typeface="Symbol" panose="05050102010706020507"/>
                <a:cs typeface="Symbol" panose="05050102010706020507"/>
              </a:rPr>
              <a:t></a:t>
            </a:r>
            <a:endParaRPr sz="1300">
              <a:latin typeface="Symbol" panose="05050102010706020507"/>
              <a:cs typeface="Symbol" panose="05050102010706020507"/>
            </a:endParaRPr>
          </a:p>
          <a:p>
            <a:pPr marL="12700">
              <a:lnSpc>
                <a:spcPts val="2485"/>
              </a:lnSpc>
              <a:tabLst>
                <a:tab pos="1177925" algn="l"/>
                <a:tab pos="2387600" algn="l"/>
                <a:tab pos="3059430" algn="l"/>
              </a:tabLst>
            </a:pPr>
            <a:r>
              <a:rPr sz="2250" i="1" spc="5" dirty="0">
                <a:latin typeface="Times New Roman" panose="02020603050405020304"/>
                <a:cs typeface="Times New Roman" panose="02020603050405020304"/>
              </a:rPr>
              <a:t>f</a:t>
            </a:r>
            <a:r>
              <a:rPr sz="2250" i="1" spc="160" dirty="0">
                <a:latin typeface="Times New Roman" panose="02020603050405020304"/>
                <a:cs typeface="Times New Roman" panose="02020603050405020304"/>
              </a:rPr>
              <a:t> </a:t>
            </a:r>
            <a:r>
              <a:rPr sz="1950" i="1" spc="22" baseline="-26000" dirty="0">
                <a:latin typeface="Times New Roman" panose="02020603050405020304"/>
                <a:cs typeface="Times New Roman" panose="02020603050405020304"/>
              </a:rPr>
              <a:t>n</a:t>
            </a:r>
            <a:r>
              <a:rPr sz="1950" i="1" baseline="-26000" dirty="0">
                <a:latin typeface="Times New Roman" panose="02020603050405020304"/>
                <a:cs typeface="Times New Roman" panose="02020603050405020304"/>
              </a:rPr>
              <a:t>  </a:t>
            </a:r>
            <a:r>
              <a:rPr sz="1950" i="1" spc="-135" baseline="-26000"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spc="60" dirty="0">
                <a:latin typeface="Times New Roman" panose="02020603050405020304"/>
                <a:cs typeface="Times New Roman" panose="02020603050405020304"/>
              </a:rPr>
              <a:t> </a:t>
            </a:r>
            <a:r>
              <a:rPr sz="2250" i="1" spc="65" dirty="0">
                <a:latin typeface="Times New Roman" panose="02020603050405020304"/>
                <a:cs typeface="Times New Roman" panose="02020603050405020304"/>
              </a:rPr>
              <a:t>e</a:t>
            </a:r>
            <a:r>
              <a:rPr sz="1950" i="1" spc="22" baseline="-24000" dirty="0">
                <a:latin typeface="Times New Roman" panose="02020603050405020304"/>
                <a:cs typeface="Times New Roman" panose="02020603050405020304"/>
              </a:rPr>
              <a:t>n</a:t>
            </a:r>
            <a:r>
              <a:rPr sz="1950" i="1" spc="89" baseline="-24000"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160" dirty="0">
                <a:latin typeface="Times New Roman" panose="02020603050405020304"/>
                <a:cs typeface="Times New Roman" panose="02020603050405020304"/>
              </a:rPr>
              <a:t> </a:t>
            </a:r>
            <a:r>
              <a:rPr sz="1950" i="1" spc="22" baseline="-26000" dirty="0">
                <a:latin typeface="Times New Roman" panose="02020603050405020304"/>
                <a:cs typeface="Times New Roman" panose="02020603050405020304"/>
              </a:rPr>
              <a:t>n</a:t>
            </a:r>
            <a:r>
              <a:rPr sz="1950" i="1" baseline="-26000" dirty="0">
                <a:latin typeface="Times New Roman" panose="02020603050405020304"/>
                <a:cs typeface="Times New Roman" panose="02020603050405020304"/>
              </a:rPr>
              <a:t>  </a:t>
            </a:r>
            <a:r>
              <a:rPr sz="1950" i="1" spc="-135" baseline="-26000"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spc="60" dirty="0">
                <a:latin typeface="Times New Roman" panose="02020603050405020304"/>
                <a:cs typeface="Times New Roman" panose="02020603050405020304"/>
              </a:rPr>
              <a:t> </a:t>
            </a:r>
            <a:r>
              <a:rPr sz="2250" i="1" spc="65" dirty="0">
                <a:latin typeface="Times New Roman" panose="02020603050405020304"/>
                <a:cs typeface="Times New Roman" panose="02020603050405020304"/>
              </a:rPr>
              <a:t>e</a:t>
            </a:r>
            <a:r>
              <a:rPr sz="1950" i="1" spc="22" baseline="-24000" dirty="0">
                <a:latin typeface="Times New Roman" panose="02020603050405020304"/>
                <a:cs typeface="Times New Roman" panose="02020603050405020304"/>
              </a:rPr>
              <a:t>n</a:t>
            </a:r>
            <a:r>
              <a:rPr sz="1950" i="1" baseline="-24000" dirty="0">
                <a:latin typeface="Times New Roman" panose="02020603050405020304"/>
                <a:cs typeface="Times New Roman" panose="02020603050405020304"/>
              </a:rPr>
              <a:t> </a:t>
            </a:r>
            <a:r>
              <a:rPr sz="1950" i="1" spc="120" baseline="-24000"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160" dirty="0">
                <a:latin typeface="Times New Roman" panose="02020603050405020304"/>
                <a:cs typeface="Times New Roman" panose="02020603050405020304"/>
              </a:rPr>
              <a:t> </a:t>
            </a:r>
            <a:r>
              <a:rPr sz="1950" i="1" spc="22" baseline="-26000" dirty="0">
                <a:latin typeface="Times New Roman" panose="02020603050405020304"/>
                <a:cs typeface="Times New Roman" panose="02020603050405020304"/>
              </a:rPr>
              <a:t>n</a:t>
            </a:r>
            <a:r>
              <a:rPr sz="1950" i="1" baseline="-26000" dirty="0">
                <a:latin typeface="Times New Roman" panose="02020603050405020304"/>
                <a:cs typeface="Times New Roman" panose="02020603050405020304"/>
              </a:rPr>
              <a:t>  </a:t>
            </a:r>
            <a:r>
              <a:rPr sz="1950" i="1" spc="-135" baseline="-26000" dirty="0">
                <a:latin typeface="Times New Roman" panose="02020603050405020304"/>
                <a:cs typeface="Times New Roman" panose="02020603050405020304"/>
              </a:rPr>
              <a:t> </a:t>
            </a:r>
            <a:r>
              <a:rPr sz="2250" spc="15" dirty="0">
                <a:latin typeface="Symbol" panose="05050102010706020507"/>
                <a:cs typeface="Symbol" panose="05050102010706020507"/>
              </a:rPr>
              <a:t></a:t>
            </a:r>
            <a:r>
              <a:rPr sz="225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f</a:t>
            </a:r>
            <a:r>
              <a:rPr sz="2250" i="1" spc="-360" dirty="0">
                <a:latin typeface="Times New Roman" panose="02020603050405020304"/>
                <a:cs typeface="Times New Roman" panose="02020603050405020304"/>
              </a:rPr>
              <a:t> </a:t>
            </a:r>
            <a:r>
              <a:rPr sz="1950" i="1" spc="22" baseline="-24000" dirty="0">
                <a:latin typeface="Times New Roman" panose="02020603050405020304"/>
                <a:cs typeface="Times New Roman" panose="02020603050405020304"/>
              </a:rPr>
              <a:t>n</a:t>
            </a:r>
            <a:endParaRPr sz="1950" baseline="-24000">
              <a:latin typeface="Times New Roman" panose="02020603050405020304"/>
              <a:cs typeface="Times New Roman" panose="02020603050405020304"/>
            </a:endParaRPr>
          </a:p>
          <a:p>
            <a:pPr marL="17145">
              <a:lnSpc>
                <a:spcPts val="1195"/>
              </a:lnSpc>
              <a:spcBef>
                <a:spcPts val="1030"/>
              </a:spcBef>
              <a:tabLst>
                <a:tab pos="724535" algn="l"/>
              </a:tabLst>
            </a:pPr>
            <a:r>
              <a:rPr sz="1950" spc="22" baseline="-11000" dirty="0">
                <a:latin typeface="Times New Roman" panose="02020603050405020304"/>
                <a:cs typeface="Times New Roman" panose="02020603050405020304"/>
              </a:rPr>
              <a:t>^	</a:t>
            </a:r>
            <a:r>
              <a:rPr sz="1300" i="1" spc="20" dirty="0">
                <a:latin typeface="Times New Roman" panose="02020603050405020304"/>
                <a:cs typeface="Times New Roman" panose="02020603050405020304"/>
              </a:rPr>
              <a:t>m</a:t>
            </a:r>
            <a:endParaRPr sz="1300">
              <a:latin typeface="Times New Roman" panose="02020603050405020304"/>
              <a:cs typeface="Times New Roman" panose="02020603050405020304"/>
            </a:endParaRPr>
          </a:p>
          <a:p>
            <a:pPr marL="12700">
              <a:lnSpc>
                <a:spcPts val="3670"/>
              </a:lnSpc>
            </a:pPr>
            <a:r>
              <a:rPr sz="3375" i="1" spc="7" baseline="15000" dirty="0">
                <a:latin typeface="Times New Roman" panose="02020603050405020304"/>
                <a:cs typeface="Times New Roman" panose="02020603050405020304"/>
              </a:rPr>
              <a:t>f</a:t>
            </a:r>
            <a:r>
              <a:rPr sz="3375" i="1" spc="240" baseline="15000" dirty="0">
                <a:latin typeface="Times New Roman" panose="02020603050405020304"/>
                <a:cs typeface="Times New Roman" panose="02020603050405020304"/>
              </a:rPr>
              <a:t> </a:t>
            </a:r>
            <a:r>
              <a:rPr sz="1300" i="1" spc="15" dirty="0">
                <a:latin typeface="Times New Roman" panose="02020603050405020304"/>
                <a:cs typeface="Times New Roman" panose="02020603050405020304"/>
              </a:rPr>
              <a:t>n</a:t>
            </a:r>
            <a:r>
              <a:rPr sz="1300" i="1" dirty="0">
                <a:latin typeface="Times New Roman" panose="02020603050405020304"/>
                <a:cs typeface="Times New Roman" panose="02020603050405020304"/>
              </a:rPr>
              <a:t>  </a:t>
            </a:r>
            <a:r>
              <a:rPr sz="1300" i="1" spc="-90" dirty="0">
                <a:latin typeface="Times New Roman" panose="02020603050405020304"/>
                <a:cs typeface="Times New Roman" panose="02020603050405020304"/>
              </a:rPr>
              <a:t> </a:t>
            </a:r>
            <a:r>
              <a:rPr sz="3375" spc="22" baseline="15000" dirty="0">
                <a:latin typeface="Symbol" panose="05050102010706020507"/>
                <a:cs typeface="Symbol" panose="05050102010706020507"/>
              </a:rPr>
              <a:t></a:t>
            </a:r>
            <a:r>
              <a:rPr sz="3375" spc="127" baseline="15000" dirty="0">
                <a:latin typeface="Times New Roman" panose="02020603050405020304"/>
                <a:cs typeface="Times New Roman" panose="02020603050405020304"/>
              </a:rPr>
              <a:t> </a:t>
            </a:r>
            <a:r>
              <a:rPr sz="5100" spc="22" baseline="2000" dirty="0">
                <a:latin typeface="Symbol" panose="05050102010706020507"/>
                <a:cs typeface="Symbol" panose="05050102010706020507"/>
              </a:rPr>
              <a:t></a:t>
            </a:r>
            <a:r>
              <a:rPr sz="5100" spc="-802" baseline="2000" dirty="0">
                <a:latin typeface="Times New Roman" panose="02020603050405020304"/>
                <a:cs typeface="Times New Roman" panose="02020603050405020304"/>
              </a:rPr>
              <a:t> </a:t>
            </a:r>
            <a:r>
              <a:rPr sz="3600" i="1" spc="-112" baseline="14000" dirty="0">
                <a:latin typeface="Symbol" panose="05050102010706020507"/>
                <a:cs typeface="Symbol" panose="05050102010706020507"/>
              </a:rPr>
              <a:t></a:t>
            </a:r>
            <a:r>
              <a:rPr sz="3600" i="1" spc="-517" baseline="14000" dirty="0">
                <a:latin typeface="Times New Roman" panose="02020603050405020304"/>
                <a:cs typeface="Times New Roman" panose="02020603050405020304"/>
              </a:rPr>
              <a:t> </a:t>
            </a:r>
            <a:r>
              <a:rPr sz="1950" i="1" spc="7" baseline="2000" dirty="0">
                <a:latin typeface="Times New Roman" panose="02020603050405020304"/>
                <a:cs typeface="Times New Roman" panose="02020603050405020304"/>
              </a:rPr>
              <a:t>i</a:t>
            </a:r>
            <a:r>
              <a:rPr sz="1950" i="1" baseline="2000" dirty="0">
                <a:latin typeface="Times New Roman" panose="02020603050405020304"/>
                <a:cs typeface="Times New Roman" panose="02020603050405020304"/>
              </a:rPr>
              <a:t> </a:t>
            </a:r>
            <a:r>
              <a:rPr sz="1950" i="1" spc="7" baseline="2000" dirty="0">
                <a:latin typeface="Times New Roman" panose="02020603050405020304"/>
                <a:cs typeface="Times New Roman" panose="02020603050405020304"/>
              </a:rPr>
              <a:t> </a:t>
            </a:r>
            <a:r>
              <a:rPr sz="3375" i="1" spc="7" baseline="15000" dirty="0">
                <a:latin typeface="Times New Roman" panose="02020603050405020304"/>
                <a:cs typeface="Times New Roman" panose="02020603050405020304"/>
              </a:rPr>
              <a:t>f</a:t>
            </a:r>
            <a:r>
              <a:rPr sz="3375" i="1" spc="-540" baseline="15000" dirty="0">
                <a:latin typeface="Times New Roman" panose="02020603050405020304"/>
                <a:cs typeface="Times New Roman" panose="02020603050405020304"/>
              </a:rPr>
              <a:t> </a:t>
            </a:r>
            <a:r>
              <a:rPr sz="1950" i="1" spc="22" baseline="2000" dirty="0">
                <a:latin typeface="Times New Roman" panose="02020603050405020304"/>
                <a:cs typeface="Times New Roman" panose="02020603050405020304"/>
              </a:rPr>
              <a:t>n</a:t>
            </a:r>
            <a:r>
              <a:rPr sz="1950" i="1" spc="-284" baseline="2000" dirty="0">
                <a:latin typeface="Times New Roman" panose="02020603050405020304"/>
                <a:cs typeface="Times New Roman" panose="02020603050405020304"/>
              </a:rPr>
              <a:t> </a:t>
            </a:r>
            <a:r>
              <a:rPr sz="1950" spc="-15" baseline="2000" dirty="0">
                <a:latin typeface="Symbol" panose="05050102010706020507"/>
                <a:cs typeface="Symbol" panose="05050102010706020507"/>
              </a:rPr>
              <a:t></a:t>
            </a:r>
            <a:r>
              <a:rPr sz="1950" spc="22" baseline="2000" dirty="0">
                <a:latin typeface="Times New Roman" panose="02020603050405020304"/>
                <a:cs typeface="Times New Roman" panose="02020603050405020304"/>
              </a:rPr>
              <a:t>1</a:t>
            </a:r>
            <a:endParaRPr sz="1950" baseline="2000">
              <a:latin typeface="Times New Roman" panose="02020603050405020304"/>
              <a:cs typeface="Times New Roman" panose="02020603050405020304"/>
            </a:endParaRPr>
          </a:p>
        </p:txBody>
      </p:sp>
      <p:sp>
        <p:nvSpPr>
          <p:cNvPr id="9" name="object 9"/>
          <p:cNvSpPr txBox="1"/>
          <p:nvPr/>
        </p:nvSpPr>
        <p:spPr>
          <a:xfrm>
            <a:off x="6361303" y="5956071"/>
            <a:ext cx="165100" cy="342900"/>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0" name="object 10"/>
          <p:cNvSpPr txBox="1"/>
          <p:nvPr/>
        </p:nvSpPr>
        <p:spPr>
          <a:xfrm>
            <a:off x="6361303" y="5680989"/>
            <a:ext cx="165100" cy="406400"/>
          </a:xfrm>
          <a:prstGeom prst="rect">
            <a:avLst/>
          </a:prstGeom>
        </p:spPr>
        <p:txBody>
          <a:bodyPr vert="horz" wrap="square" lIns="0" tIns="0" rIns="0" bIns="0" rtlCol="0">
            <a:spAutoFit/>
          </a:bodyPr>
          <a:lstStyle/>
          <a:p>
            <a:pPr marL="12700">
              <a:lnSpc>
                <a:spcPct val="100000"/>
              </a:lnSpc>
            </a:pPr>
            <a:r>
              <a:rPr sz="3300" spc="-1642" baseline="-13000" dirty="0">
                <a:latin typeface="Symbol" panose="05050102010706020507"/>
                <a:cs typeface="Symbol" panose="05050102010706020507"/>
              </a:rPr>
              <a:t></a:t>
            </a: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1" name="object 11"/>
          <p:cNvSpPr txBox="1"/>
          <p:nvPr/>
        </p:nvSpPr>
        <p:spPr>
          <a:xfrm>
            <a:off x="4858639" y="5744248"/>
            <a:ext cx="25400" cy="342900"/>
          </a:xfrm>
          <a:prstGeom prst="rect">
            <a:avLst/>
          </a:prstGeom>
        </p:spPr>
        <p:txBody>
          <a:bodyPr vert="horz" wrap="square" lIns="0" tIns="0" rIns="0" bIns="0" rtlCol="0">
            <a:spAutoFit/>
          </a:bodyPr>
          <a:lstStyle/>
          <a:p>
            <a:pPr algn="ctr">
              <a:lnSpc>
                <a:spcPct val="100000"/>
              </a:lnSpc>
            </a:pPr>
            <a:r>
              <a:rPr sz="2200" spc="-109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2" name="object 12"/>
          <p:cNvSpPr txBox="1"/>
          <p:nvPr/>
        </p:nvSpPr>
        <p:spPr>
          <a:xfrm>
            <a:off x="4858639" y="5681027"/>
            <a:ext cx="165100" cy="342900"/>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3" name="object 13"/>
          <p:cNvSpPr txBox="1"/>
          <p:nvPr/>
        </p:nvSpPr>
        <p:spPr>
          <a:xfrm>
            <a:off x="6085484" y="6150406"/>
            <a:ext cx="440690" cy="422909"/>
          </a:xfrm>
          <a:prstGeom prst="rect">
            <a:avLst/>
          </a:prstGeom>
        </p:spPr>
        <p:txBody>
          <a:bodyPr vert="horz" wrap="square" lIns="0" tIns="0" rIns="0" bIns="0" rtlCol="0">
            <a:spAutoFit/>
          </a:bodyPr>
          <a:lstStyle/>
          <a:p>
            <a:pPr marL="12700">
              <a:lnSpc>
                <a:spcPct val="100000"/>
              </a:lnSpc>
              <a:tabLst>
                <a:tab pos="288290" algn="l"/>
              </a:tabLst>
            </a:pPr>
            <a:r>
              <a:rPr sz="2200" spc="5" dirty="0">
                <a:latin typeface="Symbol" panose="05050102010706020507"/>
                <a:cs typeface="Symbol" panose="05050102010706020507"/>
              </a:rPr>
              <a:t></a:t>
            </a:r>
            <a:r>
              <a:rPr sz="2200" spc="5" dirty="0">
                <a:latin typeface="Times New Roman" panose="02020603050405020304"/>
                <a:cs typeface="Times New Roman" panose="02020603050405020304"/>
              </a:rPr>
              <a:t>	</a:t>
            </a:r>
            <a:r>
              <a:rPr sz="2200" spc="-1095" dirty="0">
                <a:latin typeface="Symbol" panose="05050102010706020507"/>
                <a:cs typeface="Symbol" panose="05050102010706020507"/>
              </a:rPr>
              <a:t></a:t>
            </a:r>
            <a:r>
              <a:rPr sz="3300" spc="7" baseline="-16000" dirty="0">
                <a:latin typeface="Symbol" panose="05050102010706020507"/>
                <a:cs typeface="Symbol" panose="05050102010706020507"/>
              </a:rPr>
              <a:t></a:t>
            </a:r>
            <a:endParaRPr sz="3300" baseline="-16000">
              <a:latin typeface="Symbol" panose="05050102010706020507"/>
              <a:cs typeface="Symbol" panose="05050102010706020507"/>
            </a:endParaRPr>
          </a:p>
        </p:txBody>
      </p:sp>
      <p:sp>
        <p:nvSpPr>
          <p:cNvPr id="14" name="object 14"/>
          <p:cNvSpPr txBox="1"/>
          <p:nvPr/>
        </p:nvSpPr>
        <p:spPr>
          <a:xfrm>
            <a:off x="6085484" y="5761011"/>
            <a:ext cx="133985" cy="342900"/>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5" name="object 15"/>
          <p:cNvSpPr txBox="1"/>
          <p:nvPr/>
        </p:nvSpPr>
        <p:spPr>
          <a:xfrm>
            <a:off x="4858639" y="5956096"/>
            <a:ext cx="295275" cy="418465"/>
          </a:xfrm>
          <a:prstGeom prst="rect">
            <a:avLst/>
          </a:prstGeom>
        </p:spPr>
        <p:txBody>
          <a:bodyPr vert="horz" wrap="square" lIns="0" tIns="0" rIns="0" bIns="0" rtlCol="0">
            <a:spAutoFit/>
          </a:bodyPr>
          <a:lstStyle/>
          <a:p>
            <a:pPr marL="12700">
              <a:lnSpc>
                <a:spcPct val="100000"/>
              </a:lnSpc>
            </a:pPr>
            <a:r>
              <a:rPr sz="2200" spc="180" dirty="0">
                <a:latin typeface="Symbol" panose="05050102010706020507"/>
                <a:cs typeface="Symbol" panose="05050102010706020507"/>
              </a:rPr>
              <a:t></a:t>
            </a:r>
            <a:r>
              <a:rPr sz="3300" spc="7" baseline="-15000" dirty="0">
                <a:latin typeface="Symbol" panose="05050102010706020507"/>
                <a:cs typeface="Symbol" panose="05050102010706020507"/>
              </a:rPr>
              <a:t></a:t>
            </a:r>
            <a:endParaRPr sz="3300" baseline="-15000">
              <a:latin typeface="Symbol" panose="05050102010706020507"/>
              <a:cs typeface="Symbol" panose="05050102010706020507"/>
            </a:endParaRPr>
          </a:p>
        </p:txBody>
      </p:sp>
      <p:sp>
        <p:nvSpPr>
          <p:cNvPr id="16" name="object 16"/>
          <p:cNvSpPr txBox="1"/>
          <p:nvPr/>
        </p:nvSpPr>
        <p:spPr>
          <a:xfrm>
            <a:off x="4858639" y="6150381"/>
            <a:ext cx="295275" cy="422909"/>
          </a:xfrm>
          <a:prstGeom prst="rect">
            <a:avLst/>
          </a:prstGeom>
        </p:spPr>
        <p:txBody>
          <a:bodyPr vert="horz" wrap="square" lIns="0" tIns="0" rIns="0" bIns="0" rtlCol="0">
            <a:spAutoFit/>
          </a:bodyPr>
          <a:lstStyle/>
          <a:p>
            <a:pPr marL="12700">
              <a:lnSpc>
                <a:spcPct val="100000"/>
              </a:lnSpc>
            </a:pPr>
            <a:r>
              <a:rPr sz="2200" spc="-1095" dirty="0">
                <a:latin typeface="Symbol" panose="05050102010706020507"/>
                <a:cs typeface="Symbol" panose="05050102010706020507"/>
              </a:rPr>
              <a:t></a:t>
            </a:r>
            <a:r>
              <a:rPr sz="3300" spc="270" baseline="-16000" dirty="0">
                <a:latin typeface="Symbol" panose="05050102010706020507"/>
                <a:cs typeface="Symbol" panose="05050102010706020507"/>
              </a:rPr>
              <a:t></a:t>
            </a: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7" name="object 17"/>
          <p:cNvSpPr txBox="1"/>
          <p:nvPr/>
        </p:nvSpPr>
        <p:spPr>
          <a:xfrm>
            <a:off x="5020208" y="5760986"/>
            <a:ext cx="133985" cy="342900"/>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endParaRPr sz="2200">
              <a:latin typeface="Symbol" panose="05050102010706020507"/>
              <a:cs typeface="Symbol" panose="05050102010706020507"/>
            </a:endParaRPr>
          </a:p>
        </p:txBody>
      </p:sp>
      <p:sp>
        <p:nvSpPr>
          <p:cNvPr id="18" name="object 18"/>
          <p:cNvSpPr txBox="1"/>
          <p:nvPr/>
        </p:nvSpPr>
        <p:spPr>
          <a:xfrm>
            <a:off x="6229477" y="5684773"/>
            <a:ext cx="107950" cy="210185"/>
          </a:xfrm>
          <a:prstGeom prst="rect">
            <a:avLst/>
          </a:prstGeom>
        </p:spPr>
        <p:txBody>
          <a:bodyPr vert="horz" wrap="square" lIns="0" tIns="0" rIns="0" bIns="0" rtlCol="0">
            <a:spAutoFit/>
          </a:bodyPr>
          <a:lstStyle/>
          <a:p>
            <a:pPr marL="12700">
              <a:lnSpc>
                <a:spcPct val="100000"/>
              </a:lnSpc>
            </a:pPr>
            <a:r>
              <a:rPr sz="1300" spc="-5"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p:txBody>
      </p:sp>
      <p:sp>
        <p:nvSpPr>
          <p:cNvPr id="19" name="object 19"/>
          <p:cNvSpPr txBox="1"/>
          <p:nvPr/>
        </p:nvSpPr>
        <p:spPr>
          <a:xfrm>
            <a:off x="4110367" y="5895085"/>
            <a:ext cx="107950" cy="210185"/>
          </a:xfrm>
          <a:prstGeom prst="rect">
            <a:avLst/>
          </a:prstGeom>
        </p:spPr>
        <p:txBody>
          <a:bodyPr vert="horz" wrap="square" lIns="0" tIns="0" rIns="0" bIns="0" rtlCol="0">
            <a:spAutoFit/>
          </a:bodyPr>
          <a:lstStyle/>
          <a:p>
            <a:pPr marL="12700">
              <a:lnSpc>
                <a:spcPct val="100000"/>
              </a:lnSpc>
            </a:pPr>
            <a:r>
              <a:rPr sz="1300" spc="-5" dirty="0">
                <a:latin typeface="Times New Roman" panose="02020603050405020304"/>
                <a:cs typeface="Times New Roman" panose="02020603050405020304"/>
              </a:rPr>
              <a:t>2</a:t>
            </a:r>
            <a:endParaRPr sz="1300">
              <a:latin typeface="Times New Roman" panose="02020603050405020304"/>
              <a:cs typeface="Times New Roman" panose="02020603050405020304"/>
            </a:endParaRPr>
          </a:p>
        </p:txBody>
      </p:sp>
      <p:sp>
        <p:nvSpPr>
          <p:cNvPr id="20" name="object 20"/>
          <p:cNvSpPr txBox="1"/>
          <p:nvPr/>
        </p:nvSpPr>
        <p:spPr>
          <a:xfrm>
            <a:off x="5950597" y="5981953"/>
            <a:ext cx="268605" cy="392430"/>
          </a:xfrm>
          <a:prstGeom prst="rect">
            <a:avLst/>
          </a:prstGeom>
        </p:spPr>
        <p:txBody>
          <a:bodyPr vert="horz" wrap="square" lIns="0" tIns="0" rIns="0" bIns="0" rtlCol="0">
            <a:spAutoFit/>
          </a:bodyPr>
          <a:lstStyle/>
          <a:p>
            <a:pPr marL="12700">
              <a:lnSpc>
                <a:spcPct val="100000"/>
              </a:lnSpc>
            </a:pPr>
            <a:r>
              <a:rPr sz="1300" i="1" spc="-5" dirty="0">
                <a:latin typeface="Times New Roman" panose="02020603050405020304"/>
                <a:cs typeface="Times New Roman" panose="02020603050405020304"/>
              </a:rPr>
              <a:t>n</a:t>
            </a:r>
            <a:r>
              <a:rPr sz="1300" i="1" spc="85" dirty="0">
                <a:latin typeface="Times New Roman" panose="02020603050405020304"/>
                <a:cs typeface="Times New Roman" panose="02020603050405020304"/>
              </a:rPr>
              <a:t> </a:t>
            </a:r>
            <a:r>
              <a:rPr sz="3300" spc="7" baseline="-10000" dirty="0">
                <a:latin typeface="Symbol" panose="05050102010706020507"/>
                <a:cs typeface="Symbol" panose="05050102010706020507"/>
              </a:rPr>
              <a:t></a:t>
            </a:r>
            <a:endParaRPr sz="3300" baseline="-10000">
              <a:latin typeface="Symbol" panose="05050102010706020507"/>
              <a:cs typeface="Symbol" panose="05050102010706020507"/>
            </a:endParaRPr>
          </a:p>
        </p:txBody>
      </p:sp>
      <p:sp>
        <p:nvSpPr>
          <p:cNvPr id="21" name="object 21"/>
          <p:cNvSpPr txBox="1"/>
          <p:nvPr/>
        </p:nvSpPr>
        <p:spPr>
          <a:xfrm>
            <a:off x="5313565" y="6091682"/>
            <a:ext cx="107950" cy="210185"/>
          </a:xfrm>
          <a:prstGeom prst="rect">
            <a:avLst/>
          </a:prstGeom>
        </p:spPr>
        <p:txBody>
          <a:bodyPr vert="horz" wrap="square" lIns="0" tIns="0" rIns="0" bIns="0" rtlCol="0">
            <a:spAutoFit/>
          </a:bodyPr>
          <a:lstStyle/>
          <a:p>
            <a:pPr marL="12700">
              <a:lnSpc>
                <a:spcPct val="100000"/>
              </a:lnSpc>
            </a:pPr>
            <a:r>
              <a:rPr sz="1300" i="1" spc="-5" dirty="0">
                <a:latin typeface="Times New Roman" panose="02020603050405020304"/>
                <a:cs typeface="Times New Roman" panose="02020603050405020304"/>
              </a:rPr>
              <a:t>n</a:t>
            </a:r>
            <a:endParaRPr sz="1300">
              <a:latin typeface="Times New Roman" panose="02020603050405020304"/>
              <a:cs typeface="Times New Roman" panose="02020603050405020304"/>
            </a:endParaRPr>
          </a:p>
        </p:txBody>
      </p:sp>
      <p:sp>
        <p:nvSpPr>
          <p:cNvPr id="22" name="object 22"/>
          <p:cNvSpPr txBox="1"/>
          <p:nvPr/>
        </p:nvSpPr>
        <p:spPr>
          <a:xfrm>
            <a:off x="4092841" y="6091682"/>
            <a:ext cx="107950" cy="210185"/>
          </a:xfrm>
          <a:prstGeom prst="rect">
            <a:avLst/>
          </a:prstGeom>
        </p:spPr>
        <p:txBody>
          <a:bodyPr vert="horz" wrap="square" lIns="0" tIns="0" rIns="0" bIns="0" rtlCol="0">
            <a:spAutoFit/>
          </a:bodyPr>
          <a:lstStyle/>
          <a:p>
            <a:pPr marL="12700">
              <a:lnSpc>
                <a:spcPct val="100000"/>
              </a:lnSpc>
            </a:pPr>
            <a:r>
              <a:rPr sz="1300" i="1" spc="-5" dirty="0">
                <a:latin typeface="Times New Roman" panose="02020603050405020304"/>
                <a:cs typeface="Times New Roman" panose="02020603050405020304"/>
              </a:rPr>
              <a:t>n</a:t>
            </a:r>
            <a:endParaRPr sz="1300">
              <a:latin typeface="Times New Roman" panose="02020603050405020304"/>
              <a:cs typeface="Times New Roman" panose="02020603050405020304"/>
            </a:endParaRPr>
          </a:p>
        </p:txBody>
      </p:sp>
      <p:sp>
        <p:nvSpPr>
          <p:cNvPr id="23" name="object 23"/>
          <p:cNvSpPr txBox="1"/>
          <p:nvPr/>
        </p:nvSpPr>
        <p:spPr>
          <a:xfrm>
            <a:off x="5206110" y="5764783"/>
            <a:ext cx="677545" cy="490220"/>
          </a:xfrm>
          <a:prstGeom prst="rect">
            <a:avLst/>
          </a:prstGeom>
        </p:spPr>
        <p:txBody>
          <a:bodyPr vert="horz" wrap="square" lIns="0" tIns="0" rIns="0" bIns="0" rtlCol="0">
            <a:spAutoFit/>
          </a:bodyPr>
          <a:lstStyle/>
          <a:p>
            <a:pPr marR="5080" algn="r">
              <a:lnSpc>
                <a:spcPts val="1340"/>
              </a:lnSpc>
            </a:pPr>
            <a:r>
              <a:rPr sz="1300" spc="-5"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a:p>
            <a:pPr marR="8255" algn="r">
              <a:lnSpc>
                <a:spcPts val="2420"/>
              </a:lnSpc>
              <a:tabLst>
                <a:tab pos="286385" algn="l"/>
                <a:tab pos="569595" algn="l"/>
              </a:tabLst>
            </a:pPr>
            <a:r>
              <a:rPr sz="2200" i="1" spc="5" dirty="0">
                <a:latin typeface="Times New Roman" panose="02020603050405020304"/>
                <a:cs typeface="Times New Roman" panose="02020603050405020304"/>
              </a:rPr>
              <a:t>f	</a:t>
            </a:r>
            <a:r>
              <a:rPr sz="2200" spc="10" dirty="0">
                <a:latin typeface="Symbol" panose="05050102010706020507"/>
                <a:cs typeface="Symbol" panose="05050102010706020507"/>
              </a:rPr>
              <a:t></a:t>
            </a:r>
            <a:r>
              <a:rPr sz="2200" spc="1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endParaRPr sz="2200">
              <a:latin typeface="Times New Roman" panose="02020603050405020304"/>
              <a:cs typeface="Times New Roman" panose="02020603050405020304"/>
            </a:endParaRPr>
          </a:p>
        </p:txBody>
      </p:sp>
      <p:sp>
        <p:nvSpPr>
          <p:cNvPr id="24" name="object 24"/>
          <p:cNvSpPr txBox="1"/>
          <p:nvPr/>
        </p:nvSpPr>
        <p:spPr>
          <a:xfrm>
            <a:off x="3662324" y="5735828"/>
            <a:ext cx="1178560" cy="544195"/>
          </a:xfrm>
          <a:prstGeom prst="rect">
            <a:avLst/>
          </a:prstGeom>
        </p:spPr>
        <p:txBody>
          <a:bodyPr vert="horz" wrap="square" lIns="0" tIns="0" rIns="0" bIns="0" rtlCol="0">
            <a:spAutoFit/>
          </a:bodyPr>
          <a:lstStyle/>
          <a:p>
            <a:pPr marL="12700">
              <a:lnSpc>
                <a:spcPct val="100000"/>
              </a:lnSpc>
              <a:tabLst>
                <a:tab pos="575310" algn="l"/>
              </a:tabLst>
            </a:pPr>
            <a:r>
              <a:rPr sz="2200" i="1" spc="10" dirty="0">
                <a:latin typeface="Times New Roman" panose="02020603050405020304"/>
                <a:cs typeface="Times New Roman" panose="02020603050405020304"/>
              </a:rPr>
              <a:t>E</a:t>
            </a:r>
            <a:r>
              <a:rPr sz="2200" i="1" spc="-310" dirty="0">
                <a:latin typeface="Times New Roman" panose="02020603050405020304"/>
                <a:cs typeface="Times New Roman" panose="02020603050405020304"/>
              </a:rPr>
              <a:t> </a:t>
            </a:r>
            <a:r>
              <a:rPr sz="3550" spc="-990" dirty="0">
                <a:latin typeface="Symbol" panose="05050102010706020507"/>
                <a:cs typeface="Symbol" panose="05050102010706020507"/>
              </a:rPr>
              <a:t></a:t>
            </a:r>
            <a:r>
              <a:rPr sz="2200" i="1" spc="5" dirty="0">
                <a:latin typeface="Times New Roman" panose="02020603050405020304"/>
                <a:cs typeface="Times New Roman" panose="02020603050405020304"/>
              </a:rPr>
              <a:t>e</a:t>
            </a:r>
            <a:r>
              <a:rPr sz="2200" i="1" dirty="0">
                <a:latin typeface="Times New Roman" panose="02020603050405020304"/>
                <a:cs typeface="Times New Roman" panose="02020603050405020304"/>
              </a:rPr>
              <a:t>	</a:t>
            </a:r>
            <a:r>
              <a:rPr sz="3550" spc="-425" dirty="0">
                <a:latin typeface="Symbol" panose="05050102010706020507"/>
                <a:cs typeface="Symbol" panose="05050102010706020507"/>
              </a:rPr>
              <a:t></a:t>
            </a:r>
            <a:r>
              <a:rPr sz="2200" spc="10" dirty="0">
                <a:latin typeface="Symbol" panose="05050102010706020507"/>
                <a:cs typeface="Symbol" panose="05050102010706020507"/>
              </a:rPr>
              <a:t></a:t>
            </a:r>
            <a:r>
              <a:rPr sz="2200" spc="235" dirty="0">
                <a:latin typeface="Times New Roman" panose="02020603050405020304"/>
                <a:cs typeface="Times New Roman" panose="02020603050405020304"/>
              </a:rPr>
              <a:t> </a:t>
            </a:r>
            <a:r>
              <a:rPr sz="2200" i="1" spc="10" dirty="0">
                <a:latin typeface="Times New Roman" panose="02020603050405020304"/>
                <a:cs typeface="Times New Roman" panose="02020603050405020304"/>
              </a:rPr>
              <a:t>E</a:t>
            </a:r>
            <a:endParaRPr sz="2200">
              <a:latin typeface="Times New Roman" panose="02020603050405020304"/>
              <a:cs typeface="Times New Roman" panose="020206030504050203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30629" y="2516378"/>
            <a:ext cx="26924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256个层次的图像</a:t>
            </a:r>
            <a:endParaRPr sz="2800">
              <a:latin typeface="新宋体" panose="02010609030101010101" charset="-122"/>
              <a:cs typeface="新宋体" panose="02010609030101010101" charset="-122"/>
            </a:endParaRPr>
          </a:p>
        </p:txBody>
      </p:sp>
      <p:sp>
        <p:nvSpPr>
          <p:cNvPr id="5" name="object 5"/>
          <p:cNvSpPr txBox="1"/>
          <p:nvPr/>
        </p:nvSpPr>
        <p:spPr>
          <a:xfrm>
            <a:off x="1792338" y="5476760"/>
            <a:ext cx="251333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16个层次的图像</a:t>
            </a:r>
            <a:endParaRPr sz="2800">
              <a:latin typeface="新宋体" panose="02010609030101010101" charset="-122"/>
              <a:cs typeface="新宋体" panose="02010609030101010101" charset="-122"/>
            </a:endParaRPr>
          </a:p>
        </p:txBody>
      </p:sp>
      <p:sp>
        <p:nvSpPr>
          <p:cNvPr id="6" name="object 6"/>
          <p:cNvSpPr txBox="1"/>
          <p:nvPr/>
        </p:nvSpPr>
        <p:spPr>
          <a:xfrm>
            <a:off x="1792338" y="4028973"/>
            <a:ext cx="251333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64个层次的图像</a:t>
            </a:r>
            <a:endParaRPr sz="2800">
              <a:latin typeface="新宋体" panose="02010609030101010101" charset="-122"/>
              <a:cs typeface="新宋体" panose="02010609030101010101" charset="-122"/>
            </a:endParaRPr>
          </a:p>
        </p:txBody>
      </p:sp>
      <p:sp>
        <p:nvSpPr>
          <p:cNvPr id="7" name="object 7"/>
          <p:cNvSpPr/>
          <p:nvPr/>
        </p:nvSpPr>
        <p:spPr>
          <a:xfrm>
            <a:off x="4483493" y="2193798"/>
            <a:ext cx="4952999" cy="127025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483493" y="3666744"/>
            <a:ext cx="4952999" cy="1270253"/>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483493" y="5165597"/>
            <a:ext cx="4953000" cy="1270253"/>
          </a:xfrm>
          <a:prstGeom prst="rect">
            <a:avLst/>
          </a:prstGeom>
          <a:blipFill>
            <a:blip r:embed="rId5" cstate="print"/>
            <a:stretch>
              <a:fillRect/>
            </a:stretch>
          </a:blipFill>
        </p:spPr>
        <p:txBody>
          <a:bodyPr wrap="square" lIns="0" tIns="0" rIns="0" bIns="0" rtlCol="0"/>
          <a:lstStyle/>
          <a:p>
            <a:endParaRPr/>
          </a:p>
        </p:txBody>
      </p:sp>
      <p:sp>
        <p:nvSpPr>
          <p:cNvPr id="10" name="object 10"/>
          <p:cNvSpPr txBox="1">
            <a:spLocks noGrp="1"/>
          </p:cNvSpPr>
          <p:nvPr>
            <p:ph type="title"/>
          </p:nvPr>
        </p:nvSpPr>
        <p:spPr>
          <a:prstGeom prst="rect">
            <a:avLst/>
          </a:prstGeom>
        </p:spPr>
        <p:txBody>
          <a:bodyPr vert="horz" wrap="square" lIns="0" tIns="264322" rIns="0" bIns="0" rtlCol="0">
            <a:spAutoFit/>
          </a:bodyPr>
          <a:lstStyle/>
          <a:p>
            <a:pPr marL="248920">
              <a:lnSpc>
                <a:spcPts val="3750"/>
              </a:lnSpc>
            </a:pPr>
            <a:r>
              <a:rPr spc="-15" dirty="0">
                <a:latin typeface="新宋体" panose="02010609030101010101" charset="-122"/>
                <a:cs typeface="新宋体" panose="02010609030101010101" charset="-122"/>
              </a:rPr>
              <a:t>图像的质量：1、层次</a:t>
            </a: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有损压缩</a:t>
            </a:r>
          </a:p>
        </p:txBody>
      </p:sp>
      <p:sp>
        <p:nvSpPr>
          <p:cNvPr id="6" name="object 6"/>
          <p:cNvSpPr txBox="1"/>
          <p:nvPr/>
        </p:nvSpPr>
        <p:spPr>
          <a:xfrm>
            <a:off x="1681098" y="1748535"/>
            <a:ext cx="7616190" cy="11195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最优预测器（续）</a:t>
            </a:r>
            <a:endParaRPr sz="3200">
              <a:latin typeface="新宋体" panose="02010609030101010101" charset="-122"/>
              <a:cs typeface="新宋体" panose="02010609030101010101" charset="-122"/>
            </a:endParaRPr>
          </a:p>
          <a:p>
            <a:pPr marL="469900">
              <a:lnSpc>
                <a:spcPts val="3295"/>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最优准则是最小化均方预测误差，设量化误</a:t>
            </a:r>
            <a:endParaRPr sz="2800">
              <a:latin typeface="新宋体" panose="02010609030101010101" charset="-122"/>
              <a:cs typeface="新宋体" panose="02010609030101010101" charset="-122"/>
            </a:endParaRPr>
          </a:p>
        </p:txBody>
      </p:sp>
      <p:sp>
        <p:nvSpPr>
          <p:cNvPr id="7" name="object 7"/>
          <p:cNvSpPr txBox="1"/>
          <p:nvPr/>
        </p:nvSpPr>
        <p:spPr>
          <a:xfrm>
            <a:off x="2138298" y="3303511"/>
            <a:ext cx="7158990" cy="362331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性组合进行预测</a:t>
            </a:r>
            <a:endParaRPr sz="2800">
              <a:latin typeface="新宋体" panose="02010609030101010101" charset="-122"/>
              <a:cs typeface="新宋体" panose="02010609030101010101" charset="-122"/>
            </a:endParaRPr>
          </a:p>
          <a:p>
            <a:pPr marL="12700" marR="508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上述限制并不是必需的，但它们都极大地简 化了分析，也减少了预测器的计算复杂性</a:t>
            </a:r>
            <a:endParaRPr sz="2800">
              <a:latin typeface="新宋体" panose="02010609030101010101" charset="-122"/>
              <a:cs typeface="新宋体" panose="02010609030101010101" charset="-122"/>
            </a:endParaRPr>
          </a:p>
          <a:p>
            <a:pPr marL="12700" marR="508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基于上述条件的预测编码方法称为差值脉冲 码调制法（DPCM）</a:t>
            </a:r>
            <a:endParaRPr sz="2800">
              <a:latin typeface="新宋体" panose="02010609030101010101" charset="-122"/>
              <a:cs typeface="新宋体" panose="02010609030101010101" charset="-122"/>
            </a:endParaRPr>
          </a:p>
          <a:p>
            <a:pPr marL="12700" marR="508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最优预测器设计的问题简化为比较直观地选 择m个预测系数以最小化下式的问题：</a:t>
            </a:r>
            <a:endParaRPr sz="2800">
              <a:latin typeface="新宋体" panose="02010609030101010101" charset="-122"/>
              <a:cs typeface="新宋体" panose="02010609030101010101" charset="-122"/>
            </a:endParaRPr>
          </a:p>
        </p:txBody>
      </p:sp>
      <p:sp>
        <p:nvSpPr>
          <p:cNvPr id="8" name="object 8"/>
          <p:cNvSpPr txBox="1"/>
          <p:nvPr/>
        </p:nvSpPr>
        <p:spPr>
          <a:xfrm>
            <a:off x="4297819" y="3055111"/>
            <a:ext cx="841375" cy="342900"/>
          </a:xfrm>
          <a:prstGeom prst="rect">
            <a:avLst/>
          </a:prstGeom>
        </p:spPr>
        <p:txBody>
          <a:bodyPr vert="horz" wrap="square" lIns="0" tIns="0" rIns="0" bIns="0" rtlCol="0">
            <a:spAutoFit/>
          </a:bodyPr>
          <a:lstStyle/>
          <a:p>
            <a:pPr marL="12700">
              <a:lnSpc>
                <a:spcPct val="100000"/>
              </a:lnSpc>
              <a:tabLst>
                <a:tab pos="372745" algn="l"/>
              </a:tabLst>
            </a:pPr>
            <a:r>
              <a:rPr sz="1900" i="1" dirty="0">
                <a:latin typeface="Times New Roman" panose="02020603050405020304"/>
                <a:cs typeface="Times New Roman" panose="02020603050405020304"/>
              </a:rPr>
              <a:t>e</a:t>
            </a:r>
            <a:r>
              <a:rPr sz="1900" i="1" spc="-80" dirty="0">
                <a:latin typeface="Times New Roman" panose="02020603050405020304"/>
                <a:cs typeface="Times New Roman" panose="02020603050405020304"/>
              </a:rPr>
              <a:t> </a:t>
            </a:r>
            <a:r>
              <a:rPr sz="1650" i="1" spc="7" baseline="-5000" dirty="0">
                <a:latin typeface="Times New Roman" panose="02020603050405020304"/>
                <a:cs typeface="Times New Roman" panose="02020603050405020304"/>
              </a:rPr>
              <a:t>n</a:t>
            </a:r>
            <a:r>
              <a:rPr sz="1650" i="1" baseline="-5000" dirty="0">
                <a:latin typeface="Times New Roman" panose="02020603050405020304"/>
                <a:cs typeface="Times New Roman" panose="02020603050405020304"/>
              </a:rPr>
              <a:t>	</a:t>
            </a:r>
            <a:r>
              <a:rPr sz="1900" dirty="0">
                <a:latin typeface="Symbol" panose="05050102010706020507"/>
                <a:cs typeface="Symbol" panose="05050102010706020507"/>
              </a:rPr>
              <a:t></a:t>
            </a:r>
            <a:r>
              <a:rPr sz="1900" dirty="0">
                <a:latin typeface="Times New Roman" panose="02020603050405020304"/>
                <a:cs typeface="Times New Roman" panose="02020603050405020304"/>
              </a:rPr>
              <a:t> </a:t>
            </a:r>
            <a:r>
              <a:rPr sz="1900" spc="-65" dirty="0">
                <a:latin typeface="Times New Roman" panose="02020603050405020304"/>
                <a:cs typeface="Times New Roman" panose="02020603050405020304"/>
              </a:rPr>
              <a:t> </a:t>
            </a:r>
            <a:r>
              <a:rPr sz="1900" i="1" dirty="0">
                <a:latin typeface="Times New Roman" panose="02020603050405020304"/>
                <a:cs typeface="Times New Roman" panose="02020603050405020304"/>
              </a:rPr>
              <a:t>e</a:t>
            </a:r>
            <a:r>
              <a:rPr sz="1900" i="1" spc="-225" dirty="0">
                <a:latin typeface="Times New Roman" panose="02020603050405020304"/>
                <a:cs typeface="Times New Roman" panose="02020603050405020304"/>
              </a:rPr>
              <a:t> </a:t>
            </a:r>
            <a:r>
              <a:rPr sz="1650" i="1" spc="7" baseline="-25000" dirty="0">
                <a:latin typeface="Times New Roman" panose="02020603050405020304"/>
                <a:cs typeface="Times New Roman" panose="02020603050405020304"/>
              </a:rPr>
              <a:t>n</a:t>
            </a:r>
            <a:endParaRPr sz="1650" baseline="-25000">
              <a:latin typeface="Times New Roman" panose="02020603050405020304"/>
              <a:cs typeface="Times New Roman" panose="02020603050405020304"/>
            </a:endParaRPr>
          </a:p>
        </p:txBody>
      </p:sp>
      <p:sp>
        <p:nvSpPr>
          <p:cNvPr id="9" name="object 9"/>
          <p:cNvSpPr txBox="1"/>
          <p:nvPr/>
        </p:nvSpPr>
        <p:spPr>
          <a:xfrm>
            <a:off x="2138298" y="2876803"/>
            <a:ext cx="7136130" cy="418465"/>
          </a:xfrm>
          <a:prstGeom prst="rect">
            <a:avLst/>
          </a:prstGeom>
        </p:spPr>
        <p:txBody>
          <a:bodyPr vert="horz" wrap="square" lIns="0" tIns="0" rIns="0" bIns="0" rtlCol="0">
            <a:spAutoFit/>
          </a:bodyPr>
          <a:lstStyle/>
          <a:p>
            <a:pPr marL="12700">
              <a:lnSpc>
                <a:spcPts val="3295"/>
              </a:lnSpc>
              <a:tabLst>
                <a:tab pos="3034030" algn="l"/>
              </a:tabLst>
            </a:pPr>
            <a:r>
              <a:rPr sz="2800" spc="-5" dirty="0">
                <a:latin typeface="新宋体" panose="02010609030101010101" charset="-122"/>
                <a:cs typeface="新宋体" panose="02010609030101010101" charset="-122"/>
              </a:rPr>
              <a:t>差可以忽略</a:t>
            </a:r>
            <a:r>
              <a:rPr sz="2800" dirty="0">
                <a:latin typeface="新宋体" panose="02010609030101010101" charset="-122"/>
                <a:cs typeface="新宋体" panose="02010609030101010101" charset="-122"/>
              </a:rPr>
              <a:t>（</a:t>
            </a:r>
            <a:r>
              <a:rPr sz="2800" spc="-975" dirty="0">
                <a:latin typeface="新宋体" panose="02010609030101010101" charset="-122"/>
                <a:cs typeface="新宋体" panose="02010609030101010101" charset="-122"/>
              </a:rPr>
              <a:t> </a:t>
            </a:r>
            <a:r>
              <a:rPr sz="1650" spc="7" baseline="63000" dirty="0">
                <a:latin typeface="Symbol" panose="05050102010706020507"/>
                <a:cs typeface="Symbol" panose="05050102010706020507"/>
              </a:rPr>
              <a:t></a:t>
            </a:r>
            <a:r>
              <a:rPr sz="1650" baseline="63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），并用m个先前像素的线</a:t>
            </a:r>
            <a:endParaRPr sz="2800">
              <a:latin typeface="新宋体" panose="02010609030101010101" charset="-122"/>
              <a:cs typeface="新宋体" panose="02010609030101010101" charset="-122"/>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59865"/>
            <a:ext cx="3686175" cy="1354455"/>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有损压缩</a:t>
            </a:r>
            <a:endParaRPr sz="3200">
              <a:latin typeface="新宋体" panose="02010609030101010101" charset="-122"/>
              <a:cs typeface="新宋体" panose="02010609030101010101" charset="-122"/>
            </a:endParaRPr>
          </a:p>
          <a:p>
            <a:pPr>
              <a:lnSpc>
                <a:spcPct val="100000"/>
              </a:lnSpc>
              <a:spcBef>
                <a:spcPts val="25"/>
              </a:spcBef>
            </a:pPr>
            <a:endParaRPr sz="2650">
              <a:latin typeface="Times New Roman" panose="02020603050405020304"/>
              <a:cs typeface="Times New Roman" panose="02020603050405020304"/>
            </a:endParaRPr>
          </a:p>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最优预测器（续）</a:t>
            </a:r>
            <a:endParaRPr sz="3200">
              <a:latin typeface="新宋体" panose="02010609030101010101" charset="-122"/>
              <a:cs typeface="新宋体" panose="02010609030101010101" charset="-122"/>
            </a:endParaRPr>
          </a:p>
        </p:txBody>
      </p:sp>
      <p:sp>
        <p:nvSpPr>
          <p:cNvPr id="6" name="object 6"/>
          <p:cNvSpPr txBox="1"/>
          <p:nvPr/>
        </p:nvSpPr>
        <p:spPr>
          <a:xfrm>
            <a:off x="3704209" y="2612390"/>
            <a:ext cx="111125" cy="634365"/>
          </a:xfrm>
          <a:prstGeom prst="rect">
            <a:avLst/>
          </a:prstGeom>
        </p:spPr>
        <p:txBody>
          <a:bodyPr vert="horz" wrap="square" lIns="0" tIns="0" rIns="0" bIns="0" rtlCol="0">
            <a:spAutoFit/>
          </a:bodyPr>
          <a:lstStyle/>
          <a:p>
            <a:pPr marL="12700">
              <a:lnSpc>
                <a:spcPct val="100000"/>
              </a:lnSpc>
            </a:pPr>
            <a:r>
              <a:rPr sz="4150" spc="-1325" dirty="0">
                <a:latin typeface="Symbol" panose="05050102010706020507"/>
                <a:cs typeface="Symbol" panose="05050102010706020507"/>
              </a:rPr>
              <a:t></a:t>
            </a:r>
            <a:endParaRPr sz="4150">
              <a:latin typeface="Symbol" panose="05050102010706020507"/>
              <a:cs typeface="Symbol" panose="05050102010706020507"/>
            </a:endParaRPr>
          </a:p>
        </p:txBody>
      </p:sp>
      <p:sp>
        <p:nvSpPr>
          <p:cNvPr id="7" name="object 7"/>
          <p:cNvSpPr txBox="1"/>
          <p:nvPr/>
        </p:nvSpPr>
        <p:spPr>
          <a:xfrm>
            <a:off x="6464960" y="3134944"/>
            <a:ext cx="445770" cy="488950"/>
          </a:xfrm>
          <a:prstGeom prst="rect">
            <a:avLst/>
          </a:prstGeom>
        </p:spPr>
        <p:txBody>
          <a:bodyPr vert="horz" wrap="square" lIns="0" tIns="0" rIns="0" bIns="0" rtlCol="0">
            <a:spAutoFit/>
          </a:bodyPr>
          <a:lstStyle/>
          <a:p>
            <a:pPr marL="12700">
              <a:lnSpc>
                <a:spcPct val="100000"/>
              </a:lnSpc>
              <a:tabLst>
                <a:tab pos="269875" algn="l"/>
              </a:tabLst>
            </a:pPr>
            <a:r>
              <a:rPr sz="2550" spc="10" dirty="0">
                <a:latin typeface="Symbol" panose="05050102010706020507"/>
                <a:cs typeface="Symbol" panose="05050102010706020507"/>
              </a:rPr>
              <a:t></a:t>
            </a:r>
            <a:r>
              <a:rPr sz="2550" spc="10" dirty="0">
                <a:latin typeface="Times New Roman" panose="02020603050405020304"/>
                <a:cs typeface="Times New Roman" panose="02020603050405020304"/>
              </a:rPr>
              <a:t>	</a:t>
            </a:r>
            <a:r>
              <a:rPr sz="2550" spc="-1265" dirty="0">
                <a:latin typeface="Symbol" panose="05050102010706020507"/>
                <a:cs typeface="Symbol" panose="05050102010706020507"/>
              </a:rPr>
              <a:t></a:t>
            </a:r>
            <a:r>
              <a:rPr sz="3825" spc="22" baseline="-16000" dirty="0">
                <a:latin typeface="Symbol" panose="05050102010706020507"/>
                <a:cs typeface="Symbol" panose="05050102010706020507"/>
              </a:rPr>
              <a:t></a:t>
            </a:r>
            <a:endParaRPr sz="3825" baseline="-16000">
              <a:latin typeface="Symbol" panose="05050102010706020507"/>
              <a:cs typeface="Symbol" panose="05050102010706020507"/>
            </a:endParaRPr>
          </a:p>
        </p:txBody>
      </p:sp>
      <p:sp>
        <p:nvSpPr>
          <p:cNvPr id="8" name="object 8"/>
          <p:cNvSpPr txBox="1"/>
          <p:nvPr/>
        </p:nvSpPr>
        <p:spPr>
          <a:xfrm>
            <a:off x="6464960" y="2517686"/>
            <a:ext cx="445770" cy="504190"/>
          </a:xfrm>
          <a:prstGeom prst="rect">
            <a:avLst/>
          </a:prstGeom>
        </p:spPr>
        <p:txBody>
          <a:bodyPr vert="horz" wrap="square" lIns="0" tIns="0" rIns="0" bIns="0" rtlCol="0">
            <a:spAutoFit/>
          </a:bodyPr>
          <a:lstStyle/>
          <a:p>
            <a:pPr marL="12700">
              <a:lnSpc>
                <a:spcPct val="100000"/>
              </a:lnSpc>
              <a:tabLst>
                <a:tab pos="269875" algn="l"/>
              </a:tabLst>
            </a:pPr>
            <a:r>
              <a:rPr sz="3825" spc="15" baseline="-16000" dirty="0">
                <a:latin typeface="Symbol" panose="05050102010706020507"/>
                <a:cs typeface="Symbol" panose="05050102010706020507"/>
              </a:rPr>
              <a:t></a:t>
            </a:r>
            <a:r>
              <a:rPr sz="3825" spc="15" baseline="-16000" dirty="0">
                <a:latin typeface="Times New Roman" panose="02020603050405020304"/>
                <a:cs typeface="Times New Roman" panose="02020603050405020304"/>
              </a:rPr>
              <a:t>	</a:t>
            </a:r>
            <a:r>
              <a:rPr sz="3825" spc="-1897" baseline="-19000" dirty="0">
                <a:latin typeface="Symbol" panose="05050102010706020507"/>
                <a:cs typeface="Symbol" panose="05050102010706020507"/>
              </a:rPr>
              <a:t></a:t>
            </a:r>
            <a:r>
              <a:rPr sz="2550" spc="15" dirty="0">
                <a:latin typeface="Symbol" panose="05050102010706020507"/>
                <a:cs typeface="Symbol" panose="05050102010706020507"/>
              </a:rPr>
              <a:t></a:t>
            </a:r>
            <a:endParaRPr sz="2550">
              <a:latin typeface="Symbol" panose="05050102010706020507"/>
              <a:cs typeface="Symbol" panose="05050102010706020507"/>
            </a:endParaRPr>
          </a:p>
        </p:txBody>
      </p:sp>
      <p:sp>
        <p:nvSpPr>
          <p:cNvPr id="9" name="object 9"/>
          <p:cNvSpPr txBox="1"/>
          <p:nvPr/>
        </p:nvSpPr>
        <p:spPr>
          <a:xfrm>
            <a:off x="4630051" y="3134944"/>
            <a:ext cx="302895" cy="488950"/>
          </a:xfrm>
          <a:prstGeom prst="rect">
            <a:avLst/>
          </a:prstGeom>
        </p:spPr>
        <p:txBody>
          <a:bodyPr vert="horz" wrap="square" lIns="0" tIns="0" rIns="0" bIns="0" rtlCol="0">
            <a:spAutoFit/>
          </a:bodyPr>
          <a:lstStyle/>
          <a:p>
            <a:pPr marL="12700">
              <a:lnSpc>
                <a:spcPct val="100000"/>
              </a:lnSpc>
            </a:pPr>
            <a:r>
              <a:rPr sz="2550" spc="-1265" dirty="0">
                <a:latin typeface="Symbol" panose="05050102010706020507"/>
                <a:cs typeface="Symbol" panose="05050102010706020507"/>
              </a:rPr>
              <a:t></a:t>
            </a:r>
            <a:r>
              <a:rPr sz="3825" spc="-120" baseline="-16000" dirty="0">
                <a:latin typeface="Symbol" panose="05050102010706020507"/>
                <a:cs typeface="Symbol" panose="05050102010706020507"/>
              </a:rPr>
              <a:t></a:t>
            </a:r>
            <a:r>
              <a:rPr sz="2550" spc="1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0" name="object 10"/>
          <p:cNvSpPr txBox="1"/>
          <p:nvPr/>
        </p:nvSpPr>
        <p:spPr>
          <a:xfrm>
            <a:off x="6599808" y="2521445"/>
            <a:ext cx="121285" cy="240665"/>
          </a:xfrm>
          <a:prstGeom prst="rect">
            <a:avLst/>
          </a:prstGeom>
        </p:spPr>
        <p:txBody>
          <a:bodyPr vert="horz" wrap="square" lIns="0" tIns="0" rIns="0" bIns="0" rtlCol="0">
            <a:spAutoFit/>
          </a:bodyPr>
          <a:lstStyle/>
          <a:p>
            <a:pPr marL="12700">
              <a:lnSpc>
                <a:spcPct val="100000"/>
              </a:lnSpc>
            </a:pPr>
            <a:r>
              <a:rPr sz="1500" spc="5" dirty="0">
                <a:latin typeface="Times New Roman" panose="02020603050405020304"/>
                <a:cs typeface="Times New Roman" panose="02020603050405020304"/>
              </a:rPr>
              <a:t>2</a:t>
            </a:r>
            <a:endParaRPr sz="1500">
              <a:latin typeface="Times New Roman" panose="02020603050405020304"/>
              <a:cs typeface="Times New Roman" panose="02020603050405020304"/>
            </a:endParaRPr>
          </a:p>
        </p:txBody>
      </p:sp>
      <p:sp>
        <p:nvSpPr>
          <p:cNvPr id="11" name="object 11"/>
          <p:cNvSpPr txBox="1"/>
          <p:nvPr/>
        </p:nvSpPr>
        <p:spPr>
          <a:xfrm>
            <a:off x="3933583" y="2802623"/>
            <a:ext cx="121285" cy="240665"/>
          </a:xfrm>
          <a:prstGeom prst="rect">
            <a:avLst/>
          </a:prstGeom>
        </p:spPr>
        <p:txBody>
          <a:bodyPr vert="horz" wrap="square" lIns="0" tIns="0" rIns="0" bIns="0" rtlCol="0">
            <a:spAutoFit/>
          </a:bodyPr>
          <a:lstStyle/>
          <a:p>
            <a:pPr marL="12700">
              <a:lnSpc>
                <a:spcPct val="100000"/>
              </a:lnSpc>
            </a:pPr>
            <a:r>
              <a:rPr sz="1500" spc="5" dirty="0">
                <a:latin typeface="Times New Roman" panose="02020603050405020304"/>
                <a:cs typeface="Times New Roman" panose="02020603050405020304"/>
              </a:rPr>
              <a:t>2</a:t>
            </a:r>
            <a:endParaRPr sz="1500">
              <a:latin typeface="Times New Roman" panose="02020603050405020304"/>
              <a:cs typeface="Times New Roman" panose="02020603050405020304"/>
            </a:endParaRPr>
          </a:p>
        </p:txBody>
      </p:sp>
      <p:sp>
        <p:nvSpPr>
          <p:cNvPr id="12" name="object 12"/>
          <p:cNvSpPr txBox="1"/>
          <p:nvPr/>
        </p:nvSpPr>
        <p:spPr>
          <a:xfrm>
            <a:off x="5522366" y="2615933"/>
            <a:ext cx="164465" cy="240665"/>
          </a:xfrm>
          <a:prstGeom prst="rect">
            <a:avLst/>
          </a:prstGeom>
        </p:spPr>
        <p:txBody>
          <a:bodyPr vert="horz" wrap="square" lIns="0" tIns="0" rIns="0" bIns="0" rtlCol="0">
            <a:spAutoFit/>
          </a:bodyPr>
          <a:lstStyle/>
          <a:p>
            <a:pPr marL="12700">
              <a:lnSpc>
                <a:spcPct val="100000"/>
              </a:lnSpc>
            </a:pPr>
            <a:r>
              <a:rPr sz="1500" i="1" spc="5" dirty="0">
                <a:latin typeface="Times New Roman" panose="02020603050405020304"/>
                <a:cs typeface="Times New Roman" panose="02020603050405020304"/>
              </a:rPr>
              <a:t>m</a:t>
            </a:r>
            <a:endParaRPr sz="1500">
              <a:latin typeface="Times New Roman" panose="02020603050405020304"/>
              <a:cs typeface="Times New Roman" panose="02020603050405020304"/>
            </a:endParaRPr>
          </a:p>
        </p:txBody>
      </p:sp>
      <p:sp>
        <p:nvSpPr>
          <p:cNvPr id="13" name="object 13"/>
          <p:cNvSpPr txBox="1"/>
          <p:nvPr/>
        </p:nvSpPr>
        <p:spPr>
          <a:xfrm>
            <a:off x="5473598" y="3263620"/>
            <a:ext cx="266065" cy="240665"/>
          </a:xfrm>
          <a:prstGeom prst="rect">
            <a:avLst/>
          </a:prstGeom>
        </p:spPr>
        <p:txBody>
          <a:bodyPr vert="horz" wrap="square" lIns="0" tIns="0" rIns="0" bIns="0" rtlCol="0">
            <a:spAutoFit/>
          </a:bodyPr>
          <a:lstStyle/>
          <a:p>
            <a:pPr marL="12700">
              <a:lnSpc>
                <a:spcPct val="100000"/>
              </a:lnSpc>
            </a:pPr>
            <a:r>
              <a:rPr sz="1500" i="1" spc="60" dirty="0">
                <a:latin typeface="Times New Roman" panose="02020603050405020304"/>
                <a:cs typeface="Times New Roman" panose="02020603050405020304"/>
              </a:rPr>
              <a:t>i</a:t>
            </a:r>
            <a:r>
              <a:rPr sz="1500" spc="-165" dirty="0">
                <a:latin typeface="Symbol" panose="05050102010706020507"/>
                <a:cs typeface="Symbol" panose="05050102010706020507"/>
              </a:rPr>
              <a:t></a:t>
            </a:r>
            <a:r>
              <a:rPr sz="1500" spc="5" dirty="0">
                <a:latin typeface="Times New Roman" panose="02020603050405020304"/>
                <a:cs typeface="Times New Roman" panose="02020603050405020304"/>
              </a:rPr>
              <a:t>1</a:t>
            </a:r>
            <a:endParaRPr sz="1500">
              <a:latin typeface="Times New Roman" panose="02020603050405020304"/>
              <a:cs typeface="Times New Roman" panose="02020603050405020304"/>
            </a:endParaRPr>
          </a:p>
        </p:txBody>
      </p:sp>
      <p:sp>
        <p:nvSpPr>
          <p:cNvPr id="14" name="object 14"/>
          <p:cNvSpPr txBox="1"/>
          <p:nvPr/>
        </p:nvSpPr>
        <p:spPr>
          <a:xfrm>
            <a:off x="5053723" y="2733522"/>
            <a:ext cx="1856739" cy="588645"/>
          </a:xfrm>
          <a:prstGeom prst="rect">
            <a:avLst/>
          </a:prstGeom>
        </p:spPr>
        <p:txBody>
          <a:bodyPr vert="horz" wrap="square" lIns="0" tIns="0" rIns="0" bIns="0" rtlCol="0">
            <a:spAutoFit/>
          </a:bodyPr>
          <a:lstStyle/>
          <a:p>
            <a:pPr marL="12700">
              <a:lnSpc>
                <a:spcPct val="100000"/>
              </a:lnSpc>
              <a:tabLst>
                <a:tab pos="386715" algn="l"/>
                <a:tab pos="1139190" algn="l"/>
                <a:tab pos="1680845" algn="l"/>
              </a:tabLst>
            </a:pPr>
            <a:r>
              <a:rPr sz="1500" i="1" spc="5" dirty="0">
                <a:latin typeface="Times New Roman" panose="02020603050405020304"/>
                <a:cs typeface="Times New Roman" panose="02020603050405020304"/>
              </a:rPr>
              <a:t>n	</a:t>
            </a:r>
            <a:r>
              <a:rPr sz="3850" spc="20" dirty="0">
                <a:latin typeface="Symbol" panose="05050102010706020507"/>
                <a:cs typeface="Symbol" panose="05050102010706020507"/>
              </a:rPr>
              <a:t></a:t>
            </a:r>
            <a:r>
              <a:rPr sz="3850" spc="450" dirty="0">
                <a:latin typeface="Times New Roman" panose="02020603050405020304"/>
                <a:cs typeface="Times New Roman" panose="02020603050405020304"/>
              </a:rPr>
              <a:t> </a:t>
            </a:r>
            <a:r>
              <a:rPr sz="1500" i="1" dirty="0">
                <a:latin typeface="Times New Roman" panose="02020603050405020304"/>
                <a:cs typeface="Times New Roman" panose="02020603050405020304"/>
              </a:rPr>
              <a:t>i	</a:t>
            </a:r>
            <a:r>
              <a:rPr sz="1500" i="1" spc="5" dirty="0">
                <a:latin typeface="Times New Roman" panose="02020603050405020304"/>
                <a:cs typeface="Times New Roman" panose="02020603050405020304"/>
              </a:rPr>
              <a:t>n</a:t>
            </a:r>
            <a:r>
              <a:rPr sz="1500" spc="-60" dirty="0">
                <a:latin typeface="Symbol" panose="05050102010706020507"/>
                <a:cs typeface="Symbol" panose="05050102010706020507"/>
              </a:rPr>
              <a:t></a:t>
            </a:r>
            <a:r>
              <a:rPr sz="1500" i="1" dirty="0">
                <a:latin typeface="Times New Roman" panose="02020603050405020304"/>
                <a:cs typeface="Times New Roman" panose="02020603050405020304"/>
              </a:rPr>
              <a:t>i</a:t>
            </a:r>
            <a:r>
              <a:rPr sz="1500" i="1" spc="-85" dirty="0">
                <a:latin typeface="Times New Roman" panose="02020603050405020304"/>
                <a:cs typeface="Times New Roman" panose="02020603050405020304"/>
              </a:rPr>
              <a:t> </a:t>
            </a:r>
            <a:r>
              <a:rPr sz="3825" spc="15" baseline="-4000" dirty="0">
                <a:latin typeface="Symbol" panose="05050102010706020507"/>
                <a:cs typeface="Symbol" panose="05050102010706020507"/>
              </a:rPr>
              <a:t></a:t>
            </a:r>
            <a:r>
              <a:rPr sz="3825" baseline="-4000" dirty="0">
                <a:latin typeface="Times New Roman" panose="02020603050405020304"/>
                <a:cs typeface="Times New Roman" panose="02020603050405020304"/>
              </a:rPr>
              <a:t>	</a:t>
            </a:r>
            <a:r>
              <a:rPr sz="3825" spc="22" baseline="4000" dirty="0">
                <a:latin typeface="Symbol" panose="05050102010706020507"/>
                <a:cs typeface="Symbol" panose="05050102010706020507"/>
              </a:rPr>
              <a:t></a:t>
            </a:r>
            <a:endParaRPr sz="3825" baseline="4000">
              <a:latin typeface="Symbol" panose="05050102010706020507"/>
              <a:cs typeface="Symbol" panose="05050102010706020507"/>
            </a:endParaRPr>
          </a:p>
        </p:txBody>
      </p:sp>
      <p:sp>
        <p:nvSpPr>
          <p:cNvPr id="15" name="object 15"/>
          <p:cNvSpPr txBox="1"/>
          <p:nvPr/>
        </p:nvSpPr>
        <p:spPr>
          <a:xfrm>
            <a:off x="3916832" y="3031972"/>
            <a:ext cx="121285" cy="240665"/>
          </a:xfrm>
          <a:prstGeom prst="rect">
            <a:avLst/>
          </a:prstGeom>
        </p:spPr>
        <p:txBody>
          <a:bodyPr vert="horz" wrap="square" lIns="0" tIns="0" rIns="0" bIns="0" rtlCol="0">
            <a:spAutoFit/>
          </a:bodyPr>
          <a:lstStyle/>
          <a:p>
            <a:pPr marL="12700">
              <a:lnSpc>
                <a:spcPct val="100000"/>
              </a:lnSpc>
            </a:pPr>
            <a:r>
              <a:rPr sz="1500" i="1" spc="5" dirty="0">
                <a:latin typeface="Times New Roman" panose="02020603050405020304"/>
                <a:cs typeface="Times New Roman" panose="02020603050405020304"/>
              </a:rPr>
              <a:t>n</a:t>
            </a:r>
            <a:endParaRPr sz="1500">
              <a:latin typeface="Times New Roman" panose="02020603050405020304"/>
              <a:cs typeface="Times New Roman" panose="02020603050405020304"/>
            </a:endParaRPr>
          </a:p>
        </p:txBody>
      </p:sp>
      <p:sp>
        <p:nvSpPr>
          <p:cNvPr id="16" name="object 16"/>
          <p:cNvSpPr txBox="1"/>
          <p:nvPr/>
        </p:nvSpPr>
        <p:spPr>
          <a:xfrm>
            <a:off x="3789553" y="2517724"/>
            <a:ext cx="1636395" cy="804545"/>
          </a:xfrm>
          <a:prstGeom prst="rect">
            <a:avLst/>
          </a:prstGeom>
        </p:spPr>
        <p:txBody>
          <a:bodyPr vert="horz" wrap="square" lIns="0" tIns="0" rIns="0" bIns="0" rtlCol="0">
            <a:spAutoFit/>
          </a:bodyPr>
          <a:lstStyle/>
          <a:p>
            <a:pPr marL="852805">
              <a:lnSpc>
                <a:spcPts val="1905"/>
              </a:lnSpc>
            </a:pPr>
            <a:r>
              <a:rPr sz="2550" spc="-80" dirty="0">
                <a:latin typeface="Symbol" panose="05050102010706020507"/>
                <a:cs typeface="Symbol" panose="05050102010706020507"/>
              </a:rPr>
              <a:t></a:t>
            </a:r>
            <a:r>
              <a:rPr sz="3825" spc="15" baseline="-16000" dirty="0">
                <a:latin typeface="Symbol" panose="05050102010706020507"/>
                <a:cs typeface="Symbol" panose="05050102010706020507"/>
              </a:rPr>
              <a:t></a:t>
            </a:r>
            <a:endParaRPr sz="3825" baseline="-16000">
              <a:latin typeface="Symbol" panose="05050102010706020507"/>
              <a:cs typeface="Symbol" panose="05050102010706020507"/>
            </a:endParaRPr>
          </a:p>
          <a:p>
            <a:pPr marL="12700">
              <a:lnSpc>
                <a:spcPts val="3825"/>
              </a:lnSpc>
              <a:tabLst>
                <a:tab pos="1442720" algn="l"/>
              </a:tabLst>
            </a:pPr>
            <a:r>
              <a:rPr sz="2550" i="1" spc="15" dirty="0">
                <a:latin typeface="Times New Roman" panose="02020603050405020304"/>
                <a:cs typeface="Times New Roman" panose="02020603050405020304"/>
              </a:rPr>
              <a:t>e</a:t>
            </a:r>
            <a:r>
              <a:rPr sz="2550" i="1" spc="190" dirty="0">
                <a:latin typeface="Times New Roman" panose="02020603050405020304"/>
                <a:cs typeface="Times New Roman" panose="02020603050405020304"/>
              </a:rPr>
              <a:t> </a:t>
            </a:r>
            <a:r>
              <a:rPr sz="4150" spc="-805" dirty="0">
                <a:latin typeface="Symbol" panose="05050102010706020507"/>
                <a:cs typeface="Symbol" panose="05050102010706020507"/>
              </a:rPr>
              <a:t></a:t>
            </a:r>
            <a:r>
              <a:rPr sz="2550" spc="20" dirty="0">
                <a:latin typeface="Symbol" panose="05050102010706020507"/>
                <a:cs typeface="Symbol" panose="05050102010706020507"/>
              </a:rPr>
              <a:t></a:t>
            </a:r>
            <a:r>
              <a:rPr sz="2550" spc="-190" dirty="0">
                <a:latin typeface="Times New Roman" panose="02020603050405020304"/>
                <a:cs typeface="Times New Roman" panose="02020603050405020304"/>
              </a:rPr>
              <a:t> </a:t>
            </a:r>
            <a:r>
              <a:rPr sz="2550" i="1" spc="15" dirty="0">
                <a:latin typeface="Times New Roman" panose="02020603050405020304"/>
                <a:cs typeface="Times New Roman" panose="02020603050405020304"/>
              </a:rPr>
              <a:t>E</a:t>
            </a:r>
            <a:r>
              <a:rPr sz="3825" spc="-1897" baseline="33000" dirty="0">
                <a:latin typeface="Symbol" panose="05050102010706020507"/>
                <a:cs typeface="Symbol" panose="05050102010706020507"/>
              </a:rPr>
              <a:t></a:t>
            </a:r>
            <a:r>
              <a:rPr sz="3825" spc="-120" baseline="-10000" dirty="0">
                <a:latin typeface="Symbol" panose="05050102010706020507"/>
                <a:cs typeface="Symbol" panose="05050102010706020507"/>
              </a:rPr>
              <a:t></a:t>
            </a:r>
            <a:r>
              <a:rPr sz="3825" spc="15" baseline="-19000" dirty="0">
                <a:latin typeface="Symbol" panose="05050102010706020507"/>
                <a:cs typeface="Symbol" panose="05050102010706020507"/>
              </a:rPr>
              <a:t></a:t>
            </a:r>
            <a:r>
              <a:rPr sz="3825" spc="-405" baseline="-19000" dirty="0">
                <a:latin typeface="Times New Roman" panose="02020603050405020304"/>
                <a:cs typeface="Times New Roman" panose="02020603050405020304"/>
              </a:rPr>
              <a:t> </a:t>
            </a:r>
            <a:r>
              <a:rPr sz="2550" i="1" spc="10" dirty="0">
                <a:latin typeface="Times New Roman" panose="02020603050405020304"/>
                <a:cs typeface="Times New Roman" panose="02020603050405020304"/>
              </a:rPr>
              <a:t>f</a:t>
            </a:r>
            <a:r>
              <a:rPr sz="2550" i="1" dirty="0">
                <a:latin typeface="Times New Roman" panose="02020603050405020304"/>
                <a:cs typeface="Times New Roman" panose="02020603050405020304"/>
              </a:rPr>
              <a:t>	</a:t>
            </a:r>
            <a:r>
              <a:rPr sz="2550" spc="2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7" name="object 17"/>
          <p:cNvSpPr txBox="1"/>
          <p:nvPr/>
        </p:nvSpPr>
        <p:spPr>
          <a:xfrm>
            <a:off x="3516007" y="2816352"/>
            <a:ext cx="226695" cy="401320"/>
          </a:xfrm>
          <a:prstGeom prst="rect">
            <a:avLst/>
          </a:prstGeom>
        </p:spPr>
        <p:txBody>
          <a:bodyPr vert="horz" wrap="square" lIns="0" tIns="0" rIns="0" bIns="0" rtlCol="0">
            <a:spAutoFit/>
          </a:bodyPr>
          <a:lstStyle/>
          <a:p>
            <a:pPr marL="12700">
              <a:lnSpc>
                <a:spcPct val="100000"/>
              </a:lnSpc>
            </a:pPr>
            <a:r>
              <a:rPr sz="2550" i="1" spc="20" dirty="0">
                <a:latin typeface="Times New Roman" panose="02020603050405020304"/>
                <a:cs typeface="Times New Roman" panose="02020603050405020304"/>
              </a:rPr>
              <a:t>E</a:t>
            </a:r>
            <a:endParaRPr sz="2550">
              <a:latin typeface="Times New Roman" panose="02020603050405020304"/>
              <a:cs typeface="Times New Roman" panose="02020603050405020304"/>
            </a:endParaRPr>
          </a:p>
        </p:txBody>
      </p:sp>
      <p:sp>
        <p:nvSpPr>
          <p:cNvPr id="18" name="object 18"/>
          <p:cNvSpPr txBox="1"/>
          <p:nvPr/>
        </p:nvSpPr>
        <p:spPr>
          <a:xfrm>
            <a:off x="5756287" y="2797302"/>
            <a:ext cx="441325" cy="420370"/>
          </a:xfrm>
          <a:prstGeom prst="rect">
            <a:avLst/>
          </a:prstGeom>
        </p:spPr>
        <p:txBody>
          <a:bodyPr vert="horz" wrap="square" lIns="0" tIns="0" rIns="0" bIns="0" rtlCol="0">
            <a:spAutoFit/>
          </a:bodyPr>
          <a:lstStyle/>
          <a:p>
            <a:pPr marL="12700">
              <a:lnSpc>
                <a:spcPct val="100000"/>
              </a:lnSpc>
            </a:pPr>
            <a:r>
              <a:rPr sz="2700" i="1" spc="-75" dirty="0">
                <a:latin typeface="Symbol" panose="05050102010706020507"/>
                <a:cs typeface="Symbol" panose="05050102010706020507"/>
              </a:rPr>
              <a:t></a:t>
            </a:r>
            <a:r>
              <a:rPr sz="2700" i="1" spc="245" dirty="0">
                <a:latin typeface="Times New Roman" panose="02020603050405020304"/>
                <a:cs typeface="Times New Roman" panose="02020603050405020304"/>
              </a:rPr>
              <a:t> </a:t>
            </a:r>
            <a:r>
              <a:rPr sz="2550" i="1" spc="10" dirty="0">
                <a:latin typeface="Times New Roman" panose="02020603050405020304"/>
                <a:cs typeface="Times New Roman" panose="02020603050405020304"/>
              </a:rPr>
              <a:t>f</a:t>
            </a:r>
            <a:endParaRPr sz="2550">
              <a:latin typeface="Times New Roman" panose="02020603050405020304"/>
              <a:cs typeface="Times New Roman" panose="02020603050405020304"/>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有损压缩</a:t>
            </a:r>
          </a:p>
        </p:txBody>
      </p:sp>
      <p:sp>
        <p:nvSpPr>
          <p:cNvPr id="6" name="object 6"/>
          <p:cNvSpPr txBox="1"/>
          <p:nvPr/>
        </p:nvSpPr>
        <p:spPr>
          <a:xfrm>
            <a:off x="1681098" y="1837690"/>
            <a:ext cx="4823460" cy="111760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最优预测器（续）</a:t>
            </a:r>
            <a:endParaRPr sz="3200">
              <a:latin typeface="新宋体" panose="02010609030101010101" charset="-122"/>
              <a:cs typeface="新宋体" panose="02010609030101010101" charset="-122"/>
            </a:endParaRPr>
          </a:p>
          <a:p>
            <a:pPr marL="469900">
              <a:lnSpc>
                <a:spcPct val="100000"/>
              </a:lnSpc>
              <a:spcBef>
                <a:spcPts val="207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并假设用1个4阶线性预测器：</a:t>
            </a:r>
            <a:endParaRPr sz="2400">
              <a:latin typeface="新宋体" panose="02010609030101010101" charset="-122"/>
              <a:cs typeface="新宋体" panose="02010609030101010101" charset="-122"/>
            </a:endParaRPr>
          </a:p>
        </p:txBody>
      </p:sp>
      <p:sp>
        <p:nvSpPr>
          <p:cNvPr id="7" name="object 7"/>
          <p:cNvSpPr txBox="1"/>
          <p:nvPr/>
        </p:nvSpPr>
        <p:spPr>
          <a:xfrm>
            <a:off x="1829676" y="3345434"/>
            <a:ext cx="95250" cy="187960"/>
          </a:xfrm>
          <a:prstGeom prst="rect">
            <a:avLst/>
          </a:prstGeom>
        </p:spPr>
        <p:txBody>
          <a:bodyPr vert="horz" wrap="square" lIns="0" tIns="0" rIns="0" bIns="0" rtlCol="0">
            <a:spAutoFit/>
          </a:bodyPr>
          <a:lstStyle/>
          <a:p>
            <a:pPr marL="12700">
              <a:lnSpc>
                <a:spcPct val="100000"/>
              </a:lnSpc>
            </a:pPr>
            <a:r>
              <a:rPr sz="1150" spc="5" dirty="0">
                <a:latin typeface="Times New Roman" panose="02020603050405020304"/>
                <a:cs typeface="Times New Roman" panose="02020603050405020304"/>
              </a:rPr>
              <a:t>^</a:t>
            </a:r>
            <a:endParaRPr sz="1150">
              <a:latin typeface="Times New Roman" panose="02020603050405020304"/>
              <a:cs typeface="Times New Roman" panose="02020603050405020304"/>
            </a:endParaRPr>
          </a:p>
        </p:txBody>
      </p:sp>
      <p:sp>
        <p:nvSpPr>
          <p:cNvPr id="8" name="object 8"/>
          <p:cNvSpPr txBox="1"/>
          <p:nvPr/>
        </p:nvSpPr>
        <p:spPr>
          <a:xfrm>
            <a:off x="1826679" y="3392170"/>
            <a:ext cx="7753984" cy="436245"/>
          </a:xfrm>
          <a:prstGeom prst="rect">
            <a:avLst/>
          </a:prstGeom>
        </p:spPr>
        <p:txBody>
          <a:bodyPr vert="horz" wrap="square" lIns="0" tIns="0" rIns="0" bIns="0" rtlCol="0">
            <a:spAutoFit/>
          </a:bodyPr>
          <a:lstStyle/>
          <a:p>
            <a:pPr marL="12700">
              <a:lnSpc>
                <a:spcPct val="100000"/>
              </a:lnSpc>
            </a:pPr>
            <a:r>
              <a:rPr sz="2000" i="1" spc="-5" dirty="0">
                <a:latin typeface="Times New Roman" panose="02020603050405020304"/>
                <a:cs typeface="Times New Roman" panose="02020603050405020304"/>
              </a:rPr>
              <a:t>f</a:t>
            </a:r>
            <a:r>
              <a:rPr sz="2000" i="1" spc="45" dirty="0">
                <a:latin typeface="Times New Roman" panose="02020603050405020304"/>
                <a:cs typeface="Times New Roman" panose="02020603050405020304"/>
              </a:rPr>
              <a:t> </a:t>
            </a:r>
            <a:r>
              <a:rPr sz="2600" spc="-95" dirty="0">
                <a:latin typeface="Symbol" panose="05050102010706020507"/>
                <a:cs typeface="Symbol" panose="05050102010706020507"/>
              </a:rPr>
              <a:t></a:t>
            </a:r>
            <a:r>
              <a:rPr sz="2000" i="1" spc="80" dirty="0">
                <a:latin typeface="Times New Roman" panose="02020603050405020304"/>
                <a:cs typeface="Times New Roman" panose="02020603050405020304"/>
              </a:rPr>
              <a:t>x</a:t>
            </a:r>
            <a:r>
              <a:rPr sz="2000" spc="-5" dirty="0">
                <a:latin typeface="Times New Roman" panose="02020603050405020304"/>
                <a:cs typeface="Times New Roman" panose="02020603050405020304"/>
              </a:rPr>
              <a:t>,</a:t>
            </a:r>
            <a:r>
              <a:rPr sz="2000" spc="5" dirty="0">
                <a:latin typeface="Times New Roman" panose="02020603050405020304"/>
                <a:cs typeface="Times New Roman" panose="02020603050405020304"/>
              </a:rPr>
              <a:t> </a:t>
            </a:r>
            <a:r>
              <a:rPr sz="2000" i="1" spc="-5" dirty="0">
                <a:latin typeface="Times New Roman" panose="02020603050405020304"/>
                <a:cs typeface="Times New Roman" panose="02020603050405020304"/>
              </a:rPr>
              <a:t>y</a:t>
            </a:r>
            <a:r>
              <a:rPr sz="2000" i="1" spc="-280" dirty="0">
                <a:latin typeface="Times New Roman" panose="02020603050405020304"/>
                <a:cs typeface="Times New Roman" panose="02020603050405020304"/>
              </a:rPr>
              <a:t> </a:t>
            </a:r>
            <a:r>
              <a:rPr sz="2600" spc="-160" dirty="0">
                <a:latin typeface="Symbol" panose="05050102010706020507"/>
                <a:cs typeface="Symbol" panose="05050102010706020507"/>
              </a:rPr>
              <a:t></a:t>
            </a:r>
            <a:r>
              <a:rPr sz="2600" spc="-320" dirty="0">
                <a:latin typeface="Times New Roman" panose="02020603050405020304"/>
                <a:cs typeface="Times New Roman" panose="02020603050405020304"/>
              </a:rPr>
              <a:t> </a:t>
            </a:r>
            <a:r>
              <a:rPr sz="2000" spc="-5" dirty="0">
                <a:latin typeface="Symbol" panose="05050102010706020507"/>
                <a:cs typeface="Symbol" panose="05050102010706020507"/>
              </a:rPr>
              <a:t></a:t>
            </a:r>
            <a:r>
              <a:rPr sz="2000" spc="-90" dirty="0">
                <a:latin typeface="Times New Roman" panose="02020603050405020304"/>
                <a:cs typeface="Times New Roman" panose="02020603050405020304"/>
              </a:rPr>
              <a:t> </a:t>
            </a:r>
            <a:r>
              <a:rPr sz="2100" i="1" spc="65" dirty="0">
                <a:latin typeface="Symbol" panose="05050102010706020507"/>
                <a:cs typeface="Symbol" panose="05050102010706020507"/>
              </a:rPr>
              <a:t></a:t>
            </a:r>
            <a:r>
              <a:rPr sz="1725" spc="7" baseline="-24000" dirty="0">
                <a:latin typeface="Times New Roman" panose="02020603050405020304"/>
                <a:cs typeface="Times New Roman" panose="02020603050405020304"/>
              </a:rPr>
              <a:t>1</a:t>
            </a:r>
            <a:r>
              <a:rPr sz="1725" baseline="-24000" dirty="0">
                <a:latin typeface="Times New Roman" panose="02020603050405020304"/>
                <a:cs typeface="Times New Roman" panose="02020603050405020304"/>
              </a:rPr>
              <a:t> </a:t>
            </a:r>
            <a:r>
              <a:rPr sz="1725" spc="-172" baseline="-24000" dirty="0">
                <a:latin typeface="Times New Roman" panose="02020603050405020304"/>
                <a:cs typeface="Times New Roman" panose="02020603050405020304"/>
              </a:rPr>
              <a:t> </a:t>
            </a:r>
            <a:r>
              <a:rPr sz="2000" i="1" spc="-5" dirty="0">
                <a:latin typeface="Times New Roman" panose="02020603050405020304"/>
                <a:cs typeface="Times New Roman" panose="02020603050405020304"/>
              </a:rPr>
              <a:t>f</a:t>
            </a:r>
            <a:r>
              <a:rPr sz="2000" i="1" spc="45" dirty="0">
                <a:latin typeface="Times New Roman" panose="02020603050405020304"/>
                <a:cs typeface="Times New Roman" panose="02020603050405020304"/>
              </a:rPr>
              <a:t> </a:t>
            </a:r>
            <a:r>
              <a:rPr sz="2600" spc="-90" dirty="0">
                <a:latin typeface="Symbol" panose="05050102010706020507"/>
                <a:cs typeface="Symbol" panose="05050102010706020507"/>
              </a:rPr>
              <a:t></a:t>
            </a:r>
            <a:r>
              <a:rPr sz="2000" i="1" spc="75" dirty="0">
                <a:latin typeface="Times New Roman" panose="02020603050405020304"/>
                <a:cs typeface="Times New Roman" panose="02020603050405020304"/>
              </a:rPr>
              <a:t>x</a:t>
            </a:r>
            <a:r>
              <a:rPr sz="2000" spc="-5" dirty="0">
                <a:latin typeface="Times New Roman" panose="02020603050405020304"/>
                <a:cs typeface="Times New Roman" panose="02020603050405020304"/>
              </a:rPr>
              <a:t>,</a:t>
            </a:r>
            <a:r>
              <a:rPr sz="2000" spc="10" dirty="0">
                <a:latin typeface="Times New Roman" panose="02020603050405020304"/>
                <a:cs typeface="Times New Roman" panose="02020603050405020304"/>
              </a:rPr>
              <a:t> </a:t>
            </a:r>
            <a:r>
              <a:rPr sz="2000" i="1" spc="-5" dirty="0">
                <a:latin typeface="Times New Roman" panose="02020603050405020304"/>
                <a:cs typeface="Times New Roman" panose="02020603050405020304"/>
              </a:rPr>
              <a:t>y</a:t>
            </a:r>
            <a:r>
              <a:rPr sz="2000" i="1" spc="-10" dirty="0">
                <a:latin typeface="Times New Roman" panose="02020603050405020304"/>
                <a:cs typeface="Times New Roman" panose="02020603050405020304"/>
              </a:rPr>
              <a:t> </a:t>
            </a:r>
            <a:r>
              <a:rPr sz="2000" spc="-5" dirty="0">
                <a:latin typeface="Symbol" panose="05050102010706020507"/>
                <a:cs typeface="Symbol" panose="05050102010706020507"/>
              </a:rPr>
              <a:t></a:t>
            </a:r>
            <a:r>
              <a:rPr sz="2000" spc="-28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1</a:t>
            </a:r>
            <a:r>
              <a:rPr sz="2600" spc="25" dirty="0">
                <a:latin typeface="Symbol" panose="05050102010706020507"/>
                <a:cs typeface="Symbol" panose="05050102010706020507"/>
              </a:rPr>
              <a:t></a:t>
            </a:r>
            <a:r>
              <a:rPr sz="2000" spc="-5" dirty="0">
                <a:latin typeface="Symbol" panose="05050102010706020507"/>
                <a:cs typeface="Symbol" panose="05050102010706020507"/>
              </a:rPr>
              <a:t></a:t>
            </a:r>
            <a:r>
              <a:rPr sz="2000" spc="-185" dirty="0">
                <a:latin typeface="Times New Roman" panose="02020603050405020304"/>
                <a:cs typeface="Times New Roman" panose="02020603050405020304"/>
              </a:rPr>
              <a:t> </a:t>
            </a:r>
            <a:r>
              <a:rPr sz="2100" i="1" spc="-65" dirty="0">
                <a:latin typeface="Symbol" panose="05050102010706020507"/>
                <a:cs typeface="Symbol" panose="05050102010706020507"/>
              </a:rPr>
              <a:t></a:t>
            </a:r>
            <a:r>
              <a:rPr sz="2100" i="1" spc="-260" dirty="0">
                <a:latin typeface="Times New Roman" panose="02020603050405020304"/>
                <a:cs typeface="Times New Roman" panose="02020603050405020304"/>
              </a:rPr>
              <a:t> </a:t>
            </a:r>
            <a:r>
              <a:rPr sz="1725" spc="7" baseline="-24000" dirty="0">
                <a:latin typeface="Times New Roman" panose="02020603050405020304"/>
                <a:cs typeface="Times New Roman" panose="02020603050405020304"/>
              </a:rPr>
              <a:t>2</a:t>
            </a:r>
            <a:r>
              <a:rPr sz="1725" baseline="-24000" dirty="0">
                <a:latin typeface="Times New Roman" panose="02020603050405020304"/>
                <a:cs typeface="Times New Roman" panose="02020603050405020304"/>
              </a:rPr>
              <a:t> </a:t>
            </a:r>
            <a:r>
              <a:rPr sz="1725" spc="-30" baseline="-24000" dirty="0">
                <a:latin typeface="Times New Roman" panose="02020603050405020304"/>
                <a:cs typeface="Times New Roman" panose="02020603050405020304"/>
              </a:rPr>
              <a:t> </a:t>
            </a:r>
            <a:r>
              <a:rPr sz="2000" i="1" spc="-5" dirty="0">
                <a:latin typeface="Times New Roman" panose="02020603050405020304"/>
                <a:cs typeface="Times New Roman" panose="02020603050405020304"/>
              </a:rPr>
              <a:t>f</a:t>
            </a:r>
            <a:r>
              <a:rPr sz="2000" i="1" spc="50" dirty="0">
                <a:latin typeface="Times New Roman" panose="02020603050405020304"/>
                <a:cs typeface="Times New Roman" panose="02020603050405020304"/>
              </a:rPr>
              <a:t> </a:t>
            </a:r>
            <a:r>
              <a:rPr sz="2600" spc="-95" dirty="0">
                <a:latin typeface="Symbol" panose="05050102010706020507"/>
                <a:cs typeface="Symbol" panose="05050102010706020507"/>
              </a:rPr>
              <a:t></a:t>
            </a:r>
            <a:r>
              <a:rPr sz="2000" i="1" spc="-5" dirty="0">
                <a:latin typeface="Times New Roman" panose="02020603050405020304"/>
                <a:cs typeface="Times New Roman" panose="02020603050405020304"/>
              </a:rPr>
              <a:t>x</a:t>
            </a:r>
            <a:r>
              <a:rPr sz="2000" i="1" spc="-45" dirty="0">
                <a:latin typeface="Times New Roman" panose="02020603050405020304"/>
                <a:cs typeface="Times New Roman" panose="02020603050405020304"/>
              </a:rPr>
              <a:t> </a:t>
            </a:r>
            <a:r>
              <a:rPr sz="2000" spc="-5" dirty="0">
                <a:latin typeface="Symbol" panose="05050102010706020507"/>
                <a:cs typeface="Symbol" panose="05050102010706020507"/>
              </a:rPr>
              <a:t></a:t>
            </a:r>
            <a:r>
              <a:rPr sz="2000" spc="-285" dirty="0">
                <a:latin typeface="Times New Roman" panose="02020603050405020304"/>
                <a:cs typeface="Times New Roman" panose="02020603050405020304"/>
              </a:rPr>
              <a:t> </a:t>
            </a:r>
            <a:r>
              <a:rPr sz="2000" spc="-130" dirty="0">
                <a:latin typeface="Times New Roman" panose="02020603050405020304"/>
                <a:cs typeface="Times New Roman" panose="02020603050405020304"/>
              </a:rPr>
              <a:t>1</a:t>
            </a:r>
            <a:r>
              <a:rPr sz="2000" spc="-5" dirty="0">
                <a:latin typeface="Times New Roman" panose="02020603050405020304"/>
                <a:cs typeface="Times New Roman" panose="02020603050405020304"/>
              </a:rPr>
              <a:t>,</a:t>
            </a:r>
            <a:r>
              <a:rPr sz="2000" spc="5" dirty="0">
                <a:latin typeface="Times New Roman" panose="02020603050405020304"/>
                <a:cs typeface="Times New Roman" panose="02020603050405020304"/>
              </a:rPr>
              <a:t> </a:t>
            </a:r>
            <a:r>
              <a:rPr sz="2000" i="1" spc="-5" dirty="0">
                <a:latin typeface="Times New Roman" panose="02020603050405020304"/>
                <a:cs typeface="Times New Roman" panose="02020603050405020304"/>
              </a:rPr>
              <a:t>y </a:t>
            </a:r>
            <a:r>
              <a:rPr sz="2000" spc="-5" dirty="0">
                <a:latin typeface="Symbol" panose="05050102010706020507"/>
                <a:cs typeface="Symbol" panose="05050102010706020507"/>
              </a:rPr>
              <a:t></a:t>
            </a:r>
            <a:r>
              <a:rPr sz="2000" spc="-29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1</a:t>
            </a:r>
            <a:r>
              <a:rPr sz="2600" spc="25" dirty="0">
                <a:latin typeface="Symbol" panose="05050102010706020507"/>
                <a:cs typeface="Symbol" panose="05050102010706020507"/>
              </a:rPr>
              <a:t></a:t>
            </a:r>
            <a:r>
              <a:rPr sz="2000" spc="-5" dirty="0">
                <a:latin typeface="Symbol" panose="05050102010706020507"/>
                <a:cs typeface="Symbol" panose="05050102010706020507"/>
              </a:rPr>
              <a:t></a:t>
            </a:r>
            <a:r>
              <a:rPr sz="2000" spc="-185" dirty="0">
                <a:latin typeface="Times New Roman" panose="02020603050405020304"/>
                <a:cs typeface="Times New Roman" panose="02020603050405020304"/>
              </a:rPr>
              <a:t> </a:t>
            </a:r>
            <a:r>
              <a:rPr sz="2100" i="1" spc="-65" dirty="0">
                <a:latin typeface="Symbol" panose="05050102010706020507"/>
                <a:cs typeface="Symbol" panose="05050102010706020507"/>
              </a:rPr>
              <a:t></a:t>
            </a:r>
            <a:r>
              <a:rPr sz="2100" i="1" spc="-295" dirty="0">
                <a:latin typeface="Times New Roman" panose="02020603050405020304"/>
                <a:cs typeface="Times New Roman" panose="02020603050405020304"/>
              </a:rPr>
              <a:t> </a:t>
            </a:r>
            <a:r>
              <a:rPr sz="1725" spc="7" baseline="-24000" dirty="0">
                <a:latin typeface="Times New Roman" panose="02020603050405020304"/>
                <a:cs typeface="Times New Roman" panose="02020603050405020304"/>
              </a:rPr>
              <a:t>3</a:t>
            </a:r>
            <a:r>
              <a:rPr sz="1725" baseline="-24000" dirty="0">
                <a:latin typeface="Times New Roman" panose="02020603050405020304"/>
                <a:cs typeface="Times New Roman" panose="02020603050405020304"/>
              </a:rPr>
              <a:t> </a:t>
            </a:r>
            <a:r>
              <a:rPr sz="1725" spc="-89" baseline="-24000" dirty="0">
                <a:latin typeface="Times New Roman" panose="02020603050405020304"/>
                <a:cs typeface="Times New Roman" panose="02020603050405020304"/>
              </a:rPr>
              <a:t> </a:t>
            </a:r>
            <a:r>
              <a:rPr sz="2000" i="1" spc="-5" dirty="0">
                <a:latin typeface="Times New Roman" panose="02020603050405020304"/>
                <a:cs typeface="Times New Roman" panose="02020603050405020304"/>
              </a:rPr>
              <a:t>f</a:t>
            </a:r>
            <a:r>
              <a:rPr sz="2000" i="1" spc="45" dirty="0">
                <a:latin typeface="Times New Roman" panose="02020603050405020304"/>
                <a:cs typeface="Times New Roman" panose="02020603050405020304"/>
              </a:rPr>
              <a:t> </a:t>
            </a:r>
            <a:r>
              <a:rPr sz="2600" spc="-95" dirty="0">
                <a:latin typeface="Symbol" panose="05050102010706020507"/>
                <a:cs typeface="Symbol" panose="05050102010706020507"/>
              </a:rPr>
              <a:t></a:t>
            </a:r>
            <a:r>
              <a:rPr sz="2000" i="1" spc="-5" dirty="0">
                <a:latin typeface="Times New Roman" panose="02020603050405020304"/>
                <a:cs typeface="Times New Roman" panose="02020603050405020304"/>
              </a:rPr>
              <a:t>x</a:t>
            </a:r>
            <a:r>
              <a:rPr sz="2000" i="1" spc="-40" dirty="0">
                <a:latin typeface="Times New Roman" panose="02020603050405020304"/>
                <a:cs typeface="Times New Roman" panose="02020603050405020304"/>
              </a:rPr>
              <a:t> </a:t>
            </a:r>
            <a:r>
              <a:rPr sz="2000" spc="-5" dirty="0">
                <a:latin typeface="Symbol" panose="05050102010706020507"/>
                <a:cs typeface="Symbol" panose="05050102010706020507"/>
              </a:rPr>
              <a:t></a:t>
            </a:r>
            <a:r>
              <a:rPr sz="2000" spc="-285" dirty="0">
                <a:latin typeface="Times New Roman" panose="02020603050405020304"/>
                <a:cs typeface="Times New Roman" panose="02020603050405020304"/>
              </a:rPr>
              <a:t> </a:t>
            </a:r>
            <a:r>
              <a:rPr sz="2000" spc="-130" dirty="0">
                <a:latin typeface="Times New Roman" panose="02020603050405020304"/>
                <a:cs typeface="Times New Roman" panose="02020603050405020304"/>
              </a:rPr>
              <a:t>1</a:t>
            </a:r>
            <a:r>
              <a:rPr sz="2000" spc="-5" dirty="0">
                <a:latin typeface="Times New Roman" panose="02020603050405020304"/>
                <a:cs typeface="Times New Roman" panose="02020603050405020304"/>
              </a:rPr>
              <a:t>,</a:t>
            </a:r>
            <a:r>
              <a:rPr sz="2000" spc="5" dirty="0">
                <a:latin typeface="Times New Roman" panose="02020603050405020304"/>
                <a:cs typeface="Times New Roman" panose="02020603050405020304"/>
              </a:rPr>
              <a:t> </a:t>
            </a:r>
            <a:r>
              <a:rPr sz="2000" i="1" spc="-5" dirty="0">
                <a:latin typeface="Times New Roman" panose="02020603050405020304"/>
                <a:cs typeface="Times New Roman" panose="02020603050405020304"/>
              </a:rPr>
              <a:t>y</a:t>
            </a:r>
            <a:r>
              <a:rPr sz="2000" i="1" spc="-280" dirty="0">
                <a:latin typeface="Times New Roman" panose="02020603050405020304"/>
                <a:cs typeface="Times New Roman" panose="02020603050405020304"/>
              </a:rPr>
              <a:t> </a:t>
            </a:r>
            <a:r>
              <a:rPr sz="2600" spc="25" dirty="0">
                <a:latin typeface="Symbol" panose="05050102010706020507"/>
                <a:cs typeface="Symbol" panose="05050102010706020507"/>
              </a:rPr>
              <a:t></a:t>
            </a:r>
            <a:r>
              <a:rPr sz="2000" spc="-5" dirty="0">
                <a:latin typeface="Symbol" panose="05050102010706020507"/>
                <a:cs typeface="Symbol" panose="05050102010706020507"/>
              </a:rPr>
              <a:t></a:t>
            </a:r>
            <a:r>
              <a:rPr sz="2000" spc="-185" dirty="0">
                <a:latin typeface="Times New Roman" panose="02020603050405020304"/>
                <a:cs typeface="Times New Roman" panose="02020603050405020304"/>
              </a:rPr>
              <a:t> </a:t>
            </a:r>
            <a:r>
              <a:rPr sz="2100" i="1" spc="-65" dirty="0">
                <a:latin typeface="Symbol" panose="05050102010706020507"/>
                <a:cs typeface="Symbol" panose="05050102010706020507"/>
              </a:rPr>
              <a:t></a:t>
            </a:r>
            <a:r>
              <a:rPr sz="2100" i="1" spc="-260" dirty="0">
                <a:latin typeface="Times New Roman" panose="02020603050405020304"/>
                <a:cs typeface="Times New Roman" panose="02020603050405020304"/>
              </a:rPr>
              <a:t> </a:t>
            </a:r>
            <a:r>
              <a:rPr sz="1725" spc="7" baseline="-24000" dirty="0">
                <a:latin typeface="Times New Roman" panose="02020603050405020304"/>
                <a:cs typeface="Times New Roman" panose="02020603050405020304"/>
              </a:rPr>
              <a:t>4</a:t>
            </a:r>
            <a:r>
              <a:rPr sz="1725" baseline="-24000" dirty="0">
                <a:latin typeface="Times New Roman" panose="02020603050405020304"/>
                <a:cs typeface="Times New Roman" panose="02020603050405020304"/>
              </a:rPr>
              <a:t> </a:t>
            </a:r>
            <a:r>
              <a:rPr sz="1725" spc="-30" baseline="-24000" dirty="0">
                <a:latin typeface="Times New Roman" panose="02020603050405020304"/>
                <a:cs typeface="Times New Roman" panose="02020603050405020304"/>
              </a:rPr>
              <a:t> </a:t>
            </a:r>
            <a:r>
              <a:rPr sz="2000" i="1" spc="-5" dirty="0">
                <a:latin typeface="Times New Roman" panose="02020603050405020304"/>
                <a:cs typeface="Times New Roman" panose="02020603050405020304"/>
              </a:rPr>
              <a:t>f</a:t>
            </a:r>
            <a:r>
              <a:rPr sz="2000" i="1" spc="45" dirty="0">
                <a:latin typeface="Times New Roman" panose="02020603050405020304"/>
                <a:cs typeface="Times New Roman" panose="02020603050405020304"/>
              </a:rPr>
              <a:t> </a:t>
            </a:r>
            <a:r>
              <a:rPr sz="2600" spc="-95" dirty="0">
                <a:latin typeface="Symbol" panose="05050102010706020507"/>
                <a:cs typeface="Symbol" panose="05050102010706020507"/>
              </a:rPr>
              <a:t></a:t>
            </a:r>
            <a:r>
              <a:rPr sz="2000" i="1" spc="-5" dirty="0">
                <a:latin typeface="Times New Roman" panose="02020603050405020304"/>
                <a:cs typeface="Times New Roman" panose="02020603050405020304"/>
              </a:rPr>
              <a:t>x</a:t>
            </a:r>
            <a:r>
              <a:rPr sz="2000" i="1" spc="-40" dirty="0">
                <a:latin typeface="Times New Roman" panose="02020603050405020304"/>
                <a:cs typeface="Times New Roman" panose="02020603050405020304"/>
              </a:rPr>
              <a:t> </a:t>
            </a:r>
            <a:r>
              <a:rPr sz="2000" spc="-5" dirty="0">
                <a:latin typeface="Symbol" panose="05050102010706020507"/>
                <a:cs typeface="Symbol" panose="05050102010706020507"/>
              </a:rPr>
              <a:t></a:t>
            </a:r>
            <a:r>
              <a:rPr sz="2000" spc="-254" dirty="0">
                <a:latin typeface="Times New Roman" panose="02020603050405020304"/>
                <a:cs typeface="Times New Roman" panose="02020603050405020304"/>
              </a:rPr>
              <a:t> </a:t>
            </a:r>
            <a:r>
              <a:rPr sz="2000" spc="-130" dirty="0">
                <a:latin typeface="Times New Roman" panose="02020603050405020304"/>
                <a:cs typeface="Times New Roman" panose="02020603050405020304"/>
              </a:rPr>
              <a:t>1</a:t>
            </a:r>
            <a:r>
              <a:rPr sz="2000" spc="-5" dirty="0">
                <a:latin typeface="Times New Roman" panose="02020603050405020304"/>
                <a:cs typeface="Times New Roman" panose="02020603050405020304"/>
              </a:rPr>
              <a:t>,</a:t>
            </a:r>
            <a:r>
              <a:rPr sz="2000" spc="10" dirty="0">
                <a:latin typeface="Times New Roman" panose="02020603050405020304"/>
                <a:cs typeface="Times New Roman" panose="02020603050405020304"/>
              </a:rPr>
              <a:t> </a:t>
            </a:r>
            <a:r>
              <a:rPr sz="2000" i="1" spc="-5" dirty="0">
                <a:latin typeface="Times New Roman" panose="02020603050405020304"/>
                <a:cs typeface="Times New Roman" panose="02020603050405020304"/>
              </a:rPr>
              <a:t>y</a:t>
            </a:r>
            <a:r>
              <a:rPr sz="2000" i="1" spc="-10" dirty="0">
                <a:latin typeface="Times New Roman" panose="02020603050405020304"/>
                <a:cs typeface="Times New Roman" panose="02020603050405020304"/>
              </a:rPr>
              <a:t> </a:t>
            </a:r>
            <a:r>
              <a:rPr sz="2000" spc="-5" dirty="0">
                <a:latin typeface="Symbol" panose="05050102010706020507"/>
                <a:cs typeface="Symbol" panose="05050102010706020507"/>
              </a:rPr>
              <a:t></a:t>
            </a:r>
            <a:r>
              <a:rPr sz="2000" spc="-28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1</a:t>
            </a:r>
            <a:r>
              <a:rPr sz="2600" spc="-160" dirty="0">
                <a:latin typeface="Symbol" panose="05050102010706020507"/>
                <a:cs typeface="Symbol" panose="05050102010706020507"/>
              </a:rPr>
              <a:t></a:t>
            </a:r>
            <a:endParaRPr sz="2600">
              <a:latin typeface="Symbol" panose="05050102010706020507"/>
              <a:cs typeface="Symbol" panose="05050102010706020507"/>
            </a:endParaRPr>
          </a:p>
        </p:txBody>
      </p:sp>
      <p:sp>
        <p:nvSpPr>
          <p:cNvPr id="9" name="object 9"/>
          <p:cNvSpPr txBox="1"/>
          <p:nvPr/>
        </p:nvSpPr>
        <p:spPr>
          <a:xfrm>
            <a:off x="2138311" y="4241292"/>
            <a:ext cx="5681980" cy="2621280"/>
          </a:xfrm>
          <a:prstGeom prst="rect">
            <a:avLst/>
          </a:prstGeom>
        </p:spPr>
        <p:txBody>
          <a:bodyPr vert="horz" wrap="square" lIns="0" tIns="0" rIns="0" bIns="0" rtlCol="0">
            <a:spAutoFit/>
          </a:bodyPr>
          <a:lstStyle/>
          <a:p>
            <a:pPr marL="316865">
              <a:lnSpc>
                <a:spcPct val="100000"/>
              </a:lnSpc>
            </a:pPr>
            <a:r>
              <a:rPr sz="2400" dirty="0">
                <a:latin typeface="新宋体" panose="02010609030101010101" charset="-122"/>
                <a:cs typeface="新宋体" panose="02010609030101010101" charset="-122"/>
              </a:rPr>
              <a:t>来预测</a:t>
            </a:r>
            <a:endParaRPr sz="2400">
              <a:latin typeface="新宋体" panose="02010609030101010101" charset="-122"/>
              <a:cs typeface="新宋体" panose="02010609030101010101" charset="-122"/>
            </a:endParaRPr>
          </a:p>
          <a:p>
            <a:pPr>
              <a:lnSpc>
                <a:spcPct val="100000"/>
              </a:lnSpc>
            </a:pPr>
            <a:endParaRPr sz="2400">
              <a:latin typeface="Times New Roman" panose="02020603050405020304"/>
              <a:cs typeface="Times New Roman" panose="02020603050405020304"/>
            </a:endParaRPr>
          </a:p>
          <a:p>
            <a:pPr>
              <a:lnSpc>
                <a:spcPct val="100000"/>
              </a:lnSpc>
              <a:spcBef>
                <a:spcPts val="55"/>
              </a:spcBef>
            </a:pPr>
            <a:endParaRPr sz="2550">
              <a:latin typeface="Times New Roman" panose="02020603050405020304"/>
              <a:cs typeface="Times New Roman" panose="02020603050405020304"/>
            </a:endParaRPr>
          </a:p>
          <a:p>
            <a:pPr algn="ctr">
              <a:lnSpc>
                <a:spcPct val="100000"/>
              </a:lnSpc>
              <a:tabLst>
                <a:tab pos="3219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通常，预测系数的和要小于或等于1。即</a:t>
            </a:r>
            <a:endParaRPr sz="2400">
              <a:latin typeface="新宋体" panose="02010609030101010101" charset="-122"/>
              <a:cs typeface="新宋体" panose="02010609030101010101" charset="-122"/>
            </a:endParaRPr>
          </a:p>
          <a:p>
            <a:pPr>
              <a:lnSpc>
                <a:spcPct val="100000"/>
              </a:lnSpc>
              <a:spcBef>
                <a:spcPts val="10"/>
              </a:spcBef>
            </a:pPr>
            <a:endParaRPr sz="3300">
              <a:latin typeface="Times New Roman" panose="02020603050405020304"/>
              <a:cs typeface="Times New Roman" panose="02020603050405020304"/>
            </a:endParaRPr>
          </a:p>
          <a:p>
            <a:pPr marR="643890" algn="ctr">
              <a:lnSpc>
                <a:spcPts val="810"/>
              </a:lnSpc>
            </a:pPr>
            <a:r>
              <a:rPr sz="1150" i="1" spc="-10" dirty="0">
                <a:latin typeface="Times New Roman" panose="02020603050405020304"/>
                <a:cs typeface="Times New Roman" panose="02020603050405020304"/>
              </a:rPr>
              <a:t>m</a:t>
            </a:r>
            <a:endParaRPr sz="1150">
              <a:latin typeface="Times New Roman" panose="02020603050405020304"/>
              <a:cs typeface="Times New Roman" panose="02020603050405020304"/>
            </a:endParaRPr>
          </a:p>
          <a:p>
            <a:pPr marR="40640" algn="ctr">
              <a:lnSpc>
                <a:spcPts val="2910"/>
              </a:lnSpc>
            </a:pPr>
            <a:r>
              <a:rPr sz="4350" spc="187" baseline="-9000" dirty="0">
                <a:latin typeface="Symbol" panose="05050102010706020507"/>
                <a:cs typeface="Symbol" panose="05050102010706020507"/>
              </a:rPr>
              <a:t></a:t>
            </a:r>
            <a:r>
              <a:rPr sz="2050" i="1" spc="60" dirty="0">
                <a:latin typeface="Symbol" panose="05050102010706020507"/>
                <a:cs typeface="Symbol" panose="05050102010706020507"/>
              </a:rPr>
              <a:t></a:t>
            </a:r>
            <a:r>
              <a:rPr sz="1725" i="1" spc="-7" baseline="-24000" dirty="0">
                <a:latin typeface="Times New Roman" panose="02020603050405020304"/>
                <a:cs typeface="Times New Roman" panose="02020603050405020304"/>
              </a:rPr>
              <a:t>i</a:t>
            </a:r>
            <a:r>
              <a:rPr sz="1725" i="1" baseline="-24000" dirty="0">
                <a:latin typeface="Times New Roman" panose="02020603050405020304"/>
                <a:cs typeface="Times New Roman" panose="02020603050405020304"/>
              </a:rPr>
              <a:t> </a:t>
            </a:r>
            <a:r>
              <a:rPr sz="1725" i="1" spc="120" baseline="-24000" dirty="0">
                <a:latin typeface="Times New Roman" panose="02020603050405020304"/>
                <a:cs typeface="Times New Roman" panose="02020603050405020304"/>
              </a:rPr>
              <a:t> </a:t>
            </a:r>
            <a:r>
              <a:rPr sz="1950" dirty="0">
                <a:latin typeface="Symbol" panose="05050102010706020507"/>
                <a:cs typeface="Symbol" panose="05050102010706020507"/>
              </a:rPr>
              <a:t></a:t>
            </a:r>
            <a:r>
              <a:rPr sz="1950" spc="-245" dirty="0">
                <a:latin typeface="Times New Roman" panose="02020603050405020304"/>
                <a:cs typeface="Times New Roman" panose="02020603050405020304"/>
              </a:rPr>
              <a:t> </a:t>
            </a:r>
            <a:r>
              <a:rPr sz="1950" dirty="0">
                <a:latin typeface="Times New Roman" panose="02020603050405020304"/>
                <a:cs typeface="Times New Roman" panose="02020603050405020304"/>
              </a:rPr>
              <a:t>1</a:t>
            </a:r>
            <a:endParaRPr sz="1950">
              <a:latin typeface="Times New Roman" panose="02020603050405020304"/>
              <a:cs typeface="Times New Roman" panose="02020603050405020304"/>
            </a:endParaRPr>
          </a:p>
          <a:p>
            <a:pPr marR="635000" algn="ctr">
              <a:lnSpc>
                <a:spcPct val="100000"/>
              </a:lnSpc>
              <a:spcBef>
                <a:spcPts val="135"/>
              </a:spcBef>
            </a:pPr>
            <a:r>
              <a:rPr sz="1150" i="1" spc="80" dirty="0">
                <a:latin typeface="Times New Roman" panose="02020603050405020304"/>
                <a:cs typeface="Times New Roman" panose="02020603050405020304"/>
              </a:rPr>
              <a:t>i</a:t>
            </a:r>
            <a:r>
              <a:rPr sz="1150" spc="-75"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有损压缩</a:t>
            </a:r>
          </a:p>
        </p:txBody>
      </p:sp>
      <p:sp>
        <p:nvSpPr>
          <p:cNvPr id="6" name="object 6"/>
          <p:cNvSpPr txBox="1"/>
          <p:nvPr/>
        </p:nvSpPr>
        <p:spPr>
          <a:xfrm>
            <a:off x="1681098" y="1837690"/>
            <a:ext cx="7566659" cy="459486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最优预测器（续）</a:t>
            </a:r>
            <a:endParaRPr sz="3200">
              <a:latin typeface="新宋体" panose="02010609030101010101" charset="-122"/>
              <a:cs typeface="新宋体" panose="02010609030101010101" charset="-122"/>
            </a:endParaRPr>
          </a:p>
          <a:p>
            <a:pPr marL="2341245">
              <a:lnSpc>
                <a:spcPts val="810"/>
              </a:lnSpc>
              <a:spcBef>
                <a:spcPts val="1920"/>
              </a:spcBef>
            </a:pPr>
            <a:r>
              <a:rPr sz="1150" i="1" spc="-10" dirty="0">
                <a:latin typeface="Times New Roman" panose="02020603050405020304"/>
                <a:cs typeface="Times New Roman" panose="02020603050405020304"/>
              </a:rPr>
              <a:t>m</a:t>
            </a:r>
            <a:endParaRPr sz="1150">
              <a:latin typeface="Times New Roman" panose="02020603050405020304"/>
              <a:cs typeface="Times New Roman" panose="02020603050405020304"/>
            </a:endParaRPr>
          </a:p>
          <a:p>
            <a:pPr marL="2261235">
              <a:lnSpc>
                <a:spcPts val="2910"/>
              </a:lnSpc>
            </a:pPr>
            <a:r>
              <a:rPr sz="4350" spc="187" baseline="-9000" dirty="0">
                <a:latin typeface="Symbol" panose="05050102010706020507"/>
                <a:cs typeface="Symbol" panose="05050102010706020507"/>
              </a:rPr>
              <a:t></a:t>
            </a:r>
            <a:r>
              <a:rPr sz="2050" i="1" spc="60" dirty="0">
                <a:latin typeface="Symbol" panose="05050102010706020507"/>
                <a:cs typeface="Symbol" panose="05050102010706020507"/>
              </a:rPr>
              <a:t></a:t>
            </a:r>
            <a:r>
              <a:rPr sz="1725" i="1" spc="-7" baseline="-24000" dirty="0">
                <a:latin typeface="Times New Roman" panose="02020603050405020304"/>
                <a:cs typeface="Times New Roman" panose="02020603050405020304"/>
              </a:rPr>
              <a:t>i</a:t>
            </a:r>
            <a:r>
              <a:rPr sz="1725" i="1" baseline="-24000" dirty="0">
                <a:latin typeface="Times New Roman" panose="02020603050405020304"/>
                <a:cs typeface="Times New Roman" panose="02020603050405020304"/>
              </a:rPr>
              <a:t> </a:t>
            </a:r>
            <a:r>
              <a:rPr sz="1725" i="1" spc="120" baseline="-24000" dirty="0">
                <a:latin typeface="Times New Roman" panose="02020603050405020304"/>
                <a:cs typeface="Times New Roman" panose="02020603050405020304"/>
              </a:rPr>
              <a:t> </a:t>
            </a:r>
            <a:r>
              <a:rPr sz="1950" dirty="0">
                <a:latin typeface="Symbol" panose="05050102010706020507"/>
                <a:cs typeface="Symbol" panose="05050102010706020507"/>
              </a:rPr>
              <a:t></a:t>
            </a:r>
            <a:r>
              <a:rPr sz="1950" spc="-245" dirty="0">
                <a:latin typeface="Times New Roman" panose="02020603050405020304"/>
                <a:cs typeface="Times New Roman" panose="02020603050405020304"/>
              </a:rPr>
              <a:t> </a:t>
            </a:r>
            <a:r>
              <a:rPr sz="1950" dirty="0">
                <a:latin typeface="Times New Roman" panose="02020603050405020304"/>
                <a:cs typeface="Times New Roman" panose="02020603050405020304"/>
              </a:rPr>
              <a:t>1</a:t>
            </a:r>
            <a:endParaRPr sz="1950">
              <a:latin typeface="Times New Roman" panose="02020603050405020304"/>
              <a:cs typeface="Times New Roman" panose="02020603050405020304"/>
            </a:endParaRPr>
          </a:p>
          <a:p>
            <a:pPr marL="2299970">
              <a:lnSpc>
                <a:spcPct val="100000"/>
              </a:lnSpc>
              <a:spcBef>
                <a:spcPts val="135"/>
              </a:spcBef>
            </a:pPr>
            <a:r>
              <a:rPr sz="1150" i="1" spc="80" dirty="0">
                <a:latin typeface="Times New Roman" panose="02020603050405020304"/>
                <a:cs typeface="Times New Roman" panose="02020603050405020304"/>
              </a:rPr>
              <a:t>i</a:t>
            </a:r>
            <a:r>
              <a:rPr sz="1150" spc="-75" dirty="0">
                <a:latin typeface="Symbol" panose="05050102010706020507"/>
                <a:cs typeface="Symbol" panose="05050102010706020507"/>
              </a:rPr>
              <a:t></a:t>
            </a:r>
            <a:r>
              <a:rPr sz="1150" spc="-5" dirty="0">
                <a:latin typeface="Times New Roman" panose="02020603050405020304"/>
                <a:cs typeface="Times New Roman" panose="02020603050405020304"/>
              </a:rPr>
              <a:t>1</a:t>
            </a:r>
            <a:endParaRPr sz="115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spcBef>
                <a:spcPts val="10"/>
              </a:spcBef>
            </a:pPr>
            <a:endParaRPr sz="1000">
              <a:latin typeface="Times New Roman" panose="02020603050405020304"/>
              <a:cs typeface="Times New Roman" panose="02020603050405020304"/>
            </a:endParaRPr>
          </a:p>
          <a:p>
            <a:pPr marL="469900" marR="5080" algn="just">
              <a:lnSpc>
                <a:spcPct val="102000"/>
              </a:lnSpc>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上述限制是确保预测器的输出能够落到灰度级的允 </a:t>
            </a:r>
            <a:r>
              <a:rPr sz="2400" dirty="0">
                <a:latin typeface="新宋体" panose="02010609030101010101" charset="-122"/>
                <a:cs typeface="新宋体" panose="02010609030101010101" charset="-122"/>
              </a:rPr>
              <a:t>许范围内</a:t>
            </a:r>
            <a:endParaRPr sz="2400">
              <a:latin typeface="新宋体" panose="02010609030101010101" charset="-122"/>
              <a:cs typeface="新宋体" panose="02010609030101010101" charset="-122"/>
            </a:endParaRPr>
          </a:p>
          <a:p>
            <a:pPr marL="469900" algn="just">
              <a:lnSpc>
                <a:spcPct val="100000"/>
              </a:lnSpc>
              <a:spcBef>
                <a:spcPts val="143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减少传输噪声的影响</a:t>
            </a:r>
            <a:endParaRPr sz="2400">
              <a:latin typeface="新宋体" panose="02010609030101010101" charset="-122"/>
              <a:cs typeface="新宋体" panose="02010609030101010101" charset="-122"/>
            </a:endParaRPr>
          </a:p>
          <a:p>
            <a:pPr marL="469900" marR="60325" algn="just">
              <a:lnSpc>
                <a:spcPct val="100000"/>
              </a:lnSpc>
              <a:spcBef>
                <a:spcPts val="143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减小DPCM解码器对输入噪声的敏感性是很重要的， 因为单个差错会传播到所有以后的输出。这样，解码 器的输出会变得不稳定</a:t>
            </a:r>
            <a:endParaRPr sz="2400">
              <a:latin typeface="新宋体" panose="02010609030101010101" charset="-122"/>
              <a:cs typeface="新宋体" panose="02010609030101010101" charset="-122"/>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例：预测技术的对比</a:t>
            </a:r>
          </a:p>
        </p:txBody>
      </p:sp>
      <p:sp>
        <p:nvSpPr>
          <p:cNvPr id="6" name="object 6"/>
          <p:cNvSpPr txBox="1"/>
          <p:nvPr/>
        </p:nvSpPr>
        <p:spPr>
          <a:xfrm>
            <a:off x="1681098" y="2389644"/>
            <a:ext cx="4012565" cy="401320"/>
          </a:xfrm>
          <a:prstGeom prst="rect">
            <a:avLst/>
          </a:prstGeom>
        </p:spPr>
        <p:txBody>
          <a:bodyPr vert="horz" wrap="square" lIns="0" tIns="0" rIns="0" bIns="0" rtlCol="0">
            <a:spAutoFit/>
          </a:bodyPr>
          <a:lstStyle/>
          <a:p>
            <a:pPr marL="12700">
              <a:lnSpc>
                <a:spcPct val="100000"/>
              </a:lnSpc>
              <a:tabLst>
                <a:tab pos="327025" algn="l"/>
              </a:tabLst>
            </a:pPr>
            <a:r>
              <a:rPr sz="2550" spc="-7" baseline="2000" dirty="0">
                <a:solidFill>
                  <a:srgbClr val="EE2B0A"/>
                </a:solidFill>
                <a:latin typeface="Wingdings" panose="05000000000000000000"/>
                <a:cs typeface="Wingdings" panose="05000000000000000000"/>
              </a:rPr>
              <a:t></a:t>
            </a:r>
            <a:r>
              <a:rPr sz="2550" spc="-7" baseline="2000" dirty="0">
                <a:solidFill>
                  <a:srgbClr val="EE2B0A"/>
                </a:solidFill>
                <a:latin typeface="Times New Roman" panose="02020603050405020304"/>
                <a:cs typeface="Times New Roman" panose="02020603050405020304"/>
              </a:rPr>
              <a:t>	</a:t>
            </a:r>
            <a:r>
              <a:rPr sz="3600" spc="-7" baseline="1000" dirty="0">
                <a:latin typeface="新宋体" panose="02010609030101010101" charset="-122"/>
                <a:cs typeface="新宋体" panose="02010609030101010101" charset="-122"/>
              </a:rPr>
              <a:t>假设量化误差为0，即</a:t>
            </a:r>
            <a:r>
              <a:rPr sz="3600" spc="-434" baseline="1000" dirty="0">
                <a:latin typeface="新宋体" panose="02010609030101010101" charset="-122"/>
                <a:cs typeface="新宋体" panose="02010609030101010101" charset="-122"/>
              </a:rPr>
              <a:t> </a:t>
            </a:r>
            <a:r>
              <a:rPr sz="3225" i="1" spc="7" baseline="4000" dirty="0">
                <a:latin typeface="Times New Roman" panose="02020603050405020304"/>
                <a:cs typeface="Times New Roman" panose="02020603050405020304"/>
              </a:rPr>
              <a:t>e</a:t>
            </a:r>
            <a:r>
              <a:rPr sz="1250" i="1" spc="10" dirty="0">
                <a:latin typeface="Times New Roman" panose="02020603050405020304"/>
                <a:cs typeface="Times New Roman" panose="02020603050405020304"/>
              </a:rPr>
              <a:t>n</a:t>
            </a:r>
            <a:r>
              <a:rPr sz="1250" i="1" dirty="0">
                <a:latin typeface="Times New Roman" panose="02020603050405020304"/>
                <a:cs typeface="Times New Roman" panose="02020603050405020304"/>
              </a:rPr>
              <a:t> </a:t>
            </a:r>
            <a:r>
              <a:rPr sz="1250" i="1" spc="-20" dirty="0">
                <a:latin typeface="Times New Roman" panose="02020603050405020304"/>
                <a:cs typeface="Times New Roman" panose="02020603050405020304"/>
              </a:rPr>
              <a:t> </a:t>
            </a:r>
            <a:r>
              <a:rPr sz="3225" spc="22" baseline="4000" dirty="0">
                <a:latin typeface="Symbol" panose="05050102010706020507"/>
                <a:cs typeface="Symbol" panose="05050102010706020507"/>
              </a:rPr>
              <a:t></a:t>
            </a:r>
            <a:r>
              <a:rPr sz="3225" spc="-345" baseline="4000" dirty="0">
                <a:latin typeface="Times New Roman" panose="02020603050405020304"/>
                <a:cs typeface="Times New Roman" panose="02020603050405020304"/>
              </a:rPr>
              <a:t> </a:t>
            </a:r>
            <a:r>
              <a:rPr sz="3225" i="1" spc="-157" baseline="4000" dirty="0">
                <a:latin typeface="Times New Roman" panose="02020603050405020304"/>
                <a:cs typeface="Times New Roman" panose="02020603050405020304"/>
              </a:rPr>
              <a:t>e</a:t>
            </a:r>
            <a:r>
              <a:rPr sz="1875" i="1" spc="15" baseline="-18000" dirty="0">
                <a:latin typeface="Times New Roman" panose="02020603050405020304"/>
                <a:cs typeface="Times New Roman" panose="02020603050405020304"/>
              </a:rPr>
              <a:t>n</a:t>
            </a:r>
            <a:endParaRPr sz="1875" baseline="-18000">
              <a:latin typeface="Times New Roman" panose="02020603050405020304"/>
              <a:cs typeface="Times New Roman" panose="02020603050405020304"/>
            </a:endParaRPr>
          </a:p>
        </p:txBody>
      </p:sp>
      <p:sp>
        <p:nvSpPr>
          <p:cNvPr id="7" name="object 7"/>
          <p:cNvSpPr txBox="1"/>
          <p:nvPr/>
        </p:nvSpPr>
        <p:spPr>
          <a:xfrm>
            <a:off x="1681098" y="1834896"/>
            <a:ext cx="6436360" cy="632460"/>
          </a:xfrm>
          <a:prstGeom prst="rect">
            <a:avLst/>
          </a:prstGeom>
        </p:spPr>
        <p:txBody>
          <a:bodyPr vert="horz" wrap="square" lIns="0" tIns="0" rIns="0" bIns="0" rtlCol="0">
            <a:spAutoFit/>
          </a:bodyPr>
          <a:lstStyle/>
          <a:p>
            <a:pPr marL="12700">
              <a:lnSpc>
                <a:spcPct val="100000"/>
              </a:lnSpc>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考虑对单色图像进行DPCM编码产生的预测误差</a:t>
            </a:r>
            <a:endParaRPr sz="2400">
              <a:latin typeface="新宋体" panose="02010609030101010101" charset="-122"/>
              <a:cs typeface="新宋体" panose="02010609030101010101" charset="-122"/>
            </a:endParaRPr>
          </a:p>
          <a:p>
            <a:pPr marL="359410" algn="ctr">
              <a:lnSpc>
                <a:spcPct val="100000"/>
              </a:lnSpc>
              <a:spcBef>
                <a:spcPts val="520"/>
              </a:spcBef>
            </a:pPr>
            <a:r>
              <a:rPr sz="1250" spc="5" dirty="0">
                <a:latin typeface="Symbol" panose="05050102010706020507"/>
                <a:cs typeface="Symbol" panose="05050102010706020507"/>
              </a:rPr>
              <a:t></a:t>
            </a:r>
            <a:endParaRPr sz="1250">
              <a:latin typeface="Symbol" panose="05050102010706020507"/>
              <a:cs typeface="Symbol" panose="05050102010706020507"/>
            </a:endParaRPr>
          </a:p>
        </p:txBody>
      </p:sp>
      <p:sp>
        <p:nvSpPr>
          <p:cNvPr id="8" name="object 8"/>
          <p:cNvSpPr/>
          <p:nvPr/>
        </p:nvSpPr>
        <p:spPr>
          <a:xfrm>
            <a:off x="4613790" y="5300403"/>
            <a:ext cx="0" cy="345440"/>
          </a:xfrm>
          <a:custGeom>
            <a:avLst/>
            <a:gdLst/>
            <a:ahLst/>
            <a:cxnLst/>
            <a:rect l="l" t="t" r="r" b="b"/>
            <a:pathLst>
              <a:path h="345439">
                <a:moveTo>
                  <a:pt x="0" y="0"/>
                </a:moveTo>
                <a:lnTo>
                  <a:pt x="0" y="345181"/>
                </a:lnTo>
              </a:path>
            </a:pathLst>
          </a:custGeom>
          <a:ln w="9913">
            <a:solidFill>
              <a:srgbClr val="000000"/>
            </a:solidFill>
          </a:ln>
        </p:spPr>
        <p:txBody>
          <a:bodyPr wrap="square" lIns="0" tIns="0" rIns="0" bIns="0" rtlCol="0"/>
          <a:lstStyle/>
          <a:p>
            <a:endParaRPr/>
          </a:p>
        </p:txBody>
      </p:sp>
      <p:sp>
        <p:nvSpPr>
          <p:cNvPr id="9" name="object 9"/>
          <p:cNvSpPr/>
          <p:nvPr/>
        </p:nvSpPr>
        <p:spPr>
          <a:xfrm>
            <a:off x="7025526" y="5300403"/>
            <a:ext cx="0" cy="345440"/>
          </a:xfrm>
          <a:custGeom>
            <a:avLst/>
            <a:gdLst/>
            <a:ahLst/>
            <a:cxnLst/>
            <a:rect l="l" t="t" r="r" b="b"/>
            <a:pathLst>
              <a:path h="345439">
                <a:moveTo>
                  <a:pt x="0" y="0"/>
                </a:moveTo>
                <a:lnTo>
                  <a:pt x="0" y="345181"/>
                </a:lnTo>
              </a:path>
            </a:pathLst>
          </a:custGeom>
          <a:ln w="9913">
            <a:solidFill>
              <a:srgbClr val="000000"/>
            </a:solidFill>
          </a:ln>
        </p:spPr>
        <p:txBody>
          <a:bodyPr wrap="square" lIns="0" tIns="0" rIns="0" bIns="0" rtlCol="0"/>
          <a:lstStyle/>
          <a:p>
            <a:endParaRPr/>
          </a:p>
        </p:txBody>
      </p:sp>
      <p:sp>
        <p:nvSpPr>
          <p:cNvPr id="10" name="object 10"/>
          <p:cNvSpPr/>
          <p:nvPr/>
        </p:nvSpPr>
        <p:spPr>
          <a:xfrm>
            <a:off x="7289934" y="5300403"/>
            <a:ext cx="0" cy="345440"/>
          </a:xfrm>
          <a:custGeom>
            <a:avLst/>
            <a:gdLst/>
            <a:ahLst/>
            <a:cxnLst/>
            <a:rect l="l" t="t" r="r" b="b"/>
            <a:pathLst>
              <a:path h="345439">
                <a:moveTo>
                  <a:pt x="0" y="0"/>
                </a:moveTo>
                <a:lnTo>
                  <a:pt x="0" y="345181"/>
                </a:lnTo>
              </a:path>
            </a:pathLst>
          </a:custGeom>
          <a:ln w="9913">
            <a:solidFill>
              <a:srgbClr val="000000"/>
            </a:solidFill>
          </a:ln>
        </p:spPr>
        <p:txBody>
          <a:bodyPr wrap="square" lIns="0" tIns="0" rIns="0" bIns="0" rtlCol="0"/>
          <a:lstStyle/>
          <a:p>
            <a:endParaRPr/>
          </a:p>
        </p:txBody>
      </p:sp>
      <p:sp>
        <p:nvSpPr>
          <p:cNvPr id="11" name="object 11"/>
          <p:cNvSpPr/>
          <p:nvPr/>
        </p:nvSpPr>
        <p:spPr>
          <a:xfrm>
            <a:off x="9701671" y="5300403"/>
            <a:ext cx="0" cy="345440"/>
          </a:xfrm>
          <a:custGeom>
            <a:avLst/>
            <a:gdLst/>
            <a:ahLst/>
            <a:cxnLst/>
            <a:rect l="l" t="t" r="r" b="b"/>
            <a:pathLst>
              <a:path h="345439">
                <a:moveTo>
                  <a:pt x="0" y="0"/>
                </a:moveTo>
                <a:lnTo>
                  <a:pt x="0" y="345181"/>
                </a:lnTo>
              </a:path>
            </a:pathLst>
          </a:custGeom>
          <a:ln w="9913">
            <a:solidFill>
              <a:srgbClr val="000000"/>
            </a:solidFill>
          </a:ln>
        </p:spPr>
        <p:txBody>
          <a:bodyPr wrap="square" lIns="0" tIns="0" rIns="0" bIns="0" rtlCol="0"/>
          <a:lstStyle/>
          <a:p>
            <a:endParaRPr/>
          </a:p>
        </p:txBody>
      </p:sp>
      <p:sp>
        <p:nvSpPr>
          <p:cNvPr id="12" name="object 12"/>
          <p:cNvSpPr txBox="1"/>
          <p:nvPr/>
        </p:nvSpPr>
        <p:spPr>
          <a:xfrm>
            <a:off x="2540647" y="5524500"/>
            <a:ext cx="167640" cy="350520"/>
          </a:xfrm>
          <a:prstGeom prst="rect">
            <a:avLst/>
          </a:prstGeom>
        </p:spPr>
        <p:txBody>
          <a:bodyPr vert="horz" wrap="square" lIns="0" tIns="0" rIns="0" bIns="0" rtlCol="0">
            <a:spAutoFit/>
          </a:bodyPr>
          <a:lstStyle/>
          <a:p>
            <a:pPr marL="12700">
              <a:lnSpc>
                <a:spcPct val="100000"/>
              </a:lnSpc>
            </a:pP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13" name="object 13"/>
          <p:cNvSpPr txBox="1"/>
          <p:nvPr/>
        </p:nvSpPr>
        <p:spPr>
          <a:xfrm>
            <a:off x="2540647" y="5628957"/>
            <a:ext cx="1522730" cy="514984"/>
          </a:xfrm>
          <a:prstGeom prst="rect">
            <a:avLst/>
          </a:prstGeom>
        </p:spPr>
        <p:txBody>
          <a:bodyPr vert="horz" wrap="square" lIns="0" tIns="0" rIns="0" bIns="0" rtlCol="0">
            <a:spAutoFit/>
          </a:bodyPr>
          <a:lstStyle/>
          <a:p>
            <a:pPr marL="12700">
              <a:lnSpc>
                <a:spcPct val="100000"/>
              </a:lnSpc>
            </a:pPr>
            <a:r>
              <a:rPr sz="3375" spc="-315" baseline="-14000" dirty="0">
                <a:latin typeface="Symbol" panose="05050102010706020507"/>
                <a:cs typeface="Symbol" panose="05050102010706020507"/>
              </a:rPr>
              <a:t></a:t>
            </a:r>
            <a:r>
              <a:rPr sz="2250" spc="-190" dirty="0">
                <a:latin typeface="Times New Roman" panose="02020603050405020304"/>
                <a:cs typeface="Times New Roman" panose="02020603050405020304"/>
              </a:rPr>
              <a:t>0</a:t>
            </a:r>
            <a:r>
              <a:rPr sz="2250" spc="-100" dirty="0">
                <a:latin typeface="Times New Roman" panose="02020603050405020304"/>
                <a:cs typeface="Times New Roman" panose="02020603050405020304"/>
              </a:rPr>
              <a:t>.</a:t>
            </a:r>
            <a:r>
              <a:rPr sz="2250" spc="5" dirty="0">
                <a:latin typeface="Times New Roman" panose="02020603050405020304"/>
                <a:cs typeface="Times New Roman" panose="02020603050405020304"/>
              </a:rPr>
              <a:t>9</a:t>
            </a:r>
            <a:r>
              <a:rPr sz="2250" spc="30" dirty="0">
                <a:latin typeface="Times New Roman" panose="02020603050405020304"/>
                <a:cs typeface="Times New Roman" panose="02020603050405020304"/>
              </a:rPr>
              <a:t>7</a:t>
            </a:r>
            <a:r>
              <a:rPr sz="2250" i="1" dirty="0">
                <a:latin typeface="Times New Roman" panose="02020603050405020304"/>
                <a:cs typeface="Times New Roman" panose="02020603050405020304"/>
              </a:rPr>
              <a:t>f</a:t>
            </a:r>
            <a:r>
              <a:rPr sz="2250" i="1" spc="-235" dirty="0">
                <a:latin typeface="Times New Roman" panose="02020603050405020304"/>
                <a:cs typeface="Times New Roman" panose="02020603050405020304"/>
              </a:rPr>
              <a:t> </a:t>
            </a:r>
            <a:r>
              <a:rPr sz="3000" spc="-325" dirty="0">
                <a:latin typeface="Symbol" panose="05050102010706020507"/>
                <a:cs typeface="Symbol" panose="05050102010706020507"/>
              </a:rPr>
              <a:t></a:t>
            </a:r>
            <a:r>
              <a:rPr sz="2250" i="1" spc="165" dirty="0">
                <a:latin typeface="Times New Roman" panose="02020603050405020304"/>
                <a:cs typeface="Times New Roman" panose="02020603050405020304"/>
              </a:rPr>
              <a:t>x</a:t>
            </a:r>
            <a:r>
              <a:rPr sz="2250" spc="-95" dirty="0">
                <a:latin typeface="Symbol" panose="05050102010706020507"/>
                <a:cs typeface="Symbol" panose="05050102010706020507"/>
              </a:rPr>
              <a:t></a:t>
            </a:r>
            <a:r>
              <a:rPr sz="2250" spc="-370" dirty="0">
                <a:latin typeface="Times New Roman" panose="02020603050405020304"/>
                <a:cs typeface="Times New Roman" panose="02020603050405020304"/>
              </a:rPr>
              <a:t>1</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35" dirty="0">
                <a:latin typeface="Times New Roman" panose="02020603050405020304"/>
                <a:cs typeface="Times New Roman" panose="02020603050405020304"/>
              </a:rPr>
              <a:t>y</a:t>
            </a:r>
            <a:r>
              <a:rPr sz="3000" spc="-385" dirty="0">
                <a:latin typeface="Symbol" panose="05050102010706020507"/>
                <a:cs typeface="Symbol" panose="05050102010706020507"/>
              </a:rPr>
              <a:t></a:t>
            </a:r>
            <a:endParaRPr sz="3000">
              <a:latin typeface="Symbol" panose="05050102010706020507"/>
              <a:cs typeface="Symbol" panose="05050102010706020507"/>
            </a:endParaRPr>
          </a:p>
        </p:txBody>
      </p:sp>
      <p:sp>
        <p:nvSpPr>
          <p:cNvPr id="14" name="object 14"/>
          <p:cNvSpPr txBox="1"/>
          <p:nvPr/>
        </p:nvSpPr>
        <p:spPr>
          <a:xfrm>
            <a:off x="4357217" y="5164111"/>
            <a:ext cx="5361305" cy="460375"/>
          </a:xfrm>
          <a:prstGeom prst="rect">
            <a:avLst/>
          </a:prstGeom>
        </p:spPr>
        <p:txBody>
          <a:bodyPr vert="horz" wrap="square" lIns="0" tIns="0" rIns="0" bIns="0" rtlCol="0">
            <a:spAutoFit/>
          </a:bodyPr>
          <a:lstStyle/>
          <a:p>
            <a:pPr marL="12700">
              <a:lnSpc>
                <a:spcPct val="100000"/>
              </a:lnSpc>
              <a:tabLst>
                <a:tab pos="325755" algn="l"/>
              </a:tabLst>
            </a:pPr>
            <a:r>
              <a:rPr sz="2250" i="1" dirty="0">
                <a:latin typeface="Times New Roman" panose="02020603050405020304"/>
                <a:cs typeface="Times New Roman" panose="02020603050405020304"/>
              </a:rPr>
              <a:t>if	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75" dirty="0">
                <a:latin typeface="Times New Roman" panose="02020603050405020304"/>
                <a:cs typeface="Times New Roman" panose="02020603050405020304"/>
              </a:rPr>
              <a:t>x</a:t>
            </a:r>
            <a:r>
              <a:rPr sz="2250" spc="-95" dirty="0">
                <a:latin typeface="Symbol" panose="05050102010706020507"/>
                <a:cs typeface="Symbol" panose="05050102010706020507"/>
              </a:rPr>
              <a:t></a:t>
            </a:r>
            <a:r>
              <a:rPr sz="2250" spc="-370" dirty="0">
                <a:latin typeface="Times New Roman" panose="02020603050405020304"/>
                <a:cs typeface="Times New Roman" panose="02020603050405020304"/>
              </a:rPr>
              <a:t>1</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35" dirty="0">
                <a:latin typeface="Times New Roman" panose="02020603050405020304"/>
                <a:cs typeface="Times New Roman" panose="02020603050405020304"/>
              </a:rPr>
              <a:t>y</a:t>
            </a:r>
            <a:r>
              <a:rPr sz="3000" spc="-225" dirty="0">
                <a:latin typeface="Symbol" panose="05050102010706020507"/>
                <a:cs typeface="Symbol" panose="05050102010706020507"/>
              </a:rPr>
              <a:t></a:t>
            </a:r>
            <a:r>
              <a:rPr sz="2250" spc="5" dirty="0">
                <a:latin typeface="Symbol" panose="05050102010706020507"/>
                <a:cs typeface="Symbol" panose="05050102010706020507"/>
              </a:rPr>
              <a:t></a:t>
            </a:r>
            <a:r>
              <a:rPr sz="2250" spc="-105" dirty="0">
                <a:latin typeface="Times New Roman" panose="02020603050405020304"/>
                <a:cs typeface="Times New Roman" panose="02020603050405020304"/>
              </a:rPr>
              <a:t> </a:t>
            </a: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75" dirty="0">
                <a:latin typeface="Times New Roman" panose="02020603050405020304"/>
                <a:cs typeface="Times New Roman" panose="02020603050405020304"/>
              </a:rPr>
              <a:t>x</a:t>
            </a:r>
            <a:r>
              <a:rPr sz="2250" spc="-95" dirty="0">
                <a:latin typeface="Symbol" panose="05050102010706020507"/>
                <a:cs typeface="Symbol" panose="05050102010706020507"/>
              </a:rPr>
              <a:t></a:t>
            </a:r>
            <a:r>
              <a:rPr sz="2250" spc="-370" dirty="0">
                <a:latin typeface="Times New Roman" panose="02020603050405020304"/>
                <a:cs typeface="Times New Roman" panose="02020603050405020304"/>
              </a:rPr>
              <a:t>1</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195" dirty="0">
                <a:latin typeface="Times New Roman" panose="02020603050405020304"/>
                <a:cs typeface="Times New Roman" panose="02020603050405020304"/>
              </a:rPr>
              <a:t>y</a:t>
            </a:r>
            <a:r>
              <a:rPr sz="2250" spc="-95" dirty="0">
                <a:latin typeface="Symbol" panose="05050102010706020507"/>
                <a:cs typeface="Symbol" panose="05050102010706020507"/>
              </a:rPr>
              <a:t></a:t>
            </a:r>
            <a:r>
              <a:rPr sz="2250" spc="-280" dirty="0">
                <a:latin typeface="Times New Roman" panose="02020603050405020304"/>
                <a:cs typeface="Times New Roman" panose="02020603050405020304"/>
              </a:rPr>
              <a:t>1</a:t>
            </a:r>
            <a:r>
              <a:rPr sz="3000" spc="-385" dirty="0">
                <a:latin typeface="Symbol" panose="05050102010706020507"/>
                <a:cs typeface="Symbol" panose="05050102010706020507"/>
              </a:rPr>
              <a:t></a:t>
            </a:r>
            <a:r>
              <a:rPr sz="3000" spc="-235" dirty="0">
                <a:latin typeface="Times New Roman" panose="02020603050405020304"/>
                <a:cs typeface="Times New Roman" panose="02020603050405020304"/>
              </a:rPr>
              <a:t> </a:t>
            </a:r>
            <a:r>
              <a:rPr sz="2250" spc="5" dirty="0">
                <a:latin typeface="Symbol" panose="05050102010706020507"/>
                <a:cs typeface="Symbol" panose="05050102010706020507"/>
              </a:rPr>
              <a:t></a:t>
            </a:r>
            <a:r>
              <a:rPr sz="2250" spc="270" dirty="0">
                <a:latin typeface="Times New Roman" panose="02020603050405020304"/>
                <a:cs typeface="Times New Roman" panose="02020603050405020304"/>
              </a:rPr>
              <a:t> </a:t>
            </a: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50"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195" dirty="0">
                <a:latin typeface="Times New Roman" panose="02020603050405020304"/>
                <a:cs typeface="Times New Roman" panose="02020603050405020304"/>
              </a:rPr>
              <a:t>y</a:t>
            </a:r>
            <a:r>
              <a:rPr sz="2250" spc="-95" dirty="0">
                <a:latin typeface="Symbol" panose="05050102010706020507"/>
                <a:cs typeface="Symbol" panose="05050102010706020507"/>
              </a:rPr>
              <a:t></a:t>
            </a:r>
            <a:r>
              <a:rPr sz="2250" spc="-280" dirty="0">
                <a:latin typeface="Times New Roman" panose="02020603050405020304"/>
                <a:cs typeface="Times New Roman" panose="02020603050405020304"/>
              </a:rPr>
              <a:t>1</a:t>
            </a:r>
            <a:r>
              <a:rPr sz="3000" spc="-225" dirty="0">
                <a:latin typeface="Symbol" panose="05050102010706020507"/>
                <a:cs typeface="Symbol" panose="05050102010706020507"/>
              </a:rPr>
              <a:t></a:t>
            </a:r>
            <a:r>
              <a:rPr sz="2250" spc="5" dirty="0">
                <a:latin typeface="Symbol" panose="05050102010706020507"/>
                <a:cs typeface="Symbol" panose="05050102010706020507"/>
              </a:rPr>
              <a:t></a:t>
            </a:r>
            <a:r>
              <a:rPr sz="2250" spc="-105" dirty="0">
                <a:latin typeface="Times New Roman" panose="02020603050405020304"/>
                <a:cs typeface="Times New Roman" panose="02020603050405020304"/>
              </a:rPr>
              <a:t> </a:t>
            </a: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70" dirty="0">
                <a:latin typeface="Times New Roman" panose="02020603050405020304"/>
                <a:cs typeface="Times New Roman" panose="02020603050405020304"/>
              </a:rPr>
              <a:t>x</a:t>
            </a:r>
            <a:r>
              <a:rPr sz="2250" spc="-95" dirty="0">
                <a:latin typeface="Symbol" panose="05050102010706020507"/>
                <a:cs typeface="Symbol" panose="05050102010706020507"/>
              </a:rPr>
              <a:t></a:t>
            </a:r>
            <a:r>
              <a:rPr sz="2250" spc="-370" dirty="0">
                <a:latin typeface="Times New Roman" panose="02020603050405020304"/>
                <a:cs typeface="Times New Roman" panose="02020603050405020304"/>
              </a:rPr>
              <a:t>1</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195" dirty="0">
                <a:latin typeface="Times New Roman" panose="02020603050405020304"/>
                <a:cs typeface="Times New Roman" panose="02020603050405020304"/>
              </a:rPr>
              <a:t>y</a:t>
            </a:r>
            <a:r>
              <a:rPr sz="2250" spc="-95" dirty="0">
                <a:latin typeface="Symbol" panose="05050102010706020507"/>
                <a:cs typeface="Symbol" panose="05050102010706020507"/>
              </a:rPr>
              <a:t></a:t>
            </a:r>
            <a:r>
              <a:rPr sz="2250" spc="-280" dirty="0">
                <a:latin typeface="Times New Roman" panose="02020603050405020304"/>
                <a:cs typeface="Times New Roman" panose="02020603050405020304"/>
              </a:rPr>
              <a:t>1</a:t>
            </a:r>
            <a:r>
              <a:rPr sz="3000" spc="-385" dirty="0">
                <a:latin typeface="Symbol" panose="05050102010706020507"/>
                <a:cs typeface="Symbol" panose="05050102010706020507"/>
              </a:rPr>
              <a:t></a:t>
            </a:r>
            <a:endParaRPr sz="3000">
              <a:latin typeface="Symbol" panose="05050102010706020507"/>
              <a:cs typeface="Symbol" panose="05050102010706020507"/>
            </a:endParaRPr>
          </a:p>
        </p:txBody>
      </p:sp>
      <p:sp>
        <p:nvSpPr>
          <p:cNvPr id="15" name="object 15"/>
          <p:cNvSpPr txBox="1"/>
          <p:nvPr/>
        </p:nvSpPr>
        <p:spPr>
          <a:xfrm>
            <a:off x="2540647" y="5164137"/>
            <a:ext cx="1522730" cy="460375"/>
          </a:xfrm>
          <a:prstGeom prst="rect">
            <a:avLst/>
          </a:prstGeom>
        </p:spPr>
        <p:txBody>
          <a:bodyPr vert="horz" wrap="square" lIns="0" tIns="0" rIns="0" bIns="0" rtlCol="0">
            <a:spAutoFit/>
          </a:bodyPr>
          <a:lstStyle/>
          <a:p>
            <a:pPr marL="12700">
              <a:lnSpc>
                <a:spcPct val="100000"/>
              </a:lnSpc>
            </a:pPr>
            <a:r>
              <a:rPr sz="2250" spc="-215" dirty="0">
                <a:latin typeface="Symbol" panose="05050102010706020507"/>
                <a:cs typeface="Symbol" panose="05050102010706020507"/>
              </a:rPr>
              <a:t></a:t>
            </a:r>
            <a:r>
              <a:rPr sz="2250" spc="-190" dirty="0">
                <a:latin typeface="Times New Roman" panose="02020603050405020304"/>
                <a:cs typeface="Times New Roman" panose="02020603050405020304"/>
              </a:rPr>
              <a:t>0</a:t>
            </a:r>
            <a:r>
              <a:rPr sz="2250" spc="-100" dirty="0">
                <a:latin typeface="Times New Roman" panose="02020603050405020304"/>
                <a:cs typeface="Times New Roman" panose="02020603050405020304"/>
              </a:rPr>
              <a:t>.</a:t>
            </a:r>
            <a:r>
              <a:rPr sz="2250" spc="5" dirty="0">
                <a:latin typeface="Times New Roman" panose="02020603050405020304"/>
                <a:cs typeface="Times New Roman" panose="02020603050405020304"/>
              </a:rPr>
              <a:t>9</a:t>
            </a:r>
            <a:r>
              <a:rPr sz="2250" spc="30" dirty="0">
                <a:latin typeface="Times New Roman" panose="02020603050405020304"/>
                <a:cs typeface="Times New Roman" panose="02020603050405020304"/>
              </a:rPr>
              <a:t>7</a:t>
            </a:r>
            <a:r>
              <a:rPr sz="2250" i="1" dirty="0">
                <a:latin typeface="Times New Roman" panose="02020603050405020304"/>
                <a:cs typeface="Times New Roman" panose="02020603050405020304"/>
              </a:rPr>
              <a:t>f</a:t>
            </a:r>
            <a:r>
              <a:rPr sz="2250" i="1" spc="-235" dirty="0">
                <a:latin typeface="Times New Roman" panose="02020603050405020304"/>
                <a:cs typeface="Times New Roman" panose="02020603050405020304"/>
              </a:rPr>
              <a:t> </a:t>
            </a:r>
            <a:r>
              <a:rPr sz="3000" spc="-325" dirty="0">
                <a:latin typeface="Symbol" panose="05050102010706020507"/>
                <a:cs typeface="Symbol" panose="05050102010706020507"/>
              </a:rPr>
              <a:t></a:t>
            </a:r>
            <a:r>
              <a:rPr sz="2250" i="1" spc="-155"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54"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y</a:t>
            </a:r>
            <a:r>
              <a:rPr sz="2250" i="1" spc="-365" dirty="0">
                <a:latin typeface="Times New Roman" panose="02020603050405020304"/>
                <a:cs typeface="Times New Roman" panose="02020603050405020304"/>
              </a:rPr>
              <a:t> </a:t>
            </a:r>
            <a:r>
              <a:rPr sz="2250" spc="-95" dirty="0">
                <a:latin typeface="Symbol" panose="05050102010706020507"/>
                <a:cs typeface="Symbol" panose="05050102010706020507"/>
              </a:rPr>
              <a:t></a:t>
            </a:r>
            <a:r>
              <a:rPr sz="2250" spc="-285" dirty="0">
                <a:latin typeface="Times New Roman" panose="02020603050405020304"/>
                <a:cs typeface="Times New Roman" panose="02020603050405020304"/>
              </a:rPr>
              <a:t>1</a:t>
            </a:r>
            <a:r>
              <a:rPr sz="3000" spc="-385" dirty="0">
                <a:latin typeface="Symbol" panose="05050102010706020507"/>
                <a:cs typeface="Symbol" panose="05050102010706020507"/>
              </a:rPr>
              <a:t></a:t>
            </a:r>
            <a:endParaRPr sz="3000">
              <a:latin typeface="Symbol" panose="05050102010706020507"/>
              <a:cs typeface="Symbol" panose="05050102010706020507"/>
            </a:endParaRPr>
          </a:p>
        </p:txBody>
      </p:sp>
      <p:sp>
        <p:nvSpPr>
          <p:cNvPr id="16" name="object 16"/>
          <p:cNvSpPr txBox="1"/>
          <p:nvPr/>
        </p:nvSpPr>
        <p:spPr>
          <a:xfrm>
            <a:off x="1688693" y="5379758"/>
            <a:ext cx="848994" cy="460375"/>
          </a:xfrm>
          <a:prstGeom prst="rect">
            <a:avLst/>
          </a:prstGeom>
        </p:spPr>
        <p:txBody>
          <a:bodyPr vert="horz" wrap="square" lIns="0" tIns="0" rIns="0" bIns="0" rtlCol="0">
            <a:spAutoFit/>
          </a:bodyPr>
          <a:lstStyle/>
          <a:p>
            <a:pPr marL="12700">
              <a:lnSpc>
                <a:spcPct val="100000"/>
              </a:lnSpc>
            </a:pP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55"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40" dirty="0">
                <a:latin typeface="Times New Roman" panose="02020603050405020304"/>
                <a:cs typeface="Times New Roman" panose="02020603050405020304"/>
              </a:rPr>
              <a:t>y</a:t>
            </a:r>
            <a:r>
              <a:rPr sz="3000" spc="-105" dirty="0">
                <a:latin typeface="Symbol" panose="05050102010706020507"/>
                <a:cs typeface="Symbol" panose="05050102010706020507"/>
              </a:rPr>
              <a:t></a:t>
            </a:r>
            <a:r>
              <a:rPr sz="2250" spc="5" dirty="0">
                <a:latin typeface="Symbol" panose="05050102010706020507"/>
                <a:cs typeface="Symbol" panose="05050102010706020507"/>
              </a:rPr>
              <a:t></a:t>
            </a:r>
            <a:endParaRPr sz="2250">
              <a:latin typeface="Symbol" panose="05050102010706020507"/>
              <a:cs typeface="Symbol" panose="05050102010706020507"/>
            </a:endParaRPr>
          </a:p>
        </p:txBody>
      </p:sp>
      <p:sp>
        <p:nvSpPr>
          <p:cNvPr id="17" name="object 17"/>
          <p:cNvSpPr txBox="1">
            <a:spLocks noGrp="1"/>
          </p:cNvSpPr>
          <p:nvPr>
            <p:ph type="body" idx="1"/>
          </p:nvPr>
        </p:nvSpPr>
        <p:spPr>
          <a:prstGeom prst="rect">
            <a:avLst/>
          </a:prstGeom>
        </p:spPr>
        <p:txBody>
          <a:bodyPr vert="horz" wrap="square" lIns="0" tIns="1181354" rIns="0" bIns="0" rtlCol="0">
            <a:spAutoFit/>
          </a:bodyPr>
          <a:lstStyle/>
          <a:p>
            <a:pPr marL="641350">
              <a:lnSpc>
                <a:spcPct val="100000"/>
              </a:lnSpc>
              <a:tabLst>
                <a:tab pos="95631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定义下列4个预测器，并使用其中1个：</a:t>
            </a:r>
            <a:endParaRPr sz="2400">
              <a:latin typeface="新宋体" panose="02010609030101010101" charset="-122"/>
              <a:cs typeface="新宋体" panose="02010609030101010101" charset="-122"/>
            </a:endParaRPr>
          </a:p>
          <a:p>
            <a:pPr marL="648335">
              <a:lnSpc>
                <a:spcPct val="100000"/>
              </a:lnSpc>
              <a:spcBef>
                <a:spcPts val="1450"/>
              </a:spcBef>
            </a:pP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50"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35" dirty="0">
                <a:latin typeface="Times New Roman" panose="02020603050405020304"/>
                <a:cs typeface="Times New Roman" panose="02020603050405020304"/>
              </a:rPr>
              <a:t>y</a:t>
            </a:r>
            <a:r>
              <a:rPr sz="3000" spc="-105" dirty="0">
                <a:latin typeface="Symbol" panose="05050102010706020507"/>
                <a:cs typeface="Symbol" panose="05050102010706020507"/>
              </a:rPr>
              <a:t></a:t>
            </a:r>
            <a:r>
              <a:rPr sz="2250" spc="195" dirty="0">
                <a:latin typeface="Symbol" panose="05050102010706020507"/>
                <a:cs typeface="Symbol" panose="05050102010706020507"/>
              </a:rPr>
              <a:t></a:t>
            </a:r>
            <a:r>
              <a:rPr sz="2250" spc="-195" dirty="0">
                <a:latin typeface="Times New Roman" panose="02020603050405020304"/>
                <a:cs typeface="Times New Roman" panose="02020603050405020304"/>
              </a:rPr>
              <a:t>0</a:t>
            </a:r>
            <a:r>
              <a:rPr sz="2250" spc="-95" dirty="0">
                <a:latin typeface="Times New Roman" panose="02020603050405020304"/>
                <a:cs typeface="Times New Roman" panose="02020603050405020304"/>
              </a:rPr>
              <a:t>.</a:t>
            </a:r>
            <a:r>
              <a:rPr sz="2250" spc="5" dirty="0">
                <a:latin typeface="Times New Roman" panose="02020603050405020304"/>
                <a:cs typeface="Times New Roman" panose="02020603050405020304"/>
              </a:rPr>
              <a:t>9</a:t>
            </a:r>
            <a:r>
              <a:rPr sz="2250" spc="20" dirty="0">
                <a:latin typeface="Times New Roman" panose="02020603050405020304"/>
                <a:cs typeface="Times New Roman" panose="02020603050405020304"/>
              </a:rPr>
              <a:t>7</a:t>
            </a: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50"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195" dirty="0">
                <a:latin typeface="Times New Roman" panose="02020603050405020304"/>
                <a:cs typeface="Times New Roman" panose="02020603050405020304"/>
              </a:rPr>
              <a:t>y</a:t>
            </a:r>
            <a:r>
              <a:rPr sz="2250" spc="-95" dirty="0">
                <a:latin typeface="Symbol" panose="05050102010706020507"/>
                <a:cs typeface="Symbol" panose="05050102010706020507"/>
              </a:rPr>
              <a:t></a:t>
            </a:r>
            <a:r>
              <a:rPr sz="2250" spc="-280" dirty="0">
                <a:latin typeface="Times New Roman" panose="02020603050405020304"/>
                <a:cs typeface="Times New Roman" panose="02020603050405020304"/>
              </a:rPr>
              <a:t>1</a:t>
            </a:r>
            <a:r>
              <a:rPr sz="3000" spc="-385" dirty="0">
                <a:latin typeface="Symbol" panose="05050102010706020507"/>
                <a:cs typeface="Symbol" panose="05050102010706020507"/>
              </a:rPr>
              <a:t></a:t>
            </a:r>
            <a:endParaRPr sz="3000">
              <a:latin typeface="Symbol" panose="05050102010706020507"/>
              <a:cs typeface="Symbol" panose="05050102010706020507"/>
            </a:endParaRPr>
          </a:p>
          <a:p>
            <a:pPr marL="648335">
              <a:lnSpc>
                <a:spcPct val="100000"/>
              </a:lnSpc>
              <a:spcBef>
                <a:spcPts val="1140"/>
              </a:spcBef>
            </a:pP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50"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35" dirty="0">
                <a:latin typeface="Times New Roman" panose="02020603050405020304"/>
                <a:cs typeface="Times New Roman" panose="02020603050405020304"/>
              </a:rPr>
              <a:t>y</a:t>
            </a:r>
            <a:r>
              <a:rPr sz="3000" spc="-105" dirty="0">
                <a:latin typeface="Symbol" panose="05050102010706020507"/>
                <a:cs typeface="Symbol" panose="05050102010706020507"/>
              </a:rPr>
              <a:t></a:t>
            </a:r>
            <a:r>
              <a:rPr sz="2250" spc="200" dirty="0">
                <a:latin typeface="Symbol" panose="05050102010706020507"/>
                <a:cs typeface="Symbol" panose="05050102010706020507"/>
              </a:rPr>
              <a:t></a:t>
            </a:r>
            <a:r>
              <a:rPr sz="2250" spc="-195" dirty="0">
                <a:latin typeface="Times New Roman" panose="02020603050405020304"/>
                <a:cs typeface="Times New Roman" panose="02020603050405020304"/>
              </a:rPr>
              <a:t>0</a:t>
            </a:r>
            <a:r>
              <a:rPr sz="2250" spc="-95" dirty="0">
                <a:latin typeface="Times New Roman" panose="02020603050405020304"/>
                <a:cs typeface="Times New Roman" panose="02020603050405020304"/>
              </a:rPr>
              <a:t>.</a:t>
            </a:r>
            <a:r>
              <a:rPr sz="2250" spc="160" dirty="0">
                <a:latin typeface="Times New Roman" panose="02020603050405020304"/>
                <a:cs typeface="Times New Roman" panose="02020603050405020304"/>
              </a:rPr>
              <a:t>5</a:t>
            </a:r>
            <a:r>
              <a:rPr sz="2250" i="1" dirty="0">
                <a:latin typeface="Times New Roman" panose="02020603050405020304"/>
                <a:cs typeface="Times New Roman" panose="02020603050405020304"/>
              </a:rPr>
              <a:t>f</a:t>
            </a:r>
            <a:r>
              <a:rPr sz="2250" i="1" spc="-235" dirty="0">
                <a:latin typeface="Times New Roman" panose="02020603050405020304"/>
                <a:cs typeface="Times New Roman" panose="02020603050405020304"/>
              </a:rPr>
              <a:t> </a:t>
            </a:r>
            <a:r>
              <a:rPr sz="3000" spc="-325" dirty="0">
                <a:latin typeface="Symbol" panose="05050102010706020507"/>
                <a:cs typeface="Symbol" panose="05050102010706020507"/>
              </a:rPr>
              <a:t></a:t>
            </a:r>
            <a:r>
              <a:rPr sz="2250" i="1" spc="-150"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195" dirty="0">
                <a:latin typeface="Times New Roman" panose="02020603050405020304"/>
                <a:cs typeface="Times New Roman" panose="02020603050405020304"/>
              </a:rPr>
              <a:t>y</a:t>
            </a:r>
            <a:r>
              <a:rPr sz="2250" spc="-95" dirty="0">
                <a:latin typeface="Symbol" panose="05050102010706020507"/>
                <a:cs typeface="Symbol" panose="05050102010706020507"/>
              </a:rPr>
              <a:t></a:t>
            </a:r>
            <a:r>
              <a:rPr sz="2250" spc="-280" dirty="0">
                <a:latin typeface="Times New Roman" panose="02020603050405020304"/>
                <a:cs typeface="Times New Roman" panose="02020603050405020304"/>
              </a:rPr>
              <a:t>1</a:t>
            </a:r>
            <a:r>
              <a:rPr sz="3000" spc="-225" dirty="0">
                <a:latin typeface="Symbol" panose="05050102010706020507"/>
                <a:cs typeface="Symbol" panose="05050102010706020507"/>
              </a:rPr>
              <a:t></a:t>
            </a:r>
            <a:r>
              <a:rPr sz="2250" spc="110" dirty="0">
                <a:latin typeface="Symbol" panose="05050102010706020507"/>
                <a:cs typeface="Symbol" panose="05050102010706020507"/>
              </a:rPr>
              <a:t></a:t>
            </a:r>
            <a:r>
              <a:rPr sz="2250" spc="-190" dirty="0">
                <a:latin typeface="Times New Roman" panose="02020603050405020304"/>
                <a:cs typeface="Times New Roman" panose="02020603050405020304"/>
              </a:rPr>
              <a:t>0</a:t>
            </a:r>
            <a:r>
              <a:rPr sz="2250" spc="-100" dirty="0">
                <a:latin typeface="Times New Roman" panose="02020603050405020304"/>
                <a:cs typeface="Times New Roman" panose="02020603050405020304"/>
              </a:rPr>
              <a:t>.</a:t>
            </a:r>
            <a:r>
              <a:rPr sz="2250" spc="160" dirty="0">
                <a:latin typeface="Times New Roman" panose="02020603050405020304"/>
                <a:cs typeface="Times New Roman" panose="02020603050405020304"/>
              </a:rPr>
              <a:t>5</a:t>
            </a: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70" dirty="0">
                <a:latin typeface="Times New Roman" panose="02020603050405020304"/>
                <a:cs typeface="Times New Roman" panose="02020603050405020304"/>
              </a:rPr>
              <a:t>x</a:t>
            </a:r>
            <a:r>
              <a:rPr sz="2250" spc="-95" dirty="0">
                <a:latin typeface="Symbol" panose="05050102010706020507"/>
                <a:cs typeface="Symbol" panose="05050102010706020507"/>
              </a:rPr>
              <a:t></a:t>
            </a:r>
            <a:r>
              <a:rPr sz="2250" spc="-370" dirty="0">
                <a:latin typeface="Times New Roman" panose="02020603050405020304"/>
                <a:cs typeface="Times New Roman" panose="02020603050405020304"/>
              </a:rPr>
              <a:t>1</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40" dirty="0">
                <a:latin typeface="Times New Roman" panose="02020603050405020304"/>
                <a:cs typeface="Times New Roman" panose="02020603050405020304"/>
              </a:rPr>
              <a:t>y</a:t>
            </a:r>
            <a:r>
              <a:rPr sz="3000" spc="-385" dirty="0">
                <a:latin typeface="Symbol" panose="05050102010706020507"/>
                <a:cs typeface="Symbol" panose="05050102010706020507"/>
              </a:rPr>
              <a:t></a:t>
            </a:r>
            <a:endParaRPr sz="3000">
              <a:latin typeface="Symbol" panose="05050102010706020507"/>
              <a:cs typeface="Symbol" panose="05050102010706020507"/>
            </a:endParaRPr>
          </a:p>
          <a:p>
            <a:pPr marL="648335">
              <a:lnSpc>
                <a:spcPct val="100000"/>
              </a:lnSpc>
              <a:spcBef>
                <a:spcPts val="1140"/>
              </a:spcBef>
            </a:pP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50"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40" dirty="0">
                <a:latin typeface="Times New Roman" panose="02020603050405020304"/>
                <a:cs typeface="Times New Roman" panose="02020603050405020304"/>
              </a:rPr>
              <a:t>y</a:t>
            </a:r>
            <a:r>
              <a:rPr sz="3000" spc="-105" dirty="0">
                <a:latin typeface="Symbol" panose="05050102010706020507"/>
                <a:cs typeface="Symbol" panose="05050102010706020507"/>
              </a:rPr>
              <a:t></a:t>
            </a:r>
            <a:r>
              <a:rPr sz="2250" spc="200" dirty="0">
                <a:latin typeface="Symbol" panose="05050102010706020507"/>
                <a:cs typeface="Symbol" panose="05050102010706020507"/>
              </a:rPr>
              <a:t></a:t>
            </a:r>
            <a:r>
              <a:rPr sz="2250" spc="-195" dirty="0">
                <a:latin typeface="Times New Roman" panose="02020603050405020304"/>
                <a:cs typeface="Times New Roman" panose="02020603050405020304"/>
              </a:rPr>
              <a:t>0</a:t>
            </a:r>
            <a:r>
              <a:rPr sz="2250" spc="-95" dirty="0">
                <a:latin typeface="Times New Roman" panose="02020603050405020304"/>
                <a:cs typeface="Times New Roman" panose="02020603050405020304"/>
              </a:rPr>
              <a:t>.</a:t>
            </a:r>
            <a:r>
              <a:rPr sz="2250" spc="5" dirty="0">
                <a:latin typeface="Times New Roman" panose="02020603050405020304"/>
                <a:cs typeface="Times New Roman" panose="02020603050405020304"/>
              </a:rPr>
              <a:t>7</a:t>
            </a:r>
            <a:r>
              <a:rPr sz="2250" spc="-40" dirty="0">
                <a:latin typeface="Times New Roman" panose="02020603050405020304"/>
                <a:cs typeface="Times New Roman" panose="02020603050405020304"/>
              </a:rPr>
              <a:t>5</a:t>
            </a: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50" dirty="0">
                <a:latin typeface="Times New Roman" panose="02020603050405020304"/>
                <a:cs typeface="Times New Roman" panose="02020603050405020304"/>
              </a:rPr>
              <a:t>x</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y</a:t>
            </a:r>
            <a:r>
              <a:rPr sz="2250" i="1" spc="-365" dirty="0">
                <a:latin typeface="Times New Roman" panose="02020603050405020304"/>
                <a:cs typeface="Times New Roman" panose="02020603050405020304"/>
              </a:rPr>
              <a:t> </a:t>
            </a:r>
            <a:r>
              <a:rPr sz="2250" spc="-100" dirty="0">
                <a:latin typeface="Symbol" panose="05050102010706020507"/>
                <a:cs typeface="Symbol" panose="05050102010706020507"/>
              </a:rPr>
              <a:t></a:t>
            </a:r>
            <a:r>
              <a:rPr sz="2250" spc="-280" dirty="0">
                <a:latin typeface="Times New Roman" panose="02020603050405020304"/>
                <a:cs typeface="Times New Roman" panose="02020603050405020304"/>
              </a:rPr>
              <a:t>1</a:t>
            </a:r>
            <a:r>
              <a:rPr sz="3000" spc="-220" dirty="0">
                <a:latin typeface="Symbol" panose="05050102010706020507"/>
                <a:cs typeface="Symbol" panose="05050102010706020507"/>
              </a:rPr>
              <a:t></a:t>
            </a:r>
            <a:r>
              <a:rPr sz="2250" spc="110" dirty="0">
                <a:latin typeface="Symbol" panose="05050102010706020507"/>
                <a:cs typeface="Symbol" panose="05050102010706020507"/>
              </a:rPr>
              <a:t></a:t>
            </a:r>
            <a:r>
              <a:rPr sz="2250" spc="-195" dirty="0">
                <a:latin typeface="Times New Roman" panose="02020603050405020304"/>
                <a:cs typeface="Times New Roman" panose="02020603050405020304"/>
              </a:rPr>
              <a:t>0</a:t>
            </a:r>
            <a:r>
              <a:rPr sz="2250" spc="-100" dirty="0">
                <a:latin typeface="Times New Roman" panose="02020603050405020304"/>
                <a:cs typeface="Times New Roman" panose="02020603050405020304"/>
              </a:rPr>
              <a:t>.</a:t>
            </a:r>
            <a:r>
              <a:rPr sz="2250" spc="5" dirty="0">
                <a:latin typeface="Times New Roman" panose="02020603050405020304"/>
                <a:cs typeface="Times New Roman" panose="02020603050405020304"/>
              </a:rPr>
              <a:t>7</a:t>
            </a:r>
            <a:r>
              <a:rPr sz="2250" spc="-35" dirty="0">
                <a:latin typeface="Times New Roman" panose="02020603050405020304"/>
                <a:cs typeface="Times New Roman" panose="02020603050405020304"/>
              </a:rPr>
              <a:t>5</a:t>
            </a:r>
            <a:r>
              <a:rPr sz="2250" i="1" dirty="0">
                <a:latin typeface="Times New Roman" panose="02020603050405020304"/>
                <a:cs typeface="Times New Roman" panose="02020603050405020304"/>
              </a:rPr>
              <a:t>f</a:t>
            </a:r>
            <a:r>
              <a:rPr sz="2250" i="1" spc="-229" dirty="0">
                <a:latin typeface="Times New Roman" panose="02020603050405020304"/>
                <a:cs typeface="Times New Roman" panose="02020603050405020304"/>
              </a:rPr>
              <a:t> </a:t>
            </a:r>
            <a:r>
              <a:rPr sz="3000" spc="-330" dirty="0">
                <a:latin typeface="Symbol" panose="05050102010706020507"/>
                <a:cs typeface="Symbol" panose="05050102010706020507"/>
              </a:rPr>
              <a:t></a:t>
            </a:r>
            <a:r>
              <a:rPr sz="2250" i="1" spc="170" dirty="0">
                <a:latin typeface="Times New Roman" panose="02020603050405020304"/>
                <a:cs typeface="Times New Roman" panose="02020603050405020304"/>
              </a:rPr>
              <a:t>x</a:t>
            </a:r>
            <a:r>
              <a:rPr sz="2250" spc="-95" dirty="0">
                <a:latin typeface="Symbol" panose="05050102010706020507"/>
                <a:cs typeface="Symbol" panose="05050102010706020507"/>
              </a:rPr>
              <a:t></a:t>
            </a:r>
            <a:r>
              <a:rPr sz="2250" spc="-370" dirty="0">
                <a:latin typeface="Times New Roman" panose="02020603050405020304"/>
                <a:cs typeface="Times New Roman" panose="02020603050405020304"/>
              </a:rPr>
              <a:t>1</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40" dirty="0">
                <a:latin typeface="Times New Roman" panose="02020603050405020304"/>
                <a:cs typeface="Times New Roman" panose="02020603050405020304"/>
              </a:rPr>
              <a:t>y</a:t>
            </a:r>
            <a:r>
              <a:rPr sz="3000" spc="-225" dirty="0">
                <a:latin typeface="Symbol" panose="05050102010706020507"/>
                <a:cs typeface="Symbol" panose="05050102010706020507"/>
              </a:rPr>
              <a:t></a:t>
            </a:r>
            <a:r>
              <a:rPr sz="2250" spc="85" dirty="0">
                <a:latin typeface="Symbol" panose="05050102010706020507"/>
                <a:cs typeface="Symbol" panose="05050102010706020507"/>
              </a:rPr>
              <a:t></a:t>
            </a:r>
            <a:r>
              <a:rPr sz="2250" spc="-195" dirty="0">
                <a:latin typeface="Times New Roman" panose="02020603050405020304"/>
                <a:cs typeface="Times New Roman" panose="02020603050405020304"/>
              </a:rPr>
              <a:t>0</a:t>
            </a:r>
            <a:r>
              <a:rPr sz="2250" spc="-100" dirty="0">
                <a:latin typeface="Times New Roman" panose="02020603050405020304"/>
                <a:cs typeface="Times New Roman" panose="02020603050405020304"/>
              </a:rPr>
              <a:t>.</a:t>
            </a:r>
            <a:r>
              <a:rPr sz="2250" spc="165" dirty="0">
                <a:latin typeface="Times New Roman" panose="02020603050405020304"/>
                <a:cs typeface="Times New Roman" panose="02020603050405020304"/>
              </a:rPr>
              <a:t>5</a:t>
            </a:r>
            <a:r>
              <a:rPr sz="2250" i="1" dirty="0">
                <a:latin typeface="Times New Roman" panose="02020603050405020304"/>
                <a:cs typeface="Times New Roman" panose="02020603050405020304"/>
              </a:rPr>
              <a:t>f</a:t>
            </a:r>
            <a:r>
              <a:rPr sz="2250" i="1" spc="-235" dirty="0">
                <a:latin typeface="Times New Roman" panose="02020603050405020304"/>
                <a:cs typeface="Times New Roman" panose="02020603050405020304"/>
              </a:rPr>
              <a:t> </a:t>
            </a:r>
            <a:r>
              <a:rPr sz="3000" spc="-325" dirty="0">
                <a:latin typeface="Symbol" panose="05050102010706020507"/>
                <a:cs typeface="Symbol" panose="05050102010706020507"/>
              </a:rPr>
              <a:t></a:t>
            </a:r>
            <a:r>
              <a:rPr sz="2250" i="1" spc="165" dirty="0">
                <a:latin typeface="Times New Roman" panose="02020603050405020304"/>
                <a:cs typeface="Times New Roman" panose="02020603050405020304"/>
              </a:rPr>
              <a:t>x</a:t>
            </a:r>
            <a:r>
              <a:rPr sz="2250" spc="-95" dirty="0">
                <a:latin typeface="Symbol" panose="05050102010706020507"/>
                <a:cs typeface="Symbol" panose="05050102010706020507"/>
              </a:rPr>
              <a:t></a:t>
            </a:r>
            <a:r>
              <a:rPr sz="2250" spc="-370" dirty="0">
                <a:latin typeface="Times New Roman" panose="02020603050405020304"/>
                <a:cs typeface="Times New Roman" panose="02020603050405020304"/>
              </a:rPr>
              <a:t>1</a:t>
            </a:r>
            <a:r>
              <a:rPr sz="2250" dirty="0">
                <a:latin typeface="Times New Roman" panose="02020603050405020304"/>
                <a:cs typeface="Times New Roman" panose="02020603050405020304"/>
              </a:rPr>
              <a:t>,</a:t>
            </a:r>
            <a:r>
              <a:rPr sz="2250" spc="-250" dirty="0">
                <a:latin typeface="Times New Roman" panose="02020603050405020304"/>
                <a:cs typeface="Times New Roman" panose="02020603050405020304"/>
              </a:rPr>
              <a:t> </a:t>
            </a:r>
            <a:r>
              <a:rPr sz="2250" i="1" spc="5" dirty="0">
                <a:latin typeface="Times New Roman" panose="02020603050405020304"/>
                <a:cs typeface="Times New Roman" panose="02020603050405020304"/>
              </a:rPr>
              <a:t>y</a:t>
            </a:r>
            <a:r>
              <a:rPr sz="2250" i="1" spc="-365" dirty="0">
                <a:latin typeface="Times New Roman" panose="02020603050405020304"/>
                <a:cs typeface="Times New Roman" panose="02020603050405020304"/>
              </a:rPr>
              <a:t> </a:t>
            </a:r>
            <a:r>
              <a:rPr sz="2250" spc="-100" dirty="0">
                <a:latin typeface="Symbol" panose="05050102010706020507"/>
                <a:cs typeface="Symbol" panose="05050102010706020507"/>
              </a:rPr>
              <a:t></a:t>
            </a:r>
            <a:r>
              <a:rPr sz="2250" spc="-280" dirty="0">
                <a:latin typeface="Times New Roman" panose="02020603050405020304"/>
                <a:cs typeface="Times New Roman" panose="02020603050405020304"/>
              </a:rPr>
              <a:t>1</a:t>
            </a:r>
            <a:r>
              <a:rPr sz="3000" spc="-385" dirty="0">
                <a:latin typeface="Symbol" panose="05050102010706020507"/>
                <a:cs typeface="Symbol" panose="05050102010706020507"/>
              </a:rPr>
              <a:t></a:t>
            </a:r>
            <a:endParaRPr sz="3000">
              <a:latin typeface="Symbol" panose="05050102010706020507"/>
              <a:cs typeface="Symbol" panose="05050102010706020507"/>
            </a:endParaRPr>
          </a:p>
        </p:txBody>
      </p:sp>
      <p:sp>
        <p:nvSpPr>
          <p:cNvPr id="18" name="object 18"/>
          <p:cNvSpPr txBox="1"/>
          <p:nvPr/>
        </p:nvSpPr>
        <p:spPr>
          <a:xfrm>
            <a:off x="1691767" y="5333492"/>
            <a:ext cx="104775" cy="210820"/>
          </a:xfrm>
          <a:prstGeom prst="rect">
            <a:avLst/>
          </a:prstGeom>
        </p:spPr>
        <p:txBody>
          <a:bodyPr vert="horz" wrap="square" lIns="0" tIns="0" rIns="0" bIns="0" rtlCol="0">
            <a:spAutoFit/>
          </a:bodyPr>
          <a:lstStyle/>
          <a:p>
            <a:pPr marL="12700">
              <a:lnSpc>
                <a:spcPct val="100000"/>
              </a:lnSpc>
            </a:pPr>
            <a:r>
              <a:rPr sz="1300" spc="10"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p:txBody>
      </p:sp>
      <p:sp>
        <p:nvSpPr>
          <p:cNvPr id="19" name="object 19"/>
          <p:cNvSpPr txBox="1"/>
          <p:nvPr/>
        </p:nvSpPr>
        <p:spPr>
          <a:xfrm>
            <a:off x="1691767" y="4637773"/>
            <a:ext cx="104775" cy="210820"/>
          </a:xfrm>
          <a:prstGeom prst="rect">
            <a:avLst/>
          </a:prstGeom>
        </p:spPr>
        <p:txBody>
          <a:bodyPr vert="horz" wrap="square" lIns="0" tIns="0" rIns="0" bIns="0" rtlCol="0">
            <a:spAutoFit/>
          </a:bodyPr>
          <a:lstStyle/>
          <a:p>
            <a:pPr marL="12700">
              <a:lnSpc>
                <a:spcPct val="100000"/>
              </a:lnSpc>
            </a:pPr>
            <a:r>
              <a:rPr sz="1300" spc="10"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p:txBody>
      </p:sp>
      <p:sp>
        <p:nvSpPr>
          <p:cNvPr id="20" name="object 20"/>
          <p:cNvSpPr txBox="1"/>
          <p:nvPr/>
        </p:nvSpPr>
        <p:spPr>
          <a:xfrm>
            <a:off x="1691767" y="4035031"/>
            <a:ext cx="104775" cy="210820"/>
          </a:xfrm>
          <a:prstGeom prst="rect">
            <a:avLst/>
          </a:prstGeom>
        </p:spPr>
        <p:txBody>
          <a:bodyPr vert="horz" wrap="square" lIns="0" tIns="0" rIns="0" bIns="0" rtlCol="0">
            <a:spAutoFit/>
          </a:bodyPr>
          <a:lstStyle/>
          <a:p>
            <a:pPr marL="12700">
              <a:lnSpc>
                <a:spcPct val="100000"/>
              </a:lnSpc>
            </a:pPr>
            <a:r>
              <a:rPr sz="1300" spc="10"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p:txBody>
      </p:sp>
      <p:sp>
        <p:nvSpPr>
          <p:cNvPr id="21" name="object 21"/>
          <p:cNvSpPr txBox="1"/>
          <p:nvPr/>
        </p:nvSpPr>
        <p:spPr>
          <a:xfrm>
            <a:off x="1691767" y="3433051"/>
            <a:ext cx="104775" cy="210820"/>
          </a:xfrm>
          <a:prstGeom prst="rect">
            <a:avLst/>
          </a:prstGeom>
        </p:spPr>
        <p:txBody>
          <a:bodyPr vert="horz" wrap="square" lIns="0" tIns="0" rIns="0" bIns="0" rtlCol="0">
            <a:spAutoFit/>
          </a:bodyPr>
          <a:lstStyle/>
          <a:p>
            <a:pPr marL="12700">
              <a:lnSpc>
                <a:spcPct val="100000"/>
              </a:lnSpc>
            </a:pPr>
            <a:r>
              <a:rPr sz="1300" spc="10" dirty="0">
                <a:latin typeface="Times New Roman" panose="02020603050405020304"/>
                <a:cs typeface="Times New Roman" panose="02020603050405020304"/>
              </a:rPr>
              <a:t>^</a:t>
            </a:r>
            <a:endParaRPr sz="1300">
              <a:latin typeface="Times New Roman" panose="02020603050405020304"/>
              <a:cs typeface="Times New Roman" panose="02020603050405020304"/>
            </a:endParaRPr>
          </a:p>
        </p:txBody>
      </p:sp>
      <p:sp>
        <p:nvSpPr>
          <p:cNvPr id="22" name="object 22"/>
          <p:cNvSpPr txBox="1"/>
          <p:nvPr/>
        </p:nvSpPr>
        <p:spPr>
          <a:xfrm>
            <a:off x="4508880" y="5679947"/>
            <a:ext cx="635000" cy="360680"/>
          </a:xfrm>
          <a:prstGeom prst="rect">
            <a:avLst/>
          </a:prstGeom>
        </p:spPr>
        <p:txBody>
          <a:bodyPr vert="horz" wrap="square" lIns="0" tIns="0" rIns="0" bIns="0" rtlCol="0">
            <a:spAutoFit/>
          </a:bodyPr>
          <a:lstStyle/>
          <a:p>
            <a:pPr marL="12700">
              <a:lnSpc>
                <a:spcPts val="2840"/>
              </a:lnSpc>
            </a:pPr>
            <a:r>
              <a:rPr sz="2400" dirty="0">
                <a:latin typeface="新宋体" panose="02010609030101010101" charset="-122"/>
                <a:cs typeface="新宋体" panose="02010609030101010101" charset="-122"/>
              </a:rPr>
              <a:t>其它</a:t>
            </a:r>
            <a:endParaRPr sz="2400">
              <a:latin typeface="新宋体" panose="02010609030101010101" charset="-122"/>
              <a:cs typeface="新宋体" panose="02010609030101010101" charset="-122"/>
            </a:endParaRPr>
          </a:p>
        </p:txBody>
      </p:sp>
      <p:sp>
        <p:nvSpPr>
          <p:cNvPr id="23" name="object 23"/>
          <p:cNvSpPr/>
          <p:nvPr/>
        </p:nvSpPr>
        <p:spPr>
          <a:xfrm>
            <a:off x="4554359" y="5145023"/>
            <a:ext cx="2521585" cy="647700"/>
          </a:xfrm>
          <a:custGeom>
            <a:avLst/>
            <a:gdLst/>
            <a:ahLst/>
            <a:cxnLst/>
            <a:rect l="l" t="t" r="r" b="b"/>
            <a:pathLst>
              <a:path w="2521584" h="647700">
                <a:moveTo>
                  <a:pt x="1261110" y="0"/>
                </a:moveTo>
                <a:lnTo>
                  <a:pt x="1189549" y="511"/>
                </a:lnTo>
                <a:lnTo>
                  <a:pt x="1119036" y="2029"/>
                </a:lnTo>
                <a:lnTo>
                  <a:pt x="1049676" y="4525"/>
                </a:lnTo>
                <a:lnTo>
                  <a:pt x="981576" y="7973"/>
                </a:lnTo>
                <a:lnTo>
                  <a:pt x="914842" y="12345"/>
                </a:lnTo>
                <a:lnTo>
                  <a:pt x="849581" y="17613"/>
                </a:lnTo>
                <a:lnTo>
                  <a:pt x="785900" y="23752"/>
                </a:lnTo>
                <a:lnTo>
                  <a:pt x="723904" y="30733"/>
                </a:lnTo>
                <a:lnTo>
                  <a:pt x="663701" y="38530"/>
                </a:lnTo>
                <a:lnTo>
                  <a:pt x="605396" y="47115"/>
                </a:lnTo>
                <a:lnTo>
                  <a:pt x="549097" y="56461"/>
                </a:lnTo>
                <a:lnTo>
                  <a:pt x="494910" y="66541"/>
                </a:lnTo>
                <a:lnTo>
                  <a:pt x="442941" y="77328"/>
                </a:lnTo>
                <a:lnTo>
                  <a:pt x="393296" y="88794"/>
                </a:lnTo>
                <a:lnTo>
                  <a:pt x="346083" y="100912"/>
                </a:lnTo>
                <a:lnTo>
                  <a:pt x="301407" y="113656"/>
                </a:lnTo>
                <a:lnTo>
                  <a:pt x="259376" y="126998"/>
                </a:lnTo>
                <a:lnTo>
                  <a:pt x="220095" y="140911"/>
                </a:lnTo>
                <a:lnTo>
                  <a:pt x="183671" y="155367"/>
                </a:lnTo>
                <a:lnTo>
                  <a:pt x="119821" y="185802"/>
                </a:lnTo>
                <a:lnTo>
                  <a:pt x="68677" y="218085"/>
                </a:lnTo>
                <a:lnTo>
                  <a:pt x="31091" y="251999"/>
                </a:lnTo>
                <a:lnTo>
                  <a:pt x="7914" y="287326"/>
                </a:lnTo>
                <a:lnTo>
                  <a:pt x="0" y="323850"/>
                </a:lnTo>
                <a:lnTo>
                  <a:pt x="1996" y="342174"/>
                </a:lnTo>
                <a:lnTo>
                  <a:pt x="17648" y="378010"/>
                </a:lnTo>
                <a:lnTo>
                  <a:pt x="48136" y="412578"/>
                </a:lnTo>
                <a:lnTo>
                  <a:pt x="92607" y="445656"/>
                </a:lnTo>
                <a:lnTo>
                  <a:pt x="150211" y="477022"/>
                </a:lnTo>
                <a:lnTo>
                  <a:pt x="220095" y="506454"/>
                </a:lnTo>
                <a:lnTo>
                  <a:pt x="259376" y="520376"/>
                </a:lnTo>
                <a:lnTo>
                  <a:pt x="301407" y="533731"/>
                </a:lnTo>
                <a:lnTo>
                  <a:pt x="346083" y="546491"/>
                </a:lnTo>
                <a:lnTo>
                  <a:pt x="393296" y="558630"/>
                </a:lnTo>
                <a:lnTo>
                  <a:pt x="442941" y="570118"/>
                </a:lnTo>
                <a:lnTo>
                  <a:pt x="494910" y="580929"/>
                </a:lnTo>
                <a:lnTo>
                  <a:pt x="549097" y="591034"/>
                </a:lnTo>
                <a:lnTo>
                  <a:pt x="605396" y="600406"/>
                </a:lnTo>
                <a:lnTo>
                  <a:pt x="663701" y="609017"/>
                </a:lnTo>
                <a:lnTo>
                  <a:pt x="723904" y="616840"/>
                </a:lnTo>
                <a:lnTo>
                  <a:pt x="785900" y="623846"/>
                </a:lnTo>
                <a:lnTo>
                  <a:pt x="849581" y="630008"/>
                </a:lnTo>
                <a:lnTo>
                  <a:pt x="914842" y="635298"/>
                </a:lnTo>
                <a:lnTo>
                  <a:pt x="981576" y="639689"/>
                </a:lnTo>
                <a:lnTo>
                  <a:pt x="1049676" y="643152"/>
                </a:lnTo>
                <a:lnTo>
                  <a:pt x="1119036" y="645660"/>
                </a:lnTo>
                <a:lnTo>
                  <a:pt x="1189549" y="647185"/>
                </a:lnTo>
                <a:lnTo>
                  <a:pt x="1261110" y="647700"/>
                </a:lnTo>
                <a:lnTo>
                  <a:pt x="1332594" y="647185"/>
                </a:lnTo>
                <a:lnTo>
                  <a:pt x="1403036" y="645660"/>
                </a:lnTo>
                <a:lnTo>
                  <a:pt x="1472331" y="643152"/>
                </a:lnTo>
                <a:lnTo>
                  <a:pt x="1540370" y="639689"/>
                </a:lnTo>
                <a:lnTo>
                  <a:pt x="1607047" y="635298"/>
                </a:lnTo>
                <a:lnTo>
                  <a:pt x="1672256" y="630008"/>
                </a:lnTo>
                <a:lnTo>
                  <a:pt x="1735890" y="623846"/>
                </a:lnTo>
                <a:lnTo>
                  <a:pt x="1797842" y="616840"/>
                </a:lnTo>
                <a:lnTo>
                  <a:pt x="1858006" y="609017"/>
                </a:lnTo>
                <a:lnTo>
                  <a:pt x="1916275" y="600406"/>
                </a:lnTo>
                <a:lnTo>
                  <a:pt x="1972542" y="591034"/>
                </a:lnTo>
                <a:lnTo>
                  <a:pt x="2026701" y="580929"/>
                </a:lnTo>
                <a:lnTo>
                  <a:pt x="2078644" y="570118"/>
                </a:lnTo>
                <a:lnTo>
                  <a:pt x="2128266" y="558630"/>
                </a:lnTo>
                <a:lnTo>
                  <a:pt x="2175460" y="546491"/>
                </a:lnTo>
                <a:lnTo>
                  <a:pt x="2220118" y="533731"/>
                </a:lnTo>
                <a:lnTo>
                  <a:pt x="2262135" y="520376"/>
                </a:lnTo>
                <a:lnTo>
                  <a:pt x="2301404" y="506454"/>
                </a:lnTo>
                <a:lnTo>
                  <a:pt x="2337817" y="491994"/>
                </a:lnTo>
                <a:lnTo>
                  <a:pt x="2401652" y="461567"/>
                </a:lnTo>
                <a:lnTo>
                  <a:pt x="2452787" y="429317"/>
                </a:lnTo>
                <a:lnTo>
                  <a:pt x="2490368" y="395466"/>
                </a:lnTo>
                <a:lnTo>
                  <a:pt x="2513543" y="360236"/>
                </a:lnTo>
                <a:lnTo>
                  <a:pt x="2521458" y="323849"/>
                </a:lnTo>
                <a:lnTo>
                  <a:pt x="2519461" y="305452"/>
                </a:lnTo>
                <a:lnTo>
                  <a:pt x="2503810" y="269499"/>
                </a:lnTo>
                <a:lnTo>
                  <a:pt x="2473325" y="234851"/>
                </a:lnTo>
                <a:lnTo>
                  <a:pt x="2428860" y="201726"/>
                </a:lnTo>
                <a:lnTo>
                  <a:pt x="2371269" y="170340"/>
                </a:lnTo>
                <a:lnTo>
                  <a:pt x="2301404" y="140911"/>
                </a:lnTo>
                <a:lnTo>
                  <a:pt x="2262135" y="126998"/>
                </a:lnTo>
                <a:lnTo>
                  <a:pt x="2220118" y="113656"/>
                </a:lnTo>
                <a:lnTo>
                  <a:pt x="2175460" y="100912"/>
                </a:lnTo>
                <a:lnTo>
                  <a:pt x="2128266" y="88794"/>
                </a:lnTo>
                <a:lnTo>
                  <a:pt x="2078644" y="77328"/>
                </a:lnTo>
                <a:lnTo>
                  <a:pt x="2026701" y="66541"/>
                </a:lnTo>
                <a:lnTo>
                  <a:pt x="1972542" y="56461"/>
                </a:lnTo>
                <a:lnTo>
                  <a:pt x="1916275" y="47115"/>
                </a:lnTo>
                <a:lnTo>
                  <a:pt x="1858006" y="38530"/>
                </a:lnTo>
                <a:lnTo>
                  <a:pt x="1797842" y="30733"/>
                </a:lnTo>
                <a:lnTo>
                  <a:pt x="1735890" y="23752"/>
                </a:lnTo>
                <a:lnTo>
                  <a:pt x="1672256" y="17613"/>
                </a:lnTo>
                <a:lnTo>
                  <a:pt x="1607047" y="12345"/>
                </a:lnTo>
                <a:lnTo>
                  <a:pt x="1540370" y="7973"/>
                </a:lnTo>
                <a:lnTo>
                  <a:pt x="1472331" y="4525"/>
                </a:lnTo>
                <a:lnTo>
                  <a:pt x="1403036" y="2029"/>
                </a:lnTo>
                <a:lnTo>
                  <a:pt x="1332594" y="511"/>
                </a:lnTo>
                <a:lnTo>
                  <a:pt x="1261110" y="0"/>
                </a:lnTo>
                <a:close/>
              </a:path>
            </a:pathLst>
          </a:custGeom>
          <a:ln w="9525">
            <a:solidFill>
              <a:srgbClr val="EE2B0A"/>
            </a:solidFill>
          </a:ln>
        </p:spPr>
        <p:txBody>
          <a:bodyPr wrap="square" lIns="0" tIns="0" rIns="0" bIns="0" rtlCol="0"/>
          <a:lstStyle/>
          <a:p>
            <a:endParaRPr/>
          </a:p>
        </p:txBody>
      </p:sp>
      <p:sp>
        <p:nvSpPr>
          <p:cNvPr id="24" name="object 24"/>
          <p:cNvSpPr/>
          <p:nvPr/>
        </p:nvSpPr>
        <p:spPr>
          <a:xfrm>
            <a:off x="7235837" y="5145023"/>
            <a:ext cx="2520950" cy="647700"/>
          </a:xfrm>
          <a:custGeom>
            <a:avLst/>
            <a:gdLst/>
            <a:ahLst/>
            <a:cxnLst/>
            <a:rect l="l" t="t" r="r" b="b"/>
            <a:pathLst>
              <a:path w="2520950" h="647700">
                <a:moveTo>
                  <a:pt x="1260348" y="0"/>
                </a:moveTo>
                <a:lnTo>
                  <a:pt x="1188863" y="511"/>
                </a:lnTo>
                <a:lnTo>
                  <a:pt x="1118421" y="2029"/>
                </a:lnTo>
                <a:lnTo>
                  <a:pt x="1049126" y="4525"/>
                </a:lnTo>
                <a:lnTo>
                  <a:pt x="981087" y="7973"/>
                </a:lnTo>
                <a:lnTo>
                  <a:pt x="914410" y="12345"/>
                </a:lnTo>
                <a:lnTo>
                  <a:pt x="849201" y="17613"/>
                </a:lnTo>
                <a:lnTo>
                  <a:pt x="785567" y="23752"/>
                </a:lnTo>
                <a:lnTo>
                  <a:pt x="723615" y="30733"/>
                </a:lnTo>
                <a:lnTo>
                  <a:pt x="663451" y="38530"/>
                </a:lnTo>
                <a:lnTo>
                  <a:pt x="605182" y="47115"/>
                </a:lnTo>
                <a:lnTo>
                  <a:pt x="548915" y="56461"/>
                </a:lnTo>
                <a:lnTo>
                  <a:pt x="494756" y="66541"/>
                </a:lnTo>
                <a:lnTo>
                  <a:pt x="442813" y="77328"/>
                </a:lnTo>
                <a:lnTo>
                  <a:pt x="393191" y="88794"/>
                </a:lnTo>
                <a:lnTo>
                  <a:pt x="345997" y="100912"/>
                </a:lnTo>
                <a:lnTo>
                  <a:pt x="301339" y="113656"/>
                </a:lnTo>
                <a:lnTo>
                  <a:pt x="259322" y="126998"/>
                </a:lnTo>
                <a:lnTo>
                  <a:pt x="220053" y="140911"/>
                </a:lnTo>
                <a:lnTo>
                  <a:pt x="183640" y="155367"/>
                </a:lnTo>
                <a:lnTo>
                  <a:pt x="119805" y="185802"/>
                </a:lnTo>
                <a:lnTo>
                  <a:pt x="68670" y="218085"/>
                </a:lnTo>
                <a:lnTo>
                  <a:pt x="31089" y="251999"/>
                </a:lnTo>
                <a:lnTo>
                  <a:pt x="7914" y="287326"/>
                </a:lnTo>
                <a:lnTo>
                  <a:pt x="0" y="323850"/>
                </a:lnTo>
                <a:lnTo>
                  <a:pt x="1996" y="342174"/>
                </a:lnTo>
                <a:lnTo>
                  <a:pt x="17647" y="378010"/>
                </a:lnTo>
                <a:lnTo>
                  <a:pt x="48132" y="412578"/>
                </a:lnTo>
                <a:lnTo>
                  <a:pt x="92597" y="445656"/>
                </a:lnTo>
                <a:lnTo>
                  <a:pt x="150188" y="477022"/>
                </a:lnTo>
                <a:lnTo>
                  <a:pt x="220053" y="506454"/>
                </a:lnTo>
                <a:lnTo>
                  <a:pt x="259322" y="520376"/>
                </a:lnTo>
                <a:lnTo>
                  <a:pt x="301339" y="533731"/>
                </a:lnTo>
                <a:lnTo>
                  <a:pt x="345997" y="546491"/>
                </a:lnTo>
                <a:lnTo>
                  <a:pt x="393191" y="558630"/>
                </a:lnTo>
                <a:lnTo>
                  <a:pt x="442813" y="570118"/>
                </a:lnTo>
                <a:lnTo>
                  <a:pt x="494756" y="580929"/>
                </a:lnTo>
                <a:lnTo>
                  <a:pt x="548915" y="591034"/>
                </a:lnTo>
                <a:lnTo>
                  <a:pt x="605182" y="600406"/>
                </a:lnTo>
                <a:lnTo>
                  <a:pt x="663451" y="609017"/>
                </a:lnTo>
                <a:lnTo>
                  <a:pt x="723615" y="616840"/>
                </a:lnTo>
                <a:lnTo>
                  <a:pt x="785567" y="623846"/>
                </a:lnTo>
                <a:lnTo>
                  <a:pt x="849201" y="630008"/>
                </a:lnTo>
                <a:lnTo>
                  <a:pt x="914410" y="635298"/>
                </a:lnTo>
                <a:lnTo>
                  <a:pt x="981087" y="639689"/>
                </a:lnTo>
                <a:lnTo>
                  <a:pt x="1049126" y="643152"/>
                </a:lnTo>
                <a:lnTo>
                  <a:pt x="1118421" y="645660"/>
                </a:lnTo>
                <a:lnTo>
                  <a:pt x="1188863" y="647185"/>
                </a:lnTo>
                <a:lnTo>
                  <a:pt x="1260348" y="647700"/>
                </a:lnTo>
                <a:lnTo>
                  <a:pt x="1331905" y="647185"/>
                </a:lnTo>
                <a:lnTo>
                  <a:pt x="1402411" y="645660"/>
                </a:lnTo>
                <a:lnTo>
                  <a:pt x="1471759" y="643152"/>
                </a:lnTo>
                <a:lnTo>
                  <a:pt x="1539842" y="639689"/>
                </a:lnTo>
                <a:lnTo>
                  <a:pt x="1606555" y="635298"/>
                </a:lnTo>
                <a:lnTo>
                  <a:pt x="1671792" y="630008"/>
                </a:lnTo>
                <a:lnTo>
                  <a:pt x="1735446" y="623846"/>
                </a:lnTo>
                <a:lnTo>
                  <a:pt x="1797411" y="616840"/>
                </a:lnTo>
                <a:lnTo>
                  <a:pt x="1857581" y="609017"/>
                </a:lnTo>
                <a:lnTo>
                  <a:pt x="1915851" y="600406"/>
                </a:lnTo>
                <a:lnTo>
                  <a:pt x="1972114" y="591034"/>
                </a:lnTo>
                <a:lnTo>
                  <a:pt x="2026264" y="580929"/>
                </a:lnTo>
                <a:lnTo>
                  <a:pt x="2078194" y="570118"/>
                </a:lnTo>
                <a:lnTo>
                  <a:pt x="2127800" y="558630"/>
                </a:lnTo>
                <a:lnTo>
                  <a:pt x="2174973" y="546491"/>
                </a:lnTo>
                <a:lnTo>
                  <a:pt x="2219610" y="533731"/>
                </a:lnTo>
                <a:lnTo>
                  <a:pt x="2261603" y="520376"/>
                </a:lnTo>
                <a:lnTo>
                  <a:pt x="2300846" y="506454"/>
                </a:lnTo>
                <a:lnTo>
                  <a:pt x="2337233" y="491994"/>
                </a:lnTo>
                <a:lnTo>
                  <a:pt x="2401016" y="461567"/>
                </a:lnTo>
                <a:lnTo>
                  <a:pt x="2452103" y="429317"/>
                </a:lnTo>
                <a:lnTo>
                  <a:pt x="2489644" y="395466"/>
                </a:lnTo>
                <a:lnTo>
                  <a:pt x="2512791" y="360236"/>
                </a:lnTo>
                <a:lnTo>
                  <a:pt x="2520696" y="323849"/>
                </a:lnTo>
                <a:lnTo>
                  <a:pt x="2518702" y="305452"/>
                </a:lnTo>
                <a:lnTo>
                  <a:pt x="2503070" y="269499"/>
                </a:lnTo>
                <a:lnTo>
                  <a:pt x="2472619" y="234851"/>
                </a:lnTo>
                <a:lnTo>
                  <a:pt x="2428199" y="201726"/>
                </a:lnTo>
                <a:lnTo>
                  <a:pt x="2370659" y="170340"/>
                </a:lnTo>
                <a:lnTo>
                  <a:pt x="2300846" y="140911"/>
                </a:lnTo>
                <a:lnTo>
                  <a:pt x="2261603" y="126998"/>
                </a:lnTo>
                <a:lnTo>
                  <a:pt x="2219610" y="113656"/>
                </a:lnTo>
                <a:lnTo>
                  <a:pt x="2174973" y="100912"/>
                </a:lnTo>
                <a:lnTo>
                  <a:pt x="2127800" y="88794"/>
                </a:lnTo>
                <a:lnTo>
                  <a:pt x="2078194" y="77328"/>
                </a:lnTo>
                <a:lnTo>
                  <a:pt x="2026264" y="66541"/>
                </a:lnTo>
                <a:lnTo>
                  <a:pt x="1972114" y="56461"/>
                </a:lnTo>
                <a:lnTo>
                  <a:pt x="1915851" y="47115"/>
                </a:lnTo>
                <a:lnTo>
                  <a:pt x="1857581" y="38530"/>
                </a:lnTo>
                <a:lnTo>
                  <a:pt x="1797411" y="30733"/>
                </a:lnTo>
                <a:lnTo>
                  <a:pt x="1735446" y="23752"/>
                </a:lnTo>
                <a:lnTo>
                  <a:pt x="1671792" y="17613"/>
                </a:lnTo>
                <a:lnTo>
                  <a:pt x="1606555" y="12345"/>
                </a:lnTo>
                <a:lnTo>
                  <a:pt x="1539842" y="7973"/>
                </a:lnTo>
                <a:lnTo>
                  <a:pt x="1471759" y="4525"/>
                </a:lnTo>
                <a:lnTo>
                  <a:pt x="1402411" y="2029"/>
                </a:lnTo>
                <a:lnTo>
                  <a:pt x="1331905" y="511"/>
                </a:lnTo>
                <a:lnTo>
                  <a:pt x="1260348" y="0"/>
                </a:lnTo>
                <a:close/>
              </a:path>
            </a:pathLst>
          </a:custGeom>
          <a:ln w="9525">
            <a:solidFill>
              <a:srgbClr val="EE2B0A"/>
            </a:solidFill>
          </a:ln>
        </p:spPr>
        <p:txBody>
          <a:bodyPr wrap="square" lIns="0" tIns="0" rIns="0" bIns="0" rtlCol="0"/>
          <a:lstStyle/>
          <a:p>
            <a:endParaRPr/>
          </a:p>
        </p:txBody>
      </p:sp>
      <p:sp>
        <p:nvSpPr>
          <p:cNvPr id="25" name="object 25"/>
          <p:cNvSpPr txBox="1"/>
          <p:nvPr/>
        </p:nvSpPr>
        <p:spPr>
          <a:xfrm>
            <a:off x="5659513" y="6206997"/>
            <a:ext cx="1041400"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水平梯度</a:t>
            </a:r>
            <a:endParaRPr sz="2000">
              <a:latin typeface="新宋体" panose="02010609030101010101" charset="-122"/>
              <a:cs typeface="新宋体" panose="02010609030101010101" charset="-122"/>
            </a:endParaRPr>
          </a:p>
        </p:txBody>
      </p:sp>
      <p:sp>
        <p:nvSpPr>
          <p:cNvPr id="26" name="object 26"/>
          <p:cNvSpPr/>
          <p:nvPr/>
        </p:nvSpPr>
        <p:spPr>
          <a:xfrm>
            <a:off x="6073025" y="5788152"/>
            <a:ext cx="168910" cy="365125"/>
          </a:xfrm>
          <a:custGeom>
            <a:avLst/>
            <a:gdLst/>
            <a:ahLst/>
            <a:cxnLst/>
            <a:rect l="l" t="t" r="r" b="b"/>
            <a:pathLst>
              <a:path w="168910" h="365125">
                <a:moveTo>
                  <a:pt x="136239" y="279702"/>
                </a:moveTo>
                <a:lnTo>
                  <a:pt x="23622" y="0"/>
                </a:lnTo>
                <a:lnTo>
                  <a:pt x="0" y="9144"/>
                </a:lnTo>
                <a:lnTo>
                  <a:pt x="112894" y="289536"/>
                </a:lnTo>
                <a:lnTo>
                  <a:pt x="128016" y="294132"/>
                </a:lnTo>
                <a:lnTo>
                  <a:pt x="136239" y="279702"/>
                </a:lnTo>
                <a:close/>
              </a:path>
              <a:path w="168910" h="365125">
                <a:moveTo>
                  <a:pt x="140208" y="350722"/>
                </a:moveTo>
                <a:lnTo>
                  <a:pt x="140208" y="289560"/>
                </a:lnTo>
                <a:lnTo>
                  <a:pt x="116586" y="298704"/>
                </a:lnTo>
                <a:lnTo>
                  <a:pt x="112894" y="289536"/>
                </a:lnTo>
                <a:lnTo>
                  <a:pt x="50292" y="270510"/>
                </a:lnTo>
                <a:lnTo>
                  <a:pt x="140208" y="350722"/>
                </a:lnTo>
                <a:close/>
              </a:path>
              <a:path w="168910" h="365125">
                <a:moveTo>
                  <a:pt x="140208" y="289560"/>
                </a:moveTo>
                <a:lnTo>
                  <a:pt x="136239" y="279702"/>
                </a:lnTo>
                <a:lnTo>
                  <a:pt x="128016" y="294132"/>
                </a:lnTo>
                <a:lnTo>
                  <a:pt x="112894" y="289536"/>
                </a:lnTo>
                <a:lnTo>
                  <a:pt x="116586" y="298704"/>
                </a:lnTo>
                <a:lnTo>
                  <a:pt x="140208" y="289560"/>
                </a:lnTo>
                <a:close/>
              </a:path>
              <a:path w="168910" h="365125">
                <a:moveTo>
                  <a:pt x="168402" y="223265"/>
                </a:moveTo>
                <a:lnTo>
                  <a:pt x="136239" y="279702"/>
                </a:lnTo>
                <a:lnTo>
                  <a:pt x="140208" y="289560"/>
                </a:lnTo>
                <a:lnTo>
                  <a:pt x="140208" y="350722"/>
                </a:lnTo>
                <a:lnTo>
                  <a:pt x="156210" y="364998"/>
                </a:lnTo>
                <a:lnTo>
                  <a:pt x="168402" y="223265"/>
                </a:lnTo>
                <a:close/>
              </a:path>
            </a:pathLst>
          </a:custGeom>
          <a:solidFill>
            <a:srgbClr val="EE2B0A"/>
          </a:solidFill>
        </p:spPr>
        <p:txBody>
          <a:bodyPr wrap="square" lIns="0" tIns="0" rIns="0" bIns="0" rtlCol="0"/>
          <a:lstStyle/>
          <a:p>
            <a:endParaRPr/>
          </a:p>
        </p:txBody>
      </p:sp>
      <p:sp>
        <p:nvSpPr>
          <p:cNvPr id="27" name="object 27"/>
          <p:cNvSpPr/>
          <p:nvPr/>
        </p:nvSpPr>
        <p:spPr>
          <a:xfrm>
            <a:off x="8388743" y="5784341"/>
            <a:ext cx="299085" cy="368935"/>
          </a:xfrm>
          <a:custGeom>
            <a:avLst/>
            <a:gdLst/>
            <a:ahLst/>
            <a:cxnLst/>
            <a:rect l="l" t="t" r="r" b="b"/>
            <a:pathLst>
              <a:path w="299084" h="368935">
                <a:moveTo>
                  <a:pt x="43677" y="293090"/>
                </a:moveTo>
                <a:lnTo>
                  <a:pt x="29717" y="229361"/>
                </a:lnTo>
                <a:lnTo>
                  <a:pt x="0" y="368807"/>
                </a:lnTo>
                <a:lnTo>
                  <a:pt x="37337" y="351575"/>
                </a:lnTo>
                <a:lnTo>
                  <a:pt x="37337" y="300989"/>
                </a:lnTo>
                <a:lnTo>
                  <a:pt x="43677" y="293090"/>
                </a:lnTo>
                <a:close/>
              </a:path>
              <a:path w="299084" h="368935">
                <a:moveTo>
                  <a:pt x="47142" y="308909"/>
                </a:moveTo>
                <a:lnTo>
                  <a:pt x="43677" y="293090"/>
                </a:lnTo>
                <a:lnTo>
                  <a:pt x="37337" y="300989"/>
                </a:lnTo>
                <a:lnTo>
                  <a:pt x="47142" y="308909"/>
                </a:lnTo>
                <a:close/>
              </a:path>
              <a:path w="299084" h="368935">
                <a:moveTo>
                  <a:pt x="128777" y="309371"/>
                </a:moveTo>
                <a:lnTo>
                  <a:pt x="63265" y="309371"/>
                </a:lnTo>
                <a:lnTo>
                  <a:pt x="57149" y="316991"/>
                </a:lnTo>
                <a:lnTo>
                  <a:pt x="47715" y="309371"/>
                </a:lnTo>
                <a:lnTo>
                  <a:pt x="47243" y="309371"/>
                </a:lnTo>
                <a:lnTo>
                  <a:pt x="47142" y="308909"/>
                </a:lnTo>
                <a:lnTo>
                  <a:pt x="37337" y="300989"/>
                </a:lnTo>
                <a:lnTo>
                  <a:pt x="37337" y="351575"/>
                </a:lnTo>
                <a:lnTo>
                  <a:pt x="128777" y="309371"/>
                </a:lnTo>
                <a:close/>
              </a:path>
              <a:path w="299084" h="368935">
                <a:moveTo>
                  <a:pt x="298703" y="16001"/>
                </a:moveTo>
                <a:lnTo>
                  <a:pt x="278891" y="0"/>
                </a:lnTo>
                <a:lnTo>
                  <a:pt x="43677" y="293090"/>
                </a:lnTo>
                <a:lnTo>
                  <a:pt x="47142" y="308909"/>
                </a:lnTo>
                <a:lnTo>
                  <a:pt x="47715" y="309371"/>
                </a:lnTo>
                <a:lnTo>
                  <a:pt x="63265" y="309371"/>
                </a:lnTo>
                <a:lnTo>
                  <a:pt x="298703" y="16001"/>
                </a:lnTo>
                <a:close/>
              </a:path>
              <a:path w="299084" h="368935">
                <a:moveTo>
                  <a:pt x="63265" y="309371"/>
                </a:moveTo>
                <a:lnTo>
                  <a:pt x="47715" y="309371"/>
                </a:lnTo>
                <a:lnTo>
                  <a:pt x="57149" y="316991"/>
                </a:lnTo>
                <a:lnTo>
                  <a:pt x="63265" y="309371"/>
                </a:lnTo>
                <a:close/>
              </a:path>
            </a:pathLst>
          </a:custGeom>
          <a:solidFill>
            <a:srgbClr val="EE2B0A"/>
          </a:solidFill>
        </p:spPr>
        <p:txBody>
          <a:bodyPr wrap="square" lIns="0" tIns="0" rIns="0" bIns="0" rtlCol="0"/>
          <a:lstStyle/>
          <a:p>
            <a:endParaRPr/>
          </a:p>
        </p:txBody>
      </p:sp>
      <p:sp>
        <p:nvSpPr>
          <p:cNvPr id="28" name="object 28"/>
          <p:cNvSpPr txBox="1"/>
          <p:nvPr/>
        </p:nvSpPr>
        <p:spPr>
          <a:xfrm>
            <a:off x="7844155" y="6206997"/>
            <a:ext cx="1041400"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垂直梯度</a:t>
            </a:r>
            <a:endParaRPr sz="2000">
              <a:latin typeface="新宋体" panose="02010609030101010101" charset="-122"/>
              <a:cs typeface="新宋体" panose="02010609030101010101" charset="-122"/>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例：预测技术的对比</a:t>
            </a:r>
          </a:p>
        </p:txBody>
      </p:sp>
      <p:sp>
        <p:nvSpPr>
          <p:cNvPr id="6" name="object 6"/>
          <p:cNvSpPr/>
          <p:nvPr/>
        </p:nvSpPr>
        <p:spPr>
          <a:xfrm>
            <a:off x="3691013" y="2484119"/>
            <a:ext cx="4822697" cy="244602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例：预测技术的对比</a:t>
            </a:r>
          </a:p>
        </p:txBody>
      </p:sp>
      <p:sp>
        <p:nvSpPr>
          <p:cNvPr id="6" name="object 6"/>
          <p:cNvSpPr/>
          <p:nvPr/>
        </p:nvSpPr>
        <p:spPr>
          <a:xfrm>
            <a:off x="1962035" y="1474469"/>
            <a:ext cx="6302502" cy="503682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546730" y="2680715"/>
            <a:ext cx="482600" cy="360680"/>
          </a:xfrm>
          <a:prstGeom prst="rect">
            <a:avLst/>
          </a:prstGeom>
        </p:spPr>
        <p:txBody>
          <a:bodyPr vert="horz" wrap="square" lIns="0" tIns="0" rIns="0" bIns="0" rtlCol="0">
            <a:spAutoFit/>
          </a:bodyPr>
          <a:lstStyle/>
          <a:p>
            <a:pPr marL="12700">
              <a:lnSpc>
                <a:spcPts val="2840"/>
              </a:lnSpc>
            </a:pPr>
            <a:r>
              <a:rPr sz="2400" dirty="0">
                <a:solidFill>
                  <a:srgbClr val="EE2B0A"/>
                </a:solidFill>
                <a:latin typeface="新宋体" panose="02010609030101010101" charset="-122"/>
                <a:cs typeface="新宋体" panose="02010609030101010101" charset="-122"/>
              </a:rPr>
              <a:t>1阶</a:t>
            </a:r>
            <a:endParaRPr sz="2400">
              <a:latin typeface="新宋体" panose="02010609030101010101" charset="-122"/>
              <a:cs typeface="新宋体" panose="02010609030101010101" charset="-122"/>
            </a:endParaRPr>
          </a:p>
        </p:txBody>
      </p:sp>
      <p:sp>
        <p:nvSpPr>
          <p:cNvPr id="8" name="object 8"/>
          <p:cNvSpPr txBox="1"/>
          <p:nvPr/>
        </p:nvSpPr>
        <p:spPr>
          <a:xfrm>
            <a:off x="8529967" y="2753867"/>
            <a:ext cx="482600" cy="360680"/>
          </a:xfrm>
          <a:prstGeom prst="rect">
            <a:avLst/>
          </a:prstGeom>
        </p:spPr>
        <p:txBody>
          <a:bodyPr vert="horz" wrap="square" lIns="0" tIns="0" rIns="0" bIns="0" rtlCol="0">
            <a:spAutoFit/>
          </a:bodyPr>
          <a:lstStyle/>
          <a:p>
            <a:pPr marL="12700">
              <a:lnSpc>
                <a:spcPts val="2840"/>
              </a:lnSpc>
            </a:pPr>
            <a:r>
              <a:rPr sz="2400" dirty="0">
                <a:solidFill>
                  <a:srgbClr val="EE2B0A"/>
                </a:solidFill>
                <a:latin typeface="新宋体" panose="02010609030101010101" charset="-122"/>
                <a:cs typeface="新宋体" panose="02010609030101010101" charset="-122"/>
              </a:rPr>
              <a:t>2阶</a:t>
            </a:r>
            <a:endParaRPr sz="2400">
              <a:latin typeface="新宋体" panose="02010609030101010101" charset="-122"/>
              <a:cs typeface="新宋体" panose="02010609030101010101" charset="-122"/>
            </a:endParaRPr>
          </a:p>
        </p:txBody>
      </p:sp>
      <p:sp>
        <p:nvSpPr>
          <p:cNvPr id="9" name="object 9"/>
          <p:cNvSpPr txBox="1"/>
          <p:nvPr/>
        </p:nvSpPr>
        <p:spPr>
          <a:xfrm>
            <a:off x="2619895" y="5057394"/>
            <a:ext cx="482600" cy="360680"/>
          </a:xfrm>
          <a:prstGeom prst="rect">
            <a:avLst/>
          </a:prstGeom>
        </p:spPr>
        <p:txBody>
          <a:bodyPr vert="horz" wrap="square" lIns="0" tIns="0" rIns="0" bIns="0" rtlCol="0">
            <a:spAutoFit/>
          </a:bodyPr>
          <a:lstStyle/>
          <a:p>
            <a:pPr marL="12700">
              <a:lnSpc>
                <a:spcPts val="2835"/>
              </a:lnSpc>
            </a:pPr>
            <a:r>
              <a:rPr sz="2400" dirty="0">
                <a:solidFill>
                  <a:srgbClr val="EE2B0A"/>
                </a:solidFill>
                <a:latin typeface="新宋体" panose="02010609030101010101" charset="-122"/>
                <a:cs typeface="新宋体" panose="02010609030101010101" charset="-122"/>
              </a:rPr>
              <a:t>3阶</a:t>
            </a:r>
            <a:endParaRPr sz="2400">
              <a:latin typeface="新宋体" panose="02010609030101010101" charset="-122"/>
              <a:cs typeface="新宋体" panose="02010609030101010101" charset="-122"/>
            </a:endParaRPr>
          </a:p>
        </p:txBody>
      </p:sp>
      <p:sp>
        <p:nvSpPr>
          <p:cNvPr id="10" name="object 10"/>
          <p:cNvSpPr txBox="1"/>
          <p:nvPr/>
        </p:nvSpPr>
        <p:spPr>
          <a:xfrm>
            <a:off x="8601595" y="5130545"/>
            <a:ext cx="482600" cy="360680"/>
          </a:xfrm>
          <a:prstGeom prst="rect">
            <a:avLst/>
          </a:prstGeom>
        </p:spPr>
        <p:txBody>
          <a:bodyPr vert="horz" wrap="square" lIns="0" tIns="0" rIns="0" bIns="0" rtlCol="0">
            <a:spAutoFit/>
          </a:bodyPr>
          <a:lstStyle/>
          <a:p>
            <a:pPr marL="12700">
              <a:lnSpc>
                <a:spcPts val="2840"/>
              </a:lnSpc>
            </a:pPr>
            <a:r>
              <a:rPr sz="2400" dirty="0">
                <a:solidFill>
                  <a:srgbClr val="EE2B0A"/>
                </a:solidFill>
                <a:latin typeface="新宋体" panose="02010609030101010101" charset="-122"/>
                <a:cs typeface="新宋体" panose="02010609030101010101" charset="-122"/>
              </a:rPr>
              <a:t>4阶</a:t>
            </a:r>
            <a:endParaRPr sz="2400">
              <a:latin typeface="新宋体" panose="02010609030101010101" charset="-122"/>
              <a:cs typeface="新宋体" panose="02010609030101010101" charset="-122"/>
            </a:endParaRPr>
          </a:p>
        </p:txBody>
      </p:sp>
      <p:sp>
        <p:nvSpPr>
          <p:cNvPr id="11" name="object 11"/>
          <p:cNvSpPr txBox="1"/>
          <p:nvPr/>
        </p:nvSpPr>
        <p:spPr>
          <a:xfrm>
            <a:off x="2167254" y="6616445"/>
            <a:ext cx="55118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结论：随着预测器阶数的增加误差减少了</a:t>
            </a:r>
            <a:endParaRPr sz="2400">
              <a:latin typeface="新宋体" panose="02010609030101010101" charset="-122"/>
              <a:cs typeface="新宋体" panose="02010609030101010101" charset="-122"/>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有损压缩</a:t>
            </a:r>
          </a:p>
        </p:txBody>
      </p:sp>
      <p:sp>
        <p:nvSpPr>
          <p:cNvPr id="6" name="object 6"/>
          <p:cNvSpPr txBox="1"/>
          <p:nvPr/>
        </p:nvSpPr>
        <p:spPr>
          <a:xfrm>
            <a:off x="1681098" y="1837690"/>
            <a:ext cx="2061845"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最优量化</a:t>
            </a:r>
            <a:endParaRPr sz="3200">
              <a:latin typeface="新宋体" panose="02010609030101010101" charset="-122"/>
              <a:cs typeface="新宋体" panose="02010609030101010101" charset="-122"/>
            </a:endParaRPr>
          </a:p>
        </p:txBody>
      </p:sp>
      <p:sp>
        <p:nvSpPr>
          <p:cNvPr id="7" name="object 7"/>
          <p:cNvSpPr/>
          <p:nvPr/>
        </p:nvSpPr>
        <p:spPr>
          <a:xfrm>
            <a:off x="2826143" y="2337816"/>
            <a:ext cx="5311902" cy="3024377"/>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825879" y="5558790"/>
            <a:ext cx="7663180" cy="1273810"/>
          </a:xfrm>
          <a:prstGeom prst="rect">
            <a:avLst/>
          </a:prstGeom>
        </p:spPr>
        <p:txBody>
          <a:bodyPr vert="horz" wrap="square" lIns="0" tIns="0" rIns="0" bIns="0" rtlCol="0">
            <a:spAutoFit/>
          </a:bodyPr>
          <a:lstStyle/>
          <a:p>
            <a:pPr marL="12700">
              <a:lnSpc>
                <a:spcPct val="100000"/>
              </a:lnSpc>
              <a:tabLst>
                <a:tab pos="278765"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t=q(s)是s的奇函数</a:t>
            </a:r>
            <a:endParaRPr sz="2400">
              <a:latin typeface="新宋体" panose="02010609030101010101" charset="-122"/>
              <a:cs typeface="新宋体" panose="02010609030101010101" charset="-122"/>
            </a:endParaRPr>
          </a:p>
          <a:p>
            <a:pPr marL="12700" marR="508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断点定义了函数的不连续性，被称为量化器的判决和重 构级</a:t>
            </a:r>
            <a:endParaRPr sz="2400">
              <a:latin typeface="新宋体" panose="02010609030101010101" charset="-122"/>
              <a:cs typeface="新宋体" panose="02010609030101010101" charset="-122"/>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59865"/>
            <a:ext cx="7654290" cy="3314700"/>
          </a:xfrm>
          <a:prstGeom prst="rect">
            <a:avLst/>
          </a:prstGeom>
        </p:spPr>
        <p:txBody>
          <a:bodyPr vert="horz" wrap="square" lIns="0" tIns="0" rIns="0" bIns="0" rtlCol="0">
            <a:spAutoFit/>
          </a:bodyPr>
          <a:lstStyle/>
          <a:p>
            <a:pPr marR="5706110" algn="ctr">
              <a:lnSpc>
                <a:spcPct val="100000"/>
              </a:lnSpc>
            </a:pPr>
            <a:r>
              <a:rPr sz="3200" b="1" spc="-15" dirty="0">
                <a:latin typeface="新宋体" panose="02010609030101010101" charset="-122"/>
                <a:cs typeface="新宋体" panose="02010609030101010101" charset="-122"/>
              </a:rPr>
              <a:t>有损压缩</a:t>
            </a:r>
            <a:endParaRPr sz="3200">
              <a:latin typeface="新宋体" panose="02010609030101010101" charset="-122"/>
              <a:cs typeface="新宋体" panose="02010609030101010101" charset="-122"/>
            </a:endParaRPr>
          </a:p>
          <a:p>
            <a:pPr marR="5584190" algn="ctr">
              <a:lnSpc>
                <a:spcPct val="100000"/>
              </a:lnSpc>
              <a:spcBef>
                <a:spcPts val="1235"/>
              </a:spcBef>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最优量化</a:t>
            </a:r>
            <a:endParaRPr sz="3200">
              <a:latin typeface="新宋体" panose="02010609030101010101" charset="-122"/>
              <a:cs typeface="新宋体" panose="02010609030101010101" charset="-122"/>
            </a:endParaRPr>
          </a:p>
          <a:p>
            <a:pPr marL="469265" marR="5080">
              <a:lnSpc>
                <a:spcPct val="100000"/>
              </a:lnSpc>
              <a:spcBef>
                <a:spcPts val="1920"/>
              </a:spcBef>
              <a:tabLst>
                <a:tab pos="735965"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量化器的设计就是要在给定优化准则和 输入概率密度函数p(s)的条件下选择最 优的s</a:t>
            </a:r>
            <a:r>
              <a:rPr sz="3150" spc="-15" baseline="-21000" dirty="0">
                <a:latin typeface="新宋体" panose="02010609030101010101" charset="-122"/>
                <a:cs typeface="新宋体" panose="02010609030101010101" charset="-122"/>
              </a:rPr>
              <a:t>i</a:t>
            </a:r>
            <a:r>
              <a:rPr sz="3200" dirty="0">
                <a:latin typeface="新宋体" panose="02010609030101010101" charset="-122"/>
                <a:cs typeface="新宋体" panose="02010609030101010101" charset="-122"/>
              </a:rPr>
              <a:t>和</a:t>
            </a:r>
            <a:r>
              <a:rPr sz="3200" spc="-5" dirty="0">
                <a:latin typeface="新宋体" panose="02010609030101010101" charset="-122"/>
                <a:cs typeface="新宋体" panose="02010609030101010101" charset="-122"/>
              </a:rPr>
              <a:t>t</a:t>
            </a:r>
            <a:r>
              <a:rPr sz="3150" spc="-15" baseline="-21000" dirty="0">
                <a:latin typeface="新宋体" panose="02010609030101010101" charset="-122"/>
                <a:cs typeface="新宋体" panose="02010609030101010101" charset="-122"/>
              </a:rPr>
              <a:t>i</a:t>
            </a:r>
            <a:r>
              <a:rPr sz="3200" spc="-5" dirty="0">
                <a:latin typeface="新宋体" panose="02010609030101010101" charset="-122"/>
                <a:cs typeface="新宋体" panose="02010609030101010101" charset="-122"/>
              </a:rPr>
              <a:t>,优化准则可以是统计的或心 理视觉的准则</a:t>
            </a:r>
            <a:endParaRPr sz="3200">
              <a:latin typeface="新宋体" panose="02010609030101010101" charset="-122"/>
              <a:cs typeface="新宋体" panose="02010609030101010101" charset="-122"/>
            </a:endParaRPr>
          </a:p>
        </p:txBody>
      </p:sp>
      <p:sp>
        <p:nvSpPr>
          <p:cNvPr id="6" name="object 6"/>
          <p:cNvSpPr txBox="1"/>
          <p:nvPr/>
        </p:nvSpPr>
        <p:spPr>
          <a:xfrm>
            <a:off x="2138311" y="4529835"/>
            <a:ext cx="4916170" cy="476250"/>
          </a:xfrm>
          <a:prstGeom prst="rect">
            <a:avLst/>
          </a:prstGeom>
        </p:spPr>
        <p:txBody>
          <a:bodyPr vert="horz" wrap="square" lIns="0" tIns="0" rIns="0" bIns="0" rtlCol="0">
            <a:spAutoFit/>
          </a:bodyPr>
          <a:lstStyle/>
          <a:p>
            <a:pPr marL="12700">
              <a:lnSpc>
                <a:spcPts val="3750"/>
              </a:lnSpc>
              <a:tabLst>
                <a:tab pos="4349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如果用最小均方量化误差</a:t>
            </a:r>
            <a:endParaRPr sz="3200">
              <a:latin typeface="新宋体" panose="02010609030101010101" charset="-122"/>
              <a:cs typeface="新宋体" panose="02010609030101010101" charset="-122"/>
            </a:endParaRPr>
          </a:p>
        </p:txBody>
      </p:sp>
      <p:sp>
        <p:nvSpPr>
          <p:cNvPr id="7" name="object 7"/>
          <p:cNvSpPr txBox="1"/>
          <p:nvPr/>
        </p:nvSpPr>
        <p:spPr>
          <a:xfrm>
            <a:off x="8654942" y="4529835"/>
            <a:ext cx="431800"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作</a:t>
            </a:r>
            <a:endParaRPr sz="3200">
              <a:latin typeface="新宋体" panose="02010609030101010101" charset="-122"/>
              <a:cs typeface="新宋体" panose="02010609030101010101" charset="-122"/>
            </a:endParaRPr>
          </a:p>
        </p:txBody>
      </p:sp>
      <p:sp>
        <p:nvSpPr>
          <p:cNvPr id="8" name="object 8"/>
          <p:cNvSpPr txBox="1"/>
          <p:nvPr/>
        </p:nvSpPr>
        <p:spPr>
          <a:xfrm>
            <a:off x="2138298" y="5017541"/>
            <a:ext cx="6931025" cy="963930"/>
          </a:xfrm>
          <a:prstGeom prst="rect">
            <a:avLst/>
          </a:prstGeom>
        </p:spPr>
        <p:txBody>
          <a:bodyPr vert="horz" wrap="square" lIns="0" tIns="0" rIns="0" bIns="0" rtlCol="0">
            <a:spAutoFit/>
          </a:bodyPr>
          <a:lstStyle/>
          <a:p>
            <a:pPr marL="12700" marR="5080">
              <a:lnSpc>
                <a:spcPct val="100000"/>
              </a:lnSpc>
            </a:pPr>
            <a:r>
              <a:rPr sz="3200" spc="-5" dirty="0">
                <a:latin typeface="新宋体" panose="02010609030101010101" charset="-122"/>
                <a:cs typeface="新宋体" panose="02010609030101010101" charset="-122"/>
              </a:rPr>
              <a:t>为准则，且p(s)是个偶函数，那么最小 误差条件为</a:t>
            </a:r>
            <a:endParaRPr sz="3200">
              <a:latin typeface="新宋体" panose="02010609030101010101" charset="-122"/>
              <a:cs typeface="新宋体" panose="02010609030101010101" charset="-122"/>
            </a:endParaRPr>
          </a:p>
        </p:txBody>
      </p:sp>
      <p:sp>
        <p:nvSpPr>
          <p:cNvPr id="9" name="object 9"/>
          <p:cNvSpPr txBox="1"/>
          <p:nvPr/>
        </p:nvSpPr>
        <p:spPr>
          <a:xfrm>
            <a:off x="7961503" y="4586985"/>
            <a:ext cx="113664" cy="225425"/>
          </a:xfrm>
          <a:prstGeom prst="rect">
            <a:avLst/>
          </a:prstGeom>
        </p:spPr>
        <p:txBody>
          <a:bodyPr vert="horz" wrap="square" lIns="0" tIns="0" rIns="0" bIns="0" rtlCol="0">
            <a:spAutoFit/>
          </a:bodyPr>
          <a:lstStyle/>
          <a:p>
            <a:pPr marL="12700">
              <a:lnSpc>
                <a:spcPct val="100000"/>
              </a:lnSpc>
            </a:pPr>
            <a:r>
              <a:rPr sz="1400" spc="-5" dirty="0">
                <a:latin typeface="Times New Roman" panose="02020603050405020304"/>
                <a:cs typeface="Times New Roman" panose="02020603050405020304"/>
              </a:rPr>
              <a:t>2</a:t>
            </a:r>
            <a:endParaRPr sz="1400">
              <a:latin typeface="Times New Roman" panose="02020603050405020304"/>
              <a:cs typeface="Times New Roman" panose="02020603050405020304"/>
            </a:endParaRPr>
          </a:p>
        </p:txBody>
      </p:sp>
      <p:sp>
        <p:nvSpPr>
          <p:cNvPr id="10" name="object 10"/>
          <p:cNvSpPr txBox="1"/>
          <p:nvPr/>
        </p:nvSpPr>
        <p:spPr>
          <a:xfrm>
            <a:off x="7813675" y="4820157"/>
            <a:ext cx="74930" cy="225425"/>
          </a:xfrm>
          <a:prstGeom prst="rect">
            <a:avLst/>
          </a:prstGeom>
        </p:spPr>
        <p:txBody>
          <a:bodyPr vert="horz" wrap="square" lIns="0" tIns="0" rIns="0" bIns="0" rtlCol="0">
            <a:spAutoFit/>
          </a:bodyPr>
          <a:lstStyle/>
          <a:p>
            <a:pPr marL="12700">
              <a:lnSpc>
                <a:spcPct val="100000"/>
              </a:lnSpc>
            </a:pPr>
            <a:r>
              <a:rPr sz="1400" i="1" spc="-5" dirty="0">
                <a:latin typeface="Times New Roman" panose="02020603050405020304"/>
                <a:cs typeface="Times New Roman" panose="02020603050405020304"/>
              </a:rPr>
              <a:t>i</a:t>
            </a:r>
            <a:endParaRPr sz="1400">
              <a:latin typeface="Times New Roman" panose="02020603050405020304"/>
              <a:cs typeface="Times New Roman" panose="02020603050405020304"/>
            </a:endParaRPr>
          </a:p>
        </p:txBody>
      </p:sp>
      <p:sp>
        <p:nvSpPr>
          <p:cNvPr id="11" name="object 11"/>
          <p:cNvSpPr txBox="1"/>
          <p:nvPr/>
        </p:nvSpPr>
        <p:spPr>
          <a:xfrm>
            <a:off x="7164463" y="4369307"/>
            <a:ext cx="998219" cy="662305"/>
          </a:xfrm>
          <a:prstGeom prst="rect">
            <a:avLst/>
          </a:prstGeom>
        </p:spPr>
        <p:txBody>
          <a:bodyPr vert="horz" wrap="square" lIns="0" tIns="0" rIns="0" bIns="0" rtlCol="0">
            <a:spAutoFit/>
          </a:bodyPr>
          <a:lstStyle/>
          <a:p>
            <a:pPr marL="12700">
              <a:lnSpc>
                <a:spcPts val="5210"/>
              </a:lnSpc>
            </a:pPr>
            <a:r>
              <a:rPr sz="2350" i="1" spc="-215" dirty="0">
                <a:latin typeface="Times New Roman" panose="02020603050405020304"/>
                <a:cs typeface="Times New Roman" panose="02020603050405020304"/>
              </a:rPr>
              <a:t>E</a:t>
            </a:r>
            <a:r>
              <a:rPr sz="4350" spc="-1065" dirty="0">
                <a:latin typeface="Symbol" panose="05050102010706020507"/>
                <a:cs typeface="Symbol" panose="05050102010706020507"/>
              </a:rPr>
              <a:t></a:t>
            </a:r>
            <a:r>
              <a:rPr sz="3150" spc="-450" dirty="0">
                <a:latin typeface="Symbol" panose="05050102010706020507"/>
                <a:cs typeface="Symbol" panose="05050102010706020507"/>
              </a:rPr>
              <a:t></a:t>
            </a:r>
            <a:r>
              <a:rPr sz="2350" i="1" spc="150" dirty="0">
                <a:latin typeface="Times New Roman" panose="02020603050405020304"/>
                <a:cs typeface="Times New Roman" panose="02020603050405020304"/>
              </a:rPr>
              <a:t>s</a:t>
            </a:r>
            <a:r>
              <a:rPr sz="2350" spc="-25" dirty="0">
                <a:latin typeface="Symbol" panose="05050102010706020507"/>
                <a:cs typeface="Symbol" panose="05050102010706020507"/>
              </a:rPr>
              <a:t></a:t>
            </a:r>
            <a:r>
              <a:rPr sz="2350" i="1" spc="5" dirty="0">
                <a:latin typeface="Times New Roman" panose="02020603050405020304"/>
                <a:cs typeface="Times New Roman" panose="02020603050405020304"/>
              </a:rPr>
              <a:t>t</a:t>
            </a:r>
            <a:r>
              <a:rPr sz="2350" i="1" spc="-100" dirty="0">
                <a:latin typeface="Times New Roman" panose="02020603050405020304"/>
                <a:cs typeface="Times New Roman" panose="02020603050405020304"/>
              </a:rPr>
              <a:t> </a:t>
            </a:r>
            <a:r>
              <a:rPr sz="3150" spc="-445" dirty="0">
                <a:latin typeface="Symbol" panose="05050102010706020507"/>
                <a:cs typeface="Symbol" panose="05050102010706020507"/>
              </a:rPr>
              <a:t></a:t>
            </a:r>
            <a:r>
              <a:rPr sz="3150" spc="-65" dirty="0">
                <a:latin typeface="Times New Roman" panose="02020603050405020304"/>
                <a:cs typeface="Times New Roman" panose="02020603050405020304"/>
              </a:rPr>
              <a:t> </a:t>
            </a:r>
            <a:r>
              <a:rPr sz="4350" spc="-840" dirty="0">
                <a:latin typeface="Symbol" panose="05050102010706020507"/>
                <a:cs typeface="Symbol" panose="05050102010706020507"/>
              </a:rPr>
              <a:t></a:t>
            </a:r>
            <a:endParaRPr sz="4350">
              <a:latin typeface="Symbol" panose="05050102010706020507"/>
              <a:cs typeface="Symbol" panose="05050102010706020507"/>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最优量化</a:t>
            </a:r>
          </a:p>
        </p:txBody>
      </p:sp>
      <p:sp>
        <p:nvSpPr>
          <p:cNvPr id="6" name="object 6"/>
          <p:cNvSpPr txBox="1"/>
          <p:nvPr/>
        </p:nvSpPr>
        <p:spPr>
          <a:xfrm>
            <a:off x="2138311" y="2825496"/>
            <a:ext cx="635000" cy="360680"/>
          </a:xfrm>
          <a:prstGeom prst="rect">
            <a:avLst/>
          </a:prstGeom>
        </p:spPr>
        <p:txBody>
          <a:bodyPr vert="horz" wrap="square" lIns="0" tIns="0" rIns="0" bIns="0" rtlCol="0">
            <a:spAutoFit/>
          </a:bodyPr>
          <a:lstStyle/>
          <a:p>
            <a:pPr marL="12700">
              <a:lnSpc>
                <a:spcPts val="2835"/>
              </a:lnSpc>
            </a:pPr>
            <a:r>
              <a:rPr sz="2400" dirty="0">
                <a:latin typeface="新宋体" panose="02010609030101010101" charset="-122"/>
                <a:cs typeface="新宋体" panose="02010609030101010101" charset="-122"/>
              </a:rPr>
              <a:t>其中</a:t>
            </a:r>
            <a:endParaRPr sz="2400">
              <a:latin typeface="新宋体" panose="02010609030101010101" charset="-122"/>
              <a:cs typeface="新宋体" panose="02010609030101010101" charset="-122"/>
            </a:endParaRPr>
          </a:p>
        </p:txBody>
      </p:sp>
      <p:sp>
        <p:nvSpPr>
          <p:cNvPr id="7" name="object 7"/>
          <p:cNvSpPr txBox="1"/>
          <p:nvPr/>
        </p:nvSpPr>
        <p:spPr>
          <a:xfrm>
            <a:off x="4096639" y="1990852"/>
            <a:ext cx="152400" cy="559435"/>
          </a:xfrm>
          <a:prstGeom prst="rect">
            <a:avLst/>
          </a:prstGeom>
        </p:spPr>
        <p:txBody>
          <a:bodyPr vert="horz" wrap="square" lIns="0" tIns="0" rIns="0" bIns="0" rtlCol="0">
            <a:spAutoFit/>
          </a:bodyPr>
          <a:lstStyle/>
          <a:p>
            <a:pPr marL="12700">
              <a:lnSpc>
                <a:spcPct val="100000"/>
              </a:lnSpc>
            </a:pPr>
            <a:r>
              <a:rPr sz="3650" spc="-5" dirty="0">
                <a:latin typeface="Symbol" panose="05050102010706020507"/>
                <a:cs typeface="Symbol" panose="05050102010706020507"/>
              </a:rPr>
              <a:t></a:t>
            </a:r>
            <a:endParaRPr sz="3650">
              <a:latin typeface="Symbol" panose="05050102010706020507"/>
              <a:cs typeface="Symbol" panose="05050102010706020507"/>
            </a:endParaRPr>
          </a:p>
        </p:txBody>
      </p:sp>
      <p:sp>
        <p:nvSpPr>
          <p:cNvPr id="8" name="object 8"/>
          <p:cNvSpPr txBox="1"/>
          <p:nvPr/>
        </p:nvSpPr>
        <p:spPr>
          <a:xfrm>
            <a:off x="4338954" y="2028697"/>
            <a:ext cx="61594" cy="165100"/>
          </a:xfrm>
          <a:prstGeom prst="rect">
            <a:avLst/>
          </a:prstGeom>
        </p:spPr>
        <p:txBody>
          <a:bodyPr vert="horz" wrap="square" lIns="0" tIns="0" rIns="0" bIns="0" rtlCol="0">
            <a:spAutoFit/>
          </a:bodyPr>
          <a:lstStyle/>
          <a:p>
            <a:pPr marL="12700">
              <a:lnSpc>
                <a:spcPct val="100000"/>
              </a:lnSpc>
            </a:pPr>
            <a:r>
              <a:rPr sz="1000" i="1" dirty="0">
                <a:latin typeface="Times New Roman" panose="02020603050405020304"/>
                <a:cs typeface="Times New Roman" panose="02020603050405020304"/>
              </a:rPr>
              <a:t>i</a:t>
            </a:r>
            <a:endParaRPr sz="1000">
              <a:latin typeface="Times New Roman" panose="02020603050405020304"/>
              <a:cs typeface="Times New Roman" panose="02020603050405020304"/>
            </a:endParaRPr>
          </a:p>
        </p:txBody>
      </p:sp>
      <p:sp>
        <p:nvSpPr>
          <p:cNvPr id="9" name="object 9"/>
          <p:cNvSpPr txBox="1"/>
          <p:nvPr/>
        </p:nvSpPr>
        <p:spPr>
          <a:xfrm>
            <a:off x="4258183" y="1932940"/>
            <a:ext cx="95885" cy="226060"/>
          </a:xfrm>
          <a:prstGeom prst="rect">
            <a:avLst/>
          </a:prstGeom>
        </p:spPr>
        <p:txBody>
          <a:bodyPr vert="horz" wrap="square" lIns="0" tIns="0" rIns="0" bIns="0" rtlCol="0">
            <a:spAutoFit/>
          </a:bodyPr>
          <a:lstStyle/>
          <a:p>
            <a:pPr marL="12700">
              <a:lnSpc>
                <a:spcPct val="100000"/>
              </a:lnSpc>
            </a:pPr>
            <a:r>
              <a:rPr sz="1400" i="1" spc="5" dirty="0">
                <a:latin typeface="Times New Roman" panose="02020603050405020304"/>
                <a:cs typeface="Times New Roman" panose="02020603050405020304"/>
              </a:rPr>
              <a:t>s</a:t>
            </a:r>
            <a:endParaRPr sz="1400">
              <a:latin typeface="Times New Roman" panose="02020603050405020304"/>
              <a:cs typeface="Times New Roman" panose="02020603050405020304"/>
            </a:endParaRPr>
          </a:p>
        </p:txBody>
      </p:sp>
      <p:sp>
        <p:nvSpPr>
          <p:cNvPr id="10" name="object 10"/>
          <p:cNvSpPr txBox="1"/>
          <p:nvPr/>
        </p:nvSpPr>
        <p:spPr>
          <a:xfrm>
            <a:off x="5191645" y="2242299"/>
            <a:ext cx="75565" cy="226060"/>
          </a:xfrm>
          <a:prstGeom prst="rect">
            <a:avLst/>
          </a:prstGeom>
        </p:spPr>
        <p:txBody>
          <a:bodyPr vert="horz" wrap="square" lIns="0" tIns="0" rIns="0" bIns="0" rtlCol="0">
            <a:spAutoFit/>
          </a:bodyPr>
          <a:lstStyle/>
          <a:p>
            <a:pPr marL="12700">
              <a:lnSpc>
                <a:spcPct val="100000"/>
              </a:lnSpc>
            </a:pPr>
            <a:r>
              <a:rPr sz="1400" i="1" dirty="0">
                <a:latin typeface="Times New Roman" panose="02020603050405020304"/>
                <a:cs typeface="Times New Roman" panose="02020603050405020304"/>
              </a:rPr>
              <a:t>i</a:t>
            </a:r>
            <a:endParaRPr sz="1400">
              <a:latin typeface="Times New Roman" panose="02020603050405020304"/>
              <a:cs typeface="Times New Roman" panose="02020603050405020304"/>
            </a:endParaRPr>
          </a:p>
        </p:txBody>
      </p:sp>
      <p:sp>
        <p:nvSpPr>
          <p:cNvPr id="11" name="object 11"/>
          <p:cNvSpPr txBox="1"/>
          <p:nvPr/>
        </p:nvSpPr>
        <p:spPr>
          <a:xfrm>
            <a:off x="4206379" y="2378709"/>
            <a:ext cx="285750" cy="215900"/>
          </a:xfrm>
          <a:prstGeom prst="rect">
            <a:avLst/>
          </a:prstGeom>
        </p:spPr>
        <p:txBody>
          <a:bodyPr vert="horz" wrap="square" lIns="0" tIns="0" rIns="0" bIns="0" rtlCol="0">
            <a:spAutoFit/>
          </a:bodyPr>
          <a:lstStyle/>
          <a:p>
            <a:pPr marL="12700">
              <a:lnSpc>
                <a:spcPct val="100000"/>
              </a:lnSpc>
            </a:pPr>
            <a:r>
              <a:rPr sz="2100" i="1" spc="127" baseline="14000" dirty="0">
                <a:latin typeface="Times New Roman" panose="02020603050405020304"/>
                <a:cs typeface="Times New Roman" panose="02020603050405020304"/>
              </a:rPr>
              <a:t>s</a:t>
            </a:r>
            <a:r>
              <a:rPr sz="1000" i="1" dirty="0">
                <a:latin typeface="Times New Roman" panose="02020603050405020304"/>
                <a:cs typeface="Times New Roman" panose="02020603050405020304"/>
              </a:rPr>
              <a:t>i</a:t>
            </a:r>
            <a:r>
              <a:rPr sz="1000" i="1" spc="-160" dirty="0">
                <a:latin typeface="Times New Roman" panose="02020603050405020304"/>
                <a:cs typeface="Times New Roman" panose="02020603050405020304"/>
              </a:rPr>
              <a:t> </a:t>
            </a:r>
            <a:r>
              <a:rPr sz="1000" spc="-20" dirty="0">
                <a:latin typeface="Symbol" panose="05050102010706020507"/>
                <a:cs typeface="Symbol" panose="05050102010706020507"/>
              </a:rPr>
              <a:t></a:t>
            </a:r>
            <a:r>
              <a:rPr sz="1000" spc="5" dirty="0">
                <a:latin typeface="Times New Roman" panose="02020603050405020304"/>
                <a:cs typeface="Times New Roman" panose="02020603050405020304"/>
              </a:rPr>
              <a:t>1</a:t>
            </a:r>
            <a:endParaRPr sz="1000">
              <a:latin typeface="Times New Roman" panose="02020603050405020304"/>
              <a:cs typeface="Times New Roman" panose="02020603050405020304"/>
            </a:endParaRPr>
          </a:p>
        </p:txBody>
      </p:sp>
      <p:sp>
        <p:nvSpPr>
          <p:cNvPr id="12" name="object 12"/>
          <p:cNvSpPr txBox="1"/>
          <p:nvPr/>
        </p:nvSpPr>
        <p:spPr>
          <a:xfrm>
            <a:off x="4531740" y="1936750"/>
            <a:ext cx="2315210" cy="490855"/>
          </a:xfrm>
          <a:prstGeom prst="rect">
            <a:avLst/>
          </a:prstGeom>
        </p:spPr>
        <p:txBody>
          <a:bodyPr vert="horz" wrap="square" lIns="0" tIns="0" rIns="0" bIns="0" rtlCol="0">
            <a:spAutoFit/>
          </a:bodyPr>
          <a:lstStyle/>
          <a:p>
            <a:pPr marL="12700">
              <a:lnSpc>
                <a:spcPct val="100000"/>
              </a:lnSpc>
              <a:tabLst>
                <a:tab pos="786765" algn="l"/>
              </a:tabLst>
            </a:pPr>
            <a:r>
              <a:rPr sz="3200" spc="-165" dirty="0">
                <a:latin typeface="Symbol" panose="05050102010706020507"/>
                <a:cs typeface="Symbol" panose="05050102010706020507"/>
              </a:rPr>
              <a:t></a:t>
            </a:r>
            <a:r>
              <a:rPr sz="2400" i="1" spc="10" dirty="0">
                <a:latin typeface="Times New Roman" panose="02020603050405020304"/>
                <a:cs typeface="Times New Roman" panose="02020603050405020304"/>
              </a:rPr>
              <a:t>s</a:t>
            </a:r>
            <a:r>
              <a:rPr sz="2400" i="1" spc="45" dirty="0">
                <a:latin typeface="Times New Roman" panose="02020603050405020304"/>
                <a:cs typeface="Times New Roman" panose="02020603050405020304"/>
              </a:rPr>
              <a:t> </a:t>
            </a:r>
            <a:r>
              <a:rPr sz="2400" spc="15" dirty="0">
                <a:latin typeface="Symbol" panose="05050102010706020507"/>
                <a:cs typeface="Symbol" panose="05050102010706020507"/>
              </a:rPr>
              <a:t></a:t>
            </a:r>
            <a:r>
              <a:rPr sz="2400" spc="-40" dirty="0">
                <a:latin typeface="Times New Roman" panose="02020603050405020304"/>
                <a:cs typeface="Times New Roman" panose="02020603050405020304"/>
              </a:rPr>
              <a:t> </a:t>
            </a:r>
            <a:r>
              <a:rPr sz="2400" i="1" spc="5" dirty="0">
                <a:latin typeface="Times New Roman" panose="02020603050405020304"/>
                <a:cs typeface="Times New Roman" panose="02020603050405020304"/>
              </a:rPr>
              <a:t>t</a:t>
            </a:r>
            <a:r>
              <a:rPr sz="2400" i="1" dirty="0">
                <a:latin typeface="Times New Roman" panose="02020603050405020304"/>
                <a:cs typeface="Times New Roman" panose="02020603050405020304"/>
              </a:rPr>
              <a:t>	</a:t>
            </a:r>
            <a:r>
              <a:rPr sz="3200" spc="35" dirty="0">
                <a:latin typeface="Symbol" panose="05050102010706020507"/>
                <a:cs typeface="Symbol" panose="05050102010706020507"/>
              </a:rPr>
              <a:t></a:t>
            </a:r>
            <a:r>
              <a:rPr sz="2400" i="1" spc="10" dirty="0">
                <a:latin typeface="Times New Roman" panose="02020603050405020304"/>
                <a:cs typeface="Times New Roman" panose="02020603050405020304"/>
              </a:rPr>
              <a:t>p</a:t>
            </a:r>
            <a:r>
              <a:rPr sz="2400" i="1" spc="-365" dirty="0">
                <a:latin typeface="Times New Roman" panose="02020603050405020304"/>
                <a:cs typeface="Times New Roman" panose="02020603050405020304"/>
              </a:rPr>
              <a:t> </a:t>
            </a:r>
            <a:r>
              <a:rPr sz="3200" spc="-165" dirty="0">
                <a:latin typeface="Symbol" panose="05050102010706020507"/>
                <a:cs typeface="Symbol" panose="05050102010706020507"/>
              </a:rPr>
              <a:t></a:t>
            </a:r>
            <a:r>
              <a:rPr sz="2400" i="1" spc="10" dirty="0">
                <a:latin typeface="Times New Roman" panose="02020603050405020304"/>
                <a:cs typeface="Times New Roman" panose="02020603050405020304"/>
              </a:rPr>
              <a:t>s</a:t>
            </a:r>
            <a:r>
              <a:rPr sz="2400" i="1" spc="-300" dirty="0">
                <a:latin typeface="Times New Roman" panose="02020603050405020304"/>
                <a:cs typeface="Times New Roman" panose="02020603050405020304"/>
              </a:rPr>
              <a:t> </a:t>
            </a:r>
            <a:r>
              <a:rPr sz="3200" spc="-315" dirty="0">
                <a:latin typeface="Symbol" panose="05050102010706020507"/>
                <a:cs typeface="Symbol" panose="05050102010706020507"/>
              </a:rPr>
              <a:t></a:t>
            </a:r>
            <a:r>
              <a:rPr sz="2400" i="1" spc="10" dirty="0">
                <a:latin typeface="Times New Roman" panose="02020603050405020304"/>
                <a:cs typeface="Times New Roman" panose="02020603050405020304"/>
              </a:rPr>
              <a:t>ds</a:t>
            </a:r>
            <a:r>
              <a:rPr sz="2400" i="1" dirty="0">
                <a:latin typeface="Times New Roman" panose="02020603050405020304"/>
                <a:cs typeface="Times New Roman" panose="02020603050405020304"/>
              </a:rPr>
              <a:t> </a:t>
            </a:r>
            <a:r>
              <a:rPr sz="2400" i="1" spc="-225" dirty="0">
                <a:latin typeface="Times New Roman" panose="02020603050405020304"/>
                <a:cs typeface="Times New Roman" panose="02020603050405020304"/>
              </a:rPr>
              <a:t> </a:t>
            </a:r>
            <a:r>
              <a:rPr sz="2400" spc="15" dirty="0">
                <a:latin typeface="Symbol" panose="05050102010706020507"/>
                <a:cs typeface="Symbol" panose="05050102010706020507"/>
              </a:rPr>
              <a:t></a:t>
            </a:r>
            <a:r>
              <a:rPr sz="2400" spc="175"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0</a:t>
            </a:r>
            <a:endParaRPr sz="2400">
              <a:latin typeface="Times New Roman" panose="02020603050405020304"/>
              <a:cs typeface="Times New Roman" panose="02020603050405020304"/>
            </a:endParaRPr>
          </a:p>
        </p:txBody>
      </p:sp>
      <p:sp>
        <p:nvSpPr>
          <p:cNvPr id="13" name="object 13"/>
          <p:cNvSpPr txBox="1"/>
          <p:nvPr/>
        </p:nvSpPr>
        <p:spPr>
          <a:xfrm>
            <a:off x="4420489" y="3975861"/>
            <a:ext cx="109855" cy="424815"/>
          </a:xfrm>
          <a:prstGeom prst="rect">
            <a:avLst/>
          </a:prstGeom>
        </p:spPr>
        <p:txBody>
          <a:bodyPr vert="horz" wrap="square" lIns="0" tIns="0" rIns="0" bIns="0" rtlCol="0">
            <a:spAutoFit/>
          </a:bodyPr>
          <a:lstStyle/>
          <a:p>
            <a:pPr marL="12700">
              <a:lnSpc>
                <a:spcPct val="100000"/>
              </a:lnSpc>
            </a:pPr>
            <a:r>
              <a:rPr sz="2750" spc="-254" dirty="0">
                <a:latin typeface="Symbol" panose="05050102010706020507"/>
                <a:cs typeface="Symbol" panose="05050102010706020507"/>
              </a:rPr>
              <a:t></a:t>
            </a:r>
            <a:endParaRPr sz="2750">
              <a:latin typeface="Symbol" panose="05050102010706020507"/>
              <a:cs typeface="Symbol" panose="05050102010706020507"/>
            </a:endParaRPr>
          </a:p>
        </p:txBody>
      </p:sp>
      <p:sp>
        <p:nvSpPr>
          <p:cNvPr id="14" name="object 14"/>
          <p:cNvSpPr/>
          <p:nvPr/>
        </p:nvSpPr>
        <p:spPr>
          <a:xfrm>
            <a:off x="7114693" y="4259409"/>
            <a:ext cx="184150" cy="0"/>
          </a:xfrm>
          <a:custGeom>
            <a:avLst/>
            <a:gdLst/>
            <a:ahLst/>
            <a:cxnLst/>
            <a:rect l="l" t="t" r="r" b="b"/>
            <a:pathLst>
              <a:path w="184150">
                <a:moveTo>
                  <a:pt x="0" y="0"/>
                </a:moveTo>
                <a:lnTo>
                  <a:pt x="183637" y="0"/>
                </a:lnTo>
              </a:path>
            </a:pathLst>
          </a:custGeom>
          <a:ln w="11049">
            <a:solidFill>
              <a:srgbClr val="000000"/>
            </a:solidFill>
          </a:ln>
        </p:spPr>
        <p:txBody>
          <a:bodyPr wrap="square" lIns="0" tIns="0" rIns="0" bIns="0" rtlCol="0"/>
          <a:lstStyle/>
          <a:p>
            <a:endParaRPr/>
          </a:p>
        </p:txBody>
      </p:sp>
      <p:sp>
        <p:nvSpPr>
          <p:cNvPr id="15" name="object 15"/>
          <p:cNvSpPr txBox="1"/>
          <p:nvPr/>
        </p:nvSpPr>
        <p:spPr>
          <a:xfrm>
            <a:off x="3963276" y="4239767"/>
            <a:ext cx="68580" cy="195580"/>
          </a:xfrm>
          <a:prstGeom prst="rect">
            <a:avLst/>
          </a:prstGeom>
        </p:spPr>
        <p:txBody>
          <a:bodyPr vert="horz" wrap="square" lIns="0" tIns="0" rIns="0" bIns="0" rtlCol="0">
            <a:spAutoFit/>
          </a:bodyPr>
          <a:lstStyle/>
          <a:p>
            <a:pPr marL="12700">
              <a:lnSpc>
                <a:spcPct val="100000"/>
              </a:lnSpc>
            </a:pPr>
            <a:r>
              <a:rPr sz="1200" i="1" dirty="0">
                <a:latin typeface="Times New Roman" panose="02020603050405020304"/>
                <a:cs typeface="Times New Roman" panose="02020603050405020304"/>
              </a:rPr>
              <a:t>i</a:t>
            </a:r>
            <a:endParaRPr sz="1200">
              <a:latin typeface="Times New Roman" panose="02020603050405020304"/>
              <a:cs typeface="Times New Roman" panose="02020603050405020304"/>
            </a:endParaRPr>
          </a:p>
        </p:txBody>
      </p:sp>
      <p:sp>
        <p:nvSpPr>
          <p:cNvPr id="16" name="object 16"/>
          <p:cNvSpPr txBox="1"/>
          <p:nvPr/>
        </p:nvSpPr>
        <p:spPr>
          <a:xfrm>
            <a:off x="4297045" y="4619497"/>
            <a:ext cx="156845" cy="320675"/>
          </a:xfrm>
          <a:prstGeom prst="rect">
            <a:avLst/>
          </a:prstGeom>
        </p:spPr>
        <p:txBody>
          <a:bodyPr vert="horz" wrap="square" lIns="0" tIns="0" rIns="0" bIns="0" rtlCol="0">
            <a:spAutoFit/>
          </a:bodyPr>
          <a:lstStyle/>
          <a:p>
            <a:pPr marL="12700">
              <a:lnSpc>
                <a:spcPct val="100000"/>
              </a:lnSpc>
            </a:pPr>
            <a:r>
              <a:rPr sz="2050" spc="15" dirty="0">
                <a:latin typeface="Symbol" panose="05050102010706020507"/>
                <a:cs typeface="Symbol" panose="05050102010706020507"/>
              </a:rPr>
              <a:t></a:t>
            </a:r>
            <a:endParaRPr sz="2050">
              <a:latin typeface="Symbol" panose="05050102010706020507"/>
              <a:cs typeface="Symbol" panose="05050102010706020507"/>
            </a:endParaRPr>
          </a:p>
        </p:txBody>
      </p:sp>
      <p:sp>
        <p:nvSpPr>
          <p:cNvPr id="17" name="object 17"/>
          <p:cNvSpPr txBox="1"/>
          <p:nvPr/>
        </p:nvSpPr>
        <p:spPr>
          <a:xfrm>
            <a:off x="3864228" y="4984483"/>
            <a:ext cx="753110" cy="725805"/>
          </a:xfrm>
          <a:prstGeom prst="rect">
            <a:avLst/>
          </a:prstGeom>
        </p:spPr>
        <p:txBody>
          <a:bodyPr vert="horz" wrap="square" lIns="0" tIns="0" rIns="0" bIns="0" rtlCol="0">
            <a:spAutoFit/>
          </a:bodyPr>
          <a:lstStyle/>
          <a:p>
            <a:pPr marL="445135">
              <a:lnSpc>
                <a:spcPct val="100000"/>
              </a:lnSpc>
            </a:pPr>
            <a:r>
              <a:rPr sz="2050" spc="15" dirty="0">
                <a:latin typeface="Symbol" panose="05050102010706020507"/>
                <a:cs typeface="Symbol" panose="05050102010706020507"/>
              </a:rPr>
              <a:t></a:t>
            </a:r>
            <a:endParaRPr sz="2050">
              <a:latin typeface="Symbol" panose="05050102010706020507"/>
              <a:cs typeface="Symbol" panose="05050102010706020507"/>
            </a:endParaRPr>
          </a:p>
          <a:p>
            <a:pPr marL="12700">
              <a:lnSpc>
                <a:spcPct val="100000"/>
              </a:lnSpc>
              <a:spcBef>
                <a:spcPts val="340"/>
              </a:spcBef>
            </a:pPr>
            <a:r>
              <a:rPr sz="2050" i="1" spc="-20" dirty="0">
                <a:latin typeface="Times New Roman" panose="02020603050405020304"/>
                <a:cs typeface="Times New Roman" panose="02020603050405020304"/>
              </a:rPr>
              <a:t>s</a:t>
            </a:r>
            <a:r>
              <a:rPr sz="1800" i="1" baseline="-23000" dirty="0">
                <a:latin typeface="Times New Roman" panose="02020603050405020304"/>
                <a:cs typeface="Times New Roman" panose="02020603050405020304"/>
              </a:rPr>
              <a:t>i </a:t>
            </a:r>
            <a:r>
              <a:rPr sz="1800" i="1" spc="157" baseline="-23000" dirty="0">
                <a:latin typeface="Times New Roman" panose="02020603050405020304"/>
                <a:cs typeface="Times New Roman" panose="02020603050405020304"/>
              </a:rPr>
              <a:t> </a:t>
            </a:r>
            <a:r>
              <a:rPr sz="2050" spc="20" dirty="0">
                <a:latin typeface="Symbol" panose="05050102010706020507"/>
                <a:cs typeface="Symbol" panose="05050102010706020507"/>
              </a:rPr>
              <a:t></a:t>
            </a:r>
            <a:r>
              <a:rPr sz="2050" spc="-75" dirty="0">
                <a:latin typeface="Times New Roman" panose="02020603050405020304"/>
                <a:cs typeface="Times New Roman" panose="02020603050405020304"/>
              </a:rPr>
              <a:t> </a:t>
            </a:r>
            <a:r>
              <a:rPr sz="2050" spc="70" dirty="0">
                <a:latin typeface="Symbol" panose="05050102010706020507"/>
                <a:cs typeface="Symbol" panose="05050102010706020507"/>
              </a:rPr>
              <a:t></a:t>
            </a:r>
            <a:r>
              <a:rPr sz="2050" i="1" spc="-20" dirty="0">
                <a:latin typeface="Times New Roman" panose="02020603050405020304"/>
                <a:cs typeface="Times New Roman" panose="02020603050405020304"/>
              </a:rPr>
              <a:t>s</a:t>
            </a:r>
            <a:r>
              <a:rPr sz="1800" i="1" baseline="-23000" dirty="0">
                <a:latin typeface="Times New Roman" panose="02020603050405020304"/>
                <a:cs typeface="Times New Roman" panose="02020603050405020304"/>
              </a:rPr>
              <a:t>i</a:t>
            </a:r>
            <a:endParaRPr sz="1800" baseline="-23000">
              <a:latin typeface="Times New Roman" panose="02020603050405020304"/>
              <a:cs typeface="Times New Roman" panose="02020603050405020304"/>
            </a:endParaRPr>
          </a:p>
        </p:txBody>
      </p:sp>
      <p:sp>
        <p:nvSpPr>
          <p:cNvPr id="18" name="object 18"/>
          <p:cNvSpPr txBox="1"/>
          <p:nvPr/>
        </p:nvSpPr>
        <p:spPr>
          <a:xfrm>
            <a:off x="4297045" y="4111205"/>
            <a:ext cx="156845" cy="575310"/>
          </a:xfrm>
          <a:prstGeom prst="rect">
            <a:avLst/>
          </a:prstGeom>
        </p:spPr>
        <p:txBody>
          <a:bodyPr vert="horz" wrap="square" lIns="0" tIns="0" rIns="0" bIns="0" rtlCol="0">
            <a:spAutoFit/>
          </a:bodyPr>
          <a:lstStyle/>
          <a:p>
            <a:pPr marL="12700">
              <a:lnSpc>
                <a:spcPts val="2230"/>
              </a:lnSpc>
            </a:pPr>
            <a:r>
              <a:rPr sz="2050" spc="15" dirty="0">
                <a:latin typeface="Symbol" panose="05050102010706020507"/>
                <a:cs typeface="Symbol" panose="05050102010706020507"/>
              </a:rPr>
              <a:t></a:t>
            </a:r>
            <a:endParaRPr sz="2050">
              <a:latin typeface="Symbol" panose="05050102010706020507"/>
              <a:cs typeface="Symbol" panose="05050102010706020507"/>
            </a:endParaRPr>
          </a:p>
          <a:p>
            <a:pPr marL="12700">
              <a:lnSpc>
                <a:spcPts val="2230"/>
              </a:lnSpc>
            </a:pPr>
            <a:r>
              <a:rPr sz="2050" spc="15" dirty="0">
                <a:latin typeface="Symbol" panose="05050102010706020507"/>
                <a:cs typeface="Symbol" panose="05050102010706020507"/>
              </a:rPr>
              <a:t></a:t>
            </a:r>
            <a:endParaRPr sz="2050">
              <a:latin typeface="Symbol" panose="05050102010706020507"/>
              <a:cs typeface="Symbol" panose="05050102010706020507"/>
            </a:endParaRPr>
          </a:p>
        </p:txBody>
      </p:sp>
      <p:sp>
        <p:nvSpPr>
          <p:cNvPr id="19" name="object 19"/>
          <p:cNvSpPr txBox="1"/>
          <p:nvPr/>
        </p:nvSpPr>
        <p:spPr>
          <a:xfrm>
            <a:off x="4297045" y="4775682"/>
            <a:ext cx="339090" cy="419100"/>
          </a:xfrm>
          <a:prstGeom prst="rect">
            <a:avLst/>
          </a:prstGeom>
        </p:spPr>
        <p:txBody>
          <a:bodyPr vert="horz" wrap="square" lIns="0" tIns="0" rIns="0" bIns="0" rtlCol="0">
            <a:spAutoFit/>
          </a:bodyPr>
          <a:lstStyle/>
          <a:p>
            <a:pPr marL="12700">
              <a:lnSpc>
                <a:spcPct val="100000"/>
              </a:lnSpc>
            </a:pPr>
            <a:r>
              <a:rPr sz="3075" spc="-60" baseline="-20000" dirty="0">
                <a:latin typeface="Symbol" panose="05050102010706020507"/>
                <a:cs typeface="Symbol" panose="05050102010706020507"/>
              </a:rPr>
              <a:t></a:t>
            </a:r>
            <a:r>
              <a:rPr sz="2050" spc="25" dirty="0">
                <a:latin typeface="Symbol" panose="05050102010706020507"/>
                <a:cs typeface="Symbol" panose="05050102010706020507"/>
              </a:rPr>
              <a:t></a:t>
            </a:r>
            <a:endParaRPr sz="2050">
              <a:latin typeface="Symbol" panose="05050102010706020507"/>
              <a:cs typeface="Symbol" panose="05050102010706020507"/>
            </a:endParaRPr>
          </a:p>
        </p:txBody>
      </p:sp>
      <p:sp>
        <p:nvSpPr>
          <p:cNvPr id="20" name="object 20"/>
          <p:cNvSpPr txBox="1"/>
          <p:nvPr/>
        </p:nvSpPr>
        <p:spPr>
          <a:xfrm>
            <a:off x="3864228" y="4065511"/>
            <a:ext cx="1100455" cy="325120"/>
          </a:xfrm>
          <a:prstGeom prst="rect">
            <a:avLst/>
          </a:prstGeom>
        </p:spPr>
        <p:txBody>
          <a:bodyPr vert="horz" wrap="square" lIns="0" tIns="0" rIns="0" bIns="0" rtlCol="0">
            <a:spAutoFit/>
          </a:bodyPr>
          <a:lstStyle/>
          <a:p>
            <a:pPr marL="12700">
              <a:lnSpc>
                <a:spcPct val="100000"/>
              </a:lnSpc>
              <a:tabLst>
                <a:tab pos="243840" algn="l"/>
              </a:tabLst>
            </a:pPr>
            <a:r>
              <a:rPr sz="2050" i="1" spc="15" dirty="0">
                <a:latin typeface="Times New Roman" panose="02020603050405020304"/>
                <a:cs typeface="Times New Roman" panose="02020603050405020304"/>
              </a:rPr>
              <a:t>s	</a:t>
            </a:r>
            <a:r>
              <a:rPr sz="2050" spc="20" dirty="0">
                <a:latin typeface="Symbol" panose="05050102010706020507"/>
                <a:cs typeface="Symbol" panose="05050102010706020507"/>
              </a:rPr>
              <a:t></a:t>
            </a:r>
            <a:r>
              <a:rPr sz="2050" spc="-75" dirty="0">
                <a:latin typeface="Times New Roman" panose="02020603050405020304"/>
                <a:cs typeface="Times New Roman" panose="02020603050405020304"/>
              </a:rPr>
              <a:t> </a:t>
            </a:r>
            <a:r>
              <a:rPr sz="3075" spc="22" baseline="33000" dirty="0">
                <a:latin typeface="Symbol" panose="05050102010706020507"/>
                <a:cs typeface="Symbol" panose="05050102010706020507"/>
              </a:rPr>
              <a:t></a:t>
            </a:r>
            <a:r>
              <a:rPr sz="3075" spc="-7" baseline="33000" dirty="0">
                <a:latin typeface="Times New Roman" panose="02020603050405020304"/>
                <a:cs typeface="Times New Roman" panose="02020603050405020304"/>
              </a:rPr>
              <a:t> </a:t>
            </a:r>
            <a:r>
              <a:rPr sz="2050" i="1" spc="10" dirty="0">
                <a:latin typeface="Times New Roman" panose="02020603050405020304"/>
                <a:cs typeface="Times New Roman" panose="02020603050405020304"/>
              </a:rPr>
              <a:t>t</a:t>
            </a:r>
            <a:r>
              <a:rPr sz="2050" i="1" dirty="0">
                <a:latin typeface="Times New Roman" panose="02020603050405020304"/>
                <a:cs typeface="Times New Roman" panose="02020603050405020304"/>
              </a:rPr>
              <a:t> </a:t>
            </a:r>
            <a:r>
              <a:rPr sz="2050" i="1" spc="-95" dirty="0">
                <a:latin typeface="Times New Roman" panose="02020603050405020304"/>
                <a:cs typeface="Times New Roman" panose="02020603050405020304"/>
              </a:rPr>
              <a:t> </a:t>
            </a:r>
            <a:r>
              <a:rPr sz="2050" spc="20" dirty="0">
                <a:latin typeface="Symbol" panose="05050102010706020507"/>
                <a:cs typeface="Symbol" panose="05050102010706020507"/>
              </a:rPr>
              <a:t></a:t>
            </a:r>
            <a:r>
              <a:rPr sz="2050" spc="-240" dirty="0">
                <a:latin typeface="Times New Roman" panose="02020603050405020304"/>
                <a:cs typeface="Times New Roman" panose="02020603050405020304"/>
              </a:rPr>
              <a:t> </a:t>
            </a:r>
            <a:r>
              <a:rPr sz="2050" i="1" spc="10" dirty="0">
                <a:latin typeface="Times New Roman" panose="02020603050405020304"/>
                <a:cs typeface="Times New Roman" panose="02020603050405020304"/>
              </a:rPr>
              <a:t>t</a:t>
            </a:r>
            <a:endParaRPr sz="2050">
              <a:latin typeface="Times New Roman" panose="02020603050405020304"/>
              <a:cs typeface="Times New Roman" panose="02020603050405020304"/>
            </a:endParaRPr>
          </a:p>
        </p:txBody>
      </p:sp>
      <p:sp>
        <p:nvSpPr>
          <p:cNvPr id="21" name="object 21"/>
          <p:cNvSpPr txBox="1"/>
          <p:nvPr/>
        </p:nvSpPr>
        <p:spPr>
          <a:xfrm>
            <a:off x="5822581" y="4775707"/>
            <a:ext cx="784225" cy="934719"/>
          </a:xfrm>
          <a:prstGeom prst="rect">
            <a:avLst/>
          </a:prstGeom>
        </p:spPr>
        <p:txBody>
          <a:bodyPr vert="horz" wrap="square" lIns="0" tIns="0" rIns="0" bIns="0" rtlCol="0">
            <a:spAutoFit/>
          </a:bodyPr>
          <a:lstStyle/>
          <a:p>
            <a:pPr marR="5080" algn="r">
              <a:lnSpc>
                <a:spcPts val="2045"/>
              </a:lnSpc>
            </a:pPr>
            <a:r>
              <a:rPr sz="2050" i="1" spc="10" dirty="0">
                <a:latin typeface="Times New Roman" panose="02020603050405020304"/>
                <a:cs typeface="Times New Roman" panose="02020603050405020304"/>
              </a:rPr>
              <a:t>i</a:t>
            </a:r>
            <a:r>
              <a:rPr sz="2050" i="1" spc="-20" dirty="0">
                <a:latin typeface="Times New Roman" panose="02020603050405020304"/>
                <a:cs typeface="Times New Roman" panose="02020603050405020304"/>
              </a:rPr>
              <a:t> </a:t>
            </a:r>
            <a:r>
              <a:rPr sz="2050" spc="20" dirty="0">
                <a:latin typeface="Symbol" panose="05050102010706020507"/>
                <a:cs typeface="Symbol" panose="05050102010706020507"/>
              </a:rPr>
              <a:t></a:t>
            </a:r>
            <a:r>
              <a:rPr sz="2050" spc="155" dirty="0">
                <a:latin typeface="Times New Roman" panose="02020603050405020304"/>
                <a:cs typeface="Times New Roman" panose="02020603050405020304"/>
              </a:rPr>
              <a:t> </a:t>
            </a:r>
            <a:r>
              <a:rPr sz="3075" i="1" u="sng" spc="30" baseline="35000" dirty="0">
                <a:latin typeface="Times New Roman" panose="02020603050405020304"/>
                <a:cs typeface="Times New Roman" panose="02020603050405020304"/>
              </a:rPr>
              <a:t>L</a:t>
            </a:r>
            <a:endParaRPr sz="3075" baseline="35000">
              <a:latin typeface="Times New Roman" panose="02020603050405020304"/>
              <a:cs typeface="Times New Roman" panose="02020603050405020304"/>
            </a:endParaRPr>
          </a:p>
          <a:p>
            <a:pPr marR="13335" algn="r">
              <a:lnSpc>
                <a:spcPts val="2045"/>
              </a:lnSpc>
            </a:pPr>
            <a:r>
              <a:rPr sz="2050" spc="15" dirty="0">
                <a:latin typeface="Times New Roman" panose="02020603050405020304"/>
                <a:cs typeface="Times New Roman" panose="02020603050405020304"/>
              </a:rPr>
              <a:t>2</a:t>
            </a:r>
            <a:endParaRPr sz="2050">
              <a:latin typeface="Times New Roman" panose="02020603050405020304"/>
              <a:cs typeface="Times New Roman" panose="02020603050405020304"/>
            </a:endParaRPr>
          </a:p>
          <a:p>
            <a:pPr marL="12700">
              <a:lnSpc>
                <a:spcPct val="100000"/>
              </a:lnSpc>
              <a:spcBef>
                <a:spcPts val="350"/>
              </a:spcBef>
            </a:pPr>
            <a:r>
              <a:rPr sz="2050" i="1" spc="25" dirty="0">
                <a:latin typeface="Times New Roman" panose="02020603050405020304"/>
                <a:cs typeface="Times New Roman" panose="02020603050405020304"/>
              </a:rPr>
              <a:t>t</a:t>
            </a:r>
            <a:r>
              <a:rPr sz="1800" i="1" baseline="-23000" dirty="0">
                <a:latin typeface="Times New Roman" panose="02020603050405020304"/>
                <a:cs typeface="Times New Roman" panose="02020603050405020304"/>
              </a:rPr>
              <a:t>i </a:t>
            </a:r>
            <a:r>
              <a:rPr sz="1800" i="1" spc="142" baseline="-23000" dirty="0">
                <a:latin typeface="Times New Roman" panose="02020603050405020304"/>
                <a:cs typeface="Times New Roman" panose="02020603050405020304"/>
              </a:rPr>
              <a:t> </a:t>
            </a:r>
            <a:r>
              <a:rPr sz="2050" spc="20" dirty="0">
                <a:latin typeface="Symbol" panose="05050102010706020507"/>
                <a:cs typeface="Symbol" panose="05050102010706020507"/>
              </a:rPr>
              <a:t></a:t>
            </a:r>
            <a:r>
              <a:rPr sz="2050" spc="-75" dirty="0">
                <a:latin typeface="Times New Roman" panose="02020603050405020304"/>
                <a:cs typeface="Times New Roman" panose="02020603050405020304"/>
              </a:rPr>
              <a:t> </a:t>
            </a:r>
            <a:r>
              <a:rPr sz="2050" spc="-20" dirty="0">
                <a:latin typeface="Symbol" panose="05050102010706020507"/>
                <a:cs typeface="Symbol" panose="05050102010706020507"/>
              </a:rPr>
              <a:t></a:t>
            </a:r>
            <a:r>
              <a:rPr sz="2050" i="1" spc="20" dirty="0">
                <a:latin typeface="Times New Roman" panose="02020603050405020304"/>
                <a:cs typeface="Times New Roman" panose="02020603050405020304"/>
              </a:rPr>
              <a:t>t</a:t>
            </a:r>
            <a:r>
              <a:rPr sz="1800" i="1" baseline="-23000" dirty="0">
                <a:latin typeface="Times New Roman" panose="02020603050405020304"/>
                <a:cs typeface="Times New Roman" panose="02020603050405020304"/>
              </a:rPr>
              <a:t>i</a:t>
            </a:r>
            <a:endParaRPr sz="1800" baseline="-23000">
              <a:latin typeface="Times New Roman" panose="02020603050405020304"/>
              <a:cs typeface="Times New Roman" panose="02020603050405020304"/>
            </a:endParaRPr>
          </a:p>
        </p:txBody>
      </p:sp>
      <p:sp>
        <p:nvSpPr>
          <p:cNvPr id="22" name="object 22"/>
          <p:cNvSpPr txBox="1"/>
          <p:nvPr/>
        </p:nvSpPr>
        <p:spPr>
          <a:xfrm>
            <a:off x="5276176" y="4170796"/>
            <a:ext cx="2376805" cy="427355"/>
          </a:xfrm>
          <a:prstGeom prst="rect">
            <a:avLst/>
          </a:prstGeom>
        </p:spPr>
        <p:txBody>
          <a:bodyPr vert="horz" wrap="square" lIns="0" tIns="0" rIns="0" bIns="0" rtlCol="0">
            <a:spAutoFit/>
          </a:bodyPr>
          <a:lstStyle/>
          <a:p>
            <a:pPr marL="1869440" marR="5080" indent="-1857375">
              <a:lnSpc>
                <a:spcPct val="66000"/>
              </a:lnSpc>
              <a:tabLst>
                <a:tab pos="747395" algn="l"/>
              </a:tabLst>
            </a:pPr>
            <a:r>
              <a:rPr sz="2050" spc="10" dirty="0">
                <a:latin typeface="Times New Roman" panose="02020603050405020304"/>
                <a:cs typeface="Times New Roman" panose="02020603050405020304"/>
              </a:rPr>
              <a:t>/</a:t>
            </a:r>
            <a:r>
              <a:rPr sz="2050" spc="-175"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2</a:t>
            </a:r>
            <a:r>
              <a:rPr sz="2050" dirty="0">
                <a:latin typeface="Times New Roman" panose="02020603050405020304"/>
                <a:cs typeface="Times New Roman" panose="02020603050405020304"/>
              </a:rPr>
              <a:t>	</a:t>
            </a:r>
            <a:r>
              <a:rPr sz="2050" i="1" spc="10" dirty="0">
                <a:latin typeface="Times New Roman" panose="02020603050405020304"/>
                <a:cs typeface="Times New Roman" panose="02020603050405020304"/>
              </a:rPr>
              <a:t>i</a:t>
            </a:r>
            <a:r>
              <a:rPr sz="2050" i="1" spc="-15" dirty="0">
                <a:latin typeface="Times New Roman" panose="02020603050405020304"/>
                <a:cs typeface="Times New Roman" panose="02020603050405020304"/>
              </a:rPr>
              <a:t> </a:t>
            </a:r>
            <a:r>
              <a:rPr sz="2050" spc="20" dirty="0">
                <a:latin typeface="Symbol" panose="05050102010706020507"/>
                <a:cs typeface="Symbol" panose="05050102010706020507"/>
              </a:rPr>
              <a:t></a:t>
            </a:r>
            <a:r>
              <a:rPr sz="2050" spc="-300" dirty="0">
                <a:latin typeface="Times New Roman" panose="02020603050405020304"/>
                <a:cs typeface="Times New Roman" panose="02020603050405020304"/>
              </a:rPr>
              <a:t> </a:t>
            </a:r>
            <a:r>
              <a:rPr sz="2050" spc="-210" dirty="0">
                <a:latin typeface="Times New Roman" panose="02020603050405020304"/>
                <a:cs typeface="Times New Roman" panose="02020603050405020304"/>
              </a:rPr>
              <a:t>1</a:t>
            </a:r>
            <a:r>
              <a:rPr sz="2050" spc="20" dirty="0">
                <a:latin typeface="Times New Roman" panose="02020603050405020304"/>
                <a:cs typeface="Times New Roman" panose="02020603050405020304"/>
              </a:rPr>
              <a:t>,</a:t>
            </a:r>
            <a:r>
              <a:rPr sz="2050" spc="-55" dirty="0">
                <a:latin typeface="Times New Roman" panose="02020603050405020304"/>
                <a:cs typeface="Times New Roman" panose="02020603050405020304"/>
              </a:rPr>
              <a:t>2</a:t>
            </a:r>
            <a:r>
              <a:rPr sz="2050" spc="-45" dirty="0">
                <a:latin typeface="Times New Roman" panose="02020603050405020304"/>
                <a:cs typeface="Times New Roman" panose="02020603050405020304"/>
              </a:rPr>
              <a:t>,</a:t>
            </a:r>
            <a:r>
              <a:rPr sz="2050" spc="-20" dirty="0">
                <a:latin typeface="Times New Roman" panose="02020603050405020304"/>
                <a:cs typeface="Times New Roman" panose="02020603050405020304"/>
              </a:rPr>
              <a:t>3</a:t>
            </a:r>
            <a:r>
              <a:rPr sz="2050" spc="5" dirty="0">
                <a:latin typeface="Times New Roman" panose="02020603050405020304"/>
                <a:cs typeface="Times New Roman" panose="02020603050405020304"/>
              </a:rPr>
              <a:t>...,</a:t>
            </a:r>
            <a:r>
              <a:rPr sz="2050" spc="-90" dirty="0">
                <a:latin typeface="Times New Roman" panose="02020603050405020304"/>
                <a:cs typeface="Times New Roman" panose="02020603050405020304"/>
              </a:rPr>
              <a:t> </a:t>
            </a:r>
            <a:r>
              <a:rPr sz="3075" i="1" spc="30" baseline="35000" dirty="0">
                <a:latin typeface="Times New Roman" panose="02020603050405020304"/>
                <a:cs typeface="Times New Roman" panose="02020603050405020304"/>
              </a:rPr>
              <a:t>L</a:t>
            </a:r>
            <a:r>
              <a:rPr sz="3075" i="1" spc="-30" baseline="35000" dirty="0">
                <a:latin typeface="Times New Roman" panose="02020603050405020304"/>
                <a:cs typeface="Times New Roman" panose="02020603050405020304"/>
              </a:rPr>
              <a:t> </a:t>
            </a:r>
            <a:r>
              <a:rPr sz="2050" spc="100" dirty="0">
                <a:latin typeface="Symbol" panose="05050102010706020507"/>
                <a:cs typeface="Symbol" panose="05050102010706020507"/>
              </a:rPr>
              <a:t></a:t>
            </a:r>
            <a:r>
              <a:rPr sz="2050" spc="15" dirty="0">
                <a:latin typeface="Times New Roman" panose="02020603050405020304"/>
                <a:cs typeface="Times New Roman" panose="02020603050405020304"/>
              </a:rPr>
              <a:t>1 2</a:t>
            </a:r>
            <a:endParaRPr sz="2050">
              <a:latin typeface="Times New Roman" panose="02020603050405020304"/>
              <a:cs typeface="Times New Roman" panose="02020603050405020304"/>
            </a:endParaRPr>
          </a:p>
        </p:txBody>
      </p:sp>
      <p:sp>
        <p:nvSpPr>
          <p:cNvPr id="23" name="object 23"/>
          <p:cNvSpPr txBox="1"/>
          <p:nvPr/>
        </p:nvSpPr>
        <p:spPr>
          <a:xfrm>
            <a:off x="6070231" y="3500882"/>
            <a:ext cx="492125" cy="325120"/>
          </a:xfrm>
          <a:prstGeom prst="rect">
            <a:avLst/>
          </a:prstGeom>
        </p:spPr>
        <p:txBody>
          <a:bodyPr vert="horz" wrap="square" lIns="0" tIns="0" rIns="0" bIns="0" rtlCol="0">
            <a:spAutoFit/>
          </a:bodyPr>
          <a:lstStyle/>
          <a:p>
            <a:pPr marL="12700">
              <a:lnSpc>
                <a:spcPct val="100000"/>
              </a:lnSpc>
            </a:pPr>
            <a:r>
              <a:rPr sz="2050" i="1" spc="10" dirty="0">
                <a:latin typeface="Times New Roman" panose="02020603050405020304"/>
                <a:cs typeface="Times New Roman" panose="02020603050405020304"/>
              </a:rPr>
              <a:t>i</a:t>
            </a:r>
            <a:r>
              <a:rPr sz="2050" i="1" spc="-20" dirty="0">
                <a:latin typeface="Times New Roman" panose="02020603050405020304"/>
                <a:cs typeface="Times New Roman" panose="02020603050405020304"/>
              </a:rPr>
              <a:t> </a:t>
            </a:r>
            <a:r>
              <a:rPr sz="2050" spc="20" dirty="0">
                <a:latin typeface="Symbol" panose="05050102010706020507"/>
                <a:cs typeface="Symbol" panose="05050102010706020507"/>
              </a:rPr>
              <a:t></a:t>
            </a:r>
            <a:r>
              <a:rPr sz="2050" spc="-105"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0</a:t>
            </a:r>
            <a:endParaRPr sz="2050">
              <a:latin typeface="Times New Roman" panose="02020603050405020304"/>
              <a:cs typeface="Times New Roman" panose="02020603050405020304"/>
            </a:endParaRPr>
          </a:p>
        </p:txBody>
      </p:sp>
      <p:sp>
        <p:nvSpPr>
          <p:cNvPr id="24" name="object 24"/>
          <p:cNvSpPr txBox="1"/>
          <p:nvPr/>
        </p:nvSpPr>
        <p:spPr>
          <a:xfrm>
            <a:off x="4297045" y="3238728"/>
            <a:ext cx="282575" cy="829310"/>
          </a:xfrm>
          <a:prstGeom prst="rect">
            <a:avLst/>
          </a:prstGeom>
        </p:spPr>
        <p:txBody>
          <a:bodyPr vert="horz" wrap="square" lIns="0" tIns="0" rIns="0" bIns="0" rtlCol="0">
            <a:spAutoFit/>
          </a:bodyPr>
          <a:lstStyle/>
          <a:p>
            <a:pPr marL="12700">
              <a:lnSpc>
                <a:spcPts val="2260"/>
              </a:lnSpc>
            </a:pPr>
            <a:r>
              <a:rPr sz="2050" spc="15" dirty="0">
                <a:latin typeface="Symbol" panose="05050102010706020507"/>
                <a:cs typeface="Symbol" panose="05050102010706020507"/>
              </a:rPr>
              <a:t></a:t>
            </a:r>
            <a:endParaRPr sz="2050">
              <a:latin typeface="Symbol" panose="05050102010706020507"/>
              <a:cs typeface="Symbol" panose="05050102010706020507"/>
            </a:endParaRPr>
          </a:p>
          <a:p>
            <a:pPr marL="12700">
              <a:lnSpc>
                <a:spcPts val="2000"/>
              </a:lnSpc>
            </a:pPr>
            <a:r>
              <a:rPr sz="3075" spc="-60" baseline="1000" dirty="0">
                <a:latin typeface="Symbol" panose="05050102010706020507"/>
                <a:cs typeface="Symbol" panose="05050102010706020507"/>
              </a:rPr>
              <a:t></a:t>
            </a:r>
            <a:r>
              <a:rPr sz="2050" spc="15" dirty="0">
                <a:latin typeface="Times New Roman" panose="02020603050405020304"/>
                <a:cs typeface="Times New Roman" panose="02020603050405020304"/>
              </a:rPr>
              <a:t>0</a:t>
            </a:r>
            <a:endParaRPr sz="2050">
              <a:latin typeface="Times New Roman" panose="02020603050405020304"/>
              <a:cs typeface="Times New Roman" panose="02020603050405020304"/>
            </a:endParaRPr>
          </a:p>
          <a:p>
            <a:pPr marL="12700">
              <a:lnSpc>
                <a:spcPts val="2200"/>
              </a:lnSpc>
            </a:pPr>
            <a:r>
              <a:rPr sz="2050" spc="15" dirty="0">
                <a:latin typeface="Symbol" panose="05050102010706020507"/>
                <a:cs typeface="Symbol" panose="05050102010706020507"/>
              </a:rPr>
              <a:t></a:t>
            </a:r>
            <a:endParaRPr sz="2050">
              <a:latin typeface="Symbol" panose="05050102010706020507"/>
              <a:cs typeface="Symbol" panose="05050102010706020507"/>
            </a:endParaRPr>
          </a:p>
        </p:txBody>
      </p:sp>
      <p:sp>
        <p:nvSpPr>
          <p:cNvPr id="25" name="object 25"/>
          <p:cNvSpPr txBox="1"/>
          <p:nvPr/>
        </p:nvSpPr>
        <p:spPr>
          <a:xfrm>
            <a:off x="4569066" y="4042917"/>
            <a:ext cx="713740" cy="392430"/>
          </a:xfrm>
          <a:prstGeom prst="rect">
            <a:avLst/>
          </a:prstGeom>
        </p:spPr>
        <p:txBody>
          <a:bodyPr vert="horz" wrap="square" lIns="0" tIns="0" rIns="0" bIns="0" rtlCol="0">
            <a:spAutoFit/>
          </a:bodyPr>
          <a:lstStyle/>
          <a:p>
            <a:pPr marL="12700">
              <a:lnSpc>
                <a:spcPts val="3090"/>
              </a:lnSpc>
              <a:tabLst>
                <a:tab pos="384810" algn="l"/>
              </a:tabLst>
            </a:pPr>
            <a:r>
              <a:rPr sz="1200" i="1" dirty="0">
                <a:latin typeface="Times New Roman" panose="02020603050405020304"/>
                <a:cs typeface="Times New Roman" panose="02020603050405020304"/>
              </a:rPr>
              <a:t>i	</a:t>
            </a:r>
            <a:r>
              <a:rPr sz="1200" i="1" spc="80" dirty="0">
                <a:latin typeface="Times New Roman" panose="02020603050405020304"/>
                <a:cs typeface="Times New Roman" panose="02020603050405020304"/>
              </a:rPr>
              <a:t>i</a:t>
            </a:r>
            <a:r>
              <a:rPr sz="1200" spc="-60" dirty="0">
                <a:latin typeface="Symbol" panose="05050102010706020507"/>
                <a:cs typeface="Symbol" panose="05050102010706020507"/>
              </a:rPr>
              <a:t></a:t>
            </a:r>
            <a:r>
              <a:rPr sz="1200" spc="5" dirty="0">
                <a:latin typeface="Times New Roman" panose="02020603050405020304"/>
                <a:cs typeface="Times New Roman" panose="02020603050405020304"/>
              </a:rPr>
              <a:t>1</a:t>
            </a:r>
            <a:r>
              <a:rPr sz="1200" spc="-120" dirty="0">
                <a:latin typeface="Times New Roman" panose="02020603050405020304"/>
                <a:cs typeface="Times New Roman" panose="02020603050405020304"/>
              </a:rPr>
              <a:t> </a:t>
            </a:r>
            <a:r>
              <a:rPr sz="4125" spc="-382" baseline="11000" dirty="0">
                <a:latin typeface="Symbol" panose="05050102010706020507"/>
                <a:cs typeface="Symbol" panose="05050102010706020507"/>
              </a:rPr>
              <a:t></a:t>
            </a:r>
            <a:endParaRPr sz="4125" baseline="11000">
              <a:latin typeface="Symbol" panose="05050102010706020507"/>
              <a:cs typeface="Symbol" panose="05050102010706020507"/>
            </a:endParaRPr>
          </a:p>
        </p:txBody>
      </p:sp>
      <p:sp>
        <p:nvSpPr>
          <p:cNvPr id="26" name="object 26"/>
          <p:cNvSpPr/>
          <p:nvPr/>
        </p:nvSpPr>
        <p:spPr>
          <a:xfrm>
            <a:off x="3617861" y="3849623"/>
            <a:ext cx="4608830" cy="791845"/>
          </a:xfrm>
          <a:custGeom>
            <a:avLst/>
            <a:gdLst/>
            <a:ahLst/>
            <a:cxnLst/>
            <a:rect l="l" t="t" r="r" b="b"/>
            <a:pathLst>
              <a:path w="4608830" h="791845">
                <a:moveTo>
                  <a:pt x="2304288" y="0"/>
                </a:moveTo>
                <a:lnTo>
                  <a:pt x="2228230" y="211"/>
                </a:lnTo>
                <a:lnTo>
                  <a:pt x="2152789" y="839"/>
                </a:lnTo>
                <a:lnTo>
                  <a:pt x="2078002" y="1880"/>
                </a:lnTo>
                <a:lnTo>
                  <a:pt x="2003906" y="3325"/>
                </a:lnTo>
                <a:lnTo>
                  <a:pt x="1930540" y="5169"/>
                </a:lnTo>
                <a:lnTo>
                  <a:pt x="1857942" y="7405"/>
                </a:lnTo>
                <a:lnTo>
                  <a:pt x="1786150" y="10026"/>
                </a:lnTo>
                <a:lnTo>
                  <a:pt x="1715201" y="13027"/>
                </a:lnTo>
                <a:lnTo>
                  <a:pt x="1645134" y="16401"/>
                </a:lnTo>
                <a:lnTo>
                  <a:pt x="1575986" y="20141"/>
                </a:lnTo>
                <a:lnTo>
                  <a:pt x="1507796" y="24241"/>
                </a:lnTo>
                <a:lnTo>
                  <a:pt x="1440602" y="28694"/>
                </a:lnTo>
                <a:lnTo>
                  <a:pt x="1374441" y="33494"/>
                </a:lnTo>
                <a:lnTo>
                  <a:pt x="1309351" y="38635"/>
                </a:lnTo>
                <a:lnTo>
                  <a:pt x="1245371" y="44110"/>
                </a:lnTo>
                <a:lnTo>
                  <a:pt x="1182538" y="49913"/>
                </a:lnTo>
                <a:lnTo>
                  <a:pt x="1120891" y="56037"/>
                </a:lnTo>
                <a:lnTo>
                  <a:pt x="1060467" y="62476"/>
                </a:lnTo>
                <a:lnTo>
                  <a:pt x="1001304" y="69223"/>
                </a:lnTo>
                <a:lnTo>
                  <a:pt x="943441" y="76273"/>
                </a:lnTo>
                <a:lnTo>
                  <a:pt x="886915" y="83618"/>
                </a:lnTo>
                <a:lnTo>
                  <a:pt x="831763" y="91251"/>
                </a:lnTo>
                <a:lnTo>
                  <a:pt x="778026" y="99168"/>
                </a:lnTo>
                <a:lnTo>
                  <a:pt x="725739" y="107361"/>
                </a:lnTo>
                <a:lnTo>
                  <a:pt x="674941" y="115824"/>
                </a:lnTo>
                <a:lnTo>
                  <a:pt x="625670" y="124549"/>
                </a:lnTo>
                <a:lnTo>
                  <a:pt x="577965" y="133532"/>
                </a:lnTo>
                <a:lnTo>
                  <a:pt x="531862" y="142766"/>
                </a:lnTo>
                <a:lnTo>
                  <a:pt x="487400" y="152243"/>
                </a:lnTo>
                <a:lnTo>
                  <a:pt x="444617" y="161958"/>
                </a:lnTo>
                <a:lnTo>
                  <a:pt x="403551" y="171904"/>
                </a:lnTo>
                <a:lnTo>
                  <a:pt x="364240" y="182075"/>
                </a:lnTo>
                <a:lnTo>
                  <a:pt x="326722" y="192464"/>
                </a:lnTo>
                <a:lnTo>
                  <a:pt x="257216" y="213872"/>
                </a:lnTo>
                <a:lnTo>
                  <a:pt x="195336" y="236075"/>
                </a:lnTo>
                <a:lnTo>
                  <a:pt x="141387" y="259023"/>
                </a:lnTo>
                <a:lnTo>
                  <a:pt x="95673" y="282663"/>
                </a:lnTo>
                <a:lnTo>
                  <a:pt x="58496" y="306945"/>
                </a:lnTo>
                <a:lnTo>
                  <a:pt x="19404" y="344458"/>
                </a:lnTo>
                <a:lnTo>
                  <a:pt x="1231" y="383124"/>
                </a:lnTo>
                <a:lnTo>
                  <a:pt x="0" y="396240"/>
                </a:lnTo>
                <a:lnTo>
                  <a:pt x="1231" y="409310"/>
                </a:lnTo>
                <a:lnTo>
                  <a:pt x="19404" y="447852"/>
                </a:lnTo>
                <a:lnTo>
                  <a:pt x="58496" y="485257"/>
                </a:lnTo>
                <a:lnTo>
                  <a:pt x="95673" y="509474"/>
                </a:lnTo>
                <a:lnTo>
                  <a:pt x="141387" y="533056"/>
                </a:lnTo>
                <a:lnTo>
                  <a:pt x="195336" y="555951"/>
                </a:lnTo>
                <a:lnTo>
                  <a:pt x="257216" y="578107"/>
                </a:lnTo>
                <a:lnTo>
                  <a:pt x="326722" y="599472"/>
                </a:lnTo>
                <a:lnTo>
                  <a:pt x="364240" y="609842"/>
                </a:lnTo>
                <a:lnTo>
                  <a:pt x="403551" y="619994"/>
                </a:lnTo>
                <a:lnTo>
                  <a:pt x="444617" y="629924"/>
                </a:lnTo>
                <a:lnTo>
                  <a:pt x="487400" y="639623"/>
                </a:lnTo>
                <a:lnTo>
                  <a:pt x="531862" y="649085"/>
                </a:lnTo>
                <a:lnTo>
                  <a:pt x="577965" y="658305"/>
                </a:lnTo>
                <a:lnTo>
                  <a:pt x="625670" y="667275"/>
                </a:lnTo>
                <a:lnTo>
                  <a:pt x="674941" y="675989"/>
                </a:lnTo>
                <a:lnTo>
                  <a:pt x="725739" y="684440"/>
                </a:lnTo>
                <a:lnTo>
                  <a:pt x="778026" y="692623"/>
                </a:lnTo>
                <a:lnTo>
                  <a:pt x="831763" y="700530"/>
                </a:lnTo>
                <a:lnTo>
                  <a:pt x="886915" y="708156"/>
                </a:lnTo>
                <a:lnTo>
                  <a:pt x="943441" y="715493"/>
                </a:lnTo>
                <a:lnTo>
                  <a:pt x="1001304" y="722535"/>
                </a:lnTo>
                <a:lnTo>
                  <a:pt x="1060467" y="729277"/>
                </a:lnTo>
                <a:lnTo>
                  <a:pt x="1120891" y="735710"/>
                </a:lnTo>
                <a:lnTo>
                  <a:pt x="1182538" y="741829"/>
                </a:lnTo>
                <a:lnTo>
                  <a:pt x="1245371" y="747627"/>
                </a:lnTo>
                <a:lnTo>
                  <a:pt x="1309351" y="753099"/>
                </a:lnTo>
                <a:lnTo>
                  <a:pt x="1374441" y="758236"/>
                </a:lnTo>
                <a:lnTo>
                  <a:pt x="1440602" y="763034"/>
                </a:lnTo>
                <a:lnTo>
                  <a:pt x="1507796" y="767485"/>
                </a:lnTo>
                <a:lnTo>
                  <a:pt x="1575986" y="771582"/>
                </a:lnTo>
                <a:lnTo>
                  <a:pt x="1645134" y="775321"/>
                </a:lnTo>
                <a:lnTo>
                  <a:pt x="1715201" y="778693"/>
                </a:lnTo>
                <a:lnTo>
                  <a:pt x="1786150" y="781693"/>
                </a:lnTo>
                <a:lnTo>
                  <a:pt x="1857942" y="784313"/>
                </a:lnTo>
                <a:lnTo>
                  <a:pt x="1930540" y="786549"/>
                </a:lnTo>
                <a:lnTo>
                  <a:pt x="2003906" y="788392"/>
                </a:lnTo>
                <a:lnTo>
                  <a:pt x="2078002" y="789837"/>
                </a:lnTo>
                <a:lnTo>
                  <a:pt x="2152789" y="790878"/>
                </a:lnTo>
                <a:lnTo>
                  <a:pt x="2228230" y="791506"/>
                </a:lnTo>
                <a:lnTo>
                  <a:pt x="2304288" y="791718"/>
                </a:lnTo>
                <a:lnTo>
                  <a:pt x="2380345" y="791506"/>
                </a:lnTo>
                <a:lnTo>
                  <a:pt x="2455786" y="790878"/>
                </a:lnTo>
                <a:lnTo>
                  <a:pt x="2530573" y="789837"/>
                </a:lnTo>
                <a:lnTo>
                  <a:pt x="2604669" y="788392"/>
                </a:lnTo>
                <a:lnTo>
                  <a:pt x="2678035" y="786549"/>
                </a:lnTo>
                <a:lnTo>
                  <a:pt x="2750633" y="784313"/>
                </a:lnTo>
                <a:lnTo>
                  <a:pt x="2822425" y="781693"/>
                </a:lnTo>
                <a:lnTo>
                  <a:pt x="2893374" y="778693"/>
                </a:lnTo>
                <a:lnTo>
                  <a:pt x="2963441" y="775321"/>
                </a:lnTo>
                <a:lnTo>
                  <a:pt x="3032589" y="771582"/>
                </a:lnTo>
                <a:lnTo>
                  <a:pt x="3100779" y="767485"/>
                </a:lnTo>
                <a:lnTo>
                  <a:pt x="3167973" y="763034"/>
                </a:lnTo>
                <a:lnTo>
                  <a:pt x="3234134" y="758236"/>
                </a:lnTo>
                <a:lnTo>
                  <a:pt x="3299224" y="753099"/>
                </a:lnTo>
                <a:lnTo>
                  <a:pt x="3363204" y="747627"/>
                </a:lnTo>
                <a:lnTo>
                  <a:pt x="3426037" y="741829"/>
                </a:lnTo>
                <a:lnTo>
                  <a:pt x="3487684" y="735710"/>
                </a:lnTo>
                <a:lnTo>
                  <a:pt x="3548108" y="729277"/>
                </a:lnTo>
                <a:lnTo>
                  <a:pt x="3607271" y="722535"/>
                </a:lnTo>
                <a:lnTo>
                  <a:pt x="3665134" y="715493"/>
                </a:lnTo>
                <a:lnTo>
                  <a:pt x="3721660" y="708156"/>
                </a:lnTo>
                <a:lnTo>
                  <a:pt x="3776812" y="700530"/>
                </a:lnTo>
                <a:lnTo>
                  <a:pt x="3830549" y="692623"/>
                </a:lnTo>
                <a:lnTo>
                  <a:pt x="3882836" y="684440"/>
                </a:lnTo>
                <a:lnTo>
                  <a:pt x="3933634" y="675989"/>
                </a:lnTo>
                <a:lnTo>
                  <a:pt x="3982905" y="667275"/>
                </a:lnTo>
                <a:lnTo>
                  <a:pt x="4030610" y="658305"/>
                </a:lnTo>
                <a:lnTo>
                  <a:pt x="4076713" y="649085"/>
                </a:lnTo>
                <a:lnTo>
                  <a:pt x="4121175" y="639623"/>
                </a:lnTo>
                <a:lnTo>
                  <a:pt x="4163958" y="629924"/>
                </a:lnTo>
                <a:lnTo>
                  <a:pt x="4205024" y="619994"/>
                </a:lnTo>
                <a:lnTo>
                  <a:pt x="4244335" y="609842"/>
                </a:lnTo>
                <a:lnTo>
                  <a:pt x="4281853" y="599472"/>
                </a:lnTo>
                <a:lnTo>
                  <a:pt x="4351359" y="578107"/>
                </a:lnTo>
                <a:lnTo>
                  <a:pt x="4413239" y="555951"/>
                </a:lnTo>
                <a:lnTo>
                  <a:pt x="4467188" y="533056"/>
                </a:lnTo>
                <a:lnTo>
                  <a:pt x="4512902" y="509474"/>
                </a:lnTo>
                <a:lnTo>
                  <a:pt x="4550079" y="485257"/>
                </a:lnTo>
                <a:lnTo>
                  <a:pt x="4589171" y="447852"/>
                </a:lnTo>
                <a:lnTo>
                  <a:pt x="4607344" y="409310"/>
                </a:lnTo>
                <a:lnTo>
                  <a:pt x="4608576" y="396239"/>
                </a:lnTo>
                <a:lnTo>
                  <a:pt x="4607344" y="383124"/>
                </a:lnTo>
                <a:lnTo>
                  <a:pt x="4589171" y="344458"/>
                </a:lnTo>
                <a:lnTo>
                  <a:pt x="4550079" y="306945"/>
                </a:lnTo>
                <a:lnTo>
                  <a:pt x="4512902" y="282663"/>
                </a:lnTo>
                <a:lnTo>
                  <a:pt x="4467188" y="259023"/>
                </a:lnTo>
                <a:lnTo>
                  <a:pt x="4413239" y="236075"/>
                </a:lnTo>
                <a:lnTo>
                  <a:pt x="4351359" y="213872"/>
                </a:lnTo>
                <a:lnTo>
                  <a:pt x="4281853" y="192464"/>
                </a:lnTo>
                <a:lnTo>
                  <a:pt x="4244335" y="182075"/>
                </a:lnTo>
                <a:lnTo>
                  <a:pt x="4205024" y="171904"/>
                </a:lnTo>
                <a:lnTo>
                  <a:pt x="4163958" y="161958"/>
                </a:lnTo>
                <a:lnTo>
                  <a:pt x="4121175" y="152243"/>
                </a:lnTo>
                <a:lnTo>
                  <a:pt x="4076713" y="142766"/>
                </a:lnTo>
                <a:lnTo>
                  <a:pt x="4030610" y="133532"/>
                </a:lnTo>
                <a:lnTo>
                  <a:pt x="3982905" y="124549"/>
                </a:lnTo>
                <a:lnTo>
                  <a:pt x="3933634" y="115823"/>
                </a:lnTo>
                <a:lnTo>
                  <a:pt x="3882836" y="107361"/>
                </a:lnTo>
                <a:lnTo>
                  <a:pt x="3830549" y="99168"/>
                </a:lnTo>
                <a:lnTo>
                  <a:pt x="3776812" y="91251"/>
                </a:lnTo>
                <a:lnTo>
                  <a:pt x="3721660" y="83618"/>
                </a:lnTo>
                <a:lnTo>
                  <a:pt x="3665134" y="76273"/>
                </a:lnTo>
                <a:lnTo>
                  <a:pt x="3607271" y="69223"/>
                </a:lnTo>
                <a:lnTo>
                  <a:pt x="3548108" y="62476"/>
                </a:lnTo>
                <a:lnTo>
                  <a:pt x="3487684" y="56037"/>
                </a:lnTo>
                <a:lnTo>
                  <a:pt x="3426037" y="49913"/>
                </a:lnTo>
                <a:lnTo>
                  <a:pt x="3363204" y="44110"/>
                </a:lnTo>
                <a:lnTo>
                  <a:pt x="3299224" y="38635"/>
                </a:lnTo>
                <a:lnTo>
                  <a:pt x="3234134" y="33494"/>
                </a:lnTo>
                <a:lnTo>
                  <a:pt x="3167973" y="28694"/>
                </a:lnTo>
                <a:lnTo>
                  <a:pt x="3100779" y="24241"/>
                </a:lnTo>
                <a:lnTo>
                  <a:pt x="3032589" y="20141"/>
                </a:lnTo>
                <a:lnTo>
                  <a:pt x="2963441" y="16401"/>
                </a:lnTo>
                <a:lnTo>
                  <a:pt x="2893374" y="13027"/>
                </a:lnTo>
                <a:lnTo>
                  <a:pt x="2822425" y="10026"/>
                </a:lnTo>
                <a:lnTo>
                  <a:pt x="2750633" y="7405"/>
                </a:lnTo>
                <a:lnTo>
                  <a:pt x="2678035" y="5169"/>
                </a:lnTo>
                <a:lnTo>
                  <a:pt x="2604669" y="3325"/>
                </a:lnTo>
                <a:lnTo>
                  <a:pt x="2530573" y="1880"/>
                </a:lnTo>
                <a:lnTo>
                  <a:pt x="2455786" y="839"/>
                </a:lnTo>
                <a:lnTo>
                  <a:pt x="2380345" y="211"/>
                </a:lnTo>
                <a:lnTo>
                  <a:pt x="2304288" y="0"/>
                </a:lnTo>
                <a:close/>
              </a:path>
            </a:pathLst>
          </a:custGeom>
          <a:ln w="25400">
            <a:solidFill>
              <a:srgbClr val="FF0000"/>
            </a:solidFill>
          </a:ln>
        </p:spPr>
        <p:txBody>
          <a:bodyPr wrap="square" lIns="0" tIns="0" rIns="0" bIns="0" rtlCol="0"/>
          <a:lstStyle/>
          <a:p>
            <a:endParaRPr/>
          </a:p>
        </p:txBody>
      </p:sp>
      <p:sp>
        <p:nvSpPr>
          <p:cNvPr id="27" name="object 27"/>
          <p:cNvSpPr/>
          <p:nvPr/>
        </p:nvSpPr>
        <p:spPr>
          <a:xfrm>
            <a:off x="7071245" y="3345941"/>
            <a:ext cx="228600" cy="508634"/>
          </a:xfrm>
          <a:custGeom>
            <a:avLst/>
            <a:gdLst/>
            <a:ahLst/>
            <a:cxnLst/>
            <a:rect l="l" t="t" r="r" b="b"/>
            <a:pathLst>
              <a:path w="228600" h="508635">
                <a:moveTo>
                  <a:pt x="193151" y="75087"/>
                </a:moveTo>
                <a:lnTo>
                  <a:pt x="190499" y="70104"/>
                </a:lnTo>
                <a:lnTo>
                  <a:pt x="184554" y="71778"/>
                </a:lnTo>
                <a:lnTo>
                  <a:pt x="0" y="501396"/>
                </a:lnTo>
                <a:lnTo>
                  <a:pt x="0" y="505206"/>
                </a:lnTo>
                <a:lnTo>
                  <a:pt x="2286" y="507492"/>
                </a:lnTo>
                <a:lnTo>
                  <a:pt x="6096" y="508254"/>
                </a:lnTo>
                <a:lnTo>
                  <a:pt x="8382" y="505206"/>
                </a:lnTo>
                <a:lnTo>
                  <a:pt x="193151" y="75087"/>
                </a:lnTo>
                <a:close/>
              </a:path>
              <a:path w="228600" h="508635">
                <a:moveTo>
                  <a:pt x="228600" y="141732"/>
                </a:moveTo>
                <a:lnTo>
                  <a:pt x="220217" y="0"/>
                </a:lnTo>
                <a:lnTo>
                  <a:pt x="112013" y="92202"/>
                </a:lnTo>
                <a:lnTo>
                  <a:pt x="184554" y="71778"/>
                </a:lnTo>
                <a:lnTo>
                  <a:pt x="185927" y="68580"/>
                </a:lnTo>
                <a:lnTo>
                  <a:pt x="188213" y="65532"/>
                </a:lnTo>
                <a:lnTo>
                  <a:pt x="192023" y="65532"/>
                </a:lnTo>
                <a:lnTo>
                  <a:pt x="195071" y="68580"/>
                </a:lnTo>
                <a:lnTo>
                  <a:pt x="195071" y="78699"/>
                </a:lnTo>
                <a:lnTo>
                  <a:pt x="228600" y="141732"/>
                </a:lnTo>
                <a:close/>
              </a:path>
              <a:path w="228600" h="508635">
                <a:moveTo>
                  <a:pt x="195071" y="68580"/>
                </a:moveTo>
                <a:lnTo>
                  <a:pt x="192023" y="65532"/>
                </a:lnTo>
                <a:lnTo>
                  <a:pt x="188213" y="65532"/>
                </a:lnTo>
                <a:lnTo>
                  <a:pt x="185927" y="68580"/>
                </a:lnTo>
                <a:lnTo>
                  <a:pt x="184554" y="71778"/>
                </a:lnTo>
                <a:lnTo>
                  <a:pt x="190499" y="70104"/>
                </a:lnTo>
                <a:lnTo>
                  <a:pt x="193151" y="75087"/>
                </a:lnTo>
                <a:lnTo>
                  <a:pt x="194310" y="72390"/>
                </a:lnTo>
                <a:lnTo>
                  <a:pt x="195071" y="68580"/>
                </a:lnTo>
                <a:close/>
              </a:path>
              <a:path w="228600" h="508635">
                <a:moveTo>
                  <a:pt x="195071" y="78699"/>
                </a:moveTo>
                <a:lnTo>
                  <a:pt x="195071" y="68580"/>
                </a:lnTo>
                <a:lnTo>
                  <a:pt x="194310" y="72390"/>
                </a:lnTo>
                <a:lnTo>
                  <a:pt x="193151" y="75087"/>
                </a:lnTo>
                <a:lnTo>
                  <a:pt x="195071" y="78699"/>
                </a:lnTo>
                <a:close/>
              </a:path>
            </a:pathLst>
          </a:custGeom>
          <a:solidFill>
            <a:srgbClr val="FF0000"/>
          </a:solidFill>
        </p:spPr>
        <p:txBody>
          <a:bodyPr wrap="square" lIns="0" tIns="0" rIns="0" bIns="0" rtlCol="0"/>
          <a:lstStyle/>
          <a:p>
            <a:endParaRPr/>
          </a:p>
        </p:txBody>
      </p:sp>
      <p:sp>
        <p:nvSpPr>
          <p:cNvPr id="28" name="object 28"/>
          <p:cNvSpPr txBox="1"/>
          <p:nvPr/>
        </p:nvSpPr>
        <p:spPr>
          <a:xfrm>
            <a:off x="6074028" y="2824479"/>
            <a:ext cx="3327400"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判定层在重构层之间的一半处</a:t>
            </a:r>
            <a:endParaRPr sz="2000">
              <a:latin typeface="新宋体" panose="02010609030101010101" charset="-122"/>
              <a:cs typeface="新宋体" panose="02010609030101010101" charset="-122"/>
            </a:endParaRPr>
          </a:p>
        </p:txBody>
      </p:sp>
      <p:sp>
        <p:nvSpPr>
          <p:cNvPr id="29" name="object 29"/>
          <p:cNvSpPr/>
          <p:nvPr/>
        </p:nvSpPr>
        <p:spPr>
          <a:xfrm>
            <a:off x="3546233" y="5265420"/>
            <a:ext cx="3528060" cy="574675"/>
          </a:xfrm>
          <a:custGeom>
            <a:avLst/>
            <a:gdLst/>
            <a:ahLst/>
            <a:cxnLst/>
            <a:rect l="l" t="t" r="r" b="b"/>
            <a:pathLst>
              <a:path w="3528059" h="574675">
                <a:moveTo>
                  <a:pt x="1764029" y="0"/>
                </a:moveTo>
                <a:lnTo>
                  <a:pt x="1687540" y="265"/>
                </a:lnTo>
                <a:lnTo>
                  <a:pt x="1611880" y="1055"/>
                </a:lnTo>
                <a:lnTo>
                  <a:pt x="1537116" y="2359"/>
                </a:lnTo>
                <a:lnTo>
                  <a:pt x="1463314" y="4165"/>
                </a:lnTo>
                <a:lnTo>
                  <a:pt x="1390540" y="6462"/>
                </a:lnTo>
                <a:lnTo>
                  <a:pt x="1318861" y="9241"/>
                </a:lnTo>
                <a:lnTo>
                  <a:pt x="1248343" y="12490"/>
                </a:lnTo>
                <a:lnTo>
                  <a:pt x="1179053" y="16198"/>
                </a:lnTo>
                <a:lnTo>
                  <a:pt x="1111055" y="20355"/>
                </a:lnTo>
                <a:lnTo>
                  <a:pt x="1044418" y="24949"/>
                </a:lnTo>
                <a:lnTo>
                  <a:pt x="979207" y="29970"/>
                </a:lnTo>
                <a:lnTo>
                  <a:pt x="915489" y="35406"/>
                </a:lnTo>
                <a:lnTo>
                  <a:pt x="853330" y="41248"/>
                </a:lnTo>
                <a:lnTo>
                  <a:pt x="792796" y="47484"/>
                </a:lnTo>
                <a:lnTo>
                  <a:pt x="733953" y="54104"/>
                </a:lnTo>
                <a:lnTo>
                  <a:pt x="676869" y="61096"/>
                </a:lnTo>
                <a:lnTo>
                  <a:pt x="621609" y="68450"/>
                </a:lnTo>
                <a:lnTo>
                  <a:pt x="568239" y="76155"/>
                </a:lnTo>
                <a:lnTo>
                  <a:pt x="516826" y="84201"/>
                </a:lnTo>
                <a:lnTo>
                  <a:pt x="467436" y="92575"/>
                </a:lnTo>
                <a:lnTo>
                  <a:pt x="420136" y="101268"/>
                </a:lnTo>
                <a:lnTo>
                  <a:pt x="374992" y="110268"/>
                </a:lnTo>
                <a:lnTo>
                  <a:pt x="332070" y="119565"/>
                </a:lnTo>
                <a:lnTo>
                  <a:pt x="291436" y="129149"/>
                </a:lnTo>
                <a:lnTo>
                  <a:pt x="253157" y="139007"/>
                </a:lnTo>
                <a:lnTo>
                  <a:pt x="183930" y="159506"/>
                </a:lnTo>
                <a:lnTo>
                  <a:pt x="124917" y="180975"/>
                </a:lnTo>
                <a:lnTo>
                  <a:pt x="76650" y="203328"/>
                </a:lnTo>
                <a:lnTo>
                  <a:pt x="39660" y="226478"/>
                </a:lnTo>
                <a:lnTo>
                  <a:pt x="6478" y="262509"/>
                </a:lnTo>
                <a:lnTo>
                  <a:pt x="0" y="287274"/>
                </a:lnTo>
                <a:lnTo>
                  <a:pt x="1630" y="299723"/>
                </a:lnTo>
                <a:lnTo>
                  <a:pt x="25559" y="336221"/>
                </a:lnTo>
                <a:lnTo>
                  <a:pt x="56712" y="359738"/>
                </a:lnTo>
                <a:lnTo>
                  <a:pt x="99407" y="382501"/>
                </a:lnTo>
                <a:lnTo>
                  <a:pt x="153113" y="404423"/>
                </a:lnTo>
                <a:lnTo>
                  <a:pt x="217300" y="425417"/>
                </a:lnTo>
                <a:lnTo>
                  <a:pt x="291436" y="445398"/>
                </a:lnTo>
                <a:lnTo>
                  <a:pt x="332070" y="454982"/>
                </a:lnTo>
                <a:lnTo>
                  <a:pt x="374992" y="464279"/>
                </a:lnTo>
                <a:lnTo>
                  <a:pt x="420136" y="473279"/>
                </a:lnTo>
                <a:lnTo>
                  <a:pt x="467436" y="481972"/>
                </a:lnTo>
                <a:lnTo>
                  <a:pt x="516826" y="490347"/>
                </a:lnTo>
                <a:lnTo>
                  <a:pt x="568239" y="498392"/>
                </a:lnTo>
                <a:lnTo>
                  <a:pt x="621609" y="506097"/>
                </a:lnTo>
                <a:lnTo>
                  <a:pt x="676869" y="513451"/>
                </a:lnTo>
                <a:lnTo>
                  <a:pt x="733953" y="520443"/>
                </a:lnTo>
                <a:lnTo>
                  <a:pt x="792796" y="527063"/>
                </a:lnTo>
                <a:lnTo>
                  <a:pt x="853330" y="533299"/>
                </a:lnTo>
                <a:lnTo>
                  <a:pt x="915489" y="539141"/>
                </a:lnTo>
                <a:lnTo>
                  <a:pt x="979207" y="544577"/>
                </a:lnTo>
                <a:lnTo>
                  <a:pt x="1044418" y="549598"/>
                </a:lnTo>
                <a:lnTo>
                  <a:pt x="1111055" y="554192"/>
                </a:lnTo>
                <a:lnTo>
                  <a:pt x="1179053" y="558349"/>
                </a:lnTo>
                <a:lnTo>
                  <a:pt x="1248343" y="562057"/>
                </a:lnTo>
                <a:lnTo>
                  <a:pt x="1318861" y="565306"/>
                </a:lnTo>
                <a:lnTo>
                  <a:pt x="1390540" y="568085"/>
                </a:lnTo>
                <a:lnTo>
                  <a:pt x="1463314" y="570382"/>
                </a:lnTo>
                <a:lnTo>
                  <a:pt x="1537116" y="572188"/>
                </a:lnTo>
                <a:lnTo>
                  <a:pt x="1611880" y="573492"/>
                </a:lnTo>
                <a:lnTo>
                  <a:pt x="1687540" y="574282"/>
                </a:lnTo>
                <a:lnTo>
                  <a:pt x="1764029" y="574548"/>
                </a:lnTo>
                <a:lnTo>
                  <a:pt x="1840519" y="574282"/>
                </a:lnTo>
                <a:lnTo>
                  <a:pt x="1916179" y="573492"/>
                </a:lnTo>
                <a:lnTo>
                  <a:pt x="1990943" y="572188"/>
                </a:lnTo>
                <a:lnTo>
                  <a:pt x="2064745" y="570382"/>
                </a:lnTo>
                <a:lnTo>
                  <a:pt x="2137519" y="568085"/>
                </a:lnTo>
                <a:lnTo>
                  <a:pt x="2209198" y="565306"/>
                </a:lnTo>
                <a:lnTo>
                  <a:pt x="2279716" y="562057"/>
                </a:lnTo>
                <a:lnTo>
                  <a:pt x="2349006" y="558349"/>
                </a:lnTo>
                <a:lnTo>
                  <a:pt x="2417004" y="554192"/>
                </a:lnTo>
                <a:lnTo>
                  <a:pt x="2483641" y="549598"/>
                </a:lnTo>
                <a:lnTo>
                  <a:pt x="2548852" y="544577"/>
                </a:lnTo>
                <a:lnTo>
                  <a:pt x="2612570" y="539141"/>
                </a:lnTo>
                <a:lnTo>
                  <a:pt x="2674729" y="533299"/>
                </a:lnTo>
                <a:lnTo>
                  <a:pt x="2735263" y="527063"/>
                </a:lnTo>
                <a:lnTo>
                  <a:pt x="2794106" y="520443"/>
                </a:lnTo>
                <a:lnTo>
                  <a:pt x="2851190" y="513451"/>
                </a:lnTo>
                <a:lnTo>
                  <a:pt x="2906450" y="506097"/>
                </a:lnTo>
                <a:lnTo>
                  <a:pt x="2959820" y="498392"/>
                </a:lnTo>
                <a:lnTo>
                  <a:pt x="3011233" y="490347"/>
                </a:lnTo>
                <a:lnTo>
                  <a:pt x="3060623" y="481972"/>
                </a:lnTo>
                <a:lnTo>
                  <a:pt x="3107923" y="473279"/>
                </a:lnTo>
                <a:lnTo>
                  <a:pt x="3153067" y="464279"/>
                </a:lnTo>
                <a:lnTo>
                  <a:pt x="3195989" y="454982"/>
                </a:lnTo>
                <a:lnTo>
                  <a:pt x="3236623" y="445398"/>
                </a:lnTo>
                <a:lnTo>
                  <a:pt x="3274902" y="435540"/>
                </a:lnTo>
                <a:lnTo>
                  <a:pt x="3344129" y="415041"/>
                </a:lnTo>
                <a:lnTo>
                  <a:pt x="3403142" y="393572"/>
                </a:lnTo>
                <a:lnTo>
                  <a:pt x="3451409" y="371219"/>
                </a:lnTo>
                <a:lnTo>
                  <a:pt x="3488399" y="348069"/>
                </a:lnTo>
                <a:lnTo>
                  <a:pt x="3521581" y="312038"/>
                </a:lnTo>
                <a:lnTo>
                  <a:pt x="3528059" y="287273"/>
                </a:lnTo>
                <a:lnTo>
                  <a:pt x="3526429" y="274824"/>
                </a:lnTo>
                <a:lnTo>
                  <a:pt x="3502500" y="238326"/>
                </a:lnTo>
                <a:lnTo>
                  <a:pt x="3471347" y="214809"/>
                </a:lnTo>
                <a:lnTo>
                  <a:pt x="3428652" y="192046"/>
                </a:lnTo>
                <a:lnTo>
                  <a:pt x="3374946" y="170124"/>
                </a:lnTo>
                <a:lnTo>
                  <a:pt x="3310759" y="149130"/>
                </a:lnTo>
                <a:lnTo>
                  <a:pt x="3236623" y="129149"/>
                </a:lnTo>
                <a:lnTo>
                  <a:pt x="3195989" y="119565"/>
                </a:lnTo>
                <a:lnTo>
                  <a:pt x="3153067" y="110268"/>
                </a:lnTo>
                <a:lnTo>
                  <a:pt x="3107923" y="101268"/>
                </a:lnTo>
                <a:lnTo>
                  <a:pt x="3060623" y="92575"/>
                </a:lnTo>
                <a:lnTo>
                  <a:pt x="3011233" y="84200"/>
                </a:lnTo>
                <a:lnTo>
                  <a:pt x="2959820" y="76155"/>
                </a:lnTo>
                <a:lnTo>
                  <a:pt x="2906450" y="68450"/>
                </a:lnTo>
                <a:lnTo>
                  <a:pt x="2851190" y="61096"/>
                </a:lnTo>
                <a:lnTo>
                  <a:pt x="2794106" y="54104"/>
                </a:lnTo>
                <a:lnTo>
                  <a:pt x="2735263" y="47484"/>
                </a:lnTo>
                <a:lnTo>
                  <a:pt x="2674729" y="41248"/>
                </a:lnTo>
                <a:lnTo>
                  <a:pt x="2612570" y="35406"/>
                </a:lnTo>
                <a:lnTo>
                  <a:pt x="2548852" y="29970"/>
                </a:lnTo>
                <a:lnTo>
                  <a:pt x="2483641" y="24949"/>
                </a:lnTo>
                <a:lnTo>
                  <a:pt x="2417004" y="20355"/>
                </a:lnTo>
                <a:lnTo>
                  <a:pt x="2349006" y="16198"/>
                </a:lnTo>
                <a:lnTo>
                  <a:pt x="2279716" y="12490"/>
                </a:lnTo>
                <a:lnTo>
                  <a:pt x="2209198" y="9241"/>
                </a:lnTo>
                <a:lnTo>
                  <a:pt x="2137519" y="6462"/>
                </a:lnTo>
                <a:lnTo>
                  <a:pt x="2064745" y="4165"/>
                </a:lnTo>
                <a:lnTo>
                  <a:pt x="1990943" y="2359"/>
                </a:lnTo>
                <a:lnTo>
                  <a:pt x="1916179" y="1055"/>
                </a:lnTo>
                <a:lnTo>
                  <a:pt x="1840519" y="265"/>
                </a:lnTo>
                <a:lnTo>
                  <a:pt x="1764029" y="0"/>
                </a:lnTo>
                <a:close/>
              </a:path>
            </a:pathLst>
          </a:custGeom>
          <a:ln w="25400">
            <a:solidFill>
              <a:srgbClr val="FF0000"/>
            </a:solidFill>
          </a:ln>
        </p:spPr>
        <p:txBody>
          <a:bodyPr wrap="square" lIns="0" tIns="0" rIns="0" bIns="0" rtlCol="0"/>
          <a:lstStyle/>
          <a:p>
            <a:endParaRPr/>
          </a:p>
        </p:txBody>
      </p:sp>
      <p:sp>
        <p:nvSpPr>
          <p:cNvPr id="30" name="object 30"/>
          <p:cNvSpPr/>
          <p:nvPr/>
        </p:nvSpPr>
        <p:spPr>
          <a:xfrm>
            <a:off x="6998093" y="5073396"/>
            <a:ext cx="365125" cy="365125"/>
          </a:xfrm>
          <a:custGeom>
            <a:avLst/>
            <a:gdLst/>
            <a:ahLst/>
            <a:cxnLst/>
            <a:rect l="l" t="t" r="r" b="b"/>
            <a:pathLst>
              <a:path w="365125" h="365125">
                <a:moveTo>
                  <a:pt x="311592" y="60255"/>
                </a:moveTo>
                <a:lnTo>
                  <a:pt x="310895" y="54101"/>
                </a:lnTo>
                <a:lnTo>
                  <a:pt x="304728" y="53403"/>
                </a:lnTo>
                <a:lnTo>
                  <a:pt x="761" y="356615"/>
                </a:lnTo>
                <a:lnTo>
                  <a:pt x="0" y="360425"/>
                </a:lnTo>
                <a:lnTo>
                  <a:pt x="761" y="363473"/>
                </a:lnTo>
                <a:lnTo>
                  <a:pt x="4571" y="364997"/>
                </a:lnTo>
                <a:lnTo>
                  <a:pt x="7619" y="363473"/>
                </a:lnTo>
                <a:lnTo>
                  <a:pt x="311592" y="60255"/>
                </a:lnTo>
                <a:close/>
              </a:path>
              <a:path w="365125" h="365125">
                <a:moveTo>
                  <a:pt x="364997" y="0"/>
                </a:moveTo>
                <a:lnTo>
                  <a:pt x="230123" y="44957"/>
                </a:lnTo>
                <a:lnTo>
                  <a:pt x="304728" y="53403"/>
                </a:lnTo>
                <a:lnTo>
                  <a:pt x="307847" y="50291"/>
                </a:lnTo>
                <a:lnTo>
                  <a:pt x="310895" y="49529"/>
                </a:lnTo>
                <a:lnTo>
                  <a:pt x="314705" y="50291"/>
                </a:lnTo>
                <a:lnTo>
                  <a:pt x="315467" y="54101"/>
                </a:lnTo>
                <a:lnTo>
                  <a:pt x="315467" y="94487"/>
                </a:lnTo>
                <a:lnTo>
                  <a:pt x="320039" y="134873"/>
                </a:lnTo>
                <a:lnTo>
                  <a:pt x="364997" y="0"/>
                </a:lnTo>
                <a:close/>
              </a:path>
              <a:path w="365125" h="365125">
                <a:moveTo>
                  <a:pt x="315467" y="54101"/>
                </a:moveTo>
                <a:lnTo>
                  <a:pt x="314705" y="50291"/>
                </a:lnTo>
                <a:lnTo>
                  <a:pt x="310895" y="49529"/>
                </a:lnTo>
                <a:lnTo>
                  <a:pt x="307847" y="50291"/>
                </a:lnTo>
                <a:lnTo>
                  <a:pt x="304728" y="53403"/>
                </a:lnTo>
                <a:lnTo>
                  <a:pt x="310895" y="54101"/>
                </a:lnTo>
                <a:lnTo>
                  <a:pt x="311592" y="60255"/>
                </a:lnTo>
                <a:lnTo>
                  <a:pt x="314705" y="57149"/>
                </a:lnTo>
                <a:lnTo>
                  <a:pt x="315467" y="54101"/>
                </a:lnTo>
                <a:close/>
              </a:path>
              <a:path w="365125" h="365125">
                <a:moveTo>
                  <a:pt x="315467" y="94487"/>
                </a:moveTo>
                <a:lnTo>
                  <a:pt x="315467" y="54101"/>
                </a:lnTo>
                <a:lnTo>
                  <a:pt x="314705" y="57149"/>
                </a:lnTo>
                <a:lnTo>
                  <a:pt x="311592" y="60255"/>
                </a:lnTo>
                <a:lnTo>
                  <a:pt x="315467" y="94487"/>
                </a:lnTo>
                <a:close/>
              </a:path>
            </a:pathLst>
          </a:custGeom>
          <a:solidFill>
            <a:srgbClr val="FF0000"/>
          </a:solidFill>
        </p:spPr>
        <p:txBody>
          <a:bodyPr wrap="square" lIns="0" tIns="0" rIns="0" bIns="0" rtlCol="0"/>
          <a:lstStyle/>
          <a:p>
            <a:endParaRPr/>
          </a:p>
        </p:txBody>
      </p:sp>
      <p:sp>
        <p:nvSpPr>
          <p:cNvPr id="31" name="object 31"/>
          <p:cNvSpPr txBox="1"/>
          <p:nvPr/>
        </p:nvSpPr>
        <p:spPr>
          <a:xfrm>
            <a:off x="7082155" y="4731004"/>
            <a:ext cx="2438400"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Q是一个奇函数的结果</a:t>
            </a:r>
            <a:endParaRPr sz="2000">
              <a:latin typeface="新宋体" panose="02010609030101010101" charset="-122"/>
              <a:cs typeface="新宋体" panose="02010609030101010101" charset="-122"/>
            </a:endParaRPr>
          </a:p>
        </p:txBody>
      </p:sp>
      <p:sp>
        <p:nvSpPr>
          <p:cNvPr id="32" name="object 32"/>
          <p:cNvSpPr txBox="1"/>
          <p:nvPr/>
        </p:nvSpPr>
        <p:spPr>
          <a:xfrm>
            <a:off x="2309748" y="5912116"/>
            <a:ext cx="7430134" cy="912494"/>
          </a:xfrm>
          <a:prstGeom prst="rect">
            <a:avLst/>
          </a:prstGeom>
        </p:spPr>
        <p:txBody>
          <a:bodyPr vert="horz" wrap="square" lIns="0" tIns="0" rIns="0" bIns="0" rtlCol="0">
            <a:spAutoFit/>
          </a:bodyPr>
          <a:lstStyle/>
          <a:p>
            <a:pPr marL="12700" marR="5080">
              <a:lnSpc>
                <a:spcPct val="150000"/>
              </a:lnSpc>
            </a:pPr>
            <a:r>
              <a:rPr sz="2000" spc="-5" dirty="0">
                <a:solidFill>
                  <a:srgbClr val="EE2B0A"/>
                </a:solidFill>
                <a:latin typeface="新宋体" panose="02010609030101010101" charset="-122"/>
                <a:cs typeface="新宋体" panose="02010609030101010101" charset="-122"/>
              </a:rPr>
              <a:t>对于任意的L，满足上列公式的s</a:t>
            </a:r>
            <a:r>
              <a:rPr sz="1950" spc="-7" baseline="-21000" dirty="0">
                <a:solidFill>
                  <a:srgbClr val="EE2B0A"/>
                </a:solidFill>
                <a:latin typeface="新宋体" panose="02010609030101010101" charset="-122"/>
                <a:cs typeface="新宋体" panose="02010609030101010101" charset="-122"/>
              </a:rPr>
              <a:t>i</a:t>
            </a:r>
            <a:r>
              <a:rPr sz="2000" dirty="0">
                <a:solidFill>
                  <a:srgbClr val="EE2B0A"/>
                </a:solidFill>
                <a:latin typeface="新宋体" panose="02010609030101010101" charset="-122"/>
                <a:cs typeface="新宋体" panose="02010609030101010101" charset="-122"/>
              </a:rPr>
              <a:t>和</a:t>
            </a:r>
            <a:r>
              <a:rPr sz="2000" spc="-10" dirty="0">
                <a:solidFill>
                  <a:srgbClr val="EE2B0A"/>
                </a:solidFill>
                <a:latin typeface="新宋体" panose="02010609030101010101" charset="-122"/>
                <a:cs typeface="新宋体" panose="02010609030101010101" charset="-122"/>
              </a:rPr>
              <a:t>t</a:t>
            </a:r>
            <a:r>
              <a:rPr sz="1950" baseline="-21000" dirty="0">
                <a:solidFill>
                  <a:srgbClr val="EE2B0A"/>
                </a:solidFill>
                <a:latin typeface="新宋体" panose="02010609030101010101" charset="-122"/>
                <a:cs typeface="新宋体" panose="02010609030101010101" charset="-122"/>
              </a:rPr>
              <a:t>i</a:t>
            </a:r>
            <a:r>
              <a:rPr sz="2000" spc="-5" dirty="0">
                <a:solidFill>
                  <a:srgbClr val="EE2B0A"/>
                </a:solidFill>
                <a:latin typeface="新宋体" panose="02010609030101010101" charset="-122"/>
                <a:cs typeface="新宋体" panose="02010609030101010101" charset="-122"/>
              </a:rPr>
              <a:t>在均方误差意义下是最佳的； 相应的量化器称为L层的Lloyd-Max量化器</a:t>
            </a:r>
            <a:endParaRPr sz="2000">
              <a:latin typeface="新宋体" panose="02010609030101010101" charset="-122"/>
              <a:cs typeface="新宋体" panose="02010609030101010101"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651639" y="3633216"/>
            <a:ext cx="3657600" cy="293065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841639" y="3633215"/>
            <a:ext cx="3657600" cy="29337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1768729" y="923290"/>
            <a:ext cx="7679055" cy="2173605"/>
          </a:xfrm>
          <a:prstGeom prst="rect">
            <a:avLst/>
          </a:prstGeom>
        </p:spPr>
        <p:txBody>
          <a:bodyPr vert="horz" wrap="square" lIns="0" tIns="0" rIns="0" bIns="0" rtlCol="0">
            <a:spAutoFit/>
          </a:bodyPr>
          <a:lstStyle/>
          <a:p>
            <a:pPr marL="90170">
              <a:lnSpc>
                <a:spcPct val="100000"/>
              </a:lnSpc>
            </a:pPr>
            <a:r>
              <a:rPr sz="3200" b="1" spc="-15" dirty="0">
                <a:latin typeface="新宋体" panose="02010609030101010101" charset="-122"/>
                <a:cs typeface="新宋体" panose="02010609030101010101" charset="-122"/>
              </a:rPr>
              <a:t>图像的质量：2、对比度</a:t>
            </a:r>
            <a:endParaRPr sz="3200">
              <a:latin typeface="新宋体" panose="02010609030101010101" charset="-122"/>
              <a:cs typeface="新宋体" panose="02010609030101010101" charset="-122"/>
            </a:endParaRPr>
          </a:p>
          <a:p>
            <a:pPr>
              <a:lnSpc>
                <a:spcPct val="100000"/>
              </a:lnSpc>
              <a:spcBef>
                <a:spcPts val="30"/>
              </a:spcBef>
            </a:pPr>
            <a:endParaRPr sz="3600">
              <a:latin typeface="Times New Roman" panose="02020603050405020304"/>
              <a:cs typeface="Times New Roman" panose="02020603050405020304"/>
            </a:endParaRPr>
          </a:p>
          <a:p>
            <a:pPr marL="927100" marR="5080" indent="-914400">
              <a:lnSpc>
                <a:spcPct val="12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对比度：是指一幅图像中灰度反差的大小 </a:t>
            </a:r>
            <a:r>
              <a:rPr sz="3200" spc="-5" dirty="0">
                <a:solidFill>
                  <a:srgbClr val="FF0000"/>
                </a:solidFill>
                <a:latin typeface="新宋体" panose="02010609030101010101" charset="-122"/>
                <a:cs typeface="新宋体" panose="02010609030101010101" charset="-122"/>
              </a:rPr>
              <a:t>对比度 = 最大亮度</a:t>
            </a:r>
            <a:r>
              <a:rPr sz="3200" dirty="0">
                <a:solidFill>
                  <a:srgbClr val="FF0000"/>
                </a:solidFill>
                <a:latin typeface="新宋体" panose="02010609030101010101" charset="-122"/>
                <a:cs typeface="新宋体" panose="02010609030101010101" charset="-122"/>
              </a:rPr>
              <a:t> </a:t>
            </a:r>
            <a:r>
              <a:rPr sz="3200" spc="-5" dirty="0">
                <a:solidFill>
                  <a:srgbClr val="FF0000"/>
                </a:solidFill>
                <a:latin typeface="新宋体" panose="02010609030101010101" charset="-122"/>
                <a:cs typeface="新宋体" panose="02010609030101010101" charset="-122"/>
              </a:rPr>
              <a:t>/ 最小亮度</a:t>
            </a:r>
            <a:endParaRPr sz="3200">
              <a:latin typeface="新宋体" panose="02010609030101010101" charset="-122"/>
              <a:cs typeface="新宋体" panose="02010609030101010101" charset="-122"/>
            </a:endParaRP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68071" rIns="0" bIns="0" rtlCol="0">
            <a:spAutoFit/>
          </a:bodyPr>
          <a:lstStyle/>
          <a:p>
            <a:pPr marL="157480">
              <a:lnSpc>
                <a:spcPts val="3750"/>
              </a:lnSpc>
            </a:pPr>
            <a:r>
              <a:rPr sz="3200" spc="-15" dirty="0">
                <a:latin typeface="新宋体" panose="02010609030101010101" charset="-122"/>
                <a:cs typeface="新宋体" panose="02010609030101010101" charset="-122"/>
              </a:rPr>
              <a:t>最优量化</a:t>
            </a:r>
            <a:endParaRPr sz="3200">
              <a:latin typeface="新宋体" panose="02010609030101010101" charset="-122"/>
              <a:cs typeface="新宋体" panose="02010609030101010101" charset="-122"/>
            </a:endParaRPr>
          </a:p>
        </p:txBody>
      </p:sp>
      <p:sp>
        <p:nvSpPr>
          <p:cNvPr id="6" name="object 6"/>
          <p:cNvSpPr/>
          <p:nvPr/>
        </p:nvSpPr>
        <p:spPr>
          <a:xfrm>
            <a:off x="1939937" y="2337816"/>
            <a:ext cx="7151369" cy="186385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4774819" y="4768595"/>
            <a:ext cx="2364105" cy="422909"/>
          </a:xfrm>
          <a:prstGeom prst="rect">
            <a:avLst/>
          </a:prstGeom>
        </p:spPr>
        <p:txBody>
          <a:bodyPr vert="horz" wrap="square" lIns="0" tIns="0" rIns="0" bIns="0" rtlCol="0">
            <a:spAutoFit/>
          </a:bodyPr>
          <a:lstStyle/>
          <a:p>
            <a:pPr marL="12700">
              <a:lnSpc>
                <a:spcPct val="100000"/>
              </a:lnSpc>
            </a:pPr>
            <a:r>
              <a:rPr sz="2400" i="1" spc="-65" dirty="0">
                <a:latin typeface="Symbol" panose="05050102010706020507"/>
                <a:cs typeface="Symbol" panose="05050102010706020507"/>
              </a:rPr>
              <a:t></a:t>
            </a:r>
            <a:r>
              <a:rPr sz="2400" i="1" spc="235" dirty="0">
                <a:latin typeface="Times New Roman" panose="02020603050405020304"/>
                <a:cs typeface="Times New Roman" panose="02020603050405020304"/>
              </a:rPr>
              <a:t> </a:t>
            </a:r>
            <a:r>
              <a:rPr sz="2250" spc="10" dirty="0">
                <a:latin typeface="Symbol" panose="05050102010706020507"/>
                <a:cs typeface="Symbol" panose="05050102010706020507"/>
              </a:rPr>
              <a:t></a:t>
            </a:r>
            <a:r>
              <a:rPr sz="2250" spc="-80" dirty="0">
                <a:latin typeface="Times New Roman" panose="02020603050405020304"/>
                <a:cs typeface="Times New Roman" panose="02020603050405020304"/>
              </a:rPr>
              <a:t> </a:t>
            </a:r>
            <a:r>
              <a:rPr sz="2250" i="1" spc="50" dirty="0">
                <a:latin typeface="Times New Roman" panose="02020603050405020304"/>
                <a:cs typeface="Times New Roman" panose="02020603050405020304"/>
              </a:rPr>
              <a:t>t</a:t>
            </a:r>
            <a:r>
              <a:rPr sz="1950" i="1" spc="7" baseline="-24000" dirty="0">
                <a:latin typeface="Times New Roman" panose="02020603050405020304"/>
                <a:cs typeface="Times New Roman" panose="02020603050405020304"/>
              </a:rPr>
              <a:t>i</a:t>
            </a:r>
            <a:r>
              <a:rPr sz="1950" i="1" baseline="-24000" dirty="0">
                <a:latin typeface="Times New Roman" panose="02020603050405020304"/>
                <a:cs typeface="Times New Roman" panose="02020603050405020304"/>
              </a:rPr>
              <a:t> </a:t>
            </a:r>
            <a:r>
              <a:rPr sz="1950" i="1" spc="37" baseline="-24000" dirty="0">
                <a:latin typeface="Times New Roman" panose="02020603050405020304"/>
                <a:cs typeface="Times New Roman" panose="02020603050405020304"/>
              </a:rPr>
              <a:t> </a:t>
            </a:r>
            <a:r>
              <a:rPr sz="2250" spc="10" dirty="0">
                <a:latin typeface="Symbol" panose="05050102010706020507"/>
                <a:cs typeface="Symbol" panose="05050102010706020507"/>
              </a:rPr>
              <a:t></a:t>
            </a:r>
            <a:r>
              <a:rPr sz="2250" spc="-225" dirty="0">
                <a:latin typeface="Times New Roman" panose="02020603050405020304"/>
                <a:cs typeface="Times New Roman" panose="02020603050405020304"/>
              </a:rPr>
              <a:t> </a:t>
            </a:r>
            <a:r>
              <a:rPr sz="2250" i="1" spc="50" dirty="0">
                <a:latin typeface="Times New Roman" panose="02020603050405020304"/>
                <a:cs typeface="Times New Roman" panose="02020603050405020304"/>
              </a:rPr>
              <a:t>t</a:t>
            </a:r>
            <a:r>
              <a:rPr sz="1950" i="1" spc="172" baseline="-24000" dirty="0">
                <a:latin typeface="Times New Roman" panose="02020603050405020304"/>
                <a:cs typeface="Times New Roman" panose="02020603050405020304"/>
              </a:rPr>
              <a:t>i</a:t>
            </a:r>
            <a:r>
              <a:rPr sz="1950" spc="-67" baseline="-24000" dirty="0">
                <a:latin typeface="Symbol" panose="05050102010706020507"/>
                <a:cs typeface="Symbol" panose="05050102010706020507"/>
              </a:rPr>
              <a:t></a:t>
            </a:r>
            <a:r>
              <a:rPr sz="1950" spc="15" baseline="-24000" dirty="0">
                <a:latin typeface="Times New Roman" panose="02020603050405020304"/>
                <a:cs typeface="Times New Roman" panose="02020603050405020304"/>
              </a:rPr>
              <a:t>1</a:t>
            </a:r>
            <a:r>
              <a:rPr sz="1950" baseline="-24000" dirty="0">
                <a:latin typeface="Times New Roman" panose="02020603050405020304"/>
                <a:cs typeface="Times New Roman" panose="02020603050405020304"/>
              </a:rPr>
              <a:t> </a:t>
            </a:r>
            <a:r>
              <a:rPr sz="1950" spc="30" baseline="-24000" dirty="0">
                <a:latin typeface="Times New Roman" panose="02020603050405020304"/>
                <a:cs typeface="Times New Roman" panose="02020603050405020304"/>
              </a:rPr>
              <a:t> </a:t>
            </a:r>
            <a:r>
              <a:rPr sz="2250" spc="10" dirty="0">
                <a:latin typeface="Symbol" panose="05050102010706020507"/>
                <a:cs typeface="Symbol" panose="05050102010706020507"/>
              </a:rPr>
              <a:t></a:t>
            </a:r>
            <a:r>
              <a:rPr sz="2250" spc="20" dirty="0">
                <a:latin typeface="Times New Roman" panose="02020603050405020304"/>
                <a:cs typeface="Times New Roman" panose="02020603050405020304"/>
              </a:rPr>
              <a:t> </a:t>
            </a:r>
            <a:r>
              <a:rPr sz="2250" i="1" spc="15" dirty="0">
                <a:latin typeface="Times New Roman" panose="02020603050405020304"/>
                <a:cs typeface="Times New Roman" panose="02020603050405020304"/>
              </a:rPr>
              <a:t>s</a:t>
            </a:r>
            <a:r>
              <a:rPr sz="1950" i="1" spc="7" baseline="-24000" dirty="0">
                <a:latin typeface="Times New Roman" panose="02020603050405020304"/>
                <a:cs typeface="Times New Roman" panose="02020603050405020304"/>
              </a:rPr>
              <a:t>i</a:t>
            </a:r>
            <a:r>
              <a:rPr sz="1950" i="1" baseline="-24000" dirty="0">
                <a:latin typeface="Times New Roman" panose="02020603050405020304"/>
                <a:cs typeface="Times New Roman" panose="02020603050405020304"/>
              </a:rPr>
              <a:t> </a:t>
            </a:r>
            <a:r>
              <a:rPr sz="1950" i="1" spc="37" baseline="-24000" dirty="0">
                <a:latin typeface="Times New Roman" panose="02020603050405020304"/>
                <a:cs typeface="Times New Roman" panose="02020603050405020304"/>
              </a:rPr>
              <a:t> </a:t>
            </a:r>
            <a:r>
              <a:rPr sz="2250" spc="10" dirty="0">
                <a:latin typeface="Symbol" panose="05050102010706020507"/>
                <a:cs typeface="Symbol" panose="05050102010706020507"/>
              </a:rPr>
              <a:t></a:t>
            </a:r>
            <a:r>
              <a:rPr sz="2250" spc="-125" dirty="0">
                <a:latin typeface="Times New Roman" panose="02020603050405020304"/>
                <a:cs typeface="Times New Roman" panose="02020603050405020304"/>
              </a:rPr>
              <a:t> </a:t>
            </a:r>
            <a:r>
              <a:rPr sz="2250" i="1" spc="15" dirty="0">
                <a:latin typeface="Times New Roman" panose="02020603050405020304"/>
                <a:cs typeface="Times New Roman" panose="02020603050405020304"/>
              </a:rPr>
              <a:t>s</a:t>
            </a:r>
            <a:r>
              <a:rPr sz="1950" i="1" spc="172" baseline="-24000" dirty="0">
                <a:latin typeface="Times New Roman" panose="02020603050405020304"/>
                <a:cs typeface="Times New Roman" panose="02020603050405020304"/>
              </a:rPr>
              <a:t>i</a:t>
            </a:r>
            <a:r>
              <a:rPr sz="1950" spc="-67" baseline="-24000" dirty="0">
                <a:latin typeface="Symbol" panose="05050102010706020507"/>
                <a:cs typeface="Symbol" panose="05050102010706020507"/>
              </a:rPr>
              <a:t></a:t>
            </a:r>
            <a:r>
              <a:rPr sz="1950" spc="15" baseline="-24000" dirty="0">
                <a:latin typeface="Times New Roman" panose="02020603050405020304"/>
                <a:cs typeface="Times New Roman" panose="02020603050405020304"/>
              </a:rPr>
              <a:t>1</a:t>
            </a:r>
            <a:endParaRPr sz="1950" baseline="-24000">
              <a:latin typeface="Times New Roman" panose="02020603050405020304"/>
              <a:cs typeface="Times New Roman" panose="02020603050405020304"/>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最优量化</a:t>
            </a:r>
          </a:p>
        </p:txBody>
      </p:sp>
      <p:sp>
        <p:nvSpPr>
          <p:cNvPr id="6" name="object 6"/>
          <p:cNvSpPr txBox="1"/>
          <p:nvPr/>
        </p:nvSpPr>
        <p:spPr>
          <a:xfrm>
            <a:off x="1620900" y="1748535"/>
            <a:ext cx="7947659" cy="4869180"/>
          </a:xfrm>
          <a:prstGeom prst="rect">
            <a:avLst/>
          </a:prstGeom>
        </p:spPr>
        <p:txBody>
          <a:bodyPr vert="horz" wrap="square" lIns="0" tIns="0" rIns="0" bIns="0" rtlCol="0">
            <a:spAutoFit/>
          </a:bodyPr>
          <a:lstStyle/>
          <a:p>
            <a:pPr marL="12700">
              <a:lnSpc>
                <a:spcPct val="100000"/>
              </a:lnSpc>
              <a:tabLst>
                <a:tab pos="273050"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总结</a:t>
            </a:r>
            <a:endParaRPr sz="3200">
              <a:latin typeface="新宋体" panose="02010609030101010101" charset="-122"/>
              <a:cs typeface="新宋体" panose="02010609030101010101" charset="-122"/>
            </a:endParaRPr>
          </a:p>
          <a:p>
            <a:pPr marL="469900" marR="43815" indent="-635">
              <a:lnSpc>
                <a:spcPct val="100000"/>
              </a:lnSpc>
              <a:spcBef>
                <a:spcPts val="1360"/>
              </a:spcBef>
              <a:tabLst>
                <a:tab pos="735965"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2300" spc="-5" dirty="0">
                <a:latin typeface="新宋体" panose="02010609030101010101" charset="-122"/>
                <a:cs typeface="新宋体" panose="02010609030101010101" charset="-122"/>
              </a:rPr>
              <a:t>实际应用表明，2级量化器所产生的由于斜率过载而造成 的解码图中边缘模糊的程度比4级和8级量化器的程度要高</a:t>
            </a:r>
            <a:endParaRPr sz="2300">
              <a:latin typeface="新宋体" panose="02010609030101010101" charset="-122"/>
              <a:cs typeface="新宋体" panose="02010609030101010101" charset="-122"/>
            </a:endParaRPr>
          </a:p>
          <a:p>
            <a:pPr marL="469900" marR="19685" indent="-635">
              <a:lnSpc>
                <a:spcPct val="100000"/>
              </a:lnSpc>
              <a:spcBef>
                <a:spcPts val="1385"/>
              </a:spcBef>
              <a:tabLst>
                <a:tab pos="775970" algn="l"/>
              </a:tabLst>
            </a:pPr>
            <a:r>
              <a:rPr sz="1600" dirty="0">
                <a:solidFill>
                  <a:srgbClr val="EE2B0A"/>
                </a:solidFill>
                <a:latin typeface="Wingdings" panose="05000000000000000000"/>
                <a:cs typeface="Wingdings" panose="05000000000000000000"/>
              </a:rPr>
              <a:t></a:t>
            </a:r>
            <a:r>
              <a:rPr sz="1600" dirty="0">
                <a:solidFill>
                  <a:srgbClr val="EE2B0A"/>
                </a:solidFill>
                <a:latin typeface="Times New Roman" panose="02020603050405020304"/>
                <a:cs typeface="Times New Roman" panose="02020603050405020304"/>
              </a:rPr>
              <a:t>	</a:t>
            </a:r>
            <a:r>
              <a:rPr sz="2300" spc="-5" dirty="0">
                <a:latin typeface="新宋体" panose="02010609030101010101" charset="-122"/>
                <a:cs typeface="新宋体" panose="02010609030101010101" charset="-122"/>
              </a:rPr>
              <a:t>具有步长θ的最优均匀量化器在具有相同输出可靠性的 条件下能提供比固定长度编码的Lloid-Max量化器更低的码 率</a:t>
            </a:r>
            <a:endParaRPr sz="2300">
              <a:latin typeface="新宋体" panose="02010609030101010101" charset="-122"/>
              <a:cs typeface="新宋体" panose="02010609030101010101" charset="-122"/>
            </a:endParaRPr>
          </a:p>
          <a:p>
            <a:pPr marL="469900" marR="5080" indent="-635">
              <a:lnSpc>
                <a:spcPct val="100000"/>
              </a:lnSpc>
              <a:spcBef>
                <a:spcPts val="1390"/>
              </a:spcBef>
              <a:tabLst>
                <a:tab pos="775970" algn="l"/>
              </a:tabLst>
            </a:pPr>
            <a:r>
              <a:rPr sz="1600" dirty="0">
                <a:solidFill>
                  <a:srgbClr val="EE2B0A"/>
                </a:solidFill>
                <a:latin typeface="Wingdings" panose="05000000000000000000"/>
                <a:cs typeface="Wingdings" panose="05000000000000000000"/>
              </a:rPr>
              <a:t></a:t>
            </a:r>
            <a:r>
              <a:rPr sz="1600" dirty="0">
                <a:solidFill>
                  <a:srgbClr val="EE2B0A"/>
                </a:solidFill>
                <a:latin typeface="Times New Roman" panose="02020603050405020304"/>
                <a:cs typeface="Times New Roman" panose="02020603050405020304"/>
              </a:rPr>
              <a:t>	</a:t>
            </a:r>
            <a:r>
              <a:rPr sz="2300" spc="-5" dirty="0">
                <a:latin typeface="新宋体" panose="02010609030101010101" charset="-122"/>
                <a:cs typeface="新宋体" panose="02010609030101010101" charset="-122"/>
              </a:rPr>
              <a:t>Lloid-Max量化器和最优均匀量化器都不是自适应的，但 如果根据图像局部性质调解量化值也能提供效率</a:t>
            </a:r>
            <a:endParaRPr sz="2300">
              <a:latin typeface="新宋体" panose="02010609030101010101" charset="-122"/>
              <a:cs typeface="新宋体" panose="02010609030101010101" charset="-122"/>
            </a:endParaRPr>
          </a:p>
          <a:p>
            <a:pPr marL="469900" marR="150495" indent="-635">
              <a:lnSpc>
                <a:spcPct val="100000"/>
              </a:lnSpc>
              <a:spcBef>
                <a:spcPts val="1390"/>
              </a:spcBef>
              <a:tabLst>
                <a:tab pos="775970" algn="l"/>
              </a:tabLst>
            </a:pPr>
            <a:r>
              <a:rPr sz="1600" dirty="0">
                <a:solidFill>
                  <a:srgbClr val="EE2B0A"/>
                </a:solidFill>
                <a:latin typeface="Wingdings" panose="05000000000000000000"/>
                <a:cs typeface="Wingdings" panose="05000000000000000000"/>
              </a:rPr>
              <a:t></a:t>
            </a:r>
            <a:r>
              <a:rPr sz="1600" dirty="0">
                <a:solidFill>
                  <a:srgbClr val="EE2B0A"/>
                </a:solidFill>
                <a:latin typeface="Times New Roman" panose="02020603050405020304"/>
                <a:cs typeface="Times New Roman" panose="02020603050405020304"/>
              </a:rPr>
              <a:t>	</a:t>
            </a:r>
            <a:r>
              <a:rPr sz="2300" spc="-5" dirty="0">
                <a:latin typeface="新宋体" panose="02010609030101010101" charset="-122"/>
                <a:cs typeface="新宋体" panose="02010609030101010101" charset="-122"/>
              </a:rPr>
              <a:t>可以较细量化缓慢变化区域而较粗量化快速变化区域。 这可同时减少颗粒噪声和斜率过载，且码率增加很少</a:t>
            </a:r>
            <a:endParaRPr sz="2300">
              <a:latin typeface="新宋体" panose="02010609030101010101" charset="-122"/>
              <a:cs typeface="新宋体" panose="02010609030101010101" charset="-122"/>
            </a:endParaRPr>
          </a:p>
          <a:p>
            <a:pPr marL="469900">
              <a:lnSpc>
                <a:spcPts val="2725"/>
              </a:lnSpc>
              <a:spcBef>
                <a:spcPts val="1390"/>
              </a:spcBef>
              <a:tabLst>
                <a:tab pos="775970" algn="l"/>
              </a:tabLst>
            </a:pPr>
            <a:r>
              <a:rPr sz="1600" dirty="0">
                <a:solidFill>
                  <a:srgbClr val="EE2B0A"/>
                </a:solidFill>
                <a:latin typeface="Wingdings" panose="05000000000000000000"/>
                <a:cs typeface="Wingdings" panose="05000000000000000000"/>
              </a:rPr>
              <a:t></a:t>
            </a:r>
            <a:r>
              <a:rPr sz="1600" dirty="0">
                <a:solidFill>
                  <a:srgbClr val="EE2B0A"/>
                </a:solidFill>
                <a:latin typeface="Times New Roman" panose="02020603050405020304"/>
                <a:cs typeface="Times New Roman" panose="02020603050405020304"/>
              </a:rPr>
              <a:t>	</a:t>
            </a:r>
            <a:r>
              <a:rPr sz="2300" spc="-5" dirty="0">
                <a:latin typeface="新宋体" panose="02010609030101010101" charset="-122"/>
                <a:cs typeface="新宋体" panose="02010609030101010101" charset="-122"/>
              </a:rPr>
              <a:t>这也会增加量化器的复杂性</a:t>
            </a:r>
            <a:endParaRPr sz="2300">
              <a:latin typeface="新宋体" panose="02010609030101010101" charset="-122"/>
              <a:cs typeface="新宋体" panose="02010609030101010101" charset="-122"/>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12700">
              <a:lnSpc>
                <a:spcPct val="100000"/>
              </a:lnSpc>
            </a:pPr>
            <a:r>
              <a:rPr spc="-15" dirty="0">
                <a:latin typeface="新宋体" panose="02010609030101010101" charset="-122"/>
                <a:cs typeface="新宋体" panose="02010609030101010101" charset="-122"/>
              </a:rPr>
              <a:t>量化和复原例</a:t>
            </a:r>
            <a:r>
              <a:rPr spc="-10" dirty="0">
                <a:latin typeface="新宋体" panose="02010609030101010101" charset="-122"/>
                <a:cs typeface="新宋体" panose="02010609030101010101" charset="-122"/>
              </a:rPr>
              <a:t>子</a:t>
            </a:r>
            <a:r>
              <a:rPr spc="-10" dirty="0">
                <a:latin typeface="Times New Roman" panose="02020603050405020304"/>
                <a:cs typeface="Times New Roman" panose="02020603050405020304"/>
              </a:rPr>
              <a:t>:DPC</a:t>
            </a:r>
            <a:r>
              <a:rPr dirty="0">
                <a:latin typeface="Times New Roman" panose="02020603050405020304"/>
                <a:cs typeface="Times New Roman" panose="02020603050405020304"/>
              </a:rPr>
              <a:t>M</a:t>
            </a:r>
            <a:r>
              <a:rPr spc="-15" dirty="0">
                <a:latin typeface="新宋体" panose="02010609030101010101" charset="-122"/>
                <a:cs typeface="新宋体" panose="02010609030101010101" charset="-122"/>
              </a:rPr>
              <a:t>结果图像</a:t>
            </a:r>
          </a:p>
        </p:txBody>
      </p:sp>
      <p:sp>
        <p:nvSpPr>
          <p:cNvPr id="6" name="object 6"/>
          <p:cNvSpPr/>
          <p:nvPr/>
        </p:nvSpPr>
        <p:spPr>
          <a:xfrm>
            <a:off x="4011815" y="2193798"/>
            <a:ext cx="3422903" cy="4765547"/>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660525" y="2714752"/>
            <a:ext cx="2312035"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2层Lloyd-Max量化器</a:t>
            </a:r>
            <a:endParaRPr sz="2000">
              <a:latin typeface="新宋体" panose="02010609030101010101" charset="-122"/>
              <a:cs typeface="新宋体" panose="02010609030101010101" charset="-122"/>
            </a:endParaRPr>
          </a:p>
        </p:txBody>
      </p:sp>
      <p:sp>
        <p:nvSpPr>
          <p:cNvPr id="8" name="object 8"/>
          <p:cNvSpPr txBox="1"/>
          <p:nvPr/>
        </p:nvSpPr>
        <p:spPr>
          <a:xfrm>
            <a:off x="1660525" y="4372089"/>
            <a:ext cx="2312035"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4层Lloyd-Max量化器</a:t>
            </a:r>
            <a:endParaRPr sz="2000">
              <a:latin typeface="新宋体" panose="02010609030101010101" charset="-122"/>
              <a:cs typeface="新宋体" panose="02010609030101010101" charset="-122"/>
            </a:endParaRPr>
          </a:p>
        </p:txBody>
      </p:sp>
      <p:sp>
        <p:nvSpPr>
          <p:cNvPr id="9" name="object 9"/>
          <p:cNvSpPr txBox="1"/>
          <p:nvPr/>
        </p:nvSpPr>
        <p:spPr>
          <a:xfrm>
            <a:off x="1681111" y="6027915"/>
            <a:ext cx="2312035"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8层Lloyd-Max量化器</a:t>
            </a:r>
            <a:endParaRPr sz="2000">
              <a:latin typeface="新宋体" panose="02010609030101010101" charset="-122"/>
              <a:cs typeface="新宋体" panose="02010609030101010101" charset="-122"/>
            </a:endParaRPr>
          </a:p>
        </p:txBody>
      </p:sp>
      <p:sp>
        <p:nvSpPr>
          <p:cNvPr id="10" name="object 10"/>
          <p:cNvSpPr txBox="1"/>
          <p:nvPr/>
        </p:nvSpPr>
        <p:spPr>
          <a:xfrm>
            <a:off x="3519804" y="1696465"/>
            <a:ext cx="86995" cy="152400"/>
          </a:xfrm>
          <a:prstGeom prst="rect">
            <a:avLst/>
          </a:prstGeom>
        </p:spPr>
        <p:txBody>
          <a:bodyPr vert="horz" wrap="square" lIns="0" tIns="0" rIns="0" bIns="0" rtlCol="0">
            <a:spAutoFit/>
          </a:bodyPr>
          <a:lstStyle/>
          <a:p>
            <a:pPr marL="12700">
              <a:lnSpc>
                <a:spcPct val="100000"/>
              </a:lnSpc>
            </a:pPr>
            <a:r>
              <a:rPr sz="1000" spc="15" dirty="0">
                <a:latin typeface="Times New Roman" panose="02020603050405020304"/>
                <a:cs typeface="Times New Roman" panose="02020603050405020304"/>
              </a:rPr>
              <a:t>^</a:t>
            </a:r>
            <a:endParaRPr sz="1000">
              <a:latin typeface="Times New Roman" panose="02020603050405020304"/>
              <a:cs typeface="Times New Roman" panose="02020603050405020304"/>
            </a:endParaRPr>
          </a:p>
        </p:txBody>
      </p:sp>
      <p:sp>
        <p:nvSpPr>
          <p:cNvPr id="11" name="object 11"/>
          <p:cNvSpPr txBox="1"/>
          <p:nvPr/>
        </p:nvSpPr>
        <p:spPr>
          <a:xfrm>
            <a:off x="3517582" y="1736344"/>
            <a:ext cx="3768090" cy="357505"/>
          </a:xfrm>
          <a:prstGeom prst="rect">
            <a:avLst/>
          </a:prstGeom>
        </p:spPr>
        <p:txBody>
          <a:bodyPr vert="horz" wrap="square" lIns="0" tIns="0" rIns="0" bIns="0" rtlCol="0">
            <a:spAutoFit/>
          </a:bodyPr>
          <a:lstStyle/>
          <a:p>
            <a:pPr marL="12700">
              <a:lnSpc>
                <a:spcPct val="100000"/>
              </a:lnSpc>
            </a:pPr>
            <a:r>
              <a:rPr sz="1750" i="1" spc="5" dirty="0">
                <a:latin typeface="Times New Roman" panose="02020603050405020304"/>
                <a:cs typeface="Times New Roman" panose="02020603050405020304"/>
              </a:rPr>
              <a:t>f</a:t>
            </a:r>
            <a:r>
              <a:rPr sz="1750" i="1" spc="-280" dirty="0">
                <a:latin typeface="Times New Roman" panose="02020603050405020304"/>
                <a:cs typeface="Times New Roman" panose="02020603050405020304"/>
              </a:rPr>
              <a:t> </a:t>
            </a:r>
            <a:r>
              <a:rPr sz="2300" spc="-315" dirty="0">
                <a:latin typeface="Symbol" panose="05050102010706020507"/>
                <a:cs typeface="Symbol" panose="05050102010706020507"/>
              </a:rPr>
              <a:t></a:t>
            </a:r>
            <a:r>
              <a:rPr sz="1750" i="1" spc="-210" dirty="0">
                <a:latin typeface="Times New Roman" panose="02020603050405020304"/>
                <a:cs typeface="Times New Roman" panose="02020603050405020304"/>
              </a:rPr>
              <a:t>x</a:t>
            </a:r>
            <a:r>
              <a:rPr sz="1750" spc="5" dirty="0">
                <a:latin typeface="Times New Roman" panose="02020603050405020304"/>
                <a:cs typeface="Times New Roman" panose="02020603050405020304"/>
              </a:rPr>
              <a:t>,</a:t>
            </a:r>
            <a:r>
              <a:rPr sz="1750" spc="-280" dirty="0">
                <a:latin typeface="Times New Roman" panose="02020603050405020304"/>
                <a:cs typeface="Times New Roman" panose="02020603050405020304"/>
              </a:rPr>
              <a:t> </a:t>
            </a:r>
            <a:r>
              <a:rPr sz="1750" i="1" spc="-130" dirty="0">
                <a:latin typeface="Times New Roman" panose="02020603050405020304"/>
                <a:cs typeface="Times New Roman" panose="02020603050405020304"/>
              </a:rPr>
              <a:t>y</a:t>
            </a:r>
            <a:r>
              <a:rPr sz="2300" spc="-160" dirty="0">
                <a:latin typeface="Symbol" panose="05050102010706020507"/>
                <a:cs typeface="Symbol" panose="05050102010706020507"/>
              </a:rPr>
              <a:t></a:t>
            </a:r>
            <a:r>
              <a:rPr sz="1750" spc="15" dirty="0">
                <a:latin typeface="Symbol" panose="05050102010706020507"/>
                <a:cs typeface="Symbol" panose="05050102010706020507"/>
              </a:rPr>
              <a:t></a:t>
            </a:r>
            <a:r>
              <a:rPr sz="1750" spc="-240" dirty="0">
                <a:latin typeface="Times New Roman" panose="02020603050405020304"/>
                <a:cs typeface="Times New Roman" panose="02020603050405020304"/>
              </a:rPr>
              <a:t>0</a:t>
            </a:r>
            <a:r>
              <a:rPr sz="1750" spc="-120" dirty="0">
                <a:latin typeface="Times New Roman" panose="02020603050405020304"/>
                <a:cs typeface="Times New Roman" panose="02020603050405020304"/>
              </a:rPr>
              <a:t>.</a:t>
            </a:r>
            <a:r>
              <a:rPr sz="1750" spc="10" dirty="0">
                <a:latin typeface="Times New Roman" panose="02020603050405020304"/>
                <a:cs typeface="Times New Roman" panose="02020603050405020304"/>
              </a:rPr>
              <a:t>7</a:t>
            </a:r>
            <a:r>
              <a:rPr sz="1750" spc="-250" dirty="0">
                <a:latin typeface="Times New Roman" panose="02020603050405020304"/>
                <a:cs typeface="Times New Roman" panose="02020603050405020304"/>
              </a:rPr>
              <a:t>5</a:t>
            </a:r>
            <a:r>
              <a:rPr sz="1750" i="1" spc="5" dirty="0">
                <a:latin typeface="Times New Roman" panose="02020603050405020304"/>
                <a:cs typeface="Times New Roman" panose="02020603050405020304"/>
              </a:rPr>
              <a:t>f</a:t>
            </a:r>
            <a:r>
              <a:rPr sz="1750" i="1" spc="-280" dirty="0">
                <a:latin typeface="Times New Roman" panose="02020603050405020304"/>
                <a:cs typeface="Times New Roman" panose="02020603050405020304"/>
              </a:rPr>
              <a:t> </a:t>
            </a:r>
            <a:r>
              <a:rPr sz="2300" spc="-315" dirty="0">
                <a:latin typeface="Symbol" panose="05050102010706020507"/>
                <a:cs typeface="Symbol" panose="05050102010706020507"/>
              </a:rPr>
              <a:t></a:t>
            </a:r>
            <a:r>
              <a:rPr sz="1750" i="1" spc="-200" dirty="0">
                <a:latin typeface="Times New Roman" panose="02020603050405020304"/>
                <a:cs typeface="Times New Roman" panose="02020603050405020304"/>
              </a:rPr>
              <a:t>x</a:t>
            </a:r>
            <a:r>
              <a:rPr sz="1750" spc="155" dirty="0">
                <a:latin typeface="Times New Roman" panose="02020603050405020304"/>
                <a:cs typeface="Times New Roman" panose="02020603050405020304"/>
              </a:rPr>
              <a:t>,</a:t>
            </a:r>
            <a:r>
              <a:rPr sz="1750" i="1" spc="35" dirty="0">
                <a:latin typeface="Times New Roman" panose="02020603050405020304"/>
                <a:cs typeface="Times New Roman" panose="02020603050405020304"/>
              </a:rPr>
              <a:t>y</a:t>
            </a:r>
            <a:r>
              <a:rPr sz="1750" spc="-185" dirty="0">
                <a:latin typeface="Symbol" panose="05050102010706020507"/>
                <a:cs typeface="Symbol" panose="05050102010706020507"/>
              </a:rPr>
              <a:t></a:t>
            </a:r>
            <a:r>
              <a:rPr sz="1750" spc="-300" dirty="0">
                <a:latin typeface="Times New Roman" panose="02020603050405020304"/>
                <a:cs typeface="Times New Roman" panose="02020603050405020304"/>
              </a:rPr>
              <a:t>1</a:t>
            </a:r>
            <a:r>
              <a:rPr sz="2300" spc="-240" dirty="0">
                <a:latin typeface="Symbol" panose="05050102010706020507"/>
                <a:cs typeface="Symbol" panose="05050102010706020507"/>
              </a:rPr>
              <a:t></a:t>
            </a:r>
            <a:r>
              <a:rPr sz="1750" spc="-45" dirty="0">
                <a:latin typeface="Symbol" panose="05050102010706020507"/>
                <a:cs typeface="Symbol" panose="05050102010706020507"/>
              </a:rPr>
              <a:t></a:t>
            </a:r>
            <a:r>
              <a:rPr sz="1750" spc="-240" dirty="0">
                <a:latin typeface="Times New Roman" panose="02020603050405020304"/>
                <a:cs typeface="Times New Roman" panose="02020603050405020304"/>
              </a:rPr>
              <a:t>0</a:t>
            </a:r>
            <a:r>
              <a:rPr sz="1750" spc="-120" dirty="0">
                <a:latin typeface="Times New Roman" panose="02020603050405020304"/>
                <a:cs typeface="Times New Roman" panose="02020603050405020304"/>
              </a:rPr>
              <a:t>.</a:t>
            </a:r>
            <a:r>
              <a:rPr sz="1750" spc="10" dirty="0">
                <a:latin typeface="Times New Roman" panose="02020603050405020304"/>
                <a:cs typeface="Times New Roman" panose="02020603050405020304"/>
              </a:rPr>
              <a:t>7</a:t>
            </a:r>
            <a:r>
              <a:rPr sz="1750" spc="-250" dirty="0">
                <a:latin typeface="Times New Roman" panose="02020603050405020304"/>
                <a:cs typeface="Times New Roman" panose="02020603050405020304"/>
              </a:rPr>
              <a:t>5</a:t>
            </a:r>
            <a:r>
              <a:rPr sz="1750" i="1" spc="5" dirty="0">
                <a:latin typeface="Times New Roman" panose="02020603050405020304"/>
                <a:cs typeface="Times New Roman" panose="02020603050405020304"/>
              </a:rPr>
              <a:t>f</a:t>
            </a:r>
            <a:r>
              <a:rPr sz="1750" i="1" spc="-280" dirty="0">
                <a:latin typeface="Times New Roman" panose="02020603050405020304"/>
                <a:cs typeface="Times New Roman" panose="02020603050405020304"/>
              </a:rPr>
              <a:t> </a:t>
            </a:r>
            <a:r>
              <a:rPr sz="2300" spc="-310" dirty="0">
                <a:latin typeface="Symbol" panose="05050102010706020507"/>
                <a:cs typeface="Symbol" panose="05050102010706020507"/>
              </a:rPr>
              <a:t></a:t>
            </a:r>
            <a:r>
              <a:rPr sz="1750" i="1" spc="10" dirty="0">
                <a:latin typeface="Times New Roman" panose="02020603050405020304"/>
                <a:cs typeface="Times New Roman" panose="02020603050405020304"/>
              </a:rPr>
              <a:t>x</a:t>
            </a:r>
            <a:r>
              <a:rPr sz="1750" spc="-185" dirty="0">
                <a:latin typeface="Symbol" panose="05050102010706020507"/>
                <a:cs typeface="Symbol" panose="05050102010706020507"/>
              </a:rPr>
              <a:t></a:t>
            </a:r>
            <a:r>
              <a:rPr sz="1750" spc="-360" dirty="0">
                <a:latin typeface="Times New Roman" panose="02020603050405020304"/>
                <a:cs typeface="Times New Roman" panose="02020603050405020304"/>
              </a:rPr>
              <a:t>1</a:t>
            </a:r>
            <a:r>
              <a:rPr sz="1750" spc="5" dirty="0">
                <a:latin typeface="Times New Roman" panose="02020603050405020304"/>
                <a:cs typeface="Times New Roman" panose="02020603050405020304"/>
              </a:rPr>
              <a:t>,</a:t>
            </a:r>
            <a:r>
              <a:rPr sz="1750" spc="-280" dirty="0">
                <a:latin typeface="Times New Roman" panose="02020603050405020304"/>
                <a:cs typeface="Times New Roman" panose="02020603050405020304"/>
              </a:rPr>
              <a:t> </a:t>
            </a:r>
            <a:r>
              <a:rPr sz="1750" i="1" spc="-130" dirty="0">
                <a:latin typeface="Times New Roman" panose="02020603050405020304"/>
                <a:cs typeface="Times New Roman" panose="02020603050405020304"/>
              </a:rPr>
              <a:t>y</a:t>
            </a:r>
            <a:r>
              <a:rPr sz="2300" spc="-235" dirty="0">
                <a:latin typeface="Symbol" panose="05050102010706020507"/>
                <a:cs typeface="Symbol" panose="05050102010706020507"/>
              </a:rPr>
              <a:t></a:t>
            </a:r>
            <a:r>
              <a:rPr sz="1750" spc="-70" dirty="0">
                <a:latin typeface="Symbol" panose="05050102010706020507"/>
                <a:cs typeface="Symbol" panose="05050102010706020507"/>
              </a:rPr>
              <a:t></a:t>
            </a:r>
            <a:r>
              <a:rPr sz="1750" spc="-240" dirty="0">
                <a:latin typeface="Times New Roman" panose="02020603050405020304"/>
                <a:cs typeface="Times New Roman" panose="02020603050405020304"/>
              </a:rPr>
              <a:t>0</a:t>
            </a:r>
            <a:r>
              <a:rPr sz="1750" spc="-120" dirty="0">
                <a:latin typeface="Times New Roman" panose="02020603050405020304"/>
                <a:cs typeface="Times New Roman" panose="02020603050405020304"/>
              </a:rPr>
              <a:t>.</a:t>
            </a:r>
            <a:r>
              <a:rPr sz="1750" dirty="0">
                <a:latin typeface="Times New Roman" panose="02020603050405020304"/>
                <a:cs typeface="Times New Roman" panose="02020603050405020304"/>
              </a:rPr>
              <a:t>5</a:t>
            </a:r>
            <a:r>
              <a:rPr sz="1750" i="1" spc="5" dirty="0">
                <a:latin typeface="Times New Roman" panose="02020603050405020304"/>
                <a:cs typeface="Times New Roman" panose="02020603050405020304"/>
              </a:rPr>
              <a:t>f</a:t>
            </a:r>
            <a:r>
              <a:rPr sz="1750" i="1" spc="-280" dirty="0">
                <a:latin typeface="Times New Roman" panose="02020603050405020304"/>
                <a:cs typeface="Times New Roman" panose="02020603050405020304"/>
              </a:rPr>
              <a:t> </a:t>
            </a:r>
            <a:r>
              <a:rPr sz="2300" spc="-315" dirty="0">
                <a:latin typeface="Symbol" panose="05050102010706020507"/>
                <a:cs typeface="Symbol" panose="05050102010706020507"/>
              </a:rPr>
              <a:t></a:t>
            </a:r>
            <a:r>
              <a:rPr sz="1750" i="1" spc="15" dirty="0">
                <a:latin typeface="Times New Roman" panose="02020603050405020304"/>
                <a:cs typeface="Times New Roman" panose="02020603050405020304"/>
              </a:rPr>
              <a:t>x</a:t>
            </a:r>
            <a:r>
              <a:rPr sz="1750" spc="-185" dirty="0">
                <a:latin typeface="Symbol" panose="05050102010706020507"/>
                <a:cs typeface="Symbol" panose="05050102010706020507"/>
              </a:rPr>
              <a:t></a:t>
            </a:r>
            <a:r>
              <a:rPr sz="1750" spc="-360" dirty="0">
                <a:latin typeface="Times New Roman" panose="02020603050405020304"/>
                <a:cs typeface="Times New Roman" panose="02020603050405020304"/>
              </a:rPr>
              <a:t>1</a:t>
            </a:r>
            <a:r>
              <a:rPr sz="1750" spc="155" dirty="0">
                <a:latin typeface="Times New Roman" panose="02020603050405020304"/>
                <a:cs typeface="Times New Roman" panose="02020603050405020304"/>
              </a:rPr>
              <a:t>,</a:t>
            </a:r>
            <a:r>
              <a:rPr sz="1750" i="1" spc="35" dirty="0">
                <a:latin typeface="Times New Roman" panose="02020603050405020304"/>
                <a:cs typeface="Times New Roman" panose="02020603050405020304"/>
              </a:rPr>
              <a:t>y</a:t>
            </a:r>
            <a:r>
              <a:rPr sz="1750" spc="-185" dirty="0">
                <a:latin typeface="Symbol" panose="05050102010706020507"/>
                <a:cs typeface="Symbol" panose="05050102010706020507"/>
              </a:rPr>
              <a:t></a:t>
            </a:r>
            <a:r>
              <a:rPr sz="1750" spc="-300" dirty="0">
                <a:latin typeface="Times New Roman" panose="02020603050405020304"/>
                <a:cs typeface="Times New Roman" panose="02020603050405020304"/>
              </a:rPr>
              <a:t>1</a:t>
            </a:r>
            <a:r>
              <a:rPr sz="2300" spc="-350" dirty="0">
                <a:latin typeface="Symbol" panose="05050102010706020507"/>
                <a:cs typeface="Symbol" panose="05050102010706020507"/>
              </a:rPr>
              <a:t></a:t>
            </a:r>
            <a:endParaRPr sz="2300">
              <a:latin typeface="Symbol" panose="05050102010706020507"/>
              <a:cs typeface="Symbol" panose="05050102010706020507"/>
            </a:endParaRPr>
          </a:p>
        </p:txBody>
      </p:sp>
      <p:sp>
        <p:nvSpPr>
          <p:cNvPr id="12" name="object 12"/>
          <p:cNvSpPr txBox="1"/>
          <p:nvPr/>
        </p:nvSpPr>
        <p:spPr>
          <a:xfrm>
            <a:off x="7442581" y="2600452"/>
            <a:ext cx="2184400" cy="1369695"/>
          </a:xfrm>
          <a:prstGeom prst="rect">
            <a:avLst/>
          </a:prstGeom>
        </p:spPr>
        <p:txBody>
          <a:bodyPr vert="horz" wrap="square" lIns="0" tIns="0" rIns="0" bIns="0" rtlCol="0">
            <a:spAutoFit/>
          </a:bodyPr>
          <a:lstStyle/>
          <a:p>
            <a:pPr marL="12700" marR="5080">
              <a:lnSpc>
                <a:spcPct val="150000"/>
              </a:lnSpc>
            </a:pPr>
            <a:r>
              <a:rPr sz="2000" spc="-5" dirty="0">
                <a:solidFill>
                  <a:srgbClr val="EE2B0A"/>
                </a:solidFill>
                <a:latin typeface="新宋体" panose="02010609030101010101" charset="-122"/>
                <a:cs typeface="新宋体" panose="02010609030101010101" charset="-122"/>
              </a:rPr>
              <a:t>自适应量化方法： 在4个可能的量化器 中选择最好的一个</a:t>
            </a:r>
            <a:endParaRPr sz="2000">
              <a:latin typeface="新宋体" panose="02010609030101010101" charset="-122"/>
              <a:cs typeface="新宋体" panose="02010609030101010101" charset="-122"/>
            </a:endParaRPr>
          </a:p>
        </p:txBody>
      </p:sp>
      <p:sp>
        <p:nvSpPr>
          <p:cNvPr id="13" name="object 13"/>
          <p:cNvSpPr txBox="1"/>
          <p:nvPr/>
        </p:nvSpPr>
        <p:spPr>
          <a:xfrm>
            <a:off x="1681111" y="1816353"/>
            <a:ext cx="1676400" cy="302895"/>
          </a:xfrm>
          <a:prstGeom prst="rect">
            <a:avLst/>
          </a:prstGeom>
        </p:spPr>
        <p:txBody>
          <a:bodyPr vert="horz" wrap="square" lIns="0" tIns="0" rIns="0" bIns="0" rtlCol="0">
            <a:spAutoFit/>
          </a:bodyPr>
          <a:lstStyle/>
          <a:p>
            <a:pPr marL="12700">
              <a:lnSpc>
                <a:spcPts val="2380"/>
              </a:lnSpc>
            </a:pPr>
            <a:r>
              <a:rPr sz="2000" spc="-5" dirty="0">
                <a:solidFill>
                  <a:srgbClr val="EE2B0A"/>
                </a:solidFill>
                <a:latin typeface="新宋体" panose="02010609030101010101" charset="-122"/>
                <a:cs typeface="新宋体" panose="02010609030101010101" charset="-122"/>
              </a:rPr>
              <a:t>使用3阶预测器</a:t>
            </a:r>
            <a:endParaRPr sz="2000">
              <a:latin typeface="新宋体" panose="02010609030101010101" charset="-122"/>
              <a:cs typeface="新宋体" panose="02010609030101010101" charset="-122"/>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46618" rIns="0" bIns="0" rtlCol="0">
            <a:spAutoFit/>
          </a:bodyPr>
          <a:lstStyle/>
          <a:p>
            <a:pPr marL="12700">
              <a:lnSpc>
                <a:spcPct val="100000"/>
              </a:lnSpc>
            </a:pPr>
            <a:r>
              <a:rPr spc="-15" dirty="0">
                <a:latin typeface="新宋体" panose="02010609030101010101" charset="-122"/>
                <a:cs typeface="新宋体" panose="02010609030101010101" charset="-122"/>
              </a:rPr>
              <a:t>量化和复原例子</a:t>
            </a:r>
            <a:r>
              <a:rPr spc="-20" dirty="0">
                <a:latin typeface="新宋体" panose="02010609030101010101" charset="-122"/>
                <a:cs typeface="新宋体" panose="02010609030101010101" charset="-122"/>
              </a:rPr>
              <a:t>：</a:t>
            </a:r>
            <a:r>
              <a:rPr sz="2800" spc="-15" dirty="0">
                <a:latin typeface="新宋体" panose="02010609030101010101" charset="-122"/>
                <a:cs typeface="新宋体" panose="02010609030101010101" charset="-122"/>
              </a:rPr>
              <a:t>标定过</a:t>
            </a:r>
            <a:r>
              <a:rPr sz="2800" spc="-5" dirty="0">
                <a:latin typeface="新宋体" panose="02010609030101010101" charset="-122"/>
                <a:cs typeface="新宋体" panose="02010609030101010101" charset="-122"/>
              </a:rPr>
              <a:t>的</a:t>
            </a:r>
            <a:r>
              <a:rPr sz="2800" dirty="0">
                <a:latin typeface="Times New Roman" panose="02020603050405020304"/>
                <a:cs typeface="Times New Roman" panose="02020603050405020304"/>
              </a:rPr>
              <a:t>DPC</a:t>
            </a:r>
            <a:r>
              <a:rPr sz="2800" spc="-15" dirty="0">
                <a:latin typeface="Times New Roman" panose="02020603050405020304"/>
                <a:cs typeface="Times New Roman" panose="02020603050405020304"/>
              </a:rPr>
              <a:t>M</a:t>
            </a:r>
            <a:r>
              <a:rPr sz="2800" spc="-15" dirty="0">
                <a:latin typeface="新宋体" panose="02010609030101010101" charset="-122"/>
                <a:cs typeface="新宋体" panose="02010609030101010101" charset="-122"/>
              </a:rPr>
              <a:t>结果图像</a:t>
            </a:r>
            <a:endParaRPr sz="2800">
              <a:latin typeface="新宋体" panose="02010609030101010101" charset="-122"/>
              <a:cs typeface="新宋体" panose="02010609030101010101" charset="-122"/>
            </a:endParaRPr>
          </a:p>
        </p:txBody>
      </p:sp>
      <p:sp>
        <p:nvSpPr>
          <p:cNvPr id="6" name="object 6"/>
          <p:cNvSpPr/>
          <p:nvPr/>
        </p:nvSpPr>
        <p:spPr>
          <a:xfrm>
            <a:off x="3586619" y="1833372"/>
            <a:ext cx="3416046" cy="511302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46618" rIns="0" bIns="0" rtlCol="0">
            <a:spAutoFit/>
          </a:bodyPr>
          <a:lstStyle/>
          <a:p>
            <a:pPr marL="12700">
              <a:lnSpc>
                <a:spcPct val="100000"/>
              </a:lnSpc>
            </a:pPr>
            <a:r>
              <a:rPr spc="-15" dirty="0">
                <a:latin typeface="新宋体" panose="02010609030101010101" charset="-122"/>
                <a:cs typeface="新宋体" panose="02010609030101010101" charset="-122"/>
              </a:rPr>
              <a:t>量化和复原例子</a:t>
            </a:r>
            <a:r>
              <a:rPr spc="-20" dirty="0">
                <a:latin typeface="新宋体" panose="02010609030101010101" charset="-122"/>
                <a:cs typeface="新宋体" panose="02010609030101010101" charset="-122"/>
              </a:rPr>
              <a:t>：</a:t>
            </a:r>
            <a:r>
              <a:rPr sz="2800" spc="-15" dirty="0">
                <a:latin typeface="新宋体" panose="02010609030101010101" charset="-122"/>
                <a:cs typeface="新宋体" panose="02010609030101010101" charset="-122"/>
              </a:rPr>
              <a:t>标定过</a:t>
            </a:r>
            <a:r>
              <a:rPr sz="2800" spc="-5" dirty="0">
                <a:latin typeface="新宋体" panose="02010609030101010101" charset="-122"/>
                <a:cs typeface="新宋体" panose="02010609030101010101" charset="-122"/>
              </a:rPr>
              <a:t>的</a:t>
            </a:r>
            <a:r>
              <a:rPr sz="2800" dirty="0">
                <a:latin typeface="Times New Roman" panose="02020603050405020304"/>
                <a:cs typeface="Times New Roman" panose="02020603050405020304"/>
              </a:rPr>
              <a:t>DPC</a:t>
            </a:r>
            <a:r>
              <a:rPr sz="2800" spc="-15" dirty="0">
                <a:latin typeface="Times New Roman" panose="02020603050405020304"/>
                <a:cs typeface="Times New Roman" panose="02020603050405020304"/>
              </a:rPr>
              <a:t>M</a:t>
            </a:r>
            <a:r>
              <a:rPr sz="2800" spc="-15" dirty="0">
                <a:latin typeface="新宋体" panose="02010609030101010101" charset="-122"/>
                <a:cs typeface="新宋体" panose="02010609030101010101" charset="-122"/>
              </a:rPr>
              <a:t>结果图像</a:t>
            </a:r>
            <a:endParaRPr sz="2800">
              <a:latin typeface="新宋体" panose="02010609030101010101" charset="-122"/>
              <a:cs typeface="新宋体" panose="02010609030101010101" charset="-122"/>
            </a:endParaRPr>
          </a:p>
        </p:txBody>
      </p:sp>
      <p:sp>
        <p:nvSpPr>
          <p:cNvPr id="6" name="object 6"/>
          <p:cNvSpPr/>
          <p:nvPr/>
        </p:nvSpPr>
        <p:spPr>
          <a:xfrm>
            <a:off x="1602371" y="2193797"/>
            <a:ext cx="8064245" cy="223189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229482" y="1850644"/>
            <a:ext cx="4723765" cy="302895"/>
          </a:xfrm>
          <a:prstGeom prst="rect">
            <a:avLst/>
          </a:prstGeom>
        </p:spPr>
        <p:txBody>
          <a:bodyPr vert="horz" wrap="square" lIns="0" tIns="0" rIns="0" bIns="0" rtlCol="0">
            <a:spAutoFit/>
          </a:bodyPr>
          <a:lstStyle/>
          <a:p>
            <a:pPr marL="12700">
              <a:lnSpc>
                <a:spcPts val="2380"/>
              </a:lnSpc>
              <a:tabLst>
                <a:tab pos="901065" algn="l"/>
                <a:tab pos="1789430" algn="l"/>
                <a:tab pos="2552065" algn="l"/>
                <a:tab pos="3441065" algn="l"/>
                <a:tab pos="4329430" algn="l"/>
              </a:tabLst>
            </a:pPr>
            <a:r>
              <a:rPr sz="2000" b="1" spc="-10" dirty="0">
                <a:solidFill>
                  <a:srgbClr val="EE2B0A"/>
                </a:solidFill>
                <a:latin typeface="新宋体" panose="02010609030101010101" charset="-122"/>
                <a:cs typeface="新宋体" panose="02010609030101010101" charset="-122"/>
              </a:rPr>
              <a:t>图a	图b	图c	图d	图e	图f</a:t>
            </a:r>
            <a:endParaRPr sz="2000">
              <a:latin typeface="新宋体" panose="02010609030101010101" charset="-122"/>
              <a:cs typeface="新宋体" panose="02010609030101010101" charset="-122"/>
            </a:endParaRPr>
          </a:p>
        </p:txBody>
      </p:sp>
      <p:sp>
        <p:nvSpPr>
          <p:cNvPr id="8" name="object 8"/>
          <p:cNvSpPr txBox="1"/>
          <p:nvPr/>
        </p:nvSpPr>
        <p:spPr>
          <a:xfrm>
            <a:off x="1805317" y="4552188"/>
            <a:ext cx="7815580" cy="2004060"/>
          </a:xfrm>
          <a:prstGeom prst="rect">
            <a:avLst/>
          </a:prstGeom>
        </p:spPr>
        <p:txBody>
          <a:bodyPr vert="horz" wrap="square" lIns="0" tIns="0" rIns="0" bIns="0" rtlCol="0">
            <a:spAutoFit/>
          </a:bodyPr>
          <a:lstStyle/>
          <a:p>
            <a:pPr marL="12700">
              <a:lnSpc>
                <a:spcPct val="100000"/>
              </a:lnSpc>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图a到f中差异图像的rms误差</a:t>
            </a:r>
            <a:endParaRPr sz="2400">
              <a:latin typeface="新宋体" panose="02010609030101010101" charset="-122"/>
              <a:cs typeface="新宋体" panose="02010609030101010101" charset="-122"/>
            </a:endParaRPr>
          </a:p>
          <a:p>
            <a:pPr marL="1270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注明了不同的预测器和量化器</a:t>
            </a:r>
            <a:endParaRPr sz="2400">
              <a:latin typeface="新宋体" panose="02010609030101010101" charset="-122"/>
              <a:cs typeface="新宋体" panose="02010609030101010101" charset="-122"/>
            </a:endParaRPr>
          </a:p>
          <a:p>
            <a:pPr marL="12700">
              <a:lnSpc>
                <a:spcPct val="100000"/>
              </a:lnSpc>
              <a:spcBef>
                <a:spcPts val="143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2层自适应量化器的均方误差与4层Lloyd-Max量化器相近</a:t>
            </a:r>
            <a:endParaRPr sz="2400">
              <a:latin typeface="新宋体" panose="02010609030101010101" charset="-122"/>
              <a:cs typeface="新宋体" panose="02010609030101010101" charset="-122"/>
            </a:endParaRPr>
          </a:p>
          <a:p>
            <a:pPr marL="12700">
              <a:lnSpc>
                <a:spcPts val="2835"/>
              </a:lnSpc>
              <a:spcBef>
                <a:spcPts val="1430"/>
              </a:spcBef>
              <a:tabLst>
                <a:tab pos="278765"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4层自适应量化器的均方误差小于8层Lloyd-Max量化器</a:t>
            </a:r>
            <a:endParaRPr sz="2400">
              <a:latin typeface="新宋体" panose="02010609030101010101" charset="-122"/>
              <a:cs typeface="新宋体" panose="02010609030101010101" charset="-122"/>
            </a:endParaRPr>
          </a:p>
        </p:txBody>
      </p:sp>
      <p:sp>
        <p:nvSpPr>
          <p:cNvPr id="9" name="object 9"/>
          <p:cNvSpPr/>
          <p:nvPr/>
        </p:nvSpPr>
        <p:spPr>
          <a:xfrm>
            <a:off x="4051439" y="2913126"/>
            <a:ext cx="576580" cy="1152525"/>
          </a:xfrm>
          <a:custGeom>
            <a:avLst/>
            <a:gdLst/>
            <a:ahLst/>
            <a:cxnLst/>
            <a:rect l="l" t="t" r="r" b="b"/>
            <a:pathLst>
              <a:path w="576579" h="1152525">
                <a:moveTo>
                  <a:pt x="288036" y="0"/>
                </a:moveTo>
                <a:lnTo>
                  <a:pt x="226191" y="13270"/>
                </a:lnTo>
                <a:lnTo>
                  <a:pt x="168996" y="51217"/>
                </a:lnTo>
                <a:lnTo>
                  <a:pt x="117847" y="111044"/>
                </a:lnTo>
                <a:lnTo>
                  <a:pt x="94978" y="148289"/>
                </a:lnTo>
                <a:lnTo>
                  <a:pt x="74144" y="189956"/>
                </a:lnTo>
                <a:lnTo>
                  <a:pt x="55522" y="235695"/>
                </a:lnTo>
                <a:lnTo>
                  <a:pt x="39285" y="285157"/>
                </a:lnTo>
                <a:lnTo>
                  <a:pt x="25608" y="337992"/>
                </a:lnTo>
                <a:lnTo>
                  <a:pt x="14666" y="393850"/>
                </a:lnTo>
                <a:lnTo>
                  <a:pt x="6635" y="452382"/>
                </a:lnTo>
                <a:lnTo>
                  <a:pt x="1687" y="513239"/>
                </a:lnTo>
                <a:lnTo>
                  <a:pt x="0" y="576072"/>
                </a:lnTo>
                <a:lnTo>
                  <a:pt x="1687" y="638771"/>
                </a:lnTo>
                <a:lnTo>
                  <a:pt x="6635" y="699532"/>
                </a:lnTo>
                <a:lnTo>
                  <a:pt x="14666" y="758001"/>
                </a:lnTo>
                <a:lnTo>
                  <a:pt x="25608" y="813824"/>
                </a:lnTo>
                <a:lnTo>
                  <a:pt x="39285" y="866648"/>
                </a:lnTo>
                <a:lnTo>
                  <a:pt x="55522" y="916119"/>
                </a:lnTo>
                <a:lnTo>
                  <a:pt x="74144" y="961883"/>
                </a:lnTo>
                <a:lnTo>
                  <a:pt x="94978" y="1003588"/>
                </a:lnTo>
                <a:lnTo>
                  <a:pt x="117847" y="1040879"/>
                </a:lnTo>
                <a:lnTo>
                  <a:pt x="142578" y="1073404"/>
                </a:lnTo>
                <a:lnTo>
                  <a:pt x="196925" y="1122736"/>
                </a:lnTo>
                <a:lnTo>
                  <a:pt x="256619" y="1148758"/>
                </a:lnTo>
                <a:lnTo>
                  <a:pt x="288036" y="1152144"/>
                </a:lnTo>
                <a:lnTo>
                  <a:pt x="319452" y="1148758"/>
                </a:lnTo>
                <a:lnTo>
                  <a:pt x="379146" y="1122736"/>
                </a:lnTo>
                <a:lnTo>
                  <a:pt x="433493" y="1073404"/>
                </a:lnTo>
                <a:lnTo>
                  <a:pt x="458224" y="1040879"/>
                </a:lnTo>
                <a:lnTo>
                  <a:pt x="481093" y="1003588"/>
                </a:lnTo>
                <a:lnTo>
                  <a:pt x="501927" y="961883"/>
                </a:lnTo>
                <a:lnTo>
                  <a:pt x="520549" y="916119"/>
                </a:lnTo>
                <a:lnTo>
                  <a:pt x="536786" y="866648"/>
                </a:lnTo>
                <a:lnTo>
                  <a:pt x="550463" y="813824"/>
                </a:lnTo>
                <a:lnTo>
                  <a:pt x="561405" y="758001"/>
                </a:lnTo>
                <a:lnTo>
                  <a:pt x="569436" y="699532"/>
                </a:lnTo>
                <a:lnTo>
                  <a:pt x="574384" y="638771"/>
                </a:lnTo>
                <a:lnTo>
                  <a:pt x="576072" y="576072"/>
                </a:lnTo>
                <a:lnTo>
                  <a:pt x="574384" y="513239"/>
                </a:lnTo>
                <a:lnTo>
                  <a:pt x="569436" y="452382"/>
                </a:lnTo>
                <a:lnTo>
                  <a:pt x="561405" y="393850"/>
                </a:lnTo>
                <a:lnTo>
                  <a:pt x="550463" y="337992"/>
                </a:lnTo>
                <a:lnTo>
                  <a:pt x="536786" y="285157"/>
                </a:lnTo>
                <a:lnTo>
                  <a:pt x="520549" y="235695"/>
                </a:lnTo>
                <a:lnTo>
                  <a:pt x="501927" y="189956"/>
                </a:lnTo>
                <a:lnTo>
                  <a:pt x="481093" y="148289"/>
                </a:lnTo>
                <a:lnTo>
                  <a:pt x="458224" y="111044"/>
                </a:lnTo>
                <a:lnTo>
                  <a:pt x="433493" y="78570"/>
                </a:lnTo>
                <a:lnTo>
                  <a:pt x="379146" y="29333"/>
                </a:lnTo>
                <a:lnTo>
                  <a:pt x="319452" y="3375"/>
                </a:lnTo>
                <a:lnTo>
                  <a:pt x="288036" y="0"/>
                </a:lnTo>
                <a:close/>
              </a:path>
            </a:pathLst>
          </a:custGeom>
          <a:ln w="25400">
            <a:solidFill>
              <a:srgbClr val="EE2B0A"/>
            </a:solidFill>
          </a:ln>
        </p:spPr>
        <p:txBody>
          <a:bodyPr wrap="square" lIns="0" tIns="0" rIns="0" bIns="0" rtlCol="0"/>
          <a:lstStyle/>
          <a:p>
            <a:endParaRPr/>
          </a:p>
        </p:txBody>
      </p:sp>
      <p:sp>
        <p:nvSpPr>
          <p:cNvPr id="10" name="object 10"/>
          <p:cNvSpPr/>
          <p:nvPr/>
        </p:nvSpPr>
        <p:spPr>
          <a:xfrm>
            <a:off x="5752985" y="2913126"/>
            <a:ext cx="577215" cy="1152525"/>
          </a:xfrm>
          <a:custGeom>
            <a:avLst/>
            <a:gdLst/>
            <a:ahLst/>
            <a:cxnLst/>
            <a:rect l="l" t="t" r="r" b="b"/>
            <a:pathLst>
              <a:path w="577214" h="1152525">
                <a:moveTo>
                  <a:pt x="288036" y="0"/>
                </a:moveTo>
                <a:lnTo>
                  <a:pt x="226420" y="13270"/>
                </a:lnTo>
                <a:lnTo>
                  <a:pt x="169323" y="51217"/>
                </a:lnTo>
                <a:lnTo>
                  <a:pt x="118177" y="111044"/>
                </a:lnTo>
                <a:lnTo>
                  <a:pt x="95281" y="148289"/>
                </a:lnTo>
                <a:lnTo>
                  <a:pt x="74410" y="189956"/>
                </a:lnTo>
                <a:lnTo>
                  <a:pt x="55741" y="235695"/>
                </a:lnTo>
                <a:lnTo>
                  <a:pt x="39454" y="285157"/>
                </a:lnTo>
                <a:lnTo>
                  <a:pt x="25727" y="337992"/>
                </a:lnTo>
                <a:lnTo>
                  <a:pt x="14740" y="393850"/>
                </a:lnTo>
                <a:lnTo>
                  <a:pt x="6670" y="452382"/>
                </a:lnTo>
                <a:lnTo>
                  <a:pt x="1697" y="513239"/>
                </a:lnTo>
                <a:lnTo>
                  <a:pt x="0" y="576072"/>
                </a:lnTo>
                <a:lnTo>
                  <a:pt x="1697" y="638771"/>
                </a:lnTo>
                <a:lnTo>
                  <a:pt x="6670" y="699532"/>
                </a:lnTo>
                <a:lnTo>
                  <a:pt x="14740" y="758001"/>
                </a:lnTo>
                <a:lnTo>
                  <a:pt x="25727" y="813824"/>
                </a:lnTo>
                <a:lnTo>
                  <a:pt x="39454" y="866648"/>
                </a:lnTo>
                <a:lnTo>
                  <a:pt x="55741" y="916119"/>
                </a:lnTo>
                <a:lnTo>
                  <a:pt x="74410" y="961883"/>
                </a:lnTo>
                <a:lnTo>
                  <a:pt x="95281" y="1003588"/>
                </a:lnTo>
                <a:lnTo>
                  <a:pt x="118177" y="1040879"/>
                </a:lnTo>
                <a:lnTo>
                  <a:pt x="142917" y="1073404"/>
                </a:lnTo>
                <a:lnTo>
                  <a:pt x="197217" y="1122736"/>
                </a:lnTo>
                <a:lnTo>
                  <a:pt x="256752" y="1148758"/>
                </a:lnTo>
                <a:lnTo>
                  <a:pt x="288036" y="1152144"/>
                </a:lnTo>
                <a:lnTo>
                  <a:pt x="319461" y="1148758"/>
                </a:lnTo>
                <a:lnTo>
                  <a:pt x="379226" y="1122736"/>
                </a:lnTo>
                <a:lnTo>
                  <a:pt x="433690" y="1073404"/>
                </a:lnTo>
                <a:lnTo>
                  <a:pt x="458492" y="1040879"/>
                </a:lnTo>
                <a:lnTo>
                  <a:pt x="481436" y="1003588"/>
                </a:lnTo>
                <a:lnTo>
                  <a:pt x="502346" y="961883"/>
                </a:lnTo>
                <a:lnTo>
                  <a:pt x="521043" y="916119"/>
                </a:lnTo>
                <a:lnTo>
                  <a:pt x="537351" y="866648"/>
                </a:lnTo>
                <a:lnTo>
                  <a:pt x="551091" y="813824"/>
                </a:lnTo>
                <a:lnTo>
                  <a:pt x="562087" y="758001"/>
                </a:lnTo>
                <a:lnTo>
                  <a:pt x="570161" y="699532"/>
                </a:lnTo>
                <a:lnTo>
                  <a:pt x="575136" y="638771"/>
                </a:lnTo>
                <a:lnTo>
                  <a:pt x="576834" y="576072"/>
                </a:lnTo>
                <a:lnTo>
                  <a:pt x="575136" y="513239"/>
                </a:lnTo>
                <a:lnTo>
                  <a:pt x="570161" y="452382"/>
                </a:lnTo>
                <a:lnTo>
                  <a:pt x="562087" y="393850"/>
                </a:lnTo>
                <a:lnTo>
                  <a:pt x="551091" y="337992"/>
                </a:lnTo>
                <a:lnTo>
                  <a:pt x="537351" y="285157"/>
                </a:lnTo>
                <a:lnTo>
                  <a:pt x="521043" y="235695"/>
                </a:lnTo>
                <a:lnTo>
                  <a:pt x="502346" y="189956"/>
                </a:lnTo>
                <a:lnTo>
                  <a:pt x="481436" y="148289"/>
                </a:lnTo>
                <a:lnTo>
                  <a:pt x="458492" y="111044"/>
                </a:lnTo>
                <a:lnTo>
                  <a:pt x="433690" y="78570"/>
                </a:lnTo>
                <a:lnTo>
                  <a:pt x="379226" y="29333"/>
                </a:lnTo>
                <a:lnTo>
                  <a:pt x="319461" y="3375"/>
                </a:lnTo>
                <a:lnTo>
                  <a:pt x="288036" y="0"/>
                </a:lnTo>
                <a:close/>
              </a:path>
            </a:pathLst>
          </a:custGeom>
          <a:ln w="25400">
            <a:solidFill>
              <a:srgbClr val="EE2B0A"/>
            </a:solidFill>
          </a:ln>
        </p:spPr>
        <p:txBody>
          <a:bodyPr wrap="square" lIns="0" tIns="0" rIns="0" bIns="0" rtlCol="0"/>
          <a:lstStyle/>
          <a:p>
            <a:endParaRPr/>
          </a:p>
        </p:txBody>
      </p:sp>
      <p:sp>
        <p:nvSpPr>
          <p:cNvPr id="11" name="object 11"/>
          <p:cNvSpPr/>
          <p:nvPr/>
        </p:nvSpPr>
        <p:spPr>
          <a:xfrm>
            <a:off x="6596519" y="2913126"/>
            <a:ext cx="576580" cy="1152525"/>
          </a:xfrm>
          <a:custGeom>
            <a:avLst/>
            <a:gdLst/>
            <a:ahLst/>
            <a:cxnLst/>
            <a:rect l="l" t="t" r="r" b="b"/>
            <a:pathLst>
              <a:path w="576579" h="1152525">
                <a:moveTo>
                  <a:pt x="288035" y="0"/>
                </a:moveTo>
                <a:lnTo>
                  <a:pt x="226191" y="13270"/>
                </a:lnTo>
                <a:lnTo>
                  <a:pt x="168996" y="51217"/>
                </a:lnTo>
                <a:lnTo>
                  <a:pt x="117847" y="111044"/>
                </a:lnTo>
                <a:lnTo>
                  <a:pt x="94978" y="148289"/>
                </a:lnTo>
                <a:lnTo>
                  <a:pt x="74144" y="189956"/>
                </a:lnTo>
                <a:lnTo>
                  <a:pt x="55522" y="235695"/>
                </a:lnTo>
                <a:lnTo>
                  <a:pt x="39285" y="285157"/>
                </a:lnTo>
                <a:lnTo>
                  <a:pt x="25608" y="337992"/>
                </a:lnTo>
                <a:lnTo>
                  <a:pt x="14666" y="393850"/>
                </a:lnTo>
                <a:lnTo>
                  <a:pt x="6635" y="452382"/>
                </a:lnTo>
                <a:lnTo>
                  <a:pt x="1687" y="513239"/>
                </a:lnTo>
                <a:lnTo>
                  <a:pt x="0" y="576072"/>
                </a:lnTo>
                <a:lnTo>
                  <a:pt x="1687" y="638771"/>
                </a:lnTo>
                <a:lnTo>
                  <a:pt x="6635" y="699532"/>
                </a:lnTo>
                <a:lnTo>
                  <a:pt x="14666" y="758001"/>
                </a:lnTo>
                <a:lnTo>
                  <a:pt x="25608" y="813824"/>
                </a:lnTo>
                <a:lnTo>
                  <a:pt x="39285" y="866648"/>
                </a:lnTo>
                <a:lnTo>
                  <a:pt x="55522" y="916119"/>
                </a:lnTo>
                <a:lnTo>
                  <a:pt x="74144" y="961883"/>
                </a:lnTo>
                <a:lnTo>
                  <a:pt x="94978" y="1003588"/>
                </a:lnTo>
                <a:lnTo>
                  <a:pt x="117847" y="1040879"/>
                </a:lnTo>
                <a:lnTo>
                  <a:pt x="142578" y="1073404"/>
                </a:lnTo>
                <a:lnTo>
                  <a:pt x="196925" y="1122736"/>
                </a:lnTo>
                <a:lnTo>
                  <a:pt x="256619" y="1148758"/>
                </a:lnTo>
                <a:lnTo>
                  <a:pt x="288035" y="1152144"/>
                </a:lnTo>
                <a:lnTo>
                  <a:pt x="319452" y="1148758"/>
                </a:lnTo>
                <a:lnTo>
                  <a:pt x="379146" y="1122736"/>
                </a:lnTo>
                <a:lnTo>
                  <a:pt x="433493" y="1073404"/>
                </a:lnTo>
                <a:lnTo>
                  <a:pt x="458224" y="1040879"/>
                </a:lnTo>
                <a:lnTo>
                  <a:pt x="481093" y="1003588"/>
                </a:lnTo>
                <a:lnTo>
                  <a:pt x="501927" y="961883"/>
                </a:lnTo>
                <a:lnTo>
                  <a:pt x="520549" y="916119"/>
                </a:lnTo>
                <a:lnTo>
                  <a:pt x="536786" y="866648"/>
                </a:lnTo>
                <a:lnTo>
                  <a:pt x="550463" y="813824"/>
                </a:lnTo>
                <a:lnTo>
                  <a:pt x="561405" y="758001"/>
                </a:lnTo>
                <a:lnTo>
                  <a:pt x="569436" y="699532"/>
                </a:lnTo>
                <a:lnTo>
                  <a:pt x="574384" y="638771"/>
                </a:lnTo>
                <a:lnTo>
                  <a:pt x="576071" y="576072"/>
                </a:lnTo>
                <a:lnTo>
                  <a:pt x="574384" y="513239"/>
                </a:lnTo>
                <a:lnTo>
                  <a:pt x="569436" y="452382"/>
                </a:lnTo>
                <a:lnTo>
                  <a:pt x="561405" y="393850"/>
                </a:lnTo>
                <a:lnTo>
                  <a:pt x="550463" y="337992"/>
                </a:lnTo>
                <a:lnTo>
                  <a:pt x="536786" y="285157"/>
                </a:lnTo>
                <a:lnTo>
                  <a:pt x="520549" y="235695"/>
                </a:lnTo>
                <a:lnTo>
                  <a:pt x="501927" y="189956"/>
                </a:lnTo>
                <a:lnTo>
                  <a:pt x="481093" y="148289"/>
                </a:lnTo>
                <a:lnTo>
                  <a:pt x="458224" y="111044"/>
                </a:lnTo>
                <a:lnTo>
                  <a:pt x="433493" y="78570"/>
                </a:lnTo>
                <a:lnTo>
                  <a:pt x="379146" y="29333"/>
                </a:lnTo>
                <a:lnTo>
                  <a:pt x="319452" y="3375"/>
                </a:lnTo>
                <a:lnTo>
                  <a:pt x="288035" y="0"/>
                </a:lnTo>
                <a:close/>
              </a:path>
            </a:pathLst>
          </a:custGeom>
          <a:ln w="25400">
            <a:solidFill>
              <a:srgbClr val="3333CC"/>
            </a:solidFill>
          </a:ln>
        </p:spPr>
        <p:txBody>
          <a:bodyPr wrap="square" lIns="0" tIns="0" rIns="0" bIns="0" rtlCol="0"/>
          <a:lstStyle/>
          <a:p>
            <a:endParaRPr/>
          </a:p>
        </p:txBody>
      </p:sp>
      <p:sp>
        <p:nvSpPr>
          <p:cNvPr id="12" name="object 12"/>
          <p:cNvSpPr/>
          <p:nvPr/>
        </p:nvSpPr>
        <p:spPr>
          <a:xfrm>
            <a:off x="4914785" y="2913126"/>
            <a:ext cx="577215" cy="1152525"/>
          </a:xfrm>
          <a:custGeom>
            <a:avLst/>
            <a:gdLst/>
            <a:ahLst/>
            <a:cxnLst/>
            <a:rect l="l" t="t" r="r" b="b"/>
            <a:pathLst>
              <a:path w="577214" h="1152525">
                <a:moveTo>
                  <a:pt x="288036" y="0"/>
                </a:moveTo>
                <a:lnTo>
                  <a:pt x="226420" y="13270"/>
                </a:lnTo>
                <a:lnTo>
                  <a:pt x="169323" y="51217"/>
                </a:lnTo>
                <a:lnTo>
                  <a:pt x="118177" y="111044"/>
                </a:lnTo>
                <a:lnTo>
                  <a:pt x="95281" y="148289"/>
                </a:lnTo>
                <a:lnTo>
                  <a:pt x="74410" y="189956"/>
                </a:lnTo>
                <a:lnTo>
                  <a:pt x="55741" y="235695"/>
                </a:lnTo>
                <a:lnTo>
                  <a:pt x="39454" y="285157"/>
                </a:lnTo>
                <a:lnTo>
                  <a:pt x="25727" y="337992"/>
                </a:lnTo>
                <a:lnTo>
                  <a:pt x="14740" y="393850"/>
                </a:lnTo>
                <a:lnTo>
                  <a:pt x="6670" y="452382"/>
                </a:lnTo>
                <a:lnTo>
                  <a:pt x="1697" y="513239"/>
                </a:lnTo>
                <a:lnTo>
                  <a:pt x="0" y="576072"/>
                </a:lnTo>
                <a:lnTo>
                  <a:pt x="1697" y="638771"/>
                </a:lnTo>
                <a:lnTo>
                  <a:pt x="6670" y="699532"/>
                </a:lnTo>
                <a:lnTo>
                  <a:pt x="14740" y="758001"/>
                </a:lnTo>
                <a:lnTo>
                  <a:pt x="25727" y="813824"/>
                </a:lnTo>
                <a:lnTo>
                  <a:pt x="39454" y="866648"/>
                </a:lnTo>
                <a:lnTo>
                  <a:pt x="55741" y="916119"/>
                </a:lnTo>
                <a:lnTo>
                  <a:pt x="74410" y="961883"/>
                </a:lnTo>
                <a:lnTo>
                  <a:pt x="95281" y="1003588"/>
                </a:lnTo>
                <a:lnTo>
                  <a:pt x="118177" y="1040879"/>
                </a:lnTo>
                <a:lnTo>
                  <a:pt x="142917" y="1073404"/>
                </a:lnTo>
                <a:lnTo>
                  <a:pt x="197217" y="1122736"/>
                </a:lnTo>
                <a:lnTo>
                  <a:pt x="256752" y="1148758"/>
                </a:lnTo>
                <a:lnTo>
                  <a:pt x="288036" y="1152144"/>
                </a:lnTo>
                <a:lnTo>
                  <a:pt x="319461" y="1148758"/>
                </a:lnTo>
                <a:lnTo>
                  <a:pt x="379226" y="1122736"/>
                </a:lnTo>
                <a:lnTo>
                  <a:pt x="433690" y="1073404"/>
                </a:lnTo>
                <a:lnTo>
                  <a:pt x="458492" y="1040879"/>
                </a:lnTo>
                <a:lnTo>
                  <a:pt x="481436" y="1003588"/>
                </a:lnTo>
                <a:lnTo>
                  <a:pt x="502346" y="961883"/>
                </a:lnTo>
                <a:lnTo>
                  <a:pt x="521043" y="916119"/>
                </a:lnTo>
                <a:lnTo>
                  <a:pt x="537351" y="866648"/>
                </a:lnTo>
                <a:lnTo>
                  <a:pt x="551091" y="813824"/>
                </a:lnTo>
                <a:lnTo>
                  <a:pt x="562087" y="758001"/>
                </a:lnTo>
                <a:lnTo>
                  <a:pt x="570161" y="699532"/>
                </a:lnTo>
                <a:lnTo>
                  <a:pt x="575136" y="638771"/>
                </a:lnTo>
                <a:lnTo>
                  <a:pt x="576834" y="576072"/>
                </a:lnTo>
                <a:lnTo>
                  <a:pt x="575136" y="513239"/>
                </a:lnTo>
                <a:lnTo>
                  <a:pt x="570161" y="452382"/>
                </a:lnTo>
                <a:lnTo>
                  <a:pt x="562087" y="393850"/>
                </a:lnTo>
                <a:lnTo>
                  <a:pt x="551091" y="337992"/>
                </a:lnTo>
                <a:lnTo>
                  <a:pt x="537351" y="285157"/>
                </a:lnTo>
                <a:lnTo>
                  <a:pt x="521043" y="235695"/>
                </a:lnTo>
                <a:lnTo>
                  <a:pt x="502346" y="189956"/>
                </a:lnTo>
                <a:lnTo>
                  <a:pt x="481436" y="148289"/>
                </a:lnTo>
                <a:lnTo>
                  <a:pt x="458492" y="111044"/>
                </a:lnTo>
                <a:lnTo>
                  <a:pt x="433690" y="78570"/>
                </a:lnTo>
                <a:lnTo>
                  <a:pt x="379226" y="29333"/>
                </a:lnTo>
                <a:lnTo>
                  <a:pt x="319461" y="3375"/>
                </a:lnTo>
                <a:lnTo>
                  <a:pt x="288036" y="0"/>
                </a:lnTo>
                <a:close/>
              </a:path>
            </a:pathLst>
          </a:custGeom>
          <a:ln w="25400">
            <a:solidFill>
              <a:srgbClr val="3333CC"/>
            </a:solidFill>
          </a:ln>
        </p:spPr>
        <p:txBody>
          <a:bodyPr wrap="square" lIns="0" tIns="0" rIns="0" bIns="0" rtlCol="0"/>
          <a:lstStyle/>
          <a:p>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有损压缩</a:t>
            </a:r>
          </a:p>
        </p:txBody>
      </p:sp>
      <p:sp>
        <p:nvSpPr>
          <p:cNvPr id="6" name="object 6"/>
          <p:cNvSpPr txBox="1"/>
          <p:nvPr/>
        </p:nvSpPr>
        <p:spPr>
          <a:xfrm>
            <a:off x="1681098" y="1804161"/>
            <a:ext cx="7616190" cy="47517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变换编码</a:t>
            </a:r>
            <a:endParaRPr sz="3200">
              <a:latin typeface="新宋体" panose="02010609030101010101" charset="-122"/>
              <a:cs typeface="新宋体" panose="02010609030101010101" charset="-122"/>
            </a:endParaRPr>
          </a:p>
          <a:p>
            <a:pPr marL="46990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基于图像变换的编码方法</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用可逆的线性变换（如傅里叶变换）将图像 映射成1组变换系数，然后将这些系数量化和 </a:t>
            </a:r>
            <a:r>
              <a:rPr sz="2800" dirty="0">
                <a:latin typeface="新宋体" panose="02010609030101010101" charset="-122"/>
                <a:cs typeface="新宋体" panose="02010609030101010101" charset="-122"/>
              </a:rPr>
              <a:t>编码</a:t>
            </a:r>
            <a:endParaRPr sz="2800">
              <a:latin typeface="新宋体" panose="02010609030101010101" charset="-122"/>
              <a:cs typeface="新宋体" panose="02010609030101010101" charset="-122"/>
            </a:endParaRPr>
          </a:p>
          <a:p>
            <a:pPr marL="469900" marR="508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大多数图像变换得到的系数值都很小，这些 系数可以较粗地量化，或忽略不计</a:t>
            </a:r>
            <a:endParaRPr sz="2800">
              <a:latin typeface="新宋体" panose="02010609030101010101" charset="-122"/>
              <a:cs typeface="新宋体" panose="02010609030101010101" charset="-122"/>
            </a:endParaRPr>
          </a:p>
          <a:p>
            <a:pPr marL="469900" marR="508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虽然失真很小，信息仍然不能完全复原，所 以还是有损压缩</a:t>
            </a:r>
            <a:endParaRPr sz="2800">
              <a:latin typeface="新宋体" panose="02010609030101010101" charset="-122"/>
              <a:cs typeface="新宋体" panose="02010609030101010101" charset="-122"/>
            </a:endParaRP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变换编码系统</a:t>
            </a:r>
          </a:p>
        </p:txBody>
      </p:sp>
      <p:sp>
        <p:nvSpPr>
          <p:cNvPr id="6" name="object 6"/>
          <p:cNvSpPr/>
          <p:nvPr/>
        </p:nvSpPr>
        <p:spPr>
          <a:xfrm>
            <a:off x="1962035" y="3064001"/>
            <a:ext cx="6553200" cy="2442972"/>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049651" y="2355850"/>
            <a:ext cx="1931035" cy="302895"/>
          </a:xfrm>
          <a:prstGeom prst="rect">
            <a:avLst/>
          </a:prstGeom>
        </p:spPr>
        <p:txBody>
          <a:bodyPr vert="horz" wrap="square" lIns="0" tIns="0" rIns="0" bIns="0" rtlCol="0">
            <a:spAutoFit/>
          </a:bodyPr>
          <a:lstStyle/>
          <a:p>
            <a:pPr marL="12700">
              <a:lnSpc>
                <a:spcPts val="2380"/>
              </a:lnSpc>
              <a:tabLst>
                <a:tab pos="1409700" algn="l"/>
              </a:tabLst>
            </a:pPr>
            <a:r>
              <a:rPr sz="2000" b="1" spc="-10" dirty="0">
                <a:solidFill>
                  <a:srgbClr val="EE2B0A"/>
                </a:solidFill>
                <a:latin typeface="新宋体" panose="02010609030101010101" charset="-122"/>
                <a:cs typeface="新宋体" panose="02010609030101010101" charset="-122"/>
              </a:rPr>
              <a:t>子图分解	变换</a:t>
            </a:r>
            <a:endParaRPr sz="2000">
              <a:latin typeface="新宋体" panose="02010609030101010101" charset="-122"/>
              <a:cs typeface="新宋体" panose="02010609030101010101" charset="-122"/>
            </a:endParaRPr>
          </a:p>
        </p:txBody>
      </p:sp>
      <p:sp>
        <p:nvSpPr>
          <p:cNvPr id="8" name="object 8"/>
          <p:cNvSpPr txBox="1"/>
          <p:nvPr/>
        </p:nvSpPr>
        <p:spPr>
          <a:xfrm>
            <a:off x="5462902" y="2355850"/>
            <a:ext cx="534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量化</a:t>
            </a:r>
            <a:endParaRPr sz="2000">
              <a:latin typeface="新宋体" panose="02010609030101010101" charset="-122"/>
              <a:cs typeface="新宋体" panose="02010609030101010101" charset="-122"/>
            </a:endParaRPr>
          </a:p>
        </p:txBody>
      </p:sp>
      <p:sp>
        <p:nvSpPr>
          <p:cNvPr id="9" name="object 9"/>
          <p:cNvSpPr txBox="1"/>
          <p:nvPr/>
        </p:nvSpPr>
        <p:spPr>
          <a:xfrm>
            <a:off x="6605520" y="2355850"/>
            <a:ext cx="534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编码</a:t>
            </a:r>
            <a:endParaRPr sz="2000">
              <a:latin typeface="新宋体" panose="02010609030101010101" charset="-122"/>
              <a:cs typeface="新宋体" panose="02010609030101010101" charset="-122"/>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变换选择</a:t>
            </a:r>
          </a:p>
        </p:txBody>
      </p:sp>
      <p:sp>
        <p:nvSpPr>
          <p:cNvPr id="6" name="object 6"/>
          <p:cNvSpPr txBox="1"/>
          <p:nvPr/>
        </p:nvSpPr>
        <p:spPr>
          <a:xfrm>
            <a:off x="2036965" y="5677192"/>
            <a:ext cx="7645400" cy="1074420"/>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x,y=0,1,2,</a:t>
            </a:r>
            <a:r>
              <a:rPr sz="280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,N-1</a:t>
            </a:r>
            <a:endParaRPr sz="2800">
              <a:latin typeface="新宋体" panose="02010609030101010101" charset="-122"/>
              <a:cs typeface="新宋体" panose="02010609030101010101" charset="-122"/>
            </a:endParaRPr>
          </a:p>
          <a:p>
            <a:pPr marL="13335">
              <a:lnSpc>
                <a:spcPts val="2835"/>
              </a:lnSpc>
              <a:spcBef>
                <a:spcPts val="2260"/>
              </a:spcBef>
            </a:pPr>
            <a:r>
              <a:rPr sz="2400" spc="-5" dirty="0">
                <a:latin typeface="新宋体" panose="02010609030101010101" charset="-122"/>
                <a:cs typeface="新宋体" panose="02010609030101010101" charset="-122"/>
              </a:rPr>
              <a:t>g(x,y,u,v)和h(x,y,u,v)分别称为正向和逆向变换核函数</a:t>
            </a:r>
            <a:endParaRPr sz="2400">
              <a:latin typeface="新宋体" panose="02010609030101010101" charset="-122"/>
              <a:cs typeface="新宋体" panose="02010609030101010101" charset="-122"/>
            </a:endParaRPr>
          </a:p>
        </p:txBody>
      </p:sp>
      <p:sp>
        <p:nvSpPr>
          <p:cNvPr id="7" name="object 7"/>
          <p:cNvSpPr txBox="1"/>
          <p:nvPr/>
        </p:nvSpPr>
        <p:spPr>
          <a:xfrm>
            <a:off x="4969128" y="2932429"/>
            <a:ext cx="723265" cy="234315"/>
          </a:xfrm>
          <a:prstGeom prst="rect">
            <a:avLst/>
          </a:prstGeom>
        </p:spPr>
        <p:txBody>
          <a:bodyPr vert="horz" wrap="square" lIns="0" tIns="0" rIns="0" bIns="0" rtlCol="0">
            <a:spAutoFit/>
          </a:bodyPr>
          <a:lstStyle/>
          <a:p>
            <a:pPr marL="12700">
              <a:lnSpc>
                <a:spcPct val="100000"/>
              </a:lnSpc>
            </a:pPr>
            <a:r>
              <a:rPr sz="1450" i="1" spc="20" dirty="0">
                <a:latin typeface="Times New Roman" panose="02020603050405020304"/>
                <a:cs typeface="Times New Roman" panose="02020603050405020304"/>
              </a:rPr>
              <a:t>N</a:t>
            </a:r>
            <a:r>
              <a:rPr sz="1450" i="1" spc="-190" dirty="0">
                <a:latin typeface="Times New Roman" panose="02020603050405020304"/>
                <a:cs typeface="Times New Roman" panose="02020603050405020304"/>
              </a:rPr>
              <a:t> </a:t>
            </a:r>
            <a:r>
              <a:rPr sz="1450" spc="-100" dirty="0">
                <a:latin typeface="Symbol" panose="05050102010706020507"/>
                <a:cs typeface="Symbol" panose="05050102010706020507"/>
              </a:rPr>
              <a:t></a:t>
            </a:r>
            <a:r>
              <a:rPr sz="1450" spc="15" dirty="0">
                <a:latin typeface="Times New Roman" panose="02020603050405020304"/>
                <a:cs typeface="Times New Roman" panose="02020603050405020304"/>
              </a:rPr>
              <a:t>1</a:t>
            </a:r>
            <a:r>
              <a:rPr sz="1450" spc="-80" dirty="0">
                <a:latin typeface="Times New Roman" panose="02020603050405020304"/>
                <a:cs typeface="Times New Roman" panose="02020603050405020304"/>
              </a:rPr>
              <a:t> </a:t>
            </a:r>
            <a:r>
              <a:rPr sz="1450" i="1" spc="20" dirty="0">
                <a:latin typeface="Times New Roman" panose="02020603050405020304"/>
                <a:cs typeface="Times New Roman" panose="02020603050405020304"/>
              </a:rPr>
              <a:t>N</a:t>
            </a:r>
            <a:r>
              <a:rPr sz="1450" i="1" spc="-190" dirty="0">
                <a:latin typeface="Times New Roman" panose="02020603050405020304"/>
                <a:cs typeface="Times New Roman" panose="02020603050405020304"/>
              </a:rPr>
              <a:t> </a:t>
            </a:r>
            <a:r>
              <a:rPr sz="1450" spc="-105" dirty="0">
                <a:latin typeface="Symbol" panose="05050102010706020507"/>
                <a:cs typeface="Symbol" panose="05050102010706020507"/>
              </a:rPr>
              <a:t></a:t>
            </a:r>
            <a:r>
              <a:rPr sz="1450" spc="15"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p:txBody>
      </p:sp>
      <p:sp>
        <p:nvSpPr>
          <p:cNvPr id="8" name="object 8"/>
          <p:cNvSpPr txBox="1"/>
          <p:nvPr/>
        </p:nvSpPr>
        <p:spPr>
          <a:xfrm>
            <a:off x="5056759" y="4896104"/>
            <a:ext cx="724535" cy="233679"/>
          </a:xfrm>
          <a:prstGeom prst="rect">
            <a:avLst/>
          </a:prstGeom>
        </p:spPr>
        <p:txBody>
          <a:bodyPr vert="horz" wrap="square" lIns="0" tIns="0" rIns="0" bIns="0" rtlCol="0">
            <a:spAutoFit/>
          </a:bodyPr>
          <a:lstStyle/>
          <a:p>
            <a:pPr marL="12700">
              <a:lnSpc>
                <a:spcPct val="100000"/>
              </a:lnSpc>
            </a:pPr>
            <a:r>
              <a:rPr sz="1450" i="1" spc="20" dirty="0">
                <a:latin typeface="Times New Roman" panose="02020603050405020304"/>
                <a:cs typeface="Times New Roman" panose="02020603050405020304"/>
              </a:rPr>
              <a:t>N</a:t>
            </a:r>
            <a:r>
              <a:rPr sz="1450" i="1" spc="-185" dirty="0">
                <a:latin typeface="Times New Roman" panose="02020603050405020304"/>
                <a:cs typeface="Times New Roman" panose="02020603050405020304"/>
              </a:rPr>
              <a:t> </a:t>
            </a:r>
            <a:r>
              <a:rPr sz="1450" spc="-105" dirty="0">
                <a:latin typeface="Symbol" panose="05050102010706020507"/>
                <a:cs typeface="Symbol" panose="05050102010706020507"/>
              </a:rPr>
              <a:t></a:t>
            </a:r>
            <a:r>
              <a:rPr sz="1450" spc="15" dirty="0">
                <a:latin typeface="Times New Roman" panose="02020603050405020304"/>
                <a:cs typeface="Times New Roman" panose="02020603050405020304"/>
              </a:rPr>
              <a:t>1</a:t>
            </a:r>
            <a:r>
              <a:rPr sz="1450" spc="-80" dirty="0">
                <a:latin typeface="Times New Roman" panose="02020603050405020304"/>
                <a:cs typeface="Times New Roman" panose="02020603050405020304"/>
              </a:rPr>
              <a:t> </a:t>
            </a:r>
            <a:r>
              <a:rPr sz="1450" i="1" spc="20" dirty="0">
                <a:latin typeface="Times New Roman" panose="02020603050405020304"/>
                <a:cs typeface="Times New Roman" panose="02020603050405020304"/>
              </a:rPr>
              <a:t>N</a:t>
            </a:r>
            <a:r>
              <a:rPr sz="1450" i="1" spc="-190" dirty="0">
                <a:latin typeface="Times New Roman" panose="02020603050405020304"/>
                <a:cs typeface="Times New Roman" panose="02020603050405020304"/>
              </a:rPr>
              <a:t> </a:t>
            </a:r>
            <a:r>
              <a:rPr sz="1450" spc="-100" dirty="0">
                <a:latin typeface="Symbol" panose="05050102010706020507"/>
                <a:cs typeface="Symbol" panose="05050102010706020507"/>
              </a:rPr>
              <a:t></a:t>
            </a:r>
            <a:r>
              <a:rPr sz="1450" spc="15"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p:txBody>
      </p:sp>
      <p:sp>
        <p:nvSpPr>
          <p:cNvPr id="9" name="object 9"/>
          <p:cNvSpPr txBox="1"/>
          <p:nvPr/>
        </p:nvSpPr>
        <p:spPr>
          <a:xfrm>
            <a:off x="1681098" y="1636938"/>
            <a:ext cx="7669530" cy="4130675"/>
          </a:xfrm>
          <a:prstGeom prst="rect">
            <a:avLst/>
          </a:prstGeom>
        </p:spPr>
        <p:txBody>
          <a:bodyPr vert="horz" wrap="square" lIns="0" tIns="0" rIns="0" bIns="0" rtlCol="0">
            <a:spAutoFit/>
          </a:bodyPr>
          <a:lstStyle/>
          <a:p>
            <a:pPr marL="368300" marR="172720" indent="-356235">
              <a:lnSpc>
                <a:spcPct val="15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考虑大小为N×N的图像f(x,y)，该图像的正向 离散变换T(u,v)表示为</a:t>
            </a:r>
            <a:endParaRPr sz="2800">
              <a:latin typeface="新宋体" panose="02010609030101010101" charset="-122"/>
              <a:cs typeface="新宋体" panose="02010609030101010101" charset="-122"/>
            </a:endParaRPr>
          </a:p>
          <a:p>
            <a:pPr marL="748030" algn="ctr">
              <a:lnSpc>
                <a:spcPct val="100000"/>
              </a:lnSpc>
              <a:spcBef>
                <a:spcPts val="340"/>
              </a:spcBef>
            </a:pPr>
            <a:r>
              <a:rPr sz="2550" i="1" spc="-5" dirty="0">
                <a:latin typeface="Times New Roman" panose="02020603050405020304"/>
                <a:cs typeface="Times New Roman" panose="02020603050405020304"/>
              </a:rPr>
              <a:t>T</a:t>
            </a:r>
            <a:r>
              <a:rPr sz="2550" i="1" spc="-400" dirty="0">
                <a:latin typeface="Times New Roman" panose="02020603050405020304"/>
                <a:cs typeface="Times New Roman" panose="02020603050405020304"/>
              </a:rPr>
              <a:t> </a:t>
            </a:r>
            <a:r>
              <a:rPr sz="3350" spc="-440" dirty="0">
                <a:latin typeface="Symbol" panose="05050102010706020507"/>
                <a:cs typeface="Symbol" panose="05050102010706020507"/>
              </a:rPr>
              <a:t></a:t>
            </a:r>
            <a:r>
              <a:rPr sz="2550" i="1" spc="0" dirty="0">
                <a:latin typeface="Times New Roman" panose="02020603050405020304"/>
                <a:cs typeface="Times New Roman" panose="02020603050405020304"/>
              </a:rPr>
              <a:t>u</a:t>
            </a:r>
            <a:r>
              <a:rPr sz="2550" spc="-5" dirty="0">
                <a:latin typeface="Times New Roman" panose="02020603050405020304"/>
                <a:cs typeface="Times New Roman" panose="02020603050405020304"/>
              </a:rPr>
              <a:t>,</a:t>
            </a:r>
            <a:r>
              <a:rPr sz="2550" spc="-405" dirty="0">
                <a:latin typeface="Times New Roman" panose="02020603050405020304"/>
                <a:cs typeface="Times New Roman" panose="02020603050405020304"/>
              </a:rPr>
              <a:t> </a:t>
            </a:r>
            <a:r>
              <a:rPr sz="2550" i="1" spc="70" dirty="0">
                <a:latin typeface="Times New Roman" panose="02020603050405020304"/>
                <a:cs typeface="Times New Roman" panose="02020603050405020304"/>
              </a:rPr>
              <a:t>v</a:t>
            </a:r>
            <a:r>
              <a:rPr sz="3350" spc="-325" dirty="0">
                <a:latin typeface="Symbol" panose="05050102010706020507"/>
                <a:cs typeface="Symbol" panose="05050102010706020507"/>
              </a:rPr>
              <a:t></a:t>
            </a:r>
            <a:r>
              <a:rPr sz="3350" spc="-475" dirty="0">
                <a:latin typeface="Times New Roman" panose="02020603050405020304"/>
                <a:cs typeface="Times New Roman" panose="02020603050405020304"/>
              </a:rPr>
              <a:t> </a:t>
            </a:r>
            <a:r>
              <a:rPr sz="2550" spc="-5" dirty="0">
                <a:latin typeface="Symbol" panose="05050102010706020507"/>
                <a:cs typeface="Symbol" panose="05050102010706020507"/>
              </a:rPr>
              <a:t></a:t>
            </a:r>
            <a:r>
              <a:rPr sz="2550" spc="-170" dirty="0">
                <a:latin typeface="Times New Roman" panose="02020603050405020304"/>
                <a:cs typeface="Times New Roman" panose="02020603050405020304"/>
              </a:rPr>
              <a:t> </a:t>
            </a:r>
            <a:r>
              <a:rPr sz="5700" spc="262" baseline="-9000" dirty="0">
                <a:latin typeface="Symbol" panose="05050102010706020507"/>
                <a:cs typeface="Symbol" panose="05050102010706020507"/>
              </a:rPr>
              <a:t></a:t>
            </a:r>
            <a:r>
              <a:rPr sz="5700" spc="15" baseline="-9000" dirty="0">
                <a:latin typeface="Symbol" panose="05050102010706020507"/>
                <a:cs typeface="Symbol" panose="05050102010706020507"/>
              </a:rPr>
              <a:t></a:t>
            </a:r>
            <a:r>
              <a:rPr sz="5700" spc="-472" baseline="-900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f</a:t>
            </a:r>
            <a:r>
              <a:rPr sz="2550" i="1" spc="-105" dirty="0">
                <a:latin typeface="Times New Roman" panose="02020603050405020304"/>
                <a:cs typeface="Times New Roman" panose="02020603050405020304"/>
              </a:rPr>
              <a:t> </a:t>
            </a:r>
            <a:r>
              <a:rPr sz="3350" spc="-254" dirty="0">
                <a:latin typeface="Symbol" panose="05050102010706020507"/>
                <a:cs typeface="Symbol" panose="05050102010706020507"/>
              </a:rPr>
              <a:t></a:t>
            </a:r>
            <a:r>
              <a:rPr sz="2550" i="1" spc="-40" dirty="0">
                <a:latin typeface="Times New Roman" panose="02020603050405020304"/>
                <a:cs typeface="Times New Roman" panose="02020603050405020304"/>
              </a:rPr>
              <a:t>x</a:t>
            </a:r>
            <a:r>
              <a:rPr sz="2550" spc="-5" dirty="0">
                <a:latin typeface="Times New Roman" panose="02020603050405020304"/>
                <a:cs typeface="Times New Roman" panose="02020603050405020304"/>
              </a:rPr>
              <a:t>,</a:t>
            </a:r>
            <a:r>
              <a:rPr sz="2550" spc="-140" dirty="0">
                <a:latin typeface="Times New Roman" panose="02020603050405020304"/>
                <a:cs typeface="Times New Roman" panose="02020603050405020304"/>
              </a:rPr>
              <a:t> </a:t>
            </a:r>
            <a:r>
              <a:rPr sz="2550" i="1" spc="100" dirty="0">
                <a:latin typeface="Times New Roman" panose="02020603050405020304"/>
                <a:cs typeface="Times New Roman" panose="02020603050405020304"/>
              </a:rPr>
              <a:t>y</a:t>
            </a:r>
            <a:r>
              <a:rPr sz="3350" spc="-335" dirty="0">
                <a:latin typeface="Symbol" panose="05050102010706020507"/>
                <a:cs typeface="Symbol" panose="05050102010706020507"/>
              </a:rPr>
              <a:t></a:t>
            </a:r>
            <a:r>
              <a:rPr sz="2550" i="1" spc="100" dirty="0">
                <a:latin typeface="Times New Roman" panose="02020603050405020304"/>
                <a:cs typeface="Times New Roman" panose="02020603050405020304"/>
              </a:rPr>
              <a:t>g</a:t>
            </a:r>
            <a:r>
              <a:rPr sz="3350" spc="-250" dirty="0">
                <a:latin typeface="Symbol" panose="05050102010706020507"/>
                <a:cs typeface="Symbol" panose="05050102010706020507"/>
              </a:rPr>
              <a:t></a:t>
            </a:r>
            <a:r>
              <a:rPr sz="2550" i="1" spc="-40" dirty="0">
                <a:latin typeface="Times New Roman" panose="02020603050405020304"/>
                <a:cs typeface="Times New Roman" panose="02020603050405020304"/>
              </a:rPr>
              <a:t>x</a:t>
            </a:r>
            <a:r>
              <a:rPr sz="2550" spc="-5" dirty="0">
                <a:latin typeface="Times New Roman" panose="02020603050405020304"/>
                <a:cs typeface="Times New Roman" panose="02020603050405020304"/>
              </a:rPr>
              <a:t>,</a:t>
            </a:r>
            <a:r>
              <a:rPr sz="2550" spc="-15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y</a:t>
            </a:r>
            <a:r>
              <a:rPr sz="2550" spc="185" dirty="0">
                <a:latin typeface="Times New Roman" panose="02020603050405020304"/>
                <a:cs typeface="Times New Roman" panose="02020603050405020304"/>
              </a:rPr>
              <a:t>,</a:t>
            </a:r>
            <a:r>
              <a:rPr sz="2550" i="1" spc="0" dirty="0">
                <a:latin typeface="Times New Roman" panose="02020603050405020304"/>
                <a:cs typeface="Times New Roman" panose="02020603050405020304"/>
              </a:rPr>
              <a:t>u</a:t>
            </a:r>
            <a:r>
              <a:rPr sz="2550" spc="-5" dirty="0">
                <a:latin typeface="Times New Roman" panose="02020603050405020304"/>
                <a:cs typeface="Times New Roman" panose="02020603050405020304"/>
              </a:rPr>
              <a:t>,</a:t>
            </a:r>
            <a:r>
              <a:rPr sz="2550" spc="-415" dirty="0">
                <a:latin typeface="Times New Roman" panose="02020603050405020304"/>
                <a:cs typeface="Times New Roman" panose="02020603050405020304"/>
              </a:rPr>
              <a:t> </a:t>
            </a:r>
            <a:r>
              <a:rPr sz="2550" i="1" spc="75" dirty="0">
                <a:latin typeface="Times New Roman" panose="02020603050405020304"/>
                <a:cs typeface="Times New Roman" panose="02020603050405020304"/>
              </a:rPr>
              <a:t>v</a:t>
            </a:r>
            <a:r>
              <a:rPr sz="3350" spc="-325" dirty="0">
                <a:latin typeface="Symbol" panose="05050102010706020507"/>
                <a:cs typeface="Symbol" panose="05050102010706020507"/>
              </a:rPr>
              <a:t></a:t>
            </a:r>
            <a:endParaRPr sz="3350">
              <a:latin typeface="Symbol" panose="05050102010706020507"/>
              <a:cs typeface="Symbol" panose="05050102010706020507"/>
            </a:endParaRPr>
          </a:p>
          <a:p>
            <a:pPr marR="369570" algn="ctr">
              <a:lnSpc>
                <a:spcPts val="1590"/>
              </a:lnSpc>
              <a:spcBef>
                <a:spcPts val="225"/>
              </a:spcBef>
            </a:pPr>
            <a:r>
              <a:rPr sz="1450" i="1" spc="75" dirty="0">
                <a:latin typeface="Times New Roman" panose="02020603050405020304"/>
                <a:cs typeface="Times New Roman" panose="02020603050405020304"/>
              </a:rPr>
              <a:t>x</a:t>
            </a:r>
            <a:r>
              <a:rPr sz="1450" spc="25" dirty="0">
                <a:latin typeface="Symbol" panose="05050102010706020507"/>
                <a:cs typeface="Symbol" panose="05050102010706020507"/>
              </a:rPr>
              <a:t></a:t>
            </a:r>
            <a:r>
              <a:rPr sz="1450" spc="15" dirty="0">
                <a:latin typeface="Times New Roman" panose="02020603050405020304"/>
                <a:cs typeface="Times New Roman" panose="02020603050405020304"/>
              </a:rPr>
              <a:t>0</a:t>
            </a:r>
            <a:r>
              <a:rPr sz="1450" dirty="0">
                <a:latin typeface="Times New Roman" panose="02020603050405020304"/>
                <a:cs typeface="Times New Roman" panose="02020603050405020304"/>
              </a:rPr>
              <a:t> </a:t>
            </a:r>
            <a:r>
              <a:rPr sz="1450" spc="-114" dirty="0">
                <a:latin typeface="Times New Roman" panose="02020603050405020304"/>
                <a:cs typeface="Times New Roman" panose="02020603050405020304"/>
              </a:rPr>
              <a:t> </a:t>
            </a:r>
            <a:r>
              <a:rPr sz="1450" i="1" spc="95" dirty="0">
                <a:latin typeface="Times New Roman" panose="02020603050405020304"/>
                <a:cs typeface="Times New Roman" panose="02020603050405020304"/>
              </a:rPr>
              <a:t>y</a:t>
            </a:r>
            <a:r>
              <a:rPr sz="1450" spc="25" dirty="0">
                <a:latin typeface="Symbol" panose="05050102010706020507"/>
                <a:cs typeface="Symbol" panose="05050102010706020507"/>
              </a:rPr>
              <a:t></a:t>
            </a:r>
            <a:r>
              <a:rPr sz="1450" spc="15" dirty="0">
                <a:latin typeface="Times New Roman" panose="02020603050405020304"/>
                <a:cs typeface="Times New Roman" panose="02020603050405020304"/>
              </a:rPr>
              <a:t>0</a:t>
            </a:r>
            <a:endParaRPr sz="1450">
              <a:latin typeface="Times New Roman" panose="02020603050405020304"/>
              <a:cs typeface="Times New Roman" panose="02020603050405020304"/>
            </a:endParaRPr>
          </a:p>
          <a:p>
            <a:pPr marL="368300">
              <a:lnSpc>
                <a:spcPts val="3210"/>
              </a:lnSpc>
            </a:pPr>
            <a:r>
              <a:rPr sz="2800" spc="-5" dirty="0">
                <a:latin typeface="新宋体" panose="02010609030101010101" charset="-122"/>
                <a:cs typeface="新宋体" panose="02010609030101010101" charset="-122"/>
              </a:rPr>
              <a:t>u,v=0,1,2,</a:t>
            </a:r>
            <a:r>
              <a:rPr sz="280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,N-1。给定T(u,v),f(x,y)可用离</a:t>
            </a:r>
            <a:endParaRPr sz="2800">
              <a:latin typeface="新宋体" panose="02010609030101010101" charset="-122"/>
              <a:cs typeface="新宋体" panose="02010609030101010101" charset="-122"/>
            </a:endParaRPr>
          </a:p>
          <a:p>
            <a:pPr marL="368300">
              <a:lnSpc>
                <a:spcPct val="100000"/>
              </a:lnSpc>
              <a:spcBef>
                <a:spcPts val="1860"/>
              </a:spcBef>
            </a:pPr>
            <a:r>
              <a:rPr sz="2800" spc="-5" dirty="0">
                <a:latin typeface="新宋体" panose="02010609030101010101" charset="-122"/>
                <a:cs typeface="新宋体" panose="02010609030101010101" charset="-122"/>
              </a:rPr>
              <a:t>散反变换得到</a:t>
            </a:r>
            <a:endParaRPr sz="2800">
              <a:latin typeface="新宋体" panose="02010609030101010101" charset="-122"/>
              <a:cs typeface="新宋体" panose="02010609030101010101" charset="-122"/>
            </a:endParaRPr>
          </a:p>
          <a:p>
            <a:pPr marL="842010" algn="ctr">
              <a:lnSpc>
                <a:spcPct val="100000"/>
              </a:lnSpc>
              <a:spcBef>
                <a:spcPts val="655"/>
              </a:spcBef>
            </a:pPr>
            <a:r>
              <a:rPr sz="2550" i="1" spc="-5" dirty="0">
                <a:latin typeface="Times New Roman" panose="02020603050405020304"/>
                <a:cs typeface="Times New Roman" panose="02020603050405020304"/>
              </a:rPr>
              <a:t>f</a:t>
            </a:r>
            <a:r>
              <a:rPr sz="2550" i="1" spc="-105" dirty="0">
                <a:latin typeface="Times New Roman" panose="02020603050405020304"/>
                <a:cs typeface="Times New Roman" panose="02020603050405020304"/>
              </a:rPr>
              <a:t> </a:t>
            </a:r>
            <a:r>
              <a:rPr sz="3350" spc="-250" dirty="0">
                <a:latin typeface="Symbol" panose="05050102010706020507"/>
                <a:cs typeface="Symbol" panose="05050102010706020507"/>
              </a:rPr>
              <a:t></a:t>
            </a:r>
            <a:r>
              <a:rPr sz="2550" i="1" spc="-45" dirty="0">
                <a:latin typeface="Times New Roman" panose="02020603050405020304"/>
                <a:cs typeface="Times New Roman" panose="02020603050405020304"/>
              </a:rPr>
              <a:t>x</a:t>
            </a:r>
            <a:r>
              <a:rPr sz="2550" spc="-5" dirty="0">
                <a:latin typeface="Times New Roman" panose="02020603050405020304"/>
                <a:cs typeface="Times New Roman" panose="02020603050405020304"/>
              </a:rPr>
              <a:t>,</a:t>
            </a:r>
            <a:r>
              <a:rPr sz="2550" spc="-140" dirty="0">
                <a:latin typeface="Times New Roman" panose="02020603050405020304"/>
                <a:cs typeface="Times New Roman" panose="02020603050405020304"/>
              </a:rPr>
              <a:t> </a:t>
            </a:r>
            <a:r>
              <a:rPr sz="2550" i="1" spc="105" dirty="0">
                <a:latin typeface="Times New Roman" panose="02020603050405020304"/>
                <a:cs typeface="Times New Roman" panose="02020603050405020304"/>
              </a:rPr>
              <a:t>y</a:t>
            </a:r>
            <a:r>
              <a:rPr sz="3350" spc="-325" dirty="0">
                <a:latin typeface="Symbol" panose="05050102010706020507"/>
                <a:cs typeface="Symbol" panose="05050102010706020507"/>
              </a:rPr>
              <a:t></a:t>
            </a:r>
            <a:r>
              <a:rPr sz="3350" spc="-475" dirty="0">
                <a:latin typeface="Times New Roman" panose="02020603050405020304"/>
                <a:cs typeface="Times New Roman" panose="02020603050405020304"/>
              </a:rPr>
              <a:t> </a:t>
            </a:r>
            <a:r>
              <a:rPr sz="2550" spc="-5" dirty="0">
                <a:latin typeface="Symbol" panose="05050102010706020507"/>
                <a:cs typeface="Symbol" panose="05050102010706020507"/>
              </a:rPr>
              <a:t></a:t>
            </a:r>
            <a:r>
              <a:rPr sz="2550" spc="-165" dirty="0">
                <a:latin typeface="Times New Roman" panose="02020603050405020304"/>
                <a:cs typeface="Times New Roman" panose="02020603050405020304"/>
              </a:rPr>
              <a:t> </a:t>
            </a:r>
            <a:r>
              <a:rPr sz="5700" spc="254" baseline="-9000" dirty="0">
                <a:latin typeface="Symbol" panose="05050102010706020507"/>
                <a:cs typeface="Symbol" panose="05050102010706020507"/>
              </a:rPr>
              <a:t></a:t>
            </a:r>
            <a:r>
              <a:rPr sz="5700" spc="67" baseline="-9000" dirty="0">
                <a:latin typeface="Symbol" panose="05050102010706020507"/>
                <a:cs typeface="Symbol" panose="05050102010706020507"/>
              </a:rPr>
              <a:t></a:t>
            </a:r>
            <a:r>
              <a:rPr sz="2550" i="1" spc="-5" dirty="0">
                <a:latin typeface="Times New Roman" panose="02020603050405020304"/>
                <a:cs typeface="Times New Roman" panose="02020603050405020304"/>
              </a:rPr>
              <a:t>T</a:t>
            </a:r>
            <a:r>
              <a:rPr sz="2550" i="1" spc="-400" dirty="0">
                <a:latin typeface="Times New Roman" panose="02020603050405020304"/>
                <a:cs typeface="Times New Roman" panose="02020603050405020304"/>
              </a:rPr>
              <a:t> </a:t>
            </a:r>
            <a:r>
              <a:rPr sz="3350" spc="-440" dirty="0">
                <a:latin typeface="Symbol" panose="05050102010706020507"/>
                <a:cs typeface="Symbol" panose="05050102010706020507"/>
              </a:rPr>
              <a:t></a:t>
            </a:r>
            <a:r>
              <a:rPr sz="2550" i="1" spc="0" dirty="0">
                <a:latin typeface="Times New Roman" panose="02020603050405020304"/>
                <a:cs typeface="Times New Roman" panose="02020603050405020304"/>
              </a:rPr>
              <a:t>u</a:t>
            </a:r>
            <a:r>
              <a:rPr sz="2550" spc="-5" dirty="0">
                <a:latin typeface="Times New Roman" panose="02020603050405020304"/>
                <a:cs typeface="Times New Roman" panose="02020603050405020304"/>
              </a:rPr>
              <a:t>,</a:t>
            </a:r>
            <a:r>
              <a:rPr sz="2550" spc="-405" dirty="0">
                <a:latin typeface="Times New Roman" panose="02020603050405020304"/>
                <a:cs typeface="Times New Roman" panose="02020603050405020304"/>
              </a:rPr>
              <a:t> </a:t>
            </a:r>
            <a:r>
              <a:rPr sz="2550" i="1" spc="70" dirty="0">
                <a:latin typeface="Times New Roman" panose="02020603050405020304"/>
                <a:cs typeface="Times New Roman" panose="02020603050405020304"/>
              </a:rPr>
              <a:t>v</a:t>
            </a:r>
            <a:r>
              <a:rPr sz="3350" spc="-455" dirty="0">
                <a:latin typeface="Symbol" panose="05050102010706020507"/>
                <a:cs typeface="Symbol" panose="05050102010706020507"/>
              </a:rPr>
              <a:t></a:t>
            </a:r>
            <a:r>
              <a:rPr sz="2550" i="1" spc="-40" dirty="0">
                <a:latin typeface="Times New Roman" panose="02020603050405020304"/>
                <a:cs typeface="Times New Roman" panose="02020603050405020304"/>
              </a:rPr>
              <a:t>h</a:t>
            </a:r>
            <a:r>
              <a:rPr sz="3350" spc="-250" dirty="0">
                <a:latin typeface="Symbol" panose="05050102010706020507"/>
                <a:cs typeface="Symbol" panose="05050102010706020507"/>
              </a:rPr>
              <a:t></a:t>
            </a:r>
            <a:r>
              <a:rPr sz="2550" i="1" spc="-45" dirty="0">
                <a:latin typeface="Times New Roman" panose="02020603050405020304"/>
                <a:cs typeface="Times New Roman" panose="02020603050405020304"/>
              </a:rPr>
              <a:t>x</a:t>
            </a:r>
            <a:r>
              <a:rPr sz="2550" spc="-5" dirty="0">
                <a:latin typeface="Times New Roman" panose="02020603050405020304"/>
                <a:cs typeface="Times New Roman" panose="02020603050405020304"/>
              </a:rPr>
              <a:t>,</a:t>
            </a:r>
            <a:r>
              <a:rPr sz="2550" spc="-14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y</a:t>
            </a:r>
            <a:r>
              <a:rPr sz="2550" spc="185" dirty="0">
                <a:latin typeface="Times New Roman" panose="02020603050405020304"/>
                <a:cs typeface="Times New Roman" panose="02020603050405020304"/>
              </a:rPr>
              <a:t>,</a:t>
            </a:r>
            <a:r>
              <a:rPr sz="2550" i="1" spc="0" dirty="0">
                <a:latin typeface="Times New Roman" panose="02020603050405020304"/>
                <a:cs typeface="Times New Roman" panose="02020603050405020304"/>
              </a:rPr>
              <a:t>u</a:t>
            </a:r>
            <a:r>
              <a:rPr sz="2550" spc="-5" dirty="0">
                <a:latin typeface="Times New Roman" panose="02020603050405020304"/>
                <a:cs typeface="Times New Roman" panose="02020603050405020304"/>
              </a:rPr>
              <a:t>,</a:t>
            </a:r>
            <a:r>
              <a:rPr sz="2550" spc="-409" dirty="0">
                <a:latin typeface="Times New Roman" panose="02020603050405020304"/>
                <a:cs typeface="Times New Roman" panose="02020603050405020304"/>
              </a:rPr>
              <a:t> </a:t>
            </a:r>
            <a:r>
              <a:rPr sz="2550" i="1" spc="75" dirty="0">
                <a:latin typeface="Times New Roman" panose="02020603050405020304"/>
                <a:cs typeface="Times New Roman" panose="02020603050405020304"/>
              </a:rPr>
              <a:t>v</a:t>
            </a:r>
            <a:r>
              <a:rPr sz="3350" spc="-325" dirty="0">
                <a:latin typeface="Symbol" panose="05050102010706020507"/>
                <a:cs typeface="Symbol" panose="05050102010706020507"/>
              </a:rPr>
              <a:t></a:t>
            </a:r>
            <a:endParaRPr sz="3350">
              <a:latin typeface="Symbol" panose="05050102010706020507"/>
              <a:cs typeface="Symbol" panose="05050102010706020507"/>
            </a:endParaRPr>
          </a:p>
          <a:p>
            <a:pPr marR="219710" algn="ctr">
              <a:lnSpc>
                <a:spcPct val="100000"/>
              </a:lnSpc>
              <a:spcBef>
                <a:spcPts val="225"/>
              </a:spcBef>
            </a:pPr>
            <a:r>
              <a:rPr sz="1450" i="1" spc="105" dirty="0">
                <a:latin typeface="Times New Roman" panose="02020603050405020304"/>
                <a:cs typeface="Times New Roman" panose="02020603050405020304"/>
              </a:rPr>
              <a:t>u</a:t>
            </a:r>
            <a:r>
              <a:rPr sz="1450" spc="25" dirty="0">
                <a:latin typeface="Symbol" panose="05050102010706020507"/>
                <a:cs typeface="Symbol" panose="05050102010706020507"/>
              </a:rPr>
              <a:t></a:t>
            </a:r>
            <a:r>
              <a:rPr sz="1450" spc="15" dirty="0">
                <a:latin typeface="Times New Roman" panose="02020603050405020304"/>
                <a:cs typeface="Times New Roman" panose="02020603050405020304"/>
              </a:rPr>
              <a:t>0</a:t>
            </a:r>
            <a:r>
              <a:rPr sz="1450" dirty="0">
                <a:latin typeface="Times New Roman" panose="02020603050405020304"/>
                <a:cs typeface="Times New Roman" panose="02020603050405020304"/>
              </a:rPr>
              <a:t> </a:t>
            </a:r>
            <a:r>
              <a:rPr sz="1450" spc="-180" dirty="0">
                <a:latin typeface="Times New Roman" panose="02020603050405020304"/>
                <a:cs typeface="Times New Roman" panose="02020603050405020304"/>
              </a:rPr>
              <a:t> </a:t>
            </a:r>
            <a:r>
              <a:rPr sz="1450" i="1" spc="75" dirty="0">
                <a:latin typeface="Times New Roman" panose="02020603050405020304"/>
                <a:cs typeface="Times New Roman" panose="02020603050405020304"/>
              </a:rPr>
              <a:t>v</a:t>
            </a:r>
            <a:r>
              <a:rPr sz="1450" spc="25" dirty="0">
                <a:latin typeface="Symbol" panose="05050102010706020507"/>
                <a:cs typeface="Symbol" panose="05050102010706020507"/>
              </a:rPr>
              <a:t></a:t>
            </a:r>
            <a:r>
              <a:rPr sz="1450" spc="15" dirty="0">
                <a:latin typeface="Times New Roman" panose="02020603050405020304"/>
                <a:cs typeface="Times New Roman" panose="02020603050405020304"/>
              </a:rPr>
              <a:t>0</a:t>
            </a:r>
            <a:endParaRPr sz="1450">
              <a:latin typeface="Times New Roman" panose="02020603050405020304"/>
              <a:cs typeface="Times New Roman" panose="02020603050405020304"/>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变换选择</a:t>
            </a:r>
          </a:p>
        </p:txBody>
      </p:sp>
      <p:sp>
        <p:nvSpPr>
          <p:cNvPr id="6" name="object 6"/>
          <p:cNvSpPr txBox="1"/>
          <p:nvPr/>
        </p:nvSpPr>
        <p:spPr>
          <a:xfrm>
            <a:off x="1610207" y="1636938"/>
            <a:ext cx="7857490" cy="5121910"/>
          </a:xfrm>
          <a:prstGeom prst="rect">
            <a:avLst/>
          </a:prstGeom>
        </p:spPr>
        <p:txBody>
          <a:bodyPr vert="horz" wrap="square" lIns="0" tIns="0" rIns="0" bIns="0" rtlCol="0">
            <a:spAutoFit/>
          </a:bodyPr>
          <a:lstStyle/>
          <a:p>
            <a:pPr marL="368300" marR="5080" indent="-356235">
              <a:lnSpc>
                <a:spcPct val="15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如果下列等式成立，正向核函数g(x,y,u,v)称为 是可分离的</a:t>
            </a:r>
            <a:endParaRPr sz="2800">
              <a:latin typeface="新宋体" panose="02010609030101010101" charset="-122"/>
              <a:cs typeface="新宋体" panose="02010609030101010101" charset="-122"/>
            </a:endParaRPr>
          </a:p>
          <a:p>
            <a:pPr marL="2284730">
              <a:lnSpc>
                <a:spcPts val="3535"/>
              </a:lnSpc>
            </a:pPr>
            <a:r>
              <a:rPr sz="2550" i="1" spc="110" dirty="0">
                <a:latin typeface="Times New Roman" panose="02020603050405020304"/>
                <a:cs typeface="Times New Roman" panose="02020603050405020304"/>
              </a:rPr>
              <a:t>g</a:t>
            </a:r>
            <a:r>
              <a:rPr sz="3350" spc="-250" dirty="0">
                <a:latin typeface="Symbol" panose="05050102010706020507"/>
                <a:cs typeface="Symbol" panose="05050102010706020507"/>
              </a:rPr>
              <a:t></a:t>
            </a:r>
            <a:r>
              <a:rPr sz="2550" i="1" spc="-40" dirty="0">
                <a:latin typeface="Times New Roman" panose="02020603050405020304"/>
                <a:cs typeface="Times New Roman" panose="02020603050405020304"/>
              </a:rPr>
              <a:t>x</a:t>
            </a:r>
            <a:r>
              <a:rPr sz="2550" dirty="0">
                <a:latin typeface="Times New Roman" panose="02020603050405020304"/>
                <a:cs typeface="Times New Roman" panose="02020603050405020304"/>
              </a:rPr>
              <a:t>,</a:t>
            </a:r>
            <a:r>
              <a:rPr sz="2550" spc="-15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y</a:t>
            </a:r>
            <a:r>
              <a:rPr sz="2550" spc="195" dirty="0">
                <a:latin typeface="Times New Roman" panose="02020603050405020304"/>
                <a:cs typeface="Times New Roman" panose="02020603050405020304"/>
              </a:rPr>
              <a:t>,</a:t>
            </a:r>
            <a:r>
              <a:rPr sz="2550" i="1" spc="5" dirty="0">
                <a:latin typeface="Times New Roman" panose="02020603050405020304"/>
                <a:cs typeface="Times New Roman" panose="02020603050405020304"/>
              </a:rPr>
              <a:t>u</a:t>
            </a:r>
            <a:r>
              <a:rPr sz="2550" dirty="0">
                <a:latin typeface="Times New Roman" panose="02020603050405020304"/>
                <a:cs typeface="Times New Roman" panose="02020603050405020304"/>
              </a:rPr>
              <a:t>,</a:t>
            </a:r>
            <a:r>
              <a:rPr sz="2550" spc="-415" dirty="0">
                <a:latin typeface="Times New Roman" panose="02020603050405020304"/>
                <a:cs typeface="Times New Roman" panose="02020603050405020304"/>
              </a:rPr>
              <a:t> </a:t>
            </a:r>
            <a:r>
              <a:rPr sz="2550" i="1" spc="75" dirty="0">
                <a:latin typeface="Times New Roman" panose="02020603050405020304"/>
                <a:cs typeface="Times New Roman" panose="02020603050405020304"/>
              </a:rPr>
              <a:t>v</a:t>
            </a:r>
            <a:r>
              <a:rPr sz="3350" spc="-325" dirty="0">
                <a:latin typeface="Symbol" panose="05050102010706020507"/>
                <a:cs typeface="Symbol" panose="05050102010706020507"/>
              </a:rPr>
              <a:t></a:t>
            </a:r>
            <a:r>
              <a:rPr sz="3350" spc="-475"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40" dirty="0">
                <a:latin typeface="Times New Roman" panose="02020603050405020304"/>
                <a:cs typeface="Times New Roman" panose="02020603050405020304"/>
              </a:rPr>
              <a:t> </a:t>
            </a:r>
            <a:r>
              <a:rPr sz="2550" i="1" spc="-85" dirty="0">
                <a:latin typeface="Times New Roman" panose="02020603050405020304"/>
                <a:cs typeface="Times New Roman" panose="02020603050405020304"/>
              </a:rPr>
              <a:t>g</a:t>
            </a:r>
            <a:r>
              <a:rPr sz="2175" spc="195" baseline="-25000" dirty="0">
                <a:latin typeface="Times New Roman" panose="02020603050405020304"/>
                <a:cs typeface="Times New Roman" panose="02020603050405020304"/>
              </a:rPr>
              <a:t>1</a:t>
            </a:r>
            <a:r>
              <a:rPr sz="3350" spc="-250" dirty="0">
                <a:latin typeface="Symbol" panose="05050102010706020507"/>
                <a:cs typeface="Symbol" panose="05050102010706020507"/>
              </a:rPr>
              <a:t></a:t>
            </a:r>
            <a:r>
              <a:rPr sz="2550" i="1" spc="-45" dirty="0">
                <a:latin typeface="Times New Roman" panose="02020603050405020304"/>
                <a:cs typeface="Times New Roman" panose="02020603050405020304"/>
              </a:rPr>
              <a:t>x</a:t>
            </a:r>
            <a:r>
              <a:rPr sz="2550" spc="195" dirty="0">
                <a:latin typeface="Times New Roman" panose="02020603050405020304"/>
                <a:cs typeface="Times New Roman" panose="02020603050405020304"/>
              </a:rPr>
              <a:t>,</a:t>
            </a:r>
            <a:r>
              <a:rPr sz="2550" i="1" spc="114" dirty="0">
                <a:latin typeface="Times New Roman" panose="02020603050405020304"/>
                <a:cs typeface="Times New Roman" panose="02020603050405020304"/>
              </a:rPr>
              <a:t>u</a:t>
            </a:r>
            <a:r>
              <a:rPr sz="3350" spc="-340" dirty="0">
                <a:latin typeface="Symbol" panose="05050102010706020507"/>
                <a:cs typeface="Symbol" panose="05050102010706020507"/>
              </a:rPr>
              <a:t></a:t>
            </a:r>
            <a:r>
              <a:rPr sz="2550" i="1" spc="80" dirty="0">
                <a:latin typeface="Times New Roman" panose="02020603050405020304"/>
                <a:cs typeface="Times New Roman" panose="02020603050405020304"/>
              </a:rPr>
              <a:t>g</a:t>
            </a:r>
            <a:r>
              <a:rPr sz="2175" spc="22" baseline="-25000" dirty="0">
                <a:latin typeface="Times New Roman" panose="02020603050405020304"/>
                <a:cs typeface="Times New Roman" panose="02020603050405020304"/>
              </a:rPr>
              <a:t>2</a:t>
            </a:r>
            <a:r>
              <a:rPr sz="2175" spc="-202" baseline="-25000" dirty="0">
                <a:latin typeface="Times New Roman" panose="02020603050405020304"/>
                <a:cs typeface="Times New Roman" panose="02020603050405020304"/>
              </a:rPr>
              <a:t> </a:t>
            </a:r>
            <a:r>
              <a:rPr sz="2550" dirty="0">
                <a:latin typeface="Times New Roman" panose="02020603050405020304"/>
                <a:cs typeface="Times New Roman" panose="02020603050405020304"/>
              </a:rPr>
              <a:t>(</a:t>
            </a:r>
            <a:r>
              <a:rPr sz="2550" spc="-39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y</a:t>
            </a:r>
            <a:r>
              <a:rPr sz="2550" dirty="0">
                <a:latin typeface="Times New Roman" panose="02020603050405020304"/>
                <a:cs typeface="Times New Roman" panose="02020603050405020304"/>
              </a:rPr>
              <a:t>,</a:t>
            </a:r>
            <a:r>
              <a:rPr sz="2550" spc="-415"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v</a:t>
            </a:r>
            <a:r>
              <a:rPr sz="2550" dirty="0">
                <a:latin typeface="Times New Roman" panose="02020603050405020304"/>
                <a:cs typeface="Times New Roman" panose="02020603050405020304"/>
              </a:rPr>
              <a:t>)</a:t>
            </a:r>
            <a:endParaRPr sz="2550">
              <a:latin typeface="Times New Roman" panose="02020603050405020304"/>
              <a:cs typeface="Times New Roman" panose="02020603050405020304"/>
            </a:endParaRPr>
          </a:p>
          <a:p>
            <a:pPr marL="546100">
              <a:lnSpc>
                <a:spcPct val="100000"/>
              </a:lnSpc>
              <a:spcBef>
                <a:spcPts val="3205"/>
              </a:spcBef>
            </a:pPr>
            <a:r>
              <a:rPr sz="2800" spc="-5" dirty="0">
                <a:latin typeface="新宋体" panose="02010609030101010101" charset="-122"/>
                <a:cs typeface="新宋体" panose="02010609030101010101" charset="-122"/>
              </a:rPr>
              <a:t>如果</a:t>
            </a:r>
            <a:r>
              <a:rPr sz="2800" dirty="0">
                <a:latin typeface="新宋体" panose="02010609030101010101" charset="-122"/>
                <a:cs typeface="新宋体" panose="02010609030101010101" charset="-122"/>
              </a:rPr>
              <a:t>g</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在函数上等于g</a:t>
            </a:r>
            <a:r>
              <a:rPr sz="2850" spc="-7" baseline="-20000" dirty="0">
                <a:latin typeface="新宋体" panose="02010609030101010101" charset="-122"/>
                <a:cs typeface="新宋体" panose="02010609030101010101" charset="-122"/>
              </a:rPr>
              <a:t>2</a:t>
            </a:r>
            <a:r>
              <a:rPr sz="2800" spc="-5" dirty="0">
                <a:latin typeface="新宋体" panose="02010609030101010101" charset="-122"/>
                <a:cs typeface="新宋体" panose="02010609030101010101" charset="-122"/>
              </a:rPr>
              <a:t>，则核函数是对称的</a:t>
            </a:r>
            <a:endParaRPr sz="2800">
              <a:latin typeface="新宋体" panose="02010609030101010101" charset="-122"/>
              <a:cs typeface="新宋体" panose="02010609030101010101" charset="-122"/>
            </a:endParaRPr>
          </a:p>
          <a:p>
            <a:pPr marL="2369820">
              <a:lnSpc>
                <a:spcPct val="100000"/>
              </a:lnSpc>
              <a:spcBef>
                <a:spcPts val="2450"/>
              </a:spcBef>
            </a:pPr>
            <a:r>
              <a:rPr sz="2550" i="1" spc="114" dirty="0">
                <a:latin typeface="Times New Roman" panose="02020603050405020304"/>
                <a:cs typeface="Times New Roman" panose="02020603050405020304"/>
              </a:rPr>
              <a:t>g</a:t>
            </a:r>
            <a:r>
              <a:rPr sz="3350" spc="-254" dirty="0">
                <a:latin typeface="Symbol" panose="05050102010706020507"/>
                <a:cs typeface="Symbol" panose="05050102010706020507"/>
              </a:rPr>
              <a:t></a:t>
            </a:r>
            <a:r>
              <a:rPr sz="2550" i="1" spc="-40" dirty="0">
                <a:latin typeface="Times New Roman" panose="02020603050405020304"/>
                <a:cs typeface="Times New Roman" panose="02020603050405020304"/>
              </a:rPr>
              <a:t>x</a:t>
            </a:r>
            <a:r>
              <a:rPr sz="2550" dirty="0">
                <a:latin typeface="Times New Roman" panose="02020603050405020304"/>
                <a:cs typeface="Times New Roman" panose="02020603050405020304"/>
              </a:rPr>
              <a:t>,</a:t>
            </a:r>
            <a:r>
              <a:rPr sz="2550" spc="-145" dirty="0">
                <a:latin typeface="Times New Roman" panose="02020603050405020304"/>
                <a:cs typeface="Times New Roman" panose="02020603050405020304"/>
              </a:rPr>
              <a:t> </a:t>
            </a:r>
            <a:r>
              <a:rPr sz="2550" i="1" spc="-10" dirty="0">
                <a:latin typeface="Times New Roman" panose="02020603050405020304"/>
                <a:cs typeface="Times New Roman" panose="02020603050405020304"/>
              </a:rPr>
              <a:t>y</a:t>
            </a:r>
            <a:r>
              <a:rPr sz="2550" spc="195" dirty="0">
                <a:latin typeface="Times New Roman" panose="02020603050405020304"/>
                <a:cs typeface="Times New Roman" panose="02020603050405020304"/>
              </a:rPr>
              <a:t>,</a:t>
            </a:r>
            <a:r>
              <a:rPr sz="2550" i="1" spc="5" dirty="0">
                <a:latin typeface="Times New Roman" panose="02020603050405020304"/>
                <a:cs typeface="Times New Roman" panose="02020603050405020304"/>
              </a:rPr>
              <a:t>u</a:t>
            </a:r>
            <a:r>
              <a:rPr sz="2550" dirty="0">
                <a:latin typeface="Times New Roman" panose="02020603050405020304"/>
                <a:cs typeface="Times New Roman" panose="02020603050405020304"/>
              </a:rPr>
              <a:t>,</a:t>
            </a:r>
            <a:r>
              <a:rPr sz="2550" spc="-415" dirty="0">
                <a:latin typeface="Times New Roman" panose="02020603050405020304"/>
                <a:cs typeface="Times New Roman" panose="02020603050405020304"/>
              </a:rPr>
              <a:t> </a:t>
            </a:r>
            <a:r>
              <a:rPr sz="2550" i="1" spc="75" dirty="0">
                <a:latin typeface="Times New Roman" panose="02020603050405020304"/>
                <a:cs typeface="Times New Roman" panose="02020603050405020304"/>
              </a:rPr>
              <a:t>v</a:t>
            </a:r>
            <a:r>
              <a:rPr sz="3350" spc="-325" dirty="0">
                <a:latin typeface="Symbol" panose="05050102010706020507"/>
                <a:cs typeface="Symbol" panose="05050102010706020507"/>
              </a:rPr>
              <a:t></a:t>
            </a:r>
            <a:r>
              <a:rPr sz="3350" spc="-475"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40" dirty="0">
                <a:latin typeface="Times New Roman" panose="02020603050405020304"/>
                <a:cs typeface="Times New Roman" panose="02020603050405020304"/>
              </a:rPr>
              <a:t> </a:t>
            </a:r>
            <a:r>
              <a:rPr sz="2550" i="1" spc="-75" dirty="0">
                <a:latin typeface="Times New Roman" panose="02020603050405020304"/>
                <a:cs typeface="Times New Roman" panose="02020603050405020304"/>
              </a:rPr>
              <a:t>g</a:t>
            </a:r>
            <a:r>
              <a:rPr sz="2175" spc="187" baseline="-25000" dirty="0">
                <a:latin typeface="Times New Roman" panose="02020603050405020304"/>
                <a:cs typeface="Times New Roman" panose="02020603050405020304"/>
              </a:rPr>
              <a:t>1</a:t>
            </a:r>
            <a:r>
              <a:rPr sz="3350" spc="-250" dirty="0">
                <a:latin typeface="Symbol" panose="05050102010706020507"/>
                <a:cs typeface="Symbol" panose="05050102010706020507"/>
              </a:rPr>
              <a:t></a:t>
            </a:r>
            <a:r>
              <a:rPr sz="2550" i="1" spc="-45" dirty="0">
                <a:latin typeface="Times New Roman" panose="02020603050405020304"/>
                <a:cs typeface="Times New Roman" panose="02020603050405020304"/>
              </a:rPr>
              <a:t>x</a:t>
            </a:r>
            <a:r>
              <a:rPr sz="2550" spc="195" dirty="0">
                <a:latin typeface="Times New Roman" panose="02020603050405020304"/>
                <a:cs typeface="Times New Roman" panose="02020603050405020304"/>
              </a:rPr>
              <a:t>,</a:t>
            </a:r>
            <a:r>
              <a:rPr sz="2550" i="1" spc="120" dirty="0">
                <a:latin typeface="Times New Roman" panose="02020603050405020304"/>
                <a:cs typeface="Times New Roman" panose="02020603050405020304"/>
              </a:rPr>
              <a:t>u</a:t>
            </a:r>
            <a:r>
              <a:rPr sz="3350" spc="-340" dirty="0">
                <a:latin typeface="Symbol" panose="05050102010706020507"/>
                <a:cs typeface="Symbol" panose="05050102010706020507"/>
              </a:rPr>
              <a:t></a:t>
            </a:r>
            <a:r>
              <a:rPr sz="2550" i="1" spc="-85" dirty="0">
                <a:latin typeface="Times New Roman" panose="02020603050405020304"/>
                <a:cs typeface="Times New Roman" panose="02020603050405020304"/>
              </a:rPr>
              <a:t>g</a:t>
            </a:r>
            <a:r>
              <a:rPr sz="2175" spc="22" baseline="-25000" dirty="0">
                <a:latin typeface="Times New Roman" panose="02020603050405020304"/>
                <a:cs typeface="Times New Roman" panose="02020603050405020304"/>
              </a:rPr>
              <a:t>1</a:t>
            </a:r>
            <a:r>
              <a:rPr sz="2175" spc="-359" baseline="-25000" dirty="0">
                <a:latin typeface="Times New Roman" panose="02020603050405020304"/>
                <a:cs typeface="Times New Roman" panose="02020603050405020304"/>
              </a:rPr>
              <a:t> </a:t>
            </a:r>
            <a:r>
              <a:rPr sz="2550" dirty="0">
                <a:latin typeface="Times New Roman" panose="02020603050405020304"/>
                <a:cs typeface="Times New Roman" panose="02020603050405020304"/>
              </a:rPr>
              <a:t>(</a:t>
            </a:r>
            <a:r>
              <a:rPr sz="2550" spc="-395"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y</a:t>
            </a:r>
            <a:r>
              <a:rPr sz="2550" dirty="0">
                <a:latin typeface="Times New Roman" panose="02020603050405020304"/>
                <a:cs typeface="Times New Roman" panose="02020603050405020304"/>
              </a:rPr>
              <a:t>,</a:t>
            </a:r>
            <a:r>
              <a:rPr sz="2550" spc="-405"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v</a:t>
            </a:r>
            <a:r>
              <a:rPr sz="2550" dirty="0">
                <a:latin typeface="Times New Roman" panose="02020603050405020304"/>
                <a:cs typeface="Times New Roman" panose="02020603050405020304"/>
              </a:rPr>
              <a:t>)</a:t>
            </a:r>
            <a:endParaRPr sz="2550">
              <a:latin typeface="Times New Roman" panose="02020603050405020304"/>
              <a:cs typeface="Times New Roman" panose="02020603050405020304"/>
            </a:endParaRPr>
          </a:p>
          <a:p>
            <a:pPr>
              <a:lnSpc>
                <a:spcPct val="100000"/>
              </a:lnSpc>
              <a:spcBef>
                <a:spcPts val="10"/>
              </a:spcBef>
            </a:pPr>
            <a:endParaRPr sz="3150">
              <a:latin typeface="Times New Roman" panose="02020603050405020304"/>
              <a:cs typeface="Times New Roman" panose="02020603050405020304"/>
            </a:endParaRPr>
          </a:p>
          <a:p>
            <a:pPr marL="12700" marR="15875" indent="710565">
              <a:lnSpc>
                <a:spcPct val="150000"/>
              </a:lnSpc>
            </a:pPr>
            <a:r>
              <a:rPr sz="2800" spc="-5" dirty="0">
                <a:latin typeface="新宋体" panose="02010609030101010101" charset="-122"/>
                <a:cs typeface="新宋体" panose="02010609030101010101" charset="-122"/>
              </a:rPr>
              <a:t>如果上述等式对逆向核函数h(x,y,u,v)成立， 则h(x,y,u,v)也具有上述结论</a:t>
            </a:r>
            <a:endParaRPr sz="2800">
              <a:latin typeface="新宋体" panose="02010609030101010101" charset="-122"/>
              <a:cs typeface="新宋体" panose="02010609030101010101" charset="-122"/>
            </a:endParaRP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变换选择</a:t>
            </a:r>
          </a:p>
        </p:txBody>
      </p:sp>
      <p:sp>
        <p:nvSpPr>
          <p:cNvPr id="6" name="object 6"/>
          <p:cNvSpPr txBox="1"/>
          <p:nvPr/>
        </p:nvSpPr>
        <p:spPr>
          <a:xfrm>
            <a:off x="1610245" y="1851152"/>
            <a:ext cx="7858125" cy="418465"/>
          </a:xfrm>
          <a:prstGeom prst="rect">
            <a:avLst/>
          </a:prstGeom>
        </p:spPr>
        <p:txBody>
          <a:bodyPr vert="horz" wrap="square" lIns="0" tIns="0" rIns="0" bIns="0" rtlCol="0">
            <a:spAutoFit/>
          </a:bodyPr>
          <a:lstStyle/>
          <a:p>
            <a:pPr marL="12700">
              <a:lnSpc>
                <a:spcPts val="3295"/>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DFT变换（离散傅里叶变换的简化版本（M=N））</a:t>
            </a:r>
            <a:endParaRPr sz="2800">
              <a:latin typeface="新宋体" panose="02010609030101010101" charset="-122"/>
              <a:cs typeface="新宋体" panose="02010609030101010101" charset="-122"/>
            </a:endParaRPr>
          </a:p>
        </p:txBody>
      </p:sp>
      <p:sp>
        <p:nvSpPr>
          <p:cNvPr id="7" name="object 7"/>
          <p:cNvSpPr txBox="1"/>
          <p:nvPr/>
        </p:nvSpPr>
        <p:spPr>
          <a:xfrm>
            <a:off x="1610245" y="4416044"/>
            <a:ext cx="1637030" cy="418465"/>
          </a:xfrm>
          <a:prstGeom prst="rect">
            <a:avLst/>
          </a:prstGeom>
        </p:spPr>
        <p:txBody>
          <a:bodyPr vert="horz" wrap="square" lIns="0" tIns="0" rIns="0" bIns="0" rtlCol="0">
            <a:spAutoFit/>
          </a:bodyPr>
          <a:lstStyle/>
          <a:p>
            <a:pPr marL="379730" indent="-367030">
              <a:lnSpc>
                <a:spcPts val="3295"/>
              </a:lnSpc>
              <a:buClr>
                <a:srgbClr val="EE2B0A"/>
              </a:buClr>
              <a:buSzPct val="71000"/>
              <a:buFont typeface="Wingdings" panose="05000000000000000000"/>
              <a:buChar char=""/>
              <a:tabLst>
                <a:tab pos="380365" algn="l"/>
              </a:tabLst>
            </a:pPr>
            <a:r>
              <a:rPr sz="2800" spc="-5" dirty="0">
                <a:latin typeface="新宋体" panose="02010609030101010101" charset="-122"/>
                <a:cs typeface="新宋体" panose="02010609030101010101" charset="-122"/>
              </a:rPr>
              <a:t>WHT变换</a:t>
            </a:r>
            <a:endParaRPr sz="2800">
              <a:latin typeface="新宋体" panose="02010609030101010101" charset="-122"/>
              <a:cs typeface="新宋体" panose="02010609030101010101" charset="-122"/>
            </a:endParaRPr>
          </a:p>
        </p:txBody>
      </p:sp>
      <p:sp>
        <p:nvSpPr>
          <p:cNvPr id="8" name="object 8"/>
          <p:cNvSpPr/>
          <p:nvPr/>
        </p:nvSpPr>
        <p:spPr>
          <a:xfrm>
            <a:off x="5363591" y="3003730"/>
            <a:ext cx="422275" cy="0"/>
          </a:xfrm>
          <a:custGeom>
            <a:avLst/>
            <a:gdLst/>
            <a:ahLst/>
            <a:cxnLst/>
            <a:rect l="l" t="t" r="r" b="b"/>
            <a:pathLst>
              <a:path w="422275">
                <a:moveTo>
                  <a:pt x="0" y="0"/>
                </a:moveTo>
                <a:lnTo>
                  <a:pt x="422143" y="0"/>
                </a:lnTo>
              </a:path>
            </a:pathLst>
          </a:custGeom>
          <a:ln w="13477">
            <a:solidFill>
              <a:srgbClr val="000000"/>
            </a:solidFill>
          </a:ln>
        </p:spPr>
        <p:txBody>
          <a:bodyPr wrap="square" lIns="0" tIns="0" rIns="0" bIns="0" rtlCol="0"/>
          <a:lstStyle/>
          <a:p>
            <a:endParaRPr/>
          </a:p>
        </p:txBody>
      </p:sp>
      <p:sp>
        <p:nvSpPr>
          <p:cNvPr id="9" name="object 9"/>
          <p:cNvSpPr txBox="1"/>
          <p:nvPr/>
        </p:nvSpPr>
        <p:spPr>
          <a:xfrm>
            <a:off x="5386666" y="2868155"/>
            <a:ext cx="371475" cy="545465"/>
          </a:xfrm>
          <a:prstGeom prst="rect">
            <a:avLst/>
          </a:prstGeom>
        </p:spPr>
        <p:txBody>
          <a:bodyPr vert="horz" wrap="square" lIns="0" tIns="0" rIns="0" bIns="0" rtlCol="0">
            <a:spAutoFit/>
          </a:bodyPr>
          <a:lstStyle/>
          <a:p>
            <a:pPr marL="12700">
              <a:lnSpc>
                <a:spcPct val="100000"/>
              </a:lnSpc>
            </a:pPr>
            <a:r>
              <a:rPr sz="3825" i="1" baseline="-25000" dirty="0">
                <a:latin typeface="Times New Roman" panose="02020603050405020304"/>
                <a:cs typeface="Times New Roman" panose="02020603050405020304"/>
              </a:rPr>
              <a:t>N</a:t>
            </a:r>
            <a:r>
              <a:rPr sz="3825" i="1" spc="-540" baseline="-25000" dirty="0">
                <a:latin typeface="Times New Roman" panose="02020603050405020304"/>
                <a:cs typeface="Times New Roman" panose="02020603050405020304"/>
              </a:rPr>
              <a:t> </a:t>
            </a:r>
            <a:r>
              <a:rPr sz="1450" spc="15" dirty="0">
                <a:latin typeface="Times New Roman" panose="02020603050405020304"/>
                <a:cs typeface="Times New Roman" panose="02020603050405020304"/>
              </a:rPr>
              <a:t>2</a:t>
            </a:r>
            <a:endParaRPr sz="1450">
              <a:latin typeface="Times New Roman" panose="02020603050405020304"/>
              <a:cs typeface="Times New Roman" panose="02020603050405020304"/>
            </a:endParaRPr>
          </a:p>
        </p:txBody>
      </p:sp>
      <p:sp>
        <p:nvSpPr>
          <p:cNvPr id="10" name="object 10"/>
          <p:cNvSpPr txBox="1"/>
          <p:nvPr/>
        </p:nvSpPr>
        <p:spPr>
          <a:xfrm>
            <a:off x="3714064" y="2659126"/>
            <a:ext cx="1595755" cy="513715"/>
          </a:xfrm>
          <a:prstGeom prst="rect">
            <a:avLst/>
          </a:prstGeom>
        </p:spPr>
        <p:txBody>
          <a:bodyPr vert="horz" wrap="square" lIns="0" tIns="0" rIns="0" bIns="0" rtlCol="0">
            <a:spAutoFit/>
          </a:bodyPr>
          <a:lstStyle/>
          <a:p>
            <a:pPr marL="12700">
              <a:lnSpc>
                <a:spcPct val="100000"/>
              </a:lnSpc>
            </a:pPr>
            <a:r>
              <a:rPr sz="2550" i="1" spc="110" dirty="0">
                <a:latin typeface="Times New Roman" panose="02020603050405020304"/>
                <a:cs typeface="Times New Roman" panose="02020603050405020304"/>
              </a:rPr>
              <a:t>g</a:t>
            </a:r>
            <a:r>
              <a:rPr sz="3350" spc="-250" dirty="0">
                <a:latin typeface="Symbol" panose="05050102010706020507"/>
                <a:cs typeface="Symbol" panose="05050102010706020507"/>
              </a:rPr>
              <a:t></a:t>
            </a:r>
            <a:r>
              <a:rPr sz="2550" i="1" spc="-40" dirty="0">
                <a:latin typeface="Times New Roman" panose="02020603050405020304"/>
                <a:cs typeface="Times New Roman" panose="02020603050405020304"/>
              </a:rPr>
              <a:t>x</a:t>
            </a:r>
            <a:r>
              <a:rPr sz="2550" dirty="0">
                <a:latin typeface="Times New Roman" panose="02020603050405020304"/>
                <a:cs typeface="Times New Roman" panose="02020603050405020304"/>
              </a:rPr>
              <a:t>,</a:t>
            </a:r>
            <a:r>
              <a:rPr sz="2550" spc="-15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y</a:t>
            </a:r>
            <a:r>
              <a:rPr sz="2550" spc="195" dirty="0">
                <a:latin typeface="Times New Roman" panose="02020603050405020304"/>
                <a:cs typeface="Times New Roman" panose="02020603050405020304"/>
              </a:rPr>
              <a:t>,</a:t>
            </a:r>
            <a:r>
              <a:rPr sz="2550" i="1" spc="5" dirty="0">
                <a:latin typeface="Times New Roman" panose="02020603050405020304"/>
                <a:cs typeface="Times New Roman" panose="02020603050405020304"/>
              </a:rPr>
              <a:t>u</a:t>
            </a:r>
            <a:r>
              <a:rPr sz="2550" dirty="0">
                <a:latin typeface="Times New Roman" panose="02020603050405020304"/>
                <a:cs typeface="Times New Roman" panose="02020603050405020304"/>
              </a:rPr>
              <a:t>,</a:t>
            </a:r>
            <a:r>
              <a:rPr sz="2550" spc="-415" dirty="0">
                <a:latin typeface="Times New Roman" panose="02020603050405020304"/>
                <a:cs typeface="Times New Roman" panose="02020603050405020304"/>
              </a:rPr>
              <a:t> </a:t>
            </a:r>
            <a:r>
              <a:rPr sz="2550" i="1" spc="75" dirty="0">
                <a:latin typeface="Times New Roman" panose="02020603050405020304"/>
                <a:cs typeface="Times New Roman" panose="02020603050405020304"/>
              </a:rPr>
              <a:t>v</a:t>
            </a:r>
            <a:r>
              <a:rPr sz="3350" spc="-325" dirty="0">
                <a:latin typeface="Symbol" panose="05050102010706020507"/>
                <a:cs typeface="Symbol" panose="05050102010706020507"/>
              </a:rPr>
              <a:t></a:t>
            </a:r>
            <a:r>
              <a:rPr sz="3350" spc="-480" dirty="0">
                <a:latin typeface="Times New Roman" panose="02020603050405020304"/>
                <a:cs typeface="Times New Roman" panose="02020603050405020304"/>
              </a:rPr>
              <a:t> </a:t>
            </a: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1" name="object 11"/>
          <p:cNvSpPr txBox="1"/>
          <p:nvPr/>
        </p:nvSpPr>
        <p:spPr>
          <a:xfrm>
            <a:off x="3699611" y="3223005"/>
            <a:ext cx="2925445" cy="658495"/>
          </a:xfrm>
          <a:prstGeom prst="rect">
            <a:avLst/>
          </a:prstGeom>
        </p:spPr>
        <p:txBody>
          <a:bodyPr vert="horz" wrap="square" lIns="0" tIns="0" rIns="0" bIns="0" rtlCol="0">
            <a:spAutoFit/>
          </a:bodyPr>
          <a:lstStyle/>
          <a:p>
            <a:pPr marL="12700">
              <a:lnSpc>
                <a:spcPct val="100000"/>
              </a:lnSpc>
            </a:pPr>
            <a:r>
              <a:rPr sz="3825" i="1" spc="-60" baseline="-25000" dirty="0">
                <a:latin typeface="Times New Roman" panose="02020603050405020304"/>
                <a:cs typeface="Times New Roman" panose="02020603050405020304"/>
              </a:rPr>
              <a:t>h</a:t>
            </a:r>
            <a:r>
              <a:rPr sz="5025" spc="-375" baseline="-19000" dirty="0">
                <a:latin typeface="Symbol" panose="05050102010706020507"/>
                <a:cs typeface="Symbol" panose="05050102010706020507"/>
              </a:rPr>
              <a:t></a:t>
            </a:r>
            <a:r>
              <a:rPr sz="3825" i="1" spc="-60" baseline="-25000" dirty="0">
                <a:latin typeface="Times New Roman" panose="02020603050405020304"/>
                <a:cs typeface="Times New Roman" panose="02020603050405020304"/>
              </a:rPr>
              <a:t>x</a:t>
            </a:r>
            <a:r>
              <a:rPr sz="3825" baseline="-25000" dirty="0">
                <a:latin typeface="Times New Roman" panose="02020603050405020304"/>
                <a:cs typeface="Times New Roman" panose="02020603050405020304"/>
              </a:rPr>
              <a:t>,</a:t>
            </a:r>
            <a:r>
              <a:rPr sz="3825" spc="-225" baseline="-25000" dirty="0">
                <a:latin typeface="Times New Roman" panose="02020603050405020304"/>
                <a:cs typeface="Times New Roman" panose="02020603050405020304"/>
              </a:rPr>
              <a:t> </a:t>
            </a:r>
            <a:r>
              <a:rPr sz="3825" i="1" spc="-7" baseline="-25000" dirty="0">
                <a:latin typeface="Times New Roman" panose="02020603050405020304"/>
                <a:cs typeface="Times New Roman" panose="02020603050405020304"/>
              </a:rPr>
              <a:t>y</a:t>
            </a:r>
            <a:r>
              <a:rPr sz="3825" spc="292" baseline="-25000" dirty="0">
                <a:latin typeface="Times New Roman" panose="02020603050405020304"/>
                <a:cs typeface="Times New Roman" panose="02020603050405020304"/>
              </a:rPr>
              <a:t>,</a:t>
            </a:r>
            <a:r>
              <a:rPr sz="3825" i="1" baseline="-25000" dirty="0">
                <a:latin typeface="Times New Roman" panose="02020603050405020304"/>
                <a:cs typeface="Times New Roman" panose="02020603050405020304"/>
              </a:rPr>
              <a:t>u</a:t>
            </a:r>
            <a:r>
              <a:rPr sz="3825" baseline="-25000" dirty="0">
                <a:latin typeface="Times New Roman" panose="02020603050405020304"/>
                <a:cs typeface="Times New Roman" panose="02020603050405020304"/>
              </a:rPr>
              <a:t>,</a:t>
            </a:r>
            <a:r>
              <a:rPr sz="3825" spc="-607" baseline="-25000" dirty="0">
                <a:latin typeface="Times New Roman" panose="02020603050405020304"/>
                <a:cs typeface="Times New Roman" panose="02020603050405020304"/>
              </a:rPr>
              <a:t> </a:t>
            </a:r>
            <a:r>
              <a:rPr sz="3825" i="1" spc="112" baseline="-25000" dirty="0">
                <a:latin typeface="Times New Roman" panose="02020603050405020304"/>
                <a:cs typeface="Times New Roman" panose="02020603050405020304"/>
              </a:rPr>
              <a:t>v</a:t>
            </a:r>
            <a:r>
              <a:rPr sz="5025" spc="-487" baseline="-19000" dirty="0">
                <a:latin typeface="Symbol" panose="05050102010706020507"/>
                <a:cs typeface="Symbol" panose="05050102010706020507"/>
              </a:rPr>
              <a:t></a:t>
            </a:r>
            <a:r>
              <a:rPr sz="5025" spc="-719" baseline="-19000" dirty="0">
                <a:latin typeface="Times New Roman" panose="02020603050405020304"/>
                <a:cs typeface="Times New Roman" panose="02020603050405020304"/>
              </a:rPr>
              <a:t> </a:t>
            </a:r>
            <a:r>
              <a:rPr sz="3825" baseline="-25000" dirty="0">
                <a:latin typeface="Symbol" panose="05050102010706020507"/>
                <a:cs typeface="Symbol" panose="05050102010706020507"/>
              </a:rPr>
              <a:t></a:t>
            </a:r>
            <a:r>
              <a:rPr sz="3825" spc="-277" baseline="-25000" dirty="0">
                <a:latin typeface="Times New Roman" panose="02020603050405020304"/>
                <a:cs typeface="Times New Roman" panose="02020603050405020304"/>
              </a:rPr>
              <a:t> </a:t>
            </a:r>
            <a:r>
              <a:rPr sz="3825" i="1" spc="-7" baseline="-25000" dirty="0">
                <a:latin typeface="Times New Roman" panose="02020603050405020304"/>
                <a:cs typeface="Times New Roman" panose="02020603050405020304"/>
              </a:rPr>
              <a:t>e</a:t>
            </a:r>
            <a:r>
              <a:rPr sz="3825" i="1" spc="-487" baseline="-25000" dirty="0">
                <a:latin typeface="Times New Roman" panose="02020603050405020304"/>
                <a:cs typeface="Times New Roman" panose="02020603050405020304"/>
              </a:rPr>
              <a:t> </a:t>
            </a:r>
            <a:r>
              <a:rPr sz="1450" i="1" spc="10" dirty="0">
                <a:latin typeface="Times New Roman" panose="02020603050405020304"/>
                <a:cs typeface="Times New Roman" panose="02020603050405020304"/>
              </a:rPr>
              <a:t>j</a:t>
            </a:r>
            <a:r>
              <a:rPr sz="1450" i="1" spc="-215" dirty="0">
                <a:latin typeface="Times New Roman" panose="02020603050405020304"/>
                <a:cs typeface="Times New Roman" panose="02020603050405020304"/>
              </a:rPr>
              <a:t> </a:t>
            </a:r>
            <a:r>
              <a:rPr sz="1450" spc="-10" dirty="0">
                <a:latin typeface="Times New Roman" panose="02020603050405020304"/>
                <a:cs typeface="Times New Roman" panose="02020603050405020304"/>
              </a:rPr>
              <a:t>2</a:t>
            </a:r>
            <a:r>
              <a:rPr sz="1550" i="1" spc="-35" dirty="0">
                <a:latin typeface="Symbol" panose="05050102010706020507"/>
                <a:cs typeface="Symbol" panose="05050102010706020507"/>
              </a:rPr>
              <a:t></a:t>
            </a:r>
            <a:r>
              <a:rPr sz="1550" i="1" spc="-145" dirty="0">
                <a:latin typeface="Times New Roman" panose="02020603050405020304"/>
                <a:cs typeface="Times New Roman" panose="02020603050405020304"/>
              </a:rPr>
              <a:t> </a:t>
            </a:r>
            <a:r>
              <a:rPr sz="1950" spc="-175" dirty="0">
                <a:latin typeface="Symbol" panose="05050102010706020507"/>
                <a:cs typeface="Symbol" panose="05050102010706020507"/>
              </a:rPr>
              <a:t></a:t>
            </a:r>
            <a:r>
              <a:rPr sz="1450" i="1" spc="15" dirty="0">
                <a:latin typeface="Times New Roman" panose="02020603050405020304"/>
                <a:cs typeface="Times New Roman" panose="02020603050405020304"/>
              </a:rPr>
              <a:t>u</a:t>
            </a:r>
            <a:r>
              <a:rPr sz="1450" i="1" spc="30" dirty="0">
                <a:latin typeface="Times New Roman" panose="02020603050405020304"/>
                <a:cs typeface="Times New Roman" panose="02020603050405020304"/>
              </a:rPr>
              <a:t>x</a:t>
            </a:r>
            <a:r>
              <a:rPr sz="1450" spc="50" dirty="0">
                <a:latin typeface="Symbol" panose="05050102010706020507"/>
                <a:cs typeface="Symbol" panose="05050102010706020507"/>
              </a:rPr>
              <a:t></a:t>
            </a:r>
            <a:r>
              <a:rPr sz="1450" i="1" spc="15" dirty="0">
                <a:latin typeface="Times New Roman" panose="02020603050405020304"/>
                <a:cs typeface="Times New Roman" panose="02020603050405020304"/>
              </a:rPr>
              <a:t>v</a:t>
            </a:r>
            <a:r>
              <a:rPr sz="1450" i="1" spc="114" dirty="0">
                <a:latin typeface="Times New Roman" panose="02020603050405020304"/>
                <a:cs typeface="Times New Roman" panose="02020603050405020304"/>
              </a:rPr>
              <a:t>y</a:t>
            </a:r>
            <a:r>
              <a:rPr sz="1950" spc="-120" dirty="0">
                <a:latin typeface="Symbol" panose="05050102010706020507"/>
                <a:cs typeface="Symbol" panose="05050102010706020507"/>
              </a:rPr>
              <a:t></a:t>
            </a:r>
            <a:r>
              <a:rPr sz="1450" spc="10" dirty="0">
                <a:latin typeface="Times New Roman" panose="02020603050405020304"/>
                <a:cs typeface="Times New Roman" panose="02020603050405020304"/>
              </a:rPr>
              <a:t>/</a:t>
            </a:r>
            <a:r>
              <a:rPr sz="1450" spc="-110" dirty="0">
                <a:latin typeface="Times New Roman" panose="02020603050405020304"/>
                <a:cs typeface="Times New Roman" panose="02020603050405020304"/>
              </a:rPr>
              <a:t> </a:t>
            </a:r>
            <a:r>
              <a:rPr sz="1450" i="1" spc="25" dirty="0">
                <a:latin typeface="Times New Roman" panose="02020603050405020304"/>
                <a:cs typeface="Times New Roman" panose="02020603050405020304"/>
              </a:rPr>
              <a:t>N</a:t>
            </a:r>
            <a:endParaRPr sz="1450">
              <a:latin typeface="Times New Roman" panose="02020603050405020304"/>
              <a:cs typeface="Times New Roman" panose="02020603050405020304"/>
            </a:endParaRPr>
          </a:p>
        </p:txBody>
      </p:sp>
      <p:sp>
        <p:nvSpPr>
          <p:cNvPr id="12" name="object 12"/>
          <p:cNvSpPr txBox="1"/>
          <p:nvPr/>
        </p:nvSpPr>
        <p:spPr>
          <a:xfrm>
            <a:off x="5485739" y="2615171"/>
            <a:ext cx="1760855" cy="545465"/>
          </a:xfrm>
          <a:prstGeom prst="rect">
            <a:avLst/>
          </a:prstGeom>
        </p:spPr>
        <p:txBody>
          <a:bodyPr vert="horz" wrap="square" lIns="0" tIns="0" rIns="0" bIns="0" rtlCol="0">
            <a:spAutoFit/>
          </a:bodyPr>
          <a:lstStyle/>
          <a:p>
            <a:pPr marL="12700">
              <a:lnSpc>
                <a:spcPct val="100000"/>
              </a:lnSpc>
              <a:tabLst>
                <a:tab pos="347345" algn="l"/>
              </a:tabLst>
            </a:pPr>
            <a:r>
              <a:rPr sz="3825" baseline="10000" dirty="0">
                <a:latin typeface="Times New Roman" panose="02020603050405020304"/>
                <a:cs typeface="Times New Roman" panose="02020603050405020304"/>
              </a:rPr>
              <a:t>1	</a:t>
            </a:r>
            <a:r>
              <a:rPr sz="3825" i="1" spc="75" baseline="-25000" dirty="0">
                <a:latin typeface="Times New Roman" panose="02020603050405020304"/>
                <a:cs typeface="Times New Roman" panose="02020603050405020304"/>
              </a:rPr>
              <a:t>e</a:t>
            </a:r>
            <a:r>
              <a:rPr sz="1450" spc="20" dirty="0">
                <a:latin typeface="Symbol" panose="05050102010706020507"/>
                <a:cs typeface="Symbol" panose="05050102010706020507"/>
              </a:rPr>
              <a:t></a:t>
            </a:r>
            <a:r>
              <a:rPr sz="1450" spc="-65" dirty="0">
                <a:latin typeface="Times New Roman" panose="02020603050405020304"/>
                <a:cs typeface="Times New Roman" panose="02020603050405020304"/>
              </a:rPr>
              <a:t> </a:t>
            </a:r>
            <a:r>
              <a:rPr sz="1450" i="1" spc="10" dirty="0">
                <a:latin typeface="Times New Roman" panose="02020603050405020304"/>
                <a:cs typeface="Times New Roman" panose="02020603050405020304"/>
              </a:rPr>
              <a:t>j</a:t>
            </a:r>
            <a:r>
              <a:rPr sz="1450" i="1" spc="-215" dirty="0">
                <a:latin typeface="Times New Roman" panose="02020603050405020304"/>
                <a:cs typeface="Times New Roman" panose="02020603050405020304"/>
              </a:rPr>
              <a:t> </a:t>
            </a:r>
            <a:r>
              <a:rPr sz="1450" spc="-10" dirty="0">
                <a:latin typeface="Times New Roman" panose="02020603050405020304"/>
                <a:cs typeface="Times New Roman" panose="02020603050405020304"/>
              </a:rPr>
              <a:t>2</a:t>
            </a:r>
            <a:r>
              <a:rPr sz="1550" i="1" spc="-35" dirty="0">
                <a:latin typeface="Symbol" panose="05050102010706020507"/>
                <a:cs typeface="Symbol" panose="05050102010706020507"/>
              </a:rPr>
              <a:t></a:t>
            </a:r>
            <a:r>
              <a:rPr sz="1550" i="1" spc="-145" dirty="0">
                <a:latin typeface="Times New Roman" panose="02020603050405020304"/>
                <a:cs typeface="Times New Roman" panose="02020603050405020304"/>
              </a:rPr>
              <a:t> </a:t>
            </a:r>
            <a:r>
              <a:rPr sz="1950" spc="-175" dirty="0">
                <a:latin typeface="Symbol" panose="05050102010706020507"/>
                <a:cs typeface="Symbol" panose="05050102010706020507"/>
              </a:rPr>
              <a:t></a:t>
            </a:r>
            <a:r>
              <a:rPr sz="1450" i="1" spc="15" dirty="0">
                <a:latin typeface="Times New Roman" panose="02020603050405020304"/>
                <a:cs typeface="Times New Roman" panose="02020603050405020304"/>
              </a:rPr>
              <a:t>u</a:t>
            </a:r>
            <a:r>
              <a:rPr sz="1450" i="1" spc="30" dirty="0">
                <a:latin typeface="Times New Roman" panose="02020603050405020304"/>
                <a:cs typeface="Times New Roman" panose="02020603050405020304"/>
              </a:rPr>
              <a:t>x</a:t>
            </a:r>
            <a:r>
              <a:rPr sz="1450" spc="50" dirty="0">
                <a:latin typeface="Symbol" panose="05050102010706020507"/>
                <a:cs typeface="Symbol" panose="05050102010706020507"/>
              </a:rPr>
              <a:t></a:t>
            </a:r>
            <a:r>
              <a:rPr sz="1450" i="1" spc="15" dirty="0">
                <a:latin typeface="Times New Roman" panose="02020603050405020304"/>
                <a:cs typeface="Times New Roman" panose="02020603050405020304"/>
              </a:rPr>
              <a:t>v</a:t>
            </a:r>
            <a:r>
              <a:rPr sz="1450" i="1" spc="114" dirty="0">
                <a:latin typeface="Times New Roman" panose="02020603050405020304"/>
                <a:cs typeface="Times New Roman" panose="02020603050405020304"/>
              </a:rPr>
              <a:t>y</a:t>
            </a:r>
            <a:r>
              <a:rPr sz="1950" spc="-125" dirty="0">
                <a:latin typeface="Symbol" panose="05050102010706020507"/>
                <a:cs typeface="Symbol" panose="05050102010706020507"/>
              </a:rPr>
              <a:t></a:t>
            </a:r>
            <a:r>
              <a:rPr sz="1450" spc="10" dirty="0">
                <a:latin typeface="Times New Roman" panose="02020603050405020304"/>
                <a:cs typeface="Times New Roman" panose="02020603050405020304"/>
              </a:rPr>
              <a:t>/</a:t>
            </a:r>
            <a:r>
              <a:rPr sz="1450" spc="-105" dirty="0">
                <a:latin typeface="Times New Roman" panose="02020603050405020304"/>
                <a:cs typeface="Times New Roman" panose="02020603050405020304"/>
              </a:rPr>
              <a:t> </a:t>
            </a:r>
            <a:r>
              <a:rPr sz="1450" i="1" spc="25" dirty="0">
                <a:latin typeface="Times New Roman" panose="02020603050405020304"/>
                <a:cs typeface="Times New Roman" panose="02020603050405020304"/>
              </a:rPr>
              <a:t>N</a:t>
            </a:r>
            <a:endParaRPr sz="1450">
              <a:latin typeface="Times New Roman" panose="02020603050405020304"/>
              <a:cs typeface="Times New Roman" panose="02020603050405020304"/>
            </a:endParaRPr>
          </a:p>
        </p:txBody>
      </p:sp>
      <p:sp>
        <p:nvSpPr>
          <p:cNvPr id="13" name="object 13"/>
          <p:cNvSpPr/>
          <p:nvPr/>
        </p:nvSpPr>
        <p:spPr>
          <a:xfrm>
            <a:off x="5816220" y="5416158"/>
            <a:ext cx="285750" cy="0"/>
          </a:xfrm>
          <a:custGeom>
            <a:avLst/>
            <a:gdLst/>
            <a:ahLst/>
            <a:cxnLst/>
            <a:rect l="l" t="t" r="r" b="b"/>
            <a:pathLst>
              <a:path w="285750">
                <a:moveTo>
                  <a:pt x="0" y="0"/>
                </a:moveTo>
                <a:lnTo>
                  <a:pt x="285751" y="0"/>
                </a:lnTo>
              </a:path>
            </a:pathLst>
          </a:custGeom>
          <a:ln w="13477">
            <a:solidFill>
              <a:srgbClr val="000000"/>
            </a:solidFill>
          </a:ln>
        </p:spPr>
        <p:txBody>
          <a:bodyPr wrap="square" lIns="0" tIns="0" rIns="0" bIns="0" rtlCol="0"/>
          <a:lstStyle/>
          <a:p>
            <a:endParaRPr/>
          </a:p>
        </p:txBody>
      </p:sp>
      <p:sp>
        <p:nvSpPr>
          <p:cNvPr id="14" name="object 14"/>
          <p:cNvSpPr txBox="1"/>
          <p:nvPr/>
        </p:nvSpPr>
        <p:spPr>
          <a:xfrm>
            <a:off x="6887844" y="5139944"/>
            <a:ext cx="93345" cy="275590"/>
          </a:xfrm>
          <a:prstGeom prst="rect">
            <a:avLst/>
          </a:prstGeom>
        </p:spPr>
        <p:txBody>
          <a:bodyPr vert="horz" wrap="square" lIns="0" tIns="0" rIns="0" bIns="0" rtlCol="0">
            <a:spAutoFit/>
          </a:bodyPr>
          <a:lstStyle/>
          <a:p>
            <a:pPr marL="12700">
              <a:lnSpc>
                <a:spcPct val="100000"/>
              </a:lnSpc>
            </a:pPr>
            <a:r>
              <a:rPr sz="1750" spc="-145" dirty="0">
                <a:latin typeface="Symbol" panose="05050102010706020507"/>
                <a:cs typeface="Symbol" panose="05050102010706020507"/>
              </a:rPr>
              <a:t></a:t>
            </a:r>
            <a:endParaRPr sz="1750">
              <a:latin typeface="Symbol" panose="05050102010706020507"/>
              <a:cs typeface="Symbol" panose="05050102010706020507"/>
            </a:endParaRPr>
          </a:p>
        </p:txBody>
      </p:sp>
      <p:sp>
        <p:nvSpPr>
          <p:cNvPr id="15" name="object 15"/>
          <p:cNvSpPr txBox="1"/>
          <p:nvPr/>
        </p:nvSpPr>
        <p:spPr>
          <a:xfrm>
            <a:off x="8658776" y="5139944"/>
            <a:ext cx="93345" cy="275590"/>
          </a:xfrm>
          <a:prstGeom prst="rect">
            <a:avLst/>
          </a:prstGeom>
        </p:spPr>
        <p:txBody>
          <a:bodyPr vert="horz" wrap="square" lIns="0" tIns="0" rIns="0" bIns="0" rtlCol="0">
            <a:spAutoFit/>
          </a:bodyPr>
          <a:lstStyle/>
          <a:p>
            <a:pPr marL="12700">
              <a:lnSpc>
                <a:spcPct val="100000"/>
              </a:lnSpc>
            </a:pPr>
            <a:r>
              <a:rPr sz="1750" spc="-145" dirty="0">
                <a:latin typeface="Symbol" panose="05050102010706020507"/>
                <a:cs typeface="Symbol" panose="05050102010706020507"/>
              </a:rPr>
              <a:t></a:t>
            </a:r>
            <a:endParaRPr sz="1750">
              <a:latin typeface="Symbol" panose="05050102010706020507"/>
              <a:cs typeface="Symbol" panose="05050102010706020507"/>
            </a:endParaRPr>
          </a:p>
        </p:txBody>
      </p:sp>
      <p:sp>
        <p:nvSpPr>
          <p:cNvPr id="16" name="object 16"/>
          <p:cNvSpPr txBox="1"/>
          <p:nvPr/>
        </p:nvSpPr>
        <p:spPr>
          <a:xfrm>
            <a:off x="6647815" y="5061204"/>
            <a:ext cx="256540" cy="394970"/>
          </a:xfrm>
          <a:prstGeom prst="rect">
            <a:avLst/>
          </a:prstGeom>
        </p:spPr>
        <p:txBody>
          <a:bodyPr vert="horz" wrap="square" lIns="0" tIns="0" rIns="0" bIns="0" rtlCol="0">
            <a:spAutoFit/>
          </a:bodyPr>
          <a:lstStyle/>
          <a:p>
            <a:pPr marL="12700">
              <a:lnSpc>
                <a:spcPct val="100000"/>
              </a:lnSpc>
            </a:pP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7" name="object 17"/>
          <p:cNvSpPr txBox="1"/>
          <p:nvPr/>
        </p:nvSpPr>
        <p:spPr>
          <a:xfrm>
            <a:off x="6136513" y="5071617"/>
            <a:ext cx="548640" cy="513715"/>
          </a:xfrm>
          <a:prstGeom prst="rect">
            <a:avLst/>
          </a:prstGeom>
        </p:spPr>
        <p:txBody>
          <a:bodyPr vert="horz" wrap="square" lIns="0" tIns="0" rIns="0" bIns="0" rtlCol="0">
            <a:spAutoFit/>
          </a:bodyPr>
          <a:lstStyle/>
          <a:p>
            <a:pPr marL="12700">
              <a:lnSpc>
                <a:spcPct val="100000"/>
              </a:lnSpc>
            </a:pPr>
            <a:r>
              <a:rPr sz="3350" spc="-365" dirty="0">
                <a:latin typeface="Symbol" panose="05050102010706020507"/>
                <a:cs typeface="Symbol" panose="05050102010706020507"/>
              </a:rPr>
              <a:t></a:t>
            </a:r>
            <a:r>
              <a:rPr sz="2550" spc="75" dirty="0">
                <a:latin typeface="Symbol" panose="05050102010706020507"/>
                <a:cs typeface="Symbol" panose="05050102010706020507"/>
              </a:rPr>
              <a:t></a:t>
            </a:r>
            <a:r>
              <a:rPr sz="2550" spc="-185" dirty="0">
                <a:latin typeface="Times New Roman" panose="02020603050405020304"/>
                <a:cs typeface="Times New Roman" panose="02020603050405020304"/>
              </a:rPr>
              <a:t>1</a:t>
            </a:r>
            <a:r>
              <a:rPr sz="3350" spc="-325" dirty="0">
                <a:latin typeface="Symbol" panose="05050102010706020507"/>
                <a:cs typeface="Symbol" panose="05050102010706020507"/>
              </a:rPr>
              <a:t></a:t>
            </a:r>
            <a:endParaRPr sz="3350">
              <a:latin typeface="Symbol" panose="05050102010706020507"/>
              <a:cs typeface="Symbol" panose="05050102010706020507"/>
            </a:endParaRPr>
          </a:p>
        </p:txBody>
      </p:sp>
      <p:sp>
        <p:nvSpPr>
          <p:cNvPr id="18" name="object 18"/>
          <p:cNvSpPr txBox="1"/>
          <p:nvPr/>
        </p:nvSpPr>
        <p:spPr>
          <a:xfrm>
            <a:off x="5869813" y="4968989"/>
            <a:ext cx="187960" cy="400050"/>
          </a:xfrm>
          <a:prstGeom prst="rect">
            <a:avLst/>
          </a:prstGeom>
        </p:spPr>
        <p:txBody>
          <a:bodyPr vert="horz" wrap="square" lIns="0" tIns="0" rIns="0" bIns="0" rtlCol="0">
            <a:spAutoFit/>
          </a:bodyPr>
          <a:lstStyle/>
          <a:p>
            <a:pPr marL="12700">
              <a:lnSpc>
                <a:spcPct val="100000"/>
              </a:lnSpc>
            </a:pPr>
            <a:r>
              <a:rPr sz="2550" dirty="0">
                <a:latin typeface="Times New Roman" panose="02020603050405020304"/>
                <a:cs typeface="Times New Roman" panose="02020603050405020304"/>
              </a:rPr>
              <a:t>1</a:t>
            </a:r>
            <a:endParaRPr sz="2550">
              <a:latin typeface="Times New Roman" panose="02020603050405020304"/>
              <a:cs typeface="Times New Roman" panose="02020603050405020304"/>
            </a:endParaRPr>
          </a:p>
        </p:txBody>
      </p:sp>
      <p:sp>
        <p:nvSpPr>
          <p:cNvPr id="19" name="object 19"/>
          <p:cNvSpPr txBox="1"/>
          <p:nvPr/>
        </p:nvSpPr>
        <p:spPr>
          <a:xfrm>
            <a:off x="6653910" y="4979670"/>
            <a:ext cx="247650" cy="172720"/>
          </a:xfrm>
          <a:prstGeom prst="rect">
            <a:avLst/>
          </a:prstGeom>
        </p:spPr>
        <p:txBody>
          <a:bodyPr vert="horz" wrap="square" lIns="0" tIns="0" rIns="0" bIns="0" rtlCol="0">
            <a:spAutoFit/>
          </a:bodyPr>
          <a:lstStyle/>
          <a:p>
            <a:pPr marL="12700">
              <a:lnSpc>
                <a:spcPct val="100000"/>
              </a:lnSpc>
            </a:pPr>
            <a:r>
              <a:rPr sz="1050" i="1" spc="-10" dirty="0">
                <a:latin typeface="Times New Roman" panose="02020603050405020304"/>
                <a:cs typeface="Times New Roman" panose="02020603050405020304"/>
              </a:rPr>
              <a:t>m</a:t>
            </a:r>
            <a:r>
              <a:rPr sz="1050" spc="-120" dirty="0">
                <a:latin typeface="Symbol" panose="05050102010706020507"/>
                <a:cs typeface="Symbol" panose="05050102010706020507"/>
              </a:rPr>
              <a:t></a:t>
            </a:r>
            <a:r>
              <a:rPr sz="1050" spc="5" dirty="0">
                <a:latin typeface="Times New Roman" panose="02020603050405020304"/>
                <a:cs typeface="Times New Roman" panose="02020603050405020304"/>
              </a:rPr>
              <a:t>1</a:t>
            </a:r>
            <a:endParaRPr sz="1050">
              <a:latin typeface="Times New Roman" panose="02020603050405020304"/>
              <a:cs typeface="Times New Roman" panose="02020603050405020304"/>
            </a:endParaRPr>
          </a:p>
        </p:txBody>
      </p:sp>
      <p:sp>
        <p:nvSpPr>
          <p:cNvPr id="20" name="object 20"/>
          <p:cNvSpPr txBox="1"/>
          <p:nvPr/>
        </p:nvSpPr>
        <p:spPr>
          <a:xfrm>
            <a:off x="6668401" y="5417057"/>
            <a:ext cx="205104" cy="172720"/>
          </a:xfrm>
          <a:prstGeom prst="rect">
            <a:avLst/>
          </a:prstGeom>
        </p:spPr>
        <p:txBody>
          <a:bodyPr vert="horz" wrap="square" lIns="0" tIns="0" rIns="0" bIns="0" rtlCol="0">
            <a:spAutoFit/>
          </a:bodyPr>
          <a:lstStyle/>
          <a:p>
            <a:pPr marL="12700">
              <a:lnSpc>
                <a:spcPct val="100000"/>
              </a:lnSpc>
            </a:pPr>
            <a:r>
              <a:rPr sz="1050" i="1" spc="25" dirty="0">
                <a:latin typeface="Times New Roman" panose="02020603050405020304"/>
                <a:cs typeface="Times New Roman" panose="02020603050405020304"/>
              </a:rPr>
              <a:t>i</a:t>
            </a:r>
            <a:r>
              <a:rPr sz="1050" spc="-25" dirty="0">
                <a:latin typeface="Symbol" panose="05050102010706020507"/>
                <a:cs typeface="Symbol" panose="05050102010706020507"/>
              </a:rPr>
              <a:t></a:t>
            </a:r>
            <a:r>
              <a:rPr sz="1050" spc="5" dirty="0">
                <a:latin typeface="Times New Roman" panose="02020603050405020304"/>
                <a:cs typeface="Times New Roman" panose="02020603050405020304"/>
              </a:rPr>
              <a:t>0</a:t>
            </a:r>
            <a:endParaRPr sz="1050">
              <a:latin typeface="Times New Roman" panose="02020603050405020304"/>
              <a:cs typeface="Times New Roman" panose="02020603050405020304"/>
            </a:endParaRPr>
          </a:p>
        </p:txBody>
      </p:sp>
      <p:sp>
        <p:nvSpPr>
          <p:cNvPr id="21" name="object 21"/>
          <p:cNvSpPr txBox="1"/>
          <p:nvPr/>
        </p:nvSpPr>
        <p:spPr>
          <a:xfrm>
            <a:off x="7938655" y="5242559"/>
            <a:ext cx="490220" cy="172720"/>
          </a:xfrm>
          <a:prstGeom prst="rect">
            <a:avLst/>
          </a:prstGeom>
        </p:spPr>
        <p:txBody>
          <a:bodyPr vert="horz" wrap="square" lIns="0" tIns="0" rIns="0" bIns="0" rtlCol="0">
            <a:spAutoFit/>
          </a:bodyPr>
          <a:lstStyle/>
          <a:p>
            <a:pPr marL="12700">
              <a:lnSpc>
                <a:spcPct val="100000"/>
              </a:lnSpc>
              <a:tabLst>
                <a:tab pos="438150" algn="l"/>
              </a:tabLst>
            </a:pPr>
            <a:r>
              <a:rPr sz="1050" i="1" dirty="0">
                <a:latin typeface="Times New Roman" panose="02020603050405020304"/>
                <a:cs typeface="Times New Roman" panose="02020603050405020304"/>
              </a:rPr>
              <a:t>i 	i</a:t>
            </a:r>
            <a:endParaRPr sz="1050">
              <a:latin typeface="Times New Roman" panose="02020603050405020304"/>
              <a:cs typeface="Times New Roman" panose="02020603050405020304"/>
            </a:endParaRPr>
          </a:p>
        </p:txBody>
      </p:sp>
      <p:sp>
        <p:nvSpPr>
          <p:cNvPr id="22" name="object 22"/>
          <p:cNvSpPr txBox="1"/>
          <p:nvPr/>
        </p:nvSpPr>
        <p:spPr>
          <a:xfrm>
            <a:off x="7034910" y="5242559"/>
            <a:ext cx="478790" cy="172720"/>
          </a:xfrm>
          <a:prstGeom prst="rect">
            <a:avLst/>
          </a:prstGeom>
        </p:spPr>
        <p:txBody>
          <a:bodyPr vert="horz" wrap="square" lIns="0" tIns="0" rIns="0" bIns="0" rtlCol="0">
            <a:spAutoFit/>
          </a:bodyPr>
          <a:lstStyle/>
          <a:p>
            <a:pPr marL="12700">
              <a:lnSpc>
                <a:spcPct val="100000"/>
              </a:lnSpc>
              <a:tabLst>
                <a:tab pos="427355" algn="l"/>
              </a:tabLst>
            </a:pPr>
            <a:r>
              <a:rPr sz="1050" i="1" dirty="0">
                <a:latin typeface="Times New Roman" panose="02020603050405020304"/>
                <a:cs typeface="Times New Roman" panose="02020603050405020304"/>
              </a:rPr>
              <a:t>i 	i</a:t>
            </a:r>
            <a:endParaRPr sz="1050">
              <a:latin typeface="Times New Roman" panose="02020603050405020304"/>
              <a:cs typeface="Times New Roman" panose="02020603050405020304"/>
            </a:endParaRPr>
          </a:p>
        </p:txBody>
      </p:sp>
      <p:sp>
        <p:nvSpPr>
          <p:cNvPr id="23" name="object 23"/>
          <p:cNvSpPr txBox="1"/>
          <p:nvPr/>
        </p:nvSpPr>
        <p:spPr>
          <a:xfrm>
            <a:off x="7749679" y="5081016"/>
            <a:ext cx="932180" cy="304800"/>
          </a:xfrm>
          <a:prstGeom prst="rect">
            <a:avLst/>
          </a:prstGeom>
        </p:spPr>
        <p:txBody>
          <a:bodyPr vert="horz" wrap="square" lIns="0" tIns="0" rIns="0" bIns="0" rtlCol="0">
            <a:spAutoFit/>
          </a:bodyPr>
          <a:lstStyle/>
          <a:p>
            <a:pPr marL="12700">
              <a:lnSpc>
                <a:spcPct val="100000"/>
              </a:lnSpc>
            </a:pPr>
            <a:r>
              <a:rPr sz="1450" spc="35" dirty="0">
                <a:latin typeface="Symbol" panose="05050102010706020507"/>
                <a:cs typeface="Symbol" panose="05050102010706020507"/>
              </a:rPr>
              <a:t></a:t>
            </a:r>
            <a:r>
              <a:rPr sz="1450" i="1" spc="15" dirty="0">
                <a:latin typeface="Times New Roman" panose="02020603050405020304"/>
                <a:cs typeface="Times New Roman" panose="02020603050405020304"/>
              </a:rPr>
              <a:t>b</a:t>
            </a:r>
            <a:r>
              <a:rPr sz="1450" i="1" spc="90" dirty="0">
                <a:latin typeface="Times New Roman" panose="02020603050405020304"/>
                <a:cs typeface="Times New Roman" panose="02020603050405020304"/>
              </a:rPr>
              <a:t> </a:t>
            </a:r>
            <a:r>
              <a:rPr sz="1950" spc="-190" dirty="0">
                <a:latin typeface="Symbol" panose="05050102010706020507"/>
                <a:cs typeface="Symbol" panose="05050102010706020507"/>
              </a:rPr>
              <a:t></a:t>
            </a:r>
            <a:r>
              <a:rPr sz="1950" spc="-305" dirty="0">
                <a:latin typeface="Times New Roman" panose="02020603050405020304"/>
                <a:cs typeface="Times New Roman" panose="02020603050405020304"/>
              </a:rPr>
              <a:t> </a:t>
            </a:r>
            <a:r>
              <a:rPr sz="1450" i="1" spc="15" dirty="0">
                <a:latin typeface="Times New Roman" panose="02020603050405020304"/>
                <a:cs typeface="Times New Roman" panose="02020603050405020304"/>
              </a:rPr>
              <a:t>y</a:t>
            </a:r>
            <a:r>
              <a:rPr sz="1450" i="1" spc="-220" dirty="0">
                <a:latin typeface="Times New Roman" panose="02020603050405020304"/>
                <a:cs typeface="Times New Roman" panose="02020603050405020304"/>
              </a:rPr>
              <a:t> </a:t>
            </a:r>
            <a:r>
              <a:rPr sz="1950" spc="-190" dirty="0">
                <a:latin typeface="Symbol" panose="05050102010706020507"/>
                <a:cs typeface="Symbol" panose="05050102010706020507"/>
              </a:rPr>
              <a:t></a:t>
            </a:r>
            <a:r>
              <a:rPr sz="1950" spc="-310" dirty="0">
                <a:latin typeface="Times New Roman" panose="02020603050405020304"/>
                <a:cs typeface="Times New Roman" panose="02020603050405020304"/>
              </a:rPr>
              <a:t> </a:t>
            </a:r>
            <a:r>
              <a:rPr sz="1450" i="1" spc="15" dirty="0">
                <a:latin typeface="Times New Roman" panose="02020603050405020304"/>
                <a:cs typeface="Times New Roman" panose="02020603050405020304"/>
              </a:rPr>
              <a:t>p</a:t>
            </a:r>
            <a:r>
              <a:rPr sz="1450" i="1" spc="155" dirty="0">
                <a:latin typeface="Times New Roman" panose="02020603050405020304"/>
                <a:cs typeface="Times New Roman" panose="02020603050405020304"/>
              </a:rPr>
              <a:t> </a:t>
            </a:r>
            <a:r>
              <a:rPr sz="1950" spc="-155" dirty="0">
                <a:latin typeface="Symbol" panose="05050102010706020507"/>
                <a:cs typeface="Symbol" panose="05050102010706020507"/>
              </a:rPr>
              <a:t></a:t>
            </a:r>
            <a:r>
              <a:rPr sz="1450" i="1" spc="125" dirty="0">
                <a:latin typeface="Times New Roman" panose="02020603050405020304"/>
                <a:cs typeface="Times New Roman" panose="02020603050405020304"/>
              </a:rPr>
              <a:t>v</a:t>
            </a:r>
            <a:r>
              <a:rPr sz="1950" spc="-190" dirty="0">
                <a:latin typeface="Symbol" panose="05050102010706020507"/>
                <a:cs typeface="Symbol" panose="05050102010706020507"/>
              </a:rPr>
              <a:t></a:t>
            </a:r>
            <a:endParaRPr sz="1950">
              <a:latin typeface="Symbol" panose="05050102010706020507"/>
              <a:cs typeface="Symbol" panose="05050102010706020507"/>
            </a:endParaRPr>
          </a:p>
        </p:txBody>
      </p:sp>
      <p:sp>
        <p:nvSpPr>
          <p:cNvPr id="24" name="object 24"/>
          <p:cNvSpPr txBox="1"/>
          <p:nvPr/>
        </p:nvSpPr>
        <p:spPr>
          <a:xfrm>
            <a:off x="6952615" y="5081016"/>
            <a:ext cx="826135" cy="304800"/>
          </a:xfrm>
          <a:prstGeom prst="rect">
            <a:avLst/>
          </a:prstGeom>
        </p:spPr>
        <p:txBody>
          <a:bodyPr vert="horz" wrap="square" lIns="0" tIns="0" rIns="0" bIns="0" rtlCol="0">
            <a:spAutoFit/>
          </a:bodyPr>
          <a:lstStyle/>
          <a:p>
            <a:pPr marL="12700">
              <a:lnSpc>
                <a:spcPct val="100000"/>
              </a:lnSpc>
            </a:pPr>
            <a:r>
              <a:rPr sz="1450" i="1" spc="15" dirty="0">
                <a:latin typeface="Times New Roman" panose="02020603050405020304"/>
                <a:cs typeface="Times New Roman" panose="02020603050405020304"/>
              </a:rPr>
              <a:t>b</a:t>
            </a:r>
            <a:r>
              <a:rPr sz="1450" i="1" spc="90" dirty="0">
                <a:latin typeface="Times New Roman" panose="02020603050405020304"/>
                <a:cs typeface="Times New Roman" panose="02020603050405020304"/>
              </a:rPr>
              <a:t> </a:t>
            </a:r>
            <a:r>
              <a:rPr sz="1950" spc="-65" dirty="0">
                <a:latin typeface="Symbol" panose="05050102010706020507"/>
                <a:cs typeface="Symbol" panose="05050102010706020507"/>
              </a:rPr>
              <a:t></a:t>
            </a:r>
            <a:r>
              <a:rPr sz="1450" i="1" spc="130" dirty="0">
                <a:latin typeface="Times New Roman" panose="02020603050405020304"/>
                <a:cs typeface="Times New Roman" panose="02020603050405020304"/>
              </a:rPr>
              <a:t>x</a:t>
            </a:r>
            <a:r>
              <a:rPr sz="1950" spc="-190" dirty="0">
                <a:latin typeface="Symbol" panose="05050102010706020507"/>
                <a:cs typeface="Symbol" panose="05050102010706020507"/>
              </a:rPr>
              <a:t></a:t>
            </a:r>
            <a:r>
              <a:rPr sz="1950" spc="-310" dirty="0">
                <a:latin typeface="Times New Roman" panose="02020603050405020304"/>
                <a:cs typeface="Times New Roman" panose="02020603050405020304"/>
              </a:rPr>
              <a:t> </a:t>
            </a:r>
            <a:r>
              <a:rPr sz="1450" i="1" spc="15" dirty="0">
                <a:latin typeface="Times New Roman" panose="02020603050405020304"/>
                <a:cs typeface="Times New Roman" panose="02020603050405020304"/>
              </a:rPr>
              <a:t>p</a:t>
            </a:r>
            <a:r>
              <a:rPr sz="1450" i="1" spc="155" dirty="0">
                <a:latin typeface="Times New Roman" panose="02020603050405020304"/>
                <a:cs typeface="Times New Roman" panose="02020603050405020304"/>
              </a:rPr>
              <a:t> </a:t>
            </a:r>
            <a:r>
              <a:rPr sz="1950" spc="-175" dirty="0">
                <a:latin typeface="Symbol" panose="05050102010706020507"/>
                <a:cs typeface="Symbol" panose="05050102010706020507"/>
              </a:rPr>
              <a:t></a:t>
            </a:r>
            <a:r>
              <a:rPr sz="1450" i="1" spc="15" dirty="0">
                <a:latin typeface="Times New Roman" panose="02020603050405020304"/>
                <a:cs typeface="Times New Roman" panose="02020603050405020304"/>
              </a:rPr>
              <a:t>u</a:t>
            </a:r>
            <a:r>
              <a:rPr sz="1450" i="1" spc="-215" dirty="0">
                <a:latin typeface="Times New Roman" panose="02020603050405020304"/>
                <a:cs typeface="Times New Roman" panose="02020603050405020304"/>
              </a:rPr>
              <a:t> </a:t>
            </a:r>
            <a:r>
              <a:rPr sz="1950" spc="-190" dirty="0">
                <a:latin typeface="Symbol" panose="05050102010706020507"/>
                <a:cs typeface="Symbol" panose="05050102010706020507"/>
              </a:rPr>
              <a:t></a:t>
            </a:r>
            <a:endParaRPr sz="1950">
              <a:latin typeface="Symbol" panose="05050102010706020507"/>
              <a:cs typeface="Symbol" panose="05050102010706020507"/>
            </a:endParaRPr>
          </a:p>
        </p:txBody>
      </p:sp>
      <p:sp>
        <p:nvSpPr>
          <p:cNvPr id="25" name="object 25"/>
          <p:cNvSpPr txBox="1"/>
          <p:nvPr/>
        </p:nvSpPr>
        <p:spPr>
          <a:xfrm>
            <a:off x="5838571" y="5426202"/>
            <a:ext cx="241935" cy="400050"/>
          </a:xfrm>
          <a:prstGeom prst="rect">
            <a:avLst/>
          </a:prstGeom>
        </p:spPr>
        <p:txBody>
          <a:bodyPr vert="horz" wrap="square" lIns="0" tIns="0" rIns="0" bIns="0" rtlCol="0">
            <a:spAutoFit/>
          </a:bodyPr>
          <a:lstStyle/>
          <a:p>
            <a:pPr marL="12700">
              <a:lnSpc>
                <a:spcPct val="100000"/>
              </a:lnSpc>
            </a:pPr>
            <a:r>
              <a:rPr sz="2550" i="1" dirty="0">
                <a:latin typeface="Times New Roman" panose="02020603050405020304"/>
                <a:cs typeface="Times New Roman" panose="02020603050405020304"/>
              </a:rPr>
              <a:t>N</a:t>
            </a:r>
            <a:endParaRPr sz="2550">
              <a:latin typeface="Times New Roman" panose="02020603050405020304"/>
              <a:cs typeface="Times New Roman" panose="02020603050405020304"/>
            </a:endParaRPr>
          </a:p>
        </p:txBody>
      </p:sp>
      <p:sp>
        <p:nvSpPr>
          <p:cNvPr id="26" name="object 26"/>
          <p:cNvSpPr txBox="1"/>
          <p:nvPr/>
        </p:nvSpPr>
        <p:spPr>
          <a:xfrm>
            <a:off x="3798682" y="5071617"/>
            <a:ext cx="1964055" cy="513715"/>
          </a:xfrm>
          <a:prstGeom prst="rect">
            <a:avLst/>
          </a:prstGeom>
        </p:spPr>
        <p:txBody>
          <a:bodyPr vert="horz" wrap="square" lIns="0" tIns="0" rIns="0" bIns="0" rtlCol="0">
            <a:spAutoFit/>
          </a:bodyPr>
          <a:lstStyle/>
          <a:p>
            <a:pPr marL="12700">
              <a:lnSpc>
                <a:spcPct val="100000"/>
              </a:lnSpc>
            </a:pPr>
            <a:r>
              <a:rPr sz="3350" spc="-325" dirty="0">
                <a:latin typeface="Symbol" panose="05050102010706020507"/>
                <a:cs typeface="Symbol" panose="05050102010706020507"/>
              </a:rPr>
              <a:t></a:t>
            </a:r>
            <a:r>
              <a:rPr sz="3350" spc="-475"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150" dirty="0">
                <a:latin typeface="Times New Roman" panose="02020603050405020304"/>
                <a:cs typeface="Times New Roman" panose="02020603050405020304"/>
              </a:rPr>
              <a:t> </a:t>
            </a:r>
            <a:r>
              <a:rPr sz="2550" i="1" spc="-40" dirty="0">
                <a:latin typeface="Times New Roman" panose="02020603050405020304"/>
                <a:cs typeface="Times New Roman" panose="02020603050405020304"/>
              </a:rPr>
              <a:t>h</a:t>
            </a:r>
            <a:r>
              <a:rPr sz="3350" spc="-250" dirty="0">
                <a:latin typeface="Symbol" panose="05050102010706020507"/>
                <a:cs typeface="Symbol" panose="05050102010706020507"/>
              </a:rPr>
              <a:t></a:t>
            </a:r>
            <a:r>
              <a:rPr sz="2550" i="1" spc="-40" dirty="0">
                <a:latin typeface="Times New Roman" panose="02020603050405020304"/>
                <a:cs typeface="Times New Roman" panose="02020603050405020304"/>
              </a:rPr>
              <a:t>x</a:t>
            </a:r>
            <a:r>
              <a:rPr sz="2550" dirty="0">
                <a:latin typeface="Times New Roman" panose="02020603050405020304"/>
                <a:cs typeface="Times New Roman" panose="02020603050405020304"/>
              </a:rPr>
              <a:t>,</a:t>
            </a:r>
            <a:r>
              <a:rPr sz="2550" spc="-15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y</a:t>
            </a:r>
            <a:r>
              <a:rPr sz="2550" spc="190" dirty="0">
                <a:latin typeface="Times New Roman" panose="02020603050405020304"/>
                <a:cs typeface="Times New Roman" panose="02020603050405020304"/>
              </a:rPr>
              <a:t>,</a:t>
            </a:r>
            <a:r>
              <a:rPr sz="2550" i="1" spc="5" dirty="0">
                <a:latin typeface="Times New Roman" panose="02020603050405020304"/>
                <a:cs typeface="Times New Roman" panose="02020603050405020304"/>
              </a:rPr>
              <a:t>u</a:t>
            </a:r>
            <a:r>
              <a:rPr sz="2550" dirty="0">
                <a:latin typeface="Times New Roman" panose="02020603050405020304"/>
                <a:cs typeface="Times New Roman" panose="02020603050405020304"/>
              </a:rPr>
              <a:t>,</a:t>
            </a:r>
            <a:r>
              <a:rPr sz="2550" spc="-405" dirty="0">
                <a:latin typeface="Times New Roman" panose="02020603050405020304"/>
                <a:cs typeface="Times New Roman" panose="02020603050405020304"/>
              </a:rPr>
              <a:t> </a:t>
            </a:r>
            <a:r>
              <a:rPr sz="2550" i="1" spc="60" dirty="0">
                <a:latin typeface="Times New Roman" panose="02020603050405020304"/>
                <a:cs typeface="Times New Roman" panose="02020603050405020304"/>
              </a:rPr>
              <a:t>v</a:t>
            </a:r>
            <a:r>
              <a:rPr sz="3350" spc="-325" dirty="0">
                <a:latin typeface="Symbol" panose="05050102010706020507"/>
                <a:cs typeface="Symbol" panose="05050102010706020507"/>
              </a:rPr>
              <a:t></a:t>
            </a:r>
            <a:r>
              <a:rPr sz="3350" spc="-475" dirty="0">
                <a:latin typeface="Times New Roman" panose="02020603050405020304"/>
                <a:cs typeface="Times New Roman" panose="02020603050405020304"/>
              </a:rPr>
              <a:t> </a:t>
            </a: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27" name="object 27"/>
          <p:cNvSpPr txBox="1"/>
          <p:nvPr/>
        </p:nvSpPr>
        <p:spPr>
          <a:xfrm>
            <a:off x="2553627" y="5071617"/>
            <a:ext cx="1261110" cy="513715"/>
          </a:xfrm>
          <a:prstGeom prst="rect">
            <a:avLst/>
          </a:prstGeom>
        </p:spPr>
        <p:txBody>
          <a:bodyPr vert="horz" wrap="square" lIns="0" tIns="0" rIns="0" bIns="0" rtlCol="0">
            <a:spAutoFit/>
          </a:bodyPr>
          <a:lstStyle/>
          <a:p>
            <a:pPr marL="12700">
              <a:lnSpc>
                <a:spcPct val="100000"/>
              </a:lnSpc>
            </a:pPr>
            <a:r>
              <a:rPr sz="2550" i="1" spc="110" dirty="0">
                <a:latin typeface="Times New Roman" panose="02020603050405020304"/>
                <a:cs typeface="Times New Roman" panose="02020603050405020304"/>
              </a:rPr>
              <a:t>g</a:t>
            </a:r>
            <a:r>
              <a:rPr sz="3350" spc="-250" dirty="0">
                <a:latin typeface="Symbol" panose="05050102010706020507"/>
                <a:cs typeface="Symbol" panose="05050102010706020507"/>
              </a:rPr>
              <a:t></a:t>
            </a:r>
            <a:r>
              <a:rPr sz="2550" i="1" spc="-40" dirty="0">
                <a:latin typeface="Times New Roman" panose="02020603050405020304"/>
                <a:cs typeface="Times New Roman" panose="02020603050405020304"/>
              </a:rPr>
              <a:t>x</a:t>
            </a:r>
            <a:r>
              <a:rPr sz="2550" dirty="0">
                <a:latin typeface="Times New Roman" panose="02020603050405020304"/>
                <a:cs typeface="Times New Roman" panose="02020603050405020304"/>
              </a:rPr>
              <a:t>,</a:t>
            </a:r>
            <a:r>
              <a:rPr sz="2550" spc="-15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y</a:t>
            </a:r>
            <a:r>
              <a:rPr sz="2550" spc="190" dirty="0">
                <a:latin typeface="Times New Roman" panose="02020603050405020304"/>
                <a:cs typeface="Times New Roman" panose="02020603050405020304"/>
              </a:rPr>
              <a:t>,</a:t>
            </a:r>
            <a:r>
              <a:rPr sz="2550" i="1" spc="5" dirty="0">
                <a:latin typeface="Times New Roman" panose="02020603050405020304"/>
                <a:cs typeface="Times New Roman" panose="02020603050405020304"/>
              </a:rPr>
              <a:t>u</a:t>
            </a:r>
            <a:r>
              <a:rPr sz="2550" dirty="0">
                <a:latin typeface="Times New Roman" panose="02020603050405020304"/>
                <a:cs typeface="Times New Roman" panose="02020603050405020304"/>
              </a:rPr>
              <a:t>,</a:t>
            </a:r>
            <a:r>
              <a:rPr sz="2550" spc="-405"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v</a:t>
            </a:r>
            <a:endParaRPr sz="2550">
              <a:latin typeface="Times New Roman" panose="02020603050405020304"/>
              <a:cs typeface="Times New Roman" panose="020206030504050203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969897" y="2038350"/>
            <a:ext cx="5397500" cy="548640"/>
          </a:xfrm>
          <a:prstGeom prst="rect">
            <a:avLst/>
          </a:prstGeom>
        </p:spPr>
        <p:txBody>
          <a:bodyPr vert="horz" wrap="square" lIns="0" tIns="0" rIns="0" bIns="0" rtlCol="0">
            <a:spAutoFit/>
          </a:bodyPr>
          <a:lstStyle/>
          <a:p>
            <a:pPr marL="12700">
              <a:lnSpc>
                <a:spcPct val="100000"/>
              </a:lnSpc>
            </a:pPr>
            <a:r>
              <a:rPr sz="2500" b="0" spc="850" dirty="0">
                <a:solidFill>
                  <a:srgbClr val="EE2B0A"/>
                </a:solidFill>
                <a:latin typeface="Segoe UI Symbol" panose="020B0502040204020203"/>
                <a:cs typeface="Segoe UI Symbol" panose="020B0502040204020203"/>
              </a:rPr>
              <a:t>•</a:t>
            </a:r>
            <a:r>
              <a:rPr sz="2500" b="0" spc="145" dirty="0">
                <a:solidFill>
                  <a:srgbClr val="EE2B0A"/>
                </a:solidFill>
                <a:latin typeface="Segoe UI Symbol" panose="020B0502040204020203"/>
                <a:cs typeface="Segoe UI Symbol" panose="020B0502040204020203"/>
              </a:rPr>
              <a:t> </a:t>
            </a:r>
            <a:r>
              <a:rPr sz="3600" b="0" dirty="0">
                <a:latin typeface="新宋体" panose="02010609030101010101" charset="-122"/>
                <a:cs typeface="新宋体" panose="02010609030101010101" charset="-122"/>
              </a:rPr>
              <a:t>与清晰度相关的主要因素</a:t>
            </a:r>
            <a:endParaRPr sz="3600">
              <a:latin typeface="新宋体" panose="02010609030101010101" charset="-122"/>
              <a:cs typeface="新宋体" panose="02010609030101010101" charset="-122"/>
            </a:endParaRPr>
          </a:p>
        </p:txBody>
      </p:sp>
      <p:sp>
        <p:nvSpPr>
          <p:cNvPr id="5" name="object 5"/>
          <p:cNvSpPr txBox="1"/>
          <p:nvPr/>
        </p:nvSpPr>
        <p:spPr>
          <a:xfrm>
            <a:off x="2427097" y="2681985"/>
            <a:ext cx="2341880" cy="2813685"/>
          </a:xfrm>
          <a:prstGeom prst="rect">
            <a:avLst/>
          </a:prstGeom>
        </p:spPr>
        <p:txBody>
          <a:bodyPr vert="horz" wrap="square" lIns="0" tIns="0" rIns="0" bIns="0" rtlCol="0">
            <a:spAutoFit/>
          </a:bodyPr>
          <a:lstStyle/>
          <a:p>
            <a:pPr marL="12700">
              <a:lnSpc>
                <a:spcPct val="100000"/>
              </a:lnSpc>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亮度</a:t>
            </a:r>
            <a:endParaRPr sz="3200">
              <a:latin typeface="新宋体" panose="02010609030101010101" charset="-122"/>
              <a:cs typeface="新宋体" panose="02010609030101010101" charset="-122"/>
            </a:endParaRPr>
          </a:p>
          <a:p>
            <a:pPr marL="12700">
              <a:lnSpc>
                <a:spcPct val="100000"/>
              </a:lnSpc>
              <a:spcBef>
                <a:spcPts val="76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对比度</a:t>
            </a:r>
            <a:endParaRPr sz="3200">
              <a:latin typeface="新宋体" panose="02010609030101010101" charset="-122"/>
              <a:cs typeface="新宋体" panose="02010609030101010101" charset="-122"/>
            </a:endParaRPr>
          </a:p>
          <a:p>
            <a:pPr marL="12700">
              <a:lnSpc>
                <a:spcPct val="100000"/>
              </a:lnSpc>
              <a:spcBef>
                <a:spcPts val="76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尺寸大小</a:t>
            </a:r>
            <a:endParaRPr sz="3200">
              <a:latin typeface="新宋体" panose="02010609030101010101" charset="-122"/>
              <a:cs typeface="新宋体" panose="02010609030101010101" charset="-122"/>
            </a:endParaRPr>
          </a:p>
          <a:p>
            <a:pPr marL="12700">
              <a:lnSpc>
                <a:spcPct val="100000"/>
              </a:lnSpc>
              <a:spcBef>
                <a:spcPts val="755"/>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细微层次</a:t>
            </a:r>
            <a:endParaRPr sz="3200">
              <a:latin typeface="新宋体" panose="02010609030101010101" charset="-122"/>
              <a:cs typeface="新宋体" panose="02010609030101010101" charset="-122"/>
            </a:endParaRPr>
          </a:p>
          <a:p>
            <a:pPr marL="12700">
              <a:lnSpc>
                <a:spcPts val="3750"/>
              </a:lnSpc>
              <a:spcBef>
                <a:spcPts val="76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颜色饱和度</a:t>
            </a:r>
            <a:endParaRPr sz="3200">
              <a:latin typeface="新宋体" panose="02010609030101010101" charset="-122"/>
              <a:cs typeface="新宋体" panose="02010609030101010101" charset="-122"/>
            </a:endParaRPr>
          </a:p>
        </p:txBody>
      </p:sp>
      <p:sp>
        <p:nvSpPr>
          <p:cNvPr id="6" name="object 6"/>
          <p:cNvSpPr txBox="1"/>
          <p:nvPr/>
        </p:nvSpPr>
        <p:spPr>
          <a:xfrm>
            <a:off x="1846465" y="923302"/>
            <a:ext cx="4290695"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图像的质量：3、清晰度</a:t>
            </a:r>
            <a:endParaRPr sz="3200">
              <a:latin typeface="新宋体" panose="02010609030101010101" charset="-122"/>
              <a:cs typeface="新宋体" panose="02010609030101010101" charset="-122"/>
            </a:endParaRP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26400" rIns="0" bIns="0" rtlCol="0">
            <a:spAutoFit/>
          </a:bodyPr>
          <a:lstStyle/>
          <a:p>
            <a:pPr marL="12700">
              <a:lnSpc>
                <a:spcPct val="100000"/>
              </a:lnSpc>
            </a:pPr>
            <a:r>
              <a:rPr spc="-5" dirty="0">
                <a:latin typeface="Times New Roman" panose="02020603050405020304"/>
                <a:cs typeface="Times New Roman" panose="02020603050405020304"/>
              </a:rPr>
              <a:t>WHT</a:t>
            </a:r>
            <a:r>
              <a:rPr spc="-10" dirty="0">
                <a:latin typeface="新宋体" panose="02010609030101010101" charset="-122"/>
                <a:cs typeface="新宋体" panose="02010609030101010101" charset="-122"/>
              </a:rPr>
              <a:t>变换</a:t>
            </a:r>
          </a:p>
        </p:txBody>
      </p:sp>
      <p:sp>
        <p:nvSpPr>
          <p:cNvPr id="6" name="object 6"/>
          <p:cNvSpPr/>
          <p:nvPr/>
        </p:nvSpPr>
        <p:spPr>
          <a:xfrm>
            <a:off x="2786519" y="1330451"/>
            <a:ext cx="5083302" cy="320802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610245" y="4409694"/>
            <a:ext cx="7960359" cy="2551430"/>
          </a:xfrm>
          <a:prstGeom prst="rect">
            <a:avLst/>
          </a:prstGeom>
        </p:spPr>
        <p:txBody>
          <a:bodyPr vert="horz" wrap="square" lIns="0" tIns="0" rIns="0" bIns="0" rtlCol="0">
            <a:spAutoFit/>
          </a:bodyPr>
          <a:lstStyle/>
          <a:p>
            <a:pPr marL="12700">
              <a:lnSpc>
                <a:spcPct val="100000"/>
              </a:lnSpc>
              <a:tabLst>
                <a:tab pos="32766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WHT的重要意义：所有核的值均为+1或-1，实现上简单</a:t>
            </a:r>
            <a:endParaRPr sz="2400">
              <a:latin typeface="新宋体" panose="02010609030101010101" charset="-122"/>
              <a:cs typeface="新宋体" panose="02010609030101010101" charset="-122"/>
            </a:endParaRPr>
          </a:p>
          <a:p>
            <a:pPr marL="12700">
              <a:lnSpc>
                <a:spcPct val="100000"/>
              </a:lnSpc>
              <a:spcBef>
                <a:spcPts val="1430"/>
              </a:spcBef>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N=4时的核，每个块包括4×4＝16个子方块</a:t>
            </a:r>
            <a:endParaRPr sz="2400">
              <a:latin typeface="新宋体" panose="02010609030101010101" charset="-122"/>
              <a:cs typeface="新宋体" panose="02010609030101010101" charset="-122"/>
            </a:endParaRPr>
          </a:p>
          <a:p>
            <a:pPr marL="12700">
              <a:lnSpc>
                <a:spcPct val="100000"/>
              </a:lnSpc>
              <a:spcBef>
                <a:spcPts val="1425"/>
              </a:spcBef>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白色表示＋1，而黑色表示－1</a:t>
            </a:r>
            <a:endParaRPr sz="2400">
              <a:latin typeface="新宋体" panose="02010609030101010101" charset="-122"/>
              <a:cs typeface="新宋体" panose="02010609030101010101" charset="-122"/>
            </a:endParaRPr>
          </a:p>
          <a:p>
            <a:pPr marL="12700">
              <a:lnSpc>
                <a:spcPct val="100000"/>
              </a:lnSpc>
              <a:spcBef>
                <a:spcPts val="1430"/>
              </a:spcBef>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左上角的块：u=v=0,x,y=0,1,2,3时g(x,y,0,0)的值：＋1</a:t>
            </a:r>
            <a:endParaRPr sz="2400">
              <a:latin typeface="新宋体" panose="02010609030101010101" charset="-122"/>
              <a:cs typeface="新宋体" panose="02010609030101010101" charset="-122"/>
            </a:endParaRPr>
          </a:p>
          <a:p>
            <a:pPr marL="12700">
              <a:lnSpc>
                <a:spcPts val="2835"/>
              </a:lnSpc>
              <a:spcBef>
                <a:spcPts val="1430"/>
              </a:spcBef>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左上第二块：u=0,v=1,x,y=0,1,2,3时g(x,y,0,1)的值</a:t>
            </a:r>
            <a:endParaRPr sz="2400">
              <a:latin typeface="新宋体" panose="02010609030101010101" charset="-122"/>
              <a:cs typeface="新宋体" panose="02010609030101010101" charset="-122"/>
            </a:endParaRP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0245" y="959865"/>
            <a:ext cx="4480560" cy="1950720"/>
          </a:xfrm>
          <a:prstGeom prst="rect">
            <a:avLst/>
          </a:prstGeom>
        </p:spPr>
        <p:txBody>
          <a:bodyPr vert="horz" wrap="square" lIns="0" tIns="0" rIns="0" bIns="0" rtlCol="0">
            <a:spAutoFit/>
          </a:bodyPr>
          <a:lstStyle/>
          <a:p>
            <a:pPr marL="227965">
              <a:lnSpc>
                <a:spcPct val="100000"/>
              </a:lnSpc>
            </a:pPr>
            <a:r>
              <a:rPr sz="3200" b="1" spc="-15" dirty="0">
                <a:latin typeface="新宋体" panose="02010609030101010101" charset="-122"/>
                <a:cs typeface="新宋体" panose="02010609030101010101" charset="-122"/>
              </a:rPr>
              <a:t>变换选择</a:t>
            </a:r>
            <a:endParaRPr sz="3200">
              <a:latin typeface="新宋体" panose="02010609030101010101" charset="-122"/>
              <a:cs typeface="新宋体" panose="02010609030101010101" charset="-122"/>
            </a:endParaRPr>
          </a:p>
          <a:p>
            <a:pPr>
              <a:lnSpc>
                <a:spcPct val="100000"/>
              </a:lnSpc>
              <a:spcBef>
                <a:spcPts val="15"/>
              </a:spcBef>
            </a:pPr>
            <a:endParaRPr sz="2750">
              <a:latin typeface="Times New Roman" panose="02020603050405020304"/>
              <a:cs typeface="Times New Roman" panose="02020603050405020304"/>
            </a:endParaRPr>
          </a:p>
          <a:p>
            <a:pPr marL="12700">
              <a:lnSpc>
                <a:spcPct val="10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DCT变换（离散余弦变换）</a:t>
            </a:r>
            <a:endParaRPr sz="2800">
              <a:latin typeface="新宋体" panose="02010609030101010101" charset="-122"/>
              <a:cs typeface="新宋体" panose="02010609030101010101" charset="-122"/>
            </a:endParaRPr>
          </a:p>
          <a:p>
            <a:pPr marL="469265">
              <a:lnSpc>
                <a:spcPts val="3295"/>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一维DCT变换及反变换</a:t>
            </a:r>
            <a:endParaRPr sz="2800">
              <a:latin typeface="新宋体" panose="02010609030101010101" charset="-122"/>
              <a:cs typeface="新宋体" panose="02010609030101010101" charset="-122"/>
            </a:endParaRPr>
          </a:p>
        </p:txBody>
      </p:sp>
      <p:sp>
        <p:nvSpPr>
          <p:cNvPr id="6" name="object 6"/>
          <p:cNvSpPr txBox="1"/>
          <p:nvPr/>
        </p:nvSpPr>
        <p:spPr>
          <a:xfrm>
            <a:off x="6613550" y="4423409"/>
            <a:ext cx="149860" cy="556260"/>
          </a:xfrm>
          <a:prstGeom prst="rect">
            <a:avLst/>
          </a:prstGeom>
        </p:spPr>
        <p:txBody>
          <a:bodyPr vert="horz" wrap="square" lIns="0" tIns="0" rIns="0" bIns="0" rtlCol="0">
            <a:spAutoFit/>
          </a:bodyPr>
          <a:lstStyle/>
          <a:p>
            <a:pPr marL="12700">
              <a:lnSpc>
                <a:spcPct val="100000"/>
              </a:lnSpc>
            </a:pPr>
            <a:r>
              <a:rPr sz="2550" spc="-980" dirty="0">
                <a:latin typeface="Symbol" panose="05050102010706020507"/>
                <a:cs typeface="Symbol" panose="05050102010706020507"/>
              </a:rPr>
              <a:t></a:t>
            </a:r>
            <a:r>
              <a:rPr sz="3825" baseline="-27000" dirty="0">
                <a:latin typeface="Symbol" panose="05050102010706020507"/>
                <a:cs typeface="Symbol" panose="05050102010706020507"/>
              </a:rPr>
              <a:t></a:t>
            </a:r>
            <a:endParaRPr sz="3825" baseline="-27000">
              <a:latin typeface="Symbol" panose="05050102010706020507"/>
              <a:cs typeface="Symbol" panose="05050102010706020507"/>
            </a:endParaRPr>
          </a:p>
        </p:txBody>
      </p:sp>
      <p:sp>
        <p:nvSpPr>
          <p:cNvPr id="7" name="object 7"/>
          <p:cNvSpPr txBox="1"/>
          <p:nvPr/>
        </p:nvSpPr>
        <p:spPr>
          <a:xfrm>
            <a:off x="5064404" y="4423409"/>
            <a:ext cx="149860" cy="556260"/>
          </a:xfrm>
          <a:prstGeom prst="rect">
            <a:avLst/>
          </a:prstGeom>
        </p:spPr>
        <p:txBody>
          <a:bodyPr vert="horz" wrap="square" lIns="0" tIns="0" rIns="0" bIns="0" rtlCol="0">
            <a:spAutoFit/>
          </a:bodyPr>
          <a:lstStyle/>
          <a:p>
            <a:pPr marL="12700">
              <a:lnSpc>
                <a:spcPct val="100000"/>
              </a:lnSpc>
            </a:pPr>
            <a:r>
              <a:rPr sz="2550" spc="-980" dirty="0">
                <a:latin typeface="Symbol" panose="05050102010706020507"/>
                <a:cs typeface="Symbol" panose="05050102010706020507"/>
              </a:rPr>
              <a:t></a:t>
            </a:r>
            <a:r>
              <a:rPr sz="3825" baseline="-27000" dirty="0">
                <a:latin typeface="Symbol" panose="05050102010706020507"/>
                <a:cs typeface="Symbol" panose="05050102010706020507"/>
              </a:rPr>
              <a:t></a:t>
            </a:r>
            <a:endParaRPr sz="3825" baseline="-27000">
              <a:latin typeface="Symbol" panose="05050102010706020507"/>
              <a:cs typeface="Symbol" panose="05050102010706020507"/>
            </a:endParaRPr>
          </a:p>
        </p:txBody>
      </p:sp>
      <p:sp>
        <p:nvSpPr>
          <p:cNvPr id="8" name="object 8"/>
          <p:cNvSpPr txBox="1"/>
          <p:nvPr/>
        </p:nvSpPr>
        <p:spPr>
          <a:xfrm>
            <a:off x="5064404" y="3465639"/>
            <a:ext cx="1699260" cy="556260"/>
          </a:xfrm>
          <a:prstGeom prst="rect">
            <a:avLst/>
          </a:prstGeom>
        </p:spPr>
        <p:txBody>
          <a:bodyPr vert="horz" wrap="square" lIns="0" tIns="0" rIns="0" bIns="0" rtlCol="0">
            <a:spAutoFit/>
          </a:bodyPr>
          <a:lstStyle/>
          <a:p>
            <a:pPr marL="12700">
              <a:lnSpc>
                <a:spcPct val="100000"/>
              </a:lnSpc>
              <a:tabLst>
                <a:tab pos="1561465" algn="l"/>
              </a:tabLst>
            </a:pPr>
            <a:r>
              <a:rPr sz="2550" spc="-980" dirty="0">
                <a:latin typeface="Symbol" panose="05050102010706020507"/>
                <a:cs typeface="Symbol" panose="05050102010706020507"/>
              </a:rPr>
              <a:t></a:t>
            </a:r>
            <a:r>
              <a:rPr sz="3825" baseline="-27000" dirty="0">
                <a:latin typeface="Symbol" panose="05050102010706020507"/>
                <a:cs typeface="Symbol" panose="05050102010706020507"/>
              </a:rPr>
              <a:t></a:t>
            </a:r>
            <a:r>
              <a:rPr sz="3825" baseline="-27000" dirty="0">
                <a:latin typeface="Times New Roman" panose="02020603050405020304"/>
                <a:cs typeface="Times New Roman" panose="02020603050405020304"/>
              </a:rPr>
              <a:t>	</a:t>
            </a:r>
            <a:r>
              <a:rPr sz="2550" spc="-980" dirty="0">
                <a:latin typeface="Symbol" panose="05050102010706020507"/>
                <a:cs typeface="Symbol" panose="05050102010706020507"/>
              </a:rPr>
              <a:t></a:t>
            </a:r>
            <a:r>
              <a:rPr sz="3825" baseline="-27000" dirty="0">
                <a:latin typeface="Symbol" panose="05050102010706020507"/>
                <a:cs typeface="Symbol" panose="05050102010706020507"/>
              </a:rPr>
              <a:t></a:t>
            </a:r>
            <a:endParaRPr sz="3825" baseline="-27000">
              <a:latin typeface="Symbol" panose="05050102010706020507"/>
              <a:cs typeface="Symbol" panose="05050102010706020507"/>
            </a:endParaRPr>
          </a:p>
        </p:txBody>
      </p:sp>
      <p:sp>
        <p:nvSpPr>
          <p:cNvPr id="9" name="object 9"/>
          <p:cNvSpPr txBox="1"/>
          <p:nvPr/>
        </p:nvSpPr>
        <p:spPr>
          <a:xfrm>
            <a:off x="7255878" y="4293107"/>
            <a:ext cx="2030730" cy="400050"/>
          </a:xfrm>
          <a:prstGeom prst="rect">
            <a:avLst/>
          </a:prstGeom>
        </p:spPr>
        <p:txBody>
          <a:bodyPr vert="horz" wrap="square" lIns="0" tIns="0" rIns="0" bIns="0" rtlCol="0">
            <a:spAutoFit/>
          </a:bodyPr>
          <a:lstStyle/>
          <a:p>
            <a:pPr marL="12700">
              <a:lnSpc>
                <a:spcPct val="100000"/>
              </a:lnSpc>
            </a:pPr>
            <a:r>
              <a:rPr sz="2550" i="1" spc="-5" dirty="0">
                <a:latin typeface="Times New Roman" panose="02020603050405020304"/>
                <a:cs typeface="Times New Roman" panose="02020603050405020304"/>
              </a:rPr>
              <a:t>x</a:t>
            </a:r>
            <a:r>
              <a:rPr sz="2550" i="1" spc="55"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5" dirty="0">
                <a:latin typeface="Times New Roman" panose="02020603050405020304"/>
                <a:cs typeface="Times New Roman" panose="02020603050405020304"/>
              </a:rPr>
              <a:t> </a:t>
            </a:r>
            <a:r>
              <a:rPr sz="2550" spc="5" dirty="0">
                <a:latin typeface="Times New Roman" panose="02020603050405020304"/>
                <a:cs typeface="Times New Roman" panose="02020603050405020304"/>
              </a:rPr>
              <a:t>0</a:t>
            </a:r>
            <a:r>
              <a:rPr sz="2550" spc="-225" dirty="0">
                <a:latin typeface="Times New Roman" panose="02020603050405020304"/>
                <a:cs typeface="Times New Roman" panose="02020603050405020304"/>
              </a:rPr>
              <a:t>,</a:t>
            </a:r>
            <a:r>
              <a:rPr sz="2550" spc="-195" dirty="0">
                <a:latin typeface="Times New Roman" panose="02020603050405020304"/>
                <a:cs typeface="Times New Roman" panose="02020603050405020304"/>
              </a:rPr>
              <a:t>1</a:t>
            </a:r>
            <a:r>
              <a:rPr sz="2550" dirty="0">
                <a:latin typeface="Times New Roman" panose="02020603050405020304"/>
                <a:cs typeface="Times New Roman" panose="02020603050405020304"/>
              </a:rPr>
              <a:t>,...,</a:t>
            </a:r>
            <a:r>
              <a:rPr sz="2550" spc="-55"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N</a:t>
            </a:r>
            <a:r>
              <a:rPr sz="2550" i="1" spc="150" dirty="0">
                <a:latin typeface="Times New Roman" panose="02020603050405020304"/>
                <a:cs typeface="Times New Roman" panose="02020603050405020304"/>
              </a:rPr>
              <a:t> </a:t>
            </a:r>
            <a:r>
              <a:rPr sz="2550" spc="210" dirty="0">
                <a:latin typeface="Symbol" panose="05050102010706020507"/>
                <a:cs typeface="Symbol" panose="05050102010706020507"/>
              </a:rPr>
              <a:t></a:t>
            </a:r>
            <a:r>
              <a:rPr sz="2550" dirty="0">
                <a:latin typeface="Times New Roman" panose="02020603050405020304"/>
                <a:cs typeface="Times New Roman" panose="02020603050405020304"/>
              </a:rPr>
              <a:t>1</a:t>
            </a:r>
            <a:endParaRPr sz="2550">
              <a:latin typeface="Times New Roman" panose="02020603050405020304"/>
              <a:cs typeface="Times New Roman" panose="02020603050405020304"/>
            </a:endParaRPr>
          </a:p>
        </p:txBody>
      </p:sp>
      <p:sp>
        <p:nvSpPr>
          <p:cNvPr id="10" name="object 10"/>
          <p:cNvSpPr txBox="1"/>
          <p:nvPr/>
        </p:nvSpPr>
        <p:spPr>
          <a:xfrm>
            <a:off x="5677789" y="4546079"/>
            <a:ext cx="431165" cy="400050"/>
          </a:xfrm>
          <a:prstGeom prst="rect">
            <a:avLst/>
          </a:prstGeom>
        </p:spPr>
        <p:txBody>
          <a:bodyPr vert="horz" wrap="square" lIns="0" tIns="0" rIns="0" bIns="0" rtlCol="0">
            <a:spAutoFit/>
          </a:bodyPr>
          <a:lstStyle/>
          <a:p>
            <a:pPr marL="12700">
              <a:lnSpc>
                <a:spcPct val="100000"/>
              </a:lnSpc>
            </a:pPr>
            <a:r>
              <a:rPr sz="2550" spc="215" dirty="0">
                <a:latin typeface="Times New Roman" panose="02020603050405020304"/>
                <a:cs typeface="Times New Roman" panose="02020603050405020304"/>
              </a:rPr>
              <a:t>2</a:t>
            </a:r>
            <a:r>
              <a:rPr sz="2550" i="1" dirty="0">
                <a:latin typeface="Times New Roman" panose="02020603050405020304"/>
                <a:cs typeface="Times New Roman" panose="02020603050405020304"/>
              </a:rPr>
              <a:t>N</a:t>
            </a:r>
            <a:endParaRPr sz="2550">
              <a:latin typeface="Times New Roman" panose="02020603050405020304"/>
              <a:cs typeface="Times New Roman" panose="02020603050405020304"/>
            </a:endParaRPr>
          </a:p>
        </p:txBody>
      </p:sp>
      <p:sp>
        <p:nvSpPr>
          <p:cNvPr id="11" name="object 11"/>
          <p:cNvSpPr txBox="1"/>
          <p:nvPr/>
        </p:nvSpPr>
        <p:spPr>
          <a:xfrm>
            <a:off x="7229944" y="3335261"/>
            <a:ext cx="2056764" cy="400050"/>
          </a:xfrm>
          <a:prstGeom prst="rect">
            <a:avLst/>
          </a:prstGeom>
        </p:spPr>
        <p:txBody>
          <a:bodyPr vert="horz" wrap="square" lIns="0" tIns="0" rIns="0" bIns="0" rtlCol="0">
            <a:spAutoFit/>
          </a:bodyPr>
          <a:lstStyle/>
          <a:p>
            <a:pPr marL="12700">
              <a:lnSpc>
                <a:spcPct val="100000"/>
              </a:lnSpc>
            </a:pPr>
            <a:r>
              <a:rPr sz="2550" i="1" dirty="0">
                <a:latin typeface="Times New Roman" panose="02020603050405020304"/>
                <a:cs typeface="Times New Roman" panose="02020603050405020304"/>
              </a:rPr>
              <a:t>u</a:t>
            </a:r>
            <a:r>
              <a:rPr sz="2550" i="1" spc="114"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5" dirty="0">
                <a:latin typeface="Times New Roman" panose="02020603050405020304"/>
                <a:cs typeface="Times New Roman" panose="02020603050405020304"/>
              </a:rPr>
              <a:t> </a:t>
            </a:r>
            <a:r>
              <a:rPr sz="2550" spc="5" dirty="0">
                <a:latin typeface="Times New Roman" panose="02020603050405020304"/>
                <a:cs typeface="Times New Roman" panose="02020603050405020304"/>
              </a:rPr>
              <a:t>0</a:t>
            </a:r>
            <a:r>
              <a:rPr sz="2550" spc="-225" dirty="0">
                <a:latin typeface="Times New Roman" panose="02020603050405020304"/>
                <a:cs typeface="Times New Roman" panose="02020603050405020304"/>
              </a:rPr>
              <a:t>,</a:t>
            </a:r>
            <a:r>
              <a:rPr sz="2550" spc="-195" dirty="0">
                <a:latin typeface="Times New Roman" panose="02020603050405020304"/>
                <a:cs typeface="Times New Roman" panose="02020603050405020304"/>
              </a:rPr>
              <a:t>1</a:t>
            </a:r>
            <a:r>
              <a:rPr sz="2550" dirty="0">
                <a:latin typeface="Times New Roman" panose="02020603050405020304"/>
                <a:cs typeface="Times New Roman" panose="02020603050405020304"/>
              </a:rPr>
              <a:t>,...,</a:t>
            </a:r>
            <a:r>
              <a:rPr sz="2550" spc="-55"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N</a:t>
            </a:r>
            <a:r>
              <a:rPr sz="2550" i="1" spc="150" dirty="0">
                <a:latin typeface="Times New Roman" panose="02020603050405020304"/>
                <a:cs typeface="Times New Roman" panose="02020603050405020304"/>
              </a:rPr>
              <a:t> </a:t>
            </a:r>
            <a:r>
              <a:rPr sz="2550" spc="210" dirty="0">
                <a:latin typeface="Symbol" panose="05050102010706020507"/>
                <a:cs typeface="Symbol" panose="05050102010706020507"/>
              </a:rPr>
              <a:t></a:t>
            </a:r>
            <a:r>
              <a:rPr sz="2550" dirty="0">
                <a:latin typeface="Times New Roman" panose="02020603050405020304"/>
                <a:cs typeface="Times New Roman" panose="02020603050405020304"/>
              </a:rPr>
              <a:t>1</a:t>
            </a:r>
            <a:endParaRPr sz="2550">
              <a:latin typeface="Times New Roman" panose="02020603050405020304"/>
              <a:cs typeface="Times New Roman" panose="02020603050405020304"/>
            </a:endParaRPr>
          </a:p>
        </p:txBody>
      </p:sp>
      <p:sp>
        <p:nvSpPr>
          <p:cNvPr id="12" name="object 12"/>
          <p:cNvSpPr txBox="1"/>
          <p:nvPr/>
        </p:nvSpPr>
        <p:spPr>
          <a:xfrm>
            <a:off x="5677789" y="3588232"/>
            <a:ext cx="431165" cy="400050"/>
          </a:xfrm>
          <a:prstGeom prst="rect">
            <a:avLst/>
          </a:prstGeom>
        </p:spPr>
        <p:txBody>
          <a:bodyPr vert="horz" wrap="square" lIns="0" tIns="0" rIns="0" bIns="0" rtlCol="0">
            <a:spAutoFit/>
          </a:bodyPr>
          <a:lstStyle/>
          <a:p>
            <a:pPr marL="12700">
              <a:lnSpc>
                <a:spcPct val="100000"/>
              </a:lnSpc>
            </a:pPr>
            <a:r>
              <a:rPr sz="2550" spc="215" dirty="0">
                <a:latin typeface="Times New Roman" panose="02020603050405020304"/>
                <a:cs typeface="Times New Roman" panose="02020603050405020304"/>
              </a:rPr>
              <a:t>2</a:t>
            </a:r>
            <a:r>
              <a:rPr sz="2550" i="1" dirty="0">
                <a:latin typeface="Times New Roman" panose="02020603050405020304"/>
                <a:cs typeface="Times New Roman" panose="02020603050405020304"/>
              </a:rPr>
              <a:t>N</a:t>
            </a:r>
            <a:endParaRPr sz="2550">
              <a:latin typeface="Times New Roman" panose="02020603050405020304"/>
              <a:cs typeface="Times New Roman" panose="02020603050405020304"/>
            </a:endParaRPr>
          </a:p>
        </p:txBody>
      </p:sp>
      <p:sp>
        <p:nvSpPr>
          <p:cNvPr id="13" name="object 13"/>
          <p:cNvSpPr txBox="1"/>
          <p:nvPr/>
        </p:nvSpPr>
        <p:spPr>
          <a:xfrm>
            <a:off x="4307675" y="3335235"/>
            <a:ext cx="169545" cy="400050"/>
          </a:xfrm>
          <a:prstGeom prst="rect">
            <a:avLst/>
          </a:prstGeom>
        </p:spPr>
        <p:txBody>
          <a:bodyPr vert="horz" wrap="square" lIns="0" tIns="0" rIns="0" bIns="0" rtlCol="0">
            <a:spAutoFit/>
          </a:bodyPr>
          <a:lstStyle/>
          <a:p>
            <a:pPr marL="12700">
              <a:lnSpc>
                <a:spcPct val="100000"/>
              </a:lnSpc>
            </a:pPr>
            <a:r>
              <a:rPr sz="2550" i="1" spc="-5" dirty="0">
                <a:latin typeface="Times New Roman" panose="02020603050405020304"/>
                <a:cs typeface="Times New Roman" panose="02020603050405020304"/>
              </a:rPr>
              <a:t>x</a:t>
            </a:r>
            <a:endParaRPr sz="2550">
              <a:latin typeface="Times New Roman" panose="02020603050405020304"/>
              <a:cs typeface="Times New Roman" panose="02020603050405020304"/>
            </a:endParaRPr>
          </a:p>
        </p:txBody>
      </p:sp>
      <p:sp>
        <p:nvSpPr>
          <p:cNvPr id="14" name="object 14"/>
          <p:cNvSpPr txBox="1"/>
          <p:nvPr/>
        </p:nvSpPr>
        <p:spPr>
          <a:xfrm>
            <a:off x="2976498" y="4104385"/>
            <a:ext cx="379730" cy="234315"/>
          </a:xfrm>
          <a:prstGeom prst="rect">
            <a:avLst/>
          </a:prstGeom>
        </p:spPr>
        <p:txBody>
          <a:bodyPr vert="horz" wrap="square" lIns="0" tIns="0" rIns="0" bIns="0" rtlCol="0">
            <a:spAutoFit/>
          </a:bodyPr>
          <a:lstStyle/>
          <a:p>
            <a:pPr marL="12700">
              <a:lnSpc>
                <a:spcPct val="100000"/>
              </a:lnSpc>
            </a:pPr>
            <a:r>
              <a:rPr sz="1450" i="1" spc="25" dirty="0">
                <a:latin typeface="Times New Roman" panose="02020603050405020304"/>
                <a:cs typeface="Times New Roman" panose="02020603050405020304"/>
              </a:rPr>
              <a:t>N</a:t>
            </a:r>
            <a:r>
              <a:rPr sz="1450" i="1" spc="-80" dirty="0">
                <a:latin typeface="Times New Roman" panose="02020603050405020304"/>
                <a:cs typeface="Times New Roman" panose="02020603050405020304"/>
              </a:rPr>
              <a:t> </a:t>
            </a:r>
            <a:r>
              <a:rPr sz="1450" spc="-30" dirty="0">
                <a:latin typeface="Symbol" panose="05050102010706020507"/>
                <a:cs typeface="Symbol" panose="05050102010706020507"/>
              </a:rPr>
              <a:t></a:t>
            </a:r>
            <a:r>
              <a:rPr sz="1450" spc="15"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p:txBody>
      </p:sp>
      <p:sp>
        <p:nvSpPr>
          <p:cNvPr id="15" name="object 15"/>
          <p:cNvSpPr txBox="1"/>
          <p:nvPr/>
        </p:nvSpPr>
        <p:spPr>
          <a:xfrm>
            <a:off x="3558666" y="3146539"/>
            <a:ext cx="379730" cy="234315"/>
          </a:xfrm>
          <a:prstGeom prst="rect">
            <a:avLst/>
          </a:prstGeom>
        </p:spPr>
        <p:txBody>
          <a:bodyPr vert="horz" wrap="square" lIns="0" tIns="0" rIns="0" bIns="0" rtlCol="0">
            <a:spAutoFit/>
          </a:bodyPr>
          <a:lstStyle/>
          <a:p>
            <a:pPr marL="12700">
              <a:lnSpc>
                <a:spcPct val="100000"/>
              </a:lnSpc>
            </a:pPr>
            <a:r>
              <a:rPr sz="1450" i="1" spc="25" dirty="0">
                <a:latin typeface="Times New Roman" panose="02020603050405020304"/>
                <a:cs typeface="Times New Roman" panose="02020603050405020304"/>
              </a:rPr>
              <a:t>N</a:t>
            </a:r>
            <a:r>
              <a:rPr sz="1450" i="1" spc="-80" dirty="0">
                <a:latin typeface="Times New Roman" panose="02020603050405020304"/>
                <a:cs typeface="Times New Roman" panose="02020603050405020304"/>
              </a:rPr>
              <a:t> </a:t>
            </a:r>
            <a:r>
              <a:rPr sz="1450" spc="-30" dirty="0">
                <a:latin typeface="Symbol" panose="05050102010706020507"/>
                <a:cs typeface="Symbol" panose="05050102010706020507"/>
              </a:rPr>
              <a:t></a:t>
            </a:r>
            <a:r>
              <a:rPr sz="1450" spc="15"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p:txBody>
      </p:sp>
      <p:sp>
        <p:nvSpPr>
          <p:cNvPr id="16" name="object 16"/>
          <p:cNvSpPr txBox="1"/>
          <p:nvPr/>
        </p:nvSpPr>
        <p:spPr>
          <a:xfrm>
            <a:off x="3573145" y="3784333"/>
            <a:ext cx="336550" cy="234315"/>
          </a:xfrm>
          <a:prstGeom prst="rect">
            <a:avLst/>
          </a:prstGeom>
        </p:spPr>
        <p:txBody>
          <a:bodyPr vert="horz" wrap="square" lIns="0" tIns="0" rIns="0" bIns="0" rtlCol="0">
            <a:spAutoFit/>
          </a:bodyPr>
          <a:lstStyle/>
          <a:p>
            <a:pPr marL="12700">
              <a:lnSpc>
                <a:spcPct val="100000"/>
              </a:lnSpc>
            </a:pPr>
            <a:r>
              <a:rPr sz="1450" i="1" spc="15" dirty="0">
                <a:latin typeface="Times New Roman" panose="02020603050405020304"/>
                <a:cs typeface="Times New Roman" panose="02020603050405020304"/>
              </a:rPr>
              <a:t>x</a:t>
            </a:r>
            <a:r>
              <a:rPr sz="1450" i="1" spc="-235" dirty="0">
                <a:latin typeface="Times New Roman" panose="02020603050405020304"/>
                <a:cs typeface="Times New Roman" panose="02020603050405020304"/>
              </a:rPr>
              <a:t> </a:t>
            </a:r>
            <a:r>
              <a:rPr sz="1450" spc="110" dirty="0">
                <a:latin typeface="Symbol" panose="05050102010706020507"/>
                <a:cs typeface="Symbol" panose="05050102010706020507"/>
              </a:rPr>
              <a:t></a:t>
            </a:r>
            <a:r>
              <a:rPr sz="1450" spc="15" dirty="0">
                <a:latin typeface="Times New Roman" panose="02020603050405020304"/>
                <a:cs typeface="Times New Roman" panose="02020603050405020304"/>
              </a:rPr>
              <a:t>0</a:t>
            </a:r>
            <a:endParaRPr sz="1450">
              <a:latin typeface="Times New Roman" panose="02020603050405020304"/>
              <a:cs typeface="Times New Roman" panose="02020603050405020304"/>
            </a:endParaRPr>
          </a:p>
        </p:txBody>
      </p:sp>
      <p:sp>
        <p:nvSpPr>
          <p:cNvPr id="17" name="object 17"/>
          <p:cNvSpPr txBox="1"/>
          <p:nvPr/>
        </p:nvSpPr>
        <p:spPr>
          <a:xfrm>
            <a:off x="3593741" y="3988054"/>
            <a:ext cx="3169920" cy="716915"/>
          </a:xfrm>
          <a:prstGeom prst="rect">
            <a:avLst/>
          </a:prstGeom>
        </p:spPr>
        <p:txBody>
          <a:bodyPr vert="horz" wrap="square" lIns="0" tIns="0" rIns="0" bIns="0" rtlCol="0">
            <a:spAutoFit/>
          </a:bodyPr>
          <a:lstStyle/>
          <a:p>
            <a:pPr marL="12700">
              <a:lnSpc>
                <a:spcPct val="100000"/>
              </a:lnSpc>
              <a:tabLst>
                <a:tab pos="301625" algn="l"/>
                <a:tab pos="605155" algn="l"/>
                <a:tab pos="894715" algn="l"/>
              </a:tabLst>
            </a:pPr>
            <a:r>
              <a:rPr sz="5025" spc="-367" baseline="-27000" dirty="0">
                <a:latin typeface="Symbol" panose="05050102010706020507"/>
                <a:cs typeface="Symbol" panose="05050102010706020507"/>
              </a:rPr>
              <a:t></a:t>
            </a:r>
            <a:r>
              <a:rPr sz="5025" spc="-367" baseline="-27000" dirty="0">
                <a:latin typeface="Times New Roman" panose="02020603050405020304"/>
                <a:cs typeface="Times New Roman" panose="02020603050405020304"/>
              </a:rPr>
              <a:t>	</a:t>
            </a:r>
            <a:r>
              <a:rPr sz="5025" spc="-367" baseline="-27000" dirty="0">
                <a:latin typeface="Symbol" panose="05050102010706020507"/>
                <a:cs typeface="Symbol" panose="05050102010706020507"/>
              </a:rPr>
              <a:t></a:t>
            </a:r>
            <a:r>
              <a:rPr sz="5025" spc="-367" baseline="-27000" dirty="0">
                <a:latin typeface="Times New Roman" panose="02020603050405020304"/>
                <a:cs typeface="Times New Roman" panose="02020603050405020304"/>
              </a:rPr>
              <a:t>	</a:t>
            </a:r>
            <a:r>
              <a:rPr sz="5025" spc="-367" baseline="-27000" dirty="0">
                <a:latin typeface="Symbol" panose="05050102010706020507"/>
                <a:cs typeface="Symbol" panose="05050102010706020507"/>
              </a:rPr>
              <a:t></a:t>
            </a:r>
            <a:r>
              <a:rPr sz="5025" spc="-367" baseline="-27000" dirty="0">
                <a:latin typeface="Times New Roman" panose="02020603050405020304"/>
                <a:cs typeface="Times New Roman" panose="02020603050405020304"/>
              </a:rPr>
              <a:t>	</a:t>
            </a:r>
            <a:r>
              <a:rPr sz="5025" spc="-209" baseline="-27000" dirty="0">
                <a:latin typeface="Symbol" panose="05050102010706020507"/>
                <a:cs typeface="Symbol" panose="05050102010706020507"/>
              </a:rPr>
              <a:t></a:t>
            </a:r>
            <a:r>
              <a:rPr sz="3825" baseline="-35000" dirty="0">
                <a:latin typeface="Times New Roman" panose="02020603050405020304"/>
                <a:cs typeface="Times New Roman" panose="02020603050405020304"/>
              </a:rPr>
              <a:t>co</a:t>
            </a:r>
            <a:r>
              <a:rPr sz="3825" spc="382" baseline="-35000" dirty="0">
                <a:latin typeface="Times New Roman" panose="02020603050405020304"/>
                <a:cs typeface="Times New Roman" panose="02020603050405020304"/>
              </a:rPr>
              <a:t>s</a:t>
            </a:r>
            <a:r>
              <a:rPr sz="3825" spc="397" baseline="-4000" dirty="0">
                <a:latin typeface="Symbol" panose="05050102010706020507"/>
                <a:cs typeface="Symbol" panose="05050102010706020507"/>
              </a:rPr>
              <a:t></a:t>
            </a:r>
            <a:r>
              <a:rPr sz="3350" u="heavy" spc="-290" dirty="0">
                <a:latin typeface="Symbol" panose="05050102010706020507"/>
                <a:cs typeface="Symbol" panose="05050102010706020507"/>
              </a:rPr>
              <a:t></a:t>
            </a:r>
            <a:r>
              <a:rPr sz="2550" u="heavy" spc="215" dirty="0">
                <a:latin typeface="Times New Roman" panose="02020603050405020304"/>
                <a:cs typeface="Times New Roman" panose="02020603050405020304"/>
              </a:rPr>
              <a:t>2</a:t>
            </a:r>
            <a:r>
              <a:rPr sz="2550" i="1" u="heavy" spc="-5" dirty="0">
                <a:latin typeface="Times New Roman" panose="02020603050405020304"/>
                <a:cs typeface="Times New Roman" panose="02020603050405020304"/>
              </a:rPr>
              <a:t>x</a:t>
            </a:r>
            <a:r>
              <a:rPr sz="2550" i="1" u="heavy" spc="-110" dirty="0">
                <a:latin typeface="Times New Roman" panose="02020603050405020304"/>
                <a:cs typeface="Times New Roman" panose="02020603050405020304"/>
              </a:rPr>
              <a:t> </a:t>
            </a:r>
            <a:r>
              <a:rPr sz="2550" u="heavy" dirty="0">
                <a:latin typeface="Symbol" panose="05050102010706020507"/>
                <a:cs typeface="Symbol" panose="05050102010706020507"/>
              </a:rPr>
              <a:t></a:t>
            </a:r>
            <a:r>
              <a:rPr sz="2550" spc="-385" dirty="0">
                <a:latin typeface="Times New Roman" panose="02020603050405020304"/>
                <a:cs typeface="Times New Roman" panose="02020603050405020304"/>
              </a:rPr>
              <a:t> </a:t>
            </a:r>
            <a:r>
              <a:rPr sz="2550" u="heavy" spc="-70" dirty="0">
                <a:latin typeface="Times New Roman" panose="02020603050405020304"/>
                <a:cs typeface="Times New Roman" panose="02020603050405020304"/>
              </a:rPr>
              <a:t>1</a:t>
            </a:r>
            <a:r>
              <a:rPr sz="3350" u="heavy" spc="-470" dirty="0">
                <a:latin typeface="Symbol" panose="05050102010706020507"/>
                <a:cs typeface="Symbol" panose="05050102010706020507"/>
              </a:rPr>
              <a:t></a:t>
            </a:r>
            <a:r>
              <a:rPr sz="2550" i="1" u="heavy" spc="50" dirty="0">
                <a:latin typeface="Times New Roman" panose="02020603050405020304"/>
                <a:cs typeface="Times New Roman" panose="02020603050405020304"/>
              </a:rPr>
              <a:t>u</a:t>
            </a:r>
            <a:r>
              <a:rPr sz="2700" i="1" u="heavy" spc="-85" dirty="0">
                <a:latin typeface="Symbol" panose="05050102010706020507"/>
                <a:cs typeface="Symbol" panose="05050102010706020507"/>
              </a:rPr>
              <a:t></a:t>
            </a:r>
            <a:r>
              <a:rPr sz="2700" i="1" spc="55" dirty="0">
                <a:latin typeface="Times New Roman" panose="02020603050405020304"/>
                <a:cs typeface="Times New Roman" panose="02020603050405020304"/>
              </a:rPr>
              <a:t> </a:t>
            </a:r>
            <a:r>
              <a:rPr sz="3825" baseline="-4000" dirty="0">
                <a:latin typeface="Symbol" panose="05050102010706020507"/>
                <a:cs typeface="Symbol" panose="05050102010706020507"/>
              </a:rPr>
              <a:t></a:t>
            </a:r>
            <a:endParaRPr sz="3825" baseline="-4000">
              <a:latin typeface="Symbol" panose="05050102010706020507"/>
              <a:cs typeface="Symbol" panose="05050102010706020507"/>
            </a:endParaRPr>
          </a:p>
        </p:txBody>
      </p:sp>
      <p:sp>
        <p:nvSpPr>
          <p:cNvPr id="18" name="object 18"/>
          <p:cNvSpPr txBox="1"/>
          <p:nvPr/>
        </p:nvSpPr>
        <p:spPr>
          <a:xfrm>
            <a:off x="2078075" y="4134357"/>
            <a:ext cx="2390775" cy="842644"/>
          </a:xfrm>
          <a:prstGeom prst="rect">
            <a:avLst/>
          </a:prstGeom>
        </p:spPr>
        <p:txBody>
          <a:bodyPr vert="horz" wrap="square" lIns="0" tIns="0" rIns="0" bIns="0" rtlCol="0">
            <a:spAutoFit/>
          </a:bodyPr>
          <a:lstStyle/>
          <a:p>
            <a:pPr marL="12700">
              <a:lnSpc>
                <a:spcPct val="100000"/>
              </a:lnSpc>
              <a:tabLst>
                <a:tab pos="1623060" algn="l"/>
                <a:tab pos="2215515" algn="l"/>
              </a:tabLst>
            </a:pPr>
            <a:r>
              <a:rPr sz="2550" i="1" spc="-5" dirty="0">
                <a:latin typeface="Times New Roman" panose="02020603050405020304"/>
                <a:cs typeface="Times New Roman" panose="02020603050405020304"/>
              </a:rPr>
              <a:t>f</a:t>
            </a:r>
            <a:r>
              <a:rPr sz="2550" i="1" spc="15" dirty="0">
                <a:latin typeface="Times New Roman" panose="02020603050405020304"/>
                <a:cs typeface="Times New Roman" panose="02020603050405020304"/>
              </a:rPr>
              <a:t> </a:t>
            </a:r>
            <a:r>
              <a:rPr sz="3350" spc="-165" dirty="0">
                <a:latin typeface="Symbol" panose="05050102010706020507"/>
                <a:cs typeface="Symbol" panose="05050102010706020507"/>
              </a:rPr>
              <a:t></a:t>
            </a:r>
            <a:r>
              <a:rPr sz="2550" i="1" spc="180" dirty="0">
                <a:latin typeface="Times New Roman" panose="02020603050405020304"/>
                <a:cs typeface="Times New Roman" panose="02020603050405020304"/>
              </a:rPr>
              <a:t>x</a:t>
            </a:r>
            <a:r>
              <a:rPr sz="3350" spc="-245" dirty="0">
                <a:latin typeface="Symbol" panose="05050102010706020507"/>
                <a:cs typeface="Symbol" panose="05050102010706020507"/>
              </a:rPr>
              <a:t></a:t>
            </a:r>
            <a:r>
              <a:rPr sz="3350" spc="-44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10" dirty="0">
                <a:latin typeface="Times New Roman" panose="02020603050405020304"/>
                <a:cs typeface="Times New Roman" panose="02020603050405020304"/>
              </a:rPr>
              <a:t> </a:t>
            </a:r>
            <a:r>
              <a:rPr sz="5700" spc="412" baseline="-9000" dirty="0">
                <a:latin typeface="Symbol" panose="05050102010706020507"/>
                <a:cs typeface="Symbol" panose="05050102010706020507"/>
              </a:rPr>
              <a:t></a:t>
            </a:r>
            <a:r>
              <a:rPr sz="2700" i="1" spc="-95" dirty="0">
                <a:latin typeface="Symbol" panose="05050102010706020507"/>
                <a:cs typeface="Symbol" panose="05050102010706020507"/>
              </a:rPr>
              <a:t></a:t>
            </a:r>
            <a:r>
              <a:rPr sz="2700" i="1"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u</a:t>
            </a:r>
            <a:r>
              <a:rPr sz="2550" i="1" spc="185"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T	u</a:t>
            </a:r>
            <a:endParaRPr sz="2550">
              <a:latin typeface="Times New Roman" panose="02020603050405020304"/>
              <a:cs typeface="Times New Roman" panose="02020603050405020304"/>
            </a:endParaRPr>
          </a:p>
          <a:p>
            <a:pPr marR="236220" algn="ctr">
              <a:lnSpc>
                <a:spcPct val="100000"/>
              </a:lnSpc>
              <a:spcBef>
                <a:spcPts val="230"/>
              </a:spcBef>
            </a:pPr>
            <a:r>
              <a:rPr sz="1450" i="1" spc="15" dirty="0">
                <a:latin typeface="Times New Roman" panose="02020603050405020304"/>
                <a:cs typeface="Times New Roman" panose="02020603050405020304"/>
              </a:rPr>
              <a:t>u</a:t>
            </a:r>
            <a:r>
              <a:rPr sz="1450" i="1" spc="-190" dirty="0">
                <a:latin typeface="Times New Roman" panose="02020603050405020304"/>
                <a:cs typeface="Times New Roman" panose="02020603050405020304"/>
              </a:rPr>
              <a:t> </a:t>
            </a:r>
            <a:r>
              <a:rPr sz="1450" spc="110" dirty="0">
                <a:latin typeface="Symbol" panose="05050102010706020507"/>
                <a:cs typeface="Symbol" panose="05050102010706020507"/>
              </a:rPr>
              <a:t></a:t>
            </a:r>
            <a:r>
              <a:rPr sz="1450" spc="15" dirty="0">
                <a:latin typeface="Times New Roman" panose="02020603050405020304"/>
                <a:cs typeface="Times New Roman" panose="02020603050405020304"/>
              </a:rPr>
              <a:t>0</a:t>
            </a:r>
            <a:endParaRPr sz="1450">
              <a:latin typeface="Times New Roman" panose="02020603050405020304"/>
              <a:cs typeface="Times New Roman" panose="02020603050405020304"/>
            </a:endParaRPr>
          </a:p>
        </p:txBody>
      </p:sp>
      <p:sp>
        <p:nvSpPr>
          <p:cNvPr id="19" name="object 19"/>
          <p:cNvSpPr txBox="1"/>
          <p:nvPr/>
        </p:nvSpPr>
        <p:spPr>
          <a:xfrm>
            <a:off x="4186556" y="3029559"/>
            <a:ext cx="2576830" cy="717550"/>
          </a:xfrm>
          <a:prstGeom prst="rect">
            <a:avLst/>
          </a:prstGeom>
        </p:spPr>
        <p:txBody>
          <a:bodyPr vert="horz" wrap="square" lIns="0" tIns="0" rIns="0" bIns="0" rtlCol="0">
            <a:spAutoFit/>
          </a:bodyPr>
          <a:lstStyle/>
          <a:p>
            <a:pPr marL="12700">
              <a:lnSpc>
                <a:spcPct val="100000"/>
              </a:lnSpc>
              <a:tabLst>
                <a:tab pos="301625" algn="l"/>
              </a:tabLst>
            </a:pPr>
            <a:r>
              <a:rPr sz="5025" spc="-367" baseline="-27000" dirty="0">
                <a:latin typeface="Symbol" panose="05050102010706020507"/>
                <a:cs typeface="Symbol" panose="05050102010706020507"/>
              </a:rPr>
              <a:t></a:t>
            </a:r>
            <a:r>
              <a:rPr sz="5025" spc="-367" baseline="-27000" dirty="0">
                <a:latin typeface="Times New Roman" panose="02020603050405020304"/>
                <a:cs typeface="Times New Roman" panose="02020603050405020304"/>
              </a:rPr>
              <a:t>	</a:t>
            </a:r>
            <a:r>
              <a:rPr sz="5025" spc="-209" baseline="-27000" dirty="0">
                <a:latin typeface="Symbol" panose="05050102010706020507"/>
                <a:cs typeface="Symbol" panose="05050102010706020507"/>
              </a:rPr>
              <a:t></a:t>
            </a:r>
            <a:r>
              <a:rPr sz="3825" baseline="-35000" dirty="0">
                <a:latin typeface="Times New Roman" panose="02020603050405020304"/>
                <a:cs typeface="Times New Roman" panose="02020603050405020304"/>
              </a:rPr>
              <a:t>co</a:t>
            </a:r>
            <a:r>
              <a:rPr sz="3825" spc="382" baseline="-35000" dirty="0">
                <a:latin typeface="Times New Roman" panose="02020603050405020304"/>
                <a:cs typeface="Times New Roman" panose="02020603050405020304"/>
              </a:rPr>
              <a:t>s</a:t>
            </a:r>
            <a:r>
              <a:rPr sz="3825" spc="397" baseline="-4000" dirty="0">
                <a:latin typeface="Symbol" panose="05050102010706020507"/>
                <a:cs typeface="Symbol" panose="05050102010706020507"/>
              </a:rPr>
              <a:t></a:t>
            </a:r>
            <a:r>
              <a:rPr sz="3350" u="heavy" spc="-290" dirty="0">
                <a:latin typeface="Symbol" panose="05050102010706020507"/>
                <a:cs typeface="Symbol" panose="05050102010706020507"/>
              </a:rPr>
              <a:t></a:t>
            </a:r>
            <a:r>
              <a:rPr sz="2550" u="heavy" spc="215" dirty="0">
                <a:latin typeface="Times New Roman" panose="02020603050405020304"/>
                <a:cs typeface="Times New Roman" panose="02020603050405020304"/>
              </a:rPr>
              <a:t>2</a:t>
            </a:r>
            <a:r>
              <a:rPr sz="2550" i="1" u="heavy" spc="-5" dirty="0">
                <a:latin typeface="Times New Roman" panose="02020603050405020304"/>
                <a:cs typeface="Times New Roman" panose="02020603050405020304"/>
              </a:rPr>
              <a:t>x</a:t>
            </a:r>
            <a:r>
              <a:rPr sz="2550" i="1" u="heavy" spc="-110" dirty="0">
                <a:latin typeface="Times New Roman" panose="02020603050405020304"/>
                <a:cs typeface="Times New Roman" panose="02020603050405020304"/>
              </a:rPr>
              <a:t> </a:t>
            </a:r>
            <a:r>
              <a:rPr sz="2550" u="heavy" dirty="0">
                <a:latin typeface="Symbol" panose="05050102010706020507"/>
                <a:cs typeface="Symbol" panose="05050102010706020507"/>
              </a:rPr>
              <a:t></a:t>
            </a:r>
            <a:r>
              <a:rPr sz="2550" spc="-385" dirty="0">
                <a:latin typeface="Times New Roman" panose="02020603050405020304"/>
                <a:cs typeface="Times New Roman" panose="02020603050405020304"/>
              </a:rPr>
              <a:t> </a:t>
            </a:r>
            <a:r>
              <a:rPr sz="2550" u="heavy" spc="-70" dirty="0">
                <a:latin typeface="Times New Roman" panose="02020603050405020304"/>
                <a:cs typeface="Times New Roman" panose="02020603050405020304"/>
              </a:rPr>
              <a:t>1</a:t>
            </a:r>
            <a:r>
              <a:rPr sz="3350" u="heavy" spc="-470" dirty="0">
                <a:latin typeface="Symbol" panose="05050102010706020507"/>
                <a:cs typeface="Symbol" panose="05050102010706020507"/>
              </a:rPr>
              <a:t></a:t>
            </a:r>
            <a:r>
              <a:rPr sz="2550" i="1" u="heavy" spc="50" dirty="0">
                <a:latin typeface="Times New Roman" panose="02020603050405020304"/>
                <a:cs typeface="Times New Roman" panose="02020603050405020304"/>
              </a:rPr>
              <a:t>u</a:t>
            </a:r>
            <a:r>
              <a:rPr sz="2700" i="1" u="heavy" spc="-85" dirty="0">
                <a:latin typeface="Symbol" panose="05050102010706020507"/>
                <a:cs typeface="Symbol" panose="05050102010706020507"/>
              </a:rPr>
              <a:t></a:t>
            </a:r>
            <a:r>
              <a:rPr sz="2700" i="1" spc="55" dirty="0">
                <a:latin typeface="Times New Roman" panose="02020603050405020304"/>
                <a:cs typeface="Times New Roman" panose="02020603050405020304"/>
              </a:rPr>
              <a:t> </a:t>
            </a:r>
            <a:r>
              <a:rPr sz="3825" baseline="-4000" dirty="0">
                <a:latin typeface="Symbol" panose="05050102010706020507"/>
                <a:cs typeface="Symbol" panose="05050102010706020507"/>
              </a:rPr>
              <a:t></a:t>
            </a:r>
            <a:endParaRPr sz="3825" baseline="-4000">
              <a:latin typeface="Symbol" panose="05050102010706020507"/>
              <a:cs typeface="Symbol" panose="05050102010706020507"/>
            </a:endParaRPr>
          </a:p>
        </p:txBody>
      </p:sp>
      <p:sp>
        <p:nvSpPr>
          <p:cNvPr id="20" name="object 20"/>
          <p:cNvSpPr txBox="1"/>
          <p:nvPr/>
        </p:nvSpPr>
        <p:spPr>
          <a:xfrm>
            <a:off x="1993480" y="3176613"/>
            <a:ext cx="2135505" cy="657860"/>
          </a:xfrm>
          <a:prstGeom prst="rect">
            <a:avLst/>
          </a:prstGeom>
        </p:spPr>
        <p:txBody>
          <a:bodyPr vert="horz" wrap="square" lIns="0" tIns="0" rIns="0" bIns="0" rtlCol="0">
            <a:spAutoFit/>
          </a:bodyPr>
          <a:lstStyle/>
          <a:p>
            <a:pPr marL="12700">
              <a:lnSpc>
                <a:spcPct val="100000"/>
              </a:lnSpc>
            </a:pPr>
            <a:r>
              <a:rPr sz="2550" i="1" dirty="0">
                <a:latin typeface="Times New Roman" panose="02020603050405020304"/>
                <a:cs typeface="Times New Roman" panose="02020603050405020304"/>
              </a:rPr>
              <a:t>T</a:t>
            </a:r>
            <a:r>
              <a:rPr sz="2550" i="1" spc="-240" dirty="0">
                <a:latin typeface="Times New Roman" panose="02020603050405020304"/>
                <a:cs typeface="Times New Roman" panose="02020603050405020304"/>
              </a:rPr>
              <a:t> </a:t>
            </a:r>
            <a:r>
              <a:rPr sz="3350" spc="-370" dirty="0">
                <a:latin typeface="Symbol" panose="05050102010706020507"/>
                <a:cs typeface="Symbol" panose="05050102010706020507"/>
              </a:rPr>
              <a:t></a:t>
            </a:r>
            <a:r>
              <a:rPr sz="2550" i="1" dirty="0">
                <a:latin typeface="Times New Roman" panose="02020603050405020304"/>
                <a:cs typeface="Times New Roman" panose="02020603050405020304"/>
              </a:rPr>
              <a:t>u</a:t>
            </a:r>
            <a:r>
              <a:rPr sz="2550" i="1" spc="-385" dirty="0">
                <a:latin typeface="Times New Roman" panose="02020603050405020304"/>
                <a:cs typeface="Times New Roman" panose="02020603050405020304"/>
              </a:rPr>
              <a:t> </a:t>
            </a:r>
            <a:r>
              <a:rPr sz="3350" spc="-245" dirty="0">
                <a:latin typeface="Symbol" panose="05050102010706020507"/>
                <a:cs typeface="Symbol" panose="05050102010706020507"/>
              </a:rPr>
              <a:t></a:t>
            </a:r>
            <a:r>
              <a:rPr sz="3350" spc="-44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175" dirty="0">
                <a:latin typeface="Times New Roman" panose="02020603050405020304"/>
                <a:cs typeface="Times New Roman" panose="02020603050405020304"/>
              </a:rPr>
              <a:t> </a:t>
            </a:r>
            <a:r>
              <a:rPr sz="2700" i="1" spc="-95" dirty="0">
                <a:latin typeface="Symbol" panose="05050102010706020507"/>
                <a:cs typeface="Symbol" panose="05050102010706020507"/>
              </a:rPr>
              <a:t></a:t>
            </a:r>
            <a:r>
              <a:rPr sz="2700" i="1" spc="-300" dirty="0">
                <a:latin typeface="Times New Roman" panose="02020603050405020304"/>
                <a:cs typeface="Times New Roman" panose="02020603050405020304"/>
              </a:rPr>
              <a:t> </a:t>
            </a:r>
            <a:r>
              <a:rPr sz="3350" spc="-375" dirty="0">
                <a:latin typeface="Symbol" panose="05050102010706020507"/>
                <a:cs typeface="Symbol" panose="05050102010706020507"/>
              </a:rPr>
              <a:t></a:t>
            </a:r>
            <a:r>
              <a:rPr sz="2550" i="1" dirty="0">
                <a:latin typeface="Times New Roman" panose="02020603050405020304"/>
                <a:cs typeface="Times New Roman" panose="02020603050405020304"/>
              </a:rPr>
              <a:t>u</a:t>
            </a:r>
            <a:r>
              <a:rPr sz="2550" i="1" spc="-380" dirty="0">
                <a:latin typeface="Times New Roman" panose="02020603050405020304"/>
                <a:cs typeface="Times New Roman" panose="02020603050405020304"/>
              </a:rPr>
              <a:t> </a:t>
            </a:r>
            <a:r>
              <a:rPr sz="3350" spc="-405" dirty="0">
                <a:latin typeface="Symbol" panose="05050102010706020507"/>
                <a:cs typeface="Symbol" panose="05050102010706020507"/>
              </a:rPr>
              <a:t></a:t>
            </a:r>
            <a:r>
              <a:rPr sz="5700" spc="22" baseline="-9000" dirty="0">
                <a:latin typeface="Symbol" panose="05050102010706020507"/>
                <a:cs typeface="Symbol" panose="05050102010706020507"/>
              </a:rPr>
              <a:t></a:t>
            </a:r>
            <a:r>
              <a:rPr sz="5700" spc="15" baseline="-900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f</a:t>
            </a:r>
            <a:endParaRPr sz="2550">
              <a:latin typeface="Times New Roman" panose="02020603050405020304"/>
              <a:cs typeface="Times New Roman" panose="02020603050405020304"/>
            </a:endParaRPr>
          </a:p>
        </p:txBody>
      </p:sp>
      <p:sp>
        <p:nvSpPr>
          <p:cNvPr id="21" name="object 21"/>
          <p:cNvSpPr/>
          <p:nvPr/>
        </p:nvSpPr>
        <p:spPr>
          <a:xfrm>
            <a:off x="4287006" y="5602967"/>
            <a:ext cx="43815" cy="24130"/>
          </a:xfrm>
          <a:custGeom>
            <a:avLst/>
            <a:gdLst/>
            <a:ahLst/>
            <a:cxnLst/>
            <a:rect l="l" t="t" r="r" b="b"/>
            <a:pathLst>
              <a:path w="43814" h="24129">
                <a:moveTo>
                  <a:pt x="0" y="23623"/>
                </a:moveTo>
                <a:lnTo>
                  <a:pt x="43430" y="0"/>
                </a:lnTo>
              </a:path>
            </a:pathLst>
          </a:custGeom>
          <a:ln w="13588">
            <a:solidFill>
              <a:srgbClr val="000000"/>
            </a:solidFill>
          </a:ln>
        </p:spPr>
        <p:txBody>
          <a:bodyPr wrap="square" lIns="0" tIns="0" rIns="0" bIns="0" rtlCol="0"/>
          <a:lstStyle/>
          <a:p>
            <a:endParaRPr/>
          </a:p>
        </p:txBody>
      </p:sp>
      <p:sp>
        <p:nvSpPr>
          <p:cNvPr id="22" name="object 22"/>
          <p:cNvSpPr/>
          <p:nvPr/>
        </p:nvSpPr>
        <p:spPr>
          <a:xfrm>
            <a:off x="4330450" y="5609819"/>
            <a:ext cx="62865" cy="109220"/>
          </a:xfrm>
          <a:custGeom>
            <a:avLst/>
            <a:gdLst/>
            <a:ahLst/>
            <a:cxnLst/>
            <a:rect l="l" t="t" r="r" b="b"/>
            <a:pathLst>
              <a:path w="62864" h="109220">
                <a:moveTo>
                  <a:pt x="0" y="0"/>
                </a:moveTo>
                <a:lnTo>
                  <a:pt x="62486" y="108961"/>
                </a:lnTo>
              </a:path>
            </a:pathLst>
          </a:custGeom>
          <a:ln w="27727">
            <a:solidFill>
              <a:srgbClr val="000000"/>
            </a:solidFill>
          </a:ln>
        </p:spPr>
        <p:txBody>
          <a:bodyPr wrap="square" lIns="0" tIns="0" rIns="0" bIns="0" rtlCol="0"/>
          <a:lstStyle/>
          <a:p>
            <a:endParaRPr/>
          </a:p>
        </p:txBody>
      </p:sp>
      <p:sp>
        <p:nvSpPr>
          <p:cNvPr id="23" name="object 23"/>
          <p:cNvSpPr/>
          <p:nvPr/>
        </p:nvSpPr>
        <p:spPr>
          <a:xfrm>
            <a:off x="4399796" y="5391897"/>
            <a:ext cx="700405" cy="327025"/>
          </a:xfrm>
          <a:custGeom>
            <a:avLst/>
            <a:gdLst/>
            <a:ahLst/>
            <a:cxnLst/>
            <a:rect l="l" t="t" r="r" b="b"/>
            <a:pathLst>
              <a:path w="700404" h="327025">
                <a:moveTo>
                  <a:pt x="0" y="326896"/>
                </a:moveTo>
                <a:lnTo>
                  <a:pt x="82292" y="0"/>
                </a:lnTo>
                <a:lnTo>
                  <a:pt x="700291" y="0"/>
                </a:lnTo>
              </a:path>
            </a:pathLst>
          </a:custGeom>
          <a:ln w="13562">
            <a:solidFill>
              <a:srgbClr val="000000"/>
            </a:solidFill>
          </a:ln>
        </p:spPr>
        <p:txBody>
          <a:bodyPr wrap="square" lIns="0" tIns="0" rIns="0" bIns="0" rtlCol="0"/>
          <a:lstStyle/>
          <a:p>
            <a:endParaRPr/>
          </a:p>
        </p:txBody>
      </p:sp>
      <p:sp>
        <p:nvSpPr>
          <p:cNvPr id="24" name="object 24"/>
          <p:cNvSpPr/>
          <p:nvPr/>
        </p:nvSpPr>
        <p:spPr>
          <a:xfrm>
            <a:off x="4287018" y="6156184"/>
            <a:ext cx="43815" cy="24130"/>
          </a:xfrm>
          <a:custGeom>
            <a:avLst/>
            <a:gdLst/>
            <a:ahLst/>
            <a:cxnLst/>
            <a:rect l="l" t="t" r="r" b="b"/>
            <a:pathLst>
              <a:path w="43814" h="24129">
                <a:moveTo>
                  <a:pt x="0" y="23623"/>
                </a:moveTo>
                <a:lnTo>
                  <a:pt x="43430" y="0"/>
                </a:lnTo>
              </a:path>
            </a:pathLst>
          </a:custGeom>
          <a:ln w="13588">
            <a:solidFill>
              <a:srgbClr val="000000"/>
            </a:solidFill>
          </a:ln>
        </p:spPr>
        <p:txBody>
          <a:bodyPr wrap="square" lIns="0" tIns="0" rIns="0" bIns="0" rtlCol="0"/>
          <a:lstStyle/>
          <a:p>
            <a:endParaRPr/>
          </a:p>
        </p:txBody>
      </p:sp>
      <p:sp>
        <p:nvSpPr>
          <p:cNvPr id="25" name="object 25"/>
          <p:cNvSpPr/>
          <p:nvPr/>
        </p:nvSpPr>
        <p:spPr>
          <a:xfrm>
            <a:off x="4330450" y="6163036"/>
            <a:ext cx="62865" cy="109855"/>
          </a:xfrm>
          <a:custGeom>
            <a:avLst/>
            <a:gdLst/>
            <a:ahLst/>
            <a:cxnLst/>
            <a:rect l="l" t="t" r="r" b="b"/>
            <a:pathLst>
              <a:path w="62864" h="109854">
                <a:moveTo>
                  <a:pt x="0" y="0"/>
                </a:moveTo>
                <a:lnTo>
                  <a:pt x="62486" y="109721"/>
                </a:lnTo>
              </a:path>
            </a:pathLst>
          </a:custGeom>
          <a:ln w="27730">
            <a:solidFill>
              <a:srgbClr val="000000"/>
            </a:solidFill>
          </a:ln>
        </p:spPr>
        <p:txBody>
          <a:bodyPr wrap="square" lIns="0" tIns="0" rIns="0" bIns="0" rtlCol="0"/>
          <a:lstStyle/>
          <a:p>
            <a:endParaRPr/>
          </a:p>
        </p:txBody>
      </p:sp>
      <p:sp>
        <p:nvSpPr>
          <p:cNvPr id="26" name="object 26"/>
          <p:cNvSpPr/>
          <p:nvPr/>
        </p:nvSpPr>
        <p:spPr>
          <a:xfrm>
            <a:off x="4399796" y="5945101"/>
            <a:ext cx="700405" cy="327660"/>
          </a:xfrm>
          <a:custGeom>
            <a:avLst/>
            <a:gdLst/>
            <a:ahLst/>
            <a:cxnLst/>
            <a:rect l="l" t="t" r="r" b="b"/>
            <a:pathLst>
              <a:path w="700404" h="327660">
                <a:moveTo>
                  <a:pt x="0" y="327656"/>
                </a:moveTo>
                <a:lnTo>
                  <a:pt x="82292" y="0"/>
                </a:lnTo>
                <a:lnTo>
                  <a:pt x="700291" y="0"/>
                </a:lnTo>
              </a:path>
            </a:pathLst>
          </a:custGeom>
          <a:ln w="13563">
            <a:solidFill>
              <a:srgbClr val="000000"/>
            </a:solidFill>
          </a:ln>
        </p:spPr>
        <p:txBody>
          <a:bodyPr wrap="square" lIns="0" tIns="0" rIns="0" bIns="0" rtlCol="0"/>
          <a:lstStyle/>
          <a:p>
            <a:endParaRPr/>
          </a:p>
        </p:txBody>
      </p:sp>
      <p:sp>
        <p:nvSpPr>
          <p:cNvPr id="27" name="object 27"/>
          <p:cNvSpPr txBox="1"/>
          <p:nvPr/>
        </p:nvSpPr>
        <p:spPr>
          <a:xfrm>
            <a:off x="4093590" y="5670054"/>
            <a:ext cx="186055" cy="732790"/>
          </a:xfrm>
          <a:prstGeom prst="rect">
            <a:avLst/>
          </a:prstGeom>
        </p:spPr>
        <p:txBody>
          <a:bodyPr vert="horz" wrap="square" lIns="0" tIns="0" rIns="0" bIns="0" rtlCol="0">
            <a:spAutoFit/>
          </a:bodyPr>
          <a:lstStyle/>
          <a:p>
            <a:pPr marL="12700">
              <a:lnSpc>
                <a:spcPts val="2485"/>
              </a:lnSpc>
            </a:pPr>
            <a:r>
              <a:rPr sz="2550" dirty="0">
                <a:latin typeface="Symbol" panose="05050102010706020507"/>
                <a:cs typeface="Symbol" panose="05050102010706020507"/>
              </a:rPr>
              <a:t></a:t>
            </a:r>
            <a:endParaRPr sz="2550">
              <a:latin typeface="Symbol" panose="05050102010706020507"/>
              <a:cs typeface="Symbol" panose="05050102010706020507"/>
            </a:endParaRPr>
          </a:p>
          <a:p>
            <a:pPr marL="12700">
              <a:lnSpc>
                <a:spcPts val="2485"/>
              </a:lnSpc>
            </a:pPr>
            <a:r>
              <a:rPr sz="2550" spc="-1265" dirty="0">
                <a:latin typeface="Symbol" panose="05050102010706020507"/>
                <a:cs typeface="Symbol" panose="05050102010706020507"/>
              </a:rPr>
              <a:t></a:t>
            </a:r>
            <a:r>
              <a:rPr sz="3825" baseline="-16000" dirty="0">
                <a:latin typeface="Symbol" panose="05050102010706020507"/>
                <a:cs typeface="Symbol" panose="05050102010706020507"/>
              </a:rPr>
              <a:t></a:t>
            </a:r>
            <a:endParaRPr sz="3825" baseline="-16000">
              <a:latin typeface="Symbol" panose="05050102010706020507"/>
              <a:cs typeface="Symbol" panose="05050102010706020507"/>
            </a:endParaRPr>
          </a:p>
        </p:txBody>
      </p:sp>
      <p:sp>
        <p:nvSpPr>
          <p:cNvPr id="28" name="object 28"/>
          <p:cNvSpPr txBox="1"/>
          <p:nvPr/>
        </p:nvSpPr>
        <p:spPr>
          <a:xfrm>
            <a:off x="4453191" y="5376646"/>
            <a:ext cx="600075" cy="953135"/>
          </a:xfrm>
          <a:prstGeom prst="rect">
            <a:avLst/>
          </a:prstGeom>
        </p:spPr>
        <p:txBody>
          <a:bodyPr vert="horz" wrap="square" lIns="0" tIns="0" rIns="0" bIns="0" rtlCol="0">
            <a:spAutoFit/>
          </a:bodyPr>
          <a:lstStyle/>
          <a:p>
            <a:pPr marL="12700">
              <a:lnSpc>
                <a:spcPct val="100000"/>
              </a:lnSpc>
            </a:pPr>
            <a:r>
              <a:rPr sz="2550" spc="215" dirty="0">
                <a:latin typeface="Times New Roman" panose="02020603050405020304"/>
                <a:cs typeface="Times New Roman" panose="02020603050405020304"/>
              </a:rPr>
              <a:t>1</a:t>
            </a:r>
            <a:r>
              <a:rPr sz="2550" dirty="0">
                <a:latin typeface="Times New Roman" panose="02020603050405020304"/>
                <a:cs typeface="Times New Roman" panose="02020603050405020304"/>
              </a:rPr>
              <a:t>/</a:t>
            </a:r>
            <a:r>
              <a:rPr sz="2550" spc="-25"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N</a:t>
            </a:r>
            <a:endParaRPr sz="2550">
              <a:latin typeface="Times New Roman" panose="02020603050405020304"/>
              <a:cs typeface="Times New Roman" panose="02020603050405020304"/>
            </a:endParaRPr>
          </a:p>
          <a:p>
            <a:pPr marL="12700">
              <a:lnSpc>
                <a:spcPct val="100000"/>
              </a:lnSpc>
              <a:spcBef>
                <a:spcPts val="1295"/>
              </a:spcBef>
            </a:pPr>
            <a:r>
              <a:rPr sz="2550" spc="215" dirty="0">
                <a:latin typeface="Times New Roman" panose="02020603050405020304"/>
                <a:cs typeface="Times New Roman" panose="02020603050405020304"/>
              </a:rPr>
              <a:t>1</a:t>
            </a:r>
            <a:r>
              <a:rPr sz="2550" dirty="0">
                <a:latin typeface="Times New Roman" panose="02020603050405020304"/>
                <a:cs typeface="Times New Roman" panose="02020603050405020304"/>
              </a:rPr>
              <a:t>/</a:t>
            </a:r>
            <a:r>
              <a:rPr sz="2550" spc="-25"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N</a:t>
            </a:r>
            <a:endParaRPr sz="2550">
              <a:latin typeface="Times New Roman" panose="02020603050405020304"/>
              <a:cs typeface="Times New Roman" panose="02020603050405020304"/>
            </a:endParaRPr>
          </a:p>
        </p:txBody>
      </p:sp>
      <p:sp>
        <p:nvSpPr>
          <p:cNvPr id="29" name="object 29"/>
          <p:cNvSpPr txBox="1"/>
          <p:nvPr/>
        </p:nvSpPr>
        <p:spPr>
          <a:xfrm>
            <a:off x="5724956" y="5376646"/>
            <a:ext cx="2399665" cy="953135"/>
          </a:xfrm>
          <a:prstGeom prst="rect">
            <a:avLst/>
          </a:prstGeom>
        </p:spPr>
        <p:txBody>
          <a:bodyPr vert="horz" wrap="square" lIns="0" tIns="0" rIns="0" bIns="0" rtlCol="0">
            <a:spAutoFit/>
          </a:bodyPr>
          <a:lstStyle/>
          <a:p>
            <a:pPr marL="12700">
              <a:lnSpc>
                <a:spcPct val="100000"/>
              </a:lnSpc>
            </a:pPr>
            <a:r>
              <a:rPr sz="2550" spc="100" dirty="0">
                <a:latin typeface="宋体" panose="02010600030101010101" pitchFamily="2" charset="-122"/>
                <a:cs typeface="宋体" panose="02010600030101010101" pitchFamily="2" charset="-122"/>
              </a:rPr>
              <a:t>当</a:t>
            </a:r>
            <a:r>
              <a:rPr sz="2550" i="1" dirty="0">
                <a:latin typeface="Times New Roman" panose="02020603050405020304"/>
                <a:cs typeface="Times New Roman" panose="02020603050405020304"/>
              </a:rPr>
              <a:t>u</a:t>
            </a:r>
            <a:r>
              <a:rPr sz="2550" i="1" spc="12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5" dirty="0">
                <a:latin typeface="Times New Roman" panose="02020603050405020304"/>
                <a:cs typeface="Times New Roman" panose="02020603050405020304"/>
              </a:rPr>
              <a:t> </a:t>
            </a:r>
            <a:r>
              <a:rPr sz="2550" dirty="0">
                <a:latin typeface="Times New Roman" panose="02020603050405020304"/>
                <a:cs typeface="Times New Roman" panose="02020603050405020304"/>
              </a:rPr>
              <a:t>0</a:t>
            </a:r>
            <a:endParaRPr sz="2550">
              <a:latin typeface="Times New Roman" panose="02020603050405020304"/>
              <a:cs typeface="Times New Roman" panose="02020603050405020304"/>
            </a:endParaRPr>
          </a:p>
          <a:p>
            <a:pPr marL="12700">
              <a:lnSpc>
                <a:spcPct val="100000"/>
              </a:lnSpc>
              <a:spcBef>
                <a:spcPts val="1295"/>
              </a:spcBef>
            </a:pPr>
            <a:r>
              <a:rPr sz="2550" spc="100" dirty="0">
                <a:latin typeface="宋体" panose="02010600030101010101" pitchFamily="2" charset="-122"/>
                <a:cs typeface="宋体" panose="02010600030101010101" pitchFamily="2" charset="-122"/>
              </a:rPr>
              <a:t>当</a:t>
            </a:r>
            <a:r>
              <a:rPr sz="2550" i="1" dirty="0">
                <a:latin typeface="Times New Roman" panose="02020603050405020304"/>
                <a:cs typeface="Times New Roman" panose="02020603050405020304"/>
              </a:rPr>
              <a:t>u</a:t>
            </a:r>
            <a:r>
              <a:rPr sz="2550" i="1" spc="12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260" dirty="0">
                <a:latin typeface="Times New Roman" panose="02020603050405020304"/>
                <a:cs typeface="Times New Roman" panose="02020603050405020304"/>
              </a:rPr>
              <a:t> </a:t>
            </a:r>
            <a:r>
              <a:rPr sz="2550" spc="-200" dirty="0">
                <a:latin typeface="Times New Roman" panose="02020603050405020304"/>
                <a:cs typeface="Times New Roman" panose="02020603050405020304"/>
              </a:rPr>
              <a:t>1</a:t>
            </a:r>
            <a:r>
              <a:rPr sz="2550" spc="70" dirty="0">
                <a:latin typeface="Times New Roman" panose="02020603050405020304"/>
                <a:cs typeface="Times New Roman" panose="02020603050405020304"/>
              </a:rPr>
              <a:t>,</a:t>
            </a:r>
            <a:r>
              <a:rPr sz="2550" spc="5" dirty="0">
                <a:latin typeface="Times New Roman" panose="02020603050405020304"/>
                <a:cs typeface="Times New Roman" panose="02020603050405020304"/>
              </a:rPr>
              <a:t>2</a:t>
            </a:r>
            <a:r>
              <a:rPr sz="2550" dirty="0">
                <a:latin typeface="Times New Roman" panose="02020603050405020304"/>
                <a:cs typeface="Times New Roman" panose="02020603050405020304"/>
              </a:rPr>
              <a:t>,...,</a:t>
            </a:r>
            <a:r>
              <a:rPr sz="2550" spc="-55"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N</a:t>
            </a:r>
            <a:r>
              <a:rPr sz="2550" i="1" spc="150" dirty="0">
                <a:latin typeface="Times New Roman" panose="02020603050405020304"/>
                <a:cs typeface="Times New Roman" panose="02020603050405020304"/>
              </a:rPr>
              <a:t> </a:t>
            </a:r>
            <a:r>
              <a:rPr sz="2550" spc="210" dirty="0">
                <a:latin typeface="Symbol" panose="05050102010706020507"/>
                <a:cs typeface="Symbol" panose="05050102010706020507"/>
              </a:rPr>
              <a:t></a:t>
            </a:r>
            <a:r>
              <a:rPr sz="2550" dirty="0">
                <a:latin typeface="Times New Roman" panose="02020603050405020304"/>
                <a:cs typeface="Times New Roman" panose="02020603050405020304"/>
              </a:rPr>
              <a:t>1</a:t>
            </a:r>
            <a:endParaRPr sz="2550">
              <a:latin typeface="Times New Roman" panose="02020603050405020304"/>
              <a:cs typeface="Times New Roman" panose="02020603050405020304"/>
            </a:endParaRPr>
          </a:p>
        </p:txBody>
      </p:sp>
      <p:sp>
        <p:nvSpPr>
          <p:cNvPr id="30" name="object 30"/>
          <p:cNvSpPr txBox="1"/>
          <p:nvPr/>
        </p:nvSpPr>
        <p:spPr>
          <a:xfrm>
            <a:off x="3126613" y="5512816"/>
            <a:ext cx="1152525" cy="513715"/>
          </a:xfrm>
          <a:prstGeom prst="rect">
            <a:avLst/>
          </a:prstGeom>
        </p:spPr>
        <p:txBody>
          <a:bodyPr vert="horz" wrap="square" lIns="0" tIns="0" rIns="0" bIns="0" rtlCol="0">
            <a:spAutoFit/>
          </a:bodyPr>
          <a:lstStyle/>
          <a:p>
            <a:pPr marL="12700">
              <a:lnSpc>
                <a:spcPct val="100000"/>
              </a:lnSpc>
            </a:pPr>
            <a:r>
              <a:rPr sz="2700" i="1" spc="-95" dirty="0">
                <a:latin typeface="Symbol" panose="05050102010706020507"/>
                <a:cs typeface="Symbol" panose="05050102010706020507"/>
              </a:rPr>
              <a:t></a:t>
            </a:r>
            <a:r>
              <a:rPr sz="2700" i="1" spc="-300" dirty="0">
                <a:latin typeface="Times New Roman" panose="02020603050405020304"/>
                <a:cs typeface="Times New Roman" panose="02020603050405020304"/>
              </a:rPr>
              <a:t> </a:t>
            </a:r>
            <a:r>
              <a:rPr sz="3350" spc="-375" dirty="0">
                <a:latin typeface="Symbol" panose="05050102010706020507"/>
                <a:cs typeface="Symbol" panose="05050102010706020507"/>
              </a:rPr>
              <a:t></a:t>
            </a:r>
            <a:r>
              <a:rPr sz="2550" i="1" dirty="0">
                <a:latin typeface="Times New Roman" panose="02020603050405020304"/>
                <a:cs typeface="Times New Roman" panose="02020603050405020304"/>
              </a:rPr>
              <a:t>u</a:t>
            </a:r>
            <a:r>
              <a:rPr sz="2550" i="1" spc="-380" dirty="0">
                <a:latin typeface="Times New Roman" panose="02020603050405020304"/>
                <a:cs typeface="Times New Roman" panose="02020603050405020304"/>
              </a:rPr>
              <a:t> </a:t>
            </a:r>
            <a:r>
              <a:rPr sz="3350" spc="-245" dirty="0">
                <a:latin typeface="Symbol" panose="05050102010706020507"/>
                <a:cs typeface="Symbol" panose="05050102010706020507"/>
              </a:rPr>
              <a:t></a:t>
            </a:r>
            <a:r>
              <a:rPr sz="3350" spc="-44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35" dirty="0">
                <a:latin typeface="Times New Roman" panose="02020603050405020304"/>
                <a:cs typeface="Times New Roman" panose="02020603050405020304"/>
              </a:rPr>
              <a:t> </a:t>
            </a:r>
            <a:r>
              <a:rPr sz="3825" spc="-1897" baseline="32000" dirty="0">
                <a:latin typeface="Symbol" panose="05050102010706020507"/>
                <a:cs typeface="Symbol" panose="05050102010706020507"/>
              </a:rPr>
              <a:t></a:t>
            </a:r>
            <a:r>
              <a:rPr sz="3825" baseline="48000" dirty="0">
                <a:latin typeface="Symbol" panose="05050102010706020507"/>
                <a:cs typeface="Symbol" panose="05050102010706020507"/>
              </a:rPr>
              <a:t></a:t>
            </a:r>
            <a:endParaRPr sz="3825" baseline="48000">
              <a:latin typeface="Symbol" panose="05050102010706020507"/>
              <a:cs typeface="Symbol" panose="05050102010706020507"/>
            </a:endParaRP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0245" y="959865"/>
            <a:ext cx="4480560" cy="1950720"/>
          </a:xfrm>
          <a:prstGeom prst="rect">
            <a:avLst/>
          </a:prstGeom>
        </p:spPr>
        <p:txBody>
          <a:bodyPr vert="horz" wrap="square" lIns="0" tIns="0" rIns="0" bIns="0" rtlCol="0">
            <a:spAutoFit/>
          </a:bodyPr>
          <a:lstStyle/>
          <a:p>
            <a:pPr marL="227965">
              <a:lnSpc>
                <a:spcPct val="100000"/>
              </a:lnSpc>
            </a:pPr>
            <a:r>
              <a:rPr sz="3200" b="1" spc="-15" dirty="0">
                <a:latin typeface="新宋体" panose="02010609030101010101" charset="-122"/>
                <a:cs typeface="新宋体" panose="02010609030101010101" charset="-122"/>
              </a:rPr>
              <a:t>变换选择</a:t>
            </a:r>
            <a:endParaRPr sz="3200">
              <a:latin typeface="新宋体" panose="02010609030101010101" charset="-122"/>
              <a:cs typeface="新宋体" panose="02010609030101010101" charset="-122"/>
            </a:endParaRPr>
          </a:p>
          <a:p>
            <a:pPr>
              <a:lnSpc>
                <a:spcPct val="100000"/>
              </a:lnSpc>
              <a:spcBef>
                <a:spcPts val="15"/>
              </a:spcBef>
            </a:pPr>
            <a:endParaRPr sz="2750">
              <a:latin typeface="Times New Roman" panose="02020603050405020304"/>
              <a:cs typeface="Times New Roman" panose="02020603050405020304"/>
            </a:endParaRPr>
          </a:p>
          <a:p>
            <a:pPr marL="12700">
              <a:lnSpc>
                <a:spcPct val="100000"/>
              </a:lnSpc>
              <a:tabLst>
                <a:tab pos="3797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DCT变换（离散余弦变换）</a:t>
            </a:r>
            <a:endParaRPr sz="2800">
              <a:latin typeface="新宋体" panose="02010609030101010101" charset="-122"/>
              <a:cs typeface="新宋体" panose="02010609030101010101" charset="-122"/>
            </a:endParaRPr>
          </a:p>
          <a:p>
            <a:pPr marL="469265">
              <a:lnSpc>
                <a:spcPts val="3295"/>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二维DCT变换及反变换</a:t>
            </a:r>
            <a:endParaRPr sz="2800">
              <a:latin typeface="新宋体" panose="02010609030101010101" charset="-122"/>
              <a:cs typeface="新宋体" panose="02010609030101010101" charset="-122"/>
            </a:endParaRPr>
          </a:p>
        </p:txBody>
      </p:sp>
      <p:sp>
        <p:nvSpPr>
          <p:cNvPr id="6" name="object 6"/>
          <p:cNvSpPr txBox="1"/>
          <p:nvPr/>
        </p:nvSpPr>
        <p:spPr>
          <a:xfrm>
            <a:off x="1911223" y="3227578"/>
            <a:ext cx="3059430" cy="514984"/>
          </a:xfrm>
          <a:prstGeom prst="rect">
            <a:avLst/>
          </a:prstGeom>
        </p:spPr>
        <p:txBody>
          <a:bodyPr vert="horz" wrap="square" lIns="0" tIns="0" rIns="0" bIns="0" rtlCol="0">
            <a:spAutoFit/>
          </a:bodyPr>
          <a:lstStyle/>
          <a:p>
            <a:pPr marL="12700">
              <a:lnSpc>
                <a:spcPct val="100000"/>
              </a:lnSpc>
              <a:tabLst>
                <a:tab pos="501015" algn="l"/>
                <a:tab pos="1076960" algn="l"/>
                <a:tab pos="1351280" algn="l"/>
                <a:tab pos="2941320" algn="l"/>
              </a:tabLst>
            </a:pPr>
            <a:r>
              <a:rPr sz="3350" spc="-295" dirty="0">
                <a:latin typeface="Symbol" panose="05050102010706020507"/>
                <a:cs typeface="Symbol" panose="05050102010706020507"/>
              </a:rPr>
              <a:t></a:t>
            </a:r>
            <a:r>
              <a:rPr sz="3350" spc="-295"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spc="-295"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spc="-295"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spc="395"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spc="340"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dirty="0">
                <a:latin typeface="Times New Roman" panose="02020603050405020304"/>
                <a:cs typeface="Times New Roman" panose="02020603050405020304"/>
              </a:rPr>
              <a:t>	</a:t>
            </a:r>
            <a:r>
              <a:rPr sz="3350" spc="-295" dirty="0">
                <a:latin typeface="Symbol" panose="05050102010706020507"/>
                <a:cs typeface="Symbol" panose="05050102010706020507"/>
              </a:rPr>
              <a:t></a:t>
            </a:r>
            <a:endParaRPr sz="3350">
              <a:latin typeface="Symbol" panose="05050102010706020507"/>
              <a:cs typeface="Symbol" panose="05050102010706020507"/>
            </a:endParaRPr>
          </a:p>
        </p:txBody>
      </p:sp>
      <p:sp>
        <p:nvSpPr>
          <p:cNvPr id="7" name="object 7"/>
          <p:cNvSpPr txBox="1"/>
          <p:nvPr/>
        </p:nvSpPr>
        <p:spPr>
          <a:xfrm>
            <a:off x="9333128" y="4937759"/>
            <a:ext cx="149860" cy="394970"/>
          </a:xfrm>
          <a:prstGeom prst="rect">
            <a:avLst/>
          </a:prstGeom>
        </p:spPr>
        <p:txBody>
          <a:bodyPr vert="horz" wrap="square" lIns="0" tIns="0" rIns="0" bIns="0" rtlCol="0">
            <a:spAutoFit/>
          </a:bodyPr>
          <a:lstStyle/>
          <a:p>
            <a:pPr marL="12700">
              <a:lnSpc>
                <a:spcPct val="100000"/>
              </a:lnSpc>
            </a:pP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8" name="object 8"/>
          <p:cNvSpPr txBox="1"/>
          <p:nvPr/>
        </p:nvSpPr>
        <p:spPr>
          <a:xfrm>
            <a:off x="9333128" y="5100078"/>
            <a:ext cx="149860" cy="394970"/>
          </a:xfrm>
          <a:prstGeom prst="rect">
            <a:avLst/>
          </a:prstGeom>
        </p:spPr>
        <p:txBody>
          <a:bodyPr vert="horz" wrap="square" lIns="0" tIns="0" rIns="0" bIns="0" rtlCol="0">
            <a:spAutoFit/>
          </a:bodyPr>
          <a:lstStyle/>
          <a:p>
            <a:pPr marL="12700">
              <a:lnSpc>
                <a:spcPct val="100000"/>
              </a:lnSpc>
            </a:pP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9" name="object 9"/>
          <p:cNvSpPr txBox="1"/>
          <p:nvPr/>
        </p:nvSpPr>
        <p:spPr>
          <a:xfrm>
            <a:off x="7317613" y="5100104"/>
            <a:ext cx="758190" cy="394970"/>
          </a:xfrm>
          <a:prstGeom prst="rect">
            <a:avLst/>
          </a:prstGeom>
        </p:spPr>
        <p:txBody>
          <a:bodyPr vert="horz" wrap="square" lIns="0" tIns="0" rIns="0" bIns="0" rtlCol="0">
            <a:spAutoFit/>
          </a:bodyPr>
          <a:lstStyle/>
          <a:p>
            <a:pPr marL="12700">
              <a:lnSpc>
                <a:spcPct val="100000"/>
              </a:lnSpc>
              <a:tabLst>
                <a:tab pos="620395" algn="l"/>
              </a:tabLst>
            </a:pPr>
            <a:r>
              <a:rPr sz="2550" dirty="0">
                <a:latin typeface="Symbol" panose="05050102010706020507"/>
                <a:cs typeface="Symbol" panose="05050102010706020507"/>
              </a:rPr>
              <a:t></a:t>
            </a:r>
            <a:r>
              <a:rPr sz="2550" dirty="0">
                <a:latin typeface="Times New Roman" panose="02020603050405020304"/>
                <a:cs typeface="Times New Roman" panose="02020603050405020304"/>
              </a:rPr>
              <a:t>	</a:t>
            </a: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0" name="object 10"/>
          <p:cNvSpPr txBox="1"/>
          <p:nvPr/>
        </p:nvSpPr>
        <p:spPr>
          <a:xfrm>
            <a:off x="5895721" y="4937797"/>
            <a:ext cx="2179955" cy="394970"/>
          </a:xfrm>
          <a:prstGeom prst="rect">
            <a:avLst/>
          </a:prstGeom>
        </p:spPr>
        <p:txBody>
          <a:bodyPr vert="horz" wrap="square" lIns="0" tIns="0" rIns="0" bIns="0" rtlCol="0">
            <a:spAutoFit/>
          </a:bodyPr>
          <a:lstStyle/>
          <a:p>
            <a:pPr marL="12700">
              <a:lnSpc>
                <a:spcPct val="100000"/>
              </a:lnSpc>
              <a:tabLst>
                <a:tab pos="1434465" algn="l"/>
                <a:tab pos="2042160" algn="l"/>
              </a:tabLst>
            </a:pPr>
            <a:r>
              <a:rPr sz="2550" dirty="0">
                <a:latin typeface="Symbol" panose="05050102010706020507"/>
                <a:cs typeface="Symbol" panose="05050102010706020507"/>
              </a:rPr>
              <a:t></a:t>
            </a:r>
            <a:r>
              <a:rPr sz="255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dirty="0">
                <a:latin typeface="Times New Roman" panose="02020603050405020304"/>
                <a:cs typeface="Times New Roman" panose="02020603050405020304"/>
              </a:rPr>
              <a:t>	</a:t>
            </a: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1" name="object 11"/>
          <p:cNvSpPr txBox="1"/>
          <p:nvPr/>
        </p:nvSpPr>
        <p:spPr>
          <a:xfrm>
            <a:off x="5895721" y="5100104"/>
            <a:ext cx="149860" cy="394970"/>
          </a:xfrm>
          <a:prstGeom prst="rect">
            <a:avLst/>
          </a:prstGeom>
        </p:spPr>
        <p:txBody>
          <a:bodyPr vert="horz" wrap="square" lIns="0" tIns="0" rIns="0" bIns="0" rtlCol="0">
            <a:spAutoFit/>
          </a:bodyPr>
          <a:lstStyle/>
          <a:p>
            <a:pPr marL="12700">
              <a:lnSpc>
                <a:spcPct val="100000"/>
              </a:lnSpc>
            </a:pP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2" name="object 12"/>
          <p:cNvSpPr txBox="1"/>
          <p:nvPr/>
        </p:nvSpPr>
        <p:spPr>
          <a:xfrm>
            <a:off x="9333128" y="3460331"/>
            <a:ext cx="149860" cy="394970"/>
          </a:xfrm>
          <a:prstGeom prst="rect">
            <a:avLst/>
          </a:prstGeom>
        </p:spPr>
        <p:txBody>
          <a:bodyPr vert="horz" wrap="square" lIns="0" tIns="0" rIns="0" bIns="0" rtlCol="0">
            <a:spAutoFit/>
          </a:bodyPr>
          <a:lstStyle/>
          <a:p>
            <a:pPr marL="12700">
              <a:lnSpc>
                <a:spcPct val="100000"/>
              </a:lnSpc>
            </a:pP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3" name="object 13"/>
          <p:cNvSpPr txBox="1"/>
          <p:nvPr/>
        </p:nvSpPr>
        <p:spPr>
          <a:xfrm>
            <a:off x="9333128" y="3622637"/>
            <a:ext cx="149860" cy="394970"/>
          </a:xfrm>
          <a:prstGeom prst="rect">
            <a:avLst/>
          </a:prstGeom>
        </p:spPr>
        <p:txBody>
          <a:bodyPr vert="horz" wrap="square" lIns="0" tIns="0" rIns="0" bIns="0" rtlCol="0">
            <a:spAutoFit/>
          </a:bodyPr>
          <a:lstStyle/>
          <a:p>
            <a:pPr marL="12700">
              <a:lnSpc>
                <a:spcPct val="100000"/>
              </a:lnSpc>
            </a:pP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4" name="object 14"/>
          <p:cNvSpPr txBox="1"/>
          <p:nvPr/>
        </p:nvSpPr>
        <p:spPr>
          <a:xfrm>
            <a:off x="7317613" y="3622675"/>
            <a:ext cx="758190" cy="394970"/>
          </a:xfrm>
          <a:prstGeom prst="rect">
            <a:avLst/>
          </a:prstGeom>
        </p:spPr>
        <p:txBody>
          <a:bodyPr vert="horz" wrap="square" lIns="0" tIns="0" rIns="0" bIns="0" rtlCol="0">
            <a:spAutoFit/>
          </a:bodyPr>
          <a:lstStyle/>
          <a:p>
            <a:pPr marL="12700">
              <a:lnSpc>
                <a:spcPct val="100000"/>
              </a:lnSpc>
              <a:tabLst>
                <a:tab pos="620395" algn="l"/>
              </a:tabLst>
            </a:pPr>
            <a:r>
              <a:rPr sz="2550" dirty="0">
                <a:latin typeface="Symbol" panose="05050102010706020507"/>
                <a:cs typeface="Symbol" panose="05050102010706020507"/>
              </a:rPr>
              <a:t></a:t>
            </a:r>
            <a:r>
              <a:rPr sz="2550" dirty="0">
                <a:latin typeface="Times New Roman" panose="02020603050405020304"/>
                <a:cs typeface="Times New Roman" panose="02020603050405020304"/>
              </a:rPr>
              <a:t>	</a:t>
            </a: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5" name="object 15"/>
          <p:cNvSpPr txBox="1"/>
          <p:nvPr/>
        </p:nvSpPr>
        <p:spPr>
          <a:xfrm>
            <a:off x="5895721" y="3460356"/>
            <a:ext cx="2179955" cy="394970"/>
          </a:xfrm>
          <a:prstGeom prst="rect">
            <a:avLst/>
          </a:prstGeom>
        </p:spPr>
        <p:txBody>
          <a:bodyPr vert="horz" wrap="square" lIns="0" tIns="0" rIns="0" bIns="0" rtlCol="0">
            <a:spAutoFit/>
          </a:bodyPr>
          <a:lstStyle/>
          <a:p>
            <a:pPr marL="12700">
              <a:lnSpc>
                <a:spcPct val="100000"/>
              </a:lnSpc>
              <a:tabLst>
                <a:tab pos="1434465" algn="l"/>
                <a:tab pos="2042160" algn="l"/>
              </a:tabLst>
            </a:pPr>
            <a:r>
              <a:rPr sz="2550" dirty="0">
                <a:latin typeface="Symbol" panose="05050102010706020507"/>
                <a:cs typeface="Symbol" panose="05050102010706020507"/>
              </a:rPr>
              <a:t></a:t>
            </a:r>
            <a:r>
              <a:rPr sz="255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dirty="0">
                <a:latin typeface="Times New Roman" panose="02020603050405020304"/>
                <a:cs typeface="Times New Roman" panose="02020603050405020304"/>
              </a:rPr>
              <a:t>	</a:t>
            </a: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6" name="object 16"/>
          <p:cNvSpPr txBox="1"/>
          <p:nvPr/>
        </p:nvSpPr>
        <p:spPr>
          <a:xfrm>
            <a:off x="5895721" y="3622675"/>
            <a:ext cx="149860" cy="394970"/>
          </a:xfrm>
          <a:prstGeom prst="rect">
            <a:avLst/>
          </a:prstGeom>
        </p:spPr>
        <p:txBody>
          <a:bodyPr vert="horz" wrap="square" lIns="0" tIns="0" rIns="0" bIns="0" rtlCol="0">
            <a:spAutoFit/>
          </a:bodyPr>
          <a:lstStyle/>
          <a:p>
            <a:pPr marL="12700">
              <a:lnSpc>
                <a:spcPct val="100000"/>
              </a:lnSpc>
            </a:pPr>
            <a:r>
              <a:rPr sz="2550" dirty="0">
                <a:latin typeface="Symbol" panose="05050102010706020507"/>
                <a:cs typeface="Symbol" panose="05050102010706020507"/>
              </a:rPr>
              <a:t></a:t>
            </a:r>
            <a:endParaRPr sz="2550">
              <a:latin typeface="Symbol" panose="05050102010706020507"/>
              <a:cs typeface="Symbol" panose="05050102010706020507"/>
            </a:endParaRPr>
          </a:p>
        </p:txBody>
      </p:sp>
      <p:sp>
        <p:nvSpPr>
          <p:cNvPr id="17" name="object 17"/>
          <p:cNvSpPr txBox="1"/>
          <p:nvPr/>
        </p:nvSpPr>
        <p:spPr>
          <a:xfrm>
            <a:off x="1936369" y="4647945"/>
            <a:ext cx="3044190" cy="659130"/>
          </a:xfrm>
          <a:prstGeom prst="rect">
            <a:avLst/>
          </a:prstGeom>
        </p:spPr>
        <p:txBody>
          <a:bodyPr vert="horz" wrap="square" lIns="0" tIns="0" rIns="0" bIns="0" rtlCol="0">
            <a:spAutoFit/>
          </a:bodyPr>
          <a:lstStyle/>
          <a:p>
            <a:pPr marL="12700">
              <a:lnSpc>
                <a:spcPct val="100000"/>
              </a:lnSpc>
              <a:tabLst>
                <a:tab pos="510540" algn="l"/>
                <a:tab pos="910590" algn="l"/>
                <a:tab pos="1849755" algn="l"/>
                <a:tab pos="2124075" algn="l"/>
                <a:tab pos="2926080" algn="l"/>
              </a:tabLst>
            </a:pPr>
            <a:r>
              <a:rPr sz="3350" spc="-295" dirty="0">
                <a:latin typeface="Symbol" panose="05050102010706020507"/>
                <a:cs typeface="Symbol" panose="05050102010706020507"/>
              </a:rPr>
              <a:t></a:t>
            </a:r>
            <a:r>
              <a:rPr sz="3350" spc="-295"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spc="-295" dirty="0">
                <a:latin typeface="Times New Roman" panose="02020603050405020304"/>
                <a:cs typeface="Times New Roman" panose="02020603050405020304"/>
              </a:rPr>
              <a:t>	</a:t>
            </a:r>
            <a:r>
              <a:rPr sz="5700" spc="419" baseline="-9000" dirty="0">
                <a:latin typeface="Symbol" panose="05050102010706020507"/>
                <a:cs typeface="Symbol" panose="05050102010706020507"/>
              </a:rPr>
              <a:t></a:t>
            </a:r>
            <a:r>
              <a:rPr sz="5700" spc="22" baseline="-9000" dirty="0">
                <a:latin typeface="Symbol" panose="05050102010706020507"/>
                <a:cs typeface="Symbol" panose="05050102010706020507"/>
              </a:rPr>
              <a:t></a:t>
            </a:r>
            <a:r>
              <a:rPr sz="5700" baseline="-9000"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spc="395"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spc="340" dirty="0">
                <a:latin typeface="Times New Roman" panose="02020603050405020304"/>
                <a:cs typeface="Times New Roman" panose="02020603050405020304"/>
              </a:rPr>
              <a:t> </a:t>
            </a:r>
            <a:r>
              <a:rPr sz="3350" spc="-295" dirty="0">
                <a:latin typeface="Symbol" panose="05050102010706020507"/>
                <a:cs typeface="Symbol" panose="05050102010706020507"/>
              </a:rPr>
              <a:t></a:t>
            </a:r>
            <a:r>
              <a:rPr sz="3350" dirty="0">
                <a:latin typeface="Times New Roman" panose="02020603050405020304"/>
                <a:cs typeface="Times New Roman" panose="02020603050405020304"/>
              </a:rPr>
              <a:t>	</a:t>
            </a:r>
            <a:r>
              <a:rPr sz="3350" spc="-295" dirty="0">
                <a:latin typeface="Symbol" panose="05050102010706020507"/>
                <a:cs typeface="Symbol" panose="05050102010706020507"/>
              </a:rPr>
              <a:t></a:t>
            </a:r>
            <a:endParaRPr sz="3350">
              <a:latin typeface="Symbol" panose="05050102010706020507"/>
              <a:cs typeface="Symbol" panose="05050102010706020507"/>
            </a:endParaRPr>
          </a:p>
        </p:txBody>
      </p:sp>
      <p:sp>
        <p:nvSpPr>
          <p:cNvPr id="18" name="object 18"/>
          <p:cNvSpPr txBox="1"/>
          <p:nvPr/>
        </p:nvSpPr>
        <p:spPr>
          <a:xfrm>
            <a:off x="8476601" y="5061216"/>
            <a:ext cx="421640" cy="400050"/>
          </a:xfrm>
          <a:prstGeom prst="rect">
            <a:avLst/>
          </a:prstGeom>
        </p:spPr>
        <p:txBody>
          <a:bodyPr vert="horz" wrap="square" lIns="0" tIns="0" rIns="0" bIns="0" rtlCol="0">
            <a:spAutoFit/>
          </a:bodyPr>
          <a:lstStyle/>
          <a:p>
            <a:pPr marL="12700">
              <a:lnSpc>
                <a:spcPct val="100000"/>
              </a:lnSpc>
            </a:pPr>
            <a:r>
              <a:rPr sz="2550" spc="140" dirty="0">
                <a:latin typeface="Times New Roman" panose="02020603050405020304"/>
                <a:cs typeface="Times New Roman" panose="02020603050405020304"/>
              </a:rPr>
              <a:t>2</a:t>
            </a:r>
            <a:r>
              <a:rPr sz="2550" i="1" dirty="0">
                <a:latin typeface="Times New Roman" panose="02020603050405020304"/>
                <a:cs typeface="Times New Roman" panose="02020603050405020304"/>
              </a:rPr>
              <a:t>N</a:t>
            </a:r>
            <a:endParaRPr sz="2550">
              <a:latin typeface="Times New Roman" panose="02020603050405020304"/>
              <a:cs typeface="Times New Roman" panose="02020603050405020304"/>
            </a:endParaRPr>
          </a:p>
        </p:txBody>
      </p:sp>
      <p:sp>
        <p:nvSpPr>
          <p:cNvPr id="19" name="object 19"/>
          <p:cNvSpPr txBox="1"/>
          <p:nvPr/>
        </p:nvSpPr>
        <p:spPr>
          <a:xfrm>
            <a:off x="6454228" y="5061216"/>
            <a:ext cx="421640" cy="400050"/>
          </a:xfrm>
          <a:prstGeom prst="rect">
            <a:avLst/>
          </a:prstGeom>
        </p:spPr>
        <p:txBody>
          <a:bodyPr vert="horz" wrap="square" lIns="0" tIns="0" rIns="0" bIns="0" rtlCol="0">
            <a:spAutoFit/>
          </a:bodyPr>
          <a:lstStyle/>
          <a:p>
            <a:pPr marL="12700">
              <a:lnSpc>
                <a:spcPct val="100000"/>
              </a:lnSpc>
            </a:pPr>
            <a:r>
              <a:rPr sz="2550" spc="140" dirty="0">
                <a:latin typeface="Times New Roman" panose="02020603050405020304"/>
                <a:cs typeface="Times New Roman" panose="02020603050405020304"/>
              </a:rPr>
              <a:t>2</a:t>
            </a:r>
            <a:r>
              <a:rPr sz="2550" i="1" dirty="0">
                <a:latin typeface="Times New Roman" panose="02020603050405020304"/>
                <a:cs typeface="Times New Roman" panose="02020603050405020304"/>
              </a:rPr>
              <a:t>N</a:t>
            </a:r>
            <a:endParaRPr sz="2550">
              <a:latin typeface="Times New Roman" panose="02020603050405020304"/>
              <a:cs typeface="Times New Roman" panose="02020603050405020304"/>
            </a:endParaRPr>
          </a:p>
        </p:txBody>
      </p:sp>
      <p:sp>
        <p:nvSpPr>
          <p:cNvPr id="20" name="object 20"/>
          <p:cNvSpPr txBox="1"/>
          <p:nvPr/>
        </p:nvSpPr>
        <p:spPr>
          <a:xfrm>
            <a:off x="5339439" y="4502404"/>
            <a:ext cx="4144010" cy="717550"/>
          </a:xfrm>
          <a:prstGeom prst="rect">
            <a:avLst/>
          </a:prstGeom>
        </p:spPr>
        <p:txBody>
          <a:bodyPr vert="horz" wrap="square" lIns="0" tIns="0" rIns="0" bIns="0" rtlCol="0">
            <a:spAutoFit/>
          </a:bodyPr>
          <a:lstStyle/>
          <a:p>
            <a:pPr marL="12700">
              <a:lnSpc>
                <a:spcPct val="100000"/>
              </a:lnSpc>
            </a:pPr>
            <a:r>
              <a:rPr sz="5025" spc="-300" baseline="-27000" dirty="0">
                <a:latin typeface="Symbol" panose="05050102010706020507"/>
                <a:cs typeface="Symbol" panose="05050102010706020507"/>
              </a:rPr>
              <a:t></a:t>
            </a:r>
            <a:r>
              <a:rPr sz="3825" baseline="-35000" dirty="0">
                <a:latin typeface="Times New Roman" panose="02020603050405020304"/>
                <a:cs typeface="Times New Roman" panose="02020603050405020304"/>
              </a:rPr>
              <a:t>co</a:t>
            </a:r>
            <a:r>
              <a:rPr sz="3825" spc="82" baseline="-35000" dirty="0">
                <a:latin typeface="Times New Roman" panose="02020603050405020304"/>
                <a:cs typeface="Times New Roman" panose="02020603050405020304"/>
              </a:rPr>
              <a:t>s</a:t>
            </a:r>
            <a:r>
              <a:rPr sz="3825" spc="307" baseline="-4000" dirty="0">
                <a:latin typeface="Symbol" panose="05050102010706020507"/>
                <a:cs typeface="Symbol" panose="05050102010706020507"/>
              </a:rPr>
              <a:t></a:t>
            </a:r>
            <a:r>
              <a:rPr sz="3350" u="heavy" spc="-340" dirty="0">
                <a:latin typeface="Symbol" panose="05050102010706020507"/>
                <a:cs typeface="Symbol" panose="05050102010706020507"/>
              </a:rPr>
              <a:t></a:t>
            </a:r>
            <a:r>
              <a:rPr sz="2550" u="heavy" spc="140" dirty="0">
                <a:latin typeface="Times New Roman" panose="02020603050405020304"/>
                <a:cs typeface="Times New Roman" panose="02020603050405020304"/>
              </a:rPr>
              <a:t>2</a:t>
            </a:r>
            <a:r>
              <a:rPr sz="2550" i="1" u="heavy" spc="-5" dirty="0">
                <a:latin typeface="Times New Roman" panose="02020603050405020304"/>
                <a:cs typeface="Times New Roman" panose="02020603050405020304"/>
              </a:rPr>
              <a:t>x</a:t>
            </a:r>
            <a:r>
              <a:rPr sz="2550" i="1" u="heavy" spc="-200" dirty="0">
                <a:latin typeface="Times New Roman" panose="02020603050405020304"/>
                <a:cs typeface="Times New Roman" panose="02020603050405020304"/>
              </a:rPr>
              <a:t> </a:t>
            </a:r>
            <a:r>
              <a:rPr sz="2550" u="heavy" spc="165" dirty="0">
                <a:latin typeface="Symbol" panose="05050102010706020507"/>
                <a:cs typeface="Symbol" panose="05050102010706020507"/>
              </a:rPr>
              <a:t></a:t>
            </a:r>
            <a:r>
              <a:rPr sz="2550" u="heavy" spc="-135" dirty="0">
                <a:latin typeface="Times New Roman" panose="02020603050405020304"/>
                <a:cs typeface="Times New Roman" panose="02020603050405020304"/>
              </a:rPr>
              <a:t>1</a:t>
            </a:r>
            <a:r>
              <a:rPr sz="3350" u="heavy" spc="-505" dirty="0">
                <a:latin typeface="Symbol" panose="05050102010706020507"/>
                <a:cs typeface="Symbol" panose="05050102010706020507"/>
              </a:rPr>
              <a:t></a:t>
            </a:r>
            <a:r>
              <a:rPr sz="2550" i="1" u="heavy" spc="-25" dirty="0">
                <a:latin typeface="Times New Roman" panose="02020603050405020304"/>
                <a:cs typeface="Times New Roman" panose="02020603050405020304"/>
              </a:rPr>
              <a:t>u</a:t>
            </a:r>
            <a:r>
              <a:rPr sz="2550" i="1" u="heavy" dirty="0">
                <a:latin typeface="Times New Roman" panose="02020603050405020304"/>
                <a:cs typeface="Times New Roman" panose="02020603050405020304"/>
              </a:rPr>
              <a:t>π</a:t>
            </a:r>
            <a:r>
              <a:rPr sz="2550" i="1" spc="-254" dirty="0">
                <a:latin typeface="Times New Roman" panose="02020603050405020304"/>
                <a:cs typeface="Times New Roman" panose="02020603050405020304"/>
              </a:rPr>
              <a:t> </a:t>
            </a:r>
            <a:r>
              <a:rPr sz="3825" baseline="-4000" dirty="0">
                <a:latin typeface="Symbol" panose="05050102010706020507"/>
                <a:cs typeface="Symbol" panose="05050102010706020507"/>
              </a:rPr>
              <a:t></a:t>
            </a:r>
            <a:r>
              <a:rPr sz="3825" spc="-419" baseline="-4000" dirty="0">
                <a:latin typeface="Times New Roman" panose="02020603050405020304"/>
                <a:cs typeface="Times New Roman" panose="02020603050405020304"/>
              </a:rPr>
              <a:t> </a:t>
            </a:r>
            <a:r>
              <a:rPr sz="3825" baseline="-35000" dirty="0">
                <a:latin typeface="Times New Roman" panose="02020603050405020304"/>
                <a:cs typeface="Times New Roman" panose="02020603050405020304"/>
              </a:rPr>
              <a:t>co</a:t>
            </a:r>
            <a:r>
              <a:rPr sz="3825" spc="75" baseline="-35000" dirty="0">
                <a:latin typeface="Times New Roman" panose="02020603050405020304"/>
                <a:cs typeface="Times New Roman" panose="02020603050405020304"/>
              </a:rPr>
              <a:t>s</a:t>
            </a:r>
            <a:r>
              <a:rPr sz="3825" spc="307" baseline="-4000" dirty="0">
                <a:latin typeface="Symbol" panose="05050102010706020507"/>
                <a:cs typeface="Symbol" panose="05050102010706020507"/>
              </a:rPr>
              <a:t></a:t>
            </a:r>
            <a:r>
              <a:rPr sz="3350" u="heavy" spc="-335" dirty="0">
                <a:latin typeface="Symbol" panose="05050102010706020507"/>
                <a:cs typeface="Symbol" panose="05050102010706020507"/>
              </a:rPr>
              <a:t></a:t>
            </a:r>
            <a:r>
              <a:rPr sz="2550" u="heavy" spc="135" dirty="0">
                <a:latin typeface="Times New Roman" panose="02020603050405020304"/>
                <a:cs typeface="Times New Roman" panose="02020603050405020304"/>
              </a:rPr>
              <a:t>2</a:t>
            </a:r>
            <a:r>
              <a:rPr sz="2550" i="1" u="heavy" spc="-5" dirty="0">
                <a:latin typeface="Times New Roman" panose="02020603050405020304"/>
                <a:cs typeface="Times New Roman" panose="02020603050405020304"/>
              </a:rPr>
              <a:t>x</a:t>
            </a:r>
            <a:r>
              <a:rPr sz="2550" i="1" u="heavy" spc="-200" dirty="0">
                <a:latin typeface="Times New Roman" panose="02020603050405020304"/>
                <a:cs typeface="Times New Roman" panose="02020603050405020304"/>
              </a:rPr>
              <a:t> </a:t>
            </a:r>
            <a:r>
              <a:rPr sz="2550" u="heavy" spc="170" dirty="0">
                <a:latin typeface="Symbol" panose="05050102010706020507"/>
                <a:cs typeface="Symbol" panose="05050102010706020507"/>
              </a:rPr>
              <a:t></a:t>
            </a:r>
            <a:r>
              <a:rPr sz="2550" u="heavy" spc="-145" dirty="0">
                <a:latin typeface="Times New Roman" panose="02020603050405020304"/>
                <a:cs typeface="Times New Roman" panose="02020603050405020304"/>
              </a:rPr>
              <a:t>1</a:t>
            </a:r>
            <a:r>
              <a:rPr sz="3350" u="heavy" spc="-459" dirty="0">
                <a:latin typeface="Symbol" panose="05050102010706020507"/>
                <a:cs typeface="Symbol" panose="05050102010706020507"/>
              </a:rPr>
              <a:t></a:t>
            </a:r>
            <a:r>
              <a:rPr sz="2550" i="1" u="heavy" spc="-40" dirty="0">
                <a:latin typeface="Times New Roman" panose="02020603050405020304"/>
                <a:cs typeface="Times New Roman" panose="02020603050405020304"/>
              </a:rPr>
              <a:t>v</a:t>
            </a:r>
            <a:r>
              <a:rPr sz="2550" i="1" u="heavy" dirty="0">
                <a:latin typeface="Times New Roman" panose="02020603050405020304"/>
                <a:cs typeface="Times New Roman" panose="02020603050405020304"/>
              </a:rPr>
              <a:t>π</a:t>
            </a:r>
            <a:r>
              <a:rPr sz="2550" i="1" spc="-254" dirty="0">
                <a:latin typeface="Times New Roman" panose="02020603050405020304"/>
                <a:cs typeface="Times New Roman" panose="02020603050405020304"/>
              </a:rPr>
              <a:t> </a:t>
            </a:r>
            <a:r>
              <a:rPr sz="3825" baseline="-4000" dirty="0">
                <a:latin typeface="Symbol" panose="05050102010706020507"/>
                <a:cs typeface="Symbol" panose="05050102010706020507"/>
              </a:rPr>
              <a:t></a:t>
            </a:r>
            <a:endParaRPr sz="3825" baseline="-4000">
              <a:latin typeface="Symbol" panose="05050102010706020507"/>
              <a:cs typeface="Symbol" panose="05050102010706020507"/>
            </a:endParaRPr>
          </a:p>
        </p:txBody>
      </p:sp>
      <p:sp>
        <p:nvSpPr>
          <p:cNvPr id="21" name="object 21"/>
          <p:cNvSpPr txBox="1"/>
          <p:nvPr/>
        </p:nvSpPr>
        <p:spPr>
          <a:xfrm>
            <a:off x="3594506" y="4808220"/>
            <a:ext cx="1758314" cy="400050"/>
          </a:xfrm>
          <a:prstGeom prst="rect">
            <a:avLst/>
          </a:prstGeom>
        </p:spPr>
        <p:txBody>
          <a:bodyPr vert="horz" wrap="square" lIns="0" tIns="0" rIns="0" bIns="0" rtlCol="0">
            <a:spAutoFit/>
          </a:bodyPr>
          <a:lstStyle/>
          <a:p>
            <a:pPr marL="12700">
              <a:lnSpc>
                <a:spcPct val="100000"/>
              </a:lnSpc>
              <a:tabLst>
                <a:tab pos="1358265" algn="l"/>
              </a:tabLst>
            </a:pPr>
            <a:r>
              <a:rPr sz="2550" i="1" dirty="0">
                <a:latin typeface="Times New Roman" panose="02020603050405020304"/>
                <a:cs typeface="Times New Roman" panose="02020603050405020304"/>
              </a:rPr>
              <a:t>α</a:t>
            </a:r>
            <a:r>
              <a:rPr sz="2550" i="1" spc="140"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u</a:t>
            </a:r>
            <a:r>
              <a:rPr sz="2550" i="1" spc="190"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α</a:t>
            </a:r>
            <a:r>
              <a:rPr sz="2550" i="1" spc="175"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v</a:t>
            </a:r>
            <a:r>
              <a:rPr sz="2550" i="1" spc="15"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T	</a:t>
            </a:r>
            <a:r>
              <a:rPr sz="2550" i="1" spc="-5" dirty="0">
                <a:latin typeface="Times New Roman" panose="02020603050405020304"/>
                <a:cs typeface="Times New Roman" panose="02020603050405020304"/>
              </a:rPr>
              <a:t>u,v</a:t>
            </a:r>
            <a:endParaRPr sz="2550">
              <a:latin typeface="Times New Roman" panose="02020603050405020304"/>
              <a:cs typeface="Times New Roman" panose="02020603050405020304"/>
            </a:endParaRPr>
          </a:p>
        </p:txBody>
      </p:sp>
      <p:sp>
        <p:nvSpPr>
          <p:cNvPr id="22" name="object 22"/>
          <p:cNvSpPr txBox="1"/>
          <p:nvPr/>
        </p:nvSpPr>
        <p:spPr>
          <a:xfrm>
            <a:off x="1772564" y="4808220"/>
            <a:ext cx="1018540" cy="400050"/>
          </a:xfrm>
          <a:prstGeom prst="rect">
            <a:avLst/>
          </a:prstGeom>
        </p:spPr>
        <p:txBody>
          <a:bodyPr vert="horz" wrap="square" lIns="0" tIns="0" rIns="0" bIns="0" rtlCol="0">
            <a:spAutoFit/>
          </a:bodyPr>
          <a:lstStyle/>
          <a:p>
            <a:pPr marL="12700">
              <a:lnSpc>
                <a:spcPct val="100000"/>
              </a:lnSpc>
              <a:tabLst>
                <a:tab pos="290195" algn="l"/>
                <a:tab pos="827405" algn="l"/>
              </a:tabLst>
            </a:pPr>
            <a:r>
              <a:rPr sz="2550" i="1" spc="-5" dirty="0">
                <a:latin typeface="Times New Roman" panose="02020603050405020304"/>
                <a:cs typeface="Times New Roman" panose="02020603050405020304"/>
              </a:rPr>
              <a:t>f	x,y	</a:t>
            </a:r>
            <a:r>
              <a:rPr sz="2550" spc="-5" dirty="0">
                <a:latin typeface="Symbol" panose="05050102010706020507"/>
                <a:cs typeface="Symbol" panose="05050102010706020507"/>
              </a:rPr>
              <a:t></a:t>
            </a:r>
            <a:endParaRPr sz="2550">
              <a:latin typeface="Symbol" panose="05050102010706020507"/>
              <a:cs typeface="Symbol" panose="05050102010706020507"/>
            </a:endParaRPr>
          </a:p>
        </p:txBody>
      </p:sp>
      <p:sp>
        <p:nvSpPr>
          <p:cNvPr id="23" name="object 23"/>
          <p:cNvSpPr txBox="1"/>
          <p:nvPr/>
        </p:nvSpPr>
        <p:spPr>
          <a:xfrm>
            <a:off x="8476538" y="3583685"/>
            <a:ext cx="421640" cy="400050"/>
          </a:xfrm>
          <a:prstGeom prst="rect">
            <a:avLst/>
          </a:prstGeom>
        </p:spPr>
        <p:txBody>
          <a:bodyPr vert="horz" wrap="square" lIns="0" tIns="0" rIns="0" bIns="0" rtlCol="0">
            <a:spAutoFit/>
          </a:bodyPr>
          <a:lstStyle/>
          <a:p>
            <a:pPr marL="12700">
              <a:lnSpc>
                <a:spcPct val="100000"/>
              </a:lnSpc>
            </a:pPr>
            <a:r>
              <a:rPr sz="2550" spc="140" dirty="0">
                <a:latin typeface="Times New Roman" panose="02020603050405020304"/>
                <a:cs typeface="Times New Roman" panose="02020603050405020304"/>
              </a:rPr>
              <a:t>2</a:t>
            </a:r>
            <a:r>
              <a:rPr sz="2550" i="1" dirty="0">
                <a:latin typeface="Times New Roman" panose="02020603050405020304"/>
                <a:cs typeface="Times New Roman" panose="02020603050405020304"/>
              </a:rPr>
              <a:t>N</a:t>
            </a:r>
            <a:endParaRPr sz="2550">
              <a:latin typeface="Times New Roman" panose="02020603050405020304"/>
              <a:cs typeface="Times New Roman" panose="02020603050405020304"/>
            </a:endParaRPr>
          </a:p>
        </p:txBody>
      </p:sp>
      <p:sp>
        <p:nvSpPr>
          <p:cNvPr id="24" name="object 24"/>
          <p:cNvSpPr txBox="1"/>
          <p:nvPr/>
        </p:nvSpPr>
        <p:spPr>
          <a:xfrm>
            <a:off x="6454165" y="3583685"/>
            <a:ext cx="421640" cy="400050"/>
          </a:xfrm>
          <a:prstGeom prst="rect">
            <a:avLst/>
          </a:prstGeom>
        </p:spPr>
        <p:txBody>
          <a:bodyPr vert="horz" wrap="square" lIns="0" tIns="0" rIns="0" bIns="0" rtlCol="0">
            <a:spAutoFit/>
          </a:bodyPr>
          <a:lstStyle/>
          <a:p>
            <a:pPr marL="12700">
              <a:lnSpc>
                <a:spcPct val="100000"/>
              </a:lnSpc>
            </a:pPr>
            <a:r>
              <a:rPr sz="2550" spc="140" dirty="0">
                <a:latin typeface="Times New Roman" panose="02020603050405020304"/>
                <a:cs typeface="Times New Roman" panose="02020603050405020304"/>
              </a:rPr>
              <a:t>2</a:t>
            </a:r>
            <a:r>
              <a:rPr sz="2550" i="1" dirty="0">
                <a:latin typeface="Times New Roman" panose="02020603050405020304"/>
                <a:cs typeface="Times New Roman" panose="02020603050405020304"/>
              </a:rPr>
              <a:t>N</a:t>
            </a:r>
            <a:endParaRPr sz="2550">
              <a:latin typeface="Times New Roman" panose="02020603050405020304"/>
              <a:cs typeface="Times New Roman" panose="02020603050405020304"/>
            </a:endParaRPr>
          </a:p>
        </p:txBody>
      </p:sp>
      <p:sp>
        <p:nvSpPr>
          <p:cNvPr id="25" name="object 25"/>
          <p:cNvSpPr txBox="1"/>
          <p:nvPr/>
        </p:nvSpPr>
        <p:spPr>
          <a:xfrm>
            <a:off x="5339472" y="3025025"/>
            <a:ext cx="4144010" cy="717550"/>
          </a:xfrm>
          <a:prstGeom prst="rect">
            <a:avLst/>
          </a:prstGeom>
        </p:spPr>
        <p:txBody>
          <a:bodyPr vert="horz" wrap="square" lIns="0" tIns="0" rIns="0" bIns="0" rtlCol="0">
            <a:spAutoFit/>
          </a:bodyPr>
          <a:lstStyle/>
          <a:p>
            <a:pPr marL="12700">
              <a:lnSpc>
                <a:spcPct val="100000"/>
              </a:lnSpc>
            </a:pPr>
            <a:r>
              <a:rPr sz="5025" spc="-300" baseline="-27000" dirty="0">
                <a:latin typeface="Symbol" panose="05050102010706020507"/>
                <a:cs typeface="Symbol" panose="05050102010706020507"/>
              </a:rPr>
              <a:t></a:t>
            </a:r>
            <a:r>
              <a:rPr sz="3825" baseline="-35000" dirty="0">
                <a:latin typeface="Times New Roman" panose="02020603050405020304"/>
                <a:cs typeface="Times New Roman" panose="02020603050405020304"/>
              </a:rPr>
              <a:t>co</a:t>
            </a:r>
            <a:r>
              <a:rPr sz="3825" spc="82" baseline="-35000" dirty="0">
                <a:latin typeface="Times New Roman" panose="02020603050405020304"/>
                <a:cs typeface="Times New Roman" panose="02020603050405020304"/>
              </a:rPr>
              <a:t>s</a:t>
            </a:r>
            <a:r>
              <a:rPr sz="3825" spc="307" baseline="-4000" dirty="0">
                <a:latin typeface="Symbol" panose="05050102010706020507"/>
                <a:cs typeface="Symbol" panose="05050102010706020507"/>
              </a:rPr>
              <a:t></a:t>
            </a:r>
            <a:r>
              <a:rPr sz="3350" u="heavy" spc="-345" dirty="0">
                <a:latin typeface="Symbol" panose="05050102010706020507"/>
                <a:cs typeface="Symbol" panose="05050102010706020507"/>
              </a:rPr>
              <a:t></a:t>
            </a:r>
            <a:r>
              <a:rPr sz="2550" u="heavy" spc="140" dirty="0">
                <a:latin typeface="Times New Roman" panose="02020603050405020304"/>
                <a:cs typeface="Times New Roman" panose="02020603050405020304"/>
              </a:rPr>
              <a:t>2</a:t>
            </a:r>
            <a:r>
              <a:rPr sz="2550" i="1" u="heavy" spc="-5" dirty="0">
                <a:latin typeface="Times New Roman" panose="02020603050405020304"/>
                <a:cs typeface="Times New Roman" panose="02020603050405020304"/>
              </a:rPr>
              <a:t>x</a:t>
            </a:r>
            <a:r>
              <a:rPr sz="2550" i="1" u="heavy" spc="-200" dirty="0">
                <a:latin typeface="Times New Roman" panose="02020603050405020304"/>
                <a:cs typeface="Times New Roman" panose="02020603050405020304"/>
              </a:rPr>
              <a:t> </a:t>
            </a:r>
            <a:r>
              <a:rPr sz="2550" u="heavy" spc="165" dirty="0">
                <a:latin typeface="Symbol" panose="05050102010706020507"/>
                <a:cs typeface="Symbol" panose="05050102010706020507"/>
              </a:rPr>
              <a:t></a:t>
            </a:r>
            <a:r>
              <a:rPr sz="2550" u="heavy" spc="-135" dirty="0">
                <a:latin typeface="Times New Roman" panose="02020603050405020304"/>
                <a:cs typeface="Times New Roman" panose="02020603050405020304"/>
              </a:rPr>
              <a:t>1</a:t>
            </a:r>
            <a:r>
              <a:rPr sz="3350" u="heavy" spc="-505" dirty="0">
                <a:latin typeface="Symbol" panose="05050102010706020507"/>
                <a:cs typeface="Symbol" panose="05050102010706020507"/>
              </a:rPr>
              <a:t></a:t>
            </a:r>
            <a:r>
              <a:rPr sz="2550" i="1" u="heavy" spc="-25" dirty="0">
                <a:latin typeface="Times New Roman" panose="02020603050405020304"/>
                <a:cs typeface="Times New Roman" panose="02020603050405020304"/>
              </a:rPr>
              <a:t>u</a:t>
            </a:r>
            <a:r>
              <a:rPr sz="2550" i="1" u="heavy" dirty="0">
                <a:latin typeface="Times New Roman" panose="02020603050405020304"/>
                <a:cs typeface="Times New Roman" panose="02020603050405020304"/>
              </a:rPr>
              <a:t>π</a:t>
            </a:r>
            <a:r>
              <a:rPr sz="2550" i="1" spc="-254" dirty="0">
                <a:latin typeface="Times New Roman" panose="02020603050405020304"/>
                <a:cs typeface="Times New Roman" panose="02020603050405020304"/>
              </a:rPr>
              <a:t> </a:t>
            </a:r>
            <a:r>
              <a:rPr sz="3825" baseline="-4000" dirty="0">
                <a:latin typeface="Symbol" panose="05050102010706020507"/>
                <a:cs typeface="Symbol" panose="05050102010706020507"/>
              </a:rPr>
              <a:t></a:t>
            </a:r>
            <a:r>
              <a:rPr sz="3825" spc="-419" baseline="-4000" dirty="0">
                <a:latin typeface="Times New Roman" panose="02020603050405020304"/>
                <a:cs typeface="Times New Roman" panose="02020603050405020304"/>
              </a:rPr>
              <a:t> </a:t>
            </a:r>
            <a:r>
              <a:rPr sz="3825" baseline="-35000" dirty="0">
                <a:latin typeface="Times New Roman" panose="02020603050405020304"/>
                <a:cs typeface="Times New Roman" panose="02020603050405020304"/>
              </a:rPr>
              <a:t>co</a:t>
            </a:r>
            <a:r>
              <a:rPr sz="3825" spc="75" baseline="-35000" dirty="0">
                <a:latin typeface="Times New Roman" panose="02020603050405020304"/>
                <a:cs typeface="Times New Roman" panose="02020603050405020304"/>
              </a:rPr>
              <a:t>s</a:t>
            </a:r>
            <a:r>
              <a:rPr sz="3825" spc="307" baseline="-4000" dirty="0">
                <a:latin typeface="Symbol" panose="05050102010706020507"/>
                <a:cs typeface="Symbol" panose="05050102010706020507"/>
              </a:rPr>
              <a:t></a:t>
            </a:r>
            <a:r>
              <a:rPr sz="3350" u="heavy" spc="-335" dirty="0">
                <a:latin typeface="Symbol" panose="05050102010706020507"/>
                <a:cs typeface="Symbol" panose="05050102010706020507"/>
              </a:rPr>
              <a:t></a:t>
            </a:r>
            <a:r>
              <a:rPr sz="2550" u="heavy" spc="135" dirty="0">
                <a:latin typeface="Times New Roman" panose="02020603050405020304"/>
                <a:cs typeface="Times New Roman" panose="02020603050405020304"/>
              </a:rPr>
              <a:t>2</a:t>
            </a:r>
            <a:r>
              <a:rPr sz="2550" i="1" u="heavy" spc="-5" dirty="0">
                <a:latin typeface="Times New Roman" panose="02020603050405020304"/>
                <a:cs typeface="Times New Roman" panose="02020603050405020304"/>
              </a:rPr>
              <a:t>x</a:t>
            </a:r>
            <a:r>
              <a:rPr sz="2550" i="1" u="heavy" spc="-200" dirty="0">
                <a:latin typeface="Times New Roman" panose="02020603050405020304"/>
                <a:cs typeface="Times New Roman" panose="02020603050405020304"/>
              </a:rPr>
              <a:t> </a:t>
            </a:r>
            <a:r>
              <a:rPr sz="2550" u="heavy" spc="170" dirty="0">
                <a:latin typeface="Symbol" panose="05050102010706020507"/>
                <a:cs typeface="Symbol" panose="05050102010706020507"/>
              </a:rPr>
              <a:t></a:t>
            </a:r>
            <a:r>
              <a:rPr sz="2550" u="heavy" spc="-145" dirty="0">
                <a:latin typeface="Times New Roman" panose="02020603050405020304"/>
                <a:cs typeface="Times New Roman" panose="02020603050405020304"/>
              </a:rPr>
              <a:t>1</a:t>
            </a:r>
            <a:r>
              <a:rPr sz="3350" u="heavy" spc="-459" dirty="0">
                <a:latin typeface="Symbol" panose="05050102010706020507"/>
                <a:cs typeface="Symbol" panose="05050102010706020507"/>
              </a:rPr>
              <a:t></a:t>
            </a:r>
            <a:r>
              <a:rPr sz="2550" i="1" u="heavy" spc="-40" dirty="0">
                <a:latin typeface="Times New Roman" panose="02020603050405020304"/>
                <a:cs typeface="Times New Roman" panose="02020603050405020304"/>
              </a:rPr>
              <a:t>v</a:t>
            </a:r>
            <a:r>
              <a:rPr sz="2550" i="1" u="heavy" dirty="0">
                <a:latin typeface="Times New Roman" panose="02020603050405020304"/>
                <a:cs typeface="Times New Roman" panose="02020603050405020304"/>
              </a:rPr>
              <a:t>π</a:t>
            </a:r>
            <a:r>
              <a:rPr sz="2550" i="1" spc="-254" dirty="0">
                <a:latin typeface="Times New Roman" panose="02020603050405020304"/>
                <a:cs typeface="Times New Roman" panose="02020603050405020304"/>
              </a:rPr>
              <a:t> </a:t>
            </a:r>
            <a:r>
              <a:rPr sz="3825" baseline="-4000" dirty="0">
                <a:latin typeface="Symbol" panose="05050102010706020507"/>
                <a:cs typeface="Symbol" panose="05050102010706020507"/>
              </a:rPr>
              <a:t></a:t>
            </a:r>
            <a:endParaRPr sz="3825" baseline="-4000">
              <a:latin typeface="Symbol" panose="05050102010706020507"/>
              <a:cs typeface="Symbol" panose="05050102010706020507"/>
            </a:endParaRPr>
          </a:p>
        </p:txBody>
      </p:sp>
      <p:sp>
        <p:nvSpPr>
          <p:cNvPr id="26" name="object 26"/>
          <p:cNvSpPr txBox="1"/>
          <p:nvPr/>
        </p:nvSpPr>
        <p:spPr>
          <a:xfrm>
            <a:off x="1727580" y="5257292"/>
            <a:ext cx="2106930" cy="678180"/>
          </a:xfrm>
          <a:prstGeom prst="rect">
            <a:avLst/>
          </a:prstGeom>
        </p:spPr>
        <p:txBody>
          <a:bodyPr vert="horz" wrap="square" lIns="0" tIns="0" rIns="0" bIns="0" rtlCol="0">
            <a:spAutoFit/>
          </a:bodyPr>
          <a:lstStyle/>
          <a:p>
            <a:pPr marL="1130935">
              <a:lnSpc>
                <a:spcPct val="100000"/>
              </a:lnSpc>
            </a:pPr>
            <a:r>
              <a:rPr sz="1450" i="1" spc="15" dirty="0">
                <a:latin typeface="Times New Roman" panose="02020603050405020304"/>
                <a:cs typeface="Times New Roman" panose="02020603050405020304"/>
              </a:rPr>
              <a:t>u</a:t>
            </a:r>
            <a:r>
              <a:rPr sz="1450" i="1" spc="-240" dirty="0">
                <a:latin typeface="Times New Roman" panose="02020603050405020304"/>
                <a:cs typeface="Times New Roman" panose="02020603050405020304"/>
              </a:rPr>
              <a:t> </a:t>
            </a:r>
            <a:r>
              <a:rPr sz="1450" spc="60" dirty="0">
                <a:latin typeface="Symbol" panose="05050102010706020507"/>
                <a:cs typeface="Symbol" panose="05050102010706020507"/>
              </a:rPr>
              <a:t></a:t>
            </a:r>
            <a:r>
              <a:rPr sz="1450" spc="15" dirty="0">
                <a:latin typeface="Times New Roman" panose="02020603050405020304"/>
                <a:cs typeface="Times New Roman" panose="02020603050405020304"/>
              </a:rPr>
              <a:t>0</a:t>
            </a:r>
            <a:r>
              <a:rPr sz="1450" dirty="0">
                <a:latin typeface="Times New Roman" panose="02020603050405020304"/>
                <a:cs typeface="Times New Roman" panose="02020603050405020304"/>
              </a:rPr>
              <a:t> </a:t>
            </a:r>
            <a:r>
              <a:rPr sz="1450" spc="-135" dirty="0">
                <a:latin typeface="Times New Roman" panose="02020603050405020304"/>
                <a:cs typeface="Times New Roman" panose="02020603050405020304"/>
              </a:rPr>
              <a:t> </a:t>
            </a:r>
            <a:r>
              <a:rPr sz="1450" i="1" spc="105" dirty="0">
                <a:latin typeface="Times New Roman" panose="02020603050405020304"/>
                <a:cs typeface="Times New Roman" panose="02020603050405020304"/>
              </a:rPr>
              <a:t>v</a:t>
            </a:r>
            <a:r>
              <a:rPr sz="1450" spc="60" dirty="0">
                <a:latin typeface="Symbol" panose="05050102010706020507"/>
                <a:cs typeface="Symbol" panose="05050102010706020507"/>
              </a:rPr>
              <a:t></a:t>
            </a:r>
            <a:r>
              <a:rPr sz="1450" spc="15" dirty="0">
                <a:latin typeface="Times New Roman" panose="02020603050405020304"/>
                <a:cs typeface="Times New Roman" panose="02020603050405020304"/>
              </a:rPr>
              <a:t>0</a:t>
            </a:r>
            <a:endParaRPr sz="1450">
              <a:latin typeface="Times New Roman" panose="02020603050405020304"/>
              <a:cs typeface="Times New Roman" panose="02020603050405020304"/>
            </a:endParaRPr>
          </a:p>
          <a:p>
            <a:pPr marL="12700">
              <a:lnSpc>
                <a:spcPct val="100000"/>
              </a:lnSpc>
              <a:spcBef>
                <a:spcPts val="445"/>
              </a:spcBef>
            </a:pPr>
            <a:r>
              <a:rPr sz="2550" i="1" spc="-5" dirty="0">
                <a:latin typeface="Times New Roman" panose="02020603050405020304"/>
                <a:cs typeface="Times New Roman" panose="02020603050405020304"/>
              </a:rPr>
              <a:t>x,y</a:t>
            </a:r>
            <a:r>
              <a:rPr sz="2550" i="1" spc="-5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114" dirty="0">
                <a:latin typeface="Times New Roman" panose="02020603050405020304"/>
                <a:cs typeface="Times New Roman" panose="02020603050405020304"/>
              </a:rPr>
              <a:t> </a:t>
            </a:r>
            <a:r>
              <a:rPr sz="2550" spc="55" dirty="0">
                <a:latin typeface="Times New Roman" panose="02020603050405020304"/>
                <a:cs typeface="Times New Roman" panose="02020603050405020304"/>
              </a:rPr>
              <a:t>0</a:t>
            </a:r>
            <a:r>
              <a:rPr sz="2550" i="1" spc="-440" dirty="0">
                <a:latin typeface="Times New Roman" panose="02020603050405020304"/>
                <a:cs typeface="Times New Roman" panose="02020603050405020304"/>
              </a:rPr>
              <a:t>,</a:t>
            </a:r>
            <a:r>
              <a:rPr sz="2550" spc="-135" dirty="0">
                <a:latin typeface="Times New Roman" panose="02020603050405020304"/>
                <a:cs typeface="Times New Roman" panose="02020603050405020304"/>
              </a:rPr>
              <a:t>1</a:t>
            </a:r>
            <a:r>
              <a:rPr sz="2550" i="1" dirty="0">
                <a:latin typeface="Times New Roman" panose="02020603050405020304"/>
                <a:cs typeface="Times New Roman" panose="02020603050405020304"/>
              </a:rPr>
              <a:t>,...,N</a:t>
            </a:r>
            <a:r>
              <a:rPr sz="2550" i="1" spc="-30" dirty="0">
                <a:latin typeface="Times New Roman" panose="02020603050405020304"/>
                <a:cs typeface="Times New Roman" panose="02020603050405020304"/>
              </a:rPr>
              <a:t> </a:t>
            </a:r>
            <a:r>
              <a:rPr sz="2550" spc="130" dirty="0">
                <a:latin typeface="Symbol" panose="05050102010706020507"/>
                <a:cs typeface="Symbol" panose="05050102010706020507"/>
              </a:rPr>
              <a:t></a:t>
            </a:r>
            <a:r>
              <a:rPr sz="2550" dirty="0">
                <a:latin typeface="Times New Roman" panose="02020603050405020304"/>
                <a:cs typeface="Times New Roman" panose="02020603050405020304"/>
              </a:rPr>
              <a:t>1</a:t>
            </a:r>
            <a:endParaRPr sz="2550">
              <a:latin typeface="Times New Roman" panose="02020603050405020304"/>
              <a:cs typeface="Times New Roman" panose="02020603050405020304"/>
            </a:endParaRPr>
          </a:p>
        </p:txBody>
      </p:sp>
      <p:sp>
        <p:nvSpPr>
          <p:cNvPr id="27" name="object 27"/>
          <p:cNvSpPr txBox="1"/>
          <p:nvPr/>
        </p:nvSpPr>
        <p:spPr>
          <a:xfrm>
            <a:off x="3864990" y="3141217"/>
            <a:ext cx="747395" cy="234315"/>
          </a:xfrm>
          <a:prstGeom prst="rect">
            <a:avLst/>
          </a:prstGeom>
        </p:spPr>
        <p:txBody>
          <a:bodyPr vert="horz" wrap="square" lIns="0" tIns="0" rIns="0" bIns="0" rtlCol="0">
            <a:spAutoFit/>
          </a:bodyPr>
          <a:lstStyle/>
          <a:p>
            <a:pPr marL="12700">
              <a:lnSpc>
                <a:spcPct val="100000"/>
              </a:lnSpc>
            </a:pPr>
            <a:r>
              <a:rPr sz="1450" i="1" spc="25" dirty="0">
                <a:latin typeface="Times New Roman" panose="02020603050405020304"/>
                <a:cs typeface="Times New Roman" panose="02020603050405020304"/>
              </a:rPr>
              <a:t>N</a:t>
            </a:r>
            <a:r>
              <a:rPr sz="1450" i="1" spc="-145" dirty="0">
                <a:latin typeface="Times New Roman" panose="02020603050405020304"/>
                <a:cs typeface="Times New Roman" panose="02020603050405020304"/>
              </a:rPr>
              <a:t> </a:t>
            </a:r>
            <a:r>
              <a:rPr sz="1450" spc="-75" dirty="0">
                <a:latin typeface="Symbol" panose="05050102010706020507"/>
                <a:cs typeface="Symbol" panose="05050102010706020507"/>
              </a:rPr>
              <a:t></a:t>
            </a:r>
            <a:r>
              <a:rPr sz="1450" spc="15" dirty="0">
                <a:latin typeface="Times New Roman" panose="02020603050405020304"/>
                <a:cs typeface="Times New Roman" panose="02020603050405020304"/>
              </a:rPr>
              <a:t>1</a:t>
            </a:r>
            <a:r>
              <a:rPr sz="1450" spc="-45" dirty="0">
                <a:latin typeface="Times New Roman" panose="02020603050405020304"/>
                <a:cs typeface="Times New Roman" panose="02020603050405020304"/>
              </a:rPr>
              <a:t> </a:t>
            </a:r>
            <a:r>
              <a:rPr sz="1450" i="1" spc="25" dirty="0">
                <a:latin typeface="Times New Roman" panose="02020603050405020304"/>
                <a:cs typeface="Times New Roman" panose="02020603050405020304"/>
              </a:rPr>
              <a:t>N</a:t>
            </a:r>
            <a:r>
              <a:rPr sz="1450" i="1" spc="-145" dirty="0">
                <a:latin typeface="Times New Roman" panose="02020603050405020304"/>
                <a:cs typeface="Times New Roman" panose="02020603050405020304"/>
              </a:rPr>
              <a:t> </a:t>
            </a:r>
            <a:r>
              <a:rPr sz="1450" spc="-75" dirty="0">
                <a:latin typeface="Symbol" panose="05050102010706020507"/>
                <a:cs typeface="Symbol" panose="05050102010706020507"/>
              </a:rPr>
              <a:t></a:t>
            </a:r>
            <a:r>
              <a:rPr sz="1450" spc="15"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p:txBody>
      </p:sp>
      <p:sp>
        <p:nvSpPr>
          <p:cNvPr id="28" name="object 28"/>
          <p:cNvSpPr txBox="1"/>
          <p:nvPr/>
        </p:nvSpPr>
        <p:spPr>
          <a:xfrm>
            <a:off x="1692605" y="3172104"/>
            <a:ext cx="3656965" cy="1680845"/>
          </a:xfrm>
          <a:prstGeom prst="rect">
            <a:avLst/>
          </a:prstGeom>
        </p:spPr>
        <p:txBody>
          <a:bodyPr vert="horz" wrap="square" lIns="0" tIns="0" rIns="0" bIns="0" rtlCol="0">
            <a:spAutoFit/>
          </a:bodyPr>
          <a:lstStyle/>
          <a:p>
            <a:pPr marL="12700">
              <a:lnSpc>
                <a:spcPct val="100000"/>
              </a:lnSpc>
              <a:tabLst>
                <a:tab pos="320675" algn="l"/>
                <a:tab pos="872490" algn="l"/>
                <a:tab pos="3274695" algn="l"/>
              </a:tabLst>
            </a:pPr>
            <a:r>
              <a:rPr sz="2550" i="1" dirty="0">
                <a:latin typeface="Times New Roman" panose="02020603050405020304"/>
                <a:cs typeface="Times New Roman" panose="02020603050405020304"/>
              </a:rPr>
              <a:t>T	</a:t>
            </a:r>
            <a:r>
              <a:rPr sz="2550" i="1" spc="-5" dirty="0">
                <a:latin typeface="Times New Roman" panose="02020603050405020304"/>
                <a:cs typeface="Times New Roman" panose="02020603050405020304"/>
              </a:rPr>
              <a:t>u,v	</a:t>
            </a:r>
            <a:r>
              <a:rPr sz="2550" spc="-5" dirty="0">
                <a:latin typeface="Symbol" panose="05050102010706020507"/>
                <a:cs typeface="Symbol" panose="05050102010706020507"/>
              </a:rPr>
              <a:t></a:t>
            </a:r>
            <a:r>
              <a:rPr sz="2550" spc="-120"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α</a:t>
            </a:r>
            <a:r>
              <a:rPr sz="2550" i="1" spc="140"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u</a:t>
            </a:r>
            <a:r>
              <a:rPr sz="2550" i="1" spc="190" dirty="0">
                <a:latin typeface="Times New Roman" panose="02020603050405020304"/>
                <a:cs typeface="Times New Roman" panose="02020603050405020304"/>
              </a:rPr>
              <a:t> </a:t>
            </a:r>
            <a:r>
              <a:rPr sz="2550" i="1" dirty="0">
                <a:latin typeface="Times New Roman" panose="02020603050405020304"/>
                <a:cs typeface="Times New Roman" panose="02020603050405020304"/>
              </a:rPr>
              <a:t>α</a:t>
            </a:r>
            <a:r>
              <a:rPr sz="2550" i="1" spc="175"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v</a:t>
            </a:r>
            <a:r>
              <a:rPr sz="2550" i="1" spc="155" dirty="0">
                <a:latin typeface="Times New Roman" panose="02020603050405020304"/>
                <a:cs typeface="Times New Roman" panose="02020603050405020304"/>
              </a:rPr>
              <a:t> </a:t>
            </a:r>
            <a:r>
              <a:rPr sz="5700" spc="434" baseline="-9000" dirty="0">
                <a:latin typeface="Symbol" panose="05050102010706020507"/>
                <a:cs typeface="Symbol" panose="05050102010706020507"/>
              </a:rPr>
              <a:t></a:t>
            </a:r>
            <a:r>
              <a:rPr sz="5700" spc="22" baseline="-9000" dirty="0">
                <a:latin typeface="Symbol" panose="05050102010706020507"/>
                <a:cs typeface="Symbol" panose="05050102010706020507"/>
              </a:rPr>
              <a:t></a:t>
            </a:r>
            <a:r>
              <a:rPr sz="5700" spc="-277" baseline="-9000"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f</a:t>
            </a:r>
            <a:r>
              <a:rPr sz="2550" i="1" dirty="0">
                <a:latin typeface="Times New Roman" panose="02020603050405020304"/>
                <a:cs typeface="Times New Roman" panose="02020603050405020304"/>
              </a:rPr>
              <a:t>	</a:t>
            </a:r>
            <a:r>
              <a:rPr sz="2550" i="1" spc="-5" dirty="0">
                <a:latin typeface="Times New Roman" panose="02020603050405020304"/>
                <a:cs typeface="Times New Roman" panose="02020603050405020304"/>
              </a:rPr>
              <a:t>x,y</a:t>
            </a:r>
            <a:endParaRPr sz="2550">
              <a:latin typeface="Times New Roman" panose="02020603050405020304"/>
              <a:cs typeface="Times New Roman" panose="02020603050405020304"/>
            </a:endParaRPr>
          </a:p>
          <a:p>
            <a:pPr marL="2197735">
              <a:lnSpc>
                <a:spcPct val="100000"/>
              </a:lnSpc>
              <a:spcBef>
                <a:spcPts val="225"/>
              </a:spcBef>
            </a:pPr>
            <a:r>
              <a:rPr sz="1450" i="1" spc="105" dirty="0">
                <a:latin typeface="Times New Roman" panose="02020603050405020304"/>
                <a:cs typeface="Times New Roman" panose="02020603050405020304"/>
              </a:rPr>
              <a:t>x</a:t>
            </a:r>
            <a:r>
              <a:rPr sz="1450" spc="60" dirty="0">
                <a:latin typeface="Symbol" panose="05050102010706020507"/>
                <a:cs typeface="Symbol" panose="05050102010706020507"/>
              </a:rPr>
              <a:t></a:t>
            </a:r>
            <a:r>
              <a:rPr sz="1450" spc="15" dirty="0">
                <a:latin typeface="Times New Roman" panose="02020603050405020304"/>
                <a:cs typeface="Times New Roman" panose="02020603050405020304"/>
              </a:rPr>
              <a:t>0</a:t>
            </a:r>
            <a:r>
              <a:rPr sz="1450" dirty="0">
                <a:latin typeface="Times New Roman" panose="02020603050405020304"/>
                <a:cs typeface="Times New Roman" panose="02020603050405020304"/>
              </a:rPr>
              <a:t> </a:t>
            </a:r>
            <a:r>
              <a:rPr sz="1450" spc="-65" dirty="0">
                <a:latin typeface="Times New Roman" panose="02020603050405020304"/>
                <a:cs typeface="Times New Roman" panose="02020603050405020304"/>
              </a:rPr>
              <a:t> </a:t>
            </a:r>
            <a:r>
              <a:rPr sz="1450" i="1" spc="125" dirty="0">
                <a:latin typeface="Times New Roman" panose="02020603050405020304"/>
                <a:cs typeface="Times New Roman" panose="02020603050405020304"/>
              </a:rPr>
              <a:t>y</a:t>
            </a:r>
            <a:r>
              <a:rPr sz="1450" spc="60" dirty="0">
                <a:latin typeface="Symbol" panose="05050102010706020507"/>
                <a:cs typeface="Symbol" panose="05050102010706020507"/>
              </a:rPr>
              <a:t></a:t>
            </a:r>
            <a:r>
              <a:rPr sz="1450" spc="15" dirty="0">
                <a:latin typeface="Times New Roman" panose="02020603050405020304"/>
                <a:cs typeface="Times New Roman" panose="02020603050405020304"/>
              </a:rPr>
              <a:t>0</a:t>
            </a:r>
            <a:endParaRPr sz="1450">
              <a:latin typeface="Times New Roman" panose="02020603050405020304"/>
              <a:cs typeface="Times New Roman" panose="02020603050405020304"/>
            </a:endParaRPr>
          </a:p>
          <a:p>
            <a:pPr marL="22225">
              <a:lnSpc>
                <a:spcPct val="100000"/>
              </a:lnSpc>
              <a:spcBef>
                <a:spcPts val="710"/>
              </a:spcBef>
            </a:pPr>
            <a:r>
              <a:rPr sz="2550" i="1" spc="-5" dirty="0">
                <a:latin typeface="Times New Roman" panose="02020603050405020304"/>
                <a:cs typeface="Times New Roman" panose="02020603050405020304"/>
              </a:rPr>
              <a:t>u,v</a:t>
            </a:r>
            <a:r>
              <a:rPr sz="2550" i="1" spc="-70" dirty="0">
                <a:latin typeface="Times New Roman" panose="02020603050405020304"/>
                <a:cs typeface="Times New Roman" panose="02020603050405020304"/>
              </a:rPr>
              <a:t> </a:t>
            </a:r>
            <a:r>
              <a:rPr sz="2550" dirty="0">
                <a:latin typeface="Symbol" panose="05050102010706020507"/>
                <a:cs typeface="Symbol" panose="05050102010706020507"/>
              </a:rPr>
              <a:t></a:t>
            </a:r>
            <a:r>
              <a:rPr sz="2550" spc="-114" dirty="0">
                <a:latin typeface="Times New Roman" panose="02020603050405020304"/>
                <a:cs typeface="Times New Roman" panose="02020603050405020304"/>
              </a:rPr>
              <a:t> </a:t>
            </a:r>
            <a:r>
              <a:rPr sz="2550" spc="55" dirty="0">
                <a:latin typeface="Times New Roman" panose="02020603050405020304"/>
                <a:cs typeface="Times New Roman" panose="02020603050405020304"/>
              </a:rPr>
              <a:t>0</a:t>
            </a:r>
            <a:r>
              <a:rPr sz="2550" i="1" spc="-445" dirty="0">
                <a:latin typeface="Times New Roman" panose="02020603050405020304"/>
                <a:cs typeface="Times New Roman" panose="02020603050405020304"/>
              </a:rPr>
              <a:t>,</a:t>
            </a:r>
            <a:r>
              <a:rPr sz="2550" spc="-135" dirty="0">
                <a:latin typeface="Times New Roman" panose="02020603050405020304"/>
                <a:cs typeface="Times New Roman" panose="02020603050405020304"/>
              </a:rPr>
              <a:t>1</a:t>
            </a:r>
            <a:r>
              <a:rPr sz="2550" i="1" dirty="0">
                <a:latin typeface="Times New Roman" panose="02020603050405020304"/>
                <a:cs typeface="Times New Roman" panose="02020603050405020304"/>
              </a:rPr>
              <a:t>,...,N</a:t>
            </a:r>
            <a:r>
              <a:rPr sz="2550" i="1" spc="-35" dirty="0">
                <a:latin typeface="Times New Roman" panose="02020603050405020304"/>
                <a:cs typeface="Times New Roman" panose="02020603050405020304"/>
              </a:rPr>
              <a:t> </a:t>
            </a:r>
            <a:r>
              <a:rPr sz="2550" spc="125" dirty="0">
                <a:latin typeface="Symbol" panose="05050102010706020507"/>
                <a:cs typeface="Symbol" panose="05050102010706020507"/>
              </a:rPr>
              <a:t></a:t>
            </a:r>
            <a:r>
              <a:rPr sz="2550" dirty="0">
                <a:latin typeface="Times New Roman" panose="02020603050405020304"/>
                <a:cs typeface="Times New Roman" panose="02020603050405020304"/>
              </a:rPr>
              <a:t>1</a:t>
            </a:r>
            <a:endParaRPr sz="2550">
              <a:latin typeface="Times New Roman" panose="02020603050405020304"/>
              <a:cs typeface="Times New Roman" panose="02020603050405020304"/>
            </a:endParaRPr>
          </a:p>
          <a:p>
            <a:pPr marL="1167765">
              <a:lnSpc>
                <a:spcPct val="100000"/>
              </a:lnSpc>
              <a:spcBef>
                <a:spcPts val="1090"/>
              </a:spcBef>
            </a:pPr>
            <a:r>
              <a:rPr sz="1450" i="1" spc="25" dirty="0">
                <a:latin typeface="Times New Roman" panose="02020603050405020304"/>
                <a:cs typeface="Times New Roman" panose="02020603050405020304"/>
              </a:rPr>
              <a:t>N</a:t>
            </a:r>
            <a:r>
              <a:rPr sz="1450" i="1" spc="-145" dirty="0">
                <a:latin typeface="Times New Roman" panose="02020603050405020304"/>
                <a:cs typeface="Times New Roman" panose="02020603050405020304"/>
              </a:rPr>
              <a:t> </a:t>
            </a:r>
            <a:r>
              <a:rPr sz="1450" spc="-75" dirty="0">
                <a:latin typeface="Symbol" panose="05050102010706020507"/>
                <a:cs typeface="Symbol" panose="05050102010706020507"/>
              </a:rPr>
              <a:t></a:t>
            </a:r>
            <a:r>
              <a:rPr sz="1450" spc="15" dirty="0">
                <a:latin typeface="Times New Roman" panose="02020603050405020304"/>
                <a:cs typeface="Times New Roman" panose="02020603050405020304"/>
              </a:rPr>
              <a:t>1</a:t>
            </a:r>
            <a:r>
              <a:rPr sz="1450" spc="-40" dirty="0">
                <a:latin typeface="Times New Roman" panose="02020603050405020304"/>
                <a:cs typeface="Times New Roman" panose="02020603050405020304"/>
              </a:rPr>
              <a:t> </a:t>
            </a:r>
            <a:r>
              <a:rPr sz="1450" i="1" spc="25" dirty="0">
                <a:latin typeface="Times New Roman" panose="02020603050405020304"/>
                <a:cs typeface="Times New Roman" panose="02020603050405020304"/>
              </a:rPr>
              <a:t>N</a:t>
            </a:r>
            <a:r>
              <a:rPr sz="1450" i="1" spc="-150" dirty="0">
                <a:latin typeface="Times New Roman" panose="02020603050405020304"/>
                <a:cs typeface="Times New Roman" panose="02020603050405020304"/>
              </a:rPr>
              <a:t> </a:t>
            </a:r>
            <a:r>
              <a:rPr sz="1450" spc="-75" dirty="0">
                <a:latin typeface="Symbol" panose="05050102010706020507"/>
                <a:cs typeface="Symbol" panose="05050102010706020507"/>
              </a:rPr>
              <a:t></a:t>
            </a:r>
            <a:r>
              <a:rPr sz="1450" spc="15" dirty="0">
                <a:latin typeface="Times New Roman" panose="02020603050405020304"/>
                <a:cs typeface="Times New Roman" panose="02020603050405020304"/>
              </a:rPr>
              <a:t>1</a:t>
            </a:r>
            <a:endParaRPr sz="1450">
              <a:latin typeface="Times New Roman" panose="02020603050405020304"/>
              <a:cs typeface="Times New Roman" panose="02020603050405020304"/>
            </a:endParaRP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DCT</a:t>
            </a:r>
            <a:r>
              <a:rPr spc="-10" dirty="0">
                <a:latin typeface="新宋体" panose="02010609030101010101" charset="-122"/>
                <a:cs typeface="新宋体" panose="02010609030101010101" charset="-122"/>
              </a:rPr>
              <a:t>变换</a:t>
            </a:r>
          </a:p>
        </p:txBody>
      </p:sp>
      <p:sp>
        <p:nvSpPr>
          <p:cNvPr id="6" name="object 6"/>
          <p:cNvSpPr txBox="1"/>
          <p:nvPr/>
        </p:nvSpPr>
        <p:spPr>
          <a:xfrm>
            <a:off x="1831987" y="5420867"/>
            <a:ext cx="6588759" cy="908685"/>
          </a:xfrm>
          <a:prstGeom prst="rect">
            <a:avLst/>
          </a:prstGeom>
        </p:spPr>
        <p:txBody>
          <a:bodyPr vert="horz" wrap="square" lIns="0" tIns="0" rIns="0" bIns="0" rtlCol="0">
            <a:spAutoFit/>
          </a:bodyPr>
          <a:lstStyle/>
          <a:p>
            <a:pPr marL="12700">
              <a:lnSpc>
                <a:spcPct val="100000"/>
              </a:lnSpc>
              <a:tabLst>
                <a:tab pos="32766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g的值不是整数</a:t>
            </a:r>
            <a:endParaRPr sz="2400">
              <a:latin typeface="新宋体" panose="02010609030101010101" charset="-122"/>
              <a:cs typeface="新宋体" panose="02010609030101010101" charset="-122"/>
            </a:endParaRPr>
          </a:p>
          <a:p>
            <a:pPr marL="12700">
              <a:lnSpc>
                <a:spcPts val="2835"/>
              </a:lnSpc>
              <a:spcBef>
                <a:spcPts val="1435"/>
              </a:spcBef>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0为黑，1为白，较大的g值，对应较浅的灰度级</a:t>
            </a:r>
            <a:endParaRPr sz="2400">
              <a:latin typeface="新宋体" panose="02010609030101010101" charset="-122"/>
              <a:cs typeface="新宋体" panose="02010609030101010101" charset="-122"/>
            </a:endParaRPr>
          </a:p>
        </p:txBody>
      </p:sp>
      <p:sp>
        <p:nvSpPr>
          <p:cNvPr id="7" name="object 7"/>
          <p:cNvSpPr/>
          <p:nvPr/>
        </p:nvSpPr>
        <p:spPr>
          <a:xfrm>
            <a:off x="2767469" y="1833372"/>
            <a:ext cx="5045202" cy="32385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三种变换举例</a:t>
            </a:r>
          </a:p>
        </p:txBody>
      </p:sp>
      <p:sp>
        <p:nvSpPr>
          <p:cNvPr id="6" name="object 6"/>
          <p:cNvSpPr txBox="1"/>
          <p:nvPr/>
        </p:nvSpPr>
        <p:spPr>
          <a:xfrm>
            <a:off x="1878457" y="1786635"/>
            <a:ext cx="7663180" cy="492315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说明：</a:t>
            </a:r>
            <a:endParaRPr sz="3200">
              <a:latin typeface="新宋体" panose="02010609030101010101" charset="-122"/>
              <a:cs typeface="新宋体" panose="02010609030101010101" charset="-122"/>
            </a:endParaRPr>
          </a:p>
          <a:p>
            <a:pPr marL="469900">
              <a:lnSpc>
                <a:spcPct val="100000"/>
              </a:lnSpc>
              <a:spcBef>
                <a:spcPts val="141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512×512大小的单色图像</a:t>
            </a:r>
            <a:endParaRPr sz="2400">
              <a:latin typeface="新宋体" panose="02010609030101010101" charset="-122"/>
              <a:cs typeface="新宋体" panose="02010609030101010101" charset="-122"/>
            </a:endParaRPr>
          </a:p>
          <a:p>
            <a:pPr marL="774700" marR="5080" indent="-304800">
              <a:lnSpc>
                <a:spcPct val="150000"/>
              </a:lnSpc>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先将原图分割为8×8大小的子图像，然后用DFT,WHT 和DCT的一种，表示每一个子图像</a:t>
            </a:r>
            <a:endParaRPr sz="240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将得到所有系数的50%去掉，即丢掉32个系数</a:t>
            </a:r>
            <a:endParaRPr sz="240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对截取的系数阵列进行逆变换，保留32个系数</a:t>
            </a:r>
            <a:endParaRPr sz="240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丢掉的32个系数，对复原图像质量的视觉影响很小</a:t>
            </a:r>
            <a:endParaRPr sz="2400">
              <a:latin typeface="新宋体" panose="02010609030101010101" charset="-122"/>
              <a:cs typeface="新宋体" panose="02010609030101010101" charset="-122"/>
            </a:endParaRPr>
          </a:p>
          <a:p>
            <a:pPr marL="469900">
              <a:lnSpc>
                <a:spcPct val="100000"/>
              </a:lnSpc>
              <a:spcBef>
                <a:spcPts val="143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产生的均方误差</a:t>
            </a:r>
            <a:endParaRPr sz="2400">
              <a:latin typeface="新宋体" panose="02010609030101010101" charset="-122"/>
              <a:cs typeface="新宋体" panose="02010609030101010101" charset="-122"/>
            </a:endParaRPr>
          </a:p>
          <a:p>
            <a:pPr marL="2146300">
              <a:lnSpc>
                <a:spcPct val="100000"/>
              </a:lnSpc>
              <a:spcBef>
                <a:spcPts val="1425"/>
              </a:spcBef>
            </a:pPr>
            <a:r>
              <a:rPr sz="2400" dirty="0">
                <a:latin typeface="新宋体" panose="02010609030101010101" charset="-122"/>
                <a:cs typeface="新宋体" panose="02010609030101010101" charset="-122"/>
              </a:rPr>
              <a:t>rms</a:t>
            </a:r>
            <a:r>
              <a:rPr sz="2400" baseline="-21000" dirty="0">
                <a:latin typeface="新宋体" panose="02010609030101010101" charset="-122"/>
                <a:cs typeface="新宋体" panose="02010609030101010101" charset="-122"/>
              </a:rPr>
              <a:t>DFT</a:t>
            </a:r>
            <a:r>
              <a:rPr sz="2400" spc="-5" dirty="0">
                <a:latin typeface="新宋体" panose="02010609030101010101" charset="-122"/>
                <a:cs typeface="新宋体" panose="02010609030101010101" charset="-122"/>
              </a:rPr>
              <a:t>&gt;rms</a:t>
            </a:r>
            <a:r>
              <a:rPr sz="2400" baseline="-21000" dirty="0">
                <a:latin typeface="新宋体" panose="02010609030101010101" charset="-122"/>
                <a:cs typeface="新宋体" panose="02010609030101010101" charset="-122"/>
              </a:rPr>
              <a:t>WHT</a:t>
            </a:r>
            <a:r>
              <a:rPr sz="2400" spc="-5" dirty="0">
                <a:latin typeface="新宋体" panose="02010609030101010101" charset="-122"/>
                <a:cs typeface="新宋体" panose="02010609030101010101" charset="-122"/>
              </a:rPr>
              <a:t>&gt;rms</a:t>
            </a:r>
            <a:r>
              <a:rPr sz="2400" baseline="-21000" dirty="0">
                <a:latin typeface="新宋体" panose="02010609030101010101" charset="-122"/>
                <a:cs typeface="新宋体" panose="02010609030101010101" charset="-122"/>
              </a:rPr>
              <a:t>DCT</a:t>
            </a:r>
            <a:endParaRPr sz="2400" baseline="-21000">
              <a:latin typeface="新宋体" panose="02010609030101010101" charset="-122"/>
              <a:cs typeface="新宋体" panose="02010609030101010101" charset="-122"/>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三种变换举例</a:t>
            </a:r>
          </a:p>
        </p:txBody>
      </p:sp>
      <p:sp>
        <p:nvSpPr>
          <p:cNvPr id="6" name="object 6"/>
          <p:cNvSpPr/>
          <p:nvPr/>
        </p:nvSpPr>
        <p:spPr>
          <a:xfrm>
            <a:off x="3605669" y="1833372"/>
            <a:ext cx="3396996" cy="510540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754251" y="2393441"/>
            <a:ext cx="1701800" cy="360680"/>
          </a:xfrm>
          <a:prstGeom prst="rect">
            <a:avLst/>
          </a:prstGeom>
        </p:spPr>
        <p:txBody>
          <a:bodyPr vert="horz" wrap="square" lIns="0" tIns="0" rIns="0" bIns="0" rtlCol="0">
            <a:spAutoFit/>
          </a:bodyPr>
          <a:lstStyle/>
          <a:p>
            <a:pPr marL="12700">
              <a:lnSpc>
                <a:spcPts val="2840"/>
              </a:lnSpc>
            </a:pPr>
            <a:r>
              <a:rPr sz="2400" dirty="0">
                <a:solidFill>
                  <a:srgbClr val="EE2B0A"/>
                </a:solidFill>
                <a:latin typeface="新宋体" panose="02010609030101010101" charset="-122"/>
                <a:cs typeface="新宋体" panose="02010609030101010101" charset="-122"/>
              </a:rPr>
              <a:t>DFT还原图像</a:t>
            </a:r>
            <a:endParaRPr sz="2400">
              <a:latin typeface="新宋体" panose="02010609030101010101" charset="-122"/>
              <a:cs typeface="新宋体" panose="02010609030101010101" charset="-122"/>
            </a:endParaRPr>
          </a:p>
        </p:txBody>
      </p:sp>
      <p:sp>
        <p:nvSpPr>
          <p:cNvPr id="8" name="object 8"/>
          <p:cNvSpPr txBox="1"/>
          <p:nvPr/>
        </p:nvSpPr>
        <p:spPr>
          <a:xfrm>
            <a:off x="1754251" y="4247388"/>
            <a:ext cx="1701800" cy="360680"/>
          </a:xfrm>
          <a:prstGeom prst="rect">
            <a:avLst/>
          </a:prstGeom>
        </p:spPr>
        <p:txBody>
          <a:bodyPr vert="horz" wrap="square" lIns="0" tIns="0" rIns="0" bIns="0" rtlCol="0">
            <a:spAutoFit/>
          </a:bodyPr>
          <a:lstStyle/>
          <a:p>
            <a:pPr marL="12700">
              <a:lnSpc>
                <a:spcPts val="2835"/>
              </a:lnSpc>
            </a:pPr>
            <a:r>
              <a:rPr sz="2400" dirty="0">
                <a:solidFill>
                  <a:srgbClr val="EE2B0A"/>
                </a:solidFill>
                <a:latin typeface="新宋体" panose="02010609030101010101" charset="-122"/>
                <a:cs typeface="新宋体" panose="02010609030101010101" charset="-122"/>
              </a:rPr>
              <a:t>WHT还原图像</a:t>
            </a:r>
            <a:endParaRPr sz="2400">
              <a:latin typeface="新宋体" panose="02010609030101010101" charset="-122"/>
              <a:cs typeface="新宋体" panose="02010609030101010101" charset="-122"/>
            </a:endParaRPr>
          </a:p>
        </p:txBody>
      </p:sp>
      <p:sp>
        <p:nvSpPr>
          <p:cNvPr id="9" name="object 9"/>
          <p:cNvSpPr txBox="1"/>
          <p:nvPr/>
        </p:nvSpPr>
        <p:spPr>
          <a:xfrm>
            <a:off x="1825879" y="5904738"/>
            <a:ext cx="1701800" cy="360680"/>
          </a:xfrm>
          <a:prstGeom prst="rect">
            <a:avLst/>
          </a:prstGeom>
        </p:spPr>
        <p:txBody>
          <a:bodyPr vert="horz" wrap="square" lIns="0" tIns="0" rIns="0" bIns="0" rtlCol="0">
            <a:spAutoFit/>
          </a:bodyPr>
          <a:lstStyle/>
          <a:p>
            <a:pPr marL="12700">
              <a:lnSpc>
                <a:spcPts val="2835"/>
              </a:lnSpc>
            </a:pPr>
            <a:r>
              <a:rPr sz="2400" dirty="0">
                <a:solidFill>
                  <a:srgbClr val="EE2B0A"/>
                </a:solidFill>
                <a:latin typeface="新宋体" panose="02010609030101010101" charset="-122"/>
                <a:cs typeface="新宋体" panose="02010609030101010101" charset="-122"/>
              </a:rPr>
              <a:t>DCT还原图像</a:t>
            </a:r>
            <a:endParaRPr sz="2400">
              <a:latin typeface="新宋体" panose="02010609030101010101" charset="-122"/>
              <a:cs typeface="新宋体" panose="02010609030101010101" charset="-122"/>
            </a:endParaRPr>
          </a:p>
        </p:txBody>
      </p:sp>
      <p:sp>
        <p:nvSpPr>
          <p:cNvPr id="10" name="object 10"/>
          <p:cNvSpPr txBox="1"/>
          <p:nvPr/>
        </p:nvSpPr>
        <p:spPr>
          <a:xfrm>
            <a:off x="7174356" y="2412491"/>
            <a:ext cx="1549400" cy="422909"/>
          </a:xfrm>
          <a:prstGeom prst="rect">
            <a:avLst/>
          </a:prstGeom>
        </p:spPr>
        <p:txBody>
          <a:bodyPr vert="horz" wrap="square" lIns="0" tIns="0" rIns="0" bIns="0" rtlCol="0">
            <a:spAutoFit/>
          </a:bodyPr>
          <a:lstStyle/>
          <a:p>
            <a:pPr marL="12700">
              <a:lnSpc>
                <a:spcPct val="100000"/>
              </a:lnSpc>
            </a:pPr>
            <a:r>
              <a:rPr sz="2400" dirty="0">
                <a:solidFill>
                  <a:srgbClr val="EE2B0A"/>
                </a:solidFill>
                <a:latin typeface="新宋体" panose="02010609030101010101" charset="-122"/>
                <a:cs typeface="新宋体" panose="02010609030101010101" charset="-122"/>
              </a:rPr>
              <a:t>rms</a:t>
            </a:r>
            <a:r>
              <a:rPr sz="2400" baseline="-21000" dirty="0">
                <a:solidFill>
                  <a:srgbClr val="EE2B0A"/>
                </a:solidFill>
                <a:latin typeface="新宋体" panose="02010609030101010101" charset="-122"/>
                <a:cs typeface="新宋体" panose="02010609030101010101" charset="-122"/>
              </a:rPr>
              <a:t>DF</a:t>
            </a:r>
            <a:r>
              <a:rPr sz="2400" spc="-7" baseline="-21000" dirty="0">
                <a:solidFill>
                  <a:srgbClr val="EE2B0A"/>
                </a:solidFill>
                <a:latin typeface="新宋体" panose="02010609030101010101" charset="-122"/>
                <a:cs typeface="新宋体" panose="02010609030101010101" charset="-122"/>
              </a:rPr>
              <a:t>T</a:t>
            </a:r>
            <a:r>
              <a:rPr sz="2400" dirty="0">
                <a:solidFill>
                  <a:srgbClr val="EE2B0A"/>
                </a:solidFill>
                <a:latin typeface="新宋体" panose="02010609030101010101" charset="-122"/>
                <a:cs typeface="新宋体" panose="02010609030101010101" charset="-122"/>
              </a:rPr>
              <a:t>=1.28</a:t>
            </a:r>
            <a:endParaRPr sz="2400">
              <a:latin typeface="新宋体" panose="02010609030101010101" charset="-122"/>
              <a:cs typeface="新宋体" panose="02010609030101010101" charset="-122"/>
            </a:endParaRPr>
          </a:p>
        </p:txBody>
      </p:sp>
      <p:sp>
        <p:nvSpPr>
          <p:cNvPr id="11" name="object 11"/>
          <p:cNvSpPr txBox="1"/>
          <p:nvPr/>
        </p:nvSpPr>
        <p:spPr>
          <a:xfrm>
            <a:off x="7246746" y="4168140"/>
            <a:ext cx="1550035" cy="422909"/>
          </a:xfrm>
          <a:prstGeom prst="rect">
            <a:avLst/>
          </a:prstGeom>
        </p:spPr>
        <p:txBody>
          <a:bodyPr vert="horz" wrap="square" lIns="0" tIns="0" rIns="0" bIns="0" rtlCol="0">
            <a:spAutoFit/>
          </a:bodyPr>
          <a:lstStyle/>
          <a:p>
            <a:pPr marL="12700">
              <a:lnSpc>
                <a:spcPct val="100000"/>
              </a:lnSpc>
            </a:pPr>
            <a:r>
              <a:rPr sz="2400" dirty="0">
                <a:solidFill>
                  <a:srgbClr val="EE2B0A"/>
                </a:solidFill>
                <a:latin typeface="新宋体" panose="02010609030101010101" charset="-122"/>
                <a:cs typeface="新宋体" panose="02010609030101010101" charset="-122"/>
              </a:rPr>
              <a:t>rms</a:t>
            </a:r>
            <a:r>
              <a:rPr sz="2400" baseline="-21000" dirty="0">
                <a:solidFill>
                  <a:srgbClr val="EE2B0A"/>
                </a:solidFill>
                <a:latin typeface="新宋体" panose="02010609030101010101" charset="-122"/>
                <a:cs typeface="新宋体" panose="02010609030101010101" charset="-122"/>
              </a:rPr>
              <a:t>WH</a:t>
            </a:r>
            <a:r>
              <a:rPr sz="2400" spc="-7" baseline="-21000" dirty="0">
                <a:solidFill>
                  <a:srgbClr val="EE2B0A"/>
                </a:solidFill>
                <a:latin typeface="新宋体" panose="02010609030101010101" charset="-122"/>
                <a:cs typeface="新宋体" panose="02010609030101010101" charset="-122"/>
              </a:rPr>
              <a:t>T</a:t>
            </a:r>
            <a:r>
              <a:rPr sz="2400" dirty="0">
                <a:solidFill>
                  <a:srgbClr val="EE2B0A"/>
                </a:solidFill>
                <a:latin typeface="新宋体" panose="02010609030101010101" charset="-122"/>
                <a:cs typeface="新宋体" panose="02010609030101010101" charset="-122"/>
              </a:rPr>
              <a:t>=0.86</a:t>
            </a:r>
            <a:endParaRPr sz="2400">
              <a:latin typeface="新宋体" panose="02010609030101010101" charset="-122"/>
              <a:cs typeface="新宋体" panose="02010609030101010101" charset="-122"/>
            </a:endParaRPr>
          </a:p>
        </p:txBody>
      </p:sp>
      <p:sp>
        <p:nvSpPr>
          <p:cNvPr id="12" name="object 12"/>
          <p:cNvSpPr txBox="1"/>
          <p:nvPr/>
        </p:nvSpPr>
        <p:spPr>
          <a:xfrm>
            <a:off x="7318375" y="5968746"/>
            <a:ext cx="1550035" cy="422909"/>
          </a:xfrm>
          <a:prstGeom prst="rect">
            <a:avLst/>
          </a:prstGeom>
        </p:spPr>
        <p:txBody>
          <a:bodyPr vert="horz" wrap="square" lIns="0" tIns="0" rIns="0" bIns="0" rtlCol="0">
            <a:spAutoFit/>
          </a:bodyPr>
          <a:lstStyle/>
          <a:p>
            <a:pPr marL="12700">
              <a:lnSpc>
                <a:spcPct val="100000"/>
              </a:lnSpc>
            </a:pPr>
            <a:r>
              <a:rPr sz="2400" dirty="0">
                <a:solidFill>
                  <a:srgbClr val="EE2B0A"/>
                </a:solidFill>
                <a:latin typeface="新宋体" panose="02010609030101010101" charset="-122"/>
                <a:cs typeface="新宋体" panose="02010609030101010101" charset="-122"/>
              </a:rPr>
              <a:t>rms</a:t>
            </a:r>
            <a:r>
              <a:rPr sz="2400" baseline="-21000" dirty="0">
                <a:solidFill>
                  <a:srgbClr val="EE2B0A"/>
                </a:solidFill>
                <a:latin typeface="新宋体" panose="02010609030101010101" charset="-122"/>
                <a:cs typeface="新宋体" panose="02010609030101010101" charset="-122"/>
              </a:rPr>
              <a:t>DC</a:t>
            </a:r>
            <a:r>
              <a:rPr sz="2400" spc="-7" baseline="-21000" dirty="0">
                <a:solidFill>
                  <a:srgbClr val="EE2B0A"/>
                </a:solidFill>
                <a:latin typeface="新宋体" panose="02010609030101010101" charset="-122"/>
                <a:cs typeface="新宋体" panose="02010609030101010101" charset="-122"/>
              </a:rPr>
              <a:t>T</a:t>
            </a:r>
            <a:r>
              <a:rPr sz="2400" dirty="0">
                <a:solidFill>
                  <a:srgbClr val="EE2B0A"/>
                </a:solidFill>
                <a:latin typeface="新宋体" panose="02010609030101010101" charset="-122"/>
                <a:cs typeface="新宋体" panose="02010609030101010101" charset="-122"/>
              </a:rPr>
              <a:t>=0.68</a:t>
            </a:r>
            <a:endParaRPr sz="2400">
              <a:latin typeface="新宋体" panose="02010609030101010101" charset="-122"/>
              <a:cs typeface="新宋体" panose="02010609030101010101" charset="-122"/>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三种变换举例</a:t>
            </a:r>
          </a:p>
          <a:p>
            <a:pPr marL="12700">
              <a:lnSpc>
                <a:spcPct val="100000"/>
              </a:lnSpc>
              <a:spcBef>
                <a:spcPts val="210"/>
              </a:spcBef>
              <a:tabLst>
                <a:tab pos="423545" algn="l"/>
              </a:tabLst>
            </a:pPr>
            <a:r>
              <a:rPr sz="2200" b="0" dirty="0">
                <a:solidFill>
                  <a:srgbClr val="EE2B0A"/>
                </a:solidFill>
                <a:latin typeface="Wingdings" panose="05000000000000000000"/>
                <a:cs typeface="Wingdings" panose="05000000000000000000"/>
              </a:rPr>
              <a:t></a:t>
            </a:r>
            <a:r>
              <a:rPr sz="2200" b="0" dirty="0">
                <a:solidFill>
                  <a:srgbClr val="EE2B0A"/>
                </a:solidFill>
                <a:latin typeface="Times New Roman" panose="02020603050405020304"/>
                <a:cs typeface="Times New Roman" panose="02020603050405020304"/>
              </a:rPr>
              <a:t>	</a:t>
            </a:r>
            <a:r>
              <a:rPr b="0" spc="-5" dirty="0">
                <a:latin typeface="新宋体" panose="02010609030101010101" charset="-122"/>
                <a:cs typeface="新宋体" panose="02010609030101010101" charset="-122"/>
              </a:rPr>
              <a:t>结论</a:t>
            </a:r>
            <a:endParaRPr sz="2200">
              <a:latin typeface="新宋体" panose="02010609030101010101" charset="-122"/>
              <a:cs typeface="新宋体" panose="02010609030101010101" charset="-122"/>
            </a:endParaRPr>
          </a:p>
        </p:txBody>
      </p:sp>
      <p:sp>
        <p:nvSpPr>
          <p:cNvPr id="6" name="object 6"/>
          <p:cNvSpPr txBox="1"/>
          <p:nvPr/>
        </p:nvSpPr>
        <p:spPr>
          <a:xfrm>
            <a:off x="2067432" y="2225802"/>
            <a:ext cx="7510780" cy="4751070"/>
          </a:xfrm>
          <a:prstGeom prst="rect">
            <a:avLst/>
          </a:prstGeom>
        </p:spPr>
        <p:txBody>
          <a:bodyPr vert="horz" wrap="square" lIns="0" tIns="0" rIns="0" bIns="0" rtlCol="0">
            <a:spAutoFit/>
          </a:bodyPr>
          <a:lstStyle/>
          <a:p>
            <a:pPr marL="12700">
              <a:lnSpc>
                <a:spcPct val="100000"/>
              </a:lnSpc>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DCT的信息压缩能力比DFT和WHT的能力要强</a:t>
            </a:r>
            <a:endParaRPr sz="2400">
              <a:latin typeface="新宋体" panose="02010609030101010101" charset="-122"/>
              <a:cs typeface="新宋体" panose="02010609030101010101" charset="-122"/>
            </a:endParaRPr>
          </a:p>
          <a:p>
            <a:pPr marL="12700">
              <a:lnSpc>
                <a:spcPct val="100000"/>
              </a:lnSpc>
              <a:spcBef>
                <a:spcPts val="150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WHT是最容易实现的</a:t>
            </a:r>
            <a:endParaRPr sz="2400">
              <a:latin typeface="新宋体" panose="02010609030101010101" charset="-122"/>
              <a:cs typeface="新宋体" panose="02010609030101010101" charset="-122"/>
            </a:endParaRPr>
          </a:p>
          <a:p>
            <a:pPr marL="317500" marR="309880" indent="-304800" algn="just">
              <a:lnSpc>
                <a:spcPct val="150000"/>
              </a:lnSpc>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DCT在信息压缩能力和计算复杂性之间提供了很好的 平衡，因此，许多变换编码系统都是以DCT变换为基 础的</a:t>
            </a:r>
            <a:endParaRPr sz="2400">
              <a:latin typeface="新宋体" panose="02010609030101010101" charset="-122"/>
              <a:cs typeface="新宋体" panose="02010609030101010101" charset="-122"/>
            </a:endParaRPr>
          </a:p>
          <a:p>
            <a:pPr marL="317500" marR="5080" indent="-304800">
              <a:lnSpc>
                <a:spcPts val="4310"/>
              </a:lnSpc>
              <a:spcBef>
                <a:spcPts val="38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对比其它方法，DCT变换具有使用单一的集成电路就可 以实现，可以将最多的信息包装在最少的系数之中</a:t>
            </a:r>
            <a:endParaRPr sz="2400">
              <a:latin typeface="新宋体" panose="02010609030101010101" charset="-122"/>
              <a:cs typeface="新宋体" panose="02010609030101010101" charset="-122"/>
            </a:endParaRPr>
          </a:p>
          <a:p>
            <a:pPr marL="12700">
              <a:lnSpc>
                <a:spcPct val="100000"/>
              </a:lnSpc>
              <a:spcBef>
                <a:spcPts val="89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可使</a:t>
            </a:r>
            <a:r>
              <a:rPr sz="2400" spc="-5" dirty="0">
                <a:latin typeface="Times New Roman" panose="02020603050405020304"/>
                <a:cs typeface="Times New Roman" panose="02020603050405020304"/>
              </a:rPr>
              <a:t>“</a:t>
            </a:r>
            <a:r>
              <a:rPr sz="2400" spc="-5" dirty="0">
                <a:latin typeface="新宋体" panose="02010609030101010101" charset="-122"/>
                <a:cs typeface="新宋体" panose="02010609030101010101" charset="-122"/>
              </a:rPr>
              <a:t>分块噪声</a:t>
            </a:r>
            <a:r>
              <a:rPr sz="2400" spc="-5"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的块效应最小，这些分块噪声是由子</a:t>
            </a:r>
            <a:endParaRPr sz="2400">
              <a:latin typeface="新宋体" panose="02010609030101010101" charset="-122"/>
              <a:cs typeface="新宋体" panose="02010609030101010101" charset="-122"/>
            </a:endParaRPr>
          </a:p>
          <a:p>
            <a:pPr marL="317500">
              <a:lnSpc>
                <a:spcPts val="2840"/>
              </a:lnSpc>
              <a:spcBef>
                <a:spcPts val="1595"/>
              </a:spcBef>
            </a:pPr>
            <a:r>
              <a:rPr sz="2400" dirty="0">
                <a:latin typeface="新宋体" panose="02010609030101010101" charset="-122"/>
                <a:cs typeface="新宋体" panose="02010609030101010101" charset="-122"/>
              </a:rPr>
              <a:t>图像之间的可见边界造成的</a:t>
            </a:r>
            <a:endParaRPr sz="2400">
              <a:latin typeface="新宋体" panose="02010609030101010101" charset="-122"/>
              <a:cs typeface="新宋体" panose="02010609030101010101" charset="-122"/>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三种变换举例</a:t>
            </a:r>
          </a:p>
        </p:txBody>
      </p:sp>
      <p:sp>
        <p:nvSpPr>
          <p:cNvPr id="6" name="object 6"/>
          <p:cNvSpPr/>
          <p:nvPr/>
        </p:nvSpPr>
        <p:spPr>
          <a:xfrm>
            <a:off x="3777119" y="3922776"/>
            <a:ext cx="4809744" cy="310210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465465" y="1604517"/>
            <a:ext cx="8255000" cy="44342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结论（续）</a:t>
            </a:r>
            <a:endParaRPr sz="3200">
              <a:latin typeface="新宋体" panose="02010609030101010101" charset="-122"/>
              <a:cs typeface="新宋体" panose="02010609030101010101" charset="-122"/>
            </a:endParaRPr>
          </a:p>
          <a:p>
            <a:pPr marL="774065" marR="5080" indent="-304800" algn="just">
              <a:lnSpc>
                <a:spcPct val="151000"/>
              </a:lnSpc>
              <a:spcBef>
                <a:spcPts val="61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DFT的n点周期性造成边界中断，当DFT系数被截尾或量 </a:t>
            </a:r>
            <a:r>
              <a:rPr sz="2400" dirty="0">
                <a:latin typeface="新宋体" panose="02010609030101010101" charset="-122"/>
                <a:cs typeface="新宋体" panose="02010609030101010101" charset="-122"/>
              </a:rPr>
              <a:t>化时，边界值以分块噪声的形式出现，即相邻子图像之 间的边界变得可见。而DCT变换不会产生固有的边界中断</a:t>
            </a:r>
            <a:endParaRPr sz="2400">
              <a:latin typeface="新宋体" panose="02010609030101010101" charset="-122"/>
              <a:cs typeface="新宋体" panose="02010609030101010101" charset="-122"/>
            </a:endParaRPr>
          </a:p>
          <a:p>
            <a:pPr>
              <a:lnSpc>
                <a:spcPct val="100000"/>
              </a:lnSpc>
              <a:spcBef>
                <a:spcPts val="20"/>
              </a:spcBef>
            </a:pPr>
            <a:endParaRPr sz="2000">
              <a:latin typeface="Times New Roman" panose="02020603050405020304"/>
              <a:cs typeface="Times New Roman" panose="02020603050405020304"/>
            </a:endParaRPr>
          </a:p>
          <a:p>
            <a:pPr marL="1093470">
              <a:lnSpc>
                <a:spcPct val="100000"/>
              </a:lnSpc>
            </a:pPr>
            <a:r>
              <a:rPr sz="3200" b="1" spc="-15" dirty="0">
                <a:solidFill>
                  <a:srgbClr val="EE2B0A"/>
                </a:solidFill>
                <a:latin typeface="新宋体" panose="02010609030101010101" charset="-122"/>
                <a:cs typeface="新宋体" panose="02010609030101010101" charset="-122"/>
              </a:rPr>
              <a:t>DFT</a:t>
            </a:r>
            <a:endParaRPr sz="3200">
              <a:latin typeface="新宋体" panose="02010609030101010101" charset="-122"/>
              <a:cs typeface="新宋体" panose="02010609030101010101" charset="-122"/>
            </a:endParaRPr>
          </a:p>
          <a:p>
            <a:pPr>
              <a:lnSpc>
                <a:spcPct val="100000"/>
              </a:lnSpc>
            </a:pPr>
            <a:endParaRPr sz="3200">
              <a:latin typeface="Times New Roman" panose="02020603050405020304"/>
              <a:cs typeface="Times New Roman" panose="02020603050405020304"/>
            </a:endParaRPr>
          </a:p>
          <a:p>
            <a:pPr>
              <a:lnSpc>
                <a:spcPct val="100000"/>
              </a:lnSpc>
              <a:spcBef>
                <a:spcPts val="35"/>
              </a:spcBef>
            </a:pPr>
            <a:endParaRPr sz="3300">
              <a:latin typeface="Times New Roman" panose="02020603050405020304"/>
              <a:cs typeface="Times New Roman" panose="02020603050405020304"/>
            </a:endParaRPr>
          </a:p>
          <a:p>
            <a:pPr marL="1093470">
              <a:lnSpc>
                <a:spcPts val="3750"/>
              </a:lnSpc>
            </a:pPr>
            <a:r>
              <a:rPr sz="3200" b="1" spc="-15" dirty="0">
                <a:solidFill>
                  <a:srgbClr val="EE2B0A"/>
                </a:solidFill>
                <a:latin typeface="新宋体" panose="02010609030101010101" charset="-122"/>
                <a:cs typeface="新宋体" panose="02010609030101010101" charset="-122"/>
              </a:rPr>
              <a:t>DCT</a:t>
            </a:r>
            <a:endParaRPr sz="3200">
              <a:latin typeface="新宋体" panose="02010609030101010101" charset="-122"/>
              <a:cs typeface="新宋体" panose="02010609030101010101" charset="-122"/>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变换编码</a:t>
            </a:r>
          </a:p>
        </p:txBody>
      </p:sp>
      <p:sp>
        <p:nvSpPr>
          <p:cNvPr id="6" name="object 6"/>
          <p:cNvSpPr txBox="1"/>
          <p:nvPr/>
        </p:nvSpPr>
        <p:spPr>
          <a:xfrm>
            <a:off x="1610245" y="1748535"/>
            <a:ext cx="8121650" cy="468630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子图像尺寸选择</a:t>
            </a:r>
            <a:endParaRPr sz="3200">
              <a:latin typeface="新宋体" panose="02010609030101010101" charset="-122"/>
              <a:cs typeface="新宋体" panose="02010609030101010101" charset="-122"/>
            </a:endParaRPr>
          </a:p>
          <a:p>
            <a:pPr marL="825500" marR="156845" indent="-356235">
              <a:lnSpc>
                <a:spcPts val="5050"/>
              </a:lnSpc>
              <a:spcBef>
                <a:spcPts val="43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子图像尺寸是影响变换编码误差和计算复杂度 的一个重要因素</a:t>
            </a:r>
            <a:endParaRPr sz="2800">
              <a:latin typeface="新宋体" panose="02010609030101010101" charset="-122"/>
              <a:cs typeface="新宋体" panose="02010609030101010101" charset="-122"/>
            </a:endParaRPr>
          </a:p>
          <a:p>
            <a:pPr marL="469265">
              <a:lnSpc>
                <a:spcPct val="100000"/>
              </a:lnSpc>
              <a:spcBef>
                <a:spcPts val="123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一般满足下列2个条件</a:t>
            </a:r>
            <a:endParaRPr sz="2800">
              <a:latin typeface="新宋体" panose="02010609030101010101" charset="-122"/>
              <a:cs typeface="新宋体" panose="02010609030101010101" charset="-122"/>
            </a:endParaRPr>
          </a:p>
          <a:p>
            <a:pPr marL="926465">
              <a:lnSpc>
                <a:spcPct val="100000"/>
              </a:lnSpc>
              <a:spcBef>
                <a:spcPts val="142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相邻子图像之间的相关（冗余）减少到可接受</a:t>
            </a:r>
            <a:endParaRPr sz="2400">
              <a:latin typeface="新宋体" panose="02010609030101010101" charset="-122"/>
              <a:cs typeface="新宋体" panose="02010609030101010101" charset="-122"/>
            </a:endParaRPr>
          </a:p>
          <a:p>
            <a:pPr marL="1231265" marR="5080" indent="-304800">
              <a:lnSpc>
                <a:spcPct val="150000"/>
              </a:lnSpc>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子图像的长和宽都是2的整数次幂。这主要是为了简 化对子图像变换的计算</a:t>
            </a:r>
            <a:endParaRPr sz="2400">
              <a:latin typeface="新宋体" panose="02010609030101010101" charset="-122"/>
              <a:cs typeface="新宋体" panose="02010609030101010101" charset="-122"/>
            </a:endParaRPr>
          </a:p>
          <a:p>
            <a:pPr marL="469265">
              <a:lnSpc>
                <a:spcPts val="3295"/>
              </a:lnSpc>
              <a:spcBef>
                <a:spcPts val="169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最常用的子图像尺寸是8×8和16×16</a:t>
            </a:r>
            <a:endParaRPr sz="2800">
              <a:latin typeface="新宋体" panose="02010609030101010101" charset="-122"/>
              <a:cs typeface="新宋体" panose="02010609030101010101" charset="-122"/>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子图像尺寸选择</a:t>
            </a:r>
          </a:p>
        </p:txBody>
      </p:sp>
      <p:sp>
        <p:nvSpPr>
          <p:cNvPr id="6" name="object 6"/>
          <p:cNvSpPr txBox="1"/>
          <p:nvPr/>
        </p:nvSpPr>
        <p:spPr>
          <a:xfrm>
            <a:off x="1897507" y="1695196"/>
            <a:ext cx="7663180" cy="4866640"/>
          </a:xfrm>
          <a:prstGeom prst="rect">
            <a:avLst/>
          </a:prstGeom>
        </p:spPr>
        <p:txBody>
          <a:bodyPr vert="horz" wrap="square" lIns="0" tIns="0" rIns="0" bIns="0" rtlCol="0">
            <a:spAutoFit/>
          </a:bodyPr>
          <a:lstStyle/>
          <a:p>
            <a:pPr marL="12700">
              <a:lnSpc>
                <a:spcPct val="100000"/>
              </a:lnSpc>
              <a:tabLst>
                <a:tab pos="273050"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一个试验例子：</a:t>
            </a:r>
            <a:endParaRPr sz="3200">
              <a:latin typeface="新宋体" panose="02010609030101010101" charset="-122"/>
              <a:cs typeface="新宋体" panose="02010609030101010101" charset="-122"/>
            </a:endParaRPr>
          </a:p>
          <a:p>
            <a:pPr marL="12700">
              <a:lnSpc>
                <a:spcPct val="100000"/>
              </a:lnSpc>
              <a:spcBef>
                <a:spcPts val="1405"/>
              </a:spcBef>
              <a:tabLst>
                <a:tab pos="278765"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把图像分割为n×n的子图像(n=2,4,8,16和32)</a:t>
            </a:r>
            <a:endParaRPr sz="2400">
              <a:latin typeface="新宋体" panose="02010609030101010101" charset="-122"/>
              <a:cs typeface="新宋体" panose="02010609030101010101" charset="-122"/>
            </a:endParaRPr>
          </a:p>
          <a:p>
            <a:pPr marL="317500" marR="5080" indent="-304800" algn="just">
              <a:lnSpc>
                <a:spcPct val="150000"/>
              </a:lnSpc>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计算每幅子图像的变换，截取75％的系数，对截取后的 阵列进行反变换得到</a:t>
            </a:r>
            <a:endParaRPr sz="2400">
              <a:latin typeface="新宋体" panose="02010609030101010101" charset="-122"/>
              <a:cs typeface="新宋体" panose="02010609030101010101" charset="-122"/>
            </a:endParaRPr>
          </a:p>
          <a:p>
            <a:pPr marL="317500" marR="5080" indent="-304800" algn="just">
              <a:lnSpc>
                <a:spcPct val="150000"/>
              </a:lnSpc>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当图像尺寸大于8×8，WHT和DCT曲线变得比较平缓，而 DFT曲线下降得较快。对更大的n值，DFT将穿过WHT并逼 近DCT</a:t>
            </a:r>
            <a:endParaRPr sz="2400">
              <a:latin typeface="新宋体" panose="02010609030101010101" charset="-122"/>
              <a:cs typeface="新宋体" panose="02010609030101010101" charset="-122"/>
            </a:endParaRPr>
          </a:p>
          <a:p>
            <a:pPr marL="469900" marR="5080" indent="-457200">
              <a:lnSpc>
                <a:spcPct val="150000"/>
              </a:lnSpc>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当图像尺寸为2×2时，3条曲线交于同1点。此时各变换 都只保留了4个系数中的1个（25％），即直流分量</a:t>
            </a:r>
            <a:endParaRPr sz="2400">
              <a:latin typeface="新宋体" panose="02010609030101010101" charset="-122"/>
              <a:cs typeface="新宋体" panose="0201060903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上课主要内容（续）</a:t>
            </a:r>
          </a:p>
        </p:txBody>
      </p:sp>
      <p:sp>
        <p:nvSpPr>
          <p:cNvPr id="5" name="object 5"/>
          <p:cNvSpPr txBox="1">
            <a:spLocks noGrp="1"/>
          </p:cNvSpPr>
          <p:nvPr>
            <p:ph type="body" idx="1"/>
          </p:nvPr>
        </p:nvSpPr>
        <p:spPr>
          <a:prstGeom prst="rect">
            <a:avLst/>
          </a:prstGeom>
        </p:spPr>
        <p:txBody>
          <a:bodyPr vert="horz" wrap="square" lIns="0" tIns="240538" rIns="0" bIns="0" rtlCol="0">
            <a:spAutoFit/>
          </a:bodyPr>
          <a:lstStyle/>
          <a:p>
            <a:pPr marL="857885">
              <a:lnSpc>
                <a:spcPct val="100000"/>
              </a:lnSpc>
              <a:tabLst>
                <a:tab pos="1492885" algn="l"/>
              </a:tabLst>
            </a:pPr>
            <a:r>
              <a:rPr sz="2000" b="1" spc="-10" dirty="0">
                <a:solidFill>
                  <a:srgbClr val="EE2B0A"/>
                </a:solidFill>
                <a:latin typeface="新宋体" panose="02010609030101010101" charset="-122"/>
                <a:cs typeface="新宋体" panose="02010609030101010101" charset="-122"/>
              </a:rPr>
              <a:t>9.	</a:t>
            </a:r>
            <a:r>
              <a:rPr sz="2800" b="1" spc="-15" dirty="0">
                <a:latin typeface="新宋体" panose="02010609030101010101" charset="-122"/>
                <a:cs typeface="新宋体" panose="02010609030101010101" charset="-122"/>
              </a:rPr>
              <a:t>图像压缩（2）</a:t>
            </a:r>
            <a:endParaRPr sz="2800">
              <a:latin typeface="新宋体" panose="02010609030101010101" charset="-122"/>
              <a:cs typeface="新宋体" panose="02010609030101010101" charset="-122"/>
            </a:endParaRPr>
          </a:p>
          <a:p>
            <a:pPr marL="857885">
              <a:lnSpc>
                <a:spcPct val="100000"/>
              </a:lnSpc>
              <a:spcBef>
                <a:spcPts val="1690"/>
              </a:spcBef>
              <a:tabLst>
                <a:tab pos="1492885" algn="l"/>
              </a:tabLst>
            </a:pPr>
            <a:r>
              <a:rPr sz="2000" b="1" spc="-10" dirty="0">
                <a:solidFill>
                  <a:srgbClr val="EE2B0A"/>
                </a:solidFill>
                <a:latin typeface="新宋体" panose="02010609030101010101" charset="-122"/>
                <a:cs typeface="新宋体" panose="02010609030101010101" charset="-122"/>
              </a:rPr>
              <a:t>10.	</a:t>
            </a:r>
            <a:r>
              <a:rPr sz="2800" b="1" spc="-15" dirty="0">
                <a:latin typeface="新宋体" panose="02010609030101010101" charset="-122"/>
                <a:cs typeface="新宋体" panose="02010609030101010101" charset="-122"/>
              </a:rPr>
              <a:t>形态学图像处理</a:t>
            </a:r>
            <a:endParaRPr sz="2800">
              <a:latin typeface="新宋体" panose="02010609030101010101" charset="-122"/>
              <a:cs typeface="新宋体" panose="02010609030101010101" charset="-122"/>
            </a:endParaRPr>
          </a:p>
          <a:p>
            <a:pPr marL="857885">
              <a:lnSpc>
                <a:spcPct val="100000"/>
              </a:lnSpc>
              <a:spcBef>
                <a:spcPts val="1685"/>
              </a:spcBef>
              <a:tabLst>
                <a:tab pos="1492885" algn="l"/>
              </a:tabLst>
            </a:pPr>
            <a:r>
              <a:rPr sz="2000" b="1" spc="-10" dirty="0">
                <a:solidFill>
                  <a:srgbClr val="EE2B0A"/>
                </a:solidFill>
                <a:latin typeface="新宋体" panose="02010609030101010101" charset="-122"/>
                <a:cs typeface="新宋体" panose="02010609030101010101" charset="-122"/>
              </a:rPr>
              <a:t>11.	</a:t>
            </a:r>
            <a:r>
              <a:rPr sz="2800" b="1" spc="-15" dirty="0">
                <a:latin typeface="新宋体" panose="02010609030101010101" charset="-122"/>
                <a:cs typeface="新宋体" panose="02010609030101010101" charset="-122"/>
              </a:rPr>
              <a:t>图像分割</a:t>
            </a:r>
            <a:endParaRPr sz="2800">
              <a:latin typeface="新宋体" panose="02010609030101010101" charset="-122"/>
              <a:cs typeface="新宋体" panose="02010609030101010101" charset="-122"/>
            </a:endParaRPr>
          </a:p>
          <a:p>
            <a:pPr marL="857885">
              <a:lnSpc>
                <a:spcPct val="100000"/>
              </a:lnSpc>
              <a:spcBef>
                <a:spcPts val="1690"/>
              </a:spcBef>
              <a:tabLst>
                <a:tab pos="1492885" algn="l"/>
              </a:tabLst>
            </a:pPr>
            <a:r>
              <a:rPr sz="2000" b="1" spc="-10" dirty="0">
                <a:solidFill>
                  <a:srgbClr val="EE2B0A"/>
                </a:solidFill>
                <a:latin typeface="新宋体" panose="02010609030101010101" charset="-122"/>
                <a:cs typeface="新宋体" panose="02010609030101010101" charset="-122"/>
              </a:rPr>
              <a:t>12.	</a:t>
            </a:r>
            <a:r>
              <a:rPr sz="2800" b="1" spc="-15" dirty="0">
                <a:latin typeface="新宋体" panose="02010609030101010101" charset="-122"/>
                <a:cs typeface="新宋体" panose="02010609030101010101" charset="-122"/>
              </a:rPr>
              <a:t>表示与描述</a:t>
            </a:r>
            <a:endParaRPr sz="2800">
              <a:latin typeface="新宋体" panose="02010609030101010101" charset="-122"/>
              <a:cs typeface="新宋体" panose="02010609030101010101" charset="-122"/>
            </a:endParaRPr>
          </a:p>
          <a:p>
            <a:pPr marL="857885">
              <a:lnSpc>
                <a:spcPct val="100000"/>
              </a:lnSpc>
              <a:spcBef>
                <a:spcPts val="1690"/>
              </a:spcBef>
              <a:tabLst>
                <a:tab pos="1492885" algn="l"/>
              </a:tabLst>
            </a:pPr>
            <a:r>
              <a:rPr sz="2000" b="1" spc="-10" dirty="0">
                <a:solidFill>
                  <a:srgbClr val="EE2B0A"/>
                </a:solidFill>
                <a:latin typeface="新宋体" panose="02010609030101010101" charset="-122"/>
                <a:cs typeface="新宋体" panose="02010609030101010101" charset="-122"/>
              </a:rPr>
              <a:t>13.	</a:t>
            </a:r>
            <a:r>
              <a:rPr sz="2800" b="1" spc="-15" dirty="0">
                <a:latin typeface="新宋体" panose="02010609030101010101" charset="-122"/>
                <a:cs typeface="新宋体" panose="02010609030101010101" charset="-122"/>
              </a:rPr>
              <a:t>基于内容的视频分析和检索技术（补充）</a:t>
            </a:r>
            <a:endParaRPr sz="2800">
              <a:latin typeface="新宋体" panose="02010609030101010101" charset="-122"/>
              <a:cs typeface="新宋体" panose="02010609030101010101" charset="-122"/>
            </a:endParaRPr>
          </a:p>
          <a:p>
            <a:pPr marL="857885">
              <a:lnSpc>
                <a:spcPts val="3295"/>
              </a:lnSpc>
              <a:spcBef>
                <a:spcPts val="1685"/>
              </a:spcBef>
              <a:tabLst>
                <a:tab pos="1492885" algn="l"/>
              </a:tabLst>
            </a:pPr>
            <a:r>
              <a:rPr sz="2000" b="1" spc="-10" dirty="0">
                <a:solidFill>
                  <a:srgbClr val="EE2B0A"/>
                </a:solidFill>
                <a:latin typeface="新宋体" panose="02010609030101010101" charset="-122"/>
                <a:cs typeface="新宋体" panose="02010609030101010101" charset="-122"/>
              </a:rPr>
              <a:t>14.	</a:t>
            </a:r>
            <a:r>
              <a:rPr sz="2800" b="1" spc="-15" dirty="0">
                <a:latin typeface="新宋体" panose="02010609030101010101" charset="-122"/>
                <a:cs typeface="新宋体" panose="02010609030101010101" charset="-122"/>
              </a:rPr>
              <a:t>考试复习</a:t>
            </a:r>
            <a:endParaRPr sz="2800">
              <a:latin typeface="新宋体" panose="02010609030101010101" charset="-122"/>
              <a:cs typeface="新宋体" panose="02010609030101010101"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6285" y="2986277"/>
            <a:ext cx="3598926" cy="287959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067691" y="2986277"/>
            <a:ext cx="3598926" cy="2879598"/>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7045591" y="2220976"/>
            <a:ext cx="1650364" cy="502920"/>
          </a:xfrm>
          <a:prstGeom prst="rect">
            <a:avLst/>
          </a:prstGeom>
        </p:spPr>
        <p:txBody>
          <a:bodyPr vert="horz" wrap="square" lIns="0" tIns="0" rIns="0" bIns="0" rtlCol="0">
            <a:spAutoFit/>
          </a:bodyPr>
          <a:lstStyle/>
          <a:p>
            <a:pPr marL="12700">
              <a:lnSpc>
                <a:spcPct val="100000"/>
              </a:lnSpc>
            </a:pPr>
            <a:r>
              <a:rPr sz="3200" spc="-5" dirty="0">
                <a:solidFill>
                  <a:srgbClr val="EE2B0A"/>
                </a:solidFill>
                <a:latin typeface="PMingLiU"/>
                <a:cs typeface="PMingLiU"/>
              </a:rPr>
              <a:t>降低亮度</a:t>
            </a:r>
            <a:endParaRPr sz="3200">
              <a:latin typeface="PMingLiU"/>
              <a:cs typeface="PMingLiU"/>
            </a:endParaRPr>
          </a:p>
        </p:txBody>
      </p:sp>
      <p:sp>
        <p:nvSpPr>
          <p:cNvPr id="7" name="object 7"/>
          <p:cNvSpPr txBox="1">
            <a:spLocks noGrp="1"/>
          </p:cNvSpPr>
          <p:nvPr>
            <p:ph type="title"/>
          </p:nvPr>
        </p:nvSpPr>
        <p:spPr>
          <a:prstGeom prst="rect">
            <a:avLst/>
          </a:prstGeom>
        </p:spPr>
        <p:txBody>
          <a:bodyPr vert="horz" wrap="square" lIns="0" tIns="265097" rIns="0" bIns="0" rtlCol="0">
            <a:spAutoFit/>
          </a:bodyPr>
          <a:lstStyle/>
          <a:p>
            <a:pPr marL="248920">
              <a:lnSpc>
                <a:spcPct val="100000"/>
              </a:lnSpc>
            </a:pPr>
            <a:r>
              <a:rPr spc="-15" dirty="0">
                <a:latin typeface="新宋体" panose="02010609030101010101" charset="-122"/>
                <a:cs typeface="新宋体" panose="02010609030101010101" charset="-122"/>
              </a:rPr>
              <a:t>影响清晰度因素</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1、亮度</a:t>
            </a:r>
          </a:p>
        </p:txBody>
      </p:sp>
      <p:sp>
        <p:nvSpPr>
          <p:cNvPr id="8" name="object 8"/>
          <p:cNvSpPr txBox="1"/>
          <p:nvPr/>
        </p:nvSpPr>
        <p:spPr>
          <a:xfrm>
            <a:off x="2844698" y="2218702"/>
            <a:ext cx="838200"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原图</a:t>
            </a:r>
            <a:endParaRPr sz="3200">
              <a:latin typeface="新宋体" panose="02010609030101010101" charset="-122"/>
              <a:cs typeface="新宋体" panose="02010609030101010101" charset="-122"/>
            </a:endParaRP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895741" y="2482595"/>
            <a:ext cx="5756147" cy="305104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193933" y="2698242"/>
            <a:ext cx="432434" cy="432434"/>
          </a:xfrm>
          <a:custGeom>
            <a:avLst/>
            <a:gdLst/>
            <a:ahLst/>
            <a:cxnLst/>
            <a:rect l="l" t="t" r="r" b="b"/>
            <a:pathLst>
              <a:path w="432435" h="432435">
                <a:moveTo>
                  <a:pt x="216408" y="0"/>
                </a:moveTo>
                <a:lnTo>
                  <a:pt x="166751" y="5709"/>
                </a:lnTo>
                <a:lnTo>
                  <a:pt x="121186" y="21975"/>
                </a:lnTo>
                <a:lnTo>
                  <a:pt x="81007" y="47506"/>
                </a:lnTo>
                <a:lnTo>
                  <a:pt x="47506" y="81007"/>
                </a:lnTo>
                <a:lnTo>
                  <a:pt x="21975" y="121186"/>
                </a:lnTo>
                <a:lnTo>
                  <a:pt x="5709" y="166751"/>
                </a:lnTo>
                <a:lnTo>
                  <a:pt x="0" y="216408"/>
                </a:lnTo>
                <a:lnTo>
                  <a:pt x="5709" y="265782"/>
                </a:lnTo>
                <a:lnTo>
                  <a:pt x="21975" y="311144"/>
                </a:lnTo>
                <a:lnTo>
                  <a:pt x="47506" y="351188"/>
                </a:lnTo>
                <a:lnTo>
                  <a:pt x="81007" y="384607"/>
                </a:lnTo>
                <a:lnTo>
                  <a:pt x="121186" y="410095"/>
                </a:lnTo>
                <a:lnTo>
                  <a:pt x="166751" y="426346"/>
                </a:lnTo>
                <a:lnTo>
                  <a:pt x="216408" y="432054"/>
                </a:lnTo>
                <a:lnTo>
                  <a:pt x="265782" y="426346"/>
                </a:lnTo>
                <a:lnTo>
                  <a:pt x="311144" y="410095"/>
                </a:lnTo>
                <a:lnTo>
                  <a:pt x="351188" y="384607"/>
                </a:lnTo>
                <a:lnTo>
                  <a:pt x="384607" y="351188"/>
                </a:lnTo>
                <a:lnTo>
                  <a:pt x="410095" y="311144"/>
                </a:lnTo>
                <a:lnTo>
                  <a:pt x="426346" y="265782"/>
                </a:lnTo>
                <a:lnTo>
                  <a:pt x="432054" y="216408"/>
                </a:lnTo>
                <a:lnTo>
                  <a:pt x="426346" y="166751"/>
                </a:lnTo>
                <a:lnTo>
                  <a:pt x="410095" y="121186"/>
                </a:lnTo>
                <a:lnTo>
                  <a:pt x="384607" y="81007"/>
                </a:lnTo>
                <a:lnTo>
                  <a:pt x="351188" y="47506"/>
                </a:lnTo>
                <a:lnTo>
                  <a:pt x="311144" y="21975"/>
                </a:lnTo>
                <a:lnTo>
                  <a:pt x="265782" y="5709"/>
                </a:lnTo>
                <a:lnTo>
                  <a:pt x="216408" y="0"/>
                </a:lnTo>
                <a:close/>
              </a:path>
            </a:pathLst>
          </a:custGeom>
          <a:ln w="25400">
            <a:solidFill>
              <a:srgbClr val="EE2B0A"/>
            </a:solidFill>
          </a:ln>
        </p:spPr>
        <p:txBody>
          <a:bodyPr wrap="square" lIns="0" tIns="0" rIns="0" bIns="0" rtlCol="0"/>
          <a:lstStyle/>
          <a:p>
            <a:endParaRPr/>
          </a:p>
        </p:txBody>
      </p:sp>
      <p:sp>
        <p:nvSpPr>
          <p:cNvPr id="7" name="object 7"/>
          <p:cNvSpPr/>
          <p:nvPr/>
        </p:nvSpPr>
        <p:spPr>
          <a:xfrm>
            <a:off x="5202059" y="3057144"/>
            <a:ext cx="1945005" cy="1369060"/>
          </a:xfrm>
          <a:custGeom>
            <a:avLst/>
            <a:gdLst/>
            <a:ahLst/>
            <a:cxnLst/>
            <a:rect l="l" t="t" r="r" b="b"/>
            <a:pathLst>
              <a:path w="1945004" h="1369060">
                <a:moveTo>
                  <a:pt x="972312" y="0"/>
                </a:moveTo>
                <a:lnTo>
                  <a:pt x="915235" y="1161"/>
                </a:lnTo>
                <a:lnTo>
                  <a:pt x="859020" y="4603"/>
                </a:lnTo>
                <a:lnTo>
                  <a:pt x="803758" y="10260"/>
                </a:lnTo>
                <a:lnTo>
                  <a:pt x="749541" y="18070"/>
                </a:lnTo>
                <a:lnTo>
                  <a:pt x="696460" y="27967"/>
                </a:lnTo>
                <a:lnTo>
                  <a:pt x="644607" y="39888"/>
                </a:lnTo>
                <a:lnTo>
                  <a:pt x="594074" y="53768"/>
                </a:lnTo>
                <a:lnTo>
                  <a:pt x="544952" y="69544"/>
                </a:lnTo>
                <a:lnTo>
                  <a:pt x="497333" y="87150"/>
                </a:lnTo>
                <a:lnTo>
                  <a:pt x="451308" y="106524"/>
                </a:lnTo>
                <a:lnTo>
                  <a:pt x="406969" y="127600"/>
                </a:lnTo>
                <a:lnTo>
                  <a:pt x="364409" y="150316"/>
                </a:lnTo>
                <a:lnTo>
                  <a:pt x="323718" y="174605"/>
                </a:lnTo>
                <a:lnTo>
                  <a:pt x="284987" y="200406"/>
                </a:lnTo>
                <a:lnTo>
                  <a:pt x="248310" y="227652"/>
                </a:lnTo>
                <a:lnTo>
                  <a:pt x="213777" y="256280"/>
                </a:lnTo>
                <a:lnTo>
                  <a:pt x="181480" y="286227"/>
                </a:lnTo>
                <a:lnTo>
                  <a:pt x="151511" y="317427"/>
                </a:lnTo>
                <a:lnTo>
                  <a:pt x="123961" y="349817"/>
                </a:lnTo>
                <a:lnTo>
                  <a:pt x="98922" y="383332"/>
                </a:lnTo>
                <a:lnTo>
                  <a:pt x="76485" y="417909"/>
                </a:lnTo>
                <a:lnTo>
                  <a:pt x="56743" y="453483"/>
                </a:lnTo>
                <a:lnTo>
                  <a:pt x="39787" y="489990"/>
                </a:lnTo>
                <a:lnTo>
                  <a:pt x="25708" y="527366"/>
                </a:lnTo>
                <a:lnTo>
                  <a:pt x="14598" y="565546"/>
                </a:lnTo>
                <a:lnTo>
                  <a:pt x="6549" y="604468"/>
                </a:lnTo>
                <a:lnTo>
                  <a:pt x="1652" y="644065"/>
                </a:lnTo>
                <a:lnTo>
                  <a:pt x="0" y="684276"/>
                </a:lnTo>
                <a:lnTo>
                  <a:pt x="1652" y="724486"/>
                </a:lnTo>
                <a:lnTo>
                  <a:pt x="6549" y="764083"/>
                </a:lnTo>
                <a:lnTo>
                  <a:pt x="14598" y="803005"/>
                </a:lnTo>
                <a:lnTo>
                  <a:pt x="25708" y="841185"/>
                </a:lnTo>
                <a:lnTo>
                  <a:pt x="39787" y="878561"/>
                </a:lnTo>
                <a:lnTo>
                  <a:pt x="56743" y="915068"/>
                </a:lnTo>
                <a:lnTo>
                  <a:pt x="76485" y="950642"/>
                </a:lnTo>
                <a:lnTo>
                  <a:pt x="98922" y="985219"/>
                </a:lnTo>
                <a:lnTo>
                  <a:pt x="123961" y="1018734"/>
                </a:lnTo>
                <a:lnTo>
                  <a:pt x="151511" y="1051124"/>
                </a:lnTo>
                <a:lnTo>
                  <a:pt x="181480" y="1082324"/>
                </a:lnTo>
                <a:lnTo>
                  <a:pt x="213777" y="1112271"/>
                </a:lnTo>
                <a:lnTo>
                  <a:pt x="248310" y="1140899"/>
                </a:lnTo>
                <a:lnTo>
                  <a:pt x="284987" y="1168145"/>
                </a:lnTo>
                <a:lnTo>
                  <a:pt x="323718" y="1193946"/>
                </a:lnTo>
                <a:lnTo>
                  <a:pt x="364409" y="1218235"/>
                </a:lnTo>
                <a:lnTo>
                  <a:pt x="406969" y="1240951"/>
                </a:lnTo>
                <a:lnTo>
                  <a:pt x="451308" y="1262027"/>
                </a:lnTo>
                <a:lnTo>
                  <a:pt x="497333" y="1281401"/>
                </a:lnTo>
                <a:lnTo>
                  <a:pt x="544952" y="1299007"/>
                </a:lnTo>
                <a:lnTo>
                  <a:pt x="594074" y="1314783"/>
                </a:lnTo>
                <a:lnTo>
                  <a:pt x="644607" y="1328663"/>
                </a:lnTo>
                <a:lnTo>
                  <a:pt x="696460" y="1340584"/>
                </a:lnTo>
                <a:lnTo>
                  <a:pt x="749541" y="1350481"/>
                </a:lnTo>
                <a:lnTo>
                  <a:pt x="803758" y="1358291"/>
                </a:lnTo>
                <a:lnTo>
                  <a:pt x="859020" y="1363948"/>
                </a:lnTo>
                <a:lnTo>
                  <a:pt x="915235" y="1367390"/>
                </a:lnTo>
                <a:lnTo>
                  <a:pt x="972312" y="1368552"/>
                </a:lnTo>
                <a:lnTo>
                  <a:pt x="1029464" y="1367390"/>
                </a:lnTo>
                <a:lnTo>
                  <a:pt x="1085744" y="1363948"/>
                </a:lnTo>
                <a:lnTo>
                  <a:pt x="1141060" y="1358291"/>
                </a:lnTo>
                <a:lnTo>
                  <a:pt x="1195322" y="1350481"/>
                </a:lnTo>
                <a:lnTo>
                  <a:pt x="1248438" y="1340584"/>
                </a:lnTo>
                <a:lnTo>
                  <a:pt x="1300318" y="1328663"/>
                </a:lnTo>
                <a:lnTo>
                  <a:pt x="1350871" y="1314783"/>
                </a:lnTo>
                <a:lnTo>
                  <a:pt x="1400005" y="1299007"/>
                </a:lnTo>
                <a:lnTo>
                  <a:pt x="1447629" y="1281401"/>
                </a:lnTo>
                <a:lnTo>
                  <a:pt x="1493653" y="1262027"/>
                </a:lnTo>
                <a:lnTo>
                  <a:pt x="1537985" y="1240951"/>
                </a:lnTo>
                <a:lnTo>
                  <a:pt x="1580534" y="1218235"/>
                </a:lnTo>
                <a:lnTo>
                  <a:pt x="1621210" y="1193946"/>
                </a:lnTo>
                <a:lnTo>
                  <a:pt x="1659921" y="1168146"/>
                </a:lnTo>
                <a:lnTo>
                  <a:pt x="1696577" y="1140899"/>
                </a:lnTo>
                <a:lnTo>
                  <a:pt x="1731086" y="1112271"/>
                </a:lnTo>
                <a:lnTo>
                  <a:pt x="1763357" y="1082324"/>
                </a:lnTo>
                <a:lnTo>
                  <a:pt x="1793300" y="1051124"/>
                </a:lnTo>
                <a:lnTo>
                  <a:pt x="1820822" y="1018734"/>
                </a:lnTo>
                <a:lnTo>
                  <a:pt x="1845835" y="985219"/>
                </a:lnTo>
                <a:lnTo>
                  <a:pt x="1868245" y="950642"/>
                </a:lnTo>
                <a:lnTo>
                  <a:pt x="1887963" y="915068"/>
                </a:lnTo>
                <a:lnTo>
                  <a:pt x="1904896" y="878561"/>
                </a:lnTo>
                <a:lnTo>
                  <a:pt x="1918955" y="841185"/>
                </a:lnTo>
                <a:lnTo>
                  <a:pt x="1930049" y="803005"/>
                </a:lnTo>
                <a:lnTo>
                  <a:pt x="1938085" y="764083"/>
                </a:lnTo>
                <a:lnTo>
                  <a:pt x="1942974" y="724486"/>
                </a:lnTo>
                <a:lnTo>
                  <a:pt x="1944624" y="684276"/>
                </a:lnTo>
                <a:lnTo>
                  <a:pt x="1942974" y="644065"/>
                </a:lnTo>
                <a:lnTo>
                  <a:pt x="1938085" y="604468"/>
                </a:lnTo>
                <a:lnTo>
                  <a:pt x="1930049" y="565546"/>
                </a:lnTo>
                <a:lnTo>
                  <a:pt x="1918955" y="527366"/>
                </a:lnTo>
                <a:lnTo>
                  <a:pt x="1904896" y="489990"/>
                </a:lnTo>
                <a:lnTo>
                  <a:pt x="1887963" y="453483"/>
                </a:lnTo>
                <a:lnTo>
                  <a:pt x="1868245" y="417909"/>
                </a:lnTo>
                <a:lnTo>
                  <a:pt x="1845835" y="383332"/>
                </a:lnTo>
                <a:lnTo>
                  <a:pt x="1820822" y="349817"/>
                </a:lnTo>
                <a:lnTo>
                  <a:pt x="1793300" y="317427"/>
                </a:lnTo>
                <a:lnTo>
                  <a:pt x="1763357" y="286227"/>
                </a:lnTo>
                <a:lnTo>
                  <a:pt x="1731086" y="256280"/>
                </a:lnTo>
                <a:lnTo>
                  <a:pt x="1696577" y="227652"/>
                </a:lnTo>
                <a:lnTo>
                  <a:pt x="1659921" y="200406"/>
                </a:lnTo>
                <a:lnTo>
                  <a:pt x="1621210" y="174605"/>
                </a:lnTo>
                <a:lnTo>
                  <a:pt x="1580534" y="150316"/>
                </a:lnTo>
                <a:lnTo>
                  <a:pt x="1537985" y="127600"/>
                </a:lnTo>
                <a:lnTo>
                  <a:pt x="1493653" y="106524"/>
                </a:lnTo>
                <a:lnTo>
                  <a:pt x="1447629" y="87150"/>
                </a:lnTo>
                <a:lnTo>
                  <a:pt x="1400005" y="69544"/>
                </a:lnTo>
                <a:lnTo>
                  <a:pt x="1350871" y="53768"/>
                </a:lnTo>
                <a:lnTo>
                  <a:pt x="1300318" y="39888"/>
                </a:lnTo>
                <a:lnTo>
                  <a:pt x="1248438" y="27967"/>
                </a:lnTo>
                <a:lnTo>
                  <a:pt x="1195322" y="18070"/>
                </a:lnTo>
                <a:lnTo>
                  <a:pt x="1141060" y="10260"/>
                </a:lnTo>
                <a:lnTo>
                  <a:pt x="1085744" y="4603"/>
                </a:lnTo>
                <a:lnTo>
                  <a:pt x="1029464" y="1161"/>
                </a:lnTo>
                <a:lnTo>
                  <a:pt x="972312" y="0"/>
                </a:lnTo>
                <a:close/>
              </a:path>
            </a:pathLst>
          </a:custGeom>
          <a:ln w="25400">
            <a:solidFill>
              <a:srgbClr val="EE2B0A"/>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子图像尺寸选择</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变换编码</a:t>
            </a:r>
          </a:p>
        </p:txBody>
      </p:sp>
      <p:sp>
        <p:nvSpPr>
          <p:cNvPr id="6" name="object 6"/>
          <p:cNvSpPr txBox="1"/>
          <p:nvPr/>
        </p:nvSpPr>
        <p:spPr>
          <a:xfrm>
            <a:off x="1611769" y="1839214"/>
            <a:ext cx="7967980" cy="513778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比特分配</a:t>
            </a:r>
            <a:endParaRPr sz="3200">
              <a:latin typeface="新宋体" panose="02010609030101010101" charset="-122"/>
              <a:cs typeface="新宋体" panose="02010609030101010101" charset="-122"/>
            </a:endParaRPr>
          </a:p>
          <a:p>
            <a:pPr marL="469265">
              <a:lnSpc>
                <a:spcPct val="100000"/>
              </a:lnSpc>
              <a:spcBef>
                <a:spcPts val="207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截断误差和2个因素有关</a:t>
            </a:r>
            <a:endParaRPr sz="2400">
              <a:latin typeface="新宋体" panose="02010609030101010101" charset="-122"/>
              <a:cs typeface="新宋体" panose="02010609030101010101" charset="-122"/>
            </a:endParaRPr>
          </a:p>
          <a:p>
            <a:pPr marL="926465">
              <a:lnSpc>
                <a:spcPct val="100000"/>
              </a:lnSpc>
              <a:spcBef>
                <a:spcPts val="150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截除的变换系数的数量和相对重要性</a:t>
            </a:r>
            <a:endParaRPr sz="2400">
              <a:latin typeface="新宋体" panose="02010609030101010101" charset="-122"/>
              <a:cs typeface="新宋体" panose="02010609030101010101" charset="-122"/>
            </a:endParaRPr>
          </a:p>
          <a:p>
            <a:pPr marL="926465">
              <a:lnSpc>
                <a:spcPct val="100000"/>
              </a:lnSpc>
              <a:spcBef>
                <a:spcPts val="142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用来表示所保留系数的精度</a:t>
            </a:r>
            <a:endParaRPr sz="2400">
              <a:latin typeface="新宋体" panose="02010609030101010101" charset="-122"/>
              <a:cs typeface="新宋体" panose="02010609030101010101" charset="-122"/>
            </a:endParaRPr>
          </a:p>
          <a:p>
            <a:pPr marL="469265" marR="508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在多数变换编码系统中，保留的系数是根据下列2个准 则之一来选择确定的</a:t>
            </a:r>
            <a:endParaRPr sz="2400">
              <a:latin typeface="新宋体" panose="02010609030101010101" charset="-122"/>
              <a:cs typeface="新宋体" panose="02010609030101010101" charset="-122"/>
            </a:endParaRPr>
          </a:p>
          <a:p>
            <a:pPr marL="926465">
              <a:lnSpc>
                <a:spcPct val="100000"/>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最大方差准则，称为分区编码</a:t>
            </a:r>
            <a:endParaRPr sz="2400">
              <a:latin typeface="新宋体" panose="02010609030101010101" charset="-122"/>
              <a:cs typeface="新宋体" panose="02010609030101010101" charset="-122"/>
            </a:endParaRPr>
          </a:p>
          <a:p>
            <a:pPr marL="926465">
              <a:lnSpc>
                <a:spcPct val="100000"/>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最大幅度准则，称为阈值编码</a:t>
            </a:r>
            <a:endParaRPr sz="2400">
              <a:latin typeface="新宋体" panose="02010609030101010101" charset="-122"/>
              <a:cs typeface="新宋体" panose="02010609030101010101" charset="-122"/>
            </a:endParaRPr>
          </a:p>
          <a:p>
            <a:pPr marL="469265" marR="15748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整个对变换子图像的系数截断、量化和编码的全过程 称为比特分配</a:t>
            </a:r>
            <a:endParaRPr sz="2400">
              <a:latin typeface="新宋体" panose="02010609030101010101" charset="-122"/>
              <a:cs typeface="新宋体" panose="02010609030101010101" charset="-122"/>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比特分配效果举例</a:t>
            </a:r>
          </a:p>
        </p:txBody>
      </p:sp>
      <p:sp>
        <p:nvSpPr>
          <p:cNvPr id="6" name="object 6"/>
          <p:cNvSpPr/>
          <p:nvPr/>
        </p:nvSpPr>
        <p:spPr>
          <a:xfrm>
            <a:off x="4235843" y="2338578"/>
            <a:ext cx="3127248" cy="453847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949323" y="1863090"/>
            <a:ext cx="7045959" cy="360680"/>
          </a:xfrm>
          <a:prstGeom prst="rect">
            <a:avLst/>
          </a:prstGeom>
        </p:spPr>
        <p:txBody>
          <a:bodyPr vert="horz" wrap="square" lIns="0" tIns="0" rIns="0" bIns="0" rtlCol="0">
            <a:spAutoFit/>
          </a:bodyPr>
          <a:lstStyle/>
          <a:p>
            <a:pPr marL="12700">
              <a:lnSpc>
                <a:spcPts val="2835"/>
              </a:lnSpc>
              <a:tabLst>
                <a:tab pos="32702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对每个8×8子图像丢弃87.5%的DCT系数的两种近似</a:t>
            </a:r>
            <a:endParaRPr sz="2400">
              <a:latin typeface="新宋体" panose="02010609030101010101" charset="-122"/>
              <a:cs typeface="新宋体" panose="02010609030101010101" charset="-122"/>
            </a:endParaRPr>
          </a:p>
        </p:txBody>
      </p:sp>
      <p:sp>
        <p:nvSpPr>
          <p:cNvPr id="8" name="object 8"/>
          <p:cNvSpPr txBox="1"/>
          <p:nvPr/>
        </p:nvSpPr>
        <p:spPr>
          <a:xfrm>
            <a:off x="1812925" y="2356439"/>
            <a:ext cx="2311400" cy="2733040"/>
          </a:xfrm>
          <a:prstGeom prst="rect">
            <a:avLst/>
          </a:prstGeom>
        </p:spPr>
        <p:txBody>
          <a:bodyPr vert="horz" wrap="square" lIns="0" tIns="0" rIns="0" bIns="0" rtlCol="0">
            <a:spAutoFit/>
          </a:bodyPr>
          <a:lstStyle/>
          <a:p>
            <a:pPr marL="12700" marR="157480">
              <a:lnSpc>
                <a:spcPct val="150000"/>
              </a:lnSpc>
            </a:pPr>
            <a:r>
              <a:rPr sz="2400" dirty="0">
                <a:solidFill>
                  <a:srgbClr val="EE2B0A"/>
                </a:solidFill>
                <a:latin typeface="新宋体" panose="02010609030101010101" charset="-122"/>
                <a:cs typeface="新宋体" panose="02010609030101010101" charset="-122"/>
              </a:rPr>
              <a:t>阈值编码: 保留8个最大的 变换系数，误差 比分区编码小</a:t>
            </a:r>
            <a:endParaRPr sz="2400">
              <a:latin typeface="新宋体" panose="02010609030101010101" charset="-122"/>
              <a:cs typeface="新宋体" panose="02010609030101010101" charset="-122"/>
            </a:endParaRPr>
          </a:p>
          <a:p>
            <a:pPr marL="12700">
              <a:lnSpc>
                <a:spcPts val="2835"/>
              </a:lnSpc>
              <a:spcBef>
                <a:spcPts val="1430"/>
              </a:spcBef>
            </a:pPr>
            <a:r>
              <a:rPr sz="2400" dirty="0">
                <a:solidFill>
                  <a:srgbClr val="EE2B0A"/>
                </a:solidFill>
                <a:latin typeface="新宋体" panose="02010609030101010101" charset="-122"/>
                <a:cs typeface="新宋体" panose="02010609030101010101" charset="-122"/>
              </a:rPr>
              <a:t>(64-8)/64=87.5%</a:t>
            </a:r>
            <a:endParaRPr sz="2400">
              <a:latin typeface="新宋体" panose="02010609030101010101" charset="-122"/>
              <a:cs typeface="新宋体" panose="02010609030101010101" charset="-122"/>
            </a:endParaRPr>
          </a:p>
        </p:txBody>
      </p:sp>
      <p:sp>
        <p:nvSpPr>
          <p:cNvPr id="9" name="object 9"/>
          <p:cNvSpPr txBox="1"/>
          <p:nvPr/>
        </p:nvSpPr>
        <p:spPr>
          <a:xfrm>
            <a:off x="7508875" y="2753867"/>
            <a:ext cx="1244600" cy="360680"/>
          </a:xfrm>
          <a:prstGeom prst="rect">
            <a:avLst/>
          </a:prstGeom>
        </p:spPr>
        <p:txBody>
          <a:bodyPr vert="horz" wrap="square" lIns="0" tIns="0" rIns="0" bIns="0" rtlCol="0">
            <a:spAutoFit/>
          </a:bodyPr>
          <a:lstStyle/>
          <a:p>
            <a:pPr marL="12700">
              <a:lnSpc>
                <a:spcPts val="2840"/>
              </a:lnSpc>
            </a:pPr>
            <a:r>
              <a:rPr sz="2400" dirty="0">
                <a:solidFill>
                  <a:srgbClr val="EE2B0A"/>
                </a:solidFill>
                <a:latin typeface="新宋体" panose="02010609030101010101" charset="-122"/>
                <a:cs typeface="新宋体" panose="02010609030101010101" charset="-122"/>
              </a:rPr>
              <a:t>分区编码</a:t>
            </a:r>
            <a:endParaRPr sz="2400">
              <a:latin typeface="新宋体" panose="02010609030101010101" charset="-122"/>
              <a:cs typeface="新宋体" panose="02010609030101010101" charset="-122"/>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0245" y="959865"/>
            <a:ext cx="7813675" cy="5339080"/>
          </a:xfrm>
          <a:prstGeom prst="rect">
            <a:avLst/>
          </a:prstGeom>
        </p:spPr>
        <p:txBody>
          <a:bodyPr vert="horz" wrap="square" lIns="0" tIns="0" rIns="0" bIns="0" rtlCol="0">
            <a:spAutoFit/>
          </a:bodyPr>
          <a:lstStyle/>
          <a:p>
            <a:pPr marL="227965">
              <a:lnSpc>
                <a:spcPct val="100000"/>
              </a:lnSpc>
            </a:pPr>
            <a:r>
              <a:rPr sz="3200" b="1" spc="-15" dirty="0">
                <a:latin typeface="新宋体" panose="02010609030101010101" charset="-122"/>
                <a:cs typeface="新宋体" panose="02010609030101010101" charset="-122"/>
              </a:rPr>
              <a:t>变换编码</a:t>
            </a:r>
            <a:endParaRPr sz="3200">
              <a:latin typeface="新宋体" panose="02010609030101010101" charset="-122"/>
              <a:cs typeface="新宋体" panose="02010609030101010101" charset="-122"/>
            </a:endParaRPr>
          </a:p>
          <a:p>
            <a:pPr marR="4932045" algn="ctr">
              <a:lnSpc>
                <a:spcPct val="100000"/>
              </a:lnSpc>
              <a:spcBef>
                <a:spcPts val="1800"/>
              </a:spcBef>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其它编码方法</a:t>
            </a:r>
            <a:endParaRPr sz="3200">
              <a:latin typeface="新宋体" panose="02010609030101010101" charset="-122"/>
              <a:cs typeface="新宋体" panose="02010609030101010101" charset="-122"/>
            </a:endParaRPr>
          </a:p>
          <a:p>
            <a:pPr marL="469900" indent="-635">
              <a:lnSpc>
                <a:spcPct val="100000"/>
              </a:lnSpc>
              <a:spcBef>
                <a:spcPts val="1920"/>
              </a:spcBef>
              <a:buClr>
                <a:srgbClr val="EE2B0A"/>
              </a:buClr>
              <a:buSzPct val="69000"/>
              <a:buFont typeface="Wingdings" panose="05000000000000000000"/>
              <a:buChar char=""/>
              <a:tabLst>
                <a:tab pos="892810" algn="l"/>
              </a:tabLst>
            </a:pPr>
            <a:r>
              <a:rPr sz="3200" spc="-5" dirty="0">
                <a:latin typeface="新宋体" panose="02010609030101010101" charset="-122"/>
                <a:cs typeface="新宋体" panose="02010609030101010101" charset="-122"/>
              </a:rPr>
              <a:t>子带(subband)编码</a:t>
            </a:r>
            <a:endParaRPr sz="3200">
              <a:latin typeface="新宋体" panose="02010609030101010101" charset="-122"/>
              <a:cs typeface="新宋体" panose="02010609030101010101" charset="-122"/>
            </a:endParaRPr>
          </a:p>
          <a:p>
            <a:pPr marL="469265">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小波编码</a:t>
            </a:r>
            <a:endParaRPr sz="3200">
              <a:latin typeface="新宋体" panose="02010609030101010101" charset="-122"/>
              <a:cs typeface="新宋体" panose="02010609030101010101" charset="-122"/>
            </a:endParaRPr>
          </a:p>
          <a:p>
            <a:pPr marL="892810" indent="-422910">
              <a:lnSpc>
                <a:spcPct val="100000"/>
              </a:lnSpc>
              <a:spcBef>
                <a:spcPts val="1925"/>
              </a:spcBef>
              <a:buClr>
                <a:srgbClr val="EE2B0A"/>
              </a:buClr>
              <a:buSzPct val="69000"/>
              <a:buFont typeface="Wingdings" panose="05000000000000000000"/>
              <a:buChar char=""/>
              <a:tabLst>
                <a:tab pos="892810" algn="l"/>
              </a:tabLst>
            </a:pPr>
            <a:r>
              <a:rPr sz="3200" spc="-5" dirty="0">
                <a:latin typeface="新宋体" panose="02010609030101010101" charset="-122"/>
                <a:cs typeface="新宋体" panose="02010609030101010101" charset="-122"/>
              </a:rPr>
              <a:t>分形（fractal）编码</a:t>
            </a:r>
            <a:endParaRPr sz="3200">
              <a:latin typeface="新宋体" panose="02010609030101010101" charset="-122"/>
              <a:cs typeface="新宋体" panose="02010609030101010101" charset="-122"/>
            </a:endParaRPr>
          </a:p>
          <a:p>
            <a:pPr marL="469900" marR="5080">
              <a:lnSpc>
                <a:spcPct val="100000"/>
              </a:lnSpc>
              <a:spcBef>
                <a:spcPts val="1920"/>
              </a:spcBef>
              <a:buClr>
                <a:srgbClr val="EE2B0A"/>
              </a:buClr>
              <a:buSzPct val="69000"/>
              <a:buFont typeface="Wingdings" panose="05000000000000000000"/>
              <a:buChar char=""/>
              <a:tabLst>
                <a:tab pos="892810" algn="l"/>
              </a:tabLst>
            </a:pPr>
            <a:r>
              <a:rPr sz="3200" spc="-5" dirty="0">
                <a:latin typeface="新宋体" panose="02010609030101010101" charset="-122"/>
                <a:cs typeface="新宋体" panose="02010609030101010101" charset="-122"/>
              </a:rPr>
              <a:t>矢量量化(vector quantization,VQ)编 码</a:t>
            </a:r>
            <a:endParaRPr sz="3200">
              <a:latin typeface="新宋体" panose="02010609030101010101" charset="-122"/>
              <a:cs typeface="新宋体" panose="02010609030101010101" charset="-122"/>
            </a:endParaRPr>
          </a:p>
          <a:p>
            <a:pPr marL="469265">
              <a:lnSpc>
                <a:spcPts val="375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统计编码/熵编码</a:t>
            </a:r>
            <a:endParaRPr sz="3200">
              <a:latin typeface="新宋体" panose="02010609030101010101" charset="-122"/>
              <a:cs typeface="新宋体" panose="02010609030101010101" charset="-122"/>
            </a:endParaRP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图像压缩标准</a:t>
            </a:r>
          </a:p>
        </p:txBody>
      </p:sp>
      <p:sp>
        <p:nvSpPr>
          <p:cNvPr id="6" name="object 6"/>
          <p:cNvSpPr txBox="1"/>
          <p:nvPr/>
        </p:nvSpPr>
        <p:spPr>
          <a:xfrm>
            <a:off x="1754251" y="1820164"/>
            <a:ext cx="7815580" cy="504698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相关的国际组织</a:t>
            </a:r>
            <a:endParaRPr sz="3200">
              <a:latin typeface="新宋体" panose="02010609030101010101" charset="-122"/>
              <a:cs typeface="新宋体" panose="02010609030101010101" charset="-122"/>
            </a:endParaRPr>
          </a:p>
          <a:p>
            <a:pPr marL="469900" marR="1732915">
              <a:lnSpc>
                <a:spcPct val="105000"/>
              </a:lnSpc>
              <a:spcBef>
                <a:spcPts val="2590"/>
              </a:spcBef>
              <a:buClr>
                <a:srgbClr val="EE2B0A"/>
              </a:buClr>
              <a:buSzPct val="92000"/>
              <a:buFont typeface="Wingdings" panose="05000000000000000000"/>
              <a:buChar char=""/>
              <a:tabLst>
                <a:tab pos="892810" algn="l"/>
                <a:tab pos="3787775" algn="l"/>
              </a:tabLst>
            </a:pPr>
            <a:r>
              <a:rPr sz="2400" dirty="0">
                <a:latin typeface="新宋体" panose="02010609030101010101" charset="-122"/>
                <a:cs typeface="新宋体" panose="02010609030101010101" charset="-122"/>
              </a:rPr>
              <a:t>ISO（International	Standardization Organization,国际标准化组织）</a:t>
            </a:r>
            <a:endParaRPr sz="2400">
              <a:latin typeface="新宋体" panose="02010609030101010101" charset="-122"/>
              <a:cs typeface="新宋体" panose="02010609030101010101" charset="-122"/>
            </a:endParaRPr>
          </a:p>
          <a:p>
            <a:pPr marL="469900" marR="157480" algn="just">
              <a:lnSpc>
                <a:spcPct val="100000"/>
              </a:lnSpc>
              <a:spcBef>
                <a:spcPts val="1430"/>
              </a:spcBef>
              <a:buClr>
                <a:srgbClr val="EE2B0A"/>
              </a:buClr>
              <a:buSzPct val="71000"/>
              <a:buFont typeface="Wingdings" panose="05000000000000000000"/>
              <a:buChar char=""/>
              <a:tabLst>
                <a:tab pos="792480" algn="l"/>
              </a:tabLst>
            </a:pPr>
            <a:r>
              <a:rPr sz="2400" dirty="0">
                <a:latin typeface="新宋体" panose="02010609030101010101" charset="-122"/>
                <a:cs typeface="新宋体" panose="02010609030101010101" charset="-122"/>
              </a:rPr>
              <a:t>ITU（International Telecommunication Union,国 际电信联盟），前身是CCITT（国际电话电报咨询委员 会）</a:t>
            </a:r>
            <a:endParaRPr sz="2400">
              <a:latin typeface="新宋体" panose="02010609030101010101" charset="-122"/>
              <a:cs typeface="新宋体" panose="02010609030101010101" charset="-122"/>
            </a:endParaRPr>
          </a:p>
          <a:p>
            <a:pPr marL="12700">
              <a:lnSpc>
                <a:spcPct val="100000"/>
              </a:lnSpc>
              <a:spcBef>
                <a:spcPts val="194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相关工作</a:t>
            </a:r>
            <a:endParaRPr sz="3200">
              <a:latin typeface="新宋体" panose="02010609030101010101" charset="-122"/>
              <a:cs typeface="新宋体" panose="02010609030101010101" charset="-122"/>
            </a:endParaRPr>
          </a:p>
          <a:p>
            <a:pPr marL="469900" algn="just">
              <a:lnSpc>
                <a:spcPct val="100000"/>
              </a:lnSpc>
              <a:spcBef>
                <a:spcPts val="141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覆盖了从二值到灰度（彩色）值的静止和运动图像</a:t>
            </a:r>
            <a:endParaRPr sz="2400">
              <a:latin typeface="新宋体" panose="02010609030101010101" charset="-122"/>
              <a:cs typeface="新宋体" panose="02010609030101010101" charset="-122"/>
            </a:endParaRPr>
          </a:p>
          <a:p>
            <a:pPr marL="469900" marR="508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采用的大部分基本技术前面已经介绍，主要包括预测 和变换编码技术</a:t>
            </a:r>
            <a:endParaRPr sz="2400">
              <a:latin typeface="新宋体" panose="02010609030101010101" charset="-122"/>
              <a:cs typeface="新宋体" panose="02010609030101010101" charset="-122"/>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图像压缩标准</a:t>
            </a:r>
          </a:p>
        </p:txBody>
      </p:sp>
      <p:sp>
        <p:nvSpPr>
          <p:cNvPr id="6" name="object 6"/>
          <p:cNvSpPr txBox="1"/>
          <p:nvPr/>
        </p:nvSpPr>
        <p:spPr>
          <a:xfrm>
            <a:off x="1754251" y="1891791"/>
            <a:ext cx="7616190" cy="404622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可分成下面几个系列</a:t>
            </a:r>
            <a:endParaRPr sz="3200">
              <a:latin typeface="新宋体" panose="02010609030101010101" charset="-122"/>
              <a:cs typeface="新宋体" panose="02010609030101010101" charset="-122"/>
            </a:endParaRPr>
          </a:p>
          <a:p>
            <a:pPr marL="46990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用于压缩二值图像</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用于压缩静止图像，包括灰度和彩色图像</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用于压缩运动图像（视频），包括灰度和彩 色图像</a:t>
            </a:r>
            <a:endParaRPr sz="2800">
              <a:latin typeface="新宋体" panose="02010609030101010101" charset="-122"/>
              <a:cs typeface="新宋体" panose="02010609030101010101" charset="-122"/>
            </a:endParaRPr>
          </a:p>
          <a:p>
            <a:pPr marL="12700" marR="75565" indent="-635">
              <a:lnSpc>
                <a:spcPct val="100000"/>
              </a:lnSpc>
              <a:spcBef>
                <a:spcPts val="194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上述2个组织还在制定一些新的标准，其 中一些已经超出纯图像编码的范围</a:t>
            </a:r>
            <a:endParaRPr sz="3200">
              <a:latin typeface="新宋体" panose="02010609030101010101" charset="-122"/>
              <a:cs typeface="新宋体" panose="02010609030101010101" charset="-122"/>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二值图像压缩标准</a:t>
            </a:r>
          </a:p>
        </p:txBody>
      </p:sp>
      <p:sp>
        <p:nvSpPr>
          <p:cNvPr id="6" name="object 6"/>
          <p:cNvSpPr txBox="1"/>
          <p:nvPr/>
        </p:nvSpPr>
        <p:spPr>
          <a:xfrm>
            <a:off x="1754251" y="1891791"/>
            <a:ext cx="7793355" cy="475107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G3和G4</a:t>
            </a:r>
            <a:endParaRPr sz="320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这2个标准是由CCITT的两个小组(Grou</a:t>
            </a:r>
            <a:r>
              <a:rPr sz="2800" dirty="0">
                <a:latin typeface="新宋体" panose="02010609030101010101" charset="-122"/>
                <a:cs typeface="新宋体" panose="02010609030101010101" charset="-122"/>
              </a:rPr>
              <a:t>p</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3</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和 </a:t>
            </a:r>
            <a:r>
              <a:rPr sz="2800" spc="-5" dirty="0">
                <a:latin typeface="新宋体" panose="02010609030101010101" charset="-122"/>
                <a:cs typeface="新宋体" panose="02010609030101010101" charset="-122"/>
              </a:rPr>
              <a:t>Grou</a:t>
            </a:r>
            <a:r>
              <a:rPr sz="2800" dirty="0">
                <a:latin typeface="新宋体" panose="02010609030101010101" charset="-122"/>
                <a:cs typeface="新宋体" panose="02010609030101010101" charset="-122"/>
              </a:rPr>
              <a:t>p</a:t>
            </a:r>
            <a:r>
              <a:rPr sz="2800" spc="-5" dirty="0">
                <a:latin typeface="新宋体" panose="02010609030101010101" charset="-122"/>
                <a:cs typeface="新宋体" panose="02010609030101010101" charset="-122"/>
              </a:rPr>
              <a:t> 4)负责制定的</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最初是CCITT为传真应用而设计的，现也用于 其它方面</a:t>
            </a:r>
            <a:endParaRPr sz="2800">
              <a:latin typeface="新宋体" panose="02010609030101010101" charset="-122"/>
              <a:cs typeface="新宋体" panose="02010609030101010101" charset="-122"/>
            </a:endParaRPr>
          </a:p>
          <a:p>
            <a:pPr marL="469900" marR="5080" indent="-635">
              <a:lnSpc>
                <a:spcPct val="100000"/>
              </a:lnSpc>
              <a:spcBef>
                <a:spcPts val="1690"/>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G3采用了非自适应、1维行程编码技术。对每 组N行（N=2或N=4）扫描线中的后N-1行也可以 用2维方式编码</a:t>
            </a:r>
            <a:endParaRPr sz="2800">
              <a:latin typeface="新宋体" panose="02010609030101010101" charset="-122"/>
              <a:cs typeface="新宋体" panose="02010609030101010101" charset="-122"/>
            </a:endParaRPr>
          </a:p>
          <a:p>
            <a:pPr marL="469900">
              <a:lnSpc>
                <a:spcPts val="3295"/>
              </a:lnSpc>
              <a:spcBef>
                <a:spcPts val="168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G4是G3的1种简化版本，其中只使用2维编码</a:t>
            </a:r>
            <a:endParaRPr sz="2800">
              <a:latin typeface="新宋体" panose="02010609030101010101" charset="-122"/>
              <a:cs typeface="新宋体" panose="02010609030101010101" charset="-122"/>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二值图像压缩标准</a:t>
            </a:r>
          </a:p>
        </p:txBody>
      </p:sp>
      <p:sp>
        <p:nvSpPr>
          <p:cNvPr id="6" name="object 6"/>
          <p:cNvSpPr txBox="1"/>
          <p:nvPr/>
        </p:nvSpPr>
        <p:spPr>
          <a:xfrm>
            <a:off x="1754251" y="1891791"/>
            <a:ext cx="7793355" cy="389699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G3和G4（续）</a:t>
            </a:r>
            <a:endParaRPr sz="3200">
              <a:latin typeface="新宋体" panose="02010609030101010101" charset="-122"/>
              <a:cs typeface="新宋体" panose="02010609030101010101" charset="-122"/>
            </a:endParaRPr>
          </a:p>
          <a:p>
            <a:pPr marL="469900" marR="5080" indent="-635">
              <a:lnSpc>
                <a:spcPts val="3190"/>
              </a:lnSpc>
              <a:spcBef>
                <a:spcPts val="192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CCITT在制定标准期间曾选择了1组共8幅具有 一定代表性</a:t>
            </a:r>
            <a:r>
              <a:rPr sz="2800" spc="-10" dirty="0">
                <a:latin typeface="新宋体" panose="02010609030101010101" charset="-122"/>
                <a:cs typeface="新宋体" panose="02010609030101010101" charset="-122"/>
              </a:rPr>
              <a:t>的</a:t>
            </a:r>
            <a:r>
              <a:rPr sz="2800" spc="-10" dirty="0">
                <a:latin typeface="Times New Roman" panose="02020603050405020304"/>
                <a:cs typeface="Times New Roman" panose="02020603050405020304"/>
              </a:rPr>
              <a:t>“</a:t>
            </a:r>
            <a:r>
              <a:rPr sz="2800" dirty="0">
                <a:latin typeface="新宋体" panose="02010609030101010101" charset="-122"/>
                <a:cs typeface="新宋体" panose="02010609030101010101" charset="-122"/>
              </a:rPr>
              <a:t>试验</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图用来评判各种压缩方法</a:t>
            </a:r>
            <a:endParaRPr sz="2800">
              <a:latin typeface="新宋体" panose="02010609030101010101" charset="-122"/>
              <a:cs typeface="新宋体" panose="02010609030101010101" charset="-122"/>
            </a:endParaRPr>
          </a:p>
          <a:p>
            <a:pPr marL="469900" marR="182245">
              <a:lnSpc>
                <a:spcPct val="100000"/>
              </a:lnSpc>
              <a:spcBef>
                <a:spcPts val="17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它们既包括打印的文字，也包括用几种语言 手写的文字，另外还有少量的线绘图</a:t>
            </a:r>
            <a:endParaRPr sz="2800">
              <a:latin typeface="新宋体" panose="02010609030101010101" charset="-122"/>
              <a:cs typeface="新宋体" panose="02010609030101010101" charset="-122"/>
            </a:endParaRPr>
          </a:p>
          <a:p>
            <a:pPr marL="469900">
              <a:lnSpc>
                <a:spcPct val="100000"/>
              </a:lnSpc>
              <a:spcBef>
                <a:spcPts val="1690"/>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G3对它们的压缩率约为15:1</a:t>
            </a:r>
            <a:endParaRPr sz="2800">
              <a:latin typeface="新宋体" panose="02010609030101010101" charset="-122"/>
              <a:cs typeface="新宋体" panose="02010609030101010101" charset="-122"/>
            </a:endParaRPr>
          </a:p>
          <a:p>
            <a:pPr marL="469900">
              <a:lnSpc>
                <a:spcPts val="3295"/>
              </a:lnSpc>
              <a:spcBef>
                <a:spcPts val="168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G4的压缩率一般比G3高1倍</a:t>
            </a:r>
            <a:endParaRPr sz="2800">
              <a:latin typeface="新宋体" panose="02010609030101010101" charset="-122"/>
              <a:cs typeface="新宋体" panose="02010609030101010101" charset="-122"/>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二值图像压缩标准</a:t>
            </a:r>
          </a:p>
        </p:txBody>
      </p:sp>
      <p:sp>
        <p:nvSpPr>
          <p:cNvPr id="6" name="object 6"/>
          <p:cNvSpPr txBox="1"/>
          <p:nvPr/>
        </p:nvSpPr>
        <p:spPr>
          <a:xfrm>
            <a:off x="1754251" y="1891791"/>
            <a:ext cx="7664450" cy="4562475"/>
          </a:xfrm>
          <a:prstGeom prst="rect">
            <a:avLst/>
          </a:prstGeom>
        </p:spPr>
        <p:txBody>
          <a:bodyPr vert="horz" wrap="square" lIns="0" tIns="0" rIns="0" bIns="0" rtlCol="0">
            <a:spAutoFit/>
          </a:bodyPr>
          <a:lstStyle/>
          <a:p>
            <a:pPr marL="424180" indent="-411480">
              <a:lnSpc>
                <a:spcPct val="100000"/>
              </a:lnSpc>
              <a:buClr>
                <a:srgbClr val="EE2B0A"/>
              </a:buClr>
              <a:buSzPct val="69000"/>
              <a:buFont typeface="Wingdings" panose="05000000000000000000"/>
              <a:buChar char=""/>
              <a:tabLst>
                <a:tab pos="424180" algn="l"/>
              </a:tabLst>
            </a:pPr>
            <a:r>
              <a:rPr sz="3200" spc="-5" dirty="0">
                <a:latin typeface="新宋体" panose="02010609030101010101" charset="-122"/>
                <a:cs typeface="新宋体" panose="02010609030101010101" charset="-122"/>
              </a:rPr>
              <a:t>JPEG(Joint Picture</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Expert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Group)</a:t>
            </a:r>
            <a:endParaRPr sz="3200">
              <a:latin typeface="新宋体" panose="02010609030101010101" charset="-122"/>
              <a:cs typeface="新宋体" panose="02010609030101010101" charset="-122"/>
            </a:endParaRPr>
          </a:p>
          <a:p>
            <a:pPr marL="469900" marR="5334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由ISO和CCITT联合成立的专家组负责制定静 态图像（彩色与灰度图像）的压缩算法</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定义了3种编码系统</a:t>
            </a:r>
            <a:endParaRPr sz="2800">
              <a:latin typeface="新宋体" panose="02010609030101010101" charset="-122"/>
              <a:cs typeface="新宋体" panose="02010609030101010101" charset="-122"/>
            </a:endParaRPr>
          </a:p>
          <a:p>
            <a:pPr marL="927100" marR="157480">
              <a:lnSpc>
                <a:spcPct val="100000"/>
              </a:lnSpc>
              <a:spcBef>
                <a:spcPts val="142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基于DCT的有损编码基本系统，可用于绝大多数 压缩应用场合</a:t>
            </a:r>
            <a:endParaRPr sz="2400">
              <a:latin typeface="新宋体" panose="02010609030101010101" charset="-122"/>
              <a:cs typeface="新宋体" panose="02010609030101010101" charset="-122"/>
            </a:endParaRPr>
          </a:p>
          <a:p>
            <a:pPr marL="927100" marR="5080">
              <a:lnSpc>
                <a:spcPct val="100000"/>
              </a:lnSpc>
              <a:spcBef>
                <a:spcPts val="142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用于高压缩比、高精确度或渐进重建应用的扩展 编码系统</a:t>
            </a:r>
            <a:endParaRPr sz="2400">
              <a:latin typeface="新宋体" panose="02010609030101010101" charset="-122"/>
              <a:cs typeface="新宋体" panose="02010609030101010101" charset="-122"/>
            </a:endParaRPr>
          </a:p>
          <a:p>
            <a:pPr marL="927100">
              <a:lnSpc>
                <a:spcPts val="2840"/>
              </a:lnSpc>
              <a:spcBef>
                <a:spcPts val="142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用于无失真应用场合的无损系统</a:t>
            </a:r>
            <a:endParaRPr sz="2400">
              <a:latin typeface="新宋体" panose="02010609030101010101" charset="-122"/>
              <a:cs typeface="新宋体" panose="02010609030101010101" charset="-122"/>
            </a:endParaRP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二值图像压缩标准</a:t>
            </a:r>
          </a:p>
        </p:txBody>
      </p:sp>
      <p:sp>
        <p:nvSpPr>
          <p:cNvPr id="6" name="object 6"/>
          <p:cNvSpPr txBox="1"/>
          <p:nvPr/>
        </p:nvSpPr>
        <p:spPr>
          <a:xfrm>
            <a:off x="1754251" y="1891791"/>
            <a:ext cx="7616190" cy="1546225"/>
          </a:xfrm>
          <a:prstGeom prst="rect">
            <a:avLst/>
          </a:prstGeom>
        </p:spPr>
        <p:txBody>
          <a:bodyPr vert="horz" wrap="square" lIns="0" tIns="0" rIns="0" bIns="0" rtlCol="0">
            <a:spAutoFit/>
          </a:bodyPr>
          <a:lstStyle/>
          <a:p>
            <a:pPr marL="424180" indent="-411480">
              <a:lnSpc>
                <a:spcPct val="100000"/>
              </a:lnSpc>
              <a:buClr>
                <a:srgbClr val="EE2B0A"/>
              </a:buClr>
              <a:buSzPct val="69000"/>
              <a:buFont typeface="Wingdings" panose="05000000000000000000"/>
              <a:buChar char=""/>
              <a:tabLst>
                <a:tab pos="424180" algn="l"/>
              </a:tabLst>
            </a:pPr>
            <a:r>
              <a:rPr sz="3200" spc="-5" dirty="0">
                <a:latin typeface="新宋体" panose="02010609030101010101" charset="-122"/>
                <a:cs typeface="新宋体" panose="02010609030101010101" charset="-122"/>
              </a:rPr>
              <a:t>JPEG(Joint Picture</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Expert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Group)</a:t>
            </a:r>
            <a:endParaRPr sz="3200">
              <a:latin typeface="新宋体" panose="02010609030101010101" charset="-122"/>
              <a:cs typeface="新宋体" panose="02010609030101010101" charset="-122"/>
            </a:endParaRPr>
          </a:p>
          <a:p>
            <a:pPr marL="469900" marR="5080" indent="-635">
              <a:lnSpc>
                <a:spcPct val="100000"/>
              </a:lnSpc>
              <a:spcBef>
                <a:spcPts val="167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JPEG对录像机质量的静止图像的压缩率一般 可达到25:1</a:t>
            </a:r>
            <a:endParaRPr sz="2800">
              <a:latin typeface="新宋体" panose="02010609030101010101" charset="-122"/>
              <a:cs typeface="新宋体" panose="02010609030101010101"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47913" y="3130295"/>
            <a:ext cx="3598926" cy="287959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780417" y="3130295"/>
            <a:ext cx="3598926" cy="2879598"/>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780403" y="2221738"/>
            <a:ext cx="2056130"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降低对比度</a:t>
            </a:r>
            <a:endParaRPr sz="3200">
              <a:latin typeface="新宋体" panose="02010609030101010101" charset="-122"/>
              <a:cs typeface="新宋体" panose="02010609030101010101" charset="-122"/>
            </a:endParaRPr>
          </a:p>
        </p:txBody>
      </p:sp>
      <p:sp>
        <p:nvSpPr>
          <p:cNvPr id="7" name="object 7"/>
          <p:cNvSpPr txBox="1"/>
          <p:nvPr/>
        </p:nvSpPr>
        <p:spPr>
          <a:xfrm>
            <a:off x="2844698" y="2218690"/>
            <a:ext cx="838200"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原图</a:t>
            </a:r>
            <a:endParaRPr sz="320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265097" rIns="0" bIns="0" rtlCol="0">
            <a:spAutoFit/>
          </a:bodyPr>
          <a:lstStyle/>
          <a:p>
            <a:pPr marL="248920">
              <a:lnSpc>
                <a:spcPct val="100000"/>
              </a:lnSpc>
            </a:pPr>
            <a:r>
              <a:rPr spc="-15" dirty="0">
                <a:latin typeface="新宋体" panose="02010609030101010101" charset="-122"/>
                <a:cs typeface="新宋体" panose="02010609030101010101" charset="-122"/>
              </a:rPr>
              <a:t>影响清晰度因素</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2、对比度</a:t>
            </a: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0" dirty="0">
                <a:latin typeface="Times New Roman" panose="02020603050405020304"/>
                <a:cs typeface="Times New Roman" panose="02020603050405020304"/>
              </a:rPr>
              <a:t>JPEG</a:t>
            </a:r>
            <a:r>
              <a:rPr spc="-15" dirty="0">
                <a:latin typeface="新宋体" panose="02010609030101010101" charset="-122"/>
                <a:cs typeface="新宋体" panose="02010609030101010101" charset="-122"/>
              </a:rPr>
              <a:t>基本系统编码器框图</a:t>
            </a:r>
          </a:p>
        </p:txBody>
      </p:sp>
      <p:sp>
        <p:nvSpPr>
          <p:cNvPr id="6" name="object 6"/>
          <p:cNvSpPr/>
          <p:nvPr/>
        </p:nvSpPr>
        <p:spPr>
          <a:xfrm>
            <a:off x="1457591" y="2049017"/>
            <a:ext cx="1152525" cy="505459"/>
          </a:xfrm>
          <a:custGeom>
            <a:avLst/>
            <a:gdLst/>
            <a:ahLst/>
            <a:cxnLst/>
            <a:rect l="l" t="t" r="r" b="b"/>
            <a:pathLst>
              <a:path w="1152525" h="505460">
                <a:moveTo>
                  <a:pt x="576072" y="0"/>
                </a:moveTo>
                <a:lnTo>
                  <a:pt x="513239" y="1487"/>
                </a:lnTo>
                <a:lnTo>
                  <a:pt x="452382" y="5845"/>
                </a:lnTo>
                <a:lnTo>
                  <a:pt x="393850" y="12917"/>
                </a:lnTo>
                <a:lnTo>
                  <a:pt x="337992" y="22545"/>
                </a:lnTo>
                <a:lnTo>
                  <a:pt x="285157" y="34572"/>
                </a:lnTo>
                <a:lnTo>
                  <a:pt x="235695" y="48841"/>
                </a:lnTo>
                <a:lnTo>
                  <a:pt x="189956" y="65194"/>
                </a:lnTo>
                <a:lnTo>
                  <a:pt x="148289" y="83476"/>
                </a:lnTo>
                <a:lnTo>
                  <a:pt x="111044" y="103528"/>
                </a:lnTo>
                <a:lnTo>
                  <a:pt x="78570" y="125193"/>
                </a:lnTo>
                <a:lnTo>
                  <a:pt x="29333" y="172736"/>
                </a:lnTo>
                <a:lnTo>
                  <a:pt x="3375" y="224846"/>
                </a:lnTo>
                <a:lnTo>
                  <a:pt x="0" y="252222"/>
                </a:lnTo>
                <a:lnTo>
                  <a:pt x="3375" y="279739"/>
                </a:lnTo>
                <a:lnTo>
                  <a:pt x="29333" y="332079"/>
                </a:lnTo>
                <a:lnTo>
                  <a:pt x="78570" y="379786"/>
                </a:lnTo>
                <a:lnTo>
                  <a:pt x="111044" y="401513"/>
                </a:lnTo>
                <a:lnTo>
                  <a:pt x="148289" y="421614"/>
                </a:lnTo>
                <a:lnTo>
                  <a:pt x="189956" y="439933"/>
                </a:lnTo>
                <a:lnTo>
                  <a:pt x="235695" y="456316"/>
                </a:lnTo>
                <a:lnTo>
                  <a:pt x="285157" y="470605"/>
                </a:lnTo>
                <a:lnTo>
                  <a:pt x="337992" y="482646"/>
                </a:lnTo>
                <a:lnTo>
                  <a:pt x="393850" y="492282"/>
                </a:lnTo>
                <a:lnTo>
                  <a:pt x="452382" y="499358"/>
                </a:lnTo>
                <a:lnTo>
                  <a:pt x="513239" y="503718"/>
                </a:lnTo>
                <a:lnTo>
                  <a:pt x="576072" y="505206"/>
                </a:lnTo>
                <a:lnTo>
                  <a:pt x="638904" y="503718"/>
                </a:lnTo>
                <a:lnTo>
                  <a:pt x="699761" y="499358"/>
                </a:lnTo>
                <a:lnTo>
                  <a:pt x="758293" y="492282"/>
                </a:lnTo>
                <a:lnTo>
                  <a:pt x="814151" y="482646"/>
                </a:lnTo>
                <a:lnTo>
                  <a:pt x="866986" y="470605"/>
                </a:lnTo>
                <a:lnTo>
                  <a:pt x="916448" y="456316"/>
                </a:lnTo>
                <a:lnTo>
                  <a:pt x="962187" y="439933"/>
                </a:lnTo>
                <a:lnTo>
                  <a:pt x="1003854" y="421614"/>
                </a:lnTo>
                <a:lnTo>
                  <a:pt x="1041099" y="401513"/>
                </a:lnTo>
                <a:lnTo>
                  <a:pt x="1073573" y="379786"/>
                </a:lnTo>
                <a:lnTo>
                  <a:pt x="1122810" y="332079"/>
                </a:lnTo>
                <a:lnTo>
                  <a:pt x="1148768" y="279739"/>
                </a:lnTo>
                <a:lnTo>
                  <a:pt x="1152144" y="252221"/>
                </a:lnTo>
                <a:lnTo>
                  <a:pt x="1148768" y="224846"/>
                </a:lnTo>
                <a:lnTo>
                  <a:pt x="1122810" y="172736"/>
                </a:lnTo>
                <a:lnTo>
                  <a:pt x="1073573" y="125193"/>
                </a:lnTo>
                <a:lnTo>
                  <a:pt x="1041099" y="103528"/>
                </a:lnTo>
                <a:lnTo>
                  <a:pt x="1003854" y="83476"/>
                </a:lnTo>
                <a:lnTo>
                  <a:pt x="962187" y="65194"/>
                </a:lnTo>
                <a:lnTo>
                  <a:pt x="916448" y="48841"/>
                </a:lnTo>
                <a:lnTo>
                  <a:pt x="866986" y="34572"/>
                </a:lnTo>
                <a:lnTo>
                  <a:pt x="814151" y="22545"/>
                </a:lnTo>
                <a:lnTo>
                  <a:pt x="758293" y="12917"/>
                </a:lnTo>
                <a:lnTo>
                  <a:pt x="699761" y="5845"/>
                </a:lnTo>
                <a:lnTo>
                  <a:pt x="638904" y="1487"/>
                </a:lnTo>
                <a:lnTo>
                  <a:pt x="576072" y="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1678051" y="2103628"/>
            <a:ext cx="788035" cy="302895"/>
          </a:xfrm>
          <a:prstGeom prst="rect">
            <a:avLst/>
          </a:prstGeom>
        </p:spPr>
        <p:txBody>
          <a:bodyPr vert="horz" wrap="square" lIns="0" tIns="0" rIns="0" bIns="0" rtlCol="0">
            <a:spAutoFit/>
          </a:bodyPr>
          <a:lstStyle/>
          <a:p>
            <a:pPr marL="12700">
              <a:lnSpc>
                <a:spcPts val="2380"/>
              </a:lnSpc>
            </a:pPr>
            <a:r>
              <a:rPr sz="2000" b="1" spc="-10" dirty="0">
                <a:latin typeface="新宋体" panose="02010609030101010101" charset="-122"/>
                <a:cs typeface="新宋体" panose="02010609030101010101" charset="-122"/>
              </a:rPr>
              <a:t>源图像</a:t>
            </a:r>
            <a:endParaRPr sz="2000">
              <a:latin typeface="新宋体" panose="02010609030101010101" charset="-122"/>
              <a:cs typeface="新宋体" panose="02010609030101010101" charset="-122"/>
            </a:endParaRPr>
          </a:p>
        </p:txBody>
      </p:sp>
      <p:sp>
        <p:nvSpPr>
          <p:cNvPr id="8" name="object 8"/>
          <p:cNvSpPr/>
          <p:nvPr/>
        </p:nvSpPr>
        <p:spPr>
          <a:xfrm>
            <a:off x="2605163" y="2299716"/>
            <a:ext cx="508634" cy="76200"/>
          </a:xfrm>
          <a:custGeom>
            <a:avLst/>
            <a:gdLst/>
            <a:ahLst/>
            <a:cxnLst/>
            <a:rect l="l" t="t" r="r" b="b"/>
            <a:pathLst>
              <a:path w="508635" h="76200">
                <a:moveTo>
                  <a:pt x="449580" y="38099"/>
                </a:moveTo>
                <a:lnTo>
                  <a:pt x="448056" y="35051"/>
                </a:lnTo>
                <a:lnTo>
                  <a:pt x="444246" y="33527"/>
                </a:lnTo>
                <a:lnTo>
                  <a:pt x="4572" y="33527"/>
                </a:lnTo>
                <a:lnTo>
                  <a:pt x="1524" y="35051"/>
                </a:lnTo>
                <a:lnTo>
                  <a:pt x="0" y="38099"/>
                </a:lnTo>
                <a:lnTo>
                  <a:pt x="1524" y="41909"/>
                </a:lnTo>
                <a:lnTo>
                  <a:pt x="4572" y="43433"/>
                </a:lnTo>
                <a:lnTo>
                  <a:pt x="444246" y="43433"/>
                </a:lnTo>
                <a:lnTo>
                  <a:pt x="448056" y="41909"/>
                </a:lnTo>
                <a:lnTo>
                  <a:pt x="449580" y="38099"/>
                </a:lnTo>
                <a:close/>
              </a:path>
              <a:path w="508635" h="76200">
                <a:moveTo>
                  <a:pt x="508254" y="38099"/>
                </a:moveTo>
                <a:lnTo>
                  <a:pt x="432054" y="0"/>
                </a:lnTo>
                <a:lnTo>
                  <a:pt x="432054" y="33527"/>
                </a:lnTo>
                <a:lnTo>
                  <a:pt x="444246" y="33527"/>
                </a:lnTo>
                <a:lnTo>
                  <a:pt x="448056" y="35051"/>
                </a:lnTo>
                <a:lnTo>
                  <a:pt x="449580" y="38099"/>
                </a:lnTo>
                <a:lnTo>
                  <a:pt x="449580" y="67436"/>
                </a:lnTo>
                <a:lnTo>
                  <a:pt x="508254" y="38099"/>
                </a:lnTo>
                <a:close/>
              </a:path>
              <a:path w="508635" h="76200">
                <a:moveTo>
                  <a:pt x="449580" y="67436"/>
                </a:moveTo>
                <a:lnTo>
                  <a:pt x="449580" y="38099"/>
                </a:lnTo>
                <a:lnTo>
                  <a:pt x="448056" y="41909"/>
                </a:lnTo>
                <a:lnTo>
                  <a:pt x="444246" y="43433"/>
                </a:lnTo>
                <a:lnTo>
                  <a:pt x="432054" y="43433"/>
                </a:lnTo>
                <a:lnTo>
                  <a:pt x="432054" y="76199"/>
                </a:lnTo>
                <a:lnTo>
                  <a:pt x="449580" y="67436"/>
                </a:lnTo>
                <a:close/>
              </a:path>
            </a:pathLst>
          </a:custGeom>
          <a:solidFill>
            <a:srgbClr val="000000"/>
          </a:solidFill>
        </p:spPr>
        <p:txBody>
          <a:bodyPr wrap="square" lIns="0" tIns="0" rIns="0" bIns="0" rtlCol="0"/>
          <a:lstStyle/>
          <a:p>
            <a:endParaRPr/>
          </a:p>
        </p:txBody>
      </p:sp>
      <p:sp>
        <p:nvSpPr>
          <p:cNvPr id="9" name="object 9"/>
          <p:cNvSpPr txBox="1"/>
          <p:nvPr/>
        </p:nvSpPr>
        <p:spPr>
          <a:xfrm>
            <a:off x="3144659" y="2147316"/>
            <a:ext cx="1337310" cy="407034"/>
          </a:xfrm>
          <a:prstGeom prst="rect">
            <a:avLst/>
          </a:prstGeom>
          <a:ln w="9525">
            <a:solidFill>
              <a:srgbClr val="000000"/>
            </a:solidFill>
          </a:ln>
        </p:spPr>
        <p:txBody>
          <a:bodyPr vert="horz" wrap="square" lIns="0" tIns="53975" rIns="0" bIns="0" rtlCol="0">
            <a:spAutoFit/>
          </a:bodyPr>
          <a:lstStyle/>
          <a:p>
            <a:pPr marL="92710">
              <a:lnSpc>
                <a:spcPct val="100000"/>
              </a:lnSpc>
              <a:spcBef>
                <a:spcPts val="425"/>
              </a:spcBef>
            </a:pPr>
            <a:r>
              <a:rPr sz="2000" b="1" spc="-10" dirty="0">
                <a:latin typeface="新宋体" panose="02010609030101010101" charset="-122"/>
                <a:cs typeface="新宋体" panose="02010609030101010101" charset="-122"/>
              </a:rPr>
              <a:t>DCT正变换</a:t>
            </a:r>
            <a:endParaRPr sz="2000">
              <a:latin typeface="新宋体" panose="02010609030101010101" charset="-122"/>
              <a:cs typeface="新宋体" panose="02010609030101010101" charset="-122"/>
            </a:endParaRPr>
          </a:p>
        </p:txBody>
      </p:sp>
      <p:sp>
        <p:nvSpPr>
          <p:cNvPr id="10" name="object 10"/>
          <p:cNvSpPr/>
          <p:nvPr/>
        </p:nvSpPr>
        <p:spPr>
          <a:xfrm>
            <a:off x="4476635" y="2299716"/>
            <a:ext cx="508634" cy="76200"/>
          </a:xfrm>
          <a:custGeom>
            <a:avLst/>
            <a:gdLst/>
            <a:ahLst/>
            <a:cxnLst/>
            <a:rect l="l" t="t" r="r" b="b"/>
            <a:pathLst>
              <a:path w="508635" h="76200">
                <a:moveTo>
                  <a:pt x="449580" y="38099"/>
                </a:moveTo>
                <a:lnTo>
                  <a:pt x="448056" y="35051"/>
                </a:lnTo>
                <a:lnTo>
                  <a:pt x="445008" y="33527"/>
                </a:lnTo>
                <a:lnTo>
                  <a:pt x="5334" y="33527"/>
                </a:lnTo>
                <a:lnTo>
                  <a:pt x="1524" y="35051"/>
                </a:lnTo>
                <a:lnTo>
                  <a:pt x="0" y="38099"/>
                </a:lnTo>
                <a:lnTo>
                  <a:pt x="1524" y="41909"/>
                </a:lnTo>
                <a:lnTo>
                  <a:pt x="5334" y="43433"/>
                </a:lnTo>
                <a:lnTo>
                  <a:pt x="445008" y="43433"/>
                </a:lnTo>
                <a:lnTo>
                  <a:pt x="448056" y="41909"/>
                </a:lnTo>
                <a:lnTo>
                  <a:pt x="449580" y="38099"/>
                </a:lnTo>
                <a:close/>
              </a:path>
              <a:path w="508635" h="76200">
                <a:moveTo>
                  <a:pt x="508254" y="38099"/>
                </a:moveTo>
                <a:lnTo>
                  <a:pt x="432054" y="0"/>
                </a:lnTo>
                <a:lnTo>
                  <a:pt x="432054" y="33527"/>
                </a:lnTo>
                <a:lnTo>
                  <a:pt x="445008" y="33527"/>
                </a:lnTo>
                <a:lnTo>
                  <a:pt x="448056" y="35051"/>
                </a:lnTo>
                <a:lnTo>
                  <a:pt x="449580" y="38099"/>
                </a:lnTo>
                <a:lnTo>
                  <a:pt x="449580" y="67436"/>
                </a:lnTo>
                <a:lnTo>
                  <a:pt x="508254" y="38099"/>
                </a:lnTo>
                <a:close/>
              </a:path>
              <a:path w="508635" h="76200">
                <a:moveTo>
                  <a:pt x="449580" y="67436"/>
                </a:moveTo>
                <a:lnTo>
                  <a:pt x="449580" y="38099"/>
                </a:lnTo>
                <a:lnTo>
                  <a:pt x="448056" y="41909"/>
                </a:lnTo>
                <a:lnTo>
                  <a:pt x="445008" y="43433"/>
                </a:lnTo>
                <a:lnTo>
                  <a:pt x="432054" y="43433"/>
                </a:lnTo>
                <a:lnTo>
                  <a:pt x="432054" y="76199"/>
                </a:lnTo>
                <a:lnTo>
                  <a:pt x="449580" y="67436"/>
                </a:lnTo>
                <a:close/>
              </a:path>
            </a:pathLst>
          </a:custGeom>
          <a:solidFill>
            <a:srgbClr val="000000"/>
          </a:solidFill>
        </p:spPr>
        <p:txBody>
          <a:bodyPr wrap="square" lIns="0" tIns="0" rIns="0" bIns="0" rtlCol="0"/>
          <a:lstStyle/>
          <a:p>
            <a:endParaRPr/>
          </a:p>
        </p:txBody>
      </p:sp>
      <p:sp>
        <p:nvSpPr>
          <p:cNvPr id="11" name="object 11"/>
          <p:cNvSpPr txBox="1"/>
          <p:nvPr/>
        </p:nvSpPr>
        <p:spPr>
          <a:xfrm>
            <a:off x="4986413" y="2147316"/>
            <a:ext cx="1008380" cy="407034"/>
          </a:xfrm>
          <a:prstGeom prst="rect">
            <a:avLst/>
          </a:prstGeom>
          <a:ln w="9525">
            <a:solidFill>
              <a:srgbClr val="000000"/>
            </a:solidFill>
          </a:ln>
        </p:spPr>
        <p:txBody>
          <a:bodyPr vert="horz" wrap="square" lIns="0" tIns="53975" rIns="0" bIns="0" rtlCol="0">
            <a:spAutoFit/>
          </a:bodyPr>
          <a:lstStyle/>
          <a:p>
            <a:pPr marL="117475">
              <a:lnSpc>
                <a:spcPct val="100000"/>
              </a:lnSpc>
              <a:spcBef>
                <a:spcPts val="425"/>
              </a:spcBef>
            </a:pPr>
            <a:r>
              <a:rPr sz="2000" b="1" spc="-10" dirty="0">
                <a:latin typeface="新宋体" panose="02010609030101010101" charset="-122"/>
                <a:cs typeface="新宋体" panose="02010609030101010101" charset="-122"/>
              </a:rPr>
              <a:t>量化器</a:t>
            </a:r>
            <a:endParaRPr sz="2000">
              <a:latin typeface="新宋体" panose="02010609030101010101" charset="-122"/>
              <a:cs typeface="新宋体" panose="02010609030101010101" charset="-122"/>
            </a:endParaRPr>
          </a:p>
        </p:txBody>
      </p:sp>
      <p:sp>
        <p:nvSpPr>
          <p:cNvPr id="12" name="object 12"/>
          <p:cNvSpPr/>
          <p:nvPr/>
        </p:nvSpPr>
        <p:spPr>
          <a:xfrm>
            <a:off x="5989967" y="2299716"/>
            <a:ext cx="508000" cy="76200"/>
          </a:xfrm>
          <a:custGeom>
            <a:avLst/>
            <a:gdLst/>
            <a:ahLst/>
            <a:cxnLst/>
            <a:rect l="l" t="t" r="r" b="b"/>
            <a:pathLst>
              <a:path w="508000" h="76200">
                <a:moveTo>
                  <a:pt x="448818" y="38099"/>
                </a:moveTo>
                <a:lnTo>
                  <a:pt x="448056" y="35051"/>
                </a:lnTo>
                <a:lnTo>
                  <a:pt x="444246" y="33527"/>
                </a:lnTo>
                <a:lnTo>
                  <a:pt x="4572" y="33527"/>
                </a:lnTo>
                <a:lnTo>
                  <a:pt x="1524" y="35051"/>
                </a:lnTo>
                <a:lnTo>
                  <a:pt x="0" y="38099"/>
                </a:lnTo>
                <a:lnTo>
                  <a:pt x="1524" y="41909"/>
                </a:lnTo>
                <a:lnTo>
                  <a:pt x="4572" y="43433"/>
                </a:lnTo>
                <a:lnTo>
                  <a:pt x="444246" y="43433"/>
                </a:lnTo>
                <a:lnTo>
                  <a:pt x="448056" y="41909"/>
                </a:lnTo>
                <a:lnTo>
                  <a:pt x="448818" y="38099"/>
                </a:lnTo>
                <a:close/>
              </a:path>
              <a:path w="508000" h="76200">
                <a:moveTo>
                  <a:pt x="507492" y="38099"/>
                </a:moveTo>
                <a:lnTo>
                  <a:pt x="431292" y="0"/>
                </a:lnTo>
                <a:lnTo>
                  <a:pt x="431292" y="33527"/>
                </a:lnTo>
                <a:lnTo>
                  <a:pt x="444246" y="33527"/>
                </a:lnTo>
                <a:lnTo>
                  <a:pt x="448056" y="35051"/>
                </a:lnTo>
                <a:lnTo>
                  <a:pt x="448818" y="38099"/>
                </a:lnTo>
                <a:lnTo>
                  <a:pt x="448818" y="67436"/>
                </a:lnTo>
                <a:lnTo>
                  <a:pt x="507492" y="38099"/>
                </a:lnTo>
                <a:close/>
              </a:path>
              <a:path w="508000" h="76200">
                <a:moveTo>
                  <a:pt x="448818" y="67436"/>
                </a:moveTo>
                <a:lnTo>
                  <a:pt x="448818" y="38099"/>
                </a:lnTo>
                <a:lnTo>
                  <a:pt x="448056" y="41909"/>
                </a:lnTo>
                <a:lnTo>
                  <a:pt x="444246" y="43433"/>
                </a:lnTo>
                <a:lnTo>
                  <a:pt x="431292" y="43433"/>
                </a:lnTo>
                <a:lnTo>
                  <a:pt x="431292" y="76199"/>
                </a:lnTo>
                <a:lnTo>
                  <a:pt x="448818" y="67436"/>
                </a:lnTo>
                <a:close/>
              </a:path>
            </a:pathLst>
          </a:custGeom>
          <a:solidFill>
            <a:srgbClr val="000000"/>
          </a:solidFill>
        </p:spPr>
        <p:txBody>
          <a:bodyPr wrap="square" lIns="0" tIns="0" rIns="0" bIns="0" rtlCol="0"/>
          <a:lstStyle/>
          <a:p>
            <a:endParaRPr/>
          </a:p>
        </p:txBody>
      </p:sp>
      <p:sp>
        <p:nvSpPr>
          <p:cNvPr id="13" name="object 13"/>
          <p:cNvSpPr txBox="1"/>
          <p:nvPr/>
        </p:nvSpPr>
        <p:spPr>
          <a:xfrm>
            <a:off x="6497459" y="2147316"/>
            <a:ext cx="1224915" cy="407034"/>
          </a:xfrm>
          <a:prstGeom prst="rect">
            <a:avLst/>
          </a:prstGeom>
          <a:ln w="9525">
            <a:solidFill>
              <a:srgbClr val="000000"/>
            </a:solidFill>
          </a:ln>
        </p:spPr>
        <p:txBody>
          <a:bodyPr vert="horz" wrap="square" lIns="0" tIns="53975" rIns="0" bIns="0" rtlCol="0">
            <a:spAutoFit/>
          </a:bodyPr>
          <a:lstStyle/>
          <a:p>
            <a:pPr marL="98425">
              <a:lnSpc>
                <a:spcPct val="100000"/>
              </a:lnSpc>
              <a:spcBef>
                <a:spcPts val="425"/>
              </a:spcBef>
            </a:pPr>
            <a:r>
              <a:rPr sz="2000" b="1" spc="-10" dirty="0">
                <a:latin typeface="新宋体" panose="02010609030101010101" charset="-122"/>
                <a:cs typeface="新宋体" panose="02010609030101010101" charset="-122"/>
              </a:rPr>
              <a:t>熵编码器</a:t>
            </a:r>
            <a:endParaRPr sz="2000">
              <a:latin typeface="新宋体" panose="02010609030101010101" charset="-122"/>
              <a:cs typeface="新宋体" panose="02010609030101010101" charset="-122"/>
            </a:endParaRPr>
          </a:p>
        </p:txBody>
      </p:sp>
      <p:sp>
        <p:nvSpPr>
          <p:cNvPr id="14" name="object 14"/>
          <p:cNvSpPr/>
          <p:nvPr/>
        </p:nvSpPr>
        <p:spPr>
          <a:xfrm>
            <a:off x="7718183" y="2299716"/>
            <a:ext cx="508634" cy="76200"/>
          </a:xfrm>
          <a:custGeom>
            <a:avLst/>
            <a:gdLst/>
            <a:ahLst/>
            <a:cxnLst/>
            <a:rect l="l" t="t" r="r" b="b"/>
            <a:pathLst>
              <a:path w="508634" h="76200">
                <a:moveTo>
                  <a:pt x="449579" y="38099"/>
                </a:moveTo>
                <a:lnTo>
                  <a:pt x="448055" y="35051"/>
                </a:lnTo>
                <a:lnTo>
                  <a:pt x="445007" y="33527"/>
                </a:lnTo>
                <a:lnTo>
                  <a:pt x="5333" y="33527"/>
                </a:lnTo>
                <a:lnTo>
                  <a:pt x="1523" y="35051"/>
                </a:lnTo>
                <a:lnTo>
                  <a:pt x="0" y="38099"/>
                </a:lnTo>
                <a:lnTo>
                  <a:pt x="1523" y="41909"/>
                </a:lnTo>
                <a:lnTo>
                  <a:pt x="5333" y="43433"/>
                </a:lnTo>
                <a:lnTo>
                  <a:pt x="445007" y="43433"/>
                </a:lnTo>
                <a:lnTo>
                  <a:pt x="448055" y="41909"/>
                </a:lnTo>
                <a:lnTo>
                  <a:pt x="449579" y="38099"/>
                </a:lnTo>
                <a:close/>
              </a:path>
              <a:path w="508634" h="76200">
                <a:moveTo>
                  <a:pt x="508253" y="38099"/>
                </a:moveTo>
                <a:lnTo>
                  <a:pt x="432053" y="0"/>
                </a:lnTo>
                <a:lnTo>
                  <a:pt x="432053" y="33527"/>
                </a:lnTo>
                <a:lnTo>
                  <a:pt x="445007" y="33527"/>
                </a:lnTo>
                <a:lnTo>
                  <a:pt x="448055" y="35051"/>
                </a:lnTo>
                <a:lnTo>
                  <a:pt x="449579" y="38099"/>
                </a:lnTo>
                <a:lnTo>
                  <a:pt x="449579" y="67436"/>
                </a:lnTo>
                <a:lnTo>
                  <a:pt x="508253" y="38099"/>
                </a:lnTo>
                <a:close/>
              </a:path>
              <a:path w="508634" h="76200">
                <a:moveTo>
                  <a:pt x="449579" y="67436"/>
                </a:moveTo>
                <a:lnTo>
                  <a:pt x="449579" y="38099"/>
                </a:lnTo>
                <a:lnTo>
                  <a:pt x="448055" y="41909"/>
                </a:lnTo>
                <a:lnTo>
                  <a:pt x="445007" y="43433"/>
                </a:lnTo>
                <a:lnTo>
                  <a:pt x="432053" y="43433"/>
                </a:lnTo>
                <a:lnTo>
                  <a:pt x="432053" y="76199"/>
                </a:lnTo>
                <a:lnTo>
                  <a:pt x="449579" y="67436"/>
                </a:lnTo>
                <a:close/>
              </a:path>
            </a:pathLst>
          </a:custGeom>
          <a:solidFill>
            <a:srgbClr val="000000"/>
          </a:solidFill>
        </p:spPr>
        <p:txBody>
          <a:bodyPr wrap="square" lIns="0" tIns="0" rIns="0" bIns="0" rtlCol="0"/>
          <a:lstStyle/>
          <a:p>
            <a:endParaRPr/>
          </a:p>
        </p:txBody>
      </p:sp>
      <p:sp>
        <p:nvSpPr>
          <p:cNvPr id="15" name="object 15"/>
          <p:cNvSpPr/>
          <p:nvPr/>
        </p:nvSpPr>
        <p:spPr>
          <a:xfrm>
            <a:off x="8226425" y="2050542"/>
            <a:ext cx="1369060" cy="574675"/>
          </a:xfrm>
          <a:custGeom>
            <a:avLst/>
            <a:gdLst/>
            <a:ahLst/>
            <a:cxnLst/>
            <a:rect l="l" t="t" r="r" b="b"/>
            <a:pathLst>
              <a:path w="1369059" h="574675">
                <a:moveTo>
                  <a:pt x="684276" y="0"/>
                </a:moveTo>
                <a:lnTo>
                  <a:pt x="618369" y="1316"/>
                </a:lnTo>
                <a:lnTo>
                  <a:pt x="554237" y="5185"/>
                </a:lnTo>
                <a:lnTo>
                  <a:pt x="492165" y="11486"/>
                </a:lnTo>
                <a:lnTo>
                  <a:pt x="432440" y="20098"/>
                </a:lnTo>
                <a:lnTo>
                  <a:pt x="375348" y="30899"/>
                </a:lnTo>
                <a:lnTo>
                  <a:pt x="321177" y="43769"/>
                </a:lnTo>
                <a:lnTo>
                  <a:pt x="270212" y="58587"/>
                </a:lnTo>
                <a:lnTo>
                  <a:pt x="222741" y="75231"/>
                </a:lnTo>
                <a:lnTo>
                  <a:pt x="179050" y="93581"/>
                </a:lnTo>
                <a:lnTo>
                  <a:pt x="139426" y="113516"/>
                </a:lnTo>
                <a:lnTo>
                  <a:pt x="104155" y="134915"/>
                </a:lnTo>
                <a:lnTo>
                  <a:pt x="73524" y="157657"/>
                </a:lnTo>
                <a:lnTo>
                  <a:pt x="27328" y="206685"/>
                </a:lnTo>
                <a:lnTo>
                  <a:pt x="3132" y="259632"/>
                </a:lnTo>
                <a:lnTo>
                  <a:pt x="0" y="287274"/>
                </a:lnTo>
                <a:lnTo>
                  <a:pt x="3132" y="315034"/>
                </a:lnTo>
                <a:lnTo>
                  <a:pt x="27328" y="368136"/>
                </a:lnTo>
                <a:lnTo>
                  <a:pt x="73524" y="417225"/>
                </a:lnTo>
                <a:lnTo>
                  <a:pt x="104155" y="439970"/>
                </a:lnTo>
                <a:lnTo>
                  <a:pt x="139426" y="461356"/>
                </a:lnTo>
                <a:lnTo>
                  <a:pt x="179050" y="481267"/>
                </a:lnTo>
                <a:lnTo>
                  <a:pt x="222741" y="499584"/>
                </a:lnTo>
                <a:lnTo>
                  <a:pt x="270212" y="516188"/>
                </a:lnTo>
                <a:lnTo>
                  <a:pt x="321177" y="530962"/>
                </a:lnTo>
                <a:lnTo>
                  <a:pt x="375348" y="543788"/>
                </a:lnTo>
                <a:lnTo>
                  <a:pt x="432440" y="554546"/>
                </a:lnTo>
                <a:lnTo>
                  <a:pt x="492165" y="563119"/>
                </a:lnTo>
                <a:lnTo>
                  <a:pt x="554237" y="569390"/>
                </a:lnTo>
                <a:lnTo>
                  <a:pt x="618369" y="573238"/>
                </a:lnTo>
                <a:lnTo>
                  <a:pt x="684276" y="574548"/>
                </a:lnTo>
                <a:lnTo>
                  <a:pt x="750182" y="573238"/>
                </a:lnTo>
                <a:lnTo>
                  <a:pt x="814314" y="569390"/>
                </a:lnTo>
                <a:lnTo>
                  <a:pt x="876386" y="563119"/>
                </a:lnTo>
                <a:lnTo>
                  <a:pt x="936111" y="554546"/>
                </a:lnTo>
                <a:lnTo>
                  <a:pt x="993203" y="543788"/>
                </a:lnTo>
                <a:lnTo>
                  <a:pt x="1047374" y="530962"/>
                </a:lnTo>
                <a:lnTo>
                  <a:pt x="1098339" y="516188"/>
                </a:lnTo>
                <a:lnTo>
                  <a:pt x="1145810" y="499584"/>
                </a:lnTo>
                <a:lnTo>
                  <a:pt x="1189501" y="481267"/>
                </a:lnTo>
                <a:lnTo>
                  <a:pt x="1229125" y="461356"/>
                </a:lnTo>
                <a:lnTo>
                  <a:pt x="1264396" y="439970"/>
                </a:lnTo>
                <a:lnTo>
                  <a:pt x="1295027" y="417225"/>
                </a:lnTo>
                <a:lnTo>
                  <a:pt x="1341223" y="368136"/>
                </a:lnTo>
                <a:lnTo>
                  <a:pt x="1365419" y="315034"/>
                </a:lnTo>
                <a:lnTo>
                  <a:pt x="1368552" y="287273"/>
                </a:lnTo>
                <a:lnTo>
                  <a:pt x="1365419" y="259632"/>
                </a:lnTo>
                <a:lnTo>
                  <a:pt x="1341223" y="206685"/>
                </a:lnTo>
                <a:lnTo>
                  <a:pt x="1295027" y="157657"/>
                </a:lnTo>
                <a:lnTo>
                  <a:pt x="1264396" y="134915"/>
                </a:lnTo>
                <a:lnTo>
                  <a:pt x="1229125" y="113516"/>
                </a:lnTo>
                <a:lnTo>
                  <a:pt x="1189501" y="93581"/>
                </a:lnTo>
                <a:lnTo>
                  <a:pt x="1145810" y="75231"/>
                </a:lnTo>
                <a:lnTo>
                  <a:pt x="1098339" y="58587"/>
                </a:lnTo>
                <a:lnTo>
                  <a:pt x="1047374" y="43769"/>
                </a:lnTo>
                <a:lnTo>
                  <a:pt x="993203" y="30899"/>
                </a:lnTo>
                <a:lnTo>
                  <a:pt x="936111" y="20098"/>
                </a:lnTo>
                <a:lnTo>
                  <a:pt x="876386" y="11486"/>
                </a:lnTo>
                <a:lnTo>
                  <a:pt x="814314" y="5185"/>
                </a:lnTo>
                <a:lnTo>
                  <a:pt x="750182" y="1316"/>
                </a:lnTo>
                <a:lnTo>
                  <a:pt x="684276" y="0"/>
                </a:lnTo>
                <a:close/>
              </a:path>
            </a:pathLst>
          </a:custGeom>
          <a:ln w="9525">
            <a:solidFill>
              <a:srgbClr val="000000"/>
            </a:solidFill>
          </a:ln>
        </p:spPr>
        <p:txBody>
          <a:bodyPr wrap="square" lIns="0" tIns="0" rIns="0" bIns="0" rtlCol="0"/>
          <a:lstStyle/>
          <a:p>
            <a:endParaRPr/>
          </a:p>
        </p:txBody>
      </p:sp>
      <p:sp>
        <p:nvSpPr>
          <p:cNvPr id="16" name="object 16"/>
          <p:cNvSpPr txBox="1"/>
          <p:nvPr/>
        </p:nvSpPr>
        <p:spPr>
          <a:xfrm>
            <a:off x="8379091" y="2176779"/>
            <a:ext cx="1040765" cy="302895"/>
          </a:xfrm>
          <a:prstGeom prst="rect">
            <a:avLst/>
          </a:prstGeom>
        </p:spPr>
        <p:txBody>
          <a:bodyPr vert="horz" wrap="square" lIns="0" tIns="0" rIns="0" bIns="0" rtlCol="0">
            <a:spAutoFit/>
          </a:bodyPr>
          <a:lstStyle/>
          <a:p>
            <a:pPr marL="12700">
              <a:lnSpc>
                <a:spcPts val="2380"/>
              </a:lnSpc>
            </a:pPr>
            <a:r>
              <a:rPr sz="2000" b="1" spc="-10" dirty="0">
                <a:latin typeface="新宋体" panose="02010609030101010101" charset="-122"/>
                <a:cs typeface="新宋体" panose="02010609030101010101" charset="-122"/>
              </a:rPr>
              <a:t>压缩</a:t>
            </a:r>
            <a:r>
              <a:rPr sz="2000" b="1" spc="-20" dirty="0">
                <a:latin typeface="新宋体" panose="02010609030101010101" charset="-122"/>
                <a:cs typeface="新宋体" panose="02010609030101010101" charset="-122"/>
              </a:rPr>
              <a:t>图</a:t>
            </a:r>
            <a:r>
              <a:rPr sz="2000" b="1" spc="-10" dirty="0">
                <a:latin typeface="新宋体" panose="02010609030101010101" charset="-122"/>
                <a:cs typeface="新宋体" panose="02010609030101010101" charset="-122"/>
              </a:rPr>
              <a:t>像</a:t>
            </a:r>
            <a:endParaRPr sz="2000">
              <a:latin typeface="新宋体" panose="02010609030101010101" charset="-122"/>
              <a:cs typeface="新宋体" panose="02010609030101010101" charset="-122"/>
            </a:endParaRPr>
          </a:p>
        </p:txBody>
      </p:sp>
      <p:sp>
        <p:nvSpPr>
          <p:cNvPr id="17" name="object 17"/>
          <p:cNvSpPr/>
          <p:nvPr/>
        </p:nvSpPr>
        <p:spPr>
          <a:xfrm>
            <a:off x="5451233" y="2554223"/>
            <a:ext cx="76200" cy="723900"/>
          </a:xfrm>
          <a:custGeom>
            <a:avLst/>
            <a:gdLst/>
            <a:ahLst/>
            <a:cxnLst/>
            <a:rect l="l" t="t" r="r" b="b"/>
            <a:pathLst>
              <a:path w="76200" h="723900">
                <a:moveTo>
                  <a:pt x="76199" y="76199"/>
                </a:moveTo>
                <a:lnTo>
                  <a:pt x="38099" y="0"/>
                </a:lnTo>
                <a:lnTo>
                  <a:pt x="0" y="76199"/>
                </a:lnTo>
                <a:lnTo>
                  <a:pt x="33527" y="76199"/>
                </a:lnTo>
                <a:lnTo>
                  <a:pt x="33527" y="63245"/>
                </a:lnTo>
                <a:lnTo>
                  <a:pt x="35051" y="60197"/>
                </a:lnTo>
                <a:lnTo>
                  <a:pt x="38099" y="58673"/>
                </a:lnTo>
                <a:lnTo>
                  <a:pt x="41909" y="60197"/>
                </a:lnTo>
                <a:lnTo>
                  <a:pt x="43433" y="63245"/>
                </a:lnTo>
                <a:lnTo>
                  <a:pt x="43433" y="76199"/>
                </a:lnTo>
                <a:lnTo>
                  <a:pt x="76199" y="76199"/>
                </a:lnTo>
                <a:close/>
              </a:path>
              <a:path w="76200" h="723900">
                <a:moveTo>
                  <a:pt x="43433" y="76199"/>
                </a:moveTo>
                <a:lnTo>
                  <a:pt x="43433" y="63245"/>
                </a:lnTo>
                <a:lnTo>
                  <a:pt x="41909" y="60197"/>
                </a:lnTo>
                <a:lnTo>
                  <a:pt x="38099" y="58673"/>
                </a:lnTo>
                <a:lnTo>
                  <a:pt x="35051" y="60197"/>
                </a:lnTo>
                <a:lnTo>
                  <a:pt x="33527" y="63245"/>
                </a:lnTo>
                <a:lnTo>
                  <a:pt x="33527" y="76199"/>
                </a:lnTo>
                <a:lnTo>
                  <a:pt x="43433" y="76199"/>
                </a:lnTo>
                <a:close/>
              </a:path>
              <a:path w="76200" h="723900">
                <a:moveTo>
                  <a:pt x="43433" y="718565"/>
                </a:moveTo>
                <a:lnTo>
                  <a:pt x="43433" y="76199"/>
                </a:lnTo>
                <a:lnTo>
                  <a:pt x="33527" y="76199"/>
                </a:lnTo>
                <a:lnTo>
                  <a:pt x="33527" y="718565"/>
                </a:lnTo>
                <a:lnTo>
                  <a:pt x="35051" y="722375"/>
                </a:lnTo>
                <a:lnTo>
                  <a:pt x="38099" y="723899"/>
                </a:lnTo>
                <a:lnTo>
                  <a:pt x="41909" y="722375"/>
                </a:lnTo>
                <a:lnTo>
                  <a:pt x="43433" y="718565"/>
                </a:lnTo>
                <a:close/>
              </a:path>
            </a:pathLst>
          </a:custGeom>
          <a:solidFill>
            <a:srgbClr val="000000"/>
          </a:solidFill>
        </p:spPr>
        <p:txBody>
          <a:bodyPr wrap="square" lIns="0" tIns="0" rIns="0" bIns="0" rtlCol="0"/>
          <a:lstStyle/>
          <a:p>
            <a:endParaRPr/>
          </a:p>
        </p:txBody>
      </p:sp>
      <p:sp>
        <p:nvSpPr>
          <p:cNvPr id="18" name="object 18"/>
          <p:cNvSpPr/>
          <p:nvPr/>
        </p:nvSpPr>
        <p:spPr>
          <a:xfrm>
            <a:off x="4973459" y="3272790"/>
            <a:ext cx="1008380" cy="504190"/>
          </a:xfrm>
          <a:custGeom>
            <a:avLst/>
            <a:gdLst/>
            <a:ahLst/>
            <a:cxnLst/>
            <a:rect l="l" t="t" r="r" b="b"/>
            <a:pathLst>
              <a:path w="1008379" h="504189">
                <a:moveTo>
                  <a:pt x="83820" y="0"/>
                </a:moveTo>
                <a:lnTo>
                  <a:pt x="51435" y="6679"/>
                </a:lnTo>
                <a:lnTo>
                  <a:pt x="24765" y="24860"/>
                </a:lnTo>
                <a:lnTo>
                  <a:pt x="6667" y="51756"/>
                </a:lnTo>
                <a:lnTo>
                  <a:pt x="0" y="84582"/>
                </a:lnTo>
                <a:lnTo>
                  <a:pt x="0" y="419862"/>
                </a:lnTo>
                <a:lnTo>
                  <a:pt x="6667" y="452568"/>
                </a:lnTo>
                <a:lnTo>
                  <a:pt x="24765" y="479202"/>
                </a:lnTo>
                <a:lnTo>
                  <a:pt x="51435" y="497121"/>
                </a:lnTo>
                <a:lnTo>
                  <a:pt x="83820" y="503681"/>
                </a:lnTo>
                <a:lnTo>
                  <a:pt x="924306" y="503681"/>
                </a:lnTo>
                <a:lnTo>
                  <a:pt x="957012" y="497121"/>
                </a:lnTo>
                <a:lnTo>
                  <a:pt x="983646" y="479202"/>
                </a:lnTo>
                <a:lnTo>
                  <a:pt x="1001565" y="452568"/>
                </a:lnTo>
                <a:lnTo>
                  <a:pt x="1008126" y="419861"/>
                </a:lnTo>
                <a:lnTo>
                  <a:pt x="1008126" y="84581"/>
                </a:lnTo>
                <a:lnTo>
                  <a:pt x="1001565" y="51756"/>
                </a:lnTo>
                <a:lnTo>
                  <a:pt x="983646" y="24860"/>
                </a:lnTo>
                <a:lnTo>
                  <a:pt x="957012" y="6679"/>
                </a:lnTo>
                <a:lnTo>
                  <a:pt x="924306" y="0"/>
                </a:lnTo>
                <a:lnTo>
                  <a:pt x="83820" y="0"/>
                </a:lnTo>
                <a:close/>
              </a:path>
            </a:pathLst>
          </a:custGeom>
          <a:ln w="9525">
            <a:solidFill>
              <a:srgbClr val="000000"/>
            </a:solidFill>
          </a:ln>
        </p:spPr>
        <p:txBody>
          <a:bodyPr wrap="square" lIns="0" tIns="0" rIns="0" bIns="0" rtlCol="0"/>
          <a:lstStyle/>
          <a:p>
            <a:endParaRPr/>
          </a:p>
        </p:txBody>
      </p:sp>
      <p:sp>
        <p:nvSpPr>
          <p:cNvPr id="19" name="object 19"/>
          <p:cNvSpPr txBox="1"/>
          <p:nvPr/>
        </p:nvSpPr>
        <p:spPr>
          <a:xfrm>
            <a:off x="5105527" y="3362452"/>
            <a:ext cx="788035" cy="302895"/>
          </a:xfrm>
          <a:prstGeom prst="rect">
            <a:avLst/>
          </a:prstGeom>
        </p:spPr>
        <p:txBody>
          <a:bodyPr vert="horz" wrap="square" lIns="0" tIns="0" rIns="0" bIns="0" rtlCol="0">
            <a:spAutoFit/>
          </a:bodyPr>
          <a:lstStyle/>
          <a:p>
            <a:pPr marL="12700">
              <a:lnSpc>
                <a:spcPts val="2380"/>
              </a:lnSpc>
            </a:pPr>
            <a:r>
              <a:rPr sz="2000" b="1" spc="-10" dirty="0">
                <a:latin typeface="新宋体" panose="02010609030101010101" charset="-122"/>
                <a:cs typeface="新宋体" panose="02010609030101010101" charset="-122"/>
              </a:rPr>
              <a:t>表说明</a:t>
            </a:r>
            <a:endParaRPr sz="2000">
              <a:latin typeface="新宋体" panose="02010609030101010101" charset="-122"/>
              <a:cs typeface="新宋体" panose="02010609030101010101" charset="-122"/>
            </a:endParaRPr>
          </a:p>
        </p:txBody>
      </p:sp>
      <p:sp>
        <p:nvSpPr>
          <p:cNvPr id="20" name="object 20"/>
          <p:cNvSpPr txBox="1"/>
          <p:nvPr/>
        </p:nvSpPr>
        <p:spPr>
          <a:xfrm>
            <a:off x="6721741" y="3327412"/>
            <a:ext cx="788035" cy="302895"/>
          </a:xfrm>
          <a:prstGeom prst="rect">
            <a:avLst/>
          </a:prstGeom>
        </p:spPr>
        <p:txBody>
          <a:bodyPr vert="horz" wrap="square" lIns="0" tIns="0" rIns="0" bIns="0" rtlCol="0">
            <a:spAutoFit/>
          </a:bodyPr>
          <a:lstStyle/>
          <a:p>
            <a:pPr marL="12700">
              <a:lnSpc>
                <a:spcPts val="2380"/>
              </a:lnSpc>
            </a:pPr>
            <a:r>
              <a:rPr sz="2000" b="1" spc="-10" dirty="0">
                <a:latin typeface="新宋体" panose="02010609030101010101" charset="-122"/>
                <a:cs typeface="新宋体" panose="02010609030101010101" charset="-122"/>
              </a:rPr>
              <a:t>表说明</a:t>
            </a:r>
            <a:endParaRPr sz="2000">
              <a:latin typeface="新宋体" panose="02010609030101010101" charset="-122"/>
              <a:cs typeface="新宋体" panose="02010609030101010101" charset="-122"/>
            </a:endParaRPr>
          </a:p>
        </p:txBody>
      </p:sp>
      <p:sp>
        <p:nvSpPr>
          <p:cNvPr id="21" name="object 21"/>
          <p:cNvSpPr/>
          <p:nvPr/>
        </p:nvSpPr>
        <p:spPr>
          <a:xfrm>
            <a:off x="7108570" y="2554223"/>
            <a:ext cx="76200" cy="723900"/>
          </a:xfrm>
          <a:custGeom>
            <a:avLst/>
            <a:gdLst/>
            <a:ahLst/>
            <a:cxnLst/>
            <a:rect l="l" t="t" r="r" b="b"/>
            <a:pathLst>
              <a:path w="76200" h="723900">
                <a:moveTo>
                  <a:pt x="76199" y="76199"/>
                </a:moveTo>
                <a:lnTo>
                  <a:pt x="38099" y="0"/>
                </a:lnTo>
                <a:lnTo>
                  <a:pt x="0" y="76199"/>
                </a:lnTo>
                <a:lnTo>
                  <a:pt x="33527" y="76199"/>
                </a:lnTo>
                <a:lnTo>
                  <a:pt x="33527" y="63245"/>
                </a:lnTo>
                <a:lnTo>
                  <a:pt x="35051" y="60197"/>
                </a:lnTo>
                <a:lnTo>
                  <a:pt x="38099" y="58673"/>
                </a:lnTo>
                <a:lnTo>
                  <a:pt x="41909" y="60197"/>
                </a:lnTo>
                <a:lnTo>
                  <a:pt x="43433" y="63245"/>
                </a:lnTo>
                <a:lnTo>
                  <a:pt x="43433" y="76199"/>
                </a:lnTo>
                <a:lnTo>
                  <a:pt x="76199" y="76199"/>
                </a:lnTo>
                <a:close/>
              </a:path>
              <a:path w="76200" h="723900">
                <a:moveTo>
                  <a:pt x="43433" y="76199"/>
                </a:moveTo>
                <a:lnTo>
                  <a:pt x="43433" y="63245"/>
                </a:lnTo>
                <a:lnTo>
                  <a:pt x="41909" y="60197"/>
                </a:lnTo>
                <a:lnTo>
                  <a:pt x="38099" y="58673"/>
                </a:lnTo>
                <a:lnTo>
                  <a:pt x="35051" y="60197"/>
                </a:lnTo>
                <a:lnTo>
                  <a:pt x="33527" y="63245"/>
                </a:lnTo>
                <a:lnTo>
                  <a:pt x="33527" y="76199"/>
                </a:lnTo>
                <a:lnTo>
                  <a:pt x="43433" y="76199"/>
                </a:lnTo>
                <a:close/>
              </a:path>
              <a:path w="76200" h="723900">
                <a:moveTo>
                  <a:pt x="43433" y="718565"/>
                </a:moveTo>
                <a:lnTo>
                  <a:pt x="43433" y="76199"/>
                </a:lnTo>
                <a:lnTo>
                  <a:pt x="33527" y="76199"/>
                </a:lnTo>
                <a:lnTo>
                  <a:pt x="33527" y="718565"/>
                </a:lnTo>
                <a:lnTo>
                  <a:pt x="35051" y="722375"/>
                </a:lnTo>
                <a:lnTo>
                  <a:pt x="38099" y="723899"/>
                </a:lnTo>
                <a:lnTo>
                  <a:pt x="41909" y="722375"/>
                </a:lnTo>
                <a:lnTo>
                  <a:pt x="43433" y="718565"/>
                </a:lnTo>
                <a:close/>
              </a:path>
            </a:pathLst>
          </a:custGeom>
          <a:solidFill>
            <a:srgbClr val="000000"/>
          </a:solidFill>
        </p:spPr>
        <p:txBody>
          <a:bodyPr wrap="square" lIns="0" tIns="0" rIns="0" bIns="0" rtlCol="0"/>
          <a:lstStyle/>
          <a:p>
            <a:endParaRPr/>
          </a:p>
        </p:txBody>
      </p:sp>
      <p:sp>
        <p:nvSpPr>
          <p:cNvPr id="22" name="object 22"/>
          <p:cNvSpPr/>
          <p:nvPr/>
        </p:nvSpPr>
        <p:spPr>
          <a:xfrm>
            <a:off x="6642227" y="3272790"/>
            <a:ext cx="1008380" cy="504190"/>
          </a:xfrm>
          <a:custGeom>
            <a:avLst/>
            <a:gdLst/>
            <a:ahLst/>
            <a:cxnLst/>
            <a:rect l="l" t="t" r="r" b="b"/>
            <a:pathLst>
              <a:path w="1008379" h="504189">
                <a:moveTo>
                  <a:pt x="83820" y="0"/>
                </a:moveTo>
                <a:lnTo>
                  <a:pt x="51113" y="6679"/>
                </a:lnTo>
                <a:lnTo>
                  <a:pt x="24479" y="24860"/>
                </a:lnTo>
                <a:lnTo>
                  <a:pt x="6560" y="51756"/>
                </a:lnTo>
                <a:lnTo>
                  <a:pt x="0" y="84582"/>
                </a:lnTo>
                <a:lnTo>
                  <a:pt x="0" y="419862"/>
                </a:lnTo>
                <a:lnTo>
                  <a:pt x="6560" y="452568"/>
                </a:lnTo>
                <a:lnTo>
                  <a:pt x="24479" y="479202"/>
                </a:lnTo>
                <a:lnTo>
                  <a:pt x="51113" y="497121"/>
                </a:lnTo>
                <a:lnTo>
                  <a:pt x="83820" y="503681"/>
                </a:lnTo>
                <a:lnTo>
                  <a:pt x="924306" y="503681"/>
                </a:lnTo>
                <a:lnTo>
                  <a:pt x="957012" y="497121"/>
                </a:lnTo>
                <a:lnTo>
                  <a:pt x="983646" y="479202"/>
                </a:lnTo>
                <a:lnTo>
                  <a:pt x="1001565" y="452568"/>
                </a:lnTo>
                <a:lnTo>
                  <a:pt x="1008126" y="419861"/>
                </a:lnTo>
                <a:lnTo>
                  <a:pt x="1008126" y="84581"/>
                </a:lnTo>
                <a:lnTo>
                  <a:pt x="1001565" y="51756"/>
                </a:lnTo>
                <a:lnTo>
                  <a:pt x="983646" y="24860"/>
                </a:lnTo>
                <a:lnTo>
                  <a:pt x="957012" y="6679"/>
                </a:lnTo>
                <a:lnTo>
                  <a:pt x="924306" y="0"/>
                </a:lnTo>
                <a:lnTo>
                  <a:pt x="83820" y="0"/>
                </a:lnTo>
                <a:close/>
              </a:path>
            </a:pathLst>
          </a:custGeom>
          <a:ln w="9525">
            <a:solidFill>
              <a:srgbClr val="000000"/>
            </a:solidFill>
          </a:ln>
        </p:spPr>
        <p:txBody>
          <a:bodyPr wrap="square" lIns="0" tIns="0" rIns="0" bIns="0" rtlCol="0"/>
          <a:lstStyle/>
          <a:p>
            <a:endParaRPr/>
          </a:p>
        </p:txBody>
      </p:sp>
      <p:sp>
        <p:nvSpPr>
          <p:cNvPr id="23" name="object 23"/>
          <p:cNvSpPr txBox="1"/>
          <p:nvPr/>
        </p:nvSpPr>
        <p:spPr>
          <a:xfrm>
            <a:off x="1798447" y="4163314"/>
            <a:ext cx="2936240" cy="2672080"/>
          </a:xfrm>
          <a:prstGeom prst="rect">
            <a:avLst/>
          </a:prstGeom>
        </p:spPr>
        <p:txBody>
          <a:bodyPr vert="horz" wrap="square" lIns="0" tIns="0" rIns="0" bIns="0" rtlCol="0">
            <a:spAutoFit/>
          </a:bodyPr>
          <a:lstStyle/>
          <a:p>
            <a:pPr marR="866775" algn="ctr">
              <a:lnSpc>
                <a:spcPct val="100000"/>
              </a:lnSpc>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压缩过程</a:t>
            </a:r>
            <a:endParaRPr sz="3200">
              <a:latin typeface="新宋体" panose="02010609030101010101" charset="-122"/>
              <a:cs typeface="新宋体" panose="02010609030101010101" charset="-122"/>
            </a:endParaRPr>
          </a:p>
          <a:p>
            <a:pPr marL="892810" indent="-422910">
              <a:lnSpc>
                <a:spcPct val="100000"/>
              </a:lnSpc>
              <a:spcBef>
                <a:spcPts val="1925"/>
              </a:spcBef>
              <a:buClr>
                <a:srgbClr val="EE2B0A"/>
              </a:buClr>
              <a:buSzPct val="69000"/>
              <a:buFont typeface="Wingdings" panose="05000000000000000000"/>
              <a:buChar char=""/>
              <a:tabLst>
                <a:tab pos="892810" algn="l"/>
              </a:tabLst>
            </a:pPr>
            <a:r>
              <a:rPr sz="3200" spc="-5" dirty="0">
                <a:latin typeface="新宋体" panose="02010609030101010101" charset="-122"/>
                <a:cs typeface="新宋体" panose="02010609030101010101" charset="-122"/>
              </a:rPr>
              <a:t>DCT计算</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量化</a:t>
            </a:r>
            <a:endParaRPr sz="3200">
              <a:latin typeface="新宋体" panose="02010609030101010101" charset="-122"/>
              <a:cs typeface="新宋体" panose="02010609030101010101" charset="-122"/>
            </a:endParaRPr>
          </a:p>
          <a:p>
            <a:pPr marL="469900">
              <a:lnSpc>
                <a:spcPts val="375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变长码赋值</a:t>
            </a:r>
            <a:endParaRPr sz="3200">
              <a:latin typeface="新宋体" panose="02010609030101010101" charset="-122"/>
              <a:cs typeface="新宋体" panose="02010609030101010101" charset="-122"/>
            </a:endParaRP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0" dirty="0">
                <a:latin typeface="Times New Roman" panose="02020603050405020304"/>
                <a:cs typeface="Times New Roman" panose="02020603050405020304"/>
              </a:rPr>
              <a:t>JPEG</a:t>
            </a:r>
            <a:r>
              <a:rPr spc="-15" dirty="0">
                <a:latin typeface="新宋体" panose="02010609030101010101" charset="-122"/>
                <a:cs typeface="新宋体" panose="02010609030101010101" charset="-122"/>
              </a:rPr>
              <a:t>基本系统编码器框图</a:t>
            </a:r>
          </a:p>
        </p:txBody>
      </p:sp>
      <p:sp>
        <p:nvSpPr>
          <p:cNvPr id="6" name="object 6"/>
          <p:cNvSpPr txBox="1"/>
          <p:nvPr/>
        </p:nvSpPr>
        <p:spPr>
          <a:xfrm>
            <a:off x="1798447" y="1820164"/>
            <a:ext cx="7606665" cy="474789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具体压缩过程</a:t>
            </a:r>
            <a:endParaRPr sz="3200">
              <a:latin typeface="新宋体" panose="02010609030101010101" charset="-122"/>
              <a:cs typeface="新宋体" panose="02010609030101010101" charset="-122"/>
            </a:endParaRPr>
          </a:p>
          <a:p>
            <a:pPr marL="469900">
              <a:lnSpc>
                <a:spcPct val="100000"/>
              </a:lnSpc>
              <a:spcBef>
                <a:spcPts val="1160"/>
              </a:spcBef>
              <a:tabLst>
                <a:tab pos="735965"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2000" spc="-5" dirty="0">
                <a:latin typeface="新宋体" panose="02010609030101010101" charset="-122"/>
                <a:cs typeface="新宋体" panose="02010609030101010101" charset="-122"/>
              </a:rPr>
              <a:t>先把整个图像分解成多个8×8的图像块；</a:t>
            </a:r>
            <a:endParaRPr sz="2000">
              <a:latin typeface="新宋体" panose="02010609030101010101" charset="-122"/>
              <a:cs typeface="新宋体" panose="02010609030101010101" charset="-122"/>
            </a:endParaRPr>
          </a:p>
          <a:p>
            <a:pPr marL="469900" marR="16510">
              <a:lnSpc>
                <a:spcPct val="100000"/>
              </a:lnSpc>
              <a:spcBef>
                <a:spcPts val="1200"/>
              </a:spcBef>
              <a:tabLst>
                <a:tab pos="735965"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2000" spc="-5" dirty="0">
                <a:latin typeface="新宋体" panose="02010609030101010101" charset="-122"/>
                <a:cs typeface="新宋体" panose="02010609030101010101" charset="-122"/>
              </a:rPr>
              <a:t>8×8的图像块经过DCT变换后，低频分量都集中在左上角，高 频分量则分布在右下角（DCT变换类似于低通滤波器），因为低 频分量包含了图像的主要信息，所以可以忽略高频分量，达到压 缩的目的；</a:t>
            </a:r>
            <a:endParaRPr sz="2000">
              <a:latin typeface="新宋体" panose="02010609030101010101" charset="-122"/>
              <a:cs typeface="新宋体" panose="02010609030101010101" charset="-122"/>
            </a:endParaRPr>
          </a:p>
          <a:p>
            <a:pPr marL="469900" marR="5080" algn="just">
              <a:lnSpc>
                <a:spcPct val="100000"/>
              </a:lnSpc>
              <a:spcBef>
                <a:spcPts val="1200"/>
              </a:spcBef>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1400" spc="-50" dirty="0">
                <a:solidFill>
                  <a:srgbClr val="EE2B0A"/>
                </a:solidFill>
                <a:latin typeface="Times New Roman" panose="02020603050405020304"/>
                <a:cs typeface="Times New Roman" panose="02020603050405020304"/>
              </a:rPr>
              <a:t> </a:t>
            </a:r>
            <a:r>
              <a:rPr sz="2000" spc="-5" dirty="0">
                <a:latin typeface="新宋体" panose="02010609030101010101" charset="-122"/>
                <a:cs typeface="新宋体" panose="02010609030101010101" charset="-122"/>
              </a:rPr>
              <a:t>使用量化操作去掉高频分量，量化操作就是将某一个值除以量 化表中的对应值。由于量化表中左上角的值较小，而右下角的值 较大，这样达到保持低频分量，抑制高频分量的目的；</a:t>
            </a:r>
            <a:endParaRPr sz="2000">
              <a:latin typeface="新宋体" panose="02010609030101010101" charset="-122"/>
              <a:cs typeface="新宋体" panose="02010609030101010101" charset="-122"/>
            </a:endParaRPr>
          </a:p>
          <a:p>
            <a:pPr marL="469900" marR="17145">
              <a:lnSpc>
                <a:spcPct val="100000"/>
              </a:lnSpc>
              <a:spcBef>
                <a:spcPts val="1200"/>
              </a:spcBef>
              <a:tabLst>
                <a:tab pos="735965" algn="l"/>
              </a:tabLst>
            </a:pPr>
            <a:r>
              <a:rPr sz="1400" spc="-5" dirty="0">
                <a:solidFill>
                  <a:srgbClr val="EE2B0A"/>
                </a:solidFill>
                <a:latin typeface="Wingdings" panose="05000000000000000000"/>
                <a:cs typeface="Wingdings" panose="05000000000000000000"/>
              </a:rPr>
              <a:t></a:t>
            </a:r>
            <a:r>
              <a:rPr sz="1400" spc="-5" dirty="0">
                <a:solidFill>
                  <a:srgbClr val="EE2B0A"/>
                </a:solidFill>
                <a:latin typeface="Times New Roman" panose="02020603050405020304"/>
                <a:cs typeface="Times New Roman" panose="02020603050405020304"/>
              </a:rPr>
              <a:t>	</a:t>
            </a:r>
            <a:r>
              <a:rPr sz="2000" spc="-5" dirty="0">
                <a:latin typeface="新宋体" panose="02010609030101010101" charset="-122"/>
                <a:cs typeface="新宋体" panose="02010609030101010101" charset="-122"/>
              </a:rPr>
              <a:t>在左上角的低频分量中,F(0,0)代表了直流(DC)系数，即8×8 子块的平均值。由于两个相邻图像块的DC系数相差很小，所以采 用差分编码DPCM,其它63个元素是交流（AC）系数，采用之字型</a:t>
            </a:r>
            <a:endParaRPr sz="2000">
              <a:latin typeface="新宋体" panose="02010609030101010101" charset="-122"/>
              <a:cs typeface="新宋体" panose="02010609030101010101" charset="-122"/>
            </a:endParaRPr>
          </a:p>
          <a:p>
            <a:pPr marL="469900">
              <a:lnSpc>
                <a:spcPts val="2380"/>
              </a:lnSpc>
            </a:pPr>
            <a:r>
              <a:rPr sz="2000" spc="-5" dirty="0">
                <a:latin typeface="新宋体" panose="02010609030101010101" charset="-122"/>
                <a:cs typeface="新宋体" panose="02010609030101010101" charset="-122"/>
              </a:rPr>
              <a:t>（zig-zag）顺序进行行程编码，使系数为0的值更集中；</a:t>
            </a:r>
            <a:endParaRPr sz="2000">
              <a:latin typeface="新宋体" panose="02010609030101010101" charset="-122"/>
              <a:cs typeface="新宋体" panose="02010609030101010101" charset="-122"/>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0" dirty="0">
                <a:latin typeface="Times New Roman" panose="02020603050405020304"/>
                <a:cs typeface="Times New Roman" panose="02020603050405020304"/>
              </a:rPr>
              <a:t>JPEG</a:t>
            </a:r>
            <a:r>
              <a:rPr spc="-15" dirty="0">
                <a:latin typeface="新宋体" panose="02010609030101010101" charset="-122"/>
                <a:cs typeface="新宋体" panose="02010609030101010101" charset="-122"/>
              </a:rPr>
              <a:t>基本系统编码器框图</a:t>
            </a:r>
          </a:p>
        </p:txBody>
      </p:sp>
      <p:sp>
        <p:nvSpPr>
          <p:cNvPr id="6" name="object 6"/>
          <p:cNvSpPr txBox="1"/>
          <p:nvPr/>
        </p:nvSpPr>
        <p:spPr>
          <a:xfrm>
            <a:off x="1798447" y="1820164"/>
            <a:ext cx="7465695" cy="142748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具体压缩过程</a:t>
            </a:r>
            <a:endParaRPr sz="3200">
              <a:latin typeface="新宋体" panose="02010609030101010101" charset="-122"/>
              <a:cs typeface="新宋体" panose="02010609030101010101" charset="-122"/>
            </a:endParaRPr>
          </a:p>
          <a:p>
            <a:pPr marL="469900" marR="5080">
              <a:lnSpc>
                <a:spcPct val="106000"/>
              </a:lnSpc>
              <a:spcBef>
                <a:spcPts val="233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5" dirty="0">
                <a:latin typeface="新宋体" panose="02010609030101010101" charset="-122"/>
                <a:cs typeface="新宋体" panose="02010609030101010101" charset="-122"/>
              </a:rPr>
              <a:t>在得到DC码字和AC行程码字后，为了进一步提高压缩比，再 进行熵编码，采用了Huffman编码</a:t>
            </a:r>
            <a:endParaRPr sz="2000">
              <a:latin typeface="新宋体" panose="02010609030101010101" charset="-122"/>
              <a:cs typeface="新宋体" panose="02010609030101010101" charset="-122"/>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98447" y="959853"/>
            <a:ext cx="7461250" cy="5483860"/>
          </a:xfrm>
          <a:prstGeom prst="rect">
            <a:avLst/>
          </a:prstGeom>
        </p:spPr>
        <p:txBody>
          <a:bodyPr vert="horz" wrap="square" lIns="0" tIns="0" rIns="0" bIns="0" rtlCol="0">
            <a:spAutoFit/>
          </a:bodyPr>
          <a:lstStyle/>
          <a:p>
            <a:pPr marL="40005">
              <a:lnSpc>
                <a:spcPct val="100000"/>
              </a:lnSpc>
            </a:pPr>
            <a:r>
              <a:rPr sz="3200" b="1" spc="-15" dirty="0">
                <a:latin typeface="新宋体" panose="02010609030101010101" charset="-122"/>
                <a:cs typeface="新宋体" panose="02010609030101010101" charset="-122"/>
              </a:rPr>
              <a:t>视频压缩标准</a:t>
            </a:r>
            <a:endParaRPr sz="3200">
              <a:latin typeface="新宋体" panose="02010609030101010101" charset="-122"/>
              <a:cs typeface="新宋体" panose="02010609030101010101" charset="-122"/>
            </a:endParaRPr>
          </a:p>
          <a:p>
            <a:pPr>
              <a:lnSpc>
                <a:spcPct val="100000"/>
              </a:lnSpc>
              <a:spcBef>
                <a:spcPts val="0"/>
              </a:spcBef>
            </a:pPr>
            <a:endParaRPr sz="25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视频压缩标准</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基本概念</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电视会议标准</a:t>
            </a:r>
            <a:endParaRPr sz="3200">
              <a:latin typeface="新宋体" panose="02010609030101010101" charset="-122"/>
              <a:cs typeface="新宋体" panose="02010609030101010101" charset="-122"/>
            </a:endParaRPr>
          </a:p>
          <a:p>
            <a:pPr marL="927100">
              <a:lnSpc>
                <a:spcPct val="100000"/>
              </a:lnSpc>
              <a:spcBef>
                <a:spcPts val="1920"/>
              </a:spcBef>
              <a:tabLst>
                <a:tab pos="13525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H.261、H.263</a:t>
            </a:r>
            <a:endParaRPr sz="3200">
              <a:latin typeface="新宋体" panose="02010609030101010101" charset="-122"/>
              <a:cs typeface="新宋体" panose="02010609030101010101" charset="-122"/>
            </a:endParaRPr>
          </a:p>
          <a:p>
            <a:pPr marL="892810" indent="-422910">
              <a:lnSpc>
                <a:spcPct val="100000"/>
              </a:lnSpc>
              <a:spcBef>
                <a:spcPts val="1925"/>
              </a:spcBef>
              <a:buClr>
                <a:srgbClr val="EE2B0A"/>
              </a:buClr>
              <a:buSzPct val="69000"/>
              <a:buFont typeface="Wingdings" panose="05000000000000000000"/>
              <a:buChar char=""/>
              <a:tabLst>
                <a:tab pos="892810" algn="l"/>
              </a:tabLst>
            </a:pPr>
            <a:r>
              <a:rPr sz="3200" spc="-5" dirty="0">
                <a:latin typeface="新宋体" panose="02010609030101010101" charset="-122"/>
                <a:cs typeface="新宋体" panose="02010609030101010101" charset="-122"/>
              </a:rPr>
              <a:t>MPEG标准</a:t>
            </a:r>
            <a:endParaRPr sz="3200">
              <a:latin typeface="新宋体" panose="02010609030101010101" charset="-122"/>
              <a:cs typeface="新宋体" panose="02010609030101010101" charset="-122"/>
            </a:endParaRPr>
          </a:p>
          <a:p>
            <a:pPr marL="927100" marR="5080" lvl="1">
              <a:lnSpc>
                <a:spcPct val="100000"/>
              </a:lnSpc>
              <a:spcBef>
                <a:spcPts val="1920"/>
              </a:spcBef>
              <a:buClr>
                <a:srgbClr val="EE2B0A"/>
              </a:buClr>
              <a:buSzPct val="69000"/>
              <a:buFont typeface="Wingdings" panose="05000000000000000000"/>
              <a:buChar char=""/>
              <a:tabLst>
                <a:tab pos="1353185" algn="l"/>
              </a:tabLst>
            </a:pPr>
            <a:r>
              <a:rPr sz="3200" spc="-5" dirty="0">
                <a:latin typeface="新宋体" panose="02010609030101010101" charset="-122"/>
                <a:cs typeface="新宋体" panose="02010609030101010101" charset="-122"/>
              </a:rPr>
              <a:t>MPEG-1、MPEG-2、MPEG-4、MPEG-7 和MPEG-21</a:t>
            </a:r>
            <a:endParaRPr sz="3200">
              <a:latin typeface="新宋体" panose="02010609030101010101" charset="-122"/>
              <a:cs typeface="新宋体" panose="02010609030101010101" charset="-122"/>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0245" y="1820164"/>
            <a:ext cx="7847330" cy="4637405"/>
          </a:xfrm>
          <a:prstGeom prst="rect">
            <a:avLst/>
          </a:prstGeom>
        </p:spPr>
        <p:txBody>
          <a:bodyPr vert="horz" wrap="square" lIns="0" tIns="0" rIns="0" bIns="0" rtlCol="0">
            <a:spAutoFit/>
          </a:bodyPr>
          <a:lstStyle/>
          <a:p>
            <a:pPr marL="355600" indent="-342900">
              <a:lnSpc>
                <a:spcPct val="100000"/>
              </a:lnSpc>
              <a:buClr>
                <a:srgbClr val="EE2B0A"/>
              </a:buClr>
              <a:buSzPct val="69000"/>
              <a:buFont typeface="Wingdings" panose="05000000000000000000"/>
              <a:buChar char=""/>
              <a:tabLst>
                <a:tab pos="355600" algn="l"/>
              </a:tabLst>
            </a:pPr>
            <a:r>
              <a:rPr sz="3200" spc="-5" dirty="0">
                <a:latin typeface="新宋体" panose="02010609030101010101" charset="-122"/>
                <a:cs typeface="新宋体" panose="02010609030101010101" charset="-122"/>
              </a:rPr>
              <a:t>I帧（Intra-picture）</a:t>
            </a:r>
            <a:endParaRPr sz="3200">
              <a:latin typeface="新宋体" panose="02010609030101010101" charset="-122"/>
              <a:cs typeface="新宋体" panose="02010609030101010101" charset="-122"/>
            </a:endParaRPr>
          </a:p>
          <a:p>
            <a:pPr marL="354965">
              <a:lnSpc>
                <a:spcPct val="100000"/>
              </a:lnSpc>
              <a:spcBef>
                <a:spcPts val="660"/>
              </a:spcBef>
            </a:pPr>
            <a:r>
              <a:rPr sz="2800" spc="-5" dirty="0">
                <a:latin typeface="新宋体" panose="02010609030101010101" charset="-122"/>
                <a:cs typeface="新宋体" panose="02010609030101010101" charset="-122"/>
              </a:rPr>
              <a:t>不需要参考其它画面而独立进行压缩编码的画面</a:t>
            </a:r>
            <a:endParaRPr sz="2800">
              <a:latin typeface="新宋体" panose="02010609030101010101" charset="-122"/>
              <a:cs typeface="新宋体" panose="02010609030101010101" charset="-122"/>
            </a:endParaRPr>
          </a:p>
          <a:p>
            <a:pPr>
              <a:lnSpc>
                <a:spcPct val="100000"/>
              </a:lnSpc>
              <a:spcBef>
                <a:spcPts val="40"/>
              </a:spcBef>
            </a:pPr>
            <a:endParaRPr sz="4150">
              <a:latin typeface="Times New Roman" panose="02020603050405020304"/>
              <a:cs typeface="Times New Roman" panose="02020603050405020304"/>
            </a:endParaRPr>
          </a:p>
          <a:p>
            <a:pPr marL="355600" indent="-342900">
              <a:lnSpc>
                <a:spcPct val="100000"/>
              </a:lnSpc>
              <a:buClr>
                <a:srgbClr val="EE2B0A"/>
              </a:buClr>
              <a:buSzPct val="69000"/>
              <a:buFont typeface="Wingdings" panose="05000000000000000000"/>
              <a:buChar char=""/>
              <a:tabLst>
                <a:tab pos="355600" algn="l"/>
              </a:tabLst>
            </a:pPr>
            <a:r>
              <a:rPr sz="3200" spc="-5" dirty="0">
                <a:latin typeface="新宋体" panose="02010609030101010101" charset="-122"/>
                <a:cs typeface="新宋体" panose="02010609030101010101" charset="-122"/>
              </a:rPr>
              <a:t>P帧（Predicted-picture）</a:t>
            </a:r>
            <a:endParaRPr sz="3200">
              <a:latin typeface="新宋体" panose="02010609030101010101" charset="-122"/>
              <a:cs typeface="新宋体" panose="02010609030101010101" charset="-122"/>
            </a:endParaRPr>
          </a:p>
          <a:p>
            <a:pPr marL="368300">
              <a:lnSpc>
                <a:spcPct val="100000"/>
              </a:lnSpc>
              <a:spcBef>
                <a:spcPts val="660"/>
              </a:spcBef>
            </a:pPr>
            <a:r>
              <a:rPr sz="2800" spc="-5" dirty="0">
                <a:latin typeface="新宋体" panose="02010609030101010101" charset="-122"/>
                <a:cs typeface="新宋体" panose="02010609030101010101" charset="-122"/>
              </a:rPr>
              <a:t>参考前面已编码的I或P画面进行预测编码的画面</a:t>
            </a:r>
            <a:endParaRPr sz="2800">
              <a:latin typeface="新宋体" panose="02010609030101010101" charset="-122"/>
              <a:cs typeface="新宋体" panose="02010609030101010101" charset="-122"/>
            </a:endParaRPr>
          </a:p>
          <a:p>
            <a:pPr>
              <a:lnSpc>
                <a:spcPct val="100000"/>
              </a:lnSpc>
              <a:spcBef>
                <a:spcPts val="45"/>
              </a:spcBef>
            </a:pPr>
            <a:endParaRPr sz="3850">
              <a:latin typeface="Times New Roman" panose="02020603050405020304"/>
              <a:cs typeface="Times New Roman" panose="02020603050405020304"/>
            </a:endParaRPr>
          </a:p>
          <a:p>
            <a:pPr marL="355600" marR="5080" indent="-342900">
              <a:lnSpc>
                <a:spcPct val="109000"/>
              </a:lnSpc>
              <a:buClr>
                <a:srgbClr val="EE2B0A"/>
              </a:buClr>
              <a:buSzPct val="69000"/>
              <a:buFont typeface="Wingdings" panose="05000000000000000000"/>
              <a:buChar char=""/>
              <a:tabLst>
                <a:tab pos="355600" algn="l"/>
              </a:tabLst>
            </a:pPr>
            <a:r>
              <a:rPr sz="3200" spc="-5" dirty="0">
                <a:latin typeface="新宋体" panose="02010609030101010101" charset="-122"/>
                <a:cs typeface="新宋体" panose="02010609030101010101" charset="-122"/>
              </a:rPr>
              <a:t>B帧（Bidirectional-picture） </a:t>
            </a:r>
            <a:r>
              <a:rPr sz="2800" spc="-5" dirty="0">
                <a:latin typeface="新宋体" panose="02010609030101010101" charset="-122"/>
                <a:cs typeface="新宋体" panose="02010609030101010101" charset="-122"/>
              </a:rPr>
              <a:t>既参考前面的I或P画面、又参考后面的I或P画面 进行双向预测编码的画面</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MPEG</a:t>
            </a:r>
            <a:r>
              <a:rPr spc="-15" dirty="0">
                <a:latin typeface="新宋体" panose="02010609030101010101" charset="-122"/>
                <a:cs typeface="新宋体" panose="02010609030101010101" charset="-122"/>
              </a:rPr>
              <a:t>帧的分类</a:t>
            </a: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66" y="959865"/>
            <a:ext cx="7673340" cy="4135754"/>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视频压缩标准</a:t>
            </a:r>
            <a:endParaRPr sz="3200">
              <a:latin typeface="新宋体" panose="02010609030101010101" charset="-122"/>
              <a:cs typeface="新宋体" panose="02010609030101010101" charset="-122"/>
            </a:endParaRPr>
          </a:p>
          <a:p>
            <a:pPr>
              <a:lnSpc>
                <a:spcPct val="100000"/>
              </a:lnSpc>
              <a:spcBef>
                <a:spcPts val="50"/>
              </a:spcBef>
            </a:pPr>
            <a:endParaRPr sz="30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连续帧图像压缩的基本思想</a:t>
            </a:r>
            <a:endParaRPr sz="3200">
              <a:latin typeface="新宋体" panose="02010609030101010101" charset="-122"/>
              <a:cs typeface="新宋体" panose="02010609030101010101" charset="-122"/>
            </a:endParaRPr>
          </a:p>
          <a:p>
            <a:pPr marL="755650" marR="5080" indent="-285750">
              <a:lnSpc>
                <a:spcPct val="100000"/>
              </a:lnSpc>
              <a:spcBef>
                <a:spcPts val="760"/>
              </a:spcBef>
            </a:pPr>
            <a:r>
              <a:rPr sz="2200" dirty="0">
                <a:solidFill>
                  <a:srgbClr val="EE2B0A"/>
                </a:solidFill>
                <a:latin typeface="Wingdings" panose="05000000000000000000"/>
                <a:cs typeface="Wingdings" panose="05000000000000000000"/>
              </a:rPr>
              <a:t></a:t>
            </a:r>
            <a:r>
              <a:rPr sz="2200" spc="-3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可以根据同帧附近像素来加以预测，被 称为：帧内编码技术</a:t>
            </a:r>
            <a:endParaRPr sz="3200">
              <a:latin typeface="新宋体" panose="02010609030101010101" charset="-122"/>
              <a:cs typeface="新宋体" panose="02010609030101010101" charset="-122"/>
            </a:endParaRPr>
          </a:p>
          <a:p>
            <a:pPr>
              <a:lnSpc>
                <a:spcPct val="100000"/>
              </a:lnSpc>
              <a:spcBef>
                <a:spcPts val="15"/>
              </a:spcBef>
            </a:pPr>
            <a:endParaRPr sz="4650">
              <a:latin typeface="Times New Roman" panose="02020603050405020304"/>
              <a:cs typeface="Times New Roman" panose="02020603050405020304"/>
            </a:endParaRPr>
          </a:p>
          <a:p>
            <a:pPr marL="755650" marR="5080" indent="-285750">
              <a:lnSpc>
                <a:spcPct val="100000"/>
              </a:lnSpc>
            </a:pPr>
            <a:r>
              <a:rPr sz="2200" dirty="0">
                <a:solidFill>
                  <a:srgbClr val="EE2B0A"/>
                </a:solidFill>
                <a:latin typeface="Wingdings" panose="05000000000000000000"/>
                <a:cs typeface="Wingdings" panose="05000000000000000000"/>
              </a:rPr>
              <a:t></a:t>
            </a:r>
            <a:r>
              <a:rPr sz="2200" spc="-35"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可以根据附近帧中的像素来加以预测， 被称为：帧间编码技术</a:t>
            </a:r>
            <a:endParaRPr sz="3200">
              <a:latin typeface="新宋体" panose="02010609030101010101" charset="-122"/>
              <a:cs typeface="新宋体" panose="02010609030101010101" charset="-122"/>
            </a:endParaRP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754251" y="1893570"/>
            <a:ext cx="3340100" cy="1120775"/>
          </a:xfrm>
          <a:prstGeom prst="rect">
            <a:avLst/>
          </a:prstGeom>
        </p:spPr>
        <p:txBody>
          <a:bodyPr vert="horz" wrap="square" lIns="0" tIns="0" rIns="0" bIns="0" rtlCol="0">
            <a:spAutoFit/>
          </a:bodyPr>
          <a:lstStyle/>
          <a:p>
            <a:pPr marL="12700">
              <a:lnSpc>
                <a:spcPct val="100000"/>
              </a:lnSpc>
              <a:tabLst>
                <a:tab pos="583565" algn="l"/>
              </a:tabLst>
            </a:pPr>
            <a:r>
              <a:rPr sz="2500" b="0" dirty="0">
                <a:solidFill>
                  <a:srgbClr val="EE2B0A"/>
                </a:solidFill>
                <a:latin typeface="Wingdings" panose="05000000000000000000"/>
                <a:cs typeface="Wingdings" panose="05000000000000000000"/>
              </a:rPr>
              <a:t></a:t>
            </a:r>
            <a:r>
              <a:rPr sz="2500" b="0" dirty="0">
                <a:solidFill>
                  <a:srgbClr val="EE2B0A"/>
                </a:solidFill>
                <a:latin typeface="Times New Roman" panose="02020603050405020304"/>
                <a:cs typeface="Times New Roman" panose="02020603050405020304"/>
              </a:rPr>
              <a:t>	</a:t>
            </a:r>
            <a:r>
              <a:rPr sz="3600" b="0" dirty="0">
                <a:latin typeface="新宋体" panose="02010609030101010101" charset="-122"/>
                <a:cs typeface="新宋体" panose="02010609030101010101" charset="-122"/>
              </a:rPr>
              <a:t>帧间预测编码</a:t>
            </a:r>
            <a:endParaRPr sz="3600">
              <a:latin typeface="新宋体" panose="02010609030101010101" charset="-122"/>
              <a:cs typeface="新宋体" panose="02010609030101010101" charset="-122"/>
            </a:endParaRPr>
          </a:p>
          <a:p>
            <a:pPr marL="927100">
              <a:lnSpc>
                <a:spcPts val="3750"/>
              </a:lnSpc>
              <a:spcBef>
                <a:spcPts val="750"/>
              </a:spcBef>
              <a:tabLst>
                <a:tab pos="1358900" algn="l"/>
              </a:tabLst>
            </a:pPr>
            <a:r>
              <a:rPr sz="2200" b="0" dirty="0">
                <a:solidFill>
                  <a:srgbClr val="EE2B0A"/>
                </a:solidFill>
                <a:latin typeface="Wingdings" panose="05000000000000000000"/>
                <a:cs typeface="Wingdings" panose="05000000000000000000"/>
              </a:rPr>
              <a:t></a:t>
            </a:r>
            <a:r>
              <a:rPr sz="2200" b="0" dirty="0">
                <a:solidFill>
                  <a:srgbClr val="EE2B0A"/>
                </a:solidFill>
                <a:latin typeface="Times New Roman" panose="02020603050405020304"/>
                <a:cs typeface="Times New Roman" panose="02020603050405020304"/>
              </a:rPr>
              <a:t>	</a:t>
            </a:r>
            <a:r>
              <a:rPr b="0" spc="-5" dirty="0">
                <a:latin typeface="新宋体" panose="02010609030101010101" charset="-122"/>
                <a:cs typeface="新宋体" panose="02010609030101010101" charset="-122"/>
              </a:rPr>
              <a:t>向前预测</a:t>
            </a:r>
            <a:endParaRPr sz="2200">
              <a:latin typeface="新宋体" panose="02010609030101010101" charset="-122"/>
              <a:cs typeface="新宋体" panose="02010609030101010101" charset="-122"/>
            </a:endParaRPr>
          </a:p>
        </p:txBody>
      </p:sp>
      <p:sp>
        <p:nvSpPr>
          <p:cNvPr id="6" name="object 6"/>
          <p:cNvSpPr txBox="1"/>
          <p:nvPr/>
        </p:nvSpPr>
        <p:spPr>
          <a:xfrm>
            <a:off x="2668651" y="4290567"/>
            <a:ext cx="2082164" cy="476250"/>
          </a:xfrm>
          <a:prstGeom prst="rect">
            <a:avLst/>
          </a:prstGeom>
        </p:spPr>
        <p:txBody>
          <a:bodyPr vert="horz" wrap="square" lIns="0" tIns="0" rIns="0" bIns="0" rtlCol="0">
            <a:spAutoFit/>
          </a:bodyPr>
          <a:lstStyle/>
          <a:p>
            <a:pPr marL="12700">
              <a:lnSpc>
                <a:spcPts val="3750"/>
              </a:lnSpc>
              <a:tabLst>
                <a:tab pos="4445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双向预测</a:t>
            </a:r>
            <a:endParaRPr sz="3200">
              <a:latin typeface="新宋体" panose="02010609030101010101" charset="-122"/>
              <a:cs typeface="新宋体" panose="02010609030101010101" charset="-122"/>
            </a:endParaRPr>
          </a:p>
        </p:txBody>
      </p:sp>
      <p:sp>
        <p:nvSpPr>
          <p:cNvPr id="7" name="object 7"/>
          <p:cNvSpPr/>
          <p:nvPr/>
        </p:nvSpPr>
        <p:spPr>
          <a:xfrm>
            <a:off x="3617861" y="3379470"/>
            <a:ext cx="1752600" cy="685800"/>
          </a:xfrm>
          <a:custGeom>
            <a:avLst/>
            <a:gdLst/>
            <a:ahLst/>
            <a:cxnLst/>
            <a:rect l="l" t="t" r="r" b="b"/>
            <a:pathLst>
              <a:path w="1752600" h="685800">
                <a:moveTo>
                  <a:pt x="0" y="0"/>
                </a:moveTo>
                <a:lnTo>
                  <a:pt x="0" y="685800"/>
                </a:lnTo>
                <a:lnTo>
                  <a:pt x="1752600" y="685800"/>
                </a:lnTo>
                <a:lnTo>
                  <a:pt x="1752600" y="0"/>
                </a:lnTo>
                <a:lnTo>
                  <a:pt x="0" y="0"/>
                </a:lnTo>
                <a:close/>
              </a:path>
            </a:pathLst>
          </a:custGeom>
          <a:solidFill>
            <a:srgbClr val="CCCCFF"/>
          </a:solidFill>
        </p:spPr>
        <p:txBody>
          <a:bodyPr wrap="square" lIns="0" tIns="0" rIns="0" bIns="0" rtlCol="0"/>
          <a:lstStyle/>
          <a:p>
            <a:endParaRPr/>
          </a:p>
        </p:txBody>
      </p:sp>
      <p:sp>
        <p:nvSpPr>
          <p:cNvPr id="8" name="object 8"/>
          <p:cNvSpPr/>
          <p:nvPr/>
        </p:nvSpPr>
        <p:spPr>
          <a:xfrm>
            <a:off x="3617861" y="3379470"/>
            <a:ext cx="1752600" cy="685800"/>
          </a:xfrm>
          <a:custGeom>
            <a:avLst/>
            <a:gdLst/>
            <a:ahLst/>
            <a:cxnLst/>
            <a:rect l="l" t="t" r="r" b="b"/>
            <a:pathLst>
              <a:path w="1752600" h="685800">
                <a:moveTo>
                  <a:pt x="0" y="0"/>
                </a:moveTo>
                <a:lnTo>
                  <a:pt x="0" y="685800"/>
                </a:lnTo>
                <a:lnTo>
                  <a:pt x="1752600" y="685800"/>
                </a:lnTo>
                <a:lnTo>
                  <a:pt x="1752600" y="0"/>
                </a:lnTo>
                <a:lnTo>
                  <a:pt x="0" y="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4024248" y="3549396"/>
            <a:ext cx="939800" cy="360680"/>
          </a:xfrm>
          <a:prstGeom prst="rect">
            <a:avLst/>
          </a:prstGeom>
        </p:spPr>
        <p:txBody>
          <a:bodyPr vert="horz" wrap="square" lIns="0" tIns="0" rIns="0" bIns="0" rtlCol="0">
            <a:spAutoFit/>
          </a:bodyPr>
          <a:lstStyle/>
          <a:p>
            <a:pPr marL="12700">
              <a:lnSpc>
                <a:spcPts val="2835"/>
              </a:lnSpc>
            </a:pPr>
            <a:r>
              <a:rPr sz="2400" b="1" spc="-10" dirty="0">
                <a:solidFill>
                  <a:srgbClr val="00009A"/>
                </a:solidFill>
                <a:latin typeface="宋体" panose="02010600030101010101" pitchFamily="2" charset="-122"/>
                <a:cs typeface="宋体" panose="02010600030101010101" pitchFamily="2" charset="-122"/>
              </a:rPr>
              <a:t>前一帧</a:t>
            </a:r>
            <a:endParaRPr sz="2400">
              <a:latin typeface="宋体" panose="02010600030101010101" pitchFamily="2" charset="-122"/>
              <a:cs typeface="宋体" panose="02010600030101010101" pitchFamily="2" charset="-122"/>
            </a:endParaRPr>
          </a:p>
        </p:txBody>
      </p:sp>
      <p:sp>
        <p:nvSpPr>
          <p:cNvPr id="10" name="object 10"/>
          <p:cNvSpPr/>
          <p:nvPr/>
        </p:nvSpPr>
        <p:spPr>
          <a:xfrm>
            <a:off x="5370461" y="3379470"/>
            <a:ext cx="1752600" cy="685800"/>
          </a:xfrm>
          <a:custGeom>
            <a:avLst/>
            <a:gdLst/>
            <a:ahLst/>
            <a:cxnLst/>
            <a:rect l="l" t="t" r="r" b="b"/>
            <a:pathLst>
              <a:path w="1752600" h="685800">
                <a:moveTo>
                  <a:pt x="0" y="0"/>
                </a:moveTo>
                <a:lnTo>
                  <a:pt x="0" y="685800"/>
                </a:lnTo>
                <a:lnTo>
                  <a:pt x="1752600" y="685800"/>
                </a:lnTo>
                <a:lnTo>
                  <a:pt x="1752600" y="0"/>
                </a:lnTo>
                <a:lnTo>
                  <a:pt x="0" y="0"/>
                </a:lnTo>
                <a:close/>
              </a:path>
            </a:pathLst>
          </a:custGeom>
          <a:solidFill>
            <a:srgbClr val="CCCCFF"/>
          </a:solidFill>
        </p:spPr>
        <p:txBody>
          <a:bodyPr wrap="square" lIns="0" tIns="0" rIns="0" bIns="0" rtlCol="0"/>
          <a:lstStyle/>
          <a:p>
            <a:endParaRPr/>
          </a:p>
        </p:txBody>
      </p:sp>
      <p:sp>
        <p:nvSpPr>
          <p:cNvPr id="11" name="object 11"/>
          <p:cNvSpPr/>
          <p:nvPr/>
        </p:nvSpPr>
        <p:spPr>
          <a:xfrm>
            <a:off x="5370461" y="3379470"/>
            <a:ext cx="1752600" cy="685800"/>
          </a:xfrm>
          <a:custGeom>
            <a:avLst/>
            <a:gdLst/>
            <a:ahLst/>
            <a:cxnLst/>
            <a:rect l="l" t="t" r="r" b="b"/>
            <a:pathLst>
              <a:path w="1752600" h="685800">
                <a:moveTo>
                  <a:pt x="0" y="0"/>
                </a:moveTo>
                <a:lnTo>
                  <a:pt x="0" y="685800"/>
                </a:lnTo>
                <a:lnTo>
                  <a:pt x="1752600" y="685800"/>
                </a:lnTo>
                <a:lnTo>
                  <a:pt x="1752600" y="0"/>
                </a:lnTo>
                <a:lnTo>
                  <a:pt x="0" y="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5776848" y="3549396"/>
            <a:ext cx="939800" cy="360680"/>
          </a:xfrm>
          <a:prstGeom prst="rect">
            <a:avLst/>
          </a:prstGeom>
        </p:spPr>
        <p:txBody>
          <a:bodyPr vert="horz" wrap="square" lIns="0" tIns="0" rIns="0" bIns="0" rtlCol="0">
            <a:spAutoFit/>
          </a:bodyPr>
          <a:lstStyle/>
          <a:p>
            <a:pPr marL="12700">
              <a:lnSpc>
                <a:spcPts val="2835"/>
              </a:lnSpc>
            </a:pPr>
            <a:r>
              <a:rPr sz="2400" b="1" spc="-10" dirty="0">
                <a:solidFill>
                  <a:srgbClr val="00009A"/>
                </a:solidFill>
                <a:latin typeface="宋体" panose="02010600030101010101" pitchFamily="2" charset="-122"/>
                <a:cs typeface="宋体" panose="02010600030101010101" pitchFamily="2" charset="-122"/>
              </a:rPr>
              <a:t>当前帧</a:t>
            </a:r>
            <a:endParaRPr sz="2400">
              <a:latin typeface="宋体" panose="02010600030101010101" pitchFamily="2" charset="-122"/>
              <a:cs typeface="宋体" panose="02010600030101010101" pitchFamily="2" charset="-122"/>
            </a:endParaRPr>
          </a:p>
        </p:txBody>
      </p:sp>
      <p:sp>
        <p:nvSpPr>
          <p:cNvPr id="13" name="object 13"/>
          <p:cNvSpPr/>
          <p:nvPr/>
        </p:nvSpPr>
        <p:spPr>
          <a:xfrm>
            <a:off x="4456061" y="2998470"/>
            <a:ext cx="2165985" cy="457200"/>
          </a:xfrm>
          <a:custGeom>
            <a:avLst/>
            <a:gdLst/>
            <a:ahLst/>
            <a:cxnLst/>
            <a:rect l="l" t="t" r="r" b="b"/>
            <a:pathLst>
              <a:path w="2165984" h="457200">
                <a:moveTo>
                  <a:pt x="2165604" y="304799"/>
                </a:moveTo>
                <a:lnTo>
                  <a:pt x="1944624" y="304799"/>
                </a:lnTo>
                <a:lnTo>
                  <a:pt x="1923518" y="273172"/>
                </a:lnTo>
                <a:lnTo>
                  <a:pt x="1898782" y="242884"/>
                </a:lnTo>
                <a:lnTo>
                  <a:pt x="1870595" y="214011"/>
                </a:lnTo>
                <a:lnTo>
                  <a:pt x="1839141" y="186627"/>
                </a:lnTo>
                <a:lnTo>
                  <a:pt x="1804600" y="160806"/>
                </a:lnTo>
                <a:lnTo>
                  <a:pt x="1767153" y="136623"/>
                </a:lnTo>
                <a:lnTo>
                  <a:pt x="1726983" y="114152"/>
                </a:lnTo>
                <a:lnTo>
                  <a:pt x="1684270" y="93468"/>
                </a:lnTo>
                <a:lnTo>
                  <a:pt x="1639196" y="74645"/>
                </a:lnTo>
                <a:lnTo>
                  <a:pt x="1591943" y="57758"/>
                </a:lnTo>
                <a:lnTo>
                  <a:pt x="1542692" y="42881"/>
                </a:lnTo>
                <a:lnTo>
                  <a:pt x="1491624" y="30089"/>
                </a:lnTo>
                <a:lnTo>
                  <a:pt x="1438921" y="19455"/>
                </a:lnTo>
                <a:lnTo>
                  <a:pt x="1384765" y="11055"/>
                </a:lnTo>
                <a:lnTo>
                  <a:pt x="1329337" y="4963"/>
                </a:lnTo>
                <a:lnTo>
                  <a:pt x="1272818" y="1253"/>
                </a:lnTo>
                <a:lnTo>
                  <a:pt x="1215390" y="0"/>
                </a:lnTo>
                <a:lnTo>
                  <a:pt x="769858" y="81"/>
                </a:lnTo>
                <a:lnTo>
                  <a:pt x="713043" y="1377"/>
                </a:lnTo>
                <a:lnTo>
                  <a:pt x="653917" y="5441"/>
                </a:lnTo>
                <a:lnTo>
                  <a:pt x="596226" y="12089"/>
                </a:lnTo>
                <a:lnTo>
                  <a:pt x="540141" y="21220"/>
                </a:lnTo>
                <a:lnTo>
                  <a:pt x="485836" y="32731"/>
                </a:lnTo>
                <a:lnTo>
                  <a:pt x="433484" y="46519"/>
                </a:lnTo>
                <a:lnTo>
                  <a:pt x="383257" y="62484"/>
                </a:lnTo>
                <a:lnTo>
                  <a:pt x="335328" y="80521"/>
                </a:lnTo>
                <a:lnTo>
                  <a:pt x="289871" y="100530"/>
                </a:lnTo>
                <a:lnTo>
                  <a:pt x="247056" y="122408"/>
                </a:lnTo>
                <a:lnTo>
                  <a:pt x="207058" y="146053"/>
                </a:lnTo>
                <a:lnTo>
                  <a:pt x="170050" y="171363"/>
                </a:lnTo>
                <a:lnTo>
                  <a:pt x="136203" y="198235"/>
                </a:lnTo>
                <a:lnTo>
                  <a:pt x="105692" y="226568"/>
                </a:lnTo>
                <a:lnTo>
                  <a:pt x="78688" y="256258"/>
                </a:lnTo>
                <a:lnTo>
                  <a:pt x="55364" y="287205"/>
                </a:lnTo>
                <a:lnTo>
                  <a:pt x="20449" y="352457"/>
                </a:lnTo>
                <a:lnTo>
                  <a:pt x="2329" y="421506"/>
                </a:lnTo>
                <a:lnTo>
                  <a:pt x="0" y="457200"/>
                </a:lnTo>
                <a:lnTo>
                  <a:pt x="441959" y="457200"/>
                </a:lnTo>
                <a:lnTo>
                  <a:pt x="444564" y="419638"/>
                </a:lnTo>
                <a:lnTo>
                  <a:pt x="452258" y="382772"/>
                </a:lnTo>
                <a:lnTo>
                  <a:pt x="464864" y="346743"/>
                </a:lnTo>
                <a:lnTo>
                  <a:pt x="482203" y="311693"/>
                </a:lnTo>
                <a:lnTo>
                  <a:pt x="504095" y="277764"/>
                </a:lnTo>
                <a:lnTo>
                  <a:pt x="530363" y="245097"/>
                </a:lnTo>
                <a:lnTo>
                  <a:pt x="560829" y="213834"/>
                </a:lnTo>
                <a:lnTo>
                  <a:pt x="595312" y="184118"/>
                </a:lnTo>
                <a:lnTo>
                  <a:pt x="633635" y="156089"/>
                </a:lnTo>
                <a:lnTo>
                  <a:pt x="675620" y="129889"/>
                </a:lnTo>
                <a:lnTo>
                  <a:pt x="721087" y="105661"/>
                </a:lnTo>
                <a:lnTo>
                  <a:pt x="769858" y="83546"/>
                </a:lnTo>
                <a:lnTo>
                  <a:pt x="821754" y="63685"/>
                </a:lnTo>
                <a:lnTo>
                  <a:pt x="876597" y="46221"/>
                </a:lnTo>
                <a:lnTo>
                  <a:pt x="934209" y="31295"/>
                </a:lnTo>
                <a:lnTo>
                  <a:pt x="994410" y="19049"/>
                </a:lnTo>
                <a:lnTo>
                  <a:pt x="1052621" y="30842"/>
                </a:lnTo>
                <a:lnTo>
                  <a:pt x="1108628" y="45190"/>
                </a:lnTo>
                <a:lnTo>
                  <a:pt x="1162228" y="61983"/>
                </a:lnTo>
                <a:lnTo>
                  <a:pt x="1213216" y="81110"/>
                </a:lnTo>
                <a:lnTo>
                  <a:pt x="1261390" y="102459"/>
                </a:lnTo>
                <a:lnTo>
                  <a:pt x="1306544" y="125920"/>
                </a:lnTo>
                <a:lnTo>
                  <a:pt x="1348475" y="151381"/>
                </a:lnTo>
                <a:lnTo>
                  <a:pt x="1386981" y="178731"/>
                </a:lnTo>
                <a:lnTo>
                  <a:pt x="1421856" y="207859"/>
                </a:lnTo>
                <a:lnTo>
                  <a:pt x="1452897" y="238654"/>
                </a:lnTo>
                <a:lnTo>
                  <a:pt x="1479901" y="271004"/>
                </a:lnTo>
                <a:lnTo>
                  <a:pt x="1502664" y="304799"/>
                </a:lnTo>
                <a:lnTo>
                  <a:pt x="1502664" y="374072"/>
                </a:lnTo>
                <a:lnTo>
                  <a:pt x="1767839" y="457199"/>
                </a:lnTo>
                <a:lnTo>
                  <a:pt x="2165604" y="304799"/>
                </a:lnTo>
                <a:close/>
              </a:path>
              <a:path w="2165984" h="457200">
                <a:moveTo>
                  <a:pt x="1502664" y="374072"/>
                </a:moveTo>
                <a:lnTo>
                  <a:pt x="1502664" y="304799"/>
                </a:lnTo>
                <a:lnTo>
                  <a:pt x="1281684" y="304799"/>
                </a:lnTo>
                <a:lnTo>
                  <a:pt x="1502664" y="374072"/>
                </a:lnTo>
                <a:close/>
              </a:path>
            </a:pathLst>
          </a:custGeom>
          <a:solidFill>
            <a:srgbClr val="FF0000"/>
          </a:solidFill>
        </p:spPr>
        <p:txBody>
          <a:bodyPr wrap="square" lIns="0" tIns="0" rIns="0" bIns="0" rtlCol="0"/>
          <a:lstStyle/>
          <a:p>
            <a:endParaRPr/>
          </a:p>
        </p:txBody>
      </p:sp>
      <p:sp>
        <p:nvSpPr>
          <p:cNvPr id="14" name="object 14"/>
          <p:cNvSpPr/>
          <p:nvPr/>
        </p:nvSpPr>
        <p:spPr>
          <a:xfrm>
            <a:off x="4456061" y="2998470"/>
            <a:ext cx="994410" cy="457200"/>
          </a:xfrm>
          <a:custGeom>
            <a:avLst/>
            <a:gdLst/>
            <a:ahLst/>
            <a:cxnLst/>
            <a:rect l="l" t="t" r="r" b="b"/>
            <a:pathLst>
              <a:path w="994410" h="457200">
                <a:moveTo>
                  <a:pt x="994410" y="19049"/>
                </a:moveTo>
                <a:lnTo>
                  <a:pt x="940165" y="10608"/>
                </a:lnTo>
                <a:lnTo>
                  <a:pt x="885063" y="4667"/>
                </a:lnTo>
                <a:lnTo>
                  <a:pt x="829389" y="1154"/>
                </a:lnTo>
                <a:lnTo>
                  <a:pt x="773430" y="0"/>
                </a:lnTo>
                <a:lnTo>
                  <a:pt x="713043" y="1377"/>
                </a:lnTo>
                <a:lnTo>
                  <a:pt x="653917" y="5441"/>
                </a:lnTo>
                <a:lnTo>
                  <a:pt x="596226" y="12089"/>
                </a:lnTo>
                <a:lnTo>
                  <a:pt x="540141" y="21220"/>
                </a:lnTo>
                <a:lnTo>
                  <a:pt x="485836" y="32731"/>
                </a:lnTo>
                <a:lnTo>
                  <a:pt x="433484" y="46519"/>
                </a:lnTo>
                <a:lnTo>
                  <a:pt x="383257" y="62484"/>
                </a:lnTo>
                <a:lnTo>
                  <a:pt x="335328" y="80521"/>
                </a:lnTo>
                <a:lnTo>
                  <a:pt x="289871" y="100530"/>
                </a:lnTo>
                <a:lnTo>
                  <a:pt x="247056" y="122408"/>
                </a:lnTo>
                <a:lnTo>
                  <a:pt x="207058" y="146053"/>
                </a:lnTo>
                <a:lnTo>
                  <a:pt x="170050" y="171363"/>
                </a:lnTo>
                <a:lnTo>
                  <a:pt x="136203" y="198235"/>
                </a:lnTo>
                <a:lnTo>
                  <a:pt x="105692" y="226568"/>
                </a:lnTo>
                <a:lnTo>
                  <a:pt x="78688" y="256258"/>
                </a:lnTo>
                <a:lnTo>
                  <a:pt x="55364" y="287205"/>
                </a:lnTo>
                <a:lnTo>
                  <a:pt x="20449" y="352457"/>
                </a:lnTo>
                <a:lnTo>
                  <a:pt x="2329" y="421506"/>
                </a:lnTo>
                <a:lnTo>
                  <a:pt x="0" y="457200"/>
                </a:lnTo>
                <a:lnTo>
                  <a:pt x="441959" y="457200"/>
                </a:lnTo>
                <a:lnTo>
                  <a:pt x="444564" y="419638"/>
                </a:lnTo>
                <a:lnTo>
                  <a:pt x="452258" y="382772"/>
                </a:lnTo>
                <a:lnTo>
                  <a:pt x="464864" y="346743"/>
                </a:lnTo>
                <a:lnTo>
                  <a:pt x="482203" y="311693"/>
                </a:lnTo>
                <a:lnTo>
                  <a:pt x="504095" y="277764"/>
                </a:lnTo>
                <a:lnTo>
                  <a:pt x="530363" y="245097"/>
                </a:lnTo>
                <a:lnTo>
                  <a:pt x="560829" y="213834"/>
                </a:lnTo>
                <a:lnTo>
                  <a:pt x="595312" y="184118"/>
                </a:lnTo>
                <a:lnTo>
                  <a:pt x="633635" y="156089"/>
                </a:lnTo>
                <a:lnTo>
                  <a:pt x="675620" y="129889"/>
                </a:lnTo>
                <a:lnTo>
                  <a:pt x="721087" y="105661"/>
                </a:lnTo>
                <a:lnTo>
                  <a:pt x="769858" y="83546"/>
                </a:lnTo>
                <a:lnTo>
                  <a:pt x="821754" y="63685"/>
                </a:lnTo>
                <a:lnTo>
                  <a:pt x="876597" y="46221"/>
                </a:lnTo>
                <a:lnTo>
                  <a:pt x="934209" y="31295"/>
                </a:lnTo>
                <a:lnTo>
                  <a:pt x="994410" y="19049"/>
                </a:lnTo>
                <a:close/>
              </a:path>
            </a:pathLst>
          </a:custGeom>
          <a:solidFill>
            <a:srgbClr val="CD0000"/>
          </a:solidFill>
        </p:spPr>
        <p:txBody>
          <a:bodyPr wrap="square" lIns="0" tIns="0" rIns="0" bIns="0" rtlCol="0"/>
          <a:lstStyle/>
          <a:p>
            <a:endParaRPr/>
          </a:p>
        </p:txBody>
      </p:sp>
      <p:sp>
        <p:nvSpPr>
          <p:cNvPr id="15" name="object 15"/>
          <p:cNvSpPr/>
          <p:nvPr/>
        </p:nvSpPr>
        <p:spPr>
          <a:xfrm>
            <a:off x="3114941" y="5527547"/>
            <a:ext cx="1752600" cy="685800"/>
          </a:xfrm>
          <a:custGeom>
            <a:avLst/>
            <a:gdLst/>
            <a:ahLst/>
            <a:cxnLst/>
            <a:rect l="l" t="t" r="r" b="b"/>
            <a:pathLst>
              <a:path w="1752600" h="685800">
                <a:moveTo>
                  <a:pt x="0" y="0"/>
                </a:moveTo>
                <a:lnTo>
                  <a:pt x="0" y="685800"/>
                </a:lnTo>
                <a:lnTo>
                  <a:pt x="1752600" y="685800"/>
                </a:lnTo>
                <a:lnTo>
                  <a:pt x="1752599" y="0"/>
                </a:lnTo>
                <a:lnTo>
                  <a:pt x="0" y="0"/>
                </a:lnTo>
                <a:close/>
              </a:path>
            </a:pathLst>
          </a:custGeom>
          <a:solidFill>
            <a:srgbClr val="CCCCFF"/>
          </a:solidFill>
        </p:spPr>
        <p:txBody>
          <a:bodyPr wrap="square" lIns="0" tIns="0" rIns="0" bIns="0" rtlCol="0"/>
          <a:lstStyle/>
          <a:p>
            <a:endParaRPr/>
          </a:p>
        </p:txBody>
      </p:sp>
      <p:sp>
        <p:nvSpPr>
          <p:cNvPr id="16" name="object 16"/>
          <p:cNvSpPr/>
          <p:nvPr/>
        </p:nvSpPr>
        <p:spPr>
          <a:xfrm>
            <a:off x="3114941" y="5527547"/>
            <a:ext cx="1752600" cy="685800"/>
          </a:xfrm>
          <a:custGeom>
            <a:avLst/>
            <a:gdLst/>
            <a:ahLst/>
            <a:cxnLst/>
            <a:rect l="l" t="t" r="r" b="b"/>
            <a:pathLst>
              <a:path w="1752600" h="685800">
                <a:moveTo>
                  <a:pt x="0" y="0"/>
                </a:moveTo>
                <a:lnTo>
                  <a:pt x="0" y="685800"/>
                </a:lnTo>
                <a:lnTo>
                  <a:pt x="1752600" y="685800"/>
                </a:lnTo>
                <a:lnTo>
                  <a:pt x="1752599" y="0"/>
                </a:lnTo>
                <a:lnTo>
                  <a:pt x="0" y="0"/>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3521328" y="5696711"/>
            <a:ext cx="939800" cy="360680"/>
          </a:xfrm>
          <a:prstGeom prst="rect">
            <a:avLst/>
          </a:prstGeom>
        </p:spPr>
        <p:txBody>
          <a:bodyPr vert="horz" wrap="square" lIns="0" tIns="0" rIns="0" bIns="0" rtlCol="0">
            <a:spAutoFit/>
          </a:bodyPr>
          <a:lstStyle/>
          <a:p>
            <a:pPr marL="12700">
              <a:lnSpc>
                <a:spcPts val="2840"/>
              </a:lnSpc>
            </a:pPr>
            <a:r>
              <a:rPr sz="2400" b="1" spc="-10" dirty="0">
                <a:solidFill>
                  <a:srgbClr val="00009A"/>
                </a:solidFill>
                <a:latin typeface="宋体" panose="02010600030101010101" pitchFamily="2" charset="-122"/>
                <a:cs typeface="宋体" panose="02010600030101010101" pitchFamily="2" charset="-122"/>
              </a:rPr>
              <a:t>前一帧</a:t>
            </a:r>
            <a:endParaRPr sz="2400">
              <a:latin typeface="宋体" panose="02010600030101010101" pitchFamily="2" charset="-122"/>
              <a:cs typeface="宋体" panose="02010600030101010101" pitchFamily="2" charset="-122"/>
            </a:endParaRPr>
          </a:p>
        </p:txBody>
      </p:sp>
      <p:sp>
        <p:nvSpPr>
          <p:cNvPr id="18" name="object 18"/>
          <p:cNvSpPr/>
          <p:nvPr/>
        </p:nvSpPr>
        <p:spPr>
          <a:xfrm>
            <a:off x="4867541" y="5527547"/>
            <a:ext cx="1752600" cy="685800"/>
          </a:xfrm>
          <a:custGeom>
            <a:avLst/>
            <a:gdLst/>
            <a:ahLst/>
            <a:cxnLst/>
            <a:rect l="l" t="t" r="r" b="b"/>
            <a:pathLst>
              <a:path w="1752600" h="685800">
                <a:moveTo>
                  <a:pt x="0" y="0"/>
                </a:moveTo>
                <a:lnTo>
                  <a:pt x="0" y="685800"/>
                </a:lnTo>
                <a:lnTo>
                  <a:pt x="1752599" y="685800"/>
                </a:lnTo>
                <a:lnTo>
                  <a:pt x="1752599" y="0"/>
                </a:lnTo>
                <a:lnTo>
                  <a:pt x="0" y="0"/>
                </a:lnTo>
                <a:close/>
              </a:path>
            </a:pathLst>
          </a:custGeom>
          <a:solidFill>
            <a:srgbClr val="CCCCFF"/>
          </a:solidFill>
        </p:spPr>
        <p:txBody>
          <a:bodyPr wrap="square" lIns="0" tIns="0" rIns="0" bIns="0" rtlCol="0"/>
          <a:lstStyle/>
          <a:p>
            <a:endParaRPr/>
          </a:p>
        </p:txBody>
      </p:sp>
      <p:sp>
        <p:nvSpPr>
          <p:cNvPr id="19" name="object 19"/>
          <p:cNvSpPr/>
          <p:nvPr/>
        </p:nvSpPr>
        <p:spPr>
          <a:xfrm>
            <a:off x="4867541" y="5527547"/>
            <a:ext cx="1752600" cy="685800"/>
          </a:xfrm>
          <a:custGeom>
            <a:avLst/>
            <a:gdLst/>
            <a:ahLst/>
            <a:cxnLst/>
            <a:rect l="l" t="t" r="r" b="b"/>
            <a:pathLst>
              <a:path w="1752600" h="685800">
                <a:moveTo>
                  <a:pt x="0" y="0"/>
                </a:moveTo>
                <a:lnTo>
                  <a:pt x="0" y="685800"/>
                </a:lnTo>
                <a:lnTo>
                  <a:pt x="1752599" y="685800"/>
                </a:lnTo>
                <a:lnTo>
                  <a:pt x="1752599" y="0"/>
                </a:lnTo>
                <a:lnTo>
                  <a:pt x="0" y="0"/>
                </a:lnTo>
                <a:close/>
              </a:path>
            </a:pathLst>
          </a:custGeom>
          <a:ln w="9525">
            <a:solidFill>
              <a:srgbClr val="000000"/>
            </a:solidFill>
          </a:ln>
        </p:spPr>
        <p:txBody>
          <a:bodyPr wrap="square" lIns="0" tIns="0" rIns="0" bIns="0" rtlCol="0"/>
          <a:lstStyle/>
          <a:p>
            <a:endParaRPr/>
          </a:p>
        </p:txBody>
      </p:sp>
      <p:sp>
        <p:nvSpPr>
          <p:cNvPr id="20" name="object 20"/>
          <p:cNvSpPr txBox="1"/>
          <p:nvPr/>
        </p:nvSpPr>
        <p:spPr>
          <a:xfrm>
            <a:off x="5273928" y="5696711"/>
            <a:ext cx="939800" cy="360680"/>
          </a:xfrm>
          <a:prstGeom prst="rect">
            <a:avLst/>
          </a:prstGeom>
        </p:spPr>
        <p:txBody>
          <a:bodyPr vert="horz" wrap="square" lIns="0" tIns="0" rIns="0" bIns="0" rtlCol="0">
            <a:spAutoFit/>
          </a:bodyPr>
          <a:lstStyle/>
          <a:p>
            <a:pPr marL="12700">
              <a:lnSpc>
                <a:spcPts val="2840"/>
              </a:lnSpc>
            </a:pPr>
            <a:r>
              <a:rPr sz="2400" b="1" spc="-10" dirty="0">
                <a:solidFill>
                  <a:srgbClr val="00009A"/>
                </a:solidFill>
                <a:latin typeface="宋体" panose="02010600030101010101" pitchFamily="2" charset="-122"/>
                <a:cs typeface="宋体" panose="02010600030101010101" pitchFamily="2" charset="-122"/>
              </a:rPr>
              <a:t>当前帧</a:t>
            </a:r>
            <a:endParaRPr sz="2400">
              <a:latin typeface="宋体" panose="02010600030101010101" pitchFamily="2" charset="-122"/>
              <a:cs typeface="宋体" panose="02010600030101010101" pitchFamily="2" charset="-122"/>
            </a:endParaRPr>
          </a:p>
        </p:txBody>
      </p:sp>
      <p:sp>
        <p:nvSpPr>
          <p:cNvPr id="21" name="object 21"/>
          <p:cNvSpPr/>
          <p:nvPr/>
        </p:nvSpPr>
        <p:spPr>
          <a:xfrm>
            <a:off x="3724541" y="5146547"/>
            <a:ext cx="2165985" cy="457200"/>
          </a:xfrm>
          <a:custGeom>
            <a:avLst/>
            <a:gdLst/>
            <a:ahLst/>
            <a:cxnLst/>
            <a:rect l="l" t="t" r="r" b="b"/>
            <a:pathLst>
              <a:path w="2165985" h="457200">
                <a:moveTo>
                  <a:pt x="2165604" y="304799"/>
                </a:moveTo>
                <a:lnTo>
                  <a:pt x="1944624" y="304799"/>
                </a:lnTo>
                <a:lnTo>
                  <a:pt x="1923399" y="273172"/>
                </a:lnTo>
                <a:lnTo>
                  <a:pt x="1898572" y="242884"/>
                </a:lnTo>
                <a:lnTo>
                  <a:pt x="1870322" y="214011"/>
                </a:lnTo>
                <a:lnTo>
                  <a:pt x="1838826" y="186627"/>
                </a:lnTo>
                <a:lnTo>
                  <a:pt x="1804265" y="160806"/>
                </a:lnTo>
                <a:lnTo>
                  <a:pt x="1766815" y="136623"/>
                </a:lnTo>
                <a:lnTo>
                  <a:pt x="1726657" y="114152"/>
                </a:lnTo>
                <a:lnTo>
                  <a:pt x="1683968" y="93468"/>
                </a:lnTo>
                <a:lnTo>
                  <a:pt x="1638928" y="74645"/>
                </a:lnTo>
                <a:lnTo>
                  <a:pt x="1591715" y="57758"/>
                </a:lnTo>
                <a:lnTo>
                  <a:pt x="1542508" y="42881"/>
                </a:lnTo>
                <a:lnTo>
                  <a:pt x="1491485" y="30089"/>
                </a:lnTo>
                <a:lnTo>
                  <a:pt x="1438825" y="19455"/>
                </a:lnTo>
                <a:lnTo>
                  <a:pt x="1384707" y="11055"/>
                </a:lnTo>
                <a:lnTo>
                  <a:pt x="1329309" y="4963"/>
                </a:lnTo>
                <a:lnTo>
                  <a:pt x="1272810" y="1253"/>
                </a:lnTo>
                <a:lnTo>
                  <a:pt x="1215390" y="0"/>
                </a:lnTo>
                <a:lnTo>
                  <a:pt x="769858" y="81"/>
                </a:lnTo>
                <a:lnTo>
                  <a:pt x="712944" y="1372"/>
                </a:lnTo>
                <a:lnTo>
                  <a:pt x="653739" y="5422"/>
                </a:lnTo>
                <a:lnTo>
                  <a:pt x="595986" y="12049"/>
                </a:lnTo>
                <a:lnTo>
                  <a:pt x="539856" y="21153"/>
                </a:lnTo>
                <a:lnTo>
                  <a:pt x="485520" y="32632"/>
                </a:lnTo>
                <a:lnTo>
                  <a:pt x="433151" y="46386"/>
                </a:lnTo>
                <a:lnTo>
                  <a:pt x="382919" y="62314"/>
                </a:lnTo>
                <a:lnTo>
                  <a:pt x="334995" y="80316"/>
                </a:lnTo>
                <a:lnTo>
                  <a:pt x="289551" y="100290"/>
                </a:lnTo>
                <a:lnTo>
                  <a:pt x="246758" y="122137"/>
                </a:lnTo>
                <a:lnTo>
                  <a:pt x="206787" y="145755"/>
                </a:lnTo>
                <a:lnTo>
                  <a:pt x="169810" y="171043"/>
                </a:lnTo>
                <a:lnTo>
                  <a:pt x="135998" y="197901"/>
                </a:lnTo>
                <a:lnTo>
                  <a:pt x="105522" y="226229"/>
                </a:lnTo>
                <a:lnTo>
                  <a:pt x="78554" y="255925"/>
                </a:lnTo>
                <a:lnTo>
                  <a:pt x="55265" y="286889"/>
                </a:lnTo>
                <a:lnTo>
                  <a:pt x="20409" y="352217"/>
                </a:lnTo>
                <a:lnTo>
                  <a:pt x="2324" y="421407"/>
                </a:lnTo>
                <a:lnTo>
                  <a:pt x="0" y="457200"/>
                </a:lnTo>
                <a:lnTo>
                  <a:pt x="441959" y="457200"/>
                </a:lnTo>
                <a:lnTo>
                  <a:pt x="444564" y="419512"/>
                </a:lnTo>
                <a:lnTo>
                  <a:pt x="452258" y="382553"/>
                </a:lnTo>
                <a:lnTo>
                  <a:pt x="464864" y="346460"/>
                </a:lnTo>
                <a:lnTo>
                  <a:pt x="482203" y="311372"/>
                </a:lnTo>
                <a:lnTo>
                  <a:pt x="504095" y="277426"/>
                </a:lnTo>
                <a:lnTo>
                  <a:pt x="530363" y="244762"/>
                </a:lnTo>
                <a:lnTo>
                  <a:pt x="560829" y="213518"/>
                </a:lnTo>
                <a:lnTo>
                  <a:pt x="595312" y="183832"/>
                </a:lnTo>
                <a:lnTo>
                  <a:pt x="633635" y="155843"/>
                </a:lnTo>
                <a:lnTo>
                  <a:pt x="675620" y="129688"/>
                </a:lnTo>
                <a:lnTo>
                  <a:pt x="721087" y="105507"/>
                </a:lnTo>
                <a:lnTo>
                  <a:pt x="769858" y="83438"/>
                </a:lnTo>
                <a:lnTo>
                  <a:pt x="821754" y="63620"/>
                </a:lnTo>
                <a:lnTo>
                  <a:pt x="876597" y="46190"/>
                </a:lnTo>
                <a:lnTo>
                  <a:pt x="934209" y="31287"/>
                </a:lnTo>
                <a:lnTo>
                  <a:pt x="994410" y="19049"/>
                </a:lnTo>
                <a:lnTo>
                  <a:pt x="1052606" y="30842"/>
                </a:lnTo>
                <a:lnTo>
                  <a:pt x="1108575" y="45190"/>
                </a:lnTo>
                <a:lnTo>
                  <a:pt x="1162121" y="61983"/>
                </a:lnTo>
                <a:lnTo>
                  <a:pt x="1213047" y="81110"/>
                </a:lnTo>
                <a:lnTo>
                  <a:pt x="1261158" y="102459"/>
                </a:lnTo>
                <a:lnTo>
                  <a:pt x="1306258" y="125920"/>
                </a:lnTo>
                <a:lnTo>
                  <a:pt x="1348151" y="151381"/>
                </a:lnTo>
                <a:lnTo>
                  <a:pt x="1386642" y="178731"/>
                </a:lnTo>
                <a:lnTo>
                  <a:pt x="1421534" y="207859"/>
                </a:lnTo>
                <a:lnTo>
                  <a:pt x="1452633" y="238654"/>
                </a:lnTo>
                <a:lnTo>
                  <a:pt x="1479741" y="271004"/>
                </a:lnTo>
                <a:lnTo>
                  <a:pt x="1502664" y="304799"/>
                </a:lnTo>
                <a:lnTo>
                  <a:pt x="1502664" y="374072"/>
                </a:lnTo>
                <a:lnTo>
                  <a:pt x="1767839" y="457199"/>
                </a:lnTo>
                <a:lnTo>
                  <a:pt x="2165604" y="304799"/>
                </a:lnTo>
                <a:close/>
              </a:path>
              <a:path w="2165985" h="457200">
                <a:moveTo>
                  <a:pt x="1502664" y="374072"/>
                </a:moveTo>
                <a:lnTo>
                  <a:pt x="1502664" y="304799"/>
                </a:lnTo>
                <a:lnTo>
                  <a:pt x="1281684" y="304799"/>
                </a:lnTo>
                <a:lnTo>
                  <a:pt x="1502664" y="374072"/>
                </a:lnTo>
                <a:close/>
              </a:path>
            </a:pathLst>
          </a:custGeom>
          <a:solidFill>
            <a:srgbClr val="FF0000"/>
          </a:solidFill>
        </p:spPr>
        <p:txBody>
          <a:bodyPr wrap="square" lIns="0" tIns="0" rIns="0" bIns="0" rtlCol="0"/>
          <a:lstStyle/>
          <a:p>
            <a:endParaRPr/>
          </a:p>
        </p:txBody>
      </p:sp>
      <p:sp>
        <p:nvSpPr>
          <p:cNvPr id="22" name="object 22"/>
          <p:cNvSpPr/>
          <p:nvPr/>
        </p:nvSpPr>
        <p:spPr>
          <a:xfrm>
            <a:off x="3724541" y="5146547"/>
            <a:ext cx="994410" cy="457200"/>
          </a:xfrm>
          <a:custGeom>
            <a:avLst/>
            <a:gdLst/>
            <a:ahLst/>
            <a:cxnLst/>
            <a:rect l="l" t="t" r="r" b="b"/>
            <a:pathLst>
              <a:path w="994410" h="457200">
                <a:moveTo>
                  <a:pt x="994410" y="19049"/>
                </a:moveTo>
                <a:lnTo>
                  <a:pt x="940165" y="10608"/>
                </a:lnTo>
                <a:lnTo>
                  <a:pt x="885063" y="4667"/>
                </a:lnTo>
                <a:lnTo>
                  <a:pt x="829389" y="1154"/>
                </a:lnTo>
                <a:lnTo>
                  <a:pt x="773430" y="0"/>
                </a:lnTo>
                <a:lnTo>
                  <a:pt x="712944" y="1372"/>
                </a:lnTo>
                <a:lnTo>
                  <a:pt x="653739" y="5422"/>
                </a:lnTo>
                <a:lnTo>
                  <a:pt x="595986" y="12049"/>
                </a:lnTo>
                <a:lnTo>
                  <a:pt x="539856" y="21153"/>
                </a:lnTo>
                <a:lnTo>
                  <a:pt x="485520" y="32632"/>
                </a:lnTo>
                <a:lnTo>
                  <a:pt x="433151" y="46386"/>
                </a:lnTo>
                <a:lnTo>
                  <a:pt x="382919" y="62314"/>
                </a:lnTo>
                <a:lnTo>
                  <a:pt x="334995" y="80316"/>
                </a:lnTo>
                <a:lnTo>
                  <a:pt x="289551" y="100290"/>
                </a:lnTo>
                <a:lnTo>
                  <a:pt x="246758" y="122137"/>
                </a:lnTo>
                <a:lnTo>
                  <a:pt x="206787" y="145755"/>
                </a:lnTo>
                <a:lnTo>
                  <a:pt x="169810" y="171043"/>
                </a:lnTo>
                <a:lnTo>
                  <a:pt x="135998" y="197901"/>
                </a:lnTo>
                <a:lnTo>
                  <a:pt x="105522" y="226229"/>
                </a:lnTo>
                <a:lnTo>
                  <a:pt x="78554" y="255925"/>
                </a:lnTo>
                <a:lnTo>
                  <a:pt x="55265" y="286889"/>
                </a:lnTo>
                <a:lnTo>
                  <a:pt x="20409" y="352217"/>
                </a:lnTo>
                <a:lnTo>
                  <a:pt x="2324" y="421407"/>
                </a:lnTo>
                <a:lnTo>
                  <a:pt x="0" y="457200"/>
                </a:lnTo>
                <a:lnTo>
                  <a:pt x="441959" y="457200"/>
                </a:lnTo>
                <a:lnTo>
                  <a:pt x="444564" y="419512"/>
                </a:lnTo>
                <a:lnTo>
                  <a:pt x="452258" y="382553"/>
                </a:lnTo>
                <a:lnTo>
                  <a:pt x="464864" y="346460"/>
                </a:lnTo>
                <a:lnTo>
                  <a:pt x="482203" y="311372"/>
                </a:lnTo>
                <a:lnTo>
                  <a:pt x="504095" y="277426"/>
                </a:lnTo>
                <a:lnTo>
                  <a:pt x="530363" y="244762"/>
                </a:lnTo>
                <a:lnTo>
                  <a:pt x="560829" y="213518"/>
                </a:lnTo>
                <a:lnTo>
                  <a:pt x="595312" y="183832"/>
                </a:lnTo>
                <a:lnTo>
                  <a:pt x="633635" y="155843"/>
                </a:lnTo>
                <a:lnTo>
                  <a:pt x="675620" y="129688"/>
                </a:lnTo>
                <a:lnTo>
                  <a:pt x="721087" y="105507"/>
                </a:lnTo>
                <a:lnTo>
                  <a:pt x="769858" y="83438"/>
                </a:lnTo>
                <a:lnTo>
                  <a:pt x="821754" y="63620"/>
                </a:lnTo>
                <a:lnTo>
                  <a:pt x="876597" y="46190"/>
                </a:lnTo>
                <a:lnTo>
                  <a:pt x="934209" y="31287"/>
                </a:lnTo>
                <a:lnTo>
                  <a:pt x="994410" y="19049"/>
                </a:lnTo>
                <a:close/>
              </a:path>
            </a:pathLst>
          </a:custGeom>
          <a:solidFill>
            <a:srgbClr val="CD0000"/>
          </a:solidFill>
        </p:spPr>
        <p:txBody>
          <a:bodyPr wrap="square" lIns="0" tIns="0" rIns="0" bIns="0" rtlCol="0"/>
          <a:lstStyle/>
          <a:p>
            <a:endParaRPr/>
          </a:p>
        </p:txBody>
      </p:sp>
      <p:sp>
        <p:nvSpPr>
          <p:cNvPr id="23" name="object 23"/>
          <p:cNvSpPr/>
          <p:nvPr/>
        </p:nvSpPr>
        <p:spPr>
          <a:xfrm>
            <a:off x="6620141" y="5527547"/>
            <a:ext cx="1752600" cy="685800"/>
          </a:xfrm>
          <a:custGeom>
            <a:avLst/>
            <a:gdLst/>
            <a:ahLst/>
            <a:cxnLst/>
            <a:rect l="l" t="t" r="r" b="b"/>
            <a:pathLst>
              <a:path w="1752600" h="685800">
                <a:moveTo>
                  <a:pt x="0" y="0"/>
                </a:moveTo>
                <a:lnTo>
                  <a:pt x="0" y="685800"/>
                </a:lnTo>
                <a:lnTo>
                  <a:pt x="1752600" y="685800"/>
                </a:lnTo>
                <a:lnTo>
                  <a:pt x="1752600" y="0"/>
                </a:lnTo>
                <a:lnTo>
                  <a:pt x="0" y="0"/>
                </a:lnTo>
                <a:close/>
              </a:path>
            </a:pathLst>
          </a:custGeom>
          <a:solidFill>
            <a:srgbClr val="CCCCFF"/>
          </a:solidFill>
        </p:spPr>
        <p:txBody>
          <a:bodyPr wrap="square" lIns="0" tIns="0" rIns="0" bIns="0" rtlCol="0"/>
          <a:lstStyle/>
          <a:p>
            <a:endParaRPr/>
          </a:p>
        </p:txBody>
      </p:sp>
      <p:sp>
        <p:nvSpPr>
          <p:cNvPr id="24" name="object 24"/>
          <p:cNvSpPr/>
          <p:nvPr/>
        </p:nvSpPr>
        <p:spPr>
          <a:xfrm>
            <a:off x="6620141" y="5527547"/>
            <a:ext cx="1752600" cy="685800"/>
          </a:xfrm>
          <a:custGeom>
            <a:avLst/>
            <a:gdLst/>
            <a:ahLst/>
            <a:cxnLst/>
            <a:rect l="l" t="t" r="r" b="b"/>
            <a:pathLst>
              <a:path w="1752600" h="685800">
                <a:moveTo>
                  <a:pt x="0" y="0"/>
                </a:moveTo>
                <a:lnTo>
                  <a:pt x="0" y="685800"/>
                </a:lnTo>
                <a:lnTo>
                  <a:pt x="1752600" y="685800"/>
                </a:lnTo>
                <a:lnTo>
                  <a:pt x="1752600" y="0"/>
                </a:lnTo>
                <a:lnTo>
                  <a:pt x="0" y="0"/>
                </a:lnTo>
                <a:close/>
              </a:path>
            </a:pathLst>
          </a:custGeom>
          <a:ln w="9525">
            <a:solidFill>
              <a:srgbClr val="000000"/>
            </a:solidFill>
          </a:ln>
        </p:spPr>
        <p:txBody>
          <a:bodyPr wrap="square" lIns="0" tIns="0" rIns="0" bIns="0" rtlCol="0"/>
          <a:lstStyle/>
          <a:p>
            <a:endParaRPr/>
          </a:p>
        </p:txBody>
      </p:sp>
      <p:sp>
        <p:nvSpPr>
          <p:cNvPr id="25" name="object 25"/>
          <p:cNvSpPr txBox="1"/>
          <p:nvPr/>
        </p:nvSpPr>
        <p:spPr>
          <a:xfrm>
            <a:off x="7026541" y="5696711"/>
            <a:ext cx="939800" cy="360680"/>
          </a:xfrm>
          <a:prstGeom prst="rect">
            <a:avLst/>
          </a:prstGeom>
        </p:spPr>
        <p:txBody>
          <a:bodyPr vert="horz" wrap="square" lIns="0" tIns="0" rIns="0" bIns="0" rtlCol="0">
            <a:spAutoFit/>
          </a:bodyPr>
          <a:lstStyle/>
          <a:p>
            <a:pPr marL="12700">
              <a:lnSpc>
                <a:spcPts val="2840"/>
              </a:lnSpc>
            </a:pPr>
            <a:r>
              <a:rPr sz="2400" b="1" spc="-10" dirty="0">
                <a:solidFill>
                  <a:srgbClr val="00009A"/>
                </a:solidFill>
                <a:latin typeface="宋体" panose="02010600030101010101" pitchFamily="2" charset="-122"/>
                <a:cs typeface="宋体" panose="02010600030101010101" pitchFamily="2" charset="-122"/>
              </a:rPr>
              <a:t>下一帧</a:t>
            </a:r>
            <a:endParaRPr sz="2400">
              <a:latin typeface="宋体" panose="02010600030101010101" pitchFamily="2" charset="-122"/>
              <a:cs typeface="宋体" panose="02010600030101010101" pitchFamily="2" charset="-122"/>
            </a:endParaRPr>
          </a:p>
        </p:txBody>
      </p:sp>
      <p:sp>
        <p:nvSpPr>
          <p:cNvPr id="26" name="object 26"/>
          <p:cNvSpPr/>
          <p:nvPr/>
        </p:nvSpPr>
        <p:spPr>
          <a:xfrm>
            <a:off x="5897765" y="5146547"/>
            <a:ext cx="1941830" cy="457200"/>
          </a:xfrm>
          <a:custGeom>
            <a:avLst/>
            <a:gdLst/>
            <a:ahLst/>
            <a:cxnLst/>
            <a:rect l="l" t="t" r="r" b="b"/>
            <a:pathLst>
              <a:path w="1941829" h="457200">
                <a:moveTo>
                  <a:pt x="1941576" y="457200"/>
                </a:moveTo>
                <a:lnTo>
                  <a:pt x="1932488" y="382923"/>
                </a:lnTo>
                <a:lnTo>
                  <a:pt x="1906182" y="312505"/>
                </a:lnTo>
                <a:lnTo>
                  <a:pt x="1887021" y="279034"/>
                </a:lnTo>
                <a:lnTo>
                  <a:pt x="1864094" y="246878"/>
                </a:lnTo>
                <a:lnTo>
                  <a:pt x="1837580" y="216153"/>
                </a:lnTo>
                <a:lnTo>
                  <a:pt x="1807659" y="186976"/>
                </a:lnTo>
                <a:lnTo>
                  <a:pt x="1774509" y="159463"/>
                </a:lnTo>
                <a:lnTo>
                  <a:pt x="1738312" y="133730"/>
                </a:lnTo>
                <a:lnTo>
                  <a:pt x="1699246" y="109896"/>
                </a:lnTo>
                <a:lnTo>
                  <a:pt x="1657490" y="88075"/>
                </a:lnTo>
                <a:lnTo>
                  <a:pt x="1613224" y="68384"/>
                </a:lnTo>
                <a:lnTo>
                  <a:pt x="1566627" y="50941"/>
                </a:lnTo>
                <a:lnTo>
                  <a:pt x="1517880" y="35861"/>
                </a:lnTo>
                <a:lnTo>
                  <a:pt x="1467160" y="23262"/>
                </a:lnTo>
                <a:lnTo>
                  <a:pt x="1414649" y="13259"/>
                </a:lnTo>
                <a:lnTo>
                  <a:pt x="1360525" y="5971"/>
                </a:lnTo>
                <a:lnTo>
                  <a:pt x="1304967" y="1512"/>
                </a:lnTo>
                <a:lnTo>
                  <a:pt x="1248156" y="0"/>
                </a:lnTo>
                <a:lnTo>
                  <a:pt x="851916" y="0"/>
                </a:lnTo>
                <a:lnTo>
                  <a:pt x="797173" y="1413"/>
                </a:lnTo>
                <a:lnTo>
                  <a:pt x="743375" y="5595"/>
                </a:lnTo>
                <a:lnTo>
                  <a:pt x="690716" y="12456"/>
                </a:lnTo>
                <a:lnTo>
                  <a:pt x="639389" y="21907"/>
                </a:lnTo>
                <a:lnTo>
                  <a:pt x="589589" y="33858"/>
                </a:lnTo>
                <a:lnTo>
                  <a:pt x="541511" y="48220"/>
                </a:lnTo>
                <a:lnTo>
                  <a:pt x="495347" y="64903"/>
                </a:lnTo>
                <a:lnTo>
                  <a:pt x="451294" y="83820"/>
                </a:lnTo>
                <a:lnTo>
                  <a:pt x="409544" y="104879"/>
                </a:lnTo>
                <a:lnTo>
                  <a:pt x="370293" y="127992"/>
                </a:lnTo>
                <a:lnTo>
                  <a:pt x="333734" y="153069"/>
                </a:lnTo>
                <a:lnTo>
                  <a:pt x="300061" y="180022"/>
                </a:lnTo>
                <a:lnTo>
                  <a:pt x="269469" y="208761"/>
                </a:lnTo>
                <a:lnTo>
                  <a:pt x="242152" y="239196"/>
                </a:lnTo>
                <a:lnTo>
                  <a:pt x="218304" y="271239"/>
                </a:lnTo>
                <a:lnTo>
                  <a:pt x="198119" y="304800"/>
                </a:lnTo>
                <a:lnTo>
                  <a:pt x="0" y="304800"/>
                </a:lnTo>
                <a:lnTo>
                  <a:pt x="356616" y="457200"/>
                </a:lnTo>
                <a:lnTo>
                  <a:pt x="594360" y="374072"/>
                </a:lnTo>
                <a:lnTo>
                  <a:pt x="594360" y="304800"/>
                </a:lnTo>
                <a:lnTo>
                  <a:pt x="616841" y="268002"/>
                </a:lnTo>
                <a:lnTo>
                  <a:pt x="643811" y="232936"/>
                </a:lnTo>
                <a:lnTo>
                  <a:pt x="675038" y="199745"/>
                </a:lnTo>
                <a:lnTo>
                  <a:pt x="710287" y="168574"/>
                </a:lnTo>
                <a:lnTo>
                  <a:pt x="749324" y="139567"/>
                </a:lnTo>
                <a:lnTo>
                  <a:pt x="791917" y="112868"/>
                </a:lnTo>
                <a:lnTo>
                  <a:pt x="837832" y="88622"/>
                </a:lnTo>
                <a:lnTo>
                  <a:pt x="886835" y="66973"/>
                </a:lnTo>
                <a:lnTo>
                  <a:pt x="938692" y="48065"/>
                </a:lnTo>
                <a:lnTo>
                  <a:pt x="993170" y="32042"/>
                </a:lnTo>
                <a:lnTo>
                  <a:pt x="1050036" y="19050"/>
                </a:lnTo>
                <a:lnTo>
                  <a:pt x="1107458" y="32199"/>
                </a:lnTo>
                <a:lnTo>
                  <a:pt x="1162245" y="48371"/>
                </a:lnTo>
                <a:lnTo>
                  <a:pt x="1214201" y="67397"/>
                </a:lnTo>
                <a:lnTo>
                  <a:pt x="1263129" y="89109"/>
                </a:lnTo>
                <a:lnTo>
                  <a:pt x="1308833" y="113340"/>
                </a:lnTo>
                <a:lnTo>
                  <a:pt x="1351117" y="139921"/>
                </a:lnTo>
                <a:lnTo>
                  <a:pt x="1389784" y="168684"/>
                </a:lnTo>
                <a:lnTo>
                  <a:pt x="1424637" y="199462"/>
                </a:lnTo>
                <a:lnTo>
                  <a:pt x="1455480" y="232086"/>
                </a:lnTo>
                <a:lnTo>
                  <a:pt x="1482118" y="266389"/>
                </a:lnTo>
                <a:lnTo>
                  <a:pt x="1504352" y="302202"/>
                </a:lnTo>
                <a:lnTo>
                  <a:pt x="1521988" y="339358"/>
                </a:lnTo>
                <a:lnTo>
                  <a:pt x="1534828" y="377688"/>
                </a:lnTo>
                <a:lnTo>
                  <a:pt x="1542676" y="417024"/>
                </a:lnTo>
                <a:lnTo>
                  <a:pt x="1545336" y="457200"/>
                </a:lnTo>
                <a:lnTo>
                  <a:pt x="1941576" y="457200"/>
                </a:lnTo>
                <a:close/>
              </a:path>
              <a:path w="1941829" h="457200">
                <a:moveTo>
                  <a:pt x="792479" y="304800"/>
                </a:moveTo>
                <a:lnTo>
                  <a:pt x="594360" y="304800"/>
                </a:lnTo>
                <a:lnTo>
                  <a:pt x="594360" y="374072"/>
                </a:lnTo>
                <a:lnTo>
                  <a:pt x="792479" y="304800"/>
                </a:lnTo>
                <a:close/>
              </a:path>
            </a:pathLst>
          </a:custGeom>
          <a:solidFill>
            <a:srgbClr val="FF0000"/>
          </a:solidFill>
        </p:spPr>
        <p:txBody>
          <a:bodyPr wrap="square" lIns="0" tIns="0" rIns="0" bIns="0" rtlCol="0"/>
          <a:lstStyle/>
          <a:p>
            <a:endParaRPr/>
          </a:p>
        </p:txBody>
      </p:sp>
      <p:sp>
        <p:nvSpPr>
          <p:cNvPr id="27" name="object 27"/>
          <p:cNvSpPr/>
          <p:nvPr/>
        </p:nvSpPr>
        <p:spPr>
          <a:xfrm>
            <a:off x="6947801" y="5146547"/>
            <a:ext cx="891540" cy="457200"/>
          </a:xfrm>
          <a:custGeom>
            <a:avLst/>
            <a:gdLst/>
            <a:ahLst/>
            <a:cxnLst/>
            <a:rect l="l" t="t" r="r" b="b"/>
            <a:pathLst>
              <a:path w="891540" h="457200">
                <a:moveTo>
                  <a:pt x="891540" y="457200"/>
                </a:moveTo>
                <a:lnTo>
                  <a:pt x="882452" y="382923"/>
                </a:lnTo>
                <a:lnTo>
                  <a:pt x="856146" y="312505"/>
                </a:lnTo>
                <a:lnTo>
                  <a:pt x="836985" y="279034"/>
                </a:lnTo>
                <a:lnTo>
                  <a:pt x="814058" y="246878"/>
                </a:lnTo>
                <a:lnTo>
                  <a:pt x="787544" y="216153"/>
                </a:lnTo>
                <a:lnTo>
                  <a:pt x="757623" y="186976"/>
                </a:lnTo>
                <a:lnTo>
                  <a:pt x="724473" y="159463"/>
                </a:lnTo>
                <a:lnTo>
                  <a:pt x="688276" y="133730"/>
                </a:lnTo>
                <a:lnTo>
                  <a:pt x="649210" y="109896"/>
                </a:lnTo>
                <a:lnTo>
                  <a:pt x="607454" y="88075"/>
                </a:lnTo>
                <a:lnTo>
                  <a:pt x="563188" y="68384"/>
                </a:lnTo>
                <a:lnTo>
                  <a:pt x="516591" y="50941"/>
                </a:lnTo>
                <a:lnTo>
                  <a:pt x="467844" y="35861"/>
                </a:lnTo>
                <a:lnTo>
                  <a:pt x="417124" y="23262"/>
                </a:lnTo>
                <a:lnTo>
                  <a:pt x="364613" y="13259"/>
                </a:lnTo>
                <a:lnTo>
                  <a:pt x="310489" y="5971"/>
                </a:lnTo>
                <a:lnTo>
                  <a:pt x="254931" y="1512"/>
                </a:lnTo>
                <a:lnTo>
                  <a:pt x="198120" y="0"/>
                </a:lnTo>
                <a:lnTo>
                  <a:pt x="147875" y="1154"/>
                </a:lnTo>
                <a:lnTo>
                  <a:pt x="97917" y="4667"/>
                </a:lnTo>
                <a:lnTo>
                  <a:pt x="48529" y="10608"/>
                </a:lnTo>
                <a:lnTo>
                  <a:pt x="0" y="19050"/>
                </a:lnTo>
                <a:lnTo>
                  <a:pt x="57422" y="32199"/>
                </a:lnTo>
                <a:lnTo>
                  <a:pt x="112209" y="48371"/>
                </a:lnTo>
                <a:lnTo>
                  <a:pt x="164165" y="67397"/>
                </a:lnTo>
                <a:lnTo>
                  <a:pt x="213093" y="89109"/>
                </a:lnTo>
                <a:lnTo>
                  <a:pt x="258797" y="113340"/>
                </a:lnTo>
                <a:lnTo>
                  <a:pt x="301081" y="139921"/>
                </a:lnTo>
                <a:lnTo>
                  <a:pt x="339748" y="168684"/>
                </a:lnTo>
                <a:lnTo>
                  <a:pt x="374601" y="199462"/>
                </a:lnTo>
                <a:lnTo>
                  <a:pt x="405444" y="232086"/>
                </a:lnTo>
                <a:lnTo>
                  <a:pt x="432082" y="266389"/>
                </a:lnTo>
                <a:lnTo>
                  <a:pt x="454316" y="302202"/>
                </a:lnTo>
                <a:lnTo>
                  <a:pt x="471952" y="339358"/>
                </a:lnTo>
                <a:lnTo>
                  <a:pt x="484792" y="377688"/>
                </a:lnTo>
                <a:lnTo>
                  <a:pt x="492640" y="417024"/>
                </a:lnTo>
                <a:lnTo>
                  <a:pt x="495300" y="457200"/>
                </a:lnTo>
                <a:lnTo>
                  <a:pt x="891540" y="457200"/>
                </a:lnTo>
                <a:close/>
              </a:path>
            </a:pathLst>
          </a:custGeom>
          <a:solidFill>
            <a:srgbClr val="CD0000"/>
          </a:solidFill>
        </p:spPr>
        <p:txBody>
          <a:bodyPr wrap="square" lIns="0" tIns="0" rIns="0" bIns="0" rtlCol="0"/>
          <a:lstStyle/>
          <a:p>
            <a:endParaRPr/>
          </a:p>
        </p:txBody>
      </p:sp>
      <p:sp>
        <p:nvSpPr>
          <p:cNvPr id="28" name="object 28"/>
          <p:cNvSpPr txBox="1"/>
          <p:nvPr/>
        </p:nvSpPr>
        <p:spPr>
          <a:xfrm>
            <a:off x="1825879" y="959865"/>
            <a:ext cx="24625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视频压缩标准</a:t>
            </a:r>
            <a:endParaRPr sz="3200">
              <a:latin typeface="新宋体" panose="02010609030101010101" charset="-122"/>
              <a:cs typeface="新宋体" panose="02010609030101010101" charset="-122"/>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41402" rIns="0" bIns="0" rtlCol="0">
            <a:spAutoFit/>
          </a:bodyPr>
          <a:lstStyle/>
          <a:p>
            <a:pPr marL="157480">
              <a:lnSpc>
                <a:spcPct val="100000"/>
              </a:lnSpc>
            </a:pPr>
            <a:r>
              <a:rPr sz="3200" spc="-5" dirty="0">
                <a:latin typeface="Times New Roman" panose="02020603050405020304"/>
                <a:cs typeface="Times New Roman" panose="02020603050405020304"/>
              </a:rPr>
              <a:t>MPEG</a:t>
            </a:r>
            <a:r>
              <a:rPr sz="3200" spc="-15" dirty="0">
                <a:latin typeface="新宋体" panose="02010609030101010101" charset="-122"/>
                <a:cs typeface="新宋体" panose="02010609030101010101" charset="-122"/>
              </a:rPr>
              <a:t>帧的分类</a:t>
            </a:r>
            <a:endParaRPr sz="3200">
              <a:latin typeface="新宋体" panose="02010609030101010101" charset="-122"/>
              <a:cs typeface="新宋体" panose="02010609030101010101" charset="-122"/>
            </a:endParaRPr>
          </a:p>
        </p:txBody>
      </p:sp>
      <p:sp>
        <p:nvSpPr>
          <p:cNvPr id="6" name="object 6"/>
          <p:cNvSpPr/>
          <p:nvPr/>
        </p:nvSpPr>
        <p:spPr>
          <a:xfrm>
            <a:off x="2538107" y="3345941"/>
            <a:ext cx="6048755" cy="266395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046602" y="2053844"/>
            <a:ext cx="4598670" cy="592455"/>
          </a:xfrm>
          <a:prstGeom prst="rect">
            <a:avLst/>
          </a:prstGeom>
        </p:spPr>
        <p:txBody>
          <a:bodyPr vert="horz" wrap="square" lIns="0" tIns="0" rIns="0" bIns="0" rtlCol="0">
            <a:spAutoFit/>
          </a:bodyPr>
          <a:lstStyle/>
          <a:p>
            <a:pPr marL="12700">
              <a:lnSpc>
                <a:spcPts val="4665"/>
              </a:lnSpc>
            </a:pPr>
            <a:r>
              <a:rPr sz="4000" b="1" spc="-20" dirty="0">
                <a:latin typeface="新宋体" panose="02010609030101010101" charset="-122"/>
                <a:cs typeface="新宋体" panose="02010609030101010101" charset="-122"/>
              </a:rPr>
              <a:t>MPE</a:t>
            </a:r>
            <a:r>
              <a:rPr sz="4000" b="1" spc="-15" dirty="0">
                <a:latin typeface="新宋体" panose="02010609030101010101" charset="-122"/>
                <a:cs typeface="新宋体" panose="02010609030101010101" charset="-122"/>
              </a:rPr>
              <a:t>G</a:t>
            </a:r>
            <a:r>
              <a:rPr sz="4000" b="1" spc="-20" dirty="0">
                <a:latin typeface="新宋体" panose="02010609030101010101" charset="-122"/>
                <a:cs typeface="新宋体" panose="02010609030101010101" charset="-122"/>
              </a:rPr>
              <a:t> 的画面组(GOP)</a:t>
            </a:r>
            <a:endParaRPr sz="4000">
              <a:latin typeface="新宋体" panose="02010609030101010101" charset="-122"/>
              <a:cs typeface="新宋体" panose="02010609030101010101" charset="-122"/>
            </a:endParaRP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MPEG</a:t>
            </a:r>
            <a:r>
              <a:rPr spc="-15" dirty="0">
                <a:latin typeface="新宋体" panose="02010609030101010101" charset="-122"/>
                <a:cs typeface="新宋体" panose="02010609030101010101" charset="-122"/>
              </a:rPr>
              <a:t>帧的分类</a:t>
            </a:r>
          </a:p>
        </p:txBody>
      </p:sp>
      <p:sp>
        <p:nvSpPr>
          <p:cNvPr id="6" name="object 6"/>
          <p:cNvSpPr/>
          <p:nvPr/>
        </p:nvSpPr>
        <p:spPr>
          <a:xfrm>
            <a:off x="1601609" y="2084070"/>
            <a:ext cx="5096255" cy="363855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410077" y="4412742"/>
            <a:ext cx="9398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运动矢量</a:t>
            </a:r>
            <a:endParaRPr sz="1800">
              <a:latin typeface="宋体" panose="02010600030101010101" pitchFamily="2" charset="-122"/>
              <a:cs typeface="宋体" panose="02010600030101010101" pitchFamily="2" charset="-122"/>
            </a:endParaRPr>
          </a:p>
        </p:txBody>
      </p:sp>
      <p:sp>
        <p:nvSpPr>
          <p:cNvPr id="8" name="object 8"/>
          <p:cNvSpPr/>
          <p:nvPr/>
        </p:nvSpPr>
        <p:spPr>
          <a:xfrm>
            <a:off x="6422771" y="1690116"/>
            <a:ext cx="2799080" cy="1411605"/>
          </a:xfrm>
          <a:custGeom>
            <a:avLst/>
            <a:gdLst/>
            <a:ahLst/>
            <a:cxnLst/>
            <a:rect l="l" t="t" r="r" b="b"/>
            <a:pathLst>
              <a:path w="2799079" h="1411605">
                <a:moveTo>
                  <a:pt x="830579" y="0"/>
                </a:moveTo>
                <a:lnTo>
                  <a:pt x="772455" y="2343"/>
                </a:lnTo>
                <a:lnTo>
                  <a:pt x="716948" y="9153"/>
                </a:lnTo>
                <a:lnTo>
                  <a:pt x="664674" y="20094"/>
                </a:lnTo>
                <a:lnTo>
                  <a:pt x="616246" y="34835"/>
                </a:lnTo>
                <a:lnTo>
                  <a:pt x="572281" y="53042"/>
                </a:lnTo>
                <a:lnTo>
                  <a:pt x="533393" y="74381"/>
                </a:lnTo>
                <a:lnTo>
                  <a:pt x="500196" y="98520"/>
                </a:lnTo>
                <a:lnTo>
                  <a:pt x="453338" y="153864"/>
                </a:lnTo>
                <a:lnTo>
                  <a:pt x="436625" y="216408"/>
                </a:lnTo>
                <a:lnTo>
                  <a:pt x="436625" y="755904"/>
                </a:lnTo>
                <a:lnTo>
                  <a:pt x="0" y="1411224"/>
                </a:lnTo>
                <a:lnTo>
                  <a:pt x="436625" y="1079754"/>
                </a:lnTo>
                <a:lnTo>
                  <a:pt x="440906" y="1111741"/>
                </a:lnTo>
                <a:lnTo>
                  <a:pt x="453338" y="1142231"/>
                </a:lnTo>
                <a:lnTo>
                  <a:pt x="500196" y="1197412"/>
                </a:lnTo>
                <a:lnTo>
                  <a:pt x="533393" y="1221451"/>
                </a:lnTo>
                <a:lnTo>
                  <a:pt x="572281" y="1242686"/>
                </a:lnTo>
                <a:lnTo>
                  <a:pt x="616246" y="1260793"/>
                </a:lnTo>
                <a:lnTo>
                  <a:pt x="664674" y="1275444"/>
                </a:lnTo>
                <a:lnTo>
                  <a:pt x="716948" y="1286313"/>
                </a:lnTo>
                <a:lnTo>
                  <a:pt x="772455" y="1293073"/>
                </a:lnTo>
                <a:lnTo>
                  <a:pt x="830579" y="1295400"/>
                </a:lnTo>
                <a:lnTo>
                  <a:pt x="2405633" y="1295399"/>
                </a:lnTo>
                <a:lnTo>
                  <a:pt x="2463740" y="1293073"/>
                </a:lnTo>
                <a:lnTo>
                  <a:pt x="2519198" y="1286313"/>
                </a:lnTo>
                <a:lnTo>
                  <a:pt x="2571400" y="1275444"/>
                </a:lnTo>
                <a:lnTo>
                  <a:pt x="2619738" y="1260793"/>
                </a:lnTo>
                <a:lnTo>
                  <a:pt x="2663603" y="1242686"/>
                </a:lnTo>
                <a:lnTo>
                  <a:pt x="2702388" y="1221451"/>
                </a:lnTo>
                <a:lnTo>
                  <a:pt x="2735484" y="1197412"/>
                </a:lnTo>
                <a:lnTo>
                  <a:pt x="2782179" y="1142231"/>
                </a:lnTo>
                <a:lnTo>
                  <a:pt x="2798825" y="1079753"/>
                </a:lnTo>
                <a:lnTo>
                  <a:pt x="2798825" y="216407"/>
                </a:lnTo>
                <a:lnTo>
                  <a:pt x="2782179" y="153864"/>
                </a:lnTo>
                <a:lnTo>
                  <a:pt x="2735484" y="98520"/>
                </a:lnTo>
                <a:lnTo>
                  <a:pt x="2702388" y="74381"/>
                </a:lnTo>
                <a:lnTo>
                  <a:pt x="2663603" y="53042"/>
                </a:lnTo>
                <a:lnTo>
                  <a:pt x="2619738" y="34835"/>
                </a:lnTo>
                <a:lnTo>
                  <a:pt x="2571400" y="20094"/>
                </a:lnTo>
                <a:lnTo>
                  <a:pt x="2519198" y="9153"/>
                </a:lnTo>
                <a:lnTo>
                  <a:pt x="2463740" y="2343"/>
                </a:lnTo>
                <a:lnTo>
                  <a:pt x="2405633" y="0"/>
                </a:lnTo>
                <a:lnTo>
                  <a:pt x="830579" y="0"/>
                </a:lnTo>
                <a:close/>
              </a:path>
            </a:pathLst>
          </a:custGeom>
          <a:ln w="12700">
            <a:solidFill>
              <a:srgbClr val="FF3300"/>
            </a:solidFill>
          </a:ln>
        </p:spPr>
        <p:txBody>
          <a:bodyPr wrap="square" lIns="0" tIns="0" rIns="0" bIns="0" rtlCol="0"/>
          <a:lstStyle/>
          <a:p>
            <a:endParaRPr/>
          </a:p>
        </p:txBody>
      </p:sp>
      <p:sp>
        <p:nvSpPr>
          <p:cNvPr id="9" name="object 9"/>
          <p:cNvSpPr txBox="1"/>
          <p:nvPr/>
        </p:nvSpPr>
        <p:spPr>
          <a:xfrm>
            <a:off x="7025005" y="1802008"/>
            <a:ext cx="2235200" cy="1089025"/>
          </a:xfrm>
          <a:prstGeom prst="rect">
            <a:avLst/>
          </a:prstGeom>
        </p:spPr>
        <p:txBody>
          <a:bodyPr vert="horz" wrap="square" lIns="0" tIns="17145" rIns="0" bIns="0" rtlCol="0">
            <a:spAutoFit/>
          </a:bodyPr>
          <a:lstStyle/>
          <a:p>
            <a:pPr marL="12700" marR="99695">
              <a:lnSpc>
                <a:spcPts val="2030"/>
              </a:lnSpc>
              <a:spcBef>
                <a:spcPts val="135"/>
              </a:spcBef>
            </a:pPr>
            <a:r>
              <a:rPr sz="1800" dirty="0">
                <a:latin typeface="宋体" panose="02010600030101010101" pitchFamily="2" charset="-122"/>
                <a:cs typeface="宋体" panose="02010600030101010101" pitchFamily="2" charset="-122"/>
              </a:rPr>
              <a:t>由于画面内容有连贯 性</a:t>
            </a:r>
            <a:r>
              <a:rPr sz="1800" dirty="0">
                <a:latin typeface="Times New Roman" panose="02020603050405020304"/>
                <a:cs typeface="Times New Roman" panose="02020603050405020304"/>
              </a:rPr>
              <a:t>,</a:t>
            </a:r>
            <a:r>
              <a:rPr sz="1800" dirty="0">
                <a:latin typeface="宋体" panose="02010600030101010101" pitchFamily="2" charset="-122"/>
                <a:cs typeface="宋体" panose="02010600030101010101" pitchFamily="2" charset="-122"/>
              </a:rPr>
              <a:t>因此当前画面的内</a:t>
            </a:r>
            <a:endParaRPr sz="1800">
              <a:latin typeface="宋体" panose="02010600030101010101" pitchFamily="2" charset="-122"/>
              <a:cs typeface="宋体" panose="02010600030101010101" pitchFamily="2" charset="-122"/>
            </a:endParaRPr>
          </a:p>
          <a:p>
            <a:pPr marL="12700" marR="5080">
              <a:lnSpc>
                <a:spcPts val="2030"/>
              </a:lnSpc>
              <a:spcBef>
                <a:spcPts val="260"/>
              </a:spcBef>
            </a:pPr>
            <a:r>
              <a:rPr sz="1800" dirty="0">
                <a:latin typeface="宋体" panose="02010600030101010101" pitchFamily="2" charset="-122"/>
                <a:cs typeface="宋体" panose="02010600030101010101" pitchFamily="2" charset="-122"/>
              </a:rPr>
              <a:t>容可以看作是前面画 面内容的位移</a:t>
            </a:r>
            <a:r>
              <a:rPr sz="1800" dirty="0">
                <a:latin typeface="Times New Roman" panose="02020603050405020304"/>
                <a:cs typeface="Times New Roman" panose="02020603050405020304"/>
              </a:rPr>
              <a:t>(</a:t>
            </a:r>
            <a:r>
              <a:rPr sz="1800" dirty="0">
                <a:latin typeface="宋体" panose="02010600030101010101" pitchFamily="2" charset="-122"/>
                <a:cs typeface="宋体" panose="02010600030101010101" pitchFamily="2" charset="-122"/>
              </a:rPr>
              <a:t>运动</a:t>
            </a:r>
            <a:r>
              <a:rPr sz="1800" dirty="0">
                <a:latin typeface="Times New Roman" panose="02020603050405020304"/>
                <a:cs typeface="Times New Roman" panose="02020603050405020304"/>
              </a:rPr>
              <a:t>)</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p:txBody>
      </p:sp>
      <p:sp>
        <p:nvSpPr>
          <p:cNvPr id="10" name="object 10"/>
          <p:cNvSpPr/>
          <p:nvPr/>
        </p:nvSpPr>
        <p:spPr>
          <a:xfrm>
            <a:off x="5859653" y="3605021"/>
            <a:ext cx="3218180" cy="2878455"/>
          </a:xfrm>
          <a:custGeom>
            <a:avLst/>
            <a:gdLst/>
            <a:ahLst/>
            <a:cxnLst/>
            <a:rect l="l" t="t" r="r" b="b"/>
            <a:pathLst>
              <a:path w="3218179" h="2878454">
                <a:moveTo>
                  <a:pt x="1248918" y="820674"/>
                </a:moveTo>
                <a:lnTo>
                  <a:pt x="1199593" y="823339"/>
                </a:lnTo>
                <a:lnTo>
                  <a:pt x="1152098" y="831124"/>
                </a:lnTo>
                <a:lnTo>
                  <a:pt x="1106801" y="843710"/>
                </a:lnTo>
                <a:lnTo>
                  <a:pt x="1064069" y="860779"/>
                </a:lnTo>
                <a:lnTo>
                  <a:pt x="1024271" y="882012"/>
                </a:lnTo>
                <a:lnTo>
                  <a:pt x="987777" y="907090"/>
                </a:lnTo>
                <a:lnTo>
                  <a:pt x="954953" y="935696"/>
                </a:lnTo>
                <a:lnTo>
                  <a:pt x="926168" y="967510"/>
                </a:lnTo>
                <a:lnTo>
                  <a:pt x="901791" y="1002215"/>
                </a:lnTo>
                <a:lnTo>
                  <a:pt x="882190" y="1039493"/>
                </a:lnTo>
                <a:lnTo>
                  <a:pt x="867733" y="1079024"/>
                </a:lnTo>
                <a:lnTo>
                  <a:pt x="858789" y="1120490"/>
                </a:lnTo>
                <a:lnTo>
                  <a:pt x="855726" y="1163574"/>
                </a:lnTo>
                <a:lnTo>
                  <a:pt x="855726" y="2535174"/>
                </a:lnTo>
                <a:lnTo>
                  <a:pt x="858789" y="2578107"/>
                </a:lnTo>
                <a:lnTo>
                  <a:pt x="867733" y="2619471"/>
                </a:lnTo>
                <a:lnTo>
                  <a:pt x="882190" y="2658942"/>
                </a:lnTo>
                <a:lnTo>
                  <a:pt x="901791" y="2696194"/>
                </a:lnTo>
                <a:lnTo>
                  <a:pt x="926168" y="2730904"/>
                </a:lnTo>
                <a:lnTo>
                  <a:pt x="954953" y="2762745"/>
                </a:lnTo>
                <a:lnTo>
                  <a:pt x="987777" y="2791395"/>
                </a:lnTo>
                <a:lnTo>
                  <a:pt x="1024271" y="2816527"/>
                </a:lnTo>
                <a:lnTo>
                  <a:pt x="1064069" y="2837818"/>
                </a:lnTo>
                <a:lnTo>
                  <a:pt x="1106801" y="2854943"/>
                </a:lnTo>
                <a:lnTo>
                  <a:pt x="1152098" y="2867577"/>
                </a:lnTo>
                <a:lnTo>
                  <a:pt x="1199593" y="2875395"/>
                </a:lnTo>
                <a:lnTo>
                  <a:pt x="1248918" y="2878074"/>
                </a:lnTo>
                <a:lnTo>
                  <a:pt x="2823972" y="2878074"/>
                </a:lnTo>
                <a:lnTo>
                  <a:pt x="2873309" y="2875395"/>
                </a:lnTo>
                <a:lnTo>
                  <a:pt x="2920839" y="2867577"/>
                </a:lnTo>
                <a:lnTo>
                  <a:pt x="2966191" y="2854943"/>
                </a:lnTo>
                <a:lnTo>
                  <a:pt x="3008992" y="2837818"/>
                </a:lnTo>
                <a:lnTo>
                  <a:pt x="3048869" y="2816527"/>
                </a:lnTo>
                <a:lnTo>
                  <a:pt x="3085450" y="2791395"/>
                </a:lnTo>
                <a:lnTo>
                  <a:pt x="3118361" y="2762745"/>
                </a:lnTo>
                <a:lnTo>
                  <a:pt x="3147232" y="2730904"/>
                </a:lnTo>
                <a:lnTo>
                  <a:pt x="3171688" y="2696194"/>
                </a:lnTo>
                <a:lnTo>
                  <a:pt x="3191358" y="2658942"/>
                </a:lnTo>
                <a:lnTo>
                  <a:pt x="3205869" y="2619471"/>
                </a:lnTo>
                <a:lnTo>
                  <a:pt x="3214849" y="2578107"/>
                </a:lnTo>
                <a:lnTo>
                  <a:pt x="3217926" y="2535174"/>
                </a:lnTo>
                <a:lnTo>
                  <a:pt x="3217926" y="1163573"/>
                </a:lnTo>
                <a:lnTo>
                  <a:pt x="3214849" y="1120490"/>
                </a:lnTo>
                <a:lnTo>
                  <a:pt x="3205869" y="1079024"/>
                </a:lnTo>
                <a:lnTo>
                  <a:pt x="3191358" y="1039493"/>
                </a:lnTo>
                <a:lnTo>
                  <a:pt x="3171688" y="1002215"/>
                </a:lnTo>
                <a:lnTo>
                  <a:pt x="3147232" y="967510"/>
                </a:lnTo>
                <a:lnTo>
                  <a:pt x="3118361" y="935696"/>
                </a:lnTo>
                <a:lnTo>
                  <a:pt x="3085450" y="907090"/>
                </a:lnTo>
                <a:lnTo>
                  <a:pt x="3048869" y="882012"/>
                </a:lnTo>
                <a:lnTo>
                  <a:pt x="3008992" y="860779"/>
                </a:lnTo>
                <a:lnTo>
                  <a:pt x="2966191" y="843710"/>
                </a:lnTo>
                <a:lnTo>
                  <a:pt x="2920839" y="831124"/>
                </a:lnTo>
                <a:lnTo>
                  <a:pt x="2873309" y="823339"/>
                </a:lnTo>
                <a:lnTo>
                  <a:pt x="2823972" y="820673"/>
                </a:lnTo>
                <a:lnTo>
                  <a:pt x="1839468" y="820674"/>
                </a:lnTo>
                <a:lnTo>
                  <a:pt x="0" y="0"/>
                </a:lnTo>
                <a:lnTo>
                  <a:pt x="1248918" y="820674"/>
                </a:lnTo>
                <a:close/>
              </a:path>
            </a:pathLst>
          </a:custGeom>
          <a:ln w="12700">
            <a:solidFill>
              <a:srgbClr val="FF3300"/>
            </a:solidFill>
          </a:ln>
        </p:spPr>
        <p:txBody>
          <a:bodyPr wrap="square" lIns="0" tIns="0" rIns="0" bIns="0" rtlCol="0"/>
          <a:lstStyle/>
          <a:p>
            <a:endParaRPr/>
          </a:p>
        </p:txBody>
      </p:sp>
      <p:sp>
        <p:nvSpPr>
          <p:cNvPr id="11" name="object 11"/>
          <p:cNvSpPr txBox="1"/>
          <p:nvPr/>
        </p:nvSpPr>
        <p:spPr>
          <a:xfrm>
            <a:off x="6880187" y="4504090"/>
            <a:ext cx="2083435" cy="1916430"/>
          </a:xfrm>
          <a:prstGeom prst="rect">
            <a:avLst/>
          </a:prstGeom>
        </p:spPr>
        <p:txBody>
          <a:bodyPr vert="horz" wrap="square" lIns="0" tIns="19685" rIns="0" bIns="0" rtlCol="0">
            <a:spAutoFit/>
          </a:bodyPr>
          <a:lstStyle/>
          <a:p>
            <a:pPr marL="12700" marR="5080">
              <a:lnSpc>
                <a:spcPts val="2030"/>
              </a:lnSpc>
              <a:spcBef>
                <a:spcPts val="155"/>
              </a:spcBef>
            </a:pPr>
            <a:r>
              <a:rPr sz="1800" dirty="0">
                <a:latin typeface="宋体" panose="02010600030101010101" pitchFamily="2" charset="-122"/>
                <a:cs typeface="宋体" panose="02010600030101010101" pitchFamily="2" charset="-122"/>
              </a:rPr>
              <a:t>画面各处相应的位移 量</a:t>
            </a:r>
            <a:r>
              <a:rPr sz="1800" dirty="0">
                <a:latin typeface="Times New Roman" panose="02020603050405020304"/>
                <a:cs typeface="Times New Roman" panose="02020603050405020304"/>
              </a:rPr>
              <a:t>(</a:t>
            </a:r>
            <a:r>
              <a:rPr sz="1800" dirty="0">
                <a:latin typeface="宋体" panose="02010600030101010101" pitchFamily="2" charset="-122"/>
                <a:cs typeface="宋体" panose="02010600030101010101" pitchFamily="2" charset="-122"/>
              </a:rPr>
              <a:t>幅度、方向</a:t>
            </a:r>
            <a:r>
              <a:rPr sz="1800" dirty="0">
                <a:latin typeface="Times New Roman" panose="02020603050405020304"/>
                <a:cs typeface="Times New Roman" panose="02020603050405020304"/>
              </a:rPr>
              <a:t>)</a:t>
            </a:r>
            <a:r>
              <a:rPr sz="1800" dirty="0">
                <a:latin typeface="宋体" panose="02010600030101010101" pitchFamily="2" charset="-122"/>
                <a:cs typeface="宋体" panose="02010600030101010101" pitchFamily="2" charset="-122"/>
              </a:rPr>
              <a:t>各有</a:t>
            </a:r>
            <a:endParaRPr sz="1800">
              <a:latin typeface="宋体" panose="02010600030101010101" pitchFamily="2" charset="-122"/>
              <a:cs typeface="宋体" panose="02010600030101010101" pitchFamily="2" charset="-122"/>
            </a:endParaRPr>
          </a:p>
          <a:p>
            <a:pPr marL="12700" marR="5080">
              <a:lnSpc>
                <a:spcPct val="99000"/>
              </a:lnSpc>
              <a:spcBef>
                <a:spcPts val="110"/>
              </a:spcBef>
            </a:pPr>
            <a:r>
              <a:rPr sz="1800" dirty="0">
                <a:latin typeface="宋体" panose="02010600030101010101" pitchFamily="2" charset="-122"/>
                <a:cs typeface="宋体" panose="02010600030101010101" pitchFamily="2" charset="-122"/>
              </a:rPr>
              <a:t>不同，因此画面应细 分成块</a:t>
            </a:r>
            <a:r>
              <a:rPr sz="1800" dirty="0">
                <a:latin typeface="Times New Roman" panose="02020603050405020304"/>
                <a:cs typeface="Times New Roman" panose="02020603050405020304"/>
              </a:rPr>
              <a:t>(</a:t>
            </a:r>
            <a:r>
              <a:rPr sz="1800" dirty="0">
                <a:latin typeface="宋体" panose="02010600030101010101" pitchFamily="2" charset="-122"/>
                <a:cs typeface="宋体" panose="02010600030101010101" pitchFamily="2" charset="-122"/>
              </a:rPr>
              <a:t>宏块</a:t>
            </a:r>
            <a:r>
              <a:rPr sz="1800" dirty="0">
                <a:latin typeface="Times New Roman" panose="02020603050405020304"/>
                <a:cs typeface="Times New Roman" panose="02020603050405020304"/>
              </a:rPr>
              <a:t>)</a:t>
            </a:r>
            <a:r>
              <a:rPr sz="1800" dirty="0">
                <a:latin typeface="宋体" panose="02010600030101010101" pitchFamily="2" charset="-122"/>
                <a:cs typeface="宋体" panose="02010600030101010101" pitchFamily="2" charset="-122"/>
              </a:rPr>
              <a:t>，以宏 块为单位，找出两帧 画面中相应宏块之间 的位移量</a:t>
            </a:r>
            <a:r>
              <a:rPr sz="1800" dirty="0">
                <a:latin typeface="Times New Roman" panose="02020603050405020304"/>
                <a:cs typeface="Times New Roman" panose="02020603050405020304"/>
              </a:rPr>
              <a:t>---</a:t>
            </a:r>
            <a:r>
              <a:rPr sz="1800" dirty="0">
                <a:latin typeface="宋体" panose="02010600030101010101" pitchFamily="2" charset="-122"/>
                <a:cs typeface="宋体" panose="02010600030101010101" pitchFamily="2" charset="-122"/>
              </a:rPr>
              <a:t>运动矢量</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49857" y="4698492"/>
            <a:ext cx="2959100" cy="360680"/>
          </a:xfrm>
          <a:prstGeom prst="rect">
            <a:avLst/>
          </a:prstGeom>
        </p:spPr>
        <p:txBody>
          <a:bodyPr vert="horz" wrap="square" lIns="0" tIns="0" rIns="0" bIns="0" rtlCol="0">
            <a:spAutoFit/>
          </a:bodyPr>
          <a:lstStyle/>
          <a:p>
            <a:pPr marL="12700">
              <a:lnSpc>
                <a:spcPts val="2835"/>
              </a:lnSpc>
              <a:tabLst>
                <a:tab pos="354965" algn="l"/>
              </a:tabLst>
            </a:pPr>
            <a:r>
              <a:rPr sz="1700" spc="-5" dirty="0">
                <a:solidFill>
                  <a:srgbClr val="0033CC"/>
                </a:solidFill>
                <a:latin typeface="Wingdings" panose="05000000000000000000"/>
                <a:cs typeface="Wingdings" panose="05000000000000000000"/>
              </a:rPr>
              <a:t></a:t>
            </a:r>
            <a:r>
              <a:rPr sz="1700" spc="-5" dirty="0">
                <a:solidFill>
                  <a:srgbClr val="0033CC"/>
                </a:solidFill>
                <a:latin typeface="Times New Roman" panose="02020603050405020304"/>
                <a:cs typeface="Times New Roman" panose="02020603050405020304"/>
              </a:rPr>
              <a:t>	</a:t>
            </a:r>
            <a:r>
              <a:rPr sz="2400" spc="-5" dirty="0">
                <a:latin typeface="宋体" panose="02010600030101010101" pitchFamily="2" charset="-122"/>
                <a:cs typeface="宋体" panose="02010600030101010101" pitchFamily="2" charset="-122"/>
              </a:rPr>
              <a:t>画面的显示顺序是:</a:t>
            </a:r>
            <a:endParaRPr sz="2400">
              <a:latin typeface="宋体" panose="02010600030101010101" pitchFamily="2" charset="-122"/>
              <a:cs typeface="宋体" panose="02010600030101010101" pitchFamily="2" charset="-122"/>
            </a:endParaRPr>
          </a:p>
        </p:txBody>
      </p:sp>
      <p:sp>
        <p:nvSpPr>
          <p:cNvPr id="6" name="object 6"/>
          <p:cNvSpPr txBox="1"/>
          <p:nvPr/>
        </p:nvSpPr>
        <p:spPr>
          <a:xfrm>
            <a:off x="5345557" y="4698492"/>
            <a:ext cx="3225800" cy="360680"/>
          </a:xfrm>
          <a:prstGeom prst="rect">
            <a:avLst/>
          </a:prstGeom>
        </p:spPr>
        <p:txBody>
          <a:bodyPr vert="horz" wrap="square" lIns="0" tIns="0" rIns="0" bIns="0" rtlCol="0">
            <a:spAutoFit/>
          </a:bodyPr>
          <a:lstStyle/>
          <a:p>
            <a:pPr marL="12700">
              <a:lnSpc>
                <a:spcPts val="2835"/>
              </a:lnSpc>
              <a:tabLst>
                <a:tab pos="316865" algn="l"/>
                <a:tab pos="621665" algn="l"/>
                <a:tab pos="926465" algn="l"/>
                <a:tab pos="1231265" algn="l"/>
                <a:tab pos="1536065" algn="l"/>
                <a:tab pos="1840230" algn="l"/>
                <a:tab pos="2145665" algn="l"/>
                <a:tab pos="2450465" algn="l"/>
                <a:tab pos="2755265" algn="l"/>
                <a:tab pos="3060065" algn="l"/>
              </a:tabLst>
            </a:pPr>
            <a:r>
              <a:rPr sz="2400" dirty="0">
                <a:latin typeface="宋体" panose="02010600030101010101" pitchFamily="2" charset="-122"/>
                <a:cs typeface="宋体" panose="02010600030101010101" pitchFamily="2" charset="-122"/>
              </a:rPr>
              <a:t>B	B	I	B	B	P	B	B	P	B	I</a:t>
            </a:r>
            <a:endParaRPr sz="2400">
              <a:latin typeface="宋体" panose="02010600030101010101" pitchFamily="2" charset="-122"/>
              <a:cs typeface="宋体" panose="02010600030101010101" pitchFamily="2" charset="-122"/>
            </a:endParaRPr>
          </a:p>
        </p:txBody>
      </p:sp>
      <p:sp>
        <p:nvSpPr>
          <p:cNvPr id="8" name="object 8"/>
          <p:cNvSpPr txBox="1"/>
          <p:nvPr/>
        </p:nvSpPr>
        <p:spPr>
          <a:xfrm>
            <a:off x="1649857" y="5410961"/>
            <a:ext cx="7988934" cy="1090295"/>
          </a:xfrm>
          <a:prstGeom prst="rect">
            <a:avLst/>
          </a:prstGeom>
        </p:spPr>
        <p:txBody>
          <a:bodyPr vert="horz" wrap="square" lIns="0" tIns="0" rIns="0" bIns="0" rtlCol="0">
            <a:spAutoFit/>
          </a:bodyPr>
          <a:lstStyle/>
          <a:p>
            <a:pPr marL="12700">
              <a:lnSpc>
                <a:spcPts val="2610"/>
              </a:lnSpc>
              <a:tabLst>
                <a:tab pos="354965" algn="l"/>
              </a:tabLst>
            </a:pPr>
            <a:r>
              <a:rPr sz="1700" spc="-5" dirty="0">
                <a:solidFill>
                  <a:srgbClr val="0033CC"/>
                </a:solidFill>
                <a:latin typeface="Wingdings" panose="05000000000000000000"/>
                <a:cs typeface="Wingdings" panose="05000000000000000000"/>
              </a:rPr>
              <a:t></a:t>
            </a:r>
            <a:r>
              <a:rPr sz="1700" spc="-5" dirty="0">
                <a:solidFill>
                  <a:srgbClr val="0033CC"/>
                </a:solidFill>
                <a:latin typeface="Times New Roman" panose="02020603050405020304"/>
                <a:cs typeface="Times New Roman" panose="02020603050405020304"/>
              </a:rPr>
              <a:t>	</a:t>
            </a:r>
            <a:r>
              <a:rPr sz="2400" spc="-5" dirty="0">
                <a:latin typeface="宋体" panose="02010600030101010101" pitchFamily="2" charset="-122"/>
                <a:cs typeface="宋体" panose="02010600030101010101" pitchFamily="2" charset="-122"/>
              </a:rPr>
              <a:t>画面的编码顺序是:</a:t>
            </a:r>
            <a:endParaRPr sz="2400">
              <a:latin typeface="宋体" panose="02010600030101010101" pitchFamily="2" charset="-122"/>
              <a:cs typeface="宋体" panose="02010600030101010101" pitchFamily="2" charset="-122"/>
            </a:endParaRPr>
          </a:p>
          <a:p>
            <a:pPr marL="3670300">
              <a:lnSpc>
                <a:spcPts val="2610"/>
              </a:lnSpc>
              <a:tabLst>
                <a:tab pos="3974465" algn="l"/>
                <a:tab pos="4279265" algn="l"/>
                <a:tab pos="4584065" algn="l"/>
                <a:tab pos="4888865" algn="l"/>
                <a:tab pos="5193665" algn="l"/>
                <a:tab pos="5498465" algn="l"/>
                <a:tab pos="5803265" algn="l"/>
                <a:tab pos="6108065" algn="l"/>
                <a:tab pos="6412865" algn="l"/>
                <a:tab pos="6870065" algn="l"/>
              </a:tabLst>
            </a:pPr>
            <a:r>
              <a:rPr sz="2400" dirty="0">
                <a:latin typeface="宋体" panose="02010600030101010101" pitchFamily="2" charset="-122"/>
                <a:cs typeface="宋体" panose="02010600030101010101" pitchFamily="2" charset="-122"/>
              </a:rPr>
              <a:t>2	</a:t>
            </a:r>
            <a:r>
              <a:rPr sz="2400" dirty="0">
                <a:solidFill>
                  <a:srgbClr val="FF0033"/>
                </a:solidFill>
                <a:latin typeface="宋体" panose="02010600030101010101" pitchFamily="2" charset="-122"/>
                <a:cs typeface="宋体" panose="02010600030101010101" pitchFamily="2" charset="-122"/>
              </a:rPr>
              <a:t>0	1	</a:t>
            </a:r>
            <a:r>
              <a:rPr sz="2400" dirty="0">
                <a:latin typeface="宋体" panose="02010600030101010101" pitchFamily="2" charset="-122"/>
                <a:cs typeface="宋体" panose="02010600030101010101" pitchFamily="2" charset="-122"/>
              </a:rPr>
              <a:t>5	</a:t>
            </a:r>
            <a:r>
              <a:rPr sz="2400" dirty="0">
                <a:solidFill>
                  <a:srgbClr val="FF0033"/>
                </a:solidFill>
                <a:latin typeface="宋体" panose="02010600030101010101" pitchFamily="2" charset="-122"/>
                <a:cs typeface="宋体" panose="02010600030101010101" pitchFamily="2" charset="-122"/>
              </a:rPr>
              <a:t>3	4	</a:t>
            </a:r>
            <a:r>
              <a:rPr sz="2400" dirty="0">
                <a:latin typeface="宋体" panose="02010600030101010101" pitchFamily="2" charset="-122"/>
                <a:cs typeface="宋体" panose="02010600030101010101" pitchFamily="2" charset="-122"/>
              </a:rPr>
              <a:t>8	</a:t>
            </a:r>
            <a:r>
              <a:rPr sz="2400" dirty="0">
                <a:solidFill>
                  <a:srgbClr val="FF0033"/>
                </a:solidFill>
                <a:latin typeface="宋体" panose="02010600030101010101" pitchFamily="2" charset="-122"/>
                <a:cs typeface="宋体" panose="02010600030101010101" pitchFamily="2" charset="-122"/>
              </a:rPr>
              <a:t>6	7	10	9</a:t>
            </a:r>
            <a:endParaRPr sz="2400">
              <a:latin typeface="宋体" panose="02010600030101010101" pitchFamily="2" charset="-122"/>
              <a:cs typeface="宋体" panose="02010600030101010101" pitchFamily="2" charset="-122"/>
            </a:endParaRPr>
          </a:p>
          <a:p>
            <a:pPr marL="12700">
              <a:lnSpc>
                <a:spcPct val="100000"/>
              </a:lnSpc>
              <a:spcBef>
                <a:spcPts val="395"/>
              </a:spcBef>
              <a:tabLst>
                <a:tab pos="354965" algn="l"/>
              </a:tabLst>
            </a:pPr>
            <a:r>
              <a:rPr sz="2400" u="heavy" dirty="0">
                <a:solidFill>
                  <a:srgbClr val="EE2B0A"/>
                </a:solidFill>
                <a:latin typeface="Times New Roman" panose="02020603050405020304"/>
                <a:cs typeface="Times New Roman" panose="02020603050405020304"/>
              </a:rPr>
              <a:t> 	</a:t>
            </a:r>
            <a:r>
              <a:rPr sz="2400" u="heavy" dirty="0">
                <a:solidFill>
                  <a:srgbClr val="EE2B0A"/>
                </a:solidFill>
                <a:latin typeface="宋体" panose="02010600030101010101" pitchFamily="2" charset="-122"/>
                <a:cs typeface="宋体" panose="02010600030101010101" pitchFamily="2" charset="-122"/>
              </a:rPr>
              <a:t>因此,每一个GOP中的画面在编码前和解码后都必须重排序</a:t>
            </a:r>
            <a:endParaRPr sz="2400">
              <a:latin typeface="宋体" panose="02010600030101010101" pitchFamily="2" charset="-122"/>
              <a:cs typeface="宋体" panose="02010600030101010101" pitchFamily="2" charset="-122"/>
            </a:endParaRPr>
          </a:p>
        </p:txBody>
      </p:sp>
      <p:sp>
        <p:nvSpPr>
          <p:cNvPr id="9" name="object 9"/>
          <p:cNvSpPr/>
          <p:nvPr/>
        </p:nvSpPr>
        <p:spPr>
          <a:xfrm>
            <a:off x="3308489" y="3873246"/>
            <a:ext cx="2144395" cy="502920"/>
          </a:xfrm>
          <a:custGeom>
            <a:avLst/>
            <a:gdLst/>
            <a:ahLst/>
            <a:cxnLst/>
            <a:rect l="l" t="t" r="r" b="b"/>
            <a:pathLst>
              <a:path w="2144395" h="502920">
                <a:moveTo>
                  <a:pt x="2084070" y="153161"/>
                </a:moveTo>
                <a:lnTo>
                  <a:pt x="2073824" y="153408"/>
                </a:lnTo>
                <a:lnTo>
                  <a:pt x="2036550" y="180532"/>
                </a:lnTo>
                <a:lnTo>
                  <a:pt x="1998220" y="206815"/>
                </a:lnTo>
                <a:lnTo>
                  <a:pt x="1959208" y="232000"/>
                </a:lnTo>
                <a:lnTo>
                  <a:pt x="1919550" y="256076"/>
                </a:lnTo>
                <a:lnTo>
                  <a:pt x="1879280" y="279034"/>
                </a:lnTo>
                <a:lnTo>
                  <a:pt x="1838434" y="300864"/>
                </a:lnTo>
                <a:lnTo>
                  <a:pt x="1797046" y="321556"/>
                </a:lnTo>
                <a:lnTo>
                  <a:pt x="1755153" y="341100"/>
                </a:lnTo>
                <a:lnTo>
                  <a:pt x="1712788" y="359487"/>
                </a:lnTo>
                <a:lnTo>
                  <a:pt x="1669987" y="376705"/>
                </a:lnTo>
                <a:lnTo>
                  <a:pt x="1626786" y="392745"/>
                </a:lnTo>
                <a:lnTo>
                  <a:pt x="1583219" y="407598"/>
                </a:lnTo>
                <a:lnTo>
                  <a:pt x="1539321" y="421253"/>
                </a:lnTo>
                <a:lnTo>
                  <a:pt x="1495128" y="433701"/>
                </a:lnTo>
                <a:lnTo>
                  <a:pt x="1450674" y="444931"/>
                </a:lnTo>
                <a:lnTo>
                  <a:pt x="1405996" y="454933"/>
                </a:lnTo>
                <a:lnTo>
                  <a:pt x="1361127" y="463698"/>
                </a:lnTo>
                <a:lnTo>
                  <a:pt x="1316103" y="471215"/>
                </a:lnTo>
                <a:lnTo>
                  <a:pt x="1270959" y="477475"/>
                </a:lnTo>
                <a:lnTo>
                  <a:pt x="1225730" y="482468"/>
                </a:lnTo>
                <a:lnTo>
                  <a:pt x="1180198" y="486197"/>
                </a:lnTo>
                <a:lnTo>
                  <a:pt x="1135159" y="488611"/>
                </a:lnTo>
                <a:lnTo>
                  <a:pt x="1089887" y="489742"/>
                </a:lnTo>
                <a:lnTo>
                  <a:pt x="1044670" y="489566"/>
                </a:lnTo>
                <a:lnTo>
                  <a:pt x="999545" y="488073"/>
                </a:lnTo>
                <a:lnTo>
                  <a:pt x="954545" y="485252"/>
                </a:lnTo>
                <a:lnTo>
                  <a:pt x="909706" y="481095"/>
                </a:lnTo>
                <a:lnTo>
                  <a:pt x="865063" y="475591"/>
                </a:lnTo>
                <a:lnTo>
                  <a:pt x="820651" y="468729"/>
                </a:lnTo>
                <a:lnTo>
                  <a:pt x="776506" y="460501"/>
                </a:lnTo>
                <a:lnTo>
                  <a:pt x="732662" y="450897"/>
                </a:lnTo>
                <a:lnTo>
                  <a:pt x="689155" y="439905"/>
                </a:lnTo>
                <a:lnTo>
                  <a:pt x="646019" y="427517"/>
                </a:lnTo>
                <a:lnTo>
                  <a:pt x="603291" y="413722"/>
                </a:lnTo>
                <a:lnTo>
                  <a:pt x="561004" y="398511"/>
                </a:lnTo>
                <a:lnTo>
                  <a:pt x="519194" y="381873"/>
                </a:lnTo>
                <a:lnTo>
                  <a:pt x="477896" y="363799"/>
                </a:lnTo>
                <a:lnTo>
                  <a:pt x="437146" y="344278"/>
                </a:lnTo>
                <a:lnTo>
                  <a:pt x="396978" y="323301"/>
                </a:lnTo>
                <a:lnTo>
                  <a:pt x="357427" y="300858"/>
                </a:lnTo>
                <a:lnTo>
                  <a:pt x="318529" y="276938"/>
                </a:lnTo>
                <a:lnTo>
                  <a:pt x="280319" y="251532"/>
                </a:lnTo>
                <a:lnTo>
                  <a:pt x="242831" y="224630"/>
                </a:lnTo>
                <a:lnTo>
                  <a:pt x="206102" y="196222"/>
                </a:lnTo>
                <a:lnTo>
                  <a:pt x="170165" y="166298"/>
                </a:lnTo>
                <a:lnTo>
                  <a:pt x="135057" y="134848"/>
                </a:lnTo>
                <a:lnTo>
                  <a:pt x="100811" y="101861"/>
                </a:lnTo>
                <a:lnTo>
                  <a:pt x="67465" y="67329"/>
                </a:lnTo>
                <a:lnTo>
                  <a:pt x="35052" y="31241"/>
                </a:lnTo>
                <a:lnTo>
                  <a:pt x="11430" y="3047"/>
                </a:lnTo>
                <a:lnTo>
                  <a:pt x="9144" y="761"/>
                </a:lnTo>
                <a:lnTo>
                  <a:pt x="5334" y="0"/>
                </a:lnTo>
                <a:lnTo>
                  <a:pt x="3048" y="2285"/>
                </a:lnTo>
                <a:lnTo>
                  <a:pt x="0" y="4571"/>
                </a:lnTo>
                <a:lnTo>
                  <a:pt x="0" y="9143"/>
                </a:lnTo>
                <a:lnTo>
                  <a:pt x="2286" y="11429"/>
                </a:lnTo>
                <a:lnTo>
                  <a:pt x="25908" y="39623"/>
                </a:lnTo>
                <a:lnTo>
                  <a:pt x="58597" y="76008"/>
                </a:lnTo>
                <a:lnTo>
                  <a:pt x="92223" y="110827"/>
                </a:lnTo>
                <a:lnTo>
                  <a:pt x="126752" y="144092"/>
                </a:lnTo>
                <a:lnTo>
                  <a:pt x="162146" y="175811"/>
                </a:lnTo>
                <a:lnTo>
                  <a:pt x="198373" y="205995"/>
                </a:lnTo>
                <a:lnTo>
                  <a:pt x="235395" y="234654"/>
                </a:lnTo>
                <a:lnTo>
                  <a:pt x="273179" y="261797"/>
                </a:lnTo>
                <a:lnTo>
                  <a:pt x="311689" y="287434"/>
                </a:lnTo>
                <a:lnTo>
                  <a:pt x="350889" y="311574"/>
                </a:lnTo>
                <a:lnTo>
                  <a:pt x="390745" y="334229"/>
                </a:lnTo>
                <a:lnTo>
                  <a:pt x="431222" y="355407"/>
                </a:lnTo>
                <a:lnTo>
                  <a:pt x="472284" y="375118"/>
                </a:lnTo>
                <a:lnTo>
                  <a:pt x="513897" y="393372"/>
                </a:lnTo>
                <a:lnTo>
                  <a:pt x="556024" y="410180"/>
                </a:lnTo>
                <a:lnTo>
                  <a:pt x="598631" y="425550"/>
                </a:lnTo>
                <a:lnTo>
                  <a:pt x="641683" y="439493"/>
                </a:lnTo>
                <a:lnTo>
                  <a:pt x="685145" y="452018"/>
                </a:lnTo>
                <a:lnTo>
                  <a:pt x="728981" y="463136"/>
                </a:lnTo>
                <a:lnTo>
                  <a:pt x="773156" y="472855"/>
                </a:lnTo>
                <a:lnTo>
                  <a:pt x="817635" y="481186"/>
                </a:lnTo>
                <a:lnTo>
                  <a:pt x="862384" y="488139"/>
                </a:lnTo>
                <a:lnTo>
                  <a:pt x="907366" y="493724"/>
                </a:lnTo>
                <a:lnTo>
                  <a:pt x="952546" y="497950"/>
                </a:lnTo>
                <a:lnTo>
                  <a:pt x="997890" y="500827"/>
                </a:lnTo>
                <a:lnTo>
                  <a:pt x="1043363" y="502364"/>
                </a:lnTo>
                <a:lnTo>
                  <a:pt x="1088928" y="502573"/>
                </a:lnTo>
                <a:lnTo>
                  <a:pt x="1134552" y="501462"/>
                </a:lnTo>
                <a:lnTo>
                  <a:pt x="1180452" y="499021"/>
                </a:lnTo>
                <a:lnTo>
                  <a:pt x="1225833" y="495321"/>
                </a:lnTo>
                <a:lnTo>
                  <a:pt x="1271419" y="490311"/>
                </a:lnTo>
                <a:lnTo>
                  <a:pt x="1316923" y="484020"/>
                </a:lnTo>
                <a:lnTo>
                  <a:pt x="1362309" y="476459"/>
                </a:lnTo>
                <a:lnTo>
                  <a:pt x="1407543" y="467638"/>
                </a:lnTo>
                <a:lnTo>
                  <a:pt x="1452588" y="457566"/>
                </a:lnTo>
                <a:lnTo>
                  <a:pt x="1497409" y="446253"/>
                </a:lnTo>
                <a:lnTo>
                  <a:pt x="1541973" y="433708"/>
                </a:lnTo>
                <a:lnTo>
                  <a:pt x="1586243" y="419943"/>
                </a:lnTo>
                <a:lnTo>
                  <a:pt x="1630184" y="404966"/>
                </a:lnTo>
                <a:lnTo>
                  <a:pt x="1673761" y="388787"/>
                </a:lnTo>
                <a:lnTo>
                  <a:pt x="1716939" y="371417"/>
                </a:lnTo>
                <a:lnTo>
                  <a:pt x="1759683" y="352864"/>
                </a:lnTo>
                <a:lnTo>
                  <a:pt x="1801958" y="333139"/>
                </a:lnTo>
                <a:lnTo>
                  <a:pt x="1843728" y="312252"/>
                </a:lnTo>
                <a:lnTo>
                  <a:pt x="1884958" y="290212"/>
                </a:lnTo>
                <a:lnTo>
                  <a:pt x="1925613" y="267030"/>
                </a:lnTo>
                <a:lnTo>
                  <a:pt x="1965659" y="242714"/>
                </a:lnTo>
                <a:lnTo>
                  <a:pt x="2005059" y="217275"/>
                </a:lnTo>
                <a:lnTo>
                  <a:pt x="2043779" y="190723"/>
                </a:lnTo>
                <a:lnTo>
                  <a:pt x="2081279" y="163434"/>
                </a:lnTo>
                <a:lnTo>
                  <a:pt x="2084070" y="153161"/>
                </a:lnTo>
                <a:close/>
              </a:path>
              <a:path w="2144395" h="502920">
                <a:moveTo>
                  <a:pt x="2144268" y="106679"/>
                </a:moveTo>
                <a:lnTo>
                  <a:pt x="2020824" y="154685"/>
                </a:lnTo>
                <a:lnTo>
                  <a:pt x="2073824" y="153408"/>
                </a:lnTo>
                <a:lnTo>
                  <a:pt x="2083308" y="146303"/>
                </a:lnTo>
                <a:lnTo>
                  <a:pt x="2087118" y="147065"/>
                </a:lnTo>
                <a:lnTo>
                  <a:pt x="2089404" y="149351"/>
                </a:lnTo>
                <a:lnTo>
                  <a:pt x="2090928" y="152399"/>
                </a:lnTo>
                <a:lnTo>
                  <a:pt x="2090928" y="181672"/>
                </a:lnTo>
                <a:lnTo>
                  <a:pt x="2144268" y="106679"/>
                </a:lnTo>
                <a:close/>
              </a:path>
              <a:path w="2144395" h="502920">
                <a:moveTo>
                  <a:pt x="2090928" y="181672"/>
                </a:moveTo>
                <a:lnTo>
                  <a:pt x="2090928" y="156209"/>
                </a:lnTo>
                <a:lnTo>
                  <a:pt x="2081279" y="163434"/>
                </a:lnTo>
                <a:lnTo>
                  <a:pt x="2067306" y="214883"/>
                </a:lnTo>
                <a:lnTo>
                  <a:pt x="2090928" y="181672"/>
                </a:lnTo>
                <a:close/>
              </a:path>
              <a:path w="2144395" h="502920">
                <a:moveTo>
                  <a:pt x="2090928" y="156209"/>
                </a:moveTo>
                <a:lnTo>
                  <a:pt x="2090928" y="152399"/>
                </a:lnTo>
                <a:lnTo>
                  <a:pt x="2089404" y="149351"/>
                </a:lnTo>
                <a:lnTo>
                  <a:pt x="2087118" y="147065"/>
                </a:lnTo>
                <a:lnTo>
                  <a:pt x="2083308" y="146303"/>
                </a:lnTo>
                <a:lnTo>
                  <a:pt x="2073824" y="153408"/>
                </a:lnTo>
                <a:lnTo>
                  <a:pt x="2084070" y="153161"/>
                </a:lnTo>
                <a:lnTo>
                  <a:pt x="2084070" y="161353"/>
                </a:lnTo>
                <a:lnTo>
                  <a:pt x="2090928" y="156209"/>
                </a:lnTo>
                <a:close/>
              </a:path>
              <a:path w="2144395" h="502920">
                <a:moveTo>
                  <a:pt x="2084070" y="161353"/>
                </a:moveTo>
                <a:lnTo>
                  <a:pt x="2084070" y="153161"/>
                </a:lnTo>
                <a:lnTo>
                  <a:pt x="2081279" y="163434"/>
                </a:lnTo>
                <a:lnTo>
                  <a:pt x="2084070" y="161353"/>
                </a:lnTo>
                <a:close/>
              </a:path>
            </a:pathLst>
          </a:custGeom>
          <a:solidFill>
            <a:srgbClr val="000000"/>
          </a:solidFill>
        </p:spPr>
        <p:txBody>
          <a:bodyPr wrap="square" lIns="0" tIns="0" rIns="0" bIns="0" rtlCol="0"/>
          <a:lstStyle/>
          <a:p>
            <a:endParaRPr/>
          </a:p>
        </p:txBody>
      </p:sp>
      <p:sp>
        <p:nvSpPr>
          <p:cNvPr id="10" name="object 10"/>
          <p:cNvSpPr txBox="1"/>
          <p:nvPr/>
        </p:nvSpPr>
        <p:spPr>
          <a:xfrm>
            <a:off x="2448191" y="2957322"/>
            <a:ext cx="483870" cy="825500"/>
          </a:xfrm>
          <a:prstGeom prst="rect">
            <a:avLst/>
          </a:prstGeom>
          <a:solidFill>
            <a:srgbClr val="00CC99"/>
          </a:solidFill>
          <a:ln w="12700">
            <a:solidFill>
              <a:srgbClr val="000000"/>
            </a:solidFill>
          </a:ln>
        </p:spPr>
        <p:txBody>
          <a:bodyPr vert="horz" wrap="square" lIns="0" tIns="212090" rIns="0" bIns="0" rtlCol="0">
            <a:spAutoFit/>
          </a:bodyPr>
          <a:lstStyle/>
          <a:p>
            <a:pPr marL="132715">
              <a:lnSpc>
                <a:spcPct val="100000"/>
              </a:lnSpc>
              <a:spcBef>
                <a:spcPts val="1670"/>
              </a:spcBef>
            </a:pPr>
            <a:r>
              <a:rPr sz="2400"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11" name="object 11"/>
          <p:cNvSpPr txBox="1"/>
          <p:nvPr/>
        </p:nvSpPr>
        <p:spPr>
          <a:xfrm>
            <a:off x="3867035" y="2957322"/>
            <a:ext cx="485140" cy="825500"/>
          </a:xfrm>
          <a:prstGeom prst="rect">
            <a:avLst/>
          </a:prstGeom>
          <a:solidFill>
            <a:srgbClr val="00CC99"/>
          </a:solidFill>
          <a:ln w="12700">
            <a:solidFill>
              <a:srgbClr val="000000"/>
            </a:solidFill>
          </a:ln>
        </p:spPr>
        <p:txBody>
          <a:bodyPr vert="horz" wrap="square" lIns="0" tIns="212090" rIns="0" bIns="0" rtlCol="0">
            <a:spAutoFit/>
          </a:bodyPr>
          <a:lstStyle/>
          <a:p>
            <a:pPr marL="133350">
              <a:lnSpc>
                <a:spcPct val="100000"/>
              </a:lnSpc>
              <a:spcBef>
                <a:spcPts val="1670"/>
              </a:spcBef>
            </a:pPr>
            <a:r>
              <a:rPr sz="2400"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12" name="object 12"/>
          <p:cNvSpPr txBox="1"/>
          <p:nvPr/>
        </p:nvSpPr>
        <p:spPr>
          <a:xfrm>
            <a:off x="4574933" y="2957322"/>
            <a:ext cx="486409" cy="825500"/>
          </a:xfrm>
          <a:prstGeom prst="rect">
            <a:avLst/>
          </a:prstGeom>
          <a:solidFill>
            <a:srgbClr val="00CC99"/>
          </a:solidFill>
          <a:ln w="12700">
            <a:solidFill>
              <a:srgbClr val="000000"/>
            </a:solidFill>
          </a:ln>
        </p:spPr>
        <p:txBody>
          <a:bodyPr vert="horz" wrap="square" lIns="0" tIns="212090" rIns="0" bIns="0" rtlCol="0">
            <a:spAutoFit/>
          </a:bodyPr>
          <a:lstStyle/>
          <a:p>
            <a:pPr marL="135255">
              <a:lnSpc>
                <a:spcPct val="100000"/>
              </a:lnSpc>
              <a:spcBef>
                <a:spcPts val="1670"/>
              </a:spcBef>
            </a:pPr>
            <a:r>
              <a:rPr sz="2400"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13" name="object 13"/>
          <p:cNvSpPr txBox="1"/>
          <p:nvPr/>
        </p:nvSpPr>
        <p:spPr>
          <a:xfrm>
            <a:off x="5285117" y="2957322"/>
            <a:ext cx="483870" cy="825500"/>
          </a:xfrm>
          <a:prstGeom prst="rect">
            <a:avLst/>
          </a:prstGeom>
          <a:solidFill>
            <a:srgbClr val="00CC99"/>
          </a:solidFill>
          <a:ln w="12700">
            <a:solidFill>
              <a:srgbClr val="000000"/>
            </a:solidFill>
          </a:ln>
        </p:spPr>
        <p:txBody>
          <a:bodyPr vert="horz" wrap="square" lIns="0" tIns="212090" rIns="0" bIns="0" rtlCol="0">
            <a:spAutoFit/>
          </a:bodyPr>
          <a:lstStyle/>
          <a:p>
            <a:pPr marL="150495">
              <a:lnSpc>
                <a:spcPct val="100000"/>
              </a:lnSpc>
              <a:spcBef>
                <a:spcPts val="1670"/>
              </a:spcBef>
            </a:pPr>
            <a:r>
              <a:rPr sz="2400" dirty="0">
                <a:latin typeface="Times New Roman" panose="02020603050405020304"/>
                <a:cs typeface="Times New Roman" panose="02020603050405020304"/>
              </a:rPr>
              <a:t>P</a:t>
            </a:r>
            <a:endParaRPr sz="2400">
              <a:latin typeface="Times New Roman" panose="02020603050405020304"/>
              <a:cs typeface="Times New Roman" panose="02020603050405020304"/>
            </a:endParaRPr>
          </a:p>
        </p:txBody>
      </p:sp>
      <p:sp>
        <p:nvSpPr>
          <p:cNvPr id="14" name="object 14"/>
          <p:cNvSpPr txBox="1"/>
          <p:nvPr/>
        </p:nvSpPr>
        <p:spPr>
          <a:xfrm>
            <a:off x="5994539" y="2957322"/>
            <a:ext cx="483870" cy="825500"/>
          </a:xfrm>
          <a:prstGeom prst="rect">
            <a:avLst/>
          </a:prstGeom>
          <a:solidFill>
            <a:srgbClr val="00CC99"/>
          </a:solidFill>
          <a:ln w="12700">
            <a:solidFill>
              <a:srgbClr val="000000"/>
            </a:solidFill>
          </a:ln>
        </p:spPr>
        <p:txBody>
          <a:bodyPr vert="horz" wrap="square" lIns="0" tIns="212090" rIns="0" bIns="0" rtlCol="0">
            <a:spAutoFit/>
          </a:bodyPr>
          <a:lstStyle/>
          <a:p>
            <a:pPr marL="132715">
              <a:lnSpc>
                <a:spcPct val="100000"/>
              </a:lnSpc>
              <a:spcBef>
                <a:spcPts val="1670"/>
              </a:spcBef>
            </a:pPr>
            <a:r>
              <a:rPr sz="2400"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15" name="object 15"/>
          <p:cNvSpPr txBox="1"/>
          <p:nvPr/>
        </p:nvSpPr>
        <p:spPr>
          <a:xfrm>
            <a:off x="6703948" y="2957322"/>
            <a:ext cx="485140" cy="825500"/>
          </a:xfrm>
          <a:prstGeom prst="rect">
            <a:avLst/>
          </a:prstGeom>
          <a:solidFill>
            <a:srgbClr val="00CC99"/>
          </a:solidFill>
          <a:ln w="12700">
            <a:solidFill>
              <a:srgbClr val="000000"/>
            </a:solidFill>
          </a:ln>
        </p:spPr>
        <p:txBody>
          <a:bodyPr vert="horz" wrap="square" lIns="0" tIns="212090" rIns="0" bIns="0" rtlCol="0">
            <a:spAutoFit/>
          </a:bodyPr>
          <a:lstStyle/>
          <a:p>
            <a:pPr marL="133350">
              <a:lnSpc>
                <a:spcPct val="100000"/>
              </a:lnSpc>
              <a:spcBef>
                <a:spcPts val="1670"/>
              </a:spcBef>
            </a:pPr>
            <a:r>
              <a:rPr sz="2400"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16" name="object 16"/>
          <p:cNvSpPr txBox="1"/>
          <p:nvPr/>
        </p:nvSpPr>
        <p:spPr>
          <a:xfrm>
            <a:off x="7411846" y="2957322"/>
            <a:ext cx="486409" cy="825500"/>
          </a:xfrm>
          <a:prstGeom prst="rect">
            <a:avLst/>
          </a:prstGeom>
          <a:solidFill>
            <a:srgbClr val="00CC99"/>
          </a:solidFill>
          <a:ln w="12700">
            <a:solidFill>
              <a:srgbClr val="000000"/>
            </a:solidFill>
          </a:ln>
        </p:spPr>
        <p:txBody>
          <a:bodyPr vert="horz" wrap="square" lIns="0" tIns="212090" rIns="0" bIns="0" rtlCol="0">
            <a:spAutoFit/>
          </a:bodyPr>
          <a:lstStyle/>
          <a:p>
            <a:pPr marL="151130">
              <a:lnSpc>
                <a:spcPct val="100000"/>
              </a:lnSpc>
              <a:spcBef>
                <a:spcPts val="1670"/>
              </a:spcBef>
            </a:pPr>
            <a:r>
              <a:rPr sz="2400" dirty="0">
                <a:latin typeface="Times New Roman" panose="02020603050405020304"/>
                <a:cs typeface="Times New Roman" panose="02020603050405020304"/>
              </a:rPr>
              <a:t>P</a:t>
            </a:r>
            <a:endParaRPr sz="2400">
              <a:latin typeface="Times New Roman" panose="02020603050405020304"/>
              <a:cs typeface="Times New Roman" panose="02020603050405020304"/>
            </a:endParaRPr>
          </a:p>
        </p:txBody>
      </p:sp>
      <p:sp>
        <p:nvSpPr>
          <p:cNvPr id="17" name="object 17"/>
          <p:cNvSpPr txBox="1"/>
          <p:nvPr/>
        </p:nvSpPr>
        <p:spPr>
          <a:xfrm>
            <a:off x="1738769" y="2957322"/>
            <a:ext cx="485775" cy="825500"/>
          </a:xfrm>
          <a:prstGeom prst="rect">
            <a:avLst/>
          </a:prstGeom>
          <a:solidFill>
            <a:srgbClr val="00CC99"/>
          </a:solidFill>
          <a:ln w="12700">
            <a:solidFill>
              <a:srgbClr val="000000"/>
            </a:solidFill>
          </a:ln>
        </p:spPr>
        <p:txBody>
          <a:bodyPr vert="horz" wrap="square" lIns="0" tIns="212090" rIns="0" bIns="0" rtlCol="0">
            <a:spAutoFit/>
          </a:bodyPr>
          <a:lstStyle/>
          <a:p>
            <a:pPr marL="133985">
              <a:lnSpc>
                <a:spcPct val="100000"/>
              </a:lnSpc>
              <a:spcBef>
                <a:spcPts val="1670"/>
              </a:spcBef>
            </a:pPr>
            <a:r>
              <a:rPr sz="2400"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18" name="object 18"/>
          <p:cNvSpPr txBox="1"/>
          <p:nvPr/>
        </p:nvSpPr>
        <p:spPr>
          <a:xfrm>
            <a:off x="3157613" y="2957322"/>
            <a:ext cx="483870" cy="825500"/>
          </a:xfrm>
          <a:prstGeom prst="rect">
            <a:avLst/>
          </a:prstGeom>
          <a:solidFill>
            <a:srgbClr val="00CC99"/>
          </a:solidFill>
          <a:ln w="12700">
            <a:solidFill>
              <a:srgbClr val="000000"/>
            </a:solidFill>
          </a:ln>
        </p:spPr>
        <p:txBody>
          <a:bodyPr vert="horz" wrap="square" lIns="0" tIns="212090" rIns="0" bIns="0" rtlCol="0">
            <a:spAutoFit/>
          </a:bodyPr>
          <a:lstStyle/>
          <a:p>
            <a:pPr algn="ctr">
              <a:lnSpc>
                <a:spcPct val="100000"/>
              </a:lnSpc>
              <a:spcBef>
                <a:spcPts val="1670"/>
              </a:spcBef>
            </a:pPr>
            <a:r>
              <a:rPr sz="2400" dirty="0">
                <a:latin typeface="Times New Roman" panose="02020603050405020304"/>
                <a:cs typeface="Times New Roman" panose="02020603050405020304"/>
              </a:rPr>
              <a:t>I</a:t>
            </a:r>
            <a:endParaRPr sz="2400">
              <a:latin typeface="Times New Roman" panose="02020603050405020304"/>
              <a:cs typeface="Times New Roman" panose="02020603050405020304"/>
            </a:endParaRPr>
          </a:p>
        </p:txBody>
      </p:sp>
      <p:sp>
        <p:nvSpPr>
          <p:cNvPr id="19" name="object 19"/>
          <p:cNvSpPr txBox="1"/>
          <p:nvPr/>
        </p:nvSpPr>
        <p:spPr>
          <a:xfrm>
            <a:off x="8122043" y="2957322"/>
            <a:ext cx="483870" cy="825500"/>
          </a:xfrm>
          <a:prstGeom prst="rect">
            <a:avLst/>
          </a:prstGeom>
          <a:solidFill>
            <a:srgbClr val="00CC99"/>
          </a:solidFill>
          <a:ln w="12700">
            <a:solidFill>
              <a:srgbClr val="000000"/>
            </a:solidFill>
          </a:ln>
        </p:spPr>
        <p:txBody>
          <a:bodyPr vert="horz" wrap="square" lIns="0" tIns="212090" rIns="0" bIns="0" rtlCol="0">
            <a:spAutoFit/>
          </a:bodyPr>
          <a:lstStyle/>
          <a:p>
            <a:pPr marL="132715">
              <a:lnSpc>
                <a:spcPct val="100000"/>
              </a:lnSpc>
              <a:spcBef>
                <a:spcPts val="1670"/>
              </a:spcBef>
            </a:pPr>
            <a:r>
              <a:rPr sz="2400"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20" name="object 20"/>
          <p:cNvSpPr txBox="1"/>
          <p:nvPr/>
        </p:nvSpPr>
        <p:spPr>
          <a:xfrm>
            <a:off x="1883029" y="2591053"/>
            <a:ext cx="165735" cy="347345"/>
          </a:xfrm>
          <a:prstGeom prst="rect">
            <a:avLst/>
          </a:prstGeom>
        </p:spPr>
        <p:txBody>
          <a:bodyPr vert="horz" wrap="square" lIns="0" tIns="0" rIns="0" bIns="0" rtlCol="0">
            <a:spAutoFit/>
          </a:bodyPr>
          <a:lstStyle/>
          <a:p>
            <a:pPr marL="12700">
              <a:lnSpc>
                <a:spcPct val="100000"/>
              </a:lnSpc>
            </a:pPr>
            <a:r>
              <a:rPr sz="2200" dirty="0">
                <a:solidFill>
                  <a:srgbClr val="FF0033"/>
                </a:solidFill>
                <a:latin typeface="Times New Roman" panose="02020603050405020304"/>
                <a:cs typeface="Times New Roman" panose="02020603050405020304"/>
              </a:rPr>
              <a:t>0</a:t>
            </a:r>
            <a:endParaRPr sz="2200">
              <a:latin typeface="Times New Roman" panose="02020603050405020304"/>
              <a:cs typeface="Times New Roman" panose="02020603050405020304"/>
            </a:endParaRPr>
          </a:p>
        </p:txBody>
      </p:sp>
      <p:sp>
        <p:nvSpPr>
          <p:cNvPr id="21" name="object 21"/>
          <p:cNvSpPr txBox="1"/>
          <p:nvPr/>
        </p:nvSpPr>
        <p:spPr>
          <a:xfrm>
            <a:off x="2581213" y="2591053"/>
            <a:ext cx="165735" cy="347345"/>
          </a:xfrm>
          <a:prstGeom prst="rect">
            <a:avLst/>
          </a:prstGeom>
        </p:spPr>
        <p:txBody>
          <a:bodyPr vert="horz" wrap="square" lIns="0" tIns="0" rIns="0" bIns="0" rtlCol="0">
            <a:spAutoFit/>
          </a:bodyPr>
          <a:lstStyle/>
          <a:p>
            <a:pPr marL="12700">
              <a:lnSpc>
                <a:spcPct val="100000"/>
              </a:lnSpc>
            </a:pPr>
            <a:r>
              <a:rPr sz="2200" dirty="0">
                <a:solidFill>
                  <a:srgbClr val="FF0033"/>
                </a:solidFill>
                <a:latin typeface="Times New Roman" panose="02020603050405020304"/>
                <a:cs typeface="Times New Roman" panose="02020603050405020304"/>
              </a:rPr>
              <a:t>1</a:t>
            </a:r>
            <a:endParaRPr sz="2200">
              <a:latin typeface="Times New Roman" panose="02020603050405020304"/>
              <a:cs typeface="Times New Roman" panose="02020603050405020304"/>
            </a:endParaRPr>
          </a:p>
        </p:txBody>
      </p:sp>
      <p:sp>
        <p:nvSpPr>
          <p:cNvPr id="22" name="object 22"/>
          <p:cNvSpPr txBox="1"/>
          <p:nvPr/>
        </p:nvSpPr>
        <p:spPr>
          <a:xfrm>
            <a:off x="3349199" y="2591053"/>
            <a:ext cx="793750" cy="347345"/>
          </a:xfrm>
          <a:prstGeom prst="rect">
            <a:avLst/>
          </a:prstGeom>
        </p:spPr>
        <p:txBody>
          <a:bodyPr vert="horz" wrap="square" lIns="0" tIns="0" rIns="0" bIns="0" rtlCol="0">
            <a:spAutoFit/>
          </a:bodyPr>
          <a:lstStyle/>
          <a:p>
            <a:pPr marL="12700">
              <a:lnSpc>
                <a:spcPct val="100000"/>
              </a:lnSpc>
              <a:tabLst>
                <a:tab pos="640715" algn="l"/>
              </a:tabLst>
            </a:pPr>
            <a:r>
              <a:rPr sz="2200" dirty="0">
                <a:solidFill>
                  <a:srgbClr val="FF0033"/>
                </a:solidFill>
                <a:latin typeface="Times New Roman" panose="02020603050405020304"/>
                <a:cs typeface="Times New Roman" panose="02020603050405020304"/>
              </a:rPr>
              <a:t>2	3</a:t>
            </a:r>
            <a:endParaRPr sz="2200">
              <a:latin typeface="Times New Roman" panose="02020603050405020304"/>
              <a:cs typeface="Times New Roman" panose="02020603050405020304"/>
            </a:endParaRPr>
          </a:p>
        </p:txBody>
      </p:sp>
      <p:sp>
        <p:nvSpPr>
          <p:cNvPr id="23" name="object 23"/>
          <p:cNvSpPr txBox="1"/>
          <p:nvPr/>
        </p:nvSpPr>
        <p:spPr>
          <a:xfrm>
            <a:off x="8168403" y="2591053"/>
            <a:ext cx="933450" cy="347345"/>
          </a:xfrm>
          <a:prstGeom prst="rect">
            <a:avLst/>
          </a:prstGeom>
        </p:spPr>
        <p:txBody>
          <a:bodyPr vert="horz" wrap="square" lIns="0" tIns="0" rIns="0" bIns="0" rtlCol="0">
            <a:spAutoFit/>
          </a:bodyPr>
          <a:lstStyle/>
          <a:p>
            <a:pPr marL="12700">
              <a:lnSpc>
                <a:spcPct val="100000"/>
              </a:lnSpc>
              <a:tabLst>
                <a:tab pos="640715" algn="l"/>
              </a:tabLst>
            </a:pPr>
            <a:r>
              <a:rPr sz="2200" dirty="0">
                <a:solidFill>
                  <a:srgbClr val="FF0033"/>
                </a:solidFill>
                <a:latin typeface="Times New Roman" panose="02020603050405020304"/>
                <a:cs typeface="Times New Roman" panose="02020603050405020304"/>
              </a:rPr>
              <a:t>9	</a:t>
            </a:r>
            <a:r>
              <a:rPr sz="2200" spc="-5" dirty="0">
                <a:solidFill>
                  <a:srgbClr val="FF0033"/>
                </a:solidFill>
                <a:latin typeface="Times New Roman" panose="02020603050405020304"/>
                <a:cs typeface="Times New Roman" panose="02020603050405020304"/>
              </a:rPr>
              <a:t>10</a:t>
            </a:r>
            <a:endParaRPr sz="2200">
              <a:latin typeface="Times New Roman" panose="02020603050405020304"/>
              <a:cs typeface="Times New Roman" panose="02020603050405020304"/>
            </a:endParaRPr>
          </a:p>
        </p:txBody>
      </p:sp>
      <p:sp>
        <p:nvSpPr>
          <p:cNvPr id="24" name="object 24"/>
          <p:cNvSpPr/>
          <p:nvPr/>
        </p:nvSpPr>
        <p:spPr>
          <a:xfrm>
            <a:off x="7711325" y="3880865"/>
            <a:ext cx="1492250" cy="312420"/>
          </a:xfrm>
          <a:custGeom>
            <a:avLst/>
            <a:gdLst/>
            <a:ahLst/>
            <a:cxnLst/>
            <a:rect l="l" t="t" r="r" b="b"/>
            <a:pathLst>
              <a:path w="1492250" h="312420">
                <a:moveTo>
                  <a:pt x="1431798" y="46481"/>
                </a:moveTo>
                <a:lnTo>
                  <a:pt x="1420427" y="46617"/>
                </a:lnTo>
                <a:lnTo>
                  <a:pt x="1392174" y="67055"/>
                </a:lnTo>
                <a:lnTo>
                  <a:pt x="1354685" y="92197"/>
                </a:lnTo>
                <a:lnTo>
                  <a:pt x="1316068" y="116141"/>
                </a:lnTo>
                <a:lnTo>
                  <a:pt x="1276405" y="138842"/>
                </a:lnTo>
                <a:lnTo>
                  <a:pt x="1235778" y="160251"/>
                </a:lnTo>
                <a:lnTo>
                  <a:pt x="1194271" y="180320"/>
                </a:lnTo>
                <a:lnTo>
                  <a:pt x="1151965" y="199003"/>
                </a:lnTo>
                <a:lnTo>
                  <a:pt x="1108944" y="216251"/>
                </a:lnTo>
                <a:lnTo>
                  <a:pt x="1065290" y="232017"/>
                </a:lnTo>
                <a:lnTo>
                  <a:pt x="1021086" y="246253"/>
                </a:lnTo>
                <a:lnTo>
                  <a:pt x="976415" y="258912"/>
                </a:lnTo>
                <a:lnTo>
                  <a:pt x="931358" y="269945"/>
                </a:lnTo>
                <a:lnTo>
                  <a:pt x="886000" y="279306"/>
                </a:lnTo>
                <a:lnTo>
                  <a:pt x="840422" y="286947"/>
                </a:lnTo>
                <a:lnTo>
                  <a:pt x="794707" y="292819"/>
                </a:lnTo>
                <a:lnTo>
                  <a:pt x="748938" y="296876"/>
                </a:lnTo>
                <a:lnTo>
                  <a:pt x="703197" y="299070"/>
                </a:lnTo>
                <a:lnTo>
                  <a:pt x="657567" y="299353"/>
                </a:lnTo>
                <a:lnTo>
                  <a:pt x="612132" y="297678"/>
                </a:lnTo>
                <a:lnTo>
                  <a:pt x="566972" y="293996"/>
                </a:lnTo>
                <a:lnTo>
                  <a:pt x="522172" y="288261"/>
                </a:lnTo>
                <a:lnTo>
                  <a:pt x="477814" y="280424"/>
                </a:lnTo>
                <a:lnTo>
                  <a:pt x="433980" y="270438"/>
                </a:lnTo>
                <a:lnTo>
                  <a:pt x="390753" y="258256"/>
                </a:lnTo>
                <a:lnTo>
                  <a:pt x="348216" y="243829"/>
                </a:lnTo>
                <a:lnTo>
                  <a:pt x="306452" y="227111"/>
                </a:lnTo>
                <a:lnTo>
                  <a:pt x="265542" y="208053"/>
                </a:lnTo>
                <a:lnTo>
                  <a:pt x="225570" y="186608"/>
                </a:lnTo>
                <a:lnTo>
                  <a:pt x="186619" y="162728"/>
                </a:lnTo>
                <a:lnTo>
                  <a:pt x="148771" y="136366"/>
                </a:lnTo>
                <a:lnTo>
                  <a:pt x="112109" y="107474"/>
                </a:lnTo>
                <a:lnTo>
                  <a:pt x="76714" y="76004"/>
                </a:lnTo>
                <a:lnTo>
                  <a:pt x="42672" y="41909"/>
                </a:lnTo>
                <a:lnTo>
                  <a:pt x="11430" y="6095"/>
                </a:lnTo>
                <a:lnTo>
                  <a:pt x="9144" y="3047"/>
                </a:lnTo>
                <a:lnTo>
                  <a:pt x="5334" y="3047"/>
                </a:lnTo>
                <a:lnTo>
                  <a:pt x="2286" y="5333"/>
                </a:lnTo>
                <a:lnTo>
                  <a:pt x="0" y="7619"/>
                </a:lnTo>
                <a:lnTo>
                  <a:pt x="0" y="11429"/>
                </a:lnTo>
                <a:lnTo>
                  <a:pt x="33528" y="50291"/>
                </a:lnTo>
                <a:lnTo>
                  <a:pt x="67945" y="84931"/>
                </a:lnTo>
                <a:lnTo>
                  <a:pt x="103739" y="116907"/>
                </a:lnTo>
                <a:lnTo>
                  <a:pt x="140824" y="146268"/>
                </a:lnTo>
                <a:lnTo>
                  <a:pt x="179117" y="173060"/>
                </a:lnTo>
                <a:lnTo>
                  <a:pt x="218533" y="197334"/>
                </a:lnTo>
                <a:lnTo>
                  <a:pt x="258988" y="219138"/>
                </a:lnTo>
                <a:lnTo>
                  <a:pt x="300398" y="238518"/>
                </a:lnTo>
                <a:lnTo>
                  <a:pt x="342679" y="255525"/>
                </a:lnTo>
                <a:lnTo>
                  <a:pt x="385747" y="270206"/>
                </a:lnTo>
                <a:lnTo>
                  <a:pt x="429517" y="282609"/>
                </a:lnTo>
                <a:lnTo>
                  <a:pt x="473905" y="292782"/>
                </a:lnTo>
                <a:lnTo>
                  <a:pt x="518827" y="300775"/>
                </a:lnTo>
                <a:lnTo>
                  <a:pt x="564199" y="306635"/>
                </a:lnTo>
                <a:lnTo>
                  <a:pt x="609937" y="310410"/>
                </a:lnTo>
                <a:lnTo>
                  <a:pt x="655956" y="312149"/>
                </a:lnTo>
                <a:lnTo>
                  <a:pt x="702173" y="311900"/>
                </a:lnTo>
                <a:lnTo>
                  <a:pt x="748503" y="309712"/>
                </a:lnTo>
                <a:lnTo>
                  <a:pt x="794862" y="305632"/>
                </a:lnTo>
                <a:lnTo>
                  <a:pt x="841166" y="299709"/>
                </a:lnTo>
                <a:lnTo>
                  <a:pt x="887330" y="291992"/>
                </a:lnTo>
                <a:lnTo>
                  <a:pt x="933271" y="282528"/>
                </a:lnTo>
                <a:lnTo>
                  <a:pt x="978904" y="271365"/>
                </a:lnTo>
                <a:lnTo>
                  <a:pt x="1024145" y="258553"/>
                </a:lnTo>
                <a:lnTo>
                  <a:pt x="1068910" y="244139"/>
                </a:lnTo>
                <a:lnTo>
                  <a:pt x="1113115" y="228172"/>
                </a:lnTo>
                <a:lnTo>
                  <a:pt x="1156676" y="210699"/>
                </a:lnTo>
                <a:lnTo>
                  <a:pt x="1199508" y="191770"/>
                </a:lnTo>
                <a:lnTo>
                  <a:pt x="1241527" y="171432"/>
                </a:lnTo>
                <a:lnTo>
                  <a:pt x="1282650" y="149734"/>
                </a:lnTo>
                <a:lnTo>
                  <a:pt x="1322791" y="126724"/>
                </a:lnTo>
                <a:lnTo>
                  <a:pt x="1361867" y="102451"/>
                </a:lnTo>
                <a:lnTo>
                  <a:pt x="1399794" y="76961"/>
                </a:lnTo>
                <a:lnTo>
                  <a:pt x="1429074" y="55956"/>
                </a:lnTo>
                <a:lnTo>
                  <a:pt x="1431798" y="46481"/>
                </a:lnTo>
                <a:close/>
              </a:path>
              <a:path w="1492250" h="312420">
                <a:moveTo>
                  <a:pt x="1491996" y="0"/>
                </a:moveTo>
                <a:lnTo>
                  <a:pt x="1367790" y="47243"/>
                </a:lnTo>
                <a:lnTo>
                  <a:pt x="1420427" y="46617"/>
                </a:lnTo>
                <a:lnTo>
                  <a:pt x="1427988" y="41147"/>
                </a:lnTo>
                <a:lnTo>
                  <a:pt x="1431036" y="39623"/>
                </a:lnTo>
                <a:lnTo>
                  <a:pt x="1434846" y="39623"/>
                </a:lnTo>
                <a:lnTo>
                  <a:pt x="1436370" y="42671"/>
                </a:lnTo>
                <a:lnTo>
                  <a:pt x="1438656" y="45719"/>
                </a:lnTo>
                <a:lnTo>
                  <a:pt x="1438656" y="73734"/>
                </a:lnTo>
                <a:lnTo>
                  <a:pt x="1491996" y="0"/>
                </a:lnTo>
                <a:close/>
              </a:path>
              <a:path w="1492250" h="312420">
                <a:moveTo>
                  <a:pt x="1438656" y="73734"/>
                </a:moveTo>
                <a:lnTo>
                  <a:pt x="1438656" y="45719"/>
                </a:lnTo>
                <a:lnTo>
                  <a:pt x="1437894" y="49529"/>
                </a:lnTo>
                <a:lnTo>
                  <a:pt x="1434846" y="51815"/>
                </a:lnTo>
                <a:lnTo>
                  <a:pt x="1429074" y="55956"/>
                </a:lnTo>
                <a:lnTo>
                  <a:pt x="1414272" y="107441"/>
                </a:lnTo>
                <a:lnTo>
                  <a:pt x="1438656" y="73734"/>
                </a:lnTo>
                <a:close/>
              </a:path>
              <a:path w="1492250" h="312420">
                <a:moveTo>
                  <a:pt x="1438656" y="45719"/>
                </a:moveTo>
                <a:lnTo>
                  <a:pt x="1436370" y="42671"/>
                </a:lnTo>
                <a:lnTo>
                  <a:pt x="1434846" y="39623"/>
                </a:lnTo>
                <a:lnTo>
                  <a:pt x="1431036" y="39623"/>
                </a:lnTo>
                <a:lnTo>
                  <a:pt x="1427988" y="41147"/>
                </a:lnTo>
                <a:lnTo>
                  <a:pt x="1420427" y="46617"/>
                </a:lnTo>
                <a:lnTo>
                  <a:pt x="1431798" y="46481"/>
                </a:lnTo>
                <a:lnTo>
                  <a:pt x="1431798" y="54002"/>
                </a:lnTo>
                <a:lnTo>
                  <a:pt x="1434846" y="51815"/>
                </a:lnTo>
                <a:lnTo>
                  <a:pt x="1437894" y="49529"/>
                </a:lnTo>
                <a:lnTo>
                  <a:pt x="1438656" y="45719"/>
                </a:lnTo>
                <a:close/>
              </a:path>
              <a:path w="1492250" h="312420">
                <a:moveTo>
                  <a:pt x="1431798" y="54002"/>
                </a:moveTo>
                <a:lnTo>
                  <a:pt x="1431798" y="46481"/>
                </a:lnTo>
                <a:lnTo>
                  <a:pt x="1429074" y="55956"/>
                </a:lnTo>
                <a:lnTo>
                  <a:pt x="1431798" y="54002"/>
                </a:lnTo>
                <a:close/>
              </a:path>
            </a:pathLst>
          </a:custGeom>
          <a:solidFill>
            <a:srgbClr val="000000"/>
          </a:solidFill>
        </p:spPr>
        <p:txBody>
          <a:bodyPr wrap="square" lIns="0" tIns="0" rIns="0" bIns="0" rtlCol="0"/>
          <a:lstStyle/>
          <a:p>
            <a:endParaRPr/>
          </a:p>
        </p:txBody>
      </p:sp>
      <p:sp>
        <p:nvSpPr>
          <p:cNvPr id="25" name="object 25"/>
          <p:cNvSpPr/>
          <p:nvPr/>
        </p:nvSpPr>
        <p:spPr>
          <a:xfrm>
            <a:off x="3327539" y="3806190"/>
            <a:ext cx="908685" cy="158750"/>
          </a:xfrm>
          <a:custGeom>
            <a:avLst/>
            <a:gdLst/>
            <a:ahLst/>
            <a:cxnLst/>
            <a:rect l="l" t="t" r="r" b="b"/>
            <a:pathLst>
              <a:path w="908685" h="158750">
                <a:moveTo>
                  <a:pt x="845820" y="43433"/>
                </a:moveTo>
                <a:lnTo>
                  <a:pt x="835078" y="43045"/>
                </a:lnTo>
                <a:lnTo>
                  <a:pt x="832104" y="44957"/>
                </a:lnTo>
                <a:lnTo>
                  <a:pt x="788065" y="68925"/>
                </a:lnTo>
                <a:lnTo>
                  <a:pt x="743042" y="89513"/>
                </a:lnTo>
                <a:lnTo>
                  <a:pt x="697165" y="106786"/>
                </a:lnTo>
                <a:lnTo>
                  <a:pt x="650564" y="120810"/>
                </a:lnTo>
                <a:lnTo>
                  <a:pt x="603369" y="131651"/>
                </a:lnTo>
                <a:lnTo>
                  <a:pt x="555711" y="139375"/>
                </a:lnTo>
                <a:lnTo>
                  <a:pt x="507720" y="144046"/>
                </a:lnTo>
                <a:lnTo>
                  <a:pt x="459525" y="145732"/>
                </a:lnTo>
                <a:lnTo>
                  <a:pt x="411257" y="144496"/>
                </a:lnTo>
                <a:lnTo>
                  <a:pt x="363046" y="140405"/>
                </a:lnTo>
                <a:lnTo>
                  <a:pt x="315023" y="133525"/>
                </a:lnTo>
                <a:lnTo>
                  <a:pt x="267316" y="123921"/>
                </a:lnTo>
                <a:lnTo>
                  <a:pt x="220057" y="111659"/>
                </a:lnTo>
                <a:lnTo>
                  <a:pt x="173376" y="96803"/>
                </a:lnTo>
                <a:lnTo>
                  <a:pt x="127403" y="79421"/>
                </a:lnTo>
                <a:lnTo>
                  <a:pt x="82267" y="59577"/>
                </a:lnTo>
                <a:lnTo>
                  <a:pt x="38100" y="37337"/>
                </a:lnTo>
                <a:lnTo>
                  <a:pt x="6858" y="19049"/>
                </a:lnTo>
                <a:lnTo>
                  <a:pt x="3048" y="20573"/>
                </a:lnTo>
                <a:lnTo>
                  <a:pt x="0" y="26669"/>
                </a:lnTo>
                <a:lnTo>
                  <a:pt x="762" y="30479"/>
                </a:lnTo>
                <a:lnTo>
                  <a:pt x="3810" y="32003"/>
                </a:lnTo>
                <a:lnTo>
                  <a:pt x="32766" y="48005"/>
                </a:lnTo>
                <a:lnTo>
                  <a:pt x="77616" y="70791"/>
                </a:lnTo>
                <a:lnTo>
                  <a:pt x="123443" y="91103"/>
                </a:lnTo>
                <a:lnTo>
                  <a:pt x="170114" y="108877"/>
                </a:lnTo>
                <a:lnTo>
                  <a:pt x="217500" y="124051"/>
                </a:lnTo>
                <a:lnTo>
                  <a:pt x="265469" y="136561"/>
                </a:lnTo>
                <a:lnTo>
                  <a:pt x="313890" y="146341"/>
                </a:lnTo>
                <a:lnTo>
                  <a:pt x="362633" y="153330"/>
                </a:lnTo>
                <a:lnTo>
                  <a:pt x="411566" y="157463"/>
                </a:lnTo>
                <a:lnTo>
                  <a:pt x="460560" y="158676"/>
                </a:lnTo>
                <a:lnTo>
                  <a:pt x="509482" y="156906"/>
                </a:lnTo>
                <a:lnTo>
                  <a:pt x="558203" y="152089"/>
                </a:lnTo>
                <a:lnTo>
                  <a:pt x="606591" y="144160"/>
                </a:lnTo>
                <a:lnTo>
                  <a:pt x="654515" y="133058"/>
                </a:lnTo>
                <a:lnTo>
                  <a:pt x="701845" y="118716"/>
                </a:lnTo>
                <a:lnTo>
                  <a:pt x="748450" y="101073"/>
                </a:lnTo>
                <a:lnTo>
                  <a:pt x="794199" y="80064"/>
                </a:lnTo>
                <a:lnTo>
                  <a:pt x="838962" y="55625"/>
                </a:lnTo>
                <a:lnTo>
                  <a:pt x="842571" y="53305"/>
                </a:lnTo>
                <a:lnTo>
                  <a:pt x="845820" y="43433"/>
                </a:lnTo>
                <a:close/>
              </a:path>
              <a:path w="908685" h="158750">
                <a:moveTo>
                  <a:pt x="908304" y="0"/>
                </a:moveTo>
                <a:lnTo>
                  <a:pt x="782574" y="41147"/>
                </a:lnTo>
                <a:lnTo>
                  <a:pt x="835078" y="43045"/>
                </a:lnTo>
                <a:lnTo>
                  <a:pt x="842772" y="38099"/>
                </a:lnTo>
                <a:lnTo>
                  <a:pt x="845820" y="36575"/>
                </a:lnTo>
                <a:lnTo>
                  <a:pt x="849630" y="37337"/>
                </a:lnTo>
                <a:lnTo>
                  <a:pt x="851154" y="40385"/>
                </a:lnTo>
                <a:lnTo>
                  <a:pt x="853440" y="43433"/>
                </a:lnTo>
                <a:lnTo>
                  <a:pt x="853440" y="69087"/>
                </a:lnTo>
                <a:lnTo>
                  <a:pt x="908304" y="0"/>
                </a:lnTo>
                <a:close/>
              </a:path>
              <a:path w="908685" h="158750">
                <a:moveTo>
                  <a:pt x="853440" y="69087"/>
                </a:moveTo>
                <a:lnTo>
                  <a:pt x="853440" y="43433"/>
                </a:lnTo>
                <a:lnTo>
                  <a:pt x="852678" y="47243"/>
                </a:lnTo>
                <a:lnTo>
                  <a:pt x="849630" y="48767"/>
                </a:lnTo>
                <a:lnTo>
                  <a:pt x="842571" y="53305"/>
                </a:lnTo>
                <a:lnTo>
                  <a:pt x="826008" y="103631"/>
                </a:lnTo>
                <a:lnTo>
                  <a:pt x="853440" y="69087"/>
                </a:lnTo>
                <a:close/>
              </a:path>
              <a:path w="908685" h="158750">
                <a:moveTo>
                  <a:pt x="853440" y="43433"/>
                </a:moveTo>
                <a:lnTo>
                  <a:pt x="851154" y="40385"/>
                </a:lnTo>
                <a:lnTo>
                  <a:pt x="849630" y="37337"/>
                </a:lnTo>
                <a:lnTo>
                  <a:pt x="845820" y="36575"/>
                </a:lnTo>
                <a:lnTo>
                  <a:pt x="842772" y="38099"/>
                </a:lnTo>
                <a:lnTo>
                  <a:pt x="835078" y="43045"/>
                </a:lnTo>
                <a:lnTo>
                  <a:pt x="845820" y="43433"/>
                </a:lnTo>
                <a:lnTo>
                  <a:pt x="845820" y="51217"/>
                </a:lnTo>
                <a:lnTo>
                  <a:pt x="849630" y="48767"/>
                </a:lnTo>
                <a:lnTo>
                  <a:pt x="852678" y="47243"/>
                </a:lnTo>
                <a:lnTo>
                  <a:pt x="853440" y="43433"/>
                </a:lnTo>
                <a:close/>
              </a:path>
              <a:path w="908685" h="158750">
                <a:moveTo>
                  <a:pt x="845820" y="51217"/>
                </a:moveTo>
                <a:lnTo>
                  <a:pt x="845820" y="43433"/>
                </a:lnTo>
                <a:lnTo>
                  <a:pt x="842571" y="53305"/>
                </a:lnTo>
                <a:lnTo>
                  <a:pt x="845820" y="51217"/>
                </a:lnTo>
                <a:close/>
              </a:path>
            </a:pathLst>
          </a:custGeom>
          <a:solidFill>
            <a:srgbClr val="000000"/>
          </a:solidFill>
        </p:spPr>
        <p:txBody>
          <a:bodyPr wrap="square" lIns="0" tIns="0" rIns="0" bIns="0" rtlCol="0"/>
          <a:lstStyle/>
          <a:p>
            <a:endParaRPr/>
          </a:p>
        </p:txBody>
      </p:sp>
      <p:sp>
        <p:nvSpPr>
          <p:cNvPr id="26" name="object 26"/>
          <p:cNvSpPr/>
          <p:nvPr/>
        </p:nvSpPr>
        <p:spPr>
          <a:xfrm>
            <a:off x="2752991" y="3819905"/>
            <a:ext cx="715010" cy="136525"/>
          </a:xfrm>
          <a:custGeom>
            <a:avLst/>
            <a:gdLst/>
            <a:ahLst/>
            <a:cxnLst/>
            <a:rect l="l" t="t" r="r" b="b"/>
            <a:pathLst>
              <a:path w="715010" h="136525">
                <a:moveTo>
                  <a:pt x="130301" y="60197"/>
                </a:moveTo>
                <a:lnTo>
                  <a:pt x="0" y="37337"/>
                </a:lnTo>
                <a:lnTo>
                  <a:pt x="60959" y="94911"/>
                </a:lnTo>
                <a:lnTo>
                  <a:pt x="60959" y="72389"/>
                </a:lnTo>
                <a:lnTo>
                  <a:pt x="61721" y="69341"/>
                </a:lnTo>
                <a:lnTo>
                  <a:pt x="63245" y="65531"/>
                </a:lnTo>
                <a:lnTo>
                  <a:pt x="67055" y="64007"/>
                </a:lnTo>
                <a:lnTo>
                  <a:pt x="70103" y="65531"/>
                </a:lnTo>
                <a:lnTo>
                  <a:pt x="79619" y="69469"/>
                </a:lnTo>
                <a:lnTo>
                  <a:pt x="130301" y="60197"/>
                </a:lnTo>
                <a:close/>
              </a:path>
              <a:path w="715010" h="136525">
                <a:moveTo>
                  <a:pt x="79619" y="69469"/>
                </a:moveTo>
                <a:lnTo>
                  <a:pt x="70103" y="65531"/>
                </a:lnTo>
                <a:lnTo>
                  <a:pt x="67055" y="64007"/>
                </a:lnTo>
                <a:lnTo>
                  <a:pt x="63245" y="65531"/>
                </a:lnTo>
                <a:lnTo>
                  <a:pt x="61721" y="69341"/>
                </a:lnTo>
                <a:lnTo>
                  <a:pt x="60959" y="72389"/>
                </a:lnTo>
                <a:lnTo>
                  <a:pt x="62483" y="76199"/>
                </a:lnTo>
                <a:lnTo>
                  <a:pt x="65531" y="76961"/>
                </a:lnTo>
                <a:lnTo>
                  <a:pt x="67817" y="77986"/>
                </a:lnTo>
                <a:lnTo>
                  <a:pt x="67817" y="71627"/>
                </a:lnTo>
                <a:lnTo>
                  <a:pt x="79619" y="69469"/>
                </a:lnTo>
                <a:close/>
              </a:path>
              <a:path w="715010" h="136525">
                <a:moveTo>
                  <a:pt x="96011" y="128015"/>
                </a:moveTo>
                <a:lnTo>
                  <a:pt x="71915" y="79823"/>
                </a:lnTo>
                <a:lnTo>
                  <a:pt x="65531" y="76961"/>
                </a:lnTo>
                <a:lnTo>
                  <a:pt x="62483" y="76199"/>
                </a:lnTo>
                <a:lnTo>
                  <a:pt x="60959" y="72389"/>
                </a:lnTo>
                <a:lnTo>
                  <a:pt x="60959" y="94911"/>
                </a:lnTo>
                <a:lnTo>
                  <a:pt x="96011" y="128015"/>
                </a:lnTo>
                <a:close/>
              </a:path>
              <a:path w="715010" h="136525">
                <a:moveTo>
                  <a:pt x="714755" y="6095"/>
                </a:moveTo>
                <a:lnTo>
                  <a:pt x="712469" y="3809"/>
                </a:lnTo>
                <a:lnTo>
                  <a:pt x="710183" y="761"/>
                </a:lnTo>
                <a:lnTo>
                  <a:pt x="706373" y="0"/>
                </a:lnTo>
                <a:lnTo>
                  <a:pt x="644529" y="42729"/>
                </a:lnTo>
                <a:lnTo>
                  <a:pt x="602250" y="65562"/>
                </a:lnTo>
                <a:lnTo>
                  <a:pt x="558452" y="84552"/>
                </a:lnTo>
                <a:lnTo>
                  <a:pt x="513385" y="99753"/>
                </a:lnTo>
                <a:lnTo>
                  <a:pt x="467302" y="111217"/>
                </a:lnTo>
                <a:lnTo>
                  <a:pt x="420453" y="118996"/>
                </a:lnTo>
                <a:lnTo>
                  <a:pt x="373091" y="123142"/>
                </a:lnTo>
                <a:lnTo>
                  <a:pt x="325466" y="123708"/>
                </a:lnTo>
                <a:lnTo>
                  <a:pt x="277830" y="120747"/>
                </a:lnTo>
                <a:lnTo>
                  <a:pt x="230434" y="114311"/>
                </a:lnTo>
                <a:lnTo>
                  <a:pt x="183530" y="104452"/>
                </a:lnTo>
                <a:lnTo>
                  <a:pt x="137368" y="91222"/>
                </a:lnTo>
                <a:lnTo>
                  <a:pt x="92201" y="74675"/>
                </a:lnTo>
                <a:lnTo>
                  <a:pt x="79619" y="69469"/>
                </a:lnTo>
                <a:lnTo>
                  <a:pt x="67817" y="71627"/>
                </a:lnTo>
                <a:lnTo>
                  <a:pt x="134368" y="103498"/>
                </a:lnTo>
                <a:lnTo>
                  <a:pt x="181824" y="116833"/>
                </a:lnTo>
                <a:lnTo>
                  <a:pt x="229792" y="126800"/>
                </a:lnTo>
                <a:lnTo>
                  <a:pt x="278068" y="133331"/>
                </a:lnTo>
                <a:lnTo>
                  <a:pt x="326448" y="136356"/>
                </a:lnTo>
                <a:lnTo>
                  <a:pt x="374726" y="135803"/>
                </a:lnTo>
                <a:lnTo>
                  <a:pt x="422699" y="131604"/>
                </a:lnTo>
                <a:lnTo>
                  <a:pt x="470161" y="123688"/>
                </a:lnTo>
                <a:lnTo>
                  <a:pt x="516908" y="111986"/>
                </a:lnTo>
                <a:lnTo>
                  <a:pt x="562736" y="96426"/>
                </a:lnTo>
                <a:lnTo>
                  <a:pt x="607440" y="76940"/>
                </a:lnTo>
                <a:lnTo>
                  <a:pt x="650815" y="53457"/>
                </a:lnTo>
                <a:lnTo>
                  <a:pt x="692657" y="25907"/>
                </a:lnTo>
                <a:lnTo>
                  <a:pt x="713993" y="9905"/>
                </a:lnTo>
                <a:lnTo>
                  <a:pt x="714755" y="6095"/>
                </a:lnTo>
                <a:close/>
              </a:path>
              <a:path w="715010" h="136525">
                <a:moveTo>
                  <a:pt x="71915" y="79823"/>
                </a:moveTo>
                <a:lnTo>
                  <a:pt x="67817" y="71627"/>
                </a:lnTo>
                <a:lnTo>
                  <a:pt x="67817" y="77986"/>
                </a:lnTo>
                <a:lnTo>
                  <a:pt x="71915" y="79823"/>
                </a:lnTo>
                <a:close/>
              </a:path>
            </a:pathLst>
          </a:custGeom>
          <a:solidFill>
            <a:srgbClr val="000000"/>
          </a:solidFill>
        </p:spPr>
        <p:txBody>
          <a:bodyPr wrap="square" lIns="0" tIns="0" rIns="0" bIns="0" rtlCol="0"/>
          <a:lstStyle/>
          <a:p>
            <a:endParaRPr/>
          </a:p>
        </p:txBody>
      </p:sp>
      <p:sp>
        <p:nvSpPr>
          <p:cNvPr id="27" name="object 27"/>
          <p:cNvSpPr/>
          <p:nvPr/>
        </p:nvSpPr>
        <p:spPr>
          <a:xfrm>
            <a:off x="1995563" y="3814571"/>
            <a:ext cx="1423670" cy="340360"/>
          </a:xfrm>
          <a:custGeom>
            <a:avLst/>
            <a:gdLst/>
            <a:ahLst/>
            <a:cxnLst/>
            <a:rect l="l" t="t" r="r" b="b"/>
            <a:pathLst>
              <a:path w="1423670" h="340360">
                <a:moveTo>
                  <a:pt x="123443" y="122681"/>
                </a:moveTo>
                <a:lnTo>
                  <a:pt x="0" y="74675"/>
                </a:lnTo>
                <a:lnTo>
                  <a:pt x="53340" y="149668"/>
                </a:lnTo>
                <a:lnTo>
                  <a:pt x="53340" y="121157"/>
                </a:lnTo>
                <a:lnTo>
                  <a:pt x="54864" y="118109"/>
                </a:lnTo>
                <a:lnTo>
                  <a:pt x="57150" y="115061"/>
                </a:lnTo>
                <a:lnTo>
                  <a:pt x="60960" y="114299"/>
                </a:lnTo>
                <a:lnTo>
                  <a:pt x="64008" y="116585"/>
                </a:lnTo>
                <a:lnTo>
                  <a:pt x="71620" y="122057"/>
                </a:lnTo>
                <a:lnTo>
                  <a:pt x="123443" y="122681"/>
                </a:lnTo>
                <a:close/>
              </a:path>
              <a:path w="1423670" h="340360">
                <a:moveTo>
                  <a:pt x="71620" y="122057"/>
                </a:moveTo>
                <a:lnTo>
                  <a:pt x="64008" y="116585"/>
                </a:lnTo>
                <a:lnTo>
                  <a:pt x="60960" y="114299"/>
                </a:lnTo>
                <a:lnTo>
                  <a:pt x="57150" y="115061"/>
                </a:lnTo>
                <a:lnTo>
                  <a:pt x="54864" y="118109"/>
                </a:lnTo>
                <a:lnTo>
                  <a:pt x="53340" y="121157"/>
                </a:lnTo>
                <a:lnTo>
                  <a:pt x="53340" y="124967"/>
                </a:lnTo>
                <a:lnTo>
                  <a:pt x="56388" y="126491"/>
                </a:lnTo>
                <a:lnTo>
                  <a:pt x="60198" y="129262"/>
                </a:lnTo>
                <a:lnTo>
                  <a:pt x="60198" y="121919"/>
                </a:lnTo>
                <a:lnTo>
                  <a:pt x="71620" y="122057"/>
                </a:lnTo>
                <a:close/>
              </a:path>
              <a:path w="1423670" h="340360">
                <a:moveTo>
                  <a:pt x="76962" y="182879"/>
                </a:moveTo>
                <a:lnTo>
                  <a:pt x="62722" y="131098"/>
                </a:lnTo>
                <a:lnTo>
                  <a:pt x="56388" y="126491"/>
                </a:lnTo>
                <a:lnTo>
                  <a:pt x="53340" y="124967"/>
                </a:lnTo>
                <a:lnTo>
                  <a:pt x="53340" y="149668"/>
                </a:lnTo>
                <a:lnTo>
                  <a:pt x="76962" y="182879"/>
                </a:lnTo>
                <a:close/>
              </a:path>
              <a:path w="1423670" h="340360">
                <a:moveTo>
                  <a:pt x="1423416" y="9143"/>
                </a:moveTo>
                <a:lnTo>
                  <a:pt x="1422654" y="5333"/>
                </a:lnTo>
                <a:lnTo>
                  <a:pt x="1420368" y="3047"/>
                </a:lnTo>
                <a:lnTo>
                  <a:pt x="1418082" y="0"/>
                </a:lnTo>
                <a:lnTo>
                  <a:pt x="1413510" y="761"/>
                </a:lnTo>
                <a:lnTo>
                  <a:pt x="1411224" y="3047"/>
                </a:lnTo>
                <a:lnTo>
                  <a:pt x="1378458" y="40385"/>
                </a:lnTo>
                <a:lnTo>
                  <a:pt x="1343758" y="75240"/>
                </a:lnTo>
                <a:lnTo>
                  <a:pt x="1307706" y="107768"/>
                </a:lnTo>
                <a:lnTo>
                  <a:pt x="1270388" y="137984"/>
                </a:lnTo>
                <a:lnTo>
                  <a:pt x="1231885" y="165904"/>
                </a:lnTo>
                <a:lnTo>
                  <a:pt x="1192281" y="191542"/>
                </a:lnTo>
                <a:lnTo>
                  <a:pt x="1151659" y="214913"/>
                </a:lnTo>
                <a:lnTo>
                  <a:pt x="1110104" y="236031"/>
                </a:lnTo>
                <a:lnTo>
                  <a:pt x="1067698" y="254912"/>
                </a:lnTo>
                <a:lnTo>
                  <a:pt x="1024525" y="271570"/>
                </a:lnTo>
                <a:lnTo>
                  <a:pt x="980668" y="286020"/>
                </a:lnTo>
                <a:lnTo>
                  <a:pt x="936211" y="298277"/>
                </a:lnTo>
                <a:lnTo>
                  <a:pt x="891237" y="308356"/>
                </a:lnTo>
                <a:lnTo>
                  <a:pt x="845829" y="316271"/>
                </a:lnTo>
                <a:lnTo>
                  <a:pt x="800071" y="322037"/>
                </a:lnTo>
                <a:lnTo>
                  <a:pt x="754046" y="325669"/>
                </a:lnTo>
                <a:lnTo>
                  <a:pt x="707838" y="327181"/>
                </a:lnTo>
                <a:lnTo>
                  <a:pt x="661530" y="326590"/>
                </a:lnTo>
                <a:lnTo>
                  <a:pt x="615206" y="323908"/>
                </a:lnTo>
                <a:lnTo>
                  <a:pt x="568949" y="319152"/>
                </a:lnTo>
                <a:lnTo>
                  <a:pt x="522842" y="312335"/>
                </a:lnTo>
                <a:lnTo>
                  <a:pt x="476968" y="303473"/>
                </a:lnTo>
                <a:lnTo>
                  <a:pt x="431412" y="292580"/>
                </a:lnTo>
                <a:lnTo>
                  <a:pt x="386257" y="279672"/>
                </a:lnTo>
                <a:lnTo>
                  <a:pt x="341585" y="264762"/>
                </a:lnTo>
                <a:lnTo>
                  <a:pt x="297481" y="247866"/>
                </a:lnTo>
                <a:lnTo>
                  <a:pt x="254028" y="228999"/>
                </a:lnTo>
                <a:lnTo>
                  <a:pt x="211309" y="208175"/>
                </a:lnTo>
                <a:lnTo>
                  <a:pt x="169408" y="185410"/>
                </a:lnTo>
                <a:lnTo>
                  <a:pt x="128407" y="160717"/>
                </a:lnTo>
                <a:lnTo>
                  <a:pt x="88392" y="134111"/>
                </a:lnTo>
                <a:lnTo>
                  <a:pt x="71620" y="122057"/>
                </a:lnTo>
                <a:lnTo>
                  <a:pt x="60198" y="121919"/>
                </a:lnTo>
                <a:lnTo>
                  <a:pt x="120705" y="170900"/>
                </a:lnTo>
                <a:lnTo>
                  <a:pt x="160822" y="195196"/>
                </a:lnTo>
                <a:lnTo>
                  <a:pt x="201806" y="217654"/>
                </a:lnTo>
                <a:lnTo>
                  <a:pt x="243580" y="238262"/>
                </a:lnTo>
                <a:lnTo>
                  <a:pt x="286067" y="257007"/>
                </a:lnTo>
                <a:lnTo>
                  <a:pt x="329191" y="273876"/>
                </a:lnTo>
                <a:lnTo>
                  <a:pt x="372873" y="288857"/>
                </a:lnTo>
                <a:lnTo>
                  <a:pt x="417037" y="301936"/>
                </a:lnTo>
                <a:lnTo>
                  <a:pt x="461606" y="313102"/>
                </a:lnTo>
                <a:lnTo>
                  <a:pt x="506502" y="322340"/>
                </a:lnTo>
                <a:lnTo>
                  <a:pt x="551648" y="329640"/>
                </a:lnTo>
                <a:lnTo>
                  <a:pt x="596968" y="334987"/>
                </a:lnTo>
                <a:lnTo>
                  <a:pt x="642383" y="338370"/>
                </a:lnTo>
                <a:lnTo>
                  <a:pt x="687818" y="339775"/>
                </a:lnTo>
                <a:lnTo>
                  <a:pt x="733195" y="339189"/>
                </a:lnTo>
                <a:lnTo>
                  <a:pt x="778436" y="336601"/>
                </a:lnTo>
                <a:lnTo>
                  <a:pt x="823464" y="331997"/>
                </a:lnTo>
                <a:lnTo>
                  <a:pt x="868203" y="325365"/>
                </a:lnTo>
                <a:lnTo>
                  <a:pt x="912576" y="316691"/>
                </a:lnTo>
                <a:lnTo>
                  <a:pt x="956504" y="305964"/>
                </a:lnTo>
                <a:lnTo>
                  <a:pt x="999912" y="293170"/>
                </a:lnTo>
                <a:lnTo>
                  <a:pt x="1042721" y="278296"/>
                </a:lnTo>
                <a:lnTo>
                  <a:pt x="1084855" y="261331"/>
                </a:lnTo>
                <a:lnTo>
                  <a:pt x="1126237" y="242261"/>
                </a:lnTo>
                <a:lnTo>
                  <a:pt x="1166790" y="221073"/>
                </a:lnTo>
                <a:lnTo>
                  <a:pt x="1206435" y="197755"/>
                </a:lnTo>
                <a:lnTo>
                  <a:pt x="1245097" y="172295"/>
                </a:lnTo>
                <a:lnTo>
                  <a:pt x="1282698" y="144678"/>
                </a:lnTo>
                <a:lnTo>
                  <a:pt x="1319161" y="114893"/>
                </a:lnTo>
                <a:lnTo>
                  <a:pt x="1354408" y="82927"/>
                </a:lnTo>
                <a:lnTo>
                  <a:pt x="1388364" y="48767"/>
                </a:lnTo>
                <a:lnTo>
                  <a:pt x="1421130" y="11429"/>
                </a:lnTo>
                <a:lnTo>
                  <a:pt x="1423416" y="9143"/>
                </a:lnTo>
                <a:close/>
              </a:path>
              <a:path w="1423670" h="340360">
                <a:moveTo>
                  <a:pt x="62722" y="131098"/>
                </a:moveTo>
                <a:lnTo>
                  <a:pt x="60198" y="121919"/>
                </a:lnTo>
                <a:lnTo>
                  <a:pt x="60198" y="129262"/>
                </a:lnTo>
                <a:lnTo>
                  <a:pt x="62722" y="131098"/>
                </a:lnTo>
                <a:close/>
              </a:path>
            </a:pathLst>
          </a:custGeom>
          <a:solidFill>
            <a:srgbClr val="000000"/>
          </a:solidFill>
        </p:spPr>
        <p:txBody>
          <a:bodyPr wrap="square" lIns="0" tIns="0" rIns="0" bIns="0" rtlCol="0"/>
          <a:lstStyle/>
          <a:p>
            <a:endParaRPr/>
          </a:p>
        </p:txBody>
      </p:sp>
      <p:sp>
        <p:nvSpPr>
          <p:cNvPr id="28" name="object 28"/>
          <p:cNvSpPr/>
          <p:nvPr/>
        </p:nvSpPr>
        <p:spPr>
          <a:xfrm>
            <a:off x="3477653" y="3783329"/>
            <a:ext cx="1329055" cy="381635"/>
          </a:xfrm>
          <a:custGeom>
            <a:avLst/>
            <a:gdLst/>
            <a:ahLst/>
            <a:cxnLst/>
            <a:rect l="l" t="t" r="r" b="b"/>
            <a:pathLst>
              <a:path w="1329054" h="381635">
                <a:moveTo>
                  <a:pt x="1277874" y="56388"/>
                </a:moveTo>
                <a:lnTo>
                  <a:pt x="1266861" y="58536"/>
                </a:lnTo>
                <a:lnTo>
                  <a:pt x="1255776" y="70104"/>
                </a:lnTo>
                <a:lnTo>
                  <a:pt x="1220762" y="103421"/>
                </a:lnTo>
                <a:lnTo>
                  <a:pt x="1184365" y="134960"/>
                </a:lnTo>
                <a:lnTo>
                  <a:pt x="1146676" y="164679"/>
                </a:lnTo>
                <a:lnTo>
                  <a:pt x="1107785" y="192542"/>
                </a:lnTo>
                <a:lnTo>
                  <a:pt x="1067781" y="218509"/>
                </a:lnTo>
                <a:lnTo>
                  <a:pt x="1026753" y="242541"/>
                </a:lnTo>
                <a:lnTo>
                  <a:pt x="984793" y="264600"/>
                </a:lnTo>
                <a:lnTo>
                  <a:pt x="941989" y="284648"/>
                </a:lnTo>
                <a:lnTo>
                  <a:pt x="898432" y="302644"/>
                </a:lnTo>
                <a:lnTo>
                  <a:pt x="854212" y="318551"/>
                </a:lnTo>
                <a:lnTo>
                  <a:pt x="809418" y="332330"/>
                </a:lnTo>
                <a:lnTo>
                  <a:pt x="764140" y="343942"/>
                </a:lnTo>
                <a:lnTo>
                  <a:pt x="718469" y="353349"/>
                </a:lnTo>
                <a:lnTo>
                  <a:pt x="672493" y="360511"/>
                </a:lnTo>
                <a:lnTo>
                  <a:pt x="626303" y="365391"/>
                </a:lnTo>
                <a:lnTo>
                  <a:pt x="579989" y="367948"/>
                </a:lnTo>
                <a:lnTo>
                  <a:pt x="533641" y="368145"/>
                </a:lnTo>
                <a:lnTo>
                  <a:pt x="487348" y="365943"/>
                </a:lnTo>
                <a:lnTo>
                  <a:pt x="441201" y="361304"/>
                </a:lnTo>
                <a:lnTo>
                  <a:pt x="395289" y="354187"/>
                </a:lnTo>
                <a:lnTo>
                  <a:pt x="349702" y="344556"/>
                </a:lnTo>
                <a:lnTo>
                  <a:pt x="304529" y="332370"/>
                </a:lnTo>
                <a:lnTo>
                  <a:pt x="259862" y="317592"/>
                </a:lnTo>
                <a:lnTo>
                  <a:pt x="215789" y="300182"/>
                </a:lnTo>
                <a:lnTo>
                  <a:pt x="172401" y="280102"/>
                </a:lnTo>
                <a:lnTo>
                  <a:pt x="129788" y="257313"/>
                </a:lnTo>
                <a:lnTo>
                  <a:pt x="88039" y="231776"/>
                </a:lnTo>
                <a:lnTo>
                  <a:pt x="47244" y="203454"/>
                </a:lnTo>
                <a:lnTo>
                  <a:pt x="11430" y="174498"/>
                </a:lnTo>
                <a:lnTo>
                  <a:pt x="8382" y="172974"/>
                </a:lnTo>
                <a:lnTo>
                  <a:pt x="4572" y="172974"/>
                </a:lnTo>
                <a:lnTo>
                  <a:pt x="2286" y="176022"/>
                </a:lnTo>
                <a:lnTo>
                  <a:pt x="0" y="178308"/>
                </a:lnTo>
                <a:lnTo>
                  <a:pt x="39624" y="213360"/>
                </a:lnTo>
                <a:lnTo>
                  <a:pt x="79295" y="241208"/>
                </a:lnTo>
                <a:lnTo>
                  <a:pt x="119925" y="266414"/>
                </a:lnTo>
                <a:lnTo>
                  <a:pt x="161429" y="289015"/>
                </a:lnTo>
                <a:lnTo>
                  <a:pt x="203720" y="309045"/>
                </a:lnTo>
                <a:lnTo>
                  <a:pt x="246712" y="326541"/>
                </a:lnTo>
                <a:lnTo>
                  <a:pt x="290318" y="341537"/>
                </a:lnTo>
                <a:lnTo>
                  <a:pt x="334454" y="354070"/>
                </a:lnTo>
                <a:lnTo>
                  <a:pt x="379032" y="364174"/>
                </a:lnTo>
                <a:lnTo>
                  <a:pt x="423966" y="371886"/>
                </a:lnTo>
                <a:lnTo>
                  <a:pt x="469171" y="377242"/>
                </a:lnTo>
                <a:lnTo>
                  <a:pt x="514560" y="380276"/>
                </a:lnTo>
                <a:lnTo>
                  <a:pt x="560048" y="381024"/>
                </a:lnTo>
                <a:lnTo>
                  <a:pt x="605548" y="379522"/>
                </a:lnTo>
                <a:lnTo>
                  <a:pt x="650973" y="375805"/>
                </a:lnTo>
                <a:lnTo>
                  <a:pt x="696239" y="369909"/>
                </a:lnTo>
                <a:lnTo>
                  <a:pt x="741258" y="361870"/>
                </a:lnTo>
                <a:lnTo>
                  <a:pt x="785945" y="351722"/>
                </a:lnTo>
                <a:lnTo>
                  <a:pt x="830213" y="339503"/>
                </a:lnTo>
                <a:lnTo>
                  <a:pt x="873977" y="325247"/>
                </a:lnTo>
                <a:lnTo>
                  <a:pt x="917150" y="308989"/>
                </a:lnTo>
                <a:lnTo>
                  <a:pt x="959646" y="290766"/>
                </a:lnTo>
                <a:lnTo>
                  <a:pt x="1001380" y="270612"/>
                </a:lnTo>
                <a:lnTo>
                  <a:pt x="1042264" y="248565"/>
                </a:lnTo>
                <a:lnTo>
                  <a:pt x="1082214" y="224658"/>
                </a:lnTo>
                <a:lnTo>
                  <a:pt x="1121142" y="198928"/>
                </a:lnTo>
                <a:lnTo>
                  <a:pt x="1158962" y="171410"/>
                </a:lnTo>
                <a:lnTo>
                  <a:pt x="1195590" y="142140"/>
                </a:lnTo>
                <a:lnTo>
                  <a:pt x="1230937" y="111153"/>
                </a:lnTo>
                <a:lnTo>
                  <a:pt x="1264920" y="78486"/>
                </a:lnTo>
                <a:lnTo>
                  <a:pt x="1276898" y="66507"/>
                </a:lnTo>
                <a:lnTo>
                  <a:pt x="1277874" y="56388"/>
                </a:lnTo>
                <a:close/>
              </a:path>
              <a:path w="1329054" h="381635">
                <a:moveTo>
                  <a:pt x="1328928" y="0"/>
                </a:moveTo>
                <a:lnTo>
                  <a:pt x="1215390" y="68580"/>
                </a:lnTo>
                <a:lnTo>
                  <a:pt x="1266861" y="58536"/>
                </a:lnTo>
                <a:lnTo>
                  <a:pt x="1273302" y="51816"/>
                </a:lnTo>
                <a:lnTo>
                  <a:pt x="1275588" y="49530"/>
                </a:lnTo>
                <a:lnTo>
                  <a:pt x="1280160" y="49530"/>
                </a:lnTo>
                <a:lnTo>
                  <a:pt x="1284732" y="54102"/>
                </a:lnTo>
                <a:lnTo>
                  <a:pt x="1284732" y="92516"/>
                </a:lnTo>
                <a:lnTo>
                  <a:pt x="1328928" y="0"/>
                </a:lnTo>
                <a:close/>
              </a:path>
              <a:path w="1329054" h="381635">
                <a:moveTo>
                  <a:pt x="1284732" y="58674"/>
                </a:moveTo>
                <a:lnTo>
                  <a:pt x="1284732" y="54102"/>
                </a:lnTo>
                <a:lnTo>
                  <a:pt x="1280160" y="49530"/>
                </a:lnTo>
                <a:lnTo>
                  <a:pt x="1275588" y="49530"/>
                </a:lnTo>
                <a:lnTo>
                  <a:pt x="1273302" y="51816"/>
                </a:lnTo>
                <a:lnTo>
                  <a:pt x="1266861" y="58536"/>
                </a:lnTo>
                <a:lnTo>
                  <a:pt x="1277874" y="56388"/>
                </a:lnTo>
                <a:lnTo>
                  <a:pt x="1277874" y="65532"/>
                </a:lnTo>
                <a:lnTo>
                  <a:pt x="1284732" y="58674"/>
                </a:lnTo>
                <a:close/>
              </a:path>
              <a:path w="1329054" h="381635">
                <a:moveTo>
                  <a:pt x="1284732" y="92516"/>
                </a:moveTo>
                <a:lnTo>
                  <a:pt x="1284732" y="58674"/>
                </a:lnTo>
                <a:lnTo>
                  <a:pt x="1276898" y="66507"/>
                </a:lnTo>
                <a:lnTo>
                  <a:pt x="1271778" y="119634"/>
                </a:lnTo>
                <a:lnTo>
                  <a:pt x="1284732" y="92516"/>
                </a:lnTo>
                <a:close/>
              </a:path>
              <a:path w="1329054" h="381635">
                <a:moveTo>
                  <a:pt x="1277874" y="65532"/>
                </a:moveTo>
                <a:lnTo>
                  <a:pt x="1277874" y="56388"/>
                </a:lnTo>
                <a:lnTo>
                  <a:pt x="1276898" y="66507"/>
                </a:lnTo>
                <a:lnTo>
                  <a:pt x="1277874" y="65532"/>
                </a:lnTo>
                <a:close/>
              </a:path>
            </a:pathLst>
          </a:custGeom>
          <a:solidFill>
            <a:srgbClr val="000000"/>
          </a:solidFill>
        </p:spPr>
        <p:txBody>
          <a:bodyPr wrap="square" lIns="0" tIns="0" rIns="0" bIns="0" rtlCol="0"/>
          <a:lstStyle/>
          <a:p>
            <a:endParaRPr/>
          </a:p>
        </p:txBody>
      </p:sp>
      <p:sp>
        <p:nvSpPr>
          <p:cNvPr id="29" name="object 29"/>
          <p:cNvSpPr/>
          <p:nvPr/>
        </p:nvSpPr>
        <p:spPr>
          <a:xfrm>
            <a:off x="5454281" y="3806190"/>
            <a:ext cx="909319" cy="158750"/>
          </a:xfrm>
          <a:custGeom>
            <a:avLst/>
            <a:gdLst/>
            <a:ahLst/>
            <a:cxnLst/>
            <a:rect l="l" t="t" r="r" b="b"/>
            <a:pathLst>
              <a:path w="909320" h="158750">
                <a:moveTo>
                  <a:pt x="846581" y="43433"/>
                </a:moveTo>
                <a:lnTo>
                  <a:pt x="835840" y="43045"/>
                </a:lnTo>
                <a:lnTo>
                  <a:pt x="832865" y="44957"/>
                </a:lnTo>
                <a:lnTo>
                  <a:pt x="788949" y="68857"/>
                </a:lnTo>
                <a:lnTo>
                  <a:pt x="743996" y="89399"/>
                </a:lnTo>
                <a:lnTo>
                  <a:pt x="698145" y="106647"/>
                </a:lnTo>
                <a:lnTo>
                  <a:pt x="651533" y="120663"/>
                </a:lnTo>
                <a:lnTo>
                  <a:pt x="604298" y="131511"/>
                </a:lnTo>
                <a:lnTo>
                  <a:pt x="556577" y="139252"/>
                </a:lnTo>
                <a:lnTo>
                  <a:pt x="508507" y="143950"/>
                </a:lnTo>
                <a:lnTo>
                  <a:pt x="460226" y="145667"/>
                </a:lnTo>
                <a:lnTo>
                  <a:pt x="411871" y="144466"/>
                </a:lnTo>
                <a:lnTo>
                  <a:pt x="363580" y="140410"/>
                </a:lnTo>
                <a:lnTo>
                  <a:pt x="315489" y="133561"/>
                </a:lnTo>
                <a:lnTo>
                  <a:pt x="267737" y="123982"/>
                </a:lnTo>
                <a:lnTo>
                  <a:pt x="220461" y="111737"/>
                </a:lnTo>
                <a:lnTo>
                  <a:pt x="173798" y="96887"/>
                </a:lnTo>
                <a:lnTo>
                  <a:pt x="127885" y="79495"/>
                </a:lnTo>
                <a:lnTo>
                  <a:pt x="82861" y="59624"/>
                </a:lnTo>
                <a:lnTo>
                  <a:pt x="38861" y="37337"/>
                </a:lnTo>
                <a:lnTo>
                  <a:pt x="7619" y="19049"/>
                </a:lnTo>
                <a:lnTo>
                  <a:pt x="3809" y="20573"/>
                </a:lnTo>
                <a:lnTo>
                  <a:pt x="1523" y="23621"/>
                </a:lnTo>
                <a:lnTo>
                  <a:pt x="0" y="26669"/>
                </a:lnTo>
                <a:lnTo>
                  <a:pt x="1523" y="30479"/>
                </a:lnTo>
                <a:lnTo>
                  <a:pt x="4571" y="32003"/>
                </a:lnTo>
                <a:lnTo>
                  <a:pt x="32765" y="48005"/>
                </a:lnTo>
                <a:lnTo>
                  <a:pt x="77661" y="70779"/>
                </a:lnTo>
                <a:lnTo>
                  <a:pt x="123532" y="91081"/>
                </a:lnTo>
                <a:lnTo>
                  <a:pt x="170248" y="108849"/>
                </a:lnTo>
                <a:lnTo>
                  <a:pt x="217678" y="124018"/>
                </a:lnTo>
                <a:lnTo>
                  <a:pt x="265690" y="136525"/>
                </a:lnTo>
                <a:lnTo>
                  <a:pt x="314156" y="146304"/>
                </a:lnTo>
                <a:lnTo>
                  <a:pt x="362943" y="153294"/>
                </a:lnTo>
                <a:lnTo>
                  <a:pt x="411920" y="157428"/>
                </a:lnTo>
                <a:lnTo>
                  <a:pt x="460958" y="158644"/>
                </a:lnTo>
                <a:lnTo>
                  <a:pt x="509925" y="156878"/>
                </a:lnTo>
                <a:lnTo>
                  <a:pt x="558690" y="152064"/>
                </a:lnTo>
                <a:lnTo>
                  <a:pt x="607123" y="144141"/>
                </a:lnTo>
                <a:lnTo>
                  <a:pt x="655093" y="133043"/>
                </a:lnTo>
                <a:lnTo>
                  <a:pt x="702468" y="118706"/>
                </a:lnTo>
                <a:lnTo>
                  <a:pt x="749119" y="101067"/>
                </a:lnTo>
                <a:lnTo>
                  <a:pt x="794915" y="80061"/>
                </a:lnTo>
                <a:lnTo>
                  <a:pt x="839723" y="55625"/>
                </a:lnTo>
                <a:lnTo>
                  <a:pt x="843333" y="53305"/>
                </a:lnTo>
                <a:lnTo>
                  <a:pt x="846581" y="43433"/>
                </a:lnTo>
                <a:close/>
              </a:path>
              <a:path w="909320" h="158750">
                <a:moveTo>
                  <a:pt x="909065" y="0"/>
                </a:moveTo>
                <a:lnTo>
                  <a:pt x="783335" y="41147"/>
                </a:lnTo>
                <a:lnTo>
                  <a:pt x="835840" y="43045"/>
                </a:lnTo>
                <a:lnTo>
                  <a:pt x="843533" y="38099"/>
                </a:lnTo>
                <a:lnTo>
                  <a:pt x="846581" y="36575"/>
                </a:lnTo>
                <a:lnTo>
                  <a:pt x="850391" y="37337"/>
                </a:lnTo>
                <a:lnTo>
                  <a:pt x="851915" y="40385"/>
                </a:lnTo>
                <a:lnTo>
                  <a:pt x="854201" y="43433"/>
                </a:lnTo>
                <a:lnTo>
                  <a:pt x="854201" y="69087"/>
                </a:lnTo>
                <a:lnTo>
                  <a:pt x="909065" y="0"/>
                </a:lnTo>
                <a:close/>
              </a:path>
              <a:path w="909320" h="158750">
                <a:moveTo>
                  <a:pt x="854201" y="69087"/>
                </a:moveTo>
                <a:lnTo>
                  <a:pt x="854201" y="43433"/>
                </a:lnTo>
                <a:lnTo>
                  <a:pt x="852677" y="47243"/>
                </a:lnTo>
                <a:lnTo>
                  <a:pt x="850391" y="48767"/>
                </a:lnTo>
                <a:lnTo>
                  <a:pt x="843333" y="53305"/>
                </a:lnTo>
                <a:lnTo>
                  <a:pt x="826769" y="103631"/>
                </a:lnTo>
                <a:lnTo>
                  <a:pt x="854201" y="69087"/>
                </a:lnTo>
                <a:close/>
              </a:path>
              <a:path w="909320" h="158750">
                <a:moveTo>
                  <a:pt x="854201" y="43433"/>
                </a:moveTo>
                <a:lnTo>
                  <a:pt x="851915" y="40385"/>
                </a:lnTo>
                <a:lnTo>
                  <a:pt x="850391" y="37337"/>
                </a:lnTo>
                <a:lnTo>
                  <a:pt x="846581" y="36575"/>
                </a:lnTo>
                <a:lnTo>
                  <a:pt x="843533" y="38099"/>
                </a:lnTo>
                <a:lnTo>
                  <a:pt x="835840" y="43045"/>
                </a:lnTo>
                <a:lnTo>
                  <a:pt x="846581" y="43433"/>
                </a:lnTo>
                <a:lnTo>
                  <a:pt x="846581" y="51217"/>
                </a:lnTo>
                <a:lnTo>
                  <a:pt x="850391" y="48767"/>
                </a:lnTo>
                <a:lnTo>
                  <a:pt x="852677" y="47243"/>
                </a:lnTo>
                <a:lnTo>
                  <a:pt x="854201" y="43433"/>
                </a:lnTo>
                <a:close/>
              </a:path>
              <a:path w="909320" h="158750">
                <a:moveTo>
                  <a:pt x="846581" y="51217"/>
                </a:moveTo>
                <a:lnTo>
                  <a:pt x="846581" y="43433"/>
                </a:lnTo>
                <a:lnTo>
                  <a:pt x="843333" y="53305"/>
                </a:lnTo>
                <a:lnTo>
                  <a:pt x="846581" y="51217"/>
                </a:lnTo>
                <a:close/>
              </a:path>
            </a:pathLst>
          </a:custGeom>
          <a:solidFill>
            <a:srgbClr val="000000"/>
          </a:solidFill>
        </p:spPr>
        <p:txBody>
          <a:bodyPr wrap="square" lIns="0" tIns="0" rIns="0" bIns="0" rtlCol="0"/>
          <a:lstStyle/>
          <a:p>
            <a:endParaRPr/>
          </a:p>
        </p:txBody>
      </p:sp>
      <p:sp>
        <p:nvSpPr>
          <p:cNvPr id="30" name="object 30"/>
          <p:cNvSpPr/>
          <p:nvPr/>
        </p:nvSpPr>
        <p:spPr>
          <a:xfrm>
            <a:off x="5605157" y="3783329"/>
            <a:ext cx="1329055" cy="381635"/>
          </a:xfrm>
          <a:custGeom>
            <a:avLst/>
            <a:gdLst/>
            <a:ahLst/>
            <a:cxnLst/>
            <a:rect l="l" t="t" r="r" b="b"/>
            <a:pathLst>
              <a:path w="1329054" h="381635">
                <a:moveTo>
                  <a:pt x="1277874" y="56388"/>
                </a:moveTo>
                <a:lnTo>
                  <a:pt x="1266861" y="58536"/>
                </a:lnTo>
                <a:lnTo>
                  <a:pt x="1255776" y="70104"/>
                </a:lnTo>
                <a:lnTo>
                  <a:pt x="1220701" y="103393"/>
                </a:lnTo>
                <a:lnTo>
                  <a:pt x="1184253" y="134909"/>
                </a:lnTo>
                <a:lnTo>
                  <a:pt x="1146521" y="164612"/>
                </a:lnTo>
                <a:lnTo>
                  <a:pt x="1107595" y="192463"/>
                </a:lnTo>
                <a:lnTo>
                  <a:pt x="1067563" y="218423"/>
                </a:lnTo>
                <a:lnTo>
                  <a:pt x="1026515" y="242453"/>
                </a:lnTo>
                <a:lnTo>
                  <a:pt x="984541" y="264513"/>
                </a:lnTo>
                <a:lnTo>
                  <a:pt x="941729" y="284564"/>
                </a:lnTo>
                <a:lnTo>
                  <a:pt x="898170" y="302568"/>
                </a:lnTo>
                <a:lnTo>
                  <a:pt x="853951" y="318484"/>
                </a:lnTo>
                <a:lnTo>
                  <a:pt x="809164" y="332275"/>
                </a:lnTo>
                <a:lnTo>
                  <a:pt x="763896" y="343900"/>
                </a:lnTo>
                <a:lnTo>
                  <a:pt x="718238" y="353320"/>
                </a:lnTo>
                <a:lnTo>
                  <a:pt x="672279" y="360497"/>
                </a:lnTo>
                <a:lnTo>
                  <a:pt x="626107" y="365391"/>
                </a:lnTo>
                <a:lnTo>
                  <a:pt x="579814" y="367963"/>
                </a:lnTo>
                <a:lnTo>
                  <a:pt x="533486" y="368174"/>
                </a:lnTo>
                <a:lnTo>
                  <a:pt x="487215" y="365984"/>
                </a:lnTo>
                <a:lnTo>
                  <a:pt x="441090" y="361355"/>
                </a:lnTo>
                <a:lnTo>
                  <a:pt x="395199" y="354247"/>
                </a:lnTo>
                <a:lnTo>
                  <a:pt x="349632" y="344622"/>
                </a:lnTo>
                <a:lnTo>
                  <a:pt x="304479" y="332439"/>
                </a:lnTo>
                <a:lnTo>
                  <a:pt x="259828" y="317660"/>
                </a:lnTo>
                <a:lnTo>
                  <a:pt x="215769" y="300246"/>
                </a:lnTo>
                <a:lnTo>
                  <a:pt x="172392" y="280158"/>
                </a:lnTo>
                <a:lnTo>
                  <a:pt x="129786" y="257356"/>
                </a:lnTo>
                <a:lnTo>
                  <a:pt x="88040" y="231801"/>
                </a:lnTo>
                <a:lnTo>
                  <a:pt x="47244" y="203454"/>
                </a:lnTo>
                <a:lnTo>
                  <a:pt x="11430" y="174498"/>
                </a:lnTo>
                <a:lnTo>
                  <a:pt x="8382" y="172974"/>
                </a:lnTo>
                <a:lnTo>
                  <a:pt x="4572" y="172974"/>
                </a:lnTo>
                <a:lnTo>
                  <a:pt x="2286" y="176022"/>
                </a:lnTo>
                <a:lnTo>
                  <a:pt x="0" y="178308"/>
                </a:lnTo>
                <a:lnTo>
                  <a:pt x="39624" y="213360"/>
                </a:lnTo>
                <a:lnTo>
                  <a:pt x="79300" y="241214"/>
                </a:lnTo>
                <a:lnTo>
                  <a:pt x="119929" y="266426"/>
                </a:lnTo>
                <a:lnTo>
                  <a:pt x="161425" y="289032"/>
                </a:lnTo>
                <a:lnTo>
                  <a:pt x="203702" y="309067"/>
                </a:lnTo>
                <a:lnTo>
                  <a:pt x="246676" y="326566"/>
                </a:lnTo>
                <a:lnTo>
                  <a:pt x="290260" y="341566"/>
                </a:lnTo>
                <a:lnTo>
                  <a:pt x="334369" y="354101"/>
                </a:lnTo>
                <a:lnTo>
                  <a:pt x="378919" y="364208"/>
                </a:lnTo>
                <a:lnTo>
                  <a:pt x="423823" y="371922"/>
                </a:lnTo>
                <a:lnTo>
                  <a:pt x="468997" y="377279"/>
                </a:lnTo>
                <a:lnTo>
                  <a:pt x="514354" y="380314"/>
                </a:lnTo>
                <a:lnTo>
                  <a:pt x="559811" y="381062"/>
                </a:lnTo>
                <a:lnTo>
                  <a:pt x="605280" y="379560"/>
                </a:lnTo>
                <a:lnTo>
                  <a:pt x="650677" y="375843"/>
                </a:lnTo>
                <a:lnTo>
                  <a:pt x="695916" y="369947"/>
                </a:lnTo>
                <a:lnTo>
                  <a:pt x="740913" y="361906"/>
                </a:lnTo>
                <a:lnTo>
                  <a:pt x="785581" y="351758"/>
                </a:lnTo>
                <a:lnTo>
                  <a:pt x="829836" y="339537"/>
                </a:lnTo>
                <a:lnTo>
                  <a:pt x="873592" y="325278"/>
                </a:lnTo>
                <a:lnTo>
                  <a:pt x="916763" y="309019"/>
                </a:lnTo>
                <a:lnTo>
                  <a:pt x="959264" y="290793"/>
                </a:lnTo>
                <a:lnTo>
                  <a:pt x="1001011" y="270637"/>
                </a:lnTo>
                <a:lnTo>
                  <a:pt x="1041916" y="248586"/>
                </a:lnTo>
                <a:lnTo>
                  <a:pt x="1081896" y="224676"/>
                </a:lnTo>
                <a:lnTo>
                  <a:pt x="1120865" y="198943"/>
                </a:lnTo>
                <a:lnTo>
                  <a:pt x="1158737" y="171421"/>
                </a:lnTo>
                <a:lnTo>
                  <a:pt x="1195427" y="142148"/>
                </a:lnTo>
                <a:lnTo>
                  <a:pt x="1230850" y="111157"/>
                </a:lnTo>
                <a:lnTo>
                  <a:pt x="1264920" y="78486"/>
                </a:lnTo>
                <a:lnTo>
                  <a:pt x="1276898" y="66507"/>
                </a:lnTo>
                <a:lnTo>
                  <a:pt x="1277874" y="56388"/>
                </a:lnTo>
                <a:close/>
              </a:path>
              <a:path w="1329054" h="381635">
                <a:moveTo>
                  <a:pt x="1328928" y="0"/>
                </a:moveTo>
                <a:lnTo>
                  <a:pt x="1215390" y="68580"/>
                </a:lnTo>
                <a:lnTo>
                  <a:pt x="1266861" y="58536"/>
                </a:lnTo>
                <a:lnTo>
                  <a:pt x="1273302" y="51816"/>
                </a:lnTo>
                <a:lnTo>
                  <a:pt x="1275588" y="49530"/>
                </a:lnTo>
                <a:lnTo>
                  <a:pt x="1279398" y="49530"/>
                </a:lnTo>
                <a:lnTo>
                  <a:pt x="1282446" y="51816"/>
                </a:lnTo>
                <a:lnTo>
                  <a:pt x="1284732" y="54102"/>
                </a:lnTo>
                <a:lnTo>
                  <a:pt x="1284732" y="92516"/>
                </a:lnTo>
                <a:lnTo>
                  <a:pt x="1328928" y="0"/>
                </a:lnTo>
                <a:close/>
              </a:path>
              <a:path w="1329054" h="381635">
                <a:moveTo>
                  <a:pt x="1284732" y="58674"/>
                </a:moveTo>
                <a:lnTo>
                  <a:pt x="1284732" y="54102"/>
                </a:lnTo>
                <a:lnTo>
                  <a:pt x="1282446" y="51816"/>
                </a:lnTo>
                <a:lnTo>
                  <a:pt x="1279398" y="49530"/>
                </a:lnTo>
                <a:lnTo>
                  <a:pt x="1275588" y="49530"/>
                </a:lnTo>
                <a:lnTo>
                  <a:pt x="1273302" y="51816"/>
                </a:lnTo>
                <a:lnTo>
                  <a:pt x="1266861" y="58536"/>
                </a:lnTo>
                <a:lnTo>
                  <a:pt x="1277874" y="56388"/>
                </a:lnTo>
                <a:lnTo>
                  <a:pt x="1277874" y="65532"/>
                </a:lnTo>
                <a:lnTo>
                  <a:pt x="1284732" y="58674"/>
                </a:lnTo>
                <a:close/>
              </a:path>
              <a:path w="1329054" h="381635">
                <a:moveTo>
                  <a:pt x="1284732" y="92516"/>
                </a:moveTo>
                <a:lnTo>
                  <a:pt x="1284732" y="58674"/>
                </a:lnTo>
                <a:lnTo>
                  <a:pt x="1276898" y="66507"/>
                </a:lnTo>
                <a:lnTo>
                  <a:pt x="1271778" y="119634"/>
                </a:lnTo>
                <a:lnTo>
                  <a:pt x="1284732" y="92516"/>
                </a:lnTo>
                <a:close/>
              </a:path>
              <a:path w="1329054" h="381635">
                <a:moveTo>
                  <a:pt x="1277874" y="65532"/>
                </a:moveTo>
                <a:lnTo>
                  <a:pt x="1277874" y="56388"/>
                </a:lnTo>
                <a:lnTo>
                  <a:pt x="1276898" y="66507"/>
                </a:lnTo>
                <a:lnTo>
                  <a:pt x="1277874" y="65532"/>
                </a:lnTo>
                <a:close/>
              </a:path>
            </a:pathLst>
          </a:custGeom>
          <a:solidFill>
            <a:srgbClr val="000000"/>
          </a:solidFill>
        </p:spPr>
        <p:txBody>
          <a:bodyPr wrap="square" lIns="0" tIns="0" rIns="0" bIns="0" rtlCol="0"/>
          <a:lstStyle/>
          <a:p>
            <a:endParaRPr/>
          </a:p>
        </p:txBody>
      </p:sp>
      <p:sp>
        <p:nvSpPr>
          <p:cNvPr id="31" name="object 31"/>
          <p:cNvSpPr/>
          <p:nvPr/>
        </p:nvSpPr>
        <p:spPr>
          <a:xfrm>
            <a:off x="4810391" y="3819905"/>
            <a:ext cx="715010" cy="136525"/>
          </a:xfrm>
          <a:custGeom>
            <a:avLst/>
            <a:gdLst/>
            <a:ahLst/>
            <a:cxnLst/>
            <a:rect l="l" t="t" r="r" b="b"/>
            <a:pathLst>
              <a:path w="715010" h="136525">
                <a:moveTo>
                  <a:pt x="130302" y="60197"/>
                </a:moveTo>
                <a:lnTo>
                  <a:pt x="0" y="37337"/>
                </a:lnTo>
                <a:lnTo>
                  <a:pt x="60960" y="94911"/>
                </a:lnTo>
                <a:lnTo>
                  <a:pt x="60960" y="72389"/>
                </a:lnTo>
                <a:lnTo>
                  <a:pt x="61722" y="69341"/>
                </a:lnTo>
                <a:lnTo>
                  <a:pt x="63246" y="65531"/>
                </a:lnTo>
                <a:lnTo>
                  <a:pt x="67056" y="64007"/>
                </a:lnTo>
                <a:lnTo>
                  <a:pt x="70104" y="65531"/>
                </a:lnTo>
                <a:lnTo>
                  <a:pt x="79619" y="69469"/>
                </a:lnTo>
                <a:lnTo>
                  <a:pt x="130302" y="60197"/>
                </a:lnTo>
                <a:close/>
              </a:path>
              <a:path w="715010" h="136525">
                <a:moveTo>
                  <a:pt x="79619" y="69469"/>
                </a:moveTo>
                <a:lnTo>
                  <a:pt x="70104" y="65531"/>
                </a:lnTo>
                <a:lnTo>
                  <a:pt x="67056" y="64007"/>
                </a:lnTo>
                <a:lnTo>
                  <a:pt x="63246" y="65531"/>
                </a:lnTo>
                <a:lnTo>
                  <a:pt x="61722" y="69341"/>
                </a:lnTo>
                <a:lnTo>
                  <a:pt x="60960" y="72389"/>
                </a:lnTo>
                <a:lnTo>
                  <a:pt x="62484" y="76199"/>
                </a:lnTo>
                <a:lnTo>
                  <a:pt x="65532" y="76961"/>
                </a:lnTo>
                <a:lnTo>
                  <a:pt x="67818" y="77986"/>
                </a:lnTo>
                <a:lnTo>
                  <a:pt x="67818" y="71627"/>
                </a:lnTo>
                <a:lnTo>
                  <a:pt x="79619" y="69469"/>
                </a:lnTo>
                <a:close/>
              </a:path>
              <a:path w="715010" h="136525">
                <a:moveTo>
                  <a:pt x="96012" y="128015"/>
                </a:moveTo>
                <a:lnTo>
                  <a:pt x="71915" y="79823"/>
                </a:lnTo>
                <a:lnTo>
                  <a:pt x="65532" y="76961"/>
                </a:lnTo>
                <a:lnTo>
                  <a:pt x="62484" y="76199"/>
                </a:lnTo>
                <a:lnTo>
                  <a:pt x="60960" y="72389"/>
                </a:lnTo>
                <a:lnTo>
                  <a:pt x="60960" y="94911"/>
                </a:lnTo>
                <a:lnTo>
                  <a:pt x="96012" y="128015"/>
                </a:lnTo>
                <a:close/>
              </a:path>
              <a:path w="715010" h="136525">
                <a:moveTo>
                  <a:pt x="714756" y="6095"/>
                </a:moveTo>
                <a:lnTo>
                  <a:pt x="712470" y="3809"/>
                </a:lnTo>
                <a:lnTo>
                  <a:pt x="710184" y="761"/>
                </a:lnTo>
                <a:lnTo>
                  <a:pt x="706374" y="0"/>
                </a:lnTo>
                <a:lnTo>
                  <a:pt x="644529" y="42729"/>
                </a:lnTo>
                <a:lnTo>
                  <a:pt x="602250" y="65562"/>
                </a:lnTo>
                <a:lnTo>
                  <a:pt x="558452" y="84552"/>
                </a:lnTo>
                <a:lnTo>
                  <a:pt x="513385" y="99753"/>
                </a:lnTo>
                <a:lnTo>
                  <a:pt x="467302" y="111217"/>
                </a:lnTo>
                <a:lnTo>
                  <a:pt x="420453" y="118996"/>
                </a:lnTo>
                <a:lnTo>
                  <a:pt x="373091" y="123142"/>
                </a:lnTo>
                <a:lnTo>
                  <a:pt x="325466" y="123708"/>
                </a:lnTo>
                <a:lnTo>
                  <a:pt x="277830" y="120747"/>
                </a:lnTo>
                <a:lnTo>
                  <a:pt x="230434" y="114311"/>
                </a:lnTo>
                <a:lnTo>
                  <a:pt x="183530" y="104452"/>
                </a:lnTo>
                <a:lnTo>
                  <a:pt x="137368" y="91222"/>
                </a:lnTo>
                <a:lnTo>
                  <a:pt x="92202" y="74675"/>
                </a:lnTo>
                <a:lnTo>
                  <a:pt x="79619" y="69469"/>
                </a:lnTo>
                <a:lnTo>
                  <a:pt x="67818" y="71627"/>
                </a:lnTo>
                <a:lnTo>
                  <a:pt x="134368" y="103498"/>
                </a:lnTo>
                <a:lnTo>
                  <a:pt x="181824" y="116833"/>
                </a:lnTo>
                <a:lnTo>
                  <a:pt x="229792" y="126800"/>
                </a:lnTo>
                <a:lnTo>
                  <a:pt x="278068" y="133331"/>
                </a:lnTo>
                <a:lnTo>
                  <a:pt x="326448" y="136356"/>
                </a:lnTo>
                <a:lnTo>
                  <a:pt x="374726" y="135803"/>
                </a:lnTo>
                <a:lnTo>
                  <a:pt x="422699" y="131604"/>
                </a:lnTo>
                <a:lnTo>
                  <a:pt x="470161" y="123688"/>
                </a:lnTo>
                <a:lnTo>
                  <a:pt x="516908" y="111986"/>
                </a:lnTo>
                <a:lnTo>
                  <a:pt x="562736" y="96426"/>
                </a:lnTo>
                <a:lnTo>
                  <a:pt x="607440" y="76940"/>
                </a:lnTo>
                <a:lnTo>
                  <a:pt x="650815" y="53457"/>
                </a:lnTo>
                <a:lnTo>
                  <a:pt x="692658" y="25907"/>
                </a:lnTo>
                <a:lnTo>
                  <a:pt x="713994" y="9905"/>
                </a:lnTo>
                <a:lnTo>
                  <a:pt x="714756" y="6095"/>
                </a:lnTo>
                <a:close/>
              </a:path>
              <a:path w="715010" h="136525">
                <a:moveTo>
                  <a:pt x="71915" y="79823"/>
                </a:moveTo>
                <a:lnTo>
                  <a:pt x="67818" y="71627"/>
                </a:lnTo>
                <a:lnTo>
                  <a:pt x="67818" y="77986"/>
                </a:lnTo>
                <a:lnTo>
                  <a:pt x="71915" y="79823"/>
                </a:lnTo>
                <a:close/>
              </a:path>
            </a:pathLst>
          </a:custGeom>
          <a:solidFill>
            <a:srgbClr val="000000"/>
          </a:solidFill>
        </p:spPr>
        <p:txBody>
          <a:bodyPr wrap="square" lIns="0" tIns="0" rIns="0" bIns="0" rtlCol="0"/>
          <a:lstStyle/>
          <a:p>
            <a:endParaRPr/>
          </a:p>
        </p:txBody>
      </p:sp>
      <p:sp>
        <p:nvSpPr>
          <p:cNvPr id="32" name="object 32"/>
          <p:cNvSpPr/>
          <p:nvPr/>
        </p:nvSpPr>
        <p:spPr>
          <a:xfrm>
            <a:off x="6937133" y="3819905"/>
            <a:ext cx="715645" cy="136525"/>
          </a:xfrm>
          <a:custGeom>
            <a:avLst/>
            <a:gdLst/>
            <a:ahLst/>
            <a:cxnLst/>
            <a:rect l="l" t="t" r="r" b="b"/>
            <a:pathLst>
              <a:path w="715645" h="136525">
                <a:moveTo>
                  <a:pt x="131063" y="60197"/>
                </a:moveTo>
                <a:lnTo>
                  <a:pt x="0" y="37337"/>
                </a:lnTo>
                <a:lnTo>
                  <a:pt x="60959" y="94457"/>
                </a:lnTo>
                <a:lnTo>
                  <a:pt x="60959" y="72389"/>
                </a:lnTo>
                <a:lnTo>
                  <a:pt x="62483" y="69341"/>
                </a:lnTo>
                <a:lnTo>
                  <a:pt x="64007" y="65531"/>
                </a:lnTo>
                <a:lnTo>
                  <a:pt x="67817" y="64007"/>
                </a:lnTo>
                <a:lnTo>
                  <a:pt x="70865" y="65531"/>
                </a:lnTo>
                <a:lnTo>
                  <a:pt x="80381" y="69469"/>
                </a:lnTo>
                <a:lnTo>
                  <a:pt x="131063" y="60197"/>
                </a:lnTo>
                <a:close/>
              </a:path>
              <a:path w="715645" h="136525">
                <a:moveTo>
                  <a:pt x="80381" y="69469"/>
                </a:moveTo>
                <a:lnTo>
                  <a:pt x="70865" y="65531"/>
                </a:lnTo>
                <a:lnTo>
                  <a:pt x="67817" y="64007"/>
                </a:lnTo>
                <a:lnTo>
                  <a:pt x="64007" y="65531"/>
                </a:lnTo>
                <a:lnTo>
                  <a:pt x="62483" y="69341"/>
                </a:lnTo>
                <a:lnTo>
                  <a:pt x="60959" y="72389"/>
                </a:lnTo>
                <a:lnTo>
                  <a:pt x="62483" y="76199"/>
                </a:lnTo>
                <a:lnTo>
                  <a:pt x="65531" y="76961"/>
                </a:lnTo>
                <a:lnTo>
                  <a:pt x="68579" y="78282"/>
                </a:lnTo>
                <a:lnTo>
                  <a:pt x="68579" y="71627"/>
                </a:lnTo>
                <a:lnTo>
                  <a:pt x="80381" y="69469"/>
                </a:lnTo>
                <a:close/>
              </a:path>
              <a:path w="715645" h="136525">
                <a:moveTo>
                  <a:pt x="96773" y="128015"/>
                </a:moveTo>
                <a:lnTo>
                  <a:pt x="72827" y="80123"/>
                </a:lnTo>
                <a:lnTo>
                  <a:pt x="65531" y="76961"/>
                </a:lnTo>
                <a:lnTo>
                  <a:pt x="62483" y="76199"/>
                </a:lnTo>
                <a:lnTo>
                  <a:pt x="60959" y="72389"/>
                </a:lnTo>
                <a:lnTo>
                  <a:pt x="60959" y="94457"/>
                </a:lnTo>
                <a:lnTo>
                  <a:pt x="96773" y="128015"/>
                </a:lnTo>
                <a:close/>
              </a:path>
              <a:path w="715645" h="136525">
                <a:moveTo>
                  <a:pt x="715517" y="6095"/>
                </a:moveTo>
                <a:lnTo>
                  <a:pt x="713231" y="3809"/>
                </a:lnTo>
                <a:lnTo>
                  <a:pt x="710945" y="761"/>
                </a:lnTo>
                <a:lnTo>
                  <a:pt x="707135" y="0"/>
                </a:lnTo>
                <a:lnTo>
                  <a:pt x="645274" y="42658"/>
                </a:lnTo>
                <a:lnTo>
                  <a:pt x="602980" y="65452"/>
                </a:lnTo>
                <a:lnTo>
                  <a:pt x="559168" y="84429"/>
                </a:lnTo>
                <a:lnTo>
                  <a:pt x="514091" y="99637"/>
                </a:lnTo>
                <a:lnTo>
                  <a:pt x="467999" y="111123"/>
                </a:lnTo>
                <a:lnTo>
                  <a:pt x="421145" y="118934"/>
                </a:lnTo>
                <a:lnTo>
                  <a:pt x="373781" y="123118"/>
                </a:lnTo>
                <a:lnTo>
                  <a:pt x="326157" y="123721"/>
                </a:lnTo>
                <a:lnTo>
                  <a:pt x="278526" y="120790"/>
                </a:lnTo>
                <a:lnTo>
                  <a:pt x="231140" y="114373"/>
                </a:lnTo>
                <a:lnTo>
                  <a:pt x="184249" y="104517"/>
                </a:lnTo>
                <a:lnTo>
                  <a:pt x="138107" y="91269"/>
                </a:lnTo>
                <a:lnTo>
                  <a:pt x="92963" y="74675"/>
                </a:lnTo>
                <a:lnTo>
                  <a:pt x="80381" y="69469"/>
                </a:lnTo>
                <a:lnTo>
                  <a:pt x="68579" y="71627"/>
                </a:lnTo>
                <a:lnTo>
                  <a:pt x="134758" y="103547"/>
                </a:lnTo>
                <a:lnTo>
                  <a:pt x="182024" y="116896"/>
                </a:lnTo>
                <a:lnTo>
                  <a:pt x="229952" y="126853"/>
                </a:lnTo>
                <a:lnTo>
                  <a:pt x="278305" y="133353"/>
                </a:lnTo>
                <a:lnTo>
                  <a:pt x="326845" y="136334"/>
                </a:lnTo>
                <a:lnTo>
                  <a:pt x="375335" y="135733"/>
                </a:lnTo>
                <a:lnTo>
                  <a:pt x="423538" y="131485"/>
                </a:lnTo>
                <a:lnTo>
                  <a:pt x="471216" y="123530"/>
                </a:lnTo>
                <a:lnTo>
                  <a:pt x="518131" y="111802"/>
                </a:lnTo>
                <a:lnTo>
                  <a:pt x="564047" y="96239"/>
                </a:lnTo>
                <a:lnTo>
                  <a:pt x="608725" y="76777"/>
                </a:lnTo>
                <a:lnTo>
                  <a:pt x="651928" y="53355"/>
                </a:lnTo>
                <a:lnTo>
                  <a:pt x="693419" y="25907"/>
                </a:lnTo>
                <a:lnTo>
                  <a:pt x="714755" y="9905"/>
                </a:lnTo>
                <a:lnTo>
                  <a:pt x="715517" y="6095"/>
                </a:lnTo>
                <a:close/>
              </a:path>
              <a:path w="715645" h="136525">
                <a:moveTo>
                  <a:pt x="72827" y="80123"/>
                </a:moveTo>
                <a:lnTo>
                  <a:pt x="68579" y="71627"/>
                </a:lnTo>
                <a:lnTo>
                  <a:pt x="68579" y="78282"/>
                </a:lnTo>
                <a:lnTo>
                  <a:pt x="72827" y="80123"/>
                </a:lnTo>
                <a:close/>
              </a:path>
            </a:pathLst>
          </a:custGeom>
          <a:solidFill>
            <a:srgbClr val="000000"/>
          </a:solidFill>
        </p:spPr>
        <p:txBody>
          <a:bodyPr wrap="square" lIns="0" tIns="0" rIns="0" bIns="0" rtlCol="0"/>
          <a:lstStyle/>
          <a:p>
            <a:endParaRPr/>
          </a:p>
        </p:txBody>
      </p:sp>
      <p:sp>
        <p:nvSpPr>
          <p:cNvPr id="33" name="object 33"/>
          <p:cNvSpPr/>
          <p:nvPr/>
        </p:nvSpPr>
        <p:spPr>
          <a:xfrm>
            <a:off x="7653413" y="3806190"/>
            <a:ext cx="909319" cy="158750"/>
          </a:xfrm>
          <a:custGeom>
            <a:avLst/>
            <a:gdLst/>
            <a:ahLst/>
            <a:cxnLst/>
            <a:rect l="l" t="t" r="r" b="b"/>
            <a:pathLst>
              <a:path w="909320" h="158750">
                <a:moveTo>
                  <a:pt x="846581" y="43433"/>
                </a:moveTo>
                <a:lnTo>
                  <a:pt x="835111" y="43024"/>
                </a:lnTo>
                <a:lnTo>
                  <a:pt x="832103" y="44957"/>
                </a:lnTo>
                <a:lnTo>
                  <a:pt x="788065" y="68931"/>
                </a:lnTo>
                <a:lnTo>
                  <a:pt x="743042" y="89523"/>
                </a:lnTo>
                <a:lnTo>
                  <a:pt x="697165" y="106798"/>
                </a:lnTo>
                <a:lnTo>
                  <a:pt x="650564" y="120824"/>
                </a:lnTo>
                <a:lnTo>
                  <a:pt x="603369" y="131666"/>
                </a:lnTo>
                <a:lnTo>
                  <a:pt x="555711" y="139389"/>
                </a:lnTo>
                <a:lnTo>
                  <a:pt x="507720" y="144059"/>
                </a:lnTo>
                <a:lnTo>
                  <a:pt x="459525" y="145742"/>
                </a:lnTo>
                <a:lnTo>
                  <a:pt x="411257" y="144504"/>
                </a:lnTo>
                <a:lnTo>
                  <a:pt x="363046" y="140411"/>
                </a:lnTo>
                <a:lnTo>
                  <a:pt x="315023" y="133529"/>
                </a:lnTo>
                <a:lnTo>
                  <a:pt x="267316" y="123922"/>
                </a:lnTo>
                <a:lnTo>
                  <a:pt x="220057" y="111658"/>
                </a:lnTo>
                <a:lnTo>
                  <a:pt x="173376" y="96802"/>
                </a:lnTo>
                <a:lnTo>
                  <a:pt x="127403" y="79419"/>
                </a:lnTo>
                <a:lnTo>
                  <a:pt x="82267" y="59576"/>
                </a:lnTo>
                <a:lnTo>
                  <a:pt x="38099" y="37337"/>
                </a:lnTo>
                <a:lnTo>
                  <a:pt x="6857" y="19049"/>
                </a:lnTo>
                <a:lnTo>
                  <a:pt x="3047" y="20573"/>
                </a:lnTo>
                <a:lnTo>
                  <a:pt x="0" y="26669"/>
                </a:lnTo>
                <a:lnTo>
                  <a:pt x="761" y="30479"/>
                </a:lnTo>
                <a:lnTo>
                  <a:pt x="3809" y="32003"/>
                </a:lnTo>
                <a:lnTo>
                  <a:pt x="32765" y="48005"/>
                </a:lnTo>
                <a:lnTo>
                  <a:pt x="77614" y="70791"/>
                </a:lnTo>
                <a:lnTo>
                  <a:pt x="123439" y="91103"/>
                </a:lnTo>
                <a:lnTo>
                  <a:pt x="170110" y="108877"/>
                </a:lnTo>
                <a:lnTo>
                  <a:pt x="217495" y="124051"/>
                </a:lnTo>
                <a:lnTo>
                  <a:pt x="265463" y="136561"/>
                </a:lnTo>
                <a:lnTo>
                  <a:pt x="313884" y="146341"/>
                </a:lnTo>
                <a:lnTo>
                  <a:pt x="362627" y="153330"/>
                </a:lnTo>
                <a:lnTo>
                  <a:pt x="411561" y="157463"/>
                </a:lnTo>
                <a:lnTo>
                  <a:pt x="460555" y="158676"/>
                </a:lnTo>
                <a:lnTo>
                  <a:pt x="509478" y="156906"/>
                </a:lnTo>
                <a:lnTo>
                  <a:pt x="558200" y="152089"/>
                </a:lnTo>
                <a:lnTo>
                  <a:pt x="606588" y="144160"/>
                </a:lnTo>
                <a:lnTo>
                  <a:pt x="654513" y="133058"/>
                </a:lnTo>
                <a:lnTo>
                  <a:pt x="701844" y="118716"/>
                </a:lnTo>
                <a:lnTo>
                  <a:pt x="748450" y="101073"/>
                </a:lnTo>
                <a:lnTo>
                  <a:pt x="794199" y="80064"/>
                </a:lnTo>
                <a:lnTo>
                  <a:pt x="838961" y="55625"/>
                </a:lnTo>
                <a:lnTo>
                  <a:pt x="843387" y="52781"/>
                </a:lnTo>
                <a:lnTo>
                  <a:pt x="846581" y="43433"/>
                </a:lnTo>
                <a:close/>
              </a:path>
              <a:path w="909320" h="158750">
                <a:moveTo>
                  <a:pt x="909065" y="0"/>
                </a:moveTo>
                <a:lnTo>
                  <a:pt x="782573" y="41147"/>
                </a:lnTo>
                <a:lnTo>
                  <a:pt x="835111" y="43024"/>
                </a:lnTo>
                <a:lnTo>
                  <a:pt x="842771" y="38099"/>
                </a:lnTo>
                <a:lnTo>
                  <a:pt x="845819" y="36575"/>
                </a:lnTo>
                <a:lnTo>
                  <a:pt x="849629" y="37337"/>
                </a:lnTo>
                <a:lnTo>
                  <a:pt x="851915" y="40385"/>
                </a:lnTo>
                <a:lnTo>
                  <a:pt x="853439" y="43433"/>
                </a:lnTo>
                <a:lnTo>
                  <a:pt x="853439" y="69404"/>
                </a:lnTo>
                <a:lnTo>
                  <a:pt x="909065" y="0"/>
                </a:lnTo>
                <a:close/>
              </a:path>
              <a:path w="909320" h="158750">
                <a:moveTo>
                  <a:pt x="853439" y="69404"/>
                </a:moveTo>
                <a:lnTo>
                  <a:pt x="853439" y="43433"/>
                </a:lnTo>
                <a:lnTo>
                  <a:pt x="852677" y="47243"/>
                </a:lnTo>
                <a:lnTo>
                  <a:pt x="849629" y="48767"/>
                </a:lnTo>
                <a:lnTo>
                  <a:pt x="843387" y="52781"/>
                </a:lnTo>
                <a:lnTo>
                  <a:pt x="826007" y="103631"/>
                </a:lnTo>
                <a:lnTo>
                  <a:pt x="853439" y="69404"/>
                </a:lnTo>
                <a:close/>
              </a:path>
              <a:path w="909320" h="158750">
                <a:moveTo>
                  <a:pt x="853439" y="43433"/>
                </a:moveTo>
                <a:lnTo>
                  <a:pt x="851915" y="40385"/>
                </a:lnTo>
                <a:lnTo>
                  <a:pt x="849629" y="37337"/>
                </a:lnTo>
                <a:lnTo>
                  <a:pt x="845819" y="36575"/>
                </a:lnTo>
                <a:lnTo>
                  <a:pt x="842771" y="38099"/>
                </a:lnTo>
                <a:lnTo>
                  <a:pt x="835111" y="43024"/>
                </a:lnTo>
                <a:lnTo>
                  <a:pt x="846581" y="43433"/>
                </a:lnTo>
                <a:lnTo>
                  <a:pt x="846581" y="50727"/>
                </a:lnTo>
                <a:lnTo>
                  <a:pt x="849629" y="48767"/>
                </a:lnTo>
                <a:lnTo>
                  <a:pt x="852677" y="47243"/>
                </a:lnTo>
                <a:lnTo>
                  <a:pt x="853439" y="43433"/>
                </a:lnTo>
                <a:close/>
              </a:path>
              <a:path w="909320" h="158750">
                <a:moveTo>
                  <a:pt x="846581" y="50727"/>
                </a:moveTo>
                <a:lnTo>
                  <a:pt x="846581" y="43433"/>
                </a:lnTo>
                <a:lnTo>
                  <a:pt x="843387" y="52781"/>
                </a:lnTo>
                <a:lnTo>
                  <a:pt x="846581" y="50727"/>
                </a:lnTo>
                <a:close/>
              </a:path>
            </a:pathLst>
          </a:custGeom>
          <a:solidFill>
            <a:srgbClr val="000000"/>
          </a:solidFill>
        </p:spPr>
        <p:txBody>
          <a:bodyPr wrap="square" lIns="0" tIns="0" rIns="0" bIns="0" rtlCol="0"/>
          <a:lstStyle/>
          <a:p>
            <a:endParaRPr/>
          </a:p>
        </p:txBody>
      </p:sp>
      <p:sp>
        <p:nvSpPr>
          <p:cNvPr id="34" name="object 34"/>
          <p:cNvSpPr/>
          <p:nvPr/>
        </p:nvSpPr>
        <p:spPr>
          <a:xfrm>
            <a:off x="1298333" y="3836670"/>
            <a:ext cx="810260" cy="161290"/>
          </a:xfrm>
          <a:custGeom>
            <a:avLst/>
            <a:gdLst/>
            <a:ahLst/>
            <a:cxnLst/>
            <a:rect l="l" t="t" r="r" b="b"/>
            <a:pathLst>
              <a:path w="810260" h="161289">
                <a:moveTo>
                  <a:pt x="746759" y="84581"/>
                </a:moveTo>
                <a:lnTo>
                  <a:pt x="734870" y="84008"/>
                </a:lnTo>
                <a:lnTo>
                  <a:pt x="723899" y="89915"/>
                </a:lnTo>
                <a:lnTo>
                  <a:pt x="679455" y="109947"/>
                </a:lnTo>
                <a:lnTo>
                  <a:pt x="633964" y="125620"/>
                </a:lnTo>
                <a:lnTo>
                  <a:pt x="587625" y="137125"/>
                </a:lnTo>
                <a:lnTo>
                  <a:pt x="540635" y="144652"/>
                </a:lnTo>
                <a:lnTo>
                  <a:pt x="493191" y="148389"/>
                </a:lnTo>
                <a:lnTo>
                  <a:pt x="445493" y="148527"/>
                </a:lnTo>
                <a:lnTo>
                  <a:pt x="397737" y="145254"/>
                </a:lnTo>
                <a:lnTo>
                  <a:pt x="350120" y="138761"/>
                </a:lnTo>
                <a:lnTo>
                  <a:pt x="302842" y="129237"/>
                </a:lnTo>
                <a:lnTo>
                  <a:pt x="256099" y="116871"/>
                </a:lnTo>
                <a:lnTo>
                  <a:pt x="210090" y="101852"/>
                </a:lnTo>
                <a:lnTo>
                  <a:pt x="165011" y="84372"/>
                </a:lnTo>
                <a:lnTo>
                  <a:pt x="121061" y="64618"/>
                </a:lnTo>
                <a:lnTo>
                  <a:pt x="78437" y="42781"/>
                </a:lnTo>
                <a:lnTo>
                  <a:pt x="37337" y="19049"/>
                </a:lnTo>
                <a:lnTo>
                  <a:pt x="7619" y="0"/>
                </a:lnTo>
                <a:lnTo>
                  <a:pt x="3809" y="1523"/>
                </a:lnTo>
                <a:lnTo>
                  <a:pt x="2285" y="3809"/>
                </a:lnTo>
                <a:lnTo>
                  <a:pt x="0" y="6857"/>
                </a:lnTo>
                <a:lnTo>
                  <a:pt x="1523" y="11429"/>
                </a:lnTo>
                <a:lnTo>
                  <a:pt x="72758" y="54010"/>
                </a:lnTo>
                <a:lnTo>
                  <a:pt x="116404" y="76306"/>
                </a:lnTo>
                <a:lnTo>
                  <a:pt x="161247" y="96424"/>
                </a:lnTo>
                <a:lnTo>
                  <a:pt x="207114" y="114179"/>
                </a:lnTo>
                <a:lnTo>
                  <a:pt x="253833" y="129390"/>
                </a:lnTo>
                <a:lnTo>
                  <a:pt x="301232" y="141874"/>
                </a:lnTo>
                <a:lnTo>
                  <a:pt x="349138" y="151447"/>
                </a:lnTo>
                <a:lnTo>
                  <a:pt x="397379" y="157928"/>
                </a:lnTo>
                <a:lnTo>
                  <a:pt x="445784" y="161133"/>
                </a:lnTo>
                <a:lnTo>
                  <a:pt x="494179" y="160880"/>
                </a:lnTo>
                <a:lnTo>
                  <a:pt x="542393" y="156986"/>
                </a:lnTo>
                <a:lnTo>
                  <a:pt x="590254" y="149269"/>
                </a:lnTo>
                <a:lnTo>
                  <a:pt x="637590" y="137544"/>
                </a:lnTo>
                <a:lnTo>
                  <a:pt x="684228" y="121631"/>
                </a:lnTo>
                <a:lnTo>
                  <a:pt x="729995" y="101345"/>
                </a:lnTo>
                <a:lnTo>
                  <a:pt x="743740" y="93416"/>
                </a:lnTo>
                <a:lnTo>
                  <a:pt x="746759" y="84581"/>
                </a:lnTo>
                <a:close/>
              </a:path>
              <a:path w="810260" h="161289">
                <a:moveTo>
                  <a:pt x="810005" y="41909"/>
                </a:moveTo>
                <a:lnTo>
                  <a:pt x="683513" y="81533"/>
                </a:lnTo>
                <a:lnTo>
                  <a:pt x="734870" y="84008"/>
                </a:lnTo>
                <a:lnTo>
                  <a:pt x="743740" y="79233"/>
                </a:lnTo>
                <a:lnTo>
                  <a:pt x="746759" y="77723"/>
                </a:lnTo>
                <a:lnTo>
                  <a:pt x="750569" y="78485"/>
                </a:lnTo>
                <a:lnTo>
                  <a:pt x="752093" y="81533"/>
                </a:lnTo>
                <a:lnTo>
                  <a:pt x="754379" y="84581"/>
                </a:lnTo>
                <a:lnTo>
                  <a:pt x="754379" y="110178"/>
                </a:lnTo>
                <a:lnTo>
                  <a:pt x="810005" y="41909"/>
                </a:lnTo>
                <a:close/>
              </a:path>
              <a:path w="810260" h="161289">
                <a:moveTo>
                  <a:pt x="754379" y="110178"/>
                </a:moveTo>
                <a:lnTo>
                  <a:pt x="754379" y="84581"/>
                </a:lnTo>
                <a:lnTo>
                  <a:pt x="752855" y="88391"/>
                </a:lnTo>
                <a:lnTo>
                  <a:pt x="749807" y="89915"/>
                </a:lnTo>
                <a:lnTo>
                  <a:pt x="743740" y="93416"/>
                </a:lnTo>
                <a:lnTo>
                  <a:pt x="726185" y="144779"/>
                </a:lnTo>
                <a:lnTo>
                  <a:pt x="754379" y="110178"/>
                </a:lnTo>
                <a:close/>
              </a:path>
              <a:path w="810260" h="161289">
                <a:moveTo>
                  <a:pt x="754379" y="84581"/>
                </a:moveTo>
                <a:lnTo>
                  <a:pt x="752093" y="81533"/>
                </a:lnTo>
                <a:lnTo>
                  <a:pt x="750569" y="78485"/>
                </a:lnTo>
                <a:lnTo>
                  <a:pt x="746759" y="77723"/>
                </a:lnTo>
                <a:lnTo>
                  <a:pt x="743711" y="79247"/>
                </a:lnTo>
                <a:lnTo>
                  <a:pt x="734870" y="84008"/>
                </a:lnTo>
                <a:lnTo>
                  <a:pt x="746759" y="84581"/>
                </a:lnTo>
                <a:lnTo>
                  <a:pt x="746759" y="91674"/>
                </a:lnTo>
                <a:lnTo>
                  <a:pt x="749807" y="89915"/>
                </a:lnTo>
                <a:lnTo>
                  <a:pt x="752855" y="88391"/>
                </a:lnTo>
                <a:lnTo>
                  <a:pt x="754379" y="84581"/>
                </a:lnTo>
                <a:close/>
              </a:path>
              <a:path w="810260" h="161289">
                <a:moveTo>
                  <a:pt x="746759" y="91674"/>
                </a:moveTo>
                <a:lnTo>
                  <a:pt x="746759" y="84581"/>
                </a:lnTo>
                <a:lnTo>
                  <a:pt x="743740" y="93416"/>
                </a:lnTo>
                <a:lnTo>
                  <a:pt x="746759" y="91674"/>
                </a:lnTo>
                <a:close/>
              </a:path>
            </a:pathLst>
          </a:custGeom>
          <a:solidFill>
            <a:srgbClr val="000000"/>
          </a:solidFill>
        </p:spPr>
        <p:txBody>
          <a:bodyPr wrap="square" lIns="0" tIns="0" rIns="0" bIns="0" rtlCol="0"/>
          <a:lstStyle/>
          <a:p>
            <a:endParaRPr/>
          </a:p>
        </p:txBody>
      </p:sp>
      <p:sp>
        <p:nvSpPr>
          <p:cNvPr id="35" name="object 35"/>
          <p:cNvSpPr/>
          <p:nvPr/>
        </p:nvSpPr>
        <p:spPr>
          <a:xfrm>
            <a:off x="1420253" y="3859529"/>
            <a:ext cx="1329055" cy="381635"/>
          </a:xfrm>
          <a:custGeom>
            <a:avLst/>
            <a:gdLst/>
            <a:ahLst/>
            <a:cxnLst/>
            <a:rect l="l" t="t" r="r" b="b"/>
            <a:pathLst>
              <a:path w="1329055" h="381635">
                <a:moveTo>
                  <a:pt x="1277874" y="56388"/>
                </a:moveTo>
                <a:lnTo>
                  <a:pt x="1266861" y="58536"/>
                </a:lnTo>
                <a:lnTo>
                  <a:pt x="1255776" y="70104"/>
                </a:lnTo>
                <a:lnTo>
                  <a:pt x="1220762" y="103421"/>
                </a:lnTo>
                <a:lnTo>
                  <a:pt x="1184365" y="134960"/>
                </a:lnTo>
                <a:lnTo>
                  <a:pt x="1146676" y="164679"/>
                </a:lnTo>
                <a:lnTo>
                  <a:pt x="1107785" y="192542"/>
                </a:lnTo>
                <a:lnTo>
                  <a:pt x="1067781" y="218509"/>
                </a:lnTo>
                <a:lnTo>
                  <a:pt x="1026753" y="242541"/>
                </a:lnTo>
                <a:lnTo>
                  <a:pt x="984793" y="264600"/>
                </a:lnTo>
                <a:lnTo>
                  <a:pt x="941989" y="284648"/>
                </a:lnTo>
                <a:lnTo>
                  <a:pt x="898432" y="302644"/>
                </a:lnTo>
                <a:lnTo>
                  <a:pt x="854212" y="318551"/>
                </a:lnTo>
                <a:lnTo>
                  <a:pt x="809418" y="332330"/>
                </a:lnTo>
                <a:lnTo>
                  <a:pt x="764140" y="343942"/>
                </a:lnTo>
                <a:lnTo>
                  <a:pt x="718469" y="353349"/>
                </a:lnTo>
                <a:lnTo>
                  <a:pt x="672493" y="360511"/>
                </a:lnTo>
                <a:lnTo>
                  <a:pt x="626303" y="365391"/>
                </a:lnTo>
                <a:lnTo>
                  <a:pt x="579989" y="367948"/>
                </a:lnTo>
                <a:lnTo>
                  <a:pt x="533641" y="368145"/>
                </a:lnTo>
                <a:lnTo>
                  <a:pt x="487348" y="365943"/>
                </a:lnTo>
                <a:lnTo>
                  <a:pt x="441201" y="361304"/>
                </a:lnTo>
                <a:lnTo>
                  <a:pt x="395289" y="354187"/>
                </a:lnTo>
                <a:lnTo>
                  <a:pt x="349702" y="344556"/>
                </a:lnTo>
                <a:lnTo>
                  <a:pt x="304529" y="332370"/>
                </a:lnTo>
                <a:lnTo>
                  <a:pt x="259862" y="317592"/>
                </a:lnTo>
                <a:lnTo>
                  <a:pt x="215789" y="300182"/>
                </a:lnTo>
                <a:lnTo>
                  <a:pt x="172401" y="280102"/>
                </a:lnTo>
                <a:lnTo>
                  <a:pt x="129788" y="257313"/>
                </a:lnTo>
                <a:lnTo>
                  <a:pt x="88039" y="231776"/>
                </a:lnTo>
                <a:lnTo>
                  <a:pt x="47243" y="203454"/>
                </a:lnTo>
                <a:lnTo>
                  <a:pt x="11430" y="174498"/>
                </a:lnTo>
                <a:lnTo>
                  <a:pt x="8382" y="172974"/>
                </a:lnTo>
                <a:lnTo>
                  <a:pt x="4571" y="172974"/>
                </a:lnTo>
                <a:lnTo>
                  <a:pt x="2286" y="176022"/>
                </a:lnTo>
                <a:lnTo>
                  <a:pt x="0" y="178308"/>
                </a:lnTo>
                <a:lnTo>
                  <a:pt x="39624" y="213360"/>
                </a:lnTo>
                <a:lnTo>
                  <a:pt x="79295" y="241208"/>
                </a:lnTo>
                <a:lnTo>
                  <a:pt x="119925" y="266414"/>
                </a:lnTo>
                <a:lnTo>
                  <a:pt x="161429" y="289015"/>
                </a:lnTo>
                <a:lnTo>
                  <a:pt x="203720" y="309045"/>
                </a:lnTo>
                <a:lnTo>
                  <a:pt x="246712" y="326541"/>
                </a:lnTo>
                <a:lnTo>
                  <a:pt x="290318" y="341537"/>
                </a:lnTo>
                <a:lnTo>
                  <a:pt x="334454" y="354070"/>
                </a:lnTo>
                <a:lnTo>
                  <a:pt x="379032" y="364174"/>
                </a:lnTo>
                <a:lnTo>
                  <a:pt x="423966" y="371886"/>
                </a:lnTo>
                <a:lnTo>
                  <a:pt x="469171" y="377242"/>
                </a:lnTo>
                <a:lnTo>
                  <a:pt x="514560" y="380276"/>
                </a:lnTo>
                <a:lnTo>
                  <a:pt x="560048" y="381024"/>
                </a:lnTo>
                <a:lnTo>
                  <a:pt x="605548" y="379522"/>
                </a:lnTo>
                <a:lnTo>
                  <a:pt x="650973" y="375805"/>
                </a:lnTo>
                <a:lnTo>
                  <a:pt x="696239" y="369909"/>
                </a:lnTo>
                <a:lnTo>
                  <a:pt x="741258" y="361870"/>
                </a:lnTo>
                <a:lnTo>
                  <a:pt x="785945" y="351722"/>
                </a:lnTo>
                <a:lnTo>
                  <a:pt x="830213" y="339503"/>
                </a:lnTo>
                <a:lnTo>
                  <a:pt x="873977" y="325247"/>
                </a:lnTo>
                <a:lnTo>
                  <a:pt x="917150" y="308989"/>
                </a:lnTo>
                <a:lnTo>
                  <a:pt x="959646" y="290766"/>
                </a:lnTo>
                <a:lnTo>
                  <a:pt x="1001380" y="270612"/>
                </a:lnTo>
                <a:lnTo>
                  <a:pt x="1042264" y="248565"/>
                </a:lnTo>
                <a:lnTo>
                  <a:pt x="1082214" y="224658"/>
                </a:lnTo>
                <a:lnTo>
                  <a:pt x="1121142" y="198928"/>
                </a:lnTo>
                <a:lnTo>
                  <a:pt x="1158962" y="171410"/>
                </a:lnTo>
                <a:lnTo>
                  <a:pt x="1195590" y="142140"/>
                </a:lnTo>
                <a:lnTo>
                  <a:pt x="1230937" y="111153"/>
                </a:lnTo>
                <a:lnTo>
                  <a:pt x="1264920" y="78486"/>
                </a:lnTo>
                <a:lnTo>
                  <a:pt x="1276898" y="66507"/>
                </a:lnTo>
                <a:lnTo>
                  <a:pt x="1277874" y="56388"/>
                </a:lnTo>
                <a:close/>
              </a:path>
              <a:path w="1329055" h="381635">
                <a:moveTo>
                  <a:pt x="1328928" y="0"/>
                </a:moveTo>
                <a:lnTo>
                  <a:pt x="1215390" y="68580"/>
                </a:lnTo>
                <a:lnTo>
                  <a:pt x="1266861" y="58536"/>
                </a:lnTo>
                <a:lnTo>
                  <a:pt x="1273302" y="51816"/>
                </a:lnTo>
                <a:lnTo>
                  <a:pt x="1275588" y="49530"/>
                </a:lnTo>
                <a:lnTo>
                  <a:pt x="1280160" y="49530"/>
                </a:lnTo>
                <a:lnTo>
                  <a:pt x="1284732" y="54102"/>
                </a:lnTo>
                <a:lnTo>
                  <a:pt x="1284732" y="92516"/>
                </a:lnTo>
                <a:lnTo>
                  <a:pt x="1328928" y="0"/>
                </a:lnTo>
                <a:close/>
              </a:path>
              <a:path w="1329055" h="381635">
                <a:moveTo>
                  <a:pt x="1284732" y="58674"/>
                </a:moveTo>
                <a:lnTo>
                  <a:pt x="1284732" y="54102"/>
                </a:lnTo>
                <a:lnTo>
                  <a:pt x="1280160" y="49530"/>
                </a:lnTo>
                <a:lnTo>
                  <a:pt x="1275588" y="49530"/>
                </a:lnTo>
                <a:lnTo>
                  <a:pt x="1273302" y="51816"/>
                </a:lnTo>
                <a:lnTo>
                  <a:pt x="1266861" y="58536"/>
                </a:lnTo>
                <a:lnTo>
                  <a:pt x="1277874" y="56388"/>
                </a:lnTo>
                <a:lnTo>
                  <a:pt x="1277874" y="65532"/>
                </a:lnTo>
                <a:lnTo>
                  <a:pt x="1284732" y="58674"/>
                </a:lnTo>
                <a:close/>
              </a:path>
              <a:path w="1329055" h="381635">
                <a:moveTo>
                  <a:pt x="1284732" y="92516"/>
                </a:moveTo>
                <a:lnTo>
                  <a:pt x="1284732" y="58674"/>
                </a:lnTo>
                <a:lnTo>
                  <a:pt x="1276898" y="66507"/>
                </a:lnTo>
                <a:lnTo>
                  <a:pt x="1271778" y="119634"/>
                </a:lnTo>
                <a:lnTo>
                  <a:pt x="1284732" y="92516"/>
                </a:lnTo>
                <a:close/>
              </a:path>
              <a:path w="1329055" h="381635">
                <a:moveTo>
                  <a:pt x="1277874" y="65532"/>
                </a:moveTo>
                <a:lnTo>
                  <a:pt x="1277874" y="56388"/>
                </a:lnTo>
                <a:lnTo>
                  <a:pt x="1276898" y="66507"/>
                </a:lnTo>
                <a:lnTo>
                  <a:pt x="1277874" y="65532"/>
                </a:lnTo>
                <a:close/>
              </a:path>
            </a:pathLst>
          </a:custGeom>
          <a:solidFill>
            <a:srgbClr val="000000"/>
          </a:solidFill>
        </p:spPr>
        <p:txBody>
          <a:bodyPr wrap="square" lIns="0" tIns="0" rIns="0" bIns="0" rtlCol="0"/>
          <a:lstStyle/>
          <a:p>
            <a:endParaRPr/>
          </a:p>
        </p:txBody>
      </p:sp>
      <p:sp>
        <p:nvSpPr>
          <p:cNvPr id="36" name="object 36"/>
          <p:cNvSpPr txBox="1"/>
          <p:nvPr/>
        </p:nvSpPr>
        <p:spPr>
          <a:xfrm>
            <a:off x="1162183" y="2396490"/>
            <a:ext cx="3302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宋体" panose="02010600030101010101" pitchFamily="2" charset="-122"/>
                <a:cs typeface="宋体" panose="02010600030101010101" pitchFamily="2" charset="-122"/>
              </a:rPr>
              <a:t>例</a:t>
            </a:r>
            <a:endParaRPr sz="2400">
              <a:latin typeface="宋体" panose="02010600030101010101" pitchFamily="2" charset="-122"/>
              <a:cs typeface="宋体" panose="02010600030101010101" pitchFamily="2" charset="-122"/>
            </a:endParaRPr>
          </a:p>
        </p:txBody>
      </p:sp>
      <p:sp>
        <p:nvSpPr>
          <p:cNvPr id="37" name="object 37"/>
          <p:cNvSpPr/>
          <p:nvPr/>
        </p:nvSpPr>
        <p:spPr>
          <a:xfrm>
            <a:off x="5435231" y="3873246"/>
            <a:ext cx="2145030" cy="502920"/>
          </a:xfrm>
          <a:custGeom>
            <a:avLst/>
            <a:gdLst/>
            <a:ahLst/>
            <a:cxnLst/>
            <a:rect l="l" t="t" r="r" b="b"/>
            <a:pathLst>
              <a:path w="2145029" h="502920">
                <a:moveTo>
                  <a:pt x="2084832" y="153162"/>
                </a:moveTo>
                <a:lnTo>
                  <a:pt x="2074590" y="153405"/>
                </a:lnTo>
                <a:lnTo>
                  <a:pt x="2037221" y="180539"/>
                </a:lnTo>
                <a:lnTo>
                  <a:pt x="1998808" y="206829"/>
                </a:lnTo>
                <a:lnTo>
                  <a:pt x="1959721" y="232019"/>
                </a:lnTo>
                <a:lnTo>
                  <a:pt x="1919995" y="256102"/>
                </a:lnTo>
                <a:lnTo>
                  <a:pt x="1879664" y="279066"/>
                </a:lnTo>
                <a:lnTo>
                  <a:pt x="1838763" y="300901"/>
                </a:lnTo>
                <a:lnTo>
                  <a:pt x="1797328" y="321599"/>
                </a:lnTo>
                <a:lnTo>
                  <a:pt x="1755393" y="341148"/>
                </a:lnTo>
                <a:lnTo>
                  <a:pt x="1712993" y="359539"/>
                </a:lnTo>
                <a:lnTo>
                  <a:pt x="1670162" y="376762"/>
                </a:lnTo>
                <a:lnTo>
                  <a:pt x="1626937" y="392807"/>
                </a:lnTo>
                <a:lnTo>
                  <a:pt x="1583351" y="407663"/>
                </a:lnTo>
                <a:lnTo>
                  <a:pt x="1539439" y="421322"/>
                </a:lnTo>
                <a:lnTo>
                  <a:pt x="1495237" y="433773"/>
                </a:lnTo>
                <a:lnTo>
                  <a:pt x="1450779" y="445006"/>
                </a:lnTo>
                <a:lnTo>
                  <a:pt x="1406099" y="455011"/>
                </a:lnTo>
                <a:lnTo>
                  <a:pt x="1361234" y="463778"/>
                </a:lnTo>
                <a:lnTo>
                  <a:pt x="1316217" y="471298"/>
                </a:lnTo>
                <a:lnTo>
                  <a:pt x="1271084" y="477560"/>
                </a:lnTo>
                <a:lnTo>
                  <a:pt x="1225869" y="482554"/>
                </a:lnTo>
                <a:lnTo>
                  <a:pt x="1180608" y="486271"/>
                </a:lnTo>
                <a:lnTo>
                  <a:pt x="1135157" y="488705"/>
                </a:lnTo>
                <a:lnTo>
                  <a:pt x="1090084" y="489832"/>
                </a:lnTo>
                <a:lnTo>
                  <a:pt x="1044891" y="489656"/>
                </a:lnTo>
                <a:lnTo>
                  <a:pt x="999791" y="488163"/>
                </a:lnTo>
                <a:lnTo>
                  <a:pt x="954819" y="485343"/>
                </a:lnTo>
                <a:lnTo>
                  <a:pt x="910008" y="481185"/>
                </a:lnTo>
                <a:lnTo>
                  <a:pt x="865396" y="475680"/>
                </a:lnTo>
                <a:lnTo>
                  <a:pt x="821015" y="468818"/>
                </a:lnTo>
                <a:lnTo>
                  <a:pt x="776901" y="460588"/>
                </a:lnTo>
                <a:lnTo>
                  <a:pt x="733089" y="450982"/>
                </a:lnTo>
                <a:lnTo>
                  <a:pt x="689613" y="439989"/>
                </a:lnTo>
                <a:lnTo>
                  <a:pt x="646510" y="427598"/>
                </a:lnTo>
                <a:lnTo>
                  <a:pt x="603812" y="413801"/>
                </a:lnTo>
                <a:lnTo>
                  <a:pt x="561556" y="398587"/>
                </a:lnTo>
                <a:lnTo>
                  <a:pt x="519775" y="381946"/>
                </a:lnTo>
                <a:lnTo>
                  <a:pt x="478506" y="363868"/>
                </a:lnTo>
                <a:lnTo>
                  <a:pt x="437783" y="344343"/>
                </a:lnTo>
                <a:lnTo>
                  <a:pt x="397640" y="323362"/>
                </a:lnTo>
                <a:lnTo>
                  <a:pt x="358112" y="300914"/>
                </a:lnTo>
                <a:lnTo>
                  <a:pt x="319235" y="276989"/>
                </a:lnTo>
                <a:lnTo>
                  <a:pt x="281043" y="251578"/>
                </a:lnTo>
                <a:lnTo>
                  <a:pt x="243571" y="224671"/>
                </a:lnTo>
                <a:lnTo>
                  <a:pt x="206855" y="196257"/>
                </a:lnTo>
                <a:lnTo>
                  <a:pt x="170927" y="166326"/>
                </a:lnTo>
                <a:lnTo>
                  <a:pt x="135825" y="134869"/>
                </a:lnTo>
                <a:lnTo>
                  <a:pt x="101582" y="101876"/>
                </a:lnTo>
                <a:lnTo>
                  <a:pt x="68233" y="67337"/>
                </a:lnTo>
                <a:lnTo>
                  <a:pt x="35814" y="31242"/>
                </a:lnTo>
                <a:lnTo>
                  <a:pt x="12192" y="3048"/>
                </a:lnTo>
                <a:lnTo>
                  <a:pt x="9906" y="762"/>
                </a:lnTo>
                <a:lnTo>
                  <a:pt x="6096" y="0"/>
                </a:lnTo>
                <a:lnTo>
                  <a:pt x="3048" y="2286"/>
                </a:lnTo>
                <a:lnTo>
                  <a:pt x="762" y="4572"/>
                </a:lnTo>
                <a:lnTo>
                  <a:pt x="0" y="9144"/>
                </a:lnTo>
                <a:lnTo>
                  <a:pt x="2286" y="11430"/>
                </a:lnTo>
                <a:lnTo>
                  <a:pt x="25908" y="39624"/>
                </a:lnTo>
                <a:lnTo>
                  <a:pt x="58722" y="76025"/>
                </a:lnTo>
                <a:lnTo>
                  <a:pt x="92461" y="110860"/>
                </a:lnTo>
                <a:lnTo>
                  <a:pt x="127091" y="144138"/>
                </a:lnTo>
                <a:lnTo>
                  <a:pt x="162577" y="175869"/>
                </a:lnTo>
                <a:lnTo>
                  <a:pt x="198884" y="206064"/>
                </a:lnTo>
                <a:lnTo>
                  <a:pt x="235978" y="234732"/>
                </a:lnTo>
                <a:lnTo>
                  <a:pt x="273823" y="261882"/>
                </a:lnTo>
                <a:lnTo>
                  <a:pt x="312385" y="287525"/>
                </a:lnTo>
                <a:lnTo>
                  <a:pt x="351630" y="311671"/>
                </a:lnTo>
                <a:lnTo>
                  <a:pt x="391523" y="334329"/>
                </a:lnTo>
                <a:lnTo>
                  <a:pt x="432028" y="355510"/>
                </a:lnTo>
                <a:lnTo>
                  <a:pt x="473112" y="375223"/>
                </a:lnTo>
                <a:lnTo>
                  <a:pt x="514739" y="393478"/>
                </a:lnTo>
                <a:lnTo>
                  <a:pt x="556875" y="410285"/>
                </a:lnTo>
                <a:lnTo>
                  <a:pt x="599485" y="425654"/>
                </a:lnTo>
                <a:lnTo>
                  <a:pt x="642535" y="439595"/>
                </a:lnTo>
                <a:lnTo>
                  <a:pt x="685989" y="452118"/>
                </a:lnTo>
                <a:lnTo>
                  <a:pt x="729813" y="463232"/>
                </a:lnTo>
                <a:lnTo>
                  <a:pt x="773973" y="472947"/>
                </a:lnTo>
                <a:lnTo>
                  <a:pt x="818433" y="481274"/>
                </a:lnTo>
                <a:lnTo>
                  <a:pt x="863159" y="488222"/>
                </a:lnTo>
                <a:lnTo>
                  <a:pt x="908117" y="493801"/>
                </a:lnTo>
                <a:lnTo>
                  <a:pt x="953271" y="498021"/>
                </a:lnTo>
                <a:lnTo>
                  <a:pt x="998586" y="500892"/>
                </a:lnTo>
                <a:lnTo>
                  <a:pt x="1044029" y="502423"/>
                </a:lnTo>
                <a:lnTo>
                  <a:pt x="1089564" y="502625"/>
                </a:lnTo>
                <a:lnTo>
                  <a:pt x="1135334" y="501498"/>
                </a:lnTo>
                <a:lnTo>
                  <a:pt x="1180772" y="499080"/>
                </a:lnTo>
                <a:lnTo>
                  <a:pt x="1226376" y="495353"/>
                </a:lnTo>
                <a:lnTo>
                  <a:pt x="1271934" y="490336"/>
                </a:lnTo>
                <a:lnTo>
                  <a:pt x="1317410" y="484039"/>
                </a:lnTo>
                <a:lnTo>
                  <a:pt x="1362771" y="476472"/>
                </a:lnTo>
                <a:lnTo>
                  <a:pt x="1407981" y="467645"/>
                </a:lnTo>
                <a:lnTo>
                  <a:pt x="1453006" y="457567"/>
                </a:lnTo>
                <a:lnTo>
                  <a:pt x="1497810" y="446248"/>
                </a:lnTo>
                <a:lnTo>
                  <a:pt x="1542361" y="433699"/>
                </a:lnTo>
                <a:lnTo>
                  <a:pt x="1586621" y="419929"/>
                </a:lnTo>
                <a:lnTo>
                  <a:pt x="1630558" y="404949"/>
                </a:lnTo>
                <a:lnTo>
                  <a:pt x="1674136" y="388767"/>
                </a:lnTo>
                <a:lnTo>
                  <a:pt x="1717320" y="371394"/>
                </a:lnTo>
                <a:lnTo>
                  <a:pt x="1760076" y="352840"/>
                </a:lnTo>
                <a:lnTo>
                  <a:pt x="1802369" y="333115"/>
                </a:lnTo>
                <a:lnTo>
                  <a:pt x="1844165" y="312228"/>
                </a:lnTo>
                <a:lnTo>
                  <a:pt x="1885428" y="290189"/>
                </a:lnTo>
                <a:lnTo>
                  <a:pt x="1926125" y="267009"/>
                </a:lnTo>
                <a:lnTo>
                  <a:pt x="1966219" y="242696"/>
                </a:lnTo>
                <a:lnTo>
                  <a:pt x="2005677" y="217262"/>
                </a:lnTo>
                <a:lnTo>
                  <a:pt x="2044464" y="190716"/>
                </a:lnTo>
                <a:lnTo>
                  <a:pt x="2082042" y="163433"/>
                </a:lnTo>
                <a:lnTo>
                  <a:pt x="2084832" y="153162"/>
                </a:lnTo>
                <a:close/>
              </a:path>
              <a:path w="2145029" h="502920">
                <a:moveTo>
                  <a:pt x="2145030" y="106680"/>
                </a:moveTo>
                <a:lnTo>
                  <a:pt x="2020824" y="154686"/>
                </a:lnTo>
                <a:lnTo>
                  <a:pt x="2074590" y="153405"/>
                </a:lnTo>
                <a:lnTo>
                  <a:pt x="2081022" y="148590"/>
                </a:lnTo>
                <a:lnTo>
                  <a:pt x="2083308" y="146304"/>
                </a:lnTo>
                <a:lnTo>
                  <a:pt x="2087118" y="147066"/>
                </a:lnTo>
                <a:lnTo>
                  <a:pt x="2089404" y="149352"/>
                </a:lnTo>
                <a:lnTo>
                  <a:pt x="2091690" y="152400"/>
                </a:lnTo>
                <a:lnTo>
                  <a:pt x="2091690" y="181672"/>
                </a:lnTo>
                <a:lnTo>
                  <a:pt x="2145030" y="106680"/>
                </a:lnTo>
                <a:close/>
              </a:path>
              <a:path w="2145029" h="502920">
                <a:moveTo>
                  <a:pt x="2091690" y="181672"/>
                </a:moveTo>
                <a:lnTo>
                  <a:pt x="2091690" y="152400"/>
                </a:lnTo>
                <a:lnTo>
                  <a:pt x="2090928" y="156210"/>
                </a:lnTo>
                <a:lnTo>
                  <a:pt x="2088642" y="158496"/>
                </a:lnTo>
                <a:lnTo>
                  <a:pt x="2082042" y="163433"/>
                </a:lnTo>
                <a:lnTo>
                  <a:pt x="2068068" y="214884"/>
                </a:lnTo>
                <a:lnTo>
                  <a:pt x="2091690" y="181672"/>
                </a:lnTo>
                <a:close/>
              </a:path>
              <a:path w="2145029" h="502920">
                <a:moveTo>
                  <a:pt x="2091690" y="152400"/>
                </a:moveTo>
                <a:lnTo>
                  <a:pt x="2089404" y="149352"/>
                </a:lnTo>
                <a:lnTo>
                  <a:pt x="2087118" y="147066"/>
                </a:lnTo>
                <a:lnTo>
                  <a:pt x="2083308" y="146304"/>
                </a:lnTo>
                <a:lnTo>
                  <a:pt x="2081022" y="148590"/>
                </a:lnTo>
                <a:lnTo>
                  <a:pt x="2074590" y="153405"/>
                </a:lnTo>
                <a:lnTo>
                  <a:pt x="2084832" y="153162"/>
                </a:lnTo>
                <a:lnTo>
                  <a:pt x="2084832" y="161353"/>
                </a:lnTo>
                <a:lnTo>
                  <a:pt x="2088642" y="158496"/>
                </a:lnTo>
                <a:lnTo>
                  <a:pt x="2090928" y="156210"/>
                </a:lnTo>
                <a:lnTo>
                  <a:pt x="2091690" y="152400"/>
                </a:lnTo>
                <a:close/>
              </a:path>
              <a:path w="2145029" h="502920">
                <a:moveTo>
                  <a:pt x="2084832" y="161353"/>
                </a:moveTo>
                <a:lnTo>
                  <a:pt x="2084832" y="153162"/>
                </a:lnTo>
                <a:lnTo>
                  <a:pt x="2082042" y="163433"/>
                </a:lnTo>
                <a:lnTo>
                  <a:pt x="2084832" y="161353"/>
                </a:lnTo>
                <a:close/>
              </a:path>
            </a:pathLst>
          </a:custGeom>
          <a:solidFill>
            <a:srgbClr val="000000"/>
          </a:solidFill>
        </p:spPr>
        <p:txBody>
          <a:bodyPr wrap="square" lIns="0" tIns="0" rIns="0" bIns="0" rtlCol="0"/>
          <a:lstStyle/>
          <a:p>
            <a:endParaRPr/>
          </a:p>
        </p:txBody>
      </p:sp>
      <p:sp>
        <p:nvSpPr>
          <p:cNvPr id="38" name="object 38"/>
          <p:cNvSpPr/>
          <p:nvPr/>
        </p:nvSpPr>
        <p:spPr>
          <a:xfrm>
            <a:off x="4133735" y="3832859"/>
            <a:ext cx="1407795" cy="241935"/>
          </a:xfrm>
          <a:custGeom>
            <a:avLst/>
            <a:gdLst/>
            <a:ahLst/>
            <a:cxnLst/>
            <a:rect l="l" t="t" r="r" b="b"/>
            <a:pathLst>
              <a:path w="1407795" h="241935">
                <a:moveTo>
                  <a:pt x="129539" y="58673"/>
                </a:moveTo>
                <a:lnTo>
                  <a:pt x="0" y="30479"/>
                </a:lnTo>
                <a:lnTo>
                  <a:pt x="59435" y="91880"/>
                </a:lnTo>
                <a:lnTo>
                  <a:pt x="59435" y="67817"/>
                </a:lnTo>
                <a:lnTo>
                  <a:pt x="62483" y="61721"/>
                </a:lnTo>
                <a:lnTo>
                  <a:pt x="66293" y="60197"/>
                </a:lnTo>
                <a:lnTo>
                  <a:pt x="69341" y="61721"/>
                </a:lnTo>
                <a:lnTo>
                  <a:pt x="78038" y="66210"/>
                </a:lnTo>
                <a:lnTo>
                  <a:pt x="129539" y="58673"/>
                </a:lnTo>
                <a:close/>
              </a:path>
              <a:path w="1407795" h="241935">
                <a:moveTo>
                  <a:pt x="78038" y="66210"/>
                </a:moveTo>
                <a:lnTo>
                  <a:pt x="69341" y="61721"/>
                </a:lnTo>
                <a:lnTo>
                  <a:pt x="66293" y="60197"/>
                </a:lnTo>
                <a:lnTo>
                  <a:pt x="62483" y="61721"/>
                </a:lnTo>
                <a:lnTo>
                  <a:pt x="59435" y="67817"/>
                </a:lnTo>
                <a:lnTo>
                  <a:pt x="60959" y="71627"/>
                </a:lnTo>
                <a:lnTo>
                  <a:pt x="64007" y="73151"/>
                </a:lnTo>
                <a:lnTo>
                  <a:pt x="67055" y="74725"/>
                </a:lnTo>
                <a:lnTo>
                  <a:pt x="67055" y="67817"/>
                </a:lnTo>
                <a:lnTo>
                  <a:pt x="78038" y="66210"/>
                </a:lnTo>
                <a:close/>
              </a:path>
              <a:path w="1407795" h="241935">
                <a:moveTo>
                  <a:pt x="92201" y="125729"/>
                </a:moveTo>
                <a:lnTo>
                  <a:pt x="70921" y="76720"/>
                </a:lnTo>
                <a:lnTo>
                  <a:pt x="64007" y="73151"/>
                </a:lnTo>
                <a:lnTo>
                  <a:pt x="60959" y="71627"/>
                </a:lnTo>
                <a:lnTo>
                  <a:pt x="59435" y="67817"/>
                </a:lnTo>
                <a:lnTo>
                  <a:pt x="59435" y="91880"/>
                </a:lnTo>
                <a:lnTo>
                  <a:pt x="92201" y="125729"/>
                </a:lnTo>
                <a:close/>
              </a:path>
              <a:path w="1407795" h="241935">
                <a:moveTo>
                  <a:pt x="1407413" y="10667"/>
                </a:moveTo>
                <a:lnTo>
                  <a:pt x="1407413" y="6857"/>
                </a:lnTo>
                <a:lnTo>
                  <a:pt x="1405889" y="3809"/>
                </a:lnTo>
                <a:lnTo>
                  <a:pt x="1403603" y="761"/>
                </a:lnTo>
                <a:lnTo>
                  <a:pt x="1399793" y="0"/>
                </a:lnTo>
                <a:lnTo>
                  <a:pt x="1360931" y="28955"/>
                </a:lnTo>
                <a:lnTo>
                  <a:pt x="1320163" y="56604"/>
                </a:lnTo>
                <a:lnTo>
                  <a:pt x="1278575" y="82092"/>
                </a:lnTo>
                <a:lnTo>
                  <a:pt x="1236222" y="105447"/>
                </a:lnTo>
                <a:lnTo>
                  <a:pt x="1193161" y="126695"/>
                </a:lnTo>
                <a:lnTo>
                  <a:pt x="1149449" y="145863"/>
                </a:lnTo>
                <a:lnTo>
                  <a:pt x="1105140" y="162978"/>
                </a:lnTo>
                <a:lnTo>
                  <a:pt x="1060292" y="178066"/>
                </a:lnTo>
                <a:lnTo>
                  <a:pt x="1014959" y="191154"/>
                </a:lnTo>
                <a:lnTo>
                  <a:pt x="969199" y="202268"/>
                </a:lnTo>
                <a:lnTo>
                  <a:pt x="923066" y="211436"/>
                </a:lnTo>
                <a:lnTo>
                  <a:pt x="876618" y="218683"/>
                </a:lnTo>
                <a:lnTo>
                  <a:pt x="829910" y="224037"/>
                </a:lnTo>
                <a:lnTo>
                  <a:pt x="782999" y="227524"/>
                </a:lnTo>
                <a:lnTo>
                  <a:pt x="735939" y="229171"/>
                </a:lnTo>
                <a:lnTo>
                  <a:pt x="688788" y="229004"/>
                </a:lnTo>
                <a:lnTo>
                  <a:pt x="641601" y="227050"/>
                </a:lnTo>
                <a:lnTo>
                  <a:pt x="594434" y="223336"/>
                </a:lnTo>
                <a:lnTo>
                  <a:pt x="547344" y="217888"/>
                </a:lnTo>
                <a:lnTo>
                  <a:pt x="500386" y="210733"/>
                </a:lnTo>
                <a:lnTo>
                  <a:pt x="453616" y="201897"/>
                </a:lnTo>
                <a:lnTo>
                  <a:pt x="407091" y="191408"/>
                </a:lnTo>
                <a:lnTo>
                  <a:pt x="360866" y="179291"/>
                </a:lnTo>
                <a:lnTo>
                  <a:pt x="314998" y="165574"/>
                </a:lnTo>
                <a:lnTo>
                  <a:pt x="269542" y="150283"/>
                </a:lnTo>
                <a:lnTo>
                  <a:pt x="224554" y="133445"/>
                </a:lnTo>
                <a:lnTo>
                  <a:pt x="180092" y="115086"/>
                </a:lnTo>
                <a:lnTo>
                  <a:pt x="136209" y="95234"/>
                </a:lnTo>
                <a:lnTo>
                  <a:pt x="92963" y="73913"/>
                </a:lnTo>
                <a:lnTo>
                  <a:pt x="78038" y="66210"/>
                </a:lnTo>
                <a:lnTo>
                  <a:pt x="67055" y="67817"/>
                </a:lnTo>
                <a:lnTo>
                  <a:pt x="131251" y="106851"/>
                </a:lnTo>
                <a:lnTo>
                  <a:pt x="175529" y="126871"/>
                </a:lnTo>
                <a:lnTo>
                  <a:pt x="220404" y="145377"/>
                </a:lnTo>
                <a:lnTo>
                  <a:pt x="265820" y="162344"/>
                </a:lnTo>
                <a:lnTo>
                  <a:pt x="311720" y="177746"/>
                </a:lnTo>
                <a:lnTo>
                  <a:pt x="358045" y="191555"/>
                </a:lnTo>
                <a:lnTo>
                  <a:pt x="404738" y="203746"/>
                </a:lnTo>
                <a:lnTo>
                  <a:pt x="451742" y="214293"/>
                </a:lnTo>
                <a:lnTo>
                  <a:pt x="498999" y="223169"/>
                </a:lnTo>
                <a:lnTo>
                  <a:pt x="546452" y="230349"/>
                </a:lnTo>
                <a:lnTo>
                  <a:pt x="594044" y="235805"/>
                </a:lnTo>
                <a:lnTo>
                  <a:pt x="641716" y="239513"/>
                </a:lnTo>
                <a:lnTo>
                  <a:pt x="689411" y="241446"/>
                </a:lnTo>
                <a:lnTo>
                  <a:pt x="737073" y="241577"/>
                </a:lnTo>
                <a:lnTo>
                  <a:pt x="784642" y="239881"/>
                </a:lnTo>
                <a:lnTo>
                  <a:pt x="832063" y="236331"/>
                </a:lnTo>
                <a:lnTo>
                  <a:pt x="879276" y="230902"/>
                </a:lnTo>
                <a:lnTo>
                  <a:pt x="926226" y="223566"/>
                </a:lnTo>
                <a:lnTo>
                  <a:pt x="972854" y="214299"/>
                </a:lnTo>
                <a:lnTo>
                  <a:pt x="1019103" y="203072"/>
                </a:lnTo>
                <a:lnTo>
                  <a:pt x="1064916" y="189862"/>
                </a:lnTo>
                <a:lnTo>
                  <a:pt x="1110234" y="174641"/>
                </a:lnTo>
                <a:lnTo>
                  <a:pt x="1155001" y="157383"/>
                </a:lnTo>
                <a:lnTo>
                  <a:pt x="1199159" y="138061"/>
                </a:lnTo>
                <a:lnTo>
                  <a:pt x="1242651" y="116651"/>
                </a:lnTo>
                <a:lnTo>
                  <a:pt x="1285418" y="93126"/>
                </a:lnTo>
                <a:lnTo>
                  <a:pt x="1327404" y="67458"/>
                </a:lnTo>
                <a:lnTo>
                  <a:pt x="1368552" y="39623"/>
                </a:lnTo>
                <a:lnTo>
                  <a:pt x="1407413" y="10667"/>
                </a:lnTo>
                <a:close/>
              </a:path>
              <a:path w="1407795" h="241935">
                <a:moveTo>
                  <a:pt x="70921" y="76720"/>
                </a:moveTo>
                <a:lnTo>
                  <a:pt x="67055" y="67817"/>
                </a:lnTo>
                <a:lnTo>
                  <a:pt x="67055" y="74725"/>
                </a:lnTo>
                <a:lnTo>
                  <a:pt x="70921" y="76720"/>
                </a:lnTo>
                <a:close/>
              </a:path>
            </a:pathLst>
          </a:custGeom>
          <a:solidFill>
            <a:srgbClr val="000000"/>
          </a:solidFill>
        </p:spPr>
        <p:txBody>
          <a:bodyPr wrap="square" lIns="0" tIns="0" rIns="0" bIns="0" rtlCol="0"/>
          <a:lstStyle/>
          <a:p>
            <a:endParaRPr/>
          </a:p>
        </p:txBody>
      </p:sp>
      <p:sp>
        <p:nvSpPr>
          <p:cNvPr id="39" name="object 39"/>
          <p:cNvSpPr/>
          <p:nvPr/>
        </p:nvSpPr>
        <p:spPr>
          <a:xfrm>
            <a:off x="6332867" y="3832859"/>
            <a:ext cx="1407795" cy="241935"/>
          </a:xfrm>
          <a:custGeom>
            <a:avLst/>
            <a:gdLst/>
            <a:ahLst/>
            <a:cxnLst/>
            <a:rect l="l" t="t" r="r" b="b"/>
            <a:pathLst>
              <a:path w="1407795" h="241935">
                <a:moveTo>
                  <a:pt x="128777" y="58673"/>
                </a:moveTo>
                <a:lnTo>
                  <a:pt x="0" y="30479"/>
                </a:lnTo>
                <a:lnTo>
                  <a:pt x="58673" y="91093"/>
                </a:lnTo>
                <a:lnTo>
                  <a:pt x="58673" y="67817"/>
                </a:lnTo>
                <a:lnTo>
                  <a:pt x="60959" y="64769"/>
                </a:lnTo>
                <a:lnTo>
                  <a:pt x="62483" y="61721"/>
                </a:lnTo>
                <a:lnTo>
                  <a:pt x="66293" y="60197"/>
                </a:lnTo>
                <a:lnTo>
                  <a:pt x="69341" y="61721"/>
                </a:lnTo>
                <a:lnTo>
                  <a:pt x="77654" y="66155"/>
                </a:lnTo>
                <a:lnTo>
                  <a:pt x="128777" y="58673"/>
                </a:lnTo>
                <a:close/>
              </a:path>
              <a:path w="1407795" h="241935">
                <a:moveTo>
                  <a:pt x="77654" y="66155"/>
                </a:moveTo>
                <a:lnTo>
                  <a:pt x="69341" y="61721"/>
                </a:lnTo>
                <a:lnTo>
                  <a:pt x="66293" y="60197"/>
                </a:lnTo>
                <a:lnTo>
                  <a:pt x="62483" y="61721"/>
                </a:lnTo>
                <a:lnTo>
                  <a:pt x="60959" y="64769"/>
                </a:lnTo>
                <a:lnTo>
                  <a:pt x="58673" y="67817"/>
                </a:lnTo>
                <a:lnTo>
                  <a:pt x="60197" y="71627"/>
                </a:lnTo>
                <a:lnTo>
                  <a:pt x="63245" y="73151"/>
                </a:lnTo>
                <a:lnTo>
                  <a:pt x="66293" y="74725"/>
                </a:lnTo>
                <a:lnTo>
                  <a:pt x="66293" y="67817"/>
                </a:lnTo>
                <a:lnTo>
                  <a:pt x="77654" y="66155"/>
                </a:lnTo>
                <a:close/>
              </a:path>
              <a:path w="1407795" h="241935">
                <a:moveTo>
                  <a:pt x="92201" y="125729"/>
                </a:moveTo>
                <a:lnTo>
                  <a:pt x="70311" y="76798"/>
                </a:lnTo>
                <a:lnTo>
                  <a:pt x="63245" y="73151"/>
                </a:lnTo>
                <a:lnTo>
                  <a:pt x="60197" y="71627"/>
                </a:lnTo>
                <a:lnTo>
                  <a:pt x="58673" y="67817"/>
                </a:lnTo>
                <a:lnTo>
                  <a:pt x="58673" y="91093"/>
                </a:lnTo>
                <a:lnTo>
                  <a:pt x="92201" y="125729"/>
                </a:lnTo>
                <a:close/>
              </a:path>
              <a:path w="1407795" h="241935">
                <a:moveTo>
                  <a:pt x="1407413" y="6857"/>
                </a:moveTo>
                <a:lnTo>
                  <a:pt x="1402841" y="761"/>
                </a:lnTo>
                <a:lnTo>
                  <a:pt x="1399031" y="0"/>
                </a:lnTo>
                <a:lnTo>
                  <a:pt x="1360169" y="28955"/>
                </a:lnTo>
                <a:lnTo>
                  <a:pt x="1319481" y="56640"/>
                </a:lnTo>
                <a:lnTo>
                  <a:pt x="1277956" y="82157"/>
                </a:lnTo>
                <a:lnTo>
                  <a:pt x="1235653" y="105532"/>
                </a:lnTo>
                <a:lnTo>
                  <a:pt x="1192627" y="126795"/>
                </a:lnTo>
                <a:lnTo>
                  <a:pt x="1148937" y="145971"/>
                </a:lnTo>
                <a:lnTo>
                  <a:pt x="1104640" y="163088"/>
                </a:lnTo>
                <a:lnTo>
                  <a:pt x="1059792" y="178173"/>
                </a:lnTo>
                <a:lnTo>
                  <a:pt x="1014451" y="191254"/>
                </a:lnTo>
                <a:lnTo>
                  <a:pt x="968675" y="202357"/>
                </a:lnTo>
                <a:lnTo>
                  <a:pt x="922520" y="211511"/>
                </a:lnTo>
                <a:lnTo>
                  <a:pt x="876044" y="218742"/>
                </a:lnTo>
                <a:lnTo>
                  <a:pt x="829303" y="224077"/>
                </a:lnTo>
                <a:lnTo>
                  <a:pt x="782355" y="227545"/>
                </a:lnTo>
                <a:lnTo>
                  <a:pt x="735258" y="229171"/>
                </a:lnTo>
                <a:lnTo>
                  <a:pt x="688068" y="228984"/>
                </a:lnTo>
                <a:lnTo>
                  <a:pt x="640843" y="227010"/>
                </a:lnTo>
                <a:lnTo>
                  <a:pt x="593429" y="223253"/>
                </a:lnTo>
                <a:lnTo>
                  <a:pt x="546515" y="217813"/>
                </a:lnTo>
                <a:lnTo>
                  <a:pt x="499527" y="210644"/>
                </a:lnTo>
                <a:lnTo>
                  <a:pt x="452732" y="201797"/>
                </a:lnTo>
                <a:lnTo>
                  <a:pt x="406188" y="191301"/>
                </a:lnTo>
                <a:lnTo>
                  <a:pt x="359951" y="179181"/>
                </a:lnTo>
                <a:lnTo>
                  <a:pt x="314080" y="165467"/>
                </a:lnTo>
                <a:lnTo>
                  <a:pt x="268631" y="150183"/>
                </a:lnTo>
                <a:lnTo>
                  <a:pt x="223662" y="133359"/>
                </a:lnTo>
                <a:lnTo>
                  <a:pt x="179229" y="115021"/>
                </a:lnTo>
                <a:lnTo>
                  <a:pt x="135390" y="95197"/>
                </a:lnTo>
                <a:lnTo>
                  <a:pt x="92201" y="73913"/>
                </a:lnTo>
                <a:lnTo>
                  <a:pt x="77654" y="66155"/>
                </a:lnTo>
                <a:lnTo>
                  <a:pt x="66293" y="67817"/>
                </a:lnTo>
                <a:lnTo>
                  <a:pt x="130533" y="106819"/>
                </a:lnTo>
                <a:lnTo>
                  <a:pt x="174846" y="126815"/>
                </a:lnTo>
                <a:lnTo>
                  <a:pt x="219751" y="145305"/>
                </a:lnTo>
                <a:lnTo>
                  <a:pt x="265190" y="162260"/>
                </a:lnTo>
                <a:lnTo>
                  <a:pt x="311106" y="177656"/>
                </a:lnTo>
                <a:lnTo>
                  <a:pt x="357441" y="191465"/>
                </a:lnTo>
                <a:lnTo>
                  <a:pt x="404140" y="203660"/>
                </a:lnTo>
                <a:lnTo>
                  <a:pt x="451146" y="214215"/>
                </a:lnTo>
                <a:lnTo>
                  <a:pt x="498400" y="223102"/>
                </a:lnTo>
                <a:lnTo>
                  <a:pt x="545847" y="230296"/>
                </a:lnTo>
                <a:lnTo>
                  <a:pt x="593639" y="235785"/>
                </a:lnTo>
                <a:lnTo>
                  <a:pt x="641089" y="239495"/>
                </a:lnTo>
                <a:lnTo>
                  <a:pt x="688770" y="241446"/>
                </a:lnTo>
                <a:lnTo>
                  <a:pt x="736415" y="241596"/>
                </a:lnTo>
                <a:lnTo>
                  <a:pt x="783968" y="239919"/>
                </a:lnTo>
                <a:lnTo>
                  <a:pt x="831371" y="236387"/>
                </a:lnTo>
                <a:lnTo>
                  <a:pt x="878568" y="230975"/>
                </a:lnTo>
                <a:lnTo>
                  <a:pt x="925500" y="223654"/>
                </a:lnTo>
                <a:lnTo>
                  <a:pt x="972113" y="214398"/>
                </a:lnTo>
                <a:lnTo>
                  <a:pt x="1018347" y="203181"/>
                </a:lnTo>
                <a:lnTo>
                  <a:pt x="1064147" y="189976"/>
                </a:lnTo>
                <a:lnTo>
                  <a:pt x="1109455" y="174756"/>
                </a:lnTo>
                <a:lnTo>
                  <a:pt x="1154215" y="157494"/>
                </a:lnTo>
                <a:lnTo>
                  <a:pt x="1198369" y="138164"/>
                </a:lnTo>
                <a:lnTo>
                  <a:pt x="1241860" y="116739"/>
                </a:lnTo>
                <a:lnTo>
                  <a:pt x="1284632" y="93191"/>
                </a:lnTo>
                <a:lnTo>
                  <a:pt x="1326628" y="67495"/>
                </a:lnTo>
                <a:lnTo>
                  <a:pt x="1367789" y="39623"/>
                </a:lnTo>
                <a:lnTo>
                  <a:pt x="1406651" y="10667"/>
                </a:lnTo>
                <a:lnTo>
                  <a:pt x="1407413" y="6857"/>
                </a:lnTo>
                <a:close/>
              </a:path>
              <a:path w="1407795" h="241935">
                <a:moveTo>
                  <a:pt x="70311" y="76798"/>
                </a:moveTo>
                <a:lnTo>
                  <a:pt x="66293" y="67817"/>
                </a:lnTo>
                <a:lnTo>
                  <a:pt x="66293" y="74725"/>
                </a:lnTo>
                <a:lnTo>
                  <a:pt x="70311" y="76798"/>
                </a:lnTo>
                <a:close/>
              </a:path>
            </a:pathLst>
          </a:custGeom>
          <a:solidFill>
            <a:srgbClr val="000000"/>
          </a:solidFill>
        </p:spPr>
        <p:txBody>
          <a:bodyPr wrap="square" lIns="0" tIns="0" rIns="0" bIns="0" rtlCol="0"/>
          <a:lstStyle/>
          <a:p>
            <a:endParaRPr/>
          </a:p>
        </p:txBody>
      </p:sp>
      <p:sp>
        <p:nvSpPr>
          <p:cNvPr id="40" name="object 40"/>
          <p:cNvSpPr txBox="1"/>
          <p:nvPr/>
        </p:nvSpPr>
        <p:spPr>
          <a:xfrm>
            <a:off x="8856598" y="2971800"/>
            <a:ext cx="485140" cy="825500"/>
          </a:xfrm>
          <a:prstGeom prst="rect">
            <a:avLst/>
          </a:prstGeom>
          <a:solidFill>
            <a:srgbClr val="00CC99"/>
          </a:solidFill>
          <a:ln w="12700">
            <a:solidFill>
              <a:srgbClr val="000000"/>
            </a:solidFill>
          </a:ln>
        </p:spPr>
        <p:txBody>
          <a:bodyPr vert="horz" wrap="square" lIns="0" tIns="212090" rIns="0" bIns="0" rtlCol="0">
            <a:spAutoFit/>
          </a:bodyPr>
          <a:lstStyle/>
          <a:p>
            <a:pPr algn="ctr">
              <a:lnSpc>
                <a:spcPct val="100000"/>
              </a:lnSpc>
              <a:spcBef>
                <a:spcPts val="1670"/>
              </a:spcBef>
            </a:pPr>
            <a:r>
              <a:rPr sz="2400" dirty="0">
                <a:latin typeface="Times New Roman" panose="02020603050405020304"/>
                <a:cs typeface="Times New Roman" panose="02020603050405020304"/>
              </a:rPr>
              <a:t>I</a:t>
            </a:r>
            <a:endParaRPr sz="2400">
              <a:latin typeface="Times New Roman" panose="02020603050405020304"/>
              <a:cs typeface="Times New Roman" panose="02020603050405020304"/>
            </a:endParaRPr>
          </a:p>
        </p:txBody>
      </p:sp>
      <p:sp>
        <p:nvSpPr>
          <p:cNvPr id="41" name="object 41"/>
          <p:cNvSpPr/>
          <p:nvPr/>
        </p:nvSpPr>
        <p:spPr>
          <a:xfrm>
            <a:off x="3160648" y="2426970"/>
            <a:ext cx="5501005" cy="254000"/>
          </a:xfrm>
          <a:custGeom>
            <a:avLst/>
            <a:gdLst/>
            <a:ahLst/>
            <a:cxnLst/>
            <a:rect l="l" t="t" r="r" b="b"/>
            <a:pathLst>
              <a:path w="5501005" h="254000">
                <a:moveTo>
                  <a:pt x="5500878" y="253745"/>
                </a:moveTo>
                <a:lnTo>
                  <a:pt x="5481488" y="217124"/>
                </a:lnTo>
                <a:lnTo>
                  <a:pt x="5427075" y="184761"/>
                </a:lnTo>
                <a:lnTo>
                  <a:pt x="5388495" y="170658"/>
                </a:lnTo>
                <a:lnTo>
                  <a:pt x="5343272" y="158197"/>
                </a:lnTo>
                <a:lnTo>
                  <a:pt x="5292110" y="147570"/>
                </a:lnTo>
                <a:lnTo>
                  <a:pt x="5235713" y="138970"/>
                </a:lnTo>
                <a:lnTo>
                  <a:pt x="5174785" y="132589"/>
                </a:lnTo>
                <a:lnTo>
                  <a:pt x="5110030" y="128619"/>
                </a:lnTo>
                <a:lnTo>
                  <a:pt x="5042154" y="127253"/>
                </a:lnTo>
                <a:lnTo>
                  <a:pt x="3208782" y="127253"/>
                </a:lnTo>
                <a:lnTo>
                  <a:pt x="3141094" y="125870"/>
                </a:lnTo>
                <a:lnTo>
                  <a:pt x="3076495" y="121851"/>
                </a:lnTo>
                <a:lnTo>
                  <a:pt x="3015691" y="115398"/>
                </a:lnTo>
                <a:lnTo>
                  <a:pt x="2959391" y="106708"/>
                </a:lnTo>
                <a:lnTo>
                  <a:pt x="2908301" y="95981"/>
                </a:lnTo>
                <a:lnTo>
                  <a:pt x="2863130" y="83416"/>
                </a:lnTo>
                <a:lnTo>
                  <a:pt x="2824585" y="69213"/>
                </a:lnTo>
                <a:lnTo>
                  <a:pt x="2770204" y="36688"/>
                </a:lnTo>
                <a:lnTo>
                  <a:pt x="2750820" y="0"/>
                </a:lnTo>
                <a:lnTo>
                  <a:pt x="2745838" y="18764"/>
                </a:lnTo>
                <a:lnTo>
                  <a:pt x="2708126" y="53570"/>
                </a:lnTo>
                <a:lnTo>
                  <a:pt x="2638180" y="83416"/>
                </a:lnTo>
                <a:lnTo>
                  <a:pt x="2592905" y="95981"/>
                </a:lnTo>
                <a:lnTo>
                  <a:pt x="2541715" y="106708"/>
                </a:lnTo>
                <a:lnTo>
                  <a:pt x="2485325" y="115398"/>
                </a:lnTo>
                <a:lnTo>
                  <a:pt x="2424449" y="121851"/>
                </a:lnTo>
                <a:lnTo>
                  <a:pt x="2359801" y="125870"/>
                </a:lnTo>
                <a:lnTo>
                  <a:pt x="2292096" y="127253"/>
                </a:lnTo>
                <a:lnTo>
                  <a:pt x="458724" y="127253"/>
                </a:lnTo>
                <a:lnTo>
                  <a:pt x="391018" y="128619"/>
                </a:lnTo>
                <a:lnTo>
                  <a:pt x="326370" y="132589"/>
                </a:lnTo>
                <a:lnTo>
                  <a:pt x="265494" y="138970"/>
                </a:lnTo>
                <a:lnTo>
                  <a:pt x="209104" y="147570"/>
                </a:lnTo>
                <a:lnTo>
                  <a:pt x="157914" y="158197"/>
                </a:lnTo>
                <a:lnTo>
                  <a:pt x="112639" y="170658"/>
                </a:lnTo>
                <a:lnTo>
                  <a:pt x="73994" y="184761"/>
                </a:lnTo>
                <a:lnTo>
                  <a:pt x="19451" y="217124"/>
                </a:lnTo>
                <a:lnTo>
                  <a:pt x="4981" y="234998"/>
                </a:lnTo>
                <a:lnTo>
                  <a:pt x="0" y="253745"/>
                </a:lnTo>
              </a:path>
            </a:pathLst>
          </a:custGeom>
          <a:ln w="9525">
            <a:solidFill>
              <a:srgbClr val="000000"/>
            </a:solidFill>
          </a:ln>
        </p:spPr>
        <p:txBody>
          <a:bodyPr wrap="square" lIns="0" tIns="0" rIns="0" bIns="0" rtlCol="0"/>
          <a:lstStyle/>
          <a:p>
            <a:endParaRPr/>
          </a:p>
        </p:txBody>
      </p:sp>
      <p:sp>
        <p:nvSpPr>
          <p:cNvPr id="42" name="object 42"/>
          <p:cNvSpPr txBox="1"/>
          <p:nvPr/>
        </p:nvSpPr>
        <p:spPr>
          <a:xfrm>
            <a:off x="4421251" y="1984247"/>
            <a:ext cx="3214370" cy="953769"/>
          </a:xfrm>
          <a:prstGeom prst="rect">
            <a:avLst/>
          </a:prstGeom>
        </p:spPr>
        <p:txBody>
          <a:bodyPr vert="horz" wrap="square" lIns="0" tIns="0" rIns="0" bIns="0" rtlCol="0">
            <a:spAutoFit/>
          </a:bodyPr>
          <a:lstStyle/>
          <a:p>
            <a:pPr marL="12700">
              <a:lnSpc>
                <a:spcPct val="100000"/>
              </a:lnSpc>
              <a:tabLst>
                <a:tab pos="1985645" algn="l"/>
              </a:tabLst>
            </a:pPr>
            <a:r>
              <a:rPr sz="2400" dirty="0">
                <a:solidFill>
                  <a:srgbClr val="EE2B0A"/>
                </a:solidFill>
                <a:latin typeface="Times New Roman" panose="02020603050405020304"/>
                <a:cs typeface="Times New Roman" panose="02020603050405020304"/>
              </a:rPr>
              <a:t>GOP(Group</a:t>
            </a:r>
            <a:r>
              <a:rPr sz="2400" spc="5" dirty="0">
                <a:solidFill>
                  <a:srgbClr val="EE2B0A"/>
                </a:solidFill>
                <a:latin typeface="Times New Roman" panose="02020603050405020304"/>
                <a:cs typeface="Times New Roman" panose="02020603050405020304"/>
              </a:rPr>
              <a:t> </a:t>
            </a:r>
            <a:r>
              <a:rPr sz="2400" dirty="0">
                <a:solidFill>
                  <a:srgbClr val="EE2B0A"/>
                </a:solidFill>
                <a:latin typeface="Times New Roman" panose="02020603050405020304"/>
                <a:cs typeface="Times New Roman" panose="02020603050405020304"/>
              </a:rPr>
              <a:t>of	Pictures)</a:t>
            </a:r>
            <a:endParaRPr sz="2400">
              <a:latin typeface="Times New Roman" panose="02020603050405020304"/>
              <a:cs typeface="Times New Roman" panose="02020603050405020304"/>
            </a:endParaRPr>
          </a:p>
          <a:p>
            <a:pPr marL="267970">
              <a:lnSpc>
                <a:spcPct val="100000"/>
              </a:lnSpc>
              <a:spcBef>
                <a:spcPts val="1895"/>
              </a:spcBef>
              <a:tabLst>
                <a:tab pos="965835" algn="l"/>
                <a:tab pos="1664970" algn="l"/>
                <a:tab pos="2362835" algn="l"/>
                <a:tab pos="3061335" algn="l"/>
              </a:tabLst>
            </a:pPr>
            <a:r>
              <a:rPr sz="2200" dirty="0">
                <a:solidFill>
                  <a:srgbClr val="FF0033"/>
                </a:solidFill>
                <a:latin typeface="Times New Roman" panose="02020603050405020304"/>
                <a:cs typeface="Times New Roman" panose="02020603050405020304"/>
              </a:rPr>
              <a:t>4	5	6	7	8</a:t>
            </a:r>
            <a:endParaRPr sz="2200">
              <a:latin typeface="Times New Roman" panose="02020603050405020304"/>
              <a:cs typeface="Times New Roman" panose="02020603050405020304"/>
            </a:endParaRPr>
          </a:p>
        </p:txBody>
      </p:sp>
      <p:sp>
        <p:nvSpPr>
          <p:cNvPr id="43" name="object 43"/>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画面的重新排序</a:t>
            </a:r>
          </a:p>
        </p:txBody>
      </p:sp>
      <p:graphicFrame>
        <p:nvGraphicFramePr>
          <p:cNvPr id="7" name="object 7"/>
          <p:cNvGraphicFramePr>
            <a:graphicFrameLocks noGrp="1"/>
          </p:cNvGraphicFramePr>
          <p:nvPr/>
        </p:nvGraphicFramePr>
        <p:xfrm>
          <a:off x="5297944" y="5037772"/>
          <a:ext cx="3435336" cy="726186"/>
        </p:xfrm>
        <a:graphic>
          <a:graphicData uri="http://schemas.openxmlformats.org/drawingml/2006/table">
            <a:tbl>
              <a:tblPr firstRow="1" bandRow="1">
                <a:tableStyleId>{2D5ABB26-0587-4C30-8999-92F81FD0307C}</a:tableStyleId>
              </a:tblPr>
              <a:tblGrid>
                <a:gridCol w="269868">
                  <a:extLst>
                    <a:ext uri="{9D8B030D-6E8A-4147-A177-3AD203B41FA5}">
                      <a16:colId xmlns="" xmlns:a16="http://schemas.microsoft.com/office/drawing/2014/main" val="20000"/>
                    </a:ext>
                  </a:extLst>
                </a:gridCol>
                <a:gridCol w="609600">
                  <a:extLst>
                    <a:ext uri="{9D8B030D-6E8A-4147-A177-3AD203B41FA5}">
                      <a16:colId xmlns="" xmlns:a16="http://schemas.microsoft.com/office/drawing/2014/main" val="20001"/>
                    </a:ext>
                  </a:extLst>
                </a:gridCol>
                <a:gridCol w="304800">
                  <a:extLst>
                    <a:ext uri="{9D8B030D-6E8A-4147-A177-3AD203B41FA5}">
                      <a16:colId xmlns="" xmlns:a16="http://schemas.microsoft.com/office/drawing/2014/main" val="20002"/>
                    </a:ext>
                  </a:extLst>
                </a:gridCol>
                <a:gridCol w="304800">
                  <a:extLst>
                    <a:ext uri="{9D8B030D-6E8A-4147-A177-3AD203B41FA5}">
                      <a16:colId xmlns="" xmlns:a16="http://schemas.microsoft.com/office/drawing/2014/main" val="20003"/>
                    </a:ext>
                  </a:extLst>
                </a:gridCol>
                <a:gridCol w="304800">
                  <a:extLst>
                    <a:ext uri="{9D8B030D-6E8A-4147-A177-3AD203B41FA5}">
                      <a16:colId xmlns="" xmlns:a16="http://schemas.microsoft.com/office/drawing/2014/main" val="20004"/>
                    </a:ext>
                  </a:extLst>
                </a:gridCol>
                <a:gridCol w="304800">
                  <a:extLst>
                    <a:ext uri="{9D8B030D-6E8A-4147-A177-3AD203B41FA5}">
                      <a16:colId xmlns="" xmlns:a16="http://schemas.microsoft.com/office/drawing/2014/main" val="20005"/>
                    </a:ext>
                  </a:extLst>
                </a:gridCol>
                <a:gridCol w="304800">
                  <a:extLst>
                    <a:ext uri="{9D8B030D-6E8A-4147-A177-3AD203B41FA5}">
                      <a16:colId xmlns="" xmlns:a16="http://schemas.microsoft.com/office/drawing/2014/main" val="20006"/>
                    </a:ext>
                  </a:extLst>
                </a:gridCol>
                <a:gridCol w="609600">
                  <a:extLst>
                    <a:ext uri="{9D8B030D-6E8A-4147-A177-3AD203B41FA5}">
                      <a16:colId xmlns="" xmlns:a16="http://schemas.microsoft.com/office/drawing/2014/main" val="20007"/>
                    </a:ext>
                  </a:extLst>
                </a:gridCol>
                <a:gridCol w="422268">
                  <a:extLst>
                    <a:ext uri="{9D8B030D-6E8A-4147-A177-3AD203B41FA5}">
                      <a16:colId xmlns="" xmlns:a16="http://schemas.microsoft.com/office/drawing/2014/main" val="20008"/>
                    </a:ext>
                  </a:extLst>
                </a:gridCol>
              </a:tblGrid>
              <a:tr h="360426">
                <a:tc>
                  <a:txBody>
                    <a:bodyPr/>
                    <a:lstStyle/>
                    <a:p>
                      <a:pPr marL="22225">
                        <a:lnSpc>
                          <a:spcPts val="2545"/>
                        </a:lnSpc>
                      </a:pPr>
                      <a:r>
                        <a:rPr sz="2400" dirty="0">
                          <a:solidFill>
                            <a:srgbClr val="FF0033"/>
                          </a:solidFill>
                          <a:latin typeface="宋体" panose="02010600030101010101" pitchFamily="2" charset="-122"/>
                          <a:cs typeface="宋体" panose="02010600030101010101" pitchFamily="2" charset="-122"/>
                        </a:rPr>
                        <a:t>0</a:t>
                      </a:r>
                      <a:endParaRPr sz="2400">
                        <a:latin typeface="宋体" panose="02010600030101010101" pitchFamily="2" charset="-122"/>
                        <a:cs typeface="宋体" panose="02010600030101010101" pitchFamily="2" charset="-122"/>
                      </a:endParaRPr>
                    </a:p>
                  </a:txBody>
                  <a:tcPr marL="0" marR="0" marT="0" marB="0"/>
                </a:tc>
                <a:tc>
                  <a:txBody>
                    <a:bodyPr/>
                    <a:lstStyle/>
                    <a:p>
                      <a:pPr marL="57150">
                        <a:lnSpc>
                          <a:spcPts val="2545"/>
                        </a:lnSpc>
                        <a:tabLst>
                          <a:tab pos="361315" algn="l"/>
                        </a:tabLst>
                      </a:pPr>
                      <a:r>
                        <a:rPr sz="2400" dirty="0">
                          <a:solidFill>
                            <a:srgbClr val="FF0033"/>
                          </a:solidFill>
                          <a:latin typeface="宋体" panose="02010600030101010101" pitchFamily="2" charset="-122"/>
                          <a:cs typeface="宋体" panose="02010600030101010101" pitchFamily="2" charset="-122"/>
                        </a:rPr>
                        <a:t>1	2</a:t>
                      </a:r>
                      <a:endParaRPr sz="2400">
                        <a:latin typeface="宋体" panose="02010600030101010101" pitchFamily="2" charset="-122"/>
                        <a:cs typeface="宋体" panose="02010600030101010101" pitchFamily="2" charset="-122"/>
                      </a:endParaRPr>
                    </a:p>
                  </a:txBody>
                  <a:tcPr marL="0" marR="0" marT="0" marB="0"/>
                </a:tc>
                <a:tc>
                  <a:txBody>
                    <a:bodyPr/>
                    <a:lstStyle/>
                    <a:p>
                      <a:pPr marL="57150">
                        <a:lnSpc>
                          <a:spcPts val="2545"/>
                        </a:lnSpc>
                      </a:pPr>
                      <a:r>
                        <a:rPr sz="2400" dirty="0">
                          <a:solidFill>
                            <a:srgbClr val="FF0033"/>
                          </a:solidFill>
                          <a:latin typeface="宋体" panose="02010600030101010101" pitchFamily="2" charset="-122"/>
                          <a:cs typeface="宋体" panose="02010600030101010101" pitchFamily="2" charset="-122"/>
                        </a:rPr>
                        <a:t>3</a:t>
                      </a:r>
                      <a:endParaRPr sz="2400">
                        <a:latin typeface="宋体" panose="02010600030101010101" pitchFamily="2" charset="-122"/>
                        <a:cs typeface="宋体" panose="02010600030101010101" pitchFamily="2" charset="-122"/>
                      </a:endParaRPr>
                    </a:p>
                  </a:txBody>
                  <a:tcPr marL="0" marR="0" marT="0" marB="0"/>
                </a:tc>
                <a:tc>
                  <a:txBody>
                    <a:bodyPr/>
                    <a:lstStyle/>
                    <a:p>
                      <a:pPr marL="57150">
                        <a:lnSpc>
                          <a:spcPts val="2545"/>
                        </a:lnSpc>
                      </a:pPr>
                      <a:r>
                        <a:rPr sz="2400" dirty="0">
                          <a:solidFill>
                            <a:srgbClr val="FF0033"/>
                          </a:solidFill>
                          <a:latin typeface="宋体" panose="02010600030101010101" pitchFamily="2" charset="-122"/>
                          <a:cs typeface="宋体" panose="02010600030101010101" pitchFamily="2" charset="-122"/>
                        </a:rPr>
                        <a:t>4</a:t>
                      </a:r>
                      <a:endParaRPr sz="2400">
                        <a:latin typeface="宋体" panose="02010600030101010101" pitchFamily="2" charset="-122"/>
                        <a:cs typeface="宋体" panose="02010600030101010101" pitchFamily="2" charset="-122"/>
                      </a:endParaRPr>
                    </a:p>
                  </a:txBody>
                  <a:tcPr marL="0" marR="0" marT="0" marB="0"/>
                </a:tc>
                <a:tc>
                  <a:txBody>
                    <a:bodyPr/>
                    <a:lstStyle/>
                    <a:p>
                      <a:pPr marL="57150">
                        <a:lnSpc>
                          <a:spcPts val="2545"/>
                        </a:lnSpc>
                      </a:pPr>
                      <a:r>
                        <a:rPr sz="2400" dirty="0">
                          <a:solidFill>
                            <a:srgbClr val="FF0033"/>
                          </a:solidFill>
                          <a:latin typeface="宋体" panose="02010600030101010101" pitchFamily="2" charset="-122"/>
                          <a:cs typeface="宋体" panose="02010600030101010101" pitchFamily="2" charset="-122"/>
                        </a:rPr>
                        <a:t>5</a:t>
                      </a:r>
                      <a:endParaRPr sz="2400">
                        <a:latin typeface="宋体" panose="02010600030101010101" pitchFamily="2" charset="-122"/>
                        <a:cs typeface="宋体" panose="02010600030101010101" pitchFamily="2" charset="-122"/>
                      </a:endParaRPr>
                    </a:p>
                  </a:txBody>
                  <a:tcPr marL="0" marR="0" marT="0" marB="0"/>
                </a:tc>
                <a:tc>
                  <a:txBody>
                    <a:bodyPr/>
                    <a:lstStyle/>
                    <a:p>
                      <a:pPr marL="57150">
                        <a:lnSpc>
                          <a:spcPts val="2545"/>
                        </a:lnSpc>
                      </a:pPr>
                      <a:r>
                        <a:rPr sz="2400" dirty="0">
                          <a:solidFill>
                            <a:srgbClr val="FF0033"/>
                          </a:solidFill>
                          <a:latin typeface="宋体" panose="02010600030101010101" pitchFamily="2" charset="-122"/>
                          <a:cs typeface="宋体" panose="02010600030101010101" pitchFamily="2" charset="-122"/>
                        </a:rPr>
                        <a:t>6</a:t>
                      </a:r>
                      <a:endParaRPr sz="2400">
                        <a:latin typeface="宋体" panose="02010600030101010101" pitchFamily="2" charset="-122"/>
                        <a:cs typeface="宋体" panose="02010600030101010101" pitchFamily="2" charset="-122"/>
                      </a:endParaRPr>
                    </a:p>
                  </a:txBody>
                  <a:tcPr marL="0" marR="0" marT="0" marB="0"/>
                </a:tc>
                <a:tc>
                  <a:txBody>
                    <a:bodyPr/>
                    <a:lstStyle/>
                    <a:p>
                      <a:pPr marL="57150">
                        <a:lnSpc>
                          <a:spcPts val="2545"/>
                        </a:lnSpc>
                      </a:pPr>
                      <a:r>
                        <a:rPr sz="2400" dirty="0">
                          <a:solidFill>
                            <a:srgbClr val="FF0033"/>
                          </a:solidFill>
                          <a:latin typeface="宋体" panose="02010600030101010101" pitchFamily="2" charset="-122"/>
                          <a:cs typeface="宋体" panose="02010600030101010101" pitchFamily="2" charset="-122"/>
                        </a:rPr>
                        <a:t>7</a:t>
                      </a:r>
                      <a:endParaRPr sz="2400">
                        <a:latin typeface="宋体" panose="02010600030101010101" pitchFamily="2" charset="-122"/>
                        <a:cs typeface="宋体" panose="02010600030101010101" pitchFamily="2" charset="-122"/>
                      </a:endParaRPr>
                    </a:p>
                  </a:txBody>
                  <a:tcPr marL="0" marR="0" marT="0" marB="0"/>
                </a:tc>
                <a:tc>
                  <a:txBody>
                    <a:bodyPr/>
                    <a:lstStyle/>
                    <a:p>
                      <a:pPr marL="57150">
                        <a:lnSpc>
                          <a:spcPts val="2545"/>
                        </a:lnSpc>
                        <a:tabLst>
                          <a:tab pos="361315" algn="l"/>
                        </a:tabLst>
                      </a:pPr>
                      <a:r>
                        <a:rPr sz="2400" dirty="0">
                          <a:solidFill>
                            <a:srgbClr val="FF0033"/>
                          </a:solidFill>
                          <a:latin typeface="宋体" panose="02010600030101010101" pitchFamily="2" charset="-122"/>
                          <a:cs typeface="宋体" panose="02010600030101010101" pitchFamily="2" charset="-122"/>
                        </a:rPr>
                        <a:t>8	9</a:t>
                      </a:r>
                      <a:endParaRPr sz="2400">
                        <a:latin typeface="宋体" panose="02010600030101010101" pitchFamily="2" charset="-122"/>
                        <a:cs typeface="宋体" panose="02010600030101010101" pitchFamily="2" charset="-122"/>
                      </a:endParaRPr>
                    </a:p>
                  </a:txBody>
                  <a:tcPr marL="0" marR="0" marT="0" marB="0"/>
                </a:tc>
                <a:tc>
                  <a:txBody>
                    <a:bodyPr/>
                    <a:lstStyle/>
                    <a:p>
                      <a:pPr marR="53340" algn="r">
                        <a:lnSpc>
                          <a:spcPts val="2545"/>
                        </a:lnSpc>
                      </a:pPr>
                      <a:r>
                        <a:rPr sz="2400" dirty="0">
                          <a:solidFill>
                            <a:srgbClr val="FF0033"/>
                          </a:solidFill>
                          <a:latin typeface="宋体" panose="02010600030101010101" pitchFamily="2" charset="-122"/>
                          <a:cs typeface="宋体" panose="02010600030101010101" pitchFamily="2" charset="-122"/>
                        </a:rPr>
                        <a:t>10</a:t>
                      </a:r>
                      <a:endParaRPr sz="2400">
                        <a:latin typeface="宋体" panose="02010600030101010101" pitchFamily="2" charset="-122"/>
                        <a:cs typeface="宋体" panose="02010600030101010101" pitchFamily="2" charset="-122"/>
                      </a:endParaRPr>
                    </a:p>
                  </a:txBody>
                  <a:tcPr marL="0" marR="0" marT="0" marB="0"/>
                </a:tc>
                <a:extLst>
                  <a:ext uri="{0D108BD9-81ED-4DB2-BD59-A6C34878D82A}">
                    <a16:rowId xmlns="" xmlns:a16="http://schemas.microsoft.com/office/drawing/2014/main" val="10000"/>
                  </a:ext>
                </a:extLst>
              </a:tr>
              <a:tr h="360426">
                <a:tc>
                  <a:txBody>
                    <a:bodyPr/>
                    <a:lstStyle/>
                    <a:p>
                      <a:pPr marL="59690">
                        <a:lnSpc>
                          <a:spcPct val="100000"/>
                        </a:lnSpc>
                        <a:spcBef>
                          <a:spcPts val="100"/>
                        </a:spcBef>
                      </a:pPr>
                      <a:r>
                        <a:rPr sz="2400" dirty="0">
                          <a:latin typeface="宋体" panose="02010600030101010101" pitchFamily="2" charset="-122"/>
                          <a:cs typeface="宋体" panose="02010600030101010101" pitchFamily="2" charset="-122"/>
                        </a:rPr>
                        <a:t>I</a:t>
                      </a:r>
                      <a:endParaRPr sz="2400">
                        <a:latin typeface="宋体" panose="02010600030101010101" pitchFamily="2" charset="-122"/>
                        <a:cs typeface="宋体" panose="02010600030101010101" pitchFamily="2" charset="-122"/>
                      </a:endParaRPr>
                    </a:p>
                  </a:txBody>
                  <a:tcPr marL="0" marR="0" marT="0" marB="0"/>
                </a:tc>
                <a:tc>
                  <a:txBody>
                    <a:bodyPr/>
                    <a:lstStyle/>
                    <a:p>
                      <a:pPr marL="94615">
                        <a:lnSpc>
                          <a:spcPct val="100000"/>
                        </a:lnSpc>
                        <a:spcBef>
                          <a:spcPts val="100"/>
                        </a:spcBef>
                        <a:tabLst>
                          <a:tab pos="399415" algn="l"/>
                        </a:tabLst>
                      </a:pPr>
                      <a:r>
                        <a:rPr sz="2400" dirty="0">
                          <a:latin typeface="宋体" panose="02010600030101010101" pitchFamily="2" charset="-122"/>
                          <a:cs typeface="宋体" panose="02010600030101010101" pitchFamily="2" charset="-122"/>
                        </a:rPr>
                        <a:t>B	B</a:t>
                      </a:r>
                      <a:endParaRPr sz="2400">
                        <a:latin typeface="宋体" panose="02010600030101010101" pitchFamily="2" charset="-122"/>
                        <a:cs typeface="宋体" panose="02010600030101010101" pitchFamily="2" charset="-122"/>
                      </a:endParaRPr>
                    </a:p>
                  </a:txBody>
                  <a:tcPr marL="0" marR="0" marT="0" marB="0"/>
                </a:tc>
                <a:tc>
                  <a:txBody>
                    <a:bodyPr/>
                    <a:lstStyle/>
                    <a:p>
                      <a:pPr marL="94615">
                        <a:lnSpc>
                          <a:spcPct val="100000"/>
                        </a:lnSpc>
                        <a:spcBef>
                          <a:spcPts val="100"/>
                        </a:spcBef>
                      </a:pPr>
                      <a:r>
                        <a:rPr sz="2400" dirty="0">
                          <a:latin typeface="宋体" panose="02010600030101010101" pitchFamily="2" charset="-122"/>
                          <a:cs typeface="宋体" panose="02010600030101010101" pitchFamily="2" charset="-122"/>
                        </a:rPr>
                        <a:t>P</a:t>
                      </a:r>
                      <a:endParaRPr sz="2400">
                        <a:latin typeface="宋体" panose="02010600030101010101" pitchFamily="2" charset="-122"/>
                        <a:cs typeface="宋体" panose="02010600030101010101" pitchFamily="2" charset="-122"/>
                      </a:endParaRPr>
                    </a:p>
                  </a:txBody>
                  <a:tcPr marL="0" marR="0" marT="0" marB="0"/>
                </a:tc>
                <a:tc>
                  <a:txBody>
                    <a:bodyPr/>
                    <a:lstStyle/>
                    <a:p>
                      <a:pPr marL="94615">
                        <a:lnSpc>
                          <a:spcPct val="100000"/>
                        </a:lnSpc>
                        <a:spcBef>
                          <a:spcPts val="100"/>
                        </a:spcBef>
                      </a:pPr>
                      <a:r>
                        <a:rPr sz="2400" dirty="0">
                          <a:latin typeface="宋体" panose="02010600030101010101" pitchFamily="2" charset="-122"/>
                          <a:cs typeface="宋体" panose="02010600030101010101" pitchFamily="2" charset="-122"/>
                        </a:rPr>
                        <a:t>B</a:t>
                      </a:r>
                      <a:endParaRPr sz="2400">
                        <a:latin typeface="宋体" panose="02010600030101010101" pitchFamily="2" charset="-122"/>
                        <a:cs typeface="宋体" panose="02010600030101010101" pitchFamily="2" charset="-122"/>
                      </a:endParaRPr>
                    </a:p>
                  </a:txBody>
                  <a:tcPr marL="0" marR="0" marT="0" marB="0"/>
                </a:tc>
                <a:tc>
                  <a:txBody>
                    <a:bodyPr/>
                    <a:lstStyle/>
                    <a:p>
                      <a:pPr marL="94615">
                        <a:lnSpc>
                          <a:spcPct val="100000"/>
                        </a:lnSpc>
                        <a:spcBef>
                          <a:spcPts val="100"/>
                        </a:spcBef>
                      </a:pPr>
                      <a:r>
                        <a:rPr sz="2400" dirty="0">
                          <a:latin typeface="宋体" panose="02010600030101010101" pitchFamily="2" charset="-122"/>
                          <a:cs typeface="宋体" panose="02010600030101010101" pitchFamily="2" charset="-122"/>
                        </a:rPr>
                        <a:t>B</a:t>
                      </a:r>
                      <a:endParaRPr sz="2400">
                        <a:latin typeface="宋体" panose="02010600030101010101" pitchFamily="2" charset="-122"/>
                        <a:cs typeface="宋体" panose="02010600030101010101" pitchFamily="2" charset="-122"/>
                      </a:endParaRPr>
                    </a:p>
                  </a:txBody>
                  <a:tcPr marL="0" marR="0" marT="0" marB="0"/>
                </a:tc>
                <a:tc>
                  <a:txBody>
                    <a:bodyPr/>
                    <a:lstStyle/>
                    <a:p>
                      <a:pPr marL="94615">
                        <a:lnSpc>
                          <a:spcPct val="100000"/>
                        </a:lnSpc>
                        <a:spcBef>
                          <a:spcPts val="100"/>
                        </a:spcBef>
                      </a:pPr>
                      <a:r>
                        <a:rPr sz="2400" dirty="0">
                          <a:latin typeface="宋体" panose="02010600030101010101" pitchFamily="2" charset="-122"/>
                          <a:cs typeface="宋体" panose="02010600030101010101" pitchFamily="2" charset="-122"/>
                        </a:rPr>
                        <a:t>P</a:t>
                      </a:r>
                      <a:endParaRPr sz="2400">
                        <a:latin typeface="宋体" panose="02010600030101010101" pitchFamily="2" charset="-122"/>
                        <a:cs typeface="宋体" panose="02010600030101010101" pitchFamily="2" charset="-122"/>
                      </a:endParaRPr>
                    </a:p>
                  </a:txBody>
                  <a:tcPr marL="0" marR="0" marT="0" marB="0"/>
                </a:tc>
                <a:tc>
                  <a:txBody>
                    <a:bodyPr/>
                    <a:lstStyle/>
                    <a:p>
                      <a:pPr marL="94615">
                        <a:lnSpc>
                          <a:spcPct val="100000"/>
                        </a:lnSpc>
                        <a:spcBef>
                          <a:spcPts val="100"/>
                        </a:spcBef>
                      </a:pPr>
                      <a:r>
                        <a:rPr sz="2400" dirty="0">
                          <a:latin typeface="宋体" panose="02010600030101010101" pitchFamily="2" charset="-122"/>
                          <a:cs typeface="宋体" panose="02010600030101010101" pitchFamily="2" charset="-122"/>
                        </a:rPr>
                        <a:t>B</a:t>
                      </a:r>
                      <a:endParaRPr sz="2400">
                        <a:latin typeface="宋体" panose="02010600030101010101" pitchFamily="2" charset="-122"/>
                        <a:cs typeface="宋体" panose="02010600030101010101" pitchFamily="2" charset="-122"/>
                      </a:endParaRPr>
                    </a:p>
                  </a:txBody>
                  <a:tcPr marL="0" marR="0" marT="0" marB="0"/>
                </a:tc>
                <a:tc>
                  <a:txBody>
                    <a:bodyPr/>
                    <a:lstStyle/>
                    <a:p>
                      <a:pPr marL="94615">
                        <a:lnSpc>
                          <a:spcPct val="100000"/>
                        </a:lnSpc>
                        <a:spcBef>
                          <a:spcPts val="100"/>
                        </a:spcBef>
                        <a:tabLst>
                          <a:tab pos="399415" algn="l"/>
                        </a:tabLst>
                      </a:pPr>
                      <a:r>
                        <a:rPr sz="2400" dirty="0">
                          <a:latin typeface="宋体" panose="02010600030101010101" pitchFamily="2" charset="-122"/>
                          <a:cs typeface="宋体" panose="02010600030101010101" pitchFamily="2" charset="-122"/>
                        </a:rPr>
                        <a:t>B	I</a:t>
                      </a:r>
                      <a:endParaRPr sz="2400">
                        <a:latin typeface="宋体" panose="02010600030101010101" pitchFamily="2" charset="-122"/>
                        <a:cs typeface="宋体" panose="02010600030101010101" pitchFamily="2" charset="-122"/>
                      </a:endParaRPr>
                    </a:p>
                  </a:txBody>
                  <a:tcPr marL="0" marR="0" marT="0" marB="0"/>
                </a:tc>
                <a:tc>
                  <a:txBody>
                    <a:bodyPr/>
                    <a:lstStyle/>
                    <a:p>
                      <a:pPr marR="14605" algn="r">
                        <a:lnSpc>
                          <a:spcPct val="100000"/>
                        </a:lnSpc>
                        <a:spcBef>
                          <a:spcPts val="100"/>
                        </a:spcBef>
                      </a:pPr>
                      <a:r>
                        <a:rPr sz="2400" dirty="0">
                          <a:latin typeface="宋体" panose="02010600030101010101" pitchFamily="2" charset="-122"/>
                          <a:cs typeface="宋体" panose="02010600030101010101" pitchFamily="2" charset="-122"/>
                        </a:rPr>
                        <a:t>B</a:t>
                      </a:r>
                      <a:endParaRPr sz="2400">
                        <a:latin typeface="宋体" panose="02010600030101010101" pitchFamily="2" charset="-122"/>
                        <a:cs typeface="宋体" panose="02010600030101010101" pitchFamily="2" charset="-122"/>
                      </a:endParaRPr>
                    </a:p>
                  </a:txBody>
                  <a:tcPr marL="0" marR="0" marT="0" marB="0"/>
                </a:tc>
                <a:extLst>
                  <a:ext uri="{0D108BD9-81ED-4DB2-BD59-A6C34878D82A}">
                    <a16:rowId xmlns="" xmlns:a16="http://schemas.microsoft.com/office/drawing/2014/main" val="10001"/>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054722" y="2221738"/>
            <a:ext cx="1650364"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缩小尺寸</a:t>
            </a:r>
            <a:endParaRPr sz="3200">
              <a:latin typeface="新宋体" panose="02010609030101010101" charset="-122"/>
              <a:cs typeface="新宋体" panose="02010609030101010101" charset="-122"/>
            </a:endParaRPr>
          </a:p>
        </p:txBody>
      </p:sp>
      <p:sp>
        <p:nvSpPr>
          <p:cNvPr id="5" name="object 5"/>
          <p:cNvSpPr/>
          <p:nvPr/>
        </p:nvSpPr>
        <p:spPr>
          <a:xfrm>
            <a:off x="1744865" y="3203447"/>
            <a:ext cx="3598926" cy="287959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931025" y="3777996"/>
            <a:ext cx="1804301" cy="12954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844673" y="2218690"/>
            <a:ext cx="838200"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原图</a:t>
            </a:r>
            <a:endParaRPr sz="320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265097" rIns="0" bIns="0" rtlCol="0">
            <a:spAutoFit/>
          </a:bodyPr>
          <a:lstStyle/>
          <a:p>
            <a:pPr marL="248920">
              <a:lnSpc>
                <a:spcPct val="100000"/>
              </a:lnSpc>
            </a:pPr>
            <a:r>
              <a:rPr spc="-15" dirty="0">
                <a:latin typeface="新宋体" panose="02010609030101010101" charset="-122"/>
                <a:cs typeface="新宋体" panose="02010609030101010101" charset="-122"/>
              </a:rPr>
              <a:t>影响清晰度因素</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3、尺寸大小</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MPEG</a:t>
            </a:r>
            <a:r>
              <a:rPr spc="-15" dirty="0">
                <a:latin typeface="新宋体" panose="02010609030101010101" charset="-122"/>
                <a:cs typeface="新宋体" panose="02010609030101010101" charset="-122"/>
              </a:rPr>
              <a:t>帧的分类</a:t>
            </a:r>
          </a:p>
        </p:txBody>
      </p:sp>
      <p:sp>
        <p:nvSpPr>
          <p:cNvPr id="6" name="object 6"/>
          <p:cNvSpPr txBox="1"/>
          <p:nvPr/>
        </p:nvSpPr>
        <p:spPr>
          <a:xfrm>
            <a:off x="2818777" y="2425191"/>
            <a:ext cx="5052695" cy="1990725"/>
          </a:xfrm>
          <a:prstGeom prst="rect">
            <a:avLst/>
          </a:prstGeom>
        </p:spPr>
        <p:txBody>
          <a:bodyPr vert="horz" wrap="square" lIns="0" tIns="0" rIns="0" bIns="0" rtlCol="0">
            <a:spAutoFit/>
          </a:bodyPr>
          <a:lstStyle/>
          <a:p>
            <a:pPr algn="ctr">
              <a:lnSpc>
                <a:spcPct val="100000"/>
              </a:lnSpc>
            </a:pPr>
            <a:r>
              <a:rPr sz="4400" b="1" spc="-20" dirty="0">
                <a:solidFill>
                  <a:srgbClr val="EE2B0A"/>
                </a:solidFill>
                <a:latin typeface="新宋体" panose="02010609030101010101" charset="-122"/>
                <a:cs typeface="新宋体" panose="02010609030101010101" charset="-122"/>
              </a:rPr>
              <a:t>DEMO</a:t>
            </a:r>
            <a:endParaRPr sz="4400">
              <a:latin typeface="新宋体" panose="02010609030101010101" charset="-122"/>
              <a:cs typeface="新宋体" panose="02010609030101010101" charset="-122"/>
            </a:endParaRPr>
          </a:p>
          <a:p>
            <a:pPr>
              <a:lnSpc>
                <a:spcPct val="100000"/>
              </a:lnSpc>
              <a:spcBef>
                <a:spcPts val="40"/>
              </a:spcBef>
            </a:pPr>
            <a:endParaRPr sz="4550">
              <a:latin typeface="Times New Roman" panose="02020603050405020304"/>
              <a:cs typeface="Times New Roman" panose="02020603050405020304"/>
            </a:endParaRPr>
          </a:p>
          <a:p>
            <a:pPr algn="ctr">
              <a:lnSpc>
                <a:spcPts val="5120"/>
              </a:lnSpc>
            </a:pPr>
            <a:r>
              <a:rPr sz="4400" b="1" spc="-20" dirty="0">
                <a:solidFill>
                  <a:srgbClr val="EE2B0A"/>
                </a:solidFill>
                <a:latin typeface="新宋体" panose="02010609030101010101" charset="-122"/>
                <a:cs typeface="新宋体" panose="02010609030101010101" charset="-122"/>
              </a:rPr>
              <a:t>观察MPEG的运动矢量</a:t>
            </a:r>
            <a:endParaRPr sz="4400">
              <a:latin typeface="新宋体" panose="02010609030101010101" charset="-122"/>
              <a:cs typeface="新宋体" panose="02010609030101010101" charset="-122"/>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584337" y="1948433"/>
            <a:ext cx="8087359" cy="4765675"/>
          </a:xfrm>
          <a:prstGeom prst="rect">
            <a:avLst/>
          </a:prstGeom>
        </p:spPr>
        <p:txBody>
          <a:bodyPr vert="horz" wrap="square" lIns="0" tIns="0" rIns="0" bIns="0" rtlCol="0">
            <a:spAutoFit/>
          </a:bodyPr>
          <a:lstStyle/>
          <a:p>
            <a:pPr marL="354965" marR="5080" indent="-342900">
              <a:lnSpc>
                <a:spcPts val="345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工作组草案(WD)=&gt;委员会草案(CD)=&gt;国际标 准草案(DIS)=&gt;国际标准(IS)</a:t>
            </a:r>
            <a:endParaRPr sz="3200">
              <a:latin typeface="新宋体" panose="02010609030101010101" charset="-122"/>
              <a:cs typeface="新宋体" panose="02010609030101010101" charset="-122"/>
            </a:endParaRPr>
          </a:p>
          <a:p>
            <a:pPr marL="755650" marR="465455" indent="-285750">
              <a:lnSpc>
                <a:spcPts val="2590"/>
              </a:lnSpc>
              <a:spcBef>
                <a:spcPts val="515"/>
              </a:spcBef>
              <a:buClr>
                <a:srgbClr val="FF0000"/>
              </a:buClr>
              <a:buSzPct val="71000"/>
              <a:buFont typeface="Wingdings" panose="05000000000000000000"/>
              <a:buChar char=""/>
              <a:tabLst>
                <a:tab pos="755650" algn="l"/>
                <a:tab pos="3955415" algn="l"/>
              </a:tabLst>
            </a:pPr>
            <a:r>
              <a:rPr sz="2400" dirty="0">
                <a:latin typeface="新宋体" panose="02010609030101010101" charset="-122"/>
                <a:cs typeface="新宋体" panose="02010609030101010101" charset="-122"/>
              </a:rPr>
              <a:t>工作组草案WD(Working	Draft)：工作组WG(Working Group)准备的工作文件</a:t>
            </a:r>
            <a:endParaRPr sz="2400">
              <a:latin typeface="新宋体" panose="02010609030101010101" charset="-122"/>
              <a:cs typeface="新宋体" panose="02010609030101010101" charset="-122"/>
            </a:endParaRPr>
          </a:p>
          <a:p>
            <a:pPr marL="755650" marR="8255" indent="-285750">
              <a:lnSpc>
                <a:spcPts val="2590"/>
              </a:lnSpc>
              <a:spcBef>
                <a:spcPts val="570"/>
              </a:spcBef>
              <a:buClr>
                <a:srgbClr val="FF0000"/>
              </a:buClr>
              <a:buSzPct val="71000"/>
              <a:buFont typeface="Wingdings" panose="05000000000000000000"/>
              <a:buChar char=""/>
              <a:tabLst>
                <a:tab pos="755650" algn="l"/>
                <a:tab pos="4260215" algn="l"/>
              </a:tabLst>
            </a:pPr>
            <a:r>
              <a:rPr sz="2400" dirty="0">
                <a:latin typeface="新宋体" panose="02010609030101010101" charset="-122"/>
                <a:cs typeface="新宋体" panose="02010609030101010101" charset="-122"/>
              </a:rPr>
              <a:t>委员会草案CD(Committee	Draft)：从WD提升上来的文 件。这是ISO文档的最初形式，它由ISO内部正式调查研 究和投票表决。</a:t>
            </a:r>
            <a:endParaRPr sz="2400">
              <a:latin typeface="新宋体" panose="02010609030101010101" charset="-122"/>
              <a:cs typeface="新宋体" panose="02010609030101010101" charset="-122"/>
            </a:endParaRPr>
          </a:p>
          <a:p>
            <a:pPr marL="755650" marR="160655" indent="-285750">
              <a:lnSpc>
                <a:spcPts val="2590"/>
              </a:lnSpc>
              <a:spcBef>
                <a:spcPts val="575"/>
              </a:spcBef>
              <a:buClr>
                <a:srgbClr val="FF0000"/>
              </a:buClr>
              <a:buSzPct val="71000"/>
              <a:buFont typeface="Wingdings" panose="05000000000000000000"/>
              <a:buChar char=""/>
              <a:tabLst>
                <a:tab pos="755650" algn="l"/>
                <a:tab pos="4107815" algn="l"/>
                <a:tab pos="6241415" algn="l"/>
              </a:tabLst>
            </a:pPr>
            <a:r>
              <a:rPr sz="2400" dirty="0">
                <a:latin typeface="新宋体" panose="02010609030101010101" charset="-122"/>
                <a:cs typeface="新宋体" panose="02010609030101010101" charset="-122"/>
              </a:rPr>
              <a:t>国际标准草案DIS(Draft	International	Standard)： 成员国对CD的内容和说明满意之后由CD提升上来的文 件。</a:t>
            </a:r>
            <a:endParaRPr sz="2400">
              <a:latin typeface="新宋体" panose="02010609030101010101" charset="-122"/>
              <a:cs typeface="新宋体" panose="02010609030101010101" charset="-122"/>
            </a:endParaRPr>
          </a:p>
          <a:p>
            <a:pPr marL="755650" marR="160655" indent="-285750">
              <a:lnSpc>
                <a:spcPct val="90000"/>
              </a:lnSpc>
              <a:spcBef>
                <a:spcPts val="535"/>
              </a:spcBef>
              <a:buClr>
                <a:srgbClr val="FF0000"/>
              </a:buClr>
              <a:buSzPct val="71000"/>
              <a:buFont typeface="Wingdings" panose="05000000000000000000"/>
              <a:buChar char=""/>
              <a:tabLst>
                <a:tab pos="755650" algn="l"/>
                <a:tab pos="4565015" algn="l"/>
              </a:tabLst>
            </a:pPr>
            <a:r>
              <a:rPr sz="2400" dirty="0">
                <a:latin typeface="新宋体" panose="02010609030101010101" charset="-122"/>
                <a:cs typeface="新宋体" panose="02010609030101010101" charset="-122"/>
              </a:rPr>
              <a:t>国际标准IS(International	Standard)：由成员国、 ISO的其他部门和其他委员会投票通过之后出版发布的 文件。</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ISO国际标准的制定过程</a:t>
            </a: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193925" y="1891791"/>
            <a:ext cx="4570095" cy="4280535"/>
          </a:xfrm>
          <a:prstGeom prst="rect">
            <a:avLst/>
          </a:prstGeom>
        </p:spPr>
        <p:txBody>
          <a:bodyPr vert="horz" wrap="square" lIns="0" tIns="0" rIns="0" bIns="0" rtlCol="0">
            <a:spAutoFit/>
          </a:bodyPr>
          <a:lstStyle/>
          <a:p>
            <a:pPr marL="12700">
              <a:lnSpc>
                <a:spcPct val="100000"/>
              </a:lnSpc>
              <a:tabLst>
                <a:tab pos="5016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H.261标准</a:t>
            </a:r>
            <a:endParaRPr sz="3200">
              <a:latin typeface="新宋体" panose="02010609030101010101" charset="-122"/>
              <a:cs typeface="新宋体" panose="02010609030101010101" charset="-122"/>
            </a:endParaRPr>
          </a:p>
          <a:p>
            <a:pPr marL="469900">
              <a:lnSpc>
                <a:spcPct val="100000"/>
              </a:lnSpc>
              <a:spcBef>
                <a:spcPts val="760"/>
              </a:spcBef>
              <a:tabLst>
                <a:tab pos="9017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应用范围：电视会议</a:t>
            </a:r>
            <a:endParaRPr sz="3200">
              <a:latin typeface="新宋体" panose="02010609030101010101" charset="-122"/>
              <a:cs typeface="新宋体" panose="02010609030101010101" charset="-122"/>
            </a:endParaRPr>
          </a:p>
          <a:p>
            <a:pPr marR="347345" algn="ctr">
              <a:lnSpc>
                <a:spcPct val="100000"/>
              </a:lnSpc>
              <a:spcBef>
                <a:spcPts val="755"/>
              </a:spcBef>
              <a:tabLst>
                <a:tab pos="4318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主要编码技术：</a:t>
            </a:r>
            <a:endParaRPr sz="3200">
              <a:latin typeface="新宋体" panose="02010609030101010101" charset="-122"/>
              <a:cs typeface="新宋体" panose="02010609030101010101" charset="-122"/>
            </a:endParaRPr>
          </a:p>
          <a:p>
            <a:pPr marL="1333500" indent="-406400">
              <a:lnSpc>
                <a:spcPct val="100000"/>
              </a:lnSpc>
              <a:spcBef>
                <a:spcPts val="665"/>
              </a:spcBef>
              <a:buClr>
                <a:srgbClr val="EE2B0A"/>
              </a:buClr>
              <a:buSzPct val="71000"/>
              <a:buFont typeface="Wingdings" panose="05000000000000000000"/>
              <a:buChar char=""/>
              <a:tabLst>
                <a:tab pos="1334135" algn="l"/>
              </a:tabLst>
            </a:pPr>
            <a:r>
              <a:rPr sz="2800" spc="-5" dirty="0">
                <a:latin typeface="新宋体" panose="02010609030101010101" charset="-122"/>
                <a:cs typeface="新宋体" panose="02010609030101010101" charset="-122"/>
              </a:rPr>
              <a:t>DCT变换</a:t>
            </a:r>
            <a:endParaRPr sz="2800">
              <a:latin typeface="新宋体" panose="02010609030101010101" charset="-122"/>
              <a:cs typeface="新宋体" panose="02010609030101010101" charset="-122"/>
            </a:endParaRPr>
          </a:p>
          <a:p>
            <a:pPr marL="927100">
              <a:lnSpc>
                <a:spcPct val="100000"/>
              </a:lnSpc>
              <a:spcBef>
                <a:spcPts val="675"/>
              </a:spcBef>
              <a:tabLst>
                <a:tab pos="13328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向前运动补偿预测</a:t>
            </a:r>
            <a:endParaRPr sz="2800">
              <a:latin typeface="新宋体" panose="02010609030101010101" charset="-122"/>
              <a:cs typeface="新宋体" panose="02010609030101010101" charset="-122"/>
            </a:endParaRPr>
          </a:p>
          <a:p>
            <a:pPr marL="1333500" indent="-406400">
              <a:lnSpc>
                <a:spcPct val="100000"/>
              </a:lnSpc>
              <a:spcBef>
                <a:spcPts val="675"/>
              </a:spcBef>
              <a:buClr>
                <a:srgbClr val="EE2B0A"/>
              </a:buClr>
              <a:buSzPct val="71000"/>
              <a:buFont typeface="Wingdings" panose="05000000000000000000"/>
              <a:buChar char=""/>
              <a:tabLst>
                <a:tab pos="1334135" algn="l"/>
              </a:tabLst>
            </a:pPr>
            <a:r>
              <a:rPr sz="2800" spc="-5" dirty="0">
                <a:latin typeface="新宋体" panose="02010609030101010101" charset="-122"/>
                <a:cs typeface="新宋体" panose="02010609030101010101" charset="-122"/>
              </a:rPr>
              <a:t>Zig-zag排序</a:t>
            </a:r>
            <a:endParaRPr sz="2800">
              <a:latin typeface="新宋体" panose="02010609030101010101" charset="-122"/>
              <a:cs typeface="新宋体" panose="02010609030101010101" charset="-122"/>
            </a:endParaRPr>
          </a:p>
          <a:p>
            <a:pPr marL="469900" indent="457200">
              <a:lnSpc>
                <a:spcPct val="100000"/>
              </a:lnSpc>
              <a:spcBef>
                <a:spcPts val="675"/>
              </a:spcBef>
              <a:tabLst>
                <a:tab pos="13328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霍夫曼编码</a:t>
            </a:r>
            <a:endParaRPr sz="2800">
              <a:latin typeface="新宋体" panose="02010609030101010101" charset="-122"/>
              <a:cs typeface="新宋体" panose="02010609030101010101" charset="-122"/>
            </a:endParaRPr>
          </a:p>
          <a:p>
            <a:pPr marL="469900">
              <a:lnSpc>
                <a:spcPts val="3750"/>
              </a:lnSpc>
              <a:spcBef>
                <a:spcPts val="775"/>
              </a:spcBef>
            </a:pPr>
            <a:r>
              <a:rPr sz="3200" spc="-5" dirty="0">
                <a:solidFill>
                  <a:srgbClr val="FF0000"/>
                </a:solidFill>
                <a:latin typeface="宋体" panose="02010600030101010101" pitchFamily="2" charset="-122"/>
                <a:cs typeface="宋体" panose="02010600030101010101" pitchFamily="2" charset="-122"/>
              </a:rPr>
              <a:t>IPPPPPPIPPP.....</a:t>
            </a:r>
            <a:endParaRPr sz="3200">
              <a:latin typeface="宋体" panose="02010600030101010101" pitchFamily="2" charset="-122"/>
              <a:cs typeface="宋体" panose="02010600030101010101" pitchFamily="2"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电视会议标准</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211451" y="1968246"/>
            <a:ext cx="2597150" cy="548640"/>
          </a:xfrm>
          <a:prstGeom prst="rect">
            <a:avLst/>
          </a:prstGeom>
        </p:spPr>
        <p:txBody>
          <a:bodyPr vert="horz" wrap="square" lIns="0" tIns="0" rIns="0" bIns="0" rtlCol="0">
            <a:spAutoFit/>
          </a:bodyPr>
          <a:lstStyle/>
          <a:p>
            <a:pPr marL="12700">
              <a:lnSpc>
                <a:spcPct val="100000"/>
              </a:lnSpc>
              <a:tabLst>
                <a:tab pos="526415" algn="l"/>
              </a:tabLst>
            </a:pPr>
            <a:r>
              <a:rPr sz="2500" b="0" dirty="0">
                <a:solidFill>
                  <a:srgbClr val="FF0000"/>
                </a:solidFill>
                <a:latin typeface="Wingdings" panose="05000000000000000000"/>
                <a:cs typeface="Wingdings" panose="05000000000000000000"/>
              </a:rPr>
              <a:t></a:t>
            </a:r>
            <a:r>
              <a:rPr sz="2500" b="0" dirty="0">
                <a:solidFill>
                  <a:srgbClr val="FF0000"/>
                </a:solidFill>
                <a:latin typeface="Times New Roman" panose="02020603050405020304"/>
                <a:cs typeface="Times New Roman" panose="02020603050405020304"/>
              </a:rPr>
              <a:t>	</a:t>
            </a:r>
            <a:r>
              <a:rPr sz="3600" b="0" dirty="0">
                <a:latin typeface="新宋体" panose="02010609030101010101" charset="-122"/>
                <a:cs typeface="新宋体" panose="02010609030101010101" charset="-122"/>
              </a:rPr>
              <a:t>H.263标准</a:t>
            </a:r>
            <a:endParaRPr sz="3600">
              <a:latin typeface="新宋体" panose="02010609030101010101" charset="-122"/>
              <a:cs typeface="新宋体" panose="02010609030101010101" charset="-122"/>
            </a:endParaRPr>
          </a:p>
        </p:txBody>
      </p:sp>
      <p:sp>
        <p:nvSpPr>
          <p:cNvPr id="6" name="object 6"/>
          <p:cNvSpPr txBox="1">
            <a:spLocks noGrp="1"/>
          </p:cNvSpPr>
          <p:nvPr>
            <p:ph type="body" idx="1"/>
          </p:nvPr>
        </p:nvSpPr>
        <p:spPr>
          <a:prstGeom prst="rect">
            <a:avLst/>
          </a:prstGeom>
        </p:spPr>
        <p:txBody>
          <a:bodyPr vert="horz" wrap="square" lIns="0" tIns="864108" rIns="0" bIns="0" rtlCol="0">
            <a:spAutoFit/>
          </a:bodyPr>
          <a:lstStyle/>
          <a:p>
            <a:pPr marL="1629410">
              <a:lnSpc>
                <a:spcPct val="100000"/>
              </a:lnSpc>
              <a:tabLst>
                <a:tab pos="20612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应用范围：可视电话</a:t>
            </a:r>
            <a:endParaRPr sz="3200">
              <a:latin typeface="新宋体" panose="02010609030101010101" charset="-122"/>
              <a:cs typeface="新宋体" panose="02010609030101010101" charset="-122"/>
            </a:endParaRPr>
          </a:p>
          <a:p>
            <a:pPr marL="1629410">
              <a:lnSpc>
                <a:spcPct val="100000"/>
              </a:lnSpc>
              <a:spcBef>
                <a:spcPts val="755"/>
              </a:spcBef>
              <a:tabLst>
                <a:tab pos="20612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主要编码技术：</a:t>
            </a:r>
            <a:endParaRPr sz="3200">
              <a:latin typeface="新宋体" panose="02010609030101010101" charset="-122"/>
              <a:cs typeface="新宋体" panose="02010609030101010101" charset="-122"/>
            </a:endParaRPr>
          </a:p>
          <a:p>
            <a:pPr marL="2493010" indent="-406400">
              <a:lnSpc>
                <a:spcPct val="100000"/>
              </a:lnSpc>
              <a:spcBef>
                <a:spcPts val="665"/>
              </a:spcBef>
              <a:buClr>
                <a:srgbClr val="EE2B0A"/>
              </a:buClr>
              <a:buSzPct val="71000"/>
              <a:buFont typeface="Wingdings" panose="05000000000000000000"/>
              <a:buChar char=""/>
              <a:tabLst>
                <a:tab pos="2493645" algn="l"/>
              </a:tabLst>
            </a:pPr>
            <a:r>
              <a:rPr sz="2800" spc="-5" dirty="0">
                <a:latin typeface="新宋体" panose="02010609030101010101" charset="-122"/>
                <a:cs typeface="新宋体" panose="02010609030101010101" charset="-122"/>
              </a:rPr>
              <a:t>DCT变换</a:t>
            </a:r>
            <a:endParaRPr sz="2800">
              <a:latin typeface="新宋体" panose="02010609030101010101" charset="-122"/>
              <a:cs typeface="新宋体" panose="02010609030101010101" charset="-122"/>
            </a:endParaRPr>
          </a:p>
          <a:p>
            <a:pPr marL="2086610">
              <a:lnSpc>
                <a:spcPct val="100000"/>
              </a:lnSpc>
              <a:spcBef>
                <a:spcPts val="675"/>
              </a:spcBef>
              <a:tabLst>
                <a:tab pos="249237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双向运动补偿预测</a:t>
            </a:r>
            <a:endParaRPr sz="2800">
              <a:latin typeface="新宋体" panose="02010609030101010101" charset="-122"/>
              <a:cs typeface="新宋体" panose="02010609030101010101" charset="-122"/>
            </a:endParaRPr>
          </a:p>
          <a:p>
            <a:pPr marL="2493010" indent="-406400">
              <a:lnSpc>
                <a:spcPct val="100000"/>
              </a:lnSpc>
              <a:spcBef>
                <a:spcPts val="675"/>
              </a:spcBef>
              <a:buClr>
                <a:srgbClr val="EE2B0A"/>
              </a:buClr>
              <a:buSzPct val="71000"/>
              <a:buFont typeface="Wingdings" panose="05000000000000000000"/>
              <a:buChar char=""/>
              <a:tabLst>
                <a:tab pos="2493645" algn="l"/>
              </a:tabLst>
            </a:pPr>
            <a:r>
              <a:rPr sz="2800" spc="-5" dirty="0">
                <a:latin typeface="新宋体" panose="02010609030101010101" charset="-122"/>
                <a:cs typeface="新宋体" panose="02010609030101010101" charset="-122"/>
              </a:rPr>
              <a:t>Zig-zag排序</a:t>
            </a:r>
            <a:endParaRPr sz="2800">
              <a:latin typeface="新宋体" panose="02010609030101010101" charset="-122"/>
              <a:cs typeface="新宋体" panose="02010609030101010101" charset="-122"/>
            </a:endParaRPr>
          </a:p>
          <a:p>
            <a:pPr marL="2086610">
              <a:lnSpc>
                <a:spcPct val="100000"/>
              </a:lnSpc>
              <a:spcBef>
                <a:spcPts val="675"/>
              </a:spcBef>
              <a:tabLst>
                <a:tab pos="249237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霍夫曼编码</a:t>
            </a:r>
            <a:endParaRPr sz="2800">
              <a:latin typeface="新宋体" panose="02010609030101010101" charset="-122"/>
              <a:cs typeface="新宋体" panose="02010609030101010101" charset="-122"/>
            </a:endParaRPr>
          </a:p>
          <a:p>
            <a:pPr marL="1629410">
              <a:lnSpc>
                <a:spcPts val="3750"/>
              </a:lnSpc>
              <a:spcBef>
                <a:spcPts val="775"/>
              </a:spcBef>
            </a:pPr>
            <a:r>
              <a:rPr sz="3200" spc="-5" dirty="0">
                <a:solidFill>
                  <a:srgbClr val="FF0000"/>
                </a:solidFill>
                <a:latin typeface="宋体" panose="02010600030101010101" pitchFamily="2" charset="-122"/>
                <a:cs typeface="宋体" panose="02010600030101010101" pitchFamily="2" charset="-122"/>
              </a:rPr>
              <a:t>IBBPBBPBBIBBP . . . .</a:t>
            </a:r>
            <a:endParaRPr sz="3200">
              <a:latin typeface="宋体" panose="02010600030101010101" pitchFamily="2" charset="-122"/>
              <a:cs typeface="宋体" panose="02010600030101010101" pitchFamily="2" charset="-122"/>
            </a:endParaRPr>
          </a:p>
        </p:txBody>
      </p:sp>
      <p:sp>
        <p:nvSpPr>
          <p:cNvPr id="7" name="object 7"/>
          <p:cNvSpPr txBox="1"/>
          <p:nvPr/>
        </p:nvSpPr>
        <p:spPr>
          <a:xfrm>
            <a:off x="1825904" y="959891"/>
            <a:ext cx="24625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电视会议标准</a:t>
            </a:r>
            <a:endParaRPr sz="3200">
              <a:latin typeface="新宋体" panose="02010609030101010101" charset="-122"/>
              <a:cs typeface="新宋体" panose="02010609030101010101" charset="-122"/>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多媒体压缩标准</a:t>
            </a:r>
          </a:p>
        </p:txBody>
      </p:sp>
      <p:sp>
        <p:nvSpPr>
          <p:cNvPr id="6" name="object 6"/>
          <p:cNvSpPr txBox="1"/>
          <p:nvPr/>
        </p:nvSpPr>
        <p:spPr>
          <a:xfrm>
            <a:off x="1681098" y="1837690"/>
            <a:ext cx="7632065" cy="5179695"/>
          </a:xfrm>
          <a:prstGeom prst="rect">
            <a:avLst/>
          </a:prstGeom>
        </p:spPr>
        <p:txBody>
          <a:bodyPr vert="horz" wrap="square" lIns="0" tIns="0" rIns="0" bIns="0" rtlCol="0">
            <a:spAutoFit/>
          </a:bodyPr>
          <a:lstStyle/>
          <a:p>
            <a:pPr marL="12700" marR="292735">
              <a:lnSpc>
                <a:spcPct val="100000"/>
              </a:lnSpc>
              <a:buClr>
                <a:srgbClr val="EE2B0A"/>
              </a:buClr>
              <a:buSzPct val="69000"/>
              <a:buFont typeface="Wingdings" panose="05000000000000000000"/>
              <a:buChar char=""/>
              <a:tabLst>
                <a:tab pos="424180" algn="l"/>
              </a:tabLst>
            </a:pPr>
            <a:r>
              <a:rPr sz="3200" spc="-5" dirty="0">
                <a:latin typeface="新宋体" panose="02010609030101010101" charset="-122"/>
                <a:cs typeface="新宋体" panose="02010609030101010101" charset="-122"/>
              </a:rPr>
              <a:t>MPEG系列标准(Moving Picture Expert Group)</a:t>
            </a:r>
            <a:endParaRPr sz="3200">
              <a:latin typeface="新宋体" panose="02010609030101010101" charset="-122"/>
              <a:cs typeface="新宋体" panose="02010609030101010101" charset="-122"/>
            </a:endParaRPr>
          </a:p>
          <a:p>
            <a:pPr marL="469900" marR="5080">
              <a:lnSpc>
                <a:spcPct val="101000"/>
              </a:lnSpc>
              <a:spcBef>
                <a:spcPts val="184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600" spc="-5" dirty="0">
                <a:latin typeface="新宋体" panose="02010609030101010101" charset="-122"/>
                <a:cs typeface="新宋体" panose="02010609030101010101" charset="-122"/>
              </a:rPr>
              <a:t>ISO/IEC/JTC1/SC29的一个工作组WG11, 1988年 成立, 目前有25个国家(团体)的200多个公司300 多名成员分10个组工作</a:t>
            </a:r>
            <a:endParaRPr sz="2600">
              <a:latin typeface="新宋体" panose="02010609030101010101" charset="-122"/>
              <a:cs typeface="新宋体" panose="02010609030101010101" charset="-122"/>
            </a:endParaRPr>
          </a:p>
          <a:p>
            <a:pPr marL="469900" marR="202565" algn="just">
              <a:lnSpc>
                <a:spcPct val="100000"/>
              </a:lnSpc>
              <a:spcBef>
                <a:spcPts val="1565"/>
              </a:spcBef>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1800" spc="-55" dirty="0">
                <a:solidFill>
                  <a:srgbClr val="EE2B0A"/>
                </a:solidFill>
                <a:latin typeface="Times New Roman" panose="02020603050405020304"/>
                <a:cs typeface="Times New Roman" panose="02020603050405020304"/>
              </a:rPr>
              <a:t> </a:t>
            </a:r>
            <a:r>
              <a:rPr sz="2600" spc="-5" dirty="0">
                <a:latin typeface="新宋体" panose="02010609030101010101" charset="-122"/>
                <a:cs typeface="新宋体" panose="02010609030101010101" charset="-122"/>
              </a:rPr>
              <a:t>JPEG的目标是专门集中于静止图像压缩，MPEG 的目标是针对运动图像的数据压缩，但是JPEG和 MPEG有密切联系</a:t>
            </a:r>
            <a:endParaRPr sz="2600">
              <a:latin typeface="新宋体" panose="02010609030101010101" charset="-122"/>
              <a:cs typeface="新宋体" panose="02010609030101010101" charset="-122"/>
            </a:endParaRPr>
          </a:p>
          <a:p>
            <a:pPr marL="469900" marR="203200" algn="just">
              <a:lnSpc>
                <a:spcPct val="100000"/>
              </a:lnSpc>
              <a:spcBef>
                <a:spcPts val="1565"/>
              </a:spcBef>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1800" spc="-55" dirty="0">
                <a:solidFill>
                  <a:srgbClr val="EE2B0A"/>
                </a:solidFill>
                <a:latin typeface="Times New Roman" panose="02020603050405020304"/>
                <a:cs typeface="Times New Roman" panose="02020603050405020304"/>
              </a:rPr>
              <a:t> </a:t>
            </a:r>
            <a:r>
              <a:rPr sz="2600" spc="-5" dirty="0">
                <a:latin typeface="新宋体" panose="02010609030101010101" charset="-122"/>
                <a:cs typeface="新宋体" panose="02010609030101010101" charset="-122"/>
              </a:rPr>
              <a:t>MPEG专家小组，不仅限制于数字视频压缩，音 频及音频和视频的同步问题都不能脱离视频压缩 独立进行</a:t>
            </a:r>
            <a:endParaRPr sz="2600">
              <a:latin typeface="新宋体" panose="02010609030101010101" charset="-122"/>
              <a:cs typeface="新宋体" panose="02010609030101010101" charset="-122"/>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76932" y="2036317"/>
            <a:ext cx="7833995" cy="4777740"/>
          </a:xfrm>
          <a:prstGeom prst="rect">
            <a:avLst/>
          </a:prstGeom>
        </p:spPr>
        <p:txBody>
          <a:bodyPr vert="horz" wrap="square" lIns="0" tIns="0" rIns="0" bIns="0" rtlCol="0">
            <a:spAutoFit/>
          </a:bodyPr>
          <a:lstStyle/>
          <a:p>
            <a:pPr marL="12700">
              <a:lnSpc>
                <a:spcPct val="100000"/>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MPEG-1标准(ISO/IEC11172)</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1992年发布。</a:t>
            </a:r>
            <a:endParaRPr sz="2800">
              <a:latin typeface="新宋体" panose="02010609030101010101" charset="-122"/>
              <a:cs typeface="新宋体" panose="02010609030101010101" charset="-122"/>
            </a:endParaRPr>
          </a:p>
          <a:p>
            <a:pPr marL="355600" marR="168910" indent="12700">
              <a:lnSpc>
                <a:spcPct val="120000"/>
              </a:lnSpc>
              <a:spcBef>
                <a:spcPts val="685"/>
              </a:spcBef>
            </a:pPr>
            <a:r>
              <a:rPr sz="2800" spc="-5" dirty="0">
                <a:latin typeface="新宋体" panose="02010609030101010101" charset="-122"/>
                <a:cs typeface="新宋体" panose="02010609030101010101" charset="-122"/>
              </a:rPr>
              <a:t>用于1.5Mbps数据传输率的运动图像及其伴音的 编码。主要应用</a:t>
            </a:r>
            <a:r>
              <a:rPr sz="2800" dirty="0">
                <a:latin typeface="新宋体" panose="02010609030101010101" charset="-122"/>
                <a:cs typeface="新宋体" panose="02010609030101010101" charset="-122"/>
              </a:rPr>
              <a:t>于</a:t>
            </a:r>
            <a:r>
              <a:rPr sz="2800" spc="-5" dirty="0">
                <a:latin typeface="新宋体" panose="02010609030101010101" charset="-122"/>
                <a:cs typeface="新宋体" panose="02010609030101010101" charset="-122"/>
              </a:rPr>
              <a:t> </a:t>
            </a:r>
            <a:r>
              <a:rPr sz="2800" spc="-5" dirty="0">
                <a:solidFill>
                  <a:srgbClr val="EE2B0A"/>
                </a:solidFill>
                <a:latin typeface="新宋体" panose="02010609030101010101" charset="-122"/>
                <a:cs typeface="新宋体" panose="02010609030101010101" charset="-122"/>
              </a:rPr>
              <a:t>VCD</a:t>
            </a:r>
            <a:r>
              <a:rPr sz="2800" spc="-5" dirty="0">
                <a:latin typeface="新宋体" panose="02010609030101010101" charset="-122"/>
                <a:cs typeface="新宋体" panose="02010609030101010101" charset="-122"/>
              </a:rPr>
              <a:t>，MP3音乐等</a:t>
            </a:r>
            <a:endParaRPr sz="2800">
              <a:latin typeface="新宋体" panose="02010609030101010101" charset="-122"/>
              <a:cs typeface="新宋体" panose="02010609030101010101" charset="-122"/>
            </a:endParaRPr>
          </a:p>
          <a:p>
            <a:pPr marL="355600" marR="5080" indent="-342900">
              <a:lnSpc>
                <a:spcPct val="120000"/>
              </a:lnSpc>
              <a:spcBef>
                <a:spcPts val="675"/>
              </a:spcBef>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MPEG-1在JPEG和H.261等优秀标准的基础上</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对 </a:t>
            </a:r>
            <a:r>
              <a:rPr sz="2800" spc="-5" dirty="0">
                <a:latin typeface="新宋体" panose="02010609030101010101" charset="-122"/>
                <a:cs typeface="新宋体" panose="02010609030101010101" charset="-122"/>
              </a:rPr>
              <a:t>参加竞争的14个方案,通过反复协调而得到统一, 从而成为先进、合理、质量高、成本低的优秀 </a:t>
            </a:r>
            <a:r>
              <a:rPr sz="2800" dirty="0">
                <a:latin typeface="新宋体" panose="02010609030101010101" charset="-122"/>
                <a:cs typeface="新宋体" panose="02010609030101010101" charset="-122"/>
              </a:rPr>
              <a:t>标准</a:t>
            </a:r>
            <a:endParaRPr sz="2800">
              <a:latin typeface="新宋体" panose="02010609030101010101" charset="-122"/>
              <a:cs typeface="新宋体" panose="02010609030101010101" charset="-122"/>
            </a:endParaRPr>
          </a:p>
          <a:p>
            <a:pPr marL="355600" marR="182245" indent="-342900">
              <a:lnSpc>
                <a:spcPct val="120000"/>
              </a:lnSpc>
              <a:spcBef>
                <a:spcPts val="670"/>
              </a:spcBef>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MPEG-1促进了大规模集成电路专用芯片的发展, 为多媒体技术和产品的繁荣立下了功劳</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MPEG-</a:t>
            </a:r>
            <a:r>
              <a:rPr spc="-10" dirty="0">
                <a:latin typeface="Times New Roman" panose="02020603050405020304"/>
                <a:cs typeface="Times New Roman" panose="02020603050405020304"/>
              </a:rPr>
              <a:t>1</a:t>
            </a:r>
            <a:r>
              <a:rPr spc="-10" dirty="0">
                <a:latin typeface="新宋体" panose="02010609030101010101" charset="-122"/>
                <a:cs typeface="新宋体" panose="02010609030101010101" charset="-122"/>
              </a:rPr>
              <a:t>标准</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53340" rIns="0" bIns="0" rtlCol="0">
            <a:spAutoFit/>
          </a:bodyPr>
          <a:lstStyle/>
          <a:p>
            <a:pPr marL="1686560" indent="-514350">
              <a:lnSpc>
                <a:spcPct val="100000"/>
              </a:lnSpc>
              <a:buClr>
                <a:srgbClr val="FF0000"/>
              </a:buClr>
              <a:buSzPct val="78000"/>
              <a:buFont typeface="Wingdings" panose="05000000000000000000"/>
              <a:buChar char=""/>
              <a:tabLst>
                <a:tab pos="1686560" algn="l"/>
              </a:tabLst>
            </a:pPr>
            <a:r>
              <a:rPr sz="3200" spc="-5" dirty="0">
                <a:latin typeface="新宋体" panose="02010609030101010101" charset="-122"/>
                <a:cs typeface="新宋体" panose="02010609030101010101" charset="-122"/>
              </a:rPr>
              <a:t>MPEG-1标准</a:t>
            </a:r>
            <a:endParaRPr sz="3200">
              <a:latin typeface="新宋体" panose="02010609030101010101" charset="-122"/>
              <a:cs typeface="新宋体" panose="02010609030101010101" charset="-122"/>
            </a:endParaRPr>
          </a:p>
          <a:p>
            <a:pPr marL="1629410">
              <a:lnSpc>
                <a:spcPct val="100000"/>
              </a:lnSpc>
              <a:spcBef>
                <a:spcPts val="825"/>
              </a:spcBef>
              <a:tabLst>
                <a:tab pos="20612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主要编码技术：</a:t>
            </a:r>
            <a:endParaRPr sz="3200">
              <a:latin typeface="新宋体" panose="02010609030101010101" charset="-122"/>
              <a:cs typeface="新宋体" panose="02010609030101010101" charset="-122"/>
            </a:endParaRPr>
          </a:p>
          <a:p>
            <a:pPr marL="2493010" lvl="1" indent="-406400">
              <a:lnSpc>
                <a:spcPct val="100000"/>
              </a:lnSpc>
              <a:spcBef>
                <a:spcPts val="665"/>
              </a:spcBef>
              <a:buClr>
                <a:srgbClr val="EE2B0A"/>
              </a:buClr>
              <a:buSzPct val="71000"/>
              <a:buFont typeface="Wingdings" panose="05000000000000000000"/>
              <a:buChar char=""/>
              <a:tabLst>
                <a:tab pos="2493645" algn="l"/>
              </a:tabLst>
            </a:pPr>
            <a:r>
              <a:rPr sz="2800" spc="-5" dirty="0">
                <a:latin typeface="新宋体" panose="02010609030101010101" charset="-122"/>
                <a:cs typeface="新宋体" panose="02010609030101010101" charset="-122"/>
              </a:rPr>
              <a:t>DCT变换</a:t>
            </a:r>
            <a:endParaRPr sz="2800">
              <a:latin typeface="新宋体" panose="02010609030101010101" charset="-122"/>
              <a:cs typeface="新宋体" panose="02010609030101010101" charset="-122"/>
            </a:endParaRPr>
          </a:p>
          <a:p>
            <a:pPr marL="2086610">
              <a:lnSpc>
                <a:spcPct val="100000"/>
              </a:lnSpc>
              <a:spcBef>
                <a:spcPts val="675"/>
              </a:spcBef>
              <a:tabLst>
                <a:tab pos="249237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前向、双向运动补偿预测</a:t>
            </a:r>
            <a:endParaRPr sz="2800">
              <a:latin typeface="新宋体" panose="02010609030101010101" charset="-122"/>
              <a:cs typeface="新宋体" panose="02010609030101010101" charset="-122"/>
            </a:endParaRPr>
          </a:p>
          <a:p>
            <a:pPr marL="2493010" lvl="1" indent="-406400">
              <a:lnSpc>
                <a:spcPct val="100000"/>
              </a:lnSpc>
              <a:spcBef>
                <a:spcPts val="675"/>
              </a:spcBef>
              <a:buClr>
                <a:srgbClr val="EE2B0A"/>
              </a:buClr>
              <a:buSzPct val="71000"/>
              <a:buFont typeface="Wingdings" panose="05000000000000000000"/>
              <a:buChar char=""/>
              <a:tabLst>
                <a:tab pos="2493645" algn="l"/>
              </a:tabLst>
            </a:pPr>
            <a:r>
              <a:rPr sz="2800" spc="-5" dirty="0">
                <a:latin typeface="新宋体" panose="02010609030101010101" charset="-122"/>
                <a:cs typeface="新宋体" panose="02010609030101010101" charset="-122"/>
              </a:rPr>
              <a:t>Zig-zag排序</a:t>
            </a:r>
            <a:endParaRPr sz="2800">
              <a:latin typeface="新宋体" panose="02010609030101010101" charset="-122"/>
              <a:cs typeface="新宋体" panose="02010609030101010101" charset="-122"/>
            </a:endParaRPr>
          </a:p>
          <a:p>
            <a:pPr marL="2086610">
              <a:lnSpc>
                <a:spcPct val="100000"/>
              </a:lnSpc>
              <a:spcBef>
                <a:spcPts val="675"/>
              </a:spcBef>
              <a:tabLst>
                <a:tab pos="249237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霍夫曼编码、算术编码</a:t>
            </a:r>
            <a:endParaRPr sz="2800">
              <a:latin typeface="新宋体" panose="02010609030101010101" charset="-122"/>
              <a:cs typeface="新宋体" panose="02010609030101010101" charset="-122"/>
            </a:endParaRPr>
          </a:p>
          <a:p>
            <a:pPr marL="2086610">
              <a:lnSpc>
                <a:spcPct val="100000"/>
              </a:lnSpc>
              <a:spcBef>
                <a:spcPts val="675"/>
              </a:spcBef>
              <a:tabLst>
                <a:tab pos="249237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每15帧至少要有一个I帧</a:t>
            </a:r>
            <a:endParaRPr sz="2800">
              <a:latin typeface="新宋体" panose="02010609030101010101" charset="-122"/>
              <a:cs typeface="新宋体" panose="02010609030101010101" charset="-122"/>
            </a:endParaRPr>
          </a:p>
          <a:p>
            <a:pPr marL="1629410">
              <a:lnSpc>
                <a:spcPts val="3750"/>
              </a:lnSpc>
              <a:spcBef>
                <a:spcPts val="775"/>
              </a:spcBef>
            </a:pPr>
            <a:r>
              <a:rPr sz="3200" spc="-5" dirty="0">
                <a:solidFill>
                  <a:srgbClr val="FF0000"/>
                </a:solidFill>
                <a:latin typeface="宋体" panose="02010600030101010101" pitchFamily="2" charset="-122"/>
                <a:cs typeface="宋体" panose="02010600030101010101" pitchFamily="2" charset="-122"/>
              </a:rPr>
              <a:t>IBBPBBPBBIBBP . . . .</a:t>
            </a:r>
            <a:endParaRPr sz="3200">
              <a:latin typeface="宋体" panose="02010600030101010101" pitchFamily="2" charset="-122"/>
              <a:cs typeface="宋体" panose="02010600030101010101" pitchFamily="2" charset="-122"/>
            </a:endParaRPr>
          </a:p>
        </p:txBody>
      </p:sp>
      <p:sp>
        <p:nvSpPr>
          <p:cNvPr id="6" name="object 6"/>
          <p:cNvSpPr txBox="1">
            <a:spLocks noGrp="1"/>
          </p:cNvSpPr>
          <p:nvPr>
            <p:ph type="title"/>
          </p:nvPr>
        </p:nvSpPr>
        <p:spPr>
          <a:prstGeom prst="rect">
            <a:avLst/>
          </a:prstGeom>
        </p:spPr>
        <p:txBody>
          <a:bodyPr vert="horz" wrap="square" lIns="0" tIns="274241" rIns="0" bIns="0" rtlCol="0">
            <a:spAutoFit/>
          </a:bodyPr>
          <a:lstStyle/>
          <a:p>
            <a:pPr marL="227965">
              <a:lnSpc>
                <a:spcPct val="100000"/>
              </a:lnSpc>
            </a:pPr>
            <a:r>
              <a:rPr spc="-5" dirty="0">
                <a:latin typeface="Times New Roman" panose="02020603050405020304"/>
                <a:cs typeface="Times New Roman" panose="02020603050405020304"/>
              </a:rPr>
              <a:t>MPEG-</a:t>
            </a:r>
            <a:r>
              <a:rPr spc="-10" dirty="0">
                <a:latin typeface="Times New Roman" panose="02020603050405020304"/>
                <a:cs typeface="Times New Roman" panose="02020603050405020304"/>
              </a:rPr>
              <a:t>1</a:t>
            </a:r>
            <a:r>
              <a:rPr spc="-15" dirty="0">
                <a:latin typeface="新宋体" panose="02010609030101010101" charset="-122"/>
                <a:cs typeface="新宋体" panose="02010609030101010101" charset="-122"/>
              </a:rPr>
              <a:t>标准（续）</a:t>
            </a: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57"/>
            <a:ext cx="7498715" cy="548830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MPEG-</a:t>
            </a:r>
            <a:r>
              <a:rPr sz="3200" b="1" spc="-10" dirty="0">
                <a:latin typeface="Times New Roman" panose="02020603050405020304"/>
                <a:cs typeface="Times New Roman" panose="02020603050405020304"/>
              </a:rPr>
              <a:t>2</a:t>
            </a:r>
            <a:r>
              <a:rPr sz="3200" b="1" spc="-10" dirty="0">
                <a:latin typeface="新宋体" panose="02010609030101010101" charset="-122"/>
                <a:cs typeface="新宋体" panose="02010609030101010101" charset="-122"/>
              </a:rPr>
              <a:t>标准</a:t>
            </a:r>
            <a:endParaRPr sz="3200">
              <a:latin typeface="新宋体" panose="02010609030101010101" charset="-122"/>
              <a:cs typeface="新宋体" panose="02010609030101010101" charset="-122"/>
            </a:endParaRPr>
          </a:p>
          <a:p>
            <a:pPr>
              <a:lnSpc>
                <a:spcPct val="100000"/>
              </a:lnSpc>
              <a:spcBef>
                <a:spcPts val="20"/>
              </a:spcBef>
            </a:pPr>
            <a:endParaRPr sz="4700">
              <a:latin typeface="Times New Roman" panose="02020603050405020304"/>
              <a:cs typeface="Times New Roman" panose="02020603050405020304"/>
            </a:endParaRPr>
          </a:p>
          <a:p>
            <a:pPr marL="31750">
              <a:lnSpc>
                <a:spcPct val="100000"/>
              </a:lnSpc>
              <a:tabLst>
                <a:tab pos="37401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MPEG-2标准(ISO/IEC13818). 1994年发</a:t>
            </a:r>
            <a:endParaRPr sz="3200">
              <a:latin typeface="新宋体" panose="02010609030101010101" charset="-122"/>
              <a:cs typeface="新宋体" panose="02010609030101010101" charset="-122"/>
            </a:endParaRPr>
          </a:p>
          <a:p>
            <a:pPr marL="374650">
              <a:lnSpc>
                <a:spcPct val="100000"/>
              </a:lnSpc>
              <a:spcBef>
                <a:spcPts val="1925"/>
              </a:spcBef>
            </a:pPr>
            <a:r>
              <a:rPr sz="3200" spc="-5" dirty="0">
                <a:latin typeface="新宋体" panose="02010609030101010101" charset="-122"/>
                <a:cs typeface="新宋体" panose="02010609030101010101" charset="-122"/>
              </a:rPr>
              <a:t>布</a:t>
            </a:r>
            <a:endParaRPr sz="3200">
              <a:latin typeface="新宋体" panose="02010609030101010101" charset="-122"/>
              <a:cs typeface="新宋体" panose="02010609030101010101" charset="-122"/>
            </a:endParaRPr>
          </a:p>
          <a:p>
            <a:pPr marL="374650" marR="5080" indent="-342900">
              <a:lnSpc>
                <a:spcPct val="150000"/>
              </a:lnSpc>
              <a:spcBef>
                <a:spcPts val="755"/>
              </a:spcBef>
              <a:tabLst>
                <a:tab pos="37401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主要针对高清晰度电视(HDTV) 的视频及 伴音信号，典型传输速率为10Mbps，与 MPEG-1兼容，适用于1.5Mbps～60Mbps甚</a:t>
            </a:r>
            <a:endParaRPr sz="3200">
              <a:latin typeface="新宋体" panose="02010609030101010101" charset="-122"/>
              <a:cs typeface="新宋体" panose="02010609030101010101" charset="-122"/>
            </a:endParaRPr>
          </a:p>
          <a:p>
            <a:pPr marL="374650">
              <a:lnSpc>
                <a:spcPts val="3750"/>
              </a:lnSpc>
              <a:spcBef>
                <a:spcPts val="2540"/>
              </a:spcBef>
            </a:pPr>
            <a:r>
              <a:rPr sz="3200" spc="-5" dirty="0">
                <a:latin typeface="新宋体" panose="02010609030101010101" charset="-122"/>
                <a:cs typeface="新宋体" panose="02010609030101010101" charset="-122"/>
              </a:rPr>
              <a:t>至更高速率的编码范围</a:t>
            </a:r>
            <a:endParaRPr sz="3200">
              <a:latin typeface="新宋体" panose="02010609030101010101" charset="-122"/>
              <a:cs typeface="新宋体" panose="02010609030101010101" charset="-122"/>
            </a:endParaRP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24532" y="1800006"/>
            <a:ext cx="7656195" cy="5078095"/>
          </a:xfrm>
          <a:prstGeom prst="rect">
            <a:avLst/>
          </a:prstGeom>
        </p:spPr>
        <p:txBody>
          <a:bodyPr vert="horz" wrap="square" lIns="0" tIns="0" rIns="0" bIns="0" rtlCol="0">
            <a:spAutoFit/>
          </a:bodyPr>
          <a:lstStyle/>
          <a:p>
            <a:pPr marL="355600" marR="5080" indent="-342900">
              <a:lnSpc>
                <a:spcPct val="130000"/>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以MPEG-2作为视音频压缩标准的数字卫星电视 接收机已在欧美形成了很大市场，美国高级电 视联盟(AT</a:t>
            </a:r>
            <a:r>
              <a:rPr sz="2800" dirty="0">
                <a:latin typeface="新宋体" panose="02010609030101010101" charset="-122"/>
                <a:cs typeface="新宋体" panose="02010609030101010101" charset="-122"/>
              </a:rPr>
              <a:t>V</a:t>
            </a:r>
            <a:r>
              <a:rPr sz="2800" spc="-5" dirty="0">
                <a:latin typeface="新宋体" panose="02010609030101010101" charset="-122"/>
                <a:cs typeface="新宋体" panose="02010609030101010101" charset="-122"/>
              </a:rPr>
              <a:t> Gran</a:t>
            </a:r>
            <a:r>
              <a:rPr sz="2800" dirty="0">
                <a:latin typeface="新宋体" panose="02010609030101010101" charset="-122"/>
                <a:cs typeface="新宋体" panose="02010609030101010101" charset="-122"/>
              </a:rPr>
              <a:t>d</a:t>
            </a:r>
            <a:r>
              <a:rPr sz="2800" spc="-5" dirty="0">
                <a:latin typeface="新宋体" panose="02010609030101010101" charset="-122"/>
                <a:cs typeface="新宋体" panose="02010609030101010101" charset="-122"/>
              </a:rPr>
              <a:t> Alliance)和欧洲数字视频 广播计划(Digita</a:t>
            </a:r>
            <a:r>
              <a:rPr sz="2800" dirty="0">
                <a:latin typeface="新宋体" panose="02010609030101010101" charset="-122"/>
                <a:cs typeface="新宋体" panose="02010609030101010101" charset="-122"/>
              </a:rPr>
              <a:t>l</a:t>
            </a:r>
            <a:r>
              <a:rPr sz="2800" spc="-5" dirty="0">
                <a:latin typeface="新宋体" panose="02010609030101010101" charset="-122"/>
                <a:cs typeface="新宋体" panose="02010609030101010101" charset="-122"/>
              </a:rPr>
              <a:t> Vide</a:t>
            </a:r>
            <a:r>
              <a:rPr sz="2800" dirty="0">
                <a:latin typeface="新宋体" panose="02010609030101010101" charset="-122"/>
                <a:cs typeface="新宋体" panose="02010609030101010101" charset="-122"/>
              </a:rPr>
              <a:t>o</a:t>
            </a:r>
            <a:r>
              <a:rPr sz="2800" spc="-5" dirty="0">
                <a:latin typeface="新宋体" panose="02010609030101010101" charset="-122"/>
                <a:cs typeface="新宋体" panose="02010609030101010101" charset="-122"/>
              </a:rPr>
              <a:t> Broadcas</a:t>
            </a:r>
            <a:r>
              <a:rPr sz="2800" dirty="0">
                <a:latin typeface="新宋体" panose="02010609030101010101" charset="-122"/>
                <a:cs typeface="新宋体" panose="02010609030101010101" charset="-122"/>
              </a:rPr>
              <a:t>t</a:t>
            </a:r>
            <a:r>
              <a:rPr sz="2800" spc="-5" dirty="0">
                <a:latin typeface="新宋体" panose="02010609030101010101" charset="-122"/>
                <a:cs typeface="新宋体" panose="02010609030101010101" charset="-122"/>
              </a:rPr>
              <a:t> Project) 先后决定将MPE</a:t>
            </a:r>
            <a:r>
              <a:rPr sz="2800" dirty="0">
                <a:latin typeface="新宋体" panose="02010609030101010101" charset="-122"/>
                <a:cs typeface="新宋体" panose="02010609030101010101" charset="-122"/>
              </a:rPr>
              <a:t>G</a:t>
            </a:r>
            <a:r>
              <a:rPr sz="2800" spc="-5" dirty="0">
                <a:latin typeface="新宋体" panose="02010609030101010101" charset="-122"/>
                <a:cs typeface="新宋体" panose="02010609030101010101" charset="-122"/>
              </a:rPr>
              <a:t> -2用于高清晰度电视(HDTV)广 </a:t>
            </a:r>
            <a:r>
              <a:rPr sz="2800" dirty="0">
                <a:latin typeface="新宋体" panose="02010609030101010101" charset="-122"/>
                <a:cs typeface="新宋体" panose="02010609030101010101" charset="-122"/>
              </a:rPr>
              <a:t>播中</a:t>
            </a:r>
            <a:endParaRPr sz="2800">
              <a:latin typeface="新宋体" panose="02010609030101010101" charset="-122"/>
              <a:cs typeface="新宋体" panose="02010609030101010101" charset="-122"/>
            </a:endParaRPr>
          </a:p>
          <a:p>
            <a:pPr marL="355600" marR="5080" indent="-342900">
              <a:lnSpc>
                <a:spcPct val="130000"/>
              </a:lnSpc>
              <a:spcBef>
                <a:spcPts val="670"/>
              </a:spcBef>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新一代的数字视盘DVD采用MPEG-2作为其视音频 压缩标准(注:欧、</a:t>
            </a:r>
            <a:r>
              <a:rPr sz="2800" dirty="0">
                <a:latin typeface="新宋体" panose="02010609030101010101" charset="-122"/>
                <a:cs typeface="新宋体" panose="02010609030101010101" charset="-122"/>
              </a:rPr>
              <a:t>美</a:t>
            </a:r>
            <a:r>
              <a:rPr sz="2800" spc="-5" dirty="0">
                <a:latin typeface="新宋体" panose="02010609030101010101" charset="-122"/>
                <a:cs typeface="新宋体" panose="02010609030101010101" charset="-122"/>
              </a:rPr>
              <a:t> 、日在视频方面采用</a:t>
            </a:r>
            <a:endParaRPr sz="2800">
              <a:latin typeface="新宋体" panose="02010609030101010101" charset="-122"/>
              <a:cs typeface="新宋体" panose="02010609030101010101" charset="-122"/>
            </a:endParaRPr>
          </a:p>
          <a:p>
            <a:pPr marL="355600">
              <a:lnSpc>
                <a:spcPts val="3295"/>
              </a:lnSpc>
              <a:spcBef>
                <a:spcPts val="1020"/>
              </a:spcBef>
            </a:pPr>
            <a:r>
              <a:rPr sz="2800" spc="-5" dirty="0">
                <a:latin typeface="新宋体" panose="02010609030101010101" charset="-122"/>
                <a:cs typeface="新宋体" panose="02010609030101010101" charset="-122"/>
              </a:rPr>
              <a:t>MPEG-2标准,而在音频方面则采用AC-3标准)</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MPEG-</a:t>
            </a:r>
            <a:r>
              <a:rPr spc="-10" dirty="0">
                <a:latin typeface="Times New Roman" panose="02020603050405020304"/>
                <a:cs typeface="Times New Roman" panose="02020603050405020304"/>
              </a:rPr>
              <a:t>2</a:t>
            </a:r>
            <a:r>
              <a:rPr spc="-15" dirty="0">
                <a:latin typeface="新宋体" panose="02010609030101010101" charset="-122"/>
                <a:cs typeface="新宋体" panose="02010609030101010101" charset="-122"/>
              </a:rPr>
              <a:t>标准（续）</a:t>
            </a: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20900" y="1712721"/>
            <a:ext cx="7931150" cy="538416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MPEG-4 标准(ISO/IEC l4496) .</a:t>
            </a:r>
            <a:endParaRPr sz="3200">
              <a:latin typeface="新宋体" panose="02010609030101010101" charset="-122"/>
              <a:cs typeface="新宋体" panose="02010609030101010101" charset="-122"/>
            </a:endParaRPr>
          </a:p>
          <a:p>
            <a:pPr marL="755650" marR="157480" indent="-285750" algn="just">
              <a:lnSpc>
                <a:spcPct val="160000"/>
              </a:lnSpc>
              <a:spcBef>
                <a:spcPts val="635"/>
              </a:spcBef>
            </a:pPr>
            <a:r>
              <a:rPr sz="1900" dirty="0">
                <a:solidFill>
                  <a:srgbClr val="EE2B0A"/>
                </a:solidFill>
                <a:latin typeface="Wingdings" panose="05000000000000000000"/>
                <a:cs typeface="Wingdings" panose="05000000000000000000"/>
              </a:rPr>
              <a:t></a:t>
            </a:r>
            <a:r>
              <a:rPr sz="1900" dirty="0">
                <a:solidFill>
                  <a:srgbClr val="EE2B0A"/>
                </a:solidFill>
                <a:latin typeface="Times New Roman" panose="02020603050405020304"/>
                <a:cs typeface="Times New Roman" panose="02020603050405020304"/>
              </a:rPr>
              <a:t> </a:t>
            </a:r>
            <a:r>
              <a:rPr sz="1900" spc="-19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1999年5月形成国际标准(版本1), 是一种基于对象的 视(音)频编码标准,目标是支持各种多媒体应用(主要 侧重于对多媒体信息内容的访问)</a:t>
            </a:r>
            <a:endParaRPr sz="2400">
              <a:latin typeface="新宋体" panose="02010609030101010101" charset="-122"/>
              <a:cs typeface="新宋体" panose="02010609030101010101" charset="-122"/>
            </a:endParaRPr>
          </a:p>
          <a:p>
            <a:pPr marL="755650" marR="5080" indent="-285750">
              <a:lnSpc>
                <a:spcPct val="160000"/>
              </a:lnSpc>
              <a:spcBef>
                <a:spcPts val="570"/>
              </a:spcBef>
            </a:pPr>
            <a:r>
              <a:rPr sz="1900" dirty="0">
                <a:solidFill>
                  <a:srgbClr val="EE2B0A"/>
                </a:solidFill>
                <a:latin typeface="Wingdings" panose="05000000000000000000"/>
                <a:cs typeface="Wingdings" panose="05000000000000000000"/>
              </a:rPr>
              <a:t></a:t>
            </a:r>
            <a:r>
              <a:rPr sz="1900" dirty="0">
                <a:solidFill>
                  <a:srgbClr val="EE2B0A"/>
                </a:solidFill>
                <a:latin typeface="Times New Roman" panose="02020603050405020304"/>
                <a:cs typeface="Times New Roman" panose="02020603050405020304"/>
              </a:rPr>
              <a:t> </a:t>
            </a:r>
            <a:r>
              <a:rPr sz="1900" spc="-19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为了适应在窄带宽(一般指&lt;64kbit/s)通信线路上对动 态图像进行传输的要求</a:t>
            </a:r>
            <a:endParaRPr sz="2400">
              <a:latin typeface="新宋体" panose="02010609030101010101" charset="-122"/>
              <a:cs typeface="新宋体" panose="02010609030101010101" charset="-122"/>
            </a:endParaRPr>
          </a:p>
          <a:p>
            <a:pPr marL="755650" marR="157480" indent="-285750" algn="just">
              <a:lnSpc>
                <a:spcPct val="160000"/>
              </a:lnSpc>
              <a:spcBef>
                <a:spcPts val="570"/>
              </a:spcBef>
            </a:pPr>
            <a:r>
              <a:rPr sz="1900" dirty="0">
                <a:solidFill>
                  <a:srgbClr val="EE2B0A"/>
                </a:solidFill>
                <a:latin typeface="Wingdings" panose="05000000000000000000"/>
                <a:cs typeface="Wingdings" panose="05000000000000000000"/>
              </a:rPr>
              <a:t></a:t>
            </a:r>
            <a:r>
              <a:rPr sz="1900" dirty="0">
                <a:solidFill>
                  <a:srgbClr val="EE2B0A"/>
                </a:solidFill>
                <a:latin typeface="Times New Roman" panose="02020603050405020304"/>
                <a:cs typeface="Times New Roman" panose="02020603050405020304"/>
              </a:rPr>
              <a:t> </a:t>
            </a:r>
            <a:r>
              <a:rPr sz="1900" spc="-19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总目标是对各种音频视频，主要包括：静止图像、序 列图像、计算机图形、3D模型、动画、语言、声音等 进行统一有效的编码</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MPEG-</a:t>
            </a:r>
            <a:r>
              <a:rPr spc="-10" dirty="0">
                <a:latin typeface="Times New Roman" panose="02020603050405020304"/>
                <a:cs typeface="Times New Roman" panose="02020603050405020304"/>
              </a:rPr>
              <a:t>4</a:t>
            </a:r>
            <a:r>
              <a:rPr spc="-10" dirty="0">
                <a:latin typeface="新宋体" panose="02010609030101010101" charset="-122"/>
                <a:cs typeface="新宋体" panose="02010609030101010101" charset="-122"/>
              </a:rPr>
              <a:t>标准</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47913" y="3201923"/>
            <a:ext cx="3598926" cy="287959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708789" y="3203447"/>
            <a:ext cx="3598926" cy="2879598"/>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362827" y="2180590"/>
            <a:ext cx="2462530"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减少细微层次</a:t>
            </a:r>
            <a:endParaRPr sz="3200">
              <a:latin typeface="新宋体" panose="02010609030101010101" charset="-122"/>
              <a:cs typeface="新宋体" panose="02010609030101010101" charset="-122"/>
            </a:endParaRPr>
          </a:p>
        </p:txBody>
      </p:sp>
      <p:sp>
        <p:nvSpPr>
          <p:cNvPr id="7" name="object 7"/>
          <p:cNvSpPr txBox="1"/>
          <p:nvPr/>
        </p:nvSpPr>
        <p:spPr>
          <a:xfrm>
            <a:off x="2989465" y="2218690"/>
            <a:ext cx="838200"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原图</a:t>
            </a:r>
            <a:endParaRPr sz="320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265084" rIns="0" bIns="0" rtlCol="0">
            <a:spAutoFit/>
          </a:bodyPr>
          <a:lstStyle/>
          <a:p>
            <a:pPr marL="248920">
              <a:lnSpc>
                <a:spcPct val="100000"/>
              </a:lnSpc>
            </a:pPr>
            <a:r>
              <a:rPr spc="-15" dirty="0">
                <a:latin typeface="新宋体" panose="02010609030101010101" charset="-122"/>
                <a:cs typeface="新宋体" panose="02010609030101010101" charset="-122"/>
              </a:rPr>
              <a:t>影响清晰度因素</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4、细微层次</a:t>
            </a: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20900" y="1783588"/>
            <a:ext cx="7931150" cy="436245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MPEG-4 标准(ISO/IEC l4496) .</a:t>
            </a:r>
            <a:endParaRPr sz="3200">
              <a:latin typeface="新宋体" panose="02010609030101010101" charset="-122"/>
              <a:cs typeface="新宋体" panose="02010609030101010101" charset="-122"/>
            </a:endParaRPr>
          </a:p>
          <a:p>
            <a:pPr marL="755650" marR="5080" indent="-285750">
              <a:lnSpc>
                <a:spcPct val="160000"/>
              </a:lnSpc>
              <a:spcBef>
                <a:spcPts val="640"/>
              </a:spcBef>
            </a:pPr>
            <a:r>
              <a:rPr sz="1900" dirty="0">
                <a:solidFill>
                  <a:srgbClr val="EE2B0A"/>
                </a:solidFill>
                <a:latin typeface="Wingdings" panose="05000000000000000000"/>
                <a:cs typeface="Wingdings" panose="05000000000000000000"/>
              </a:rPr>
              <a:t></a:t>
            </a:r>
            <a:r>
              <a:rPr sz="1900" dirty="0">
                <a:solidFill>
                  <a:srgbClr val="EE2B0A"/>
                </a:solidFill>
                <a:latin typeface="Times New Roman" panose="02020603050405020304"/>
                <a:cs typeface="Times New Roman" panose="02020603050405020304"/>
              </a:rPr>
              <a:t> </a:t>
            </a:r>
            <a:r>
              <a:rPr sz="1900" spc="-19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既支持固定码流也支持变码流，对3种码流范围的视频 已达最优：</a:t>
            </a:r>
            <a:endParaRPr sz="2400">
              <a:latin typeface="新宋体" panose="02010609030101010101" charset="-122"/>
              <a:cs typeface="新宋体" panose="02010609030101010101" charset="-122"/>
            </a:endParaRPr>
          </a:p>
          <a:p>
            <a:pPr>
              <a:lnSpc>
                <a:spcPct val="100000"/>
              </a:lnSpc>
              <a:spcBef>
                <a:spcPts val="50"/>
              </a:spcBef>
            </a:pPr>
            <a:endParaRPr sz="1950">
              <a:latin typeface="Times New Roman" panose="02020603050405020304"/>
              <a:cs typeface="Times New Roman" panose="02020603050405020304"/>
            </a:endParaRPr>
          </a:p>
          <a:p>
            <a:pPr marL="1282700" indent="-355600">
              <a:lnSpc>
                <a:spcPct val="100000"/>
              </a:lnSpc>
              <a:buClr>
                <a:srgbClr val="EE2B0A"/>
              </a:buClr>
              <a:buSzPct val="58000"/>
              <a:buFont typeface="Wingdings" panose="05000000000000000000"/>
              <a:buChar char=""/>
              <a:tabLst>
                <a:tab pos="1283335" algn="l"/>
                <a:tab pos="1587500" algn="l"/>
                <a:tab pos="2197100" algn="l"/>
              </a:tabLst>
            </a:pPr>
            <a:r>
              <a:rPr sz="2400" dirty="0">
                <a:latin typeface="新宋体" panose="02010609030101010101" charset="-122"/>
                <a:cs typeface="新宋体" panose="02010609030101010101" charset="-122"/>
              </a:rPr>
              <a:t>&lt;	64k	bit/s</a:t>
            </a:r>
            <a:endParaRPr sz="2400">
              <a:latin typeface="新宋体" panose="02010609030101010101" charset="-122"/>
              <a:cs typeface="新宋体" panose="02010609030101010101" charset="-122"/>
            </a:endParaRPr>
          </a:p>
          <a:p>
            <a:pPr>
              <a:lnSpc>
                <a:spcPct val="100000"/>
              </a:lnSpc>
              <a:spcBef>
                <a:spcPts val="55"/>
              </a:spcBef>
              <a:buFont typeface="Wingdings" panose="05000000000000000000"/>
              <a:buChar char=""/>
            </a:pPr>
            <a:endParaRPr sz="1950">
              <a:latin typeface="Times New Roman" panose="02020603050405020304"/>
              <a:cs typeface="Times New Roman" panose="02020603050405020304"/>
            </a:endParaRPr>
          </a:p>
          <a:p>
            <a:pPr marL="927100">
              <a:lnSpc>
                <a:spcPct val="100000"/>
              </a:lnSpc>
              <a:tabLst>
                <a:tab pos="1307465" algn="l"/>
                <a:tab pos="1764030" algn="l"/>
                <a:tab pos="2068830" algn="l"/>
                <a:tab pos="2831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64	-	384k	bit/s</a:t>
            </a:r>
            <a:endParaRPr sz="2400">
              <a:latin typeface="新宋体" panose="02010609030101010101" charset="-122"/>
              <a:cs typeface="新宋体" panose="02010609030101010101" charset="-122"/>
            </a:endParaRPr>
          </a:p>
          <a:p>
            <a:pPr marL="1308100" indent="-381000">
              <a:lnSpc>
                <a:spcPct val="100000"/>
              </a:lnSpc>
              <a:spcBef>
                <a:spcPts val="2025"/>
              </a:spcBef>
              <a:buClr>
                <a:srgbClr val="EE2B0A"/>
              </a:buClr>
              <a:buSzPct val="71000"/>
              <a:buFont typeface="Wingdings" panose="05000000000000000000"/>
              <a:buChar char=""/>
              <a:tabLst>
                <a:tab pos="1308100" algn="l"/>
                <a:tab pos="1916430" algn="l"/>
                <a:tab pos="2983865" algn="l"/>
                <a:tab pos="3288665" algn="l"/>
                <a:tab pos="3745865" algn="l"/>
              </a:tabLst>
            </a:pPr>
            <a:r>
              <a:rPr sz="2400" dirty="0">
                <a:latin typeface="新宋体" panose="02010609030101010101" charset="-122"/>
                <a:cs typeface="新宋体" panose="02010609030101010101" charset="-122"/>
              </a:rPr>
              <a:t>364	kbit/s	</a:t>
            </a:r>
            <a:r>
              <a:rPr sz="2400" dirty="0">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4M	bit/s</a:t>
            </a:r>
            <a:endParaRPr sz="2400">
              <a:latin typeface="新宋体" panose="02010609030101010101" charset="-122"/>
              <a:cs typeface="新宋体" panose="02010609030101010101" charset="-122"/>
            </a:endParaRPr>
          </a:p>
          <a:p>
            <a:pPr>
              <a:lnSpc>
                <a:spcPct val="100000"/>
              </a:lnSpc>
              <a:spcBef>
                <a:spcPts val="30"/>
              </a:spcBef>
            </a:pPr>
            <a:endParaRPr sz="2200">
              <a:latin typeface="Times New Roman" panose="02020603050405020304"/>
              <a:cs typeface="Times New Roman" panose="02020603050405020304"/>
            </a:endParaRPr>
          </a:p>
          <a:p>
            <a:pPr marL="927100">
              <a:lnSpc>
                <a:spcPts val="2840"/>
              </a:lnSpc>
              <a:tabLst>
                <a:tab pos="1307465" algn="l"/>
                <a:tab pos="435546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目前还在考虑直到50M	bit/s的码流</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MPEG-</a:t>
            </a:r>
            <a:r>
              <a:rPr spc="-10" dirty="0">
                <a:latin typeface="Times New Roman" panose="02020603050405020304"/>
                <a:cs typeface="Times New Roman" panose="02020603050405020304"/>
              </a:rPr>
              <a:t>4</a:t>
            </a:r>
            <a:r>
              <a:rPr spc="-15" dirty="0">
                <a:latin typeface="新宋体" panose="02010609030101010101" charset="-122"/>
                <a:cs typeface="新宋体" panose="02010609030101010101" charset="-122"/>
              </a:rPr>
              <a:t>标准（续）</a:t>
            </a: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29282" y="1974088"/>
            <a:ext cx="7626350" cy="4594860"/>
          </a:xfrm>
          <a:prstGeom prst="rect">
            <a:avLst/>
          </a:prstGeom>
        </p:spPr>
        <p:txBody>
          <a:bodyPr vert="horz" wrap="square" lIns="0" tIns="0" rIns="0" bIns="0" rtlCol="0">
            <a:spAutoFit/>
          </a:bodyPr>
          <a:lstStyle/>
          <a:p>
            <a:pPr marL="355600" indent="-342900">
              <a:lnSpc>
                <a:spcPct val="100000"/>
              </a:lnSpc>
              <a:buClr>
                <a:srgbClr val="EE2B0A"/>
              </a:buClr>
              <a:buSzPct val="69000"/>
              <a:buFont typeface="Wingdings" panose="05000000000000000000"/>
              <a:buChar char=""/>
              <a:tabLst>
                <a:tab pos="355600" algn="l"/>
              </a:tabLst>
            </a:pPr>
            <a:r>
              <a:rPr sz="3200" spc="-5" dirty="0">
                <a:latin typeface="新宋体" panose="02010609030101010101" charset="-122"/>
                <a:cs typeface="新宋体" panose="02010609030101010101" charset="-122"/>
              </a:rPr>
              <a:t>MPEG-7标准</a:t>
            </a:r>
            <a:endParaRPr sz="3200">
              <a:latin typeface="新宋体" panose="02010609030101010101" charset="-122"/>
              <a:cs typeface="新宋体" panose="02010609030101010101" charset="-122"/>
            </a:endParaRPr>
          </a:p>
          <a:p>
            <a:pPr marL="755650" marR="629920" lvl="1" indent="-285750">
              <a:lnSpc>
                <a:spcPct val="139000"/>
              </a:lnSpc>
              <a:spcBef>
                <a:spcPts val="810"/>
              </a:spcBef>
              <a:buClr>
                <a:srgbClr val="EE2B0A"/>
              </a:buClr>
              <a:buSzPct val="92000"/>
              <a:buFont typeface="Wingdings" panose="05000000000000000000"/>
              <a:buChar char=""/>
              <a:tabLst>
                <a:tab pos="927100" algn="l"/>
                <a:tab pos="2583815" algn="l"/>
                <a:tab pos="4092575" algn="l"/>
              </a:tabLst>
            </a:pPr>
            <a:r>
              <a:rPr sz="2400" dirty="0">
                <a:latin typeface="Times New Roman" panose="02020603050405020304"/>
                <a:cs typeface="Times New Roman" panose="02020603050405020304"/>
              </a:rPr>
              <a:t>“</a:t>
            </a:r>
            <a:r>
              <a:rPr sz="2400" spc="-5" dirty="0">
                <a:latin typeface="新宋体" panose="02010609030101010101" charset="-122"/>
                <a:cs typeface="新宋体" panose="02010609030101010101" charset="-122"/>
              </a:rPr>
              <a:t>多媒体内容描述接口</a:t>
            </a:r>
            <a:r>
              <a:rPr sz="2400" dirty="0">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(Multimedi</a:t>
            </a:r>
            <a:r>
              <a:rPr sz="2400" dirty="0">
                <a:latin typeface="新宋体" panose="02010609030101010101" charset="-122"/>
                <a:cs typeface="新宋体" panose="02010609030101010101" charset="-122"/>
              </a:rPr>
              <a:t>a</a:t>
            </a:r>
            <a:r>
              <a:rPr sz="2400" spc="-5" dirty="0">
                <a:latin typeface="新宋体" panose="02010609030101010101" charset="-122"/>
                <a:cs typeface="新宋体" panose="02010609030101010101" charset="-122"/>
              </a:rPr>
              <a:t> Content </a:t>
            </a:r>
            <a:r>
              <a:rPr sz="2400" dirty="0">
                <a:latin typeface="新宋体" panose="02010609030101010101" charset="-122"/>
                <a:cs typeface="新宋体" panose="02010609030101010101" charset="-122"/>
              </a:rPr>
              <a:t>Description	Interface)的标准</a:t>
            </a:r>
            <a:endParaRPr sz="2400">
              <a:latin typeface="新宋体" panose="02010609030101010101" charset="-122"/>
              <a:cs typeface="新宋体" panose="02010609030101010101" charset="-122"/>
            </a:endParaRPr>
          </a:p>
          <a:p>
            <a:pPr marL="755650" marR="5080" indent="-285750">
              <a:lnSpc>
                <a:spcPct val="130000"/>
              </a:lnSpc>
              <a:spcBef>
                <a:spcPts val="575"/>
              </a:spcBef>
              <a:tabLst>
                <a:tab pos="907415" algn="l"/>
                <a:tab pos="1364615" algn="l"/>
              </a:tabLst>
            </a:pPr>
            <a:r>
              <a:rPr sz="1900" dirty="0">
                <a:solidFill>
                  <a:srgbClr val="EE2B0A"/>
                </a:solidFill>
                <a:latin typeface="Wingdings" panose="05000000000000000000"/>
                <a:cs typeface="Wingdings" panose="05000000000000000000"/>
              </a:rPr>
              <a:t></a:t>
            </a:r>
            <a:r>
              <a:rPr sz="19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该标准将确定各种类型的多媒体信息的标准描述方 法,	可应用于数字图书馆、各种多媒体目录服务、 广播媒体的选择，以及多媒体编辑等领域</a:t>
            </a:r>
            <a:endParaRPr sz="2400">
              <a:latin typeface="新宋体" panose="02010609030101010101" charset="-122"/>
              <a:cs typeface="新宋体" panose="02010609030101010101" charset="-122"/>
            </a:endParaRPr>
          </a:p>
          <a:p>
            <a:pPr marL="755650" marR="157480" indent="-285750">
              <a:lnSpc>
                <a:spcPct val="130000"/>
              </a:lnSpc>
              <a:spcBef>
                <a:spcPts val="570"/>
              </a:spcBef>
              <a:tabLst>
                <a:tab pos="907415" algn="l"/>
              </a:tabLst>
            </a:pPr>
            <a:r>
              <a:rPr sz="1900" dirty="0">
                <a:solidFill>
                  <a:srgbClr val="EE2B0A"/>
                </a:solidFill>
                <a:latin typeface="Wingdings" panose="05000000000000000000"/>
                <a:cs typeface="Wingdings" panose="05000000000000000000"/>
              </a:rPr>
              <a:t></a:t>
            </a:r>
            <a:r>
              <a:rPr sz="19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目标是指定1组描述不同多媒体信息的标准描述 符，这些描述要与信息内容相关以便能快速和有效 地查询各种多媒体信息</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MPEG-</a:t>
            </a:r>
            <a:r>
              <a:rPr spc="-10" dirty="0">
                <a:latin typeface="Times New Roman" panose="02020603050405020304"/>
                <a:cs typeface="Times New Roman" panose="02020603050405020304"/>
              </a:rPr>
              <a:t>7</a:t>
            </a:r>
            <a:r>
              <a:rPr spc="-10" dirty="0">
                <a:latin typeface="新宋体" panose="02010609030101010101" charset="-122"/>
                <a:cs typeface="新宋体" panose="02010609030101010101" charset="-122"/>
              </a:rPr>
              <a:t>标准</a:t>
            </a: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29282" y="1974088"/>
            <a:ext cx="7651750" cy="3101340"/>
          </a:xfrm>
          <a:prstGeom prst="rect">
            <a:avLst/>
          </a:prstGeom>
        </p:spPr>
        <p:txBody>
          <a:bodyPr vert="horz" wrap="square" lIns="0" tIns="0" rIns="0" bIns="0" rtlCol="0">
            <a:spAutoFit/>
          </a:bodyPr>
          <a:lstStyle/>
          <a:p>
            <a:pPr marL="355600" indent="-342900">
              <a:lnSpc>
                <a:spcPct val="100000"/>
              </a:lnSpc>
              <a:buClr>
                <a:srgbClr val="EE2B0A"/>
              </a:buClr>
              <a:buSzPct val="69000"/>
              <a:buFont typeface="Wingdings" panose="05000000000000000000"/>
              <a:buChar char=""/>
              <a:tabLst>
                <a:tab pos="355600" algn="l"/>
              </a:tabLst>
            </a:pPr>
            <a:r>
              <a:rPr sz="3200" spc="-5" dirty="0">
                <a:latin typeface="新宋体" panose="02010609030101010101" charset="-122"/>
                <a:cs typeface="新宋体" panose="02010609030101010101" charset="-122"/>
              </a:rPr>
              <a:t>MPEG-7标准</a:t>
            </a:r>
            <a:endParaRPr sz="3200">
              <a:latin typeface="新宋体" panose="02010609030101010101" charset="-122"/>
              <a:cs typeface="新宋体" panose="02010609030101010101" charset="-122"/>
            </a:endParaRPr>
          </a:p>
          <a:p>
            <a:pPr marL="755650" marR="5080" indent="-286385">
              <a:lnSpc>
                <a:spcPct val="132000"/>
              </a:lnSpc>
              <a:spcBef>
                <a:spcPts val="1180"/>
              </a:spcBef>
              <a:tabLst>
                <a:tab pos="9334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MPEG-7采取的描述方案和方法与被描述内容是否编 </a:t>
            </a:r>
            <a:r>
              <a:rPr sz="2400" dirty="0">
                <a:latin typeface="新宋体" panose="02010609030101010101" charset="-122"/>
                <a:cs typeface="新宋体" panose="02010609030101010101" charset="-122"/>
              </a:rPr>
              <a:t>码或如何存储无关，例如视觉信号仍可以用已有的 各种编码方案（如JPEG，MPEG-1,MPEG-2,MPEG-4</a:t>
            </a:r>
            <a:endParaRPr sz="2400">
              <a:latin typeface="新宋体" panose="02010609030101010101" charset="-122"/>
              <a:cs typeface="新宋体" panose="02010609030101010101" charset="-122"/>
            </a:endParaRPr>
          </a:p>
          <a:p>
            <a:pPr marL="755650">
              <a:lnSpc>
                <a:spcPct val="100000"/>
              </a:lnSpc>
              <a:spcBef>
                <a:spcPts val="855"/>
              </a:spcBef>
            </a:pPr>
            <a:r>
              <a:rPr sz="2400" dirty="0">
                <a:latin typeface="新宋体" panose="02010609030101010101" charset="-122"/>
                <a:cs typeface="新宋体" panose="02010609030101010101" charset="-122"/>
              </a:rPr>
              <a:t>等）进行编码</a:t>
            </a:r>
            <a:endParaRPr sz="2400">
              <a:latin typeface="新宋体" panose="02010609030101010101" charset="-122"/>
              <a:cs typeface="新宋体" panose="02010609030101010101" charset="-122"/>
            </a:endParaRPr>
          </a:p>
          <a:p>
            <a:pPr marL="469900">
              <a:lnSpc>
                <a:spcPts val="2860"/>
              </a:lnSpc>
              <a:spcBef>
                <a:spcPts val="1430"/>
              </a:spcBef>
            </a:pPr>
            <a:r>
              <a:rPr sz="1900" dirty="0">
                <a:solidFill>
                  <a:srgbClr val="EE2B0A"/>
                </a:solidFill>
                <a:latin typeface="Wingdings" panose="05000000000000000000"/>
                <a:cs typeface="Wingdings" panose="05000000000000000000"/>
              </a:rPr>
              <a:t></a:t>
            </a:r>
            <a:r>
              <a:rPr sz="1900" dirty="0">
                <a:solidFill>
                  <a:srgbClr val="EE2B0A"/>
                </a:solidFill>
                <a:latin typeface="Times New Roman" panose="02020603050405020304"/>
                <a:cs typeface="Times New Roman" panose="02020603050405020304"/>
              </a:rPr>
              <a:t> </a:t>
            </a:r>
            <a:r>
              <a:rPr sz="1900" spc="-19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计划2001年9月形成，但还有许多研究工作要做</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5" dirty="0">
                <a:latin typeface="Times New Roman" panose="02020603050405020304"/>
                <a:cs typeface="Times New Roman" panose="02020603050405020304"/>
              </a:rPr>
              <a:t>MPEG-</a:t>
            </a:r>
            <a:r>
              <a:rPr spc="-10" dirty="0">
                <a:latin typeface="Times New Roman" panose="02020603050405020304"/>
                <a:cs typeface="Times New Roman" panose="02020603050405020304"/>
              </a:rPr>
              <a:t>7</a:t>
            </a:r>
            <a:r>
              <a:rPr spc="-15" dirty="0">
                <a:latin typeface="新宋体" panose="02010609030101010101" charset="-122"/>
                <a:cs typeface="新宋体" panose="02010609030101010101" charset="-122"/>
              </a:rPr>
              <a:t>标准（续）</a:t>
            </a: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208"/>
            <a:ext cx="7481570" cy="4226560"/>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MPEG-2</a:t>
            </a:r>
            <a:r>
              <a:rPr sz="3200" b="1" spc="-10" dirty="0">
                <a:latin typeface="Times New Roman" panose="02020603050405020304"/>
                <a:cs typeface="Times New Roman" panose="02020603050405020304"/>
              </a:rPr>
              <a:t>1</a:t>
            </a:r>
            <a:r>
              <a:rPr sz="3200" b="1" spc="-15" dirty="0">
                <a:latin typeface="新宋体" panose="02010609030101010101" charset="-122"/>
                <a:cs typeface="新宋体" panose="02010609030101010101" charset="-122"/>
              </a:rPr>
              <a:t>标准</a:t>
            </a:r>
            <a:endParaRPr sz="3200" dirty="0">
              <a:latin typeface="新宋体" panose="02010609030101010101" charset="-122"/>
              <a:cs typeface="新宋体" panose="02010609030101010101" charset="-122"/>
            </a:endParaRPr>
          </a:p>
          <a:p>
            <a:pPr>
              <a:lnSpc>
                <a:spcPct val="100000"/>
              </a:lnSpc>
              <a:spcBef>
                <a:spcPts val="10"/>
              </a:spcBef>
            </a:pPr>
            <a:endParaRPr sz="2650" dirty="0">
              <a:latin typeface="Times New Roman" panose="02020603050405020304"/>
              <a:cs typeface="Times New Roman" panose="02020603050405020304"/>
            </a:endParaRPr>
          </a:p>
          <a:p>
            <a:pPr marL="355600" marR="5080" indent="-342900">
              <a:lnSpc>
                <a:spcPct val="150000"/>
              </a:lnSpc>
              <a:buClr>
                <a:srgbClr val="EE2B0A"/>
              </a:buClr>
              <a:buSzPct val="69000"/>
              <a:buFont typeface="Wingdings" panose="05000000000000000000"/>
              <a:buChar char=""/>
              <a:tabLst>
                <a:tab pos="355600" algn="l"/>
              </a:tabLst>
            </a:pPr>
            <a:r>
              <a:rPr sz="3200" spc="-5" dirty="0">
                <a:latin typeface="新宋体" panose="02010609030101010101" charset="-122"/>
                <a:cs typeface="新宋体" panose="02010609030101010101" charset="-122"/>
              </a:rPr>
              <a:t>MPEG-21标准. (Multimedia Framework) 多媒体框架标准适合于多种应用领域中</a:t>
            </a:r>
            <a:endParaRPr sz="3200" dirty="0">
              <a:latin typeface="新宋体" panose="02010609030101010101" charset="-122"/>
              <a:cs typeface="新宋体" panose="02010609030101010101" charset="-122"/>
            </a:endParaRPr>
          </a:p>
          <a:p>
            <a:pPr marL="355600" marR="213360">
              <a:lnSpc>
                <a:spcPct val="130000"/>
              </a:lnSpc>
            </a:pPr>
            <a:r>
              <a:rPr sz="3200" spc="-5" dirty="0">
                <a:latin typeface="新宋体" panose="02010609030101010101" charset="-122"/>
                <a:cs typeface="新宋体" panose="02010609030101010101" charset="-122"/>
              </a:rPr>
              <a:t>各种类型用户对各种类型内容的传送和 使用，可通过大范围的网络和设备允许</a:t>
            </a:r>
            <a:endParaRPr sz="3200" dirty="0">
              <a:latin typeface="新宋体" panose="02010609030101010101" charset="-122"/>
              <a:cs typeface="新宋体" panose="02010609030101010101" charset="-122"/>
            </a:endParaRPr>
          </a:p>
          <a:p>
            <a:pPr marL="355600">
              <a:lnSpc>
                <a:spcPts val="3750"/>
              </a:lnSpc>
              <a:spcBef>
                <a:spcPts val="1150"/>
              </a:spcBef>
            </a:pPr>
            <a:r>
              <a:rPr sz="3200" spc="-5" dirty="0">
                <a:latin typeface="新宋体" panose="02010609030101010101" charset="-122"/>
                <a:cs typeface="新宋体" panose="02010609030101010101" charset="-122"/>
              </a:rPr>
              <a:t>对多媒体资源的透明和增强使用</a:t>
            </a:r>
            <a:endParaRPr sz="3200" dirty="0">
              <a:latin typeface="新宋体" panose="02010609030101010101" charset="-122"/>
              <a:cs typeface="新宋体" panose="02010609030101010101" charset="-122"/>
            </a:endParaRP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形态学图像处理</a:t>
            </a:r>
          </a:p>
        </p:txBody>
      </p:sp>
      <p:sp>
        <p:nvSpPr>
          <p:cNvPr id="6" name="object 6"/>
          <p:cNvSpPr txBox="1">
            <a:spLocks noGrp="1"/>
          </p:cNvSpPr>
          <p:nvPr>
            <p:ph type="body" idx="1"/>
          </p:nvPr>
        </p:nvSpPr>
        <p:spPr>
          <a:xfrm>
            <a:off x="1051940" y="1748535"/>
            <a:ext cx="8589518" cy="4142160"/>
          </a:xfrm>
          <a:prstGeom prst="rect">
            <a:avLst/>
          </a:prstGeom>
        </p:spPr>
        <p:txBody>
          <a:bodyPr vert="horz" wrap="square" lIns="0" tIns="0" rIns="0" bIns="0" rtlCol="0">
            <a:spAutoFit/>
          </a:bodyPr>
          <a:lstStyle/>
          <a:p>
            <a:pPr marL="786130">
              <a:lnSpc>
                <a:spcPct val="100000"/>
              </a:lnSpc>
              <a:tabLst>
                <a:tab pos="119761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dirty="0">
              <a:latin typeface="新宋体" panose="02010609030101010101" charset="-122"/>
              <a:cs typeface="新宋体" panose="02010609030101010101" charset="-122"/>
            </a:endParaRPr>
          </a:p>
          <a:p>
            <a:pPr marL="786130">
              <a:lnSpc>
                <a:spcPct val="100000"/>
              </a:lnSpc>
              <a:spcBef>
                <a:spcPts val="1710"/>
              </a:spcBef>
            </a:pPr>
            <a:r>
              <a:rPr dirty="0">
                <a:solidFill>
                  <a:srgbClr val="EE2B0A"/>
                </a:solidFill>
                <a:latin typeface="Wingdings" panose="05000000000000000000"/>
                <a:cs typeface="Wingdings" panose="05000000000000000000"/>
              </a:rPr>
              <a:t></a:t>
            </a:r>
            <a:r>
              <a:rPr spc="240" dirty="0">
                <a:solidFill>
                  <a:srgbClr val="EE2B0A"/>
                </a:solidFill>
                <a:latin typeface="Times New Roman" panose="02020603050405020304"/>
                <a:cs typeface="Times New Roman" panose="02020603050405020304"/>
              </a:rPr>
              <a:t> </a:t>
            </a:r>
            <a:r>
              <a:rPr lang="en-US" spc="240" dirty="0">
                <a:solidFill>
                  <a:srgbClr val="EE2B0A"/>
                </a:solidFill>
                <a:latin typeface="Times New Roman" panose="02020603050405020304"/>
                <a:cs typeface="Times New Roman" panose="02020603050405020304"/>
              </a:rPr>
              <a:t> </a:t>
            </a:r>
            <a:r>
              <a:rPr sz="3200" spc="-5" dirty="0" err="1">
                <a:latin typeface="宋体" panose="02010600030101010101" pitchFamily="2" charset="-122"/>
                <a:cs typeface="宋体" panose="02010600030101010101" pitchFamily="2" charset="-122"/>
              </a:rPr>
              <a:t>集合论基础知识</a:t>
            </a:r>
            <a:endParaRPr sz="3200" dirty="0">
              <a:latin typeface="宋体" panose="02010600030101010101" pitchFamily="2" charset="-122"/>
              <a:cs typeface="宋体" panose="02010600030101010101" pitchFamily="2" charset="-122"/>
            </a:endParaRPr>
          </a:p>
          <a:p>
            <a:pPr marL="786130">
              <a:lnSpc>
                <a:spcPct val="100000"/>
              </a:lnSpc>
              <a:spcBef>
                <a:spcPts val="1925"/>
              </a:spcBef>
            </a:pPr>
            <a:r>
              <a:rPr dirty="0">
                <a:solidFill>
                  <a:srgbClr val="EE2B0A"/>
                </a:solidFill>
                <a:latin typeface="Wingdings" panose="05000000000000000000"/>
                <a:cs typeface="Wingdings" panose="05000000000000000000"/>
              </a:rPr>
              <a:t></a:t>
            </a:r>
            <a:r>
              <a:rPr spc="240" dirty="0">
                <a:solidFill>
                  <a:srgbClr val="EE2B0A"/>
                </a:solidFill>
                <a:latin typeface="Times New Roman" panose="02020603050405020304"/>
                <a:cs typeface="Times New Roman" panose="02020603050405020304"/>
              </a:rPr>
              <a:t> </a:t>
            </a:r>
            <a:r>
              <a:rPr lang="en-US" spc="240" dirty="0">
                <a:solidFill>
                  <a:srgbClr val="EE2B0A"/>
                </a:solidFill>
                <a:latin typeface="Times New Roman" panose="02020603050405020304"/>
                <a:cs typeface="Times New Roman" panose="02020603050405020304"/>
              </a:rPr>
              <a:t> </a:t>
            </a:r>
            <a:r>
              <a:rPr sz="3200" spc="-5" dirty="0" err="1">
                <a:latin typeface="宋体" panose="02010600030101010101" pitchFamily="2" charset="-122"/>
                <a:cs typeface="宋体" panose="02010600030101010101" pitchFamily="2" charset="-122"/>
              </a:rPr>
              <a:t>膨胀和腐蚀：产生滤波器作用</a:t>
            </a:r>
            <a:endParaRPr sz="3200" dirty="0">
              <a:latin typeface="宋体" panose="02010600030101010101" pitchFamily="2" charset="-122"/>
              <a:cs typeface="宋体" panose="02010600030101010101" pitchFamily="2" charset="-122"/>
            </a:endParaRPr>
          </a:p>
          <a:p>
            <a:pPr marL="786130">
              <a:lnSpc>
                <a:spcPct val="100000"/>
              </a:lnSpc>
              <a:spcBef>
                <a:spcPts val="1920"/>
              </a:spcBef>
            </a:pPr>
            <a:r>
              <a:rPr dirty="0">
                <a:solidFill>
                  <a:srgbClr val="EE2B0A"/>
                </a:solidFill>
                <a:latin typeface="Wingdings" panose="05000000000000000000"/>
                <a:cs typeface="Wingdings" panose="05000000000000000000"/>
              </a:rPr>
              <a:t></a:t>
            </a:r>
            <a:r>
              <a:rPr spc="240" dirty="0">
                <a:solidFill>
                  <a:srgbClr val="EE2B0A"/>
                </a:solidFill>
                <a:latin typeface="Times New Roman" panose="02020603050405020304"/>
                <a:cs typeface="Times New Roman" panose="02020603050405020304"/>
              </a:rPr>
              <a:t> </a:t>
            </a:r>
            <a:r>
              <a:rPr lang="en-US" spc="240" dirty="0">
                <a:solidFill>
                  <a:srgbClr val="EE2B0A"/>
                </a:solidFill>
                <a:latin typeface="Times New Roman" panose="02020603050405020304"/>
                <a:cs typeface="Times New Roman" panose="02020603050405020304"/>
              </a:rPr>
              <a:t> </a:t>
            </a:r>
            <a:r>
              <a:rPr sz="3200" spc="-5" dirty="0" err="1">
                <a:latin typeface="宋体" panose="02010600030101010101" pitchFamily="2" charset="-122"/>
                <a:cs typeface="宋体" panose="02010600030101010101" pitchFamily="2" charset="-122"/>
              </a:rPr>
              <a:t>开操作和闭操作：产生滤波器作用</a:t>
            </a:r>
            <a:endParaRPr sz="3200" dirty="0">
              <a:latin typeface="宋体" panose="02010600030101010101" pitchFamily="2" charset="-122"/>
              <a:cs typeface="宋体" panose="02010600030101010101" pitchFamily="2" charset="-122"/>
            </a:endParaRPr>
          </a:p>
          <a:p>
            <a:pPr marL="786130">
              <a:lnSpc>
                <a:spcPct val="100000"/>
              </a:lnSpc>
              <a:spcBef>
                <a:spcPts val="1925"/>
              </a:spcBef>
            </a:pPr>
            <a:r>
              <a:rPr dirty="0">
                <a:solidFill>
                  <a:srgbClr val="EE2B0A"/>
                </a:solidFill>
                <a:latin typeface="Wingdings" panose="05000000000000000000"/>
                <a:cs typeface="Wingdings" panose="05000000000000000000"/>
              </a:rPr>
              <a:t></a:t>
            </a:r>
            <a:r>
              <a:rPr spc="240" dirty="0">
                <a:solidFill>
                  <a:srgbClr val="EE2B0A"/>
                </a:solidFill>
                <a:latin typeface="Times New Roman" panose="02020603050405020304"/>
                <a:cs typeface="Times New Roman" panose="02020603050405020304"/>
              </a:rPr>
              <a:t> </a:t>
            </a:r>
            <a:r>
              <a:rPr lang="en-US" spc="240" dirty="0">
                <a:solidFill>
                  <a:srgbClr val="EE2B0A"/>
                </a:solidFill>
                <a:latin typeface="Times New Roman" panose="02020603050405020304"/>
                <a:cs typeface="Times New Roman" panose="02020603050405020304"/>
              </a:rPr>
              <a:t> </a:t>
            </a:r>
            <a:r>
              <a:rPr sz="3200" spc="-5" dirty="0" err="1">
                <a:latin typeface="宋体" panose="02010600030101010101" pitchFamily="2" charset="-122"/>
                <a:cs typeface="宋体" panose="02010600030101010101" pitchFamily="2" charset="-122"/>
              </a:rPr>
              <a:t>击中或击不中变换</a:t>
            </a:r>
            <a:endParaRPr sz="3200" dirty="0">
              <a:latin typeface="宋体" panose="02010600030101010101" pitchFamily="2" charset="-122"/>
              <a:cs typeface="宋体" panose="02010600030101010101" pitchFamily="2" charset="-122"/>
            </a:endParaRPr>
          </a:p>
          <a:p>
            <a:pPr marL="786130">
              <a:lnSpc>
                <a:spcPts val="3750"/>
              </a:lnSpc>
              <a:spcBef>
                <a:spcPts val="1920"/>
              </a:spcBef>
            </a:pPr>
            <a:r>
              <a:rPr dirty="0">
                <a:solidFill>
                  <a:srgbClr val="EE2B0A"/>
                </a:solidFill>
                <a:latin typeface="Wingdings" panose="05000000000000000000"/>
                <a:cs typeface="Wingdings" panose="05000000000000000000"/>
              </a:rPr>
              <a:t></a:t>
            </a:r>
            <a:r>
              <a:rPr spc="240" dirty="0">
                <a:solidFill>
                  <a:srgbClr val="EE2B0A"/>
                </a:solidFill>
                <a:latin typeface="Times New Roman" panose="02020603050405020304"/>
                <a:cs typeface="Times New Roman" panose="02020603050405020304"/>
              </a:rPr>
              <a:t> </a:t>
            </a:r>
            <a:r>
              <a:rPr lang="en-US" spc="240" dirty="0">
                <a:solidFill>
                  <a:srgbClr val="EE2B0A"/>
                </a:solidFill>
                <a:latin typeface="Times New Roman" panose="02020603050405020304"/>
                <a:cs typeface="Times New Roman" panose="02020603050405020304"/>
              </a:rPr>
              <a:t> </a:t>
            </a:r>
            <a:r>
              <a:rPr sz="3200" spc="-5" dirty="0" err="1">
                <a:latin typeface="宋体" panose="02010600030101010101" pitchFamily="2" charset="-122"/>
                <a:cs typeface="宋体" panose="02010600030101010101" pitchFamily="2" charset="-122"/>
              </a:rPr>
              <a:t>形态学的主要应用</a:t>
            </a:r>
            <a:r>
              <a:rPr sz="3200" spc="-5" dirty="0">
                <a:latin typeface="宋体" panose="02010600030101010101" pitchFamily="2" charset="-122"/>
                <a:cs typeface="宋体" panose="02010600030101010101" pitchFamily="2" charset="-122"/>
              </a:rPr>
              <a:t>：</a:t>
            </a:r>
            <a:endParaRPr sz="3200" dirty="0">
              <a:latin typeface="宋体" panose="02010600030101010101" pitchFamily="2" charset="-122"/>
              <a:cs typeface="宋体" panose="02010600030101010101" pitchFamily="2" charset="-122"/>
            </a:endParaRPr>
          </a:p>
        </p:txBody>
      </p:sp>
      <p:sp>
        <p:nvSpPr>
          <p:cNvPr id="7" name="object 7"/>
          <p:cNvSpPr txBox="1"/>
          <p:nvPr/>
        </p:nvSpPr>
        <p:spPr>
          <a:xfrm>
            <a:off x="1825879" y="6163726"/>
            <a:ext cx="7137400" cy="813435"/>
          </a:xfrm>
          <a:prstGeom prst="rect">
            <a:avLst/>
          </a:prstGeom>
        </p:spPr>
        <p:txBody>
          <a:bodyPr vert="horz" wrap="square" lIns="0" tIns="0" rIns="0" bIns="0" rtlCol="0">
            <a:spAutoFit/>
          </a:bodyPr>
          <a:lstStyle/>
          <a:p>
            <a:pPr marL="12700" marR="5080" indent="405130">
              <a:lnSpc>
                <a:spcPct val="112000"/>
              </a:lnSpc>
            </a:pPr>
            <a:r>
              <a:rPr sz="2400" dirty="0">
                <a:latin typeface="宋体" panose="02010600030101010101" pitchFamily="2" charset="-122"/>
                <a:cs typeface="宋体" panose="02010600030101010101" pitchFamily="2" charset="-122"/>
              </a:rPr>
              <a:t>边界提取、区域填充、连通分量的提取、凸壳、细 化、粗化等</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92198" y="1845204"/>
            <a:ext cx="9012302" cy="3559757"/>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dirty="0">
              <a:latin typeface="新宋体" panose="02010609030101010101" charset="-122"/>
              <a:cs typeface="新宋体" panose="02010609030101010101" charset="-122"/>
            </a:endParaRPr>
          </a:p>
          <a:p>
            <a:pPr marL="469900" marR="5080" algn="just">
              <a:lnSpc>
                <a:spcPct val="100000"/>
              </a:lnSpc>
              <a:spcBef>
                <a:spcPts val="1675"/>
              </a:spcBef>
            </a:pPr>
            <a:r>
              <a:rPr spc="-5" dirty="0">
                <a:solidFill>
                  <a:srgbClr val="EE2B0A"/>
                </a:solidFill>
                <a:latin typeface="Wingdings" panose="05000000000000000000"/>
                <a:cs typeface="Wingdings" panose="05000000000000000000"/>
              </a:rPr>
              <a:t></a:t>
            </a:r>
            <a:r>
              <a:rPr spc="-5" dirty="0">
                <a:solidFill>
                  <a:srgbClr val="EE2B0A"/>
                </a:solidFill>
                <a:latin typeface="Times New Roman" panose="02020603050405020304"/>
                <a:cs typeface="Times New Roman" panose="02020603050405020304"/>
              </a:rPr>
              <a:t> </a:t>
            </a:r>
            <a:r>
              <a:rPr lang="en-US" spc="-5" dirty="0" smtClean="0">
                <a:solidFill>
                  <a:srgbClr val="EE2B0A"/>
                </a:solidFill>
                <a:latin typeface="Times New Roman" panose="02020603050405020304"/>
                <a:cs typeface="Times New Roman" panose="02020603050405020304"/>
              </a:rPr>
              <a:t> </a:t>
            </a:r>
            <a:r>
              <a:rPr sz="2400" spc="-5" dirty="0" err="1" smtClean="0">
                <a:latin typeface="新宋体" panose="02010609030101010101" charset="-122"/>
                <a:cs typeface="新宋体" panose="02010609030101010101" charset="-122"/>
              </a:rPr>
              <a:t>形态学一般指生物学中研究动物和植物结构的一个分支</a:t>
            </a:r>
            <a:endParaRPr sz="2400" dirty="0">
              <a:latin typeface="新宋体" panose="02010609030101010101" charset="-122"/>
              <a:cs typeface="新宋体" panose="02010609030101010101" charset="-122"/>
            </a:endParaRPr>
          </a:p>
          <a:p>
            <a:pPr marL="469900" marR="5080" algn="just">
              <a:lnSpc>
                <a:spcPct val="100000"/>
              </a:lnSpc>
              <a:spcBef>
                <a:spcPts val="1690"/>
              </a:spcBef>
            </a:pPr>
            <a:r>
              <a:rPr spc="-5" dirty="0">
                <a:solidFill>
                  <a:srgbClr val="EE2B0A"/>
                </a:solidFill>
                <a:latin typeface="Wingdings" panose="05000000000000000000"/>
                <a:cs typeface="Wingdings" panose="05000000000000000000"/>
              </a:rPr>
              <a:t></a:t>
            </a:r>
            <a:r>
              <a:rPr lang="en-US" spc="-5" dirty="0">
                <a:solidFill>
                  <a:srgbClr val="EE2B0A"/>
                </a:solidFill>
                <a:latin typeface="Times New Roman" panose="02020603050405020304"/>
                <a:cs typeface="Times New Roman" panose="02020603050405020304"/>
              </a:rPr>
              <a:t> </a:t>
            </a:r>
            <a:r>
              <a:rPr sz="2400" spc="-5" dirty="0" err="1">
                <a:latin typeface="新宋体" panose="02010609030101010101" charset="-122"/>
                <a:cs typeface="新宋体" panose="02010609030101010101" charset="-122"/>
              </a:rPr>
              <a:t>用</a:t>
            </a:r>
            <a:r>
              <a:rPr sz="2400" spc="-5" dirty="0" err="1">
                <a:latin typeface="宋体" panose="02010600030101010101" pitchFamily="2" charset="-122"/>
                <a:cs typeface="宋体" panose="02010600030101010101" pitchFamily="2" charset="-122"/>
              </a:rPr>
              <a:t>数学形态学（也</a:t>
            </a:r>
            <a:r>
              <a:rPr sz="2400" spc="-10" dirty="0" err="1">
                <a:latin typeface="宋体" panose="02010600030101010101" pitchFamily="2" charset="-122"/>
                <a:cs typeface="宋体" panose="02010600030101010101" pitchFamily="2" charset="-122"/>
              </a:rPr>
              <a:t>称</a:t>
            </a:r>
            <a:r>
              <a:rPr sz="2400" spc="-5" dirty="0" err="1">
                <a:latin typeface="新宋体" panose="02010609030101010101" charset="-122"/>
                <a:cs typeface="新宋体" panose="02010609030101010101" charset="-122"/>
              </a:rPr>
              <a:t>图像代数）表示以形态为基础对图像进行分析的数学工具</a:t>
            </a:r>
            <a:endParaRPr sz="2400" dirty="0">
              <a:latin typeface="新宋体" panose="02010609030101010101" charset="-122"/>
              <a:cs typeface="新宋体" panose="02010609030101010101" charset="-122"/>
            </a:endParaRPr>
          </a:p>
          <a:p>
            <a:pPr marL="469900" marR="5080" algn="just">
              <a:lnSpc>
                <a:spcPct val="100000"/>
              </a:lnSpc>
              <a:spcBef>
                <a:spcPts val="1690"/>
              </a:spcBef>
            </a:pPr>
            <a:r>
              <a:rPr spc="-5" dirty="0">
                <a:solidFill>
                  <a:srgbClr val="EE2B0A"/>
                </a:solidFill>
                <a:latin typeface="Wingdings" panose="05000000000000000000"/>
                <a:cs typeface="Wingdings" panose="05000000000000000000"/>
              </a:rPr>
              <a:t></a:t>
            </a:r>
            <a:r>
              <a:rPr spc="-5" dirty="0">
                <a:solidFill>
                  <a:srgbClr val="EE2B0A"/>
                </a:solidFill>
                <a:latin typeface="Times New Roman" panose="02020603050405020304"/>
                <a:cs typeface="Times New Roman" panose="02020603050405020304"/>
              </a:rPr>
              <a:t>  </a:t>
            </a:r>
            <a:r>
              <a:rPr sz="2400" spc="-5" dirty="0" err="1">
                <a:latin typeface="新宋体" panose="02010609030101010101" charset="-122"/>
                <a:cs typeface="新宋体" panose="02010609030101010101" charset="-122"/>
              </a:rPr>
              <a:t>基本思想是用具有一定形态的结构元素去度量和提取图像中的对应形状以达到对图像分析和识别的目的</a:t>
            </a:r>
            <a:endParaRPr sz="2400" dirty="0">
              <a:latin typeface="新宋体" panose="02010609030101010101" charset="-122"/>
              <a:cs typeface="新宋体" panose="02010609030101010101" charset="-122"/>
            </a:endParaRPr>
          </a:p>
          <a:p>
            <a:pPr marL="469900" marR="94615">
              <a:lnSpc>
                <a:spcPct val="105000"/>
              </a:lnSpc>
              <a:spcBef>
                <a:spcPts val="1340"/>
              </a:spcBef>
            </a:pPr>
            <a:r>
              <a:rPr spc="-5" dirty="0">
                <a:solidFill>
                  <a:srgbClr val="EE2B0A"/>
                </a:solidFill>
                <a:latin typeface="Wingdings" panose="05000000000000000000"/>
                <a:cs typeface="Wingdings" panose="05000000000000000000"/>
              </a:rPr>
              <a:t></a:t>
            </a:r>
            <a:r>
              <a:rPr spc="204" dirty="0">
                <a:solidFill>
                  <a:srgbClr val="EE2B0A"/>
                </a:solidFill>
                <a:latin typeface="Times New Roman" panose="02020603050405020304"/>
                <a:cs typeface="Times New Roman" panose="02020603050405020304"/>
              </a:rPr>
              <a:t> </a:t>
            </a:r>
            <a:r>
              <a:rPr lang="en-US" spc="204" dirty="0" smtClean="0">
                <a:solidFill>
                  <a:srgbClr val="EE2B0A"/>
                </a:solidFill>
                <a:latin typeface="Times New Roman" panose="02020603050405020304"/>
                <a:cs typeface="Times New Roman" panose="02020603050405020304"/>
              </a:rPr>
              <a:t> </a:t>
            </a:r>
            <a:r>
              <a:rPr sz="2400" spc="-5" dirty="0" err="1" smtClean="0">
                <a:latin typeface="宋体" panose="02010600030101010101" pitchFamily="2" charset="-122"/>
                <a:cs typeface="宋体" panose="02010600030101010101" pitchFamily="2" charset="-122"/>
              </a:rPr>
              <a:t>形态学图像处理的数学基础和所用语言是集</a:t>
            </a:r>
            <a:r>
              <a:rPr sz="2400" dirty="0" err="1" smtClean="0">
                <a:latin typeface="宋体" panose="02010600030101010101" pitchFamily="2" charset="-122"/>
                <a:cs typeface="宋体" panose="02010600030101010101" pitchFamily="2" charset="-122"/>
              </a:rPr>
              <a:t>合论</a:t>
            </a:r>
            <a:endParaRPr sz="2400" dirty="0">
              <a:latin typeface="宋体" panose="02010600030101010101" pitchFamily="2" charset="-122"/>
              <a:cs typeface="宋体" panose="02010600030101010101" pitchFamily="2"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形态学图像处理</a:t>
            </a: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37690"/>
            <a:ext cx="8923402" cy="2652008"/>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概述（续）</a:t>
            </a:r>
            <a:endParaRPr sz="3200" dirty="0">
              <a:latin typeface="新宋体" panose="02010609030101010101" charset="-122"/>
              <a:cs typeface="新宋体" panose="02010609030101010101" charset="-122"/>
            </a:endParaRPr>
          </a:p>
          <a:p>
            <a:pPr marL="469900" marR="5080" algn="just">
              <a:lnSpc>
                <a:spcPct val="100000"/>
              </a:lnSpc>
              <a:spcBef>
                <a:spcPts val="167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err="1">
                <a:latin typeface="宋体" panose="02010600030101010101" pitchFamily="2" charset="-122"/>
                <a:cs typeface="宋体" panose="02010600030101010101" pitchFamily="2" charset="-122"/>
              </a:rPr>
              <a:t>形态学图像处理的应用可以简化图像数据，保持它们基本的形状特性，并除去不相干的结</a:t>
            </a:r>
            <a:r>
              <a:rPr sz="2800" dirty="0" err="1">
                <a:latin typeface="宋体" panose="02010600030101010101" pitchFamily="2" charset="-122"/>
                <a:cs typeface="宋体" panose="02010600030101010101" pitchFamily="2" charset="-122"/>
              </a:rPr>
              <a:t>构</a:t>
            </a:r>
            <a:endParaRPr sz="2800" dirty="0">
              <a:latin typeface="宋体" panose="02010600030101010101" pitchFamily="2" charset="-122"/>
              <a:cs typeface="宋体" panose="02010600030101010101" pitchFamily="2" charset="-122"/>
            </a:endParaRPr>
          </a:p>
          <a:p>
            <a:pPr marL="469900" marR="159385">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800" spc="-5" dirty="0">
                <a:latin typeface="新宋体" panose="02010609030101010101" charset="-122"/>
                <a:cs typeface="新宋体" panose="02010609030101010101" charset="-122"/>
              </a:rPr>
              <a:t>形态学图像处理的基本运算有4个：膨胀、腐蚀、开操作和闭操作</a:t>
            </a:r>
            <a:endParaRPr sz="2800" dirty="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形态学图像处理</a:t>
            </a: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37690"/>
            <a:ext cx="5071110" cy="11195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集合论基础知识</a:t>
            </a:r>
            <a:endParaRPr sz="3200">
              <a:latin typeface="新宋体" panose="02010609030101010101" charset="-122"/>
              <a:cs typeface="新宋体" panose="02010609030101010101" charset="-122"/>
            </a:endParaRPr>
          </a:p>
          <a:p>
            <a:pPr marL="469900">
              <a:lnSpc>
                <a:spcPts val="3295"/>
              </a:lnSpc>
              <a:spcBef>
                <a:spcPts val="167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复习集合的并、交、补、差</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形态学图像处理</a:t>
            </a:r>
          </a:p>
        </p:txBody>
      </p:sp>
      <p:sp>
        <p:nvSpPr>
          <p:cNvPr id="7" name="object 7"/>
          <p:cNvSpPr/>
          <p:nvPr/>
        </p:nvSpPr>
        <p:spPr>
          <a:xfrm>
            <a:off x="2394088" y="3273551"/>
            <a:ext cx="7296011" cy="363033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38311" y="2678176"/>
            <a:ext cx="194945" cy="269875"/>
          </a:xfrm>
          <a:prstGeom prst="rect">
            <a:avLst/>
          </a:prstGeom>
        </p:spPr>
        <p:txBody>
          <a:bodyPr vert="horz" wrap="square" lIns="0" tIns="0" rIns="0" bIns="0" rtlCol="0">
            <a:spAutoFit/>
          </a:bodyPr>
          <a:lstStyle/>
          <a:p>
            <a:pPr marL="12700">
              <a:lnSpc>
                <a:spcPct val="100000"/>
              </a:lnSpc>
            </a:pPr>
            <a:r>
              <a:rPr sz="1700" spc="-5" dirty="0">
                <a:solidFill>
                  <a:srgbClr val="EE2B0A"/>
                </a:solidFill>
                <a:latin typeface="Wingdings" panose="05000000000000000000"/>
                <a:cs typeface="Wingdings" panose="05000000000000000000"/>
              </a:rPr>
              <a:t></a:t>
            </a:r>
            <a:endParaRPr sz="1700">
              <a:latin typeface="Wingdings" panose="05000000000000000000"/>
              <a:cs typeface="Wingdings" panose="05000000000000000000"/>
            </a:endParaRPr>
          </a:p>
        </p:txBody>
      </p:sp>
      <p:sp>
        <p:nvSpPr>
          <p:cNvPr id="6" name="object 6"/>
          <p:cNvSpPr txBox="1"/>
          <p:nvPr/>
        </p:nvSpPr>
        <p:spPr>
          <a:xfrm>
            <a:off x="2138310" y="3179330"/>
            <a:ext cx="7932789" cy="1079783"/>
          </a:xfrm>
          <a:prstGeom prst="rect">
            <a:avLst/>
          </a:prstGeom>
        </p:spPr>
        <p:txBody>
          <a:bodyPr vert="horz" wrap="square" lIns="0" tIns="0" rIns="0" bIns="0" rtlCol="0">
            <a:spAutoFit/>
          </a:bodyPr>
          <a:lstStyle/>
          <a:p>
            <a:pPr marL="368300">
              <a:lnSpc>
                <a:spcPct val="100000"/>
              </a:lnSpc>
            </a:pPr>
            <a:r>
              <a:rPr sz="2800" spc="-5" dirty="0">
                <a:latin typeface="新宋体" panose="02010609030101010101" charset="-122"/>
                <a:cs typeface="新宋体" panose="02010609030101010101" charset="-122"/>
              </a:rPr>
              <a:t>即关于原集合原点对称</a:t>
            </a:r>
            <a:endParaRPr sz="2800" dirty="0">
              <a:latin typeface="新宋体" panose="02010609030101010101" charset="-122"/>
              <a:cs typeface="新宋体" panose="02010609030101010101" charset="-122"/>
            </a:endParaRPr>
          </a:p>
          <a:p>
            <a:pPr marL="12700">
              <a:lnSpc>
                <a:spcPct val="100000"/>
              </a:lnSpc>
              <a:spcBef>
                <a:spcPts val="1690"/>
              </a:spcBef>
              <a:tabLst>
                <a:tab pos="390525" algn="l"/>
              </a:tabLst>
            </a:pPr>
            <a:endParaRPr sz="2800" dirty="0">
              <a:latin typeface="新宋体" panose="02010609030101010101" charset="-122"/>
              <a:cs typeface="新宋体" panose="02010609030101010101" charset="-122"/>
            </a:endParaRPr>
          </a:p>
        </p:txBody>
      </p:sp>
      <p:sp>
        <p:nvSpPr>
          <p:cNvPr id="8" name="object 8"/>
          <p:cNvSpPr txBox="1"/>
          <p:nvPr/>
        </p:nvSpPr>
        <p:spPr>
          <a:xfrm>
            <a:off x="1681098" y="959865"/>
            <a:ext cx="3280410" cy="1354455"/>
          </a:xfrm>
          <a:prstGeom prst="rect">
            <a:avLst/>
          </a:prstGeom>
        </p:spPr>
        <p:txBody>
          <a:bodyPr vert="horz" wrap="square" lIns="0" tIns="0" rIns="0" bIns="0" rtlCol="0">
            <a:spAutoFit/>
          </a:bodyPr>
          <a:lstStyle/>
          <a:p>
            <a:pPr marR="114300" algn="ctr">
              <a:lnSpc>
                <a:spcPct val="100000"/>
              </a:lnSpc>
            </a:pPr>
            <a:r>
              <a:rPr sz="3200" b="1" spc="-15" dirty="0">
                <a:latin typeface="新宋体" panose="02010609030101010101" charset="-122"/>
                <a:cs typeface="新宋体" panose="02010609030101010101" charset="-122"/>
              </a:rPr>
              <a:t>形态学图像处理</a:t>
            </a:r>
            <a:endParaRPr sz="3200">
              <a:latin typeface="新宋体" panose="02010609030101010101" charset="-122"/>
              <a:cs typeface="新宋体" panose="02010609030101010101" charset="-122"/>
            </a:endParaRPr>
          </a:p>
          <a:p>
            <a:pPr>
              <a:lnSpc>
                <a:spcPct val="100000"/>
              </a:lnSpc>
              <a:spcBef>
                <a:spcPts val="25"/>
              </a:spcBef>
            </a:pPr>
            <a:endParaRPr sz="2650">
              <a:latin typeface="Times New Roman" panose="02020603050405020304"/>
              <a:cs typeface="Times New Roman" panose="02020603050405020304"/>
            </a:endParaRPr>
          </a:p>
          <a:p>
            <a:pPr algn="ctr">
              <a:lnSpc>
                <a:spcPts val="3750"/>
              </a:lnSpc>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集合论基础知识</a:t>
            </a:r>
            <a:endParaRPr sz="3200">
              <a:latin typeface="新宋体" panose="02010609030101010101" charset="-122"/>
              <a:cs typeface="新宋体" panose="02010609030101010101" charset="-122"/>
            </a:endParaRPr>
          </a:p>
        </p:txBody>
      </p:sp>
      <p:sp>
        <p:nvSpPr>
          <p:cNvPr id="9" name="object 9"/>
          <p:cNvSpPr txBox="1"/>
          <p:nvPr/>
        </p:nvSpPr>
        <p:spPr>
          <a:xfrm>
            <a:off x="4513453" y="2427223"/>
            <a:ext cx="113030" cy="233679"/>
          </a:xfrm>
          <a:prstGeom prst="rect">
            <a:avLst/>
          </a:prstGeom>
        </p:spPr>
        <p:txBody>
          <a:bodyPr vert="horz" wrap="square" lIns="0" tIns="0" rIns="0" bIns="0" rtlCol="0">
            <a:spAutoFit/>
          </a:bodyPr>
          <a:lstStyle/>
          <a:p>
            <a:pPr marL="12700">
              <a:lnSpc>
                <a:spcPct val="100000"/>
              </a:lnSpc>
            </a:pPr>
            <a:r>
              <a:rPr sz="1450" spc="5"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p:txBody>
      </p:sp>
      <p:sp>
        <p:nvSpPr>
          <p:cNvPr id="10" name="object 10"/>
          <p:cNvSpPr txBox="1"/>
          <p:nvPr/>
        </p:nvSpPr>
        <p:spPr>
          <a:xfrm>
            <a:off x="2460625" y="2377947"/>
            <a:ext cx="6413500" cy="538609"/>
          </a:xfrm>
          <a:prstGeom prst="rect">
            <a:avLst/>
          </a:prstGeom>
        </p:spPr>
        <p:txBody>
          <a:bodyPr vert="horz" wrap="square" lIns="0" tIns="0" rIns="0" bIns="0" rtlCol="0">
            <a:spAutoFit/>
          </a:bodyPr>
          <a:lstStyle/>
          <a:p>
            <a:pPr marL="12700">
              <a:lnSpc>
                <a:spcPct val="100000"/>
              </a:lnSpc>
              <a:tabLst>
                <a:tab pos="2323465" algn="l"/>
              </a:tabLst>
            </a:pPr>
            <a:r>
              <a:rPr sz="4200" spc="-7" baseline="-11000" dirty="0">
                <a:latin typeface="新宋体" panose="02010609030101010101" charset="-122"/>
                <a:cs typeface="新宋体" panose="02010609030101010101" charset="-122"/>
              </a:rPr>
              <a:t>集合B的反</a:t>
            </a:r>
            <a:r>
              <a:rPr sz="4200" baseline="-11000" dirty="0">
                <a:latin typeface="新宋体" panose="02010609030101010101" charset="-122"/>
                <a:cs typeface="新宋体" panose="02010609030101010101" charset="-122"/>
              </a:rPr>
              <a:t>射</a:t>
            </a:r>
            <a:r>
              <a:rPr sz="4200" spc="-1462" baseline="-11000" dirty="0">
                <a:latin typeface="新宋体" panose="02010609030101010101" charset="-122"/>
                <a:cs typeface="新宋体" panose="02010609030101010101" charset="-122"/>
              </a:rPr>
              <a:t> </a:t>
            </a:r>
            <a:r>
              <a:rPr sz="4000" i="1" spc="-15" baseline="-8000" dirty="0">
                <a:latin typeface="Times New Roman" panose="02020603050405020304"/>
                <a:cs typeface="Times New Roman" panose="02020603050405020304"/>
              </a:rPr>
              <a:t>B</a:t>
            </a:r>
            <a:r>
              <a:rPr sz="3150" i="1" baseline="-8000" dirty="0">
                <a:latin typeface="Times New Roman" panose="02020603050405020304"/>
                <a:cs typeface="Times New Roman" panose="02020603050405020304"/>
              </a:rPr>
              <a:t>	</a:t>
            </a:r>
            <a:r>
              <a:rPr sz="4200" baseline="-11000" dirty="0">
                <a:latin typeface="新宋体" panose="02010609030101010101" charset="-122"/>
                <a:cs typeface="新宋体" panose="02010609030101010101" charset="-122"/>
              </a:rPr>
              <a:t>，</a:t>
            </a:r>
            <a:r>
              <a:rPr sz="4200" spc="-7" baseline="-11000" dirty="0">
                <a:latin typeface="新宋体" panose="02010609030101010101" charset="-122"/>
                <a:cs typeface="新宋体" panose="02010609030101010101" charset="-122"/>
              </a:rPr>
              <a:t>定义</a:t>
            </a:r>
            <a:r>
              <a:rPr sz="4200" baseline="-11000" dirty="0">
                <a:latin typeface="新宋体" panose="02010609030101010101" charset="-122"/>
                <a:cs typeface="新宋体" panose="02010609030101010101" charset="-122"/>
              </a:rPr>
              <a:t>为</a:t>
            </a:r>
            <a:r>
              <a:rPr sz="4200" spc="-480" baseline="-11000" dirty="0">
                <a:latin typeface="新宋体" panose="02010609030101010101" charset="-122"/>
                <a:cs typeface="新宋体" panose="02010609030101010101" charset="-122"/>
              </a:rPr>
              <a:t> </a:t>
            </a:r>
            <a:r>
              <a:rPr sz="2550" i="1" spc="15" dirty="0">
                <a:latin typeface="Times New Roman" panose="02020603050405020304"/>
                <a:cs typeface="Times New Roman" panose="02020603050405020304"/>
              </a:rPr>
              <a:t>B</a:t>
            </a:r>
            <a:r>
              <a:rPr sz="2550" i="1" spc="-270" dirty="0">
                <a:latin typeface="Times New Roman" panose="02020603050405020304"/>
                <a:cs typeface="Times New Roman" panose="02020603050405020304"/>
              </a:rPr>
              <a:t> </a:t>
            </a:r>
            <a:r>
              <a:rPr sz="2550" spc="15" dirty="0">
                <a:latin typeface="Symbol" panose="05050102010706020507"/>
                <a:cs typeface="Symbol" panose="05050102010706020507"/>
              </a:rPr>
              <a:t></a:t>
            </a:r>
            <a:r>
              <a:rPr sz="2550" spc="-395" dirty="0">
                <a:latin typeface="Times New Roman" panose="02020603050405020304"/>
                <a:cs typeface="Times New Roman" panose="02020603050405020304"/>
              </a:rPr>
              <a:t> </a:t>
            </a:r>
            <a:r>
              <a:rPr sz="3500" spc="-875" dirty="0">
                <a:latin typeface="Symbol" panose="05050102010706020507"/>
                <a:cs typeface="Symbol" panose="05050102010706020507"/>
              </a:rPr>
              <a:t></a:t>
            </a:r>
            <a:r>
              <a:rPr sz="2550" i="1" spc="135" dirty="0">
                <a:latin typeface="Times New Roman" panose="02020603050405020304"/>
                <a:cs typeface="Times New Roman" panose="02020603050405020304"/>
              </a:rPr>
              <a:t>w</a:t>
            </a:r>
            <a:r>
              <a:rPr sz="2550" spc="5" dirty="0">
                <a:latin typeface="Times New Roman" panose="02020603050405020304"/>
                <a:cs typeface="Times New Roman" panose="02020603050405020304"/>
              </a:rPr>
              <a:t>|</a:t>
            </a:r>
            <a:r>
              <a:rPr sz="2550" spc="-215" dirty="0">
                <a:latin typeface="Times New Roman" panose="02020603050405020304"/>
                <a:cs typeface="Times New Roman" panose="02020603050405020304"/>
              </a:rPr>
              <a:t> </a:t>
            </a:r>
            <a:r>
              <a:rPr sz="2550" i="1" spc="20" dirty="0">
                <a:latin typeface="Times New Roman" panose="02020603050405020304"/>
                <a:cs typeface="Times New Roman" panose="02020603050405020304"/>
              </a:rPr>
              <a:t>w</a:t>
            </a:r>
            <a:r>
              <a:rPr sz="2550" i="1" spc="-375" dirty="0">
                <a:latin typeface="Times New Roman" panose="02020603050405020304"/>
                <a:cs typeface="Times New Roman" panose="02020603050405020304"/>
              </a:rPr>
              <a:t> </a:t>
            </a:r>
            <a:r>
              <a:rPr sz="2550" spc="15" dirty="0">
                <a:latin typeface="Symbol" panose="05050102010706020507"/>
                <a:cs typeface="Symbol" panose="05050102010706020507"/>
              </a:rPr>
              <a:t></a:t>
            </a:r>
            <a:r>
              <a:rPr sz="2550" spc="-280" dirty="0">
                <a:latin typeface="Times New Roman" panose="02020603050405020304"/>
                <a:cs typeface="Times New Roman" panose="02020603050405020304"/>
              </a:rPr>
              <a:t> </a:t>
            </a:r>
            <a:r>
              <a:rPr sz="2550" spc="-190" dirty="0">
                <a:latin typeface="Symbol" panose="05050102010706020507"/>
                <a:cs typeface="Symbol" panose="05050102010706020507"/>
              </a:rPr>
              <a:t></a:t>
            </a:r>
            <a:r>
              <a:rPr sz="2550" i="1" spc="-170" dirty="0">
                <a:latin typeface="Times New Roman" panose="02020603050405020304"/>
                <a:cs typeface="Times New Roman" panose="02020603050405020304"/>
              </a:rPr>
              <a:t>b</a:t>
            </a:r>
            <a:r>
              <a:rPr sz="2550" spc="120" dirty="0">
                <a:latin typeface="Times New Roman" panose="02020603050405020304"/>
                <a:cs typeface="Times New Roman" panose="02020603050405020304"/>
              </a:rPr>
              <a:t>,</a:t>
            </a:r>
            <a:r>
              <a:rPr sz="2550" i="1" spc="150" dirty="0">
                <a:latin typeface="Times New Roman" panose="02020603050405020304"/>
                <a:cs typeface="Times New Roman" panose="02020603050405020304"/>
              </a:rPr>
              <a:t>b</a:t>
            </a:r>
            <a:r>
              <a:rPr sz="2550" spc="155" dirty="0">
                <a:latin typeface="Symbol" panose="05050102010706020507"/>
                <a:cs typeface="Symbol" panose="05050102010706020507"/>
              </a:rPr>
              <a:t></a:t>
            </a:r>
            <a:r>
              <a:rPr sz="2550" i="1" spc="-250" dirty="0">
                <a:latin typeface="Times New Roman" panose="02020603050405020304"/>
                <a:cs typeface="Times New Roman" panose="02020603050405020304"/>
              </a:rPr>
              <a:t>B</a:t>
            </a:r>
            <a:r>
              <a:rPr sz="3500" spc="-635" dirty="0">
                <a:latin typeface="Symbol" panose="05050102010706020507"/>
                <a:cs typeface="Symbol" panose="05050102010706020507"/>
              </a:rPr>
              <a:t></a:t>
            </a:r>
            <a:endParaRPr sz="3500" dirty="0">
              <a:latin typeface="Symbol" panose="05050102010706020507"/>
              <a:cs typeface="Symbol" panose="05050102010706020507"/>
            </a:endParaRPr>
          </a:p>
        </p:txBody>
      </p:sp>
      <p:sp>
        <p:nvSpPr>
          <p:cNvPr id="11" name="object 11"/>
          <p:cNvSpPr txBox="1"/>
          <p:nvPr/>
        </p:nvSpPr>
        <p:spPr>
          <a:xfrm>
            <a:off x="6413500" y="2409825"/>
            <a:ext cx="133350" cy="286385"/>
          </a:xfrm>
          <a:prstGeom prst="rect">
            <a:avLst/>
          </a:prstGeom>
        </p:spPr>
        <p:txBody>
          <a:bodyPr vert="horz" wrap="square" lIns="0" tIns="0" rIns="0" bIns="0" rtlCol="0">
            <a:spAutoFit/>
          </a:bodyPr>
          <a:lstStyle/>
          <a:p>
            <a:pPr marL="12700">
              <a:lnSpc>
                <a:spcPct val="100000"/>
              </a:lnSpc>
            </a:pPr>
            <a:r>
              <a:rPr sz="1800" dirty="0">
                <a:latin typeface="Times New Roman" panose="02020603050405020304"/>
                <a:cs typeface="Times New Roman" panose="02020603050405020304"/>
              </a:rPr>
              <a:t>^</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100" y="3933825"/>
            <a:ext cx="2057687" cy="277216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303" y="3777995"/>
            <a:ext cx="1648055" cy="2200582"/>
          </a:xfrm>
          <a:prstGeom prst="rect">
            <a:avLst/>
          </a:prstGeom>
        </p:spPr>
      </p:pic>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146300" y="2844120"/>
            <a:ext cx="7932789" cy="1079783"/>
          </a:xfrm>
          <a:prstGeom prst="rect">
            <a:avLst/>
          </a:prstGeom>
        </p:spPr>
        <p:txBody>
          <a:bodyPr vert="horz" wrap="square" lIns="0" tIns="0" rIns="0" bIns="0" rtlCol="0">
            <a:spAutoFit/>
          </a:bodyPr>
          <a:lstStyle/>
          <a:p>
            <a:pPr marL="12700">
              <a:spcBef>
                <a:spcPts val="1690"/>
              </a:spcBef>
              <a:tabLst>
                <a:tab pos="390525" algn="l"/>
              </a:tabLst>
            </a:pPr>
            <a:r>
              <a:rPr sz="2000" spc="-5" dirty="0" smtClean="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集合A平移到点z=(z</a:t>
            </a:r>
            <a:r>
              <a:rPr sz="2850"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,z</a:t>
            </a:r>
            <a:r>
              <a:rPr sz="2850" baseline="-20000" dirty="0">
                <a:latin typeface="新宋体" panose="02010609030101010101" charset="-122"/>
                <a:cs typeface="新宋体" panose="02010609030101010101" charset="-122"/>
              </a:rPr>
              <a:t>2</a:t>
            </a:r>
            <a:r>
              <a:rPr sz="2800" spc="-5" dirty="0">
                <a:latin typeface="新宋体" panose="02010609030101010101" charset="-122"/>
                <a:cs typeface="新宋体" panose="02010609030101010101" charset="-122"/>
              </a:rPr>
              <a:t>),表示为(A)</a:t>
            </a:r>
            <a:r>
              <a:rPr sz="2850" spc="-7" baseline="-20000" dirty="0" err="1">
                <a:latin typeface="新宋体" panose="02010609030101010101" charset="-122"/>
                <a:cs typeface="新宋体" panose="02010609030101010101" charset="-122"/>
              </a:rPr>
              <a:t>z</a:t>
            </a:r>
            <a:r>
              <a:rPr sz="2800" spc="-5" dirty="0" err="1">
                <a:latin typeface="新宋体" panose="02010609030101010101" charset="-122"/>
                <a:cs typeface="新宋体" panose="02010609030101010101" charset="-122"/>
              </a:rPr>
              <a:t>，定义</a:t>
            </a:r>
            <a:r>
              <a:rPr lang="zh-CN" altLang="en-US" sz="2800" dirty="0">
                <a:latin typeface="新宋体" panose="02010609030101010101" charset="-122"/>
                <a:cs typeface="新宋体" panose="02010609030101010101" charset="-122"/>
              </a:rPr>
              <a:t>为</a:t>
            </a:r>
          </a:p>
          <a:p>
            <a:pPr marL="12700">
              <a:lnSpc>
                <a:spcPct val="100000"/>
              </a:lnSpc>
              <a:spcBef>
                <a:spcPts val="1690"/>
              </a:spcBef>
              <a:tabLst>
                <a:tab pos="390525" algn="l"/>
              </a:tabLst>
            </a:pPr>
            <a:endParaRPr sz="2800" dirty="0">
              <a:latin typeface="新宋体" panose="02010609030101010101" charset="-122"/>
              <a:cs typeface="新宋体" panose="02010609030101010101" charset="-122"/>
            </a:endParaRPr>
          </a:p>
        </p:txBody>
      </p:sp>
      <p:sp>
        <p:nvSpPr>
          <p:cNvPr id="8" name="object 8"/>
          <p:cNvSpPr txBox="1"/>
          <p:nvPr/>
        </p:nvSpPr>
        <p:spPr>
          <a:xfrm>
            <a:off x="1681098" y="959865"/>
            <a:ext cx="3280410" cy="1354455"/>
          </a:xfrm>
          <a:prstGeom prst="rect">
            <a:avLst/>
          </a:prstGeom>
        </p:spPr>
        <p:txBody>
          <a:bodyPr vert="horz" wrap="square" lIns="0" tIns="0" rIns="0" bIns="0" rtlCol="0">
            <a:spAutoFit/>
          </a:bodyPr>
          <a:lstStyle/>
          <a:p>
            <a:pPr marR="114300" algn="ctr">
              <a:lnSpc>
                <a:spcPct val="100000"/>
              </a:lnSpc>
            </a:pPr>
            <a:r>
              <a:rPr sz="3200" b="1" spc="-15" dirty="0">
                <a:latin typeface="新宋体" panose="02010609030101010101" charset="-122"/>
                <a:cs typeface="新宋体" panose="02010609030101010101" charset="-122"/>
              </a:rPr>
              <a:t>形态学图像处理</a:t>
            </a:r>
            <a:endParaRPr sz="3200">
              <a:latin typeface="新宋体" panose="02010609030101010101" charset="-122"/>
              <a:cs typeface="新宋体" panose="02010609030101010101" charset="-122"/>
            </a:endParaRPr>
          </a:p>
          <a:p>
            <a:pPr>
              <a:lnSpc>
                <a:spcPct val="100000"/>
              </a:lnSpc>
              <a:spcBef>
                <a:spcPts val="25"/>
              </a:spcBef>
            </a:pPr>
            <a:endParaRPr sz="2650">
              <a:latin typeface="Times New Roman" panose="02020603050405020304"/>
              <a:cs typeface="Times New Roman" panose="02020603050405020304"/>
            </a:endParaRPr>
          </a:p>
          <a:p>
            <a:pPr algn="ctr">
              <a:lnSpc>
                <a:spcPts val="3750"/>
              </a:lnSpc>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集合论基础知识</a:t>
            </a:r>
            <a:endParaRPr sz="3200">
              <a:latin typeface="新宋体" panose="02010609030101010101" charset="-122"/>
              <a:cs typeface="新宋体" panose="02010609030101010101" charset="-122"/>
            </a:endParaRPr>
          </a:p>
        </p:txBody>
      </p:sp>
      <p:sp>
        <p:nvSpPr>
          <p:cNvPr id="14" name="object 14"/>
          <p:cNvSpPr txBox="1"/>
          <p:nvPr/>
        </p:nvSpPr>
        <p:spPr>
          <a:xfrm>
            <a:off x="3898900" y="3674303"/>
            <a:ext cx="4634104" cy="584775"/>
          </a:xfrm>
          <a:prstGeom prst="rect">
            <a:avLst/>
          </a:prstGeom>
        </p:spPr>
        <p:txBody>
          <a:bodyPr vert="horz" wrap="square" lIns="0" tIns="0" rIns="0" bIns="0" rtlCol="0">
            <a:spAutoFit/>
          </a:bodyPr>
          <a:lstStyle/>
          <a:p>
            <a:pPr marL="12700">
              <a:lnSpc>
                <a:spcPct val="100000"/>
              </a:lnSpc>
            </a:pPr>
            <a:r>
              <a:rPr sz="3800" spc="-345" dirty="0">
                <a:latin typeface="Symbol" panose="05050102010706020507"/>
                <a:cs typeface="Symbol" panose="05050102010706020507"/>
              </a:rPr>
              <a:t></a:t>
            </a:r>
            <a:r>
              <a:rPr sz="2800" i="1" spc="-210" dirty="0">
                <a:latin typeface="Times New Roman" panose="02020603050405020304"/>
                <a:cs typeface="Times New Roman" panose="02020603050405020304"/>
              </a:rPr>
              <a:t>A</a:t>
            </a:r>
            <a:r>
              <a:rPr sz="3800" spc="-455" dirty="0">
                <a:latin typeface="Symbol" panose="05050102010706020507"/>
                <a:cs typeface="Symbol" panose="05050102010706020507"/>
              </a:rPr>
              <a:t></a:t>
            </a:r>
            <a:r>
              <a:rPr sz="2925" i="1" spc="15" baseline="-23000" dirty="0">
                <a:latin typeface="Times New Roman" panose="02020603050405020304"/>
                <a:cs typeface="Times New Roman" panose="02020603050405020304"/>
              </a:rPr>
              <a:t>z</a:t>
            </a:r>
            <a:r>
              <a:rPr sz="2925" i="1" baseline="-23000" dirty="0">
                <a:latin typeface="Times New Roman" panose="02020603050405020304"/>
                <a:cs typeface="Times New Roman" panose="02020603050405020304"/>
              </a:rPr>
              <a:t> </a:t>
            </a:r>
            <a:r>
              <a:rPr sz="2925" i="1" spc="-209" baseline="-23000" dirty="0">
                <a:latin typeface="Times New Roman" panose="02020603050405020304"/>
                <a:cs typeface="Times New Roman" panose="02020603050405020304"/>
              </a:rPr>
              <a:t> </a:t>
            </a:r>
            <a:r>
              <a:rPr sz="2800" spc="10" dirty="0">
                <a:latin typeface="Symbol" panose="05050102010706020507"/>
                <a:cs typeface="Symbol" panose="05050102010706020507"/>
              </a:rPr>
              <a:t></a:t>
            </a:r>
            <a:r>
              <a:rPr sz="2800" spc="-459" dirty="0">
                <a:latin typeface="Times New Roman" panose="02020603050405020304"/>
                <a:cs typeface="Times New Roman" panose="02020603050405020304"/>
              </a:rPr>
              <a:t> </a:t>
            </a:r>
            <a:r>
              <a:rPr lang="en-US" sz="2800" spc="-459" dirty="0">
                <a:latin typeface="Times New Roman" panose="02020603050405020304"/>
                <a:cs typeface="Times New Roman" panose="02020603050405020304"/>
              </a:rPr>
              <a:t> </a:t>
            </a:r>
            <a:r>
              <a:rPr sz="3800" spc="-1025" dirty="0">
                <a:latin typeface="Symbol" panose="05050102010706020507"/>
                <a:cs typeface="Symbol" panose="05050102010706020507"/>
              </a:rPr>
              <a:t></a:t>
            </a:r>
            <a:r>
              <a:rPr lang="en-US" sz="3800" spc="-1025" dirty="0">
                <a:latin typeface="Symbol" panose="05050102010706020507"/>
                <a:cs typeface="Symbol" panose="05050102010706020507"/>
              </a:rPr>
              <a:t>                </a:t>
            </a:r>
            <a:r>
              <a:rPr lang="en-US" sz="3800" spc="-1025" dirty="0" smtClean="0">
                <a:latin typeface="Symbol" panose="05050102010706020507"/>
                <a:cs typeface="Symbol" panose="05050102010706020507"/>
              </a:rPr>
              <a:t>    </a:t>
            </a:r>
            <a:r>
              <a:rPr lang="en-US" sz="2800" i="1" spc="10" dirty="0" smtClean="0">
                <a:latin typeface="Times New Roman" panose="02020603050405020304"/>
                <a:cs typeface="Times New Roman" panose="02020603050405020304"/>
              </a:rPr>
              <a:t>c</a:t>
            </a:r>
            <a:r>
              <a:rPr sz="2800" i="1" spc="-409" dirty="0" smtClean="0">
                <a:latin typeface="Times New Roman" panose="02020603050405020304"/>
                <a:cs typeface="Times New Roman" panose="02020603050405020304"/>
              </a:rPr>
              <a:t> </a:t>
            </a:r>
            <a:r>
              <a:rPr lang="en-US" sz="2800" i="1" spc="-409" dirty="0" smtClean="0">
                <a:latin typeface="Times New Roman" panose="02020603050405020304"/>
                <a:cs typeface="Times New Roman" panose="02020603050405020304"/>
              </a:rPr>
              <a:t>  </a:t>
            </a:r>
            <a:r>
              <a:rPr sz="2800" dirty="0">
                <a:latin typeface="Times New Roman" panose="02020603050405020304"/>
                <a:cs typeface="Times New Roman" panose="02020603050405020304"/>
              </a:rPr>
              <a:t>|</a:t>
            </a:r>
            <a:r>
              <a:rPr sz="2800" spc="-325" dirty="0">
                <a:latin typeface="Times New Roman" panose="02020603050405020304"/>
                <a:cs typeface="Times New Roman" panose="02020603050405020304"/>
              </a:rPr>
              <a:t> </a:t>
            </a:r>
            <a:r>
              <a:rPr lang="en-US" sz="2800" spc="-325" dirty="0">
                <a:latin typeface="Times New Roman" panose="02020603050405020304"/>
                <a:cs typeface="Times New Roman" panose="02020603050405020304"/>
              </a:rPr>
              <a:t> </a:t>
            </a:r>
            <a:r>
              <a:rPr sz="2800" i="1" spc="10" dirty="0">
                <a:latin typeface="Times New Roman" panose="02020603050405020304"/>
                <a:cs typeface="Times New Roman" panose="02020603050405020304"/>
              </a:rPr>
              <a:t>c</a:t>
            </a:r>
            <a:r>
              <a:rPr sz="2800" i="1" spc="-260" dirty="0">
                <a:latin typeface="Times New Roman" panose="02020603050405020304"/>
                <a:cs typeface="Times New Roman" panose="02020603050405020304"/>
              </a:rPr>
              <a:t> </a:t>
            </a:r>
            <a:r>
              <a:rPr sz="2800" spc="10" dirty="0">
                <a:latin typeface="Symbol" panose="05050102010706020507"/>
                <a:cs typeface="Symbol" panose="05050102010706020507"/>
              </a:rPr>
              <a:t></a:t>
            </a:r>
            <a:r>
              <a:rPr sz="2800" spc="-335" dirty="0">
                <a:latin typeface="Times New Roman" panose="02020603050405020304"/>
                <a:cs typeface="Times New Roman" panose="02020603050405020304"/>
              </a:rPr>
              <a:t> </a:t>
            </a:r>
            <a:r>
              <a:rPr sz="2800" i="1" spc="10" dirty="0">
                <a:latin typeface="Times New Roman" panose="02020603050405020304"/>
                <a:cs typeface="Times New Roman" panose="02020603050405020304"/>
              </a:rPr>
              <a:t>a</a:t>
            </a:r>
            <a:r>
              <a:rPr sz="2800" i="1" spc="-445" dirty="0">
                <a:latin typeface="Times New Roman" panose="02020603050405020304"/>
                <a:cs typeface="Times New Roman" panose="02020603050405020304"/>
              </a:rPr>
              <a:t> </a:t>
            </a:r>
            <a:r>
              <a:rPr sz="2800" spc="10" dirty="0">
                <a:latin typeface="Symbol" panose="05050102010706020507"/>
                <a:cs typeface="Symbol" panose="05050102010706020507"/>
              </a:rPr>
              <a:t></a:t>
            </a:r>
            <a:r>
              <a:rPr sz="2800" spc="-355" dirty="0">
                <a:latin typeface="Times New Roman" panose="02020603050405020304"/>
                <a:cs typeface="Times New Roman" panose="02020603050405020304"/>
              </a:rPr>
              <a:t> </a:t>
            </a:r>
            <a:r>
              <a:rPr sz="2800" i="1" spc="-80" dirty="0">
                <a:latin typeface="Times New Roman" panose="02020603050405020304"/>
                <a:cs typeface="Times New Roman" panose="02020603050405020304"/>
              </a:rPr>
              <a:t>z</a:t>
            </a:r>
            <a:r>
              <a:rPr sz="2800" spc="195" dirty="0">
                <a:latin typeface="Times New Roman" panose="02020603050405020304"/>
                <a:cs typeface="Times New Roman" panose="02020603050405020304"/>
              </a:rPr>
              <a:t>,</a:t>
            </a:r>
            <a:r>
              <a:rPr sz="2800" i="1" spc="175" dirty="0">
                <a:latin typeface="Times New Roman" panose="02020603050405020304"/>
                <a:cs typeface="Times New Roman" panose="02020603050405020304"/>
              </a:rPr>
              <a:t>a</a:t>
            </a:r>
            <a:r>
              <a:rPr sz="2800" spc="15" dirty="0">
                <a:latin typeface="Symbol" panose="05050102010706020507"/>
                <a:cs typeface="Symbol" panose="05050102010706020507"/>
              </a:rPr>
              <a:t></a:t>
            </a:r>
            <a:r>
              <a:rPr sz="2800" spc="-455" dirty="0">
                <a:latin typeface="Times New Roman" panose="02020603050405020304"/>
                <a:cs typeface="Times New Roman" panose="02020603050405020304"/>
              </a:rPr>
              <a:t> </a:t>
            </a:r>
            <a:r>
              <a:rPr sz="2800" i="1" spc="-415" dirty="0">
                <a:latin typeface="Times New Roman" panose="02020603050405020304"/>
                <a:cs typeface="Times New Roman" panose="02020603050405020304"/>
              </a:rPr>
              <a:t>A</a:t>
            </a:r>
            <a:r>
              <a:rPr sz="3800" spc="-690" dirty="0" smtClean="0">
                <a:latin typeface="Symbol" panose="05050102010706020507"/>
                <a:cs typeface="Symbol" panose="05050102010706020507"/>
              </a:rPr>
              <a:t></a:t>
            </a:r>
            <a:endParaRPr sz="3800" dirty="0">
              <a:latin typeface="Symbol" panose="05050102010706020507"/>
              <a:cs typeface="Symbol" panose="05050102010706020507"/>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242" y="4456410"/>
            <a:ext cx="1648055" cy="220058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300" y="4368149"/>
            <a:ext cx="1762371" cy="2838846"/>
          </a:xfrm>
          <a:prstGeom prst="rect">
            <a:avLst/>
          </a:prstGeom>
        </p:spPr>
      </p:pic>
    </p:spTree>
    <p:extLst>
      <p:ext uri="{BB962C8B-B14F-4D97-AF65-F5344CB8AC3E}">
        <p14:creationId xmlns:p14="http://schemas.microsoft.com/office/powerpoint/2010/main" val="3247353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47913" y="3203447"/>
            <a:ext cx="3598926" cy="287959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924435" y="3201923"/>
            <a:ext cx="3598926" cy="2879598"/>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288151" y="2221738"/>
            <a:ext cx="2868930"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降低颜色饱和度</a:t>
            </a:r>
            <a:endParaRPr sz="3200" dirty="0">
              <a:latin typeface="新宋体" panose="02010609030101010101" charset="-122"/>
              <a:cs typeface="新宋体" panose="02010609030101010101" charset="-122"/>
            </a:endParaRPr>
          </a:p>
        </p:txBody>
      </p:sp>
      <p:sp>
        <p:nvSpPr>
          <p:cNvPr id="7" name="object 7"/>
          <p:cNvSpPr txBox="1"/>
          <p:nvPr/>
        </p:nvSpPr>
        <p:spPr>
          <a:xfrm>
            <a:off x="2989440" y="2218690"/>
            <a:ext cx="838200" cy="476250"/>
          </a:xfrm>
          <a:prstGeom prst="rect">
            <a:avLst/>
          </a:prstGeom>
        </p:spPr>
        <p:txBody>
          <a:bodyPr vert="horz" wrap="square" lIns="0" tIns="0" rIns="0" bIns="0" rtlCol="0">
            <a:spAutoFit/>
          </a:bodyPr>
          <a:lstStyle/>
          <a:p>
            <a:pPr marL="12700">
              <a:lnSpc>
                <a:spcPts val="3750"/>
              </a:lnSpc>
            </a:pPr>
            <a:r>
              <a:rPr sz="3200" spc="-5" dirty="0">
                <a:solidFill>
                  <a:srgbClr val="EE2B0A"/>
                </a:solidFill>
                <a:latin typeface="新宋体" panose="02010609030101010101" charset="-122"/>
                <a:cs typeface="新宋体" panose="02010609030101010101" charset="-122"/>
              </a:rPr>
              <a:t>原图</a:t>
            </a:r>
            <a:endParaRPr sz="320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265097" rIns="0" bIns="0" rtlCol="0">
            <a:spAutoFit/>
          </a:bodyPr>
          <a:lstStyle/>
          <a:p>
            <a:pPr marL="248285">
              <a:lnSpc>
                <a:spcPct val="100000"/>
              </a:lnSpc>
            </a:pPr>
            <a:r>
              <a:rPr spc="-15" dirty="0">
                <a:latin typeface="新宋体" panose="02010609030101010101" charset="-122"/>
                <a:cs typeface="新宋体" panose="02010609030101010101" charset="-122"/>
              </a:rPr>
              <a:t>影响清晰度因素</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5、颜色饱和度</a:t>
            </a: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993900" y="2544062"/>
            <a:ext cx="8305800" cy="307777"/>
          </a:xfrm>
          <a:prstGeom prst="rect">
            <a:avLst/>
          </a:prstGeom>
        </p:spPr>
        <p:txBody>
          <a:bodyPr vert="horz" wrap="square" lIns="0" tIns="0" rIns="0" bIns="0" rtlCol="0">
            <a:spAutoFit/>
          </a:bodyPr>
          <a:lstStyle/>
          <a:p>
            <a:pPr marL="12700">
              <a:spcBef>
                <a:spcPts val="1690"/>
              </a:spcBef>
              <a:tabLst>
                <a:tab pos="390525" algn="l"/>
              </a:tabLst>
            </a:pPr>
            <a:r>
              <a:rPr sz="1600" spc="-5" dirty="0" smtClean="0">
                <a:solidFill>
                  <a:srgbClr val="EE2B0A"/>
                </a:solidFill>
                <a:latin typeface="Wingdings" panose="05000000000000000000"/>
                <a:cs typeface="Wingdings" panose="05000000000000000000"/>
              </a:rPr>
              <a:t></a:t>
            </a:r>
            <a:r>
              <a:rPr sz="1600" spc="-5" dirty="0">
                <a:solidFill>
                  <a:srgbClr val="EE2B0A"/>
                </a:solidFill>
                <a:latin typeface="Times New Roman" panose="02020603050405020304"/>
                <a:cs typeface="Times New Roman" panose="02020603050405020304"/>
              </a:rPr>
              <a:t>	</a:t>
            </a:r>
            <a:r>
              <a:rPr lang="zh-CN" altLang="en-US" sz="2000" spc="-5" dirty="0" smtClean="0">
                <a:latin typeface="新宋体" panose="02010609030101010101" charset="-122"/>
                <a:cs typeface="新宋体" panose="02010609030101010101" charset="-122"/>
              </a:rPr>
              <a:t>研究一幅图像中感兴趣特性所用的小集合或子图像。</a:t>
            </a:r>
            <a:endParaRPr sz="2000" dirty="0">
              <a:latin typeface="新宋体" panose="02010609030101010101" charset="-122"/>
              <a:cs typeface="新宋体" panose="02010609030101010101" charset="-122"/>
            </a:endParaRPr>
          </a:p>
        </p:txBody>
      </p:sp>
      <p:sp>
        <p:nvSpPr>
          <p:cNvPr id="8" name="object 8"/>
          <p:cNvSpPr txBox="1"/>
          <p:nvPr/>
        </p:nvSpPr>
        <p:spPr>
          <a:xfrm>
            <a:off x="1681098" y="959865"/>
            <a:ext cx="3280410" cy="1387559"/>
          </a:xfrm>
          <a:prstGeom prst="rect">
            <a:avLst/>
          </a:prstGeom>
        </p:spPr>
        <p:txBody>
          <a:bodyPr vert="horz" wrap="square" lIns="0" tIns="0" rIns="0" bIns="0" rtlCol="0">
            <a:spAutoFit/>
          </a:bodyPr>
          <a:lstStyle/>
          <a:p>
            <a:pPr marR="114300" algn="ctr">
              <a:lnSpc>
                <a:spcPct val="100000"/>
              </a:lnSpc>
            </a:pPr>
            <a:r>
              <a:rPr sz="3200" b="1" spc="-15" dirty="0" err="1" smtClean="0">
                <a:latin typeface="新宋体" panose="02010609030101010101" charset="-122"/>
                <a:cs typeface="新宋体" panose="02010609030101010101" charset="-122"/>
              </a:rPr>
              <a:t>形态学图像处理</a:t>
            </a:r>
            <a:endParaRPr sz="3200" dirty="0" smtClean="0">
              <a:latin typeface="新宋体" panose="02010609030101010101" charset="-122"/>
              <a:cs typeface="新宋体" panose="02010609030101010101" charset="-122"/>
            </a:endParaRPr>
          </a:p>
          <a:p>
            <a:pPr>
              <a:lnSpc>
                <a:spcPct val="100000"/>
              </a:lnSpc>
              <a:spcBef>
                <a:spcPts val="25"/>
              </a:spcBef>
            </a:pPr>
            <a:endParaRPr sz="2650" dirty="0" smtClean="0">
              <a:latin typeface="Times New Roman" panose="02020603050405020304"/>
              <a:cs typeface="Times New Roman" panose="02020603050405020304"/>
            </a:endParaRPr>
          </a:p>
          <a:p>
            <a:pPr>
              <a:lnSpc>
                <a:spcPts val="3750"/>
              </a:lnSpc>
              <a:tabLst>
                <a:tab pos="410845" algn="l"/>
              </a:tabLst>
            </a:pPr>
            <a:r>
              <a:rPr sz="2200" dirty="0" smtClean="0">
                <a:solidFill>
                  <a:srgbClr val="EE2B0A"/>
                </a:solidFill>
                <a:latin typeface="Wingdings" panose="05000000000000000000"/>
                <a:cs typeface="Wingdings" panose="05000000000000000000"/>
              </a:rPr>
              <a:t></a:t>
            </a:r>
            <a:r>
              <a:rPr sz="2200" dirty="0" smtClean="0">
                <a:solidFill>
                  <a:srgbClr val="EE2B0A"/>
                </a:solidFill>
                <a:latin typeface="Times New Roman" panose="02020603050405020304"/>
                <a:cs typeface="Times New Roman" panose="02020603050405020304"/>
              </a:rPr>
              <a:t>	</a:t>
            </a:r>
            <a:r>
              <a:rPr lang="zh-CN" altLang="en-US" sz="3200" spc="-5" dirty="0" smtClean="0">
                <a:latin typeface="新宋体" panose="02010609030101010101" charset="-122"/>
                <a:cs typeface="Times New Roman" panose="02020603050405020304"/>
              </a:rPr>
              <a:t>结构元</a:t>
            </a:r>
            <a:endParaRPr sz="3200" dirty="0">
              <a:latin typeface="新宋体" panose="02010609030101010101" charset="-122"/>
              <a:cs typeface="新宋体" panose="02010609030101010101"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300" y="5076825"/>
            <a:ext cx="4724400" cy="1967156"/>
          </a:xfrm>
          <a:prstGeom prst="rect">
            <a:avLst/>
          </a:prstGeom>
        </p:spPr>
      </p:pic>
      <p:sp>
        <p:nvSpPr>
          <p:cNvPr id="12" name="object 6"/>
          <p:cNvSpPr txBox="1"/>
          <p:nvPr/>
        </p:nvSpPr>
        <p:spPr>
          <a:xfrm>
            <a:off x="1984943" y="3553137"/>
            <a:ext cx="8305800" cy="615553"/>
          </a:xfrm>
          <a:prstGeom prst="rect">
            <a:avLst/>
          </a:prstGeom>
        </p:spPr>
        <p:txBody>
          <a:bodyPr vert="horz" wrap="square" lIns="0" tIns="0" rIns="0" bIns="0" rtlCol="0">
            <a:spAutoFit/>
          </a:bodyPr>
          <a:lstStyle/>
          <a:p>
            <a:pPr marL="12700">
              <a:spcBef>
                <a:spcPts val="1690"/>
              </a:spcBef>
              <a:tabLst>
                <a:tab pos="390525" algn="l"/>
              </a:tabLst>
            </a:pPr>
            <a:r>
              <a:rPr sz="1600" spc="-5" dirty="0" smtClean="0">
                <a:solidFill>
                  <a:srgbClr val="EE2B0A"/>
                </a:solidFill>
                <a:latin typeface="Wingdings" panose="05000000000000000000"/>
                <a:cs typeface="Wingdings" panose="05000000000000000000"/>
              </a:rPr>
              <a:t></a:t>
            </a:r>
            <a:r>
              <a:rPr sz="1600" spc="-5" dirty="0">
                <a:solidFill>
                  <a:srgbClr val="EE2B0A"/>
                </a:solidFill>
                <a:latin typeface="Times New Roman" panose="02020603050405020304"/>
                <a:cs typeface="Times New Roman" panose="02020603050405020304"/>
              </a:rPr>
              <a:t>	</a:t>
            </a:r>
            <a:r>
              <a:rPr lang="zh-CN" altLang="en-US" sz="2000" spc="-5" dirty="0" smtClean="0">
                <a:latin typeface="新宋体" panose="02010609030101010101" charset="-122"/>
                <a:cs typeface="新宋体" panose="02010609030101010101" charset="-122"/>
              </a:rPr>
              <a:t>任意</a:t>
            </a:r>
            <a:r>
              <a:rPr lang="zh-CN" altLang="en-US" sz="2000" spc="-5" dirty="0">
                <a:latin typeface="新宋体" panose="02010609030101010101" charset="-122"/>
                <a:cs typeface="新宋体" panose="02010609030101010101" charset="-122"/>
              </a:rPr>
              <a:t>大小，包含任意</a:t>
            </a:r>
            <a:r>
              <a:rPr lang="en-US" altLang="zh-CN" sz="2000" spc="-5" dirty="0">
                <a:latin typeface="新宋体" panose="02010609030101010101" charset="-122"/>
                <a:cs typeface="新宋体" panose="02010609030101010101" charset="-122"/>
              </a:rPr>
              <a:t>0</a:t>
            </a:r>
            <a:r>
              <a:rPr lang="zh-CN" altLang="en-US" sz="2000" spc="-5" dirty="0">
                <a:latin typeface="新宋体" panose="02010609030101010101" charset="-122"/>
                <a:cs typeface="新宋体" panose="02010609030101010101" charset="-122"/>
              </a:rPr>
              <a:t>、</a:t>
            </a:r>
            <a:r>
              <a:rPr lang="en-US" altLang="zh-CN" sz="2000" spc="-5" dirty="0">
                <a:latin typeface="新宋体" panose="02010609030101010101" charset="-122"/>
                <a:cs typeface="新宋体" panose="02010609030101010101" charset="-122"/>
              </a:rPr>
              <a:t>1</a:t>
            </a:r>
            <a:r>
              <a:rPr lang="zh-CN" altLang="en-US" sz="2000" spc="-5" dirty="0">
                <a:latin typeface="新宋体" panose="02010609030101010101" charset="-122"/>
                <a:cs typeface="新宋体" panose="02010609030101010101" charset="-122"/>
              </a:rPr>
              <a:t>组合的一个区域。结构元中的任意一点都可以成为结构元的原点。</a:t>
            </a:r>
            <a:endParaRPr sz="2000" dirty="0">
              <a:latin typeface="新宋体" panose="02010609030101010101" charset="-122"/>
              <a:cs typeface="新宋体" panose="02010609030101010101" charset="-122"/>
            </a:endParaRPr>
          </a:p>
        </p:txBody>
      </p:sp>
      <p:sp>
        <p:nvSpPr>
          <p:cNvPr id="13" name="object 6"/>
          <p:cNvSpPr txBox="1"/>
          <p:nvPr/>
        </p:nvSpPr>
        <p:spPr>
          <a:xfrm>
            <a:off x="1993900" y="4374231"/>
            <a:ext cx="8305800" cy="307777"/>
          </a:xfrm>
          <a:prstGeom prst="rect">
            <a:avLst/>
          </a:prstGeom>
        </p:spPr>
        <p:txBody>
          <a:bodyPr vert="horz" wrap="square" lIns="0" tIns="0" rIns="0" bIns="0" rtlCol="0">
            <a:spAutoFit/>
          </a:bodyPr>
          <a:lstStyle/>
          <a:p>
            <a:pPr marL="12700">
              <a:spcBef>
                <a:spcPts val="1690"/>
              </a:spcBef>
              <a:tabLst>
                <a:tab pos="390525" algn="l"/>
              </a:tabLst>
            </a:pPr>
            <a:r>
              <a:rPr sz="1600" spc="-5" dirty="0" smtClean="0">
                <a:solidFill>
                  <a:srgbClr val="EE2B0A"/>
                </a:solidFill>
                <a:latin typeface="Wingdings" panose="05000000000000000000"/>
                <a:cs typeface="Wingdings" panose="05000000000000000000"/>
              </a:rPr>
              <a:t></a:t>
            </a:r>
            <a:r>
              <a:rPr sz="1600" spc="-5" dirty="0">
                <a:solidFill>
                  <a:srgbClr val="EE2B0A"/>
                </a:solidFill>
                <a:latin typeface="Times New Roman" panose="02020603050405020304"/>
                <a:cs typeface="Times New Roman" panose="02020603050405020304"/>
              </a:rPr>
              <a:t>	</a:t>
            </a:r>
            <a:r>
              <a:rPr lang="zh-CN" altLang="en-US" sz="2000" spc="-5" dirty="0" smtClean="0">
                <a:latin typeface="新宋体" panose="02010609030101010101" charset="-122"/>
                <a:cs typeface="新宋体" panose="02010609030101010101" charset="-122"/>
              </a:rPr>
              <a:t>反射和平移广泛用来表达基于结构元的操作。</a:t>
            </a:r>
            <a:endParaRPr sz="2000" dirty="0">
              <a:latin typeface="新宋体" panose="02010609030101010101" charset="-122"/>
              <a:cs typeface="新宋体" panose="02010609030101010101" charset="-122"/>
            </a:endParaRPr>
          </a:p>
        </p:txBody>
      </p:sp>
      <p:sp>
        <p:nvSpPr>
          <p:cNvPr id="16" name="object 6"/>
          <p:cNvSpPr txBox="1"/>
          <p:nvPr/>
        </p:nvSpPr>
        <p:spPr>
          <a:xfrm>
            <a:off x="1984007" y="3052191"/>
            <a:ext cx="8305800" cy="307777"/>
          </a:xfrm>
          <a:prstGeom prst="rect">
            <a:avLst/>
          </a:prstGeom>
        </p:spPr>
        <p:txBody>
          <a:bodyPr vert="horz" wrap="square" lIns="0" tIns="0" rIns="0" bIns="0" rtlCol="0">
            <a:spAutoFit/>
          </a:bodyPr>
          <a:lstStyle/>
          <a:p>
            <a:pPr marL="12700">
              <a:spcBef>
                <a:spcPts val="1690"/>
              </a:spcBef>
              <a:tabLst>
                <a:tab pos="390525" algn="l"/>
              </a:tabLst>
            </a:pPr>
            <a:r>
              <a:rPr sz="1600" spc="-5" dirty="0" smtClean="0">
                <a:solidFill>
                  <a:srgbClr val="EE2B0A"/>
                </a:solidFill>
                <a:latin typeface="Wingdings" panose="05000000000000000000"/>
                <a:cs typeface="Wingdings" panose="05000000000000000000"/>
              </a:rPr>
              <a:t></a:t>
            </a:r>
            <a:r>
              <a:rPr sz="1600" spc="-5" dirty="0">
                <a:solidFill>
                  <a:srgbClr val="EE2B0A"/>
                </a:solidFill>
                <a:latin typeface="Times New Roman" panose="02020603050405020304"/>
                <a:cs typeface="Times New Roman" panose="02020603050405020304"/>
              </a:rPr>
              <a:t>	</a:t>
            </a:r>
            <a:r>
              <a:rPr lang="zh-CN" altLang="en-US" sz="2000" spc="-5" dirty="0">
                <a:latin typeface="新宋体" panose="02010609030101010101" charset="-122"/>
                <a:cs typeface="新宋体" panose="02010609030101010101" charset="-122"/>
              </a:rPr>
              <a:t>通过添加最小可能数量的背景元素形成一个矩阵</a:t>
            </a:r>
            <a:r>
              <a:rPr lang="zh-CN" altLang="en-US" sz="2000" spc="-5" dirty="0" smtClean="0">
                <a:latin typeface="新宋体" panose="02010609030101010101" charset="-122"/>
                <a:cs typeface="新宋体" panose="02010609030101010101" charset="-122"/>
              </a:rPr>
              <a:t>。</a:t>
            </a:r>
            <a:endParaRPr sz="2000" dirty="0">
              <a:latin typeface="新宋体" panose="02010609030101010101" charset="-122"/>
              <a:cs typeface="新宋体" panose="02010609030101010101" charset="-122"/>
            </a:endParaRPr>
          </a:p>
        </p:txBody>
      </p:sp>
    </p:spTree>
    <p:extLst>
      <p:ext uri="{BB962C8B-B14F-4D97-AF65-F5344CB8AC3E}">
        <p14:creationId xmlns:p14="http://schemas.microsoft.com/office/powerpoint/2010/main" val="257927015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形态学图像处理</a:t>
            </a:r>
          </a:p>
        </p:txBody>
      </p:sp>
      <p:sp>
        <p:nvSpPr>
          <p:cNvPr id="6" name="object 6"/>
          <p:cNvSpPr txBox="1"/>
          <p:nvPr/>
        </p:nvSpPr>
        <p:spPr>
          <a:xfrm>
            <a:off x="1993900" y="1926206"/>
            <a:ext cx="8077200" cy="185178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err="1" smtClean="0">
                <a:latin typeface="新宋体" panose="02010609030101010101" charset="-122"/>
                <a:cs typeface="新宋体" panose="02010609030101010101" charset="-122"/>
              </a:rPr>
              <a:t>腐蚀</a:t>
            </a:r>
            <a:endParaRPr sz="3200" dirty="0">
              <a:latin typeface="新宋体" panose="02010609030101010101" charset="-122"/>
              <a:cs typeface="新宋体" panose="02010609030101010101" charset="-122"/>
            </a:endParaRPr>
          </a:p>
          <a:p>
            <a:pPr marL="825500" marR="5080" indent="-356235">
              <a:lnSpc>
                <a:spcPts val="5050"/>
              </a:lnSpc>
              <a:spcBef>
                <a:spcPts val="43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腐蚀：使图像缩小 </a:t>
            </a:r>
            <a:r>
              <a:rPr sz="2800" spc="-5" dirty="0" err="1">
                <a:latin typeface="新宋体" panose="02010609030101010101" charset="-122"/>
                <a:cs typeface="新宋体" panose="02010609030101010101" charset="-122"/>
              </a:rPr>
              <a:t>A和B是两个集合，A被B腐蚀定义为</a:t>
            </a:r>
            <a:r>
              <a:rPr sz="2800" spc="-5" dirty="0" smtClean="0">
                <a:latin typeface="新宋体" panose="02010609030101010101" charset="-122"/>
                <a:cs typeface="新宋体" panose="02010609030101010101" charset="-122"/>
              </a:rPr>
              <a:t>：</a:t>
            </a:r>
            <a:endParaRPr sz="2800" dirty="0">
              <a:latin typeface="新宋体" panose="02010609030101010101" charset="-122"/>
              <a:cs typeface="新宋体" panose="02010609030101010101"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0" y="3704631"/>
            <a:ext cx="3352800" cy="878757"/>
          </a:xfrm>
          <a:prstGeom prst="rect">
            <a:avLst/>
          </a:prstGeom>
        </p:spPr>
      </p:pic>
    </p:spTree>
    <p:extLst>
      <p:ext uri="{BB962C8B-B14F-4D97-AF65-F5344CB8AC3E}">
        <p14:creationId xmlns:p14="http://schemas.microsoft.com/office/powerpoint/2010/main" val="282011640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腐蚀举例</a:t>
            </a:r>
          </a:p>
        </p:txBody>
      </p:sp>
      <p:sp>
        <p:nvSpPr>
          <p:cNvPr id="6" name="object 6"/>
          <p:cNvSpPr txBox="1"/>
          <p:nvPr/>
        </p:nvSpPr>
        <p:spPr>
          <a:xfrm>
            <a:off x="5001126" y="1887374"/>
            <a:ext cx="1715135"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Times New Roman" panose="02020603050405020304"/>
                <a:cs typeface="Times New Roman" panose="02020603050405020304"/>
              </a:rPr>
              <a:t>A</a:t>
            </a:r>
            <a:r>
              <a:rPr sz="1800" dirty="0">
                <a:solidFill>
                  <a:srgbClr val="EE2B0A"/>
                </a:solidFill>
                <a:latin typeface="宋体" panose="02010600030101010101" pitchFamily="2" charset="-122"/>
                <a:cs typeface="宋体" panose="02010600030101010101" pitchFamily="2" charset="-122"/>
              </a:rPr>
              <a:t>被</a:t>
            </a:r>
            <a:r>
              <a:rPr sz="1800" spc="-5" dirty="0">
                <a:solidFill>
                  <a:srgbClr val="EE2B0A"/>
                </a:solidFill>
                <a:latin typeface="Times New Roman" panose="02020603050405020304"/>
                <a:cs typeface="Times New Roman" panose="02020603050405020304"/>
              </a:rPr>
              <a:t>B</a:t>
            </a:r>
            <a:r>
              <a:rPr sz="1800" dirty="0">
                <a:solidFill>
                  <a:srgbClr val="EE2B0A"/>
                </a:solidFill>
                <a:latin typeface="宋体" panose="02010600030101010101" pitchFamily="2" charset="-122"/>
                <a:cs typeface="宋体" panose="02010600030101010101" pitchFamily="2" charset="-122"/>
              </a:rPr>
              <a:t>腐蚀的结果</a:t>
            </a:r>
            <a:endParaRPr sz="1800" dirty="0">
              <a:latin typeface="宋体" panose="02010600030101010101" pitchFamily="2" charset="-122"/>
              <a:cs typeface="宋体" panose="02010600030101010101" pitchFamily="2" charset="-122"/>
            </a:endParaRPr>
          </a:p>
        </p:txBody>
      </p:sp>
      <p:sp>
        <p:nvSpPr>
          <p:cNvPr id="7" name="object 7"/>
          <p:cNvSpPr/>
          <p:nvPr/>
        </p:nvSpPr>
        <p:spPr>
          <a:xfrm>
            <a:off x="2527300" y="2309458"/>
            <a:ext cx="6662789" cy="501015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5667846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06880" y="157162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腐蚀应用举例</a:t>
            </a:r>
          </a:p>
        </p:txBody>
      </p:sp>
      <p:sp>
        <p:nvSpPr>
          <p:cNvPr id="6" name="object 6"/>
          <p:cNvSpPr txBox="1"/>
          <p:nvPr/>
        </p:nvSpPr>
        <p:spPr>
          <a:xfrm>
            <a:off x="1841500" y="1940914"/>
            <a:ext cx="8600961" cy="646331"/>
          </a:xfrm>
          <a:prstGeom prst="rect">
            <a:avLst/>
          </a:prstGeom>
        </p:spPr>
        <p:txBody>
          <a:bodyPr vert="horz" wrap="square" lIns="0" tIns="0" rIns="0" bIns="0" rtlCol="0">
            <a:spAutoFit/>
          </a:bodyPr>
          <a:lstStyle/>
          <a:p>
            <a:pPr marL="368300" marR="5080" indent="-356235">
              <a:lnSpc>
                <a:spcPct val="150000"/>
              </a:lnSpc>
            </a:pPr>
            <a:r>
              <a:rPr sz="2800" dirty="0">
                <a:solidFill>
                  <a:srgbClr val="EE2B0A"/>
                </a:solidFill>
                <a:latin typeface="Wingdings" panose="05000000000000000000"/>
                <a:cs typeface="Wingdings" panose="05000000000000000000"/>
              </a:rPr>
              <a:t></a:t>
            </a:r>
            <a:r>
              <a:rPr sz="2800" dirty="0">
                <a:solidFill>
                  <a:srgbClr val="EE2B0A"/>
                </a:solidFill>
                <a:latin typeface="Times New Roman" panose="02020603050405020304"/>
                <a:cs typeface="Times New Roman" panose="02020603050405020304"/>
              </a:rPr>
              <a:t> </a:t>
            </a:r>
            <a:r>
              <a:rPr sz="2800" spc="-5" dirty="0" err="1">
                <a:latin typeface="宋体" panose="02010600030101010101" pitchFamily="2" charset="-122"/>
                <a:cs typeface="宋体" panose="02010600030101010101" pitchFamily="2" charset="-122"/>
              </a:rPr>
              <a:t>使用腐蚀消除图像的细节部分，</a:t>
            </a:r>
            <a:r>
              <a:rPr sz="2800" spc="-5" dirty="0" err="1" smtClean="0">
                <a:latin typeface="宋体" panose="02010600030101010101" pitchFamily="2" charset="-122"/>
                <a:cs typeface="宋体" panose="02010600030101010101" pitchFamily="2" charset="-122"/>
              </a:rPr>
              <a:t>产生滤波器的作用</a:t>
            </a:r>
            <a:endParaRPr sz="2800" dirty="0">
              <a:latin typeface="宋体" panose="02010600030101010101" pitchFamily="2" charset="-122"/>
              <a:cs typeface="宋体" panose="02010600030101010101" pitchFamily="2" charset="-122"/>
            </a:endParaRPr>
          </a:p>
        </p:txBody>
      </p:sp>
      <p:sp>
        <p:nvSpPr>
          <p:cNvPr id="7" name="object 7"/>
          <p:cNvSpPr/>
          <p:nvPr/>
        </p:nvSpPr>
        <p:spPr>
          <a:xfrm>
            <a:off x="2254758" y="4322446"/>
            <a:ext cx="6978142" cy="2811779"/>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423040" y="2970675"/>
            <a:ext cx="1987562" cy="1261110"/>
          </a:xfrm>
          <a:prstGeom prst="rect">
            <a:avLst/>
          </a:prstGeom>
        </p:spPr>
        <p:txBody>
          <a:bodyPr vert="horz" wrap="square" lIns="0" tIns="0" rIns="0" bIns="0" rtlCol="0">
            <a:spAutoFit/>
          </a:bodyPr>
          <a:lstStyle/>
          <a:p>
            <a:pPr marL="12700" marR="5080">
              <a:lnSpc>
                <a:spcPct val="153000"/>
              </a:lnSpc>
            </a:pPr>
            <a:r>
              <a:rPr sz="1800" dirty="0">
                <a:solidFill>
                  <a:srgbClr val="EE2B0A"/>
                </a:solidFill>
                <a:latin typeface="宋体" panose="02010600030101010101" pitchFamily="2" charset="-122"/>
                <a:cs typeface="宋体" panose="02010600030101010101" pitchFamily="2" charset="-122"/>
              </a:rPr>
              <a:t>包含边长为</a:t>
            </a:r>
            <a:r>
              <a:rPr sz="1800" dirty="0">
                <a:solidFill>
                  <a:srgbClr val="EE2B0A"/>
                </a:solidFill>
                <a:latin typeface="Times New Roman" panose="02020603050405020304"/>
                <a:cs typeface="Times New Roman" panose="02020603050405020304"/>
              </a:rPr>
              <a:t>1,3,5,7,9 </a:t>
            </a:r>
            <a:r>
              <a:rPr sz="1800" dirty="0">
                <a:solidFill>
                  <a:srgbClr val="EE2B0A"/>
                </a:solidFill>
                <a:latin typeface="宋体" panose="02010600030101010101" pitchFamily="2" charset="-122"/>
                <a:cs typeface="宋体" panose="02010600030101010101" pitchFamily="2" charset="-122"/>
              </a:rPr>
              <a:t>和</a:t>
            </a:r>
            <a:r>
              <a:rPr sz="1800" dirty="0">
                <a:solidFill>
                  <a:srgbClr val="EE2B0A"/>
                </a:solidFill>
                <a:latin typeface="Times New Roman" panose="02020603050405020304"/>
                <a:cs typeface="Times New Roman" panose="02020603050405020304"/>
              </a:rPr>
              <a:t>15</a:t>
            </a:r>
            <a:r>
              <a:rPr sz="1800" dirty="0" smtClean="0">
                <a:solidFill>
                  <a:srgbClr val="EE2B0A"/>
                </a:solidFill>
                <a:latin typeface="宋体" panose="02010600030101010101" pitchFamily="2" charset="-122"/>
                <a:cs typeface="宋体" panose="02010600030101010101" pitchFamily="2" charset="-122"/>
              </a:rPr>
              <a:t>像素正方形的二值图像</a:t>
            </a:r>
            <a:endParaRPr sz="1800" dirty="0">
              <a:latin typeface="宋体" panose="02010600030101010101" pitchFamily="2" charset="-122"/>
              <a:cs typeface="宋体" panose="02010600030101010101" pitchFamily="2" charset="-122"/>
            </a:endParaRPr>
          </a:p>
        </p:txBody>
      </p:sp>
      <p:sp>
        <p:nvSpPr>
          <p:cNvPr id="9" name="object 9"/>
          <p:cNvSpPr txBox="1"/>
          <p:nvPr/>
        </p:nvSpPr>
        <p:spPr>
          <a:xfrm>
            <a:off x="4696219" y="2970675"/>
            <a:ext cx="2082800" cy="1261110"/>
          </a:xfrm>
          <a:prstGeom prst="rect">
            <a:avLst/>
          </a:prstGeom>
        </p:spPr>
        <p:txBody>
          <a:bodyPr vert="horz" wrap="square" lIns="0" tIns="0" rIns="0" bIns="0" rtlCol="0">
            <a:spAutoFit/>
          </a:bodyPr>
          <a:lstStyle/>
          <a:p>
            <a:pPr marL="12700" marR="5080" algn="just">
              <a:lnSpc>
                <a:spcPct val="153000"/>
              </a:lnSpc>
            </a:pPr>
            <a:r>
              <a:rPr sz="1800" dirty="0">
                <a:solidFill>
                  <a:srgbClr val="EE2B0A"/>
                </a:solidFill>
                <a:latin typeface="宋体" panose="02010600030101010101" pitchFamily="2" charset="-122"/>
                <a:cs typeface="宋体" panose="02010600030101010101" pitchFamily="2" charset="-122"/>
              </a:rPr>
              <a:t>使用</a:t>
            </a:r>
            <a:r>
              <a:rPr sz="1800" dirty="0">
                <a:solidFill>
                  <a:srgbClr val="EE2B0A"/>
                </a:solidFill>
                <a:latin typeface="Times New Roman" panose="02020603050405020304"/>
                <a:cs typeface="Times New Roman" panose="02020603050405020304"/>
              </a:rPr>
              <a:t>13</a:t>
            </a:r>
            <a:r>
              <a:rPr sz="1800" dirty="0">
                <a:solidFill>
                  <a:srgbClr val="EE2B0A"/>
                </a:solidFill>
                <a:latin typeface="宋体" panose="02010600030101010101" pitchFamily="2" charset="-122"/>
                <a:cs typeface="宋体" panose="02010600030101010101" pitchFamily="2" charset="-122"/>
              </a:rPr>
              <a:t>×</a:t>
            </a:r>
            <a:r>
              <a:rPr sz="1800" dirty="0">
                <a:solidFill>
                  <a:srgbClr val="EE2B0A"/>
                </a:solidFill>
                <a:latin typeface="Times New Roman" panose="02020603050405020304"/>
                <a:cs typeface="Times New Roman" panose="02020603050405020304"/>
              </a:rPr>
              <a:t>13</a:t>
            </a:r>
            <a:r>
              <a:rPr sz="1800" dirty="0">
                <a:solidFill>
                  <a:srgbClr val="EE2B0A"/>
                </a:solidFill>
                <a:latin typeface="宋体" panose="02010600030101010101" pitchFamily="2" charset="-122"/>
                <a:cs typeface="宋体" panose="02010600030101010101" pitchFamily="2" charset="-122"/>
              </a:rPr>
              <a:t>像素大小 的结构元素腐蚀原图 像的结果</a:t>
            </a:r>
            <a:endParaRPr sz="1800" dirty="0">
              <a:latin typeface="宋体" panose="02010600030101010101" pitchFamily="2" charset="-122"/>
              <a:cs typeface="宋体" panose="02010600030101010101" pitchFamily="2" charset="-122"/>
            </a:endParaRPr>
          </a:p>
        </p:txBody>
      </p:sp>
      <p:sp>
        <p:nvSpPr>
          <p:cNvPr id="10" name="object 10"/>
          <p:cNvSpPr txBox="1"/>
          <p:nvPr/>
        </p:nvSpPr>
        <p:spPr>
          <a:xfrm>
            <a:off x="6959600" y="2973571"/>
            <a:ext cx="2654300" cy="1250950"/>
          </a:xfrm>
          <a:prstGeom prst="rect">
            <a:avLst/>
          </a:prstGeom>
        </p:spPr>
        <p:txBody>
          <a:bodyPr vert="horz" wrap="square" lIns="0" tIns="0" rIns="0" bIns="0" rtlCol="0">
            <a:spAutoFit/>
          </a:bodyPr>
          <a:lstStyle/>
          <a:p>
            <a:pPr marL="12700" marR="5080">
              <a:lnSpc>
                <a:spcPct val="151000"/>
              </a:lnSpc>
            </a:pPr>
            <a:r>
              <a:rPr sz="1800" dirty="0">
                <a:solidFill>
                  <a:srgbClr val="EE2B0A"/>
                </a:solidFill>
                <a:latin typeface="宋体" panose="02010600030101010101" pitchFamily="2" charset="-122"/>
                <a:cs typeface="宋体" panose="02010600030101010101" pitchFamily="2" charset="-122"/>
              </a:rPr>
              <a:t>使用</a:t>
            </a:r>
            <a:r>
              <a:rPr sz="1800" dirty="0">
                <a:solidFill>
                  <a:srgbClr val="EE2B0A"/>
                </a:solidFill>
                <a:latin typeface="Times New Roman" panose="02020603050405020304"/>
                <a:cs typeface="Times New Roman" panose="02020603050405020304"/>
              </a:rPr>
              <a:t>13</a:t>
            </a:r>
            <a:r>
              <a:rPr sz="1800" dirty="0">
                <a:solidFill>
                  <a:srgbClr val="EE2B0A"/>
                </a:solidFill>
                <a:latin typeface="宋体" panose="02010600030101010101" pitchFamily="2" charset="-122"/>
                <a:cs typeface="宋体" panose="02010600030101010101" pitchFamily="2" charset="-122"/>
              </a:rPr>
              <a:t>×</a:t>
            </a:r>
            <a:r>
              <a:rPr sz="1800" dirty="0">
                <a:solidFill>
                  <a:srgbClr val="EE2B0A"/>
                </a:solidFill>
                <a:latin typeface="Times New Roman" panose="02020603050405020304"/>
                <a:cs typeface="Times New Roman" panose="02020603050405020304"/>
              </a:rPr>
              <a:t>13</a:t>
            </a:r>
            <a:r>
              <a:rPr sz="1800" dirty="0">
                <a:solidFill>
                  <a:srgbClr val="EE2B0A"/>
                </a:solidFill>
                <a:latin typeface="宋体" panose="02010600030101010101" pitchFamily="2" charset="-122"/>
                <a:cs typeface="宋体" panose="02010600030101010101" pitchFamily="2" charset="-122"/>
              </a:rPr>
              <a:t>像素大小的结 构元素膨胀图</a:t>
            </a:r>
            <a:r>
              <a:rPr sz="1800" dirty="0">
                <a:solidFill>
                  <a:srgbClr val="EE2B0A"/>
                </a:solidFill>
                <a:latin typeface="Times New Roman" panose="02020603050405020304"/>
                <a:cs typeface="Times New Roman" panose="02020603050405020304"/>
              </a:rPr>
              <a:t>b</a:t>
            </a:r>
            <a:r>
              <a:rPr sz="1800" dirty="0">
                <a:solidFill>
                  <a:srgbClr val="EE2B0A"/>
                </a:solidFill>
                <a:latin typeface="宋体" panose="02010600030101010101" pitchFamily="2" charset="-122"/>
                <a:cs typeface="宋体" panose="02010600030101010101" pitchFamily="2" charset="-122"/>
              </a:rPr>
              <a:t>，恢复原来 </a:t>
            </a:r>
            <a:r>
              <a:rPr sz="1800" dirty="0">
                <a:solidFill>
                  <a:srgbClr val="EE2B0A"/>
                </a:solidFill>
                <a:latin typeface="Times New Roman" panose="02020603050405020304"/>
                <a:cs typeface="Times New Roman" panose="02020603050405020304"/>
              </a:rPr>
              <a:t>15</a:t>
            </a:r>
            <a:r>
              <a:rPr sz="1800" dirty="0">
                <a:solidFill>
                  <a:srgbClr val="EE2B0A"/>
                </a:solidFill>
                <a:latin typeface="宋体" panose="02010600030101010101" pitchFamily="2" charset="-122"/>
                <a:cs typeface="宋体" panose="02010600030101010101" pitchFamily="2" charset="-122"/>
              </a:rPr>
              <a:t>×</a:t>
            </a:r>
            <a:r>
              <a:rPr sz="1800" dirty="0">
                <a:solidFill>
                  <a:srgbClr val="EE2B0A"/>
                </a:solidFill>
                <a:latin typeface="Times New Roman" panose="02020603050405020304"/>
                <a:cs typeface="Times New Roman" panose="02020603050405020304"/>
              </a:rPr>
              <a:t>15</a:t>
            </a:r>
            <a:r>
              <a:rPr sz="1800" dirty="0">
                <a:solidFill>
                  <a:srgbClr val="EE2B0A"/>
                </a:solidFill>
                <a:latin typeface="宋体" panose="02010600030101010101" pitchFamily="2" charset="-122"/>
                <a:cs typeface="宋体" panose="02010600030101010101" pitchFamily="2" charset="-122"/>
              </a:rPr>
              <a:t>尺寸的正方形</a:t>
            </a:r>
            <a:endParaRPr sz="1800" dirty="0">
              <a:latin typeface="宋体" panose="02010600030101010101" pitchFamily="2" charset="-122"/>
              <a:cs typeface="宋体" panose="02010600030101010101" pitchFamily="2" charset="-122"/>
            </a:endParaRPr>
          </a:p>
        </p:txBody>
      </p:sp>
      <p:sp>
        <p:nvSpPr>
          <p:cNvPr id="11" name="object 11"/>
          <p:cNvSpPr txBox="1"/>
          <p:nvPr/>
        </p:nvSpPr>
        <p:spPr>
          <a:xfrm>
            <a:off x="3061221" y="6443104"/>
            <a:ext cx="3556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a</a:t>
            </a:r>
            <a:endParaRPr sz="1800">
              <a:latin typeface="Times New Roman" panose="02020603050405020304"/>
              <a:cs typeface="Times New Roman" panose="02020603050405020304"/>
            </a:endParaRPr>
          </a:p>
        </p:txBody>
      </p:sp>
      <p:sp>
        <p:nvSpPr>
          <p:cNvPr id="12" name="object 12"/>
          <p:cNvSpPr txBox="1"/>
          <p:nvPr/>
        </p:nvSpPr>
        <p:spPr>
          <a:xfrm>
            <a:off x="5369319" y="6449962"/>
            <a:ext cx="3683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b</a:t>
            </a:r>
            <a:endParaRPr sz="1800">
              <a:latin typeface="Times New Roman" panose="02020603050405020304"/>
              <a:cs typeface="Times New Roman" panose="02020603050405020304"/>
            </a:endParaRPr>
          </a:p>
        </p:txBody>
      </p:sp>
      <p:sp>
        <p:nvSpPr>
          <p:cNvPr id="13" name="object 13"/>
          <p:cNvSpPr txBox="1"/>
          <p:nvPr/>
        </p:nvSpPr>
        <p:spPr>
          <a:xfrm>
            <a:off x="7391680" y="6449962"/>
            <a:ext cx="3556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c</a:t>
            </a:r>
            <a:endParaRPr sz="1800">
              <a:latin typeface="Times New Roman" panose="02020603050405020304"/>
              <a:cs typeface="Times New Roman" panose="02020603050405020304"/>
            </a:endParaRPr>
          </a:p>
        </p:txBody>
      </p:sp>
    </p:spTree>
    <p:extLst>
      <p:ext uri="{BB962C8B-B14F-4D97-AF65-F5344CB8AC3E}">
        <p14:creationId xmlns:p14="http://schemas.microsoft.com/office/powerpoint/2010/main" val="322488400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06880" y="157162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腐蚀应用举例</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300" y="2409825"/>
            <a:ext cx="8022168" cy="2103221"/>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3900" y="4686565"/>
            <a:ext cx="7306695" cy="790685"/>
          </a:xfrm>
          <a:prstGeom prst="rect">
            <a:avLst/>
          </a:prstGeom>
        </p:spPr>
      </p:pic>
    </p:spTree>
    <p:extLst>
      <p:ext uri="{BB962C8B-B14F-4D97-AF65-F5344CB8AC3E}">
        <p14:creationId xmlns:p14="http://schemas.microsoft.com/office/powerpoint/2010/main" val="34838441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37690"/>
            <a:ext cx="8237462" cy="185178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err="1" smtClean="0">
                <a:latin typeface="新宋体" panose="02010609030101010101" charset="-122"/>
                <a:cs typeface="新宋体" panose="02010609030101010101" charset="-122"/>
              </a:rPr>
              <a:t>膨胀</a:t>
            </a:r>
            <a:endParaRPr sz="3200" dirty="0">
              <a:latin typeface="新宋体" panose="02010609030101010101" charset="-122"/>
              <a:cs typeface="新宋体" panose="02010609030101010101" charset="-122"/>
            </a:endParaRPr>
          </a:p>
          <a:p>
            <a:pPr marL="825500" marR="5080" indent="-356235">
              <a:lnSpc>
                <a:spcPts val="5050"/>
              </a:lnSpc>
              <a:spcBef>
                <a:spcPts val="43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膨胀：使图像扩大A和B是两个集合，A被B膨胀定义为</a:t>
            </a:r>
            <a:r>
              <a:rPr sz="2800" spc="-5" dirty="0">
                <a:latin typeface="新宋体" panose="02010609030101010101" charset="-122"/>
                <a:cs typeface="新宋体" panose="02010609030101010101" charset="-122"/>
              </a:rPr>
              <a:t>：</a:t>
            </a:r>
            <a:endParaRPr sz="2800" dirty="0">
              <a:latin typeface="新宋体" panose="02010609030101010101" charset="-122"/>
              <a:cs typeface="新宋体" panose="02010609030101010101" charset="-122"/>
            </a:endParaRPr>
          </a:p>
        </p:txBody>
      </p:sp>
      <p:sp>
        <p:nvSpPr>
          <p:cNvPr id="6" name="object 6"/>
          <p:cNvSpPr txBox="1"/>
          <p:nvPr/>
        </p:nvSpPr>
        <p:spPr>
          <a:xfrm>
            <a:off x="2595498" y="5049773"/>
            <a:ext cx="6565265" cy="1476375"/>
          </a:xfrm>
          <a:prstGeom prst="rect">
            <a:avLst/>
          </a:prstGeom>
        </p:spPr>
        <p:txBody>
          <a:bodyPr vert="horz" wrap="square" lIns="0" tIns="0" rIns="0" bIns="0" rtlCol="0">
            <a:spAutoFit/>
          </a:bodyPr>
          <a:lstStyle/>
          <a:p>
            <a:pPr marL="12700">
              <a:lnSpc>
                <a:spcPct val="100000"/>
              </a:lnSpc>
              <a:tabLst>
                <a:tab pos="3359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err="1">
                <a:latin typeface="新宋体" panose="02010609030101010101" charset="-122"/>
                <a:cs typeface="新宋体" panose="02010609030101010101" charset="-122"/>
              </a:rPr>
              <a:t>上式表示：</a:t>
            </a:r>
            <a:r>
              <a:rPr sz="2400" spc="-5" dirty="0" err="1">
                <a:latin typeface="Times New Roman" panose="02020603050405020304"/>
                <a:cs typeface="Times New Roman" panose="02020603050405020304"/>
              </a:rPr>
              <a:t>B</a:t>
            </a:r>
            <a:r>
              <a:rPr sz="2400" spc="-5" dirty="0" err="1" smtClean="0">
                <a:latin typeface="宋体" panose="02010600030101010101" pitchFamily="2" charset="-122"/>
                <a:cs typeface="宋体" panose="02010600030101010101" pitchFamily="2" charset="-122"/>
              </a:rPr>
              <a:t>的反射进行平移与</a:t>
            </a:r>
            <a:r>
              <a:rPr sz="2400" spc="-5" dirty="0" err="1">
                <a:latin typeface="Times New Roman" panose="02020603050405020304"/>
                <a:cs typeface="Times New Roman" panose="02020603050405020304"/>
              </a:rPr>
              <a:t>A</a:t>
            </a:r>
            <a:r>
              <a:rPr sz="2400" spc="-5" dirty="0" err="1">
                <a:latin typeface="宋体" panose="02010600030101010101" pitchFamily="2" charset="-122"/>
                <a:cs typeface="宋体" panose="02010600030101010101" pitchFamily="2" charset="-122"/>
              </a:rPr>
              <a:t>的交集不为空</a:t>
            </a:r>
            <a:endParaRPr sz="2400" dirty="0">
              <a:latin typeface="宋体" panose="02010600030101010101" pitchFamily="2" charset="-122"/>
              <a:cs typeface="宋体" panose="02010600030101010101" pitchFamily="2" charset="-122"/>
            </a:endParaRPr>
          </a:p>
          <a:p>
            <a:pPr marL="12700">
              <a:lnSpc>
                <a:spcPct val="100000"/>
              </a:lnSpc>
              <a:spcBef>
                <a:spcPts val="1590"/>
              </a:spcBef>
              <a:tabLst>
                <a:tab pos="3359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B的反射：相对于自身原点的映象</a:t>
            </a:r>
            <a:endParaRPr sz="2400" dirty="0">
              <a:latin typeface="新宋体" panose="02010609030101010101" charset="-122"/>
              <a:cs typeface="新宋体" panose="02010609030101010101" charset="-122"/>
            </a:endParaRPr>
          </a:p>
          <a:p>
            <a:pPr marL="12700">
              <a:lnSpc>
                <a:spcPts val="2840"/>
              </a:lnSpc>
              <a:spcBef>
                <a:spcPts val="1430"/>
              </a:spcBef>
              <a:tabLst>
                <a:tab pos="3359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B的平移：对B的反射进行位移</a:t>
            </a:r>
            <a:endParaRPr sz="2400" dirty="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形态学图像处理</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2700" y="4010025"/>
            <a:ext cx="3546578" cy="593343"/>
          </a:xfrm>
          <a:prstGeom prst="rect">
            <a:avLst/>
          </a:prstGeom>
        </p:spPr>
      </p:pic>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070100" y="1925013"/>
            <a:ext cx="3649345" cy="1133644"/>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err="1" smtClean="0">
                <a:latin typeface="新宋体" panose="02010609030101010101" charset="-122"/>
                <a:cs typeface="新宋体" panose="02010609030101010101" charset="-122"/>
              </a:rPr>
              <a:t>膨胀</a:t>
            </a:r>
            <a:endParaRPr sz="3200" dirty="0">
              <a:latin typeface="新宋体" panose="02010609030101010101" charset="-122"/>
              <a:cs typeface="新宋体" panose="02010609030101010101" charset="-122"/>
            </a:endParaRPr>
          </a:p>
          <a:p>
            <a:pPr marL="469900">
              <a:lnSpc>
                <a:spcPts val="3295"/>
              </a:lnSpc>
              <a:spcBef>
                <a:spcPts val="167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膨胀的另一个定义</a:t>
            </a:r>
            <a:endParaRPr sz="2800" dirty="0">
              <a:latin typeface="新宋体" panose="02010609030101010101" charset="-122"/>
              <a:cs typeface="新宋体" panose="02010609030101010101" charset="-122"/>
            </a:endParaRPr>
          </a:p>
        </p:txBody>
      </p:sp>
      <p:sp>
        <p:nvSpPr>
          <p:cNvPr id="6" name="object 6"/>
          <p:cNvSpPr txBox="1"/>
          <p:nvPr/>
        </p:nvSpPr>
        <p:spPr>
          <a:xfrm>
            <a:off x="2595498" y="4388418"/>
            <a:ext cx="7628002" cy="387798"/>
          </a:xfrm>
          <a:prstGeom prst="rect">
            <a:avLst/>
          </a:prstGeom>
        </p:spPr>
        <p:txBody>
          <a:bodyPr vert="horz" wrap="square" lIns="0" tIns="0" rIns="0" bIns="0" rtlCol="0">
            <a:spAutoFit/>
          </a:bodyPr>
          <a:lstStyle/>
          <a:p>
            <a:pPr marL="12700" marR="5080">
              <a:lnSpc>
                <a:spcPct val="105000"/>
              </a:lnSpc>
              <a:tabLst>
                <a:tab pos="3359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err="1">
                <a:latin typeface="新宋体" panose="02010609030101010101" charset="-122"/>
                <a:cs typeface="新宋体" panose="02010609030101010101" charset="-122"/>
              </a:rPr>
              <a:t>上式表示：</a:t>
            </a:r>
            <a:r>
              <a:rPr sz="2400" spc="-5" dirty="0" err="1">
                <a:latin typeface="Times New Roman" panose="02020603050405020304"/>
                <a:cs typeface="Times New Roman" panose="02020603050405020304"/>
              </a:rPr>
              <a:t>B</a:t>
            </a:r>
            <a:r>
              <a:rPr sz="2400" spc="-5" dirty="0" err="1">
                <a:latin typeface="宋体" panose="02010600030101010101" pitchFamily="2" charset="-122"/>
                <a:cs typeface="宋体" panose="02010600030101010101" pitchFamily="2" charset="-122"/>
              </a:rPr>
              <a:t>的反射进行平移与</a:t>
            </a:r>
            <a:r>
              <a:rPr sz="2400" spc="-5" dirty="0" err="1">
                <a:latin typeface="Times New Roman" panose="02020603050405020304"/>
                <a:cs typeface="Times New Roman" panose="02020603050405020304"/>
              </a:rPr>
              <a:t>A</a:t>
            </a:r>
            <a:r>
              <a:rPr sz="2400" spc="-5" dirty="0" err="1">
                <a:latin typeface="宋体" panose="02010600030101010101" pitchFamily="2" charset="-122"/>
                <a:cs typeface="宋体" panose="02010600030101010101" pitchFamily="2" charset="-122"/>
              </a:rPr>
              <a:t>的交集是</a:t>
            </a:r>
            <a:r>
              <a:rPr sz="2400" spc="5" dirty="0" err="1">
                <a:latin typeface="Times New Roman" panose="02020603050405020304"/>
                <a:cs typeface="Times New Roman" panose="02020603050405020304"/>
              </a:rPr>
              <a:t>A</a:t>
            </a:r>
            <a:r>
              <a:rPr sz="2400" dirty="0" err="1" smtClean="0">
                <a:latin typeface="宋体" panose="02010600030101010101" pitchFamily="2" charset="-122"/>
                <a:cs typeface="宋体" panose="02010600030101010101" pitchFamily="2" charset="-122"/>
              </a:rPr>
              <a:t>的子集</a:t>
            </a:r>
            <a:endParaRPr sz="2400" dirty="0">
              <a:latin typeface="宋体" panose="02010600030101010101" pitchFamily="2" charset="-122"/>
              <a:cs typeface="宋体" panose="02010600030101010101" pitchFamily="2" charset="-122"/>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形态学图像处理</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294" y="3263075"/>
            <a:ext cx="3608809" cy="640471"/>
          </a:xfrm>
          <a:prstGeom prst="rect">
            <a:avLst/>
          </a:prstGeom>
        </p:spPr>
      </p:pic>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膨胀举例</a:t>
            </a:r>
          </a:p>
        </p:txBody>
      </p:sp>
      <p:sp>
        <p:nvSpPr>
          <p:cNvPr id="6" name="object 6"/>
          <p:cNvSpPr/>
          <p:nvPr/>
        </p:nvSpPr>
        <p:spPr>
          <a:xfrm>
            <a:off x="3043313" y="2122170"/>
            <a:ext cx="5401055" cy="4392929"/>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484496" y="1793747"/>
            <a:ext cx="2007235"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集合</a:t>
            </a:r>
            <a:r>
              <a:rPr sz="1800" spc="-5" dirty="0">
                <a:solidFill>
                  <a:srgbClr val="EE2B0A"/>
                </a:solidFill>
                <a:latin typeface="Times New Roman" panose="02020603050405020304"/>
                <a:cs typeface="Times New Roman" panose="02020603050405020304"/>
              </a:rPr>
              <a:t>B</a:t>
            </a:r>
            <a:r>
              <a:rPr sz="1800" dirty="0">
                <a:solidFill>
                  <a:srgbClr val="EE2B0A"/>
                </a:solidFill>
                <a:latin typeface="宋体" panose="02010600030101010101" pitchFamily="2" charset="-122"/>
                <a:cs typeface="宋体" panose="02010600030101010101" pitchFamily="2" charset="-122"/>
              </a:rPr>
              <a:t>关于原点对称</a:t>
            </a:r>
            <a:endParaRPr sz="1800">
              <a:latin typeface="宋体" panose="02010600030101010101" pitchFamily="2" charset="-122"/>
              <a:cs typeface="宋体" panose="02010600030101010101" pitchFamily="2" charset="-122"/>
            </a:endParaRPr>
          </a:p>
        </p:txBody>
      </p:sp>
      <p:sp>
        <p:nvSpPr>
          <p:cNvPr id="8" name="object 8"/>
          <p:cNvSpPr/>
          <p:nvPr/>
        </p:nvSpPr>
        <p:spPr>
          <a:xfrm>
            <a:off x="7858391" y="3624834"/>
            <a:ext cx="152400" cy="153670"/>
          </a:xfrm>
          <a:custGeom>
            <a:avLst/>
            <a:gdLst/>
            <a:ahLst/>
            <a:cxnLst/>
            <a:rect l="l" t="t" r="r" b="b"/>
            <a:pathLst>
              <a:path w="152400" h="153670">
                <a:moveTo>
                  <a:pt x="107730" y="90135"/>
                </a:moveTo>
                <a:lnTo>
                  <a:pt x="18288" y="0"/>
                </a:lnTo>
                <a:lnTo>
                  <a:pt x="0" y="17526"/>
                </a:lnTo>
                <a:lnTo>
                  <a:pt x="89695" y="107916"/>
                </a:lnTo>
                <a:lnTo>
                  <a:pt x="107730" y="90135"/>
                </a:lnTo>
                <a:close/>
              </a:path>
              <a:path w="152400" h="153670">
                <a:moveTo>
                  <a:pt x="116586" y="140998"/>
                </a:moveTo>
                <a:lnTo>
                  <a:pt x="116586" y="99059"/>
                </a:lnTo>
                <a:lnTo>
                  <a:pt x="98298" y="116586"/>
                </a:lnTo>
                <a:lnTo>
                  <a:pt x="89695" y="107916"/>
                </a:lnTo>
                <a:lnTo>
                  <a:pt x="71628" y="125730"/>
                </a:lnTo>
                <a:lnTo>
                  <a:pt x="116586" y="140998"/>
                </a:lnTo>
                <a:close/>
              </a:path>
              <a:path w="152400" h="153670">
                <a:moveTo>
                  <a:pt x="116586" y="99059"/>
                </a:moveTo>
                <a:lnTo>
                  <a:pt x="107730" y="90135"/>
                </a:lnTo>
                <a:lnTo>
                  <a:pt x="89695" y="107916"/>
                </a:lnTo>
                <a:lnTo>
                  <a:pt x="98298" y="116586"/>
                </a:lnTo>
                <a:lnTo>
                  <a:pt x="116586" y="99059"/>
                </a:lnTo>
                <a:close/>
              </a:path>
              <a:path w="152400" h="153670">
                <a:moveTo>
                  <a:pt x="152400" y="153162"/>
                </a:moveTo>
                <a:lnTo>
                  <a:pt x="125730" y="72389"/>
                </a:lnTo>
                <a:lnTo>
                  <a:pt x="107730" y="90135"/>
                </a:lnTo>
                <a:lnTo>
                  <a:pt x="116586" y="99059"/>
                </a:lnTo>
                <a:lnTo>
                  <a:pt x="116586" y="140998"/>
                </a:lnTo>
                <a:lnTo>
                  <a:pt x="152400" y="153162"/>
                </a:lnTo>
                <a:close/>
              </a:path>
            </a:pathLst>
          </a:custGeom>
          <a:solidFill>
            <a:srgbClr val="EE2B0A"/>
          </a:solidFill>
        </p:spPr>
        <p:txBody>
          <a:bodyPr wrap="square" lIns="0" tIns="0" rIns="0" bIns="0" rtlCol="0"/>
          <a:lstStyle/>
          <a:p>
            <a:endParaRPr/>
          </a:p>
        </p:txBody>
      </p:sp>
      <p:sp>
        <p:nvSpPr>
          <p:cNvPr id="9" name="object 9"/>
          <p:cNvSpPr txBox="1"/>
          <p:nvPr/>
        </p:nvSpPr>
        <p:spPr>
          <a:xfrm>
            <a:off x="5599303" y="3736847"/>
            <a:ext cx="3772535"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保证</a:t>
            </a:r>
            <a:r>
              <a:rPr sz="1800" spc="-5" dirty="0">
                <a:solidFill>
                  <a:srgbClr val="EE2B0A"/>
                </a:solidFill>
                <a:latin typeface="Times New Roman" panose="02020603050405020304"/>
                <a:cs typeface="Times New Roman" panose="02020603050405020304"/>
              </a:rPr>
              <a:t>B</a:t>
            </a:r>
            <a:r>
              <a:rPr sz="1800" dirty="0">
                <a:solidFill>
                  <a:srgbClr val="EE2B0A"/>
                </a:solidFill>
                <a:latin typeface="宋体" panose="02010600030101010101" pitchFamily="2" charset="-122"/>
                <a:cs typeface="宋体" panose="02010600030101010101" pitchFamily="2" charset="-122"/>
              </a:rPr>
              <a:t>的反射的平移与</a:t>
            </a:r>
            <a:r>
              <a:rPr sz="1800" dirty="0">
                <a:solidFill>
                  <a:srgbClr val="EE2B0A"/>
                </a:solidFill>
                <a:latin typeface="Times New Roman" panose="02020603050405020304"/>
                <a:cs typeface="Times New Roman" panose="02020603050405020304"/>
              </a:rPr>
              <a:t>A</a:t>
            </a:r>
            <a:r>
              <a:rPr sz="1800" dirty="0">
                <a:solidFill>
                  <a:srgbClr val="EE2B0A"/>
                </a:solidFill>
                <a:latin typeface="宋体" panose="02010600030101010101" pitchFamily="2" charset="-122"/>
                <a:cs typeface="宋体" panose="02010600030101010101" pitchFamily="2" charset="-122"/>
              </a:rPr>
              <a:t>的交集不为空</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膨胀应用举例</a:t>
            </a:r>
          </a:p>
        </p:txBody>
      </p:sp>
      <p:sp>
        <p:nvSpPr>
          <p:cNvPr id="6" name="object 6"/>
          <p:cNvSpPr txBox="1"/>
          <p:nvPr/>
        </p:nvSpPr>
        <p:spPr>
          <a:xfrm>
            <a:off x="1754325" y="1927547"/>
            <a:ext cx="7489825" cy="1292662"/>
          </a:xfrm>
          <a:prstGeom prst="rect">
            <a:avLst/>
          </a:prstGeom>
        </p:spPr>
        <p:txBody>
          <a:bodyPr vert="horz" wrap="square" lIns="0" tIns="0" rIns="0" bIns="0" rtlCol="0">
            <a:spAutoFit/>
          </a:bodyPr>
          <a:lstStyle/>
          <a:p>
            <a:pPr marL="368300" marR="5080" indent="-356235">
              <a:lnSpc>
                <a:spcPct val="150000"/>
              </a:lnSpc>
            </a:pPr>
            <a:r>
              <a:rPr sz="2800" dirty="0">
                <a:solidFill>
                  <a:srgbClr val="EE2B0A"/>
                </a:solidFill>
                <a:latin typeface="Wingdings" panose="05000000000000000000"/>
                <a:cs typeface="Wingdings" panose="05000000000000000000"/>
              </a:rPr>
              <a:t></a:t>
            </a:r>
            <a:r>
              <a:rPr sz="2800" dirty="0">
                <a:solidFill>
                  <a:srgbClr val="EE2B0A"/>
                </a:solidFill>
                <a:latin typeface="Times New Roman" panose="02020603050405020304"/>
                <a:cs typeface="Times New Roman" panose="02020603050405020304"/>
              </a:rPr>
              <a:t> </a:t>
            </a:r>
            <a:r>
              <a:rPr sz="2800" spc="-5" dirty="0" err="1" smtClean="0">
                <a:latin typeface="宋体" panose="02010600030101010101" pitchFamily="2" charset="-122"/>
                <a:cs typeface="宋体" panose="02010600030101010101" pitchFamily="2" charset="-122"/>
              </a:rPr>
              <a:t>桥接文字裂缝优点</a:t>
            </a:r>
            <a:r>
              <a:rPr sz="2800" spc="-5" dirty="0" err="1">
                <a:latin typeface="宋体" panose="02010600030101010101" pitchFamily="2" charset="-122"/>
                <a:cs typeface="宋体" panose="02010600030101010101" pitchFamily="2" charset="-122"/>
              </a:rPr>
              <a:t>：</a:t>
            </a:r>
            <a:r>
              <a:rPr sz="2800" spc="-5" dirty="0" err="1" smtClean="0">
                <a:latin typeface="宋体" panose="02010600030101010101" pitchFamily="2" charset="-122"/>
                <a:cs typeface="宋体" panose="02010600030101010101" pitchFamily="2" charset="-122"/>
              </a:rPr>
              <a:t>在一幅二值图像中直接得到结果</a:t>
            </a:r>
            <a:endParaRPr sz="2800" dirty="0">
              <a:latin typeface="宋体" panose="02010600030101010101" pitchFamily="2" charset="-122"/>
              <a:cs typeface="宋体" panose="02010600030101010101" pitchFamily="2" charset="-122"/>
            </a:endParaRPr>
          </a:p>
        </p:txBody>
      </p:sp>
      <p:sp>
        <p:nvSpPr>
          <p:cNvPr id="7" name="object 7"/>
          <p:cNvSpPr/>
          <p:nvPr/>
        </p:nvSpPr>
        <p:spPr>
          <a:xfrm>
            <a:off x="7858391" y="3809620"/>
            <a:ext cx="152400" cy="153670"/>
          </a:xfrm>
          <a:custGeom>
            <a:avLst/>
            <a:gdLst/>
            <a:ahLst/>
            <a:cxnLst/>
            <a:rect l="l" t="t" r="r" b="b"/>
            <a:pathLst>
              <a:path w="152400" h="153670">
                <a:moveTo>
                  <a:pt x="107730" y="90135"/>
                </a:moveTo>
                <a:lnTo>
                  <a:pt x="18288" y="0"/>
                </a:lnTo>
                <a:lnTo>
                  <a:pt x="0" y="17526"/>
                </a:lnTo>
                <a:lnTo>
                  <a:pt x="89695" y="107916"/>
                </a:lnTo>
                <a:lnTo>
                  <a:pt x="107730" y="90135"/>
                </a:lnTo>
                <a:close/>
              </a:path>
              <a:path w="152400" h="153670">
                <a:moveTo>
                  <a:pt x="116586" y="140998"/>
                </a:moveTo>
                <a:lnTo>
                  <a:pt x="116586" y="99059"/>
                </a:lnTo>
                <a:lnTo>
                  <a:pt x="98298" y="116586"/>
                </a:lnTo>
                <a:lnTo>
                  <a:pt x="89695" y="107916"/>
                </a:lnTo>
                <a:lnTo>
                  <a:pt x="71628" y="125730"/>
                </a:lnTo>
                <a:lnTo>
                  <a:pt x="116586" y="140998"/>
                </a:lnTo>
                <a:close/>
              </a:path>
              <a:path w="152400" h="153670">
                <a:moveTo>
                  <a:pt x="116586" y="99059"/>
                </a:moveTo>
                <a:lnTo>
                  <a:pt x="107730" y="90135"/>
                </a:lnTo>
                <a:lnTo>
                  <a:pt x="89695" y="107916"/>
                </a:lnTo>
                <a:lnTo>
                  <a:pt x="98298" y="116586"/>
                </a:lnTo>
                <a:lnTo>
                  <a:pt x="116586" y="99059"/>
                </a:lnTo>
                <a:close/>
              </a:path>
              <a:path w="152400" h="153670">
                <a:moveTo>
                  <a:pt x="152400" y="153162"/>
                </a:moveTo>
                <a:lnTo>
                  <a:pt x="125730" y="72389"/>
                </a:lnTo>
                <a:lnTo>
                  <a:pt x="107730" y="90135"/>
                </a:lnTo>
                <a:lnTo>
                  <a:pt x="116586" y="99059"/>
                </a:lnTo>
                <a:lnTo>
                  <a:pt x="116586" y="140998"/>
                </a:lnTo>
                <a:lnTo>
                  <a:pt x="152400" y="153162"/>
                </a:lnTo>
                <a:close/>
              </a:path>
            </a:pathLst>
          </a:custGeom>
          <a:solidFill>
            <a:srgbClr val="EE2B0A"/>
          </a:solidFill>
        </p:spPr>
        <p:txBody>
          <a:bodyPr wrap="square" lIns="0" tIns="0" rIns="0" bIns="0" rtlCol="0"/>
          <a:lstStyle/>
          <a:p>
            <a:endParaRPr/>
          </a:p>
        </p:txBody>
      </p:sp>
      <p:sp>
        <p:nvSpPr>
          <p:cNvPr id="8" name="object 8"/>
          <p:cNvSpPr/>
          <p:nvPr/>
        </p:nvSpPr>
        <p:spPr>
          <a:xfrm>
            <a:off x="2467241" y="3683128"/>
            <a:ext cx="6270497" cy="3374897"/>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6368922" y="6521577"/>
            <a:ext cx="1778635"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膨胀的结构元素</a:t>
            </a:r>
            <a:r>
              <a:rPr sz="1800" dirty="0">
                <a:solidFill>
                  <a:srgbClr val="EE2B0A"/>
                </a:solidFill>
                <a:latin typeface="Times New Roman" panose="02020603050405020304"/>
                <a:cs typeface="Times New Roman" panose="02020603050405020304"/>
              </a:rPr>
              <a:t>B</a:t>
            </a:r>
            <a:endParaRPr sz="1800" dirty="0">
              <a:latin typeface="Times New Roman" panose="02020603050405020304"/>
              <a:cs typeface="Times New Roman" panose="02020603050405020304"/>
            </a:endParaRPr>
          </a:p>
        </p:txBody>
      </p:sp>
      <p:sp>
        <p:nvSpPr>
          <p:cNvPr id="10" name="object 10"/>
          <p:cNvSpPr/>
          <p:nvPr/>
        </p:nvSpPr>
        <p:spPr>
          <a:xfrm>
            <a:off x="5922911" y="6661786"/>
            <a:ext cx="360680" cy="76200"/>
          </a:xfrm>
          <a:custGeom>
            <a:avLst/>
            <a:gdLst/>
            <a:ahLst/>
            <a:cxnLst/>
            <a:rect l="l" t="t" r="r" b="b"/>
            <a:pathLst>
              <a:path w="360679" h="76200">
                <a:moveTo>
                  <a:pt x="297179" y="50292"/>
                </a:moveTo>
                <a:lnTo>
                  <a:pt x="297179" y="25146"/>
                </a:lnTo>
                <a:lnTo>
                  <a:pt x="0" y="25146"/>
                </a:lnTo>
                <a:lnTo>
                  <a:pt x="0" y="50292"/>
                </a:lnTo>
                <a:lnTo>
                  <a:pt x="297179" y="50292"/>
                </a:lnTo>
                <a:close/>
              </a:path>
              <a:path w="360679" h="76200">
                <a:moveTo>
                  <a:pt x="360413" y="38100"/>
                </a:moveTo>
                <a:lnTo>
                  <a:pt x="284225" y="0"/>
                </a:lnTo>
                <a:lnTo>
                  <a:pt x="284225" y="25146"/>
                </a:lnTo>
                <a:lnTo>
                  <a:pt x="297179" y="25146"/>
                </a:lnTo>
                <a:lnTo>
                  <a:pt x="297179" y="69721"/>
                </a:lnTo>
                <a:lnTo>
                  <a:pt x="360413" y="38100"/>
                </a:lnTo>
                <a:close/>
              </a:path>
              <a:path w="360679" h="76200">
                <a:moveTo>
                  <a:pt x="297179" y="69721"/>
                </a:moveTo>
                <a:lnTo>
                  <a:pt x="297179" y="50292"/>
                </a:lnTo>
                <a:lnTo>
                  <a:pt x="284225" y="50292"/>
                </a:lnTo>
                <a:lnTo>
                  <a:pt x="284225" y="76200"/>
                </a:lnTo>
                <a:lnTo>
                  <a:pt x="297179" y="69721"/>
                </a:lnTo>
                <a:close/>
              </a:path>
            </a:pathLst>
          </a:custGeom>
          <a:solidFill>
            <a:srgbClr val="EE2B0A"/>
          </a:solidFill>
        </p:spPr>
        <p:txBody>
          <a:bodyPr wrap="square" lIns="0" tIns="0" rIns="0" bIns="0" rtlCol="0"/>
          <a:lstStyle/>
          <a:p>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222500" y="6372225"/>
            <a:ext cx="227329" cy="314960"/>
          </a:xfrm>
          <a:prstGeom prst="rect">
            <a:avLst/>
          </a:prstGeom>
        </p:spPr>
        <p:txBody>
          <a:bodyPr vert="horz" wrap="square" lIns="0" tIns="0" rIns="0" bIns="0" rtlCol="0">
            <a:spAutoFit/>
          </a:bodyPr>
          <a:lstStyle/>
          <a:p>
            <a:pPr marL="12700">
              <a:lnSpc>
                <a:spcPct val="100000"/>
              </a:lnSpc>
            </a:pPr>
            <a:r>
              <a:rPr sz="2000" spc="-5" dirty="0">
                <a:solidFill>
                  <a:srgbClr val="EE2B0A"/>
                </a:solidFill>
                <a:latin typeface="Wingdings" panose="05000000000000000000"/>
                <a:cs typeface="Wingdings" panose="05000000000000000000"/>
              </a:rPr>
              <a:t></a:t>
            </a:r>
            <a:endParaRPr sz="2000" dirty="0">
              <a:latin typeface="Wingdings" panose="05000000000000000000"/>
              <a:cs typeface="Wingdings" panose="05000000000000000000"/>
            </a:endParaRPr>
          </a:p>
        </p:txBody>
      </p:sp>
      <p:sp>
        <p:nvSpPr>
          <p:cNvPr id="7" name="object 7"/>
          <p:cNvSpPr txBox="1"/>
          <p:nvPr/>
        </p:nvSpPr>
        <p:spPr>
          <a:xfrm>
            <a:off x="1301435" y="962025"/>
            <a:ext cx="9380602" cy="3739485"/>
          </a:xfrm>
          <a:prstGeom prst="rect">
            <a:avLst/>
          </a:prstGeom>
        </p:spPr>
        <p:txBody>
          <a:bodyPr vert="horz" wrap="square" lIns="0" tIns="0" rIns="0" bIns="0" rtlCol="0">
            <a:spAutoFit/>
          </a:bodyPr>
          <a:lstStyle/>
          <a:p>
            <a:pPr marR="4394200">
              <a:lnSpc>
                <a:spcPct val="100000"/>
              </a:lnSpc>
            </a:pPr>
            <a:r>
              <a:rPr lang="en-US" sz="3200" b="1" spc="-15" dirty="0" smtClean="0">
                <a:latin typeface="新宋体" panose="02010609030101010101" charset="-122"/>
                <a:cs typeface="新宋体" panose="02010609030101010101" charset="-122"/>
              </a:rPr>
              <a:t>   </a:t>
            </a:r>
            <a:r>
              <a:rPr sz="3200" b="1" spc="-15" dirty="0" err="1" smtClean="0">
                <a:latin typeface="新宋体" panose="02010609030101010101" charset="-122"/>
                <a:cs typeface="新宋体" panose="02010609030101010101" charset="-122"/>
              </a:rPr>
              <a:t>形态学图像处理</a:t>
            </a:r>
            <a:endParaRPr sz="3200" dirty="0">
              <a:latin typeface="新宋体" panose="02010609030101010101" charset="-122"/>
              <a:cs typeface="新宋体" panose="02010609030101010101" charset="-122"/>
            </a:endParaRPr>
          </a:p>
          <a:p>
            <a:pPr>
              <a:lnSpc>
                <a:spcPct val="100000"/>
              </a:lnSpc>
              <a:spcBef>
                <a:spcPts val="0"/>
              </a:spcBef>
            </a:pPr>
            <a:endParaRPr sz="2550" dirty="0">
              <a:latin typeface="Times New Roman" panose="02020603050405020304"/>
              <a:cs typeface="Times New Roman" panose="02020603050405020304"/>
            </a:endParaRPr>
          </a:p>
          <a:p>
            <a:pPr marR="4272280">
              <a:lnSpc>
                <a:spcPct val="100000"/>
              </a:lnSpc>
              <a:tabLst>
                <a:tab pos="410845" algn="l"/>
              </a:tabLst>
            </a:pPr>
            <a:r>
              <a:rPr lang="en-US" sz="2200" dirty="0" smtClean="0">
                <a:solidFill>
                  <a:srgbClr val="EE2B0A"/>
                </a:solidFill>
                <a:latin typeface="Wingdings" panose="05000000000000000000"/>
                <a:cs typeface="Wingdings" panose="05000000000000000000"/>
              </a:rPr>
              <a:t>  </a:t>
            </a:r>
            <a:r>
              <a:rPr sz="2200" dirty="0" smtClean="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err="1" smtClean="0">
                <a:latin typeface="新宋体" panose="02010609030101010101" charset="-122"/>
                <a:cs typeface="新宋体" panose="02010609030101010101" charset="-122"/>
              </a:rPr>
              <a:t>开操作</a:t>
            </a:r>
            <a:endParaRPr sz="3200" dirty="0">
              <a:latin typeface="新宋体" panose="02010609030101010101" charset="-122"/>
              <a:cs typeface="新宋体" panose="02010609030101010101" charset="-122"/>
            </a:endParaRPr>
          </a:p>
          <a:p>
            <a:pPr marL="469900" marR="5080">
              <a:lnSpc>
                <a:spcPct val="100000"/>
              </a:lnSpc>
              <a:spcBef>
                <a:spcPts val="167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开操作：使图像的轮廓变得光滑，</a:t>
            </a:r>
            <a:r>
              <a:rPr sz="2800" spc="-5" dirty="0" err="1" smtClean="0">
                <a:latin typeface="新宋体" panose="02010609030101010101" charset="-122"/>
                <a:cs typeface="新宋体" panose="02010609030101010101" charset="-122"/>
              </a:rPr>
              <a:t>断开狭窄的间断和消除细的突出物</a:t>
            </a:r>
            <a:endParaRPr sz="2800" dirty="0">
              <a:latin typeface="新宋体" panose="02010609030101010101" charset="-122"/>
              <a:cs typeface="新宋体" panose="02010609030101010101" charset="-122"/>
            </a:endParaRPr>
          </a:p>
          <a:p>
            <a:pPr marL="927100">
              <a:lnSpc>
                <a:spcPts val="3295"/>
              </a:lnSpc>
              <a:spcBef>
                <a:spcPts val="1690"/>
              </a:spcBef>
              <a:tabLst>
                <a:tab pos="14846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使用结构元素B对集合A进行开操作，</a:t>
            </a:r>
            <a:r>
              <a:rPr sz="2800" spc="-5" dirty="0" err="1" smtClean="0">
                <a:latin typeface="新宋体" panose="02010609030101010101" charset="-122"/>
                <a:cs typeface="新宋体" panose="02010609030101010101" charset="-122"/>
              </a:rPr>
              <a:t>定</a:t>
            </a:r>
            <a:r>
              <a:rPr lang="zh-CN" altLang="en-US" sz="2800" spc="-5" dirty="0">
                <a:latin typeface="新宋体" panose="02010609030101010101" charset="-122"/>
                <a:cs typeface="新宋体" panose="02010609030101010101" charset="-122"/>
              </a:rPr>
              <a:t>义为：</a:t>
            </a:r>
            <a:endParaRPr lang="zh-CN" altLang="en-US" sz="2800" dirty="0">
              <a:latin typeface="新宋体" panose="02010609030101010101" charset="-122"/>
              <a:cs typeface="新宋体" panose="02010609030101010101" charset="-122"/>
            </a:endParaRPr>
          </a:p>
          <a:p>
            <a:pPr marL="927100">
              <a:lnSpc>
                <a:spcPts val="3295"/>
              </a:lnSpc>
              <a:spcBef>
                <a:spcPts val="1690"/>
              </a:spcBef>
              <a:tabLst>
                <a:tab pos="1484630" algn="l"/>
              </a:tabLst>
            </a:pPr>
            <a:endParaRPr sz="2800" dirty="0">
              <a:latin typeface="新宋体" panose="02010609030101010101" charset="-122"/>
              <a:cs typeface="新宋体" panose="02010609030101010101" charset="-122"/>
            </a:endParaRPr>
          </a:p>
        </p:txBody>
      </p:sp>
      <p:sp>
        <p:nvSpPr>
          <p:cNvPr id="8" name="object 8"/>
          <p:cNvSpPr txBox="1"/>
          <p:nvPr/>
        </p:nvSpPr>
        <p:spPr>
          <a:xfrm>
            <a:off x="2222500" y="4619625"/>
            <a:ext cx="7932802" cy="892552"/>
          </a:xfrm>
          <a:prstGeom prst="rect">
            <a:avLst/>
          </a:prstGeom>
        </p:spPr>
        <p:txBody>
          <a:bodyPr vert="horz" wrap="square" lIns="0" tIns="0" rIns="0" bIns="0" rtlCol="0">
            <a:spAutoFit/>
          </a:bodyPr>
          <a:lstStyle/>
          <a:p>
            <a:pPr>
              <a:lnSpc>
                <a:spcPct val="100000"/>
              </a:lnSpc>
              <a:spcBef>
                <a:spcPts val="40"/>
              </a:spcBef>
            </a:pPr>
            <a:endParaRPr sz="3000" dirty="0">
              <a:latin typeface="Times New Roman" panose="02020603050405020304"/>
              <a:cs typeface="Times New Roman" panose="02020603050405020304"/>
            </a:endParaRPr>
          </a:p>
          <a:p>
            <a:pPr marL="12700" marR="5080">
              <a:lnSpc>
                <a:spcPct val="100000"/>
              </a:lnSpc>
              <a:tabLst>
                <a:tab pos="39179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lang="en-US" sz="2000" spc="-5" dirty="0" smtClean="0">
                <a:solidFill>
                  <a:srgbClr val="EE2B0A"/>
                </a:solidFill>
                <a:latin typeface="Times New Roman" panose="02020603050405020304"/>
                <a:cs typeface="Times New Roman" panose="02020603050405020304"/>
              </a:rPr>
              <a:t>  </a:t>
            </a:r>
            <a:r>
              <a:rPr sz="2800" spc="-5" dirty="0" err="1" smtClean="0">
                <a:latin typeface="新宋体" panose="02010609030101010101" charset="-122"/>
                <a:cs typeface="新宋体" panose="02010609030101010101" charset="-122"/>
              </a:rPr>
              <a:t>含义</a:t>
            </a:r>
            <a:r>
              <a:rPr sz="2800" spc="-5" dirty="0" err="1">
                <a:latin typeface="新宋体" panose="02010609030101010101" charset="-122"/>
                <a:cs typeface="新宋体" panose="02010609030101010101" charset="-122"/>
              </a:rPr>
              <a:t>：先用B对A腐蚀，然后用B</a:t>
            </a:r>
            <a:r>
              <a:rPr sz="2800" spc="-5" dirty="0" err="1" smtClean="0">
                <a:latin typeface="新宋体" panose="02010609030101010101" charset="-122"/>
                <a:cs typeface="新宋体" panose="02010609030101010101" charset="-122"/>
              </a:rPr>
              <a:t>对结果膨</a:t>
            </a:r>
            <a:r>
              <a:rPr sz="2800" dirty="0" err="1" smtClean="0">
                <a:latin typeface="新宋体" panose="02010609030101010101" charset="-122"/>
                <a:cs typeface="新宋体" panose="02010609030101010101" charset="-122"/>
              </a:rPr>
              <a:t>胀</a:t>
            </a:r>
            <a:endParaRPr sz="2800" dirty="0">
              <a:latin typeface="新宋体" panose="02010609030101010101" charset="-122"/>
              <a:cs typeface="新宋体" panose="02010609030101010101" charset="-122"/>
            </a:endParaRPr>
          </a:p>
        </p:txBody>
      </p:sp>
      <p:sp>
        <p:nvSpPr>
          <p:cNvPr id="9" name="object 9"/>
          <p:cNvSpPr txBox="1"/>
          <p:nvPr/>
        </p:nvSpPr>
        <p:spPr>
          <a:xfrm>
            <a:off x="2755900" y="6206922"/>
            <a:ext cx="6477000" cy="646331"/>
          </a:xfrm>
          <a:prstGeom prst="rect">
            <a:avLst/>
          </a:prstGeom>
        </p:spPr>
        <p:txBody>
          <a:bodyPr vert="horz" wrap="square" lIns="0" tIns="0" rIns="0" bIns="0" rtlCol="0">
            <a:spAutoFit/>
          </a:bodyPr>
          <a:lstStyle/>
          <a:p>
            <a:pPr marL="12700">
              <a:lnSpc>
                <a:spcPct val="100000"/>
              </a:lnSpc>
            </a:pPr>
            <a:r>
              <a:rPr sz="4200" spc="-7" baseline="-4000" dirty="0" err="1" smtClean="0">
                <a:latin typeface="新宋体" panose="02010609030101010101" charset="-122"/>
                <a:cs typeface="新宋体" panose="02010609030101010101" charset="-122"/>
              </a:rPr>
              <a:t>另一个定</a:t>
            </a:r>
            <a:r>
              <a:rPr sz="4200" baseline="-4000" dirty="0" err="1" smtClean="0">
                <a:latin typeface="新宋体" panose="02010609030101010101" charset="-122"/>
                <a:cs typeface="新宋体" panose="02010609030101010101" charset="-122"/>
              </a:rPr>
              <a:t>义</a:t>
            </a:r>
            <a:r>
              <a:rPr lang="en-US" sz="4200" baseline="-4000" dirty="0" smtClean="0">
                <a:latin typeface="新宋体" panose="02010609030101010101" charset="-122"/>
                <a:cs typeface="新宋体" panose="02010609030101010101" charset="-122"/>
              </a:rPr>
              <a:t>:</a:t>
            </a:r>
            <a:endParaRPr sz="3550" dirty="0">
              <a:latin typeface="Symbol" panose="05050102010706020507"/>
              <a:cs typeface="Symbol" panose="05050102010706020507"/>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758" y="4371782"/>
            <a:ext cx="3252960" cy="476043"/>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366" y="6380547"/>
            <a:ext cx="2711836" cy="47270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959865"/>
            <a:ext cx="4643120" cy="3830954"/>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数字图像处理基础</a:t>
            </a:r>
            <a:endParaRPr sz="3200">
              <a:latin typeface="新宋体" panose="02010609030101010101" charset="-122"/>
              <a:cs typeface="新宋体" panose="02010609030101010101" charset="-122"/>
            </a:endParaRPr>
          </a:p>
          <a:p>
            <a:pPr>
              <a:lnSpc>
                <a:spcPct val="100000"/>
              </a:lnSpc>
              <a:spcBef>
                <a:spcPts val="55"/>
              </a:spcBef>
            </a:pPr>
            <a:endParaRPr sz="4550">
              <a:latin typeface="Times New Roman" panose="02020603050405020304"/>
              <a:cs typeface="Times New Roman" panose="02020603050405020304"/>
            </a:endParaRPr>
          </a:p>
          <a:p>
            <a:pPr marL="157480">
              <a:lnSpc>
                <a:spcPct val="100000"/>
              </a:lnSpc>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图像的采样和量化</a:t>
            </a:r>
            <a:endParaRPr sz="3200">
              <a:latin typeface="新宋体" panose="02010609030101010101" charset="-122"/>
              <a:cs typeface="新宋体" panose="02010609030101010101" charset="-122"/>
            </a:endParaRPr>
          </a:p>
          <a:p>
            <a:pPr marL="157480">
              <a:lnSpc>
                <a:spcPct val="100000"/>
              </a:lnSpc>
              <a:spcBef>
                <a:spcPts val="192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数字图像的表示</a:t>
            </a:r>
            <a:endParaRPr sz="3200">
              <a:latin typeface="新宋体" panose="02010609030101010101" charset="-122"/>
              <a:cs typeface="新宋体" panose="02010609030101010101" charset="-122"/>
            </a:endParaRPr>
          </a:p>
          <a:p>
            <a:pPr marL="157480">
              <a:lnSpc>
                <a:spcPct val="100000"/>
              </a:lnSpc>
              <a:spcBef>
                <a:spcPts val="1925"/>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数字图像的质量</a:t>
            </a:r>
            <a:endParaRPr sz="3200">
              <a:latin typeface="新宋体" panose="02010609030101010101" charset="-122"/>
              <a:cs typeface="新宋体" panose="02010609030101010101" charset="-122"/>
            </a:endParaRPr>
          </a:p>
          <a:p>
            <a:pPr marL="157480">
              <a:lnSpc>
                <a:spcPts val="3750"/>
              </a:lnSpc>
              <a:spcBef>
                <a:spcPts val="1920"/>
              </a:spcBef>
              <a:tabLst>
                <a:tab pos="568325" algn="l"/>
              </a:tabLst>
            </a:pPr>
            <a:r>
              <a:rPr sz="2200" spc="745" dirty="0">
                <a:solidFill>
                  <a:srgbClr val="EE2B0A"/>
                </a:solidFill>
                <a:latin typeface="Segoe UI Symbol" panose="020B0502040204020203"/>
                <a:cs typeface="Segoe UI Symbol" panose="020B0502040204020203"/>
              </a:rPr>
              <a:t>•	</a:t>
            </a:r>
            <a:r>
              <a:rPr sz="3200" b="1" spc="-15" dirty="0">
                <a:solidFill>
                  <a:srgbClr val="EE2B0A"/>
                </a:solidFill>
                <a:latin typeface="新宋体" panose="02010609030101010101" charset="-122"/>
                <a:cs typeface="新宋体" panose="02010609030101010101" charset="-122"/>
              </a:rPr>
              <a:t>像素间的一些基本关系</a:t>
            </a:r>
            <a:endParaRPr sz="3200">
              <a:latin typeface="新宋体" panose="02010609030101010101" charset="-122"/>
              <a:cs typeface="新宋体" panose="02010609030101010101" charset="-122"/>
            </a:endParaRPr>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81098" y="1837690"/>
            <a:ext cx="8771002" cy="329320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err="1" smtClean="0">
                <a:latin typeface="新宋体" panose="02010609030101010101" charset="-122"/>
                <a:cs typeface="新宋体" panose="02010609030101010101" charset="-122"/>
              </a:rPr>
              <a:t>闭操作</a:t>
            </a:r>
            <a:endParaRPr sz="3200" dirty="0">
              <a:latin typeface="新宋体" panose="02010609030101010101" charset="-122"/>
              <a:cs typeface="新宋体" panose="02010609030101010101" charset="-122"/>
            </a:endParaRPr>
          </a:p>
          <a:p>
            <a:pPr marL="469900" marR="5080" algn="just">
              <a:lnSpc>
                <a:spcPct val="100000"/>
              </a:lnSpc>
              <a:spcBef>
                <a:spcPts val="167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err="1" smtClean="0">
                <a:latin typeface="新宋体" panose="02010609030101010101" charset="-122"/>
                <a:cs typeface="新宋体" panose="02010609030101010101" charset="-122"/>
              </a:rPr>
              <a:t>闭操作</a:t>
            </a:r>
            <a:r>
              <a:rPr sz="2800" spc="-5" dirty="0" err="1">
                <a:latin typeface="新宋体" panose="02010609030101010101" charset="-122"/>
                <a:cs typeface="新宋体" panose="02010609030101010101" charset="-122"/>
              </a:rPr>
              <a:t>：同样使图像的轮廓变得光滑，</a:t>
            </a:r>
            <a:r>
              <a:rPr sz="2800" spc="-5" dirty="0" err="1" smtClean="0">
                <a:latin typeface="新宋体" panose="02010609030101010101" charset="-122"/>
                <a:cs typeface="新宋体" panose="02010609030101010101" charset="-122"/>
              </a:rPr>
              <a:t>但与开操作相反</a:t>
            </a:r>
            <a:r>
              <a:rPr sz="2800" spc="-5" dirty="0" err="1">
                <a:latin typeface="新宋体" panose="02010609030101010101" charset="-122"/>
                <a:cs typeface="新宋体" panose="02010609030101010101" charset="-122"/>
              </a:rPr>
              <a:t>，</a:t>
            </a:r>
            <a:r>
              <a:rPr sz="2800" spc="-5" dirty="0" err="1" smtClean="0">
                <a:latin typeface="新宋体" panose="02010609030101010101" charset="-122"/>
                <a:cs typeface="新宋体" panose="02010609030101010101" charset="-122"/>
              </a:rPr>
              <a:t>它能消除狭窄的间断和长细的鸿沟</a:t>
            </a:r>
            <a:r>
              <a:rPr sz="2800" spc="-5" dirty="0" err="1">
                <a:latin typeface="新宋体" panose="02010609030101010101" charset="-122"/>
                <a:cs typeface="新宋体" panose="02010609030101010101" charset="-122"/>
              </a:rPr>
              <a:t>，消除小的孔洞，</a:t>
            </a:r>
            <a:r>
              <a:rPr sz="2800" spc="-5" dirty="0" err="1" smtClean="0">
                <a:latin typeface="新宋体" panose="02010609030101010101" charset="-122"/>
                <a:cs typeface="新宋体" panose="02010609030101010101" charset="-122"/>
              </a:rPr>
              <a:t>并填补轮廓线中的裂痕</a:t>
            </a:r>
            <a:endParaRPr lang="en-US" sz="2800" dirty="0">
              <a:latin typeface="新宋体" panose="02010609030101010101" charset="-122"/>
              <a:cs typeface="新宋体" panose="02010609030101010101" charset="-122"/>
            </a:endParaRPr>
          </a:p>
          <a:p>
            <a:pPr marL="469900" marR="5080">
              <a:lnSpc>
                <a:spcPct val="100000"/>
              </a:lnSpc>
              <a:spcBef>
                <a:spcPts val="1675"/>
              </a:spcBef>
            </a:pPr>
            <a:r>
              <a:rPr lang="en-US" sz="2800" spc="-5" dirty="0" smtClean="0">
                <a:solidFill>
                  <a:srgbClr val="EE2B0A"/>
                </a:solidFill>
                <a:latin typeface="新宋体" panose="02010609030101010101" charset="-122"/>
                <a:cs typeface="Wingdings" panose="05000000000000000000"/>
              </a:rPr>
              <a:t> </a:t>
            </a:r>
            <a:r>
              <a:rPr sz="2000" spc="-5" dirty="0" smtClean="0">
                <a:solidFill>
                  <a:srgbClr val="EE2B0A"/>
                </a:solidFill>
                <a:latin typeface="Wingdings" panose="05000000000000000000"/>
                <a:cs typeface="Wingdings" panose="05000000000000000000"/>
              </a:rPr>
              <a:t></a:t>
            </a:r>
            <a:r>
              <a:rPr sz="2000" spc="-5" dirty="0" smtClean="0">
                <a:solidFill>
                  <a:srgbClr val="EE2B0A"/>
                </a:solidFill>
                <a:latin typeface="Times New Roman" panose="02020603050405020304"/>
                <a:cs typeface="Times New Roman" panose="02020603050405020304"/>
              </a:rPr>
              <a:t>	</a:t>
            </a:r>
            <a:r>
              <a:rPr lang="en-US" sz="2000" spc="-5" dirty="0" smtClean="0">
                <a:solidFill>
                  <a:srgbClr val="EE2B0A"/>
                </a:solidFill>
                <a:latin typeface="Times New Roman" panose="02020603050405020304"/>
                <a:cs typeface="Times New Roman" panose="02020603050405020304"/>
              </a:rPr>
              <a:t>  </a:t>
            </a:r>
            <a:r>
              <a:rPr sz="2800" spc="-5" dirty="0" err="1" smtClean="0">
                <a:latin typeface="新宋体" panose="02010609030101010101" charset="-122"/>
                <a:cs typeface="新宋体" panose="02010609030101010101" charset="-122"/>
              </a:rPr>
              <a:t>使用结构元素B对集合A进行闭操作，定</a:t>
            </a:r>
            <a:r>
              <a:rPr lang="zh-CN" altLang="en-US" sz="2800" spc="-5" dirty="0" smtClean="0">
                <a:latin typeface="新宋体" panose="02010609030101010101" charset="-122"/>
                <a:cs typeface="新宋体" panose="02010609030101010101" charset="-122"/>
              </a:rPr>
              <a:t>义为：</a:t>
            </a:r>
            <a:endParaRPr lang="zh-CN" altLang="en-US" sz="2800" dirty="0" smtClean="0">
              <a:latin typeface="新宋体" panose="02010609030101010101" charset="-122"/>
              <a:cs typeface="新宋体" panose="02010609030101010101" charset="-122"/>
            </a:endParaRPr>
          </a:p>
          <a:p>
            <a:pPr marL="927100">
              <a:lnSpc>
                <a:spcPts val="3295"/>
              </a:lnSpc>
              <a:spcBef>
                <a:spcPts val="1685"/>
              </a:spcBef>
              <a:tabLst>
                <a:tab pos="1484630" algn="l"/>
              </a:tabLst>
            </a:pPr>
            <a:endParaRPr sz="2800" dirty="0">
              <a:latin typeface="新宋体" panose="02010609030101010101" charset="-122"/>
              <a:cs typeface="新宋体" panose="02010609030101010101" charset="-122"/>
            </a:endParaRPr>
          </a:p>
        </p:txBody>
      </p:sp>
      <p:sp>
        <p:nvSpPr>
          <p:cNvPr id="7" name="object 7"/>
          <p:cNvSpPr txBox="1"/>
          <p:nvPr/>
        </p:nvSpPr>
        <p:spPr>
          <a:xfrm>
            <a:off x="2298700" y="5381625"/>
            <a:ext cx="7247002" cy="430887"/>
          </a:xfrm>
          <a:prstGeom prst="rect">
            <a:avLst/>
          </a:prstGeom>
        </p:spPr>
        <p:txBody>
          <a:bodyPr vert="horz" wrap="square" lIns="0" tIns="0" rIns="0" bIns="0" rtlCol="0">
            <a:spAutoFit/>
          </a:bodyPr>
          <a:lstStyle/>
          <a:p>
            <a:pPr marL="12700" marR="5080">
              <a:lnSpc>
                <a:spcPct val="100000"/>
              </a:lnSpc>
              <a:tabLst>
                <a:tab pos="391795" algn="l"/>
              </a:tabLst>
            </a:pPr>
            <a:r>
              <a:rPr sz="2000" spc="-5" dirty="0" smtClean="0">
                <a:solidFill>
                  <a:srgbClr val="EE2B0A"/>
                </a:solidFill>
                <a:latin typeface="Wingdings" panose="05000000000000000000"/>
                <a:cs typeface="Wingdings" panose="05000000000000000000"/>
              </a:rPr>
              <a:t></a:t>
            </a:r>
            <a:r>
              <a:rPr lang="en-US" sz="2000" spc="-5" dirty="0" smtClean="0">
                <a:solidFill>
                  <a:srgbClr val="EE2B0A"/>
                </a:solidFill>
                <a:latin typeface="Wingdings" panose="05000000000000000000"/>
                <a:cs typeface="Wingdings" panose="05000000000000000000"/>
              </a:rPr>
              <a:t> </a:t>
            </a:r>
            <a:r>
              <a:rPr sz="2800" spc="-5" dirty="0" err="1" smtClean="0">
                <a:latin typeface="新宋体" panose="02010609030101010101" charset="-122"/>
                <a:cs typeface="新宋体" panose="02010609030101010101" charset="-122"/>
              </a:rPr>
              <a:t>含义</a:t>
            </a:r>
            <a:r>
              <a:rPr sz="2800" spc="-5" dirty="0" err="1">
                <a:latin typeface="新宋体" panose="02010609030101010101" charset="-122"/>
                <a:cs typeface="新宋体" panose="02010609030101010101" charset="-122"/>
              </a:rPr>
              <a:t>：先用B对A膨胀，然后用B</a:t>
            </a:r>
            <a:r>
              <a:rPr sz="2800" spc="-5" dirty="0" err="1" smtClean="0">
                <a:latin typeface="新宋体" panose="02010609030101010101" charset="-122"/>
                <a:cs typeface="新宋体" panose="02010609030101010101" charset="-122"/>
              </a:rPr>
              <a:t>对结果腐</a:t>
            </a:r>
            <a:r>
              <a:rPr sz="2800" dirty="0" err="1" smtClean="0">
                <a:latin typeface="新宋体" panose="02010609030101010101" charset="-122"/>
                <a:cs typeface="新宋体" panose="02010609030101010101" charset="-122"/>
              </a:rPr>
              <a:t>蚀</a:t>
            </a:r>
            <a:endParaRPr sz="2800" dirty="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形态学图像处理</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521" y="4700303"/>
            <a:ext cx="3185163" cy="381000"/>
          </a:xfrm>
          <a:prstGeom prst="rect">
            <a:avLst/>
          </a:prstGeom>
        </p:spPr>
      </p:pic>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开操作的几何解释</a:t>
            </a:r>
          </a:p>
        </p:txBody>
      </p:sp>
      <p:sp>
        <p:nvSpPr>
          <p:cNvPr id="6" name="object 6"/>
          <p:cNvSpPr/>
          <p:nvPr/>
        </p:nvSpPr>
        <p:spPr>
          <a:xfrm>
            <a:off x="2420376" y="3400804"/>
            <a:ext cx="6662790" cy="341947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991232" y="1823465"/>
            <a:ext cx="7596505" cy="1546577"/>
          </a:xfrm>
          <a:prstGeom prst="rect">
            <a:avLst/>
          </a:prstGeom>
        </p:spPr>
        <p:txBody>
          <a:bodyPr vert="horz" wrap="square" lIns="0" tIns="0" rIns="0" bIns="0" rtlCol="0">
            <a:spAutoFit/>
          </a:bodyPr>
          <a:lstStyle/>
          <a:p>
            <a:pPr marL="12700">
              <a:lnSpc>
                <a:spcPct val="100000"/>
              </a:lnSpc>
              <a:tabLst>
                <a:tab pos="40195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lang="en-US" sz="3825" i="1" spc="-30" baseline="-2000" dirty="0" smtClean="0">
                <a:latin typeface="Times New Roman" panose="02020603050405020304"/>
                <a:cs typeface="Times New Roman" panose="02020603050405020304"/>
              </a:rPr>
              <a:t>          </a:t>
            </a:r>
            <a:r>
              <a:rPr sz="2400" dirty="0" err="1" smtClean="0">
                <a:latin typeface="宋体" panose="02010600030101010101" pitchFamily="2" charset="-122"/>
                <a:cs typeface="宋体" panose="02010600030101010101" pitchFamily="2" charset="-122"/>
              </a:rPr>
              <a:t>的边界通过</a:t>
            </a:r>
            <a:r>
              <a:rPr sz="2400" dirty="0" err="1">
                <a:latin typeface="Times New Roman" panose="02020603050405020304"/>
                <a:cs typeface="Times New Roman" panose="02020603050405020304"/>
              </a:rPr>
              <a:t>B</a:t>
            </a:r>
            <a:r>
              <a:rPr sz="2400" dirty="0" err="1">
                <a:latin typeface="宋体" panose="02010600030101010101" pitchFamily="2" charset="-122"/>
                <a:cs typeface="宋体" panose="02010600030101010101" pitchFamily="2" charset="-122"/>
              </a:rPr>
              <a:t>中的点完成</a:t>
            </a:r>
            <a:endParaRPr sz="2400" dirty="0">
              <a:latin typeface="宋体" panose="02010600030101010101" pitchFamily="2" charset="-122"/>
              <a:cs typeface="宋体" panose="02010600030101010101" pitchFamily="2" charset="-122"/>
            </a:endParaRPr>
          </a:p>
          <a:p>
            <a:pPr marL="241300" marR="5080" indent="-229235">
              <a:lnSpc>
                <a:spcPts val="4310"/>
              </a:lnSpc>
              <a:spcBef>
                <a:spcPts val="355"/>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Times New Roman" panose="02020603050405020304"/>
                <a:cs typeface="Times New Roman" panose="02020603050405020304"/>
              </a:rPr>
              <a:t>B</a:t>
            </a:r>
            <a:r>
              <a:rPr sz="2400" spc="-5" dirty="0">
                <a:latin typeface="宋体" panose="02010600030101010101" pitchFamily="2" charset="-122"/>
                <a:cs typeface="宋体" panose="02010600030101010101" pitchFamily="2" charset="-122"/>
              </a:rPr>
              <a:t>在</a:t>
            </a:r>
            <a:r>
              <a:rPr sz="2400" spc="-5" dirty="0">
                <a:latin typeface="Times New Roman" panose="02020603050405020304"/>
                <a:cs typeface="Times New Roman" panose="02020603050405020304"/>
              </a:rPr>
              <a:t>A</a:t>
            </a:r>
            <a:r>
              <a:rPr sz="2400" spc="-5" dirty="0">
                <a:latin typeface="宋体" panose="02010600030101010101" pitchFamily="2" charset="-122"/>
                <a:cs typeface="宋体" panose="02010600030101010101" pitchFamily="2" charset="-122"/>
              </a:rPr>
              <a:t>的边界内转动时，</a:t>
            </a:r>
            <a:r>
              <a:rPr sz="2400" spc="-5" dirty="0">
                <a:latin typeface="Times New Roman" panose="02020603050405020304"/>
                <a:cs typeface="Times New Roman" panose="02020603050405020304"/>
              </a:rPr>
              <a:t>B</a:t>
            </a:r>
            <a:r>
              <a:rPr sz="2400" spc="-5" dirty="0">
                <a:latin typeface="宋体" panose="02010600030101010101" pitchFamily="2" charset="-122"/>
                <a:cs typeface="宋体" panose="02010600030101010101" pitchFamily="2" charset="-122"/>
              </a:rPr>
              <a:t>中的点所能到达的</a:t>
            </a:r>
            <a:r>
              <a:rPr sz="2400" dirty="0">
                <a:latin typeface="Times New Roman" panose="02020603050405020304"/>
                <a:cs typeface="Times New Roman" panose="02020603050405020304"/>
              </a:rPr>
              <a:t>A</a:t>
            </a:r>
            <a:r>
              <a:rPr sz="2400" spc="-5" dirty="0">
                <a:latin typeface="宋体" panose="02010600030101010101" pitchFamily="2" charset="-122"/>
                <a:cs typeface="宋体" panose="02010600030101010101" pitchFamily="2" charset="-122"/>
              </a:rPr>
              <a:t>的边界的 </a:t>
            </a:r>
            <a:r>
              <a:rPr sz="2400" dirty="0">
                <a:latin typeface="宋体" panose="02010600030101010101" pitchFamily="2" charset="-122"/>
                <a:cs typeface="宋体" panose="02010600030101010101" pitchFamily="2" charset="-122"/>
              </a:rPr>
              <a:t>的最远点</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8700" y="1849105"/>
            <a:ext cx="868818" cy="362924"/>
          </a:xfrm>
          <a:prstGeom prst="rect">
            <a:avLst/>
          </a:prstGeom>
        </p:spPr>
      </p:pic>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闭操作的几何解释</a:t>
            </a:r>
          </a:p>
        </p:txBody>
      </p:sp>
      <p:sp>
        <p:nvSpPr>
          <p:cNvPr id="6" name="object 6"/>
          <p:cNvSpPr txBox="1"/>
          <p:nvPr/>
        </p:nvSpPr>
        <p:spPr>
          <a:xfrm>
            <a:off x="1991232" y="1823465"/>
            <a:ext cx="5031868" cy="941283"/>
          </a:xfrm>
          <a:prstGeom prst="rect">
            <a:avLst/>
          </a:prstGeom>
        </p:spPr>
        <p:txBody>
          <a:bodyPr vert="horz" wrap="square" lIns="0" tIns="0" rIns="0" bIns="0" rtlCol="0">
            <a:spAutoFit/>
          </a:bodyPr>
          <a:lstStyle/>
          <a:p>
            <a:pPr marL="12700">
              <a:lnSpc>
                <a:spcPct val="100000"/>
              </a:lnSpc>
              <a:tabLst>
                <a:tab pos="38925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lang="en-US" sz="3825" i="1" spc="-30" baseline="-2000" dirty="0" smtClean="0">
                <a:latin typeface="Times New Roman" panose="02020603050405020304"/>
                <a:cs typeface="Times New Roman" panose="02020603050405020304"/>
              </a:rPr>
              <a:t>            </a:t>
            </a:r>
            <a:r>
              <a:rPr sz="2400" dirty="0" err="1" smtClean="0">
                <a:latin typeface="宋体" panose="02010600030101010101" pitchFamily="2" charset="-122"/>
                <a:cs typeface="宋体" panose="02010600030101010101" pitchFamily="2" charset="-122"/>
              </a:rPr>
              <a:t>的边界通过</a:t>
            </a:r>
            <a:r>
              <a:rPr sz="2400" dirty="0" err="1">
                <a:latin typeface="Times New Roman" panose="02020603050405020304"/>
                <a:cs typeface="Times New Roman" panose="02020603050405020304"/>
              </a:rPr>
              <a:t>B</a:t>
            </a:r>
            <a:r>
              <a:rPr sz="2400" dirty="0" err="1">
                <a:latin typeface="宋体" panose="02010600030101010101" pitchFamily="2" charset="-122"/>
                <a:cs typeface="宋体" panose="02010600030101010101" pitchFamily="2" charset="-122"/>
              </a:rPr>
              <a:t>中的点完成</a:t>
            </a:r>
            <a:endParaRPr sz="2400" dirty="0">
              <a:latin typeface="宋体" panose="02010600030101010101" pitchFamily="2" charset="-122"/>
              <a:cs typeface="宋体" panose="02010600030101010101" pitchFamily="2" charset="-122"/>
            </a:endParaRPr>
          </a:p>
          <a:p>
            <a:pPr marL="12700">
              <a:lnSpc>
                <a:spcPct val="100000"/>
              </a:lnSpc>
              <a:spcBef>
                <a:spcPts val="1405"/>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Times New Roman" panose="02020603050405020304"/>
                <a:cs typeface="Times New Roman" panose="02020603050405020304"/>
              </a:rPr>
              <a:t>B</a:t>
            </a:r>
            <a:r>
              <a:rPr sz="2400" spc="-5" dirty="0">
                <a:latin typeface="宋体" panose="02010600030101010101" pitchFamily="2" charset="-122"/>
                <a:cs typeface="宋体" panose="02010600030101010101" pitchFamily="2" charset="-122"/>
              </a:rPr>
              <a:t>在</a:t>
            </a:r>
            <a:r>
              <a:rPr sz="2400" spc="-5" dirty="0">
                <a:latin typeface="Times New Roman" panose="02020603050405020304"/>
                <a:cs typeface="Times New Roman" panose="02020603050405020304"/>
              </a:rPr>
              <a:t>A</a:t>
            </a:r>
            <a:r>
              <a:rPr sz="2400" spc="-5" dirty="0">
                <a:latin typeface="宋体" panose="02010600030101010101" pitchFamily="2" charset="-122"/>
                <a:cs typeface="宋体" panose="02010600030101010101" pitchFamily="2" charset="-122"/>
              </a:rPr>
              <a:t>的边界外部转动</a:t>
            </a:r>
            <a:endParaRPr sz="2400" dirty="0">
              <a:latin typeface="宋体" panose="02010600030101010101" pitchFamily="2" charset="-122"/>
              <a:cs typeface="宋体" panose="02010600030101010101" pitchFamily="2" charset="-122"/>
            </a:endParaRPr>
          </a:p>
        </p:txBody>
      </p:sp>
      <p:sp>
        <p:nvSpPr>
          <p:cNvPr id="7" name="object 7"/>
          <p:cNvSpPr/>
          <p:nvPr/>
        </p:nvSpPr>
        <p:spPr>
          <a:xfrm>
            <a:off x="2146300" y="3033409"/>
            <a:ext cx="7924800" cy="3386709"/>
          </a:xfrm>
          <a:prstGeom prst="rect">
            <a:avLst/>
          </a:prstGeom>
          <a:blipFill>
            <a:blip r:embed="rId4" cstate="print"/>
            <a:stretch>
              <a:fillRect/>
            </a:stretch>
          </a:blipFill>
        </p:spPr>
        <p:txBody>
          <a:bodyPr wrap="square" lIns="0" tIns="0" rIns="0" bIns="0" rtlCol="0"/>
          <a:lstStyle/>
          <a:p>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8700" y="1874533"/>
            <a:ext cx="949203" cy="312067"/>
          </a:xfrm>
          <a:prstGeom prst="rect">
            <a:avLst/>
          </a:prstGeom>
        </p:spPr>
      </p:pic>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38311" y="3833367"/>
            <a:ext cx="225425" cy="314960"/>
          </a:xfrm>
          <a:prstGeom prst="rect">
            <a:avLst/>
          </a:prstGeom>
        </p:spPr>
        <p:txBody>
          <a:bodyPr vert="horz" wrap="square" lIns="0" tIns="0" rIns="0" bIns="0" rtlCol="0">
            <a:spAutoFit/>
          </a:bodyPr>
          <a:lstStyle/>
          <a:p>
            <a:pPr marL="12700">
              <a:lnSpc>
                <a:spcPct val="100000"/>
              </a:lnSpc>
            </a:pPr>
            <a:r>
              <a:rPr sz="2000" spc="-5" dirty="0">
                <a:solidFill>
                  <a:srgbClr val="EE2B0A"/>
                </a:solidFill>
                <a:latin typeface="Wingdings" panose="05000000000000000000"/>
                <a:cs typeface="Wingdings" panose="05000000000000000000"/>
              </a:rPr>
              <a:t></a:t>
            </a:r>
            <a:endParaRPr sz="2000">
              <a:latin typeface="Wingdings" panose="05000000000000000000"/>
              <a:cs typeface="Wingdings" panose="05000000000000000000"/>
            </a:endParaRPr>
          </a:p>
        </p:txBody>
      </p:sp>
      <p:sp>
        <p:nvSpPr>
          <p:cNvPr id="6" name="object 6"/>
          <p:cNvSpPr txBox="1"/>
          <p:nvPr/>
        </p:nvSpPr>
        <p:spPr>
          <a:xfrm>
            <a:off x="1681098" y="959865"/>
            <a:ext cx="8161402" cy="2582758"/>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形态学图像处理</a:t>
            </a:r>
            <a:endParaRPr sz="3200" dirty="0">
              <a:latin typeface="新宋体" panose="02010609030101010101" charset="-122"/>
              <a:cs typeface="新宋体" panose="02010609030101010101" charset="-122"/>
            </a:endParaRPr>
          </a:p>
          <a:p>
            <a:pPr marL="12700">
              <a:lnSpc>
                <a:spcPct val="100000"/>
              </a:lnSpc>
              <a:spcBef>
                <a:spcPts val="237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开操作的3条性质</a:t>
            </a:r>
            <a:endParaRPr sz="3200" dirty="0">
              <a:latin typeface="新宋体" panose="02010609030101010101" charset="-122"/>
              <a:cs typeface="新宋体" panose="02010609030101010101" charset="-122"/>
            </a:endParaRPr>
          </a:p>
          <a:p>
            <a:pPr marL="469900">
              <a:lnSpc>
                <a:spcPct val="100000"/>
              </a:lnSpc>
              <a:spcBef>
                <a:spcPts val="1675"/>
              </a:spcBef>
              <a:tabLst>
                <a:tab pos="784860"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lang="en-US" sz="1700" spc="-5" dirty="0" smtClean="0">
                <a:solidFill>
                  <a:srgbClr val="EE2B0A"/>
                </a:solidFill>
                <a:latin typeface="Times New Roman" panose="02020603050405020304"/>
                <a:cs typeface="Times New Roman" panose="02020603050405020304"/>
              </a:rPr>
              <a:t>               </a:t>
            </a:r>
            <a:r>
              <a:rPr sz="2800" spc="-5" dirty="0" err="1" smtClean="0">
                <a:latin typeface="新宋体" panose="02010609030101010101" charset="-122"/>
                <a:cs typeface="新宋体" panose="02010609030101010101" charset="-122"/>
              </a:rPr>
              <a:t>是</a:t>
            </a:r>
            <a:r>
              <a:rPr sz="2800" spc="-5" dirty="0" err="1">
                <a:latin typeface="Times New Roman" panose="02020603050405020304" pitchFamily="18" charset="0"/>
                <a:cs typeface="Times New Roman" panose="02020603050405020304" pitchFamily="18" charset="0"/>
              </a:rPr>
              <a:t>A</a:t>
            </a:r>
            <a:r>
              <a:rPr sz="2800" spc="-5" dirty="0" err="1">
                <a:latin typeface="新宋体" panose="02010609030101010101" charset="-122"/>
                <a:cs typeface="新宋体" panose="02010609030101010101" charset="-122"/>
              </a:rPr>
              <a:t>的子集合</a:t>
            </a:r>
            <a:endParaRPr sz="2800" dirty="0">
              <a:latin typeface="新宋体" panose="02010609030101010101" charset="-122"/>
              <a:cs typeface="新宋体" panose="02010609030101010101" charset="-122"/>
            </a:endParaRPr>
          </a:p>
          <a:p>
            <a:pPr marL="469900">
              <a:lnSpc>
                <a:spcPts val="3295"/>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如果</a:t>
            </a:r>
            <a:r>
              <a:rPr sz="2800" spc="-5" dirty="0" err="1">
                <a:latin typeface="Times New Roman" panose="02020603050405020304" pitchFamily="18" charset="0"/>
                <a:cs typeface="Times New Roman" panose="02020603050405020304" pitchFamily="18" charset="0"/>
              </a:rPr>
              <a:t>C</a:t>
            </a:r>
            <a:r>
              <a:rPr sz="2800" spc="-5" dirty="0" err="1">
                <a:latin typeface="新宋体" panose="02010609030101010101" charset="-122"/>
                <a:cs typeface="新宋体" panose="02010609030101010101" charset="-122"/>
              </a:rPr>
              <a:t>是</a:t>
            </a:r>
            <a:r>
              <a:rPr sz="2800" spc="-5" dirty="0" err="1">
                <a:latin typeface="Times New Roman" panose="02020603050405020304" pitchFamily="18" charset="0"/>
                <a:cs typeface="Times New Roman" panose="02020603050405020304" pitchFamily="18" charset="0"/>
              </a:rPr>
              <a:t>D</a:t>
            </a:r>
            <a:r>
              <a:rPr sz="2800" spc="-5" dirty="0" err="1">
                <a:latin typeface="新宋体" panose="02010609030101010101" charset="-122"/>
                <a:cs typeface="新宋体" panose="02010609030101010101" charset="-122"/>
              </a:rPr>
              <a:t>的子集，</a:t>
            </a:r>
            <a:r>
              <a:rPr sz="2800" dirty="0" err="1">
                <a:latin typeface="新宋体" panose="02010609030101010101" charset="-122"/>
                <a:cs typeface="新宋体" panose="02010609030101010101" charset="-122"/>
              </a:rPr>
              <a:t>则</a:t>
            </a:r>
            <a:r>
              <a:rPr sz="2800" spc="-900" dirty="0">
                <a:latin typeface="新宋体" panose="02010609030101010101" charset="-122"/>
                <a:cs typeface="新宋体" panose="02010609030101010101" charset="-122"/>
              </a:rPr>
              <a:t> </a:t>
            </a:r>
            <a:r>
              <a:rPr lang="en-US" sz="3825" i="1" spc="195" baseline="3000" dirty="0" smtClean="0">
                <a:latin typeface="Times New Roman" panose="02020603050405020304"/>
                <a:cs typeface="Times New Roman" panose="02020603050405020304"/>
              </a:rPr>
              <a:t>       </a:t>
            </a:r>
            <a:r>
              <a:rPr sz="2800" dirty="0" smtClean="0">
                <a:latin typeface="新宋体" panose="02010609030101010101" charset="-122"/>
                <a:cs typeface="新宋体" panose="02010609030101010101" charset="-122"/>
              </a:rPr>
              <a:t>是</a:t>
            </a:r>
            <a:r>
              <a:rPr sz="2800" spc="-655" dirty="0" smtClean="0">
                <a:latin typeface="新宋体" panose="02010609030101010101" charset="-122"/>
                <a:cs typeface="新宋体" panose="02010609030101010101" charset="-122"/>
              </a:rPr>
              <a:t> </a:t>
            </a:r>
            <a:r>
              <a:rPr lang="en-US" sz="3900" i="1" spc="-15" baseline="3000" dirty="0" smtClean="0">
                <a:latin typeface="Times New Roman" panose="02020603050405020304"/>
                <a:cs typeface="Times New Roman" panose="02020603050405020304"/>
              </a:rPr>
              <a:t>         </a:t>
            </a:r>
            <a:r>
              <a:rPr sz="2800" spc="-5" dirty="0" err="1" smtClean="0">
                <a:latin typeface="新宋体" panose="02010609030101010101" charset="-122"/>
                <a:cs typeface="新宋体" panose="02010609030101010101" charset="-122"/>
              </a:rPr>
              <a:t>的子集</a:t>
            </a:r>
            <a:endParaRPr sz="2800" dirty="0">
              <a:latin typeface="新宋体" panose="02010609030101010101" charset="-122"/>
              <a:cs typeface="新宋体" panose="02010609030101010101" charset="-122"/>
            </a:endParaRPr>
          </a:p>
        </p:txBody>
      </p:sp>
      <p:sp>
        <p:nvSpPr>
          <p:cNvPr id="8" name="object 8"/>
          <p:cNvSpPr txBox="1"/>
          <p:nvPr/>
        </p:nvSpPr>
        <p:spPr>
          <a:xfrm>
            <a:off x="1754250" y="4356861"/>
            <a:ext cx="7631049" cy="2457083"/>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闭操作的3条性质</a:t>
            </a:r>
            <a:endParaRPr sz="3200" dirty="0">
              <a:latin typeface="新宋体" panose="02010609030101010101" charset="-122"/>
              <a:cs typeface="新宋体" panose="02010609030101010101" charset="-122"/>
            </a:endParaRPr>
          </a:p>
          <a:p>
            <a:pPr marL="469900">
              <a:lnSpc>
                <a:spcPct val="100000"/>
              </a:lnSpc>
              <a:spcBef>
                <a:spcPts val="167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err="1">
                <a:latin typeface="Times New Roman" panose="02020603050405020304" pitchFamily="18" charset="0"/>
                <a:cs typeface="Times New Roman" panose="02020603050405020304" pitchFamily="18" charset="0"/>
              </a:rPr>
              <a:t>A</a:t>
            </a:r>
            <a:r>
              <a:rPr sz="2800" spc="170" dirty="0" err="1" smtClean="0">
                <a:latin typeface="新宋体" panose="02010609030101010101" charset="-122"/>
                <a:cs typeface="新宋体" panose="02010609030101010101" charset="-122"/>
              </a:rPr>
              <a:t>是</a:t>
            </a:r>
            <a:r>
              <a:rPr lang="en-US" sz="2800" spc="170" dirty="0" smtClean="0">
                <a:latin typeface="新宋体" panose="02010609030101010101" charset="-122"/>
                <a:cs typeface="新宋体" panose="02010609030101010101" charset="-122"/>
              </a:rPr>
              <a:t>    </a:t>
            </a:r>
            <a:r>
              <a:rPr sz="2800" spc="-5" dirty="0" err="1" smtClean="0">
                <a:latin typeface="新宋体" panose="02010609030101010101" charset="-122"/>
                <a:cs typeface="新宋体" panose="02010609030101010101" charset="-122"/>
              </a:rPr>
              <a:t>的子集合</a:t>
            </a:r>
            <a:endParaRPr sz="2800" dirty="0">
              <a:latin typeface="新宋体" panose="02010609030101010101" charset="-122"/>
              <a:cs typeface="新宋体" panose="02010609030101010101" charset="-122"/>
            </a:endParaRPr>
          </a:p>
          <a:p>
            <a:pPr marL="469900">
              <a:lnSpc>
                <a:spcPct val="100000"/>
              </a:lnSpc>
              <a:spcBef>
                <a:spcPts val="170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a:t>
            </a:r>
            <a:r>
              <a:rPr sz="2800" spc="-5" dirty="0">
                <a:latin typeface="Times New Roman" panose="02020603050405020304" pitchFamily="18" charset="0"/>
                <a:cs typeface="Times New Roman" panose="02020603050405020304" pitchFamily="18" charset="0"/>
              </a:rPr>
              <a:t>C</a:t>
            </a:r>
            <a:r>
              <a:rPr sz="2800" spc="-5" dirty="0">
                <a:latin typeface="新宋体" panose="02010609030101010101" charset="-122"/>
                <a:cs typeface="新宋体" panose="02010609030101010101" charset="-122"/>
              </a:rPr>
              <a:t>是</a:t>
            </a:r>
            <a:r>
              <a:rPr sz="2800" spc="-5" dirty="0">
                <a:latin typeface="Times New Roman" panose="02020603050405020304" pitchFamily="18" charset="0"/>
                <a:cs typeface="Times New Roman" panose="02020603050405020304" pitchFamily="18" charset="0"/>
              </a:rPr>
              <a:t>D</a:t>
            </a:r>
            <a:r>
              <a:rPr sz="2800" spc="-5" dirty="0">
                <a:latin typeface="新宋体" panose="02010609030101010101" charset="-122"/>
                <a:cs typeface="新宋体" panose="02010609030101010101" charset="-122"/>
              </a:rPr>
              <a:t>的子集，</a:t>
            </a:r>
            <a:r>
              <a:rPr sz="2800" dirty="0">
                <a:latin typeface="新宋体" panose="02010609030101010101" charset="-122"/>
                <a:cs typeface="新宋体" panose="02010609030101010101" charset="-122"/>
              </a:rPr>
              <a:t>则</a:t>
            </a:r>
            <a:r>
              <a:rPr sz="2800" spc="-685" dirty="0">
                <a:latin typeface="新宋体" panose="02010609030101010101" charset="-122"/>
                <a:cs typeface="新宋体" panose="02010609030101010101" charset="-122"/>
              </a:rPr>
              <a:t> </a:t>
            </a:r>
            <a:r>
              <a:rPr sz="2550" i="1" spc="130" dirty="0">
                <a:latin typeface="Times New Roman" panose="02020603050405020304"/>
                <a:cs typeface="Times New Roman" panose="02020603050405020304"/>
              </a:rPr>
              <a:t>C</a:t>
            </a:r>
            <a:r>
              <a:rPr sz="2550" spc="200" dirty="0">
                <a:latin typeface="Symbol" panose="05050102010706020507"/>
                <a:cs typeface="Symbol" panose="05050102010706020507"/>
              </a:rPr>
              <a:t></a:t>
            </a:r>
            <a:r>
              <a:rPr sz="2550" i="1" spc="100" dirty="0">
                <a:latin typeface="Times New Roman" panose="02020603050405020304"/>
                <a:cs typeface="Times New Roman" panose="02020603050405020304"/>
              </a:rPr>
              <a:t>B</a:t>
            </a:r>
            <a:r>
              <a:rPr sz="2800" dirty="0">
                <a:latin typeface="新宋体" panose="02010609030101010101" charset="-122"/>
                <a:cs typeface="新宋体" panose="02010609030101010101" charset="-122"/>
              </a:rPr>
              <a:t>是</a:t>
            </a:r>
            <a:r>
              <a:rPr sz="2800" spc="-1120" dirty="0">
                <a:latin typeface="新宋体" panose="02010609030101010101" charset="-122"/>
                <a:cs typeface="新宋体" panose="02010609030101010101" charset="-122"/>
              </a:rPr>
              <a:t> </a:t>
            </a:r>
            <a:r>
              <a:rPr sz="3900" i="1" spc="-7" baseline="6000" dirty="0">
                <a:latin typeface="Times New Roman" panose="02020603050405020304"/>
                <a:cs typeface="Times New Roman" panose="02020603050405020304"/>
              </a:rPr>
              <a:t>D</a:t>
            </a:r>
            <a:r>
              <a:rPr sz="3900" spc="262" baseline="6000" dirty="0">
                <a:latin typeface="Symbol" panose="05050102010706020507"/>
                <a:cs typeface="Symbol" panose="05050102010706020507"/>
              </a:rPr>
              <a:t></a:t>
            </a:r>
            <a:r>
              <a:rPr sz="3900" i="1" spc="-15" baseline="6000" dirty="0">
                <a:latin typeface="Times New Roman" panose="02020603050405020304"/>
                <a:cs typeface="Times New Roman" panose="02020603050405020304"/>
              </a:rPr>
              <a:t>B</a:t>
            </a:r>
            <a:r>
              <a:rPr sz="3900" i="1" spc="-270" baseline="60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的子集</a:t>
            </a:r>
            <a:endParaRPr sz="2800" dirty="0">
              <a:latin typeface="新宋体" panose="02010609030101010101" charset="-122"/>
              <a:cs typeface="新宋体" panose="02010609030101010101" charset="-122"/>
            </a:endParaRPr>
          </a:p>
          <a:p>
            <a:pPr marL="469900">
              <a:lnSpc>
                <a:spcPct val="100000"/>
              </a:lnSpc>
              <a:spcBef>
                <a:spcPts val="995"/>
              </a:spcBef>
              <a:tabLst>
                <a:tab pos="86423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3500" spc="-355" dirty="0" smtClean="0">
                <a:latin typeface="Symbol" panose="05050102010706020507"/>
                <a:cs typeface="Symbol" panose="05050102010706020507"/>
              </a:rPr>
              <a:t></a:t>
            </a:r>
            <a:r>
              <a:rPr sz="2550" i="1" spc="-20" dirty="0" smtClean="0">
                <a:latin typeface="Times New Roman" panose="02020603050405020304"/>
                <a:cs typeface="Times New Roman" panose="02020603050405020304"/>
              </a:rPr>
              <a:t>A</a:t>
            </a:r>
            <a:r>
              <a:rPr sz="2550" spc="195" dirty="0" smtClean="0">
                <a:latin typeface="Symbol" panose="05050102010706020507"/>
                <a:cs typeface="Symbol" panose="05050102010706020507"/>
              </a:rPr>
              <a:t></a:t>
            </a:r>
            <a:r>
              <a:rPr sz="2550" i="1" spc="-135" dirty="0" smtClean="0">
                <a:latin typeface="Times New Roman" panose="02020603050405020304"/>
                <a:cs typeface="Times New Roman" panose="02020603050405020304"/>
              </a:rPr>
              <a:t>B</a:t>
            </a:r>
            <a:r>
              <a:rPr sz="3500" spc="-355" dirty="0" smtClean="0">
                <a:latin typeface="Symbol" panose="05050102010706020507"/>
                <a:cs typeface="Symbol" panose="05050102010706020507"/>
              </a:rPr>
              <a:t></a:t>
            </a:r>
            <a:r>
              <a:rPr lang="en-US" sz="3500" spc="-355" dirty="0" smtClean="0">
                <a:latin typeface="Symbol" panose="05050102010706020507"/>
                <a:cs typeface="Symbol" panose="05050102010706020507"/>
              </a:rPr>
              <a:t> </a:t>
            </a:r>
            <a:r>
              <a:rPr sz="2550" spc="200" dirty="0" smtClean="0">
                <a:latin typeface="Symbol" panose="05050102010706020507"/>
                <a:cs typeface="Symbol" panose="05050102010706020507"/>
              </a:rPr>
              <a:t></a:t>
            </a:r>
            <a:r>
              <a:rPr sz="2550" i="1" spc="20" dirty="0" smtClean="0">
                <a:latin typeface="Times New Roman" panose="02020603050405020304"/>
                <a:cs typeface="Times New Roman" panose="02020603050405020304"/>
              </a:rPr>
              <a:t>B</a:t>
            </a:r>
            <a:r>
              <a:rPr sz="2550" i="1" spc="-355" dirty="0" smtClean="0">
                <a:latin typeface="Times New Roman" panose="02020603050405020304"/>
                <a:cs typeface="Times New Roman" panose="02020603050405020304"/>
              </a:rPr>
              <a:t> </a:t>
            </a:r>
            <a:r>
              <a:rPr sz="2550" spc="15" dirty="0" smtClean="0">
                <a:latin typeface="Symbol" panose="05050102010706020507"/>
                <a:cs typeface="Symbol" panose="05050102010706020507"/>
              </a:rPr>
              <a:t></a:t>
            </a:r>
            <a:r>
              <a:rPr sz="2550" spc="-195" dirty="0" smtClean="0">
                <a:latin typeface="Times New Roman" panose="02020603050405020304"/>
                <a:cs typeface="Times New Roman" panose="02020603050405020304"/>
              </a:rPr>
              <a:t> </a:t>
            </a:r>
            <a:r>
              <a:rPr sz="2550" i="1" spc="-20" dirty="0" smtClean="0">
                <a:latin typeface="Times New Roman" panose="02020603050405020304"/>
                <a:cs typeface="Times New Roman" panose="02020603050405020304"/>
              </a:rPr>
              <a:t>A</a:t>
            </a:r>
            <a:r>
              <a:rPr sz="2550" spc="200" dirty="0" smtClean="0">
                <a:latin typeface="Symbol" panose="05050102010706020507"/>
                <a:cs typeface="Symbol" panose="05050102010706020507"/>
              </a:rPr>
              <a:t></a:t>
            </a:r>
            <a:r>
              <a:rPr sz="2550" i="1" spc="20" dirty="0" smtClean="0">
                <a:latin typeface="Times New Roman" panose="02020603050405020304"/>
                <a:cs typeface="Times New Roman" panose="02020603050405020304"/>
              </a:rPr>
              <a:t>B</a:t>
            </a:r>
            <a:endParaRPr sz="2550" dirty="0">
              <a:latin typeface="Times New Roman" panose="02020603050405020304"/>
              <a:cs typeface="Times New Roman" panose="02020603050405020304"/>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3751" y="2496484"/>
            <a:ext cx="762106" cy="371527"/>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300" y="3171825"/>
            <a:ext cx="609600" cy="277091"/>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8340" y="3171825"/>
            <a:ext cx="650560" cy="277091"/>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3751" y="3737822"/>
            <a:ext cx="2131990" cy="450763"/>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0109" y="5153025"/>
            <a:ext cx="676865" cy="306705"/>
          </a:xfrm>
          <a:prstGeom prst="rect">
            <a:avLst/>
          </a:prstGeom>
        </p:spPr>
      </p:pic>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开操作和闭操作应用举例</a:t>
            </a:r>
          </a:p>
        </p:txBody>
      </p:sp>
      <p:sp>
        <p:nvSpPr>
          <p:cNvPr id="6" name="object 6"/>
          <p:cNvSpPr txBox="1"/>
          <p:nvPr/>
        </p:nvSpPr>
        <p:spPr>
          <a:xfrm>
            <a:off x="1681098" y="1837690"/>
            <a:ext cx="8694802" cy="4811702"/>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说明：</a:t>
            </a:r>
            <a:r>
              <a:rPr sz="2400" spc="-10" dirty="0">
                <a:latin typeface="新宋体" panose="02010609030101010101" charset="-122"/>
                <a:cs typeface="新宋体" panose="02010609030101010101" charset="-122"/>
              </a:rPr>
              <a:t>先开操作再闭操作，构成噪声滤波器</a:t>
            </a:r>
            <a:endParaRPr sz="2400" dirty="0">
              <a:latin typeface="新宋体" panose="02010609030101010101" charset="-122"/>
              <a:cs typeface="新宋体" panose="02010609030101010101" charset="-122"/>
            </a:endParaRPr>
          </a:p>
          <a:p>
            <a:pPr marL="469900" marR="238760">
              <a:lnSpc>
                <a:spcPct val="100000"/>
              </a:lnSpc>
              <a:spcBef>
                <a:spcPts val="167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a图是受噪声污染的指纹二值图像，</a:t>
            </a:r>
            <a:r>
              <a:rPr sz="2800" spc="-5" dirty="0" err="1" smtClean="0">
                <a:latin typeface="新宋体" panose="02010609030101010101" charset="-122"/>
                <a:cs typeface="新宋体" panose="02010609030101010101" charset="-122"/>
              </a:rPr>
              <a:t>噪声为黑色背景上的亮元素和亮指纹部分的暗元素</a:t>
            </a:r>
            <a:endParaRPr sz="2800" dirty="0">
              <a:latin typeface="新宋体" panose="02010609030101010101" charset="-122"/>
              <a:cs typeface="新宋体" panose="02010609030101010101" charset="-122"/>
            </a:endParaRPr>
          </a:p>
          <a:p>
            <a:pPr marL="46990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b图是使用的结构元素</a:t>
            </a:r>
            <a:endParaRPr sz="2800" dirty="0">
              <a:latin typeface="新宋体" panose="02010609030101010101" charset="-122"/>
              <a:cs typeface="新宋体" panose="02010609030101010101" charset="-122"/>
            </a:endParaRPr>
          </a:p>
          <a:p>
            <a:pPr marL="469900" marR="5080" indent="-635"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c图是使用结构元素对图a腐蚀的结果：</a:t>
            </a:r>
            <a:r>
              <a:rPr sz="2800" spc="-5" dirty="0" err="1" smtClean="0">
                <a:latin typeface="新宋体" panose="02010609030101010101" charset="-122"/>
                <a:cs typeface="新宋体" panose="02010609030101010101" charset="-122"/>
              </a:rPr>
              <a:t>黑色背景噪声消除了</a:t>
            </a:r>
            <a:r>
              <a:rPr sz="2800" spc="-5" dirty="0" err="1">
                <a:latin typeface="新宋体" panose="02010609030101010101" charset="-122"/>
                <a:cs typeface="新宋体" panose="02010609030101010101" charset="-122"/>
              </a:rPr>
              <a:t>，指纹中的噪声尺寸增加</a:t>
            </a:r>
            <a:endParaRPr sz="2800" dirty="0">
              <a:latin typeface="新宋体" panose="02010609030101010101" charset="-122"/>
              <a:cs typeface="新宋体" panose="02010609030101010101" charset="-122"/>
            </a:endParaRPr>
          </a:p>
          <a:p>
            <a:pPr marL="469265" marR="26035" algn="just">
              <a:lnSpc>
                <a:spcPct val="102000"/>
              </a:lnSpc>
              <a:spcBef>
                <a:spcPts val="145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d图</a:t>
            </a:r>
            <a:r>
              <a:rPr sz="2800" dirty="0" err="1">
                <a:latin typeface="新宋体" panose="02010609030101010101" charset="-122"/>
                <a:cs typeface="新宋体" panose="02010609030101010101" charset="-122"/>
              </a:rPr>
              <a:t>是</a:t>
            </a:r>
            <a:r>
              <a:rPr sz="2800" spc="-5" dirty="0" err="1">
                <a:latin typeface="宋体" panose="02010600030101010101" pitchFamily="2" charset="-122"/>
                <a:cs typeface="宋体" panose="02010600030101010101" pitchFamily="2" charset="-122"/>
              </a:rPr>
              <a:t>使用结构元素对</a:t>
            </a:r>
            <a:r>
              <a:rPr sz="2800" dirty="0" err="1">
                <a:latin typeface="宋体" panose="02010600030101010101" pitchFamily="2" charset="-122"/>
                <a:cs typeface="宋体" panose="02010600030101010101" pitchFamily="2" charset="-122"/>
              </a:rPr>
              <a:t>图</a:t>
            </a:r>
            <a:r>
              <a:rPr sz="2800" spc="-10" dirty="0" err="1">
                <a:latin typeface="Times New Roman" panose="02020603050405020304"/>
                <a:cs typeface="Times New Roman" panose="02020603050405020304"/>
              </a:rPr>
              <a:t>c</a:t>
            </a:r>
            <a:r>
              <a:rPr sz="2800" spc="-5" dirty="0" err="1">
                <a:latin typeface="宋体" panose="02010600030101010101" pitchFamily="2" charset="-122"/>
                <a:cs typeface="宋体" panose="02010600030101010101" pitchFamily="2" charset="-122"/>
              </a:rPr>
              <a:t>膨胀的结果：</a:t>
            </a:r>
            <a:r>
              <a:rPr sz="2800" spc="-5" dirty="0" err="1" smtClean="0">
                <a:latin typeface="宋体" panose="02010600030101010101" pitchFamily="2" charset="-122"/>
                <a:cs typeface="宋体" panose="02010600030101010101" pitchFamily="2" charset="-122"/>
              </a:rPr>
              <a:t>包含于指纹中的噪声分量的尺寸被减小或被完全消除</a:t>
            </a:r>
            <a:r>
              <a:rPr sz="2800" spc="-5" dirty="0" err="1">
                <a:latin typeface="宋体" panose="02010600030101010101" pitchFamily="2" charset="-122"/>
                <a:cs typeface="宋体" panose="02010600030101010101" pitchFamily="2" charset="-122"/>
              </a:rPr>
              <a:t>，带来的问题是：在指纹纹路间产生了新的</a:t>
            </a:r>
            <a:r>
              <a:rPr sz="2800" spc="-5" dirty="0">
                <a:latin typeface="宋体" panose="02010600030101010101" pitchFamily="2" charset="-122"/>
                <a:cs typeface="宋体" panose="02010600030101010101" pitchFamily="2" charset="-122"/>
              </a:rPr>
              <a:t> </a:t>
            </a:r>
            <a:r>
              <a:rPr sz="2800" dirty="0">
                <a:latin typeface="宋体" panose="02010600030101010101" pitchFamily="2" charset="-122"/>
                <a:cs typeface="宋体" panose="02010600030101010101" pitchFamily="2" charset="-122"/>
              </a:rPr>
              <a:t>间断</a:t>
            </a:r>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开操作和闭操作应用举例</a:t>
            </a:r>
          </a:p>
        </p:txBody>
      </p:sp>
      <p:sp>
        <p:nvSpPr>
          <p:cNvPr id="6" name="object 6"/>
          <p:cNvSpPr txBox="1"/>
          <p:nvPr/>
        </p:nvSpPr>
        <p:spPr>
          <a:xfrm>
            <a:off x="1765300" y="2028825"/>
            <a:ext cx="8534400" cy="368300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说明（续）</a:t>
            </a:r>
            <a:endParaRPr sz="3200" dirty="0">
              <a:latin typeface="新宋体" panose="02010609030101010101" charset="-122"/>
              <a:cs typeface="新宋体" panose="02010609030101010101" charset="-122"/>
            </a:endParaRPr>
          </a:p>
          <a:p>
            <a:pPr marL="469900" marR="258445">
              <a:lnSpc>
                <a:spcPct val="105000"/>
              </a:lnSpc>
              <a:spcBef>
                <a:spcPts val="13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800" spc="-10" dirty="0" err="1">
                <a:latin typeface="Times New Roman" panose="02020603050405020304"/>
                <a:cs typeface="Times New Roman" panose="02020603050405020304"/>
              </a:rPr>
              <a:t>e</a:t>
            </a:r>
            <a:r>
              <a:rPr sz="2800" spc="-5" dirty="0" err="1">
                <a:latin typeface="新宋体" panose="02010609030101010101" charset="-122"/>
                <a:cs typeface="新宋体" panose="02010609030101010101" charset="-122"/>
              </a:rPr>
              <a:t>图是对图d膨胀的结果，图d</a:t>
            </a:r>
            <a:r>
              <a:rPr sz="2800" spc="-5" dirty="0" err="1" smtClean="0">
                <a:latin typeface="新宋体" panose="02010609030101010101" charset="-122"/>
                <a:cs typeface="新宋体" panose="02010609030101010101" charset="-122"/>
              </a:rPr>
              <a:t>的大部分间断被恢复</a:t>
            </a:r>
            <a:r>
              <a:rPr sz="2800" spc="-5" dirty="0" err="1">
                <a:latin typeface="新宋体" panose="02010609030101010101" charset="-122"/>
                <a:cs typeface="新宋体" panose="02010609030101010101" charset="-122"/>
              </a:rPr>
              <a:t>，但指纹的线路变粗了</a:t>
            </a:r>
            <a:endParaRPr sz="2800" dirty="0">
              <a:latin typeface="新宋体" panose="02010609030101010101" charset="-122"/>
              <a:cs typeface="新宋体" panose="02010609030101010101" charset="-122"/>
            </a:endParaRPr>
          </a:p>
          <a:p>
            <a:pPr marL="469900" marR="241300" indent="-635">
              <a:lnSpc>
                <a:spcPct val="105000"/>
              </a:lnSpc>
              <a:spcBef>
                <a:spcPts val="1340"/>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err="1">
                <a:latin typeface="Times New Roman" panose="02020603050405020304"/>
                <a:cs typeface="Times New Roman" panose="02020603050405020304"/>
              </a:rPr>
              <a:t>f</a:t>
            </a:r>
            <a:r>
              <a:rPr sz="2800" spc="-5" dirty="0" err="1">
                <a:latin typeface="新宋体" panose="02010609030101010101" charset="-122"/>
                <a:cs typeface="新宋体" panose="02010609030101010101" charset="-122"/>
              </a:rPr>
              <a:t>图是对图e腐蚀的结果，即对图d</a:t>
            </a:r>
            <a:r>
              <a:rPr sz="2800" spc="-5" dirty="0" err="1" smtClean="0">
                <a:latin typeface="新宋体" panose="02010609030101010101" charset="-122"/>
                <a:cs typeface="新宋体" panose="02010609030101010101" charset="-122"/>
              </a:rPr>
              <a:t>中开操作的闭操作</a:t>
            </a:r>
            <a:r>
              <a:rPr sz="2800" spc="-5" dirty="0" err="1">
                <a:latin typeface="新宋体" panose="02010609030101010101" charset="-122"/>
                <a:cs typeface="新宋体" panose="02010609030101010101" charset="-122"/>
              </a:rPr>
              <a:t>。最后结果消除了噪声斑点</a:t>
            </a:r>
            <a:endParaRPr sz="2800" dirty="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err="1">
                <a:latin typeface="新宋体" panose="02010609030101010101" charset="-122"/>
                <a:cs typeface="新宋体" panose="02010609030101010101" charset="-122"/>
              </a:rPr>
              <a:t>缺点：指纹线路还是有缺点，</a:t>
            </a:r>
            <a:r>
              <a:rPr sz="2800" spc="-5" dirty="0" err="1" smtClean="0">
                <a:latin typeface="新宋体" panose="02010609030101010101" charset="-122"/>
                <a:cs typeface="新宋体" panose="02010609030101010101" charset="-122"/>
              </a:rPr>
              <a:t>可以通过加入限制性条件解决</a:t>
            </a:r>
            <a:endParaRPr sz="2800" dirty="0">
              <a:latin typeface="新宋体" panose="02010609030101010101" charset="-122"/>
              <a:cs typeface="新宋体" panose="02010609030101010101" charset="-122"/>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开操作和闭操作应用举例</a:t>
            </a:r>
          </a:p>
        </p:txBody>
      </p:sp>
      <p:sp>
        <p:nvSpPr>
          <p:cNvPr id="6" name="object 6"/>
          <p:cNvSpPr/>
          <p:nvPr/>
        </p:nvSpPr>
        <p:spPr>
          <a:xfrm>
            <a:off x="2357513" y="1996440"/>
            <a:ext cx="6294120" cy="464057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形态学的主要应用</a:t>
            </a:r>
          </a:p>
        </p:txBody>
      </p:sp>
      <p:sp>
        <p:nvSpPr>
          <p:cNvPr id="6" name="object 6"/>
          <p:cNvSpPr txBox="1"/>
          <p:nvPr/>
        </p:nvSpPr>
        <p:spPr>
          <a:xfrm>
            <a:off x="1610245" y="1676146"/>
            <a:ext cx="7327900" cy="2672526"/>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边界提取</a:t>
            </a:r>
            <a:endParaRPr sz="3200" dirty="0">
              <a:latin typeface="新宋体" panose="02010609030101010101" charset="-122"/>
              <a:cs typeface="新宋体" panose="02010609030101010101" charset="-122"/>
            </a:endParaRPr>
          </a:p>
          <a:p>
            <a:pPr marL="469265">
              <a:lnSpc>
                <a:spcPts val="2630"/>
              </a:lnSpc>
              <a:spcBef>
                <a:spcPts val="147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err="1" smtClean="0">
                <a:latin typeface="新宋体" panose="02010609030101010101" charset="-122"/>
                <a:cs typeface="新宋体" panose="02010609030101010101" charset="-122"/>
              </a:rPr>
              <a:t>边界提取定义为</a:t>
            </a:r>
            <a:r>
              <a:rPr lang="en-US" sz="2500" spc="-5" dirty="0" smtClean="0">
                <a:latin typeface="新宋体" panose="02010609030101010101" charset="-122"/>
                <a:cs typeface="新宋体" panose="02010609030101010101" charset="-122"/>
              </a:rPr>
              <a:t>:</a:t>
            </a:r>
          </a:p>
          <a:p>
            <a:pPr marL="469265">
              <a:lnSpc>
                <a:spcPts val="2630"/>
              </a:lnSpc>
              <a:spcBef>
                <a:spcPts val="1470"/>
              </a:spcBef>
              <a:tabLst>
                <a:tab pos="807085" algn="l"/>
              </a:tabLst>
            </a:pPr>
            <a:endParaRPr sz="2500" dirty="0">
              <a:latin typeface="新宋体" panose="02010609030101010101" charset="-122"/>
              <a:cs typeface="新宋体" panose="02010609030101010101" charset="-122"/>
            </a:endParaRPr>
          </a:p>
          <a:p>
            <a:pPr marL="469265" marR="5080">
              <a:lnSpc>
                <a:spcPct val="100000"/>
              </a:lnSpc>
              <a:spcBef>
                <a:spcPts val="2845"/>
              </a:spcBef>
              <a:tabLst>
                <a:tab pos="807085" algn="l"/>
              </a:tabLst>
            </a:pPr>
            <a:r>
              <a:rPr sz="1800" dirty="0" smtClean="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上式表示：先用B对A腐蚀，然后用A减去腐蚀得 到，B是结构元素</a:t>
            </a:r>
            <a:endParaRPr sz="2500" dirty="0">
              <a:latin typeface="新宋体" panose="02010609030101010101" charset="-122"/>
              <a:cs typeface="新宋体" panose="02010609030101010101" charset="-122"/>
            </a:endParaRPr>
          </a:p>
        </p:txBody>
      </p:sp>
      <p:sp>
        <p:nvSpPr>
          <p:cNvPr id="7" name="object 7"/>
          <p:cNvSpPr/>
          <p:nvPr/>
        </p:nvSpPr>
        <p:spPr>
          <a:xfrm>
            <a:off x="2467241" y="4354067"/>
            <a:ext cx="6156197" cy="2303526"/>
          </a:xfrm>
          <a:prstGeom prst="rect">
            <a:avLst/>
          </a:prstGeom>
          <a:blipFill>
            <a:blip r:embed="rId4" cstate="print"/>
            <a:stretch>
              <a:fillRect/>
            </a:stretch>
          </a:blipFill>
        </p:spPr>
        <p:txBody>
          <a:bodyPr wrap="square" lIns="0" tIns="0" rIns="0" bIns="0" rtlCol="0"/>
          <a:lstStyle/>
          <a:p>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700" y="2867025"/>
            <a:ext cx="2516108" cy="547547"/>
          </a:xfrm>
          <a:prstGeom prst="rect">
            <a:avLst/>
          </a:prstGeom>
        </p:spPr>
      </p:pic>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边界提取举例</a:t>
            </a:r>
          </a:p>
        </p:txBody>
      </p:sp>
      <p:sp>
        <p:nvSpPr>
          <p:cNvPr id="6" name="object 6"/>
          <p:cNvSpPr/>
          <p:nvPr/>
        </p:nvSpPr>
        <p:spPr>
          <a:xfrm>
            <a:off x="3043313" y="3867150"/>
            <a:ext cx="5889497" cy="257479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969897" y="1842515"/>
            <a:ext cx="3929379" cy="377190"/>
          </a:xfrm>
          <a:prstGeom prst="rect">
            <a:avLst/>
          </a:prstGeom>
        </p:spPr>
        <p:txBody>
          <a:bodyPr vert="horz" wrap="square" lIns="0" tIns="0" rIns="0" bIns="0" rtlCol="0">
            <a:spAutoFit/>
          </a:bodyPr>
          <a:lstStyle/>
          <a:p>
            <a:pPr marL="12700">
              <a:lnSpc>
                <a:spcPct val="100000"/>
              </a:lnSpc>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Times New Roman" panose="02020603050405020304"/>
                <a:cs typeface="Times New Roman" panose="02020603050405020304"/>
              </a:rPr>
              <a:t>1</a:t>
            </a:r>
            <a:r>
              <a:rPr sz="2400" dirty="0">
                <a:latin typeface="宋体" panose="02010600030101010101" pitchFamily="2" charset="-122"/>
                <a:cs typeface="宋体" panose="02010600030101010101" pitchFamily="2" charset="-122"/>
              </a:rPr>
              <a:t>表示为白色</a:t>
            </a:r>
            <a:r>
              <a:rPr sz="2400" spc="-5" dirty="0">
                <a:latin typeface="宋体" panose="02010600030101010101" pitchFamily="2" charset="-122"/>
                <a:cs typeface="宋体" panose="02010600030101010101" pitchFamily="2" charset="-122"/>
              </a:rPr>
              <a:t>，</a:t>
            </a:r>
            <a:r>
              <a:rPr sz="2400" dirty="0">
                <a:latin typeface="Times New Roman" panose="02020603050405020304"/>
                <a:cs typeface="Times New Roman" panose="02020603050405020304"/>
              </a:rPr>
              <a:t>0</a:t>
            </a:r>
            <a:r>
              <a:rPr sz="2400" dirty="0">
                <a:latin typeface="宋体" panose="02010600030101010101" pitchFamily="2" charset="-122"/>
                <a:cs typeface="宋体" panose="02010600030101010101" pitchFamily="2" charset="-122"/>
              </a:rPr>
              <a:t>表示为黑色</a:t>
            </a:r>
            <a:endParaRPr sz="2400">
              <a:latin typeface="宋体" panose="02010600030101010101" pitchFamily="2" charset="-122"/>
              <a:cs typeface="宋体" panose="02010600030101010101" pitchFamily="2" charset="-122"/>
            </a:endParaRPr>
          </a:p>
        </p:txBody>
      </p:sp>
      <p:sp>
        <p:nvSpPr>
          <p:cNvPr id="9" name="object 9"/>
          <p:cNvSpPr txBox="1"/>
          <p:nvPr/>
        </p:nvSpPr>
        <p:spPr>
          <a:xfrm>
            <a:off x="5930772" y="3240023"/>
            <a:ext cx="1092835"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结构元素</a:t>
            </a:r>
            <a:r>
              <a:rPr sz="1800" dirty="0">
                <a:solidFill>
                  <a:srgbClr val="EE2B0A"/>
                </a:solidFill>
                <a:latin typeface="Times New Roman" panose="02020603050405020304"/>
                <a:cs typeface="Times New Roman" panose="02020603050405020304"/>
              </a:rPr>
              <a:t>B</a:t>
            </a:r>
            <a:endParaRPr sz="1800">
              <a:latin typeface="Times New Roman" panose="02020603050405020304"/>
              <a:cs typeface="Times New Roman" panose="02020603050405020304"/>
            </a:endParaRPr>
          </a:p>
        </p:txBody>
      </p:sp>
      <p:sp>
        <p:nvSpPr>
          <p:cNvPr id="10" name="object 10"/>
          <p:cNvSpPr/>
          <p:nvPr/>
        </p:nvSpPr>
        <p:spPr>
          <a:xfrm>
            <a:off x="5169293" y="2516885"/>
            <a:ext cx="1228725" cy="521334"/>
          </a:xfrm>
          <a:custGeom>
            <a:avLst/>
            <a:gdLst/>
            <a:ahLst/>
            <a:cxnLst/>
            <a:rect l="l" t="t" r="r" b="b"/>
            <a:pathLst>
              <a:path w="1228725" h="521335">
                <a:moveTo>
                  <a:pt x="65249" y="474402"/>
                </a:moveTo>
                <a:lnTo>
                  <a:pt x="55625" y="451104"/>
                </a:lnTo>
                <a:lnTo>
                  <a:pt x="0" y="515112"/>
                </a:lnTo>
                <a:lnTo>
                  <a:pt x="53339" y="518956"/>
                </a:lnTo>
                <a:lnTo>
                  <a:pt x="53339" y="479298"/>
                </a:lnTo>
                <a:lnTo>
                  <a:pt x="65249" y="474402"/>
                </a:lnTo>
                <a:close/>
              </a:path>
              <a:path w="1228725" h="521335">
                <a:moveTo>
                  <a:pt x="75026" y="498073"/>
                </a:moveTo>
                <a:lnTo>
                  <a:pt x="65249" y="474402"/>
                </a:lnTo>
                <a:lnTo>
                  <a:pt x="53339" y="479298"/>
                </a:lnTo>
                <a:lnTo>
                  <a:pt x="63245" y="502920"/>
                </a:lnTo>
                <a:lnTo>
                  <a:pt x="75026" y="498073"/>
                </a:lnTo>
                <a:close/>
              </a:path>
              <a:path w="1228725" h="521335">
                <a:moveTo>
                  <a:pt x="84581" y="521208"/>
                </a:moveTo>
                <a:lnTo>
                  <a:pt x="75026" y="498073"/>
                </a:lnTo>
                <a:lnTo>
                  <a:pt x="63245" y="502920"/>
                </a:lnTo>
                <a:lnTo>
                  <a:pt x="53339" y="479298"/>
                </a:lnTo>
                <a:lnTo>
                  <a:pt x="53339" y="518956"/>
                </a:lnTo>
                <a:lnTo>
                  <a:pt x="84581" y="521208"/>
                </a:lnTo>
                <a:close/>
              </a:path>
              <a:path w="1228725" h="521335">
                <a:moveTo>
                  <a:pt x="1228343" y="23621"/>
                </a:moveTo>
                <a:lnTo>
                  <a:pt x="1219199" y="0"/>
                </a:lnTo>
                <a:lnTo>
                  <a:pt x="65249" y="474402"/>
                </a:lnTo>
                <a:lnTo>
                  <a:pt x="75026" y="498073"/>
                </a:lnTo>
                <a:lnTo>
                  <a:pt x="1228343" y="23621"/>
                </a:lnTo>
                <a:close/>
              </a:path>
            </a:pathLst>
          </a:custGeom>
          <a:solidFill>
            <a:srgbClr val="EE2B0A"/>
          </a:solidFill>
        </p:spPr>
        <p:txBody>
          <a:bodyPr wrap="square" lIns="0" tIns="0" rIns="0" bIns="0" rtlCol="0"/>
          <a:lstStyle/>
          <a:p>
            <a:endParaRPr/>
          </a:p>
        </p:txBody>
      </p:sp>
      <p:sp>
        <p:nvSpPr>
          <p:cNvPr id="11" name="object 11"/>
          <p:cNvSpPr txBox="1"/>
          <p:nvPr/>
        </p:nvSpPr>
        <p:spPr>
          <a:xfrm>
            <a:off x="6551803" y="2375915"/>
            <a:ext cx="4826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原点</a:t>
            </a:r>
            <a:endParaRPr sz="1800">
              <a:latin typeface="宋体" panose="02010600030101010101" pitchFamily="2" charset="-122"/>
              <a:cs typeface="宋体" panose="02010600030101010101" pitchFamily="2" charset="-122"/>
            </a:endParaRPr>
          </a:p>
        </p:txBody>
      </p:sp>
      <p:graphicFrame>
        <p:nvGraphicFramePr>
          <p:cNvPr id="8" name="object 8"/>
          <p:cNvGraphicFramePr>
            <a:graphicFrameLocks noGrp="1"/>
          </p:cNvGraphicFramePr>
          <p:nvPr/>
        </p:nvGraphicFramePr>
        <p:xfrm>
          <a:off x="4619637" y="2476245"/>
          <a:ext cx="1081276" cy="1097280"/>
        </p:xfrm>
        <a:graphic>
          <a:graphicData uri="http://schemas.openxmlformats.org/drawingml/2006/table">
            <a:tbl>
              <a:tblPr firstRow="1" bandRow="1">
                <a:tableStyleId>{2D5ABB26-0587-4C30-8999-92F81FD0307C}</a:tableStyleId>
              </a:tblPr>
              <a:tblGrid>
                <a:gridCol w="360425">
                  <a:extLst>
                    <a:ext uri="{9D8B030D-6E8A-4147-A177-3AD203B41FA5}">
                      <a16:colId xmlns="" xmlns:a16="http://schemas.microsoft.com/office/drawing/2014/main" val="20000"/>
                    </a:ext>
                  </a:extLst>
                </a:gridCol>
                <a:gridCol w="360425">
                  <a:extLst>
                    <a:ext uri="{9D8B030D-6E8A-4147-A177-3AD203B41FA5}">
                      <a16:colId xmlns="" xmlns:a16="http://schemas.microsoft.com/office/drawing/2014/main" val="20001"/>
                    </a:ext>
                  </a:extLst>
                </a:gridCol>
                <a:gridCol w="360426">
                  <a:extLst>
                    <a:ext uri="{9D8B030D-6E8A-4147-A177-3AD203B41FA5}">
                      <a16:colId xmlns="" xmlns:a16="http://schemas.microsoft.com/office/drawing/2014/main" val="20002"/>
                    </a:ext>
                  </a:extLst>
                </a:gridCol>
              </a:tblGrid>
              <a:tr h="360426">
                <a:tc>
                  <a:txBody>
                    <a:bodyPr/>
                    <a:lstStyle/>
                    <a:p>
                      <a:endParaRPr sz="2400">
                        <a:latin typeface="宋体" panose="02010600030101010101" pitchFamily="2" charset="-122"/>
                        <a:cs typeface="宋体" panose="02010600030101010101" pitchFamily="2"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400">
                        <a:latin typeface="宋体" panose="02010600030101010101" pitchFamily="2" charset="-122"/>
                        <a:cs typeface="宋体" panose="02010600030101010101" pitchFamily="2"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400">
                        <a:latin typeface="宋体" panose="02010600030101010101" pitchFamily="2" charset="-122"/>
                        <a:cs typeface="宋体" panose="02010600030101010101" pitchFamily="2"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0"/>
                  </a:ext>
                </a:extLst>
              </a:tr>
              <a:tr h="360425">
                <a:tc>
                  <a:txBody>
                    <a:bodyPr/>
                    <a:lstStyle/>
                    <a:p>
                      <a:endParaRPr sz="2400">
                        <a:latin typeface="宋体" panose="02010600030101010101" pitchFamily="2" charset="-122"/>
                        <a:cs typeface="宋体" panose="02010600030101010101" pitchFamily="2"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400">
                        <a:latin typeface="宋体" panose="02010600030101010101" pitchFamily="2" charset="-122"/>
                        <a:cs typeface="宋体" panose="02010600030101010101" pitchFamily="2"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400">
                        <a:latin typeface="宋体" panose="02010600030101010101" pitchFamily="2" charset="-122"/>
                        <a:cs typeface="宋体" panose="02010600030101010101" pitchFamily="2"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1"/>
                  </a:ext>
                </a:extLst>
              </a:tr>
              <a:tr h="360425">
                <a:tc>
                  <a:txBody>
                    <a:bodyPr/>
                    <a:lstStyle/>
                    <a:p>
                      <a:endParaRPr sz="2400">
                        <a:latin typeface="宋体" panose="02010600030101010101" pitchFamily="2" charset="-122"/>
                        <a:cs typeface="宋体" panose="02010600030101010101" pitchFamily="2"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400">
                        <a:latin typeface="宋体" panose="02010600030101010101" pitchFamily="2" charset="-122"/>
                        <a:cs typeface="宋体" panose="02010600030101010101" pitchFamily="2"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400">
                        <a:latin typeface="宋体" panose="02010600030101010101" pitchFamily="2" charset="-122"/>
                        <a:cs typeface="宋体" panose="02010600030101010101" pitchFamily="2"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067420" y="3494011"/>
            <a:ext cx="7124065" cy="2089785"/>
          </a:xfrm>
          <a:prstGeom prst="rect">
            <a:avLst/>
          </a:prstGeom>
        </p:spPr>
        <p:txBody>
          <a:bodyPr vert="horz" wrap="square" lIns="0" tIns="0" rIns="0" bIns="0" rtlCol="0">
            <a:spAutoFit/>
          </a:bodyPr>
          <a:lstStyle/>
          <a:p>
            <a:pPr marL="12700" marR="5080" indent="-635">
              <a:lnSpc>
                <a:spcPct val="100000"/>
              </a:lnSpc>
            </a:pPr>
            <a:r>
              <a:rPr sz="2500" dirty="0">
                <a:latin typeface="新宋体" panose="02010609030101010101" charset="-122"/>
                <a:cs typeface="新宋体" panose="02010609030101010101" charset="-122"/>
              </a:rPr>
              <a:t>X</a:t>
            </a:r>
            <a:r>
              <a:rPr sz="2550" spc="-15" baseline="-20000" dirty="0">
                <a:latin typeface="新宋体" panose="02010609030101010101" charset="-122"/>
                <a:cs typeface="新宋体" panose="02010609030101010101" charset="-122"/>
              </a:rPr>
              <a:t>0</a:t>
            </a:r>
            <a:r>
              <a:rPr sz="2500" spc="-5" dirty="0">
                <a:latin typeface="新宋体" panose="02010609030101010101" charset="-122"/>
                <a:cs typeface="新宋体" panose="02010609030101010101" charset="-122"/>
              </a:rPr>
              <a:t>=p，如果</a:t>
            </a:r>
            <a:r>
              <a:rPr sz="2500" dirty="0">
                <a:latin typeface="新宋体" panose="02010609030101010101" charset="-122"/>
                <a:cs typeface="新宋体" panose="02010609030101010101" charset="-122"/>
              </a:rPr>
              <a:t>X</a:t>
            </a:r>
            <a:r>
              <a:rPr sz="2550" spc="-15" baseline="-20000" dirty="0">
                <a:latin typeface="新宋体" panose="02010609030101010101" charset="-122"/>
                <a:cs typeface="新宋体" panose="02010609030101010101" charset="-122"/>
              </a:rPr>
              <a:t>k</a:t>
            </a:r>
            <a:r>
              <a:rPr sz="2500" spc="-5" dirty="0">
                <a:latin typeface="新宋体" panose="02010609030101010101" charset="-122"/>
                <a:cs typeface="新宋体" panose="02010609030101010101" charset="-122"/>
              </a:rPr>
              <a:t>=</a:t>
            </a:r>
            <a:r>
              <a:rPr sz="2500" dirty="0">
                <a:latin typeface="新宋体" panose="02010609030101010101" charset="-122"/>
                <a:cs typeface="新宋体" panose="02010609030101010101" charset="-122"/>
              </a:rPr>
              <a:t>X</a:t>
            </a:r>
            <a:r>
              <a:rPr sz="2550" spc="-15" baseline="-20000" dirty="0">
                <a:latin typeface="新宋体" panose="02010609030101010101" charset="-122"/>
                <a:cs typeface="新宋体" panose="02010609030101010101" charset="-122"/>
              </a:rPr>
              <a:t>k</a:t>
            </a:r>
            <a:r>
              <a:rPr sz="2500" spc="-5" dirty="0">
                <a:latin typeface="新宋体" panose="02010609030101010101" charset="-122"/>
                <a:cs typeface="新宋体" panose="02010609030101010101" charset="-122"/>
              </a:rPr>
              <a:t>-1，则算法在迭代的第k步结束。</a:t>
            </a:r>
            <a:r>
              <a:rPr sz="2500" dirty="0">
                <a:latin typeface="新宋体" panose="02010609030101010101" charset="-122"/>
                <a:cs typeface="新宋体" panose="02010609030101010101" charset="-122"/>
              </a:rPr>
              <a:t>X</a:t>
            </a:r>
            <a:r>
              <a:rPr sz="2550" spc="-7" baseline="-20000" dirty="0">
                <a:latin typeface="新宋体" panose="02010609030101010101" charset="-122"/>
                <a:cs typeface="新宋体" panose="02010609030101010101" charset="-122"/>
              </a:rPr>
              <a:t>k </a:t>
            </a:r>
            <a:r>
              <a:rPr sz="2500" spc="-5" dirty="0">
                <a:latin typeface="新宋体" panose="02010609030101010101" charset="-122"/>
                <a:cs typeface="新宋体" panose="02010609030101010101" charset="-122"/>
              </a:rPr>
              <a:t>和A的并集包含被填充的集合和它的边界</a:t>
            </a:r>
            <a:endParaRPr sz="2500">
              <a:latin typeface="新宋体" panose="02010609030101010101" charset="-122"/>
              <a:cs typeface="新宋体" panose="02010609030101010101" charset="-122"/>
            </a:endParaRPr>
          </a:p>
          <a:p>
            <a:pPr marL="12700" marR="99695" algn="just">
              <a:lnSpc>
                <a:spcPct val="100000"/>
              </a:lnSpc>
              <a:spcBef>
                <a:spcPts val="1500"/>
              </a:spcBef>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1800" spc="-11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条件膨胀：如果对上述公式的左部不加限制，则 上述公式的膨胀将填充整个区域。利用A</a:t>
            </a:r>
            <a:r>
              <a:rPr sz="2550" spc="-15" baseline="26000" dirty="0">
                <a:latin typeface="新宋体" panose="02010609030101010101" charset="-122"/>
                <a:cs typeface="新宋体" panose="02010609030101010101" charset="-122"/>
              </a:rPr>
              <a:t>c</a:t>
            </a:r>
            <a:r>
              <a:rPr sz="2500" spc="-5" dirty="0">
                <a:latin typeface="新宋体" panose="02010609030101010101" charset="-122"/>
                <a:cs typeface="新宋体" panose="02010609030101010101" charset="-122"/>
              </a:rPr>
              <a:t>的交集将 结果限制在感兴趣区域内，实现条件膨胀</a:t>
            </a:r>
            <a:endParaRPr sz="25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形态学的主要应用</a:t>
            </a:r>
          </a:p>
        </p:txBody>
      </p:sp>
      <p:sp>
        <p:nvSpPr>
          <p:cNvPr id="8" name="object 8"/>
          <p:cNvSpPr txBox="1"/>
          <p:nvPr/>
        </p:nvSpPr>
        <p:spPr>
          <a:xfrm>
            <a:off x="1610245" y="1676146"/>
            <a:ext cx="4489450" cy="1069524"/>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区域填充</a:t>
            </a:r>
            <a:endParaRPr sz="3200" dirty="0">
              <a:latin typeface="新宋体" panose="02010609030101010101" charset="-122"/>
              <a:cs typeface="新宋体" panose="02010609030101010101" charset="-122"/>
            </a:endParaRPr>
          </a:p>
          <a:p>
            <a:pPr marL="469265">
              <a:lnSpc>
                <a:spcPct val="100000"/>
              </a:lnSpc>
              <a:spcBef>
                <a:spcPts val="147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err="1" smtClean="0">
                <a:latin typeface="新宋体" panose="02010609030101010101" charset="-122"/>
                <a:cs typeface="新宋体" panose="02010609030101010101" charset="-122"/>
              </a:rPr>
              <a:t>区域填充定义为</a:t>
            </a:r>
            <a:r>
              <a:rPr lang="en-US" sz="2500" spc="-5" dirty="0" smtClean="0">
                <a:latin typeface="新宋体" panose="02010609030101010101" charset="-122"/>
                <a:cs typeface="新宋体" panose="02010609030101010101" charset="-122"/>
              </a:rPr>
              <a:t>:</a:t>
            </a:r>
            <a:endParaRPr sz="2500" dirty="0">
              <a:latin typeface="新宋体" panose="02010609030101010101" charset="-122"/>
              <a:cs typeface="新宋体" panose="02010609030101010101"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700" y="2867025"/>
            <a:ext cx="3886200" cy="52993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91170" rIns="0" bIns="0" rtlCol="0">
            <a:spAutoFit/>
          </a:bodyPr>
          <a:lstStyle/>
          <a:p>
            <a:pPr marL="280670">
              <a:lnSpc>
                <a:spcPts val="3750"/>
              </a:lnSpc>
            </a:pPr>
            <a:r>
              <a:rPr spc="-15" dirty="0">
                <a:latin typeface="新宋体" panose="02010609030101010101" charset="-122"/>
                <a:cs typeface="新宋体" panose="02010609030101010101" charset="-122"/>
              </a:rPr>
              <a:t>像素间的一些基本关系</a:t>
            </a:r>
          </a:p>
        </p:txBody>
      </p:sp>
      <p:sp>
        <p:nvSpPr>
          <p:cNvPr id="5" name="object 5"/>
          <p:cNvSpPr txBox="1"/>
          <p:nvPr/>
        </p:nvSpPr>
        <p:spPr>
          <a:xfrm>
            <a:off x="1993900" y="1853265"/>
            <a:ext cx="2513330" cy="5226050"/>
          </a:xfrm>
          <a:prstGeom prst="rect">
            <a:avLst/>
          </a:prstGeom>
        </p:spPr>
        <p:txBody>
          <a:bodyPr vert="horz" wrap="square" lIns="0" tIns="0" rIns="0" bIns="0" rtlCol="0">
            <a:spAutoFit/>
          </a:bodyPr>
          <a:lstStyle/>
          <a:p>
            <a:pPr marL="12700">
              <a:lnSpc>
                <a:spcPct val="100000"/>
              </a:lnSpc>
              <a:tabLst>
                <a:tab pos="4692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相邻像素：</a:t>
            </a:r>
            <a:endParaRPr sz="3200" dirty="0">
              <a:latin typeface="新宋体" panose="02010609030101010101" charset="-122"/>
              <a:cs typeface="新宋体" panose="02010609030101010101" charset="-122"/>
            </a:endParaRPr>
          </a:p>
          <a:p>
            <a:pPr marL="469900">
              <a:lnSpc>
                <a:spcPct val="100000"/>
              </a:lnSpc>
              <a:spcBef>
                <a:spcPts val="1405"/>
              </a:spcBef>
              <a:tabLst>
                <a:tab pos="926465" algn="l"/>
              </a:tabLst>
            </a:pPr>
            <a:r>
              <a:rPr sz="1700" spc="55" dirty="0">
                <a:solidFill>
                  <a:srgbClr val="EE2B0A"/>
                </a:solidFill>
                <a:latin typeface="Segoe UI Symbol" panose="020B0502040204020203"/>
                <a:cs typeface="Segoe UI Symbol" panose="020B0502040204020203"/>
              </a:rPr>
              <a:t>✓	</a:t>
            </a:r>
            <a:r>
              <a:rPr sz="2400" spc="55" dirty="0">
                <a:latin typeface="新宋体" panose="02010609030101010101" charset="-122"/>
                <a:cs typeface="新宋体" panose="02010609030101010101" charset="-122"/>
              </a:rPr>
              <a:t>4邻域</a:t>
            </a:r>
            <a:endParaRPr sz="2400" dirty="0">
              <a:latin typeface="新宋体" panose="02010609030101010101" charset="-122"/>
              <a:cs typeface="新宋体" panose="02010609030101010101" charset="-122"/>
            </a:endParaRPr>
          </a:p>
          <a:p>
            <a:pPr marL="469900">
              <a:lnSpc>
                <a:spcPct val="100000"/>
              </a:lnSpc>
              <a:spcBef>
                <a:spcPts val="1430"/>
              </a:spcBef>
              <a:tabLst>
                <a:tab pos="926465" algn="l"/>
              </a:tabLst>
            </a:pPr>
            <a:r>
              <a:rPr sz="1700" spc="55" dirty="0">
                <a:solidFill>
                  <a:srgbClr val="EE2B0A"/>
                </a:solidFill>
                <a:latin typeface="Segoe UI Symbol" panose="020B0502040204020203"/>
                <a:cs typeface="Segoe UI Symbol" panose="020B0502040204020203"/>
              </a:rPr>
              <a:t>✓	</a:t>
            </a:r>
            <a:r>
              <a:rPr sz="2400" spc="55" dirty="0">
                <a:latin typeface="新宋体" panose="02010609030101010101" charset="-122"/>
                <a:cs typeface="新宋体" panose="02010609030101010101" charset="-122"/>
              </a:rPr>
              <a:t>D邻域</a:t>
            </a:r>
            <a:endParaRPr sz="2400" dirty="0">
              <a:latin typeface="新宋体" panose="02010609030101010101" charset="-122"/>
              <a:cs typeface="新宋体" panose="02010609030101010101" charset="-122"/>
            </a:endParaRPr>
          </a:p>
          <a:p>
            <a:pPr marL="469900">
              <a:lnSpc>
                <a:spcPct val="100000"/>
              </a:lnSpc>
              <a:spcBef>
                <a:spcPts val="1435"/>
              </a:spcBef>
              <a:tabLst>
                <a:tab pos="926465" algn="l"/>
              </a:tabLst>
            </a:pPr>
            <a:r>
              <a:rPr sz="1700" spc="55" dirty="0">
                <a:solidFill>
                  <a:srgbClr val="EE2B0A"/>
                </a:solidFill>
                <a:latin typeface="Segoe UI Symbol" panose="020B0502040204020203"/>
                <a:cs typeface="Segoe UI Symbol" panose="020B0502040204020203"/>
              </a:rPr>
              <a:t>✓	</a:t>
            </a:r>
            <a:r>
              <a:rPr sz="2400" spc="55" dirty="0">
                <a:latin typeface="新宋体" panose="02010609030101010101" charset="-122"/>
                <a:cs typeface="新宋体" panose="02010609030101010101" charset="-122"/>
              </a:rPr>
              <a:t>8邻域</a:t>
            </a:r>
            <a:endParaRPr sz="2400" dirty="0">
              <a:latin typeface="新宋体" panose="02010609030101010101" charset="-122"/>
              <a:cs typeface="新宋体" panose="02010609030101010101" charset="-122"/>
            </a:endParaRPr>
          </a:p>
          <a:p>
            <a:pPr marL="12700">
              <a:lnSpc>
                <a:spcPct val="100000"/>
              </a:lnSpc>
              <a:spcBef>
                <a:spcPts val="1940"/>
              </a:spcBef>
              <a:tabLst>
                <a:tab pos="4692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连通性</a:t>
            </a:r>
            <a:endParaRPr sz="3200" dirty="0">
              <a:latin typeface="新宋体" panose="02010609030101010101" charset="-122"/>
              <a:cs typeface="新宋体" panose="02010609030101010101" charset="-122"/>
            </a:endParaRPr>
          </a:p>
          <a:p>
            <a:pPr marL="469900">
              <a:lnSpc>
                <a:spcPct val="100000"/>
              </a:lnSpc>
              <a:spcBef>
                <a:spcPts val="1410"/>
              </a:spcBef>
              <a:tabLst>
                <a:tab pos="926465" algn="l"/>
              </a:tabLst>
            </a:pPr>
            <a:r>
              <a:rPr sz="1700" spc="55" dirty="0">
                <a:solidFill>
                  <a:srgbClr val="EE2B0A"/>
                </a:solidFill>
                <a:latin typeface="Segoe UI Symbol" panose="020B0502040204020203"/>
                <a:cs typeface="Segoe UI Symbol" panose="020B0502040204020203"/>
              </a:rPr>
              <a:t>✓	</a:t>
            </a:r>
            <a:r>
              <a:rPr sz="2400" spc="55" dirty="0">
                <a:latin typeface="新宋体" panose="02010609030101010101" charset="-122"/>
                <a:cs typeface="新宋体" panose="02010609030101010101" charset="-122"/>
              </a:rPr>
              <a:t>4连通</a:t>
            </a:r>
            <a:endParaRPr sz="2400" dirty="0">
              <a:latin typeface="新宋体" panose="02010609030101010101" charset="-122"/>
              <a:cs typeface="新宋体" panose="02010609030101010101" charset="-122"/>
            </a:endParaRPr>
          </a:p>
          <a:p>
            <a:pPr marL="469900">
              <a:lnSpc>
                <a:spcPct val="100000"/>
              </a:lnSpc>
              <a:spcBef>
                <a:spcPts val="1430"/>
              </a:spcBef>
              <a:tabLst>
                <a:tab pos="926465" algn="l"/>
              </a:tabLst>
            </a:pPr>
            <a:r>
              <a:rPr sz="1700" spc="55" dirty="0">
                <a:solidFill>
                  <a:srgbClr val="EE2B0A"/>
                </a:solidFill>
                <a:latin typeface="Segoe UI Symbol" panose="020B0502040204020203"/>
                <a:cs typeface="Segoe UI Symbol" panose="020B0502040204020203"/>
              </a:rPr>
              <a:t>✓	</a:t>
            </a:r>
            <a:r>
              <a:rPr sz="2400" spc="55" dirty="0">
                <a:latin typeface="新宋体" panose="02010609030101010101" charset="-122"/>
                <a:cs typeface="新宋体" panose="02010609030101010101" charset="-122"/>
              </a:rPr>
              <a:t>8连通</a:t>
            </a:r>
            <a:endParaRPr sz="2400" dirty="0">
              <a:latin typeface="新宋体" panose="02010609030101010101" charset="-122"/>
              <a:cs typeface="新宋体" panose="02010609030101010101" charset="-122"/>
            </a:endParaRPr>
          </a:p>
          <a:p>
            <a:pPr marL="469900">
              <a:lnSpc>
                <a:spcPct val="100000"/>
              </a:lnSpc>
              <a:spcBef>
                <a:spcPts val="1430"/>
              </a:spcBef>
              <a:tabLst>
                <a:tab pos="926465" algn="l"/>
              </a:tabLst>
            </a:pPr>
            <a:r>
              <a:rPr sz="1700" spc="55" dirty="0">
                <a:solidFill>
                  <a:srgbClr val="EE2B0A"/>
                </a:solidFill>
                <a:latin typeface="Segoe UI Symbol" panose="020B0502040204020203"/>
                <a:cs typeface="Segoe UI Symbol" panose="020B0502040204020203"/>
              </a:rPr>
              <a:t>✓	</a:t>
            </a:r>
            <a:r>
              <a:rPr sz="2400" spc="55" dirty="0">
                <a:latin typeface="新宋体" panose="02010609030101010101" charset="-122"/>
                <a:cs typeface="新宋体" panose="02010609030101010101" charset="-122"/>
              </a:rPr>
              <a:t>m连通</a:t>
            </a:r>
            <a:endParaRPr sz="2400" dirty="0">
              <a:latin typeface="新宋体" panose="02010609030101010101" charset="-122"/>
              <a:cs typeface="新宋体" panose="02010609030101010101" charset="-122"/>
            </a:endParaRPr>
          </a:p>
          <a:p>
            <a:pPr marL="12700">
              <a:lnSpc>
                <a:spcPts val="3750"/>
              </a:lnSpc>
              <a:spcBef>
                <a:spcPts val="1940"/>
              </a:spcBef>
              <a:tabLst>
                <a:tab pos="4692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距离</a:t>
            </a:r>
            <a:endParaRPr sz="3200" dirty="0">
              <a:latin typeface="新宋体" panose="02010609030101010101" charset="-122"/>
              <a:cs typeface="新宋体" panose="02010609030101010101" charset="-122"/>
            </a:endParaRP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区域填充说明</a:t>
            </a:r>
          </a:p>
        </p:txBody>
      </p:sp>
      <p:sp>
        <p:nvSpPr>
          <p:cNvPr id="6" name="object 6"/>
          <p:cNvSpPr/>
          <p:nvPr/>
        </p:nvSpPr>
        <p:spPr>
          <a:xfrm>
            <a:off x="2354465" y="1833371"/>
            <a:ext cx="6521195" cy="496900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区域填充举例</a:t>
            </a:r>
          </a:p>
        </p:txBody>
      </p:sp>
      <p:sp>
        <p:nvSpPr>
          <p:cNvPr id="6" name="object 6"/>
          <p:cNvSpPr/>
          <p:nvPr/>
        </p:nvSpPr>
        <p:spPr>
          <a:xfrm>
            <a:off x="2833763" y="3118866"/>
            <a:ext cx="5045202" cy="253060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407037" y="2769870"/>
            <a:ext cx="375285" cy="798195"/>
          </a:xfrm>
          <a:custGeom>
            <a:avLst/>
            <a:gdLst/>
            <a:ahLst/>
            <a:cxnLst/>
            <a:rect l="l" t="t" r="r" b="b"/>
            <a:pathLst>
              <a:path w="375285" h="798195">
                <a:moveTo>
                  <a:pt x="351486" y="74535"/>
                </a:moveTo>
                <a:lnTo>
                  <a:pt x="328582" y="63964"/>
                </a:lnTo>
                <a:lnTo>
                  <a:pt x="0" y="787146"/>
                </a:lnTo>
                <a:lnTo>
                  <a:pt x="22860" y="797814"/>
                </a:lnTo>
                <a:lnTo>
                  <a:pt x="351486" y="74535"/>
                </a:lnTo>
                <a:close/>
              </a:path>
              <a:path w="375285" h="798195">
                <a:moveTo>
                  <a:pt x="374903" y="85344"/>
                </a:moveTo>
                <a:lnTo>
                  <a:pt x="371855" y="0"/>
                </a:lnTo>
                <a:lnTo>
                  <a:pt x="305561" y="53340"/>
                </a:lnTo>
                <a:lnTo>
                  <a:pt x="328582" y="63964"/>
                </a:lnTo>
                <a:lnTo>
                  <a:pt x="333755" y="52578"/>
                </a:lnTo>
                <a:lnTo>
                  <a:pt x="356615" y="63246"/>
                </a:lnTo>
                <a:lnTo>
                  <a:pt x="356615" y="76903"/>
                </a:lnTo>
                <a:lnTo>
                  <a:pt x="374903" y="85344"/>
                </a:lnTo>
                <a:close/>
              </a:path>
              <a:path w="375285" h="798195">
                <a:moveTo>
                  <a:pt x="356615" y="63246"/>
                </a:moveTo>
                <a:lnTo>
                  <a:pt x="333755" y="52578"/>
                </a:lnTo>
                <a:lnTo>
                  <a:pt x="328582" y="63964"/>
                </a:lnTo>
                <a:lnTo>
                  <a:pt x="351486" y="74535"/>
                </a:lnTo>
                <a:lnTo>
                  <a:pt x="356615" y="63246"/>
                </a:lnTo>
                <a:close/>
              </a:path>
              <a:path w="375285" h="798195">
                <a:moveTo>
                  <a:pt x="356615" y="76903"/>
                </a:moveTo>
                <a:lnTo>
                  <a:pt x="356615" y="63246"/>
                </a:lnTo>
                <a:lnTo>
                  <a:pt x="351486" y="74535"/>
                </a:lnTo>
                <a:lnTo>
                  <a:pt x="356615" y="76903"/>
                </a:lnTo>
                <a:close/>
              </a:path>
            </a:pathLst>
          </a:custGeom>
          <a:solidFill>
            <a:srgbClr val="EE2B0A"/>
          </a:solidFill>
        </p:spPr>
        <p:txBody>
          <a:bodyPr wrap="square" lIns="0" tIns="0" rIns="0" bIns="0" rtlCol="0"/>
          <a:lstStyle/>
          <a:p>
            <a:endParaRPr/>
          </a:p>
        </p:txBody>
      </p:sp>
      <p:sp>
        <p:nvSpPr>
          <p:cNvPr id="8" name="object 8"/>
          <p:cNvSpPr txBox="1"/>
          <p:nvPr/>
        </p:nvSpPr>
        <p:spPr>
          <a:xfrm>
            <a:off x="1792351" y="1817370"/>
            <a:ext cx="6077585" cy="925830"/>
          </a:xfrm>
          <a:prstGeom prst="rect">
            <a:avLst/>
          </a:prstGeom>
        </p:spPr>
        <p:txBody>
          <a:bodyPr vert="horz" wrap="square" lIns="0" tIns="0" rIns="0" bIns="0" rtlCol="0">
            <a:spAutoFit/>
          </a:bodyPr>
          <a:lstStyle/>
          <a:p>
            <a:pPr marL="12700">
              <a:lnSpc>
                <a:spcPct val="100000"/>
              </a:lnSpc>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通过区域填充消除白色圆圈内的黑点</a:t>
            </a:r>
            <a:endParaRPr sz="2400">
              <a:latin typeface="宋体" panose="02010600030101010101" pitchFamily="2" charset="-122"/>
              <a:cs typeface="宋体" panose="02010600030101010101" pitchFamily="2" charset="-122"/>
            </a:endParaRPr>
          </a:p>
          <a:p>
            <a:pPr>
              <a:lnSpc>
                <a:spcPct val="100000"/>
              </a:lnSpc>
              <a:spcBef>
                <a:spcPts val="15"/>
              </a:spcBef>
            </a:pPr>
            <a:endParaRPr sz="1950">
              <a:latin typeface="Times New Roman" panose="02020603050405020304"/>
              <a:cs typeface="Times New Roman" panose="02020603050405020304"/>
            </a:endParaRPr>
          </a:p>
          <a:p>
            <a:pPr marL="4006850">
              <a:lnSpc>
                <a:spcPts val="2155"/>
              </a:lnSpc>
            </a:pPr>
            <a:r>
              <a:rPr sz="1800" dirty="0">
                <a:solidFill>
                  <a:srgbClr val="EE2B0A"/>
                </a:solidFill>
                <a:latin typeface="宋体" panose="02010600030101010101" pitchFamily="2" charset="-122"/>
                <a:cs typeface="宋体" panose="02010600030101010101" pitchFamily="2" charset="-122"/>
              </a:rPr>
              <a:t>第一个点填充的结果</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1676146"/>
            <a:ext cx="7644130" cy="18180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连通分量的提取</a:t>
            </a:r>
            <a:endParaRPr sz="3200">
              <a:latin typeface="新宋体" panose="02010609030101010101" charset="-122"/>
              <a:cs typeface="新宋体" panose="02010609030101010101" charset="-122"/>
            </a:endParaRPr>
          </a:p>
          <a:p>
            <a:pPr marL="469265" marR="5080">
              <a:lnSpc>
                <a:spcPct val="100000"/>
              </a:lnSpc>
              <a:spcBef>
                <a:spcPts val="147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令Y表示一个包含于集合A中的连通分量，并假设Y 中的一个点p是已知的。用下列迭代式生成Y的所有 元素：</a:t>
            </a:r>
            <a:endParaRPr sz="2500">
              <a:latin typeface="新宋体" panose="02010609030101010101" charset="-122"/>
              <a:cs typeface="新宋体" panose="02010609030101010101" charset="-122"/>
            </a:endParaRPr>
          </a:p>
        </p:txBody>
      </p:sp>
      <p:sp>
        <p:nvSpPr>
          <p:cNvPr id="6" name="object 6"/>
          <p:cNvSpPr txBox="1"/>
          <p:nvPr/>
        </p:nvSpPr>
        <p:spPr>
          <a:xfrm>
            <a:off x="2226678" y="4255985"/>
            <a:ext cx="5219065" cy="436880"/>
          </a:xfrm>
          <a:prstGeom prst="rect">
            <a:avLst/>
          </a:prstGeom>
        </p:spPr>
        <p:txBody>
          <a:bodyPr vert="horz" wrap="square" lIns="0" tIns="0" rIns="0" bIns="0" rtlCol="0">
            <a:spAutoFit/>
          </a:bodyPr>
          <a:lstStyle/>
          <a:p>
            <a:pPr marL="12700">
              <a:lnSpc>
                <a:spcPct val="100000"/>
              </a:lnSpc>
            </a:pPr>
            <a:r>
              <a:rPr sz="2500" spc="-5" dirty="0">
                <a:latin typeface="新宋体" panose="02010609030101010101" charset="-122"/>
                <a:cs typeface="新宋体" panose="02010609030101010101" charset="-122"/>
              </a:rPr>
              <a:t>x</a:t>
            </a:r>
            <a:r>
              <a:rPr sz="2550" spc="-7" baseline="-20000" dirty="0">
                <a:latin typeface="新宋体" panose="02010609030101010101" charset="-122"/>
                <a:cs typeface="新宋体" panose="02010609030101010101" charset="-122"/>
              </a:rPr>
              <a:t>0</a:t>
            </a:r>
            <a:r>
              <a:rPr sz="2500" spc="-5" dirty="0">
                <a:latin typeface="新宋体" panose="02010609030101010101" charset="-122"/>
                <a:cs typeface="新宋体" panose="02010609030101010101" charset="-122"/>
              </a:rPr>
              <a:t>=p,如果</a:t>
            </a:r>
            <a:r>
              <a:rPr sz="2500" dirty="0">
                <a:latin typeface="新宋体" panose="02010609030101010101" charset="-122"/>
                <a:cs typeface="新宋体" panose="02010609030101010101" charset="-122"/>
              </a:rPr>
              <a:t>X</a:t>
            </a:r>
            <a:r>
              <a:rPr sz="2550" spc="-15" baseline="-20000" dirty="0">
                <a:latin typeface="新宋体" panose="02010609030101010101" charset="-122"/>
                <a:cs typeface="新宋体" panose="02010609030101010101" charset="-122"/>
              </a:rPr>
              <a:t>k</a:t>
            </a:r>
            <a:r>
              <a:rPr sz="2500" spc="-5" dirty="0">
                <a:latin typeface="新宋体" panose="02010609030101010101" charset="-122"/>
                <a:cs typeface="新宋体" panose="02010609030101010101" charset="-122"/>
              </a:rPr>
              <a:t>=</a:t>
            </a:r>
            <a:r>
              <a:rPr sz="2500" dirty="0">
                <a:latin typeface="新宋体" panose="02010609030101010101" charset="-122"/>
                <a:cs typeface="新宋体" panose="02010609030101010101" charset="-122"/>
              </a:rPr>
              <a:t>X</a:t>
            </a:r>
            <a:r>
              <a:rPr sz="2550" spc="-15" baseline="-20000" dirty="0">
                <a:latin typeface="新宋体" panose="02010609030101010101" charset="-122"/>
                <a:cs typeface="新宋体" panose="02010609030101010101" charset="-122"/>
              </a:rPr>
              <a:t>k</a:t>
            </a:r>
            <a:r>
              <a:rPr sz="2500" spc="-5" dirty="0">
                <a:latin typeface="新宋体" panose="02010609030101010101" charset="-122"/>
                <a:cs typeface="新宋体" panose="02010609030101010101" charset="-122"/>
              </a:rPr>
              <a:t>-1，算法收敛，令Y=</a:t>
            </a:r>
            <a:r>
              <a:rPr sz="2500" dirty="0">
                <a:latin typeface="新宋体" panose="02010609030101010101" charset="-122"/>
                <a:cs typeface="新宋体" panose="02010609030101010101" charset="-122"/>
              </a:rPr>
              <a:t>X</a:t>
            </a:r>
            <a:r>
              <a:rPr sz="2550" spc="-7" baseline="-20000" dirty="0">
                <a:latin typeface="新宋体" panose="02010609030101010101" charset="-122"/>
                <a:cs typeface="新宋体" panose="02010609030101010101" charset="-122"/>
              </a:rPr>
              <a:t>k</a:t>
            </a:r>
            <a:endParaRPr sz="2550" baseline="-200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形态学的主要应用</a:t>
            </a:r>
          </a:p>
        </p:txBody>
      </p:sp>
      <p:sp>
        <p:nvSpPr>
          <p:cNvPr id="8" name="object 8"/>
          <p:cNvSpPr txBox="1"/>
          <p:nvPr/>
        </p:nvSpPr>
        <p:spPr>
          <a:xfrm>
            <a:off x="6015354" y="3537203"/>
            <a:ext cx="1165225" cy="377190"/>
          </a:xfrm>
          <a:prstGeom prst="rect">
            <a:avLst/>
          </a:prstGeom>
        </p:spPr>
        <p:txBody>
          <a:bodyPr vert="horz" wrap="square" lIns="0" tIns="0" rIns="0" bIns="0" rtlCol="0">
            <a:spAutoFit/>
          </a:bodyPr>
          <a:lstStyle/>
          <a:p>
            <a:pPr marL="12700">
              <a:lnSpc>
                <a:spcPct val="100000"/>
              </a:lnSpc>
            </a:pPr>
            <a:r>
              <a:rPr sz="2400" i="1" spc="-5" dirty="0">
                <a:latin typeface="Times New Roman" panose="02020603050405020304"/>
                <a:cs typeface="Times New Roman" panose="02020603050405020304"/>
              </a:rPr>
              <a:t>k</a:t>
            </a:r>
            <a:r>
              <a:rPr sz="2400" i="1" spc="-135" dirty="0">
                <a:latin typeface="Times New Roman" panose="02020603050405020304"/>
                <a:cs typeface="Times New Roman" panose="02020603050405020304"/>
              </a:rPr>
              <a:t> </a:t>
            </a:r>
            <a:r>
              <a:rPr sz="2400" spc="50" dirty="0">
                <a:latin typeface="Symbol" panose="05050102010706020507"/>
                <a:cs typeface="Symbol" panose="05050102010706020507"/>
              </a:rPr>
              <a:t></a:t>
            </a:r>
            <a:r>
              <a:rPr sz="2400" spc="-395" dirty="0">
                <a:latin typeface="Times New Roman" panose="02020603050405020304"/>
                <a:cs typeface="Times New Roman" panose="02020603050405020304"/>
              </a:rPr>
              <a:t>1</a:t>
            </a:r>
            <a:r>
              <a:rPr sz="2400" spc="-70" dirty="0">
                <a:latin typeface="Times New Roman" panose="02020603050405020304"/>
                <a:cs typeface="Times New Roman" panose="02020603050405020304"/>
              </a:rPr>
              <a:t>,</a:t>
            </a:r>
            <a:r>
              <a:rPr sz="2400" spc="-245" dirty="0">
                <a:latin typeface="Times New Roman" panose="02020603050405020304"/>
                <a:cs typeface="Times New Roman" panose="02020603050405020304"/>
              </a:rPr>
              <a:t>2</a:t>
            </a:r>
            <a:r>
              <a:rPr sz="2400" spc="-135" dirty="0">
                <a:latin typeface="Times New Roman" panose="02020603050405020304"/>
                <a:cs typeface="Times New Roman" panose="02020603050405020304"/>
              </a:rPr>
              <a:t>,</a:t>
            </a:r>
            <a:r>
              <a:rPr sz="2400" spc="-295" dirty="0">
                <a:latin typeface="Times New Roman" panose="02020603050405020304"/>
                <a:cs typeface="Times New Roman" panose="02020603050405020304"/>
              </a:rPr>
              <a:t>3</a:t>
            </a:r>
            <a:r>
              <a:rPr sz="2400" spc="-5"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
        <p:nvSpPr>
          <p:cNvPr id="9" name="object 9"/>
          <p:cNvSpPr txBox="1"/>
          <p:nvPr/>
        </p:nvSpPr>
        <p:spPr>
          <a:xfrm>
            <a:off x="3557155" y="3429253"/>
            <a:ext cx="2155825" cy="542925"/>
          </a:xfrm>
          <a:prstGeom prst="rect">
            <a:avLst/>
          </a:prstGeom>
        </p:spPr>
        <p:txBody>
          <a:bodyPr vert="horz" wrap="square" lIns="0" tIns="0" rIns="0" bIns="0" rtlCol="0">
            <a:spAutoFit/>
          </a:bodyPr>
          <a:lstStyle/>
          <a:p>
            <a:pPr marL="12700">
              <a:lnSpc>
                <a:spcPct val="100000"/>
              </a:lnSpc>
            </a:pPr>
            <a:r>
              <a:rPr sz="2400" i="1" spc="25" dirty="0">
                <a:latin typeface="Times New Roman" panose="02020603050405020304"/>
                <a:cs typeface="Times New Roman" panose="02020603050405020304"/>
              </a:rPr>
              <a:t>X</a:t>
            </a:r>
            <a:r>
              <a:rPr sz="2475" i="1" spc="15" baseline="-20000" dirty="0">
                <a:latin typeface="Times New Roman" panose="02020603050405020304"/>
                <a:cs typeface="Times New Roman" panose="02020603050405020304"/>
              </a:rPr>
              <a:t>k</a:t>
            </a:r>
            <a:r>
              <a:rPr sz="2475" i="1" baseline="-20000" dirty="0">
                <a:latin typeface="Times New Roman" panose="02020603050405020304"/>
                <a:cs typeface="Times New Roman" panose="02020603050405020304"/>
              </a:rPr>
              <a:t> </a:t>
            </a:r>
            <a:r>
              <a:rPr sz="2475" i="1" spc="-157" baseline="-20000" dirty="0">
                <a:latin typeface="Times New Roman" panose="02020603050405020304"/>
                <a:cs typeface="Times New Roman" panose="02020603050405020304"/>
              </a:rPr>
              <a:t> </a:t>
            </a:r>
            <a:r>
              <a:rPr sz="2400" spc="229" dirty="0">
                <a:latin typeface="Symbol" panose="05050102010706020507"/>
                <a:cs typeface="Symbol" panose="05050102010706020507"/>
              </a:rPr>
              <a:t></a:t>
            </a:r>
            <a:r>
              <a:rPr sz="3250" spc="-315" dirty="0">
                <a:latin typeface="Symbol" panose="05050102010706020507"/>
                <a:cs typeface="Symbol" panose="05050102010706020507"/>
              </a:rPr>
              <a:t></a:t>
            </a:r>
            <a:r>
              <a:rPr sz="2400" i="1" spc="25" dirty="0">
                <a:latin typeface="Times New Roman" panose="02020603050405020304"/>
                <a:cs typeface="Times New Roman" panose="02020603050405020304"/>
              </a:rPr>
              <a:t>X</a:t>
            </a:r>
            <a:r>
              <a:rPr sz="2475" i="1" spc="104" baseline="-20000" dirty="0">
                <a:latin typeface="Times New Roman" panose="02020603050405020304"/>
                <a:cs typeface="Times New Roman" panose="02020603050405020304"/>
              </a:rPr>
              <a:t>k</a:t>
            </a:r>
            <a:r>
              <a:rPr sz="2475" spc="-330" baseline="-20000" dirty="0">
                <a:latin typeface="Symbol" panose="05050102010706020507"/>
                <a:cs typeface="Symbol" panose="05050102010706020507"/>
              </a:rPr>
              <a:t></a:t>
            </a:r>
            <a:r>
              <a:rPr sz="2475" spc="15" baseline="-20000" dirty="0">
                <a:latin typeface="Times New Roman" panose="02020603050405020304"/>
                <a:cs typeface="Times New Roman" panose="02020603050405020304"/>
              </a:rPr>
              <a:t>1</a:t>
            </a:r>
            <a:r>
              <a:rPr sz="2475" spc="-179" baseline="-20000" dirty="0">
                <a:latin typeface="Times New Roman" panose="02020603050405020304"/>
                <a:cs typeface="Times New Roman" panose="02020603050405020304"/>
              </a:rPr>
              <a:t> </a:t>
            </a:r>
            <a:r>
              <a:rPr sz="2400" spc="95" dirty="0">
                <a:latin typeface="Symbol" panose="05050102010706020507"/>
                <a:cs typeface="Symbol" panose="05050102010706020507"/>
              </a:rPr>
              <a:t></a:t>
            </a:r>
            <a:r>
              <a:rPr sz="2400" i="1" spc="-130" dirty="0">
                <a:latin typeface="Times New Roman" panose="02020603050405020304"/>
                <a:cs typeface="Times New Roman" panose="02020603050405020304"/>
              </a:rPr>
              <a:t>B</a:t>
            </a:r>
            <a:r>
              <a:rPr sz="3250" spc="-285" dirty="0">
                <a:latin typeface="Symbol" panose="05050102010706020507"/>
                <a:cs typeface="Symbol" panose="05050102010706020507"/>
              </a:rPr>
              <a:t></a:t>
            </a:r>
            <a:r>
              <a:rPr sz="2400" spc="-825" dirty="0">
                <a:latin typeface="Arial" panose="020B0604020202020204"/>
                <a:cs typeface="Arial" panose="020B0604020202020204"/>
              </a:rPr>
              <a:t></a:t>
            </a:r>
            <a:r>
              <a:rPr sz="2400" spc="-430" dirty="0">
                <a:latin typeface="Arial" panose="020B0604020202020204"/>
                <a:cs typeface="Arial" panose="020B0604020202020204"/>
              </a:rPr>
              <a:t> </a:t>
            </a:r>
            <a:r>
              <a:rPr sz="2400" i="1" spc="-5"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连通分量提取说明</a:t>
            </a:r>
          </a:p>
        </p:txBody>
      </p:sp>
      <p:sp>
        <p:nvSpPr>
          <p:cNvPr id="6" name="object 6"/>
          <p:cNvSpPr/>
          <p:nvPr/>
        </p:nvSpPr>
        <p:spPr>
          <a:xfrm>
            <a:off x="2467241" y="1977389"/>
            <a:ext cx="6502146" cy="449427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869556" y="1749552"/>
            <a:ext cx="1854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第一次迭代的结果</a:t>
            </a:r>
            <a:endParaRPr sz="1800" dirty="0">
              <a:latin typeface="宋体" panose="02010600030101010101" pitchFamily="2" charset="-122"/>
              <a:cs typeface="宋体" panose="02010600030101010101" pitchFamily="2" charset="-122"/>
            </a:endParaRPr>
          </a:p>
        </p:txBody>
      </p:sp>
      <p:sp>
        <p:nvSpPr>
          <p:cNvPr id="8" name="object 8"/>
          <p:cNvSpPr txBox="1"/>
          <p:nvPr/>
        </p:nvSpPr>
        <p:spPr>
          <a:xfrm>
            <a:off x="1681098" y="4257294"/>
            <a:ext cx="1854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第二次迭代的结果</a:t>
            </a:r>
            <a:endParaRPr sz="1800" dirty="0">
              <a:latin typeface="宋体" panose="02010600030101010101" pitchFamily="2" charset="-122"/>
              <a:cs typeface="宋体" panose="02010600030101010101" pitchFamily="2" charset="-122"/>
            </a:endParaRPr>
          </a:p>
        </p:txBody>
      </p:sp>
      <p:sp>
        <p:nvSpPr>
          <p:cNvPr id="9" name="object 9"/>
          <p:cNvSpPr txBox="1"/>
          <p:nvPr/>
        </p:nvSpPr>
        <p:spPr>
          <a:xfrm>
            <a:off x="7734427" y="4264152"/>
            <a:ext cx="9398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最终结果</a:t>
            </a:r>
            <a:endParaRPr sz="1800" dirty="0">
              <a:latin typeface="宋体" panose="02010600030101010101" pitchFamily="2" charset="-122"/>
              <a:cs typeface="宋体" panose="02010600030101010101" pitchFamily="2" charset="-122"/>
            </a:endParaRPr>
          </a:p>
        </p:txBody>
      </p:sp>
      <p:sp>
        <p:nvSpPr>
          <p:cNvPr id="10" name="object 10"/>
          <p:cNvSpPr txBox="1"/>
          <p:nvPr/>
        </p:nvSpPr>
        <p:spPr>
          <a:xfrm>
            <a:off x="4751196" y="1728228"/>
            <a:ext cx="1739900" cy="274320"/>
          </a:xfrm>
          <a:prstGeom prst="rect">
            <a:avLst/>
          </a:prstGeom>
        </p:spPr>
        <p:txBody>
          <a:bodyPr vert="horz" wrap="square" lIns="0" tIns="0" rIns="0" bIns="0" rtlCol="0">
            <a:spAutoFit/>
          </a:bodyPr>
          <a:lstStyle/>
          <a:p>
            <a:pPr marL="12700">
              <a:lnSpc>
                <a:spcPct val="100000"/>
              </a:lnSpc>
            </a:pPr>
            <a:r>
              <a:rPr sz="1800" dirty="0">
                <a:solidFill>
                  <a:srgbClr val="EE2B0A"/>
                </a:solidFill>
                <a:latin typeface="Times New Roman" panose="02020603050405020304"/>
                <a:cs typeface="Times New Roman" panose="02020603050405020304"/>
              </a:rPr>
              <a:t>8</a:t>
            </a:r>
            <a:r>
              <a:rPr sz="1800" dirty="0">
                <a:solidFill>
                  <a:srgbClr val="EE2B0A"/>
                </a:solidFill>
                <a:latin typeface="宋体" panose="02010600030101010101" pitchFamily="2" charset="-122"/>
                <a:cs typeface="宋体" panose="02010600030101010101" pitchFamily="2" charset="-122"/>
              </a:rPr>
              <a:t>连通的结构元素</a:t>
            </a:r>
            <a:endParaRPr sz="1800" dirty="0">
              <a:latin typeface="宋体" panose="02010600030101010101" pitchFamily="2" charset="-122"/>
              <a:cs typeface="宋体" panose="02010600030101010101" pitchFamily="2" charset="-122"/>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连通分量提取的应用举例</a:t>
            </a:r>
          </a:p>
        </p:txBody>
      </p:sp>
      <p:sp>
        <p:nvSpPr>
          <p:cNvPr id="6" name="object 6"/>
          <p:cNvSpPr/>
          <p:nvPr/>
        </p:nvSpPr>
        <p:spPr>
          <a:xfrm>
            <a:off x="1818017" y="1978151"/>
            <a:ext cx="6270497" cy="424815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759829" y="2109215"/>
            <a:ext cx="2540000" cy="1689100"/>
          </a:xfrm>
          <a:prstGeom prst="rect">
            <a:avLst/>
          </a:prstGeom>
        </p:spPr>
        <p:txBody>
          <a:bodyPr vert="horz" wrap="square" lIns="0" tIns="0" rIns="0" bIns="0" rtlCol="0">
            <a:spAutoFit/>
          </a:bodyPr>
          <a:lstStyle/>
          <a:p>
            <a:pPr marL="12700" indent="62865">
              <a:lnSpc>
                <a:spcPct val="100000"/>
              </a:lnSpc>
            </a:pPr>
            <a:r>
              <a:rPr sz="1800" dirty="0">
                <a:solidFill>
                  <a:srgbClr val="EE2B0A"/>
                </a:solidFill>
                <a:latin typeface="宋体" panose="02010600030101010101" pitchFamily="2" charset="-122"/>
                <a:cs typeface="宋体" panose="02010600030101010101" pitchFamily="2" charset="-122"/>
              </a:rPr>
              <a:t>含有碎骨的鸡胸</a:t>
            </a:r>
            <a:r>
              <a:rPr sz="1800" dirty="0">
                <a:solidFill>
                  <a:srgbClr val="EE2B0A"/>
                </a:solidFill>
                <a:latin typeface="Times New Roman" panose="02020603050405020304"/>
                <a:cs typeface="Times New Roman" panose="02020603050405020304"/>
              </a:rPr>
              <a:t>X</a:t>
            </a:r>
            <a:r>
              <a:rPr sz="1800" dirty="0">
                <a:solidFill>
                  <a:srgbClr val="EE2B0A"/>
                </a:solidFill>
                <a:latin typeface="宋体" panose="02010600030101010101" pitchFamily="2" charset="-122"/>
                <a:cs typeface="宋体" panose="02010600030101010101" pitchFamily="2" charset="-122"/>
              </a:rPr>
              <a:t>光图像</a:t>
            </a:r>
            <a:endParaRPr sz="1800">
              <a:latin typeface="宋体" panose="02010600030101010101" pitchFamily="2" charset="-122"/>
              <a:cs typeface="宋体" panose="02010600030101010101" pitchFamily="2" charset="-122"/>
            </a:endParaRPr>
          </a:p>
          <a:p>
            <a:pPr>
              <a:lnSpc>
                <a:spcPct val="100000"/>
              </a:lnSpc>
            </a:pPr>
            <a:endParaRPr sz="1900">
              <a:latin typeface="Times New Roman" panose="02020603050405020304"/>
              <a:cs typeface="Times New Roman" panose="02020603050405020304"/>
            </a:endParaRPr>
          </a:p>
          <a:p>
            <a:pPr>
              <a:lnSpc>
                <a:spcPct val="100000"/>
              </a:lnSpc>
              <a:spcBef>
                <a:spcPts val="35"/>
              </a:spcBef>
            </a:pPr>
            <a:endParaRPr sz="2100">
              <a:latin typeface="Times New Roman" panose="02020603050405020304"/>
              <a:cs typeface="Times New Roman" panose="02020603050405020304"/>
            </a:endParaRPr>
          </a:p>
          <a:p>
            <a:pPr marL="12700" marR="5080">
              <a:lnSpc>
                <a:spcPct val="151000"/>
              </a:lnSpc>
            </a:pPr>
            <a:r>
              <a:rPr sz="1800" dirty="0">
                <a:solidFill>
                  <a:srgbClr val="EE2B0A"/>
                </a:solidFill>
                <a:latin typeface="宋体" panose="02010600030101010101" pitchFamily="2" charset="-122"/>
                <a:cs typeface="宋体" panose="02010600030101010101" pitchFamily="2" charset="-122"/>
              </a:rPr>
              <a:t>使用阈值将骨头从背景中 提取出来</a:t>
            </a:r>
            <a:endParaRPr sz="1800">
              <a:latin typeface="宋体" panose="02010600030101010101" pitchFamily="2" charset="-122"/>
              <a:cs typeface="宋体" panose="02010600030101010101" pitchFamily="2" charset="-122"/>
            </a:endParaRPr>
          </a:p>
        </p:txBody>
      </p:sp>
      <p:sp>
        <p:nvSpPr>
          <p:cNvPr id="8" name="object 8"/>
          <p:cNvSpPr txBox="1"/>
          <p:nvPr/>
        </p:nvSpPr>
        <p:spPr>
          <a:xfrm>
            <a:off x="1736737" y="6082174"/>
            <a:ext cx="4368800" cy="825500"/>
          </a:xfrm>
          <a:prstGeom prst="rect">
            <a:avLst/>
          </a:prstGeom>
        </p:spPr>
        <p:txBody>
          <a:bodyPr vert="horz" wrap="square" lIns="0" tIns="0" rIns="0" bIns="0" rtlCol="0">
            <a:spAutoFit/>
          </a:bodyPr>
          <a:lstStyle/>
          <a:p>
            <a:pPr marL="12700" marR="5080">
              <a:lnSpc>
                <a:spcPct val="151000"/>
              </a:lnSpc>
            </a:pPr>
            <a:r>
              <a:rPr sz="1800" dirty="0">
                <a:solidFill>
                  <a:srgbClr val="EE2B0A"/>
                </a:solidFill>
                <a:latin typeface="宋体" panose="02010600030101010101" pitchFamily="2" charset="-122"/>
                <a:cs typeface="宋体" panose="02010600030101010101" pitchFamily="2" charset="-122"/>
              </a:rPr>
              <a:t>消除细节，对阈值处理后的图像进行腐蚀， 保留大尺寸物体</a:t>
            </a:r>
            <a:endParaRPr sz="1800">
              <a:latin typeface="宋体" panose="02010600030101010101" pitchFamily="2" charset="-122"/>
              <a:cs typeface="宋体" panose="02010600030101010101" pitchFamily="2" charset="-122"/>
            </a:endParaRPr>
          </a:p>
        </p:txBody>
      </p:sp>
      <p:sp>
        <p:nvSpPr>
          <p:cNvPr id="9" name="object 9"/>
          <p:cNvSpPr txBox="1"/>
          <p:nvPr/>
        </p:nvSpPr>
        <p:spPr>
          <a:xfrm>
            <a:off x="6578486" y="6086990"/>
            <a:ext cx="2882900" cy="804545"/>
          </a:xfrm>
          <a:prstGeom prst="rect">
            <a:avLst/>
          </a:prstGeom>
        </p:spPr>
        <p:txBody>
          <a:bodyPr vert="horz" wrap="square" lIns="0" tIns="0" rIns="0" bIns="0" rtlCol="0">
            <a:spAutoFit/>
          </a:bodyPr>
          <a:lstStyle/>
          <a:p>
            <a:pPr marL="12700" marR="5080">
              <a:lnSpc>
                <a:spcPct val="144000"/>
              </a:lnSpc>
            </a:pPr>
            <a:r>
              <a:rPr sz="1800" dirty="0">
                <a:solidFill>
                  <a:srgbClr val="EE2B0A"/>
                </a:solidFill>
                <a:latin typeface="宋体" panose="02010600030101010101" pitchFamily="2" charset="-122"/>
                <a:cs typeface="宋体" panose="02010600030101010101" pitchFamily="2" charset="-122"/>
              </a:rPr>
              <a:t>提取连通分量，识别大尺寸 对象，其中</a:t>
            </a:r>
            <a:r>
              <a:rPr sz="1800" dirty="0">
                <a:solidFill>
                  <a:srgbClr val="EE2B0A"/>
                </a:solidFill>
                <a:latin typeface="Times New Roman" panose="02020603050405020304"/>
                <a:cs typeface="Times New Roman" panose="02020603050405020304"/>
              </a:rPr>
              <a:t>4</a:t>
            </a:r>
            <a:r>
              <a:rPr sz="1800" dirty="0">
                <a:solidFill>
                  <a:srgbClr val="EE2B0A"/>
                </a:solidFill>
                <a:latin typeface="宋体" panose="02010600030101010101" pitchFamily="2" charset="-122"/>
                <a:cs typeface="宋体" panose="02010600030101010101" pitchFamily="2" charset="-122"/>
              </a:rPr>
              <a:t>个具有最大尺寸</a:t>
            </a:r>
            <a:endParaRPr sz="1800">
              <a:latin typeface="宋体" panose="02010600030101010101" pitchFamily="2" charset="-122"/>
              <a:cs typeface="宋体" panose="02010600030101010101" pitchFamily="2" charset="-122"/>
            </a:endParaRPr>
          </a:p>
        </p:txBody>
      </p:sp>
      <p:sp>
        <p:nvSpPr>
          <p:cNvPr id="10" name="object 10"/>
          <p:cNvSpPr/>
          <p:nvPr/>
        </p:nvSpPr>
        <p:spPr>
          <a:xfrm>
            <a:off x="6348095" y="2337816"/>
            <a:ext cx="440690" cy="298450"/>
          </a:xfrm>
          <a:custGeom>
            <a:avLst/>
            <a:gdLst/>
            <a:ahLst/>
            <a:cxnLst/>
            <a:rect l="l" t="t" r="r" b="b"/>
            <a:pathLst>
              <a:path w="440690" h="298450">
                <a:moveTo>
                  <a:pt x="383622" y="52573"/>
                </a:moveTo>
                <a:lnTo>
                  <a:pt x="369963" y="31961"/>
                </a:lnTo>
                <a:lnTo>
                  <a:pt x="0" y="277368"/>
                </a:lnTo>
                <a:lnTo>
                  <a:pt x="13716" y="297942"/>
                </a:lnTo>
                <a:lnTo>
                  <a:pt x="383622" y="52573"/>
                </a:lnTo>
                <a:close/>
              </a:path>
              <a:path w="440690" h="298450">
                <a:moveTo>
                  <a:pt x="440436" y="0"/>
                </a:moveTo>
                <a:lnTo>
                  <a:pt x="355854" y="10668"/>
                </a:lnTo>
                <a:lnTo>
                  <a:pt x="369963" y="31961"/>
                </a:lnTo>
                <a:lnTo>
                  <a:pt x="380238" y="25146"/>
                </a:lnTo>
                <a:lnTo>
                  <a:pt x="393954" y="45720"/>
                </a:lnTo>
                <a:lnTo>
                  <a:pt x="393954" y="68164"/>
                </a:lnTo>
                <a:lnTo>
                  <a:pt x="397764" y="73914"/>
                </a:lnTo>
                <a:lnTo>
                  <a:pt x="440436" y="0"/>
                </a:lnTo>
                <a:close/>
              </a:path>
              <a:path w="440690" h="298450">
                <a:moveTo>
                  <a:pt x="393954" y="45720"/>
                </a:moveTo>
                <a:lnTo>
                  <a:pt x="380238" y="25146"/>
                </a:lnTo>
                <a:lnTo>
                  <a:pt x="369963" y="31961"/>
                </a:lnTo>
                <a:lnTo>
                  <a:pt x="383622" y="52573"/>
                </a:lnTo>
                <a:lnTo>
                  <a:pt x="393954" y="45720"/>
                </a:lnTo>
                <a:close/>
              </a:path>
              <a:path w="440690" h="298450">
                <a:moveTo>
                  <a:pt x="393954" y="68164"/>
                </a:moveTo>
                <a:lnTo>
                  <a:pt x="393954" y="45720"/>
                </a:lnTo>
                <a:lnTo>
                  <a:pt x="383622" y="52573"/>
                </a:lnTo>
                <a:lnTo>
                  <a:pt x="393954" y="68164"/>
                </a:lnTo>
                <a:close/>
              </a:path>
            </a:pathLst>
          </a:custGeom>
          <a:solidFill>
            <a:srgbClr val="EE2B0A"/>
          </a:solidFill>
        </p:spPr>
        <p:txBody>
          <a:bodyPr wrap="square" lIns="0" tIns="0" rIns="0" bIns="0" rtlCol="0"/>
          <a:lstStyle/>
          <a:p>
            <a:endParaRPr/>
          </a:p>
        </p:txBody>
      </p:sp>
      <p:sp>
        <p:nvSpPr>
          <p:cNvPr id="11" name="object 11"/>
          <p:cNvSpPr/>
          <p:nvPr/>
        </p:nvSpPr>
        <p:spPr>
          <a:xfrm>
            <a:off x="6348095" y="3419094"/>
            <a:ext cx="440690" cy="298450"/>
          </a:xfrm>
          <a:custGeom>
            <a:avLst/>
            <a:gdLst/>
            <a:ahLst/>
            <a:cxnLst/>
            <a:rect l="l" t="t" r="r" b="b"/>
            <a:pathLst>
              <a:path w="440690" h="298450">
                <a:moveTo>
                  <a:pt x="383622" y="52573"/>
                </a:moveTo>
                <a:lnTo>
                  <a:pt x="369613" y="31431"/>
                </a:lnTo>
                <a:lnTo>
                  <a:pt x="0" y="276606"/>
                </a:lnTo>
                <a:lnTo>
                  <a:pt x="13716" y="297942"/>
                </a:lnTo>
                <a:lnTo>
                  <a:pt x="383622" y="52573"/>
                </a:lnTo>
                <a:close/>
              </a:path>
              <a:path w="440690" h="298450">
                <a:moveTo>
                  <a:pt x="440436" y="0"/>
                </a:moveTo>
                <a:lnTo>
                  <a:pt x="355854" y="10668"/>
                </a:lnTo>
                <a:lnTo>
                  <a:pt x="369613" y="31431"/>
                </a:lnTo>
                <a:lnTo>
                  <a:pt x="380238" y="24384"/>
                </a:lnTo>
                <a:lnTo>
                  <a:pt x="393954" y="45720"/>
                </a:lnTo>
                <a:lnTo>
                  <a:pt x="393954" y="68164"/>
                </a:lnTo>
                <a:lnTo>
                  <a:pt x="397764" y="73914"/>
                </a:lnTo>
                <a:lnTo>
                  <a:pt x="440436" y="0"/>
                </a:lnTo>
                <a:close/>
              </a:path>
              <a:path w="440690" h="298450">
                <a:moveTo>
                  <a:pt x="393954" y="45720"/>
                </a:moveTo>
                <a:lnTo>
                  <a:pt x="380238" y="24384"/>
                </a:lnTo>
                <a:lnTo>
                  <a:pt x="369613" y="31431"/>
                </a:lnTo>
                <a:lnTo>
                  <a:pt x="383622" y="52573"/>
                </a:lnTo>
                <a:lnTo>
                  <a:pt x="393954" y="45720"/>
                </a:lnTo>
                <a:close/>
              </a:path>
              <a:path w="440690" h="298450">
                <a:moveTo>
                  <a:pt x="393954" y="68164"/>
                </a:moveTo>
                <a:lnTo>
                  <a:pt x="393954" y="45720"/>
                </a:lnTo>
                <a:lnTo>
                  <a:pt x="383622" y="52573"/>
                </a:lnTo>
                <a:lnTo>
                  <a:pt x="393954" y="68164"/>
                </a:lnTo>
                <a:close/>
              </a:path>
            </a:pathLst>
          </a:custGeom>
          <a:solidFill>
            <a:srgbClr val="EE2B0A"/>
          </a:solidFill>
        </p:spPr>
        <p:txBody>
          <a:bodyPr wrap="square" lIns="0" tIns="0" rIns="0" bIns="0" rtlCol="0"/>
          <a:lstStyle/>
          <a:p>
            <a:endParaRPr/>
          </a:p>
        </p:txBody>
      </p:sp>
      <p:sp>
        <p:nvSpPr>
          <p:cNvPr id="12" name="object 12"/>
          <p:cNvSpPr/>
          <p:nvPr/>
        </p:nvSpPr>
        <p:spPr>
          <a:xfrm>
            <a:off x="8083931" y="5290565"/>
            <a:ext cx="657860" cy="801370"/>
          </a:xfrm>
          <a:custGeom>
            <a:avLst/>
            <a:gdLst/>
            <a:ahLst/>
            <a:cxnLst/>
            <a:rect l="l" t="t" r="r" b="b"/>
            <a:pathLst>
              <a:path w="657859" h="801370">
                <a:moveTo>
                  <a:pt x="77724" y="35052"/>
                </a:moveTo>
                <a:lnTo>
                  <a:pt x="0" y="0"/>
                </a:lnTo>
                <a:lnTo>
                  <a:pt x="18288" y="83057"/>
                </a:lnTo>
                <a:lnTo>
                  <a:pt x="29718" y="73826"/>
                </a:lnTo>
                <a:lnTo>
                  <a:pt x="29718" y="57150"/>
                </a:lnTo>
                <a:lnTo>
                  <a:pt x="49530" y="41148"/>
                </a:lnTo>
                <a:lnTo>
                  <a:pt x="57746" y="51187"/>
                </a:lnTo>
                <a:lnTo>
                  <a:pt x="77724" y="35052"/>
                </a:lnTo>
                <a:close/>
              </a:path>
              <a:path w="657859" h="801370">
                <a:moveTo>
                  <a:pt x="57746" y="51187"/>
                </a:moveTo>
                <a:lnTo>
                  <a:pt x="49530" y="41148"/>
                </a:lnTo>
                <a:lnTo>
                  <a:pt x="29718" y="57150"/>
                </a:lnTo>
                <a:lnTo>
                  <a:pt x="37929" y="67193"/>
                </a:lnTo>
                <a:lnTo>
                  <a:pt x="57746" y="51187"/>
                </a:lnTo>
                <a:close/>
              </a:path>
              <a:path w="657859" h="801370">
                <a:moveTo>
                  <a:pt x="37929" y="67193"/>
                </a:moveTo>
                <a:lnTo>
                  <a:pt x="29718" y="57150"/>
                </a:lnTo>
                <a:lnTo>
                  <a:pt x="29718" y="73826"/>
                </a:lnTo>
                <a:lnTo>
                  <a:pt x="37929" y="67193"/>
                </a:lnTo>
                <a:close/>
              </a:path>
              <a:path w="657859" h="801370">
                <a:moveTo>
                  <a:pt x="657606" y="784098"/>
                </a:moveTo>
                <a:lnTo>
                  <a:pt x="57746" y="51187"/>
                </a:lnTo>
                <a:lnTo>
                  <a:pt x="37929" y="67193"/>
                </a:lnTo>
                <a:lnTo>
                  <a:pt x="637794" y="800862"/>
                </a:lnTo>
                <a:lnTo>
                  <a:pt x="657606" y="784098"/>
                </a:lnTo>
                <a:close/>
              </a:path>
            </a:pathLst>
          </a:custGeom>
          <a:solidFill>
            <a:srgbClr val="EE2B0A"/>
          </a:solidFill>
        </p:spPr>
        <p:txBody>
          <a:bodyPr wrap="square" lIns="0" tIns="0" rIns="0" bIns="0" rtlCol="0"/>
          <a:lstStyle/>
          <a:p>
            <a:endParaRPr/>
          </a:p>
        </p:txBody>
      </p:sp>
      <p:sp>
        <p:nvSpPr>
          <p:cNvPr id="13" name="object 13"/>
          <p:cNvSpPr/>
          <p:nvPr/>
        </p:nvSpPr>
        <p:spPr>
          <a:xfrm>
            <a:off x="2172347" y="5649467"/>
            <a:ext cx="798195" cy="445134"/>
          </a:xfrm>
          <a:custGeom>
            <a:avLst/>
            <a:gdLst/>
            <a:ahLst/>
            <a:cxnLst/>
            <a:rect l="l" t="t" r="r" b="b"/>
            <a:pathLst>
              <a:path w="798194" h="445135">
                <a:moveTo>
                  <a:pt x="737029" y="48073"/>
                </a:moveTo>
                <a:lnTo>
                  <a:pt x="724939" y="25908"/>
                </a:lnTo>
                <a:lnTo>
                  <a:pt x="0" y="422148"/>
                </a:lnTo>
                <a:lnTo>
                  <a:pt x="12192" y="445008"/>
                </a:lnTo>
                <a:lnTo>
                  <a:pt x="737029" y="48073"/>
                </a:lnTo>
                <a:close/>
              </a:path>
              <a:path w="798194" h="445135">
                <a:moveTo>
                  <a:pt x="797814" y="0"/>
                </a:moveTo>
                <a:lnTo>
                  <a:pt x="712470" y="3048"/>
                </a:lnTo>
                <a:lnTo>
                  <a:pt x="724939" y="25908"/>
                </a:lnTo>
                <a:lnTo>
                  <a:pt x="736092" y="19812"/>
                </a:lnTo>
                <a:lnTo>
                  <a:pt x="748284" y="41910"/>
                </a:lnTo>
                <a:lnTo>
                  <a:pt x="748284" y="68707"/>
                </a:lnTo>
                <a:lnTo>
                  <a:pt x="749046" y="70104"/>
                </a:lnTo>
                <a:lnTo>
                  <a:pt x="797814" y="0"/>
                </a:lnTo>
                <a:close/>
              </a:path>
              <a:path w="798194" h="445135">
                <a:moveTo>
                  <a:pt x="748284" y="41910"/>
                </a:moveTo>
                <a:lnTo>
                  <a:pt x="736092" y="19812"/>
                </a:lnTo>
                <a:lnTo>
                  <a:pt x="724939" y="25908"/>
                </a:lnTo>
                <a:lnTo>
                  <a:pt x="737029" y="48073"/>
                </a:lnTo>
                <a:lnTo>
                  <a:pt x="748284" y="41910"/>
                </a:lnTo>
                <a:close/>
              </a:path>
              <a:path w="798194" h="445135">
                <a:moveTo>
                  <a:pt x="748284" y="68707"/>
                </a:moveTo>
                <a:lnTo>
                  <a:pt x="748284" y="41910"/>
                </a:lnTo>
                <a:lnTo>
                  <a:pt x="737029" y="48073"/>
                </a:lnTo>
                <a:lnTo>
                  <a:pt x="748284" y="68707"/>
                </a:lnTo>
                <a:close/>
              </a:path>
            </a:pathLst>
          </a:custGeom>
          <a:solidFill>
            <a:srgbClr val="EE2B0A"/>
          </a:solidFill>
        </p:spPr>
        <p:txBody>
          <a:bodyPr wrap="square" lIns="0" tIns="0" rIns="0" bIns="0" rtlCol="0"/>
          <a:lstStyle/>
          <a:p>
            <a:endParaRPr/>
          </a:p>
        </p:txBody>
      </p:sp>
      <p:sp>
        <p:nvSpPr>
          <p:cNvPr id="14" name="object 14"/>
          <p:cNvSpPr/>
          <p:nvPr/>
        </p:nvSpPr>
        <p:spPr>
          <a:xfrm>
            <a:off x="7266317" y="4714494"/>
            <a:ext cx="718820" cy="143510"/>
          </a:xfrm>
          <a:custGeom>
            <a:avLst/>
            <a:gdLst/>
            <a:ahLst/>
            <a:cxnLst/>
            <a:rect l="l" t="t" r="r" b="b"/>
            <a:pathLst>
              <a:path w="718820" h="143510">
                <a:moveTo>
                  <a:pt x="359664" y="0"/>
                </a:moveTo>
                <a:lnTo>
                  <a:pt x="287108" y="1452"/>
                </a:lnTo>
                <a:lnTo>
                  <a:pt x="219563" y="5619"/>
                </a:lnTo>
                <a:lnTo>
                  <a:pt x="158464" y="12215"/>
                </a:lnTo>
                <a:lnTo>
                  <a:pt x="105251" y="20955"/>
                </a:lnTo>
                <a:lnTo>
                  <a:pt x="61360" y="31551"/>
                </a:lnTo>
                <a:lnTo>
                  <a:pt x="7297" y="57173"/>
                </a:lnTo>
                <a:lnTo>
                  <a:pt x="0" y="71628"/>
                </a:lnTo>
                <a:lnTo>
                  <a:pt x="7297" y="86082"/>
                </a:lnTo>
                <a:lnTo>
                  <a:pt x="61360" y="111704"/>
                </a:lnTo>
                <a:lnTo>
                  <a:pt x="105251" y="122301"/>
                </a:lnTo>
                <a:lnTo>
                  <a:pt x="158464" y="131040"/>
                </a:lnTo>
                <a:lnTo>
                  <a:pt x="219563" y="137636"/>
                </a:lnTo>
                <a:lnTo>
                  <a:pt x="287108" y="141803"/>
                </a:lnTo>
                <a:lnTo>
                  <a:pt x="359664" y="143256"/>
                </a:lnTo>
                <a:lnTo>
                  <a:pt x="431967" y="141803"/>
                </a:lnTo>
                <a:lnTo>
                  <a:pt x="499324" y="137636"/>
                </a:lnTo>
                <a:lnTo>
                  <a:pt x="560287" y="131040"/>
                </a:lnTo>
                <a:lnTo>
                  <a:pt x="613410" y="122300"/>
                </a:lnTo>
                <a:lnTo>
                  <a:pt x="657245" y="111704"/>
                </a:lnTo>
                <a:lnTo>
                  <a:pt x="711270" y="86082"/>
                </a:lnTo>
                <a:lnTo>
                  <a:pt x="718566" y="71627"/>
                </a:lnTo>
                <a:lnTo>
                  <a:pt x="711270" y="57173"/>
                </a:lnTo>
                <a:lnTo>
                  <a:pt x="657245" y="31551"/>
                </a:lnTo>
                <a:lnTo>
                  <a:pt x="613410" y="20954"/>
                </a:lnTo>
                <a:lnTo>
                  <a:pt x="560287" y="12215"/>
                </a:lnTo>
                <a:lnTo>
                  <a:pt x="499324" y="5619"/>
                </a:lnTo>
                <a:lnTo>
                  <a:pt x="431967" y="1452"/>
                </a:lnTo>
                <a:lnTo>
                  <a:pt x="359664" y="0"/>
                </a:lnTo>
                <a:close/>
              </a:path>
            </a:pathLst>
          </a:custGeom>
          <a:ln w="25399">
            <a:solidFill>
              <a:srgbClr val="EE2B0A"/>
            </a:solidFill>
          </a:ln>
        </p:spPr>
        <p:txBody>
          <a:bodyPr wrap="square" lIns="0" tIns="0" rIns="0" bIns="0" rtlCol="0"/>
          <a:lstStyle/>
          <a:p>
            <a:endParaRPr/>
          </a:p>
        </p:txBody>
      </p:sp>
      <p:sp>
        <p:nvSpPr>
          <p:cNvPr id="15" name="object 15"/>
          <p:cNvSpPr/>
          <p:nvPr/>
        </p:nvSpPr>
        <p:spPr>
          <a:xfrm>
            <a:off x="7291463" y="5073396"/>
            <a:ext cx="719455" cy="144780"/>
          </a:xfrm>
          <a:custGeom>
            <a:avLst/>
            <a:gdLst/>
            <a:ahLst/>
            <a:cxnLst/>
            <a:rect l="l" t="t" r="r" b="b"/>
            <a:pathLst>
              <a:path w="719454" h="144779">
                <a:moveTo>
                  <a:pt x="359664" y="0"/>
                </a:moveTo>
                <a:lnTo>
                  <a:pt x="287108" y="1454"/>
                </a:lnTo>
                <a:lnTo>
                  <a:pt x="219563" y="5631"/>
                </a:lnTo>
                <a:lnTo>
                  <a:pt x="158464" y="12255"/>
                </a:lnTo>
                <a:lnTo>
                  <a:pt x="105251" y="21050"/>
                </a:lnTo>
                <a:lnTo>
                  <a:pt x="61360" y="31737"/>
                </a:lnTo>
                <a:lnTo>
                  <a:pt x="7297" y="57684"/>
                </a:lnTo>
                <a:lnTo>
                  <a:pt x="0" y="72390"/>
                </a:lnTo>
                <a:lnTo>
                  <a:pt x="7297" y="86876"/>
                </a:lnTo>
                <a:lnTo>
                  <a:pt x="61360" y="112707"/>
                </a:lnTo>
                <a:lnTo>
                  <a:pt x="105251" y="123444"/>
                </a:lnTo>
                <a:lnTo>
                  <a:pt x="158464" y="132323"/>
                </a:lnTo>
                <a:lnTo>
                  <a:pt x="219563" y="139041"/>
                </a:lnTo>
                <a:lnTo>
                  <a:pt x="287108" y="143294"/>
                </a:lnTo>
                <a:lnTo>
                  <a:pt x="359664" y="144780"/>
                </a:lnTo>
                <a:lnTo>
                  <a:pt x="432219" y="143294"/>
                </a:lnTo>
                <a:lnTo>
                  <a:pt x="499764" y="139041"/>
                </a:lnTo>
                <a:lnTo>
                  <a:pt x="560863" y="132323"/>
                </a:lnTo>
                <a:lnTo>
                  <a:pt x="614076" y="123443"/>
                </a:lnTo>
                <a:lnTo>
                  <a:pt x="657967" y="112707"/>
                </a:lnTo>
                <a:lnTo>
                  <a:pt x="712030" y="86876"/>
                </a:lnTo>
                <a:lnTo>
                  <a:pt x="719328" y="72389"/>
                </a:lnTo>
                <a:lnTo>
                  <a:pt x="712030" y="57684"/>
                </a:lnTo>
                <a:lnTo>
                  <a:pt x="657967" y="31737"/>
                </a:lnTo>
                <a:lnTo>
                  <a:pt x="614076" y="21050"/>
                </a:lnTo>
                <a:lnTo>
                  <a:pt x="560863" y="12255"/>
                </a:lnTo>
                <a:lnTo>
                  <a:pt x="499764" y="5631"/>
                </a:lnTo>
                <a:lnTo>
                  <a:pt x="432219" y="1454"/>
                </a:lnTo>
                <a:lnTo>
                  <a:pt x="359664" y="0"/>
                </a:lnTo>
                <a:close/>
              </a:path>
            </a:pathLst>
          </a:custGeom>
          <a:ln w="25400">
            <a:solidFill>
              <a:srgbClr val="EE2B0A"/>
            </a:solidFill>
          </a:ln>
        </p:spPr>
        <p:txBody>
          <a:bodyPr wrap="square" lIns="0" tIns="0" rIns="0" bIns="0" rtlCol="0"/>
          <a:lstStyle/>
          <a:p>
            <a:endParaRPr/>
          </a:p>
        </p:txBody>
      </p:sp>
      <p:sp>
        <p:nvSpPr>
          <p:cNvPr id="16" name="object 16"/>
          <p:cNvSpPr/>
          <p:nvPr/>
        </p:nvSpPr>
        <p:spPr>
          <a:xfrm>
            <a:off x="7291463" y="5868923"/>
            <a:ext cx="719455" cy="140970"/>
          </a:xfrm>
          <a:custGeom>
            <a:avLst/>
            <a:gdLst/>
            <a:ahLst/>
            <a:cxnLst/>
            <a:rect l="l" t="t" r="r" b="b"/>
            <a:pathLst>
              <a:path w="719454" h="140970">
                <a:moveTo>
                  <a:pt x="359664" y="0"/>
                </a:moveTo>
                <a:lnTo>
                  <a:pt x="287108" y="1418"/>
                </a:lnTo>
                <a:lnTo>
                  <a:pt x="219563" y="5488"/>
                </a:lnTo>
                <a:lnTo>
                  <a:pt x="158464" y="11934"/>
                </a:lnTo>
                <a:lnTo>
                  <a:pt x="105251" y="20478"/>
                </a:lnTo>
                <a:lnTo>
                  <a:pt x="61360" y="30844"/>
                </a:lnTo>
                <a:lnTo>
                  <a:pt x="7297" y="55934"/>
                </a:lnTo>
                <a:lnTo>
                  <a:pt x="0" y="70104"/>
                </a:lnTo>
                <a:lnTo>
                  <a:pt x="7297" y="84525"/>
                </a:lnTo>
                <a:lnTo>
                  <a:pt x="61360" y="109939"/>
                </a:lnTo>
                <a:lnTo>
                  <a:pt x="105251" y="120396"/>
                </a:lnTo>
                <a:lnTo>
                  <a:pt x="158464" y="128995"/>
                </a:lnTo>
                <a:lnTo>
                  <a:pt x="219563" y="135469"/>
                </a:lnTo>
                <a:lnTo>
                  <a:pt x="287108" y="139550"/>
                </a:lnTo>
                <a:lnTo>
                  <a:pt x="359664" y="140970"/>
                </a:lnTo>
                <a:lnTo>
                  <a:pt x="432219" y="139550"/>
                </a:lnTo>
                <a:lnTo>
                  <a:pt x="499764" y="135469"/>
                </a:lnTo>
                <a:lnTo>
                  <a:pt x="560863" y="128995"/>
                </a:lnTo>
                <a:lnTo>
                  <a:pt x="614076" y="120395"/>
                </a:lnTo>
                <a:lnTo>
                  <a:pt x="657967" y="109939"/>
                </a:lnTo>
                <a:lnTo>
                  <a:pt x="712030" y="84525"/>
                </a:lnTo>
                <a:lnTo>
                  <a:pt x="719328" y="70103"/>
                </a:lnTo>
                <a:lnTo>
                  <a:pt x="712030" y="55934"/>
                </a:lnTo>
                <a:lnTo>
                  <a:pt x="657967" y="30844"/>
                </a:lnTo>
                <a:lnTo>
                  <a:pt x="614076" y="20478"/>
                </a:lnTo>
                <a:lnTo>
                  <a:pt x="560863" y="11934"/>
                </a:lnTo>
                <a:lnTo>
                  <a:pt x="499764" y="5488"/>
                </a:lnTo>
                <a:lnTo>
                  <a:pt x="432219" y="1418"/>
                </a:lnTo>
                <a:lnTo>
                  <a:pt x="359664" y="0"/>
                </a:lnTo>
                <a:close/>
              </a:path>
            </a:pathLst>
          </a:custGeom>
          <a:ln w="25400">
            <a:solidFill>
              <a:srgbClr val="EE2B0A"/>
            </a:solidFill>
          </a:ln>
        </p:spPr>
        <p:txBody>
          <a:bodyPr wrap="square" lIns="0" tIns="0" rIns="0" bIns="0" rtlCol="0"/>
          <a:lstStyle/>
          <a:p>
            <a:endParaRPr/>
          </a:p>
        </p:txBody>
      </p:sp>
      <p:sp>
        <p:nvSpPr>
          <p:cNvPr id="17" name="object 17"/>
          <p:cNvSpPr/>
          <p:nvPr/>
        </p:nvSpPr>
        <p:spPr>
          <a:xfrm>
            <a:off x="7291463" y="6009894"/>
            <a:ext cx="719455" cy="142240"/>
          </a:xfrm>
          <a:custGeom>
            <a:avLst/>
            <a:gdLst/>
            <a:ahLst/>
            <a:cxnLst/>
            <a:rect l="l" t="t" r="r" b="b"/>
            <a:pathLst>
              <a:path w="719454" h="142239">
                <a:moveTo>
                  <a:pt x="359664" y="0"/>
                </a:moveTo>
                <a:lnTo>
                  <a:pt x="287108" y="1451"/>
                </a:lnTo>
                <a:lnTo>
                  <a:pt x="219563" y="5607"/>
                </a:lnTo>
                <a:lnTo>
                  <a:pt x="158464" y="12175"/>
                </a:lnTo>
                <a:lnTo>
                  <a:pt x="105251" y="20859"/>
                </a:lnTo>
                <a:lnTo>
                  <a:pt x="61360" y="31365"/>
                </a:lnTo>
                <a:lnTo>
                  <a:pt x="7297" y="56663"/>
                </a:lnTo>
                <a:lnTo>
                  <a:pt x="0" y="70866"/>
                </a:lnTo>
                <a:lnTo>
                  <a:pt x="7297" y="85068"/>
                </a:lnTo>
                <a:lnTo>
                  <a:pt x="61360" y="110366"/>
                </a:lnTo>
                <a:lnTo>
                  <a:pt x="105251" y="120872"/>
                </a:lnTo>
                <a:lnTo>
                  <a:pt x="158464" y="129556"/>
                </a:lnTo>
                <a:lnTo>
                  <a:pt x="219563" y="136124"/>
                </a:lnTo>
                <a:lnTo>
                  <a:pt x="287108" y="140280"/>
                </a:lnTo>
                <a:lnTo>
                  <a:pt x="359664" y="141732"/>
                </a:lnTo>
                <a:lnTo>
                  <a:pt x="432219" y="140280"/>
                </a:lnTo>
                <a:lnTo>
                  <a:pt x="499764" y="136124"/>
                </a:lnTo>
                <a:lnTo>
                  <a:pt x="560863" y="129556"/>
                </a:lnTo>
                <a:lnTo>
                  <a:pt x="614076" y="120872"/>
                </a:lnTo>
                <a:lnTo>
                  <a:pt x="657967" y="110366"/>
                </a:lnTo>
                <a:lnTo>
                  <a:pt x="712030" y="85068"/>
                </a:lnTo>
                <a:lnTo>
                  <a:pt x="719328" y="70866"/>
                </a:lnTo>
                <a:lnTo>
                  <a:pt x="712030" y="56663"/>
                </a:lnTo>
                <a:lnTo>
                  <a:pt x="657967" y="31365"/>
                </a:lnTo>
                <a:lnTo>
                  <a:pt x="614076" y="20859"/>
                </a:lnTo>
                <a:lnTo>
                  <a:pt x="560863" y="12175"/>
                </a:lnTo>
                <a:lnTo>
                  <a:pt x="499764" y="5607"/>
                </a:lnTo>
                <a:lnTo>
                  <a:pt x="432219" y="1451"/>
                </a:lnTo>
                <a:lnTo>
                  <a:pt x="359664" y="0"/>
                </a:lnTo>
                <a:close/>
              </a:path>
            </a:pathLst>
          </a:custGeom>
          <a:ln w="25400">
            <a:solidFill>
              <a:srgbClr val="EE2B0A"/>
            </a:solidFill>
          </a:ln>
        </p:spPr>
        <p:txBody>
          <a:bodyPr wrap="square" lIns="0" tIns="0" rIns="0" bIns="0" rtlCol="0"/>
          <a:lstStyle/>
          <a:p>
            <a:endParaRP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1676146"/>
            <a:ext cx="7486015" cy="3723004"/>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凸壳</a:t>
            </a:r>
            <a:endParaRPr sz="3200">
              <a:latin typeface="新宋体" panose="02010609030101010101" charset="-122"/>
              <a:cs typeface="新宋体" panose="02010609030101010101" charset="-122"/>
            </a:endParaRPr>
          </a:p>
          <a:p>
            <a:pPr marL="469265" marR="5080">
              <a:lnSpc>
                <a:spcPct val="100000"/>
              </a:lnSpc>
              <a:spcBef>
                <a:spcPts val="147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如果连接集合A内任意两个点的直线段都在A的内 部，则A是凸形的</a:t>
            </a:r>
            <a:endParaRPr sz="2500">
              <a:latin typeface="新宋体" panose="02010609030101010101" charset="-122"/>
              <a:cs typeface="新宋体" panose="02010609030101010101" charset="-122"/>
            </a:endParaRPr>
          </a:p>
          <a:p>
            <a:pPr marL="469265">
              <a:lnSpc>
                <a:spcPct val="100000"/>
              </a:lnSpc>
              <a:spcBef>
                <a:spcPts val="150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集合S的凸壳H是包含S的最小凸集合</a:t>
            </a:r>
            <a:endParaRPr sz="2500">
              <a:latin typeface="新宋体" panose="02010609030101010101" charset="-122"/>
              <a:cs typeface="新宋体" panose="02010609030101010101" charset="-122"/>
            </a:endParaRPr>
          </a:p>
          <a:p>
            <a:pPr marL="469265">
              <a:lnSpc>
                <a:spcPct val="100000"/>
              </a:lnSpc>
              <a:spcBef>
                <a:spcPts val="1500"/>
              </a:spcBef>
              <a:tabLst>
                <a:tab pos="807720"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H-S称为S的凸缺</a:t>
            </a:r>
            <a:endParaRPr sz="2500">
              <a:latin typeface="新宋体" panose="02010609030101010101" charset="-122"/>
              <a:cs typeface="新宋体" panose="02010609030101010101" charset="-122"/>
            </a:endParaRPr>
          </a:p>
          <a:p>
            <a:pPr marL="946150" marR="798195" indent="-476885">
              <a:lnSpc>
                <a:spcPct val="150000"/>
              </a:lnSpc>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求取集合A的凸壳C(A)的简单形态学算法： </a:t>
            </a:r>
            <a:r>
              <a:rPr sz="2500" dirty="0">
                <a:latin typeface="新宋体" panose="02010609030101010101" charset="-122"/>
                <a:cs typeface="新宋体" panose="02010609030101010101" charset="-122"/>
              </a:rPr>
              <a:t>令B</a:t>
            </a:r>
            <a:r>
              <a:rPr sz="2550" spc="-15" baseline="26000" dirty="0">
                <a:latin typeface="新宋体" panose="02010609030101010101" charset="-122"/>
                <a:cs typeface="新宋体" panose="02010609030101010101" charset="-122"/>
              </a:rPr>
              <a:t>i</a:t>
            </a:r>
            <a:r>
              <a:rPr sz="2500" spc="-5" dirty="0">
                <a:latin typeface="新宋体" panose="02010609030101010101" charset="-122"/>
                <a:cs typeface="新宋体" panose="02010609030101010101" charset="-122"/>
              </a:rPr>
              <a:t>表示4个结构元素,i=1,2,3,4,</a:t>
            </a:r>
            <a:endParaRPr sz="2500">
              <a:latin typeface="新宋体" panose="02010609030101010101" charset="-122"/>
              <a:cs typeface="新宋体" panose="02010609030101010101" charset="-122"/>
            </a:endParaRPr>
          </a:p>
        </p:txBody>
      </p:sp>
      <p:sp>
        <p:nvSpPr>
          <p:cNvPr id="6" name="object 6"/>
          <p:cNvSpPr txBox="1"/>
          <p:nvPr/>
        </p:nvSpPr>
        <p:spPr>
          <a:xfrm>
            <a:off x="5241173" y="6161011"/>
            <a:ext cx="1772285" cy="375285"/>
          </a:xfrm>
          <a:prstGeom prst="rect">
            <a:avLst/>
          </a:prstGeom>
        </p:spPr>
        <p:txBody>
          <a:bodyPr vert="horz" wrap="square" lIns="0" tIns="0" rIns="0" bIns="0" rtlCol="0">
            <a:spAutoFit/>
          </a:bodyPr>
          <a:lstStyle/>
          <a:p>
            <a:pPr marL="12700">
              <a:lnSpc>
                <a:spcPts val="2950"/>
              </a:lnSpc>
            </a:pPr>
            <a:r>
              <a:rPr sz="2500" dirty="0">
                <a:latin typeface="新宋体" panose="02010609030101010101" charset="-122"/>
                <a:cs typeface="新宋体" panose="02010609030101010101" charset="-122"/>
              </a:rPr>
              <a:t>,</a:t>
            </a:r>
            <a:r>
              <a:rPr sz="2500" spc="-5" dirty="0">
                <a:latin typeface="新宋体" panose="02010609030101010101" charset="-122"/>
                <a:cs typeface="新宋体" panose="02010609030101010101" charset="-122"/>
              </a:rPr>
              <a:t>conv表示在</a:t>
            </a:r>
            <a:endParaRPr sz="2500">
              <a:latin typeface="新宋体" panose="02010609030101010101" charset="-122"/>
              <a:cs typeface="新宋体" panose="02010609030101010101" charset="-122"/>
            </a:endParaRPr>
          </a:p>
        </p:txBody>
      </p:sp>
      <p:sp>
        <p:nvSpPr>
          <p:cNvPr id="7" name="object 7"/>
          <p:cNvSpPr txBox="1"/>
          <p:nvPr/>
        </p:nvSpPr>
        <p:spPr>
          <a:xfrm>
            <a:off x="8256596" y="6161011"/>
            <a:ext cx="1296035" cy="375285"/>
          </a:xfrm>
          <a:prstGeom prst="rect">
            <a:avLst/>
          </a:prstGeom>
        </p:spPr>
        <p:txBody>
          <a:bodyPr vert="horz" wrap="square" lIns="0" tIns="0" rIns="0" bIns="0" rtlCol="0">
            <a:spAutoFit/>
          </a:bodyPr>
          <a:lstStyle/>
          <a:p>
            <a:pPr marL="12700">
              <a:lnSpc>
                <a:spcPts val="2950"/>
              </a:lnSpc>
            </a:pPr>
            <a:r>
              <a:rPr sz="2500" spc="-5" dirty="0">
                <a:latin typeface="新宋体" panose="02010609030101010101" charset="-122"/>
                <a:cs typeface="新宋体" panose="02010609030101010101" charset="-122"/>
              </a:rPr>
              <a:t>收敛，则</a:t>
            </a:r>
            <a:endParaRPr sz="250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形态学的主要应用</a:t>
            </a:r>
          </a:p>
        </p:txBody>
      </p:sp>
      <p:sp>
        <p:nvSpPr>
          <p:cNvPr id="9" name="object 9"/>
          <p:cNvSpPr txBox="1"/>
          <p:nvPr/>
        </p:nvSpPr>
        <p:spPr>
          <a:xfrm>
            <a:off x="5400421" y="5567171"/>
            <a:ext cx="3091815" cy="377190"/>
          </a:xfrm>
          <a:prstGeom prst="rect">
            <a:avLst/>
          </a:prstGeom>
        </p:spPr>
        <p:txBody>
          <a:bodyPr vert="horz" wrap="square" lIns="0" tIns="0" rIns="0" bIns="0" rtlCol="0">
            <a:spAutoFit/>
          </a:bodyPr>
          <a:lstStyle/>
          <a:p>
            <a:pPr marL="12700">
              <a:lnSpc>
                <a:spcPct val="100000"/>
              </a:lnSpc>
              <a:tabLst>
                <a:tab pos="1575435" algn="l"/>
              </a:tabLst>
            </a:pPr>
            <a:r>
              <a:rPr sz="2400" i="1" spc="-5" dirty="0">
                <a:latin typeface="Times New Roman" panose="02020603050405020304"/>
                <a:cs typeface="Times New Roman" panose="02020603050405020304"/>
              </a:rPr>
              <a:t>i</a:t>
            </a:r>
            <a:r>
              <a:rPr sz="2400" i="1" spc="10" dirty="0">
                <a:latin typeface="Times New Roman" panose="02020603050405020304"/>
                <a:cs typeface="Times New Roman" panose="02020603050405020304"/>
              </a:rPr>
              <a:t> </a:t>
            </a:r>
            <a:r>
              <a:rPr sz="2400" spc="-5" dirty="0">
                <a:latin typeface="Symbol" panose="05050102010706020507"/>
                <a:cs typeface="Symbol" panose="05050102010706020507"/>
              </a:rPr>
              <a:t></a:t>
            </a:r>
            <a:r>
              <a:rPr sz="2400" spc="-310" dirty="0">
                <a:latin typeface="Times New Roman" panose="02020603050405020304"/>
                <a:cs typeface="Times New Roman" panose="02020603050405020304"/>
              </a:rPr>
              <a:t> </a:t>
            </a:r>
            <a:r>
              <a:rPr sz="2400" spc="-260" dirty="0">
                <a:latin typeface="Times New Roman" panose="02020603050405020304"/>
                <a:cs typeface="Times New Roman" panose="02020603050405020304"/>
              </a:rPr>
              <a:t>1</a:t>
            </a:r>
            <a:r>
              <a:rPr sz="2400" spc="5" dirty="0">
                <a:latin typeface="Times New Roman" panose="02020603050405020304"/>
                <a:cs typeface="Times New Roman" panose="02020603050405020304"/>
              </a:rPr>
              <a:t>,</a:t>
            </a:r>
            <a:r>
              <a:rPr sz="2400" spc="-80" dirty="0">
                <a:latin typeface="Times New Roman" panose="02020603050405020304"/>
                <a:cs typeface="Times New Roman" panose="02020603050405020304"/>
              </a:rPr>
              <a:t>2</a:t>
            </a:r>
            <a:r>
              <a:rPr sz="2400" spc="-60" dirty="0">
                <a:latin typeface="Times New Roman" panose="02020603050405020304"/>
                <a:cs typeface="Times New Roman" panose="02020603050405020304"/>
              </a:rPr>
              <a:t>,</a:t>
            </a:r>
            <a:r>
              <a:rPr sz="2400" spc="-150" dirty="0">
                <a:latin typeface="Times New Roman" panose="02020603050405020304"/>
                <a:cs typeface="Times New Roman" panose="02020603050405020304"/>
              </a:rPr>
              <a:t>3</a:t>
            </a:r>
            <a:r>
              <a:rPr sz="2400" spc="5" dirty="0">
                <a:latin typeface="Times New Roman" panose="02020603050405020304"/>
                <a:cs typeface="Times New Roman" panose="02020603050405020304"/>
              </a:rPr>
              <a:t>,</a:t>
            </a:r>
            <a:r>
              <a:rPr sz="2400" spc="-5" dirty="0">
                <a:latin typeface="Times New Roman" panose="02020603050405020304"/>
                <a:cs typeface="Times New Roman" panose="02020603050405020304"/>
              </a:rPr>
              <a:t>4</a:t>
            </a:r>
            <a:r>
              <a:rPr sz="2400" dirty="0">
                <a:latin typeface="Times New Roman" panose="02020603050405020304"/>
                <a:cs typeface="Times New Roman" panose="02020603050405020304"/>
              </a:rPr>
              <a:t>	</a:t>
            </a:r>
            <a:r>
              <a:rPr sz="2400" i="1" spc="-5" dirty="0">
                <a:latin typeface="Times New Roman" panose="02020603050405020304"/>
                <a:cs typeface="Times New Roman" panose="02020603050405020304"/>
              </a:rPr>
              <a:t>k</a:t>
            </a:r>
            <a:r>
              <a:rPr sz="2400" i="1" spc="120" dirty="0">
                <a:latin typeface="Times New Roman" panose="02020603050405020304"/>
                <a:cs typeface="Times New Roman" panose="02020603050405020304"/>
              </a:rPr>
              <a:t> </a:t>
            </a:r>
            <a:r>
              <a:rPr sz="2400" spc="-5" dirty="0">
                <a:latin typeface="Symbol" panose="05050102010706020507"/>
                <a:cs typeface="Symbol" panose="05050102010706020507"/>
              </a:rPr>
              <a:t></a:t>
            </a:r>
            <a:r>
              <a:rPr sz="2400" spc="-310" dirty="0">
                <a:latin typeface="Times New Roman" panose="02020603050405020304"/>
                <a:cs typeface="Times New Roman" panose="02020603050405020304"/>
              </a:rPr>
              <a:t> </a:t>
            </a:r>
            <a:r>
              <a:rPr sz="2400" spc="-260" dirty="0">
                <a:latin typeface="Times New Roman" panose="02020603050405020304"/>
                <a:cs typeface="Times New Roman" panose="02020603050405020304"/>
              </a:rPr>
              <a:t>1</a:t>
            </a:r>
            <a:r>
              <a:rPr sz="2400" spc="5" dirty="0">
                <a:latin typeface="Times New Roman" panose="02020603050405020304"/>
                <a:cs typeface="Times New Roman" panose="02020603050405020304"/>
              </a:rPr>
              <a:t>,</a:t>
            </a:r>
            <a:r>
              <a:rPr sz="2400" spc="-80" dirty="0">
                <a:latin typeface="Times New Roman" panose="02020603050405020304"/>
                <a:cs typeface="Times New Roman" panose="02020603050405020304"/>
              </a:rPr>
              <a:t>2</a:t>
            </a:r>
            <a:r>
              <a:rPr sz="2400" spc="-60" dirty="0">
                <a:latin typeface="Times New Roman" panose="02020603050405020304"/>
                <a:cs typeface="Times New Roman" panose="02020603050405020304"/>
              </a:rPr>
              <a:t>,</a:t>
            </a:r>
            <a:r>
              <a:rPr sz="2400" spc="-150" dirty="0">
                <a:latin typeface="Times New Roman" panose="02020603050405020304"/>
                <a:cs typeface="Times New Roman" panose="02020603050405020304"/>
              </a:rPr>
              <a:t>3</a:t>
            </a:r>
            <a:r>
              <a:rPr sz="2400" spc="5" dirty="0">
                <a:latin typeface="Times New Roman" panose="02020603050405020304"/>
                <a:cs typeface="Times New Roman" panose="02020603050405020304"/>
              </a:rPr>
              <a:t>,</a:t>
            </a:r>
            <a:r>
              <a:rPr sz="2400" spc="-80" dirty="0">
                <a:latin typeface="Times New Roman" panose="02020603050405020304"/>
                <a:cs typeface="Times New Roman" panose="02020603050405020304"/>
              </a:rPr>
              <a:t>4</a:t>
            </a:r>
            <a:r>
              <a:rPr sz="2400" spc="-5"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
        <p:nvSpPr>
          <p:cNvPr id="10" name="object 10"/>
          <p:cNvSpPr txBox="1"/>
          <p:nvPr/>
        </p:nvSpPr>
        <p:spPr>
          <a:xfrm>
            <a:off x="2798952" y="5430773"/>
            <a:ext cx="325755" cy="513715"/>
          </a:xfrm>
          <a:prstGeom prst="rect">
            <a:avLst/>
          </a:prstGeom>
        </p:spPr>
        <p:txBody>
          <a:bodyPr vert="horz" wrap="square" lIns="0" tIns="0" rIns="0" bIns="0" rtlCol="0">
            <a:spAutoFit/>
          </a:bodyPr>
          <a:lstStyle/>
          <a:p>
            <a:pPr marL="12700">
              <a:lnSpc>
                <a:spcPct val="100000"/>
              </a:lnSpc>
            </a:pPr>
            <a:r>
              <a:rPr sz="3600" i="1" spc="-7" baseline="-24000" dirty="0">
                <a:latin typeface="Times New Roman" panose="02020603050405020304"/>
                <a:cs typeface="Times New Roman" panose="02020603050405020304"/>
              </a:rPr>
              <a:t>X</a:t>
            </a:r>
            <a:r>
              <a:rPr sz="3600" i="1" spc="-254" baseline="-24000" dirty="0">
                <a:latin typeface="Times New Roman" panose="02020603050405020304"/>
                <a:cs typeface="Times New Roman" panose="02020603050405020304"/>
              </a:rPr>
              <a:t> </a:t>
            </a:r>
            <a:r>
              <a:rPr sz="1650" i="1" spc="5" dirty="0">
                <a:latin typeface="Times New Roman" panose="02020603050405020304"/>
                <a:cs typeface="Times New Roman" panose="02020603050405020304"/>
              </a:rPr>
              <a:t>i</a:t>
            </a:r>
            <a:endParaRPr sz="1650">
              <a:latin typeface="Times New Roman" panose="02020603050405020304"/>
              <a:cs typeface="Times New Roman" panose="02020603050405020304"/>
            </a:endParaRPr>
          </a:p>
        </p:txBody>
      </p:sp>
      <p:sp>
        <p:nvSpPr>
          <p:cNvPr id="11" name="object 11"/>
          <p:cNvSpPr txBox="1"/>
          <p:nvPr/>
        </p:nvSpPr>
        <p:spPr>
          <a:xfrm>
            <a:off x="3021457" y="5738634"/>
            <a:ext cx="120014" cy="264160"/>
          </a:xfrm>
          <a:prstGeom prst="rect">
            <a:avLst/>
          </a:prstGeom>
        </p:spPr>
        <p:txBody>
          <a:bodyPr vert="horz" wrap="square" lIns="0" tIns="0" rIns="0" bIns="0" rtlCol="0">
            <a:spAutoFit/>
          </a:bodyPr>
          <a:lstStyle/>
          <a:p>
            <a:pPr marL="12700">
              <a:lnSpc>
                <a:spcPct val="100000"/>
              </a:lnSpc>
            </a:pPr>
            <a:r>
              <a:rPr sz="1650" i="1" spc="10" dirty="0">
                <a:latin typeface="Times New Roman" panose="02020603050405020304"/>
                <a:cs typeface="Times New Roman" panose="02020603050405020304"/>
              </a:rPr>
              <a:t>k</a:t>
            </a:r>
            <a:endParaRPr sz="1650">
              <a:latin typeface="Times New Roman" panose="02020603050405020304"/>
              <a:cs typeface="Times New Roman" panose="02020603050405020304"/>
            </a:endParaRPr>
          </a:p>
        </p:txBody>
      </p:sp>
      <p:sp>
        <p:nvSpPr>
          <p:cNvPr id="12" name="object 12"/>
          <p:cNvSpPr txBox="1"/>
          <p:nvPr/>
        </p:nvSpPr>
        <p:spPr>
          <a:xfrm>
            <a:off x="3238614" y="5313171"/>
            <a:ext cx="2004060" cy="689610"/>
          </a:xfrm>
          <a:prstGeom prst="rect">
            <a:avLst/>
          </a:prstGeom>
        </p:spPr>
        <p:txBody>
          <a:bodyPr vert="horz" wrap="square" lIns="0" tIns="0" rIns="0" bIns="0" rtlCol="0">
            <a:spAutoFit/>
          </a:bodyPr>
          <a:lstStyle/>
          <a:p>
            <a:pPr marL="12700">
              <a:lnSpc>
                <a:spcPct val="100000"/>
              </a:lnSpc>
              <a:tabLst>
                <a:tab pos="1122045" algn="l"/>
              </a:tabLst>
            </a:pPr>
            <a:r>
              <a:rPr sz="2400" spc="-5" dirty="0">
                <a:latin typeface="Symbol" panose="05050102010706020507"/>
                <a:cs typeface="Symbol" panose="05050102010706020507"/>
              </a:rPr>
              <a:t></a:t>
            </a:r>
            <a:r>
              <a:rPr sz="2400" spc="-75" dirty="0">
                <a:latin typeface="Times New Roman" panose="02020603050405020304"/>
                <a:cs typeface="Times New Roman" panose="02020603050405020304"/>
              </a:rPr>
              <a:t> </a:t>
            </a:r>
            <a:r>
              <a:rPr sz="4400" spc="-730" dirty="0">
                <a:latin typeface="Symbol" panose="05050102010706020507"/>
                <a:cs typeface="Symbol" panose="05050102010706020507"/>
              </a:rPr>
              <a:t></a:t>
            </a:r>
            <a:r>
              <a:rPr sz="2400" i="1" spc="280" dirty="0">
                <a:latin typeface="Times New Roman" panose="02020603050405020304"/>
                <a:cs typeface="Times New Roman" panose="02020603050405020304"/>
              </a:rPr>
              <a:t>X</a:t>
            </a:r>
            <a:r>
              <a:rPr sz="2475" i="1" spc="15" baseline="-20000" dirty="0">
                <a:latin typeface="Times New Roman" panose="02020603050405020304"/>
                <a:cs typeface="Times New Roman" panose="02020603050405020304"/>
              </a:rPr>
              <a:t>k</a:t>
            </a:r>
            <a:r>
              <a:rPr sz="2475" i="1" spc="-330" baseline="-20000" dirty="0">
                <a:latin typeface="Times New Roman" panose="02020603050405020304"/>
                <a:cs typeface="Times New Roman" panose="02020603050405020304"/>
              </a:rPr>
              <a:t> </a:t>
            </a:r>
            <a:r>
              <a:rPr sz="2475" spc="-150" baseline="-20000" dirty="0">
                <a:latin typeface="Symbol" panose="05050102010706020507"/>
                <a:cs typeface="Symbol" panose="05050102010706020507"/>
              </a:rPr>
              <a:t></a:t>
            </a:r>
            <a:r>
              <a:rPr sz="2475" spc="15" baseline="-20000" dirty="0">
                <a:latin typeface="Times New Roman" panose="02020603050405020304"/>
                <a:cs typeface="Times New Roman" panose="02020603050405020304"/>
              </a:rPr>
              <a:t>1</a:t>
            </a:r>
            <a:r>
              <a:rPr sz="2475" baseline="-20000" dirty="0">
                <a:latin typeface="Times New Roman" panose="02020603050405020304"/>
                <a:cs typeface="Times New Roman" panose="02020603050405020304"/>
              </a:rPr>
              <a:t>	</a:t>
            </a:r>
            <a:r>
              <a:rPr sz="2400" i="1" spc="100" dirty="0">
                <a:latin typeface="Times New Roman" panose="02020603050405020304"/>
                <a:cs typeface="Times New Roman" panose="02020603050405020304"/>
              </a:rPr>
              <a:t>B</a:t>
            </a:r>
            <a:r>
              <a:rPr sz="2475" i="1" spc="7" baseline="35000" dirty="0">
                <a:latin typeface="Times New Roman" panose="02020603050405020304"/>
                <a:cs typeface="Times New Roman" panose="02020603050405020304"/>
              </a:rPr>
              <a:t>i</a:t>
            </a:r>
            <a:r>
              <a:rPr sz="2475" i="1" spc="-15" baseline="35000" dirty="0">
                <a:latin typeface="Times New Roman" panose="02020603050405020304"/>
                <a:cs typeface="Times New Roman" panose="02020603050405020304"/>
              </a:rPr>
              <a:t> </a:t>
            </a:r>
            <a:r>
              <a:rPr sz="4400" spc="-660" dirty="0">
                <a:latin typeface="Symbol" panose="05050102010706020507"/>
                <a:cs typeface="Symbol" panose="05050102010706020507"/>
              </a:rPr>
              <a:t></a:t>
            </a:r>
            <a:r>
              <a:rPr sz="2400" spc="-819" dirty="0">
                <a:latin typeface="Arial" panose="020B0604020202020204"/>
                <a:cs typeface="Arial" panose="020B0604020202020204"/>
              </a:rPr>
              <a:t></a:t>
            </a:r>
            <a:r>
              <a:rPr sz="2400" spc="-125" dirty="0">
                <a:latin typeface="Arial" panose="020B0604020202020204"/>
                <a:cs typeface="Arial" panose="020B0604020202020204"/>
              </a:rPr>
              <a:t> </a:t>
            </a:r>
            <a:r>
              <a:rPr sz="2400" i="1" spc="-5"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13" name="object 13"/>
          <p:cNvSpPr/>
          <p:nvPr/>
        </p:nvSpPr>
        <p:spPr>
          <a:xfrm>
            <a:off x="4123067" y="5578602"/>
            <a:ext cx="274320" cy="306324"/>
          </a:xfrm>
          <a:prstGeom prst="rect">
            <a:avLst/>
          </a:prstGeom>
          <a:blipFill>
            <a:blip r:embed="rId4" cstate="print"/>
            <a:stretch>
              <a:fillRect/>
            </a:stretch>
          </a:blipFill>
        </p:spPr>
        <p:txBody>
          <a:bodyPr wrap="square" lIns="0" tIns="0" rIns="0" bIns="0" rtlCol="0"/>
          <a:lstStyle/>
          <a:p>
            <a:endParaRPr/>
          </a:p>
        </p:txBody>
      </p:sp>
      <p:sp>
        <p:nvSpPr>
          <p:cNvPr id="14" name="object 14"/>
          <p:cNvSpPr txBox="1"/>
          <p:nvPr/>
        </p:nvSpPr>
        <p:spPr>
          <a:xfrm>
            <a:off x="2819539" y="6006846"/>
            <a:ext cx="325755" cy="513715"/>
          </a:xfrm>
          <a:prstGeom prst="rect">
            <a:avLst/>
          </a:prstGeom>
        </p:spPr>
        <p:txBody>
          <a:bodyPr vert="horz" wrap="square" lIns="0" tIns="0" rIns="0" bIns="0" rtlCol="0">
            <a:spAutoFit/>
          </a:bodyPr>
          <a:lstStyle/>
          <a:p>
            <a:pPr marL="12700">
              <a:lnSpc>
                <a:spcPct val="100000"/>
              </a:lnSpc>
            </a:pPr>
            <a:r>
              <a:rPr sz="3600" i="1" spc="-7" baseline="-24000" dirty="0">
                <a:latin typeface="Times New Roman" panose="02020603050405020304"/>
                <a:cs typeface="Times New Roman" panose="02020603050405020304"/>
              </a:rPr>
              <a:t>X</a:t>
            </a:r>
            <a:r>
              <a:rPr sz="3600" i="1" spc="-254" baseline="-24000" dirty="0">
                <a:latin typeface="Times New Roman" panose="02020603050405020304"/>
                <a:cs typeface="Times New Roman" panose="02020603050405020304"/>
              </a:rPr>
              <a:t> </a:t>
            </a:r>
            <a:r>
              <a:rPr sz="1650" i="1" spc="5" dirty="0">
                <a:latin typeface="Times New Roman" panose="02020603050405020304"/>
                <a:cs typeface="Times New Roman" panose="02020603050405020304"/>
              </a:rPr>
              <a:t>i</a:t>
            </a:r>
            <a:endParaRPr sz="1650">
              <a:latin typeface="Times New Roman" panose="02020603050405020304"/>
              <a:cs typeface="Times New Roman" panose="02020603050405020304"/>
            </a:endParaRPr>
          </a:p>
        </p:txBody>
      </p:sp>
      <p:sp>
        <p:nvSpPr>
          <p:cNvPr id="15" name="object 15"/>
          <p:cNvSpPr txBox="1"/>
          <p:nvPr/>
        </p:nvSpPr>
        <p:spPr>
          <a:xfrm>
            <a:off x="3249295" y="6130544"/>
            <a:ext cx="748665" cy="405765"/>
          </a:xfrm>
          <a:prstGeom prst="rect">
            <a:avLst/>
          </a:prstGeom>
        </p:spPr>
        <p:txBody>
          <a:bodyPr vert="horz" wrap="square" lIns="0" tIns="0" rIns="0" bIns="0" rtlCol="0">
            <a:spAutoFit/>
          </a:bodyPr>
          <a:lstStyle/>
          <a:p>
            <a:pPr marL="12700">
              <a:lnSpc>
                <a:spcPct val="100000"/>
              </a:lnSpc>
            </a:pPr>
            <a:r>
              <a:rPr sz="2400" spc="-5" dirty="0">
                <a:latin typeface="Symbol" panose="05050102010706020507"/>
                <a:cs typeface="Symbol" panose="05050102010706020507"/>
              </a:rPr>
              <a:t></a:t>
            </a:r>
            <a:r>
              <a:rPr sz="2400" spc="120" dirty="0">
                <a:latin typeface="Times New Roman" panose="02020603050405020304"/>
                <a:cs typeface="Times New Roman" panose="02020603050405020304"/>
              </a:rPr>
              <a:t> </a:t>
            </a:r>
            <a:r>
              <a:rPr sz="2400" i="1" spc="-320" dirty="0">
                <a:latin typeface="Times New Roman" panose="02020603050405020304"/>
                <a:cs typeface="Times New Roman" panose="02020603050405020304"/>
              </a:rPr>
              <a:t>A</a:t>
            </a:r>
            <a:r>
              <a:rPr sz="3750" baseline="-6000" dirty="0">
                <a:latin typeface="新宋体" panose="02010609030101010101" charset="-122"/>
                <a:cs typeface="新宋体" panose="02010609030101010101" charset="-122"/>
              </a:rPr>
              <a:t>令</a:t>
            </a:r>
            <a:endParaRPr sz="3750" baseline="-6000">
              <a:latin typeface="新宋体" panose="02010609030101010101" charset="-122"/>
              <a:cs typeface="新宋体" panose="02010609030101010101" charset="-122"/>
            </a:endParaRPr>
          </a:p>
        </p:txBody>
      </p:sp>
      <p:sp>
        <p:nvSpPr>
          <p:cNvPr id="16" name="object 16"/>
          <p:cNvSpPr txBox="1"/>
          <p:nvPr/>
        </p:nvSpPr>
        <p:spPr>
          <a:xfrm>
            <a:off x="3038220" y="6314694"/>
            <a:ext cx="132080" cy="264160"/>
          </a:xfrm>
          <a:prstGeom prst="rect">
            <a:avLst/>
          </a:prstGeom>
        </p:spPr>
        <p:txBody>
          <a:bodyPr vert="horz" wrap="square" lIns="0" tIns="0" rIns="0" bIns="0" rtlCol="0">
            <a:spAutoFit/>
          </a:bodyPr>
          <a:lstStyle/>
          <a:p>
            <a:pPr marL="12700">
              <a:lnSpc>
                <a:spcPct val="100000"/>
              </a:lnSpc>
            </a:pPr>
            <a:r>
              <a:rPr sz="1650" spc="10" dirty="0">
                <a:latin typeface="Times New Roman" panose="02020603050405020304"/>
                <a:cs typeface="Times New Roman" panose="02020603050405020304"/>
              </a:rPr>
              <a:t>0</a:t>
            </a:r>
            <a:endParaRPr sz="1650">
              <a:latin typeface="Times New Roman" panose="02020603050405020304"/>
              <a:cs typeface="Times New Roman" panose="02020603050405020304"/>
            </a:endParaRPr>
          </a:p>
        </p:txBody>
      </p:sp>
      <p:sp>
        <p:nvSpPr>
          <p:cNvPr id="17" name="object 17"/>
          <p:cNvSpPr txBox="1"/>
          <p:nvPr/>
        </p:nvSpPr>
        <p:spPr>
          <a:xfrm>
            <a:off x="7246759" y="6102083"/>
            <a:ext cx="783590" cy="264160"/>
          </a:xfrm>
          <a:prstGeom prst="rect">
            <a:avLst/>
          </a:prstGeom>
        </p:spPr>
        <p:txBody>
          <a:bodyPr vert="horz" wrap="square" lIns="0" tIns="0" rIns="0" bIns="0" rtlCol="0">
            <a:spAutoFit/>
          </a:bodyPr>
          <a:lstStyle/>
          <a:p>
            <a:pPr marL="12700">
              <a:lnSpc>
                <a:spcPct val="100000"/>
              </a:lnSpc>
              <a:tabLst>
                <a:tab pos="711200" algn="l"/>
              </a:tabLst>
            </a:pPr>
            <a:r>
              <a:rPr sz="1650" i="1" spc="5" dirty="0">
                <a:latin typeface="Times New Roman" panose="02020603050405020304"/>
                <a:cs typeface="Times New Roman" panose="02020603050405020304"/>
              </a:rPr>
              <a:t>i 	i</a:t>
            </a:r>
            <a:endParaRPr sz="1650">
              <a:latin typeface="Times New Roman" panose="02020603050405020304"/>
              <a:cs typeface="Times New Roman" panose="02020603050405020304"/>
            </a:endParaRPr>
          </a:p>
        </p:txBody>
      </p:sp>
      <p:sp>
        <p:nvSpPr>
          <p:cNvPr id="18" name="object 18"/>
          <p:cNvSpPr txBox="1"/>
          <p:nvPr/>
        </p:nvSpPr>
        <p:spPr>
          <a:xfrm>
            <a:off x="7005955" y="6219444"/>
            <a:ext cx="1274445" cy="359410"/>
          </a:xfrm>
          <a:prstGeom prst="rect">
            <a:avLst/>
          </a:prstGeom>
        </p:spPr>
        <p:txBody>
          <a:bodyPr vert="horz" wrap="square" lIns="0" tIns="0" rIns="0" bIns="0" rtlCol="0">
            <a:spAutoFit/>
          </a:bodyPr>
          <a:lstStyle/>
          <a:p>
            <a:pPr marL="12700">
              <a:lnSpc>
                <a:spcPts val="2825"/>
              </a:lnSpc>
            </a:pPr>
            <a:r>
              <a:rPr sz="3600" i="1" spc="412" baseline="14000" dirty="0">
                <a:latin typeface="Times New Roman" panose="02020603050405020304"/>
                <a:cs typeface="Times New Roman" panose="02020603050405020304"/>
              </a:rPr>
              <a:t>X</a:t>
            </a:r>
            <a:r>
              <a:rPr sz="1650" i="1" spc="10" dirty="0">
                <a:latin typeface="Times New Roman" panose="02020603050405020304"/>
                <a:cs typeface="Times New Roman" panose="02020603050405020304"/>
              </a:rPr>
              <a:t>k</a:t>
            </a:r>
            <a:r>
              <a:rPr sz="1650" i="1" dirty="0">
                <a:latin typeface="Times New Roman" panose="02020603050405020304"/>
                <a:cs typeface="Times New Roman" panose="02020603050405020304"/>
              </a:rPr>
              <a:t> </a:t>
            </a:r>
            <a:r>
              <a:rPr sz="1650" i="1" spc="135" dirty="0">
                <a:latin typeface="Times New Roman" panose="02020603050405020304"/>
                <a:cs typeface="Times New Roman" panose="02020603050405020304"/>
              </a:rPr>
              <a:t> </a:t>
            </a:r>
            <a:r>
              <a:rPr sz="3600" spc="-7" baseline="14000" dirty="0">
                <a:latin typeface="Symbol" panose="05050102010706020507"/>
                <a:cs typeface="Symbol" panose="05050102010706020507"/>
              </a:rPr>
              <a:t></a:t>
            </a:r>
            <a:r>
              <a:rPr sz="3600" spc="195" baseline="14000" dirty="0">
                <a:latin typeface="Times New Roman" panose="02020603050405020304"/>
                <a:cs typeface="Times New Roman" panose="02020603050405020304"/>
              </a:rPr>
              <a:t> </a:t>
            </a:r>
            <a:r>
              <a:rPr sz="3600" i="1" spc="412" baseline="14000" dirty="0">
                <a:latin typeface="Times New Roman" panose="02020603050405020304"/>
                <a:cs typeface="Times New Roman" panose="02020603050405020304"/>
              </a:rPr>
              <a:t>X</a:t>
            </a:r>
            <a:r>
              <a:rPr sz="1650" i="1" spc="10" dirty="0">
                <a:latin typeface="Times New Roman" panose="02020603050405020304"/>
                <a:cs typeface="Times New Roman" panose="02020603050405020304"/>
              </a:rPr>
              <a:t>k</a:t>
            </a:r>
            <a:r>
              <a:rPr sz="1650" i="1" spc="-225" dirty="0">
                <a:latin typeface="Times New Roman" panose="02020603050405020304"/>
                <a:cs typeface="Times New Roman" panose="02020603050405020304"/>
              </a:rPr>
              <a:t> </a:t>
            </a:r>
            <a:r>
              <a:rPr sz="1650" spc="-110" dirty="0">
                <a:latin typeface="Symbol" panose="05050102010706020507"/>
                <a:cs typeface="Symbol" panose="05050102010706020507"/>
              </a:rPr>
              <a:t></a:t>
            </a:r>
            <a:r>
              <a:rPr sz="1650" spc="10"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
        <p:nvSpPr>
          <p:cNvPr id="19" name="object 19"/>
          <p:cNvSpPr txBox="1"/>
          <p:nvPr/>
        </p:nvSpPr>
        <p:spPr>
          <a:xfrm>
            <a:off x="4013580" y="6146038"/>
            <a:ext cx="1186815" cy="419734"/>
          </a:xfrm>
          <a:prstGeom prst="rect">
            <a:avLst/>
          </a:prstGeom>
        </p:spPr>
        <p:txBody>
          <a:bodyPr vert="horz" wrap="square" lIns="0" tIns="0" rIns="0" bIns="0" rtlCol="0">
            <a:spAutoFit/>
          </a:bodyPr>
          <a:lstStyle/>
          <a:p>
            <a:pPr marL="12700">
              <a:lnSpc>
                <a:spcPts val="2020"/>
              </a:lnSpc>
            </a:pPr>
            <a:r>
              <a:rPr sz="2300" spc="-85" dirty="0">
                <a:latin typeface="Times New Roman" panose="02020603050405020304"/>
                <a:cs typeface="Times New Roman" panose="02020603050405020304"/>
              </a:rPr>
              <a:t>D</a:t>
            </a:r>
            <a:r>
              <a:rPr sz="2400" spc="7" baseline="36000" dirty="0">
                <a:latin typeface="Times New Roman" panose="02020603050405020304"/>
                <a:cs typeface="Times New Roman" panose="02020603050405020304"/>
              </a:rPr>
              <a:t>i</a:t>
            </a:r>
            <a:r>
              <a:rPr sz="2400" baseline="36000" dirty="0">
                <a:latin typeface="Times New Roman" panose="02020603050405020304"/>
                <a:cs typeface="Times New Roman" panose="02020603050405020304"/>
              </a:rPr>
              <a:t> </a:t>
            </a:r>
            <a:r>
              <a:rPr sz="2400" spc="-127" baseline="36000" dirty="0">
                <a:latin typeface="Times New Roman" panose="02020603050405020304"/>
                <a:cs typeface="Times New Roman" panose="02020603050405020304"/>
              </a:rPr>
              <a:t> </a:t>
            </a:r>
            <a:r>
              <a:rPr sz="2300" spc="15" dirty="0">
                <a:latin typeface="Symbol" panose="05050102010706020507"/>
                <a:cs typeface="Symbol" panose="05050102010706020507"/>
              </a:rPr>
              <a:t></a:t>
            </a:r>
            <a:r>
              <a:rPr sz="2300" spc="-55" dirty="0">
                <a:latin typeface="Times New Roman" panose="02020603050405020304"/>
                <a:cs typeface="Times New Roman" panose="02020603050405020304"/>
              </a:rPr>
              <a:t> </a:t>
            </a:r>
            <a:r>
              <a:rPr sz="2300" i="1" spc="265" dirty="0">
                <a:latin typeface="Times New Roman" panose="02020603050405020304"/>
                <a:cs typeface="Times New Roman" panose="02020603050405020304"/>
              </a:rPr>
              <a:t>X</a:t>
            </a:r>
            <a:r>
              <a:rPr sz="2400" i="1" spc="7" baseline="36000" dirty="0">
                <a:latin typeface="Times New Roman" panose="02020603050405020304"/>
                <a:cs typeface="Times New Roman" panose="02020603050405020304"/>
              </a:rPr>
              <a:t>i</a:t>
            </a:r>
            <a:endParaRPr sz="2400" baseline="36000">
              <a:latin typeface="Times New Roman" panose="02020603050405020304"/>
              <a:cs typeface="Times New Roman" panose="02020603050405020304"/>
            </a:endParaRPr>
          </a:p>
          <a:p>
            <a:pPr marL="782955">
              <a:lnSpc>
                <a:spcPts val="1180"/>
              </a:lnSpc>
            </a:pPr>
            <a:r>
              <a:rPr sz="1600" i="1" spc="10" dirty="0">
                <a:latin typeface="Times New Roman" panose="02020603050405020304"/>
                <a:cs typeface="Times New Roman" panose="02020603050405020304"/>
              </a:rPr>
              <a:t>conv</a:t>
            </a:r>
            <a:endParaRPr sz="1600">
              <a:latin typeface="Times New Roman" panose="02020603050405020304"/>
              <a:cs typeface="Times New Roman" panose="02020603050405020304"/>
            </a:endParaRP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1676146"/>
            <a:ext cx="124968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凸壳</a:t>
            </a:r>
            <a:endParaRPr sz="3200">
              <a:latin typeface="新宋体" panose="02010609030101010101" charset="-122"/>
              <a:cs typeface="新宋体" panose="02010609030101010101" charset="-122"/>
            </a:endParaRPr>
          </a:p>
        </p:txBody>
      </p:sp>
      <p:sp>
        <p:nvSpPr>
          <p:cNvPr id="6" name="object 6"/>
          <p:cNvSpPr txBox="1"/>
          <p:nvPr/>
        </p:nvSpPr>
        <p:spPr>
          <a:xfrm>
            <a:off x="2067432" y="2439923"/>
            <a:ext cx="205104" cy="28511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Wingdings" panose="05000000000000000000"/>
                <a:cs typeface="Wingdings" panose="05000000000000000000"/>
              </a:rPr>
              <a:t></a:t>
            </a:r>
            <a:endParaRPr sz="1800">
              <a:latin typeface="Wingdings" panose="05000000000000000000"/>
              <a:cs typeface="Wingdings" panose="05000000000000000000"/>
            </a:endParaRPr>
          </a:p>
        </p:txBody>
      </p:sp>
      <p:sp>
        <p:nvSpPr>
          <p:cNvPr id="7" name="object 7"/>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形态学的主要应用</a:t>
            </a:r>
          </a:p>
        </p:txBody>
      </p:sp>
      <p:sp>
        <p:nvSpPr>
          <p:cNvPr id="8" name="object 8"/>
          <p:cNvSpPr txBox="1"/>
          <p:nvPr/>
        </p:nvSpPr>
        <p:spPr>
          <a:xfrm>
            <a:off x="3935857" y="2144267"/>
            <a:ext cx="132080" cy="264160"/>
          </a:xfrm>
          <a:prstGeom prst="rect">
            <a:avLst/>
          </a:prstGeom>
        </p:spPr>
        <p:txBody>
          <a:bodyPr vert="horz" wrap="square" lIns="0" tIns="0" rIns="0" bIns="0" rtlCol="0">
            <a:spAutoFit/>
          </a:bodyPr>
          <a:lstStyle/>
          <a:p>
            <a:pPr marL="12700">
              <a:lnSpc>
                <a:spcPct val="100000"/>
              </a:lnSpc>
            </a:pPr>
            <a:r>
              <a:rPr sz="1650" spc="10" dirty="0">
                <a:latin typeface="Times New Roman" panose="02020603050405020304"/>
                <a:cs typeface="Times New Roman" panose="02020603050405020304"/>
              </a:rPr>
              <a:t>4</a:t>
            </a:r>
            <a:endParaRPr sz="1650">
              <a:latin typeface="Times New Roman" panose="02020603050405020304"/>
              <a:cs typeface="Times New Roman" panose="02020603050405020304"/>
            </a:endParaRPr>
          </a:p>
        </p:txBody>
      </p:sp>
      <p:sp>
        <p:nvSpPr>
          <p:cNvPr id="9" name="object 9"/>
          <p:cNvSpPr txBox="1"/>
          <p:nvPr/>
        </p:nvSpPr>
        <p:spPr>
          <a:xfrm>
            <a:off x="2067432" y="2676893"/>
            <a:ext cx="7454900" cy="2145030"/>
          </a:xfrm>
          <a:prstGeom prst="rect">
            <a:avLst/>
          </a:prstGeom>
        </p:spPr>
        <p:txBody>
          <a:bodyPr vert="horz" wrap="square" lIns="0" tIns="0" rIns="0" bIns="0" rtlCol="0">
            <a:spAutoFit/>
          </a:bodyPr>
          <a:lstStyle/>
          <a:p>
            <a:pPr marL="1783080">
              <a:lnSpc>
                <a:spcPts val="1955"/>
              </a:lnSpc>
            </a:pPr>
            <a:r>
              <a:rPr sz="1650" i="1" spc="5" dirty="0">
                <a:latin typeface="Times New Roman" panose="02020603050405020304"/>
                <a:cs typeface="Times New Roman" panose="02020603050405020304"/>
              </a:rPr>
              <a:t>i</a:t>
            </a:r>
            <a:r>
              <a:rPr sz="1650" i="1" spc="-204" dirty="0">
                <a:latin typeface="Times New Roman" panose="02020603050405020304"/>
                <a:cs typeface="Times New Roman" panose="02020603050405020304"/>
              </a:rPr>
              <a:t> </a:t>
            </a:r>
            <a:r>
              <a:rPr sz="1650" spc="40" dirty="0">
                <a:latin typeface="Symbol" panose="05050102010706020507"/>
                <a:cs typeface="Symbol" panose="05050102010706020507"/>
              </a:rPr>
              <a:t></a:t>
            </a:r>
            <a:r>
              <a:rPr sz="1650" spc="10"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a:p>
            <a:pPr marL="12700" marR="5080">
              <a:lnSpc>
                <a:spcPts val="3000"/>
              </a:lnSpc>
              <a:spcBef>
                <a:spcPts val="75"/>
              </a:spcBef>
              <a:tabLst>
                <a:tab pos="3498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先对A用</a:t>
            </a:r>
            <a:r>
              <a:rPr sz="2500"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1</a:t>
            </a:r>
            <a:r>
              <a:rPr sz="2500" spc="-5" dirty="0">
                <a:latin typeface="新宋体" panose="02010609030101010101" charset="-122"/>
                <a:cs typeface="新宋体" panose="02010609030101010101" charset="-122"/>
              </a:rPr>
              <a:t>运用击中或击不中变换，反复使用，当不 再发生变化时，执行与A的并集运算，用</a:t>
            </a:r>
            <a:r>
              <a:rPr sz="2500" dirty="0">
                <a:latin typeface="新宋体" panose="02010609030101010101" charset="-122"/>
                <a:cs typeface="新宋体" panose="02010609030101010101" charset="-122"/>
              </a:rPr>
              <a:t>D</a:t>
            </a:r>
            <a:r>
              <a:rPr sz="2550" spc="-15" baseline="26000" dirty="0">
                <a:latin typeface="新宋体" panose="02010609030101010101" charset="-122"/>
                <a:cs typeface="新宋体" panose="02010609030101010101" charset="-122"/>
              </a:rPr>
              <a:t>1</a:t>
            </a:r>
            <a:r>
              <a:rPr sz="2500" spc="-5" dirty="0">
                <a:latin typeface="新宋体" panose="02010609030101010101" charset="-122"/>
                <a:cs typeface="新宋体" panose="02010609030101010101" charset="-122"/>
              </a:rPr>
              <a:t>表示结果</a:t>
            </a:r>
            <a:endParaRPr sz="2500">
              <a:latin typeface="新宋体" panose="02010609030101010101" charset="-122"/>
              <a:cs typeface="新宋体" panose="02010609030101010101" charset="-122"/>
            </a:endParaRPr>
          </a:p>
          <a:p>
            <a:pPr marL="12700">
              <a:lnSpc>
                <a:spcPct val="100000"/>
              </a:lnSpc>
              <a:spcBef>
                <a:spcPts val="1400"/>
              </a:spcBef>
              <a:tabLst>
                <a:tab pos="3498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上述过程用</a:t>
            </a:r>
            <a:r>
              <a:rPr sz="2500"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2</a:t>
            </a:r>
            <a:r>
              <a:rPr sz="2500" spc="-5" dirty="0">
                <a:latin typeface="新宋体" panose="02010609030101010101" charset="-122"/>
                <a:cs typeface="新宋体" panose="02010609030101010101" charset="-122"/>
              </a:rPr>
              <a:t>重复，直到不发生变化。</a:t>
            </a:r>
            <a:endParaRPr sz="2500">
              <a:latin typeface="新宋体" panose="02010609030101010101" charset="-122"/>
              <a:cs typeface="新宋体" panose="02010609030101010101" charset="-122"/>
            </a:endParaRPr>
          </a:p>
          <a:p>
            <a:pPr marL="12700">
              <a:lnSpc>
                <a:spcPts val="2950"/>
              </a:lnSpc>
              <a:spcBef>
                <a:spcPts val="1500"/>
              </a:spcBef>
              <a:tabLst>
                <a:tab pos="3498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最后得到的4个D的并集组成了A的凸壳</a:t>
            </a:r>
            <a:endParaRPr sz="2500">
              <a:latin typeface="新宋体" panose="02010609030101010101" charset="-122"/>
              <a:cs typeface="新宋体" panose="02010609030101010101" charset="-122"/>
            </a:endParaRPr>
          </a:p>
        </p:txBody>
      </p:sp>
      <p:sp>
        <p:nvSpPr>
          <p:cNvPr id="10" name="object 10"/>
          <p:cNvSpPr txBox="1"/>
          <p:nvPr/>
        </p:nvSpPr>
        <p:spPr>
          <a:xfrm>
            <a:off x="2795168" y="2226817"/>
            <a:ext cx="1766570" cy="499109"/>
          </a:xfrm>
          <a:prstGeom prst="rect">
            <a:avLst/>
          </a:prstGeom>
        </p:spPr>
        <p:txBody>
          <a:bodyPr vert="horz" wrap="square" lIns="0" tIns="0" rIns="0" bIns="0" rtlCol="0">
            <a:spAutoFit/>
          </a:bodyPr>
          <a:lstStyle/>
          <a:p>
            <a:pPr marL="12700">
              <a:lnSpc>
                <a:spcPct val="100000"/>
              </a:lnSpc>
              <a:tabLst>
                <a:tab pos="1095375" algn="l"/>
              </a:tabLst>
            </a:pPr>
            <a:r>
              <a:rPr sz="2400" i="1" spc="-5" dirty="0">
                <a:latin typeface="Times New Roman" panose="02020603050405020304"/>
                <a:cs typeface="Times New Roman" panose="02020603050405020304"/>
              </a:rPr>
              <a:t>C</a:t>
            </a:r>
            <a:r>
              <a:rPr sz="2400" i="1" spc="-210" dirty="0">
                <a:latin typeface="Times New Roman" panose="02020603050405020304"/>
                <a:cs typeface="Times New Roman" panose="02020603050405020304"/>
              </a:rPr>
              <a:t> </a:t>
            </a:r>
            <a:r>
              <a:rPr sz="3250" spc="-40" dirty="0">
                <a:latin typeface="Symbol" panose="05050102010706020507"/>
                <a:cs typeface="Symbol" panose="05050102010706020507"/>
              </a:rPr>
              <a:t></a:t>
            </a:r>
            <a:r>
              <a:rPr sz="2400" i="1" spc="-5" dirty="0">
                <a:latin typeface="Times New Roman" panose="02020603050405020304"/>
                <a:cs typeface="Times New Roman" panose="02020603050405020304"/>
              </a:rPr>
              <a:t>A</a:t>
            </a:r>
            <a:r>
              <a:rPr sz="2400" i="1" spc="-365" dirty="0">
                <a:latin typeface="Times New Roman" panose="02020603050405020304"/>
                <a:cs typeface="Times New Roman" panose="02020603050405020304"/>
              </a:rPr>
              <a:t> </a:t>
            </a:r>
            <a:r>
              <a:rPr sz="3250" spc="-190" dirty="0">
                <a:latin typeface="Symbol" panose="05050102010706020507"/>
                <a:cs typeface="Symbol" panose="05050102010706020507"/>
              </a:rPr>
              <a:t></a:t>
            </a:r>
            <a:r>
              <a:rPr sz="3250" spc="-370" dirty="0">
                <a:latin typeface="Times New Roman" panose="02020603050405020304"/>
                <a:cs typeface="Times New Roman" panose="02020603050405020304"/>
              </a:rPr>
              <a:t> </a:t>
            </a:r>
            <a:r>
              <a:rPr sz="2400" spc="-5" dirty="0">
                <a:latin typeface="Symbol" panose="05050102010706020507"/>
                <a:cs typeface="Symbol" panose="05050102010706020507"/>
              </a:rPr>
              <a:t></a:t>
            </a:r>
            <a:r>
              <a:rPr sz="2400" dirty="0">
                <a:latin typeface="Times New Roman" panose="02020603050405020304"/>
                <a:cs typeface="Times New Roman" panose="02020603050405020304"/>
              </a:rPr>
              <a:t>	</a:t>
            </a:r>
            <a:r>
              <a:rPr sz="2400" spc="-819" dirty="0">
                <a:latin typeface="Arial" panose="020B0604020202020204"/>
                <a:cs typeface="Arial" panose="020B0604020202020204"/>
              </a:rPr>
              <a:t></a:t>
            </a:r>
            <a:r>
              <a:rPr sz="2400" spc="330" dirty="0">
                <a:latin typeface="Arial" panose="020B0604020202020204"/>
                <a:cs typeface="Arial" panose="020B0604020202020204"/>
              </a:rPr>
              <a:t> </a:t>
            </a:r>
            <a:r>
              <a:rPr sz="2400" i="1" spc="-5" dirty="0">
                <a:latin typeface="Times New Roman" panose="02020603050405020304"/>
                <a:cs typeface="Times New Roman" panose="02020603050405020304"/>
              </a:rPr>
              <a:t>D</a:t>
            </a:r>
            <a:r>
              <a:rPr sz="2400" i="1" spc="-200" dirty="0">
                <a:latin typeface="Times New Roman" panose="02020603050405020304"/>
                <a:cs typeface="Times New Roman" panose="02020603050405020304"/>
              </a:rPr>
              <a:t> </a:t>
            </a:r>
            <a:r>
              <a:rPr sz="2475" i="1" spc="7" baseline="35000" dirty="0">
                <a:latin typeface="Times New Roman" panose="02020603050405020304"/>
                <a:cs typeface="Times New Roman" panose="02020603050405020304"/>
              </a:rPr>
              <a:t>i</a:t>
            </a:r>
            <a:endParaRPr sz="2475" baseline="35000">
              <a:latin typeface="Times New Roman" panose="02020603050405020304"/>
              <a:cs typeface="Times New Roman" panose="02020603050405020304"/>
            </a:endParaRP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计算凸壳举例</a:t>
            </a:r>
          </a:p>
        </p:txBody>
      </p:sp>
      <p:sp>
        <p:nvSpPr>
          <p:cNvPr id="6" name="object 6"/>
          <p:cNvSpPr/>
          <p:nvPr/>
        </p:nvSpPr>
        <p:spPr>
          <a:xfrm>
            <a:off x="2467241" y="1761744"/>
            <a:ext cx="5805678" cy="5250179"/>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7113409" y="1793747"/>
            <a:ext cx="355600" cy="286385"/>
          </a:xfrm>
          <a:prstGeom prst="rect">
            <a:avLst/>
          </a:prstGeom>
        </p:spPr>
        <p:txBody>
          <a:bodyPr vert="horz" wrap="square" lIns="0" tIns="0" rIns="0" bIns="0" rtlCol="0">
            <a:spAutoFit/>
          </a:bodyPr>
          <a:lstStyle/>
          <a:p>
            <a:pPr marL="12700">
              <a:lnSpc>
                <a:spcPct val="100000"/>
              </a:lnSpc>
            </a:pPr>
            <a:r>
              <a:rPr sz="1800" spc="-5"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a</a:t>
            </a:r>
            <a:endParaRPr sz="1800">
              <a:latin typeface="Times New Roman" panose="02020603050405020304"/>
              <a:cs typeface="Times New Roman" panose="02020603050405020304"/>
            </a:endParaRPr>
          </a:p>
        </p:txBody>
      </p:sp>
      <p:sp>
        <p:nvSpPr>
          <p:cNvPr id="8" name="object 8"/>
          <p:cNvSpPr txBox="1"/>
          <p:nvPr/>
        </p:nvSpPr>
        <p:spPr>
          <a:xfrm>
            <a:off x="4473828" y="3736847"/>
            <a:ext cx="3683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b</a:t>
            </a:r>
            <a:endParaRPr sz="1800">
              <a:latin typeface="Times New Roman" panose="02020603050405020304"/>
              <a:cs typeface="Times New Roman" panose="02020603050405020304"/>
            </a:endParaRPr>
          </a:p>
        </p:txBody>
      </p:sp>
      <p:sp>
        <p:nvSpPr>
          <p:cNvPr id="9" name="object 9"/>
          <p:cNvSpPr txBox="1"/>
          <p:nvPr/>
        </p:nvSpPr>
        <p:spPr>
          <a:xfrm>
            <a:off x="6058027" y="3736847"/>
            <a:ext cx="3556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c</a:t>
            </a:r>
            <a:endParaRPr sz="1800">
              <a:latin typeface="Times New Roman" panose="02020603050405020304"/>
              <a:cs typeface="Times New Roman" panose="02020603050405020304"/>
            </a:endParaRPr>
          </a:p>
        </p:txBody>
      </p:sp>
      <p:sp>
        <p:nvSpPr>
          <p:cNvPr id="10" name="object 10"/>
          <p:cNvSpPr txBox="1"/>
          <p:nvPr/>
        </p:nvSpPr>
        <p:spPr>
          <a:xfrm>
            <a:off x="7353427" y="3736847"/>
            <a:ext cx="3683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d</a:t>
            </a:r>
            <a:endParaRPr sz="1800">
              <a:latin typeface="Times New Roman" panose="02020603050405020304"/>
              <a:cs typeface="Times New Roman" panose="02020603050405020304"/>
            </a:endParaRPr>
          </a:p>
        </p:txBody>
      </p:sp>
      <p:sp>
        <p:nvSpPr>
          <p:cNvPr id="11" name="object 11"/>
          <p:cNvSpPr txBox="1"/>
          <p:nvPr/>
        </p:nvSpPr>
        <p:spPr>
          <a:xfrm>
            <a:off x="4569078" y="5328653"/>
            <a:ext cx="3556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e</a:t>
            </a:r>
            <a:endParaRPr sz="1800">
              <a:latin typeface="Times New Roman" panose="02020603050405020304"/>
              <a:cs typeface="Times New Roman" panose="02020603050405020304"/>
            </a:endParaRPr>
          </a:p>
        </p:txBody>
      </p:sp>
      <p:sp>
        <p:nvSpPr>
          <p:cNvPr id="12" name="object 12"/>
          <p:cNvSpPr txBox="1"/>
          <p:nvPr/>
        </p:nvSpPr>
        <p:spPr>
          <a:xfrm>
            <a:off x="5932296" y="5328653"/>
            <a:ext cx="3302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f</a:t>
            </a:r>
            <a:endParaRPr sz="1800">
              <a:latin typeface="Times New Roman" panose="02020603050405020304"/>
              <a:cs typeface="Times New Roman" panose="02020603050405020304"/>
            </a:endParaRPr>
          </a:p>
        </p:txBody>
      </p:sp>
      <p:sp>
        <p:nvSpPr>
          <p:cNvPr id="13" name="object 13"/>
          <p:cNvSpPr txBox="1"/>
          <p:nvPr/>
        </p:nvSpPr>
        <p:spPr>
          <a:xfrm>
            <a:off x="7366368" y="5328653"/>
            <a:ext cx="3683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g</a:t>
            </a:r>
            <a:endParaRPr sz="1800">
              <a:latin typeface="Times New Roman" panose="02020603050405020304"/>
              <a:cs typeface="Times New Roman" panose="02020603050405020304"/>
            </a:endParaRPr>
          </a:p>
        </p:txBody>
      </p:sp>
      <p:sp>
        <p:nvSpPr>
          <p:cNvPr id="14" name="object 14"/>
          <p:cNvSpPr txBox="1"/>
          <p:nvPr/>
        </p:nvSpPr>
        <p:spPr>
          <a:xfrm>
            <a:off x="7277213" y="5821636"/>
            <a:ext cx="2311400" cy="857250"/>
          </a:xfrm>
          <a:prstGeom prst="rect">
            <a:avLst/>
          </a:prstGeom>
        </p:spPr>
        <p:txBody>
          <a:bodyPr vert="horz" wrap="square" lIns="0" tIns="0" rIns="0" bIns="0" rtlCol="0">
            <a:spAutoFit/>
          </a:bodyPr>
          <a:lstStyle/>
          <a:p>
            <a:pPr marL="12700" marR="5080">
              <a:lnSpc>
                <a:spcPct val="156000"/>
              </a:lnSpc>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h</a:t>
            </a:r>
            <a:r>
              <a:rPr sz="1800" dirty="0">
                <a:solidFill>
                  <a:srgbClr val="EE2B0A"/>
                </a:solidFill>
                <a:latin typeface="宋体" panose="02010600030101010101" pitchFamily="2" charset="-122"/>
                <a:cs typeface="宋体" panose="02010600030101010101" pitchFamily="2" charset="-122"/>
              </a:rPr>
              <a:t>显示</a:t>
            </a:r>
            <a:r>
              <a:rPr sz="1800" dirty="0">
                <a:solidFill>
                  <a:srgbClr val="EE2B0A"/>
                </a:solidFill>
                <a:latin typeface="Times New Roman" panose="02020603050405020304"/>
                <a:cs typeface="Times New Roman" panose="02020603050405020304"/>
              </a:rPr>
              <a:t>4</a:t>
            </a:r>
            <a:r>
              <a:rPr sz="1800" dirty="0">
                <a:solidFill>
                  <a:srgbClr val="EE2B0A"/>
                </a:solidFill>
                <a:latin typeface="宋体" panose="02010600030101010101" pitchFamily="2" charset="-122"/>
                <a:cs typeface="宋体" panose="02010600030101010101" pitchFamily="2" charset="-122"/>
              </a:rPr>
              <a:t>个结构元素的 属性</a:t>
            </a:r>
            <a:endParaRPr sz="1800">
              <a:latin typeface="宋体" panose="02010600030101010101" pitchFamily="2" charset="-122"/>
              <a:cs typeface="宋体" panose="02010600030101010101" pitchFamily="2" charset="-122"/>
            </a:endParaRPr>
          </a:p>
        </p:txBody>
      </p:sp>
      <p:sp>
        <p:nvSpPr>
          <p:cNvPr id="15" name="object 15"/>
          <p:cNvSpPr txBox="1"/>
          <p:nvPr/>
        </p:nvSpPr>
        <p:spPr>
          <a:xfrm>
            <a:off x="1972170" y="5821636"/>
            <a:ext cx="2667000" cy="857250"/>
          </a:xfrm>
          <a:prstGeom prst="rect">
            <a:avLst/>
          </a:prstGeom>
        </p:spPr>
        <p:txBody>
          <a:bodyPr vert="horz" wrap="square" lIns="0" tIns="0" rIns="0" bIns="0" rtlCol="0">
            <a:spAutoFit/>
          </a:bodyPr>
          <a:lstStyle/>
          <a:p>
            <a:pPr marL="12700" marR="5080">
              <a:lnSpc>
                <a:spcPct val="156000"/>
              </a:lnSpc>
            </a:pPr>
            <a:r>
              <a:rPr sz="1800" dirty="0">
                <a:solidFill>
                  <a:srgbClr val="EE2B0A"/>
                </a:solidFill>
                <a:latin typeface="宋体" panose="02010600030101010101" pitchFamily="2" charset="-122"/>
                <a:cs typeface="宋体" panose="02010600030101010101" pitchFamily="2" charset="-122"/>
              </a:rPr>
              <a:t>图</a:t>
            </a:r>
            <a:r>
              <a:rPr sz="1800" spc="-5" dirty="0">
                <a:solidFill>
                  <a:srgbClr val="EE2B0A"/>
                </a:solidFill>
                <a:latin typeface="Times New Roman" panose="02020603050405020304"/>
                <a:cs typeface="Times New Roman" panose="02020603050405020304"/>
              </a:rPr>
              <a:t>c-</a:t>
            </a:r>
            <a:r>
              <a:rPr sz="1800" dirty="0">
                <a:solidFill>
                  <a:srgbClr val="EE2B0A"/>
                </a:solidFill>
                <a:latin typeface="Times New Roman" panose="02020603050405020304"/>
                <a:cs typeface="Times New Roman" panose="02020603050405020304"/>
              </a:rPr>
              <a:t>f</a:t>
            </a:r>
            <a:r>
              <a:rPr sz="1800" dirty="0">
                <a:solidFill>
                  <a:srgbClr val="EE2B0A"/>
                </a:solidFill>
                <a:latin typeface="宋体" panose="02010600030101010101" pitchFamily="2" charset="-122"/>
                <a:cs typeface="宋体" panose="02010600030101010101" pitchFamily="2" charset="-122"/>
              </a:rPr>
              <a:t>是用图</a:t>
            </a:r>
            <a:r>
              <a:rPr sz="1800" spc="-5" dirty="0">
                <a:solidFill>
                  <a:srgbClr val="EE2B0A"/>
                </a:solidFill>
                <a:latin typeface="Times New Roman" panose="02020603050405020304"/>
                <a:cs typeface="Times New Roman" panose="02020603050405020304"/>
              </a:rPr>
              <a:t>a</a:t>
            </a:r>
            <a:r>
              <a:rPr sz="1800" dirty="0">
                <a:solidFill>
                  <a:srgbClr val="EE2B0A"/>
                </a:solidFill>
                <a:latin typeface="宋体" panose="02010600030101010101" pitchFamily="2" charset="-122"/>
                <a:cs typeface="宋体" panose="02010600030101010101" pitchFamily="2" charset="-122"/>
              </a:rPr>
              <a:t>中的结构元素 得到的收敛结果</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计算凸壳举例（续）</a:t>
            </a:r>
          </a:p>
        </p:txBody>
      </p:sp>
      <p:sp>
        <p:nvSpPr>
          <p:cNvPr id="6" name="object 6"/>
          <p:cNvSpPr/>
          <p:nvPr/>
        </p:nvSpPr>
        <p:spPr>
          <a:xfrm>
            <a:off x="3576713" y="4714494"/>
            <a:ext cx="5083302" cy="191262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020951" y="1635221"/>
            <a:ext cx="7586980" cy="3281679"/>
          </a:xfrm>
          <a:prstGeom prst="rect">
            <a:avLst/>
          </a:prstGeom>
        </p:spPr>
        <p:txBody>
          <a:bodyPr vert="horz" wrap="square" lIns="0" tIns="0" rIns="0" bIns="0" rtlCol="0">
            <a:spAutoFit/>
          </a:bodyPr>
          <a:lstStyle/>
          <a:p>
            <a:pPr marL="317500" marR="5080" indent="-304800">
              <a:lnSpc>
                <a:spcPct val="150000"/>
              </a:lnSpc>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上述过程的一个明显缺点是：凸壳可能超出确保凸性所 需的最小尺寸</a:t>
            </a:r>
            <a:endParaRPr sz="2400">
              <a:latin typeface="宋体" panose="02010600030101010101" pitchFamily="2" charset="-122"/>
              <a:cs typeface="宋体" panose="02010600030101010101" pitchFamily="2" charset="-122"/>
            </a:endParaRPr>
          </a:p>
          <a:p>
            <a:pPr marL="317500" marR="233680" indent="-304800">
              <a:lnSpc>
                <a:spcPts val="4310"/>
              </a:lnSpc>
              <a:spcBef>
                <a:spcPts val="380"/>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宋体" panose="02010600030101010101" pitchFamily="2" charset="-122"/>
                <a:cs typeface="宋体" panose="02010600030101010101" pitchFamily="2" charset="-122"/>
              </a:rPr>
              <a:t>解决办法：限制水平和垂直方向上的尺寸大小，如下 图所示。</a:t>
            </a:r>
            <a:endParaRPr sz="2400">
              <a:latin typeface="宋体" panose="02010600030101010101" pitchFamily="2" charset="-122"/>
              <a:cs typeface="宋体" panose="02010600030101010101" pitchFamily="2" charset="-122"/>
            </a:endParaRPr>
          </a:p>
          <a:p>
            <a:pPr marL="241300" marR="5080" indent="-228600">
              <a:lnSpc>
                <a:spcPts val="4310"/>
              </a:lnSpc>
              <a:spcBef>
                <a:spcPts val="5"/>
              </a:spcBef>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也可限制水平、垂直和对角线方向上的最大尺寸。缺点 是增加了算法的复杂性</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024513" y="2985516"/>
            <a:ext cx="274320" cy="30632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656717" y="2966466"/>
            <a:ext cx="274320" cy="306324"/>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610245" y="959865"/>
            <a:ext cx="6527165" cy="5763895"/>
          </a:xfrm>
          <a:prstGeom prst="rect">
            <a:avLst/>
          </a:prstGeom>
        </p:spPr>
        <p:txBody>
          <a:bodyPr vert="horz" wrap="square" lIns="0" tIns="0" rIns="0" bIns="0" rtlCol="0">
            <a:spAutoFit/>
          </a:bodyPr>
          <a:lstStyle/>
          <a:p>
            <a:pPr marL="227965">
              <a:lnSpc>
                <a:spcPct val="100000"/>
              </a:lnSpc>
            </a:pPr>
            <a:r>
              <a:rPr sz="3200" b="1" spc="-15" dirty="0">
                <a:latin typeface="新宋体" panose="02010609030101010101" charset="-122"/>
                <a:cs typeface="新宋体" panose="02010609030101010101" charset="-122"/>
              </a:rPr>
              <a:t>形态学的主要应用</a:t>
            </a:r>
            <a:endParaRPr sz="3200">
              <a:latin typeface="新宋体" panose="02010609030101010101" charset="-122"/>
              <a:cs typeface="新宋体" panose="02010609030101010101" charset="-122"/>
            </a:endParaRPr>
          </a:p>
          <a:p>
            <a:pPr marL="12700">
              <a:lnSpc>
                <a:spcPct val="100000"/>
              </a:lnSpc>
              <a:spcBef>
                <a:spcPts val="180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细化</a:t>
            </a:r>
            <a:endParaRPr sz="3200">
              <a:latin typeface="新宋体" panose="02010609030101010101" charset="-122"/>
              <a:cs typeface="新宋体" panose="02010609030101010101" charset="-122"/>
            </a:endParaRPr>
          </a:p>
          <a:p>
            <a:pPr marL="469265">
              <a:lnSpc>
                <a:spcPct val="100000"/>
              </a:lnSpc>
              <a:spcBef>
                <a:spcPts val="147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细化过程根据击中或击不中变换定义</a:t>
            </a:r>
            <a:endParaRPr sz="2500">
              <a:latin typeface="新宋体" panose="02010609030101010101" charset="-122"/>
              <a:cs typeface="新宋体" panose="02010609030101010101" charset="-122"/>
            </a:endParaRPr>
          </a:p>
          <a:p>
            <a:pPr marL="819150" algn="ctr">
              <a:lnSpc>
                <a:spcPct val="100000"/>
              </a:lnSpc>
              <a:spcBef>
                <a:spcPts val="735"/>
              </a:spcBef>
              <a:tabLst>
                <a:tab pos="2837815" algn="l"/>
                <a:tab pos="4471035" algn="l"/>
              </a:tabLst>
            </a:pPr>
            <a:r>
              <a:rPr sz="2400" i="1" dirty="0">
                <a:latin typeface="Times New Roman" panose="02020603050405020304"/>
                <a:cs typeface="Times New Roman" panose="02020603050405020304"/>
              </a:rPr>
              <a:t>A</a:t>
            </a:r>
            <a:r>
              <a:rPr sz="2400" i="1" spc="-350"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215"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B</a:t>
            </a:r>
            <a:r>
              <a:rPr sz="2400" i="1" spc="-30"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125"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A</a:t>
            </a:r>
            <a:r>
              <a:rPr sz="2400" i="1" spc="-315"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280" dirty="0">
                <a:latin typeface="Times New Roman" panose="02020603050405020304"/>
                <a:cs typeface="Times New Roman" panose="02020603050405020304"/>
              </a:rPr>
              <a:t> </a:t>
            </a:r>
            <a:r>
              <a:rPr sz="3250" spc="-190" dirty="0">
                <a:latin typeface="Symbol" panose="05050102010706020507"/>
                <a:cs typeface="Symbol" panose="05050102010706020507"/>
              </a:rPr>
              <a:t></a:t>
            </a:r>
            <a:r>
              <a:rPr sz="2400" i="1" dirty="0">
                <a:latin typeface="Times New Roman" panose="02020603050405020304"/>
                <a:cs typeface="Times New Roman" panose="02020603050405020304"/>
              </a:rPr>
              <a:t>A	</a:t>
            </a:r>
            <a:r>
              <a:rPr sz="2400" spc="-10" dirty="0">
                <a:latin typeface="Times New Roman" panose="02020603050405020304"/>
                <a:cs typeface="Times New Roman" panose="02020603050405020304"/>
              </a:rPr>
              <a:t>B</a:t>
            </a:r>
            <a:r>
              <a:rPr sz="3250" spc="-320" dirty="0">
                <a:latin typeface="Symbol" panose="05050102010706020507"/>
                <a:cs typeface="Symbol" panose="05050102010706020507"/>
              </a:rPr>
              <a:t></a:t>
            </a:r>
            <a:r>
              <a:rPr sz="3250" spc="-430"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120"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A</a:t>
            </a:r>
            <a:r>
              <a:rPr sz="2400" i="1" spc="-350" dirty="0">
                <a:latin typeface="Times New Roman" panose="02020603050405020304"/>
                <a:cs typeface="Times New Roman" panose="02020603050405020304"/>
              </a:rPr>
              <a:t> </a:t>
            </a:r>
            <a:r>
              <a:rPr sz="2400" spc="-815" dirty="0">
                <a:latin typeface="Arial" panose="020B0604020202020204"/>
                <a:cs typeface="Arial" panose="020B0604020202020204"/>
              </a:rPr>
              <a:t></a:t>
            </a:r>
            <a:r>
              <a:rPr sz="2400" spc="-355" dirty="0">
                <a:latin typeface="Arial" panose="020B0604020202020204"/>
                <a:cs typeface="Arial" panose="020B0604020202020204"/>
              </a:rPr>
              <a:t> </a:t>
            </a:r>
            <a:r>
              <a:rPr sz="3250" spc="-190" dirty="0">
                <a:latin typeface="Symbol" panose="05050102010706020507"/>
                <a:cs typeface="Symbol" panose="05050102010706020507"/>
              </a:rPr>
              <a:t></a:t>
            </a:r>
            <a:r>
              <a:rPr sz="2400" i="1" dirty="0">
                <a:latin typeface="Times New Roman" panose="02020603050405020304"/>
                <a:cs typeface="Times New Roman" panose="02020603050405020304"/>
              </a:rPr>
              <a:t>A	</a:t>
            </a:r>
            <a:r>
              <a:rPr sz="2400" spc="-5" dirty="0">
                <a:latin typeface="Times New Roman" panose="02020603050405020304"/>
                <a:cs typeface="Times New Roman" panose="02020603050405020304"/>
              </a:rPr>
              <a:t>B</a:t>
            </a:r>
            <a:r>
              <a:rPr sz="3250" spc="-395" dirty="0">
                <a:latin typeface="Symbol" panose="05050102010706020507"/>
                <a:cs typeface="Symbol" panose="05050102010706020507"/>
              </a:rPr>
              <a:t></a:t>
            </a:r>
            <a:r>
              <a:rPr sz="2475" i="1" spc="15" baseline="40000" dirty="0">
                <a:latin typeface="Times New Roman" panose="02020603050405020304"/>
                <a:cs typeface="Times New Roman" panose="02020603050405020304"/>
              </a:rPr>
              <a:t>c</a:t>
            </a:r>
            <a:endParaRPr sz="2475" baseline="40000">
              <a:latin typeface="Times New Roman" panose="02020603050405020304"/>
              <a:cs typeface="Times New Roman" panose="02020603050405020304"/>
            </a:endParaRPr>
          </a:p>
          <a:p>
            <a:pPr marL="469265">
              <a:lnSpc>
                <a:spcPts val="2705"/>
              </a:lnSpc>
              <a:spcBef>
                <a:spcPts val="136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定义结构元素序列为</a:t>
            </a:r>
            <a:endParaRPr sz="2500">
              <a:latin typeface="新宋体" panose="02010609030101010101" charset="-122"/>
              <a:cs typeface="新宋体" panose="02010609030101010101" charset="-122"/>
            </a:endParaRPr>
          </a:p>
          <a:p>
            <a:pPr marL="742950" algn="ctr">
              <a:lnSpc>
                <a:spcPts val="4985"/>
              </a:lnSpc>
            </a:pPr>
            <a:r>
              <a:rPr sz="3250" spc="-680" dirty="0">
                <a:latin typeface="Symbol" panose="05050102010706020507"/>
                <a:cs typeface="Symbol" panose="05050102010706020507"/>
              </a:rPr>
              <a:t></a:t>
            </a:r>
            <a:r>
              <a:rPr sz="2400" i="1" spc="-100" dirty="0">
                <a:latin typeface="Times New Roman" panose="02020603050405020304"/>
                <a:cs typeface="Times New Roman" panose="02020603050405020304"/>
              </a:rPr>
              <a:t>B</a:t>
            </a:r>
            <a:r>
              <a:rPr sz="3250" spc="-204" dirty="0">
                <a:latin typeface="Symbol" panose="05050102010706020507"/>
                <a:cs typeface="Symbol" panose="05050102010706020507"/>
              </a:rPr>
              <a:t></a:t>
            </a:r>
            <a:r>
              <a:rPr sz="2400" spc="-5" dirty="0">
                <a:latin typeface="Symbol" panose="05050102010706020507"/>
                <a:cs typeface="Symbol" panose="05050102010706020507"/>
              </a:rPr>
              <a:t></a:t>
            </a:r>
            <a:r>
              <a:rPr sz="2400" spc="-135" dirty="0">
                <a:latin typeface="Times New Roman" panose="02020603050405020304"/>
                <a:cs typeface="Times New Roman" panose="02020603050405020304"/>
              </a:rPr>
              <a:t> </a:t>
            </a:r>
            <a:r>
              <a:rPr sz="4400" spc="-1410" dirty="0">
                <a:latin typeface="Symbol" panose="05050102010706020507"/>
                <a:cs typeface="Symbol" panose="05050102010706020507"/>
              </a:rPr>
              <a:t></a:t>
            </a:r>
            <a:r>
              <a:rPr sz="2400" i="1" spc="-30" dirty="0">
                <a:latin typeface="Times New Roman" panose="02020603050405020304"/>
                <a:cs typeface="Times New Roman" panose="02020603050405020304"/>
              </a:rPr>
              <a:t>B</a:t>
            </a:r>
            <a:r>
              <a:rPr sz="2475" spc="172" baseline="35000" dirty="0">
                <a:latin typeface="Times New Roman" panose="02020603050405020304"/>
                <a:cs typeface="Times New Roman" panose="02020603050405020304"/>
              </a:rPr>
              <a:t>1</a:t>
            </a:r>
            <a:r>
              <a:rPr sz="2400" spc="-5" dirty="0">
                <a:latin typeface="Times New Roman" panose="02020603050405020304"/>
                <a:cs typeface="Times New Roman" panose="02020603050405020304"/>
              </a:rPr>
              <a:t>,</a:t>
            </a:r>
            <a:r>
              <a:rPr sz="2400" spc="-260" dirty="0">
                <a:latin typeface="Times New Roman" panose="02020603050405020304"/>
                <a:cs typeface="Times New Roman" panose="02020603050405020304"/>
              </a:rPr>
              <a:t> </a:t>
            </a:r>
            <a:r>
              <a:rPr sz="2400" i="1" spc="150" dirty="0">
                <a:latin typeface="Times New Roman" panose="02020603050405020304"/>
                <a:cs typeface="Times New Roman" panose="02020603050405020304"/>
              </a:rPr>
              <a:t>B</a:t>
            </a:r>
            <a:r>
              <a:rPr sz="2475" spc="15" baseline="35000" dirty="0">
                <a:latin typeface="Times New Roman" panose="02020603050405020304"/>
                <a:cs typeface="Times New Roman" panose="02020603050405020304"/>
              </a:rPr>
              <a:t>2</a:t>
            </a:r>
            <a:r>
              <a:rPr sz="2475" spc="-277" baseline="350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a:t>
            </a:r>
            <a:r>
              <a:rPr sz="2400" spc="-254" dirty="0">
                <a:latin typeface="Times New Roman" panose="02020603050405020304"/>
                <a:cs typeface="Times New Roman" panose="02020603050405020304"/>
              </a:rPr>
              <a:t> </a:t>
            </a:r>
            <a:r>
              <a:rPr sz="2400" i="1" spc="95" dirty="0">
                <a:latin typeface="Times New Roman" panose="02020603050405020304"/>
                <a:cs typeface="Times New Roman" panose="02020603050405020304"/>
              </a:rPr>
              <a:t>B</a:t>
            </a:r>
            <a:r>
              <a:rPr sz="2475" spc="15" baseline="35000" dirty="0">
                <a:latin typeface="Times New Roman" panose="02020603050405020304"/>
                <a:cs typeface="Times New Roman" panose="02020603050405020304"/>
              </a:rPr>
              <a:t>3</a:t>
            </a:r>
            <a:r>
              <a:rPr sz="2475" spc="-352" baseline="350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a:t>
            </a:r>
            <a:r>
              <a:rPr sz="2400" spc="-320" dirty="0">
                <a:latin typeface="Times New Roman" panose="02020603050405020304"/>
                <a:cs typeface="Times New Roman" panose="02020603050405020304"/>
              </a:rPr>
              <a:t> </a:t>
            </a:r>
            <a:r>
              <a:rPr sz="2400" i="1" spc="150" dirty="0">
                <a:latin typeface="Times New Roman" panose="02020603050405020304"/>
                <a:cs typeface="Times New Roman" panose="02020603050405020304"/>
              </a:rPr>
              <a:t>B</a:t>
            </a:r>
            <a:r>
              <a:rPr sz="2475" i="1" spc="15" baseline="35000" dirty="0">
                <a:latin typeface="Times New Roman" panose="02020603050405020304"/>
                <a:cs typeface="Times New Roman" panose="02020603050405020304"/>
              </a:rPr>
              <a:t>n</a:t>
            </a:r>
            <a:r>
              <a:rPr sz="2475" i="1" spc="-270" baseline="35000" dirty="0">
                <a:latin typeface="Times New Roman" panose="02020603050405020304"/>
                <a:cs typeface="Times New Roman" panose="02020603050405020304"/>
              </a:rPr>
              <a:t> </a:t>
            </a:r>
            <a:r>
              <a:rPr sz="4400" spc="-1015" dirty="0">
                <a:latin typeface="Symbol" panose="05050102010706020507"/>
                <a:cs typeface="Symbol" panose="05050102010706020507"/>
              </a:rPr>
              <a:t></a:t>
            </a:r>
            <a:endParaRPr sz="4400">
              <a:latin typeface="Symbol" panose="05050102010706020507"/>
              <a:cs typeface="Symbol" panose="05050102010706020507"/>
            </a:endParaRPr>
          </a:p>
          <a:p>
            <a:pPr marL="933450" algn="ctr">
              <a:lnSpc>
                <a:spcPct val="100000"/>
              </a:lnSpc>
              <a:spcBef>
                <a:spcPts val="1310"/>
              </a:spcBef>
            </a:pPr>
            <a:r>
              <a:rPr sz="2500"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i</a:t>
            </a:r>
            <a:r>
              <a:rPr sz="2500" dirty="0">
                <a:latin typeface="新宋体" panose="02010609030101010101" charset="-122"/>
                <a:cs typeface="新宋体" panose="02010609030101010101" charset="-122"/>
              </a:rPr>
              <a:t>是B</a:t>
            </a:r>
            <a:r>
              <a:rPr sz="2550" spc="-15" baseline="26000" dirty="0">
                <a:latin typeface="新宋体" panose="02010609030101010101" charset="-122"/>
                <a:cs typeface="新宋体" panose="02010609030101010101" charset="-122"/>
              </a:rPr>
              <a:t>i-1</a:t>
            </a:r>
            <a:r>
              <a:rPr sz="2500" spc="-5" dirty="0">
                <a:latin typeface="新宋体" panose="02010609030101010101" charset="-122"/>
                <a:cs typeface="新宋体" panose="02010609030101010101" charset="-122"/>
              </a:rPr>
              <a:t>旋转后的形式，如在</a:t>
            </a:r>
            <a:r>
              <a:rPr sz="2500"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4</a:t>
            </a:r>
            <a:r>
              <a:rPr sz="2500" spc="-5" dirty="0">
                <a:latin typeface="新宋体" panose="02010609030101010101" charset="-122"/>
                <a:cs typeface="新宋体" panose="02010609030101010101" charset="-122"/>
              </a:rPr>
              <a:t>中旋转9</a:t>
            </a:r>
            <a:r>
              <a:rPr sz="2500" dirty="0">
                <a:latin typeface="新宋体" panose="02010609030101010101" charset="-122"/>
                <a:cs typeface="新宋体" panose="02010609030101010101" charset="-122"/>
              </a:rPr>
              <a:t>0</a:t>
            </a:r>
            <a:r>
              <a:rPr sz="2550" spc="-7" baseline="26000" dirty="0">
                <a:latin typeface="新宋体" panose="02010609030101010101" charset="-122"/>
                <a:cs typeface="新宋体" panose="02010609030101010101" charset="-122"/>
              </a:rPr>
              <a:t>0</a:t>
            </a:r>
            <a:endParaRPr sz="2550" baseline="26000">
              <a:latin typeface="新宋体" panose="02010609030101010101" charset="-122"/>
              <a:cs typeface="新宋体" panose="02010609030101010101" charset="-122"/>
            </a:endParaRPr>
          </a:p>
          <a:p>
            <a:pPr marL="469265">
              <a:lnSpc>
                <a:spcPct val="100000"/>
              </a:lnSpc>
              <a:spcBef>
                <a:spcPts val="1500"/>
              </a:spcBef>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1800" spc="-6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用结构元素序列定义细化为</a:t>
            </a:r>
            <a:endParaRPr sz="2500">
              <a:latin typeface="新宋体" panose="02010609030101010101" charset="-122"/>
              <a:cs typeface="新宋体" panose="02010609030101010101" charset="-122"/>
            </a:endParaRPr>
          </a:p>
          <a:p>
            <a:pPr marL="787400" indent="387350">
              <a:lnSpc>
                <a:spcPct val="100000"/>
              </a:lnSpc>
              <a:spcBef>
                <a:spcPts val="95"/>
              </a:spcBef>
              <a:tabLst>
                <a:tab pos="2414270" algn="l"/>
              </a:tabLst>
            </a:pPr>
            <a:r>
              <a:rPr sz="2400" i="1" dirty="0">
                <a:latin typeface="Times New Roman" panose="02020603050405020304"/>
                <a:cs typeface="Times New Roman" panose="02020603050405020304"/>
              </a:rPr>
              <a:t>A</a:t>
            </a:r>
            <a:r>
              <a:rPr sz="2400" i="1" spc="-350" dirty="0">
                <a:latin typeface="Times New Roman" panose="02020603050405020304"/>
                <a:cs typeface="Times New Roman" panose="02020603050405020304"/>
              </a:rPr>
              <a:t> </a:t>
            </a:r>
            <a:r>
              <a:rPr sz="2400" spc="185" dirty="0">
                <a:latin typeface="Symbol" panose="05050102010706020507"/>
                <a:cs typeface="Symbol" panose="05050102010706020507"/>
              </a:rPr>
              <a:t></a:t>
            </a:r>
            <a:r>
              <a:rPr sz="3250" spc="-680" dirty="0">
                <a:latin typeface="Symbol" panose="05050102010706020507"/>
                <a:cs typeface="Symbol" panose="05050102010706020507"/>
              </a:rPr>
              <a:t></a:t>
            </a:r>
            <a:r>
              <a:rPr sz="2400" i="1" spc="-95" dirty="0">
                <a:latin typeface="Times New Roman" panose="02020603050405020304"/>
                <a:cs typeface="Times New Roman" panose="02020603050405020304"/>
              </a:rPr>
              <a:t>B</a:t>
            </a:r>
            <a:r>
              <a:rPr sz="3250" spc="-204" dirty="0">
                <a:latin typeface="Symbol" panose="05050102010706020507"/>
                <a:cs typeface="Symbol" panose="05050102010706020507"/>
              </a:rPr>
              <a:t></a:t>
            </a:r>
            <a:r>
              <a:rPr sz="2400" dirty="0">
                <a:latin typeface="Symbol" panose="05050102010706020507"/>
                <a:cs typeface="Symbol" panose="05050102010706020507"/>
              </a:rPr>
              <a:t></a:t>
            </a:r>
            <a:r>
              <a:rPr sz="2400" dirty="0">
                <a:latin typeface="Times New Roman" panose="02020603050405020304"/>
                <a:cs typeface="Times New Roman" panose="02020603050405020304"/>
              </a:rPr>
              <a:t>	</a:t>
            </a:r>
            <a:r>
              <a:rPr sz="4400" spc="-1055" dirty="0">
                <a:solidFill>
                  <a:srgbClr val="E5E5E5"/>
                </a:solidFill>
                <a:latin typeface="Symbol" panose="05050102010706020507"/>
                <a:cs typeface="Symbol" panose="05050102010706020507"/>
              </a:rPr>
              <a:t></a:t>
            </a:r>
            <a:r>
              <a:rPr sz="2400" dirty="0">
                <a:latin typeface="Times New Roman" panose="02020603050405020304"/>
                <a:cs typeface="Times New Roman" panose="02020603050405020304"/>
              </a:rPr>
              <a:t>...</a:t>
            </a:r>
            <a:r>
              <a:rPr sz="2400" spc="-215" dirty="0">
                <a:latin typeface="Times New Roman" panose="02020603050405020304"/>
                <a:cs typeface="Times New Roman" panose="02020603050405020304"/>
              </a:rPr>
              <a:t> </a:t>
            </a:r>
            <a:r>
              <a:rPr sz="4400" spc="-725" dirty="0">
                <a:solidFill>
                  <a:srgbClr val="E5E5E5"/>
                </a:solidFill>
                <a:latin typeface="Symbol" panose="05050102010706020507"/>
                <a:cs typeface="Symbol" panose="05050102010706020507"/>
              </a:rPr>
              <a:t></a:t>
            </a:r>
            <a:r>
              <a:rPr sz="2400" i="1" dirty="0">
                <a:latin typeface="Times New Roman" panose="02020603050405020304"/>
                <a:cs typeface="Times New Roman" panose="02020603050405020304"/>
              </a:rPr>
              <a:t>A</a:t>
            </a:r>
            <a:r>
              <a:rPr sz="2400" i="1" spc="-350"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215" dirty="0">
                <a:latin typeface="Times New Roman" panose="02020603050405020304"/>
                <a:cs typeface="Times New Roman" panose="02020603050405020304"/>
              </a:rPr>
              <a:t> </a:t>
            </a:r>
            <a:r>
              <a:rPr sz="2400" i="1" spc="-30" dirty="0">
                <a:latin typeface="Times New Roman" panose="02020603050405020304"/>
                <a:cs typeface="Times New Roman" panose="02020603050405020304"/>
              </a:rPr>
              <a:t>B</a:t>
            </a:r>
            <a:r>
              <a:rPr sz="2475" spc="22" baseline="37000" dirty="0">
                <a:latin typeface="Times New Roman" panose="02020603050405020304"/>
                <a:cs typeface="Times New Roman" panose="02020603050405020304"/>
              </a:rPr>
              <a:t>1</a:t>
            </a:r>
            <a:r>
              <a:rPr sz="2475" spc="-300" baseline="37000" dirty="0">
                <a:latin typeface="Times New Roman" panose="02020603050405020304"/>
                <a:cs typeface="Times New Roman" panose="02020603050405020304"/>
              </a:rPr>
              <a:t> </a:t>
            </a:r>
            <a:r>
              <a:rPr sz="4400" spc="-665" dirty="0">
                <a:latin typeface="Symbol" panose="05050102010706020507"/>
                <a:cs typeface="Symbol" panose="05050102010706020507"/>
              </a:rPr>
              <a:t></a:t>
            </a:r>
            <a:r>
              <a:rPr sz="2400" dirty="0">
                <a:latin typeface="Symbol" panose="05050102010706020507"/>
                <a:cs typeface="Symbol" panose="05050102010706020507"/>
              </a:rPr>
              <a:t></a:t>
            </a:r>
            <a:r>
              <a:rPr sz="2400" spc="-215" dirty="0">
                <a:latin typeface="Times New Roman" panose="02020603050405020304"/>
                <a:cs typeface="Times New Roman" panose="02020603050405020304"/>
              </a:rPr>
              <a:t> </a:t>
            </a:r>
            <a:r>
              <a:rPr sz="2400" i="1" spc="150" dirty="0">
                <a:latin typeface="Times New Roman" panose="02020603050405020304"/>
                <a:cs typeface="Times New Roman" panose="02020603050405020304"/>
              </a:rPr>
              <a:t>B</a:t>
            </a:r>
            <a:r>
              <a:rPr sz="2475" spc="22" baseline="37000" dirty="0">
                <a:latin typeface="Times New Roman" panose="02020603050405020304"/>
                <a:cs typeface="Times New Roman" panose="02020603050405020304"/>
              </a:rPr>
              <a:t>2</a:t>
            </a:r>
            <a:r>
              <a:rPr sz="2475" spc="-112" baseline="37000" dirty="0">
                <a:latin typeface="Times New Roman" panose="02020603050405020304"/>
                <a:cs typeface="Times New Roman" panose="02020603050405020304"/>
              </a:rPr>
              <a:t> </a:t>
            </a:r>
            <a:r>
              <a:rPr sz="4400" spc="-1115" dirty="0">
                <a:latin typeface="Symbol" panose="05050102010706020507"/>
                <a:cs typeface="Symbol" panose="05050102010706020507"/>
              </a:rPr>
              <a:t></a:t>
            </a:r>
            <a:r>
              <a:rPr sz="2400" dirty="0">
                <a:latin typeface="Times New Roman" panose="02020603050405020304"/>
                <a:cs typeface="Times New Roman" panose="02020603050405020304"/>
              </a:rPr>
              <a:t>..</a:t>
            </a:r>
            <a:r>
              <a:rPr sz="2400" spc="-95" dirty="0">
                <a:latin typeface="Times New Roman" panose="02020603050405020304"/>
                <a:cs typeface="Times New Roman" panose="02020603050405020304"/>
              </a:rPr>
              <a:t>.</a:t>
            </a:r>
            <a:r>
              <a:rPr sz="4400" spc="-665" dirty="0">
                <a:latin typeface="Symbol" panose="05050102010706020507"/>
                <a:cs typeface="Symbol" panose="05050102010706020507"/>
              </a:rPr>
              <a:t></a:t>
            </a:r>
            <a:r>
              <a:rPr sz="2400" dirty="0">
                <a:latin typeface="Symbol" panose="05050102010706020507"/>
                <a:cs typeface="Symbol" panose="05050102010706020507"/>
              </a:rPr>
              <a:t></a:t>
            </a:r>
            <a:r>
              <a:rPr sz="2400" spc="-215" dirty="0">
                <a:latin typeface="Times New Roman" panose="02020603050405020304"/>
                <a:cs typeface="Times New Roman" panose="02020603050405020304"/>
              </a:rPr>
              <a:t> </a:t>
            </a:r>
            <a:r>
              <a:rPr sz="2400" i="1" spc="155" dirty="0">
                <a:latin typeface="Times New Roman" panose="02020603050405020304"/>
                <a:cs typeface="Times New Roman" panose="02020603050405020304"/>
              </a:rPr>
              <a:t>B</a:t>
            </a:r>
            <a:r>
              <a:rPr sz="2475" i="1" spc="22" baseline="37000" dirty="0">
                <a:latin typeface="Times New Roman" panose="02020603050405020304"/>
                <a:cs typeface="Times New Roman" panose="02020603050405020304"/>
              </a:rPr>
              <a:t>n</a:t>
            </a:r>
            <a:r>
              <a:rPr sz="2475" i="1" spc="-75" baseline="37000" dirty="0">
                <a:latin typeface="Times New Roman" panose="02020603050405020304"/>
                <a:cs typeface="Times New Roman" panose="02020603050405020304"/>
              </a:rPr>
              <a:t> </a:t>
            </a:r>
            <a:r>
              <a:rPr sz="4400" spc="-705" dirty="0">
                <a:latin typeface="Symbol" panose="05050102010706020507"/>
                <a:cs typeface="Symbol" panose="05050102010706020507"/>
              </a:rPr>
              <a:t></a:t>
            </a:r>
            <a:endParaRPr sz="4400">
              <a:latin typeface="Symbol" panose="05050102010706020507"/>
              <a:cs typeface="Symbol" panose="05050102010706020507"/>
            </a:endParaRPr>
          </a:p>
          <a:p>
            <a:pPr marR="175260" algn="ctr">
              <a:lnSpc>
                <a:spcPct val="100000"/>
              </a:lnSpc>
              <a:spcBef>
                <a:spcPts val="460"/>
              </a:spcBef>
            </a:pPr>
            <a:r>
              <a:rPr sz="2500" spc="-5" dirty="0">
                <a:latin typeface="新宋体" panose="02010609030101010101" charset="-122"/>
                <a:cs typeface="新宋体" panose="02010609030101010101" charset="-122"/>
              </a:rPr>
              <a:t>即连续使用</a:t>
            </a:r>
            <a:r>
              <a:rPr sz="2500" spc="5"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1</a:t>
            </a:r>
            <a:r>
              <a:rPr sz="2500" dirty="0">
                <a:latin typeface="新宋体" panose="02010609030101010101" charset="-122"/>
                <a:cs typeface="新宋体" panose="02010609030101010101" charset="-122"/>
              </a:rPr>
              <a:t>，</a:t>
            </a:r>
            <a:r>
              <a:rPr sz="2500" spc="-5"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2</a:t>
            </a:r>
            <a:r>
              <a:rPr sz="2500" spc="5" dirty="0">
                <a:latin typeface="新宋体" panose="02010609030101010101" charset="-122"/>
                <a:cs typeface="新宋体" panose="02010609030101010101" charset="-122"/>
              </a:rPr>
              <a:t>，</a:t>
            </a:r>
            <a:r>
              <a:rPr sz="2500" spc="-10" dirty="0">
                <a:latin typeface="Times New Roman" panose="02020603050405020304"/>
                <a:cs typeface="Times New Roman" panose="02020603050405020304"/>
              </a:rPr>
              <a:t>…</a:t>
            </a:r>
            <a:r>
              <a:rPr sz="2500"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n</a:t>
            </a:r>
            <a:r>
              <a:rPr sz="2500" spc="-5" dirty="0">
                <a:latin typeface="新宋体" panose="02010609030101010101" charset="-122"/>
                <a:cs typeface="新宋体" panose="02010609030101010101" charset="-122"/>
              </a:rPr>
              <a:t>对A细化</a:t>
            </a:r>
            <a:endParaRPr sz="2500">
              <a:latin typeface="新宋体" panose="02010609030101010101" charset="-122"/>
              <a:cs typeface="新宋体" panose="02010609030101010101"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20002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499239" y="5225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EE2B0A"/>
          </a:solidFill>
        </p:spPr>
        <p:txBody>
          <a:bodyPr wrap="square" lIns="0" tIns="0" rIns="0" bIns="0" rtlCol="0"/>
          <a:lstStyle/>
          <a:p>
            <a:endParaRPr/>
          </a:p>
        </p:txBody>
      </p:sp>
      <p:sp>
        <p:nvSpPr>
          <p:cNvPr id="5" name="object 5"/>
          <p:cNvSpPr/>
          <p:nvPr/>
        </p:nvSpPr>
        <p:spPr>
          <a:xfrm>
            <a:off x="5499239" y="5225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6" name="object 6"/>
          <p:cNvSpPr/>
          <p:nvPr/>
        </p:nvSpPr>
        <p:spPr>
          <a:xfrm>
            <a:off x="5499239" y="59115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7" name="object 7"/>
          <p:cNvSpPr/>
          <p:nvPr/>
        </p:nvSpPr>
        <p:spPr>
          <a:xfrm>
            <a:off x="5499239" y="59115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6185039" y="5225796"/>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solidFill>
            <a:srgbClr val="FFFF00"/>
          </a:solidFill>
        </p:spPr>
        <p:txBody>
          <a:bodyPr wrap="square" lIns="0" tIns="0" rIns="0" bIns="0" rtlCol="0"/>
          <a:lstStyle/>
          <a:p>
            <a:endParaRPr/>
          </a:p>
        </p:txBody>
      </p:sp>
      <p:sp>
        <p:nvSpPr>
          <p:cNvPr id="9" name="object 9"/>
          <p:cNvSpPr/>
          <p:nvPr/>
        </p:nvSpPr>
        <p:spPr>
          <a:xfrm>
            <a:off x="6185039" y="5225796"/>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ln w="9524">
            <a:solidFill>
              <a:srgbClr val="000000"/>
            </a:solidFill>
          </a:ln>
        </p:spPr>
        <p:txBody>
          <a:bodyPr wrap="square" lIns="0" tIns="0" rIns="0" bIns="0" rtlCol="0"/>
          <a:lstStyle/>
          <a:p>
            <a:endParaRPr/>
          </a:p>
        </p:txBody>
      </p:sp>
      <p:sp>
        <p:nvSpPr>
          <p:cNvPr id="10" name="object 10"/>
          <p:cNvSpPr/>
          <p:nvPr/>
        </p:nvSpPr>
        <p:spPr>
          <a:xfrm>
            <a:off x="5499239" y="45399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11" name="object 11"/>
          <p:cNvSpPr/>
          <p:nvPr/>
        </p:nvSpPr>
        <p:spPr>
          <a:xfrm>
            <a:off x="5499239" y="45399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4813439" y="5225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13" name="object 13"/>
          <p:cNvSpPr/>
          <p:nvPr/>
        </p:nvSpPr>
        <p:spPr>
          <a:xfrm>
            <a:off x="4813439" y="5225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3281298" y="5327395"/>
            <a:ext cx="12700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(x-1,y)</a:t>
            </a:r>
            <a:endParaRPr sz="2800">
              <a:latin typeface="新宋体" panose="02010609030101010101" charset="-122"/>
              <a:cs typeface="新宋体" panose="02010609030101010101" charset="-122"/>
            </a:endParaRPr>
          </a:p>
        </p:txBody>
      </p:sp>
      <p:sp>
        <p:nvSpPr>
          <p:cNvPr id="15" name="object 15"/>
          <p:cNvSpPr txBox="1"/>
          <p:nvPr/>
        </p:nvSpPr>
        <p:spPr>
          <a:xfrm>
            <a:off x="5654928" y="5257038"/>
            <a:ext cx="304800" cy="559435"/>
          </a:xfrm>
          <a:prstGeom prst="rect">
            <a:avLst/>
          </a:prstGeom>
        </p:spPr>
        <p:txBody>
          <a:bodyPr vert="horz" wrap="square" lIns="0" tIns="0" rIns="0" bIns="0" rtlCol="0">
            <a:spAutoFit/>
          </a:bodyPr>
          <a:lstStyle/>
          <a:p>
            <a:pPr marL="12700">
              <a:lnSpc>
                <a:spcPct val="100000"/>
              </a:lnSpc>
            </a:pPr>
            <a:r>
              <a:rPr sz="3600" b="1" dirty="0">
                <a:latin typeface="Times New Roman" panose="02020603050405020304"/>
                <a:cs typeface="Times New Roman" panose="02020603050405020304"/>
              </a:rPr>
              <a:t>P</a:t>
            </a:r>
            <a:endParaRPr sz="3600">
              <a:latin typeface="Times New Roman" panose="02020603050405020304"/>
              <a:cs typeface="Times New Roman" panose="02020603050405020304"/>
            </a:endParaRPr>
          </a:p>
        </p:txBody>
      </p:sp>
      <p:sp>
        <p:nvSpPr>
          <p:cNvPr id="16" name="object 16"/>
          <p:cNvSpPr txBox="1"/>
          <p:nvPr/>
        </p:nvSpPr>
        <p:spPr>
          <a:xfrm>
            <a:off x="7127887" y="5303773"/>
            <a:ext cx="12700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(x+1,y)</a:t>
            </a:r>
            <a:endParaRPr sz="2800">
              <a:latin typeface="新宋体" panose="02010609030101010101" charset="-122"/>
              <a:cs typeface="新宋体" panose="02010609030101010101" charset="-122"/>
            </a:endParaRPr>
          </a:p>
        </p:txBody>
      </p:sp>
      <p:sp>
        <p:nvSpPr>
          <p:cNvPr id="17" name="object 17"/>
          <p:cNvSpPr txBox="1"/>
          <p:nvPr/>
        </p:nvSpPr>
        <p:spPr>
          <a:xfrm>
            <a:off x="1825879" y="1660845"/>
            <a:ext cx="7748270" cy="2794635"/>
          </a:xfrm>
          <a:prstGeom prst="rect">
            <a:avLst/>
          </a:prstGeom>
        </p:spPr>
        <p:txBody>
          <a:bodyPr vert="horz" wrap="square" lIns="0" tIns="0" rIns="0" bIns="0" rtlCol="0">
            <a:spAutoFit/>
          </a:bodyPr>
          <a:lstStyle/>
          <a:p>
            <a:pPr marL="825500" marR="5080" indent="-813435">
              <a:lnSpc>
                <a:spcPct val="11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4邻域：像素p(x,y)的4邻域是： (x+1,y)；(x-1,y)；(x,y+1)；(x,y-1)</a:t>
            </a:r>
            <a:endParaRPr sz="3200">
              <a:latin typeface="新宋体" panose="02010609030101010101" charset="-122"/>
              <a:cs typeface="新宋体" panose="02010609030101010101" charset="-122"/>
            </a:endParaRPr>
          </a:p>
          <a:p>
            <a:pPr>
              <a:lnSpc>
                <a:spcPct val="100000"/>
              </a:lnSpc>
              <a:spcBef>
                <a:spcPts val="40"/>
              </a:spcBef>
            </a:pPr>
            <a:endParaRPr sz="3950">
              <a:latin typeface="Times New Roman" panose="02020603050405020304"/>
              <a:cs typeface="Times New Roman" panose="02020603050405020304"/>
            </a:endParaRPr>
          </a:p>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dirty="0">
                <a:latin typeface="新宋体" panose="02010609030101010101" charset="-122"/>
                <a:cs typeface="新宋体" panose="02010609030101010101" charset="-122"/>
              </a:rPr>
              <a:t>用</a:t>
            </a:r>
            <a:r>
              <a:rPr sz="3200" spc="-5" dirty="0">
                <a:latin typeface="新宋体" panose="02010609030101010101" charset="-122"/>
                <a:cs typeface="新宋体" panose="02010609030101010101" charset="-122"/>
              </a:rPr>
              <a:t>N</a:t>
            </a:r>
            <a:r>
              <a:rPr sz="3150" spc="-15" baseline="-21000" dirty="0">
                <a:latin typeface="新宋体" panose="02010609030101010101" charset="-122"/>
                <a:cs typeface="新宋体" panose="02010609030101010101" charset="-122"/>
              </a:rPr>
              <a:t>4</a:t>
            </a:r>
            <a:r>
              <a:rPr sz="3200" spc="-5" dirty="0">
                <a:latin typeface="新宋体" panose="02010609030101010101" charset="-122"/>
                <a:cs typeface="新宋体" panose="02010609030101010101" charset="-122"/>
              </a:rPr>
              <a:t>(p)表示像素p的4邻域</a:t>
            </a:r>
            <a:endParaRPr sz="3200">
              <a:latin typeface="新宋体" panose="02010609030101010101" charset="-122"/>
              <a:cs typeface="新宋体" panose="02010609030101010101" charset="-122"/>
            </a:endParaRPr>
          </a:p>
          <a:p>
            <a:pPr marL="302895" algn="ctr">
              <a:lnSpc>
                <a:spcPts val="3295"/>
              </a:lnSpc>
              <a:spcBef>
                <a:spcPts val="1855"/>
              </a:spcBef>
            </a:pPr>
            <a:r>
              <a:rPr sz="2800" spc="-5" dirty="0">
                <a:latin typeface="新宋体" panose="02010609030101010101" charset="-122"/>
                <a:cs typeface="新宋体" panose="02010609030101010101" charset="-122"/>
              </a:rPr>
              <a:t>(x,y+1)</a:t>
            </a:r>
            <a:endParaRPr sz="2800">
              <a:latin typeface="新宋体" panose="02010609030101010101" charset="-122"/>
              <a:cs typeface="新宋体" panose="02010609030101010101" charset="-122"/>
            </a:endParaRPr>
          </a:p>
        </p:txBody>
      </p:sp>
      <p:sp>
        <p:nvSpPr>
          <p:cNvPr id="18" name="object 18"/>
          <p:cNvSpPr txBox="1"/>
          <p:nvPr/>
        </p:nvSpPr>
        <p:spPr>
          <a:xfrm>
            <a:off x="5216804" y="6565671"/>
            <a:ext cx="12700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(x,y-1)</a:t>
            </a:r>
            <a:endParaRPr sz="2800">
              <a:latin typeface="新宋体" panose="02010609030101010101" charset="-122"/>
              <a:cs typeface="新宋体" panose="02010609030101010101" charset="-122"/>
            </a:endParaRPr>
          </a:p>
        </p:txBody>
      </p:sp>
      <p:sp>
        <p:nvSpPr>
          <p:cNvPr id="19" name="object 19"/>
          <p:cNvSpPr txBox="1">
            <a:spLocks noGrp="1"/>
          </p:cNvSpPr>
          <p:nvPr>
            <p:ph type="title"/>
          </p:nvPr>
        </p:nvSpPr>
        <p:spPr>
          <a:prstGeom prst="rect">
            <a:avLst/>
          </a:prstGeom>
        </p:spPr>
        <p:txBody>
          <a:bodyPr vert="horz" wrap="square" lIns="0" tIns="265084" rIns="0" bIns="0" rtlCol="0">
            <a:spAutoFit/>
          </a:bodyPr>
          <a:lstStyle/>
          <a:p>
            <a:pPr marL="207645">
              <a:lnSpc>
                <a:spcPct val="100000"/>
              </a:lnSpc>
            </a:pPr>
            <a:r>
              <a:rPr spc="-15" dirty="0">
                <a:latin typeface="新宋体" panose="02010609030101010101" charset="-122"/>
                <a:cs typeface="新宋体" panose="02010609030101010101" charset="-122"/>
              </a:rPr>
              <a:t>相邻像</a:t>
            </a:r>
            <a:r>
              <a:rPr spc="-20" dirty="0">
                <a:latin typeface="新宋体" panose="02010609030101010101" charset="-122"/>
                <a:cs typeface="新宋体" panose="02010609030101010101" charset="-122"/>
              </a:rPr>
              <a:t>素</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4邻域</a:t>
            </a: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细化过程举例</a:t>
            </a:r>
          </a:p>
        </p:txBody>
      </p:sp>
      <p:sp>
        <p:nvSpPr>
          <p:cNvPr id="6" name="object 6"/>
          <p:cNvSpPr/>
          <p:nvPr/>
        </p:nvSpPr>
        <p:spPr>
          <a:xfrm>
            <a:off x="2754515" y="1690878"/>
            <a:ext cx="5489447" cy="522427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7227696" y="5496559"/>
            <a:ext cx="2216150" cy="255904"/>
          </a:xfrm>
          <a:prstGeom prst="rect">
            <a:avLst/>
          </a:prstGeom>
        </p:spPr>
        <p:txBody>
          <a:bodyPr vert="horz" wrap="square" lIns="0" tIns="0" rIns="0" bIns="0" rtlCol="0">
            <a:spAutoFit/>
          </a:bodyPr>
          <a:lstStyle/>
          <a:p>
            <a:pPr marL="12700">
              <a:lnSpc>
                <a:spcPct val="100000"/>
              </a:lnSpc>
            </a:pPr>
            <a:r>
              <a:rPr sz="1600" spc="-5" dirty="0">
                <a:solidFill>
                  <a:srgbClr val="EE2B0A"/>
                </a:solidFill>
                <a:latin typeface="宋体" panose="02010600030101010101" pitchFamily="2" charset="-122"/>
                <a:cs typeface="宋体" panose="02010600030101010101" pitchFamily="2" charset="-122"/>
              </a:rPr>
              <a:t>得到转化为</a:t>
            </a:r>
            <a:r>
              <a:rPr sz="1600" dirty="0">
                <a:solidFill>
                  <a:srgbClr val="EE2B0A"/>
                </a:solidFill>
                <a:latin typeface="Times New Roman" panose="02020603050405020304"/>
                <a:cs typeface="Times New Roman" panose="02020603050405020304"/>
              </a:rPr>
              <a:t>m</a:t>
            </a:r>
            <a:r>
              <a:rPr sz="1600" spc="-5" dirty="0">
                <a:solidFill>
                  <a:srgbClr val="EE2B0A"/>
                </a:solidFill>
                <a:latin typeface="宋体" panose="02010600030101010101" pitchFamily="2" charset="-122"/>
                <a:cs typeface="宋体" panose="02010600030101010101" pitchFamily="2" charset="-122"/>
              </a:rPr>
              <a:t>连通的细化</a:t>
            </a:r>
            <a:endParaRPr sz="1600">
              <a:latin typeface="宋体" panose="02010600030101010101" pitchFamily="2" charset="-122"/>
              <a:cs typeface="宋体" panose="02010600030101010101" pitchFamily="2" charset="-122"/>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959865"/>
            <a:ext cx="7465695" cy="5576570"/>
          </a:xfrm>
          <a:prstGeom prst="rect">
            <a:avLst/>
          </a:prstGeom>
        </p:spPr>
        <p:txBody>
          <a:bodyPr vert="horz" wrap="square" lIns="0" tIns="0" rIns="0" bIns="0" rtlCol="0">
            <a:spAutoFit/>
          </a:bodyPr>
          <a:lstStyle/>
          <a:p>
            <a:pPr marL="227965">
              <a:lnSpc>
                <a:spcPct val="100000"/>
              </a:lnSpc>
            </a:pPr>
            <a:r>
              <a:rPr sz="3200" b="1" spc="-15" dirty="0">
                <a:latin typeface="新宋体" panose="02010609030101010101" charset="-122"/>
                <a:cs typeface="新宋体" panose="02010609030101010101" charset="-122"/>
              </a:rPr>
              <a:t>形态学的主要应用</a:t>
            </a:r>
            <a:endParaRPr sz="3200">
              <a:latin typeface="新宋体" panose="02010609030101010101" charset="-122"/>
              <a:cs typeface="新宋体" panose="02010609030101010101" charset="-122"/>
            </a:endParaRPr>
          </a:p>
          <a:p>
            <a:pPr marL="12700">
              <a:lnSpc>
                <a:spcPct val="100000"/>
              </a:lnSpc>
              <a:spcBef>
                <a:spcPts val="180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粗化</a:t>
            </a:r>
            <a:endParaRPr sz="3200">
              <a:latin typeface="新宋体" panose="02010609030101010101" charset="-122"/>
              <a:cs typeface="新宋体" panose="02010609030101010101" charset="-122"/>
            </a:endParaRPr>
          </a:p>
          <a:p>
            <a:pPr marL="469265">
              <a:lnSpc>
                <a:spcPct val="100000"/>
              </a:lnSpc>
              <a:spcBef>
                <a:spcPts val="147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粗化和细化在形态学上是对偶过程，定义为</a:t>
            </a:r>
            <a:endParaRPr sz="2500">
              <a:latin typeface="新宋体" panose="02010609030101010101" charset="-122"/>
              <a:cs typeface="新宋体" panose="02010609030101010101" charset="-122"/>
            </a:endParaRPr>
          </a:p>
          <a:p>
            <a:pPr marR="66040" algn="ctr">
              <a:lnSpc>
                <a:spcPct val="100000"/>
              </a:lnSpc>
              <a:spcBef>
                <a:spcPts val="375"/>
              </a:spcBef>
              <a:tabLst>
                <a:tab pos="461645" algn="l"/>
                <a:tab pos="2016125" algn="l"/>
              </a:tabLst>
            </a:pPr>
            <a:r>
              <a:rPr sz="2400" i="1" dirty="0">
                <a:latin typeface="Times New Roman" panose="02020603050405020304"/>
                <a:cs typeface="Times New Roman" panose="02020603050405020304"/>
              </a:rPr>
              <a:t>A	B</a:t>
            </a:r>
            <a:r>
              <a:rPr sz="2400" i="1" spc="-30"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114"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A</a:t>
            </a:r>
            <a:r>
              <a:rPr sz="2400" i="1" spc="-345" dirty="0">
                <a:latin typeface="Times New Roman" panose="02020603050405020304"/>
                <a:cs typeface="Times New Roman" panose="02020603050405020304"/>
              </a:rPr>
              <a:t> </a:t>
            </a:r>
            <a:r>
              <a:rPr sz="2400" spc="-815" dirty="0">
                <a:latin typeface="Arial" panose="020B0604020202020204"/>
                <a:cs typeface="Arial" panose="020B0604020202020204"/>
              </a:rPr>
              <a:t></a:t>
            </a:r>
            <a:r>
              <a:rPr sz="2400" spc="-365" dirty="0">
                <a:latin typeface="Arial" panose="020B0604020202020204"/>
                <a:cs typeface="Arial" panose="020B0604020202020204"/>
              </a:rPr>
              <a:t> </a:t>
            </a:r>
            <a:r>
              <a:rPr sz="3250" spc="-190" dirty="0">
                <a:latin typeface="Symbol" panose="05050102010706020507"/>
                <a:cs typeface="Symbol" panose="05050102010706020507"/>
              </a:rPr>
              <a:t></a:t>
            </a:r>
            <a:r>
              <a:rPr sz="2400" i="1" dirty="0">
                <a:latin typeface="Times New Roman" panose="02020603050405020304"/>
                <a:cs typeface="Times New Roman" panose="02020603050405020304"/>
              </a:rPr>
              <a:t>A	</a:t>
            </a:r>
            <a:r>
              <a:rPr sz="2400" i="1" spc="90" dirty="0">
                <a:latin typeface="Times New Roman" panose="02020603050405020304"/>
                <a:cs typeface="Times New Roman" panose="02020603050405020304"/>
              </a:rPr>
              <a:t>B</a:t>
            </a:r>
            <a:r>
              <a:rPr sz="3250" spc="-320" dirty="0">
                <a:latin typeface="Symbol" panose="05050102010706020507"/>
                <a:cs typeface="Symbol" panose="05050102010706020507"/>
              </a:rPr>
              <a:t></a:t>
            </a:r>
            <a:endParaRPr sz="3250">
              <a:latin typeface="Symbol" panose="05050102010706020507"/>
              <a:cs typeface="Symbol" panose="05050102010706020507"/>
            </a:endParaRPr>
          </a:p>
          <a:p>
            <a:pPr marL="469265">
              <a:lnSpc>
                <a:spcPts val="2710"/>
              </a:lnSpc>
              <a:spcBef>
                <a:spcPts val="172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用结构元素序列定义粗化为</a:t>
            </a:r>
            <a:endParaRPr sz="2500">
              <a:latin typeface="新宋体" panose="02010609030101010101" charset="-122"/>
              <a:cs typeface="新宋体" panose="02010609030101010101" charset="-122"/>
            </a:endParaRPr>
          </a:p>
          <a:p>
            <a:pPr marL="1413510">
              <a:lnSpc>
                <a:spcPts val="4990"/>
              </a:lnSpc>
              <a:tabLst>
                <a:tab pos="1849755" algn="l"/>
                <a:tab pos="2612390" algn="l"/>
                <a:tab pos="3499485" algn="l"/>
                <a:tab pos="4160520" algn="l"/>
                <a:tab pos="5124450" algn="l"/>
              </a:tabLst>
            </a:pPr>
            <a:r>
              <a:rPr sz="2400" i="1" dirty="0">
                <a:latin typeface="Times New Roman" panose="02020603050405020304"/>
                <a:cs typeface="Times New Roman" panose="02020603050405020304"/>
              </a:rPr>
              <a:t>A	</a:t>
            </a:r>
            <a:r>
              <a:rPr sz="3250" spc="-680" dirty="0">
                <a:latin typeface="Symbol" panose="05050102010706020507"/>
                <a:cs typeface="Symbol" panose="05050102010706020507"/>
              </a:rPr>
              <a:t></a:t>
            </a:r>
            <a:r>
              <a:rPr sz="2400" i="1" spc="-95" dirty="0">
                <a:latin typeface="Times New Roman" panose="02020603050405020304"/>
                <a:cs typeface="Times New Roman" panose="02020603050405020304"/>
              </a:rPr>
              <a:t>B</a:t>
            </a:r>
            <a:r>
              <a:rPr sz="3250" spc="-204" dirty="0">
                <a:latin typeface="Symbol" panose="05050102010706020507"/>
                <a:cs typeface="Symbol" panose="05050102010706020507"/>
              </a:rPr>
              <a:t></a:t>
            </a:r>
            <a:r>
              <a:rPr sz="2400" dirty="0">
                <a:latin typeface="Symbol" panose="05050102010706020507"/>
                <a:cs typeface="Symbol" panose="05050102010706020507"/>
              </a:rPr>
              <a:t></a:t>
            </a:r>
            <a:r>
              <a:rPr sz="2400" dirty="0">
                <a:latin typeface="Times New Roman" panose="02020603050405020304"/>
                <a:cs typeface="Times New Roman" panose="02020603050405020304"/>
              </a:rPr>
              <a:t>	</a:t>
            </a:r>
            <a:r>
              <a:rPr sz="4400" spc="-1055" dirty="0">
                <a:solidFill>
                  <a:srgbClr val="E5E5E5"/>
                </a:solidFill>
                <a:latin typeface="Symbol" panose="05050102010706020507"/>
                <a:cs typeface="Symbol" panose="05050102010706020507"/>
              </a:rPr>
              <a:t></a:t>
            </a:r>
            <a:r>
              <a:rPr sz="2400" dirty="0">
                <a:latin typeface="Times New Roman" panose="02020603050405020304"/>
                <a:cs typeface="Times New Roman" panose="02020603050405020304"/>
              </a:rPr>
              <a:t>...</a:t>
            </a:r>
            <a:r>
              <a:rPr sz="2400" spc="-215" dirty="0">
                <a:latin typeface="Times New Roman" panose="02020603050405020304"/>
                <a:cs typeface="Times New Roman" panose="02020603050405020304"/>
              </a:rPr>
              <a:t> </a:t>
            </a:r>
            <a:r>
              <a:rPr sz="4400" spc="-725" dirty="0">
                <a:solidFill>
                  <a:srgbClr val="E5E5E5"/>
                </a:solidFill>
                <a:latin typeface="Symbol" panose="05050102010706020507"/>
                <a:cs typeface="Symbol" panose="05050102010706020507"/>
              </a:rPr>
              <a:t></a:t>
            </a:r>
            <a:r>
              <a:rPr sz="2400" i="1" dirty="0">
                <a:latin typeface="Times New Roman" panose="02020603050405020304"/>
                <a:cs typeface="Times New Roman" panose="02020603050405020304"/>
              </a:rPr>
              <a:t>A	</a:t>
            </a:r>
            <a:r>
              <a:rPr sz="2400" i="1" spc="-30" dirty="0">
                <a:latin typeface="Times New Roman" panose="02020603050405020304"/>
                <a:cs typeface="Times New Roman" panose="02020603050405020304"/>
              </a:rPr>
              <a:t>B</a:t>
            </a:r>
            <a:r>
              <a:rPr sz="2475" spc="22" baseline="37000" dirty="0">
                <a:latin typeface="Times New Roman" panose="02020603050405020304"/>
                <a:cs typeface="Times New Roman" panose="02020603050405020304"/>
              </a:rPr>
              <a:t>1</a:t>
            </a:r>
            <a:r>
              <a:rPr sz="2475" spc="-307" baseline="37000" dirty="0">
                <a:latin typeface="Times New Roman" panose="02020603050405020304"/>
                <a:cs typeface="Times New Roman" panose="02020603050405020304"/>
              </a:rPr>
              <a:t> </a:t>
            </a:r>
            <a:r>
              <a:rPr sz="4400" spc="-705" dirty="0">
                <a:latin typeface="Symbol" panose="05050102010706020507"/>
                <a:cs typeface="Symbol" panose="05050102010706020507"/>
              </a:rPr>
              <a:t></a:t>
            </a:r>
            <a:r>
              <a:rPr sz="4400" dirty="0">
                <a:latin typeface="Times New Roman" panose="02020603050405020304"/>
                <a:cs typeface="Times New Roman" panose="02020603050405020304"/>
              </a:rPr>
              <a:t>	</a:t>
            </a:r>
            <a:r>
              <a:rPr sz="2400" i="1" spc="150" dirty="0">
                <a:latin typeface="Times New Roman" panose="02020603050405020304"/>
                <a:cs typeface="Times New Roman" panose="02020603050405020304"/>
              </a:rPr>
              <a:t>B</a:t>
            </a:r>
            <a:r>
              <a:rPr sz="2475" spc="22" baseline="37000" dirty="0">
                <a:latin typeface="Times New Roman" panose="02020603050405020304"/>
                <a:cs typeface="Times New Roman" panose="02020603050405020304"/>
              </a:rPr>
              <a:t>2</a:t>
            </a:r>
            <a:r>
              <a:rPr sz="2475" spc="-120" baseline="37000" dirty="0">
                <a:latin typeface="Times New Roman" panose="02020603050405020304"/>
                <a:cs typeface="Times New Roman" panose="02020603050405020304"/>
              </a:rPr>
              <a:t> </a:t>
            </a:r>
            <a:r>
              <a:rPr sz="4400" spc="-1110" dirty="0">
                <a:latin typeface="Symbol" panose="05050102010706020507"/>
                <a:cs typeface="Symbol" panose="05050102010706020507"/>
              </a:rPr>
              <a:t></a:t>
            </a:r>
            <a:r>
              <a:rPr sz="2400" dirty="0">
                <a:latin typeface="Times New Roman" panose="02020603050405020304"/>
                <a:cs typeface="Times New Roman" panose="02020603050405020304"/>
              </a:rPr>
              <a:t>..</a:t>
            </a:r>
            <a:r>
              <a:rPr sz="2400" spc="-100" dirty="0">
                <a:latin typeface="Times New Roman" panose="02020603050405020304"/>
                <a:cs typeface="Times New Roman" panose="02020603050405020304"/>
              </a:rPr>
              <a:t>.</a:t>
            </a:r>
            <a:r>
              <a:rPr sz="4400" spc="-705" dirty="0">
                <a:latin typeface="Symbol" panose="05050102010706020507"/>
                <a:cs typeface="Symbol" panose="05050102010706020507"/>
              </a:rPr>
              <a:t></a:t>
            </a:r>
            <a:r>
              <a:rPr sz="4400" dirty="0">
                <a:latin typeface="Times New Roman" panose="02020603050405020304"/>
                <a:cs typeface="Times New Roman" panose="02020603050405020304"/>
              </a:rPr>
              <a:t>	</a:t>
            </a:r>
            <a:r>
              <a:rPr sz="2400" i="1" spc="150" dirty="0">
                <a:latin typeface="Times New Roman" panose="02020603050405020304"/>
                <a:cs typeface="Times New Roman" panose="02020603050405020304"/>
              </a:rPr>
              <a:t>B</a:t>
            </a:r>
            <a:r>
              <a:rPr sz="2475" i="1" spc="22" baseline="37000" dirty="0">
                <a:latin typeface="Times New Roman" panose="02020603050405020304"/>
                <a:cs typeface="Times New Roman" panose="02020603050405020304"/>
              </a:rPr>
              <a:t>n</a:t>
            </a:r>
            <a:r>
              <a:rPr sz="2475" i="1" spc="-75" baseline="37000" dirty="0">
                <a:latin typeface="Times New Roman" panose="02020603050405020304"/>
                <a:cs typeface="Times New Roman" panose="02020603050405020304"/>
              </a:rPr>
              <a:t> </a:t>
            </a:r>
            <a:r>
              <a:rPr sz="4400" spc="-705" dirty="0">
                <a:latin typeface="Symbol" panose="05050102010706020507"/>
                <a:cs typeface="Symbol" panose="05050102010706020507"/>
              </a:rPr>
              <a:t></a:t>
            </a:r>
            <a:endParaRPr sz="4400">
              <a:latin typeface="Symbol" panose="05050102010706020507"/>
              <a:cs typeface="Symbol" panose="05050102010706020507"/>
            </a:endParaRPr>
          </a:p>
          <a:p>
            <a:pPr marL="787400">
              <a:lnSpc>
                <a:spcPct val="100000"/>
              </a:lnSpc>
              <a:spcBef>
                <a:spcPts val="1135"/>
              </a:spcBef>
            </a:pPr>
            <a:r>
              <a:rPr sz="2500" spc="-5" dirty="0">
                <a:latin typeface="新宋体" panose="02010609030101010101" charset="-122"/>
                <a:cs typeface="新宋体" panose="02010609030101010101" charset="-122"/>
              </a:rPr>
              <a:t>即连续使用</a:t>
            </a:r>
            <a:r>
              <a:rPr sz="2500" spc="5"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1</a:t>
            </a:r>
            <a:r>
              <a:rPr sz="2500" dirty="0">
                <a:latin typeface="新宋体" panose="02010609030101010101" charset="-122"/>
                <a:cs typeface="新宋体" panose="02010609030101010101" charset="-122"/>
              </a:rPr>
              <a:t>，</a:t>
            </a:r>
            <a:r>
              <a:rPr sz="2500" spc="-5"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2</a:t>
            </a:r>
            <a:r>
              <a:rPr sz="2500" spc="5" dirty="0">
                <a:latin typeface="新宋体" panose="02010609030101010101" charset="-122"/>
                <a:cs typeface="新宋体" panose="02010609030101010101" charset="-122"/>
              </a:rPr>
              <a:t>，</a:t>
            </a:r>
            <a:r>
              <a:rPr sz="2500" spc="-10" dirty="0">
                <a:latin typeface="Times New Roman" panose="02020603050405020304"/>
                <a:cs typeface="Times New Roman" panose="02020603050405020304"/>
              </a:rPr>
              <a:t>…</a:t>
            </a:r>
            <a:r>
              <a:rPr sz="2500" dirty="0">
                <a:latin typeface="新宋体" panose="02010609030101010101" charset="-122"/>
                <a:cs typeface="新宋体" panose="02010609030101010101" charset="-122"/>
              </a:rPr>
              <a:t>，B</a:t>
            </a:r>
            <a:r>
              <a:rPr sz="2550" spc="-15" baseline="26000" dirty="0">
                <a:latin typeface="新宋体" panose="02010609030101010101" charset="-122"/>
                <a:cs typeface="新宋体" panose="02010609030101010101" charset="-122"/>
              </a:rPr>
              <a:t>n</a:t>
            </a:r>
            <a:r>
              <a:rPr sz="2500" spc="-5" dirty="0">
                <a:latin typeface="新宋体" panose="02010609030101010101" charset="-122"/>
                <a:cs typeface="新宋体" panose="02010609030101010101" charset="-122"/>
              </a:rPr>
              <a:t>对A粗化</a:t>
            </a:r>
            <a:endParaRPr sz="2500">
              <a:latin typeface="新宋体" panose="02010609030101010101" charset="-122"/>
              <a:cs typeface="新宋体" panose="02010609030101010101" charset="-122"/>
            </a:endParaRPr>
          </a:p>
          <a:p>
            <a:pPr marL="787400" marR="5080" indent="-318135">
              <a:lnSpc>
                <a:spcPct val="150000"/>
              </a:lnSpc>
              <a:spcBef>
                <a:spcPts val="16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粗化可以通过细化算法求补集实现： 先对所讨论集合的背景进行细化，然后对结果求</a:t>
            </a:r>
            <a:endParaRPr sz="2500">
              <a:latin typeface="新宋体" panose="02010609030101010101" charset="-122"/>
              <a:cs typeface="新宋体" panose="02010609030101010101" charset="-122"/>
            </a:endParaRPr>
          </a:p>
          <a:p>
            <a:pPr marL="469265">
              <a:lnSpc>
                <a:spcPts val="2950"/>
              </a:lnSpc>
            </a:pPr>
            <a:r>
              <a:rPr sz="2500" spc="-5" dirty="0">
                <a:latin typeface="新宋体" panose="02010609030101010101" charset="-122"/>
                <a:cs typeface="新宋体" panose="02010609030101010101" charset="-122"/>
              </a:rPr>
              <a:t>补集，即</a:t>
            </a:r>
            <a:endParaRPr sz="2500">
              <a:latin typeface="新宋体" panose="02010609030101010101" charset="-122"/>
              <a:cs typeface="新宋体" panose="02010609030101010101" charset="-122"/>
            </a:endParaRPr>
          </a:p>
        </p:txBody>
      </p:sp>
      <p:sp>
        <p:nvSpPr>
          <p:cNvPr id="6" name="object 6"/>
          <p:cNvSpPr/>
          <p:nvPr/>
        </p:nvSpPr>
        <p:spPr>
          <a:xfrm>
            <a:off x="4338713" y="2951226"/>
            <a:ext cx="287274" cy="25069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922911" y="2914650"/>
            <a:ext cx="274320" cy="3063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186569" y="4138421"/>
            <a:ext cx="287274" cy="25069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842395" y="4138421"/>
            <a:ext cx="287274" cy="25069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491619" y="4103370"/>
            <a:ext cx="287274" cy="250697"/>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499733" y="4138421"/>
            <a:ext cx="287274" cy="25069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10245" y="1676146"/>
            <a:ext cx="7415530" cy="200278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粗化</a:t>
            </a:r>
            <a:endParaRPr sz="3200">
              <a:latin typeface="新宋体" panose="02010609030101010101" charset="-122"/>
              <a:cs typeface="新宋体" panose="02010609030101010101" charset="-122"/>
            </a:endParaRPr>
          </a:p>
          <a:p>
            <a:pPr marL="787400" marR="5080" indent="-318135">
              <a:lnSpc>
                <a:spcPts val="4500"/>
              </a:lnSpc>
              <a:spcBef>
                <a:spcPts val="370"/>
              </a:spcBef>
              <a:tabLst>
                <a:tab pos="807085" algn="l"/>
              </a:tabLst>
            </a:pPr>
            <a:r>
              <a:rPr sz="1800" dirty="0">
                <a:solidFill>
                  <a:srgbClr val="EE2B0A"/>
                </a:solidFill>
                <a:latin typeface="Wingdings" panose="05000000000000000000"/>
                <a:cs typeface="Wingdings" panose="05000000000000000000"/>
              </a:rPr>
              <a:t></a:t>
            </a:r>
            <a:r>
              <a:rPr sz="1800" dirty="0">
                <a:solidFill>
                  <a:srgbClr val="EE2B0A"/>
                </a:solidFill>
                <a:latin typeface="Times New Roman" panose="02020603050405020304"/>
                <a:cs typeface="Times New Roman" panose="02020603050405020304"/>
              </a:rPr>
              <a:t>		</a:t>
            </a:r>
            <a:r>
              <a:rPr sz="2500" spc="-5" dirty="0">
                <a:latin typeface="新宋体" panose="02010609030101010101" charset="-122"/>
                <a:cs typeface="新宋体" panose="02010609030101010101" charset="-122"/>
              </a:rPr>
              <a:t>粗化可以通过细化算法求补集实现： 为了对集合A进行粗化，先令C=</a:t>
            </a:r>
            <a:r>
              <a:rPr sz="2500" spc="5" dirty="0">
                <a:latin typeface="新宋体" panose="02010609030101010101" charset="-122"/>
                <a:cs typeface="新宋体" panose="02010609030101010101" charset="-122"/>
              </a:rPr>
              <a:t>A</a:t>
            </a:r>
            <a:r>
              <a:rPr sz="2550" spc="-15" baseline="26000" dirty="0">
                <a:latin typeface="新宋体" panose="02010609030101010101" charset="-122"/>
                <a:cs typeface="新宋体" panose="02010609030101010101" charset="-122"/>
              </a:rPr>
              <a:t>c</a:t>
            </a:r>
            <a:r>
              <a:rPr sz="2500" spc="-5" dirty="0">
                <a:latin typeface="新宋体" panose="02010609030101010101" charset="-122"/>
                <a:cs typeface="新宋体" panose="02010609030101010101" charset="-122"/>
              </a:rPr>
              <a:t>，然后对C进行</a:t>
            </a:r>
            <a:endParaRPr sz="2500">
              <a:latin typeface="新宋体" panose="02010609030101010101" charset="-122"/>
              <a:cs typeface="新宋体" panose="02010609030101010101" charset="-122"/>
            </a:endParaRPr>
          </a:p>
          <a:p>
            <a:pPr marL="469900">
              <a:lnSpc>
                <a:spcPts val="2550"/>
              </a:lnSpc>
            </a:pPr>
            <a:r>
              <a:rPr sz="2500" spc="-5" dirty="0">
                <a:latin typeface="新宋体" panose="02010609030101010101" charset="-122"/>
                <a:cs typeface="新宋体" panose="02010609030101010101" charset="-122"/>
              </a:rPr>
              <a:t>细化，最后形成</a:t>
            </a:r>
            <a:r>
              <a:rPr sz="2500" dirty="0">
                <a:latin typeface="新宋体" panose="02010609030101010101" charset="-122"/>
                <a:cs typeface="新宋体" panose="02010609030101010101" charset="-122"/>
              </a:rPr>
              <a:t>C</a:t>
            </a:r>
            <a:r>
              <a:rPr sz="2550" spc="-7" baseline="26000" dirty="0">
                <a:latin typeface="新宋体" panose="02010609030101010101" charset="-122"/>
                <a:cs typeface="新宋体" panose="02010609030101010101" charset="-122"/>
              </a:rPr>
              <a:t>c</a:t>
            </a:r>
            <a:endParaRPr sz="2550" baseline="260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形态学的主要应用</a:t>
            </a:r>
          </a:p>
        </p:txBody>
      </p:sp>
      <p:sp>
        <p:nvSpPr>
          <p:cNvPr id="7" name="object 7"/>
          <p:cNvSpPr/>
          <p:nvPr/>
        </p:nvSpPr>
        <p:spPr>
          <a:xfrm>
            <a:off x="2748419" y="4328921"/>
            <a:ext cx="5911596" cy="2689098"/>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4548504" y="3909821"/>
            <a:ext cx="6477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集合</a:t>
            </a:r>
            <a:r>
              <a:rPr sz="1800" dirty="0">
                <a:solidFill>
                  <a:srgbClr val="EE2B0A"/>
                </a:solidFill>
                <a:latin typeface="Times New Roman" panose="02020603050405020304"/>
                <a:cs typeface="Times New Roman" panose="02020603050405020304"/>
              </a:rPr>
              <a:t>A</a:t>
            </a:r>
            <a:endParaRPr sz="1800">
              <a:latin typeface="Times New Roman" panose="02020603050405020304"/>
              <a:cs typeface="Times New Roman" panose="02020603050405020304"/>
            </a:endParaRPr>
          </a:p>
        </p:txBody>
      </p:sp>
      <p:sp>
        <p:nvSpPr>
          <p:cNvPr id="9" name="object 9"/>
          <p:cNvSpPr txBox="1"/>
          <p:nvPr/>
        </p:nvSpPr>
        <p:spPr>
          <a:xfrm>
            <a:off x="6377304" y="3824478"/>
            <a:ext cx="258445" cy="349250"/>
          </a:xfrm>
          <a:prstGeom prst="rect">
            <a:avLst/>
          </a:prstGeom>
        </p:spPr>
        <p:txBody>
          <a:bodyPr vert="horz" wrap="square" lIns="0" tIns="0" rIns="0" bIns="0" rtlCol="0">
            <a:spAutoFit/>
          </a:bodyPr>
          <a:lstStyle/>
          <a:p>
            <a:pPr marL="12700">
              <a:lnSpc>
                <a:spcPct val="100000"/>
              </a:lnSpc>
            </a:pPr>
            <a:r>
              <a:rPr sz="2700" baseline="-15000" dirty="0">
                <a:solidFill>
                  <a:srgbClr val="EE2B0A"/>
                </a:solidFill>
                <a:latin typeface="Times New Roman" panose="02020603050405020304"/>
                <a:cs typeface="Times New Roman" panose="02020603050405020304"/>
              </a:rPr>
              <a:t>A</a:t>
            </a:r>
            <a:r>
              <a:rPr sz="1200" dirty="0">
                <a:solidFill>
                  <a:srgbClr val="EE2B0A"/>
                </a:solidFill>
                <a:latin typeface="Times New Roman" panose="02020603050405020304"/>
                <a:cs typeface="Times New Roman" panose="02020603050405020304"/>
              </a:rPr>
              <a:t>c</a:t>
            </a:r>
            <a:endParaRPr sz="1200">
              <a:latin typeface="Times New Roman" panose="02020603050405020304"/>
              <a:cs typeface="Times New Roman" panose="02020603050405020304"/>
            </a:endParaRPr>
          </a:p>
        </p:txBody>
      </p:sp>
      <p:sp>
        <p:nvSpPr>
          <p:cNvPr id="10" name="object 10"/>
          <p:cNvSpPr txBox="1"/>
          <p:nvPr/>
        </p:nvSpPr>
        <p:spPr>
          <a:xfrm>
            <a:off x="2617597" y="4826477"/>
            <a:ext cx="1630680" cy="857250"/>
          </a:xfrm>
          <a:prstGeom prst="rect">
            <a:avLst/>
          </a:prstGeom>
        </p:spPr>
        <p:txBody>
          <a:bodyPr vert="horz" wrap="square" lIns="0" tIns="0" rIns="0" bIns="0" rtlCol="0">
            <a:spAutoFit/>
          </a:bodyPr>
          <a:lstStyle/>
          <a:p>
            <a:pPr marL="12700" marR="5080">
              <a:lnSpc>
                <a:spcPct val="156000"/>
              </a:lnSpc>
            </a:pPr>
            <a:r>
              <a:rPr sz="1800" dirty="0">
                <a:solidFill>
                  <a:srgbClr val="EE2B0A"/>
                </a:solidFill>
                <a:latin typeface="Times New Roman" panose="02020603050405020304"/>
                <a:cs typeface="Times New Roman" panose="02020603050405020304"/>
              </a:rPr>
              <a:t>A</a:t>
            </a:r>
            <a:r>
              <a:rPr sz="1800" baseline="23000" dirty="0">
                <a:solidFill>
                  <a:srgbClr val="EE2B0A"/>
                </a:solidFill>
                <a:latin typeface="Times New Roman" panose="02020603050405020304"/>
                <a:cs typeface="Times New Roman" panose="02020603050405020304"/>
              </a:rPr>
              <a:t>c</a:t>
            </a:r>
            <a:r>
              <a:rPr sz="1800" dirty="0">
                <a:solidFill>
                  <a:srgbClr val="EE2B0A"/>
                </a:solidFill>
                <a:latin typeface="宋体" panose="02010600030101010101" pitchFamily="2" charset="-122"/>
                <a:cs typeface="宋体" panose="02010600030101010101" pitchFamily="2" charset="-122"/>
              </a:rPr>
              <a:t>细化的结果， 形成一条边界</a:t>
            </a:r>
            <a:endParaRPr sz="1800">
              <a:latin typeface="宋体" panose="02010600030101010101" pitchFamily="2" charset="-122"/>
              <a:cs typeface="宋体" panose="02010600030101010101" pitchFamily="2" charset="-122"/>
            </a:endParaRPr>
          </a:p>
        </p:txBody>
      </p:sp>
      <p:sp>
        <p:nvSpPr>
          <p:cNvPr id="11" name="object 11"/>
          <p:cNvSpPr txBox="1"/>
          <p:nvPr/>
        </p:nvSpPr>
        <p:spPr>
          <a:xfrm>
            <a:off x="7250569" y="5184647"/>
            <a:ext cx="185928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宋体" panose="02010600030101010101" pitchFamily="2" charset="-122"/>
                <a:cs typeface="宋体" panose="02010600030101010101" pitchFamily="2" charset="-122"/>
              </a:rPr>
              <a:t>对</a:t>
            </a:r>
            <a:r>
              <a:rPr sz="1800" dirty="0">
                <a:solidFill>
                  <a:srgbClr val="EE2B0A"/>
                </a:solidFill>
                <a:latin typeface="Times New Roman" panose="02020603050405020304"/>
                <a:cs typeface="Times New Roman" panose="02020603050405020304"/>
              </a:rPr>
              <a:t>A</a:t>
            </a:r>
            <a:r>
              <a:rPr sz="1800" baseline="23000" dirty="0">
                <a:solidFill>
                  <a:srgbClr val="EE2B0A"/>
                </a:solidFill>
                <a:latin typeface="Times New Roman" panose="02020603050405020304"/>
                <a:cs typeface="Times New Roman" panose="02020603050405020304"/>
              </a:rPr>
              <a:t>c</a:t>
            </a:r>
            <a:r>
              <a:rPr sz="1800" dirty="0">
                <a:solidFill>
                  <a:srgbClr val="EE2B0A"/>
                </a:solidFill>
                <a:latin typeface="宋体" panose="02010600030101010101" pitchFamily="2" charset="-122"/>
                <a:cs typeface="宋体" panose="02010600030101010101" pitchFamily="2" charset="-122"/>
              </a:rPr>
              <a:t>细化结果求补</a:t>
            </a:r>
            <a:endParaRPr sz="1800">
              <a:latin typeface="宋体" panose="02010600030101010101" pitchFamily="2" charset="-122"/>
              <a:cs typeface="宋体" panose="02010600030101010101" pitchFamily="2" charset="-122"/>
            </a:endParaRPr>
          </a:p>
        </p:txBody>
      </p:sp>
      <p:sp>
        <p:nvSpPr>
          <p:cNvPr id="12" name="object 12"/>
          <p:cNvSpPr txBox="1"/>
          <p:nvPr/>
        </p:nvSpPr>
        <p:spPr>
          <a:xfrm>
            <a:off x="6506082" y="5970282"/>
            <a:ext cx="1854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后处理：消除断点</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933196"/>
            <a:ext cx="4092575" cy="50939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间断检测</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边缘连接和边界检测</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阈值处理</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基于区域的分割</a:t>
            </a:r>
            <a:endParaRPr sz="3200">
              <a:latin typeface="新宋体" panose="02010609030101010101" charset="-122"/>
              <a:cs typeface="新宋体" panose="02010609030101010101" charset="-122"/>
            </a:endParaRPr>
          </a:p>
          <a:p>
            <a:pPr marL="12700">
              <a:lnSpc>
                <a:spcPts val="375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分割中运动的应用</a:t>
            </a:r>
            <a:endParaRPr sz="3200">
              <a:latin typeface="新宋体" panose="02010609030101010101" charset="-122"/>
              <a:cs typeface="新宋体" panose="02010609030101010101" charset="-122"/>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1825879" y="1891791"/>
            <a:ext cx="7615555" cy="450469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分割的目的：将图像划分为不同区域</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三大类方法</a:t>
            </a:r>
            <a:endParaRPr sz="3200">
              <a:latin typeface="新宋体" panose="02010609030101010101" charset="-122"/>
              <a:cs typeface="新宋体" panose="02010609030101010101" charset="-122"/>
            </a:endParaRPr>
          </a:p>
          <a:p>
            <a:pPr marL="469900" marR="317500">
              <a:lnSpc>
                <a:spcPct val="102000"/>
              </a:lnSpc>
              <a:spcBef>
                <a:spcPts val="225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根据区域间灰度不连续搜寻区域之间的边 界，在</a:t>
            </a:r>
            <a:r>
              <a:rPr sz="2800" spc="-5" dirty="0">
                <a:solidFill>
                  <a:srgbClr val="EE2B0A"/>
                </a:solidFill>
                <a:latin typeface="新宋体" panose="02010609030101010101" charset="-122"/>
                <a:cs typeface="新宋体" panose="02010609030101010101" charset="-122"/>
              </a:rPr>
              <a:t>间断检测、边缘连接和边界检</a:t>
            </a:r>
            <a:r>
              <a:rPr sz="2800" dirty="0">
                <a:solidFill>
                  <a:srgbClr val="EE2B0A"/>
                </a:solidFill>
                <a:latin typeface="新宋体" panose="02010609030101010101" charset="-122"/>
                <a:cs typeface="新宋体" panose="02010609030101010101" charset="-122"/>
              </a:rPr>
              <a:t>测</a:t>
            </a:r>
            <a:r>
              <a:rPr sz="2800" spc="-10" dirty="0">
                <a:latin typeface="新宋体" panose="02010609030101010101" charset="-122"/>
                <a:cs typeface="新宋体" panose="02010609030101010101" charset="-122"/>
              </a:rPr>
              <a:t>介绍</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以像素性质的分布进行阈值处理，</a:t>
            </a:r>
            <a:r>
              <a:rPr sz="2800" dirty="0">
                <a:latin typeface="新宋体" panose="02010609030101010101" charset="-122"/>
                <a:cs typeface="新宋体" panose="02010609030101010101" charset="-122"/>
              </a:rPr>
              <a:t>在</a:t>
            </a:r>
            <a:r>
              <a:rPr sz="2800" spc="-5" dirty="0">
                <a:solidFill>
                  <a:srgbClr val="EE2B0A"/>
                </a:solidFill>
                <a:latin typeface="新宋体" panose="02010609030101010101" charset="-122"/>
                <a:cs typeface="新宋体" panose="02010609030101010101" charset="-122"/>
              </a:rPr>
              <a:t>阈值处 </a:t>
            </a:r>
            <a:r>
              <a:rPr sz="2800" dirty="0">
                <a:solidFill>
                  <a:srgbClr val="EE2B0A"/>
                </a:solidFill>
                <a:latin typeface="新宋体" panose="02010609030101010101" charset="-122"/>
                <a:cs typeface="新宋体" panose="02010609030101010101" charset="-122"/>
              </a:rPr>
              <a:t>理</a:t>
            </a:r>
            <a:r>
              <a:rPr sz="2800" spc="-10" dirty="0">
                <a:latin typeface="新宋体" panose="02010609030101010101" charset="-122"/>
                <a:cs typeface="新宋体" panose="02010609030101010101" charset="-122"/>
              </a:rPr>
              <a:t>介绍</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直接搜寻区域进行分割，</a:t>
            </a:r>
            <a:r>
              <a:rPr sz="2800" dirty="0">
                <a:latin typeface="新宋体" panose="02010609030101010101" charset="-122"/>
                <a:cs typeface="新宋体" panose="02010609030101010101" charset="-122"/>
              </a:rPr>
              <a:t>在</a:t>
            </a:r>
            <a:r>
              <a:rPr sz="2800" spc="-5" dirty="0">
                <a:solidFill>
                  <a:srgbClr val="EE2B0A"/>
                </a:solidFill>
                <a:latin typeface="新宋体" panose="02010609030101010101" charset="-122"/>
                <a:cs typeface="新宋体" panose="02010609030101010101" charset="-122"/>
              </a:rPr>
              <a:t>基于区域的分割 </a:t>
            </a:r>
            <a:r>
              <a:rPr sz="2800" spc="-5" dirty="0">
                <a:latin typeface="新宋体" panose="02010609030101010101" charset="-122"/>
                <a:cs typeface="新宋体" panose="02010609030101010101" charset="-122"/>
              </a:rPr>
              <a:t>中介绍</a:t>
            </a:r>
            <a:endParaRPr sz="2800">
              <a:latin typeface="新宋体" panose="02010609030101010101" charset="-122"/>
              <a:cs typeface="新宋体" panose="02010609030101010101" charset="-122"/>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1681098" y="1837690"/>
            <a:ext cx="7616190" cy="453707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469900" marR="5080" algn="just">
              <a:lnSpc>
                <a:spcPct val="100000"/>
              </a:lnSpc>
              <a:spcBef>
                <a:spcPts val="167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在对图像的研究和应用中，人们往往仅对图 像中的某些部分感兴趣，这些部分一般称为目 标或前景</a:t>
            </a:r>
            <a:endParaRPr sz="2800">
              <a:latin typeface="新宋体" panose="02010609030101010101" charset="-122"/>
              <a:cs typeface="新宋体" panose="02010609030101010101" charset="-122"/>
            </a:endParaRPr>
          </a:p>
          <a:p>
            <a:pPr marL="469900" marR="5080" algn="just">
              <a:lnSpc>
                <a:spcPct val="100000"/>
              </a:lnSpc>
              <a:spcBef>
                <a:spcPts val="1685"/>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为了辨识和分析目标，需要将有关区域分离 提取出来，在此基础上对目标进一步利用，如 进行特征提取和测量</a:t>
            </a:r>
            <a:endParaRPr sz="2800">
              <a:latin typeface="新宋体" panose="02010609030101010101" charset="-122"/>
              <a:cs typeface="新宋体" panose="02010609030101010101" charset="-122"/>
            </a:endParaRPr>
          </a:p>
          <a:p>
            <a:pPr marL="469900" marR="5080" algn="just">
              <a:lnSpc>
                <a:spcPct val="100000"/>
              </a:lnSpc>
              <a:spcBef>
                <a:spcPts val="169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图像分割就是指把图像分成各具特性的区域 并提取出感兴趣目标的技术和过程</a:t>
            </a:r>
            <a:endParaRPr sz="2800">
              <a:latin typeface="新宋体" panose="02010609030101010101" charset="-122"/>
              <a:cs typeface="新宋体" panose="02010609030101010101" charset="-122"/>
            </a:endParaRP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1681098" y="1837690"/>
            <a:ext cx="7664450" cy="444246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概述（续）</a:t>
            </a:r>
            <a:endParaRPr sz="3200">
              <a:latin typeface="新宋体" panose="02010609030101010101" charset="-122"/>
              <a:cs typeface="新宋体" panose="02010609030101010101" charset="-122"/>
            </a:endParaRPr>
          </a:p>
          <a:p>
            <a:pPr marL="469900" marR="5334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特性可以是灰度、颜色、纹理等，目标可以 对应单个区域，也可以对应多个区域</a:t>
            </a:r>
            <a:endParaRPr sz="2800">
              <a:latin typeface="新宋体" panose="02010609030101010101" charset="-122"/>
              <a:cs typeface="新宋体" panose="02010609030101010101" charset="-122"/>
            </a:endParaRPr>
          </a:p>
          <a:p>
            <a:pPr marL="469900" marR="5334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图像分割算法是基于亮度值的不连续性和相 </a:t>
            </a:r>
            <a:r>
              <a:rPr sz="2800" dirty="0">
                <a:latin typeface="新宋体" panose="02010609030101010101" charset="-122"/>
                <a:cs typeface="新宋体" panose="02010609030101010101" charset="-122"/>
              </a:rPr>
              <a:t>似性</a:t>
            </a:r>
            <a:endParaRPr sz="2800">
              <a:latin typeface="新宋体" panose="02010609030101010101" charset="-122"/>
              <a:cs typeface="新宋体" panose="02010609030101010101" charset="-122"/>
            </a:endParaRPr>
          </a:p>
          <a:p>
            <a:pPr marL="927100" marR="5080">
              <a:lnSpc>
                <a:spcPct val="100000"/>
              </a:lnSpc>
              <a:spcBef>
                <a:spcPts val="142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不连续性是基于亮度的不连续变化分割图像，如 图像的边缘</a:t>
            </a:r>
            <a:endParaRPr sz="2400">
              <a:latin typeface="新宋体" panose="02010609030101010101" charset="-122"/>
              <a:cs typeface="新宋体" panose="02010609030101010101" charset="-122"/>
            </a:endParaRPr>
          </a:p>
          <a:p>
            <a:pPr marL="927100" marR="5080">
              <a:lnSpc>
                <a:spcPct val="100000"/>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根据制定的准则将图像分割为相似的区域，如阈 值处理、区域生长、区域分离和聚合</a:t>
            </a:r>
            <a:endParaRPr sz="2400">
              <a:latin typeface="新宋体" panose="02010609030101010101" charset="-122"/>
              <a:cs typeface="新宋体" panose="02010609030101010101" charset="-122"/>
            </a:endParaRP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46389" y="3272790"/>
            <a:ext cx="7345680" cy="2376677"/>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图像分割举例</a:t>
            </a: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1011491"/>
            <a:ext cx="10693400" cy="6548120"/>
          </a:xfrm>
          <a:custGeom>
            <a:avLst/>
            <a:gdLst/>
            <a:ahLst/>
            <a:cxnLst/>
            <a:rect l="l" t="t" r="r" b="b"/>
            <a:pathLst>
              <a:path w="10693400" h="6548120">
                <a:moveTo>
                  <a:pt x="10693146" y="0"/>
                </a:moveTo>
                <a:lnTo>
                  <a:pt x="10693146" y="6547548"/>
                </a:lnTo>
                <a:lnTo>
                  <a:pt x="0" y="6547548"/>
                </a:lnTo>
                <a:lnTo>
                  <a:pt x="0" y="0"/>
                </a:lnTo>
                <a:lnTo>
                  <a:pt x="10693146" y="0"/>
                </a:lnTo>
                <a:close/>
              </a:path>
            </a:pathLst>
          </a:custGeom>
          <a:solidFill>
            <a:srgbClr val="FFFFFF"/>
          </a:solidFill>
        </p:spPr>
        <p:txBody>
          <a:bodyPr wrap="square" lIns="0" tIns="0" rIns="0" bIns="0" rtlCol="0"/>
          <a:lstStyle/>
          <a:p>
            <a:endParaRPr/>
          </a:p>
        </p:txBody>
      </p:sp>
      <p:sp>
        <p:nvSpPr>
          <p:cNvPr id="6" name="object 6"/>
          <p:cNvSpPr/>
          <p:nvPr/>
        </p:nvSpPr>
        <p:spPr>
          <a:xfrm>
            <a:off x="964666" y="1431086"/>
            <a:ext cx="8743480" cy="5485955"/>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239579" y="2525966"/>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PR=0.718</a:t>
            </a:r>
            <a:endParaRPr sz="1150">
              <a:latin typeface="Arial" panose="020B0604020202020204"/>
              <a:cs typeface="Arial" panose="020B0604020202020204"/>
            </a:endParaRPr>
          </a:p>
        </p:txBody>
      </p:sp>
      <p:sp>
        <p:nvSpPr>
          <p:cNvPr id="8" name="object 8"/>
          <p:cNvSpPr txBox="1"/>
          <p:nvPr/>
        </p:nvSpPr>
        <p:spPr>
          <a:xfrm>
            <a:off x="3260991" y="3914190"/>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PR=0.781</a:t>
            </a:r>
            <a:endParaRPr sz="1150">
              <a:latin typeface="Arial" panose="020B0604020202020204"/>
              <a:cs typeface="Arial" panose="020B0604020202020204"/>
            </a:endParaRPr>
          </a:p>
        </p:txBody>
      </p:sp>
      <p:sp>
        <p:nvSpPr>
          <p:cNvPr id="9" name="object 9"/>
          <p:cNvSpPr txBox="1"/>
          <p:nvPr/>
        </p:nvSpPr>
        <p:spPr>
          <a:xfrm>
            <a:off x="1594548" y="6654939"/>
            <a:ext cx="581660"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#249061</a:t>
            </a:r>
            <a:endParaRPr sz="1150">
              <a:latin typeface="Arial" panose="020B0604020202020204"/>
              <a:cs typeface="Arial" panose="020B0604020202020204"/>
            </a:endParaRPr>
          </a:p>
        </p:txBody>
      </p:sp>
      <p:sp>
        <p:nvSpPr>
          <p:cNvPr id="10" name="object 10"/>
          <p:cNvSpPr txBox="1"/>
          <p:nvPr/>
        </p:nvSpPr>
        <p:spPr>
          <a:xfrm>
            <a:off x="1607400" y="5275630"/>
            <a:ext cx="581660"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#253036</a:t>
            </a:r>
            <a:endParaRPr sz="1150">
              <a:latin typeface="Arial" panose="020B0604020202020204"/>
              <a:cs typeface="Arial" panose="020B0604020202020204"/>
            </a:endParaRPr>
          </a:p>
        </p:txBody>
      </p:sp>
      <p:sp>
        <p:nvSpPr>
          <p:cNvPr id="11" name="object 11"/>
          <p:cNvSpPr txBox="1"/>
          <p:nvPr/>
        </p:nvSpPr>
        <p:spPr>
          <a:xfrm>
            <a:off x="1594548" y="3891876"/>
            <a:ext cx="581660"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#169012</a:t>
            </a:r>
            <a:endParaRPr sz="1150">
              <a:latin typeface="Arial" panose="020B0604020202020204"/>
              <a:cs typeface="Arial" panose="020B0604020202020204"/>
            </a:endParaRPr>
          </a:p>
        </p:txBody>
      </p:sp>
      <p:sp>
        <p:nvSpPr>
          <p:cNvPr id="12" name="object 12"/>
          <p:cNvSpPr txBox="1"/>
          <p:nvPr/>
        </p:nvSpPr>
        <p:spPr>
          <a:xfrm>
            <a:off x="5038826" y="3900804"/>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PR=0.800</a:t>
            </a:r>
            <a:endParaRPr sz="1150">
              <a:latin typeface="Arial" panose="020B0604020202020204"/>
              <a:cs typeface="Arial" panose="020B0604020202020204"/>
            </a:endParaRPr>
          </a:p>
        </p:txBody>
      </p:sp>
      <p:sp>
        <p:nvSpPr>
          <p:cNvPr id="13" name="object 13"/>
          <p:cNvSpPr txBox="1"/>
          <p:nvPr/>
        </p:nvSpPr>
        <p:spPr>
          <a:xfrm>
            <a:off x="5051678" y="5280100"/>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PR=0.607</a:t>
            </a:r>
            <a:endParaRPr sz="1150">
              <a:latin typeface="Arial" panose="020B0604020202020204"/>
              <a:cs typeface="Arial" panose="020B0604020202020204"/>
            </a:endParaRPr>
          </a:p>
        </p:txBody>
      </p:sp>
      <p:sp>
        <p:nvSpPr>
          <p:cNvPr id="14" name="object 14"/>
          <p:cNvSpPr txBox="1"/>
          <p:nvPr/>
        </p:nvSpPr>
        <p:spPr>
          <a:xfrm>
            <a:off x="5068811" y="6677253"/>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PR=0.758</a:t>
            </a:r>
            <a:endParaRPr sz="1150">
              <a:latin typeface="Arial" panose="020B0604020202020204"/>
              <a:cs typeface="Arial" panose="020B0604020202020204"/>
            </a:endParaRPr>
          </a:p>
        </p:txBody>
      </p:sp>
      <p:sp>
        <p:nvSpPr>
          <p:cNvPr id="15" name="object 15"/>
          <p:cNvSpPr txBox="1"/>
          <p:nvPr/>
        </p:nvSpPr>
        <p:spPr>
          <a:xfrm>
            <a:off x="6850926" y="2525966"/>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PR=0.759</a:t>
            </a:r>
            <a:endParaRPr sz="1150">
              <a:latin typeface="Arial" panose="020B0604020202020204"/>
              <a:cs typeface="Arial" panose="020B0604020202020204"/>
            </a:endParaRPr>
          </a:p>
        </p:txBody>
      </p:sp>
      <p:sp>
        <p:nvSpPr>
          <p:cNvPr id="16" name="object 16"/>
          <p:cNvSpPr txBox="1"/>
          <p:nvPr/>
        </p:nvSpPr>
        <p:spPr>
          <a:xfrm>
            <a:off x="6872351" y="3914190"/>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PR=0.933</a:t>
            </a:r>
            <a:endParaRPr sz="1150">
              <a:latin typeface="Arial" panose="020B0604020202020204"/>
              <a:cs typeface="Arial" panose="020B0604020202020204"/>
            </a:endParaRPr>
          </a:p>
        </p:txBody>
      </p:sp>
      <p:sp>
        <p:nvSpPr>
          <p:cNvPr id="17" name="object 17"/>
          <p:cNvSpPr txBox="1"/>
          <p:nvPr/>
        </p:nvSpPr>
        <p:spPr>
          <a:xfrm>
            <a:off x="6885190" y="5297957"/>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PR=0.897</a:t>
            </a:r>
            <a:endParaRPr sz="1150">
              <a:latin typeface="Arial" panose="020B0604020202020204"/>
              <a:cs typeface="Arial" panose="020B0604020202020204"/>
            </a:endParaRPr>
          </a:p>
        </p:txBody>
      </p:sp>
      <p:sp>
        <p:nvSpPr>
          <p:cNvPr id="18" name="object 18"/>
          <p:cNvSpPr txBox="1"/>
          <p:nvPr/>
        </p:nvSpPr>
        <p:spPr>
          <a:xfrm>
            <a:off x="8585911" y="2534894"/>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PR=0.763</a:t>
            </a:r>
            <a:endParaRPr sz="1150">
              <a:latin typeface="Arial" panose="020B0604020202020204"/>
              <a:cs typeface="Arial" panose="020B0604020202020204"/>
            </a:endParaRPr>
          </a:p>
        </p:txBody>
      </p:sp>
      <p:sp>
        <p:nvSpPr>
          <p:cNvPr id="19" name="object 19"/>
          <p:cNvSpPr txBox="1"/>
          <p:nvPr/>
        </p:nvSpPr>
        <p:spPr>
          <a:xfrm>
            <a:off x="8637320" y="3887406"/>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PR=0.933</a:t>
            </a:r>
            <a:endParaRPr sz="1150">
              <a:latin typeface="Arial" panose="020B0604020202020204"/>
              <a:cs typeface="Arial" panose="020B0604020202020204"/>
            </a:endParaRPr>
          </a:p>
        </p:txBody>
      </p:sp>
      <p:sp>
        <p:nvSpPr>
          <p:cNvPr id="20" name="object 20"/>
          <p:cNvSpPr txBox="1"/>
          <p:nvPr/>
        </p:nvSpPr>
        <p:spPr>
          <a:xfrm>
            <a:off x="8611616" y="5284558"/>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PR=0.897</a:t>
            </a:r>
            <a:endParaRPr sz="1150">
              <a:latin typeface="Arial" panose="020B0604020202020204"/>
              <a:cs typeface="Arial" panose="020B0604020202020204"/>
            </a:endParaRPr>
          </a:p>
        </p:txBody>
      </p:sp>
      <p:sp>
        <p:nvSpPr>
          <p:cNvPr id="21" name="object 21"/>
          <p:cNvSpPr txBox="1"/>
          <p:nvPr/>
        </p:nvSpPr>
        <p:spPr>
          <a:xfrm>
            <a:off x="8650173" y="6668325"/>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PR=0.953</a:t>
            </a:r>
            <a:endParaRPr sz="1150">
              <a:latin typeface="Arial" panose="020B0604020202020204"/>
              <a:cs typeface="Arial" panose="020B0604020202020204"/>
            </a:endParaRPr>
          </a:p>
        </p:txBody>
      </p:sp>
      <p:sp>
        <p:nvSpPr>
          <p:cNvPr id="22" name="object 22"/>
          <p:cNvSpPr txBox="1"/>
          <p:nvPr/>
        </p:nvSpPr>
        <p:spPr>
          <a:xfrm>
            <a:off x="6898043" y="6695109"/>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PR=0.951</a:t>
            </a:r>
            <a:endParaRPr sz="1150">
              <a:latin typeface="Arial" panose="020B0604020202020204"/>
              <a:cs typeface="Arial" panose="020B0604020202020204"/>
            </a:endParaRPr>
          </a:p>
        </p:txBody>
      </p:sp>
      <p:sp>
        <p:nvSpPr>
          <p:cNvPr id="23" name="object 23"/>
          <p:cNvSpPr txBox="1"/>
          <p:nvPr/>
        </p:nvSpPr>
        <p:spPr>
          <a:xfrm>
            <a:off x="5051678" y="2530424"/>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PR=0.670</a:t>
            </a:r>
            <a:endParaRPr sz="1150">
              <a:latin typeface="Arial" panose="020B0604020202020204"/>
              <a:cs typeface="Arial" panose="020B0604020202020204"/>
            </a:endParaRPr>
          </a:p>
        </p:txBody>
      </p:sp>
      <p:sp>
        <p:nvSpPr>
          <p:cNvPr id="24" name="object 24"/>
          <p:cNvSpPr txBox="1"/>
          <p:nvPr/>
        </p:nvSpPr>
        <p:spPr>
          <a:xfrm>
            <a:off x="3299548" y="6677253"/>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PR=0.865</a:t>
            </a:r>
            <a:endParaRPr sz="1150">
              <a:latin typeface="Arial" panose="020B0604020202020204"/>
              <a:cs typeface="Arial" panose="020B0604020202020204"/>
            </a:endParaRPr>
          </a:p>
        </p:txBody>
      </p:sp>
      <p:sp>
        <p:nvSpPr>
          <p:cNvPr id="25" name="object 25"/>
          <p:cNvSpPr txBox="1"/>
          <p:nvPr/>
        </p:nvSpPr>
        <p:spPr>
          <a:xfrm>
            <a:off x="3286696" y="5280100"/>
            <a:ext cx="664845"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PR=0.710</a:t>
            </a:r>
            <a:endParaRPr sz="1150">
              <a:latin typeface="Arial" panose="020B0604020202020204"/>
              <a:cs typeface="Arial" panose="020B0604020202020204"/>
            </a:endParaRPr>
          </a:p>
        </p:txBody>
      </p:sp>
      <p:sp>
        <p:nvSpPr>
          <p:cNvPr id="26" name="object 26"/>
          <p:cNvSpPr txBox="1"/>
          <p:nvPr/>
        </p:nvSpPr>
        <p:spPr>
          <a:xfrm>
            <a:off x="1590268" y="2543822"/>
            <a:ext cx="581660" cy="187325"/>
          </a:xfrm>
          <a:prstGeom prst="rect">
            <a:avLst/>
          </a:prstGeom>
        </p:spPr>
        <p:txBody>
          <a:bodyPr vert="horz" wrap="square" lIns="0" tIns="0" rIns="0" bIns="0" rtlCol="0">
            <a:spAutoFit/>
          </a:bodyPr>
          <a:lstStyle/>
          <a:p>
            <a:pPr marL="12700">
              <a:lnSpc>
                <a:spcPct val="100000"/>
              </a:lnSpc>
            </a:pPr>
            <a:r>
              <a:rPr sz="1150" spc="-15" dirty="0">
                <a:latin typeface="Arial" panose="020B0604020202020204"/>
                <a:cs typeface="Arial" panose="020B0604020202020204"/>
              </a:rPr>
              <a:t>#134052</a:t>
            </a:r>
            <a:endParaRPr sz="1150">
              <a:latin typeface="Arial" panose="020B0604020202020204"/>
              <a:cs typeface="Arial" panose="020B0604020202020204"/>
            </a:endParaRPr>
          </a:p>
        </p:txBody>
      </p:sp>
      <p:sp>
        <p:nvSpPr>
          <p:cNvPr id="27" name="object 27"/>
          <p:cNvSpPr txBox="1">
            <a:spLocks noGrp="1"/>
          </p:cNvSpPr>
          <p:nvPr>
            <p:ph type="title"/>
          </p:nvPr>
        </p:nvSpPr>
        <p:spPr>
          <a:xfrm>
            <a:off x="1249814" y="860297"/>
            <a:ext cx="838835" cy="377190"/>
          </a:xfrm>
          <a:prstGeom prst="rect">
            <a:avLst/>
          </a:prstGeom>
        </p:spPr>
        <p:txBody>
          <a:bodyPr vert="horz" wrap="square" lIns="0" tIns="0" rIns="0" bIns="0" rtlCol="0">
            <a:spAutoFit/>
          </a:bodyPr>
          <a:lstStyle/>
          <a:p>
            <a:pPr marL="12700">
              <a:lnSpc>
                <a:spcPct val="100000"/>
              </a:lnSpc>
            </a:pPr>
            <a:r>
              <a:rPr sz="2400" dirty="0">
                <a:latin typeface="Times New Roman" panose="02020603050405020304"/>
                <a:cs typeface="Times New Roman" panose="02020603050405020304"/>
              </a:rPr>
              <a:t>Image</a:t>
            </a:r>
            <a:endParaRPr sz="2400">
              <a:latin typeface="Times New Roman" panose="02020603050405020304"/>
              <a:cs typeface="Times New Roman" panose="02020603050405020304"/>
            </a:endParaRPr>
          </a:p>
        </p:txBody>
      </p:sp>
      <p:sp>
        <p:nvSpPr>
          <p:cNvPr id="28" name="object 28"/>
          <p:cNvSpPr txBox="1"/>
          <p:nvPr/>
        </p:nvSpPr>
        <p:spPr>
          <a:xfrm>
            <a:off x="3053864" y="860297"/>
            <a:ext cx="73723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MDL</a:t>
            </a:r>
            <a:endParaRPr sz="2400">
              <a:latin typeface="Times New Roman" panose="02020603050405020304"/>
              <a:cs typeface="Times New Roman" panose="02020603050405020304"/>
            </a:endParaRPr>
          </a:p>
        </p:txBody>
      </p:sp>
      <p:sp>
        <p:nvSpPr>
          <p:cNvPr id="29" name="object 29"/>
          <p:cNvSpPr txBox="1"/>
          <p:nvPr/>
        </p:nvSpPr>
        <p:spPr>
          <a:xfrm>
            <a:off x="4862121" y="860297"/>
            <a:ext cx="8045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MML</a:t>
            </a:r>
            <a:endParaRPr sz="2400">
              <a:latin typeface="Times New Roman" panose="02020603050405020304"/>
              <a:cs typeface="Times New Roman" panose="02020603050405020304"/>
            </a:endParaRPr>
          </a:p>
        </p:txBody>
      </p:sp>
      <p:sp>
        <p:nvSpPr>
          <p:cNvPr id="30" name="object 30"/>
          <p:cNvSpPr txBox="1"/>
          <p:nvPr/>
        </p:nvSpPr>
        <p:spPr>
          <a:xfrm>
            <a:off x="6510723" y="860297"/>
            <a:ext cx="80518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ERL1</a:t>
            </a:r>
            <a:endParaRPr sz="2400">
              <a:latin typeface="Times New Roman" panose="02020603050405020304"/>
              <a:cs typeface="Times New Roman" panose="02020603050405020304"/>
            </a:endParaRPr>
          </a:p>
        </p:txBody>
      </p:sp>
      <p:sp>
        <p:nvSpPr>
          <p:cNvPr id="31" name="object 31"/>
          <p:cNvSpPr txBox="1"/>
          <p:nvPr/>
        </p:nvSpPr>
        <p:spPr>
          <a:xfrm>
            <a:off x="8310506" y="860297"/>
            <a:ext cx="80518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ERL2</a:t>
            </a:r>
            <a:endParaRPr sz="2400">
              <a:latin typeface="Times New Roman" panose="02020603050405020304"/>
              <a:cs typeface="Times New Roman" panose="02020603050405020304"/>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1033716"/>
            <a:ext cx="10693400" cy="6525895"/>
          </a:xfrm>
          <a:custGeom>
            <a:avLst/>
            <a:gdLst/>
            <a:ahLst/>
            <a:cxnLst/>
            <a:rect l="l" t="t" r="r" b="b"/>
            <a:pathLst>
              <a:path w="10693400" h="6525895">
                <a:moveTo>
                  <a:pt x="10693146" y="0"/>
                </a:moveTo>
                <a:lnTo>
                  <a:pt x="10693146" y="6525323"/>
                </a:lnTo>
                <a:lnTo>
                  <a:pt x="0" y="6525323"/>
                </a:lnTo>
                <a:lnTo>
                  <a:pt x="0" y="0"/>
                </a:lnTo>
                <a:lnTo>
                  <a:pt x="10693146" y="0"/>
                </a:lnTo>
                <a:close/>
              </a:path>
            </a:pathLst>
          </a:custGeom>
          <a:solidFill>
            <a:srgbClr val="FFFFFF"/>
          </a:solidFill>
        </p:spPr>
        <p:txBody>
          <a:bodyPr wrap="square" lIns="0" tIns="0" rIns="0" bIns="0" rtlCol="0"/>
          <a:lstStyle/>
          <a:p>
            <a:endParaRPr/>
          </a:p>
        </p:txBody>
      </p:sp>
      <p:sp>
        <p:nvSpPr>
          <p:cNvPr id="6" name="object 6"/>
          <p:cNvSpPr/>
          <p:nvPr/>
        </p:nvSpPr>
        <p:spPr>
          <a:xfrm>
            <a:off x="797496" y="1641970"/>
            <a:ext cx="9116783" cy="534649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350759" y="2725661"/>
            <a:ext cx="432434"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#3096</a:t>
            </a:r>
            <a:endParaRPr sz="1150">
              <a:latin typeface="Arial" panose="020B0604020202020204"/>
              <a:cs typeface="Arial" panose="020B0604020202020204"/>
            </a:endParaRPr>
          </a:p>
        </p:txBody>
      </p:sp>
      <p:sp>
        <p:nvSpPr>
          <p:cNvPr id="8" name="object 8"/>
          <p:cNvSpPr txBox="1"/>
          <p:nvPr/>
        </p:nvSpPr>
        <p:spPr>
          <a:xfrm>
            <a:off x="3189033" y="2712440"/>
            <a:ext cx="513715"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#85048</a:t>
            </a:r>
            <a:endParaRPr sz="1150">
              <a:latin typeface="Arial" panose="020B0604020202020204"/>
              <a:cs typeface="Arial" panose="020B0604020202020204"/>
            </a:endParaRPr>
          </a:p>
        </p:txBody>
      </p:sp>
      <p:sp>
        <p:nvSpPr>
          <p:cNvPr id="9" name="object 9"/>
          <p:cNvSpPr txBox="1"/>
          <p:nvPr/>
        </p:nvSpPr>
        <p:spPr>
          <a:xfrm>
            <a:off x="5014146" y="2712440"/>
            <a:ext cx="594995"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#175043</a:t>
            </a:r>
            <a:endParaRPr sz="1150">
              <a:latin typeface="Arial" panose="020B0604020202020204"/>
              <a:cs typeface="Arial" panose="020B0604020202020204"/>
            </a:endParaRPr>
          </a:p>
        </p:txBody>
      </p:sp>
      <p:sp>
        <p:nvSpPr>
          <p:cNvPr id="10" name="object 10"/>
          <p:cNvSpPr txBox="1"/>
          <p:nvPr/>
        </p:nvSpPr>
        <p:spPr>
          <a:xfrm>
            <a:off x="6979653" y="2712440"/>
            <a:ext cx="594995"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#182053</a:t>
            </a:r>
            <a:endParaRPr sz="1150">
              <a:latin typeface="Arial" panose="020B0604020202020204"/>
              <a:cs typeface="Arial" panose="020B0604020202020204"/>
            </a:endParaRPr>
          </a:p>
        </p:txBody>
      </p:sp>
      <p:sp>
        <p:nvSpPr>
          <p:cNvPr id="11" name="object 11"/>
          <p:cNvSpPr txBox="1"/>
          <p:nvPr/>
        </p:nvSpPr>
        <p:spPr>
          <a:xfrm>
            <a:off x="8817927" y="2725661"/>
            <a:ext cx="594995"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#219090</a:t>
            </a:r>
            <a:endParaRPr sz="1150">
              <a:latin typeface="Arial" panose="020B0604020202020204"/>
              <a:cs typeface="Arial" panose="020B0604020202020204"/>
            </a:endParaRPr>
          </a:p>
        </p:txBody>
      </p:sp>
      <p:sp>
        <p:nvSpPr>
          <p:cNvPr id="12" name="object 12"/>
          <p:cNvSpPr txBox="1"/>
          <p:nvPr/>
        </p:nvSpPr>
        <p:spPr>
          <a:xfrm>
            <a:off x="1368310" y="3995077"/>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pr=0.521</a:t>
            </a:r>
            <a:endParaRPr sz="1150">
              <a:latin typeface="Arial" panose="020B0604020202020204"/>
              <a:cs typeface="Arial" panose="020B0604020202020204"/>
            </a:endParaRPr>
          </a:p>
        </p:txBody>
      </p:sp>
      <p:sp>
        <p:nvSpPr>
          <p:cNvPr id="13" name="object 13"/>
          <p:cNvSpPr txBox="1"/>
          <p:nvPr/>
        </p:nvSpPr>
        <p:spPr>
          <a:xfrm>
            <a:off x="1324432" y="5343817"/>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pr=0.480</a:t>
            </a:r>
            <a:endParaRPr sz="1150">
              <a:latin typeface="Arial" panose="020B0604020202020204"/>
              <a:cs typeface="Arial" panose="020B0604020202020204"/>
            </a:endParaRPr>
          </a:p>
        </p:txBody>
      </p:sp>
      <p:sp>
        <p:nvSpPr>
          <p:cNvPr id="14" name="object 14"/>
          <p:cNvSpPr txBox="1"/>
          <p:nvPr/>
        </p:nvSpPr>
        <p:spPr>
          <a:xfrm>
            <a:off x="1337602" y="6626453"/>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pr=0.861</a:t>
            </a:r>
            <a:endParaRPr sz="1150">
              <a:latin typeface="Arial" panose="020B0604020202020204"/>
              <a:cs typeface="Arial" panose="020B0604020202020204"/>
            </a:endParaRPr>
          </a:p>
        </p:txBody>
      </p:sp>
      <p:sp>
        <p:nvSpPr>
          <p:cNvPr id="15" name="object 15"/>
          <p:cNvSpPr txBox="1"/>
          <p:nvPr/>
        </p:nvSpPr>
        <p:spPr>
          <a:xfrm>
            <a:off x="3175876" y="3995077"/>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pr=0.740</a:t>
            </a:r>
            <a:endParaRPr sz="1150">
              <a:latin typeface="Arial" panose="020B0604020202020204"/>
              <a:cs typeface="Arial" panose="020B0604020202020204"/>
            </a:endParaRPr>
          </a:p>
        </p:txBody>
      </p:sp>
      <p:sp>
        <p:nvSpPr>
          <p:cNvPr id="16" name="object 16"/>
          <p:cNvSpPr txBox="1"/>
          <p:nvPr/>
        </p:nvSpPr>
        <p:spPr>
          <a:xfrm>
            <a:off x="5031701" y="4008297"/>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pr=0.375</a:t>
            </a:r>
            <a:endParaRPr sz="1150">
              <a:latin typeface="Arial" panose="020B0604020202020204"/>
              <a:cs typeface="Arial" panose="020B0604020202020204"/>
            </a:endParaRPr>
          </a:p>
        </p:txBody>
      </p:sp>
      <p:sp>
        <p:nvSpPr>
          <p:cNvPr id="17" name="object 17"/>
          <p:cNvSpPr txBox="1"/>
          <p:nvPr/>
        </p:nvSpPr>
        <p:spPr>
          <a:xfrm>
            <a:off x="6948944" y="4034739"/>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pr=0.613</a:t>
            </a:r>
            <a:endParaRPr sz="1150">
              <a:latin typeface="Arial" panose="020B0604020202020204"/>
              <a:cs typeface="Arial" panose="020B0604020202020204"/>
            </a:endParaRPr>
          </a:p>
        </p:txBody>
      </p:sp>
      <p:sp>
        <p:nvSpPr>
          <p:cNvPr id="18" name="object 18"/>
          <p:cNvSpPr txBox="1"/>
          <p:nvPr/>
        </p:nvSpPr>
        <p:spPr>
          <a:xfrm>
            <a:off x="8844254" y="4021518"/>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pr=0.822</a:t>
            </a:r>
            <a:endParaRPr sz="1150">
              <a:latin typeface="Arial" panose="020B0604020202020204"/>
              <a:cs typeface="Arial" panose="020B0604020202020204"/>
            </a:endParaRPr>
          </a:p>
        </p:txBody>
      </p:sp>
      <p:sp>
        <p:nvSpPr>
          <p:cNvPr id="19" name="object 19"/>
          <p:cNvSpPr txBox="1"/>
          <p:nvPr/>
        </p:nvSpPr>
        <p:spPr>
          <a:xfrm>
            <a:off x="3149549" y="5317375"/>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pr=0.565</a:t>
            </a:r>
            <a:endParaRPr sz="1150">
              <a:latin typeface="Arial" panose="020B0604020202020204"/>
              <a:cs typeface="Arial" panose="020B0604020202020204"/>
            </a:endParaRPr>
          </a:p>
        </p:txBody>
      </p:sp>
      <p:sp>
        <p:nvSpPr>
          <p:cNvPr id="20" name="object 20"/>
          <p:cNvSpPr txBox="1"/>
          <p:nvPr/>
        </p:nvSpPr>
        <p:spPr>
          <a:xfrm>
            <a:off x="4987823" y="5330596"/>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pr=0.401</a:t>
            </a:r>
            <a:endParaRPr sz="1150">
              <a:latin typeface="Arial" panose="020B0604020202020204"/>
              <a:cs typeface="Arial" panose="020B0604020202020204"/>
            </a:endParaRPr>
          </a:p>
        </p:txBody>
      </p:sp>
      <p:sp>
        <p:nvSpPr>
          <p:cNvPr id="21" name="object 21"/>
          <p:cNvSpPr txBox="1"/>
          <p:nvPr/>
        </p:nvSpPr>
        <p:spPr>
          <a:xfrm>
            <a:off x="6992815" y="5330596"/>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pr=0.858</a:t>
            </a:r>
            <a:endParaRPr sz="1150">
              <a:latin typeface="Arial" panose="020B0604020202020204"/>
              <a:cs typeface="Arial" panose="020B0604020202020204"/>
            </a:endParaRPr>
          </a:p>
        </p:txBody>
      </p:sp>
      <p:sp>
        <p:nvSpPr>
          <p:cNvPr id="22" name="object 22"/>
          <p:cNvSpPr txBox="1"/>
          <p:nvPr/>
        </p:nvSpPr>
        <p:spPr>
          <a:xfrm>
            <a:off x="8844254" y="5343817"/>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pr=0.820</a:t>
            </a:r>
            <a:endParaRPr sz="1150">
              <a:latin typeface="Arial" panose="020B0604020202020204"/>
              <a:cs typeface="Arial" panose="020B0604020202020204"/>
            </a:endParaRPr>
          </a:p>
        </p:txBody>
      </p:sp>
      <p:sp>
        <p:nvSpPr>
          <p:cNvPr id="23" name="object 23"/>
          <p:cNvSpPr txBox="1"/>
          <p:nvPr/>
        </p:nvSpPr>
        <p:spPr>
          <a:xfrm>
            <a:off x="3149549" y="6652907"/>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pr=0.850</a:t>
            </a:r>
            <a:endParaRPr sz="1150">
              <a:latin typeface="Arial" panose="020B0604020202020204"/>
              <a:cs typeface="Arial" panose="020B0604020202020204"/>
            </a:endParaRPr>
          </a:p>
        </p:txBody>
      </p:sp>
      <p:sp>
        <p:nvSpPr>
          <p:cNvPr id="24" name="object 24"/>
          <p:cNvSpPr txBox="1"/>
          <p:nvPr/>
        </p:nvSpPr>
        <p:spPr>
          <a:xfrm>
            <a:off x="5014147" y="6652907"/>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pr=0.789</a:t>
            </a:r>
            <a:endParaRPr sz="1150">
              <a:latin typeface="Arial" panose="020B0604020202020204"/>
              <a:cs typeface="Arial" panose="020B0604020202020204"/>
            </a:endParaRPr>
          </a:p>
        </p:txBody>
      </p:sp>
      <p:sp>
        <p:nvSpPr>
          <p:cNvPr id="25" name="object 25"/>
          <p:cNvSpPr txBox="1"/>
          <p:nvPr/>
        </p:nvSpPr>
        <p:spPr>
          <a:xfrm>
            <a:off x="6992816" y="6652907"/>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pr=0.890</a:t>
            </a:r>
            <a:endParaRPr sz="1150">
              <a:latin typeface="Arial" panose="020B0604020202020204"/>
              <a:cs typeface="Arial" panose="020B0604020202020204"/>
            </a:endParaRPr>
          </a:p>
        </p:txBody>
      </p:sp>
      <p:sp>
        <p:nvSpPr>
          <p:cNvPr id="26" name="object 26"/>
          <p:cNvSpPr txBox="1"/>
          <p:nvPr/>
        </p:nvSpPr>
        <p:spPr>
          <a:xfrm>
            <a:off x="8831097" y="6683756"/>
            <a:ext cx="607060" cy="186690"/>
          </a:xfrm>
          <a:prstGeom prst="rect">
            <a:avLst/>
          </a:prstGeom>
        </p:spPr>
        <p:txBody>
          <a:bodyPr vert="horz" wrap="square" lIns="0" tIns="0" rIns="0" bIns="0" rtlCol="0">
            <a:spAutoFit/>
          </a:bodyPr>
          <a:lstStyle/>
          <a:p>
            <a:pPr marL="12700">
              <a:lnSpc>
                <a:spcPct val="100000"/>
              </a:lnSpc>
            </a:pPr>
            <a:r>
              <a:rPr sz="1150" dirty="0">
                <a:latin typeface="Arial" panose="020B0604020202020204"/>
                <a:cs typeface="Arial" panose="020B0604020202020204"/>
              </a:rPr>
              <a:t>pr=0.914</a:t>
            </a:r>
            <a:endParaRPr sz="1150">
              <a:latin typeface="Arial" panose="020B0604020202020204"/>
              <a:cs typeface="Arial" panose="020B0604020202020204"/>
            </a:endParaRPr>
          </a:p>
        </p:txBody>
      </p:sp>
      <p:sp>
        <p:nvSpPr>
          <p:cNvPr id="27" name="object 27"/>
          <p:cNvSpPr txBox="1">
            <a:spLocks noGrp="1"/>
          </p:cNvSpPr>
          <p:nvPr>
            <p:ph type="title"/>
          </p:nvPr>
        </p:nvSpPr>
        <p:spPr>
          <a:xfrm>
            <a:off x="1320685" y="1123188"/>
            <a:ext cx="1838325" cy="377190"/>
          </a:xfrm>
          <a:prstGeom prst="rect">
            <a:avLst/>
          </a:prstGeom>
        </p:spPr>
        <p:txBody>
          <a:bodyPr vert="horz" wrap="square" lIns="0" tIns="0" rIns="0" bIns="0" rtlCol="0">
            <a:spAutoFit/>
          </a:bodyPr>
          <a:lstStyle/>
          <a:p>
            <a:pPr marL="12700">
              <a:lnSpc>
                <a:spcPct val="100000"/>
              </a:lnSpc>
            </a:pPr>
            <a:r>
              <a:rPr sz="2400" dirty="0">
                <a:latin typeface="Times New Roman" panose="02020603050405020304"/>
                <a:cs typeface="Times New Roman" panose="02020603050405020304"/>
              </a:rPr>
              <a:t>Row 1: Image</a:t>
            </a:r>
            <a:endParaRPr sz="2400">
              <a:latin typeface="Times New Roman" panose="02020603050405020304"/>
              <a:cs typeface="Times New Roman" panose="02020603050405020304"/>
            </a:endParaRPr>
          </a:p>
        </p:txBody>
      </p:sp>
      <p:sp>
        <p:nvSpPr>
          <p:cNvPr id="28" name="object 28"/>
          <p:cNvSpPr txBox="1"/>
          <p:nvPr/>
        </p:nvSpPr>
        <p:spPr>
          <a:xfrm>
            <a:off x="3362236" y="1123188"/>
            <a:ext cx="185547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Row 2: RPCL</a:t>
            </a:r>
            <a:endParaRPr sz="2400">
              <a:latin typeface="Times New Roman" panose="02020603050405020304"/>
              <a:cs typeface="Times New Roman" panose="02020603050405020304"/>
            </a:endParaRPr>
          </a:p>
        </p:txBody>
      </p:sp>
      <p:sp>
        <p:nvSpPr>
          <p:cNvPr id="29" name="object 29"/>
          <p:cNvSpPr txBox="1"/>
          <p:nvPr/>
        </p:nvSpPr>
        <p:spPr>
          <a:xfrm>
            <a:off x="5497086" y="1123188"/>
            <a:ext cx="168592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Row 3: CAC</a:t>
            </a:r>
            <a:endParaRPr sz="2400">
              <a:latin typeface="Times New Roman" panose="02020603050405020304"/>
              <a:cs typeface="Times New Roman" panose="02020603050405020304"/>
            </a:endParaRPr>
          </a:p>
        </p:txBody>
      </p:sp>
      <p:sp>
        <p:nvSpPr>
          <p:cNvPr id="30" name="object 30"/>
          <p:cNvSpPr txBox="1"/>
          <p:nvPr/>
        </p:nvSpPr>
        <p:spPr>
          <a:xfrm>
            <a:off x="7386053" y="1123188"/>
            <a:ext cx="165227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Row 4: ERL</a:t>
            </a:r>
            <a:endParaRPr sz="2400">
              <a:latin typeface="Times New Roman" panose="02020603050405020304"/>
              <a:cs typeface="Times New Roman" panose="020206030504050203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71628" rIns="0" bIns="0" rtlCol="0">
            <a:spAutoFit/>
          </a:bodyPr>
          <a:lstStyle/>
          <a:p>
            <a:pPr marL="728980">
              <a:lnSpc>
                <a:spcPct val="100000"/>
              </a:lnSpc>
            </a:pPr>
            <a:r>
              <a:rPr spc="740" dirty="0">
                <a:solidFill>
                  <a:srgbClr val="EE2B0A"/>
                </a:solidFill>
                <a:latin typeface="Segoe UI Symbol" panose="020B0502040204020203"/>
                <a:cs typeface="Segoe UI Symbol" panose="020B0502040204020203"/>
              </a:rPr>
              <a:t>•</a:t>
            </a:r>
            <a:r>
              <a:rPr sz="3200" spc="-5" dirty="0">
                <a:latin typeface="新宋体" panose="02010609030101010101" charset="-122"/>
                <a:cs typeface="新宋体" panose="02010609030101010101" charset="-122"/>
              </a:rPr>
              <a:t>D邻域定义：像素p(x,y)的D邻域是：</a:t>
            </a:r>
            <a:endParaRPr sz="3200">
              <a:latin typeface="新宋体" panose="02010609030101010101" charset="-122"/>
              <a:cs typeface="新宋体" panose="02010609030101010101" charset="-122"/>
            </a:endParaRPr>
          </a:p>
          <a:p>
            <a:pPr marL="932180">
              <a:lnSpc>
                <a:spcPts val="3835"/>
              </a:lnSpc>
              <a:spcBef>
                <a:spcPts val="1925"/>
              </a:spcBef>
            </a:pPr>
            <a:r>
              <a:rPr sz="3200" spc="-5" dirty="0">
                <a:latin typeface="新宋体" panose="02010609030101010101" charset="-122"/>
                <a:cs typeface="新宋体" panose="02010609030101010101" charset="-122"/>
              </a:rPr>
              <a:t>对角上的点 (x+1,y+1)；(x+1,y-1)；(x-</a:t>
            </a:r>
            <a:endParaRPr sz="3200">
              <a:latin typeface="新宋体" panose="02010609030101010101" charset="-122"/>
              <a:cs typeface="新宋体" panose="02010609030101010101" charset="-122"/>
            </a:endParaRPr>
          </a:p>
          <a:p>
            <a:pPr marL="728980">
              <a:lnSpc>
                <a:spcPts val="3835"/>
              </a:lnSpc>
            </a:pPr>
            <a:r>
              <a:rPr sz="3200" spc="-5" dirty="0">
                <a:latin typeface="新宋体" panose="02010609030101010101" charset="-122"/>
                <a:cs typeface="新宋体" panose="02010609030101010101" charset="-122"/>
              </a:rPr>
              <a:t>1,y+1)；(x-1,y-1)</a:t>
            </a:r>
            <a:endParaRPr sz="3200">
              <a:latin typeface="新宋体" panose="02010609030101010101" charset="-122"/>
              <a:cs typeface="新宋体" panose="02010609030101010101" charset="-122"/>
            </a:endParaRPr>
          </a:p>
          <a:p>
            <a:pPr marL="728980">
              <a:lnSpc>
                <a:spcPct val="100000"/>
              </a:lnSpc>
              <a:spcBef>
                <a:spcPts val="1925"/>
              </a:spcBef>
            </a:pPr>
            <a:r>
              <a:rPr spc="740" dirty="0">
                <a:solidFill>
                  <a:srgbClr val="EE2B0A"/>
                </a:solidFill>
                <a:latin typeface="Segoe UI Symbol" panose="020B0502040204020203"/>
                <a:cs typeface="Segoe UI Symbol" panose="020B0502040204020203"/>
              </a:rPr>
              <a:t>•</a:t>
            </a:r>
            <a:r>
              <a:rPr sz="3200" dirty="0">
                <a:latin typeface="新宋体" panose="02010609030101010101" charset="-122"/>
                <a:cs typeface="新宋体" panose="02010609030101010101" charset="-122"/>
              </a:rPr>
              <a:t>用</a:t>
            </a:r>
            <a:r>
              <a:rPr sz="3200" spc="-5" dirty="0">
                <a:latin typeface="新宋体" panose="02010609030101010101" charset="-122"/>
                <a:cs typeface="新宋体" panose="02010609030101010101" charset="-122"/>
              </a:rPr>
              <a:t>N</a:t>
            </a:r>
            <a:r>
              <a:rPr sz="3150" spc="-15" baseline="-21000" dirty="0">
                <a:latin typeface="新宋体" panose="02010609030101010101" charset="-122"/>
                <a:cs typeface="新宋体" panose="02010609030101010101" charset="-122"/>
              </a:rPr>
              <a:t>D</a:t>
            </a:r>
            <a:r>
              <a:rPr sz="3200" spc="-5" dirty="0">
                <a:latin typeface="新宋体" panose="02010609030101010101" charset="-122"/>
                <a:cs typeface="新宋体" panose="02010609030101010101" charset="-122"/>
              </a:rPr>
              <a:t>(p)表示像素p的D邻域</a:t>
            </a:r>
            <a:endParaRPr sz="32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65072" rIns="0" bIns="0" rtlCol="0">
            <a:spAutoFit/>
          </a:bodyPr>
          <a:lstStyle/>
          <a:p>
            <a:pPr marL="280670">
              <a:lnSpc>
                <a:spcPct val="100000"/>
              </a:lnSpc>
            </a:pPr>
            <a:r>
              <a:rPr spc="-15" dirty="0">
                <a:latin typeface="新宋体" panose="02010609030101010101" charset="-122"/>
                <a:cs typeface="新宋体" panose="02010609030101010101" charset="-122"/>
              </a:rPr>
              <a:t>相邻像素</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D邻域</a:t>
            </a:r>
          </a:p>
        </p:txBody>
      </p:sp>
      <p:sp>
        <p:nvSpPr>
          <p:cNvPr id="7" name="object 7"/>
          <p:cNvSpPr txBox="1"/>
          <p:nvPr/>
        </p:nvSpPr>
        <p:spPr>
          <a:xfrm>
            <a:off x="2778379" y="4900676"/>
            <a:ext cx="162496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(x-1,y+1)</a:t>
            </a:r>
            <a:endParaRPr sz="2800">
              <a:latin typeface="新宋体" panose="02010609030101010101" charset="-122"/>
              <a:cs typeface="新宋体" panose="02010609030101010101" charset="-122"/>
            </a:endParaRPr>
          </a:p>
        </p:txBody>
      </p:sp>
      <p:sp>
        <p:nvSpPr>
          <p:cNvPr id="8" name="object 8"/>
          <p:cNvSpPr txBox="1"/>
          <p:nvPr/>
        </p:nvSpPr>
        <p:spPr>
          <a:xfrm>
            <a:off x="6594487" y="4829047"/>
            <a:ext cx="162496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(x+1,y+1)</a:t>
            </a:r>
            <a:endParaRPr sz="2800">
              <a:latin typeface="新宋体" panose="02010609030101010101" charset="-122"/>
              <a:cs typeface="新宋体" panose="02010609030101010101" charset="-122"/>
            </a:endParaRPr>
          </a:p>
        </p:txBody>
      </p:sp>
      <p:sp>
        <p:nvSpPr>
          <p:cNvPr id="9" name="object 9"/>
          <p:cNvSpPr txBox="1"/>
          <p:nvPr/>
        </p:nvSpPr>
        <p:spPr>
          <a:xfrm>
            <a:off x="2762402" y="6282956"/>
            <a:ext cx="162496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(x-1,y-1)</a:t>
            </a:r>
            <a:endParaRPr sz="2800">
              <a:latin typeface="新宋体" panose="02010609030101010101" charset="-122"/>
              <a:cs typeface="新宋体" panose="02010609030101010101" charset="-122"/>
            </a:endParaRPr>
          </a:p>
        </p:txBody>
      </p:sp>
      <p:sp>
        <p:nvSpPr>
          <p:cNvPr id="10" name="object 10"/>
          <p:cNvSpPr txBox="1"/>
          <p:nvPr/>
        </p:nvSpPr>
        <p:spPr>
          <a:xfrm>
            <a:off x="6594487" y="6269253"/>
            <a:ext cx="162496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(x+1,y-1)</a:t>
            </a:r>
            <a:endParaRPr sz="2800">
              <a:latin typeface="新宋体" panose="02010609030101010101" charset="-122"/>
              <a:cs typeface="新宋体" panose="02010609030101010101" charset="-122"/>
            </a:endParaRPr>
          </a:p>
        </p:txBody>
      </p:sp>
      <p:graphicFrame>
        <p:nvGraphicFramePr>
          <p:cNvPr id="4" name="object 4"/>
          <p:cNvGraphicFramePr>
            <a:graphicFrameLocks noGrp="1"/>
          </p:cNvGraphicFramePr>
          <p:nvPr/>
        </p:nvGraphicFramePr>
        <p:xfrm>
          <a:off x="4427677" y="4763833"/>
          <a:ext cx="2057400" cy="2057400"/>
        </p:xfrm>
        <a:graphic>
          <a:graphicData uri="http://schemas.openxmlformats.org/drawingml/2006/table">
            <a:tbl>
              <a:tblPr firstRow="1" bandRow="1">
                <a:tableStyleId>{2D5ABB26-0587-4C30-8999-92F81FD0307C}</a:tableStyleId>
              </a:tblPr>
              <a:tblGrid>
                <a:gridCol w="685800">
                  <a:extLst>
                    <a:ext uri="{9D8B030D-6E8A-4147-A177-3AD203B41FA5}">
                      <a16:colId xmlns="" xmlns:a16="http://schemas.microsoft.com/office/drawing/2014/main" val="20000"/>
                    </a:ext>
                  </a:extLst>
                </a:gridCol>
                <a:gridCol w="685800">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20002"/>
                    </a:ext>
                  </a:extLst>
                </a:gridCol>
              </a:tblGrid>
              <a:tr h="685800">
                <a:tc>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0"/>
                  </a:ext>
                </a:extLst>
              </a:tr>
              <a:tr h="685800">
                <a:tc>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63195">
                        <a:lnSpc>
                          <a:spcPct val="100000"/>
                        </a:lnSpc>
                        <a:spcBef>
                          <a:spcPts val="205"/>
                        </a:spcBef>
                      </a:pPr>
                      <a:r>
                        <a:rPr sz="3600" b="1" dirty="0">
                          <a:latin typeface="Times New Roman" panose="02020603050405020304"/>
                          <a:cs typeface="Times New Roman" panose="02020603050405020304"/>
                        </a:rPr>
                        <a:t>P</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 xmlns:a16="http://schemas.microsoft.com/office/drawing/2014/main" val="10001"/>
                  </a:ext>
                </a:extLst>
              </a:tr>
              <a:tr h="685800">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68071" rIns="0" bIns="0" rtlCol="0">
            <a:spAutoFit/>
          </a:bodyPr>
          <a:lstStyle/>
          <a:p>
            <a:pPr marL="157480">
              <a:lnSpc>
                <a:spcPct val="100000"/>
              </a:lnSpc>
            </a:pPr>
            <a:r>
              <a:rPr sz="3200" spc="-15" dirty="0">
                <a:latin typeface="新宋体" panose="02010609030101010101" charset="-122"/>
                <a:cs typeface="新宋体" panose="02010609030101010101" charset="-122"/>
              </a:rPr>
              <a:t>基于边缘生长的图像分割算法结果</a:t>
            </a:r>
            <a:endParaRPr sz="3200">
              <a:latin typeface="新宋体" panose="02010609030101010101" charset="-122"/>
              <a:cs typeface="新宋体" panose="02010609030101010101" charset="-122"/>
            </a:endParaRPr>
          </a:p>
        </p:txBody>
      </p:sp>
      <p:sp>
        <p:nvSpPr>
          <p:cNvPr id="6" name="object 6"/>
          <p:cNvSpPr/>
          <p:nvPr/>
        </p:nvSpPr>
        <p:spPr>
          <a:xfrm>
            <a:off x="3375545" y="2337816"/>
            <a:ext cx="3943350" cy="459105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825840" y="1722628"/>
            <a:ext cx="7094220" cy="609600"/>
          </a:xfrm>
          <a:prstGeom prst="rect">
            <a:avLst/>
          </a:prstGeom>
        </p:spPr>
        <p:txBody>
          <a:bodyPr vert="horz" wrap="square" lIns="0" tIns="0" rIns="0" bIns="0" rtlCol="0">
            <a:spAutoFit/>
          </a:bodyPr>
          <a:lstStyle/>
          <a:p>
            <a:pPr marL="12700" marR="5080">
              <a:lnSpc>
                <a:spcPct val="100000"/>
              </a:lnSpc>
            </a:pPr>
            <a:r>
              <a:rPr sz="1300" dirty="0">
                <a:solidFill>
                  <a:srgbClr val="EE2B0A"/>
                </a:solidFill>
                <a:latin typeface="Wingdings" panose="05000000000000000000"/>
                <a:cs typeface="Wingdings" panose="05000000000000000000"/>
              </a:rPr>
              <a:t></a:t>
            </a:r>
            <a:r>
              <a:rPr sz="1300" dirty="0">
                <a:solidFill>
                  <a:srgbClr val="EE2B0A"/>
                </a:solidFill>
                <a:latin typeface="Times New Roman" panose="02020603050405020304"/>
                <a:cs typeface="Times New Roman" panose="02020603050405020304"/>
              </a:rPr>
              <a:t>  </a:t>
            </a:r>
            <a:r>
              <a:rPr sz="1300" spc="-70" dirty="0">
                <a:solidFill>
                  <a:srgbClr val="EE2B0A"/>
                </a:solidFill>
                <a:latin typeface="Times New Roman" panose="02020603050405020304"/>
                <a:cs typeface="Times New Roman" panose="02020603050405020304"/>
              </a:rPr>
              <a:t> </a:t>
            </a:r>
            <a:r>
              <a:rPr sz="2000" spc="-5" dirty="0">
                <a:latin typeface="宋体" panose="02010600030101010101" pitchFamily="2" charset="-122"/>
                <a:cs typeface="宋体" panose="02010600030101010101" pitchFamily="2" charset="-122"/>
              </a:rPr>
              <a:t>参考文献：林通</a:t>
            </a:r>
            <a:r>
              <a:rPr sz="2000" dirty="0">
                <a:latin typeface="宋体" panose="02010600030101010101" pitchFamily="2" charset="-122"/>
                <a:cs typeface="宋体" panose="02010600030101010101" pitchFamily="2" charset="-122"/>
              </a:rPr>
              <a:t>，</a:t>
            </a:r>
            <a:r>
              <a:rPr sz="2000" spc="-5" dirty="0">
                <a:latin typeface="Times New Roman" panose="02020603050405020304"/>
                <a:cs typeface="Times New Roman" panose="02020603050405020304"/>
              </a:rPr>
              <a:t>“</a:t>
            </a:r>
            <a:r>
              <a:rPr sz="2000" spc="-5" dirty="0">
                <a:latin typeface="宋体" panose="02010600030101010101" pitchFamily="2" charset="-122"/>
                <a:cs typeface="宋体" panose="02010600030101010101" pitchFamily="2" charset="-122"/>
              </a:rPr>
              <a:t>基于内容的视频索引与检索方法的研</a:t>
            </a:r>
            <a:r>
              <a:rPr sz="2000" dirty="0">
                <a:latin typeface="宋体" panose="02010600030101010101" pitchFamily="2" charset="-122"/>
                <a:cs typeface="宋体" panose="02010600030101010101" pitchFamily="2" charset="-122"/>
              </a:rPr>
              <a:t>究</a:t>
            </a:r>
            <a:r>
              <a:rPr sz="2000" spc="-5" dirty="0">
                <a:latin typeface="Times New Roman" panose="02020603050405020304"/>
                <a:cs typeface="Times New Roman" panose="02020603050405020304"/>
              </a:rPr>
              <a:t>”</a:t>
            </a:r>
            <a:r>
              <a:rPr sz="2000" spc="-5" dirty="0">
                <a:latin typeface="宋体" panose="02010600030101010101" pitchFamily="2" charset="-122"/>
                <a:cs typeface="宋体" panose="02010600030101010101" pitchFamily="2" charset="-122"/>
              </a:rPr>
              <a:t>， 北京大学数学科学学院，博士论文，</a:t>
            </a:r>
            <a:r>
              <a:rPr sz="2000" spc="-5" dirty="0">
                <a:latin typeface="Times New Roman" panose="02020603050405020304"/>
                <a:cs typeface="Times New Roman" panose="02020603050405020304"/>
              </a:rPr>
              <a:t>200</a:t>
            </a:r>
            <a:r>
              <a:rPr sz="2000" spc="-10" dirty="0">
                <a:latin typeface="Times New Roman" panose="02020603050405020304"/>
                <a:cs typeface="Times New Roman" panose="02020603050405020304"/>
              </a:rPr>
              <a:t>1</a:t>
            </a:r>
            <a:r>
              <a:rPr sz="2000" spc="-5"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178443" y="2265426"/>
            <a:ext cx="6337553" cy="2520695"/>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基于边缘生长的图像分割算法结果</a:t>
            </a: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538869" y="2049017"/>
            <a:ext cx="6121146" cy="4034028"/>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基于边缘生长的图像分割算法结果</a:t>
            </a: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380117" y="1617725"/>
            <a:ext cx="3933444" cy="5391150"/>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基于边缘生长的图像分割算法结果</a:t>
            </a: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503561" y="1956816"/>
            <a:ext cx="3686555" cy="4629150"/>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基于边缘生长的图像分割算法结果</a:t>
            </a: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4092575" cy="50939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间断检测</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边缘连接和边界检测</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阈值处理</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基于区域的分割</a:t>
            </a:r>
            <a:endParaRPr sz="3200">
              <a:latin typeface="新宋体" panose="02010609030101010101" charset="-122"/>
              <a:cs typeface="新宋体" panose="02010609030101010101" charset="-122"/>
            </a:endParaRPr>
          </a:p>
          <a:p>
            <a:pPr marL="12700">
              <a:lnSpc>
                <a:spcPts val="375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分割中运动的应用</a:t>
            </a:r>
            <a:endParaRPr sz="3200">
              <a:latin typeface="新宋体" panose="02010609030101010101" charset="-122"/>
              <a:cs typeface="新宋体" panose="02010609030101010101" charset="-122"/>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288415" y="5225796"/>
            <a:ext cx="1514855" cy="150495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1681098" y="959865"/>
            <a:ext cx="6123305" cy="5680075"/>
          </a:xfrm>
          <a:prstGeom prst="rect">
            <a:avLst/>
          </a:prstGeom>
        </p:spPr>
        <p:txBody>
          <a:bodyPr vert="horz" wrap="square" lIns="0" tIns="0" rIns="0" bIns="0" rtlCol="0">
            <a:spAutoFit/>
          </a:bodyPr>
          <a:lstStyle/>
          <a:p>
            <a:pPr marR="4175760" algn="ctr">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25"/>
              </a:spcBef>
            </a:pPr>
            <a:endParaRPr sz="26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间断检测</a:t>
            </a:r>
            <a:endParaRPr sz="3200">
              <a:latin typeface="新宋体" panose="02010609030101010101" charset="-122"/>
              <a:cs typeface="新宋体" panose="02010609030101010101" charset="-122"/>
            </a:endParaRPr>
          </a:p>
          <a:p>
            <a:pPr marL="46990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点检测</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线检测</a:t>
            </a:r>
            <a:endParaRPr sz="2800">
              <a:latin typeface="新宋体" panose="02010609030101010101" charset="-122"/>
              <a:cs typeface="新宋体" panose="02010609030101010101" charset="-122"/>
            </a:endParaRPr>
          </a:p>
          <a:p>
            <a:pPr marL="46990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边缘检测</a:t>
            </a:r>
            <a:endParaRPr sz="2800">
              <a:latin typeface="新宋体" panose="02010609030101010101" charset="-122"/>
              <a:cs typeface="新宋体" panose="02010609030101010101" charset="-122"/>
            </a:endParaRPr>
          </a:p>
          <a:p>
            <a:pPr marL="12700">
              <a:lnSpc>
                <a:spcPct val="100000"/>
              </a:lnSpc>
              <a:spcBef>
                <a:spcPts val="194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寻找间断的一般方法：模板检测</a:t>
            </a:r>
            <a:endParaRPr sz="3200">
              <a:latin typeface="新宋体" panose="02010609030101010101" charset="-122"/>
              <a:cs typeface="新宋体" panose="02010609030101010101" charset="-122"/>
            </a:endParaRPr>
          </a:p>
          <a:p>
            <a:pPr marL="704215">
              <a:lnSpc>
                <a:spcPct val="100000"/>
              </a:lnSpc>
              <a:spcBef>
                <a:spcPts val="1720"/>
              </a:spcBef>
            </a:pPr>
            <a:r>
              <a:rPr sz="2300" i="1" spc="5" dirty="0">
                <a:latin typeface="Times New Roman" panose="02020603050405020304"/>
                <a:cs typeface="Times New Roman" panose="02020603050405020304"/>
              </a:rPr>
              <a:t>R</a:t>
            </a:r>
            <a:r>
              <a:rPr sz="2300" i="1" spc="25"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150" dirty="0">
                <a:latin typeface="Times New Roman" panose="02020603050405020304"/>
                <a:cs typeface="Times New Roman" panose="02020603050405020304"/>
              </a:rPr>
              <a:t> </a:t>
            </a:r>
            <a:r>
              <a:rPr sz="2450" i="1" spc="-190" dirty="0">
                <a:latin typeface="Symbol" panose="05050102010706020507"/>
                <a:cs typeface="Symbol" panose="05050102010706020507"/>
              </a:rPr>
              <a:t></a:t>
            </a:r>
            <a:r>
              <a:rPr sz="2400" spc="187" baseline="-21000" dirty="0">
                <a:latin typeface="Times New Roman" panose="02020603050405020304"/>
                <a:cs typeface="Times New Roman" panose="02020603050405020304"/>
              </a:rPr>
              <a:t>1</a:t>
            </a:r>
            <a:r>
              <a:rPr sz="2300" i="1" spc="-65" dirty="0">
                <a:latin typeface="Times New Roman" panose="02020603050405020304"/>
                <a:cs typeface="Times New Roman" panose="02020603050405020304"/>
              </a:rPr>
              <a:t>z</a:t>
            </a:r>
            <a:r>
              <a:rPr sz="2400" spc="15" baseline="-21000" dirty="0">
                <a:latin typeface="Times New Roman" panose="02020603050405020304"/>
                <a:cs typeface="Times New Roman" panose="02020603050405020304"/>
              </a:rPr>
              <a:t>1</a:t>
            </a:r>
            <a:r>
              <a:rPr sz="2400" spc="195" baseline="-21000"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290" dirty="0">
                <a:latin typeface="Times New Roman" panose="02020603050405020304"/>
                <a:cs typeface="Times New Roman" panose="02020603050405020304"/>
              </a:rPr>
              <a:t> </a:t>
            </a:r>
            <a:r>
              <a:rPr sz="2450" i="1" spc="-10" dirty="0">
                <a:latin typeface="Symbol" panose="05050102010706020507"/>
                <a:cs typeface="Symbol" panose="05050102010706020507"/>
              </a:rPr>
              <a:t></a:t>
            </a:r>
            <a:r>
              <a:rPr sz="2400" spc="15" baseline="-21000" dirty="0">
                <a:latin typeface="Times New Roman" panose="02020603050405020304"/>
                <a:cs typeface="Times New Roman" panose="02020603050405020304"/>
              </a:rPr>
              <a:t>2</a:t>
            </a:r>
            <a:r>
              <a:rPr sz="2400" spc="-240" baseline="-21000" dirty="0">
                <a:latin typeface="Times New Roman" panose="02020603050405020304"/>
                <a:cs typeface="Times New Roman" panose="02020603050405020304"/>
              </a:rPr>
              <a:t> </a:t>
            </a:r>
            <a:r>
              <a:rPr sz="2300" i="1" spc="114" dirty="0">
                <a:latin typeface="Times New Roman" panose="02020603050405020304"/>
                <a:cs typeface="Times New Roman" panose="02020603050405020304"/>
              </a:rPr>
              <a:t>z</a:t>
            </a:r>
            <a:r>
              <a:rPr sz="2400" spc="15" baseline="-21000" dirty="0">
                <a:latin typeface="Times New Roman" panose="02020603050405020304"/>
                <a:cs typeface="Times New Roman" panose="02020603050405020304"/>
              </a:rPr>
              <a:t>2</a:t>
            </a:r>
            <a:r>
              <a:rPr sz="2400" baseline="-21000" dirty="0">
                <a:latin typeface="Times New Roman" panose="02020603050405020304"/>
                <a:cs typeface="Times New Roman" panose="02020603050405020304"/>
              </a:rPr>
              <a:t> </a:t>
            </a:r>
            <a:r>
              <a:rPr sz="2400" spc="-225" baseline="-21000"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290" dirty="0">
                <a:latin typeface="Times New Roman" panose="02020603050405020304"/>
                <a:cs typeface="Times New Roman" panose="02020603050405020304"/>
              </a:rPr>
              <a:t> </a:t>
            </a:r>
            <a:r>
              <a:rPr sz="2300" dirty="0">
                <a:latin typeface="Times New Roman" panose="02020603050405020304"/>
                <a:cs typeface="Times New Roman" panose="02020603050405020304"/>
              </a:rPr>
              <a:t>...</a:t>
            </a:r>
            <a:r>
              <a:rPr sz="2300" spc="-320" dirty="0">
                <a:latin typeface="Times New Roman" panose="02020603050405020304"/>
                <a:cs typeface="Times New Roman" panose="02020603050405020304"/>
              </a:rPr>
              <a:t> </a:t>
            </a:r>
            <a:r>
              <a:rPr sz="2300" spc="5" dirty="0">
                <a:latin typeface="Symbol" panose="05050102010706020507"/>
                <a:cs typeface="Symbol" panose="05050102010706020507"/>
              </a:rPr>
              <a:t></a:t>
            </a:r>
            <a:r>
              <a:rPr sz="2300" spc="-290" dirty="0">
                <a:latin typeface="Times New Roman" panose="02020603050405020304"/>
                <a:cs typeface="Times New Roman" panose="02020603050405020304"/>
              </a:rPr>
              <a:t> </a:t>
            </a:r>
            <a:r>
              <a:rPr sz="2450" i="1" spc="-65" dirty="0">
                <a:latin typeface="Symbol" panose="05050102010706020507"/>
                <a:cs typeface="Symbol" panose="05050102010706020507"/>
              </a:rPr>
              <a:t></a:t>
            </a:r>
            <a:r>
              <a:rPr sz="2400" spc="15" baseline="-21000" dirty="0">
                <a:latin typeface="Times New Roman" panose="02020603050405020304"/>
                <a:cs typeface="Times New Roman" panose="02020603050405020304"/>
              </a:rPr>
              <a:t>9</a:t>
            </a:r>
            <a:r>
              <a:rPr sz="2400" spc="-232" baseline="-21000" dirty="0">
                <a:latin typeface="Times New Roman" panose="02020603050405020304"/>
                <a:cs typeface="Times New Roman" panose="02020603050405020304"/>
              </a:rPr>
              <a:t> </a:t>
            </a:r>
            <a:r>
              <a:rPr sz="2300" i="1" spc="70" dirty="0">
                <a:latin typeface="Times New Roman" panose="02020603050405020304"/>
                <a:cs typeface="Times New Roman" panose="02020603050405020304"/>
              </a:rPr>
              <a:t>z</a:t>
            </a:r>
            <a:r>
              <a:rPr sz="2400" spc="15" baseline="-21000" dirty="0">
                <a:latin typeface="Times New Roman" panose="02020603050405020304"/>
                <a:cs typeface="Times New Roman" panose="02020603050405020304"/>
              </a:rPr>
              <a:t>9</a:t>
            </a:r>
            <a:endParaRPr sz="2400" baseline="-21000">
              <a:latin typeface="Times New Roman" panose="02020603050405020304"/>
              <a:cs typeface="Times New Roman" panose="02020603050405020304"/>
            </a:endParaRPr>
          </a:p>
          <a:p>
            <a:pPr marR="3455670" algn="ctr">
              <a:lnSpc>
                <a:spcPts val="1040"/>
              </a:lnSpc>
              <a:spcBef>
                <a:spcPts val="905"/>
              </a:spcBef>
            </a:pPr>
            <a:r>
              <a:rPr sz="1600" spc="10" dirty="0">
                <a:latin typeface="Times New Roman" panose="02020603050405020304"/>
                <a:cs typeface="Times New Roman" panose="02020603050405020304"/>
              </a:rPr>
              <a:t>9</a:t>
            </a:r>
            <a:endParaRPr sz="1600">
              <a:latin typeface="Times New Roman" panose="02020603050405020304"/>
              <a:cs typeface="Times New Roman" panose="02020603050405020304"/>
            </a:endParaRPr>
          </a:p>
          <a:p>
            <a:pPr marL="913765">
              <a:lnSpc>
                <a:spcPts val="4100"/>
              </a:lnSpc>
            </a:pPr>
            <a:r>
              <a:rPr sz="2300" spc="5" dirty="0">
                <a:latin typeface="Symbol" panose="05050102010706020507"/>
                <a:cs typeface="Symbol" panose="05050102010706020507"/>
              </a:rPr>
              <a:t></a:t>
            </a:r>
            <a:r>
              <a:rPr sz="2300" spc="-35" dirty="0">
                <a:latin typeface="Times New Roman" panose="02020603050405020304"/>
                <a:cs typeface="Times New Roman" panose="02020603050405020304"/>
              </a:rPr>
              <a:t> </a:t>
            </a:r>
            <a:r>
              <a:rPr sz="6225" spc="202" baseline="-10000" dirty="0">
                <a:latin typeface="Symbol" panose="05050102010706020507"/>
                <a:cs typeface="Symbol" panose="05050102010706020507"/>
              </a:rPr>
              <a:t></a:t>
            </a:r>
            <a:r>
              <a:rPr sz="2450" i="1" spc="-65" dirty="0">
                <a:latin typeface="Symbol" panose="05050102010706020507"/>
                <a:cs typeface="Symbol" panose="05050102010706020507"/>
              </a:rPr>
              <a:t></a:t>
            </a:r>
            <a:r>
              <a:rPr sz="2400" i="1" spc="7" baseline="-21000" dirty="0">
                <a:latin typeface="Times New Roman" panose="02020603050405020304"/>
                <a:cs typeface="Times New Roman" panose="02020603050405020304"/>
              </a:rPr>
              <a:t>i</a:t>
            </a:r>
            <a:r>
              <a:rPr sz="2400" i="1" spc="-142" baseline="-21000" dirty="0">
                <a:latin typeface="Times New Roman" panose="02020603050405020304"/>
                <a:cs typeface="Times New Roman" panose="02020603050405020304"/>
              </a:rPr>
              <a:t> </a:t>
            </a:r>
            <a:r>
              <a:rPr sz="2300" i="1" spc="60" dirty="0">
                <a:latin typeface="Times New Roman" panose="02020603050405020304"/>
                <a:cs typeface="Times New Roman" panose="02020603050405020304"/>
              </a:rPr>
              <a:t>z</a:t>
            </a:r>
            <a:r>
              <a:rPr sz="2400" i="1" spc="7" baseline="-21000" dirty="0">
                <a:latin typeface="Times New Roman" panose="02020603050405020304"/>
                <a:cs typeface="Times New Roman" panose="02020603050405020304"/>
              </a:rPr>
              <a:t>i</a:t>
            </a:r>
            <a:endParaRPr sz="2400" baseline="-21000">
              <a:latin typeface="Times New Roman" panose="02020603050405020304"/>
              <a:cs typeface="Times New Roman" panose="02020603050405020304"/>
            </a:endParaRPr>
          </a:p>
          <a:p>
            <a:pPr marR="3441065" algn="ctr">
              <a:lnSpc>
                <a:spcPct val="100000"/>
              </a:lnSpc>
              <a:spcBef>
                <a:spcPts val="335"/>
              </a:spcBef>
            </a:pPr>
            <a:r>
              <a:rPr sz="1600" i="1" spc="130" dirty="0">
                <a:latin typeface="Times New Roman" panose="02020603050405020304"/>
                <a:cs typeface="Times New Roman" panose="02020603050405020304"/>
              </a:rPr>
              <a:t>i</a:t>
            </a:r>
            <a:r>
              <a:rPr sz="1600" spc="-85" dirty="0">
                <a:latin typeface="Symbol" panose="05050102010706020507"/>
                <a:cs typeface="Symbol" panose="05050102010706020507"/>
              </a:rPr>
              <a:t></a:t>
            </a:r>
            <a:r>
              <a:rPr sz="1600" spc="10" dirty="0">
                <a:latin typeface="Times New Roman" panose="02020603050405020304"/>
                <a:cs typeface="Times New Roman" panose="02020603050405020304"/>
              </a:rPr>
              <a:t>1</a:t>
            </a:r>
            <a:endParaRPr sz="1600">
              <a:latin typeface="Times New Roman" panose="02020603050405020304"/>
              <a:cs typeface="Times New Roman" panose="02020603050405020304"/>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间断检测</a:t>
            </a:r>
          </a:p>
        </p:txBody>
      </p:sp>
      <p:sp>
        <p:nvSpPr>
          <p:cNvPr id="6" name="object 6"/>
          <p:cNvSpPr txBox="1"/>
          <p:nvPr/>
        </p:nvSpPr>
        <p:spPr>
          <a:xfrm>
            <a:off x="7724031" y="2538476"/>
            <a:ext cx="14478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，则在模</a:t>
            </a:r>
            <a:endParaRPr sz="2800">
              <a:latin typeface="新宋体" panose="02010609030101010101" charset="-122"/>
              <a:cs typeface="新宋体" panose="02010609030101010101" charset="-122"/>
            </a:endParaRPr>
          </a:p>
        </p:txBody>
      </p:sp>
      <p:sp>
        <p:nvSpPr>
          <p:cNvPr id="7" name="object 7"/>
          <p:cNvSpPr txBox="1"/>
          <p:nvPr/>
        </p:nvSpPr>
        <p:spPr>
          <a:xfrm>
            <a:off x="2036940" y="3606787"/>
            <a:ext cx="7259955" cy="3197225"/>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其中，T是阈值，R是模板计算值</a:t>
            </a:r>
            <a:endParaRPr sz="2800">
              <a:latin typeface="新宋体" panose="02010609030101010101" charset="-122"/>
              <a:cs typeface="新宋体" panose="02010609030101010101" charset="-122"/>
            </a:endParaRPr>
          </a:p>
          <a:p>
            <a:pPr>
              <a:lnSpc>
                <a:spcPct val="100000"/>
              </a:lnSpc>
            </a:pPr>
            <a:endParaRPr sz="2800">
              <a:latin typeface="Times New Roman" panose="02020603050405020304"/>
              <a:cs typeface="Times New Roman" panose="02020603050405020304"/>
            </a:endParaRPr>
          </a:p>
          <a:p>
            <a:pPr>
              <a:lnSpc>
                <a:spcPct val="100000"/>
              </a:lnSpc>
              <a:spcBef>
                <a:spcPts val="10"/>
              </a:spcBef>
            </a:pPr>
            <a:endParaRPr sz="3050">
              <a:latin typeface="Times New Roman" panose="02020603050405020304"/>
              <a:cs typeface="Times New Roman" panose="02020603050405020304"/>
            </a:endParaRPr>
          </a:p>
          <a:p>
            <a:pPr marL="113665" marR="5080">
              <a:lnSpc>
                <a:spcPct val="100000"/>
              </a:lnSpc>
              <a:tabLst>
                <a:tab pos="4914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基本思想：如果一个孤立点与它周围的点不 同，则可以使用上述模板进行检测。</a:t>
            </a:r>
            <a:endParaRPr sz="2800">
              <a:latin typeface="新宋体" panose="02010609030101010101" charset="-122"/>
              <a:cs typeface="新宋体" panose="02010609030101010101" charset="-122"/>
            </a:endParaRPr>
          </a:p>
          <a:p>
            <a:pPr marL="113665" marR="182245">
              <a:lnSpc>
                <a:spcPct val="100000"/>
              </a:lnSpc>
              <a:spcBef>
                <a:spcPts val="1685"/>
              </a:spcBef>
              <a:tabLst>
                <a:tab pos="49149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注意：如果模板响应为0，则表示在灰度级 为常数的区域</a:t>
            </a:r>
            <a:endParaRPr sz="2800">
              <a:latin typeface="新宋体" panose="02010609030101010101" charset="-122"/>
              <a:cs typeface="新宋体" panose="02010609030101010101" charset="-122"/>
            </a:endParaRPr>
          </a:p>
        </p:txBody>
      </p:sp>
      <p:sp>
        <p:nvSpPr>
          <p:cNvPr id="8" name="object 8"/>
          <p:cNvSpPr/>
          <p:nvPr/>
        </p:nvSpPr>
        <p:spPr>
          <a:xfrm>
            <a:off x="6780910" y="2627376"/>
            <a:ext cx="0" cy="361315"/>
          </a:xfrm>
          <a:custGeom>
            <a:avLst/>
            <a:gdLst/>
            <a:ahLst/>
            <a:cxnLst/>
            <a:rect l="l" t="t" r="r" b="b"/>
            <a:pathLst>
              <a:path h="361314">
                <a:moveTo>
                  <a:pt x="0" y="0"/>
                </a:moveTo>
                <a:lnTo>
                  <a:pt x="0" y="361188"/>
                </a:lnTo>
              </a:path>
            </a:pathLst>
          </a:custGeom>
          <a:ln w="14592">
            <a:solidFill>
              <a:srgbClr val="000000"/>
            </a:solidFill>
          </a:ln>
        </p:spPr>
        <p:txBody>
          <a:bodyPr wrap="square" lIns="0" tIns="0" rIns="0" bIns="0" rtlCol="0"/>
          <a:lstStyle/>
          <a:p>
            <a:endParaRPr/>
          </a:p>
        </p:txBody>
      </p:sp>
      <p:sp>
        <p:nvSpPr>
          <p:cNvPr id="9" name="object 9"/>
          <p:cNvSpPr/>
          <p:nvPr/>
        </p:nvSpPr>
        <p:spPr>
          <a:xfrm>
            <a:off x="7027036" y="2627376"/>
            <a:ext cx="0" cy="361315"/>
          </a:xfrm>
          <a:custGeom>
            <a:avLst/>
            <a:gdLst/>
            <a:ahLst/>
            <a:cxnLst/>
            <a:rect l="l" t="t" r="r" b="b"/>
            <a:pathLst>
              <a:path h="361314">
                <a:moveTo>
                  <a:pt x="0" y="0"/>
                </a:moveTo>
                <a:lnTo>
                  <a:pt x="0" y="361188"/>
                </a:lnTo>
              </a:path>
            </a:pathLst>
          </a:custGeom>
          <a:ln w="14592">
            <a:solidFill>
              <a:srgbClr val="000000"/>
            </a:solidFill>
          </a:ln>
        </p:spPr>
        <p:txBody>
          <a:bodyPr wrap="square" lIns="0" tIns="0" rIns="0" bIns="0" rtlCol="0"/>
          <a:lstStyle/>
          <a:p>
            <a:endParaRPr/>
          </a:p>
        </p:txBody>
      </p:sp>
      <p:sp>
        <p:nvSpPr>
          <p:cNvPr id="10" name="object 10"/>
          <p:cNvSpPr txBox="1">
            <a:spLocks noGrp="1"/>
          </p:cNvSpPr>
          <p:nvPr>
            <p:ph type="body" idx="1"/>
          </p:nvPr>
        </p:nvSpPr>
        <p:spPr>
          <a:prstGeom prst="rect">
            <a:avLst/>
          </a:prstGeom>
        </p:spPr>
        <p:txBody>
          <a:bodyPr vert="horz" wrap="square" lIns="0" tIns="89154" rIns="0" bIns="0" rtlCol="0">
            <a:spAutoFit/>
          </a:bodyPr>
          <a:lstStyle/>
          <a:p>
            <a:pPr marL="641350">
              <a:lnSpc>
                <a:spcPct val="100000"/>
              </a:lnSpc>
              <a:tabLst>
                <a:tab pos="105283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t>点检测</a:t>
            </a:r>
            <a:endParaRPr sz="3200">
              <a:latin typeface="Times New Roman" panose="02020603050405020304"/>
              <a:cs typeface="Times New Roman" panose="02020603050405020304"/>
            </a:endParaRPr>
          </a:p>
          <a:p>
            <a:pPr marL="1351915">
              <a:lnSpc>
                <a:spcPct val="100000"/>
              </a:lnSpc>
              <a:spcBef>
                <a:spcPts val="1675"/>
              </a:spcBef>
            </a:pPr>
            <a:r>
              <a:rPr sz="2800" spc="-5" dirty="0"/>
              <a:t>使用如图所示的模板，如</a:t>
            </a:r>
            <a:r>
              <a:rPr sz="2800" dirty="0"/>
              <a:t>果</a:t>
            </a:r>
            <a:r>
              <a:rPr sz="2800" spc="-204" dirty="0"/>
              <a:t> </a:t>
            </a:r>
            <a:r>
              <a:rPr sz="3450" i="1" spc="7" baseline="2000" dirty="0">
                <a:latin typeface="Times New Roman" panose="02020603050405020304"/>
                <a:cs typeface="Times New Roman" panose="02020603050405020304"/>
              </a:rPr>
              <a:t>R</a:t>
            </a:r>
            <a:r>
              <a:rPr sz="3450" i="1" baseline="2000" dirty="0">
                <a:latin typeface="Times New Roman" panose="02020603050405020304"/>
                <a:cs typeface="Times New Roman" panose="02020603050405020304"/>
              </a:rPr>
              <a:t> </a:t>
            </a:r>
            <a:r>
              <a:rPr sz="3450" i="1" spc="-337" baseline="2000" dirty="0">
                <a:latin typeface="Times New Roman" panose="02020603050405020304"/>
                <a:cs typeface="Times New Roman" panose="02020603050405020304"/>
              </a:rPr>
              <a:t> </a:t>
            </a:r>
            <a:r>
              <a:rPr sz="3450" baseline="2000" dirty="0">
                <a:latin typeface="Symbol" panose="05050102010706020507"/>
                <a:cs typeface="Symbol" panose="05050102010706020507"/>
              </a:rPr>
              <a:t></a:t>
            </a:r>
            <a:r>
              <a:rPr sz="3450" spc="-232" baseline="2000" dirty="0">
                <a:latin typeface="Times New Roman" panose="02020603050405020304"/>
                <a:cs typeface="Times New Roman" panose="02020603050405020304"/>
              </a:rPr>
              <a:t> </a:t>
            </a:r>
            <a:r>
              <a:rPr sz="3450" i="1" baseline="2000" dirty="0">
                <a:latin typeface="Times New Roman" panose="02020603050405020304"/>
                <a:cs typeface="Times New Roman" panose="02020603050405020304"/>
              </a:rPr>
              <a:t>T</a:t>
            </a:r>
            <a:endParaRPr sz="3450" baseline="2000">
              <a:latin typeface="Times New Roman" panose="02020603050405020304"/>
              <a:cs typeface="Times New Roman" panose="02020603050405020304"/>
            </a:endParaRPr>
          </a:p>
          <a:p>
            <a:pPr marL="641350">
              <a:lnSpc>
                <a:spcPts val="3295"/>
              </a:lnSpc>
            </a:pPr>
            <a:r>
              <a:rPr sz="2800" spc="-5" dirty="0"/>
              <a:t>板中心位置检测到一个点</a:t>
            </a:r>
            <a:endParaRPr sz="2800"/>
          </a:p>
        </p:txBody>
      </p:sp>
      <p:sp>
        <p:nvSpPr>
          <p:cNvPr id="11" name="object 11"/>
          <p:cNvSpPr/>
          <p:nvPr/>
        </p:nvSpPr>
        <p:spPr>
          <a:xfrm>
            <a:off x="7723517" y="3200400"/>
            <a:ext cx="1358646" cy="1441703"/>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点检测例子</a:t>
            </a:r>
          </a:p>
        </p:txBody>
      </p:sp>
      <p:sp>
        <p:nvSpPr>
          <p:cNvPr id="6" name="object 6"/>
          <p:cNvSpPr/>
          <p:nvPr/>
        </p:nvSpPr>
        <p:spPr>
          <a:xfrm>
            <a:off x="2467241" y="2554223"/>
            <a:ext cx="5903976" cy="237667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906659" y="3130295"/>
            <a:ext cx="289560" cy="360680"/>
          </a:xfrm>
          <a:custGeom>
            <a:avLst/>
            <a:gdLst/>
            <a:ahLst/>
            <a:cxnLst/>
            <a:rect l="l" t="t" r="r" b="b"/>
            <a:pathLst>
              <a:path w="289560" h="360679">
                <a:moveTo>
                  <a:pt x="144779" y="0"/>
                </a:moveTo>
                <a:lnTo>
                  <a:pt x="106274" y="6441"/>
                </a:lnTo>
                <a:lnTo>
                  <a:pt x="71684" y="24609"/>
                </a:lnTo>
                <a:lnTo>
                  <a:pt x="42386" y="52768"/>
                </a:lnTo>
                <a:lnTo>
                  <a:pt x="19755" y="89182"/>
                </a:lnTo>
                <a:lnTo>
                  <a:pt x="5168" y="132115"/>
                </a:lnTo>
                <a:lnTo>
                  <a:pt x="0" y="179832"/>
                </a:lnTo>
                <a:lnTo>
                  <a:pt x="5168" y="227869"/>
                </a:lnTo>
                <a:lnTo>
                  <a:pt x="19755" y="271018"/>
                </a:lnTo>
                <a:lnTo>
                  <a:pt x="42386" y="307562"/>
                </a:lnTo>
                <a:lnTo>
                  <a:pt x="71684" y="335788"/>
                </a:lnTo>
                <a:lnTo>
                  <a:pt x="106274" y="353980"/>
                </a:lnTo>
                <a:lnTo>
                  <a:pt x="144779" y="360426"/>
                </a:lnTo>
                <a:lnTo>
                  <a:pt x="183285" y="353980"/>
                </a:lnTo>
                <a:lnTo>
                  <a:pt x="217875" y="335788"/>
                </a:lnTo>
                <a:lnTo>
                  <a:pt x="247173" y="307562"/>
                </a:lnTo>
                <a:lnTo>
                  <a:pt x="269804" y="271018"/>
                </a:lnTo>
                <a:lnTo>
                  <a:pt x="284391" y="227869"/>
                </a:lnTo>
                <a:lnTo>
                  <a:pt x="289559" y="179832"/>
                </a:lnTo>
                <a:lnTo>
                  <a:pt x="284391" y="132115"/>
                </a:lnTo>
                <a:lnTo>
                  <a:pt x="269804" y="89182"/>
                </a:lnTo>
                <a:lnTo>
                  <a:pt x="247173" y="52768"/>
                </a:lnTo>
                <a:lnTo>
                  <a:pt x="217875" y="24609"/>
                </a:lnTo>
                <a:lnTo>
                  <a:pt x="183285" y="6441"/>
                </a:lnTo>
                <a:lnTo>
                  <a:pt x="144779" y="0"/>
                </a:lnTo>
                <a:close/>
              </a:path>
            </a:pathLst>
          </a:custGeom>
          <a:ln w="25399">
            <a:solidFill>
              <a:srgbClr val="FF0000"/>
            </a:solidFill>
          </a:ln>
        </p:spPr>
        <p:txBody>
          <a:bodyPr wrap="square" lIns="0" tIns="0" rIns="0" bIns="0" rtlCol="0"/>
          <a:lstStyle/>
          <a:p>
            <a:endParaRPr/>
          </a:p>
        </p:txBody>
      </p:sp>
      <p:sp>
        <p:nvSpPr>
          <p:cNvPr id="8" name="object 8"/>
          <p:cNvSpPr/>
          <p:nvPr/>
        </p:nvSpPr>
        <p:spPr>
          <a:xfrm>
            <a:off x="2898533" y="2337816"/>
            <a:ext cx="1156970" cy="798195"/>
          </a:xfrm>
          <a:custGeom>
            <a:avLst/>
            <a:gdLst/>
            <a:ahLst/>
            <a:cxnLst/>
            <a:rect l="l" t="t" r="r" b="b"/>
            <a:pathLst>
              <a:path w="1156970" h="798194">
                <a:moveTo>
                  <a:pt x="84582" y="12192"/>
                </a:moveTo>
                <a:lnTo>
                  <a:pt x="0" y="0"/>
                </a:lnTo>
                <a:lnTo>
                  <a:pt x="41910" y="74676"/>
                </a:lnTo>
                <a:lnTo>
                  <a:pt x="48768" y="64633"/>
                </a:lnTo>
                <a:lnTo>
                  <a:pt x="48768" y="41148"/>
                </a:lnTo>
                <a:lnTo>
                  <a:pt x="56388" y="31242"/>
                </a:lnTo>
                <a:lnTo>
                  <a:pt x="66723" y="38342"/>
                </a:lnTo>
                <a:lnTo>
                  <a:pt x="84582" y="12192"/>
                </a:lnTo>
                <a:close/>
              </a:path>
              <a:path w="1156970" h="798194">
                <a:moveTo>
                  <a:pt x="66723" y="38342"/>
                </a:moveTo>
                <a:lnTo>
                  <a:pt x="56388" y="31242"/>
                </a:lnTo>
                <a:lnTo>
                  <a:pt x="48768" y="41148"/>
                </a:lnTo>
                <a:lnTo>
                  <a:pt x="59681" y="48653"/>
                </a:lnTo>
                <a:lnTo>
                  <a:pt x="66723" y="38342"/>
                </a:lnTo>
                <a:close/>
              </a:path>
              <a:path w="1156970" h="798194">
                <a:moveTo>
                  <a:pt x="59681" y="48653"/>
                </a:moveTo>
                <a:lnTo>
                  <a:pt x="48768" y="41148"/>
                </a:lnTo>
                <a:lnTo>
                  <a:pt x="48768" y="64633"/>
                </a:lnTo>
                <a:lnTo>
                  <a:pt x="59681" y="48653"/>
                </a:lnTo>
                <a:close/>
              </a:path>
              <a:path w="1156970" h="798194">
                <a:moveTo>
                  <a:pt x="1156716" y="787145"/>
                </a:moveTo>
                <a:lnTo>
                  <a:pt x="66723" y="38342"/>
                </a:lnTo>
                <a:lnTo>
                  <a:pt x="59681" y="48653"/>
                </a:lnTo>
                <a:lnTo>
                  <a:pt x="1149096" y="797813"/>
                </a:lnTo>
                <a:lnTo>
                  <a:pt x="1156716" y="787145"/>
                </a:lnTo>
                <a:close/>
              </a:path>
            </a:pathLst>
          </a:custGeom>
          <a:solidFill>
            <a:srgbClr val="EE2B0A"/>
          </a:solidFill>
        </p:spPr>
        <p:txBody>
          <a:bodyPr wrap="square" lIns="0" tIns="0" rIns="0" bIns="0" rtlCol="0"/>
          <a:lstStyle/>
          <a:p>
            <a:endParaRPr/>
          </a:p>
        </p:txBody>
      </p:sp>
      <p:sp>
        <p:nvSpPr>
          <p:cNvPr id="9" name="object 9"/>
          <p:cNvSpPr txBox="1"/>
          <p:nvPr/>
        </p:nvSpPr>
        <p:spPr>
          <a:xfrm>
            <a:off x="1949323" y="1880615"/>
            <a:ext cx="1854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孔中嵌有一个黑点</a:t>
            </a:r>
            <a:endParaRPr sz="1800">
              <a:latin typeface="宋体" panose="02010600030101010101" pitchFamily="2" charset="-122"/>
              <a:cs typeface="宋体" panose="02010600030101010101" pitchFamily="2" charset="-122"/>
            </a:endParaRPr>
          </a:p>
        </p:txBody>
      </p:sp>
      <p:sp>
        <p:nvSpPr>
          <p:cNvPr id="10" name="object 10"/>
          <p:cNvSpPr txBox="1"/>
          <p:nvPr/>
        </p:nvSpPr>
        <p:spPr>
          <a:xfrm>
            <a:off x="4330585" y="1887473"/>
            <a:ext cx="20828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应用检测模板的结果</a:t>
            </a:r>
            <a:endParaRPr sz="1800">
              <a:latin typeface="宋体" panose="02010600030101010101" pitchFamily="2" charset="-122"/>
              <a:cs typeface="宋体" panose="02010600030101010101" pitchFamily="2" charset="-122"/>
            </a:endParaRPr>
          </a:p>
        </p:txBody>
      </p:sp>
      <p:sp>
        <p:nvSpPr>
          <p:cNvPr id="11" name="object 11"/>
          <p:cNvSpPr txBox="1"/>
          <p:nvPr/>
        </p:nvSpPr>
        <p:spPr>
          <a:xfrm>
            <a:off x="6640982" y="1725808"/>
            <a:ext cx="2844800" cy="825500"/>
          </a:xfrm>
          <a:prstGeom prst="rect">
            <a:avLst/>
          </a:prstGeom>
        </p:spPr>
        <p:txBody>
          <a:bodyPr vert="horz" wrap="square" lIns="0" tIns="0" rIns="0" bIns="0" rtlCol="0">
            <a:spAutoFit/>
          </a:bodyPr>
          <a:lstStyle/>
          <a:p>
            <a:pPr marL="12700" marR="5080">
              <a:lnSpc>
                <a:spcPct val="151000"/>
              </a:lnSpc>
            </a:pPr>
            <a:r>
              <a:rPr sz="1800" dirty="0">
                <a:solidFill>
                  <a:srgbClr val="EE2B0A"/>
                </a:solidFill>
                <a:latin typeface="宋体" panose="02010600030101010101" pitchFamily="2" charset="-122"/>
                <a:cs typeface="宋体" panose="02010600030101010101" pitchFamily="2" charset="-122"/>
              </a:rPr>
              <a:t>使用图</a:t>
            </a:r>
            <a:r>
              <a:rPr sz="1800" dirty="0">
                <a:solidFill>
                  <a:srgbClr val="EE2B0A"/>
                </a:solidFill>
                <a:latin typeface="Times New Roman" panose="02020603050405020304"/>
                <a:cs typeface="Times New Roman" panose="02020603050405020304"/>
              </a:rPr>
              <a:t>b</a:t>
            </a:r>
            <a:r>
              <a:rPr sz="1800" dirty="0">
                <a:solidFill>
                  <a:srgbClr val="EE2B0A"/>
                </a:solidFill>
                <a:latin typeface="宋体" panose="02010600030101010101" pitchFamily="2" charset="-122"/>
                <a:cs typeface="宋体" panose="02010600030101010101" pitchFamily="2" charset="-122"/>
              </a:rPr>
              <a:t>中像素最高值的</a:t>
            </a:r>
            <a:r>
              <a:rPr sz="1800" dirty="0">
                <a:solidFill>
                  <a:srgbClr val="EE2B0A"/>
                </a:solidFill>
                <a:latin typeface="Times New Roman" panose="02020603050405020304"/>
                <a:cs typeface="Times New Roman" panose="02020603050405020304"/>
              </a:rPr>
              <a:t>90% </a:t>
            </a:r>
            <a:r>
              <a:rPr sz="1800" dirty="0">
                <a:solidFill>
                  <a:srgbClr val="EE2B0A"/>
                </a:solidFill>
                <a:latin typeface="宋体" panose="02010600030101010101" pitchFamily="2" charset="-122"/>
                <a:cs typeface="宋体" panose="02010600030101010101" pitchFamily="2" charset="-122"/>
              </a:rPr>
              <a:t>作为阈值</a:t>
            </a:r>
            <a:endParaRPr sz="1800">
              <a:latin typeface="宋体" panose="02010600030101010101" pitchFamily="2" charset="-122"/>
              <a:cs typeface="宋体" panose="02010600030101010101" pitchFamily="2" charset="-122"/>
            </a:endParaRPr>
          </a:p>
        </p:txBody>
      </p:sp>
      <p:sp>
        <p:nvSpPr>
          <p:cNvPr id="12" name="object 12"/>
          <p:cNvSpPr/>
          <p:nvPr/>
        </p:nvSpPr>
        <p:spPr>
          <a:xfrm>
            <a:off x="7866011" y="3130295"/>
            <a:ext cx="288925" cy="360680"/>
          </a:xfrm>
          <a:custGeom>
            <a:avLst/>
            <a:gdLst/>
            <a:ahLst/>
            <a:cxnLst/>
            <a:rect l="l" t="t" r="r" b="b"/>
            <a:pathLst>
              <a:path w="288925" h="360679">
                <a:moveTo>
                  <a:pt x="144779" y="0"/>
                </a:moveTo>
                <a:lnTo>
                  <a:pt x="106274" y="6441"/>
                </a:lnTo>
                <a:lnTo>
                  <a:pt x="71684" y="24609"/>
                </a:lnTo>
                <a:lnTo>
                  <a:pt x="42386" y="52768"/>
                </a:lnTo>
                <a:lnTo>
                  <a:pt x="19755" y="89182"/>
                </a:lnTo>
                <a:lnTo>
                  <a:pt x="5168" y="132115"/>
                </a:lnTo>
                <a:lnTo>
                  <a:pt x="0" y="179832"/>
                </a:lnTo>
                <a:lnTo>
                  <a:pt x="5168" y="227869"/>
                </a:lnTo>
                <a:lnTo>
                  <a:pt x="19755" y="271018"/>
                </a:lnTo>
                <a:lnTo>
                  <a:pt x="42386" y="307562"/>
                </a:lnTo>
                <a:lnTo>
                  <a:pt x="71684" y="335788"/>
                </a:lnTo>
                <a:lnTo>
                  <a:pt x="106274" y="353980"/>
                </a:lnTo>
                <a:lnTo>
                  <a:pt x="144779" y="360426"/>
                </a:lnTo>
                <a:lnTo>
                  <a:pt x="183229" y="353980"/>
                </a:lnTo>
                <a:lnTo>
                  <a:pt x="217677" y="335788"/>
                </a:lnTo>
                <a:lnTo>
                  <a:pt x="246792" y="307562"/>
                </a:lnTo>
                <a:lnTo>
                  <a:pt x="269239" y="271018"/>
                </a:lnTo>
                <a:lnTo>
                  <a:pt x="283686" y="227869"/>
                </a:lnTo>
                <a:lnTo>
                  <a:pt x="288797" y="179832"/>
                </a:lnTo>
                <a:lnTo>
                  <a:pt x="283686" y="132115"/>
                </a:lnTo>
                <a:lnTo>
                  <a:pt x="269239" y="89182"/>
                </a:lnTo>
                <a:lnTo>
                  <a:pt x="246792" y="52768"/>
                </a:lnTo>
                <a:lnTo>
                  <a:pt x="217677" y="24609"/>
                </a:lnTo>
                <a:lnTo>
                  <a:pt x="183229" y="6441"/>
                </a:lnTo>
                <a:lnTo>
                  <a:pt x="144779" y="0"/>
                </a:lnTo>
                <a:close/>
              </a:path>
            </a:pathLst>
          </a:custGeom>
          <a:ln w="25399">
            <a:solidFill>
              <a:srgbClr val="FF0000"/>
            </a:solidFill>
          </a:ln>
        </p:spPr>
        <p:txBody>
          <a:bodyPr wrap="square" lIns="0" tIns="0" rIns="0" bIns="0" rtlCol="0"/>
          <a:lstStyle/>
          <a:p>
            <a:endParaRPr/>
          </a:p>
        </p:txBody>
      </p:sp>
      <p:sp>
        <p:nvSpPr>
          <p:cNvPr id="13" name="object 13"/>
          <p:cNvSpPr txBox="1"/>
          <p:nvPr/>
        </p:nvSpPr>
        <p:spPr>
          <a:xfrm>
            <a:off x="1937130" y="5111483"/>
            <a:ext cx="7490459" cy="1554480"/>
          </a:xfrm>
          <a:prstGeom prst="rect">
            <a:avLst/>
          </a:prstGeom>
        </p:spPr>
        <p:txBody>
          <a:bodyPr vert="horz" wrap="square" lIns="0" tIns="0" rIns="0" bIns="0" rtlCol="0">
            <a:spAutoFit/>
          </a:bodyPr>
          <a:lstStyle/>
          <a:p>
            <a:pPr marL="1250950">
              <a:lnSpc>
                <a:spcPct val="100000"/>
              </a:lnSpc>
              <a:tabLst>
                <a:tab pos="3409315" algn="l"/>
                <a:tab pos="5295265" algn="l"/>
              </a:tabLst>
            </a:pP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a	</a:t>
            </a: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b	</a:t>
            </a:r>
            <a:r>
              <a:rPr sz="1800" dirty="0">
                <a:solidFill>
                  <a:srgbClr val="EE2B0A"/>
                </a:solidFill>
                <a:latin typeface="宋体" panose="02010600030101010101" pitchFamily="2" charset="-122"/>
                <a:cs typeface="宋体" panose="02010600030101010101" pitchFamily="2" charset="-122"/>
              </a:rPr>
              <a:t>图</a:t>
            </a:r>
            <a:r>
              <a:rPr sz="1800" dirty="0">
                <a:solidFill>
                  <a:srgbClr val="EE2B0A"/>
                </a:solidFill>
                <a:latin typeface="Times New Roman" panose="02020603050405020304"/>
                <a:cs typeface="Times New Roman" panose="02020603050405020304"/>
              </a:rPr>
              <a:t>c</a:t>
            </a:r>
            <a:endParaRPr sz="1800">
              <a:latin typeface="Times New Roman" panose="02020603050405020304"/>
              <a:cs typeface="Times New Roman" panose="02020603050405020304"/>
            </a:endParaRPr>
          </a:p>
          <a:p>
            <a:pPr marL="1079500" marR="5080" indent="-1067435">
              <a:lnSpc>
                <a:spcPct val="145000"/>
              </a:lnSpc>
              <a:spcBef>
                <a:spcPts val="385"/>
              </a:spcBef>
            </a:pPr>
            <a:r>
              <a:rPr sz="2800" spc="-5" dirty="0">
                <a:solidFill>
                  <a:srgbClr val="EE2B0A"/>
                </a:solidFill>
                <a:latin typeface="宋体" panose="02010600030101010101" pitchFamily="2" charset="-122"/>
                <a:cs typeface="宋体" panose="02010600030101010101" pitchFamily="2" charset="-122"/>
              </a:rPr>
              <a:t>结论：孤立点可以通过检测模板并设置阈值进行 </a:t>
            </a:r>
            <a:r>
              <a:rPr sz="2800" spc="-10" dirty="0">
                <a:solidFill>
                  <a:srgbClr val="EE2B0A"/>
                </a:solidFill>
                <a:latin typeface="宋体" panose="02010600030101010101" pitchFamily="2" charset="-122"/>
                <a:cs typeface="宋体" panose="02010600030101010101" pitchFamily="2" charset="-122"/>
              </a:rPr>
              <a:t>检测</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间断检测</a:t>
            </a:r>
          </a:p>
        </p:txBody>
      </p:sp>
      <p:sp>
        <p:nvSpPr>
          <p:cNvPr id="6" name="object 6"/>
          <p:cNvSpPr txBox="1"/>
          <p:nvPr/>
        </p:nvSpPr>
        <p:spPr>
          <a:xfrm>
            <a:off x="1681098" y="1837690"/>
            <a:ext cx="3171825" cy="111950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线检测</a:t>
            </a:r>
            <a:endParaRPr sz="3200">
              <a:latin typeface="新宋体" panose="02010609030101010101" charset="-122"/>
              <a:cs typeface="新宋体" panose="02010609030101010101" charset="-122"/>
            </a:endParaRPr>
          </a:p>
          <a:p>
            <a:pPr marL="469900">
              <a:lnSpc>
                <a:spcPts val="3295"/>
              </a:lnSpc>
              <a:spcBef>
                <a:spcPts val="167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4个线检测模板</a:t>
            </a:r>
            <a:endParaRPr sz="2800">
              <a:latin typeface="新宋体" panose="02010609030101010101" charset="-122"/>
              <a:cs typeface="新宋体" panose="02010609030101010101" charset="-122"/>
            </a:endParaRPr>
          </a:p>
        </p:txBody>
      </p:sp>
      <p:sp>
        <p:nvSpPr>
          <p:cNvPr id="7" name="object 7"/>
          <p:cNvSpPr txBox="1"/>
          <p:nvPr/>
        </p:nvSpPr>
        <p:spPr>
          <a:xfrm>
            <a:off x="2138311" y="4462526"/>
            <a:ext cx="6034405" cy="2342515"/>
          </a:xfrm>
          <a:prstGeom prst="rect">
            <a:avLst/>
          </a:prstGeom>
        </p:spPr>
        <p:txBody>
          <a:bodyPr vert="horz" wrap="square" lIns="0" tIns="0" rIns="0" bIns="0" rtlCol="0">
            <a:spAutoFit/>
          </a:bodyPr>
          <a:lstStyle/>
          <a:p>
            <a:pPr marL="1270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第一个模板对水平线有最大响应</a:t>
            </a:r>
            <a:endParaRPr sz="2800">
              <a:latin typeface="新宋体" panose="02010609030101010101" charset="-122"/>
              <a:cs typeface="新宋体" panose="02010609030101010101" charset="-122"/>
            </a:endParaRPr>
          </a:p>
          <a:p>
            <a:pPr marL="12700">
              <a:lnSpc>
                <a:spcPct val="100000"/>
              </a:lnSpc>
              <a:spcBef>
                <a:spcPts val="168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第二个模板对45</a:t>
            </a:r>
            <a:r>
              <a:rPr sz="2850" spc="-7" baseline="23000" dirty="0">
                <a:latin typeface="新宋体" panose="02010609030101010101" charset="-122"/>
                <a:cs typeface="新宋体" panose="02010609030101010101" charset="-122"/>
              </a:rPr>
              <a:t>o</a:t>
            </a:r>
            <a:r>
              <a:rPr sz="2800" spc="-5" dirty="0">
                <a:latin typeface="新宋体" panose="02010609030101010101" charset="-122"/>
                <a:cs typeface="新宋体" panose="02010609030101010101" charset="-122"/>
              </a:rPr>
              <a:t>方向线有最大响应</a:t>
            </a:r>
            <a:endParaRPr sz="2800">
              <a:latin typeface="新宋体" panose="02010609030101010101" charset="-122"/>
              <a:cs typeface="新宋体" panose="02010609030101010101" charset="-122"/>
            </a:endParaRPr>
          </a:p>
          <a:p>
            <a:pPr marL="1270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第三个模板对垂直线有最大响应</a:t>
            </a:r>
            <a:endParaRPr sz="2800">
              <a:latin typeface="新宋体" panose="02010609030101010101" charset="-122"/>
              <a:cs typeface="新宋体" panose="02010609030101010101" charset="-122"/>
            </a:endParaRPr>
          </a:p>
          <a:p>
            <a:pPr marL="12700">
              <a:lnSpc>
                <a:spcPts val="3295"/>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第四个模板对-4</a:t>
            </a:r>
            <a:r>
              <a:rPr sz="2800" dirty="0">
                <a:latin typeface="新宋体" panose="02010609030101010101" charset="-122"/>
                <a:cs typeface="新宋体" panose="02010609030101010101" charset="-122"/>
              </a:rPr>
              <a:t>5</a:t>
            </a:r>
            <a:r>
              <a:rPr sz="2850" spc="-7" baseline="23000" dirty="0">
                <a:latin typeface="新宋体" panose="02010609030101010101" charset="-122"/>
                <a:cs typeface="新宋体" panose="02010609030101010101" charset="-122"/>
              </a:rPr>
              <a:t>o</a:t>
            </a:r>
            <a:r>
              <a:rPr sz="2800" spc="-5" dirty="0">
                <a:latin typeface="新宋体" panose="02010609030101010101" charset="-122"/>
                <a:cs typeface="新宋体" panose="02010609030101010101" charset="-122"/>
              </a:rPr>
              <a:t>方向线有最大响应</a:t>
            </a:r>
            <a:endParaRPr sz="2800">
              <a:latin typeface="新宋体" panose="02010609030101010101" charset="-122"/>
              <a:cs typeface="新宋体" panose="02010609030101010101" charset="-122"/>
            </a:endParaRPr>
          </a:p>
        </p:txBody>
      </p:sp>
      <p:sp>
        <p:nvSpPr>
          <p:cNvPr id="8" name="object 8"/>
          <p:cNvSpPr/>
          <p:nvPr/>
        </p:nvSpPr>
        <p:spPr>
          <a:xfrm>
            <a:off x="1891169" y="2999994"/>
            <a:ext cx="6226302" cy="142570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681098" y="924052"/>
            <a:ext cx="6868795" cy="3280410"/>
          </a:xfrm>
          <a:prstGeom prst="rect">
            <a:avLst/>
          </a:prstGeom>
        </p:spPr>
        <p:txBody>
          <a:bodyPr vert="horz" wrap="square" lIns="0" tIns="0" rIns="0" bIns="0" rtlCol="0">
            <a:spAutoFit/>
          </a:bodyPr>
          <a:lstStyle/>
          <a:p>
            <a:pPr marL="209550">
              <a:lnSpc>
                <a:spcPct val="100000"/>
              </a:lnSpc>
            </a:pPr>
            <a:r>
              <a:rPr sz="3200" b="1" spc="-15" dirty="0">
                <a:latin typeface="新宋体" panose="02010609030101010101" charset="-122"/>
                <a:cs typeface="新宋体" panose="02010609030101010101" charset="-122"/>
              </a:rPr>
              <a:t>相邻像素</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8邻域</a:t>
            </a:r>
            <a:endParaRPr sz="3200">
              <a:latin typeface="新宋体" panose="02010609030101010101" charset="-122"/>
              <a:cs typeface="新宋体" panose="02010609030101010101" charset="-122"/>
            </a:endParaRPr>
          </a:p>
          <a:p>
            <a:pPr>
              <a:lnSpc>
                <a:spcPct val="100000"/>
              </a:lnSpc>
              <a:spcBef>
                <a:spcPts val="40"/>
              </a:spcBef>
            </a:pPr>
            <a:endParaRPr sz="2600">
              <a:latin typeface="Times New Roman" panose="02020603050405020304"/>
              <a:cs typeface="Times New Roman" panose="02020603050405020304"/>
            </a:endParaRPr>
          </a:p>
          <a:p>
            <a:pPr marL="1435100" marR="5080" indent="-1423035">
              <a:lnSpc>
                <a:spcPct val="12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8邻域定义：像素p(x,y)的8邻域是： </a:t>
            </a:r>
            <a:r>
              <a:rPr sz="3200" spc="-10" dirty="0">
                <a:latin typeface="新宋体" panose="02010609030101010101" charset="-122"/>
                <a:cs typeface="新宋体" panose="02010609030101010101" charset="-122"/>
              </a:rPr>
              <a:t>4邻域的</a:t>
            </a:r>
            <a:r>
              <a:rPr sz="3200" spc="-5" dirty="0">
                <a:latin typeface="新宋体" panose="02010609030101010101" charset="-122"/>
                <a:cs typeface="新宋体" panose="02010609030101010101" charset="-122"/>
              </a:rPr>
              <a:t>点</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D</a:t>
            </a:r>
            <a:r>
              <a:rPr sz="3200" spc="-10" dirty="0">
                <a:latin typeface="新宋体" panose="02010609030101010101" charset="-122"/>
                <a:cs typeface="新宋体" panose="02010609030101010101" charset="-122"/>
              </a:rPr>
              <a:t>邻域的点</a:t>
            </a:r>
            <a:endParaRPr sz="3200">
              <a:latin typeface="新宋体" panose="02010609030101010101" charset="-122"/>
              <a:cs typeface="新宋体" panose="02010609030101010101" charset="-122"/>
            </a:endParaRPr>
          </a:p>
          <a:p>
            <a:pPr marL="1435100" marR="1367790" indent="-1423035">
              <a:lnSpc>
                <a:spcPts val="4600"/>
              </a:lnSpc>
              <a:spcBef>
                <a:spcPts val="275"/>
              </a:spcBef>
              <a:tabLst>
                <a:tab pos="354965" algn="l"/>
              </a:tabLst>
            </a:pPr>
            <a:r>
              <a:rPr sz="2200" spc="745" dirty="0">
                <a:solidFill>
                  <a:srgbClr val="EE2B0A"/>
                </a:solidFill>
                <a:latin typeface="Segoe UI Symbol" panose="020B0502040204020203"/>
                <a:cs typeface="Segoe UI Symbol" panose="020B0502040204020203"/>
              </a:rPr>
              <a:t>•	</a:t>
            </a:r>
            <a:r>
              <a:rPr sz="3200" dirty="0">
                <a:latin typeface="新宋体" panose="02010609030101010101" charset="-122"/>
                <a:cs typeface="新宋体" panose="02010609030101010101" charset="-122"/>
              </a:rPr>
              <a:t>用</a:t>
            </a:r>
            <a:r>
              <a:rPr sz="3200" spc="-5" dirty="0">
                <a:latin typeface="新宋体" panose="02010609030101010101" charset="-122"/>
                <a:cs typeface="新宋体" panose="02010609030101010101" charset="-122"/>
              </a:rPr>
              <a:t>N</a:t>
            </a:r>
            <a:r>
              <a:rPr sz="3150" spc="-15" baseline="-21000" dirty="0">
                <a:latin typeface="新宋体" panose="02010609030101010101" charset="-122"/>
                <a:cs typeface="新宋体" panose="02010609030101010101" charset="-122"/>
              </a:rPr>
              <a:t>8</a:t>
            </a:r>
            <a:r>
              <a:rPr sz="3200" spc="-5" dirty="0">
                <a:latin typeface="新宋体" panose="02010609030101010101" charset="-122"/>
                <a:cs typeface="新宋体" panose="02010609030101010101" charset="-122"/>
              </a:rPr>
              <a:t>(p)表示像素p的8邻域。 N</a:t>
            </a:r>
            <a:r>
              <a:rPr sz="3150" baseline="-21000" dirty="0">
                <a:latin typeface="新宋体" panose="02010609030101010101" charset="-122"/>
                <a:cs typeface="新宋体" panose="02010609030101010101" charset="-122"/>
              </a:rPr>
              <a:t>8</a:t>
            </a:r>
            <a:r>
              <a:rPr sz="3200" spc="-5" dirty="0">
                <a:latin typeface="新宋体" panose="02010609030101010101" charset="-122"/>
                <a:cs typeface="新宋体" panose="02010609030101010101" charset="-122"/>
              </a:rPr>
              <a:t>(p)</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N</a:t>
            </a:r>
            <a:r>
              <a:rPr sz="3150" spc="-15" baseline="-21000" dirty="0">
                <a:latin typeface="新宋体" panose="02010609030101010101" charset="-122"/>
                <a:cs typeface="新宋体" panose="02010609030101010101" charset="-122"/>
              </a:rPr>
              <a:t>4</a:t>
            </a:r>
            <a:r>
              <a:rPr sz="3200" spc="-5" dirty="0">
                <a:latin typeface="新宋体" panose="02010609030101010101" charset="-122"/>
                <a:cs typeface="新宋体" panose="02010609030101010101" charset="-122"/>
              </a:rPr>
              <a:t>(p)</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N</a:t>
            </a:r>
            <a:r>
              <a:rPr sz="3150" baseline="-21000" dirty="0">
                <a:latin typeface="新宋体" panose="02010609030101010101" charset="-122"/>
                <a:cs typeface="新宋体" panose="02010609030101010101" charset="-122"/>
              </a:rPr>
              <a:t>D</a:t>
            </a:r>
            <a:r>
              <a:rPr sz="3200" spc="-5" dirty="0">
                <a:latin typeface="新宋体" panose="02010609030101010101" charset="-122"/>
                <a:cs typeface="新宋体" panose="02010609030101010101" charset="-122"/>
              </a:rPr>
              <a:t>(p)</a:t>
            </a:r>
            <a:endParaRPr sz="3200">
              <a:latin typeface="新宋体" panose="02010609030101010101" charset="-122"/>
              <a:cs typeface="新宋体" panose="02010609030101010101" charset="-122"/>
            </a:endParaRPr>
          </a:p>
        </p:txBody>
      </p:sp>
      <p:graphicFrame>
        <p:nvGraphicFramePr>
          <p:cNvPr id="4" name="object 4"/>
          <p:cNvGraphicFramePr>
            <a:graphicFrameLocks noGrp="1"/>
          </p:cNvGraphicFramePr>
          <p:nvPr/>
        </p:nvGraphicFramePr>
        <p:xfrm>
          <a:off x="4503877" y="4763833"/>
          <a:ext cx="2057399" cy="2057400"/>
        </p:xfrm>
        <a:graphic>
          <a:graphicData uri="http://schemas.openxmlformats.org/drawingml/2006/table">
            <a:tbl>
              <a:tblPr firstRow="1" bandRow="1">
                <a:tableStyleId>{2D5ABB26-0587-4C30-8999-92F81FD0307C}</a:tableStyleId>
              </a:tblPr>
              <a:tblGrid>
                <a:gridCol w="685800">
                  <a:extLst>
                    <a:ext uri="{9D8B030D-6E8A-4147-A177-3AD203B41FA5}">
                      <a16:colId xmlns="" xmlns:a16="http://schemas.microsoft.com/office/drawing/2014/main" val="20000"/>
                    </a:ext>
                  </a:extLst>
                </a:gridCol>
                <a:gridCol w="685800">
                  <a:extLst>
                    <a:ext uri="{9D8B030D-6E8A-4147-A177-3AD203B41FA5}">
                      <a16:colId xmlns="" xmlns:a16="http://schemas.microsoft.com/office/drawing/2014/main" val="20001"/>
                    </a:ext>
                  </a:extLst>
                </a:gridCol>
                <a:gridCol w="685799">
                  <a:extLst>
                    <a:ext uri="{9D8B030D-6E8A-4147-A177-3AD203B41FA5}">
                      <a16:colId xmlns="" xmlns:a16="http://schemas.microsoft.com/office/drawing/2014/main" val="20002"/>
                    </a:ext>
                  </a:extLst>
                </a:gridCol>
              </a:tblGrid>
              <a:tr h="6858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 xmlns:a16="http://schemas.microsoft.com/office/drawing/2014/main" val="10000"/>
                  </a:ext>
                </a:extLst>
              </a:tr>
              <a:tr h="6858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63195">
                        <a:lnSpc>
                          <a:spcPct val="100000"/>
                        </a:lnSpc>
                        <a:spcBef>
                          <a:spcPts val="205"/>
                        </a:spcBef>
                      </a:pPr>
                      <a:r>
                        <a:rPr sz="3600" b="1" dirty="0">
                          <a:latin typeface="Times New Roman" panose="02020603050405020304"/>
                          <a:cs typeface="Times New Roman" panose="02020603050405020304"/>
                        </a:rPr>
                        <a:t>P</a:t>
                      </a:r>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 xmlns:a16="http://schemas.microsoft.com/office/drawing/2014/main" val="10001"/>
                  </a:ext>
                </a:extLst>
              </a:tr>
              <a:tr h="685800">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间断检测</a:t>
            </a:r>
          </a:p>
        </p:txBody>
      </p:sp>
      <p:sp>
        <p:nvSpPr>
          <p:cNvPr id="6" name="object 6"/>
          <p:cNvSpPr txBox="1">
            <a:spLocks noGrp="1"/>
          </p:cNvSpPr>
          <p:nvPr>
            <p:ph type="body" idx="1"/>
          </p:nvPr>
        </p:nvSpPr>
        <p:spPr>
          <a:prstGeom prst="rect">
            <a:avLst/>
          </a:prstGeom>
        </p:spPr>
        <p:txBody>
          <a:bodyPr vert="horz" wrap="square" lIns="0" tIns="89154" rIns="0" bIns="0" rtlCol="0">
            <a:spAutoFit/>
          </a:bodyPr>
          <a:lstStyle/>
          <a:p>
            <a:pPr marL="641350">
              <a:lnSpc>
                <a:spcPct val="100000"/>
              </a:lnSpc>
              <a:tabLst>
                <a:tab pos="105283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t>线检测</a:t>
            </a:r>
            <a:endParaRPr sz="3200">
              <a:latin typeface="Times New Roman" panose="02020603050405020304"/>
              <a:cs typeface="Times New Roman" panose="02020603050405020304"/>
            </a:endParaRPr>
          </a:p>
          <a:p>
            <a:pPr marL="1098550">
              <a:lnSpc>
                <a:spcPct val="100000"/>
              </a:lnSpc>
              <a:spcBef>
                <a:spcPts val="1675"/>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t>用</a:t>
            </a:r>
            <a:r>
              <a:rPr sz="2800" spc="-5" dirty="0"/>
              <a:t>R</a:t>
            </a:r>
            <a:r>
              <a:rPr sz="2850" baseline="-20000" dirty="0"/>
              <a:t>1</a:t>
            </a:r>
            <a:r>
              <a:rPr sz="2800" spc="-5" dirty="0"/>
              <a:t>,R</a:t>
            </a:r>
            <a:r>
              <a:rPr sz="2850" baseline="-20000" dirty="0"/>
              <a:t>2</a:t>
            </a:r>
            <a:r>
              <a:rPr sz="2800" spc="-5" dirty="0"/>
              <a:t>,</a:t>
            </a:r>
            <a:r>
              <a:rPr sz="2800" dirty="0"/>
              <a:t>R</a:t>
            </a:r>
            <a:r>
              <a:rPr sz="2850" spc="-7" baseline="-20000" dirty="0"/>
              <a:t>3</a:t>
            </a:r>
            <a:r>
              <a:rPr sz="2800" spc="-10" dirty="0"/>
              <a:t>和</a:t>
            </a:r>
            <a:r>
              <a:rPr sz="2800" dirty="0"/>
              <a:t>R</a:t>
            </a:r>
            <a:r>
              <a:rPr sz="2850" spc="-7" baseline="-20000" dirty="0"/>
              <a:t>4</a:t>
            </a:r>
            <a:r>
              <a:rPr sz="2800" spc="-5" dirty="0"/>
              <a:t>分别代表水平、45</a:t>
            </a:r>
            <a:r>
              <a:rPr sz="2850" spc="-7" baseline="23000" dirty="0"/>
              <a:t>o</a:t>
            </a:r>
            <a:r>
              <a:rPr sz="2800" spc="-5" dirty="0"/>
              <a:t>、垂直和</a:t>
            </a:r>
            <a:endParaRPr sz="2800">
              <a:latin typeface="Times New Roman" panose="02020603050405020304"/>
              <a:cs typeface="Times New Roman" panose="02020603050405020304"/>
            </a:endParaRPr>
          </a:p>
          <a:p>
            <a:pPr marL="1098550">
              <a:lnSpc>
                <a:spcPts val="3295"/>
              </a:lnSpc>
              <a:spcBef>
                <a:spcPts val="1685"/>
              </a:spcBef>
            </a:pPr>
            <a:r>
              <a:rPr sz="2800" dirty="0"/>
              <a:t>-4</a:t>
            </a:r>
            <a:r>
              <a:rPr sz="2800" spc="-5" dirty="0"/>
              <a:t>5</a:t>
            </a:r>
            <a:r>
              <a:rPr sz="2850" spc="-7" baseline="23000" dirty="0"/>
              <a:t>o</a:t>
            </a:r>
            <a:r>
              <a:rPr sz="2800" spc="-5" dirty="0"/>
              <a:t>方向线的模板响应，在图像中心的点，如</a:t>
            </a:r>
            <a:endParaRPr sz="2800"/>
          </a:p>
        </p:txBody>
      </p:sp>
      <p:sp>
        <p:nvSpPr>
          <p:cNvPr id="7" name="object 7"/>
          <p:cNvSpPr txBox="1"/>
          <p:nvPr/>
        </p:nvSpPr>
        <p:spPr>
          <a:xfrm>
            <a:off x="2138286" y="3606800"/>
            <a:ext cx="381635" cy="418465"/>
          </a:xfrm>
          <a:prstGeom prst="rect">
            <a:avLst/>
          </a:prstGeom>
        </p:spPr>
        <p:txBody>
          <a:bodyPr vert="horz" wrap="square" lIns="0" tIns="0" rIns="0" bIns="0" rtlCol="0">
            <a:spAutoFit/>
          </a:bodyPr>
          <a:lstStyle/>
          <a:p>
            <a:pPr marL="12700">
              <a:lnSpc>
                <a:spcPts val="3295"/>
              </a:lnSpc>
            </a:pPr>
            <a:r>
              <a:rPr sz="2800" dirty="0">
                <a:latin typeface="新宋体" panose="02010609030101010101" charset="-122"/>
                <a:cs typeface="新宋体" panose="02010609030101010101" charset="-122"/>
              </a:rPr>
              <a:t>果</a:t>
            </a:r>
            <a:endParaRPr sz="2800">
              <a:latin typeface="新宋体" panose="02010609030101010101" charset="-122"/>
              <a:cs typeface="新宋体" panose="02010609030101010101" charset="-122"/>
            </a:endParaRPr>
          </a:p>
        </p:txBody>
      </p:sp>
      <p:sp>
        <p:nvSpPr>
          <p:cNvPr id="8" name="object 8"/>
          <p:cNvSpPr txBox="1"/>
          <p:nvPr/>
        </p:nvSpPr>
        <p:spPr>
          <a:xfrm>
            <a:off x="2138286" y="4248404"/>
            <a:ext cx="6602095"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则此点被认为与在模板i方向上的线更相关</a:t>
            </a:r>
            <a:endParaRPr sz="2800">
              <a:latin typeface="新宋体" panose="02010609030101010101" charset="-122"/>
              <a:cs typeface="新宋体" panose="02010609030101010101" charset="-122"/>
            </a:endParaRPr>
          </a:p>
        </p:txBody>
      </p:sp>
      <p:sp>
        <p:nvSpPr>
          <p:cNvPr id="9" name="object 9"/>
          <p:cNvSpPr txBox="1"/>
          <p:nvPr/>
        </p:nvSpPr>
        <p:spPr>
          <a:xfrm>
            <a:off x="2138298" y="5530850"/>
            <a:ext cx="6981825" cy="1487170"/>
          </a:xfrm>
          <a:prstGeom prst="rect">
            <a:avLst/>
          </a:prstGeom>
        </p:spPr>
        <p:txBody>
          <a:bodyPr vert="horz" wrap="square" lIns="0" tIns="0" rIns="0" bIns="0" rtlCol="0">
            <a:spAutoFit/>
          </a:bodyPr>
          <a:lstStyle/>
          <a:p>
            <a:pPr marL="368300">
              <a:lnSpc>
                <a:spcPct val="100000"/>
              </a:lnSpc>
            </a:pPr>
            <a:r>
              <a:rPr sz="2800" spc="-5" dirty="0">
                <a:latin typeface="新宋体" panose="02010609030101010101" charset="-122"/>
                <a:cs typeface="新宋体" panose="02010609030101010101" charset="-122"/>
              </a:rPr>
              <a:t>则该点与水平线有更大的关联</a:t>
            </a:r>
            <a:endParaRPr sz="2800">
              <a:latin typeface="新宋体" panose="02010609030101010101" charset="-122"/>
              <a:cs typeface="新宋体" panose="02010609030101010101" charset="-122"/>
            </a:endParaRPr>
          </a:p>
          <a:p>
            <a:pPr marL="12700" marR="508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在灰度恒定的区域，上述4个模板的响应为 </a:t>
            </a:r>
            <a:r>
              <a:rPr sz="2800" dirty="0">
                <a:latin typeface="新宋体" panose="02010609030101010101" charset="-122"/>
                <a:cs typeface="新宋体" panose="02010609030101010101" charset="-122"/>
              </a:rPr>
              <a:t>零</a:t>
            </a:r>
            <a:endParaRPr sz="2800">
              <a:latin typeface="新宋体" panose="02010609030101010101" charset="-122"/>
              <a:cs typeface="新宋体" panose="02010609030101010101" charset="-122"/>
            </a:endParaRPr>
          </a:p>
        </p:txBody>
      </p:sp>
      <p:sp>
        <p:nvSpPr>
          <p:cNvPr id="10" name="object 10"/>
          <p:cNvSpPr/>
          <p:nvPr/>
        </p:nvSpPr>
        <p:spPr>
          <a:xfrm>
            <a:off x="2663068" y="3752831"/>
            <a:ext cx="0" cy="337185"/>
          </a:xfrm>
          <a:custGeom>
            <a:avLst/>
            <a:gdLst/>
            <a:ahLst/>
            <a:cxnLst/>
            <a:rect l="l" t="t" r="r" b="b"/>
            <a:pathLst>
              <a:path h="337185">
                <a:moveTo>
                  <a:pt x="0" y="0"/>
                </a:moveTo>
                <a:lnTo>
                  <a:pt x="0" y="336803"/>
                </a:lnTo>
              </a:path>
            </a:pathLst>
          </a:custGeom>
          <a:ln w="11431">
            <a:solidFill>
              <a:srgbClr val="000000"/>
            </a:solidFill>
          </a:ln>
        </p:spPr>
        <p:txBody>
          <a:bodyPr wrap="square" lIns="0" tIns="0" rIns="0" bIns="0" rtlCol="0"/>
          <a:lstStyle/>
          <a:p>
            <a:endParaRPr/>
          </a:p>
        </p:txBody>
      </p:sp>
      <p:sp>
        <p:nvSpPr>
          <p:cNvPr id="11" name="object 11"/>
          <p:cNvSpPr/>
          <p:nvPr/>
        </p:nvSpPr>
        <p:spPr>
          <a:xfrm>
            <a:off x="2922143" y="3752831"/>
            <a:ext cx="0" cy="337185"/>
          </a:xfrm>
          <a:custGeom>
            <a:avLst/>
            <a:gdLst/>
            <a:ahLst/>
            <a:cxnLst/>
            <a:rect l="l" t="t" r="r" b="b"/>
            <a:pathLst>
              <a:path h="337185">
                <a:moveTo>
                  <a:pt x="0" y="0"/>
                </a:moveTo>
                <a:lnTo>
                  <a:pt x="0" y="336803"/>
                </a:lnTo>
              </a:path>
            </a:pathLst>
          </a:custGeom>
          <a:ln w="11431">
            <a:solidFill>
              <a:srgbClr val="000000"/>
            </a:solidFill>
          </a:ln>
        </p:spPr>
        <p:txBody>
          <a:bodyPr wrap="square" lIns="0" tIns="0" rIns="0" bIns="0" rtlCol="0"/>
          <a:lstStyle/>
          <a:p>
            <a:endParaRPr/>
          </a:p>
        </p:txBody>
      </p:sp>
      <p:sp>
        <p:nvSpPr>
          <p:cNvPr id="12" name="object 12"/>
          <p:cNvSpPr/>
          <p:nvPr/>
        </p:nvSpPr>
        <p:spPr>
          <a:xfrm>
            <a:off x="3190361" y="3715498"/>
            <a:ext cx="0" cy="411480"/>
          </a:xfrm>
          <a:custGeom>
            <a:avLst/>
            <a:gdLst/>
            <a:ahLst/>
            <a:cxnLst/>
            <a:rect l="l" t="t" r="r" b="b"/>
            <a:pathLst>
              <a:path h="411479">
                <a:moveTo>
                  <a:pt x="0" y="0"/>
                </a:moveTo>
                <a:lnTo>
                  <a:pt x="0" y="411483"/>
                </a:lnTo>
              </a:path>
            </a:pathLst>
          </a:custGeom>
          <a:ln w="11431">
            <a:solidFill>
              <a:srgbClr val="000000"/>
            </a:solidFill>
          </a:ln>
        </p:spPr>
        <p:txBody>
          <a:bodyPr wrap="square" lIns="0" tIns="0" rIns="0" bIns="0" rtlCol="0"/>
          <a:lstStyle/>
          <a:p>
            <a:endParaRPr/>
          </a:p>
        </p:txBody>
      </p:sp>
      <p:sp>
        <p:nvSpPr>
          <p:cNvPr id="13" name="object 13"/>
          <p:cNvSpPr/>
          <p:nvPr/>
        </p:nvSpPr>
        <p:spPr>
          <a:xfrm>
            <a:off x="3486774" y="3715498"/>
            <a:ext cx="0" cy="411480"/>
          </a:xfrm>
          <a:custGeom>
            <a:avLst/>
            <a:gdLst/>
            <a:ahLst/>
            <a:cxnLst/>
            <a:rect l="l" t="t" r="r" b="b"/>
            <a:pathLst>
              <a:path h="411479">
                <a:moveTo>
                  <a:pt x="0" y="0"/>
                </a:moveTo>
                <a:lnTo>
                  <a:pt x="0" y="411483"/>
                </a:lnTo>
              </a:path>
            </a:pathLst>
          </a:custGeom>
          <a:ln w="11431">
            <a:solidFill>
              <a:srgbClr val="000000"/>
            </a:solidFill>
          </a:ln>
        </p:spPr>
        <p:txBody>
          <a:bodyPr wrap="square" lIns="0" tIns="0" rIns="0" bIns="0" rtlCol="0"/>
          <a:lstStyle/>
          <a:p>
            <a:endParaRPr/>
          </a:p>
        </p:txBody>
      </p:sp>
      <p:sp>
        <p:nvSpPr>
          <p:cNvPr id="14" name="object 14"/>
          <p:cNvSpPr txBox="1"/>
          <p:nvPr/>
        </p:nvSpPr>
        <p:spPr>
          <a:xfrm>
            <a:off x="2683129" y="3716782"/>
            <a:ext cx="1349375" cy="391795"/>
          </a:xfrm>
          <a:prstGeom prst="rect">
            <a:avLst/>
          </a:prstGeom>
        </p:spPr>
        <p:txBody>
          <a:bodyPr vert="horz" wrap="square" lIns="0" tIns="0" rIns="0" bIns="0" rtlCol="0">
            <a:spAutoFit/>
          </a:bodyPr>
          <a:lstStyle/>
          <a:p>
            <a:pPr marL="12700">
              <a:lnSpc>
                <a:spcPct val="100000"/>
              </a:lnSpc>
            </a:pPr>
            <a:r>
              <a:rPr sz="2150" i="1" spc="-254" dirty="0">
                <a:latin typeface="Times New Roman" panose="02020603050405020304"/>
                <a:cs typeface="Times New Roman" panose="02020603050405020304"/>
              </a:rPr>
              <a:t>R</a:t>
            </a:r>
            <a:r>
              <a:rPr sz="2250" i="1" baseline="-20000" dirty="0">
                <a:latin typeface="Times New Roman" panose="02020603050405020304"/>
                <a:cs typeface="Times New Roman" panose="02020603050405020304"/>
              </a:rPr>
              <a:t>i </a:t>
            </a:r>
            <a:r>
              <a:rPr sz="2250" i="1" spc="225" baseline="-20000"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spc="45" dirty="0">
                <a:latin typeface="Times New Roman" panose="02020603050405020304"/>
                <a:cs typeface="Times New Roman" panose="02020603050405020304"/>
              </a:rPr>
              <a:t> </a:t>
            </a:r>
            <a:r>
              <a:rPr sz="2150" i="1" spc="20" dirty="0">
                <a:latin typeface="Times New Roman" panose="02020603050405020304"/>
                <a:cs typeface="Times New Roman" panose="02020603050405020304"/>
              </a:rPr>
              <a:t>R</a:t>
            </a:r>
            <a:r>
              <a:rPr sz="2250" i="1" baseline="-20000" dirty="0">
                <a:latin typeface="Times New Roman" panose="02020603050405020304"/>
                <a:cs typeface="Times New Roman" panose="02020603050405020304"/>
              </a:rPr>
              <a:t>j</a:t>
            </a:r>
            <a:r>
              <a:rPr sz="2250" i="1" spc="135" baseline="-20000"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65"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j</a:t>
            </a:r>
            <a:r>
              <a:rPr sz="2150" i="1" spc="-125"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spc="-305"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i</a:t>
            </a:r>
            <a:endParaRPr sz="2150">
              <a:latin typeface="Times New Roman" panose="02020603050405020304"/>
              <a:cs typeface="Times New Roman" panose="02020603050405020304"/>
            </a:endParaRPr>
          </a:p>
        </p:txBody>
      </p:sp>
      <p:sp>
        <p:nvSpPr>
          <p:cNvPr id="15" name="object 15"/>
          <p:cNvSpPr/>
          <p:nvPr/>
        </p:nvSpPr>
        <p:spPr>
          <a:xfrm>
            <a:off x="3998147" y="4906511"/>
            <a:ext cx="0" cy="337185"/>
          </a:xfrm>
          <a:custGeom>
            <a:avLst/>
            <a:gdLst/>
            <a:ahLst/>
            <a:cxnLst/>
            <a:rect l="l" t="t" r="r" b="b"/>
            <a:pathLst>
              <a:path h="337185">
                <a:moveTo>
                  <a:pt x="0" y="0"/>
                </a:moveTo>
                <a:lnTo>
                  <a:pt x="0" y="336808"/>
                </a:lnTo>
              </a:path>
            </a:pathLst>
          </a:custGeom>
          <a:ln w="15145">
            <a:solidFill>
              <a:srgbClr val="000000"/>
            </a:solidFill>
          </a:ln>
        </p:spPr>
        <p:txBody>
          <a:bodyPr wrap="square" lIns="0" tIns="0" rIns="0" bIns="0" rtlCol="0"/>
          <a:lstStyle/>
          <a:p>
            <a:endParaRPr/>
          </a:p>
        </p:txBody>
      </p:sp>
      <p:sp>
        <p:nvSpPr>
          <p:cNvPr id="16" name="object 16"/>
          <p:cNvSpPr/>
          <p:nvPr/>
        </p:nvSpPr>
        <p:spPr>
          <a:xfrm>
            <a:off x="4348670" y="4906511"/>
            <a:ext cx="0" cy="337185"/>
          </a:xfrm>
          <a:custGeom>
            <a:avLst/>
            <a:gdLst/>
            <a:ahLst/>
            <a:cxnLst/>
            <a:rect l="l" t="t" r="r" b="b"/>
            <a:pathLst>
              <a:path h="337185">
                <a:moveTo>
                  <a:pt x="0" y="0"/>
                </a:moveTo>
                <a:lnTo>
                  <a:pt x="0" y="336808"/>
                </a:lnTo>
              </a:path>
            </a:pathLst>
          </a:custGeom>
          <a:ln w="15145">
            <a:solidFill>
              <a:srgbClr val="000000"/>
            </a:solidFill>
          </a:ln>
        </p:spPr>
        <p:txBody>
          <a:bodyPr wrap="square" lIns="0" tIns="0" rIns="0" bIns="0" rtlCol="0"/>
          <a:lstStyle/>
          <a:p>
            <a:endParaRPr/>
          </a:p>
        </p:txBody>
      </p:sp>
      <p:sp>
        <p:nvSpPr>
          <p:cNvPr id="17" name="object 17"/>
          <p:cNvSpPr/>
          <p:nvPr/>
        </p:nvSpPr>
        <p:spPr>
          <a:xfrm>
            <a:off x="4704527" y="4869168"/>
            <a:ext cx="0" cy="411480"/>
          </a:xfrm>
          <a:custGeom>
            <a:avLst/>
            <a:gdLst/>
            <a:ahLst/>
            <a:cxnLst/>
            <a:rect l="l" t="t" r="r" b="b"/>
            <a:pathLst>
              <a:path h="411479">
                <a:moveTo>
                  <a:pt x="0" y="0"/>
                </a:moveTo>
                <a:lnTo>
                  <a:pt x="0" y="411482"/>
                </a:lnTo>
              </a:path>
            </a:pathLst>
          </a:custGeom>
          <a:ln w="15145">
            <a:solidFill>
              <a:srgbClr val="000000"/>
            </a:solidFill>
          </a:ln>
        </p:spPr>
        <p:txBody>
          <a:bodyPr wrap="square" lIns="0" tIns="0" rIns="0" bIns="0" rtlCol="0"/>
          <a:lstStyle/>
          <a:p>
            <a:endParaRPr/>
          </a:p>
        </p:txBody>
      </p:sp>
      <p:sp>
        <p:nvSpPr>
          <p:cNvPr id="18" name="object 18"/>
          <p:cNvSpPr/>
          <p:nvPr/>
        </p:nvSpPr>
        <p:spPr>
          <a:xfrm>
            <a:off x="5097720" y="4869168"/>
            <a:ext cx="0" cy="411480"/>
          </a:xfrm>
          <a:custGeom>
            <a:avLst/>
            <a:gdLst/>
            <a:ahLst/>
            <a:cxnLst/>
            <a:rect l="l" t="t" r="r" b="b"/>
            <a:pathLst>
              <a:path h="411479">
                <a:moveTo>
                  <a:pt x="0" y="0"/>
                </a:moveTo>
                <a:lnTo>
                  <a:pt x="0" y="411482"/>
                </a:lnTo>
              </a:path>
            </a:pathLst>
          </a:custGeom>
          <a:ln w="15145">
            <a:solidFill>
              <a:srgbClr val="000000"/>
            </a:solidFill>
          </a:ln>
        </p:spPr>
        <p:txBody>
          <a:bodyPr wrap="square" lIns="0" tIns="0" rIns="0" bIns="0" rtlCol="0"/>
          <a:lstStyle/>
          <a:p>
            <a:endParaRPr/>
          </a:p>
        </p:txBody>
      </p:sp>
      <p:sp>
        <p:nvSpPr>
          <p:cNvPr id="19" name="object 19"/>
          <p:cNvSpPr txBox="1"/>
          <p:nvPr/>
        </p:nvSpPr>
        <p:spPr>
          <a:xfrm>
            <a:off x="2138311" y="4889245"/>
            <a:ext cx="2173605" cy="418465"/>
          </a:xfrm>
          <a:prstGeom prst="rect">
            <a:avLst/>
          </a:prstGeom>
        </p:spPr>
        <p:txBody>
          <a:bodyPr vert="horz" wrap="square" lIns="0" tIns="0" rIns="0" bIns="0" rtlCol="0">
            <a:spAutoFit/>
          </a:bodyPr>
          <a:lstStyle/>
          <a:p>
            <a:pPr marL="12700">
              <a:lnSpc>
                <a:spcPts val="3295"/>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例：如</a:t>
            </a:r>
            <a:r>
              <a:rPr sz="2800" dirty="0">
                <a:latin typeface="新宋体" panose="02010609030101010101" charset="-122"/>
                <a:cs typeface="新宋体" panose="02010609030101010101" charset="-122"/>
              </a:rPr>
              <a:t>果</a:t>
            </a:r>
            <a:r>
              <a:rPr sz="2800" spc="-695" dirty="0">
                <a:latin typeface="新宋体" panose="02010609030101010101" charset="-122"/>
                <a:cs typeface="新宋体" panose="02010609030101010101" charset="-122"/>
              </a:rPr>
              <a:t> </a:t>
            </a:r>
            <a:r>
              <a:rPr sz="3225" i="1" spc="-67" baseline="21000" dirty="0">
                <a:latin typeface="Times New Roman" panose="02020603050405020304"/>
                <a:cs typeface="Times New Roman" panose="02020603050405020304"/>
              </a:rPr>
              <a:t>R</a:t>
            </a:r>
            <a:r>
              <a:rPr sz="2250" baseline="9000" dirty="0">
                <a:latin typeface="Times New Roman" panose="02020603050405020304"/>
                <a:cs typeface="Times New Roman" panose="02020603050405020304"/>
              </a:rPr>
              <a:t>1</a:t>
            </a:r>
            <a:endParaRPr sz="2250" baseline="9000">
              <a:latin typeface="Times New Roman" panose="02020603050405020304"/>
              <a:cs typeface="Times New Roman" panose="02020603050405020304"/>
            </a:endParaRPr>
          </a:p>
        </p:txBody>
      </p:sp>
      <p:sp>
        <p:nvSpPr>
          <p:cNvPr id="20" name="object 20"/>
          <p:cNvSpPr txBox="1"/>
          <p:nvPr/>
        </p:nvSpPr>
        <p:spPr>
          <a:xfrm>
            <a:off x="4437265" y="4870450"/>
            <a:ext cx="1855470" cy="391795"/>
          </a:xfrm>
          <a:prstGeom prst="rect">
            <a:avLst/>
          </a:prstGeom>
        </p:spPr>
        <p:txBody>
          <a:bodyPr vert="horz" wrap="square" lIns="0" tIns="0" rIns="0" bIns="0" rtlCol="0">
            <a:spAutoFit/>
          </a:bodyPr>
          <a:lstStyle/>
          <a:p>
            <a:pPr marL="12700">
              <a:lnSpc>
                <a:spcPct val="100000"/>
              </a:lnSpc>
              <a:tabLst>
                <a:tab pos="310515" algn="l"/>
              </a:tabLst>
            </a:pPr>
            <a:r>
              <a:rPr sz="2150"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R</a:t>
            </a:r>
            <a:r>
              <a:rPr sz="2150" i="1" spc="-85" dirty="0">
                <a:latin typeface="Times New Roman" panose="02020603050405020304"/>
                <a:cs typeface="Times New Roman" panose="02020603050405020304"/>
              </a:rPr>
              <a:t> </a:t>
            </a:r>
            <a:r>
              <a:rPr sz="2250" i="1" baseline="-20000" dirty="0">
                <a:latin typeface="Times New Roman" panose="02020603050405020304"/>
                <a:cs typeface="Times New Roman" panose="02020603050405020304"/>
              </a:rPr>
              <a:t>j </a:t>
            </a:r>
            <a:r>
              <a:rPr sz="2250" i="1" spc="7" baseline="-20000" dirty="0">
                <a:latin typeface="Times New Roman" panose="02020603050405020304"/>
                <a:cs typeface="Times New Roman" panose="02020603050405020304"/>
              </a:rPr>
              <a:t> </a:t>
            </a:r>
            <a:r>
              <a:rPr sz="2150" dirty="0">
                <a:latin typeface="Times New Roman" panose="02020603050405020304"/>
                <a:cs typeface="Times New Roman" panose="02020603050405020304"/>
              </a:rPr>
              <a:t>,</a:t>
            </a:r>
            <a:r>
              <a:rPr sz="2150" spc="265" dirty="0">
                <a:latin typeface="Times New Roman" panose="02020603050405020304"/>
                <a:cs typeface="Times New Roman" panose="02020603050405020304"/>
              </a:rPr>
              <a:t> </a:t>
            </a:r>
            <a:r>
              <a:rPr sz="2150" i="1" dirty="0">
                <a:latin typeface="Times New Roman" panose="02020603050405020304"/>
                <a:cs typeface="Times New Roman" panose="02020603050405020304"/>
              </a:rPr>
              <a:t>j</a:t>
            </a:r>
            <a:r>
              <a:rPr sz="2150" i="1" spc="210" dirty="0">
                <a:latin typeface="Times New Roman" panose="02020603050405020304"/>
                <a:cs typeface="Times New Roman" panose="02020603050405020304"/>
              </a:rPr>
              <a:t> </a:t>
            </a:r>
            <a:r>
              <a:rPr sz="2150" dirty="0">
                <a:latin typeface="Symbol" panose="05050102010706020507"/>
                <a:cs typeface="Symbol" panose="05050102010706020507"/>
              </a:rPr>
              <a:t></a:t>
            </a:r>
            <a:r>
              <a:rPr sz="2150" spc="190" dirty="0">
                <a:latin typeface="Times New Roman" panose="02020603050405020304"/>
                <a:cs typeface="Times New Roman" panose="02020603050405020304"/>
              </a:rPr>
              <a:t> </a:t>
            </a:r>
            <a:r>
              <a:rPr sz="2150" spc="70" dirty="0">
                <a:latin typeface="Times New Roman" panose="02020603050405020304"/>
                <a:cs typeface="Times New Roman" panose="02020603050405020304"/>
              </a:rPr>
              <a:t>2</a:t>
            </a:r>
            <a:r>
              <a:rPr sz="2150" spc="25" dirty="0">
                <a:latin typeface="Times New Roman" panose="02020603050405020304"/>
                <a:cs typeface="Times New Roman" panose="02020603050405020304"/>
              </a:rPr>
              <a:t>,</a:t>
            </a:r>
            <a:r>
              <a:rPr sz="2150" dirty="0">
                <a:latin typeface="Times New Roman" panose="02020603050405020304"/>
                <a:cs typeface="Times New Roman" panose="02020603050405020304"/>
              </a:rPr>
              <a:t>3</a:t>
            </a:r>
            <a:r>
              <a:rPr sz="2150" spc="95" dirty="0">
                <a:latin typeface="Times New Roman" panose="02020603050405020304"/>
                <a:cs typeface="Times New Roman" panose="02020603050405020304"/>
              </a:rPr>
              <a:t>,</a:t>
            </a:r>
            <a:r>
              <a:rPr sz="2150" dirty="0">
                <a:latin typeface="Times New Roman" panose="02020603050405020304"/>
                <a:cs typeface="Times New Roman" panose="02020603050405020304"/>
              </a:rPr>
              <a:t>4</a:t>
            </a:r>
            <a:endParaRPr sz="2150">
              <a:latin typeface="Times New Roman" panose="02020603050405020304"/>
              <a:cs typeface="Times New Roman" panose="02020603050405020304"/>
            </a:endParaRP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线检测例子</a:t>
            </a:r>
          </a:p>
        </p:txBody>
      </p:sp>
      <p:sp>
        <p:nvSpPr>
          <p:cNvPr id="6" name="object 6"/>
          <p:cNvSpPr/>
          <p:nvPr/>
        </p:nvSpPr>
        <p:spPr>
          <a:xfrm>
            <a:off x="2554109" y="1906524"/>
            <a:ext cx="6248400" cy="5013197"/>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538605" y="1986594"/>
            <a:ext cx="2235200" cy="805815"/>
          </a:xfrm>
          <a:prstGeom prst="rect">
            <a:avLst/>
          </a:prstGeom>
        </p:spPr>
        <p:txBody>
          <a:bodyPr vert="horz" wrap="square" lIns="0" tIns="0" rIns="0" bIns="0" rtlCol="0">
            <a:spAutoFit/>
          </a:bodyPr>
          <a:lstStyle/>
          <a:p>
            <a:pPr marL="12700" marR="5080">
              <a:lnSpc>
                <a:spcPct val="145000"/>
              </a:lnSpc>
            </a:pPr>
            <a:r>
              <a:rPr sz="1800" dirty="0">
                <a:solidFill>
                  <a:srgbClr val="EE2B0A"/>
                </a:solidFill>
                <a:latin typeface="宋体" panose="02010600030101010101" pitchFamily="2" charset="-122"/>
                <a:cs typeface="宋体" panose="02010600030101010101" pitchFamily="2" charset="-122"/>
              </a:rPr>
              <a:t>二值电路接线模板， 寻找方向为</a:t>
            </a:r>
            <a:r>
              <a:rPr sz="1800" dirty="0">
                <a:solidFill>
                  <a:srgbClr val="EE2B0A"/>
                </a:solidFill>
                <a:latin typeface="Times New Roman" panose="02020603050405020304"/>
                <a:cs typeface="Times New Roman" panose="02020603050405020304"/>
              </a:rPr>
              <a:t>-4</a:t>
            </a:r>
            <a:r>
              <a:rPr sz="1800" spc="-5" dirty="0">
                <a:solidFill>
                  <a:srgbClr val="EE2B0A"/>
                </a:solidFill>
                <a:latin typeface="Times New Roman" panose="02020603050405020304"/>
                <a:cs typeface="Times New Roman" panose="02020603050405020304"/>
              </a:rPr>
              <a:t>5</a:t>
            </a:r>
            <a:r>
              <a:rPr sz="1800" baseline="23000" dirty="0">
                <a:solidFill>
                  <a:srgbClr val="EE2B0A"/>
                </a:solidFill>
                <a:latin typeface="Times New Roman" panose="02020603050405020304"/>
                <a:cs typeface="Times New Roman" panose="02020603050405020304"/>
              </a:rPr>
              <a:t>o</a:t>
            </a:r>
            <a:r>
              <a:rPr sz="1800" dirty="0">
                <a:solidFill>
                  <a:srgbClr val="EE2B0A"/>
                </a:solidFill>
                <a:latin typeface="宋体" panose="02010600030101010101" pitchFamily="2" charset="-122"/>
                <a:cs typeface="宋体" panose="02010600030101010101" pitchFamily="2" charset="-122"/>
              </a:rPr>
              <a:t>的线条</a:t>
            </a:r>
            <a:endParaRPr sz="1800">
              <a:latin typeface="宋体" panose="02010600030101010101" pitchFamily="2" charset="-122"/>
              <a:cs typeface="宋体" panose="02010600030101010101" pitchFamily="2" charset="-122"/>
            </a:endParaRPr>
          </a:p>
        </p:txBody>
      </p:sp>
      <p:sp>
        <p:nvSpPr>
          <p:cNvPr id="8" name="object 8"/>
          <p:cNvSpPr txBox="1"/>
          <p:nvPr/>
        </p:nvSpPr>
        <p:spPr>
          <a:xfrm>
            <a:off x="1322197" y="4781867"/>
            <a:ext cx="1168400" cy="1262380"/>
          </a:xfrm>
          <a:prstGeom prst="rect">
            <a:avLst/>
          </a:prstGeom>
        </p:spPr>
        <p:txBody>
          <a:bodyPr vert="horz" wrap="square" lIns="0" tIns="0" rIns="0" bIns="0" rtlCol="0">
            <a:spAutoFit/>
          </a:bodyPr>
          <a:lstStyle/>
          <a:p>
            <a:pPr marL="12700" marR="5080">
              <a:lnSpc>
                <a:spcPct val="154000"/>
              </a:lnSpc>
            </a:pPr>
            <a:r>
              <a:rPr sz="1800" dirty="0">
                <a:solidFill>
                  <a:srgbClr val="EE2B0A"/>
                </a:solidFill>
                <a:latin typeface="宋体" panose="02010600030101010101" pitchFamily="2" charset="-122"/>
                <a:cs typeface="宋体" panose="02010600030101010101" pitchFamily="2" charset="-122"/>
              </a:rPr>
              <a:t>使用</a:t>
            </a:r>
            <a:r>
              <a:rPr sz="1800" dirty="0">
                <a:solidFill>
                  <a:srgbClr val="EE2B0A"/>
                </a:solidFill>
                <a:latin typeface="Times New Roman" panose="02020603050405020304"/>
                <a:cs typeface="Times New Roman" panose="02020603050405020304"/>
              </a:rPr>
              <a:t>-4</a:t>
            </a:r>
            <a:r>
              <a:rPr sz="1800" spc="-5" dirty="0">
                <a:solidFill>
                  <a:srgbClr val="EE2B0A"/>
                </a:solidFill>
                <a:latin typeface="Times New Roman" panose="02020603050405020304"/>
                <a:cs typeface="Times New Roman" panose="02020603050405020304"/>
              </a:rPr>
              <a:t>5</a:t>
            </a:r>
            <a:r>
              <a:rPr sz="1800" baseline="23000" dirty="0">
                <a:solidFill>
                  <a:srgbClr val="EE2B0A"/>
                </a:solidFill>
                <a:latin typeface="Times New Roman" panose="02020603050405020304"/>
                <a:cs typeface="Times New Roman" panose="02020603050405020304"/>
              </a:rPr>
              <a:t>o</a:t>
            </a:r>
            <a:r>
              <a:rPr sz="1800" dirty="0">
                <a:solidFill>
                  <a:srgbClr val="EE2B0A"/>
                </a:solidFill>
                <a:latin typeface="宋体" panose="02010600030101010101" pitchFamily="2" charset="-122"/>
                <a:cs typeface="宋体" panose="02010600030101010101" pitchFamily="2" charset="-122"/>
              </a:rPr>
              <a:t>模 板，得到结 果的绝对值</a:t>
            </a:r>
            <a:endParaRPr sz="1800">
              <a:latin typeface="宋体" panose="02010600030101010101" pitchFamily="2" charset="-122"/>
              <a:cs typeface="宋体" panose="02010600030101010101" pitchFamily="2" charset="-122"/>
            </a:endParaRPr>
          </a:p>
        </p:txBody>
      </p:sp>
      <p:sp>
        <p:nvSpPr>
          <p:cNvPr id="9" name="object 9"/>
          <p:cNvSpPr txBox="1"/>
          <p:nvPr/>
        </p:nvSpPr>
        <p:spPr>
          <a:xfrm>
            <a:off x="7658227" y="4408182"/>
            <a:ext cx="1854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使用阈值方法，阈</a:t>
            </a:r>
            <a:endParaRPr sz="1800">
              <a:latin typeface="宋体" panose="02010600030101010101" pitchFamily="2" charset="-122"/>
              <a:cs typeface="宋体" panose="02010600030101010101" pitchFamily="2" charset="-122"/>
            </a:endParaRPr>
          </a:p>
        </p:txBody>
      </p:sp>
      <p:sp>
        <p:nvSpPr>
          <p:cNvPr id="10" name="object 10"/>
          <p:cNvSpPr txBox="1"/>
          <p:nvPr/>
        </p:nvSpPr>
        <p:spPr>
          <a:xfrm>
            <a:off x="7658227" y="4682942"/>
            <a:ext cx="1854200" cy="2062480"/>
          </a:xfrm>
          <a:prstGeom prst="rect">
            <a:avLst/>
          </a:prstGeom>
        </p:spPr>
        <p:txBody>
          <a:bodyPr vert="horz" wrap="square" lIns="0" tIns="0" rIns="0" bIns="0" rtlCol="0">
            <a:spAutoFit/>
          </a:bodyPr>
          <a:lstStyle/>
          <a:p>
            <a:pPr marL="12700" marR="5080" algn="just">
              <a:lnSpc>
                <a:spcPct val="150000"/>
              </a:lnSpc>
            </a:pPr>
            <a:r>
              <a:rPr sz="1800" dirty="0">
                <a:solidFill>
                  <a:srgbClr val="EE2B0A"/>
                </a:solidFill>
                <a:latin typeface="宋体" panose="02010600030101010101" pitchFamily="2" charset="-122"/>
                <a:cs typeface="宋体" panose="02010600030101010101" pitchFamily="2" charset="-122"/>
              </a:rPr>
              <a:t>值等于图像中最大 值得到的结果，一 些孤立点使用点模</a:t>
            </a:r>
            <a:endParaRPr sz="1800">
              <a:latin typeface="宋体" panose="02010600030101010101" pitchFamily="2" charset="-122"/>
              <a:cs typeface="宋体" panose="02010600030101010101" pitchFamily="2" charset="-122"/>
            </a:endParaRPr>
          </a:p>
          <a:p>
            <a:pPr marL="12700" marR="5080" algn="just">
              <a:lnSpc>
                <a:spcPct val="150000"/>
              </a:lnSpc>
              <a:spcBef>
                <a:spcPts val="5"/>
              </a:spcBef>
            </a:pPr>
            <a:r>
              <a:rPr sz="1800" dirty="0">
                <a:solidFill>
                  <a:srgbClr val="EE2B0A"/>
                </a:solidFill>
                <a:latin typeface="宋体" panose="02010600030101010101" pitchFamily="2" charset="-122"/>
                <a:cs typeface="宋体" panose="02010600030101010101" pitchFamily="2" charset="-122"/>
              </a:rPr>
              <a:t>板检测删除，或用 形态学腐蚀法删除</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间断检测</a:t>
            </a:r>
          </a:p>
        </p:txBody>
      </p:sp>
      <p:sp>
        <p:nvSpPr>
          <p:cNvPr id="6" name="object 6"/>
          <p:cNvSpPr txBox="1"/>
          <p:nvPr/>
        </p:nvSpPr>
        <p:spPr>
          <a:xfrm>
            <a:off x="1681098" y="1837690"/>
            <a:ext cx="7616190" cy="325627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边缘检测</a:t>
            </a:r>
            <a:endParaRPr sz="3200">
              <a:latin typeface="新宋体" panose="02010609030101010101" charset="-122"/>
              <a:cs typeface="新宋体" panose="02010609030101010101" charset="-122"/>
            </a:endParaRPr>
          </a:p>
          <a:p>
            <a:pPr marL="825500" marR="27940" indent="-356235">
              <a:lnSpc>
                <a:spcPts val="5050"/>
              </a:lnSpc>
              <a:spcBef>
                <a:spcPts val="43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什么是边缘？ 一组相连的像素集合，这些像素位于两个区</a:t>
            </a:r>
            <a:endParaRPr sz="2800">
              <a:latin typeface="新宋体" panose="02010609030101010101" charset="-122"/>
              <a:cs typeface="新宋体" panose="02010609030101010101" charset="-122"/>
            </a:endParaRPr>
          </a:p>
          <a:p>
            <a:pPr marL="469900">
              <a:lnSpc>
                <a:spcPts val="2915"/>
              </a:lnSpc>
            </a:pPr>
            <a:r>
              <a:rPr sz="2800" spc="-5" dirty="0">
                <a:latin typeface="新宋体" panose="02010609030101010101" charset="-122"/>
                <a:cs typeface="新宋体" panose="02010609030101010101" charset="-122"/>
              </a:rPr>
              <a:t>域的边界上</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一阶导数和二阶导数在识别图像边缘中的应 </a:t>
            </a:r>
            <a:r>
              <a:rPr sz="2800" dirty="0">
                <a:latin typeface="新宋体" panose="02010609030101010101" charset="-122"/>
                <a:cs typeface="新宋体" panose="02010609030101010101" charset="-122"/>
              </a:rPr>
              <a:t>用</a:t>
            </a:r>
            <a:endParaRPr sz="2800">
              <a:latin typeface="新宋体" panose="02010609030101010101" charset="-122"/>
              <a:cs typeface="新宋体" panose="02010609030101010101" charset="-122"/>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数字边缘模型</a:t>
            </a:r>
          </a:p>
        </p:txBody>
      </p:sp>
      <p:sp>
        <p:nvSpPr>
          <p:cNvPr id="6" name="object 6"/>
          <p:cNvSpPr/>
          <p:nvPr/>
        </p:nvSpPr>
        <p:spPr>
          <a:xfrm>
            <a:off x="2538869" y="2193798"/>
            <a:ext cx="6294120" cy="302590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692273" y="1799844"/>
            <a:ext cx="1854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理想数字边缘模型</a:t>
            </a:r>
            <a:endParaRPr sz="1800">
              <a:latin typeface="宋体" panose="02010600030101010101" pitchFamily="2" charset="-122"/>
              <a:cs typeface="宋体" panose="02010600030101010101" pitchFamily="2" charset="-122"/>
            </a:endParaRPr>
          </a:p>
        </p:txBody>
      </p:sp>
      <p:sp>
        <p:nvSpPr>
          <p:cNvPr id="8" name="object 8"/>
          <p:cNvSpPr txBox="1"/>
          <p:nvPr/>
        </p:nvSpPr>
        <p:spPr>
          <a:xfrm>
            <a:off x="5721223" y="1799844"/>
            <a:ext cx="1854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斜坡数字边缘模型</a:t>
            </a:r>
            <a:endParaRPr sz="1800">
              <a:latin typeface="宋体" panose="02010600030101010101" pitchFamily="2" charset="-122"/>
              <a:cs typeface="宋体" panose="02010600030101010101" pitchFamily="2" charset="-122"/>
            </a:endParaRPr>
          </a:p>
        </p:txBody>
      </p:sp>
      <p:sp>
        <p:nvSpPr>
          <p:cNvPr id="9" name="object 9"/>
          <p:cNvSpPr txBox="1"/>
          <p:nvPr/>
        </p:nvSpPr>
        <p:spPr>
          <a:xfrm>
            <a:off x="2113165" y="5651500"/>
            <a:ext cx="6882765" cy="607695"/>
          </a:xfrm>
          <a:prstGeom prst="rect">
            <a:avLst/>
          </a:prstGeom>
        </p:spPr>
        <p:txBody>
          <a:bodyPr vert="horz" wrap="square" lIns="0" tIns="0" rIns="0" bIns="0" rtlCol="0">
            <a:spAutoFit/>
          </a:bodyPr>
          <a:lstStyle/>
          <a:p>
            <a:pPr marL="12700" marR="5080">
              <a:lnSpc>
                <a:spcPct val="100000"/>
              </a:lnSpc>
            </a:pPr>
            <a:r>
              <a:rPr sz="2000" spc="-5" dirty="0">
                <a:solidFill>
                  <a:srgbClr val="EE2B0A"/>
                </a:solidFill>
                <a:latin typeface="宋体" panose="02010600030101010101" pitchFamily="2" charset="-122"/>
                <a:cs typeface="宋体" panose="02010600030101010101" pitchFamily="2" charset="-122"/>
              </a:rPr>
              <a:t>斜坡的产生是由光学系统、取样和图像采集系统的不完善带来 的边缘模糊造成的</a:t>
            </a:r>
            <a:endParaRPr sz="2000">
              <a:latin typeface="宋体" panose="02010600030101010101" pitchFamily="2" charset="-122"/>
              <a:cs typeface="宋体" panose="02010600030101010101" pitchFamily="2" charset="-122"/>
            </a:endParaRP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间断检测</a:t>
            </a:r>
          </a:p>
        </p:txBody>
      </p:sp>
      <p:sp>
        <p:nvSpPr>
          <p:cNvPr id="6" name="object 6"/>
          <p:cNvSpPr/>
          <p:nvPr/>
        </p:nvSpPr>
        <p:spPr>
          <a:xfrm>
            <a:off x="2106815" y="1977389"/>
            <a:ext cx="6286500" cy="493090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305185" y="2049017"/>
            <a:ext cx="287655" cy="2449830"/>
          </a:xfrm>
          <a:custGeom>
            <a:avLst/>
            <a:gdLst/>
            <a:ahLst/>
            <a:cxnLst/>
            <a:rect l="l" t="t" r="r" b="b"/>
            <a:pathLst>
              <a:path w="287654" h="2449829">
                <a:moveTo>
                  <a:pt x="144017" y="0"/>
                </a:moveTo>
                <a:lnTo>
                  <a:pt x="108653" y="37425"/>
                </a:lnTo>
                <a:lnTo>
                  <a:pt x="92085" y="82483"/>
                </a:lnTo>
                <a:lnTo>
                  <a:pt x="76443" y="143573"/>
                </a:lnTo>
                <a:lnTo>
                  <a:pt x="61864" y="219547"/>
                </a:lnTo>
                <a:lnTo>
                  <a:pt x="55016" y="262756"/>
                </a:lnTo>
                <a:lnTo>
                  <a:pt x="48486" y="309256"/>
                </a:lnTo>
                <a:lnTo>
                  <a:pt x="42290" y="358902"/>
                </a:lnTo>
                <a:lnTo>
                  <a:pt x="36446" y="411550"/>
                </a:lnTo>
                <a:lnTo>
                  <a:pt x="30971" y="467058"/>
                </a:lnTo>
                <a:lnTo>
                  <a:pt x="25882" y="525282"/>
                </a:lnTo>
                <a:lnTo>
                  <a:pt x="21196" y="586078"/>
                </a:lnTo>
                <a:lnTo>
                  <a:pt x="16931" y="649303"/>
                </a:lnTo>
                <a:lnTo>
                  <a:pt x="13103" y="714812"/>
                </a:lnTo>
                <a:lnTo>
                  <a:pt x="9729" y="782463"/>
                </a:lnTo>
                <a:lnTo>
                  <a:pt x="6828" y="852111"/>
                </a:lnTo>
                <a:lnTo>
                  <a:pt x="4415" y="923614"/>
                </a:lnTo>
                <a:lnTo>
                  <a:pt x="2509" y="996828"/>
                </a:lnTo>
                <a:lnTo>
                  <a:pt x="1126" y="1071608"/>
                </a:lnTo>
                <a:lnTo>
                  <a:pt x="284" y="1147812"/>
                </a:lnTo>
                <a:lnTo>
                  <a:pt x="0" y="1225296"/>
                </a:lnTo>
                <a:lnTo>
                  <a:pt x="284" y="1302695"/>
                </a:lnTo>
                <a:lnTo>
                  <a:pt x="1126" y="1378820"/>
                </a:lnTo>
                <a:lnTo>
                  <a:pt x="2509" y="1453529"/>
                </a:lnTo>
                <a:lnTo>
                  <a:pt x="4415" y="1526676"/>
                </a:lnTo>
                <a:lnTo>
                  <a:pt x="6828" y="1598119"/>
                </a:lnTo>
                <a:lnTo>
                  <a:pt x="9729" y="1667713"/>
                </a:lnTo>
                <a:lnTo>
                  <a:pt x="13103" y="1735314"/>
                </a:lnTo>
                <a:lnTo>
                  <a:pt x="16931" y="1800779"/>
                </a:lnTo>
                <a:lnTo>
                  <a:pt x="21196" y="1863964"/>
                </a:lnTo>
                <a:lnTo>
                  <a:pt x="25882" y="1924724"/>
                </a:lnTo>
                <a:lnTo>
                  <a:pt x="30971" y="1982917"/>
                </a:lnTo>
                <a:lnTo>
                  <a:pt x="36446" y="2038398"/>
                </a:lnTo>
                <a:lnTo>
                  <a:pt x="42290" y="2091023"/>
                </a:lnTo>
                <a:lnTo>
                  <a:pt x="48486" y="2140648"/>
                </a:lnTo>
                <a:lnTo>
                  <a:pt x="55016" y="2187130"/>
                </a:lnTo>
                <a:lnTo>
                  <a:pt x="61864" y="2230325"/>
                </a:lnTo>
                <a:lnTo>
                  <a:pt x="69012" y="2270089"/>
                </a:lnTo>
                <a:lnTo>
                  <a:pt x="84139" y="2338748"/>
                </a:lnTo>
                <a:lnTo>
                  <a:pt x="100261" y="2391957"/>
                </a:lnTo>
                <a:lnTo>
                  <a:pt x="117241" y="2428564"/>
                </a:lnTo>
                <a:lnTo>
                  <a:pt x="144017" y="2449830"/>
                </a:lnTo>
                <a:lnTo>
                  <a:pt x="153091" y="2447419"/>
                </a:lnTo>
                <a:lnTo>
                  <a:pt x="179334" y="2412407"/>
                </a:lnTo>
                <a:lnTo>
                  <a:pt x="195847" y="2367356"/>
                </a:lnTo>
                <a:lnTo>
                  <a:pt x="211420" y="2306278"/>
                </a:lnTo>
                <a:lnTo>
                  <a:pt x="225919" y="2230325"/>
                </a:lnTo>
                <a:lnTo>
                  <a:pt x="232725" y="2187130"/>
                </a:lnTo>
                <a:lnTo>
                  <a:pt x="239212" y="2140648"/>
                </a:lnTo>
                <a:lnTo>
                  <a:pt x="245363" y="2091023"/>
                </a:lnTo>
                <a:lnTo>
                  <a:pt x="251164" y="2038398"/>
                </a:lnTo>
                <a:lnTo>
                  <a:pt x="256595" y="1982917"/>
                </a:lnTo>
                <a:lnTo>
                  <a:pt x="261642" y="1924724"/>
                </a:lnTo>
                <a:lnTo>
                  <a:pt x="266287" y="1863964"/>
                </a:lnTo>
                <a:lnTo>
                  <a:pt x="270514" y="1800779"/>
                </a:lnTo>
                <a:lnTo>
                  <a:pt x="274306" y="1735314"/>
                </a:lnTo>
                <a:lnTo>
                  <a:pt x="277647" y="1667713"/>
                </a:lnTo>
                <a:lnTo>
                  <a:pt x="280519" y="1598119"/>
                </a:lnTo>
                <a:lnTo>
                  <a:pt x="282906" y="1526676"/>
                </a:lnTo>
                <a:lnTo>
                  <a:pt x="284792" y="1453529"/>
                </a:lnTo>
                <a:lnTo>
                  <a:pt x="286159" y="1378820"/>
                </a:lnTo>
                <a:lnTo>
                  <a:pt x="286992" y="1302695"/>
                </a:lnTo>
                <a:lnTo>
                  <a:pt x="287273" y="1225296"/>
                </a:lnTo>
                <a:lnTo>
                  <a:pt x="286992" y="1147812"/>
                </a:lnTo>
                <a:lnTo>
                  <a:pt x="286159" y="1071608"/>
                </a:lnTo>
                <a:lnTo>
                  <a:pt x="284792" y="996828"/>
                </a:lnTo>
                <a:lnTo>
                  <a:pt x="282906" y="923614"/>
                </a:lnTo>
                <a:lnTo>
                  <a:pt x="280519" y="852111"/>
                </a:lnTo>
                <a:lnTo>
                  <a:pt x="277647" y="782463"/>
                </a:lnTo>
                <a:lnTo>
                  <a:pt x="274306" y="714812"/>
                </a:lnTo>
                <a:lnTo>
                  <a:pt x="270514" y="649303"/>
                </a:lnTo>
                <a:lnTo>
                  <a:pt x="266287" y="586078"/>
                </a:lnTo>
                <a:lnTo>
                  <a:pt x="261642" y="525282"/>
                </a:lnTo>
                <a:lnTo>
                  <a:pt x="256595" y="467058"/>
                </a:lnTo>
                <a:lnTo>
                  <a:pt x="251164" y="411550"/>
                </a:lnTo>
                <a:lnTo>
                  <a:pt x="245363" y="358902"/>
                </a:lnTo>
                <a:lnTo>
                  <a:pt x="239212" y="309256"/>
                </a:lnTo>
                <a:lnTo>
                  <a:pt x="232725" y="262756"/>
                </a:lnTo>
                <a:lnTo>
                  <a:pt x="225919" y="219547"/>
                </a:lnTo>
                <a:lnTo>
                  <a:pt x="218812" y="179771"/>
                </a:lnTo>
                <a:lnTo>
                  <a:pt x="203760" y="111096"/>
                </a:lnTo>
                <a:lnTo>
                  <a:pt x="187700" y="57878"/>
                </a:lnTo>
                <a:lnTo>
                  <a:pt x="170766" y="21266"/>
                </a:lnTo>
                <a:lnTo>
                  <a:pt x="144017" y="0"/>
                </a:lnTo>
                <a:close/>
              </a:path>
            </a:pathLst>
          </a:custGeom>
          <a:ln w="25399">
            <a:solidFill>
              <a:srgbClr val="EE2B0A"/>
            </a:solidFill>
          </a:ln>
        </p:spPr>
        <p:txBody>
          <a:bodyPr wrap="square" lIns="0" tIns="0" rIns="0" bIns="0" rtlCol="0"/>
          <a:lstStyle/>
          <a:p>
            <a:endParaRPr/>
          </a:p>
        </p:txBody>
      </p:sp>
      <p:sp>
        <p:nvSpPr>
          <p:cNvPr id="8" name="object 8"/>
          <p:cNvSpPr/>
          <p:nvPr/>
        </p:nvSpPr>
        <p:spPr>
          <a:xfrm>
            <a:off x="6787019" y="2409444"/>
            <a:ext cx="1080770" cy="4392930"/>
          </a:xfrm>
          <a:custGeom>
            <a:avLst/>
            <a:gdLst/>
            <a:ahLst/>
            <a:cxnLst/>
            <a:rect l="l" t="t" r="r" b="b"/>
            <a:pathLst>
              <a:path w="1080770" h="4392930">
                <a:moveTo>
                  <a:pt x="540257" y="0"/>
                </a:moveTo>
                <a:lnTo>
                  <a:pt x="487148" y="10453"/>
                </a:lnTo>
                <a:lnTo>
                  <a:pt x="452545" y="28736"/>
                </a:lnTo>
                <a:lnTo>
                  <a:pt x="418668" y="55733"/>
                </a:lnTo>
                <a:lnTo>
                  <a:pt x="385588" y="91154"/>
                </a:lnTo>
                <a:lnTo>
                  <a:pt x="353375" y="134712"/>
                </a:lnTo>
                <a:lnTo>
                  <a:pt x="322099" y="186116"/>
                </a:lnTo>
                <a:lnTo>
                  <a:pt x="291833" y="245077"/>
                </a:lnTo>
                <a:lnTo>
                  <a:pt x="262647" y="311307"/>
                </a:lnTo>
                <a:lnTo>
                  <a:pt x="248481" y="347057"/>
                </a:lnTo>
                <a:lnTo>
                  <a:pt x="234611" y="384516"/>
                </a:lnTo>
                <a:lnTo>
                  <a:pt x="221047" y="423647"/>
                </a:lnTo>
                <a:lnTo>
                  <a:pt x="207796" y="464415"/>
                </a:lnTo>
                <a:lnTo>
                  <a:pt x="194869" y="506783"/>
                </a:lnTo>
                <a:lnTo>
                  <a:pt x="182274" y="550715"/>
                </a:lnTo>
                <a:lnTo>
                  <a:pt x="170019" y="596175"/>
                </a:lnTo>
                <a:lnTo>
                  <a:pt x="158114" y="643127"/>
                </a:lnTo>
                <a:lnTo>
                  <a:pt x="146568" y="691535"/>
                </a:lnTo>
                <a:lnTo>
                  <a:pt x="135389" y="741363"/>
                </a:lnTo>
                <a:lnTo>
                  <a:pt x="124586" y="792574"/>
                </a:lnTo>
                <a:lnTo>
                  <a:pt x="114168" y="845132"/>
                </a:lnTo>
                <a:lnTo>
                  <a:pt x="104144" y="899001"/>
                </a:lnTo>
                <a:lnTo>
                  <a:pt x="94522" y="954145"/>
                </a:lnTo>
                <a:lnTo>
                  <a:pt x="85312" y="1010529"/>
                </a:lnTo>
                <a:lnTo>
                  <a:pt x="76523" y="1068115"/>
                </a:lnTo>
                <a:lnTo>
                  <a:pt x="68162" y="1126867"/>
                </a:lnTo>
                <a:lnTo>
                  <a:pt x="60240" y="1186750"/>
                </a:lnTo>
                <a:lnTo>
                  <a:pt x="52765" y="1247728"/>
                </a:lnTo>
                <a:lnTo>
                  <a:pt x="45746" y="1309764"/>
                </a:lnTo>
                <a:lnTo>
                  <a:pt x="39191" y="1372822"/>
                </a:lnTo>
                <a:lnTo>
                  <a:pt x="33110" y="1436865"/>
                </a:lnTo>
                <a:lnTo>
                  <a:pt x="27511" y="1501859"/>
                </a:lnTo>
                <a:lnTo>
                  <a:pt x="22403" y="1567766"/>
                </a:lnTo>
                <a:lnTo>
                  <a:pt x="17796" y="1634551"/>
                </a:lnTo>
                <a:lnTo>
                  <a:pt x="13697" y="1702177"/>
                </a:lnTo>
                <a:lnTo>
                  <a:pt x="10116" y="1770608"/>
                </a:lnTo>
                <a:lnTo>
                  <a:pt x="7062" y="1839809"/>
                </a:lnTo>
                <a:lnTo>
                  <a:pt x="4543" y="1909742"/>
                </a:lnTo>
                <a:lnTo>
                  <a:pt x="2568" y="1980373"/>
                </a:lnTo>
                <a:lnTo>
                  <a:pt x="1147" y="2051664"/>
                </a:lnTo>
                <a:lnTo>
                  <a:pt x="288" y="2123579"/>
                </a:lnTo>
                <a:lnTo>
                  <a:pt x="0" y="2196084"/>
                </a:lnTo>
                <a:lnTo>
                  <a:pt x="288" y="2268588"/>
                </a:lnTo>
                <a:lnTo>
                  <a:pt x="1147" y="2340507"/>
                </a:lnTo>
                <a:lnTo>
                  <a:pt x="2568" y="2411802"/>
                </a:lnTo>
                <a:lnTo>
                  <a:pt x="4543" y="2482438"/>
                </a:lnTo>
                <a:lnTo>
                  <a:pt x="7062" y="2552379"/>
                </a:lnTo>
                <a:lnTo>
                  <a:pt x="10116" y="2621589"/>
                </a:lnTo>
                <a:lnTo>
                  <a:pt x="13697" y="2690031"/>
                </a:lnTo>
                <a:lnTo>
                  <a:pt x="17796" y="2757668"/>
                </a:lnTo>
                <a:lnTo>
                  <a:pt x="22403" y="2824466"/>
                </a:lnTo>
                <a:lnTo>
                  <a:pt x="27511" y="2890387"/>
                </a:lnTo>
                <a:lnTo>
                  <a:pt x="33110" y="2955396"/>
                </a:lnTo>
                <a:lnTo>
                  <a:pt x="39191" y="3019456"/>
                </a:lnTo>
                <a:lnTo>
                  <a:pt x="45746" y="3082531"/>
                </a:lnTo>
                <a:lnTo>
                  <a:pt x="52765" y="3144585"/>
                </a:lnTo>
                <a:lnTo>
                  <a:pt x="60240" y="3205581"/>
                </a:lnTo>
                <a:lnTo>
                  <a:pt x="68162" y="3265484"/>
                </a:lnTo>
                <a:lnTo>
                  <a:pt x="76523" y="3324257"/>
                </a:lnTo>
                <a:lnTo>
                  <a:pt x="85312" y="3381864"/>
                </a:lnTo>
                <a:lnTo>
                  <a:pt x="94522" y="3438268"/>
                </a:lnTo>
                <a:lnTo>
                  <a:pt x="104144" y="3493434"/>
                </a:lnTo>
                <a:lnTo>
                  <a:pt x="114168" y="3547326"/>
                </a:lnTo>
                <a:lnTo>
                  <a:pt x="124586" y="3599906"/>
                </a:lnTo>
                <a:lnTo>
                  <a:pt x="135389" y="3651140"/>
                </a:lnTo>
                <a:lnTo>
                  <a:pt x="146568" y="3700990"/>
                </a:lnTo>
                <a:lnTo>
                  <a:pt x="158114" y="3749420"/>
                </a:lnTo>
                <a:lnTo>
                  <a:pt x="170019" y="3796395"/>
                </a:lnTo>
                <a:lnTo>
                  <a:pt x="182274" y="3841878"/>
                </a:lnTo>
                <a:lnTo>
                  <a:pt x="194869" y="3885833"/>
                </a:lnTo>
                <a:lnTo>
                  <a:pt x="207796" y="3928224"/>
                </a:lnTo>
                <a:lnTo>
                  <a:pt x="221047" y="3969014"/>
                </a:lnTo>
                <a:lnTo>
                  <a:pt x="234611" y="4008167"/>
                </a:lnTo>
                <a:lnTo>
                  <a:pt x="248481" y="4045647"/>
                </a:lnTo>
                <a:lnTo>
                  <a:pt x="262647" y="4081418"/>
                </a:lnTo>
                <a:lnTo>
                  <a:pt x="291833" y="4147687"/>
                </a:lnTo>
                <a:lnTo>
                  <a:pt x="322099" y="4206686"/>
                </a:lnTo>
                <a:lnTo>
                  <a:pt x="353375" y="4258123"/>
                </a:lnTo>
                <a:lnTo>
                  <a:pt x="385588" y="4301709"/>
                </a:lnTo>
                <a:lnTo>
                  <a:pt x="418668" y="4337155"/>
                </a:lnTo>
                <a:lnTo>
                  <a:pt x="452545" y="4364172"/>
                </a:lnTo>
                <a:lnTo>
                  <a:pt x="487148" y="4382468"/>
                </a:lnTo>
                <a:lnTo>
                  <a:pt x="540257" y="4392930"/>
                </a:lnTo>
                <a:lnTo>
                  <a:pt x="558110" y="4391755"/>
                </a:lnTo>
                <a:lnTo>
                  <a:pt x="610755" y="4374428"/>
                </a:lnTo>
                <a:lnTo>
                  <a:pt x="645003" y="4351735"/>
                </a:lnTo>
                <a:lnTo>
                  <a:pt x="678491" y="4320468"/>
                </a:lnTo>
                <a:lnTo>
                  <a:pt x="711147" y="4280915"/>
                </a:lnTo>
                <a:lnTo>
                  <a:pt x="742900" y="4233367"/>
                </a:lnTo>
                <a:lnTo>
                  <a:pt x="773679" y="4178114"/>
                </a:lnTo>
                <a:lnTo>
                  <a:pt x="803414" y="4115443"/>
                </a:lnTo>
                <a:lnTo>
                  <a:pt x="832034" y="4045647"/>
                </a:lnTo>
                <a:lnTo>
                  <a:pt x="845904" y="4008167"/>
                </a:lnTo>
                <a:lnTo>
                  <a:pt x="859468" y="3969014"/>
                </a:lnTo>
                <a:lnTo>
                  <a:pt x="872719" y="3928224"/>
                </a:lnTo>
                <a:lnTo>
                  <a:pt x="885646" y="3885833"/>
                </a:lnTo>
                <a:lnTo>
                  <a:pt x="898241" y="3841878"/>
                </a:lnTo>
                <a:lnTo>
                  <a:pt x="910496" y="3796395"/>
                </a:lnTo>
                <a:lnTo>
                  <a:pt x="922400" y="3749421"/>
                </a:lnTo>
                <a:lnTo>
                  <a:pt x="933947" y="3700990"/>
                </a:lnTo>
                <a:lnTo>
                  <a:pt x="945126" y="3651140"/>
                </a:lnTo>
                <a:lnTo>
                  <a:pt x="955929" y="3599906"/>
                </a:lnTo>
                <a:lnTo>
                  <a:pt x="966347" y="3547326"/>
                </a:lnTo>
                <a:lnTo>
                  <a:pt x="976371" y="3493434"/>
                </a:lnTo>
                <a:lnTo>
                  <a:pt x="985993" y="3438268"/>
                </a:lnTo>
                <a:lnTo>
                  <a:pt x="995203" y="3381864"/>
                </a:lnTo>
                <a:lnTo>
                  <a:pt x="1003992" y="3324257"/>
                </a:lnTo>
                <a:lnTo>
                  <a:pt x="1012353" y="3265484"/>
                </a:lnTo>
                <a:lnTo>
                  <a:pt x="1020275" y="3205581"/>
                </a:lnTo>
                <a:lnTo>
                  <a:pt x="1027750" y="3144585"/>
                </a:lnTo>
                <a:lnTo>
                  <a:pt x="1034769" y="3082531"/>
                </a:lnTo>
                <a:lnTo>
                  <a:pt x="1041324" y="3019456"/>
                </a:lnTo>
                <a:lnTo>
                  <a:pt x="1047405" y="2955396"/>
                </a:lnTo>
                <a:lnTo>
                  <a:pt x="1053004" y="2890387"/>
                </a:lnTo>
                <a:lnTo>
                  <a:pt x="1058112" y="2824466"/>
                </a:lnTo>
                <a:lnTo>
                  <a:pt x="1062719" y="2757668"/>
                </a:lnTo>
                <a:lnTo>
                  <a:pt x="1066818" y="2690031"/>
                </a:lnTo>
                <a:lnTo>
                  <a:pt x="1070399" y="2621589"/>
                </a:lnTo>
                <a:lnTo>
                  <a:pt x="1073453" y="2552379"/>
                </a:lnTo>
                <a:lnTo>
                  <a:pt x="1075972" y="2482438"/>
                </a:lnTo>
                <a:lnTo>
                  <a:pt x="1077947" y="2411802"/>
                </a:lnTo>
                <a:lnTo>
                  <a:pt x="1079368" y="2340507"/>
                </a:lnTo>
                <a:lnTo>
                  <a:pt x="1080227" y="2268588"/>
                </a:lnTo>
                <a:lnTo>
                  <a:pt x="1080515" y="2196084"/>
                </a:lnTo>
                <a:lnTo>
                  <a:pt x="1080227" y="2123579"/>
                </a:lnTo>
                <a:lnTo>
                  <a:pt x="1079368" y="2051664"/>
                </a:lnTo>
                <a:lnTo>
                  <a:pt x="1077947" y="1980373"/>
                </a:lnTo>
                <a:lnTo>
                  <a:pt x="1075972" y="1909742"/>
                </a:lnTo>
                <a:lnTo>
                  <a:pt x="1073453" y="1839809"/>
                </a:lnTo>
                <a:lnTo>
                  <a:pt x="1070399" y="1770608"/>
                </a:lnTo>
                <a:lnTo>
                  <a:pt x="1066818" y="1702177"/>
                </a:lnTo>
                <a:lnTo>
                  <a:pt x="1062719" y="1634551"/>
                </a:lnTo>
                <a:lnTo>
                  <a:pt x="1058112" y="1567766"/>
                </a:lnTo>
                <a:lnTo>
                  <a:pt x="1053004" y="1501859"/>
                </a:lnTo>
                <a:lnTo>
                  <a:pt x="1047405" y="1436865"/>
                </a:lnTo>
                <a:lnTo>
                  <a:pt x="1041324" y="1372822"/>
                </a:lnTo>
                <a:lnTo>
                  <a:pt x="1034769" y="1309764"/>
                </a:lnTo>
                <a:lnTo>
                  <a:pt x="1027750" y="1247728"/>
                </a:lnTo>
                <a:lnTo>
                  <a:pt x="1020275" y="1186750"/>
                </a:lnTo>
                <a:lnTo>
                  <a:pt x="1012353" y="1126867"/>
                </a:lnTo>
                <a:lnTo>
                  <a:pt x="1003992" y="1068115"/>
                </a:lnTo>
                <a:lnTo>
                  <a:pt x="995203" y="1010529"/>
                </a:lnTo>
                <a:lnTo>
                  <a:pt x="985993" y="954145"/>
                </a:lnTo>
                <a:lnTo>
                  <a:pt x="976371" y="899001"/>
                </a:lnTo>
                <a:lnTo>
                  <a:pt x="966347" y="845132"/>
                </a:lnTo>
                <a:lnTo>
                  <a:pt x="955929" y="792574"/>
                </a:lnTo>
                <a:lnTo>
                  <a:pt x="945126" y="741363"/>
                </a:lnTo>
                <a:lnTo>
                  <a:pt x="933947" y="691535"/>
                </a:lnTo>
                <a:lnTo>
                  <a:pt x="922400" y="643128"/>
                </a:lnTo>
                <a:lnTo>
                  <a:pt x="910496" y="596175"/>
                </a:lnTo>
                <a:lnTo>
                  <a:pt x="898241" y="550715"/>
                </a:lnTo>
                <a:lnTo>
                  <a:pt x="885646" y="506783"/>
                </a:lnTo>
                <a:lnTo>
                  <a:pt x="872719" y="464415"/>
                </a:lnTo>
                <a:lnTo>
                  <a:pt x="859468" y="423647"/>
                </a:lnTo>
                <a:lnTo>
                  <a:pt x="845904" y="384516"/>
                </a:lnTo>
                <a:lnTo>
                  <a:pt x="832034" y="347057"/>
                </a:lnTo>
                <a:lnTo>
                  <a:pt x="817868" y="311307"/>
                </a:lnTo>
                <a:lnTo>
                  <a:pt x="788682" y="245077"/>
                </a:lnTo>
                <a:lnTo>
                  <a:pt x="758416" y="186116"/>
                </a:lnTo>
                <a:lnTo>
                  <a:pt x="727140" y="134712"/>
                </a:lnTo>
                <a:lnTo>
                  <a:pt x="694927" y="91154"/>
                </a:lnTo>
                <a:lnTo>
                  <a:pt x="661847" y="55733"/>
                </a:lnTo>
                <a:lnTo>
                  <a:pt x="627970" y="28736"/>
                </a:lnTo>
                <a:lnTo>
                  <a:pt x="593367" y="10453"/>
                </a:lnTo>
                <a:lnTo>
                  <a:pt x="540257" y="0"/>
                </a:lnTo>
                <a:close/>
              </a:path>
            </a:pathLst>
          </a:custGeom>
          <a:ln w="25399">
            <a:solidFill>
              <a:srgbClr val="EE2B0A"/>
            </a:solidFill>
          </a:ln>
        </p:spPr>
        <p:txBody>
          <a:bodyPr wrap="square" lIns="0" tIns="0" rIns="0" bIns="0" rtlCol="0"/>
          <a:lstStyle/>
          <a:p>
            <a:endParaRPr/>
          </a:p>
        </p:txBody>
      </p:sp>
      <p:sp>
        <p:nvSpPr>
          <p:cNvPr id="9" name="object 9"/>
          <p:cNvSpPr/>
          <p:nvPr/>
        </p:nvSpPr>
        <p:spPr>
          <a:xfrm>
            <a:off x="4408817" y="4492752"/>
            <a:ext cx="433070" cy="102870"/>
          </a:xfrm>
          <a:custGeom>
            <a:avLst/>
            <a:gdLst/>
            <a:ahLst/>
            <a:cxnLst/>
            <a:rect l="l" t="t" r="r" b="b"/>
            <a:pathLst>
              <a:path w="433070" h="102870">
                <a:moveTo>
                  <a:pt x="359155" y="58865"/>
                </a:moveTo>
                <a:lnTo>
                  <a:pt x="2286" y="0"/>
                </a:lnTo>
                <a:lnTo>
                  <a:pt x="0" y="12192"/>
                </a:lnTo>
                <a:lnTo>
                  <a:pt x="357177" y="71107"/>
                </a:lnTo>
                <a:lnTo>
                  <a:pt x="359155" y="58865"/>
                </a:lnTo>
                <a:close/>
              </a:path>
              <a:path w="433070" h="102870">
                <a:moveTo>
                  <a:pt x="371856" y="96702"/>
                </a:moveTo>
                <a:lnTo>
                  <a:pt x="371856" y="60959"/>
                </a:lnTo>
                <a:lnTo>
                  <a:pt x="369570" y="73151"/>
                </a:lnTo>
                <a:lnTo>
                  <a:pt x="357177" y="71107"/>
                </a:lnTo>
                <a:lnTo>
                  <a:pt x="352044" y="102869"/>
                </a:lnTo>
                <a:lnTo>
                  <a:pt x="371856" y="96702"/>
                </a:lnTo>
                <a:close/>
              </a:path>
              <a:path w="433070" h="102870">
                <a:moveTo>
                  <a:pt x="371856" y="60959"/>
                </a:moveTo>
                <a:lnTo>
                  <a:pt x="359155" y="58865"/>
                </a:lnTo>
                <a:lnTo>
                  <a:pt x="357177" y="71107"/>
                </a:lnTo>
                <a:lnTo>
                  <a:pt x="369570" y="73151"/>
                </a:lnTo>
                <a:lnTo>
                  <a:pt x="371856" y="60959"/>
                </a:lnTo>
                <a:close/>
              </a:path>
              <a:path w="433070" h="102870">
                <a:moveTo>
                  <a:pt x="432816" y="77723"/>
                </a:moveTo>
                <a:lnTo>
                  <a:pt x="364236" y="27431"/>
                </a:lnTo>
                <a:lnTo>
                  <a:pt x="359155" y="58865"/>
                </a:lnTo>
                <a:lnTo>
                  <a:pt x="371856" y="60959"/>
                </a:lnTo>
                <a:lnTo>
                  <a:pt x="371856" y="96702"/>
                </a:lnTo>
                <a:lnTo>
                  <a:pt x="432816" y="77723"/>
                </a:lnTo>
                <a:close/>
              </a:path>
            </a:pathLst>
          </a:custGeom>
          <a:solidFill>
            <a:srgbClr val="FF0000"/>
          </a:solidFill>
        </p:spPr>
        <p:txBody>
          <a:bodyPr wrap="square" lIns="0" tIns="0" rIns="0" bIns="0" rtlCol="0"/>
          <a:lstStyle/>
          <a:p>
            <a:endParaRPr/>
          </a:p>
        </p:txBody>
      </p:sp>
      <p:sp>
        <p:nvSpPr>
          <p:cNvPr id="10" name="object 10"/>
          <p:cNvSpPr/>
          <p:nvPr/>
        </p:nvSpPr>
        <p:spPr>
          <a:xfrm>
            <a:off x="5202059" y="4708397"/>
            <a:ext cx="1515110" cy="384810"/>
          </a:xfrm>
          <a:custGeom>
            <a:avLst/>
            <a:gdLst/>
            <a:ahLst/>
            <a:cxnLst/>
            <a:rect l="l" t="t" r="r" b="b"/>
            <a:pathLst>
              <a:path w="1515109" h="384810">
                <a:moveTo>
                  <a:pt x="72913" y="341586"/>
                </a:moveTo>
                <a:lnTo>
                  <a:pt x="65531" y="310134"/>
                </a:lnTo>
                <a:lnTo>
                  <a:pt x="0" y="364998"/>
                </a:lnTo>
                <a:lnTo>
                  <a:pt x="60959" y="379538"/>
                </a:lnTo>
                <a:lnTo>
                  <a:pt x="60959" y="344424"/>
                </a:lnTo>
                <a:lnTo>
                  <a:pt x="72913" y="341586"/>
                </a:lnTo>
                <a:close/>
              </a:path>
              <a:path w="1515109" h="384810">
                <a:moveTo>
                  <a:pt x="75745" y="353650"/>
                </a:moveTo>
                <a:lnTo>
                  <a:pt x="72913" y="341586"/>
                </a:lnTo>
                <a:lnTo>
                  <a:pt x="60959" y="344424"/>
                </a:lnTo>
                <a:lnTo>
                  <a:pt x="63245" y="356616"/>
                </a:lnTo>
                <a:lnTo>
                  <a:pt x="75745" y="353650"/>
                </a:lnTo>
                <a:close/>
              </a:path>
              <a:path w="1515109" h="384810">
                <a:moveTo>
                  <a:pt x="83057" y="384810"/>
                </a:moveTo>
                <a:lnTo>
                  <a:pt x="75745" y="353650"/>
                </a:lnTo>
                <a:lnTo>
                  <a:pt x="63245" y="356616"/>
                </a:lnTo>
                <a:lnTo>
                  <a:pt x="60959" y="344424"/>
                </a:lnTo>
                <a:lnTo>
                  <a:pt x="60959" y="379538"/>
                </a:lnTo>
                <a:lnTo>
                  <a:pt x="83057" y="384810"/>
                </a:lnTo>
                <a:close/>
              </a:path>
              <a:path w="1515109" h="384810">
                <a:moveTo>
                  <a:pt x="1514855" y="12192"/>
                </a:moveTo>
                <a:lnTo>
                  <a:pt x="1511807" y="0"/>
                </a:lnTo>
                <a:lnTo>
                  <a:pt x="72913" y="341586"/>
                </a:lnTo>
                <a:lnTo>
                  <a:pt x="75745" y="353650"/>
                </a:lnTo>
                <a:lnTo>
                  <a:pt x="1514855" y="12192"/>
                </a:lnTo>
                <a:close/>
              </a:path>
            </a:pathLst>
          </a:custGeom>
          <a:solidFill>
            <a:srgbClr val="FF0000"/>
          </a:solidFill>
        </p:spPr>
        <p:txBody>
          <a:bodyPr wrap="square" lIns="0" tIns="0" rIns="0" bIns="0" rtlCol="0"/>
          <a:lstStyle/>
          <a:p>
            <a:endParaRPr/>
          </a:p>
        </p:txBody>
      </p:sp>
      <p:sp>
        <p:nvSpPr>
          <p:cNvPr id="11" name="object 11"/>
          <p:cNvSpPr/>
          <p:nvPr/>
        </p:nvSpPr>
        <p:spPr>
          <a:xfrm>
            <a:off x="5418454" y="5716523"/>
            <a:ext cx="1442720" cy="384810"/>
          </a:xfrm>
          <a:custGeom>
            <a:avLst/>
            <a:gdLst/>
            <a:ahLst/>
            <a:cxnLst/>
            <a:rect l="l" t="t" r="r" b="b"/>
            <a:pathLst>
              <a:path w="1442720" h="384810">
                <a:moveTo>
                  <a:pt x="72492" y="342108"/>
                </a:moveTo>
                <a:lnTo>
                  <a:pt x="64769" y="310896"/>
                </a:lnTo>
                <a:lnTo>
                  <a:pt x="0" y="366522"/>
                </a:lnTo>
                <a:lnTo>
                  <a:pt x="60197" y="379776"/>
                </a:lnTo>
                <a:lnTo>
                  <a:pt x="60197" y="345186"/>
                </a:lnTo>
                <a:lnTo>
                  <a:pt x="72492" y="342108"/>
                </a:lnTo>
                <a:close/>
              </a:path>
              <a:path w="1442720" h="384810">
                <a:moveTo>
                  <a:pt x="75511" y="354308"/>
                </a:moveTo>
                <a:lnTo>
                  <a:pt x="72492" y="342108"/>
                </a:lnTo>
                <a:lnTo>
                  <a:pt x="60197" y="345186"/>
                </a:lnTo>
                <a:lnTo>
                  <a:pt x="63245" y="357378"/>
                </a:lnTo>
                <a:lnTo>
                  <a:pt x="75511" y="354308"/>
                </a:lnTo>
                <a:close/>
              </a:path>
              <a:path w="1442720" h="384810">
                <a:moveTo>
                  <a:pt x="83057" y="384810"/>
                </a:moveTo>
                <a:lnTo>
                  <a:pt x="75511" y="354308"/>
                </a:lnTo>
                <a:lnTo>
                  <a:pt x="63245" y="357378"/>
                </a:lnTo>
                <a:lnTo>
                  <a:pt x="60197" y="345186"/>
                </a:lnTo>
                <a:lnTo>
                  <a:pt x="60197" y="379776"/>
                </a:lnTo>
                <a:lnTo>
                  <a:pt x="83057" y="384810"/>
                </a:lnTo>
                <a:close/>
              </a:path>
              <a:path w="1442720" h="384810">
                <a:moveTo>
                  <a:pt x="1442465" y="12192"/>
                </a:moveTo>
                <a:lnTo>
                  <a:pt x="1439417" y="0"/>
                </a:lnTo>
                <a:lnTo>
                  <a:pt x="72492" y="342108"/>
                </a:lnTo>
                <a:lnTo>
                  <a:pt x="75511" y="354308"/>
                </a:lnTo>
                <a:lnTo>
                  <a:pt x="1442465" y="12192"/>
                </a:lnTo>
                <a:close/>
              </a:path>
            </a:pathLst>
          </a:custGeom>
          <a:solidFill>
            <a:srgbClr val="FF0000"/>
          </a:solidFill>
        </p:spPr>
        <p:txBody>
          <a:bodyPr wrap="square" lIns="0" tIns="0" rIns="0" bIns="0" rtlCol="0"/>
          <a:lstStyle/>
          <a:p>
            <a:endParaRPr/>
          </a:p>
        </p:txBody>
      </p:sp>
      <p:sp>
        <p:nvSpPr>
          <p:cNvPr id="12" name="object 12"/>
          <p:cNvSpPr txBox="1"/>
          <p:nvPr/>
        </p:nvSpPr>
        <p:spPr>
          <a:xfrm>
            <a:off x="1681098" y="4408170"/>
            <a:ext cx="3683000" cy="2499360"/>
          </a:xfrm>
          <a:prstGeom prst="rect">
            <a:avLst/>
          </a:prstGeom>
        </p:spPr>
        <p:txBody>
          <a:bodyPr vert="horz" wrap="square" lIns="0" tIns="0" rIns="0" bIns="0" rtlCol="0">
            <a:spAutoFit/>
          </a:bodyPr>
          <a:lstStyle/>
          <a:p>
            <a:pPr marL="3187700">
              <a:lnSpc>
                <a:spcPct val="100000"/>
              </a:lnSpc>
            </a:pPr>
            <a:r>
              <a:rPr sz="1800" dirty="0">
                <a:solidFill>
                  <a:srgbClr val="EE2B0A"/>
                </a:solidFill>
                <a:latin typeface="宋体" panose="02010600030101010101" pitchFamily="2" charset="-122"/>
                <a:cs typeface="宋体" panose="02010600030101010101" pitchFamily="2" charset="-122"/>
              </a:rPr>
              <a:t>边缘</a:t>
            </a:r>
            <a:endParaRPr sz="1800">
              <a:latin typeface="宋体" panose="02010600030101010101" pitchFamily="2" charset="-122"/>
              <a:cs typeface="宋体" panose="02010600030101010101" pitchFamily="2" charset="-122"/>
            </a:endParaRPr>
          </a:p>
          <a:p>
            <a:pPr marL="157480" marR="317500">
              <a:lnSpc>
                <a:spcPct val="150000"/>
              </a:lnSpc>
              <a:spcBef>
                <a:spcPts val="720"/>
              </a:spcBef>
            </a:pPr>
            <a:r>
              <a:rPr sz="1800" dirty="0">
                <a:solidFill>
                  <a:srgbClr val="EE2B0A"/>
                </a:solidFill>
                <a:latin typeface="宋体" panose="02010600030101010101" pitchFamily="2" charset="-122"/>
                <a:cs typeface="宋体" panose="02010600030101010101" pitchFamily="2" charset="-122"/>
              </a:rPr>
              <a:t>在边缘斜面上，一阶导数为正， 其它区域为零</a:t>
            </a:r>
            <a:endParaRPr sz="1800">
              <a:latin typeface="宋体" panose="02010600030101010101" pitchFamily="2" charset="-122"/>
              <a:cs typeface="宋体" panose="02010600030101010101" pitchFamily="2" charset="-122"/>
            </a:endParaRPr>
          </a:p>
          <a:p>
            <a:pPr marL="12700" marR="5080" algn="just">
              <a:lnSpc>
                <a:spcPct val="150000"/>
              </a:lnSpc>
              <a:spcBef>
                <a:spcPts val="565"/>
              </a:spcBef>
            </a:pPr>
            <a:r>
              <a:rPr sz="1800" dirty="0">
                <a:solidFill>
                  <a:srgbClr val="EE2B0A"/>
                </a:solidFill>
                <a:latin typeface="宋体" panose="02010600030101010101" pitchFamily="2" charset="-122"/>
                <a:cs typeface="宋体" panose="02010600030101010101" pitchFamily="2" charset="-122"/>
              </a:rPr>
              <a:t>在边缘与黑色交界处，二阶导数为正 在边缘与亮色交界处，二阶导数为负 沿着斜坡和灰度为常数的区域为零</a:t>
            </a:r>
            <a:endParaRPr sz="1800">
              <a:latin typeface="宋体" panose="02010600030101010101" pitchFamily="2" charset="-122"/>
              <a:cs typeface="宋体" panose="02010600030101010101" pitchFamily="2" charset="-122"/>
            </a:endParaRPr>
          </a:p>
        </p:txBody>
      </p:sp>
      <p:sp>
        <p:nvSpPr>
          <p:cNvPr id="13" name="object 13"/>
          <p:cNvSpPr/>
          <p:nvPr/>
        </p:nvSpPr>
        <p:spPr>
          <a:xfrm>
            <a:off x="5418467" y="6506718"/>
            <a:ext cx="2089785" cy="115570"/>
          </a:xfrm>
          <a:custGeom>
            <a:avLst/>
            <a:gdLst/>
            <a:ahLst/>
            <a:cxnLst/>
            <a:rect l="l" t="t" r="r" b="b"/>
            <a:pathLst>
              <a:path w="2089784" h="115570">
                <a:moveTo>
                  <a:pt x="75623" y="70432"/>
                </a:moveTo>
                <a:lnTo>
                  <a:pt x="74675" y="38861"/>
                </a:lnTo>
                <a:lnTo>
                  <a:pt x="0" y="79247"/>
                </a:lnTo>
                <a:lnTo>
                  <a:pt x="63245" y="108679"/>
                </a:lnTo>
                <a:lnTo>
                  <a:pt x="63245" y="70865"/>
                </a:lnTo>
                <a:lnTo>
                  <a:pt x="75623" y="70432"/>
                </a:lnTo>
                <a:close/>
              </a:path>
              <a:path w="2089784" h="115570">
                <a:moveTo>
                  <a:pt x="76011" y="83373"/>
                </a:moveTo>
                <a:lnTo>
                  <a:pt x="75623" y="70432"/>
                </a:lnTo>
                <a:lnTo>
                  <a:pt x="63245" y="70865"/>
                </a:lnTo>
                <a:lnTo>
                  <a:pt x="63245" y="83819"/>
                </a:lnTo>
                <a:lnTo>
                  <a:pt x="76011" y="83373"/>
                </a:lnTo>
                <a:close/>
              </a:path>
              <a:path w="2089784" h="115570">
                <a:moveTo>
                  <a:pt x="76961" y="115061"/>
                </a:moveTo>
                <a:lnTo>
                  <a:pt x="76011" y="83373"/>
                </a:lnTo>
                <a:lnTo>
                  <a:pt x="63245" y="83819"/>
                </a:lnTo>
                <a:lnTo>
                  <a:pt x="63245" y="108679"/>
                </a:lnTo>
                <a:lnTo>
                  <a:pt x="76961" y="115061"/>
                </a:lnTo>
                <a:close/>
              </a:path>
              <a:path w="2089784" h="115570">
                <a:moveTo>
                  <a:pt x="2089403" y="12953"/>
                </a:moveTo>
                <a:lnTo>
                  <a:pt x="2088641" y="0"/>
                </a:lnTo>
                <a:lnTo>
                  <a:pt x="75623" y="70432"/>
                </a:lnTo>
                <a:lnTo>
                  <a:pt x="76011" y="83373"/>
                </a:lnTo>
                <a:lnTo>
                  <a:pt x="2089403" y="12953"/>
                </a:lnTo>
                <a:close/>
              </a:path>
            </a:pathLst>
          </a:custGeom>
          <a:solidFill>
            <a:srgbClr val="FF0000"/>
          </a:solidFill>
        </p:spPr>
        <p:txBody>
          <a:bodyPr wrap="square" lIns="0" tIns="0" rIns="0" bIns="0" rtlCol="0"/>
          <a:lstStyle/>
          <a:p>
            <a:endParaRP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间断检测</a:t>
            </a:r>
          </a:p>
        </p:txBody>
      </p:sp>
      <p:sp>
        <p:nvSpPr>
          <p:cNvPr id="6" name="object 6"/>
          <p:cNvSpPr txBox="1"/>
          <p:nvPr/>
        </p:nvSpPr>
        <p:spPr>
          <a:xfrm>
            <a:off x="1681098" y="1837690"/>
            <a:ext cx="7616190" cy="475107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结论</a:t>
            </a:r>
            <a:endParaRPr sz="320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一阶导数可用于检测图像中的一个点是否在 边缘上</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二阶导数可以判断一个边缘像素是在边缘亮 的一边还是暗的一边</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一条连接二阶导数正值和负值的虚构直线将 在边缘中点附近穿过零点</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一阶导数使用梯度算子，二阶导数使用拉普 拉斯算子</a:t>
            </a:r>
            <a:endParaRPr sz="2800">
              <a:latin typeface="新宋体" panose="02010609030101010101" charset="-122"/>
              <a:cs typeface="新宋体" panose="02010609030101010101" charset="-122"/>
            </a:endParaRP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59865"/>
            <a:ext cx="7438390" cy="1997075"/>
          </a:xfrm>
          <a:prstGeom prst="rect">
            <a:avLst/>
          </a:prstGeom>
        </p:spPr>
        <p:txBody>
          <a:bodyPr vert="horz" wrap="square" lIns="0" tIns="0" rIns="0" bIns="0" rtlCol="0">
            <a:spAutoFit/>
          </a:bodyPr>
          <a:lstStyle/>
          <a:p>
            <a:pPr marR="5490210" algn="ctr">
              <a:lnSpc>
                <a:spcPct val="100000"/>
              </a:lnSpc>
            </a:pPr>
            <a:r>
              <a:rPr sz="3200" b="1" spc="-15" dirty="0">
                <a:latin typeface="新宋体" panose="02010609030101010101" charset="-122"/>
                <a:cs typeface="新宋体" panose="02010609030101010101" charset="-122"/>
              </a:rPr>
              <a:t>边缘检测</a:t>
            </a:r>
            <a:endParaRPr sz="3200">
              <a:latin typeface="新宋体" panose="02010609030101010101" charset="-122"/>
              <a:cs typeface="新宋体" panose="02010609030101010101" charset="-122"/>
            </a:endParaRPr>
          </a:p>
          <a:p>
            <a:pPr>
              <a:lnSpc>
                <a:spcPct val="100000"/>
              </a:lnSpc>
              <a:spcBef>
                <a:spcPts val="25"/>
              </a:spcBef>
            </a:pPr>
            <a:endParaRPr sz="2650">
              <a:latin typeface="Times New Roman" panose="02020603050405020304"/>
              <a:cs typeface="Times New Roman" panose="02020603050405020304"/>
            </a:endParaRPr>
          </a:p>
          <a:p>
            <a:pPr marR="5368290" algn="ctr">
              <a:lnSpc>
                <a:spcPct val="100000"/>
              </a:lnSpc>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梯度算子</a:t>
            </a:r>
            <a:endParaRPr sz="3200">
              <a:latin typeface="新宋体" panose="02010609030101010101" charset="-122"/>
              <a:cs typeface="新宋体" panose="02010609030101010101" charset="-122"/>
            </a:endParaRPr>
          </a:p>
          <a:p>
            <a:pPr marL="469900">
              <a:lnSpc>
                <a:spcPts val="3295"/>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图像f(x,y)在位置(x,y)的梯度定义为下列</a:t>
            </a:r>
            <a:endParaRPr sz="2800">
              <a:latin typeface="新宋体" panose="02010609030101010101" charset="-122"/>
              <a:cs typeface="新宋体" panose="02010609030101010101" charset="-122"/>
            </a:endParaRPr>
          </a:p>
        </p:txBody>
      </p:sp>
      <p:sp>
        <p:nvSpPr>
          <p:cNvPr id="6" name="object 6"/>
          <p:cNvSpPr txBox="1"/>
          <p:nvPr/>
        </p:nvSpPr>
        <p:spPr>
          <a:xfrm>
            <a:off x="2138298" y="2965183"/>
            <a:ext cx="737235" cy="418465"/>
          </a:xfrm>
          <a:prstGeom prst="rect">
            <a:avLst/>
          </a:prstGeom>
        </p:spPr>
        <p:txBody>
          <a:bodyPr vert="horz" wrap="square" lIns="0" tIns="0" rIns="0" bIns="0" rtlCol="0">
            <a:spAutoFit/>
          </a:bodyPr>
          <a:lstStyle/>
          <a:p>
            <a:pPr marL="12700">
              <a:lnSpc>
                <a:spcPts val="3295"/>
              </a:lnSpc>
            </a:pPr>
            <a:r>
              <a:rPr sz="2800" dirty="0">
                <a:latin typeface="新宋体" panose="02010609030101010101" charset="-122"/>
                <a:cs typeface="新宋体" panose="02010609030101010101" charset="-122"/>
              </a:rPr>
              <a:t>向量</a:t>
            </a:r>
            <a:endParaRPr sz="2800">
              <a:latin typeface="新宋体" panose="02010609030101010101" charset="-122"/>
              <a:cs typeface="新宋体" panose="02010609030101010101" charset="-122"/>
            </a:endParaRPr>
          </a:p>
        </p:txBody>
      </p:sp>
      <p:sp>
        <p:nvSpPr>
          <p:cNvPr id="7" name="object 7"/>
          <p:cNvSpPr/>
          <p:nvPr/>
        </p:nvSpPr>
        <p:spPr>
          <a:xfrm>
            <a:off x="5453515" y="3491549"/>
            <a:ext cx="309880" cy="0"/>
          </a:xfrm>
          <a:custGeom>
            <a:avLst/>
            <a:gdLst/>
            <a:ahLst/>
            <a:cxnLst/>
            <a:rect l="l" t="t" r="r" b="b"/>
            <a:pathLst>
              <a:path w="309879">
                <a:moveTo>
                  <a:pt x="0" y="0"/>
                </a:moveTo>
                <a:lnTo>
                  <a:pt x="311962" y="0"/>
                </a:lnTo>
              </a:path>
            </a:pathLst>
          </a:custGeom>
          <a:ln w="13997">
            <a:solidFill>
              <a:srgbClr val="000000"/>
            </a:solidFill>
          </a:ln>
        </p:spPr>
        <p:txBody>
          <a:bodyPr wrap="square" lIns="0" tIns="0" rIns="0" bIns="0" rtlCol="0"/>
          <a:lstStyle/>
          <a:p>
            <a:endParaRPr/>
          </a:p>
        </p:txBody>
      </p:sp>
      <p:sp>
        <p:nvSpPr>
          <p:cNvPr id="8" name="object 8"/>
          <p:cNvSpPr/>
          <p:nvPr/>
        </p:nvSpPr>
        <p:spPr>
          <a:xfrm>
            <a:off x="5453515" y="4250511"/>
            <a:ext cx="309880" cy="0"/>
          </a:xfrm>
          <a:custGeom>
            <a:avLst/>
            <a:gdLst/>
            <a:ahLst/>
            <a:cxnLst/>
            <a:rect l="l" t="t" r="r" b="b"/>
            <a:pathLst>
              <a:path w="309879">
                <a:moveTo>
                  <a:pt x="0" y="0"/>
                </a:moveTo>
                <a:lnTo>
                  <a:pt x="311962" y="0"/>
                </a:lnTo>
              </a:path>
            </a:pathLst>
          </a:custGeom>
          <a:ln w="13997">
            <a:solidFill>
              <a:srgbClr val="000000"/>
            </a:solidFill>
          </a:ln>
        </p:spPr>
        <p:txBody>
          <a:bodyPr wrap="square" lIns="0" tIns="0" rIns="0" bIns="0" rtlCol="0"/>
          <a:lstStyle/>
          <a:p>
            <a:endParaRPr/>
          </a:p>
        </p:txBody>
      </p:sp>
      <p:sp>
        <p:nvSpPr>
          <p:cNvPr id="9" name="object 9"/>
          <p:cNvSpPr txBox="1"/>
          <p:nvPr/>
        </p:nvSpPr>
        <p:spPr>
          <a:xfrm>
            <a:off x="5767717" y="3650996"/>
            <a:ext cx="133350" cy="342900"/>
          </a:xfrm>
          <a:prstGeom prst="rect">
            <a:avLst/>
          </a:prstGeom>
        </p:spPr>
        <p:txBody>
          <a:bodyPr vert="horz" wrap="square" lIns="0" tIns="0" rIns="0" bIns="0" rtlCol="0">
            <a:spAutoFit/>
          </a:bodyPr>
          <a:lstStyle/>
          <a:p>
            <a:pPr marL="12700">
              <a:lnSpc>
                <a:spcPct val="100000"/>
              </a:lnSpc>
            </a:pP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0" name="object 10"/>
          <p:cNvSpPr txBox="1"/>
          <p:nvPr/>
        </p:nvSpPr>
        <p:spPr>
          <a:xfrm>
            <a:off x="5324233" y="4184395"/>
            <a:ext cx="577215" cy="342900"/>
          </a:xfrm>
          <a:prstGeom prst="rect">
            <a:avLst/>
          </a:prstGeom>
        </p:spPr>
        <p:txBody>
          <a:bodyPr vert="horz" wrap="square" lIns="0" tIns="0" rIns="0" bIns="0" rtlCol="0">
            <a:spAutoFit/>
          </a:bodyPr>
          <a:lstStyle/>
          <a:p>
            <a:pPr marL="12700">
              <a:lnSpc>
                <a:spcPct val="100000"/>
              </a:lnSpc>
              <a:tabLst>
                <a:tab pos="455930" algn="l"/>
              </a:tabLst>
            </a:pPr>
            <a:r>
              <a:rPr sz="2200" dirty="0">
                <a:latin typeface="Symbol" panose="05050102010706020507"/>
                <a:cs typeface="Symbol" panose="05050102010706020507"/>
              </a:rPr>
              <a:t></a:t>
            </a:r>
            <a:r>
              <a:rPr sz="2200" dirty="0">
                <a:latin typeface="Times New Roman" panose="02020603050405020304"/>
                <a:cs typeface="Times New Roman" panose="02020603050405020304"/>
              </a:rPr>
              <a:t>	</a:t>
            </a: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1" name="object 11"/>
          <p:cNvSpPr txBox="1"/>
          <p:nvPr/>
        </p:nvSpPr>
        <p:spPr>
          <a:xfrm>
            <a:off x="4918075" y="3650996"/>
            <a:ext cx="539750" cy="416559"/>
          </a:xfrm>
          <a:prstGeom prst="rect">
            <a:avLst/>
          </a:prstGeom>
        </p:spPr>
        <p:txBody>
          <a:bodyPr vert="horz" wrap="square" lIns="0" tIns="0" rIns="0" bIns="0" rtlCol="0">
            <a:spAutoFit/>
          </a:bodyPr>
          <a:lstStyle/>
          <a:p>
            <a:pPr marL="12700">
              <a:lnSpc>
                <a:spcPct val="100000"/>
              </a:lnSpc>
            </a:pPr>
            <a:r>
              <a:rPr sz="3300" baseline="-15000" dirty="0">
                <a:latin typeface="Symbol" panose="05050102010706020507"/>
                <a:cs typeface="Symbol" panose="05050102010706020507"/>
              </a:rPr>
              <a:t></a:t>
            </a:r>
            <a:r>
              <a:rPr sz="3300" spc="37" baseline="-15000" dirty="0">
                <a:latin typeface="Times New Roman" panose="02020603050405020304"/>
                <a:cs typeface="Times New Roman" panose="02020603050405020304"/>
              </a:rPr>
              <a:t> </a:t>
            </a:r>
            <a:r>
              <a:rPr sz="3300" spc="7" baseline="-5000" dirty="0">
                <a:latin typeface="Symbol" panose="05050102010706020507"/>
                <a:cs typeface="Symbol" panose="05050102010706020507"/>
              </a:rPr>
              <a:t></a:t>
            </a:r>
            <a:r>
              <a:rPr sz="3300" spc="7" baseline="-5000" dirty="0">
                <a:latin typeface="Times New Roman" panose="02020603050405020304"/>
                <a:cs typeface="Times New Roman" panose="02020603050405020304"/>
              </a:rPr>
              <a:t> </a:t>
            </a: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2" name="object 12"/>
          <p:cNvSpPr txBox="1"/>
          <p:nvPr/>
        </p:nvSpPr>
        <p:spPr>
          <a:xfrm>
            <a:off x="5324233" y="4262869"/>
            <a:ext cx="577215" cy="409575"/>
          </a:xfrm>
          <a:prstGeom prst="rect">
            <a:avLst/>
          </a:prstGeom>
        </p:spPr>
        <p:txBody>
          <a:bodyPr vert="horz" wrap="square" lIns="0" tIns="0" rIns="0" bIns="0" rtlCol="0">
            <a:spAutoFit/>
          </a:bodyPr>
          <a:lstStyle/>
          <a:p>
            <a:pPr marL="12700">
              <a:lnSpc>
                <a:spcPct val="100000"/>
              </a:lnSpc>
            </a:pPr>
            <a:r>
              <a:rPr sz="3300" spc="382" baseline="-14000" dirty="0">
                <a:latin typeface="Symbol" panose="05050102010706020507"/>
                <a:cs typeface="Symbol" panose="05050102010706020507"/>
              </a:rPr>
              <a:t></a:t>
            </a:r>
            <a:r>
              <a:rPr sz="2200" spc="-45" dirty="0">
                <a:latin typeface="Symbol" panose="05050102010706020507"/>
                <a:cs typeface="Symbol" panose="05050102010706020507"/>
              </a:rPr>
              <a:t></a:t>
            </a:r>
            <a:r>
              <a:rPr sz="2200" i="1" dirty="0">
                <a:latin typeface="Times New Roman" panose="02020603050405020304"/>
                <a:cs typeface="Times New Roman" panose="02020603050405020304"/>
              </a:rPr>
              <a:t>y</a:t>
            </a:r>
            <a:r>
              <a:rPr sz="2200" i="1" spc="-195" dirty="0">
                <a:latin typeface="Times New Roman" panose="02020603050405020304"/>
                <a:cs typeface="Times New Roman" panose="02020603050405020304"/>
              </a:rPr>
              <a:t> </a:t>
            </a:r>
            <a:r>
              <a:rPr sz="3300" baseline="-14000" dirty="0">
                <a:latin typeface="Symbol" panose="05050102010706020507"/>
                <a:cs typeface="Symbol" panose="05050102010706020507"/>
              </a:rPr>
              <a:t></a:t>
            </a:r>
            <a:endParaRPr sz="3300" baseline="-14000">
              <a:latin typeface="Symbol" panose="05050102010706020507"/>
              <a:cs typeface="Symbol" panose="05050102010706020507"/>
            </a:endParaRPr>
          </a:p>
        </p:txBody>
      </p:sp>
      <p:sp>
        <p:nvSpPr>
          <p:cNvPr id="13" name="object 13"/>
          <p:cNvSpPr txBox="1"/>
          <p:nvPr/>
        </p:nvSpPr>
        <p:spPr>
          <a:xfrm>
            <a:off x="5324233" y="3862832"/>
            <a:ext cx="577215" cy="397510"/>
          </a:xfrm>
          <a:prstGeom prst="rect">
            <a:avLst/>
          </a:prstGeom>
        </p:spPr>
        <p:txBody>
          <a:bodyPr vert="horz" wrap="square" lIns="0" tIns="0" rIns="0" bIns="0" rtlCol="0">
            <a:spAutoFit/>
          </a:bodyPr>
          <a:lstStyle/>
          <a:p>
            <a:pPr marL="12700">
              <a:lnSpc>
                <a:spcPct val="100000"/>
              </a:lnSpc>
            </a:pPr>
            <a:r>
              <a:rPr sz="3300" spc="322" baseline="-11000" dirty="0">
                <a:latin typeface="Symbol" panose="05050102010706020507"/>
                <a:cs typeface="Symbol" panose="05050102010706020507"/>
              </a:rPr>
              <a:t></a:t>
            </a:r>
            <a:r>
              <a:rPr sz="2200" spc="-45" dirty="0">
                <a:latin typeface="Symbol" panose="05050102010706020507"/>
                <a:cs typeface="Symbol" panose="05050102010706020507"/>
              </a:rPr>
              <a:t></a:t>
            </a:r>
            <a:r>
              <a:rPr sz="2200" i="1" dirty="0">
                <a:latin typeface="Times New Roman" panose="02020603050405020304"/>
                <a:cs typeface="Times New Roman" panose="02020603050405020304"/>
              </a:rPr>
              <a:t>f</a:t>
            </a:r>
            <a:r>
              <a:rPr sz="2200" i="1" spc="210" dirty="0">
                <a:latin typeface="Times New Roman" panose="02020603050405020304"/>
                <a:cs typeface="Times New Roman" panose="02020603050405020304"/>
              </a:rPr>
              <a:t> </a:t>
            </a:r>
            <a:r>
              <a:rPr sz="3300" baseline="-11000" dirty="0">
                <a:latin typeface="Symbol" panose="05050102010706020507"/>
                <a:cs typeface="Symbol" panose="05050102010706020507"/>
              </a:rPr>
              <a:t></a:t>
            </a:r>
            <a:endParaRPr sz="3300" baseline="-11000">
              <a:latin typeface="Symbol" panose="05050102010706020507"/>
              <a:cs typeface="Symbol" panose="05050102010706020507"/>
            </a:endParaRPr>
          </a:p>
        </p:txBody>
      </p:sp>
      <p:sp>
        <p:nvSpPr>
          <p:cNvPr id="14" name="object 14"/>
          <p:cNvSpPr txBox="1"/>
          <p:nvPr/>
        </p:nvSpPr>
        <p:spPr>
          <a:xfrm>
            <a:off x="5324233" y="3384296"/>
            <a:ext cx="577215" cy="466090"/>
          </a:xfrm>
          <a:prstGeom prst="rect">
            <a:avLst/>
          </a:prstGeom>
        </p:spPr>
        <p:txBody>
          <a:bodyPr vert="horz" wrap="square" lIns="0" tIns="0" rIns="0" bIns="0" rtlCol="0">
            <a:spAutoFit/>
          </a:bodyPr>
          <a:lstStyle/>
          <a:p>
            <a:pPr marL="12700">
              <a:lnSpc>
                <a:spcPct val="100000"/>
              </a:lnSpc>
            </a:pPr>
            <a:r>
              <a:rPr sz="2200" spc="265" dirty="0">
                <a:latin typeface="Symbol" panose="05050102010706020507"/>
                <a:cs typeface="Symbol" panose="05050102010706020507"/>
              </a:rPr>
              <a:t></a:t>
            </a:r>
            <a:r>
              <a:rPr sz="3300" spc="-67" baseline="-24000" dirty="0">
                <a:latin typeface="Symbol" panose="05050102010706020507"/>
                <a:cs typeface="Symbol" panose="05050102010706020507"/>
              </a:rPr>
              <a:t></a:t>
            </a:r>
            <a:r>
              <a:rPr sz="3300" i="1" baseline="-24000" dirty="0">
                <a:latin typeface="Times New Roman" panose="02020603050405020304"/>
                <a:cs typeface="Times New Roman" panose="02020603050405020304"/>
              </a:rPr>
              <a:t>x</a:t>
            </a:r>
            <a:r>
              <a:rPr sz="3300" i="1" spc="-307" baseline="-24000" dirty="0">
                <a:latin typeface="Times New Roman" panose="02020603050405020304"/>
                <a:cs typeface="Times New Roman" panose="02020603050405020304"/>
              </a:rPr>
              <a:t> </a:t>
            </a: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5" name="object 15"/>
          <p:cNvSpPr txBox="1"/>
          <p:nvPr/>
        </p:nvSpPr>
        <p:spPr>
          <a:xfrm>
            <a:off x="5324233" y="3103143"/>
            <a:ext cx="577215" cy="358140"/>
          </a:xfrm>
          <a:prstGeom prst="rect">
            <a:avLst/>
          </a:prstGeom>
        </p:spPr>
        <p:txBody>
          <a:bodyPr vert="horz" wrap="square" lIns="0" tIns="0" rIns="0" bIns="0" rtlCol="0">
            <a:spAutoFit/>
          </a:bodyPr>
          <a:lstStyle/>
          <a:p>
            <a:pPr marL="12700">
              <a:lnSpc>
                <a:spcPct val="100000"/>
              </a:lnSpc>
            </a:pPr>
            <a:r>
              <a:rPr sz="3300" spc="322" baseline="-3000" dirty="0">
                <a:latin typeface="Symbol" panose="05050102010706020507"/>
                <a:cs typeface="Symbol" panose="05050102010706020507"/>
              </a:rPr>
              <a:t></a:t>
            </a:r>
            <a:r>
              <a:rPr sz="2200" spc="-45" dirty="0">
                <a:latin typeface="Symbol" panose="05050102010706020507"/>
                <a:cs typeface="Symbol" panose="05050102010706020507"/>
              </a:rPr>
              <a:t></a:t>
            </a:r>
            <a:r>
              <a:rPr sz="2200" i="1" dirty="0">
                <a:latin typeface="Times New Roman" panose="02020603050405020304"/>
                <a:cs typeface="Times New Roman" panose="02020603050405020304"/>
              </a:rPr>
              <a:t>f</a:t>
            </a:r>
            <a:r>
              <a:rPr sz="2200" i="1" spc="210" dirty="0">
                <a:latin typeface="Times New Roman" panose="02020603050405020304"/>
                <a:cs typeface="Times New Roman" panose="02020603050405020304"/>
              </a:rPr>
              <a:t> </a:t>
            </a:r>
            <a:r>
              <a:rPr sz="3300" baseline="-3000" dirty="0">
                <a:latin typeface="Symbol" panose="05050102010706020507"/>
                <a:cs typeface="Symbol" panose="05050102010706020507"/>
              </a:rPr>
              <a:t></a:t>
            </a:r>
            <a:endParaRPr sz="3300" baseline="-3000">
              <a:latin typeface="Symbol" panose="05050102010706020507"/>
              <a:cs typeface="Symbol" panose="05050102010706020507"/>
            </a:endParaRPr>
          </a:p>
        </p:txBody>
      </p:sp>
      <p:sp>
        <p:nvSpPr>
          <p:cNvPr id="16" name="object 16"/>
          <p:cNvSpPr txBox="1"/>
          <p:nvPr/>
        </p:nvSpPr>
        <p:spPr>
          <a:xfrm>
            <a:off x="3774287" y="3676167"/>
            <a:ext cx="821055" cy="391795"/>
          </a:xfrm>
          <a:prstGeom prst="rect">
            <a:avLst/>
          </a:prstGeom>
        </p:spPr>
        <p:txBody>
          <a:bodyPr vert="horz" wrap="square" lIns="0" tIns="0" rIns="0" bIns="0" rtlCol="0">
            <a:spAutoFit/>
          </a:bodyPr>
          <a:lstStyle/>
          <a:p>
            <a:pPr marL="12700">
              <a:lnSpc>
                <a:spcPct val="100000"/>
              </a:lnSpc>
            </a:pPr>
            <a:r>
              <a:rPr sz="2200" spc="-5" dirty="0">
                <a:latin typeface="Symbol" panose="05050102010706020507"/>
                <a:cs typeface="Symbol" panose="05050102010706020507"/>
              </a:rPr>
              <a:t></a:t>
            </a:r>
            <a:r>
              <a:rPr sz="2200" i="1" spc="5" dirty="0">
                <a:latin typeface="Times New Roman" panose="02020603050405020304"/>
                <a:cs typeface="Times New Roman" panose="02020603050405020304"/>
              </a:rPr>
              <a:t>F</a:t>
            </a:r>
            <a:r>
              <a:rPr sz="2200" i="1" spc="175"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5" dirty="0">
                <a:latin typeface="Times New Roman" panose="02020603050405020304"/>
                <a:cs typeface="Times New Roman" panose="02020603050405020304"/>
              </a:rPr>
              <a:t> </a:t>
            </a:r>
            <a:r>
              <a:rPr sz="3300" baseline="-10000" dirty="0">
                <a:latin typeface="Symbol" panose="05050102010706020507"/>
                <a:cs typeface="Symbol" panose="05050102010706020507"/>
              </a:rPr>
              <a:t></a:t>
            </a:r>
            <a:endParaRPr sz="3300" baseline="-10000">
              <a:latin typeface="Symbol" panose="05050102010706020507"/>
              <a:cs typeface="Symbol" panose="05050102010706020507"/>
            </a:endParaRPr>
          </a:p>
        </p:txBody>
      </p:sp>
      <p:sp>
        <p:nvSpPr>
          <p:cNvPr id="17" name="object 17"/>
          <p:cNvSpPr txBox="1"/>
          <p:nvPr/>
        </p:nvSpPr>
        <p:spPr>
          <a:xfrm>
            <a:off x="4461624" y="3990136"/>
            <a:ext cx="589915" cy="342900"/>
          </a:xfrm>
          <a:prstGeom prst="rect">
            <a:avLst/>
          </a:prstGeom>
        </p:spPr>
        <p:txBody>
          <a:bodyPr vert="horz" wrap="square" lIns="0" tIns="0" rIns="0" bIns="0" rtlCol="0">
            <a:spAutoFit/>
          </a:bodyPr>
          <a:lstStyle/>
          <a:p>
            <a:pPr marL="12700">
              <a:lnSpc>
                <a:spcPct val="100000"/>
              </a:lnSpc>
            </a:pPr>
            <a:r>
              <a:rPr sz="2200" spc="-35" dirty="0">
                <a:latin typeface="Symbol" panose="05050102010706020507"/>
                <a:cs typeface="Symbol" panose="05050102010706020507"/>
              </a:rPr>
              <a:t></a:t>
            </a:r>
            <a:r>
              <a:rPr sz="3300" i="1" spc="202" baseline="24000" dirty="0">
                <a:latin typeface="Times New Roman" panose="02020603050405020304"/>
                <a:cs typeface="Times New Roman" panose="02020603050405020304"/>
              </a:rPr>
              <a:t>G</a:t>
            </a:r>
            <a:r>
              <a:rPr sz="2325" i="1" spc="-7" baseline="14000" dirty="0">
                <a:latin typeface="Times New Roman" panose="02020603050405020304"/>
                <a:cs typeface="Times New Roman" panose="02020603050405020304"/>
              </a:rPr>
              <a:t>y</a:t>
            </a:r>
            <a:r>
              <a:rPr sz="2325" i="1" spc="-37" baseline="14000" dirty="0">
                <a:latin typeface="Times New Roman" panose="02020603050405020304"/>
                <a:cs typeface="Times New Roman" panose="02020603050405020304"/>
              </a:rPr>
              <a:t> </a:t>
            </a: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8" name="object 18"/>
          <p:cNvSpPr txBox="1"/>
          <p:nvPr/>
        </p:nvSpPr>
        <p:spPr>
          <a:xfrm>
            <a:off x="4461624" y="3458248"/>
            <a:ext cx="589915" cy="385445"/>
          </a:xfrm>
          <a:prstGeom prst="rect">
            <a:avLst/>
          </a:prstGeom>
        </p:spPr>
        <p:txBody>
          <a:bodyPr vert="horz" wrap="square" lIns="0" tIns="0" rIns="0" bIns="0" rtlCol="0">
            <a:spAutoFit/>
          </a:bodyPr>
          <a:lstStyle/>
          <a:p>
            <a:pPr marL="12700">
              <a:lnSpc>
                <a:spcPct val="100000"/>
              </a:lnSpc>
            </a:pPr>
            <a:r>
              <a:rPr sz="2200" spc="-35" dirty="0">
                <a:latin typeface="Symbol" panose="05050102010706020507"/>
                <a:cs typeface="Symbol" panose="05050102010706020507"/>
              </a:rPr>
              <a:t></a:t>
            </a:r>
            <a:r>
              <a:rPr sz="3300" i="1" spc="104" baseline="4000" dirty="0">
                <a:latin typeface="Times New Roman" panose="02020603050405020304"/>
                <a:cs typeface="Times New Roman" panose="02020603050405020304"/>
              </a:rPr>
              <a:t>G</a:t>
            </a:r>
            <a:r>
              <a:rPr sz="2325" i="1" spc="-7" baseline="-16000" dirty="0">
                <a:latin typeface="Times New Roman" panose="02020603050405020304"/>
                <a:cs typeface="Times New Roman" panose="02020603050405020304"/>
              </a:rPr>
              <a:t>x</a:t>
            </a:r>
            <a:r>
              <a:rPr sz="2325" i="1" spc="60" baseline="-16000" dirty="0">
                <a:latin typeface="Times New Roman" panose="02020603050405020304"/>
                <a:cs typeface="Times New Roman" panose="02020603050405020304"/>
              </a:rPr>
              <a:t> </a:t>
            </a:r>
            <a:r>
              <a:rPr sz="2200" dirty="0">
                <a:latin typeface="Symbol" panose="05050102010706020507"/>
                <a:cs typeface="Symbol" panose="05050102010706020507"/>
              </a:rPr>
              <a:t></a:t>
            </a:r>
            <a:endParaRPr sz="2200">
              <a:latin typeface="Symbol" panose="05050102010706020507"/>
              <a:cs typeface="Symbol" panose="05050102010706020507"/>
            </a:endParaRPr>
          </a:p>
        </p:txBody>
      </p:sp>
      <p:sp>
        <p:nvSpPr>
          <p:cNvPr id="19" name="object 19"/>
          <p:cNvSpPr txBox="1"/>
          <p:nvPr/>
        </p:nvSpPr>
        <p:spPr>
          <a:xfrm>
            <a:off x="7402193" y="4714240"/>
            <a:ext cx="137795" cy="695325"/>
          </a:xfrm>
          <a:prstGeom prst="rect">
            <a:avLst/>
          </a:prstGeom>
        </p:spPr>
        <p:txBody>
          <a:bodyPr vert="horz" wrap="square" lIns="0" tIns="0" rIns="0" bIns="0" rtlCol="0">
            <a:spAutoFit/>
          </a:bodyPr>
          <a:lstStyle/>
          <a:p>
            <a:pPr marL="12700">
              <a:lnSpc>
                <a:spcPct val="100000"/>
              </a:lnSpc>
            </a:pPr>
            <a:r>
              <a:rPr sz="4550" spc="-635" dirty="0">
                <a:latin typeface="Symbol" panose="05050102010706020507"/>
                <a:cs typeface="Symbol" panose="05050102010706020507"/>
              </a:rPr>
              <a:t></a:t>
            </a:r>
            <a:endParaRPr sz="4550">
              <a:latin typeface="Symbol" panose="05050102010706020507"/>
              <a:cs typeface="Symbol" panose="05050102010706020507"/>
            </a:endParaRPr>
          </a:p>
        </p:txBody>
      </p:sp>
      <p:sp>
        <p:nvSpPr>
          <p:cNvPr id="20" name="object 20"/>
          <p:cNvSpPr/>
          <p:nvPr/>
        </p:nvSpPr>
        <p:spPr>
          <a:xfrm>
            <a:off x="7496886" y="5023878"/>
            <a:ext cx="151765" cy="0"/>
          </a:xfrm>
          <a:custGeom>
            <a:avLst/>
            <a:gdLst/>
            <a:ahLst/>
            <a:cxnLst/>
            <a:rect l="l" t="t" r="r" b="b"/>
            <a:pathLst>
              <a:path w="151765">
                <a:moveTo>
                  <a:pt x="0" y="0"/>
                </a:moveTo>
                <a:lnTo>
                  <a:pt x="151627" y="0"/>
                </a:lnTo>
              </a:path>
            </a:pathLst>
          </a:custGeom>
          <a:ln w="7625">
            <a:solidFill>
              <a:srgbClr val="000000"/>
            </a:solidFill>
          </a:ln>
        </p:spPr>
        <p:txBody>
          <a:bodyPr wrap="square" lIns="0" tIns="0" rIns="0" bIns="0" rtlCol="0"/>
          <a:lstStyle/>
          <a:p>
            <a:endParaRPr/>
          </a:p>
        </p:txBody>
      </p:sp>
      <p:sp>
        <p:nvSpPr>
          <p:cNvPr id="21" name="object 21"/>
          <p:cNvSpPr txBox="1"/>
          <p:nvPr/>
        </p:nvSpPr>
        <p:spPr>
          <a:xfrm>
            <a:off x="7504303" y="5033771"/>
            <a:ext cx="132080"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2</a:t>
            </a:r>
            <a:endParaRPr sz="1650">
              <a:latin typeface="Times New Roman" panose="02020603050405020304"/>
              <a:cs typeface="Times New Roman" panose="02020603050405020304"/>
            </a:endParaRPr>
          </a:p>
        </p:txBody>
      </p:sp>
      <p:sp>
        <p:nvSpPr>
          <p:cNvPr id="22" name="object 22"/>
          <p:cNvSpPr txBox="1"/>
          <p:nvPr/>
        </p:nvSpPr>
        <p:spPr>
          <a:xfrm>
            <a:off x="7500493" y="4734305"/>
            <a:ext cx="132080"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
        <p:nvSpPr>
          <p:cNvPr id="23" name="object 23"/>
          <p:cNvSpPr txBox="1"/>
          <p:nvPr/>
        </p:nvSpPr>
        <p:spPr>
          <a:xfrm>
            <a:off x="7226172" y="4946891"/>
            <a:ext cx="140970" cy="477520"/>
          </a:xfrm>
          <a:prstGeom prst="rect">
            <a:avLst/>
          </a:prstGeom>
        </p:spPr>
        <p:txBody>
          <a:bodyPr vert="horz" wrap="square" lIns="0" tIns="0" rIns="0" bIns="0" rtlCol="0">
            <a:spAutoFit/>
          </a:bodyPr>
          <a:lstStyle/>
          <a:p>
            <a:pPr marL="20955">
              <a:lnSpc>
                <a:spcPts val="1830"/>
              </a:lnSpc>
            </a:pPr>
            <a:r>
              <a:rPr sz="1650" spc="15" dirty="0">
                <a:latin typeface="Times New Roman" panose="02020603050405020304"/>
                <a:cs typeface="Times New Roman" panose="02020603050405020304"/>
              </a:rPr>
              <a:t>2</a:t>
            </a:r>
            <a:endParaRPr sz="1650">
              <a:latin typeface="Times New Roman" panose="02020603050405020304"/>
              <a:cs typeface="Times New Roman" panose="02020603050405020304"/>
            </a:endParaRPr>
          </a:p>
          <a:p>
            <a:pPr marL="12700">
              <a:lnSpc>
                <a:spcPts val="1830"/>
              </a:lnSpc>
            </a:pPr>
            <a:r>
              <a:rPr sz="1650" i="1" spc="10" dirty="0">
                <a:latin typeface="Times New Roman" panose="02020603050405020304"/>
                <a:cs typeface="Times New Roman" panose="02020603050405020304"/>
              </a:rPr>
              <a:t>y</a:t>
            </a:r>
            <a:endParaRPr sz="1650">
              <a:latin typeface="Times New Roman" panose="02020603050405020304"/>
              <a:cs typeface="Times New Roman" panose="02020603050405020304"/>
            </a:endParaRPr>
          </a:p>
        </p:txBody>
      </p:sp>
      <p:sp>
        <p:nvSpPr>
          <p:cNvPr id="24" name="object 24"/>
          <p:cNvSpPr txBox="1"/>
          <p:nvPr/>
        </p:nvSpPr>
        <p:spPr>
          <a:xfrm>
            <a:off x="6474078" y="4946891"/>
            <a:ext cx="151130" cy="477520"/>
          </a:xfrm>
          <a:prstGeom prst="rect">
            <a:avLst/>
          </a:prstGeom>
        </p:spPr>
        <p:txBody>
          <a:bodyPr vert="horz" wrap="square" lIns="0" tIns="0" rIns="0" bIns="0" rtlCol="0">
            <a:spAutoFit/>
          </a:bodyPr>
          <a:lstStyle/>
          <a:p>
            <a:pPr marL="31750">
              <a:lnSpc>
                <a:spcPts val="1830"/>
              </a:lnSpc>
            </a:pPr>
            <a:r>
              <a:rPr sz="1650" spc="15" dirty="0">
                <a:latin typeface="Times New Roman" panose="02020603050405020304"/>
                <a:cs typeface="Times New Roman" panose="02020603050405020304"/>
              </a:rPr>
              <a:t>2</a:t>
            </a:r>
            <a:endParaRPr sz="1650">
              <a:latin typeface="Times New Roman" panose="02020603050405020304"/>
              <a:cs typeface="Times New Roman" panose="02020603050405020304"/>
            </a:endParaRPr>
          </a:p>
          <a:p>
            <a:pPr marL="12700">
              <a:lnSpc>
                <a:spcPts val="1830"/>
              </a:lnSpc>
            </a:pPr>
            <a:r>
              <a:rPr sz="1650" i="1" spc="10" dirty="0">
                <a:latin typeface="Times New Roman" panose="02020603050405020304"/>
                <a:cs typeface="Times New Roman" panose="02020603050405020304"/>
              </a:rPr>
              <a:t>x</a:t>
            </a:r>
            <a:endParaRPr sz="1650">
              <a:latin typeface="Times New Roman" panose="02020603050405020304"/>
              <a:cs typeface="Times New Roman" panose="02020603050405020304"/>
            </a:endParaRPr>
          </a:p>
        </p:txBody>
      </p:sp>
      <p:sp>
        <p:nvSpPr>
          <p:cNvPr id="25" name="object 25"/>
          <p:cNvSpPr txBox="1"/>
          <p:nvPr/>
        </p:nvSpPr>
        <p:spPr>
          <a:xfrm>
            <a:off x="6711098" y="4988814"/>
            <a:ext cx="488315" cy="377190"/>
          </a:xfrm>
          <a:prstGeom prst="rect">
            <a:avLst/>
          </a:prstGeom>
        </p:spPr>
        <p:txBody>
          <a:bodyPr vert="horz" wrap="square" lIns="0" tIns="0" rIns="0" bIns="0" rtlCol="0">
            <a:spAutoFit/>
          </a:bodyPr>
          <a:lstStyle/>
          <a:p>
            <a:pPr marL="254635" indent="-241935">
              <a:lnSpc>
                <a:spcPct val="100000"/>
              </a:lnSpc>
              <a:buFont typeface="Symbol" panose="05050102010706020507"/>
              <a:buChar char=""/>
              <a:tabLst>
                <a:tab pos="255270" algn="l"/>
              </a:tabLst>
            </a:pPr>
            <a:r>
              <a:rPr sz="2400" i="1" dirty="0">
                <a:latin typeface="Times New Roman" panose="02020603050405020304"/>
                <a:cs typeface="Times New Roman" panose="02020603050405020304"/>
              </a:rPr>
              <a:t>G</a:t>
            </a:r>
            <a:endParaRPr sz="2400">
              <a:latin typeface="Times New Roman" panose="02020603050405020304"/>
              <a:cs typeface="Times New Roman" panose="02020603050405020304"/>
            </a:endParaRPr>
          </a:p>
        </p:txBody>
      </p:sp>
      <p:sp>
        <p:nvSpPr>
          <p:cNvPr id="26" name="object 26"/>
          <p:cNvSpPr txBox="1"/>
          <p:nvPr/>
        </p:nvSpPr>
        <p:spPr>
          <a:xfrm>
            <a:off x="3729418" y="4715764"/>
            <a:ext cx="2728595" cy="693420"/>
          </a:xfrm>
          <a:prstGeom prst="rect">
            <a:avLst/>
          </a:prstGeom>
        </p:spPr>
        <p:txBody>
          <a:bodyPr vert="horz" wrap="square" lIns="0" tIns="0" rIns="0" bIns="0" rtlCol="0">
            <a:spAutoFit/>
          </a:bodyPr>
          <a:lstStyle/>
          <a:p>
            <a:pPr marL="12700">
              <a:lnSpc>
                <a:spcPts val="5460"/>
              </a:lnSpc>
              <a:tabLst>
                <a:tab pos="514350" algn="l"/>
              </a:tabLst>
            </a:pPr>
            <a:r>
              <a:rPr sz="2400" dirty="0">
                <a:latin typeface="Symbol" panose="05050102010706020507"/>
                <a:cs typeface="Symbol" panose="05050102010706020507"/>
              </a:rPr>
              <a:t></a:t>
            </a:r>
            <a:r>
              <a:rPr sz="2400" spc="-380"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f	</a:t>
            </a:r>
            <a:r>
              <a:rPr sz="2400" dirty="0">
                <a:latin typeface="Symbol" panose="05050102010706020507"/>
                <a:cs typeface="Symbol" panose="05050102010706020507"/>
              </a:rPr>
              <a:t></a:t>
            </a:r>
            <a:r>
              <a:rPr sz="2400" spc="235"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mag</a:t>
            </a:r>
            <a:r>
              <a:rPr sz="2400" i="1" spc="95" dirty="0">
                <a:latin typeface="Times New Roman" panose="02020603050405020304"/>
                <a:cs typeface="Times New Roman" panose="02020603050405020304"/>
              </a:rPr>
              <a:t> </a:t>
            </a:r>
            <a:r>
              <a:rPr sz="3250" spc="-345" dirty="0">
                <a:latin typeface="Symbol" panose="05050102010706020507"/>
                <a:cs typeface="Symbol" panose="05050102010706020507"/>
              </a:rPr>
              <a:t></a:t>
            </a:r>
            <a:r>
              <a:rPr sz="2400" dirty="0">
                <a:latin typeface="Symbol" panose="05050102010706020507"/>
                <a:cs typeface="Symbol" panose="05050102010706020507"/>
              </a:rPr>
              <a:t></a:t>
            </a:r>
            <a:r>
              <a:rPr sz="2400" spc="-375"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F</a:t>
            </a:r>
            <a:r>
              <a:rPr sz="2400" i="1" spc="-55" dirty="0">
                <a:latin typeface="Times New Roman" panose="02020603050405020304"/>
                <a:cs typeface="Times New Roman" panose="02020603050405020304"/>
              </a:rPr>
              <a:t> </a:t>
            </a:r>
            <a:r>
              <a:rPr sz="3250" spc="-200" dirty="0">
                <a:latin typeface="Symbol" panose="05050102010706020507"/>
                <a:cs typeface="Symbol" panose="05050102010706020507"/>
              </a:rPr>
              <a:t></a:t>
            </a:r>
            <a:r>
              <a:rPr sz="3250" spc="-375" dirty="0">
                <a:latin typeface="Times New Roman" panose="02020603050405020304"/>
                <a:cs typeface="Times New Roman" panose="02020603050405020304"/>
              </a:rPr>
              <a:t> </a:t>
            </a:r>
            <a:r>
              <a:rPr sz="2400" dirty="0">
                <a:latin typeface="Symbol" panose="05050102010706020507"/>
                <a:cs typeface="Symbol" panose="05050102010706020507"/>
              </a:rPr>
              <a:t></a:t>
            </a:r>
            <a:r>
              <a:rPr sz="2400" spc="175" dirty="0">
                <a:latin typeface="Times New Roman" panose="02020603050405020304"/>
                <a:cs typeface="Times New Roman" panose="02020603050405020304"/>
              </a:rPr>
              <a:t> </a:t>
            </a:r>
            <a:r>
              <a:rPr sz="4550" spc="-1019" dirty="0">
                <a:latin typeface="Symbol" panose="05050102010706020507"/>
                <a:cs typeface="Symbol" panose="05050102010706020507"/>
              </a:rPr>
              <a:t></a:t>
            </a:r>
            <a:r>
              <a:rPr sz="2400" i="1" dirty="0">
                <a:latin typeface="Times New Roman" panose="02020603050405020304"/>
                <a:cs typeface="Times New Roman" panose="02020603050405020304"/>
              </a:rPr>
              <a:t>G</a:t>
            </a:r>
            <a:endParaRPr sz="2400">
              <a:latin typeface="Times New Roman" panose="02020603050405020304"/>
              <a:cs typeface="Times New Roman" panose="02020603050405020304"/>
            </a:endParaRPr>
          </a:p>
        </p:txBody>
      </p:sp>
      <p:sp>
        <p:nvSpPr>
          <p:cNvPr id="27" name="object 27"/>
          <p:cNvSpPr/>
          <p:nvPr/>
        </p:nvSpPr>
        <p:spPr>
          <a:xfrm>
            <a:off x="6187846" y="6084551"/>
            <a:ext cx="467995" cy="0"/>
          </a:xfrm>
          <a:custGeom>
            <a:avLst/>
            <a:gdLst/>
            <a:ahLst/>
            <a:cxnLst/>
            <a:rect l="l" t="t" r="r" b="b"/>
            <a:pathLst>
              <a:path w="467995">
                <a:moveTo>
                  <a:pt x="0" y="0"/>
                </a:moveTo>
                <a:lnTo>
                  <a:pt x="467855" y="0"/>
                </a:lnTo>
              </a:path>
            </a:pathLst>
          </a:custGeom>
          <a:ln w="15190">
            <a:solidFill>
              <a:srgbClr val="000000"/>
            </a:solidFill>
          </a:ln>
        </p:spPr>
        <p:txBody>
          <a:bodyPr wrap="square" lIns="0" tIns="0" rIns="0" bIns="0" rtlCol="0"/>
          <a:lstStyle/>
          <a:p>
            <a:endParaRPr/>
          </a:p>
        </p:txBody>
      </p:sp>
      <p:sp>
        <p:nvSpPr>
          <p:cNvPr id="28" name="object 28"/>
          <p:cNvSpPr txBox="1"/>
          <p:nvPr/>
        </p:nvSpPr>
        <p:spPr>
          <a:xfrm>
            <a:off x="6685915" y="5992367"/>
            <a:ext cx="142875" cy="372745"/>
          </a:xfrm>
          <a:prstGeom prst="rect">
            <a:avLst/>
          </a:prstGeom>
        </p:spPr>
        <p:txBody>
          <a:bodyPr vert="horz" wrap="square" lIns="0" tIns="0" rIns="0" bIns="0" rtlCol="0">
            <a:spAutoFit/>
          </a:bodyPr>
          <a:lstStyle/>
          <a:p>
            <a:pPr marL="12700">
              <a:lnSpc>
                <a:spcPct val="100000"/>
              </a:lnSpc>
            </a:pP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29" name="object 29"/>
          <p:cNvSpPr txBox="1"/>
          <p:nvPr/>
        </p:nvSpPr>
        <p:spPr>
          <a:xfrm>
            <a:off x="6685915" y="5823216"/>
            <a:ext cx="142875" cy="372745"/>
          </a:xfrm>
          <a:prstGeom prst="rect">
            <a:avLst/>
          </a:prstGeom>
        </p:spPr>
        <p:txBody>
          <a:bodyPr vert="horz" wrap="square" lIns="0" tIns="0" rIns="0" bIns="0" rtlCol="0">
            <a:spAutoFit/>
          </a:bodyPr>
          <a:lstStyle/>
          <a:p>
            <a:pPr marL="12700">
              <a:lnSpc>
                <a:spcPct val="100000"/>
              </a:lnSpc>
            </a:pP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30" name="object 30"/>
          <p:cNvSpPr txBox="1"/>
          <p:nvPr/>
        </p:nvSpPr>
        <p:spPr>
          <a:xfrm>
            <a:off x="6685915" y="6187440"/>
            <a:ext cx="142875" cy="372745"/>
          </a:xfrm>
          <a:prstGeom prst="rect">
            <a:avLst/>
          </a:prstGeom>
        </p:spPr>
        <p:txBody>
          <a:bodyPr vert="horz" wrap="square" lIns="0" tIns="0" rIns="0" bIns="0" rtlCol="0">
            <a:spAutoFit/>
          </a:bodyPr>
          <a:lstStyle/>
          <a:p>
            <a:pPr marL="12700">
              <a:lnSpc>
                <a:spcPct val="100000"/>
              </a:lnSpc>
            </a:pP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31" name="object 31"/>
          <p:cNvSpPr txBox="1"/>
          <p:nvPr/>
        </p:nvSpPr>
        <p:spPr>
          <a:xfrm>
            <a:off x="6685915" y="5628132"/>
            <a:ext cx="142875" cy="372745"/>
          </a:xfrm>
          <a:prstGeom prst="rect">
            <a:avLst/>
          </a:prstGeom>
        </p:spPr>
        <p:txBody>
          <a:bodyPr vert="horz" wrap="square" lIns="0" tIns="0" rIns="0" bIns="0" rtlCol="0">
            <a:spAutoFit/>
          </a:bodyPr>
          <a:lstStyle/>
          <a:p>
            <a:pPr marL="12700">
              <a:lnSpc>
                <a:spcPct val="100000"/>
              </a:lnSpc>
            </a:pP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32" name="object 32"/>
          <p:cNvSpPr txBox="1"/>
          <p:nvPr/>
        </p:nvSpPr>
        <p:spPr>
          <a:xfrm>
            <a:off x="5999365" y="5823216"/>
            <a:ext cx="142875" cy="372745"/>
          </a:xfrm>
          <a:prstGeom prst="rect">
            <a:avLst/>
          </a:prstGeom>
        </p:spPr>
        <p:txBody>
          <a:bodyPr vert="horz" wrap="square" lIns="0" tIns="0" rIns="0" bIns="0" rtlCol="0">
            <a:spAutoFit/>
          </a:bodyPr>
          <a:lstStyle/>
          <a:p>
            <a:pPr marL="12700">
              <a:lnSpc>
                <a:spcPct val="100000"/>
              </a:lnSpc>
            </a:pPr>
            <a:r>
              <a:rPr sz="2400" spc="-5" dirty="0">
                <a:latin typeface="Symbol" panose="05050102010706020507"/>
                <a:cs typeface="Symbol" panose="05050102010706020507"/>
              </a:rPr>
              <a:t></a:t>
            </a:r>
            <a:endParaRPr sz="2400">
              <a:latin typeface="Symbol" panose="05050102010706020507"/>
              <a:cs typeface="Symbol" panose="05050102010706020507"/>
            </a:endParaRPr>
          </a:p>
        </p:txBody>
      </p:sp>
      <p:sp>
        <p:nvSpPr>
          <p:cNvPr id="33" name="object 33"/>
          <p:cNvSpPr txBox="1"/>
          <p:nvPr/>
        </p:nvSpPr>
        <p:spPr>
          <a:xfrm>
            <a:off x="5999365" y="6095238"/>
            <a:ext cx="583565" cy="464820"/>
          </a:xfrm>
          <a:prstGeom prst="rect">
            <a:avLst/>
          </a:prstGeom>
        </p:spPr>
        <p:txBody>
          <a:bodyPr vert="horz" wrap="square" lIns="0" tIns="0" rIns="0" bIns="0" rtlCol="0">
            <a:spAutoFit/>
          </a:bodyPr>
          <a:lstStyle/>
          <a:p>
            <a:pPr marL="12700">
              <a:lnSpc>
                <a:spcPct val="100000"/>
              </a:lnSpc>
            </a:pPr>
            <a:r>
              <a:rPr sz="3600" spc="-7" baseline="-17000" dirty="0">
                <a:latin typeface="Symbol" panose="05050102010706020507"/>
                <a:cs typeface="Symbol" panose="05050102010706020507"/>
              </a:rPr>
              <a:t></a:t>
            </a:r>
            <a:r>
              <a:rPr sz="3600" spc="97" baseline="-17000" dirty="0">
                <a:latin typeface="Times New Roman" panose="02020603050405020304"/>
                <a:cs typeface="Times New Roman" panose="02020603050405020304"/>
              </a:rPr>
              <a:t> </a:t>
            </a:r>
            <a:r>
              <a:rPr sz="2400" i="1" spc="320" dirty="0">
                <a:latin typeface="Times New Roman" panose="02020603050405020304"/>
                <a:cs typeface="Times New Roman" panose="02020603050405020304"/>
              </a:rPr>
              <a:t>G</a:t>
            </a:r>
            <a:r>
              <a:rPr sz="2475" i="1" spc="15" baseline="-20000" dirty="0">
                <a:latin typeface="Times New Roman" panose="02020603050405020304"/>
                <a:cs typeface="Times New Roman" panose="02020603050405020304"/>
              </a:rPr>
              <a:t>x</a:t>
            </a:r>
            <a:endParaRPr sz="2475" baseline="-20000">
              <a:latin typeface="Times New Roman" panose="02020603050405020304"/>
              <a:cs typeface="Times New Roman" panose="02020603050405020304"/>
            </a:endParaRPr>
          </a:p>
        </p:txBody>
      </p:sp>
      <p:sp>
        <p:nvSpPr>
          <p:cNvPr id="34" name="object 34"/>
          <p:cNvSpPr txBox="1"/>
          <p:nvPr/>
        </p:nvSpPr>
        <p:spPr>
          <a:xfrm>
            <a:off x="5999365" y="5610605"/>
            <a:ext cx="587375" cy="435609"/>
          </a:xfrm>
          <a:prstGeom prst="rect">
            <a:avLst/>
          </a:prstGeom>
        </p:spPr>
        <p:txBody>
          <a:bodyPr vert="horz" wrap="square" lIns="0" tIns="0" rIns="0" bIns="0" rtlCol="0">
            <a:spAutoFit/>
          </a:bodyPr>
          <a:lstStyle/>
          <a:p>
            <a:pPr marL="12700">
              <a:lnSpc>
                <a:spcPct val="100000"/>
              </a:lnSpc>
            </a:pPr>
            <a:r>
              <a:rPr sz="3600" spc="-7" baseline="-3000" dirty="0">
                <a:latin typeface="Symbol" panose="05050102010706020507"/>
                <a:cs typeface="Symbol" panose="05050102010706020507"/>
              </a:rPr>
              <a:t></a:t>
            </a:r>
            <a:r>
              <a:rPr sz="3600" spc="7" baseline="-3000" dirty="0">
                <a:latin typeface="Times New Roman" panose="02020603050405020304"/>
                <a:cs typeface="Times New Roman" panose="02020603050405020304"/>
              </a:rPr>
              <a:t> </a:t>
            </a:r>
            <a:r>
              <a:rPr sz="2400" i="1" spc="-5" dirty="0">
                <a:latin typeface="Times New Roman" panose="02020603050405020304"/>
                <a:cs typeface="Times New Roman" panose="02020603050405020304"/>
              </a:rPr>
              <a:t>G</a:t>
            </a:r>
            <a:r>
              <a:rPr sz="2400" i="1" spc="-185" dirty="0">
                <a:latin typeface="Times New Roman" panose="02020603050405020304"/>
                <a:cs typeface="Times New Roman" panose="02020603050405020304"/>
              </a:rPr>
              <a:t> </a:t>
            </a:r>
            <a:r>
              <a:rPr sz="2475" i="1" spc="15" baseline="-20000" dirty="0">
                <a:latin typeface="Times New Roman" panose="02020603050405020304"/>
                <a:cs typeface="Times New Roman" panose="02020603050405020304"/>
              </a:rPr>
              <a:t>y</a:t>
            </a:r>
            <a:endParaRPr sz="2475" baseline="-20000">
              <a:latin typeface="Times New Roman" panose="02020603050405020304"/>
              <a:cs typeface="Times New Roman" panose="02020603050405020304"/>
            </a:endParaRPr>
          </a:p>
        </p:txBody>
      </p:sp>
      <p:sp>
        <p:nvSpPr>
          <p:cNvPr id="35" name="object 35"/>
          <p:cNvSpPr txBox="1"/>
          <p:nvPr/>
        </p:nvSpPr>
        <p:spPr>
          <a:xfrm>
            <a:off x="3857371" y="5747258"/>
            <a:ext cx="2284730" cy="617855"/>
          </a:xfrm>
          <a:prstGeom prst="rect">
            <a:avLst/>
          </a:prstGeom>
        </p:spPr>
        <p:txBody>
          <a:bodyPr vert="horz" wrap="square" lIns="0" tIns="0" rIns="0" bIns="0" rtlCol="0">
            <a:spAutoFit/>
          </a:bodyPr>
          <a:lstStyle/>
          <a:p>
            <a:pPr marL="12700">
              <a:lnSpc>
                <a:spcPct val="100000"/>
              </a:lnSpc>
            </a:pPr>
            <a:r>
              <a:rPr sz="2500" i="1" spc="-65" dirty="0">
                <a:latin typeface="Symbol" panose="05050102010706020507"/>
                <a:cs typeface="Symbol" panose="05050102010706020507"/>
              </a:rPr>
              <a:t></a:t>
            </a:r>
            <a:r>
              <a:rPr sz="2500" i="1" spc="-130" dirty="0">
                <a:latin typeface="Times New Roman" panose="02020603050405020304"/>
                <a:cs typeface="Times New Roman" panose="02020603050405020304"/>
              </a:rPr>
              <a:t> </a:t>
            </a:r>
            <a:r>
              <a:rPr sz="3250" spc="-135" dirty="0">
                <a:latin typeface="Symbol" panose="05050102010706020507"/>
                <a:cs typeface="Symbol" panose="05050102010706020507"/>
              </a:rPr>
              <a:t></a:t>
            </a:r>
            <a:r>
              <a:rPr sz="2400" i="1" spc="150" dirty="0">
                <a:latin typeface="Times New Roman" panose="02020603050405020304"/>
                <a:cs typeface="Times New Roman" panose="02020603050405020304"/>
              </a:rPr>
              <a:t>x</a:t>
            </a:r>
            <a:r>
              <a:rPr sz="2400" spc="-5" dirty="0">
                <a:latin typeface="Times New Roman" panose="02020603050405020304"/>
                <a:cs typeface="Times New Roman" panose="02020603050405020304"/>
              </a:rPr>
              <a:t>,</a:t>
            </a:r>
            <a:r>
              <a:rPr sz="2400" spc="60" dirty="0">
                <a:latin typeface="Times New Roman" panose="02020603050405020304"/>
                <a:cs typeface="Times New Roman" panose="02020603050405020304"/>
              </a:rPr>
              <a:t> </a:t>
            </a:r>
            <a:r>
              <a:rPr sz="2400" i="1" spc="-5" dirty="0">
                <a:latin typeface="Times New Roman" panose="02020603050405020304"/>
                <a:cs typeface="Times New Roman" panose="02020603050405020304"/>
              </a:rPr>
              <a:t>y</a:t>
            </a:r>
            <a:r>
              <a:rPr sz="2400" i="1" spc="-280" dirty="0">
                <a:latin typeface="Times New Roman" panose="02020603050405020304"/>
                <a:cs typeface="Times New Roman" panose="02020603050405020304"/>
              </a:rPr>
              <a:t> </a:t>
            </a:r>
            <a:r>
              <a:rPr sz="3250" spc="-200" dirty="0">
                <a:latin typeface="Symbol" panose="05050102010706020507"/>
                <a:cs typeface="Symbol" panose="05050102010706020507"/>
              </a:rPr>
              <a:t></a:t>
            </a:r>
            <a:r>
              <a:rPr sz="3250" spc="-375" dirty="0">
                <a:latin typeface="Times New Roman" panose="02020603050405020304"/>
                <a:cs typeface="Times New Roman" panose="02020603050405020304"/>
              </a:rPr>
              <a:t> </a:t>
            </a:r>
            <a:r>
              <a:rPr sz="2400" spc="-5" dirty="0">
                <a:latin typeface="Symbol" panose="05050102010706020507"/>
                <a:cs typeface="Symbol" panose="05050102010706020507"/>
              </a:rPr>
              <a:t></a:t>
            </a:r>
            <a:r>
              <a:rPr sz="2400" spc="19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arctan</a:t>
            </a:r>
            <a:r>
              <a:rPr sz="2400" spc="145" dirty="0">
                <a:latin typeface="Times New Roman" panose="02020603050405020304"/>
                <a:cs typeface="Times New Roman" panose="02020603050405020304"/>
              </a:rPr>
              <a:t> </a:t>
            </a:r>
            <a:r>
              <a:rPr sz="3600" spc="-7" baseline="-25000" dirty="0">
                <a:latin typeface="Symbol" panose="05050102010706020507"/>
                <a:cs typeface="Symbol" panose="05050102010706020507"/>
              </a:rPr>
              <a:t></a:t>
            </a:r>
            <a:endParaRPr sz="3600" baseline="-25000">
              <a:latin typeface="Symbol" panose="05050102010706020507"/>
              <a:cs typeface="Symbol" panose="05050102010706020507"/>
            </a:endParaRP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300990" rIns="0" bIns="0" rtlCol="0">
            <a:spAutoFit/>
          </a:bodyPr>
          <a:lstStyle/>
          <a:p>
            <a:pPr marL="944880" indent="-285750">
              <a:lnSpc>
                <a:spcPct val="100000"/>
              </a:lnSpc>
              <a:buClr>
                <a:srgbClr val="FF0000"/>
              </a:buClr>
              <a:buSzPct val="69000"/>
              <a:buFont typeface="Wingdings" panose="05000000000000000000"/>
              <a:buChar char=""/>
              <a:tabLst>
                <a:tab pos="944880" algn="l"/>
              </a:tabLst>
            </a:pPr>
            <a:r>
              <a:rPr sz="3200" spc="-5" dirty="0"/>
              <a:t>Roberts交叉梯度算子</a:t>
            </a:r>
            <a:endParaRPr sz="3200"/>
          </a:p>
          <a:p>
            <a:pPr marL="1115695">
              <a:lnSpc>
                <a:spcPct val="100000"/>
              </a:lnSpc>
              <a:spcBef>
                <a:spcPts val="230"/>
              </a:spcBef>
            </a:pPr>
            <a:r>
              <a:rPr sz="3200" spc="-10" dirty="0">
                <a:solidFill>
                  <a:srgbClr val="FF0000"/>
                </a:solidFill>
                <a:latin typeface="Symbol" panose="05050102010706020507"/>
                <a:cs typeface="Symbol" panose="05050102010706020507"/>
              </a:rPr>
              <a:t></a:t>
            </a:r>
            <a:r>
              <a:rPr sz="3200" spc="-5" dirty="0">
                <a:solidFill>
                  <a:srgbClr val="FF0000"/>
                </a:solidFill>
              </a:rPr>
              <a:t>f</a:t>
            </a:r>
            <a:r>
              <a:rPr sz="3200" spc="10" dirty="0">
                <a:solidFill>
                  <a:srgbClr val="FF0000"/>
                </a:solidFill>
              </a:rPr>
              <a:t> </a:t>
            </a:r>
            <a:r>
              <a:rPr sz="3200" spc="-5" dirty="0">
                <a:solidFill>
                  <a:srgbClr val="FF0000"/>
                </a:solidFill>
                <a:latin typeface="Symbol" panose="05050102010706020507"/>
                <a:cs typeface="Symbol" panose="05050102010706020507"/>
              </a:rPr>
              <a:t></a:t>
            </a:r>
            <a:r>
              <a:rPr sz="3200" spc="-5" dirty="0">
                <a:solidFill>
                  <a:srgbClr val="FF0000"/>
                </a:solidFill>
              </a:rPr>
              <a:t>|G</a:t>
            </a:r>
            <a:r>
              <a:rPr sz="3150" baseline="-21000" dirty="0">
                <a:solidFill>
                  <a:srgbClr val="FF0000"/>
                </a:solidFill>
              </a:rPr>
              <a:t>x</a:t>
            </a:r>
            <a:r>
              <a:rPr sz="3200" spc="-5" dirty="0">
                <a:solidFill>
                  <a:srgbClr val="FF0000"/>
                </a:solidFill>
              </a:rPr>
              <a:t>|+|G</a:t>
            </a:r>
            <a:r>
              <a:rPr sz="3150" baseline="-21000" dirty="0">
                <a:solidFill>
                  <a:srgbClr val="FF0000"/>
                </a:solidFill>
              </a:rPr>
              <a:t>y</a:t>
            </a:r>
            <a:r>
              <a:rPr sz="3200" spc="-5" dirty="0">
                <a:solidFill>
                  <a:srgbClr val="FF0000"/>
                </a:solidFill>
              </a:rPr>
              <a:t>|</a:t>
            </a:r>
            <a:endParaRPr sz="3200">
              <a:latin typeface="Symbol" panose="05050102010706020507"/>
              <a:cs typeface="Symbol" panose="05050102010706020507"/>
            </a:endParaRPr>
          </a:p>
          <a:p>
            <a:pPr marL="1674495">
              <a:lnSpc>
                <a:spcPct val="100000"/>
              </a:lnSpc>
              <a:spcBef>
                <a:spcPts val="305"/>
              </a:spcBef>
              <a:tabLst>
                <a:tab pos="2824480" algn="l"/>
              </a:tabLst>
            </a:pPr>
            <a:r>
              <a:rPr sz="3200" spc="-5" dirty="0">
                <a:solidFill>
                  <a:srgbClr val="FF0000"/>
                </a:solidFill>
              </a:rPr>
              <a:t>＝|z</a:t>
            </a:r>
            <a:r>
              <a:rPr sz="3150" spc="-7" baseline="-21000" dirty="0">
                <a:solidFill>
                  <a:srgbClr val="FF0000"/>
                </a:solidFill>
              </a:rPr>
              <a:t>9	</a:t>
            </a:r>
            <a:r>
              <a:rPr sz="3200" spc="-5" dirty="0">
                <a:solidFill>
                  <a:srgbClr val="FF0000"/>
                </a:solidFill>
              </a:rPr>
              <a:t>- z</a:t>
            </a:r>
            <a:r>
              <a:rPr sz="3150" baseline="-21000" dirty="0">
                <a:solidFill>
                  <a:srgbClr val="FF0000"/>
                </a:solidFill>
              </a:rPr>
              <a:t>5</a:t>
            </a:r>
            <a:r>
              <a:rPr sz="3200" spc="-5" dirty="0">
                <a:solidFill>
                  <a:srgbClr val="FF0000"/>
                </a:solidFill>
              </a:rPr>
              <a:t>|</a:t>
            </a:r>
            <a:r>
              <a:rPr sz="3200" dirty="0">
                <a:solidFill>
                  <a:srgbClr val="FF0000"/>
                </a:solidFill>
              </a:rPr>
              <a:t> </a:t>
            </a:r>
            <a:r>
              <a:rPr sz="3200" spc="-5" dirty="0">
                <a:solidFill>
                  <a:srgbClr val="FF0000"/>
                </a:solidFill>
              </a:rPr>
              <a:t>+</a:t>
            </a:r>
            <a:r>
              <a:rPr sz="3200" dirty="0">
                <a:solidFill>
                  <a:srgbClr val="FF0000"/>
                </a:solidFill>
              </a:rPr>
              <a:t> </a:t>
            </a:r>
            <a:r>
              <a:rPr sz="3200" spc="-5" dirty="0">
                <a:solidFill>
                  <a:srgbClr val="FF0000"/>
                </a:solidFill>
              </a:rPr>
              <a:t>|z</a:t>
            </a:r>
            <a:r>
              <a:rPr sz="3150" baseline="-21000" dirty="0">
                <a:solidFill>
                  <a:srgbClr val="FF0000"/>
                </a:solidFill>
              </a:rPr>
              <a:t>8</a:t>
            </a:r>
            <a:endParaRPr sz="3150" baseline="-21000"/>
          </a:p>
        </p:txBody>
      </p:sp>
      <p:sp>
        <p:nvSpPr>
          <p:cNvPr id="6" name="object 6"/>
          <p:cNvSpPr txBox="1"/>
          <p:nvPr/>
        </p:nvSpPr>
        <p:spPr>
          <a:xfrm>
            <a:off x="6162421" y="3093465"/>
            <a:ext cx="971550" cy="558165"/>
          </a:xfrm>
          <a:prstGeom prst="rect">
            <a:avLst/>
          </a:prstGeom>
        </p:spPr>
        <p:txBody>
          <a:bodyPr vert="horz" wrap="square" lIns="0" tIns="0" rIns="0" bIns="0" rtlCol="0">
            <a:spAutoFit/>
          </a:bodyPr>
          <a:lstStyle/>
          <a:p>
            <a:pPr marL="12700">
              <a:lnSpc>
                <a:spcPct val="100000"/>
              </a:lnSpc>
              <a:tabLst>
                <a:tab pos="419100" algn="l"/>
              </a:tabLst>
            </a:pPr>
            <a:r>
              <a:rPr sz="3200" spc="-5" dirty="0">
                <a:solidFill>
                  <a:srgbClr val="FF0000"/>
                </a:solidFill>
                <a:latin typeface="Times New Roman" panose="02020603050405020304"/>
                <a:cs typeface="Times New Roman" panose="02020603050405020304"/>
              </a:rPr>
              <a:t>–	</a:t>
            </a:r>
            <a:r>
              <a:rPr sz="3200" spc="-5" dirty="0">
                <a:solidFill>
                  <a:srgbClr val="FF0000"/>
                </a:solidFill>
                <a:latin typeface="新宋体" panose="02010609030101010101" charset="-122"/>
                <a:cs typeface="新宋体" panose="02010609030101010101" charset="-122"/>
              </a:rPr>
              <a:t>z</a:t>
            </a:r>
            <a:r>
              <a:rPr sz="3150" spc="-15" baseline="-21000" dirty="0">
                <a:solidFill>
                  <a:srgbClr val="FF0000"/>
                </a:solidFill>
                <a:latin typeface="新宋体" panose="02010609030101010101" charset="-122"/>
                <a:cs typeface="新宋体" panose="02010609030101010101" charset="-122"/>
              </a:rPr>
              <a:t>6</a:t>
            </a:r>
            <a:r>
              <a:rPr sz="3200" spc="-5" dirty="0">
                <a:solidFill>
                  <a:srgbClr val="FF0000"/>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7" name="object 7"/>
          <p:cNvSpPr txBox="1"/>
          <p:nvPr/>
        </p:nvSpPr>
        <p:spPr>
          <a:xfrm>
            <a:off x="2155825" y="4189221"/>
            <a:ext cx="6752590" cy="2422525"/>
          </a:xfrm>
          <a:prstGeom prst="rect">
            <a:avLst/>
          </a:prstGeom>
        </p:spPr>
        <p:txBody>
          <a:bodyPr vert="horz" wrap="square" lIns="0" tIns="0" rIns="0" bIns="0" rtlCol="0">
            <a:spAutoFit/>
          </a:bodyPr>
          <a:lstStyle/>
          <a:p>
            <a:pPr marL="12700">
              <a:lnSpc>
                <a:spcPts val="3645"/>
              </a:lnSpc>
            </a:pPr>
            <a:r>
              <a:rPr sz="2200" spc="65"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梯度计算由两个模板组成，第一个求</a:t>
            </a:r>
            <a:endParaRPr sz="3200">
              <a:latin typeface="新宋体" panose="02010609030101010101" charset="-122"/>
              <a:cs typeface="新宋体" panose="02010609030101010101" charset="-122"/>
            </a:endParaRPr>
          </a:p>
          <a:p>
            <a:pPr marL="241300" marR="5080">
              <a:lnSpc>
                <a:spcPts val="3450"/>
              </a:lnSpc>
              <a:spcBef>
                <a:spcPts val="245"/>
              </a:spcBef>
            </a:pPr>
            <a:r>
              <a:rPr sz="3200" spc="-5" dirty="0">
                <a:latin typeface="新宋体" panose="02010609030101010101" charset="-122"/>
                <a:cs typeface="新宋体" panose="02010609030101010101" charset="-122"/>
              </a:rPr>
              <a:t>得梯度的第一项，第二个求得梯度的 第二项，然后求和，得到梯度。</a:t>
            </a:r>
            <a:endParaRPr sz="3200">
              <a:latin typeface="新宋体" panose="02010609030101010101" charset="-122"/>
              <a:cs typeface="新宋体" panose="02010609030101010101" charset="-122"/>
            </a:endParaRPr>
          </a:p>
          <a:p>
            <a:pPr marL="12700">
              <a:lnSpc>
                <a:spcPct val="100000"/>
              </a:lnSpc>
              <a:spcBef>
                <a:spcPts val="320"/>
              </a:spcBef>
            </a:pPr>
            <a:r>
              <a:rPr sz="2200" spc="65"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两个模板称为Roberts</a:t>
            </a:r>
            <a:endParaRPr sz="3200">
              <a:latin typeface="新宋体" panose="02010609030101010101" charset="-122"/>
              <a:cs typeface="新宋体" panose="02010609030101010101" charset="-122"/>
            </a:endParaRPr>
          </a:p>
          <a:p>
            <a:pPr marL="215900">
              <a:lnSpc>
                <a:spcPts val="3750"/>
              </a:lnSpc>
              <a:spcBef>
                <a:spcPts val="370"/>
              </a:spcBef>
            </a:pPr>
            <a:r>
              <a:rPr sz="3200" spc="-5" dirty="0">
                <a:latin typeface="新宋体" panose="02010609030101010101" charset="-122"/>
                <a:cs typeface="新宋体" panose="02010609030101010101" charset="-122"/>
              </a:rPr>
              <a:t>交叉梯度算子</a:t>
            </a:r>
            <a:endParaRPr sz="3200">
              <a:latin typeface="新宋体" panose="02010609030101010101" charset="-122"/>
              <a:cs typeface="新宋体" panose="02010609030101010101" charset="-122"/>
            </a:endParaRPr>
          </a:p>
        </p:txBody>
      </p:sp>
      <p:sp>
        <p:nvSpPr>
          <p:cNvPr id="8" name="object 8"/>
          <p:cNvSpPr/>
          <p:nvPr/>
        </p:nvSpPr>
        <p:spPr>
          <a:xfrm>
            <a:off x="80900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9" name="object 9"/>
          <p:cNvSpPr/>
          <p:nvPr/>
        </p:nvSpPr>
        <p:spPr>
          <a:xfrm>
            <a:off x="80900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0" name="object 10"/>
          <p:cNvSpPr/>
          <p:nvPr/>
        </p:nvSpPr>
        <p:spPr>
          <a:xfrm>
            <a:off x="80900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1" name="object 11"/>
          <p:cNvSpPr/>
          <p:nvPr/>
        </p:nvSpPr>
        <p:spPr>
          <a:xfrm>
            <a:off x="80900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8360041" y="3571747"/>
            <a:ext cx="127635" cy="255904"/>
          </a:xfrm>
          <a:prstGeom prst="rect">
            <a:avLst/>
          </a:prstGeom>
        </p:spPr>
        <p:txBody>
          <a:bodyPr vert="horz" wrap="square" lIns="0" tIns="0" rIns="0" bIns="0" rtlCol="0">
            <a:spAutoFit/>
          </a:bodyPr>
          <a:lstStyle/>
          <a:p>
            <a:pPr marL="12700">
              <a:lnSpc>
                <a:spcPct val="100000"/>
              </a:lnSpc>
            </a:pPr>
            <a:r>
              <a:rPr sz="1600" b="1" dirty="0">
                <a:solidFill>
                  <a:srgbClr val="FFFF00"/>
                </a:solidFill>
                <a:latin typeface="Times New Roman" panose="02020603050405020304"/>
                <a:cs typeface="Times New Roman" panose="02020603050405020304"/>
              </a:rPr>
              <a:t>8</a:t>
            </a:r>
            <a:endParaRPr sz="1600">
              <a:latin typeface="Times New Roman" panose="02020603050405020304"/>
              <a:cs typeface="Times New Roman" panose="02020603050405020304"/>
            </a:endParaRPr>
          </a:p>
        </p:txBody>
      </p:sp>
      <p:sp>
        <p:nvSpPr>
          <p:cNvPr id="13" name="object 13"/>
          <p:cNvSpPr/>
          <p:nvPr/>
        </p:nvSpPr>
        <p:spPr>
          <a:xfrm>
            <a:off x="80900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4" name="object 14"/>
          <p:cNvSpPr/>
          <p:nvPr/>
        </p:nvSpPr>
        <p:spPr>
          <a:xfrm>
            <a:off x="80900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8360041" y="3038347"/>
            <a:ext cx="127635" cy="255904"/>
          </a:xfrm>
          <a:prstGeom prst="rect">
            <a:avLst/>
          </a:prstGeom>
        </p:spPr>
        <p:txBody>
          <a:bodyPr vert="horz" wrap="square" lIns="0" tIns="0" rIns="0" bIns="0" rtlCol="0">
            <a:spAutoFit/>
          </a:bodyPr>
          <a:lstStyle/>
          <a:p>
            <a:pPr marL="12700">
              <a:lnSpc>
                <a:spcPct val="100000"/>
              </a:lnSpc>
            </a:pPr>
            <a:r>
              <a:rPr sz="1600" b="1" dirty="0">
                <a:solidFill>
                  <a:srgbClr val="FFFF00"/>
                </a:solidFill>
                <a:latin typeface="Times New Roman" panose="02020603050405020304"/>
                <a:cs typeface="Times New Roman" panose="02020603050405020304"/>
              </a:rPr>
              <a:t>5</a:t>
            </a:r>
            <a:endParaRPr sz="1600">
              <a:latin typeface="Times New Roman" panose="02020603050405020304"/>
              <a:cs typeface="Times New Roman" panose="02020603050405020304"/>
            </a:endParaRPr>
          </a:p>
        </p:txBody>
      </p:sp>
      <p:sp>
        <p:nvSpPr>
          <p:cNvPr id="16" name="object 16"/>
          <p:cNvSpPr/>
          <p:nvPr/>
        </p:nvSpPr>
        <p:spPr>
          <a:xfrm>
            <a:off x="86234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7" name="object 17"/>
          <p:cNvSpPr/>
          <p:nvPr/>
        </p:nvSpPr>
        <p:spPr>
          <a:xfrm>
            <a:off x="86234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86234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19" name="object 19"/>
          <p:cNvSpPr/>
          <p:nvPr/>
        </p:nvSpPr>
        <p:spPr>
          <a:xfrm>
            <a:off x="86234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0" name="object 20"/>
          <p:cNvSpPr txBox="1"/>
          <p:nvPr/>
        </p:nvSpPr>
        <p:spPr>
          <a:xfrm>
            <a:off x="8225155" y="3393947"/>
            <a:ext cx="694690" cy="377190"/>
          </a:xfrm>
          <a:prstGeom prst="rect">
            <a:avLst/>
          </a:prstGeom>
        </p:spPr>
        <p:txBody>
          <a:bodyPr vert="horz" wrap="square" lIns="0" tIns="0" rIns="0" bIns="0" rtlCol="0">
            <a:spAutoFit/>
          </a:bodyPr>
          <a:lstStyle/>
          <a:p>
            <a:pPr marL="12700">
              <a:lnSpc>
                <a:spcPct val="100000"/>
              </a:lnSpc>
              <a:tabLst>
                <a:tab pos="545465" algn="l"/>
              </a:tabLst>
            </a:pPr>
            <a:r>
              <a:rPr sz="2400" b="1" dirty="0">
                <a:solidFill>
                  <a:srgbClr val="FFFF00"/>
                </a:solidFill>
                <a:latin typeface="Times New Roman" panose="02020603050405020304"/>
                <a:cs typeface="Times New Roman" panose="02020603050405020304"/>
              </a:rPr>
              <a:t>z	z</a:t>
            </a:r>
            <a:endParaRPr sz="2400">
              <a:latin typeface="Times New Roman" panose="02020603050405020304"/>
              <a:cs typeface="Times New Roman" panose="02020603050405020304"/>
            </a:endParaRPr>
          </a:p>
        </p:txBody>
      </p:sp>
      <p:sp>
        <p:nvSpPr>
          <p:cNvPr id="21" name="object 21"/>
          <p:cNvSpPr txBox="1"/>
          <p:nvPr/>
        </p:nvSpPr>
        <p:spPr>
          <a:xfrm>
            <a:off x="8893441" y="3571747"/>
            <a:ext cx="127635" cy="255904"/>
          </a:xfrm>
          <a:prstGeom prst="rect">
            <a:avLst/>
          </a:prstGeom>
        </p:spPr>
        <p:txBody>
          <a:bodyPr vert="horz" wrap="square" lIns="0" tIns="0" rIns="0" bIns="0" rtlCol="0">
            <a:spAutoFit/>
          </a:bodyPr>
          <a:lstStyle/>
          <a:p>
            <a:pPr marL="12700">
              <a:lnSpc>
                <a:spcPct val="100000"/>
              </a:lnSpc>
            </a:pPr>
            <a:r>
              <a:rPr sz="1600" b="1" dirty="0">
                <a:solidFill>
                  <a:srgbClr val="FFFF00"/>
                </a:solidFill>
                <a:latin typeface="Times New Roman" panose="02020603050405020304"/>
                <a:cs typeface="Times New Roman" panose="02020603050405020304"/>
              </a:rPr>
              <a:t>9</a:t>
            </a:r>
            <a:endParaRPr sz="1600">
              <a:latin typeface="Times New Roman" panose="02020603050405020304"/>
              <a:cs typeface="Times New Roman" panose="02020603050405020304"/>
            </a:endParaRPr>
          </a:p>
        </p:txBody>
      </p:sp>
      <p:sp>
        <p:nvSpPr>
          <p:cNvPr id="22" name="object 22"/>
          <p:cNvSpPr/>
          <p:nvPr/>
        </p:nvSpPr>
        <p:spPr>
          <a:xfrm>
            <a:off x="86234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3" name="object 23"/>
          <p:cNvSpPr/>
          <p:nvPr/>
        </p:nvSpPr>
        <p:spPr>
          <a:xfrm>
            <a:off x="86234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4" name="object 24"/>
          <p:cNvSpPr txBox="1"/>
          <p:nvPr/>
        </p:nvSpPr>
        <p:spPr>
          <a:xfrm>
            <a:off x="8225155" y="2860547"/>
            <a:ext cx="694690" cy="377190"/>
          </a:xfrm>
          <a:prstGeom prst="rect">
            <a:avLst/>
          </a:prstGeom>
        </p:spPr>
        <p:txBody>
          <a:bodyPr vert="horz" wrap="square" lIns="0" tIns="0" rIns="0" bIns="0" rtlCol="0">
            <a:spAutoFit/>
          </a:bodyPr>
          <a:lstStyle/>
          <a:p>
            <a:pPr marL="12700">
              <a:lnSpc>
                <a:spcPct val="100000"/>
              </a:lnSpc>
              <a:tabLst>
                <a:tab pos="545465" algn="l"/>
              </a:tabLst>
            </a:pPr>
            <a:r>
              <a:rPr sz="2400" b="1" dirty="0">
                <a:solidFill>
                  <a:srgbClr val="FFFF00"/>
                </a:solidFill>
                <a:latin typeface="Times New Roman" panose="02020603050405020304"/>
                <a:cs typeface="Times New Roman" panose="02020603050405020304"/>
              </a:rPr>
              <a:t>z	z</a:t>
            </a:r>
            <a:endParaRPr sz="2400">
              <a:latin typeface="Times New Roman" panose="02020603050405020304"/>
              <a:cs typeface="Times New Roman" panose="02020603050405020304"/>
            </a:endParaRPr>
          </a:p>
        </p:txBody>
      </p:sp>
      <p:sp>
        <p:nvSpPr>
          <p:cNvPr id="25" name="object 25"/>
          <p:cNvSpPr txBox="1"/>
          <p:nvPr/>
        </p:nvSpPr>
        <p:spPr>
          <a:xfrm>
            <a:off x="8893441" y="3038347"/>
            <a:ext cx="127635" cy="255904"/>
          </a:xfrm>
          <a:prstGeom prst="rect">
            <a:avLst/>
          </a:prstGeom>
        </p:spPr>
        <p:txBody>
          <a:bodyPr vert="horz" wrap="square" lIns="0" tIns="0" rIns="0" bIns="0" rtlCol="0">
            <a:spAutoFit/>
          </a:bodyPr>
          <a:lstStyle/>
          <a:p>
            <a:pPr marL="12700">
              <a:lnSpc>
                <a:spcPct val="100000"/>
              </a:lnSpc>
            </a:pPr>
            <a:r>
              <a:rPr sz="1600" b="1" dirty="0">
                <a:solidFill>
                  <a:srgbClr val="FFFF00"/>
                </a:solidFill>
                <a:latin typeface="Times New Roman" panose="02020603050405020304"/>
                <a:cs typeface="Times New Roman" panose="02020603050405020304"/>
              </a:rPr>
              <a:t>6</a:t>
            </a:r>
            <a:endParaRPr sz="1600">
              <a:latin typeface="Times New Roman" panose="02020603050405020304"/>
              <a:cs typeface="Times New Roman" panose="02020603050405020304"/>
            </a:endParaRPr>
          </a:p>
        </p:txBody>
      </p:sp>
      <p:sp>
        <p:nvSpPr>
          <p:cNvPr id="26" name="object 26"/>
          <p:cNvSpPr/>
          <p:nvPr/>
        </p:nvSpPr>
        <p:spPr>
          <a:xfrm>
            <a:off x="75566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27" name="object 27"/>
          <p:cNvSpPr/>
          <p:nvPr/>
        </p:nvSpPr>
        <p:spPr>
          <a:xfrm>
            <a:off x="7556627" y="22539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8" name="object 28"/>
          <p:cNvSpPr txBox="1"/>
          <p:nvPr/>
        </p:nvSpPr>
        <p:spPr>
          <a:xfrm>
            <a:off x="7691755" y="2327147"/>
            <a:ext cx="1329055" cy="433705"/>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1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2	</a:t>
            </a: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3</a:t>
            </a:r>
            <a:endParaRPr sz="2400" baseline="-21000">
              <a:latin typeface="Times New Roman" panose="02020603050405020304"/>
              <a:cs typeface="Times New Roman" panose="02020603050405020304"/>
            </a:endParaRPr>
          </a:p>
        </p:txBody>
      </p:sp>
      <p:sp>
        <p:nvSpPr>
          <p:cNvPr id="29" name="object 29"/>
          <p:cNvSpPr/>
          <p:nvPr/>
        </p:nvSpPr>
        <p:spPr>
          <a:xfrm>
            <a:off x="75566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30" name="object 30"/>
          <p:cNvSpPr/>
          <p:nvPr/>
        </p:nvSpPr>
        <p:spPr>
          <a:xfrm>
            <a:off x="7556627" y="3320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31" name="object 31"/>
          <p:cNvSpPr txBox="1"/>
          <p:nvPr/>
        </p:nvSpPr>
        <p:spPr>
          <a:xfrm>
            <a:off x="7691755" y="3393947"/>
            <a:ext cx="161290" cy="377190"/>
          </a:xfrm>
          <a:prstGeom prst="rect">
            <a:avLst/>
          </a:prstGeom>
        </p:spPr>
        <p:txBody>
          <a:bodyPr vert="horz" wrap="square" lIns="0" tIns="0" rIns="0" bIns="0" rtlCol="0">
            <a:spAutoFit/>
          </a:bodyPr>
          <a:lstStyle/>
          <a:p>
            <a:pPr marL="12700">
              <a:lnSpc>
                <a:spcPct val="100000"/>
              </a:lnSpc>
            </a:pPr>
            <a:r>
              <a:rPr sz="2400" b="1" dirty="0">
                <a:solidFill>
                  <a:srgbClr val="FFFF00"/>
                </a:solidFill>
                <a:latin typeface="Times New Roman" panose="02020603050405020304"/>
                <a:cs typeface="Times New Roman" panose="02020603050405020304"/>
              </a:rPr>
              <a:t>z</a:t>
            </a:r>
            <a:endParaRPr sz="2400">
              <a:latin typeface="Times New Roman" panose="02020603050405020304"/>
              <a:cs typeface="Times New Roman" panose="02020603050405020304"/>
            </a:endParaRPr>
          </a:p>
        </p:txBody>
      </p:sp>
      <p:sp>
        <p:nvSpPr>
          <p:cNvPr id="32" name="object 32"/>
          <p:cNvSpPr txBox="1"/>
          <p:nvPr/>
        </p:nvSpPr>
        <p:spPr>
          <a:xfrm>
            <a:off x="7826641" y="3571747"/>
            <a:ext cx="127635" cy="255904"/>
          </a:xfrm>
          <a:prstGeom prst="rect">
            <a:avLst/>
          </a:prstGeom>
        </p:spPr>
        <p:txBody>
          <a:bodyPr vert="horz" wrap="square" lIns="0" tIns="0" rIns="0" bIns="0" rtlCol="0">
            <a:spAutoFit/>
          </a:bodyPr>
          <a:lstStyle/>
          <a:p>
            <a:pPr marL="12700">
              <a:lnSpc>
                <a:spcPct val="100000"/>
              </a:lnSpc>
            </a:pPr>
            <a:r>
              <a:rPr sz="1600" b="1" dirty="0">
                <a:solidFill>
                  <a:srgbClr val="FFFF00"/>
                </a:solidFill>
                <a:latin typeface="Times New Roman" panose="02020603050405020304"/>
                <a:cs typeface="Times New Roman" panose="02020603050405020304"/>
              </a:rPr>
              <a:t>7</a:t>
            </a:r>
            <a:endParaRPr sz="1600">
              <a:latin typeface="Times New Roman" panose="02020603050405020304"/>
              <a:cs typeface="Times New Roman" panose="02020603050405020304"/>
            </a:endParaRPr>
          </a:p>
        </p:txBody>
      </p:sp>
      <p:sp>
        <p:nvSpPr>
          <p:cNvPr id="33" name="object 33"/>
          <p:cNvSpPr/>
          <p:nvPr/>
        </p:nvSpPr>
        <p:spPr>
          <a:xfrm>
            <a:off x="75566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00CC99"/>
          </a:solidFill>
        </p:spPr>
        <p:txBody>
          <a:bodyPr wrap="square" lIns="0" tIns="0" rIns="0" bIns="0" rtlCol="0"/>
          <a:lstStyle/>
          <a:p>
            <a:endParaRPr/>
          </a:p>
        </p:txBody>
      </p:sp>
      <p:sp>
        <p:nvSpPr>
          <p:cNvPr id="34" name="object 34"/>
          <p:cNvSpPr/>
          <p:nvPr/>
        </p:nvSpPr>
        <p:spPr>
          <a:xfrm>
            <a:off x="7556627" y="2787395"/>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35" name="object 35"/>
          <p:cNvSpPr txBox="1"/>
          <p:nvPr/>
        </p:nvSpPr>
        <p:spPr>
          <a:xfrm>
            <a:off x="7691755" y="2860547"/>
            <a:ext cx="161290" cy="377190"/>
          </a:xfrm>
          <a:prstGeom prst="rect">
            <a:avLst/>
          </a:prstGeom>
        </p:spPr>
        <p:txBody>
          <a:bodyPr vert="horz" wrap="square" lIns="0" tIns="0" rIns="0" bIns="0" rtlCol="0">
            <a:spAutoFit/>
          </a:bodyPr>
          <a:lstStyle/>
          <a:p>
            <a:pPr marL="12700">
              <a:lnSpc>
                <a:spcPct val="100000"/>
              </a:lnSpc>
            </a:pPr>
            <a:r>
              <a:rPr sz="2400" b="1" dirty="0">
                <a:solidFill>
                  <a:srgbClr val="FFFF00"/>
                </a:solidFill>
                <a:latin typeface="Times New Roman" panose="02020603050405020304"/>
                <a:cs typeface="Times New Roman" panose="02020603050405020304"/>
              </a:rPr>
              <a:t>z</a:t>
            </a:r>
            <a:endParaRPr sz="2400">
              <a:latin typeface="Times New Roman" panose="02020603050405020304"/>
              <a:cs typeface="Times New Roman" panose="02020603050405020304"/>
            </a:endParaRPr>
          </a:p>
        </p:txBody>
      </p:sp>
      <p:sp>
        <p:nvSpPr>
          <p:cNvPr id="36" name="object 36"/>
          <p:cNvSpPr txBox="1"/>
          <p:nvPr/>
        </p:nvSpPr>
        <p:spPr>
          <a:xfrm>
            <a:off x="7826641" y="3038347"/>
            <a:ext cx="127635" cy="255904"/>
          </a:xfrm>
          <a:prstGeom prst="rect">
            <a:avLst/>
          </a:prstGeom>
        </p:spPr>
        <p:txBody>
          <a:bodyPr vert="horz" wrap="square" lIns="0" tIns="0" rIns="0" bIns="0" rtlCol="0">
            <a:spAutoFit/>
          </a:bodyPr>
          <a:lstStyle/>
          <a:p>
            <a:pPr marL="12700">
              <a:lnSpc>
                <a:spcPct val="100000"/>
              </a:lnSpc>
            </a:pPr>
            <a:r>
              <a:rPr sz="1600" b="1" dirty="0">
                <a:solidFill>
                  <a:srgbClr val="FFFF00"/>
                </a:solidFill>
                <a:latin typeface="Times New Roman" panose="02020603050405020304"/>
                <a:cs typeface="Times New Roman" panose="02020603050405020304"/>
              </a:rPr>
              <a:t>4</a:t>
            </a:r>
            <a:endParaRPr sz="1600">
              <a:latin typeface="Times New Roman" panose="02020603050405020304"/>
              <a:cs typeface="Times New Roman" panose="02020603050405020304"/>
            </a:endParaRPr>
          </a:p>
        </p:txBody>
      </p:sp>
      <p:sp>
        <p:nvSpPr>
          <p:cNvPr id="37" name="object 37"/>
          <p:cNvSpPr/>
          <p:nvPr/>
        </p:nvSpPr>
        <p:spPr>
          <a:xfrm>
            <a:off x="8394839" y="3083814"/>
            <a:ext cx="392430" cy="542290"/>
          </a:xfrm>
          <a:custGeom>
            <a:avLst/>
            <a:gdLst/>
            <a:ahLst/>
            <a:cxnLst/>
            <a:rect l="l" t="t" r="r" b="b"/>
            <a:pathLst>
              <a:path w="392429" h="542289">
                <a:moveTo>
                  <a:pt x="38165" y="463669"/>
                </a:moveTo>
                <a:lnTo>
                  <a:pt x="15239" y="447293"/>
                </a:lnTo>
                <a:lnTo>
                  <a:pt x="0" y="541782"/>
                </a:lnTo>
                <a:lnTo>
                  <a:pt x="29717" y="525985"/>
                </a:lnTo>
                <a:lnTo>
                  <a:pt x="29717" y="475487"/>
                </a:lnTo>
                <a:lnTo>
                  <a:pt x="38165" y="463669"/>
                </a:lnTo>
                <a:close/>
              </a:path>
              <a:path w="392429" h="542289">
                <a:moveTo>
                  <a:pt x="61723" y="480496"/>
                </a:moveTo>
                <a:lnTo>
                  <a:pt x="38165" y="463669"/>
                </a:lnTo>
                <a:lnTo>
                  <a:pt x="29717" y="475487"/>
                </a:lnTo>
                <a:lnTo>
                  <a:pt x="53339" y="492251"/>
                </a:lnTo>
                <a:lnTo>
                  <a:pt x="61723" y="480496"/>
                </a:lnTo>
                <a:close/>
              </a:path>
              <a:path w="392429" h="542289">
                <a:moveTo>
                  <a:pt x="84581" y="496823"/>
                </a:moveTo>
                <a:lnTo>
                  <a:pt x="61723" y="480496"/>
                </a:lnTo>
                <a:lnTo>
                  <a:pt x="53339" y="492251"/>
                </a:lnTo>
                <a:lnTo>
                  <a:pt x="29717" y="475487"/>
                </a:lnTo>
                <a:lnTo>
                  <a:pt x="29717" y="525985"/>
                </a:lnTo>
                <a:lnTo>
                  <a:pt x="84581" y="496823"/>
                </a:lnTo>
                <a:close/>
              </a:path>
              <a:path w="392429" h="542289">
                <a:moveTo>
                  <a:pt x="392429" y="16763"/>
                </a:moveTo>
                <a:lnTo>
                  <a:pt x="369569" y="0"/>
                </a:lnTo>
                <a:lnTo>
                  <a:pt x="38165" y="463669"/>
                </a:lnTo>
                <a:lnTo>
                  <a:pt x="61723" y="480496"/>
                </a:lnTo>
                <a:lnTo>
                  <a:pt x="392429" y="16763"/>
                </a:lnTo>
                <a:close/>
              </a:path>
            </a:pathLst>
          </a:custGeom>
          <a:solidFill>
            <a:srgbClr val="FF0000"/>
          </a:solidFill>
        </p:spPr>
        <p:txBody>
          <a:bodyPr wrap="square" lIns="0" tIns="0" rIns="0" bIns="0" rtlCol="0"/>
          <a:lstStyle/>
          <a:p>
            <a:endParaRPr/>
          </a:p>
        </p:txBody>
      </p:sp>
      <p:sp>
        <p:nvSpPr>
          <p:cNvPr id="38" name="object 38"/>
          <p:cNvSpPr/>
          <p:nvPr/>
        </p:nvSpPr>
        <p:spPr>
          <a:xfrm>
            <a:off x="8384933" y="3158489"/>
            <a:ext cx="467359" cy="467359"/>
          </a:xfrm>
          <a:custGeom>
            <a:avLst/>
            <a:gdLst/>
            <a:ahLst/>
            <a:cxnLst/>
            <a:rect l="l" t="t" r="r" b="b"/>
            <a:pathLst>
              <a:path w="467359" h="467360">
                <a:moveTo>
                  <a:pt x="416804" y="396249"/>
                </a:moveTo>
                <a:lnTo>
                  <a:pt x="19811" y="0"/>
                </a:lnTo>
                <a:lnTo>
                  <a:pt x="0" y="19812"/>
                </a:lnTo>
                <a:lnTo>
                  <a:pt x="396249" y="416804"/>
                </a:lnTo>
                <a:lnTo>
                  <a:pt x="416804" y="396249"/>
                </a:lnTo>
                <a:close/>
              </a:path>
              <a:path w="467359" h="467360">
                <a:moveTo>
                  <a:pt x="426719" y="453530"/>
                </a:moveTo>
                <a:lnTo>
                  <a:pt x="426719" y="406145"/>
                </a:lnTo>
                <a:lnTo>
                  <a:pt x="406145" y="426720"/>
                </a:lnTo>
                <a:lnTo>
                  <a:pt x="396249" y="416804"/>
                </a:lnTo>
                <a:lnTo>
                  <a:pt x="376427" y="436626"/>
                </a:lnTo>
                <a:lnTo>
                  <a:pt x="426719" y="453530"/>
                </a:lnTo>
                <a:close/>
              </a:path>
              <a:path w="467359" h="467360">
                <a:moveTo>
                  <a:pt x="426719" y="406145"/>
                </a:moveTo>
                <a:lnTo>
                  <a:pt x="416804" y="396249"/>
                </a:lnTo>
                <a:lnTo>
                  <a:pt x="396249" y="416804"/>
                </a:lnTo>
                <a:lnTo>
                  <a:pt x="406145" y="426720"/>
                </a:lnTo>
                <a:lnTo>
                  <a:pt x="426719" y="406145"/>
                </a:lnTo>
                <a:close/>
              </a:path>
              <a:path w="467359" h="467360">
                <a:moveTo>
                  <a:pt x="467105" y="467106"/>
                </a:moveTo>
                <a:lnTo>
                  <a:pt x="436625" y="376427"/>
                </a:lnTo>
                <a:lnTo>
                  <a:pt x="416804" y="396249"/>
                </a:lnTo>
                <a:lnTo>
                  <a:pt x="426719" y="406145"/>
                </a:lnTo>
                <a:lnTo>
                  <a:pt x="426719" y="453530"/>
                </a:lnTo>
                <a:lnTo>
                  <a:pt x="467105" y="467106"/>
                </a:lnTo>
                <a:close/>
              </a:path>
            </a:pathLst>
          </a:custGeom>
          <a:solidFill>
            <a:srgbClr val="FF0000"/>
          </a:solidFill>
        </p:spPr>
        <p:txBody>
          <a:bodyPr wrap="square" lIns="0" tIns="0" rIns="0" bIns="0" rtlCol="0"/>
          <a:lstStyle/>
          <a:p>
            <a:endParaRPr/>
          </a:p>
        </p:txBody>
      </p:sp>
      <p:sp>
        <p:nvSpPr>
          <p:cNvPr id="41" name="object 41"/>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边缘检测</a:t>
            </a:r>
          </a:p>
        </p:txBody>
      </p:sp>
      <p:graphicFrame>
        <p:nvGraphicFramePr>
          <p:cNvPr id="39" name="object 39"/>
          <p:cNvGraphicFramePr>
            <a:graphicFrameLocks noGrp="1"/>
          </p:cNvGraphicFramePr>
          <p:nvPr/>
        </p:nvGraphicFramePr>
        <p:xfrm>
          <a:off x="6485064" y="5678233"/>
          <a:ext cx="1066800" cy="10668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tblGrid>
              <a:tr h="533400">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bl>
          </a:graphicData>
        </a:graphic>
      </p:graphicFrame>
      <p:graphicFrame>
        <p:nvGraphicFramePr>
          <p:cNvPr id="40" name="object 40"/>
          <p:cNvGraphicFramePr>
            <a:graphicFrameLocks noGrp="1"/>
          </p:cNvGraphicFramePr>
          <p:nvPr/>
        </p:nvGraphicFramePr>
        <p:xfrm>
          <a:off x="8313864" y="5678233"/>
          <a:ext cx="1066800" cy="10668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tblGrid>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bl>
          </a:graphicData>
        </a:graphic>
      </p:graphicFrame>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067432" y="1955800"/>
            <a:ext cx="6811009" cy="1439545"/>
          </a:xfrm>
          <a:prstGeom prst="rect">
            <a:avLst/>
          </a:prstGeom>
        </p:spPr>
        <p:txBody>
          <a:bodyPr vert="horz" wrap="square" lIns="0" tIns="0" rIns="0" bIns="0" rtlCol="0">
            <a:spAutoFit/>
          </a:bodyPr>
          <a:lstStyle/>
          <a:p>
            <a:pPr marL="12700">
              <a:lnSpc>
                <a:spcPct val="100000"/>
              </a:lnSpc>
            </a:pPr>
            <a:r>
              <a:rPr sz="2200" dirty="0">
                <a:solidFill>
                  <a:srgbClr val="FF0000"/>
                </a:solidFill>
                <a:latin typeface="Wingdings" panose="05000000000000000000"/>
                <a:cs typeface="Wingdings" panose="05000000000000000000"/>
              </a:rPr>
              <a:t></a:t>
            </a:r>
            <a:r>
              <a:rPr sz="2200" spc="5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Prewitt梯度算子</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3x3的梯度模板</a:t>
            </a:r>
            <a:endParaRPr sz="3200">
              <a:latin typeface="新宋体" panose="02010609030101010101" charset="-122"/>
              <a:cs typeface="新宋体" panose="02010609030101010101" charset="-122"/>
            </a:endParaRPr>
          </a:p>
          <a:p>
            <a:pPr>
              <a:lnSpc>
                <a:spcPct val="100000"/>
              </a:lnSpc>
              <a:spcBef>
                <a:spcPts val="55"/>
              </a:spcBef>
            </a:pPr>
            <a:endParaRPr sz="3100">
              <a:latin typeface="Times New Roman" panose="02020603050405020304"/>
              <a:cs typeface="Times New Roman" panose="02020603050405020304"/>
            </a:endParaRPr>
          </a:p>
          <a:p>
            <a:pPr marL="12700">
              <a:lnSpc>
                <a:spcPct val="100000"/>
              </a:lnSpc>
              <a:tabLst>
                <a:tab pos="994410" algn="l"/>
              </a:tabLst>
            </a:pPr>
            <a:r>
              <a:rPr sz="2800" dirty="0">
                <a:solidFill>
                  <a:srgbClr val="FF0000"/>
                </a:solidFill>
                <a:latin typeface="Symbol" panose="05050102010706020507"/>
                <a:cs typeface="Symbol" panose="05050102010706020507"/>
              </a:rPr>
              <a:t></a:t>
            </a:r>
            <a:r>
              <a:rPr sz="2800" dirty="0">
                <a:solidFill>
                  <a:srgbClr val="FF0000"/>
                </a:solidFill>
                <a:latin typeface="新宋体" panose="02010609030101010101" charset="-122"/>
                <a:cs typeface="新宋体" panose="02010609030101010101" charset="-122"/>
              </a:rPr>
              <a:t>f </a:t>
            </a:r>
            <a:r>
              <a:rPr sz="2800" dirty="0">
                <a:solidFill>
                  <a:srgbClr val="FF0000"/>
                </a:solidFill>
                <a:latin typeface="Symbol" panose="05050102010706020507"/>
                <a:cs typeface="Symbol" panose="05050102010706020507"/>
              </a:rPr>
              <a:t></a:t>
            </a:r>
            <a:r>
              <a:rPr sz="2800"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|G</a:t>
            </a:r>
            <a:r>
              <a:rPr sz="2850" baseline="-20000" dirty="0">
                <a:solidFill>
                  <a:srgbClr val="FF0000"/>
                </a:solidFill>
                <a:latin typeface="新宋体" panose="02010609030101010101" charset="-122"/>
                <a:cs typeface="新宋体" panose="02010609030101010101" charset="-122"/>
              </a:rPr>
              <a:t>x</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G</a:t>
            </a:r>
            <a:r>
              <a:rPr sz="2850" spc="-7" baseline="-20000" dirty="0">
                <a:solidFill>
                  <a:srgbClr val="FF0000"/>
                </a:solidFill>
                <a:latin typeface="新宋体" panose="02010609030101010101" charset="-122"/>
                <a:cs typeface="新宋体" panose="02010609030101010101" charset="-122"/>
              </a:rPr>
              <a:t>y</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p:txBody>
      </p:sp>
      <p:sp>
        <p:nvSpPr>
          <p:cNvPr id="10" name="object 10"/>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边缘检测</a:t>
            </a:r>
          </a:p>
        </p:txBody>
      </p:sp>
      <p:graphicFrame>
        <p:nvGraphicFramePr>
          <p:cNvPr id="6" name="object 6"/>
          <p:cNvGraphicFramePr>
            <a:graphicFrameLocks noGrp="1"/>
          </p:cNvGraphicFramePr>
          <p:nvPr/>
        </p:nvGraphicFramePr>
        <p:xfrm>
          <a:off x="2768854" y="3418589"/>
          <a:ext cx="6115693" cy="1068760"/>
        </p:xfrm>
        <a:graphic>
          <a:graphicData uri="http://schemas.openxmlformats.org/drawingml/2006/table">
            <a:tbl>
              <a:tblPr firstRow="1" bandRow="1">
                <a:tableStyleId>{2D5ABB26-0587-4C30-8999-92F81FD0307C}</a:tableStyleId>
              </a:tblPr>
              <a:tblGrid>
                <a:gridCol w="974534">
                  <a:extLst>
                    <a:ext uri="{9D8B030D-6E8A-4147-A177-3AD203B41FA5}">
                      <a16:colId xmlns="" xmlns:a16="http://schemas.microsoft.com/office/drawing/2014/main" val="20000"/>
                    </a:ext>
                  </a:extLst>
                </a:gridCol>
                <a:gridCol w="686180">
                  <a:extLst>
                    <a:ext uri="{9D8B030D-6E8A-4147-A177-3AD203B41FA5}">
                      <a16:colId xmlns="" xmlns:a16="http://schemas.microsoft.com/office/drawing/2014/main" val="20001"/>
                    </a:ext>
                  </a:extLst>
                </a:gridCol>
                <a:gridCol w="355462">
                  <a:extLst>
                    <a:ext uri="{9D8B030D-6E8A-4147-A177-3AD203B41FA5}">
                      <a16:colId xmlns="" xmlns:a16="http://schemas.microsoft.com/office/drawing/2014/main" val="20002"/>
                    </a:ext>
                  </a:extLst>
                </a:gridCol>
                <a:gridCol w="685805">
                  <a:extLst>
                    <a:ext uri="{9D8B030D-6E8A-4147-A177-3AD203B41FA5}">
                      <a16:colId xmlns="" xmlns:a16="http://schemas.microsoft.com/office/drawing/2014/main" val="20003"/>
                    </a:ext>
                  </a:extLst>
                </a:gridCol>
                <a:gridCol w="1339995">
                  <a:extLst>
                    <a:ext uri="{9D8B030D-6E8A-4147-A177-3AD203B41FA5}">
                      <a16:colId xmlns="" xmlns:a16="http://schemas.microsoft.com/office/drawing/2014/main" val="20004"/>
                    </a:ext>
                  </a:extLst>
                </a:gridCol>
                <a:gridCol w="476249">
                  <a:extLst>
                    <a:ext uri="{9D8B030D-6E8A-4147-A177-3AD203B41FA5}">
                      <a16:colId xmlns="" xmlns:a16="http://schemas.microsoft.com/office/drawing/2014/main" val="20005"/>
                    </a:ext>
                  </a:extLst>
                </a:gridCol>
                <a:gridCol w="355462">
                  <a:extLst>
                    <a:ext uri="{9D8B030D-6E8A-4147-A177-3AD203B41FA5}">
                      <a16:colId xmlns="" xmlns:a16="http://schemas.microsoft.com/office/drawing/2014/main" val="20006"/>
                    </a:ext>
                  </a:extLst>
                </a:gridCol>
                <a:gridCol w="952891">
                  <a:extLst>
                    <a:ext uri="{9D8B030D-6E8A-4147-A177-3AD203B41FA5}">
                      <a16:colId xmlns="" xmlns:a16="http://schemas.microsoft.com/office/drawing/2014/main" val="20007"/>
                    </a:ext>
                  </a:extLst>
                </a:gridCol>
                <a:gridCol w="289115">
                  <a:extLst>
                    <a:ext uri="{9D8B030D-6E8A-4147-A177-3AD203B41FA5}">
                      <a16:colId xmlns="" xmlns:a16="http://schemas.microsoft.com/office/drawing/2014/main" val="20008"/>
                    </a:ext>
                  </a:extLst>
                </a:gridCol>
              </a:tblGrid>
              <a:tr h="534380">
                <a:tc>
                  <a:txBody>
                    <a:bodyPr/>
                    <a:lstStyle/>
                    <a:p>
                      <a:pPr marR="112395" algn="r">
                        <a:lnSpc>
                          <a:spcPct val="100000"/>
                        </a:lnSpc>
                        <a:spcBef>
                          <a:spcPts val="105"/>
                        </a:spcBef>
                      </a:pP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7</a:t>
                      </a:r>
                      <a:endParaRPr sz="2850" baseline="-20000">
                        <a:latin typeface="新宋体" panose="02010609030101010101" charset="-122"/>
                        <a:cs typeface="新宋体" panose="02010609030101010101" charset="-122"/>
                      </a:endParaRPr>
                    </a:p>
                  </a:txBody>
                  <a:tcPr marL="0" marR="0" marT="0" marB="0"/>
                </a:tc>
                <a:tc>
                  <a:txBody>
                    <a:bodyPr/>
                    <a:lstStyle/>
                    <a:p>
                      <a:pPr marR="81280" algn="r">
                        <a:lnSpc>
                          <a:spcPct val="100000"/>
                        </a:lnSpc>
                        <a:spcBef>
                          <a:spcPts val="105"/>
                        </a:spcBef>
                      </a:pP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8</a:t>
                      </a:r>
                      <a:endParaRPr sz="2850" baseline="-20000">
                        <a:latin typeface="新宋体" panose="02010609030101010101" charset="-122"/>
                        <a:cs typeface="新宋体" panose="02010609030101010101" charset="-122"/>
                      </a:endParaRPr>
                    </a:p>
                  </a:txBody>
                  <a:tcPr marL="0" marR="0" marT="0" marB="0"/>
                </a:tc>
                <a:tc>
                  <a:txBody>
                    <a:bodyPr/>
                    <a:lstStyle/>
                    <a:p>
                      <a:pPr marL="88900">
                        <a:lnSpc>
                          <a:spcPct val="100000"/>
                        </a:lnSpc>
                        <a:spcBef>
                          <a:spcPts val="105"/>
                        </a:spcBef>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ct val="100000"/>
                        </a:lnSpc>
                        <a:spcBef>
                          <a:spcPts val="105"/>
                        </a:spcBef>
                      </a:pPr>
                      <a:r>
                        <a:rPr sz="2800"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9</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20015">
                        <a:lnSpc>
                          <a:spcPct val="100000"/>
                        </a:lnSpc>
                        <a:spcBef>
                          <a:spcPts val="105"/>
                        </a:spcBef>
                      </a:pP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1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900">
                        <a:lnSpc>
                          <a:spcPct val="100000"/>
                        </a:lnSpc>
                        <a:spcBef>
                          <a:spcPts val="105"/>
                        </a:spcBef>
                      </a:pP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2</a:t>
                      </a:r>
                      <a:endParaRPr sz="2850" baseline="-20000">
                        <a:latin typeface="新宋体" panose="02010609030101010101" charset="-122"/>
                        <a:cs typeface="新宋体" panose="02010609030101010101" charset="-122"/>
                      </a:endParaRPr>
                    </a:p>
                  </a:txBody>
                  <a:tcPr marL="0" marR="0" marT="0" marB="0"/>
                </a:tc>
                <a:tc>
                  <a:txBody>
                    <a:bodyPr/>
                    <a:lstStyle/>
                    <a:p>
                      <a:pPr marL="88900">
                        <a:lnSpc>
                          <a:spcPct val="100000"/>
                        </a:lnSpc>
                        <a:spcBef>
                          <a:spcPts val="105"/>
                        </a:spcBef>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ct val="100000"/>
                        </a:lnSpc>
                        <a:spcBef>
                          <a:spcPts val="105"/>
                        </a:spcBef>
                      </a:pPr>
                      <a:r>
                        <a:rPr sz="2800"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3</a:t>
                      </a:r>
                      <a:r>
                        <a:rPr sz="2800" dirty="0">
                          <a:solidFill>
                            <a:srgbClr val="FF0000"/>
                          </a:solidFill>
                          <a:latin typeface="新宋体" panose="02010609030101010101" charset="-122"/>
                          <a:cs typeface="新宋体" panose="02010609030101010101" charset="-122"/>
                        </a:rPr>
                        <a:t>)</a:t>
                      </a:r>
                      <a:r>
                        <a:rPr sz="2800" spc="-45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900">
                        <a:lnSpc>
                          <a:spcPct val="100000"/>
                        </a:lnSpc>
                        <a:spcBef>
                          <a:spcPts val="105"/>
                        </a:spcBef>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534380">
                <a:tc>
                  <a:txBody>
                    <a:bodyPr/>
                    <a:lstStyle/>
                    <a:p>
                      <a:pPr marR="112395" algn="r">
                        <a:lnSpc>
                          <a:spcPts val="3300"/>
                        </a:lnSpc>
                      </a:pP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3</a:t>
                      </a:r>
                      <a:endParaRPr sz="2850" baseline="-20000">
                        <a:latin typeface="新宋体" panose="02010609030101010101" charset="-122"/>
                        <a:cs typeface="新宋体" panose="02010609030101010101" charset="-122"/>
                      </a:endParaRPr>
                    </a:p>
                  </a:txBody>
                  <a:tcPr marL="0" marR="0" marT="0" marB="0"/>
                </a:tc>
                <a:tc>
                  <a:txBody>
                    <a:bodyPr/>
                    <a:lstStyle/>
                    <a:p>
                      <a:pPr marR="81280" algn="r">
                        <a:lnSpc>
                          <a:spcPts val="3300"/>
                        </a:lnSpc>
                      </a:pP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6</a:t>
                      </a:r>
                      <a:endParaRPr sz="2850" baseline="-20000">
                        <a:latin typeface="新宋体" panose="02010609030101010101" charset="-122"/>
                        <a:cs typeface="新宋体" panose="02010609030101010101" charset="-122"/>
                      </a:endParaRPr>
                    </a:p>
                  </a:txBody>
                  <a:tcPr marL="0" marR="0" marT="0" marB="0"/>
                </a:tc>
                <a:tc>
                  <a:txBody>
                    <a:bodyPr/>
                    <a:lstStyle/>
                    <a:p>
                      <a:pPr marL="88900">
                        <a:lnSpc>
                          <a:spcPts val="3300"/>
                        </a:lnSpc>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ts val="3300"/>
                        </a:lnSpc>
                      </a:pPr>
                      <a:r>
                        <a:rPr sz="2800"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9</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20015">
                        <a:lnSpc>
                          <a:spcPts val="3300"/>
                        </a:lnSpc>
                      </a:pP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1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900">
                        <a:lnSpc>
                          <a:spcPts val="3300"/>
                        </a:lnSpc>
                      </a:pP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4</a:t>
                      </a:r>
                      <a:endParaRPr sz="2850" baseline="-20000">
                        <a:latin typeface="新宋体" panose="02010609030101010101" charset="-122"/>
                        <a:cs typeface="新宋体" panose="02010609030101010101" charset="-122"/>
                      </a:endParaRPr>
                    </a:p>
                  </a:txBody>
                  <a:tcPr marL="0" marR="0" marT="0" marB="0"/>
                </a:tc>
                <a:tc>
                  <a:txBody>
                    <a:bodyPr/>
                    <a:lstStyle/>
                    <a:p>
                      <a:pPr marL="88900">
                        <a:lnSpc>
                          <a:spcPts val="3300"/>
                        </a:lnSpc>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ts val="3300"/>
                        </a:lnSpc>
                      </a:pPr>
                      <a:r>
                        <a:rPr sz="2800"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7</a:t>
                      </a:r>
                      <a:r>
                        <a:rPr sz="2800" dirty="0">
                          <a:solidFill>
                            <a:srgbClr val="FF0000"/>
                          </a:solidFill>
                          <a:latin typeface="新宋体" panose="02010609030101010101" charset="-122"/>
                          <a:cs typeface="新宋体" panose="02010609030101010101" charset="-122"/>
                        </a:rPr>
                        <a:t>)</a:t>
                      </a:r>
                      <a:r>
                        <a:rPr sz="2800" spc="-450"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bl>
          </a:graphicData>
        </a:graphic>
      </p:graphicFrame>
      <p:graphicFrame>
        <p:nvGraphicFramePr>
          <p:cNvPr id="7" name="object 7"/>
          <p:cNvGraphicFramePr>
            <a:graphicFrameLocks noGrp="1"/>
          </p:cNvGraphicFramePr>
          <p:nvPr/>
        </p:nvGraphicFramePr>
        <p:xfrm>
          <a:off x="7628064" y="49924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1</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2</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3</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0"/>
                  </a:ext>
                </a:extLst>
              </a:tr>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4</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5</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6</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7</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8</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9</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2"/>
                  </a:ext>
                </a:extLst>
              </a:tr>
            </a:tbl>
          </a:graphicData>
        </a:graphic>
      </p:graphicFrame>
      <p:graphicFrame>
        <p:nvGraphicFramePr>
          <p:cNvPr id="8" name="object 8"/>
          <p:cNvGraphicFramePr>
            <a:graphicFrameLocks noGrp="1"/>
          </p:cNvGraphicFramePr>
          <p:nvPr/>
        </p:nvGraphicFramePr>
        <p:xfrm>
          <a:off x="2446477" y="4992433"/>
          <a:ext cx="1600199"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399">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r h="533400">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2"/>
                  </a:ext>
                </a:extLst>
              </a:tr>
            </a:tbl>
          </a:graphicData>
        </a:graphic>
      </p:graphicFrame>
      <p:graphicFrame>
        <p:nvGraphicFramePr>
          <p:cNvPr id="9" name="object 9"/>
          <p:cNvGraphicFramePr>
            <a:graphicFrameLocks noGrp="1"/>
          </p:cNvGraphicFramePr>
          <p:nvPr/>
        </p:nvGraphicFramePr>
        <p:xfrm>
          <a:off x="4656277" y="49924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L="134620">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L="134620">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r h="533400">
                <a:tc>
                  <a:txBody>
                    <a:bodyPr/>
                    <a:lstStyle/>
                    <a:p>
                      <a:pPr marL="134620">
                        <a:lnSpc>
                          <a:spcPct val="100000"/>
                        </a:lnSpc>
                        <a:spcBef>
                          <a:spcPts val="535"/>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5"/>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83207" y="1883409"/>
            <a:ext cx="7668895" cy="2354580"/>
          </a:xfrm>
          <a:prstGeom prst="rect">
            <a:avLst/>
          </a:prstGeom>
        </p:spPr>
        <p:txBody>
          <a:bodyPr vert="horz" wrap="square" lIns="0" tIns="0" rIns="0" bIns="0" rtlCol="0">
            <a:spAutoFit/>
          </a:bodyPr>
          <a:lstStyle/>
          <a:p>
            <a:pPr marL="12700">
              <a:lnSpc>
                <a:spcPct val="100000"/>
              </a:lnSpc>
            </a:pPr>
            <a:r>
              <a:rPr sz="2200" dirty="0">
                <a:solidFill>
                  <a:srgbClr val="FF0000"/>
                </a:solidFill>
                <a:latin typeface="Wingdings" panose="05000000000000000000"/>
                <a:cs typeface="Wingdings" panose="05000000000000000000"/>
              </a:rPr>
              <a:t></a:t>
            </a:r>
            <a:r>
              <a:rPr sz="2200" spc="5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Sobel梯度算子</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3x3的梯度模板</a:t>
            </a:r>
            <a:endParaRPr sz="3200">
              <a:latin typeface="新宋体" panose="02010609030101010101" charset="-122"/>
              <a:cs typeface="新宋体" panose="02010609030101010101" charset="-122"/>
            </a:endParaRPr>
          </a:p>
          <a:p>
            <a:pPr marL="298450" marR="5080" indent="69850">
              <a:lnSpc>
                <a:spcPts val="3020"/>
              </a:lnSpc>
              <a:spcBef>
                <a:spcPts val="895"/>
              </a:spcBef>
            </a:pPr>
            <a:r>
              <a:rPr sz="2800" spc="-5" dirty="0">
                <a:latin typeface="新宋体" panose="02010609030101010101" charset="-122"/>
                <a:cs typeface="新宋体" panose="02010609030101010101" charset="-122"/>
              </a:rPr>
              <a:t>权值2用于通过增加中心点的重要性而实现某种 程度的平滑效果</a:t>
            </a:r>
            <a:endParaRPr sz="2800">
              <a:latin typeface="新宋体" panose="02010609030101010101" charset="-122"/>
              <a:cs typeface="新宋体" panose="02010609030101010101" charset="-122"/>
            </a:endParaRPr>
          </a:p>
          <a:p>
            <a:pPr>
              <a:lnSpc>
                <a:spcPct val="100000"/>
              </a:lnSpc>
              <a:spcBef>
                <a:spcPts val="35"/>
              </a:spcBef>
            </a:pPr>
            <a:endParaRPr sz="3350">
              <a:latin typeface="Times New Roman" panose="02020603050405020304"/>
              <a:cs typeface="Times New Roman" panose="02020603050405020304"/>
            </a:endParaRPr>
          </a:p>
          <a:p>
            <a:pPr marL="12700">
              <a:lnSpc>
                <a:spcPct val="100000"/>
              </a:lnSpc>
              <a:tabLst>
                <a:tab pos="994410" algn="l"/>
              </a:tabLst>
            </a:pPr>
            <a:r>
              <a:rPr sz="2800" dirty="0">
                <a:solidFill>
                  <a:srgbClr val="FF0000"/>
                </a:solidFill>
                <a:latin typeface="Symbol" panose="05050102010706020507"/>
                <a:cs typeface="Symbol" panose="05050102010706020507"/>
              </a:rPr>
              <a:t></a:t>
            </a:r>
            <a:r>
              <a:rPr sz="2800" dirty="0">
                <a:solidFill>
                  <a:srgbClr val="FF0000"/>
                </a:solidFill>
                <a:latin typeface="新宋体" panose="02010609030101010101" charset="-122"/>
                <a:cs typeface="新宋体" panose="02010609030101010101" charset="-122"/>
              </a:rPr>
              <a:t>f </a:t>
            </a:r>
            <a:r>
              <a:rPr sz="2800" dirty="0">
                <a:solidFill>
                  <a:srgbClr val="FF0000"/>
                </a:solidFill>
                <a:latin typeface="Symbol" panose="05050102010706020507"/>
                <a:cs typeface="Symbol" panose="05050102010706020507"/>
              </a:rPr>
              <a:t></a:t>
            </a:r>
            <a:r>
              <a:rPr sz="2800" dirty="0">
                <a:solidFill>
                  <a:srgbClr val="FF0000"/>
                </a:solidFill>
                <a:latin typeface="Times New Roman" panose="02020603050405020304"/>
                <a:cs typeface="Times New Roman" panose="02020603050405020304"/>
              </a:rPr>
              <a:t>	</a:t>
            </a:r>
            <a:r>
              <a:rPr sz="2800" spc="-5" dirty="0">
                <a:solidFill>
                  <a:srgbClr val="FF0000"/>
                </a:solidFill>
                <a:latin typeface="新宋体" panose="02010609030101010101" charset="-122"/>
                <a:cs typeface="新宋体" panose="02010609030101010101" charset="-122"/>
              </a:rPr>
              <a:t>|G</a:t>
            </a:r>
            <a:r>
              <a:rPr sz="2850" baseline="-20000" dirty="0">
                <a:solidFill>
                  <a:srgbClr val="FF0000"/>
                </a:solidFill>
                <a:latin typeface="新宋体" panose="02010609030101010101" charset="-122"/>
                <a:cs typeface="新宋体" panose="02010609030101010101" charset="-122"/>
              </a:rPr>
              <a:t>x</a:t>
            </a: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G</a:t>
            </a:r>
            <a:r>
              <a:rPr sz="2850" spc="-7" baseline="-20000" dirty="0">
                <a:solidFill>
                  <a:srgbClr val="FF0000"/>
                </a:solidFill>
                <a:latin typeface="新宋体" panose="02010609030101010101" charset="-122"/>
                <a:cs typeface="新宋体" panose="02010609030101010101" charset="-122"/>
              </a:rPr>
              <a:t>y</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p:txBody>
      </p:sp>
      <p:sp>
        <p:nvSpPr>
          <p:cNvPr id="10" name="object 10"/>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边缘检测</a:t>
            </a:r>
          </a:p>
        </p:txBody>
      </p:sp>
      <p:graphicFrame>
        <p:nvGraphicFramePr>
          <p:cNvPr id="6" name="object 6"/>
          <p:cNvGraphicFramePr>
            <a:graphicFrameLocks noGrp="1"/>
          </p:cNvGraphicFramePr>
          <p:nvPr/>
        </p:nvGraphicFramePr>
        <p:xfrm>
          <a:off x="2484627" y="4250368"/>
          <a:ext cx="6648334" cy="992123"/>
        </p:xfrm>
        <a:graphic>
          <a:graphicData uri="http://schemas.openxmlformats.org/drawingml/2006/table">
            <a:tbl>
              <a:tblPr firstRow="1" bandRow="1">
                <a:tableStyleId>{2D5ABB26-0587-4C30-8999-92F81FD0307C}</a:tableStyleId>
              </a:tblPr>
              <a:tblGrid>
                <a:gridCol w="288866">
                  <a:extLst>
                    <a:ext uri="{9D8B030D-6E8A-4147-A177-3AD203B41FA5}">
                      <a16:colId xmlns="" xmlns:a16="http://schemas.microsoft.com/office/drawing/2014/main" val="20000"/>
                    </a:ext>
                  </a:extLst>
                </a:gridCol>
                <a:gridCol w="863976">
                  <a:extLst>
                    <a:ext uri="{9D8B030D-6E8A-4147-A177-3AD203B41FA5}">
                      <a16:colId xmlns="" xmlns:a16="http://schemas.microsoft.com/office/drawing/2014/main" val="20001"/>
                    </a:ext>
                  </a:extLst>
                </a:gridCol>
                <a:gridCol w="863345">
                  <a:extLst>
                    <a:ext uri="{9D8B030D-6E8A-4147-A177-3AD203B41FA5}">
                      <a16:colId xmlns="" xmlns:a16="http://schemas.microsoft.com/office/drawing/2014/main" val="20002"/>
                    </a:ext>
                  </a:extLst>
                </a:gridCol>
                <a:gridCol w="355473">
                  <a:extLst>
                    <a:ext uri="{9D8B030D-6E8A-4147-A177-3AD203B41FA5}">
                      <a16:colId xmlns="" xmlns:a16="http://schemas.microsoft.com/office/drawing/2014/main" val="20003"/>
                    </a:ext>
                  </a:extLst>
                </a:gridCol>
                <a:gridCol w="685426">
                  <a:extLst>
                    <a:ext uri="{9D8B030D-6E8A-4147-A177-3AD203B41FA5}">
                      <a16:colId xmlns="" xmlns:a16="http://schemas.microsoft.com/office/drawing/2014/main" val="20004"/>
                    </a:ext>
                  </a:extLst>
                </a:gridCol>
                <a:gridCol w="1340518">
                  <a:extLst>
                    <a:ext uri="{9D8B030D-6E8A-4147-A177-3AD203B41FA5}">
                      <a16:colId xmlns="" xmlns:a16="http://schemas.microsoft.com/office/drawing/2014/main" val="20005"/>
                    </a:ext>
                  </a:extLst>
                </a:gridCol>
                <a:gridCol w="654009">
                  <a:extLst>
                    <a:ext uri="{9D8B030D-6E8A-4147-A177-3AD203B41FA5}">
                      <a16:colId xmlns="" xmlns:a16="http://schemas.microsoft.com/office/drawing/2014/main" val="20006"/>
                    </a:ext>
                  </a:extLst>
                </a:gridCol>
                <a:gridCol w="355462">
                  <a:extLst>
                    <a:ext uri="{9D8B030D-6E8A-4147-A177-3AD203B41FA5}">
                      <a16:colId xmlns="" xmlns:a16="http://schemas.microsoft.com/office/drawing/2014/main" val="20007"/>
                    </a:ext>
                  </a:extLst>
                </a:gridCol>
                <a:gridCol w="952144">
                  <a:extLst>
                    <a:ext uri="{9D8B030D-6E8A-4147-A177-3AD203B41FA5}">
                      <a16:colId xmlns="" xmlns:a16="http://schemas.microsoft.com/office/drawing/2014/main" val="20008"/>
                    </a:ext>
                  </a:extLst>
                </a:gridCol>
                <a:gridCol w="289115">
                  <a:extLst>
                    <a:ext uri="{9D8B030D-6E8A-4147-A177-3AD203B41FA5}">
                      <a16:colId xmlns="" xmlns:a16="http://schemas.microsoft.com/office/drawing/2014/main" val="20009"/>
                    </a:ext>
                  </a:extLst>
                </a:gridCol>
              </a:tblGrid>
              <a:tr h="479079">
                <a:tc>
                  <a:txBody>
                    <a:bodyPr/>
                    <a:lstStyle/>
                    <a:p>
                      <a:pPr marL="22225">
                        <a:lnSpc>
                          <a:spcPts val="3200"/>
                        </a:lnSpc>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ts val="3200"/>
                        </a:lnSpc>
                      </a:pP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7</a:t>
                      </a:r>
                      <a:endParaRPr sz="2850" baseline="-20000">
                        <a:latin typeface="新宋体" panose="02010609030101010101" charset="-122"/>
                        <a:cs typeface="新宋体" panose="02010609030101010101" charset="-122"/>
                      </a:endParaRPr>
                    </a:p>
                  </a:txBody>
                  <a:tcPr marL="0" marR="0" marT="0" marB="0"/>
                </a:tc>
                <a:tc>
                  <a:txBody>
                    <a:bodyPr/>
                    <a:lstStyle/>
                    <a:p>
                      <a:pPr marR="80645" algn="r">
                        <a:lnSpc>
                          <a:spcPts val="3200"/>
                        </a:lnSpc>
                      </a:pPr>
                      <a:r>
                        <a:rPr sz="2800" dirty="0">
                          <a:solidFill>
                            <a:srgbClr val="FF0000"/>
                          </a:solidFill>
                          <a:latin typeface="新宋体" panose="02010609030101010101" charset="-122"/>
                          <a:cs typeface="新宋体" panose="02010609030101010101" charset="-122"/>
                        </a:rPr>
                        <a:t>+2</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8</a:t>
                      </a:r>
                      <a:endParaRPr sz="2850" baseline="-20000">
                        <a:latin typeface="新宋体" panose="02010609030101010101" charset="-122"/>
                        <a:cs typeface="新宋体" panose="02010609030101010101" charset="-122"/>
                      </a:endParaRPr>
                    </a:p>
                  </a:txBody>
                  <a:tcPr marL="0" marR="0" marT="0" marB="0"/>
                </a:tc>
                <a:tc>
                  <a:txBody>
                    <a:bodyPr/>
                    <a:lstStyle/>
                    <a:p>
                      <a:pPr marR="81280" algn="r">
                        <a:lnSpc>
                          <a:spcPts val="3200"/>
                        </a:lnSpc>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900">
                        <a:lnSpc>
                          <a:spcPts val="3200"/>
                        </a:lnSpc>
                      </a:pP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9</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R="80645" algn="r">
                        <a:lnSpc>
                          <a:spcPts val="3200"/>
                        </a:lnSpc>
                      </a:pP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1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ts val="3200"/>
                        </a:lnSpc>
                      </a:pPr>
                      <a:r>
                        <a:rPr sz="2800" spc="-5" dirty="0">
                          <a:solidFill>
                            <a:srgbClr val="FF0000"/>
                          </a:solidFill>
                          <a:latin typeface="新宋体" panose="02010609030101010101" charset="-122"/>
                          <a:cs typeface="新宋体" panose="02010609030101010101" charset="-122"/>
                        </a:rPr>
                        <a:t>2z</a:t>
                      </a:r>
                      <a:r>
                        <a:rPr sz="2850" baseline="-20000" dirty="0">
                          <a:solidFill>
                            <a:srgbClr val="FF0000"/>
                          </a:solidFill>
                          <a:latin typeface="新宋体" panose="02010609030101010101" charset="-122"/>
                          <a:cs typeface="新宋体" panose="02010609030101010101" charset="-122"/>
                        </a:rPr>
                        <a:t>2</a:t>
                      </a:r>
                      <a:endParaRPr sz="2850" baseline="-20000">
                        <a:latin typeface="新宋体" panose="02010609030101010101" charset="-122"/>
                        <a:cs typeface="新宋体" panose="02010609030101010101" charset="-122"/>
                      </a:endParaRPr>
                    </a:p>
                  </a:txBody>
                  <a:tcPr marL="0" marR="0" marT="0" marB="0"/>
                </a:tc>
                <a:tc>
                  <a:txBody>
                    <a:bodyPr/>
                    <a:lstStyle/>
                    <a:p>
                      <a:pPr marL="88900">
                        <a:lnSpc>
                          <a:spcPts val="3200"/>
                        </a:lnSpc>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ts val="3200"/>
                        </a:lnSpc>
                      </a:pP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3</a:t>
                      </a:r>
                      <a:r>
                        <a:rPr sz="2800" dirty="0">
                          <a:solidFill>
                            <a:srgbClr val="FF0000"/>
                          </a:solidFill>
                          <a:latin typeface="新宋体" panose="02010609030101010101" charset="-122"/>
                          <a:cs typeface="新宋体" panose="02010609030101010101" charset="-122"/>
                        </a:rPr>
                        <a:t>)</a:t>
                      </a:r>
                      <a:r>
                        <a:rPr sz="2800" spc="-45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900">
                        <a:lnSpc>
                          <a:spcPts val="3200"/>
                        </a:lnSpc>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513044">
                <a:tc>
                  <a:txBody>
                    <a:bodyPr/>
                    <a:lstStyle/>
                    <a:p>
                      <a:endParaRPr sz="2800">
                        <a:latin typeface="新宋体" panose="02010609030101010101" charset="-122"/>
                        <a:cs typeface="新宋体" panose="02010609030101010101" charset="-122"/>
                      </a:endParaRPr>
                    </a:p>
                  </a:txBody>
                  <a:tcPr marL="0" marR="0" marT="0" marB="0"/>
                </a:tc>
                <a:tc>
                  <a:txBody>
                    <a:bodyPr/>
                    <a:lstStyle/>
                    <a:p>
                      <a:pPr marL="88900">
                        <a:lnSpc>
                          <a:spcPts val="3130"/>
                        </a:lnSpc>
                      </a:pPr>
                      <a:r>
                        <a:rPr sz="2800" spc="-5" dirty="0">
                          <a:solidFill>
                            <a:srgbClr val="FF0000"/>
                          </a:solidFill>
                          <a:latin typeface="新宋体" panose="02010609030101010101" charset="-122"/>
                          <a:cs typeface="新宋体" panose="02010609030101010101" charset="-122"/>
                        </a:rPr>
                        <a:t>|(</a:t>
                      </a:r>
                      <a:r>
                        <a:rPr sz="2800"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3</a:t>
                      </a:r>
                      <a:endParaRPr sz="2850" baseline="-20000">
                        <a:latin typeface="新宋体" panose="02010609030101010101" charset="-122"/>
                        <a:cs typeface="新宋体" panose="02010609030101010101" charset="-122"/>
                      </a:endParaRPr>
                    </a:p>
                  </a:txBody>
                  <a:tcPr marL="0" marR="0" marT="0" marB="0"/>
                </a:tc>
                <a:tc>
                  <a:txBody>
                    <a:bodyPr/>
                    <a:lstStyle/>
                    <a:p>
                      <a:pPr marR="80645" algn="r">
                        <a:lnSpc>
                          <a:spcPts val="3130"/>
                        </a:lnSpc>
                      </a:pPr>
                      <a:r>
                        <a:rPr sz="2800" dirty="0">
                          <a:solidFill>
                            <a:srgbClr val="FF0000"/>
                          </a:solidFill>
                          <a:latin typeface="新宋体" panose="02010609030101010101" charset="-122"/>
                          <a:cs typeface="新宋体" panose="02010609030101010101" charset="-122"/>
                        </a:rPr>
                        <a:t>+2</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6</a:t>
                      </a:r>
                      <a:endParaRPr sz="2850" baseline="-20000">
                        <a:latin typeface="新宋体" panose="02010609030101010101" charset="-122"/>
                        <a:cs typeface="新宋体" panose="02010609030101010101" charset="-122"/>
                      </a:endParaRPr>
                    </a:p>
                  </a:txBody>
                  <a:tcPr marL="0" marR="0" marT="0" marB="0"/>
                </a:tc>
                <a:tc>
                  <a:txBody>
                    <a:bodyPr/>
                    <a:lstStyle/>
                    <a:p>
                      <a:pPr marR="81280" algn="r">
                        <a:lnSpc>
                          <a:spcPts val="3130"/>
                        </a:lnSpc>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900">
                        <a:lnSpc>
                          <a:spcPts val="3130"/>
                        </a:lnSpc>
                      </a:pPr>
                      <a:r>
                        <a:rPr sz="2800" spc="-5" dirty="0">
                          <a:solidFill>
                            <a:srgbClr val="FF0000"/>
                          </a:solidFill>
                          <a:latin typeface="新宋体" panose="02010609030101010101" charset="-122"/>
                          <a:cs typeface="新宋体" panose="02010609030101010101" charset="-122"/>
                        </a:rPr>
                        <a:t>z</a:t>
                      </a:r>
                      <a:r>
                        <a:rPr sz="2850" spc="-7" baseline="-20000" dirty="0">
                          <a:solidFill>
                            <a:srgbClr val="FF0000"/>
                          </a:solidFill>
                          <a:latin typeface="新宋体" panose="02010609030101010101" charset="-122"/>
                          <a:cs typeface="新宋体" panose="02010609030101010101" charset="-122"/>
                        </a:rPr>
                        <a:t>9</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R="80645" algn="r">
                        <a:lnSpc>
                          <a:spcPts val="3130"/>
                        </a:lnSpc>
                      </a:pP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1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ts val="3130"/>
                        </a:lnSpc>
                      </a:pPr>
                      <a:r>
                        <a:rPr sz="2800" spc="-5" dirty="0">
                          <a:solidFill>
                            <a:srgbClr val="FF0000"/>
                          </a:solidFill>
                          <a:latin typeface="新宋体" panose="02010609030101010101" charset="-122"/>
                          <a:cs typeface="新宋体" panose="02010609030101010101" charset="-122"/>
                        </a:rPr>
                        <a:t>2z</a:t>
                      </a:r>
                      <a:r>
                        <a:rPr sz="2850" baseline="-20000" dirty="0">
                          <a:solidFill>
                            <a:srgbClr val="FF0000"/>
                          </a:solidFill>
                          <a:latin typeface="新宋体" panose="02010609030101010101" charset="-122"/>
                          <a:cs typeface="新宋体" panose="02010609030101010101" charset="-122"/>
                        </a:rPr>
                        <a:t>4</a:t>
                      </a:r>
                      <a:endParaRPr sz="2850" baseline="-20000">
                        <a:latin typeface="新宋体" panose="02010609030101010101" charset="-122"/>
                        <a:cs typeface="新宋体" panose="02010609030101010101" charset="-122"/>
                      </a:endParaRPr>
                    </a:p>
                  </a:txBody>
                  <a:tcPr marL="0" marR="0" marT="0" marB="0"/>
                </a:tc>
                <a:tc>
                  <a:txBody>
                    <a:bodyPr/>
                    <a:lstStyle/>
                    <a:p>
                      <a:pPr marL="88900">
                        <a:lnSpc>
                          <a:spcPts val="3130"/>
                        </a:lnSpc>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ts val="3130"/>
                        </a:lnSpc>
                      </a:pPr>
                      <a:r>
                        <a:rPr sz="2800" spc="-5" dirty="0">
                          <a:solidFill>
                            <a:srgbClr val="FF0000"/>
                          </a:solidFill>
                          <a:latin typeface="新宋体" panose="02010609030101010101" charset="-122"/>
                          <a:cs typeface="新宋体" panose="02010609030101010101" charset="-122"/>
                        </a:rPr>
                        <a:t>z</a:t>
                      </a:r>
                      <a:r>
                        <a:rPr sz="2850" baseline="-20000" dirty="0">
                          <a:solidFill>
                            <a:srgbClr val="FF0000"/>
                          </a:solidFill>
                          <a:latin typeface="新宋体" panose="02010609030101010101" charset="-122"/>
                          <a:cs typeface="新宋体" panose="02010609030101010101" charset="-122"/>
                        </a:rPr>
                        <a:t>7</a:t>
                      </a:r>
                      <a:r>
                        <a:rPr sz="2800" dirty="0">
                          <a:solidFill>
                            <a:srgbClr val="FF0000"/>
                          </a:solidFill>
                          <a:latin typeface="新宋体" panose="02010609030101010101" charset="-122"/>
                          <a:cs typeface="新宋体" panose="02010609030101010101" charset="-122"/>
                        </a:rPr>
                        <a:t>)</a:t>
                      </a:r>
                      <a:r>
                        <a:rPr sz="2800" spc="-455" dirty="0">
                          <a:solidFill>
                            <a:srgbClr val="FF0000"/>
                          </a:solidFill>
                          <a:latin typeface="新宋体" panose="02010609030101010101" charset="-122"/>
                          <a:cs typeface="新宋体" panose="02010609030101010101" charset="-122"/>
                        </a:rPr>
                        <a:t> </a:t>
                      </a: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bl>
          </a:graphicData>
        </a:graphic>
      </p:graphicFrame>
      <p:graphicFrame>
        <p:nvGraphicFramePr>
          <p:cNvPr id="7" name="object 7"/>
          <p:cNvGraphicFramePr>
            <a:graphicFrameLocks noGrp="1"/>
          </p:cNvGraphicFramePr>
          <p:nvPr/>
        </p:nvGraphicFramePr>
        <p:xfrm>
          <a:off x="7704264" y="5197411"/>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R="136525" algn="r">
                        <a:lnSpc>
                          <a:spcPct val="100000"/>
                        </a:lnSpc>
                        <a:spcBef>
                          <a:spcPts val="530"/>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1</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0"/>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2</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0"/>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3</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0"/>
                  </a:ext>
                </a:extLst>
              </a:tr>
              <a:tr h="533400">
                <a:tc>
                  <a:txBody>
                    <a:bodyPr/>
                    <a:lstStyle/>
                    <a:p>
                      <a:pPr marR="136525" algn="r">
                        <a:lnSpc>
                          <a:spcPct val="100000"/>
                        </a:lnSpc>
                        <a:spcBef>
                          <a:spcPts val="530"/>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4</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0"/>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5</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0"/>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6</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R="136525" algn="r">
                        <a:lnSpc>
                          <a:spcPct val="100000"/>
                        </a:lnSpc>
                        <a:spcBef>
                          <a:spcPts val="530"/>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7</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0"/>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8</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0"/>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9</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2"/>
                  </a:ext>
                </a:extLst>
              </a:tr>
            </a:tbl>
          </a:graphicData>
        </a:graphic>
      </p:graphicFrame>
      <p:graphicFrame>
        <p:nvGraphicFramePr>
          <p:cNvPr id="8" name="object 8"/>
          <p:cNvGraphicFramePr>
            <a:graphicFrameLocks noGrp="1"/>
          </p:cNvGraphicFramePr>
          <p:nvPr/>
        </p:nvGraphicFramePr>
        <p:xfrm>
          <a:off x="2217877" y="5197411"/>
          <a:ext cx="1600186"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393">
                  <a:extLst>
                    <a:ext uri="{9D8B030D-6E8A-4147-A177-3AD203B41FA5}">
                      <a16:colId xmlns="" xmlns:a16="http://schemas.microsoft.com/office/drawing/2014/main" val="20001"/>
                    </a:ext>
                  </a:extLst>
                </a:gridCol>
                <a:gridCol w="533393">
                  <a:extLst>
                    <a:ext uri="{9D8B030D-6E8A-4147-A177-3AD203B41FA5}">
                      <a16:colId xmlns="" xmlns:a16="http://schemas.microsoft.com/office/drawing/2014/main" val="20002"/>
                    </a:ext>
                  </a:extLst>
                </a:gridCol>
              </a:tblGrid>
              <a:tr h="533400">
                <a:tc>
                  <a:txBody>
                    <a:bodyPr/>
                    <a:lstStyle/>
                    <a:p>
                      <a:pPr marR="127635" algn="r">
                        <a:lnSpc>
                          <a:spcPct val="100000"/>
                        </a:lnSpc>
                        <a:spcBef>
                          <a:spcPts val="530"/>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0"/>
                        </a:spcBef>
                      </a:pPr>
                      <a:r>
                        <a:rPr sz="2400" b="1" spc="-5" dirty="0">
                          <a:solidFill>
                            <a:srgbClr val="FFFF00"/>
                          </a:solidFill>
                          <a:latin typeface="Times New Roman" panose="02020603050405020304"/>
                          <a:cs typeface="Times New Roman" panose="02020603050405020304"/>
                        </a:rPr>
                        <a:t>-2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27635" algn="r">
                        <a:lnSpc>
                          <a:spcPct val="100000"/>
                        </a:lnSpc>
                        <a:spcBef>
                          <a:spcPts val="530"/>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r h="533400">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2"/>
                  </a:ext>
                </a:extLst>
              </a:tr>
            </a:tbl>
          </a:graphicData>
        </a:graphic>
      </p:graphicFrame>
      <p:graphicFrame>
        <p:nvGraphicFramePr>
          <p:cNvPr id="9" name="object 9"/>
          <p:cNvGraphicFramePr>
            <a:graphicFrameLocks noGrp="1"/>
          </p:cNvGraphicFramePr>
          <p:nvPr/>
        </p:nvGraphicFramePr>
        <p:xfrm>
          <a:off x="4427677" y="5197411"/>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L="134620">
                        <a:lnSpc>
                          <a:spcPct val="100000"/>
                        </a:lnSpc>
                        <a:spcBef>
                          <a:spcPts val="530"/>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0"/>
                  </a:ext>
                </a:extLst>
              </a:tr>
              <a:tr h="533400">
                <a:tc>
                  <a:txBody>
                    <a:bodyPr/>
                    <a:lstStyle/>
                    <a:p>
                      <a:pPr marL="134620">
                        <a:lnSpc>
                          <a:spcPct val="100000"/>
                        </a:lnSpc>
                        <a:spcBef>
                          <a:spcPts val="530"/>
                        </a:spcBef>
                      </a:pPr>
                      <a:r>
                        <a:rPr sz="2400" b="1" spc="-5" dirty="0">
                          <a:solidFill>
                            <a:srgbClr val="FFFF00"/>
                          </a:solidFill>
                          <a:latin typeface="Times New Roman" panose="02020603050405020304"/>
                          <a:cs typeface="Times New Roman" panose="02020603050405020304"/>
                        </a:rPr>
                        <a:t>-2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1"/>
                  </a:ext>
                </a:extLst>
              </a:tr>
              <a:tr h="533400">
                <a:tc>
                  <a:txBody>
                    <a:bodyPr/>
                    <a:lstStyle/>
                    <a:p>
                      <a:pPr marL="134620">
                        <a:lnSpc>
                          <a:spcPct val="100000"/>
                        </a:lnSpc>
                        <a:spcBef>
                          <a:spcPts val="530"/>
                        </a:spcBef>
                      </a:pPr>
                      <a:r>
                        <a:rPr sz="2400" b="1" spc="-5"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0</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tc>
                  <a:txBody>
                    <a:bodyPr/>
                    <a:lstStyle/>
                    <a:p>
                      <a:pPr marR="177800" algn="r">
                        <a:lnSpc>
                          <a:spcPct val="100000"/>
                        </a:lnSpc>
                        <a:spcBef>
                          <a:spcPts val="530"/>
                        </a:spcBef>
                      </a:pPr>
                      <a:r>
                        <a:rPr sz="2400" b="1" dirty="0">
                          <a:solidFill>
                            <a:srgbClr val="FFFF00"/>
                          </a:solidFill>
                          <a:latin typeface="Times New Roman" panose="02020603050405020304"/>
                          <a:cs typeface="Times New Roman" panose="02020603050405020304"/>
                        </a:rPr>
                        <a:t>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0099"/>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83185">
              <a:lnSpc>
                <a:spcPts val="3750"/>
              </a:lnSpc>
            </a:pPr>
            <a:r>
              <a:rPr spc="-15" dirty="0">
                <a:latin typeface="新宋体" panose="02010609030101010101" charset="-122"/>
                <a:cs typeface="新宋体" panose="02010609030101010101" charset="-122"/>
              </a:rPr>
              <a:t>课程目的与要求</a:t>
            </a:r>
          </a:p>
        </p:txBody>
      </p:sp>
      <p:sp>
        <p:nvSpPr>
          <p:cNvPr id="5" name="object 5"/>
          <p:cNvSpPr txBox="1"/>
          <p:nvPr/>
        </p:nvSpPr>
        <p:spPr>
          <a:xfrm>
            <a:off x="1825879" y="1890267"/>
            <a:ext cx="7387590" cy="5165090"/>
          </a:xfrm>
          <a:prstGeom prst="rect">
            <a:avLst/>
          </a:prstGeom>
        </p:spPr>
        <p:txBody>
          <a:bodyPr vert="horz" wrap="square" lIns="0" tIns="0" rIns="0" bIns="0" rtlCol="0">
            <a:spAutoFit/>
          </a:bodyPr>
          <a:lstStyle/>
          <a:p>
            <a:pPr marL="469900" marR="5080" indent="-457200">
              <a:lnSpc>
                <a:spcPct val="100000"/>
              </a:lnSpc>
              <a:tabLst>
                <a:tab pos="46926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掌握数字图像处理的基本概念、原理和 方法</a:t>
            </a:r>
            <a:endParaRPr sz="3200">
              <a:latin typeface="新宋体" panose="02010609030101010101" charset="-122"/>
              <a:cs typeface="新宋体" panose="02010609030101010101" charset="-122"/>
            </a:endParaRPr>
          </a:p>
          <a:p>
            <a:pPr marL="12700">
              <a:lnSpc>
                <a:spcPct val="100000"/>
              </a:lnSpc>
              <a:spcBef>
                <a:spcPts val="1925"/>
              </a:spcBef>
              <a:tabLst>
                <a:tab pos="46926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初步运用所学知识解决实际问题</a:t>
            </a:r>
            <a:endParaRPr sz="3200">
              <a:latin typeface="新宋体" panose="02010609030101010101" charset="-122"/>
              <a:cs typeface="新宋体" panose="02010609030101010101" charset="-122"/>
            </a:endParaRPr>
          </a:p>
          <a:p>
            <a:pPr marL="12700">
              <a:lnSpc>
                <a:spcPct val="100000"/>
              </a:lnSpc>
              <a:spcBef>
                <a:spcPts val="1920"/>
              </a:spcBef>
              <a:tabLst>
                <a:tab pos="46926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为图像处理及相关领域的研究打下基础</a:t>
            </a:r>
            <a:endParaRPr sz="3200">
              <a:latin typeface="新宋体" panose="02010609030101010101" charset="-122"/>
              <a:cs typeface="新宋体" panose="02010609030101010101" charset="-122"/>
            </a:endParaRPr>
          </a:p>
          <a:p>
            <a:pPr marL="469900">
              <a:lnSpc>
                <a:spcPct val="100000"/>
              </a:lnSpc>
              <a:spcBef>
                <a:spcPts val="1410"/>
              </a:spcBef>
              <a:tabLst>
                <a:tab pos="92646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图像处理</a:t>
            </a:r>
            <a:endParaRPr sz="2400">
              <a:latin typeface="新宋体" panose="02010609030101010101" charset="-122"/>
              <a:cs typeface="新宋体" panose="02010609030101010101" charset="-122"/>
            </a:endParaRPr>
          </a:p>
          <a:p>
            <a:pPr marL="469900">
              <a:lnSpc>
                <a:spcPct val="100000"/>
              </a:lnSpc>
              <a:spcBef>
                <a:spcPts val="1430"/>
              </a:spcBef>
              <a:tabLst>
                <a:tab pos="92646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计算机视觉</a:t>
            </a:r>
            <a:endParaRPr sz="2400">
              <a:latin typeface="新宋体" panose="02010609030101010101" charset="-122"/>
              <a:cs typeface="新宋体" panose="02010609030101010101" charset="-122"/>
            </a:endParaRPr>
          </a:p>
          <a:p>
            <a:pPr marL="469900">
              <a:lnSpc>
                <a:spcPct val="100000"/>
              </a:lnSpc>
              <a:spcBef>
                <a:spcPts val="1430"/>
              </a:spcBef>
              <a:tabLst>
                <a:tab pos="92646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基于内容的图像、视频检索</a:t>
            </a:r>
            <a:endParaRPr sz="2400">
              <a:latin typeface="新宋体" panose="02010609030101010101" charset="-122"/>
              <a:cs typeface="新宋体" panose="02010609030101010101" charset="-122"/>
            </a:endParaRPr>
          </a:p>
          <a:p>
            <a:pPr marL="469900">
              <a:lnSpc>
                <a:spcPct val="100000"/>
              </a:lnSpc>
              <a:spcBef>
                <a:spcPts val="1425"/>
              </a:spcBef>
              <a:tabLst>
                <a:tab pos="92646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人脸识别、指纹识别、掌纹识别、虹膜识别</a:t>
            </a:r>
            <a:endParaRPr sz="2400">
              <a:latin typeface="新宋体" panose="02010609030101010101" charset="-122"/>
              <a:cs typeface="新宋体" panose="02010609030101010101" charset="-122"/>
            </a:endParaRPr>
          </a:p>
          <a:p>
            <a:pPr marL="469900">
              <a:lnSpc>
                <a:spcPct val="100000"/>
              </a:lnSpc>
              <a:spcBef>
                <a:spcPts val="1270"/>
              </a:spcBef>
              <a:tabLst>
                <a:tab pos="92646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图像分类、图像和视频的语义概念检测、</a:t>
            </a:r>
            <a:r>
              <a:rPr sz="2400" b="1" spc="-10"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921128" y="1837689"/>
            <a:ext cx="8073771" cy="1605568"/>
          </a:xfrm>
          <a:prstGeom prst="rect">
            <a:avLst/>
          </a:prstGeom>
        </p:spPr>
        <p:txBody>
          <a:bodyPr vert="horz" wrap="square" lIns="0" tIns="0" rIns="0" bIns="0" rtlCol="0">
            <a:spAutoFit/>
          </a:bodyPr>
          <a:lstStyle/>
          <a:p>
            <a:pPr marL="355600" marR="5080" indent="-342900">
              <a:lnSpc>
                <a:spcPts val="3880"/>
              </a:lnSpc>
            </a:pPr>
            <a:r>
              <a:rPr sz="2500" b="0" spc="850" dirty="0">
                <a:solidFill>
                  <a:srgbClr val="EE2B0A"/>
                </a:solidFill>
                <a:latin typeface="Segoe UI Symbol" panose="020B0502040204020203"/>
                <a:cs typeface="Segoe UI Symbol" panose="020B0502040204020203"/>
              </a:rPr>
              <a:t>•</a:t>
            </a:r>
            <a:r>
              <a:rPr sz="2500" b="0" spc="145" dirty="0">
                <a:solidFill>
                  <a:srgbClr val="EE2B0A"/>
                </a:solidFill>
                <a:latin typeface="Segoe UI Symbol" panose="020B0502040204020203"/>
                <a:cs typeface="Segoe UI Symbol" panose="020B0502040204020203"/>
              </a:rPr>
              <a:t> </a:t>
            </a:r>
            <a:r>
              <a:rPr sz="3600" b="0" dirty="0" err="1">
                <a:latin typeface="新宋体" panose="02010609030101010101" charset="-122"/>
                <a:cs typeface="新宋体" panose="02010609030101010101" charset="-122"/>
              </a:rPr>
              <a:t>连通性是描述区域和边界的重要概念</a:t>
            </a:r>
            <a:r>
              <a:rPr lang="en-US" sz="3600" b="0" dirty="0">
                <a:latin typeface="新宋体" panose="02010609030101010101" charset="-122"/>
                <a:cs typeface="新宋体" panose="02010609030101010101" charset="-122"/>
              </a:rPr>
              <a:t/>
            </a:r>
            <a:br>
              <a:rPr lang="en-US" sz="3600" b="0" dirty="0">
                <a:latin typeface="新宋体" panose="02010609030101010101" charset="-122"/>
                <a:cs typeface="新宋体" panose="02010609030101010101" charset="-122"/>
              </a:rPr>
            </a:br>
            <a:endParaRPr sz="3600" dirty="0">
              <a:latin typeface="新宋体" panose="02010609030101010101" charset="-122"/>
              <a:cs typeface="新宋体" panose="02010609030101010101" charset="-122"/>
            </a:endParaRPr>
          </a:p>
          <a:p>
            <a:pPr marL="12700">
              <a:lnSpc>
                <a:spcPct val="100000"/>
              </a:lnSpc>
              <a:spcBef>
                <a:spcPts val="375"/>
              </a:spcBef>
            </a:pPr>
            <a:r>
              <a:rPr sz="2500" b="0" spc="850" dirty="0">
                <a:solidFill>
                  <a:srgbClr val="EE2B0A"/>
                </a:solidFill>
                <a:latin typeface="Segoe UI Symbol" panose="020B0502040204020203"/>
                <a:cs typeface="Segoe UI Symbol" panose="020B0502040204020203"/>
              </a:rPr>
              <a:t>•</a:t>
            </a:r>
            <a:r>
              <a:rPr sz="2500" b="0" spc="145" dirty="0">
                <a:solidFill>
                  <a:srgbClr val="EE2B0A"/>
                </a:solidFill>
                <a:latin typeface="Segoe UI Symbol" panose="020B0502040204020203"/>
                <a:cs typeface="Segoe UI Symbol" panose="020B0502040204020203"/>
              </a:rPr>
              <a:t> </a:t>
            </a:r>
            <a:r>
              <a:rPr sz="3600" b="0" dirty="0">
                <a:latin typeface="新宋体" panose="02010609030101010101" charset="-122"/>
                <a:cs typeface="新宋体" panose="02010609030101010101" charset="-122"/>
              </a:rPr>
              <a:t>两个像素连通的两个必要条件是：</a:t>
            </a:r>
            <a:endParaRPr sz="3600" dirty="0">
              <a:latin typeface="新宋体" panose="02010609030101010101" charset="-122"/>
              <a:cs typeface="新宋体" panose="02010609030101010101" charset="-122"/>
            </a:endParaRPr>
          </a:p>
        </p:txBody>
      </p:sp>
      <p:sp>
        <p:nvSpPr>
          <p:cNvPr id="5" name="object 5"/>
          <p:cNvSpPr txBox="1"/>
          <p:nvPr/>
        </p:nvSpPr>
        <p:spPr>
          <a:xfrm>
            <a:off x="1921128" y="3466846"/>
            <a:ext cx="8226171" cy="2634054"/>
          </a:xfrm>
          <a:prstGeom prst="rect">
            <a:avLst/>
          </a:prstGeom>
        </p:spPr>
        <p:txBody>
          <a:bodyPr vert="horz" wrap="square" lIns="0" tIns="0" rIns="0" bIns="0" rtlCol="0">
            <a:spAutoFit/>
          </a:bodyPr>
          <a:lstStyle/>
          <a:p>
            <a:pPr marL="469900">
              <a:lnSpc>
                <a:spcPct val="100000"/>
              </a:lnSpc>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两个像素的位置是否相邻</a:t>
            </a:r>
            <a:endParaRPr sz="3200" dirty="0">
              <a:latin typeface="新宋体" panose="02010609030101010101" charset="-122"/>
              <a:cs typeface="新宋体" panose="02010609030101010101" charset="-122"/>
            </a:endParaRPr>
          </a:p>
          <a:p>
            <a:pPr marL="755650" marR="5080" indent="-285750">
              <a:lnSpc>
                <a:spcPts val="3450"/>
              </a:lnSpc>
              <a:spcBef>
                <a:spcPts val="81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两个像素的灰度值是否满足特定的相 </a:t>
            </a:r>
            <a:r>
              <a:rPr sz="3200" spc="-5" dirty="0" err="1">
                <a:latin typeface="新宋体" panose="02010609030101010101" charset="-122"/>
                <a:cs typeface="新宋体" panose="02010609030101010101" charset="-122"/>
              </a:rPr>
              <a:t>似性准则（或者是否相等</a:t>
            </a:r>
            <a:r>
              <a:rPr sz="3200" spc="-5" dirty="0">
                <a:latin typeface="新宋体" panose="02010609030101010101" charset="-122"/>
                <a:cs typeface="新宋体" panose="02010609030101010101" charset="-122"/>
              </a:rPr>
              <a:t>）</a:t>
            </a:r>
            <a:endParaRPr lang="en-US" sz="3200" spc="-5" dirty="0">
              <a:latin typeface="新宋体" panose="02010609030101010101" charset="-122"/>
              <a:cs typeface="新宋体" panose="02010609030101010101" charset="-122"/>
            </a:endParaRPr>
          </a:p>
          <a:p>
            <a:pPr marL="755650" marR="5080" indent="-285750">
              <a:lnSpc>
                <a:spcPts val="3450"/>
              </a:lnSpc>
              <a:spcBef>
                <a:spcPts val="810"/>
              </a:spcBef>
            </a:pPr>
            <a:endParaRPr sz="3200" dirty="0">
              <a:latin typeface="新宋体" panose="02010609030101010101" charset="-122"/>
              <a:cs typeface="新宋体" panose="02010609030101010101" charset="-122"/>
            </a:endParaRPr>
          </a:p>
          <a:p>
            <a:pPr marL="12700">
              <a:lnSpc>
                <a:spcPts val="4205"/>
              </a:lnSpc>
              <a:spcBef>
                <a:spcPts val="380"/>
              </a:spcBef>
            </a:pPr>
            <a:r>
              <a:rPr sz="2500" spc="850" dirty="0">
                <a:solidFill>
                  <a:srgbClr val="EE2B0A"/>
                </a:solidFill>
                <a:latin typeface="Segoe UI Symbol" panose="020B0502040204020203"/>
                <a:cs typeface="Segoe UI Symbol" panose="020B0502040204020203"/>
              </a:rPr>
              <a:t>•</a:t>
            </a:r>
            <a:r>
              <a:rPr sz="2500" spc="145" dirty="0">
                <a:solidFill>
                  <a:srgbClr val="EE2B0A"/>
                </a:solidFill>
                <a:latin typeface="Segoe UI Symbol" panose="020B0502040204020203"/>
                <a:cs typeface="Segoe UI Symbol" panose="020B0502040204020203"/>
              </a:rPr>
              <a:t> </a:t>
            </a:r>
            <a:r>
              <a:rPr sz="3600" dirty="0">
                <a:latin typeface="新宋体" panose="02010609030101010101" charset="-122"/>
                <a:cs typeface="新宋体" panose="02010609030101010101" charset="-122"/>
              </a:rPr>
              <a:t>4连通、8连通、m连通的定义</a:t>
            </a:r>
          </a:p>
        </p:txBody>
      </p:sp>
      <p:sp>
        <p:nvSpPr>
          <p:cNvPr id="6" name="object 6"/>
          <p:cNvSpPr txBox="1"/>
          <p:nvPr/>
        </p:nvSpPr>
        <p:spPr>
          <a:xfrm>
            <a:off x="1878457" y="850138"/>
            <a:ext cx="28689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像素间的连通性</a:t>
            </a:r>
            <a:endParaRPr sz="3200">
              <a:latin typeface="新宋体" panose="02010609030101010101" charset="-122"/>
              <a:cs typeface="新宋体" panose="02010609030101010101" charset="-122"/>
            </a:endParaRPr>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1837690"/>
            <a:ext cx="7615555" cy="261429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结论</a:t>
            </a:r>
            <a:endParaRPr sz="3200">
              <a:latin typeface="新宋体" panose="02010609030101010101" charset="-122"/>
              <a:cs typeface="新宋体" panose="02010609030101010101" charset="-122"/>
            </a:endParaRPr>
          </a:p>
          <a:p>
            <a:pPr marL="469900" marR="5080" indent="-635">
              <a:lnSpc>
                <a:spcPct val="100000"/>
              </a:lnSpc>
              <a:spcBef>
                <a:spcPts val="1675"/>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Prewitt和Sobel算子是计算数字梯度时最常 用的算子</a:t>
            </a:r>
            <a:endParaRPr sz="2800">
              <a:latin typeface="新宋体" panose="02010609030101010101" charset="-122"/>
              <a:cs typeface="新宋体" panose="02010609030101010101" charset="-122"/>
            </a:endParaRPr>
          </a:p>
          <a:p>
            <a:pPr marL="469900" marR="182245">
              <a:lnSpc>
                <a:spcPct val="100000"/>
              </a:lnSpc>
              <a:spcBef>
                <a:spcPts val="1690"/>
              </a:spcBef>
              <a:buClr>
                <a:srgbClr val="EE2B0A"/>
              </a:buClr>
              <a:buSzPct val="71000"/>
              <a:buFont typeface="Wingdings" panose="05000000000000000000"/>
              <a:buChar char=""/>
              <a:tabLst>
                <a:tab pos="848360" algn="l"/>
              </a:tabLst>
            </a:pPr>
            <a:r>
              <a:rPr sz="2800" spc="-5" dirty="0">
                <a:latin typeface="新宋体" panose="02010609030101010101" charset="-122"/>
                <a:cs typeface="新宋体" panose="02010609030101010101" charset="-122"/>
              </a:rPr>
              <a:t>Prewitt</a:t>
            </a:r>
            <a:r>
              <a:rPr sz="2800" spc="-5" dirty="0">
                <a:latin typeface="宋体" panose="02010600030101010101" pitchFamily="2" charset="-122"/>
                <a:cs typeface="宋体" panose="02010600030101010101" pitchFamily="2" charset="-122"/>
              </a:rPr>
              <a:t>模板</a:t>
            </a:r>
            <a:r>
              <a:rPr sz="2800" dirty="0">
                <a:latin typeface="宋体" panose="02010600030101010101" pitchFamily="2" charset="-122"/>
                <a:cs typeface="宋体" panose="02010600030101010101" pitchFamily="2" charset="-122"/>
              </a:rPr>
              <a:t>比</a:t>
            </a:r>
            <a:r>
              <a:rPr sz="2800" spc="-5" dirty="0">
                <a:latin typeface="新宋体" panose="02010609030101010101" charset="-122"/>
                <a:cs typeface="新宋体" panose="02010609030101010101" charset="-122"/>
              </a:rPr>
              <a:t>Sobel</a:t>
            </a:r>
            <a:r>
              <a:rPr sz="2800" spc="-5" dirty="0">
                <a:latin typeface="宋体" panose="02010600030101010101" pitchFamily="2" charset="-122"/>
                <a:cs typeface="宋体" panose="02010600030101010101" pitchFamily="2" charset="-122"/>
              </a:rPr>
              <a:t>模板简单，</a:t>
            </a:r>
            <a:r>
              <a:rPr sz="2800" spc="-10" dirty="0">
                <a:latin typeface="宋体" panose="02010600030101010101" pitchFamily="2" charset="-122"/>
                <a:cs typeface="宋体" panose="02010600030101010101" pitchFamily="2" charset="-122"/>
              </a:rPr>
              <a:t>但</a:t>
            </a:r>
            <a:r>
              <a:rPr sz="2800" spc="-5" dirty="0">
                <a:latin typeface="新宋体" panose="02010609030101010101" charset="-122"/>
                <a:cs typeface="新宋体" panose="02010609030101010101" charset="-122"/>
              </a:rPr>
              <a:t>Sobe</a:t>
            </a:r>
            <a:r>
              <a:rPr sz="2800" dirty="0">
                <a:latin typeface="新宋体" panose="02010609030101010101" charset="-122"/>
                <a:cs typeface="新宋体" panose="02010609030101010101" charset="-122"/>
              </a:rPr>
              <a:t>l</a:t>
            </a:r>
            <a:r>
              <a:rPr sz="2800" dirty="0">
                <a:latin typeface="宋体" panose="02010600030101010101" pitchFamily="2" charset="-122"/>
                <a:cs typeface="宋体" panose="02010600030101010101" pitchFamily="2" charset="-122"/>
              </a:rPr>
              <a:t>模 </a:t>
            </a:r>
            <a:r>
              <a:rPr sz="2800" spc="-5" dirty="0">
                <a:latin typeface="宋体" panose="02010600030101010101" pitchFamily="2" charset="-122"/>
                <a:cs typeface="宋体" panose="02010600030101010101" pitchFamily="2" charset="-122"/>
              </a:rPr>
              <a:t>板能够有效抑制噪声</a:t>
            </a:r>
            <a:endParaRPr sz="2800">
              <a:latin typeface="宋体" panose="02010600030101010101" pitchFamily="2" charset="-122"/>
              <a:cs typeface="宋体" panose="02010600030101010101" pitchFamily="2"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边缘检测</a:t>
            </a: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边缘检测</a:t>
            </a:r>
          </a:p>
        </p:txBody>
      </p:sp>
      <p:sp>
        <p:nvSpPr>
          <p:cNvPr id="6" name="object 6"/>
          <p:cNvSpPr/>
          <p:nvPr/>
        </p:nvSpPr>
        <p:spPr>
          <a:xfrm>
            <a:off x="1884311" y="1474469"/>
            <a:ext cx="6270497" cy="381762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4057777" y="1166621"/>
            <a:ext cx="711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原图像</a:t>
            </a:r>
            <a:endParaRPr sz="1800">
              <a:latin typeface="宋体" panose="02010600030101010101" pitchFamily="2" charset="-122"/>
              <a:cs typeface="宋体" panose="02010600030101010101" pitchFamily="2" charset="-122"/>
            </a:endParaRPr>
          </a:p>
        </p:txBody>
      </p:sp>
      <p:sp>
        <p:nvSpPr>
          <p:cNvPr id="8" name="object 8"/>
          <p:cNvSpPr txBox="1"/>
          <p:nvPr/>
        </p:nvSpPr>
        <p:spPr>
          <a:xfrm>
            <a:off x="5641975" y="637001"/>
            <a:ext cx="2759710" cy="857250"/>
          </a:xfrm>
          <a:prstGeom prst="rect">
            <a:avLst/>
          </a:prstGeom>
        </p:spPr>
        <p:txBody>
          <a:bodyPr vert="horz" wrap="square" lIns="0" tIns="0" rIns="0" bIns="0" rtlCol="0">
            <a:spAutoFit/>
          </a:bodyPr>
          <a:lstStyle/>
          <a:p>
            <a:pPr marL="12700" marR="5080">
              <a:lnSpc>
                <a:spcPct val="156000"/>
              </a:lnSpc>
            </a:pPr>
            <a:r>
              <a:rPr sz="1800" spc="-5" dirty="0">
                <a:solidFill>
                  <a:srgbClr val="EE2B0A"/>
                </a:solidFill>
                <a:latin typeface="Times New Roman" panose="02020603050405020304"/>
                <a:cs typeface="Times New Roman" panose="02020603050405020304"/>
              </a:rPr>
              <a:t>|</a:t>
            </a:r>
            <a:r>
              <a:rPr sz="1800" dirty="0">
                <a:solidFill>
                  <a:srgbClr val="EE2B0A"/>
                </a:solidFill>
                <a:latin typeface="Times New Roman" panose="02020603050405020304"/>
                <a:cs typeface="Times New Roman" panose="02020603050405020304"/>
              </a:rPr>
              <a:t>G</a:t>
            </a:r>
            <a:r>
              <a:rPr sz="1800" spc="-7" baseline="-23000" dirty="0">
                <a:solidFill>
                  <a:srgbClr val="EE2B0A"/>
                </a:solidFill>
                <a:latin typeface="Times New Roman" panose="02020603050405020304"/>
                <a:cs typeface="Times New Roman" panose="02020603050405020304"/>
              </a:rPr>
              <a:t>x</a:t>
            </a:r>
            <a:r>
              <a:rPr sz="1800" dirty="0">
                <a:solidFill>
                  <a:srgbClr val="EE2B0A"/>
                </a:solidFill>
                <a:latin typeface="Times New Roman" panose="02020603050405020304"/>
                <a:cs typeface="Times New Roman" panose="02020603050405020304"/>
              </a:rPr>
              <a:t>|</a:t>
            </a:r>
            <a:r>
              <a:rPr sz="1800" spc="-5" dirty="0">
                <a:solidFill>
                  <a:srgbClr val="EE2B0A"/>
                </a:solidFill>
                <a:latin typeface="宋体" panose="02010600030101010101" pitchFamily="2" charset="-122"/>
                <a:cs typeface="宋体" panose="02010600030101010101" pitchFamily="2" charset="-122"/>
              </a:rPr>
              <a:t>，</a:t>
            </a:r>
            <a:r>
              <a:rPr sz="1800" spc="5" dirty="0">
                <a:solidFill>
                  <a:srgbClr val="EE2B0A"/>
                </a:solidFill>
                <a:latin typeface="Times New Roman" panose="02020603050405020304"/>
                <a:cs typeface="Times New Roman" panose="02020603050405020304"/>
              </a:rPr>
              <a:t>x</a:t>
            </a:r>
            <a:r>
              <a:rPr sz="1800" dirty="0">
                <a:solidFill>
                  <a:srgbClr val="EE2B0A"/>
                </a:solidFill>
                <a:latin typeface="宋体" panose="02010600030101010101" pitchFamily="2" charset="-122"/>
                <a:cs typeface="宋体" panose="02010600030101010101" pitchFamily="2" charset="-122"/>
              </a:rPr>
              <a:t>方向上的梯度分量， 水平细节非常清楚</a:t>
            </a:r>
            <a:endParaRPr sz="1800">
              <a:latin typeface="宋体" panose="02010600030101010101" pitchFamily="2" charset="-122"/>
              <a:cs typeface="宋体" panose="02010600030101010101" pitchFamily="2" charset="-122"/>
            </a:endParaRPr>
          </a:p>
        </p:txBody>
      </p:sp>
      <p:sp>
        <p:nvSpPr>
          <p:cNvPr id="9" name="object 9"/>
          <p:cNvSpPr txBox="1"/>
          <p:nvPr/>
        </p:nvSpPr>
        <p:spPr>
          <a:xfrm>
            <a:off x="2522359" y="5100810"/>
            <a:ext cx="5914390" cy="1649730"/>
          </a:xfrm>
          <a:prstGeom prst="rect">
            <a:avLst/>
          </a:prstGeom>
        </p:spPr>
        <p:txBody>
          <a:bodyPr vert="horz" wrap="square" lIns="0" tIns="0" rIns="0" bIns="0" rtlCol="0">
            <a:spAutoFit/>
          </a:bodyPr>
          <a:lstStyle/>
          <a:p>
            <a:pPr marL="395605" marR="5080">
              <a:lnSpc>
                <a:spcPct val="156000"/>
              </a:lnSpc>
              <a:tabLst>
                <a:tab pos="3276600" algn="l"/>
              </a:tabLst>
            </a:pPr>
            <a:r>
              <a:rPr sz="1800" spc="-5" dirty="0">
                <a:solidFill>
                  <a:srgbClr val="EE2B0A"/>
                </a:solidFill>
                <a:latin typeface="Times New Roman" panose="02020603050405020304"/>
                <a:cs typeface="Times New Roman" panose="02020603050405020304"/>
              </a:rPr>
              <a:t>|</a:t>
            </a:r>
            <a:r>
              <a:rPr sz="1800" dirty="0">
                <a:solidFill>
                  <a:srgbClr val="EE2B0A"/>
                </a:solidFill>
                <a:latin typeface="Times New Roman" panose="02020603050405020304"/>
                <a:cs typeface="Times New Roman" panose="02020603050405020304"/>
              </a:rPr>
              <a:t>G</a:t>
            </a:r>
            <a:r>
              <a:rPr sz="1800" baseline="-23000" dirty="0">
                <a:solidFill>
                  <a:srgbClr val="EE2B0A"/>
                </a:solidFill>
                <a:latin typeface="Times New Roman" panose="02020603050405020304"/>
                <a:cs typeface="Times New Roman" panose="02020603050405020304"/>
              </a:rPr>
              <a:t>y</a:t>
            </a:r>
            <a:r>
              <a:rPr sz="1800" dirty="0">
                <a:solidFill>
                  <a:srgbClr val="EE2B0A"/>
                </a:solidFill>
                <a:latin typeface="Times New Roman" panose="02020603050405020304"/>
                <a:cs typeface="Times New Roman" panose="02020603050405020304"/>
              </a:rPr>
              <a:t>|</a:t>
            </a:r>
            <a:r>
              <a:rPr sz="1800" dirty="0">
                <a:solidFill>
                  <a:srgbClr val="EE2B0A"/>
                </a:solidFill>
                <a:latin typeface="宋体" panose="02010600030101010101" pitchFamily="2" charset="-122"/>
                <a:cs typeface="宋体" panose="02010600030101010101" pitchFamily="2" charset="-122"/>
              </a:rPr>
              <a:t>，</a:t>
            </a:r>
            <a:r>
              <a:rPr sz="1800" spc="5" dirty="0">
                <a:solidFill>
                  <a:srgbClr val="EE2B0A"/>
                </a:solidFill>
                <a:latin typeface="Times New Roman" panose="02020603050405020304"/>
                <a:cs typeface="Times New Roman" panose="02020603050405020304"/>
              </a:rPr>
              <a:t>y</a:t>
            </a:r>
            <a:r>
              <a:rPr sz="1800" dirty="0">
                <a:solidFill>
                  <a:srgbClr val="EE2B0A"/>
                </a:solidFill>
                <a:latin typeface="宋体" panose="02010600030101010101" pitchFamily="2" charset="-122"/>
                <a:cs typeface="宋体" panose="02010600030101010101" pitchFamily="2" charset="-122"/>
              </a:rPr>
              <a:t>方向上的梯度分量，</a:t>
            </a:r>
            <a:r>
              <a:rPr sz="1800" spc="254" dirty="0">
                <a:solidFill>
                  <a:srgbClr val="EE2B0A"/>
                </a:solidFill>
                <a:latin typeface="宋体" panose="02010600030101010101" pitchFamily="2" charset="-122"/>
                <a:cs typeface="宋体" panose="02010600030101010101" pitchFamily="2" charset="-122"/>
              </a:rPr>
              <a:t> </a:t>
            </a:r>
            <a:r>
              <a:rPr sz="1800" dirty="0">
                <a:solidFill>
                  <a:srgbClr val="EE2B0A"/>
                </a:solidFill>
                <a:latin typeface="宋体" panose="02010600030101010101" pitchFamily="2" charset="-122"/>
                <a:cs typeface="宋体" panose="02010600030101010101" pitchFamily="2" charset="-122"/>
              </a:rPr>
              <a:t>梯度图像</a:t>
            </a:r>
            <a:r>
              <a:rPr sz="1800" spc="-5" dirty="0">
                <a:solidFill>
                  <a:srgbClr val="EE2B0A"/>
                </a:solidFill>
                <a:latin typeface="Times New Roman" panose="02020603050405020304"/>
                <a:cs typeface="Times New Roman" panose="02020603050405020304"/>
              </a:rPr>
              <a:t>|</a:t>
            </a:r>
            <a:r>
              <a:rPr sz="1800" dirty="0">
                <a:solidFill>
                  <a:srgbClr val="EE2B0A"/>
                </a:solidFill>
                <a:latin typeface="Times New Roman" panose="02020603050405020304"/>
                <a:cs typeface="Times New Roman" panose="02020603050405020304"/>
              </a:rPr>
              <a:t>G</a:t>
            </a:r>
            <a:r>
              <a:rPr sz="1800" baseline="-23000" dirty="0">
                <a:solidFill>
                  <a:srgbClr val="EE2B0A"/>
                </a:solidFill>
                <a:latin typeface="Times New Roman" panose="02020603050405020304"/>
                <a:cs typeface="Times New Roman" panose="02020603050405020304"/>
              </a:rPr>
              <a:t>x</a:t>
            </a:r>
            <a:r>
              <a:rPr sz="1800" dirty="0">
                <a:solidFill>
                  <a:srgbClr val="EE2B0A"/>
                </a:solidFill>
                <a:latin typeface="Times New Roman" panose="02020603050405020304"/>
                <a:cs typeface="Times New Roman" panose="02020603050405020304"/>
              </a:rPr>
              <a:t>|+|</a:t>
            </a:r>
            <a:r>
              <a:rPr sz="1800" spc="-5" dirty="0">
                <a:solidFill>
                  <a:srgbClr val="EE2B0A"/>
                </a:solidFill>
                <a:latin typeface="Times New Roman" panose="02020603050405020304"/>
                <a:cs typeface="Times New Roman" panose="02020603050405020304"/>
              </a:rPr>
              <a:t>G</a:t>
            </a:r>
            <a:r>
              <a:rPr sz="1800" baseline="-23000" dirty="0">
                <a:solidFill>
                  <a:srgbClr val="EE2B0A"/>
                </a:solidFill>
                <a:latin typeface="Times New Roman" panose="02020603050405020304"/>
                <a:cs typeface="Times New Roman" panose="02020603050405020304"/>
              </a:rPr>
              <a:t>y</a:t>
            </a:r>
            <a:r>
              <a:rPr sz="1800" dirty="0">
                <a:solidFill>
                  <a:srgbClr val="EE2B0A"/>
                </a:solidFill>
                <a:latin typeface="Times New Roman" panose="02020603050405020304"/>
                <a:cs typeface="Times New Roman" panose="02020603050405020304"/>
              </a:rPr>
              <a:t>|</a:t>
            </a:r>
            <a:r>
              <a:rPr sz="1800" dirty="0">
                <a:solidFill>
                  <a:srgbClr val="EE2B0A"/>
                </a:solidFill>
                <a:latin typeface="宋体" panose="02010600030101010101" pitchFamily="2" charset="-122"/>
                <a:cs typeface="宋体" panose="02010600030101010101" pitchFamily="2" charset="-122"/>
              </a:rPr>
              <a:t>，水平和 垂直细节非常清楚	垂直细节都非常清楚</a:t>
            </a:r>
            <a:endParaRPr sz="1800">
              <a:latin typeface="宋体" panose="02010600030101010101" pitchFamily="2" charset="-122"/>
              <a:cs typeface="宋体" panose="02010600030101010101" pitchFamily="2" charset="-122"/>
            </a:endParaRPr>
          </a:p>
          <a:p>
            <a:pPr marL="12700" marR="1778635">
              <a:lnSpc>
                <a:spcPts val="3250"/>
              </a:lnSpc>
              <a:spcBef>
                <a:spcPts val="25"/>
              </a:spcBef>
            </a:pPr>
            <a:r>
              <a:rPr sz="1800" dirty="0">
                <a:solidFill>
                  <a:srgbClr val="EE2B0A"/>
                </a:solidFill>
                <a:latin typeface="宋体" panose="02010600030101010101" pitchFamily="2" charset="-122"/>
                <a:cs typeface="宋体" panose="02010600030101010101" pitchFamily="2" charset="-122"/>
              </a:rPr>
              <a:t>问题：砖墙等图像细节对边缘提取不必要 处理办法：对图像进行平滑处理</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821051" y="1573499"/>
            <a:ext cx="2540000" cy="858519"/>
          </a:xfrm>
          <a:prstGeom prst="rect">
            <a:avLst/>
          </a:prstGeom>
        </p:spPr>
        <p:txBody>
          <a:bodyPr vert="horz" wrap="square" lIns="0" tIns="0" rIns="0" bIns="0" rtlCol="0">
            <a:spAutoFit/>
          </a:bodyPr>
          <a:lstStyle/>
          <a:p>
            <a:pPr marL="12700" marR="5080">
              <a:lnSpc>
                <a:spcPct val="156000"/>
              </a:lnSpc>
            </a:pPr>
            <a:r>
              <a:rPr sz="1800" dirty="0">
                <a:solidFill>
                  <a:srgbClr val="EE2B0A"/>
                </a:solidFill>
                <a:latin typeface="宋体" panose="02010600030101010101" pitchFamily="2" charset="-122"/>
                <a:cs typeface="宋体" panose="02010600030101010101" pitchFamily="2" charset="-122"/>
              </a:rPr>
              <a:t>原图像经过</a:t>
            </a:r>
            <a:r>
              <a:rPr sz="1800" dirty="0">
                <a:solidFill>
                  <a:srgbClr val="EE2B0A"/>
                </a:solidFill>
                <a:latin typeface="Times New Roman" panose="02020603050405020304"/>
                <a:cs typeface="Times New Roman" panose="02020603050405020304"/>
              </a:rPr>
              <a:t>5</a:t>
            </a:r>
            <a:r>
              <a:rPr sz="1800" dirty="0">
                <a:solidFill>
                  <a:srgbClr val="EE2B0A"/>
                </a:solidFill>
                <a:latin typeface="宋体" panose="02010600030101010101" pitchFamily="2" charset="-122"/>
                <a:cs typeface="宋体" panose="02010600030101010101" pitchFamily="2" charset="-122"/>
              </a:rPr>
              <a:t>×</a:t>
            </a:r>
            <a:r>
              <a:rPr sz="1800" dirty="0">
                <a:solidFill>
                  <a:srgbClr val="EE2B0A"/>
                </a:solidFill>
                <a:latin typeface="Times New Roman" panose="02020603050405020304"/>
                <a:cs typeface="Times New Roman" panose="02020603050405020304"/>
              </a:rPr>
              <a:t>5</a:t>
            </a:r>
            <a:r>
              <a:rPr sz="1800" dirty="0">
                <a:solidFill>
                  <a:srgbClr val="EE2B0A"/>
                </a:solidFill>
                <a:latin typeface="宋体" panose="02010600030101010101" pitchFamily="2" charset="-122"/>
                <a:cs typeface="宋体" panose="02010600030101010101" pitchFamily="2" charset="-122"/>
              </a:rPr>
              <a:t>的均值滤 波器进行平滑处理</a:t>
            </a:r>
            <a:endParaRPr sz="1800">
              <a:latin typeface="宋体" panose="02010600030101010101" pitchFamily="2" charset="-122"/>
              <a:cs typeface="宋体" panose="02010600030101010101" pitchFamily="2" charset="-122"/>
            </a:endParaRPr>
          </a:p>
        </p:txBody>
      </p:sp>
      <p:sp>
        <p:nvSpPr>
          <p:cNvPr id="6" name="object 6"/>
          <p:cNvSpPr txBox="1"/>
          <p:nvPr/>
        </p:nvSpPr>
        <p:spPr>
          <a:xfrm>
            <a:off x="5641975" y="1513314"/>
            <a:ext cx="2759710" cy="857250"/>
          </a:xfrm>
          <a:prstGeom prst="rect">
            <a:avLst/>
          </a:prstGeom>
        </p:spPr>
        <p:txBody>
          <a:bodyPr vert="horz" wrap="square" lIns="0" tIns="0" rIns="0" bIns="0" rtlCol="0">
            <a:spAutoFit/>
          </a:bodyPr>
          <a:lstStyle/>
          <a:p>
            <a:pPr marL="12700" marR="5080">
              <a:lnSpc>
                <a:spcPct val="156000"/>
              </a:lnSpc>
            </a:pPr>
            <a:r>
              <a:rPr sz="1800" spc="-5" dirty="0">
                <a:solidFill>
                  <a:srgbClr val="EE2B0A"/>
                </a:solidFill>
                <a:latin typeface="Times New Roman" panose="02020603050405020304"/>
                <a:cs typeface="Times New Roman" panose="02020603050405020304"/>
              </a:rPr>
              <a:t>|</a:t>
            </a:r>
            <a:r>
              <a:rPr sz="1800" dirty="0">
                <a:solidFill>
                  <a:srgbClr val="EE2B0A"/>
                </a:solidFill>
                <a:latin typeface="Times New Roman" panose="02020603050405020304"/>
                <a:cs typeface="Times New Roman" panose="02020603050405020304"/>
              </a:rPr>
              <a:t>G</a:t>
            </a:r>
            <a:r>
              <a:rPr sz="1800" spc="-7" baseline="-23000" dirty="0">
                <a:solidFill>
                  <a:srgbClr val="EE2B0A"/>
                </a:solidFill>
                <a:latin typeface="Times New Roman" panose="02020603050405020304"/>
                <a:cs typeface="Times New Roman" panose="02020603050405020304"/>
              </a:rPr>
              <a:t>x</a:t>
            </a:r>
            <a:r>
              <a:rPr sz="1800" dirty="0">
                <a:solidFill>
                  <a:srgbClr val="EE2B0A"/>
                </a:solidFill>
                <a:latin typeface="Times New Roman" panose="02020603050405020304"/>
                <a:cs typeface="Times New Roman" panose="02020603050405020304"/>
              </a:rPr>
              <a:t>|</a:t>
            </a:r>
            <a:r>
              <a:rPr sz="1800" spc="-5" dirty="0">
                <a:solidFill>
                  <a:srgbClr val="EE2B0A"/>
                </a:solidFill>
                <a:latin typeface="宋体" panose="02010600030101010101" pitchFamily="2" charset="-122"/>
                <a:cs typeface="宋体" panose="02010600030101010101" pitchFamily="2" charset="-122"/>
              </a:rPr>
              <a:t>，</a:t>
            </a:r>
            <a:r>
              <a:rPr sz="1800" spc="5" dirty="0">
                <a:solidFill>
                  <a:srgbClr val="EE2B0A"/>
                </a:solidFill>
                <a:latin typeface="Times New Roman" panose="02020603050405020304"/>
                <a:cs typeface="Times New Roman" panose="02020603050405020304"/>
              </a:rPr>
              <a:t>x</a:t>
            </a:r>
            <a:r>
              <a:rPr sz="1800" dirty="0">
                <a:solidFill>
                  <a:srgbClr val="EE2B0A"/>
                </a:solidFill>
                <a:latin typeface="宋体" panose="02010600030101010101" pitchFamily="2" charset="-122"/>
                <a:cs typeface="宋体" panose="02010600030101010101" pitchFamily="2" charset="-122"/>
              </a:rPr>
              <a:t>方向上的梯度分量， 突出水平细节</a:t>
            </a:r>
            <a:endParaRPr sz="1800">
              <a:latin typeface="宋体" panose="02010600030101010101" pitchFamily="2" charset="-122"/>
              <a:cs typeface="宋体" panose="02010600030101010101" pitchFamily="2" charset="-122"/>
            </a:endParaRPr>
          </a:p>
        </p:txBody>
      </p:sp>
      <p:sp>
        <p:nvSpPr>
          <p:cNvPr id="7" name="object 7"/>
          <p:cNvSpPr txBox="1"/>
          <p:nvPr/>
        </p:nvSpPr>
        <p:spPr>
          <a:xfrm>
            <a:off x="2834004" y="6121877"/>
            <a:ext cx="2759710" cy="857250"/>
          </a:xfrm>
          <a:prstGeom prst="rect">
            <a:avLst/>
          </a:prstGeom>
        </p:spPr>
        <p:txBody>
          <a:bodyPr vert="horz" wrap="square" lIns="0" tIns="0" rIns="0" bIns="0" rtlCol="0">
            <a:spAutoFit/>
          </a:bodyPr>
          <a:lstStyle/>
          <a:p>
            <a:pPr marL="12700" marR="5080">
              <a:lnSpc>
                <a:spcPct val="156000"/>
              </a:lnSpc>
            </a:pPr>
            <a:r>
              <a:rPr sz="1800" spc="-5" dirty="0">
                <a:solidFill>
                  <a:srgbClr val="EE2B0A"/>
                </a:solidFill>
                <a:latin typeface="Times New Roman" panose="02020603050405020304"/>
                <a:cs typeface="Times New Roman" panose="02020603050405020304"/>
              </a:rPr>
              <a:t>|</a:t>
            </a:r>
            <a:r>
              <a:rPr sz="1800" dirty="0">
                <a:solidFill>
                  <a:srgbClr val="EE2B0A"/>
                </a:solidFill>
                <a:latin typeface="Times New Roman" panose="02020603050405020304"/>
                <a:cs typeface="Times New Roman" panose="02020603050405020304"/>
              </a:rPr>
              <a:t>G</a:t>
            </a:r>
            <a:r>
              <a:rPr sz="1800" baseline="-23000" dirty="0">
                <a:solidFill>
                  <a:srgbClr val="EE2B0A"/>
                </a:solidFill>
                <a:latin typeface="Times New Roman" panose="02020603050405020304"/>
                <a:cs typeface="Times New Roman" panose="02020603050405020304"/>
              </a:rPr>
              <a:t>y</a:t>
            </a:r>
            <a:r>
              <a:rPr sz="1800" dirty="0">
                <a:solidFill>
                  <a:srgbClr val="EE2B0A"/>
                </a:solidFill>
                <a:latin typeface="Times New Roman" panose="02020603050405020304"/>
                <a:cs typeface="Times New Roman" panose="02020603050405020304"/>
              </a:rPr>
              <a:t>|</a:t>
            </a:r>
            <a:r>
              <a:rPr sz="1800" dirty="0">
                <a:solidFill>
                  <a:srgbClr val="EE2B0A"/>
                </a:solidFill>
                <a:latin typeface="宋体" panose="02010600030101010101" pitchFamily="2" charset="-122"/>
                <a:cs typeface="宋体" panose="02010600030101010101" pitchFamily="2" charset="-122"/>
              </a:rPr>
              <a:t>，</a:t>
            </a:r>
            <a:r>
              <a:rPr sz="1800" spc="5" dirty="0">
                <a:solidFill>
                  <a:srgbClr val="EE2B0A"/>
                </a:solidFill>
                <a:latin typeface="Times New Roman" panose="02020603050405020304"/>
                <a:cs typeface="Times New Roman" panose="02020603050405020304"/>
              </a:rPr>
              <a:t>y</a:t>
            </a:r>
            <a:r>
              <a:rPr sz="1800" dirty="0">
                <a:solidFill>
                  <a:srgbClr val="EE2B0A"/>
                </a:solidFill>
                <a:latin typeface="宋体" panose="02010600030101010101" pitchFamily="2" charset="-122"/>
                <a:cs typeface="宋体" panose="02010600030101010101" pitchFamily="2" charset="-122"/>
              </a:rPr>
              <a:t>方向上的梯度分量， 突出垂直细节</a:t>
            </a:r>
            <a:endParaRPr sz="1800">
              <a:latin typeface="宋体" panose="02010600030101010101" pitchFamily="2" charset="-122"/>
              <a:cs typeface="宋体" panose="02010600030101010101" pitchFamily="2" charset="-122"/>
            </a:endParaRPr>
          </a:p>
        </p:txBody>
      </p:sp>
      <p:sp>
        <p:nvSpPr>
          <p:cNvPr id="8" name="object 8"/>
          <p:cNvSpPr txBox="1"/>
          <p:nvPr/>
        </p:nvSpPr>
        <p:spPr>
          <a:xfrm>
            <a:off x="5715114" y="6121877"/>
            <a:ext cx="3107055" cy="857250"/>
          </a:xfrm>
          <a:prstGeom prst="rect">
            <a:avLst/>
          </a:prstGeom>
        </p:spPr>
        <p:txBody>
          <a:bodyPr vert="horz" wrap="square" lIns="0" tIns="0" rIns="0" bIns="0" rtlCol="0">
            <a:spAutoFit/>
          </a:bodyPr>
          <a:lstStyle/>
          <a:p>
            <a:pPr marL="12700" marR="5080">
              <a:lnSpc>
                <a:spcPct val="156000"/>
              </a:lnSpc>
            </a:pPr>
            <a:r>
              <a:rPr sz="1800" dirty="0">
                <a:solidFill>
                  <a:srgbClr val="EE2B0A"/>
                </a:solidFill>
                <a:latin typeface="宋体" panose="02010600030101010101" pitchFamily="2" charset="-122"/>
                <a:cs typeface="宋体" panose="02010600030101010101" pitchFamily="2" charset="-122"/>
              </a:rPr>
              <a:t>梯度图像</a:t>
            </a:r>
            <a:r>
              <a:rPr sz="1800" spc="-5" dirty="0">
                <a:solidFill>
                  <a:srgbClr val="EE2B0A"/>
                </a:solidFill>
                <a:latin typeface="Times New Roman" panose="02020603050405020304"/>
                <a:cs typeface="Times New Roman" panose="02020603050405020304"/>
              </a:rPr>
              <a:t>|</a:t>
            </a:r>
            <a:r>
              <a:rPr sz="1800" dirty="0">
                <a:solidFill>
                  <a:srgbClr val="EE2B0A"/>
                </a:solidFill>
                <a:latin typeface="Times New Roman" panose="02020603050405020304"/>
                <a:cs typeface="Times New Roman" panose="02020603050405020304"/>
              </a:rPr>
              <a:t>G</a:t>
            </a:r>
            <a:r>
              <a:rPr sz="1800" baseline="-23000" dirty="0">
                <a:solidFill>
                  <a:srgbClr val="EE2B0A"/>
                </a:solidFill>
                <a:latin typeface="Times New Roman" panose="02020603050405020304"/>
                <a:cs typeface="Times New Roman" panose="02020603050405020304"/>
              </a:rPr>
              <a:t>x</a:t>
            </a:r>
            <a:r>
              <a:rPr sz="1800" dirty="0">
                <a:solidFill>
                  <a:srgbClr val="EE2B0A"/>
                </a:solidFill>
                <a:latin typeface="Times New Roman" panose="02020603050405020304"/>
                <a:cs typeface="Times New Roman" panose="02020603050405020304"/>
              </a:rPr>
              <a:t>|+|</a:t>
            </a:r>
            <a:r>
              <a:rPr sz="1800" spc="-5" dirty="0">
                <a:solidFill>
                  <a:srgbClr val="EE2B0A"/>
                </a:solidFill>
                <a:latin typeface="Times New Roman" panose="02020603050405020304"/>
                <a:cs typeface="Times New Roman" panose="02020603050405020304"/>
              </a:rPr>
              <a:t>G</a:t>
            </a:r>
            <a:r>
              <a:rPr sz="1800" baseline="-23000" dirty="0">
                <a:solidFill>
                  <a:srgbClr val="EE2B0A"/>
                </a:solidFill>
                <a:latin typeface="Times New Roman" panose="02020603050405020304"/>
                <a:cs typeface="Times New Roman" panose="02020603050405020304"/>
              </a:rPr>
              <a:t>y</a:t>
            </a:r>
            <a:r>
              <a:rPr sz="1800" dirty="0">
                <a:solidFill>
                  <a:srgbClr val="EE2B0A"/>
                </a:solidFill>
                <a:latin typeface="Times New Roman" panose="02020603050405020304"/>
                <a:cs typeface="Times New Roman" panose="02020603050405020304"/>
              </a:rPr>
              <a:t>|</a:t>
            </a:r>
            <a:r>
              <a:rPr sz="1800" dirty="0">
                <a:solidFill>
                  <a:srgbClr val="EE2B0A"/>
                </a:solidFill>
                <a:latin typeface="宋体" panose="02010600030101010101" pitchFamily="2" charset="-122"/>
                <a:cs typeface="宋体" panose="02010600030101010101" pitchFamily="2" charset="-122"/>
              </a:rPr>
              <a:t>，突出水平和 垂直细节</a:t>
            </a:r>
            <a:endParaRPr sz="1800">
              <a:latin typeface="宋体" panose="02010600030101010101" pitchFamily="2" charset="-122"/>
              <a:cs typeface="宋体" panose="02010600030101010101" pitchFamily="2" charset="-122"/>
            </a:endParaRPr>
          </a:p>
        </p:txBody>
      </p:sp>
      <p:sp>
        <p:nvSpPr>
          <p:cNvPr id="9" name="object 9"/>
          <p:cNvSpPr/>
          <p:nvPr/>
        </p:nvSpPr>
        <p:spPr>
          <a:xfrm>
            <a:off x="2948063" y="2482596"/>
            <a:ext cx="6286500" cy="3802379"/>
          </a:xfrm>
          <a:prstGeom prst="rect">
            <a:avLst/>
          </a:prstGeom>
          <a:blipFill>
            <a:blip r:embed="rId5" cstate="print"/>
            <a:stretch>
              <a:fillRect/>
            </a:stretch>
          </a:blipFill>
        </p:spPr>
        <p:txBody>
          <a:bodyPr wrap="square" lIns="0" tIns="0" rIns="0" bIns="0" rtlCol="0"/>
          <a:lstStyle/>
          <a:p>
            <a:endParaRPr/>
          </a:p>
        </p:txBody>
      </p:sp>
      <p:sp>
        <p:nvSpPr>
          <p:cNvPr id="10" name="object 10"/>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边缘检测</a:t>
            </a:r>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546730" y="2239517"/>
            <a:ext cx="2451100" cy="286385"/>
          </a:xfrm>
          <a:prstGeom prst="rect">
            <a:avLst/>
          </a:prstGeom>
        </p:spPr>
        <p:txBody>
          <a:bodyPr vert="horz" wrap="square" lIns="0" tIns="0" rIns="0" bIns="0" rtlCol="0">
            <a:spAutoFit/>
          </a:bodyPr>
          <a:lstStyle/>
          <a:p>
            <a:pPr marL="12700">
              <a:lnSpc>
                <a:spcPct val="100000"/>
              </a:lnSpc>
            </a:pPr>
            <a:r>
              <a:rPr sz="1800" spc="-5" dirty="0">
                <a:solidFill>
                  <a:srgbClr val="EE2B0A"/>
                </a:solidFill>
                <a:latin typeface="Times New Roman" panose="02020603050405020304"/>
                <a:cs typeface="Times New Roman" panose="02020603050405020304"/>
              </a:rPr>
              <a:t>Sobel45</a:t>
            </a:r>
            <a:r>
              <a:rPr sz="1800" baseline="23000" dirty="0">
                <a:solidFill>
                  <a:srgbClr val="EE2B0A"/>
                </a:solidFill>
                <a:latin typeface="Times New Roman" panose="02020603050405020304"/>
                <a:cs typeface="Times New Roman" panose="02020603050405020304"/>
              </a:rPr>
              <a:t>o</a:t>
            </a:r>
            <a:r>
              <a:rPr sz="1800" dirty="0">
                <a:solidFill>
                  <a:srgbClr val="EE2B0A"/>
                </a:solidFill>
                <a:latin typeface="宋体" panose="02010600030101010101" pitchFamily="2" charset="-122"/>
                <a:cs typeface="宋体" panose="02010600030101010101" pitchFamily="2" charset="-122"/>
              </a:rPr>
              <a:t>模板的检测结果</a:t>
            </a:r>
            <a:endParaRPr sz="1800">
              <a:latin typeface="宋体" panose="02010600030101010101" pitchFamily="2" charset="-122"/>
              <a:cs typeface="宋体" panose="02010600030101010101" pitchFamily="2"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边缘检测</a:t>
            </a:r>
          </a:p>
        </p:txBody>
      </p:sp>
      <p:sp>
        <p:nvSpPr>
          <p:cNvPr id="7" name="object 7"/>
          <p:cNvSpPr/>
          <p:nvPr/>
        </p:nvSpPr>
        <p:spPr>
          <a:xfrm>
            <a:off x="2848241" y="2914650"/>
            <a:ext cx="6278879" cy="19431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5764657" y="2231897"/>
            <a:ext cx="2527300" cy="286385"/>
          </a:xfrm>
          <a:prstGeom prst="rect">
            <a:avLst/>
          </a:prstGeom>
        </p:spPr>
        <p:txBody>
          <a:bodyPr vert="horz" wrap="square" lIns="0" tIns="0" rIns="0" bIns="0" rtlCol="0">
            <a:spAutoFit/>
          </a:bodyPr>
          <a:lstStyle/>
          <a:p>
            <a:pPr marL="12700">
              <a:lnSpc>
                <a:spcPct val="100000"/>
              </a:lnSpc>
            </a:pPr>
            <a:r>
              <a:rPr sz="1800" spc="-5" dirty="0">
                <a:solidFill>
                  <a:srgbClr val="EE2B0A"/>
                </a:solidFill>
                <a:latin typeface="Times New Roman" panose="02020603050405020304"/>
                <a:cs typeface="Times New Roman" panose="02020603050405020304"/>
              </a:rPr>
              <a:t>Sobel-45</a:t>
            </a:r>
            <a:r>
              <a:rPr sz="1800" baseline="23000" dirty="0">
                <a:solidFill>
                  <a:srgbClr val="EE2B0A"/>
                </a:solidFill>
                <a:latin typeface="Times New Roman" panose="02020603050405020304"/>
                <a:cs typeface="Times New Roman" panose="02020603050405020304"/>
              </a:rPr>
              <a:t>o</a:t>
            </a:r>
            <a:r>
              <a:rPr sz="1800" dirty="0">
                <a:solidFill>
                  <a:srgbClr val="EE2B0A"/>
                </a:solidFill>
                <a:latin typeface="宋体" panose="02010600030101010101" pitchFamily="2" charset="-122"/>
                <a:cs typeface="宋体" panose="02010600030101010101" pitchFamily="2" charset="-122"/>
              </a:rPr>
              <a:t>模板的检测结果</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拉普拉斯算子</a:t>
            </a:r>
          </a:p>
        </p:txBody>
      </p:sp>
      <p:sp>
        <p:nvSpPr>
          <p:cNvPr id="6" name="object 6"/>
          <p:cNvSpPr txBox="1"/>
          <p:nvPr/>
        </p:nvSpPr>
        <p:spPr>
          <a:xfrm>
            <a:off x="1825879" y="1855215"/>
            <a:ext cx="6054725" cy="476250"/>
          </a:xfrm>
          <a:prstGeom prst="rect">
            <a:avLst/>
          </a:prstGeom>
        </p:spPr>
        <p:txBody>
          <a:bodyPr vert="horz" wrap="square" lIns="0" tIns="0" rIns="0" bIns="0" rtlCol="0">
            <a:spAutoFit/>
          </a:bodyPr>
          <a:lstStyle/>
          <a:p>
            <a:pPr marL="12700">
              <a:lnSpc>
                <a:spcPts val="375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图像函数的拉普拉斯变换定义为</a:t>
            </a:r>
            <a:endParaRPr sz="3200">
              <a:latin typeface="新宋体" panose="02010609030101010101" charset="-122"/>
              <a:cs typeface="新宋体" panose="02010609030101010101" charset="-122"/>
            </a:endParaRPr>
          </a:p>
        </p:txBody>
      </p:sp>
      <p:sp>
        <p:nvSpPr>
          <p:cNvPr id="7" name="object 7"/>
          <p:cNvSpPr/>
          <p:nvPr/>
        </p:nvSpPr>
        <p:spPr>
          <a:xfrm>
            <a:off x="3042551" y="2968751"/>
            <a:ext cx="571500" cy="0"/>
          </a:xfrm>
          <a:custGeom>
            <a:avLst/>
            <a:gdLst/>
            <a:ahLst/>
            <a:cxnLst/>
            <a:rect l="l" t="t" r="r" b="b"/>
            <a:pathLst>
              <a:path w="571500">
                <a:moveTo>
                  <a:pt x="0" y="0"/>
                </a:moveTo>
                <a:lnTo>
                  <a:pt x="571500" y="0"/>
                </a:lnTo>
              </a:path>
            </a:pathLst>
          </a:custGeom>
          <a:ln w="18618">
            <a:solidFill>
              <a:srgbClr val="000000"/>
            </a:solidFill>
          </a:ln>
        </p:spPr>
        <p:txBody>
          <a:bodyPr wrap="square" lIns="0" tIns="0" rIns="0" bIns="0" rtlCol="0"/>
          <a:lstStyle/>
          <a:p>
            <a:endParaRPr/>
          </a:p>
        </p:txBody>
      </p:sp>
      <p:sp>
        <p:nvSpPr>
          <p:cNvPr id="8" name="object 8"/>
          <p:cNvSpPr/>
          <p:nvPr/>
        </p:nvSpPr>
        <p:spPr>
          <a:xfrm>
            <a:off x="3907421" y="2968751"/>
            <a:ext cx="570865" cy="0"/>
          </a:xfrm>
          <a:custGeom>
            <a:avLst/>
            <a:gdLst/>
            <a:ahLst/>
            <a:cxnLst/>
            <a:rect l="l" t="t" r="r" b="b"/>
            <a:pathLst>
              <a:path w="570864">
                <a:moveTo>
                  <a:pt x="0" y="0"/>
                </a:moveTo>
                <a:lnTo>
                  <a:pt x="570738" y="0"/>
                </a:lnTo>
              </a:path>
            </a:pathLst>
          </a:custGeom>
          <a:ln w="18618">
            <a:solidFill>
              <a:srgbClr val="000000"/>
            </a:solidFill>
          </a:ln>
        </p:spPr>
        <p:txBody>
          <a:bodyPr wrap="square" lIns="0" tIns="0" rIns="0" bIns="0" rtlCol="0"/>
          <a:lstStyle/>
          <a:p>
            <a:endParaRPr/>
          </a:p>
        </p:txBody>
      </p:sp>
      <p:sp>
        <p:nvSpPr>
          <p:cNvPr id="9" name="object 9"/>
          <p:cNvSpPr txBox="1"/>
          <p:nvPr/>
        </p:nvSpPr>
        <p:spPr>
          <a:xfrm>
            <a:off x="3227209" y="2456929"/>
            <a:ext cx="1020444" cy="324485"/>
          </a:xfrm>
          <a:prstGeom prst="rect">
            <a:avLst/>
          </a:prstGeom>
        </p:spPr>
        <p:txBody>
          <a:bodyPr vert="horz" wrap="square" lIns="0" tIns="0" rIns="0" bIns="0" rtlCol="0">
            <a:spAutoFit/>
          </a:bodyPr>
          <a:lstStyle/>
          <a:p>
            <a:pPr marL="12700">
              <a:lnSpc>
                <a:spcPct val="100000"/>
              </a:lnSpc>
              <a:tabLst>
                <a:tab pos="876300" algn="l"/>
              </a:tabLst>
            </a:pPr>
            <a:r>
              <a:rPr sz="2050" dirty="0">
                <a:latin typeface="Times New Roman" panose="02020603050405020304"/>
                <a:cs typeface="Times New Roman" panose="02020603050405020304"/>
              </a:rPr>
              <a:t>2	2</a:t>
            </a:r>
            <a:endParaRPr sz="2050">
              <a:latin typeface="Times New Roman" panose="02020603050405020304"/>
              <a:cs typeface="Times New Roman" panose="02020603050405020304"/>
            </a:endParaRPr>
          </a:p>
        </p:txBody>
      </p:sp>
      <p:sp>
        <p:nvSpPr>
          <p:cNvPr id="10" name="object 10"/>
          <p:cNvSpPr txBox="1"/>
          <p:nvPr/>
        </p:nvSpPr>
        <p:spPr>
          <a:xfrm>
            <a:off x="3423792" y="2552953"/>
            <a:ext cx="973455" cy="556895"/>
          </a:xfrm>
          <a:prstGeom prst="rect">
            <a:avLst/>
          </a:prstGeom>
        </p:spPr>
        <p:txBody>
          <a:bodyPr vert="horz" wrap="square" lIns="0" tIns="0" rIns="0" bIns="0" rtlCol="0">
            <a:spAutoFit/>
          </a:bodyPr>
          <a:lstStyle/>
          <a:p>
            <a:pPr marL="12700">
              <a:lnSpc>
                <a:spcPct val="100000"/>
              </a:lnSpc>
              <a:tabLst>
                <a:tab pos="254635" algn="l"/>
                <a:tab pos="876935" algn="l"/>
              </a:tabLst>
            </a:pPr>
            <a:r>
              <a:rPr sz="2350" i="1" spc="-5" dirty="0">
                <a:latin typeface="Times New Roman" panose="02020603050405020304"/>
                <a:cs typeface="Times New Roman" panose="02020603050405020304"/>
              </a:rPr>
              <a:t>f	</a:t>
            </a:r>
            <a:r>
              <a:rPr sz="3525" spc="-7" baseline="-35000" dirty="0">
                <a:latin typeface="Symbol" panose="05050102010706020507"/>
                <a:cs typeface="Symbol" panose="05050102010706020507"/>
              </a:rPr>
              <a:t></a:t>
            </a:r>
            <a:r>
              <a:rPr sz="3525" spc="217" baseline="-35000" dirty="0">
                <a:latin typeface="Times New Roman" panose="02020603050405020304"/>
                <a:cs typeface="Times New Roman" panose="02020603050405020304"/>
              </a:rPr>
              <a:t> </a:t>
            </a:r>
            <a:r>
              <a:rPr sz="2350" spc="-5" dirty="0">
                <a:latin typeface="Symbol" panose="05050102010706020507"/>
                <a:cs typeface="Symbol" panose="05050102010706020507"/>
              </a:rPr>
              <a:t></a:t>
            </a:r>
            <a:r>
              <a:rPr sz="235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f</a:t>
            </a:r>
            <a:endParaRPr sz="2350">
              <a:latin typeface="Times New Roman" panose="02020603050405020304"/>
              <a:cs typeface="Times New Roman" panose="02020603050405020304"/>
            </a:endParaRPr>
          </a:p>
        </p:txBody>
      </p:sp>
      <p:sp>
        <p:nvSpPr>
          <p:cNvPr id="11" name="object 11"/>
          <p:cNvSpPr txBox="1"/>
          <p:nvPr/>
        </p:nvSpPr>
        <p:spPr>
          <a:xfrm>
            <a:off x="3090798" y="3045205"/>
            <a:ext cx="1317625" cy="369570"/>
          </a:xfrm>
          <a:prstGeom prst="rect">
            <a:avLst/>
          </a:prstGeom>
        </p:spPr>
        <p:txBody>
          <a:bodyPr vert="horz" wrap="square" lIns="0" tIns="0" rIns="0" bIns="0" rtlCol="0">
            <a:spAutoFit/>
          </a:bodyPr>
          <a:lstStyle/>
          <a:p>
            <a:pPr marL="12700">
              <a:lnSpc>
                <a:spcPct val="100000"/>
              </a:lnSpc>
              <a:tabLst>
                <a:tab pos="873760" algn="l"/>
              </a:tabLst>
            </a:pPr>
            <a:r>
              <a:rPr sz="2350" spc="-30" dirty="0">
                <a:latin typeface="Symbol" panose="05050102010706020507"/>
                <a:cs typeface="Symbol" panose="05050102010706020507"/>
              </a:rPr>
              <a:t></a:t>
            </a:r>
            <a:r>
              <a:rPr sz="2350" i="1" spc="125" dirty="0">
                <a:latin typeface="Times New Roman" panose="02020603050405020304"/>
                <a:cs typeface="Times New Roman" panose="02020603050405020304"/>
              </a:rPr>
              <a:t>x</a:t>
            </a:r>
            <a:r>
              <a:rPr sz="3075" baseline="28000" dirty="0">
                <a:latin typeface="Times New Roman" panose="02020603050405020304"/>
                <a:cs typeface="Times New Roman" panose="02020603050405020304"/>
              </a:rPr>
              <a:t>2	</a:t>
            </a:r>
            <a:r>
              <a:rPr sz="2350" spc="-30" dirty="0">
                <a:latin typeface="Symbol" panose="05050102010706020507"/>
                <a:cs typeface="Symbol" panose="05050102010706020507"/>
              </a:rPr>
              <a:t></a:t>
            </a:r>
            <a:r>
              <a:rPr sz="2350" i="1" spc="170" dirty="0">
                <a:latin typeface="Times New Roman" panose="02020603050405020304"/>
                <a:cs typeface="Times New Roman" panose="02020603050405020304"/>
              </a:rPr>
              <a:t>y</a:t>
            </a:r>
            <a:r>
              <a:rPr sz="3075" baseline="28000" dirty="0">
                <a:latin typeface="Times New Roman" panose="02020603050405020304"/>
                <a:cs typeface="Times New Roman" panose="02020603050405020304"/>
              </a:rPr>
              <a:t>2</a:t>
            </a:r>
            <a:endParaRPr sz="3075" baseline="28000">
              <a:latin typeface="Times New Roman" panose="02020603050405020304"/>
              <a:cs typeface="Times New Roman" panose="02020603050405020304"/>
            </a:endParaRPr>
          </a:p>
        </p:txBody>
      </p:sp>
      <p:sp>
        <p:nvSpPr>
          <p:cNvPr id="12" name="object 12"/>
          <p:cNvSpPr txBox="1"/>
          <p:nvPr/>
        </p:nvSpPr>
        <p:spPr>
          <a:xfrm>
            <a:off x="2147455" y="2744990"/>
            <a:ext cx="1083945" cy="369570"/>
          </a:xfrm>
          <a:prstGeom prst="rect">
            <a:avLst/>
          </a:prstGeom>
        </p:spPr>
        <p:txBody>
          <a:bodyPr vert="horz" wrap="square" lIns="0" tIns="0" rIns="0" bIns="0" rtlCol="0">
            <a:spAutoFit/>
          </a:bodyPr>
          <a:lstStyle/>
          <a:p>
            <a:pPr marL="12700">
              <a:lnSpc>
                <a:spcPct val="100000"/>
              </a:lnSpc>
              <a:tabLst>
                <a:tab pos="657860" algn="l"/>
              </a:tabLst>
            </a:pPr>
            <a:r>
              <a:rPr sz="2350" spc="125" dirty="0">
                <a:latin typeface="Symbol" panose="05050102010706020507"/>
                <a:cs typeface="Symbol" panose="05050102010706020507"/>
              </a:rPr>
              <a:t></a:t>
            </a:r>
            <a:r>
              <a:rPr sz="3075" baseline="28000" dirty="0">
                <a:latin typeface="Times New Roman" panose="02020603050405020304"/>
                <a:cs typeface="Times New Roman" panose="02020603050405020304"/>
              </a:rPr>
              <a:t>2</a:t>
            </a:r>
            <a:r>
              <a:rPr sz="3075" spc="7" baseline="28000" dirty="0">
                <a:latin typeface="Times New Roman" panose="02020603050405020304"/>
                <a:cs typeface="Times New Roman" panose="02020603050405020304"/>
              </a:rPr>
              <a:t> </a:t>
            </a:r>
            <a:r>
              <a:rPr sz="2350" i="1" spc="-5" dirty="0">
                <a:latin typeface="Times New Roman" panose="02020603050405020304"/>
                <a:cs typeface="Times New Roman" panose="02020603050405020304"/>
              </a:rPr>
              <a:t>f</a:t>
            </a:r>
            <a:r>
              <a:rPr sz="2350" i="1" dirty="0">
                <a:latin typeface="Times New Roman" panose="02020603050405020304"/>
                <a:cs typeface="Times New Roman" panose="02020603050405020304"/>
              </a:rPr>
              <a:t>	</a:t>
            </a:r>
            <a:r>
              <a:rPr sz="2350" spc="-5" dirty="0">
                <a:latin typeface="Symbol" panose="05050102010706020507"/>
                <a:cs typeface="Symbol" panose="05050102010706020507"/>
              </a:rPr>
              <a:t></a:t>
            </a:r>
            <a:r>
              <a:rPr sz="2350" spc="210" dirty="0">
                <a:latin typeface="Times New Roman" panose="02020603050405020304"/>
                <a:cs typeface="Times New Roman" panose="02020603050405020304"/>
              </a:rPr>
              <a:t> </a:t>
            </a:r>
            <a:r>
              <a:rPr sz="3525" spc="-7" baseline="35000" dirty="0">
                <a:latin typeface="Symbol" panose="05050102010706020507"/>
                <a:cs typeface="Symbol" panose="05050102010706020507"/>
              </a:rPr>
              <a:t></a:t>
            </a:r>
            <a:endParaRPr sz="3525" baseline="35000">
              <a:latin typeface="Symbol" panose="05050102010706020507"/>
              <a:cs typeface="Symbol" panose="05050102010706020507"/>
            </a:endParaRPr>
          </a:p>
        </p:txBody>
      </p:sp>
      <p:sp>
        <p:nvSpPr>
          <p:cNvPr id="14" name="object 14"/>
          <p:cNvSpPr txBox="1"/>
          <p:nvPr/>
        </p:nvSpPr>
        <p:spPr>
          <a:xfrm>
            <a:off x="3221863" y="3744214"/>
            <a:ext cx="2142490" cy="294005"/>
          </a:xfrm>
          <a:prstGeom prst="rect">
            <a:avLst/>
          </a:prstGeom>
        </p:spPr>
        <p:txBody>
          <a:bodyPr vert="horz" wrap="square" lIns="0" tIns="0" rIns="0" bIns="0" rtlCol="0">
            <a:spAutoFit/>
          </a:bodyPr>
          <a:lstStyle/>
          <a:p>
            <a:pPr marL="12700">
              <a:lnSpc>
                <a:spcPct val="100000"/>
              </a:lnSpc>
              <a:tabLst>
                <a:tab pos="495300" algn="l"/>
                <a:tab pos="1005205" algn="l"/>
                <a:tab pos="1511300" algn="l"/>
                <a:tab pos="2011045" algn="l"/>
              </a:tabLst>
            </a:pPr>
            <a:r>
              <a:rPr sz="1850" dirty="0">
                <a:latin typeface="Times New Roman" panose="02020603050405020304"/>
                <a:cs typeface="Times New Roman" panose="02020603050405020304"/>
              </a:rPr>
              <a:t>5	2	4	6	8</a:t>
            </a:r>
            <a:endParaRPr sz="1850">
              <a:latin typeface="Times New Roman" panose="02020603050405020304"/>
              <a:cs typeface="Times New Roman" panose="02020603050405020304"/>
            </a:endParaRPr>
          </a:p>
        </p:txBody>
      </p:sp>
      <p:sp>
        <p:nvSpPr>
          <p:cNvPr id="15" name="object 15"/>
          <p:cNvSpPr txBox="1"/>
          <p:nvPr/>
        </p:nvSpPr>
        <p:spPr>
          <a:xfrm>
            <a:off x="2135987" y="3438144"/>
            <a:ext cx="3335654" cy="550545"/>
          </a:xfrm>
          <a:prstGeom prst="rect">
            <a:avLst/>
          </a:prstGeom>
        </p:spPr>
        <p:txBody>
          <a:bodyPr vert="horz" wrap="square" lIns="0" tIns="0" rIns="0" bIns="0" rtlCol="0">
            <a:spAutoFit/>
          </a:bodyPr>
          <a:lstStyle/>
          <a:p>
            <a:pPr marL="12700">
              <a:lnSpc>
                <a:spcPct val="100000"/>
              </a:lnSpc>
              <a:tabLst>
                <a:tab pos="1755775" algn="l"/>
                <a:tab pos="2265045" algn="l"/>
                <a:tab pos="2770505" algn="l"/>
              </a:tabLst>
            </a:pPr>
            <a:r>
              <a:rPr sz="2650" spc="-195" dirty="0">
                <a:latin typeface="Symbol" panose="05050102010706020507"/>
                <a:cs typeface="Symbol" panose="05050102010706020507"/>
              </a:rPr>
              <a:t></a:t>
            </a:r>
            <a:r>
              <a:rPr sz="2775" baseline="36000" dirty="0">
                <a:latin typeface="Times New Roman" panose="02020603050405020304"/>
                <a:cs typeface="Times New Roman" panose="02020603050405020304"/>
              </a:rPr>
              <a:t>2</a:t>
            </a:r>
            <a:r>
              <a:rPr sz="2775" spc="-157" baseline="36000" dirty="0">
                <a:latin typeface="Times New Roman" panose="02020603050405020304"/>
                <a:cs typeface="Times New Roman" panose="02020603050405020304"/>
              </a:rPr>
              <a:t> </a:t>
            </a:r>
            <a:r>
              <a:rPr sz="2650" i="1" dirty="0">
                <a:latin typeface="Times New Roman" panose="02020603050405020304"/>
                <a:cs typeface="Times New Roman" panose="02020603050405020304"/>
              </a:rPr>
              <a:t>f</a:t>
            </a:r>
            <a:r>
              <a:rPr sz="2650" i="1" spc="215"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405" dirty="0">
                <a:latin typeface="Times New Roman" panose="02020603050405020304"/>
                <a:cs typeface="Times New Roman" panose="02020603050405020304"/>
              </a:rPr>
              <a:t> </a:t>
            </a:r>
            <a:r>
              <a:rPr sz="2650" spc="-120" dirty="0">
                <a:latin typeface="Times New Roman" panose="02020603050405020304"/>
                <a:cs typeface="Times New Roman" panose="02020603050405020304"/>
              </a:rPr>
              <a:t>4</a:t>
            </a:r>
            <a:r>
              <a:rPr sz="2650" i="1" dirty="0">
                <a:latin typeface="Times New Roman" panose="02020603050405020304"/>
                <a:cs typeface="Times New Roman" panose="02020603050405020304"/>
              </a:rPr>
              <a:t>z</a:t>
            </a:r>
            <a:r>
              <a:rPr sz="2650" i="1" spc="215" dirty="0">
                <a:latin typeface="Times New Roman" panose="02020603050405020304"/>
                <a:cs typeface="Times New Roman" panose="02020603050405020304"/>
              </a:rPr>
              <a:t> </a:t>
            </a:r>
            <a:r>
              <a:rPr sz="2650" spc="-260" dirty="0">
                <a:latin typeface="Symbol" panose="05050102010706020507"/>
                <a:cs typeface="Symbol" panose="05050102010706020507"/>
              </a:rPr>
              <a:t></a:t>
            </a:r>
            <a:r>
              <a:rPr sz="3600" spc="-440" dirty="0">
                <a:latin typeface="Symbol" panose="05050102010706020507"/>
                <a:cs typeface="Symbol" panose="05050102010706020507"/>
              </a:rPr>
              <a:t></a:t>
            </a:r>
            <a:r>
              <a:rPr sz="2650" i="1" dirty="0">
                <a:latin typeface="Times New Roman" panose="02020603050405020304"/>
                <a:cs typeface="Times New Roman" panose="02020603050405020304"/>
              </a:rPr>
              <a:t>z	</a:t>
            </a:r>
            <a:r>
              <a:rPr sz="2650" dirty="0">
                <a:latin typeface="Symbol" panose="05050102010706020507"/>
                <a:cs typeface="Symbol" panose="05050102010706020507"/>
              </a:rPr>
              <a:t></a:t>
            </a:r>
            <a:r>
              <a:rPr sz="2650" spc="-430" dirty="0">
                <a:latin typeface="Times New Roman" panose="02020603050405020304"/>
                <a:cs typeface="Times New Roman" panose="02020603050405020304"/>
              </a:rPr>
              <a:t> </a:t>
            </a:r>
            <a:r>
              <a:rPr sz="2650" i="1" dirty="0">
                <a:latin typeface="Times New Roman" panose="02020603050405020304"/>
                <a:cs typeface="Times New Roman" panose="02020603050405020304"/>
              </a:rPr>
              <a:t>z	</a:t>
            </a:r>
            <a:r>
              <a:rPr sz="2650" dirty="0">
                <a:latin typeface="Symbol" panose="05050102010706020507"/>
                <a:cs typeface="Symbol" panose="05050102010706020507"/>
              </a:rPr>
              <a:t></a:t>
            </a:r>
            <a:r>
              <a:rPr sz="2650" spc="-430" dirty="0">
                <a:latin typeface="Times New Roman" panose="02020603050405020304"/>
                <a:cs typeface="Times New Roman" panose="02020603050405020304"/>
              </a:rPr>
              <a:t> </a:t>
            </a:r>
            <a:r>
              <a:rPr sz="2650" i="1" dirty="0">
                <a:latin typeface="Times New Roman" panose="02020603050405020304"/>
                <a:cs typeface="Times New Roman" panose="02020603050405020304"/>
              </a:rPr>
              <a:t>z	</a:t>
            </a:r>
            <a:r>
              <a:rPr sz="2650" dirty="0">
                <a:latin typeface="Symbol" panose="05050102010706020507"/>
                <a:cs typeface="Symbol" panose="05050102010706020507"/>
              </a:rPr>
              <a:t></a:t>
            </a:r>
            <a:r>
              <a:rPr sz="2650" spc="-430" dirty="0">
                <a:latin typeface="Times New Roman" panose="02020603050405020304"/>
                <a:cs typeface="Times New Roman" panose="02020603050405020304"/>
              </a:rPr>
              <a:t> </a:t>
            </a:r>
            <a:r>
              <a:rPr sz="2650" i="1" dirty="0">
                <a:latin typeface="Times New Roman" panose="02020603050405020304"/>
                <a:cs typeface="Times New Roman" panose="02020603050405020304"/>
              </a:rPr>
              <a:t>z</a:t>
            </a:r>
            <a:r>
              <a:rPr sz="2650" i="1" spc="245" dirty="0">
                <a:latin typeface="Times New Roman" panose="02020603050405020304"/>
                <a:cs typeface="Times New Roman" panose="02020603050405020304"/>
              </a:rPr>
              <a:t> </a:t>
            </a:r>
            <a:r>
              <a:rPr sz="3600" spc="-495" dirty="0">
                <a:latin typeface="Symbol" panose="05050102010706020507"/>
                <a:cs typeface="Symbol" panose="05050102010706020507"/>
              </a:rPr>
              <a:t></a:t>
            </a:r>
            <a:endParaRPr sz="3600">
              <a:latin typeface="Symbol" panose="05050102010706020507"/>
              <a:cs typeface="Symbol" panose="05050102010706020507"/>
            </a:endParaRPr>
          </a:p>
        </p:txBody>
      </p:sp>
      <p:sp>
        <p:nvSpPr>
          <p:cNvPr id="16" name="object 16"/>
          <p:cNvSpPr txBox="1"/>
          <p:nvPr/>
        </p:nvSpPr>
        <p:spPr>
          <a:xfrm>
            <a:off x="2117051" y="4157471"/>
            <a:ext cx="5656580" cy="600075"/>
          </a:xfrm>
          <a:prstGeom prst="rect">
            <a:avLst/>
          </a:prstGeom>
        </p:spPr>
        <p:txBody>
          <a:bodyPr vert="horz" wrap="square" lIns="0" tIns="0" rIns="0" bIns="0" rtlCol="0">
            <a:spAutoFit/>
          </a:bodyPr>
          <a:lstStyle/>
          <a:p>
            <a:pPr marL="12700">
              <a:lnSpc>
                <a:spcPct val="100000"/>
              </a:lnSpc>
            </a:pPr>
            <a:r>
              <a:rPr sz="2650" spc="-85" dirty="0">
                <a:latin typeface="Symbol" panose="05050102010706020507"/>
                <a:cs typeface="Symbol" panose="05050102010706020507"/>
              </a:rPr>
              <a:t></a:t>
            </a:r>
            <a:r>
              <a:rPr sz="2775" baseline="36000" dirty="0">
                <a:latin typeface="Times New Roman" panose="02020603050405020304"/>
                <a:cs typeface="Times New Roman" panose="02020603050405020304"/>
              </a:rPr>
              <a:t>2</a:t>
            </a:r>
            <a:r>
              <a:rPr sz="2775" spc="-30" baseline="36000" dirty="0">
                <a:latin typeface="Times New Roman" panose="02020603050405020304"/>
                <a:cs typeface="Times New Roman" panose="02020603050405020304"/>
              </a:rPr>
              <a:t> </a:t>
            </a:r>
            <a:r>
              <a:rPr sz="2650" i="1" dirty="0">
                <a:latin typeface="Times New Roman" panose="02020603050405020304"/>
                <a:cs typeface="Times New Roman" panose="02020603050405020304"/>
              </a:rPr>
              <a:t>f</a:t>
            </a:r>
            <a:r>
              <a:rPr sz="2650" i="1" spc="325"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395" dirty="0">
                <a:latin typeface="Times New Roman" panose="02020603050405020304"/>
                <a:cs typeface="Times New Roman" panose="02020603050405020304"/>
              </a:rPr>
              <a:t> </a:t>
            </a:r>
            <a:r>
              <a:rPr sz="2650" spc="-75" dirty="0">
                <a:latin typeface="Times New Roman" panose="02020603050405020304"/>
                <a:cs typeface="Times New Roman" panose="02020603050405020304"/>
              </a:rPr>
              <a:t>8</a:t>
            </a:r>
            <a:r>
              <a:rPr sz="2650" i="1" spc="50" dirty="0">
                <a:latin typeface="Times New Roman" panose="02020603050405020304"/>
                <a:cs typeface="Times New Roman" panose="02020603050405020304"/>
              </a:rPr>
              <a:t>z</a:t>
            </a:r>
            <a:r>
              <a:rPr sz="2775" spc="44" baseline="-20000" dirty="0">
                <a:latin typeface="Times New Roman" panose="02020603050405020304"/>
                <a:cs typeface="Times New Roman" panose="02020603050405020304"/>
              </a:rPr>
              <a:t>5</a:t>
            </a:r>
            <a:r>
              <a:rPr sz="2650" spc="-175" dirty="0">
                <a:latin typeface="Symbol" panose="05050102010706020507"/>
                <a:cs typeface="Symbol" panose="05050102010706020507"/>
              </a:rPr>
              <a:t></a:t>
            </a:r>
            <a:r>
              <a:rPr sz="3600" spc="-395" dirty="0">
                <a:latin typeface="Symbol" panose="05050102010706020507"/>
                <a:cs typeface="Symbol" panose="05050102010706020507"/>
              </a:rPr>
              <a:t></a:t>
            </a:r>
            <a:r>
              <a:rPr sz="2650" i="1" spc="-204" dirty="0">
                <a:latin typeface="Times New Roman" panose="02020603050405020304"/>
                <a:cs typeface="Times New Roman" panose="02020603050405020304"/>
              </a:rPr>
              <a:t>z</a:t>
            </a:r>
            <a:r>
              <a:rPr sz="2775" baseline="-20000" dirty="0">
                <a:latin typeface="Times New Roman" panose="02020603050405020304"/>
                <a:cs typeface="Times New Roman" panose="02020603050405020304"/>
              </a:rPr>
              <a:t>1</a:t>
            </a:r>
            <a:r>
              <a:rPr sz="2775" spc="-75" baseline="-20000"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315" dirty="0">
                <a:latin typeface="Times New Roman" panose="02020603050405020304"/>
                <a:cs typeface="Times New Roman" panose="02020603050405020304"/>
              </a:rPr>
              <a:t> </a:t>
            </a:r>
            <a:r>
              <a:rPr sz="2650" i="1" spc="-25" dirty="0">
                <a:latin typeface="Times New Roman" panose="02020603050405020304"/>
                <a:cs typeface="Times New Roman" panose="02020603050405020304"/>
              </a:rPr>
              <a:t>z</a:t>
            </a:r>
            <a:r>
              <a:rPr sz="2775" baseline="-20000" dirty="0">
                <a:latin typeface="Times New Roman" panose="02020603050405020304"/>
                <a:cs typeface="Times New Roman" panose="02020603050405020304"/>
              </a:rPr>
              <a:t>2</a:t>
            </a:r>
            <a:r>
              <a:rPr sz="2775" spc="104" baseline="-20000"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315" dirty="0">
                <a:latin typeface="Times New Roman" panose="02020603050405020304"/>
                <a:cs typeface="Times New Roman" panose="02020603050405020304"/>
              </a:rPr>
              <a:t> </a:t>
            </a:r>
            <a:r>
              <a:rPr sz="2650" i="1" spc="-75" dirty="0">
                <a:latin typeface="Times New Roman" panose="02020603050405020304"/>
                <a:cs typeface="Times New Roman" panose="02020603050405020304"/>
              </a:rPr>
              <a:t>z</a:t>
            </a:r>
            <a:r>
              <a:rPr sz="2775" baseline="-20000" dirty="0">
                <a:latin typeface="Times New Roman" panose="02020603050405020304"/>
                <a:cs typeface="Times New Roman" panose="02020603050405020304"/>
              </a:rPr>
              <a:t>3</a:t>
            </a:r>
            <a:r>
              <a:rPr sz="2775" spc="37" baseline="-20000"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315" dirty="0">
                <a:latin typeface="Times New Roman" panose="02020603050405020304"/>
                <a:cs typeface="Times New Roman" panose="02020603050405020304"/>
              </a:rPr>
              <a:t> </a:t>
            </a:r>
            <a:r>
              <a:rPr sz="2650" i="1" spc="-25" dirty="0">
                <a:latin typeface="Times New Roman" panose="02020603050405020304"/>
                <a:cs typeface="Times New Roman" panose="02020603050405020304"/>
              </a:rPr>
              <a:t>z</a:t>
            </a:r>
            <a:r>
              <a:rPr sz="2775" baseline="-20000" dirty="0">
                <a:latin typeface="Times New Roman" panose="02020603050405020304"/>
                <a:cs typeface="Times New Roman" panose="02020603050405020304"/>
              </a:rPr>
              <a:t>4</a:t>
            </a:r>
            <a:r>
              <a:rPr sz="2775" spc="104" baseline="-20000"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315" dirty="0">
                <a:latin typeface="Times New Roman" panose="02020603050405020304"/>
                <a:cs typeface="Times New Roman" panose="02020603050405020304"/>
              </a:rPr>
              <a:t> </a:t>
            </a:r>
            <a:r>
              <a:rPr sz="2650" i="1" spc="-50" dirty="0">
                <a:latin typeface="Times New Roman" panose="02020603050405020304"/>
                <a:cs typeface="Times New Roman" panose="02020603050405020304"/>
              </a:rPr>
              <a:t>z</a:t>
            </a:r>
            <a:r>
              <a:rPr sz="2775" baseline="-20000" dirty="0">
                <a:latin typeface="Times New Roman" panose="02020603050405020304"/>
                <a:cs typeface="Times New Roman" panose="02020603050405020304"/>
              </a:rPr>
              <a:t>6</a:t>
            </a:r>
            <a:r>
              <a:rPr sz="2775" spc="97" baseline="-20000"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310" dirty="0">
                <a:latin typeface="Times New Roman" panose="02020603050405020304"/>
                <a:cs typeface="Times New Roman" panose="02020603050405020304"/>
              </a:rPr>
              <a:t> </a:t>
            </a:r>
            <a:r>
              <a:rPr sz="2650" i="1" spc="-55" dirty="0">
                <a:latin typeface="Times New Roman" panose="02020603050405020304"/>
                <a:cs typeface="Times New Roman" panose="02020603050405020304"/>
              </a:rPr>
              <a:t>z</a:t>
            </a:r>
            <a:r>
              <a:rPr sz="2775" baseline="-20000" dirty="0">
                <a:latin typeface="Times New Roman" panose="02020603050405020304"/>
                <a:cs typeface="Times New Roman" panose="02020603050405020304"/>
              </a:rPr>
              <a:t>7</a:t>
            </a:r>
            <a:r>
              <a:rPr sz="2775" spc="150" baseline="-20000"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315" dirty="0">
                <a:latin typeface="Times New Roman" panose="02020603050405020304"/>
                <a:cs typeface="Times New Roman" panose="02020603050405020304"/>
              </a:rPr>
              <a:t> </a:t>
            </a:r>
            <a:r>
              <a:rPr sz="2650" i="1" spc="-105" dirty="0">
                <a:latin typeface="Times New Roman" panose="02020603050405020304"/>
                <a:cs typeface="Times New Roman" panose="02020603050405020304"/>
              </a:rPr>
              <a:t>z</a:t>
            </a:r>
            <a:r>
              <a:rPr sz="2775" baseline="-20000" dirty="0">
                <a:latin typeface="Times New Roman" panose="02020603050405020304"/>
                <a:cs typeface="Times New Roman" panose="02020603050405020304"/>
              </a:rPr>
              <a:t>8</a:t>
            </a:r>
            <a:r>
              <a:rPr sz="2775" spc="67" baseline="-20000" dirty="0">
                <a:latin typeface="Times New Roman" panose="02020603050405020304"/>
                <a:cs typeface="Times New Roman" panose="02020603050405020304"/>
              </a:rPr>
              <a:t> </a:t>
            </a:r>
            <a:r>
              <a:rPr sz="2650" dirty="0">
                <a:latin typeface="Symbol" panose="05050102010706020507"/>
                <a:cs typeface="Symbol" panose="05050102010706020507"/>
              </a:rPr>
              <a:t></a:t>
            </a:r>
            <a:r>
              <a:rPr sz="2650" spc="-315" dirty="0">
                <a:latin typeface="Times New Roman" panose="02020603050405020304"/>
                <a:cs typeface="Times New Roman" panose="02020603050405020304"/>
              </a:rPr>
              <a:t> </a:t>
            </a:r>
            <a:r>
              <a:rPr sz="2650" i="1" spc="-70" dirty="0">
                <a:latin typeface="Times New Roman" panose="02020603050405020304"/>
                <a:cs typeface="Times New Roman" panose="02020603050405020304"/>
              </a:rPr>
              <a:t>z</a:t>
            </a:r>
            <a:r>
              <a:rPr sz="2775" baseline="-20000" dirty="0">
                <a:latin typeface="Times New Roman" panose="02020603050405020304"/>
                <a:cs typeface="Times New Roman" panose="02020603050405020304"/>
              </a:rPr>
              <a:t>9</a:t>
            </a:r>
            <a:r>
              <a:rPr sz="2775" spc="-352" baseline="-20000" dirty="0">
                <a:latin typeface="Times New Roman" panose="02020603050405020304"/>
                <a:cs typeface="Times New Roman" panose="02020603050405020304"/>
              </a:rPr>
              <a:t> </a:t>
            </a:r>
            <a:r>
              <a:rPr sz="3600" spc="-450" dirty="0">
                <a:latin typeface="Symbol" panose="05050102010706020507"/>
                <a:cs typeface="Symbol" panose="05050102010706020507"/>
              </a:rPr>
              <a:t></a:t>
            </a:r>
            <a:endParaRPr sz="3600">
              <a:latin typeface="Symbol" panose="05050102010706020507"/>
              <a:cs typeface="Symbol" panose="05050102010706020507"/>
            </a:endParaRPr>
          </a:p>
        </p:txBody>
      </p:sp>
      <p:sp>
        <p:nvSpPr>
          <p:cNvPr id="17" name="object 17"/>
          <p:cNvSpPr/>
          <p:nvPr/>
        </p:nvSpPr>
        <p:spPr>
          <a:xfrm>
            <a:off x="2420759" y="5001767"/>
            <a:ext cx="5373623" cy="1554480"/>
          </a:xfrm>
          <a:prstGeom prst="rect">
            <a:avLst/>
          </a:prstGeom>
          <a:blipFill>
            <a:blip r:embed="rId5" cstate="print"/>
            <a:stretch>
              <a:fillRect/>
            </a:stretch>
          </a:blipFill>
        </p:spPr>
        <p:txBody>
          <a:bodyPr wrap="square" lIns="0" tIns="0" rIns="0" bIns="0" rtlCol="0"/>
          <a:lstStyle/>
          <a:p>
            <a:endParaRPr/>
          </a:p>
        </p:txBody>
      </p:sp>
      <p:graphicFrame>
        <p:nvGraphicFramePr>
          <p:cNvPr id="13" name="object 13"/>
          <p:cNvGraphicFramePr>
            <a:graphicFrameLocks noGrp="1"/>
          </p:cNvGraphicFramePr>
          <p:nvPr/>
        </p:nvGraphicFramePr>
        <p:xfrm>
          <a:off x="7628064" y="2533459"/>
          <a:ext cx="1600200" cy="1600199"/>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1</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2</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3</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0"/>
                  </a:ext>
                </a:extLst>
              </a:tr>
              <a:tr h="533399">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4</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5</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6</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7</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8</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136525" algn="r">
                        <a:lnSpc>
                          <a:spcPct val="100000"/>
                        </a:lnSpc>
                        <a:spcBef>
                          <a:spcPts val="535"/>
                        </a:spcBef>
                      </a:pPr>
                      <a:r>
                        <a:rPr sz="2400" b="1" spc="-5" dirty="0">
                          <a:solidFill>
                            <a:srgbClr val="FFFF00"/>
                          </a:solidFill>
                          <a:latin typeface="Times New Roman" panose="02020603050405020304"/>
                          <a:cs typeface="Times New Roman" panose="02020603050405020304"/>
                        </a:rPr>
                        <a:t>z</a:t>
                      </a:r>
                      <a:r>
                        <a:rPr sz="2400" b="1" baseline="-21000" dirty="0">
                          <a:solidFill>
                            <a:srgbClr val="FFFF00"/>
                          </a:solidFill>
                          <a:latin typeface="Times New Roman" panose="02020603050405020304"/>
                          <a:cs typeface="Times New Roman" panose="02020603050405020304"/>
                        </a:rPr>
                        <a:t>9</a:t>
                      </a:r>
                      <a:endParaRPr sz="2400" baseline="-210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拉普拉斯算子</a:t>
            </a:r>
          </a:p>
        </p:txBody>
      </p:sp>
      <p:sp>
        <p:nvSpPr>
          <p:cNvPr id="6" name="object 6"/>
          <p:cNvSpPr txBox="1"/>
          <p:nvPr/>
        </p:nvSpPr>
        <p:spPr>
          <a:xfrm>
            <a:off x="1754251" y="1649476"/>
            <a:ext cx="7283450" cy="5260340"/>
          </a:xfrm>
          <a:prstGeom prst="rect">
            <a:avLst/>
          </a:prstGeom>
        </p:spPr>
        <p:txBody>
          <a:bodyPr vert="horz" wrap="square" lIns="0" tIns="0" rIns="0" bIns="0" rtlCol="0">
            <a:spAutoFit/>
          </a:bodyPr>
          <a:lstStyle/>
          <a:p>
            <a:pPr marL="12700">
              <a:lnSpc>
                <a:spcPct val="100000"/>
              </a:lnSpc>
            </a:pPr>
            <a:r>
              <a:rPr sz="2200" dirty="0">
                <a:solidFill>
                  <a:srgbClr val="EE2B0A"/>
                </a:solidFill>
                <a:latin typeface="Wingdings" panose="05000000000000000000"/>
                <a:cs typeface="Wingdings" panose="05000000000000000000"/>
              </a:rPr>
              <a:t></a:t>
            </a:r>
            <a:r>
              <a:rPr sz="2200" spc="240"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拉普拉斯算子总结</a:t>
            </a:r>
            <a:endParaRPr sz="3200">
              <a:latin typeface="宋体" panose="02010600030101010101" pitchFamily="2" charset="-122"/>
              <a:cs typeface="宋体" panose="02010600030101010101" pitchFamily="2" charset="-122"/>
            </a:endParaRPr>
          </a:p>
          <a:p>
            <a:pPr marL="469900">
              <a:lnSpc>
                <a:spcPct val="100000"/>
              </a:lnSpc>
              <a:spcBef>
                <a:spcPts val="1920"/>
              </a:spcBef>
            </a:pPr>
            <a:r>
              <a:rPr sz="2200" dirty="0">
                <a:solidFill>
                  <a:srgbClr val="EE2B0A"/>
                </a:solidFill>
                <a:latin typeface="Wingdings" panose="05000000000000000000"/>
                <a:cs typeface="Wingdings" panose="05000000000000000000"/>
              </a:rPr>
              <a:t></a:t>
            </a:r>
            <a:r>
              <a:rPr sz="2200" spc="245"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缺点：</a:t>
            </a:r>
            <a:endParaRPr sz="3200">
              <a:latin typeface="宋体" panose="02010600030101010101" pitchFamily="2" charset="-122"/>
              <a:cs typeface="宋体" panose="02010600030101010101" pitchFamily="2" charset="-122"/>
            </a:endParaRPr>
          </a:p>
          <a:p>
            <a:pPr marL="927100">
              <a:lnSpc>
                <a:spcPct val="100000"/>
              </a:lnSpc>
              <a:spcBef>
                <a:spcPts val="2110"/>
              </a:spcBef>
            </a:pPr>
            <a:r>
              <a:rPr sz="2000" spc="-5" dirty="0">
                <a:solidFill>
                  <a:srgbClr val="EE2B0A"/>
                </a:solidFill>
                <a:latin typeface="Wingdings" panose="05000000000000000000"/>
                <a:cs typeface="Wingdings" panose="05000000000000000000"/>
              </a:rPr>
              <a:t></a:t>
            </a:r>
            <a:r>
              <a:rPr sz="2000" spc="204"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拉普拉斯算子对噪声具有敏感性</a:t>
            </a:r>
            <a:endParaRPr sz="2400">
              <a:latin typeface="宋体" panose="02010600030101010101" pitchFamily="2" charset="-122"/>
              <a:cs typeface="宋体" panose="02010600030101010101" pitchFamily="2" charset="-122"/>
            </a:endParaRPr>
          </a:p>
          <a:p>
            <a:pPr marL="927100">
              <a:lnSpc>
                <a:spcPct val="100000"/>
              </a:lnSpc>
              <a:spcBef>
                <a:spcPts val="1510"/>
              </a:spcBef>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拉普拉斯算子的幅值产生双边缘</a:t>
            </a:r>
            <a:endParaRPr sz="2400">
              <a:latin typeface="宋体" panose="02010600030101010101" pitchFamily="2" charset="-122"/>
              <a:cs typeface="宋体" panose="02010600030101010101" pitchFamily="2" charset="-122"/>
            </a:endParaRPr>
          </a:p>
          <a:p>
            <a:pPr marL="927100">
              <a:lnSpc>
                <a:spcPct val="100000"/>
              </a:lnSpc>
              <a:spcBef>
                <a:spcPts val="1430"/>
              </a:spcBef>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拉普拉斯算子不能检测边缘的方向</a:t>
            </a:r>
            <a:endParaRPr sz="2400">
              <a:latin typeface="宋体" panose="02010600030101010101" pitchFamily="2" charset="-122"/>
              <a:cs typeface="宋体" panose="02010600030101010101" pitchFamily="2" charset="-122"/>
            </a:endParaRPr>
          </a:p>
          <a:p>
            <a:pPr marL="469900">
              <a:lnSpc>
                <a:spcPct val="100000"/>
              </a:lnSpc>
              <a:spcBef>
                <a:spcPts val="1900"/>
              </a:spcBef>
            </a:pPr>
            <a:r>
              <a:rPr sz="2200" dirty="0">
                <a:solidFill>
                  <a:srgbClr val="EE2B0A"/>
                </a:solidFill>
                <a:latin typeface="Wingdings" panose="05000000000000000000"/>
                <a:cs typeface="Wingdings" panose="05000000000000000000"/>
              </a:rPr>
              <a:t></a:t>
            </a:r>
            <a:r>
              <a:rPr sz="2200" spc="245"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优点：</a:t>
            </a:r>
            <a:endParaRPr sz="3200">
              <a:latin typeface="宋体" panose="02010600030101010101" pitchFamily="2" charset="-122"/>
              <a:cs typeface="宋体" panose="02010600030101010101" pitchFamily="2" charset="-122"/>
            </a:endParaRPr>
          </a:p>
          <a:p>
            <a:pPr marL="927100">
              <a:lnSpc>
                <a:spcPct val="100000"/>
              </a:lnSpc>
              <a:spcBef>
                <a:spcPts val="2105"/>
              </a:spcBef>
            </a:pPr>
            <a:r>
              <a:rPr sz="2000" spc="-5" dirty="0">
                <a:solidFill>
                  <a:srgbClr val="EE2B0A"/>
                </a:solidFill>
                <a:latin typeface="Wingdings" panose="05000000000000000000"/>
                <a:cs typeface="Wingdings" panose="05000000000000000000"/>
              </a:rPr>
              <a:t></a:t>
            </a:r>
            <a:r>
              <a:rPr sz="2000" spc="204"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可以利用零交叉的性质进行边缘定位</a:t>
            </a:r>
            <a:endParaRPr sz="2400">
              <a:latin typeface="宋体" panose="02010600030101010101" pitchFamily="2" charset="-122"/>
              <a:cs typeface="宋体" panose="02010600030101010101" pitchFamily="2" charset="-122"/>
            </a:endParaRPr>
          </a:p>
          <a:p>
            <a:pPr marL="927100" marR="5080">
              <a:lnSpc>
                <a:spcPct val="105000"/>
              </a:lnSpc>
              <a:spcBef>
                <a:spcPts val="1360"/>
              </a:spcBef>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可以确定一个像素是在边缘暗的一边还是亮的 一边</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拉普拉斯算子</a:t>
            </a:r>
          </a:p>
        </p:txBody>
      </p:sp>
      <p:sp>
        <p:nvSpPr>
          <p:cNvPr id="6" name="object 6"/>
          <p:cNvSpPr txBox="1"/>
          <p:nvPr/>
        </p:nvSpPr>
        <p:spPr>
          <a:xfrm>
            <a:off x="2093341" y="5725934"/>
            <a:ext cx="5653405" cy="438150"/>
          </a:xfrm>
          <a:prstGeom prst="rect">
            <a:avLst/>
          </a:prstGeom>
        </p:spPr>
        <p:txBody>
          <a:bodyPr vert="horz" wrap="square" lIns="0" tIns="0" rIns="0" bIns="0" rtlCol="0">
            <a:spAutoFit/>
          </a:bodyPr>
          <a:lstStyle/>
          <a:p>
            <a:pPr marL="12700">
              <a:lnSpc>
                <a:spcPct val="100000"/>
              </a:lnSpc>
            </a:pPr>
            <a:r>
              <a:rPr sz="2800" spc="-5" dirty="0">
                <a:latin typeface="宋体" panose="02010600030101010101" pitchFamily="2" charset="-122"/>
                <a:cs typeface="宋体" panose="02010600030101010101" pitchFamily="2" charset="-122"/>
              </a:rPr>
              <a:t>上式称为高斯型的拉普拉斯算</a:t>
            </a:r>
            <a:r>
              <a:rPr sz="2800" dirty="0">
                <a:latin typeface="宋体" panose="02010600030101010101" pitchFamily="2" charset="-122"/>
                <a:cs typeface="宋体" panose="02010600030101010101" pitchFamily="2" charset="-122"/>
              </a:rPr>
              <a:t>子</a:t>
            </a:r>
            <a:r>
              <a:rPr sz="2800" spc="-5" dirty="0">
                <a:latin typeface="Times New Roman" panose="02020603050405020304"/>
                <a:cs typeface="Times New Roman" panose="02020603050405020304"/>
              </a:rPr>
              <a:t>LoG</a:t>
            </a:r>
            <a:endParaRPr sz="2800">
              <a:latin typeface="Times New Roman" panose="02020603050405020304"/>
              <a:cs typeface="Times New Roman" panose="02020603050405020304"/>
            </a:endParaRPr>
          </a:p>
        </p:txBody>
      </p:sp>
      <p:sp>
        <p:nvSpPr>
          <p:cNvPr id="7" name="object 7"/>
          <p:cNvSpPr txBox="1"/>
          <p:nvPr/>
        </p:nvSpPr>
        <p:spPr>
          <a:xfrm>
            <a:off x="3570109" y="3782567"/>
            <a:ext cx="1837055" cy="424815"/>
          </a:xfrm>
          <a:prstGeom prst="rect">
            <a:avLst/>
          </a:prstGeom>
        </p:spPr>
        <p:txBody>
          <a:bodyPr vert="horz" wrap="square" lIns="0" tIns="0" rIns="0" bIns="0" rtlCol="0">
            <a:spAutoFit/>
          </a:bodyPr>
          <a:lstStyle/>
          <a:p>
            <a:pPr marL="12700">
              <a:lnSpc>
                <a:spcPts val="3345"/>
              </a:lnSpc>
              <a:tabLst>
                <a:tab pos="400685" algn="l"/>
              </a:tabLst>
            </a:pPr>
            <a:r>
              <a:rPr sz="4275" i="1" spc="-142" baseline="9000" dirty="0">
                <a:latin typeface="Symbol" panose="05050102010706020507"/>
                <a:cs typeface="Symbol" panose="05050102010706020507"/>
              </a:rPr>
              <a:t></a:t>
            </a:r>
            <a:r>
              <a:rPr sz="4275" i="1" spc="-142" baseline="9000" dirty="0">
                <a:latin typeface="Times New Roman" panose="02020603050405020304"/>
                <a:cs typeface="Times New Roman" panose="02020603050405020304"/>
              </a:rPr>
              <a:t>	</a:t>
            </a:r>
            <a:r>
              <a:rPr sz="2800" spc="-5" dirty="0">
                <a:latin typeface="宋体" panose="02010600030101010101" pitchFamily="2" charset="-122"/>
                <a:cs typeface="宋体" panose="02010600030101010101" pitchFamily="2" charset="-122"/>
              </a:rPr>
              <a:t>是标准差</a:t>
            </a:r>
            <a:endParaRPr sz="2800">
              <a:latin typeface="宋体" panose="02010600030101010101" pitchFamily="2" charset="-122"/>
              <a:cs typeface="宋体" panose="02010600030101010101" pitchFamily="2" charset="-122"/>
            </a:endParaRPr>
          </a:p>
        </p:txBody>
      </p:sp>
      <p:sp>
        <p:nvSpPr>
          <p:cNvPr id="8" name="object 8"/>
          <p:cNvSpPr/>
          <p:nvPr/>
        </p:nvSpPr>
        <p:spPr>
          <a:xfrm>
            <a:off x="4193192" y="3042760"/>
            <a:ext cx="321945" cy="0"/>
          </a:xfrm>
          <a:custGeom>
            <a:avLst/>
            <a:gdLst/>
            <a:ahLst/>
            <a:cxnLst/>
            <a:rect l="l" t="t" r="r" b="b"/>
            <a:pathLst>
              <a:path w="321945">
                <a:moveTo>
                  <a:pt x="0" y="0"/>
                </a:moveTo>
                <a:lnTo>
                  <a:pt x="321563" y="0"/>
                </a:lnTo>
              </a:path>
            </a:pathLst>
          </a:custGeom>
          <a:ln w="7072">
            <a:solidFill>
              <a:srgbClr val="000000"/>
            </a:solidFill>
          </a:ln>
        </p:spPr>
        <p:txBody>
          <a:bodyPr wrap="square" lIns="0" tIns="0" rIns="0" bIns="0" rtlCol="0"/>
          <a:lstStyle/>
          <a:p>
            <a:endParaRPr/>
          </a:p>
        </p:txBody>
      </p:sp>
      <p:sp>
        <p:nvSpPr>
          <p:cNvPr id="9" name="object 9"/>
          <p:cNvSpPr txBox="1"/>
          <p:nvPr/>
        </p:nvSpPr>
        <p:spPr>
          <a:xfrm>
            <a:off x="1825879" y="1761550"/>
            <a:ext cx="7240270" cy="1257935"/>
          </a:xfrm>
          <a:prstGeom prst="rect">
            <a:avLst/>
          </a:prstGeom>
        </p:spPr>
        <p:txBody>
          <a:bodyPr vert="horz" wrap="square" lIns="0" tIns="0" rIns="0" bIns="0" rtlCol="0">
            <a:spAutoFit/>
          </a:bodyPr>
          <a:lstStyle/>
          <a:p>
            <a:pPr marL="12700" marR="5080">
              <a:lnSpc>
                <a:spcPct val="105000"/>
              </a:lnSpc>
            </a:pPr>
            <a:r>
              <a:rPr sz="2200" dirty="0">
                <a:solidFill>
                  <a:srgbClr val="EE2B0A"/>
                </a:solidFill>
                <a:latin typeface="Wingdings" panose="05000000000000000000"/>
                <a:cs typeface="Wingdings" panose="05000000000000000000"/>
              </a:rPr>
              <a:t></a:t>
            </a:r>
            <a:r>
              <a:rPr sz="2200" spc="240"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拉普拉斯算子与平滑过程一起利用零交 叉找到边缘</a:t>
            </a:r>
            <a:endParaRPr sz="3200">
              <a:latin typeface="宋体" panose="02010600030101010101" pitchFamily="2" charset="-122"/>
              <a:cs typeface="宋体" panose="02010600030101010101" pitchFamily="2" charset="-122"/>
            </a:endParaRPr>
          </a:p>
          <a:p>
            <a:pPr marR="2179955" algn="ctr">
              <a:lnSpc>
                <a:spcPts val="1025"/>
              </a:lnSpc>
            </a:pPr>
            <a:r>
              <a:rPr sz="2325" i="1" spc="97" baseline="-25000" dirty="0">
                <a:latin typeface="Times New Roman" panose="02020603050405020304"/>
                <a:cs typeface="Times New Roman" panose="02020603050405020304"/>
              </a:rPr>
              <a:t>r</a:t>
            </a:r>
            <a:r>
              <a:rPr sz="1100" spc="5" dirty="0">
                <a:latin typeface="Times New Roman" panose="02020603050405020304"/>
                <a:cs typeface="Times New Roman" panose="02020603050405020304"/>
              </a:rPr>
              <a:t>2</a:t>
            </a:r>
            <a:endParaRPr sz="1100">
              <a:latin typeface="Times New Roman" panose="02020603050405020304"/>
              <a:cs typeface="Times New Roman" panose="02020603050405020304"/>
            </a:endParaRPr>
          </a:p>
        </p:txBody>
      </p:sp>
      <p:sp>
        <p:nvSpPr>
          <p:cNvPr id="10" name="object 10"/>
          <p:cNvSpPr txBox="1"/>
          <p:nvPr/>
        </p:nvSpPr>
        <p:spPr>
          <a:xfrm>
            <a:off x="4888357" y="3069590"/>
            <a:ext cx="1239520" cy="347980"/>
          </a:xfrm>
          <a:prstGeom prst="rect">
            <a:avLst/>
          </a:prstGeom>
        </p:spPr>
        <p:txBody>
          <a:bodyPr vert="horz" wrap="square" lIns="0" tIns="0" rIns="0" bIns="0" rtlCol="0">
            <a:spAutoFit/>
          </a:bodyPr>
          <a:lstStyle/>
          <a:p>
            <a:pPr marL="12700">
              <a:lnSpc>
                <a:spcPct val="100000"/>
              </a:lnSpc>
            </a:pPr>
            <a:r>
              <a:rPr sz="2200" i="1" spc="114" dirty="0">
                <a:latin typeface="Times New Roman" panose="02020603050405020304"/>
                <a:cs typeface="Times New Roman" panose="02020603050405020304"/>
              </a:rPr>
              <a:t>r</a:t>
            </a:r>
            <a:r>
              <a:rPr sz="2325" spc="7" baseline="36000" dirty="0">
                <a:latin typeface="Times New Roman" panose="02020603050405020304"/>
                <a:cs typeface="Times New Roman" panose="02020603050405020304"/>
              </a:rPr>
              <a:t>2</a:t>
            </a:r>
            <a:r>
              <a:rPr sz="2325" spc="277" baseline="36000"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spc="-160" dirty="0">
                <a:latin typeface="Times New Roman" panose="02020603050405020304"/>
                <a:cs typeface="Times New Roman" panose="02020603050405020304"/>
              </a:rPr>
              <a:t> </a:t>
            </a:r>
            <a:r>
              <a:rPr sz="2200" i="1" spc="20" dirty="0">
                <a:latin typeface="Times New Roman" panose="02020603050405020304"/>
                <a:cs typeface="Times New Roman" panose="02020603050405020304"/>
              </a:rPr>
              <a:t>x</a:t>
            </a:r>
            <a:r>
              <a:rPr sz="2325" spc="7" baseline="36000" dirty="0">
                <a:latin typeface="Times New Roman" panose="02020603050405020304"/>
                <a:cs typeface="Times New Roman" panose="02020603050405020304"/>
              </a:rPr>
              <a:t>2</a:t>
            </a:r>
            <a:r>
              <a:rPr sz="2325" spc="60" baseline="36000"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spc="-185" dirty="0">
                <a:latin typeface="Times New Roman" panose="02020603050405020304"/>
                <a:cs typeface="Times New Roman" panose="02020603050405020304"/>
              </a:rPr>
              <a:t> </a:t>
            </a:r>
            <a:r>
              <a:rPr sz="2200" i="1" spc="50" dirty="0">
                <a:latin typeface="Times New Roman" panose="02020603050405020304"/>
                <a:cs typeface="Times New Roman" panose="02020603050405020304"/>
              </a:rPr>
              <a:t>y</a:t>
            </a:r>
            <a:r>
              <a:rPr sz="2325" spc="7" baseline="36000" dirty="0">
                <a:latin typeface="Times New Roman" panose="02020603050405020304"/>
                <a:cs typeface="Times New Roman" panose="02020603050405020304"/>
              </a:rPr>
              <a:t>2</a:t>
            </a:r>
            <a:endParaRPr sz="2325" baseline="36000">
              <a:latin typeface="Times New Roman" panose="02020603050405020304"/>
              <a:cs typeface="Times New Roman" panose="02020603050405020304"/>
            </a:endParaRPr>
          </a:p>
        </p:txBody>
      </p:sp>
      <p:sp>
        <p:nvSpPr>
          <p:cNvPr id="11" name="object 11"/>
          <p:cNvSpPr txBox="1"/>
          <p:nvPr/>
        </p:nvSpPr>
        <p:spPr>
          <a:xfrm>
            <a:off x="3291979" y="2967990"/>
            <a:ext cx="1217295" cy="462280"/>
          </a:xfrm>
          <a:prstGeom prst="rect">
            <a:avLst/>
          </a:prstGeom>
        </p:spPr>
        <p:txBody>
          <a:bodyPr vert="horz" wrap="square" lIns="0" tIns="0" rIns="0" bIns="0" rtlCol="0">
            <a:spAutoFit/>
          </a:bodyPr>
          <a:lstStyle/>
          <a:p>
            <a:pPr marL="12700">
              <a:lnSpc>
                <a:spcPct val="100000"/>
              </a:lnSpc>
            </a:pPr>
            <a:r>
              <a:rPr sz="2200" i="1" spc="-135" dirty="0">
                <a:latin typeface="Times New Roman" panose="02020603050405020304"/>
                <a:cs typeface="Times New Roman" panose="02020603050405020304"/>
              </a:rPr>
              <a:t>h</a:t>
            </a:r>
            <a:r>
              <a:rPr sz="3000" spc="-415" dirty="0">
                <a:latin typeface="Symbol" panose="05050102010706020507"/>
                <a:cs typeface="Symbol" panose="05050102010706020507"/>
              </a:rPr>
              <a:t></a:t>
            </a:r>
            <a:r>
              <a:rPr sz="2200" i="1" spc="60" dirty="0">
                <a:latin typeface="Times New Roman" panose="02020603050405020304"/>
                <a:cs typeface="Times New Roman" panose="02020603050405020304"/>
              </a:rPr>
              <a:t>r</a:t>
            </a:r>
            <a:r>
              <a:rPr sz="3000" spc="-375" dirty="0">
                <a:latin typeface="Symbol" panose="05050102010706020507"/>
                <a:cs typeface="Symbol" panose="05050102010706020507"/>
              </a:rPr>
              <a:t></a:t>
            </a:r>
            <a:r>
              <a:rPr sz="3000" spc="-440" dirty="0">
                <a:latin typeface="Times New Roman" panose="02020603050405020304"/>
                <a:cs typeface="Times New Roman" panose="02020603050405020304"/>
              </a:rPr>
              <a:t> </a:t>
            </a:r>
            <a:r>
              <a:rPr sz="2200" spc="15" dirty="0">
                <a:latin typeface="Symbol" panose="05050102010706020507"/>
                <a:cs typeface="Symbol" panose="05050102010706020507"/>
              </a:rPr>
              <a:t></a:t>
            </a:r>
            <a:r>
              <a:rPr sz="2200" spc="-250" dirty="0">
                <a:latin typeface="Times New Roman" panose="02020603050405020304"/>
                <a:cs typeface="Times New Roman" panose="02020603050405020304"/>
              </a:rPr>
              <a:t> </a:t>
            </a:r>
            <a:r>
              <a:rPr sz="2200" spc="-135" dirty="0">
                <a:latin typeface="Symbol" panose="05050102010706020507"/>
                <a:cs typeface="Symbol" panose="05050102010706020507"/>
              </a:rPr>
              <a:t></a:t>
            </a:r>
            <a:r>
              <a:rPr sz="2200" i="1" spc="114" dirty="0">
                <a:latin typeface="Times New Roman" panose="02020603050405020304"/>
                <a:cs typeface="Times New Roman" panose="02020603050405020304"/>
              </a:rPr>
              <a:t>e</a:t>
            </a:r>
            <a:r>
              <a:rPr sz="2325" spc="-232" baseline="23000" dirty="0">
                <a:latin typeface="Times New Roman" panose="02020603050405020304"/>
                <a:cs typeface="Times New Roman" panose="02020603050405020304"/>
              </a:rPr>
              <a:t>2</a:t>
            </a:r>
            <a:r>
              <a:rPr sz="2475" i="1" spc="-82" baseline="22000" dirty="0">
                <a:latin typeface="Symbol" panose="05050102010706020507"/>
                <a:cs typeface="Symbol" panose="05050102010706020507"/>
              </a:rPr>
              <a:t></a:t>
            </a:r>
            <a:r>
              <a:rPr sz="2475" i="1" spc="-397" baseline="22000" dirty="0">
                <a:latin typeface="Times New Roman" panose="02020603050405020304"/>
                <a:cs typeface="Times New Roman" panose="02020603050405020304"/>
              </a:rPr>
              <a:t> </a:t>
            </a:r>
            <a:r>
              <a:rPr sz="1650" spc="7" baseline="68000" dirty="0">
                <a:latin typeface="Times New Roman" panose="02020603050405020304"/>
                <a:cs typeface="Times New Roman" panose="02020603050405020304"/>
              </a:rPr>
              <a:t>2</a:t>
            </a:r>
            <a:endParaRPr sz="1650" baseline="68000">
              <a:latin typeface="Times New Roman" panose="02020603050405020304"/>
              <a:cs typeface="Times New Roman" panose="02020603050405020304"/>
            </a:endParaRPr>
          </a:p>
        </p:txBody>
      </p:sp>
      <p:sp>
        <p:nvSpPr>
          <p:cNvPr id="12" name="object 12"/>
          <p:cNvSpPr/>
          <p:nvPr/>
        </p:nvSpPr>
        <p:spPr>
          <a:xfrm>
            <a:off x="4807162" y="4879854"/>
            <a:ext cx="913130" cy="0"/>
          </a:xfrm>
          <a:custGeom>
            <a:avLst/>
            <a:gdLst/>
            <a:ahLst/>
            <a:cxnLst/>
            <a:rect l="l" t="t" r="r" b="b"/>
            <a:pathLst>
              <a:path w="913129">
                <a:moveTo>
                  <a:pt x="0" y="0"/>
                </a:moveTo>
                <a:lnTo>
                  <a:pt x="912843" y="0"/>
                </a:lnTo>
              </a:path>
            </a:pathLst>
          </a:custGeom>
          <a:ln w="13769">
            <a:solidFill>
              <a:srgbClr val="000000"/>
            </a:solidFill>
          </a:ln>
        </p:spPr>
        <p:txBody>
          <a:bodyPr wrap="square" lIns="0" tIns="0" rIns="0" bIns="0" rtlCol="0"/>
          <a:lstStyle/>
          <a:p>
            <a:endParaRPr/>
          </a:p>
        </p:txBody>
      </p:sp>
      <p:sp>
        <p:nvSpPr>
          <p:cNvPr id="13" name="object 13"/>
          <p:cNvSpPr/>
          <p:nvPr/>
        </p:nvSpPr>
        <p:spPr>
          <a:xfrm>
            <a:off x="6123861" y="4649730"/>
            <a:ext cx="375920" cy="0"/>
          </a:xfrm>
          <a:custGeom>
            <a:avLst/>
            <a:gdLst/>
            <a:ahLst/>
            <a:cxnLst/>
            <a:rect l="l" t="t" r="r" b="b"/>
            <a:pathLst>
              <a:path w="375920">
                <a:moveTo>
                  <a:pt x="0" y="0"/>
                </a:moveTo>
                <a:lnTo>
                  <a:pt x="375651" y="0"/>
                </a:lnTo>
              </a:path>
            </a:pathLst>
          </a:custGeom>
          <a:ln w="6878">
            <a:solidFill>
              <a:srgbClr val="000000"/>
            </a:solidFill>
          </a:ln>
        </p:spPr>
        <p:txBody>
          <a:bodyPr wrap="square" lIns="0" tIns="0" rIns="0" bIns="0" rtlCol="0"/>
          <a:lstStyle/>
          <a:p>
            <a:endParaRPr/>
          </a:p>
        </p:txBody>
      </p:sp>
      <p:sp>
        <p:nvSpPr>
          <p:cNvPr id="14" name="object 14"/>
          <p:cNvSpPr txBox="1"/>
          <p:nvPr/>
        </p:nvSpPr>
        <p:spPr>
          <a:xfrm>
            <a:off x="6382639" y="4647438"/>
            <a:ext cx="94615" cy="173355"/>
          </a:xfrm>
          <a:prstGeom prst="rect">
            <a:avLst/>
          </a:prstGeom>
        </p:spPr>
        <p:txBody>
          <a:bodyPr vert="horz" wrap="square" lIns="0" tIns="0" rIns="0" bIns="0" rtlCol="0">
            <a:spAutoFit/>
          </a:bodyPr>
          <a:lstStyle/>
          <a:p>
            <a:pPr marL="12700">
              <a:lnSpc>
                <a:spcPct val="100000"/>
              </a:lnSpc>
            </a:pPr>
            <a:r>
              <a:rPr sz="1050" spc="15" dirty="0">
                <a:latin typeface="Times New Roman" panose="02020603050405020304"/>
                <a:cs typeface="Times New Roman" panose="02020603050405020304"/>
              </a:rPr>
              <a:t>2</a:t>
            </a:r>
            <a:endParaRPr sz="1050">
              <a:latin typeface="Times New Roman" panose="02020603050405020304"/>
              <a:cs typeface="Times New Roman" panose="02020603050405020304"/>
            </a:endParaRPr>
          </a:p>
        </p:txBody>
      </p:sp>
      <p:sp>
        <p:nvSpPr>
          <p:cNvPr id="15" name="object 15"/>
          <p:cNvSpPr txBox="1"/>
          <p:nvPr/>
        </p:nvSpPr>
        <p:spPr>
          <a:xfrm>
            <a:off x="6304915" y="4357878"/>
            <a:ext cx="94615" cy="173355"/>
          </a:xfrm>
          <a:prstGeom prst="rect">
            <a:avLst/>
          </a:prstGeom>
        </p:spPr>
        <p:txBody>
          <a:bodyPr vert="horz" wrap="square" lIns="0" tIns="0" rIns="0" bIns="0" rtlCol="0">
            <a:spAutoFit/>
          </a:bodyPr>
          <a:lstStyle/>
          <a:p>
            <a:pPr marL="12700">
              <a:lnSpc>
                <a:spcPct val="100000"/>
              </a:lnSpc>
            </a:pPr>
            <a:r>
              <a:rPr sz="1050" spc="15" dirty="0">
                <a:latin typeface="Times New Roman" panose="02020603050405020304"/>
                <a:cs typeface="Times New Roman" panose="02020603050405020304"/>
              </a:rPr>
              <a:t>2</a:t>
            </a:r>
            <a:endParaRPr sz="1050">
              <a:latin typeface="Times New Roman" panose="02020603050405020304"/>
              <a:cs typeface="Times New Roman" panose="02020603050405020304"/>
            </a:endParaRPr>
          </a:p>
        </p:txBody>
      </p:sp>
      <p:sp>
        <p:nvSpPr>
          <p:cNvPr id="16" name="object 16"/>
          <p:cNvSpPr txBox="1"/>
          <p:nvPr/>
        </p:nvSpPr>
        <p:spPr>
          <a:xfrm>
            <a:off x="5558154" y="4458474"/>
            <a:ext cx="121920" cy="241300"/>
          </a:xfrm>
          <a:prstGeom prst="rect">
            <a:avLst/>
          </a:prstGeom>
        </p:spPr>
        <p:txBody>
          <a:bodyPr vert="horz" wrap="square" lIns="0" tIns="0" rIns="0" bIns="0" rtlCol="0">
            <a:spAutoFit/>
          </a:bodyPr>
          <a:lstStyle/>
          <a:p>
            <a:pPr marL="12700">
              <a:lnSpc>
                <a:spcPct val="100000"/>
              </a:lnSpc>
            </a:pPr>
            <a:r>
              <a:rPr sz="1500" spc="5" dirty="0">
                <a:latin typeface="Times New Roman" panose="02020603050405020304"/>
                <a:cs typeface="Times New Roman" panose="02020603050405020304"/>
              </a:rPr>
              <a:t>2</a:t>
            </a:r>
            <a:endParaRPr sz="1500">
              <a:latin typeface="Times New Roman" panose="02020603050405020304"/>
              <a:cs typeface="Times New Roman" panose="02020603050405020304"/>
            </a:endParaRPr>
          </a:p>
        </p:txBody>
      </p:sp>
      <p:sp>
        <p:nvSpPr>
          <p:cNvPr id="17" name="object 17"/>
          <p:cNvSpPr txBox="1"/>
          <p:nvPr/>
        </p:nvSpPr>
        <p:spPr>
          <a:xfrm>
            <a:off x="4962271" y="4458474"/>
            <a:ext cx="121920" cy="241300"/>
          </a:xfrm>
          <a:prstGeom prst="rect">
            <a:avLst/>
          </a:prstGeom>
        </p:spPr>
        <p:txBody>
          <a:bodyPr vert="horz" wrap="square" lIns="0" tIns="0" rIns="0" bIns="0" rtlCol="0">
            <a:spAutoFit/>
          </a:bodyPr>
          <a:lstStyle/>
          <a:p>
            <a:pPr marL="12700">
              <a:lnSpc>
                <a:spcPct val="100000"/>
              </a:lnSpc>
            </a:pPr>
            <a:r>
              <a:rPr sz="1500" spc="5" dirty="0">
                <a:latin typeface="Times New Roman" panose="02020603050405020304"/>
                <a:cs typeface="Times New Roman" panose="02020603050405020304"/>
              </a:rPr>
              <a:t>2</a:t>
            </a:r>
            <a:endParaRPr sz="1500">
              <a:latin typeface="Times New Roman" panose="02020603050405020304"/>
              <a:cs typeface="Times New Roman" panose="02020603050405020304"/>
            </a:endParaRPr>
          </a:p>
        </p:txBody>
      </p:sp>
      <p:sp>
        <p:nvSpPr>
          <p:cNvPr id="18" name="object 18"/>
          <p:cNvSpPr txBox="1"/>
          <p:nvPr/>
        </p:nvSpPr>
        <p:spPr>
          <a:xfrm>
            <a:off x="3656203" y="4633734"/>
            <a:ext cx="121920" cy="241300"/>
          </a:xfrm>
          <a:prstGeom prst="rect">
            <a:avLst/>
          </a:prstGeom>
        </p:spPr>
        <p:txBody>
          <a:bodyPr vert="horz" wrap="square" lIns="0" tIns="0" rIns="0" bIns="0" rtlCol="0">
            <a:spAutoFit/>
          </a:bodyPr>
          <a:lstStyle/>
          <a:p>
            <a:pPr marL="12700">
              <a:lnSpc>
                <a:spcPct val="100000"/>
              </a:lnSpc>
            </a:pPr>
            <a:r>
              <a:rPr sz="1500" spc="5" dirty="0">
                <a:latin typeface="Times New Roman" panose="02020603050405020304"/>
                <a:cs typeface="Times New Roman" panose="02020603050405020304"/>
              </a:rPr>
              <a:t>2</a:t>
            </a:r>
            <a:endParaRPr sz="1500">
              <a:latin typeface="Times New Roman" panose="02020603050405020304"/>
              <a:cs typeface="Times New Roman" panose="02020603050405020304"/>
            </a:endParaRPr>
          </a:p>
        </p:txBody>
      </p:sp>
      <p:sp>
        <p:nvSpPr>
          <p:cNvPr id="19" name="object 19"/>
          <p:cNvSpPr txBox="1"/>
          <p:nvPr/>
        </p:nvSpPr>
        <p:spPr>
          <a:xfrm>
            <a:off x="6128130" y="4663694"/>
            <a:ext cx="234950" cy="254000"/>
          </a:xfrm>
          <a:prstGeom prst="rect">
            <a:avLst/>
          </a:prstGeom>
        </p:spPr>
        <p:txBody>
          <a:bodyPr vert="horz" wrap="square" lIns="0" tIns="0" rIns="0" bIns="0" rtlCol="0">
            <a:spAutoFit/>
          </a:bodyPr>
          <a:lstStyle/>
          <a:p>
            <a:pPr marL="12700">
              <a:lnSpc>
                <a:spcPct val="100000"/>
              </a:lnSpc>
            </a:pPr>
            <a:r>
              <a:rPr sz="1500" spc="-25" dirty="0">
                <a:latin typeface="Times New Roman" panose="02020603050405020304"/>
                <a:cs typeface="Times New Roman" panose="02020603050405020304"/>
              </a:rPr>
              <a:t>2</a:t>
            </a:r>
            <a:r>
              <a:rPr sz="1600" i="1" spc="-50" dirty="0">
                <a:latin typeface="Symbol" panose="05050102010706020507"/>
                <a:cs typeface="Symbol" panose="05050102010706020507"/>
              </a:rPr>
              <a:t></a:t>
            </a:r>
            <a:endParaRPr sz="1600">
              <a:latin typeface="Symbol" panose="05050102010706020507"/>
              <a:cs typeface="Symbol" panose="05050102010706020507"/>
            </a:endParaRPr>
          </a:p>
        </p:txBody>
      </p:sp>
      <p:sp>
        <p:nvSpPr>
          <p:cNvPr id="20" name="object 20"/>
          <p:cNvSpPr txBox="1"/>
          <p:nvPr/>
        </p:nvSpPr>
        <p:spPr>
          <a:xfrm>
            <a:off x="5060569" y="4775961"/>
            <a:ext cx="354330" cy="481330"/>
          </a:xfrm>
          <a:prstGeom prst="rect">
            <a:avLst/>
          </a:prstGeom>
        </p:spPr>
        <p:txBody>
          <a:bodyPr vert="horz" wrap="square" lIns="0" tIns="0" rIns="0" bIns="0" rtlCol="0">
            <a:spAutoFit/>
          </a:bodyPr>
          <a:lstStyle/>
          <a:p>
            <a:pPr marL="12700">
              <a:lnSpc>
                <a:spcPct val="100000"/>
              </a:lnSpc>
            </a:pPr>
            <a:r>
              <a:rPr sz="3450" i="1" spc="-120" baseline="-24000" dirty="0">
                <a:latin typeface="Symbol" panose="05050102010706020507"/>
                <a:cs typeface="Symbol" panose="05050102010706020507"/>
              </a:rPr>
              <a:t></a:t>
            </a:r>
            <a:r>
              <a:rPr sz="3450" i="1" spc="-82" baseline="-2400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4</a:t>
            </a:r>
            <a:endParaRPr sz="1500">
              <a:latin typeface="Times New Roman" panose="02020603050405020304"/>
              <a:cs typeface="Times New Roman" panose="02020603050405020304"/>
            </a:endParaRPr>
          </a:p>
        </p:txBody>
      </p:sp>
      <p:sp>
        <p:nvSpPr>
          <p:cNvPr id="21" name="object 21"/>
          <p:cNvSpPr txBox="1"/>
          <p:nvPr/>
        </p:nvSpPr>
        <p:spPr>
          <a:xfrm>
            <a:off x="6205092" y="4386833"/>
            <a:ext cx="100965" cy="241300"/>
          </a:xfrm>
          <a:prstGeom prst="rect">
            <a:avLst/>
          </a:prstGeom>
        </p:spPr>
        <p:txBody>
          <a:bodyPr vert="horz" wrap="square" lIns="0" tIns="0" rIns="0" bIns="0" rtlCol="0">
            <a:spAutoFit/>
          </a:bodyPr>
          <a:lstStyle/>
          <a:p>
            <a:pPr marL="12700">
              <a:lnSpc>
                <a:spcPct val="100000"/>
              </a:lnSpc>
            </a:pPr>
            <a:r>
              <a:rPr sz="1500" i="1" spc="5" dirty="0">
                <a:latin typeface="Times New Roman" panose="02020603050405020304"/>
                <a:cs typeface="Times New Roman" panose="02020603050405020304"/>
              </a:rPr>
              <a:t>r</a:t>
            </a:r>
            <a:endParaRPr sz="1500">
              <a:latin typeface="Times New Roman" panose="02020603050405020304"/>
              <a:cs typeface="Times New Roman" panose="02020603050405020304"/>
            </a:endParaRPr>
          </a:p>
        </p:txBody>
      </p:sp>
      <p:sp>
        <p:nvSpPr>
          <p:cNvPr id="22" name="object 22"/>
          <p:cNvSpPr txBox="1"/>
          <p:nvPr/>
        </p:nvSpPr>
        <p:spPr>
          <a:xfrm>
            <a:off x="5844666" y="4675378"/>
            <a:ext cx="147955" cy="339725"/>
          </a:xfrm>
          <a:prstGeom prst="rect">
            <a:avLst/>
          </a:prstGeom>
        </p:spPr>
        <p:txBody>
          <a:bodyPr vert="horz" wrap="square" lIns="0" tIns="0" rIns="0" bIns="0" rtlCol="0">
            <a:spAutoFit/>
          </a:bodyPr>
          <a:lstStyle/>
          <a:p>
            <a:pPr marL="12700">
              <a:lnSpc>
                <a:spcPct val="100000"/>
              </a:lnSpc>
            </a:pPr>
            <a:r>
              <a:rPr sz="2150" i="1" spc="5" dirty="0">
                <a:latin typeface="Times New Roman" panose="02020603050405020304"/>
                <a:cs typeface="Times New Roman" panose="02020603050405020304"/>
              </a:rPr>
              <a:t>e</a:t>
            </a:r>
            <a:endParaRPr sz="2150">
              <a:latin typeface="Times New Roman" panose="02020603050405020304"/>
              <a:cs typeface="Times New Roman" panose="02020603050405020304"/>
            </a:endParaRPr>
          </a:p>
        </p:txBody>
      </p:sp>
      <p:sp>
        <p:nvSpPr>
          <p:cNvPr id="23" name="object 23"/>
          <p:cNvSpPr txBox="1"/>
          <p:nvPr/>
        </p:nvSpPr>
        <p:spPr>
          <a:xfrm>
            <a:off x="5988684" y="4507229"/>
            <a:ext cx="131445" cy="238125"/>
          </a:xfrm>
          <a:prstGeom prst="rect">
            <a:avLst/>
          </a:prstGeom>
        </p:spPr>
        <p:txBody>
          <a:bodyPr vert="horz" wrap="square" lIns="0" tIns="0" rIns="0" bIns="0" rtlCol="0">
            <a:spAutoFit/>
          </a:bodyPr>
          <a:lstStyle/>
          <a:p>
            <a:pPr marL="12700">
              <a:lnSpc>
                <a:spcPct val="100000"/>
              </a:lnSpc>
            </a:pPr>
            <a:r>
              <a:rPr sz="1500" spc="10" dirty="0">
                <a:latin typeface="Symbol" panose="05050102010706020507"/>
                <a:cs typeface="Symbol" panose="05050102010706020507"/>
              </a:rPr>
              <a:t></a:t>
            </a:r>
            <a:endParaRPr sz="1500">
              <a:latin typeface="Symbol" panose="05050102010706020507"/>
              <a:cs typeface="Symbol" panose="05050102010706020507"/>
            </a:endParaRPr>
          </a:p>
        </p:txBody>
      </p:sp>
      <p:sp>
        <p:nvSpPr>
          <p:cNvPr id="24" name="object 24"/>
          <p:cNvSpPr txBox="1"/>
          <p:nvPr/>
        </p:nvSpPr>
        <p:spPr>
          <a:xfrm>
            <a:off x="5725033" y="4455185"/>
            <a:ext cx="131445" cy="871219"/>
          </a:xfrm>
          <a:prstGeom prst="rect">
            <a:avLst/>
          </a:prstGeom>
        </p:spPr>
        <p:txBody>
          <a:bodyPr vert="horz" wrap="square" lIns="0" tIns="0" rIns="0" bIns="0" rtlCol="0">
            <a:spAutoFit/>
          </a:bodyPr>
          <a:lstStyle/>
          <a:p>
            <a:pPr marL="12700">
              <a:lnSpc>
                <a:spcPts val="2320"/>
              </a:lnSpc>
            </a:pPr>
            <a:r>
              <a:rPr sz="2150" spc="5" dirty="0">
                <a:latin typeface="Symbol" panose="05050102010706020507"/>
                <a:cs typeface="Symbol" panose="05050102010706020507"/>
              </a:rPr>
              <a:t></a:t>
            </a:r>
            <a:endParaRPr sz="2150">
              <a:latin typeface="Symbol" panose="05050102010706020507"/>
              <a:cs typeface="Symbol" panose="05050102010706020507"/>
            </a:endParaRPr>
          </a:p>
          <a:p>
            <a:pPr marL="12700">
              <a:lnSpc>
                <a:spcPts val="1925"/>
              </a:lnSpc>
            </a:pPr>
            <a:r>
              <a:rPr sz="2150" spc="5" dirty="0">
                <a:latin typeface="Symbol" panose="05050102010706020507"/>
                <a:cs typeface="Symbol" panose="05050102010706020507"/>
              </a:rPr>
              <a:t></a:t>
            </a:r>
            <a:endParaRPr sz="2150">
              <a:latin typeface="Symbol" panose="05050102010706020507"/>
              <a:cs typeface="Symbol" panose="05050102010706020507"/>
            </a:endParaRPr>
          </a:p>
          <a:p>
            <a:pPr marL="12700">
              <a:lnSpc>
                <a:spcPts val="2180"/>
              </a:lnSpc>
            </a:pPr>
            <a:r>
              <a:rPr sz="2150" spc="-830" dirty="0">
                <a:latin typeface="Symbol" panose="05050102010706020507"/>
                <a:cs typeface="Symbol" panose="05050102010706020507"/>
              </a:rPr>
              <a:t></a:t>
            </a:r>
            <a:r>
              <a:rPr sz="3225" spc="7" baseline="-9000" dirty="0">
                <a:latin typeface="Symbol" panose="05050102010706020507"/>
                <a:cs typeface="Symbol" panose="05050102010706020507"/>
              </a:rPr>
              <a:t></a:t>
            </a:r>
            <a:endParaRPr sz="3225" baseline="-9000">
              <a:latin typeface="Symbol" panose="05050102010706020507"/>
              <a:cs typeface="Symbol" panose="05050102010706020507"/>
            </a:endParaRPr>
          </a:p>
        </p:txBody>
      </p:sp>
      <p:sp>
        <p:nvSpPr>
          <p:cNvPr id="25" name="object 25"/>
          <p:cNvSpPr txBox="1"/>
          <p:nvPr/>
        </p:nvSpPr>
        <p:spPr>
          <a:xfrm>
            <a:off x="4675009" y="4455211"/>
            <a:ext cx="131445" cy="871219"/>
          </a:xfrm>
          <a:prstGeom prst="rect">
            <a:avLst/>
          </a:prstGeom>
        </p:spPr>
        <p:txBody>
          <a:bodyPr vert="horz" wrap="square" lIns="0" tIns="0" rIns="0" bIns="0" rtlCol="0">
            <a:spAutoFit/>
          </a:bodyPr>
          <a:lstStyle/>
          <a:p>
            <a:pPr marL="12700">
              <a:lnSpc>
                <a:spcPts val="2320"/>
              </a:lnSpc>
            </a:pPr>
            <a:r>
              <a:rPr sz="2150" spc="5" dirty="0">
                <a:latin typeface="Symbol" panose="05050102010706020507"/>
                <a:cs typeface="Symbol" panose="05050102010706020507"/>
              </a:rPr>
              <a:t></a:t>
            </a:r>
            <a:endParaRPr sz="2150">
              <a:latin typeface="Symbol" panose="05050102010706020507"/>
              <a:cs typeface="Symbol" panose="05050102010706020507"/>
            </a:endParaRPr>
          </a:p>
          <a:p>
            <a:pPr marL="12700">
              <a:lnSpc>
                <a:spcPts val="1925"/>
              </a:lnSpc>
            </a:pPr>
            <a:r>
              <a:rPr sz="2150" spc="5" dirty="0">
                <a:latin typeface="Symbol" panose="05050102010706020507"/>
                <a:cs typeface="Symbol" panose="05050102010706020507"/>
              </a:rPr>
              <a:t></a:t>
            </a:r>
            <a:endParaRPr sz="2150">
              <a:latin typeface="Symbol" panose="05050102010706020507"/>
              <a:cs typeface="Symbol" panose="05050102010706020507"/>
            </a:endParaRPr>
          </a:p>
          <a:p>
            <a:pPr marL="12700">
              <a:lnSpc>
                <a:spcPts val="2180"/>
              </a:lnSpc>
            </a:pPr>
            <a:r>
              <a:rPr sz="2150" spc="-830" dirty="0">
                <a:latin typeface="Symbol" panose="05050102010706020507"/>
                <a:cs typeface="Symbol" panose="05050102010706020507"/>
              </a:rPr>
              <a:t></a:t>
            </a:r>
            <a:r>
              <a:rPr sz="3225" spc="7" baseline="-9000" dirty="0">
                <a:latin typeface="Symbol" panose="05050102010706020507"/>
                <a:cs typeface="Symbol" panose="05050102010706020507"/>
              </a:rPr>
              <a:t></a:t>
            </a:r>
            <a:endParaRPr sz="3225" baseline="-9000">
              <a:latin typeface="Symbol" panose="05050102010706020507"/>
              <a:cs typeface="Symbol" panose="05050102010706020507"/>
            </a:endParaRPr>
          </a:p>
        </p:txBody>
      </p:sp>
      <p:sp>
        <p:nvSpPr>
          <p:cNvPr id="26" name="object 26"/>
          <p:cNvSpPr txBox="1"/>
          <p:nvPr/>
        </p:nvSpPr>
        <p:spPr>
          <a:xfrm>
            <a:off x="4818265" y="4481080"/>
            <a:ext cx="699770" cy="358775"/>
          </a:xfrm>
          <a:prstGeom prst="rect">
            <a:avLst/>
          </a:prstGeom>
        </p:spPr>
        <p:txBody>
          <a:bodyPr vert="horz" wrap="square" lIns="0" tIns="0" rIns="0" bIns="0" rtlCol="0">
            <a:spAutoFit/>
          </a:bodyPr>
          <a:lstStyle/>
          <a:p>
            <a:pPr marL="12700">
              <a:lnSpc>
                <a:spcPct val="100000"/>
              </a:lnSpc>
              <a:tabLst>
                <a:tab pos="337185" algn="l"/>
              </a:tabLst>
            </a:pPr>
            <a:r>
              <a:rPr sz="2150" i="1" spc="5" dirty="0">
                <a:latin typeface="Times New Roman" panose="02020603050405020304"/>
                <a:cs typeface="Times New Roman" panose="02020603050405020304"/>
              </a:rPr>
              <a:t>r	</a:t>
            </a:r>
            <a:r>
              <a:rPr sz="2150" spc="10" dirty="0">
                <a:latin typeface="Symbol" panose="05050102010706020507"/>
                <a:cs typeface="Symbol" panose="05050102010706020507"/>
              </a:rPr>
              <a:t></a:t>
            </a:r>
            <a:r>
              <a:rPr sz="2150" spc="-290" dirty="0">
                <a:latin typeface="Times New Roman" panose="02020603050405020304"/>
                <a:cs typeface="Times New Roman" panose="02020603050405020304"/>
              </a:rPr>
              <a:t> </a:t>
            </a:r>
            <a:r>
              <a:rPr sz="2300" i="1" spc="-80" dirty="0">
                <a:latin typeface="Symbol" panose="05050102010706020507"/>
                <a:cs typeface="Symbol" panose="05050102010706020507"/>
              </a:rPr>
              <a:t></a:t>
            </a:r>
            <a:endParaRPr sz="2300">
              <a:latin typeface="Symbol" panose="05050102010706020507"/>
              <a:cs typeface="Symbol" panose="05050102010706020507"/>
            </a:endParaRPr>
          </a:p>
        </p:txBody>
      </p:sp>
      <p:sp>
        <p:nvSpPr>
          <p:cNvPr id="27" name="object 27"/>
          <p:cNvSpPr txBox="1"/>
          <p:nvPr/>
        </p:nvSpPr>
        <p:spPr>
          <a:xfrm>
            <a:off x="3432962" y="4573828"/>
            <a:ext cx="1250950" cy="454025"/>
          </a:xfrm>
          <a:prstGeom prst="rect">
            <a:avLst/>
          </a:prstGeom>
        </p:spPr>
        <p:txBody>
          <a:bodyPr vert="horz" wrap="square" lIns="0" tIns="0" rIns="0" bIns="0" rtlCol="0">
            <a:spAutoFit/>
          </a:bodyPr>
          <a:lstStyle/>
          <a:p>
            <a:pPr marL="12700">
              <a:lnSpc>
                <a:spcPct val="100000"/>
              </a:lnSpc>
              <a:tabLst>
                <a:tab pos="353060" algn="l"/>
              </a:tabLst>
            </a:pPr>
            <a:r>
              <a:rPr sz="2150" spc="15" dirty="0">
                <a:latin typeface="Symbol" panose="05050102010706020507"/>
                <a:cs typeface="Symbol" panose="05050102010706020507"/>
              </a:rPr>
              <a:t></a:t>
            </a:r>
            <a:r>
              <a:rPr sz="2150" spc="15" dirty="0">
                <a:latin typeface="Times New Roman" panose="02020603050405020304"/>
                <a:cs typeface="Times New Roman" panose="02020603050405020304"/>
              </a:rPr>
              <a:t>	</a:t>
            </a:r>
            <a:r>
              <a:rPr sz="2150" i="1" spc="60" dirty="0">
                <a:latin typeface="Times New Roman" panose="02020603050405020304"/>
                <a:cs typeface="Times New Roman" panose="02020603050405020304"/>
              </a:rPr>
              <a:t>h</a:t>
            </a:r>
            <a:r>
              <a:rPr sz="2950" spc="-305" dirty="0">
                <a:latin typeface="Symbol" panose="05050102010706020507"/>
                <a:cs typeface="Symbol" panose="05050102010706020507"/>
              </a:rPr>
              <a:t></a:t>
            </a:r>
            <a:r>
              <a:rPr sz="2150" i="1" spc="5" dirty="0">
                <a:latin typeface="Times New Roman" panose="02020603050405020304"/>
                <a:cs typeface="Times New Roman" panose="02020603050405020304"/>
              </a:rPr>
              <a:t>r</a:t>
            </a:r>
            <a:r>
              <a:rPr sz="2150" i="1" spc="-310" dirty="0">
                <a:latin typeface="Times New Roman" panose="02020603050405020304"/>
                <a:cs typeface="Times New Roman" panose="02020603050405020304"/>
              </a:rPr>
              <a:t> </a:t>
            </a:r>
            <a:r>
              <a:rPr sz="2950" spc="-254" dirty="0">
                <a:latin typeface="Symbol" panose="05050102010706020507"/>
                <a:cs typeface="Symbol" panose="05050102010706020507"/>
              </a:rPr>
              <a:t></a:t>
            </a:r>
            <a:r>
              <a:rPr sz="2950" spc="-380" dirty="0">
                <a:latin typeface="Times New Roman" panose="02020603050405020304"/>
                <a:cs typeface="Times New Roman" panose="02020603050405020304"/>
              </a:rPr>
              <a:t> </a:t>
            </a:r>
            <a:r>
              <a:rPr sz="2150" spc="10" dirty="0">
                <a:latin typeface="Symbol" panose="05050102010706020507"/>
                <a:cs typeface="Symbol" panose="05050102010706020507"/>
              </a:rPr>
              <a:t></a:t>
            </a:r>
            <a:r>
              <a:rPr sz="2150" spc="50" dirty="0">
                <a:latin typeface="Times New Roman" panose="02020603050405020304"/>
                <a:cs typeface="Times New Roman" panose="02020603050405020304"/>
              </a:rPr>
              <a:t> </a:t>
            </a:r>
            <a:r>
              <a:rPr sz="2150" spc="10" dirty="0">
                <a:latin typeface="Symbol" panose="05050102010706020507"/>
                <a:cs typeface="Symbol" panose="05050102010706020507"/>
              </a:rPr>
              <a:t></a:t>
            </a:r>
            <a:endParaRPr sz="2150">
              <a:latin typeface="Symbol" panose="05050102010706020507"/>
              <a:cs typeface="Symbol" panose="05050102010706020507"/>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拉普拉斯算子</a:t>
            </a:r>
          </a:p>
        </p:txBody>
      </p:sp>
      <p:sp>
        <p:nvSpPr>
          <p:cNvPr id="6" name="object 6"/>
          <p:cNvSpPr/>
          <p:nvPr/>
        </p:nvSpPr>
        <p:spPr>
          <a:xfrm>
            <a:off x="1649615" y="2525268"/>
            <a:ext cx="6217920" cy="3916679"/>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743326" y="1952244"/>
            <a:ext cx="9398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三维曲线</a:t>
            </a:r>
            <a:endParaRPr sz="1800">
              <a:latin typeface="宋体" panose="02010600030101010101" pitchFamily="2" charset="-122"/>
              <a:cs typeface="宋体" panose="02010600030101010101" pitchFamily="2" charset="-122"/>
            </a:endParaRPr>
          </a:p>
        </p:txBody>
      </p:sp>
      <p:sp>
        <p:nvSpPr>
          <p:cNvPr id="8" name="object 8"/>
          <p:cNvSpPr txBox="1"/>
          <p:nvPr/>
        </p:nvSpPr>
        <p:spPr>
          <a:xfrm>
            <a:off x="4687963" y="1621596"/>
            <a:ext cx="4368800" cy="793115"/>
          </a:xfrm>
          <a:prstGeom prst="rect">
            <a:avLst/>
          </a:prstGeom>
        </p:spPr>
        <p:txBody>
          <a:bodyPr vert="horz" wrap="square" lIns="0" tIns="0" rIns="0" bIns="0" rtlCol="0">
            <a:spAutoFit/>
          </a:bodyPr>
          <a:lstStyle/>
          <a:p>
            <a:pPr marL="698500" marR="5080" indent="-685800">
              <a:lnSpc>
                <a:spcPct val="145000"/>
              </a:lnSpc>
            </a:pPr>
            <a:r>
              <a:rPr sz="1800" dirty="0">
                <a:solidFill>
                  <a:srgbClr val="EE2B0A"/>
                </a:solidFill>
                <a:latin typeface="宋体" panose="02010600030101010101" pitchFamily="2" charset="-122"/>
                <a:cs typeface="宋体" panose="02010600030101010101" pitchFamily="2" charset="-122"/>
              </a:rPr>
              <a:t>图像：白色是正值区域，黑色是负值区域， 灰色是零值区域</a:t>
            </a:r>
            <a:endParaRPr sz="1800">
              <a:latin typeface="宋体" panose="02010600030101010101" pitchFamily="2" charset="-122"/>
              <a:cs typeface="宋体" panose="02010600030101010101" pitchFamily="2" charset="-122"/>
            </a:endParaRPr>
          </a:p>
        </p:txBody>
      </p:sp>
      <p:sp>
        <p:nvSpPr>
          <p:cNvPr id="9" name="object 9"/>
          <p:cNvSpPr txBox="1"/>
          <p:nvPr/>
        </p:nvSpPr>
        <p:spPr>
          <a:xfrm>
            <a:off x="2834017" y="6633971"/>
            <a:ext cx="711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横截面</a:t>
            </a:r>
            <a:endParaRPr sz="1800">
              <a:latin typeface="宋体" panose="02010600030101010101" pitchFamily="2" charset="-122"/>
              <a:cs typeface="宋体" panose="02010600030101010101" pitchFamily="2" charset="-122"/>
            </a:endParaRPr>
          </a:p>
        </p:txBody>
      </p:sp>
      <p:sp>
        <p:nvSpPr>
          <p:cNvPr id="10" name="object 10"/>
          <p:cNvSpPr txBox="1"/>
          <p:nvPr/>
        </p:nvSpPr>
        <p:spPr>
          <a:xfrm>
            <a:off x="6506082" y="5324276"/>
            <a:ext cx="2768600" cy="1393190"/>
          </a:xfrm>
          <a:prstGeom prst="rect">
            <a:avLst/>
          </a:prstGeom>
        </p:spPr>
        <p:txBody>
          <a:bodyPr vert="horz" wrap="square" lIns="0" tIns="4445" rIns="0" bIns="0" rtlCol="0">
            <a:spAutoFit/>
          </a:bodyPr>
          <a:lstStyle/>
          <a:p>
            <a:pPr marL="12700" algn="just">
              <a:lnSpc>
                <a:spcPct val="100000"/>
              </a:lnSpc>
              <a:spcBef>
                <a:spcPts val="35"/>
              </a:spcBef>
            </a:pPr>
            <a:r>
              <a:rPr sz="1800" dirty="0">
                <a:solidFill>
                  <a:srgbClr val="EE2B0A"/>
                </a:solidFill>
                <a:latin typeface="宋体" panose="02010600030101010101" pitchFamily="2" charset="-122"/>
                <a:cs typeface="宋体" panose="02010600030101010101" pitchFamily="2" charset="-122"/>
              </a:rPr>
              <a:t>近似的</a:t>
            </a:r>
            <a:r>
              <a:rPr sz="1800" dirty="0">
                <a:solidFill>
                  <a:srgbClr val="EE2B0A"/>
                </a:solidFill>
                <a:latin typeface="Times New Roman" panose="02020603050405020304"/>
                <a:cs typeface="Times New Roman" panose="02020603050405020304"/>
              </a:rPr>
              <a:t>5</a:t>
            </a:r>
            <a:r>
              <a:rPr sz="1800" dirty="0">
                <a:solidFill>
                  <a:srgbClr val="EE2B0A"/>
                </a:solidFill>
                <a:latin typeface="宋体" panose="02010600030101010101" pitchFamily="2" charset="-122"/>
                <a:cs typeface="宋体" panose="02010600030101010101" pitchFamily="2" charset="-122"/>
              </a:rPr>
              <a:t>×</a:t>
            </a:r>
            <a:r>
              <a:rPr sz="1800" dirty="0">
                <a:solidFill>
                  <a:srgbClr val="EE2B0A"/>
                </a:solidFill>
                <a:latin typeface="Times New Roman" panose="02020603050405020304"/>
                <a:cs typeface="Times New Roman" panose="02020603050405020304"/>
              </a:rPr>
              <a:t>5</a:t>
            </a:r>
            <a:r>
              <a:rPr sz="1800" dirty="0">
                <a:solidFill>
                  <a:srgbClr val="EE2B0A"/>
                </a:solidFill>
                <a:latin typeface="宋体" panose="02010600030101010101" pitchFamily="2" charset="-122"/>
                <a:cs typeface="宋体" panose="02010600030101010101" pitchFamily="2" charset="-122"/>
              </a:rPr>
              <a:t>模板：一个正的</a:t>
            </a:r>
            <a:endParaRPr sz="1800">
              <a:latin typeface="宋体" panose="02010600030101010101" pitchFamily="2" charset="-122"/>
              <a:cs typeface="宋体" panose="02010600030101010101" pitchFamily="2" charset="-122"/>
            </a:endParaRPr>
          </a:p>
          <a:p>
            <a:pPr marL="12700" marR="5080" algn="just">
              <a:lnSpc>
                <a:spcPct val="100000"/>
              </a:lnSpc>
              <a:spcBef>
                <a:spcPts val="130"/>
              </a:spcBef>
            </a:pPr>
            <a:r>
              <a:rPr sz="1800" dirty="0">
                <a:solidFill>
                  <a:srgbClr val="EE2B0A"/>
                </a:solidFill>
                <a:latin typeface="宋体" panose="02010600030101010101" pitchFamily="2" charset="-122"/>
                <a:cs typeface="宋体" panose="02010600030101010101" pitchFamily="2" charset="-122"/>
              </a:rPr>
              <a:t>中心项，周围是一个相邻的 负值区域，并被一个零值的 外部区域包围。系数的总和 为零</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59865"/>
            <a:ext cx="7302500" cy="447421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拉普拉斯算子</a:t>
            </a:r>
            <a:endParaRPr sz="3200">
              <a:latin typeface="新宋体" panose="02010609030101010101" charset="-122"/>
              <a:cs typeface="新宋体" panose="02010609030101010101" charset="-122"/>
            </a:endParaRPr>
          </a:p>
          <a:p>
            <a:pPr marL="12700">
              <a:lnSpc>
                <a:spcPct val="100000"/>
              </a:lnSpc>
              <a:spcBef>
                <a:spcPts val="2675"/>
              </a:spcBef>
            </a:pPr>
            <a:r>
              <a:rPr sz="2200" dirty="0">
                <a:solidFill>
                  <a:srgbClr val="EE2B0A"/>
                </a:solidFill>
                <a:latin typeface="Wingdings" panose="05000000000000000000"/>
                <a:cs typeface="Wingdings" panose="05000000000000000000"/>
              </a:rPr>
              <a:t></a:t>
            </a:r>
            <a:r>
              <a:rPr sz="2200" spc="240"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高斯型拉普拉斯算子总结</a:t>
            </a:r>
            <a:endParaRPr sz="3200">
              <a:latin typeface="宋体" panose="02010600030101010101" pitchFamily="2" charset="-122"/>
              <a:cs typeface="宋体" panose="02010600030101010101" pitchFamily="2" charset="-122"/>
            </a:endParaRPr>
          </a:p>
          <a:p>
            <a:pPr marL="469265" marR="5080">
              <a:lnSpc>
                <a:spcPct val="106000"/>
              </a:lnSpc>
              <a:spcBef>
                <a:spcPts val="1705"/>
              </a:spcBef>
            </a:pPr>
            <a:r>
              <a:rPr sz="2200" dirty="0">
                <a:solidFill>
                  <a:srgbClr val="EE2B0A"/>
                </a:solidFill>
                <a:latin typeface="Wingdings" panose="05000000000000000000"/>
                <a:cs typeface="Wingdings" panose="05000000000000000000"/>
              </a:rPr>
              <a:t></a:t>
            </a:r>
            <a:r>
              <a:rPr sz="2200" spc="245"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高斯型函数的目的是对图像进行平滑 处理</a:t>
            </a:r>
            <a:endParaRPr sz="3200">
              <a:latin typeface="宋体" panose="02010600030101010101" pitchFamily="2" charset="-122"/>
              <a:cs typeface="宋体" panose="02010600030101010101" pitchFamily="2" charset="-122"/>
            </a:endParaRPr>
          </a:p>
          <a:p>
            <a:pPr marL="469265" marR="5080">
              <a:lnSpc>
                <a:spcPct val="106000"/>
              </a:lnSpc>
              <a:spcBef>
                <a:spcPts val="1495"/>
              </a:spcBef>
            </a:pPr>
            <a:r>
              <a:rPr sz="2200" dirty="0">
                <a:solidFill>
                  <a:srgbClr val="EE2B0A"/>
                </a:solidFill>
                <a:latin typeface="Wingdings" panose="05000000000000000000"/>
                <a:cs typeface="Wingdings" panose="05000000000000000000"/>
              </a:rPr>
              <a:t></a:t>
            </a:r>
            <a:r>
              <a:rPr sz="2200" spc="245"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拉普拉斯算子的目的是提供一幅用零 交叉确定边缘位置的图像</a:t>
            </a:r>
            <a:endParaRPr sz="3200">
              <a:latin typeface="宋体" panose="02010600030101010101" pitchFamily="2" charset="-122"/>
              <a:cs typeface="宋体" panose="02010600030101010101" pitchFamily="2" charset="-122"/>
            </a:endParaRPr>
          </a:p>
          <a:p>
            <a:pPr marL="469900">
              <a:lnSpc>
                <a:spcPts val="3750"/>
              </a:lnSpc>
              <a:spcBef>
                <a:spcPts val="1710"/>
              </a:spcBef>
            </a:pPr>
            <a:r>
              <a:rPr sz="2200" dirty="0">
                <a:solidFill>
                  <a:srgbClr val="EE2B0A"/>
                </a:solidFill>
                <a:latin typeface="Wingdings" panose="05000000000000000000"/>
                <a:cs typeface="Wingdings" panose="05000000000000000000"/>
              </a:rPr>
              <a:t></a:t>
            </a:r>
            <a:r>
              <a:rPr sz="2200" spc="245"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平滑处理减少了噪声的影响</a:t>
            </a:r>
            <a:endParaRPr sz="3200">
              <a:latin typeface="宋体" panose="02010600030101010101" pitchFamily="2" charset="-122"/>
              <a:cs typeface="宋体" panose="02010600030101010101" pitchFamily="2" charset="-122"/>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754251" y="520192"/>
            <a:ext cx="4493260" cy="476250"/>
          </a:xfrm>
          <a:prstGeom prst="rect">
            <a:avLst/>
          </a:prstGeom>
        </p:spPr>
        <p:txBody>
          <a:bodyPr vert="horz" wrap="square" lIns="0" tIns="0" rIns="0" bIns="0" rtlCol="0">
            <a:spAutoFit/>
          </a:bodyPr>
          <a:lstStyle/>
          <a:p>
            <a:pPr marL="12700">
              <a:lnSpc>
                <a:spcPts val="3750"/>
              </a:lnSpc>
            </a:pPr>
            <a:r>
              <a:rPr spc="-15" dirty="0">
                <a:latin typeface="新宋体" panose="02010609030101010101" charset="-122"/>
                <a:cs typeface="新宋体" panose="02010609030101010101" charset="-122"/>
              </a:rPr>
              <a:t>例：通过零交叉检测边缘</a:t>
            </a:r>
          </a:p>
        </p:txBody>
      </p:sp>
      <p:sp>
        <p:nvSpPr>
          <p:cNvPr id="6" name="object 6"/>
          <p:cNvSpPr/>
          <p:nvPr/>
        </p:nvSpPr>
        <p:spPr>
          <a:xfrm>
            <a:off x="2682887" y="1142999"/>
            <a:ext cx="4869179" cy="5083302"/>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689225" y="1952244"/>
            <a:ext cx="4826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原图</a:t>
            </a:r>
            <a:endParaRPr sz="1800">
              <a:latin typeface="宋体" panose="02010600030101010101" pitchFamily="2" charset="-122"/>
              <a:cs typeface="宋体" panose="02010600030101010101" pitchFamily="2" charset="-122"/>
            </a:endParaRPr>
          </a:p>
        </p:txBody>
      </p:sp>
      <p:sp>
        <p:nvSpPr>
          <p:cNvPr id="8" name="object 8"/>
          <p:cNvSpPr txBox="1"/>
          <p:nvPr/>
        </p:nvSpPr>
        <p:spPr>
          <a:xfrm>
            <a:off x="6938898" y="1944636"/>
            <a:ext cx="1917700" cy="28638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Times New Roman" panose="02020603050405020304"/>
                <a:cs typeface="Times New Roman" panose="02020603050405020304"/>
              </a:rPr>
              <a:t>Sobe</a:t>
            </a:r>
            <a:r>
              <a:rPr sz="1800" spc="-5" dirty="0">
                <a:solidFill>
                  <a:srgbClr val="EE2B0A"/>
                </a:solidFill>
                <a:latin typeface="Times New Roman" panose="02020603050405020304"/>
                <a:cs typeface="Times New Roman" panose="02020603050405020304"/>
              </a:rPr>
              <a:t>l</a:t>
            </a:r>
            <a:r>
              <a:rPr sz="1800" dirty="0">
                <a:solidFill>
                  <a:srgbClr val="EE2B0A"/>
                </a:solidFill>
                <a:latin typeface="宋体" panose="02010600030101010101" pitchFamily="2" charset="-122"/>
                <a:cs typeface="宋体" panose="02010600030101010101" pitchFamily="2" charset="-122"/>
              </a:rPr>
              <a:t>算子检测结果</a:t>
            </a:r>
            <a:endParaRPr sz="1800">
              <a:latin typeface="宋体" panose="02010600030101010101" pitchFamily="2" charset="-122"/>
              <a:cs typeface="宋体" panose="02010600030101010101" pitchFamily="2" charset="-122"/>
            </a:endParaRPr>
          </a:p>
        </p:txBody>
      </p:sp>
      <p:sp>
        <p:nvSpPr>
          <p:cNvPr id="9" name="object 9"/>
          <p:cNvSpPr txBox="1"/>
          <p:nvPr/>
        </p:nvSpPr>
        <p:spPr>
          <a:xfrm>
            <a:off x="1610245" y="3471684"/>
            <a:ext cx="20828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空间高斯型平滑函数</a:t>
            </a:r>
            <a:endParaRPr sz="1800">
              <a:latin typeface="宋体" panose="02010600030101010101" pitchFamily="2" charset="-122"/>
              <a:cs typeface="宋体" panose="02010600030101010101" pitchFamily="2" charset="-122"/>
            </a:endParaRPr>
          </a:p>
        </p:txBody>
      </p:sp>
      <p:sp>
        <p:nvSpPr>
          <p:cNvPr id="10" name="object 10"/>
          <p:cNvSpPr txBox="1"/>
          <p:nvPr/>
        </p:nvSpPr>
        <p:spPr>
          <a:xfrm>
            <a:off x="6941946" y="3465576"/>
            <a:ext cx="1854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拉普拉斯算子模板</a:t>
            </a:r>
            <a:endParaRPr sz="1800">
              <a:latin typeface="宋体" panose="02010600030101010101" pitchFamily="2" charset="-122"/>
              <a:cs typeface="宋体" panose="02010600030101010101" pitchFamily="2" charset="-122"/>
            </a:endParaRPr>
          </a:p>
        </p:txBody>
      </p:sp>
      <p:sp>
        <p:nvSpPr>
          <p:cNvPr id="11" name="object 11"/>
          <p:cNvSpPr txBox="1"/>
          <p:nvPr/>
        </p:nvSpPr>
        <p:spPr>
          <a:xfrm>
            <a:off x="1387716" y="5184647"/>
            <a:ext cx="1358900" cy="286385"/>
          </a:xfrm>
          <a:prstGeom prst="rect">
            <a:avLst/>
          </a:prstGeom>
        </p:spPr>
        <p:txBody>
          <a:bodyPr vert="horz" wrap="square" lIns="0" tIns="0" rIns="0" bIns="0" rtlCol="0">
            <a:spAutoFit/>
          </a:bodyPr>
          <a:lstStyle/>
          <a:p>
            <a:pPr marL="12700">
              <a:lnSpc>
                <a:spcPct val="100000"/>
              </a:lnSpc>
            </a:pPr>
            <a:r>
              <a:rPr sz="1800" spc="-5" dirty="0">
                <a:solidFill>
                  <a:srgbClr val="EE2B0A"/>
                </a:solidFill>
                <a:latin typeface="Times New Roman" panose="02020603050405020304"/>
                <a:cs typeface="Times New Roman" panose="02020603050405020304"/>
              </a:rPr>
              <a:t>Lo</a:t>
            </a:r>
            <a:r>
              <a:rPr sz="1800" dirty="0">
                <a:solidFill>
                  <a:srgbClr val="EE2B0A"/>
                </a:solidFill>
                <a:latin typeface="Times New Roman" panose="02020603050405020304"/>
                <a:cs typeface="Times New Roman" panose="02020603050405020304"/>
              </a:rPr>
              <a:t>G</a:t>
            </a:r>
            <a:r>
              <a:rPr sz="1800" dirty="0">
                <a:solidFill>
                  <a:srgbClr val="EE2B0A"/>
                </a:solidFill>
                <a:latin typeface="宋体" panose="02010600030101010101" pitchFamily="2" charset="-122"/>
                <a:cs typeface="宋体" panose="02010600030101010101" pitchFamily="2" charset="-122"/>
              </a:rPr>
              <a:t>检测结果</a:t>
            </a:r>
            <a:endParaRPr sz="1800">
              <a:latin typeface="宋体" panose="02010600030101010101" pitchFamily="2" charset="-122"/>
              <a:cs typeface="宋体" panose="02010600030101010101" pitchFamily="2" charset="-122"/>
            </a:endParaRPr>
          </a:p>
        </p:txBody>
      </p:sp>
      <p:sp>
        <p:nvSpPr>
          <p:cNvPr id="12" name="object 12"/>
          <p:cNvSpPr txBox="1"/>
          <p:nvPr/>
        </p:nvSpPr>
        <p:spPr>
          <a:xfrm>
            <a:off x="3338436" y="6108923"/>
            <a:ext cx="4102100" cy="857250"/>
          </a:xfrm>
          <a:prstGeom prst="rect">
            <a:avLst/>
          </a:prstGeom>
        </p:spPr>
        <p:txBody>
          <a:bodyPr vert="horz" wrap="square" lIns="0" tIns="0" rIns="0" bIns="0" rtlCol="0">
            <a:spAutoFit/>
          </a:bodyPr>
          <a:lstStyle/>
          <a:p>
            <a:pPr marL="12700" marR="5080">
              <a:lnSpc>
                <a:spcPct val="156000"/>
              </a:lnSpc>
            </a:pPr>
            <a:r>
              <a:rPr sz="1800" dirty="0">
                <a:solidFill>
                  <a:srgbClr val="EE2B0A"/>
                </a:solidFill>
                <a:latin typeface="宋体" panose="02010600030101010101" pitchFamily="2" charset="-122"/>
                <a:cs typeface="宋体" panose="02010600030101010101" pitchFamily="2" charset="-122"/>
              </a:rPr>
              <a:t>对</a:t>
            </a:r>
            <a:r>
              <a:rPr sz="1800" spc="-5" dirty="0">
                <a:solidFill>
                  <a:srgbClr val="EE2B0A"/>
                </a:solidFill>
                <a:latin typeface="Times New Roman" panose="02020603050405020304"/>
                <a:cs typeface="Times New Roman" panose="02020603050405020304"/>
              </a:rPr>
              <a:t>Lo</a:t>
            </a:r>
            <a:r>
              <a:rPr sz="1800" dirty="0">
                <a:solidFill>
                  <a:srgbClr val="EE2B0A"/>
                </a:solidFill>
                <a:latin typeface="Times New Roman" panose="02020603050405020304"/>
                <a:cs typeface="Times New Roman" panose="02020603050405020304"/>
              </a:rPr>
              <a:t>G</a:t>
            </a:r>
            <a:r>
              <a:rPr sz="1800" dirty="0">
                <a:solidFill>
                  <a:srgbClr val="EE2B0A"/>
                </a:solidFill>
                <a:latin typeface="宋体" panose="02010600030101010101" pitchFamily="2" charset="-122"/>
                <a:cs typeface="宋体" panose="02010600030101010101" pitchFamily="2" charset="-122"/>
              </a:rPr>
              <a:t>图像设置阈值的结果，所有正值区 域为白色，所有负值区域为黑色</a:t>
            </a:r>
            <a:endParaRPr sz="1800">
              <a:latin typeface="宋体" panose="02010600030101010101" pitchFamily="2" charset="-122"/>
              <a:cs typeface="宋体" panose="02010600030101010101" pitchFamily="2" charset="-122"/>
            </a:endParaRPr>
          </a:p>
        </p:txBody>
      </p:sp>
      <p:sp>
        <p:nvSpPr>
          <p:cNvPr id="13" name="object 13"/>
          <p:cNvSpPr/>
          <p:nvPr/>
        </p:nvSpPr>
        <p:spPr>
          <a:xfrm>
            <a:off x="5144909" y="6154673"/>
            <a:ext cx="114300" cy="287655"/>
          </a:xfrm>
          <a:custGeom>
            <a:avLst/>
            <a:gdLst/>
            <a:ahLst/>
            <a:cxnLst/>
            <a:rect l="l" t="t" r="r" b="b"/>
            <a:pathLst>
              <a:path w="114300" h="287654">
                <a:moveTo>
                  <a:pt x="114300" y="172974"/>
                </a:moveTo>
                <a:lnTo>
                  <a:pt x="0" y="172974"/>
                </a:lnTo>
                <a:lnTo>
                  <a:pt x="38100" y="249174"/>
                </a:lnTo>
                <a:lnTo>
                  <a:pt x="38100" y="192024"/>
                </a:lnTo>
                <a:lnTo>
                  <a:pt x="76200" y="192024"/>
                </a:lnTo>
                <a:lnTo>
                  <a:pt x="76200" y="249174"/>
                </a:lnTo>
                <a:lnTo>
                  <a:pt x="114300" y="172974"/>
                </a:lnTo>
                <a:close/>
              </a:path>
              <a:path w="114300" h="287654">
                <a:moveTo>
                  <a:pt x="76200" y="172974"/>
                </a:moveTo>
                <a:lnTo>
                  <a:pt x="76200" y="0"/>
                </a:lnTo>
                <a:lnTo>
                  <a:pt x="38100" y="0"/>
                </a:lnTo>
                <a:lnTo>
                  <a:pt x="38100" y="172974"/>
                </a:lnTo>
                <a:lnTo>
                  <a:pt x="76200" y="172974"/>
                </a:lnTo>
                <a:close/>
              </a:path>
              <a:path w="114300" h="287654">
                <a:moveTo>
                  <a:pt x="76200" y="249174"/>
                </a:moveTo>
                <a:lnTo>
                  <a:pt x="76200" y="192024"/>
                </a:lnTo>
                <a:lnTo>
                  <a:pt x="38100" y="192024"/>
                </a:lnTo>
                <a:lnTo>
                  <a:pt x="38100" y="249174"/>
                </a:lnTo>
                <a:lnTo>
                  <a:pt x="57150" y="287274"/>
                </a:lnTo>
                <a:lnTo>
                  <a:pt x="76200" y="249174"/>
                </a:lnTo>
                <a:close/>
              </a:path>
            </a:pathLst>
          </a:custGeom>
          <a:solidFill>
            <a:srgbClr val="FF0000"/>
          </a:solidFill>
        </p:spPr>
        <p:txBody>
          <a:bodyPr wrap="square" lIns="0" tIns="0" rIns="0" bIns="0" rtlCol="0"/>
          <a:lstStyle/>
          <a:p>
            <a:endParaRPr/>
          </a:p>
        </p:txBody>
      </p:sp>
      <p:sp>
        <p:nvSpPr>
          <p:cNvPr id="14" name="object 14"/>
          <p:cNvSpPr txBox="1"/>
          <p:nvPr/>
        </p:nvSpPr>
        <p:spPr>
          <a:xfrm>
            <a:off x="7513446" y="4662342"/>
            <a:ext cx="2082800" cy="1236980"/>
          </a:xfrm>
          <a:prstGeom prst="rect">
            <a:avLst/>
          </a:prstGeom>
        </p:spPr>
        <p:txBody>
          <a:bodyPr vert="horz" wrap="square" lIns="0" tIns="0" rIns="0" bIns="0" rtlCol="0">
            <a:spAutoFit/>
          </a:bodyPr>
          <a:lstStyle/>
          <a:p>
            <a:pPr marL="12700" marR="5080" algn="just">
              <a:lnSpc>
                <a:spcPct val="150000"/>
              </a:lnSpc>
            </a:pPr>
            <a:r>
              <a:rPr sz="1800" dirty="0">
                <a:solidFill>
                  <a:srgbClr val="EE2B0A"/>
                </a:solidFill>
                <a:latin typeface="宋体" panose="02010600030101010101" pitchFamily="2" charset="-122"/>
                <a:cs typeface="宋体" panose="02010600030101010101" pitchFamily="2" charset="-122"/>
              </a:rPr>
              <a:t>检测边缘：寻找零交 叉点，检测黑色和白 色区域之间的过渡点</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54251" y="1966721"/>
            <a:ext cx="7226300" cy="1633220"/>
          </a:xfrm>
          <a:prstGeom prst="rect">
            <a:avLst/>
          </a:prstGeom>
        </p:spPr>
        <p:txBody>
          <a:bodyPr vert="horz" wrap="square" lIns="0" tIns="0" rIns="0" bIns="0" rtlCol="0">
            <a:spAutoFit/>
          </a:bodyPr>
          <a:lstStyle/>
          <a:p>
            <a:pPr marL="355600" marR="5080" indent="-342900" algn="just">
              <a:lnSpc>
                <a:spcPct val="100000"/>
              </a:lnSpc>
            </a:pPr>
            <a:r>
              <a:rPr sz="2500" spc="850" dirty="0">
                <a:solidFill>
                  <a:srgbClr val="EE2B0A"/>
                </a:solidFill>
                <a:latin typeface="Segoe UI Symbol" panose="020B0502040204020203"/>
                <a:cs typeface="Segoe UI Symbol" panose="020B0502040204020203"/>
              </a:rPr>
              <a:t>•</a:t>
            </a:r>
            <a:r>
              <a:rPr sz="2500" spc="145" dirty="0">
                <a:solidFill>
                  <a:srgbClr val="EE2B0A"/>
                </a:solidFill>
                <a:latin typeface="Segoe UI Symbol" panose="020B0502040204020203"/>
                <a:cs typeface="Segoe UI Symbol" panose="020B0502040204020203"/>
              </a:rPr>
              <a:t> </a:t>
            </a:r>
            <a:r>
              <a:rPr sz="3600" dirty="0">
                <a:latin typeface="新宋体" panose="02010609030101010101" charset="-122"/>
                <a:cs typeface="新宋体" panose="02010609030101010101" charset="-122"/>
              </a:rPr>
              <a:t>对于具有值V的像素p和q，如果q在 集合N</a:t>
            </a:r>
            <a:r>
              <a:rPr sz="3600" baseline="-21000" dirty="0">
                <a:latin typeface="新宋体" panose="02010609030101010101" charset="-122"/>
                <a:cs typeface="新宋体" panose="02010609030101010101" charset="-122"/>
              </a:rPr>
              <a:t>4</a:t>
            </a:r>
            <a:r>
              <a:rPr sz="3600" dirty="0">
                <a:latin typeface="新宋体" panose="02010609030101010101" charset="-122"/>
                <a:cs typeface="新宋体" panose="02010609030101010101" charset="-122"/>
              </a:rPr>
              <a:t>(p)中，则称这两个像素是4 连通的</a:t>
            </a:r>
            <a:endParaRPr sz="3600">
              <a:latin typeface="新宋体" panose="02010609030101010101" charset="-122"/>
              <a:cs typeface="新宋体" panose="02010609030101010101" charset="-122"/>
            </a:endParaRPr>
          </a:p>
        </p:txBody>
      </p:sp>
      <p:sp>
        <p:nvSpPr>
          <p:cNvPr id="6" name="object 6"/>
          <p:cNvSpPr/>
          <p:nvPr/>
        </p:nvSpPr>
        <p:spPr>
          <a:xfrm>
            <a:off x="5194439" y="5146547"/>
            <a:ext cx="1752600" cy="841375"/>
          </a:xfrm>
          <a:custGeom>
            <a:avLst/>
            <a:gdLst/>
            <a:ahLst/>
            <a:cxnLst/>
            <a:rect l="l" t="t" r="r" b="b"/>
            <a:pathLst>
              <a:path w="1752600" h="841375">
                <a:moveTo>
                  <a:pt x="876300" y="0"/>
                </a:moveTo>
                <a:lnTo>
                  <a:pt x="813729" y="1055"/>
                </a:lnTo>
                <a:lnTo>
                  <a:pt x="752345" y="4174"/>
                </a:lnTo>
                <a:lnTo>
                  <a:pt x="692294" y="9286"/>
                </a:lnTo>
                <a:lnTo>
                  <a:pt x="633726" y="16320"/>
                </a:lnTo>
                <a:lnTo>
                  <a:pt x="576788" y="25204"/>
                </a:lnTo>
                <a:lnTo>
                  <a:pt x="521630" y="35868"/>
                </a:lnTo>
                <a:lnTo>
                  <a:pt x="468400" y="48241"/>
                </a:lnTo>
                <a:lnTo>
                  <a:pt x="417246" y="62251"/>
                </a:lnTo>
                <a:lnTo>
                  <a:pt x="368316" y="77828"/>
                </a:lnTo>
                <a:lnTo>
                  <a:pt x="321759" y="94900"/>
                </a:lnTo>
                <a:lnTo>
                  <a:pt x="277724" y="113397"/>
                </a:lnTo>
                <a:lnTo>
                  <a:pt x="236359" y="133248"/>
                </a:lnTo>
                <a:lnTo>
                  <a:pt x="197811" y="154381"/>
                </a:lnTo>
                <a:lnTo>
                  <a:pt x="162231" y="176725"/>
                </a:lnTo>
                <a:lnTo>
                  <a:pt x="129766" y="200210"/>
                </a:lnTo>
                <a:lnTo>
                  <a:pt x="100564" y="224764"/>
                </a:lnTo>
                <a:lnTo>
                  <a:pt x="52545" y="276797"/>
                </a:lnTo>
                <a:lnTo>
                  <a:pt x="19361" y="332256"/>
                </a:lnTo>
                <a:lnTo>
                  <a:pt x="2200" y="390572"/>
                </a:lnTo>
                <a:lnTo>
                  <a:pt x="0" y="420624"/>
                </a:lnTo>
                <a:lnTo>
                  <a:pt x="2200" y="450675"/>
                </a:lnTo>
                <a:lnTo>
                  <a:pt x="19361" y="508991"/>
                </a:lnTo>
                <a:lnTo>
                  <a:pt x="52545" y="564450"/>
                </a:lnTo>
                <a:lnTo>
                  <a:pt x="100564" y="616483"/>
                </a:lnTo>
                <a:lnTo>
                  <a:pt x="129766" y="641037"/>
                </a:lnTo>
                <a:lnTo>
                  <a:pt x="162231" y="664522"/>
                </a:lnTo>
                <a:lnTo>
                  <a:pt x="197811" y="686866"/>
                </a:lnTo>
                <a:lnTo>
                  <a:pt x="236359" y="707999"/>
                </a:lnTo>
                <a:lnTo>
                  <a:pt x="277724" y="727850"/>
                </a:lnTo>
                <a:lnTo>
                  <a:pt x="321759" y="746347"/>
                </a:lnTo>
                <a:lnTo>
                  <a:pt x="368316" y="763419"/>
                </a:lnTo>
                <a:lnTo>
                  <a:pt x="417246" y="778996"/>
                </a:lnTo>
                <a:lnTo>
                  <a:pt x="468400" y="793006"/>
                </a:lnTo>
                <a:lnTo>
                  <a:pt x="521630" y="805379"/>
                </a:lnTo>
                <a:lnTo>
                  <a:pt x="576788" y="816043"/>
                </a:lnTo>
                <a:lnTo>
                  <a:pt x="633726" y="824927"/>
                </a:lnTo>
                <a:lnTo>
                  <a:pt x="692294" y="831961"/>
                </a:lnTo>
                <a:lnTo>
                  <a:pt x="752345" y="837073"/>
                </a:lnTo>
                <a:lnTo>
                  <a:pt x="813729" y="840192"/>
                </a:lnTo>
                <a:lnTo>
                  <a:pt x="876300" y="841248"/>
                </a:lnTo>
                <a:lnTo>
                  <a:pt x="938868" y="840192"/>
                </a:lnTo>
                <a:lnTo>
                  <a:pt x="1000251" y="837073"/>
                </a:lnTo>
                <a:lnTo>
                  <a:pt x="1060301" y="831961"/>
                </a:lnTo>
                <a:lnTo>
                  <a:pt x="1118868" y="824927"/>
                </a:lnTo>
                <a:lnTo>
                  <a:pt x="1175804" y="816043"/>
                </a:lnTo>
                <a:lnTo>
                  <a:pt x="1230961" y="805379"/>
                </a:lnTo>
                <a:lnTo>
                  <a:pt x="1284191" y="793006"/>
                </a:lnTo>
                <a:lnTo>
                  <a:pt x="1335344" y="778996"/>
                </a:lnTo>
                <a:lnTo>
                  <a:pt x="1384273" y="763419"/>
                </a:lnTo>
                <a:lnTo>
                  <a:pt x="1430829" y="746347"/>
                </a:lnTo>
                <a:lnTo>
                  <a:pt x="1474864" y="727850"/>
                </a:lnTo>
                <a:lnTo>
                  <a:pt x="1516229" y="707999"/>
                </a:lnTo>
                <a:lnTo>
                  <a:pt x="1554776" y="686866"/>
                </a:lnTo>
                <a:lnTo>
                  <a:pt x="1590356" y="664522"/>
                </a:lnTo>
                <a:lnTo>
                  <a:pt x="1622821" y="641037"/>
                </a:lnTo>
                <a:lnTo>
                  <a:pt x="1652023" y="616483"/>
                </a:lnTo>
                <a:lnTo>
                  <a:pt x="1700042" y="564450"/>
                </a:lnTo>
                <a:lnTo>
                  <a:pt x="1733225" y="508991"/>
                </a:lnTo>
                <a:lnTo>
                  <a:pt x="1750386" y="450675"/>
                </a:lnTo>
                <a:lnTo>
                  <a:pt x="1752587" y="420624"/>
                </a:lnTo>
                <a:lnTo>
                  <a:pt x="1750386" y="390572"/>
                </a:lnTo>
                <a:lnTo>
                  <a:pt x="1733225" y="332256"/>
                </a:lnTo>
                <a:lnTo>
                  <a:pt x="1700042" y="276797"/>
                </a:lnTo>
                <a:lnTo>
                  <a:pt x="1652023" y="224764"/>
                </a:lnTo>
                <a:lnTo>
                  <a:pt x="1622821" y="200210"/>
                </a:lnTo>
                <a:lnTo>
                  <a:pt x="1590356" y="176725"/>
                </a:lnTo>
                <a:lnTo>
                  <a:pt x="1554776" y="154381"/>
                </a:lnTo>
                <a:lnTo>
                  <a:pt x="1516229" y="133248"/>
                </a:lnTo>
                <a:lnTo>
                  <a:pt x="1474864" y="113397"/>
                </a:lnTo>
                <a:lnTo>
                  <a:pt x="1430829" y="94900"/>
                </a:lnTo>
                <a:lnTo>
                  <a:pt x="1384273" y="77828"/>
                </a:lnTo>
                <a:lnTo>
                  <a:pt x="1335344" y="62251"/>
                </a:lnTo>
                <a:lnTo>
                  <a:pt x="1284191" y="48241"/>
                </a:lnTo>
                <a:lnTo>
                  <a:pt x="1230961" y="35868"/>
                </a:lnTo>
                <a:lnTo>
                  <a:pt x="1175804" y="25204"/>
                </a:lnTo>
                <a:lnTo>
                  <a:pt x="1118868" y="16320"/>
                </a:lnTo>
                <a:lnTo>
                  <a:pt x="1060301" y="9286"/>
                </a:lnTo>
                <a:lnTo>
                  <a:pt x="1000251" y="4174"/>
                </a:lnTo>
                <a:lnTo>
                  <a:pt x="938868" y="1055"/>
                </a:lnTo>
                <a:lnTo>
                  <a:pt x="876300" y="0"/>
                </a:lnTo>
                <a:close/>
              </a:path>
            </a:pathLst>
          </a:custGeom>
          <a:ln w="28575">
            <a:solidFill>
              <a:srgbClr val="FF0000"/>
            </a:solidFill>
          </a:ln>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265084" rIns="0" bIns="0" rtlCol="0">
            <a:spAutoFit/>
          </a:bodyPr>
          <a:lstStyle/>
          <a:p>
            <a:pPr marL="156210">
              <a:lnSpc>
                <a:spcPct val="100000"/>
              </a:lnSpc>
            </a:pPr>
            <a:r>
              <a:rPr spc="-15" dirty="0">
                <a:latin typeface="新宋体" panose="02010609030101010101" charset="-122"/>
                <a:cs typeface="新宋体" panose="02010609030101010101" charset="-122"/>
              </a:rPr>
              <a:t>像素的连通性</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4连通</a:t>
            </a:r>
          </a:p>
        </p:txBody>
      </p:sp>
      <p:graphicFrame>
        <p:nvGraphicFramePr>
          <p:cNvPr id="5" name="object 5"/>
          <p:cNvGraphicFramePr>
            <a:graphicFrameLocks noGrp="1"/>
          </p:cNvGraphicFramePr>
          <p:nvPr/>
        </p:nvGraphicFramePr>
        <p:xfrm>
          <a:off x="4656277" y="4535233"/>
          <a:ext cx="2057399" cy="2057400"/>
        </p:xfrm>
        <a:graphic>
          <a:graphicData uri="http://schemas.openxmlformats.org/drawingml/2006/table">
            <a:tbl>
              <a:tblPr firstRow="1" bandRow="1">
                <a:tableStyleId>{2D5ABB26-0587-4C30-8999-92F81FD0307C}</a:tableStyleId>
              </a:tblPr>
              <a:tblGrid>
                <a:gridCol w="685800">
                  <a:extLst>
                    <a:ext uri="{9D8B030D-6E8A-4147-A177-3AD203B41FA5}">
                      <a16:colId xmlns="" xmlns:a16="http://schemas.microsoft.com/office/drawing/2014/main" val="20000"/>
                    </a:ext>
                  </a:extLst>
                </a:gridCol>
                <a:gridCol w="685800">
                  <a:extLst>
                    <a:ext uri="{9D8B030D-6E8A-4147-A177-3AD203B41FA5}">
                      <a16:colId xmlns="" xmlns:a16="http://schemas.microsoft.com/office/drawing/2014/main" val="20001"/>
                    </a:ext>
                  </a:extLst>
                </a:gridCol>
                <a:gridCol w="685799">
                  <a:extLst>
                    <a:ext uri="{9D8B030D-6E8A-4147-A177-3AD203B41FA5}">
                      <a16:colId xmlns="" xmlns:a16="http://schemas.microsoft.com/office/drawing/2014/main" val="20002"/>
                    </a:ext>
                  </a:extLst>
                </a:gridCol>
              </a:tblGrid>
              <a:tr h="685800">
                <a:tc>
                  <a:txBody>
                    <a:bodyPr/>
                    <a:lstStyle/>
                    <a:p>
                      <a:endParaRPr sz="3600">
                        <a:latin typeface="新宋体" panose="02010609030101010101" charset="-122"/>
                        <a:cs typeface="新宋体" panose="02010609030101010101" charset="-122"/>
                      </a:endParaRPr>
                    </a:p>
                  </a:txBody>
                  <a:tcPr marL="0" marR="0" marT="0" marB="0">
                    <a:lnR w="9525">
                      <a:solidFill>
                        <a:srgbClr val="000000"/>
                      </a:solidFill>
                      <a:prstDash val="solid"/>
                    </a:lnR>
                    <a:lnB w="9525">
                      <a:solidFill>
                        <a:srgbClr val="000000"/>
                      </a:solidFill>
                      <a:prstDash val="solid"/>
                    </a:lnB>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B w="9524">
                      <a:solidFill>
                        <a:srgbClr val="000000"/>
                      </a:solidFill>
                      <a:prstDash val="solid"/>
                    </a:lnB>
                  </a:tcPr>
                </a:tc>
                <a:extLst>
                  <a:ext uri="{0D108BD9-81ED-4DB2-BD59-A6C34878D82A}">
                    <a16:rowId xmlns="" xmlns:a16="http://schemas.microsoft.com/office/drawing/2014/main" val="10000"/>
                  </a:ext>
                </a:extLst>
              </a:tr>
              <a:tr h="685800">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76530">
                        <a:lnSpc>
                          <a:spcPct val="100000"/>
                        </a:lnSpc>
                        <a:spcBef>
                          <a:spcPts val="205"/>
                        </a:spcBef>
                      </a:pPr>
                      <a:r>
                        <a:rPr sz="3600" b="1" dirty="0">
                          <a:latin typeface="Times New Roman" panose="02020603050405020304"/>
                          <a:cs typeface="Times New Roman" panose="02020603050405020304"/>
                        </a:rPr>
                        <a:t>p</a:t>
                      </a:r>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L="239395">
                        <a:lnSpc>
                          <a:spcPct val="100000"/>
                        </a:lnSpc>
                        <a:spcBef>
                          <a:spcPts val="205"/>
                        </a:spcBef>
                      </a:pPr>
                      <a:r>
                        <a:rPr sz="3600" b="1" dirty="0">
                          <a:latin typeface="Times New Roman" panose="02020603050405020304"/>
                          <a:cs typeface="Times New Roman" panose="02020603050405020304"/>
                        </a:rPr>
                        <a:t>q</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E2B0A"/>
                    </a:solidFill>
                  </a:tcPr>
                </a:tc>
                <a:extLst>
                  <a:ext uri="{0D108BD9-81ED-4DB2-BD59-A6C34878D82A}">
                    <a16:rowId xmlns="" xmlns:a16="http://schemas.microsoft.com/office/drawing/2014/main" val="10001"/>
                  </a:ext>
                </a:extLst>
              </a:tr>
              <a:tr h="685800">
                <a:tc>
                  <a:txBody>
                    <a:bodyPr/>
                    <a:lstStyle/>
                    <a:p>
                      <a:endParaRPr sz="3600">
                        <a:latin typeface="Times New Roman" panose="02020603050405020304"/>
                        <a:cs typeface="Times New Roman" panose="02020603050405020304"/>
                      </a:endParaRPr>
                    </a:p>
                  </a:txBody>
                  <a:tcPr marL="0" marR="0" marT="0" marB="0">
                    <a:lnR w="9525">
                      <a:solidFill>
                        <a:srgbClr val="000000"/>
                      </a:solidFill>
                      <a:prstDash val="solid"/>
                    </a:lnR>
                    <a:lnT w="9525">
                      <a:solidFill>
                        <a:srgbClr val="000000"/>
                      </a:solidFill>
                      <a:prstDash val="solid"/>
                    </a:lnT>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T w="9524">
                      <a:solidFill>
                        <a:srgbClr val="000000"/>
                      </a:solidFill>
                      <a:prstDash val="solid"/>
                    </a:lnT>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拉普拉斯算子</a:t>
            </a:r>
          </a:p>
        </p:txBody>
      </p:sp>
      <p:sp>
        <p:nvSpPr>
          <p:cNvPr id="6" name="object 6"/>
          <p:cNvSpPr txBox="1"/>
          <p:nvPr/>
        </p:nvSpPr>
        <p:spPr>
          <a:xfrm>
            <a:off x="1825879" y="1721865"/>
            <a:ext cx="6833870" cy="5178425"/>
          </a:xfrm>
          <a:prstGeom prst="rect">
            <a:avLst/>
          </a:prstGeom>
        </p:spPr>
        <p:txBody>
          <a:bodyPr vert="horz" wrap="square" lIns="0" tIns="0" rIns="0" bIns="0" rtlCol="0">
            <a:spAutoFit/>
          </a:bodyPr>
          <a:lstStyle/>
          <a:p>
            <a:pPr algn="ctr">
              <a:lnSpc>
                <a:spcPct val="100000"/>
              </a:lnSpc>
            </a:pPr>
            <a:r>
              <a:rPr sz="2200" dirty="0">
                <a:solidFill>
                  <a:srgbClr val="EE2B0A"/>
                </a:solidFill>
                <a:latin typeface="Wingdings" panose="05000000000000000000"/>
                <a:cs typeface="Wingdings" panose="05000000000000000000"/>
              </a:rPr>
              <a:t></a:t>
            </a:r>
            <a:r>
              <a:rPr sz="2200" spc="240"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结论（对比二阶拉普拉斯算子和一阶</a:t>
            </a:r>
            <a:endParaRPr sz="3200">
              <a:latin typeface="宋体" panose="02010600030101010101" pitchFamily="2" charset="-122"/>
              <a:cs typeface="宋体" panose="02010600030101010101" pitchFamily="2" charset="-122"/>
            </a:endParaRPr>
          </a:p>
          <a:p>
            <a:pPr marL="12700">
              <a:lnSpc>
                <a:spcPct val="100000"/>
              </a:lnSpc>
            </a:pPr>
            <a:r>
              <a:rPr sz="3200" spc="-5" dirty="0">
                <a:latin typeface="Times New Roman" panose="02020603050405020304"/>
                <a:cs typeface="Times New Roman" panose="02020603050405020304"/>
              </a:rPr>
              <a:t>Sobe</a:t>
            </a:r>
            <a:r>
              <a:rPr sz="3200" spc="-10" dirty="0">
                <a:latin typeface="Times New Roman" panose="02020603050405020304"/>
                <a:cs typeface="Times New Roman" panose="02020603050405020304"/>
              </a:rPr>
              <a:t>l</a:t>
            </a:r>
            <a:r>
              <a:rPr sz="3200" spc="-5" dirty="0">
                <a:latin typeface="宋体" panose="02010600030101010101" pitchFamily="2" charset="-122"/>
                <a:cs typeface="宋体" panose="02010600030101010101" pitchFamily="2" charset="-122"/>
              </a:rPr>
              <a:t>梯度算子）</a:t>
            </a:r>
            <a:endParaRPr sz="3200">
              <a:latin typeface="宋体" panose="02010600030101010101" pitchFamily="2" charset="-122"/>
              <a:cs typeface="宋体" panose="02010600030101010101" pitchFamily="2" charset="-122"/>
            </a:endParaRPr>
          </a:p>
          <a:p>
            <a:pPr marL="469900">
              <a:lnSpc>
                <a:spcPct val="100000"/>
              </a:lnSpc>
              <a:spcBef>
                <a:spcPts val="1710"/>
              </a:spcBef>
              <a:tabLst>
                <a:tab pos="8483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10" dirty="0">
                <a:latin typeface="宋体" panose="02010600030101010101" pitchFamily="2" charset="-122"/>
                <a:cs typeface="宋体" panose="02010600030101010101" pitchFamily="2" charset="-122"/>
              </a:rPr>
              <a:t>缺点</a:t>
            </a:r>
            <a:endParaRPr sz="2800">
              <a:latin typeface="宋体" panose="02010600030101010101" pitchFamily="2" charset="-122"/>
              <a:cs typeface="宋体" panose="02010600030101010101" pitchFamily="2" charset="-122"/>
            </a:endParaRPr>
          </a:p>
          <a:p>
            <a:pPr marL="927100">
              <a:lnSpc>
                <a:spcPct val="100000"/>
              </a:lnSpc>
              <a:spcBef>
                <a:spcPts val="2085"/>
              </a:spcBef>
            </a:pPr>
            <a:r>
              <a:rPr sz="2000" spc="-5" dirty="0">
                <a:solidFill>
                  <a:srgbClr val="EE2B0A"/>
                </a:solidFill>
                <a:latin typeface="Wingdings" panose="05000000000000000000"/>
                <a:cs typeface="Wingdings" panose="05000000000000000000"/>
              </a:rPr>
              <a:t></a:t>
            </a:r>
            <a:r>
              <a:rPr sz="2000" spc="204"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边缘由许多闭合环的零交叉点决定</a:t>
            </a:r>
            <a:endParaRPr sz="2400">
              <a:latin typeface="宋体" panose="02010600030101010101" pitchFamily="2" charset="-122"/>
              <a:cs typeface="宋体" panose="02010600030101010101" pitchFamily="2" charset="-122"/>
            </a:endParaRPr>
          </a:p>
          <a:p>
            <a:pPr marL="927100">
              <a:lnSpc>
                <a:spcPct val="100000"/>
              </a:lnSpc>
              <a:spcBef>
                <a:spcPts val="151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宋体" panose="02010600030101010101" pitchFamily="2" charset="-122"/>
                <a:cs typeface="宋体" panose="02010600030101010101" pitchFamily="2" charset="-122"/>
              </a:rPr>
              <a:t>零交叉点的计算比较复杂</a:t>
            </a:r>
            <a:endParaRPr sz="2400">
              <a:latin typeface="宋体" panose="02010600030101010101" pitchFamily="2" charset="-122"/>
              <a:cs typeface="宋体" panose="02010600030101010101" pitchFamily="2" charset="-122"/>
            </a:endParaRPr>
          </a:p>
          <a:p>
            <a:pPr marL="469900">
              <a:lnSpc>
                <a:spcPct val="100000"/>
              </a:lnSpc>
              <a:spcBef>
                <a:spcPts val="1685"/>
              </a:spcBef>
            </a:pPr>
            <a:r>
              <a:rPr sz="2000" spc="-5" dirty="0">
                <a:solidFill>
                  <a:srgbClr val="EE2B0A"/>
                </a:solidFill>
                <a:latin typeface="Wingdings" panose="05000000000000000000"/>
                <a:cs typeface="Wingdings" panose="05000000000000000000"/>
              </a:rPr>
              <a:t></a:t>
            </a:r>
            <a:r>
              <a:rPr sz="2000" spc="204" dirty="0">
                <a:solidFill>
                  <a:srgbClr val="EE2B0A"/>
                </a:solidFill>
                <a:latin typeface="Times New Roman" panose="02020603050405020304"/>
                <a:cs typeface="Times New Roman" panose="02020603050405020304"/>
              </a:rPr>
              <a:t> </a:t>
            </a:r>
            <a:r>
              <a:rPr sz="2800" spc="-10" dirty="0">
                <a:latin typeface="宋体" panose="02010600030101010101" pitchFamily="2" charset="-122"/>
                <a:cs typeface="宋体" panose="02010600030101010101" pitchFamily="2" charset="-122"/>
              </a:rPr>
              <a:t>优点</a:t>
            </a:r>
            <a:endParaRPr sz="2800">
              <a:latin typeface="宋体" panose="02010600030101010101" pitchFamily="2" charset="-122"/>
              <a:cs typeface="宋体" panose="02010600030101010101" pitchFamily="2" charset="-122"/>
            </a:endParaRPr>
          </a:p>
          <a:p>
            <a:pPr marL="927100">
              <a:lnSpc>
                <a:spcPct val="100000"/>
              </a:lnSpc>
              <a:spcBef>
                <a:spcPts val="1550"/>
              </a:spcBef>
            </a:pPr>
            <a:r>
              <a:rPr sz="1300" dirty="0">
                <a:solidFill>
                  <a:srgbClr val="EE2B0A"/>
                </a:solidFill>
                <a:latin typeface="Wingdings" panose="05000000000000000000"/>
                <a:cs typeface="Wingdings" panose="05000000000000000000"/>
              </a:rPr>
              <a:t></a:t>
            </a:r>
            <a:r>
              <a:rPr sz="1300" spc="12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零交叉点图像中的边缘比梯度边缘细</a:t>
            </a:r>
            <a:endParaRPr sz="2400">
              <a:latin typeface="宋体" panose="02010600030101010101" pitchFamily="2" charset="-122"/>
              <a:cs typeface="宋体" panose="02010600030101010101" pitchFamily="2" charset="-122"/>
            </a:endParaRPr>
          </a:p>
          <a:p>
            <a:pPr marL="927100">
              <a:lnSpc>
                <a:spcPct val="100000"/>
              </a:lnSpc>
              <a:spcBef>
                <a:spcPts val="1315"/>
              </a:spcBef>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抑制噪声的能力和反干扰性能</a:t>
            </a:r>
            <a:endParaRPr sz="2400">
              <a:latin typeface="宋体" panose="02010600030101010101" pitchFamily="2" charset="-122"/>
              <a:cs typeface="宋体" panose="02010600030101010101" pitchFamily="2" charset="-122"/>
            </a:endParaRPr>
          </a:p>
          <a:p>
            <a:pPr marL="469900">
              <a:lnSpc>
                <a:spcPts val="3295"/>
              </a:lnSpc>
              <a:spcBef>
                <a:spcPts val="1685"/>
              </a:spcBef>
            </a:pPr>
            <a:r>
              <a:rPr sz="2000" spc="-5" dirty="0">
                <a:solidFill>
                  <a:srgbClr val="EE2B0A"/>
                </a:solidFill>
                <a:latin typeface="Wingdings" panose="05000000000000000000"/>
                <a:cs typeface="Wingdings" panose="05000000000000000000"/>
              </a:rPr>
              <a:t></a:t>
            </a:r>
            <a:r>
              <a:rPr sz="2000" spc="204" dirty="0">
                <a:solidFill>
                  <a:srgbClr val="EE2B0A"/>
                </a:solidFill>
                <a:latin typeface="Times New Roman" panose="02020603050405020304"/>
                <a:cs typeface="Times New Roman" panose="02020603050405020304"/>
              </a:rPr>
              <a:t> </a:t>
            </a:r>
            <a:r>
              <a:rPr sz="2800" spc="-5" dirty="0">
                <a:latin typeface="宋体" panose="02010600030101010101" pitchFamily="2" charset="-122"/>
                <a:cs typeface="宋体" panose="02010600030101010101" pitchFamily="2" charset="-122"/>
              </a:rPr>
              <a:t>结论：梯度算子具有更多的应用</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4092575" cy="50939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间断检测</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边缘连接和边界检测</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阈值处理</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基于区域的分割</a:t>
            </a:r>
            <a:endParaRPr sz="3200">
              <a:latin typeface="新宋体" panose="02010609030101010101" charset="-122"/>
              <a:cs typeface="新宋体" panose="02010609030101010101" charset="-122"/>
            </a:endParaRPr>
          </a:p>
          <a:p>
            <a:pPr marL="12700">
              <a:lnSpc>
                <a:spcPts val="375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分割中运动的应用</a:t>
            </a:r>
            <a:endParaRPr sz="3200">
              <a:latin typeface="新宋体" panose="02010609030101010101" charset="-122"/>
              <a:cs typeface="新宋体" panose="02010609030101010101" charset="-122"/>
            </a:endParaRP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59865"/>
            <a:ext cx="4966970" cy="3766185"/>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55"/>
              </a:spcBef>
            </a:pPr>
            <a:endParaRPr sz="41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边缘连接和边界检测</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为什么需要边缘连接？</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局部处理</a:t>
            </a:r>
            <a:endParaRPr sz="3200">
              <a:latin typeface="新宋体" panose="02010609030101010101" charset="-122"/>
              <a:cs typeface="新宋体" panose="02010609030101010101" charset="-122"/>
            </a:endParaRPr>
          </a:p>
          <a:p>
            <a:pPr marL="469900">
              <a:lnSpc>
                <a:spcPts val="375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整体处理之霍夫变换</a:t>
            </a:r>
            <a:endParaRPr sz="3200">
              <a:latin typeface="新宋体" panose="02010609030101010101" charset="-122"/>
              <a:cs typeface="新宋体" panose="02010609030101010101" charset="-122"/>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1681098" y="1837690"/>
            <a:ext cx="7616190" cy="261429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为什么需要边缘连接？</a:t>
            </a:r>
            <a:endParaRPr sz="320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由于噪声、照明等产生边缘间断，使得一组 像素难以完整形成边缘</a:t>
            </a:r>
            <a:endParaRPr sz="2800">
              <a:latin typeface="新宋体" panose="02010609030101010101" charset="-122"/>
              <a:cs typeface="新宋体" panose="02010609030101010101" charset="-122"/>
            </a:endParaRPr>
          </a:p>
          <a:p>
            <a:pPr marL="469900" marR="508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因此，在边缘检测算法后，使用连接过程将 间断的边缘像素组合成完整边缘</a:t>
            </a:r>
            <a:endParaRPr sz="2800">
              <a:latin typeface="新宋体" panose="02010609030101010101" charset="-122"/>
              <a:cs typeface="新宋体" panose="02010609030101010101" charset="-122"/>
            </a:endParaRP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1681098" y="1837690"/>
            <a:ext cx="7593330" cy="371221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局部处理</a:t>
            </a:r>
            <a:endParaRPr sz="3200">
              <a:latin typeface="新宋体" panose="02010609030101010101" charset="-122"/>
              <a:cs typeface="新宋体" panose="02010609030101010101" charset="-122"/>
            </a:endParaRPr>
          </a:p>
          <a:p>
            <a:pPr marL="469900" marR="508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分析图像中每个边缘点(x,y)的一个邻域内 的像素，根据某种准则将相似点进行连接，由 满足该准则的像素连接形成边缘</a:t>
            </a:r>
            <a:endParaRPr sz="2800">
              <a:latin typeface="新宋体" panose="02010609030101010101" charset="-122"/>
              <a:cs typeface="新宋体" panose="02010609030101010101" charset="-122"/>
            </a:endParaRPr>
          </a:p>
          <a:p>
            <a:pPr marL="469900">
              <a:lnSpc>
                <a:spcPct val="100000"/>
              </a:lnSpc>
              <a:spcBef>
                <a:spcPts val="168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如何确定边缘像素的相似性</a:t>
            </a:r>
            <a:endParaRPr sz="2800">
              <a:latin typeface="新宋体" panose="02010609030101010101" charset="-122"/>
              <a:cs typeface="新宋体" panose="02010609030101010101" charset="-122"/>
            </a:endParaRPr>
          </a:p>
          <a:p>
            <a:pPr marL="927100">
              <a:lnSpc>
                <a:spcPct val="100000"/>
              </a:lnSpc>
              <a:spcBef>
                <a:spcPts val="1425"/>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边缘像素梯度算子的响应强度</a:t>
            </a:r>
            <a:endParaRPr sz="2400">
              <a:latin typeface="新宋体" panose="02010609030101010101" charset="-122"/>
              <a:cs typeface="新宋体" panose="02010609030101010101" charset="-122"/>
            </a:endParaRPr>
          </a:p>
          <a:p>
            <a:pPr marL="927100">
              <a:lnSpc>
                <a:spcPts val="2835"/>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边缘像素梯度算子的方向</a:t>
            </a:r>
            <a:endParaRPr sz="2400">
              <a:latin typeface="新宋体" panose="02010609030101010101" charset="-122"/>
              <a:cs typeface="新宋体" panose="02010609030101010101" charset="-122"/>
            </a:endParaRP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5780036"/>
            <a:ext cx="7720965" cy="865505"/>
          </a:xfrm>
          <a:prstGeom prst="rect">
            <a:avLst/>
          </a:prstGeom>
        </p:spPr>
        <p:txBody>
          <a:bodyPr vert="horz" wrap="square" lIns="0" tIns="0" rIns="0" bIns="0" rtlCol="0">
            <a:spAutoFit/>
          </a:bodyPr>
          <a:lstStyle/>
          <a:p>
            <a:pPr marL="12700" marR="5080" indent="400050">
              <a:lnSpc>
                <a:spcPct val="100000"/>
              </a:lnSpc>
            </a:pPr>
            <a:r>
              <a:rPr sz="2800" dirty="0">
                <a:latin typeface="宋体" panose="02010600030101010101" pitchFamily="2" charset="-122"/>
                <a:cs typeface="宋体" panose="02010600030101010101" pitchFamily="2" charset="-122"/>
              </a:rPr>
              <a:t>则</a:t>
            </a:r>
            <a:r>
              <a:rPr sz="2800" dirty="0">
                <a:latin typeface="Times New Roman" panose="02020603050405020304"/>
                <a:cs typeface="Times New Roman" panose="02020603050405020304"/>
              </a:rPr>
              <a:t>(x,y</a:t>
            </a:r>
            <a:r>
              <a:rPr sz="2800" spc="-5" dirty="0">
                <a:latin typeface="Times New Roman" panose="02020603050405020304"/>
                <a:cs typeface="Times New Roman" panose="02020603050405020304"/>
              </a:rPr>
              <a:t>)</a:t>
            </a:r>
            <a:r>
              <a:rPr sz="2800" spc="-5" dirty="0">
                <a:latin typeface="宋体" panose="02010600030101010101" pitchFamily="2" charset="-122"/>
                <a:cs typeface="宋体" panose="02010600030101010101" pitchFamily="2" charset="-122"/>
              </a:rPr>
              <a:t>邻域内坐标</a:t>
            </a:r>
            <a:r>
              <a:rPr sz="2800" spc="-10" dirty="0">
                <a:latin typeface="宋体" panose="02010600030101010101" pitchFamily="2" charset="-122"/>
                <a:cs typeface="宋体" panose="02010600030101010101" pitchFamily="2" charset="-122"/>
              </a:rPr>
              <a:t>为</a:t>
            </a:r>
            <a:r>
              <a:rPr sz="2800" dirty="0">
                <a:latin typeface="Times New Roman" panose="02020603050405020304"/>
                <a:cs typeface="Times New Roman" panose="02020603050405020304"/>
              </a:rPr>
              <a:t>(x</a:t>
            </a:r>
            <a:r>
              <a:rPr sz="2850" baseline="-20000" dirty="0">
                <a:latin typeface="Times New Roman" panose="02020603050405020304"/>
                <a:cs typeface="Times New Roman" panose="02020603050405020304"/>
              </a:rPr>
              <a:t>0</a:t>
            </a:r>
            <a:r>
              <a:rPr sz="2800" spc="-5" dirty="0">
                <a:latin typeface="Times New Roman" panose="02020603050405020304"/>
                <a:cs typeface="Times New Roman" panose="02020603050405020304"/>
              </a:rPr>
              <a:t>,y</a:t>
            </a:r>
            <a:r>
              <a:rPr sz="2850" baseline="-20000" dirty="0">
                <a:latin typeface="Times New Roman" panose="02020603050405020304"/>
                <a:cs typeface="Times New Roman" panose="02020603050405020304"/>
              </a:rPr>
              <a:t>0</a:t>
            </a:r>
            <a:r>
              <a:rPr sz="2800" dirty="0">
                <a:latin typeface="Times New Roman" panose="02020603050405020304"/>
                <a:cs typeface="Times New Roman" panose="02020603050405020304"/>
              </a:rPr>
              <a:t>)</a:t>
            </a:r>
            <a:r>
              <a:rPr sz="2800" spc="-5" dirty="0">
                <a:latin typeface="宋体" panose="02010600030101010101" pitchFamily="2" charset="-122"/>
                <a:cs typeface="宋体" panose="02010600030101010101" pitchFamily="2" charset="-122"/>
              </a:rPr>
              <a:t>的边缘像素，在角度 上相似</a:t>
            </a:r>
            <a:r>
              <a:rPr sz="2800" spc="-10" dirty="0">
                <a:latin typeface="宋体" panose="02010600030101010101" pitchFamily="2" charset="-122"/>
                <a:cs typeface="宋体" panose="02010600030101010101" pitchFamily="2" charset="-122"/>
              </a:rPr>
              <a:t>于</a:t>
            </a:r>
            <a:r>
              <a:rPr sz="2800" dirty="0">
                <a:latin typeface="Times New Roman" panose="02020603050405020304"/>
                <a:cs typeface="Times New Roman" panose="02020603050405020304"/>
              </a:rPr>
              <a:t>(x,y</a:t>
            </a:r>
            <a:r>
              <a:rPr sz="2800" spc="-5" dirty="0">
                <a:latin typeface="Times New Roman" panose="02020603050405020304"/>
                <a:cs typeface="Times New Roman" panose="02020603050405020304"/>
              </a:rPr>
              <a:t>)</a:t>
            </a:r>
            <a:r>
              <a:rPr sz="2800" spc="-5" dirty="0">
                <a:latin typeface="宋体" panose="02010600030101010101" pitchFamily="2" charset="-122"/>
                <a:cs typeface="宋体" panose="02010600030101010101" pitchFamily="2" charset="-122"/>
              </a:rPr>
              <a:t>的像素</a:t>
            </a:r>
            <a:endParaRPr sz="2800">
              <a:latin typeface="宋体" panose="02010600030101010101" pitchFamily="2" charset="-122"/>
              <a:cs typeface="宋体" panose="02010600030101010101" pitchFamily="2" charset="-122"/>
            </a:endParaRPr>
          </a:p>
        </p:txBody>
      </p:sp>
      <p:sp>
        <p:nvSpPr>
          <p:cNvPr id="6" name="object 6"/>
          <p:cNvSpPr/>
          <p:nvPr/>
        </p:nvSpPr>
        <p:spPr>
          <a:xfrm>
            <a:off x="3114158" y="2633422"/>
            <a:ext cx="0" cy="416559"/>
          </a:xfrm>
          <a:custGeom>
            <a:avLst/>
            <a:gdLst/>
            <a:ahLst/>
            <a:cxnLst/>
            <a:rect l="l" t="t" r="r" b="b"/>
            <a:pathLst>
              <a:path h="416560">
                <a:moveTo>
                  <a:pt x="0" y="0"/>
                </a:moveTo>
                <a:lnTo>
                  <a:pt x="0" y="416043"/>
                </a:lnTo>
              </a:path>
            </a:pathLst>
          </a:custGeom>
          <a:ln w="15767">
            <a:solidFill>
              <a:srgbClr val="000000"/>
            </a:solidFill>
          </a:ln>
        </p:spPr>
        <p:txBody>
          <a:bodyPr wrap="square" lIns="0" tIns="0" rIns="0" bIns="0" rtlCol="0"/>
          <a:lstStyle/>
          <a:p>
            <a:endParaRPr/>
          </a:p>
        </p:txBody>
      </p:sp>
      <p:sp>
        <p:nvSpPr>
          <p:cNvPr id="7" name="object 7"/>
          <p:cNvSpPr/>
          <p:nvPr/>
        </p:nvSpPr>
        <p:spPr>
          <a:xfrm>
            <a:off x="5792570" y="2633422"/>
            <a:ext cx="0" cy="416559"/>
          </a:xfrm>
          <a:custGeom>
            <a:avLst/>
            <a:gdLst/>
            <a:ahLst/>
            <a:cxnLst/>
            <a:rect l="l" t="t" r="r" b="b"/>
            <a:pathLst>
              <a:path h="416560">
                <a:moveTo>
                  <a:pt x="0" y="0"/>
                </a:moveTo>
                <a:lnTo>
                  <a:pt x="0" y="416043"/>
                </a:lnTo>
              </a:path>
            </a:pathLst>
          </a:custGeom>
          <a:ln w="15767">
            <a:solidFill>
              <a:srgbClr val="000000"/>
            </a:solidFill>
          </a:ln>
        </p:spPr>
        <p:txBody>
          <a:bodyPr wrap="square" lIns="0" tIns="0" rIns="0" bIns="0" rtlCol="0"/>
          <a:lstStyle/>
          <a:p>
            <a:endParaRPr/>
          </a:p>
        </p:txBody>
      </p:sp>
      <p:sp>
        <p:nvSpPr>
          <p:cNvPr id="8" name="object 8"/>
          <p:cNvSpPr txBox="1"/>
          <p:nvPr/>
        </p:nvSpPr>
        <p:spPr>
          <a:xfrm>
            <a:off x="1825879" y="959865"/>
            <a:ext cx="7733030" cy="388620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25"/>
              </a:spcBef>
            </a:pPr>
            <a:endParaRPr sz="26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边缘像素梯度算子的响应强度</a:t>
            </a:r>
            <a:endParaRPr sz="3200">
              <a:latin typeface="新宋体" panose="02010609030101010101" charset="-122"/>
              <a:cs typeface="新宋体" panose="02010609030101010101" charset="-122"/>
            </a:endParaRPr>
          </a:p>
          <a:p>
            <a:pPr marL="418465">
              <a:lnSpc>
                <a:spcPct val="100000"/>
              </a:lnSpc>
              <a:spcBef>
                <a:spcPts val="1130"/>
              </a:spcBef>
            </a:pPr>
            <a:r>
              <a:rPr sz="4200" baseline="-8000" dirty="0">
                <a:latin typeface="新宋体" panose="02010609030101010101" charset="-122"/>
                <a:cs typeface="新宋体" panose="02010609030101010101" charset="-122"/>
              </a:rPr>
              <a:t>如果</a:t>
            </a:r>
            <a:r>
              <a:rPr sz="4200" spc="67" baseline="-8000" dirty="0">
                <a:latin typeface="新宋体" panose="02010609030101010101" charset="-122"/>
                <a:cs typeface="新宋体" panose="02010609030101010101" charset="-122"/>
              </a:rPr>
              <a:t> </a:t>
            </a:r>
            <a:r>
              <a:rPr sz="2650" spc="-105" dirty="0">
                <a:latin typeface="Symbol" panose="05050102010706020507"/>
                <a:cs typeface="Symbol" panose="05050102010706020507"/>
              </a:rPr>
              <a:t></a:t>
            </a:r>
            <a:r>
              <a:rPr sz="2650" i="1" dirty="0">
                <a:latin typeface="Times New Roman" panose="02020603050405020304"/>
                <a:cs typeface="Times New Roman" panose="02020603050405020304"/>
              </a:rPr>
              <a:t>f</a:t>
            </a:r>
            <a:r>
              <a:rPr sz="2650" i="1" spc="-125" dirty="0">
                <a:latin typeface="Times New Roman" panose="02020603050405020304"/>
                <a:cs typeface="Times New Roman" panose="02020603050405020304"/>
              </a:rPr>
              <a:t> </a:t>
            </a:r>
            <a:r>
              <a:rPr sz="3600" spc="-320" dirty="0">
                <a:latin typeface="Symbol" panose="05050102010706020507"/>
                <a:cs typeface="Symbol" panose="05050102010706020507"/>
              </a:rPr>
              <a:t></a:t>
            </a:r>
            <a:r>
              <a:rPr sz="2650" i="1" spc="-50" dirty="0">
                <a:latin typeface="Times New Roman" panose="02020603050405020304"/>
                <a:cs typeface="Times New Roman" panose="02020603050405020304"/>
              </a:rPr>
              <a:t>x</a:t>
            </a:r>
            <a:r>
              <a:rPr sz="2650" dirty="0">
                <a:latin typeface="Times New Roman" panose="02020603050405020304"/>
                <a:cs typeface="Times New Roman" panose="02020603050405020304"/>
              </a:rPr>
              <a:t>,</a:t>
            </a:r>
            <a:r>
              <a:rPr sz="2650" spc="-165" dirty="0">
                <a:latin typeface="Times New Roman" panose="02020603050405020304"/>
                <a:cs typeface="Times New Roman" panose="02020603050405020304"/>
              </a:rPr>
              <a:t> </a:t>
            </a:r>
            <a:r>
              <a:rPr sz="2650" i="1" spc="105" dirty="0">
                <a:latin typeface="Times New Roman" panose="02020603050405020304"/>
                <a:cs typeface="Times New Roman" panose="02020603050405020304"/>
              </a:rPr>
              <a:t>y</a:t>
            </a:r>
            <a:r>
              <a:rPr sz="3600" spc="-165" dirty="0">
                <a:latin typeface="Symbol" panose="05050102010706020507"/>
                <a:cs typeface="Symbol" panose="05050102010706020507"/>
              </a:rPr>
              <a:t></a:t>
            </a:r>
            <a:r>
              <a:rPr sz="2650" spc="5" dirty="0">
                <a:latin typeface="Symbol" panose="05050102010706020507"/>
                <a:cs typeface="Symbol" panose="05050102010706020507"/>
              </a:rPr>
              <a:t></a:t>
            </a:r>
            <a:r>
              <a:rPr sz="2650" spc="-405" dirty="0">
                <a:latin typeface="Times New Roman" panose="02020603050405020304"/>
                <a:cs typeface="Times New Roman" panose="02020603050405020304"/>
              </a:rPr>
              <a:t> </a:t>
            </a:r>
            <a:r>
              <a:rPr sz="2650" spc="-100" dirty="0">
                <a:latin typeface="Symbol" panose="05050102010706020507"/>
                <a:cs typeface="Symbol" panose="05050102010706020507"/>
              </a:rPr>
              <a:t></a:t>
            </a:r>
            <a:r>
              <a:rPr sz="2650" i="1" dirty="0">
                <a:latin typeface="Times New Roman" panose="02020603050405020304"/>
                <a:cs typeface="Times New Roman" panose="02020603050405020304"/>
              </a:rPr>
              <a:t>f</a:t>
            </a:r>
            <a:r>
              <a:rPr sz="2650" i="1" spc="-135" dirty="0">
                <a:latin typeface="Times New Roman" panose="02020603050405020304"/>
                <a:cs typeface="Times New Roman" panose="02020603050405020304"/>
              </a:rPr>
              <a:t> </a:t>
            </a:r>
            <a:r>
              <a:rPr sz="3600" spc="-320" dirty="0">
                <a:latin typeface="Symbol" panose="05050102010706020507"/>
                <a:cs typeface="Symbol" panose="05050102010706020507"/>
              </a:rPr>
              <a:t></a:t>
            </a:r>
            <a:r>
              <a:rPr sz="2650" i="1" spc="-45" dirty="0">
                <a:latin typeface="Times New Roman" panose="02020603050405020304"/>
                <a:cs typeface="Times New Roman" panose="02020603050405020304"/>
              </a:rPr>
              <a:t>x</a:t>
            </a:r>
            <a:r>
              <a:rPr sz="2775" spc="7" baseline="-20000" dirty="0">
                <a:latin typeface="Times New Roman" panose="02020603050405020304"/>
                <a:cs typeface="Times New Roman" panose="02020603050405020304"/>
              </a:rPr>
              <a:t>0</a:t>
            </a:r>
            <a:r>
              <a:rPr sz="2775" spc="-375" baseline="-20000" dirty="0">
                <a:latin typeface="Times New Roman" panose="02020603050405020304"/>
                <a:cs typeface="Times New Roman" panose="02020603050405020304"/>
              </a:rPr>
              <a:t> </a:t>
            </a:r>
            <a:r>
              <a:rPr sz="2650" dirty="0">
                <a:latin typeface="Times New Roman" panose="02020603050405020304"/>
                <a:cs typeface="Times New Roman" panose="02020603050405020304"/>
              </a:rPr>
              <a:t>,</a:t>
            </a:r>
            <a:r>
              <a:rPr sz="2650" spc="-165"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y</a:t>
            </a:r>
            <a:r>
              <a:rPr sz="2775" spc="7" baseline="-20000" dirty="0">
                <a:latin typeface="Times New Roman" panose="02020603050405020304"/>
                <a:cs typeface="Times New Roman" panose="02020603050405020304"/>
              </a:rPr>
              <a:t>0</a:t>
            </a:r>
            <a:r>
              <a:rPr sz="2775" spc="-202" baseline="-20000" dirty="0">
                <a:latin typeface="Times New Roman" panose="02020603050405020304"/>
                <a:cs typeface="Times New Roman" panose="02020603050405020304"/>
              </a:rPr>
              <a:t> </a:t>
            </a:r>
            <a:r>
              <a:rPr sz="3600" spc="-385" dirty="0">
                <a:latin typeface="Symbol" panose="05050102010706020507"/>
                <a:cs typeface="Symbol" panose="05050102010706020507"/>
              </a:rPr>
              <a:t></a:t>
            </a:r>
            <a:r>
              <a:rPr sz="3600" spc="-150"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spc="-55"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E</a:t>
            </a:r>
            <a:endParaRPr sz="2650">
              <a:latin typeface="Times New Roman" panose="02020603050405020304"/>
              <a:cs typeface="Times New Roman" panose="02020603050405020304"/>
            </a:endParaRPr>
          </a:p>
          <a:p>
            <a:pPr marL="12700" marR="5080" indent="355600">
              <a:lnSpc>
                <a:spcPct val="100000"/>
              </a:lnSpc>
              <a:spcBef>
                <a:spcPts val="1985"/>
              </a:spcBef>
            </a:pPr>
            <a:r>
              <a:rPr sz="2800" spc="-5" dirty="0">
                <a:latin typeface="新宋体" panose="02010609030101010101" charset="-122"/>
                <a:cs typeface="新宋体" panose="02010609030101010101" charset="-122"/>
              </a:rPr>
              <a:t>则(x,y)邻域内坐标为(x</a:t>
            </a:r>
            <a:r>
              <a:rPr sz="2850"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,y</a:t>
            </a:r>
            <a:r>
              <a:rPr sz="2850"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)的边缘像素，在幅 度上相似于(x,y)的像素</a:t>
            </a:r>
            <a:endParaRPr sz="2800">
              <a:latin typeface="新宋体" panose="02010609030101010101" charset="-122"/>
              <a:cs typeface="新宋体" panose="02010609030101010101" charset="-122"/>
            </a:endParaRPr>
          </a:p>
          <a:p>
            <a:pPr marL="12700">
              <a:lnSpc>
                <a:spcPts val="3750"/>
              </a:lnSpc>
              <a:spcBef>
                <a:spcPts val="193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边缘像素梯度算子的方向</a:t>
            </a:r>
            <a:endParaRPr sz="3200">
              <a:latin typeface="新宋体" panose="02010609030101010101" charset="-122"/>
              <a:cs typeface="新宋体" panose="02010609030101010101" charset="-122"/>
            </a:endParaRPr>
          </a:p>
        </p:txBody>
      </p:sp>
      <p:sp>
        <p:nvSpPr>
          <p:cNvPr id="9" name="object 9"/>
          <p:cNvSpPr/>
          <p:nvPr/>
        </p:nvSpPr>
        <p:spPr>
          <a:xfrm>
            <a:off x="3087499" y="5153340"/>
            <a:ext cx="0" cy="417195"/>
          </a:xfrm>
          <a:custGeom>
            <a:avLst/>
            <a:gdLst/>
            <a:ahLst/>
            <a:cxnLst/>
            <a:rect l="l" t="t" r="r" b="b"/>
            <a:pathLst>
              <a:path h="417195">
                <a:moveTo>
                  <a:pt x="0" y="0"/>
                </a:moveTo>
                <a:lnTo>
                  <a:pt x="0" y="416804"/>
                </a:lnTo>
              </a:path>
            </a:pathLst>
          </a:custGeom>
          <a:ln w="15769">
            <a:solidFill>
              <a:srgbClr val="000000"/>
            </a:solidFill>
          </a:ln>
        </p:spPr>
        <p:txBody>
          <a:bodyPr wrap="square" lIns="0" tIns="0" rIns="0" bIns="0" rtlCol="0"/>
          <a:lstStyle/>
          <a:p>
            <a:endParaRPr/>
          </a:p>
        </p:txBody>
      </p:sp>
      <p:sp>
        <p:nvSpPr>
          <p:cNvPr id="10" name="object 10"/>
          <p:cNvSpPr/>
          <p:nvPr/>
        </p:nvSpPr>
        <p:spPr>
          <a:xfrm>
            <a:off x="5429132" y="5153340"/>
            <a:ext cx="0" cy="417195"/>
          </a:xfrm>
          <a:custGeom>
            <a:avLst/>
            <a:gdLst/>
            <a:ahLst/>
            <a:cxnLst/>
            <a:rect l="l" t="t" r="r" b="b"/>
            <a:pathLst>
              <a:path h="417195">
                <a:moveTo>
                  <a:pt x="0" y="0"/>
                </a:moveTo>
                <a:lnTo>
                  <a:pt x="0" y="416804"/>
                </a:lnTo>
              </a:path>
            </a:pathLst>
          </a:custGeom>
          <a:ln w="15769">
            <a:solidFill>
              <a:srgbClr val="000000"/>
            </a:solidFill>
          </a:ln>
        </p:spPr>
        <p:txBody>
          <a:bodyPr wrap="square" lIns="0" tIns="0" rIns="0" bIns="0" rtlCol="0"/>
          <a:lstStyle/>
          <a:p>
            <a:endParaRPr/>
          </a:p>
        </p:txBody>
      </p:sp>
      <p:sp>
        <p:nvSpPr>
          <p:cNvPr id="11" name="object 11"/>
          <p:cNvSpPr/>
          <p:nvPr/>
        </p:nvSpPr>
        <p:spPr>
          <a:xfrm>
            <a:off x="8642490" y="5362137"/>
            <a:ext cx="433070" cy="0"/>
          </a:xfrm>
          <a:custGeom>
            <a:avLst/>
            <a:gdLst/>
            <a:ahLst/>
            <a:cxnLst/>
            <a:rect l="l" t="t" r="r" b="b"/>
            <a:pathLst>
              <a:path w="433070">
                <a:moveTo>
                  <a:pt x="0" y="0"/>
                </a:moveTo>
                <a:lnTo>
                  <a:pt x="432815" y="0"/>
                </a:lnTo>
              </a:path>
            </a:pathLst>
          </a:custGeom>
          <a:ln w="16915">
            <a:solidFill>
              <a:srgbClr val="000000"/>
            </a:solidFill>
          </a:ln>
        </p:spPr>
        <p:txBody>
          <a:bodyPr wrap="square" lIns="0" tIns="0" rIns="0" bIns="0" rtlCol="0"/>
          <a:lstStyle/>
          <a:p>
            <a:endParaRPr/>
          </a:p>
        </p:txBody>
      </p:sp>
      <p:sp>
        <p:nvSpPr>
          <p:cNvPr id="12" name="object 12"/>
          <p:cNvSpPr txBox="1"/>
          <p:nvPr/>
        </p:nvSpPr>
        <p:spPr>
          <a:xfrm>
            <a:off x="9102217" y="5261864"/>
            <a:ext cx="155575" cy="410209"/>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3" name="object 13"/>
          <p:cNvSpPr txBox="1"/>
          <p:nvPr/>
        </p:nvSpPr>
        <p:spPr>
          <a:xfrm>
            <a:off x="8467470" y="5073650"/>
            <a:ext cx="790575" cy="410209"/>
          </a:xfrm>
          <a:prstGeom prst="rect">
            <a:avLst/>
          </a:prstGeom>
        </p:spPr>
        <p:txBody>
          <a:bodyPr vert="horz" wrap="square" lIns="0" tIns="0" rIns="0" bIns="0" rtlCol="0">
            <a:spAutoFit/>
          </a:bodyPr>
          <a:lstStyle/>
          <a:p>
            <a:pPr marL="12700">
              <a:lnSpc>
                <a:spcPct val="100000"/>
              </a:lnSpc>
              <a:tabLst>
                <a:tab pos="647065" algn="l"/>
              </a:tabLst>
            </a:pPr>
            <a:r>
              <a:rPr sz="2650" spc="5" dirty="0">
                <a:latin typeface="Symbol" panose="05050102010706020507"/>
                <a:cs typeface="Symbol" panose="05050102010706020507"/>
              </a:rPr>
              <a:t></a:t>
            </a:r>
            <a:r>
              <a:rPr sz="2650" spc="5" dirty="0">
                <a:latin typeface="Times New Roman" panose="02020603050405020304"/>
                <a:cs typeface="Times New Roman" panose="02020603050405020304"/>
              </a:rPr>
              <a:t>	</a:t>
            </a: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4" name="object 14"/>
          <p:cNvSpPr txBox="1"/>
          <p:nvPr/>
        </p:nvSpPr>
        <p:spPr>
          <a:xfrm>
            <a:off x="8467470" y="5479046"/>
            <a:ext cx="790575" cy="410209"/>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r>
              <a:rPr sz="2650" spc="-220" dirty="0">
                <a:latin typeface="Times New Roman" panose="02020603050405020304"/>
                <a:cs typeface="Times New Roman" panose="02020603050405020304"/>
              </a:rPr>
              <a:t> </a:t>
            </a:r>
            <a:r>
              <a:rPr sz="3975" i="1" spc="-30" baseline="17000" dirty="0">
                <a:latin typeface="Times New Roman" panose="02020603050405020304"/>
                <a:cs typeface="Times New Roman" panose="02020603050405020304"/>
              </a:rPr>
              <a:t>G</a:t>
            </a:r>
            <a:r>
              <a:rPr sz="2775" i="1" spc="7" baseline="5000" dirty="0">
                <a:latin typeface="Times New Roman" panose="02020603050405020304"/>
                <a:cs typeface="Times New Roman" panose="02020603050405020304"/>
              </a:rPr>
              <a:t>x</a:t>
            </a:r>
            <a:r>
              <a:rPr sz="2775" i="1" baseline="5000" dirty="0">
                <a:latin typeface="Times New Roman" panose="02020603050405020304"/>
                <a:cs typeface="Times New Roman" panose="02020603050405020304"/>
              </a:rPr>
              <a:t> </a:t>
            </a:r>
            <a:r>
              <a:rPr sz="2775" i="1" spc="-195" baseline="5000" dirty="0">
                <a:latin typeface="Times New Roman" panose="02020603050405020304"/>
                <a:cs typeface="Times New Roman" panose="02020603050405020304"/>
              </a:rPr>
              <a:t> </a:t>
            </a: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5" name="object 15"/>
          <p:cNvSpPr txBox="1"/>
          <p:nvPr/>
        </p:nvSpPr>
        <p:spPr>
          <a:xfrm>
            <a:off x="8467470" y="4857242"/>
            <a:ext cx="790575" cy="461645"/>
          </a:xfrm>
          <a:prstGeom prst="rect">
            <a:avLst/>
          </a:prstGeom>
        </p:spPr>
        <p:txBody>
          <a:bodyPr vert="horz" wrap="square" lIns="0" tIns="0" rIns="0" bIns="0" rtlCol="0">
            <a:spAutoFit/>
          </a:bodyPr>
          <a:lstStyle/>
          <a:p>
            <a:pPr marL="12700">
              <a:lnSpc>
                <a:spcPct val="100000"/>
              </a:lnSpc>
            </a:pPr>
            <a:r>
              <a:rPr sz="2650" spc="5" dirty="0">
                <a:latin typeface="Symbol" panose="05050102010706020507"/>
                <a:cs typeface="Symbol" panose="05050102010706020507"/>
              </a:rPr>
              <a:t></a:t>
            </a:r>
            <a:r>
              <a:rPr sz="2650" spc="-270" dirty="0">
                <a:latin typeface="Times New Roman" panose="02020603050405020304"/>
                <a:cs typeface="Times New Roman" panose="02020603050405020304"/>
              </a:rPr>
              <a:t> </a:t>
            </a:r>
            <a:r>
              <a:rPr sz="3975" i="1" spc="89" baseline="3000" dirty="0">
                <a:latin typeface="Times New Roman" panose="02020603050405020304"/>
                <a:cs typeface="Times New Roman" panose="02020603050405020304"/>
              </a:rPr>
              <a:t>G</a:t>
            </a:r>
            <a:r>
              <a:rPr sz="2775" i="1" spc="7" baseline="-15000" dirty="0">
                <a:latin typeface="Times New Roman" panose="02020603050405020304"/>
                <a:cs typeface="Times New Roman" panose="02020603050405020304"/>
              </a:rPr>
              <a:t>y</a:t>
            </a:r>
            <a:r>
              <a:rPr sz="2775" i="1" baseline="-15000" dirty="0">
                <a:latin typeface="Times New Roman" panose="02020603050405020304"/>
                <a:cs typeface="Times New Roman" panose="02020603050405020304"/>
              </a:rPr>
              <a:t> </a:t>
            </a:r>
            <a:r>
              <a:rPr sz="2775" i="1" spc="-232" baseline="-15000" dirty="0">
                <a:latin typeface="Times New Roman" panose="02020603050405020304"/>
                <a:cs typeface="Times New Roman" panose="02020603050405020304"/>
              </a:rPr>
              <a:t> </a:t>
            </a:r>
            <a:r>
              <a:rPr sz="2650" spc="5" dirty="0">
                <a:latin typeface="Symbol" panose="05050102010706020507"/>
                <a:cs typeface="Symbol" panose="05050102010706020507"/>
              </a:rPr>
              <a:t></a:t>
            </a:r>
            <a:endParaRPr sz="2650">
              <a:latin typeface="Symbol" panose="05050102010706020507"/>
              <a:cs typeface="Symbol" panose="05050102010706020507"/>
            </a:endParaRPr>
          </a:p>
        </p:txBody>
      </p:sp>
      <p:sp>
        <p:nvSpPr>
          <p:cNvPr id="16" name="object 16"/>
          <p:cNvSpPr txBox="1"/>
          <p:nvPr/>
        </p:nvSpPr>
        <p:spPr>
          <a:xfrm>
            <a:off x="6486271" y="4989576"/>
            <a:ext cx="2136775" cy="682625"/>
          </a:xfrm>
          <a:prstGeom prst="rect">
            <a:avLst/>
          </a:prstGeom>
        </p:spPr>
        <p:txBody>
          <a:bodyPr vert="horz" wrap="square" lIns="0" tIns="0" rIns="0" bIns="0" rtlCol="0">
            <a:spAutoFit/>
          </a:bodyPr>
          <a:lstStyle/>
          <a:p>
            <a:pPr marL="12700">
              <a:lnSpc>
                <a:spcPct val="100000"/>
              </a:lnSpc>
            </a:pPr>
            <a:r>
              <a:rPr sz="2800" i="1" spc="85" dirty="0">
                <a:latin typeface="Symbol" panose="05050102010706020507"/>
                <a:cs typeface="Symbol" panose="05050102010706020507"/>
              </a:rPr>
              <a:t></a:t>
            </a:r>
            <a:r>
              <a:rPr sz="3600" spc="-325" dirty="0">
                <a:latin typeface="Symbol" panose="05050102010706020507"/>
                <a:cs typeface="Symbol" panose="05050102010706020507"/>
              </a:rPr>
              <a:t></a:t>
            </a:r>
            <a:r>
              <a:rPr sz="2650" i="1" spc="-50" dirty="0">
                <a:latin typeface="Times New Roman" panose="02020603050405020304"/>
                <a:cs typeface="Times New Roman" panose="02020603050405020304"/>
              </a:rPr>
              <a:t>x</a:t>
            </a:r>
            <a:r>
              <a:rPr sz="2650" dirty="0">
                <a:latin typeface="Times New Roman" panose="02020603050405020304"/>
                <a:cs typeface="Times New Roman" panose="02020603050405020304"/>
              </a:rPr>
              <a:t>,</a:t>
            </a:r>
            <a:r>
              <a:rPr sz="2650" spc="-160" dirty="0">
                <a:latin typeface="Times New Roman" panose="02020603050405020304"/>
                <a:cs typeface="Times New Roman" panose="02020603050405020304"/>
              </a:rPr>
              <a:t> </a:t>
            </a:r>
            <a:r>
              <a:rPr sz="2650" i="1" spc="105" dirty="0">
                <a:latin typeface="Times New Roman" panose="02020603050405020304"/>
                <a:cs typeface="Times New Roman" panose="02020603050405020304"/>
              </a:rPr>
              <a:t>y</a:t>
            </a:r>
            <a:r>
              <a:rPr sz="3600" spc="-385" dirty="0">
                <a:latin typeface="Symbol" panose="05050102010706020507"/>
                <a:cs typeface="Symbol" panose="05050102010706020507"/>
              </a:rPr>
              <a:t></a:t>
            </a:r>
            <a:r>
              <a:rPr sz="3600" spc="-500"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spc="-17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arcta</a:t>
            </a:r>
            <a:r>
              <a:rPr sz="2650" spc="-395" dirty="0">
                <a:latin typeface="Times New Roman" panose="02020603050405020304"/>
                <a:cs typeface="Times New Roman" panose="02020603050405020304"/>
              </a:rPr>
              <a:t>n</a:t>
            </a:r>
            <a:r>
              <a:rPr sz="3975" spc="7" baseline="-25000" dirty="0">
                <a:latin typeface="Symbol" panose="05050102010706020507"/>
                <a:cs typeface="Symbol" panose="05050102010706020507"/>
              </a:rPr>
              <a:t></a:t>
            </a:r>
            <a:endParaRPr sz="3975" baseline="-25000">
              <a:latin typeface="Symbol" panose="05050102010706020507"/>
              <a:cs typeface="Symbol" panose="05050102010706020507"/>
            </a:endParaRPr>
          </a:p>
        </p:txBody>
      </p:sp>
      <p:sp>
        <p:nvSpPr>
          <p:cNvPr id="17" name="object 17"/>
          <p:cNvSpPr txBox="1"/>
          <p:nvPr/>
        </p:nvSpPr>
        <p:spPr>
          <a:xfrm>
            <a:off x="2232025" y="4989576"/>
            <a:ext cx="3855720" cy="601345"/>
          </a:xfrm>
          <a:prstGeom prst="rect">
            <a:avLst/>
          </a:prstGeom>
        </p:spPr>
        <p:txBody>
          <a:bodyPr vert="horz" wrap="square" lIns="0" tIns="0" rIns="0" bIns="0" rtlCol="0">
            <a:spAutoFit/>
          </a:bodyPr>
          <a:lstStyle/>
          <a:p>
            <a:pPr marL="12700">
              <a:lnSpc>
                <a:spcPct val="100000"/>
              </a:lnSpc>
            </a:pPr>
            <a:r>
              <a:rPr sz="4200" baseline="-10000" dirty="0">
                <a:latin typeface="新宋体" panose="02010609030101010101" charset="-122"/>
                <a:cs typeface="新宋体" panose="02010609030101010101" charset="-122"/>
              </a:rPr>
              <a:t>如果</a:t>
            </a:r>
            <a:r>
              <a:rPr sz="4200" spc="-419" baseline="-10000" dirty="0">
                <a:latin typeface="新宋体" panose="02010609030101010101" charset="-122"/>
                <a:cs typeface="新宋体" panose="02010609030101010101" charset="-122"/>
              </a:rPr>
              <a:t> </a:t>
            </a:r>
            <a:r>
              <a:rPr sz="2800" i="1" spc="75" dirty="0">
                <a:latin typeface="Symbol" panose="05050102010706020507"/>
                <a:cs typeface="Symbol" panose="05050102010706020507"/>
              </a:rPr>
              <a:t></a:t>
            </a:r>
            <a:r>
              <a:rPr sz="3600" spc="-320" dirty="0">
                <a:latin typeface="Symbol" panose="05050102010706020507"/>
                <a:cs typeface="Symbol" panose="05050102010706020507"/>
              </a:rPr>
              <a:t></a:t>
            </a:r>
            <a:r>
              <a:rPr sz="2650" i="1" spc="-50" dirty="0">
                <a:latin typeface="Times New Roman" panose="02020603050405020304"/>
                <a:cs typeface="Times New Roman" panose="02020603050405020304"/>
              </a:rPr>
              <a:t>x</a:t>
            </a:r>
            <a:r>
              <a:rPr sz="2650" dirty="0">
                <a:latin typeface="Times New Roman" panose="02020603050405020304"/>
                <a:cs typeface="Times New Roman" panose="02020603050405020304"/>
              </a:rPr>
              <a:t>,</a:t>
            </a:r>
            <a:r>
              <a:rPr sz="2650" spc="-165" dirty="0">
                <a:latin typeface="Times New Roman" panose="02020603050405020304"/>
                <a:cs typeface="Times New Roman" panose="02020603050405020304"/>
              </a:rPr>
              <a:t> </a:t>
            </a:r>
            <a:r>
              <a:rPr sz="2650" i="1" spc="105" dirty="0">
                <a:latin typeface="Times New Roman" panose="02020603050405020304"/>
                <a:cs typeface="Times New Roman" panose="02020603050405020304"/>
              </a:rPr>
              <a:t>y</a:t>
            </a:r>
            <a:r>
              <a:rPr sz="3600" spc="-165" dirty="0">
                <a:latin typeface="Symbol" panose="05050102010706020507"/>
                <a:cs typeface="Symbol" panose="05050102010706020507"/>
              </a:rPr>
              <a:t></a:t>
            </a:r>
            <a:r>
              <a:rPr sz="2650" spc="150" dirty="0">
                <a:latin typeface="Symbol" panose="05050102010706020507"/>
                <a:cs typeface="Symbol" panose="05050102010706020507"/>
              </a:rPr>
              <a:t></a:t>
            </a:r>
            <a:r>
              <a:rPr sz="2800" i="1" spc="85" dirty="0">
                <a:latin typeface="Symbol" panose="05050102010706020507"/>
                <a:cs typeface="Symbol" panose="05050102010706020507"/>
              </a:rPr>
              <a:t></a:t>
            </a:r>
            <a:r>
              <a:rPr sz="3600" spc="-320" dirty="0">
                <a:latin typeface="Symbol" panose="05050102010706020507"/>
                <a:cs typeface="Symbol" panose="05050102010706020507"/>
              </a:rPr>
              <a:t></a:t>
            </a:r>
            <a:r>
              <a:rPr sz="2650" i="1" spc="-45" dirty="0">
                <a:latin typeface="Times New Roman" panose="02020603050405020304"/>
                <a:cs typeface="Times New Roman" panose="02020603050405020304"/>
              </a:rPr>
              <a:t>x</a:t>
            </a:r>
            <a:r>
              <a:rPr sz="2775" spc="7" baseline="-20000" dirty="0">
                <a:latin typeface="Times New Roman" panose="02020603050405020304"/>
                <a:cs typeface="Times New Roman" panose="02020603050405020304"/>
              </a:rPr>
              <a:t>0</a:t>
            </a:r>
            <a:r>
              <a:rPr sz="2775" spc="-390" baseline="-20000" dirty="0">
                <a:latin typeface="Times New Roman" panose="02020603050405020304"/>
                <a:cs typeface="Times New Roman" panose="02020603050405020304"/>
              </a:rPr>
              <a:t> </a:t>
            </a:r>
            <a:r>
              <a:rPr sz="2650" dirty="0">
                <a:latin typeface="Times New Roman" panose="02020603050405020304"/>
                <a:cs typeface="Times New Roman" panose="02020603050405020304"/>
              </a:rPr>
              <a:t>,</a:t>
            </a:r>
            <a:r>
              <a:rPr sz="2650" spc="-16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y</a:t>
            </a:r>
            <a:r>
              <a:rPr sz="2775" spc="7" baseline="-20000" dirty="0">
                <a:latin typeface="Times New Roman" panose="02020603050405020304"/>
                <a:cs typeface="Times New Roman" panose="02020603050405020304"/>
              </a:rPr>
              <a:t>0</a:t>
            </a:r>
            <a:r>
              <a:rPr sz="2775" spc="-202" baseline="-20000" dirty="0">
                <a:latin typeface="Times New Roman" panose="02020603050405020304"/>
                <a:cs typeface="Times New Roman" panose="02020603050405020304"/>
              </a:rPr>
              <a:t> </a:t>
            </a:r>
            <a:r>
              <a:rPr sz="3600" spc="-385" dirty="0">
                <a:latin typeface="Symbol" panose="05050102010706020507"/>
                <a:cs typeface="Symbol" panose="05050102010706020507"/>
              </a:rPr>
              <a:t></a:t>
            </a:r>
            <a:r>
              <a:rPr sz="3600" spc="-160"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spc="65" dirty="0">
                <a:latin typeface="Times New Roman" panose="02020603050405020304"/>
                <a:cs typeface="Times New Roman" panose="02020603050405020304"/>
              </a:rPr>
              <a:t> </a:t>
            </a:r>
            <a:r>
              <a:rPr sz="2650" i="1" spc="-190" dirty="0">
                <a:latin typeface="Times New Roman" panose="02020603050405020304"/>
                <a:cs typeface="Times New Roman" panose="02020603050405020304"/>
              </a:rPr>
              <a:t>A</a:t>
            </a:r>
            <a:r>
              <a:rPr sz="2650" dirty="0">
                <a:latin typeface="Times New Roman" panose="02020603050405020304"/>
                <a:cs typeface="Times New Roman" panose="02020603050405020304"/>
              </a:rPr>
              <a:t>,</a:t>
            </a:r>
            <a:endParaRPr sz="2650">
              <a:latin typeface="Times New Roman" panose="02020603050405020304"/>
              <a:cs typeface="Times New Roman" panose="02020603050405020304"/>
            </a:endParaRP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边缘局部处理例子</a:t>
            </a:r>
          </a:p>
        </p:txBody>
      </p:sp>
      <p:sp>
        <p:nvSpPr>
          <p:cNvPr id="6" name="object 6"/>
          <p:cNvSpPr/>
          <p:nvPr/>
        </p:nvSpPr>
        <p:spPr>
          <a:xfrm>
            <a:off x="1987943" y="2133599"/>
            <a:ext cx="5951220" cy="409270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834269" y="3272790"/>
            <a:ext cx="576580" cy="433705"/>
          </a:xfrm>
          <a:custGeom>
            <a:avLst/>
            <a:gdLst/>
            <a:ahLst/>
            <a:cxnLst/>
            <a:rect l="l" t="t" r="r" b="b"/>
            <a:pathLst>
              <a:path w="576579" h="433704">
                <a:moveTo>
                  <a:pt x="288036" y="0"/>
                </a:moveTo>
                <a:lnTo>
                  <a:pt x="236213" y="3508"/>
                </a:lnTo>
                <a:lnTo>
                  <a:pt x="187458" y="13621"/>
                </a:lnTo>
                <a:lnTo>
                  <a:pt x="142578" y="29718"/>
                </a:lnTo>
                <a:lnTo>
                  <a:pt x="102383" y="51176"/>
                </a:lnTo>
                <a:lnTo>
                  <a:pt x="67683" y="77375"/>
                </a:lnTo>
                <a:lnTo>
                  <a:pt x="39285" y="107696"/>
                </a:lnTo>
                <a:lnTo>
                  <a:pt x="17999" y="141515"/>
                </a:lnTo>
                <a:lnTo>
                  <a:pt x="4634" y="178213"/>
                </a:lnTo>
                <a:lnTo>
                  <a:pt x="0" y="217170"/>
                </a:lnTo>
                <a:lnTo>
                  <a:pt x="4634" y="256099"/>
                </a:lnTo>
                <a:lnTo>
                  <a:pt x="17999" y="292728"/>
                </a:lnTo>
                <a:lnTo>
                  <a:pt x="39285" y="326446"/>
                </a:lnTo>
                <a:lnTo>
                  <a:pt x="67683" y="356646"/>
                </a:lnTo>
                <a:lnTo>
                  <a:pt x="102383" y="382719"/>
                </a:lnTo>
                <a:lnTo>
                  <a:pt x="142578" y="404057"/>
                </a:lnTo>
                <a:lnTo>
                  <a:pt x="187458" y="420052"/>
                </a:lnTo>
                <a:lnTo>
                  <a:pt x="236213" y="430095"/>
                </a:lnTo>
                <a:lnTo>
                  <a:pt x="288036" y="433578"/>
                </a:lnTo>
                <a:lnTo>
                  <a:pt x="339858" y="430095"/>
                </a:lnTo>
                <a:lnTo>
                  <a:pt x="388613" y="420052"/>
                </a:lnTo>
                <a:lnTo>
                  <a:pt x="433493" y="404057"/>
                </a:lnTo>
                <a:lnTo>
                  <a:pt x="473688" y="382719"/>
                </a:lnTo>
                <a:lnTo>
                  <a:pt x="508388" y="356646"/>
                </a:lnTo>
                <a:lnTo>
                  <a:pt x="536786" y="326446"/>
                </a:lnTo>
                <a:lnTo>
                  <a:pt x="558072" y="292728"/>
                </a:lnTo>
                <a:lnTo>
                  <a:pt x="571437" y="256099"/>
                </a:lnTo>
                <a:lnTo>
                  <a:pt x="576072" y="217170"/>
                </a:lnTo>
                <a:lnTo>
                  <a:pt x="571437" y="178213"/>
                </a:lnTo>
                <a:lnTo>
                  <a:pt x="558072" y="141515"/>
                </a:lnTo>
                <a:lnTo>
                  <a:pt x="536786" y="107695"/>
                </a:lnTo>
                <a:lnTo>
                  <a:pt x="508388" y="77375"/>
                </a:lnTo>
                <a:lnTo>
                  <a:pt x="473688" y="51176"/>
                </a:lnTo>
                <a:lnTo>
                  <a:pt x="433493" y="29717"/>
                </a:lnTo>
                <a:lnTo>
                  <a:pt x="388613" y="13621"/>
                </a:lnTo>
                <a:lnTo>
                  <a:pt x="339858" y="3508"/>
                </a:lnTo>
                <a:lnTo>
                  <a:pt x="288036" y="0"/>
                </a:lnTo>
                <a:close/>
              </a:path>
            </a:pathLst>
          </a:custGeom>
          <a:ln w="25400">
            <a:solidFill>
              <a:srgbClr val="FF0000"/>
            </a:solidFill>
          </a:ln>
        </p:spPr>
        <p:txBody>
          <a:bodyPr wrap="square" lIns="0" tIns="0" rIns="0" bIns="0" rtlCol="0"/>
          <a:lstStyle/>
          <a:p>
            <a:endParaRPr/>
          </a:p>
        </p:txBody>
      </p:sp>
      <p:sp>
        <p:nvSpPr>
          <p:cNvPr id="8" name="object 8"/>
          <p:cNvSpPr/>
          <p:nvPr/>
        </p:nvSpPr>
        <p:spPr>
          <a:xfrm>
            <a:off x="5994539" y="3272790"/>
            <a:ext cx="576580" cy="433705"/>
          </a:xfrm>
          <a:custGeom>
            <a:avLst/>
            <a:gdLst/>
            <a:ahLst/>
            <a:cxnLst/>
            <a:rect l="l" t="t" r="r" b="b"/>
            <a:pathLst>
              <a:path w="576579" h="433704">
                <a:moveTo>
                  <a:pt x="288036" y="0"/>
                </a:moveTo>
                <a:lnTo>
                  <a:pt x="236213" y="3508"/>
                </a:lnTo>
                <a:lnTo>
                  <a:pt x="187458" y="13621"/>
                </a:lnTo>
                <a:lnTo>
                  <a:pt x="142578" y="29718"/>
                </a:lnTo>
                <a:lnTo>
                  <a:pt x="102383" y="51176"/>
                </a:lnTo>
                <a:lnTo>
                  <a:pt x="67683" y="77375"/>
                </a:lnTo>
                <a:lnTo>
                  <a:pt x="39285" y="107696"/>
                </a:lnTo>
                <a:lnTo>
                  <a:pt x="17999" y="141515"/>
                </a:lnTo>
                <a:lnTo>
                  <a:pt x="4634" y="178213"/>
                </a:lnTo>
                <a:lnTo>
                  <a:pt x="0" y="217170"/>
                </a:lnTo>
                <a:lnTo>
                  <a:pt x="4634" y="256099"/>
                </a:lnTo>
                <a:lnTo>
                  <a:pt x="17999" y="292728"/>
                </a:lnTo>
                <a:lnTo>
                  <a:pt x="39285" y="326446"/>
                </a:lnTo>
                <a:lnTo>
                  <a:pt x="67683" y="356646"/>
                </a:lnTo>
                <a:lnTo>
                  <a:pt x="102383" y="382719"/>
                </a:lnTo>
                <a:lnTo>
                  <a:pt x="142578" y="404057"/>
                </a:lnTo>
                <a:lnTo>
                  <a:pt x="187458" y="420052"/>
                </a:lnTo>
                <a:lnTo>
                  <a:pt x="236213" y="430095"/>
                </a:lnTo>
                <a:lnTo>
                  <a:pt x="288036" y="433578"/>
                </a:lnTo>
                <a:lnTo>
                  <a:pt x="339858" y="430095"/>
                </a:lnTo>
                <a:lnTo>
                  <a:pt x="388613" y="420052"/>
                </a:lnTo>
                <a:lnTo>
                  <a:pt x="433493" y="404057"/>
                </a:lnTo>
                <a:lnTo>
                  <a:pt x="473688" y="382719"/>
                </a:lnTo>
                <a:lnTo>
                  <a:pt x="508388" y="356646"/>
                </a:lnTo>
                <a:lnTo>
                  <a:pt x="536786" y="326446"/>
                </a:lnTo>
                <a:lnTo>
                  <a:pt x="558072" y="292728"/>
                </a:lnTo>
                <a:lnTo>
                  <a:pt x="571437" y="256099"/>
                </a:lnTo>
                <a:lnTo>
                  <a:pt x="576072" y="217170"/>
                </a:lnTo>
                <a:lnTo>
                  <a:pt x="571437" y="178213"/>
                </a:lnTo>
                <a:lnTo>
                  <a:pt x="558072" y="141515"/>
                </a:lnTo>
                <a:lnTo>
                  <a:pt x="536786" y="107695"/>
                </a:lnTo>
                <a:lnTo>
                  <a:pt x="508388" y="77375"/>
                </a:lnTo>
                <a:lnTo>
                  <a:pt x="473688" y="51176"/>
                </a:lnTo>
                <a:lnTo>
                  <a:pt x="433493" y="29717"/>
                </a:lnTo>
                <a:lnTo>
                  <a:pt x="388613" y="13621"/>
                </a:lnTo>
                <a:lnTo>
                  <a:pt x="339858" y="3508"/>
                </a:lnTo>
                <a:lnTo>
                  <a:pt x="288036" y="0"/>
                </a:lnTo>
                <a:close/>
              </a:path>
            </a:pathLst>
          </a:custGeom>
          <a:ln w="25400">
            <a:solidFill>
              <a:srgbClr val="FF0000"/>
            </a:solidFill>
          </a:ln>
        </p:spPr>
        <p:txBody>
          <a:bodyPr wrap="square" lIns="0" tIns="0" rIns="0" bIns="0" rtlCol="0"/>
          <a:lstStyle/>
          <a:p>
            <a:endParaRPr/>
          </a:p>
        </p:txBody>
      </p:sp>
      <p:sp>
        <p:nvSpPr>
          <p:cNvPr id="9" name="object 9"/>
          <p:cNvSpPr/>
          <p:nvPr/>
        </p:nvSpPr>
        <p:spPr>
          <a:xfrm>
            <a:off x="3834269" y="5289041"/>
            <a:ext cx="576580" cy="433705"/>
          </a:xfrm>
          <a:custGeom>
            <a:avLst/>
            <a:gdLst/>
            <a:ahLst/>
            <a:cxnLst/>
            <a:rect l="l" t="t" r="r" b="b"/>
            <a:pathLst>
              <a:path w="576579" h="433704">
                <a:moveTo>
                  <a:pt x="288036" y="0"/>
                </a:moveTo>
                <a:lnTo>
                  <a:pt x="236213" y="3508"/>
                </a:lnTo>
                <a:lnTo>
                  <a:pt x="187458" y="13621"/>
                </a:lnTo>
                <a:lnTo>
                  <a:pt x="142578" y="29718"/>
                </a:lnTo>
                <a:lnTo>
                  <a:pt x="102383" y="51176"/>
                </a:lnTo>
                <a:lnTo>
                  <a:pt x="67683" y="77375"/>
                </a:lnTo>
                <a:lnTo>
                  <a:pt x="39285" y="107696"/>
                </a:lnTo>
                <a:lnTo>
                  <a:pt x="17999" y="141515"/>
                </a:lnTo>
                <a:lnTo>
                  <a:pt x="4634" y="178213"/>
                </a:lnTo>
                <a:lnTo>
                  <a:pt x="0" y="217170"/>
                </a:lnTo>
                <a:lnTo>
                  <a:pt x="4634" y="256099"/>
                </a:lnTo>
                <a:lnTo>
                  <a:pt x="17999" y="292728"/>
                </a:lnTo>
                <a:lnTo>
                  <a:pt x="39285" y="326446"/>
                </a:lnTo>
                <a:lnTo>
                  <a:pt x="67683" y="356646"/>
                </a:lnTo>
                <a:lnTo>
                  <a:pt x="102383" y="382719"/>
                </a:lnTo>
                <a:lnTo>
                  <a:pt x="142578" y="404057"/>
                </a:lnTo>
                <a:lnTo>
                  <a:pt x="187458" y="420052"/>
                </a:lnTo>
                <a:lnTo>
                  <a:pt x="236213" y="430095"/>
                </a:lnTo>
                <a:lnTo>
                  <a:pt x="288036" y="433578"/>
                </a:lnTo>
                <a:lnTo>
                  <a:pt x="339858" y="430095"/>
                </a:lnTo>
                <a:lnTo>
                  <a:pt x="388613" y="420052"/>
                </a:lnTo>
                <a:lnTo>
                  <a:pt x="433493" y="404057"/>
                </a:lnTo>
                <a:lnTo>
                  <a:pt x="473688" y="382719"/>
                </a:lnTo>
                <a:lnTo>
                  <a:pt x="508388" y="356646"/>
                </a:lnTo>
                <a:lnTo>
                  <a:pt x="536786" y="326446"/>
                </a:lnTo>
                <a:lnTo>
                  <a:pt x="558072" y="292728"/>
                </a:lnTo>
                <a:lnTo>
                  <a:pt x="571437" y="256099"/>
                </a:lnTo>
                <a:lnTo>
                  <a:pt x="576072" y="217170"/>
                </a:lnTo>
                <a:lnTo>
                  <a:pt x="571437" y="178213"/>
                </a:lnTo>
                <a:lnTo>
                  <a:pt x="558072" y="141515"/>
                </a:lnTo>
                <a:lnTo>
                  <a:pt x="536786" y="107695"/>
                </a:lnTo>
                <a:lnTo>
                  <a:pt x="508388" y="77375"/>
                </a:lnTo>
                <a:lnTo>
                  <a:pt x="473688" y="51176"/>
                </a:lnTo>
                <a:lnTo>
                  <a:pt x="433493" y="29717"/>
                </a:lnTo>
                <a:lnTo>
                  <a:pt x="388613" y="13621"/>
                </a:lnTo>
                <a:lnTo>
                  <a:pt x="339858" y="3508"/>
                </a:lnTo>
                <a:lnTo>
                  <a:pt x="288036" y="0"/>
                </a:lnTo>
                <a:close/>
              </a:path>
            </a:pathLst>
          </a:custGeom>
          <a:ln w="25400">
            <a:solidFill>
              <a:srgbClr val="FF0000"/>
            </a:solidFill>
          </a:ln>
        </p:spPr>
        <p:txBody>
          <a:bodyPr wrap="square" lIns="0" tIns="0" rIns="0" bIns="0" rtlCol="0"/>
          <a:lstStyle/>
          <a:p>
            <a:endParaRPr/>
          </a:p>
        </p:txBody>
      </p:sp>
      <p:sp>
        <p:nvSpPr>
          <p:cNvPr id="10" name="object 10"/>
          <p:cNvSpPr/>
          <p:nvPr/>
        </p:nvSpPr>
        <p:spPr>
          <a:xfrm>
            <a:off x="5994539" y="5360670"/>
            <a:ext cx="576580" cy="433705"/>
          </a:xfrm>
          <a:custGeom>
            <a:avLst/>
            <a:gdLst/>
            <a:ahLst/>
            <a:cxnLst/>
            <a:rect l="l" t="t" r="r" b="b"/>
            <a:pathLst>
              <a:path w="576579" h="433704">
                <a:moveTo>
                  <a:pt x="288036" y="0"/>
                </a:moveTo>
                <a:lnTo>
                  <a:pt x="236213" y="3482"/>
                </a:lnTo>
                <a:lnTo>
                  <a:pt x="187458" y="13525"/>
                </a:lnTo>
                <a:lnTo>
                  <a:pt x="142578" y="29520"/>
                </a:lnTo>
                <a:lnTo>
                  <a:pt x="102383" y="50858"/>
                </a:lnTo>
                <a:lnTo>
                  <a:pt x="67683" y="76931"/>
                </a:lnTo>
                <a:lnTo>
                  <a:pt x="39285" y="107131"/>
                </a:lnTo>
                <a:lnTo>
                  <a:pt x="17999" y="140849"/>
                </a:lnTo>
                <a:lnTo>
                  <a:pt x="4634" y="177478"/>
                </a:lnTo>
                <a:lnTo>
                  <a:pt x="0" y="216408"/>
                </a:lnTo>
                <a:lnTo>
                  <a:pt x="4634" y="255364"/>
                </a:lnTo>
                <a:lnTo>
                  <a:pt x="17999" y="292062"/>
                </a:lnTo>
                <a:lnTo>
                  <a:pt x="39285" y="325882"/>
                </a:lnTo>
                <a:lnTo>
                  <a:pt x="67683" y="356202"/>
                </a:lnTo>
                <a:lnTo>
                  <a:pt x="102383" y="382401"/>
                </a:lnTo>
                <a:lnTo>
                  <a:pt x="142578" y="403860"/>
                </a:lnTo>
                <a:lnTo>
                  <a:pt x="187458" y="419956"/>
                </a:lnTo>
                <a:lnTo>
                  <a:pt x="236213" y="430069"/>
                </a:lnTo>
                <a:lnTo>
                  <a:pt x="288036" y="433578"/>
                </a:lnTo>
                <a:lnTo>
                  <a:pt x="339858" y="430069"/>
                </a:lnTo>
                <a:lnTo>
                  <a:pt x="388613" y="419956"/>
                </a:lnTo>
                <a:lnTo>
                  <a:pt x="433493" y="403860"/>
                </a:lnTo>
                <a:lnTo>
                  <a:pt x="473688" y="382401"/>
                </a:lnTo>
                <a:lnTo>
                  <a:pt x="508388" y="356202"/>
                </a:lnTo>
                <a:lnTo>
                  <a:pt x="536786" y="325882"/>
                </a:lnTo>
                <a:lnTo>
                  <a:pt x="558072" y="292062"/>
                </a:lnTo>
                <a:lnTo>
                  <a:pt x="571437" y="255364"/>
                </a:lnTo>
                <a:lnTo>
                  <a:pt x="576072" y="216408"/>
                </a:lnTo>
                <a:lnTo>
                  <a:pt x="571437" y="177478"/>
                </a:lnTo>
                <a:lnTo>
                  <a:pt x="558072" y="140849"/>
                </a:lnTo>
                <a:lnTo>
                  <a:pt x="536786" y="107131"/>
                </a:lnTo>
                <a:lnTo>
                  <a:pt x="508388" y="76931"/>
                </a:lnTo>
                <a:lnTo>
                  <a:pt x="473688" y="50858"/>
                </a:lnTo>
                <a:lnTo>
                  <a:pt x="433493" y="29520"/>
                </a:lnTo>
                <a:lnTo>
                  <a:pt x="388613" y="13525"/>
                </a:lnTo>
                <a:lnTo>
                  <a:pt x="339858" y="3482"/>
                </a:lnTo>
                <a:lnTo>
                  <a:pt x="288036" y="0"/>
                </a:lnTo>
                <a:close/>
              </a:path>
            </a:pathLst>
          </a:custGeom>
          <a:ln w="25400">
            <a:solidFill>
              <a:srgbClr val="FF0000"/>
            </a:solidFill>
          </a:ln>
        </p:spPr>
        <p:txBody>
          <a:bodyPr wrap="square" lIns="0" tIns="0" rIns="0" bIns="0" rtlCol="0"/>
          <a:lstStyle/>
          <a:p>
            <a:endParaRPr/>
          </a:p>
        </p:txBody>
      </p:sp>
      <p:sp>
        <p:nvSpPr>
          <p:cNvPr id="11" name="object 11"/>
          <p:cNvSpPr txBox="1"/>
          <p:nvPr/>
        </p:nvSpPr>
        <p:spPr>
          <a:xfrm>
            <a:off x="2689225" y="1809750"/>
            <a:ext cx="25400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原始图像：检测车牌牌照</a:t>
            </a:r>
            <a:endParaRPr sz="1800">
              <a:latin typeface="宋体" panose="02010600030101010101" pitchFamily="2" charset="-122"/>
              <a:cs typeface="宋体" panose="02010600030101010101" pitchFamily="2" charset="-122"/>
            </a:endParaRPr>
          </a:p>
        </p:txBody>
      </p:sp>
      <p:sp>
        <p:nvSpPr>
          <p:cNvPr id="12" name="object 12"/>
          <p:cNvSpPr txBox="1"/>
          <p:nvPr/>
        </p:nvSpPr>
        <p:spPr>
          <a:xfrm>
            <a:off x="5858383" y="1744205"/>
            <a:ext cx="1931035" cy="33464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Times New Roman" panose="02020603050405020304"/>
                <a:cs typeface="Times New Roman" panose="02020603050405020304"/>
              </a:rPr>
              <a:t>Sobe</a:t>
            </a:r>
            <a:r>
              <a:rPr sz="1800" spc="-5" dirty="0">
                <a:solidFill>
                  <a:srgbClr val="EE2B0A"/>
                </a:solidFill>
                <a:latin typeface="Times New Roman" panose="02020603050405020304"/>
                <a:cs typeface="Times New Roman" panose="02020603050405020304"/>
              </a:rPr>
              <a:t>l</a:t>
            </a:r>
            <a:r>
              <a:rPr sz="1800" dirty="0">
                <a:solidFill>
                  <a:srgbClr val="EE2B0A"/>
                </a:solidFill>
                <a:latin typeface="宋体" panose="02010600030101010101" pitchFamily="2" charset="-122"/>
                <a:cs typeface="宋体" panose="02010600030101010101" pitchFamily="2" charset="-122"/>
              </a:rPr>
              <a:t>算子的</a:t>
            </a:r>
            <a:r>
              <a:rPr sz="1800" dirty="0">
                <a:solidFill>
                  <a:srgbClr val="EE2B0A"/>
                </a:solidFill>
                <a:latin typeface="Times New Roman" panose="02020603050405020304"/>
                <a:cs typeface="Times New Roman" panose="02020603050405020304"/>
              </a:rPr>
              <a:t>G</a:t>
            </a:r>
            <a:r>
              <a:rPr sz="1800" baseline="-23000" dirty="0">
                <a:solidFill>
                  <a:srgbClr val="EE2B0A"/>
                </a:solidFill>
                <a:latin typeface="Times New Roman" panose="02020603050405020304"/>
                <a:cs typeface="Times New Roman" panose="02020603050405020304"/>
              </a:rPr>
              <a:t>y</a:t>
            </a:r>
            <a:r>
              <a:rPr sz="1800" dirty="0">
                <a:solidFill>
                  <a:srgbClr val="EE2B0A"/>
                </a:solidFill>
                <a:latin typeface="宋体" panose="02010600030101010101" pitchFamily="2" charset="-122"/>
                <a:cs typeface="宋体" panose="02010600030101010101" pitchFamily="2" charset="-122"/>
              </a:rPr>
              <a:t>分量</a:t>
            </a:r>
            <a:endParaRPr sz="1800">
              <a:latin typeface="宋体" panose="02010600030101010101" pitchFamily="2" charset="-122"/>
              <a:cs typeface="宋体" panose="02010600030101010101" pitchFamily="2" charset="-122"/>
            </a:endParaRPr>
          </a:p>
        </p:txBody>
      </p:sp>
      <p:sp>
        <p:nvSpPr>
          <p:cNvPr id="13" name="object 13"/>
          <p:cNvSpPr txBox="1"/>
          <p:nvPr/>
        </p:nvSpPr>
        <p:spPr>
          <a:xfrm>
            <a:off x="3554869" y="6257531"/>
            <a:ext cx="1930400" cy="334645"/>
          </a:xfrm>
          <a:prstGeom prst="rect">
            <a:avLst/>
          </a:prstGeom>
        </p:spPr>
        <p:txBody>
          <a:bodyPr vert="horz" wrap="square" lIns="0" tIns="0" rIns="0" bIns="0" rtlCol="0">
            <a:spAutoFit/>
          </a:bodyPr>
          <a:lstStyle/>
          <a:p>
            <a:pPr marL="12700">
              <a:lnSpc>
                <a:spcPct val="100000"/>
              </a:lnSpc>
            </a:pPr>
            <a:r>
              <a:rPr sz="1800" dirty="0">
                <a:solidFill>
                  <a:srgbClr val="EE2B0A"/>
                </a:solidFill>
                <a:latin typeface="Times New Roman" panose="02020603050405020304"/>
                <a:cs typeface="Times New Roman" panose="02020603050405020304"/>
              </a:rPr>
              <a:t>Sobe</a:t>
            </a:r>
            <a:r>
              <a:rPr sz="1800" spc="-5" dirty="0">
                <a:solidFill>
                  <a:srgbClr val="EE2B0A"/>
                </a:solidFill>
                <a:latin typeface="Times New Roman" panose="02020603050405020304"/>
                <a:cs typeface="Times New Roman" panose="02020603050405020304"/>
              </a:rPr>
              <a:t>l</a:t>
            </a:r>
            <a:r>
              <a:rPr sz="1800" dirty="0">
                <a:solidFill>
                  <a:srgbClr val="EE2B0A"/>
                </a:solidFill>
                <a:latin typeface="宋体" panose="02010600030101010101" pitchFamily="2" charset="-122"/>
                <a:cs typeface="宋体" panose="02010600030101010101" pitchFamily="2" charset="-122"/>
              </a:rPr>
              <a:t>算子的</a:t>
            </a:r>
            <a:r>
              <a:rPr sz="1800" dirty="0">
                <a:solidFill>
                  <a:srgbClr val="EE2B0A"/>
                </a:solidFill>
                <a:latin typeface="Times New Roman" panose="02020603050405020304"/>
                <a:cs typeface="Times New Roman" panose="02020603050405020304"/>
              </a:rPr>
              <a:t>G</a:t>
            </a:r>
            <a:r>
              <a:rPr sz="1800" baseline="-23000" dirty="0">
                <a:solidFill>
                  <a:srgbClr val="EE2B0A"/>
                </a:solidFill>
                <a:latin typeface="Times New Roman" panose="02020603050405020304"/>
                <a:cs typeface="Times New Roman" panose="02020603050405020304"/>
              </a:rPr>
              <a:t>x</a:t>
            </a:r>
            <a:r>
              <a:rPr sz="1800" dirty="0">
                <a:solidFill>
                  <a:srgbClr val="EE2B0A"/>
                </a:solidFill>
                <a:latin typeface="宋体" panose="02010600030101010101" pitchFamily="2" charset="-122"/>
                <a:cs typeface="宋体" panose="02010600030101010101" pitchFamily="2" charset="-122"/>
              </a:rPr>
              <a:t>分量</a:t>
            </a:r>
            <a:endParaRPr sz="1800">
              <a:latin typeface="宋体" panose="02010600030101010101" pitchFamily="2" charset="-122"/>
              <a:cs typeface="宋体" panose="02010600030101010101" pitchFamily="2" charset="-122"/>
            </a:endParaRPr>
          </a:p>
        </p:txBody>
      </p:sp>
      <p:sp>
        <p:nvSpPr>
          <p:cNvPr id="14" name="object 14"/>
          <p:cNvSpPr/>
          <p:nvPr/>
        </p:nvSpPr>
        <p:spPr>
          <a:xfrm>
            <a:off x="6569836" y="5330952"/>
            <a:ext cx="1584960" cy="182245"/>
          </a:xfrm>
          <a:custGeom>
            <a:avLst/>
            <a:gdLst/>
            <a:ahLst/>
            <a:cxnLst/>
            <a:rect l="l" t="t" r="r" b="b"/>
            <a:pathLst>
              <a:path w="1584959" h="182245">
                <a:moveTo>
                  <a:pt x="1509725" y="44596"/>
                </a:moveTo>
                <a:lnTo>
                  <a:pt x="1508563" y="31678"/>
                </a:lnTo>
                <a:lnTo>
                  <a:pt x="0" y="169163"/>
                </a:lnTo>
                <a:lnTo>
                  <a:pt x="1524" y="182117"/>
                </a:lnTo>
                <a:lnTo>
                  <a:pt x="1509725" y="44596"/>
                </a:lnTo>
                <a:close/>
              </a:path>
              <a:path w="1584959" h="182245">
                <a:moveTo>
                  <a:pt x="1584960" y="31241"/>
                </a:moveTo>
                <a:lnTo>
                  <a:pt x="1505712" y="0"/>
                </a:lnTo>
                <a:lnTo>
                  <a:pt x="1508563" y="31678"/>
                </a:lnTo>
                <a:lnTo>
                  <a:pt x="1521714" y="30479"/>
                </a:lnTo>
                <a:lnTo>
                  <a:pt x="1522476" y="43433"/>
                </a:lnTo>
                <a:lnTo>
                  <a:pt x="1522476" y="70047"/>
                </a:lnTo>
                <a:lnTo>
                  <a:pt x="1584960" y="31241"/>
                </a:lnTo>
                <a:close/>
              </a:path>
              <a:path w="1584959" h="182245">
                <a:moveTo>
                  <a:pt x="1522476" y="43433"/>
                </a:moveTo>
                <a:lnTo>
                  <a:pt x="1521714" y="30479"/>
                </a:lnTo>
                <a:lnTo>
                  <a:pt x="1508563" y="31678"/>
                </a:lnTo>
                <a:lnTo>
                  <a:pt x="1509725" y="44596"/>
                </a:lnTo>
                <a:lnTo>
                  <a:pt x="1522476" y="43433"/>
                </a:lnTo>
                <a:close/>
              </a:path>
              <a:path w="1584959" h="182245">
                <a:moveTo>
                  <a:pt x="1522476" y="70047"/>
                </a:moveTo>
                <a:lnTo>
                  <a:pt x="1522476" y="43433"/>
                </a:lnTo>
                <a:lnTo>
                  <a:pt x="1509725" y="44596"/>
                </a:lnTo>
                <a:lnTo>
                  <a:pt x="1512570" y="76199"/>
                </a:lnTo>
                <a:lnTo>
                  <a:pt x="1522476" y="70047"/>
                </a:lnTo>
                <a:close/>
              </a:path>
            </a:pathLst>
          </a:custGeom>
          <a:solidFill>
            <a:srgbClr val="EE2B0A"/>
          </a:solidFill>
        </p:spPr>
        <p:txBody>
          <a:bodyPr wrap="square" lIns="0" tIns="0" rIns="0" bIns="0" rtlCol="0"/>
          <a:lstStyle/>
          <a:p>
            <a:endParaRPr/>
          </a:p>
        </p:txBody>
      </p:sp>
      <p:sp>
        <p:nvSpPr>
          <p:cNvPr id="15" name="object 15"/>
          <p:cNvSpPr txBox="1"/>
          <p:nvPr/>
        </p:nvSpPr>
        <p:spPr>
          <a:xfrm>
            <a:off x="5930772" y="4861621"/>
            <a:ext cx="3785235" cy="1676400"/>
          </a:xfrm>
          <a:prstGeom prst="rect">
            <a:avLst/>
          </a:prstGeom>
        </p:spPr>
        <p:txBody>
          <a:bodyPr vert="horz" wrap="square" lIns="0" tIns="0" rIns="0" bIns="0" rtlCol="0">
            <a:spAutoFit/>
          </a:bodyPr>
          <a:lstStyle/>
          <a:p>
            <a:pPr marL="2171700" marR="5080">
              <a:lnSpc>
                <a:spcPct val="145000"/>
              </a:lnSpc>
            </a:pPr>
            <a:r>
              <a:rPr sz="1800" dirty="0">
                <a:solidFill>
                  <a:srgbClr val="EE2B0A"/>
                </a:solidFill>
                <a:latin typeface="宋体" panose="02010600030101010101" pitchFamily="2" charset="-122"/>
                <a:cs typeface="宋体" panose="02010600030101010101" pitchFamily="2" charset="-122"/>
              </a:rPr>
              <a:t>美国牌照的长宽 比例是</a:t>
            </a:r>
            <a:r>
              <a:rPr sz="1800" spc="-5" dirty="0">
                <a:solidFill>
                  <a:srgbClr val="EE2B0A"/>
                </a:solidFill>
                <a:latin typeface="Times New Roman" panose="02020603050405020304"/>
                <a:cs typeface="Times New Roman" panose="02020603050405020304"/>
              </a:rPr>
              <a:t>2:1</a:t>
            </a:r>
            <a:endParaRPr sz="1800">
              <a:latin typeface="Times New Roman" panose="02020603050405020304"/>
              <a:cs typeface="Times New Roman" panose="02020603050405020304"/>
            </a:endParaRPr>
          </a:p>
          <a:p>
            <a:pPr>
              <a:lnSpc>
                <a:spcPct val="100000"/>
              </a:lnSpc>
            </a:pPr>
            <a:endParaRPr sz="1900">
              <a:latin typeface="Times New Roman" panose="02020603050405020304"/>
              <a:cs typeface="Times New Roman" panose="02020603050405020304"/>
            </a:endParaRPr>
          </a:p>
          <a:p>
            <a:pPr>
              <a:lnSpc>
                <a:spcPct val="100000"/>
              </a:lnSpc>
              <a:spcBef>
                <a:spcPts val="20"/>
              </a:spcBef>
            </a:pPr>
            <a:endParaRPr sz="2250">
              <a:latin typeface="Times New Roman" panose="02020603050405020304"/>
              <a:cs typeface="Times New Roman" panose="02020603050405020304"/>
            </a:endParaRPr>
          </a:p>
          <a:p>
            <a:pPr marL="12700">
              <a:lnSpc>
                <a:spcPts val="2155"/>
              </a:lnSpc>
            </a:pPr>
            <a:r>
              <a:rPr sz="1800" dirty="0">
                <a:solidFill>
                  <a:srgbClr val="EE2B0A"/>
                </a:solidFill>
                <a:latin typeface="宋体" panose="02010600030101010101" pitchFamily="2" charset="-122"/>
                <a:cs typeface="宋体" panose="02010600030101010101" pitchFamily="2" charset="-122"/>
              </a:rPr>
              <a:t>边缘连接的结果</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208"/>
            <a:ext cx="5260340" cy="377190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通</a:t>
            </a:r>
            <a:r>
              <a:rPr sz="3200" b="1" spc="-10" dirty="0">
                <a:latin typeface="新宋体" panose="02010609030101010101" charset="-122"/>
                <a:cs typeface="新宋体" panose="02010609030101010101" charset="-122"/>
              </a:rPr>
              <a:t>过</a:t>
            </a:r>
            <a:r>
              <a:rPr sz="3200" b="1" spc="-10" dirty="0">
                <a:latin typeface="Times New Roman" panose="02020603050405020304"/>
                <a:cs typeface="Times New Roman" panose="02020603050405020304"/>
              </a:rPr>
              <a:t>Houg</a:t>
            </a:r>
            <a:r>
              <a:rPr sz="3200" b="1" spc="-15" dirty="0">
                <a:latin typeface="Times New Roman" panose="02020603050405020304"/>
                <a:cs typeface="Times New Roman" panose="02020603050405020304"/>
              </a:rPr>
              <a:t>h</a:t>
            </a:r>
            <a:r>
              <a:rPr sz="3200" b="1" spc="-15" dirty="0">
                <a:latin typeface="新宋体" panose="02010609030101010101" charset="-122"/>
                <a:cs typeface="新宋体" panose="02010609030101010101" charset="-122"/>
              </a:rPr>
              <a:t>变换进行整体处理</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355600" indent="-342900">
              <a:lnSpc>
                <a:spcPct val="100000"/>
              </a:lnSpc>
              <a:buClr>
                <a:srgbClr val="EE2B0A"/>
              </a:buClr>
              <a:buSzPct val="69000"/>
              <a:buFont typeface="Wingdings" panose="05000000000000000000"/>
              <a:buChar char=""/>
              <a:tabLst>
                <a:tab pos="355600" algn="l"/>
              </a:tabLst>
            </a:pPr>
            <a:r>
              <a:rPr sz="3200" spc="-5" dirty="0">
                <a:latin typeface="新宋体" panose="02010609030101010101" charset="-122"/>
                <a:cs typeface="新宋体" panose="02010609030101010101" charset="-122"/>
              </a:rPr>
              <a:t>Hough变换</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问题的提出</a:t>
            </a:r>
            <a:endParaRPr sz="3200">
              <a:latin typeface="新宋体" panose="02010609030101010101" charset="-122"/>
              <a:cs typeface="新宋体" panose="02010609030101010101" charset="-122"/>
            </a:endParaRPr>
          </a:p>
          <a:p>
            <a:pPr marL="469900">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Hough变换的基本思想</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算法实现</a:t>
            </a:r>
            <a:endParaRPr sz="3200">
              <a:latin typeface="新宋体" panose="02010609030101010101" charset="-122"/>
              <a:cs typeface="新宋体" panose="02010609030101010101" charset="-122"/>
            </a:endParaRPr>
          </a:p>
          <a:p>
            <a:pPr marL="958850" lvl="1" indent="-488950">
              <a:lnSpc>
                <a:spcPts val="3750"/>
              </a:lnSpc>
              <a:spcBef>
                <a:spcPts val="760"/>
              </a:spcBef>
              <a:buClr>
                <a:srgbClr val="FF0000"/>
              </a:buClr>
              <a:buSzPct val="69000"/>
              <a:buFont typeface="Wingdings" panose="05000000000000000000"/>
              <a:buChar char=""/>
              <a:tabLst>
                <a:tab pos="959485" algn="l"/>
              </a:tabLst>
            </a:pPr>
            <a:r>
              <a:rPr sz="3200" spc="-5" dirty="0">
                <a:latin typeface="新宋体" panose="02010609030101010101" charset="-122"/>
                <a:cs typeface="新宋体" panose="02010609030101010101" charset="-122"/>
              </a:rPr>
              <a:t>Hough变换的扩展</a:t>
            </a:r>
            <a:endParaRPr sz="3200">
              <a:latin typeface="新宋体" panose="02010609030101010101" charset="-122"/>
              <a:cs typeface="新宋体" panose="02010609030101010101" charset="-122"/>
            </a:endParaRP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213239" y="4223765"/>
            <a:ext cx="4038600" cy="838200"/>
          </a:xfrm>
          <a:custGeom>
            <a:avLst/>
            <a:gdLst/>
            <a:ahLst/>
            <a:cxnLst/>
            <a:rect l="l" t="t" r="r" b="b"/>
            <a:pathLst>
              <a:path w="4038600" h="838200">
                <a:moveTo>
                  <a:pt x="0" y="838200"/>
                </a:moveTo>
                <a:lnTo>
                  <a:pt x="4038600" y="0"/>
                </a:lnTo>
              </a:path>
            </a:pathLst>
          </a:custGeom>
          <a:ln w="38100">
            <a:solidFill>
              <a:srgbClr val="000000"/>
            </a:solidFill>
          </a:ln>
        </p:spPr>
        <p:txBody>
          <a:bodyPr wrap="square" lIns="0" tIns="0" rIns="0" bIns="0" rtlCol="0"/>
          <a:lstStyle/>
          <a:p>
            <a:endParaRPr/>
          </a:p>
        </p:txBody>
      </p:sp>
      <p:sp>
        <p:nvSpPr>
          <p:cNvPr id="6" name="object 6"/>
          <p:cNvSpPr/>
          <p:nvPr/>
        </p:nvSpPr>
        <p:spPr>
          <a:xfrm>
            <a:off x="4280039" y="48333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7" name="object 7"/>
          <p:cNvSpPr/>
          <p:nvPr/>
        </p:nvSpPr>
        <p:spPr>
          <a:xfrm>
            <a:off x="4280039" y="48333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3518039" y="49857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9" name="object 9"/>
          <p:cNvSpPr/>
          <p:nvPr/>
        </p:nvSpPr>
        <p:spPr>
          <a:xfrm>
            <a:off x="3518039" y="49857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10" name="object 10"/>
          <p:cNvSpPr/>
          <p:nvPr/>
        </p:nvSpPr>
        <p:spPr>
          <a:xfrm>
            <a:off x="3670439" y="49095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1" name="object 11"/>
          <p:cNvSpPr/>
          <p:nvPr/>
        </p:nvSpPr>
        <p:spPr>
          <a:xfrm>
            <a:off x="3670439" y="49095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3822839" y="48333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3" name="object 13"/>
          <p:cNvSpPr/>
          <p:nvPr/>
        </p:nvSpPr>
        <p:spPr>
          <a:xfrm>
            <a:off x="3822839" y="48333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3975239" y="48333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5" name="object 15"/>
          <p:cNvSpPr/>
          <p:nvPr/>
        </p:nvSpPr>
        <p:spPr>
          <a:xfrm>
            <a:off x="3975239" y="48333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16" name="object 16"/>
          <p:cNvSpPr/>
          <p:nvPr/>
        </p:nvSpPr>
        <p:spPr>
          <a:xfrm>
            <a:off x="4813439" y="46809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7" name="object 17"/>
          <p:cNvSpPr/>
          <p:nvPr/>
        </p:nvSpPr>
        <p:spPr>
          <a:xfrm>
            <a:off x="4813439" y="46809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4965839" y="46047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9" name="object 19"/>
          <p:cNvSpPr/>
          <p:nvPr/>
        </p:nvSpPr>
        <p:spPr>
          <a:xfrm>
            <a:off x="4965839" y="46047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20" name="object 20"/>
          <p:cNvSpPr/>
          <p:nvPr/>
        </p:nvSpPr>
        <p:spPr>
          <a:xfrm>
            <a:off x="4127639" y="47571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1" name="object 21"/>
          <p:cNvSpPr/>
          <p:nvPr/>
        </p:nvSpPr>
        <p:spPr>
          <a:xfrm>
            <a:off x="4127639" y="47571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4432439" y="47571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3" name="object 23"/>
          <p:cNvSpPr/>
          <p:nvPr/>
        </p:nvSpPr>
        <p:spPr>
          <a:xfrm>
            <a:off x="4432439" y="47571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24" name="object 24"/>
          <p:cNvSpPr/>
          <p:nvPr/>
        </p:nvSpPr>
        <p:spPr>
          <a:xfrm>
            <a:off x="4661039" y="47571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5" name="object 25"/>
          <p:cNvSpPr/>
          <p:nvPr/>
        </p:nvSpPr>
        <p:spPr>
          <a:xfrm>
            <a:off x="4661039" y="47571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26" name="object 26"/>
          <p:cNvSpPr/>
          <p:nvPr/>
        </p:nvSpPr>
        <p:spPr>
          <a:xfrm>
            <a:off x="4889639" y="46809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7" name="object 27"/>
          <p:cNvSpPr/>
          <p:nvPr/>
        </p:nvSpPr>
        <p:spPr>
          <a:xfrm>
            <a:off x="4889639" y="46809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28" name="object 28"/>
          <p:cNvSpPr/>
          <p:nvPr/>
        </p:nvSpPr>
        <p:spPr>
          <a:xfrm>
            <a:off x="5423039" y="45285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9" name="object 29"/>
          <p:cNvSpPr/>
          <p:nvPr/>
        </p:nvSpPr>
        <p:spPr>
          <a:xfrm>
            <a:off x="5423039" y="45285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30" name="object 30"/>
          <p:cNvSpPr/>
          <p:nvPr/>
        </p:nvSpPr>
        <p:spPr>
          <a:xfrm>
            <a:off x="4584839" y="48333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1" name="object 31"/>
          <p:cNvSpPr/>
          <p:nvPr/>
        </p:nvSpPr>
        <p:spPr>
          <a:xfrm>
            <a:off x="4584839" y="48333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32" name="object 32"/>
          <p:cNvSpPr/>
          <p:nvPr/>
        </p:nvSpPr>
        <p:spPr>
          <a:xfrm>
            <a:off x="5194439" y="46047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3" name="object 33"/>
          <p:cNvSpPr/>
          <p:nvPr/>
        </p:nvSpPr>
        <p:spPr>
          <a:xfrm>
            <a:off x="5194439" y="46047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34" name="object 34"/>
          <p:cNvSpPr/>
          <p:nvPr/>
        </p:nvSpPr>
        <p:spPr>
          <a:xfrm>
            <a:off x="5956439" y="45285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5" name="object 35"/>
          <p:cNvSpPr/>
          <p:nvPr/>
        </p:nvSpPr>
        <p:spPr>
          <a:xfrm>
            <a:off x="5956439" y="45285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36" name="object 36"/>
          <p:cNvSpPr/>
          <p:nvPr/>
        </p:nvSpPr>
        <p:spPr>
          <a:xfrm>
            <a:off x="5651639" y="45285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7" name="object 37"/>
          <p:cNvSpPr/>
          <p:nvPr/>
        </p:nvSpPr>
        <p:spPr>
          <a:xfrm>
            <a:off x="5651639" y="45285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38" name="object 38"/>
          <p:cNvSpPr/>
          <p:nvPr/>
        </p:nvSpPr>
        <p:spPr>
          <a:xfrm>
            <a:off x="5118239" y="52143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9" name="object 39"/>
          <p:cNvSpPr/>
          <p:nvPr/>
        </p:nvSpPr>
        <p:spPr>
          <a:xfrm>
            <a:off x="5118239" y="52143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40" name="object 40"/>
          <p:cNvSpPr/>
          <p:nvPr/>
        </p:nvSpPr>
        <p:spPr>
          <a:xfrm>
            <a:off x="5575439" y="46047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41" name="object 41"/>
          <p:cNvSpPr/>
          <p:nvPr/>
        </p:nvSpPr>
        <p:spPr>
          <a:xfrm>
            <a:off x="5575439" y="46047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42" name="object 42"/>
          <p:cNvSpPr/>
          <p:nvPr/>
        </p:nvSpPr>
        <p:spPr>
          <a:xfrm>
            <a:off x="6108839" y="45285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43" name="object 43"/>
          <p:cNvSpPr/>
          <p:nvPr/>
        </p:nvSpPr>
        <p:spPr>
          <a:xfrm>
            <a:off x="6108839" y="45285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44" name="object 44"/>
          <p:cNvSpPr/>
          <p:nvPr/>
        </p:nvSpPr>
        <p:spPr>
          <a:xfrm>
            <a:off x="6185039" y="43761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45" name="object 45"/>
          <p:cNvSpPr/>
          <p:nvPr/>
        </p:nvSpPr>
        <p:spPr>
          <a:xfrm>
            <a:off x="6185039" y="43761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46" name="object 46"/>
          <p:cNvSpPr/>
          <p:nvPr/>
        </p:nvSpPr>
        <p:spPr>
          <a:xfrm>
            <a:off x="6566027" y="42999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47" name="object 47"/>
          <p:cNvSpPr/>
          <p:nvPr/>
        </p:nvSpPr>
        <p:spPr>
          <a:xfrm>
            <a:off x="6566027" y="42999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48" name="object 48"/>
          <p:cNvSpPr/>
          <p:nvPr/>
        </p:nvSpPr>
        <p:spPr>
          <a:xfrm>
            <a:off x="5804039" y="45285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49" name="object 49"/>
          <p:cNvSpPr/>
          <p:nvPr/>
        </p:nvSpPr>
        <p:spPr>
          <a:xfrm>
            <a:off x="5804039" y="45285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50" name="object 50"/>
          <p:cNvSpPr/>
          <p:nvPr/>
        </p:nvSpPr>
        <p:spPr>
          <a:xfrm>
            <a:off x="5346839" y="45285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51" name="object 51"/>
          <p:cNvSpPr/>
          <p:nvPr/>
        </p:nvSpPr>
        <p:spPr>
          <a:xfrm>
            <a:off x="5346839" y="45285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52" name="object 52"/>
          <p:cNvSpPr/>
          <p:nvPr/>
        </p:nvSpPr>
        <p:spPr>
          <a:xfrm>
            <a:off x="6337427" y="43761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53" name="object 53"/>
          <p:cNvSpPr/>
          <p:nvPr/>
        </p:nvSpPr>
        <p:spPr>
          <a:xfrm>
            <a:off x="6337427" y="43761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54" name="object 54"/>
          <p:cNvSpPr/>
          <p:nvPr/>
        </p:nvSpPr>
        <p:spPr>
          <a:xfrm>
            <a:off x="6032639" y="4528565"/>
            <a:ext cx="76200" cy="76200"/>
          </a:xfrm>
          <a:custGeom>
            <a:avLst/>
            <a:gdLst/>
            <a:ahLst/>
            <a:cxnLst/>
            <a:rect l="l" t="t" r="r" b="b"/>
            <a:pathLst>
              <a:path w="76200" h="76200">
                <a:moveTo>
                  <a:pt x="76200" y="38100"/>
                </a:moveTo>
                <a:lnTo>
                  <a:pt x="73247" y="23467"/>
                </a:lnTo>
                <a:lnTo>
                  <a:pt x="65151" y="11334"/>
                </a:lnTo>
                <a:lnTo>
                  <a:pt x="53054" y="3059"/>
                </a:lnTo>
                <a:lnTo>
                  <a:pt x="38100" y="0"/>
                </a:ln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55" name="object 55"/>
          <p:cNvSpPr/>
          <p:nvPr/>
        </p:nvSpPr>
        <p:spPr>
          <a:xfrm>
            <a:off x="6032639" y="4528565"/>
            <a:ext cx="76200" cy="76200"/>
          </a:xfrm>
          <a:custGeom>
            <a:avLst/>
            <a:gdLst/>
            <a:ahLst/>
            <a:cxnLst/>
            <a:rect l="l" t="t" r="r" b="b"/>
            <a:pathLst>
              <a:path w="76200" h="76200">
                <a:moveTo>
                  <a:pt x="38100" y="0"/>
                </a:moveTo>
                <a:lnTo>
                  <a:pt x="23145" y="3059"/>
                </a:lnTo>
                <a:lnTo>
                  <a:pt x="11048" y="11334"/>
                </a:lnTo>
                <a:lnTo>
                  <a:pt x="2952" y="23467"/>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467"/>
                </a:lnTo>
                <a:lnTo>
                  <a:pt x="65151" y="11334"/>
                </a:lnTo>
                <a:lnTo>
                  <a:pt x="53054" y="3059"/>
                </a:lnTo>
                <a:lnTo>
                  <a:pt x="38100" y="0"/>
                </a:lnTo>
                <a:close/>
              </a:path>
            </a:pathLst>
          </a:custGeom>
          <a:ln w="9525">
            <a:solidFill>
              <a:srgbClr val="000000"/>
            </a:solidFill>
          </a:ln>
        </p:spPr>
        <p:txBody>
          <a:bodyPr wrap="square" lIns="0" tIns="0" rIns="0" bIns="0" rtlCol="0"/>
          <a:lstStyle/>
          <a:p>
            <a:endParaRPr/>
          </a:p>
        </p:txBody>
      </p:sp>
      <p:sp>
        <p:nvSpPr>
          <p:cNvPr id="56" name="object 56"/>
          <p:cNvSpPr txBox="1"/>
          <p:nvPr/>
        </p:nvSpPr>
        <p:spPr>
          <a:xfrm>
            <a:off x="1681098" y="933196"/>
            <a:ext cx="7470775" cy="254508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通</a:t>
            </a:r>
            <a:r>
              <a:rPr sz="3200" b="1" spc="-10" dirty="0">
                <a:latin typeface="新宋体" panose="02010609030101010101" charset="-122"/>
                <a:cs typeface="新宋体" panose="02010609030101010101" charset="-122"/>
              </a:rPr>
              <a:t>过</a:t>
            </a:r>
            <a:r>
              <a:rPr sz="3200" b="1" spc="-10" dirty="0">
                <a:latin typeface="Times New Roman" panose="02020603050405020304"/>
                <a:cs typeface="Times New Roman" panose="02020603050405020304"/>
              </a:rPr>
              <a:t>Houg</a:t>
            </a:r>
            <a:r>
              <a:rPr sz="3200" b="1" spc="-15" dirty="0">
                <a:latin typeface="Times New Roman" panose="02020603050405020304"/>
                <a:cs typeface="Times New Roman" panose="02020603050405020304"/>
              </a:rPr>
              <a:t>h</a:t>
            </a:r>
            <a:r>
              <a:rPr sz="3200" b="1" spc="-15" dirty="0">
                <a:latin typeface="新宋体" panose="02010609030101010101" charset="-122"/>
                <a:cs typeface="新宋体" panose="02010609030101010101" charset="-122"/>
              </a:rPr>
              <a:t>变换进行整体处理</a:t>
            </a:r>
            <a:endParaRPr sz="3200">
              <a:latin typeface="新宋体" panose="02010609030101010101" charset="-122"/>
              <a:cs typeface="新宋体" panose="02010609030101010101" charset="-122"/>
            </a:endParaRPr>
          </a:p>
          <a:p>
            <a:pPr>
              <a:lnSpc>
                <a:spcPct val="100000"/>
              </a:lnSpc>
              <a:spcBef>
                <a:spcPts val="15"/>
              </a:spcBef>
            </a:pPr>
            <a:endParaRPr sz="2850">
              <a:latin typeface="Times New Roman" panose="02020603050405020304"/>
              <a:cs typeface="Times New Roman" panose="02020603050405020304"/>
            </a:endParaRPr>
          </a:p>
          <a:p>
            <a:pPr marL="12700">
              <a:lnSpc>
                <a:spcPct val="100000"/>
              </a:lnSpc>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200" spc="-15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Hough变换问题的提出</a:t>
            </a:r>
            <a:endParaRPr sz="3200">
              <a:latin typeface="新宋体" panose="02010609030101010101" charset="-122"/>
              <a:cs typeface="新宋体" panose="02010609030101010101" charset="-122"/>
            </a:endParaRPr>
          </a:p>
          <a:p>
            <a:pPr marL="755650" marR="5080" indent="-286385">
              <a:lnSpc>
                <a:spcPct val="110000"/>
              </a:lnSpc>
              <a:spcBef>
                <a:spcPts val="69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在找出边界点集之后，需要连接，形 成完整的边界图形描述</a:t>
            </a:r>
            <a:endParaRPr sz="3200">
              <a:latin typeface="新宋体" panose="02010609030101010101" charset="-122"/>
              <a:cs typeface="新宋体" panose="02010609030101010101" charset="-122"/>
            </a:endParaRP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051439" y="5335523"/>
            <a:ext cx="2971800" cy="85725"/>
          </a:xfrm>
          <a:custGeom>
            <a:avLst/>
            <a:gdLst/>
            <a:ahLst/>
            <a:cxnLst/>
            <a:rect l="l" t="t" r="r" b="b"/>
            <a:pathLst>
              <a:path w="2971800" h="85725">
                <a:moveTo>
                  <a:pt x="2900172" y="57150"/>
                </a:moveTo>
                <a:lnTo>
                  <a:pt x="2900172" y="28194"/>
                </a:lnTo>
                <a:lnTo>
                  <a:pt x="0" y="28194"/>
                </a:lnTo>
                <a:lnTo>
                  <a:pt x="0" y="57150"/>
                </a:lnTo>
                <a:lnTo>
                  <a:pt x="2900172" y="57150"/>
                </a:lnTo>
                <a:close/>
              </a:path>
              <a:path w="2971800" h="85725">
                <a:moveTo>
                  <a:pt x="2971787" y="42672"/>
                </a:moveTo>
                <a:lnTo>
                  <a:pt x="2885681" y="0"/>
                </a:lnTo>
                <a:lnTo>
                  <a:pt x="2885681" y="28194"/>
                </a:lnTo>
                <a:lnTo>
                  <a:pt x="2900172" y="28194"/>
                </a:lnTo>
                <a:lnTo>
                  <a:pt x="2900172" y="78162"/>
                </a:lnTo>
                <a:lnTo>
                  <a:pt x="2971787" y="42672"/>
                </a:lnTo>
                <a:close/>
              </a:path>
              <a:path w="2971800" h="85725">
                <a:moveTo>
                  <a:pt x="2900172" y="78162"/>
                </a:moveTo>
                <a:lnTo>
                  <a:pt x="2900172" y="57150"/>
                </a:lnTo>
                <a:lnTo>
                  <a:pt x="2885681" y="57150"/>
                </a:lnTo>
                <a:lnTo>
                  <a:pt x="2885681" y="85343"/>
                </a:lnTo>
                <a:lnTo>
                  <a:pt x="2900172" y="78162"/>
                </a:lnTo>
                <a:close/>
              </a:path>
            </a:pathLst>
          </a:custGeom>
          <a:solidFill>
            <a:srgbClr val="FF0000"/>
          </a:solidFill>
        </p:spPr>
        <p:txBody>
          <a:bodyPr wrap="square" lIns="0" tIns="0" rIns="0" bIns="0" rtlCol="0"/>
          <a:lstStyle/>
          <a:p>
            <a:endParaRPr/>
          </a:p>
        </p:txBody>
      </p:sp>
      <p:sp>
        <p:nvSpPr>
          <p:cNvPr id="6" name="object 6"/>
          <p:cNvSpPr/>
          <p:nvPr/>
        </p:nvSpPr>
        <p:spPr>
          <a:xfrm>
            <a:off x="4008767" y="5378196"/>
            <a:ext cx="85725" cy="1447800"/>
          </a:xfrm>
          <a:custGeom>
            <a:avLst/>
            <a:gdLst/>
            <a:ahLst/>
            <a:cxnLst/>
            <a:rect l="l" t="t" r="r" b="b"/>
            <a:pathLst>
              <a:path w="85725" h="1447800">
                <a:moveTo>
                  <a:pt x="85343" y="1361694"/>
                </a:moveTo>
                <a:lnTo>
                  <a:pt x="0" y="1361694"/>
                </a:lnTo>
                <a:lnTo>
                  <a:pt x="28194" y="1418585"/>
                </a:lnTo>
                <a:lnTo>
                  <a:pt x="28194" y="1376172"/>
                </a:lnTo>
                <a:lnTo>
                  <a:pt x="57150" y="1376172"/>
                </a:lnTo>
                <a:lnTo>
                  <a:pt x="57150" y="1418585"/>
                </a:lnTo>
                <a:lnTo>
                  <a:pt x="85343" y="1361694"/>
                </a:lnTo>
                <a:close/>
              </a:path>
              <a:path w="85725" h="1447800">
                <a:moveTo>
                  <a:pt x="57150" y="1361694"/>
                </a:moveTo>
                <a:lnTo>
                  <a:pt x="57149" y="0"/>
                </a:lnTo>
                <a:lnTo>
                  <a:pt x="28193" y="0"/>
                </a:lnTo>
                <a:lnTo>
                  <a:pt x="28194" y="1361694"/>
                </a:lnTo>
                <a:lnTo>
                  <a:pt x="57150" y="1361694"/>
                </a:lnTo>
                <a:close/>
              </a:path>
              <a:path w="85725" h="1447800">
                <a:moveTo>
                  <a:pt x="57150" y="1418585"/>
                </a:moveTo>
                <a:lnTo>
                  <a:pt x="57150" y="1376172"/>
                </a:lnTo>
                <a:lnTo>
                  <a:pt x="28194" y="1376172"/>
                </a:lnTo>
                <a:lnTo>
                  <a:pt x="28194" y="1418585"/>
                </a:lnTo>
                <a:lnTo>
                  <a:pt x="42672" y="1447800"/>
                </a:lnTo>
                <a:lnTo>
                  <a:pt x="57150" y="1418585"/>
                </a:lnTo>
                <a:close/>
              </a:path>
            </a:pathLst>
          </a:custGeom>
          <a:solidFill>
            <a:srgbClr val="FF0000"/>
          </a:solidFill>
        </p:spPr>
        <p:txBody>
          <a:bodyPr wrap="square" lIns="0" tIns="0" rIns="0" bIns="0" rtlCol="0"/>
          <a:lstStyle/>
          <a:p>
            <a:endParaRPr/>
          </a:p>
        </p:txBody>
      </p:sp>
      <p:sp>
        <p:nvSpPr>
          <p:cNvPr id="7" name="object 7"/>
          <p:cNvSpPr txBox="1"/>
          <p:nvPr/>
        </p:nvSpPr>
        <p:spPr>
          <a:xfrm>
            <a:off x="1825879" y="1964944"/>
            <a:ext cx="7783195" cy="492569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Hough变换的基本思想</a:t>
            </a:r>
            <a:endParaRPr sz="3200">
              <a:latin typeface="新宋体" panose="02010609030101010101" charset="-122"/>
              <a:cs typeface="新宋体" panose="02010609030101010101" charset="-122"/>
            </a:endParaRPr>
          </a:p>
          <a:p>
            <a:pPr marL="755650" marR="17145" indent="-286385" algn="just">
              <a:lnSpc>
                <a:spcPct val="100000"/>
              </a:lnSpc>
              <a:spcBef>
                <a:spcPts val="755"/>
              </a:spcBef>
            </a:pPr>
            <a:r>
              <a:rPr sz="2600" spc="-5" dirty="0">
                <a:solidFill>
                  <a:srgbClr val="FF0000"/>
                </a:solidFill>
                <a:latin typeface="Wingdings" panose="05000000000000000000"/>
                <a:cs typeface="Wingdings" panose="05000000000000000000"/>
              </a:rPr>
              <a:t></a:t>
            </a:r>
            <a:r>
              <a:rPr sz="2600" spc="-5" dirty="0">
                <a:solidFill>
                  <a:srgbClr val="FF0000"/>
                </a:solidFill>
                <a:latin typeface="Times New Roman" panose="02020603050405020304"/>
                <a:cs typeface="Times New Roman" panose="02020603050405020304"/>
              </a:rPr>
              <a:t>  </a:t>
            </a:r>
            <a:r>
              <a:rPr sz="2600" spc="-140" dirty="0">
                <a:solidFill>
                  <a:srgbClr val="FF0000"/>
                </a:solidFill>
                <a:latin typeface="Times New Roman" panose="02020603050405020304"/>
                <a:cs typeface="Times New Roman" panose="02020603050405020304"/>
              </a:rPr>
              <a:t> </a:t>
            </a:r>
            <a:r>
              <a:rPr sz="3200" spc="35" dirty="0">
                <a:latin typeface="新宋体" panose="02010609030101010101" charset="-122"/>
                <a:cs typeface="新宋体" panose="02010609030101010101" charset="-122"/>
              </a:rPr>
              <a:t>对于边界上的n个点的点集，找出共线 </a:t>
            </a:r>
            <a:r>
              <a:rPr sz="3200" spc="-5" dirty="0">
                <a:latin typeface="新宋体" panose="02010609030101010101" charset="-122"/>
                <a:cs typeface="新宋体" panose="02010609030101010101" charset="-122"/>
              </a:rPr>
              <a:t>的点集和直线方程。</a:t>
            </a:r>
            <a:endParaRPr sz="3200">
              <a:latin typeface="新宋体" panose="02010609030101010101" charset="-122"/>
              <a:cs typeface="新宋体" panose="02010609030101010101" charset="-122"/>
            </a:endParaRPr>
          </a:p>
          <a:p>
            <a:pPr marL="755650" marR="5080" indent="-286385" algn="just">
              <a:lnSpc>
                <a:spcPct val="100000"/>
              </a:lnSpc>
              <a:spcBef>
                <a:spcPts val="760"/>
              </a:spcBef>
            </a:pPr>
            <a:r>
              <a:rPr sz="2600" spc="-5" dirty="0">
                <a:solidFill>
                  <a:srgbClr val="FF0000"/>
                </a:solidFill>
                <a:latin typeface="Wingdings" panose="05000000000000000000"/>
                <a:cs typeface="Wingdings" panose="05000000000000000000"/>
              </a:rPr>
              <a:t></a:t>
            </a:r>
            <a:r>
              <a:rPr sz="2600" spc="-5" dirty="0">
                <a:solidFill>
                  <a:srgbClr val="FF0000"/>
                </a:solidFill>
                <a:latin typeface="Times New Roman" panose="02020603050405020304"/>
                <a:cs typeface="Times New Roman" panose="02020603050405020304"/>
              </a:rPr>
              <a:t>  </a:t>
            </a:r>
            <a:r>
              <a:rPr sz="2600" spc="-140" dirty="0">
                <a:solidFill>
                  <a:srgbClr val="FF0000"/>
                </a:solidFill>
                <a:latin typeface="Times New Roman" panose="02020603050405020304"/>
                <a:cs typeface="Times New Roman" panose="02020603050405020304"/>
              </a:rPr>
              <a:t> </a:t>
            </a:r>
            <a:r>
              <a:rPr sz="3200" spc="145" dirty="0">
                <a:latin typeface="新宋体" panose="02010609030101010101" charset="-122"/>
                <a:cs typeface="新宋体" panose="02010609030101010101" charset="-122"/>
              </a:rPr>
              <a:t>对于任意两点的直线方程：</a:t>
            </a:r>
            <a:r>
              <a:rPr sz="3200" spc="-5" dirty="0">
                <a:latin typeface="新宋体" panose="02010609030101010101" charset="-122"/>
                <a:cs typeface="新宋体" panose="02010609030101010101" charset="-122"/>
              </a:rPr>
              <a:t>y</a:t>
            </a:r>
            <a:r>
              <a:rPr sz="3200" spc="145"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a:t>
            </a:r>
            <a:r>
              <a:rPr sz="3200" spc="145"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ax</a:t>
            </a:r>
            <a:r>
              <a:rPr sz="3200" spc="16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 </a:t>
            </a:r>
            <a:r>
              <a:rPr sz="3200" spc="125" dirty="0">
                <a:latin typeface="新宋体" panose="02010609030101010101" charset="-122"/>
                <a:cs typeface="新宋体" panose="02010609030101010101" charset="-122"/>
              </a:rPr>
              <a:t>b，构造一个参数a，b的平面，从而有 </a:t>
            </a:r>
            <a:r>
              <a:rPr sz="3200" spc="-5" dirty="0">
                <a:latin typeface="新宋体" panose="02010609030101010101" charset="-122"/>
                <a:cs typeface="新宋体" panose="02010609030101010101" charset="-122"/>
              </a:rPr>
              <a:t>如下结论</a:t>
            </a:r>
            <a:r>
              <a:rPr sz="3200" b="1" spc="-15"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p>
            <a:pPr marL="5214620">
              <a:lnSpc>
                <a:spcPct val="100000"/>
              </a:lnSpc>
              <a:spcBef>
                <a:spcPts val="2175"/>
              </a:spcBef>
            </a:pPr>
            <a:r>
              <a:rPr sz="2800" b="1" spc="-15" dirty="0">
                <a:solidFill>
                  <a:srgbClr val="A1010C"/>
                </a:solidFill>
                <a:latin typeface="宋体" panose="02010600030101010101" pitchFamily="2" charset="-122"/>
                <a:cs typeface="宋体" panose="02010600030101010101" pitchFamily="2" charset="-122"/>
              </a:rPr>
              <a:t>a</a:t>
            </a:r>
            <a:endParaRPr sz="2800">
              <a:latin typeface="宋体" panose="02010600030101010101" pitchFamily="2" charset="-122"/>
              <a:cs typeface="宋体" panose="02010600030101010101" pitchFamily="2" charset="-122"/>
            </a:endParaRPr>
          </a:p>
          <a:p>
            <a:pPr>
              <a:lnSpc>
                <a:spcPct val="100000"/>
              </a:lnSpc>
            </a:pPr>
            <a:endParaRPr sz="2800">
              <a:latin typeface="Times New Roman" panose="02020603050405020304"/>
              <a:cs typeface="Times New Roman" panose="02020603050405020304"/>
            </a:endParaRPr>
          </a:p>
          <a:p>
            <a:pPr marL="2456815">
              <a:lnSpc>
                <a:spcPts val="3295"/>
              </a:lnSpc>
              <a:spcBef>
                <a:spcPts val="2180"/>
              </a:spcBef>
            </a:pPr>
            <a:r>
              <a:rPr sz="2800" b="1" spc="-15" dirty="0">
                <a:solidFill>
                  <a:srgbClr val="A1010C"/>
                </a:solidFill>
                <a:latin typeface="宋体" panose="02010600030101010101" pitchFamily="2" charset="-122"/>
                <a:cs typeface="宋体" panose="02010600030101010101" pitchFamily="2" charset="-122"/>
              </a:rPr>
              <a:t>b</a:t>
            </a:r>
            <a:endParaRPr sz="2800">
              <a:latin typeface="宋体" panose="02010600030101010101" pitchFamily="2" charset="-122"/>
              <a:cs typeface="宋体" panose="02010600030101010101" pitchFamily="2" charset="-122"/>
            </a:endParaRPr>
          </a:p>
        </p:txBody>
      </p:sp>
      <p:sp>
        <p:nvSpPr>
          <p:cNvPr id="8" name="object 8"/>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通</a:t>
            </a:r>
            <a:r>
              <a:rPr spc="-10" dirty="0">
                <a:latin typeface="新宋体" panose="02010609030101010101" charset="-122"/>
                <a:cs typeface="新宋体" panose="02010609030101010101" charset="-122"/>
              </a:rPr>
              <a:t>过</a:t>
            </a:r>
            <a:r>
              <a:rPr spc="-10" dirty="0">
                <a:latin typeface="Times New Roman" panose="02020603050405020304"/>
                <a:cs typeface="Times New Roman" panose="02020603050405020304"/>
              </a:rPr>
              <a:t>Houg</a:t>
            </a:r>
            <a:r>
              <a:rPr spc="-15" dirty="0">
                <a:latin typeface="Times New Roman" panose="02020603050405020304"/>
                <a:cs typeface="Times New Roman" panose="02020603050405020304"/>
              </a:rPr>
              <a:t>h</a:t>
            </a:r>
            <a:r>
              <a:rPr spc="-15" dirty="0">
                <a:latin typeface="新宋体" panose="02010609030101010101" charset="-122"/>
                <a:cs typeface="新宋体" panose="02010609030101010101" charset="-122"/>
              </a:rPr>
              <a:t>变换进行整体处理</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201495" y="5148269"/>
            <a:ext cx="1623060" cy="1622425"/>
          </a:xfrm>
          <a:custGeom>
            <a:avLst/>
            <a:gdLst/>
            <a:ahLst/>
            <a:cxnLst/>
            <a:rect l="l" t="t" r="r" b="b"/>
            <a:pathLst>
              <a:path w="1623059" h="1622425">
                <a:moveTo>
                  <a:pt x="1210620" y="412044"/>
                </a:moveTo>
                <a:lnTo>
                  <a:pt x="1166860" y="369741"/>
                </a:lnTo>
                <a:lnTo>
                  <a:pt x="1122356" y="329552"/>
                </a:lnTo>
                <a:lnTo>
                  <a:pt x="1077224" y="291509"/>
                </a:lnTo>
                <a:lnTo>
                  <a:pt x="1031578" y="255643"/>
                </a:lnTo>
                <a:lnTo>
                  <a:pt x="985533" y="221987"/>
                </a:lnTo>
                <a:lnTo>
                  <a:pt x="939206" y="190573"/>
                </a:lnTo>
                <a:lnTo>
                  <a:pt x="892710" y="161431"/>
                </a:lnTo>
                <a:lnTo>
                  <a:pt x="846162" y="134594"/>
                </a:lnTo>
                <a:lnTo>
                  <a:pt x="799676" y="110094"/>
                </a:lnTo>
                <a:lnTo>
                  <a:pt x="753368" y="87963"/>
                </a:lnTo>
                <a:lnTo>
                  <a:pt x="707353" y="68232"/>
                </a:lnTo>
                <a:lnTo>
                  <a:pt x="661746" y="50933"/>
                </a:lnTo>
                <a:lnTo>
                  <a:pt x="616662" y="36099"/>
                </a:lnTo>
                <a:lnTo>
                  <a:pt x="572217" y="23760"/>
                </a:lnTo>
                <a:lnTo>
                  <a:pt x="528525" y="13949"/>
                </a:lnTo>
                <a:lnTo>
                  <a:pt x="485703" y="6697"/>
                </a:lnTo>
                <a:lnTo>
                  <a:pt x="443865" y="2037"/>
                </a:lnTo>
                <a:lnTo>
                  <a:pt x="403126" y="0"/>
                </a:lnTo>
                <a:lnTo>
                  <a:pt x="363601" y="617"/>
                </a:lnTo>
                <a:lnTo>
                  <a:pt x="325407" y="3922"/>
                </a:lnTo>
                <a:lnTo>
                  <a:pt x="253468" y="18719"/>
                </a:lnTo>
                <a:lnTo>
                  <a:pt x="188231" y="44645"/>
                </a:lnTo>
                <a:lnTo>
                  <a:pt x="130618" y="81955"/>
                </a:lnTo>
                <a:lnTo>
                  <a:pt x="81955" y="130536"/>
                </a:lnTo>
                <a:lnTo>
                  <a:pt x="44645" y="188004"/>
                </a:lnTo>
                <a:lnTo>
                  <a:pt x="18719" y="253118"/>
                </a:lnTo>
                <a:lnTo>
                  <a:pt x="3922" y="324955"/>
                </a:lnTo>
                <a:lnTo>
                  <a:pt x="617" y="363105"/>
                </a:lnTo>
                <a:lnTo>
                  <a:pt x="0" y="402590"/>
                </a:lnTo>
                <a:lnTo>
                  <a:pt x="2037" y="443293"/>
                </a:lnTo>
                <a:lnTo>
                  <a:pt x="6697" y="485100"/>
                </a:lnTo>
                <a:lnTo>
                  <a:pt x="13949" y="527894"/>
                </a:lnTo>
                <a:lnTo>
                  <a:pt x="23760" y="571561"/>
                </a:lnTo>
                <a:lnTo>
                  <a:pt x="36099" y="615985"/>
                </a:lnTo>
                <a:lnTo>
                  <a:pt x="50933" y="661051"/>
                </a:lnTo>
                <a:lnTo>
                  <a:pt x="68232" y="706642"/>
                </a:lnTo>
                <a:lnTo>
                  <a:pt x="87963" y="752645"/>
                </a:lnTo>
                <a:lnTo>
                  <a:pt x="110094" y="798942"/>
                </a:lnTo>
                <a:lnTo>
                  <a:pt x="134594" y="845420"/>
                </a:lnTo>
                <a:lnTo>
                  <a:pt x="161431" y="891962"/>
                </a:lnTo>
                <a:lnTo>
                  <a:pt x="190573" y="938452"/>
                </a:lnTo>
                <a:lnTo>
                  <a:pt x="221987" y="984776"/>
                </a:lnTo>
                <a:lnTo>
                  <a:pt x="255643" y="1030818"/>
                </a:lnTo>
                <a:lnTo>
                  <a:pt x="291509" y="1076463"/>
                </a:lnTo>
                <a:lnTo>
                  <a:pt x="329552" y="1121595"/>
                </a:lnTo>
                <a:lnTo>
                  <a:pt x="369741" y="1166098"/>
                </a:lnTo>
                <a:lnTo>
                  <a:pt x="412044" y="1209858"/>
                </a:lnTo>
                <a:lnTo>
                  <a:pt x="455804" y="1252161"/>
                </a:lnTo>
                <a:lnTo>
                  <a:pt x="500307" y="1292350"/>
                </a:lnTo>
                <a:lnTo>
                  <a:pt x="545440" y="1330393"/>
                </a:lnTo>
                <a:lnTo>
                  <a:pt x="591086" y="1366258"/>
                </a:lnTo>
                <a:lnTo>
                  <a:pt x="637130" y="1399914"/>
                </a:lnTo>
                <a:lnTo>
                  <a:pt x="683458" y="1431329"/>
                </a:lnTo>
                <a:lnTo>
                  <a:pt x="729953" y="1460471"/>
                </a:lnTo>
                <a:lnTo>
                  <a:pt x="776502" y="1487308"/>
                </a:lnTo>
                <a:lnTo>
                  <a:pt x="822987" y="1511808"/>
                </a:lnTo>
                <a:lnTo>
                  <a:pt x="869295" y="1533939"/>
                </a:lnTo>
                <a:lnTo>
                  <a:pt x="915310" y="1553670"/>
                </a:lnTo>
                <a:lnTo>
                  <a:pt x="960917" y="1570969"/>
                </a:lnTo>
                <a:lnTo>
                  <a:pt x="1006000" y="1585803"/>
                </a:lnTo>
                <a:lnTo>
                  <a:pt x="1050445" y="1598142"/>
                </a:lnTo>
                <a:lnTo>
                  <a:pt x="1094136" y="1607953"/>
                </a:lnTo>
                <a:lnTo>
                  <a:pt x="1136958" y="1615205"/>
                </a:lnTo>
                <a:lnTo>
                  <a:pt x="1178796" y="1619865"/>
                </a:lnTo>
                <a:lnTo>
                  <a:pt x="1219534" y="1621902"/>
                </a:lnTo>
                <a:lnTo>
                  <a:pt x="1259058" y="1621285"/>
                </a:lnTo>
                <a:lnTo>
                  <a:pt x="1297252" y="1617980"/>
                </a:lnTo>
                <a:lnTo>
                  <a:pt x="1369189" y="1603183"/>
                </a:lnTo>
                <a:lnTo>
                  <a:pt x="1434424" y="1577257"/>
                </a:lnTo>
                <a:lnTo>
                  <a:pt x="1492035" y="1539947"/>
                </a:lnTo>
                <a:lnTo>
                  <a:pt x="1540695" y="1491366"/>
                </a:lnTo>
                <a:lnTo>
                  <a:pt x="1577984" y="1433897"/>
                </a:lnTo>
                <a:lnTo>
                  <a:pt x="1603873" y="1368783"/>
                </a:lnTo>
                <a:lnTo>
                  <a:pt x="1618621" y="1296947"/>
                </a:lnTo>
                <a:lnTo>
                  <a:pt x="1621899" y="1258797"/>
                </a:lnTo>
                <a:lnTo>
                  <a:pt x="1622488" y="1219312"/>
                </a:lnTo>
                <a:lnTo>
                  <a:pt x="1620423" y="1178609"/>
                </a:lnTo>
                <a:lnTo>
                  <a:pt x="1615736" y="1136802"/>
                </a:lnTo>
                <a:lnTo>
                  <a:pt x="1608458" y="1094008"/>
                </a:lnTo>
                <a:lnTo>
                  <a:pt x="1598623" y="1050341"/>
                </a:lnTo>
                <a:lnTo>
                  <a:pt x="1586263" y="1005917"/>
                </a:lnTo>
                <a:lnTo>
                  <a:pt x="1571411" y="960851"/>
                </a:lnTo>
                <a:lnTo>
                  <a:pt x="1554098" y="915259"/>
                </a:lnTo>
                <a:lnTo>
                  <a:pt x="1534359" y="869257"/>
                </a:lnTo>
                <a:lnTo>
                  <a:pt x="1512225" y="822959"/>
                </a:lnTo>
                <a:lnTo>
                  <a:pt x="1487728" y="776482"/>
                </a:lnTo>
                <a:lnTo>
                  <a:pt x="1460902" y="729940"/>
                </a:lnTo>
                <a:lnTo>
                  <a:pt x="1431779" y="683450"/>
                </a:lnTo>
                <a:lnTo>
                  <a:pt x="1400391" y="637126"/>
                </a:lnTo>
                <a:lnTo>
                  <a:pt x="1366771" y="591084"/>
                </a:lnTo>
                <a:lnTo>
                  <a:pt x="1330951" y="545439"/>
                </a:lnTo>
                <a:lnTo>
                  <a:pt x="1292964" y="500307"/>
                </a:lnTo>
                <a:lnTo>
                  <a:pt x="1252843" y="455804"/>
                </a:lnTo>
                <a:lnTo>
                  <a:pt x="1210620" y="412044"/>
                </a:lnTo>
                <a:close/>
              </a:path>
            </a:pathLst>
          </a:custGeom>
          <a:ln w="28575">
            <a:solidFill>
              <a:srgbClr val="FF0000"/>
            </a:solidFill>
          </a:ln>
        </p:spPr>
        <p:txBody>
          <a:bodyPr wrap="square" lIns="0" tIns="0" rIns="0" bIns="0" rtlCol="0"/>
          <a:lstStyle/>
          <a:p>
            <a:endParaRPr/>
          </a:p>
        </p:txBody>
      </p:sp>
      <p:sp>
        <p:nvSpPr>
          <p:cNvPr id="6" name="object 6"/>
          <p:cNvSpPr txBox="1"/>
          <p:nvPr/>
        </p:nvSpPr>
        <p:spPr>
          <a:xfrm>
            <a:off x="1878457" y="924052"/>
            <a:ext cx="8040104" cy="2044149"/>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像素的连通性</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8连通</a:t>
            </a:r>
            <a:endParaRPr sz="3200" dirty="0">
              <a:latin typeface="新宋体" panose="02010609030101010101" charset="-122"/>
              <a:cs typeface="新宋体" panose="02010609030101010101" charset="-122"/>
            </a:endParaRPr>
          </a:p>
          <a:p>
            <a:pPr>
              <a:lnSpc>
                <a:spcPct val="100000"/>
              </a:lnSpc>
              <a:spcBef>
                <a:spcPts val="55"/>
              </a:spcBef>
            </a:pPr>
            <a:endParaRPr sz="3600" dirty="0">
              <a:latin typeface="Times New Roman" panose="02020603050405020304"/>
              <a:cs typeface="Times New Roman" panose="02020603050405020304"/>
            </a:endParaRPr>
          </a:p>
          <a:p>
            <a:pPr marL="774065" marR="5080" indent="-285750" algn="just">
              <a:lnSpc>
                <a:spcPct val="100000"/>
              </a:lnSpc>
            </a:pPr>
            <a:r>
              <a:rPr sz="2200" spc="745" dirty="0">
                <a:solidFill>
                  <a:srgbClr val="FF0000"/>
                </a:solidFill>
                <a:latin typeface="Segoe UI Symbol" panose="020B0502040204020203"/>
                <a:cs typeface="Segoe UI Symbol" panose="020B0502040204020203"/>
              </a:rPr>
              <a:t>•</a:t>
            </a:r>
            <a:r>
              <a:rPr sz="3200" spc="-5" dirty="0">
                <a:latin typeface="新宋体" panose="02010609030101010101" charset="-122"/>
                <a:cs typeface="新宋体" panose="02010609030101010101" charset="-122"/>
              </a:rPr>
              <a:t>对于具有值V的像素p和q，如果q在集</a:t>
            </a:r>
            <a:r>
              <a:rPr sz="3200" dirty="0">
                <a:latin typeface="新宋体" panose="02010609030101010101" charset="-122"/>
                <a:cs typeface="新宋体" panose="02010609030101010101" charset="-122"/>
              </a:rPr>
              <a:t>合</a:t>
            </a:r>
            <a:r>
              <a:rPr sz="3200" spc="-5" dirty="0">
                <a:latin typeface="新宋体" panose="02010609030101010101" charset="-122"/>
                <a:cs typeface="新宋体" panose="02010609030101010101" charset="-122"/>
              </a:rPr>
              <a:t>N</a:t>
            </a:r>
            <a:r>
              <a:rPr sz="3150" spc="-15" baseline="-21000" dirty="0">
                <a:latin typeface="新宋体" panose="02010609030101010101" charset="-122"/>
                <a:cs typeface="新宋体" panose="02010609030101010101" charset="-122"/>
              </a:rPr>
              <a:t>8</a:t>
            </a:r>
            <a:r>
              <a:rPr sz="3200" spc="-5" dirty="0">
                <a:latin typeface="新宋体" panose="02010609030101010101" charset="-122"/>
                <a:cs typeface="新宋体" panose="02010609030101010101" charset="-122"/>
              </a:rPr>
              <a:t>(p)中，则称这两个像素是8连通的</a:t>
            </a:r>
            <a:endParaRPr sz="3200" dirty="0">
              <a:latin typeface="新宋体" panose="02010609030101010101" charset="-122"/>
              <a:cs typeface="新宋体" panose="02010609030101010101" charset="-122"/>
            </a:endParaRPr>
          </a:p>
        </p:txBody>
      </p:sp>
      <p:graphicFrame>
        <p:nvGraphicFramePr>
          <p:cNvPr id="4" name="object 4"/>
          <p:cNvGraphicFramePr>
            <a:graphicFrameLocks noGrp="1"/>
          </p:cNvGraphicFramePr>
          <p:nvPr/>
        </p:nvGraphicFramePr>
        <p:xfrm>
          <a:off x="4656277" y="4535233"/>
          <a:ext cx="2057399" cy="2057400"/>
        </p:xfrm>
        <a:graphic>
          <a:graphicData uri="http://schemas.openxmlformats.org/drawingml/2006/table">
            <a:tbl>
              <a:tblPr firstRow="1" bandRow="1">
                <a:tableStyleId>{2D5ABB26-0587-4C30-8999-92F81FD0307C}</a:tableStyleId>
              </a:tblPr>
              <a:tblGrid>
                <a:gridCol w="685800">
                  <a:extLst>
                    <a:ext uri="{9D8B030D-6E8A-4147-A177-3AD203B41FA5}">
                      <a16:colId xmlns="" xmlns:a16="http://schemas.microsoft.com/office/drawing/2014/main" val="20000"/>
                    </a:ext>
                  </a:extLst>
                </a:gridCol>
                <a:gridCol w="685800">
                  <a:extLst>
                    <a:ext uri="{9D8B030D-6E8A-4147-A177-3AD203B41FA5}">
                      <a16:colId xmlns="" xmlns:a16="http://schemas.microsoft.com/office/drawing/2014/main" val="20001"/>
                    </a:ext>
                  </a:extLst>
                </a:gridCol>
                <a:gridCol w="685799">
                  <a:extLst>
                    <a:ext uri="{9D8B030D-6E8A-4147-A177-3AD203B41FA5}">
                      <a16:colId xmlns="" xmlns:a16="http://schemas.microsoft.com/office/drawing/2014/main" val="20002"/>
                    </a:ext>
                  </a:extLst>
                </a:gridCol>
              </a:tblGrid>
              <a:tr h="685800">
                <a:tc>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 xmlns:a16="http://schemas.microsoft.com/office/drawing/2014/main" val="10000"/>
                  </a:ext>
                </a:extLst>
              </a:tr>
              <a:tr h="685800">
                <a:tc>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76530">
                        <a:lnSpc>
                          <a:spcPct val="100000"/>
                        </a:lnSpc>
                        <a:spcBef>
                          <a:spcPts val="205"/>
                        </a:spcBef>
                      </a:pPr>
                      <a:r>
                        <a:rPr sz="3600" b="1" dirty="0">
                          <a:latin typeface="Times New Roman" panose="02020603050405020304"/>
                          <a:cs typeface="Times New Roman" panose="02020603050405020304"/>
                        </a:rPr>
                        <a:t>p</a:t>
                      </a:r>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 xmlns:a16="http://schemas.microsoft.com/office/drawing/2014/main" val="10001"/>
                  </a:ext>
                </a:extLst>
              </a:tr>
              <a:tr h="685800">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63195">
                        <a:lnSpc>
                          <a:spcPct val="100000"/>
                        </a:lnSpc>
                        <a:spcBef>
                          <a:spcPts val="205"/>
                        </a:spcBef>
                      </a:pPr>
                      <a:r>
                        <a:rPr sz="3600" b="1" dirty="0">
                          <a:latin typeface="Times New Roman" panose="02020603050405020304"/>
                          <a:cs typeface="Times New Roman" panose="02020603050405020304"/>
                        </a:rPr>
                        <a:t>q</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E2B0A"/>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754251" y="1748790"/>
            <a:ext cx="7766050" cy="1968500"/>
          </a:xfrm>
          <a:prstGeom prst="rect">
            <a:avLst/>
          </a:prstGeom>
        </p:spPr>
        <p:txBody>
          <a:bodyPr vert="horz" wrap="square" lIns="0" tIns="0" rIns="0" bIns="0" rtlCol="0">
            <a:spAutoFit/>
          </a:bodyPr>
          <a:lstStyle/>
          <a:p>
            <a:pPr marL="12700">
              <a:lnSpc>
                <a:spcPct val="100000"/>
              </a:lnSpc>
              <a:tabLst>
                <a:tab pos="583565" algn="l"/>
              </a:tabLst>
            </a:pPr>
            <a:r>
              <a:rPr sz="2500" b="0" dirty="0">
                <a:solidFill>
                  <a:srgbClr val="EE2B0A"/>
                </a:solidFill>
                <a:latin typeface="Wingdings" panose="05000000000000000000"/>
                <a:cs typeface="Wingdings" panose="05000000000000000000"/>
              </a:rPr>
              <a:t></a:t>
            </a:r>
            <a:r>
              <a:rPr sz="2500" b="0" dirty="0">
                <a:solidFill>
                  <a:srgbClr val="EE2B0A"/>
                </a:solidFill>
                <a:latin typeface="Times New Roman" panose="02020603050405020304"/>
                <a:cs typeface="Times New Roman" panose="02020603050405020304"/>
              </a:rPr>
              <a:t>	</a:t>
            </a:r>
            <a:r>
              <a:rPr sz="3600" b="0" dirty="0">
                <a:latin typeface="新宋体" panose="02010609030101010101" charset="-122"/>
                <a:cs typeface="新宋体" panose="02010609030101010101" charset="-122"/>
              </a:rPr>
              <a:t>Hough变换的基本思想</a:t>
            </a:r>
            <a:endParaRPr sz="3600">
              <a:latin typeface="新宋体" panose="02010609030101010101" charset="-122"/>
              <a:cs typeface="新宋体" panose="02010609030101010101" charset="-122"/>
            </a:endParaRPr>
          </a:p>
          <a:p>
            <a:pPr marL="755650" marR="5080" indent="-285750">
              <a:lnSpc>
                <a:spcPct val="120000"/>
              </a:lnSpc>
              <a:spcBef>
                <a:spcPts val="800"/>
              </a:spcBef>
              <a:tabLst>
                <a:tab pos="958850" algn="l"/>
              </a:tabLst>
            </a:pPr>
            <a:r>
              <a:rPr sz="2200" b="0" dirty="0">
                <a:solidFill>
                  <a:srgbClr val="FF0000"/>
                </a:solidFill>
                <a:latin typeface="Wingdings" panose="05000000000000000000"/>
                <a:cs typeface="Wingdings" panose="05000000000000000000"/>
              </a:rPr>
              <a:t></a:t>
            </a:r>
            <a:r>
              <a:rPr sz="2200" b="0" dirty="0">
                <a:solidFill>
                  <a:srgbClr val="FF0000"/>
                </a:solidFill>
                <a:latin typeface="Times New Roman" panose="02020603050405020304"/>
                <a:cs typeface="Times New Roman" panose="02020603050405020304"/>
              </a:rPr>
              <a:t>		</a:t>
            </a:r>
            <a:r>
              <a:rPr b="0" spc="-5" dirty="0">
                <a:latin typeface="新宋体" panose="02010609030101010101" charset="-122"/>
                <a:cs typeface="新宋体" panose="02010609030101010101" charset="-122"/>
              </a:rPr>
              <a:t>x</a:t>
            </a:r>
            <a:r>
              <a:rPr b="0" spc="275" dirty="0">
                <a:latin typeface="新宋体" panose="02010609030101010101" charset="-122"/>
                <a:cs typeface="新宋体" panose="02010609030101010101" charset="-122"/>
              </a:rPr>
              <a:t>y</a:t>
            </a:r>
            <a:r>
              <a:rPr b="0" spc="270" dirty="0">
                <a:latin typeface="新宋体" panose="02010609030101010101" charset="-122"/>
                <a:cs typeface="新宋体" panose="02010609030101010101" charset="-122"/>
              </a:rPr>
              <a:t>平面上的任意一条直</a:t>
            </a:r>
            <a:r>
              <a:rPr b="0" spc="275" dirty="0">
                <a:latin typeface="新宋体" panose="02010609030101010101" charset="-122"/>
                <a:cs typeface="新宋体" panose="02010609030101010101" charset="-122"/>
              </a:rPr>
              <a:t>线</a:t>
            </a:r>
            <a:r>
              <a:rPr sz="3600" b="0" dirty="0">
                <a:latin typeface="新宋体" panose="02010609030101010101" charset="-122"/>
                <a:cs typeface="新宋体" panose="02010609030101010101" charset="-122"/>
              </a:rPr>
              <a:t>y</a:t>
            </a:r>
            <a:r>
              <a:rPr sz="3600" b="0" spc="275" dirty="0">
                <a:latin typeface="新宋体" panose="02010609030101010101" charset="-122"/>
                <a:cs typeface="新宋体" panose="02010609030101010101" charset="-122"/>
              </a:rPr>
              <a:t> </a:t>
            </a:r>
            <a:r>
              <a:rPr sz="3600" b="0" dirty="0">
                <a:latin typeface="新宋体" panose="02010609030101010101" charset="-122"/>
                <a:cs typeface="新宋体" panose="02010609030101010101" charset="-122"/>
              </a:rPr>
              <a:t>=</a:t>
            </a:r>
            <a:r>
              <a:rPr sz="3600" b="0" spc="275" dirty="0">
                <a:latin typeface="新宋体" panose="02010609030101010101" charset="-122"/>
                <a:cs typeface="新宋体" panose="02010609030101010101" charset="-122"/>
              </a:rPr>
              <a:t> </a:t>
            </a:r>
            <a:r>
              <a:rPr sz="3600" b="0" dirty="0">
                <a:latin typeface="新宋体" panose="02010609030101010101" charset="-122"/>
                <a:cs typeface="新宋体" panose="02010609030101010101" charset="-122"/>
              </a:rPr>
              <a:t>ax</a:t>
            </a:r>
            <a:r>
              <a:rPr sz="3600" b="0" spc="275" dirty="0">
                <a:latin typeface="新宋体" panose="02010609030101010101" charset="-122"/>
                <a:cs typeface="新宋体" panose="02010609030101010101" charset="-122"/>
              </a:rPr>
              <a:t> </a:t>
            </a:r>
            <a:r>
              <a:rPr sz="3600" b="0" dirty="0">
                <a:latin typeface="新宋体" panose="02010609030101010101" charset="-122"/>
                <a:cs typeface="新宋体" panose="02010609030101010101" charset="-122"/>
              </a:rPr>
              <a:t>+ b</a:t>
            </a:r>
            <a:r>
              <a:rPr sz="3600" b="0" spc="-200" dirty="0">
                <a:latin typeface="新宋体" panose="02010609030101010101" charset="-122"/>
                <a:cs typeface="新宋体" panose="02010609030101010101" charset="-122"/>
              </a:rPr>
              <a:t> </a:t>
            </a:r>
            <a:r>
              <a:rPr b="0" spc="-5" dirty="0">
                <a:latin typeface="新宋体" panose="02010609030101010101" charset="-122"/>
                <a:cs typeface="新宋体" panose="02010609030101010101" charset="-122"/>
              </a:rPr>
              <a:t>，对应在参数ab平面上都有一个点</a:t>
            </a:r>
            <a:endParaRPr sz="3600">
              <a:latin typeface="新宋体" panose="02010609030101010101" charset="-122"/>
              <a:cs typeface="新宋体" panose="02010609030101010101" charset="-122"/>
            </a:endParaRPr>
          </a:p>
        </p:txBody>
      </p:sp>
      <p:sp>
        <p:nvSpPr>
          <p:cNvPr id="6" name="object 6"/>
          <p:cNvSpPr/>
          <p:nvPr/>
        </p:nvSpPr>
        <p:spPr>
          <a:xfrm>
            <a:off x="4554359" y="3659123"/>
            <a:ext cx="2971800" cy="85725"/>
          </a:xfrm>
          <a:custGeom>
            <a:avLst/>
            <a:gdLst/>
            <a:ahLst/>
            <a:cxnLst/>
            <a:rect l="l" t="t" r="r" b="b"/>
            <a:pathLst>
              <a:path w="2971800" h="85725">
                <a:moveTo>
                  <a:pt x="2900933" y="57150"/>
                </a:moveTo>
                <a:lnTo>
                  <a:pt x="2900933" y="28194"/>
                </a:lnTo>
                <a:lnTo>
                  <a:pt x="0" y="28194"/>
                </a:lnTo>
                <a:lnTo>
                  <a:pt x="0" y="57150"/>
                </a:lnTo>
                <a:lnTo>
                  <a:pt x="2900933" y="57150"/>
                </a:lnTo>
                <a:close/>
              </a:path>
              <a:path w="2971800" h="85725">
                <a:moveTo>
                  <a:pt x="2971787" y="42672"/>
                </a:moveTo>
                <a:lnTo>
                  <a:pt x="2886455" y="0"/>
                </a:lnTo>
                <a:lnTo>
                  <a:pt x="2886455" y="28194"/>
                </a:lnTo>
                <a:lnTo>
                  <a:pt x="2900933" y="28194"/>
                </a:lnTo>
                <a:lnTo>
                  <a:pt x="2900933" y="78103"/>
                </a:lnTo>
                <a:lnTo>
                  <a:pt x="2971787" y="42672"/>
                </a:lnTo>
                <a:close/>
              </a:path>
              <a:path w="2971800" h="85725">
                <a:moveTo>
                  <a:pt x="2900933" y="78103"/>
                </a:moveTo>
                <a:lnTo>
                  <a:pt x="2900933" y="57150"/>
                </a:lnTo>
                <a:lnTo>
                  <a:pt x="2886455" y="57150"/>
                </a:lnTo>
                <a:lnTo>
                  <a:pt x="2886455" y="85343"/>
                </a:lnTo>
                <a:lnTo>
                  <a:pt x="2900933" y="78103"/>
                </a:lnTo>
                <a:close/>
              </a:path>
            </a:pathLst>
          </a:custGeom>
          <a:solidFill>
            <a:srgbClr val="FF0000"/>
          </a:solidFill>
        </p:spPr>
        <p:txBody>
          <a:bodyPr wrap="square" lIns="0" tIns="0" rIns="0" bIns="0" rtlCol="0"/>
          <a:lstStyle/>
          <a:p>
            <a:endParaRPr/>
          </a:p>
        </p:txBody>
      </p:sp>
      <p:sp>
        <p:nvSpPr>
          <p:cNvPr id="7" name="object 7"/>
          <p:cNvSpPr/>
          <p:nvPr/>
        </p:nvSpPr>
        <p:spPr>
          <a:xfrm>
            <a:off x="4511687" y="3701796"/>
            <a:ext cx="86360" cy="936625"/>
          </a:xfrm>
          <a:custGeom>
            <a:avLst/>
            <a:gdLst/>
            <a:ahLst/>
            <a:cxnLst/>
            <a:rect l="l" t="t" r="r" b="b"/>
            <a:pathLst>
              <a:path w="86360" h="936625">
                <a:moveTo>
                  <a:pt x="86106" y="851153"/>
                </a:moveTo>
                <a:lnTo>
                  <a:pt x="0" y="851153"/>
                </a:lnTo>
                <a:lnTo>
                  <a:pt x="28955" y="909065"/>
                </a:lnTo>
                <a:lnTo>
                  <a:pt x="28955" y="864870"/>
                </a:lnTo>
                <a:lnTo>
                  <a:pt x="57150" y="864870"/>
                </a:lnTo>
                <a:lnTo>
                  <a:pt x="57150" y="908050"/>
                </a:lnTo>
                <a:lnTo>
                  <a:pt x="86106" y="851153"/>
                </a:lnTo>
                <a:close/>
              </a:path>
              <a:path w="86360" h="936625">
                <a:moveTo>
                  <a:pt x="57150" y="851153"/>
                </a:moveTo>
                <a:lnTo>
                  <a:pt x="57150" y="0"/>
                </a:lnTo>
                <a:lnTo>
                  <a:pt x="28955" y="0"/>
                </a:lnTo>
                <a:lnTo>
                  <a:pt x="28955" y="851153"/>
                </a:lnTo>
                <a:lnTo>
                  <a:pt x="57150" y="851153"/>
                </a:lnTo>
                <a:close/>
              </a:path>
              <a:path w="86360" h="936625">
                <a:moveTo>
                  <a:pt x="57150" y="908050"/>
                </a:moveTo>
                <a:lnTo>
                  <a:pt x="57150" y="864870"/>
                </a:lnTo>
                <a:lnTo>
                  <a:pt x="28955" y="864870"/>
                </a:lnTo>
                <a:lnTo>
                  <a:pt x="28955" y="909065"/>
                </a:lnTo>
                <a:lnTo>
                  <a:pt x="42672" y="936498"/>
                </a:lnTo>
                <a:lnTo>
                  <a:pt x="57150" y="908050"/>
                </a:lnTo>
                <a:close/>
              </a:path>
            </a:pathLst>
          </a:custGeom>
          <a:solidFill>
            <a:srgbClr val="FF0000"/>
          </a:solidFill>
        </p:spPr>
        <p:txBody>
          <a:bodyPr wrap="square" lIns="0" tIns="0" rIns="0" bIns="0" rtlCol="0"/>
          <a:lstStyle/>
          <a:p>
            <a:endParaRPr/>
          </a:p>
        </p:txBody>
      </p:sp>
      <p:sp>
        <p:nvSpPr>
          <p:cNvPr id="8" name="object 8"/>
          <p:cNvSpPr/>
          <p:nvPr/>
        </p:nvSpPr>
        <p:spPr>
          <a:xfrm>
            <a:off x="5994539" y="4138421"/>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9" name="object 9"/>
          <p:cNvSpPr/>
          <p:nvPr/>
        </p:nvSpPr>
        <p:spPr>
          <a:xfrm>
            <a:off x="5994539" y="4138421"/>
            <a:ext cx="152400" cy="152400"/>
          </a:xfrm>
          <a:custGeom>
            <a:avLst/>
            <a:gdLst/>
            <a:ahLst/>
            <a:cxnLst/>
            <a:rect l="l" t="t" r="r" b="b"/>
            <a:pathLst>
              <a:path w="152400" h="152400">
                <a:moveTo>
                  <a:pt x="76200" y="0"/>
                </a:move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lnTo>
                  <a:pt x="146387" y="46612"/>
                </a:lnTo>
                <a:lnTo>
                  <a:pt x="130016" y="22383"/>
                </a:lnTo>
                <a:lnTo>
                  <a:pt x="105787" y="6012"/>
                </a:lnTo>
                <a:lnTo>
                  <a:pt x="76200" y="0"/>
                </a:lnTo>
                <a:close/>
              </a:path>
            </a:pathLst>
          </a:custGeom>
          <a:ln w="28575">
            <a:solidFill>
              <a:srgbClr val="000000"/>
            </a:solidFill>
          </a:ln>
        </p:spPr>
        <p:txBody>
          <a:bodyPr wrap="square" lIns="0" tIns="0" rIns="0" bIns="0" rtlCol="0"/>
          <a:lstStyle/>
          <a:p>
            <a:endParaRPr/>
          </a:p>
        </p:txBody>
      </p:sp>
      <p:sp>
        <p:nvSpPr>
          <p:cNvPr id="10" name="object 10"/>
          <p:cNvSpPr/>
          <p:nvPr/>
        </p:nvSpPr>
        <p:spPr>
          <a:xfrm>
            <a:off x="4829441" y="5819394"/>
            <a:ext cx="2971800" cy="86360"/>
          </a:xfrm>
          <a:custGeom>
            <a:avLst/>
            <a:gdLst/>
            <a:ahLst/>
            <a:cxnLst/>
            <a:rect l="l" t="t" r="r" b="b"/>
            <a:pathLst>
              <a:path w="2971800" h="86360">
                <a:moveTo>
                  <a:pt x="2900172" y="57150"/>
                </a:moveTo>
                <a:lnTo>
                  <a:pt x="2900172" y="28955"/>
                </a:lnTo>
                <a:lnTo>
                  <a:pt x="0" y="28956"/>
                </a:lnTo>
                <a:lnTo>
                  <a:pt x="0" y="57150"/>
                </a:lnTo>
                <a:lnTo>
                  <a:pt x="2900172" y="57150"/>
                </a:lnTo>
                <a:close/>
              </a:path>
              <a:path w="2971800" h="86360">
                <a:moveTo>
                  <a:pt x="2971799" y="42671"/>
                </a:moveTo>
                <a:lnTo>
                  <a:pt x="2885681" y="0"/>
                </a:lnTo>
                <a:lnTo>
                  <a:pt x="2885681" y="28955"/>
                </a:lnTo>
                <a:lnTo>
                  <a:pt x="2900172" y="28955"/>
                </a:lnTo>
                <a:lnTo>
                  <a:pt x="2900172" y="78797"/>
                </a:lnTo>
                <a:lnTo>
                  <a:pt x="2971799" y="42671"/>
                </a:lnTo>
                <a:close/>
              </a:path>
              <a:path w="2971800" h="86360">
                <a:moveTo>
                  <a:pt x="2900172" y="78797"/>
                </a:moveTo>
                <a:lnTo>
                  <a:pt x="2900172" y="57150"/>
                </a:lnTo>
                <a:lnTo>
                  <a:pt x="2885681" y="57150"/>
                </a:lnTo>
                <a:lnTo>
                  <a:pt x="2885681" y="86105"/>
                </a:lnTo>
                <a:lnTo>
                  <a:pt x="2900172" y="78797"/>
                </a:lnTo>
                <a:close/>
              </a:path>
            </a:pathLst>
          </a:custGeom>
          <a:solidFill>
            <a:srgbClr val="FF0000"/>
          </a:solidFill>
        </p:spPr>
        <p:txBody>
          <a:bodyPr wrap="square" lIns="0" tIns="0" rIns="0" bIns="0" rtlCol="0"/>
          <a:lstStyle/>
          <a:p>
            <a:endParaRPr/>
          </a:p>
        </p:txBody>
      </p:sp>
      <p:sp>
        <p:nvSpPr>
          <p:cNvPr id="11" name="object 11"/>
          <p:cNvSpPr/>
          <p:nvPr/>
        </p:nvSpPr>
        <p:spPr>
          <a:xfrm>
            <a:off x="4786769" y="5862065"/>
            <a:ext cx="85725" cy="937260"/>
          </a:xfrm>
          <a:custGeom>
            <a:avLst/>
            <a:gdLst/>
            <a:ahLst/>
            <a:cxnLst/>
            <a:rect l="l" t="t" r="r" b="b"/>
            <a:pathLst>
              <a:path w="85725" h="937259">
                <a:moveTo>
                  <a:pt x="85343" y="851154"/>
                </a:moveTo>
                <a:lnTo>
                  <a:pt x="0" y="851154"/>
                </a:lnTo>
                <a:lnTo>
                  <a:pt x="28194" y="908045"/>
                </a:lnTo>
                <a:lnTo>
                  <a:pt x="28194" y="865632"/>
                </a:lnTo>
                <a:lnTo>
                  <a:pt x="57150" y="865632"/>
                </a:lnTo>
                <a:lnTo>
                  <a:pt x="57150" y="908045"/>
                </a:lnTo>
                <a:lnTo>
                  <a:pt x="85343" y="851154"/>
                </a:lnTo>
                <a:close/>
              </a:path>
              <a:path w="85725" h="937259">
                <a:moveTo>
                  <a:pt x="57150" y="851154"/>
                </a:moveTo>
                <a:lnTo>
                  <a:pt x="57149" y="0"/>
                </a:lnTo>
                <a:lnTo>
                  <a:pt x="28193" y="0"/>
                </a:lnTo>
                <a:lnTo>
                  <a:pt x="28194" y="851154"/>
                </a:lnTo>
                <a:lnTo>
                  <a:pt x="57150" y="851154"/>
                </a:lnTo>
                <a:close/>
              </a:path>
              <a:path w="85725" h="937259">
                <a:moveTo>
                  <a:pt x="57150" y="908045"/>
                </a:moveTo>
                <a:lnTo>
                  <a:pt x="57150" y="865632"/>
                </a:lnTo>
                <a:lnTo>
                  <a:pt x="28194" y="865632"/>
                </a:lnTo>
                <a:lnTo>
                  <a:pt x="28194" y="908045"/>
                </a:lnTo>
                <a:lnTo>
                  <a:pt x="42672" y="937260"/>
                </a:lnTo>
                <a:lnTo>
                  <a:pt x="57150" y="908045"/>
                </a:lnTo>
                <a:close/>
              </a:path>
            </a:pathLst>
          </a:custGeom>
          <a:solidFill>
            <a:srgbClr val="FF0000"/>
          </a:solidFill>
        </p:spPr>
        <p:txBody>
          <a:bodyPr wrap="square" lIns="0" tIns="0" rIns="0" bIns="0" rtlCol="0"/>
          <a:lstStyle/>
          <a:p>
            <a:endParaRPr/>
          </a:p>
        </p:txBody>
      </p:sp>
      <p:sp>
        <p:nvSpPr>
          <p:cNvPr id="12" name="object 12"/>
          <p:cNvSpPr txBox="1">
            <a:spLocks noGrp="1"/>
          </p:cNvSpPr>
          <p:nvPr>
            <p:ph type="body" idx="1"/>
          </p:nvPr>
        </p:nvSpPr>
        <p:spPr>
          <a:prstGeom prst="rect">
            <a:avLst/>
          </a:prstGeom>
        </p:spPr>
        <p:txBody>
          <a:bodyPr vert="horz" wrap="square" lIns="0" tIns="1968512" rIns="0" bIns="0" rtlCol="0">
            <a:spAutoFit/>
          </a:bodyPr>
          <a:lstStyle/>
          <a:p>
            <a:pPr marL="6491605">
              <a:lnSpc>
                <a:spcPts val="2595"/>
              </a:lnSpc>
            </a:pPr>
            <a:r>
              <a:rPr sz="2800" b="1" spc="-15" dirty="0">
                <a:solidFill>
                  <a:srgbClr val="A1010C"/>
                </a:solidFill>
                <a:latin typeface="宋体" panose="02010600030101010101" pitchFamily="2" charset="-122"/>
                <a:cs typeface="宋体" panose="02010600030101010101" pitchFamily="2" charset="-122"/>
              </a:rPr>
              <a:t>a</a:t>
            </a:r>
            <a:endParaRPr sz="2800">
              <a:latin typeface="宋体" panose="02010600030101010101" pitchFamily="2" charset="-122"/>
              <a:cs typeface="宋体" panose="02010600030101010101" pitchFamily="2" charset="-122"/>
            </a:endParaRPr>
          </a:p>
          <a:p>
            <a:pPr marL="1044575" marR="1978660" algn="ctr">
              <a:lnSpc>
                <a:spcPts val="2685"/>
              </a:lnSpc>
              <a:spcBef>
                <a:spcPts val="2295"/>
              </a:spcBef>
            </a:pPr>
            <a:r>
              <a:rPr sz="2800" b="1" spc="-15" dirty="0">
                <a:solidFill>
                  <a:srgbClr val="A1010C"/>
                </a:solidFill>
                <a:latin typeface="宋体" panose="02010600030101010101" pitchFamily="2" charset="-122"/>
                <a:cs typeface="宋体" panose="02010600030101010101" pitchFamily="2" charset="-122"/>
              </a:rPr>
              <a:t>b</a:t>
            </a:r>
            <a:endParaRPr sz="2800">
              <a:latin typeface="宋体" panose="02010600030101010101" pitchFamily="2" charset="-122"/>
              <a:cs typeface="宋体" panose="02010600030101010101" pitchFamily="2" charset="-122"/>
            </a:endParaRPr>
          </a:p>
          <a:p>
            <a:pPr marL="1172210">
              <a:lnSpc>
                <a:spcPts val="3165"/>
              </a:lnSpc>
              <a:tabLst>
                <a:tab pos="1661160" algn="l"/>
              </a:tabLst>
            </a:pPr>
            <a:r>
              <a:rPr dirty="0">
                <a:solidFill>
                  <a:srgbClr val="FF0000"/>
                </a:solidFill>
                <a:latin typeface="Wingdings" panose="05000000000000000000"/>
                <a:cs typeface="Wingdings" panose="05000000000000000000"/>
              </a:rPr>
              <a:t></a:t>
            </a:r>
            <a:r>
              <a:rPr dirty="0">
                <a:solidFill>
                  <a:srgbClr val="FF0000"/>
                </a:solidFill>
                <a:latin typeface="Times New Roman" panose="02020603050405020304"/>
                <a:cs typeface="Times New Roman" panose="02020603050405020304"/>
              </a:rPr>
              <a:t>	</a:t>
            </a:r>
            <a:r>
              <a:rPr sz="3200" spc="45" dirty="0"/>
              <a:t>过</a:t>
            </a:r>
            <a:r>
              <a:rPr sz="3200" spc="-5" dirty="0"/>
              <a:t>x</a:t>
            </a:r>
            <a:r>
              <a:rPr sz="3200" spc="45" dirty="0"/>
              <a:t>y平面一个点</a:t>
            </a:r>
            <a:r>
              <a:rPr sz="3200" spc="-10" dirty="0"/>
              <a:t>(</a:t>
            </a:r>
            <a:r>
              <a:rPr sz="3200" spc="-5" dirty="0"/>
              <a:t>x,</a:t>
            </a:r>
            <a:r>
              <a:rPr sz="3200" spc="-10" dirty="0"/>
              <a:t>y</a:t>
            </a:r>
            <a:r>
              <a:rPr sz="3200" spc="45" dirty="0"/>
              <a:t>)的所有直线，构</a:t>
            </a:r>
            <a:endParaRPr sz="3200">
              <a:latin typeface="Times New Roman" panose="02020603050405020304"/>
              <a:cs typeface="Times New Roman" panose="02020603050405020304"/>
            </a:endParaRPr>
          </a:p>
          <a:p>
            <a:pPr marL="1457960">
              <a:lnSpc>
                <a:spcPct val="100000"/>
              </a:lnSpc>
              <a:spcBef>
                <a:spcPts val="760"/>
              </a:spcBef>
            </a:pPr>
            <a:r>
              <a:rPr sz="3200" spc="-5" dirty="0"/>
              <a:t>成参数ab平面上的一条直线</a:t>
            </a:r>
            <a:endParaRPr sz="3200"/>
          </a:p>
          <a:p>
            <a:pPr marL="6766560">
              <a:lnSpc>
                <a:spcPct val="100000"/>
              </a:lnSpc>
              <a:spcBef>
                <a:spcPts val="895"/>
              </a:spcBef>
            </a:pPr>
            <a:r>
              <a:rPr sz="2800" b="1" spc="-15" dirty="0">
                <a:solidFill>
                  <a:srgbClr val="A1010C"/>
                </a:solidFill>
                <a:latin typeface="宋体" panose="02010600030101010101" pitchFamily="2" charset="-122"/>
                <a:cs typeface="宋体" panose="02010600030101010101" pitchFamily="2" charset="-122"/>
              </a:rPr>
              <a:t>a</a:t>
            </a:r>
            <a:endParaRPr sz="2800">
              <a:latin typeface="宋体" panose="02010600030101010101" pitchFamily="2" charset="-122"/>
              <a:cs typeface="宋体" panose="02010600030101010101" pitchFamily="2" charset="-122"/>
            </a:endParaRPr>
          </a:p>
          <a:p>
            <a:pPr marL="1044575" marR="1430020" algn="ctr">
              <a:lnSpc>
                <a:spcPts val="3295"/>
              </a:lnSpc>
              <a:spcBef>
                <a:spcPts val="2300"/>
              </a:spcBef>
            </a:pPr>
            <a:r>
              <a:rPr sz="2800" b="1" spc="-15" dirty="0">
                <a:solidFill>
                  <a:srgbClr val="A1010C"/>
                </a:solidFill>
                <a:latin typeface="宋体" panose="02010600030101010101" pitchFamily="2" charset="-122"/>
                <a:cs typeface="宋体" panose="02010600030101010101" pitchFamily="2" charset="-122"/>
              </a:rPr>
              <a:t>b</a:t>
            </a:r>
            <a:endParaRPr sz="2800">
              <a:latin typeface="宋体" panose="02010600030101010101" pitchFamily="2" charset="-122"/>
              <a:cs typeface="宋体" panose="02010600030101010101" pitchFamily="2" charset="-122"/>
            </a:endParaRPr>
          </a:p>
        </p:txBody>
      </p:sp>
      <p:sp>
        <p:nvSpPr>
          <p:cNvPr id="13" name="object 13"/>
          <p:cNvSpPr/>
          <p:nvPr/>
        </p:nvSpPr>
        <p:spPr>
          <a:xfrm>
            <a:off x="6048641" y="6216396"/>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14" name="object 14"/>
          <p:cNvSpPr/>
          <p:nvPr/>
        </p:nvSpPr>
        <p:spPr>
          <a:xfrm>
            <a:off x="6048641" y="6216396"/>
            <a:ext cx="152400" cy="152400"/>
          </a:xfrm>
          <a:custGeom>
            <a:avLst/>
            <a:gdLst/>
            <a:ahLst/>
            <a:cxnLst/>
            <a:rect l="l" t="t" r="r" b="b"/>
            <a:pathLst>
              <a:path w="152400" h="152400">
                <a:moveTo>
                  <a:pt x="76200" y="0"/>
                </a:move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lnTo>
                  <a:pt x="146387" y="46612"/>
                </a:lnTo>
                <a:lnTo>
                  <a:pt x="130016" y="22383"/>
                </a:lnTo>
                <a:lnTo>
                  <a:pt x="105787" y="6012"/>
                </a:lnTo>
                <a:lnTo>
                  <a:pt x="76200" y="0"/>
                </a:lnTo>
                <a:close/>
              </a:path>
            </a:pathLst>
          </a:custGeom>
          <a:ln w="28575">
            <a:solidFill>
              <a:srgbClr val="000000"/>
            </a:solidFill>
          </a:ln>
        </p:spPr>
        <p:txBody>
          <a:bodyPr wrap="square" lIns="0" tIns="0" rIns="0" bIns="0" rtlCol="0"/>
          <a:lstStyle/>
          <a:p>
            <a:endParaRPr/>
          </a:p>
        </p:txBody>
      </p:sp>
      <p:sp>
        <p:nvSpPr>
          <p:cNvPr id="15" name="object 15"/>
          <p:cNvSpPr/>
          <p:nvPr/>
        </p:nvSpPr>
        <p:spPr>
          <a:xfrm>
            <a:off x="4813439" y="5987796"/>
            <a:ext cx="2743200" cy="609600"/>
          </a:xfrm>
          <a:custGeom>
            <a:avLst/>
            <a:gdLst/>
            <a:ahLst/>
            <a:cxnLst/>
            <a:rect l="l" t="t" r="r" b="b"/>
            <a:pathLst>
              <a:path w="2743200" h="609600">
                <a:moveTo>
                  <a:pt x="0" y="0"/>
                </a:moveTo>
                <a:lnTo>
                  <a:pt x="2743200" y="609599"/>
                </a:lnTo>
              </a:path>
            </a:pathLst>
          </a:custGeom>
          <a:ln w="28574">
            <a:solidFill>
              <a:srgbClr val="000000"/>
            </a:solidFill>
          </a:ln>
        </p:spPr>
        <p:txBody>
          <a:bodyPr wrap="square" lIns="0" tIns="0" rIns="0" bIns="0" rtlCol="0"/>
          <a:lstStyle/>
          <a:p>
            <a:endParaRPr/>
          </a:p>
        </p:txBody>
      </p:sp>
      <p:sp>
        <p:nvSpPr>
          <p:cNvPr id="16" name="object 16"/>
          <p:cNvSpPr txBox="1"/>
          <p:nvPr/>
        </p:nvSpPr>
        <p:spPr>
          <a:xfrm>
            <a:off x="1825879" y="933196"/>
            <a:ext cx="5260340" cy="4984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通</a:t>
            </a:r>
            <a:r>
              <a:rPr sz="3200" b="1" spc="-10" dirty="0">
                <a:latin typeface="新宋体" panose="02010609030101010101" charset="-122"/>
                <a:cs typeface="新宋体" panose="02010609030101010101" charset="-122"/>
              </a:rPr>
              <a:t>过</a:t>
            </a:r>
            <a:r>
              <a:rPr sz="3200" b="1" spc="-10" dirty="0">
                <a:latin typeface="Times New Roman" panose="02020603050405020304"/>
                <a:cs typeface="Times New Roman" panose="02020603050405020304"/>
              </a:rPr>
              <a:t>Houg</a:t>
            </a:r>
            <a:r>
              <a:rPr sz="3200" b="1" spc="-15" dirty="0">
                <a:latin typeface="Times New Roman" panose="02020603050405020304"/>
                <a:cs typeface="Times New Roman" panose="02020603050405020304"/>
              </a:rPr>
              <a:t>h</a:t>
            </a:r>
            <a:r>
              <a:rPr sz="3200" b="1" spc="-15" dirty="0">
                <a:latin typeface="新宋体" panose="02010609030101010101" charset="-122"/>
                <a:cs typeface="新宋体" panose="02010609030101010101" charset="-122"/>
              </a:rPr>
              <a:t>变换进行整体处理</a:t>
            </a:r>
            <a:endParaRPr sz="3200">
              <a:latin typeface="新宋体" panose="02010609030101010101" charset="-122"/>
              <a:cs typeface="新宋体" panose="02010609030101010101" charset="-122"/>
            </a:endParaRPr>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1725167"/>
            <a:ext cx="7773670" cy="1644014"/>
          </a:xfrm>
          <a:prstGeom prst="rect">
            <a:avLst/>
          </a:prstGeom>
        </p:spPr>
        <p:txBody>
          <a:bodyPr vert="horz" wrap="square" lIns="0" tIns="0" rIns="0" bIns="0" rtlCol="0">
            <a:spAutoFit/>
          </a:bodyPr>
          <a:lstStyle/>
          <a:p>
            <a:pPr marL="12700">
              <a:lnSpc>
                <a:spcPct val="100000"/>
              </a:lnSpc>
              <a:tabLst>
                <a:tab pos="583565" algn="l"/>
              </a:tabLst>
            </a:pPr>
            <a:r>
              <a:rPr sz="2500" dirty="0">
                <a:solidFill>
                  <a:srgbClr val="EE2B0A"/>
                </a:solidFill>
                <a:latin typeface="Wingdings" panose="05000000000000000000"/>
                <a:cs typeface="Wingdings" panose="05000000000000000000"/>
              </a:rPr>
              <a:t></a:t>
            </a:r>
            <a:r>
              <a:rPr sz="2500" dirty="0">
                <a:solidFill>
                  <a:srgbClr val="EE2B0A"/>
                </a:solidFill>
                <a:latin typeface="Times New Roman" panose="02020603050405020304"/>
                <a:cs typeface="Times New Roman" panose="02020603050405020304"/>
              </a:rPr>
              <a:t>	</a:t>
            </a:r>
            <a:r>
              <a:rPr sz="3600" dirty="0">
                <a:latin typeface="新宋体" panose="02010609030101010101" charset="-122"/>
                <a:cs typeface="新宋体" panose="02010609030101010101" charset="-122"/>
              </a:rPr>
              <a:t>Hough变换的基本思想</a:t>
            </a:r>
            <a:endParaRPr sz="3600">
              <a:latin typeface="新宋体" panose="02010609030101010101" charset="-122"/>
              <a:cs typeface="新宋体" panose="02010609030101010101" charset="-122"/>
            </a:endParaRPr>
          </a:p>
          <a:p>
            <a:pPr marL="755650" marR="5080" indent="-286385">
              <a:lnSpc>
                <a:spcPct val="120000"/>
              </a:lnSpc>
              <a:spcBef>
                <a:spcPts val="610"/>
              </a:spcBef>
            </a:pPr>
            <a:r>
              <a:rPr sz="2000" spc="-5" dirty="0">
                <a:solidFill>
                  <a:srgbClr val="FF0000"/>
                </a:solidFill>
                <a:latin typeface="Wingdings" panose="05000000000000000000"/>
                <a:cs typeface="Wingdings" panose="05000000000000000000"/>
              </a:rPr>
              <a:t></a:t>
            </a:r>
            <a:r>
              <a:rPr sz="2000" spc="175" dirty="0">
                <a:solidFill>
                  <a:srgbClr val="FF0000"/>
                </a:solidFill>
                <a:latin typeface="Times New Roman" panose="02020603050405020304"/>
                <a:cs typeface="Times New Roman" panose="02020603050405020304"/>
              </a:rPr>
              <a:t> </a:t>
            </a:r>
            <a:r>
              <a:rPr sz="2800" spc="65" dirty="0">
                <a:solidFill>
                  <a:srgbClr val="EE2B0A"/>
                </a:solidFill>
                <a:latin typeface="新宋体" panose="02010609030101010101" charset="-122"/>
                <a:cs typeface="新宋体" panose="02010609030101010101" charset="-122"/>
              </a:rPr>
              <a:t>如果点</a:t>
            </a:r>
            <a:r>
              <a:rPr sz="2800" dirty="0">
                <a:solidFill>
                  <a:srgbClr val="EE2B0A"/>
                </a:solidFill>
                <a:latin typeface="新宋体" panose="02010609030101010101" charset="-122"/>
                <a:cs typeface="新宋体" panose="02010609030101010101" charset="-122"/>
              </a:rPr>
              <a:t>(</a:t>
            </a:r>
            <a:r>
              <a:rPr sz="2800" spc="-5" dirty="0">
                <a:solidFill>
                  <a:srgbClr val="EE2B0A"/>
                </a:solidFill>
                <a:latin typeface="新宋体" panose="02010609030101010101" charset="-122"/>
                <a:cs typeface="新宋体" panose="02010609030101010101" charset="-122"/>
              </a:rPr>
              <a:t>x</a:t>
            </a:r>
            <a:r>
              <a:rPr sz="2850" baseline="-20000" dirty="0">
                <a:solidFill>
                  <a:srgbClr val="EE2B0A"/>
                </a:solidFill>
                <a:latin typeface="新宋体" panose="02010609030101010101" charset="-122"/>
                <a:cs typeface="新宋体" panose="02010609030101010101" charset="-122"/>
              </a:rPr>
              <a:t>1</a:t>
            </a:r>
            <a:r>
              <a:rPr sz="2800" spc="-5" dirty="0">
                <a:solidFill>
                  <a:srgbClr val="EE2B0A"/>
                </a:solidFill>
                <a:latin typeface="新宋体" panose="02010609030101010101" charset="-122"/>
                <a:cs typeface="新宋体" panose="02010609030101010101" charset="-122"/>
              </a:rPr>
              <a:t>,y</a:t>
            </a:r>
            <a:r>
              <a:rPr sz="2850" spc="-7" baseline="-20000" dirty="0">
                <a:solidFill>
                  <a:srgbClr val="EE2B0A"/>
                </a:solidFill>
                <a:latin typeface="新宋体" panose="02010609030101010101" charset="-122"/>
                <a:cs typeface="新宋体" panose="02010609030101010101" charset="-122"/>
              </a:rPr>
              <a:t>1</a:t>
            </a:r>
            <a:r>
              <a:rPr sz="2800" spc="60" dirty="0">
                <a:solidFill>
                  <a:srgbClr val="EE2B0A"/>
                </a:solidFill>
                <a:latin typeface="新宋体" panose="02010609030101010101" charset="-122"/>
                <a:cs typeface="新宋体" panose="02010609030101010101" charset="-122"/>
              </a:rPr>
              <a:t>)与点</a:t>
            </a:r>
            <a:r>
              <a:rPr sz="2800" dirty="0">
                <a:solidFill>
                  <a:srgbClr val="EE2B0A"/>
                </a:solidFill>
                <a:latin typeface="新宋体" panose="02010609030101010101" charset="-122"/>
                <a:cs typeface="新宋体" panose="02010609030101010101" charset="-122"/>
              </a:rPr>
              <a:t>(</a:t>
            </a:r>
            <a:r>
              <a:rPr sz="2800" spc="-5" dirty="0">
                <a:solidFill>
                  <a:srgbClr val="EE2B0A"/>
                </a:solidFill>
                <a:latin typeface="新宋体" panose="02010609030101010101" charset="-122"/>
                <a:cs typeface="新宋体" panose="02010609030101010101" charset="-122"/>
              </a:rPr>
              <a:t>x</a:t>
            </a:r>
            <a:r>
              <a:rPr sz="2850" baseline="-20000" dirty="0">
                <a:solidFill>
                  <a:srgbClr val="EE2B0A"/>
                </a:solidFill>
                <a:latin typeface="新宋体" panose="02010609030101010101" charset="-122"/>
                <a:cs typeface="新宋体" panose="02010609030101010101" charset="-122"/>
              </a:rPr>
              <a:t>2</a:t>
            </a:r>
            <a:r>
              <a:rPr sz="2800" spc="-5" dirty="0">
                <a:solidFill>
                  <a:srgbClr val="EE2B0A"/>
                </a:solidFill>
                <a:latin typeface="新宋体" panose="02010609030101010101" charset="-122"/>
                <a:cs typeface="新宋体" panose="02010609030101010101" charset="-122"/>
              </a:rPr>
              <a:t>,y</a:t>
            </a:r>
            <a:r>
              <a:rPr sz="2850" spc="-7" baseline="-20000" dirty="0">
                <a:solidFill>
                  <a:srgbClr val="EE2B0A"/>
                </a:solidFill>
                <a:latin typeface="新宋体" panose="02010609030101010101" charset="-122"/>
                <a:cs typeface="新宋体" panose="02010609030101010101" charset="-122"/>
              </a:rPr>
              <a:t>2</a:t>
            </a:r>
            <a:r>
              <a:rPr sz="2800" spc="60" dirty="0">
                <a:solidFill>
                  <a:srgbClr val="EE2B0A"/>
                </a:solidFill>
                <a:latin typeface="新宋体" panose="02010609030101010101" charset="-122"/>
                <a:cs typeface="新宋体" panose="02010609030101010101" charset="-122"/>
              </a:rPr>
              <a:t>)共线，那么这两点 </a:t>
            </a:r>
            <a:r>
              <a:rPr sz="2800" spc="20" dirty="0">
                <a:solidFill>
                  <a:srgbClr val="EE2B0A"/>
                </a:solidFill>
                <a:latin typeface="新宋体" panose="02010609030101010101" charset="-122"/>
                <a:cs typeface="新宋体" panose="02010609030101010101" charset="-122"/>
              </a:rPr>
              <a:t>在参数</a:t>
            </a:r>
            <a:r>
              <a:rPr sz="2800" dirty="0">
                <a:solidFill>
                  <a:srgbClr val="EE2B0A"/>
                </a:solidFill>
                <a:latin typeface="新宋体" panose="02010609030101010101" charset="-122"/>
                <a:cs typeface="新宋体" panose="02010609030101010101" charset="-122"/>
              </a:rPr>
              <a:t>a</a:t>
            </a:r>
            <a:r>
              <a:rPr sz="2800" spc="20" dirty="0">
                <a:solidFill>
                  <a:srgbClr val="EE2B0A"/>
                </a:solidFill>
                <a:latin typeface="新宋体" panose="02010609030101010101" charset="-122"/>
                <a:cs typeface="新宋体" panose="02010609030101010101" charset="-122"/>
              </a:rPr>
              <a:t>b平面上的直线将有一个交点,具有相</a:t>
            </a:r>
            <a:endParaRPr sz="2800">
              <a:latin typeface="新宋体" panose="02010609030101010101" charset="-122"/>
              <a:cs typeface="新宋体" panose="02010609030101010101" charset="-122"/>
            </a:endParaRPr>
          </a:p>
        </p:txBody>
      </p:sp>
      <p:sp>
        <p:nvSpPr>
          <p:cNvPr id="6" name="object 6"/>
          <p:cNvSpPr txBox="1"/>
          <p:nvPr/>
        </p:nvSpPr>
        <p:spPr>
          <a:xfrm>
            <a:off x="2568841" y="3463531"/>
            <a:ext cx="1447800" cy="418465"/>
          </a:xfrm>
          <a:prstGeom prst="rect">
            <a:avLst/>
          </a:prstGeom>
        </p:spPr>
        <p:txBody>
          <a:bodyPr vert="horz" wrap="square" lIns="0" tIns="0" rIns="0" bIns="0" rtlCol="0">
            <a:spAutoFit/>
          </a:bodyPr>
          <a:lstStyle/>
          <a:p>
            <a:pPr marL="12700">
              <a:lnSpc>
                <a:spcPts val="3295"/>
              </a:lnSpc>
            </a:pPr>
            <a:r>
              <a:rPr sz="2800" spc="-5" dirty="0">
                <a:solidFill>
                  <a:srgbClr val="EE2B0A"/>
                </a:solidFill>
                <a:latin typeface="新宋体" panose="02010609030101010101" charset="-122"/>
                <a:cs typeface="新宋体" panose="02010609030101010101" charset="-122"/>
              </a:rPr>
              <a:t>同的a和b</a:t>
            </a:r>
            <a:endParaRPr sz="2800">
              <a:latin typeface="新宋体" panose="02010609030101010101" charset="-122"/>
              <a:cs typeface="新宋体" panose="02010609030101010101" charset="-122"/>
            </a:endParaRPr>
          </a:p>
        </p:txBody>
      </p:sp>
      <p:sp>
        <p:nvSpPr>
          <p:cNvPr id="7" name="object 7"/>
          <p:cNvSpPr txBox="1"/>
          <p:nvPr/>
        </p:nvSpPr>
        <p:spPr>
          <a:xfrm>
            <a:off x="2283079" y="5771550"/>
            <a:ext cx="7323455" cy="1017905"/>
          </a:xfrm>
          <a:prstGeom prst="rect">
            <a:avLst/>
          </a:prstGeom>
        </p:spPr>
        <p:txBody>
          <a:bodyPr vert="horz" wrap="square" lIns="0" tIns="0" rIns="0" bIns="0" rtlCol="0">
            <a:spAutoFit/>
          </a:bodyPr>
          <a:lstStyle/>
          <a:p>
            <a:pPr marL="298450" marR="5080" indent="-285750">
              <a:lnSpc>
                <a:spcPct val="120000"/>
              </a:lnSpc>
            </a:pPr>
            <a:r>
              <a:rPr sz="2000" spc="-5" dirty="0">
                <a:solidFill>
                  <a:srgbClr val="FF0000"/>
                </a:solidFill>
                <a:latin typeface="Wingdings" panose="05000000000000000000"/>
                <a:cs typeface="Wingdings" panose="05000000000000000000"/>
              </a:rPr>
              <a:t></a:t>
            </a:r>
            <a:r>
              <a:rPr sz="2000" spc="175" dirty="0">
                <a:solidFill>
                  <a:srgbClr val="FF0000"/>
                </a:solidFill>
                <a:latin typeface="Times New Roman" panose="02020603050405020304"/>
                <a:cs typeface="Times New Roman" panose="02020603050405020304"/>
              </a:rPr>
              <a:t> </a:t>
            </a:r>
            <a:r>
              <a:rPr sz="2800" spc="110" dirty="0">
                <a:solidFill>
                  <a:srgbClr val="EE2B0A"/>
                </a:solidFill>
                <a:latin typeface="新宋体" panose="02010609030101010101" charset="-122"/>
                <a:cs typeface="新宋体" panose="02010609030101010101" charset="-122"/>
              </a:rPr>
              <a:t>在</a:t>
            </a:r>
            <a:r>
              <a:rPr sz="2800" spc="105" dirty="0">
                <a:solidFill>
                  <a:srgbClr val="EE2B0A"/>
                </a:solidFill>
                <a:latin typeface="新宋体" panose="02010609030101010101" charset="-122"/>
                <a:cs typeface="新宋体" panose="02010609030101010101" charset="-122"/>
              </a:rPr>
              <a:t>参</a:t>
            </a:r>
            <a:r>
              <a:rPr sz="2800" spc="110" dirty="0">
                <a:solidFill>
                  <a:srgbClr val="EE2B0A"/>
                </a:solidFill>
                <a:latin typeface="新宋体" panose="02010609030101010101" charset="-122"/>
                <a:cs typeface="新宋体" panose="02010609030101010101" charset="-122"/>
              </a:rPr>
              <a:t>数</a:t>
            </a:r>
            <a:r>
              <a:rPr sz="2800" spc="-5" dirty="0">
                <a:solidFill>
                  <a:srgbClr val="EE2B0A"/>
                </a:solidFill>
                <a:latin typeface="新宋体" panose="02010609030101010101" charset="-122"/>
                <a:cs typeface="新宋体" panose="02010609030101010101" charset="-122"/>
              </a:rPr>
              <a:t>a</a:t>
            </a:r>
            <a:r>
              <a:rPr sz="2800" spc="110" dirty="0">
                <a:solidFill>
                  <a:srgbClr val="EE2B0A"/>
                </a:solidFill>
                <a:latin typeface="新宋体" panose="02010609030101010101" charset="-122"/>
                <a:cs typeface="新宋体" panose="02010609030101010101" charset="-122"/>
              </a:rPr>
              <a:t>b平</a:t>
            </a:r>
            <a:r>
              <a:rPr sz="2800" spc="100" dirty="0">
                <a:solidFill>
                  <a:srgbClr val="EE2B0A"/>
                </a:solidFill>
                <a:latin typeface="新宋体" panose="02010609030101010101" charset="-122"/>
                <a:cs typeface="新宋体" panose="02010609030101010101" charset="-122"/>
              </a:rPr>
              <a:t>面</a:t>
            </a:r>
            <a:r>
              <a:rPr sz="2800" spc="110" dirty="0">
                <a:solidFill>
                  <a:srgbClr val="EE2B0A"/>
                </a:solidFill>
                <a:latin typeface="新宋体" panose="02010609030101010101" charset="-122"/>
                <a:cs typeface="新宋体" panose="02010609030101010101" charset="-122"/>
              </a:rPr>
              <a:t>上</a:t>
            </a:r>
            <a:r>
              <a:rPr sz="2800" spc="100" dirty="0">
                <a:solidFill>
                  <a:srgbClr val="EE2B0A"/>
                </a:solidFill>
                <a:latin typeface="新宋体" panose="02010609030101010101" charset="-122"/>
                <a:cs typeface="新宋体" panose="02010609030101010101" charset="-122"/>
              </a:rPr>
              <a:t>相交直线最多的点，对应的 </a:t>
            </a:r>
            <a:r>
              <a:rPr sz="2800" spc="-5" dirty="0">
                <a:solidFill>
                  <a:srgbClr val="EE2B0A"/>
                </a:solidFill>
                <a:latin typeface="新宋体" panose="02010609030101010101" charset="-122"/>
                <a:cs typeface="新宋体" panose="02010609030101010101" charset="-122"/>
              </a:rPr>
              <a:t>xy平面上的直线就是我们的解</a:t>
            </a:r>
            <a:endParaRPr sz="2800">
              <a:latin typeface="新宋体" panose="02010609030101010101" charset="-122"/>
              <a:cs typeface="新宋体" panose="02010609030101010101" charset="-122"/>
            </a:endParaRPr>
          </a:p>
        </p:txBody>
      </p:sp>
      <p:sp>
        <p:nvSpPr>
          <p:cNvPr id="8" name="object 8"/>
          <p:cNvSpPr/>
          <p:nvPr/>
        </p:nvSpPr>
        <p:spPr>
          <a:xfrm>
            <a:off x="5972441" y="3787140"/>
            <a:ext cx="2971800" cy="86360"/>
          </a:xfrm>
          <a:custGeom>
            <a:avLst/>
            <a:gdLst/>
            <a:ahLst/>
            <a:cxnLst/>
            <a:rect l="l" t="t" r="r" b="b"/>
            <a:pathLst>
              <a:path w="2971800" h="86360">
                <a:moveTo>
                  <a:pt x="2900172" y="57150"/>
                </a:moveTo>
                <a:lnTo>
                  <a:pt x="2900172" y="28955"/>
                </a:lnTo>
                <a:lnTo>
                  <a:pt x="0" y="28955"/>
                </a:lnTo>
                <a:lnTo>
                  <a:pt x="0" y="57150"/>
                </a:lnTo>
                <a:lnTo>
                  <a:pt x="2900172" y="57150"/>
                </a:lnTo>
                <a:close/>
              </a:path>
              <a:path w="2971800" h="86360">
                <a:moveTo>
                  <a:pt x="2971799" y="43434"/>
                </a:moveTo>
                <a:lnTo>
                  <a:pt x="2885681" y="0"/>
                </a:lnTo>
                <a:lnTo>
                  <a:pt x="2885681" y="28955"/>
                </a:lnTo>
                <a:lnTo>
                  <a:pt x="2900172" y="28955"/>
                </a:lnTo>
                <a:lnTo>
                  <a:pt x="2900172" y="78925"/>
                </a:lnTo>
                <a:lnTo>
                  <a:pt x="2971799" y="43434"/>
                </a:lnTo>
                <a:close/>
              </a:path>
              <a:path w="2971800" h="86360">
                <a:moveTo>
                  <a:pt x="2900172" y="78925"/>
                </a:moveTo>
                <a:lnTo>
                  <a:pt x="2900172" y="57150"/>
                </a:lnTo>
                <a:lnTo>
                  <a:pt x="2885681" y="57150"/>
                </a:lnTo>
                <a:lnTo>
                  <a:pt x="2885681" y="86106"/>
                </a:lnTo>
                <a:lnTo>
                  <a:pt x="2900172" y="78925"/>
                </a:lnTo>
                <a:close/>
              </a:path>
            </a:pathLst>
          </a:custGeom>
          <a:solidFill>
            <a:srgbClr val="FF0000"/>
          </a:solidFill>
        </p:spPr>
        <p:txBody>
          <a:bodyPr wrap="square" lIns="0" tIns="0" rIns="0" bIns="0" rtlCol="0"/>
          <a:lstStyle/>
          <a:p>
            <a:endParaRPr/>
          </a:p>
        </p:txBody>
      </p:sp>
      <p:sp>
        <p:nvSpPr>
          <p:cNvPr id="9" name="object 9"/>
          <p:cNvSpPr/>
          <p:nvPr/>
        </p:nvSpPr>
        <p:spPr>
          <a:xfrm>
            <a:off x="5929769" y="3830573"/>
            <a:ext cx="85725" cy="1626870"/>
          </a:xfrm>
          <a:custGeom>
            <a:avLst/>
            <a:gdLst/>
            <a:ahLst/>
            <a:cxnLst/>
            <a:rect l="l" t="t" r="r" b="b"/>
            <a:pathLst>
              <a:path w="85725" h="1626870">
                <a:moveTo>
                  <a:pt x="85343" y="1541526"/>
                </a:moveTo>
                <a:lnTo>
                  <a:pt x="0" y="1541526"/>
                </a:lnTo>
                <a:lnTo>
                  <a:pt x="28194" y="1597914"/>
                </a:lnTo>
                <a:lnTo>
                  <a:pt x="28194" y="1555241"/>
                </a:lnTo>
                <a:lnTo>
                  <a:pt x="57150" y="1555241"/>
                </a:lnTo>
                <a:lnTo>
                  <a:pt x="57150" y="1597914"/>
                </a:lnTo>
                <a:lnTo>
                  <a:pt x="85343" y="1541526"/>
                </a:lnTo>
                <a:close/>
              </a:path>
              <a:path w="85725" h="1626870">
                <a:moveTo>
                  <a:pt x="57150" y="1541526"/>
                </a:moveTo>
                <a:lnTo>
                  <a:pt x="57150" y="0"/>
                </a:lnTo>
                <a:lnTo>
                  <a:pt x="28194" y="0"/>
                </a:lnTo>
                <a:lnTo>
                  <a:pt x="28194" y="1541526"/>
                </a:lnTo>
                <a:lnTo>
                  <a:pt x="57150" y="1541526"/>
                </a:lnTo>
                <a:close/>
              </a:path>
              <a:path w="85725" h="1626870">
                <a:moveTo>
                  <a:pt x="57150" y="1597914"/>
                </a:moveTo>
                <a:lnTo>
                  <a:pt x="57150" y="1555241"/>
                </a:lnTo>
                <a:lnTo>
                  <a:pt x="28194" y="1555241"/>
                </a:lnTo>
                <a:lnTo>
                  <a:pt x="28194" y="1597914"/>
                </a:lnTo>
                <a:lnTo>
                  <a:pt x="42672" y="1626870"/>
                </a:lnTo>
                <a:lnTo>
                  <a:pt x="57150" y="1597914"/>
                </a:lnTo>
                <a:close/>
              </a:path>
            </a:pathLst>
          </a:custGeom>
          <a:solidFill>
            <a:srgbClr val="FF0000"/>
          </a:solidFill>
        </p:spPr>
        <p:txBody>
          <a:bodyPr wrap="square" lIns="0" tIns="0" rIns="0" bIns="0" rtlCol="0"/>
          <a:lstStyle/>
          <a:p>
            <a:endParaRPr/>
          </a:p>
        </p:txBody>
      </p:sp>
      <p:sp>
        <p:nvSpPr>
          <p:cNvPr id="10" name="object 10"/>
          <p:cNvSpPr txBox="1"/>
          <p:nvPr/>
        </p:nvSpPr>
        <p:spPr>
          <a:xfrm>
            <a:off x="6191377" y="5082806"/>
            <a:ext cx="203835" cy="418465"/>
          </a:xfrm>
          <a:prstGeom prst="rect">
            <a:avLst/>
          </a:prstGeom>
        </p:spPr>
        <p:txBody>
          <a:bodyPr vert="horz" wrap="square" lIns="0" tIns="0" rIns="0" bIns="0" rtlCol="0">
            <a:spAutoFit/>
          </a:bodyPr>
          <a:lstStyle/>
          <a:p>
            <a:pPr marL="12700">
              <a:lnSpc>
                <a:spcPts val="3295"/>
              </a:lnSpc>
            </a:pPr>
            <a:r>
              <a:rPr sz="2800" b="1" spc="-15" dirty="0">
                <a:solidFill>
                  <a:srgbClr val="A1010C"/>
                </a:solidFill>
                <a:latin typeface="宋体" panose="02010600030101010101" pitchFamily="2" charset="-122"/>
                <a:cs typeface="宋体" panose="02010600030101010101" pitchFamily="2" charset="-122"/>
              </a:rPr>
              <a:t>b</a:t>
            </a:r>
            <a:endParaRPr sz="2800">
              <a:latin typeface="宋体" panose="02010600030101010101" pitchFamily="2" charset="-122"/>
              <a:cs typeface="宋体" panose="02010600030101010101" pitchFamily="2" charset="-122"/>
            </a:endParaRPr>
          </a:p>
        </p:txBody>
      </p:sp>
      <p:sp>
        <p:nvSpPr>
          <p:cNvPr id="11" name="object 11"/>
          <p:cNvSpPr/>
          <p:nvPr/>
        </p:nvSpPr>
        <p:spPr>
          <a:xfrm>
            <a:off x="7191641" y="4619244"/>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12" name="object 12"/>
          <p:cNvSpPr/>
          <p:nvPr/>
        </p:nvSpPr>
        <p:spPr>
          <a:xfrm>
            <a:off x="7191641" y="4619244"/>
            <a:ext cx="152400" cy="152400"/>
          </a:xfrm>
          <a:custGeom>
            <a:avLst/>
            <a:gdLst/>
            <a:ahLst/>
            <a:cxnLst/>
            <a:rect l="l" t="t" r="r" b="b"/>
            <a:pathLst>
              <a:path w="152400" h="152400">
                <a:moveTo>
                  <a:pt x="76200" y="0"/>
                </a:move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lnTo>
                  <a:pt x="146387" y="46612"/>
                </a:lnTo>
                <a:lnTo>
                  <a:pt x="130016" y="22383"/>
                </a:lnTo>
                <a:lnTo>
                  <a:pt x="105787" y="6012"/>
                </a:lnTo>
                <a:lnTo>
                  <a:pt x="76200" y="0"/>
                </a:lnTo>
                <a:close/>
              </a:path>
            </a:pathLst>
          </a:custGeom>
          <a:ln w="28575">
            <a:solidFill>
              <a:srgbClr val="000000"/>
            </a:solidFill>
          </a:ln>
        </p:spPr>
        <p:txBody>
          <a:bodyPr wrap="square" lIns="0" tIns="0" rIns="0" bIns="0" rtlCol="0"/>
          <a:lstStyle/>
          <a:p>
            <a:endParaRPr/>
          </a:p>
        </p:txBody>
      </p:sp>
      <p:sp>
        <p:nvSpPr>
          <p:cNvPr id="13" name="object 13"/>
          <p:cNvSpPr/>
          <p:nvPr/>
        </p:nvSpPr>
        <p:spPr>
          <a:xfrm>
            <a:off x="5956439" y="4390644"/>
            <a:ext cx="2743200" cy="609600"/>
          </a:xfrm>
          <a:custGeom>
            <a:avLst/>
            <a:gdLst/>
            <a:ahLst/>
            <a:cxnLst/>
            <a:rect l="l" t="t" r="r" b="b"/>
            <a:pathLst>
              <a:path w="2743200" h="609600">
                <a:moveTo>
                  <a:pt x="0" y="0"/>
                </a:moveTo>
                <a:lnTo>
                  <a:pt x="2743200" y="609599"/>
                </a:lnTo>
              </a:path>
            </a:pathLst>
          </a:custGeom>
          <a:ln w="28574">
            <a:solidFill>
              <a:srgbClr val="000000"/>
            </a:solidFill>
          </a:ln>
        </p:spPr>
        <p:txBody>
          <a:bodyPr wrap="square" lIns="0" tIns="0" rIns="0" bIns="0" rtlCol="0"/>
          <a:lstStyle/>
          <a:p>
            <a:endParaRPr/>
          </a:p>
        </p:txBody>
      </p:sp>
      <p:sp>
        <p:nvSpPr>
          <p:cNvPr id="14" name="object 14"/>
          <p:cNvSpPr/>
          <p:nvPr/>
        </p:nvSpPr>
        <p:spPr>
          <a:xfrm>
            <a:off x="6032639" y="4447794"/>
            <a:ext cx="2590800" cy="457200"/>
          </a:xfrm>
          <a:custGeom>
            <a:avLst/>
            <a:gdLst/>
            <a:ahLst/>
            <a:cxnLst/>
            <a:rect l="l" t="t" r="r" b="b"/>
            <a:pathLst>
              <a:path w="2590800" h="457200">
                <a:moveTo>
                  <a:pt x="0" y="457200"/>
                </a:moveTo>
                <a:lnTo>
                  <a:pt x="2590800" y="0"/>
                </a:lnTo>
              </a:path>
            </a:pathLst>
          </a:custGeom>
          <a:ln w="28575">
            <a:solidFill>
              <a:srgbClr val="000000"/>
            </a:solidFill>
          </a:ln>
        </p:spPr>
        <p:txBody>
          <a:bodyPr wrap="square" lIns="0" tIns="0" rIns="0" bIns="0" rtlCol="0"/>
          <a:lstStyle/>
          <a:p>
            <a:endParaRPr/>
          </a:p>
        </p:txBody>
      </p:sp>
      <p:sp>
        <p:nvSpPr>
          <p:cNvPr id="15" name="object 15"/>
          <p:cNvSpPr/>
          <p:nvPr/>
        </p:nvSpPr>
        <p:spPr>
          <a:xfrm>
            <a:off x="2375039" y="3790950"/>
            <a:ext cx="2971800" cy="85725"/>
          </a:xfrm>
          <a:custGeom>
            <a:avLst/>
            <a:gdLst/>
            <a:ahLst/>
            <a:cxnLst/>
            <a:rect l="l" t="t" r="r" b="b"/>
            <a:pathLst>
              <a:path w="2971800" h="85725">
                <a:moveTo>
                  <a:pt x="2900171" y="57150"/>
                </a:moveTo>
                <a:lnTo>
                  <a:pt x="2900171" y="28194"/>
                </a:lnTo>
                <a:lnTo>
                  <a:pt x="0" y="28194"/>
                </a:lnTo>
                <a:lnTo>
                  <a:pt x="0" y="57150"/>
                </a:lnTo>
                <a:lnTo>
                  <a:pt x="2900171" y="57150"/>
                </a:lnTo>
                <a:close/>
              </a:path>
              <a:path w="2971800" h="85725">
                <a:moveTo>
                  <a:pt x="2971800" y="42672"/>
                </a:moveTo>
                <a:lnTo>
                  <a:pt x="2885693" y="0"/>
                </a:lnTo>
                <a:lnTo>
                  <a:pt x="2885693" y="28194"/>
                </a:lnTo>
                <a:lnTo>
                  <a:pt x="2900171" y="28194"/>
                </a:lnTo>
                <a:lnTo>
                  <a:pt x="2900171" y="78169"/>
                </a:lnTo>
                <a:lnTo>
                  <a:pt x="2971800" y="42672"/>
                </a:lnTo>
                <a:close/>
              </a:path>
              <a:path w="2971800" h="85725">
                <a:moveTo>
                  <a:pt x="2900171" y="78169"/>
                </a:moveTo>
                <a:lnTo>
                  <a:pt x="2900171" y="57150"/>
                </a:lnTo>
                <a:lnTo>
                  <a:pt x="2885693" y="57150"/>
                </a:lnTo>
                <a:lnTo>
                  <a:pt x="2885693" y="85344"/>
                </a:lnTo>
                <a:lnTo>
                  <a:pt x="2900171" y="78169"/>
                </a:lnTo>
                <a:close/>
              </a:path>
            </a:pathLst>
          </a:custGeom>
          <a:solidFill>
            <a:srgbClr val="FF0000"/>
          </a:solidFill>
        </p:spPr>
        <p:txBody>
          <a:bodyPr wrap="square" lIns="0" tIns="0" rIns="0" bIns="0" rtlCol="0"/>
          <a:lstStyle/>
          <a:p>
            <a:endParaRPr/>
          </a:p>
        </p:txBody>
      </p:sp>
      <p:sp>
        <p:nvSpPr>
          <p:cNvPr id="16" name="object 16"/>
          <p:cNvSpPr/>
          <p:nvPr/>
        </p:nvSpPr>
        <p:spPr>
          <a:xfrm>
            <a:off x="2332367" y="3833621"/>
            <a:ext cx="85725" cy="1626870"/>
          </a:xfrm>
          <a:custGeom>
            <a:avLst/>
            <a:gdLst/>
            <a:ahLst/>
            <a:cxnLst/>
            <a:rect l="l" t="t" r="r" b="b"/>
            <a:pathLst>
              <a:path w="85725" h="1626870">
                <a:moveTo>
                  <a:pt x="85343" y="1541526"/>
                </a:moveTo>
                <a:lnTo>
                  <a:pt x="0" y="1541526"/>
                </a:lnTo>
                <a:lnTo>
                  <a:pt x="28193" y="1597914"/>
                </a:lnTo>
                <a:lnTo>
                  <a:pt x="28193" y="1556003"/>
                </a:lnTo>
                <a:lnTo>
                  <a:pt x="57150" y="1556003"/>
                </a:lnTo>
                <a:lnTo>
                  <a:pt x="57150" y="1597913"/>
                </a:lnTo>
                <a:lnTo>
                  <a:pt x="85343" y="1541526"/>
                </a:lnTo>
                <a:close/>
              </a:path>
              <a:path w="85725" h="1626870">
                <a:moveTo>
                  <a:pt x="57150" y="1541526"/>
                </a:moveTo>
                <a:lnTo>
                  <a:pt x="57150" y="0"/>
                </a:lnTo>
                <a:lnTo>
                  <a:pt x="28193" y="0"/>
                </a:lnTo>
                <a:lnTo>
                  <a:pt x="28193" y="1541526"/>
                </a:lnTo>
                <a:lnTo>
                  <a:pt x="57150" y="1541526"/>
                </a:lnTo>
                <a:close/>
              </a:path>
              <a:path w="85725" h="1626870">
                <a:moveTo>
                  <a:pt x="57150" y="1597913"/>
                </a:moveTo>
                <a:lnTo>
                  <a:pt x="57150" y="1556003"/>
                </a:lnTo>
                <a:lnTo>
                  <a:pt x="28193" y="1556003"/>
                </a:lnTo>
                <a:lnTo>
                  <a:pt x="28193" y="1597914"/>
                </a:lnTo>
                <a:lnTo>
                  <a:pt x="42671" y="1626869"/>
                </a:lnTo>
                <a:lnTo>
                  <a:pt x="57150" y="1597913"/>
                </a:lnTo>
                <a:close/>
              </a:path>
            </a:pathLst>
          </a:custGeom>
          <a:solidFill>
            <a:srgbClr val="FF0000"/>
          </a:solidFill>
        </p:spPr>
        <p:txBody>
          <a:bodyPr wrap="square" lIns="0" tIns="0" rIns="0" bIns="0" rtlCol="0"/>
          <a:lstStyle/>
          <a:p>
            <a:endParaRPr/>
          </a:p>
        </p:txBody>
      </p:sp>
      <p:sp>
        <p:nvSpPr>
          <p:cNvPr id="17" name="object 17"/>
          <p:cNvSpPr txBox="1"/>
          <p:nvPr/>
        </p:nvSpPr>
        <p:spPr>
          <a:xfrm>
            <a:off x="5351653" y="3838447"/>
            <a:ext cx="3801110" cy="418465"/>
          </a:xfrm>
          <a:prstGeom prst="rect">
            <a:avLst/>
          </a:prstGeom>
        </p:spPr>
        <p:txBody>
          <a:bodyPr vert="horz" wrap="square" lIns="0" tIns="0" rIns="0" bIns="0" rtlCol="0">
            <a:spAutoFit/>
          </a:bodyPr>
          <a:lstStyle/>
          <a:p>
            <a:pPr marL="12700">
              <a:lnSpc>
                <a:spcPts val="3295"/>
              </a:lnSpc>
              <a:tabLst>
                <a:tab pos="3609975" algn="l"/>
              </a:tabLst>
            </a:pPr>
            <a:r>
              <a:rPr sz="2800" b="1" spc="-15" dirty="0">
                <a:solidFill>
                  <a:srgbClr val="A1010C"/>
                </a:solidFill>
                <a:latin typeface="宋体" panose="02010600030101010101" pitchFamily="2" charset="-122"/>
                <a:cs typeface="宋体" panose="02010600030101010101" pitchFamily="2" charset="-122"/>
              </a:rPr>
              <a:t>y	a</a:t>
            </a:r>
            <a:endParaRPr sz="2800">
              <a:latin typeface="宋体" panose="02010600030101010101" pitchFamily="2" charset="-122"/>
              <a:cs typeface="宋体" panose="02010600030101010101" pitchFamily="2" charset="-122"/>
            </a:endParaRPr>
          </a:p>
        </p:txBody>
      </p:sp>
      <p:sp>
        <p:nvSpPr>
          <p:cNvPr id="18" name="object 18"/>
          <p:cNvSpPr txBox="1"/>
          <p:nvPr/>
        </p:nvSpPr>
        <p:spPr>
          <a:xfrm>
            <a:off x="2593975" y="5387581"/>
            <a:ext cx="203835" cy="418465"/>
          </a:xfrm>
          <a:prstGeom prst="rect">
            <a:avLst/>
          </a:prstGeom>
        </p:spPr>
        <p:txBody>
          <a:bodyPr vert="horz" wrap="square" lIns="0" tIns="0" rIns="0" bIns="0" rtlCol="0">
            <a:spAutoFit/>
          </a:bodyPr>
          <a:lstStyle/>
          <a:p>
            <a:pPr marL="12700">
              <a:lnSpc>
                <a:spcPts val="3295"/>
              </a:lnSpc>
            </a:pPr>
            <a:r>
              <a:rPr sz="2800" b="1" spc="-15" dirty="0">
                <a:solidFill>
                  <a:srgbClr val="A1010C"/>
                </a:solidFill>
                <a:latin typeface="宋体" panose="02010600030101010101" pitchFamily="2" charset="-122"/>
                <a:cs typeface="宋体" panose="02010600030101010101" pitchFamily="2" charset="-122"/>
              </a:rPr>
              <a:t>x</a:t>
            </a:r>
            <a:endParaRPr sz="2800">
              <a:latin typeface="宋体" panose="02010600030101010101" pitchFamily="2" charset="-122"/>
              <a:cs typeface="宋体" panose="02010600030101010101" pitchFamily="2" charset="-122"/>
            </a:endParaRPr>
          </a:p>
        </p:txBody>
      </p:sp>
      <p:sp>
        <p:nvSpPr>
          <p:cNvPr id="19" name="object 19"/>
          <p:cNvSpPr/>
          <p:nvPr/>
        </p:nvSpPr>
        <p:spPr>
          <a:xfrm>
            <a:off x="2756039" y="3857244"/>
            <a:ext cx="1676400" cy="1600200"/>
          </a:xfrm>
          <a:custGeom>
            <a:avLst/>
            <a:gdLst/>
            <a:ahLst/>
            <a:cxnLst/>
            <a:rect l="l" t="t" r="r" b="b"/>
            <a:pathLst>
              <a:path w="1676400" h="1600200">
                <a:moveTo>
                  <a:pt x="0" y="0"/>
                </a:moveTo>
                <a:lnTo>
                  <a:pt x="1676400" y="1600199"/>
                </a:lnTo>
              </a:path>
            </a:pathLst>
          </a:custGeom>
          <a:ln w="28574">
            <a:solidFill>
              <a:srgbClr val="000000"/>
            </a:solidFill>
          </a:ln>
        </p:spPr>
        <p:txBody>
          <a:bodyPr wrap="square" lIns="0" tIns="0" rIns="0" bIns="0" rtlCol="0"/>
          <a:lstStyle/>
          <a:p>
            <a:endParaRPr/>
          </a:p>
        </p:txBody>
      </p:sp>
      <p:sp>
        <p:nvSpPr>
          <p:cNvPr id="20" name="object 20"/>
          <p:cNvSpPr/>
          <p:nvPr/>
        </p:nvSpPr>
        <p:spPr>
          <a:xfrm>
            <a:off x="3213226" y="4238244"/>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21" name="object 21"/>
          <p:cNvSpPr/>
          <p:nvPr/>
        </p:nvSpPr>
        <p:spPr>
          <a:xfrm>
            <a:off x="3213226" y="4238244"/>
            <a:ext cx="152400" cy="152400"/>
          </a:xfrm>
          <a:custGeom>
            <a:avLst/>
            <a:gdLst/>
            <a:ahLst/>
            <a:cxnLst/>
            <a:rect l="l" t="t" r="r" b="b"/>
            <a:pathLst>
              <a:path w="152400" h="152400">
                <a:moveTo>
                  <a:pt x="76200" y="0"/>
                </a:move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lnTo>
                  <a:pt x="146387" y="46612"/>
                </a:lnTo>
                <a:lnTo>
                  <a:pt x="130016" y="22383"/>
                </a:lnTo>
                <a:lnTo>
                  <a:pt x="105787" y="6012"/>
                </a:lnTo>
                <a:lnTo>
                  <a:pt x="76200" y="0"/>
                </a:lnTo>
                <a:close/>
              </a:path>
            </a:pathLst>
          </a:custGeom>
          <a:ln w="28575">
            <a:solidFill>
              <a:srgbClr val="000000"/>
            </a:solidFill>
          </a:ln>
        </p:spPr>
        <p:txBody>
          <a:bodyPr wrap="square" lIns="0" tIns="0" rIns="0" bIns="0" rtlCol="0"/>
          <a:lstStyle/>
          <a:p>
            <a:endParaRPr/>
          </a:p>
        </p:txBody>
      </p:sp>
      <p:sp>
        <p:nvSpPr>
          <p:cNvPr id="22" name="object 22"/>
          <p:cNvSpPr txBox="1"/>
          <p:nvPr/>
        </p:nvSpPr>
        <p:spPr>
          <a:xfrm>
            <a:off x="3799459" y="4248404"/>
            <a:ext cx="533400" cy="301625"/>
          </a:xfrm>
          <a:prstGeom prst="rect">
            <a:avLst/>
          </a:prstGeom>
        </p:spPr>
        <p:txBody>
          <a:bodyPr vert="horz" wrap="square" lIns="0" tIns="0" rIns="0" bIns="0" rtlCol="0">
            <a:spAutoFit/>
          </a:bodyPr>
          <a:lstStyle/>
          <a:p>
            <a:pPr marL="12700">
              <a:lnSpc>
                <a:spcPct val="100000"/>
              </a:lnSpc>
              <a:tabLst>
                <a:tab pos="399415" algn="l"/>
              </a:tabLst>
            </a:pPr>
            <a:r>
              <a:rPr sz="1900" b="1" dirty="0">
                <a:latin typeface="Times New Roman" panose="02020603050405020304"/>
                <a:cs typeface="Times New Roman" panose="02020603050405020304"/>
              </a:rPr>
              <a:t>1	1</a:t>
            </a:r>
            <a:endParaRPr sz="1900">
              <a:latin typeface="Times New Roman" panose="02020603050405020304"/>
              <a:cs typeface="Times New Roman" panose="02020603050405020304"/>
            </a:endParaRPr>
          </a:p>
        </p:txBody>
      </p:sp>
      <p:sp>
        <p:nvSpPr>
          <p:cNvPr id="23" name="object 23"/>
          <p:cNvSpPr txBox="1"/>
          <p:nvPr/>
        </p:nvSpPr>
        <p:spPr>
          <a:xfrm>
            <a:off x="3502278" y="4044950"/>
            <a:ext cx="949325" cy="438150"/>
          </a:xfrm>
          <a:prstGeom prst="rect">
            <a:avLst/>
          </a:prstGeom>
        </p:spPr>
        <p:txBody>
          <a:bodyPr vert="horz" wrap="square" lIns="0" tIns="0" rIns="0" bIns="0" rtlCol="0">
            <a:spAutoFit/>
          </a:bodyPr>
          <a:lstStyle/>
          <a:p>
            <a:pPr marL="12700">
              <a:lnSpc>
                <a:spcPct val="100000"/>
              </a:lnSpc>
            </a:pPr>
            <a:r>
              <a:rPr sz="2800" b="1" dirty="0">
                <a:latin typeface="Times New Roman" panose="02020603050405020304"/>
                <a:cs typeface="Times New Roman" panose="02020603050405020304"/>
              </a:rPr>
              <a:t>(x</a:t>
            </a:r>
            <a:r>
              <a:rPr sz="2800" b="1" spc="254" dirty="0">
                <a:latin typeface="Times New Roman" panose="02020603050405020304"/>
                <a:cs typeface="Times New Roman" panose="02020603050405020304"/>
              </a:rPr>
              <a:t> </a:t>
            </a:r>
            <a:r>
              <a:rPr sz="2800" b="1" spc="-5" dirty="0">
                <a:latin typeface="Times New Roman" panose="02020603050405020304"/>
                <a:cs typeface="Times New Roman" panose="02020603050405020304"/>
              </a:rPr>
              <a:t>,</a:t>
            </a:r>
            <a:r>
              <a:rPr sz="2800" b="1" dirty="0">
                <a:latin typeface="Times New Roman" panose="02020603050405020304"/>
                <a:cs typeface="Times New Roman" panose="02020603050405020304"/>
              </a:rPr>
              <a:t>y</a:t>
            </a:r>
            <a:r>
              <a:rPr sz="2800" b="1" spc="250" dirty="0">
                <a:latin typeface="Times New Roman" panose="02020603050405020304"/>
                <a:cs typeface="Times New Roman" panose="02020603050405020304"/>
              </a:rPr>
              <a:t> </a:t>
            </a:r>
            <a:r>
              <a:rPr sz="2800" b="1"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
        <p:nvSpPr>
          <p:cNvPr id="24" name="object 24"/>
          <p:cNvSpPr/>
          <p:nvPr/>
        </p:nvSpPr>
        <p:spPr>
          <a:xfrm>
            <a:off x="3876941" y="4938521"/>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25" name="object 25"/>
          <p:cNvSpPr/>
          <p:nvPr/>
        </p:nvSpPr>
        <p:spPr>
          <a:xfrm>
            <a:off x="3876941" y="4938521"/>
            <a:ext cx="152400" cy="152400"/>
          </a:xfrm>
          <a:custGeom>
            <a:avLst/>
            <a:gdLst/>
            <a:ahLst/>
            <a:cxnLst/>
            <a:rect l="l" t="t" r="r" b="b"/>
            <a:pathLst>
              <a:path w="152400" h="152400">
                <a:moveTo>
                  <a:pt x="76200" y="0"/>
                </a:move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lnTo>
                  <a:pt x="146387" y="46612"/>
                </a:lnTo>
                <a:lnTo>
                  <a:pt x="130016" y="22383"/>
                </a:lnTo>
                <a:lnTo>
                  <a:pt x="105787" y="6012"/>
                </a:lnTo>
                <a:lnTo>
                  <a:pt x="76200" y="0"/>
                </a:lnTo>
                <a:close/>
              </a:path>
            </a:pathLst>
          </a:custGeom>
          <a:ln w="28575">
            <a:solidFill>
              <a:srgbClr val="000000"/>
            </a:solidFill>
          </a:ln>
        </p:spPr>
        <p:txBody>
          <a:bodyPr wrap="square" lIns="0" tIns="0" rIns="0" bIns="0" rtlCol="0"/>
          <a:lstStyle/>
          <a:p>
            <a:endParaRPr/>
          </a:p>
        </p:txBody>
      </p:sp>
      <p:sp>
        <p:nvSpPr>
          <p:cNvPr id="26" name="object 26"/>
          <p:cNvSpPr txBox="1"/>
          <p:nvPr/>
        </p:nvSpPr>
        <p:spPr>
          <a:xfrm>
            <a:off x="4165980" y="4745228"/>
            <a:ext cx="949325" cy="504825"/>
          </a:xfrm>
          <a:prstGeom prst="rect">
            <a:avLst/>
          </a:prstGeom>
        </p:spPr>
        <p:txBody>
          <a:bodyPr vert="horz" wrap="square" lIns="0" tIns="0" rIns="0" bIns="0" rtlCol="0">
            <a:spAutoFit/>
          </a:bodyPr>
          <a:lstStyle/>
          <a:p>
            <a:pPr marL="12700">
              <a:lnSpc>
                <a:spcPct val="100000"/>
              </a:lnSpc>
            </a:pPr>
            <a:r>
              <a:rPr sz="2800" b="1" dirty="0">
                <a:latin typeface="Times New Roman" panose="02020603050405020304"/>
                <a:cs typeface="Times New Roman" panose="02020603050405020304"/>
              </a:rPr>
              <a:t>(x</a:t>
            </a:r>
            <a:r>
              <a:rPr sz="2850" b="1" baseline="-20000" dirty="0">
                <a:latin typeface="Times New Roman" panose="02020603050405020304"/>
                <a:cs typeface="Times New Roman" panose="02020603050405020304"/>
              </a:rPr>
              <a:t>2</a:t>
            </a:r>
            <a:r>
              <a:rPr sz="2800" b="1" spc="-5" dirty="0">
                <a:latin typeface="Times New Roman" panose="02020603050405020304"/>
                <a:cs typeface="Times New Roman" panose="02020603050405020304"/>
              </a:rPr>
              <a:t>,y</a:t>
            </a:r>
            <a:r>
              <a:rPr sz="2850" b="1" baseline="-20000" dirty="0">
                <a:latin typeface="Times New Roman" panose="02020603050405020304"/>
                <a:cs typeface="Times New Roman" panose="02020603050405020304"/>
              </a:rPr>
              <a:t>2</a:t>
            </a:r>
            <a:r>
              <a:rPr sz="2800" b="1"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
        <p:nvSpPr>
          <p:cNvPr id="27" name="object 27"/>
          <p:cNvSpPr/>
          <p:nvPr/>
        </p:nvSpPr>
        <p:spPr>
          <a:xfrm>
            <a:off x="7251827" y="3857244"/>
            <a:ext cx="0" cy="914400"/>
          </a:xfrm>
          <a:custGeom>
            <a:avLst/>
            <a:gdLst/>
            <a:ahLst/>
            <a:cxnLst/>
            <a:rect l="l" t="t" r="r" b="b"/>
            <a:pathLst>
              <a:path h="914400">
                <a:moveTo>
                  <a:pt x="0" y="0"/>
                </a:moveTo>
                <a:lnTo>
                  <a:pt x="0" y="914400"/>
                </a:lnTo>
              </a:path>
            </a:pathLst>
          </a:custGeom>
          <a:ln w="28575">
            <a:solidFill>
              <a:srgbClr val="000000"/>
            </a:solidFill>
            <a:prstDash val="lgDash"/>
          </a:ln>
        </p:spPr>
        <p:txBody>
          <a:bodyPr wrap="square" lIns="0" tIns="0" rIns="0" bIns="0" rtlCol="0"/>
          <a:lstStyle/>
          <a:p>
            <a:endParaRPr/>
          </a:p>
        </p:txBody>
      </p:sp>
      <p:sp>
        <p:nvSpPr>
          <p:cNvPr id="28" name="object 28"/>
          <p:cNvSpPr/>
          <p:nvPr/>
        </p:nvSpPr>
        <p:spPr>
          <a:xfrm>
            <a:off x="5956439" y="4695444"/>
            <a:ext cx="1295400" cy="0"/>
          </a:xfrm>
          <a:custGeom>
            <a:avLst/>
            <a:gdLst/>
            <a:ahLst/>
            <a:cxnLst/>
            <a:rect l="l" t="t" r="r" b="b"/>
            <a:pathLst>
              <a:path w="1295400">
                <a:moveTo>
                  <a:pt x="1295387" y="0"/>
                </a:moveTo>
                <a:lnTo>
                  <a:pt x="0" y="0"/>
                </a:lnTo>
              </a:path>
            </a:pathLst>
          </a:custGeom>
          <a:ln w="28575">
            <a:solidFill>
              <a:srgbClr val="000000"/>
            </a:solidFill>
            <a:prstDash val="lgDash"/>
          </a:ln>
        </p:spPr>
        <p:txBody>
          <a:bodyPr wrap="square" lIns="0" tIns="0" rIns="0" bIns="0" rtlCol="0"/>
          <a:lstStyle/>
          <a:p>
            <a:endParaRPr/>
          </a:p>
        </p:txBody>
      </p:sp>
      <p:sp>
        <p:nvSpPr>
          <p:cNvPr id="29" name="object 29"/>
          <p:cNvSpPr txBox="1"/>
          <p:nvPr/>
        </p:nvSpPr>
        <p:spPr>
          <a:xfrm>
            <a:off x="7120255" y="3381247"/>
            <a:ext cx="323215" cy="438150"/>
          </a:xfrm>
          <a:prstGeom prst="rect">
            <a:avLst/>
          </a:prstGeom>
        </p:spPr>
        <p:txBody>
          <a:bodyPr vert="horz" wrap="square" lIns="0" tIns="0" rIns="0" bIns="0" rtlCol="0">
            <a:spAutoFit/>
          </a:bodyPr>
          <a:lstStyle/>
          <a:p>
            <a:pPr marL="12700">
              <a:lnSpc>
                <a:spcPct val="100000"/>
              </a:lnSpc>
            </a:pPr>
            <a:r>
              <a:rPr sz="2800" b="1" spc="-10" dirty="0">
                <a:solidFill>
                  <a:srgbClr val="A1010C"/>
                </a:solidFill>
                <a:latin typeface="宋体" panose="02010600030101010101" pitchFamily="2" charset="-122"/>
                <a:cs typeface="宋体" panose="02010600030101010101" pitchFamily="2" charset="-122"/>
              </a:rPr>
              <a:t>a</a:t>
            </a:r>
            <a:r>
              <a:rPr sz="2800" b="1" dirty="0">
                <a:solidFill>
                  <a:srgbClr val="A1010C"/>
                </a:solidFill>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
        <p:nvSpPr>
          <p:cNvPr id="30" name="object 30"/>
          <p:cNvSpPr txBox="1"/>
          <p:nvPr/>
        </p:nvSpPr>
        <p:spPr>
          <a:xfrm>
            <a:off x="5654928" y="4440415"/>
            <a:ext cx="323215" cy="438150"/>
          </a:xfrm>
          <a:prstGeom prst="rect">
            <a:avLst/>
          </a:prstGeom>
        </p:spPr>
        <p:txBody>
          <a:bodyPr vert="horz" wrap="square" lIns="0" tIns="0" rIns="0" bIns="0" rtlCol="0">
            <a:spAutoFit/>
          </a:bodyPr>
          <a:lstStyle/>
          <a:p>
            <a:pPr marL="12700">
              <a:lnSpc>
                <a:spcPct val="100000"/>
              </a:lnSpc>
            </a:pPr>
            <a:r>
              <a:rPr sz="2800" b="1" spc="-10" dirty="0">
                <a:solidFill>
                  <a:srgbClr val="A1010C"/>
                </a:solidFill>
                <a:latin typeface="宋体" panose="02010600030101010101" pitchFamily="2" charset="-122"/>
                <a:cs typeface="宋体" panose="02010600030101010101" pitchFamily="2" charset="-122"/>
              </a:rPr>
              <a:t>b</a:t>
            </a:r>
            <a:r>
              <a:rPr sz="2800" b="1" dirty="0">
                <a:solidFill>
                  <a:srgbClr val="A1010C"/>
                </a:solidFill>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
        <p:nvSpPr>
          <p:cNvPr id="31" name="object 31"/>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通</a:t>
            </a:r>
            <a:r>
              <a:rPr spc="-10" dirty="0">
                <a:latin typeface="新宋体" panose="02010609030101010101" charset="-122"/>
                <a:cs typeface="新宋体" panose="02010609030101010101" charset="-122"/>
              </a:rPr>
              <a:t>过</a:t>
            </a:r>
            <a:r>
              <a:rPr spc="-10" dirty="0">
                <a:latin typeface="Times New Roman" panose="02020603050405020304"/>
                <a:cs typeface="Times New Roman" panose="02020603050405020304"/>
              </a:rPr>
              <a:t>Houg</a:t>
            </a:r>
            <a:r>
              <a:rPr spc="-15" dirty="0">
                <a:latin typeface="Times New Roman" panose="02020603050405020304"/>
                <a:cs typeface="Times New Roman" panose="02020603050405020304"/>
              </a:rPr>
              <a:t>h</a:t>
            </a:r>
            <a:r>
              <a:rPr spc="-15" dirty="0">
                <a:latin typeface="新宋体" panose="02010609030101010101" charset="-122"/>
                <a:cs typeface="新宋体" panose="02010609030101010101" charset="-122"/>
              </a:rPr>
              <a:t>变换进行整体处理</a:t>
            </a: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475367" y="2951226"/>
            <a:ext cx="3657600" cy="85725"/>
          </a:xfrm>
          <a:custGeom>
            <a:avLst/>
            <a:gdLst/>
            <a:ahLst/>
            <a:cxnLst/>
            <a:rect l="l" t="t" r="r" b="b"/>
            <a:pathLst>
              <a:path w="3657600" h="85725">
                <a:moveTo>
                  <a:pt x="3585971" y="57149"/>
                </a:moveTo>
                <a:lnTo>
                  <a:pt x="3585971" y="28193"/>
                </a:lnTo>
                <a:lnTo>
                  <a:pt x="0" y="28193"/>
                </a:lnTo>
                <a:lnTo>
                  <a:pt x="0" y="57149"/>
                </a:lnTo>
                <a:lnTo>
                  <a:pt x="3585971" y="57149"/>
                </a:lnTo>
                <a:close/>
              </a:path>
              <a:path w="3657600" h="85725">
                <a:moveTo>
                  <a:pt x="3657599" y="42671"/>
                </a:moveTo>
                <a:lnTo>
                  <a:pt x="3571481" y="0"/>
                </a:lnTo>
                <a:lnTo>
                  <a:pt x="3571481" y="28193"/>
                </a:lnTo>
                <a:lnTo>
                  <a:pt x="3585971" y="28193"/>
                </a:lnTo>
                <a:lnTo>
                  <a:pt x="3585971" y="78163"/>
                </a:lnTo>
                <a:lnTo>
                  <a:pt x="3657599" y="42671"/>
                </a:lnTo>
                <a:close/>
              </a:path>
              <a:path w="3657600" h="85725">
                <a:moveTo>
                  <a:pt x="3585971" y="78163"/>
                </a:moveTo>
                <a:lnTo>
                  <a:pt x="3585971" y="57149"/>
                </a:lnTo>
                <a:lnTo>
                  <a:pt x="3571481" y="57149"/>
                </a:lnTo>
                <a:lnTo>
                  <a:pt x="3571481" y="85343"/>
                </a:lnTo>
                <a:lnTo>
                  <a:pt x="3585971" y="78163"/>
                </a:lnTo>
                <a:close/>
              </a:path>
            </a:pathLst>
          </a:custGeom>
          <a:solidFill>
            <a:srgbClr val="FF0000"/>
          </a:solidFill>
        </p:spPr>
        <p:txBody>
          <a:bodyPr wrap="square" lIns="0" tIns="0" rIns="0" bIns="0" rtlCol="0"/>
          <a:lstStyle/>
          <a:p>
            <a:endParaRPr/>
          </a:p>
        </p:txBody>
      </p:sp>
      <p:sp>
        <p:nvSpPr>
          <p:cNvPr id="6" name="object 6"/>
          <p:cNvSpPr/>
          <p:nvPr/>
        </p:nvSpPr>
        <p:spPr>
          <a:xfrm>
            <a:off x="3431933" y="2993898"/>
            <a:ext cx="86360" cy="3124200"/>
          </a:xfrm>
          <a:custGeom>
            <a:avLst/>
            <a:gdLst/>
            <a:ahLst/>
            <a:cxnLst/>
            <a:rect l="l" t="t" r="r" b="b"/>
            <a:pathLst>
              <a:path w="86360" h="3124200">
                <a:moveTo>
                  <a:pt x="86106" y="3038093"/>
                </a:moveTo>
                <a:lnTo>
                  <a:pt x="0" y="3038093"/>
                </a:lnTo>
                <a:lnTo>
                  <a:pt x="28955" y="3095497"/>
                </a:lnTo>
                <a:lnTo>
                  <a:pt x="28955" y="3052572"/>
                </a:lnTo>
                <a:lnTo>
                  <a:pt x="57150" y="3052572"/>
                </a:lnTo>
                <a:lnTo>
                  <a:pt x="57150" y="3096523"/>
                </a:lnTo>
                <a:lnTo>
                  <a:pt x="86106" y="3038093"/>
                </a:lnTo>
                <a:close/>
              </a:path>
              <a:path w="86360" h="3124200">
                <a:moveTo>
                  <a:pt x="57150" y="3038093"/>
                </a:moveTo>
                <a:lnTo>
                  <a:pt x="57149" y="0"/>
                </a:lnTo>
                <a:lnTo>
                  <a:pt x="28955" y="0"/>
                </a:lnTo>
                <a:lnTo>
                  <a:pt x="28955" y="3038093"/>
                </a:lnTo>
                <a:lnTo>
                  <a:pt x="57150" y="3038093"/>
                </a:lnTo>
                <a:close/>
              </a:path>
              <a:path w="86360" h="3124200">
                <a:moveTo>
                  <a:pt x="57150" y="3096523"/>
                </a:moveTo>
                <a:lnTo>
                  <a:pt x="57150" y="3052572"/>
                </a:lnTo>
                <a:lnTo>
                  <a:pt x="28955" y="3052572"/>
                </a:lnTo>
                <a:lnTo>
                  <a:pt x="28955" y="3095497"/>
                </a:lnTo>
                <a:lnTo>
                  <a:pt x="43434" y="3124200"/>
                </a:lnTo>
                <a:lnTo>
                  <a:pt x="57150" y="3096523"/>
                </a:lnTo>
                <a:close/>
              </a:path>
            </a:pathLst>
          </a:custGeom>
          <a:solidFill>
            <a:srgbClr val="FF0000"/>
          </a:solidFill>
        </p:spPr>
        <p:txBody>
          <a:bodyPr wrap="square" lIns="0" tIns="0" rIns="0" bIns="0" rtlCol="0"/>
          <a:lstStyle/>
          <a:p>
            <a:endParaRPr/>
          </a:p>
        </p:txBody>
      </p:sp>
      <p:sp>
        <p:nvSpPr>
          <p:cNvPr id="7" name="object 7"/>
          <p:cNvSpPr txBox="1"/>
          <p:nvPr/>
        </p:nvSpPr>
        <p:spPr>
          <a:xfrm>
            <a:off x="1844929" y="2044191"/>
            <a:ext cx="5648960" cy="113030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Hough变换的基本思想</a:t>
            </a:r>
            <a:endParaRPr sz="3200">
              <a:latin typeface="新宋体" panose="02010609030101010101" charset="-122"/>
              <a:cs typeface="新宋体" panose="02010609030101010101" charset="-122"/>
            </a:endParaRPr>
          </a:p>
          <a:p>
            <a:pPr marR="5080" algn="r">
              <a:lnSpc>
                <a:spcPts val="3295"/>
              </a:lnSpc>
              <a:spcBef>
                <a:spcPts val="1760"/>
              </a:spcBef>
            </a:pPr>
            <a:r>
              <a:rPr sz="2800" b="1" spc="-15" dirty="0">
                <a:solidFill>
                  <a:srgbClr val="A1010C"/>
                </a:solidFill>
                <a:latin typeface="宋体" panose="02010600030101010101" pitchFamily="2" charset="-122"/>
                <a:cs typeface="宋体" panose="02010600030101010101" pitchFamily="2" charset="-122"/>
              </a:rPr>
              <a:t>a</a:t>
            </a:r>
            <a:endParaRPr sz="2800">
              <a:latin typeface="宋体" panose="02010600030101010101" pitchFamily="2" charset="-122"/>
              <a:cs typeface="宋体" panose="02010600030101010101" pitchFamily="2" charset="-122"/>
            </a:endParaRPr>
          </a:p>
        </p:txBody>
      </p:sp>
      <p:sp>
        <p:nvSpPr>
          <p:cNvPr id="8" name="object 8"/>
          <p:cNvSpPr txBox="1"/>
          <p:nvPr/>
        </p:nvSpPr>
        <p:spPr>
          <a:xfrm>
            <a:off x="3410102" y="6356108"/>
            <a:ext cx="203835" cy="418465"/>
          </a:xfrm>
          <a:prstGeom prst="rect">
            <a:avLst/>
          </a:prstGeom>
        </p:spPr>
        <p:txBody>
          <a:bodyPr vert="horz" wrap="square" lIns="0" tIns="0" rIns="0" bIns="0" rtlCol="0">
            <a:spAutoFit/>
          </a:bodyPr>
          <a:lstStyle/>
          <a:p>
            <a:pPr marL="12700">
              <a:lnSpc>
                <a:spcPts val="3295"/>
              </a:lnSpc>
            </a:pPr>
            <a:r>
              <a:rPr sz="2800" b="1" spc="-15" dirty="0">
                <a:solidFill>
                  <a:srgbClr val="A1010C"/>
                </a:solidFill>
                <a:latin typeface="宋体" panose="02010600030101010101" pitchFamily="2" charset="-122"/>
                <a:cs typeface="宋体" panose="02010600030101010101" pitchFamily="2" charset="-122"/>
              </a:rPr>
              <a:t>b</a:t>
            </a:r>
            <a:endParaRPr sz="2800">
              <a:latin typeface="宋体" panose="02010600030101010101" pitchFamily="2" charset="-122"/>
              <a:cs typeface="宋体" panose="02010600030101010101" pitchFamily="2" charset="-122"/>
            </a:endParaRPr>
          </a:p>
        </p:txBody>
      </p:sp>
      <p:sp>
        <p:nvSpPr>
          <p:cNvPr id="9" name="object 9"/>
          <p:cNvSpPr/>
          <p:nvPr/>
        </p:nvSpPr>
        <p:spPr>
          <a:xfrm>
            <a:off x="3780167" y="2993898"/>
            <a:ext cx="2743200" cy="2819400"/>
          </a:xfrm>
          <a:custGeom>
            <a:avLst/>
            <a:gdLst/>
            <a:ahLst/>
            <a:cxnLst/>
            <a:rect l="l" t="t" r="r" b="b"/>
            <a:pathLst>
              <a:path w="2743200" h="2819400">
                <a:moveTo>
                  <a:pt x="0" y="0"/>
                </a:moveTo>
                <a:lnTo>
                  <a:pt x="2743200" y="2819400"/>
                </a:lnTo>
              </a:path>
            </a:pathLst>
          </a:custGeom>
          <a:ln w="9525">
            <a:solidFill>
              <a:srgbClr val="000000"/>
            </a:solidFill>
          </a:ln>
        </p:spPr>
        <p:txBody>
          <a:bodyPr wrap="square" lIns="0" tIns="0" rIns="0" bIns="0" rtlCol="0"/>
          <a:lstStyle/>
          <a:p>
            <a:endParaRPr/>
          </a:p>
        </p:txBody>
      </p:sp>
      <p:sp>
        <p:nvSpPr>
          <p:cNvPr id="10" name="object 10"/>
          <p:cNvSpPr/>
          <p:nvPr/>
        </p:nvSpPr>
        <p:spPr>
          <a:xfrm>
            <a:off x="3475367" y="4213097"/>
            <a:ext cx="3657600" cy="0"/>
          </a:xfrm>
          <a:custGeom>
            <a:avLst/>
            <a:gdLst/>
            <a:ahLst/>
            <a:cxnLst/>
            <a:rect l="l" t="t" r="r" b="b"/>
            <a:pathLst>
              <a:path w="3657600">
                <a:moveTo>
                  <a:pt x="0" y="0"/>
                </a:moveTo>
                <a:lnTo>
                  <a:pt x="3657600" y="0"/>
                </a:lnTo>
              </a:path>
            </a:pathLst>
          </a:custGeom>
          <a:ln w="9525">
            <a:solidFill>
              <a:srgbClr val="000000"/>
            </a:solidFill>
          </a:ln>
        </p:spPr>
        <p:txBody>
          <a:bodyPr wrap="square" lIns="0" tIns="0" rIns="0" bIns="0" rtlCol="0"/>
          <a:lstStyle/>
          <a:p>
            <a:endParaRPr/>
          </a:p>
        </p:txBody>
      </p:sp>
      <p:sp>
        <p:nvSpPr>
          <p:cNvPr id="11" name="object 11"/>
          <p:cNvSpPr/>
          <p:nvPr/>
        </p:nvSpPr>
        <p:spPr>
          <a:xfrm>
            <a:off x="5075567" y="2993898"/>
            <a:ext cx="1295400" cy="3200400"/>
          </a:xfrm>
          <a:custGeom>
            <a:avLst/>
            <a:gdLst/>
            <a:ahLst/>
            <a:cxnLst/>
            <a:rect l="l" t="t" r="r" b="b"/>
            <a:pathLst>
              <a:path w="1295400" h="3200400">
                <a:moveTo>
                  <a:pt x="0" y="0"/>
                </a:moveTo>
                <a:lnTo>
                  <a:pt x="1295400" y="3200400"/>
                </a:lnTo>
              </a:path>
            </a:pathLst>
          </a:custGeom>
          <a:ln w="9525">
            <a:solidFill>
              <a:srgbClr val="000000"/>
            </a:solidFill>
          </a:ln>
        </p:spPr>
        <p:txBody>
          <a:bodyPr wrap="square" lIns="0" tIns="0" rIns="0" bIns="0" rtlCol="0"/>
          <a:lstStyle/>
          <a:p>
            <a:endParaRPr/>
          </a:p>
        </p:txBody>
      </p:sp>
      <p:sp>
        <p:nvSpPr>
          <p:cNvPr id="12" name="object 12"/>
          <p:cNvSpPr/>
          <p:nvPr/>
        </p:nvSpPr>
        <p:spPr>
          <a:xfrm>
            <a:off x="3475367" y="5127497"/>
            <a:ext cx="3962400" cy="228600"/>
          </a:xfrm>
          <a:custGeom>
            <a:avLst/>
            <a:gdLst/>
            <a:ahLst/>
            <a:cxnLst/>
            <a:rect l="l" t="t" r="r" b="b"/>
            <a:pathLst>
              <a:path w="3962400" h="228600">
                <a:moveTo>
                  <a:pt x="0" y="228600"/>
                </a:moveTo>
                <a:lnTo>
                  <a:pt x="3962400" y="0"/>
                </a:lnTo>
              </a:path>
            </a:pathLst>
          </a:custGeom>
          <a:ln w="9525">
            <a:solidFill>
              <a:srgbClr val="000000"/>
            </a:solidFill>
          </a:ln>
        </p:spPr>
        <p:txBody>
          <a:bodyPr wrap="square" lIns="0" tIns="0" rIns="0" bIns="0" rtlCol="0"/>
          <a:lstStyle/>
          <a:p>
            <a:endParaRPr/>
          </a:p>
        </p:txBody>
      </p:sp>
      <p:sp>
        <p:nvSpPr>
          <p:cNvPr id="13" name="object 13"/>
          <p:cNvSpPr/>
          <p:nvPr/>
        </p:nvSpPr>
        <p:spPr>
          <a:xfrm>
            <a:off x="3475367" y="3070098"/>
            <a:ext cx="2286000" cy="1752600"/>
          </a:xfrm>
          <a:custGeom>
            <a:avLst/>
            <a:gdLst/>
            <a:ahLst/>
            <a:cxnLst/>
            <a:rect l="l" t="t" r="r" b="b"/>
            <a:pathLst>
              <a:path w="2286000" h="1752600">
                <a:moveTo>
                  <a:pt x="2286000" y="0"/>
                </a:moveTo>
                <a:lnTo>
                  <a:pt x="0" y="1752600"/>
                </a:lnTo>
              </a:path>
            </a:pathLst>
          </a:custGeom>
          <a:ln w="9525">
            <a:solidFill>
              <a:srgbClr val="000000"/>
            </a:solidFill>
          </a:ln>
        </p:spPr>
        <p:txBody>
          <a:bodyPr wrap="square" lIns="0" tIns="0" rIns="0" bIns="0" rtlCol="0"/>
          <a:lstStyle/>
          <a:p>
            <a:endParaRPr/>
          </a:p>
        </p:txBody>
      </p:sp>
      <p:sp>
        <p:nvSpPr>
          <p:cNvPr id="14" name="object 14"/>
          <p:cNvSpPr/>
          <p:nvPr/>
        </p:nvSpPr>
        <p:spPr>
          <a:xfrm>
            <a:off x="5837567" y="2993898"/>
            <a:ext cx="533400" cy="2743200"/>
          </a:xfrm>
          <a:custGeom>
            <a:avLst/>
            <a:gdLst/>
            <a:ahLst/>
            <a:cxnLst/>
            <a:rect l="l" t="t" r="r" b="b"/>
            <a:pathLst>
              <a:path w="533400" h="2743200">
                <a:moveTo>
                  <a:pt x="533400" y="0"/>
                </a:moveTo>
                <a:lnTo>
                  <a:pt x="0" y="2743200"/>
                </a:lnTo>
              </a:path>
            </a:pathLst>
          </a:custGeom>
          <a:ln w="9525">
            <a:solidFill>
              <a:srgbClr val="000000"/>
            </a:solidFill>
          </a:ln>
        </p:spPr>
        <p:txBody>
          <a:bodyPr wrap="square" lIns="0" tIns="0" rIns="0" bIns="0" rtlCol="0"/>
          <a:lstStyle/>
          <a:p>
            <a:endParaRPr/>
          </a:p>
        </p:txBody>
      </p:sp>
      <p:sp>
        <p:nvSpPr>
          <p:cNvPr id="15" name="object 15"/>
          <p:cNvSpPr/>
          <p:nvPr/>
        </p:nvSpPr>
        <p:spPr>
          <a:xfrm>
            <a:off x="3551567" y="3527297"/>
            <a:ext cx="3352800" cy="2362200"/>
          </a:xfrm>
          <a:custGeom>
            <a:avLst/>
            <a:gdLst/>
            <a:ahLst/>
            <a:cxnLst/>
            <a:rect l="l" t="t" r="r" b="b"/>
            <a:pathLst>
              <a:path w="3352800" h="2362200">
                <a:moveTo>
                  <a:pt x="0" y="0"/>
                </a:moveTo>
                <a:lnTo>
                  <a:pt x="3352800" y="2362199"/>
                </a:lnTo>
              </a:path>
            </a:pathLst>
          </a:custGeom>
          <a:ln w="9525">
            <a:solidFill>
              <a:srgbClr val="000000"/>
            </a:solidFill>
          </a:ln>
        </p:spPr>
        <p:txBody>
          <a:bodyPr wrap="square" lIns="0" tIns="0" rIns="0" bIns="0" rtlCol="0"/>
          <a:lstStyle/>
          <a:p>
            <a:endParaRPr/>
          </a:p>
        </p:txBody>
      </p:sp>
      <p:sp>
        <p:nvSpPr>
          <p:cNvPr id="16" name="object 16"/>
          <p:cNvSpPr txBox="1"/>
          <p:nvPr/>
        </p:nvSpPr>
        <p:spPr>
          <a:xfrm>
            <a:off x="6223380" y="4651502"/>
            <a:ext cx="203835" cy="418465"/>
          </a:xfrm>
          <a:prstGeom prst="rect">
            <a:avLst/>
          </a:prstGeom>
        </p:spPr>
        <p:txBody>
          <a:bodyPr vert="horz" wrap="square" lIns="0" tIns="0" rIns="0" bIns="0" rtlCol="0">
            <a:spAutoFit/>
          </a:bodyPr>
          <a:lstStyle/>
          <a:p>
            <a:pPr marL="12700">
              <a:lnSpc>
                <a:spcPts val="3295"/>
              </a:lnSpc>
            </a:pPr>
            <a:r>
              <a:rPr sz="2800" b="1" spc="-15" dirty="0">
                <a:solidFill>
                  <a:srgbClr val="FF0000"/>
                </a:solidFill>
                <a:latin typeface="宋体" panose="02010600030101010101" pitchFamily="2" charset="-122"/>
                <a:cs typeface="宋体" panose="02010600030101010101" pitchFamily="2" charset="-122"/>
              </a:rPr>
              <a:t>A</a:t>
            </a:r>
            <a:endParaRPr sz="2800">
              <a:latin typeface="宋体" panose="02010600030101010101" pitchFamily="2" charset="-122"/>
              <a:cs typeface="宋体" panose="02010600030101010101" pitchFamily="2" charset="-122"/>
            </a:endParaRPr>
          </a:p>
        </p:txBody>
      </p:sp>
      <p:sp>
        <p:nvSpPr>
          <p:cNvPr id="17" name="object 1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通</a:t>
            </a:r>
            <a:r>
              <a:rPr spc="-10" dirty="0">
                <a:latin typeface="新宋体" panose="02010609030101010101" charset="-122"/>
                <a:cs typeface="新宋体" panose="02010609030101010101" charset="-122"/>
              </a:rPr>
              <a:t>过</a:t>
            </a:r>
            <a:r>
              <a:rPr spc="-10" dirty="0">
                <a:latin typeface="Times New Roman" panose="02020603050405020304"/>
                <a:cs typeface="Times New Roman" panose="02020603050405020304"/>
              </a:rPr>
              <a:t>Houg</a:t>
            </a:r>
            <a:r>
              <a:rPr spc="-15" dirty="0">
                <a:latin typeface="Times New Roman" panose="02020603050405020304"/>
                <a:cs typeface="Times New Roman" panose="02020603050405020304"/>
              </a:rPr>
              <a:t>h</a:t>
            </a:r>
            <a:r>
              <a:rPr spc="-15" dirty="0">
                <a:latin typeface="新宋体" panose="02010609030101010101" charset="-122"/>
                <a:cs typeface="新宋体" panose="02010609030101010101" charset="-122"/>
              </a:rPr>
              <a:t>变换进行整体处理</a:t>
            </a:r>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68729" y="1933702"/>
            <a:ext cx="7837170" cy="4110354"/>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Hough变换算法实现</a:t>
            </a:r>
            <a:endParaRPr sz="3200">
              <a:latin typeface="新宋体" panose="02010609030101010101" charset="-122"/>
              <a:cs typeface="新宋体" panose="02010609030101010101" charset="-122"/>
            </a:endParaRPr>
          </a:p>
          <a:p>
            <a:pPr marL="755650" marR="5080" indent="-286385">
              <a:lnSpc>
                <a:spcPct val="106000"/>
              </a:lnSpc>
              <a:spcBef>
                <a:spcPts val="800"/>
              </a:spcBef>
              <a:tabLst>
                <a:tab pos="932815" algn="l"/>
                <a:tab pos="3093720" algn="l"/>
                <a:tab pos="452437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125" dirty="0">
                <a:latin typeface="新宋体" panose="02010609030101010101" charset="-122"/>
                <a:cs typeface="新宋体" panose="02010609030101010101" charset="-122"/>
              </a:rPr>
              <a:t>由于垂直直线a为无穷大，我们改用极坐标 </a:t>
            </a:r>
            <a:r>
              <a:rPr sz="2800" spc="-5" dirty="0">
                <a:latin typeface="新宋体" panose="02010609030101010101" charset="-122"/>
                <a:cs typeface="新宋体" panose="02010609030101010101" charset="-122"/>
              </a:rPr>
              <a:t>形式</a:t>
            </a:r>
            <a:r>
              <a:rPr sz="2800" spc="150" dirty="0">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xco</a:t>
            </a:r>
            <a:r>
              <a:rPr sz="2800" dirty="0">
                <a:solidFill>
                  <a:srgbClr val="FF0000"/>
                </a:solidFill>
                <a:latin typeface="新宋体" panose="02010609030101010101" charset="-122"/>
                <a:cs typeface="新宋体" panose="02010609030101010101" charset="-122"/>
              </a:rPr>
              <a:t>s </a:t>
            </a:r>
            <a:r>
              <a:rPr sz="2800" b="1" dirty="0">
                <a:solidFill>
                  <a:srgbClr val="FF0000"/>
                </a:solidFill>
                <a:latin typeface="Symbol" panose="05050102010706020507"/>
                <a:cs typeface="Symbol" panose="05050102010706020507"/>
              </a:rPr>
              <a:t></a:t>
            </a:r>
            <a:r>
              <a:rPr sz="2800" b="1" dirty="0">
                <a:solidFill>
                  <a:srgbClr val="FF0000"/>
                </a:solidFill>
                <a:latin typeface="Times New Roman" panose="02020603050405020304"/>
                <a:cs typeface="Times New Roman" panose="02020603050405020304"/>
              </a:rPr>
              <a:t>	</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ysi</a:t>
            </a:r>
            <a:r>
              <a:rPr sz="2800" dirty="0">
                <a:solidFill>
                  <a:srgbClr val="FF0000"/>
                </a:solidFill>
                <a:latin typeface="新宋体" panose="02010609030101010101" charset="-122"/>
                <a:cs typeface="新宋体" panose="02010609030101010101" charset="-122"/>
              </a:rPr>
              <a:t>n</a:t>
            </a:r>
            <a:r>
              <a:rPr sz="2800" b="1" dirty="0">
                <a:solidFill>
                  <a:srgbClr val="FF0000"/>
                </a:solidFill>
                <a:latin typeface="Symbol" panose="05050102010706020507"/>
                <a:cs typeface="Symbol" panose="05050102010706020507"/>
              </a:rPr>
              <a:t></a:t>
            </a:r>
            <a:r>
              <a:rPr sz="2800" b="1" dirty="0">
                <a:solidFill>
                  <a:srgbClr val="FF0000"/>
                </a:solidFill>
                <a:latin typeface="Times New Roman" panose="02020603050405020304"/>
                <a:cs typeface="Times New Roman" panose="02020603050405020304"/>
              </a:rPr>
              <a:t>	</a:t>
            </a:r>
            <a:r>
              <a:rPr sz="2800" b="1" spc="-15" dirty="0">
                <a:solidFill>
                  <a:srgbClr val="FF0000"/>
                </a:solidFill>
                <a:latin typeface="新宋体" panose="02010609030101010101" charset="-122"/>
                <a:cs typeface="新宋体" panose="02010609030101010101" charset="-122"/>
              </a:rPr>
              <a:t>= </a:t>
            </a:r>
            <a:r>
              <a:rPr sz="2800" b="1" dirty="0">
                <a:solidFill>
                  <a:srgbClr val="FF0000"/>
                </a:solidFill>
                <a:latin typeface="Symbol" panose="05050102010706020507"/>
                <a:cs typeface="Symbol" panose="05050102010706020507"/>
              </a:rPr>
              <a:t></a:t>
            </a:r>
            <a:endParaRPr sz="2800">
              <a:latin typeface="Symbol" panose="05050102010706020507"/>
              <a:cs typeface="Symbol" panose="05050102010706020507"/>
            </a:endParaRPr>
          </a:p>
          <a:p>
            <a:pPr marL="755650" marR="16510" indent="-285750">
              <a:lnSpc>
                <a:spcPct val="114000"/>
              </a:lnSpc>
              <a:spcBef>
                <a:spcPts val="550"/>
              </a:spcBef>
              <a:tabLst>
                <a:tab pos="932815" algn="l"/>
                <a:tab pos="348678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45" dirty="0">
                <a:latin typeface="新宋体" panose="02010609030101010101" charset="-122"/>
                <a:cs typeface="新宋体" panose="02010609030101010101" charset="-122"/>
              </a:rPr>
              <a:t>参数平面</a:t>
            </a:r>
            <a:r>
              <a:rPr sz="2800" spc="35" dirty="0">
                <a:latin typeface="新宋体" panose="02010609030101010101" charset="-122"/>
                <a:cs typeface="新宋体" panose="02010609030101010101" charset="-122"/>
              </a:rPr>
              <a:t>为</a:t>
            </a:r>
            <a:r>
              <a:rPr sz="2800" b="1" spc="30" dirty="0">
                <a:latin typeface="Symbol" panose="05050102010706020507"/>
                <a:cs typeface="Symbol" panose="05050102010706020507"/>
              </a:rPr>
              <a:t></a:t>
            </a:r>
            <a:r>
              <a:rPr sz="2800" b="1" spc="-10" dirty="0">
                <a:latin typeface="新宋体" panose="02010609030101010101" charset="-122"/>
                <a:cs typeface="新宋体" panose="02010609030101010101" charset="-122"/>
              </a:rPr>
              <a:t>,</a:t>
            </a:r>
            <a:r>
              <a:rPr sz="2800" b="1" dirty="0">
                <a:latin typeface="Symbol" panose="05050102010706020507"/>
                <a:cs typeface="Symbol" panose="05050102010706020507"/>
              </a:rPr>
              <a:t></a:t>
            </a:r>
            <a:r>
              <a:rPr sz="2800" b="1" dirty="0">
                <a:latin typeface="Times New Roman" panose="02020603050405020304"/>
                <a:cs typeface="Times New Roman" panose="02020603050405020304"/>
              </a:rPr>
              <a:t>	</a:t>
            </a:r>
            <a:r>
              <a:rPr sz="2800" spc="35" dirty="0">
                <a:latin typeface="新宋体" panose="02010609030101010101" charset="-122"/>
                <a:cs typeface="新宋体" panose="02010609030101010101" charset="-122"/>
              </a:rPr>
              <a:t>，对应不是直线而是正弦曲 </a:t>
            </a:r>
            <a:r>
              <a:rPr sz="2800" dirty="0">
                <a:latin typeface="新宋体" panose="02010609030101010101" charset="-122"/>
                <a:cs typeface="新宋体" panose="02010609030101010101" charset="-122"/>
              </a:rPr>
              <a:t>线</a:t>
            </a:r>
            <a:endParaRPr sz="2800">
              <a:latin typeface="新宋体" panose="02010609030101010101" charset="-122"/>
              <a:cs typeface="新宋体" panose="02010609030101010101" charset="-122"/>
            </a:endParaRPr>
          </a:p>
          <a:p>
            <a:pPr marL="755650" marR="15240" indent="-285750">
              <a:lnSpc>
                <a:spcPct val="110000"/>
              </a:lnSpc>
              <a:spcBef>
                <a:spcPts val="670"/>
              </a:spcBef>
              <a:tabLst>
                <a:tab pos="93281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45" dirty="0">
                <a:latin typeface="新宋体" panose="02010609030101010101" charset="-122"/>
                <a:cs typeface="新宋体" panose="02010609030101010101" charset="-122"/>
              </a:rPr>
              <a:t>使用交点累加器，或交点统计直方图，找出 </a:t>
            </a:r>
            <a:r>
              <a:rPr sz="2800" spc="-5" dirty="0">
                <a:latin typeface="新宋体" panose="02010609030101010101" charset="-122"/>
                <a:cs typeface="新宋体" panose="02010609030101010101" charset="-122"/>
              </a:rPr>
              <a:t>相交线段最多的参数空间的点</a:t>
            </a:r>
            <a:endParaRPr sz="2800">
              <a:latin typeface="新宋体" panose="02010609030101010101" charset="-122"/>
              <a:cs typeface="新宋体" panose="02010609030101010101" charset="-122"/>
            </a:endParaRPr>
          </a:p>
          <a:p>
            <a:pPr marL="469900">
              <a:lnSpc>
                <a:spcPts val="3295"/>
              </a:lnSpc>
              <a:spcBef>
                <a:spcPts val="1015"/>
              </a:spcBef>
              <a:tabLst>
                <a:tab pos="93281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然后找出该点对应的xy平面的直线线段</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latin typeface="新宋体" panose="02010609030101010101" charset="-122"/>
                <a:cs typeface="新宋体" panose="02010609030101010101" charset="-122"/>
              </a:rPr>
              <a:t>通</a:t>
            </a:r>
            <a:r>
              <a:rPr spc="-10" dirty="0">
                <a:latin typeface="新宋体" panose="02010609030101010101" charset="-122"/>
                <a:cs typeface="新宋体" panose="02010609030101010101" charset="-122"/>
              </a:rPr>
              <a:t>过</a:t>
            </a:r>
            <a:r>
              <a:rPr spc="-10" dirty="0">
                <a:latin typeface="Times New Roman" panose="02020603050405020304"/>
                <a:cs typeface="Times New Roman" panose="02020603050405020304"/>
              </a:rPr>
              <a:t>Houg</a:t>
            </a:r>
            <a:r>
              <a:rPr spc="-15" dirty="0">
                <a:latin typeface="Times New Roman" panose="02020603050405020304"/>
                <a:cs typeface="Times New Roman" panose="02020603050405020304"/>
              </a:rPr>
              <a:t>h</a:t>
            </a:r>
            <a:r>
              <a:rPr spc="-15" dirty="0">
                <a:latin typeface="新宋体" panose="02010609030101010101" charset="-122"/>
                <a:cs typeface="新宋体" panose="02010609030101010101" charset="-122"/>
              </a:rPr>
              <a:t>变换进行整体处理</a:t>
            </a: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921129" y="2331211"/>
            <a:ext cx="4180204" cy="609600"/>
          </a:xfrm>
          <a:prstGeom prst="rect">
            <a:avLst/>
          </a:prstGeom>
        </p:spPr>
        <p:txBody>
          <a:bodyPr vert="horz" wrap="square" lIns="0" tIns="0" rIns="0" bIns="0" rtlCol="0">
            <a:spAutoFit/>
          </a:bodyPr>
          <a:lstStyle/>
          <a:p>
            <a:pPr marL="355600" indent="-342900">
              <a:lnSpc>
                <a:spcPct val="100000"/>
              </a:lnSpc>
              <a:buClr>
                <a:srgbClr val="EE2B0A"/>
              </a:buClr>
              <a:buSzPct val="70000"/>
              <a:buFont typeface="Wingdings" panose="05000000000000000000"/>
              <a:buChar char=""/>
              <a:tabLst>
                <a:tab pos="355600" algn="l"/>
              </a:tabLst>
            </a:pPr>
            <a:r>
              <a:rPr sz="4000" b="0" spc="-5" dirty="0">
                <a:latin typeface="新宋体" panose="02010609030101010101" charset="-122"/>
                <a:cs typeface="新宋体" panose="02010609030101010101" charset="-122"/>
              </a:rPr>
              <a:t>Hough变换的扩展</a:t>
            </a:r>
            <a:endParaRPr sz="4000">
              <a:latin typeface="新宋体" panose="02010609030101010101" charset="-122"/>
              <a:cs typeface="新宋体" panose="02010609030101010101" charset="-122"/>
            </a:endParaRPr>
          </a:p>
        </p:txBody>
      </p:sp>
      <p:sp>
        <p:nvSpPr>
          <p:cNvPr id="6" name="object 6"/>
          <p:cNvSpPr txBox="1"/>
          <p:nvPr/>
        </p:nvSpPr>
        <p:spPr>
          <a:xfrm>
            <a:off x="2378329" y="3034791"/>
            <a:ext cx="7017384" cy="975994"/>
          </a:xfrm>
          <a:prstGeom prst="rect">
            <a:avLst/>
          </a:prstGeom>
        </p:spPr>
        <p:txBody>
          <a:bodyPr vert="horz" wrap="square" lIns="0" tIns="0" rIns="0" bIns="0" rtlCol="0">
            <a:spAutoFit/>
          </a:bodyPr>
          <a:lstStyle/>
          <a:p>
            <a:pPr marL="298450" marR="5080" indent="-286385">
              <a:lnSpc>
                <a:spcPct val="100000"/>
              </a:lnSpc>
              <a:tabLst>
                <a:tab pos="5016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H</a:t>
            </a:r>
            <a:r>
              <a:rPr sz="3200" spc="-10" dirty="0">
                <a:latin typeface="新宋体" panose="02010609030101010101" charset="-122"/>
                <a:cs typeface="新宋体" panose="02010609030101010101" charset="-122"/>
              </a:rPr>
              <a:t>o</a:t>
            </a:r>
            <a:r>
              <a:rPr sz="3200" spc="-5" dirty="0">
                <a:latin typeface="新宋体" panose="02010609030101010101" charset="-122"/>
                <a:cs typeface="新宋体" panose="02010609030101010101" charset="-122"/>
              </a:rPr>
              <a:t>ug</a:t>
            </a:r>
            <a:r>
              <a:rPr sz="3200" spc="110" dirty="0">
                <a:latin typeface="新宋体" panose="02010609030101010101" charset="-122"/>
                <a:cs typeface="新宋体" panose="02010609030101010101" charset="-122"/>
              </a:rPr>
              <a:t>h</a:t>
            </a:r>
            <a:r>
              <a:rPr sz="3200" spc="105" dirty="0">
                <a:latin typeface="新宋体" panose="02010609030101010101" charset="-122"/>
                <a:cs typeface="新宋体" panose="02010609030101010101" charset="-122"/>
              </a:rPr>
              <a:t>变换不只对直线，也可以用于 </a:t>
            </a:r>
            <a:r>
              <a:rPr sz="3200" spc="-5" dirty="0">
                <a:latin typeface="新宋体" panose="02010609030101010101" charset="-122"/>
                <a:cs typeface="新宋体" panose="02010609030101010101" charset="-122"/>
              </a:rPr>
              <a:t>圆：</a:t>
            </a:r>
            <a:endParaRPr sz="3200">
              <a:latin typeface="新宋体" panose="02010609030101010101" charset="-122"/>
              <a:cs typeface="新宋体" panose="02010609030101010101" charset="-122"/>
            </a:endParaRPr>
          </a:p>
        </p:txBody>
      </p:sp>
      <p:sp>
        <p:nvSpPr>
          <p:cNvPr id="7" name="object 7"/>
          <p:cNvSpPr txBox="1"/>
          <p:nvPr/>
        </p:nvSpPr>
        <p:spPr>
          <a:xfrm>
            <a:off x="2987967" y="4079519"/>
            <a:ext cx="5366385" cy="558165"/>
          </a:xfrm>
          <a:prstGeom prst="rect">
            <a:avLst/>
          </a:prstGeom>
        </p:spPr>
        <p:txBody>
          <a:bodyPr vert="horz" wrap="square" lIns="0" tIns="0" rIns="0" bIns="0" rtlCol="0">
            <a:spAutoFit/>
          </a:bodyPr>
          <a:lstStyle/>
          <a:p>
            <a:pPr marL="12700">
              <a:lnSpc>
                <a:spcPct val="100000"/>
              </a:lnSpc>
              <a:tabLst>
                <a:tab pos="1231265" algn="l"/>
                <a:tab pos="2311400" algn="l"/>
                <a:tab pos="4610100" algn="l"/>
              </a:tabLst>
            </a:pPr>
            <a:r>
              <a:rPr sz="3200" spc="-5" dirty="0">
                <a:solidFill>
                  <a:srgbClr val="FF0000"/>
                </a:solidFill>
                <a:latin typeface="新宋体" panose="02010609030101010101" charset="-122"/>
                <a:cs typeface="新宋体" panose="02010609030101010101" charset="-122"/>
              </a:rPr>
              <a:t>（x </a:t>
            </a:r>
            <a:r>
              <a:rPr sz="3200" spc="-5" dirty="0">
                <a:solidFill>
                  <a:srgbClr val="FF0000"/>
                </a:solidFill>
                <a:latin typeface="Times New Roman" panose="02020603050405020304"/>
                <a:cs typeface="Times New Roman" panose="02020603050405020304"/>
              </a:rPr>
              <a:t>–	</a:t>
            </a:r>
            <a:r>
              <a:rPr sz="3200" spc="-5" dirty="0">
                <a:solidFill>
                  <a:srgbClr val="FF0000"/>
                </a:solidFill>
                <a:latin typeface="新宋体" panose="02010609030101010101" charset="-122"/>
                <a:cs typeface="新宋体" panose="02010609030101010101" charset="-122"/>
              </a:rPr>
              <a:t>c</a:t>
            </a:r>
            <a:r>
              <a:rPr sz="3150" spc="-7" baseline="-21000" dirty="0">
                <a:solidFill>
                  <a:srgbClr val="FF0000"/>
                </a:solidFill>
                <a:latin typeface="新宋体" panose="02010609030101010101" charset="-122"/>
                <a:cs typeface="新宋体" panose="02010609030101010101" charset="-122"/>
              </a:rPr>
              <a:t>1</a:t>
            </a:r>
            <a:r>
              <a:rPr sz="3200" spc="-5" dirty="0">
                <a:solidFill>
                  <a:srgbClr val="FF0000"/>
                </a:solidFill>
                <a:latin typeface="新宋体" panose="02010609030101010101" charset="-122"/>
                <a:cs typeface="新宋体" panose="02010609030101010101" charset="-122"/>
              </a:rPr>
              <a:t>）</a:t>
            </a:r>
            <a:r>
              <a:rPr sz="3150" spc="-7" baseline="26000" dirty="0">
                <a:solidFill>
                  <a:srgbClr val="FF0000"/>
                </a:solidFill>
                <a:latin typeface="新宋体" panose="02010609030101010101" charset="-122"/>
                <a:cs typeface="新宋体" panose="02010609030101010101" charset="-122"/>
              </a:rPr>
              <a:t>2	</a:t>
            </a:r>
            <a:r>
              <a:rPr sz="3200" spc="-5" dirty="0">
                <a:solidFill>
                  <a:srgbClr val="FF0000"/>
                </a:solidFill>
                <a:latin typeface="新宋体" panose="02010609030101010101" charset="-122"/>
                <a:cs typeface="新宋体" panose="02010609030101010101" charset="-122"/>
              </a:rPr>
              <a:t>+ (y -</a:t>
            </a:r>
            <a:r>
              <a:rPr sz="3200" spc="5" dirty="0">
                <a:solidFill>
                  <a:srgbClr val="FF0000"/>
                </a:solidFill>
                <a:latin typeface="新宋体" panose="02010609030101010101" charset="-122"/>
                <a:cs typeface="新宋体" panose="02010609030101010101" charset="-122"/>
              </a:rPr>
              <a:t> </a:t>
            </a:r>
            <a:r>
              <a:rPr sz="3200" spc="-5" dirty="0">
                <a:solidFill>
                  <a:srgbClr val="FF0000"/>
                </a:solidFill>
                <a:latin typeface="新宋体" panose="02010609030101010101" charset="-122"/>
                <a:cs typeface="新宋体" panose="02010609030101010101" charset="-122"/>
              </a:rPr>
              <a:t>c</a:t>
            </a:r>
            <a:r>
              <a:rPr sz="3150" spc="-15" baseline="-21000" dirty="0">
                <a:solidFill>
                  <a:srgbClr val="FF0000"/>
                </a:solidFill>
                <a:latin typeface="新宋体" panose="02010609030101010101" charset="-122"/>
                <a:cs typeface="新宋体" panose="02010609030101010101" charset="-122"/>
              </a:rPr>
              <a:t>2</a:t>
            </a:r>
            <a:r>
              <a:rPr sz="3200" spc="-5" dirty="0">
                <a:solidFill>
                  <a:srgbClr val="FF0000"/>
                </a:solidFill>
                <a:latin typeface="新宋体" panose="02010609030101010101" charset="-122"/>
                <a:cs typeface="新宋体" panose="02010609030101010101" charset="-122"/>
              </a:rPr>
              <a:t>)</a:t>
            </a:r>
            <a:r>
              <a:rPr sz="3150" baseline="26000" dirty="0">
                <a:solidFill>
                  <a:srgbClr val="FF0000"/>
                </a:solidFill>
                <a:latin typeface="新宋体" panose="02010609030101010101" charset="-122"/>
                <a:cs typeface="新宋体" panose="02010609030101010101" charset="-122"/>
              </a:rPr>
              <a:t>2	</a:t>
            </a:r>
            <a:r>
              <a:rPr sz="3200" spc="-5" dirty="0">
                <a:solidFill>
                  <a:srgbClr val="FF0000"/>
                </a:solidFill>
                <a:latin typeface="新宋体" panose="02010609030101010101" charset="-122"/>
                <a:cs typeface="新宋体" panose="02010609030101010101" charset="-122"/>
              </a:rPr>
              <a:t>= c</a:t>
            </a:r>
            <a:r>
              <a:rPr sz="3150" baseline="-21000" dirty="0">
                <a:solidFill>
                  <a:srgbClr val="FF0000"/>
                </a:solidFill>
                <a:latin typeface="新宋体" panose="02010609030101010101" charset="-122"/>
                <a:cs typeface="新宋体" panose="02010609030101010101" charset="-122"/>
              </a:rPr>
              <a:t>3</a:t>
            </a:r>
            <a:endParaRPr sz="3150" baseline="-21000">
              <a:latin typeface="新宋体" panose="02010609030101010101" charset="-122"/>
              <a:cs typeface="新宋体" panose="02010609030101010101" charset="-122"/>
            </a:endParaRPr>
          </a:p>
        </p:txBody>
      </p:sp>
      <p:sp>
        <p:nvSpPr>
          <p:cNvPr id="8" name="object 8"/>
          <p:cNvSpPr txBox="1"/>
          <p:nvPr/>
        </p:nvSpPr>
        <p:spPr>
          <a:xfrm>
            <a:off x="8328786" y="4091952"/>
            <a:ext cx="158750" cy="317500"/>
          </a:xfrm>
          <a:prstGeom prst="rect">
            <a:avLst/>
          </a:prstGeom>
        </p:spPr>
        <p:txBody>
          <a:bodyPr vert="horz" wrap="square" lIns="0" tIns="0" rIns="0" bIns="0" rtlCol="0">
            <a:spAutoFit/>
          </a:bodyPr>
          <a:lstStyle/>
          <a:p>
            <a:pPr marL="12700">
              <a:lnSpc>
                <a:spcPts val="2495"/>
              </a:lnSpc>
            </a:pPr>
            <a:r>
              <a:rPr sz="2100" dirty="0">
                <a:solidFill>
                  <a:srgbClr val="FF0000"/>
                </a:solidFill>
                <a:latin typeface="新宋体" panose="02010609030101010101" charset="-122"/>
                <a:cs typeface="新宋体" panose="02010609030101010101" charset="-122"/>
              </a:rPr>
              <a:t>2</a:t>
            </a:r>
            <a:endParaRPr sz="2100">
              <a:latin typeface="新宋体" panose="02010609030101010101" charset="-122"/>
              <a:cs typeface="新宋体" panose="02010609030101010101" charset="-122"/>
            </a:endParaRPr>
          </a:p>
        </p:txBody>
      </p:sp>
      <p:sp>
        <p:nvSpPr>
          <p:cNvPr id="9" name="object 9"/>
          <p:cNvSpPr txBox="1"/>
          <p:nvPr/>
        </p:nvSpPr>
        <p:spPr>
          <a:xfrm>
            <a:off x="2378329" y="4690617"/>
            <a:ext cx="5795010" cy="476250"/>
          </a:xfrm>
          <a:prstGeom prst="rect">
            <a:avLst/>
          </a:prstGeom>
        </p:spPr>
        <p:txBody>
          <a:bodyPr vert="horz" wrap="square" lIns="0" tIns="0" rIns="0" bIns="0" rtlCol="0">
            <a:spAutoFit/>
          </a:bodyPr>
          <a:lstStyle/>
          <a:p>
            <a:pPr marL="12700">
              <a:lnSpc>
                <a:spcPts val="3750"/>
              </a:lnSpc>
              <a:tabLst>
                <a:tab pos="5016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这时需要三个参数的参数空间</a:t>
            </a:r>
            <a:endParaRPr sz="3200">
              <a:latin typeface="新宋体" panose="02010609030101010101" charset="-122"/>
              <a:cs typeface="新宋体" panose="02010609030101010101" charset="-122"/>
            </a:endParaRPr>
          </a:p>
        </p:txBody>
      </p:sp>
      <p:sp>
        <p:nvSpPr>
          <p:cNvPr id="10" name="object 10"/>
          <p:cNvSpPr txBox="1"/>
          <p:nvPr/>
        </p:nvSpPr>
        <p:spPr>
          <a:xfrm>
            <a:off x="1825891" y="933196"/>
            <a:ext cx="5260340" cy="4984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通</a:t>
            </a:r>
            <a:r>
              <a:rPr sz="3200" b="1" spc="-10" dirty="0">
                <a:latin typeface="新宋体" panose="02010609030101010101" charset="-122"/>
                <a:cs typeface="新宋体" panose="02010609030101010101" charset="-122"/>
              </a:rPr>
              <a:t>过</a:t>
            </a:r>
            <a:r>
              <a:rPr sz="3200" b="1" spc="-10" dirty="0">
                <a:latin typeface="Times New Roman" panose="02020603050405020304"/>
                <a:cs typeface="Times New Roman" panose="02020603050405020304"/>
              </a:rPr>
              <a:t>Houg</a:t>
            </a:r>
            <a:r>
              <a:rPr sz="3200" b="1" spc="-15" dirty="0">
                <a:latin typeface="Times New Roman" panose="02020603050405020304"/>
                <a:cs typeface="Times New Roman" panose="02020603050405020304"/>
              </a:rPr>
              <a:t>h</a:t>
            </a:r>
            <a:r>
              <a:rPr sz="3200" b="1" spc="-15" dirty="0">
                <a:latin typeface="新宋体" panose="02010609030101010101" charset="-122"/>
                <a:cs typeface="新宋体" panose="02010609030101010101" charset="-122"/>
              </a:rPr>
              <a:t>变换进行整体处理</a:t>
            </a:r>
            <a:endParaRPr sz="3200">
              <a:latin typeface="新宋体" panose="02010609030101010101" charset="-122"/>
              <a:cs typeface="新宋体" panose="02010609030101010101" charset="-122"/>
            </a:endParaRPr>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4092575" cy="50939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间断检测</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边缘连接和边界检测</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阈值处理</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基于区域的分割</a:t>
            </a:r>
            <a:endParaRPr sz="3200">
              <a:latin typeface="新宋体" panose="02010609030101010101" charset="-122"/>
              <a:cs typeface="新宋体" panose="02010609030101010101" charset="-122"/>
            </a:endParaRPr>
          </a:p>
          <a:p>
            <a:pPr marL="12700">
              <a:lnSpc>
                <a:spcPts val="375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分割中运动的应用</a:t>
            </a:r>
            <a:endParaRPr sz="3200">
              <a:latin typeface="新宋体" panose="02010609030101010101" charset="-122"/>
              <a:cs typeface="新宋体" panose="02010609030101010101" charset="-122"/>
            </a:endParaRPr>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59865"/>
            <a:ext cx="4966970" cy="581025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25"/>
              </a:spcBef>
            </a:pPr>
            <a:endParaRPr sz="31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阈值处理</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基础</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基本全局阈值</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基本自适应阈值</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最佳全局和自适应阈值</a:t>
            </a:r>
            <a:endParaRPr sz="3200">
              <a:latin typeface="新宋体" panose="02010609030101010101" charset="-122"/>
              <a:cs typeface="新宋体" panose="02010609030101010101" charset="-122"/>
            </a:endParaRPr>
          </a:p>
          <a:p>
            <a:pPr marL="469900">
              <a:lnSpc>
                <a:spcPct val="100000"/>
              </a:lnSpc>
              <a:spcBef>
                <a:spcPts val="1715"/>
              </a:spcBef>
            </a:pPr>
            <a:r>
              <a:rPr sz="2200" dirty="0">
                <a:solidFill>
                  <a:srgbClr val="EE2B0A"/>
                </a:solidFill>
                <a:latin typeface="Wingdings" panose="05000000000000000000"/>
                <a:cs typeface="Wingdings" panose="05000000000000000000"/>
              </a:rPr>
              <a:t></a:t>
            </a:r>
            <a:r>
              <a:rPr sz="2200" spc="245" dirty="0">
                <a:solidFill>
                  <a:srgbClr val="EE2B0A"/>
                </a:solidFill>
                <a:latin typeface="Times New Roman" panose="02020603050405020304"/>
                <a:cs typeface="Times New Roman" panose="02020603050405020304"/>
              </a:rPr>
              <a:t> </a:t>
            </a:r>
            <a:r>
              <a:rPr sz="3200" spc="-5" dirty="0">
                <a:latin typeface="宋体" panose="02010600030101010101" pitchFamily="2" charset="-122"/>
                <a:cs typeface="宋体" panose="02010600030101010101" pitchFamily="2" charset="-122"/>
              </a:rPr>
              <a:t>通过边界特性选择阈值</a:t>
            </a:r>
            <a:endParaRPr sz="3200">
              <a:latin typeface="宋体" panose="02010600030101010101" pitchFamily="2" charset="-122"/>
              <a:cs typeface="宋体" panose="02010600030101010101" pitchFamily="2" charset="-122"/>
            </a:endParaRPr>
          </a:p>
          <a:p>
            <a:pPr marL="469900">
              <a:lnSpc>
                <a:spcPts val="3750"/>
              </a:lnSpc>
              <a:spcBef>
                <a:spcPts val="213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基于不同变量的阈值</a:t>
            </a:r>
            <a:endParaRPr sz="3200">
              <a:latin typeface="新宋体" panose="02010609030101010101" charset="-122"/>
              <a:cs typeface="新宋体" panose="02010609030101010101" charset="-122"/>
            </a:endParaRP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阈值处理</a:t>
            </a:r>
          </a:p>
        </p:txBody>
      </p:sp>
      <p:sp>
        <p:nvSpPr>
          <p:cNvPr id="6" name="object 6"/>
          <p:cNvSpPr txBox="1"/>
          <p:nvPr/>
        </p:nvSpPr>
        <p:spPr>
          <a:xfrm>
            <a:off x="1681098" y="1837690"/>
            <a:ext cx="124968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基础</a:t>
            </a:r>
            <a:endParaRPr sz="3200">
              <a:latin typeface="新宋体" panose="02010609030101010101" charset="-122"/>
              <a:cs typeface="新宋体" panose="02010609030101010101" charset="-122"/>
            </a:endParaRPr>
          </a:p>
        </p:txBody>
      </p:sp>
      <p:sp>
        <p:nvSpPr>
          <p:cNvPr id="7" name="object 7"/>
          <p:cNvSpPr/>
          <p:nvPr/>
        </p:nvSpPr>
        <p:spPr>
          <a:xfrm>
            <a:off x="2394089" y="2554223"/>
            <a:ext cx="5036820" cy="242239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682887" y="2554223"/>
            <a:ext cx="1224280" cy="1945005"/>
          </a:xfrm>
          <a:custGeom>
            <a:avLst/>
            <a:gdLst/>
            <a:ahLst/>
            <a:cxnLst/>
            <a:rect l="l" t="t" r="r" b="b"/>
            <a:pathLst>
              <a:path w="1224279" h="1945004">
                <a:moveTo>
                  <a:pt x="611886" y="0"/>
                </a:moveTo>
                <a:lnTo>
                  <a:pt x="537998" y="7026"/>
                </a:lnTo>
                <a:lnTo>
                  <a:pt x="466707" y="27565"/>
                </a:lnTo>
                <a:lnTo>
                  <a:pt x="398528" y="60805"/>
                </a:lnTo>
                <a:lnTo>
                  <a:pt x="365766" y="81933"/>
                </a:lnTo>
                <a:lnTo>
                  <a:pt x="333975" y="105932"/>
                </a:lnTo>
                <a:lnTo>
                  <a:pt x="303219" y="132700"/>
                </a:lnTo>
                <a:lnTo>
                  <a:pt x="273563" y="162136"/>
                </a:lnTo>
                <a:lnTo>
                  <a:pt x="245071" y="194138"/>
                </a:lnTo>
                <a:lnTo>
                  <a:pt x="217807" y="228604"/>
                </a:lnTo>
                <a:lnTo>
                  <a:pt x="191836" y="265433"/>
                </a:lnTo>
                <a:lnTo>
                  <a:pt x="167222" y="304523"/>
                </a:lnTo>
                <a:lnTo>
                  <a:pt x="144029" y="345774"/>
                </a:lnTo>
                <a:lnTo>
                  <a:pt x="122322" y="389083"/>
                </a:lnTo>
                <a:lnTo>
                  <a:pt x="102165" y="434349"/>
                </a:lnTo>
                <a:lnTo>
                  <a:pt x="83622" y="481471"/>
                </a:lnTo>
                <a:lnTo>
                  <a:pt x="66758" y="530346"/>
                </a:lnTo>
                <a:lnTo>
                  <a:pt x="51637" y="580874"/>
                </a:lnTo>
                <a:lnTo>
                  <a:pt x="38323" y="632953"/>
                </a:lnTo>
                <a:lnTo>
                  <a:pt x="26881" y="686481"/>
                </a:lnTo>
                <a:lnTo>
                  <a:pt x="17375" y="741357"/>
                </a:lnTo>
                <a:lnTo>
                  <a:pt x="9870" y="797480"/>
                </a:lnTo>
                <a:lnTo>
                  <a:pt x="4429" y="854748"/>
                </a:lnTo>
                <a:lnTo>
                  <a:pt x="1118" y="913059"/>
                </a:lnTo>
                <a:lnTo>
                  <a:pt x="0" y="972312"/>
                </a:lnTo>
                <a:lnTo>
                  <a:pt x="1118" y="1031564"/>
                </a:lnTo>
                <a:lnTo>
                  <a:pt x="4429" y="1089875"/>
                </a:lnTo>
                <a:lnTo>
                  <a:pt x="9870" y="1147143"/>
                </a:lnTo>
                <a:lnTo>
                  <a:pt x="17375" y="1203266"/>
                </a:lnTo>
                <a:lnTo>
                  <a:pt x="26881" y="1258142"/>
                </a:lnTo>
                <a:lnTo>
                  <a:pt x="38323" y="1311670"/>
                </a:lnTo>
                <a:lnTo>
                  <a:pt x="51637" y="1363749"/>
                </a:lnTo>
                <a:lnTo>
                  <a:pt x="66758" y="1414277"/>
                </a:lnTo>
                <a:lnTo>
                  <a:pt x="83622" y="1463152"/>
                </a:lnTo>
                <a:lnTo>
                  <a:pt x="102165" y="1510274"/>
                </a:lnTo>
                <a:lnTo>
                  <a:pt x="122322" y="1555540"/>
                </a:lnTo>
                <a:lnTo>
                  <a:pt x="144029" y="1598849"/>
                </a:lnTo>
                <a:lnTo>
                  <a:pt x="167222" y="1640100"/>
                </a:lnTo>
                <a:lnTo>
                  <a:pt x="191836" y="1679190"/>
                </a:lnTo>
                <a:lnTo>
                  <a:pt x="217807" y="1716019"/>
                </a:lnTo>
                <a:lnTo>
                  <a:pt x="245071" y="1750485"/>
                </a:lnTo>
                <a:lnTo>
                  <a:pt x="273563" y="1782487"/>
                </a:lnTo>
                <a:lnTo>
                  <a:pt x="303219" y="1811923"/>
                </a:lnTo>
                <a:lnTo>
                  <a:pt x="333975" y="1838691"/>
                </a:lnTo>
                <a:lnTo>
                  <a:pt x="365766" y="1862690"/>
                </a:lnTo>
                <a:lnTo>
                  <a:pt x="398528" y="1883818"/>
                </a:lnTo>
                <a:lnTo>
                  <a:pt x="432196" y="1901975"/>
                </a:lnTo>
                <a:lnTo>
                  <a:pt x="501995" y="1928965"/>
                </a:lnTo>
                <a:lnTo>
                  <a:pt x="574649" y="1942850"/>
                </a:lnTo>
                <a:lnTo>
                  <a:pt x="611886" y="1944624"/>
                </a:lnTo>
                <a:lnTo>
                  <a:pt x="649200" y="1942850"/>
                </a:lnTo>
                <a:lnTo>
                  <a:pt x="721976" y="1928965"/>
                </a:lnTo>
                <a:lnTo>
                  <a:pt x="791856" y="1901975"/>
                </a:lnTo>
                <a:lnTo>
                  <a:pt x="825551" y="1883818"/>
                </a:lnTo>
                <a:lnTo>
                  <a:pt x="858331" y="1862690"/>
                </a:lnTo>
                <a:lnTo>
                  <a:pt x="890132" y="1838691"/>
                </a:lnTo>
                <a:lnTo>
                  <a:pt x="920891" y="1811923"/>
                </a:lnTo>
                <a:lnTo>
                  <a:pt x="950544" y="1782487"/>
                </a:lnTo>
                <a:lnTo>
                  <a:pt x="979027" y="1750485"/>
                </a:lnTo>
                <a:lnTo>
                  <a:pt x="1006277" y="1716019"/>
                </a:lnTo>
                <a:lnTo>
                  <a:pt x="1032231" y="1679190"/>
                </a:lnTo>
                <a:lnTo>
                  <a:pt x="1056824" y="1640100"/>
                </a:lnTo>
                <a:lnTo>
                  <a:pt x="1079993" y="1598849"/>
                </a:lnTo>
                <a:lnTo>
                  <a:pt x="1101674" y="1555540"/>
                </a:lnTo>
                <a:lnTo>
                  <a:pt x="1121804" y="1510274"/>
                </a:lnTo>
                <a:lnTo>
                  <a:pt x="1140318" y="1463152"/>
                </a:lnTo>
                <a:lnTo>
                  <a:pt x="1157154" y="1414277"/>
                </a:lnTo>
                <a:lnTo>
                  <a:pt x="1172248" y="1363749"/>
                </a:lnTo>
                <a:lnTo>
                  <a:pt x="1185536" y="1311670"/>
                </a:lnTo>
                <a:lnTo>
                  <a:pt x="1196954" y="1258142"/>
                </a:lnTo>
                <a:lnTo>
                  <a:pt x="1206438" y="1203266"/>
                </a:lnTo>
                <a:lnTo>
                  <a:pt x="1213926" y="1147143"/>
                </a:lnTo>
                <a:lnTo>
                  <a:pt x="1219353" y="1089875"/>
                </a:lnTo>
                <a:lnTo>
                  <a:pt x="1222656" y="1031564"/>
                </a:lnTo>
                <a:lnTo>
                  <a:pt x="1223772" y="972312"/>
                </a:lnTo>
                <a:lnTo>
                  <a:pt x="1222656" y="913059"/>
                </a:lnTo>
                <a:lnTo>
                  <a:pt x="1219353" y="854748"/>
                </a:lnTo>
                <a:lnTo>
                  <a:pt x="1213926" y="797480"/>
                </a:lnTo>
                <a:lnTo>
                  <a:pt x="1206438" y="741357"/>
                </a:lnTo>
                <a:lnTo>
                  <a:pt x="1196954" y="686481"/>
                </a:lnTo>
                <a:lnTo>
                  <a:pt x="1185536" y="632953"/>
                </a:lnTo>
                <a:lnTo>
                  <a:pt x="1172248" y="580874"/>
                </a:lnTo>
                <a:lnTo>
                  <a:pt x="1157154" y="530346"/>
                </a:lnTo>
                <a:lnTo>
                  <a:pt x="1140318" y="481471"/>
                </a:lnTo>
                <a:lnTo>
                  <a:pt x="1121804" y="434349"/>
                </a:lnTo>
                <a:lnTo>
                  <a:pt x="1101674" y="389083"/>
                </a:lnTo>
                <a:lnTo>
                  <a:pt x="1079993" y="345774"/>
                </a:lnTo>
                <a:lnTo>
                  <a:pt x="1056824" y="304523"/>
                </a:lnTo>
                <a:lnTo>
                  <a:pt x="1032231" y="265433"/>
                </a:lnTo>
                <a:lnTo>
                  <a:pt x="1006277" y="228604"/>
                </a:lnTo>
                <a:lnTo>
                  <a:pt x="979027" y="194138"/>
                </a:lnTo>
                <a:lnTo>
                  <a:pt x="950544" y="162136"/>
                </a:lnTo>
                <a:lnTo>
                  <a:pt x="920891" y="132700"/>
                </a:lnTo>
                <a:lnTo>
                  <a:pt x="890132" y="105932"/>
                </a:lnTo>
                <a:lnTo>
                  <a:pt x="858331" y="81933"/>
                </a:lnTo>
                <a:lnTo>
                  <a:pt x="825551" y="60805"/>
                </a:lnTo>
                <a:lnTo>
                  <a:pt x="791856" y="42648"/>
                </a:lnTo>
                <a:lnTo>
                  <a:pt x="721976" y="15658"/>
                </a:lnTo>
                <a:lnTo>
                  <a:pt x="649200" y="1773"/>
                </a:lnTo>
                <a:lnTo>
                  <a:pt x="611886" y="0"/>
                </a:lnTo>
                <a:close/>
              </a:path>
            </a:pathLst>
          </a:custGeom>
          <a:ln w="12700">
            <a:solidFill>
              <a:srgbClr val="FF0000"/>
            </a:solidFill>
          </a:ln>
        </p:spPr>
        <p:txBody>
          <a:bodyPr wrap="square" lIns="0" tIns="0" rIns="0" bIns="0" rtlCol="0"/>
          <a:lstStyle/>
          <a:p>
            <a:endParaRPr/>
          </a:p>
        </p:txBody>
      </p:sp>
      <p:sp>
        <p:nvSpPr>
          <p:cNvPr id="9" name="object 9"/>
          <p:cNvSpPr/>
          <p:nvPr/>
        </p:nvSpPr>
        <p:spPr>
          <a:xfrm>
            <a:off x="3978287" y="2554223"/>
            <a:ext cx="647700" cy="1871980"/>
          </a:xfrm>
          <a:custGeom>
            <a:avLst/>
            <a:gdLst/>
            <a:ahLst/>
            <a:cxnLst/>
            <a:rect l="l" t="t" r="r" b="b"/>
            <a:pathLst>
              <a:path w="647700" h="1871979">
                <a:moveTo>
                  <a:pt x="323850" y="0"/>
                </a:moveTo>
                <a:lnTo>
                  <a:pt x="275945" y="10149"/>
                </a:lnTo>
                <a:lnTo>
                  <a:pt x="230240" y="39630"/>
                </a:lnTo>
                <a:lnTo>
                  <a:pt x="187231" y="86995"/>
                </a:lnTo>
                <a:lnTo>
                  <a:pt x="147416" y="150792"/>
                </a:lnTo>
                <a:lnTo>
                  <a:pt x="128862" y="188400"/>
                </a:lnTo>
                <a:lnTo>
                  <a:pt x="111294" y="229573"/>
                </a:lnTo>
                <a:lnTo>
                  <a:pt x="94773" y="274129"/>
                </a:lnTo>
                <a:lnTo>
                  <a:pt x="79363" y="321888"/>
                </a:lnTo>
                <a:lnTo>
                  <a:pt x="65124" y="372667"/>
                </a:lnTo>
                <a:lnTo>
                  <a:pt x="52120" y="426287"/>
                </a:lnTo>
                <a:lnTo>
                  <a:pt x="40413" y="482565"/>
                </a:lnTo>
                <a:lnTo>
                  <a:pt x="30064" y="541321"/>
                </a:lnTo>
                <a:lnTo>
                  <a:pt x="21137" y="602373"/>
                </a:lnTo>
                <a:lnTo>
                  <a:pt x="13694" y="665540"/>
                </a:lnTo>
                <a:lnTo>
                  <a:pt x="7796" y="730641"/>
                </a:lnTo>
                <a:lnTo>
                  <a:pt x="3506" y="797495"/>
                </a:lnTo>
                <a:lnTo>
                  <a:pt x="887" y="865920"/>
                </a:lnTo>
                <a:lnTo>
                  <a:pt x="0" y="935736"/>
                </a:lnTo>
                <a:lnTo>
                  <a:pt x="887" y="1005551"/>
                </a:lnTo>
                <a:lnTo>
                  <a:pt x="3506" y="1073976"/>
                </a:lnTo>
                <a:lnTo>
                  <a:pt x="7796" y="1140830"/>
                </a:lnTo>
                <a:lnTo>
                  <a:pt x="13694" y="1205931"/>
                </a:lnTo>
                <a:lnTo>
                  <a:pt x="21137" y="1269098"/>
                </a:lnTo>
                <a:lnTo>
                  <a:pt x="30064" y="1330150"/>
                </a:lnTo>
                <a:lnTo>
                  <a:pt x="40413" y="1388906"/>
                </a:lnTo>
                <a:lnTo>
                  <a:pt x="52120" y="1445184"/>
                </a:lnTo>
                <a:lnTo>
                  <a:pt x="65124" y="1498804"/>
                </a:lnTo>
                <a:lnTo>
                  <a:pt x="79363" y="1549583"/>
                </a:lnTo>
                <a:lnTo>
                  <a:pt x="94773" y="1597342"/>
                </a:lnTo>
                <a:lnTo>
                  <a:pt x="111294" y="1641898"/>
                </a:lnTo>
                <a:lnTo>
                  <a:pt x="128862" y="1683071"/>
                </a:lnTo>
                <a:lnTo>
                  <a:pt x="147416" y="1720679"/>
                </a:lnTo>
                <a:lnTo>
                  <a:pt x="166893" y="1754541"/>
                </a:lnTo>
                <a:lnTo>
                  <a:pt x="208367" y="1810303"/>
                </a:lnTo>
                <a:lnTo>
                  <a:pt x="252787" y="1848907"/>
                </a:lnTo>
                <a:lnTo>
                  <a:pt x="299654" y="1868904"/>
                </a:lnTo>
                <a:lnTo>
                  <a:pt x="323850" y="1871472"/>
                </a:lnTo>
                <a:lnTo>
                  <a:pt x="348045" y="1868904"/>
                </a:lnTo>
                <a:lnTo>
                  <a:pt x="394912" y="1848907"/>
                </a:lnTo>
                <a:lnTo>
                  <a:pt x="439332" y="1810303"/>
                </a:lnTo>
                <a:lnTo>
                  <a:pt x="480806" y="1754541"/>
                </a:lnTo>
                <a:lnTo>
                  <a:pt x="500283" y="1720679"/>
                </a:lnTo>
                <a:lnTo>
                  <a:pt x="518837" y="1683071"/>
                </a:lnTo>
                <a:lnTo>
                  <a:pt x="536405" y="1641898"/>
                </a:lnTo>
                <a:lnTo>
                  <a:pt x="552926" y="1597342"/>
                </a:lnTo>
                <a:lnTo>
                  <a:pt x="568336" y="1549583"/>
                </a:lnTo>
                <a:lnTo>
                  <a:pt x="582575" y="1498804"/>
                </a:lnTo>
                <a:lnTo>
                  <a:pt x="595579" y="1445184"/>
                </a:lnTo>
                <a:lnTo>
                  <a:pt x="607286" y="1388906"/>
                </a:lnTo>
                <a:lnTo>
                  <a:pt x="617635" y="1330150"/>
                </a:lnTo>
                <a:lnTo>
                  <a:pt x="626562" y="1269098"/>
                </a:lnTo>
                <a:lnTo>
                  <a:pt x="634005" y="1205931"/>
                </a:lnTo>
                <a:lnTo>
                  <a:pt x="639903" y="1140830"/>
                </a:lnTo>
                <a:lnTo>
                  <a:pt x="644193" y="1073976"/>
                </a:lnTo>
                <a:lnTo>
                  <a:pt x="646812" y="1005551"/>
                </a:lnTo>
                <a:lnTo>
                  <a:pt x="647700" y="935736"/>
                </a:lnTo>
                <a:lnTo>
                  <a:pt x="646812" y="865920"/>
                </a:lnTo>
                <a:lnTo>
                  <a:pt x="644193" y="797495"/>
                </a:lnTo>
                <a:lnTo>
                  <a:pt x="639903" y="730641"/>
                </a:lnTo>
                <a:lnTo>
                  <a:pt x="634005" y="665540"/>
                </a:lnTo>
                <a:lnTo>
                  <a:pt x="626562" y="602373"/>
                </a:lnTo>
                <a:lnTo>
                  <a:pt x="617635" y="541321"/>
                </a:lnTo>
                <a:lnTo>
                  <a:pt x="607286" y="482565"/>
                </a:lnTo>
                <a:lnTo>
                  <a:pt x="595579" y="426287"/>
                </a:lnTo>
                <a:lnTo>
                  <a:pt x="582575" y="372667"/>
                </a:lnTo>
                <a:lnTo>
                  <a:pt x="568336" y="321888"/>
                </a:lnTo>
                <a:lnTo>
                  <a:pt x="552926" y="274129"/>
                </a:lnTo>
                <a:lnTo>
                  <a:pt x="536405" y="229573"/>
                </a:lnTo>
                <a:lnTo>
                  <a:pt x="518837" y="188400"/>
                </a:lnTo>
                <a:lnTo>
                  <a:pt x="500283" y="150792"/>
                </a:lnTo>
                <a:lnTo>
                  <a:pt x="480806" y="116930"/>
                </a:lnTo>
                <a:lnTo>
                  <a:pt x="439332" y="61168"/>
                </a:lnTo>
                <a:lnTo>
                  <a:pt x="394912" y="22564"/>
                </a:lnTo>
                <a:lnTo>
                  <a:pt x="348045" y="2567"/>
                </a:lnTo>
                <a:lnTo>
                  <a:pt x="323850" y="0"/>
                </a:lnTo>
                <a:close/>
              </a:path>
            </a:pathLst>
          </a:custGeom>
          <a:ln w="12700">
            <a:solidFill>
              <a:srgbClr val="EE2B0A"/>
            </a:solidFill>
          </a:ln>
        </p:spPr>
        <p:txBody>
          <a:bodyPr wrap="square" lIns="0" tIns="0" rIns="0" bIns="0" rtlCol="0"/>
          <a:lstStyle/>
          <a:p>
            <a:endParaRPr/>
          </a:p>
        </p:txBody>
      </p:sp>
      <p:sp>
        <p:nvSpPr>
          <p:cNvPr id="10" name="object 10"/>
          <p:cNvSpPr/>
          <p:nvPr/>
        </p:nvSpPr>
        <p:spPr>
          <a:xfrm>
            <a:off x="3031121" y="4496561"/>
            <a:ext cx="306070" cy="866140"/>
          </a:xfrm>
          <a:custGeom>
            <a:avLst/>
            <a:gdLst/>
            <a:ahLst/>
            <a:cxnLst/>
            <a:rect l="l" t="t" r="r" b="b"/>
            <a:pathLst>
              <a:path w="306070" h="866139">
                <a:moveTo>
                  <a:pt x="29911" y="791125"/>
                </a:moveTo>
                <a:lnTo>
                  <a:pt x="0" y="781050"/>
                </a:lnTo>
                <a:lnTo>
                  <a:pt x="12192" y="865632"/>
                </a:lnTo>
                <a:lnTo>
                  <a:pt x="25908" y="851916"/>
                </a:lnTo>
                <a:lnTo>
                  <a:pt x="25908" y="803148"/>
                </a:lnTo>
                <a:lnTo>
                  <a:pt x="29911" y="791125"/>
                </a:lnTo>
                <a:close/>
              </a:path>
              <a:path w="306070" h="866139">
                <a:moveTo>
                  <a:pt x="42239" y="795278"/>
                </a:moveTo>
                <a:lnTo>
                  <a:pt x="29911" y="791125"/>
                </a:lnTo>
                <a:lnTo>
                  <a:pt x="25908" y="803148"/>
                </a:lnTo>
                <a:lnTo>
                  <a:pt x="38100" y="807720"/>
                </a:lnTo>
                <a:lnTo>
                  <a:pt x="42239" y="795278"/>
                </a:lnTo>
                <a:close/>
              </a:path>
              <a:path w="306070" h="866139">
                <a:moveTo>
                  <a:pt x="72390" y="805434"/>
                </a:moveTo>
                <a:lnTo>
                  <a:pt x="42239" y="795278"/>
                </a:lnTo>
                <a:lnTo>
                  <a:pt x="38100" y="807720"/>
                </a:lnTo>
                <a:lnTo>
                  <a:pt x="25908" y="803148"/>
                </a:lnTo>
                <a:lnTo>
                  <a:pt x="25908" y="851916"/>
                </a:lnTo>
                <a:lnTo>
                  <a:pt x="72390" y="805434"/>
                </a:lnTo>
                <a:close/>
              </a:path>
              <a:path w="306070" h="866139">
                <a:moveTo>
                  <a:pt x="305562" y="3810"/>
                </a:moveTo>
                <a:lnTo>
                  <a:pt x="293370" y="0"/>
                </a:lnTo>
                <a:lnTo>
                  <a:pt x="29911" y="791125"/>
                </a:lnTo>
                <a:lnTo>
                  <a:pt x="42239" y="795278"/>
                </a:lnTo>
                <a:lnTo>
                  <a:pt x="305562" y="3810"/>
                </a:lnTo>
                <a:close/>
              </a:path>
            </a:pathLst>
          </a:custGeom>
          <a:solidFill>
            <a:srgbClr val="FF0000"/>
          </a:solidFill>
        </p:spPr>
        <p:txBody>
          <a:bodyPr wrap="square" lIns="0" tIns="0" rIns="0" bIns="0" rtlCol="0"/>
          <a:lstStyle/>
          <a:p>
            <a:endParaRPr/>
          </a:p>
        </p:txBody>
      </p:sp>
      <p:sp>
        <p:nvSpPr>
          <p:cNvPr id="11" name="object 11"/>
          <p:cNvSpPr txBox="1"/>
          <p:nvPr/>
        </p:nvSpPr>
        <p:spPr>
          <a:xfrm>
            <a:off x="1835023" y="5355214"/>
            <a:ext cx="2065655" cy="838200"/>
          </a:xfrm>
          <a:prstGeom prst="rect">
            <a:avLst/>
          </a:prstGeom>
        </p:spPr>
        <p:txBody>
          <a:bodyPr vert="horz" wrap="square" lIns="0" tIns="0" rIns="0" bIns="0" rtlCol="0">
            <a:spAutoFit/>
          </a:bodyPr>
          <a:lstStyle/>
          <a:p>
            <a:pPr marL="12700" marR="5080">
              <a:lnSpc>
                <a:spcPct val="151000"/>
              </a:lnSpc>
            </a:pPr>
            <a:r>
              <a:rPr sz="1800" dirty="0">
                <a:latin typeface="宋体" panose="02010600030101010101" pitchFamily="2" charset="-122"/>
                <a:cs typeface="宋体" panose="02010600030101010101" pitchFamily="2" charset="-122"/>
              </a:rPr>
              <a:t>暗的背景：</a:t>
            </a:r>
            <a:r>
              <a:rPr sz="1800" dirty="0">
                <a:latin typeface="Times New Roman" panose="02020603050405020304"/>
                <a:cs typeface="Times New Roman" panose="02020603050405020304"/>
              </a:rPr>
              <a:t>f(x,y)</a:t>
            </a:r>
            <a:r>
              <a:rPr sz="1800" dirty="0">
                <a:latin typeface="宋体" panose="02010600030101010101" pitchFamily="2" charset="-122"/>
                <a:cs typeface="宋体" panose="02010600030101010101" pitchFamily="2" charset="-122"/>
              </a:rPr>
              <a:t>≤</a:t>
            </a:r>
            <a:r>
              <a:rPr sz="1800" dirty="0">
                <a:latin typeface="Times New Roman" panose="02020603050405020304"/>
                <a:cs typeface="Times New Roman" panose="02020603050405020304"/>
              </a:rPr>
              <a:t>T </a:t>
            </a:r>
            <a:r>
              <a:rPr sz="1800" dirty="0">
                <a:latin typeface="宋体" panose="02010600030101010101" pitchFamily="2" charset="-122"/>
                <a:cs typeface="宋体" panose="02010600030101010101" pitchFamily="2" charset="-122"/>
              </a:rPr>
              <a:t>亮的对象：</a:t>
            </a:r>
            <a:r>
              <a:rPr sz="1800" dirty="0">
                <a:latin typeface="Times New Roman" panose="02020603050405020304"/>
                <a:cs typeface="Times New Roman" panose="02020603050405020304"/>
              </a:rPr>
              <a:t>f(x,y) &gt; T</a:t>
            </a:r>
            <a:endParaRPr sz="1800">
              <a:latin typeface="Times New Roman" panose="02020603050405020304"/>
              <a:cs typeface="Times New Roman" panose="02020603050405020304"/>
            </a:endParaRPr>
          </a:p>
        </p:txBody>
      </p:sp>
      <p:sp>
        <p:nvSpPr>
          <p:cNvPr id="12" name="object 12"/>
          <p:cNvSpPr/>
          <p:nvPr/>
        </p:nvSpPr>
        <p:spPr>
          <a:xfrm>
            <a:off x="4914785" y="2554223"/>
            <a:ext cx="864235" cy="1871980"/>
          </a:xfrm>
          <a:custGeom>
            <a:avLst/>
            <a:gdLst/>
            <a:ahLst/>
            <a:cxnLst/>
            <a:rect l="l" t="t" r="r" b="b"/>
            <a:pathLst>
              <a:path w="864235" h="1871979">
                <a:moveTo>
                  <a:pt x="432053" y="0"/>
                </a:moveTo>
                <a:lnTo>
                  <a:pt x="373450" y="8545"/>
                </a:lnTo>
                <a:lnTo>
                  <a:pt x="317235" y="33436"/>
                </a:lnTo>
                <a:lnTo>
                  <a:pt x="263925" y="73556"/>
                </a:lnTo>
                <a:lnTo>
                  <a:pt x="214037" y="127790"/>
                </a:lnTo>
                <a:lnTo>
                  <a:pt x="190537" y="159850"/>
                </a:lnTo>
                <a:lnTo>
                  <a:pt x="168085" y="195019"/>
                </a:lnTo>
                <a:lnTo>
                  <a:pt x="146747" y="233159"/>
                </a:lnTo>
                <a:lnTo>
                  <a:pt x="126587" y="274129"/>
                </a:lnTo>
                <a:lnTo>
                  <a:pt x="107669" y="317790"/>
                </a:lnTo>
                <a:lnTo>
                  <a:pt x="90057" y="364002"/>
                </a:lnTo>
                <a:lnTo>
                  <a:pt x="73817" y="412625"/>
                </a:lnTo>
                <a:lnTo>
                  <a:pt x="59012" y="463521"/>
                </a:lnTo>
                <a:lnTo>
                  <a:pt x="45708" y="516550"/>
                </a:lnTo>
                <a:lnTo>
                  <a:pt x="33968" y="571571"/>
                </a:lnTo>
                <a:lnTo>
                  <a:pt x="23857" y="628446"/>
                </a:lnTo>
                <a:lnTo>
                  <a:pt x="15441" y="687034"/>
                </a:lnTo>
                <a:lnTo>
                  <a:pt x="8782" y="747197"/>
                </a:lnTo>
                <a:lnTo>
                  <a:pt x="3946" y="808795"/>
                </a:lnTo>
                <a:lnTo>
                  <a:pt x="997" y="871687"/>
                </a:lnTo>
                <a:lnTo>
                  <a:pt x="0" y="935736"/>
                </a:lnTo>
                <a:lnTo>
                  <a:pt x="997" y="999784"/>
                </a:lnTo>
                <a:lnTo>
                  <a:pt x="3946" y="1062676"/>
                </a:lnTo>
                <a:lnTo>
                  <a:pt x="8782" y="1124274"/>
                </a:lnTo>
                <a:lnTo>
                  <a:pt x="15441" y="1184437"/>
                </a:lnTo>
                <a:lnTo>
                  <a:pt x="23857" y="1243025"/>
                </a:lnTo>
                <a:lnTo>
                  <a:pt x="33968" y="1299900"/>
                </a:lnTo>
                <a:lnTo>
                  <a:pt x="45708" y="1354921"/>
                </a:lnTo>
                <a:lnTo>
                  <a:pt x="59012" y="1407950"/>
                </a:lnTo>
                <a:lnTo>
                  <a:pt x="73817" y="1458846"/>
                </a:lnTo>
                <a:lnTo>
                  <a:pt x="90057" y="1507469"/>
                </a:lnTo>
                <a:lnTo>
                  <a:pt x="107669" y="1553681"/>
                </a:lnTo>
                <a:lnTo>
                  <a:pt x="126587" y="1597342"/>
                </a:lnTo>
                <a:lnTo>
                  <a:pt x="146747" y="1638312"/>
                </a:lnTo>
                <a:lnTo>
                  <a:pt x="168085" y="1676452"/>
                </a:lnTo>
                <a:lnTo>
                  <a:pt x="190537" y="1711621"/>
                </a:lnTo>
                <a:lnTo>
                  <a:pt x="214037" y="1743681"/>
                </a:lnTo>
                <a:lnTo>
                  <a:pt x="263925" y="1797915"/>
                </a:lnTo>
                <a:lnTo>
                  <a:pt x="317235" y="1838035"/>
                </a:lnTo>
                <a:lnTo>
                  <a:pt x="373450" y="1862926"/>
                </a:lnTo>
                <a:lnTo>
                  <a:pt x="432053" y="1871472"/>
                </a:lnTo>
                <a:lnTo>
                  <a:pt x="461622" y="1869312"/>
                </a:lnTo>
                <a:lnTo>
                  <a:pt x="519096" y="1852454"/>
                </a:lnTo>
                <a:lnTo>
                  <a:pt x="573922" y="1819809"/>
                </a:lnTo>
                <a:lnTo>
                  <a:pt x="625586" y="1772492"/>
                </a:lnTo>
                <a:lnTo>
                  <a:pt x="673570" y="1711621"/>
                </a:lnTo>
                <a:lnTo>
                  <a:pt x="696022" y="1676452"/>
                </a:lnTo>
                <a:lnTo>
                  <a:pt x="717360" y="1638312"/>
                </a:lnTo>
                <a:lnTo>
                  <a:pt x="737520" y="1597342"/>
                </a:lnTo>
                <a:lnTo>
                  <a:pt x="756438" y="1553681"/>
                </a:lnTo>
                <a:lnTo>
                  <a:pt x="774050" y="1507469"/>
                </a:lnTo>
                <a:lnTo>
                  <a:pt x="790290" y="1458846"/>
                </a:lnTo>
                <a:lnTo>
                  <a:pt x="805095" y="1407950"/>
                </a:lnTo>
                <a:lnTo>
                  <a:pt x="818399" y="1354921"/>
                </a:lnTo>
                <a:lnTo>
                  <a:pt x="830139" y="1299900"/>
                </a:lnTo>
                <a:lnTo>
                  <a:pt x="840250" y="1243025"/>
                </a:lnTo>
                <a:lnTo>
                  <a:pt x="848666" y="1184437"/>
                </a:lnTo>
                <a:lnTo>
                  <a:pt x="855325" y="1124274"/>
                </a:lnTo>
                <a:lnTo>
                  <a:pt x="860161" y="1062676"/>
                </a:lnTo>
                <a:lnTo>
                  <a:pt x="863110" y="999784"/>
                </a:lnTo>
                <a:lnTo>
                  <a:pt x="864107" y="935736"/>
                </a:lnTo>
                <a:lnTo>
                  <a:pt x="863110" y="871687"/>
                </a:lnTo>
                <a:lnTo>
                  <a:pt x="860161" y="808795"/>
                </a:lnTo>
                <a:lnTo>
                  <a:pt x="855325" y="747197"/>
                </a:lnTo>
                <a:lnTo>
                  <a:pt x="848666" y="687034"/>
                </a:lnTo>
                <a:lnTo>
                  <a:pt x="840250" y="628446"/>
                </a:lnTo>
                <a:lnTo>
                  <a:pt x="830139" y="571571"/>
                </a:lnTo>
                <a:lnTo>
                  <a:pt x="818399" y="516550"/>
                </a:lnTo>
                <a:lnTo>
                  <a:pt x="805095" y="463521"/>
                </a:lnTo>
                <a:lnTo>
                  <a:pt x="790290" y="412625"/>
                </a:lnTo>
                <a:lnTo>
                  <a:pt x="774050" y="364002"/>
                </a:lnTo>
                <a:lnTo>
                  <a:pt x="756438" y="317790"/>
                </a:lnTo>
                <a:lnTo>
                  <a:pt x="737520" y="274129"/>
                </a:lnTo>
                <a:lnTo>
                  <a:pt x="717360" y="233159"/>
                </a:lnTo>
                <a:lnTo>
                  <a:pt x="696022" y="195019"/>
                </a:lnTo>
                <a:lnTo>
                  <a:pt x="673570" y="159850"/>
                </a:lnTo>
                <a:lnTo>
                  <a:pt x="650070" y="127790"/>
                </a:lnTo>
                <a:lnTo>
                  <a:pt x="600182" y="73556"/>
                </a:lnTo>
                <a:lnTo>
                  <a:pt x="546872" y="33436"/>
                </a:lnTo>
                <a:lnTo>
                  <a:pt x="490657" y="8545"/>
                </a:lnTo>
                <a:lnTo>
                  <a:pt x="432053" y="0"/>
                </a:lnTo>
                <a:close/>
              </a:path>
            </a:pathLst>
          </a:custGeom>
          <a:ln w="12699">
            <a:solidFill>
              <a:srgbClr val="EE2B0A"/>
            </a:solidFill>
          </a:ln>
        </p:spPr>
        <p:txBody>
          <a:bodyPr wrap="square" lIns="0" tIns="0" rIns="0" bIns="0" rtlCol="0"/>
          <a:lstStyle/>
          <a:p>
            <a:endParaRPr/>
          </a:p>
        </p:txBody>
      </p:sp>
      <p:sp>
        <p:nvSpPr>
          <p:cNvPr id="13" name="object 13"/>
          <p:cNvSpPr/>
          <p:nvPr/>
        </p:nvSpPr>
        <p:spPr>
          <a:xfrm>
            <a:off x="5778893" y="2554223"/>
            <a:ext cx="576580" cy="1871980"/>
          </a:xfrm>
          <a:custGeom>
            <a:avLst/>
            <a:gdLst/>
            <a:ahLst/>
            <a:cxnLst/>
            <a:rect l="l" t="t" r="r" b="b"/>
            <a:pathLst>
              <a:path w="576579" h="1871979">
                <a:moveTo>
                  <a:pt x="288036" y="0"/>
                </a:moveTo>
                <a:lnTo>
                  <a:pt x="245431" y="10149"/>
                </a:lnTo>
                <a:lnTo>
                  <a:pt x="204781" y="39630"/>
                </a:lnTo>
                <a:lnTo>
                  <a:pt x="166529" y="86995"/>
                </a:lnTo>
                <a:lnTo>
                  <a:pt x="131117" y="150792"/>
                </a:lnTo>
                <a:lnTo>
                  <a:pt x="114615" y="188400"/>
                </a:lnTo>
                <a:lnTo>
                  <a:pt x="98990" y="229573"/>
                </a:lnTo>
                <a:lnTo>
                  <a:pt x="84296" y="274129"/>
                </a:lnTo>
                <a:lnTo>
                  <a:pt x="70589" y="321888"/>
                </a:lnTo>
                <a:lnTo>
                  <a:pt x="57925" y="372667"/>
                </a:lnTo>
                <a:lnTo>
                  <a:pt x="46358" y="426287"/>
                </a:lnTo>
                <a:lnTo>
                  <a:pt x="35945" y="482565"/>
                </a:lnTo>
                <a:lnTo>
                  <a:pt x="26741" y="541321"/>
                </a:lnTo>
                <a:lnTo>
                  <a:pt x="18801" y="602373"/>
                </a:lnTo>
                <a:lnTo>
                  <a:pt x="12180" y="665540"/>
                </a:lnTo>
                <a:lnTo>
                  <a:pt x="6934" y="730641"/>
                </a:lnTo>
                <a:lnTo>
                  <a:pt x="3118" y="797495"/>
                </a:lnTo>
                <a:lnTo>
                  <a:pt x="788" y="865920"/>
                </a:lnTo>
                <a:lnTo>
                  <a:pt x="0" y="935736"/>
                </a:lnTo>
                <a:lnTo>
                  <a:pt x="788" y="1005551"/>
                </a:lnTo>
                <a:lnTo>
                  <a:pt x="3118" y="1073976"/>
                </a:lnTo>
                <a:lnTo>
                  <a:pt x="6934" y="1140830"/>
                </a:lnTo>
                <a:lnTo>
                  <a:pt x="12180" y="1205931"/>
                </a:lnTo>
                <a:lnTo>
                  <a:pt x="18801" y="1269098"/>
                </a:lnTo>
                <a:lnTo>
                  <a:pt x="26741" y="1330150"/>
                </a:lnTo>
                <a:lnTo>
                  <a:pt x="35945" y="1388906"/>
                </a:lnTo>
                <a:lnTo>
                  <a:pt x="46358" y="1445184"/>
                </a:lnTo>
                <a:lnTo>
                  <a:pt x="57925" y="1498804"/>
                </a:lnTo>
                <a:lnTo>
                  <a:pt x="70589" y="1549583"/>
                </a:lnTo>
                <a:lnTo>
                  <a:pt x="84296" y="1597342"/>
                </a:lnTo>
                <a:lnTo>
                  <a:pt x="98990" y="1641898"/>
                </a:lnTo>
                <a:lnTo>
                  <a:pt x="114615" y="1683071"/>
                </a:lnTo>
                <a:lnTo>
                  <a:pt x="131117" y="1720679"/>
                </a:lnTo>
                <a:lnTo>
                  <a:pt x="166529" y="1784476"/>
                </a:lnTo>
                <a:lnTo>
                  <a:pt x="204781" y="1831841"/>
                </a:lnTo>
                <a:lnTo>
                  <a:pt x="245431" y="1861322"/>
                </a:lnTo>
                <a:lnTo>
                  <a:pt x="288036" y="1871472"/>
                </a:lnTo>
                <a:lnTo>
                  <a:pt x="309554" y="1868904"/>
                </a:lnTo>
                <a:lnTo>
                  <a:pt x="351237" y="1848907"/>
                </a:lnTo>
                <a:lnTo>
                  <a:pt x="390743" y="1810303"/>
                </a:lnTo>
                <a:lnTo>
                  <a:pt x="427631" y="1754541"/>
                </a:lnTo>
                <a:lnTo>
                  <a:pt x="461456" y="1683071"/>
                </a:lnTo>
                <a:lnTo>
                  <a:pt x="477081" y="1641898"/>
                </a:lnTo>
                <a:lnTo>
                  <a:pt x="491775" y="1597342"/>
                </a:lnTo>
                <a:lnTo>
                  <a:pt x="505482" y="1549583"/>
                </a:lnTo>
                <a:lnTo>
                  <a:pt x="518146" y="1498804"/>
                </a:lnTo>
                <a:lnTo>
                  <a:pt x="529713" y="1445184"/>
                </a:lnTo>
                <a:lnTo>
                  <a:pt x="540126" y="1388906"/>
                </a:lnTo>
                <a:lnTo>
                  <a:pt x="549330" y="1330150"/>
                </a:lnTo>
                <a:lnTo>
                  <a:pt x="557270" y="1269098"/>
                </a:lnTo>
                <a:lnTo>
                  <a:pt x="563891" y="1205931"/>
                </a:lnTo>
                <a:lnTo>
                  <a:pt x="569137" y="1140830"/>
                </a:lnTo>
                <a:lnTo>
                  <a:pt x="572953" y="1073976"/>
                </a:lnTo>
                <a:lnTo>
                  <a:pt x="575283" y="1005551"/>
                </a:lnTo>
                <a:lnTo>
                  <a:pt x="576072" y="935736"/>
                </a:lnTo>
                <a:lnTo>
                  <a:pt x="575283" y="865920"/>
                </a:lnTo>
                <a:lnTo>
                  <a:pt x="572953" y="797495"/>
                </a:lnTo>
                <a:lnTo>
                  <a:pt x="569137" y="730641"/>
                </a:lnTo>
                <a:lnTo>
                  <a:pt x="563891" y="665540"/>
                </a:lnTo>
                <a:lnTo>
                  <a:pt x="557270" y="602373"/>
                </a:lnTo>
                <a:lnTo>
                  <a:pt x="549330" y="541321"/>
                </a:lnTo>
                <a:lnTo>
                  <a:pt x="540126" y="482565"/>
                </a:lnTo>
                <a:lnTo>
                  <a:pt x="529713" y="426287"/>
                </a:lnTo>
                <a:lnTo>
                  <a:pt x="518146" y="372667"/>
                </a:lnTo>
                <a:lnTo>
                  <a:pt x="505482" y="321888"/>
                </a:lnTo>
                <a:lnTo>
                  <a:pt x="491775" y="274129"/>
                </a:lnTo>
                <a:lnTo>
                  <a:pt x="477081" y="229573"/>
                </a:lnTo>
                <a:lnTo>
                  <a:pt x="461456" y="188400"/>
                </a:lnTo>
                <a:lnTo>
                  <a:pt x="444954" y="150792"/>
                </a:lnTo>
                <a:lnTo>
                  <a:pt x="409542" y="86995"/>
                </a:lnTo>
                <a:lnTo>
                  <a:pt x="371290" y="39630"/>
                </a:lnTo>
                <a:lnTo>
                  <a:pt x="330640" y="10149"/>
                </a:lnTo>
                <a:lnTo>
                  <a:pt x="288036" y="0"/>
                </a:lnTo>
                <a:close/>
              </a:path>
            </a:pathLst>
          </a:custGeom>
          <a:ln w="12700">
            <a:solidFill>
              <a:srgbClr val="EE2B0A"/>
            </a:solidFill>
          </a:ln>
        </p:spPr>
        <p:txBody>
          <a:bodyPr wrap="square" lIns="0" tIns="0" rIns="0" bIns="0" rtlCol="0"/>
          <a:lstStyle/>
          <a:p>
            <a:endParaRPr/>
          </a:p>
        </p:txBody>
      </p:sp>
      <p:sp>
        <p:nvSpPr>
          <p:cNvPr id="14" name="object 14"/>
          <p:cNvSpPr/>
          <p:nvPr/>
        </p:nvSpPr>
        <p:spPr>
          <a:xfrm>
            <a:off x="6354965" y="2554223"/>
            <a:ext cx="504825" cy="1871980"/>
          </a:xfrm>
          <a:custGeom>
            <a:avLst/>
            <a:gdLst/>
            <a:ahLst/>
            <a:cxnLst/>
            <a:rect l="l" t="t" r="r" b="b"/>
            <a:pathLst>
              <a:path w="504825" h="1871979">
                <a:moveTo>
                  <a:pt x="252222" y="0"/>
                </a:moveTo>
                <a:lnTo>
                  <a:pt x="213180" y="11126"/>
                </a:lnTo>
                <a:lnTo>
                  <a:pt x="176036" y="43394"/>
                </a:lnTo>
                <a:lnTo>
                  <a:pt x="141236" y="95136"/>
                </a:lnTo>
                <a:lnTo>
                  <a:pt x="109226" y="164687"/>
                </a:lnTo>
                <a:lnTo>
                  <a:pt x="94408" y="205620"/>
                </a:lnTo>
                <a:lnTo>
                  <a:pt x="80453" y="250379"/>
                </a:lnTo>
                <a:lnTo>
                  <a:pt x="67420" y="298757"/>
                </a:lnTo>
                <a:lnTo>
                  <a:pt x="55363" y="350546"/>
                </a:lnTo>
                <a:lnTo>
                  <a:pt x="44339" y="405537"/>
                </a:lnTo>
                <a:lnTo>
                  <a:pt x="34402" y="463521"/>
                </a:lnTo>
                <a:lnTo>
                  <a:pt x="25610" y="524291"/>
                </a:lnTo>
                <a:lnTo>
                  <a:pt x="18017" y="587638"/>
                </a:lnTo>
                <a:lnTo>
                  <a:pt x="11679" y="653353"/>
                </a:lnTo>
                <a:lnTo>
                  <a:pt x="6653" y="721229"/>
                </a:lnTo>
                <a:lnTo>
                  <a:pt x="2994" y="791057"/>
                </a:lnTo>
                <a:lnTo>
                  <a:pt x="757" y="862629"/>
                </a:lnTo>
                <a:lnTo>
                  <a:pt x="0" y="935736"/>
                </a:lnTo>
                <a:lnTo>
                  <a:pt x="757" y="1008842"/>
                </a:lnTo>
                <a:lnTo>
                  <a:pt x="2994" y="1080414"/>
                </a:lnTo>
                <a:lnTo>
                  <a:pt x="6653" y="1150242"/>
                </a:lnTo>
                <a:lnTo>
                  <a:pt x="11679" y="1218118"/>
                </a:lnTo>
                <a:lnTo>
                  <a:pt x="18017" y="1283833"/>
                </a:lnTo>
                <a:lnTo>
                  <a:pt x="25610" y="1347180"/>
                </a:lnTo>
                <a:lnTo>
                  <a:pt x="34402" y="1407950"/>
                </a:lnTo>
                <a:lnTo>
                  <a:pt x="44339" y="1465934"/>
                </a:lnTo>
                <a:lnTo>
                  <a:pt x="55363" y="1520925"/>
                </a:lnTo>
                <a:lnTo>
                  <a:pt x="67420" y="1572714"/>
                </a:lnTo>
                <a:lnTo>
                  <a:pt x="80453" y="1621092"/>
                </a:lnTo>
                <a:lnTo>
                  <a:pt x="94408" y="1665851"/>
                </a:lnTo>
                <a:lnTo>
                  <a:pt x="109226" y="1706784"/>
                </a:lnTo>
                <a:lnTo>
                  <a:pt x="124855" y="1743681"/>
                </a:lnTo>
                <a:lnTo>
                  <a:pt x="158315" y="1804536"/>
                </a:lnTo>
                <a:lnTo>
                  <a:pt x="194343" y="1846750"/>
                </a:lnTo>
                <a:lnTo>
                  <a:pt x="232491" y="1868655"/>
                </a:lnTo>
                <a:lnTo>
                  <a:pt x="252222" y="1871472"/>
                </a:lnTo>
                <a:lnTo>
                  <a:pt x="271952" y="1868655"/>
                </a:lnTo>
                <a:lnTo>
                  <a:pt x="310100" y="1846750"/>
                </a:lnTo>
                <a:lnTo>
                  <a:pt x="346128" y="1804536"/>
                </a:lnTo>
                <a:lnTo>
                  <a:pt x="379588" y="1743681"/>
                </a:lnTo>
                <a:lnTo>
                  <a:pt x="395217" y="1706784"/>
                </a:lnTo>
                <a:lnTo>
                  <a:pt x="410035" y="1665851"/>
                </a:lnTo>
                <a:lnTo>
                  <a:pt x="423990" y="1621092"/>
                </a:lnTo>
                <a:lnTo>
                  <a:pt x="437023" y="1572714"/>
                </a:lnTo>
                <a:lnTo>
                  <a:pt x="449080" y="1520925"/>
                </a:lnTo>
                <a:lnTo>
                  <a:pt x="460104" y="1465934"/>
                </a:lnTo>
                <a:lnTo>
                  <a:pt x="470041" y="1407950"/>
                </a:lnTo>
                <a:lnTo>
                  <a:pt x="478833" y="1347180"/>
                </a:lnTo>
                <a:lnTo>
                  <a:pt x="486426" y="1283833"/>
                </a:lnTo>
                <a:lnTo>
                  <a:pt x="492764" y="1218118"/>
                </a:lnTo>
                <a:lnTo>
                  <a:pt x="497790" y="1150242"/>
                </a:lnTo>
                <a:lnTo>
                  <a:pt x="501449" y="1080414"/>
                </a:lnTo>
                <a:lnTo>
                  <a:pt x="503686" y="1008842"/>
                </a:lnTo>
                <a:lnTo>
                  <a:pt x="504444" y="935736"/>
                </a:lnTo>
                <a:lnTo>
                  <a:pt x="503686" y="862629"/>
                </a:lnTo>
                <a:lnTo>
                  <a:pt x="501449" y="791057"/>
                </a:lnTo>
                <a:lnTo>
                  <a:pt x="497790" y="721229"/>
                </a:lnTo>
                <a:lnTo>
                  <a:pt x="492764" y="653353"/>
                </a:lnTo>
                <a:lnTo>
                  <a:pt x="486426" y="587638"/>
                </a:lnTo>
                <a:lnTo>
                  <a:pt x="478833" y="524291"/>
                </a:lnTo>
                <a:lnTo>
                  <a:pt x="470041" y="463521"/>
                </a:lnTo>
                <a:lnTo>
                  <a:pt x="460104" y="405537"/>
                </a:lnTo>
                <a:lnTo>
                  <a:pt x="449080" y="350546"/>
                </a:lnTo>
                <a:lnTo>
                  <a:pt x="437023" y="298757"/>
                </a:lnTo>
                <a:lnTo>
                  <a:pt x="423990" y="250379"/>
                </a:lnTo>
                <a:lnTo>
                  <a:pt x="410035" y="205620"/>
                </a:lnTo>
                <a:lnTo>
                  <a:pt x="395217" y="164687"/>
                </a:lnTo>
                <a:lnTo>
                  <a:pt x="379588" y="127790"/>
                </a:lnTo>
                <a:lnTo>
                  <a:pt x="346128" y="66935"/>
                </a:lnTo>
                <a:lnTo>
                  <a:pt x="310100" y="24721"/>
                </a:lnTo>
                <a:lnTo>
                  <a:pt x="271952" y="2816"/>
                </a:lnTo>
                <a:lnTo>
                  <a:pt x="252222" y="0"/>
                </a:lnTo>
                <a:close/>
              </a:path>
            </a:pathLst>
          </a:custGeom>
          <a:ln w="12699">
            <a:solidFill>
              <a:srgbClr val="EE2B0A"/>
            </a:solidFill>
          </a:ln>
        </p:spPr>
        <p:txBody>
          <a:bodyPr wrap="square" lIns="0" tIns="0" rIns="0" bIns="0" rtlCol="0"/>
          <a:lstStyle/>
          <a:p>
            <a:endParaRPr/>
          </a:p>
        </p:txBody>
      </p:sp>
      <p:sp>
        <p:nvSpPr>
          <p:cNvPr id="15" name="object 15"/>
          <p:cNvSpPr/>
          <p:nvPr/>
        </p:nvSpPr>
        <p:spPr>
          <a:xfrm>
            <a:off x="3889133" y="4424171"/>
            <a:ext cx="455930" cy="1659255"/>
          </a:xfrm>
          <a:custGeom>
            <a:avLst/>
            <a:gdLst/>
            <a:ahLst/>
            <a:cxnLst/>
            <a:rect l="l" t="t" r="r" b="b"/>
            <a:pathLst>
              <a:path w="455929" h="1659254">
                <a:moveTo>
                  <a:pt x="30545" y="1583688"/>
                </a:moveTo>
                <a:lnTo>
                  <a:pt x="0" y="1575816"/>
                </a:lnTo>
                <a:lnTo>
                  <a:pt x="17526" y="1658874"/>
                </a:lnTo>
                <a:lnTo>
                  <a:pt x="27432" y="1647629"/>
                </a:lnTo>
                <a:lnTo>
                  <a:pt x="27432" y="1595628"/>
                </a:lnTo>
                <a:lnTo>
                  <a:pt x="30545" y="1583688"/>
                </a:lnTo>
                <a:close/>
              </a:path>
              <a:path w="455929" h="1659254">
                <a:moveTo>
                  <a:pt x="42714" y="1586824"/>
                </a:moveTo>
                <a:lnTo>
                  <a:pt x="30545" y="1583688"/>
                </a:lnTo>
                <a:lnTo>
                  <a:pt x="27432" y="1595628"/>
                </a:lnTo>
                <a:lnTo>
                  <a:pt x="39624" y="1598676"/>
                </a:lnTo>
                <a:lnTo>
                  <a:pt x="42714" y="1586824"/>
                </a:lnTo>
                <a:close/>
              </a:path>
              <a:path w="455929" h="1659254">
                <a:moveTo>
                  <a:pt x="73914" y="1594866"/>
                </a:moveTo>
                <a:lnTo>
                  <a:pt x="42714" y="1586824"/>
                </a:lnTo>
                <a:lnTo>
                  <a:pt x="39624" y="1598676"/>
                </a:lnTo>
                <a:lnTo>
                  <a:pt x="27432" y="1595628"/>
                </a:lnTo>
                <a:lnTo>
                  <a:pt x="27432" y="1647629"/>
                </a:lnTo>
                <a:lnTo>
                  <a:pt x="73914" y="1594866"/>
                </a:lnTo>
                <a:close/>
              </a:path>
              <a:path w="455929" h="1659254">
                <a:moveTo>
                  <a:pt x="455675" y="3048"/>
                </a:moveTo>
                <a:lnTo>
                  <a:pt x="443483" y="0"/>
                </a:lnTo>
                <a:lnTo>
                  <a:pt x="30545" y="1583688"/>
                </a:lnTo>
                <a:lnTo>
                  <a:pt x="42714" y="1586824"/>
                </a:lnTo>
                <a:lnTo>
                  <a:pt x="455675" y="3048"/>
                </a:lnTo>
                <a:close/>
              </a:path>
            </a:pathLst>
          </a:custGeom>
          <a:solidFill>
            <a:srgbClr val="FF0000"/>
          </a:solidFill>
        </p:spPr>
        <p:txBody>
          <a:bodyPr wrap="square" lIns="0" tIns="0" rIns="0" bIns="0" rtlCol="0"/>
          <a:lstStyle/>
          <a:p>
            <a:endParaRPr/>
          </a:p>
        </p:txBody>
      </p:sp>
      <p:sp>
        <p:nvSpPr>
          <p:cNvPr id="16" name="object 16"/>
          <p:cNvSpPr txBox="1"/>
          <p:nvPr/>
        </p:nvSpPr>
        <p:spPr>
          <a:xfrm>
            <a:off x="4931028" y="5471921"/>
            <a:ext cx="2165350" cy="286385"/>
          </a:xfrm>
          <a:prstGeom prst="rect">
            <a:avLst/>
          </a:prstGeom>
        </p:spPr>
        <p:txBody>
          <a:bodyPr vert="horz" wrap="square" lIns="0" tIns="0" rIns="0" bIns="0" rtlCol="0">
            <a:spAutoFit/>
          </a:bodyPr>
          <a:lstStyle/>
          <a:p>
            <a:pPr marL="12700">
              <a:lnSpc>
                <a:spcPct val="100000"/>
              </a:lnSpc>
            </a:pPr>
            <a:r>
              <a:rPr sz="1800" dirty="0">
                <a:latin typeface="宋体" panose="02010600030101010101" pitchFamily="2" charset="-122"/>
                <a:cs typeface="宋体" panose="02010600030101010101" pitchFamily="2" charset="-122"/>
              </a:rPr>
              <a:t>暗的背景：</a:t>
            </a:r>
            <a:r>
              <a:rPr sz="1800" dirty="0">
                <a:latin typeface="Times New Roman" panose="02020603050405020304"/>
                <a:cs typeface="Times New Roman" panose="02020603050405020304"/>
              </a:rPr>
              <a:t>f(x,y)</a:t>
            </a:r>
            <a:r>
              <a:rPr sz="1800" dirty="0">
                <a:latin typeface="宋体" panose="02010600030101010101" pitchFamily="2" charset="-122"/>
                <a:cs typeface="宋体" panose="02010600030101010101" pitchFamily="2" charset="-122"/>
              </a:rPr>
              <a:t>≤</a:t>
            </a:r>
            <a:r>
              <a:rPr sz="1800" spc="-5" dirty="0">
                <a:latin typeface="Times New Roman" panose="02020603050405020304"/>
                <a:cs typeface="Times New Roman" panose="02020603050405020304"/>
              </a:rPr>
              <a:t>T1</a:t>
            </a:r>
            <a:endParaRPr sz="1800">
              <a:latin typeface="Times New Roman" panose="02020603050405020304"/>
              <a:cs typeface="Times New Roman" panose="02020603050405020304"/>
            </a:endParaRPr>
          </a:p>
        </p:txBody>
      </p:sp>
      <p:sp>
        <p:nvSpPr>
          <p:cNvPr id="17" name="object 17"/>
          <p:cNvSpPr txBox="1"/>
          <p:nvPr/>
        </p:nvSpPr>
        <p:spPr>
          <a:xfrm>
            <a:off x="4931028" y="5884151"/>
            <a:ext cx="1625600" cy="273685"/>
          </a:xfrm>
          <a:prstGeom prst="rect">
            <a:avLst/>
          </a:prstGeom>
        </p:spPr>
        <p:txBody>
          <a:bodyPr vert="horz" wrap="square" lIns="0" tIns="0" rIns="0" bIns="0" rtlCol="0">
            <a:spAutoFit/>
          </a:bodyPr>
          <a:lstStyle/>
          <a:p>
            <a:pPr marL="12700">
              <a:lnSpc>
                <a:spcPts val="2155"/>
              </a:lnSpc>
            </a:pPr>
            <a:r>
              <a:rPr sz="1800" dirty="0">
                <a:latin typeface="宋体" panose="02010600030101010101" pitchFamily="2" charset="-122"/>
                <a:cs typeface="宋体" panose="02010600030101010101" pitchFamily="2" charset="-122"/>
              </a:rPr>
              <a:t>亮的一个对象：</a:t>
            </a:r>
            <a:endParaRPr sz="1800">
              <a:latin typeface="宋体" panose="02010600030101010101" pitchFamily="2" charset="-122"/>
              <a:cs typeface="宋体" panose="02010600030101010101" pitchFamily="2" charset="-122"/>
            </a:endParaRPr>
          </a:p>
        </p:txBody>
      </p:sp>
      <p:sp>
        <p:nvSpPr>
          <p:cNvPr id="18" name="object 18"/>
          <p:cNvSpPr txBox="1"/>
          <p:nvPr/>
        </p:nvSpPr>
        <p:spPr>
          <a:xfrm>
            <a:off x="6702679" y="5884151"/>
            <a:ext cx="1442720" cy="334645"/>
          </a:xfrm>
          <a:prstGeom prst="rect">
            <a:avLst/>
          </a:prstGeom>
        </p:spPr>
        <p:txBody>
          <a:bodyPr vert="horz" wrap="square" lIns="0" tIns="0" rIns="0" bIns="0" rtlCol="0">
            <a:spAutoFit/>
          </a:bodyPr>
          <a:lstStyle/>
          <a:p>
            <a:pPr marL="12700">
              <a:lnSpc>
                <a:spcPct val="100000"/>
              </a:lnSpc>
            </a:pPr>
            <a:r>
              <a:rPr sz="1800" spc="-5" dirty="0">
                <a:latin typeface="Times New Roman" panose="02020603050405020304"/>
                <a:cs typeface="Times New Roman" panose="02020603050405020304"/>
              </a:rPr>
              <a:t>T</a:t>
            </a:r>
            <a:r>
              <a:rPr sz="1800" baseline="-23000" dirty="0">
                <a:latin typeface="Times New Roman" panose="02020603050405020304"/>
                <a:cs typeface="Times New Roman" panose="02020603050405020304"/>
              </a:rPr>
              <a:t>1</a:t>
            </a:r>
            <a:r>
              <a:rPr sz="1800" dirty="0">
                <a:latin typeface="Times New Roman" panose="02020603050405020304"/>
                <a:cs typeface="Times New Roman" panose="02020603050405020304"/>
              </a:rPr>
              <a:t>&lt;f(x,y) </a:t>
            </a:r>
            <a:r>
              <a:rPr sz="1800"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5" dirty="0">
                <a:latin typeface="Times New Roman" panose="02020603050405020304"/>
                <a:cs typeface="Times New Roman" panose="02020603050405020304"/>
              </a:rPr>
              <a:t>T</a:t>
            </a:r>
            <a:r>
              <a:rPr sz="1800" baseline="-23000" dirty="0">
                <a:latin typeface="Times New Roman" panose="02020603050405020304"/>
                <a:cs typeface="Times New Roman" panose="02020603050405020304"/>
              </a:rPr>
              <a:t>2</a:t>
            </a:r>
            <a:endParaRPr sz="1800" baseline="-23000">
              <a:latin typeface="Times New Roman" panose="02020603050405020304"/>
              <a:cs typeface="Times New Roman" panose="02020603050405020304"/>
            </a:endParaRPr>
          </a:p>
        </p:txBody>
      </p:sp>
      <p:sp>
        <p:nvSpPr>
          <p:cNvPr id="19" name="object 19"/>
          <p:cNvSpPr txBox="1"/>
          <p:nvPr/>
        </p:nvSpPr>
        <p:spPr>
          <a:xfrm>
            <a:off x="4931028" y="6297167"/>
            <a:ext cx="2827655" cy="334645"/>
          </a:xfrm>
          <a:prstGeom prst="rect">
            <a:avLst/>
          </a:prstGeom>
        </p:spPr>
        <p:txBody>
          <a:bodyPr vert="horz" wrap="square" lIns="0" tIns="0" rIns="0" bIns="0" rtlCol="0">
            <a:spAutoFit/>
          </a:bodyPr>
          <a:lstStyle/>
          <a:p>
            <a:pPr marL="12700">
              <a:lnSpc>
                <a:spcPct val="100000"/>
              </a:lnSpc>
            </a:pPr>
            <a:r>
              <a:rPr sz="1800" dirty="0">
                <a:latin typeface="宋体" panose="02010600030101010101" pitchFamily="2" charset="-122"/>
                <a:cs typeface="宋体" panose="02010600030101010101" pitchFamily="2" charset="-122"/>
              </a:rPr>
              <a:t>亮的另一个对象：</a:t>
            </a:r>
            <a:r>
              <a:rPr sz="1800" dirty="0">
                <a:latin typeface="Times New Roman" panose="02020603050405020304"/>
                <a:cs typeface="Times New Roman" panose="02020603050405020304"/>
              </a:rPr>
              <a:t>f(x,y) &gt; </a:t>
            </a:r>
            <a:r>
              <a:rPr sz="1800" spc="-5" dirty="0">
                <a:latin typeface="Times New Roman" panose="02020603050405020304"/>
                <a:cs typeface="Times New Roman" panose="02020603050405020304"/>
              </a:rPr>
              <a:t>T</a:t>
            </a:r>
            <a:r>
              <a:rPr sz="1800" baseline="-23000" dirty="0">
                <a:latin typeface="Times New Roman" panose="02020603050405020304"/>
                <a:cs typeface="Times New Roman" panose="02020603050405020304"/>
              </a:rPr>
              <a:t>2</a:t>
            </a:r>
            <a:endParaRPr sz="1800" baseline="-23000">
              <a:latin typeface="Times New Roman" panose="02020603050405020304"/>
              <a:cs typeface="Times New Roman" panose="02020603050405020304"/>
            </a:endParaRP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89154" rIns="0" bIns="0" rtlCol="0">
            <a:spAutoFit/>
          </a:bodyPr>
          <a:lstStyle/>
          <a:p>
            <a:pPr marL="641350">
              <a:lnSpc>
                <a:spcPct val="100000"/>
              </a:lnSpc>
              <a:tabLst>
                <a:tab pos="1052830" algn="l"/>
              </a:tabLst>
            </a:pPr>
            <a:r>
              <a:rPr dirty="0">
                <a:solidFill>
                  <a:srgbClr val="EE2B0A"/>
                </a:solidFill>
                <a:latin typeface="Wingdings" panose="05000000000000000000"/>
                <a:cs typeface="Wingdings" panose="05000000000000000000"/>
              </a:rPr>
              <a:t></a:t>
            </a:r>
            <a:r>
              <a:rPr dirty="0">
                <a:solidFill>
                  <a:srgbClr val="EE2B0A"/>
                </a:solidFill>
                <a:latin typeface="Times New Roman" panose="02020603050405020304"/>
                <a:cs typeface="Times New Roman" panose="02020603050405020304"/>
              </a:rPr>
              <a:t>	</a:t>
            </a:r>
            <a:r>
              <a:rPr sz="3200" spc="-5" dirty="0"/>
              <a:t>基础</a:t>
            </a:r>
            <a:endParaRPr sz="3200">
              <a:latin typeface="Times New Roman" panose="02020603050405020304"/>
              <a:cs typeface="Times New Roman" panose="02020603050405020304"/>
            </a:endParaRPr>
          </a:p>
          <a:p>
            <a:pPr marL="1098550">
              <a:lnSpc>
                <a:spcPts val="3195"/>
              </a:lnSpc>
              <a:spcBef>
                <a:spcPts val="1675"/>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t>阈值处理操作</a:t>
            </a:r>
            <a:endParaRPr sz="2800">
              <a:latin typeface="Times New Roman" panose="02020603050405020304"/>
              <a:cs typeface="Times New Roman" panose="02020603050405020304"/>
            </a:endParaRPr>
          </a:p>
          <a:p>
            <a:pPr marL="1301750" indent="1946910">
              <a:lnSpc>
                <a:spcPts val="4275"/>
              </a:lnSpc>
            </a:pPr>
            <a:r>
              <a:rPr sz="2650" i="1" spc="-5" dirty="0">
                <a:latin typeface="Times New Roman" panose="02020603050405020304"/>
                <a:cs typeface="Times New Roman" panose="02020603050405020304"/>
              </a:rPr>
              <a:t>T</a:t>
            </a:r>
            <a:r>
              <a:rPr sz="2650" i="1" spc="-95" dirty="0">
                <a:latin typeface="Times New Roman" panose="02020603050405020304"/>
                <a:cs typeface="Times New Roman" panose="02020603050405020304"/>
              </a:rPr>
              <a:t> </a:t>
            </a:r>
            <a:r>
              <a:rPr sz="2650" spc="160" dirty="0">
                <a:latin typeface="Symbol" panose="05050102010706020507"/>
                <a:cs typeface="Symbol" panose="05050102010706020507"/>
              </a:rPr>
              <a:t></a:t>
            </a:r>
            <a:r>
              <a:rPr sz="2650" i="1" spc="-15" dirty="0">
                <a:latin typeface="Times New Roman" panose="02020603050405020304"/>
                <a:cs typeface="Times New Roman" panose="02020603050405020304"/>
              </a:rPr>
              <a:t>T</a:t>
            </a:r>
            <a:r>
              <a:rPr sz="3700" spc="-525" dirty="0">
                <a:latin typeface="Symbol" panose="05050102010706020507"/>
                <a:cs typeface="Symbol" panose="05050102010706020507"/>
              </a:rPr>
              <a:t></a:t>
            </a:r>
            <a:r>
              <a:rPr sz="2650" i="1" spc="-185"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295" dirty="0">
                <a:latin typeface="Times New Roman" panose="02020603050405020304"/>
                <a:cs typeface="Times New Roman" panose="02020603050405020304"/>
              </a:rPr>
              <a:t> </a:t>
            </a:r>
            <a:r>
              <a:rPr sz="2650" i="1" spc="-145" dirty="0">
                <a:latin typeface="Times New Roman" panose="02020603050405020304"/>
                <a:cs typeface="Times New Roman" panose="02020603050405020304"/>
              </a:rPr>
              <a:t>y</a:t>
            </a:r>
            <a:r>
              <a:rPr sz="2650" spc="-5" dirty="0">
                <a:latin typeface="Times New Roman" panose="02020603050405020304"/>
                <a:cs typeface="Times New Roman" panose="02020603050405020304"/>
              </a:rPr>
              <a:t>,</a:t>
            </a:r>
            <a:r>
              <a:rPr sz="2650" spc="-229" dirty="0">
                <a:latin typeface="Times New Roman" panose="02020603050405020304"/>
                <a:cs typeface="Times New Roman" panose="02020603050405020304"/>
              </a:rPr>
              <a:t> </a:t>
            </a:r>
            <a:r>
              <a:rPr sz="2650" i="1" spc="-165" dirty="0">
                <a:latin typeface="Times New Roman" panose="02020603050405020304"/>
                <a:cs typeface="Times New Roman" panose="02020603050405020304"/>
              </a:rPr>
              <a:t>p</a:t>
            </a:r>
            <a:r>
              <a:rPr sz="3600" spc="-425" dirty="0">
                <a:latin typeface="Symbol" panose="05050102010706020507"/>
                <a:cs typeface="Symbol" panose="05050102010706020507"/>
              </a:rPr>
              <a:t></a:t>
            </a:r>
            <a:r>
              <a:rPr sz="2650" i="1" spc="-180"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295" dirty="0">
                <a:latin typeface="Times New Roman" panose="02020603050405020304"/>
                <a:cs typeface="Times New Roman" panose="02020603050405020304"/>
              </a:rPr>
              <a:t> </a:t>
            </a:r>
            <a:r>
              <a:rPr sz="2650" i="1" spc="-50" dirty="0">
                <a:latin typeface="Times New Roman" panose="02020603050405020304"/>
                <a:cs typeface="Times New Roman" panose="02020603050405020304"/>
              </a:rPr>
              <a:t>y</a:t>
            </a:r>
            <a:r>
              <a:rPr sz="3600" spc="-675" dirty="0">
                <a:latin typeface="Symbol" panose="05050102010706020507"/>
                <a:cs typeface="Symbol" panose="05050102010706020507"/>
              </a:rPr>
              <a:t></a:t>
            </a:r>
            <a:r>
              <a:rPr sz="2650" spc="-5" dirty="0">
                <a:latin typeface="Times New Roman" panose="02020603050405020304"/>
                <a:cs typeface="Times New Roman" panose="02020603050405020304"/>
              </a:rPr>
              <a:t>,</a:t>
            </a:r>
            <a:r>
              <a:rPr sz="2650" spc="-9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f</a:t>
            </a:r>
            <a:r>
              <a:rPr sz="2650" i="1" spc="-265" dirty="0">
                <a:latin typeface="Times New Roman" panose="02020603050405020304"/>
                <a:cs typeface="Times New Roman" panose="02020603050405020304"/>
              </a:rPr>
              <a:t> </a:t>
            </a:r>
            <a:r>
              <a:rPr sz="3600" spc="-425" dirty="0">
                <a:latin typeface="Symbol" panose="05050102010706020507"/>
                <a:cs typeface="Symbol" panose="05050102010706020507"/>
              </a:rPr>
              <a:t></a:t>
            </a:r>
            <a:r>
              <a:rPr sz="2650" i="1" spc="-185" dirty="0">
                <a:latin typeface="Times New Roman" panose="02020603050405020304"/>
                <a:cs typeface="Times New Roman" panose="02020603050405020304"/>
              </a:rPr>
              <a:t>x</a:t>
            </a:r>
            <a:r>
              <a:rPr sz="2650" spc="-5" dirty="0">
                <a:latin typeface="Times New Roman" panose="02020603050405020304"/>
                <a:cs typeface="Times New Roman" panose="02020603050405020304"/>
              </a:rPr>
              <a:t>,</a:t>
            </a:r>
            <a:r>
              <a:rPr sz="2650" spc="-295" dirty="0">
                <a:latin typeface="Times New Roman" panose="02020603050405020304"/>
                <a:cs typeface="Times New Roman" panose="02020603050405020304"/>
              </a:rPr>
              <a:t> </a:t>
            </a:r>
            <a:r>
              <a:rPr sz="2650" i="1" spc="-45" dirty="0">
                <a:latin typeface="Times New Roman" panose="02020603050405020304"/>
                <a:cs typeface="Times New Roman" panose="02020603050405020304"/>
              </a:rPr>
              <a:t>y</a:t>
            </a:r>
            <a:r>
              <a:rPr sz="3600" spc="-630" dirty="0">
                <a:latin typeface="Symbol" panose="05050102010706020507"/>
                <a:cs typeface="Symbol" panose="05050102010706020507"/>
              </a:rPr>
              <a:t></a:t>
            </a:r>
            <a:r>
              <a:rPr sz="3700" spc="-509" dirty="0">
                <a:latin typeface="Symbol" panose="05050102010706020507"/>
                <a:cs typeface="Symbol" panose="05050102010706020507"/>
              </a:rPr>
              <a:t></a:t>
            </a:r>
            <a:endParaRPr sz="3700">
              <a:latin typeface="Symbol" panose="05050102010706020507"/>
              <a:cs typeface="Symbol" panose="05050102010706020507"/>
            </a:endParaRPr>
          </a:p>
          <a:p>
            <a:pPr marL="1098550" marR="5080" indent="203200">
              <a:lnSpc>
                <a:spcPct val="101000"/>
              </a:lnSpc>
              <a:spcBef>
                <a:spcPts val="3240"/>
              </a:spcBef>
            </a:pPr>
            <a:r>
              <a:rPr sz="2800" spc="-5" dirty="0"/>
              <a:t>f(x,y)是点(x,y)的灰度级，p(x,y)表示该点 的局部性质，如以(x,y)为中心的邻域的平均 灰度级</a:t>
            </a:r>
            <a:endParaRPr sz="2800"/>
          </a:p>
          <a:p>
            <a:pPr marL="1098550">
              <a:lnSpc>
                <a:spcPts val="3295"/>
              </a:lnSpc>
              <a:spcBef>
                <a:spcPts val="1685"/>
              </a:spcBef>
              <a:tabLst>
                <a:tab pos="147701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t>阈值处理后的图像g(x,y)定义为</a:t>
            </a:r>
            <a:endParaRPr sz="2800">
              <a:latin typeface="Times New Roman" panose="02020603050405020304"/>
              <a:cs typeface="Times New Roman" panose="02020603050405020304"/>
            </a:endParaRPr>
          </a:p>
        </p:txBody>
      </p:sp>
      <p:sp>
        <p:nvSpPr>
          <p:cNvPr id="6" name="object 6"/>
          <p:cNvSpPr txBox="1"/>
          <p:nvPr/>
        </p:nvSpPr>
        <p:spPr>
          <a:xfrm>
            <a:off x="5395086" y="5931687"/>
            <a:ext cx="1637664" cy="927100"/>
          </a:xfrm>
          <a:prstGeom prst="rect">
            <a:avLst/>
          </a:prstGeom>
        </p:spPr>
        <p:txBody>
          <a:bodyPr vert="horz" wrap="square" lIns="0" tIns="0" rIns="0" bIns="0" rtlCol="0">
            <a:spAutoFit/>
          </a:bodyPr>
          <a:lstStyle/>
          <a:p>
            <a:pPr marL="12700">
              <a:lnSpc>
                <a:spcPts val="3415"/>
              </a:lnSpc>
              <a:tabLst>
                <a:tab pos="592455" algn="l"/>
              </a:tabLst>
            </a:pPr>
            <a:r>
              <a:rPr sz="3300" spc="-540" baseline="-4000" dirty="0">
                <a:latin typeface="Symbol" panose="05050102010706020507"/>
                <a:cs typeface="Symbol" panose="05050102010706020507"/>
              </a:rPr>
              <a:t></a:t>
            </a:r>
            <a:r>
              <a:rPr sz="2200" spc="-5" dirty="0">
                <a:latin typeface="Times New Roman" panose="02020603050405020304"/>
                <a:cs typeface="Times New Roman" panose="02020603050405020304"/>
              </a:rPr>
              <a:t>1</a:t>
            </a:r>
            <a:r>
              <a:rPr sz="22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200" dirty="0">
                <a:latin typeface="Times New Roman" panose="02020603050405020304"/>
                <a:cs typeface="Times New Roman" panose="02020603050405020304"/>
              </a:rPr>
              <a:t> </a:t>
            </a:r>
            <a:r>
              <a:rPr sz="2950" spc="-325" dirty="0">
                <a:latin typeface="Symbol" panose="05050102010706020507"/>
                <a:cs typeface="Symbol" panose="05050102010706020507"/>
              </a:rPr>
              <a:t></a:t>
            </a:r>
            <a:r>
              <a:rPr sz="2200" i="1" spc="-130" dirty="0">
                <a:latin typeface="Times New Roman" panose="02020603050405020304"/>
                <a:cs typeface="Times New Roman" panose="02020603050405020304"/>
              </a:rPr>
              <a:t>x</a:t>
            </a:r>
            <a:r>
              <a:rPr sz="2200" spc="-5" dirty="0">
                <a:latin typeface="Times New Roman" panose="02020603050405020304"/>
                <a:cs typeface="Times New Roman" panose="02020603050405020304"/>
              </a:rPr>
              <a:t>,</a:t>
            </a:r>
            <a:r>
              <a:rPr sz="2200" spc="-225"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y</a:t>
            </a:r>
            <a:r>
              <a:rPr sz="2950" spc="-370" dirty="0">
                <a:latin typeface="Symbol" panose="05050102010706020507"/>
                <a:cs typeface="Symbol" panose="05050102010706020507"/>
              </a:rPr>
              <a:t></a:t>
            </a:r>
            <a:r>
              <a:rPr sz="2950" spc="-434" dirty="0">
                <a:latin typeface="Times New Roman" panose="02020603050405020304"/>
                <a:cs typeface="Times New Roman" panose="02020603050405020304"/>
              </a:rPr>
              <a:t> </a:t>
            </a:r>
            <a:r>
              <a:rPr sz="2200" spc="170" dirty="0">
                <a:latin typeface="Symbol" panose="05050102010706020507"/>
                <a:cs typeface="Symbol" panose="05050102010706020507"/>
              </a:rPr>
              <a:t></a:t>
            </a:r>
            <a:r>
              <a:rPr sz="2200" i="1" spc="-5" dirty="0">
                <a:latin typeface="Times New Roman" panose="02020603050405020304"/>
                <a:cs typeface="Times New Roman" panose="02020603050405020304"/>
              </a:rPr>
              <a:t>T</a:t>
            </a:r>
            <a:endParaRPr sz="2200">
              <a:latin typeface="Times New Roman" panose="02020603050405020304"/>
              <a:cs typeface="Times New Roman" panose="02020603050405020304"/>
            </a:endParaRPr>
          </a:p>
          <a:p>
            <a:pPr marL="12700">
              <a:lnSpc>
                <a:spcPts val="3415"/>
              </a:lnSpc>
              <a:tabLst>
                <a:tab pos="633095" algn="l"/>
              </a:tabLst>
            </a:pPr>
            <a:r>
              <a:rPr sz="3300" spc="-270" baseline="-14000" dirty="0">
                <a:latin typeface="Symbol" panose="05050102010706020507"/>
                <a:cs typeface="Symbol" panose="05050102010706020507"/>
              </a:rPr>
              <a:t></a:t>
            </a:r>
            <a:r>
              <a:rPr sz="2200" spc="-5" dirty="0">
                <a:latin typeface="Times New Roman" panose="02020603050405020304"/>
                <a:cs typeface="Times New Roman" panose="02020603050405020304"/>
              </a:rPr>
              <a:t>0</a:t>
            </a:r>
            <a:r>
              <a:rPr sz="22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200" dirty="0">
                <a:latin typeface="Times New Roman" panose="02020603050405020304"/>
                <a:cs typeface="Times New Roman" panose="02020603050405020304"/>
              </a:rPr>
              <a:t> </a:t>
            </a:r>
            <a:r>
              <a:rPr sz="2950" spc="-325" dirty="0">
                <a:latin typeface="Symbol" panose="05050102010706020507"/>
                <a:cs typeface="Symbol" panose="05050102010706020507"/>
              </a:rPr>
              <a:t></a:t>
            </a:r>
            <a:r>
              <a:rPr sz="2200" i="1" spc="-135" dirty="0">
                <a:latin typeface="Times New Roman" panose="02020603050405020304"/>
                <a:cs typeface="Times New Roman" panose="02020603050405020304"/>
              </a:rPr>
              <a:t>x</a:t>
            </a:r>
            <a:r>
              <a:rPr sz="2200" spc="-5" dirty="0">
                <a:latin typeface="Times New Roman" panose="02020603050405020304"/>
                <a:cs typeface="Times New Roman" panose="02020603050405020304"/>
              </a:rPr>
              <a:t>,</a:t>
            </a:r>
            <a:r>
              <a:rPr sz="2200" spc="-220"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y</a:t>
            </a:r>
            <a:r>
              <a:rPr sz="2950" spc="-100" dirty="0">
                <a:latin typeface="Symbol" panose="05050102010706020507"/>
                <a:cs typeface="Symbol" panose="05050102010706020507"/>
              </a:rPr>
              <a:t></a:t>
            </a:r>
            <a:r>
              <a:rPr sz="2200" spc="170" dirty="0">
                <a:latin typeface="Symbol" panose="05050102010706020507"/>
                <a:cs typeface="Symbol" panose="05050102010706020507"/>
              </a:rPr>
              <a:t></a:t>
            </a:r>
            <a:r>
              <a:rPr sz="2200" i="1" spc="-5" dirty="0">
                <a:latin typeface="Times New Roman" panose="02020603050405020304"/>
                <a:cs typeface="Times New Roman" panose="02020603050405020304"/>
              </a:rPr>
              <a:t>T</a:t>
            </a:r>
            <a:endParaRPr sz="2200">
              <a:latin typeface="Times New Roman" panose="02020603050405020304"/>
              <a:cs typeface="Times New Roman" panose="02020603050405020304"/>
            </a:endParaRPr>
          </a:p>
        </p:txBody>
      </p:sp>
      <p:sp>
        <p:nvSpPr>
          <p:cNvPr id="7" name="object 7"/>
          <p:cNvSpPr txBox="1"/>
          <p:nvPr/>
        </p:nvSpPr>
        <p:spPr>
          <a:xfrm>
            <a:off x="4525632" y="6136665"/>
            <a:ext cx="1032510" cy="485775"/>
          </a:xfrm>
          <a:prstGeom prst="rect">
            <a:avLst/>
          </a:prstGeom>
        </p:spPr>
        <p:txBody>
          <a:bodyPr vert="horz" wrap="square" lIns="0" tIns="0" rIns="0" bIns="0" rtlCol="0">
            <a:spAutoFit/>
          </a:bodyPr>
          <a:lstStyle/>
          <a:p>
            <a:pPr marL="12700">
              <a:lnSpc>
                <a:spcPct val="100000"/>
              </a:lnSpc>
            </a:pPr>
            <a:r>
              <a:rPr sz="2200" i="1" spc="-25" dirty="0">
                <a:latin typeface="Times New Roman" panose="02020603050405020304"/>
                <a:cs typeface="Times New Roman" panose="02020603050405020304"/>
              </a:rPr>
              <a:t>g</a:t>
            </a:r>
            <a:r>
              <a:rPr sz="2950" spc="-325" dirty="0">
                <a:latin typeface="Symbol" panose="05050102010706020507"/>
                <a:cs typeface="Symbol" panose="05050102010706020507"/>
              </a:rPr>
              <a:t></a:t>
            </a:r>
            <a:r>
              <a:rPr sz="2200" i="1" spc="-135" dirty="0">
                <a:latin typeface="Times New Roman" panose="02020603050405020304"/>
                <a:cs typeface="Times New Roman" panose="02020603050405020304"/>
              </a:rPr>
              <a:t>x</a:t>
            </a:r>
            <a:r>
              <a:rPr sz="2200" spc="-5" dirty="0">
                <a:latin typeface="Times New Roman" panose="02020603050405020304"/>
                <a:cs typeface="Times New Roman" panose="02020603050405020304"/>
              </a:rPr>
              <a:t>,</a:t>
            </a:r>
            <a:r>
              <a:rPr sz="2200" spc="-220"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y</a:t>
            </a:r>
            <a:r>
              <a:rPr sz="2950" spc="-370" dirty="0">
                <a:latin typeface="Symbol" panose="05050102010706020507"/>
                <a:cs typeface="Symbol" panose="05050102010706020507"/>
              </a:rPr>
              <a:t></a:t>
            </a:r>
            <a:r>
              <a:rPr sz="2950" spc="-434"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260" dirty="0">
                <a:latin typeface="Times New Roman" panose="02020603050405020304"/>
                <a:cs typeface="Times New Roman" panose="02020603050405020304"/>
              </a:rPr>
              <a:t> </a:t>
            </a:r>
            <a:r>
              <a:rPr sz="3300" spc="-7" baseline="-10000" dirty="0">
                <a:latin typeface="Symbol" panose="05050102010706020507"/>
                <a:cs typeface="Symbol" panose="05050102010706020507"/>
              </a:rPr>
              <a:t></a:t>
            </a:r>
            <a:endParaRPr sz="3300" baseline="-10000">
              <a:latin typeface="Symbol" panose="05050102010706020507"/>
              <a:cs typeface="Symbol" panose="05050102010706020507"/>
            </a:endParaRPr>
          </a:p>
        </p:txBody>
      </p:sp>
      <p:sp>
        <p:nvSpPr>
          <p:cNvPr id="8" name="object 8"/>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阈值处理</a:t>
            </a:r>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1837690"/>
            <a:ext cx="124968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基础</a:t>
            </a:r>
            <a:endParaRPr sz="3200">
              <a:latin typeface="新宋体" panose="02010609030101010101" charset="-122"/>
              <a:cs typeface="新宋体" panose="02010609030101010101" charset="-122"/>
            </a:endParaRPr>
          </a:p>
        </p:txBody>
      </p:sp>
      <p:sp>
        <p:nvSpPr>
          <p:cNvPr id="6" name="object 6"/>
          <p:cNvSpPr txBox="1"/>
          <p:nvPr/>
        </p:nvSpPr>
        <p:spPr>
          <a:xfrm>
            <a:off x="2138298" y="3179317"/>
            <a:ext cx="7158355" cy="3196590"/>
          </a:xfrm>
          <a:prstGeom prst="rect">
            <a:avLst/>
          </a:prstGeom>
        </p:spPr>
        <p:txBody>
          <a:bodyPr vert="horz" wrap="square" lIns="0" tIns="0" rIns="0" bIns="0" rtlCol="0">
            <a:spAutoFit/>
          </a:bodyPr>
          <a:lstStyle/>
          <a:p>
            <a:pPr marL="12700" marR="508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标记为1的像素对应于对象，标记为0的像素 对应于背景</a:t>
            </a:r>
            <a:endParaRPr sz="2800">
              <a:latin typeface="新宋体" panose="02010609030101010101" charset="-122"/>
              <a:cs typeface="新宋体" panose="02010609030101010101" charset="-122"/>
            </a:endParaRPr>
          </a:p>
          <a:p>
            <a:pPr marL="1270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当T仅取决于f(x,y)，阈值称为全局的</a:t>
            </a:r>
            <a:endParaRPr sz="2800">
              <a:latin typeface="新宋体" panose="02010609030101010101" charset="-122"/>
              <a:cs typeface="新宋体" panose="02010609030101010101" charset="-122"/>
            </a:endParaRPr>
          </a:p>
          <a:p>
            <a:pPr marL="12700">
              <a:lnSpc>
                <a:spcPct val="100000"/>
              </a:lnSpc>
              <a:spcBef>
                <a:spcPts val="168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当T取决于f(x,y)和p(x,y)，阈值是局部的</a:t>
            </a:r>
            <a:endParaRPr sz="2800">
              <a:latin typeface="新宋体" panose="02010609030101010101" charset="-122"/>
              <a:cs typeface="新宋体" panose="02010609030101010101" charset="-122"/>
            </a:endParaRPr>
          </a:p>
          <a:p>
            <a:pPr marL="12700" marR="182245">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当T取决于空间坐标x和y，阈值就是动态的 或自适应的</a:t>
            </a:r>
            <a:endParaRPr sz="2800">
              <a:latin typeface="新宋体" panose="02010609030101010101" charset="-122"/>
              <a:cs typeface="新宋体" panose="02010609030101010101" charset="-122"/>
            </a:endParaRPr>
          </a:p>
        </p:txBody>
      </p:sp>
      <p:sp>
        <p:nvSpPr>
          <p:cNvPr id="7" name="object 7"/>
          <p:cNvSpPr txBox="1"/>
          <p:nvPr/>
        </p:nvSpPr>
        <p:spPr>
          <a:xfrm>
            <a:off x="4242180" y="2260371"/>
            <a:ext cx="1637664" cy="927100"/>
          </a:xfrm>
          <a:prstGeom prst="rect">
            <a:avLst/>
          </a:prstGeom>
        </p:spPr>
        <p:txBody>
          <a:bodyPr vert="horz" wrap="square" lIns="0" tIns="0" rIns="0" bIns="0" rtlCol="0">
            <a:spAutoFit/>
          </a:bodyPr>
          <a:lstStyle/>
          <a:p>
            <a:pPr marL="12700">
              <a:lnSpc>
                <a:spcPts val="3415"/>
              </a:lnSpc>
              <a:tabLst>
                <a:tab pos="592455" algn="l"/>
              </a:tabLst>
            </a:pPr>
            <a:r>
              <a:rPr sz="3300" spc="-540" baseline="-4000" dirty="0">
                <a:latin typeface="Symbol" panose="05050102010706020507"/>
                <a:cs typeface="Symbol" panose="05050102010706020507"/>
              </a:rPr>
              <a:t></a:t>
            </a:r>
            <a:r>
              <a:rPr sz="2200" spc="-5" dirty="0">
                <a:latin typeface="Times New Roman" panose="02020603050405020304"/>
                <a:cs typeface="Times New Roman" panose="02020603050405020304"/>
              </a:rPr>
              <a:t>1</a:t>
            </a:r>
            <a:r>
              <a:rPr sz="22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200" dirty="0">
                <a:latin typeface="Times New Roman" panose="02020603050405020304"/>
                <a:cs typeface="Times New Roman" panose="02020603050405020304"/>
              </a:rPr>
              <a:t> </a:t>
            </a:r>
            <a:r>
              <a:rPr sz="2950" spc="-325" dirty="0">
                <a:latin typeface="Symbol" panose="05050102010706020507"/>
                <a:cs typeface="Symbol" panose="05050102010706020507"/>
              </a:rPr>
              <a:t></a:t>
            </a:r>
            <a:r>
              <a:rPr sz="2200" i="1" spc="-130" dirty="0">
                <a:latin typeface="Times New Roman" panose="02020603050405020304"/>
                <a:cs typeface="Times New Roman" panose="02020603050405020304"/>
              </a:rPr>
              <a:t>x</a:t>
            </a:r>
            <a:r>
              <a:rPr sz="2200" spc="-5" dirty="0">
                <a:latin typeface="Times New Roman" panose="02020603050405020304"/>
                <a:cs typeface="Times New Roman" panose="02020603050405020304"/>
              </a:rPr>
              <a:t>,</a:t>
            </a:r>
            <a:r>
              <a:rPr sz="2200" spc="-225"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y</a:t>
            </a:r>
            <a:r>
              <a:rPr sz="2950" spc="-370" dirty="0">
                <a:latin typeface="Symbol" panose="05050102010706020507"/>
                <a:cs typeface="Symbol" panose="05050102010706020507"/>
              </a:rPr>
              <a:t></a:t>
            </a:r>
            <a:r>
              <a:rPr sz="2950" spc="-434" dirty="0">
                <a:latin typeface="Times New Roman" panose="02020603050405020304"/>
                <a:cs typeface="Times New Roman" panose="02020603050405020304"/>
              </a:rPr>
              <a:t> </a:t>
            </a:r>
            <a:r>
              <a:rPr sz="2200" spc="170" dirty="0">
                <a:latin typeface="Symbol" panose="05050102010706020507"/>
                <a:cs typeface="Symbol" panose="05050102010706020507"/>
              </a:rPr>
              <a:t></a:t>
            </a:r>
            <a:r>
              <a:rPr sz="2200" i="1" spc="-5" dirty="0">
                <a:latin typeface="Times New Roman" panose="02020603050405020304"/>
                <a:cs typeface="Times New Roman" panose="02020603050405020304"/>
              </a:rPr>
              <a:t>T</a:t>
            </a:r>
            <a:endParaRPr sz="2200">
              <a:latin typeface="Times New Roman" panose="02020603050405020304"/>
              <a:cs typeface="Times New Roman" panose="02020603050405020304"/>
            </a:endParaRPr>
          </a:p>
          <a:p>
            <a:pPr marL="12700">
              <a:lnSpc>
                <a:spcPts val="3415"/>
              </a:lnSpc>
              <a:tabLst>
                <a:tab pos="633095" algn="l"/>
              </a:tabLst>
            </a:pPr>
            <a:r>
              <a:rPr sz="3300" spc="-270" baseline="-14000" dirty="0">
                <a:latin typeface="Symbol" panose="05050102010706020507"/>
                <a:cs typeface="Symbol" panose="05050102010706020507"/>
              </a:rPr>
              <a:t></a:t>
            </a:r>
            <a:r>
              <a:rPr sz="2200" spc="-5" dirty="0">
                <a:latin typeface="Times New Roman" panose="02020603050405020304"/>
                <a:cs typeface="Times New Roman" panose="02020603050405020304"/>
              </a:rPr>
              <a:t>0</a:t>
            </a:r>
            <a:r>
              <a:rPr sz="2200" dirty="0">
                <a:latin typeface="Times New Roman" panose="02020603050405020304"/>
                <a:cs typeface="Times New Roman" panose="02020603050405020304"/>
              </a:rPr>
              <a:t>	</a:t>
            </a:r>
            <a:r>
              <a:rPr sz="2200" i="1" spc="-5" dirty="0">
                <a:latin typeface="Times New Roman" panose="02020603050405020304"/>
                <a:cs typeface="Times New Roman" panose="02020603050405020304"/>
              </a:rPr>
              <a:t>f</a:t>
            </a:r>
            <a:r>
              <a:rPr sz="2200" i="1" spc="-200" dirty="0">
                <a:latin typeface="Times New Roman" panose="02020603050405020304"/>
                <a:cs typeface="Times New Roman" panose="02020603050405020304"/>
              </a:rPr>
              <a:t> </a:t>
            </a:r>
            <a:r>
              <a:rPr sz="2950" spc="-325" dirty="0">
                <a:latin typeface="Symbol" panose="05050102010706020507"/>
                <a:cs typeface="Symbol" panose="05050102010706020507"/>
              </a:rPr>
              <a:t></a:t>
            </a:r>
            <a:r>
              <a:rPr sz="2200" i="1" spc="-135" dirty="0">
                <a:latin typeface="Times New Roman" panose="02020603050405020304"/>
                <a:cs typeface="Times New Roman" panose="02020603050405020304"/>
              </a:rPr>
              <a:t>x</a:t>
            </a:r>
            <a:r>
              <a:rPr sz="2200" spc="-5" dirty="0">
                <a:latin typeface="Times New Roman" panose="02020603050405020304"/>
                <a:cs typeface="Times New Roman" panose="02020603050405020304"/>
              </a:rPr>
              <a:t>,</a:t>
            </a:r>
            <a:r>
              <a:rPr sz="2200" spc="-220"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y</a:t>
            </a:r>
            <a:r>
              <a:rPr sz="2950" spc="-100" dirty="0">
                <a:latin typeface="Symbol" panose="05050102010706020507"/>
                <a:cs typeface="Symbol" panose="05050102010706020507"/>
              </a:rPr>
              <a:t></a:t>
            </a:r>
            <a:r>
              <a:rPr sz="2200" spc="170" dirty="0">
                <a:latin typeface="Symbol" panose="05050102010706020507"/>
                <a:cs typeface="Symbol" panose="05050102010706020507"/>
              </a:rPr>
              <a:t></a:t>
            </a:r>
            <a:r>
              <a:rPr sz="2200" i="1" spc="-5" dirty="0">
                <a:latin typeface="Times New Roman" panose="02020603050405020304"/>
                <a:cs typeface="Times New Roman" panose="02020603050405020304"/>
              </a:rPr>
              <a:t>T</a:t>
            </a:r>
            <a:endParaRPr sz="2200">
              <a:latin typeface="Times New Roman" panose="02020603050405020304"/>
              <a:cs typeface="Times New Roman" panose="02020603050405020304"/>
            </a:endParaRPr>
          </a:p>
        </p:txBody>
      </p:sp>
      <p:sp>
        <p:nvSpPr>
          <p:cNvPr id="8" name="object 8"/>
          <p:cNvSpPr txBox="1"/>
          <p:nvPr/>
        </p:nvSpPr>
        <p:spPr>
          <a:xfrm>
            <a:off x="3372726" y="2465349"/>
            <a:ext cx="1032510" cy="485775"/>
          </a:xfrm>
          <a:prstGeom prst="rect">
            <a:avLst/>
          </a:prstGeom>
        </p:spPr>
        <p:txBody>
          <a:bodyPr vert="horz" wrap="square" lIns="0" tIns="0" rIns="0" bIns="0" rtlCol="0">
            <a:spAutoFit/>
          </a:bodyPr>
          <a:lstStyle/>
          <a:p>
            <a:pPr marL="12700">
              <a:lnSpc>
                <a:spcPct val="100000"/>
              </a:lnSpc>
            </a:pPr>
            <a:r>
              <a:rPr sz="2200" i="1" spc="-25" dirty="0">
                <a:latin typeface="Times New Roman" panose="02020603050405020304"/>
                <a:cs typeface="Times New Roman" panose="02020603050405020304"/>
              </a:rPr>
              <a:t>g</a:t>
            </a:r>
            <a:r>
              <a:rPr sz="2950" spc="-325" dirty="0">
                <a:latin typeface="Symbol" panose="05050102010706020507"/>
                <a:cs typeface="Symbol" panose="05050102010706020507"/>
              </a:rPr>
              <a:t></a:t>
            </a:r>
            <a:r>
              <a:rPr sz="2200" i="1" spc="-135" dirty="0">
                <a:latin typeface="Times New Roman" panose="02020603050405020304"/>
                <a:cs typeface="Times New Roman" panose="02020603050405020304"/>
              </a:rPr>
              <a:t>x</a:t>
            </a:r>
            <a:r>
              <a:rPr sz="2200" spc="-5" dirty="0">
                <a:latin typeface="Times New Roman" panose="02020603050405020304"/>
                <a:cs typeface="Times New Roman" panose="02020603050405020304"/>
              </a:rPr>
              <a:t>,</a:t>
            </a:r>
            <a:r>
              <a:rPr sz="2200" spc="-220" dirty="0">
                <a:latin typeface="Times New Roman" panose="02020603050405020304"/>
                <a:cs typeface="Times New Roman" panose="02020603050405020304"/>
              </a:rPr>
              <a:t> </a:t>
            </a:r>
            <a:r>
              <a:rPr sz="2200" i="1" spc="-15" dirty="0">
                <a:latin typeface="Times New Roman" panose="02020603050405020304"/>
                <a:cs typeface="Times New Roman" panose="02020603050405020304"/>
              </a:rPr>
              <a:t>y</a:t>
            </a:r>
            <a:r>
              <a:rPr sz="2950" spc="-370" dirty="0">
                <a:latin typeface="Symbol" panose="05050102010706020507"/>
                <a:cs typeface="Symbol" panose="05050102010706020507"/>
              </a:rPr>
              <a:t></a:t>
            </a:r>
            <a:r>
              <a:rPr sz="2950" spc="-434" dirty="0">
                <a:latin typeface="Times New Roman" panose="02020603050405020304"/>
                <a:cs typeface="Times New Roman" panose="02020603050405020304"/>
              </a:rPr>
              <a:t> </a:t>
            </a:r>
            <a:r>
              <a:rPr sz="2200" spc="-5" dirty="0">
                <a:latin typeface="Symbol" panose="05050102010706020507"/>
                <a:cs typeface="Symbol" panose="05050102010706020507"/>
              </a:rPr>
              <a:t></a:t>
            </a:r>
            <a:r>
              <a:rPr sz="2200" spc="-260" dirty="0">
                <a:latin typeface="Times New Roman" panose="02020603050405020304"/>
                <a:cs typeface="Times New Roman" panose="02020603050405020304"/>
              </a:rPr>
              <a:t> </a:t>
            </a:r>
            <a:r>
              <a:rPr sz="3300" spc="-7" baseline="-10000" dirty="0">
                <a:latin typeface="Symbol" panose="05050102010706020507"/>
                <a:cs typeface="Symbol" panose="05050102010706020507"/>
              </a:rPr>
              <a:t></a:t>
            </a:r>
            <a:endParaRPr sz="3300" baseline="-10000">
              <a:latin typeface="Symbol" panose="05050102010706020507"/>
              <a:cs typeface="Symbol" panose="05050102010706020507"/>
            </a:endParaRPr>
          </a:p>
        </p:txBody>
      </p:sp>
      <p:sp>
        <p:nvSpPr>
          <p:cNvPr id="9" name="object 9"/>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阈值处理</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765300" y="2038350"/>
            <a:ext cx="8839199" cy="553998"/>
          </a:xfrm>
          <a:prstGeom prst="rect">
            <a:avLst/>
          </a:prstGeom>
        </p:spPr>
        <p:txBody>
          <a:bodyPr vert="horz" wrap="square" lIns="0" tIns="0" rIns="0" bIns="0" rtlCol="0">
            <a:spAutoFit/>
          </a:bodyPr>
          <a:lstStyle/>
          <a:p>
            <a:pPr marL="12700">
              <a:lnSpc>
                <a:spcPct val="100000"/>
              </a:lnSpc>
              <a:tabLst>
                <a:tab pos="926465" algn="l"/>
              </a:tabLst>
            </a:pPr>
            <a:r>
              <a:rPr sz="2500" b="0" spc="850" dirty="0">
                <a:solidFill>
                  <a:srgbClr val="EE2B0A"/>
                </a:solidFill>
                <a:latin typeface="Segoe UI Symbol" panose="020B0502040204020203"/>
                <a:cs typeface="Segoe UI Symbol" panose="020B0502040204020203"/>
              </a:rPr>
              <a:t>•</a:t>
            </a:r>
            <a:r>
              <a:rPr sz="3600" b="0" spc="850" dirty="0" err="1">
                <a:latin typeface="新宋体" panose="02010609030101010101" charset="-122"/>
                <a:cs typeface="新宋体" panose="02010609030101010101" charset="-122"/>
              </a:rPr>
              <a:t>对于具有值V的像素p和q，如果</a:t>
            </a:r>
            <a:r>
              <a:rPr sz="3600" b="0" spc="850" dirty="0">
                <a:latin typeface="新宋体" panose="02010609030101010101" charset="-122"/>
                <a:cs typeface="新宋体" panose="02010609030101010101" charset="-122"/>
              </a:rPr>
              <a:t>:</a:t>
            </a:r>
            <a:endParaRPr sz="3600" dirty="0">
              <a:latin typeface="新宋体" panose="02010609030101010101" charset="-122"/>
              <a:cs typeface="新宋体" panose="02010609030101010101" charset="-122"/>
            </a:endParaRPr>
          </a:p>
        </p:txBody>
      </p:sp>
      <p:sp>
        <p:nvSpPr>
          <p:cNvPr id="5" name="object 5"/>
          <p:cNvSpPr txBox="1"/>
          <p:nvPr/>
        </p:nvSpPr>
        <p:spPr>
          <a:xfrm>
            <a:off x="1765300" y="2953647"/>
            <a:ext cx="8763000" cy="2154436"/>
          </a:xfrm>
          <a:prstGeom prst="rect">
            <a:avLst/>
          </a:prstGeom>
        </p:spPr>
        <p:txBody>
          <a:bodyPr vert="horz" wrap="square" lIns="0" tIns="0" rIns="0" bIns="0" rtlCol="0">
            <a:spAutoFit/>
          </a:bodyPr>
          <a:lstStyle/>
          <a:p>
            <a:pPr marL="12700">
              <a:lnSpc>
                <a:spcPct val="100000"/>
              </a:lnSpc>
              <a:tabLst>
                <a:tab pos="825500" algn="l"/>
              </a:tabLst>
            </a:pPr>
            <a:r>
              <a:rPr sz="2800" spc="-5" dirty="0">
                <a:solidFill>
                  <a:srgbClr val="FF0000"/>
                </a:solidFill>
                <a:latin typeface="新宋体" panose="02010609030101010101" charset="-122"/>
                <a:cs typeface="新宋体" panose="02010609030101010101" charset="-122"/>
              </a:rPr>
              <a:t>I. </a:t>
            </a:r>
            <a:r>
              <a:rPr sz="2800" spc="-5" dirty="0">
                <a:latin typeface="新宋体" panose="02010609030101010101" charset="-122"/>
                <a:cs typeface="新宋体" panose="02010609030101010101" charset="-122"/>
              </a:rPr>
              <a:t>q在集合N</a:t>
            </a:r>
            <a:r>
              <a:rPr sz="2800" spc="-15" baseline="-21000" dirty="0">
                <a:latin typeface="新宋体" panose="02010609030101010101" charset="-122"/>
                <a:cs typeface="新宋体" panose="02010609030101010101" charset="-122"/>
              </a:rPr>
              <a:t>4</a:t>
            </a:r>
            <a:r>
              <a:rPr sz="2800" spc="-5" dirty="0">
                <a:latin typeface="新宋体" panose="02010609030101010101" charset="-122"/>
                <a:cs typeface="新宋体" panose="02010609030101010101" charset="-122"/>
              </a:rPr>
              <a:t>(p)中</a:t>
            </a:r>
            <a:endParaRPr lang="en-US" sz="2800" spc="-5" dirty="0">
              <a:latin typeface="新宋体" panose="02010609030101010101" charset="-122"/>
              <a:cs typeface="新宋体" panose="02010609030101010101" charset="-122"/>
            </a:endParaRPr>
          </a:p>
          <a:p>
            <a:pPr marL="12700">
              <a:lnSpc>
                <a:spcPct val="100000"/>
              </a:lnSpc>
              <a:tabLst>
                <a:tab pos="825500" algn="l"/>
              </a:tabLst>
            </a:pPr>
            <a:r>
              <a:rPr sz="2800" spc="-5" dirty="0">
                <a:latin typeface="新宋体" panose="02010609030101010101" charset="-122"/>
                <a:cs typeface="新宋体" panose="02010609030101010101" charset="-122"/>
              </a:rPr>
              <a:t>或</a:t>
            </a:r>
            <a:endParaRPr lang="en-US" sz="2800" dirty="0">
              <a:latin typeface="新宋体" panose="02010609030101010101" charset="-122"/>
              <a:cs typeface="新宋体" panose="02010609030101010101" charset="-122"/>
            </a:endParaRPr>
          </a:p>
          <a:p>
            <a:pPr marL="12700">
              <a:lnSpc>
                <a:spcPct val="100000"/>
              </a:lnSpc>
              <a:tabLst>
                <a:tab pos="825500" algn="l"/>
              </a:tabLst>
            </a:pPr>
            <a:r>
              <a:rPr lang="en-US" altLang="zh-CN" sz="2800" spc="-5" dirty="0" err="1">
                <a:solidFill>
                  <a:srgbClr val="FF0000"/>
                </a:solidFill>
                <a:latin typeface="新宋体" panose="02010609030101010101" charset="-122"/>
                <a:cs typeface="新宋体" panose="02010609030101010101" charset="-122"/>
              </a:rPr>
              <a:t>II.</a:t>
            </a:r>
            <a:r>
              <a:rPr lang="en-US" altLang="zh-CN" sz="2800" spc="-5" dirty="0" err="1">
                <a:latin typeface="新宋体" panose="02010609030101010101" charset="-122"/>
                <a:cs typeface="新宋体" panose="02010609030101010101" charset="-122"/>
              </a:rPr>
              <a:t>q</a:t>
            </a:r>
            <a:r>
              <a:rPr lang="zh-CN" altLang="en-US" sz="2800" spc="-5" dirty="0">
                <a:latin typeface="新宋体" panose="02010609030101010101" charset="-122"/>
                <a:cs typeface="新宋体" panose="02010609030101010101" charset="-122"/>
              </a:rPr>
              <a:t>在集合</a:t>
            </a:r>
            <a:r>
              <a:rPr lang="en-US" altLang="zh-CN" sz="2800" spc="-5" dirty="0">
                <a:latin typeface="新宋体" panose="02010609030101010101" charset="-122"/>
                <a:cs typeface="新宋体" panose="02010609030101010101" charset="-122"/>
              </a:rPr>
              <a:t>N</a:t>
            </a:r>
            <a:r>
              <a:rPr lang="en-US" altLang="zh-CN" sz="2800" spc="-15" baseline="-21000" dirty="0">
                <a:latin typeface="新宋体" panose="02010609030101010101" charset="-122"/>
                <a:cs typeface="新宋体" panose="02010609030101010101" charset="-122"/>
              </a:rPr>
              <a:t>D</a:t>
            </a:r>
            <a:r>
              <a:rPr lang="en-US" altLang="zh-CN" sz="2800" spc="-5" dirty="0">
                <a:latin typeface="新宋体" panose="02010609030101010101" charset="-122"/>
                <a:cs typeface="新宋体" panose="02010609030101010101" charset="-122"/>
              </a:rPr>
              <a:t>(p)</a:t>
            </a:r>
            <a:r>
              <a:rPr lang="zh-CN" altLang="en-US" sz="2800" spc="-5" dirty="0">
                <a:latin typeface="新宋体" panose="02010609030101010101" charset="-122"/>
                <a:cs typeface="新宋体" panose="02010609030101010101" charset="-122"/>
              </a:rPr>
              <a:t>中，并且</a:t>
            </a:r>
            <a:r>
              <a:rPr lang="en-US" altLang="zh-CN" sz="2800" spc="-5" dirty="0">
                <a:latin typeface="新宋体" panose="02010609030101010101" charset="-122"/>
                <a:cs typeface="新宋体" panose="02010609030101010101" charset="-122"/>
              </a:rPr>
              <a:t>N</a:t>
            </a:r>
            <a:r>
              <a:rPr lang="en-US" altLang="zh-CN" sz="2800" spc="-15" baseline="-21000" dirty="0">
                <a:latin typeface="新宋体" panose="02010609030101010101" charset="-122"/>
                <a:cs typeface="新宋体" panose="02010609030101010101" charset="-122"/>
              </a:rPr>
              <a:t>4</a:t>
            </a:r>
            <a:r>
              <a:rPr lang="en-US" altLang="zh-CN" sz="2800" spc="-5" dirty="0">
                <a:latin typeface="新宋体" panose="02010609030101010101" charset="-122"/>
                <a:cs typeface="新宋体" panose="02010609030101010101" charset="-122"/>
              </a:rPr>
              <a:t>(p)</a:t>
            </a:r>
            <a:r>
              <a:rPr lang="zh-CN" altLang="en-US" sz="2800" spc="-5" dirty="0">
                <a:latin typeface="新宋体" panose="02010609030101010101" charset="-122"/>
                <a:cs typeface="新宋体" panose="02010609030101010101" charset="-122"/>
              </a:rPr>
              <a:t>与</a:t>
            </a:r>
            <a:r>
              <a:rPr lang="en-US" altLang="zh-CN" sz="2800" spc="-5" dirty="0">
                <a:latin typeface="新宋体" panose="02010609030101010101" charset="-122"/>
                <a:cs typeface="新宋体" panose="02010609030101010101" charset="-122"/>
              </a:rPr>
              <a:t>N</a:t>
            </a:r>
            <a:r>
              <a:rPr lang="en-US" altLang="zh-CN" sz="2800" spc="-15" baseline="-21000" dirty="0">
                <a:latin typeface="新宋体" panose="02010609030101010101" charset="-122"/>
                <a:cs typeface="新宋体" panose="02010609030101010101" charset="-122"/>
              </a:rPr>
              <a:t>4</a:t>
            </a:r>
            <a:r>
              <a:rPr lang="en-US" altLang="zh-CN" sz="2800" spc="-5" dirty="0">
                <a:latin typeface="新宋体" panose="02010609030101010101" charset="-122"/>
                <a:cs typeface="新宋体" panose="02010609030101010101" charset="-122"/>
              </a:rPr>
              <a:t>(q) </a:t>
            </a:r>
            <a:r>
              <a:rPr lang="zh-CN" altLang="en-US" sz="2800" spc="-5" dirty="0">
                <a:latin typeface="新宋体" panose="02010609030101010101" charset="-122"/>
                <a:cs typeface="新宋体" panose="02010609030101010101" charset="-122"/>
              </a:rPr>
              <a:t>的交集为空（没有值</a:t>
            </a:r>
            <a:r>
              <a:rPr lang="en-US" altLang="zh-CN" sz="2800" spc="-5" dirty="0">
                <a:latin typeface="新宋体" panose="02010609030101010101" charset="-122"/>
                <a:cs typeface="新宋体" panose="02010609030101010101" charset="-122"/>
              </a:rPr>
              <a:t>V</a:t>
            </a:r>
            <a:r>
              <a:rPr lang="zh-CN" altLang="en-US" sz="2800" spc="-5" dirty="0">
                <a:latin typeface="新宋体" panose="02010609030101010101" charset="-122"/>
                <a:cs typeface="新宋体" panose="02010609030101010101" charset="-122"/>
              </a:rPr>
              <a:t>的像素） 则称这两个像素是</a:t>
            </a:r>
            <a:r>
              <a:rPr lang="en-US" altLang="zh-CN" sz="2800" spc="-5" dirty="0">
                <a:latin typeface="新宋体" panose="02010609030101010101" charset="-122"/>
                <a:cs typeface="新宋体" panose="02010609030101010101" charset="-122"/>
              </a:rPr>
              <a:t>m</a:t>
            </a:r>
            <a:r>
              <a:rPr lang="zh-CN" altLang="en-US" sz="2800" spc="-5" dirty="0">
                <a:latin typeface="新宋体" panose="02010609030101010101" charset="-122"/>
                <a:cs typeface="新宋体" panose="02010609030101010101" charset="-122"/>
              </a:rPr>
              <a:t>连通的，即</a:t>
            </a:r>
            <a:r>
              <a:rPr lang="en-US" altLang="zh-CN" sz="2800" spc="-5" dirty="0">
                <a:latin typeface="新宋体" panose="02010609030101010101" charset="-122"/>
                <a:cs typeface="新宋体" panose="02010609030101010101" charset="-122"/>
              </a:rPr>
              <a:t>4</a:t>
            </a:r>
            <a:r>
              <a:rPr lang="zh-CN" altLang="en-US" sz="2800" spc="-5" dirty="0">
                <a:latin typeface="新宋体" panose="02010609030101010101" charset="-122"/>
                <a:cs typeface="新宋体" panose="02010609030101010101" charset="-122"/>
              </a:rPr>
              <a:t>连通和</a:t>
            </a:r>
            <a:r>
              <a:rPr lang="en-US" altLang="zh-CN" sz="2800" spc="-5" dirty="0">
                <a:latin typeface="新宋体" panose="02010609030101010101" charset="-122"/>
                <a:cs typeface="新宋体" panose="02010609030101010101" charset="-122"/>
              </a:rPr>
              <a:t>D</a:t>
            </a:r>
            <a:r>
              <a:rPr lang="zh-CN" altLang="en-US" sz="2800" spc="-5" dirty="0">
                <a:latin typeface="新宋体" panose="02010609030101010101" charset="-122"/>
                <a:cs typeface="新宋体" panose="02010609030101010101" charset="-122"/>
              </a:rPr>
              <a:t>连通的混合连通。</a:t>
            </a:r>
            <a:endParaRPr lang="zh-CN" altLang="en-US" sz="2800" dirty="0">
              <a:latin typeface="新宋体" panose="02010609030101010101" charset="-122"/>
              <a:cs typeface="新宋体" panose="02010609030101010101" charset="-122"/>
            </a:endParaRPr>
          </a:p>
        </p:txBody>
      </p:sp>
      <p:sp>
        <p:nvSpPr>
          <p:cNvPr id="6" name="object 6"/>
          <p:cNvSpPr txBox="1"/>
          <p:nvPr/>
        </p:nvSpPr>
        <p:spPr>
          <a:xfrm>
            <a:off x="1878482" y="924077"/>
            <a:ext cx="4290695" cy="4984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像素的连通性</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m连通</a:t>
            </a:r>
            <a:endParaRPr sz="3200">
              <a:latin typeface="新宋体" panose="02010609030101010101" charset="-122"/>
              <a:cs typeface="新宋体" panose="02010609030101010101" charset="-122"/>
            </a:endParaRPr>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1681098" y="1837690"/>
            <a:ext cx="3686175"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基本全局阈值例子</a:t>
            </a:r>
            <a:endParaRPr sz="3200">
              <a:latin typeface="新宋体" panose="02010609030101010101" charset="-122"/>
              <a:cs typeface="新宋体" panose="02010609030101010101" charset="-122"/>
            </a:endParaRPr>
          </a:p>
        </p:txBody>
      </p:sp>
      <p:sp>
        <p:nvSpPr>
          <p:cNvPr id="7" name="object 7"/>
          <p:cNvSpPr/>
          <p:nvPr/>
        </p:nvSpPr>
        <p:spPr>
          <a:xfrm>
            <a:off x="2970161" y="2481072"/>
            <a:ext cx="6194297" cy="446532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114941" y="5649467"/>
            <a:ext cx="647700" cy="1369060"/>
          </a:xfrm>
          <a:custGeom>
            <a:avLst/>
            <a:gdLst/>
            <a:ahLst/>
            <a:cxnLst/>
            <a:rect l="l" t="t" r="r" b="b"/>
            <a:pathLst>
              <a:path w="647700" h="1369059">
                <a:moveTo>
                  <a:pt x="323850" y="0"/>
                </a:moveTo>
                <a:lnTo>
                  <a:pt x="265581" y="11023"/>
                </a:lnTo>
                <a:lnTo>
                  <a:pt x="210762" y="42805"/>
                </a:lnTo>
                <a:lnTo>
                  <a:pt x="160302" y="93415"/>
                </a:lnTo>
                <a:lnTo>
                  <a:pt x="136990" y="125177"/>
                </a:lnTo>
                <a:lnTo>
                  <a:pt x="115110" y="160921"/>
                </a:lnTo>
                <a:lnTo>
                  <a:pt x="94773" y="200406"/>
                </a:lnTo>
                <a:lnTo>
                  <a:pt x="76095" y="243390"/>
                </a:lnTo>
                <a:lnTo>
                  <a:pt x="59188" y="289633"/>
                </a:lnTo>
                <a:lnTo>
                  <a:pt x="44167" y="338892"/>
                </a:lnTo>
                <a:lnTo>
                  <a:pt x="31145" y="390926"/>
                </a:lnTo>
                <a:lnTo>
                  <a:pt x="20236" y="445495"/>
                </a:lnTo>
                <a:lnTo>
                  <a:pt x="11553" y="502355"/>
                </a:lnTo>
                <a:lnTo>
                  <a:pt x="5210" y="561266"/>
                </a:lnTo>
                <a:lnTo>
                  <a:pt x="1321" y="621987"/>
                </a:lnTo>
                <a:lnTo>
                  <a:pt x="0" y="684276"/>
                </a:lnTo>
                <a:lnTo>
                  <a:pt x="1321" y="746564"/>
                </a:lnTo>
                <a:lnTo>
                  <a:pt x="5210" y="807285"/>
                </a:lnTo>
                <a:lnTo>
                  <a:pt x="11553" y="866196"/>
                </a:lnTo>
                <a:lnTo>
                  <a:pt x="20236" y="923056"/>
                </a:lnTo>
                <a:lnTo>
                  <a:pt x="31145" y="977625"/>
                </a:lnTo>
                <a:lnTo>
                  <a:pt x="44167" y="1029659"/>
                </a:lnTo>
                <a:lnTo>
                  <a:pt x="59188" y="1078918"/>
                </a:lnTo>
                <a:lnTo>
                  <a:pt x="76095" y="1125161"/>
                </a:lnTo>
                <a:lnTo>
                  <a:pt x="94773" y="1168146"/>
                </a:lnTo>
                <a:lnTo>
                  <a:pt x="115110" y="1207630"/>
                </a:lnTo>
                <a:lnTo>
                  <a:pt x="136990" y="1243374"/>
                </a:lnTo>
                <a:lnTo>
                  <a:pt x="160302" y="1275136"/>
                </a:lnTo>
                <a:lnTo>
                  <a:pt x="210762" y="1325746"/>
                </a:lnTo>
                <a:lnTo>
                  <a:pt x="265581" y="1357528"/>
                </a:lnTo>
                <a:lnTo>
                  <a:pt x="323850" y="1368552"/>
                </a:lnTo>
                <a:lnTo>
                  <a:pt x="353358" y="1365755"/>
                </a:lnTo>
                <a:lnTo>
                  <a:pt x="410015" y="1344111"/>
                </a:lnTo>
                <a:lnTo>
                  <a:pt x="462769" y="1302674"/>
                </a:lnTo>
                <a:lnTo>
                  <a:pt x="510709" y="1243374"/>
                </a:lnTo>
                <a:lnTo>
                  <a:pt x="532589" y="1207630"/>
                </a:lnTo>
                <a:lnTo>
                  <a:pt x="552926" y="1168146"/>
                </a:lnTo>
                <a:lnTo>
                  <a:pt x="571604" y="1125161"/>
                </a:lnTo>
                <a:lnTo>
                  <a:pt x="588511" y="1078918"/>
                </a:lnTo>
                <a:lnTo>
                  <a:pt x="603532" y="1029659"/>
                </a:lnTo>
                <a:lnTo>
                  <a:pt x="616554" y="977625"/>
                </a:lnTo>
                <a:lnTo>
                  <a:pt x="627463" y="923056"/>
                </a:lnTo>
                <a:lnTo>
                  <a:pt x="636146" y="866196"/>
                </a:lnTo>
                <a:lnTo>
                  <a:pt x="642489" y="807285"/>
                </a:lnTo>
                <a:lnTo>
                  <a:pt x="646378" y="746564"/>
                </a:lnTo>
                <a:lnTo>
                  <a:pt x="647700" y="684276"/>
                </a:lnTo>
                <a:lnTo>
                  <a:pt x="646378" y="621987"/>
                </a:lnTo>
                <a:lnTo>
                  <a:pt x="642489" y="561266"/>
                </a:lnTo>
                <a:lnTo>
                  <a:pt x="636146" y="502355"/>
                </a:lnTo>
                <a:lnTo>
                  <a:pt x="627463" y="445495"/>
                </a:lnTo>
                <a:lnTo>
                  <a:pt x="616554" y="390926"/>
                </a:lnTo>
                <a:lnTo>
                  <a:pt x="603532" y="338892"/>
                </a:lnTo>
                <a:lnTo>
                  <a:pt x="588511" y="289633"/>
                </a:lnTo>
                <a:lnTo>
                  <a:pt x="571604" y="243390"/>
                </a:lnTo>
                <a:lnTo>
                  <a:pt x="552926" y="200405"/>
                </a:lnTo>
                <a:lnTo>
                  <a:pt x="532589" y="160921"/>
                </a:lnTo>
                <a:lnTo>
                  <a:pt x="510709" y="125177"/>
                </a:lnTo>
                <a:lnTo>
                  <a:pt x="487397" y="93415"/>
                </a:lnTo>
                <a:lnTo>
                  <a:pt x="436937" y="42805"/>
                </a:lnTo>
                <a:lnTo>
                  <a:pt x="382118" y="11023"/>
                </a:lnTo>
                <a:lnTo>
                  <a:pt x="323850" y="0"/>
                </a:lnTo>
                <a:close/>
              </a:path>
            </a:pathLst>
          </a:custGeom>
          <a:ln w="12700">
            <a:solidFill>
              <a:srgbClr val="EE2B0A"/>
            </a:solidFill>
          </a:ln>
        </p:spPr>
        <p:txBody>
          <a:bodyPr wrap="square" lIns="0" tIns="0" rIns="0" bIns="0" rtlCol="0"/>
          <a:lstStyle/>
          <a:p>
            <a:endParaRPr/>
          </a:p>
        </p:txBody>
      </p:sp>
      <p:sp>
        <p:nvSpPr>
          <p:cNvPr id="9" name="object 9"/>
          <p:cNvSpPr/>
          <p:nvPr/>
        </p:nvSpPr>
        <p:spPr>
          <a:xfrm>
            <a:off x="4841633" y="4786121"/>
            <a:ext cx="647700" cy="2232025"/>
          </a:xfrm>
          <a:custGeom>
            <a:avLst/>
            <a:gdLst/>
            <a:ahLst/>
            <a:cxnLst/>
            <a:rect l="l" t="t" r="r" b="b"/>
            <a:pathLst>
              <a:path w="647700" h="2232025">
                <a:moveTo>
                  <a:pt x="323850" y="0"/>
                </a:moveTo>
                <a:lnTo>
                  <a:pt x="283334" y="8698"/>
                </a:lnTo>
                <a:lnTo>
                  <a:pt x="244291" y="34095"/>
                </a:lnTo>
                <a:lnTo>
                  <a:pt x="207026" y="75141"/>
                </a:lnTo>
                <a:lnTo>
                  <a:pt x="171849" y="130787"/>
                </a:lnTo>
                <a:lnTo>
                  <a:pt x="139067" y="199985"/>
                </a:lnTo>
                <a:lnTo>
                  <a:pt x="123671" y="239339"/>
                </a:lnTo>
                <a:lnTo>
                  <a:pt x="108988" y="281686"/>
                </a:lnTo>
                <a:lnTo>
                  <a:pt x="95059" y="326897"/>
                </a:lnTo>
                <a:lnTo>
                  <a:pt x="81921" y="374841"/>
                </a:lnTo>
                <a:lnTo>
                  <a:pt x="69613" y="425386"/>
                </a:lnTo>
                <a:lnTo>
                  <a:pt x="58173" y="478401"/>
                </a:lnTo>
                <a:lnTo>
                  <a:pt x="47640" y="533755"/>
                </a:lnTo>
                <a:lnTo>
                  <a:pt x="38052" y="591317"/>
                </a:lnTo>
                <a:lnTo>
                  <a:pt x="29448" y="650956"/>
                </a:lnTo>
                <a:lnTo>
                  <a:pt x="21866" y="712541"/>
                </a:lnTo>
                <a:lnTo>
                  <a:pt x="15345" y="775940"/>
                </a:lnTo>
                <a:lnTo>
                  <a:pt x="9923" y="841023"/>
                </a:lnTo>
                <a:lnTo>
                  <a:pt x="5639" y="907658"/>
                </a:lnTo>
                <a:lnTo>
                  <a:pt x="2532" y="975715"/>
                </a:lnTo>
                <a:lnTo>
                  <a:pt x="639" y="1045062"/>
                </a:lnTo>
                <a:lnTo>
                  <a:pt x="0" y="1115568"/>
                </a:lnTo>
                <a:lnTo>
                  <a:pt x="639" y="1186158"/>
                </a:lnTo>
                <a:lnTo>
                  <a:pt x="2532" y="1255583"/>
                </a:lnTo>
                <a:lnTo>
                  <a:pt x="5639" y="1323711"/>
                </a:lnTo>
                <a:lnTo>
                  <a:pt x="9923" y="1390413"/>
                </a:lnTo>
                <a:lnTo>
                  <a:pt x="15345" y="1455556"/>
                </a:lnTo>
                <a:lnTo>
                  <a:pt x="21866" y="1519010"/>
                </a:lnTo>
                <a:lnTo>
                  <a:pt x="29448" y="1580644"/>
                </a:lnTo>
                <a:lnTo>
                  <a:pt x="38052" y="1640327"/>
                </a:lnTo>
                <a:lnTo>
                  <a:pt x="47640" y="1697929"/>
                </a:lnTo>
                <a:lnTo>
                  <a:pt x="58173" y="1753318"/>
                </a:lnTo>
                <a:lnTo>
                  <a:pt x="69613" y="1806365"/>
                </a:lnTo>
                <a:lnTo>
                  <a:pt x="81921" y="1856937"/>
                </a:lnTo>
                <a:lnTo>
                  <a:pt x="95059" y="1904904"/>
                </a:lnTo>
                <a:lnTo>
                  <a:pt x="108988" y="1950136"/>
                </a:lnTo>
                <a:lnTo>
                  <a:pt x="123671" y="1992501"/>
                </a:lnTo>
                <a:lnTo>
                  <a:pt x="139067" y="2031868"/>
                </a:lnTo>
                <a:lnTo>
                  <a:pt x="155139" y="2068107"/>
                </a:lnTo>
                <a:lnTo>
                  <a:pt x="189158" y="2130677"/>
                </a:lnTo>
                <a:lnTo>
                  <a:pt x="225417" y="2179164"/>
                </a:lnTo>
                <a:lnTo>
                  <a:pt x="263609" y="2212521"/>
                </a:lnTo>
                <a:lnTo>
                  <a:pt x="303427" y="2229701"/>
                </a:lnTo>
                <a:lnTo>
                  <a:pt x="323850" y="2231898"/>
                </a:lnTo>
                <a:lnTo>
                  <a:pt x="344353" y="2229701"/>
                </a:lnTo>
                <a:lnTo>
                  <a:pt x="384296" y="2212521"/>
                </a:lnTo>
                <a:lnTo>
                  <a:pt x="422569" y="2179164"/>
                </a:lnTo>
                <a:lnTo>
                  <a:pt x="458870" y="2130677"/>
                </a:lnTo>
                <a:lnTo>
                  <a:pt x="492898" y="2068107"/>
                </a:lnTo>
                <a:lnTo>
                  <a:pt x="508965" y="2031868"/>
                </a:lnTo>
                <a:lnTo>
                  <a:pt x="524350" y="1992501"/>
                </a:lnTo>
                <a:lnTo>
                  <a:pt x="539017" y="1950136"/>
                </a:lnTo>
                <a:lnTo>
                  <a:pt x="552926" y="1904904"/>
                </a:lnTo>
                <a:lnTo>
                  <a:pt x="566040" y="1856937"/>
                </a:lnTo>
                <a:lnTo>
                  <a:pt x="578322" y="1806365"/>
                </a:lnTo>
                <a:lnTo>
                  <a:pt x="589734" y="1753318"/>
                </a:lnTo>
                <a:lnTo>
                  <a:pt x="600239" y="1697929"/>
                </a:lnTo>
                <a:lnTo>
                  <a:pt x="609797" y="1640327"/>
                </a:lnTo>
                <a:lnTo>
                  <a:pt x="618373" y="1580644"/>
                </a:lnTo>
                <a:lnTo>
                  <a:pt x="625927" y="1519010"/>
                </a:lnTo>
                <a:lnTo>
                  <a:pt x="632422" y="1455556"/>
                </a:lnTo>
                <a:lnTo>
                  <a:pt x="637822" y="1390413"/>
                </a:lnTo>
                <a:lnTo>
                  <a:pt x="642087" y="1323711"/>
                </a:lnTo>
                <a:lnTo>
                  <a:pt x="645180" y="1255583"/>
                </a:lnTo>
                <a:lnTo>
                  <a:pt x="647063" y="1186158"/>
                </a:lnTo>
                <a:lnTo>
                  <a:pt x="647700" y="1115568"/>
                </a:lnTo>
                <a:lnTo>
                  <a:pt x="647063" y="1045062"/>
                </a:lnTo>
                <a:lnTo>
                  <a:pt x="645180" y="975715"/>
                </a:lnTo>
                <a:lnTo>
                  <a:pt x="642087" y="907658"/>
                </a:lnTo>
                <a:lnTo>
                  <a:pt x="637822" y="841023"/>
                </a:lnTo>
                <a:lnTo>
                  <a:pt x="632422" y="775940"/>
                </a:lnTo>
                <a:lnTo>
                  <a:pt x="625927" y="712541"/>
                </a:lnTo>
                <a:lnTo>
                  <a:pt x="618373" y="650956"/>
                </a:lnTo>
                <a:lnTo>
                  <a:pt x="609797" y="591317"/>
                </a:lnTo>
                <a:lnTo>
                  <a:pt x="600239" y="533755"/>
                </a:lnTo>
                <a:lnTo>
                  <a:pt x="589734" y="478401"/>
                </a:lnTo>
                <a:lnTo>
                  <a:pt x="578322" y="425386"/>
                </a:lnTo>
                <a:lnTo>
                  <a:pt x="566040" y="374841"/>
                </a:lnTo>
                <a:lnTo>
                  <a:pt x="552926" y="326898"/>
                </a:lnTo>
                <a:lnTo>
                  <a:pt x="539017" y="281686"/>
                </a:lnTo>
                <a:lnTo>
                  <a:pt x="524350" y="239339"/>
                </a:lnTo>
                <a:lnTo>
                  <a:pt x="508965" y="199985"/>
                </a:lnTo>
                <a:lnTo>
                  <a:pt x="492898" y="163758"/>
                </a:lnTo>
                <a:lnTo>
                  <a:pt x="458870" y="101205"/>
                </a:lnTo>
                <a:lnTo>
                  <a:pt x="422569" y="52727"/>
                </a:lnTo>
                <a:lnTo>
                  <a:pt x="384296" y="19375"/>
                </a:lnTo>
                <a:lnTo>
                  <a:pt x="344353" y="2196"/>
                </a:lnTo>
                <a:lnTo>
                  <a:pt x="323850" y="0"/>
                </a:lnTo>
                <a:close/>
              </a:path>
            </a:pathLst>
          </a:custGeom>
          <a:ln w="12699">
            <a:solidFill>
              <a:srgbClr val="EE2B0A"/>
            </a:solidFill>
          </a:ln>
        </p:spPr>
        <p:txBody>
          <a:bodyPr wrap="square" lIns="0" tIns="0" rIns="0" bIns="0" rtlCol="0"/>
          <a:lstStyle/>
          <a:p>
            <a:endParaRPr/>
          </a:p>
        </p:txBody>
      </p:sp>
      <p:sp>
        <p:nvSpPr>
          <p:cNvPr id="10" name="object 10"/>
          <p:cNvSpPr/>
          <p:nvPr/>
        </p:nvSpPr>
        <p:spPr>
          <a:xfrm>
            <a:off x="2538869" y="6477000"/>
            <a:ext cx="576580" cy="76200"/>
          </a:xfrm>
          <a:custGeom>
            <a:avLst/>
            <a:gdLst/>
            <a:ahLst/>
            <a:cxnLst/>
            <a:rect l="l" t="t" r="r" b="b"/>
            <a:pathLst>
              <a:path w="576580" h="76200">
                <a:moveTo>
                  <a:pt x="76200" y="31242"/>
                </a:moveTo>
                <a:lnTo>
                  <a:pt x="76200" y="0"/>
                </a:lnTo>
                <a:lnTo>
                  <a:pt x="0" y="38100"/>
                </a:lnTo>
                <a:lnTo>
                  <a:pt x="63245" y="69723"/>
                </a:lnTo>
                <a:lnTo>
                  <a:pt x="63245" y="31242"/>
                </a:lnTo>
                <a:lnTo>
                  <a:pt x="76200" y="31242"/>
                </a:lnTo>
                <a:close/>
              </a:path>
              <a:path w="576580" h="76200">
                <a:moveTo>
                  <a:pt x="576071" y="44196"/>
                </a:moveTo>
                <a:lnTo>
                  <a:pt x="576071" y="31242"/>
                </a:lnTo>
                <a:lnTo>
                  <a:pt x="63245" y="31242"/>
                </a:lnTo>
                <a:lnTo>
                  <a:pt x="63245" y="44196"/>
                </a:lnTo>
                <a:lnTo>
                  <a:pt x="576071" y="44196"/>
                </a:lnTo>
                <a:close/>
              </a:path>
              <a:path w="576580" h="76200">
                <a:moveTo>
                  <a:pt x="76200" y="76200"/>
                </a:moveTo>
                <a:lnTo>
                  <a:pt x="76200" y="44196"/>
                </a:lnTo>
                <a:lnTo>
                  <a:pt x="63245" y="44196"/>
                </a:lnTo>
                <a:lnTo>
                  <a:pt x="63245" y="69723"/>
                </a:lnTo>
                <a:lnTo>
                  <a:pt x="76200" y="76200"/>
                </a:lnTo>
                <a:close/>
              </a:path>
            </a:pathLst>
          </a:custGeom>
          <a:solidFill>
            <a:srgbClr val="EE2B0A"/>
          </a:solidFill>
        </p:spPr>
        <p:txBody>
          <a:bodyPr wrap="square" lIns="0" tIns="0" rIns="0" bIns="0" rtlCol="0"/>
          <a:lstStyle/>
          <a:p>
            <a:endParaRPr/>
          </a:p>
        </p:txBody>
      </p:sp>
      <p:sp>
        <p:nvSpPr>
          <p:cNvPr id="11" name="object 11"/>
          <p:cNvSpPr txBox="1"/>
          <p:nvPr/>
        </p:nvSpPr>
        <p:spPr>
          <a:xfrm>
            <a:off x="1748154" y="6352794"/>
            <a:ext cx="711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暗对象</a:t>
            </a:r>
            <a:endParaRPr sz="1800">
              <a:latin typeface="宋体" panose="02010600030101010101" pitchFamily="2" charset="-122"/>
              <a:cs typeface="宋体" panose="02010600030101010101" pitchFamily="2" charset="-122"/>
            </a:endParaRPr>
          </a:p>
        </p:txBody>
      </p:sp>
      <p:sp>
        <p:nvSpPr>
          <p:cNvPr id="12" name="object 12"/>
          <p:cNvSpPr txBox="1"/>
          <p:nvPr/>
        </p:nvSpPr>
        <p:spPr>
          <a:xfrm>
            <a:off x="1681111" y="5344667"/>
            <a:ext cx="7112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亮背景</a:t>
            </a:r>
            <a:endParaRPr sz="1800">
              <a:latin typeface="宋体" panose="02010600030101010101" pitchFamily="2" charset="-122"/>
              <a:cs typeface="宋体" panose="02010600030101010101" pitchFamily="2" charset="-122"/>
            </a:endParaRPr>
          </a:p>
        </p:txBody>
      </p:sp>
      <p:sp>
        <p:nvSpPr>
          <p:cNvPr id="13" name="object 13"/>
          <p:cNvSpPr/>
          <p:nvPr/>
        </p:nvSpPr>
        <p:spPr>
          <a:xfrm>
            <a:off x="2538869" y="5468873"/>
            <a:ext cx="2303145" cy="76200"/>
          </a:xfrm>
          <a:custGeom>
            <a:avLst/>
            <a:gdLst/>
            <a:ahLst/>
            <a:cxnLst/>
            <a:rect l="l" t="t" r="r" b="b"/>
            <a:pathLst>
              <a:path w="2303145" h="76200">
                <a:moveTo>
                  <a:pt x="76199" y="31241"/>
                </a:moveTo>
                <a:lnTo>
                  <a:pt x="76200" y="0"/>
                </a:lnTo>
                <a:lnTo>
                  <a:pt x="0" y="38100"/>
                </a:lnTo>
                <a:lnTo>
                  <a:pt x="63245" y="69723"/>
                </a:lnTo>
                <a:lnTo>
                  <a:pt x="63245" y="31241"/>
                </a:lnTo>
                <a:lnTo>
                  <a:pt x="76199" y="31241"/>
                </a:lnTo>
                <a:close/>
              </a:path>
              <a:path w="2303145" h="76200">
                <a:moveTo>
                  <a:pt x="2302763" y="44195"/>
                </a:moveTo>
                <a:lnTo>
                  <a:pt x="2302763" y="31241"/>
                </a:lnTo>
                <a:lnTo>
                  <a:pt x="63245" y="31241"/>
                </a:lnTo>
                <a:lnTo>
                  <a:pt x="63245" y="44195"/>
                </a:lnTo>
                <a:lnTo>
                  <a:pt x="2302763" y="44195"/>
                </a:lnTo>
                <a:close/>
              </a:path>
              <a:path w="2303145" h="76200">
                <a:moveTo>
                  <a:pt x="76200" y="76200"/>
                </a:moveTo>
                <a:lnTo>
                  <a:pt x="76199" y="44195"/>
                </a:lnTo>
                <a:lnTo>
                  <a:pt x="63245" y="44195"/>
                </a:lnTo>
                <a:lnTo>
                  <a:pt x="63245" y="69723"/>
                </a:lnTo>
                <a:lnTo>
                  <a:pt x="76200" y="76200"/>
                </a:lnTo>
                <a:close/>
              </a:path>
            </a:pathLst>
          </a:custGeom>
          <a:solidFill>
            <a:srgbClr val="EE2B0A"/>
          </a:solidFill>
        </p:spPr>
        <p:txBody>
          <a:bodyPr wrap="square" lIns="0" tIns="0" rIns="0" bIns="0" rtlCol="0"/>
          <a:lstStyle/>
          <a:p>
            <a:endParaRPr/>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2138311" y="5404866"/>
            <a:ext cx="7145655" cy="798830"/>
          </a:xfrm>
          <a:prstGeom prst="rect">
            <a:avLst/>
          </a:prstGeom>
        </p:spPr>
        <p:txBody>
          <a:bodyPr vert="horz" wrap="square" lIns="0" tIns="0" rIns="0" bIns="0" rtlCol="0">
            <a:spAutoFit/>
          </a:bodyPr>
          <a:lstStyle/>
          <a:p>
            <a:pPr marL="469265" marR="5080" indent="-457200">
              <a:lnSpc>
                <a:spcPct val="100000"/>
              </a:lnSpc>
              <a:tabLst>
                <a:tab pos="545465" algn="l"/>
              </a:tabLst>
            </a:pPr>
            <a:r>
              <a:rPr sz="1700" spc="-5" dirty="0">
                <a:solidFill>
                  <a:srgbClr val="EE2B0A"/>
                </a:solidFill>
                <a:latin typeface="Times New Roman" panose="02020603050405020304"/>
                <a:cs typeface="Times New Roman" panose="02020603050405020304"/>
              </a:rPr>
              <a:t>5.		</a:t>
            </a:r>
            <a:r>
              <a:rPr sz="2400" spc="-5" dirty="0">
                <a:latin typeface="宋体" panose="02010600030101010101" pitchFamily="2" charset="-122"/>
                <a:cs typeface="宋体" panose="02010600030101010101" pitchFamily="2" charset="-122"/>
              </a:rPr>
              <a:t>重复步骤</a:t>
            </a:r>
            <a:r>
              <a:rPr sz="2400" spc="-5" dirty="0">
                <a:latin typeface="Times New Roman" panose="02020603050405020304"/>
                <a:cs typeface="Times New Roman" panose="02020603050405020304"/>
              </a:rPr>
              <a:t>2</a:t>
            </a:r>
            <a:r>
              <a:rPr sz="2400" spc="-5" dirty="0">
                <a:latin typeface="宋体" panose="02010600030101010101" pitchFamily="2" charset="-122"/>
                <a:cs typeface="宋体" panose="02010600030101010101" pitchFamily="2" charset="-122"/>
              </a:rPr>
              <a:t>到</a:t>
            </a:r>
            <a:r>
              <a:rPr sz="2400" spc="-5" dirty="0">
                <a:latin typeface="Times New Roman" panose="02020603050405020304"/>
                <a:cs typeface="Times New Roman" panose="02020603050405020304"/>
              </a:rPr>
              <a:t>4</a:t>
            </a:r>
            <a:r>
              <a:rPr sz="2400" spc="-5" dirty="0">
                <a:latin typeface="宋体" panose="02010600030101010101" pitchFamily="2" charset="-122"/>
                <a:cs typeface="宋体" panose="02010600030101010101" pitchFamily="2" charset="-122"/>
              </a:rPr>
              <a:t>，直到逐次迭代所得的</a:t>
            </a:r>
            <a:r>
              <a:rPr sz="2400" spc="-5" dirty="0">
                <a:latin typeface="Times New Roman" panose="02020603050405020304"/>
                <a:cs typeface="Times New Roman" panose="02020603050405020304"/>
              </a:rPr>
              <a:t>T</a:t>
            </a:r>
            <a:r>
              <a:rPr sz="2400" dirty="0">
                <a:latin typeface="宋体" panose="02010600030101010101" pitchFamily="2" charset="-122"/>
                <a:cs typeface="宋体" panose="02010600030101010101" pitchFamily="2" charset="-122"/>
              </a:rPr>
              <a:t>值之差小于 事先定义的参数</a:t>
            </a:r>
            <a:r>
              <a:rPr sz="2400" spc="-5" dirty="0">
                <a:latin typeface="Times New Roman" panose="02020603050405020304"/>
                <a:cs typeface="Times New Roman" panose="02020603050405020304"/>
              </a:rPr>
              <a:t>T</a:t>
            </a:r>
            <a:r>
              <a:rPr sz="2400" baseline="-21000" dirty="0">
                <a:latin typeface="Times New Roman" panose="02020603050405020304"/>
                <a:cs typeface="Times New Roman" panose="02020603050405020304"/>
              </a:rPr>
              <a:t>0</a:t>
            </a:r>
            <a:endParaRPr sz="2400" baseline="-21000">
              <a:latin typeface="Times New Roman" panose="02020603050405020304"/>
              <a:cs typeface="Times New Roman" panose="02020603050405020304"/>
            </a:endParaRPr>
          </a:p>
        </p:txBody>
      </p:sp>
      <p:sp>
        <p:nvSpPr>
          <p:cNvPr id="7" name="object 7"/>
          <p:cNvSpPr/>
          <p:nvPr/>
        </p:nvSpPr>
        <p:spPr>
          <a:xfrm>
            <a:off x="5077011" y="5095469"/>
            <a:ext cx="169545" cy="0"/>
          </a:xfrm>
          <a:custGeom>
            <a:avLst/>
            <a:gdLst/>
            <a:ahLst/>
            <a:cxnLst/>
            <a:rect l="l" t="t" r="r" b="b"/>
            <a:pathLst>
              <a:path w="169545">
                <a:moveTo>
                  <a:pt x="0" y="0"/>
                </a:moveTo>
                <a:lnTo>
                  <a:pt x="169158" y="0"/>
                </a:lnTo>
              </a:path>
            </a:pathLst>
          </a:custGeom>
          <a:ln w="10673">
            <a:solidFill>
              <a:srgbClr val="000000"/>
            </a:solidFill>
          </a:ln>
        </p:spPr>
        <p:txBody>
          <a:bodyPr wrap="square" lIns="0" tIns="0" rIns="0" bIns="0" rtlCol="0"/>
          <a:lstStyle/>
          <a:p>
            <a:endParaRPr/>
          </a:p>
        </p:txBody>
      </p:sp>
      <p:sp>
        <p:nvSpPr>
          <p:cNvPr id="8" name="object 8"/>
          <p:cNvSpPr txBox="1"/>
          <p:nvPr/>
        </p:nvSpPr>
        <p:spPr>
          <a:xfrm>
            <a:off x="5086477" y="5107685"/>
            <a:ext cx="132080" cy="264160"/>
          </a:xfrm>
          <a:prstGeom prst="rect">
            <a:avLst/>
          </a:prstGeom>
        </p:spPr>
        <p:txBody>
          <a:bodyPr vert="horz" wrap="square" lIns="0" tIns="0" rIns="0" bIns="0" rtlCol="0">
            <a:spAutoFit/>
          </a:bodyPr>
          <a:lstStyle/>
          <a:p>
            <a:pPr marL="12700">
              <a:lnSpc>
                <a:spcPct val="100000"/>
              </a:lnSpc>
            </a:pPr>
            <a:r>
              <a:rPr sz="1650" spc="15" dirty="0">
                <a:latin typeface="Times New Roman" panose="02020603050405020304"/>
                <a:cs typeface="Times New Roman" panose="02020603050405020304"/>
              </a:rPr>
              <a:t>2</a:t>
            </a:r>
            <a:endParaRPr sz="1650">
              <a:latin typeface="Times New Roman" panose="02020603050405020304"/>
              <a:cs typeface="Times New Roman" panose="02020603050405020304"/>
            </a:endParaRPr>
          </a:p>
        </p:txBody>
      </p:sp>
      <p:sp>
        <p:nvSpPr>
          <p:cNvPr id="9" name="object 9"/>
          <p:cNvSpPr txBox="1"/>
          <p:nvPr/>
        </p:nvSpPr>
        <p:spPr>
          <a:xfrm>
            <a:off x="1681098" y="1837690"/>
            <a:ext cx="7594600" cy="3230245"/>
          </a:xfrm>
          <a:prstGeom prst="rect">
            <a:avLst/>
          </a:prstGeom>
        </p:spPr>
        <p:txBody>
          <a:bodyPr vert="horz" wrap="square" lIns="0" tIns="0" rIns="0" bIns="0" rtlCol="0">
            <a:spAutoFit/>
          </a:bodyPr>
          <a:lstStyle/>
          <a:p>
            <a:pPr marR="3042285" algn="ctr">
              <a:lnSpc>
                <a:spcPct val="100000"/>
              </a:lnSpc>
              <a:tabLst>
                <a:tab pos="4565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计算基本全局阈值算法</a:t>
            </a:r>
            <a:endParaRPr sz="3200">
              <a:latin typeface="新宋体" panose="02010609030101010101" charset="-122"/>
              <a:cs typeface="新宋体" panose="02010609030101010101" charset="-122"/>
            </a:endParaRPr>
          </a:p>
          <a:p>
            <a:pPr marL="469900">
              <a:lnSpc>
                <a:spcPct val="100000"/>
              </a:lnSpc>
              <a:spcBef>
                <a:spcPts val="1410"/>
              </a:spcBef>
              <a:tabLst>
                <a:tab pos="926465" algn="l"/>
              </a:tabLst>
            </a:pPr>
            <a:r>
              <a:rPr sz="1700" spc="-5" dirty="0">
                <a:solidFill>
                  <a:srgbClr val="EE2B0A"/>
                </a:solidFill>
                <a:latin typeface="新宋体" panose="02010609030101010101" charset="-122"/>
                <a:cs typeface="新宋体" panose="02010609030101010101" charset="-122"/>
              </a:rPr>
              <a:t>1.	</a:t>
            </a:r>
            <a:r>
              <a:rPr sz="2400" spc="-5" dirty="0">
                <a:latin typeface="新宋体" panose="02010609030101010101" charset="-122"/>
                <a:cs typeface="新宋体" panose="02010609030101010101" charset="-122"/>
              </a:rPr>
              <a:t>选择一个T的初始估计值</a:t>
            </a:r>
            <a:endParaRPr sz="2400">
              <a:latin typeface="新宋体" panose="02010609030101010101" charset="-122"/>
              <a:cs typeface="新宋体" panose="02010609030101010101" charset="-122"/>
            </a:endParaRPr>
          </a:p>
          <a:p>
            <a:pPr marL="927100" marR="5080" indent="-457200">
              <a:lnSpc>
                <a:spcPct val="100000"/>
              </a:lnSpc>
              <a:spcBef>
                <a:spcPts val="1430"/>
              </a:spcBef>
              <a:tabLst>
                <a:tab pos="926465" algn="l"/>
              </a:tabLst>
            </a:pPr>
            <a:r>
              <a:rPr sz="1700" spc="-5" dirty="0">
                <a:solidFill>
                  <a:srgbClr val="EE2B0A"/>
                </a:solidFill>
                <a:latin typeface="新宋体" panose="02010609030101010101" charset="-122"/>
                <a:cs typeface="新宋体" panose="02010609030101010101" charset="-122"/>
              </a:rPr>
              <a:t>2.	</a:t>
            </a:r>
            <a:r>
              <a:rPr sz="2400" spc="-5" dirty="0">
                <a:latin typeface="新宋体" panose="02010609030101010101" charset="-122"/>
                <a:cs typeface="新宋体" panose="02010609030101010101" charset="-122"/>
              </a:rPr>
              <a:t>用T分割图像，生成两组像素：G</a:t>
            </a:r>
            <a:r>
              <a:rPr sz="2400" spc="-7" baseline="-21000" dirty="0">
                <a:latin typeface="新宋体" panose="02010609030101010101" charset="-122"/>
                <a:cs typeface="新宋体" panose="02010609030101010101" charset="-122"/>
              </a:rPr>
              <a:t>1</a:t>
            </a:r>
            <a:r>
              <a:rPr sz="2400" dirty="0">
                <a:latin typeface="新宋体" panose="02010609030101010101" charset="-122"/>
                <a:cs typeface="新宋体" panose="02010609030101010101" charset="-122"/>
              </a:rPr>
              <a:t>由所有灰度值大 于T的像素组成，而G</a:t>
            </a:r>
            <a:r>
              <a:rPr sz="2400" baseline="-21000" dirty="0">
                <a:latin typeface="新宋体" panose="02010609030101010101" charset="-122"/>
                <a:cs typeface="新宋体" panose="02010609030101010101" charset="-122"/>
              </a:rPr>
              <a:t>2</a:t>
            </a:r>
            <a:r>
              <a:rPr sz="2400" spc="-5" dirty="0">
                <a:latin typeface="新宋体" panose="02010609030101010101" charset="-122"/>
                <a:cs typeface="新宋体" panose="02010609030101010101" charset="-122"/>
              </a:rPr>
              <a:t>由所有灰度值小于或等于T的 </a:t>
            </a:r>
            <a:r>
              <a:rPr sz="2400" dirty="0">
                <a:latin typeface="新宋体" panose="02010609030101010101" charset="-122"/>
                <a:cs typeface="新宋体" panose="02010609030101010101" charset="-122"/>
              </a:rPr>
              <a:t>像素组成</a:t>
            </a:r>
            <a:endParaRPr sz="2400">
              <a:latin typeface="新宋体" panose="02010609030101010101" charset="-122"/>
              <a:cs typeface="新宋体" panose="02010609030101010101" charset="-122"/>
            </a:endParaRPr>
          </a:p>
          <a:p>
            <a:pPr marL="469900">
              <a:lnSpc>
                <a:spcPct val="100000"/>
              </a:lnSpc>
              <a:spcBef>
                <a:spcPts val="1270"/>
              </a:spcBef>
              <a:tabLst>
                <a:tab pos="926465" algn="l"/>
              </a:tabLst>
            </a:pPr>
            <a:r>
              <a:rPr sz="1700" spc="-5" dirty="0">
                <a:solidFill>
                  <a:srgbClr val="EE2B0A"/>
                </a:solidFill>
                <a:latin typeface="新宋体" panose="02010609030101010101" charset="-122"/>
                <a:cs typeface="新宋体" panose="02010609030101010101" charset="-122"/>
              </a:rPr>
              <a:t>3.	</a:t>
            </a:r>
            <a:r>
              <a:rPr sz="2400" spc="-5" dirty="0">
                <a:latin typeface="新宋体" panose="02010609030101010101" charset="-122"/>
                <a:cs typeface="新宋体" panose="02010609030101010101" charset="-122"/>
              </a:rPr>
              <a:t>对区域G</a:t>
            </a:r>
            <a:r>
              <a:rPr sz="2400" spc="-7" baseline="-21000" dirty="0">
                <a:latin typeface="新宋体" panose="02010609030101010101" charset="-122"/>
                <a:cs typeface="新宋体" panose="02010609030101010101" charset="-122"/>
              </a:rPr>
              <a:t>1</a:t>
            </a:r>
            <a:r>
              <a:rPr sz="2400" dirty="0">
                <a:latin typeface="新宋体" panose="02010609030101010101" charset="-122"/>
                <a:cs typeface="新宋体" panose="02010609030101010101" charset="-122"/>
              </a:rPr>
              <a:t>和</a:t>
            </a:r>
            <a:r>
              <a:rPr sz="2400" spc="-5" dirty="0">
                <a:latin typeface="新宋体" panose="02010609030101010101" charset="-122"/>
                <a:cs typeface="新宋体" panose="02010609030101010101" charset="-122"/>
              </a:rPr>
              <a:t>G</a:t>
            </a:r>
            <a:r>
              <a:rPr sz="2400" spc="-7" baseline="-21000" dirty="0">
                <a:latin typeface="新宋体" panose="02010609030101010101" charset="-122"/>
                <a:cs typeface="新宋体" panose="02010609030101010101" charset="-122"/>
              </a:rPr>
              <a:t>2</a:t>
            </a:r>
            <a:r>
              <a:rPr sz="2400" dirty="0">
                <a:latin typeface="新宋体" panose="02010609030101010101" charset="-122"/>
                <a:cs typeface="新宋体" panose="02010609030101010101" charset="-122"/>
              </a:rPr>
              <a:t>中的所有像素计算平均灰度值</a:t>
            </a:r>
            <a:r>
              <a:rPr sz="2400" spc="-5" dirty="0">
                <a:latin typeface="Times New Roman" panose="02020603050405020304"/>
                <a:cs typeface="Times New Roman" panose="02020603050405020304"/>
              </a:rPr>
              <a:t>µ</a:t>
            </a:r>
            <a:r>
              <a:rPr sz="2400" spc="7" baseline="-21000" dirty="0">
                <a:latin typeface="新宋体" panose="02010609030101010101" charset="-122"/>
                <a:cs typeface="新宋体" panose="02010609030101010101" charset="-122"/>
              </a:rPr>
              <a:t>1</a:t>
            </a:r>
            <a:r>
              <a:rPr sz="2400" dirty="0">
                <a:latin typeface="新宋体" panose="02010609030101010101" charset="-122"/>
                <a:cs typeface="新宋体" panose="02010609030101010101" charset="-122"/>
              </a:rPr>
              <a:t>和</a:t>
            </a:r>
            <a:r>
              <a:rPr sz="2400" spc="-5" dirty="0">
                <a:latin typeface="Times New Roman" panose="02020603050405020304"/>
                <a:cs typeface="Times New Roman" panose="02020603050405020304"/>
              </a:rPr>
              <a:t>µ</a:t>
            </a:r>
            <a:r>
              <a:rPr sz="2400" baseline="-21000" dirty="0">
                <a:latin typeface="Times New Roman" panose="02020603050405020304"/>
                <a:cs typeface="Times New Roman" panose="02020603050405020304"/>
              </a:rPr>
              <a:t>2</a:t>
            </a:r>
            <a:endParaRPr sz="2400" baseline="-21000">
              <a:latin typeface="Times New Roman" panose="02020603050405020304"/>
              <a:cs typeface="Times New Roman" panose="02020603050405020304"/>
            </a:endParaRPr>
          </a:p>
          <a:p>
            <a:pPr marR="650875" algn="ctr">
              <a:lnSpc>
                <a:spcPct val="100000"/>
              </a:lnSpc>
              <a:spcBef>
                <a:spcPts val="1005"/>
              </a:spcBef>
            </a:pPr>
            <a:r>
              <a:rPr sz="1650" spc="15" dirty="0">
                <a:latin typeface="Times New Roman" panose="02020603050405020304"/>
                <a:cs typeface="Times New Roman" panose="02020603050405020304"/>
              </a:rPr>
              <a:t>1</a:t>
            </a:r>
            <a:endParaRPr sz="1650">
              <a:latin typeface="Times New Roman" panose="02020603050405020304"/>
              <a:cs typeface="Times New Roman" panose="02020603050405020304"/>
            </a:endParaRPr>
          </a:p>
        </p:txBody>
      </p:sp>
      <p:sp>
        <p:nvSpPr>
          <p:cNvPr id="10" name="object 10"/>
          <p:cNvSpPr txBox="1"/>
          <p:nvPr/>
        </p:nvSpPr>
        <p:spPr>
          <a:xfrm>
            <a:off x="4847209" y="4863083"/>
            <a:ext cx="1416050" cy="381000"/>
          </a:xfrm>
          <a:prstGeom prst="rect">
            <a:avLst/>
          </a:prstGeom>
        </p:spPr>
        <p:txBody>
          <a:bodyPr vert="horz" wrap="square" lIns="0" tIns="0" rIns="0" bIns="0" rtlCol="0">
            <a:spAutoFit/>
          </a:bodyPr>
          <a:lstStyle/>
          <a:p>
            <a:pPr marL="12700">
              <a:lnSpc>
                <a:spcPct val="100000"/>
              </a:lnSpc>
              <a:tabLst>
                <a:tab pos="440055" algn="l"/>
              </a:tabLst>
            </a:pPr>
            <a:r>
              <a:rPr sz="1650" spc="15" dirty="0">
                <a:latin typeface="Symbol" panose="05050102010706020507"/>
                <a:cs typeface="Symbol" panose="05050102010706020507"/>
              </a:rPr>
              <a:t></a:t>
            </a:r>
            <a:r>
              <a:rPr sz="1650" spc="15" dirty="0">
                <a:latin typeface="Times New Roman" panose="02020603050405020304"/>
                <a:cs typeface="Times New Roman" panose="02020603050405020304"/>
              </a:rPr>
              <a:t>	</a:t>
            </a:r>
            <a:r>
              <a:rPr sz="2250" spc="-80" dirty="0">
                <a:latin typeface="Symbol" panose="05050102010706020507"/>
                <a:cs typeface="Symbol" panose="05050102010706020507"/>
              </a:rPr>
              <a:t></a:t>
            </a:r>
            <a:r>
              <a:rPr sz="1750" i="1" spc="-45" dirty="0">
                <a:latin typeface="Symbol" panose="05050102010706020507"/>
                <a:cs typeface="Symbol" panose="05050102010706020507"/>
              </a:rPr>
              <a:t></a:t>
            </a:r>
            <a:r>
              <a:rPr sz="1750" i="1" spc="-240" dirty="0">
                <a:latin typeface="Times New Roman" panose="02020603050405020304"/>
                <a:cs typeface="Times New Roman" panose="02020603050405020304"/>
              </a:rPr>
              <a:t> </a:t>
            </a:r>
            <a:r>
              <a:rPr sz="1725" spc="15" baseline="-19000" dirty="0">
                <a:latin typeface="Times New Roman" panose="02020603050405020304"/>
                <a:cs typeface="Times New Roman" panose="02020603050405020304"/>
              </a:rPr>
              <a:t>1</a:t>
            </a:r>
            <a:r>
              <a:rPr sz="1725" baseline="-19000" dirty="0">
                <a:latin typeface="Times New Roman" panose="02020603050405020304"/>
                <a:cs typeface="Times New Roman" panose="02020603050405020304"/>
              </a:rPr>
              <a:t> </a:t>
            </a:r>
            <a:r>
              <a:rPr sz="1725" spc="89" baseline="-19000" dirty="0">
                <a:latin typeface="Times New Roman" panose="02020603050405020304"/>
                <a:cs typeface="Times New Roman" panose="02020603050405020304"/>
              </a:rPr>
              <a:t> </a:t>
            </a:r>
            <a:r>
              <a:rPr sz="1650" spc="15" dirty="0">
                <a:latin typeface="Symbol" panose="05050102010706020507"/>
                <a:cs typeface="Symbol" panose="05050102010706020507"/>
              </a:rPr>
              <a:t></a:t>
            </a:r>
            <a:r>
              <a:rPr sz="1650" spc="-60" dirty="0">
                <a:latin typeface="Times New Roman" panose="02020603050405020304"/>
                <a:cs typeface="Times New Roman" panose="02020603050405020304"/>
              </a:rPr>
              <a:t> </a:t>
            </a:r>
            <a:r>
              <a:rPr sz="1750" i="1" spc="-45" dirty="0">
                <a:latin typeface="Symbol" panose="05050102010706020507"/>
                <a:cs typeface="Symbol" panose="05050102010706020507"/>
              </a:rPr>
              <a:t></a:t>
            </a:r>
            <a:r>
              <a:rPr sz="1750" i="1" spc="80" dirty="0">
                <a:latin typeface="Times New Roman" panose="02020603050405020304"/>
                <a:cs typeface="Times New Roman" panose="02020603050405020304"/>
              </a:rPr>
              <a:t> </a:t>
            </a:r>
            <a:r>
              <a:rPr sz="1725" spc="15" baseline="-19000" dirty="0">
                <a:latin typeface="Times New Roman" panose="02020603050405020304"/>
                <a:cs typeface="Times New Roman" panose="02020603050405020304"/>
              </a:rPr>
              <a:t>2</a:t>
            </a:r>
            <a:r>
              <a:rPr sz="1725" baseline="-19000" dirty="0">
                <a:latin typeface="Times New Roman" panose="02020603050405020304"/>
                <a:cs typeface="Times New Roman" panose="02020603050405020304"/>
              </a:rPr>
              <a:t> </a:t>
            </a:r>
            <a:r>
              <a:rPr sz="1725" spc="-157" baseline="-19000" dirty="0">
                <a:latin typeface="Times New Roman" panose="02020603050405020304"/>
                <a:cs typeface="Times New Roman" panose="02020603050405020304"/>
              </a:rPr>
              <a:t> </a:t>
            </a:r>
            <a:r>
              <a:rPr sz="2250" spc="-65" dirty="0">
                <a:latin typeface="Symbol" panose="05050102010706020507"/>
                <a:cs typeface="Symbol" panose="05050102010706020507"/>
              </a:rPr>
              <a:t></a:t>
            </a:r>
            <a:endParaRPr sz="2250">
              <a:latin typeface="Symbol" panose="05050102010706020507"/>
              <a:cs typeface="Symbol" panose="05050102010706020507"/>
            </a:endParaRPr>
          </a:p>
        </p:txBody>
      </p:sp>
      <p:sp>
        <p:nvSpPr>
          <p:cNvPr id="11" name="object 11"/>
          <p:cNvSpPr txBox="1"/>
          <p:nvPr/>
        </p:nvSpPr>
        <p:spPr>
          <a:xfrm>
            <a:off x="2138311" y="4856988"/>
            <a:ext cx="2607945" cy="360680"/>
          </a:xfrm>
          <a:prstGeom prst="rect">
            <a:avLst/>
          </a:prstGeom>
        </p:spPr>
        <p:txBody>
          <a:bodyPr vert="horz" wrap="square" lIns="0" tIns="0" rIns="0" bIns="0" rtlCol="0">
            <a:spAutoFit/>
          </a:bodyPr>
          <a:lstStyle/>
          <a:p>
            <a:pPr marL="12700">
              <a:lnSpc>
                <a:spcPts val="2835"/>
              </a:lnSpc>
              <a:tabLst>
                <a:tab pos="545465" algn="l"/>
              </a:tabLst>
            </a:pPr>
            <a:r>
              <a:rPr sz="1700" spc="-5" dirty="0">
                <a:solidFill>
                  <a:srgbClr val="EE2B0A"/>
                </a:solidFill>
                <a:latin typeface="Times New Roman" panose="02020603050405020304"/>
                <a:cs typeface="Times New Roman" panose="02020603050405020304"/>
              </a:rPr>
              <a:t>4.	</a:t>
            </a:r>
            <a:r>
              <a:rPr sz="2400" spc="-5" dirty="0">
                <a:latin typeface="宋体" panose="02010600030101010101" pitchFamily="2" charset="-122"/>
                <a:cs typeface="宋体" panose="02010600030101010101" pitchFamily="2" charset="-122"/>
              </a:rPr>
              <a:t>计算新的阈值</a:t>
            </a:r>
            <a:r>
              <a:rPr sz="2400" spc="-405" dirty="0">
                <a:latin typeface="宋体" panose="02010600030101010101" pitchFamily="2" charset="-122"/>
                <a:cs typeface="宋体" panose="02010600030101010101" pitchFamily="2" charset="-122"/>
              </a:rPr>
              <a:t> </a:t>
            </a:r>
            <a:r>
              <a:rPr sz="2475" i="1" spc="22" baseline="3000" dirty="0">
                <a:latin typeface="Times New Roman" panose="02020603050405020304"/>
                <a:cs typeface="Times New Roman" panose="02020603050405020304"/>
              </a:rPr>
              <a:t>T</a:t>
            </a:r>
            <a:endParaRPr sz="2475" baseline="3000">
              <a:latin typeface="Times New Roman" panose="02020603050405020304"/>
              <a:cs typeface="Times New Roman" panose="02020603050405020304"/>
            </a:endParaRPr>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利用基本全局阈值算法的例子</a:t>
            </a:r>
          </a:p>
        </p:txBody>
      </p:sp>
      <p:sp>
        <p:nvSpPr>
          <p:cNvPr id="6" name="object 6"/>
          <p:cNvSpPr/>
          <p:nvPr/>
        </p:nvSpPr>
        <p:spPr>
          <a:xfrm>
            <a:off x="2978543" y="1833372"/>
            <a:ext cx="5392673" cy="5221223"/>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192401" y="2686050"/>
            <a:ext cx="4826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原图</a:t>
            </a:r>
            <a:endParaRPr sz="1800">
              <a:latin typeface="宋体" panose="02010600030101010101" pitchFamily="2" charset="-122"/>
              <a:cs typeface="宋体" panose="02010600030101010101" pitchFamily="2" charset="-122"/>
            </a:endParaRPr>
          </a:p>
        </p:txBody>
      </p:sp>
      <p:sp>
        <p:nvSpPr>
          <p:cNvPr id="8" name="object 8"/>
          <p:cNvSpPr txBox="1"/>
          <p:nvPr/>
        </p:nvSpPr>
        <p:spPr>
          <a:xfrm>
            <a:off x="5473572" y="2103120"/>
            <a:ext cx="13970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原图的直方图</a:t>
            </a:r>
            <a:endParaRPr sz="1800">
              <a:latin typeface="宋体" panose="02010600030101010101" pitchFamily="2" charset="-122"/>
              <a:cs typeface="宋体" panose="02010600030101010101" pitchFamily="2" charset="-122"/>
            </a:endParaRPr>
          </a:p>
        </p:txBody>
      </p:sp>
      <p:sp>
        <p:nvSpPr>
          <p:cNvPr id="9" name="object 9"/>
          <p:cNvSpPr/>
          <p:nvPr/>
        </p:nvSpPr>
        <p:spPr>
          <a:xfrm>
            <a:off x="5994539" y="4138421"/>
            <a:ext cx="360680" cy="287655"/>
          </a:xfrm>
          <a:custGeom>
            <a:avLst/>
            <a:gdLst/>
            <a:ahLst/>
            <a:cxnLst/>
            <a:rect l="l" t="t" r="r" b="b"/>
            <a:pathLst>
              <a:path w="360679" h="287654">
                <a:moveTo>
                  <a:pt x="179832" y="0"/>
                </a:moveTo>
                <a:lnTo>
                  <a:pt x="132115" y="5108"/>
                </a:lnTo>
                <a:lnTo>
                  <a:pt x="89182" y="19529"/>
                </a:lnTo>
                <a:lnTo>
                  <a:pt x="52768" y="41910"/>
                </a:lnTo>
                <a:lnTo>
                  <a:pt x="24609" y="70894"/>
                </a:lnTo>
                <a:lnTo>
                  <a:pt x="6441" y="105127"/>
                </a:lnTo>
                <a:lnTo>
                  <a:pt x="0" y="143256"/>
                </a:lnTo>
                <a:lnTo>
                  <a:pt x="6441" y="181705"/>
                </a:lnTo>
                <a:lnTo>
                  <a:pt x="24609" y="216154"/>
                </a:lnTo>
                <a:lnTo>
                  <a:pt x="52768" y="245268"/>
                </a:lnTo>
                <a:lnTo>
                  <a:pt x="89182" y="267716"/>
                </a:lnTo>
                <a:lnTo>
                  <a:pt x="132115" y="282162"/>
                </a:lnTo>
                <a:lnTo>
                  <a:pt x="179832" y="287274"/>
                </a:lnTo>
                <a:lnTo>
                  <a:pt x="227869" y="282162"/>
                </a:lnTo>
                <a:lnTo>
                  <a:pt x="271018" y="267716"/>
                </a:lnTo>
                <a:lnTo>
                  <a:pt x="307562" y="245268"/>
                </a:lnTo>
                <a:lnTo>
                  <a:pt x="335788" y="216154"/>
                </a:lnTo>
                <a:lnTo>
                  <a:pt x="353980" y="181705"/>
                </a:lnTo>
                <a:lnTo>
                  <a:pt x="360426" y="143256"/>
                </a:lnTo>
                <a:lnTo>
                  <a:pt x="353980" y="105127"/>
                </a:lnTo>
                <a:lnTo>
                  <a:pt x="335788" y="70894"/>
                </a:lnTo>
                <a:lnTo>
                  <a:pt x="307562" y="41910"/>
                </a:lnTo>
                <a:lnTo>
                  <a:pt x="271018" y="19529"/>
                </a:lnTo>
                <a:lnTo>
                  <a:pt x="227869" y="5108"/>
                </a:lnTo>
                <a:lnTo>
                  <a:pt x="179832" y="0"/>
                </a:lnTo>
                <a:close/>
              </a:path>
            </a:pathLst>
          </a:custGeom>
          <a:ln w="12700">
            <a:solidFill>
              <a:srgbClr val="EE2B0A"/>
            </a:solidFill>
          </a:ln>
        </p:spPr>
        <p:txBody>
          <a:bodyPr wrap="square" lIns="0" tIns="0" rIns="0" bIns="0" rtlCol="0"/>
          <a:lstStyle/>
          <a:p>
            <a:endParaRPr/>
          </a:p>
        </p:txBody>
      </p:sp>
      <p:sp>
        <p:nvSpPr>
          <p:cNvPr id="10" name="object 10"/>
          <p:cNvSpPr txBox="1"/>
          <p:nvPr/>
        </p:nvSpPr>
        <p:spPr>
          <a:xfrm>
            <a:off x="6513703" y="4623816"/>
            <a:ext cx="13970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波谷作为阈值</a:t>
            </a:r>
            <a:endParaRPr sz="1800">
              <a:latin typeface="宋体" panose="02010600030101010101" pitchFamily="2" charset="-122"/>
              <a:cs typeface="宋体" panose="02010600030101010101" pitchFamily="2" charset="-122"/>
            </a:endParaRPr>
          </a:p>
        </p:txBody>
      </p:sp>
      <p:sp>
        <p:nvSpPr>
          <p:cNvPr id="11" name="object 11"/>
          <p:cNvSpPr/>
          <p:nvPr/>
        </p:nvSpPr>
        <p:spPr>
          <a:xfrm>
            <a:off x="6280289" y="4420361"/>
            <a:ext cx="361950" cy="220979"/>
          </a:xfrm>
          <a:custGeom>
            <a:avLst/>
            <a:gdLst/>
            <a:ahLst/>
            <a:cxnLst/>
            <a:rect l="l" t="t" r="r" b="b"/>
            <a:pathLst>
              <a:path w="361950" h="220979">
                <a:moveTo>
                  <a:pt x="300165" y="176441"/>
                </a:moveTo>
                <a:lnTo>
                  <a:pt x="6096" y="0"/>
                </a:lnTo>
                <a:lnTo>
                  <a:pt x="0" y="10668"/>
                </a:lnTo>
                <a:lnTo>
                  <a:pt x="293706" y="187333"/>
                </a:lnTo>
                <a:lnTo>
                  <a:pt x="300165" y="176441"/>
                </a:lnTo>
                <a:close/>
              </a:path>
              <a:path w="361950" h="220979">
                <a:moveTo>
                  <a:pt x="310896" y="217300"/>
                </a:moveTo>
                <a:lnTo>
                  <a:pt x="310896" y="182879"/>
                </a:lnTo>
                <a:lnTo>
                  <a:pt x="304038" y="193547"/>
                </a:lnTo>
                <a:lnTo>
                  <a:pt x="293706" y="187333"/>
                </a:lnTo>
                <a:lnTo>
                  <a:pt x="277368" y="214884"/>
                </a:lnTo>
                <a:lnTo>
                  <a:pt x="310896" y="217300"/>
                </a:lnTo>
                <a:close/>
              </a:path>
              <a:path w="361950" h="220979">
                <a:moveTo>
                  <a:pt x="310896" y="182879"/>
                </a:moveTo>
                <a:lnTo>
                  <a:pt x="300165" y="176441"/>
                </a:lnTo>
                <a:lnTo>
                  <a:pt x="293706" y="187333"/>
                </a:lnTo>
                <a:lnTo>
                  <a:pt x="304038" y="193547"/>
                </a:lnTo>
                <a:lnTo>
                  <a:pt x="310896" y="182879"/>
                </a:lnTo>
                <a:close/>
              </a:path>
              <a:path w="361950" h="220979">
                <a:moveTo>
                  <a:pt x="361950" y="220979"/>
                </a:moveTo>
                <a:lnTo>
                  <a:pt x="316230" y="149351"/>
                </a:lnTo>
                <a:lnTo>
                  <a:pt x="300165" y="176441"/>
                </a:lnTo>
                <a:lnTo>
                  <a:pt x="310896" y="182879"/>
                </a:lnTo>
                <a:lnTo>
                  <a:pt x="310896" y="217300"/>
                </a:lnTo>
                <a:lnTo>
                  <a:pt x="361950" y="220979"/>
                </a:lnTo>
                <a:close/>
              </a:path>
            </a:pathLst>
          </a:custGeom>
          <a:solidFill>
            <a:srgbClr val="EE2B0A"/>
          </a:solidFill>
        </p:spPr>
        <p:txBody>
          <a:bodyPr wrap="square" lIns="0" tIns="0" rIns="0" bIns="0" rtlCol="0"/>
          <a:lstStyle/>
          <a:p>
            <a:endParaRPr/>
          </a:p>
        </p:txBody>
      </p:sp>
      <p:sp>
        <p:nvSpPr>
          <p:cNvPr id="12" name="object 12"/>
          <p:cNvSpPr txBox="1"/>
          <p:nvPr/>
        </p:nvSpPr>
        <p:spPr>
          <a:xfrm>
            <a:off x="1897507" y="4635550"/>
            <a:ext cx="2008505" cy="2054860"/>
          </a:xfrm>
          <a:prstGeom prst="rect">
            <a:avLst/>
          </a:prstGeom>
        </p:spPr>
        <p:txBody>
          <a:bodyPr vert="horz" wrap="square" lIns="0" tIns="0" rIns="0" bIns="0" rtlCol="0">
            <a:spAutoFit/>
          </a:bodyPr>
          <a:lstStyle/>
          <a:p>
            <a:pPr marL="12700" marR="5080">
              <a:lnSpc>
                <a:spcPct val="149000"/>
              </a:lnSpc>
            </a:pPr>
            <a:r>
              <a:rPr sz="1800" dirty="0">
                <a:solidFill>
                  <a:srgbClr val="EE2B0A"/>
                </a:solidFill>
                <a:latin typeface="宋体" panose="02010600030101010101" pitchFamily="2" charset="-122"/>
                <a:cs typeface="宋体" panose="02010600030101010101" pitchFamily="2" charset="-122"/>
              </a:rPr>
              <a:t>基本全局阈值算法 处理的结果 </a:t>
            </a:r>
            <a:r>
              <a:rPr sz="1800" spc="-5" dirty="0">
                <a:solidFill>
                  <a:srgbClr val="EE2B0A"/>
                </a:solidFill>
                <a:latin typeface="Times New Roman" panose="02020603050405020304"/>
                <a:cs typeface="Times New Roman" panose="02020603050405020304"/>
              </a:rPr>
              <a:t>T0=0</a:t>
            </a:r>
            <a:r>
              <a:rPr sz="1800" dirty="0">
                <a:solidFill>
                  <a:srgbClr val="EE2B0A"/>
                </a:solidFill>
                <a:latin typeface="宋体" panose="02010600030101010101" pitchFamily="2" charset="-122"/>
                <a:cs typeface="宋体" panose="02010600030101010101" pitchFamily="2" charset="-122"/>
              </a:rPr>
              <a:t>，</a:t>
            </a:r>
            <a:r>
              <a:rPr sz="1800" dirty="0">
                <a:solidFill>
                  <a:srgbClr val="EE2B0A"/>
                </a:solidFill>
                <a:latin typeface="Times New Roman" panose="02020603050405020304"/>
                <a:cs typeface="Times New Roman" panose="02020603050405020304"/>
              </a:rPr>
              <a:t>3</a:t>
            </a:r>
            <a:r>
              <a:rPr sz="1800" dirty="0">
                <a:solidFill>
                  <a:srgbClr val="EE2B0A"/>
                </a:solidFill>
                <a:latin typeface="宋体" panose="02010600030101010101" pitchFamily="2" charset="-122"/>
                <a:cs typeface="宋体" panose="02010600030101010101" pitchFamily="2" charset="-122"/>
              </a:rPr>
              <a:t>次迭代得到 值为</a:t>
            </a:r>
            <a:r>
              <a:rPr sz="1800" dirty="0">
                <a:solidFill>
                  <a:srgbClr val="EE2B0A"/>
                </a:solidFill>
                <a:latin typeface="Times New Roman" panose="02020603050405020304"/>
                <a:cs typeface="Times New Roman" panose="02020603050405020304"/>
              </a:rPr>
              <a:t>125.4</a:t>
            </a:r>
            <a:endParaRPr sz="1800">
              <a:latin typeface="Times New Roman" panose="02020603050405020304"/>
              <a:cs typeface="Times New Roman" panose="02020603050405020304"/>
            </a:endParaRPr>
          </a:p>
          <a:p>
            <a:pPr marL="12700">
              <a:lnSpc>
                <a:spcPct val="100000"/>
              </a:lnSpc>
              <a:spcBef>
                <a:spcPts val="1090"/>
              </a:spcBef>
            </a:pPr>
            <a:r>
              <a:rPr sz="1800" dirty="0">
                <a:solidFill>
                  <a:srgbClr val="EE2B0A"/>
                </a:solidFill>
                <a:latin typeface="宋体" panose="02010600030101010101" pitchFamily="2" charset="-122"/>
                <a:cs typeface="宋体" panose="02010600030101010101" pitchFamily="2" charset="-122"/>
              </a:rPr>
              <a:t>最后确定</a:t>
            </a:r>
            <a:r>
              <a:rPr sz="1800" spc="-5" dirty="0">
                <a:solidFill>
                  <a:srgbClr val="EE2B0A"/>
                </a:solidFill>
                <a:latin typeface="Times New Roman" panose="02020603050405020304"/>
                <a:cs typeface="Times New Roman" panose="02020603050405020304"/>
              </a:rPr>
              <a:t>T=125</a:t>
            </a:r>
            <a:endParaRPr sz="1800">
              <a:latin typeface="Times New Roman" panose="02020603050405020304"/>
              <a:cs typeface="Times New Roman" panose="02020603050405020304"/>
            </a:endParaRPr>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1681098" y="1837690"/>
            <a:ext cx="7664450" cy="487108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基本自适应阈值</a:t>
            </a:r>
            <a:endParaRPr sz="3200">
              <a:latin typeface="新宋体" panose="02010609030101010101" charset="-122"/>
              <a:cs typeface="新宋体" panose="02010609030101010101" charset="-122"/>
            </a:endParaRPr>
          </a:p>
          <a:p>
            <a:pPr marL="469900">
              <a:lnSpc>
                <a:spcPct val="100000"/>
              </a:lnSpc>
              <a:spcBef>
                <a:spcPts val="1675"/>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单一全局阈值存在的问题</a:t>
            </a:r>
            <a:endParaRPr sz="2800">
              <a:latin typeface="新宋体" panose="02010609030101010101" charset="-122"/>
              <a:cs typeface="新宋体" panose="02010609030101010101" charset="-122"/>
            </a:endParaRPr>
          </a:p>
          <a:p>
            <a:pPr marL="927100">
              <a:lnSpc>
                <a:spcPct val="100000"/>
              </a:lnSpc>
              <a:spcBef>
                <a:spcPts val="2085"/>
              </a:spcBef>
              <a:tabLst>
                <a:tab pos="13068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不均匀亮度图像无法有效分割</a:t>
            </a:r>
            <a:endParaRPr sz="2400">
              <a:latin typeface="新宋体" panose="02010609030101010101" charset="-122"/>
              <a:cs typeface="新宋体" panose="02010609030101010101" charset="-122"/>
            </a:endParaRPr>
          </a:p>
          <a:p>
            <a:pPr marL="469900">
              <a:lnSpc>
                <a:spcPct val="100000"/>
              </a:lnSpc>
              <a:spcBef>
                <a:spcPts val="177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方法</a:t>
            </a:r>
            <a:endParaRPr sz="2800">
              <a:latin typeface="新宋体" panose="02010609030101010101" charset="-122"/>
              <a:cs typeface="新宋体" panose="02010609030101010101" charset="-122"/>
            </a:endParaRPr>
          </a:p>
          <a:p>
            <a:pPr marL="927100" marR="254000">
              <a:lnSpc>
                <a:spcPct val="102000"/>
              </a:lnSpc>
              <a:spcBef>
                <a:spcPts val="2025"/>
              </a:spcBef>
              <a:tabLst>
                <a:tab pos="130683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将图像进一步细分为子图像，并对不同的子图 </a:t>
            </a:r>
            <a:r>
              <a:rPr sz="2400" dirty="0">
                <a:latin typeface="新宋体" panose="02010609030101010101" charset="-122"/>
                <a:cs typeface="新宋体" panose="02010609030101010101" charset="-122"/>
              </a:rPr>
              <a:t>像使用不同的阈值处理</a:t>
            </a:r>
            <a:endParaRPr sz="2400">
              <a:latin typeface="新宋体" panose="02010609030101010101" charset="-122"/>
              <a:cs typeface="新宋体" panose="02010609030101010101" charset="-122"/>
            </a:endParaRPr>
          </a:p>
          <a:p>
            <a:pPr marL="927100" marR="5080">
              <a:lnSpc>
                <a:spcPct val="100000"/>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解决的关键问题：如何将图像进行细分和如何为 得到的子图像估计阈值</a:t>
            </a:r>
            <a:endParaRPr sz="2400">
              <a:latin typeface="新宋体" panose="02010609030101010101" charset="-122"/>
              <a:cs typeface="新宋体" panose="02010609030101010101" charset="-122"/>
            </a:endParaRPr>
          </a:p>
          <a:p>
            <a:pPr marL="927100">
              <a:lnSpc>
                <a:spcPts val="2835"/>
              </a:lnSpc>
              <a:spcBef>
                <a:spcPts val="1430"/>
              </a:spcBef>
              <a:tabLst>
                <a:tab pos="12503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自适应阈值：取决于像素在子图像中的位置</a:t>
            </a:r>
            <a:endParaRPr sz="2400">
              <a:latin typeface="新宋体" panose="02010609030101010101" charset="-122"/>
              <a:cs typeface="新宋体" panose="02010609030101010101" charset="-122"/>
            </a:endParaRPr>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基本自适应阈值举例</a:t>
            </a:r>
          </a:p>
        </p:txBody>
      </p:sp>
      <p:sp>
        <p:nvSpPr>
          <p:cNvPr id="6" name="object 6"/>
          <p:cNvSpPr/>
          <p:nvPr/>
        </p:nvSpPr>
        <p:spPr>
          <a:xfrm>
            <a:off x="1868309" y="2244089"/>
            <a:ext cx="6286500" cy="4054602"/>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993007" y="1880615"/>
            <a:ext cx="4826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原图</a:t>
            </a:r>
            <a:endParaRPr sz="1800">
              <a:latin typeface="宋体" panose="02010600030101010101" pitchFamily="2" charset="-122"/>
              <a:cs typeface="宋体" panose="02010600030101010101" pitchFamily="2" charset="-122"/>
            </a:endParaRPr>
          </a:p>
        </p:txBody>
      </p:sp>
      <p:sp>
        <p:nvSpPr>
          <p:cNvPr id="8" name="object 8"/>
          <p:cNvSpPr txBox="1"/>
          <p:nvPr/>
        </p:nvSpPr>
        <p:spPr>
          <a:xfrm>
            <a:off x="5713615" y="1389765"/>
            <a:ext cx="2997200" cy="825500"/>
          </a:xfrm>
          <a:prstGeom prst="rect">
            <a:avLst/>
          </a:prstGeom>
        </p:spPr>
        <p:txBody>
          <a:bodyPr vert="horz" wrap="square" lIns="0" tIns="0" rIns="0" bIns="0" rtlCol="0">
            <a:spAutoFit/>
          </a:bodyPr>
          <a:lstStyle/>
          <a:p>
            <a:pPr marL="12700" marR="5080">
              <a:lnSpc>
                <a:spcPct val="151000"/>
              </a:lnSpc>
            </a:pPr>
            <a:r>
              <a:rPr sz="1800" dirty="0">
                <a:solidFill>
                  <a:srgbClr val="EE2B0A"/>
                </a:solidFill>
                <a:latin typeface="宋体" panose="02010600030101010101" pitchFamily="2" charset="-122"/>
                <a:cs typeface="宋体" panose="02010600030101010101" pitchFamily="2" charset="-122"/>
              </a:rPr>
              <a:t>一个全局阈值处理后的结果： 人工设置直方图的波谷为阈值</a:t>
            </a:r>
            <a:endParaRPr sz="1800">
              <a:latin typeface="宋体" panose="02010600030101010101" pitchFamily="2" charset="-122"/>
              <a:cs typeface="宋体" panose="02010600030101010101" pitchFamily="2" charset="-122"/>
            </a:endParaRPr>
          </a:p>
        </p:txBody>
      </p:sp>
      <p:sp>
        <p:nvSpPr>
          <p:cNvPr id="9" name="object 9"/>
          <p:cNvSpPr txBox="1"/>
          <p:nvPr/>
        </p:nvSpPr>
        <p:spPr>
          <a:xfrm>
            <a:off x="3122828" y="6197998"/>
            <a:ext cx="2425700" cy="838200"/>
          </a:xfrm>
          <a:prstGeom prst="rect">
            <a:avLst/>
          </a:prstGeom>
        </p:spPr>
        <p:txBody>
          <a:bodyPr vert="horz" wrap="square" lIns="0" tIns="0" rIns="0" bIns="0" rtlCol="0">
            <a:spAutoFit/>
          </a:bodyPr>
          <a:lstStyle/>
          <a:p>
            <a:pPr marL="12700" marR="5080">
              <a:lnSpc>
                <a:spcPct val="151000"/>
              </a:lnSpc>
            </a:pPr>
            <a:r>
              <a:rPr sz="1800" dirty="0">
                <a:solidFill>
                  <a:srgbClr val="EE2B0A"/>
                </a:solidFill>
                <a:latin typeface="宋体" panose="02010600030101010101" pitchFamily="2" charset="-122"/>
                <a:cs typeface="宋体" panose="02010600030101010101" pitchFamily="2" charset="-122"/>
              </a:rPr>
              <a:t>分割为子图像：</a:t>
            </a:r>
            <a:r>
              <a:rPr sz="1800" dirty="0">
                <a:solidFill>
                  <a:srgbClr val="EE2B0A"/>
                </a:solidFill>
                <a:latin typeface="Times New Roman" panose="02020603050405020304"/>
                <a:cs typeface="Times New Roman" panose="02020603050405020304"/>
              </a:rPr>
              <a:t>4</a:t>
            </a:r>
            <a:r>
              <a:rPr sz="1800" dirty="0">
                <a:solidFill>
                  <a:srgbClr val="EE2B0A"/>
                </a:solidFill>
                <a:latin typeface="宋体" panose="02010600030101010101" pitchFamily="2" charset="-122"/>
                <a:cs typeface="宋体" panose="02010600030101010101" pitchFamily="2" charset="-122"/>
              </a:rPr>
              <a:t>等分后 再</a:t>
            </a:r>
            <a:r>
              <a:rPr sz="1800" dirty="0">
                <a:solidFill>
                  <a:srgbClr val="EE2B0A"/>
                </a:solidFill>
                <a:latin typeface="Times New Roman" panose="02020603050405020304"/>
                <a:cs typeface="Times New Roman" panose="02020603050405020304"/>
              </a:rPr>
              <a:t>4</a:t>
            </a:r>
            <a:r>
              <a:rPr sz="1800" dirty="0">
                <a:solidFill>
                  <a:srgbClr val="EE2B0A"/>
                </a:solidFill>
                <a:latin typeface="宋体" panose="02010600030101010101" pitchFamily="2" charset="-122"/>
                <a:cs typeface="宋体" panose="02010600030101010101" pitchFamily="2" charset="-122"/>
              </a:rPr>
              <a:t>等分</a:t>
            </a:r>
            <a:endParaRPr sz="1800">
              <a:latin typeface="宋体" panose="02010600030101010101" pitchFamily="2" charset="-122"/>
              <a:cs typeface="宋体" panose="02010600030101010101" pitchFamily="2" charset="-122"/>
            </a:endParaRPr>
          </a:p>
        </p:txBody>
      </p:sp>
      <p:sp>
        <p:nvSpPr>
          <p:cNvPr id="10" name="object 10"/>
          <p:cNvSpPr txBox="1"/>
          <p:nvPr/>
        </p:nvSpPr>
        <p:spPr>
          <a:xfrm>
            <a:off x="5713615" y="6418351"/>
            <a:ext cx="23114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自适应阈值处理的结果</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1681098" y="1837690"/>
            <a:ext cx="7493634" cy="377062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最佳全局和自适应阈值</a:t>
            </a:r>
            <a:endParaRPr sz="3200">
              <a:latin typeface="新宋体" panose="02010609030101010101" charset="-122"/>
              <a:cs typeface="新宋体" panose="02010609030101010101" charset="-122"/>
            </a:endParaRPr>
          </a:p>
          <a:p>
            <a:pPr marL="469900" marR="5080" algn="just">
              <a:lnSpc>
                <a:spcPct val="101000"/>
              </a:lnSpc>
              <a:spcBef>
                <a:spcPts val="205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假设一幅图像仅包含两个主要的灰度级区域。令z </a:t>
            </a:r>
            <a:r>
              <a:rPr sz="2400" dirty="0">
                <a:latin typeface="新宋体" panose="02010609030101010101" charset="-122"/>
                <a:cs typeface="新宋体" panose="02010609030101010101" charset="-122"/>
              </a:rPr>
              <a:t>表示灰度级值，则两个灰度区域的直方图可以看作它 们概率密度函数(PDF)的估计p(z)</a:t>
            </a:r>
            <a:endParaRPr sz="2400">
              <a:latin typeface="新宋体" panose="02010609030101010101" charset="-122"/>
              <a:cs typeface="新宋体" panose="02010609030101010101" charset="-122"/>
            </a:endParaRPr>
          </a:p>
          <a:p>
            <a:pPr marL="469900" marR="50800" algn="just">
              <a:lnSpc>
                <a:spcPct val="107000"/>
              </a:lnSpc>
              <a:spcBef>
                <a:spcPts val="178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400" dirty="0">
                <a:latin typeface="Times New Roman" panose="02020603050405020304"/>
                <a:cs typeface="Times New Roman" panose="02020603050405020304"/>
              </a:rPr>
              <a:t>p(z</a:t>
            </a:r>
            <a:r>
              <a:rPr sz="2400" spc="-10" dirty="0">
                <a:latin typeface="Times New Roman" panose="02020603050405020304"/>
                <a:cs typeface="Times New Roman" panose="02020603050405020304"/>
              </a:rPr>
              <a:t>)</a:t>
            </a:r>
            <a:r>
              <a:rPr sz="2400" dirty="0">
                <a:latin typeface="宋体" panose="02010600030101010101" pitchFamily="2" charset="-122"/>
                <a:cs typeface="宋体" panose="02010600030101010101" pitchFamily="2" charset="-122"/>
              </a:rPr>
              <a:t>是两个密度的和或混合。一个是图像中亮区域 的密度，另一个是暗区域的密度</a:t>
            </a:r>
            <a:endParaRPr sz="2400">
              <a:latin typeface="宋体" panose="02010600030101010101" pitchFamily="2" charset="-122"/>
              <a:cs typeface="宋体" panose="02010600030101010101" pitchFamily="2" charset="-122"/>
            </a:endParaRPr>
          </a:p>
          <a:p>
            <a:pPr marL="469900" algn="just">
              <a:lnSpc>
                <a:spcPct val="100000"/>
              </a:lnSpc>
              <a:spcBef>
                <a:spcPts val="1270"/>
              </a:spcBef>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如果</a:t>
            </a:r>
            <a:r>
              <a:rPr sz="2400" dirty="0">
                <a:latin typeface="Times New Roman" panose="02020603050405020304"/>
                <a:cs typeface="Times New Roman" panose="02020603050405020304"/>
              </a:rPr>
              <a:t>p(z</a:t>
            </a:r>
            <a:r>
              <a:rPr sz="2400" spc="-5" dirty="0">
                <a:latin typeface="Times New Roman" panose="02020603050405020304"/>
                <a:cs typeface="Times New Roman" panose="02020603050405020304"/>
              </a:rPr>
              <a:t>)</a:t>
            </a:r>
            <a:r>
              <a:rPr sz="2400" dirty="0">
                <a:latin typeface="宋体" panose="02010600030101010101" pitchFamily="2" charset="-122"/>
                <a:cs typeface="宋体" panose="02010600030101010101" pitchFamily="2" charset="-122"/>
              </a:rPr>
              <a:t>已知或假设，则它能够确定一个最佳阈值</a:t>
            </a:r>
            <a:endParaRPr sz="2400">
              <a:latin typeface="宋体" panose="02010600030101010101" pitchFamily="2" charset="-122"/>
              <a:cs typeface="宋体" panose="02010600030101010101" pitchFamily="2" charset="-122"/>
            </a:endParaRPr>
          </a:p>
          <a:p>
            <a:pPr marL="469900" algn="just">
              <a:lnSpc>
                <a:spcPts val="2835"/>
              </a:lnSpc>
              <a:spcBef>
                <a:spcPts val="155"/>
              </a:spcBef>
            </a:pPr>
            <a:r>
              <a:rPr sz="2400" dirty="0">
                <a:latin typeface="宋体" panose="02010600030101010101" pitchFamily="2" charset="-122"/>
                <a:cs typeface="宋体" panose="02010600030101010101" pitchFamily="2" charset="-122"/>
              </a:rPr>
              <a:t>（具有最低的误差）将图像分割为两个可区分的区域</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最佳全局和自适应阈值</a:t>
            </a:r>
          </a:p>
        </p:txBody>
      </p:sp>
      <p:sp>
        <p:nvSpPr>
          <p:cNvPr id="6" name="object 6"/>
          <p:cNvSpPr txBox="1"/>
          <p:nvPr/>
        </p:nvSpPr>
        <p:spPr>
          <a:xfrm>
            <a:off x="1681098" y="1879061"/>
            <a:ext cx="7578725" cy="2736215"/>
          </a:xfrm>
          <a:prstGeom prst="rect">
            <a:avLst/>
          </a:prstGeom>
        </p:spPr>
        <p:txBody>
          <a:bodyPr vert="horz" wrap="square" lIns="0" tIns="0" rIns="0" bIns="0" rtlCol="0">
            <a:spAutoFit/>
          </a:bodyPr>
          <a:lstStyle/>
          <a:p>
            <a:pPr marL="12700" marR="169545">
              <a:lnSpc>
                <a:spcPct val="102000"/>
              </a:lnSpc>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假设2个PDF中较大的一个对应背景的灰度级，较小的 </a:t>
            </a:r>
            <a:r>
              <a:rPr sz="2400" dirty="0">
                <a:latin typeface="新宋体" panose="02010609030101010101" charset="-122"/>
                <a:cs typeface="新宋体" panose="02010609030101010101" charset="-122"/>
              </a:rPr>
              <a:t>一个描述了图像中对象的灰度级，则混合PDF是</a:t>
            </a:r>
            <a:endParaRPr sz="2400">
              <a:latin typeface="新宋体" panose="02010609030101010101" charset="-122"/>
              <a:cs typeface="新宋体" panose="02010609030101010101" charset="-122"/>
            </a:endParaRPr>
          </a:p>
          <a:p>
            <a:pPr marL="1817370">
              <a:lnSpc>
                <a:spcPts val="4075"/>
              </a:lnSpc>
            </a:pPr>
            <a:r>
              <a:rPr sz="2750" i="1" spc="-80" dirty="0">
                <a:latin typeface="Times New Roman" panose="02020603050405020304"/>
                <a:cs typeface="Times New Roman" panose="02020603050405020304"/>
              </a:rPr>
              <a:t>p</a:t>
            </a:r>
            <a:r>
              <a:rPr sz="3750" spc="-385" dirty="0">
                <a:latin typeface="Symbol" panose="05050102010706020507"/>
                <a:cs typeface="Symbol" panose="05050102010706020507"/>
              </a:rPr>
              <a:t></a:t>
            </a:r>
            <a:r>
              <a:rPr sz="2750" i="1" spc="85" dirty="0">
                <a:latin typeface="Times New Roman" panose="02020603050405020304"/>
                <a:cs typeface="Times New Roman" panose="02020603050405020304"/>
              </a:rPr>
              <a:t>z</a:t>
            </a:r>
            <a:r>
              <a:rPr sz="3750" spc="-445" dirty="0">
                <a:latin typeface="Symbol" panose="05050102010706020507"/>
                <a:cs typeface="Symbol" panose="05050102010706020507"/>
              </a:rPr>
              <a:t></a:t>
            </a:r>
            <a:r>
              <a:rPr sz="3750" spc="-54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155" dirty="0">
                <a:latin typeface="Times New Roman" panose="02020603050405020304"/>
                <a:cs typeface="Times New Roman" panose="02020603050405020304"/>
              </a:rPr>
              <a:t> </a:t>
            </a:r>
            <a:r>
              <a:rPr sz="2750" i="1" spc="-675"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1</a:t>
            </a:r>
            <a:r>
              <a:rPr sz="2850" spc="-375" baseline="-20000" dirty="0">
                <a:latin typeface="Times New Roman" panose="02020603050405020304"/>
                <a:cs typeface="Times New Roman" panose="02020603050405020304"/>
              </a:rPr>
              <a:t> </a:t>
            </a:r>
            <a:r>
              <a:rPr sz="2750" i="1" spc="-265" dirty="0">
                <a:latin typeface="Times New Roman" panose="02020603050405020304"/>
                <a:cs typeface="Times New Roman" panose="02020603050405020304"/>
              </a:rPr>
              <a:t>p</a:t>
            </a:r>
            <a:r>
              <a:rPr sz="2850" spc="112" baseline="-20000" dirty="0">
                <a:latin typeface="Times New Roman" panose="02020603050405020304"/>
                <a:cs typeface="Times New Roman" panose="02020603050405020304"/>
              </a:rPr>
              <a:t>1</a:t>
            </a:r>
            <a:r>
              <a:rPr sz="3750" spc="-380" dirty="0">
                <a:latin typeface="Symbol" panose="05050102010706020507"/>
                <a:cs typeface="Symbol" panose="05050102010706020507"/>
              </a:rPr>
              <a:t></a:t>
            </a:r>
            <a:r>
              <a:rPr sz="2750" i="1" spc="80" dirty="0">
                <a:latin typeface="Times New Roman" panose="02020603050405020304"/>
                <a:cs typeface="Times New Roman" panose="02020603050405020304"/>
              </a:rPr>
              <a:t>z</a:t>
            </a:r>
            <a:r>
              <a:rPr sz="3750" spc="-229" dirty="0">
                <a:latin typeface="Symbol" panose="05050102010706020507"/>
                <a:cs typeface="Symbol" panose="05050102010706020507"/>
              </a:rPr>
              <a:t></a:t>
            </a:r>
            <a:r>
              <a:rPr sz="2750" spc="5" dirty="0">
                <a:latin typeface="Symbol" panose="05050102010706020507"/>
                <a:cs typeface="Symbol" panose="05050102010706020507"/>
              </a:rPr>
              <a:t></a:t>
            </a:r>
            <a:r>
              <a:rPr sz="2750" spc="-305" dirty="0">
                <a:latin typeface="Times New Roman" panose="02020603050405020304"/>
                <a:cs typeface="Times New Roman" panose="02020603050405020304"/>
              </a:rPr>
              <a:t> </a:t>
            </a:r>
            <a:r>
              <a:rPr sz="2750" i="1" spc="-484"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2</a:t>
            </a:r>
            <a:r>
              <a:rPr sz="2850" spc="-179" baseline="-20000" dirty="0">
                <a:latin typeface="Times New Roman" panose="02020603050405020304"/>
                <a:cs typeface="Times New Roman" panose="02020603050405020304"/>
              </a:rPr>
              <a:t> </a:t>
            </a:r>
            <a:r>
              <a:rPr sz="2750" i="1" spc="-70"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2</a:t>
            </a:r>
            <a:r>
              <a:rPr sz="2850" spc="-434" baseline="-20000" dirty="0">
                <a:latin typeface="Times New Roman" panose="02020603050405020304"/>
                <a:cs typeface="Times New Roman" panose="02020603050405020304"/>
              </a:rPr>
              <a:t> </a:t>
            </a:r>
            <a:r>
              <a:rPr sz="3750" spc="-380" dirty="0">
                <a:latin typeface="Symbol" panose="05050102010706020507"/>
                <a:cs typeface="Symbol" panose="05050102010706020507"/>
              </a:rPr>
              <a:t></a:t>
            </a:r>
            <a:r>
              <a:rPr sz="2750" i="1" spc="80" dirty="0">
                <a:latin typeface="Times New Roman" panose="02020603050405020304"/>
                <a:cs typeface="Times New Roman" panose="02020603050405020304"/>
              </a:rPr>
              <a:t>z</a:t>
            </a:r>
            <a:r>
              <a:rPr sz="3750" spc="-445" dirty="0">
                <a:latin typeface="Symbol" panose="05050102010706020507"/>
                <a:cs typeface="Symbol" panose="05050102010706020507"/>
              </a:rPr>
              <a:t></a:t>
            </a:r>
            <a:endParaRPr sz="3750">
              <a:latin typeface="Symbol" panose="05050102010706020507"/>
              <a:cs typeface="Symbol" panose="05050102010706020507"/>
            </a:endParaRPr>
          </a:p>
          <a:p>
            <a:pPr marL="12700" marR="5080" indent="304800">
              <a:lnSpc>
                <a:spcPct val="105000"/>
              </a:lnSpc>
              <a:spcBef>
                <a:spcPts val="1355"/>
              </a:spcBef>
            </a:pPr>
            <a:r>
              <a:rPr sz="2400" spc="-5" dirty="0">
                <a:latin typeface="Times New Roman" panose="02020603050405020304"/>
                <a:cs typeface="Times New Roman" panose="02020603050405020304"/>
              </a:rPr>
              <a:t>P</a:t>
            </a:r>
            <a:r>
              <a:rPr sz="2400" baseline="-21000" dirty="0">
                <a:latin typeface="Times New Roman" panose="02020603050405020304"/>
                <a:cs typeface="Times New Roman" panose="02020603050405020304"/>
              </a:rPr>
              <a:t>1</a:t>
            </a:r>
            <a:r>
              <a:rPr sz="2400" dirty="0">
                <a:latin typeface="宋体" panose="02010600030101010101" pitchFamily="2" charset="-122"/>
                <a:cs typeface="宋体" panose="02010600030101010101" pitchFamily="2" charset="-122"/>
              </a:rPr>
              <a:t>是属于对象像素的概率，</a:t>
            </a:r>
            <a:r>
              <a:rPr sz="2400" spc="-5" dirty="0">
                <a:latin typeface="Times New Roman" panose="02020603050405020304"/>
                <a:cs typeface="Times New Roman" panose="02020603050405020304"/>
              </a:rPr>
              <a:t>P</a:t>
            </a:r>
            <a:r>
              <a:rPr sz="2400" baseline="-21000" dirty="0">
                <a:latin typeface="Times New Roman" panose="02020603050405020304"/>
                <a:cs typeface="Times New Roman" panose="02020603050405020304"/>
              </a:rPr>
              <a:t>2</a:t>
            </a:r>
            <a:r>
              <a:rPr sz="2400" dirty="0">
                <a:latin typeface="宋体" panose="02010600030101010101" pitchFamily="2" charset="-122"/>
                <a:cs typeface="宋体" panose="02010600030101010101" pitchFamily="2" charset="-122"/>
              </a:rPr>
              <a:t>是属于背景像素的概率， 假设图像只包括对象和背景，则</a:t>
            </a:r>
            <a:endParaRPr sz="2400">
              <a:latin typeface="宋体" panose="02010600030101010101" pitchFamily="2" charset="-122"/>
              <a:cs typeface="宋体" panose="02010600030101010101" pitchFamily="2" charset="-122"/>
            </a:endParaRPr>
          </a:p>
          <a:p>
            <a:pPr marR="918845" algn="ctr">
              <a:lnSpc>
                <a:spcPct val="100000"/>
              </a:lnSpc>
              <a:spcBef>
                <a:spcPts val="225"/>
              </a:spcBef>
            </a:pPr>
            <a:r>
              <a:rPr sz="2750" i="1" spc="-675"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1</a:t>
            </a:r>
            <a:r>
              <a:rPr sz="2850" spc="-7" baseline="-2000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300" dirty="0">
                <a:latin typeface="Times New Roman" panose="02020603050405020304"/>
                <a:cs typeface="Times New Roman" panose="02020603050405020304"/>
              </a:rPr>
              <a:t> </a:t>
            </a:r>
            <a:r>
              <a:rPr sz="2750" i="1" spc="-484"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2</a:t>
            </a:r>
            <a:r>
              <a:rPr sz="2850" baseline="-20000" dirty="0">
                <a:latin typeface="Times New Roman" panose="02020603050405020304"/>
                <a:cs typeface="Times New Roman" panose="02020603050405020304"/>
              </a:rPr>
              <a:t> </a:t>
            </a:r>
            <a:r>
              <a:rPr sz="2850" spc="-247" baseline="-20000" dirty="0">
                <a:latin typeface="Times New Roman" panose="02020603050405020304"/>
                <a:cs typeface="Times New Roman" panose="02020603050405020304"/>
              </a:rPr>
              <a:t> </a:t>
            </a:r>
            <a:r>
              <a:rPr sz="2750" spc="185" dirty="0">
                <a:latin typeface="Symbol" panose="05050102010706020507"/>
                <a:cs typeface="Symbol" panose="05050102010706020507"/>
              </a:rPr>
              <a:t></a:t>
            </a:r>
            <a:r>
              <a:rPr sz="2750" spc="5" dirty="0">
                <a:latin typeface="Times New Roman" panose="02020603050405020304"/>
                <a:cs typeface="Times New Roman" panose="02020603050405020304"/>
              </a:rPr>
              <a:t>1</a:t>
            </a:r>
            <a:endParaRPr sz="2750">
              <a:latin typeface="Times New Roman" panose="02020603050405020304"/>
              <a:cs typeface="Times New Roman" panose="02020603050405020304"/>
            </a:endParaRPr>
          </a:p>
        </p:txBody>
      </p:sp>
      <p:sp>
        <p:nvSpPr>
          <p:cNvPr id="7" name="object 7"/>
          <p:cNvSpPr/>
          <p:nvPr/>
        </p:nvSpPr>
        <p:spPr>
          <a:xfrm>
            <a:off x="1962035" y="5001767"/>
            <a:ext cx="5372099" cy="180670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989205" y="5001767"/>
            <a:ext cx="294640" cy="579120"/>
          </a:xfrm>
          <a:custGeom>
            <a:avLst/>
            <a:gdLst/>
            <a:ahLst/>
            <a:cxnLst/>
            <a:rect l="l" t="t" r="r" b="b"/>
            <a:pathLst>
              <a:path w="294639" h="579120">
                <a:moveTo>
                  <a:pt x="265531" y="70883"/>
                </a:moveTo>
                <a:lnTo>
                  <a:pt x="254292" y="65200"/>
                </a:lnTo>
                <a:lnTo>
                  <a:pt x="0" y="573786"/>
                </a:lnTo>
                <a:lnTo>
                  <a:pt x="10668" y="579120"/>
                </a:lnTo>
                <a:lnTo>
                  <a:pt x="265531" y="70883"/>
                </a:lnTo>
                <a:close/>
              </a:path>
              <a:path w="294639" h="579120">
                <a:moveTo>
                  <a:pt x="294131" y="85344"/>
                </a:moveTo>
                <a:lnTo>
                  <a:pt x="294131" y="0"/>
                </a:lnTo>
                <a:lnTo>
                  <a:pt x="226313" y="51054"/>
                </a:lnTo>
                <a:lnTo>
                  <a:pt x="254292" y="65200"/>
                </a:lnTo>
                <a:lnTo>
                  <a:pt x="259841" y="54102"/>
                </a:lnTo>
                <a:lnTo>
                  <a:pt x="271271" y="59436"/>
                </a:lnTo>
                <a:lnTo>
                  <a:pt x="271271" y="73785"/>
                </a:lnTo>
                <a:lnTo>
                  <a:pt x="294131" y="85344"/>
                </a:lnTo>
                <a:close/>
              </a:path>
              <a:path w="294639" h="579120">
                <a:moveTo>
                  <a:pt x="271271" y="59436"/>
                </a:moveTo>
                <a:lnTo>
                  <a:pt x="259841" y="54102"/>
                </a:lnTo>
                <a:lnTo>
                  <a:pt x="254292" y="65200"/>
                </a:lnTo>
                <a:lnTo>
                  <a:pt x="265531" y="70883"/>
                </a:lnTo>
                <a:lnTo>
                  <a:pt x="271271" y="59436"/>
                </a:lnTo>
                <a:close/>
              </a:path>
              <a:path w="294639" h="579120">
                <a:moveTo>
                  <a:pt x="271271" y="73785"/>
                </a:moveTo>
                <a:lnTo>
                  <a:pt x="271271" y="59436"/>
                </a:lnTo>
                <a:lnTo>
                  <a:pt x="265531" y="70883"/>
                </a:lnTo>
                <a:lnTo>
                  <a:pt x="271271" y="73785"/>
                </a:lnTo>
                <a:close/>
              </a:path>
            </a:pathLst>
          </a:custGeom>
          <a:solidFill>
            <a:srgbClr val="EE2B0A"/>
          </a:solidFill>
        </p:spPr>
        <p:txBody>
          <a:bodyPr wrap="square" lIns="0" tIns="0" rIns="0" bIns="0" rtlCol="0"/>
          <a:lstStyle/>
          <a:p>
            <a:endParaRPr/>
          </a:p>
        </p:txBody>
      </p:sp>
      <p:sp>
        <p:nvSpPr>
          <p:cNvPr id="9" name="object 9"/>
          <p:cNvSpPr txBox="1"/>
          <p:nvPr/>
        </p:nvSpPr>
        <p:spPr>
          <a:xfrm>
            <a:off x="4569091" y="4557521"/>
            <a:ext cx="1955800" cy="621030"/>
          </a:xfrm>
          <a:prstGeom prst="rect">
            <a:avLst/>
          </a:prstGeom>
        </p:spPr>
        <p:txBody>
          <a:bodyPr vert="horz" wrap="square" lIns="0" tIns="0" rIns="0" bIns="0" rtlCol="0">
            <a:spAutoFit/>
          </a:bodyPr>
          <a:lstStyle/>
          <a:p>
            <a:pPr marL="1485265">
              <a:lnSpc>
                <a:spcPct val="100000"/>
              </a:lnSpc>
            </a:pPr>
            <a:r>
              <a:rPr sz="1800" dirty="0">
                <a:solidFill>
                  <a:srgbClr val="EE2B0A"/>
                </a:solidFill>
                <a:latin typeface="宋体" panose="02010600030101010101" pitchFamily="2" charset="-122"/>
                <a:cs typeface="宋体" panose="02010600030101010101" pitchFamily="2" charset="-122"/>
              </a:rPr>
              <a:t>背景</a:t>
            </a:r>
            <a:endParaRPr sz="1800">
              <a:latin typeface="宋体" panose="02010600030101010101" pitchFamily="2" charset="-122"/>
              <a:cs typeface="宋体" panose="02010600030101010101" pitchFamily="2" charset="-122"/>
            </a:endParaRPr>
          </a:p>
          <a:p>
            <a:pPr marL="12700">
              <a:lnSpc>
                <a:spcPts val="2155"/>
              </a:lnSpc>
              <a:spcBef>
                <a:spcPts val="575"/>
              </a:spcBef>
            </a:pPr>
            <a:r>
              <a:rPr sz="1800" dirty="0">
                <a:solidFill>
                  <a:srgbClr val="EE2B0A"/>
                </a:solidFill>
                <a:latin typeface="宋体" panose="02010600030101010101" pitchFamily="2" charset="-122"/>
                <a:cs typeface="宋体" panose="02010600030101010101" pitchFamily="2" charset="-122"/>
              </a:rPr>
              <a:t>对象</a:t>
            </a:r>
            <a:endParaRPr sz="1800">
              <a:latin typeface="宋体" panose="02010600030101010101" pitchFamily="2" charset="-122"/>
              <a:cs typeface="宋体" panose="02010600030101010101" pitchFamily="2" charset="-122"/>
            </a:endParaRPr>
          </a:p>
        </p:txBody>
      </p:sp>
      <p:sp>
        <p:nvSpPr>
          <p:cNvPr id="10" name="object 10"/>
          <p:cNvSpPr/>
          <p:nvPr/>
        </p:nvSpPr>
        <p:spPr>
          <a:xfrm>
            <a:off x="4803533" y="5218176"/>
            <a:ext cx="76200" cy="791845"/>
          </a:xfrm>
          <a:custGeom>
            <a:avLst/>
            <a:gdLst/>
            <a:ahLst/>
            <a:cxnLst/>
            <a:rect l="l" t="t" r="r" b="b"/>
            <a:pathLst>
              <a:path w="76200" h="791845">
                <a:moveTo>
                  <a:pt x="76200" y="76200"/>
                </a:moveTo>
                <a:lnTo>
                  <a:pt x="38100" y="0"/>
                </a:lnTo>
                <a:lnTo>
                  <a:pt x="0" y="76200"/>
                </a:lnTo>
                <a:lnTo>
                  <a:pt x="32003" y="76200"/>
                </a:lnTo>
                <a:lnTo>
                  <a:pt x="32003" y="63246"/>
                </a:lnTo>
                <a:lnTo>
                  <a:pt x="44957" y="63246"/>
                </a:lnTo>
                <a:lnTo>
                  <a:pt x="44957" y="76200"/>
                </a:lnTo>
                <a:lnTo>
                  <a:pt x="76200" y="76200"/>
                </a:lnTo>
                <a:close/>
              </a:path>
              <a:path w="76200" h="791845">
                <a:moveTo>
                  <a:pt x="44957" y="76200"/>
                </a:moveTo>
                <a:lnTo>
                  <a:pt x="44957" y="63246"/>
                </a:lnTo>
                <a:lnTo>
                  <a:pt x="32003" y="63246"/>
                </a:lnTo>
                <a:lnTo>
                  <a:pt x="32003" y="76200"/>
                </a:lnTo>
                <a:lnTo>
                  <a:pt x="44957" y="76200"/>
                </a:lnTo>
                <a:close/>
              </a:path>
              <a:path w="76200" h="791845">
                <a:moveTo>
                  <a:pt x="44958" y="791718"/>
                </a:moveTo>
                <a:lnTo>
                  <a:pt x="44957" y="76200"/>
                </a:lnTo>
                <a:lnTo>
                  <a:pt x="32003" y="76200"/>
                </a:lnTo>
                <a:lnTo>
                  <a:pt x="32004" y="791718"/>
                </a:lnTo>
                <a:lnTo>
                  <a:pt x="44958" y="791718"/>
                </a:lnTo>
                <a:close/>
              </a:path>
            </a:pathLst>
          </a:custGeom>
          <a:solidFill>
            <a:srgbClr val="EE2B0A"/>
          </a:solidFill>
        </p:spPr>
        <p:txBody>
          <a:bodyPr wrap="square" lIns="0" tIns="0" rIns="0" bIns="0" rtlCol="0"/>
          <a:lstStyle/>
          <a:p>
            <a:endParaRPr/>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59865"/>
            <a:ext cx="408686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最佳全局和自适应阈值</a:t>
            </a:r>
            <a:endParaRPr sz="3200">
              <a:latin typeface="新宋体" panose="02010609030101010101" charset="-122"/>
              <a:cs typeface="新宋体" panose="02010609030101010101" charset="-122"/>
            </a:endParaRPr>
          </a:p>
        </p:txBody>
      </p:sp>
      <p:sp>
        <p:nvSpPr>
          <p:cNvPr id="6" name="object 6"/>
          <p:cNvSpPr txBox="1"/>
          <p:nvPr/>
        </p:nvSpPr>
        <p:spPr>
          <a:xfrm>
            <a:off x="1681098" y="1885279"/>
            <a:ext cx="7645400" cy="1466850"/>
          </a:xfrm>
          <a:prstGeom prst="rect">
            <a:avLst/>
          </a:prstGeom>
        </p:spPr>
        <p:txBody>
          <a:bodyPr vert="horz" wrap="square" lIns="0" tIns="1905" rIns="0" bIns="0" rtlCol="0">
            <a:spAutoFit/>
          </a:bodyPr>
          <a:lstStyle/>
          <a:p>
            <a:pPr marL="12700">
              <a:lnSpc>
                <a:spcPct val="100000"/>
              </a:lnSpc>
              <a:spcBef>
                <a:spcPts val="15"/>
              </a:spcBef>
              <a:tabLst>
                <a:tab pos="391160"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在区间[a,b]内取值的随机变量的概率是它的概率密度</a:t>
            </a:r>
            <a:endParaRPr sz="2400">
              <a:latin typeface="新宋体" panose="02010609030101010101" charset="-122"/>
              <a:cs typeface="新宋体" panose="02010609030101010101" charset="-122"/>
            </a:endParaRPr>
          </a:p>
          <a:p>
            <a:pPr marL="12700" marR="5080">
              <a:lnSpc>
                <a:spcPct val="100000"/>
              </a:lnSpc>
              <a:spcBef>
                <a:spcPts val="65"/>
              </a:spcBef>
            </a:pPr>
            <a:r>
              <a:rPr sz="2400" dirty="0">
                <a:latin typeface="新宋体" panose="02010609030101010101" charset="-122"/>
                <a:cs typeface="新宋体" panose="02010609030101010101" charset="-122"/>
              </a:rPr>
              <a:t>函数从a到b的积分，即在这两个上下限之间PDF曲线围住 的面积，因此，将一个背景点当作对象点进行分类时，错 误发生的概率为：</a:t>
            </a:r>
            <a:endParaRPr sz="2400">
              <a:latin typeface="新宋体" panose="02010609030101010101" charset="-122"/>
              <a:cs typeface="新宋体" panose="02010609030101010101" charset="-122"/>
            </a:endParaRPr>
          </a:p>
        </p:txBody>
      </p:sp>
      <p:sp>
        <p:nvSpPr>
          <p:cNvPr id="7" name="object 7"/>
          <p:cNvSpPr txBox="1"/>
          <p:nvPr/>
        </p:nvSpPr>
        <p:spPr>
          <a:xfrm>
            <a:off x="2023998" y="6257544"/>
            <a:ext cx="6104255" cy="433705"/>
          </a:xfrm>
          <a:prstGeom prst="rect">
            <a:avLst/>
          </a:prstGeom>
        </p:spPr>
        <p:txBody>
          <a:bodyPr vert="horz" wrap="square" lIns="0" tIns="0" rIns="0" bIns="0" rtlCol="0">
            <a:spAutoFit/>
          </a:bodyPr>
          <a:lstStyle/>
          <a:p>
            <a:pPr marL="12700">
              <a:lnSpc>
                <a:spcPct val="100000"/>
              </a:lnSpc>
            </a:pPr>
            <a:r>
              <a:rPr sz="2400" dirty="0">
                <a:latin typeface="宋体" panose="02010600030101010101" pitchFamily="2" charset="-122"/>
                <a:cs typeface="宋体" panose="02010600030101010101" pitchFamily="2" charset="-122"/>
              </a:rPr>
              <a:t>这是在曲线</a:t>
            </a:r>
            <a:r>
              <a:rPr sz="2400" dirty="0">
                <a:latin typeface="Times New Roman" panose="02020603050405020304"/>
                <a:cs typeface="Times New Roman" panose="02020603050405020304"/>
              </a:rPr>
              <a:t>p</a:t>
            </a:r>
            <a:r>
              <a:rPr sz="2400" baseline="-21000" dirty="0">
                <a:latin typeface="Times New Roman" panose="02020603050405020304"/>
                <a:cs typeface="Times New Roman" panose="02020603050405020304"/>
              </a:rPr>
              <a:t>1</a:t>
            </a:r>
            <a:r>
              <a:rPr sz="2400" dirty="0">
                <a:latin typeface="Times New Roman" panose="02020603050405020304"/>
                <a:cs typeface="Times New Roman" panose="02020603050405020304"/>
              </a:rPr>
              <a:t>(z</a:t>
            </a:r>
            <a:r>
              <a:rPr sz="2400" spc="-5" dirty="0">
                <a:latin typeface="Times New Roman" panose="02020603050405020304"/>
                <a:cs typeface="Times New Roman" panose="02020603050405020304"/>
              </a:rPr>
              <a:t>)</a:t>
            </a:r>
            <a:r>
              <a:rPr sz="2400" spc="-5" dirty="0">
                <a:latin typeface="宋体" panose="02010600030101010101" pitchFamily="2" charset="-122"/>
                <a:cs typeface="宋体" panose="02010600030101010101" pitchFamily="2" charset="-122"/>
              </a:rPr>
              <a:t>下方位于阈值右边区域的面积</a:t>
            </a:r>
            <a:endParaRPr sz="2400">
              <a:latin typeface="宋体" panose="02010600030101010101" pitchFamily="2" charset="-122"/>
              <a:cs typeface="宋体" panose="02010600030101010101" pitchFamily="2" charset="-122"/>
            </a:endParaRPr>
          </a:p>
        </p:txBody>
      </p:sp>
      <p:sp>
        <p:nvSpPr>
          <p:cNvPr id="8" name="object 8"/>
          <p:cNvSpPr txBox="1"/>
          <p:nvPr/>
        </p:nvSpPr>
        <p:spPr>
          <a:xfrm>
            <a:off x="4777117" y="3178555"/>
            <a:ext cx="162560" cy="302260"/>
          </a:xfrm>
          <a:prstGeom prst="rect">
            <a:avLst/>
          </a:prstGeom>
        </p:spPr>
        <p:txBody>
          <a:bodyPr vert="horz" wrap="square" lIns="0" tIns="0" rIns="0" bIns="0" rtlCol="0">
            <a:spAutoFit/>
          </a:bodyPr>
          <a:lstStyle/>
          <a:p>
            <a:pPr marL="12700">
              <a:lnSpc>
                <a:spcPct val="100000"/>
              </a:lnSpc>
            </a:pPr>
            <a:r>
              <a:rPr sz="1900" i="1" spc="15" dirty="0">
                <a:latin typeface="Times New Roman" panose="02020603050405020304"/>
                <a:cs typeface="Times New Roman" panose="02020603050405020304"/>
              </a:rPr>
              <a:t>T</a:t>
            </a:r>
            <a:endParaRPr sz="1900">
              <a:latin typeface="Times New Roman" panose="02020603050405020304"/>
              <a:cs typeface="Times New Roman" panose="02020603050405020304"/>
            </a:endParaRPr>
          </a:p>
        </p:txBody>
      </p:sp>
      <p:sp>
        <p:nvSpPr>
          <p:cNvPr id="9" name="object 9"/>
          <p:cNvSpPr txBox="1"/>
          <p:nvPr/>
        </p:nvSpPr>
        <p:spPr>
          <a:xfrm>
            <a:off x="1681098" y="3098291"/>
            <a:ext cx="7282180" cy="1877060"/>
          </a:xfrm>
          <a:prstGeom prst="rect">
            <a:avLst/>
          </a:prstGeom>
        </p:spPr>
        <p:txBody>
          <a:bodyPr vert="horz" wrap="square" lIns="0" tIns="0" rIns="0" bIns="0" rtlCol="0">
            <a:spAutoFit/>
          </a:bodyPr>
          <a:lstStyle/>
          <a:p>
            <a:pPr marL="1933575">
              <a:lnSpc>
                <a:spcPct val="100000"/>
              </a:lnSpc>
            </a:pPr>
            <a:r>
              <a:rPr sz="2750" i="1" spc="-295" dirty="0">
                <a:latin typeface="Times New Roman" panose="02020603050405020304"/>
                <a:cs typeface="Times New Roman" panose="02020603050405020304"/>
              </a:rPr>
              <a:t>E</a:t>
            </a:r>
            <a:r>
              <a:rPr sz="2850" spc="112" baseline="-20000" dirty="0">
                <a:latin typeface="Times New Roman" panose="02020603050405020304"/>
                <a:cs typeface="Times New Roman" panose="02020603050405020304"/>
              </a:rPr>
              <a:t>1</a:t>
            </a:r>
            <a:r>
              <a:rPr sz="3750" spc="-655" dirty="0">
                <a:latin typeface="Symbol" panose="05050102010706020507"/>
                <a:cs typeface="Symbol" panose="05050102010706020507"/>
              </a:rPr>
              <a:t></a:t>
            </a:r>
            <a:r>
              <a:rPr sz="2750" i="1" spc="235" dirty="0">
                <a:latin typeface="Times New Roman" panose="02020603050405020304"/>
                <a:cs typeface="Times New Roman" panose="02020603050405020304"/>
              </a:rPr>
              <a:t>T</a:t>
            </a:r>
            <a:r>
              <a:rPr sz="3750" spc="-445" dirty="0">
                <a:latin typeface="Symbol" panose="05050102010706020507"/>
                <a:cs typeface="Symbol" panose="05050102010706020507"/>
              </a:rPr>
              <a:t></a:t>
            </a:r>
            <a:r>
              <a:rPr sz="3750" spc="-535"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200" dirty="0">
                <a:latin typeface="Times New Roman" panose="02020603050405020304"/>
                <a:cs typeface="Times New Roman" panose="02020603050405020304"/>
              </a:rPr>
              <a:t> </a:t>
            </a:r>
            <a:r>
              <a:rPr sz="7425" spc="-690" baseline="-15000" dirty="0">
                <a:latin typeface="Symbol" panose="05050102010706020507"/>
                <a:cs typeface="Symbol" panose="05050102010706020507"/>
              </a:rPr>
              <a:t></a:t>
            </a:r>
            <a:r>
              <a:rPr sz="2850" spc="-44" baseline="-58000" dirty="0">
                <a:latin typeface="Symbol" panose="05050102010706020507"/>
                <a:cs typeface="Symbol" panose="05050102010706020507"/>
              </a:rPr>
              <a:t></a:t>
            </a:r>
            <a:r>
              <a:rPr sz="2850" spc="37" baseline="-58000" dirty="0">
                <a:latin typeface="Symbol" panose="05050102010706020507"/>
                <a:cs typeface="Symbol" panose="05050102010706020507"/>
              </a:rPr>
              <a:t></a:t>
            </a:r>
            <a:r>
              <a:rPr sz="2850" spc="97" baseline="-58000" dirty="0">
                <a:latin typeface="Times New Roman" panose="02020603050405020304"/>
                <a:cs typeface="Times New Roman" panose="02020603050405020304"/>
              </a:rPr>
              <a:t> </a:t>
            </a:r>
            <a:r>
              <a:rPr sz="2750" i="1" spc="-70"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2</a:t>
            </a:r>
            <a:r>
              <a:rPr sz="2850" spc="-419" baseline="-20000" dirty="0">
                <a:latin typeface="Times New Roman" panose="02020603050405020304"/>
                <a:cs typeface="Times New Roman" panose="02020603050405020304"/>
              </a:rPr>
              <a:t> </a:t>
            </a:r>
            <a:r>
              <a:rPr sz="3750" spc="-385" dirty="0">
                <a:latin typeface="Symbol" panose="05050102010706020507"/>
                <a:cs typeface="Symbol" panose="05050102010706020507"/>
              </a:rPr>
              <a:t></a:t>
            </a:r>
            <a:r>
              <a:rPr sz="2750" i="1" spc="80" dirty="0">
                <a:latin typeface="Times New Roman" panose="02020603050405020304"/>
                <a:cs typeface="Times New Roman" panose="02020603050405020304"/>
              </a:rPr>
              <a:t>z</a:t>
            </a:r>
            <a:r>
              <a:rPr sz="3750" spc="-590" dirty="0">
                <a:latin typeface="Symbol" panose="05050102010706020507"/>
                <a:cs typeface="Symbol" panose="05050102010706020507"/>
              </a:rPr>
              <a:t></a:t>
            </a:r>
            <a:r>
              <a:rPr sz="2750" i="1" spc="5" dirty="0">
                <a:latin typeface="Times New Roman" panose="02020603050405020304"/>
                <a:cs typeface="Times New Roman" panose="02020603050405020304"/>
              </a:rPr>
              <a:t>dz</a:t>
            </a:r>
            <a:endParaRPr sz="2750">
              <a:latin typeface="Times New Roman" panose="02020603050405020304"/>
              <a:cs typeface="Times New Roman" panose="02020603050405020304"/>
            </a:endParaRPr>
          </a:p>
          <a:p>
            <a:pPr marR="103505" algn="ctr">
              <a:lnSpc>
                <a:spcPct val="100000"/>
              </a:lnSpc>
              <a:spcBef>
                <a:spcPts val="1685"/>
              </a:spcBef>
            </a:pPr>
            <a:r>
              <a:rPr sz="2400" dirty="0">
                <a:latin typeface="宋体" panose="02010600030101010101" pitchFamily="2" charset="-122"/>
                <a:cs typeface="宋体" panose="02010600030101010101" pitchFamily="2" charset="-122"/>
              </a:rPr>
              <a:t>这是在曲线</a:t>
            </a:r>
            <a:r>
              <a:rPr sz="2400" dirty="0">
                <a:latin typeface="Times New Roman" panose="02020603050405020304"/>
                <a:cs typeface="Times New Roman" panose="02020603050405020304"/>
              </a:rPr>
              <a:t>p</a:t>
            </a:r>
            <a:r>
              <a:rPr sz="2400" baseline="-21000" dirty="0">
                <a:latin typeface="Times New Roman" panose="02020603050405020304"/>
                <a:cs typeface="Times New Roman" panose="02020603050405020304"/>
              </a:rPr>
              <a:t>2</a:t>
            </a:r>
            <a:r>
              <a:rPr sz="2400" dirty="0">
                <a:latin typeface="Times New Roman" panose="02020603050405020304"/>
                <a:cs typeface="Times New Roman" panose="02020603050405020304"/>
              </a:rPr>
              <a:t>(z</a:t>
            </a:r>
            <a:r>
              <a:rPr sz="2400" spc="-5" dirty="0">
                <a:latin typeface="Times New Roman" panose="02020603050405020304"/>
                <a:cs typeface="Times New Roman" panose="02020603050405020304"/>
              </a:rPr>
              <a:t>)</a:t>
            </a:r>
            <a:r>
              <a:rPr sz="2400" spc="-5" dirty="0">
                <a:latin typeface="宋体" panose="02010600030101010101" pitchFamily="2" charset="-122"/>
                <a:cs typeface="宋体" panose="02010600030101010101" pitchFamily="2" charset="-122"/>
              </a:rPr>
              <a:t>下方位于阈值左边区域的面积</a:t>
            </a:r>
            <a:endParaRPr sz="2400">
              <a:latin typeface="宋体" panose="02010600030101010101" pitchFamily="2" charset="-122"/>
              <a:cs typeface="宋体" panose="02010600030101010101" pitchFamily="2" charset="-122"/>
            </a:endParaRPr>
          </a:p>
          <a:p>
            <a:pPr algn="ctr">
              <a:lnSpc>
                <a:spcPts val="2835"/>
              </a:lnSpc>
              <a:spcBef>
                <a:spcPts val="1430"/>
              </a:spcBef>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将一个对象点当作背景点进行分类错误发生的概率为</a:t>
            </a:r>
            <a:endParaRPr sz="2400">
              <a:latin typeface="宋体" panose="02010600030101010101" pitchFamily="2" charset="-122"/>
              <a:cs typeface="宋体" panose="02010600030101010101" pitchFamily="2" charset="-122"/>
            </a:endParaRPr>
          </a:p>
        </p:txBody>
      </p:sp>
      <p:sp>
        <p:nvSpPr>
          <p:cNvPr id="10" name="object 10"/>
          <p:cNvSpPr txBox="1"/>
          <p:nvPr/>
        </p:nvSpPr>
        <p:spPr>
          <a:xfrm>
            <a:off x="4093590" y="5227320"/>
            <a:ext cx="410209" cy="552450"/>
          </a:xfrm>
          <a:prstGeom prst="rect">
            <a:avLst/>
          </a:prstGeom>
        </p:spPr>
        <p:txBody>
          <a:bodyPr vert="horz" wrap="square" lIns="0" tIns="0" rIns="0" bIns="0" rtlCol="0">
            <a:spAutoFit/>
          </a:bodyPr>
          <a:lstStyle/>
          <a:p>
            <a:pPr marL="12700">
              <a:lnSpc>
                <a:spcPct val="100000"/>
              </a:lnSpc>
              <a:tabLst>
                <a:tab pos="307975" algn="l"/>
              </a:tabLst>
            </a:pPr>
            <a:r>
              <a:rPr sz="3600" spc="-500" dirty="0">
                <a:latin typeface="Symbol" panose="05050102010706020507"/>
                <a:cs typeface="Symbol" panose="05050102010706020507"/>
              </a:rPr>
              <a:t></a:t>
            </a:r>
            <a:r>
              <a:rPr sz="3600" spc="-500" dirty="0">
                <a:latin typeface="Times New Roman" panose="02020603050405020304"/>
                <a:cs typeface="Times New Roman" panose="02020603050405020304"/>
              </a:rPr>
              <a:t>	</a:t>
            </a:r>
            <a:r>
              <a:rPr sz="3600" spc="-500" dirty="0">
                <a:latin typeface="Symbol" panose="05050102010706020507"/>
                <a:cs typeface="Symbol" panose="05050102010706020507"/>
              </a:rPr>
              <a:t></a:t>
            </a:r>
            <a:endParaRPr sz="3600">
              <a:latin typeface="Symbol" panose="05050102010706020507"/>
              <a:cs typeface="Symbol" panose="05050102010706020507"/>
            </a:endParaRPr>
          </a:p>
        </p:txBody>
      </p:sp>
      <p:sp>
        <p:nvSpPr>
          <p:cNvPr id="11" name="object 11"/>
          <p:cNvSpPr txBox="1"/>
          <p:nvPr/>
        </p:nvSpPr>
        <p:spPr>
          <a:xfrm>
            <a:off x="5368424" y="5227320"/>
            <a:ext cx="372110" cy="552450"/>
          </a:xfrm>
          <a:prstGeom prst="rect">
            <a:avLst/>
          </a:prstGeom>
        </p:spPr>
        <p:txBody>
          <a:bodyPr vert="horz" wrap="square" lIns="0" tIns="0" rIns="0" bIns="0" rtlCol="0">
            <a:spAutoFit/>
          </a:bodyPr>
          <a:lstStyle/>
          <a:p>
            <a:pPr marL="12700">
              <a:lnSpc>
                <a:spcPct val="100000"/>
              </a:lnSpc>
            </a:pPr>
            <a:r>
              <a:rPr sz="3600" spc="-500" dirty="0">
                <a:latin typeface="Symbol" panose="05050102010706020507"/>
                <a:cs typeface="Symbol" panose="05050102010706020507"/>
              </a:rPr>
              <a:t></a:t>
            </a:r>
            <a:r>
              <a:rPr sz="3600" spc="425" dirty="0">
                <a:latin typeface="Times New Roman" panose="02020603050405020304"/>
                <a:cs typeface="Times New Roman" panose="02020603050405020304"/>
              </a:rPr>
              <a:t> </a:t>
            </a:r>
            <a:r>
              <a:rPr sz="3600" spc="-500" dirty="0">
                <a:latin typeface="Symbol" panose="05050102010706020507"/>
                <a:cs typeface="Symbol" panose="05050102010706020507"/>
              </a:rPr>
              <a:t></a:t>
            </a:r>
            <a:endParaRPr sz="3600">
              <a:latin typeface="Symbol" panose="05050102010706020507"/>
              <a:cs typeface="Symbol" panose="05050102010706020507"/>
            </a:endParaRPr>
          </a:p>
        </p:txBody>
      </p:sp>
      <p:sp>
        <p:nvSpPr>
          <p:cNvPr id="12" name="object 12"/>
          <p:cNvSpPr txBox="1"/>
          <p:nvPr/>
        </p:nvSpPr>
        <p:spPr>
          <a:xfrm>
            <a:off x="3938904" y="5515102"/>
            <a:ext cx="142875" cy="293370"/>
          </a:xfrm>
          <a:prstGeom prst="rect">
            <a:avLst/>
          </a:prstGeom>
        </p:spPr>
        <p:txBody>
          <a:bodyPr vert="horz" wrap="square" lIns="0" tIns="0" rIns="0" bIns="0" rtlCol="0">
            <a:spAutoFit/>
          </a:bodyPr>
          <a:lstStyle/>
          <a:p>
            <a:pPr marL="12700">
              <a:lnSpc>
                <a:spcPct val="100000"/>
              </a:lnSpc>
            </a:pPr>
            <a:r>
              <a:rPr sz="1850" spc="-5" dirty="0">
                <a:latin typeface="Times New Roman" panose="02020603050405020304"/>
                <a:cs typeface="Times New Roman" panose="02020603050405020304"/>
              </a:rPr>
              <a:t>2</a:t>
            </a:r>
            <a:endParaRPr sz="1850">
              <a:latin typeface="Times New Roman" panose="02020603050405020304"/>
              <a:cs typeface="Times New Roman" panose="02020603050405020304"/>
            </a:endParaRPr>
          </a:p>
        </p:txBody>
      </p:sp>
      <p:sp>
        <p:nvSpPr>
          <p:cNvPr id="13" name="object 13"/>
          <p:cNvSpPr txBox="1"/>
          <p:nvPr/>
        </p:nvSpPr>
        <p:spPr>
          <a:xfrm>
            <a:off x="5228205" y="5515102"/>
            <a:ext cx="142875" cy="293370"/>
          </a:xfrm>
          <a:prstGeom prst="rect">
            <a:avLst/>
          </a:prstGeom>
        </p:spPr>
        <p:txBody>
          <a:bodyPr vert="horz" wrap="square" lIns="0" tIns="0" rIns="0" bIns="0" rtlCol="0">
            <a:spAutoFit/>
          </a:bodyPr>
          <a:lstStyle/>
          <a:p>
            <a:pPr marL="12700">
              <a:lnSpc>
                <a:spcPct val="100000"/>
              </a:lnSpc>
            </a:pPr>
            <a:r>
              <a:rPr sz="1850" spc="-5" dirty="0">
                <a:latin typeface="Times New Roman" panose="02020603050405020304"/>
                <a:cs typeface="Times New Roman" panose="02020603050405020304"/>
              </a:rPr>
              <a:t>1</a:t>
            </a:r>
            <a:endParaRPr sz="1850">
              <a:latin typeface="Times New Roman" panose="02020603050405020304"/>
              <a:cs typeface="Times New Roman" panose="02020603050405020304"/>
            </a:endParaRPr>
          </a:p>
        </p:txBody>
      </p:sp>
      <p:sp>
        <p:nvSpPr>
          <p:cNvPr id="14" name="object 14"/>
          <p:cNvSpPr txBox="1"/>
          <p:nvPr/>
        </p:nvSpPr>
        <p:spPr>
          <a:xfrm>
            <a:off x="4859413" y="5623318"/>
            <a:ext cx="155575" cy="293370"/>
          </a:xfrm>
          <a:prstGeom prst="rect">
            <a:avLst/>
          </a:prstGeom>
        </p:spPr>
        <p:txBody>
          <a:bodyPr vert="horz" wrap="square" lIns="0" tIns="0" rIns="0" bIns="0" rtlCol="0">
            <a:spAutoFit/>
          </a:bodyPr>
          <a:lstStyle/>
          <a:p>
            <a:pPr marL="12700">
              <a:lnSpc>
                <a:spcPct val="100000"/>
              </a:lnSpc>
            </a:pPr>
            <a:r>
              <a:rPr sz="1850" i="1" spc="-5" dirty="0">
                <a:latin typeface="Times New Roman" panose="02020603050405020304"/>
                <a:cs typeface="Times New Roman" panose="02020603050405020304"/>
              </a:rPr>
              <a:t>T</a:t>
            </a:r>
            <a:endParaRPr sz="1850">
              <a:latin typeface="Times New Roman" panose="02020603050405020304"/>
              <a:cs typeface="Times New Roman" panose="02020603050405020304"/>
            </a:endParaRPr>
          </a:p>
        </p:txBody>
      </p:sp>
      <p:sp>
        <p:nvSpPr>
          <p:cNvPr id="15" name="object 15"/>
          <p:cNvSpPr txBox="1"/>
          <p:nvPr/>
        </p:nvSpPr>
        <p:spPr>
          <a:xfrm>
            <a:off x="5113153" y="5309361"/>
            <a:ext cx="934085" cy="431165"/>
          </a:xfrm>
          <a:prstGeom prst="rect">
            <a:avLst/>
          </a:prstGeom>
        </p:spPr>
        <p:txBody>
          <a:bodyPr vert="horz" wrap="square" lIns="0" tIns="0" rIns="0" bIns="0" rtlCol="0">
            <a:spAutoFit/>
          </a:bodyPr>
          <a:lstStyle/>
          <a:p>
            <a:pPr marL="12700">
              <a:lnSpc>
                <a:spcPct val="100000"/>
              </a:lnSpc>
              <a:tabLst>
                <a:tab pos="391795" algn="l"/>
              </a:tabLst>
            </a:pPr>
            <a:r>
              <a:rPr sz="2750" i="1" spc="5" dirty="0">
                <a:latin typeface="Times New Roman" panose="02020603050405020304"/>
                <a:cs typeface="Times New Roman" panose="02020603050405020304"/>
              </a:rPr>
              <a:t>p	z</a:t>
            </a:r>
            <a:r>
              <a:rPr sz="2750" i="1" spc="254" dirty="0">
                <a:latin typeface="Times New Roman" panose="02020603050405020304"/>
                <a:cs typeface="Times New Roman" panose="02020603050405020304"/>
              </a:rPr>
              <a:t> </a:t>
            </a:r>
            <a:r>
              <a:rPr sz="2750" i="1" spc="-310" dirty="0">
                <a:latin typeface="Times New Roman" panose="02020603050405020304"/>
                <a:cs typeface="Times New Roman" panose="02020603050405020304"/>
              </a:rPr>
              <a:t>d</a:t>
            </a:r>
            <a:r>
              <a:rPr sz="2750" i="1" spc="5" dirty="0">
                <a:latin typeface="Times New Roman" panose="02020603050405020304"/>
                <a:cs typeface="Times New Roman" panose="02020603050405020304"/>
              </a:rPr>
              <a:t>z</a:t>
            </a:r>
            <a:endParaRPr sz="2750">
              <a:latin typeface="Times New Roman" panose="02020603050405020304"/>
              <a:cs typeface="Times New Roman" panose="02020603050405020304"/>
            </a:endParaRPr>
          </a:p>
        </p:txBody>
      </p:sp>
      <p:sp>
        <p:nvSpPr>
          <p:cNvPr id="16" name="object 16"/>
          <p:cNvSpPr txBox="1"/>
          <p:nvPr/>
        </p:nvSpPr>
        <p:spPr>
          <a:xfrm>
            <a:off x="4907407" y="5166105"/>
            <a:ext cx="192405" cy="290195"/>
          </a:xfrm>
          <a:prstGeom prst="rect">
            <a:avLst/>
          </a:prstGeom>
        </p:spPr>
        <p:txBody>
          <a:bodyPr vert="horz" wrap="square" lIns="0" tIns="0" rIns="0" bIns="0" rtlCol="0">
            <a:spAutoFit/>
          </a:bodyPr>
          <a:lstStyle/>
          <a:p>
            <a:pPr marL="12700">
              <a:lnSpc>
                <a:spcPct val="100000"/>
              </a:lnSpc>
            </a:pPr>
            <a:r>
              <a:rPr sz="1850" spc="-5" dirty="0">
                <a:latin typeface="Symbol" panose="05050102010706020507"/>
                <a:cs typeface="Symbol" panose="05050102010706020507"/>
              </a:rPr>
              <a:t></a:t>
            </a:r>
            <a:endParaRPr sz="1850">
              <a:latin typeface="Symbol" panose="05050102010706020507"/>
              <a:cs typeface="Symbol" panose="05050102010706020507"/>
            </a:endParaRPr>
          </a:p>
        </p:txBody>
      </p:sp>
      <p:sp>
        <p:nvSpPr>
          <p:cNvPr id="17" name="object 17"/>
          <p:cNvSpPr txBox="1"/>
          <p:nvPr/>
        </p:nvSpPr>
        <p:spPr>
          <a:xfrm>
            <a:off x="3773551" y="5309361"/>
            <a:ext cx="991235" cy="431165"/>
          </a:xfrm>
          <a:prstGeom prst="rect">
            <a:avLst/>
          </a:prstGeom>
        </p:spPr>
        <p:txBody>
          <a:bodyPr vert="horz" wrap="square" lIns="0" tIns="0" rIns="0" bIns="0" rtlCol="0">
            <a:spAutoFit/>
          </a:bodyPr>
          <a:lstStyle/>
          <a:p>
            <a:pPr marL="12700">
              <a:lnSpc>
                <a:spcPct val="100000"/>
              </a:lnSpc>
              <a:tabLst>
                <a:tab pos="426720" algn="l"/>
                <a:tab pos="784860" algn="l"/>
              </a:tabLst>
            </a:pPr>
            <a:r>
              <a:rPr sz="2750" i="1" spc="5" dirty="0">
                <a:latin typeface="Times New Roman" panose="02020603050405020304"/>
                <a:cs typeface="Times New Roman" panose="02020603050405020304"/>
              </a:rPr>
              <a:t>E	T	</a:t>
            </a:r>
            <a:r>
              <a:rPr sz="2750" spc="5" dirty="0">
                <a:latin typeface="Symbol" panose="05050102010706020507"/>
                <a:cs typeface="Symbol" panose="05050102010706020507"/>
              </a:rPr>
              <a:t></a:t>
            </a:r>
            <a:endParaRPr sz="2750">
              <a:latin typeface="Symbol" panose="05050102010706020507"/>
              <a:cs typeface="Symbol" panose="05050102010706020507"/>
            </a:endParaRPr>
          </a:p>
        </p:txBody>
      </p:sp>
      <p:sp>
        <p:nvSpPr>
          <p:cNvPr id="18" name="object 18"/>
          <p:cNvSpPr txBox="1"/>
          <p:nvPr/>
        </p:nvSpPr>
        <p:spPr>
          <a:xfrm>
            <a:off x="4771771" y="5258054"/>
            <a:ext cx="170180" cy="634365"/>
          </a:xfrm>
          <a:prstGeom prst="rect">
            <a:avLst/>
          </a:prstGeom>
        </p:spPr>
        <p:txBody>
          <a:bodyPr vert="horz" wrap="square" lIns="0" tIns="0" rIns="0" bIns="0" rtlCol="0">
            <a:spAutoFit/>
          </a:bodyPr>
          <a:lstStyle/>
          <a:p>
            <a:pPr marL="12700">
              <a:lnSpc>
                <a:spcPct val="100000"/>
              </a:lnSpc>
            </a:pPr>
            <a:r>
              <a:rPr sz="4150" spc="-5" dirty="0">
                <a:latin typeface="Symbol" panose="05050102010706020507"/>
                <a:cs typeface="Symbol" panose="05050102010706020507"/>
              </a:rPr>
              <a:t></a:t>
            </a:r>
            <a:endParaRPr sz="4150">
              <a:latin typeface="Symbol" panose="05050102010706020507"/>
              <a:cs typeface="Symbol" panose="05050102010706020507"/>
            </a:endParaRPr>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59865"/>
            <a:ext cx="7513320" cy="5356225"/>
          </a:xfrm>
          <a:prstGeom prst="rect">
            <a:avLst/>
          </a:prstGeom>
        </p:spPr>
        <p:txBody>
          <a:bodyPr vert="horz" wrap="square" lIns="0" tIns="0" rIns="0" bIns="0" rtlCol="0">
            <a:spAutoFit/>
          </a:bodyPr>
          <a:lstStyle/>
          <a:p>
            <a:pPr marR="3129915" algn="ctr">
              <a:lnSpc>
                <a:spcPct val="100000"/>
              </a:lnSpc>
            </a:pPr>
            <a:r>
              <a:rPr sz="3200" b="1" spc="-15" dirty="0">
                <a:latin typeface="新宋体" panose="02010609030101010101" charset="-122"/>
                <a:cs typeface="新宋体" panose="02010609030101010101" charset="-122"/>
              </a:rPr>
              <a:t>最佳全局和自适应阈值</a:t>
            </a:r>
            <a:endParaRPr sz="3200">
              <a:latin typeface="新宋体" panose="02010609030101010101" charset="-122"/>
              <a:cs typeface="新宋体" panose="02010609030101010101" charset="-122"/>
            </a:endParaRPr>
          </a:p>
          <a:p>
            <a:pPr>
              <a:lnSpc>
                <a:spcPct val="100000"/>
              </a:lnSpc>
              <a:spcBef>
                <a:spcPts val="15"/>
              </a:spcBef>
            </a:pPr>
            <a:endParaRPr sz="2650">
              <a:latin typeface="Times New Roman" panose="02020603050405020304"/>
              <a:cs typeface="Times New Roman" panose="02020603050405020304"/>
            </a:endParaRPr>
          </a:p>
          <a:p>
            <a:pPr marL="1270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出错率的整体概率是</a:t>
            </a:r>
            <a:endParaRPr sz="2800">
              <a:latin typeface="新宋体" panose="02010609030101010101" charset="-122"/>
              <a:cs typeface="新宋体" panose="02010609030101010101" charset="-122"/>
            </a:endParaRPr>
          </a:p>
          <a:p>
            <a:pPr marR="1155700" algn="ctr">
              <a:lnSpc>
                <a:spcPct val="100000"/>
              </a:lnSpc>
              <a:spcBef>
                <a:spcPts val="680"/>
              </a:spcBef>
            </a:pPr>
            <a:r>
              <a:rPr sz="2750" i="1" spc="-40" dirty="0">
                <a:latin typeface="Times New Roman" panose="02020603050405020304"/>
                <a:cs typeface="Times New Roman" panose="02020603050405020304"/>
              </a:rPr>
              <a:t>E</a:t>
            </a:r>
            <a:r>
              <a:rPr sz="3750" spc="-655" dirty="0">
                <a:latin typeface="Symbol" panose="05050102010706020507"/>
                <a:cs typeface="Symbol" panose="05050102010706020507"/>
              </a:rPr>
              <a:t></a:t>
            </a:r>
            <a:r>
              <a:rPr sz="2750" i="1" spc="5" dirty="0">
                <a:latin typeface="Times New Roman" panose="02020603050405020304"/>
                <a:cs typeface="Times New Roman" panose="02020603050405020304"/>
              </a:rPr>
              <a:t>T</a:t>
            </a:r>
            <a:r>
              <a:rPr sz="2750" i="1" spc="-450" dirty="0">
                <a:latin typeface="Times New Roman" panose="02020603050405020304"/>
                <a:cs typeface="Times New Roman" panose="02020603050405020304"/>
              </a:rPr>
              <a:t> </a:t>
            </a:r>
            <a:r>
              <a:rPr sz="3750" spc="-445" dirty="0">
                <a:latin typeface="Symbol" panose="05050102010706020507"/>
                <a:cs typeface="Symbol" panose="05050102010706020507"/>
              </a:rPr>
              <a:t></a:t>
            </a:r>
            <a:r>
              <a:rPr sz="3750" spc="-54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155" dirty="0">
                <a:latin typeface="Times New Roman" panose="02020603050405020304"/>
                <a:cs typeface="Times New Roman" panose="02020603050405020304"/>
              </a:rPr>
              <a:t> </a:t>
            </a:r>
            <a:r>
              <a:rPr sz="2750" i="1" spc="-484" dirty="0">
                <a:latin typeface="Times New Roman" panose="02020603050405020304"/>
                <a:cs typeface="Times New Roman" panose="02020603050405020304"/>
              </a:rPr>
              <a:t>P</a:t>
            </a:r>
            <a:r>
              <a:rPr sz="2850" spc="209" baseline="-20000" dirty="0">
                <a:latin typeface="Times New Roman" panose="02020603050405020304"/>
                <a:cs typeface="Times New Roman" panose="02020603050405020304"/>
              </a:rPr>
              <a:t>2</a:t>
            </a:r>
            <a:r>
              <a:rPr sz="2750" i="1" spc="-290" dirty="0">
                <a:latin typeface="Times New Roman" panose="02020603050405020304"/>
                <a:cs typeface="Times New Roman" panose="02020603050405020304"/>
              </a:rPr>
              <a:t>E</a:t>
            </a:r>
            <a:r>
              <a:rPr sz="2850" spc="112" baseline="-20000" dirty="0">
                <a:latin typeface="Times New Roman" panose="02020603050405020304"/>
                <a:cs typeface="Times New Roman" panose="02020603050405020304"/>
              </a:rPr>
              <a:t>1</a:t>
            </a:r>
            <a:r>
              <a:rPr sz="3750" spc="-650" dirty="0">
                <a:latin typeface="Symbol" panose="05050102010706020507"/>
                <a:cs typeface="Symbol" panose="05050102010706020507"/>
              </a:rPr>
              <a:t></a:t>
            </a:r>
            <a:r>
              <a:rPr sz="2750" i="1" spc="240" dirty="0">
                <a:latin typeface="Times New Roman" panose="02020603050405020304"/>
                <a:cs typeface="Times New Roman" panose="02020603050405020304"/>
              </a:rPr>
              <a:t>T</a:t>
            </a:r>
            <a:r>
              <a:rPr sz="3750" spc="-229" dirty="0">
                <a:latin typeface="Symbol" panose="05050102010706020507"/>
                <a:cs typeface="Symbol" panose="05050102010706020507"/>
              </a:rPr>
              <a:t></a:t>
            </a:r>
            <a:r>
              <a:rPr sz="2750" spc="5" dirty="0">
                <a:latin typeface="Symbol" panose="05050102010706020507"/>
                <a:cs typeface="Symbol" panose="05050102010706020507"/>
              </a:rPr>
              <a:t></a:t>
            </a:r>
            <a:r>
              <a:rPr sz="2750" spc="-305" dirty="0">
                <a:latin typeface="Times New Roman" panose="02020603050405020304"/>
                <a:cs typeface="Times New Roman" panose="02020603050405020304"/>
              </a:rPr>
              <a:t> </a:t>
            </a:r>
            <a:r>
              <a:rPr sz="2750" i="1" spc="-675" dirty="0">
                <a:latin typeface="Times New Roman" panose="02020603050405020304"/>
                <a:cs typeface="Times New Roman" panose="02020603050405020304"/>
              </a:rPr>
              <a:t>P</a:t>
            </a:r>
            <a:r>
              <a:rPr sz="2850" spc="7" baseline="-20000" dirty="0">
                <a:latin typeface="Times New Roman" panose="02020603050405020304"/>
                <a:cs typeface="Times New Roman" panose="02020603050405020304"/>
              </a:rPr>
              <a:t>1</a:t>
            </a:r>
            <a:r>
              <a:rPr sz="2750" i="1" spc="-95" dirty="0">
                <a:latin typeface="Times New Roman" panose="02020603050405020304"/>
                <a:cs typeface="Times New Roman" panose="02020603050405020304"/>
              </a:rPr>
              <a:t>E</a:t>
            </a:r>
            <a:r>
              <a:rPr sz="2850" spc="22" baseline="-20000" dirty="0">
                <a:latin typeface="Times New Roman" panose="02020603050405020304"/>
                <a:cs typeface="Times New Roman" panose="02020603050405020304"/>
              </a:rPr>
              <a:t>2</a:t>
            </a:r>
            <a:r>
              <a:rPr sz="2850" spc="-427" baseline="-20000" dirty="0">
                <a:latin typeface="Times New Roman" panose="02020603050405020304"/>
                <a:cs typeface="Times New Roman" panose="02020603050405020304"/>
              </a:rPr>
              <a:t> </a:t>
            </a:r>
            <a:r>
              <a:rPr sz="3750" spc="-650" dirty="0">
                <a:latin typeface="Symbol" panose="05050102010706020507"/>
                <a:cs typeface="Symbol" panose="05050102010706020507"/>
              </a:rPr>
              <a:t></a:t>
            </a:r>
            <a:r>
              <a:rPr sz="2750" i="1" spc="240" dirty="0">
                <a:latin typeface="Times New Roman" panose="02020603050405020304"/>
                <a:cs typeface="Times New Roman" panose="02020603050405020304"/>
              </a:rPr>
              <a:t>T</a:t>
            </a:r>
            <a:r>
              <a:rPr sz="3750" spc="-445" dirty="0">
                <a:latin typeface="Symbol" panose="05050102010706020507"/>
                <a:cs typeface="Symbol" panose="05050102010706020507"/>
              </a:rPr>
              <a:t></a:t>
            </a:r>
            <a:endParaRPr sz="3750">
              <a:latin typeface="Symbol" panose="05050102010706020507"/>
              <a:cs typeface="Symbol" panose="05050102010706020507"/>
            </a:endParaRPr>
          </a:p>
          <a:p>
            <a:pPr marL="12700" marR="5080">
              <a:lnSpc>
                <a:spcPct val="100000"/>
              </a:lnSpc>
              <a:spcBef>
                <a:spcPts val="155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为了找到出错最少的阈值，使用莱布尼兹法则 把E(T)对T求微分并令结果等于0，得到</a:t>
            </a:r>
            <a:endParaRPr sz="2800">
              <a:latin typeface="新宋体" panose="02010609030101010101" charset="-122"/>
              <a:cs typeface="新宋体" panose="02010609030101010101" charset="-122"/>
            </a:endParaRPr>
          </a:p>
          <a:p>
            <a:pPr marR="1170305" algn="ctr">
              <a:lnSpc>
                <a:spcPct val="100000"/>
              </a:lnSpc>
              <a:spcBef>
                <a:spcPts val="290"/>
              </a:spcBef>
            </a:pPr>
            <a:r>
              <a:rPr sz="2750" i="1" spc="-565" dirty="0">
                <a:latin typeface="Times New Roman" panose="02020603050405020304"/>
                <a:cs typeface="Times New Roman" panose="02020603050405020304"/>
              </a:rPr>
              <a:t>P</a:t>
            </a:r>
            <a:r>
              <a:rPr sz="2400" spc="-7" baseline="-24000" dirty="0">
                <a:latin typeface="Times New Roman" panose="02020603050405020304"/>
                <a:cs typeface="Times New Roman" panose="02020603050405020304"/>
              </a:rPr>
              <a:t>2</a:t>
            </a:r>
            <a:r>
              <a:rPr sz="2400" spc="-22" baseline="-24000" dirty="0">
                <a:latin typeface="Times New Roman" panose="02020603050405020304"/>
                <a:cs typeface="Times New Roman" panose="02020603050405020304"/>
              </a:rPr>
              <a:t> </a:t>
            </a:r>
            <a:r>
              <a:rPr sz="2750" i="1" spc="-310" dirty="0">
                <a:latin typeface="Times New Roman" panose="02020603050405020304"/>
                <a:cs typeface="Times New Roman" panose="02020603050405020304"/>
              </a:rPr>
              <a:t>p</a:t>
            </a:r>
            <a:r>
              <a:rPr sz="2400" spc="-7" baseline="-24000" dirty="0">
                <a:latin typeface="Times New Roman" panose="02020603050405020304"/>
                <a:cs typeface="Times New Roman" panose="02020603050405020304"/>
              </a:rPr>
              <a:t>1</a:t>
            </a:r>
            <a:r>
              <a:rPr sz="2400" spc="-75" baseline="-24000" dirty="0">
                <a:latin typeface="Times New Roman" panose="02020603050405020304"/>
                <a:cs typeface="Times New Roman" panose="02020603050405020304"/>
              </a:rPr>
              <a:t> </a:t>
            </a:r>
            <a:r>
              <a:rPr sz="5400" spc="-509" baseline="-3000" dirty="0">
                <a:latin typeface="Symbol" panose="05050102010706020507"/>
                <a:cs typeface="Symbol" panose="05050102010706020507"/>
              </a:rPr>
              <a:t></a:t>
            </a:r>
            <a:r>
              <a:rPr sz="2750" i="1" spc="5" dirty="0">
                <a:latin typeface="Times New Roman" panose="02020603050405020304"/>
                <a:cs typeface="Times New Roman" panose="02020603050405020304"/>
              </a:rPr>
              <a:t>T</a:t>
            </a:r>
            <a:r>
              <a:rPr sz="2750" i="1" spc="-405" dirty="0">
                <a:latin typeface="Times New Roman" panose="02020603050405020304"/>
                <a:cs typeface="Times New Roman" panose="02020603050405020304"/>
              </a:rPr>
              <a:t> </a:t>
            </a:r>
            <a:r>
              <a:rPr sz="5400" spc="-592" baseline="-3000" dirty="0">
                <a:latin typeface="Symbol" panose="05050102010706020507"/>
                <a:cs typeface="Symbol" panose="05050102010706020507"/>
              </a:rPr>
              <a:t></a:t>
            </a:r>
            <a:r>
              <a:rPr sz="5400" spc="-480" baseline="-300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155" dirty="0">
                <a:latin typeface="Times New Roman" panose="02020603050405020304"/>
                <a:cs typeface="Times New Roman" panose="02020603050405020304"/>
              </a:rPr>
              <a:t> </a:t>
            </a:r>
            <a:r>
              <a:rPr sz="2750" i="1" spc="-725" dirty="0">
                <a:latin typeface="Times New Roman" panose="02020603050405020304"/>
                <a:cs typeface="Times New Roman" panose="02020603050405020304"/>
              </a:rPr>
              <a:t>P</a:t>
            </a:r>
            <a:r>
              <a:rPr sz="2400" spc="-7" baseline="-24000" dirty="0">
                <a:latin typeface="Times New Roman" panose="02020603050405020304"/>
                <a:cs typeface="Times New Roman" panose="02020603050405020304"/>
              </a:rPr>
              <a:t>1</a:t>
            </a:r>
            <a:r>
              <a:rPr sz="2400" spc="-179" baseline="-24000" dirty="0">
                <a:latin typeface="Times New Roman" panose="02020603050405020304"/>
                <a:cs typeface="Times New Roman" panose="02020603050405020304"/>
              </a:rPr>
              <a:t> </a:t>
            </a:r>
            <a:r>
              <a:rPr sz="2750" i="1" spc="-150" dirty="0">
                <a:latin typeface="Times New Roman" panose="02020603050405020304"/>
                <a:cs typeface="Times New Roman" panose="02020603050405020304"/>
              </a:rPr>
              <a:t>p</a:t>
            </a:r>
            <a:r>
              <a:rPr sz="2400" spc="-7" baseline="-24000" dirty="0">
                <a:latin typeface="Times New Roman" panose="02020603050405020304"/>
                <a:cs typeface="Times New Roman" panose="02020603050405020304"/>
              </a:rPr>
              <a:t>2</a:t>
            </a:r>
            <a:r>
              <a:rPr sz="2400" spc="97" baseline="-24000" dirty="0">
                <a:latin typeface="Times New Roman" panose="02020603050405020304"/>
                <a:cs typeface="Times New Roman" panose="02020603050405020304"/>
              </a:rPr>
              <a:t> </a:t>
            </a:r>
            <a:r>
              <a:rPr sz="5400" spc="-517" baseline="-3000" dirty="0">
                <a:latin typeface="Symbol" panose="05050102010706020507"/>
                <a:cs typeface="Symbol" panose="05050102010706020507"/>
              </a:rPr>
              <a:t></a:t>
            </a:r>
            <a:r>
              <a:rPr sz="2750" i="1" spc="5" dirty="0">
                <a:latin typeface="Times New Roman" panose="02020603050405020304"/>
                <a:cs typeface="Times New Roman" panose="02020603050405020304"/>
              </a:rPr>
              <a:t>T</a:t>
            </a:r>
            <a:r>
              <a:rPr sz="2750" i="1" spc="-400" dirty="0">
                <a:latin typeface="Times New Roman" panose="02020603050405020304"/>
                <a:cs typeface="Times New Roman" panose="02020603050405020304"/>
              </a:rPr>
              <a:t> </a:t>
            </a:r>
            <a:r>
              <a:rPr sz="5400" spc="-592" baseline="-3000" dirty="0">
                <a:latin typeface="Symbol" panose="05050102010706020507"/>
                <a:cs typeface="Symbol" panose="05050102010706020507"/>
              </a:rPr>
              <a:t></a:t>
            </a:r>
            <a:endParaRPr sz="5400" baseline="-3000">
              <a:latin typeface="Symbol" panose="05050102010706020507"/>
              <a:cs typeface="Symbol" panose="05050102010706020507"/>
            </a:endParaRPr>
          </a:p>
          <a:p>
            <a:pPr marL="12700">
              <a:lnSpc>
                <a:spcPct val="100000"/>
              </a:lnSpc>
              <a:spcBef>
                <a:spcPts val="2125"/>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上式解出T，即为最佳阈值</a:t>
            </a:r>
            <a:endParaRPr sz="2800">
              <a:latin typeface="新宋体" panose="02010609030101010101" charset="-122"/>
              <a:cs typeface="新宋体" panose="02010609030101010101" charset="-122"/>
            </a:endParaRPr>
          </a:p>
          <a:p>
            <a:pPr marL="12700" marR="55880">
              <a:lnSpc>
                <a:spcPct val="100000"/>
              </a:lnSpc>
              <a:spcBef>
                <a:spcPts val="1690"/>
              </a:spcBef>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如果</a:t>
            </a:r>
            <a:r>
              <a:rPr sz="2800" spc="-5"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1</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2</a:t>
            </a:r>
            <a:r>
              <a:rPr sz="2800" spc="-5" dirty="0">
                <a:latin typeface="新宋体" panose="02010609030101010101" charset="-122"/>
                <a:cs typeface="新宋体" panose="02010609030101010101" charset="-122"/>
              </a:rPr>
              <a:t>，则最佳阈值位于曲线</a:t>
            </a:r>
            <a:r>
              <a:rPr sz="2800"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(z)和p</a:t>
            </a:r>
            <a:r>
              <a:rPr sz="2850" baseline="-20000" dirty="0">
                <a:latin typeface="新宋体" panose="02010609030101010101" charset="-122"/>
                <a:cs typeface="新宋体" panose="02010609030101010101" charset="-122"/>
              </a:rPr>
              <a:t>2</a:t>
            </a:r>
            <a:r>
              <a:rPr sz="2800" spc="-5" dirty="0">
                <a:latin typeface="新宋体" panose="02010609030101010101" charset="-122"/>
                <a:cs typeface="新宋体" panose="02010609030101010101" charset="-122"/>
              </a:rPr>
              <a:t>(z) 的交点处</a:t>
            </a:r>
            <a:endParaRPr sz="2800">
              <a:latin typeface="新宋体" panose="02010609030101010101" charset="-122"/>
              <a:cs typeface="新宋体" panose="02010609030101010101" charset="-122"/>
            </a:endParaRP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59865"/>
            <a:ext cx="6802755" cy="129540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最佳全局和自适应阈值</a:t>
            </a:r>
            <a:endParaRPr sz="3200">
              <a:latin typeface="新宋体" panose="02010609030101010101" charset="-122"/>
              <a:cs typeface="新宋体" panose="02010609030101010101" charset="-122"/>
            </a:endParaRPr>
          </a:p>
          <a:p>
            <a:pPr>
              <a:lnSpc>
                <a:spcPct val="100000"/>
              </a:lnSpc>
              <a:spcBef>
                <a:spcPts val="15"/>
              </a:spcBef>
            </a:pPr>
            <a:endParaRPr sz="2650">
              <a:latin typeface="Times New Roman" panose="02020603050405020304"/>
              <a:cs typeface="Times New Roman" panose="02020603050405020304"/>
            </a:endParaRPr>
          </a:p>
          <a:p>
            <a:pPr marL="12700">
              <a:lnSpc>
                <a:spcPts val="3295"/>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高斯密度可以用两个参数均值和方差描述</a:t>
            </a:r>
            <a:endParaRPr sz="2800">
              <a:latin typeface="新宋体" panose="02010609030101010101" charset="-122"/>
              <a:cs typeface="新宋体" panose="02010609030101010101" charset="-122"/>
            </a:endParaRPr>
          </a:p>
        </p:txBody>
      </p:sp>
      <p:sp>
        <p:nvSpPr>
          <p:cNvPr id="6" name="object 6"/>
          <p:cNvSpPr txBox="1"/>
          <p:nvPr/>
        </p:nvSpPr>
        <p:spPr>
          <a:xfrm>
            <a:off x="1681098" y="3760723"/>
            <a:ext cx="3781425" cy="418465"/>
          </a:xfrm>
          <a:prstGeom prst="rect">
            <a:avLst/>
          </a:prstGeom>
        </p:spPr>
        <p:txBody>
          <a:bodyPr vert="horz" wrap="square" lIns="0" tIns="0" rIns="0" bIns="0" rtlCol="0">
            <a:spAutoFit/>
          </a:bodyPr>
          <a:lstStyle/>
          <a:p>
            <a:pPr marL="12700">
              <a:lnSpc>
                <a:spcPts val="3295"/>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出错最少的阈值T的解</a:t>
            </a:r>
            <a:endParaRPr sz="2800">
              <a:latin typeface="新宋体" panose="02010609030101010101" charset="-122"/>
              <a:cs typeface="新宋体" panose="02010609030101010101" charset="-122"/>
            </a:endParaRPr>
          </a:p>
        </p:txBody>
      </p:sp>
      <p:sp>
        <p:nvSpPr>
          <p:cNvPr id="7" name="object 7"/>
          <p:cNvSpPr/>
          <p:nvPr/>
        </p:nvSpPr>
        <p:spPr>
          <a:xfrm>
            <a:off x="3296297" y="3358134"/>
            <a:ext cx="43815" cy="26034"/>
          </a:xfrm>
          <a:custGeom>
            <a:avLst/>
            <a:gdLst/>
            <a:ahLst/>
            <a:cxnLst/>
            <a:rect l="l" t="t" r="r" b="b"/>
            <a:pathLst>
              <a:path w="43814" h="26035">
                <a:moveTo>
                  <a:pt x="0" y="25908"/>
                </a:moveTo>
                <a:lnTo>
                  <a:pt x="43434" y="0"/>
                </a:lnTo>
              </a:path>
            </a:pathLst>
          </a:custGeom>
          <a:ln w="17513">
            <a:solidFill>
              <a:srgbClr val="000000"/>
            </a:solidFill>
          </a:ln>
        </p:spPr>
        <p:txBody>
          <a:bodyPr wrap="square" lIns="0" tIns="0" rIns="0" bIns="0" rtlCol="0"/>
          <a:lstStyle/>
          <a:p>
            <a:endParaRPr/>
          </a:p>
        </p:txBody>
      </p:sp>
      <p:sp>
        <p:nvSpPr>
          <p:cNvPr id="8" name="object 8"/>
          <p:cNvSpPr/>
          <p:nvPr/>
        </p:nvSpPr>
        <p:spPr>
          <a:xfrm>
            <a:off x="3339731" y="3366515"/>
            <a:ext cx="60960" cy="120650"/>
          </a:xfrm>
          <a:custGeom>
            <a:avLst/>
            <a:gdLst/>
            <a:ahLst/>
            <a:cxnLst/>
            <a:rect l="l" t="t" r="r" b="b"/>
            <a:pathLst>
              <a:path w="60960" h="120650">
                <a:moveTo>
                  <a:pt x="0" y="0"/>
                </a:moveTo>
                <a:lnTo>
                  <a:pt x="60960" y="120396"/>
                </a:lnTo>
              </a:path>
            </a:pathLst>
          </a:custGeom>
          <a:ln w="35013">
            <a:solidFill>
              <a:srgbClr val="000000"/>
            </a:solidFill>
          </a:ln>
        </p:spPr>
        <p:txBody>
          <a:bodyPr wrap="square" lIns="0" tIns="0" rIns="0" bIns="0" rtlCol="0"/>
          <a:lstStyle/>
          <a:p>
            <a:endParaRPr/>
          </a:p>
        </p:txBody>
      </p:sp>
      <p:sp>
        <p:nvSpPr>
          <p:cNvPr id="9" name="object 9"/>
          <p:cNvSpPr/>
          <p:nvPr/>
        </p:nvSpPr>
        <p:spPr>
          <a:xfrm>
            <a:off x="3409835" y="3117342"/>
            <a:ext cx="532765" cy="369570"/>
          </a:xfrm>
          <a:custGeom>
            <a:avLst/>
            <a:gdLst/>
            <a:ahLst/>
            <a:cxnLst/>
            <a:rect l="l" t="t" r="r" b="b"/>
            <a:pathLst>
              <a:path w="532764" h="369570">
                <a:moveTo>
                  <a:pt x="0" y="369570"/>
                </a:moveTo>
                <a:lnTo>
                  <a:pt x="87629" y="0"/>
                </a:lnTo>
                <a:lnTo>
                  <a:pt x="532638" y="0"/>
                </a:lnTo>
              </a:path>
            </a:pathLst>
          </a:custGeom>
          <a:ln w="17513">
            <a:solidFill>
              <a:srgbClr val="000000"/>
            </a:solidFill>
          </a:ln>
        </p:spPr>
        <p:txBody>
          <a:bodyPr wrap="square" lIns="0" tIns="0" rIns="0" bIns="0" rtlCol="0"/>
          <a:lstStyle/>
          <a:p>
            <a:endParaRPr/>
          </a:p>
        </p:txBody>
      </p:sp>
      <p:sp>
        <p:nvSpPr>
          <p:cNvPr id="10" name="object 10"/>
          <p:cNvSpPr/>
          <p:nvPr/>
        </p:nvSpPr>
        <p:spPr>
          <a:xfrm>
            <a:off x="3252101" y="3055620"/>
            <a:ext cx="1057275" cy="0"/>
          </a:xfrm>
          <a:custGeom>
            <a:avLst/>
            <a:gdLst/>
            <a:ahLst/>
            <a:cxnLst/>
            <a:rect l="l" t="t" r="r" b="b"/>
            <a:pathLst>
              <a:path w="1057275">
                <a:moveTo>
                  <a:pt x="0" y="0"/>
                </a:moveTo>
                <a:lnTo>
                  <a:pt x="1056894" y="0"/>
                </a:lnTo>
              </a:path>
            </a:pathLst>
          </a:custGeom>
          <a:ln w="17513">
            <a:solidFill>
              <a:srgbClr val="000000"/>
            </a:solidFill>
          </a:ln>
        </p:spPr>
        <p:txBody>
          <a:bodyPr wrap="square" lIns="0" tIns="0" rIns="0" bIns="0" rtlCol="0"/>
          <a:lstStyle/>
          <a:p>
            <a:endParaRPr/>
          </a:p>
        </p:txBody>
      </p:sp>
      <p:sp>
        <p:nvSpPr>
          <p:cNvPr id="11" name="object 11"/>
          <p:cNvSpPr/>
          <p:nvPr/>
        </p:nvSpPr>
        <p:spPr>
          <a:xfrm>
            <a:off x="5953391" y="3358134"/>
            <a:ext cx="43815" cy="26034"/>
          </a:xfrm>
          <a:custGeom>
            <a:avLst/>
            <a:gdLst/>
            <a:ahLst/>
            <a:cxnLst/>
            <a:rect l="l" t="t" r="r" b="b"/>
            <a:pathLst>
              <a:path w="43814" h="26035">
                <a:moveTo>
                  <a:pt x="0" y="25908"/>
                </a:moveTo>
                <a:lnTo>
                  <a:pt x="43434" y="0"/>
                </a:lnTo>
              </a:path>
            </a:pathLst>
          </a:custGeom>
          <a:ln w="17513">
            <a:solidFill>
              <a:srgbClr val="000000"/>
            </a:solidFill>
          </a:ln>
        </p:spPr>
        <p:txBody>
          <a:bodyPr wrap="square" lIns="0" tIns="0" rIns="0" bIns="0" rtlCol="0"/>
          <a:lstStyle/>
          <a:p>
            <a:endParaRPr/>
          </a:p>
        </p:txBody>
      </p:sp>
      <p:sp>
        <p:nvSpPr>
          <p:cNvPr id="12" name="object 12"/>
          <p:cNvSpPr/>
          <p:nvPr/>
        </p:nvSpPr>
        <p:spPr>
          <a:xfrm>
            <a:off x="5996825" y="3366515"/>
            <a:ext cx="62230" cy="120650"/>
          </a:xfrm>
          <a:custGeom>
            <a:avLst/>
            <a:gdLst/>
            <a:ahLst/>
            <a:cxnLst/>
            <a:rect l="l" t="t" r="r" b="b"/>
            <a:pathLst>
              <a:path w="62229" h="120650">
                <a:moveTo>
                  <a:pt x="0" y="0"/>
                </a:moveTo>
                <a:lnTo>
                  <a:pt x="61722" y="120396"/>
                </a:lnTo>
              </a:path>
            </a:pathLst>
          </a:custGeom>
          <a:ln w="35013">
            <a:solidFill>
              <a:srgbClr val="000000"/>
            </a:solidFill>
          </a:ln>
        </p:spPr>
        <p:txBody>
          <a:bodyPr wrap="square" lIns="0" tIns="0" rIns="0" bIns="0" rtlCol="0"/>
          <a:lstStyle/>
          <a:p>
            <a:endParaRPr/>
          </a:p>
        </p:txBody>
      </p:sp>
      <p:sp>
        <p:nvSpPr>
          <p:cNvPr id="13" name="object 13"/>
          <p:cNvSpPr/>
          <p:nvPr/>
        </p:nvSpPr>
        <p:spPr>
          <a:xfrm>
            <a:off x="6066929" y="3117342"/>
            <a:ext cx="532765" cy="369570"/>
          </a:xfrm>
          <a:custGeom>
            <a:avLst/>
            <a:gdLst/>
            <a:ahLst/>
            <a:cxnLst/>
            <a:rect l="l" t="t" r="r" b="b"/>
            <a:pathLst>
              <a:path w="532765" h="369570">
                <a:moveTo>
                  <a:pt x="0" y="369570"/>
                </a:moveTo>
                <a:lnTo>
                  <a:pt x="87629" y="0"/>
                </a:lnTo>
                <a:lnTo>
                  <a:pt x="532638" y="0"/>
                </a:lnTo>
              </a:path>
            </a:pathLst>
          </a:custGeom>
          <a:ln w="17513">
            <a:solidFill>
              <a:srgbClr val="000000"/>
            </a:solidFill>
          </a:ln>
        </p:spPr>
        <p:txBody>
          <a:bodyPr wrap="square" lIns="0" tIns="0" rIns="0" bIns="0" rtlCol="0"/>
          <a:lstStyle/>
          <a:p>
            <a:endParaRPr/>
          </a:p>
        </p:txBody>
      </p:sp>
      <p:sp>
        <p:nvSpPr>
          <p:cNvPr id="14" name="object 14"/>
          <p:cNvSpPr/>
          <p:nvPr/>
        </p:nvSpPr>
        <p:spPr>
          <a:xfrm>
            <a:off x="5909957" y="3055620"/>
            <a:ext cx="1102995" cy="0"/>
          </a:xfrm>
          <a:custGeom>
            <a:avLst/>
            <a:gdLst/>
            <a:ahLst/>
            <a:cxnLst/>
            <a:rect l="l" t="t" r="r" b="b"/>
            <a:pathLst>
              <a:path w="1102995">
                <a:moveTo>
                  <a:pt x="0" y="0"/>
                </a:moveTo>
                <a:lnTo>
                  <a:pt x="1102614" y="0"/>
                </a:lnTo>
              </a:path>
            </a:pathLst>
          </a:custGeom>
          <a:ln w="17513">
            <a:solidFill>
              <a:srgbClr val="000000"/>
            </a:solidFill>
          </a:ln>
        </p:spPr>
        <p:txBody>
          <a:bodyPr wrap="square" lIns="0" tIns="0" rIns="0" bIns="0" rtlCol="0"/>
          <a:lstStyle/>
          <a:p>
            <a:endParaRPr/>
          </a:p>
        </p:txBody>
      </p:sp>
      <p:sp>
        <p:nvSpPr>
          <p:cNvPr id="15" name="object 15"/>
          <p:cNvSpPr txBox="1"/>
          <p:nvPr/>
        </p:nvSpPr>
        <p:spPr>
          <a:xfrm>
            <a:off x="7966075" y="2690621"/>
            <a:ext cx="113030" cy="218440"/>
          </a:xfrm>
          <a:prstGeom prst="rect">
            <a:avLst/>
          </a:prstGeom>
        </p:spPr>
        <p:txBody>
          <a:bodyPr vert="horz" wrap="square" lIns="0" tIns="0" rIns="0" bIns="0" rtlCol="0">
            <a:spAutoFit/>
          </a:bodyPr>
          <a:lstStyle/>
          <a:p>
            <a:pPr marL="12700">
              <a:lnSpc>
                <a:spcPct val="100000"/>
              </a:lnSpc>
            </a:pPr>
            <a:r>
              <a:rPr sz="1350" spc="15" dirty="0">
                <a:latin typeface="Times New Roman" panose="02020603050405020304"/>
                <a:cs typeface="Times New Roman" panose="02020603050405020304"/>
              </a:rPr>
              <a:t>2</a:t>
            </a:r>
            <a:endParaRPr sz="1350">
              <a:latin typeface="Times New Roman" panose="02020603050405020304"/>
              <a:cs typeface="Times New Roman" panose="02020603050405020304"/>
            </a:endParaRPr>
          </a:p>
        </p:txBody>
      </p:sp>
      <p:sp>
        <p:nvSpPr>
          <p:cNvPr id="16" name="object 16"/>
          <p:cNvSpPr txBox="1"/>
          <p:nvPr/>
        </p:nvSpPr>
        <p:spPr>
          <a:xfrm>
            <a:off x="5230482" y="2690609"/>
            <a:ext cx="113030" cy="218440"/>
          </a:xfrm>
          <a:prstGeom prst="rect">
            <a:avLst/>
          </a:prstGeom>
        </p:spPr>
        <p:txBody>
          <a:bodyPr vert="horz" wrap="square" lIns="0" tIns="0" rIns="0" bIns="0" rtlCol="0">
            <a:spAutoFit/>
          </a:bodyPr>
          <a:lstStyle/>
          <a:p>
            <a:pPr marL="12700">
              <a:lnSpc>
                <a:spcPct val="100000"/>
              </a:lnSpc>
            </a:pPr>
            <a:r>
              <a:rPr sz="1350" spc="15" dirty="0">
                <a:latin typeface="Times New Roman" panose="02020603050405020304"/>
                <a:cs typeface="Times New Roman" panose="02020603050405020304"/>
              </a:rPr>
              <a:t>2</a:t>
            </a:r>
            <a:endParaRPr sz="1350">
              <a:latin typeface="Times New Roman" panose="02020603050405020304"/>
              <a:cs typeface="Times New Roman" panose="02020603050405020304"/>
            </a:endParaRPr>
          </a:p>
        </p:txBody>
      </p:sp>
      <p:sp>
        <p:nvSpPr>
          <p:cNvPr id="17" name="object 17"/>
          <p:cNvSpPr txBox="1"/>
          <p:nvPr/>
        </p:nvSpPr>
        <p:spPr>
          <a:xfrm>
            <a:off x="7566025" y="2720594"/>
            <a:ext cx="410209" cy="369570"/>
          </a:xfrm>
          <a:prstGeom prst="rect">
            <a:avLst/>
          </a:prstGeom>
        </p:spPr>
        <p:txBody>
          <a:bodyPr vert="horz" wrap="square" lIns="0" tIns="0" rIns="0" bIns="0" rtlCol="0">
            <a:spAutoFit/>
          </a:bodyPr>
          <a:lstStyle/>
          <a:p>
            <a:pPr marL="12700">
              <a:lnSpc>
                <a:spcPct val="100000"/>
              </a:lnSpc>
            </a:pPr>
            <a:r>
              <a:rPr sz="1900" spc="-45" dirty="0">
                <a:latin typeface="Times New Roman" panose="02020603050405020304"/>
                <a:cs typeface="Times New Roman" panose="02020603050405020304"/>
              </a:rPr>
              <a:t>2</a:t>
            </a:r>
            <a:r>
              <a:rPr sz="2050" i="1" spc="-75" dirty="0">
                <a:latin typeface="Symbol" panose="05050102010706020507"/>
                <a:cs typeface="Symbol" panose="05050102010706020507"/>
              </a:rPr>
              <a:t></a:t>
            </a:r>
            <a:r>
              <a:rPr sz="2050" i="1" spc="-245" dirty="0">
                <a:latin typeface="Times New Roman" panose="02020603050405020304"/>
                <a:cs typeface="Times New Roman" panose="02020603050405020304"/>
              </a:rPr>
              <a:t> </a:t>
            </a:r>
            <a:r>
              <a:rPr sz="2025" spc="22" baseline="-21000" dirty="0">
                <a:latin typeface="Times New Roman" panose="02020603050405020304"/>
                <a:cs typeface="Times New Roman" panose="02020603050405020304"/>
              </a:rPr>
              <a:t>2</a:t>
            </a:r>
            <a:endParaRPr sz="2025" baseline="-21000">
              <a:latin typeface="Times New Roman" panose="02020603050405020304"/>
              <a:cs typeface="Times New Roman" panose="02020603050405020304"/>
            </a:endParaRPr>
          </a:p>
        </p:txBody>
      </p:sp>
      <p:sp>
        <p:nvSpPr>
          <p:cNvPr id="18" name="object 18"/>
          <p:cNvSpPr txBox="1"/>
          <p:nvPr/>
        </p:nvSpPr>
        <p:spPr>
          <a:xfrm>
            <a:off x="4863223" y="2720594"/>
            <a:ext cx="390525" cy="369570"/>
          </a:xfrm>
          <a:prstGeom prst="rect">
            <a:avLst/>
          </a:prstGeom>
        </p:spPr>
        <p:txBody>
          <a:bodyPr vert="horz" wrap="square" lIns="0" tIns="0" rIns="0" bIns="0" rtlCol="0">
            <a:spAutoFit/>
          </a:bodyPr>
          <a:lstStyle/>
          <a:p>
            <a:pPr marL="12700">
              <a:lnSpc>
                <a:spcPct val="100000"/>
              </a:lnSpc>
            </a:pPr>
            <a:r>
              <a:rPr sz="1900" spc="-55" dirty="0">
                <a:latin typeface="Times New Roman" panose="02020603050405020304"/>
                <a:cs typeface="Times New Roman" panose="02020603050405020304"/>
              </a:rPr>
              <a:t>2</a:t>
            </a:r>
            <a:r>
              <a:rPr sz="2050" i="1" spc="40" dirty="0">
                <a:latin typeface="Symbol" panose="05050102010706020507"/>
                <a:cs typeface="Symbol" panose="05050102010706020507"/>
              </a:rPr>
              <a:t></a:t>
            </a:r>
            <a:r>
              <a:rPr sz="2025" spc="22" baseline="-21000" dirty="0">
                <a:latin typeface="Times New Roman" panose="02020603050405020304"/>
                <a:cs typeface="Times New Roman" panose="02020603050405020304"/>
              </a:rPr>
              <a:t>1</a:t>
            </a:r>
            <a:endParaRPr sz="2025" baseline="-21000">
              <a:latin typeface="Times New Roman" panose="02020603050405020304"/>
              <a:cs typeface="Times New Roman" panose="02020603050405020304"/>
            </a:endParaRPr>
          </a:p>
        </p:txBody>
      </p:sp>
      <p:sp>
        <p:nvSpPr>
          <p:cNvPr id="19" name="object 19"/>
          <p:cNvSpPr txBox="1"/>
          <p:nvPr/>
        </p:nvSpPr>
        <p:spPr>
          <a:xfrm>
            <a:off x="6163945" y="3095752"/>
            <a:ext cx="800100" cy="516890"/>
          </a:xfrm>
          <a:prstGeom prst="rect">
            <a:avLst/>
          </a:prstGeom>
        </p:spPr>
        <p:txBody>
          <a:bodyPr vert="horz" wrap="square" lIns="0" tIns="0" rIns="0" bIns="0" rtlCol="0">
            <a:spAutoFit/>
          </a:bodyPr>
          <a:lstStyle/>
          <a:p>
            <a:pPr marL="12700">
              <a:lnSpc>
                <a:spcPct val="100000"/>
              </a:lnSpc>
            </a:pPr>
            <a:r>
              <a:rPr sz="2750" spc="-130" dirty="0">
                <a:latin typeface="Times New Roman" panose="02020603050405020304"/>
                <a:cs typeface="Times New Roman" panose="02020603050405020304"/>
              </a:rPr>
              <a:t>2</a:t>
            </a:r>
            <a:r>
              <a:rPr sz="2900" i="1" spc="-80" dirty="0">
                <a:latin typeface="Symbol" panose="05050102010706020507"/>
                <a:cs typeface="Symbol" panose="05050102010706020507"/>
              </a:rPr>
              <a:t></a:t>
            </a:r>
            <a:r>
              <a:rPr sz="2900" i="1" spc="-420" dirty="0">
                <a:latin typeface="Times New Roman" panose="02020603050405020304"/>
                <a:cs typeface="Times New Roman" panose="02020603050405020304"/>
              </a:rPr>
              <a:t> </a:t>
            </a:r>
            <a:r>
              <a:rPr sz="2900" i="1" spc="-85" dirty="0">
                <a:latin typeface="Symbol" panose="05050102010706020507"/>
                <a:cs typeface="Symbol" panose="05050102010706020507"/>
              </a:rPr>
              <a:t></a:t>
            </a:r>
            <a:r>
              <a:rPr sz="2900" i="1" spc="-335" dirty="0">
                <a:latin typeface="Times New Roman" panose="02020603050405020304"/>
                <a:cs typeface="Times New Roman" panose="02020603050405020304"/>
              </a:rPr>
              <a:t> </a:t>
            </a:r>
            <a:r>
              <a:rPr sz="2850" spc="22" baseline="-20000" dirty="0">
                <a:latin typeface="Times New Roman" panose="02020603050405020304"/>
                <a:cs typeface="Times New Roman" panose="02020603050405020304"/>
              </a:rPr>
              <a:t>2</a:t>
            </a:r>
            <a:endParaRPr sz="2850" baseline="-20000">
              <a:latin typeface="Times New Roman" panose="02020603050405020304"/>
              <a:cs typeface="Times New Roman" panose="02020603050405020304"/>
            </a:endParaRPr>
          </a:p>
        </p:txBody>
      </p:sp>
      <p:sp>
        <p:nvSpPr>
          <p:cNvPr id="20" name="object 20"/>
          <p:cNvSpPr txBox="1"/>
          <p:nvPr/>
        </p:nvSpPr>
        <p:spPr>
          <a:xfrm>
            <a:off x="3506101" y="3095752"/>
            <a:ext cx="772160" cy="516890"/>
          </a:xfrm>
          <a:prstGeom prst="rect">
            <a:avLst/>
          </a:prstGeom>
        </p:spPr>
        <p:txBody>
          <a:bodyPr vert="horz" wrap="square" lIns="0" tIns="0" rIns="0" bIns="0" rtlCol="0">
            <a:spAutoFit/>
          </a:bodyPr>
          <a:lstStyle/>
          <a:p>
            <a:pPr marL="12700">
              <a:lnSpc>
                <a:spcPct val="100000"/>
              </a:lnSpc>
            </a:pPr>
            <a:r>
              <a:rPr sz="2750" spc="-130" dirty="0">
                <a:latin typeface="Times New Roman" panose="02020603050405020304"/>
                <a:cs typeface="Times New Roman" panose="02020603050405020304"/>
              </a:rPr>
              <a:t>2</a:t>
            </a:r>
            <a:r>
              <a:rPr sz="2900" i="1" spc="-80" dirty="0">
                <a:latin typeface="Symbol" panose="05050102010706020507"/>
                <a:cs typeface="Symbol" panose="05050102010706020507"/>
              </a:rPr>
              <a:t></a:t>
            </a:r>
            <a:r>
              <a:rPr sz="2900" i="1" spc="-420" dirty="0">
                <a:latin typeface="Times New Roman" panose="02020603050405020304"/>
                <a:cs typeface="Times New Roman" panose="02020603050405020304"/>
              </a:rPr>
              <a:t> </a:t>
            </a:r>
            <a:r>
              <a:rPr sz="2900" i="1" spc="90" dirty="0">
                <a:latin typeface="Symbol" panose="05050102010706020507"/>
                <a:cs typeface="Symbol" panose="05050102010706020507"/>
              </a:rPr>
              <a:t></a:t>
            </a:r>
            <a:r>
              <a:rPr sz="2850" spc="22" baseline="-20000" dirty="0">
                <a:latin typeface="Times New Roman" panose="02020603050405020304"/>
                <a:cs typeface="Times New Roman" panose="02020603050405020304"/>
              </a:rPr>
              <a:t>1</a:t>
            </a:r>
            <a:endParaRPr sz="2850" baseline="-20000">
              <a:latin typeface="Times New Roman" panose="02020603050405020304"/>
              <a:cs typeface="Times New Roman" panose="02020603050405020304"/>
            </a:endParaRPr>
          </a:p>
        </p:txBody>
      </p:sp>
      <p:sp>
        <p:nvSpPr>
          <p:cNvPr id="21" name="object 21"/>
          <p:cNvSpPr txBox="1"/>
          <p:nvPr/>
        </p:nvSpPr>
        <p:spPr>
          <a:xfrm>
            <a:off x="7233031" y="2490965"/>
            <a:ext cx="1048385" cy="323215"/>
          </a:xfrm>
          <a:prstGeom prst="rect">
            <a:avLst/>
          </a:prstGeom>
        </p:spPr>
        <p:txBody>
          <a:bodyPr vert="horz" wrap="square" lIns="0" tIns="0" rIns="0" bIns="0" rtlCol="0">
            <a:spAutoFit/>
          </a:bodyPr>
          <a:lstStyle/>
          <a:p>
            <a:pPr marL="12700">
              <a:lnSpc>
                <a:spcPct val="100000"/>
              </a:lnSpc>
              <a:tabLst>
                <a:tab pos="699770" algn="l"/>
                <a:tab pos="1035050" algn="l"/>
              </a:tabLst>
            </a:pPr>
            <a:r>
              <a:rPr sz="2850" spc="217" baseline="-22000" dirty="0">
                <a:latin typeface="Symbol" panose="05050102010706020507"/>
                <a:cs typeface="Symbol" panose="05050102010706020507"/>
              </a:rPr>
              <a:t></a:t>
            </a:r>
            <a:r>
              <a:rPr sz="1350" u="sng" spc="5" dirty="0">
                <a:latin typeface="Times New Roman" panose="02020603050405020304"/>
                <a:cs typeface="Times New Roman" panose="02020603050405020304"/>
              </a:rPr>
              <a:t> </a:t>
            </a:r>
            <a:r>
              <a:rPr sz="1350" u="sng" dirty="0">
                <a:latin typeface="Times New Roman" panose="02020603050405020304"/>
                <a:cs typeface="Times New Roman" panose="02020603050405020304"/>
              </a:rPr>
              <a:t>	</a:t>
            </a:r>
            <a:r>
              <a:rPr sz="1350" u="sng" spc="15" dirty="0">
                <a:latin typeface="Times New Roman" panose="02020603050405020304"/>
                <a:cs typeface="Times New Roman" panose="02020603050405020304"/>
              </a:rPr>
              <a:t>2</a:t>
            </a:r>
            <a:r>
              <a:rPr sz="1350" u="sng" dirty="0">
                <a:latin typeface="Times New Roman" panose="02020603050405020304"/>
                <a:cs typeface="Times New Roman" panose="02020603050405020304"/>
              </a:rPr>
              <a:t>	</a:t>
            </a:r>
            <a:endParaRPr sz="1350">
              <a:latin typeface="Times New Roman" panose="02020603050405020304"/>
              <a:cs typeface="Times New Roman" panose="02020603050405020304"/>
            </a:endParaRPr>
          </a:p>
        </p:txBody>
      </p:sp>
      <p:sp>
        <p:nvSpPr>
          <p:cNvPr id="22" name="object 22"/>
          <p:cNvSpPr txBox="1"/>
          <p:nvPr/>
        </p:nvSpPr>
        <p:spPr>
          <a:xfrm>
            <a:off x="4529467" y="2490952"/>
            <a:ext cx="1016000" cy="323215"/>
          </a:xfrm>
          <a:prstGeom prst="rect">
            <a:avLst/>
          </a:prstGeom>
        </p:spPr>
        <p:txBody>
          <a:bodyPr vert="horz" wrap="square" lIns="0" tIns="0" rIns="0" bIns="0" rtlCol="0">
            <a:spAutoFit/>
          </a:bodyPr>
          <a:lstStyle/>
          <a:p>
            <a:pPr marL="12700">
              <a:lnSpc>
                <a:spcPct val="100000"/>
              </a:lnSpc>
              <a:tabLst>
                <a:tab pos="680720" algn="l"/>
                <a:tab pos="1002665" algn="l"/>
              </a:tabLst>
            </a:pPr>
            <a:r>
              <a:rPr sz="2850" spc="217" baseline="-22000" dirty="0">
                <a:latin typeface="Symbol" panose="05050102010706020507"/>
                <a:cs typeface="Symbol" panose="05050102010706020507"/>
              </a:rPr>
              <a:t></a:t>
            </a:r>
            <a:r>
              <a:rPr sz="1350" u="sng" spc="5" dirty="0">
                <a:latin typeface="Times New Roman" panose="02020603050405020304"/>
                <a:cs typeface="Times New Roman" panose="02020603050405020304"/>
              </a:rPr>
              <a:t> </a:t>
            </a:r>
            <a:r>
              <a:rPr sz="1350" u="sng" dirty="0">
                <a:latin typeface="Times New Roman" panose="02020603050405020304"/>
                <a:cs typeface="Times New Roman" panose="02020603050405020304"/>
              </a:rPr>
              <a:t>	</a:t>
            </a:r>
            <a:r>
              <a:rPr sz="1350" u="sng" spc="15" dirty="0">
                <a:latin typeface="Times New Roman" panose="02020603050405020304"/>
                <a:cs typeface="Times New Roman" panose="02020603050405020304"/>
              </a:rPr>
              <a:t>1</a:t>
            </a:r>
            <a:r>
              <a:rPr sz="1350" u="sng" dirty="0">
                <a:latin typeface="Times New Roman" panose="02020603050405020304"/>
                <a:cs typeface="Times New Roman" panose="02020603050405020304"/>
              </a:rPr>
              <a:t>	</a:t>
            </a:r>
            <a:endParaRPr sz="1350">
              <a:latin typeface="Times New Roman" panose="02020603050405020304"/>
              <a:cs typeface="Times New Roman" panose="02020603050405020304"/>
            </a:endParaRPr>
          </a:p>
        </p:txBody>
      </p:sp>
      <p:sp>
        <p:nvSpPr>
          <p:cNvPr id="23" name="object 23"/>
          <p:cNvSpPr txBox="1"/>
          <p:nvPr/>
        </p:nvSpPr>
        <p:spPr>
          <a:xfrm>
            <a:off x="4697857" y="2270505"/>
            <a:ext cx="3542029" cy="401955"/>
          </a:xfrm>
          <a:prstGeom prst="rect">
            <a:avLst/>
          </a:prstGeom>
        </p:spPr>
        <p:txBody>
          <a:bodyPr vert="horz" wrap="square" lIns="0" tIns="0" rIns="0" bIns="0" rtlCol="0">
            <a:spAutoFit/>
          </a:bodyPr>
          <a:lstStyle/>
          <a:p>
            <a:pPr marL="12700">
              <a:lnSpc>
                <a:spcPct val="100000"/>
              </a:lnSpc>
              <a:tabLst>
                <a:tab pos="2715260" algn="l"/>
                <a:tab pos="3366770" algn="l"/>
              </a:tabLst>
            </a:pPr>
            <a:r>
              <a:rPr sz="2600" spc="-135" dirty="0">
                <a:latin typeface="Symbol" panose="05050102010706020507"/>
                <a:cs typeface="Symbol" panose="05050102010706020507"/>
              </a:rPr>
              <a:t></a:t>
            </a:r>
            <a:r>
              <a:rPr sz="1900" i="1" spc="10" dirty="0">
                <a:latin typeface="Times New Roman" panose="02020603050405020304"/>
                <a:cs typeface="Times New Roman" panose="02020603050405020304"/>
              </a:rPr>
              <a:t>z</a:t>
            </a:r>
            <a:r>
              <a:rPr sz="1900" i="1" spc="-300" dirty="0">
                <a:latin typeface="Times New Roman" panose="02020603050405020304"/>
                <a:cs typeface="Times New Roman" panose="02020603050405020304"/>
              </a:rPr>
              <a:t> </a:t>
            </a:r>
            <a:r>
              <a:rPr sz="1900" spc="150" dirty="0">
                <a:latin typeface="Symbol" panose="05050102010706020507"/>
                <a:cs typeface="Symbol" panose="05050102010706020507"/>
              </a:rPr>
              <a:t></a:t>
            </a:r>
            <a:r>
              <a:rPr sz="2050" i="1" spc="-70" dirty="0">
                <a:latin typeface="Symbol" panose="05050102010706020507"/>
                <a:cs typeface="Symbol" panose="05050102010706020507"/>
              </a:rPr>
              <a:t></a:t>
            </a:r>
            <a:r>
              <a:rPr sz="2050" i="1" dirty="0">
                <a:latin typeface="Times New Roman" panose="02020603050405020304"/>
                <a:cs typeface="Times New Roman" panose="02020603050405020304"/>
              </a:rPr>
              <a:t> </a:t>
            </a:r>
            <a:r>
              <a:rPr sz="2050" i="1" spc="-135" dirty="0">
                <a:latin typeface="Times New Roman" panose="02020603050405020304"/>
                <a:cs typeface="Times New Roman" panose="02020603050405020304"/>
              </a:rPr>
              <a:t> </a:t>
            </a:r>
            <a:r>
              <a:rPr sz="2600" spc="-290" dirty="0">
                <a:latin typeface="Symbol" panose="05050102010706020507"/>
                <a:cs typeface="Symbol" panose="05050102010706020507"/>
              </a:rPr>
              <a:t></a:t>
            </a:r>
            <a:r>
              <a:rPr sz="2025" spc="22" baseline="39000" dirty="0">
                <a:latin typeface="Times New Roman" panose="02020603050405020304"/>
                <a:cs typeface="Times New Roman" panose="02020603050405020304"/>
              </a:rPr>
              <a:t>2</a:t>
            </a:r>
            <a:r>
              <a:rPr sz="2025" baseline="39000" dirty="0">
                <a:latin typeface="Times New Roman" panose="02020603050405020304"/>
                <a:cs typeface="Times New Roman" panose="02020603050405020304"/>
              </a:rPr>
              <a:t>	</a:t>
            </a:r>
            <a:r>
              <a:rPr sz="2600" spc="-130" dirty="0">
                <a:latin typeface="Symbol" panose="05050102010706020507"/>
                <a:cs typeface="Symbol" panose="05050102010706020507"/>
              </a:rPr>
              <a:t></a:t>
            </a:r>
            <a:r>
              <a:rPr sz="1900" i="1" spc="10" dirty="0">
                <a:latin typeface="Times New Roman" panose="02020603050405020304"/>
                <a:cs typeface="Times New Roman" panose="02020603050405020304"/>
              </a:rPr>
              <a:t>z</a:t>
            </a:r>
            <a:r>
              <a:rPr sz="1900" i="1" spc="-300" dirty="0">
                <a:latin typeface="Times New Roman" panose="02020603050405020304"/>
                <a:cs typeface="Times New Roman" panose="02020603050405020304"/>
              </a:rPr>
              <a:t> </a:t>
            </a:r>
            <a:r>
              <a:rPr sz="1900" spc="145" dirty="0">
                <a:latin typeface="Symbol" panose="05050102010706020507"/>
                <a:cs typeface="Symbol" panose="05050102010706020507"/>
              </a:rPr>
              <a:t></a:t>
            </a:r>
            <a:r>
              <a:rPr sz="2050" i="1" spc="-70" dirty="0">
                <a:latin typeface="Symbol" panose="05050102010706020507"/>
                <a:cs typeface="Symbol" panose="05050102010706020507"/>
              </a:rPr>
              <a:t></a:t>
            </a:r>
            <a:r>
              <a:rPr sz="2050" i="1" dirty="0">
                <a:latin typeface="Times New Roman" panose="02020603050405020304"/>
                <a:cs typeface="Times New Roman" panose="02020603050405020304"/>
              </a:rPr>
              <a:t>	</a:t>
            </a:r>
            <a:r>
              <a:rPr sz="2600" spc="-285" dirty="0">
                <a:latin typeface="Symbol" panose="05050102010706020507"/>
                <a:cs typeface="Symbol" panose="05050102010706020507"/>
              </a:rPr>
              <a:t></a:t>
            </a:r>
            <a:r>
              <a:rPr sz="2025" spc="22" baseline="39000" dirty="0">
                <a:latin typeface="Times New Roman" panose="02020603050405020304"/>
                <a:cs typeface="Times New Roman" panose="02020603050405020304"/>
              </a:rPr>
              <a:t>2</a:t>
            </a:r>
            <a:endParaRPr sz="2025" baseline="39000">
              <a:latin typeface="Times New Roman" panose="02020603050405020304"/>
              <a:cs typeface="Times New Roman" panose="02020603050405020304"/>
            </a:endParaRPr>
          </a:p>
        </p:txBody>
      </p:sp>
      <p:sp>
        <p:nvSpPr>
          <p:cNvPr id="24" name="object 24"/>
          <p:cNvSpPr txBox="1"/>
          <p:nvPr/>
        </p:nvSpPr>
        <p:spPr>
          <a:xfrm>
            <a:off x="5632069" y="2794000"/>
            <a:ext cx="1604010" cy="430530"/>
          </a:xfrm>
          <a:prstGeom prst="rect">
            <a:avLst/>
          </a:prstGeom>
        </p:spPr>
        <p:txBody>
          <a:bodyPr vert="horz" wrap="square" lIns="0" tIns="0" rIns="0" bIns="0" rtlCol="0">
            <a:spAutoFit/>
          </a:bodyPr>
          <a:lstStyle/>
          <a:p>
            <a:pPr marL="1435100" indent="-1422400">
              <a:lnSpc>
                <a:spcPct val="100000"/>
              </a:lnSpc>
              <a:buFont typeface="Symbol" panose="05050102010706020507"/>
              <a:buChar char=""/>
              <a:tabLst>
                <a:tab pos="1435735" algn="l"/>
              </a:tabLst>
            </a:pPr>
            <a:r>
              <a:rPr sz="2750" i="1" spc="5" dirty="0">
                <a:latin typeface="Times New Roman" panose="02020603050405020304"/>
                <a:cs typeface="Times New Roman" panose="02020603050405020304"/>
              </a:rPr>
              <a:t>e</a:t>
            </a:r>
            <a:endParaRPr sz="2750">
              <a:latin typeface="Times New Roman" panose="02020603050405020304"/>
              <a:cs typeface="Times New Roman" panose="02020603050405020304"/>
            </a:endParaRPr>
          </a:p>
        </p:txBody>
      </p:sp>
      <p:sp>
        <p:nvSpPr>
          <p:cNvPr id="25" name="object 25"/>
          <p:cNvSpPr txBox="1"/>
          <p:nvPr/>
        </p:nvSpPr>
        <p:spPr>
          <a:xfrm>
            <a:off x="6290424" y="2566149"/>
            <a:ext cx="319405" cy="497840"/>
          </a:xfrm>
          <a:prstGeom prst="rect">
            <a:avLst/>
          </a:prstGeom>
        </p:spPr>
        <p:txBody>
          <a:bodyPr vert="horz" wrap="square" lIns="0" tIns="0" rIns="0" bIns="0" rtlCol="0">
            <a:spAutoFit/>
          </a:bodyPr>
          <a:lstStyle/>
          <a:p>
            <a:pPr marL="12700">
              <a:lnSpc>
                <a:spcPct val="100000"/>
              </a:lnSpc>
            </a:pPr>
            <a:r>
              <a:rPr sz="2750" i="1" spc="-340"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2</a:t>
            </a:r>
            <a:endParaRPr sz="2850" baseline="-20000">
              <a:latin typeface="Times New Roman" panose="02020603050405020304"/>
              <a:cs typeface="Times New Roman" panose="02020603050405020304"/>
            </a:endParaRPr>
          </a:p>
        </p:txBody>
      </p:sp>
      <p:sp>
        <p:nvSpPr>
          <p:cNvPr id="26" name="object 26"/>
          <p:cNvSpPr txBox="1"/>
          <p:nvPr/>
        </p:nvSpPr>
        <p:spPr>
          <a:xfrm>
            <a:off x="4351121" y="2794000"/>
            <a:ext cx="181610" cy="430530"/>
          </a:xfrm>
          <a:prstGeom prst="rect">
            <a:avLst/>
          </a:prstGeom>
        </p:spPr>
        <p:txBody>
          <a:bodyPr vert="horz" wrap="square" lIns="0" tIns="0" rIns="0" bIns="0" rtlCol="0">
            <a:spAutoFit/>
          </a:bodyPr>
          <a:lstStyle/>
          <a:p>
            <a:pPr marL="12700">
              <a:lnSpc>
                <a:spcPct val="100000"/>
              </a:lnSpc>
            </a:pPr>
            <a:r>
              <a:rPr sz="2750" i="1" spc="5" dirty="0">
                <a:latin typeface="Times New Roman" panose="02020603050405020304"/>
                <a:cs typeface="Times New Roman" panose="02020603050405020304"/>
              </a:rPr>
              <a:t>e</a:t>
            </a:r>
            <a:endParaRPr sz="2750">
              <a:latin typeface="Times New Roman" panose="02020603050405020304"/>
              <a:cs typeface="Times New Roman" panose="02020603050405020304"/>
            </a:endParaRPr>
          </a:p>
        </p:txBody>
      </p:sp>
      <p:sp>
        <p:nvSpPr>
          <p:cNvPr id="27" name="object 27"/>
          <p:cNvSpPr txBox="1"/>
          <p:nvPr/>
        </p:nvSpPr>
        <p:spPr>
          <a:xfrm>
            <a:off x="3633330" y="2566149"/>
            <a:ext cx="291465" cy="497840"/>
          </a:xfrm>
          <a:prstGeom prst="rect">
            <a:avLst/>
          </a:prstGeom>
        </p:spPr>
        <p:txBody>
          <a:bodyPr vert="horz" wrap="square" lIns="0" tIns="0" rIns="0" bIns="0" rtlCol="0">
            <a:spAutoFit/>
          </a:bodyPr>
          <a:lstStyle/>
          <a:p>
            <a:pPr marL="12700">
              <a:lnSpc>
                <a:spcPct val="100000"/>
              </a:lnSpc>
            </a:pPr>
            <a:r>
              <a:rPr sz="2750" i="1" spc="-560"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1</a:t>
            </a:r>
            <a:endParaRPr sz="2850" baseline="-20000">
              <a:latin typeface="Times New Roman" panose="02020603050405020304"/>
              <a:cs typeface="Times New Roman" panose="02020603050405020304"/>
            </a:endParaRPr>
          </a:p>
        </p:txBody>
      </p:sp>
      <p:sp>
        <p:nvSpPr>
          <p:cNvPr id="28" name="object 28"/>
          <p:cNvSpPr txBox="1"/>
          <p:nvPr/>
        </p:nvSpPr>
        <p:spPr>
          <a:xfrm>
            <a:off x="2310498" y="2667000"/>
            <a:ext cx="862330" cy="574040"/>
          </a:xfrm>
          <a:prstGeom prst="rect">
            <a:avLst/>
          </a:prstGeom>
        </p:spPr>
        <p:txBody>
          <a:bodyPr vert="horz" wrap="square" lIns="0" tIns="0" rIns="0" bIns="0" rtlCol="0">
            <a:spAutoFit/>
          </a:bodyPr>
          <a:lstStyle/>
          <a:p>
            <a:pPr marL="12700">
              <a:lnSpc>
                <a:spcPct val="100000"/>
              </a:lnSpc>
            </a:pPr>
            <a:r>
              <a:rPr sz="2750" i="1" spc="75" dirty="0">
                <a:latin typeface="Times New Roman" panose="02020603050405020304"/>
                <a:cs typeface="Times New Roman" panose="02020603050405020304"/>
              </a:rPr>
              <a:t>p</a:t>
            </a:r>
            <a:r>
              <a:rPr sz="3750" spc="-275" dirty="0">
                <a:latin typeface="Symbol" panose="05050102010706020507"/>
                <a:cs typeface="Symbol" panose="05050102010706020507"/>
              </a:rPr>
              <a:t></a:t>
            </a:r>
            <a:r>
              <a:rPr sz="2750" i="1" spc="220" dirty="0">
                <a:latin typeface="Times New Roman" panose="02020603050405020304"/>
                <a:cs typeface="Times New Roman" panose="02020603050405020304"/>
              </a:rPr>
              <a:t>z</a:t>
            </a:r>
            <a:r>
              <a:rPr sz="3750" spc="-350" dirty="0">
                <a:latin typeface="Symbol" panose="05050102010706020507"/>
                <a:cs typeface="Symbol" panose="05050102010706020507"/>
              </a:rPr>
              <a:t></a:t>
            </a:r>
            <a:r>
              <a:rPr sz="3750" spc="-495" dirty="0">
                <a:latin typeface="Times New Roman" panose="02020603050405020304"/>
                <a:cs typeface="Times New Roman" panose="02020603050405020304"/>
              </a:rPr>
              <a:t> </a:t>
            </a:r>
            <a:r>
              <a:rPr sz="2750" spc="5" dirty="0">
                <a:latin typeface="Symbol" panose="05050102010706020507"/>
                <a:cs typeface="Symbol" panose="05050102010706020507"/>
              </a:rPr>
              <a:t></a:t>
            </a:r>
            <a:endParaRPr sz="2750">
              <a:latin typeface="Symbol" panose="05050102010706020507"/>
              <a:cs typeface="Symbol" panose="05050102010706020507"/>
            </a:endParaRPr>
          </a:p>
        </p:txBody>
      </p:sp>
      <p:sp>
        <p:nvSpPr>
          <p:cNvPr id="29" name="object 29"/>
          <p:cNvSpPr txBox="1"/>
          <p:nvPr/>
        </p:nvSpPr>
        <p:spPr>
          <a:xfrm>
            <a:off x="5393566" y="5235955"/>
            <a:ext cx="162560" cy="770255"/>
          </a:xfrm>
          <a:prstGeom prst="rect">
            <a:avLst/>
          </a:prstGeom>
        </p:spPr>
        <p:txBody>
          <a:bodyPr vert="horz" wrap="square" lIns="0" tIns="0" rIns="0" bIns="0" rtlCol="0">
            <a:spAutoFit/>
          </a:bodyPr>
          <a:lstStyle/>
          <a:p>
            <a:pPr marL="12700">
              <a:lnSpc>
                <a:spcPct val="100000"/>
              </a:lnSpc>
            </a:pPr>
            <a:r>
              <a:rPr sz="5050" spc="-605" dirty="0">
                <a:latin typeface="Symbol" panose="05050102010706020507"/>
                <a:cs typeface="Symbol" panose="05050102010706020507"/>
              </a:rPr>
              <a:t></a:t>
            </a:r>
            <a:endParaRPr sz="5050">
              <a:latin typeface="Symbol" panose="05050102010706020507"/>
              <a:cs typeface="Symbol" panose="05050102010706020507"/>
            </a:endParaRPr>
          </a:p>
        </p:txBody>
      </p:sp>
      <p:sp>
        <p:nvSpPr>
          <p:cNvPr id="30" name="object 30"/>
          <p:cNvSpPr txBox="1"/>
          <p:nvPr/>
        </p:nvSpPr>
        <p:spPr>
          <a:xfrm>
            <a:off x="5181739" y="5480570"/>
            <a:ext cx="147955" cy="302260"/>
          </a:xfrm>
          <a:prstGeom prst="rect">
            <a:avLst/>
          </a:prstGeom>
        </p:spPr>
        <p:txBody>
          <a:bodyPr vert="horz" wrap="square" lIns="0" tIns="0" rIns="0" bIns="0" rtlCol="0">
            <a:spAutoFit/>
          </a:bodyPr>
          <a:lstStyle/>
          <a:p>
            <a:pPr marL="12700">
              <a:lnSpc>
                <a:spcPct val="100000"/>
              </a:lnSpc>
            </a:pPr>
            <a:r>
              <a:rPr sz="1900" spc="15" dirty="0">
                <a:latin typeface="Times New Roman" panose="02020603050405020304"/>
                <a:cs typeface="Times New Roman" panose="02020603050405020304"/>
              </a:rPr>
              <a:t>2</a:t>
            </a:r>
            <a:endParaRPr sz="1900">
              <a:latin typeface="Times New Roman" panose="02020603050405020304"/>
              <a:cs typeface="Times New Roman" panose="02020603050405020304"/>
            </a:endParaRPr>
          </a:p>
        </p:txBody>
      </p:sp>
      <p:sp>
        <p:nvSpPr>
          <p:cNvPr id="31" name="object 31"/>
          <p:cNvSpPr txBox="1"/>
          <p:nvPr/>
        </p:nvSpPr>
        <p:spPr>
          <a:xfrm>
            <a:off x="4698644" y="5725921"/>
            <a:ext cx="567055" cy="302260"/>
          </a:xfrm>
          <a:prstGeom prst="rect">
            <a:avLst/>
          </a:prstGeom>
        </p:spPr>
        <p:txBody>
          <a:bodyPr vert="horz" wrap="square" lIns="0" tIns="0" rIns="0" bIns="0" rtlCol="0">
            <a:spAutoFit/>
          </a:bodyPr>
          <a:lstStyle/>
          <a:p>
            <a:pPr marL="12700">
              <a:lnSpc>
                <a:spcPct val="100000"/>
              </a:lnSpc>
              <a:tabLst>
                <a:tab pos="431165" algn="l"/>
              </a:tabLst>
            </a:pPr>
            <a:r>
              <a:rPr sz="1900" spc="15" dirty="0">
                <a:latin typeface="Times New Roman" panose="02020603050405020304"/>
                <a:cs typeface="Times New Roman" panose="02020603050405020304"/>
              </a:rPr>
              <a:t>2	1</a:t>
            </a:r>
            <a:endParaRPr sz="1900">
              <a:latin typeface="Times New Roman" panose="02020603050405020304"/>
              <a:cs typeface="Times New Roman" panose="02020603050405020304"/>
            </a:endParaRPr>
          </a:p>
        </p:txBody>
      </p:sp>
      <p:sp>
        <p:nvSpPr>
          <p:cNvPr id="32" name="object 32"/>
          <p:cNvSpPr txBox="1"/>
          <p:nvPr/>
        </p:nvSpPr>
        <p:spPr>
          <a:xfrm>
            <a:off x="3855872" y="5480570"/>
            <a:ext cx="147955" cy="302260"/>
          </a:xfrm>
          <a:prstGeom prst="rect">
            <a:avLst/>
          </a:prstGeom>
        </p:spPr>
        <p:txBody>
          <a:bodyPr vert="horz" wrap="square" lIns="0" tIns="0" rIns="0" bIns="0" rtlCol="0">
            <a:spAutoFit/>
          </a:bodyPr>
          <a:lstStyle/>
          <a:p>
            <a:pPr marL="12700">
              <a:lnSpc>
                <a:spcPct val="100000"/>
              </a:lnSpc>
            </a:pPr>
            <a:r>
              <a:rPr sz="1900" spc="15" dirty="0">
                <a:latin typeface="Times New Roman" panose="02020603050405020304"/>
                <a:cs typeface="Times New Roman" panose="02020603050405020304"/>
              </a:rPr>
              <a:t>2</a:t>
            </a:r>
            <a:endParaRPr sz="1900">
              <a:latin typeface="Times New Roman" panose="02020603050405020304"/>
              <a:cs typeface="Times New Roman" panose="02020603050405020304"/>
            </a:endParaRPr>
          </a:p>
        </p:txBody>
      </p:sp>
      <p:sp>
        <p:nvSpPr>
          <p:cNvPr id="33" name="object 33"/>
          <p:cNvSpPr txBox="1"/>
          <p:nvPr/>
        </p:nvSpPr>
        <p:spPr>
          <a:xfrm>
            <a:off x="3394100" y="5725921"/>
            <a:ext cx="578485" cy="302260"/>
          </a:xfrm>
          <a:prstGeom prst="rect">
            <a:avLst/>
          </a:prstGeom>
        </p:spPr>
        <p:txBody>
          <a:bodyPr vert="horz" wrap="square" lIns="0" tIns="0" rIns="0" bIns="0" rtlCol="0">
            <a:spAutoFit/>
          </a:bodyPr>
          <a:lstStyle/>
          <a:p>
            <a:pPr marL="12700">
              <a:lnSpc>
                <a:spcPct val="100000"/>
              </a:lnSpc>
              <a:tabLst>
                <a:tab pos="442595" algn="l"/>
              </a:tabLst>
            </a:pPr>
            <a:r>
              <a:rPr sz="1900" spc="15" dirty="0">
                <a:latin typeface="Times New Roman" panose="02020603050405020304"/>
                <a:cs typeface="Times New Roman" panose="02020603050405020304"/>
              </a:rPr>
              <a:t>1	2</a:t>
            </a:r>
            <a:endParaRPr sz="1900">
              <a:latin typeface="Times New Roman" panose="02020603050405020304"/>
              <a:cs typeface="Times New Roman" panose="02020603050405020304"/>
            </a:endParaRPr>
          </a:p>
        </p:txBody>
      </p:sp>
      <p:sp>
        <p:nvSpPr>
          <p:cNvPr id="34" name="object 34"/>
          <p:cNvSpPr txBox="1"/>
          <p:nvPr/>
        </p:nvSpPr>
        <p:spPr>
          <a:xfrm>
            <a:off x="3152546" y="4873231"/>
            <a:ext cx="1029335" cy="302260"/>
          </a:xfrm>
          <a:prstGeom prst="rect">
            <a:avLst/>
          </a:prstGeom>
        </p:spPr>
        <p:txBody>
          <a:bodyPr vert="horz" wrap="square" lIns="0" tIns="0" rIns="0" bIns="0" rtlCol="0">
            <a:spAutoFit/>
          </a:bodyPr>
          <a:lstStyle/>
          <a:p>
            <a:pPr marL="12700">
              <a:lnSpc>
                <a:spcPct val="100000"/>
              </a:lnSpc>
              <a:tabLst>
                <a:tab pos="892810" algn="l"/>
              </a:tabLst>
            </a:pPr>
            <a:r>
              <a:rPr sz="1900" spc="15" dirty="0">
                <a:latin typeface="Times New Roman" panose="02020603050405020304"/>
                <a:cs typeface="Times New Roman" panose="02020603050405020304"/>
              </a:rPr>
              <a:t>2	2</a:t>
            </a:r>
            <a:endParaRPr sz="1900">
              <a:latin typeface="Times New Roman" panose="02020603050405020304"/>
              <a:cs typeface="Times New Roman" panose="02020603050405020304"/>
            </a:endParaRPr>
          </a:p>
        </p:txBody>
      </p:sp>
      <p:sp>
        <p:nvSpPr>
          <p:cNvPr id="35" name="object 35"/>
          <p:cNvSpPr txBox="1"/>
          <p:nvPr/>
        </p:nvSpPr>
        <p:spPr>
          <a:xfrm>
            <a:off x="2725826" y="4271238"/>
            <a:ext cx="147955" cy="302260"/>
          </a:xfrm>
          <a:prstGeom prst="rect">
            <a:avLst/>
          </a:prstGeom>
        </p:spPr>
        <p:txBody>
          <a:bodyPr vert="horz" wrap="square" lIns="0" tIns="0" rIns="0" bIns="0" rtlCol="0">
            <a:spAutoFit/>
          </a:bodyPr>
          <a:lstStyle/>
          <a:p>
            <a:pPr marL="12700">
              <a:lnSpc>
                <a:spcPct val="100000"/>
              </a:lnSpc>
            </a:pPr>
            <a:r>
              <a:rPr sz="1900" spc="15" dirty="0">
                <a:latin typeface="Times New Roman" panose="02020603050405020304"/>
                <a:cs typeface="Times New Roman" panose="02020603050405020304"/>
              </a:rPr>
              <a:t>2</a:t>
            </a:r>
            <a:endParaRPr sz="1900">
              <a:latin typeface="Times New Roman" panose="02020603050405020304"/>
              <a:cs typeface="Times New Roman" panose="02020603050405020304"/>
            </a:endParaRPr>
          </a:p>
        </p:txBody>
      </p:sp>
      <p:sp>
        <p:nvSpPr>
          <p:cNvPr id="36" name="object 36"/>
          <p:cNvSpPr txBox="1"/>
          <p:nvPr/>
        </p:nvSpPr>
        <p:spPr>
          <a:xfrm>
            <a:off x="6830707" y="6017005"/>
            <a:ext cx="2515870" cy="618490"/>
          </a:xfrm>
          <a:prstGeom prst="rect">
            <a:avLst/>
          </a:prstGeom>
        </p:spPr>
        <p:txBody>
          <a:bodyPr vert="horz" wrap="square" lIns="0" tIns="0" rIns="0" bIns="0" rtlCol="0">
            <a:spAutoFit/>
          </a:bodyPr>
          <a:lstStyle/>
          <a:p>
            <a:pPr marL="12700">
              <a:lnSpc>
                <a:spcPct val="100000"/>
              </a:lnSpc>
            </a:pPr>
            <a:r>
              <a:rPr sz="2750" dirty="0">
                <a:latin typeface="Times New Roman" panose="02020603050405020304"/>
                <a:cs typeface="Times New Roman" panose="02020603050405020304"/>
              </a:rPr>
              <a:t>ln</a:t>
            </a:r>
            <a:r>
              <a:rPr sz="2750" spc="-170" dirty="0">
                <a:latin typeface="Times New Roman" panose="02020603050405020304"/>
                <a:cs typeface="Times New Roman" panose="02020603050405020304"/>
              </a:rPr>
              <a:t> </a:t>
            </a:r>
            <a:r>
              <a:rPr sz="3700" spc="-484" dirty="0">
                <a:latin typeface="Symbol" panose="05050102010706020507"/>
                <a:cs typeface="Symbol" panose="05050102010706020507"/>
              </a:rPr>
              <a:t></a:t>
            </a:r>
            <a:r>
              <a:rPr sz="2900" i="1" spc="-90" dirty="0">
                <a:latin typeface="Symbol" panose="05050102010706020507"/>
                <a:cs typeface="Symbol" panose="05050102010706020507"/>
              </a:rPr>
              <a:t></a:t>
            </a:r>
            <a:r>
              <a:rPr sz="2900" i="1" spc="70" dirty="0">
                <a:latin typeface="Times New Roman" panose="02020603050405020304"/>
                <a:cs typeface="Times New Roman" panose="02020603050405020304"/>
              </a:rPr>
              <a:t> </a:t>
            </a:r>
            <a:r>
              <a:rPr sz="2850" spc="22" baseline="-20000" dirty="0">
                <a:latin typeface="Times New Roman" panose="02020603050405020304"/>
                <a:cs typeface="Times New Roman" panose="02020603050405020304"/>
              </a:rPr>
              <a:t>2 </a:t>
            </a:r>
            <a:r>
              <a:rPr sz="2750" i="1" spc="-335"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1</a:t>
            </a:r>
            <a:r>
              <a:rPr sz="2850" baseline="-20000" dirty="0">
                <a:latin typeface="Times New Roman" panose="02020603050405020304"/>
                <a:cs typeface="Times New Roman" panose="02020603050405020304"/>
              </a:rPr>
              <a:t> </a:t>
            </a:r>
            <a:r>
              <a:rPr sz="2850" spc="-97" baseline="-20000" dirty="0">
                <a:latin typeface="Times New Roman" panose="02020603050405020304"/>
                <a:cs typeface="Times New Roman" panose="02020603050405020304"/>
              </a:rPr>
              <a:t> </a:t>
            </a:r>
            <a:r>
              <a:rPr sz="2750" dirty="0">
                <a:latin typeface="Times New Roman" panose="02020603050405020304"/>
                <a:cs typeface="Times New Roman" panose="02020603050405020304"/>
              </a:rPr>
              <a:t>/</a:t>
            </a:r>
            <a:r>
              <a:rPr sz="2750" spc="-225" dirty="0">
                <a:latin typeface="Times New Roman" panose="02020603050405020304"/>
                <a:cs typeface="Times New Roman" panose="02020603050405020304"/>
              </a:rPr>
              <a:t> </a:t>
            </a:r>
            <a:r>
              <a:rPr sz="2900" i="1" spc="-90" dirty="0">
                <a:latin typeface="Symbol" panose="05050102010706020507"/>
                <a:cs typeface="Symbol" panose="05050102010706020507"/>
              </a:rPr>
              <a:t></a:t>
            </a:r>
            <a:r>
              <a:rPr sz="2900" i="1" spc="-190" dirty="0">
                <a:latin typeface="Times New Roman" panose="02020603050405020304"/>
                <a:cs typeface="Times New Roman" panose="02020603050405020304"/>
              </a:rPr>
              <a:t> </a:t>
            </a:r>
            <a:r>
              <a:rPr sz="2850" spc="22" baseline="-20000" dirty="0">
                <a:latin typeface="Times New Roman" panose="02020603050405020304"/>
                <a:cs typeface="Times New Roman" panose="02020603050405020304"/>
              </a:rPr>
              <a:t>1</a:t>
            </a:r>
            <a:r>
              <a:rPr sz="2850" spc="-225" baseline="-20000" dirty="0">
                <a:latin typeface="Times New Roman" panose="02020603050405020304"/>
                <a:cs typeface="Times New Roman" panose="02020603050405020304"/>
              </a:rPr>
              <a:t> </a:t>
            </a:r>
            <a:r>
              <a:rPr sz="2750" i="1" spc="-85" dirty="0">
                <a:latin typeface="Times New Roman" panose="02020603050405020304"/>
                <a:cs typeface="Times New Roman" panose="02020603050405020304"/>
              </a:rPr>
              <a:t>P</a:t>
            </a:r>
            <a:r>
              <a:rPr sz="2850" spc="22" baseline="-20000" dirty="0">
                <a:latin typeface="Times New Roman" panose="02020603050405020304"/>
                <a:cs typeface="Times New Roman" panose="02020603050405020304"/>
              </a:rPr>
              <a:t>2</a:t>
            </a:r>
            <a:r>
              <a:rPr sz="2850" spc="337" baseline="-20000" dirty="0">
                <a:latin typeface="Times New Roman" panose="02020603050405020304"/>
                <a:cs typeface="Times New Roman" panose="02020603050405020304"/>
              </a:rPr>
              <a:t> </a:t>
            </a:r>
            <a:r>
              <a:rPr sz="3700" spc="-155" dirty="0">
                <a:latin typeface="Symbol" panose="05050102010706020507"/>
                <a:cs typeface="Symbol" panose="05050102010706020507"/>
              </a:rPr>
              <a:t></a:t>
            </a:r>
            <a:endParaRPr sz="3700">
              <a:latin typeface="Symbol" panose="05050102010706020507"/>
              <a:cs typeface="Symbol" panose="05050102010706020507"/>
            </a:endParaRPr>
          </a:p>
        </p:txBody>
      </p:sp>
      <p:sp>
        <p:nvSpPr>
          <p:cNvPr id="37" name="object 37"/>
          <p:cNvSpPr txBox="1"/>
          <p:nvPr/>
        </p:nvSpPr>
        <p:spPr>
          <a:xfrm>
            <a:off x="2113889" y="6118568"/>
            <a:ext cx="4620260" cy="516890"/>
          </a:xfrm>
          <a:prstGeom prst="rect">
            <a:avLst/>
          </a:prstGeom>
        </p:spPr>
        <p:txBody>
          <a:bodyPr vert="horz" wrap="square" lIns="0" tIns="0" rIns="0" bIns="0" rtlCol="0">
            <a:spAutoFit/>
          </a:bodyPr>
          <a:lstStyle/>
          <a:p>
            <a:pPr marL="12700">
              <a:lnSpc>
                <a:spcPts val="2585"/>
              </a:lnSpc>
              <a:tabLst>
                <a:tab pos="418465" algn="l"/>
                <a:tab pos="1807845" algn="l"/>
                <a:tab pos="3164840" algn="l"/>
              </a:tabLst>
            </a:pPr>
            <a:r>
              <a:rPr sz="2750" i="1" spc="5" dirty="0">
                <a:latin typeface="Times New Roman" panose="02020603050405020304"/>
                <a:cs typeface="Times New Roman" panose="02020603050405020304"/>
              </a:rPr>
              <a:t>C	</a:t>
            </a:r>
            <a:r>
              <a:rPr sz="2750" dirty="0">
                <a:latin typeface="Symbol" panose="05050102010706020507"/>
                <a:cs typeface="Symbol" panose="05050102010706020507"/>
              </a:rPr>
              <a:t></a:t>
            </a:r>
            <a:r>
              <a:rPr sz="2750" spc="170" dirty="0">
                <a:latin typeface="Times New Roman" panose="02020603050405020304"/>
                <a:cs typeface="Times New Roman" panose="02020603050405020304"/>
              </a:rPr>
              <a:t> </a:t>
            </a:r>
            <a:r>
              <a:rPr sz="2900" i="1" spc="-90" dirty="0">
                <a:latin typeface="Symbol" panose="05050102010706020507"/>
                <a:cs typeface="Symbol" panose="05050102010706020507"/>
              </a:rPr>
              <a:t></a:t>
            </a:r>
            <a:r>
              <a:rPr sz="2900" i="1" spc="315" dirty="0">
                <a:latin typeface="Times New Roman" panose="02020603050405020304"/>
                <a:cs typeface="Times New Roman" panose="02020603050405020304"/>
              </a:rPr>
              <a:t> </a:t>
            </a:r>
            <a:r>
              <a:rPr sz="2850" spc="22" baseline="37000" dirty="0">
                <a:latin typeface="Times New Roman" panose="02020603050405020304"/>
                <a:cs typeface="Times New Roman" panose="02020603050405020304"/>
              </a:rPr>
              <a:t>2</a:t>
            </a:r>
            <a:r>
              <a:rPr sz="2850" spc="-52" baseline="37000" dirty="0">
                <a:latin typeface="Times New Roman" panose="02020603050405020304"/>
                <a:cs typeface="Times New Roman" panose="02020603050405020304"/>
              </a:rPr>
              <a:t> </a:t>
            </a:r>
            <a:r>
              <a:rPr sz="2900" i="1" spc="-85" dirty="0">
                <a:latin typeface="Symbol" panose="05050102010706020507"/>
                <a:cs typeface="Symbol" panose="05050102010706020507"/>
              </a:rPr>
              <a:t></a:t>
            </a:r>
            <a:r>
              <a:rPr sz="2900" i="1" spc="30" dirty="0">
                <a:latin typeface="Times New Roman" panose="02020603050405020304"/>
                <a:cs typeface="Times New Roman" panose="02020603050405020304"/>
              </a:rPr>
              <a:t> </a:t>
            </a:r>
            <a:r>
              <a:rPr sz="2850" spc="22" baseline="37000" dirty="0">
                <a:latin typeface="Times New Roman" panose="02020603050405020304"/>
                <a:cs typeface="Times New Roman" panose="02020603050405020304"/>
              </a:rPr>
              <a:t>2</a:t>
            </a:r>
            <a:r>
              <a:rPr sz="2850" baseline="37000" dirty="0">
                <a:latin typeface="Times New Roman" panose="02020603050405020304"/>
                <a:cs typeface="Times New Roman" panose="02020603050405020304"/>
              </a:rPr>
              <a:t>	</a:t>
            </a:r>
            <a:r>
              <a:rPr sz="2750" dirty="0">
                <a:latin typeface="Symbol" panose="05050102010706020507"/>
                <a:cs typeface="Symbol" panose="05050102010706020507"/>
              </a:rPr>
              <a:t></a:t>
            </a:r>
            <a:r>
              <a:rPr sz="2750" spc="-75" dirty="0">
                <a:latin typeface="Times New Roman" panose="02020603050405020304"/>
                <a:cs typeface="Times New Roman" panose="02020603050405020304"/>
              </a:rPr>
              <a:t> </a:t>
            </a:r>
            <a:r>
              <a:rPr sz="2900" i="1" spc="-90" dirty="0">
                <a:latin typeface="Symbol" panose="05050102010706020507"/>
                <a:cs typeface="Symbol" panose="05050102010706020507"/>
              </a:rPr>
              <a:t></a:t>
            </a:r>
            <a:r>
              <a:rPr sz="2900" i="1" spc="315" dirty="0">
                <a:latin typeface="Times New Roman" panose="02020603050405020304"/>
                <a:cs typeface="Times New Roman" panose="02020603050405020304"/>
              </a:rPr>
              <a:t> </a:t>
            </a:r>
            <a:r>
              <a:rPr sz="2850" spc="22" baseline="37000" dirty="0">
                <a:latin typeface="Times New Roman" panose="02020603050405020304"/>
                <a:cs typeface="Times New Roman" panose="02020603050405020304"/>
              </a:rPr>
              <a:t>2</a:t>
            </a:r>
            <a:r>
              <a:rPr sz="2850" spc="-52" baseline="37000" dirty="0">
                <a:latin typeface="Times New Roman" panose="02020603050405020304"/>
                <a:cs typeface="Times New Roman" panose="02020603050405020304"/>
              </a:rPr>
              <a:t> </a:t>
            </a:r>
            <a:r>
              <a:rPr sz="2900" i="1" spc="-85" dirty="0">
                <a:latin typeface="Symbol" panose="05050102010706020507"/>
                <a:cs typeface="Symbol" panose="05050102010706020507"/>
              </a:rPr>
              <a:t></a:t>
            </a:r>
            <a:r>
              <a:rPr sz="2900" i="1" spc="30" dirty="0">
                <a:latin typeface="Times New Roman" panose="02020603050405020304"/>
                <a:cs typeface="Times New Roman" panose="02020603050405020304"/>
              </a:rPr>
              <a:t> </a:t>
            </a:r>
            <a:r>
              <a:rPr sz="2850" spc="22" baseline="37000" dirty="0">
                <a:latin typeface="Times New Roman" panose="02020603050405020304"/>
                <a:cs typeface="Times New Roman" panose="02020603050405020304"/>
              </a:rPr>
              <a:t>2</a:t>
            </a:r>
            <a:r>
              <a:rPr sz="2850" baseline="37000" dirty="0">
                <a:latin typeface="Times New Roman" panose="02020603050405020304"/>
                <a:cs typeface="Times New Roman" panose="02020603050405020304"/>
              </a:rPr>
              <a:t>	</a:t>
            </a:r>
            <a:r>
              <a:rPr sz="2750" dirty="0">
                <a:latin typeface="Symbol" panose="05050102010706020507"/>
                <a:cs typeface="Symbol" panose="05050102010706020507"/>
              </a:rPr>
              <a:t></a:t>
            </a:r>
            <a:r>
              <a:rPr sz="2750" spc="240" dirty="0">
                <a:latin typeface="Times New Roman" panose="02020603050405020304"/>
                <a:cs typeface="Times New Roman" panose="02020603050405020304"/>
              </a:rPr>
              <a:t> </a:t>
            </a:r>
            <a:r>
              <a:rPr sz="2750" spc="60" dirty="0">
                <a:latin typeface="Times New Roman" panose="02020603050405020304"/>
                <a:cs typeface="Times New Roman" panose="02020603050405020304"/>
              </a:rPr>
              <a:t>2</a:t>
            </a:r>
            <a:r>
              <a:rPr sz="2900" i="1" spc="-90" dirty="0">
                <a:latin typeface="Symbol" panose="05050102010706020507"/>
                <a:cs typeface="Symbol" panose="05050102010706020507"/>
              </a:rPr>
              <a:t></a:t>
            </a:r>
            <a:r>
              <a:rPr sz="2900" i="1" spc="315" dirty="0">
                <a:latin typeface="Times New Roman" panose="02020603050405020304"/>
                <a:cs typeface="Times New Roman" panose="02020603050405020304"/>
              </a:rPr>
              <a:t> </a:t>
            </a:r>
            <a:r>
              <a:rPr sz="2850" spc="217" baseline="37000" dirty="0">
                <a:latin typeface="Times New Roman" panose="02020603050405020304"/>
                <a:cs typeface="Times New Roman" panose="02020603050405020304"/>
              </a:rPr>
              <a:t>2</a:t>
            </a:r>
            <a:r>
              <a:rPr sz="2900" i="1" spc="-90" dirty="0">
                <a:latin typeface="Symbol" panose="05050102010706020507"/>
                <a:cs typeface="Symbol" panose="05050102010706020507"/>
              </a:rPr>
              <a:t></a:t>
            </a:r>
            <a:r>
              <a:rPr sz="2900" i="1" spc="315" dirty="0">
                <a:latin typeface="Times New Roman" panose="02020603050405020304"/>
                <a:cs typeface="Times New Roman" panose="02020603050405020304"/>
              </a:rPr>
              <a:t> </a:t>
            </a:r>
            <a:r>
              <a:rPr sz="2850" spc="22" baseline="37000" dirty="0">
                <a:latin typeface="Times New Roman" panose="02020603050405020304"/>
                <a:cs typeface="Times New Roman" panose="02020603050405020304"/>
              </a:rPr>
              <a:t>2</a:t>
            </a:r>
            <a:endParaRPr sz="2850" baseline="37000">
              <a:latin typeface="Times New Roman" panose="02020603050405020304"/>
              <a:cs typeface="Times New Roman" panose="02020603050405020304"/>
            </a:endParaRPr>
          </a:p>
          <a:p>
            <a:pPr marL="1000125">
              <a:lnSpc>
                <a:spcPts val="1385"/>
              </a:lnSpc>
              <a:tabLst>
                <a:tab pos="1509395" algn="l"/>
                <a:tab pos="2390775" algn="l"/>
                <a:tab pos="2834640" algn="l"/>
                <a:tab pos="3937635" algn="l"/>
                <a:tab pos="4453255" algn="l"/>
              </a:tabLst>
            </a:pPr>
            <a:r>
              <a:rPr sz="1900" spc="15" dirty="0">
                <a:latin typeface="Times New Roman" panose="02020603050405020304"/>
                <a:cs typeface="Times New Roman" panose="02020603050405020304"/>
              </a:rPr>
              <a:t>1	2	2	1	1	2</a:t>
            </a:r>
            <a:endParaRPr sz="1900">
              <a:latin typeface="Times New Roman" panose="02020603050405020304"/>
              <a:cs typeface="Times New Roman" panose="02020603050405020304"/>
            </a:endParaRPr>
          </a:p>
        </p:txBody>
      </p:sp>
      <p:sp>
        <p:nvSpPr>
          <p:cNvPr id="38" name="object 38"/>
          <p:cNvSpPr txBox="1"/>
          <p:nvPr/>
        </p:nvSpPr>
        <p:spPr>
          <a:xfrm>
            <a:off x="4121797" y="5511279"/>
            <a:ext cx="953135" cy="447675"/>
          </a:xfrm>
          <a:prstGeom prst="rect">
            <a:avLst/>
          </a:prstGeom>
        </p:spPr>
        <p:txBody>
          <a:bodyPr vert="horz" wrap="square" lIns="0" tIns="0" rIns="0" bIns="0" rtlCol="0">
            <a:spAutoFit/>
          </a:bodyPr>
          <a:lstStyle/>
          <a:p>
            <a:pPr marL="12700">
              <a:lnSpc>
                <a:spcPct val="100000"/>
              </a:lnSpc>
              <a:tabLst>
                <a:tab pos="728345" algn="l"/>
              </a:tabLst>
            </a:pPr>
            <a:r>
              <a:rPr sz="2750" dirty="0">
                <a:latin typeface="Symbol" panose="05050102010706020507"/>
                <a:cs typeface="Symbol" panose="05050102010706020507"/>
              </a:rPr>
              <a:t></a:t>
            </a:r>
            <a:r>
              <a:rPr sz="2750" spc="240" dirty="0">
                <a:latin typeface="Times New Roman" panose="02020603050405020304"/>
                <a:cs typeface="Times New Roman" panose="02020603050405020304"/>
              </a:rPr>
              <a:t> </a:t>
            </a:r>
            <a:r>
              <a:rPr sz="2900" i="1" spc="-85" dirty="0">
                <a:latin typeface="Symbol" panose="05050102010706020507"/>
                <a:cs typeface="Symbol" panose="05050102010706020507"/>
              </a:rPr>
              <a:t></a:t>
            </a:r>
            <a:r>
              <a:rPr sz="2900" i="1" dirty="0">
                <a:latin typeface="Times New Roman" panose="02020603050405020304"/>
                <a:cs typeface="Times New Roman" panose="02020603050405020304"/>
              </a:rPr>
              <a:t>	</a:t>
            </a:r>
            <a:r>
              <a:rPr sz="2900" i="1" spc="-90" dirty="0">
                <a:latin typeface="Symbol" panose="05050102010706020507"/>
                <a:cs typeface="Symbol" panose="05050102010706020507"/>
              </a:rPr>
              <a:t></a:t>
            </a:r>
            <a:endParaRPr sz="2900">
              <a:latin typeface="Symbol" panose="05050102010706020507"/>
              <a:cs typeface="Symbol" panose="05050102010706020507"/>
            </a:endParaRPr>
          </a:p>
        </p:txBody>
      </p:sp>
      <p:sp>
        <p:nvSpPr>
          <p:cNvPr id="39" name="object 39"/>
          <p:cNvSpPr txBox="1"/>
          <p:nvPr/>
        </p:nvSpPr>
        <p:spPr>
          <a:xfrm>
            <a:off x="2139810" y="5238191"/>
            <a:ext cx="1609090" cy="767715"/>
          </a:xfrm>
          <a:prstGeom prst="rect">
            <a:avLst/>
          </a:prstGeom>
        </p:spPr>
        <p:txBody>
          <a:bodyPr vert="horz" wrap="square" lIns="0" tIns="0" rIns="0" bIns="0" rtlCol="0">
            <a:spAutoFit/>
          </a:bodyPr>
          <a:lstStyle/>
          <a:p>
            <a:pPr marL="12700">
              <a:lnSpc>
                <a:spcPts val="6045"/>
              </a:lnSpc>
              <a:tabLst>
                <a:tab pos="379730" algn="l"/>
                <a:tab pos="714375" algn="l"/>
                <a:tab pos="1384935" algn="l"/>
              </a:tabLst>
            </a:pPr>
            <a:r>
              <a:rPr sz="2750" i="1" dirty="0">
                <a:latin typeface="Times New Roman" panose="02020603050405020304"/>
                <a:cs typeface="Times New Roman" panose="02020603050405020304"/>
              </a:rPr>
              <a:t>B	</a:t>
            </a:r>
            <a:r>
              <a:rPr sz="2750" dirty="0">
                <a:latin typeface="Symbol" panose="05050102010706020507"/>
                <a:cs typeface="Symbol" panose="05050102010706020507"/>
              </a:rPr>
              <a:t></a:t>
            </a:r>
            <a:r>
              <a:rPr sz="2750" dirty="0">
                <a:latin typeface="Times New Roman" panose="02020603050405020304"/>
                <a:cs typeface="Times New Roman" panose="02020603050405020304"/>
              </a:rPr>
              <a:t>	2</a:t>
            </a:r>
            <a:r>
              <a:rPr sz="2750" spc="-400" dirty="0">
                <a:latin typeface="Times New Roman" panose="02020603050405020304"/>
                <a:cs typeface="Times New Roman" panose="02020603050405020304"/>
              </a:rPr>
              <a:t> </a:t>
            </a:r>
            <a:r>
              <a:rPr sz="5050" spc="-844" dirty="0">
                <a:latin typeface="Symbol" panose="05050102010706020507"/>
                <a:cs typeface="Symbol" panose="05050102010706020507"/>
              </a:rPr>
              <a:t></a:t>
            </a:r>
            <a:r>
              <a:rPr sz="2900" i="1" spc="-85" dirty="0">
                <a:latin typeface="Symbol" panose="05050102010706020507"/>
                <a:cs typeface="Symbol" panose="05050102010706020507"/>
              </a:rPr>
              <a:t></a:t>
            </a:r>
            <a:r>
              <a:rPr sz="2900" i="1" dirty="0">
                <a:latin typeface="Times New Roman" panose="02020603050405020304"/>
                <a:cs typeface="Times New Roman" panose="02020603050405020304"/>
              </a:rPr>
              <a:t>	</a:t>
            </a:r>
            <a:r>
              <a:rPr sz="2900" i="1" spc="-90" dirty="0">
                <a:latin typeface="Symbol" panose="05050102010706020507"/>
                <a:cs typeface="Symbol" panose="05050102010706020507"/>
              </a:rPr>
              <a:t></a:t>
            </a:r>
            <a:endParaRPr sz="2900">
              <a:latin typeface="Symbol" panose="05050102010706020507"/>
              <a:cs typeface="Symbol" panose="05050102010706020507"/>
            </a:endParaRPr>
          </a:p>
        </p:txBody>
      </p:sp>
      <p:sp>
        <p:nvSpPr>
          <p:cNvPr id="40" name="object 40"/>
          <p:cNvSpPr txBox="1"/>
          <p:nvPr/>
        </p:nvSpPr>
        <p:spPr>
          <a:xfrm>
            <a:off x="2159635" y="4903914"/>
            <a:ext cx="1990725" cy="516890"/>
          </a:xfrm>
          <a:prstGeom prst="rect">
            <a:avLst/>
          </a:prstGeom>
        </p:spPr>
        <p:txBody>
          <a:bodyPr vert="horz" wrap="square" lIns="0" tIns="0" rIns="0" bIns="0" rtlCol="0">
            <a:spAutoFit/>
          </a:bodyPr>
          <a:lstStyle/>
          <a:p>
            <a:pPr marL="12700">
              <a:lnSpc>
                <a:spcPct val="100000"/>
              </a:lnSpc>
              <a:tabLst>
                <a:tab pos="360045" algn="l"/>
                <a:tab pos="1271905" algn="l"/>
              </a:tabLst>
            </a:pPr>
            <a:r>
              <a:rPr sz="2750" i="1" dirty="0">
                <a:latin typeface="Times New Roman" panose="02020603050405020304"/>
                <a:cs typeface="Times New Roman" panose="02020603050405020304"/>
              </a:rPr>
              <a:t>A	</a:t>
            </a:r>
            <a:r>
              <a:rPr sz="2750" dirty="0">
                <a:latin typeface="Symbol" panose="05050102010706020507"/>
                <a:cs typeface="Symbol" panose="05050102010706020507"/>
              </a:rPr>
              <a:t></a:t>
            </a:r>
            <a:r>
              <a:rPr sz="2750" spc="170" dirty="0">
                <a:latin typeface="Times New Roman" panose="02020603050405020304"/>
                <a:cs typeface="Times New Roman" panose="02020603050405020304"/>
              </a:rPr>
              <a:t> </a:t>
            </a:r>
            <a:r>
              <a:rPr sz="2900" i="1" spc="-90" dirty="0">
                <a:latin typeface="Symbol" panose="05050102010706020507"/>
                <a:cs typeface="Symbol" panose="05050102010706020507"/>
              </a:rPr>
              <a:t></a:t>
            </a:r>
            <a:r>
              <a:rPr sz="2900" i="1" spc="-190" dirty="0">
                <a:latin typeface="Times New Roman" panose="02020603050405020304"/>
                <a:cs typeface="Times New Roman" panose="02020603050405020304"/>
              </a:rPr>
              <a:t> </a:t>
            </a:r>
            <a:r>
              <a:rPr sz="2850" spc="22" baseline="-20000" dirty="0">
                <a:latin typeface="Times New Roman" panose="02020603050405020304"/>
                <a:cs typeface="Times New Roman" panose="02020603050405020304"/>
              </a:rPr>
              <a:t>1</a:t>
            </a:r>
            <a:r>
              <a:rPr sz="2850" baseline="-20000" dirty="0">
                <a:latin typeface="Times New Roman" panose="02020603050405020304"/>
                <a:cs typeface="Times New Roman" panose="02020603050405020304"/>
              </a:rPr>
              <a:t>	</a:t>
            </a:r>
            <a:r>
              <a:rPr sz="2750" dirty="0">
                <a:latin typeface="Symbol" panose="05050102010706020507"/>
                <a:cs typeface="Symbol" panose="05050102010706020507"/>
              </a:rPr>
              <a:t></a:t>
            </a:r>
            <a:r>
              <a:rPr sz="2750" spc="-75" dirty="0">
                <a:latin typeface="Times New Roman" panose="02020603050405020304"/>
                <a:cs typeface="Times New Roman" panose="02020603050405020304"/>
              </a:rPr>
              <a:t> </a:t>
            </a:r>
            <a:r>
              <a:rPr sz="2900" i="1" spc="-90" dirty="0">
                <a:latin typeface="Symbol" panose="05050102010706020507"/>
                <a:cs typeface="Symbol" panose="05050102010706020507"/>
              </a:rPr>
              <a:t></a:t>
            </a:r>
            <a:r>
              <a:rPr sz="2900" i="1" spc="70" dirty="0">
                <a:latin typeface="Times New Roman" panose="02020603050405020304"/>
                <a:cs typeface="Times New Roman" panose="02020603050405020304"/>
              </a:rPr>
              <a:t> </a:t>
            </a:r>
            <a:r>
              <a:rPr sz="2850" spc="22" baseline="-20000" dirty="0">
                <a:latin typeface="Times New Roman" panose="02020603050405020304"/>
                <a:cs typeface="Times New Roman" panose="02020603050405020304"/>
              </a:rPr>
              <a:t>2</a:t>
            </a:r>
            <a:endParaRPr sz="2850" baseline="-20000">
              <a:latin typeface="Times New Roman" panose="02020603050405020304"/>
              <a:cs typeface="Times New Roman" panose="02020603050405020304"/>
            </a:endParaRPr>
          </a:p>
        </p:txBody>
      </p:sp>
      <p:sp>
        <p:nvSpPr>
          <p:cNvPr id="41" name="object 41"/>
          <p:cNvSpPr txBox="1"/>
          <p:nvPr/>
        </p:nvSpPr>
        <p:spPr>
          <a:xfrm>
            <a:off x="2159635" y="4320984"/>
            <a:ext cx="2996565" cy="430530"/>
          </a:xfrm>
          <a:prstGeom prst="rect">
            <a:avLst/>
          </a:prstGeom>
        </p:spPr>
        <p:txBody>
          <a:bodyPr vert="horz" wrap="square" lIns="0" tIns="0" rIns="0" bIns="0" rtlCol="0">
            <a:spAutoFit/>
          </a:bodyPr>
          <a:lstStyle/>
          <a:p>
            <a:pPr marL="12700">
              <a:lnSpc>
                <a:spcPct val="100000"/>
              </a:lnSpc>
              <a:tabLst>
                <a:tab pos="844550" algn="l"/>
                <a:tab pos="1778000" algn="l"/>
                <a:tab pos="2480310" algn="l"/>
                <a:tab pos="2807970" algn="l"/>
              </a:tabLst>
            </a:pPr>
            <a:r>
              <a:rPr sz="2750" i="1" dirty="0">
                <a:latin typeface="Times New Roman" panose="02020603050405020304"/>
                <a:cs typeface="Times New Roman" panose="02020603050405020304"/>
              </a:rPr>
              <a:t>AT	</a:t>
            </a:r>
            <a:r>
              <a:rPr sz="2750" dirty="0">
                <a:latin typeface="Symbol" panose="05050102010706020507"/>
                <a:cs typeface="Symbol" panose="05050102010706020507"/>
              </a:rPr>
              <a:t></a:t>
            </a:r>
            <a:r>
              <a:rPr sz="2750" spc="340" dirty="0">
                <a:latin typeface="Times New Roman" panose="02020603050405020304"/>
                <a:cs typeface="Times New Roman" panose="02020603050405020304"/>
              </a:rPr>
              <a:t> </a:t>
            </a:r>
            <a:r>
              <a:rPr sz="2750" i="1" dirty="0">
                <a:latin typeface="Times New Roman" panose="02020603050405020304"/>
                <a:cs typeface="Times New Roman" panose="02020603050405020304"/>
              </a:rPr>
              <a:t>BT	</a:t>
            </a:r>
            <a:r>
              <a:rPr sz="2750" dirty="0">
                <a:latin typeface="Symbol" panose="05050102010706020507"/>
                <a:cs typeface="Symbol" panose="05050102010706020507"/>
              </a:rPr>
              <a:t></a:t>
            </a:r>
            <a:r>
              <a:rPr sz="2750" spc="130"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C</a:t>
            </a:r>
            <a:r>
              <a:rPr sz="2750" i="1" dirty="0">
                <a:latin typeface="Times New Roman" panose="02020603050405020304"/>
                <a:cs typeface="Times New Roman" panose="02020603050405020304"/>
              </a:rPr>
              <a:t>	</a:t>
            </a:r>
            <a:r>
              <a:rPr sz="2750" dirty="0">
                <a:latin typeface="Symbol" panose="05050102010706020507"/>
                <a:cs typeface="Symbol" panose="05050102010706020507"/>
              </a:rPr>
              <a:t></a:t>
            </a:r>
            <a:r>
              <a:rPr sz="2750" dirty="0">
                <a:latin typeface="Times New Roman" panose="02020603050405020304"/>
                <a:cs typeface="Times New Roman" panose="02020603050405020304"/>
              </a:rPr>
              <a:t>	0</a:t>
            </a:r>
            <a:endParaRPr sz="2750">
              <a:latin typeface="Times New Roman" panose="02020603050405020304"/>
              <a:cs typeface="Times New Roman" panose="020206030504050203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35842" y="4283618"/>
            <a:ext cx="1351915" cy="1351280"/>
          </a:xfrm>
          <a:custGeom>
            <a:avLst/>
            <a:gdLst/>
            <a:ahLst/>
            <a:cxnLst/>
            <a:rect l="l" t="t" r="r" b="b"/>
            <a:pathLst>
              <a:path w="1351914" h="1351279">
                <a:moveTo>
                  <a:pt x="945086" y="405729"/>
                </a:moveTo>
                <a:lnTo>
                  <a:pt x="898115" y="360238"/>
                </a:lnTo>
                <a:lnTo>
                  <a:pt x="850625" y="317118"/>
                </a:lnTo>
                <a:lnTo>
                  <a:pt x="802788" y="276437"/>
                </a:lnTo>
                <a:lnTo>
                  <a:pt x="754776" y="238262"/>
                </a:lnTo>
                <a:lnTo>
                  <a:pt x="706760" y="202660"/>
                </a:lnTo>
                <a:lnTo>
                  <a:pt x="658910" y="169698"/>
                </a:lnTo>
                <a:lnTo>
                  <a:pt x="611399" y="139442"/>
                </a:lnTo>
                <a:lnTo>
                  <a:pt x="564398" y="111960"/>
                </a:lnTo>
                <a:lnTo>
                  <a:pt x="518077" y="87319"/>
                </a:lnTo>
                <a:lnTo>
                  <a:pt x="472609" y="65586"/>
                </a:lnTo>
                <a:lnTo>
                  <a:pt x="428164" y="46827"/>
                </a:lnTo>
                <a:lnTo>
                  <a:pt x="384915" y="31110"/>
                </a:lnTo>
                <a:lnTo>
                  <a:pt x="343032" y="18502"/>
                </a:lnTo>
                <a:lnTo>
                  <a:pt x="302686" y="9070"/>
                </a:lnTo>
                <a:lnTo>
                  <a:pt x="264049" y="2880"/>
                </a:lnTo>
                <a:lnTo>
                  <a:pt x="227292" y="0"/>
                </a:lnTo>
                <a:lnTo>
                  <a:pt x="192587" y="496"/>
                </a:lnTo>
                <a:lnTo>
                  <a:pt x="130017" y="11886"/>
                </a:lnTo>
                <a:lnTo>
                  <a:pt x="77710" y="37587"/>
                </a:lnTo>
                <a:lnTo>
                  <a:pt x="37453" y="77749"/>
                </a:lnTo>
                <a:lnTo>
                  <a:pt x="11786" y="129887"/>
                </a:lnTo>
                <a:lnTo>
                  <a:pt x="457" y="192325"/>
                </a:lnTo>
                <a:lnTo>
                  <a:pt x="0" y="226978"/>
                </a:lnTo>
                <a:lnTo>
                  <a:pt x="2923" y="263692"/>
                </a:lnTo>
                <a:lnTo>
                  <a:pt x="9160" y="302296"/>
                </a:lnTo>
                <a:lnTo>
                  <a:pt x="18641" y="342618"/>
                </a:lnTo>
                <a:lnTo>
                  <a:pt x="31300" y="384487"/>
                </a:lnTo>
                <a:lnTo>
                  <a:pt x="47069" y="427732"/>
                </a:lnTo>
                <a:lnTo>
                  <a:pt x="65880" y="472181"/>
                </a:lnTo>
                <a:lnTo>
                  <a:pt x="87664" y="517664"/>
                </a:lnTo>
                <a:lnTo>
                  <a:pt x="112354" y="564008"/>
                </a:lnTo>
                <a:lnTo>
                  <a:pt x="139883" y="611042"/>
                </a:lnTo>
                <a:lnTo>
                  <a:pt x="170181" y="658596"/>
                </a:lnTo>
                <a:lnTo>
                  <a:pt x="203183" y="706497"/>
                </a:lnTo>
                <a:lnTo>
                  <a:pt x="238819" y="754575"/>
                </a:lnTo>
                <a:lnTo>
                  <a:pt x="277021" y="802658"/>
                </a:lnTo>
                <a:lnTo>
                  <a:pt x="317723" y="850575"/>
                </a:lnTo>
                <a:lnTo>
                  <a:pt x="360856" y="898155"/>
                </a:lnTo>
                <a:lnTo>
                  <a:pt x="406352" y="945225"/>
                </a:lnTo>
                <a:lnTo>
                  <a:pt x="453328" y="990717"/>
                </a:lnTo>
                <a:lnTo>
                  <a:pt x="500830" y="1033837"/>
                </a:lnTo>
                <a:lnTo>
                  <a:pt x="548687" y="1074517"/>
                </a:lnTo>
                <a:lnTo>
                  <a:pt x="596724" y="1112692"/>
                </a:lnTo>
                <a:lnTo>
                  <a:pt x="644770" y="1148295"/>
                </a:lnTo>
                <a:lnTo>
                  <a:pt x="692652" y="1181257"/>
                </a:lnTo>
                <a:lnTo>
                  <a:pt x="740197" y="1211513"/>
                </a:lnTo>
                <a:lnTo>
                  <a:pt x="787233" y="1238994"/>
                </a:lnTo>
                <a:lnTo>
                  <a:pt x="833587" y="1263635"/>
                </a:lnTo>
                <a:lnTo>
                  <a:pt x="879087" y="1285369"/>
                </a:lnTo>
                <a:lnTo>
                  <a:pt x="923560" y="1304127"/>
                </a:lnTo>
                <a:lnTo>
                  <a:pt x="966833" y="1319844"/>
                </a:lnTo>
                <a:lnTo>
                  <a:pt x="1008733" y="1332452"/>
                </a:lnTo>
                <a:lnTo>
                  <a:pt x="1049089" y="1341885"/>
                </a:lnTo>
                <a:lnTo>
                  <a:pt x="1087727" y="1348075"/>
                </a:lnTo>
                <a:lnTo>
                  <a:pt x="1124476" y="1350955"/>
                </a:lnTo>
                <a:lnTo>
                  <a:pt x="1159161" y="1350459"/>
                </a:lnTo>
                <a:lnTo>
                  <a:pt x="1221653" y="1339068"/>
                </a:lnTo>
                <a:lnTo>
                  <a:pt x="1273823" y="1313367"/>
                </a:lnTo>
                <a:lnTo>
                  <a:pt x="1313986" y="1273205"/>
                </a:lnTo>
                <a:lnTo>
                  <a:pt x="1339652" y="1221067"/>
                </a:lnTo>
                <a:lnTo>
                  <a:pt x="1350981" y="1158629"/>
                </a:lnTo>
                <a:lnTo>
                  <a:pt x="1351439" y="1123976"/>
                </a:lnTo>
                <a:lnTo>
                  <a:pt x="1348515" y="1087262"/>
                </a:lnTo>
                <a:lnTo>
                  <a:pt x="1342279" y="1048659"/>
                </a:lnTo>
                <a:lnTo>
                  <a:pt x="1332797" y="1008337"/>
                </a:lnTo>
                <a:lnTo>
                  <a:pt x="1320138" y="966467"/>
                </a:lnTo>
                <a:lnTo>
                  <a:pt x="1304369" y="923223"/>
                </a:lnTo>
                <a:lnTo>
                  <a:pt x="1285559" y="878773"/>
                </a:lnTo>
                <a:lnTo>
                  <a:pt x="1263774" y="833291"/>
                </a:lnTo>
                <a:lnTo>
                  <a:pt x="1239084" y="786947"/>
                </a:lnTo>
                <a:lnTo>
                  <a:pt x="1211556" y="739912"/>
                </a:lnTo>
                <a:lnTo>
                  <a:pt x="1181257" y="692359"/>
                </a:lnTo>
                <a:lnTo>
                  <a:pt x="1148256" y="644457"/>
                </a:lnTo>
                <a:lnTo>
                  <a:pt x="1112620" y="596379"/>
                </a:lnTo>
                <a:lnTo>
                  <a:pt x="1074417" y="548296"/>
                </a:lnTo>
                <a:lnTo>
                  <a:pt x="1033715" y="500379"/>
                </a:lnTo>
                <a:lnTo>
                  <a:pt x="990582" y="452800"/>
                </a:lnTo>
                <a:lnTo>
                  <a:pt x="945086" y="405729"/>
                </a:lnTo>
                <a:close/>
              </a:path>
            </a:pathLst>
          </a:custGeom>
          <a:ln w="28575">
            <a:solidFill>
              <a:srgbClr val="FF0000"/>
            </a:solidFill>
          </a:ln>
        </p:spPr>
        <p:txBody>
          <a:bodyPr wrap="square" lIns="0" tIns="0" rIns="0" bIns="0" rtlCol="0"/>
          <a:lstStyle/>
          <a:p>
            <a:endParaRPr/>
          </a:p>
        </p:txBody>
      </p:sp>
      <p:sp>
        <p:nvSpPr>
          <p:cNvPr id="5" name="object 5"/>
          <p:cNvSpPr/>
          <p:nvPr/>
        </p:nvSpPr>
        <p:spPr>
          <a:xfrm>
            <a:off x="6859396" y="4245102"/>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EE2B0A"/>
          </a:solidFill>
        </p:spPr>
        <p:txBody>
          <a:bodyPr wrap="square" lIns="0" tIns="0" rIns="0" bIns="0" rtlCol="0"/>
          <a:lstStyle/>
          <a:p>
            <a:endParaRPr/>
          </a:p>
        </p:txBody>
      </p:sp>
      <p:sp>
        <p:nvSpPr>
          <p:cNvPr id="6" name="object 6"/>
          <p:cNvSpPr/>
          <p:nvPr/>
        </p:nvSpPr>
        <p:spPr>
          <a:xfrm>
            <a:off x="6859396" y="4244340"/>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6870827" y="49209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8" name="object 8"/>
          <p:cNvSpPr/>
          <p:nvPr/>
        </p:nvSpPr>
        <p:spPr>
          <a:xfrm>
            <a:off x="6870827" y="49209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7556627" y="42351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EE2B0A"/>
          </a:solidFill>
        </p:spPr>
        <p:txBody>
          <a:bodyPr wrap="square" lIns="0" tIns="0" rIns="0" bIns="0" rtlCol="0"/>
          <a:lstStyle/>
          <a:p>
            <a:endParaRPr/>
          </a:p>
        </p:txBody>
      </p:sp>
      <p:sp>
        <p:nvSpPr>
          <p:cNvPr id="10" name="object 10"/>
          <p:cNvSpPr/>
          <p:nvPr/>
        </p:nvSpPr>
        <p:spPr>
          <a:xfrm>
            <a:off x="7556627" y="42351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11" name="object 11"/>
          <p:cNvSpPr/>
          <p:nvPr/>
        </p:nvSpPr>
        <p:spPr>
          <a:xfrm>
            <a:off x="6870827" y="35493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EE2B0A"/>
          </a:solidFill>
        </p:spPr>
        <p:txBody>
          <a:bodyPr wrap="square" lIns="0" tIns="0" rIns="0" bIns="0" rtlCol="0"/>
          <a:lstStyle/>
          <a:p>
            <a:endParaRPr/>
          </a:p>
        </p:txBody>
      </p:sp>
      <p:sp>
        <p:nvSpPr>
          <p:cNvPr id="12" name="object 12"/>
          <p:cNvSpPr/>
          <p:nvPr/>
        </p:nvSpPr>
        <p:spPr>
          <a:xfrm>
            <a:off x="6870827" y="35493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13" name="object 13"/>
          <p:cNvSpPr/>
          <p:nvPr/>
        </p:nvSpPr>
        <p:spPr>
          <a:xfrm>
            <a:off x="6185039" y="4235196"/>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solidFill>
            <a:srgbClr val="FFFF00"/>
          </a:solidFill>
        </p:spPr>
        <p:txBody>
          <a:bodyPr wrap="square" lIns="0" tIns="0" rIns="0" bIns="0" rtlCol="0"/>
          <a:lstStyle/>
          <a:p>
            <a:endParaRPr/>
          </a:p>
        </p:txBody>
      </p:sp>
      <p:sp>
        <p:nvSpPr>
          <p:cNvPr id="14" name="object 14"/>
          <p:cNvSpPr/>
          <p:nvPr/>
        </p:nvSpPr>
        <p:spPr>
          <a:xfrm>
            <a:off x="6185039" y="4235196"/>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ln w="9524">
            <a:solidFill>
              <a:srgbClr val="000000"/>
            </a:solidFill>
          </a:ln>
        </p:spPr>
        <p:txBody>
          <a:bodyPr wrap="square" lIns="0" tIns="0" rIns="0" bIns="0" rtlCol="0"/>
          <a:lstStyle/>
          <a:p>
            <a:endParaRPr/>
          </a:p>
        </p:txBody>
      </p:sp>
      <p:sp>
        <p:nvSpPr>
          <p:cNvPr id="15" name="object 15"/>
          <p:cNvSpPr/>
          <p:nvPr/>
        </p:nvSpPr>
        <p:spPr>
          <a:xfrm>
            <a:off x="7556627" y="49209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EE2B0A"/>
          </a:solidFill>
        </p:spPr>
        <p:txBody>
          <a:bodyPr wrap="square" lIns="0" tIns="0" rIns="0" bIns="0" rtlCol="0"/>
          <a:lstStyle/>
          <a:p>
            <a:endParaRPr/>
          </a:p>
        </p:txBody>
      </p:sp>
      <p:sp>
        <p:nvSpPr>
          <p:cNvPr id="16" name="object 16"/>
          <p:cNvSpPr/>
          <p:nvPr/>
        </p:nvSpPr>
        <p:spPr>
          <a:xfrm>
            <a:off x="7556627" y="49209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17" name="object 17"/>
          <p:cNvSpPr/>
          <p:nvPr/>
        </p:nvSpPr>
        <p:spPr>
          <a:xfrm>
            <a:off x="7556627" y="35493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18" name="object 18"/>
          <p:cNvSpPr/>
          <p:nvPr/>
        </p:nvSpPr>
        <p:spPr>
          <a:xfrm>
            <a:off x="7556627" y="35493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19" name="object 19"/>
          <p:cNvSpPr/>
          <p:nvPr/>
        </p:nvSpPr>
        <p:spPr>
          <a:xfrm>
            <a:off x="6185039" y="3549396"/>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solidFill>
            <a:srgbClr val="FFFF00"/>
          </a:solidFill>
        </p:spPr>
        <p:txBody>
          <a:bodyPr wrap="square" lIns="0" tIns="0" rIns="0" bIns="0" rtlCol="0"/>
          <a:lstStyle/>
          <a:p>
            <a:endParaRPr/>
          </a:p>
        </p:txBody>
      </p:sp>
      <p:sp>
        <p:nvSpPr>
          <p:cNvPr id="20" name="object 20"/>
          <p:cNvSpPr/>
          <p:nvPr/>
        </p:nvSpPr>
        <p:spPr>
          <a:xfrm>
            <a:off x="6185039" y="3549396"/>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ln w="9524">
            <a:solidFill>
              <a:srgbClr val="000000"/>
            </a:solidFill>
          </a:ln>
        </p:spPr>
        <p:txBody>
          <a:bodyPr wrap="square" lIns="0" tIns="0" rIns="0" bIns="0" rtlCol="0"/>
          <a:lstStyle/>
          <a:p>
            <a:endParaRPr/>
          </a:p>
        </p:txBody>
      </p:sp>
      <p:sp>
        <p:nvSpPr>
          <p:cNvPr id="21" name="object 21"/>
          <p:cNvSpPr/>
          <p:nvPr/>
        </p:nvSpPr>
        <p:spPr>
          <a:xfrm>
            <a:off x="6185039" y="4920996"/>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solidFill>
            <a:srgbClr val="FFFF00"/>
          </a:solidFill>
        </p:spPr>
        <p:txBody>
          <a:bodyPr wrap="square" lIns="0" tIns="0" rIns="0" bIns="0" rtlCol="0"/>
          <a:lstStyle/>
          <a:p>
            <a:endParaRPr/>
          </a:p>
        </p:txBody>
      </p:sp>
      <p:sp>
        <p:nvSpPr>
          <p:cNvPr id="22" name="object 22"/>
          <p:cNvSpPr/>
          <p:nvPr/>
        </p:nvSpPr>
        <p:spPr>
          <a:xfrm>
            <a:off x="6185039" y="4920996"/>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ln w="9524">
            <a:solidFill>
              <a:srgbClr val="000000"/>
            </a:solidFill>
          </a:ln>
        </p:spPr>
        <p:txBody>
          <a:bodyPr wrap="square" lIns="0" tIns="0" rIns="0" bIns="0" rtlCol="0"/>
          <a:lstStyle/>
          <a:p>
            <a:endParaRPr/>
          </a:p>
        </p:txBody>
      </p:sp>
      <p:sp>
        <p:nvSpPr>
          <p:cNvPr id="23" name="object 23"/>
          <p:cNvSpPr/>
          <p:nvPr/>
        </p:nvSpPr>
        <p:spPr>
          <a:xfrm>
            <a:off x="6881156" y="4283618"/>
            <a:ext cx="1351280" cy="1351280"/>
          </a:xfrm>
          <a:custGeom>
            <a:avLst/>
            <a:gdLst/>
            <a:ahLst/>
            <a:cxnLst/>
            <a:rect l="l" t="t" r="r" b="b"/>
            <a:pathLst>
              <a:path w="1351279" h="1351279">
                <a:moveTo>
                  <a:pt x="945217" y="405729"/>
                </a:moveTo>
                <a:lnTo>
                  <a:pt x="898147" y="360238"/>
                </a:lnTo>
                <a:lnTo>
                  <a:pt x="850567" y="317118"/>
                </a:lnTo>
                <a:lnTo>
                  <a:pt x="802651" y="276437"/>
                </a:lnTo>
                <a:lnTo>
                  <a:pt x="754567" y="238262"/>
                </a:lnTo>
                <a:lnTo>
                  <a:pt x="706490" y="202660"/>
                </a:lnTo>
                <a:lnTo>
                  <a:pt x="658588" y="169698"/>
                </a:lnTo>
                <a:lnTo>
                  <a:pt x="611034" y="139442"/>
                </a:lnTo>
                <a:lnTo>
                  <a:pt x="564000" y="111960"/>
                </a:lnTo>
                <a:lnTo>
                  <a:pt x="517656" y="87319"/>
                </a:lnTo>
                <a:lnTo>
                  <a:pt x="472173" y="65586"/>
                </a:lnTo>
                <a:lnTo>
                  <a:pt x="427724" y="46827"/>
                </a:lnTo>
                <a:lnTo>
                  <a:pt x="384479" y="31110"/>
                </a:lnTo>
                <a:lnTo>
                  <a:pt x="342610" y="18502"/>
                </a:lnTo>
                <a:lnTo>
                  <a:pt x="302288" y="9070"/>
                </a:lnTo>
                <a:lnTo>
                  <a:pt x="263684" y="2880"/>
                </a:lnTo>
                <a:lnTo>
                  <a:pt x="226970" y="0"/>
                </a:lnTo>
                <a:lnTo>
                  <a:pt x="192317" y="496"/>
                </a:lnTo>
                <a:lnTo>
                  <a:pt x="129880" y="11886"/>
                </a:lnTo>
                <a:lnTo>
                  <a:pt x="77742" y="37587"/>
                </a:lnTo>
                <a:lnTo>
                  <a:pt x="37581" y="77749"/>
                </a:lnTo>
                <a:lnTo>
                  <a:pt x="11883" y="129887"/>
                </a:lnTo>
                <a:lnTo>
                  <a:pt x="495" y="192325"/>
                </a:lnTo>
                <a:lnTo>
                  <a:pt x="0" y="226978"/>
                </a:lnTo>
                <a:lnTo>
                  <a:pt x="2881" y="263692"/>
                </a:lnTo>
                <a:lnTo>
                  <a:pt x="9071" y="302296"/>
                </a:lnTo>
                <a:lnTo>
                  <a:pt x="18504" y="342618"/>
                </a:lnTo>
                <a:lnTo>
                  <a:pt x="31113" y="384487"/>
                </a:lnTo>
                <a:lnTo>
                  <a:pt x="46831" y="427732"/>
                </a:lnTo>
                <a:lnTo>
                  <a:pt x="65590" y="472181"/>
                </a:lnTo>
                <a:lnTo>
                  <a:pt x="87323" y="517664"/>
                </a:lnTo>
                <a:lnTo>
                  <a:pt x="111965" y="564008"/>
                </a:lnTo>
                <a:lnTo>
                  <a:pt x="139447" y="611042"/>
                </a:lnTo>
                <a:lnTo>
                  <a:pt x="169702" y="658596"/>
                </a:lnTo>
                <a:lnTo>
                  <a:pt x="202665" y="706497"/>
                </a:lnTo>
                <a:lnTo>
                  <a:pt x="238267" y="754575"/>
                </a:lnTo>
                <a:lnTo>
                  <a:pt x="276442" y="802658"/>
                </a:lnTo>
                <a:lnTo>
                  <a:pt x="317123" y="850575"/>
                </a:lnTo>
                <a:lnTo>
                  <a:pt x="360243" y="898155"/>
                </a:lnTo>
                <a:lnTo>
                  <a:pt x="405734" y="945225"/>
                </a:lnTo>
                <a:lnTo>
                  <a:pt x="452805" y="990717"/>
                </a:lnTo>
                <a:lnTo>
                  <a:pt x="500384" y="1033837"/>
                </a:lnTo>
                <a:lnTo>
                  <a:pt x="548301" y="1074517"/>
                </a:lnTo>
                <a:lnTo>
                  <a:pt x="596384" y="1112692"/>
                </a:lnTo>
                <a:lnTo>
                  <a:pt x="644462" y="1148295"/>
                </a:lnTo>
                <a:lnTo>
                  <a:pt x="692364" y="1181257"/>
                </a:lnTo>
                <a:lnTo>
                  <a:pt x="739917" y="1211513"/>
                </a:lnTo>
                <a:lnTo>
                  <a:pt x="786952" y="1238994"/>
                </a:lnTo>
                <a:lnTo>
                  <a:pt x="833296" y="1263635"/>
                </a:lnTo>
                <a:lnTo>
                  <a:pt x="878778" y="1285369"/>
                </a:lnTo>
                <a:lnTo>
                  <a:pt x="923227" y="1304127"/>
                </a:lnTo>
                <a:lnTo>
                  <a:pt x="966472" y="1319844"/>
                </a:lnTo>
                <a:lnTo>
                  <a:pt x="1008341" y="1332452"/>
                </a:lnTo>
                <a:lnTo>
                  <a:pt x="1048664" y="1341885"/>
                </a:lnTo>
                <a:lnTo>
                  <a:pt x="1087267" y="1348075"/>
                </a:lnTo>
                <a:lnTo>
                  <a:pt x="1123981" y="1350955"/>
                </a:lnTo>
                <a:lnTo>
                  <a:pt x="1158634" y="1350459"/>
                </a:lnTo>
                <a:lnTo>
                  <a:pt x="1221072" y="1339068"/>
                </a:lnTo>
                <a:lnTo>
                  <a:pt x="1273210" y="1313367"/>
                </a:lnTo>
                <a:lnTo>
                  <a:pt x="1313371" y="1273205"/>
                </a:lnTo>
                <a:lnTo>
                  <a:pt x="1339069" y="1221067"/>
                </a:lnTo>
                <a:lnTo>
                  <a:pt x="1350457" y="1158629"/>
                </a:lnTo>
                <a:lnTo>
                  <a:pt x="1350952" y="1123976"/>
                </a:lnTo>
                <a:lnTo>
                  <a:pt x="1348071" y="1087262"/>
                </a:lnTo>
                <a:lnTo>
                  <a:pt x="1341880" y="1048659"/>
                </a:lnTo>
                <a:lnTo>
                  <a:pt x="1332447" y="1008337"/>
                </a:lnTo>
                <a:lnTo>
                  <a:pt x="1319838" y="966467"/>
                </a:lnTo>
                <a:lnTo>
                  <a:pt x="1304121" y="923223"/>
                </a:lnTo>
                <a:lnTo>
                  <a:pt x="1285362" y="878773"/>
                </a:lnTo>
                <a:lnTo>
                  <a:pt x="1263628" y="833291"/>
                </a:lnTo>
                <a:lnTo>
                  <a:pt x="1238987" y="786947"/>
                </a:lnTo>
                <a:lnTo>
                  <a:pt x="1211505" y="739912"/>
                </a:lnTo>
                <a:lnTo>
                  <a:pt x="1181249" y="692359"/>
                </a:lnTo>
                <a:lnTo>
                  <a:pt x="1148287" y="644457"/>
                </a:lnTo>
                <a:lnTo>
                  <a:pt x="1112685" y="596379"/>
                </a:lnTo>
                <a:lnTo>
                  <a:pt x="1074510" y="548296"/>
                </a:lnTo>
                <a:lnTo>
                  <a:pt x="1033829" y="500379"/>
                </a:lnTo>
                <a:lnTo>
                  <a:pt x="990709" y="452800"/>
                </a:lnTo>
                <a:lnTo>
                  <a:pt x="945217" y="405729"/>
                </a:lnTo>
                <a:close/>
              </a:path>
            </a:pathLst>
          </a:custGeom>
          <a:ln w="28575">
            <a:solidFill>
              <a:srgbClr val="FF0000"/>
            </a:solidFill>
          </a:ln>
        </p:spPr>
        <p:txBody>
          <a:bodyPr wrap="square" lIns="0" tIns="0" rIns="0" bIns="0" rtlCol="0"/>
          <a:lstStyle/>
          <a:p>
            <a:endParaRPr/>
          </a:p>
        </p:txBody>
      </p:sp>
      <p:sp>
        <p:nvSpPr>
          <p:cNvPr id="24" name="object 24"/>
          <p:cNvSpPr txBox="1"/>
          <p:nvPr/>
        </p:nvSpPr>
        <p:spPr>
          <a:xfrm>
            <a:off x="2652648" y="2830576"/>
            <a:ext cx="1565910" cy="502920"/>
          </a:xfrm>
          <a:prstGeom prst="rect">
            <a:avLst/>
          </a:prstGeom>
        </p:spPr>
        <p:txBody>
          <a:bodyPr vert="horz" wrap="square" lIns="0" tIns="0" rIns="0" bIns="0" rtlCol="0">
            <a:spAutoFit/>
          </a:bodyPr>
          <a:lstStyle/>
          <a:p>
            <a:pPr marL="12700">
              <a:lnSpc>
                <a:spcPct val="100000"/>
              </a:lnSpc>
            </a:pPr>
            <a:r>
              <a:rPr sz="3200" spc="45" dirty="0">
                <a:solidFill>
                  <a:srgbClr val="EE2B0A"/>
                </a:solidFill>
                <a:latin typeface="PMingLiU"/>
                <a:cs typeface="PMingLiU"/>
              </a:rPr>
              <a:t>是m连通</a:t>
            </a:r>
            <a:endParaRPr sz="3200">
              <a:latin typeface="PMingLiU"/>
              <a:cs typeface="PMingLiU"/>
            </a:endParaRPr>
          </a:p>
        </p:txBody>
      </p:sp>
      <p:sp>
        <p:nvSpPr>
          <p:cNvPr id="25" name="object 25"/>
          <p:cNvSpPr txBox="1"/>
          <p:nvPr/>
        </p:nvSpPr>
        <p:spPr>
          <a:xfrm>
            <a:off x="6310248" y="2814573"/>
            <a:ext cx="1972310" cy="502920"/>
          </a:xfrm>
          <a:prstGeom prst="rect">
            <a:avLst/>
          </a:prstGeom>
        </p:spPr>
        <p:txBody>
          <a:bodyPr vert="horz" wrap="square" lIns="0" tIns="0" rIns="0" bIns="0" rtlCol="0">
            <a:spAutoFit/>
          </a:bodyPr>
          <a:lstStyle/>
          <a:p>
            <a:pPr marL="12700">
              <a:lnSpc>
                <a:spcPct val="100000"/>
              </a:lnSpc>
            </a:pPr>
            <a:r>
              <a:rPr sz="3200" spc="35" dirty="0">
                <a:solidFill>
                  <a:srgbClr val="EE2B0A"/>
                </a:solidFill>
                <a:latin typeface="PMingLiU"/>
                <a:cs typeface="PMingLiU"/>
              </a:rPr>
              <a:t>不是m连通</a:t>
            </a:r>
            <a:endParaRPr sz="3200">
              <a:latin typeface="PMingLiU"/>
              <a:cs typeface="PMingLiU"/>
            </a:endParaRPr>
          </a:p>
        </p:txBody>
      </p:sp>
      <p:sp>
        <p:nvSpPr>
          <p:cNvPr id="26" name="object 26"/>
          <p:cNvSpPr/>
          <p:nvPr/>
        </p:nvSpPr>
        <p:spPr>
          <a:xfrm>
            <a:off x="8242427" y="42351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27" name="object 27"/>
          <p:cNvSpPr/>
          <p:nvPr/>
        </p:nvSpPr>
        <p:spPr>
          <a:xfrm>
            <a:off x="8242427" y="42351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28" name="object 28"/>
          <p:cNvSpPr/>
          <p:nvPr/>
        </p:nvSpPr>
        <p:spPr>
          <a:xfrm>
            <a:off x="8242427" y="49209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29" name="object 29"/>
          <p:cNvSpPr/>
          <p:nvPr/>
        </p:nvSpPr>
        <p:spPr>
          <a:xfrm>
            <a:off x="8242427" y="49209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30" name="object 30"/>
          <p:cNvSpPr/>
          <p:nvPr/>
        </p:nvSpPr>
        <p:spPr>
          <a:xfrm>
            <a:off x="8242427" y="5606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EE2B0A"/>
          </a:solidFill>
        </p:spPr>
        <p:txBody>
          <a:bodyPr wrap="square" lIns="0" tIns="0" rIns="0" bIns="0" rtlCol="0"/>
          <a:lstStyle/>
          <a:p>
            <a:endParaRPr/>
          </a:p>
        </p:txBody>
      </p:sp>
      <p:sp>
        <p:nvSpPr>
          <p:cNvPr id="31" name="object 31"/>
          <p:cNvSpPr/>
          <p:nvPr/>
        </p:nvSpPr>
        <p:spPr>
          <a:xfrm>
            <a:off x="8242427" y="5606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32" name="object 32"/>
          <p:cNvSpPr/>
          <p:nvPr/>
        </p:nvSpPr>
        <p:spPr>
          <a:xfrm>
            <a:off x="7556627" y="5606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33" name="object 33"/>
          <p:cNvSpPr/>
          <p:nvPr/>
        </p:nvSpPr>
        <p:spPr>
          <a:xfrm>
            <a:off x="7556627" y="5606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34" name="object 34"/>
          <p:cNvSpPr/>
          <p:nvPr/>
        </p:nvSpPr>
        <p:spPr>
          <a:xfrm>
            <a:off x="6870827" y="5606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35" name="object 35"/>
          <p:cNvSpPr/>
          <p:nvPr/>
        </p:nvSpPr>
        <p:spPr>
          <a:xfrm>
            <a:off x="6870827" y="5606796"/>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36" name="object 36"/>
          <p:cNvSpPr txBox="1">
            <a:spLocks noGrp="1"/>
          </p:cNvSpPr>
          <p:nvPr>
            <p:ph type="title"/>
          </p:nvPr>
        </p:nvSpPr>
        <p:spPr>
          <a:prstGeom prst="rect">
            <a:avLst/>
          </a:prstGeom>
        </p:spPr>
        <p:txBody>
          <a:bodyPr vert="horz" wrap="square" lIns="0" tIns="265084" rIns="0" bIns="0" rtlCol="0">
            <a:spAutoFit/>
          </a:bodyPr>
          <a:lstStyle/>
          <a:p>
            <a:pPr marL="280670">
              <a:lnSpc>
                <a:spcPct val="100000"/>
              </a:lnSpc>
              <a:tabLst>
                <a:tab pos="3733165" algn="l"/>
              </a:tabLst>
            </a:pPr>
            <a:r>
              <a:rPr spc="-15" dirty="0">
                <a:latin typeface="新宋体" panose="02010609030101010101" charset="-122"/>
                <a:cs typeface="新宋体" panose="02010609030101010101" charset="-122"/>
              </a:rPr>
              <a:t>像素的连通性</a:t>
            </a:r>
            <a:r>
              <a:rPr spc="-5" dirty="0">
                <a:latin typeface="Times New Roman" panose="02020603050405020304"/>
                <a:cs typeface="Times New Roman" panose="02020603050405020304"/>
              </a:rPr>
              <a:t>——	</a:t>
            </a:r>
            <a:r>
              <a:rPr spc="-15" dirty="0">
                <a:latin typeface="新宋体" panose="02010609030101010101" charset="-122"/>
                <a:cs typeface="新宋体" panose="02010609030101010101" charset="-122"/>
              </a:rPr>
              <a:t>m连通</a:t>
            </a:r>
          </a:p>
        </p:txBody>
      </p:sp>
      <p:sp>
        <p:nvSpPr>
          <p:cNvPr id="38" name="object 38"/>
          <p:cNvSpPr txBox="1"/>
          <p:nvPr/>
        </p:nvSpPr>
        <p:spPr>
          <a:xfrm>
            <a:off x="6224879" y="4343374"/>
            <a:ext cx="482600" cy="534670"/>
          </a:xfrm>
          <a:prstGeom prst="rect">
            <a:avLst/>
          </a:prstGeom>
        </p:spPr>
        <p:txBody>
          <a:bodyPr vert="horz" wrap="square" lIns="0" tIns="0" rIns="0" bIns="0" rtlCol="0">
            <a:spAutoFit/>
          </a:bodyPr>
          <a:lstStyle/>
          <a:p>
            <a:pPr marL="12700">
              <a:lnSpc>
                <a:spcPts val="4205"/>
              </a:lnSpc>
            </a:pPr>
            <a:r>
              <a:rPr sz="3600" b="1" spc="-15" dirty="0">
                <a:solidFill>
                  <a:srgbClr val="3333CC"/>
                </a:solidFill>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p:txBody>
      </p:sp>
      <p:sp>
        <p:nvSpPr>
          <p:cNvPr id="39" name="object 39"/>
          <p:cNvSpPr txBox="1"/>
          <p:nvPr/>
        </p:nvSpPr>
        <p:spPr>
          <a:xfrm>
            <a:off x="6938886" y="3694150"/>
            <a:ext cx="482600" cy="534670"/>
          </a:xfrm>
          <a:prstGeom prst="rect">
            <a:avLst/>
          </a:prstGeom>
        </p:spPr>
        <p:txBody>
          <a:bodyPr vert="horz" wrap="square" lIns="0" tIns="0" rIns="0" bIns="0" rtlCol="0">
            <a:spAutoFit/>
          </a:bodyPr>
          <a:lstStyle/>
          <a:p>
            <a:pPr marL="12700">
              <a:lnSpc>
                <a:spcPts val="4205"/>
              </a:lnSpc>
            </a:pPr>
            <a:r>
              <a:rPr sz="3600" b="1" spc="-15" dirty="0">
                <a:solidFill>
                  <a:srgbClr val="3333CC"/>
                </a:solidFill>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p:txBody>
      </p:sp>
      <p:sp>
        <p:nvSpPr>
          <p:cNvPr id="40" name="object 40"/>
          <p:cNvSpPr txBox="1"/>
          <p:nvPr/>
        </p:nvSpPr>
        <p:spPr>
          <a:xfrm>
            <a:off x="7039495" y="4266438"/>
            <a:ext cx="1181100" cy="683260"/>
          </a:xfrm>
          <a:prstGeom prst="rect">
            <a:avLst/>
          </a:prstGeom>
        </p:spPr>
        <p:txBody>
          <a:bodyPr vert="horz" wrap="square" lIns="0" tIns="0" rIns="0" bIns="0" rtlCol="0">
            <a:spAutoFit/>
          </a:bodyPr>
          <a:lstStyle/>
          <a:p>
            <a:pPr marL="12700">
              <a:lnSpc>
                <a:spcPct val="100000"/>
              </a:lnSpc>
              <a:tabLst>
                <a:tab pos="494665" algn="l"/>
              </a:tabLst>
            </a:pPr>
            <a:r>
              <a:rPr sz="3600" b="1" dirty="0">
                <a:latin typeface="Times New Roman" panose="02020603050405020304"/>
                <a:cs typeface="Times New Roman" panose="02020603050405020304"/>
              </a:rPr>
              <a:t>p	</a:t>
            </a:r>
            <a:r>
              <a:rPr sz="5400" b="1" spc="-2879" baseline="-10000" dirty="0">
                <a:solidFill>
                  <a:srgbClr val="3333CC"/>
                </a:solidFill>
                <a:latin typeface="新宋体" panose="02010609030101010101" charset="-122"/>
                <a:cs typeface="新宋体" panose="02010609030101010101" charset="-122"/>
              </a:rPr>
              <a:t>√</a:t>
            </a:r>
            <a:r>
              <a:rPr sz="5400" b="1" spc="-22" baseline="-18000" dirty="0">
                <a:latin typeface="新宋体" panose="02010609030101010101" charset="-122"/>
                <a:cs typeface="新宋体" panose="02010609030101010101" charset="-122"/>
              </a:rPr>
              <a:t>√</a:t>
            </a:r>
            <a:endParaRPr sz="5400" baseline="-18000">
              <a:latin typeface="新宋体" panose="02010609030101010101" charset="-122"/>
              <a:cs typeface="新宋体" panose="02010609030101010101" charset="-122"/>
            </a:endParaRPr>
          </a:p>
        </p:txBody>
      </p:sp>
      <p:sp>
        <p:nvSpPr>
          <p:cNvPr id="41" name="object 41"/>
          <p:cNvSpPr txBox="1"/>
          <p:nvPr/>
        </p:nvSpPr>
        <p:spPr>
          <a:xfrm>
            <a:off x="6865784" y="5062677"/>
            <a:ext cx="1126490" cy="534670"/>
          </a:xfrm>
          <a:prstGeom prst="rect">
            <a:avLst/>
          </a:prstGeom>
        </p:spPr>
        <p:txBody>
          <a:bodyPr vert="horz" wrap="square" lIns="0" tIns="0" rIns="0" bIns="0" rtlCol="0">
            <a:spAutoFit/>
          </a:bodyPr>
          <a:lstStyle/>
          <a:p>
            <a:pPr marL="12700">
              <a:lnSpc>
                <a:spcPts val="4205"/>
              </a:lnSpc>
            </a:pPr>
            <a:r>
              <a:rPr sz="3600" b="1" spc="-1914" dirty="0">
                <a:solidFill>
                  <a:srgbClr val="3333CC"/>
                </a:solidFill>
                <a:latin typeface="新宋体" panose="02010609030101010101" charset="-122"/>
                <a:cs typeface="新宋体" panose="02010609030101010101" charset="-122"/>
              </a:rPr>
              <a:t>√</a:t>
            </a:r>
            <a:r>
              <a:rPr sz="3600" b="1" spc="-15" dirty="0">
                <a:latin typeface="新宋体" panose="02010609030101010101" charset="-122"/>
                <a:cs typeface="新宋体" panose="02010609030101010101" charset="-122"/>
              </a:rPr>
              <a:t>√</a:t>
            </a:r>
            <a:r>
              <a:rPr sz="3600" b="1" spc="-455" dirty="0">
                <a:latin typeface="新宋体" panose="02010609030101010101" charset="-122"/>
                <a:cs typeface="新宋体" panose="02010609030101010101" charset="-122"/>
              </a:rPr>
              <a:t> </a:t>
            </a:r>
            <a:r>
              <a:rPr sz="5400" b="1" baseline="13000" dirty="0">
                <a:latin typeface="Times New Roman" panose="02020603050405020304"/>
                <a:cs typeface="Times New Roman" panose="02020603050405020304"/>
              </a:rPr>
              <a:t>q</a:t>
            </a:r>
            <a:endParaRPr sz="5400" baseline="13000">
              <a:latin typeface="Times New Roman" panose="02020603050405020304"/>
              <a:cs typeface="Times New Roman" panose="02020603050405020304"/>
            </a:endParaRPr>
          </a:p>
        </p:txBody>
      </p:sp>
      <p:sp>
        <p:nvSpPr>
          <p:cNvPr id="42" name="object 42"/>
          <p:cNvSpPr txBox="1"/>
          <p:nvPr/>
        </p:nvSpPr>
        <p:spPr>
          <a:xfrm>
            <a:off x="8313597" y="4997170"/>
            <a:ext cx="482600" cy="534670"/>
          </a:xfrm>
          <a:prstGeom prst="rect">
            <a:avLst/>
          </a:prstGeom>
        </p:spPr>
        <p:txBody>
          <a:bodyPr vert="horz" wrap="square" lIns="0" tIns="0" rIns="0" bIns="0" rtlCol="0">
            <a:spAutoFit/>
          </a:bodyPr>
          <a:lstStyle/>
          <a:p>
            <a:pPr marL="12700">
              <a:lnSpc>
                <a:spcPts val="4205"/>
              </a:lnSpc>
            </a:pPr>
            <a:r>
              <a:rPr sz="3600" b="1" spc="-15" dirty="0">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p:txBody>
      </p:sp>
      <p:sp>
        <p:nvSpPr>
          <p:cNvPr id="43" name="object 43"/>
          <p:cNvSpPr txBox="1"/>
          <p:nvPr/>
        </p:nvSpPr>
        <p:spPr>
          <a:xfrm>
            <a:off x="7664374" y="5710402"/>
            <a:ext cx="482600" cy="534670"/>
          </a:xfrm>
          <a:prstGeom prst="rect">
            <a:avLst/>
          </a:prstGeom>
        </p:spPr>
        <p:txBody>
          <a:bodyPr vert="horz" wrap="square" lIns="0" tIns="0" rIns="0" bIns="0" rtlCol="0">
            <a:spAutoFit/>
          </a:bodyPr>
          <a:lstStyle/>
          <a:p>
            <a:pPr marL="12700">
              <a:lnSpc>
                <a:spcPts val="4205"/>
              </a:lnSpc>
            </a:pPr>
            <a:r>
              <a:rPr sz="3600" b="1" spc="-15" dirty="0">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p:txBody>
      </p:sp>
      <p:graphicFrame>
        <p:nvGraphicFramePr>
          <p:cNvPr id="37" name="object 37"/>
          <p:cNvGraphicFramePr>
            <a:graphicFrameLocks noGrp="1"/>
          </p:cNvGraphicFramePr>
          <p:nvPr/>
        </p:nvGraphicFramePr>
        <p:xfrm>
          <a:off x="2364180" y="3544633"/>
          <a:ext cx="2830119" cy="2687857"/>
        </p:xfrm>
        <a:graphic>
          <a:graphicData uri="http://schemas.openxmlformats.org/drawingml/2006/table">
            <a:tbl>
              <a:tblPr firstRow="1" bandRow="1">
                <a:tableStyleId>{2D5ABB26-0587-4C30-8999-92F81FD0307C}</a:tableStyleId>
              </a:tblPr>
              <a:tblGrid>
                <a:gridCol w="705961">
                  <a:extLst>
                    <a:ext uri="{9D8B030D-6E8A-4147-A177-3AD203B41FA5}">
                      <a16:colId xmlns="" xmlns:a16="http://schemas.microsoft.com/office/drawing/2014/main" val="20000"/>
                    </a:ext>
                  </a:extLst>
                </a:gridCol>
                <a:gridCol w="700862">
                  <a:extLst>
                    <a:ext uri="{9D8B030D-6E8A-4147-A177-3AD203B41FA5}">
                      <a16:colId xmlns="" xmlns:a16="http://schemas.microsoft.com/office/drawing/2014/main" val="20001"/>
                    </a:ext>
                  </a:extLst>
                </a:gridCol>
                <a:gridCol w="714197">
                  <a:extLst>
                    <a:ext uri="{9D8B030D-6E8A-4147-A177-3AD203B41FA5}">
                      <a16:colId xmlns="" xmlns:a16="http://schemas.microsoft.com/office/drawing/2014/main" val="20002"/>
                    </a:ext>
                  </a:extLst>
                </a:gridCol>
                <a:gridCol w="709099">
                  <a:extLst>
                    <a:ext uri="{9D8B030D-6E8A-4147-A177-3AD203B41FA5}">
                      <a16:colId xmlns="" xmlns:a16="http://schemas.microsoft.com/office/drawing/2014/main" val="20003"/>
                    </a:ext>
                  </a:extLst>
                </a:gridCol>
              </a:tblGrid>
              <a:tr h="605127">
                <a:tc>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8890">
                        <a:lnSpc>
                          <a:spcPct val="100000"/>
                        </a:lnSpc>
                        <a:spcBef>
                          <a:spcPts val="535"/>
                        </a:spcBef>
                      </a:pPr>
                      <a:r>
                        <a:rPr sz="3600" b="1" dirty="0">
                          <a:solidFill>
                            <a:srgbClr val="3333CC"/>
                          </a:solidFill>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B w="9525">
                      <a:solidFill>
                        <a:srgbClr val="000000"/>
                      </a:solidFill>
                      <a:prstDash val="solid"/>
                    </a:lnB>
                  </a:tcPr>
                </a:tc>
                <a:extLst>
                  <a:ext uri="{0D108BD9-81ED-4DB2-BD59-A6C34878D82A}">
                    <a16:rowId xmlns="" xmlns:a16="http://schemas.microsoft.com/office/drawing/2014/main" val="10000"/>
                  </a:ext>
                </a:extLst>
              </a:tr>
              <a:tr h="698465">
                <a:tc>
                  <a:txBody>
                    <a:bodyPr/>
                    <a:lstStyle/>
                    <a:p>
                      <a:pPr marL="40640">
                        <a:lnSpc>
                          <a:spcPct val="100000"/>
                        </a:lnSpc>
                        <a:spcBef>
                          <a:spcPts val="860"/>
                        </a:spcBef>
                      </a:pPr>
                      <a:r>
                        <a:rPr sz="3600" b="1" dirty="0">
                          <a:solidFill>
                            <a:srgbClr val="3333CC"/>
                          </a:solidFill>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a:txBody>
                  <a:tcPr marL="0" marR="0" marT="0" marB="0">
                    <a:lnL w="9525">
                      <a:solidFill>
                        <a:srgbClr val="000000"/>
                      </a:solidFill>
                      <a:prstDash val="solid"/>
                    </a:lnL>
                    <a:lnR w="19431">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86690">
                        <a:lnSpc>
                          <a:spcPct val="100000"/>
                        </a:lnSpc>
                        <a:spcBef>
                          <a:spcPts val="205"/>
                        </a:spcBef>
                      </a:pPr>
                      <a:r>
                        <a:rPr sz="3600" b="1" dirty="0">
                          <a:latin typeface="Times New Roman" panose="02020603050405020304"/>
                          <a:cs typeface="Times New Roman" panose="02020603050405020304"/>
                        </a:rPr>
                        <a:t>p</a:t>
                      </a:r>
                      <a:endParaRPr sz="3600">
                        <a:latin typeface="Times New Roman" panose="02020603050405020304"/>
                        <a:cs typeface="Times New Roman" panose="02020603050405020304"/>
                      </a:endParaRPr>
                    </a:p>
                  </a:txBody>
                  <a:tcPr marL="0" marR="0" marT="0" marB="0">
                    <a:lnL w="19431">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R="25400" algn="ctr">
                        <a:lnSpc>
                          <a:spcPct val="100000"/>
                        </a:lnSpc>
                        <a:spcBef>
                          <a:spcPts val="860"/>
                        </a:spcBef>
                      </a:pPr>
                      <a:r>
                        <a:rPr sz="3600" b="1" spc="-1905" dirty="0">
                          <a:solidFill>
                            <a:srgbClr val="3333CC"/>
                          </a:solidFill>
                          <a:latin typeface="新宋体" panose="02010609030101010101" charset="-122"/>
                          <a:cs typeface="新宋体" panose="02010609030101010101" charset="-122"/>
                        </a:rPr>
                        <a:t>√</a:t>
                      </a:r>
                      <a:r>
                        <a:rPr sz="3600" b="1" dirty="0">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1"/>
                  </a:ext>
                </a:extLst>
              </a:tr>
              <a:tr h="779138">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8890">
                        <a:lnSpc>
                          <a:spcPct val="100000"/>
                        </a:lnSpc>
                        <a:spcBef>
                          <a:spcPts val="515"/>
                        </a:spcBef>
                      </a:pPr>
                      <a:r>
                        <a:rPr sz="3600" b="1" spc="-1900" dirty="0">
                          <a:solidFill>
                            <a:srgbClr val="3333CC"/>
                          </a:solidFill>
                          <a:latin typeface="新宋体" panose="02010609030101010101" charset="-122"/>
                          <a:cs typeface="新宋体" panose="02010609030101010101" charset="-122"/>
                        </a:rPr>
                        <a:t>√</a:t>
                      </a:r>
                      <a:r>
                        <a:rPr sz="5400" b="1" baseline="-8000" dirty="0">
                          <a:latin typeface="新宋体" panose="02010609030101010101" charset="-122"/>
                          <a:cs typeface="新宋体" panose="02010609030101010101" charset="-122"/>
                        </a:rPr>
                        <a:t>√</a:t>
                      </a:r>
                      <a:endParaRPr sz="5400" baseline="-80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85090" algn="ctr">
                        <a:lnSpc>
                          <a:spcPct val="100000"/>
                        </a:lnSpc>
                        <a:spcBef>
                          <a:spcPts val="205"/>
                        </a:spcBef>
                      </a:pPr>
                      <a:r>
                        <a:rPr sz="3600" b="1" dirty="0">
                          <a:latin typeface="Times New Roman" panose="02020603050405020304"/>
                          <a:cs typeface="Times New Roman" panose="02020603050405020304"/>
                        </a:rPr>
                        <a:t>q</a:t>
                      </a:r>
                      <a:endParaRPr sz="3600" dirty="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L="140970">
                        <a:lnSpc>
                          <a:spcPct val="100000"/>
                        </a:lnSpc>
                        <a:spcBef>
                          <a:spcPts val="560"/>
                        </a:spcBef>
                      </a:pPr>
                      <a:r>
                        <a:rPr sz="3600" b="1" dirty="0">
                          <a:latin typeface="新宋体" panose="02010609030101010101" charset="-122"/>
                          <a:cs typeface="新宋体" panose="02010609030101010101" charset="-122"/>
                        </a:rPr>
                        <a:t>√</a:t>
                      </a:r>
                      <a:endParaRPr sz="3600" dirty="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2"/>
                  </a:ext>
                </a:extLst>
              </a:tr>
              <a:tr h="605127">
                <a:tc>
                  <a:txBody>
                    <a:bodyPr/>
                    <a:lstStyle/>
                    <a:p>
                      <a:endParaRPr sz="3600">
                        <a:latin typeface="新宋体" panose="02010609030101010101" charset="-122"/>
                        <a:cs typeface="新宋体" panose="02010609030101010101" charset="-122"/>
                      </a:endParaRPr>
                    </a:p>
                  </a:txBody>
                  <a:tcPr marL="0" marR="0" marT="0" marB="0">
                    <a:lnR w="9525">
                      <a:solidFill>
                        <a:srgbClr val="000000"/>
                      </a:solidFill>
                      <a:prstDash val="solid"/>
                    </a:lnR>
                    <a:lnT w="9525">
                      <a:solidFill>
                        <a:srgbClr val="000000"/>
                      </a:solidFill>
                      <a:prstDash val="solid"/>
                    </a:lnT>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121285" algn="ctr">
                        <a:lnSpc>
                          <a:spcPct val="100000"/>
                        </a:lnSpc>
                        <a:spcBef>
                          <a:spcPts val="835"/>
                        </a:spcBef>
                      </a:pPr>
                      <a:r>
                        <a:rPr sz="3600" b="1" dirty="0">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dirty="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3"/>
                  </a:ext>
                </a:extLst>
              </a:tr>
            </a:tbl>
          </a:graphicData>
        </a:graphic>
      </p:graphicFrame>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最佳全局和自适应阈值</a:t>
            </a:r>
          </a:p>
        </p:txBody>
      </p:sp>
      <p:sp>
        <p:nvSpPr>
          <p:cNvPr id="6" name="object 6"/>
          <p:cNvSpPr txBox="1"/>
          <p:nvPr/>
        </p:nvSpPr>
        <p:spPr>
          <a:xfrm>
            <a:off x="1681098" y="3760723"/>
            <a:ext cx="6155690" cy="491490"/>
          </a:xfrm>
          <a:prstGeom prst="rect">
            <a:avLst/>
          </a:prstGeom>
        </p:spPr>
        <p:txBody>
          <a:bodyPr vert="horz" wrap="square" lIns="0" tIns="0" rIns="0" bIns="0" rtlCol="0">
            <a:spAutoFit/>
          </a:bodyPr>
          <a:lstStyle/>
          <a:p>
            <a:pPr marL="12700">
              <a:lnSpc>
                <a:spcPct val="10000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dirty="0">
                <a:latin typeface="新宋体" panose="02010609030101010101" charset="-122"/>
                <a:cs typeface="新宋体" panose="02010609030101010101" charset="-122"/>
              </a:rPr>
              <a:t>如果</a:t>
            </a:r>
            <a:r>
              <a:rPr sz="2800" spc="-5"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1</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P</a:t>
            </a:r>
            <a:r>
              <a:rPr sz="2850" spc="-7" baseline="-20000" dirty="0">
                <a:latin typeface="新宋体" panose="02010609030101010101" charset="-122"/>
                <a:cs typeface="新宋体" panose="02010609030101010101" charset="-122"/>
              </a:rPr>
              <a:t>2</a:t>
            </a:r>
            <a:r>
              <a:rPr sz="2800" spc="-5" dirty="0">
                <a:latin typeface="新宋体" panose="02010609030101010101" charset="-122"/>
                <a:cs typeface="新宋体" panose="02010609030101010101" charset="-122"/>
              </a:rPr>
              <a:t>，最佳阈值是均值的平均数</a:t>
            </a:r>
            <a:endParaRPr sz="2800">
              <a:latin typeface="新宋体" panose="02010609030101010101" charset="-122"/>
              <a:cs typeface="新宋体" panose="02010609030101010101" charset="-122"/>
            </a:endParaRPr>
          </a:p>
        </p:txBody>
      </p:sp>
      <p:sp>
        <p:nvSpPr>
          <p:cNvPr id="7" name="object 7"/>
          <p:cNvSpPr/>
          <p:nvPr/>
        </p:nvSpPr>
        <p:spPr>
          <a:xfrm>
            <a:off x="5202821" y="2950464"/>
            <a:ext cx="1102360" cy="0"/>
          </a:xfrm>
          <a:custGeom>
            <a:avLst/>
            <a:gdLst/>
            <a:ahLst/>
            <a:cxnLst/>
            <a:rect l="l" t="t" r="r" b="b"/>
            <a:pathLst>
              <a:path w="1102360">
                <a:moveTo>
                  <a:pt x="0" y="0"/>
                </a:moveTo>
                <a:lnTo>
                  <a:pt x="1101852" y="0"/>
                </a:lnTo>
              </a:path>
            </a:pathLst>
          </a:custGeom>
          <a:ln w="17513">
            <a:solidFill>
              <a:srgbClr val="000000"/>
            </a:solidFill>
          </a:ln>
        </p:spPr>
        <p:txBody>
          <a:bodyPr wrap="square" lIns="0" tIns="0" rIns="0" bIns="0" rtlCol="0"/>
          <a:lstStyle/>
          <a:p>
            <a:endParaRPr/>
          </a:p>
        </p:txBody>
      </p:sp>
      <p:sp>
        <p:nvSpPr>
          <p:cNvPr id="8" name="object 8"/>
          <p:cNvSpPr txBox="1"/>
          <p:nvPr/>
        </p:nvSpPr>
        <p:spPr>
          <a:xfrm>
            <a:off x="6346825" y="2547861"/>
            <a:ext cx="1058545" cy="712470"/>
          </a:xfrm>
          <a:prstGeom prst="rect">
            <a:avLst/>
          </a:prstGeom>
        </p:spPr>
        <p:txBody>
          <a:bodyPr vert="horz" wrap="square" lIns="0" tIns="0" rIns="0" bIns="0" rtlCol="0">
            <a:spAutoFit/>
          </a:bodyPr>
          <a:lstStyle/>
          <a:p>
            <a:pPr marL="12700">
              <a:lnSpc>
                <a:spcPct val="100000"/>
              </a:lnSpc>
              <a:tabLst>
                <a:tab pos="681990" algn="l"/>
              </a:tabLst>
            </a:pPr>
            <a:r>
              <a:rPr sz="4125" baseline="-22000" dirty="0">
                <a:latin typeface="Times New Roman" panose="02020603050405020304"/>
                <a:cs typeface="Times New Roman" panose="02020603050405020304"/>
              </a:rPr>
              <a:t>l</a:t>
            </a:r>
            <a:r>
              <a:rPr sz="4125" spc="75" baseline="-22000" dirty="0">
                <a:latin typeface="Times New Roman" panose="02020603050405020304"/>
                <a:cs typeface="Times New Roman" panose="02020603050405020304"/>
              </a:rPr>
              <a:t>n</a:t>
            </a:r>
            <a:r>
              <a:rPr sz="4125" spc="-1597" baseline="-45000" dirty="0">
                <a:latin typeface="Symbol" panose="05050102010706020507"/>
                <a:cs typeface="Symbol" panose="05050102010706020507"/>
              </a:rPr>
              <a:t></a:t>
            </a:r>
            <a:r>
              <a:rPr sz="4125" baseline="-18000" dirty="0">
                <a:latin typeface="Symbol" panose="05050102010706020507"/>
                <a:cs typeface="Symbol" panose="05050102010706020507"/>
              </a:rPr>
              <a:t></a:t>
            </a:r>
            <a:r>
              <a:rPr sz="4125" spc="-494" baseline="-18000" dirty="0">
                <a:latin typeface="Times New Roman" panose="02020603050405020304"/>
                <a:cs typeface="Times New Roman" panose="02020603050405020304"/>
              </a:rPr>
              <a:t> </a:t>
            </a:r>
            <a:r>
              <a:rPr sz="1900" u="heavy" spc="5" dirty="0">
                <a:latin typeface="Times New Roman" panose="02020603050405020304"/>
                <a:cs typeface="Times New Roman" panose="02020603050405020304"/>
              </a:rPr>
              <a:t> </a:t>
            </a:r>
            <a:r>
              <a:rPr sz="1900" u="heavy" dirty="0">
                <a:latin typeface="Times New Roman" panose="02020603050405020304"/>
                <a:cs typeface="Times New Roman" panose="02020603050405020304"/>
              </a:rPr>
              <a:t>	</a:t>
            </a:r>
            <a:r>
              <a:rPr sz="1900" u="heavy" spc="15" dirty="0">
                <a:latin typeface="Times New Roman" panose="02020603050405020304"/>
                <a:cs typeface="Times New Roman" panose="02020603050405020304"/>
              </a:rPr>
              <a:t>2 </a:t>
            </a:r>
            <a:r>
              <a:rPr sz="1900" spc="-135" dirty="0">
                <a:latin typeface="Times New Roman" panose="02020603050405020304"/>
                <a:cs typeface="Times New Roman" panose="02020603050405020304"/>
              </a:rPr>
              <a:t> </a:t>
            </a:r>
            <a:r>
              <a:rPr sz="4125" spc="-1597" baseline="-45000" dirty="0">
                <a:latin typeface="Symbol" panose="05050102010706020507"/>
                <a:cs typeface="Symbol" panose="05050102010706020507"/>
              </a:rPr>
              <a:t></a:t>
            </a:r>
            <a:r>
              <a:rPr sz="4125" baseline="-18000" dirty="0">
                <a:latin typeface="Symbol" panose="05050102010706020507"/>
                <a:cs typeface="Symbol" panose="05050102010706020507"/>
              </a:rPr>
              <a:t></a:t>
            </a:r>
            <a:endParaRPr sz="4125" baseline="-18000">
              <a:latin typeface="Symbol" panose="05050102010706020507"/>
              <a:cs typeface="Symbol" panose="05050102010706020507"/>
            </a:endParaRPr>
          </a:p>
        </p:txBody>
      </p:sp>
      <p:sp>
        <p:nvSpPr>
          <p:cNvPr id="9" name="object 9"/>
          <p:cNvSpPr txBox="1"/>
          <p:nvPr/>
        </p:nvSpPr>
        <p:spPr>
          <a:xfrm>
            <a:off x="6625729" y="3059874"/>
            <a:ext cx="779780" cy="425450"/>
          </a:xfrm>
          <a:prstGeom prst="rect">
            <a:avLst/>
          </a:prstGeom>
        </p:spPr>
        <p:txBody>
          <a:bodyPr vert="horz" wrap="square" lIns="0" tIns="0" rIns="0" bIns="0" rtlCol="0">
            <a:spAutoFit/>
          </a:bodyPr>
          <a:lstStyle/>
          <a:p>
            <a:pPr marL="12700">
              <a:lnSpc>
                <a:spcPct val="100000"/>
              </a:lnSpc>
            </a:pPr>
            <a:r>
              <a:rPr sz="2750" dirty="0">
                <a:latin typeface="Symbol" panose="05050102010706020507"/>
                <a:cs typeface="Symbol" panose="05050102010706020507"/>
              </a:rPr>
              <a:t></a:t>
            </a:r>
            <a:r>
              <a:rPr sz="2750" spc="170" dirty="0">
                <a:latin typeface="Times New Roman" panose="02020603050405020304"/>
                <a:cs typeface="Times New Roman" panose="02020603050405020304"/>
              </a:rPr>
              <a:t> </a:t>
            </a:r>
            <a:r>
              <a:rPr sz="4125" i="1" spc="-832" baseline="15000" dirty="0">
                <a:latin typeface="Times New Roman" panose="02020603050405020304"/>
                <a:cs typeface="Times New Roman" panose="02020603050405020304"/>
              </a:rPr>
              <a:t>P</a:t>
            </a:r>
            <a:r>
              <a:rPr sz="2850" spc="22" baseline="1000" dirty="0">
                <a:latin typeface="Times New Roman" panose="02020603050405020304"/>
                <a:cs typeface="Times New Roman" panose="02020603050405020304"/>
              </a:rPr>
              <a:t>1</a:t>
            </a:r>
            <a:r>
              <a:rPr sz="2850" baseline="1000" dirty="0">
                <a:latin typeface="Times New Roman" panose="02020603050405020304"/>
                <a:cs typeface="Times New Roman" panose="02020603050405020304"/>
              </a:rPr>
              <a:t> </a:t>
            </a:r>
            <a:r>
              <a:rPr sz="2850" spc="-135" baseline="1000" dirty="0">
                <a:latin typeface="Times New Roman" panose="02020603050405020304"/>
                <a:cs typeface="Times New Roman" panose="02020603050405020304"/>
              </a:rPr>
              <a:t> </a:t>
            </a:r>
            <a:r>
              <a:rPr sz="2750" dirty="0">
                <a:latin typeface="Symbol" panose="05050102010706020507"/>
                <a:cs typeface="Symbol" panose="05050102010706020507"/>
              </a:rPr>
              <a:t></a:t>
            </a:r>
            <a:endParaRPr sz="2750">
              <a:latin typeface="Symbol" panose="05050102010706020507"/>
              <a:cs typeface="Symbol" panose="05050102010706020507"/>
            </a:endParaRPr>
          </a:p>
        </p:txBody>
      </p:sp>
      <p:sp>
        <p:nvSpPr>
          <p:cNvPr id="10" name="object 10"/>
          <p:cNvSpPr txBox="1"/>
          <p:nvPr/>
        </p:nvSpPr>
        <p:spPr>
          <a:xfrm>
            <a:off x="6625729" y="2437333"/>
            <a:ext cx="779780" cy="453390"/>
          </a:xfrm>
          <a:prstGeom prst="rect">
            <a:avLst/>
          </a:prstGeom>
        </p:spPr>
        <p:txBody>
          <a:bodyPr vert="horz" wrap="square" lIns="0" tIns="0" rIns="0" bIns="0" rtlCol="0">
            <a:spAutoFit/>
          </a:bodyPr>
          <a:lstStyle/>
          <a:p>
            <a:pPr marL="12700">
              <a:lnSpc>
                <a:spcPct val="100000"/>
              </a:lnSpc>
              <a:tabLst>
                <a:tab pos="631825" algn="l"/>
              </a:tabLst>
            </a:pPr>
            <a:r>
              <a:rPr sz="2750" dirty="0">
                <a:latin typeface="Symbol" panose="05050102010706020507"/>
                <a:cs typeface="Symbol" panose="05050102010706020507"/>
              </a:rPr>
              <a:t></a:t>
            </a:r>
            <a:r>
              <a:rPr sz="2750" spc="-10" dirty="0">
                <a:latin typeface="Times New Roman" panose="02020603050405020304"/>
                <a:cs typeface="Times New Roman" panose="02020603050405020304"/>
              </a:rPr>
              <a:t> </a:t>
            </a:r>
            <a:r>
              <a:rPr sz="4125" i="1" spc="7" baseline="-4000" dirty="0">
                <a:latin typeface="Times New Roman" panose="02020603050405020304"/>
                <a:cs typeface="Times New Roman" panose="02020603050405020304"/>
              </a:rPr>
              <a:t>P</a:t>
            </a:r>
            <a:r>
              <a:rPr sz="4125" i="1" baseline="-4000" dirty="0">
                <a:latin typeface="Times New Roman" panose="02020603050405020304"/>
                <a:cs typeface="Times New Roman" panose="02020603050405020304"/>
              </a:rPr>
              <a:t>	</a:t>
            </a:r>
            <a:r>
              <a:rPr sz="2750" dirty="0">
                <a:latin typeface="Symbol" panose="05050102010706020507"/>
                <a:cs typeface="Symbol" panose="05050102010706020507"/>
              </a:rPr>
              <a:t></a:t>
            </a:r>
            <a:endParaRPr sz="2750">
              <a:latin typeface="Symbol" panose="05050102010706020507"/>
              <a:cs typeface="Symbol" panose="05050102010706020507"/>
            </a:endParaRPr>
          </a:p>
        </p:txBody>
      </p:sp>
      <p:sp>
        <p:nvSpPr>
          <p:cNvPr id="11" name="object 11"/>
          <p:cNvSpPr txBox="1"/>
          <p:nvPr/>
        </p:nvSpPr>
        <p:spPr>
          <a:xfrm>
            <a:off x="3136493" y="2547861"/>
            <a:ext cx="2007235" cy="847725"/>
          </a:xfrm>
          <a:prstGeom prst="rect">
            <a:avLst/>
          </a:prstGeom>
        </p:spPr>
        <p:txBody>
          <a:bodyPr vert="horz" wrap="square" lIns="0" tIns="0" rIns="0" bIns="0" rtlCol="0">
            <a:spAutoFit/>
          </a:bodyPr>
          <a:lstStyle/>
          <a:p>
            <a:pPr marL="12700">
              <a:lnSpc>
                <a:spcPts val="3290"/>
              </a:lnSpc>
              <a:tabLst>
                <a:tab pos="851535" algn="l"/>
                <a:tab pos="1543685" algn="l"/>
              </a:tabLst>
            </a:pPr>
            <a:r>
              <a:rPr sz="4125" i="1" spc="7" baseline="-22000" dirty="0">
                <a:latin typeface="Times New Roman" panose="02020603050405020304"/>
                <a:cs typeface="Times New Roman" panose="02020603050405020304"/>
              </a:rPr>
              <a:t>T</a:t>
            </a:r>
            <a:r>
              <a:rPr sz="4125" i="1" spc="487" baseline="-22000" dirty="0">
                <a:latin typeface="Times New Roman" panose="02020603050405020304"/>
                <a:cs typeface="Times New Roman" panose="02020603050405020304"/>
              </a:rPr>
              <a:t> </a:t>
            </a:r>
            <a:r>
              <a:rPr sz="4125" spc="7" baseline="-22000" dirty="0">
                <a:latin typeface="Symbol" panose="05050102010706020507"/>
                <a:cs typeface="Symbol" panose="05050102010706020507"/>
              </a:rPr>
              <a:t></a:t>
            </a:r>
            <a:r>
              <a:rPr sz="4125" spc="60" baseline="-22000" dirty="0">
                <a:latin typeface="Times New Roman" panose="02020603050405020304"/>
                <a:cs typeface="Times New Roman" panose="02020603050405020304"/>
              </a:rPr>
              <a:t> </a:t>
            </a:r>
            <a:r>
              <a:rPr sz="1900" u="heavy" spc="5" dirty="0">
                <a:latin typeface="Times New Roman" panose="02020603050405020304"/>
                <a:cs typeface="Times New Roman" panose="02020603050405020304"/>
              </a:rPr>
              <a:t> </a:t>
            </a:r>
            <a:r>
              <a:rPr sz="1900" u="heavy" dirty="0">
                <a:latin typeface="Times New Roman" panose="02020603050405020304"/>
                <a:cs typeface="Times New Roman" panose="02020603050405020304"/>
              </a:rPr>
              <a:t>	</a:t>
            </a:r>
            <a:r>
              <a:rPr sz="1900" u="heavy" spc="15" dirty="0">
                <a:latin typeface="Times New Roman" panose="02020603050405020304"/>
                <a:cs typeface="Times New Roman" panose="02020603050405020304"/>
              </a:rPr>
              <a:t>1</a:t>
            </a:r>
            <a:r>
              <a:rPr sz="1900" u="heavy" dirty="0">
                <a:latin typeface="Times New Roman" panose="02020603050405020304"/>
                <a:cs typeface="Times New Roman" panose="02020603050405020304"/>
              </a:rPr>
              <a:t>	</a:t>
            </a:r>
            <a:r>
              <a:rPr sz="1900" u="heavy" spc="15" dirty="0">
                <a:latin typeface="Times New Roman" panose="02020603050405020304"/>
                <a:cs typeface="Times New Roman" panose="02020603050405020304"/>
              </a:rPr>
              <a:t>2</a:t>
            </a:r>
            <a:r>
              <a:rPr sz="1900" u="heavy" spc="10" dirty="0">
                <a:latin typeface="Times New Roman" panose="02020603050405020304"/>
                <a:cs typeface="Times New Roman" panose="02020603050405020304"/>
              </a:rPr>
              <a:t> </a:t>
            </a:r>
            <a:r>
              <a:rPr sz="1900" spc="100" dirty="0">
                <a:latin typeface="Times New Roman" panose="02020603050405020304"/>
                <a:cs typeface="Times New Roman" panose="02020603050405020304"/>
              </a:rPr>
              <a:t> </a:t>
            </a:r>
            <a:r>
              <a:rPr sz="4125" spc="7" baseline="-22000" dirty="0">
                <a:latin typeface="Symbol" panose="05050102010706020507"/>
                <a:cs typeface="Symbol" panose="05050102010706020507"/>
              </a:rPr>
              <a:t></a:t>
            </a:r>
            <a:endParaRPr sz="4125" baseline="-22000">
              <a:latin typeface="Symbol" panose="05050102010706020507"/>
              <a:cs typeface="Symbol" panose="05050102010706020507"/>
            </a:endParaRPr>
          </a:p>
          <a:p>
            <a:pPr marL="353060" algn="ctr">
              <a:lnSpc>
                <a:spcPts val="3290"/>
              </a:lnSpc>
            </a:pPr>
            <a:r>
              <a:rPr sz="2750" spc="5" dirty="0">
                <a:latin typeface="Times New Roman" panose="02020603050405020304"/>
                <a:cs typeface="Times New Roman" panose="02020603050405020304"/>
              </a:rPr>
              <a:t>2</a:t>
            </a:r>
            <a:endParaRPr sz="2750">
              <a:latin typeface="Times New Roman" panose="02020603050405020304"/>
              <a:cs typeface="Times New Roman" panose="02020603050405020304"/>
            </a:endParaRPr>
          </a:p>
        </p:txBody>
      </p:sp>
      <p:sp>
        <p:nvSpPr>
          <p:cNvPr id="12" name="object 12"/>
          <p:cNvSpPr txBox="1"/>
          <p:nvPr/>
        </p:nvSpPr>
        <p:spPr>
          <a:xfrm>
            <a:off x="5225173" y="2945638"/>
            <a:ext cx="1030605" cy="516890"/>
          </a:xfrm>
          <a:prstGeom prst="rect">
            <a:avLst/>
          </a:prstGeom>
        </p:spPr>
        <p:txBody>
          <a:bodyPr vert="horz" wrap="square" lIns="0" tIns="0" rIns="0" bIns="0" rtlCol="0">
            <a:spAutoFit/>
          </a:bodyPr>
          <a:lstStyle/>
          <a:p>
            <a:pPr marL="12700">
              <a:lnSpc>
                <a:spcPct val="100000"/>
              </a:lnSpc>
            </a:pPr>
            <a:r>
              <a:rPr sz="2900" i="1" spc="-130" dirty="0">
                <a:latin typeface="Symbol" panose="05050102010706020507"/>
                <a:cs typeface="Symbol" panose="05050102010706020507"/>
              </a:rPr>
              <a:t></a:t>
            </a:r>
            <a:r>
              <a:rPr sz="2850" spc="22" baseline="-20000" dirty="0">
                <a:latin typeface="Times New Roman" panose="02020603050405020304"/>
                <a:cs typeface="Times New Roman" panose="02020603050405020304"/>
              </a:rPr>
              <a:t>1</a:t>
            </a:r>
            <a:r>
              <a:rPr sz="2850" spc="247" baseline="-2000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165" dirty="0">
                <a:latin typeface="Times New Roman" panose="02020603050405020304"/>
                <a:cs typeface="Times New Roman" panose="02020603050405020304"/>
              </a:rPr>
              <a:t> </a:t>
            </a:r>
            <a:r>
              <a:rPr sz="2900" i="1" spc="80" dirty="0">
                <a:latin typeface="Symbol" panose="05050102010706020507"/>
                <a:cs typeface="Symbol" panose="05050102010706020507"/>
              </a:rPr>
              <a:t></a:t>
            </a:r>
            <a:r>
              <a:rPr sz="2850" spc="22" baseline="-20000" dirty="0">
                <a:latin typeface="Times New Roman" panose="02020603050405020304"/>
                <a:cs typeface="Times New Roman" panose="02020603050405020304"/>
              </a:rPr>
              <a:t>2</a:t>
            </a:r>
            <a:endParaRPr sz="2850" baseline="-20000">
              <a:latin typeface="Times New Roman" panose="02020603050405020304"/>
              <a:cs typeface="Times New Roman" panose="02020603050405020304"/>
            </a:endParaRPr>
          </a:p>
        </p:txBody>
      </p:sp>
      <p:sp>
        <p:nvSpPr>
          <p:cNvPr id="13" name="object 13"/>
          <p:cNvSpPr txBox="1"/>
          <p:nvPr/>
        </p:nvSpPr>
        <p:spPr>
          <a:xfrm>
            <a:off x="3780421" y="2441194"/>
            <a:ext cx="892175" cy="447675"/>
          </a:xfrm>
          <a:prstGeom prst="rect">
            <a:avLst/>
          </a:prstGeom>
        </p:spPr>
        <p:txBody>
          <a:bodyPr vert="horz" wrap="square" lIns="0" tIns="0" rIns="0" bIns="0" rtlCol="0">
            <a:spAutoFit/>
          </a:bodyPr>
          <a:lstStyle/>
          <a:p>
            <a:pPr marL="12700">
              <a:lnSpc>
                <a:spcPct val="100000"/>
              </a:lnSpc>
              <a:tabLst>
                <a:tab pos="412115" algn="l"/>
              </a:tabLst>
            </a:pPr>
            <a:r>
              <a:rPr sz="2900" i="1" spc="-80" dirty="0">
                <a:latin typeface="Symbol" panose="05050102010706020507"/>
                <a:cs typeface="Symbol" panose="05050102010706020507"/>
              </a:rPr>
              <a:t></a:t>
            </a:r>
            <a:r>
              <a:rPr sz="2900" i="1" spc="-80"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125" dirty="0">
                <a:latin typeface="Times New Roman" panose="02020603050405020304"/>
                <a:cs typeface="Times New Roman" panose="02020603050405020304"/>
              </a:rPr>
              <a:t> </a:t>
            </a:r>
            <a:r>
              <a:rPr sz="2900" i="1" spc="-80" dirty="0">
                <a:latin typeface="Symbol" panose="05050102010706020507"/>
                <a:cs typeface="Symbol" panose="05050102010706020507"/>
              </a:rPr>
              <a:t></a:t>
            </a:r>
            <a:endParaRPr sz="2900">
              <a:latin typeface="Symbol" panose="05050102010706020507"/>
              <a:cs typeface="Symbol" panose="05050102010706020507"/>
            </a:endParaRPr>
          </a:p>
        </p:txBody>
      </p:sp>
      <p:sp>
        <p:nvSpPr>
          <p:cNvPr id="14" name="object 14"/>
          <p:cNvSpPr txBox="1"/>
          <p:nvPr/>
        </p:nvSpPr>
        <p:spPr>
          <a:xfrm>
            <a:off x="5476621" y="2060702"/>
            <a:ext cx="465455" cy="833119"/>
          </a:xfrm>
          <a:prstGeom prst="rect">
            <a:avLst/>
          </a:prstGeom>
        </p:spPr>
        <p:txBody>
          <a:bodyPr vert="horz" wrap="square" lIns="0" tIns="0" rIns="0" bIns="0" rtlCol="0">
            <a:spAutoFit/>
          </a:bodyPr>
          <a:lstStyle/>
          <a:p>
            <a:pPr marL="12700">
              <a:lnSpc>
                <a:spcPts val="1855"/>
              </a:lnSpc>
            </a:pPr>
            <a:r>
              <a:rPr sz="1600" spc="15" dirty="0">
                <a:latin typeface="Times New Roman" panose="02020603050405020304"/>
                <a:cs typeface="Times New Roman" panose="02020603050405020304"/>
              </a:rPr>
              <a:t>2</a:t>
            </a:r>
            <a:endParaRPr sz="1600">
              <a:latin typeface="Times New Roman" panose="02020603050405020304"/>
              <a:cs typeface="Times New Roman" panose="02020603050405020304"/>
            </a:endParaRPr>
          </a:p>
          <a:p>
            <a:pPr marL="41910">
              <a:lnSpc>
                <a:spcPts val="3415"/>
              </a:lnSpc>
            </a:pPr>
            <a:r>
              <a:rPr sz="4350" i="1" spc="-127" baseline="-24000" dirty="0">
                <a:latin typeface="Symbol" panose="05050102010706020507"/>
                <a:cs typeface="Symbol" panose="05050102010706020507"/>
              </a:rPr>
              <a:t></a:t>
            </a:r>
            <a:r>
              <a:rPr sz="4350" i="1" spc="-195" baseline="-24000" dirty="0">
                <a:latin typeface="Times New Roman" panose="02020603050405020304"/>
                <a:cs typeface="Times New Roman" panose="02020603050405020304"/>
              </a:rPr>
              <a:t> </a:t>
            </a:r>
            <a:r>
              <a:rPr sz="1900" spc="15" dirty="0">
                <a:latin typeface="Times New Roman" panose="02020603050405020304"/>
                <a:cs typeface="Times New Roman" panose="02020603050405020304"/>
              </a:rPr>
              <a:t>2</a:t>
            </a:r>
            <a:endParaRPr sz="1900">
              <a:latin typeface="Times New Roman" panose="02020603050405020304"/>
              <a:cs typeface="Times New Roman" panose="02020603050405020304"/>
            </a:endParaRPr>
          </a:p>
        </p:txBody>
      </p:sp>
      <p:sp>
        <p:nvSpPr>
          <p:cNvPr id="15" name="object 15"/>
          <p:cNvSpPr txBox="1"/>
          <p:nvPr/>
        </p:nvSpPr>
        <p:spPr>
          <a:xfrm>
            <a:off x="4944732" y="2060702"/>
            <a:ext cx="129539" cy="256540"/>
          </a:xfrm>
          <a:prstGeom prst="rect">
            <a:avLst/>
          </a:prstGeom>
        </p:spPr>
        <p:txBody>
          <a:bodyPr vert="horz" wrap="square" lIns="0" tIns="0" rIns="0" bIns="0" rtlCol="0">
            <a:spAutoFit/>
          </a:bodyPr>
          <a:lstStyle/>
          <a:p>
            <a:pPr marL="12700">
              <a:lnSpc>
                <a:spcPct val="100000"/>
              </a:lnSpc>
            </a:pPr>
            <a:r>
              <a:rPr sz="1600" spc="15" dirty="0">
                <a:latin typeface="Times New Roman" panose="02020603050405020304"/>
                <a:cs typeface="Times New Roman" panose="02020603050405020304"/>
              </a:rPr>
              <a:t>1</a:t>
            </a:r>
            <a:endParaRPr sz="1600">
              <a:latin typeface="Times New Roman" panose="02020603050405020304"/>
              <a:cs typeface="Times New Roman" panose="02020603050405020304"/>
            </a:endParaRPr>
          </a:p>
        </p:txBody>
      </p:sp>
      <p:sp>
        <p:nvSpPr>
          <p:cNvPr id="16" name="object 16"/>
          <p:cNvSpPr txBox="1"/>
          <p:nvPr/>
        </p:nvSpPr>
        <p:spPr>
          <a:xfrm>
            <a:off x="1681098" y="1836673"/>
            <a:ext cx="7158990" cy="421640"/>
          </a:xfrm>
          <a:prstGeom prst="rect">
            <a:avLst/>
          </a:prstGeom>
        </p:spPr>
        <p:txBody>
          <a:bodyPr vert="horz" wrap="square" lIns="0" tIns="0" rIns="0" bIns="0" rtlCol="0">
            <a:spAutoFit/>
          </a:bodyPr>
          <a:lstStyle/>
          <a:p>
            <a:pPr marL="12700">
              <a:lnSpc>
                <a:spcPts val="3320"/>
              </a:lnSpc>
              <a:tabLst>
                <a:tab pos="3905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如果方差相</a:t>
            </a:r>
            <a:r>
              <a:rPr sz="2800" dirty="0">
                <a:latin typeface="新宋体" panose="02010609030101010101" charset="-122"/>
                <a:cs typeface="新宋体" panose="02010609030101010101" charset="-122"/>
              </a:rPr>
              <a:t>等</a:t>
            </a:r>
            <a:r>
              <a:rPr sz="2800" spc="-725" dirty="0">
                <a:latin typeface="新宋体" panose="02010609030101010101" charset="-122"/>
                <a:cs typeface="新宋体" panose="02010609030101010101" charset="-122"/>
              </a:rPr>
              <a:t> </a:t>
            </a:r>
            <a:r>
              <a:rPr sz="2450" i="1" spc="-5" dirty="0">
                <a:latin typeface="Symbol" panose="05050102010706020507"/>
                <a:cs typeface="Symbol" panose="05050102010706020507"/>
              </a:rPr>
              <a:t></a:t>
            </a:r>
            <a:r>
              <a:rPr sz="2400" spc="22" baseline="36000" dirty="0">
                <a:latin typeface="Times New Roman" panose="02020603050405020304"/>
                <a:cs typeface="Times New Roman" panose="02020603050405020304"/>
              </a:rPr>
              <a:t>2</a:t>
            </a:r>
            <a:r>
              <a:rPr sz="2400" spc="89" baseline="36000" dirty="0">
                <a:latin typeface="Times New Roman" panose="02020603050405020304"/>
                <a:cs typeface="Times New Roman" panose="02020603050405020304"/>
              </a:rPr>
              <a:t> </a:t>
            </a:r>
            <a:r>
              <a:rPr sz="2300" spc="25" dirty="0">
                <a:latin typeface="Symbol" panose="05050102010706020507"/>
                <a:cs typeface="Symbol" panose="05050102010706020507"/>
              </a:rPr>
              <a:t></a:t>
            </a:r>
            <a:r>
              <a:rPr sz="2450" i="1" spc="-5" dirty="0">
                <a:latin typeface="Symbol" panose="05050102010706020507"/>
                <a:cs typeface="Symbol" panose="05050102010706020507"/>
              </a:rPr>
              <a:t></a:t>
            </a:r>
            <a:r>
              <a:rPr sz="2400" spc="22" baseline="36000" dirty="0">
                <a:latin typeface="Times New Roman" panose="02020603050405020304"/>
                <a:cs typeface="Times New Roman" panose="02020603050405020304"/>
              </a:rPr>
              <a:t>2</a:t>
            </a:r>
            <a:r>
              <a:rPr sz="2400" spc="89" baseline="36000" dirty="0">
                <a:latin typeface="Times New Roman" panose="02020603050405020304"/>
                <a:cs typeface="Times New Roman" panose="02020603050405020304"/>
              </a:rPr>
              <a:t> </a:t>
            </a:r>
            <a:r>
              <a:rPr sz="2300" spc="25" dirty="0">
                <a:latin typeface="Symbol" panose="05050102010706020507"/>
                <a:cs typeface="Symbol" panose="05050102010706020507"/>
              </a:rPr>
              <a:t></a:t>
            </a:r>
            <a:r>
              <a:rPr sz="2450" i="1" spc="-5" dirty="0">
                <a:latin typeface="Symbol" panose="05050102010706020507"/>
                <a:cs typeface="Symbol" panose="05050102010706020507"/>
              </a:rPr>
              <a:t></a:t>
            </a:r>
            <a:r>
              <a:rPr sz="2400" spc="217" baseline="36000" dirty="0">
                <a:latin typeface="Times New Roman" panose="02020603050405020304"/>
                <a:cs typeface="Times New Roman" panose="02020603050405020304"/>
              </a:rPr>
              <a:t>2</a:t>
            </a:r>
            <a:r>
              <a:rPr sz="2800" spc="-1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则得到单一的阈值</a:t>
            </a:r>
            <a:endParaRPr sz="2800">
              <a:latin typeface="新宋体" panose="02010609030101010101" charset="-122"/>
              <a:cs typeface="新宋体" panose="02010609030101010101" charset="-122"/>
            </a:endParaRPr>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68729" y="1821941"/>
            <a:ext cx="7568565" cy="4795520"/>
          </a:xfrm>
          <a:prstGeom prst="rect">
            <a:avLst/>
          </a:prstGeom>
        </p:spPr>
        <p:txBody>
          <a:bodyPr vert="horz" wrap="square" lIns="0" tIns="0" rIns="0" bIns="0" rtlCol="0">
            <a:spAutoFit/>
          </a:bodyPr>
          <a:lstStyle/>
          <a:p>
            <a:pPr marL="12700">
              <a:lnSpc>
                <a:spcPct val="100000"/>
              </a:lnSpc>
            </a:pPr>
            <a:r>
              <a:rPr sz="2500" dirty="0">
                <a:solidFill>
                  <a:srgbClr val="EE2B0A"/>
                </a:solidFill>
                <a:latin typeface="Wingdings" panose="05000000000000000000"/>
                <a:cs typeface="Wingdings" panose="05000000000000000000"/>
              </a:rPr>
              <a:t></a:t>
            </a:r>
            <a:r>
              <a:rPr sz="2500" spc="204" dirty="0">
                <a:solidFill>
                  <a:srgbClr val="EE2B0A"/>
                </a:solidFill>
                <a:latin typeface="Times New Roman" panose="02020603050405020304"/>
                <a:cs typeface="Times New Roman" panose="02020603050405020304"/>
              </a:rPr>
              <a:t> </a:t>
            </a:r>
            <a:r>
              <a:rPr sz="3600" dirty="0">
                <a:latin typeface="新宋体" panose="02010609030101010101" charset="-122"/>
                <a:cs typeface="新宋体" panose="02010609030101010101" charset="-122"/>
              </a:rPr>
              <a:t>通过边界特性选择阈值</a:t>
            </a:r>
            <a:endParaRPr sz="3600">
              <a:latin typeface="新宋体" panose="02010609030101010101" charset="-122"/>
              <a:cs typeface="新宋体" panose="02010609030101010101" charset="-122"/>
            </a:endParaRPr>
          </a:p>
          <a:p>
            <a:pPr marL="469900">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基本思想：</a:t>
            </a:r>
            <a:endParaRPr sz="3200">
              <a:latin typeface="新宋体" panose="02010609030101010101" charset="-122"/>
              <a:cs typeface="新宋体" panose="02010609030101010101" charset="-122"/>
            </a:endParaRPr>
          </a:p>
          <a:p>
            <a:pPr marL="927100">
              <a:lnSpc>
                <a:spcPct val="100000"/>
              </a:lnSpc>
              <a:spcBef>
                <a:spcPts val="660"/>
              </a:spcBef>
            </a:pPr>
            <a:r>
              <a:rPr sz="2000" spc="-5" dirty="0">
                <a:solidFill>
                  <a:srgbClr val="EE2B0A"/>
                </a:solidFill>
                <a:latin typeface="Wingdings" panose="05000000000000000000"/>
                <a:cs typeface="Wingdings" panose="05000000000000000000"/>
              </a:rPr>
              <a:t></a:t>
            </a:r>
            <a:r>
              <a:rPr sz="2000" spc="-29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如果直方图的各个波峰很高、很窄、对</a:t>
            </a:r>
            <a:endParaRPr sz="2800">
              <a:latin typeface="新宋体" panose="02010609030101010101" charset="-122"/>
              <a:cs typeface="新宋体" panose="02010609030101010101" charset="-122"/>
            </a:endParaRPr>
          </a:p>
          <a:p>
            <a:pPr marL="1155700" marR="5080">
              <a:lnSpc>
                <a:spcPct val="100000"/>
              </a:lnSpc>
            </a:pPr>
            <a:r>
              <a:rPr sz="2800" spc="-5" dirty="0">
                <a:latin typeface="新宋体" panose="02010609030101010101" charset="-122"/>
                <a:cs typeface="新宋体" panose="02010609030101010101" charset="-122"/>
              </a:rPr>
              <a:t>称，且被很深的波谷分开时，有利于选择 </a:t>
            </a:r>
            <a:r>
              <a:rPr sz="2800" dirty="0">
                <a:latin typeface="新宋体" panose="02010609030101010101" charset="-122"/>
                <a:cs typeface="新宋体" panose="02010609030101010101" charset="-122"/>
              </a:rPr>
              <a:t>阈值</a:t>
            </a:r>
            <a:endParaRPr sz="2800">
              <a:latin typeface="新宋体" panose="02010609030101010101" charset="-122"/>
              <a:cs typeface="新宋体" panose="02010609030101010101" charset="-122"/>
            </a:endParaRPr>
          </a:p>
          <a:p>
            <a:pPr marL="927100">
              <a:lnSpc>
                <a:spcPct val="100000"/>
              </a:lnSpc>
              <a:spcBef>
                <a:spcPts val="675"/>
              </a:spcBef>
            </a:pPr>
            <a:r>
              <a:rPr sz="2000" spc="-5" dirty="0">
                <a:solidFill>
                  <a:srgbClr val="EE2B0A"/>
                </a:solidFill>
                <a:latin typeface="Wingdings" panose="05000000000000000000"/>
                <a:cs typeface="Wingdings" panose="05000000000000000000"/>
              </a:rPr>
              <a:t></a:t>
            </a:r>
            <a:r>
              <a:rPr sz="2000" spc="-29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为了改善直方图的波峰形状，我们只把区</a:t>
            </a:r>
            <a:endParaRPr sz="2800">
              <a:latin typeface="新宋体" panose="02010609030101010101" charset="-122"/>
              <a:cs typeface="新宋体" panose="02010609030101010101" charset="-122"/>
            </a:endParaRPr>
          </a:p>
          <a:p>
            <a:pPr marL="1155700" marR="5080">
              <a:lnSpc>
                <a:spcPct val="100000"/>
              </a:lnSpc>
            </a:pPr>
            <a:r>
              <a:rPr sz="2800" spc="-5" dirty="0">
                <a:latin typeface="新宋体" panose="02010609030101010101" charset="-122"/>
                <a:cs typeface="新宋体" panose="02010609030101010101" charset="-122"/>
              </a:rPr>
              <a:t>域边缘的像素绘入直方图，而不考虑区域 中间的像素</a:t>
            </a:r>
            <a:endParaRPr sz="2800">
              <a:latin typeface="新宋体" panose="02010609030101010101" charset="-122"/>
              <a:cs typeface="新宋体" panose="02010609030101010101" charset="-122"/>
            </a:endParaRPr>
          </a:p>
          <a:p>
            <a:pPr marL="927100">
              <a:lnSpc>
                <a:spcPct val="100000"/>
              </a:lnSpc>
              <a:spcBef>
                <a:spcPts val="675"/>
              </a:spcBef>
            </a:pPr>
            <a:r>
              <a:rPr sz="2000" spc="-5" dirty="0">
                <a:solidFill>
                  <a:srgbClr val="EE2B0A"/>
                </a:solidFill>
                <a:latin typeface="Wingdings" panose="05000000000000000000"/>
                <a:cs typeface="Wingdings" panose="05000000000000000000"/>
              </a:rPr>
              <a:t></a:t>
            </a:r>
            <a:r>
              <a:rPr sz="2000" spc="-29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用微分算子，处理图像，使图像只剩下边</a:t>
            </a:r>
            <a:endParaRPr sz="2800">
              <a:latin typeface="新宋体" panose="02010609030101010101" charset="-122"/>
              <a:cs typeface="新宋体" panose="02010609030101010101" charset="-122"/>
            </a:endParaRPr>
          </a:p>
          <a:p>
            <a:pPr marL="1155700">
              <a:lnSpc>
                <a:spcPts val="3295"/>
              </a:lnSpc>
            </a:pPr>
            <a:r>
              <a:rPr sz="2800" spc="-5" dirty="0">
                <a:latin typeface="新宋体" panose="02010609030101010101" charset="-122"/>
                <a:cs typeface="新宋体" panose="02010609030101010101" charset="-122"/>
              </a:rPr>
              <a:t>界中心两边的值</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68729" y="1860550"/>
            <a:ext cx="7693659" cy="5005070"/>
          </a:xfrm>
          <a:prstGeom prst="rect">
            <a:avLst/>
          </a:prstGeom>
        </p:spPr>
        <p:txBody>
          <a:bodyPr vert="horz" wrap="square" lIns="0" tIns="0" rIns="0" bIns="0" rtlCol="0">
            <a:spAutoFit/>
          </a:bodyPr>
          <a:lstStyle/>
          <a:p>
            <a:pPr marL="12700">
              <a:lnSpc>
                <a:spcPct val="100000"/>
              </a:lnSpc>
              <a:tabLst>
                <a:tab pos="5588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通过边界特性选择阈值</a:t>
            </a:r>
            <a:endParaRPr sz="3200">
              <a:latin typeface="新宋体" panose="02010609030101010101" charset="-122"/>
              <a:cs typeface="新宋体" panose="02010609030101010101" charset="-122"/>
            </a:endParaRPr>
          </a:p>
          <a:p>
            <a:pPr marL="469900">
              <a:lnSpc>
                <a:spcPct val="100000"/>
              </a:lnSpc>
              <a:spcBef>
                <a:spcPts val="152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这种方法有以下优点：</a:t>
            </a:r>
            <a:endParaRPr sz="3200">
              <a:latin typeface="新宋体" panose="02010609030101010101" charset="-122"/>
              <a:cs typeface="新宋体" panose="02010609030101010101" charset="-122"/>
            </a:endParaRPr>
          </a:p>
          <a:p>
            <a:pPr marL="1155700" marR="5080" indent="-228600">
              <a:lnSpc>
                <a:spcPct val="120000"/>
              </a:lnSpc>
              <a:spcBef>
                <a:spcPts val="650"/>
              </a:spcBef>
            </a:pPr>
            <a:r>
              <a:rPr sz="2800" spc="-5" dirty="0">
                <a:latin typeface="新宋体" panose="02010609030101010101" charset="-122"/>
                <a:cs typeface="新宋体" panose="02010609030101010101" charset="-122"/>
              </a:rPr>
              <a:t>1)在前景和背景所占区域面积差别很大时， 不会造成一个灰度级的波峰过高，而另一 个过低</a:t>
            </a:r>
            <a:endParaRPr sz="2800">
              <a:latin typeface="新宋体" panose="02010609030101010101" charset="-122"/>
              <a:cs typeface="新宋体" panose="02010609030101010101" charset="-122"/>
            </a:endParaRPr>
          </a:p>
          <a:p>
            <a:pPr marL="1155700" marR="5080" indent="-228600">
              <a:lnSpc>
                <a:spcPct val="120000"/>
              </a:lnSpc>
              <a:spcBef>
                <a:spcPts val="670"/>
              </a:spcBef>
            </a:pPr>
            <a:r>
              <a:rPr sz="2800" spc="-5" dirty="0">
                <a:latin typeface="新宋体" panose="02010609030101010101" charset="-122"/>
                <a:cs typeface="新宋体" panose="02010609030101010101" charset="-122"/>
              </a:rPr>
              <a:t>2)边缘上的点在区域内还是区域外的概率是 相等的，因此可以增加波峰的对称性</a:t>
            </a:r>
            <a:endParaRPr sz="2800">
              <a:latin typeface="新宋体" panose="02010609030101010101" charset="-122"/>
              <a:cs typeface="新宋体" panose="02010609030101010101" charset="-122"/>
            </a:endParaRPr>
          </a:p>
          <a:p>
            <a:pPr marL="1155700" marR="5080" indent="-228600">
              <a:lnSpc>
                <a:spcPct val="120000"/>
              </a:lnSpc>
              <a:spcBef>
                <a:spcPts val="675"/>
              </a:spcBef>
            </a:pPr>
            <a:r>
              <a:rPr sz="2800" spc="-5" dirty="0">
                <a:latin typeface="新宋体" panose="02010609030101010101" charset="-122"/>
                <a:cs typeface="新宋体" panose="02010609030101010101" charset="-122"/>
              </a:rPr>
              <a:t>3)基于梯度和拉普拉斯算子选择的像素，可 以增加波峰的高度</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54251" y="1845564"/>
            <a:ext cx="7701280" cy="5048250"/>
          </a:xfrm>
          <a:prstGeom prst="rect">
            <a:avLst/>
          </a:prstGeom>
        </p:spPr>
        <p:txBody>
          <a:bodyPr vert="horz" wrap="square" lIns="0" tIns="0" rIns="0" bIns="0" rtlCol="0">
            <a:spAutoFit/>
          </a:bodyPr>
          <a:lstStyle/>
          <a:p>
            <a:pPr marL="12700">
              <a:lnSpc>
                <a:spcPct val="100000"/>
              </a:lnSpc>
            </a:pPr>
            <a:r>
              <a:rPr sz="2500" dirty="0">
                <a:solidFill>
                  <a:srgbClr val="EE2B0A"/>
                </a:solidFill>
                <a:latin typeface="Wingdings" panose="05000000000000000000"/>
                <a:cs typeface="Wingdings" panose="05000000000000000000"/>
              </a:rPr>
              <a:t></a:t>
            </a:r>
            <a:r>
              <a:rPr sz="2500" spc="204" dirty="0">
                <a:solidFill>
                  <a:srgbClr val="EE2B0A"/>
                </a:solidFill>
                <a:latin typeface="Times New Roman" panose="02020603050405020304"/>
                <a:cs typeface="Times New Roman" panose="02020603050405020304"/>
              </a:rPr>
              <a:t> </a:t>
            </a:r>
            <a:r>
              <a:rPr sz="3600" dirty="0">
                <a:latin typeface="新宋体" panose="02010609030101010101" charset="-122"/>
                <a:cs typeface="新宋体" panose="02010609030101010101" charset="-122"/>
              </a:rPr>
              <a:t>通过边界特性选择阈值</a:t>
            </a:r>
            <a:endParaRPr sz="3600">
              <a:latin typeface="新宋体" panose="02010609030101010101" charset="-122"/>
              <a:cs typeface="新宋体" panose="02010609030101010101" charset="-122"/>
            </a:endParaRPr>
          </a:p>
          <a:p>
            <a:pPr marL="927100" marR="189230" indent="-457835">
              <a:lnSpc>
                <a:spcPts val="4710"/>
              </a:lnSpc>
              <a:spcBef>
                <a:spcPts val="200"/>
              </a:spcBef>
              <a:tabLst>
                <a:tab pos="93281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算法的实现： 1）对图像进行梯度计算，得到梯度图像。</a:t>
            </a:r>
            <a:endParaRPr sz="2800">
              <a:latin typeface="新宋体" panose="02010609030101010101" charset="-122"/>
              <a:cs typeface="新宋体" panose="02010609030101010101" charset="-122"/>
            </a:endParaRPr>
          </a:p>
          <a:p>
            <a:pPr marL="1155700" marR="12065" indent="-228600">
              <a:lnSpc>
                <a:spcPct val="120000"/>
              </a:lnSpc>
              <a:spcBef>
                <a:spcPts val="300"/>
              </a:spcBef>
            </a:pPr>
            <a:r>
              <a:rPr sz="2800" spc="-5" dirty="0">
                <a:latin typeface="新宋体" panose="02010609030101010101" charset="-122"/>
                <a:cs typeface="新宋体" panose="02010609030101010101" charset="-122"/>
              </a:rPr>
              <a:t>2）得到梯度值最大的那一部分（比如10%） 的像素直方图</a:t>
            </a:r>
            <a:endParaRPr sz="2800">
              <a:latin typeface="新宋体" panose="02010609030101010101" charset="-122"/>
              <a:cs typeface="新宋体" panose="02010609030101010101" charset="-122"/>
            </a:endParaRPr>
          </a:p>
          <a:p>
            <a:pPr marL="927100">
              <a:lnSpc>
                <a:spcPct val="100000"/>
              </a:lnSpc>
              <a:spcBef>
                <a:spcPts val="1355"/>
              </a:spcBef>
            </a:pPr>
            <a:r>
              <a:rPr sz="2800" spc="-5" dirty="0">
                <a:latin typeface="新宋体" panose="02010609030101010101" charset="-122"/>
                <a:cs typeface="新宋体" panose="02010609030101010101" charset="-122"/>
              </a:rPr>
              <a:t>3）通过直方图的谷底，得到阈值T</a:t>
            </a:r>
            <a:endParaRPr sz="2800">
              <a:latin typeface="新宋体" panose="02010609030101010101" charset="-122"/>
              <a:cs typeface="新宋体" panose="02010609030101010101" charset="-122"/>
            </a:endParaRPr>
          </a:p>
          <a:p>
            <a:pPr marL="755650" marR="5080" indent="-286385">
              <a:lnSpc>
                <a:spcPct val="120000"/>
              </a:lnSpc>
              <a:spcBef>
                <a:spcPts val="670"/>
              </a:spcBef>
              <a:tabLst>
                <a:tab pos="93281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如果用拉普拉斯算子，不通过直方图，直接 得到阈值，方法是使用拉普拉斯算子过滤图 像，将0跨越点对应的灰度值为阈值T</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图像分割</a:t>
            </a:r>
          </a:p>
        </p:txBody>
      </p:sp>
      <p:sp>
        <p:nvSpPr>
          <p:cNvPr id="6" name="object 6"/>
          <p:cNvSpPr txBox="1"/>
          <p:nvPr/>
        </p:nvSpPr>
        <p:spPr>
          <a:xfrm>
            <a:off x="1681098" y="1676146"/>
            <a:ext cx="7566659" cy="532003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基于不同变量的阈值</a:t>
            </a:r>
            <a:endParaRPr sz="3200">
              <a:latin typeface="新宋体" panose="02010609030101010101" charset="-122"/>
              <a:cs typeface="新宋体" panose="02010609030101010101" charset="-122"/>
            </a:endParaRPr>
          </a:p>
          <a:p>
            <a:pPr marL="469900" marR="5080" algn="just">
              <a:lnSpc>
                <a:spcPct val="101000"/>
              </a:lnSpc>
              <a:spcBef>
                <a:spcPts val="2040"/>
              </a:spcBef>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000" spc="-90"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在某些情况下，传感器可以产生不止一个在图像中 </a:t>
            </a:r>
            <a:r>
              <a:rPr sz="2400" dirty="0">
                <a:latin typeface="新宋体" panose="02010609030101010101" charset="-122"/>
                <a:cs typeface="新宋体" panose="02010609030101010101" charset="-122"/>
              </a:rPr>
              <a:t>描述每一个像素的可利用的变量，因此，允许进行多 谱段阈值处理</a:t>
            </a:r>
            <a:endParaRPr sz="2400">
              <a:latin typeface="新宋体" panose="02010609030101010101" charset="-122"/>
              <a:cs typeface="新宋体" panose="02010609030101010101" charset="-122"/>
            </a:endParaRPr>
          </a:p>
          <a:p>
            <a:pPr marL="469900" marR="60325">
              <a:lnSpc>
                <a:spcPct val="100000"/>
              </a:lnSpc>
              <a:spcBef>
                <a:spcPts val="142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例如一幅有3个变量的图像(RGB分量)，每个像素有 16种可能的灰度级，构成16×16×16种灰度级（网 格，立方体）</a:t>
            </a:r>
            <a:endParaRPr sz="2400">
              <a:latin typeface="新宋体" panose="02010609030101010101" charset="-122"/>
              <a:cs typeface="新宋体" panose="02010609030101010101" charset="-122"/>
            </a:endParaRPr>
          </a:p>
          <a:p>
            <a:pPr marL="469900" marR="60325" algn="just">
              <a:lnSpc>
                <a:spcPct val="100000"/>
              </a:lnSpc>
              <a:spcBef>
                <a:spcPts val="142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阈值处理就是在三维空间内寻找点的聚簇的过程。 如在直方图中找到有效点簇K，可以对RGB分量值接近 某一个簇的像素赋予一个任意值(如白色的值)，对其 它像素赋予另一个值（如黑色的值）</a:t>
            </a:r>
            <a:endParaRPr sz="2400">
              <a:latin typeface="新宋体" panose="02010609030101010101" charset="-122"/>
              <a:cs typeface="新宋体" panose="02010609030101010101" charset="-122"/>
            </a:endParaRPr>
          </a:p>
          <a:p>
            <a:pPr marL="469900" algn="just">
              <a:lnSpc>
                <a:spcPts val="2840"/>
              </a:lnSpc>
              <a:spcBef>
                <a:spcPts val="143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彩色图像处理中的色调和饱和度易于图像分割</a:t>
            </a:r>
            <a:endParaRPr sz="2400">
              <a:latin typeface="新宋体" panose="02010609030101010101" charset="-122"/>
              <a:cs typeface="新宋体" panose="02010609030101010101" charset="-122"/>
            </a:endParaRPr>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基于不同变量阈值的处理</a:t>
            </a:r>
          </a:p>
        </p:txBody>
      </p:sp>
      <p:sp>
        <p:nvSpPr>
          <p:cNvPr id="6" name="object 6"/>
          <p:cNvSpPr/>
          <p:nvPr/>
        </p:nvSpPr>
        <p:spPr>
          <a:xfrm>
            <a:off x="2178443" y="2618994"/>
            <a:ext cx="6324600" cy="259842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681098" y="1820417"/>
            <a:ext cx="20828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彩色照片的单色图像</a:t>
            </a:r>
            <a:endParaRPr sz="1800">
              <a:latin typeface="宋体" panose="02010600030101010101" pitchFamily="2" charset="-122"/>
              <a:cs typeface="宋体" panose="02010600030101010101" pitchFamily="2" charset="-122"/>
            </a:endParaRPr>
          </a:p>
        </p:txBody>
      </p:sp>
      <p:sp>
        <p:nvSpPr>
          <p:cNvPr id="8" name="object 8"/>
          <p:cNvSpPr txBox="1"/>
          <p:nvPr/>
        </p:nvSpPr>
        <p:spPr>
          <a:xfrm>
            <a:off x="2262504" y="5400294"/>
            <a:ext cx="5453380" cy="908685"/>
          </a:xfrm>
          <a:prstGeom prst="rect">
            <a:avLst/>
          </a:prstGeom>
        </p:spPr>
        <p:txBody>
          <a:bodyPr vert="horz" wrap="square" lIns="0" tIns="0" rIns="0" bIns="0" rtlCol="0">
            <a:spAutoFit/>
          </a:bodyPr>
          <a:lstStyle/>
          <a:p>
            <a:pPr marL="12700">
              <a:lnSpc>
                <a:spcPct val="100000"/>
              </a:lnSpc>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原彩色图是由</a:t>
            </a:r>
            <a:r>
              <a:rPr sz="2400" dirty="0">
                <a:latin typeface="Times New Roman" panose="02020603050405020304"/>
                <a:cs typeface="Times New Roman" panose="02020603050405020304"/>
              </a:rPr>
              <a:t>16</a:t>
            </a:r>
            <a:r>
              <a:rPr sz="2400" dirty="0">
                <a:latin typeface="宋体" panose="02010600030101010101" pitchFamily="2" charset="-122"/>
                <a:cs typeface="宋体" panose="02010600030101010101" pitchFamily="2" charset="-122"/>
              </a:rPr>
              <a:t>位</a:t>
            </a:r>
            <a:r>
              <a:rPr sz="2400" dirty="0">
                <a:latin typeface="Times New Roman" panose="02020603050405020304"/>
                <a:cs typeface="Times New Roman" panose="02020603050405020304"/>
              </a:rPr>
              <a:t>RGB</a:t>
            </a:r>
            <a:r>
              <a:rPr sz="2400" dirty="0">
                <a:latin typeface="宋体" panose="02010600030101010101" pitchFamily="2" charset="-122"/>
                <a:cs typeface="宋体" panose="02010600030101010101" pitchFamily="2" charset="-122"/>
              </a:rPr>
              <a:t>图像组成的</a:t>
            </a:r>
            <a:endParaRPr sz="2400">
              <a:latin typeface="宋体" panose="02010600030101010101" pitchFamily="2" charset="-122"/>
              <a:cs typeface="宋体" panose="02010600030101010101" pitchFamily="2" charset="-122"/>
            </a:endParaRPr>
          </a:p>
          <a:p>
            <a:pPr marL="12700">
              <a:lnSpc>
                <a:spcPts val="2835"/>
              </a:lnSpc>
              <a:spcBef>
                <a:spcPts val="1430"/>
              </a:spcBef>
            </a:pPr>
            <a:r>
              <a:rPr sz="1700" spc="-5" dirty="0">
                <a:solidFill>
                  <a:srgbClr val="EE2B0A"/>
                </a:solidFill>
                <a:latin typeface="Wingdings" panose="05000000000000000000"/>
                <a:cs typeface="Wingdings" panose="05000000000000000000"/>
              </a:rPr>
              <a:t></a:t>
            </a:r>
            <a:r>
              <a:rPr sz="1700" spc="175" dirty="0">
                <a:solidFill>
                  <a:srgbClr val="EE2B0A"/>
                </a:solidFill>
                <a:latin typeface="Times New Roman" panose="02020603050405020304"/>
                <a:cs typeface="Times New Roman" panose="02020603050405020304"/>
              </a:rPr>
              <a:t> </a:t>
            </a:r>
            <a:r>
              <a:rPr sz="2400" dirty="0">
                <a:latin typeface="宋体" panose="02010600030101010101" pitchFamily="2" charset="-122"/>
                <a:cs typeface="宋体" panose="02010600030101010101" pitchFamily="2" charset="-122"/>
              </a:rPr>
              <a:t>围巾是鲜红色，头发和脸部的颜色很浅</a:t>
            </a:r>
            <a:endParaRPr sz="2400">
              <a:latin typeface="宋体" panose="02010600030101010101" pitchFamily="2" charset="-122"/>
              <a:cs typeface="宋体" panose="02010600030101010101" pitchFamily="2" charset="-122"/>
            </a:endParaRPr>
          </a:p>
        </p:txBody>
      </p:sp>
      <p:sp>
        <p:nvSpPr>
          <p:cNvPr id="9" name="object 9"/>
          <p:cNvSpPr txBox="1"/>
          <p:nvPr/>
        </p:nvSpPr>
        <p:spPr>
          <a:xfrm>
            <a:off x="4057777" y="1618365"/>
            <a:ext cx="2311400" cy="825500"/>
          </a:xfrm>
          <a:prstGeom prst="rect">
            <a:avLst/>
          </a:prstGeom>
        </p:spPr>
        <p:txBody>
          <a:bodyPr vert="horz" wrap="square" lIns="0" tIns="0" rIns="0" bIns="0" rtlCol="0">
            <a:spAutoFit/>
          </a:bodyPr>
          <a:lstStyle/>
          <a:p>
            <a:pPr marL="12700" marR="5080">
              <a:lnSpc>
                <a:spcPct val="151000"/>
              </a:lnSpc>
            </a:pPr>
            <a:r>
              <a:rPr sz="1800" dirty="0">
                <a:solidFill>
                  <a:srgbClr val="EE2B0A"/>
                </a:solidFill>
                <a:latin typeface="宋体" panose="02010600030101010101" pitchFamily="2" charset="-122"/>
                <a:cs typeface="宋体" panose="02010600030101010101" pitchFamily="2" charset="-122"/>
              </a:rPr>
              <a:t>对应于脸部色调的一 个簇进行阈值处理得到</a:t>
            </a:r>
            <a:endParaRPr sz="1800">
              <a:latin typeface="宋体" panose="02010600030101010101" pitchFamily="2" charset="-122"/>
              <a:cs typeface="宋体" panose="02010600030101010101" pitchFamily="2" charset="-122"/>
            </a:endParaRPr>
          </a:p>
        </p:txBody>
      </p:sp>
      <p:sp>
        <p:nvSpPr>
          <p:cNvPr id="10" name="object 10"/>
          <p:cNvSpPr txBox="1"/>
          <p:nvPr/>
        </p:nvSpPr>
        <p:spPr>
          <a:xfrm>
            <a:off x="6578486" y="1390314"/>
            <a:ext cx="2768600" cy="1236980"/>
          </a:xfrm>
          <a:prstGeom prst="rect">
            <a:avLst/>
          </a:prstGeom>
        </p:spPr>
        <p:txBody>
          <a:bodyPr vert="horz" wrap="square" lIns="0" tIns="0" rIns="0" bIns="0" rtlCol="0">
            <a:spAutoFit/>
          </a:bodyPr>
          <a:lstStyle/>
          <a:p>
            <a:pPr marL="12700" marR="5080">
              <a:lnSpc>
                <a:spcPct val="150000"/>
              </a:lnSpc>
            </a:pPr>
            <a:r>
              <a:rPr sz="1800" dirty="0">
                <a:solidFill>
                  <a:srgbClr val="EE2B0A"/>
                </a:solidFill>
                <a:latin typeface="宋体" panose="02010600030101010101" pitchFamily="2" charset="-122"/>
                <a:cs typeface="宋体" panose="02010600030101010101" pitchFamily="2" charset="-122"/>
              </a:rPr>
              <a:t>对应于红色轴的一个簇 进行阈值处理得到，红色的 围巾和花出现在分割结果中</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4092575" cy="50939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间断检测</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边缘连接和边界检测</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阈值处理</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基于区域的分割</a:t>
            </a:r>
            <a:endParaRPr sz="3200">
              <a:latin typeface="新宋体" panose="02010609030101010101" charset="-122"/>
              <a:cs typeface="新宋体" panose="02010609030101010101" charset="-122"/>
            </a:endParaRPr>
          </a:p>
          <a:p>
            <a:pPr marL="12700">
              <a:lnSpc>
                <a:spcPts val="375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分割中运动的应用</a:t>
            </a:r>
            <a:endParaRPr sz="3200">
              <a:latin typeface="新宋体" panose="02010609030101010101" charset="-122"/>
              <a:cs typeface="新宋体" panose="02010609030101010101" charset="-122"/>
            </a:endParaRPr>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59865"/>
            <a:ext cx="3749040" cy="3621404"/>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15"/>
              </a:spcBef>
            </a:pPr>
            <a:endParaRPr sz="31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基于区域的分割</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基本公式</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区域生长</a:t>
            </a:r>
            <a:endParaRPr sz="3200">
              <a:latin typeface="新宋体" panose="02010609030101010101" charset="-122"/>
              <a:cs typeface="新宋体" panose="02010609030101010101" charset="-122"/>
            </a:endParaRPr>
          </a:p>
          <a:p>
            <a:pPr marL="469900">
              <a:lnSpc>
                <a:spcPts val="375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区域分离与合并</a:t>
            </a:r>
            <a:endParaRPr sz="3200">
              <a:latin typeface="新宋体" panose="02010609030101010101" charset="-122"/>
              <a:cs typeface="新宋体" panose="02010609030101010101" charset="-122"/>
            </a:endParaRPr>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7415" y="1818640"/>
            <a:ext cx="7268209" cy="160274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基本概念</a:t>
            </a:r>
            <a:endParaRPr sz="3200">
              <a:latin typeface="新宋体" panose="02010609030101010101" charset="-122"/>
              <a:cs typeface="新宋体" panose="02010609030101010101" charset="-122"/>
            </a:endParaRPr>
          </a:p>
          <a:p>
            <a:pPr marL="755650" marR="5080" indent="-286385">
              <a:lnSpc>
                <a:spcPts val="3620"/>
              </a:lnSpc>
              <a:spcBef>
                <a:spcPts val="106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目标：将区域R划分为若干个子区域 R</a:t>
            </a:r>
            <a:r>
              <a:rPr sz="3150" spc="-7" baseline="-21000" dirty="0">
                <a:latin typeface="新宋体" panose="02010609030101010101" charset="-122"/>
                <a:cs typeface="新宋体" panose="02010609030101010101" charset="-122"/>
              </a:rPr>
              <a:t>1</a:t>
            </a:r>
            <a:r>
              <a:rPr sz="3200" spc="-5" dirty="0">
                <a:latin typeface="新宋体" panose="02010609030101010101" charset="-122"/>
                <a:cs typeface="新宋体" panose="02010609030101010101" charset="-122"/>
              </a:rPr>
              <a:t>,</a:t>
            </a:r>
            <a:r>
              <a:rPr sz="3200" spc="-10" dirty="0">
                <a:latin typeface="新宋体" panose="02010609030101010101" charset="-122"/>
                <a:cs typeface="新宋体" panose="02010609030101010101" charset="-122"/>
              </a:rPr>
              <a:t>R</a:t>
            </a:r>
            <a:r>
              <a:rPr sz="3150" baseline="-21000" dirty="0">
                <a:latin typeface="新宋体" panose="02010609030101010101" charset="-122"/>
                <a:cs typeface="新宋体" panose="02010609030101010101" charset="-122"/>
              </a:rPr>
              <a:t>2</a:t>
            </a:r>
            <a:r>
              <a:rPr sz="3200" spc="-5" dirty="0">
                <a:latin typeface="新宋体" panose="02010609030101010101" charset="-122"/>
                <a:cs typeface="新宋体" panose="02010609030101010101" charset="-122"/>
              </a:rPr>
              <a:t>,</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,R</a:t>
            </a:r>
            <a:r>
              <a:rPr sz="3150" spc="-15" baseline="-21000" dirty="0">
                <a:latin typeface="新宋体" panose="02010609030101010101" charset="-122"/>
                <a:cs typeface="新宋体" panose="02010609030101010101" charset="-122"/>
              </a:rPr>
              <a:t>n</a:t>
            </a:r>
            <a:r>
              <a:rPr sz="3200" spc="-5" dirty="0">
                <a:latin typeface="新宋体" panose="02010609030101010101" charset="-122"/>
                <a:cs typeface="新宋体" panose="02010609030101010101" charset="-122"/>
              </a:rPr>
              <a:t>，这些子区域满足5个条</a:t>
            </a:r>
            <a:endParaRPr sz="3200">
              <a:latin typeface="新宋体" panose="02010609030101010101" charset="-122"/>
              <a:cs typeface="新宋体" panose="02010609030101010101" charset="-122"/>
            </a:endParaRPr>
          </a:p>
        </p:txBody>
      </p:sp>
      <p:sp>
        <p:nvSpPr>
          <p:cNvPr id="6" name="object 6"/>
          <p:cNvSpPr txBox="1"/>
          <p:nvPr/>
        </p:nvSpPr>
        <p:spPr>
          <a:xfrm>
            <a:off x="2570340" y="3281118"/>
            <a:ext cx="2227580" cy="1157605"/>
          </a:xfrm>
          <a:prstGeom prst="rect">
            <a:avLst/>
          </a:prstGeom>
        </p:spPr>
        <p:txBody>
          <a:bodyPr vert="horz" wrap="square" lIns="0" tIns="0" rIns="0" bIns="0" rtlCol="0">
            <a:spAutoFit/>
          </a:bodyPr>
          <a:lstStyle/>
          <a:p>
            <a:pPr marL="183515" marR="5080" indent="-171450">
              <a:lnSpc>
                <a:spcPct val="120000"/>
              </a:lnSpc>
            </a:pPr>
            <a:r>
              <a:rPr sz="3200" spc="-5" dirty="0">
                <a:latin typeface="新宋体" panose="02010609030101010101" charset="-122"/>
                <a:cs typeface="新宋体" panose="02010609030101010101" charset="-122"/>
              </a:rPr>
              <a:t>件： 1)完备性：</a:t>
            </a:r>
            <a:endParaRPr sz="3200">
              <a:latin typeface="新宋体" panose="02010609030101010101" charset="-122"/>
              <a:cs typeface="新宋体" panose="02010609030101010101" charset="-122"/>
            </a:endParaRPr>
          </a:p>
        </p:txBody>
      </p:sp>
      <p:sp>
        <p:nvSpPr>
          <p:cNvPr id="7" name="object 7"/>
          <p:cNvSpPr txBox="1"/>
          <p:nvPr/>
        </p:nvSpPr>
        <p:spPr>
          <a:xfrm>
            <a:off x="5029327" y="3656838"/>
            <a:ext cx="900430" cy="994410"/>
          </a:xfrm>
          <a:prstGeom prst="rect">
            <a:avLst/>
          </a:prstGeom>
        </p:spPr>
        <p:txBody>
          <a:bodyPr vert="horz" wrap="square" lIns="0" tIns="0" rIns="0" bIns="0" rtlCol="0">
            <a:spAutoFit/>
          </a:bodyPr>
          <a:lstStyle/>
          <a:p>
            <a:pPr marL="175260">
              <a:lnSpc>
                <a:spcPts val="1935"/>
              </a:lnSpc>
            </a:pPr>
            <a:r>
              <a:rPr sz="2100" i="1" spc="10" dirty="0">
                <a:latin typeface="Times New Roman" panose="02020603050405020304"/>
                <a:cs typeface="Times New Roman" panose="02020603050405020304"/>
              </a:rPr>
              <a:t>n</a:t>
            </a:r>
            <a:endParaRPr sz="2100">
              <a:latin typeface="Times New Roman" panose="02020603050405020304"/>
              <a:cs typeface="Times New Roman" panose="02020603050405020304"/>
            </a:endParaRPr>
          </a:p>
          <a:p>
            <a:pPr marL="12700">
              <a:lnSpc>
                <a:spcPts val="5895"/>
              </a:lnSpc>
            </a:pPr>
            <a:r>
              <a:rPr sz="5450" spc="-1845" dirty="0">
                <a:latin typeface="Arial" panose="020B0604020202020204"/>
                <a:cs typeface="Arial" panose="020B0604020202020204"/>
              </a:rPr>
              <a:t></a:t>
            </a:r>
            <a:r>
              <a:rPr sz="5450" spc="-1010" dirty="0">
                <a:latin typeface="Arial" panose="020B0604020202020204"/>
                <a:cs typeface="Arial" panose="020B0604020202020204"/>
              </a:rPr>
              <a:t> </a:t>
            </a:r>
            <a:r>
              <a:rPr sz="5475" i="1" spc="-82" baseline="14000" dirty="0">
                <a:latin typeface="Times New Roman" panose="02020603050405020304"/>
                <a:cs typeface="Times New Roman" panose="02020603050405020304"/>
              </a:rPr>
              <a:t>R</a:t>
            </a:r>
            <a:r>
              <a:rPr sz="2100" i="1" spc="5" dirty="0">
                <a:latin typeface="Times New Roman" panose="02020603050405020304"/>
                <a:cs typeface="Times New Roman" panose="02020603050405020304"/>
              </a:rPr>
              <a:t>i</a:t>
            </a:r>
            <a:endParaRPr sz="2100">
              <a:latin typeface="Times New Roman" panose="02020603050405020304"/>
              <a:cs typeface="Times New Roman" panose="02020603050405020304"/>
            </a:endParaRPr>
          </a:p>
        </p:txBody>
      </p:sp>
      <p:sp>
        <p:nvSpPr>
          <p:cNvPr id="8" name="object 8"/>
          <p:cNvSpPr txBox="1"/>
          <p:nvPr/>
        </p:nvSpPr>
        <p:spPr>
          <a:xfrm>
            <a:off x="2741777" y="4591037"/>
            <a:ext cx="6454775" cy="2087245"/>
          </a:xfrm>
          <a:prstGeom prst="rect">
            <a:avLst/>
          </a:prstGeom>
        </p:spPr>
        <p:txBody>
          <a:bodyPr vert="horz" wrap="square" lIns="0" tIns="0" rIns="0" bIns="0" rtlCol="0">
            <a:spAutoFit/>
          </a:bodyPr>
          <a:lstStyle/>
          <a:p>
            <a:pPr marR="1365885" algn="ctr">
              <a:lnSpc>
                <a:spcPct val="100000"/>
              </a:lnSpc>
            </a:pPr>
            <a:r>
              <a:rPr sz="2100" i="1" spc="155" dirty="0">
                <a:latin typeface="Times New Roman" panose="02020603050405020304"/>
                <a:cs typeface="Times New Roman" panose="02020603050405020304"/>
              </a:rPr>
              <a:t>i</a:t>
            </a:r>
            <a:r>
              <a:rPr sz="2100" spc="-120" dirty="0">
                <a:latin typeface="Symbol" panose="05050102010706020507"/>
                <a:cs typeface="Symbol" panose="05050102010706020507"/>
              </a:rPr>
              <a:t></a:t>
            </a:r>
            <a:r>
              <a:rPr sz="2100" spc="10" dirty="0">
                <a:latin typeface="Times New Roman" panose="02020603050405020304"/>
                <a:cs typeface="Times New Roman" panose="02020603050405020304"/>
              </a:rPr>
              <a:t>1</a:t>
            </a:r>
            <a:endParaRPr sz="2100">
              <a:latin typeface="Times New Roman" panose="02020603050405020304"/>
              <a:cs typeface="Times New Roman" panose="02020603050405020304"/>
            </a:endParaRPr>
          </a:p>
          <a:p>
            <a:pPr marL="12700">
              <a:lnSpc>
                <a:spcPct val="100000"/>
              </a:lnSpc>
              <a:spcBef>
                <a:spcPts val="1725"/>
              </a:spcBef>
            </a:pPr>
            <a:r>
              <a:rPr sz="3200" spc="-5" dirty="0">
                <a:latin typeface="新宋体" panose="02010609030101010101" charset="-122"/>
                <a:cs typeface="新宋体" panose="02010609030101010101" charset="-122"/>
              </a:rPr>
              <a:t>2)连通性：每个R</a:t>
            </a:r>
            <a:r>
              <a:rPr sz="3150" spc="-15" baseline="-21000" dirty="0">
                <a:latin typeface="新宋体" panose="02010609030101010101" charset="-122"/>
                <a:cs typeface="新宋体" panose="02010609030101010101" charset="-122"/>
              </a:rPr>
              <a:t>i</a:t>
            </a:r>
            <a:r>
              <a:rPr sz="3200" spc="-5" dirty="0">
                <a:latin typeface="新宋体" panose="02010609030101010101" charset="-122"/>
                <a:cs typeface="新宋体" panose="02010609030101010101" charset="-122"/>
              </a:rPr>
              <a:t>都是一个连通区域</a:t>
            </a:r>
            <a:endParaRPr sz="3200">
              <a:latin typeface="新宋体" panose="02010609030101010101" charset="-122"/>
              <a:cs typeface="新宋体" panose="02010609030101010101" charset="-122"/>
            </a:endParaRPr>
          </a:p>
          <a:p>
            <a:pPr marL="241300" marR="276225" indent="-228600">
              <a:lnSpc>
                <a:spcPct val="100000"/>
              </a:lnSpc>
              <a:spcBef>
                <a:spcPts val="760"/>
              </a:spcBef>
            </a:pPr>
            <a:r>
              <a:rPr sz="3200" spc="-5" dirty="0">
                <a:latin typeface="新宋体" panose="02010609030101010101" charset="-122"/>
                <a:cs typeface="新宋体" panose="02010609030101010101" charset="-122"/>
              </a:rPr>
              <a:t>3)独立性：对于任意</a:t>
            </a:r>
            <a:r>
              <a:rPr sz="3200" spc="-10" dirty="0">
                <a:latin typeface="新宋体" panose="02010609030101010101" charset="-122"/>
                <a:cs typeface="新宋体" panose="02010609030101010101" charset="-122"/>
              </a:rPr>
              <a:t>i</a:t>
            </a:r>
            <a:r>
              <a:rPr sz="3200" b="1" spc="-10" dirty="0">
                <a:latin typeface="新宋体" panose="02010609030101010101" charset="-122"/>
                <a:cs typeface="新宋体" panose="02010609030101010101" charset="-122"/>
              </a:rPr>
              <a:t>≠</a:t>
            </a:r>
            <a:r>
              <a:rPr sz="3200" spc="-5" dirty="0">
                <a:latin typeface="新宋体" panose="02010609030101010101" charset="-122"/>
                <a:cs typeface="新宋体" panose="02010609030101010101" charset="-122"/>
              </a:rPr>
              <a:t>j，R</a:t>
            </a:r>
            <a:r>
              <a:rPr sz="3150" spc="-15" baseline="-21000" dirty="0">
                <a:latin typeface="新宋体" panose="02010609030101010101" charset="-122"/>
                <a:cs typeface="新宋体" panose="02010609030101010101" charset="-122"/>
              </a:rPr>
              <a:t>i</a:t>
            </a:r>
            <a:r>
              <a:rPr sz="3200" b="1" spc="-10" dirty="0">
                <a:latin typeface="新宋体" panose="02010609030101010101" charset="-122"/>
                <a:cs typeface="新宋体" panose="02010609030101010101" charset="-122"/>
              </a:rPr>
              <a:t>∩</a:t>
            </a:r>
            <a:r>
              <a:rPr sz="3200" spc="-5" dirty="0">
                <a:latin typeface="新宋体" panose="02010609030101010101" charset="-122"/>
                <a:cs typeface="新宋体" panose="02010609030101010101" charset="-122"/>
              </a:rPr>
              <a:t>R</a:t>
            </a:r>
            <a:r>
              <a:rPr sz="3150" spc="-15" baseline="-21000" dirty="0">
                <a:latin typeface="新宋体" panose="02010609030101010101" charset="-122"/>
                <a:cs typeface="新宋体" panose="02010609030101010101" charset="-122"/>
              </a:rPr>
              <a:t>j</a:t>
            </a:r>
            <a:r>
              <a:rPr sz="3200" spc="-5" dirty="0">
                <a:latin typeface="新宋体" panose="02010609030101010101" charset="-122"/>
                <a:cs typeface="新宋体" panose="02010609030101010101" charset="-122"/>
              </a:rPr>
              <a:t>= </a:t>
            </a:r>
            <a:r>
              <a:rPr sz="3200" b="1" spc="-15" dirty="0">
                <a:latin typeface="新宋体" panose="02010609030101010101" charset="-122"/>
                <a:cs typeface="新宋体" panose="02010609030101010101" charset="-122"/>
              </a:rPr>
              <a:t>Ф</a:t>
            </a:r>
            <a:endParaRPr sz="3200">
              <a:latin typeface="新宋体" panose="02010609030101010101" charset="-122"/>
              <a:cs typeface="新宋体" panose="02010609030101010101" charset="-122"/>
            </a:endParaRPr>
          </a:p>
        </p:txBody>
      </p:sp>
      <p:sp>
        <p:nvSpPr>
          <p:cNvPr id="9" name="object 9"/>
          <p:cNvSpPr txBox="1"/>
          <p:nvPr/>
        </p:nvSpPr>
        <p:spPr>
          <a:xfrm>
            <a:off x="6079363" y="3940809"/>
            <a:ext cx="687070" cy="567055"/>
          </a:xfrm>
          <a:prstGeom prst="rect">
            <a:avLst/>
          </a:prstGeom>
        </p:spPr>
        <p:txBody>
          <a:bodyPr vert="horz" wrap="square" lIns="0" tIns="0" rIns="0" bIns="0" rtlCol="0">
            <a:spAutoFit/>
          </a:bodyPr>
          <a:lstStyle/>
          <a:p>
            <a:pPr marL="12700">
              <a:lnSpc>
                <a:spcPct val="100000"/>
              </a:lnSpc>
            </a:pPr>
            <a:r>
              <a:rPr sz="3650" spc="-5" dirty="0">
                <a:latin typeface="Symbol" panose="05050102010706020507"/>
                <a:cs typeface="Symbol" panose="05050102010706020507"/>
              </a:rPr>
              <a:t></a:t>
            </a:r>
            <a:r>
              <a:rPr sz="3650" spc="65" dirty="0">
                <a:latin typeface="Times New Roman" panose="02020603050405020304"/>
                <a:cs typeface="Times New Roman" panose="02020603050405020304"/>
              </a:rPr>
              <a:t> </a:t>
            </a:r>
            <a:r>
              <a:rPr sz="3650" i="1" spc="-5" dirty="0">
                <a:latin typeface="Times New Roman" panose="02020603050405020304"/>
                <a:cs typeface="Times New Roman" panose="02020603050405020304"/>
              </a:rPr>
              <a:t>R</a:t>
            </a:r>
            <a:endParaRPr sz="3650">
              <a:latin typeface="Times New Roman" panose="02020603050405020304"/>
              <a:cs typeface="Times New Roman" panose="02020603050405020304"/>
            </a:endParaRPr>
          </a:p>
        </p:txBody>
      </p:sp>
      <p:sp>
        <p:nvSpPr>
          <p:cNvPr id="10" name="object 10"/>
          <p:cNvSpPr txBox="1"/>
          <p:nvPr/>
        </p:nvSpPr>
        <p:spPr>
          <a:xfrm>
            <a:off x="1825879" y="959865"/>
            <a:ext cx="1650364"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213239" y="5301996"/>
            <a:ext cx="5029200" cy="1676400"/>
          </a:xfrm>
          <a:custGeom>
            <a:avLst/>
            <a:gdLst/>
            <a:ahLst/>
            <a:cxnLst/>
            <a:rect l="l" t="t" r="r" b="b"/>
            <a:pathLst>
              <a:path w="5029200" h="1676400">
                <a:moveTo>
                  <a:pt x="0" y="0"/>
                </a:moveTo>
                <a:lnTo>
                  <a:pt x="0" y="1676400"/>
                </a:lnTo>
                <a:lnTo>
                  <a:pt x="5029199" y="1676400"/>
                </a:lnTo>
                <a:lnTo>
                  <a:pt x="5029199" y="0"/>
                </a:lnTo>
                <a:lnTo>
                  <a:pt x="0" y="0"/>
                </a:lnTo>
                <a:close/>
              </a:path>
            </a:pathLst>
          </a:custGeom>
          <a:solidFill>
            <a:srgbClr val="FF3399"/>
          </a:solidFill>
        </p:spPr>
        <p:txBody>
          <a:bodyPr wrap="square" lIns="0" tIns="0" rIns="0" bIns="0" rtlCol="0"/>
          <a:lstStyle/>
          <a:p>
            <a:endParaRPr/>
          </a:p>
        </p:txBody>
      </p:sp>
      <p:sp>
        <p:nvSpPr>
          <p:cNvPr id="6" name="object 6"/>
          <p:cNvSpPr/>
          <p:nvPr/>
        </p:nvSpPr>
        <p:spPr>
          <a:xfrm>
            <a:off x="3213239" y="5301996"/>
            <a:ext cx="5029200" cy="1676400"/>
          </a:xfrm>
          <a:custGeom>
            <a:avLst/>
            <a:gdLst/>
            <a:ahLst/>
            <a:cxnLst/>
            <a:rect l="l" t="t" r="r" b="b"/>
            <a:pathLst>
              <a:path w="5029200" h="1676400">
                <a:moveTo>
                  <a:pt x="0" y="0"/>
                </a:moveTo>
                <a:lnTo>
                  <a:pt x="0" y="1676400"/>
                </a:lnTo>
                <a:lnTo>
                  <a:pt x="5029199" y="1676400"/>
                </a:lnTo>
                <a:lnTo>
                  <a:pt x="5029199" y="0"/>
                </a:lnTo>
                <a:lnTo>
                  <a:pt x="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3740150" y="5704447"/>
            <a:ext cx="1969135" cy="951865"/>
          </a:xfrm>
          <a:custGeom>
            <a:avLst/>
            <a:gdLst/>
            <a:ahLst/>
            <a:cxnLst/>
            <a:rect l="l" t="t" r="r" b="b"/>
            <a:pathLst>
              <a:path w="1969135" h="951865">
                <a:moveTo>
                  <a:pt x="1202941" y="245078"/>
                </a:moveTo>
                <a:lnTo>
                  <a:pt x="1194715" y="179472"/>
                </a:lnTo>
                <a:lnTo>
                  <a:pt x="1149489" y="128661"/>
                </a:lnTo>
                <a:lnTo>
                  <a:pt x="1084524" y="98637"/>
                </a:lnTo>
                <a:lnTo>
                  <a:pt x="1043710" y="84429"/>
                </a:lnTo>
                <a:lnTo>
                  <a:pt x="998386" y="70916"/>
                </a:lnTo>
                <a:lnTo>
                  <a:pt x="949334" y="58215"/>
                </a:lnTo>
                <a:lnTo>
                  <a:pt x="897336" y="46446"/>
                </a:lnTo>
                <a:lnTo>
                  <a:pt x="843175" y="35725"/>
                </a:lnTo>
                <a:lnTo>
                  <a:pt x="787634" y="26172"/>
                </a:lnTo>
                <a:lnTo>
                  <a:pt x="731494" y="17905"/>
                </a:lnTo>
                <a:lnTo>
                  <a:pt x="675538" y="11043"/>
                </a:lnTo>
                <a:lnTo>
                  <a:pt x="620549" y="5702"/>
                </a:lnTo>
                <a:lnTo>
                  <a:pt x="567309" y="2003"/>
                </a:lnTo>
                <a:lnTo>
                  <a:pt x="516600" y="62"/>
                </a:lnTo>
                <a:lnTo>
                  <a:pt x="469206" y="0"/>
                </a:lnTo>
                <a:lnTo>
                  <a:pt x="425908" y="1932"/>
                </a:lnTo>
                <a:lnTo>
                  <a:pt x="387489" y="5979"/>
                </a:lnTo>
                <a:lnTo>
                  <a:pt x="331558" y="17704"/>
                </a:lnTo>
                <a:lnTo>
                  <a:pt x="278370" y="35771"/>
                </a:lnTo>
                <a:lnTo>
                  <a:pt x="228383" y="59204"/>
                </a:lnTo>
                <a:lnTo>
                  <a:pt x="182053" y="87032"/>
                </a:lnTo>
                <a:lnTo>
                  <a:pt x="139839" y="118279"/>
                </a:lnTo>
                <a:lnTo>
                  <a:pt x="102196" y="151973"/>
                </a:lnTo>
                <a:lnTo>
                  <a:pt x="69582" y="187138"/>
                </a:lnTo>
                <a:lnTo>
                  <a:pt x="42455" y="222802"/>
                </a:lnTo>
                <a:lnTo>
                  <a:pt x="21271" y="257990"/>
                </a:lnTo>
                <a:lnTo>
                  <a:pt x="0" y="329688"/>
                </a:lnTo>
                <a:lnTo>
                  <a:pt x="4473" y="370357"/>
                </a:lnTo>
                <a:lnTo>
                  <a:pt x="17721" y="412887"/>
                </a:lnTo>
                <a:lnTo>
                  <a:pt x="37554" y="456434"/>
                </a:lnTo>
                <a:lnTo>
                  <a:pt x="61783" y="500151"/>
                </a:lnTo>
                <a:lnTo>
                  <a:pt x="88220" y="543189"/>
                </a:lnTo>
                <a:lnTo>
                  <a:pt x="114676" y="584704"/>
                </a:lnTo>
                <a:lnTo>
                  <a:pt x="138962" y="623849"/>
                </a:lnTo>
                <a:lnTo>
                  <a:pt x="158889" y="659775"/>
                </a:lnTo>
                <a:lnTo>
                  <a:pt x="183512" y="711976"/>
                </a:lnTo>
                <a:lnTo>
                  <a:pt x="207036" y="764198"/>
                </a:lnTo>
                <a:lnTo>
                  <a:pt x="230517" y="813033"/>
                </a:lnTo>
                <a:lnTo>
                  <a:pt x="255013" y="855073"/>
                </a:lnTo>
                <a:lnTo>
                  <a:pt x="281585" y="886911"/>
                </a:lnTo>
                <a:lnTo>
                  <a:pt x="311289" y="905139"/>
                </a:lnTo>
                <a:lnTo>
                  <a:pt x="349283" y="906529"/>
                </a:lnTo>
                <a:lnTo>
                  <a:pt x="358422" y="903899"/>
                </a:lnTo>
                <a:lnTo>
                  <a:pt x="358422" y="368063"/>
                </a:lnTo>
                <a:lnTo>
                  <a:pt x="362414" y="319138"/>
                </a:lnTo>
                <a:lnTo>
                  <a:pt x="371799" y="279034"/>
                </a:lnTo>
                <a:lnTo>
                  <a:pt x="414450" y="232027"/>
                </a:lnTo>
                <a:lnTo>
                  <a:pt x="492898" y="218533"/>
                </a:lnTo>
                <a:lnTo>
                  <a:pt x="540413" y="224329"/>
                </a:lnTo>
                <a:lnTo>
                  <a:pt x="590807" y="238469"/>
                </a:lnTo>
                <a:lnTo>
                  <a:pt x="642094" y="260941"/>
                </a:lnTo>
                <a:lnTo>
                  <a:pt x="692289" y="291729"/>
                </a:lnTo>
                <a:lnTo>
                  <a:pt x="746969" y="346043"/>
                </a:lnTo>
                <a:lnTo>
                  <a:pt x="773251" y="381383"/>
                </a:lnTo>
                <a:lnTo>
                  <a:pt x="799533" y="420677"/>
                </a:lnTo>
                <a:lnTo>
                  <a:pt x="854214" y="506613"/>
                </a:lnTo>
                <a:lnTo>
                  <a:pt x="883670" y="551003"/>
                </a:lnTo>
                <a:lnTo>
                  <a:pt x="915244" y="594836"/>
                </a:lnTo>
                <a:lnTo>
                  <a:pt x="949464" y="636987"/>
                </a:lnTo>
                <a:lnTo>
                  <a:pt x="986858" y="676328"/>
                </a:lnTo>
                <a:lnTo>
                  <a:pt x="1027957" y="711732"/>
                </a:lnTo>
                <a:lnTo>
                  <a:pt x="1073289" y="742071"/>
                </a:lnTo>
                <a:lnTo>
                  <a:pt x="1111708" y="762699"/>
                </a:lnTo>
                <a:lnTo>
                  <a:pt x="1155006" y="783538"/>
                </a:lnTo>
                <a:lnTo>
                  <a:pt x="1179707" y="794369"/>
                </a:lnTo>
                <a:lnTo>
                  <a:pt x="1179707" y="421734"/>
                </a:lnTo>
                <a:lnTo>
                  <a:pt x="1180364" y="388927"/>
                </a:lnTo>
                <a:lnTo>
                  <a:pt x="1185265" y="353865"/>
                </a:lnTo>
                <a:lnTo>
                  <a:pt x="1198802" y="280949"/>
                </a:lnTo>
                <a:lnTo>
                  <a:pt x="1202941" y="245078"/>
                </a:lnTo>
                <a:close/>
              </a:path>
              <a:path w="1969135" h="951865">
                <a:moveTo>
                  <a:pt x="539889" y="782457"/>
                </a:moveTo>
                <a:lnTo>
                  <a:pt x="534844" y="760112"/>
                </a:lnTo>
                <a:lnTo>
                  <a:pt x="511723" y="738826"/>
                </a:lnTo>
                <a:lnTo>
                  <a:pt x="477976" y="716354"/>
                </a:lnTo>
                <a:lnTo>
                  <a:pt x="441054" y="690453"/>
                </a:lnTo>
                <a:lnTo>
                  <a:pt x="408408" y="658879"/>
                </a:lnTo>
                <a:lnTo>
                  <a:pt x="387489" y="619389"/>
                </a:lnTo>
                <a:lnTo>
                  <a:pt x="378175" y="580197"/>
                </a:lnTo>
                <a:lnTo>
                  <a:pt x="369701" y="531878"/>
                </a:lnTo>
                <a:lnTo>
                  <a:pt x="362977" y="478024"/>
                </a:lnTo>
                <a:lnTo>
                  <a:pt x="358914" y="422222"/>
                </a:lnTo>
                <a:lnTo>
                  <a:pt x="358422" y="368063"/>
                </a:lnTo>
                <a:lnTo>
                  <a:pt x="358422" y="903899"/>
                </a:lnTo>
                <a:lnTo>
                  <a:pt x="395786" y="893145"/>
                </a:lnTo>
                <a:lnTo>
                  <a:pt x="444448" y="869516"/>
                </a:lnTo>
                <a:lnTo>
                  <a:pt x="488919" y="840172"/>
                </a:lnTo>
                <a:lnTo>
                  <a:pt x="522849" y="809642"/>
                </a:lnTo>
                <a:lnTo>
                  <a:pt x="539889" y="782457"/>
                </a:lnTo>
                <a:close/>
              </a:path>
              <a:path w="1969135" h="951865">
                <a:moveTo>
                  <a:pt x="1968562" y="684737"/>
                </a:moveTo>
                <a:lnTo>
                  <a:pt x="1964065" y="638881"/>
                </a:lnTo>
                <a:lnTo>
                  <a:pt x="1953168" y="597519"/>
                </a:lnTo>
                <a:lnTo>
                  <a:pt x="1935700" y="562854"/>
                </a:lnTo>
                <a:lnTo>
                  <a:pt x="1886678" y="524413"/>
                </a:lnTo>
                <a:lnTo>
                  <a:pt x="1813465" y="510728"/>
                </a:lnTo>
                <a:lnTo>
                  <a:pt x="1770324" y="508629"/>
                </a:lnTo>
                <a:lnTo>
                  <a:pt x="1716925" y="508504"/>
                </a:lnTo>
                <a:lnTo>
                  <a:pt x="1662955" y="510149"/>
                </a:lnTo>
                <a:lnTo>
                  <a:pt x="1606810" y="512810"/>
                </a:lnTo>
                <a:lnTo>
                  <a:pt x="1549711" y="515870"/>
                </a:lnTo>
                <a:lnTo>
                  <a:pt x="1492876" y="518714"/>
                </a:lnTo>
                <a:lnTo>
                  <a:pt x="1437525" y="520725"/>
                </a:lnTo>
                <a:lnTo>
                  <a:pt x="1384875" y="521286"/>
                </a:lnTo>
                <a:lnTo>
                  <a:pt x="1336148" y="519781"/>
                </a:lnTo>
                <a:lnTo>
                  <a:pt x="1292562" y="515594"/>
                </a:lnTo>
                <a:lnTo>
                  <a:pt x="1225689" y="496707"/>
                </a:lnTo>
                <a:lnTo>
                  <a:pt x="1185542" y="451294"/>
                </a:lnTo>
                <a:lnTo>
                  <a:pt x="1179707" y="421734"/>
                </a:lnTo>
                <a:lnTo>
                  <a:pt x="1179707" y="794369"/>
                </a:lnTo>
                <a:lnTo>
                  <a:pt x="1253109" y="824772"/>
                </a:lnTo>
                <a:lnTo>
                  <a:pt x="1306349" y="844627"/>
                </a:lnTo>
                <a:lnTo>
                  <a:pt x="1361338" y="863613"/>
                </a:lnTo>
                <a:lnTo>
                  <a:pt x="1417294" y="881461"/>
                </a:lnTo>
                <a:lnTo>
                  <a:pt x="1473434" y="897900"/>
                </a:lnTo>
                <a:lnTo>
                  <a:pt x="1528975" y="912661"/>
                </a:lnTo>
                <a:lnTo>
                  <a:pt x="1583136" y="925472"/>
                </a:lnTo>
                <a:lnTo>
                  <a:pt x="1635134" y="936065"/>
                </a:lnTo>
                <a:lnTo>
                  <a:pt x="1684186" y="944168"/>
                </a:lnTo>
                <a:lnTo>
                  <a:pt x="1729510" y="949512"/>
                </a:lnTo>
                <a:lnTo>
                  <a:pt x="1770324" y="951827"/>
                </a:lnTo>
                <a:lnTo>
                  <a:pt x="1805844" y="950842"/>
                </a:lnTo>
                <a:lnTo>
                  <a:pt x="1870778" y="930729"/>
                </a:lnTo>
                <a:lnTo>
                  <a:pt x="1901070" y="904226"/>
                </a:lnTo>
                <a:lnTo>
                  <a:pt x="1925993" y="868984"/>
                </a:lnTo>
                <a:lnTo>
                  <a:pt x="1945376" y="827209"/>
                </a:lnTo>
                <a:lnTo>
                  <a:pt x="1959046" y="781106"/>
                </a:lnTo>
                <a:lnTo>
                  <a:pt x="1966832" y="732880"/>
                </a:lnTo>
                <a:lnTo>
                  <a:pt x="1968562" y="684737"/>
                </a:lnTo>
                <a:close/>
              </a:path>
            </a:pathLst>
          </a:custGeom>
          <a:solidFill>
            <a:srgbClr val="33CC33"/>
          </a:solidFill>
        </p:spPr>
        <p:txBody>
          <a:bodyPr wrap="square" lIns="0" tIns="0" rIns="0" bIns="0" rtlCol="0"/>
          <a:lstStyle/>
          <a:p>
            <a:endParaRPr/>
          </a:p>
        </p:txBody>
      </p:sp>
      <p:sp>
        <p:nvSpPr>
          <p:cNvPr id="8" name="object 8"/>
          <p:cNvSpPr/>
          <p:nvPr/>
        </p:nvSpPr>
        <p:spPr>
          <a:xfrm>
            <a:off x="3740150" y="5704447"/>
            <a:ext cx="1969135" cy="951865"/>
          </a:xfrm>
          <a:custGeom>
            <a:avLst/>
            <a:gdLst/>
            <a:ahLst/>
            <a:cxnLst/>
            <a:rect l="l" t="t" r="r" b="b"/>
            <a:pathLst>
              <a:path w="1969135" h="951865">
                <a:moveTo>
                  <a:pt x="158889" y="659775"/>
                </a:moveTo>
                <a:lnTo>
                  <a:pt x="138962" y="623849"/>
                </a:lnTo>
                <a:lnTo>
                  <a:pt x="114676" y="584704"/>
                </a:lnTo>
                <a:lnTo>
                  <a:pt x="88220" y="543189"/>
                </a:lnTo>
                <a:lnTo>
                  <a:pt x="61783" y="500151"/>
                </a:lnTo>
                <a:lnTo>
                  <a:pt x="37554" y="456434"/>
                </a:lnTo>
                <a:lnTo>
                  <a:pt x="17721" y="412887"/>
                </a:lnTo>
                <a:lnTo>
                  <a:pt x="4473" y="370357"/>
                </a:lnTo>
                <a:lnTo>
                  <a:pt x="0" y="329688"/>
                </a:lnTo>
                <a:lnTo>
                  <a:pt x="6489" y="291729"/>
                </a:lnTo>
                <a:lnTo>
                  <a:pt x="42455" y="222802"/>
                </a:lnTo>
                <a:lnTo>
                  <a:pt x="69582" y="187138"/>
                </a:lnTo>
                <a:lnTo>
                  <a:pt x="102196" y="151973"/>
                </a:lnTo>
                <a:lnTo>
                  <a:pt x="139839" y="118279"/>
                </a:lnTo>
                <a:lnTo>
                  <a:pt x="182053" y="87032"/>
                </a:lnTo>
                <a:lnTo>
                  <a:pt x="228383" y="59204"/>
                </a:lnTo>
                <a:lnTo>
                  <a:pt x="278370" y="35771"/>
                </a:lnTo>
                <a:lnTo>
                  <a:pt x="331558" y="17704"/>
                </a:lnTo>
                <a:lnTo>
                  <a:pt x="387489" y="5979"/>
                </a:lnTo>
                <a:lnTo>
                  <a:pt x="425908" y="1932"/>
                </a:lnTo>
                <a:lnTo>
                  <a:pt x="469206" y="0"/>
                </a:lnTo>
                <a:lnTo>
                  <a:pt x="516600" y="62"/>
                </a:lnTo>
                <a:lnTo>
                  <a:pt x="567309" y="2003"/>
                </a:lnTo>
                <a:lnTo>
                  <a:pt x="620549" y="5702"/>
                </a:lnTo>
                <a:lnTo>
                  <a:pt x="675538" y="11043"/>
                </a:lnTo>
                <a:lnTo>
                  <a:pt x="731494" y="17905"/>
                </a:lnTo>
                <a:lnTo>
                  <a:pt x="787634" y="26172"/>
                </a:lnTo>
                <a:lnTo>
                  <a:pt x="843175" y="35725"/>
                </a:lnTo>
                <a:lnTo>
                  <a:pt x="897336" y="46446"/>
                </a:lnTo>
                <a:lnTo>
                  <a:pt x="949334" y="58215"/>
                </a:lnTo>
                <a:lnTo>
                  <a:pt x="998386" y="70916"/>
                </a:lnTo>
                <a:lnTo>
                  <a:pt x="1043710" y="84429"/>
                </a:lnTo>
                <a:lnTo>
                  <a:pt x="1084524" y="98637"/>
                </a:lnTo>
                <a:lnTo>
                  <a:pt x="1120044" y="113420"/>
                </a:lnTo>
                <a:lnTo>
                  <a:pt x="1177851" y="151721"/>
                </a:lnTo>
                <a:lnTo>
                  <a:pt x="1202328" y="210922"/>
                </a:lnTo>
                <a:lnTo>
                  <a:pt x="1202941" y="245078"/>
                </a:lnTo>
                <a:lnTo>
                  <a:pt x="1198802" y="280949"/>
                </a:lnTo>
                <a:lnTo>
                  <a:pt x="1192161" y="317542"/>
                </a:lnTo>
                <a:lnTo>
                  <a:pt x="1185265" y="353865"/>
                </a:lnTo>
                <a:lnTo>
                  <a:pt x="1180364" y="388927"/>
                </a:lnTo>
                <a:lnTo>
                  <a:pt x="1185542" y="451294"/>
                </a:lnTo>
                <a:lnTo>
                  <a:pt x="1225689" y="496707"/>
                </a:lnTo>
                <a:lnTo>
                  <a:pt x="1292562" y="515594"/>
                </a:lnTo>
                <a:lnTo>
                  <a:pt x="1336148" y="519781"/>
                </a:lnTo>
                <a:lnTo>
                  <a:pt x="1384875" y="521286"/>
                </a:lnTo>
                <a:lnTo>
                  <a:pt x="1437525" y="520725"/>
                </a:lnTo>
                <a:lnTo>
                  <a:pt x="1492876" y="518714"/>
                </a:lnTo>
                <a:lnTo>
                  <a:pt x="1549711" y="515870"/>
                </a:lnTo>
                <a:lnTo>
                  <a:pt x="1606810" y="512810"/>
                </a:lnTo>
                <a:lnTo>
                  <a:pt x="1662955" y="510149"/>
                </a:lnTo>
                <a:lnTo>
                  <a:pt x="1716925" y="508504"/>
                </a:lnTo>
                <a:lnTo>
                  <a:pt x="1767501" y="508492"/>
                </a:lnTo>
                <a:lnTo>
                  <a:pt x="1813465" y="510728"/>
                </a:lnTo>
                <a:lnTo>
                  <a:pt x="1853597" y="515830"/>
                </a:lnTo>
                <a:lnTo>
                  <a:pt x="1911489" y="537093"/>
                </a:lnTo>
                <a:lnTo>
                  <a:pt x="1953168" y="597519"/>
                </a:lnTo>
                <a:lnTo>
                  <a:pt x="1964065" y="638881"/>
                </a:lnTo>
                <a:lnTo>
                  <a:pt x="1968562" y="684737"/>
                </a:lnTo>
                <a:lnTo>
                  <a:pt x="1966832" y="732880"/>
                </a:lnTo>
                <a:lnTo>
                  <a:pt x="1959046" y="781106"/>
                </a:lnTo>
                <a:lnTo>
                  <a:pt x="1945376" y="827209"/>
                </a:lnTo>
                <a:lnTo>
                  <a:pt x="1925993" y="868984"/>
                </a:lnTo>
                <a:lnTo>
                  <a:pt x="1901070" y="904226"/>
                </a:lnTo>
                <a:lnTo>
                  <a:pt x="1870778" y="930729"/>
                </a:lnTo>
                <a:lnTo>
                  <a:pt x="1835289" y="946287"/>
                </a:lnTo>
                <a:lnTo>
                  <a:pt x="1770324" y="951827"/>
                </a:lnTo>
                <a:lnTo>
                  <a:pt x="1729510" y="949512"/>
                </a:lnTo>
                <a:lnTo>
                  <a:pt x="1684186" y="944168"/>
                </a:lnTo>
                <a:lnTo>
                  <a:pt x="1635134" y="936065"/>
                </a:lnTo>
                <a:lnTo>
                  <a:pt x="1583136" y="925472"/>
                </a:lnTo>
                <a:lnTo>
                  <a:pt x="1528975" y="912661"/>
                </a:lnTo>
                <a:lnTo>
                  <a:pt x="1473434" y="897900"/>
                </a:lnTo>
                <a:lnTo>
                  <a:pt x="1417294" y="881461"/>
                </a:lnTo>
                <a:lnTo>
                  <a:pt x="1361338" y="863613"/>
                </a:lnTo>
                <a:lnTo>
                  <a:pt x="1306349" y="844627"/>
                </a:lnTo>
                <a:lnTo>
                  <a:pt x="1253109" y="824772"/>
                </a:lnTo>
                <a:lnTo>
                  <a:pt x="1202400" y="804319"/>
                </a:lnTo>
                <a:lnTo>
                  <a:pt x="1155006" y="783538"/>
                </a:lnTo>
                <a:lnTo>
                  <a:pt x="1111708" y="762699"/>
                </a:lnTo>
                <a:lnTo>
                  <a:pt x="1073289" y="742071"/>
                </a:lnTo>
                <a:lnTo>
                  <a:pt x="1027957" y="711732"/>
                </a:lnTo>
                <a:lnTo>
                  <a:pt x="986858" y="676328"/>
                </a:lnTo>
                <a:lnTo>
                  <a:pt x="949464" y="636987"/>
                </a:lnTo>
                <a:lnTo>
                  <a:pt x="915244" y="594836"/>
                </a:lnTo>
                <a:lnTo>
                  <a:pt x="883670" y="551003"/>
                </a:lnTo>
                <a:lnTo>
                  <a:pt x="854214" y="506613"/>
                </a:lnTo>
                <a:lnTo>
                  <a:pt x="826344" y="462796"/>
                </a:lnTo>
                <a:lnTo>
                  <a:pt x="799533" y="420677"/>
                </a:lnTo>
                <a:lnTo>
                  <a:pt x="773251" y="381383"/>
                </a:lnTo>
                <a:lnTo>
                  <a:pt x="746969" y="346043"/>
                </a:lnTo>
                <a:lnTo>
                  <a:pt x="720158" y="315783"/>
                </a:lnTo>
                <a:lnTo>
                  <a:pt x="642094" y="260941"/>
                </a:lnTo>
                <a:lnTo>
                  <a:pt x="590807" y="238469"/>
                </a:lnTo>
                <a:lnTo>
                  <a:pt x="540413" y="224329"/>
                </a:lnTo>
                <a:lnTo>
                  <a:pt x="492898" y="218533"/>
                </a:lnTo>
                <a:lnTo>
                  <a:pt x="450248" y="221094"/>
                </a:lnTo>
                <a:lnTo>
                  <a:pt x="387489" y="251343"/>
                </a:lnTo>
                <a:lnTo>
                  <a:pt x="362414" y="319138"/>
                </a:lnTo>
                <a:lnTo>
                  <a:pt x="358422" y="368063"/>
                </a:lnTo>
                <a:lnTo>
                  <a:pt x="358914" y="422222"/>
                </a:lnTo>
                <a:lnTo>
                  <a:pt x="362977" y="478024"/>
                </a:lnTo>
                <a:lnTo>
                  <a:pt x="369701" y="531878"/>
                </a:lnTo>
                <a:lnTo>
                  <a:pt x="378175" y="580197"/>
                </a:lnTo>
                <a:lnTo>
                  <a:pt x="387489" y="619389"/>
                </a:lnTo>
                <a:lnTo>
                  <a:pt x="408408" y="658879"/>
                </a:lnTo>
                <a:lnTo>
                  <a:pt x="441054" y="690453"/>
                </a:lnTo>
                <a:lnTo>
                  <a:pt x="477976" y="716354"/>
                </a:lnTo>
                <a:lnTo>
                  <a:pt x="511723" y="738826"/>
                </a:lnTo>
                <a:lnTo>
                  <a:pt x="534844" y="760112"/>
                </a:lnTo>
                <a:lnTo>
                  <a:pt x="522849" y="809642"/>
                </a:lnTo>
                <a:lnTo>
                  <a:pt x="488919" y="840172"/>
                </a:lnTo>
                <a:lnTo>
                  <a:pt x="444448" y="869516"/>
                </a:lnTo>
                <a:lnTo>
                  <a:pt x="395786" y="893145"/>
                </a:lnTo>
                <a:lnTo>
                  <a:pt x="349283" y="906529"/>
                </a:lnTo>
                <a:lnTo>
                  <a:pt x="311289" y="905139"/>
                </a:lnTo>
                <a:lnTo>
                  <a:pt x="255013" y="855073"/>
                </a:lnTo>
                <a:lnTo>
                  <a:pt x="230517" y="813033"/>
                </a:lnTo>
                <a:lnTo>
                  <a:pt x="207036" y="764198"/>
                </a:lnTo>
                <a:lnTo>
                  <a:pt x="183512" y="711976"/>
                </a:lnTo>
                <a:lnTo>
                  <a:pt x="158889" y="659775"/>
                </a:lnTo>
                <a:close/>
              </a:path>
            </a:pathLst>
          </a:custGeom>
          <a:ln w="9525">
            <a:solidFill>
              <a:srgbClr val="000000"/>
            </a:solidFill>
          </a:ln>
        </p:spPr>
        <p:txBody>
          <a:bodyPr wrap="square" lIns="0" tIns="0" rIns="0" bIns="0" rtlCol="0"/>
          <a:lstStyle/>
          <a:p>
            <a:endParaRPr/>
          </a:p>
        </p:txBody>
      </p:sp>
      <p:sp>
        <p:nvSpPr>
          <p:cNvPr id="9" name="object 9"/>
          <p:cNvSpPr/>
          <p:nvPr/>
        </p:nvSpPr>
        <p:spPr>
          <a:xfrm>
            <a:off x="5423027" y="5340227"/>
            <a:ext cx="2594610" cy="1569720"/>
          </a:xfrm>
          <a:custGeom>
            <a:avLst/>
            <a:gdLst/>
            <a:ahLst/>
            <a:cxnLst/>
            <a:rect l="l" t="t" r="r" b="b"/>
            <a:pathLst>
              <a:path w="2594609" h="1569720">
                <a:moveTo>
                  <a:pt x="2594355" y="237349"/>
                </a:moveTo>
                <a:lnTo>
                  <a:pt x="2578071" y="168544"/>
                </a:lnTo>
                <a:lnTo>
                  <a:pt x="2557954" y="134576"/>
                </a:lnTo>
                <a:lnTo>
                  <a:pt x="2531178" y="105005"/>
                </a:lnTo>
                <a:lnTo>
                  <a:pt x="2498472" y="79608"/>
                </a:lnTo>
                <a:lnTo>
                  <a:pt x="2460562" y="58164"/>
                </a:lnTo>
                <a:lnTo>
                  <a:pt x="2418179" y="40448"/>
                </a:lnTo>
                <a:lnTo>
                  <a:pt x="2372050" y="26239"/>
                </a:lnTo>
                <a:lnTo>
                  <a:pt x="2322903" y="15314"/>
                </a:lnTo>
                <a:lnTo>
                  <a:pt x="2271467" y="7451"/>
                </a:lnTo>
                <a:lnTo>
                  <a:pt x="2218470" y="2425"/>
                </a:lnTo>
                <a:lnTo>
                  <a:pt x="2164641" y="16"/>
                </a:lnTo>
                <a:lnTo>
                  <a:pt x="2110708" y="0"/>
                </a:lnTo>
                <a:lnTo>
                  <a:pt x="2057400" y="2154"/>
                </a:lnTo>
                <a:lnTo>
                  <a:pt x="2017494" y="6328"/>
                </a:lnTo>
                <a:lnTo>
                  <a:pt x="1974292" y="14011"/>
                </a:lnTo>
                <a:lnTo>
                  <a:pt x="1928265" y="24806"/>
                </a:lnTo>
                <a:lnTo>
                  <a:pt x="1879884" y="38312"/>
                </a:lnTo>
                <a:lnTo>
                  <a:pt x="1829619" y="54130"/>
                </a:lnTo>
                <a:lnTo>
                  <a:pt x="1777943" y="71863"/>
                </a:lnTo>
                <a:lnTo>
                  <a:pt x="1725326" y="91109"/>
                </a:lnTo>
                <a:lnTo>
                  <a:pt x="1672239" y="111472"/>
                </a:lnTo>
                <a:lnTo>
                  <a:pt x="1619154" y="132551"/>
                </a:lnTo>
                <a:lnTo>
                  <a:pt x="1566542" y="153947"/>
                </a:lnTo>
                <a:lnTo>
                  <a:pt x="1514873" y="175262"/>
                </a:lnTo>
                <a:lnTo>
                  <a:pt x="1464620" y="196097"/>
                </a:lnTo>
                <a:lnTo>
                  <a:pt x="1416253" y="216052"/>
                </a:lnTo>
                <a:lnTo>
                  <a:pt x="1370243" y="234728"/>
                </a:lnTo>
                <a:lnTo>
                  <a:pt x="1327061" y="251726"/>
                </a:lnTo>
                <a:lnTo>
                  <a:pt x="1287180" y="266648"/>
                </a:lnTo>
                <a:lnTo>
                  <a:pt x="1251069" y="279094"/>
                </a:lnTo>
                <a:lnTo>
                  <a:pt x="1178443" y="299177"/>
                </a:lnTo>
                <a:lnTo>
                  <a:pt x="1133647" y="307215"/>
                </a:lnTo>
                <a:lnTo>
                  <a:pt x="1123425" y="306411"/>
                </a:lnTo>
                <a:lnTo>
                  <a:pt x="1117197" y="303505"/>
                </a:lnTo>
                <a:lnTo>
                  <a:pt x="1111873" y="299331"/>
                </a:lnTo>
                <a:lnTo>
                  <a:pt x="1104360" y="294725"/>
                </a:lnTo>
                <a:lnTo>
                  <a:pt x="1091568" y="290521"/>
                </a:lnTo>
                <a:lnTo>
                  <a:pt x="1070405" y="287553"/>
                </a:lnTo>
                <a:lnTo>
                  <a:pt x="1037779" y="286656"/>
                </a:lnTo>
                <a:lnTo>
                  <a:pt x="990600" y="288666"/>
                </a:lnTo>
                <a:lnTo>
                  <a:pt x="959443" y="290053"/>
                </a:lnTo>
                <a:lnTo>
                  <a:pt x="921962" y="290582"/>
                </a:lnTo>
                <a:lnTo>
                  <a:pt x="878907" y="290414"/>
                </a:lnTo>
                <a:lnTo>
                  <a:pt x="831028" y="289712"/>
                </a:lnTo>
                <a:lnTo>
                  <a:pt x="779077" y="288637"/>
                </a:lnTo>
                <a:lnTo>
                  <a:pt x="665956" y="286017"/>
                </a:lnTo>
                <a:lnTo>
                  <a:pt x="606152" y="284793"/>
                </a:lnTo>
                <a:lnTo>
                  <a:pt x="545550" y="283849"/>
                </a:lnTo>
                <a:lnTo>
                  <a:pt x="484491" y="283339"/>
                </a:lnTo>
                <a:lnTo>
                  <a:pt x="423862" y="283427"/>
                </a:lnTo>
                <a:lnTo>
                  <a:pt x="364414" y="284276"/>
                </a:lnTo>
                <a:lnTo>
                  <a:pt x="306898" y="286047"/>
                </a:lnTo>
                <a:lnTo>
                  <a:pt x="252063" y="288902"/>
                </a:lnTo>
                <a:lnTo>
                  <a:pt x="200661" y="293003"/>
                </a:lnTo>
                <a:lnTo>
                  <a:pt x="153441" y="298513"/>
                </a:lnTo>
                <a:lnTo>
                  <a:pt x="111156" y="305592"/>
                </a:lnTo>
                <a:lnTo>
                  <a:pt x="44387" y="325107"/>
                </a:lnTo>
                <a:lnTo>
                  <a:pt x="6359" y="352844"/>
                </a:lnTo>
                <a:lnTo>
                  <a:pt x="0" y="370200"/>
                </a:lnTo>
                <a:lnTo>
                  <a:pt x="1961" y="387845"/>
                </a:lnTo>
                <a:lnTo>
                  <a:pt x="25488" y="430238"/>
                </a:lnTo>
                <a:lnTo>
                  <a:pt x="71835" y="480842"/>
                </a:lnTo>
                <a:lnTo>
                  <a:pt x="102321" y="508751"/>
                </a:lnTo>
                <a:lnTo>
                  <a:pt x="137020" y="538146"/>
                </a:lnTo>
                <a:lnTo>
                  <a:pt x="175432" y="568840"/>
                </a:lnTo>
                <a:lnTo>
                  <a:pt x="217061" y="600642"/>
                </a:lnTo>
                <a:lnTo>
                  <a:pt x="261408" y="633364"/>
                </a:lnTo>
                <a:lnTo>
                  <a:pt x="307976" y="666818"/>
                </a:lnTo>
                <a:lnTo>
                  <a:pt x="356268" y="700815"/>
                </a:lnTo>
                <a:lnTo>
                  <a:pt x="405785" y="735165"/>
                </a:lnTo>
                <a:lnTo>
                  <a:pt x="606288" y="872428"/>
                </a:lnTo>
                <a:lnTo>
                  <a:pt x="654330" y="905624"/>
                </a:lnTo>
                <a:lnTo>
                  <a:pt x="700748" y="938136"/>
                </a:lnTo>
                <a:lnTo>
                  <a:pt x="744906" y="969680"/>
                </a:lnTo>
                <a:lnTo>
                  <a:pt x="786309" y="1000069"/>
                </a:lnTo>
                <a:lnTo>
                  <a:pt x="824457" y="1029113"/>
                </a:lnTo>
                <a:lnTo>
                  <a:pt x="858853" y="1056624"/>
                </a:lnTo>
                <a:lnTo>
                  <a:pt x="889000" y="1082413"/>
                </a:lnTo>
                <a:lnTo>
                  <a:pt x="950038" y="1146632"/>
                </a:lnTo>
                <a:lnTo>
                  <a:pt x="976368" y="1185622"/>
                </a:lnTo>
                <a:lnTo>
                  <a:pt x="994974" y="1223173"/>
                </a:lnTo>
                <a:lnTo>
                  <a:pt x="1007439" y="1259194"/>
                </a:lnTo>
                <a:lnTo>
                  <a:pt x="1020289" y="1326288"/>
                </a:lnTo>
                <a:lnTo>
                  <a:pt x="1023842" y="1357180"/>
                </a:lnTo>
                <a:lnTo>
                  <a:pt x="1027593" y="1386183"/>
                </a:lnTo>
                <a:lnTo>
                  <a:pt x="1042029" y="1438162"/>
                </a:lnTo>
                <a:lnTo>
                  <a:pt x="1076272" y="1481502"/>
                </a:lnTo>
                <a:lnTo>
                  <a:pt x="1143000" y="1515486"/>
                </a:lnTo>
                <a:lnTo>
                  <a:pt x="1215032" y="1534167"/>
                </a:lnTo>
                <a:lnTo>
                  <a:pt x="1258396" y="1542067"/>
                </a:lnTo>
                <a:lnTo>
                  <a:pt x="1305860" y="1548989"/>
                </a:lnTo>
                <a:lnTo>
                  <a:pt x="1356824" y="1554919"/>
                </a:lnTo>
                <a:lnTo>
                  <a:pt x="1410688" y="1559843"/>
                </a:lnTo>
                <a:lnTo>
                  <a:pt x="1466853" y="1563748"/>
                </a:lnTo>
                <a:lnTo>
                  <a:pt x="1524719" y="1566619"/>
                </a:lnTo>
                <a:lnTo>
                  <a:pt x="1583687" y="1568443"/>
                </a:lnTo>
                <a:lnTo>
                  <a:pt x="1643157" y="1569207"/>
                </a:lnTo>
                <a:lnTo>
                  <a:pt x="1702530" y="1568896"/>
                </a:lnTo>
                <a:lnTo>
                  <a:pt x="1761207" y="1567497"/>
                </a:lnTo>
                <a:lnTo>
                  <a:pt x="1818587" y="1564996"/>
                </a:lnTo>
                <a:lnTo>
                  <a:pt x="1874072" y="1561379"/>
                </a:lnTo>
                <a:lnTo>
                  <a:pt x="1927062" y="1556634"/>
                </a:lnTo>
                <a:lnTo>
                  <a:pt x="1976957" y="1550745"/>
                </a:lnTo>
                <a:lnTo>
                  <a:pt x="2023157" y="1543700"/>
                </a:lnTo>
                <a:lnTo>
                  <a:pt x="2065064" y="1535484"/>
                </a:lnTo>
                <a:lnTo>
                  <a:pt x="2102078" y="1526084"/>
                </a:lnTo>
                <a:lnTo>
                  <a:pt x="2175161" y="1495115"/>
                </a:lnTo>
                <a:lnTo>
                  <a:pt x="2205743" y="1471388"/>
                </a:lnTo>
                <a:lnTo>
                  <a:pt x="2240844" y="1414168"/>
                </a:lnTo>
                <a:lnTo>
                  <a:pt x="2252662" y="1344417"/>
                </a:lnTo>
                <a:lnTo>
                  <a:pt x="2254139" y="1305027"/>
                </a:lnTo>
                <a:lnTo>
                  <a:pt x="2254955" y="1262727"/>
                </a:lnTo>
                <a:lnTo>
                  <a:pt x="2256829" y="1217591"/>
                </a:lnTo>
                <a:lnTo>
                  <a:pt x="2261481" y="1169693"/>
                </a:lnTo>
                <a:lnTo>
                  <a:pt x="2270632" y="1119106"/>
                </a:lnTo>
                <a:lnTo>
                  <a:pt x="2286000" y="1065906"/>
                </a:lnTo>
                <a:lnTo>
                  <a:pt x="2299542" y="1029420"/>
                </a:lnTo>
                <a:lnTo>
                  <a:pt x="2315817" y="989333"/>
                </a:lnTo>
                <a:lnTo>
                  <a:pt x="2334392" y="946110"/>
                </a:lnTo>
                <a:lnTo>
                  <a:pt x="2469873" y="646930"/>
                </a:lnTo>
                <a:lnTo>
                  <a:pt x="2492414" y="594762"/>
                </a:lnTo>
                <a:lnTo>
                  <a:pt x="2513789" y="543175"/>
                </a:lnTo>
                <a:lnTo>
                  <a:pt x="2533563" y="492633"/>
                </a:lnTo>
                <a:lnTo>
                  <a:pt x="2551305" y="443601"/>
                </a:lnTo>
                <a:lnTo>
                  <a:pt x="2566581" y="396544"/>
                </a:lnTo>
                <a:lnTo>
                  <a:pt x="2578957" y="351925"/>
                </a:lnTo>
                <a:lnTo>
                  <a:pt x="2588000" y="310210"/>
                </a:lnTo>
                <a:lnTo>
                  <a:pt x="2593277" y="271863"/>
                </a:lnTo>
                <a:lnTo>
                  <a:pt x="2594355" y="237349"/>
                </a:lnTo>
                <a:close/>
              </a:path>
            </a:pathLst>
          </a:custGeom>
          <a:solidFill>
            <a:srgbClr val="000099"/>
          </a:solidFill>
        </p:spPr>
        <p:txBody>
          <a:bodyPr wrap="square" lIns="0" tIns="0" rIns="0" bIns="0" rtlCol="0"/>
          <a:lstStyle/>
          <a:p>
            <a:endParaRPr/>
          </a:p>
        </p:txBody>
      </p:sp>
      <p:sp>
        <p:nvSpPr>
          <p:cNvPr id="10" name="object 10"/>
          <p:cNvSpPr/>
          <p:nvPr/>
        </p:nvSpPr>
        <p:spPr>
          <a:xfrm>
            <a:off x="5423027" y="5340227"/>
            <a:ext cx="2594610" cy="1569720"/>
          </a:xfrm>
          <a:custGeom>
            <a:avLst/>
            <a:gdLst/>
            <a:ahLst/>
            <a:cxnLst/>
            <a:rect l="l" t="t" r="r" b="b"/>
            <a:pathLst>
              <a:path w="2594609" h="1569720">
                <a:moveTo>
                  <a:pt x="990600" y="288666"/>
                </a:moveTo>
                <a:lnTo>
                  <a:pt x="959443" y="290053"/>
                </a:lnTo>
                <a:lnTo>
                  <a:pt x="921962" y="290582"/>
                </a:lnTo>
                <a:lnTo>
                  <a:pt x="878907" y="290414"/>
                </a:lnTo>
                <a:lnTo>
                  <a:pt x="831028" y="289712"/>
                </a:lnTo>
                <a:lnTo>
                  <a:pt x="779077" y="288637"/>
                </a:lnTo>
                <a:lnTo>
                  <a:pt x="723802" y="287352"/>
                </a:lnTo>
                <a:lnTo>
                  <a:pt x="665956" y="286017"/>
                </a:lnTo>
                <a:lnTo>
                  <a:pt x="606288" y="284796"/>
                </a:lnTo>
                <a:lnTo>
                  <a:pt x="545550" y="283849"/>
                </a:lnTo>
                <a:lnTo>
                  <a:pt x="484491" y="283339"/>
                </a:lnTo>
                <a:lnTo>
                  <a:pt x="423862" y="283427"/>
                </a:lnTo>
                <a:lnTo>
                  <a:pt x="364414" y="284276"/>
                </a:lnTo>
                <a:lnTo>
                  <a:pt x="306898" y="286047"/>
                </a:lnTo>
                <a:lnTo>
                  <a:pt x="252063" y="288902"/>
                </a:lnTo>
                <a:lnTo>
                  <a:pt x="200661" y="293003"/>
                </a:lnTo>
                <a:lnTo>
                  <a:pt x="153441" y="298513"/>
                </a:lnTo>
                <a:lnTo>
                  <a:pt x="111156" y="305592"/>
                </a:lnTo>
                <a:lnTo>
                  <a:pt x="44387" y="325107"/>
                </a:lnTo>
                <a:lnTo>
                  <a:pt x="6359" y="352844"/>
                </a:lnTo>
                <a:lnTo>
                  <a:pt x="0" y="370200"/>
                </a:lnTo>
                <a:lnTo>
                  <a:pt x="1961" y="387845"/>
                </a:lnTo>
                <a:lnTo>
                  <a:pt x="25488" y="430238"/>
                </a:lnTo>
                <a:lnTo>
                  <a:pt x="71835" y="480842"/>
                </a:lnTo>
                <a:lnTo>
                  <a:pt x="102321" y="508751"/>
                </a:lnTo>
                <a:lnTo>
                  <a:pt x="137020" y="538146"/>
                </a:lnTo>
                <a:lnTo>
                  <a:pt x="175432" y="568840"/>
                </a:lnTo>
                <a:lnTo>
                  <a:pt x="217061" y="600642"/>
                </a:lnTo>
                <a:lnTo>
                  <a:pt x="261408" y="633364"/>
                </a:lnTo>
                <a:lnTo>
                  <a:pt x="307976" y="666818"/>
                </a:lnTo>
                <a:lnTo>
                  <a:pt x="356268" y="700815"/>
                </a:lnTo>
                <a:lnTo>
                  <a:pt x="405785" y="735165"/>
                </a:lnTo>
                <a:lnTo>
                  <a:pt x="456029" y="769681"/>
                </a:lnTo>
                <a:lnTo>
                  <a:pt x="506504" y="804174"/>
                </a:lnTo>
                <a:lnTo>
                  <a:pt x="556711" y="838454"/>
                </a:lnTo>
                <a:lnTo>
                  <a:pt x="606152" y="872334"/>
                </a:lnTo>
                <a:lnTo>
                  <a:pt x="654330" y="905624"/>
                </a:lnTo>
                <a:lnTo>
                  <a:pt x="700748" y="938136"/>
                </a:lnTo>
                <a:lnTo>
                  <a:pt x="744906" y="969680"/>
                </a:lnTo>
                <a:lnTo>
                  <a:pt x="786309" y="1000069"/>
                </a:lnTo>
                <a:lnTo>
                  <a:pt x="824457" y="1029113"/>
                </a:lnTo>
                <a:lnTo>
                  <a:pt x="858853" y="1056624"/>
                </a:lnTo>
                <a:lnTo>
                  <a:pt x="889000" y="1082413"/>
                </a:lnTo>
                <a:lnTo>
                  <a:pt x="950038" y="1146632"/>
                </a:lnTo>
                <a:lnTo>
                  <a:pt x="976368" y="1185622"/>
                </a:lnTo>
                <a:lnTo>
                  <a:pt x="994974" y="1223173"/>
                </a:lnTo>
                <a:lnTo>
                  <a:pt x="1007439" y="1259194"/>
                </a:lnTo>
                <a:lnTo>
                  <a:pt x="1020289" y="1326288"/>
                </a:lnTo>
                <a:lnTo>
                  <a:pt x="1023842" y="1357180"/>
                </a:lnTo>
                <a:lnTo>
                  <a:pt x="1027593" y="1386183"/>
                </a:lnTo>
                <a:lnTo>
                  <a:pt x="1042029" y="1438162"/>
                </a:lnTo>
                <a:lnTo>
                  <a:pt x="1076272" y="1481502"/>
                </a:lnTo>
                <a:lnTo>
                  <a:pt x="1143000" y="1515486"/>
                </a:lnTo>
                <a:lnTo>
                  <a:pt x="1215032" y="1534167"/>
                </a:lnTo>
                <a:lnTo>
                  <a:pt x="1258396" y="1542067"/>
                </a:lnTo>
                <a:lnTo>
                  <a:pt x="1305860" y="1548989"/>
                </a:lnTo>
                <a:lnTo>
                  <a:pt x="1356824" y="1554919"/>
                </a:lnTo>
                <a:lnTo>
                  <a:pt x="1410688" y="1559843"/>
                </a:lnTo>
                <a:lnTo>
                  <a:pt x="1466853" y="1563748"/>
                </a:lnTo>
                <a:lnTo>
                  <a:pt x="1524719" y="1566619"/>
                </a:lnTo>
                <a:lnTo>
                  <a:pt x="1583687" y="1568443"/>
                </a:lnTo>
                <a:lnTo>
                  <a:pt x="1643157" y="1569207"/>
                </a:lnTo>
                <a:lnTo>
                  <a:pt x="1702530" y="1568896"/>
                </a:lnTo>
                <a:lnTo>
                  <a:pt x="1761207" y="1567497"/>
                </a:lnTo>
                <a:lnTo>
                  <a:pt x="1818587" y="1564996"/>
                </a:lnTo>
                <a:lnTo>
                  <a:pt x="1874072" y="1561379"/>
                </a:lnTo>
                <a:lnTo>
                  <a:pt x="1927062" y="1556634"/>
                </a:lnTo>
                <a:lnTo>
                  <a:pt x="1976957" y="1550745"/>
                </a:lnTo>
                <a:lnTo>
                  <a:pt x="2023157" y="1543700"/>
                </a:lnTo>
                <a:lnTo>
                  <a:pt x="2065064" y="1535484"/>
                </a:lnTo>
                <a:lnTo>
                  <a:pt x="2102078" y="1526084"/>
                </a:lnTo>
                <a:lnTo>
                  <a:pt x="2175161" y="1495115"/>
                </a:lnTo>
                <a:lnTo>
                  <a:pt x="2205743" y="1471388"/>
                </a:lnTo>
                <a:lnTo>
                  <a:pt x="2240844" y="1414168"/>
                </a:lnTo>
                <a:lnTo>
                  <a:pt x="2252662" y="1344417"/>
                </a:lnTo>
                <a:lnTo>
                  <a:pt x="2254139" y="1305027"/>
                </a:lnTo>
                <a:lnTo>
                  <a:pt x="2254955" y="1262727"/>
                </a:lnTo>
                <a:lnTo>
                  <a:pt x="2256829" y="1217591"/>
                </a:lnTo>
                <a:lnTo>
                  <a:pt x="2261481" y="1169693"/>
                </a:lnTo>
                <a:lnTo>
                  <a:pt x="2270632" y="1119106"/>
                </a:lnTo>
                <a:lnTo>
                  <a:pt x="2286000" y="1065906"/>
                </a:lnTo>
                <a:lnTo>
                  <a:pt x="2299542" y="1029420"/>
                </a:lnTo>
                <a:lnTo>
                  <a:pt x="2315817" y="989333"/>
                </a:lnTo>
                <a:lnTo>
                  <a:pt x="2334392" y="946110"/>
                </a:lnTo>
                <a:lnTo>
                  <a:pt x="2354834" y="900216"/>
                </a:lnTo>
                <a:lnTo>
                  <a:pt x="2376708" y="852114"/>
                </a:lnTo>
                <a:lnTo>
                  <a:pt x="2399583" y="802270"/>
                </a:lnTo>
                <a:lnTo>
                  <a:pt x="2423024" y="751148"/>
                </a:lnTo>
                <a:lnTo>
                  <a:pt x="2446598" y="699213"/>
                </a:lnTo>
                <a:lnTo>
                  <a:pt x="2469873" y="646930"/>
                </a:lnTo>
                <a:lnTo>
                  <a:pt x="2492414" y="594762"/>
                </a:lnTo>
                <a:lnTo>
                  <a:pt x="2513789" y="543175"/>
                </a:lnTo>
                <a:lnTo>
                  <a:pt x="2533563" y="492633"/>
                </a:lnTo>
                <a:lnTo>
                  <a:pt x="2551305" y="443601"/>
                </a:lnTo>
                <a:lnTo>
                  <a:pt x="2566581" y="396544"/>
                </a:lnTo>
                <a:lnTo>
                  <a:pt x="2578957" y="351925"/>
                </a:lnTo>
                <a:lnTo>
                  <a:pt x="2588000" y="310210"/>
                </a:lnTo>
                <a:lnTo>
                  <a:pt x="2593277" y="271863"/>
                </a:lnTo>
                <a:lnTo>
                  <a:pt x="2594355" y="237349"/>
                </a:lnTo>
                <a:lnTo>
                  <a:pt x="2590800" y="207132"/>
                </a:lnTo>
                <a:lnTo>
                  <a:pt x="2578071" y="168544"/>
                </a:lnTo>
                <a:lnTo>
                  <a:pt x="2557954" y="134576"/>
                </a:lnTo>
                <a:lnTo>
                  <a:pt x="2531178" y="105005"/>
                </a:lnTo>
                <a:lnTo>
                  <a:pt x="2498472" y="79608"/>
                </a:lnTo>
                <a:lnTo>
                  <a:pt x="2460562" y="58164"/>
                </a:lnTo>
                <a:lnTo>
                  <a:pt x="2418179" y="40448"/>
                </a:lnTo>
                <a:lnTo>
                  <a:pt x="2372050" y="26239"/>
                </a:lnTo>
                <a:lnTo>
                  <a:pt x="2322903" y="15314"/>
                </a:lnTo>
                <a:lnTo>
                  <a:pt x="2271467" y="7451"/>
                </a:lnTo>
                <a:lnTo>
                  <a:pt x="2218470" y="2425"/>
                </a:lnTo>
                <a:lnTo>
                  <a:pt x="2164641" y="16"/>
                </a:lnTo>
                <a:lnTo>
                  <a:pt x="2110708" y="0"/>
                </a:lnTo>
                <a:lnTo>
                  <a:pt x="2057400" y="2154"/>
                </a:lnTo>
                <a:lnTo>
                  <a:pt x="2017494" y="6328"/>
                </a:lnTo>
                <a:lnTo>
                  <a:pt x="1974292" y="14011"/>
                </a:lnTo>
                <a:lnTo>
                  <a:pt x="1928265" y="24806"/>
                </a:lnTo>
                <a:lnTo>
                  <a:pt x="1879884" y="38312"/>
                </a:lnTo>
                <a:lnTo>
                  <a:pt x="1829619" y="54130"/>
                </a:lnTo>
                <a:lnTo>
                  <a:pt x="1777943" y="71863"/>
                </a:lnTo>
                <a:lnTo>
                  <a:pt x="1725326" y="91109"/>
                </a:lnTo>
                <a:lnTo>
                  <a:pt x="1672239" y="111472"/>
                </a:lnTo>
                <a:lnTo>
                  <a:pt x="1619154" y="132551"/>
                </a:lnTo>
                <a:lnTo>
                  <a:pt x="1566542" y="153947"/>
                </a:lnTo>
                <a:lnTo>
                  <a:pt x="1514873" y="175262"/>
                </a:lnTo>
                <a:lnTo>
                  <a:pt x="1464620" y="196097"/>
                </a:lnTo>
                <a:lnTo>
                  <a:pt x="1416253" y="216052"/>
                </a:lnTo>
                <a:lnTo>
                  <a:pt x="1370243" y="234728"/>
                </a:lnTo>
                <a:lnTo>
                  <a:pt x="1327061" y="251726"/>
                </a:lnTo>
                <a:lnTo>
                  <a:pt x="1287180" y="266648"/>
                </a:lnTo>
                <a:lnTo>
                  <a:pt x="1251069" y="279094"/>
                </a:lnTo>
                <a:lnTo>
                  <a:pt x="1178443" y="299177"/>
                </a:lnTo>
                <a:lnTo>
                  <a:pt x="1133647" y="307215"/>
                </a:lnTo>
                <a:lnTo>
                  <a:pt x="1123425" y="306411"/>
                </a:lnTo>
                <a:lnTo>
                  <a:pt x="1117197" y="303505"/>
                </a:lnTo>
                <a:lnTo>
                  <a:pt x="1111873" y="299331"/>
                </a:lnTo>
                <a:lnTo>
                  <a:pt x="1104360" y="294725"/>
                </a:lnTo>
                <a:lnTo>
                  <a:pt x="1091568" y="290521"/>
                </a:lnTo>
                <a:lnTo>
                  <a:pt x="1070405" y="287553"/>
                </a:lnTo>
                <a:lnTo>
                  <a:pt x="1037779" y="286656"/>
                </a:lnTo>
                <a:lnTo>
                  <a:pt x="990600" y="288666"/>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825879" y="959865"/>
            <a:ext cx="7343140" cy="407479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marL="83820">
              <a:lnSpc>
                <a:spcPct val="100000"/>
              </a:lnSpc>
              <a:spcBef>
                <a:spcPts val="2370"/>
              </a:spcBef>
              <a:tabLst>
                <a:tab pos="42672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基本概念</a:t>
            </a:r>
            <a:endParaRPr sz="3200">
              <a:latin typeface="新宋体" panose="02010609030101010101" charset="-122"/>
              <a:cs typeface="新宋体" panose="02010609030101010101" charset="-122"/>
            </a:endParaRPr>
          </a:p>
          <a:p>
            <a:pPr marL="1226820" marR="243840" indent="-229235">
              <a:lnSpc>
                <a:spcPct val="100000"/>
              </a:lnSpc>
              <a:spcBef>
                <a:spcPts val="760"/>
              </a:spcBef>
            </a:pPr>
            <a:r>
              <a:rPr sz="3200" spc="-5" dirty="0">
                <a:latin typeface="新宋体" panose="02010609030101010101" charset="-122"/>
                <a:cs typeface="新宋体" panose="02010609030101010101" charset="-122"/>
              </a:rPr>
              <a:t>4)单一性：每个区域内的灰度级相 等，</a:t>
            </a:r>
            <a:endParaRPr sz="3200">
              <a:latin typeface="新宋体" panose="02010609030101010101" charset="-122"/>
              <a:cs typeface="新宋体" panose="02010609030101010101" charset="-122"/>
            </a:endParaRPr>
          </a:p>
          <a:p>
            <a:pPr marL="1912620">
              <a:lnSpc>
                <a:spcPct val="100000"/>
              </a:lnSpc>
              <a:spcBef>
                <a:spcPts val="545"/>
              </a:spcBef>
            </a:pPr>
            <a:r>
              <a:rPr sz="3200" spc="-5" dirty="0">
                <a:latin typeface="新宋体" panose="02010609030101010101" charset="-122"/>
                <a:cs typeface="新宋体" panose="02010609030101010101" charset="-122"/>
              </a:rPr>
              <a:t>P（R</a:t>
            </a:r>
            <a:r>
              <a:rPr sz="3150" spc="-7" baseline="-21000" dirty="0">
                <a:latin typeface="新宋体" panose="02010609030101010101" charset="-122"/>
                <a:cs typeface="新宋体" panose="02010609030101010101" charset="-122"/>
              </a:rPr>
              <a:t>i</a:t>
            </a:r>
            <a:r>
              <a:rPr sz="3200" spc="-5" dirty="0">
                <a:latin typeface="新宋体" panose="02010609030101010101" charset="-122"/>
                <a:cs typeface="新宋体" panose="02010609030101010101" charset="-122"/>
              </a:rPr>
              <a:t>）= TRUE，i = 1,2,</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,n</a:t>
            </a:r>
            <a:endParaRPr sz="3200">
              <a:latin typeface="新宋体" panose="02010609030101010101" charset="-122"/>
              <a:cs typeface="新宋体" panose="02010609030101010101" charset="-122"/>
            </a:endParaRPr>
          </a:p>
          <a:p>
            <a:pPr marL="1226820" marR="243840" indent="-229235">
              <a:lnSpc>
                <a:spcPct val="100000"/>
              </a:lnSpc>
              <a:spcBef>
                <a:spcPts val="970"/>
              </a:spcBef>
            </a:pPr>
            <a:r>
              <a:rPr sz="3200" spc="-5" dirty="0">
                <a:latin typeface="新宋体" panose="02010609030101010101" charset="-122"/>
                <a:cs typeface="新宋体" panose="02010609030101010101" charset="-122"/>
              </a:rPr>
              <a:t>5)互斥性：任两个区域的灰度级不 等，P（R</a:t>
            </a:r>
            <a:r>
              <a:rPr sz="3150" spc="-15" baseline="-21000" dirty="0">
                <a:latin typeface="新宋体" panose="02010609030101010101" charset="-122"/>
                <a:cs typeface="新宋体" panose="02010609030101010101" charset="-122"/>
              </a:rPr>
              <a:t>i</a:t>
            </a:r>
            <a:r>
              <a:rPr sz="3200" b="1" spc="-10" dirty="0">
                <a:latin typeface="新宋体" panose="02010609030101010101" charset="-122"/>
                <a:cs typeface="新宋体" panose="02010609030101010101" charset="-122"/>
              </a:rPr>
              <a:t>∪</a:t>
            </a:r>
            <a:r>
              <a:rPr sz="3200" spc="-5" dirty="0">
                <a:latin typeface="新宋体" panose="02010609030101010101" charset="-122"/>
                <a:cs typeface="新宋体" panose="02010609030101010101" charset="-122"/>
              </a:rPr>
              <a:t>R</a:t>
            </a:r>
            <a:r>
              <a:rPr sz="3150" spc="-15" baseline="-21000" dirty="0">
                <a:latin typeface="新宋体" panose="02010609030101010101" charset="-122"/>
                <a:cs typeface="新宋体" panose="02010609030101010101" charset="-122"/>
              </a:rPr>
              <a:t>j</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FALSE，i≠j</a:t>
            </a:r>
            <a:endParaRPr sz="3200">
              <a:latin typeface="新宋体" panose="02010609030101010101" charset="-122"/>
              <a:cs typeface="新宋体" panose="02010609030101010101"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92529" y="1890776"/>
            <a:ext cx="7961630" cy="3493135"/>
          </a:xfrm>
          <a:prstGeom prst="rect">
            <a:avLst/>
          </a:prstGeom>
        </p:spPr>
        <p:txBody>
          <a:bodyPr vert="horz" wrap="square" lIns="0" tIns="0" rIns="0" bIns="0" rtlCol="0">
            <a:spAutoFit/>
          </a:bodyPr>
          <a:lstStyle/>
          <a:p>
            <a:pPr marL="12700">
              <a:lnSpc>
                <a:spcPct val="100000"/>
              </a:lnSpc>
              <a:tabLst>
                <a:tab pos="354965" algn="l"/>
              </a:tabLst>
            </a:pPr>
            <a:r>
              <a:rPr sz="2000" spc="675" dirty="0">
                <a:solidFill>
                  <a:srgbClr val="EE2B0A"/>
                </a:solidFill>
                <a:latin typeface="Segoe UI Symbol" panose="020B0502040204020203"/>
                <a:cs typeface="Segoe UI Symbol" panose="020B0502040204020203"/>
              </a:rPr>
              <a:t>•	</a:t>
            </a:r>
            <a:r>
              <a:rPr sz="2800" spc="-5" dirty="0">
                <a:latin typeface="新宋体" panose="02010609030101010101" charset="-122"/>
                <a:cs typeface="新宋体" panose="02010609030101010101" charset="-122"/>
              </a:rPr>
              <a:t>通路的定义</a:t>
            </a:r>
            <a:endParaRPr sz="2800">
              <a:latin typeface="新宋体" panose="02010609030101010101" charset="-122"/>
              <a:cs typeface="新宋体" panose="02010609030101010101" charset="-122"/>
            </a:endParaRPr>
          </a:p>
          <a:p>
            <a:pPr marL="355600" marR="120015" indent="12700">
              <a:lnSpc>
                <a:spcPct val="100000"/>
              </a:lnSpc>
              <a:spcBef>
                <a:spcPts val="675"/>
              </a:spcBef>
            </a:pPr>
            <a:r>
              <a:rPr sz="2800" spc="-5" dirty="0">
                <a:latin typeface="新宋体" panose="02010609030101010101" charset="-122"/>
                <a:cs typeface="新宋体" panose="02010609030101010101" charset="-122"/>
              </a:rPr>
              <a:t>一条从具有坐标(x,y)的像素p,到具有坐标(s,t) 的像素q的通路，是具有坐标</a:t>
            </a:r>
            <a:endParaRPr sz="2800">
              <a:latin typeface="新宋体" panose="02010609030101010101" charset="-122"/>
              <a:cs typeface="新宋体" panose="02010609030101010101" charset="-122"/>
            </a:endParaRPr>
          </a:p>
          <a:p>
            <a:pPr marL="927100">
              <a:lnSpc>
                <a:spcPct val="100000"/>
              </a:lnSpc>
              <a:spcBef>
                <a:spcPts val="5"/>
              </a:spcBef>
            </a:pP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x</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y</a:t>
            </a:r>
            <a:r>
              <a:rPr sz="2850" spc="-7"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),(x</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y</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),...,(x</a:t>
            </a:r>
            <a:r>
              <a:rPr sz="2850" spc="-7" baseline="-20000" dirty="0">
                <a:latin typeface="新宋体" panose="02010609030101010101" charset="-122"/>
                <a:cs typeface="新宋体" panose="02010609030101010101" charset="-122"/>
              </a:rPr>
              <a:t>n</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y</a:t>
            </a:r>
            <a:r>
              <a:rPr sz="2850" spc="-7" baseline="-20000" dirty="0">
                <a:latin typeface="新宋体" panose="02010609030101010101" charset="-122"/>
                <a:cs typeface="新宋体" panose="02010609030101010101" charset="-122"/>
              </a:rPr>
              <a:t>n</a:t>
            </a:r>
            <a:r>
              <a:rPr sz="2800" spc="-5" dirty="0">
                <a:latin typeface="新宋体" panose="02010609030101010101" charset="-122"/>
                <a:cs typeface="新宋体" panose="02010609030101010101" charset="-122"/>
              </a:rPr>
              <a:t>)的不同像素的序</a:t>
            </a:r>
            <a:endParaRPr sz="2800">
              <a:latin typeface="新宋体" panose="02010609030101010101" charset="-122"/>
              <a:cs typeface="新宋体" panose="02010609030101010101" charset="-122"/>
            </a:endParaRPr>
          </a:p>
          <a:p>
            <a:pPr marL="355600" marR="5080" indent="-635">
              <a:lnSpc>
                <a:spcPct val="100000"/>
              </a:lnSpc>
            </a:pPr>
            <a:r>
              <a:rPr sz="2800" spc="-5" dirty="0">
                <a:latin typeface="新宋体" panose="02010609030101010101" charset="-122"/>
                <a:cs typeface="新宋体" panose="02010609030101010101" charset="-122"/>
              </a:rPr>
              <a:t>列。其中，(x</a:t>
            </a:r>
            <a:r>
              <a:rPr sz="2850"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,y</a:t>
            </a:r>
            <a:r>
              <a:rPr sz="2850" baseline="-20000" dirty="0">
                <a:latin typeface="新宋体" panose="02010609030101010101" charset="-122"/>
                <a:cs typeface="新宋体" panose="02010609030101010101" charset="-122"/>
              </a:rPr>
              <a:t>0</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(x,y)，(x</a:t>
            </a:r>
            <a:r>
              <a:rPr sz="2850" baseline="-20000" dirty="0">
                <a:latin typeface="新宋体" panose="02010609030101010101" charset="-122"/>
                <a:cs typeface="新宋体" panose="02010609030101010101" charset="-122"/>
              </a:rPr>
              <a:t>n</a:t>
            </a:r>
            <a:r>
              <a:rPr sz="2800" spc="-5" dirty="0">
                <a:latin typeface="新宋体" panose="02010609030101010101" charset="-122"/>
                <a:cs typeface="新宋体" panose="02010609030101010101" charset="-122"/>
              </a:rPr>
              <a:t>,y</a:t>
            </a:r>
            <a:r>
              <a:rPr sz="2850" baseline="-20000" dirty="0">
                <a:latin typeface="新宋体" panose="02010609030101010101" charset="-122"/>
                <a:cs typeface="新宋体" panose="02010609030101010101" charset="-122"/>
              </a:rPr>
              <a:t>n</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(s,t)，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x</a:t>
            </a:r>
            <a:r>
              <a:rPr sz="2850" spc="-7" baseline="-20000" dirty="0">
                <a:latin typeface="新宋体" panose="02010609030101010101" charset="-122"/>
                <a:cs typeface="新宋体" panose="02010609030101010101" charset="-122"/>
              </a:rPr>
              <a:t>i</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y</a:t>
            </a:r>
            <a:r>
              <a:rPr sz="2850" spc="-7" baseline="-20000" dirty="0">
                <a:latin typeface="新宋体" panose="02010609030101010101" charset="-122"/>
                <a:cs typeface="新宋体" panose="02010609030101010101" charset="-122"/>
              </a:rPr>
              <a:t>i</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和(x</a:t>
            </a:r>
            <a:r>
              <a:rPr sz="2850" baseline="-20000" dirty="0">
                <a:latin typeface="新宋体" panose="02010609030101010101" charset="-122"/>
                <a:cs typeface="新宋体" panose="02010609030101010101" charset="-122"/>
              </a:rPr>
              <a:t>i-</a:t>
            </a:r>
            <a:r>
              <a:rPr sz="2850" spc="-7" baseline="-20000" dirty="0">
                <a:latin typeface="新宋体" panose="02010609030101010101" charset="-122"/>
                <a:cs typeface="新宋体" panose="02010609030101010101" charset="-122"/>
              </a:rPr>
              <a:t>1</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y</a:t>
            </a:r>
            <a:r>
              <a:rPr sz="2850" baseline="-20000" dirty="0">
                <a:latin typeface="新宋体" panose="02010609030101010101" charset="-122"/>
                <a:cs typeface="新宋体" panose="02010609030101010101" charset="-122"/>
              </a:rPr>
              <a:t>i-</a:t>
            </a:r>
            <a:r>
              <a:rPr sz="2850" spc="-7" baseline="-200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)是邻接的，</a:t>
            </a:r>
            <a:r>
              <a:rPr sz="28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i</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n，n 是路径的长度。如果(x</a:t>
            </a:r>
            <a:r>
              <a:rPr sz="2850" baseline="-20000" dirty="0">
                <a:latin typeface="新宋体" panose="02010609030101010101" charset="-122"/>
                <a:cs typeface="新宋体" panose="02010609030101010101" charset="-122"/>
              </a:rPr>
              <a:t>0</a:t>
            </a:r>
            <a:r>
              <a:rPr sz="2800" spc="-5" dirty="0">
                <a:latin typeface="新宋体" panose="02010609030101010101" charset="-122"/>
                <a:cs typeface="新宋体" panose="02010609030101010101" charset="-122"/>
              </a:rPr>
              <a:t>,y</a:t>
            </a:r>
            <a:r>
              <a:rPr sz="2850" baseline="-20000" dirty="0">
                <a:latin typeface="新宋体" panose="02010609030101010101" charset="-122"/>
                <a:cs typeface="新宋体" panose="02010609030101010101" charset="-122"/>
              </a:rPr>
              <a:t>0</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x</a:t>
            </a:r>
            <a:r>
              <a:rPr sz="2850" spc="-7" baseline="-20000" dirty="0">
                <a:latin typeface="新宋体" panose="02010609030101010101" charset="-122"/>
                <a:cs typeface="新宋体" panose="02010609030101010101" charset="-122"/>
              </a:rPr>
              <a:t>n</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y</a:t>
            </a:r>
            <a:r>
              <a:rPr sz="2850" spc="-7" baseline="-20000" dirty="0">
                <a:latin typeface="新宋体" panose="02010609030101010101" charset="-122"/>
                <a:cs typeface="新宋体" panose="02010609030101010101" charset="-122"/>
              </a:rPr>
              <a:t>n</a:t>
            </a: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,则该通 路是闭合通路</a:t>
            </a:r>
            <a:endParaRPr sz="28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265084" rIns="0" bIns="0" rtlCol="0">
            <a:spAutoFit/>
          </a:bodyPr>
          <a:lstStyle/>
          <a:p>
            <a:pPr marL="280670">
              <a:lnSpc>
                <a:spcPct val="100000"/>
              </a:lnSpc>
            </a:pPr>
            <a:r>
              <a:rPr spc="-15" dirty="0">
                <a:latin typeface="新宋体" panose="02010609030101010101" charset="-122"/>
                <a:cs typeface="新宋体" panose="02010609030101010101" charset="-122"/>
              </a:rPr>
              <a:t>像素的连通性</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通路</a:t>
            </a:r>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54251" y="1771141"/>
            <a:ext cx="7872730" cy="5161915"/>
          </a:xfrm>
          <a:prstGeom prst="rect">
            <a:avLst/>
          </a:prstGeom>
        </p:spPr>
        <p:txBody>
          <a:bodyPr vert="horz" wrap="square" lIns="0" tIns="0" rIns="0" bIns="0" rtlCol="0">
            <a:spAutoFit/>
          </a:bodyPr>
          <a:lstStyle/>
          <a:p>
            <a:pPr marL="12700">
              <a:lnSpc>
                <a:spcPct val="100000"/>
              </a:lnSpc>
            </a:pPr>
            <a:r>
              <a:rPr sz="2500" dirty="0">
                <a:solidFill>
                  <a:srgbClr val="EE2B0A"/>
                </a:solidFill>
                <a:latin typeface="Wingdings" panose="05000000000000000000"/>
                <a:cs typeface="Wingdings" panose="05000000000000000000"/>
              </a:rPr>
              <a:t></a:t>
            </a:r>
            <a:r>
              <a:rPr sz="2500" spc="204" dirty="0">
                <a:solidFill>
                  <a:srgbClr val="EE2B0A"/>
                </a:solidFill>
                <a:latin typeface="Times New Roman" panose="02020603050405020304"/>
                <a:cs typeface="Times New Roman" panose="02020603050405020304"/>
              </a:rPr>
              <a:t> </a:t>
            </a:r>
            <a:r>
              <a:rPr sz="3600" dirty="0">
                <a:latin typeface="新宋体" panose="02010609030101010101" charset="-122"/>
                <a:cs typeface="新宋体" panose="02010609030101010101" charset="-122"/>
              </a:rPr>
              <a:t>区域增长</a:t>
            </a:r>
            <a:r>
              <a:rPr sz="4000" dirty="0">
                <a:latin typeface="新宋体" panose="02010609030101010101" charset="-122"/>
                <a:cs typeface="新宋体" panose="02010609030101010101" charset="-122"/>
              </a:rPr>
              <a:t>的</a:t>
            </a:r>
            <a:r>
              <a:rPr sz="3600" dirty="0">
                <a:latin typeface="新宋体" panose="02010609030101010101" charset="-122"/>
                <a:cs typeface="新宋体" panose="02010609030101010101" charset="-122"/>
              </a:rPr>
              <a:t>算法实现：</a:t>
            </a:r>
            <a:endParaRPr sz="3600">
              <a:latin typeface="新宋体" panose="02010609030101010101" charset="-122"/>
              <a:cs typeface="新宋体" panose="02010609030101010101" charset="-122"/>
            </a:endParaRPr>
          </a:p>
          <a:p>
            <a:pPr marL="1155700" marR="309245" indent="-229235" algn="just">
              <a:lnSpc>
                <a:spcPct val="110000"/>
              </a:lnSpc>
              <a:spcBef>
                <a:spcPts val="585"/>
              </a:spcBef>
            </a:pPr>
            <a:r>
              <a:rPr sz="2800" spc="-5" dirty="0">
                <a:latin typeface="新宋体" panose="02010609030101010101" charset="-122"/>
                <a:cs typeface="新宋体" panose="02010609030101010101" charset="-122"/>
              </a:rPr>
              <a:t>1）根据图像的不同应用选择一个或一组种 子，它或者是最亮或最暗的点，或者是位 于点簇中心的点</a:t>
            </a:r>
            <a:endParaRPr sz="2800">
              <a:latin typeface="新宋体" panose="02010609030101010101" charset="-122"/>
              <a:cs typeface="新宋体" panose="02010609030101010101" charset="-122"/>
            </a:endParaRPr>
          </a:p>
          <a:p>
            <a:pPr marL="927100">
              <a:lnSpc>
                <a:spcPct val="100000"/>
              </a:lnSpc>
              <a:spcBef>
                <a:spcPts val="1020"/>
              </a:spcBef>
            </a:pPr>
            <a:r>
              <a:rPr sz="2800" spc="-5" dirty="0">
                <a:latin typeface="新宋体" panose="02010609030101010101" charset="-122"/>
                <a:cs typeface="新宋体" panose="02010609030101010101" charset="-122"/>
              </a:rPr>
              <a:t>2）选择一个描述符（条件）</a:t>
            </a:r>
            <a:endParaRPr sz="2800">
              <a:latin typeface="新宋体" panose="02010609030101010101" charset="-122"/>
              <a:cs typeface="新宋体" panose="02010609030101010101" charset="-122"/>
            </a:endParaRPr>
          </a:p>
          <a:p>
            <a:pPr marL="927100" marR="5080" algn="ctr">
              <a:lnSpc>
                <a:spcPct val="110000"/>
              </a:lnSpc>
              <a:spcBef>
                <a:spcPts val="675"/>
              </a:spcBef>
            </a:pPr>
            <a:r>
              <a:rPr sz="2800" spc="-5" dirty="0">
                <a:latin typeface="新宋体" panose="02010609030101010101" charset="-122"/>
                <a:cs typeface="新宋体" panose="02010609030101010101" charset="-122"/>
              </a:rPr>
              <a:t>3）从该种子开始向外扩张，首先把种子像素 加入结果集合，然后不断将与集合中各个 像素连通、且满足描述符的像素加入集合</a:t>
            </a:r>
            <a:endParaRPr sz="2800">
              <a:latin typeface="新宋体" panose="02010609030101010101" charset="-122"/>
              <a:cs typeface="新宋体" panose="02010609030101010101" charset="-122"/>
            </a:endParaRPr>
          </a:p>
          <a:p>
            <a:pPr marL="1155700" marR="5080" indent="-229235">
              <a:lnSpc>
                <a:spcPct val="110000"/>
              </a:lnSpc>
              <a:spcBef>
                <a:spcPts val="670"/>
              </a:spcBef>
            </a:pPr>
            <a:r>
              <a:rPr sz="2800" spc="-5" dirty="0">
                <a:latin typeface="新宋体" panose="02010609030101010101" charset="-122"/>
                <a:cs typeface="新宋体" panose="02010609030101010101" charset="-122"/>
              </a:rPr>
              <a:t>4）上一过程进行到不再有满足条件的新结点 加入集合为止</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921129" y="1856994"/>
            <a:ext cx="5397500" cy="1120775"/>
          </a:xfrm>
          <a:prstGeom prst="rect">
            <a:avLst/>
          </a:prstGeom>
        </p:spPr>
        <p:txBody>
          <a:bodyPr vert="horz" wrap="square" lIns="0" tIns="0" rIns="0" bIns="0" rtlCol="0">
            <a:spAutoFit/>
          </a:bodyPr>
          <a:lstStyle/>
          <a:p>
            <a:pPr marL="12700">
              <a:lnSpc>
                <a:spcPct val="100000"/>
              </a:lnSpc>
            </a:pPr>
            <a:r>
              <a:rPr sz="2500" b="0" dirty="0">
                <a:solidFill>
                  <a:srgbClr val="EE2B0A"/>
                </a:solidFill>
                <a:latin typeface="Wingdings" panose="05000000000000000000"/>
                <a:cs typeface="Wingdings" panose="05000000000000000000"/>
              </a:rPr>
              <a:t></a:t>
            </a:r>
            <a:r>
              <a:rPr sz="2500" b="0" spc="204" dirty="0">
                <a:solidFill>
                  <a:srgbClr val="EE2B0A"/>
                </a:solidFill>
                <a:latin typeface="Times New Roman" panose="02020603050405020304"/>
                <a:cs typeface="Times New Roman" panose="02020603050405020304"/>
              </a:rPr>
              <a:t> </a:t>
            </a:r>
            <a:r>
              <a:rPr sz="3600" b="0" dirty="0">
                <a:latin typeface="新宋体" panose="02010609030101010101" charset="-122"/>
                <a:cs typeface="新宋体" panose="02010609030101010101" charset="-122"/>
              </a:rPr>
              <a:t>通过像素集合的区域增长</a:t>
            </a:r>
            <a:endParaRPr sz="3600">
              <a:latin typeface="新宋体" panose="02010609030101010101" charset="-122"/>
              <a:cs typeface="新宋体" panose="02010609030101010101" charset="-122"/>
            </a:endParaRPr>
          </a:p>
          <a:p>
            <a:pPr marL="469900">
              <a:lnSpc>
                <a:spcPts val="3750"/>
              </a:lnSpc>
              <a:spcBef>
                <a:spcPts val="750"/>
              </a:spcBef>
              <a:tabLst>
                <a:tab pos="958850" algn="l"/>
              </a:tabLst>
            </a:pPr>
            <a:r>
              <a:rPr sz="2200" b="0" dirty="0">
                <a:solidFill>
                  <a:srgbClr val="FF0000"/>
                </a:solidFill>
                <a:latin typeface="Wingdings" panose="05000000000000000000"/>
                <a:cs typeface="Wingdings" panose="05000000000000000000"/>
              </a:rPr>
              <a:t></a:t>
            </a:r>
            <a:r>
              <a:rPr sz="2200" b="0" dirty="0">
                <a:solidFill>
                  <a:srgbClr val="FF0000"/>
                </a:solidFill>
                <a:latin typeface="Times New Roman" panose="02020603050405020304"/>
                <a:cs typeface="Times New Roman" panose="02020603050405020304"/>
              </a:rPr>
              <a:t>	</a:t>
            </a:r>
            <a:r>
              <a:rPr b="0" spc="-5" dirty="0">
                <a:latin typeface="新宋体" panose="02010609030101010101" charset="-122"/>
                <a:cs typeface="新宋体" panose="02010609030101010101" charset="-122"/>
              </a:rPr>
              <a:t>算法实现：</a:t>
            </a:r>
            <a:endParaRPr sz="2200">
              <a:latin typeface="新宋体" panose="02010609030101010101" charset="-122"/>
              <a:cs typeface="新宋体" panose="02010609030101010101" charset="-122"/>
            </a:endParaRPr>
          </a:p>
        </p:txBody>
      </p:sp>
      <p:sp>
        <p:nvSpPr>
          <p:cNvPr id="6" name="object 6"/>
          <p:cNvSpPr/>
          <p:nvPr/>
        </p:nvSpPr>
        <p:spPr>
          <a:xfrm>
            <a:off x="3213239" y="3384041"/>
            <a:ext cx="5029200" cy="3124200"/>
          </a:xfrm>
          <a:custGeom>
            <a:avLst/>
            <a:gdLst/>
            <a:ahLst/>
            <a:cxnLst/>
            <a:rect l="l" t="t" r="r" b="b"/>
            <a:pathLst>
              <a:path w="5029200" h="3124200">
                <a:moveTo>
                  <a:pt x="0" y="0"/>
                </a:moveTo>
                <a:lnTo>
                  <a:pt x="0" y="3124200"/>
                </a:lnTo>
                <a:lnTo>
                  <a:pt x="5029199" y="3124200"/>
                </a:lnTo>
                <a:lnTo>
                  <a:pt x="5029199" y="0"/>
                </a:lnTo>
                <a:lnTo>
                  <a:pt x="0" y="0"/>
                </a:lnTo>
                <a:close/>
              </a:path>
            </a:pathLst>
          </a:custGeom>
          <a:solidFill>
            <a:srgbClr val="FF3399"/>
          </a:solidFill>
        </p:spPr>
        <p:txBody>
          <a:bodyPr wrap="square" lIns="0" tIns="0" rIns="0" bIns="0" rtlCol="0"/>
          <a:lstStyle/>
          <a:p>
            <a:endParaRPr/>
          </a:p>
        </p:txBody>
      </p:sp>
      <p:sp>
        <p:nvSpPr>
          <p:cNvPr id="7" name="object 7"/>
          <p:cNvSpPr/>
          <p:nvPr/>
        </p:nvSpPr>
        <p:spPr>
          <a:xfrm>
            <a:off x="3213239" y="3384041"/>
            <a:ext cx="5029200" cy="3124200"/>
          </a:xfrm>
          <a:custGeom>
            <a:avLst/>
            <a:gdLst/>
            <a:ahLst/>
            <a:cxnLst/>
            <a:rect l="l" t="t" r="r" b="b"/>
            <a:pathLst>
              <a:path w="5029200" h="3124200">
                <a:moveTo>
                  <a:pt x="0" y="0"/>
                </a:moveTo>
                <a:lnTo>
                  <a:pt x="0" y="3124200"/>
                </a:lnTo>
                <a:lnTo>
                  <a:pt x="5029199" y="3124200"/>
                </a:lnTo>
                <a:lnTo>
                  <a:pt x="5029199" y="0"/>
                </a:lnTo>
                <a:lnTo>
                  <a:pt x="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3740405" y="4135103"/>
            <a:ext cx="1968500" cy="1774189"/>
          </a:xfrm>
          <a:custGeom>
            <a:avLst/>
            <a:gdLst/>
            <a:ahLst/>
            <a:cxnLst/>
            <a:rect l="l" t="t" r="r" b="b"/>
            <a:pathLst>
              <a:path w="1968500" h="1774189">
                <a:moveTo>
                  <a:pt x="1203066" y="440651"/>
                </a:moveTo>
                <a:lnTo>
                  <a:pt x="1202073" y="393200"/>
                </a:lnTo>
                <a:lnTo>
                  <a:pt x="1197142" y="348579"/>
                </a:lnTo>
                <a:lnTo>
                  <a:pt x="1187324" y="307573"/>
                </a:lnTo>
                <a:lnTo>
                  <a:pt x="1171671" y="270965"/>
                </a:lnTo>
                <a:lnTo>
                  <a:pt x="1149233" y="239538"/>
                </a:lnTo>
                <a:lnTo>
                  <a:pt x="1121696" y="212943"/>
                </a:lnTo>
                <a:lnTo>
                  <a:pt x="1088737" y="187071"/>
                </a:lnTo>
                <a:lnTo>
                  <a:pt x="1051007" y="162105"/>
                </a:lnTo>
                <a:lnTo>
                  <a:pt x="1009160" y="138230"/>
                </a:lnTo>
                <a:lnTo>
                  <a:pt x="963847" y="115629"/>
                </a:lnTo>
                <a:lnTo>
                  <a:pt x="915721" y="94488"/>
                </a:lnTo>
                <a:lnTo>
                  <a:pt x="865434" y="74990"/>
                </a:lnTo>
                <a:lnTo>
                  <a:pt x="813638" y="57320"/>
                </a:lnTo>
                <a:lnTo>
                  <a:pt x="760986" y="41662"/>
                </a:lnTo>
                <a:lnTo>
                  <a:pt x="708131" y="28200"/>
                </a:lnTo>
                <a:lnTo>
                  <a:pt x="655724" y="17119"/>
                </a:lnTo>
                <a:lnTo>
                  <a:pt x="604418" y="8602"/>
                </a:lnTo>
                <a:lnTo>
                  <a:pt x="554865" y="2834"/>
                </a:lnTo>
                <a:lnTo>
                  <a:pt x="507718" y="0"/>
                </a:lnTo>
                <a:lnTo>
                  <a:pt x="463546" y="290"/>
                </a:lnTo>
                <a:lnTo>
                  <a:pt x="423250" y="3867"/>
                </a:lnTo>
                <a:lnTo>
                  <a:pt x="347023" y="25265"/>
                </a:lnTo>
                <a:lnTo>
                  <a:pt x="308145" y="45923"/>
                </a:lnTo>
                <a:lnTo>
                  <a:pt x="270767" y="72242"/>
                </a:lnTo>
                <a:lnTo>
                  <a:pt x="235055" y="103555"/>
                </a:lnTo>
                <a:lnTo>
                  <a:pt x="201176" y="139193"/>
                </a:lnTo>
                <a:lnTo>
                  <a:pt x="169297" y="178489"/>
                </a:lnTo>
                <a:lnTo>
                  <a:pt x="139583" y="220773"/>
                </a:lnTo>
                <a:lnTo>
                  <a:pt x="112202" y="265379"/>
                </a:lnTo>
                <a:lnTo>
                  <a:pt x="87321" y="311637"/>
                </a:lnTo>
                <a:lnTo>
                  <a:pt x="65105" y="358881"/>
                </a:lnTo>
                <a:lnTo>
                  <a:pt x="45722" y="406440"/>
                </a:lnTo>
                <a:lnTo>
                  <a:pt x="29338" y="453649"/>
                </a:lnTo>
                <a:lnTo>
                  <a:pt x="16119" y="499837"/>
                </a:lnTo>
                <a:lnTo>
                  <a:pt x="6233" y="544338"/>
                </a:lnTo>
                <a:lnTo>
                  <a:pt x="690" y="589219"/>
                </a:lnTo>
                <a:lnTo>
                  <a:pt x="0" y="636391"/>
                </a:lnTo>
                <a:lnTo>
                  <a:pt x="3582" y="685439"/>
                </a:lnTo>
                <a:lnTo>
                  <a:pt x="10854" y="735948"/>
                </a:lnTo>
                <a:lnTo>
                  <a:pt x="21236" y="787504"/>
                </a:lnTo>
                <a:lnTo>
                  <a:pt x="34145" y="839692"/>
                </a:lnTo>
                <a:lnTo>
                  <a:pt x="49000" y="892095"/>
                </a:lnTo>
                <a:lnTo>
                  <a:pt x="65220" y="944301"/>
                </a:lnTo>
                <a:lnTo>
                  <a:pt x="82224" y="995893"/>
                </a:lnTo>
                <a:lnTo>
                  <a:pt x="132117" y="1142843"/>
                </a:lnTo>
                <a:lnTo>
                  <a:pt x="146437" y="1187834"/>
                </a:lnTo>
                <a:lnTo>
                  <a:pt x="158633" y="1230138"/>
                </a:lnTo>
                <a:lnTo>
                  <a:pt x="173599" y="1288202"/>
                </a:lnTo>
                <a:lnTo>
                  <a:pt x="216119" y="1462395"/>
                </a:lnTo>
                <a:lnTo>
                  <a:pt x="230261" y="1515888"/>
                </a:lnTo>
                <a:lnTo>
                  <a:pt x="244770" y="1564808"/>
                </a:lnTo>
                <a:lnTo>
                  <a:pt x="259873" y="1607785"/>
                </a:lnTo>
                <a:lnTo>
                  <a:pt x="275798" y="1643446"/>
                </a:lnTo>
                <a:lnTo>
                  <a:pt x="311033" y="1687338"/>
                </a:lnTo>
                <a:lnTo>
                  <a:pt x="338483" y="1692111"/>
                </a:lnTo>
                <a:lnTo>
                  <a:pt x="357882" y="1685154"/>
                </a:lnTo>
                <a:lnTo>
                  <a:pt x="357882" y="729102"/>
                </a:lnTo>
                <a:lnTo>
                  <a:pt x="358442" y="672803"/>
                </a:lnTo>
                <a:lnTo>
                  <a:pt x="360508" y="619960"/>
                </a:lnTo>
                <a:lnTo>
                  <a:pt x="364250" y="571822"/>
                </a:lnTo>
                <a:lnTo>
                  <a:pt x="369838" y="529640"/>
                </a:lnTo>
                <a:lnTo>
                  <a:pt x="387233" y="468138"/>
                </a:lnTo>
                <a:lnTo>
                  <a:pt x="433118" y="419322"/>
                </a:lnTo>
                <a:lnTo>
                  <a:pt x="497718" y="408035"/>
                </a:lnTo>
                <a:lnTo>
                  <a:pt x="534700" y="416481"/>
                </a:lnTo>
                <a:lnTo>
                  <a:pt x="573556" y="434327"/>
                </a:lnTo>
                <a:lnTo>
                  <a:pt x="613354" y="461582"/>
                </a:lnTo>
                <a:lnTo>
                  <a:pt x="653158" y="498250"/>
                </a:lnTo>
                <a:lnTo>
                  <a:pt x="692033" y="544338"/>
                </a:lnTo>
                <a:lnTo>
                  <a:pt x="727039" y="602744"/>
                </a:lnTo>
                <a:lnTo>
                  <a:pt x="743926" y="638856"/>
                </a:lnTo>
                <a:lnTo>
                  <a:pt x="760579" y="678860"/>
                </a:lnTo>
                <a:lnTo>
                  <a:pt x="777132" y="722223"/>
                </a:lnTo>
                <a:lnTo>
                  <a:pt x="793718" y="768409"/>
                </a:lnTo>
                <a:lnTo>
                  <a:pt x="863064" y="970698"/>
                </a:lnTo>
                <a:lnTo>
                  <a:pt x="881817" y="1022983"/>
                </a:lnTo>
                <a:lnTo>
                  <a:pt x="901403" y="1074884"/>
                </a:lnTo>
                <a:lnTo>
                  <a:pt x="921955" y="1125867"/>
                </a:lnTo>
                <a:lnTo>
                  <a:pt x="943608" y="1175397"/>
                </a:lnTo>
                <a:lnTo>
                  <a:pt x="966493" y="1222939"/>
                </a:lnTo>
                <a:lnTo>
                  <a:pt x="990745" y="1267958"/>
                </a:lnTo>
                <a:lnTo>
                  <a:pt x="1016497" y="1309921"/>
                </a:lnTo>
                <a:lnTo>
                  <a:pt x="1043882" y="1348292"/>
                </a:lnTo>
                <a:lnTo>
                  <a:pt x="1073033" y="1382538"/>
                </a:lnTo>
                <a:lnTo>
                  <a:pt x="1106928" y="1416741"/>
                </a:lnTo>
                <a:lnTo>
                  <a:pt x="1144747" y="1451295"/>
                </a:lnTo>
                <a:lnTo>
                  <a:pt x="1179451" y="1480406"/>
                </a:lnTo>
                <a:lnTo>
                  <a:pt x="1179458" y="740923"/>
                </a:lnTo>
                <a:lnTo>
                  <a:pt x="1182169" y="692943"/>
                </a:lnTo>
                <a:lnTo>
                  <a:pt x="1186634" y="643091"/>
                </a:lnTo>
                <a:lnTo>
                  <a:pt x="1197033" y="540911"/>
                </a:lnTo>
                <a:lnTo>
                  <a:pt x="1201070" y="490149"/>
                </a:lnTo>
                <a:lnTo>
                  <a:pt x="1203066" y="440651"/>
                </a:lnTo>
                <a:close/>
              </a:path>
              <a:path w="1968500" h="1774189">
                <a:moveTo>
                  <a:pt x="539633" y="1458738"/>
                </a:moveTo>
                <a:lnTo>
                  <a:pt x="537835" y="1427045"/>
                </a:lnTo>
                <a:lnTo>
                  <a:pt x="524822" y="1397075"/>
                </a:lnTo>
                <a:lnTo>
                  <a:pt x="503736" y="1367052"/>
                </a:lnTo>
                <a:lnTo>
                  <a:pt x="477721" y="1335198"/>
                </a:lnTo>
                <a:lnTo>
                  <a:pt x="449920" y="1299737"/>
                </a:lnTo>
                <a:lnTo>
                  <a:pt x="423476" y="1258891"/>
                </a:lnTo>
                <a:lnTo>
                  <a:pt x="401533" y="1210884"/>
                </a:lnTo>
                <a:lnTo>
                  <a:pt x="387233" y="1153938"/>
                </a:lnTo>
                <a:lnTo>
                  <a:pt x="381861" y="1114981"/>
                </a:lnTo>
                <a:lnTo>
                  <a:pt x="376636" y="1069482"/>
                </a:lnTo>
                <a:lnTo>
                  <a:pt x="371728" y="1018692"/>
                </a:lnTo>
                <a:lnTo>
                  <a:pt x="367306" y="963860"/>
                </a:lnTo>
                <a:lnTo>
                  <a:pt x="363540" y="906235"/>
                </a:lnTo>
                <a:lnTo>
                  <a:pt x="360601" y="847067"/>
                </a:lnTo>
                <a:lnTo>
                  <a:pt x="358658" y="787606"/>
                </a:lnTo>
                <a:lnTo>
                  <a:pt x="357882" y="729102"/>
                </a:lnTo>
                <a:lnTo>
                  <a:pt x="357882" y="1685154"/>
                </a:lnTo>
                <a:lnTo>
                  <a:pt x="407742" y="1655258"/>
                </a:lnTo>
                <a:lnTo>
                  <a:pt x="444193" y="1620758"/>
                </a:lnTo>
                <a:lnTo>
                  <a:pt x="478286" y="1580293"/>
                </a:lnTo>
                <a:lnTo>
                  <a:pt x="507343" y="1537426"/>
                </a:lnTo>
                <a:lnTo>
                  <a:pt x="528685" y="1495720"/>
                </a:lnTo>
                <a:lnTo>
                  <a:pt x="539633" y="1458738"/>
                </a:lnTo>
                <a:close/>
              </a:path>
              <a:path w="1968500" h="1774189">
                <a:moveTo>
                  <a:pt x="1968156" y="1323738"/>
                </a:moveTo>
                <a:lnTo>
                  <a:pt x="1968105" y="1266159"/>
                </a:lnTo>
                <a:lnTo>
                  <a:pt x="1965437" y="1210570"/>
                </a:lnTo>
                <a:lnTo>
                  <a:pt x="1960107" y="1158088"/>
                </a:lnTo>
                <a:lnTo>
                  <a:pt x="1952069" y="1109828"/>
                </a:lnTo>
                <a:lnTo>
                  <a:pt x="1941274" y="1066906"/>
                </a:lnTo>
                <a:lnTo>
                  <a:pt x="1927678" y="1030437"/>
                </a:lnTo>
                <a:lnTo>
                  <a:pt x="1889794" y="980223"/>
                </a:lnTo>
                <a:lnTo>
                  <a:pt x="1828102" y="954979"/>
                </a:lnTo>
                <a:lnTo>
                  <a:pt x="1789525" y="949469"/>
                </a:lnTo>
                <a:lnTo>
                  <a:pt x="1746909" y="947644"/>
                </a:lnTo>
                <a:lnTo>
                  <a:pt x="1701093" y="948714"/>
                </a:lnTo>
                <a:lnTo>
                  <a:pt x="1652915" y="951889"/>
                </a:lnTo>
                <a:lnTo>
                  <a:pt x="1603211" y="956377"/>
                </a:lnTo>
                <a:lnTo>
                  <a:pt x="1552819" y="961386"/>
                </a:lnTo>
                <a:lnTo>
                  <a:pt x="1502578" y="966127"/>
                </a:lnTo>
                <a:lnTo>
                  <a:pt x="1453323" y="969808"/>
                </a:lnTo>
                <a:lnTo>
                  <a:pt x="1405894" y="971638"/>
                </a:lnTo>
                <a:lnTo>
                  <a:pt x="1361127" y="970826"/>
                </a:lnTo>
                <a:lnTo>
                  <a:pt x="1319860" y="966581"/>
                </a:lnTo>
                <a:lnTo>
                  <a:pt x="1251175" y="944628"/>
                </a:lnTo>
                <a:lnTo>
                  <a:pt x="1205139" y="898465"/>
                </a:lnTo>
                <a:lnTo>
                  <a:pt x="1183096" y="828137"/>
                </a:lnTo>
                <a:lnTo>
                  <a:pt x="1179451" y="786249"/>
                </a:lnTo>
                <a:lnTo>
                  <a:pt x="1179458" y="1480412"/>
                </a:lnTo>
                <a:lnTo>
                  <a:pt x="1229957" y="1520047"/>
                </a:lnTo>
                <a:lnTo>
                  <a:pt x="1276250" y="1553536"/>
                </a:lnTo>
                <a:lnTo>
                  <a:pt x="1324267" y="1585963"/>
                </a:lnTo>
                <a:lnTo>
                  <a:pt x="1373461" y="1616975"/>
                </a:lnTo>
                <a:lnTo>
                  <a:pt x="1423281" y="1646217"/>
                </a:lnTo>
                <a:lnTo>
                  <a:pt x="1473178" y="1673336"/>
                </a:lnTo>
                <a:lnTo>
                  <a:pt x="1522603" y="1697979"/>
                </a:lnTo>
                <a:lnTo>
                  <a:pt x="1571005" y="1719791"/>
                </a:lnTo>
                <a:lnTo>
                  <a:pt x="1617835" y="1738420"/>
                </a:lnTo>
                <a:lnTo>
                  <a:pt x="1662544" y="1753512"/>
                </a:lnTo>
                <a:lnTo>
                  <a:pt x="1704582" y="1764713"/>
                </a:lnTo>
                <a:lnTo>
                  <a:pt x="1743399" y="1771669"/>
                </a:lnTo>
                <a:lnTo>
                  <a:pt x="1778447" y="1774028"/>
                </a:lnTo>
                <a:lnTo>
                  <a:pt x="1809174" y="1771435"/>
                </a:lnTo>
                <a:lnTo>
                  <a:pt x="1858582" y="1747421"/>
                </a:lnTo>
                <a:lnTo>
                  <a:pt x="1899180" y="1688802"/>
                </a:lnTo>
                <a:lnTo>
                  <a:pt x="1916137" y="1648531"/>
                </a:lnTo>
                <a:lnTo>
                  <a:pt x="1930804" y="1602440"/>
                </a:lnTo>
                <a:lnTo>
                  <a:pt x="1943134" y="1551645"/>
                </a:lnTo>
                <a:lnTo>
                  <a:pt x="1953080" y="1497261"/>
                </a:lnTo>
                <a:lnTo>
                  <a:pt x="1960597" y="1440405"/>
                </a:lnTo>
                <a:lnTo>
                  <a:pt x="1965638" y="1382192"/>
                </a:lnTo>
                <a:lnTo>
                  <a:pt x="1968156" y="1323738"/>
                </a:lnTo>
                <a:close/>
              </a:path>
            </a:pathLst>
          </a:custGeom>
          <a:solidFill>
            <a:srgbClr val="33CC33"/>
          </a:solidFill>
        </p:spPr>
        <p:txBody>
          <a:bodyPr wrap="square" lIns="0" tIns="0" rIns="0" bIns="0" rtlCol="0"/>
          <a:lstStyle/>
          <a:p>
            <a:endParaRPr/>
          </a:p>
        </p:txBody>
      </p:sp>
      <p:sp>
        <p:nvSpPr>
          <p:cNvPr id="9" name="object 9"/>
          <p:cNvSpPr/>
          <p:nvPr/>
        </p:nvSpPr>
        <p:spPr>
          <a:xfrm>
            <a:off x="3740405" y="4135103"/>
            <a:ext cx="1968500" cy="1774189"/>
          </a:xfrm>
          <a:custGeom>
            <a:avLst/>
            <a:gdLst/>
            <a:ahLst/>
            <a:cxnLst/>
            <a:rect l="l" t="t" r="r" b="b"/>
            <a:pathLst>
              <a:path w="1968500" h="1774189">
                <a:moveTo>
                  <a:pt x="158633" y="1230138"/>
                </a:moveTo>
                <a:lnTo>
                  <a:pt x="146437" y="1187834"/>
                </a:lnTo>
                <a:lnTo>
                  <a:pt x="132117" y="1142843"/>
                </a:lnTo>
                <a:lnTo>
                  <a:pt x="116253" y="1095579"/>
                </a:lnTo>
                <a:lnTo>
                  <a:pt x="99428" y="1046458"/>
                </a:lnTo>
                <a:lnTo>
                  <a:pt x="82224" y="995893"/>
                </a:lnTo>
                <a:lnTo>
                  <a:pt x="65220" y="944301"/>
                </a:lnTo>
                <a:lnTo>
                  <a:pt x="49000" y="892095"/>
                </a:lnTo>
                <a:lnTo>
                  <a:pt x="34145" y="839692"/>
                </a:lnTo>
                <a:lnTo>
                  <a:pt x="21236" y="787504"/>
                </a:lnTo>
                <a:lnTo>
                  <a:pt x="10854" y="735948"/>
                </a:lnTo>
                <a:lnTo>
                  <a:pt x="3582" y="685439"/>
                </a:lnTo>
                <a:lnTo>
                  <a:pt x="0" y="636391"/>
                </a:lnTo>
                <a:lnTo>
                  <a:pt x="690" y="589219"/>
                </a:lnTo>
                <a:lnTo>
                  <a:pt x="6233" y="544338"/>
                </a:lnTo>
                <a:lnTo>
                  <a:pt x="16119" y="499837"/>
                </a:lnTo>
                <a:lnTo>
                  <a:pt x="29338" y="453649"/>
                </a:lnTo>
                <a:lnTo>
                  <a:pt x="45722" y="406440"/>
                </a:lnTo>
                <a:lnTo>
                  <a:pt x="65105" y="358881"/>
                </a:lnTo>
                <a:lnTo>
                  <a:pt x="87321" y="311637"/>
                </a:lnTo>
                <a:lnTo>
                  <a:pt x="112202" y="265379"/>
                </a:lnTo>
                <a:lnTo>
                  <a:pt x="139583" y="220773"/>
                </a:lnTo>
                <a:lnTo>
                  <a:pt x="169297" y="178489"/>
                </a:lnTo>
                <a:lnTo>
                  <a:pt x="201176" y="139193"/>
                </a:lnTo>
                <a:lnTo>
                  <a:pt x="235055" y="103555"/>
                </a:lnTo>
                <a:lnTo>
                  <a:pt x="270767" y="72242"/>
                </a:lnTo>
                <a:lnTo>
                  <a:pt x="308145" y="45923"/>
                </a:lnTo>
                <a:lnTo>
                  <a:pt x="347023" y="25265"/>
                </a:lnTo>
                <a:lnTo>
                  <a:pt x="387233" y="10938"/>
                </a:lnTo>
                <a:lnTo>
                  <a:pt x="463629" y="282"/>
                </a:lnTo>
                <a:lnTo>
                  <a:pt x="507718" y="0"/>
                </a:lnTo>
                <a:lnTo>
                  <a:pt x="554865" y="2834"/>
                </a:lnTo>
                <a:lnTo>
                  <a:pt x="604418" y="8602"/>
                </a:lnTo>
                <a:lnTo>
                  <a:pt x="655724" y="17119"/>
                </a:lnTo>
                <a:lnTo>
                  <a:pt x="708131" y="28200"/>
                </a:lnTo>
                <a:lnTo>
                  <a:pt x="760986" y="41662"/>
                </a:lnTo>
                <a:lnTo>
                  <a:pt x="813638" y="57320"/>
                </a:lnTo>
                <a:lnTo>
                  <a:pt x="865434" y="74990"/>
                </a:lnTo>
                <a:lnTo>
                  <a:pt x="915721" y="94488"/>
                </a:lnTo>
                <a:lnTo>
                  <a:pt x="963847" y="115629"/>
                </a:lnTo>
                <a:lnTo>
                  <a:pt x="1009160" y="138230"/>
                </a:lnTo>
                <a:lnTo>
                  <a:pt x="1051007" y="162105"/>
                </a:lnTo>
                <a:lnTo>
                  <a:pt x="1088737" y="187071"/>
                </a:lnTo>
                <a:lnTo>
                  <a:pt x="1121696" y="212943"/>
                </a:lnTo>
                <a:lnTo>
                  <a:pt x="1149233" y="239538"/>
                </a:lnTo>
                <a:lnTo>
                  <a:pt x="1171671" y="270965"/>
                </a:lnTo>
                <a:lnTo>
                  <a:pt x="1187324" y="307573"/>
                </a:lnTo>
                <a:lnTo>
                  <a:pt x="1197142" y="348579"/>
                </a:lnTo>
                <a:lnTo>
                  <a:pt x="1202073" y="393200"/>
                </a:lnTo>
                <a:lnTo>
                  <a:pt x="1203066" y="440651"/>
                </a:lnTo>
                <a:lnTo>
                  <a:pt x="1201070" y="490149"/>
                </a:lnTo>
                <a:lnTo>
                  <a:pt x="1197033" y="540911"/>
                </a:lnTo>
                <a:lnTo>
                  <a:pt x="1191905" y="592153"/>
                </a:lnTo>
                <a:lnTo>
                  <a:pt x="1186634" y="643091"/>
                </a:lnTo>
                <a:lnTo>
                  <a:pt x="1182169" y="692943"/>
                </a:lnTo>
                <a:lnTo>
                  <a:pt x="1179458" y="740923"/>
                </a:lnTo>
                <a:lnTo>
                  <a:pt x="1179451" y="786249"/>
                </a:lnTo>
                <a:lnTo>
                  <a:pt x="1183096" y="828137"/>
                </a:lnTo>
                <a:lnTo>
                  <a:pt x="1191343" y="865803"/>
                </a:lnTo>
                <a:lnTo>
                  <a:pt x="1225433" y="925338"/>
                </a:lnTo>
                <a:lnTo>
                  <a:pt x="1282930" y="958112"/>
                </a:lnTo>
                <a:lnTo>
                  <a:pt x="1361127" y="970826"/>
                </a:lnTo>
                <a:lnTo>
                  <a:pt x="1405894" y="971638"/>
                </a:lnTo>
                <a:lnTo>
                  <a:pt x="1453323" y="969808"/>
                </a:lnTo>
                <a:lnTo>
                  <a:pt x="1502578" y="966127"/>
                </a:lnTo>
                <a:lnTo>
                  <a:pt x="1552819" y="961386"/>
                </a:lnTo>
                <a:lnTo>
                  <a:pt x="1603211" y="956377"/>
                </a:lnTo>
                <a:lnTo>
                  <a:pt x="1652915" y="951889"/>
                </a:lnTo>
                <a:lnTo>
                  <a:pt x="1701093" y="948714"/>
                </a:lnTo>
                <a:lnTo>
                  <a:pt x="1746909" y="947644"/>
                </a:lnTo>
                <a:lnTo>
                  <a:pt x="1789525" y="949469"/>
                </a:lnTo>
                <a:lnTo>
                  <a:pt x="1828102" y="954979"/>
                </a:lnTo>
                <a:lnTo>
                  <a:pt x="1889794" y="980223"/>
                </a:lnTo>
                <a:lnTo>
                  <a:pt x="1927678" y="1030437"/>
                </a:lnTo>
                <a:lnTo>
                  <a:pt x="1941274" y="1066906"/>
                </a:lnTo>
                <a:lnTo>
                  <a:pt x="1952069" y="1109828"/>
                </a:lnTo>
                <a:lnTo>
                  <a:pt x="1960107" y="1158088"/>
                </a:lnTo>
                <a:lnTo>
                  <a:pt x="1965437" y="1210570"/>
                </a:lnTo>
                <a:lnTo>
                  <a:pt x="1968105" y="1266159"/>
                </a:lnTo>
                <a:lnTo>
                  <a:pt x="1968156" y="1323738"/>
                </a:lnTo>
                <a:lnTo>
                  <a:pt x="1965638" y="1382192"/>
                </a:lnTo>
                <a:lnTo>
                  <a:pt x="1960597" y="1440405"/>
                </a:lnTo>
                <a:lnTo>
                  <a:pt x="1953080" y="1497261"/>
                </a:lnTo>
                <a:lnTo>
                  <a:pt x="1943134" y="1551645"/>
                </a:lnTo>
                <a:lnTo>
                  <a:pt x="1930804" y="1602440"/>
                </a:lnTo>
                <a:lnTo>
                  <a:pt x="1916137" y="1648531"/>
                </a:lnTo>
                <a:lnTo>
                  <a:pt x="1899180" y="1688802"/>
                </a:lnTo>
                <a:lnTo>
                  <a:pt x="1879979" y="1722137"/>
                </a:lnTo>
                <a:lnTo>
                  <a:pt x="1835033" y="1763538"/>
                </a:lnTo>
                <a:lnTo>
                  <a:pt x="1778447" y="1774028"/>
                </a:lnTo>
                <a:lnTo>
                  <a:pt x="1743399" y="1771669"/>
                </a:lnTo>
                <a:lnTo>
                  <a:pt x="1704582" y="1764713"/>
                </a:lnTo>
                <a:lnTo>
                  <a:pt x="1662544" y="1753512"/>
                </a:lnTo>
                <a:lnTo>
                  <a:pt x="1617835" y="1738420"/>
                </a:lnTo>
                <a:lnTo>
                  <a:pt x="1571005" y="1719791"/>
                </a:lnTo>
                <a:lnTo>
                  <a:pt x="1522603" y="1697979"/>
                </a:lnTo>
                <a:lnTo>
                  <a:pt x="1473178" y="1673336"/>
                </a:lnTo>
                <a:lnTo>
                  <a:pt x="1423281" y="1646217"/>
                </a:lnTo>
                <a:lnTo>
                  <a:pt x="1373461" y="1616975"/>
                </a:lnTo>
                <a:lnTo>
                  <a:pt x="1324267" y="1585963"/>
                </a:lnTo>
                <a:lnTo>
                  <a:pt x="1276250" y="1553536"/>
                </a:lnTo>
                <a:lnTo>
                  <a:pt x="1229957" y="1520047"/>
                </a:lnTo>
                <a:lnTo>
                  <a:pt x="1185940" y="1485849"/>
                </a:lnTo>
                <a:lnTo>
                  <a:pt x="1144747" y="1451295"/>
                </a:lnTo>
                <a:lnTo>
                  <a:pt x="1106928" y="1416741"/>
                </a:lnTo>
                <a:lnTo>
                  <a:pt x="1073033" y="1382538"/>
                </a:lnTo>
                <a:lnTo>
                  <a:pt x="1043882" y="1348292"/>
                </a:lnTo>
                <a:lnTo>
                  <a:pt x="1016497" y="1309921"/>
                </a:lnTo>
                <a:lnTo>
                  <a:pt x="990745" y="1267958"/>
                </a:lnTo>
                <a:lnTo>
                  <a:pt x="966493" y="1222939"/>
                </a:lnTo>
                <a:lnTo>
                  <a:pt x="943608" y="1175397"/>
                </a:lnTo>
                <a:lnTo>
                  <a:pt x="921955" y="1125867"/>
                </a:lnTo>
                <a:lnTo>
                  <a:pt x="901403" y="1074884"/>
                </a:lnTo>
                <a:lnTo>
                  <a:pt x="881817" y="1022983"/>
                </a:lnTo>
                <a:lnTo>
                  <a:pt x="863064" y="970698"/>
                </a:lnTo>
                <a:lnTo>
                  <a:pt x="845011" y="918563"/>
                </a:lnTo>
                <a:lnTo>
                  <a:pt x="827525" y="867114"/>
                </a:lnTo>
                <a:lnTo>
                  <a:pt x="810472" y="816884"/>
                </a:lnTo>
                <a:lnTo>
                  <a:pt x="793718" y="768409"/>
                </a:lnTo>
                <a:lnTo>
                  <a:pt x="777132" y="722223"/>
                </a:lnTo>
                <a:lnTo>
                  <a:pt x="760579" y="678860"/>
                </a:lnTo>
                <a:lnTo>
                  <a:pt x="743926" y="638856"/>
                </a:lnTo>
                <a:lnTo>
                  <a:pt x="727039" y="602744"/>
                </a:lnTo>
                <a:lnTo>
                  <a:pt x="692033" y="544338"/>
                </a:lnTo>
                <a:lnTo>
                  <a:pt x="653158" y="498250"/>
                </a:lnTo>
                <a:lnTo>
                  <a:pt x="613354" y="461582"/>
                </a:lnTo>
                <a:lnTo>
                  <a:pt x="573556" y="434327"/>
                </a:lnTo>
                <a:lnTo>
                  <a:pt x="534700" y="416481"/>
                </a:lnTo>
                <a:lnTo>
                  <a:pt x="497718" y="408035"/>
                </a:lnTo>
                <a:lnTo>
                  <a:pt x="463546" y="408984"/>
                </a:lnTo>
                <a:lnTo>
                  <a:pt x="407369" y="439042"/>
                </a:lnTo>
                <a:lnTo>
                  <a:pt x="377443" y="494662"/>
                </a:lnTo>
                <a:lnTo>
                  <a:pt x="364250" y="571822"/>
                </a:lnTo>
                <a:lnTo>
                  <a:pt x="360508" y="619960"/>
                </a:lnTo>
                <a:lnTo>
                  <a:pt x="358442" y="672803"/>
                </a:lnTo>
                <a:lnTo>
                  <a:pt x="357882" y="729102"/>
                </a:lnTo>
                <a:lnTo>
                  <a:pt x="358658" y="787606"/>
                </a:lnTo>
                <a:lnTo>
                  <a:pt x="360601" y="847067"/>
                </a:lnTo>
                <a:lnTo>
                  <a:pt x="363540" y="906235"/>
                </a:lnTo>
                <a:lnTo>
                  <a:pt x="367306" y="963860"/>
                </a:lnTo>
                <a:lnTo>
                  <a:pt x="371728" y="1018692"/>
                </a:lnTo>
                <a:lnTo>
                  <a:pt x="376636" y="1069482"/>
                </a:lnTo>
                <a:lnTo>
                  <a:pt x="381861" y="1114981"/>
                </a:lnTo>
                <a:lnTo>
                  <a:pt x="387233" y="1153938"/>
                </a:lnTo>
                <a:lnTo>
                  <a:pt x="401533" y="1210884"/>
                </a:lnTo>
                <a:lnTo>
                  <a:pt x="423476" y="1258891"/>
                </a:lnTo>
                <a:lnTo>
                  <a:pt x="449920" y="1299737"/>
                </a:lnTo>
                <a:lnTo>
                  <a:pt x="477721" y="1335198"/>
                </a:lnTo>
                <a:lnTo>
                  <a:pt x="503736" y="1367052"/>
                </a:lnTo>
                <a:lnTo>
                  <a:pt x="524822" y="1397075"/>
                </a:lnTo>
                <a:lnTo>
                  <a:pt x="537835" y="1427045"/>
                </a:lnTo>
                <a:lnTo>
                  <a:pt x="539633" y="1458738"/>
                </a:lnTo>
                <a:lnTo>
                  <a:pt x="528685" y="1495720"/>
                </a:lnTo>
                <a:lnTo>
                  <a:pt x="507343" y="1537426"/>
                </a:lnTo>
                <a:lnTo>
                  <a:pt x="478286" y="1580293"/>
                </a:lnTo>
                <a:lnTo>
                  <a:pt x="444193" y="1620758"/>
                </a:lnTo>
                <a:lnTo>
                  <a:pt x="407742" y="1655258"/>
                </a:lnTo>
                <a:lnTo>
                  <a:pt x="371612" y="1680230"/>
                </a:lnTo>
                <a:lnTo>
                  <a:pt x="338483" y="1692111"/>
                </a:lnTo>
                <a:lnTo>
                  <a:pt x="311033" y="1687338"/>
                </a:lnTo>
                <a:lnTo>
                  <a:pt x="275798" y="1643446"/>
                </a:lnTo>
                <a:lnTo>
                  <a:pt x="259873" y="1607785"/>
                </a:lnTo>
                <a:lnTo>
                  <a:pt x="244770" y="1564808"/>
                </a:lnTo>
                <a:lnTo>
                  <a:pt x="230261" y="1515888"/>
                </a:lnTo>
                <a:lnTo>
                  <a:pt x="216119" y="1462395"/>
                </a:lnTo>
                <a:lnTo>
                  <a:pt x="202113" y="1405702"/>
                </a:lnTo>
                <a:lnTo>
                  <a:pt x="188016" y="1347181"/>
                </a:lnTo>
                <a:lnTo>
                  <a:pt x="173599" y="1288202"/>
                </a:lnTo>
                <a:lnTo>
                  <a:pt x="158633" y="1230138"/>
                </a:lnTo>
                <a:close/>
              </a:path>
            </a:pathLst>
          </a:custGeom>
          <a:ln w="9525">
            <a:solidFill>
              <a:srgbClr val="000000"/>
            </a:solidFill>
          </a:ln>
        </p:spPr>
        <p:txBody>
          <a:bodyPr wrap="square" lIns="0" tIns="0" rIns="0" bIns="0" rtlCol="0"/>
          <a:lstStyle/>
          <a:p>
            <a:endParaRPr/>
          </a:p>
        </p:txBody>
      </p:sp>
      <p:sp>
        <p:nvSpPr>
          <p:cNvPr id="10" name="object 10"/>
          <p:cNvSpPr/>
          <p:nvPr/>
        </p:nvSpPr>
        <p:spPr>
          <a:xfrm>
            <a:off x="5423027" y="3455823"/>
            <a:ext cx="2594610" cy="2924175"/>
          </a:xfrm>
          <a:custGeom>
            <a:avLst/>
            <a:gdLst/>
            <a:ahLst/>
            <a:cxnLst/>
            <a:rect l="l" t="t" r="r" b="b"/>
            <a:pathLst>
              <a:path w="2594609" h="2924175">
                <a:moveTo>
                  <a:pt x="2594492" y="453426"/>
                </a:moveTo>
                <a:lnTo>
                  <a:pt x="2590800" y="385418"/>
                </a:lnTo>
                <a:lnTo>
                  <a:pt x="2581757" y="329796"/>
                </a:lnTo>
                <a:lnTo>
                  <a:pt x="2568295" y="279255"/>
                </a:lnTo>
                <a:lnTo>
                  <a:pt x="2550738" y="233610"/>
                </a:lnTo>
                <a:lnTo>
                  <a:pt x="2529411" y="192675"/>
                </a:lnTo>
                <a:lnTo>
                  <a:pt x="2504642" y="156263"/>
                </a:lnTo>
                <a:lnTo>
                  <a:pt x="2476755" y="124189"/>
                </a:lnTo>
                <a:lnTo>
                  <a:pt x="2446077" y="96266"/>
                </a:lnTo>
                <a:lnTo>
                  <a:pt x="2412932" y="72309"/>
                </a:lnTo>
                <a:lnTo>
                  <a:pt x="2377647" y="52130"/>
                </a:lnTo>
                <a:lnTo>
                  <a:pt x="2340548" y="35545"/>
                </a:lnTo>
                <a:lnTo>
                  <a:pt x="2301959" y="22367"/>
                </a:lnTo>
                <a:lnTo>
                  <a:pt x="2262203" y="12408"/>
                </a:lnTo>
                <a:lnTo>
                  <a:pt x="2221618" y="5486"/>
                </a:lnTo>
                <a:lnTo>
                  <a:pt x="2180517" y="1412"/>
                </a:lnTo>
                <a:lnTo>
                  <a:pt x="2139230" y="0"/>
                </a:lnTo>
                <a:lnTo>
                  <a:pt x="2098082" y="1064"/>
                </a:lnTo>
                <a:lnTo>
                  <a:pt x="2057400" y="4418"/>
                </a:lnTo>
                <a:lnTo>
                  <a:pt x="1983174" y="23263"/>
                </a:lnTo>
                <a:lnTo>
                  <a:pt x="1942342" y="40174"/>
                </a:lnTo>
                <a:lnTo>
                  <a:pt x="1899489" y="61355"/>
                </a:lnTo>
                <a:lnTo>
                  <a:pt x="1854958" y="86262"/>
                </a:lnTo>
                <a:lnTo>
                  <a:pt x="1809092" y="114352"/>
                </a:lnTo>
                <a:lnTo>
                  <a:pt x="1762235" y="145083"/>
                </a:lnTo>
                <a:lnTo>
                  <a:pt x="1714731" y="177910"/>
                </a:lnTo>
                <a:lnTo>
                  <a:pt x="1666923" y="212293"/>
                </a:lnTo>
                <a:lnTo>
                  <a:pt x="1619154" y="247687"/>
                </a:lnTo>
                <a:lnTo>
                  <a:pt x="1571768" y="283549"/>
                </a:lnTo>
                <a:lnTo>
                  <a:pt x="1435343" y="388520"/>
                </a:lnTo>
                <a:lnTo>
                  <a:pt x="1392924" y="420827"/>
                </a:lnTo>
                <a:lnTo>
                  <a:pt x="1352604" y="450889"/>
                </a:lnTo>
                <a:lnTo>
                  <a:pt x="1314729" y="478162"/>
                </a:lnTo>
                <a:lnTo>
                  <a:pt x="1279641" y="502103"/>
                </a:lnTo>
                <a:lnTo>
                  <a:pt x="1219200" y="537818"/>
                </a:lnTo>
                <a:lnTo>
                  <a:pt x="1181290" y="556067"/>
                </a:lnTo>
                <a:lnTo>
                  <a:pt x="1137189" y="571894"/>
                </a:lnTo>
                <a:lnTo>
                  <a:pt x="1126236" y="571854"/>
                </a:lnTo>
                <a:lnTo>
                  <a:pt x="1119505" y="568100"/>
                </a:lnTo>
                <a:lnTo>
                  <a:pt x="1114615" y="561821"/>
                </a:lnTo>
                <a:lnTo>
                  <a:pt x="1109186" y="554209"/>
                </a:lnTo>
                <a:lnTo>
                  <a:pt x="1100836" y="546454"/>
                </a:lnTo>
                <a:lnTo>
                  <a:pt x="1087183" y="539747"/>
                </a:lnTo>
                <a:lnTo>
                  <a:pt x="1065847" y="535278"/>
                </a:lnTo>
                <a:lnTo>
                  <a:pt x="1034446" y="534238"/>
                </a:lnTo>
                <a:lnTo>
                  <a:pt x="990600" y="537818"/>
                </a:lnTo>
                <a:lnTo>
                  <a:pt x="962292" y="540298"/>
                </a:lnTo>
                <a:lnTo>
                  <a:pt x="928616" y="541414"/>
                </a:lnTo>
                <a:lnTo>
                  <a:pt x="890152" y="541398"/>
                </a:lnTo>
                <a:lnTo>
                  <a:pt x="847478" y="540482"/>
                </a:lnTo>
                <a:lnTo>
                  <a:pt x="801170" y="538898"/>
                </a:lnTo>
                <a:lnTo>
                  <a:pt x="751808" y="536878"/>
                </a:lnTo>
                <a:lnTo>
                  <a:pt x="699969" y="534653"/>
                </a:lnTo>
                <a:lnTo>
                  <a:pt x="646232" y="532456"/>
                </a:lnTo>
                <a:lnTo>
                  <a:pt x="591175" y="530518"/>
                </a:lnTo>
                <a:lnTo>
                  <a:pt x="535375" y="529072"/>
                </a:lnTo>
                <a:lnTo>
                  <a:pt x="491664" y="528506"/>
                </a:lnTo>
                <a:lnTo>
                  <a:pt x="454546" y="528451"/>
                </a:lnTo>
                <a:lnTo>
                  <a:pt x="423862" y="528579"/>
                </a:lnTo>
                <a:lnTo>
                  <a:pt x="369305" y="529997"/>
                </a:lnTo>
                <a:lnTo>
                  <a:pt x="316318" y="532833"/>
                </a:lnTo>
                <a:lnTo>
                  <a:pt x="265479" y="537320"/>
                </a:lnTo>
                <a:lnTo>
                  <a:pt x="217367" y="543688"/>
                </a:lnTo>
                <a:lnTo>
                  <a:pt x="172560" y="552171"/>
                </a:lnTo>
                <a:lnTo>
                  <a:pt x="131635" y="563000"/>
                </a:lnTo>
                <a:lnTo>
                  <a:pt x="95171" y="576406"/>
                </a:lnTo>
                <a:lnTo>
                  <a:pt x="37939" y="611880"/>
                </a:lnTo>
                <a:lnTo>
                  <a:pt x="5487" y="660446"/>
                </a:lnTo>
                <a:lnTo>
                  <a:pt x="0" y="690218"/>
                </a:lnTo>
                <a:lnTo>
                  <a:pt x="769" y="713969"/>
                </a:lnTo>
                <a:lnTo>
                  <a:pt x="13193" y="768813"/>
                </a:lnTo>
                <a:lnTo>
                  <a:pt x="38809" y="832519"/>
                </a:lnTo>
                <a:lnTo>
                  <a:pt x="56070" y="867345"/>
                </a:lnTo>
                <a:lnTo>
                  <a:pt x="76035" y="903969"/>
                </a:lnTo>
                <a:lnTo>
                  <a:pt x="98506" y="942249"/>
                </a:lnTo>
                <a:lnTo>
                  <a:pt x="123287" y="982046"/>
                </a:lnTo>
                <a:lnTo>
                  <a:pt x="150178" y="1023221"/>
                </a:lnTo>
                <a:lnTo>
                  <a:pt x="178983" y="1065635"/>
                </a:lnTo>
                <a:lnTo>
                  <a:pt x="209503" y="1109147"/>
                </a:lnTo>
                <a:lnTo>
                  <a:pt x="241540" y="1153618"/>
                </a:lnTo>
                <a:lnTo>
                  <a:pt x="274896" y="1198908"/>
                </a:lnTo>
                <a:lnTo>
                  <a:pt x="309375" y="1244878"/>
                </a:lnTo>
                <a:lnTo>
                  <a:pt x="380904" y="1338299"/>
                </a:lnTo>
                <a:lnTo>
                  <a:pt x="637502" y="1666168"/>
                </a:lnTo>
                <a:lnTo>
                  <a:pt x="706070" y="1755493"/>
                </a:lnTo>
                <a:lnTo>
                  <a:pt x="738573" y="1798733"/>
                </a:lnTo>
                <a:lnTo>
                  <a:pt x="769626" y="1840838"/>
                </a:lnTo>
                <a:lnTo>
                  <a:pt x="799031" y="1881668"/>
                </a:lnTo>
                <a:lnTo>
                  <a:pt x="826589" y="1921085"/>
                </a:lnTo>
                <a:lnTo>
                  <a:pt x="852103" y="1958948"/>
                </a:lnTo>
                <a:lnTo>
                  <a:pt x="875374" y="1995117"/>
                </a:lnTo>
                <a:lnTo>
                  <a:pt x="896206" y="2029454"/>
                </a:lnTo>
                <a:lnTo>
                  <a:pt x="941627" y="2117361"/>
                </a:lnTo>
                <a:lnTo>
                  <a:pt x="963574" y="2171570"/>
                </a:lnTo>
                <a:lnTo>
                  <a:pt x="980874" y="2224379"/>
                </a:lnTo>
                <a:lnTo>
                  <a:pt x="994161" y="2275718"/>
                </a:lnTo>
                <a:lnTo>
                  <a:pt x="1004070" y="2325522"/>
                </a:lnTo>
                <a:lnTo>
                  <a:pt x="1011233" y="2373723"/>
                </a:lnTo>
                <a:lnTo>
                  <a:pt x="1016286" y="2420253"/>
                </a:lnTo>
                <a:lnTo>
                  <a:pt x="1019861" y="2465046"/>
                </a:lnTo>
                <a:lnTo>
                  <a:pt x="1025117" y="2549148"/>
                </a:lnTo>
                <a:lnTo>
                  <a:pt x="1028064" y="2588324"/>
                </a:lnTo>
                <a:lnTo>
                  <a:pt x="1037769" y="2660586"/>
                </a:lnTo>
                <a:lnTo>
                  <a:pt x="1056779" y="2724282"/>
                </a:lnTo>
                <a:lnTo>
                  <a:pt x="1090165" y="2778872"/>
                </a:lnTo>
                <a:lnTo>
                  <a:pt x="1143000" y="2823818"/>
                </a:lnTo>
                <a:lnTo>
                  <a:pt x="1211138" y="2857033"/>
                </a:lnTo>
                <a:lnTo>
                  <a:pt x="1251937" y="2871244"/>
                </a:lnTo>
                <a:lnTo>
                  <a:pt x="1296531" y="2883825"/>
                </a:lnTo>
                <a:lnTo>
                  <a:pt x="1344404" y="2894751"/>
                </a:lnTo>
                <a:lnTo>
                  <a:pt x="1395037" y="2903995"/>
                </a:lnTo>
                <a:lnTo>
                  <a:pt x="1447912" y="2911533"/>
                </a:lnTo>
                <a:lnTo>
                  <a:pt x="1502512" y="2917340"/>
                </a:lnTo>
                <a:lnTo>
                  <a:pt x="1558318" y="2921390"/>
                </a:lnTo>
                <a:lnTo>
                  <a:pt x="1614813" y="2923658"/>
                </a:lnTo>
                <a:lnTo>
                  <a:pt x="1671479" y="2924120"/>
                </a:lnTo>
                <a:lnTo>
                  <a:pt x="1727798" y="2922749"/>
                </a:lnTo>
                <a:lnTo>
                  <a:pt x="1783252" y="2919522"/>
                </a:lnTo>
                <a:lnTo>
                  <a:pt x="1837323" y="2914412"/>
                </a:lnTo>
                <a:lnTo>
                  <a:pt x="1889493" y="2907394"/>
                </a:lnTo>
                <a:lnTo>
                  <a:pt x="1939245" y="2898443"/>
                </a:lnTo>
                <a:lnTo>
                  <a:pt x="1986060" y="2887535"/>
                </a:lnTo>
                <a:lnTo>
                  <a:pt x="2029421" y="2874643"/>
                </a:lnTo>
                <a:lnTo>
                  <a:pt x="2068810" y="2859744"/>
                </a:lnTo>
                <a:lnTo>
                  <a:pt x="2103709" y="2842810"/>
                </a:lnTo>
                <a:lnTo>
                  <a:pt x="2161218" y="2800539"/>
                </a:lnTo>
                <a:lnTo>
                  <a:pt x="2202989" y="2746514"/>
                </a:lnTo>
                <a:lnTo>
                  <a:pt x="2229697" y="2682748"/>
                </a:lnTo>
                <a:lnTo>
                  <a:pt x="2244806" y="2609503"/>
                </a:lnTo>
                <a:lnTo>
                  <a:pt x="2249094" y="2569408"/>
                </a:lnTo>
                <a:lnTo>
                  <a:pt x="2251782" y="2527042"/>
                </a:lnTo>
                <a:lnTo>
                  <a:pt x="2253304" y="2482436"/>
                </a:lnTo>
                <a:lnTo>
                  <a:pt x="2256393" y="2282276"/>
                </a:lnTo>
                <a:lnTo>
                  <a:pt x="2258581" y="2226965"/>
                </a:lnTo>
                <a:lnTo>
                  <a:pt x="2262207" y="2169564"/>
                </a:lnTo>
                <a:lnTo>
                  <a:pt x="2267691" y="2110247"/>
                </a:lnTo>
                <a:lnTo>
                  <a:pt x="2275479" y="2048905"/>
                </a:lnTo>
                <a:lnTo>
                  <a:pt x="2286000" y="1985618"/>
                </a:lnTo>
                <a:lnTo>
                  <a:pt x="2293686" y="1946233"/>
                </a:lnTo>
                <a:lnTo>
                  <a:pt x="2302398" y="1904350"/>
                </a:lnTo>
                <a:lnTo>
                  <a:pt x="2322537" y="1813816"/>
                </a:lnTo>
                <a:lnTo>
                  <a:pt x="2481262" y="1157229"/>
                </a:lnTo>
                <a:lnTo>
                  <a:pt x="2519531" y="985821"/>
                </a:lnTo>
                <a:lnTo>
                  <a:pt x="2542159" y="875071"/>
                </a:lnTo>
                <a:lnTo>
                  <a:pt x="2552337" y="821296"/>
                </a:lnTo>
                <a:lnTo>
                  <a:pt x="2561635" y="768829"/>
                </a:lnTo>
                <a:lnTo>
                  <a:pt x="2569964" y="717853"/>
                </a:lnTo>
                <a:lnTo>
                  <a:pt x="2577232" y="668547"/>
                </a:lnTo>
                <a:lnTo>
                  <a:pt x="2583349" y="621093"/>
                </a:lnTo>
                <a:lnTo>
                  <a:pt x="2588224" y="575673"/>
                </a:lnTo>
                <a:lnTo>
                  <a:pt x="2591767" y="532468"/>
                </a:lnTo>
                <a:lnTo>
                  <a:pt x="2593887" y="491658"/>
                </a:lnTo>
                <a:lnTo>
                  <a:pt x="2594492" y="453426"/>
                </a:lnTo>
                <a:close/>
              </a:path>
            </a:pathLst>
          </a:custGeom>
          <a:solidFill>
            <a:srgbClr val="000099"/>
          </a:solidFill>
        </p:spPr>
        <p:txBody>
          <a:bodyPr wrap="square" lIns="0" tIns="0" rIns="0" bIns="0" rtlCol="0"/>
          <a:lstStyle/>
          <a:p>
            <a:endParaRPr/>
          </a:p>
        </p:txBody>
      </p:sp>
      <p:sp>
        <p:nvSpPr>
          <p:cNvPr id="11" name="object 11"/>
          <p:cNvSpPr/>
          <p:nvPr/>
        </p:nvSpPr>
        <p:spPr>
          <a:xfrm>
            <a:off x="5423027" y="3455823"/>
            <a:ext cx="2594610" cy="2924175"/>
          </a:xfrm>
          <a:custGeom>
            <a:avLst/>
            <a:gdLst/>
            <a:ahLst/>
            <a:cxnLst/>
            <a:rect l="l" t="t" r="r" b="b"/>
            <a:pathLst>
              <a:path w="2594609" h="2924175">
                <a:moveTo>
                  <a:pt x="990600" y="537818"/>
                </a:moveTo>
                <a:lnTo>
                  <a:pt x="962292" y="540298"/>
                </a:lnTo>
                <a:lnTo>
                  <a:pt x="928616" y="541414"/>
                </a:lnTo>
                <a:lnTo>
                  <a:pt x="890152" y="541398"/>
                </a:lnTo>
                <a:lnTo>
                  <a:pt x="847478" y="540482"/>
                </a:lnTo>
                <a:lnTo>
                  <a:pt x="801170" y="538898"/>
                </a:lnTo>
                <a:lnTo>
                  <a:pt x="751808" y="536878"/>
                </a:lnTo>
                <a:lnTo>
                  <a:pt x="699969" y="534653"/>
                </a:lnTo>
                <a:lnTo>
                  <a:pt x="646232" y="532456"/>
                </a:lnTo>
                <a:lnTo>
                  <a:pt x="591175" y="530518"/>
                </a:lnTo>
                <a:lnTo>
                  <a:pt x="535375" y="529072"/>
                </a:lnTo>
                <a:lnTo>
                  <a:pt x="479411" y="528348"/>
                </a:lnTo>
                <a:lnTo>
                  <a:pt x="423862" y="528579"/>
                </a:lnTo>
                <a:lnTo>
                  <a:pt x="369305" y="529997"/>
                </a:lnTo>
                <a:lnTo>
                  <a:pt x="316318" y="532833"/>
                </a:lnTo>
                <a:lnTo>
                  <a:pt x="265479" y="537320"/>
                </a:lnTo>
                <a:lnTo>
                  <a:pt x="217367" y="543688"/>
                </a:lnTo>
                <a:lnTo>
                  <a:pt x="172560" y="552171"/>
                </a:lnTo>
                <a:lnTo>
                  <a:pt x="131635" y="563000"/>
                </a:lnTo>
                <a:lnTo>
                  <a:pt x="95171" y="576406"/>
                </a:lnTo>
                <a:lnTo>
                  <a:pt x="37939" y="611880"/>
                </a:lnTo>
                <a:lnTo>
                  <a:pt x="5487" y="660446"/>
                </a:lnTo>
                <a:lnTo>
                  <a:pt x="0" y="690218"/>
                </a:lnTo>
                <a:lnTo>
                  <a:pt x="769" y="713969"/>
                </a:lnTo>
                <a:lnTo>
                  <a:pt x="13193" y="768813"/>
                </a:lnTo>
                <a:lnTo>
                  <a:pt x="38809" y="832519"/>
                </a:lnTo>
                <a:lnTo>
                  <a:pt x="56070" y="867345"/>
                </a:lnTo>
                <a:lnTo>
                  <a:pt x="76035" y="903969"/>
                </a:lnTo>
                <a:lnTo>
                  <a:pt x="98506" y="942249"/>
                </a:lnTo>
                <a:lnTo>
                  <a:pt x="123287" y="982046"/>
                </a:lnTo>
                <a:lnTo>
                  <a:pt x="150178" y="1023221"/>
                </a:lnTo>
                <a:lnTo>
                  <a:pt x="178983" y="1065635"/>
                </a:lnTo>
                <a:lnTo>
                  <a:pt x="209503" y="1109147"/>
                </a:lnTo>
                <a:lnTo>
                  <a:pt x="241540" y="1153618"/>
                </a:lnTo>
                <a:lnTo>
                  <a:pt x="274896" y="1198908"/>
                </a:lnTo>
                <a:lnTo>
                  <a:pt x="309375" y="1244878"/>
                </a:lnTo>
                <a:lnTo>
                  <a:pt x="344777" y="1291388"/>
                </a:lnTo>
                <a:lnTo>
                  <a:pt x="380904" y="1338299"/>
                </a:lnTo>
                <a:lnTo>
                  <a:pt x="417560" y="1385471"/>
                </a:lnTo>
                <a:lnTo>
                  <a:pt x="454546" y="1432765"/>
                </a:lnTo>
                <a:lnTo>
                  <a:pt x="491664" y="1480040"/>
                </a:lnTo>
                <a:lnTo>
                  <a:pt x="528717" y="1527157"/>
                </a:lnTo>
                <a:lnTo>
                  <a:pt x="565506" y="1573978"/>
                </a:lnTo>
                <a:lnTo>
                  <a:pt x="601833" y="1620361"/>
                </a:lnTo>
                <a:lnTo>
                  <a:pt x="637502" y="1666168"/>
                </a:lnTo>
                <a:lnTo>
                  <a:pt x="672313" y="1711258"/>
                </a:lnTo>
                <a:lnTo>
                  <a:pt x="706070" y="1755493"/>
                </a:lnTo>
                <a:lnTo>
                  <a:pt x="738573" y="1798733"/>
                </a:lnTo>
                <a:lnTo>
                  <a:pt x="769626" y="1840838"/>
                </a:lnTo>
                <a:lnTo>
                  <a:pt x="799031" y="1881668"/>
                </a:lnTo>
                <a:lnTo>
                  <a:pt x="826589" y="1921085"/>
                </a:lnTo>
                <a:lnTo>
                  <a:pt x="852103" y="1958948"/>
                </a:lnTo>
                <a:lnTo>
                  <a:pt x="875374" y="1995117"/>
                </a:lnTo>
                <a:lnTo>
                  <a:pt x="896206" y="2029454"/>
                </a:lnTo>
                <a:lnTo>
                  <a:pt x="941627" y="2117361"/>
                </a:lnTo>
                <a:lnTo>
                  <a:pt x="963574" y="2171570"/>
                </a:lnTo>
                <a:lnTo>
                  <a:pt x="980874" y="2224379"/>
                </a:lnTo>
                <a:lnTo>
                  <a:pt x="994161" y="2275718"/>
                </a:lnTo>
                <a:lnTo>
                  <a:pt x="1004070" y="2325522"/>
                </a:lnTo>
                <a:lnTo>
                  <a:pt x="1011233" y="2373723"/>
                </a:lnTo>
                <a:lnTo>
                  <a:pt x="1016286" y="2420253"/>
                </a:lnTo>
                <a:lnTo>
                  <a:pt x="1019861" y="2465046"/>
                </a:lnTo>
                <a:lnTo>
                  <a:pt x="1022594" y="2508033"/>
                </a:lnTo>
                <a:lnTo>
                  <a:pt x="1025117" y="2549148"/>
                </a:lnTo>
                <a:lnTo>
                  <a:pt x="1028064" y="2588324"/>
                </a:lnTo>
                <a:lnTo>
                  <a:pt x="1037769" y="2660586"/>
                </a:lnTo>
                <a:lnTo>
                  <a:pt x="1056779" y="2724282"/>
                </a:lnTo>
                <a:lnTo>
                  <a:pt x="1090165" y="2778872"/>
                </a:lnTo>
                <a:lnTo>
                  <a:pt x="1143000" y="2823818"/>
                </a:lnTo>
                <a:lnTo>
                  <a:pt x="1211138" y="2857033"/>
                </a:lnTo>
                <a:lnTo>
                  <a:pt x="1251937" y="2871244"/>
                </a:lnTo>
                <a:lnTo>
                  <a:pt x="1296531" y="2883825"/>
                </a:lnTo>
                <a:lnTo>
                  <a:pt x="1344404" y="2894751"/>
                </a:lnTo>
                <a:lnTo>
                  <a:pt x="1395037" y="2903995"/>
                </a:lnTo>
                <a:lnTo>
                  <a:pt x="1447912" y="2911533"/>
                </a:lnTo>
                <a:lnTo>
                  <a:pt x="1502512" y="2917340"/>
                </a:lnTo>
                <a:lnTo>
                  <a:pt x="1558318" y="2921390"/>
                </a:lnTo>
                <a:lnTo>
                  <a:pt x="1614813" y="2923658"/>
                </a:lnTo>
                <a:lnTo>
                  <a:pt x="1671479" y="2924120"/>
                </a:lnTo>
                <a:lnTo>
                  <a:pt x="1727798" y="2922749"/>
                </a:lnTo>
                <a:lnTo>
                  <a:pt x="1783252" y="2919522"/>
                </a:lnTo>
                <a:lnTo>
                  <a:pt x="1837323" y="2914412"/>
                </a:lnTo>
                <a:lnTo>
                  <a:pt x="1889493" y="2907394"/>
                </a:lnTo>
                <a:lnTo>
                  <a:pt x="1939245" y="2898443"/>
                </a:lnTo>
                <a:lnTo>
                  <a:pt x="1986060" y="2887535"/>
                </a:lnTo>
                <a:lnTo>
                  <a:pt x="2029421" y="2874643"/>
                </a:lnTo>
                <a:lnTo>
                  <a:pt x="2068810" y="2859744"/>
                </a:lnTo>
                <a:lnTo>
                  <a:pt x="2103709" y="2842810"/>
                </a:lnTo>
                <a:lnTo>
                  <a:pt x="2161218" y="2800539"/>
                </a:lnTo>
                <a:lnTo>
                  <a:pt x="2202989" y="2746514"/>
                </a:lnTo>
                <a:lnTo>
                  <a:pt x="2229697" y="2682748"/>
                </a:lnTo>
                <a:lnTo>
                  <a:pt x="2244806" y="2609503"/>
                </a:lnTo>
                <a:lnTo>
                  <a:pt x="2249094" y="2569408"/>
                </a:lnTo>
                <a:lnTo>
                  <a:pt x="2251782" y="2527042"/>
                </a:lnTo>
                <a:lnTo>
                  <a:pt x="2253304" y="2482436"/>
                </a:lnTo>
                <a:lnTo>
                  <a:pt x="2254093" y="2435624"/>
                </a:lnTo>
                <a:lnTo>
                  <a:pt x="2254582" y="2386638"/>
                </a:lnTo>
                <a:lnTo>
                  <a:pt x="2255204" y="2335511"/>
                </a:lnTo>
                <a:lnTo>
                  <a:pt x="2256393" y="2282276"/>
                </a:lnTo>
                <a:lnTo>
                  <a:pt x="2258581" y="2226965"/>
                </a:lnTo>
                <a:lnTo>
                  <a:pt x="2262203" y="2169611"/>
                </a:lnTo>
                <a:lnTo>
                  <a:pt x="2267691" y="2110247"/>
                </a:lnTo>
                <a:lnTo>
                  <a:pt x="2275479" y="2048905"/>
                </a:lnTo>
                <a:lnTo>
                  <a:pt x="2286000" y="1985618"/>
                </a:lnTo>
                <a:lnTo>
                  <a:pt x="2293686" y="1946233"/>
                </a:lnTo>
                <a:lnTo>
                  <a:pt x="2302398" y="1904350"/>
                </a:lnTo>
                <a:lnTo>
                  <a:pt x="2312046" y="1860150"/>
                </a:lnTo>
                <a:lnTo>
                  <a:pt x="2322537" y="1813816"/>
                </a:lnTo>
                <a:lnTo>
                  <a:pt x="2333781" y="1765527"/>
                </a:lnTo>
                <a:lnTo>
                  <a:pt x="2345689" y="1715466"/>
                </a:lnTo>
                <a:lnTo>
                  <a:pt x="2358168" y="1663813"/>
                </a:lnTo>
                <a:lnTo>
                  <a:pt x="2371129" y="1610750"/>
                </a:lnTo>
                <a:lnTo>
                  <a:pt x="2384481" y="1556458"/>
                </a:lnTo>
                <a:lnTo>
                  <a:pt x="2398132" y="1501119"/>
                </a:lnTo>
                <a:lnTo>
                  <a:pt x="2411993" y="1444912"/>
                </a:lnTo>
                <a:lnTo>
                  <a:pt x="2425972" y="1388021"/>
                </a:lnTo>
                <a:lnTo>
                  <a:pt x="2439980" y="1330626"/>
                </a:lnTo>
                <a:lnTo>
                  <a:pt x="2453924" y="1272908"/>
                </a:lnTo>
                <a:lnTo>
                  <a:pt x="2467715" y="1215049"/>
                </a:lnTo>
                <a:lnTo>
                  <a:pt x="2481262" y="1157229"/>
                </a:lnTo>
                <a:lnTo>
                  <a:pt x="2494474" y="1099630"/>
                </a:lnTo>
                <a:lnTo>
                  <a:pt x="2507260" y="1042434"/>
                </a:lnTo>
                <a:lnTo>
                  <a:pt x="2519531" y="985821"/>
                </a:lnTo>
                <a:lnTo>
                  <a:pt x="2531194" y="929973"/>
                </a:lnTo>
                <a:lnTo>
                  <a:pt x="2542159" y="875071"/>
                </a:lnTo>
                <a:lnTo>
                  <a:pt x="2552337" y="821296"/>
                </a:lnTo>
                <a:lnTo>
                  <a:pt x="2561635" y="768829"/>
                </a:lnTo>
                <a:lnTo>
                  <a:pt x="2569964" y="717853"/>
                </a:lnTo>
                <a:lnTo>
                  <a:pt x="2577232" y="668547"/>
                </a:lnTo>
                <a:lnTo>
                  <a:pt x="2583349" y="621093"/>
                </a:lnTo>
                <a:lnTo>
                  <a:pt x="2588224" y="575673"/>
                </a:lnTo>
                <a:lnTo>
                  <a:pt x="2591767" y="532468"/>
                </a:lnTo>
                <a:lnTo>
                  <a:pt x="2593887" y="491658"/>
                </a:lnTo>
                <a:lnTo>
                  <a:pt x="2594492" y="453426"/>
                </a:lnTo>
                <a:lnTo>
                  <a:pt x="2593494" y="417952"/>
                </a:lnTo>
                <a:lnTo>
                  <a:pt x="2581757" y="329796"/>
                </a:lnTo>
                <a:lnTo>
                  <a:pt x="2568295" y="279255"/>
                </a:lnTo>
                <a:lnTo>
                  <a:pt x="2550738" y="233610"/>
                </a:lnTo>
                <a:lnTo>
                  <a:pt x="2529411" y="192675"/>
                </a:lnTo>
                <a:lnTo>
                  <a:pt x="2504642" y="156263"/>
                </a:lnTo>
                <a:lnTo>
                  <a:pt x="2476755" y="124189"/>
                </a:lnTo>
                <a:lnTo>
                  <a:pt x="2446077" y="96266"/>
                </a:lnTo>
                <a:lnTo>
                  <a:pt x="2412932" y="72309"/>
                </a:lnTo>
                <a:lnTo>
                  <a:pt x="2377647" y="52130"/>
                </a:lnTo>
                <a:lnTo>
                  <a:pt x="2340548" y="35545"/>
                </a:lnTo>
                <a:lnTo>
                  <a:pt x="2301959" y="22367"/>
                </a:lnTo>
                <a:lnTo>
                  <a:pt x="2262207" y="12409"/>
                </a:lnTo>
                <a:lnTo>
                  <a:pt x="2221618" y="5486"/>
                </a:lnTo>
                <a:lnTo>
                  <a:pt x="2180517" y="1412"/>
                </a:lnTo>
                <a:lnTo>
                  <a:pt x="2139230" y="0"/>
                </a:lnTo>
                <a:lnTo>
                  <a:pt x="2098082" y="1064"/>
                </a:lnTo>
                <a:lnTo>
                  <a:pt x="2057400" y="4418"/>
                </a:lnTo>
                <a:lnTo>
                  <a:pt x="1983174" y="23263"/>
                </a:lnTo>
                <a:lnTo>
                  <a:pt x="1942342" y="40174"/>
                </a:lnTo>
                <a:lnTo>
                  <a:pt x="1899489" y="61355"/>
                </a:lnTo>
                <a:lnTo>
                  <a:pt x="1854958" y="86262"/>
                </a:lnTo>
                <a:lnTo>
                  <a:pt x="1809092" y="114352"/>
                </a:lnTo>
                <a:lnTo>
                  <a:pt x="1762235" y="145083"/>
                </a:lnTo>
                <a:lnTo>
                  <a:pt x="1714731" y="177910"/>
                </a:lnTo>
                <a:lnTo>
                  <a:pt x="1666923" y="212293"/>
                </a:lnTo>
                <a:lnTo>
                  <a:pt x="1619154" y="247687"/>
                </a:lnTo>
                <a:lnTo>
                  <a:pt x="1571768" y="283549"/>
                </a:lnTo>
                <a:lnTo>
                  <a:pt x="1525109" y="319338"/>
                </a:lnTo>
                <a:lnTo>
                  <a:pt x="1479519" y="354509"/>
                </a:lnTo>
                <a:lnTo>
                  <a:pt x="1435343" y="388520"/>
                </a:lnTo>
                <a:lnTo>
                  <a:pt x="1392924" y="420827"/>
                </a:lnTo>
                <a:lnTo>
                  <a:pt x="1352604" y="450889"/>
                </a:lnTo>
                <a:lnTo>
                  <a:pt x="1314729" y="478162"/>
                </a:lnTo>
                <a:lnTo>
                  <a:pt x="1279641" y="502103"/>
                </a:lnTo>
                <a:lnTo>
                  <a:pt x="1219200" y="537818"/>
                </a:lnTo>
                <a:lnTo>
                  <a:pt x="1181290" y="556067"/>
                </a:lnTo>
                <a:lnTo>
                  <a:pt x="1137189" y="571894"/>
                </a:lnTo>
                <a:lnTo>
                  <a:pt x="1126236" y="571854"/>
                </a:lnTo>
                <a:lnTo>
                  <a:pt x="1119505" y="568100"/>
                </a:lnTo>
                <a:lnTo>
                  <a:pt x="1114615" y="561821"/>
                </a:lnTo>
                <a:lnTo>
                  <a:pt x="1109186" y="554209"/>
                </a:lnTo>
                <a:lnTo>
                  <a:pt x="1100836" y="546454"/>
                </a:lnTo>
                <a:lnTo>
                  <a:pt x="1087183" y="539747"/>
                </a:lnTo>
                <a:lnTo>
                  <a:pt x="1065847" y="535278"/>
                </a:lnTo>
                <a:lnTo>
                  <a:pt x="1034446" y="534238"/>
                </a:lnTo>
                <a:lnTo>
                  <a:pt x="990600" y="537818"/>
                </a:lnTo>
                <a:close/>
              </a:path>
            </a:pathLst>
          </a:custGeom>
          <a:ln w="9525">
            <a:solidFill>
              <a:srgbClr val="000000"/>
            </a:solidFill>
          </a:ln>
        </p:spPr>
        <p:txBody>
          <a:bodyPr wrap="square" lIns="0" tIns="0" rIns="0" bIns="0" rtlCol="0"/>
          <a:lstStyle/>
          <a:p>
            <a:endParaRPr/>
          </a:p>
        </p:txBody>
      </p:sp>
      <p:sp>
        <p:nvSpPr>
          <p:cNvPr id="12" name="object 12"/>
          <p:cNvSpPr/>
          <p:nvPr/>
        </p:nvSpPr>
        <p:spPr>
          <a:xfrm>
            <a:off x="66422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13" name="object 13"/>
          <p:cNvSpPr/>
          <p:nvPr/>
        </p:nvSpPr>
        <p:spPr>
          <a:xfrm>
            <a:off x="66422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64136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15" name="object 15"/>
          <p:cNvSpPr/>
          <p:nvPr/>
        </p:nvSpPr>
        <p:spPr>
          <a:xfrm>
            <a:off x="64136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16" name="object 16"/>
          <p:cNvSpPr/>
          <p:nvPr/>
        </p:nvSpPr>
        <p:spPr>
          <a:xfrm>
            <a:off x="6642227" y="46794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17" name="object 17"/>
          <p:cNvSpPr/>
          <p:nvPr/>
        </p:nvSpPr>
        <p:spPr>
          <a:xfrm>
            <a:off x="6642227" y="46794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4889639" y="52890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19" name="object 19"/>
          <p:cNvSpPr/>
          <p:nvPr/>
        </p:nvSpPr>
        <p:spPr>
          <a:xfrm>
            <a:off x="4889639" y="52890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20" name="object 20"/>
          <p:cNvSpPr/>
          <p:nvPr/>
        </p:nvSpPr>
        <p:spPr>
          <a:xfrm>
            <a:off x="5118239" y="55176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21" name="object 21"/>
          <p:cNvSpPr/>
          <p:nvPr/>
        </p:nvSpPr>
        <p:spPr>
          <a:xfrm>
            <a:off x="5118239" y="55176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5346839" y="52890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23" name="object 23"/>
          <p:cNvSpPr/>
          <p:nvPr/>
        </p:nvSpPr>
        <p:spPr>
          <a:xfrm>
            <a:off x="5346839" y="52890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24" name="object 24"/>
          <p:cNvSpPr/>
          <p:nvPr/>
        </p:nvSpPr>
        <p:spPr>
          <a:xfrm>
            <a:off x="5118239" y="52890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0000"/>
          </a:solidFill>
        </p:spPr>
        <p:txBody>
          <a:bodyPr wrap="square" lIns="0" tIns="0" rIns="0" bIns="0" rtlCol="0"/>
          <a:lstStyle/>
          <a:p>
            <a:endParaRPr/>
          </a:p>
        </p:txBody>
      </p:sp>
      <p:sp>
        <p:nvSpPr>
          <p:cNvPr id="25" name="object 25"/>
          <p:cNvSpPr/>
          <p:nvPr/>
        </p:nvSpPr>
        <p:spPr>
          <a:xfrm>
            <a:off x="5118239" y="52890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26" name="object 26"/>
          <p:cNvSpPr/>
          <p:nvPr/>
        </p:nvSpPr>
        <p:spPr>
          <a:xfrm>
            <a:off x="68708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0000"/>
          </a:solidFill>
        </p:spPr>
        <p:txBody>
          <a:bodyPr wrap="square" lIns="0" tIns="0" rIns="0" bIns="0" rtlCol="0"/>
          <a:lstStyle/>
          <a:p>
            <a:endParaRPr/>
          </a:p>
        </p:txBody>
      </p:sp>
      <p:sp>
        <p:nvSpPr>
          <p:cNvPr id="27" name="object 27"/>
          <p:cNvSpPr/>
          <p:nvPr/>
        </p:nvSpPr>
        <p:spPr>
          <a:xfrm>
            <a:off x="68708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28" name="object 28"/>
          <p:cNvSpPr/>
          <p:nvPr/>
        </p:nvSpPr>
        <p:spPr>
          <a:xfrm>
            <a:off x="6870827" y="46794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29" name="object 29"/>
          <p:cNvSpPr/>
          <p:nvPr/>
        </p:nvSpPr>
        <p:spPr>
          <a:xfrm>
            <a:off x="6870827" y="46794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30" name="object 30"/>
          <p:cNvSpPr/>
          <p:nvPr/>
        </p:nvSpPr>
        <p:spPr>
          <a:xfrm>
            <a:off x="5118239" y="50604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31" name="object 31"/>
          <p:cNvSpPr/>
          <p:nvPr/>
        </p:nvSpPr>
        <p:spPr>
          <a:xfrm>
            <a:off x="5118239" y="50604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32" name="object 32"/>
          <p:cNvSpPr/>
          <p:nvPr/>
        </p:nvSpPr>
        <p:spPr>
          <a:xfrm>
            <a:off x="6642227" y="42222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33" name="object 33"/>
          <p:cNvSpPr/>
          <p:nvPr/>
        </p:nvSpPr>
        <p:spPr>
          <a:xfrm>
            <a:off x="6642227" y="42222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34" name="object 34"/>
          <p:cNvSpPr/>
          <p:nvPr/>
        </p:nvSpPr>
        <p:spPr>
          <a:xfrm>
            <a:off x="73280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35" name="object 35"/>
          <p:cNvSpPr/>
          <p:nvPr/>
        </p:nvSpPr>
        <p:spPr>
          <a:xfrm>
            <a:off x="73280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36" name="object 36"/>
          <p:cNvSpPr/>
          <p:nvPr/>
        </p:nvSpPr>
        <p:spPr>
          <a:xfrm>
            <a:off x="6870827" y="39936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37" name="object 37"/>
          <p:cNvSpPr/>
          <p:nvPr/>
        </p:nvSpPr>
        <p:spPr>
          <a:xfrm>
            <a:off x="6870827" y="39936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38" name="object 38"/>
          <p:cNvSpPr/>
          <p:nvPr/>
        </p:nvSpPr>
        <p:spPr>
          <a:xfrm>
            <a:off x="7099427" y="42222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39" name="object 39"/>
          <p:cNvSpPr/>
          <p:nvPr/>
        </p:nvSpPr>
        <p:spPr>
          <a:xfrm>
            <a:off x="7099427" y="42222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40" name="object 40"/>
          <p:cNvSpPr/>
          <p:nvPr/>
        </p:nvSpPr>
        <p:spPr>
          <a:xfrm>
            <a:off x="70994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41" name="object 41"/>
          <p:cNvSpPr/>
          <p:nvPr/>
        </p:nvSpPr>
        <p:spPr>
          <a:xfrm>
            <a:off x="7099427" y="44508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42" name="object 42"/>
          <p:cNvSpPr/>
          <p:nvPr/>
        </p:nvSpPr>
        <p:spPr>
          <a:xfrm>
            <a:off x="6870827" y="42222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43" name="object 43"/>
          <p:cNvSpPr/>
          <p:nvPr/>
        </p:nvSpPr>
        <p:spPr>
          <a:xfrm>
            <a:off x="6870827" y="42222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44" name="object 44"/>
          <p:cNvSpPr/>
          <p:nvPr/>
        </p:nvSpPr>
        <p:spPr>
          <a:xfrm>
            <a:off x="6870827" y="49080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solidFill>
            <a:srgbClr val="FF3399"/>
          </a:solidFill>
        </p:spPr>
        <p:txBody>
          <a:bodyPr wrap="square" lIns="0" tIns="0" rIns="0" bIns="0" rtlCol="0"/>
          <a:lstStyle/>
          <a:p>
            <a:endParaRPr/>
          </a:p>
        </p:txBody>
      </p:sp>
      <p:sp>
        <p:nvSpPr>
          <p:cNvPr id="45" name="object 45"/>
          <p:cNvSpPr/>
          <p:nvPr/>
        </p:nvSpPr>
        <p:spPr>
          <a:xfrm>
            <a:off x="6870827" y="4908041"/>
            <a:ext cx="228600" cy="228600"/>
          </a:xfrm>
          <a:custGeom>
            <a:avLst/>
            <a:gdLst/>
            <a:ahLst/>
            <a:cxnLst/>
            <a:rect l="l" t="t" r="r" b="b"/>
            <a:pathLst>
              <a:path w="228600" h="228600">
                <a:moveTo>
                  <a:pt x="0" y="0"/>
                </a:moveTo>
                <a:lnTo>
                  <a:pt x="0" y="228600"/>
                </a:lnTo>
                <a:lnTo>
                  <a:pt x="228600" y="228600"/>
                </a:lnTo>
                <a:lnTo>
                  <a:pt x="228600" y="0"/>
                </a:lnTo>
                <a:lnTo>
                  <a:pt x="0" y="0"/>
                </a:lnTo>
                <a:close/>
              </a:path>
            </a:pathLst>
          </a:custGeom>
          <a:ln w="9525">
            <a:solidFill>
              <a:srgbClr val="000000"/>
            </a:solidFill>
          </a:ln>
        </p:spPr>
        <p:txBody>
          <a:bodyPr wrap="square" lIns="0" tIns="0" rIns="0" bIns="0" rtlCol="0"/>
          <a:lstStyle/>
          <a:p>
            <a:endParaRPr/>
          </a:p>
        </p:txBody>
      </p:sp>
      <p:sp>
        <p:nvSpPr>
          <p:cNvPr id="46" name="object 46"/>
          <p:cNvSpPr txBox="1"/>
          <p:nvPr/>
        </p:nvSpPr>
        <p:spPr>
          <a:xfrm>
            <a:off x="8062086" y="2756661"/>
            <a:ext cx="1042035" cy="476250"/>
          </a:xfrm>
          <a:prstGeom prst="rect">
            <a:avLst/>
          </a:prstGeom>
        </p:spPr>
        <p:txBody>
          <a:bodyPr vert="horz" wrap="square" lIns="0" tIns="0" rIns="0" bIns="0" rtlCol="0">
            <a:spAutoFit/>
          </a:bodyPr>
          <a:lstStyle/>
          <a:p>
            <a:pPr marL="12700">
              <a:lnSpc>
                <a:spcPts val="3750"/>
              </a:lnSpc>
            </a:pPr>
            <a:r>
              <a:rPr sz="3200" spc="-5" dirty="0">
                <a:solidFill>
                  <a:srgbClr val="3333CC"/>
                </a:solidFill>
                <a:latin typeface="新宋体" panose="02010609030101010101" charset="-122"/>
                <a:cs typeface="新宋体" panose="02010609030101010101" charset="-122"/>
              </a:rPr>
              <a:t>区域A</a:t>
            </a:r>
            <a:endParaRPr sz="3200">
              <a:latin typeface="新宋体" panose="02010609030101010101" charset="-122"/>
              <a:cs typeface="新宋体" panose="02010609030101010101" charset="-122"/>
            </a:endParaRPr>
          </a:p>
        </p:txBody>
      </p:sp>
      <p:sp>
        <p:nvSpPr>
          <p:cNvPr id="47" name="object 47"/>
          <p:cNvSpPr txBox="1"/>
          <p:nvPr/>
        </p:nvSpPr>
        <p:spPr>
          <a:xfrm>
            <a:off x="1970671" y="4615954"/>
            <a:ext cx="1042035" cy="476250"/>
          </a:xfrm>
          <a:prstGeom prst="rect">
            <a:avLst/>
          </a:prstGeom>
        </p:spPr>
        <p:txBody>
          <a:bodyPr vert="horz" wrap="square" lIns="0" tIns="0" rIns="0" bIns="0" rtlCol="0">
            <a:spAutoFit/>
          </a:bodyPr>
          <a:lstStyle/>
          <a:p>
            <a:pPr marL="12700">
              <a:lnSpc>
                <a:spcPts val="3750"/>
              </a:lnSpc>
            </a:pPr>
            <a:r>
              <a:rPr sz="3200" spc="-5" dirty="0">
                <a:solidFill>
                  <a:srgbClr val="3333CC"/>
                </a:solidFill>
                <a:latin typeface="新宋体" panose="02010609030101010101" charset="-122"/>
                <a:cs typeface="新宋体" panose="02010609030101010101" charset="-122"/>
              </a:rPr>
              <a:t>区域B</a:t>
            </a:r>
            <a:endParaRPr sz="3200">
              <a:latin typeface="新宋体" panose="02010609030101010101" charset="-122"/>
              <a:cs typeface="新宋体" panose="02010609030101010101" charset="-122"/>
            </a:endParaRPr>
          </a:p>
        </p:txBody>
      </p:sp>
      <p:sp>
        <p:nvSpPr>
          <p:cNvPr id="48" name="object 48"/>
          <p:cNvSpPr/>
          <p:nvPr/>
        </p:nvSpPr>
        <p:spPr>
          <a:xfrm>
            <a:off x="3056267" y="4363211"/>
            <a:ext cx="1300480" cy="482600"/>
          </a:xfrm>
          <a:custGeom>
            <a:avLst/>
            <a:gdLst/>
            <a:ahLst/>
            <a:cxnLst/>
            <a:rect l="l" t="t" r="r" b="b"/>
            <a:pathLst>
              <a:path w="1300479" h="482600">
                <a:moveTo>
                  <a:pt x="1223921" y="53556"/>
                </a:moveTo>
                <a:lnTo>
                  <a:pt x="1214322" y="26781"/>
                </a:lnTo>
                <a:lnTo>
                  <a:pt x="0" y="455675"/>
                </a:lnTo>
                <a:lnTo>
                  <a:pt x="9144" y="482345"/>
                </a:lnTo>
                <a:lnTo>
                  <a:pt x="1223921" y="53556"/>
                </a:lnTo>
                <a:close/>
              </a:path>
              <a:path w="1300479" h="482600">
                <a:moveTo>
                  <a:pt x="1299972" y="11429"/>
                </a:moveTo>
                <a:lnTo>
                  <a:pt x="1204722" y="0"/>
                </a:lnTo>
                <a:lnTo>
                  <a:pt x="1214322" y="26781"/>
                </a:lnTo>
                <a:lnTo>
                  <a:pt x="1227582" y="22097"/>
                </a:lnTo>
                <a:lnTo>
                  <a:pt x="1237488" y="48767"/>
                </a:lnTo>
                <a:lnTo>
                  <a:pt x="1237488" y="76786"/>
                </a:lnTo>
                <a:lnTo>
                  <a:pt x="1299972" y="11429"/>
                </a:lnTo>
                <a:close/>
              </a:path>
              <a:path w="1300479" h="482600">
                <a:moveTo>
                  <a:pt x="1237488" y="48767"/>
                </a:moveTo>
                <a:lnTo>
                  <a:pt x="1227582" y="22097"/>
                </a:lnTo>
                <a:lnTo>
                  <a:pt x="1214322" y="26781"/>
                </a:lnTo>
                <a:lnTo>
                  <a:pt x="1223921" y="53556"/>
                </a:lnTo>
                <a:lnTo>
                  <a:pt x="1237488" y="48767"/>
                </a:lnTo>
                <a:close/>
              </a:path>
              <a:path w="1300479" h="482600">
                <a:moveTo>
                  <a:pt x="1237488" y="76786"/>
                </a:moveTo>
                <a:lnTo>
                  <a:pt x="1237488" y="48767"/>
                </a:lnTo>
                <a:lnTo>
                  <a:pt x="1223921" y="53556"/>
                </a:lnTo>
                <a:lnTo>
                  <a:pt x="1233678" y="80771"/>
                </a:lnTo>
                <a:lnTo>
                  <a:pt x="1237488" y="76786"/>
                </a:lnTo>
                <a:close/>
              </a:path>
            </a:pathLst>
          </a:custGeom>
          <a:solidFill>
            <a:srgbClr val="FFFF00"/>
          </a:solidFill>
        </p:spPr>
        <p:txBody>
          <a:bodyPr wrap="square" lIns="0" tIns="0" rIns="0" bIns="0" rtlCol="0"/>
          <a:lstStyle/>
          <a:p>
            <a:endParaRPr/>
          </a:p>
        </p:txBody>
      </p:sp>
      <p:sp>
        <p:nvSpPr>
          <p:cNvPr id="49" name="object 49"/>
          <p:cNvSpPr/>
          <p:nvPr/>
        </p:nvSpPr>
        <p:spPr>
          <a:xfrm>
            <a:off x="7556627" y="3068573"/>
            <a:ext cx="1076325" cy="925194"/>
          </a:xfrm>
          <a:custGeom>
            <a:avLst/>
            <a:gdLst/>
            <a:ahLst/>
            <a:cxnLst/>
            <a:rect l="l" t="t" r="r" b="b"/>
            <a:pathLst>
              <a:path w="1076325" h="925195">
                <a:moveTo>
                  <a:pt x="55898" y="858541"/>
                </a:moveTo>
                <a:lnTo>
                  <a:pt x="37338" y="836676"/>
                </a:lnTo>
                <a:lnTo>
                  <a:pt x="0" y="925068"/>
                </a:lnTo>
                <a:lnTo>
                  <a:pt x="44958" y="914012"/>
                </a:lnTo>
                <a:lnTo>
                  <a:pt x="44958" y="867918"/>
                </a:lnTo>
                <a:lnTo>
                  <a:pt x="55898" y="858541"/>
                </a:lnTo>
                <a:close/>
              </a:path>
              <a:path w="1076325" h="925195">
                <a:moveTo>
                  <a:pt x="74458" y="880406"/>
                </a:moveTo>
                <a:lnTo>
                  <a:pt x="55898" y="858541"/>
                </a:lnTo>
                <a:lnTo>
                  <a:pt x="44958" y="867918"/>
                </a:lnTo>
                <a:lnTo>
                  <a:pt x="63246" y="890016"/>
                </a:lnTo>
                <a:lnTo>
                  <a:pt x="74458" y="880406"/>
                </a:lnTo>
                <a:close/>
              </a:path>
              <a:path w="1076325" h="925195">
                <a:moveTo>
                  <a:pt x="92964" y="902208"/>
                </a:moveTo>
                <a:lnTo>
                  <a:pt x="74458" y="880406"/>
                </a:lnTo>
                <a:lnTo>
                  <a:pt x="63246" y="890016"/>
                </a:lnTo>
                <a:lnTo>
                  <a:pt x="44958" y="867918"/>
                </a:lnTo>
                <a:lnTo>
                  <a:pt x="44958" y="914012"/>
                </a:lnTo>
                <a:lnTo>
                  <a:pt x="92964" y="902208"/>
                </a:lnTo>
                <a:close/>
              </a:path>
              <a:path w="1076325" h="925195">
                <a:moveTo>
                  <a:pt x="1075944" y="22098"/>
                </a:moveTo>
                <a:lnTo>
                  <a:pt x="1057656" y="0"/>
                </a:lnTo>
                <a:lnTo>
                  <a:pt x="55898" y="858541"/>
                </a:lnTo>
                <a:lnTo>
                  <a:pt x="74458" y="880406"/>
                </a:lnTo>
                <a:lnTo>
                  <a:pt x="1075944" y="22098"/>
                </a:lnTo>
                <a:close/>
              </a:path>
            </a:pathLst>
          </a:custGeom>
          <a:solidFill>
            <a:srgbClr val="FFFF00"/>
          </a:solidFill>
        </p:spPr>
        <p:txBody>
          <a:bodyPr wrap="square" lIns="0" tIns="0" rIns="0" bIns="0" rtlCol="0"/>
          <a:lstStyle/>
          <a:p>
            <a:endParaRPr/>
          </a:p>
        </p:txBody>
      </p:sp>
      <p:sp>
        <p:nvSpPr>
          <p:cNvPr id="50" name="object 50"/>
          <p:cNvSpPr/>
          <p:nvPr/>
        </p:nvSpPr>
        <p:spPr>
          <a:xfrm>
            <a:off x="6947039" y="4568952"/>
            <a:ext cx="1602105" cy="201295"/>
          </a:xfrm>
          <a:custGeom>
            <a:avLst/>
            <a:gdLst/>
            <a:ahLst/>
            <a:cxnLst/>
            <a:rect l="l" t="t" r="r" b="b"/>
            <a:pathLst>
              <a:path w="1602104" h="201295">
                <a:moveTo>
                  <a:pt x="89153" y="0"/>
                </a:moveTo>
                <a:lnTo>
                  <a:pt x="0" y="34289"/>
                </a:lnTo>
                <a:lnTo>
                  <a:pt x="70103" y="78186"/>
                </a:lnTo>
                <a:lnTo>
                  <a:pt x="70103" y="55625"/>
                </a:lnTo>
                <a:lnTo>
                  <a:pt x="72389" y="27431"/>
                </a:lnTo>
                <a:lnTo>
                  <a:pt x="86584" y="28782"/>
                </a:lnTo>
                <a:lnTo>
                  <a:pt x="89153" y="0"/>
                </a:lnTo>
                <a:close/>
              </a:path>
              <a:path w="1602104" h="201295">
                <a:moveTo>
                  <a:pt x="86584" y="28782"/>
                </a:moveTo>
                <a:lnTo>
                  <a:pt x="72389" y="27431"/>
                </a:lnTo>
                <a:lnTo>
                  <a:pt x="70103" y="55625"/>
                </a:lnTo>
                <a:lnTo>
                  <a:pt x="84068" y="56955"/>
                </a:lnTo>
                <a:lnTo>
                  <a:pt x="86584" y="28782"/>
                </a:lnTo>
                <a:close/>
              </a:path>
              <a:path w="1602104" h="201295">
                <a:moveTo>
                  <a:pt x="84068" y="56955"/>
                </a:moveTo>
                <a:lnTo>
                  <a:pt x="70103" y="55625"/>
                </a:lnTo>
                <a:lnTo>
                  <a:pt x="70103" y="78186"/>
                </a:lnTo>
                <a:lnTo>
                  <a:pt x="81534" y="85343"/>
                </a:lnTo>
                <a:lnTo>
                  <a:pt x="84068" y="56955"/>
                </a:lnTo>
                <a:close/>
              </a:path>
              <a:path w="1602104" h="201295">
                <a:moveTo>
                  <a:pt x="1601723" y="172973"/>
                </a:moveTo>
                <a:lnTo>
                  <a:pt x="86584" y="28782"/>
                </a:lnTo>
                <a:lnTo>
                  <a:pt x="84068" y="56955"/>
                </a:lnTo>
                <a:lnTo>
                  <a:pt x="1598676" y="201167"/>
                </a:lnTo>
                <a:lnTo>
                  <a:pt x="1601723" y="172973"/>
                </a:lnTo>
                <a:close/>
              </a:path>
            </a:pathLst>
          </a:custGeom>
          <a:solidFill>
            <a:srgbClr val="FFFF00"/>
          </a:solidFill>
        </p:spPr>
        <p:txBody>
          <a:bodyPr wrap="square" lIns="0" tIns="0" rIns="0" bIns="0" rtlCol="0"/>
          <a:lstStyle/>
          <a:p>
            <a:endParaRPr/>
          </a:p>
        </p:txBody>
      </p:sp>
      <p:sp>
        <p:nvSpPr>
          <p:cNvPr id="51" name="object 51"/>
          <p:cNvSpPr txBox="1"/>
          <p:nvPr/>
        </p:nvSpPr>
        <p:spPr>
          <a:xfrm>
            <a:off x="8291461" y="4361942"/>
            <a:ext cx="1448435" cy="418465"/>
          </a:xfrm>
          <a:prstGeom prst="rect">
            <a:avLst/>
          </a:prstGeom>
        </p:spPr>
        <p:txBody>
          <a:bodyPr vert="horz" wrap="square" lIns="0" tIns="0" rIns="0" bIns="0" rtlCol="0">
            <a:spAutoFit/>
          </a:bodyPr>
          <a:lstStyle/>
          <a:p>
            <a:pPr marL="12700">
              <a:lnSpc>
                <a:spcPts val="3295"/>
              </a:lnSpc>
            </a:pPr>
            <a:r>
              <a:rPr sz="2800" spc="-5" dirty="0">
                <a:solidFill>
                  <a:srgbClr val="3333CC"/>
                </a:solidFill>
                <a:latin typeface="新宋体" panose="02010609030101010101" charset="-122"/>
                <a:cs typeface="新宋体" panose="02010609030101010101" charset="-122"/>
              </a:rPr>
              <a:t>种子像素</a:t>
            </a:r>
            <a:endParaRPr sz="2800">
              <a:latin typeface="新宋体" panose="02010609030101010101" charset="-122"/>
              <a:cs typeface="新宋体" panose="02010609030101010101" charset="-122"/>
            </a:endParaRPr>
          </a:p>
        </p:txBody>
      </p:sp>
      <p:sp>
        <p:nvSpPr>
          <p:cNvPr id="52" name="object 52"/>
          <p:cNvSpPr/>
          <p:nvPr/>
        </p:nvSpPr>
        <p:spPr>
          <a:xfrm>
            <a:off x="3210953" y="5412485"/>
            <a:ext cx="1983739" cy="348615"/>
          </a:xfrm>
          <a:custGeom>
            <a:avLst/>
            <a:gdLst/>
            <a:ahLst/>
            <a:cxnLst/>
            <a:rect l="l" t="t" r="r" b="b"/>
            <a:pathLst>
              <a:path w="1983739" h="348614">
                <a:moveTo>
                  <a:pt x="1900667" y="56294"/>
                </a:moveTo>
                <a:lnTo>
                  <a:pt x="1896343" y="28062"/>
                </a:lnTo>
                <a:lnTo>
                  <a:pt x="0" y="320040"/>
                </a:lnTo>
                <a:lnTo>
                  <a:pt x="4572" y="348234"/>
                </a:lnTo>
                <a:lnTo>
                  <a:pt x="1900667" y="56294"/>
                </a:lnTo>
                <a:close/>
              </a:path>
              <a:path w="1983739" h="348614">
                <a:moveTo>
                  <a:pt x="1983486" y="28956"/>
                </a:moveTo>
                <a:lnTo>
                  <a:pt x="1892045" y="0"/>
                </a:lnTo>
                <a:lnTo>
                  <a:pt x="1896343" y="28062"/>
                </a:lnTo>
                <a:lnTo>
                  <a:pt x="1910333" y="25908"/>
                </a:lnTo>
                <a:lnTo>
                  <a:pt x="1914906" y="54102"/>
                </a:lnTo>
                <a:lnTo>
                  <a:pt x="1914906" y="77561"/>
                </a:lnTo>
                <a:lnTo>
                  <a:pt x="1983486" y="28956"/>
                </a:lnTo>
                <a:close/>
              </a:path>
              <a:path w="1983739" h="348614">
                <a:moveTo>
                  <a:pt x="1914906" y="54102"/>
                </a:moveTo>
                <a:lnTo>
                  <a:pt x="1910333" y="25908"/>
                </a:lnTo>
                <a:lnTo>
                  <a:pt x="1896343" y="28062"/>
                </a:lnTo>
                <a:lnTo>
                  <a:pt x="1900667" y="56294"/>
                </a:lnTo>
                <a:lnTo>
                  <a:pt x="1914906" y="54102"/>
                </a:lnTo>
                <a:close/>
              </a:path>
              <a:path w="1983739" h="348614">
                <a:moveTo>
                  <a:pt x="1914906" y="77561"/>
                </a:moveTo>
                <a:lnTo>
                  <a:pt x="1914906" y="54102"/>
                </a:lnTo>
                <a:lnTo>
                  <a:pt x="1900667" y="56294"/>
                </a:lnTo>
                <a:lnTo>
                  <a:pt x="1905000" y="84582"/>
                </a:lnTo>
                <a:lnTo>
                  <a:pt x="1914906" y="77561"/>
                </a:lnTo>
                <a:close/>
              </a:path>
            </a:pathLst>
          </a:custGeom>
          <a:solidFill>
            <a:srgbClr val="FFFF00"/>
          </a:solidFill>
        </p:spPr>
        <p:txBody>
          <a:bodyPr wrap="square" lIns="0" tIns="0" rIns="0" bIns="0" rtlCol="0"/>
          <a:lstStyle/>
          <a:p>
            <a:endParaRPr/>
          </a:p>
        </p:txBody>
      </p:sp>
      <p:sp>
        <p:nvSpPr>
          <p:cNvPr id="53" name="object 53"/>
          <p:cNvSpPr txBox="1"/>
          <p:nvPr/>
        </p:nvSpPr>
        <p:spPr>
          <a:xfrm>
            <a:off x="1774825" y="5504942"/>
            <a:ext cx="1448435" cy="418465"/>
          </a:xfrm>
          <a:prstGeom prst="rect">
            <a:avLst/>
          </a:prstGeom>
        </p:spPr>
        <p:txBody>
          <a:bodyPr vert="horz" wrap="square" lIns="0" tIns="0" rIns="0" bIns="0" rtlCol="0">
            <a:spAutoFit/>
          </a:bodyPr>
          <a:lstStyle/>
          <a:p>
            <a:pPr marL="12700">
              <a:lnSpc>
                <a:spcPts val="3295"/>
              </a:lnSpc>
            </a:pPr>
            <a:r>
              <a:rPr sz="2800" spc="-5" dirty="0">
                <a:solidFill>
                  <a:srgbClr val="3333CC"/>
                </a:solidFill>
                <a:latin typeface="新宋体" panose="02010609030101010101" charset="-122"/>
                <a:cs typeface="新宋体" panose="02010609030101010101" charset="-122"/>
              </a:rPr>
              <a:t>种子像素</a:t>
            </a:r>
            <a:endParaRPr sz="2800">
              <a:latin typeface="新宋体" panose="02010609030101010101" charset="-122"/>
              <a:cs typeface="新宋体" panose="02010609030101010101" charset="-122"/>
            </a:endParaRPr>
          </a:p>
        </p:txBody>
      </p:sp>
      <p:sp>
        <p:nvSpPr>
          <p:cNvPr id="54" name="object 54"/>
          <p:cNvSpPr txBox="1"/>
          <p:nvPr/>
        </p:nvSpPr>
        <p:spPr>
          <a:xfrm>
            <a:off x="1825879" y="959865"/>
            <a:ext cx="1650364"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68729" y="1821941"/>
            <a:ext cx="7516495" cy="2061845"/>
          </a:xfrm>
          <a:prstGeom prst="rect">
            <a:avLst/>
          </a:prstGeom>
        </p:spPr>
        <p:txBody>
          <a:bodyPr vert="horz" wrap="square" lIns="0" tIns="0" rIns="0" bIns="0" rtlCol="0">
            <a:spAutoFit/>
          </a:bodyPr>
          <a:lstStyle/>
          <a:p>
            <a:pPr marL="12700">
              <a:lnSpc>
                <a:spcPct val="100000"/>
              </a:lnSpc>
              <a:tabLst>
                <a:tab pos="583565" algn="l"/>
              </a:tabLst>
            </a:pPr>
            <a:r>
              <a:rPr sz="2500" dirty="0">
                <a:solidFill>
                  <a:srgbClr val="EE2B0A"/>
                </a:solidFill>
                <a:latin typeface="Wingdings" panose="05000000000000000000"/>
                <a:cs typeface="Wingdings" panose="05000000000000000000"/>
              </a:rPr>
              <a:t></a:t>
            </a:r>
            <a:r>
              <a:rPr sz="2500" dirty="0">
                <a:solidFill>
                  <a:srgbClr val="EE2B0A"/>
                </a:solidFill>
                <a:latin typeface="Times New Roman" panose="02020603050405020304"/>
                <a:cs typeface="Times New Roman" panose="02020603050405020304"/>
              </a:rPr>
              <a:t>	</a:t>
            </a:r>
            <a:r>
              <a:rPr sz="3600" dirty="0">
                <a:latin typeface="新宋体" panose="02010609030101010101" charset="-122"/>
                <a:cs typeface="新宋体" panose="02010609030101010101" charset="-122"/>
              </a:rPr>
              <a:t>区域分裂与合并</a:t>
            </a:r>
            <a:endParaRPr sz="3600">
              <a:latin typeface="新宋体" panose="02010609030101010101" charset="-122"/>
              <a:cs typeface="新宋体" panose="02010609030101010101" charset="-122"/>
            </a:endParaRPr>
          </a:p>
          <a:p>
            <a:pPr marL="469900">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算法实现：</a:t>
            </a:r>
            <a:endParaRPr sz="3200">
              <a:latin typeface="新宋体" panose="02010609030101010101" charset="-122"/>
              <a:cs typeface="新宋体" panose="02010609030101010101" charset="-122"/>
            </a:endParaRPr>
          </a:p>
          <a:p>
            <a:pPr marL="1155700" marR="5080" indent="-228600">
              <a:lnSpc>
                <a:spcPct val="100000"/>
              </a:lnSpc>
              <a:spcBef>
                <a:spcPts val="660"/>
              </a:spcBef>
            </a:pPr>
            <a:r>
              <a:rPr sz="2800" spc="-5" dirty="0">
                <a:latin typeface="新宋体" panose="02010609030101010101" charset="-122"/>
                <a:cs typeface="新宋体" panose="02010609030101010101" charset="-122"/>
              </a:rPr>
              <a:t>1）对图像中灰度级不同的区域，均分为四 个子区域</a:t>
            </a:r>
            <a:endParaRPr sz="2800">
              <a:latin typeface="新宋体" panose="02010609030101010101" charset="-122"/>
              <a:cs typeface="新宋体" panose="02010609030101010101" charset="-122"/>
            </a:endParaRPr>
          </a:p>
        </p:txBody>
      </p:sp>
      <p:sp>
        <p:nvSpPr>
          <p:cNvPr id="6" name="object 6"/>
          <p:cNvSpPr/>
          <p:nvPr/>
        </p:nvSpPr>
        <p:spPr>
          <a:xfrm>
            <a:off x="2984639" y="3993641"/>
            <a:ext cx="5029200" cy="2895600"/>
          </a:xfrm>
          <a:custGeom>
            <a:avLst/>
            <a:gdLst/>
            <a:ahLst/>
            <a:cxnLst/>
            <a:rect l="l" t="t" r="r" b="b"/>
            <a:pathLst>
              <a:path w="5029200" h="2895600">
                <a:moveTo>
                  <a:pt x="0" y="0"/>
                </a:moveTo>
                <a:lnTo>
                  <a:pt x="0" y="2895600"/>
                </a:lnTo>
                <a:lnTo>
                  <a:pt x="5029199" y="2895600"/>
                </a:lnTo>
                <a:lnTo>
                  <a:pt x="5029199" y="0"/>
                </a:lnTo>
                <a:lnTo>
                  <a:pt x="0" y="0"/>
                </a:lnTo>
                <a:close/>
              </a:path>
            </a:pathLst>
          </a:custGeom>
          <a:solidFill>
            <a:srgbClr val="FF3399"/>
          </a:solidFill>
        </p:spPr>
        <p:txBody>
          <a:bodyPr wrap="square" lIns="0" tIns="0" rIns="0" bIns="0" rtlCol="0"/>
          <a:lstStyle/>
          <a:p>
            <a:endParaRPr/>
          </a:p>
        </p:txBody>
      </p:sp>
      <p:sp>
        <p:nvSpPr>
          <p:cNvPr id="7" name="object 7"/>
          <p:cNvSpPr/>
          <p:nvPr/>
        </p:nvSpPr>
        <p:spPr>
          <a:xfrm>
            <a:off x="2984639" y="3993641"/>
            <a:ext cx="5029200" cy="2895600"/>
          </a:xfrm>
          <a:custGeom>
            <a:avLst/>
            <a:gdLst/>
            <a:ahLst/>
            <a:cxnLst/>
            <a:rect l="l" t="t" r="r" b="b"/>
            <a:pathLst>
              <a:path w="5029200" h="2895600">
                <a:moveTo>
                  <a:pt x="0" y="0"/>
                </a:moveTo>
                <a:lnTo>
                  <a:pt x="0" y="2895600"/>
                </a:lnTo>
                <a:lnTo>
                  <a:pt x="5029199" y="2895600"/>
                </a:lnTo>
                <a:lnTo>
                  <a:pt x="5029199" y="0"/>
                </a:lnTo>
                <a:lnTo>
                  <a:pt x="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3512093" y="4689611"/>
            <a:ext cx="1968500" cy="1644014"/>
          </a:xfrm>
          <a:custGeom>
            <a:avLst/>
            <a:gdLst/>
            <a:ahLst/>
            <a:cxnLst/>
            <a:rect l="l" t="t" r="r" b="b"/>
            <a:pathLst>
              <a:path w="1968500" h="1644014">
                <a:moveTo>
                  <a:pt x="1202779" y="408313"/>
                </a:moveTo>
                <a:lnTo>
                  <a:pt x="1201786" y="364401"/>
                </a:lnTo>
                <a:lnTo>
                  <a:pt x="1196855" y="323115"/>
                </a:lnTo>
                <a:lnTo>
                  <a:pt x="1187037" y="285177"/>
                </a:lnTo>
                <a:lnTo>
                  <a:pt x="1148946" y="222240"/>
                </a:lnTo>
                <a:lnTo>
                  <a:pt x="1088449" y="173458"/>
                </a:lnTo>
                <a:lnTo>
                  <a:pt x="1050720" y="150254"/>
                </a:lnTo>
                <a:lnTo>
                  <a:pt x="1008872" y="128071"/>
                </a:lnTo>
                <a:lnTo>
                  <a:pt x="963559" y="107078"/>
                </a:lnTo>
                <a:lnTo>
                  <a:pt x="915433" y="87448"/>
                </a:lnTo>
                <a:lnTo>
                  <a:pt x="865146" y="69351"/>
                </a:lnTo>
                <a:lnTo>
                  <a:pt x="813351" y="52960"/>
                </a:lnTo>
                <a:lnTo>
                  <a:pt x="760699" y="38444"/>
                </a:lnTo>
                <a:lnTo>
                  <a:pt x="707843" y="25975"/>
                </a:lnTo>
                <a:lnTo>
                  <a:pt x="655436" y="15726"/>
                </a:lnTo>
                <a:lnTo>
                  <a:pt x="604130" y="7865"/>
                </a:lnTo>
                <a:lnTo>
                  <a:pt x="554578" y="2566"/>
                </a:lnTo>
                <a:lnTo>
                  <a:pt x="507430" y="0"/>
                </a:lnTo>
                <a:lnTo>
                  <a:pt x="463341" y="336"/>
                </a:lnTo>
                <a:lnTo>
                  <a:pt x="422962" y="3747"/>
                </a:lnTo>
                <a:lnTo>
                  <a:pt x="346735" y="23516"/>
                </a:lnTo>
                <a:lnTo>
                  <a:pt x="307858" y="42515"/>
                </a:lnTo>
                <a:lnTo>
                  <a:pt x="270480" y="66783"/>
                </a:lnTo>
                <a:lnTo>
                  <a:pt x="234768" y="95700"/>
                </a:lnTo>
                <a:lnTo>
                  <a:pt x="200889" y="128645"/>
                </a:lnTo>
                <a:lnTo>
                  <a:pt x="169009" y="164999"/>
                </a:lnTo>
                <a:lnTo>
                  <a:pt x="139296" y="204143"/>
                </a:lnTo>
                <a:lnTo>
                  <a:pt x="111915" y="245456"/>
                </a:lnTo>
                <a:lnTo>
                  <a:pt x="87033" y="288318"/>
                </a:lnTo>
                <a:lnTo>
                  <a:pt x="64817" y="332111"/>
                </a:lnTo>
                <a:lnTo>
                  <a:pt x="45434" y="376213"/>
                </a:lnTo>
                <a:lnTo>
                  <a:pt x="29050" y="420005"/>
                </a:lnTo>
                <a:lnTo>
                  <a:pt x="15832" y="462868"/>
                </a:lnTo>
                <a:lnTo>
                  <a:pt x="5946" y="504180"/>
                </a:lnTo>
                <a:lnTo>
                  <a:pt x="184" y="549158"/>
                </a:lnTo>
                <a:lnTo>
                  <a:pt x="0" y="596551"/>
                </a:lnTo>
                <a:lnTo>
                  <a:pt x="4666" y="645882"/>
                </a:lnTo>
                <a:lnTo>
                  <a:pt x="13457" y="696672"/>
                </a:lnTo>
                <a:lnTo>
                  <a:pt x="25646" y="748442"/>
                </a:lnTo>
                <a:lnTo>
                  <a:pt x="40507" y="800713"/>
                </a:lnTo>
                <a:lnTo>
                  <a:pt x="57314" y="853008"/>
                </a:lnTo>
                <a:lnTo>
                  <a:pt x="75341" y="904846"/>
                </a:lnTo>
                <a:lnTo>
                  <a:pt x="129474" y="1052841"/>
                </a:lnTo>
                <a:lnTo>
                  <a:pt x="145116" y="1098070"/>
                </a:lnTo>
                <a:lnTo>
                  <a:pt x="158346" y="1140450"/>
                </a:lnTo>
                <a:lnTo>
                  <a:pt x="174936" y="1200160"/>
                </a:lnTo>
                <a:lnTo>
                  <a:pt x="206493" y="1320565"/>
                </a:lnTo>
                <a:lnTo>
                  <a:pt x="222086" y="1377772"/>
                </a:lnTo>
                <a:lnTo>
                  <a:pt x="237974" y="1430659"/>
                </a:lnTo>
                <a:lnTo>
                  <a:pt x="254471" y="1477480"/>
                </a:lnTo>
                <a:lnTo>
                  <a:pt x="271889" y="1516494"/>
                </a:lnTo>
                <a:lnTo>
                  <a:pt x="310746" y="1564122"/>
                </a:lnTo>
                <a:lnTo>
                  <a:pt x="342643" y="1567744"/>
                </a:lnTo>
                <a:lnTo>
                  <a:pt x="357770" y="1561550"/>
                </a:lnTo>
                <a:lnTo>
                  <a:pt x="357770" y="642917"/>
                </a:lnTo>
                <a:lnTo>
                  <a:pt x="359414" y="588900"/>
                </a:lnTo>
                <a:lnTo>
                  <a:pt x="362941" y="539559"/>
                </a:lnTo>
                <a:lnTo>
                  <a:pt x="368564" y="496343"/>
                </a:lnTo>
                <a:lnTo>
                  <a:pt x="386946" y="434076"/>
                </a:lnTo>
                <a:lnTo>
                  <a:pt x="440036" y="385344"/>
                </a:lnTo>
                <a:lnTo>
                  <a:pt x="475684" y="377565"/>
                </a:lnTo>
                <a:lnTo>
                  <a:pt x="515628" y="380832"/>
                </a:lnTo>
                <a:lnTo>
                  <a:pt x="558537" y="395136"/>
                </a:lnTo>
                <a:lnTo>
                  <a:pt x="603080" y="420468"/>
                </a:lnTo>
                <a:lnTo>
                  <a:pt x="647926" y="456819"/>
                </a:lnTo>
                <a:lnTo>
                  <a:pt x="691746" y="504180"/>
                </a:lnTo>
                <a:lnTo>
                  <a:pt x="728644" y="561967"/>
                </a:lnTo>
                <a:lnTo>
                  <a:pt x="746426" y="597896"/>
                </a:lnTo>
                <a:lnTo>
                  <a:pt x="763974" y="637741"/>
                </a:lnTo>
                <a:lnTo>
                  <a:pt x="781443" y="680920"/>
                </a:lnTo>
                <a:lnTo>
                  <a:pt x="798990" y="726854"/>
                </a:lnTo>
                <a:lnTo>
                  <a:pt x="853671" y="875370"/>
                </a:lnTo>
                <a:lnTo>
                  <a:pt x="873100" y="926510"/>
                </a:lnTo>
                <a:lnTo>
                  <a:pt x="893391" y="977500"/>
                </a:lnTo>
                <a:lnTo>
                  <a:pt x="914701" y="1027759"/>
                </a:lnTo>
                <a:lnTo>
                  <a:pt x="937188" y="1076705"/>
                </a:lnTo>
                <a:lnTo>
                  <a:pt x="961007" y="1123759"/>
                </a:lnTo>
                <a:lnTo>
                  <a:pt x="986315" y="1168338"/>
                </a:lnTo>
                <a:lnTo>
                  <a:pt x="1013270" y="1209861"/>
                </a:lnTo>
                <a:lnTo>
                  <a:pt x="1042028" y="1247749"/>
                </a:lnTo>
                <a:lnTo>
                  <a:pt x="1072746" y="1281420"/>
                </a:lnTo>
                <a:lnTo>
                  <a:pt x="1106641" y="1313066"/>
                </a:lnTo>
                <a:lnTo>
                  <a:pt x="1144459" y="1345047"/>
                </a:lnTo>
                <a:lnTo>
                  <a:pt x="1179164" y="1371995"/>
                </a:lnTo>
                <a:lnTo>
                  <a:pt x="1179171" y="686410"/>
                </a:lnTo>
                <a:lnTo>
                  <a:pt x="1181881" y="641936"/>
                </a:lnTo>
                <a:lnTo>
                  <a:pt x="1186347" y="595747"/>
                </a:lnTo>
                <a:lnTo>
                  <a:pt x="1196746" y="501119"/>
                </a:lnTo>
                <a:lnTo>
                  <a:pt x="1200783" y="454127"/>
                </a:lnTo>
                <a:lnTo>
                  <a:pt x="1202779" y="408313"/>
                </a:lnTo>
                <a:close/>
              </a:path>
              <a:path w="1968500" h="1644014">
                <a:moveTo>
                  <a:pt x="539346" y="1352286"/>
                </a:moveTo>
                <a:lnTo>
                  <a:pt x="537548" y="1322793"/>
                </a:lnTo>
                <a:lnTo>
                  <a:pt x="524534" y="1294934"/>
                </a:lnTo>
                <a:lnTo>
                  <a:pt x="503448" y="1267057"/>
                </a:lnTo>
                <a:lnTo>
                  <a:pt x="477433" y="1237510"/>
                </a:lnTo>
                <a:lnTo>
                  <a:pt x="449632" y="1204642"/>
                </a:lnTo>
                <a:lnTo>
                  <a:pt x="423188" y="1166799"/>
                </a:lnTo>
                <a:lnTo>
                  <a:pt x="401245" y="1122331"/>
                </a:lnTo>
                <a:lnTo>
                  <a:pt x="386946" y="1069584"/>
                </a:lnTo>
                <a:lnTo>
                  <a:pt x="381165" y="1030301"/>
                </a:lnTo>
                <a:lnTo>
                  <a:pt x="375569" y="984107"/>
                </a:lnTo>
                <a:lnTo>
                  <a:pt x="370370" y="932449"/>
                </a:lnTo>
                <a:lnTo>
                  <a:pt x="365782" y="876778"/>
                </a:lnTo>
                <a:lnTo>
                  <a:pt x="362015" y="818541"/>
                </a:lnTo>
                <a:lnTo>
                  <a:pt x="359283" y="759186"/>
                </a:lnTo>
                <a:lnTo>
                  <a:pt x="357797" y="700162"/>
                </a:lnTo>
                <a:lnTo>
                  <a:pt x="357770" y="642917"/>
                </a:lnTo>
                <a:lnTo>
                  <a:pt x="357770" y="1561550"/>
                </a:lnTo>
                <a:lnTo>
                  <a:pt x="423193" y="1521375"/>
                </a:lnTo>
                <a:lnTo>
                  <a:pt x="463848" y="1481249"/>
                </a:lnTo>
                <a:lnTo>
                  <a:pt x="499424" y="1436404"/>
                </a:lnTo>
                <a:lnTo>
                  <a:pt x="525923" y="1391773"/>
                </a:lnTo>
                <a:lnTo>
                  <a:pt x="539346" y="1352286"/>
                </a:lnTo>
                <a:close/>
              </a:path>
              <a:path w="1968500" h="1644014">
                <a:moveTo>
                  <a:pt x="1968140" y="1193331"/>
                </a:moveTo>
                <a:lnTo>
                  <a:pt x="1966267" y="1137853"/>
                </a:lnTo>
                <a:lnTo>
                  <a:pt x="1961404" y="1085265"/>
                </a:lnTo>
                <a:lnTo>
                  <a:pt x="1953497" y="1036807"/>
                </a:lnTo>
                <a:lnTo>
                  <a:pt x="1942488" y="993719"/>
                </a:lnTo>
                <a:lnTo>
                  <a:pt x="1928323" y="957242"/>
                </a:lnTo>
                <a:lnTo>
                  <a:pt x="1887941" y="907760"/>
                </a:lnTo>
                <a:lnTo>
                  <a:pt x="1820928" y="884027"/>
                </a:lnTo>
                <a:lnTo>
                  <a:pt x="1778929" y="879394"/>
                </a:lnTo>
                <a:lnTo>
                  <a:pt x="1732609" y="878413"/>
                </a:lnTo>
                <a:lnTo>
                  <a:pt x="1682971" y="880207"/>
                </a:lnTo>
                <a:lnTo>
                  <a:pt x="1631020" y="883898"/>
                </a:lnTo>
                <a:lnTo>
                  <a:pt x="1577761" y="888609"/>
                </a:lnTo>
                <a:lnTo>
                  <a:pt x="1524199" y="893464"/>
                </a:lnTo>
                <a:lnTo>
                  <a:pt x="1471337" y="897584"/>
                </a:lnTo>
                <a:lnTo>
                  <a:pt x="1420181" y="900092"/>
                </a:lnTo>
                <a:lnTo>
                  <a:pt x="1371735" y="900111"/>
                </a:lnTo>
                <a:lnTo>
                  <a:pt x="1327004" y="896763"/>
                </a:lnTo>
                <a:lnTo>
                  <a:pt x="1286993" y="889172"/>
                </a:lnTo>
                <a:lnTo>
                  <a:pt x="1225146" y="857748"/>
                </a:lnTo>
                <a:lnTo>
                  <a:pt x="1191055" y="802313"/>
                </a:lnTo>
                <a:lnTo>
                  <a:pt x="1179164" y="728447"/>
                </a:lnTo>
                <a:lnTo>
                  <a:pt x="1179171" y="1372001"/>
                </a:lnTo>
                <a:lnTo>
                  <a:pt x="1229670" y="1408698"/>
                </a:lnTo>
                <a:lnTo>
                  <a:pt x="1275962" y="1439712"/>
                </a:lnTo>
                <a:lnTo>
                  <a:pt x="1323980" y="1469747"/>
                </a:lnTo>
                <a:lnTo>
                  <a:pt x="1373174" y="1498475"/>
                </a:lnTo>
                <a:lnTo>
                  <a:pt x="1422994" y="1525566"/>
                </a:lnTo>
                <a:lnTo>
                  <a:pt x="1472891" y="1550692"/>
                </a:lnTo>
                <a:lnTo>
                  <a:pt x="1522315" y="1573526"/>
                </a:lnTo>
                <a:lnTo>
                  <a:pt x="1570717" y="1593738"/>
                </a:lnTo>
                <a:lnTo>
                  <a:pt x="1617547" y="1611000"/>
                </a:lnTo>
                <a:lnTo>
                  <a:pt x="1662256" y="1624983"/>
                </a:lnTo>
                <a:lnTo>
                  <a:pt x="1704294" y="1635360"/>
                </a:lnTo>
                <a:lnTo>
                  <a:pt x="1743112" y="1641801"/>
                </a:lnTo>
                <a:lnTo>
                  <a:pt x="1778159" y="1643978"/>
                </a:lnTo>
                <a:lnTo>
                  <a:pt x="1808887" y="1641563"/>
                </a:lnTo>
                <a:lnTo>
                  <a:pt x="1859695" y="1618056"/>
                </a:lnTo>
                <a:lnTo>
                  <a:pt x="1902244" y="1558422"/>
                </a:lnTo>
                <a:lnTo>
                  <a:pt x="1919732" y="1517438"/>
                </a:lnTo>
                <a:lnTo>
                  <a:pt x="1934622" y="1470663"/>
                </a:lnTo>
                <a:lnTo>
                  <a:pt x="1946858" y="1419338"/>
                </a:lnTo>
                <a:lnTo>
                  <a:pt x="1956383" y="1364702"/>
                </a:lnTo>
                <a:lnTo>
                  <a:pt x="1963143" y="1307995"/>
                </a:lnTo>
                <a:lnTo>
                  <a:pt x="1967080" y="1250458"/>
                </a:lnTo>
                <a:lnTo>
                  <a:pt x="1968140" y="1193331"/>
                </a:lnTo>
                <a:close/>
              </a:path>
            </a:pathLst>
          </a:custGeom>
          <a:solidFill>
            <a:srgbClr val="33CC33"/>
          </a:solidFill>
        </p:spPr>
        <p:txBody>
          <a:bodyPr wrap="square" lIns="0" tIns="0" rIns="0" bIns="0" rtlCol="0"/>
          <a:lstStyle/>
          <a:p>
            <a:endParaRPr/>
          </a:p>
        </p:txBody>
      </p:sp>
      <p:sp>
        <p:nvSpPr>
          <p:cNvPr id="9" name="object 9"/>
          <p:cNvSpPr/>
          <p:nvPr/>
        </p:nvSpPr>
        <p:spPr>
          <a:xfrm>
            <a:off x="3512093" y="4689611"/>
            <a:ext cx="1968500" cy="1644014"/>
          </a:xfrm>
          <a:custGeom>
            <a:avLst/>
            <a:gdLst/>
            <a:ahLst/>
            <a:cxnLst/>
            <a:rect l="l" t="t" r="r" b="b"/>
            <a:pathLst>
              <a:path w="1968500" h="1644014">
                <a:moveTo>
                  <a:pt x="158346" y="1140450"/>
                </a:moveTo>
                <a:lnTo>
                  <a:pt x="145116" y="1098070"/>
                </a:lnTo>
                <a:lnTo>
                  <a:pt x="129474" y="1052841"/>
                </a:lnTo>
                <a:lnTo>
                  <a:pt x="112147" y="1005241"/>
                </a:lnTo>
                <a:lnTo>
                  <a:pt x="93860" y="955750"/>
                </a:lnTo>
                <a:lnTo>
                  <a:pt x="75341" y="904846"/>
                </a:lnTo>
                <a:lnTo>
                  <a:pt x="57314" y="853008"/>
                </a:lnTo>
                <a:lnTo>
                  <a:pt x="40507" y="800713"/>
                </a:lnTo>
                <a:lnTo>
                  <a:pt x="25646" y="748442"/>
                </a:lnTo>
                <a:lnTo>
                  <a:pt x="13457" y="696672"/>
                </a:lnTo>
                <a:lnTo>
                  <a:pt x="4666" y="645882"/>
                </a:lnTo>
                <a:lnTo>
                  <a:pt x="0" y="596551"/>
                </a:lnTo>
                <a:lnTo>
                  <a:pt x="184" y="549158"/>
                </a:lnTo>
                <a:lnTo>
                  <a:pt x="5946" y="504180"/>
                </a:lnTo>
                <a:lnTo>
                  <a:pt x="15832" y="462868"/>
                </a:lnTo>
                <a:lnTo>
                  <a:pt x="29050" y="420005"/>
                </a:lnTo>
                <a:lnTo>
                  <a:pt x="45434" y="376213"/>
                </a:lnTo>
                <a:lnTo>
                  <a:pt x="64817" y="332111"/>
                </a:lnTo>
                <a:lnTo>
                  <a:pt x="87033" y="288318"/>
                </a:lnTo>
                <a:lnTo>
                  <a:pt x="111915" y="245456"/>
                </a:lnTo>
                <a:lnTo>
                  <a:pt x="139296" y="204143"/>
                </a:lnTo>
                <a:lnTo>
                  <a:pt x="169009" y="164999"/>
                </a:lnTo>
                <a:lnTo>
                  <a:pt x="200889" y="128645"/>
                </a:lnTo>
                <a:lnTo>
                  <a:pt x="234768" y="95700"/>
                </a:lnTo>
                <a:lnTo>
                  <a:pt x="270480" y="66783"/>
                </a:lnTo>
                <a:lnTo>
                  <a:pt x="307858" y="42515"/>
                </a:lnTo>
                <a:lnTo>
                  <a:pt x="346735" y="23516"/>
                </a:lnTo>
                <a:lnTo>
                  <a:pt x="386946" y="10404"/>
                </a:lnTo>
                <a:lnTo>
                  <a:pt x="463341" y="336"/>
                </a:lnTo>
                <a:lnTo>
                  <a:pt x="507430" y="0"/>
                </a:lnTo>
                <a:lnTo>
                  <a:pt x="554578" y="2566"/>
                </a:lnTo>
                <a:lnTo>
                  <a:pt x="604130" y="7865"/>
                </a:lnTo>
                <a:lnTo>
                  <a:pt x="655436" y="15726"/>
                </a:lnTo>
                <a:lnTo>
                  <a:pt x="707843" y="25975"/>
                </a:lnTo>
                <a:lnTo>
                  <a:pt x="760699" y="38444"/>
                </a:lnTo>
                <a:lnTo>
                  <a:pt x="813351" y="52960"/>
                </a:lnTo>
                <a:lnTo>
                  <a:pt x="865146" y="69351"/>
                </a:lnTo>
                <a:lnTo>
                  <a:pt x="915433" y="87448"/>
                </a:lnTo>
                <a:lnTo>
                  <a:pt x="963559" y="107078"/>
                </a:lnTo>
                <a:lnTo>
                  <a:pt x="1008872" y="128071"/>
                </a:lnTo>
                <a:lnTo>
                  <a:pt x="1050720" y="150254"/>
                </a:lnTo>
                <a:lnTo>
                  <a:pt x="1088449" y="173458"/>
                </a:lnTo>
                <a:lnTo>
                  <a:pt x="1121409" y="197511"/>
                </a:lnTo>
                <a:lnTo>
                  <a:pt x="1171383" y="251311"/>
                </a:lnTo>
                <a:lnTo>
                  <a:pt x="1196855" y="323115"/>
                </a:lnTo>
                <a:lnTo>
                  <a:pt x="1201786" y="364401"/>
                </a:lnTo>
                <a:lnTo>
                  <a:pt x="1202779" y="408313"/>
                </a:lnTo>
                <a:lnTo>
                  <a:pt x="1200783" y="454127"/>
                </a:lnTo>
                <a:lnTo>
                  <a:pt x="1196746" y="501119"/>
                </a:lnTo>
                <a:lnTo>
                  <a:pt x="1191618" y="548567"/>
                </a:lnTo>
                <a:lnTo>
                  <a:pt x="1186347" y="595747"/>
                </a:lnTo>
                <a:lnTo>
                  <a:pt x="1181881" y="641936"/>
                </a:lnTo>
                <a:lnTo>
                  <a:pt x="1179171" y="686410"/>
                </a:lnTo>
                <a:lnTo>
                  <a:pt x="1179164" y="728447"/>
                </a:lnTo>
                <a:lnTo>
                  <a:pt x="1182809" y="767322"/>
                </a:lnTo>
                <a:lnTo>
                  <a:pt x="1204851" y="832696"/>
                </a:lnTo>
                <a:lnTo>
                  <a:pt x="1252705" y="876459"/>
                </a:lnTo>
                <a:lnTo>
                  <a:pt x="1327004" y="896763"/>
                </a:lnTo>
                <a:lnTo>
                  <a:pt x="1371735" y="900111"/>
                </a:lnTo>
                <a:lnTo>
                  <a:pt x="1420181" y="900092"/>
                </a:lnTo>
                <a:lnTo>
                  <a:pt x="1471337" y="897584"/>
                </a:lnTo>
                <a:lnTo>
                  <a:pt x="1524199" y="893464"/>
                </a:lnTo>
                <a:lnTo>
                  <a:pt x="1577761" y="888609"/>
                </a:lnTo>
                <a:lnTo>
                  <a:pt x="1631020" y="883898"/>
                </a:lnTo>
                <a:lnTo>
                  <a:pt x="1682971" y="880207"/>
                </a:lnTo>
                <a:lnTo>
                  <a:pt x="1732609" y="878413"/>
                </a:lnTo>
                <a:lnTo>
                  <a:pt x="1778929" y="879394"/>
                </a:lnTo>
                <a:lnTo>
                  <a:pt x="1820928" y="884027"/>
                </a:lnTo>
                <a:lnTo>
                  <a:pt x="1887941" y="907760"/>
                </a:lnTo>
                <a:lnTo>
                  <a:pt x="1928323" y="957242"/>
                </a:lnTo>
                <a:lnTo>
                  <a:pt x="1942488" y="993719"/>
                </a:lnTo>
                <a:lnTo>
                  <a:pt x="1953497" y="1036807"/>
                </a:lnTo>
                <a:lnTo>
                  <a:pt x="1961404" y="1085265"/>
                </a:lnTo>
                <a:lnTo>
                  <a:pt x="1966267" y="1137853"/>
                </a:lnTo>
                <a:lnTo>
                  <a:pt x="1968140" y="1193331"/>
                </a:lnTo>
                <a:lnTo>
                  <a:pt x="1967080" y="1250458"/>
                </a:lnTo>
                <a:lnTo>
                  <a:pt x="1963143" y="1307995"/>
                </a:lnTo>
                <a:lnTo>
                  <a:pt x="1956383" y="1364702"/>
                </a:lnTo>
                <a:lnTo>
                  <a:pt x="1946858" y="1419338"/>
                </a:lnTo>
                <a:lnTo>
                  <a:pt x="1934622" y="1470663"/>
                </a:lnTo>
                <a:lnTo>
                  <a:pt x="1919732" y="1517438"/>
                </a:lnTo>
                <a:lnTo>
                  <a:pt x="1902244" y="1558422"/>
                </a:lnTo>
                <a:lnTo>
                  <a:pt x="1882213" y="1592374"/>
                </a:lnTo>
                <a:lnTo>
                  <a:pt x="1834746" y="1634226"/>
                </a:lnTo>
                <a:lnTo>
                  <a:pt x="1778159" y="1643978"/>
                </a:lnTo>
                <a:lnTo>
                  <a:pt x="1743112" y="1641801"/>
                </a:lnTo>
                <a:lnTo>
                  <a:pt x="1704294" y="1635360"/>
                </a:lnTo>
                <a:lnTo>
                  <a:pt x="1662256" y="1624983"/>
                </a:lnTo>
                <a:lnTo>
                  <a:pt x="1617547" y="1611000"/>
                </a:lnTo>
                <a:lnTo>
                  <a:pt x="1570717" y="1593738"/>
                </a:lnTo>
                <a:lnTo>
                  <a:pt x="1522315" y="1573526"/>
                </a:lnTo>
                <a:lnTo>
                  <a:pt x="1472891" y="1550692"/>
                </a:lnTo>
                <a:lnTo>
                  <a:pt x="1422994" y="1525566"/>
                </a:lnTo>
                <a:lnTo>
                  <a:pt x="1373174" y="1498475"/>
                </a:lnTo>
                <a:lnTo>
                  <a:pt x="1323980" y="1469747"/>
                </a:lnTo>
                <a:lnTo>
                  <a:pt x="1275962" y="1439712"/>
                </a:lnTo>
                <a:lnTo>
                  <a:pt x="1229670" y="1408698"/>
                </a:lnTo>
                <a:lnTo>
                  <a:pt x="1185652" y="1377034"/>
                </a:lnTo>
                <a:lnTo>
                  <a:pt x="1144459" y="1345047"/>
                </a:lnTo>
                <a:lnTo>
                  <a:pt x="1106641" y="1313066"/>
                </a:lnTo>
                <a:lnTo>
                  <a:pt x="1072746" y="1281420"/>
                </a:lnTo>
                <a:lnTo>
                  <a:pt x="1042028" y="1247749"/>
                </a:lnTo>
                <a:lnTo>
                  <a:pt x="1013270" y="1209861"/>
                </a:lnTo>
                <a:lnTo>
                  <a:pt x="986315" y="1168338"/>
                </a:lnTo>
                <a:lnTo>
                  <a:pt x="961007" y="1123759"/>
                </a:lnTo>
                <a:lnTo>
                  <a:pt x="937188" y="1076705"/>
                </a:lnTo>
                <a:lnTo>
                  <a:pt x="914701" y="1027759"/>
                </a:lnTo>
                <a:lnTo>
                  <a:pt x="893391" y="977500"/>
                </a:lnTo>
                <a:lnTo>
                  <a:pt x="873100" y="926510"/>
                </a:lnTo>
                <a:lnTo>
                  <a:pt x="853671" y="875370"/>
                </a:lnTo>
                <a:lnTo>
                  <a:pt x="834947" y="824659"/>
                </a:lnTo>
                <a:lnTo>
                  <a:pt x="816773" y="774961"/>
                </a:lnTo>
                <a:lnTo>
                  <a:pt x="798990" y="726854"/>
                </a:lnTo>
                <a:lnTo>
                  <a:pt x="781443" y="680920"/>
                </a:lnTo>
                <a:lnTo>
                  <a:pt x="763974" y="637741"/>
                </a:lnTo>
                <a:lnTo>
                  <a:pt x="746426" y="597896"/>
                </a:lnTo>
                <a:lnTo>
                  <a:pt x="728644" y="561967"/>
                </a:lnTo>
                <a:lnTo>
                  <a:pt x="691746" y="504180"/>
                </a:lnTo>
                <a:lnTo>
                  <a:pt x="647926" y="456819"/>
                </a:lnTo>
                <a:lnTo>
                  <a:pt x="603080" y="420468"/>
                </a:lnTo>
                <a:lnTo>
                  <a:pt x="558537" y="395136"/>
                </a:lnTo>
                <a:lnTo>
                  <a:pt x="515628" y="380832"/>
                </a:lnTo>
                <a:lnTo>
                  <a:pt x="475684" y="377565"/>
                </a:lnTo>
                <a:lnTo>
                  <a:pt x="440036" y="385344"/>
                </a:lnTo>
                <a:lnTo>
                  <a:pt x="386946" y="434076"/>
                </a:lnTo>
                <a:lnTo>
                  <a:pt x="368564" y="496343"/>
                </a:lnTo>
                <a:lnTo>
                  <a:pt x="362941" y="539559"/>
                </a:lnTo>
                <a:lnTo>
                  <a:pt x="359414" y="588900"/>
                </a:lnTo>
                <a:lnTo>
                  <a:pt x="357770" y="642917"/>
                </a:lnTo>
                <a:lnTo>
                  <a:pt x="357797" y="700162"/>
                </a:lnTo>
                <a:lnTo>
                  <a:pt x="359283" y="759186"/>
                </a:lnTo>
                <a:lnTo>
                  <a:pt x="362015" y="818541"/>
                </a:lnTo>
                <a:lnTo>
                  <a:pt x="365782" y="876778"/>
                </a:lnTo>
                <a:lnTo>
                  <a:pt x="370370" y="932449"/>
                </a:lnTo>
                <a:lnTo>
                  <a:pt x="375569" y="984107"/>
                </a:lnTo>
                <a:lnTo>
                  <a:pt x="381165" y="1030301"/>
                </a:lnTo>
                <a:lnTo>
                  <a:pt x="386946" y="1069584"/>
                </a:lnTo>
                <a:lnTo>
                  <a:pt x="401245" y="1122331"/>
                </a:lnTo>
                <a:lnTo>
                  <a:pt x="423188" y="1166799"/>
                </a:lnTo>
                <a:lnTo>
                  <a:pt x="449632" y="1204642"/>
                </a:lnTo>
                <a:lnTo>
                  <a:pt x="477433" y="1237510"/>
                </a:lnTo>
                <a:lnTo>
                  <a:pt x="503448" y="1267057"/>
                </a:lnTo>
                <a:lnTo>
                  <a:pt x="524534" y="1294934"/>
                </a:lnTo>
                <a:lnTo>
                  <a:pt x="537548" y="1322793"/>
                </a:lnTo>
                <a:lnTo>
                  <a:pt x="539346" y="1352286"/>
                </a:lnTo>
                <a:lnTo>
                  <a:pt x="525923" y="1391773"/>
                </a:lnTo>
                <a:lnTo>
                  <a:pt x="499424" y="1436404"/>
                </a:lnTo>
                <a:lnTo>
                  <a:pt x="463848" y="1481249"/>
                </a:lnTo>
                <a:lnTo>
                  <a:pt x="423193" y="1521375"/>
                </a:lnTo>
                <a:lnTo>
                  <a:pt x="381458" y="1551850"/>
                </a:lnTo>
                <a:lnTo>
                  <a:pt x="342643" y="1567744"/>
                </a:lnTo>
                <a:lnTo>
                  <a:pt x="310746" y="1564122"/>
                </a:lnTo>
                <a:lnTo>
                  <a:pt x="271889" y="1516494"/>
                </a:lnTo>
                <a:lnTo>
                  <a:pt x="254471" y="1477480"/>
                </a:lnTo>
                <a:lnTo>
                  <a:pt x="237974" y="1430659"/>
                </a:lnTo>
                <a:lnTo>
                  <a:pt x="222086" y="1377772"/>
                </a:lnTo>
                <a:lnTo>
                  <a:pt x="206493" y="1320565"/>
                </a:lnTo>
                <a:lnTo>
                  <a:pt x="190881" y="1260780"/>
                </a:lnTo>
                <a:lnTo>
                  <a:pt x="174936" y="1200160"/>
                </a:lnTo>
                <a:lnTo>
                  <a:pt x="158346" y="1140450"/>
                </a:lnTo>
                <a:close/>
              </a:path>
            </a:pathLst>
          </a:custGeom>
          <a:ln w="9525">
            <a:solidFill>
              <a:srgbClr val="000000"/>
            </a:solidFill>
          </a:ln>
        </p:spPr>
        <p:txBody>
          <a:bodyPr wrap="square" lIns="0" tIns="0" rIns="0" bIns="0" rtlCol="0"/>
          <a:lstStyle/>
          <a:p>
            <a:endParaRPr/>
          </a:p>
        </p:txBody>
      </p:sp>
      <p:sp>
        <p:nvSpPr>
          <p:cNvPr id="10" name="object 10"/>
          <p:cNvSpPr/>
          <p:nvPr/>
        </p:nvSpPr>
        <p:spPr>
          <a:xfrm>
            <a:off x="5194439" y="4061083"/>
            <a:ext cx="2594610" cy="2709545"/>
          </a:xfrm>
          <a:custGeom>
            <a:avLst/>
            <a:gdLst/>
            <a:ahLst/>
            <a:cxnLst/>
            <a:rect l="l" t="t" r="r" b="b"/>
            <a:pathLst>
              <a:path w="2594609" h="2709545">
                <a:moveTo>
                  <a:pt x="2594502" y="424569"/>
                </a:moveTo>
                <a:lnTo>
                  <a:pt x="2590800" y="356992"/>
                </a:lnTo>
                <a:lnTo>
                  <a:pt x="2581042" y="302290"/>
                </a:lnTo>
                <a:lnTo>
                  <a:pt x="2566317" y="252915"/>
                </a:lnTo>
                <a:lnTo>
                  <a:pt x="2547016" y="208659"/>
                </a:lnTo>
                <a:lnTo>
                  <a:pt x="2523529" y="169314"/>
                </a:lnTo>
                <a:lnTo>
                  <a:pt x="2496247" y="134670"/>
                </a:lnTo>
                <a:lnTo>
                  <a:pt x="2465561" y="104519"/>
                </a:lnTo>
                <a:lnTo>
                  <a:pt x="2431860" y="78651"/>
                </a:lnTo>
                <a:lnTo>
                  <a:pt x="2395537" y="56859"/>
                </a:lnTo>
                <a:lnTo>
                  <a:pt x="2356981" y="38934"/>
                </a:lnTo>
                <a:lnTo>
                  <a:pt x="2316584" y="24666"/>
                </a:lnTo>
                <a:lnTo>
                  <a:pt x="2274735" y="13848"/>
                </a:lnTo>
                <a:lnTo>
                  <a:pt x="2231826" y="6270"/>
                </a:lnTo>
                <a:lnTo>
                  <a:pt x="2188247" y="1723"/>
                </a:lnTo>
                <a:lnTo>
                  <a:pt x="2144390" y="0"/>
                </a:lnTo>
                <a:lnTo>
                  <a:pt x="2100643" y="890"/>
                </a:lnTo>
                <a:lnTo>
                  <a:pt x="2057400" y="4186"/>
                </a:lnTo>
                <a:lnTo>
                  <a:pt x="1983174" y="21530"/>
                </a:lnTo>
                <a:lnTo>
                  <a:pt x="1942342" y="37141"/>
                </a:lnTo>
                <a:lnTo>
                  <a:pt x="1899489" y="56709"/>
                </a:lnTo>
                <a:lnTo>
                  <a:pt x="1854958" y="79731"/>
                </a:lnTo>
                <a:lnTo>
                  <a:pt x="1809092" y="105705"/>
                </a:lnTo>
                <a:lnTo>
                  <a:pt x="1762235" y="134128"/>
                </a:lnTo>
                <a:lnTo>
                  <a:pt x="1714731" y="164499"/>
                </a:lnTo>
                <a:lnTo>
                  <a:pt x="1666923" y="196314"/>
                </a:lnTo>
                <a:lnTo>
                  <a:pt x="1619154" y="229071"/>
                </a:lnTo>
                <a:lnTo>
                  <a:pt x="1571768" y="262269"/>
                </a:lnTo>
                <a:lnTo>
                  <a:pt x="1435343" y="359478"/>
                </a:lnTo>
                <a:lnTo>
                  <a:pt x="1392924" y="389413"/>
                </a:lnTo>
                <a:lnTo>
                  <a:pt x="1352604" y="417275"/>
                </a:lnTo>
                <a:lnTo>
                  <a:pt x="1314729" y="442564"/>
                </a:lnTo>
                <a:lnTo>
                  <a:pt x="1279641" y="464776"/>
                </a:lnTo>
                <a:lnTo>
                  <a:pt x="1219200" y="497962"/>
                </a:lnTo>
                <a:lnTo>
                  <a:pt x="1181290" y="514799"/>
                </a:lnTo>
                <a:lnTo>
                  <a:pt x="1137189" y="529359"/>
                </a:lnTo>
                <a:lnTo>
                  <a:pt x="1126236" y="529289"/>
                </a:lnTo>
                <a:lnTo>
                  <a:pt x="1119505" y="525790"/>
                </a:lnTo>
                <a:lnTo>
                  <a:pt x="1114615" y="519965"/>
                </a:lnTo>
                <a:lnTo>
                  <a:pt x="1109186" y="512918"/>
                </a:lnTo>
                <a:lnTo>
                  <a:pt x="1100836" y="505751"/>
                </a:lnTo>
                <a:lnTo>
                  <a:pt x="1087183" y="499569"/>
                </a:lnTo>
                <a:lnTo>
                  <a:pt x="1065847" y="495475"/>
                </a:lnTo>
                <a:lnTo>
                  <a:pt x="1034446" y="494571"/>
                </a:lnTo>
                <a:lnTo>
                  <a:pt x="990600" y="497962"/>
                </a:lnTo>
                <a:lnTo>
                  <a:pt x="962292" y="500216"/>
                </a:lnTo>
                <a:lnTo>
                  <a:pt x="928616" y="501216"/>
                </a:lnTo>
                <a:lnTo>
                  <a:pt x="890152" y="501177"/>
                </a:lnTo>
                <a:lnTo>
                  <a:pt x="847478" y="500312"/>
                </a:lnTo>
                <a:lnTo>
                  <a:pt x="801170" y="498835"/>
                </a:lnTo>
                <a:lnTo>
                  <a:pt x="751808" y="496962"/>
                </a:lnTo>
                <a:lnTo>
                  <a:pt x="699969" y="494906"/>
                </a:lnTo>
                <a:lnTo>
                  <a:pt x="646232" y="492882"/>
                </a:lnTo>
                <a:lnTo>
                  <a:pt x="591175" y="491104"/>
                </a:lnTo>
                <a:lnTo>
                  <a:pt x="535375" y="489786"/>
                </a:lnTo>
                <a:lnTo>
                  <a:pt x="479411" y="489143"/>
                </a:lnTo>
                <a:lnTo>
                  <a:pt x="423862" y="489390"/>
                </a:lnTo>
                <a:lnTo>
                  <a:pt x="369305" y="490739"/>
                </a:lnTo>
                <a:lnTo>
                  <a:pt x="316318" y="493406"/>
                </a:lnTo>
                <a:lnTo>
                  <a:pt x="265479" y="497605"/>
                </a:lnTo>
                <a:lnTo>
                  <a:pt x="217367" y="503550"/>
                </a:lnTo>
                <a:lnTo>
                  <a:pt x="172560" y="511456"/>
                </a:lnTo>
                <a:lnTo>
                  <a:pt x="131635" y="521536"/>
                </a:lnTo>
                <a:lnTo>
                  <a:pt x="95171" y="534006"/>
                </a:lnTo>
                <a:lnTo>
                  <a:pt x="37939" y="566971"/>
                </a:lnTo>
                <a:lnTo>
                  <a:pt x="5487" y="612064"/>
                </a:lnTo>
                <a:lnTo>
                  <a:pt x="0" y="639694"/>
                </a:lnTo>
                <a:lnTo>
                  <a:pt x="942" y="663053"/>
                </a:lnTo>
                <a:lnTo>
                  <a:pt x="15059" y="717440"/>
                </a:lnTo>
                <a:lnTo>
                  <a:pt x="43900" y="781016"/>
                </a:lnTo>
                <a:lnTo>
                  <a:pt x="63250" y="815862"/>
                </a:lnTo>
                <a:lnTo>
                  <a:pt x="85569" y="852539"/>
                </a:lnTo>
                <a:lnTo>
                  <a:pt x="110620" y="890892"/>
                </a:lnTo>
                <a:lnTo>
                  <a:pt x="138166" y="930765"/>
                </a:lnTo>
                <a:lnTo>
                  <a:pt x="167970" y="972003"/>
                </a:lnTo>
                <a:lnTo>
                  <a:pt x="199793" y="1014450"/>
                </a:lnTo>
                <a:lnTo>
                  <a:pt x="233399" y="1057952"/>
                </a:lnTo>
                <a:lnTo>
                  <a:pt x="268551" y="1102352"/>
                </a:lnTo>
                <a:lnTo>
                  <a:pt x="305010" y="1147494"/>
                </a:lnTo>
                <a:lnTo>
                  <a:pt x="342541" y="1193225"/>
                </a:lnTo>
                <a:lnTo>
                  <a:pt x="652849" y="1561575"/>
                </a:lnTo>
                <a:lnTo>
                  <a:pt x="689336" y="1605600"/>
                </a:lnTo>
                <a:lnTo>
                  <a:pt x="724520" y="1648659"/>
                </a:lnTo>
                <a:lnTo>
                  <a:pt x="758164" y="1690596"/>
                </a:lnTo>
                <a:lnTo>
                  <a:pt x="790031" y="1731255"/>
                </a:lnTo>
                <a:lnTo>
                  <a:pt x="819883" y="1770481"/>
                </a:lnTo>
                <a:lnTo>
                  <a:pt x="847484" y="1808119"/>
                </a:lnTo>
                <a:lnTo>
                  <a:pt x="872595" y="1844013"/>
                </a:lnTo>
                <a:lnTo>
                  <a:pt x="894979" y="1878008"/>
                </a:lnTo>
                <a:lnTo>
                  <a:pt x="942979" y="1964271"/>
                </a:lnTo>
                <a:lnTo>
                  <a:pt x="965714" y="2017208"/>
                </a:lnTo>
                <a:lnTo>
                  <a:pt x="983350" y="2068687"/>
                </a:lnTo>
                <a:lnTo>
                  <a:pt x="996633" y="2118636"/>
                </a:lnTo>
                <a:lnTo>
                  <a:pt x="1006308" y="2166980"/>
                </a:lnTo>
                <a:lnTo>
                  <a:pt x="1013121" y="2213647"/>
                </a:lnTo>
                <a:lnTo>
                  <a:pt x="1017817" y="2258565"/>
                </a:lnTo>
                <a:lnTo>
                  <a:pt x="1021142" y="2301660"/>
                </a:lnTo>
                <a:lnTo>
                  <a:pt x="1026661" y="2382090"/>
                </a:lnTo>
                <a:lnTo>
                  <a:pt x="1030346" y="2419280"/>
                </a:lnTo>
                <a:lnTo>
                  <a:pt x="1043295" y="2487243"/>
                </a:lnTo>
                <a:lnTo>
                  <a:pt x="1068652" y="2546165"/>
                </a:lnTo>
                <a:lnTo>
                  <a:pt x="1112381" y="2595464"/>
                </a:lnTo>
                <a:lnTo>
                  <a:pt x="1174653" y="2632465"/>
                </a:lnTo>
                <a:lnTo>
                  <a:pt x="1211138" y="2647135"/>
                </a:lnTo>
                <a:lnTo>
                  <a:pt x="1251937" y="2660309"/>
                </a:lnTo>
                <a:lnTo>
                  <a:pt x="1296531" y="2671965"/>
                </a:lnTo>
                <a:lnTo>
                  <a:pt x="1344404" y="2682081"/>
                </a:lnTo>
                <a:lnTo>
                  <a:pt x="1395037" y="2690634"/>
                </a:lnTo>
                <a:lnTo>
                  <a:pt x="1447912" y="2697602"/>
                </a:lnTo>
                <a:lnTo>
                  <a:pt x="1502512" y="2702963"/>
                </a:lnTo>
                <a:lnTo>
                  <a:pt x="1558318" y="2706696"/>
                </a:lnTo>
                <a:lnTo>
                  <a:pt x="1614813" y="2708777"/>
                </a:lnTo>
                <a:lnTo>
                  <a:pt x="1671479" y="2709184"/>
                </a:lnTo>
                <a:lnTo>
                  <a:pt x="1727798" y="2707895"/>
                </a:lnTo>
                <a:lnTo>
                  <a:pt x="1783252" y="2704889"/>
                </a:lnTo>
                <a:lnTo>
                  <a:pt x="1837323" y="2700142"/>
                </a:lnTo>
                <a:lnTo>
                  <a:pt x="1889493" y="2693633"/>
                </a:lnTo>
                <a:lnTo>
                  <a:pt x="1939245" y="2685339"/>
                </a:lnTo>
                <a:lnTo>
                  <a:pt x="1986060" y="2675238"/>
                </a:lnTo>
                <a:lnTo>
                  <a:pt x="2029421" y="2663308"/>
                </a:lnTo>
                <a:lnTo>
                  <a:pt x="2068810" y="2649527"/>
                </a:lnTo>
                <a:lnTo>
                  <a:pt x="2103709" y="2633872"/>
                </a:lnTo>
                <a:lnTo>
                  <a:pt x="2162612" y="2593433"/>
                </a:lnTo>
                <a:lnTo>
                  <a:pt x="2205743" y="2539967"/>
                </a:lnTo>
                <a:lnTo>
                  <a:pt x="2232410" y="2476491"/>
                </a:lnTo>
                <a:lnTo>
                  <a:pt x="2246691" y="2403295"/>
                </a:lnTo>
                <a:lnTo>
                  <a:pt x="2250460" y="2363142"/>
                </a:lnTo>
                <a:lnTo>
                  <a:pt x="2252662" y="2320666"/>
                </a:lnTo>
                <a:lnTo>
                  <a:pt x="2253805" y="2275905"/>
                </a:lnTo>
                <a:lnTo>
                  <a:pt x="2255981" y="2128265"/>
                </a:lnTo>
                <a:lnTo>
                  <a:pt x="2257986" y="2074720"/>
                </a:lnTo>
                <a:lnTo>
                  <a:pt x="2261481" y="2019069"/>
                </a:lnTo>
                <a:lnTo>
                  <a:pt x="2266976" y="1961349"/>
                </a:lnTo>
                <a:lnTo>
                  <a:pt x="2274978" y="1901595"/>
                </a:lnTo>
                <a:lnTo>
                  <a:pt x="2286000" y="1839844"/>
                </a:lnTo>
                <a:lnTo>
                  <a:pt x="2294236" y="1800823"/>
                </a:lnTo>
                <a:lnTo>
                  <a:pt x="2303633" y="1759181"/>
                </a:lnTo>
                <a:lnTo>
                  <a:pt x="2325465" y="1668852"/>
                </a:lnTo>
                <a:lnTo>
                  <a:pt x="2481262" y="1072129"/>
                </a:lnTo>
                <a:lnTo>
                  <a:pt x="2508928" y="958721"/>
                </a:lnTo>
                <a:lnTo>
                  <a:pt x="2534190" y="847878"/>
                </a:lnTo>
                <a:lnTo>
                  <a:pt x="2545644" y="793928"/>
                </a:lnTo>
                <a:lnTo>
                  <a:pt x="2556167" y="741232"/>
                </a:lnTo>
                <a:lnTo>
                  <a:pt x="2565648" y="689993"/>
                </a:lnTo>
                <a:lnTo>
                  <a:pt x="2573978" y="640414"/>
                </a:lnTo>
                <a:lnTo>
                  <a:pt x="2581046" y="592700"/>
                </a:lnTo>
                <a:lnTo>
                  <a:pt x="2586743" y="547055"/>
                </a:lnTo>
                <a:lnTo>
                  <a:pt x="2590958" y="503682"/>
                </a:lnTo>
                <a:lnTo>
                  <a:pt x="2593581" y="462785"/>
                </a:lnTo>
                <a:lnTo>
                  <a:pt x="2594502" y="424569"/>
                </a:lnTo>
                <a:close/>
              </a:path>
            </a:pathLst>
          </a:custGeom>
          <a:solidFill>
            <a:srgbClr val="000099"/>
          </a:solidFill>
        </p:spPr>
        <p:txBody>
          <a:bodyPr wrap="square" lIns="0" tIns="0" rIns="0" bIns="0" rtlCol="0"/>
          <a:lstStyle/>
          <a:p>
            <a:endParaRPr/>
          </a:p>
        </p:txBody>
      </p:sp>
      <p:sp>
        <p:nvSpPr>
          <p:cNvPr id="11" name="object 11"/>
          <p:cNvSpPr/>
          <p:nvPr/>
        </p:nvSpPr>
        <p:spPr>
          <a:xfrm>
            <a:off x="5194439" y="4061083"/>
            <a:ext cx="2594610" cy="2709545"/>
          </a:xfrm>
          <a:custGeom>
            <a:avLst/>
            <a:gdLst/>
            <a:ahLst/>
            <a:cxnLst/>
            <a:rect l="l" t="t" r="r" b="b"/>
            <a:pathLst>
              <a:path w="2594609" h="2709545">
                <a:moveTo>
                  <a:pt x="990600" y="497962"/>
                </a:moveTo>
                <a:lnTo>
                  <a:pt x="962292" y="500216"/>
                </a:lnTo>
                <a:lnTo>
                  <a:pt x="928616" y="501216"/>
                </a:lnTo>
                <a:lnTo>
                  <a:pt x="890152" y="501177"/>
                </a:lnTo>
                <a:lnTo>
                  <a:pt x="847478" y="500312"/>
                </a:lnTo>
                <a:lnTo>
                  <a:pt x="801170" y="498835"/>
                </a:lnTo>
                <a:lnTo>
                  <a:pt x="751808" y="496962"/>
                </a:lnTo>
                <a:lnTo>
                  <a:pt x="699969" y="494906"/>
                </a:lnTo>
                <a:lnTo>
                  <a:pt x="646232" y="492882"/>
                </a:lnTo>
                <a:lnTo>
                  <a:pt x="591175" y="491104"/>
                </a:lnTo>
                <a:lnTo>
                  <a:pt x="535375" y="489786"/>
                </a:lnTo>
                <a:lnTo>
                  <a:pt x="479411" y="489143"/>
                </a:lnTo>
                <a:lnTo>
                  <a:pt x="423862" y="489390"/>
                </a:lnTo>
                <a:lnTo>
                  <a:pt x="369305" y="490739"/>
                </a:lnTo>
                <a:lnTo>
                  <a:pt x="316318" y="493406"/>
                </a:lnTo>
                <a:lnTo>
                  <a:pt x="265479" y="497605"/>
                </a:lnTo>
                <a:lnTo>
                  <a:pt x="217367" y="503550"/>
                </a:lnTo>
                <a:lnTo>
                  <a:pt x="172560" y="511456"/>
                </a:lnTo>
                <a:lnTo>
                  <a:pt x="131635" y="521536"/>
                </a:lnTo>
                <a:lnTo>
                  <a:pt x="95171" y="534006"/>
                </a:lnTo>
                <a:lnTo>
                  <a:pt x="37939" y="566971"/>
                </a:lnTo>
                <a:lnTo>
                  <a:pt x="5487" y="612064"/>
                </a:lnTo>
                <a:lnTo>
                  <a:pt x="0" y="639694"/>
                </a:lnTo>
                <a:lnTo>
                  <a:pt x="942" y="663053"/>
                </a:lnTo>
                <a:lnTo>
                  <a:pt x="15059" y="717440"/>
                </a:lnTo>
                <a:lnTo>
                  <a:pt x="43900" y="781016"/>
                </a:lnTo>
                <a:lnTo>
                  <a:pt x="63250" y="815862"/>
                </a:lnTo>
                <a:lnTo>
                  <a:pt x="85569" y="852539"/>
                </a:lnTo>
                <a:lnTo>
                  <a:pt x="110620" y="890892"/>
                </a:lnTo>
                <a:lnTo>
                  <a:pt x="138166" y="930765"/>
                </a:lnTo>
                <a:lnTo>
                  <a:pt x="167970" y="972003"/>
                </a:lnTo>
                <a:lnTo>
                  <a:pt x="199793" y="1014450"/>
                </a:lnTo>
                <a:lnTo>
                  <a:pt x="233399" y="1057952"/>
                </a:lnTo>
                <a:lnTo>
                  <a:pt x="268551" y="1102352"/>
                </a:lnTo>
                <a:lnTo>
                  <a:pt x="305010" y="1147494"/>
                </a:lnTo>
                <a:lnTo>
                  <a:pt x="342541" y="1193225"/>
                </a:lnTo>
                <a:lnTo>
                  <a:pt x="380904" y="1239388"/>
                </a:lnTo>
                <a:lnTo>
                  <a:pt x="419864" y="1285828"/>
                </a:lnTo>
                <a:lnTo>
                  <a:pt x="459182" y="1332389"/>
                </a:lnTo>
                <a:lnTo>
                  <a:pt x="498622" y="1378916"/>
                </a:lnTo>
                <a:lnTo>
                  <a:pt x="537946" y="1425254"/>
                </a:lnTo>
                <a:lnTo>
                  <a:pt x="576917" y="1471246"/>
                </a:lnTo>
                <a:lnTo>
                  <a:pt x="615297" y="1516739"/>
                </a:lnTo>
                <a:lnTo>
                  <a:pt x="652849" y="1561575"/>
                </a:lnTo>
                <a:lnTo>
                  <a:pt x="689336" y="1605600"/>
                </a:lnTo>
                <a:lnTo>
                  <a:pt x="724520" y="1648659"/>
                </a:lnTo>
                <a:lnTo>
                  <a:pt x="758164" y="1690596"/>
                </a:lnTo>
                <a:lnTo>
                  <a:pt x="790031" y="1731255"/>
                </a:lnTo>
                <a:lnTo>
                  <a:pt x="819883" y="1770481"/>
                </a:lnTo>
                <a:lnTo>
                  <a:pt x="847484" y="1808119"/>
                </a:lnTo>
                <a:lnTo>
                  <a:pt x="872595" y="1844013"/>
                </a:lnTo>
                <a:lnTo>
                  <a:pt x="894979" y="1878008"/>
                </a:lnTo>
                <a:lnTo>
                  <a:pt x="942979" y="1964271"/>
                </a:lnTo>
                <a:lnTo>
                  <a:pt x="965714" y="2017208"/>
                </a:lnTo>
                <a:lnTo>
                  <a:pt x="983350" y="2068687"/>
                </a:lnTo>
                <a:lnTo>
                  <a:pt x="996633" y="2118636"/>
                </a:lnTo>
                <a:lnTo>
                  <a:pt x="1006308" y="2166980"/>
                </a:lnTo>
                <a:lnTo>
                  <a:pt x="1013121" y="2213647"/>
                </a:lnTo>
                <a:lnTo>
                  <a:pt x="1017817" y="2258565"/>
                </a:lnTo>
                <a:lnTo>
                  <a:pt x="1021142" y="2301660"/>
                </a:lnTo>
                <a:lnTo>
                  <a:pt x="1023842" y="2342859"/>
                </a:lnTo>
                <a:lnTo>
                  <a:pt x="1026661" y="2382090"/>
                </a:lnTo>
                <a:lnTo>
                  <a:pt x="1035642" y="2454355"/>
                </a:lnTo>
                <a:lnTo>
                  <a:pt x="1054049" y="2517870"/>
                </a:lnTo>
                <a:lnTo>
                  <a:pt x="1087847" y="2572054"/>
                </a:lnTo>
                <a:lnTo>
                  <a:pt x="1143000" y="2616322"/>
                </a:lnTo>
                <a:lnTo>
                  <a:pt x="1211138" y="2647135"/>
                </a:lnTo>
                <a:lnTo>
                  <a:pt x="1251937" y="2660309"/>
                </a:lnTo>
                <a:lnTo>
                  <a:pt x="1296531" y="2671965"/>
                </a:lnTo>
                <a:lnTo>
                  <a:pt x="1344404" y="2682081"/>
                </a:lnTo>
                <a:lnTo>
                  <a:pt x="1395037" y="2690634"/>
                </a:lnTo>
                <a:lnTo>
                  <a:pt x="1447912" y="2697602"/>
                </a:lnTo>
                <a:lnTo>
                  <a:pt x="1502512" y="2702963"/>
                </a:lnTo>
                <a:lnTo>
                  <a:pt x="1558318" y="2706696"/>
                </a:lnTo>
                <a:lnTo>
                  <a:pt x="1614813" y="2708777"/>
                </a:lnTo>
                <a:lnTo>
                  <a:pt x="1671479" y="2709184"/>
                </a:lnTo>
                <a:lnTo>
                  <a:pt x="1727798" y="2707895"/>
                </a:lnTo>
                <a:lnTo>
                  <a:pt x="1783252" y="2704889"/>
                </a:lnTo>
                <a:lnTo>
                  <a:pt x="1837323" y="2700142"/>
                </a:lnTo>
                <a:lnTo>
                  <a:pt x="1889493" y="2693633"/>
                </a:lnTo>
                <a:lnTo>
                  <a:pt x="1939245" y="2685339"/>
                </a:lnTo>
                <a:lnTo>
                  <a:pt x="1986060" y="2675238"/>
                </a:lnTo>
                <a:lnTo>
                  <a:pt x="2029421" y="2663308"/>
                </a:lnTo>
                <a:lnTo>
                  <a:pt x="2068810" y="2649527"/>
                </a:lnTo>
                <a:lnTo>
                  <a:pt x="2103709" y="2633872"/>
                </a:lnTo>
                <a:lnTo>
                  <a:pt x="2162612" y="2593433"/>
                </a:lnTo>
                <a:lnTo>
                  <a:pt x="2205743" y="2539967"/>
                </a:lnTo>
                <a:lnTo>
                  <a:pt x="2232410" y="2476491"/>
                </a:lnTo>
                <a:lnTo>
                  <a:pt x="2246691" y="2403295"/>
                </a:lnTo>
                <a:lnTo>
                  <a:pt x="2250460" y="2363142"/>
                </a:lnTo>
                <a:lnTo>
                  <a:pt x="2252662" y="2320666"/>
                </a:lnTo>
                <a:lnTo>
                  <a:pt x="2253805" y="2275905"/>
                </a:lnTo>
                <a:lnTo>
                  <a:pt x="2254400" y="2228893"/>
                </a:lnTo>
                <a:lnTo>
                  <a:pt x="2254955" y="2179668"/>
                </a:lnTo>
                <a:lnTo>
                  <a:pt x="2255981" y="2128265"/>
                </a:lnTo>
                <a:lnTo>
                  <a:pt x="2257986" y="2074720"/>
                </a:lnTo>
                <a:lnTo>
                  <a:pt x="2261481" y="2019069"/>
                </a:lnTo>
                <a:lnTo>
                  <a:pt x="2266976" y="1961349"/>
                </a:lnTo>
                <a:lnTo>
                  <a:pt x="2274978" y="1901595"/>
                </a:lnTo>
                <a:lnTo>
                  <a:pt x="2286000" y="1839844"/>
                </a:lnTo>
                <a:lnTo>
                  <a:pt x="2294236" y="1800823"/>
                </a:lnTo>
                <a:lnTo>
                  <a:pt x="2303633" y="1759181"/>
                </a:lnTo>
                <a:lnTo>
                  <a:pt x="2314079" y="1715123"/>
                </a:lnTo>
                <a:lnTo>
                  <a:pt x="2325465" y="1668852"/>
                </a:lnTo>
                <a:lnTo>
                  <a:pt x="2337681" y="1620571"/>
                </a:lnTo>
                <a:lnTo>
                  <a:pt x="2350617" y="1570486"/>
                </a:lnTo>
                <a:lnTo>
                  <a:pt x="2364162" y="1518800"/>
                </a:lnTo>
                <a:lnTo>
                  <a:pt x="2378207" y="1465716"/>
                </a:lnTo>
                <a:lnTo>
                  <a:pt x="2392641" y="1411438"/>
                </a:lnTo>
                <a:lnTo>
                  <a:pt x="2407355" y="1356172"/>
                </a:lnTo>
                <a:lnTo>
                  <a:pt x="2422238" y="1300119"/>
                </a:lnTo>
                <a:lnTo>
                  <a:pt x="2437180" y="1243485"/>
                </a:lnTo>
                <a:lnTo>
                  <a:pt x="2452072" y="1186472"/>
                </a:lnTo>
                <a:lnTo>
                  <a:pt x="2466802" y="1129286"/>
                </a:lnTo>
                <a:lnTo>
                  <a:pt x="2481262" y="1072129"/>
                </a:lnTo>
                <a:lnTo>
                  <a:pt x="2495341" y="1015206"/>
                </a:lnTo>
                <a:lnTo>
                  <a:pt x="2508928" y="958721"/>
                </a:lnTo>
                <a:lnTo>
                  <a:pt x="2521915" y="902877"/>
                </a:lnTo>
                <a:lnTo>
                  <a:pt x="2534190" y="847878"/>
                </a:lnTo>
                <a:lnTo>
                  <a:pt x="2545644" y="793928"/>
                </a:lnTo>
                <a:lnTo>
                  <a:pt x="2556167" y="741232"/>
                </a:lnTo>
                <a:lnTo>
                  <a:pt x="2565648" y="689993"/>
                </a:lnTo>
                <a:lnTo>
                  <a:pt x="2573978" y="640414"/>
                </a:lnTo>
                <a:lnTo>
                  <a:pt x="2581046" y="592700"/>
                </a:lnTo>
                <a:lnTo>
                  <a:pt x="2586743" y="547055"/>
                </a:lnTo>
                <a:lnTo>
                  <a:pt x="2590958" y="503682"/>
                </a:lnTo>
                <a:lnTo>
                  <a:pt x="2593581" y="462785"/>
                </a:lnTo>
                <a:lnTo>
                  <a:pt x="2594502" y="424569"/>
                </a:lnTo>
                <a:lnTo>
                  <a:pt x="2593612" y="389236"/>
                </a:lnTo>
                <a:lnTo>
                  <a:pt x="2581042" y="302290"/>
                </a:lnTo>
                <a:lnTo>
                  <a:pt x="2566317" y="252915"/>
                </a:lnTo>
                <a:lnTo>
                  <a:pt x="2547016" y="208659"/>
                </a:lnTo>
                <a:lnTo>
                  <a:pt x="2523529" y="169314"/>
                </a:lnTo>
                <a:lnTo>
                  <a:pt x="2496247" y="134670"/>
                </a:lnTo>
                <a:lnTo>
                  <a:pt x="2465561" y="104519"/>
                </a:lnTo>
                <a:lnTo>
                  <a:pt x="2431860" y="78651"/>
                </a:lnTo>
                <a:lnTo>
                  <a:pt x="2395537" y="56859"/>
                </a:lnTo>
                <a:lnTo>
                  <a:pt x="2356981" y="38934"/>
                </a:lnTo>
                <a:lnTo>
                  <a:pt x="2316584" y="24666"/>
                </a:lnTo>
                <a:lnTo>
                  <a:pt x="2274735" y="13848"/>
                </a:lnTo>
                <a:lnTo>
                  <a:pt x="2231826" y="6270"/>
                </a:lnTo>
                <a:lnTo>
                  <a:pt x="2188247" y="1723"/>
                </a:lnTo>
                <a:lnTo>
                  <a:pt x="2144390" y="0"/>
                </a:lnTo>
                <a:lnTo>
                  <a:pt x="2100643" y="890"/>
                </a:lnTo>
                <a:lnTo>
                  <a:pt x="2057400" y="4186"/>
                </a:lnTo>
                <a:lnTo>
                  <a:pt x="1983174" y="21530"/>
                </a:lnTo>
                <a:lnTo>
                  <a:pt x="1942342" y="37141"/>
                </a:lnTo>
                <a:lnTo>
                  <a:pt x="1899489" y="56709"/>
                </a:lnTo>
                <a:lnTo>
                  <a:pt x="1854958" y="79731"/>
                </a:lnTo>
                <a:lnTo>
                  <a:pt x="1809092" y="105705"/>
                </a:lnTo>
                <a:lnTo>
                  <a:pt x="1762235" y="134128"/>
                </a:lnTo>
                <a:lnTo>
                  <a:pt x="1714731" y="164499"/>
                </a:lnTo>
                <a:lnTo>
                  <a:pt x="1666923" y="196314"/>
                </a:lnTo>
                <a:lnTo>
                  <a:pt x="1619154" y="229071"/>
                </a:lnTo>
                <a:lnTo>
                  <a:pt x="1571768" y="262269"/>
                </a:lnTo>
                <a:lnTo>
                  <a:pt x="1525109" y="295404"/>
                </a:lnTo>
                <a:lnTo>
                  <a:pt x="1479519" y="327975"/>
                </a:lnTo>
                <a:lnTo>
                  <a:pt x="1435343" y="359478"/>
                </a:lnTo>
                <a:lnTo>
                  <a:pt x="1392924" y="389413"/>
                </a:lnTo>
                <a:lnTo>
                  <a:pt x="1352604" y="417275"/>
                </a:lnTo>
                <a:lnTo>
                  <a:pt x="1314729" y="442564"/>
                </a:lnTo>
                <a:lnTo>
                  <a:pt x="1279641" y="464776"/>
                </a:lnTo>
                <a:lnTo>
                  <a:pt x="1219200" y="497962"/>
                </a:lnTo>
                <a:lnTo>
                  <a:pt x="1181290" y="514799"/>
                </a:lnTo>
                <a:lnTo>
                  <a:pt x="1137189" y="529359"/>
                </a:lnTo>
                <a:lnTo>
                  <a:pt x="1126236" y="529289"/>
                </a:lnTo>
                <a:lnTo>
                  <a:pt x="1119505" y="525790"/>
                </a:lnTo>
                <a:lnTo>
                  <a:pt x="1114615" y="519965"/>
                </a:lnTo>
                <a:lnTo>
                  <a:pt x="1109186" y="512918"/>
                </a:lnTo>
                <a:lnTo>
                  <a:pt x="1100836" y="505751"/>
                </a:lnTo>
                <a:lnTo>
                  <a:pt x="1087183" y="499569"/>
                </a:lnTo>
                <a:lnTo>
                  <a:pt x="1065847" y="495475"/>
                </a:lnTo>
                <a:lnTo>
                  <a:pt x="1034446" y="494571"/>
                </a:lnTo>
                <a:lnTo>
                  <a:pt x="990600" y="497962"/>
                </a:lnTo>
                <a:close/>
              </a:path>
            </a:pathLst>
          </a:custGeom>
          <a:ln w="9525">
            <a:solidFill>
              <a:srgbClr val="000000"/>
            </a:solidFill>
          </a:ln>
        </p:spPr>
        <p:txBody>
          <a:bodyPr wrap="square" lIns="0" tIns="0" rIns="0" bIns="0" rtlCol="0"/>
          <a:lstStyle/>
          <a:p>
            <a:endParaRPr/>
          </a:p>
        </p:txBody>
      </p:sp>
      <p:sp>
        <p:nvSpPr>
          <p:cNvPr id="12" name="object 12"/>
          <p:cNvSpPr/>
          <p:nvPr/>
        </p:nvSpPr>
        <p:spPr>
          <a:xfrm>
            <a:off x="2984639" y="5476494"/>
            <a:ext cx="5029200" cy="0"/>
          </a:xfrm>
          <a:custGeom>
            <a:avLst/>
            <a:gdLst/>
            <a:ahLst/>
            <a:cxnLst/>
            <a:rect l="l" t="t" r="r" b="b"/>
            <a:pathLst>
              <a:path w="5029200">
                <a:moveTo>
                  <a:pt x="0" y="0"/>
                </a:moveTo>
                <a:lnTo>
                  <a:pt x="5029187" y="0"/>
                </a:lnTo>
              </a:path>
            </a:pathLst>
          </a:custGeom>
          <a:ln w="9525">
            <a:solidFill>
              <a:srgbClr val="000000"/>
            </a:solidFill>
            <a:prstDash val="dash"/>
          </a:ln>
        </p:spPr>
        <p:txBody>
          <a:bodyPr wrap="square" lIns="0" tIns="0" rIns="0" bIns="0" rtlCol="0"/>
          <a:lstStyle/>
          <a:p>
            <a:endParaRPr/>
          </a:p>
        </p:txBody>
      </p:sp>
      <p:sp>
        <p:nvSpPr>
          <p:cNvPr id="13" name="object 13"/>
          <p:cNvSpPr/>
          <p:nvPr/>
        </p:nvSpPr>
        <p:spPr>
          <a:xfrm>
            <a:off x="5499239" y="3993641"/>
            <a:ext cx="0" cy="2895600"/>
          </a:xfrm>
          <a:custGeom>
            <a:avLst/>
            <a:gdLst/>
            <a:ahLst/>
            <a:cxnLst/>
            <a:rect l="l" t="t" r="r" b="b"/>
            <a:pathLst>
              <a:path h="2895600">
                <a:moveTo>
                  <a:pt x="0" y="0"/>
                </a:moveTo>
                <a:lnTo>
                  <a:pt x="0" y="2895600"/>
                </a:lnTo>
              </a:path>
            </a:pathLst>
          </a:custGeom>
          <a:ln w="9525">
            <a:solidFill>
              <a:srgbClr val="000000"/>
            </a:solidFill>
            <a:prstDash val="dash"/>
          </a:ln>
        </p:spPr>
        <p:txBody>
          <a:bodyPr wrap="square" lIns="0" tIns="0" rIns="0" bIns="0" rtlCol="0"/>
          <a:lstStyle/>
          <a:p>
            <a:endParaRPr/>
          </a:p>
        </p:txBody>
      </p:sp>
      <p:sp>
        <p:nvSpPr>
          <p:cNvPr id="14" name="object 14"/>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新宋体" panose="02010609030101010101" charset="-122"/>
                <a:cs typeface="新宋体" panose="02010609030101010101" charset="-122"/>
              </a:rPr>
              <a:t>图像分割</a:t>
            </a:r>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768729" y="2038350"/>
            <a:ext cx="3797300" cy="548640"/>
          </a:xfrm>
          <a:prstGeom prst="rect">
            <a:avLst/>
          </a:prstGeom>
        </p:spPr>
        <p:txBody>
          <a:bodyPr vert="horz" wrap="square" lIns="0" tIns="0" rIns="0" bIns="0" rtlCol="0">
            <a:spAutoFit/>
          </a:bodyPr>
          <a:lstStyle/>
          <a:p>
            <a:pPr marL="12700">
              <a:lnSpc>
                <a:spcPct val="100000"/>
              </a:lnSpc>
              <a:tabLst>
                <a:tab pos="583565" algn="l"/>
              </a:tabLst>
            </a:pPr>
            <a:r>
              <a:rPr sz="2500" b="0" dirty="0">
                <a:solidFill>
                  <a:srgbClr val="EE2B0A"/>
                </a:solidFill>
                <a:latin typeface="Wingdings" panose="05000000000000000000"/>
                <a:cs typeface="Wingdings" panose="05000000000000000000"/>
              </a:rPr>
              <a:t></a:t>
            </a:r>
            <a:r>
              <a:rPr sz="2500" b="0" dirty="0">
                <a:solidFill>
                  <a:srgbClr val="EE2B0A"/>
                </a:solidFill>
                <a:latin typeface="Times New Roman" panose="02020603050405020304"/>
                <a:cs typeface="Times New Roman" panose="02020603050405020304"/>
              </a:rPr>
              <a:t>	</a:t>
            </a:r>
            <a:r>
              <a:rPr sz="3600" b="0" dirty="0">
                <a:latin typeface="新宋体" panose="02010609030101010101" charset="-122"/>
                <a:cs typeface="新宋体" panose="02010609030101010101" charset="-122"/>
              </a:rPr>
              <a:t>区域分裂与合并</a:t>
            </a:r>
            <a:endParaRPr sz="3600">
              <a:latin typeface="新宋体" panose="02010609030101010101" charset="-122"/>
              <a:cs typeface="新宋体" panose="02010609030101010101" charset="-122"/>
            </a:endParaRPr>
          </a:p>
        </p:txBody>
      </p:sp>
      <p:sp>
        <p:nvSpPr>
          <p:cNvPr id="6" name="object 6"/>
          <p:cNvSpPr txBox="1"/>
          <p:nvPr/>
        </p:nvSpPr>
        <p:spPr>
          <a:xfrm>
            <a:off x="2225929" y="2621025"/>
            <a:ext cx="7185025" cy="2692400"/>
          </a:xfrm>
          <a:prstGeom prst="rect">
            <a:avLst/>
          </a:prstGeom>
        </p:spPr>
        <p:txBody>
          <a:bodyPr vert="horz" wrap="square" lIns="0" tIns="0" rIns="0" bIns="0" rtlCol="0">
            <a:spAutoFit/>
          </a:bodyPr>
          <a:lstStyle/>
          <a:p>
            <a:pPr marL="469265" marR="5080" indent="-457200">
              <a:lnSpc>
                <a:spcPts val="4600"/>
              </a:lnSpc>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算法实现： 2）如果相邻的子区域所有像素的灰度</a:t>
            </a:r>
            <a:endParaRPr sz="3200">
              <a:latin typeface="新宋体" panose="02010609030101010101" charset="-122"/>
              <a:cs typeface="新宋体" panose="02010609030101010101" charset="-122"/>
            </a:endParaRPr>
          </a:p>
          <a:p>
            <a:pPr marL="698500">
              <a:lnSpc>
                <a:spcPts val="3560"/>
              </a:lnSpc>
            </a:pPr>
            <a:r>
              <a:rPr sz="3200" spc="-5" dirty="0">
                <a:latin typeface="新宋体" panose="02010609030101010101" charset="-122"/>
                <a:cs typeface="新宋体" panose="02010609030101010101" charset="-122"/>
              </a:rPr>
              <a:t>级相同，则将其合并</a:t>
            </a:r>
            <a:endParaRPr sz="3200">
              <a:latin typeface="新宋体" panose="02010609030101010101" charset="-122"/>
              <a:cs typeface="新宋体" panose="02010609030101010101" charset="-122"/>
            </a:endParaRPr>
          </a:p>
          <a:p>
            <a:pPr marL="698500" marR="5080" indent="-229235">
              <a:lnSpc>
                <a:spcPct val="100000"/>
              </a:lnSpc>
              <a:spcBef>
                <a:spcPts val="755"/>
              </a:spcBef>
            </a:pPr>
            <a:r>
              <a:rPr sz="3200" spc="-5" dirty="0">
                <a:latin typeface="新宋体" panose="02010609030101010101" charset="-122"/>
                <a:cs typeface="新宋体" panose="02010609030101010101" charset="-122"/>
              </a:rPr>
              <a:t>3）反复进行上两步操作，直至不再有 新的分裂与合并为止</a:t>
            </a:r>
            <a:endParaRPr sz="3200">
              <a:latin typeface="新宋体" panose="02010609030101010101" charset="-122"/>
              <a:cs typeface="新宋体" panose="02010609030101010101" charset="-122"/>
            </a:endParaRPr>
          </a:p>
        </p:txBody>
      </p:sp>
      <p:sp>
        <p:nvSpPr>
          <p:cNvPr id="7" name="object 7"/>
          <p:cNvSpPr txBox="1"/>
          <p:nvPr/>
        </p:nvSpPr>
        <p:spPr>
          <a:xfrm>
            <a:off x="1825904" y="959891"/>
            <a:ext cx="1650364"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609735" y="3417570"/>
            <a:ext cx="5029200" cy="3124200"/>
          </a:xfrm>
          <a:custGeom>
            <a:avLst/>
            <a:gdLst/>
            <a:ahLst/>
            <a:cxnLst/>
            <a:rect l="l" t="t" r="r" b="b"/>
            <a:pathLst>
              <a:path w="5029200" h="3124200">
                <a:moveTo>
                  <a:pt x="0" y="0"/>
                </a:moveTo>
                <a:lnTo>
                  <a:pt x="0" y="3124200"/>
                </a:lnTo>
                <a:lnTo>
                  <a:pt x="5029199" y="3124200"/>
                </a:lnTo>
                <a:lnTo>
                  <a:pt x="5029199" y="0"/>
                </a:lnTo>
                <a:lnTo>
                  <a:pt x="0" y="0"/>
                </a:lnTo>
                <a:close/>
              </a:path>
            </a:pathLst>
          </a:custGeom>
          <a:solidFill>
            <a:srgbClr val="FF3399"/>
          </a:solidFill>
        </p:spPr>
        <p:txBody>
          <a:bodyPr wrap="square" lIns="0" tIns="0" rIns="0" bIns="0" rtlCol="0"/>
          <a:lstStyle/>
          <a:p>
            <a:endParaRPr/>
          </a:p>
        </p:txBody>
      </p:sp>
      <p:sp>
        <p:nvSpPr>
          <p:cNvPr id="6" name="object 6"/>
          <p:cNvSpPr/>
          <p:nvPr/>
        </p:nvSpPr>
        <p:spPr>
          <a:xfrm>
            <a:off x="2609735" y="3417570"/>
            <a:ext cx="5029200" cy="3124200"/>
          </a:xfrm>
          <a:custGeom>
            <a:avLst/>
            <a:gdLst/>
            <a:ahLst/>
            <a:cxnLst/>
            <a:rect l="l" t="t" r="r" b="b"/>
            <a:pathLst>
              <a:path w="5029200" h="3124200">
                <a:moveTo>
                  <a:pt x="0" y="0"/>
                </a:moveTo>
                <a:lnTo>
                  <a:pt x="0" y="3124200"/>
                </a:lnTo>
                <a:lnTo>
                  <a:pt x="5029199" y="3124200"/>
                </a:lnTo>
                <a:lnTo>
                  <a:pt x="5029199" y="0"/>
                </a:lnTo>
                <a:lnTo>
                  <a:pt x="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3136941" y="4168361"/>
            <a:ext cx="1969135" cy="1774189"/>
          </a:xfrm>
          <a:custGeom>
            <a:avLst/>
            <a:gdLst/>
            <a:ahLst/>
            <a:cxnLst/>
            <a:rect l="l" t="t" r="r" b="b"/>
            <a:pathLst>
              <a:path w="1969135" h="1774189">
                <a:moveTo>
                  <a:pt x="1203517" y="440768"/>
                </a:moveTo>
                <a:lnTo>
                  <a:pt x="1202462" y="393363"/>
                </a:lnTo>
                <a:lnTo>
                  <a:pt x="1197450" y="348784"/>
                </a:lnTo>
                <a:lnTo>
                  <a:pt x="1187534" y="307812"/>
                </a:lnTo>
                <a:lnTo>
                  <a:pt x="1171765" y="271227"/>
                </a:lnTo>
                <a:lnTo>
                  <a:pt x="1149193" y="239808"/>
                </a:lnTo>
                <a:lnTo>
                  <a:pt x="1121656" y="213206"/>
                </a:lnTo>
                <a:lnTo>
                  <a:pt x="1088697" y="187313"/>
                </a:lnTo>
                <a:lnTo>
                  <a:pt x="1050967" y="162317"/>
                </a:lnTo>
                <a:lnTo>
                  <a:pt x="1009120" y="138403"/>
                </a:lnTo>
                <a:lnTo>
                  <a:pt x="963807" y="115760"/>
                </a:lnTo>
                <a:lnTo>
                  <a:pt x="915681" y="94574"/>
                </a:lnTo>
                <a:lnTo>
                  <a:pt x="865394" y="75033"/>
                </a:lnTo>
                <a:lnTo>
                  <a:pt x="813598" y="57323"/>
                </a:lnTo>
                <a:lnTo>
                  <a:pt x="760946" y="41631"/>
                </a:lnTo>
                <a:lnTo>
                  <a:pt x="708091" y="28145"/>
                </a:lnTo>
                <a:lnTo>
                  <a:pt x="655684" y="17051"/>
                </a:lnTo>
                <a:lnTo>
                  <a:pt x="604378" y="8537"/>
                </a:lnTo>
                <a:lnTo>
                  <a:pt x="554825" y="2790"/>
                </a:lnTo>
                <a:lnTo>
                  <a:pt x="507732" y="0"/>
                </a:lnTo>
                <a:lnTo>
                  <a:pt x="463506" y="351"/>
                </a:lnTo>
                <a:lnTo>
                  <a:pt x="423210" y="4018"/>
                </a:lnTo>
                <a:lnTo>
                  <a:pt x="346983" y="25525"/>
                </a:lnTo>
                <a:lnTo>
                  <a:pt x="308105" y="46153"/>
                </a:lnTo>
                <a:lnTo>
                  <a:pt x="270727" y="72430"/>
                </a:lnTo>
                <a:lnTo>
                  <a:pt x="235015" y="103692"/>
                </a:lnTo>
                <a:lnTo>
                  <a:pt x="201136" y="139276"/>
                </a:lnTo>
                <a:lnTo>
                  <a:pt x="169257" y="178519"/>
                </a:lnTo>
                <a:lnTo>
                  <a:pt x="139543" y="220758"/>
                </a:lnTo>
                <a:lnTo>
                  <a:pt x="112162" y="265330"/>
                </a:lnTo>
                <a:lnTo>
                  <a:pt x="87281" y="311570"/>
                </a:lnTo>
                <a:lnTo>
                  <a:pt x="65065" y="358818"/>
                </a:lnTo>
                <a:lnTo>
                  <a:pt x="45682" y="406408"/>
                </a:lnTo>
                <a:lnTo>
                  <a:pt x="29298" y="453679"/>
                </a:lnTo>
                <a:lnTo>
                  <a:pt x="16079" y="499967"/>
                </a:lnTo>
                <a:lnTo>
                  <a:pt x="6193" y="544608"/>
                </a:lnTo>
                <a:lnTo>
                  <a:pt x="660" y="589489"/>
                </a:lnTo>
                <a:lnTo>
                  <a:pt x="0" y="636661"/>
                </a:lnTo>
                <a:lnTo>
                  <a:pt x="3624" y="685709"/>
                </a:lnTo>
                <a:lnTo>
                  <a:pt x="10947" y="736219"/>
                </a:lnTo>
                <a:lnTo>
                  <a:pt x="21383" y="787775"/>
                </a:lnTo>
                <a:lnTo>
                  <a:pt x="34345" y="839962"/>
                </a:lnTo>
                <a:lnTo>
                  <a:pt x="49246" y="892366"/>
                </a:lnTo>
                <a:lnTo>
                  <a:pt x="65500" y="944571"/>
                </a:lnTo>
                <a:lnTo>
                  <a:pt x="82521" y="996164"/>
                </a:lnTo>
                <a:lnTo>
                  <a:pt x="132316" y="1143114"/>
                </a:lnTo>
                <a:lnTo>
                  <a:pt x="146538" y="1188105"/>
                </a:lnTo>
                <a:lnTo>
                  <a:pt x="158593" y="1230408"/>
                </a:lnTo>
                <a:lnTo>
                  <a:pt x="173559" y="1288472"/>
                </a:lnTo>
                <a:lnTo>
                  <a:pt x="216079" y="1462666"/>
                </a:lnTo>
                <a:lnTo>
                  <a:pt x="230221" y="1516158"/>
                </a:lnTo>
                <a:lnTo>
                  <a:pt x="244730" y="1565078"/>
                </a:lnTo>
                <a:lnTo>
                  <a:pt x="259833" y="1608055"/>
                </a:lnTo>
                <a:lnTo>
                  <a:pt x="275758" y="1643717"/>
                </a:lnTo>
                <a:lnTo>
                  <a:pt x="310993" y="1687608"/>
                </a:lnTo>
                <a:lnTo>
                  <a:pt x="338693" y="1692381"/>
                </a:lnTo>
                <a:lnTo>
                  <a:pt x="358162" y="1685436"/>
                </a:lnTo>
                <a:lnTo>
                  <a:pt x="358162" y="728812"/>
                </a:lnTo>
                <a:lnTo>
                  <a:pt x="358739" y="672549"/>
                </a:lnTo>
                <a:lnTo>
                  <a:pt x="360801" y="619764"/>
                </a:lnTo>
                <a:lnTo>
                  <a:pt x="364512" y="571708"/>
                </a:lnTo>
                <a:lnTo>
                  <a:pt x="370038" y="529630"/>
                </a:lnTo>
                <a:lnTo>
                  <a:pt x="387193" y="468408"/>
                </a:lnTo>
                <a:lnTo>
                  <a:pt x="433078" y="419592"/>
                </a:lnTo>
                <a:lnTo>
                  <a:pt x="497678" y="408305"/>
                </a:lnTo>
                <a:lnTo>
                  <a:pt x="534660" y="416751"/>
                </a:lnTo>
                <a:lnTo>
                  <a:pt x="573516" y="434598"/>
                </a:lnTo>
                <a:lnTo>
                  <a:pt x="613314" y="461852"/>
                </a:lnTo>
                <a:lnTo>
                  <a:pt x="653118" y="498520"/>
                </a:lnTo>
                <a:lnTo>
                  <a:pt x="691993" y="544608"/>
                </a:lnTo>
                <a:lnTo>
                  <a:pt x="726999" y="602992"/>
                </a:lnTo>
                <a:lnTo>
                  <a:pt x="743886" y="639078"/>
                </a:lnTo>
                <a:lnTo>
                  <a:pt x="760539" y="679051"/>
                </a:lnTo>
                <a:lnTo>
                  <a:pt x="777092" y="722377"/>
                </a:lnTo>
                <a:lnTo>
                  <a:pt x="793678" y="768523"/>
                </a:lnTo>
                <a:lnTo>
                  <a:pt x="863024" y="970668"/>
                </a:lnTo>
                <a:lnTo>
                  <a:pt x="881777" y="1022931"/>
                </a:lnTo>
                <a:lnTo>
                  <a:pt x="901363" y="1074819"/>
                </a:lnTo>
                <a:lnTo>
                  <a:pt x="921915" y="1125800"/>
                </a:lnTo>
                <a:lnTo>
                  <a:pt x="943568" y="1175341"/>
                </a:lnTo>
                <a:lnTo>
                  <a:pt x="966453" y="1222909"/>
                </a:lnTo>
                <a:lnTo>
                  <a:pt x="990705" y="1267973"/>
                </a:lnTo>
                <a:lnTo>
                  <a:pt x="1016457" y="1309999"/>
                </a:lnTo>
                <a:lnTo>
                  <a:pt x="1043842" y="1348455"/>
                </a:lnTo>
                <a:lnTo>
                  <a:pt x="1072993" y="1382808"/>
                </a:lnTo>
                <a:lnTo>
                  <a:pt x="1106888" y="1417004"/>
                </a:lnTo>
                <a:lnTo>
                  <a:pt x="1144707" y="1451541"/>
                </a:lnTo>
                <a:lnTo>
                  <a:pt x="1179840" y="1480987"/>
                </a:lnTo>
                <a:lnTo>
                  <a:pt x="1179840" y="786198"/>
                </a:lnTo>
                <a:lnTo>
                  <a:pt x="1179910" y="740856"/>
                </a:lnTo>
                <a:lnTo>
                  <a:pt x="1182665" y="692878"/>
                </a:lnTo>
                <a:lnTo>
                  <a:pt x="1187157" y="643045"/>
                </a:lnTo>
                <a:lnTo>
                  <a:pt x="1197556" y="540936"/>
                </a:lnTo>
                <a:lnTo>
                  <a:pt x="1201566" y="490219"/>
                </a:lnTo>
                <a:lnTo>
                  <a:pt x="1203517" y="440768"/>
                </a:lnTo>
                <a:close/>
              </a:path>
              <a:path w="1969135" h="1774189">
                <a:moveTo>
                  <a:pt x="539593" y="1459008"/>
                </a:moveTo>
                <a:lnTo>
                  <a:pt x="537827" y="1427096"/>
                </a:lnTo>
                <a:lnTo>
                  <a:pt x="524889" y="1397024"/>
                </a:lnTo>
                <a:lnTo>
                  <a:pt x="503897" y="1366988"/>
                </a:lnTo>
                <a:lnTo>
                  <a:pt x="477966" y="1335183"/>
                </a:lnTo>
                <a:lnTo>
                  <a:pt x="450215" y="1299807"/>
                </a:lnTo>
                <a:lnTo>
                  <a:pt x="423757" y="1259055"/>
                </a:lnTo>
                <a:lnTo>
                  <a:pt x="401711" y="1211123"/>
                </a:lnTo>
                <a:lnTo>
                  <a:pt x="387193" y="1154208"/>
                </a:lnTo>
                <a:lnTo>
                  <a:pt x="381832" y="1115099"/>
                </a:lnTo>
                <a:lnTo>
                  <a:pt x="376636" y="1069473"/>
                </a:lnTo>
                <a:lnTo>
                  <a:pt x="371770" y="1018578"/>
                </a:lnTo>
                <a:lnTo>
                  <a:pt x="367399" y="963664"/>
                </a:lnTo>
                <a:lnTo>
                  <a:pt x="363688" y="905980"/>
                </a:lnTo>
                <a:lnTo>
                  <a:pt x="360801" y="846778"/>
                </a:lnTo>
                <a:lnTo>
                  <a:pt x="358904" y="787305"/>
                </a:lnTo>
                <a:lnTo>
                  <a:pt x="358162" y="728812"/>
                </a:lnTo>
                <a:lnTo>
                  <a:pt x="358162" y="1685436"/>
                </a:lnTo>
                <a:lnTo>
                  <a:pt x="408238" y="1655528"/>
                </a:lnTo>
                <a:lnTo>
                  <a:pt x="444724" y="1621028"/>
                </a:lnTo>
                <a:lnTo>
                  <a:pt x="478782" y="1580563"/>
                </a:lnTo>
                <a:lnTo>
                  <a:pt x="507732" y="1537696"/>
                </a:lnTo>
                <a:lnTo>
                  <a:pt x="528895" y="1495990"/>
                </a:lnTo>
                <a:lnTo>
                  <a:pt x="539593" y="1459008"/>
                </a:lnTo>
                <a:close/>
              </a:path>
              <a:path w="1969135" h="1774189">
                <a:moveTo>
                  <a:pt x="1968670" y="1323683"/>
                </a:moveTo>
                <a:lnTo>
                  <a:pt x="1968587" y="1266092"/>
                </a:lnTo>
                <a:lnTo>
                  <a:pt x="1965872" y="1210506"/>
                </a:lnTo>
                <a:lnTo>
                  <a:pt x="1960479" y="1158044"/>
                </a:lnTo>
                <a:lnTo>
                  <a:pt x="1952361" y="1109825"/>
                </a:lnTo>
                <a:lnTo>
                  <a:pt x="1941472" y="1066967"/>
                </a:lnTo>
                <a:lnTo>
                  <a:pt x="1927765" y="1030588"/>
                </a:lnTo>
                <a:lnTo>
                  <a:pt x="1889754" y="980493"/>
                </a:lnTo>
                <a:lnTo>
                  <a:pt x="1828063" y="955250"/>
                </a:lnTo>
                <a:lnTo>
                  <a:pt x="1789485" y="949739"/>
                </a:lnTo>
                <a:lnTo>
                  <a:pt x="1746869" y="947914"/>
                </a:lnTo>
                <a:lnTo>
                  <a:pt x="1701053" y="948985"/>
                </a:lnTo>
                <a:lnTo>
                  <a:pt x="1652875" y="952159"/>
                </a:lnTo>
                <a:lnTo>
                  <a:pt x="1603171" y="956647"/>
                </a:lnTo>
                <a:lnTo>
                  <a:pt x="1552779" y="961657"/>
                </a:lnTo>
                <a:lnTo>
                  <a:pt x="1502538" y="966397"/>
                </a:lnTo>
                <a:lnTo>
                  <a:pt x="1453283" y="970078"/>
                </a:lnTo>
                <a:lnTo>
                  <a:pt x="1405854" y="971908"/>
                </a:lnTo>
                <a:lnTo>
                  <a:pt x="1361087" y="971096"/>
                </a:lnTo>
                <a:lnTo>
                  <a:pt x="1319820" y="966851"/>
                </a:lnTo>
                <a:lnTo>
                  <a:pt x="1251135" y="944898"/>
                </a:lnTo>
                <a:lnTo>
                  <a:pt x="1205233" y="898610"/>
                </a:lnTo>
                <a:lnTo>
                  <a:pt x="1183405" y="828124"/>
                </a:lnTo>
                <a:lnTo>
                  <a:pt x="1179840" y="786198"/>
                </a:lnTo>
                <a:lnTo>
                  <a:pt x="1179840" y="1480987"/>
                </a:lnTo>
                <a:lnTo>
                  <a:pt x="1229917" y="1520229"/>
                </a:lnTo>
                <a:lnTo>
                  <a:pt x="1276210" y="1553679"/>
                </a:lnTo>
                <a:lnTo>
                  <a:pt x="1324227" y="1586065"/>
                </a:lnTo>
                <a:lnTo>
                  <a:pt x="1373421" y="1617034"/>
                </a:lnTo>
                <a:lnTo>
                  <a:pt x="1423241" y="1646236"/>
                </a:lnTo>
                <a:lnTo>
                  <a:pt x="1473138" y="1673321"/>
                </a:lnTo>
                <a:lnTo>
                  <a:pt x="1522563" y="1697935"/>
                </a:lnTo>
                <a:lnTo>
                  <a:pt x="1570965" y="1719729"/>
                </a:lnTo>
                <a:lnTo>
                  <a:pt x="1617795" y="1738352"/>
                </a:lnTo>
                <a:lnTo>
                  <a:pt x="1662504" y="1753451"/>
                </a:lnTo>
                <a:lnTo>
                  <a:pt x="1704542" y="1764676"/>
                </a:lnTo>
                <a:lnTo>
                  <a:pt x="1743359" y="1771675"/>
                </a:lnTo>
                <a:lnTo>
                  <a:pt x="1778407" y="1774098"/>
                </a:lnTo>
                <a:lnTo>
                  <a:pt x="1809135" y="1771592"/>
                </a:lnTo>
                <a:lnTo>
                  <a:pt x="1858668" y="1747684"/>
                </a:lnTo>
                <a:lnTo>
                  <a:pt x="1899472" y="1689014"/>
                </a:lnTo>
                <a:lnTo>
                  <a:pt x="1916508" y="1648704"/>
                </a:lnTo>
                <a:lnTo>
                  <a:pt x="1931238" y="1602571"/>
                </a:lnTo>
                <a:lnTo>
                  <a:pt x="1943616" y="1551731"/>
                </a:lnTo>
                <a:lnTo>
                  <a:pt x="1953594" y="1497303"/>
                </a:lnTo>
                <a:lnTo>
                  <a:pt x="1961127" y="1440407"/>
                </a:lnTo>
                <a:lnTo>
                  <a:pt x="1966168" y="1382161"/>
                </a:lnTo>
                <a:lnTo>
                  <a:pt x="1968670" y="1323683"/>
                </a:lnTo>
                <a:close/>
              </a:path>
            </a:pathLst>
          </a:custGeom>
          <a:solidFill>
            <a:srgbClr val="33CC33"/>
          </a:solidFill>
        </p:spPr>
        <p:txBody>
          <a:bodyPr wrap="square" lIns="0" tIns="0" rIns="0" bIns="0" rtlCol="0"/>
          <a:lstStyle/>
          <a:p>
            <a:endParaRPr/>
          </a:p>
        </p:txBody>
      </p:sp>
      <p:sp>
        <p:nvSpPr>
          <p:cNvPr id="8" name="object 8"/>
          <p:cNvSpPr/>
          <p:nvPr/>
        </p:nvSpPr>
        <p:spPr>
          <a:xfrm>
            <a:off x="3136941" y="4168358"/>
            <a:ext cx="1969135" cy="1774189"/>
          </a:xfrm>
          <a:custGeom>
            <a:avLst/>
            <a:gdLst/>
            <a:ahLst/>
            <a:cxnLst/>
            <a:rect l="l" t="t" r="r" b="b"/>
            <a:pathLst>
              <a:path w="1969135" h="1774189">
                <a:moveTo>
                  <a:pt x="158593" y="1230411"/>
                </a:moveTo>
                <a:lnTo>
                  <a:pt x="146538" y="1188108"/>
                </a:lnTo>
                <a:lnTo>
                  <a:pt x="132316" y="1143117"/>
                </a:lnTo>
                <a:lnTo>
                  <a:pt x="116516" y="1095853"/>
                </a:lnTo>
                <a:lnTo>
                  <a:pt x="99722" y="1046732"/>
                </a:lnTo>
                <a:lnTo>
                  <a:pt x="82521" y="996167"/>
                </a:lnTo>
                <a:lnTo>
                  <a:pt x="65500" y="944575"/>
                </a:lnTo>
                <a:lnTo>
                  <a:pt x="49246" y="892369"/>
                </a:lnTo>
                <a:lnTo>
                  <a:pt x="34345" y="839965"/>
                </a:lnTo>
                <a:lnTo>
                  <a:pt x="21383" y="787778"/>
                </a:lnTo>
                <a:lnTo>
                  <a:pt x="10947" y="736222"/>
                </a:lnTo>
                <a:lnTo>
                  <a:pt x="3624" y="685713"/>
                </a:lnTo>
                <a:lnTo>
                  <a:pt x="0" y="636664"/>
                </a:lnTo>
                <a:lnTo>
                  <a:pt x="660" y="589492"/>
                </a:lnTo>
                <a:lnTo>
                  <a:pt x="6193" y="544611"/>
                </a:lnTo>
                <a:lnTo>
                  <a:pt x="16079" y="499970"/>
                </a:lnTo>
                <a:lnTo>
                  <a:pt x="29298" y="453682"/>
                </a:lnTo>
                <a:lnTo>
                  <a:pt x="45682" y="406412"/>
                </a:lnTo>
                <a:lnTo>
                  <a:pt x="65065" y="358821"/>
                </a:lnTo>
                <a:lnTo>
                  <a:pt x="87281" y="311574"/>
                </a:lnTo>
                <a:lnTo>
                  <a:pt x="112162" y="265333"/>
                </a:lnTo>
                <a:lnTo>
                  <a:pt x="139543" y="220761"/>
                </a:lnTo>
                <a:lnTo>
                  <a:pt x="169257" y="178522"/>
                </a:lnTo>
                <a:lnTo>
                  <a:pt x="201136" y="139279"/>
                </a:lnTo>
                <a:lnTo>
                  <a:pt x="235015" y="103695"/>
                </a:lnTo>
                <a:lnTo>
                  <a:pt x="270727" y="72433"/>
                </a:lnTo>
                <a:lnTo>
                  <a:pt x="308105" y="46157"/>
                </a:lnTo>
                <a:lnTo>
                  <a:pt x="346983" y="25528"/>
                </a:lnTo>
                <a:lnTo>
                  <a:pt x="387193" y="11211"/>
                </a:lnTo>
                <a:lnTo>
                  <a:pt x="463589" y="347"/>
                </a:lnTo>
                <a:lnTo>
                  <a:pt x="507678" y="0"/>
                </a:lnTo>
                <a:lnTo>
                  <a:pt x="554825" y="2793"/>
                </a:lnTo>
                <a:lnTo>
                  <a:pt x="604378" y="8540"/>
                </a:lnTo>
                <a:lnTo>
                  <a:pt x="655684" y="17054"/>
                </a:lnTo>
                <a:lnTo>
                  <a:pt x="708091" y="28148"/>
                </a:lnTo>
                <a:lnTo>
                  <a:pt x="760946" y="41634"/>
                </a:lnTo>
                <a:lnTo>
                  <a:pt x="813598" y="57326"/>
                </a:lnTo>
                <a:lnTo>
                  <a:pt x="865394" y="75036"/>
                </a:lnTo>
                <a:lnTo>
                  <a:pt x="915681" y="94577"/>
                </a:lnTo>
                <a:lnTo>
                  <a:pt x="963807" y="115763"/>
                </a:lnTo>
                <a:lnTo>
                  <a:pt x="1009120" y="138406"/>
                </a:lnTo>
                <a:lnTo>
                  <a:pt x="1050967" y="162320"/>
                </a:lnTo>
                <a:lnTo>
                  <a:pt x="1088697" y="187317"/>
                </a:lnTo>
                <a:lnTo>
                  <a:pt x="1121656" y="213209"/>
                </a:lnTo>
                <a:lnTo>
                  <a:pt x="1149193" y="239811"/>
                </a:lnTo>
                <a:lnTo>
                  <a:pt x="1171765" y="271230"/>
                </a:lnTo>
                <a:lnTo>
                  <a:pt x="1187534" y="307815"/>
                </a:lnTo>
                <a:lnTo>
                  <a:pt x="1197450" y="348788"/>
                </a:lnTo>
                <a:lnTo>
                  <a:pt x="1202462" y="393366"/>
                </a:lnTo>
                <a:lnTo>
                  <a:pt x="1203517" y="440771"/>
                </a:lnTo>
                <a:lnTo>
                  <a:pt x="1201566" y="490222"/>
                </a:lnTo>
                <a:lnTo>
                  <a:pt x="1197556" y="540939"/>
                </a:lnTo>
                <a:lnTo>
                  <a:pt x="1192437" y="592141"/>
                </a:lnTo>
                <a:lnTo>
                  <a:pt x="1187157" y="643049"/>
                </a:lnTo>
                <a:lnTo>
                  <a:pt x="1182665" y="692881"/>
                </a:lnTo>
                <a:lnTo>
                  <a:pt x="1179910" y="740859"/>
                </a:lnTo>
                <a:lnTo>
                  <a:pt x="1179840" y="786201"/>
                </a:lnTo>
                <a:lnTo>
                  <a:pt x="1183405" y="828128"/>
                </a:lnTo>
                <a:lnTo>
                  <a:pt x="1191553" y="865858"/>
                </a:lnTo>
                <a:lnTo>
                  <a:pt x="1225393" y="925611"/>
                </a:lnTo>
                <a:lnTo>
                  <a:pt x="1282890" y="958385"/>
                </a:lnTo>
                <a:lnTo>
                  <a:pt x="1361087" y="971099"/>
                </a:lnTo>
                <a:lnTo>
                  <a:pt x="1405854" y="971911"/>
                </a:lnTo>
                <a:lnTo>
                  <a:pt x="1453283" y="970081"/>
                </a:lnTo>
                <a:lnTo>
                  <a:pt x="1502538" y="966401"/>
                </a:lnTo>
                <a:lnTo>
                  <a:pt x="1552779" y="961660"/>
                </a:lnTo>
                <a:lnTo>
                  <a:pt x="1603171" y="956650"/>
                </a:lnTo>
                <a:lnTo>
                  <a:pt x="1652875" y="952163"/>
                </a:lnTo>
                <a:lnTo>
                  <a:pt x="1701053" y="948988"/>
                </a:lnTo>
                <a:lnTo>
                  <a:pt x="1746869" y="947918"/>
                </a:lnTo>
                <a:lnTo>
                  <a:pt x="1789485" y="949742"/>
                </a:lnTo>
                <a:lnTo>
                  <a:pt x="1828063" y="955253"/>
                </a:lnTo>
                <a:lnTo>
                  <a:pt x="1889754" y="980496"/>
                </a:lnTo>
                <a:lnTo>
                  <a:pt x="1927765" y="1030591"/>
                </a:lnTo>
                <a:lnTo>
                  <a:pt x="1941472" y="1066970"/>
                </a:lnTo>
                <a:lnTo>
                  <a:pt x="1952361" y="1109828"/>
                </a:lnTo>
                <a:lnTo>
                  <a:pt x="1960479" y="1158047"/>
                </a:lnTo>
                <a:lnTo>
                  <a:pt x="1965872" y="1210509"/>
                </a:lnTo>
                <a:lnTo>
                  <a:pt x="1968587" y="1266095"/>
                </a:lnTo>
                <a:lnTo>
                  <a:pt x="1968670" y="1323686"/>
                </a:lnTo>
                <a:lnTo>
                  <a:pt x="1966168" y="1382164"/>
                </a:lnTo>
                <a:lnTo>
                  <a:pt x="1961127" y="1440411"/>
                </a:lnTo>
                <a:lnTo>
                  <a:pt x="1953594" y="1497307"/>
                </a:lnTo>
                <a:lnTo>
                  <a:pt x="1943616" y="1551734"/>
                </a:lnTo>
                <a:lnTo>
                  <a:pt x="1931238" y="1602574"/>
                </a:lnTo>
                <a:lnTo>
                  <a:pt x="1916508" y="1648708"/>
                </a:lnTo>
                <a:lnTo>
                  <a:pt x="1899472" y="1689017"/>
                </a:lnTo>
                <a:lnTo>
                  <a:pt x="1880177" y="1722383"/>
                </a:lnTo>
                <a:lnTo>
                  <a:pt x="1834993" y="1763811"/>
                </a:lnTo>
                <a:lnTo>
                  <a:pt x="1778407" y="1774101"/>
                </a:lnTo>
                <a:lnTo>
                  <a:pt x="1743359" y="1771678"/>
                </a:lnTo>
                <a:lnTo>
                  <a:pt x="1704542" y="1764679"/>
                </a:lnTo>
                <a:lnTo>
                  <a:pt x="1662504" y="1753454"/>
                </a:lnTo>
                <a:lnTo>
                  <a:pt x="1617795" y="1738355"/>
                </a:lnTo>
                <a:lnTo>
                  <a:pt x="1570965" y="1719733"/>
                </a:lnTo>
                <a:lnTo>
                  <a:pt x="1522563" y="1697939"/>
                </a:lnTo>
                <a:lnTo>
                  <a:pt x="1473138" y="1673324"/>
                </a:lnTo>
                <a:lnTo>
                  <a:pt x="1423241" y="1646240"/>
                </a:lnTo>
                <a:lnTo>
                  <a:pt x="1373421" y="1617037"/>
                </a:lnTo>
                <a:lnTo>
                  <a:pt x="1324227" y="1586068"/>
                </a:lnTo>
                <a:lnTo>
                  <a:pt x="1276210" y="1553682"/>
                </a:lnTo>
                <a:lnTo>
                  <a:pt x="1229917" y="1520233"/>
                </a:lnTo>
                <a:lnTo>
                  <a:pt x="1185900" y="1486069"/>
                </a:lnTo>
                <a:lnTo>
                  <a:pt x="1144707" y="1451544"/>
                </a:lnTo>
                <a:lnTo>
                  <a:pt x="1106888" y="1417007"/>
                </a:lnTo>
                <a:lnTo>
                  <a:pt x="1072993" y="1382811"/>
                </a:lnTo>
                <a:lnTo>
                  <a:pt x="1043842" y="1348458"/>
                </a:lnTo>
                <a:lnTo>
                  <a:pt x="1016457" y="1310002"/>
                </a:lnTo>
                <a:lnTo>
                  <a:pt x="990705" y="1267976"/>
                </a:lnTo>
                <a:lnTo>
                  <a:pt x="966453" y="1222912"/>
                </a:lnTo>
                <a:lnTo>
                  <a:pt x="943568" y="1175344"/>
                </a:lnTo>
                <a:lnTo>
                  <a:pt x="921915" y="1125803"/>
                </a:lnTo>
                <a:lnTo>
                  <a:pt x="901363" y="1074822"/>
                </a:lnTo>
                <a:lnTo>
                  <a:pt x="881777" y="1022934"/>
                </a:lnTo>
                <a:lnTo>
                  <a:pt x="863024" y="970671"/>
                </a:lnTo>
                <a:lnTo>
                  <a:pt x="844971" y="918567"/>
                </a:lnTo>
                <a:lnTo>
                  <a:pt x="827485" y="867153"/>
                </a:lnTo>
                <a:lnTo>
                  <a:pt x="810432" y="816962"/>
                </a:lnTo>
                <a:lnTo>
                  <a:pt x="793678" y="768527"/>
                </a:lnTo>
                <a:lnTo>
                  <a:pt x="777092" y="722380"/>
                </a:lnTo>
                <a:lnTo>
                  <a:pt x="760539" y="679054"/>
                </a:lnTo>
                <a:lnTo>
                  <a:pt x="743886" y="639082"/>
                </a:lnTo>
                <a:lnTo>
                  <a:pt x="726999" y="602995"/>
                </a:lnTo>
                <a:lnTo>
                  <a:pt x="691993" y="544611"/>
                </a:lnTo>
                <a:lnTo>
                  <a:pt x="653118" y="498523"/>
                </a:lnTo>
                <a:lnTo>
                  <a:pt x="613314" y="461855"/>
                </a:lnTo>
                <a:lnTo>
                  <a:pt x="573516" y="434601"/>
                </a:lnTo>
                <a:lnTo>
                  <a:pt x="534660" y="416754"/>
                </a:lnTo>
                <a:lnTo>
                  <a:pt x="497678" y="408308"/>
                </a:lnTo>
                <a:lnTo>
                  <a:pt x="463506" y="409257"/>
                </a:lnTo>
                <a:lnTo>
                  <a:pt x="407329" y="439315"/>
                </a:lnTo>
                <a:lnTo>
                  <a:pt x="377544" y="494784"/>
                </a:lnTo>
                <a:lnTo>
                  <a:pt x="364512" y="571711"/>
                </a:lnTo>
                <a:lnTo>
                  <a:pt x="360801" y="619767"/>
                </a:lnTo>
                <a:lnTo>
                  <a:pt x="358739" y="672552"/>
                </a:lnTo>
                <a:lnTo>
                  <a:pt x="358162" y="728815"/>
                </a:lnTo>
                <a:lnTo>
                  <a:pt x="358904" y="787308"/>
                </a:lnTo>
                <a:lnTo>
                  <a:pt x="360801" y="846781"/>
                </a:lnTo>
                <a:lnTo>
                  <a:pt x="363688" y="905984"/>
                </a:lnTo>
                <a:lnTo>
                  <a:pt x="367399" y="963667"/>
                </a:lnTo>
                <a:lnTo>
                  <a:pt x="371770" y="1018581"/>
                </a:lnTo>
                <a:lnTo>
                  <a:pt x="376636" y="1069476"/>
                </a:lnTo>
                <a:lnTo>
                  <a:pt x="381832" y="1115103"/>
                </a:lnTo>
                <a:lnTo>
                  <a:pt x="387193" y="1154211"/>
                </a:lnTo>
                <a:lnTo>
                  <a:pt x="401711" y="1211126"/>
                </a:lnTo>
                <a:lnTo>
                  <a:pt x="423757" y="1259058"/>
                </a:lnTo>
                <a:lnTo>
                  <a:pt x="450215" y="1299810"/>
                </a:lnTo>
                <a:lnTo>
                  <a:pt x="477966" y="1335186"/>
                </a:lnTo>
                <a:lnTo>
                  <a:pt x="503897" y="1366991"/>
                </a:lnTo>
                <a:lnTo>
                  <a:pt x="524889" y="1397027"/>
                </a:lnTo>
                <a:lnTo>
                  <a:pt x="537827" y="1427100"/>
                </a:lnTo>
                <a:lnTo>
                  <a:pt x="539593" y="1459011"/>
                </a:lnTo>
                <a:lnTo>
                  <a:pt x="528895" y="1495994"/>
                </a:lnTo>
                <a:lnTo>
                  <a:pt x="507732" y="1537700"/>
                </a:lnTo>
                <a:lnTo>
                  <a:pt x="478782" y="1580567"/>
                </a:lnTo>
                <a:lnTo>
                  <a:pt x="444724" y="1621032"/>
                </a:lnTo>
                <a:lnTo>
                  <a:pt x="408238" y="1655531"/>
                </a:lnTo>
                <a:lnTo>
                  <a:pt x="372001" y="1680503"/>
                </a:lnTo>
                <a:lnTo>
                  <a:pt x="338693" y="1692384"/>
                </a:lnTo>
                <a:lnTo>
                  <a:pt x="310993" y="1687611"/>
                </a:lnTo>
                <a:lnTo>
                  <a:pt x="275758" y="1643720"/>
                </a:lnTo>
                <a:lnTo>
                  <a:pt x="259833" y="1608058"/>
                </a:lnTo>
                <a:lnTo>
                  <a:pt x="244730" y="1565082"/>
                </a:lnTo>
                <a:lnTo>
                  <a:pt x="230221" y="1516161"/>
                </a:lnTo>
                <a:lnTo>
                  <a:pt x="216079" y="1462669"/>
                </a:lnTo>
                <a:lnTo>
                  <a:pt x="202073" y="1405976"/>
                </a:lnTo>
                <a:lnTo>
                  <a:pt x="187976" y="1347454"/>
                </a:lnTo>
                <a:lnTo>
                  <a:pt x="173559" y="1288476"/>
                </a:lnTo>
                <a:lnTo>
                  <a:pt x="158593" y="1230411"/>
                </a:lnTo>
                <a:close/>
              </a:path>
            </a:pathLst>
          </a:custGeom>
          <a:ln w="9525">
            <a:solidFill>
              <a:srgbClr val="000000"/>
            </a:solidFill>
          </a:ln>
        </p:spPr>
        <p:txBody>
          <a:bodyPr wrap="square" lIns="0" tIns="0" rIns="0" bIns="0" rtlCol="0"/>
          <a:lstStyle/>
          <a:p>
            <a:endParaRPr/>
          </a:p>
        </p:txBody>
      </p:sp>
      <p:sp>
        <p:nvSpPr>
          <p:cNvPr id="9" name="object 9"/>
          <p:cNvSpPr/>
          <p:nvPr/>
        </p:nvSpPr>
        <p:spPr>
          <a:xfrm>
            <a:off x="4819535" y="3489351"/>
            <a:ext cx="2594610" cy="2924175"/>
          </a:xfrm>
          <a:custGeom>
            <a:avLst/>
            <a:gdLst/>
            <a:ahLst/>
            <a:cxnLst/>
            <a:rect l="l" t="t" r="r" b="b"/>
            <a:pathLst>
              <a:path w="2594609" h="2924175">
                <a:moveTo>
                  <a:pt x="2594492" y="453301"/>
                </a:moveTo>
                <a:lnTo>
                  <a:pt x="2590800" y="385418"/>
                </a:lnTo>
                <a:lnTo>
                  <a:pt x="2581757" y="329796"/>
                </a:lnTo>
                <a:lnTo>
                  <a:pt x="2568295" y="279255"/>
                </a:lnTo>
                <a:lnTo>
                  <a:pt x="2550738" y="233610"/>
                </a:lnTo>
                <a:lnTo>
                  <a:pt x="2529411" y="192675"/>
                </a:lnTo>
                <a:lnTo>
                  <a:pt x="2504642" y="156263"/>
                </a:lnTo>
                <a:lnTo>
                  <a:pt x="2476755" y="124189"/>
                </a:lnTo>
                <a:lnTo>
                  <a:pt x="2446077" y="96266"/>
                </a:lnTo>
                <a:lnTo>
                  <a:pt x="2412932" y="72309"/>
                </a:lnTo>
                <a:lnTo>
                  <a:pt x="2377647" y="52130"/>
                </a:lnTo>
                <a:lnTo>
                  <a:pt x="2340548" y="35545"/>
                </a:lnTo>
                <a:lnTo>
                  <a:pt x="2301959" y="22367"/>
                </a:lnTo>
                <a:lnTo>
                  <a:pt x="2262203" y="12408"/>
                </a:lnTo>
                <a:lnTo>
                  <a:pt x="2221618" y="5486"/>
                </a:lnTo>
                <a:lnTo>
                  <a:pt x="2180517" y="1412"/>
                </a:lnTo>
                <a:lnTo>
                  <a:pt x="2139230" y="0"/>
                </a:lnTo>
                <a:lnTo>
                  <a:pt x="2098082" y="1064"/>
                </a:lnTo>
                <a:lnTo>
                  <a:pt x="2057400" y="4418"/>
                </a:lnTo>
                <a:lnTo>
                  <a:pt x="1983194" y="23057"/>
                </a:lnTo>
                <a:lnTo>
                  <a:pt x="1942386" y="39883"/>
                </a:lnTo>
                <a:lnTo>
                  <a:pt x="1899562" y="60989"/>
                </a:lnTo>
                <a:lnTo>
                  <a:pt x="1855065" y="85833"/>
                </a:lnTo>
                <a:lnTo>
                  <a:pt x="1809236" y="113872"/>
                </a:lnTo>
                <a:lnTo>
                  <a:pt x="1762417" y="144562"/>
                </a:lnTo>
                <a:lnTo>
                  <a:pt x="1714951" y="177362"/>
                </a:lnTo>
                <a:lnTo>
                  <a:pt x="1667178" y="211727"/>
                </a:lnTo>
                <a:lnTo>
                  <a:pt x="1619440" y="247115"/>
                </a:lnTo>
                <a:lnTo>
                  <a:pt x="1572080" y="282984"/>
                </a:lnTo>
                <a:lnTo>
                  <a:pt x="1435679" y="388040"/>
                </a:lnTo>
                <a:lnTo>
                  <a:pt x="1393245" y="420399"/>
                </a:lnTo>
                <a:lnTo>
                  <a:pt x="1352897" y="450524"/>
                </a:lnTo>
                <a:lnTo>
                  <a:pt x="1314977" y="477871"/>
                </a:lnTo>
                <a:lnTo>
                  <a:pt x="1279826" y="501898"/>
                </a:lnTo>
                <a:lnTo>
                  <a:pt x="1219200" y="537818"/>
                </a:lnTo>
                <a:lnTo>
                  <a:pt x="1181290" y="556067"/>
                </a:lnTo>
                <a:lnTo>
                  <a:pt x="1137189" y="571894"/>
                </a:lnTo>
                <a:lnTo>
                  <a:pt x="1126236" y="571854"/>
                </a:lnTo>
                <a:lnTo>
                  <a:pt x="1119505" y="568100"/>
                </a:lnTo>
                <a:lnTo>
                  <a:pt x="1114615" y="561821"/>
                </a:lnTo>
                <a:lnTo>
                  <a:pt x="1109186" y="554209"/>
                </a:lnTo>
                <a:lnTo>
                  <a:pt x="1100836" y="546454"/>
                </a:lnTo>
                <a:lnTo>
                  <a:pt x="1087183" y="539747"/>
                </a:lnTo>
                <a:lnTo>
                  <a:pt x="1065847" y="535278"/>
                </a:lnTo>
                <a:lnTo>
                  <a:pt x="1034446" y="534238"/>
                </a:lnTo>
                <a:lnTo>
                  <a:pt x="990600" y="537818"/>
                </a:lnTo>
                <a:lnTo>
                  <a:pt x="962379" y="540210"/>
                </a:lnTo>
                <a:lnTo>
                  <a:pt x="928777" y="541253"/>
                </a:lnTo>
                <a:lnTo>
                  <a:pt x="890371" y="541179"/>
                </a:lnTo>
                <a:lnTo>
                  <a:pt x="847742" y="540217"/>
                </a:lnTo>
                <a:lnTo>
                  <a:pt x="801468" y="538599"/>
                </a:lnTo>
                <a:lnTo>
                  <a:pt x="752129" y="536556"/>
                </a:lnTo>
                <a:lnTo>
                  <a:pt x="700304" y="534319"/>
                </a:lnTo>
                <a:lnTo>
                  <a:pt x="646571" y="532117"/>
                </a:lnTo>
                <a:lnTo>
                  <a:pt x="591509" y="530183"/>
                </a:lnTo>
                <a:lnTo>
                  <a:pt x="535699" y="528747"/>
                </a:lnTo>
                <a:lnTo>
                  <a:pt x="491892" y="528194"/>
                </a:lnTo>
                <a:lnTo>
                  <a:pt x="454795" y="528154"/>
                </a:lnTo>
                <a:lnTo>
                  <a:pt x="424148" y="528293"/>
                </a:lnTo>
                <a:lnTo>
                  <a:pt x="369565" y="529737"/>
                </a:lnTo>
                <a:lnTo>
                  <a:pt x="316549" y="532602"/>
                </a:lnTo>
                <a:lnTo>
                  <a:pt x="265680" y="537119"/>
                </a:lnTo>
                <a:lnTo>
                  <a:pt x="217536" y="543519"/>
                </a:lnTo>
                <a:lnTo>
                  <a:pt x="172697" y="552034"/>
                </a:lnTo>
                <a:lnTo>
                  <a:pt x="131742" y="562893"/>
                </a:lnTo>
                <a:lnTo>
                  <a:pt x="95250" y="576328"/>
                </a:lnTo>
                <a:lnTo>
                  <a:pt x="37970" y="611848"/>
                </a:lnTo>
                <a:lnTo>
                  <a:pt x="5491" y="660442"/>
                </a:lnTo>
                <a:lnTo>
                  <a:pt x="0" y="690218"/>
                </a:lnTo>
                <a:lnTo>
                  <a:pt x="833" y="713903"/>
                </a:lnTo>
                <a:lnTo>
                  <a:pt x="13361" y="768629"/>
                </a:lnTo>
                <a:lnTo>
                  <a:pt x="39054" y="832232"/>
                </a:lnTo>
                <a:lnTo>
                  <a:pt x="56343" y="867013"/>
                </a:lnTo>
                <a:lnTo>
                  <a:pt x="76331" y="903595"/>
                </a:lnTo>
                <a:lnTo>
                  <a:pt x="98821" y="941837"/>
                </a:lnTo>
                <a:lnTo>
                  <a:pt x="123614" y="981601"/>
                </a:lnTo>
                <a:lnTo>
                  <a:pt x="150513" y="1022747"/>
                </a:lnTo>
                <a:lnTo>
                  <a:pt x="179321" y="1065134"/>
                </a:lnTo>
                <a:lnTo>
                  <a:pt x="209841" y="1108625"/>
                </a:lnTo>
                <a:lnTo>
                  <a:pt x="241873" y="1153078"/>
                </a:lnTo>
                <a:lnTo>
                  <a:pt x="275222" y="1198354"/>
                </a:lnTo>
                <a:lnTo>
                  <a:pt x="309690" y="1244314"/>
                </a:lnTo>
                <a:lnTo>
                  <a:pt x="381190" y="1337728"/>
                </a:lnTo>
                <a:lnTo>
                  <a:pt x="637641" y="1665693"/>
                </a:lnTo>
                <a:lnTo>
                  <a:pt x="706166" y="1755082"/>
                </a:lnTo>
                <a:lnTo>
                  <a:pt x="738650" y="1798359"/>
                </a:lnTo>
                <a:lnTo>
                  <a:pt x="769685" y="1840506"/>
                </a:lnTo>
                <a:lnTo>
                  <a:pt x="799073" y="1881382"/>
                </a:lnTo>
                <a:lnTo>
                  <a:pt x="826617" y="1920847"/>
                </a:lnTo>
                <a:lnTo>
                  <a:pt x="852119" y="1958764"/>
                </a:lnTo>
                <a:lnTo>
                  <a:pt x="875382" y="1994991"/>
                </a:lnTo>
                <a:lnTo>
                  <a:pt x="896208" y="2029389"/>
                </a:lnTo>
                <a:lnTo>
                  <a:pt x="941633" y="2117355"/>
                </a:lnTo>
                <a:lnTo>
                  <a:pt x="963596" y="2171548"/>
                </a:lnTo>
                <a:lnTo>
                  <a:pt x="980922" y="2224331"/>
                </a:lnTo>
                <a:lnTo>
                  <a:pt x="994241" y="2275638"/>
                </a:lnTo>
                <a:lnTo>
                  <a:pt x="1004186" y="2325405"/>
                </a:lnTo>
                <a:lnTo>
                  <a:pt x="1011389" y="2373567"/>
                </a:lnTo>
                <a:lnTo>
                  <a:pt x="1016482" y="2420057"/>
                </a:lnTo>
                <a:lnTo>
                  <a:pt x="1020096" y="2464811"/>
                </a:lnTo>
                <a:lnTo>
                  <a:pt x="1025417" y="2548848"/>
                </a:lnTo>
                <a:lnTo>
                  <a:pt x="1028387" y="2588001"/>
                </a:lnTo>
                <a:lnTo>
                  <a:pt x="1038107" y="2660248"/>
                </a:lnTo>
                <a:lnTo>
                  <a:pt x="1057079" y="2723982"/>
                </a:lnTo>
                <a:lnTo>
                  <a:pt x="1090358" y="2778679"/>
                </a:lnTo>
                <a:lnTo>
                  <a:pt x="1143000" y="2823818"/>
                </a:lnTo>
                <a:lnTo>
                  <a:pt x="1211138" y="2857014"/>
                </a:lnTo>
                <a:lnTo>
                  <a:pt x="1251937" y="2871204"/>
                </a:lnTo>
                <a:lnTo>
                  <a:pt x="1296531" y="2883758"/>
                </a:lnTo>
                <a:lnTo>
                  <a:pt x="1344404" y="2894652"/>
                </a:lnTo>
                <a:lnTo>
                  <a:pt x="1395037" y="2903862"/>
                </a:lnTo>
                <a:lnTo>
                  <a:pt x="1447912" y="2911364"/>
                </a:lnTo>
                <a:lnTo>
                  <a:pt x="1502512" y="2917134"/>
                </a:lnTo>
                <a:lnTo>
                  <a:pt x="1558318" y="2921150"/>
                </a:lnTo>
                <a:lnTo>
                  <a:pt x="1614813" y="2923387"/>
                </a:lnTo>
                <a:lnTo>
                  <a:pt x="1671479" y="2923821"/>
                </a:lnTo>
                <a:lnTo>
                  <a:pt x="1727798" y="2922430"/>
                </a:lnTo>
                <a:lnTo>
                  <a:pt x="1783252" y="2919188"/>
                </a:lnTo>
                <a:lnTo>
                  <a:pt x="1837323" y="2914073"/>
                </a:lnTo>
                <a:lnTo>
                  <a:pt x="1889493" y="2907061"/>
                </a:lnTo>
                <a:lnTo>
                  <a:pt x="1939245" y="2898127"/>
                </a:lnTo>
                <a:lnTo>
                  <a:pt x="1986060" y="2887250"/>
                </a:lnTo>
                <a:lnTo>
                  <a:pt x="2029421" y="2874404"/>
                </a:lnTo>
                <a:lnTo>
                  <a:pt x="2068810" y="2859565"/>
                </a:lnTo>
                <a:lnTo>
                  <a:pt x="2103709" y="2842712"/>
                </a:lnTo>
                <a:lnTo>
                  <a:pt x="2161218" y="2800533"/>
                </a:lnTo>
                <a:lnTo>
                  <a:pt x="2202989" y="2746466"/>
                </a:lnTo>
                <a:lnTo>
                  <a:pt x="2229697" y="2682631"/>
                </a:lnTo>
                <a:lnTo>
                  <a:pt x="2244806" y="2609307"/>
                </a:lnTo>
                <a:lnTo>
                  <a:pt x="2249094" y="2569174"/>
                </a:lnTo>
                <a:lnTo>
                  <a:pt x="2251782" y="2526772"/>
                </a:lnTo>
                <a:lnTo>
                  <a:pt x="2253304" y="2482136"/>
                </a:lnTo>
                <a:lnTo>
                  <a:pt x="2256393" y="2281949"/>
                </a:lnTo>
                <a:lnTo>
                  <a:pt x="2258581" y="2226665"/>
                </a:lnTo>
                <a:lnTo>
                  <a:pt x="2262207" y="2169308"/>
                </a:lnTo>
                <a:lnTo>
                  <a:pt x="2267691" y="2110055"/>
                </a:lnTo>
                <a:lnTo>
                  <a:pt x="2275479" y="2048797"/>
                </a:lnTo>
                <a:lnTo>
                  <a:pt x="2286000" y="1985618"/>
                </a:lnTo>
                <a:lnTo>
                  <a:pt x="2293686" y="1946231"/>
                </a:lnTo>
                <a:lnTo>
                  <a:pt x="2302398" y="1904341"/>
                </a:lnTo>
                <a:lnTo>
                  <a:pt x="2322537" y="1813784"/>
                </a:lnTo>
                <a:lnTo>
                  <a:pt x="2481262" y="1156943"/>
                </a:lnTo>
                <a:lnTo>
                  <a:pt x="2519531" y="985494"/>
                </a:lnTo>
                <a:lnTo>
                  <a:pt x="2542159" y="874732"/>
                </a:lnTo>
                <a:lnTo>
                  <a:pt x="2552337" y="820958"/>
                </a:lnTo>
                <a:lnTo>
                  <a:pt x="2561635" y="768497"/>
                </a:lnTo>
                <a:lnTo>
                  <a:pt x="2569964" y="717531"/>
                </a:lnTo>
                <a:lnTo>
                  <a:pt x="2577232" y="668242"/>
                </a:lnTo>
                <a:lnTo>
                  <a:pt x="2583349" y="620810"/>
                </a:lnTo>
                <a:lnTo>
                  <a:pt x="2588224" y="575419"/>
                </a:lnTo>
                <a:lnTo>
                  <a:pt x="2591767" y="532249"/>
                </a:lnTo>
                <a:lnTo>
                  <a:pt x="2593887" y="491482"/>
                </a:lnTo>
                <a:lnTo>
                  <a:pt x="2594492" y="453301"/>
                </a:lnTo>
                <a:close/>
              </a:path>
            </a:pathLst>
          </a:custGeom>
          <a:solidFill>
            <a:srgbClr val="000099"/>
          </a:solidFill>
        </p:spPr>
        <p:txBody>
          <a:bodyPr wrap="square" lIns="0" tIns="0" rIns="0" bIns="0" rtlCol="0"/>
          <a:lstStyle/>
          <a:p>
            <a:endParaRPr/>
          </a:p>
        </p:txBody>
      </p:sp>
      <p:sp>
        <p:nvSpPr>
          <p:cNvPr id="10" name="object 10"/>
          <p:cNvSpPr/>
          <p:nvPr/>
        </p:nvSpPr>
        <p:spPr>
          <a:xfrm>
            <a:off x="4819535" y="3489351"/>
            <a:ext cx="2594610" cy="2924175"/>
          </a:xfrm>
          <a:custGeom>
            <a:avLst/>
            <a:gdLst/>
            <a:ahLst/>
            <a:cxnLst/>
            <a:rect l="l" t="t" r="r" b="b"/>
            <a:pathLst>
              <a:path w="2594609" h="2924175">
                <a:moveTo>
                  <a:pt x="990600" y="537818"/>
                </a:moveTo>
                <a:lnTo>
                  <a:pt x="962379" y="540210"/>
                </a:lnTo>
                <a:lnTo>
                  <a:pt x="928777" y="541253"/>
                </a:lnTo>
                <a:lnTo>
                  <a:pt x="890371" y="541179"/>
                </a:lnTo>
                <a:lnTo>
                  <a:pt x="847742" y="540217"/>
                </a:lnTo>
                <a:lnTo>
                  <a:pt x="801468" y="538599"/>
                </a:lnTo>
                <a:lnTo>
                  <a:pt x="752129" y="536556"/>
                </a:lnTo>
                <a:lnTo>
                  <a:pt x="700304" y="534319"/>
                </a:lnTo>
                <a:lnTo>
                  <a:pt x="646571" y="532117"/>
                </a:lnTo>
                <a:lnTo>
                  <a:pt x="591509" y="530183"/>
                </a:lnTo>
                <a:lnTo>
                  <a:pt x="535699" y="528747"/>
                </a:lnTo>
                <a:lnTo>
                  <a:pt x="479719" y="528040"/>
                </a:lnTo>
                <a:lnTo>
                  <a:pt x="424148" y="528293"/>
                </a:lnTo>
                <a:lnTo>
                  <a:pt x="369565" y="529737"/>
                </a:lnTo>
                <a:lnTo>
                  <a:pt x="316549" y="532602"/>
                </a:lnTo>
                <a:lnTo>
                  <a:pt x="265680" y="537119"/>
                </a:lnTo>
                <a:lnTo>
                  <a:pt x="217536" y="543519"/>
                </a:lnTo>
                <a:lnTo>
                  <a:pt x="172697" y="552034"/>
                </a:lnTo>
                <a:lnTo>
                  <a:pt x="131742" y="562893"/>
                </a:lnTo>
                <a:lnTo>
                  <a:pt x="95250" y="576328"/>
                </a:lnTo>
                <a:lnTo>
                  <a:pt x="37970" y="611848"/>
                </a:lnTo>
                <a:lnTo>
                  <a:pt x="5491" y="660442"/>
                </a:lnTo>
                <a:lnTo>
                  <a:pt x="0" y="690218"/>
                </a:lnTo>
                <a:lnTo>
                  <a:pt x="833" y="713903"/>
                </a:lnTo>
                <a:lnTo>
                  <a:pt x="13361" y="768629"/>
                </a:lnTo>
                <a:lnTo>
                  <a:pt x="39054" y="832232"/>
                </a:lnTo>
                <a:lnTo>
                  <a:pt x="56343" y="867013"/>
                </a:lnTo>
                <a:lnTo>
                  <a:pt x="76331" y="903595"/>
                </a:lnTo>
                <a:lnTo>
                  <a:pt x="98821" y="941837"/>
                </a:lnTo>
                <a:lnTo>
                  <a:pt x="123614" y="981601"/>
                </a:lnTo>
                <a:lnTo>
                  <a:pt x="150513" y="1022747"/>
                </a:lnTo>
                <a:lnTo>
                  <a:pt x="179321" y="1065134"/>
                </a:lnTo>
                <a:lnTo>
                  <a:pt x="209841" y="1108625"/>
                </a:lnTo>
                <a:lnTo>
                  <a:pt x="241873" y="1153078"/>
                </a:lnTo>
                <a:lnTo>
                  <a:pt x="275222" y="1198354"/>
                </a:lnTo>
                <a:lnTo>
                  <a:pt x="309690" y="1244314"/>
                </a:lnTo>
                <a:lnTo>
                  <a:pt x="345078" y="1290819"/>
                </a:lnTo>
                <a:lnTo>
                  <a:pt x="381190" y="1337728"/>
                </a:lnTo>
                <a:lnTo>
                  <a:pt x="417828" y="1384902"/>
                </a:lnTo>
                <a:lnTo>
                  <a:pt x="454795" y="1432201"/>
                </a:lnTo>
                <a:lnTo>
                  <a:pt x="491892" y="1479486"/>
                </a:lnTo>
                <a:lnTo>
                  <a:pt x="528923" y="1526618"/>
                </a:lnTo>
                <a:lnTo>
                  <a:pt x="565690" y="1573456"/>
                </a:lnTo>
                <a:lnTo>
                  <a:pt x="601995" y="1619861"/>
                </a:lnTo>
                <a:lnTo>
                  <a:pt x="637641" y="1665693"/>
                </a:lnTo>
                <a:lnTo>
                  <a:pt x="672431" y="1710813"/>
                </a:lnTo>
                <a:lnTo>
                  <a:pt x="706166" y="1755082"/>
                </a:lnTo>
                <a:lnTo>
                  <a:pt x="738650" y="1798359"/>
                </a:lnTo>
                <a:lnTo>
                  <a:pt x="769685" y="1840506"/>
                </a:lnTo>
                <a:lnTo>
                  <a:pt x="799073" y="1881382"/>
                </a:lnTo>
                <a:lnTo>
                  <a:pt x="826617" y="1920847"/>
                </a:lnTo>
                <a:lnTo>
                  <a:pt x="852119" y="1958764"/>
                </a:lnTo>
                <a:lnTo>
                  <a:pt x="875382" y="1994991"/>
                </a:lnTo>
                <a:lnTo>
                  <a:pt x="896208" y="2029389"/>
                </a:lnTo>
                <a:lnTo>
                  <a:pt x="941633" y="2117355"/>
                </a:lnTo>
                <a:lnTo>
                  <a:pt x="963596" y="2171548"/>
                </a:lnTo>
                <a:lnTo>
                  <a:pt x="980922" y="2224331"/>
                </a:lnTo>
                <a:lnTo>
                  <a:pt x="994241" y="2275638"/>
                </a:lnTo>
                <a:lnTo>
                  <a:pt x="1004186" y="2325405"/>
                </a:lnTo>
                <a:lnTo>
                  <a:pt x="1011389" y="2373567"/>
                </a:lnTo>
                <a:lnTo>
                  <a:pt x="1016482" y="2420057"/>
                </a:lnTo>
                <a:lnTo>
                  <a:pt x="1020096" y="2464811"/>
                </a:lnTo>
                <a:lnTo>
                  <a:pt x="1022864" y="2507763"/>
                </a:lnTo>
                <a:lnTo>
                  <a:pt x="1025417" y="2548848"/>
                </a:lnTo>
                <a:lnTo>
                  <a:pt x="1028387" y="2588001"/>
                </a:lnTo>
                <a:lnTo>
                  <a:pt x="1038107" y="2660248"/>
                </a:lnTo>
                <a:lnTo>
                  <a:pt x="1057079" y="2723982"/>
                </a:lnTo>
                <a:lnTo>
                  <a:pt x="1090358" y="2778679"/>
                </a:lnTo>
                <a:lnTo>
                  <a:pt x="1143000" y="2823818"/>
                </a:lnTo>
                <a:lnTo>
                  <a:pt x="1211138" y="2857014"/>
                </a:lnTo>
                <a:lnTo>
                  <a:pt x="1251937" y="2871204"/>
                </a:lnTo>
                <a:lnTo>
                  <a:pt x="1296531" y="2883758"/>
                </a:lnTo>
                <a:lnTo>
                  <a:pt x="1344404" y="2894652"/>
                </a:lnTo>
                <a:lnTo>
                  <a:pt x="1395037" y="2903862"/>
                </a:lnTo>
                <a:lnTo>
                  <a:pt x="1447912" y="2911364"/>
                </a:lnTo>
                <a:lnTo>
                  <a:pt x="1502512" y="2917134"/>
                </a:lnTo>
                <a:lnTo>
                  <a:pt x="1558318" y="2921150"/>
                </a:lnTo>
                <a:lnTo>
                  <a:pt x="1614813" y="2923387"/>
                </a:lnTo>
                <a:lnTo>
                  <a:pt x="1671479" y="2923821"/>
                </a:lnTo>
                <a:lnTo>
                  <a:pt x="1727798" y="2922430"/>
                </a:lnTo>
                <a:lnTo>
                  <a:pt x="1783252" y="2919188"/>
                </a:lnTo>
                <a:lnTo>
                  <a:pt x="1837323" y="2914073"/>
                </a:lnTo>
                <a:lnTo>
                  <a:pt x="1889493" y="2907061"/>
                </a:lnTo>
                <a:lnTo>
                  <a:pt x="1939245" y="2898127"/>
                </a:lnTo>
                <a:lnTo>
                  <a:pt x="1986060" y="2887250"/>
                </a:lnTo>
                <a:lnTo>
                  <a:pt x="2029421" y="2874404"/>
                </a:lnTo>
                <a:lnTo>
                  <a:pt x="2068810" y="2859565"/>
                </a:lnTo>
                <a:lnTo>
                  <a:pt x="2103709" y="2842712"/>
                </a:lnTo>
                <a:lnTo>
                  <a:pt x="2161218" y="2800533"/>
                </a:lnTo>
                <a:lnTo>
                  <a:pt x="2202989" y="2746466"/>
                </a:lnTo>
                <a:lnTo>
                  <a:pt x="2229697" y="2682631"/>
                </a:lnTo>
                <a:lnTo>
                  <a:pt x="2244806" y="2609307"/>
                </a:lnTo>
                <a:lnTo>
                  <a:pt x="2249094" y="2569174"/>
                </a:lnTo>
                <a:lnTo>
                  <a:pt x="2251782" y="2526772"/>
                </a:lnTo>
                <a:lnTo>
                  <a:pt x="2253304" y="2482136"/>
                </a:lnTo>
                <a:lnTo>
                  <a:pt x="2254093" y="2435301"/>
                </a:lnTo>
                <a:lnTo>
                  <a:pt x="2254582" y="2386302"/>
                </a:lnTo>
                <a:lnTo>
                  <a:pt x="2255204" y="2335173"/>
                </a:lnTo>
                <a:lnTo>
                  <a:pt x="2256393" y="2281949"/>
                </a:lnTo>
                <a:lnTo>
                  <a:pt x="2258581" y="2226665"/>
                </a:lnTo>
                <a:lnTo>
                  <a:pt x="2262203" y="2169355"/>
                </a:lnTo>
                <a:lnTo>
                  <a:pt x="2267691" y="2110055"/>
                </a:lnTo>
                <a:lnTo>
                  <a:pt x="2275479" y="2048797"/>
                </a:lnTo>
                <a:lnTo>
                  <a:pt x="2286000" y="1985618"/>
                </a:lnTo>
                <a:lnTo>
                  <a:pt x="2293686" y="1946231"/>
                </a:lnTo>
                <a:lnTo>
                  <a:pt x="2302398" y="1904341"/>
                </a:lnTo>
                <a:lnTo>
                  <a:pt x="2312046" y="1860132"/>
                </a:lnTo>
                <a:lnTo>
                  <a:pt x="2322537" y="1813784"/>
                </a:lnTo>
                <a:lnTo>
                  <a:pt x="2333781" y="1765480"/>
                </a:lnTo>
                <a:lnTo>
                  <a:pt x="2345689" y="1715400"/>
                </a:lnTo>
                <a:lnTo>
                  <a:pt x="2358168" y="1663727"/>
                </a:lnTo>
                <a:lnTo>
                  <a:pt x="2371129" y="1610643"/>
                </a:lnTo>
                <a:lnTo>
                  <a:pt x="2384481" y="1556328"/>
                </a:lnTo>
                <a:lnTo>
                  <a:pt x="2398132" y="1500965"/>
                </a:lnTo>
                <a:lnTo>
                  <a:pt x="2411993" y="1444735"/>
                </a:lnTo>
                <a:lnTo>
                  <a:pt x="2425972" y="1387820"/>
                </a:lnTo>
                <a:lnTo>
                  <a:pt x="2439980" y="1330402"/>
                </a:lnTo>
                <a:lnTo>
                  <a:pt x="2453924" y="1272662"/>
                </a:lnTo>
                <a:lnTo>
                  <a:pt x="2467715" y="1214782"/>
                </a:lnTo>
                <a:lnTo>
                  <a:pt x="2481262" y="1156943"/>
                </a:lnTo>
                <a:lnTo>
                  <a:pt x="2494474" y="1099328"/>
                </a:lnTo>
                <a:lnTo>
                  <a:pt x="2507260" y="1042118"/>
                </a:lnTo>
                <a:lnTo>
                  <a:pt x="2519531" y="985494"/>
                </a:lnTo>
                <a:lnTo>
                  <a:pt x="2531194" y="929638"/>
                </a:lnTo>
                <a:lnTo>
                  <a:pt x="2542159" y="874732"/>
                </a:lnTo>
                <a:lnTo>
                  <a:pt x="2552337" y="820958"/>
                </a:lnTo>
                <a:lnTo>
                  <a:pt x="2561635" y="768497"/>
                </a:lnTo>
                <a:lnTo>
                  <a:pt x="2569964" y="717531"/>
                </a:lnTo>
                <a:lnTo>
                  <a:pt x="2577232" y="668242"/>
                </a:lnTo>
                <a:lnTo>
                  <a:pt x="2583349" y="620810"/>
                </a:lnTo>
                <a:lnTo>
                  <a:pt x="2588224" y="575419"/>
                </a:lnTo>
                <a:lnTo>
                  <a:pt x="2591767" y="532249"/>
                </a:lnTo>
                <a:lnTo>
                  <a:pt x="2593887" y="491482"/>
                </a:lnTo>
                <a:lnTo>
                  <a:pt x="2594492" y="453301"/>
                </a:lnTo>
                <a:lnTo>
                  <a:pt x="2593494" y="417885"/>
                </a:lnTo>
                <a:lnTo>
                  <a:pt x="2581757" y="329796"/>
                </a:lnTo>
                <a:lnTo>
                  <a:pt x="2568295" y="279255"/>
                </a:lnTo>
                <a:lnTo>
                  <a:pt x="2550738" y="233610"/>
                </a:lnTo>
                <a:lnTo>
                  <a:pt x="2529411" y="192675"/>
                </a:lnTo>
                <a:lnTo>
                  <a:pt x="2504642" y="156263"/>
                </a:lnTo>
                <a:lnTo>
                  <a:pt x="2476755" y="124189"/>
                </a:lnTo>
                <a:lnTo>
                  <a:pt x="2446077" y="96266"/>
                </a:lnTo>
                <a:lnTo>
                  <a:pt x="2412932" y="72309"/>
                </a:lnTo>
                <a:lnTo>
                  <a:pt x="2377647" y="52130"/>
                </a:lnTo>
                <a:lnTo>
                  <a:pt x="2340548" y="35545"/>
                </a:lnTo>
                <a:lnTo>
                  <a:pt x="2301959" y="22367"/>
                </a:lnTo>
                <a:lnTo>
                  <a:pt x="2262207" y="12409"/>
                </a:lnTo>
                <a:lnTo>
                  <a:pt x="2221618" y="5486"/>
                </a:lnTo>
                <a:lnTo>
                  <a:pt x="2180517" y="1412"/>
                </a:lnTo>
                <a:lnTo>
                  <a:pt x="2139230" y="0"/>
                </a:lnTo>
                <a:lnTo>
                  <a:pt x="2098082" y="1064"/>
                </a:lnTo>
                <a:lnTo>
                  <a:pt x="2057400" y="4418"/>
                </a:lnTo>
                <a:lnTo>
                  <a:pt x="1983194" y="23057"/>
                </a:lnTo>
                <a:lnTo>
                  <a:pt x="1942386" y="39883"/>
                </a:lnTo>
                <a:lnTo>
                  <a:pt x="1899562" y="60989"/>
                </a:lnTo>
                <a:lnTo>
                  <a:pt x="1855065" y="85833"/>
                </a:lnTo>
                <a:lnTo>
                  <a:pt x="1809236" y="113872"/>
                </a:lnTo>
                <a:lnTo>
                  <a:pt x="1762417" y="144562"/>
                </a:lnTo>
                <a:lnTo>
                  <a:pt x="1714951" y="177362"/>
                </a:lnTo>
                <a:lnTo>
                  <a:pt x="1667178" y="211727"/>
                </a:lnTo>
                <a:lnTo>
                  <a:pt x="1619440" y="247115"/>
                </a:lnTo>
                <a:lnTo>
                  <a:pt x="1572080" y="282984"/>
                </a:lnTo>
                <a:lnTo>
                  <a:pt x="1525438" y="318789"/>
                </a:lnTo>
                <a:lnTo>
                  <a:pt x="1479857" y="353989"/>
                </a:lnTo>
                <a:lnTo>
                  <a:pt x="1435679" y="388040"/>
                </a:lnTo>
                <a:lnTo>
                  <a:pt x="1393245" y="420399"/>
                </a:lnTo>
                <a:lnTo>
                  <a:pt x="1352897" y="450524"/>
                </a:lnTo>
                <a:lnTo>
                  <a:pt x="1314977" y="477871"/>
                </a:lnTo>
                <a:lnTo>
                  <a:pt x="1279826" y="501898"/>
                </a:lnTo>
                <a:lnTo>
                  <a:pt x="1219200" y="537818"/>
                </a:lnTo>
                <a:lnTo>
                  <a:pt x="1181290" y="556067"/>
                </a:lnTo>
                <a:lnTo>
                  <a:pt x="1137189" y="571894"/>
                </a:lnTo>
                <a:lnTo>
                  <a:pt x="1126236" y="571854"/>
                </a:lnTo>
                <a:lnTo>
                  <a:pt x="1119505" y="568100"/>
                </a:lnTo>
                <a:lnTo>
                  <a:pt x="1114615" y="561821"/>
                </a:lnTo>
                <a:lnTo>
                  <a:pt x="1109186" y="554209"/>
                </a:lnTo>
                <a:lnTo>
                  <a:pt x="1100836" y="546454"/>
                </a:lnTo>
                <a:lnTo>
                  <a:pt x="1087183" y="539747"/>
                </a:lnTo>
                <a:lnTo>
                  <a:pt x="1065847" y="535278"/>
                </a:lnTo>
                <a:lnTo>
                  <a:pt x="1034446" y="534238"/>
                </a:lnTo>
                <a:lnTo>
                  <a:pt x="990600" y="537818"/>
                </a:lnTo>
                <a:close/>
              </a:path>
            </a:pathLst>
          </a:custGeom>
          <a:ln w="9525">
            <a:solidFill>
              <a:srgbClr val="000000"/>
            </a:solidFill>
          </a:ln>
        </p:spPr>
        <p:txBody>
          <a:bodyPr wrap="square" lIns="0" tIns="0" rIns="0" bIns="0" rtlCol="0"/>
          <a:lstStyle/>
          <a:p>
            <a:endParaRPr/>
          </a:p>
        </p:txBody>
      </p:sp>
      <p:sp>
        <p:nvSpPr>
          <p:cNvPr id="11" name="object 11"/>
          <p:cNvSpPr/>
          <p:nvPr/>
        </p:nvSpPr>
        <p:spPr>
          <a:xfrm>
            <a:off x="2609735" y="5017770"/>
            <a:ext cx="5029200" cy="0"/>
          </a:xfrm>
          <a:custGeom>
            <a:avLst/>
            <a:gdLst/>
            <a:ahLst/>
            <a:cxnLst/>
            <a:rect l="l" t="t" r="r" b="b"/>
            <a:pathLst>
              <a:path w="5029200">
                <a:moveTo>
                  <a:pt x="0" y="0"/>
                </a:moveTo>
                <a:lnTo>
                  <a:pt x="5029187" y="0"/>
                </a:lnTo>
              </a:path>
            </a:pathLst>
          </a:custGeom>
          <a:ln w="9525">
            <a:solidFill>
              <a:srgbClr val="000000"/>
            </a:solidFill>
            <a:prstDash val="dash"/>
          </a:ln>
        </p:spPr>
        <p:txBody>
          <a:bodyPr wrap="square" lIns="0" tIns="0" rIns="0" bIns="0" rtlCol="0"/>
          <a:lstStyle/>
          <a:p>
            <a:endParaRPr/>
          </a:p>
        </p:txBody>
      </p:sp>
      <p:sp>
        <p:nvSpPr>
          <p:cNvPr id="12" name="object 12"/>
          <p:cNvSpPr/>
          <p:nvPr/>
        </p:nvSpPr>
        <p:spPr>
          <a:xfrm>
            <a:off x="5124335" y="3417570"/>
            <a:ext cx="0" cy="3124200"/>
          </a:xfrm>
          <a:custGeom>
            <a:avLst/>
            <a:gdLst/>
            <a:ahLst/>
            <a:cxnLst/>
            <a:rect l="l" t="t" r="r" b="b"/>
            <a:pathLst>
              <a:path h="3124200">
                <a:moveTo>
                  <a:pt x="0" y="0"/>
                </a:moveTo>
                <a:lnTo>
                  <a:pt x="0" y="3124200"/>
                </a:lnTo>
              </a:path>
            </a:pathLst>
          </a:custGeom>
          <a:ln w="9525">
            <a:solidFill>
              <a:srgbClr val="000000"/>
            </a:solidFill>
            <a:prstDash val="dash"/>
          </a:ln>
        </p:spPr>
        <p:txBody>
          <a:bodyPr wrap="square" lIns="0" tIns="0" rIns="0" bIns="0" rtlCol="0"/>
          <a:lstStyle/>
          <a:p>
            <a:endParaRPr/>
          </a:p>
        </p:txBody>
      </p:sp>
      <p:sp>
        <p:nvSpPr>
          <p:cNvPr id="13" name="object 13"/>
          <p:cNvSpPr/>
          <p:nvPr/>
        </p:nvSpPr>
        <p:spPr>
          <a:xfrm>
            <a:off x="5124335" y="4255770"/>
            <a:ext cx="2514600" cy="0"/>
          </a:xfrm>
          <a:custGeom>
            <a:avLst/>
            <a:gdLst/>
            <a:ahLst/>
            <a:cxnLst/>
            <a:rect l="l" t="t" r="r" b="b"/>
            <a:pathLst>
              <a:path w="2514600">
                <a:moveTo>
                  <a:pt x="0" y="0"/>
                </a:moveTo>
                <a:lnTo>
                  <a:pt x="2514587" y="0"/>
                </a:lnTo>
              </a:path>
            </a:pathLst>
          </a:custGeom>
          <a:ln w="9525">
            <a:solidFill>
              <a:srgbClr val="000000"/>
            </a:solidFill>
            <a:prstDash val="dash"/>
          </a:ln>
        </p:spPr>
        <p:txBody>
          <a:bodyPr wrap="square" lIns="0" tIns="0" rIns="0" bIns="0" rtlCol="0"/>
          <a:lstStyle/>
          <a:p>
            <a:endParaRPr/>
          </a:p>
        </p:txBody>
      </p:sp>
      <p:sp>
        <p:nvSpPr>
          <p:cNvPr id="14" name="object 14"/>
          <p:cNvSpPr/>
          <p:nvPr/>
        </p:nvSpPr>
        <p:spPr>
          <a:xfrm>
            <a:off x="6343535" y="3417570"/>
            <a:ext cx="0" cy="1600200"/>
          </a:xfrm>
          <a:custGeom>
            <a:avLst/>
            <a:gdLst/>
            <a:ahLst/>
            <a:cxnLst/>
            <a:rect l="l" t="t" r="r" b="b"/>
            <a:pathLst>
              <a:path h="1600200">
                <a:moveTo>
                  <a:pt x="0" y="0"/>
                </a:moveTo>
                <a:lnTo>
                  <a:pt x="0" y="1600200"/>
                </a:lnTo>
              </a:path>
            </a:pathLst>
          </a:custGeom>
          <a:ln w="9525">
            <a:solidFill>
              <a:srgbClr val="000000"/>
            </a:solidFill>
            <a:prstDash val="dash"/>
          </a:ln>
        </p:spPr>
        <p:txBody>
          <a:bodyPr wrap="square" lIns="0" tIns="0" rIns="0" bIns="0" rtlCol="0"/>
          <a:lstStyle/>
          <a:p>
            <a:endParaRPr/>
          </a:p>
        </p:txBody>
      </p:sp>
      <p:sp>
        <p:nvSpPr>
          <p:cNvPr id="15" name="object 15"/>
          <p:cNvSpPr/>
          <p:nvPr/>
        </p:nvSpPr>
        <p:spPr>
          <a:xfrm>
            <a:off x="6343535" y="3798570"/>
            <a:ext cx="1295400" cy="0"/>
          </a:xfrm>
          <a:custGeom>
            <a:avLst/>
            <a:gdLst/>
            <a:ahLst/>
            <a:cxnLst/>
            <a:rect l="l" t="t" r="r" b="b"/>
            <a:pathLst>
              <a:path w="1295400">
                <a:moveTo>
                  <a:pt x="0" y="0"/>
                </a:moveTo>
                <a:lnTo>
                  <a:pt x="1295387" y="0"/>
                </a:lnTo>
              </a:path>
            </a:pathLst>
          </a:custGeom>
          <a:ln w="9525">
            <a:solidFill>
              <a:srgbClr val="000000"/>
            </a:solidFill>
            <a:prstDash val="dash"/>
          </a:ln>
        </p:spPr>
        <p:txBody>
          <a:bodyPr wrap="square" lIns="0" tIns="0" rIns="0" bIns="0" rtlCol="0"/>
          <a:lstStyle/>
          <a:p>
            <a:endParaRPr/>
          </a:p>
        </p:txBody>
      </p:sp>
      <p:sp>
        <p:nvSpPr>
          <p:cNvPr id="16" name="object 16"/>
          <p:cNvSpPr/>
          <p:nvPr/>
        </p:nvSpPr>
        <p:spPr>
          <a:xfrm>
            <a:off x="7029322" y="3417570"/>
            <a:ext cx="0" cy="838200"/>
          </a:xfrm>
          <a:custGeom>
            <a:avLst/>
            <a:gdLst/>
            <a:ahLst/>
            <a:cxnLst/>
            <a:rect l="l" t="t" r="r" b="b"/>
            <a:pathLst>
              <a:path h="838200">
                <a:moveTo>
                  <a:pt x="0" y="0"/>
                </a:moveTo>
                <a:lnTo>
                  <a:pt x="0" y="838200"/>
                </a:lnTo>
              </a:path>
            </a:pathLst>
          </a:custGeom>
          <a:ln w="9525">
            <a:solidFill>
              <a:srgbClr val="000000"/>
            </a:solidFill>
            <a:prstDash val="dash"/>
          </a:ln>
        </p:spPr>
        <p:txBody>
          <a:bodyPr wrap="square" lIns="0" tIns="0" rIns="0" bIns="0" rtlCol="0"/>
          <a:lstStyle/>
          <a:p>
            <a:endParaRPr/>
          </a:p>
        </p:txBody>
      </p:sp>
      <p:sp>
        <p:nvSpPr>
          <p:cNvPr id="17" name="object 17"/>
          <p:cNvSpPr/>
          <p:nvPr/>
        </p:nvSpPr>
        <p:spPr>
          <a:xfrm>
            <a:off x="6724522" y="3798570"/>
            <a:ext cx="0" cy="457200"/>
          </a:xfrm>
          <a:custGeom>
            <a:avLst/>
            <a:gdLst/>
            <a:ahLst/>
            <a:cxnLst/>
            <a:rect l="l" t="t" r="r" b="b"/>
            <a:pathLst>
              <a:path h="457200">
                <a:moveTo>
                  <a:pt x="0" y="0"/>
                </a:moveTo>
                <a:lnTo>
                  <a:pt x="0" y="457200"/>
                </a:lnTo>
              </a:path>
            </a:pathLst>
          </a:custGeom>
          <a:ln w="9525">
            <a:solidFill>
              <a:srgbClr val="000000"/>
            </a:solidFill>
            <a:prstDash val="dash"/>
          </a:ln>
        </p:spPr>
        <p:txBody>
          <a:bodyPr wrap="square" lIns="0" tIns="0" rIns="0" bIns="0" rtlCol="0"/>
          <a:lstStyle/>
          <a:p>
            <a:endParaRPr/>
          </a:p>
        </p:txBody>
      </p:sp>
      <p:sp>
        <p:nvSpPr>
          <p:cNvPr id="18" name="object 18"/>
          <p:cNvSpPr/>
          <p:nvPr/>
        </p:nvSpPr>
        <p:spPr>
          <a:xfrm>
            <a:off x="6343535" y="4027170"/>
            <a:ext cx="685800" cy="0"/>
          </a:xfrm>
          <a:custGeom>
            <a:avLst/>
            <a:gdLst/>
            <a:ahLst/>
            <a:cxnLst/>
            <a:rect l="l" t="t" r="r" b="b"/>
            <a:pathLst>
              <a:path w="685800">
                <a:moveTo>
                  <a:pt x="0" y="0"/>
                </a:moveTo>
                <a:lnTo>
                  <a:pt x="685787" y="0"/>
                </a:lnTo>
              </a:path>
            </a:pathLst>
          </a:custGeom>
          <a:ln w="9525">
            <a:solidFill>
              <a:srgbClr val="000000"/>
            </a:solidFill>
            <a:prstDash val="dash"/>
          </a:ln>
        </p:spPr>
        <p:txBody>
          <a:bodyPr wrap="square" lIns="0" tIns="0" rIns="0" bIns="0" rtlCol="0"/>
          <a:lstStyle/>
          <a:p>
            <a:endParaRPr/>
          </a:p>
        </p:txBody>
      </p:sp>
      <p:sp>
        <p:nvSpPr>
          <p:cNvPr id="19" name="object 19"/>
          <p:cNvSpPr txBox="1"/>
          <p:nvPr/>
        </p:nvSpPr>
        <p:spPr>
          <a:xfrm>
            <a:off x="1825879" y="959865"/>
            <a:ext cx="3307079" cy="205168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50"/>
              </a:spcBef>
            </a:pPr>
            <a:endParaRPr sz="3400">
              <a:latin typeface="Times New Roman" panose="02020603050405020304"/>
              <a:cs typeface="Times New Roman" panose="02020603050405020304"/>
            </a:endParaRPr>
          </a:p>
          <a:p>
            <a:pPr marL="107950">
              <a:lnSpc>
                <a:spcPct val="100000"/>
              </a:lnSpc>
              <a:tabLst>
                <a:tab pos="45021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区域分裂与合并</a:t>
            </a:r>
            <a:endParaRPr sz="3200">
              <a:latin typeface="新宋体" panose="02010609030101010101" charset="-122"/>
              <a:cs typeface="新宋体" panose="02010609030101010101" charset="-122"/>
            </a:endParaRPr>
          </a:p>
          <a:p>
            <a:pPr marL="565150">
              <a:lnSpc>
                <a:spcPts val="3750"/>
              </a:lnSpc>
              <a:spcBef>
                <a:spcPts val="760"/>
              </a:spcBef>
              <a:tabLst>
                <a:tab pos="105410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算法实现：</a:t>
            </a:r>
            <a:endParaRPr sz="3200">
              <a:latin typeface="新宋体" panose="02010609030101010101" charset="-122"/>
              <a:cs typeface="新宋体" panose="02010609030101010101" charset="-122"/>
            </a:endParaRPr>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97507" y="1775967"/>
            <a:ext cx="7137400" cy="506349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区域分裂与合并</a:t>
            </a:r>
            <a:endParaRPr sz="3200">
              <a:latin typeface="新宋体" panose="02010609030101010101" charset="-122"/>
              <a:cs typeface="新宋体" panose="02010609030101010101" charset="-122"/>
            </a:endParaRPr>
          </a:p>
          <a:p>
            <a:pPr marL="755650" marR="78105" indent="-286385">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算法实现：实际应用中还可作以下 修改：</a:t>
            </a:r>
            <a:endParaRPr sz="3200">
              <a:latin typeface="新宋体" panose="02010609030101010101" charset="-122"/>
              <a:cs typeface="新宋体" panose="02010609030101010101" charset="-122"/>
            </a:endParaRPr>
          </a:p>
          <a:p>
            <a:pPr marL="927100">
              <a:lnSpc>
                <a:spcPct val="100000"/>
              </a:lnSpc>
              <a:spcBef>
                <a:spcPts val="660"/>
              </a:spcBef>
            </a:pPr>
            <a:r>
              <a:rPr sz="2800" dirty="0">
                <a:latin typeface="新宋体" panose="02010609030101010101" charset="-122"/>
                <a:cs typeface="新宋体" panose="02010609030101010101" charset="-122"/>
              </a:rPr>
              <a:t>P(</a:t>
            </a:r>
            <a:r>
              <a:rPr sz="2800" spc="-5" dirty="0">
                <a:latin typeface="新宋体" panose="02010609030101010101" charset="-122"/>
                <a:cs typeface="新宋体" panose="02010609030101010101" charset="-122"/>
              </a:rPr>
              <a:t>R</a:t>
            </a:r>
            <a:r>
              <a:rPr sz="2850" spc="-7" baseline="-20000" dirty="0">
                <a:latin typeface="新宋体" panose="02010609030101010101" charset="-122"/>
                <a:cs typeface="新宋体" panose="02010609030101010101" charset="-122"/>
              </a:rPr>
              <a:t>i</a:t>
            </a:r>
            <a:r>
              <a:rPr sz="2800" spc="-5" dirty="0">
                <a:latin typeface="新宋体" panose="02010609030101010101" charset="-122"/>
                <a:cs typeface="新宋体" panose="02010609030101010101" charset="-122"/>
              </a:rPr>
              <a:t>)的定义为：</a:t>
            </a:r>
            <a:endParaRPr sz="2800">
              <a:latin typeface="新宋体" panose="02010609030101010101" charset="-122"/>
              <a:cs typeface="新宋体" panose="02010609030101010101" charset="-122"/>
            </a:endParaRPr>
          </a:p>
          <a:p>
            <a:pPr marL="927100">
              <a:lnSpc>
                <a:spcPct val="100000"/>
              </a:lnSpc>
              <a:spcBef>
                <a:spcPts val="560"/>
              </a:spcBef>
            </a:pPr>
            <a:r>
              <a:rPr sz="2400" dirty="0">
                <a:latin typeface="新宋体" panose="02010609030101010101" charset="-122"/>
                <a:cs typeface="新宋体" panose="02010609030101010101" charset="-122"/>
              </a:rPr>
              <a:t>1）区域内多于80%的像素满足不等式</a:t>
            </a:r>
            <a:endParaRPr sz="2400">
              <a:latin typeface="新宋体" panose="02010609030101010101" charset="-122"/>
              <a:cs typeface="新宋体" panose="02010609030101010101" charset="-122"/>
            </a:endParaRPr>
          </a:p>
          <a:p>
            <a:pPr marL="1155700" marR="741680" indent="1600200">
              <a:lnSpc>
                <a:spcPct val="120000"/>
              </a:lnSpc>
            </a:pPr>
            <a:r>
              <a:rPr sz="2400" dirty="0">
                <a:latin typeface="新宋体" panose="02010609030101010101" charset="-122"/>
                <a:cs typeface="新宋体" panose="02010609030101010101" charset="-122"/>
              </a:rPr>
              <a:t>|z</a:t>
            </a:r>
            <a:r>
              <a:rPr sz="2400" baseline="-21000" dirty="0">
                <a:latin typeface="新宋体" panose="02010609030101010101" charset="-122"/>
                <a:cs typeface="新宋体" panose="02010609030101010101" charset="-122"/>
              </a:rPr>
              <a:t>j</a:t>
            </a:r>
            <a:r>
              <a:rPr sz="2400" dirty="0">
                <a:latin typeface="新宋体" panose="02010609030101010101" charset="-122"/>
                <a:cs typeface="新宋体" panose="02010609030101010101" charset="-122"/>
              </a:rPr>
              <a:t>-</a:t>
            </a:r>
            <a:r>
              <a:rPr sz="2400" spc="-10" dirty="0">
                <a:latin typeface="新宋体" panose="02010609030101010101" charset="-122"/>
                <a:cs typeface="新宋体" panose="02010609030101010101" charset="-122"/>
              </a:rPr>
              <a:t>m</a:t>
            </a:r>
            <a:r>
              <a:rPr sz="2400" baseline="-21000" dirty="0">
                <a:latin typeface="新宋体" panose="02010609030101010101" charset="-122"/>
                <a:cs typeface="新宋体" panose="02010609030101010101" charset="-122"/>
              </a:rPr>
              <a:t>i</a:t>
            </a:r>
            <a:r>
              <a:rPr sz="2400" spc="-5" dirty="0">
                <a:latin typeface="新宋体" panose="02010609030101010101" charset="-122"/>
                <a:cs typeface="新宋体" panose="02010609030101010101" charset="-122"/>
              </a:rPr>
              <a:t>|&lt;=2σ</a:t>
            </a:r>
            <a:r>
              <a:rPr sz="2400" baseline="-21000" dirty="0">
                <a:latin typeface="新宋体" panose="02010609030101010101" charset="-122"/>
                <a:cs typeface="新宋体" panose="02010609030101010101" charset="-122"/>
              </a:rPr>
              <a:t>i</a:t>
            </a:r>
            <a:r>
              <a:rPr sz="2400" dirty="0">
                <a:latin typeface="新宋体" panose="02010609030101010101" charset="-122"/>
                <a:cs typeface="新宋体" panose="02010609030101010101" charset="-122"/>
              </a:rPr>
              <a:t>， 其中：z</a:t>
            </a:r>
            <a:r>
              <a:rPr sz="2400" spc="-7" baseline="-21000" dirty="0">
                <a:latin typeface="新宋体" panose="02010609030101010101" charset="-122"/>
                <a:cs typeface="新宋体" panose="02010609030101010101" charset="-122"/>
              </a:rPr>
              <a:t>j</a:t>
            </a:r>
            <a:r>
              <a:rPr sz="2400" dirty="0">
                <a:latin typeface="新宋体" panose="02010609030101010101" charset="-122"/>
                <a:cs typeface="新宋体" panose="02010609030101010101" charset="-122"/>
              </a:rPr>
              <a:t>是区域R</a:t>
            </a:r>
            <a:r>
              <a:rPr sz="2400" spc="-7" baseline="-21000" dirty="0">
                <a:latin typeface="新宋体" panose="02010609030101010101" charset="-122"/>
                <a:cs typeface="新宋体" panose="02010609030101010101" charset="-122"/>
              </a:rPr>
              <a:t>i</a:t>
            </a:r>
            <a:r>
              <a:rPr sz="2400" dirty="0">
                <a:latin typeface="新宋体" panose="02010609030101010101" charset="-122"/>
                <a:cs typeface="新宋体" panose="02010609030101010101" charset="-122"/>
              </a:rPr>
              <a:t>中第j个点的灰度级，</a:t>
            </a:r>
            <a:endParaRPr sz="2400">
              <a:latin typeface="新宋体" panose="02010609030101010101" charset="-122"/>
              <a:cs typeface="新宋体" panose="02010609030101010101" charset="-122"/>
            </a:endParaRPr>
          </a:p>
          <a:p>
            <a:pPr marL="1993900" marR="767080" indent="76200">
              <a:lnSpc>
                <a:spcPct val="120000"/>
              </a:lnSpc>
            </a:pPr>
            <a:r>
              <a:rPr sz="2400" dirty="0">
                <a:latin typeface="新宋体" panose="02010609030101010101" charset="-122"/>
                <a:cs typeface="新宋体" panose="02010609030101010101" charset="-122"/>
              </a:rPr>
              <a:t>m</a:t>
            </a:r>
            <a:r>
              <a:rPr sz="2400" baseline="-21000" dirty="0">
                <a:latin typeface="新宋体" panose="02010609030101010101" charset="-122"/>
                <a:cs typeface="新宋体" panose="02010609030101010101" charset="-122"/>
              </a:rPr>
              <a:t>i</a:t>
            </a:r>
            <a:r>
              <a:rPr sz="2400" spc="-5" dirty="0">
                <a:latin typeface="新宋体" panose="02010609030101010101" charset="-122"/>
                <a:cs typeface="新宋体" panose="02010609030101010101" charset="-122"/>
              </a:rPr>
              <a:t>是该区域的平均灰度级， </a:t>
            </a:r>
            <a:r>
              <a:rPr sz="2400" dirty="0">
                <a:latin typeface="新宋体" panose="02010609030101010101" charset="-122"/>
                <a:cs typeface="新宋体" panose="02010609030101010101" charset="-122"/>
              </a:rPr>
              <a:t>σ</a:t>
            </a:r>
            <a:r>
              <a:rPr sz="2400" spc="-7" baseline="-21000" dirty="0">
                <a:latin typeface="新宋体" panose="02010609030101010101" charset="-122"/>
                <a:cs typeface="新宋体" panose="02010609030101010101" charset="-122"/>
              </a:rPr>
              <a:t>i</a:t>
            </a:r>
            <a:r>
              <a:rPr sz="2400" dirty="0">
                <a:latin typeface="新宋体" panose="02010609030101010101" charset="-122"/>
                <a:cs typeface="新宋体" panose="02010609030101010101" charset="-122"/>
              </a:rPr>
              <a:t>是区域的灰度级的标准方差。</a:t>
            </a:r>
            <a:endParaRPr sz="2400">
              <a:latin typeface="新宋体" panose="02010609030101010101" charset="-122"/>
              <a:cs typeface="新宋体" panose="02010609030101010101" charset="-122"/>
            </a:endParaRPr>
          </a:p>
          <a:p>
            <a:pPr marL="1155700" marR="5080" indent="-228600">
              <a:lnSpc>
                <a:spcPct val="100000"/>
              </a:lnSpc>
              <a:spcBef>
                <a:spcPts val="570"/>
              </a:spcBef>
            </a:pPr>
            <a:r>
              <a:rPr sz="2400" dirty="0">
                <a:latin typeface="新宋体" panose="02010609030101010101" charset="-122"/>
                <a:cs typeface="新宋体" panose="02010609030101010101" charset="-122"/>
              </a:rPr>
              <a:t>2）当P(R</a:t>
            </a:r>
            <a:r>
              <a:rPr sz="2400" baseline="-21000" dirty="0">
                <a:latin typeface="新宋体" panose="02010609030101010101" charset="-122"/>
                <a:cs typeface="新宋体" panose="02010609030101010101" charset="-122"/>
              </a:rPr>
              <a:t>i</a:t>
            </a:r>
            <a:r>
              <a:rPr sz="2400" spc="-5" dirty="0">
                <a:latin typeface="新宋体" panose="02010609030101010101" charset="-122"/>
                <a:cs typeface="新宋体" panose="02010609030101010101" charset="-122"/>
              </a:rPr>
              <a:t>)=TRUE时，将区域内所有像素的灰度 </a:t>
            </a:r>
            <a:r>
              <a:rPr sz="2400" dirty="0">
                <a:latin typeface="新宋体" panose="02010609030101010101" charset="-122"/>
                <a:cs typeface="新宋体" panose="02010609030101010101" charset="-122"/>
              </a:rPr>
              <a:t>级置为m</a:t>
            </a:r>
            <a:r>
              <a:rPr sz="2400" baseline="-21000" dirty="0">
                <a:latin typeface="新宋体" panose="02010609030101010101" charset="-122"/>
                <a:cs typeface="新宋体" panose="02010609030101010101" charset="-122"/>
              </a:rPr>
              <a:t>i</a:t>
            </a:r>
            <a:endParaRPr sz="2400" baseline="-210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图像分割</a:t>
            </a:r>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4092575" cy="50939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图像分割</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间断检测</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边缘连接和边界检测</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阈值处理</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基于区域的分割</a:t>
            </a:r>
            <a:endParaRPr sz="3200">
              <a:latin typeface="新宋体" panose="02010609030101010101" charset="-122"/>
              <a:cs typeface="新宋体" panose="02010609030101010101" charset="-122"/>
            </a:endParaRPr>
          </a:p>
          <a:p>
            <a:pPr marL="12700">
              <a:lnSpc>
                <a:spcPts val="375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分割中运动的应用</a:t>
            </a:r>
            <a:endParaRPr sz="3200">
              <a:latin typeface="新宋体" panose="02010609030101010101" charset="-122"/>
              <a:cs typeface="新宋体" panose="02010609030101010101" charset="-122"/>
            </a:endParaRPr>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宋体" panose="02010600030101010101" pitchFamily="2" charset="-122"/>
                <a:cs typeface="宋体" panose="02010600030101010101" pitchFamily="2" charset="-122"/>
              </a:rPr>
              <a:t>分割中运动的应用</a:t>
            </a:r>
          </a:p>
        </p:txBody>
      </p:sp>
      <p:sp>
        <p:nvSpPr>
          <p:cNvPr id="6" name="object 6"/>
          <p:cNvSpPr txBox="1"/>
          <p:nvPr/>
        </p:nvSpPr>
        <p:spPr>
          <a:xfrm>
            <a:off x="1681098" y="1909317"/>
            <a:ext cx="7509509" cy="125603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空间技术</a:t>
            </a:r>
            <a:endParaRPr sz="3200">
              <a:latin typeface="新宋体" panose="02010609030101010101" charset="-122"/>
              <a:cs typeface="新宋体" panose="02010609030101010101" charset="-122"/>
            </a:endParaRPr>
          </a:p>
          <a:p>
            <a:pPr marL="469900">
              <a:lnSpc>
                <a:spcPct val="100000"/>
              </a:lnSpc>
              <a:spcBef>
                <a:spcPts val="27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使用两帧图像f(x,y,t</a:t>
            </a:r>
            <a:r>
              <a:rPr sz="2400" spc="-7" baseline="-21000" dirty="0">
                <a:latin typeface="新宋体" panose="02010609030101010101" charset="-122"/>
                <a:cs typeface="新宋体" panose="02010609030101010101" charset="-122"/>
              </a:rPr>
              <a:t>i</a:t>
            </a:r>
            <a:r>
              <a:rPr sz="2400" dirty="0">
                <a:latin typeface="新宋体" panose="02010609030101010101" charset="-122"/>
                <a:cs typeface="新宋体" panose="02010609030101010101" charset="-122"/>
              </a:rPr>
              <a:t>)和f(x,y,</a:t>
            </a:r>
            <a:r>
              <a:rPr sz="2400" spc="-5" dirty="0">
                <a:latin typeface="新宋体" panose="02010609030101010101" charset="-122"/>
                <a:cs typeface="新宋体" panose="02010609030101010101" charset="-122"/>
              </a:rPr>
              <a:t>t</a:t>
            </a:r>
            <a:r>
              <a:rPr sz="2400" baseline="-21000" dirty="0">
                <a:latin typeface="新宋体" panose="02010609030101010101" charset="-122"/>
                <a:cs typeface="新宋体" panose="02010609030101010101" charset="-122"/>
              </a:rPr>
              <a:t>j</a:t>
            </a:r>
            <a:r>
              <a:rPr sz="2400" spc="-5" dirty="0">
                <a:latin typeface="新宋体" panose="02010609030101010101" charset="-122"/>
                <a:cs typeface="新宋体" panose="02010609030101010101" charset="-122"/>
              </a:rPr>
              <a:t>)相减的办法，</a:t>
            </a:r>
            <a:endParaRPr sz="2400">
              <a:latin typeface="新宋体" panose="02010609030101010101" charset="-122"/>
              <a:cs typeface="新宋体" panose="02010609030101010101" charset="-122"/>
            </a:endParaRPr>
          </a:p>
        </p:txBody>
      </p:sp>
      <p:sp>
        <p:nvSpPr>
          <p:cNvPr id="7" name="object 7"/>
          <p:cNvSpPr txBox="1"/>
          <p:nvPr/>
        </p:nvSpPr>
        <p:spPr>
          <a:xfrm>
            <a:off x="2138311" y="3124961"/>
            <a:ext cx="1854200" cy="360680"/>
          </a:xfrm>
          <a:prstGeom prst="rect">
            <a:avLst/>
          </a:prstGeom>
        </p:spPr>
        <p:txBody>
          <a:bodyPr vert="horz" wrap="square" lIns="0" tIns="0" rIns="0" bIns="0" rtlCol="0">
            <a:spAutoFit/>
          </a:bodyPr>
          <a:lstStyle/>
          <a:p>
            <a:pPr marL="12700">
              <a:lnSpc>
                <a:spcPts val="2840"/>
              </a:lnSpc>
            </a:pPr>
            <a:r>
              <a:rPr sz="2400" dirty="0">
                <a:latin typeface="新宋体" panose="02010609030101010101" charset="-122"/>
                <a:cs typeface="新宋体" panose="02010609030101010101" charset="-122"/>
              </a:rPr>
              <a:t>形成差值图像</a:t>
            </a:r>
            <a:endParaRPr sz="2400">
              <a:latin typeface="新宋体" panose="02010609030101010101" charset="-122"/>
              <a:cs typeface="新宋体" panose="02010609030101010101" charset="-122"/>
            </a:endParaRPr>
          </a:p>
        </p:txBody>
      </p:sp>
      <p:sp>
        <p:nvSpPr>
          <p:cNvPr id="8" name="object 8"/>
          <p:cNvSpPr txBox="1"/>
          <p:nvPr/>
        </p:nvSpPr>
        <p:spPr>
          <a:xfrm>
            <a:off x="2138311" y="4220717"/>
            <a:ext cx="7188200" cy="2003425"/>
          </a:xfrm>
          <a:prstGeom prst="rect">
            <a:avLst/>
          </a:prstGeom>
        </p:spPr>
        <p:txBody>
          <a:bodyPr vert="horz" wrap="square" lIns="0" tIns="0" rIns="0" bIns="0" rtlCol="0">
            <a:spAutoFit/>
          </a:bodyPr>
          <a:lstStyle/>
          <a:p>
            <a:pPr marL="12700" marR="241300">
              <a:lnSpc>
                <a:spcPct val="100000"/>
              </a:lnSpc>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在动态图像处理过程中，d</a:t>
            </a:r>
            <a:r>
              <a:rPr sz="2400" baseline="-21000" dirty="0">
                <a:latin typeface="新宋体" panose="02010609030101010101" charset="-122"/>
                <a:cs typeface="新宋体" panose="02010609030101010101" charset="-122"/>
              </a:rPr>
              <a:t>i</a:t>
            </a:r>
            <a:r>
              <a:rPr sz="2400" spc="-7" baseline="-21000" dirty="0">
                <a:latin typeface="新宋体" panose="02010609030101010101" charset="-122"/>
                <a:cs typeface="新宋体" panose="02010609030101010101" charset="-122"/>
              </a:rPr>
              <a:t>j</a:t>
            </a:r>
            <a:r>
              <a:rPr sz="2400" dirty="0">
                <a:latin typeface="新宋体" panose="02010609030101010101" charset="-122"/>
                <a:cs typeface="新宋体" panose="02010609030101010101" charset="-122"/>
              </a:rPr>
              <a:t>中值为1的像素被认为 是对象运动的结果</a:t>
            </a:r>
            <a:endParaRPr sz="2400">
              <a:latin typeface="新宋体" panose="02010609030101010101" charset="-122"/>
              <a:cs typeface="新宋体" panose="02010609030101010101" charset="-122"/>
            </a:endParaRPr>
          </a:p>
          <a:p>
            <a:pPr marL="12700" marR="5080">
              <a:lnSpc>
                <a:spcPct val="103000"/>
              </a:lnSpc>
              <a:spcBef>
                <a:spcPts val="1195"/>
              </a:spcBef>
              <a:tabLst>
                <a:tab pos="3346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考虑图像帧序列f(x,y,t1),f(x,y,t2),</a:t>
            </a:r>
            <a:r>
              <a:rPr sz="2400" spc="-5" dirty="0">
                <a:latin typeface="Times New Roman" panose="02020603050405020304"/>
                <a:cs typeface="Times New Roman" panose="02020603050405020304"/>
              </a:rPr>
              <a:t>…</a:t>
            </a:r>
            <a:r>
              <a:rPr sz="2400" spc="-5" dirty="0">
                <a:latin typeface="新宋体" panose="02010609030101010101" charset="-122"/>
                <a:cs typeface="新宋体" panose="02010609030101010101" charset="-122"/>
              </a:rPr>
              <a:t>, f(x,y,tn),并令f(x,y,t1)为基本图像，一幅累积差异 图像(ADI)由基准图像和图像序列的后续图像对比得到</a:t>
            </a:r>
            <a:endParaRPr sz="2400">
              <a:latin typeface="新宋体" panose="02010609030101010101" charset="-122"/>
              <a:cs typeface="新宋体" panose="02010609030101010101" charset="-122"/>
            </a:endParaRPr>
          </a:p>
        </p:txBody>
      </p:sp>
      <p:sp>
        <p:nvSpPr>
          <p:cNvPr id="9" name="object 9"/>
          <p:cNvSpPr/>
          <p:nvPr/>
        </p:nvSpPr>
        <p:spPr>
          <a:xfrm>
            <a:off x="5147743" y="3297932"/>
            <a:ext cx="0" cy="418465"/>
          </a:xfrm>
          <a:custGeom>
            <a:avLst/>
            <a:gdLst/>
            <a:ahLst/>
            <a:cxnLst/>
            <a:rect l="l" t="t" r="r" b="b"/>
            <a:pathLst>
              <a:path h="418464">
                <a:moveTo>
                  <a:pt x="0" y="0"/>
                </a:moveTo>
                <a:lnTo>
                  <a:pt x="0" y="418337"/>
                </a:lnTo>
              </a:path>
            </a:pathLst>
          </a:custGeom>
          <a:ln w="14235">
            <a:solidFill>
              <a:srgbClr val="000000"/>
            </a:solidFill>
          </a:ln>
        </p:spPr>
        <p:txBody>
          <a:bodyPr wrap="square" lIns="0" tIns="0" rIns="0" bIns="0" rtlCol="0"/>
          <a:lstStyle/>
          <a:p>
            <a:endParaRPr/>
          </a:p>
        </p:txBody>
      </p:sp>
      <p:sp>
        <p:nvSpPr>
          <p:cNvPr id="10" name="object 10"/>
          <p:cNvSpPr/>
          <p:nvPr/>
        </p:nvSpPr>
        <p:spPr>
          <a:xfrm>
            <a:off x="7598995" y="3297932"/>
            <a:ext cx="0" cy="418465"/>
          </a:xfrm>
          <a:custGeom>
            <a:avLst/>
            <a:gdLst/>
            <a:ahLst/>
            <a:cxnLst/>
            <a:rect l="l" t="t" r="r" b="b"/>
            <a:pathLst>
              <a:path h="418464">
                <a:moveTo>
                  <a:pt x="0" y="0"/>
                </a:moveTo>
                <a:lnTo>
                  <a:pt x="0" y="418337"/>
                </a:lnTo>
              </a:path>
            </a:pathLst>
          </a:custGeom>
          <a:ln w="14235">
            <a:solidFill>
              <a:srgbClr val="000000"/>
            </a:solidFill>
          </a:ln>
        </p:spPr>
        <p:txBody>
          <a:bodyPr wrap="square" lIns="0" tIns="0" rIns="0" bIns="0" rtlCol="0"/>
          <a:lstStyle/>
          <a:p>
            <a:endParaRPr/>
          </a:p>
        </p:txBody>
      </p:sp>
      <p:sp>
        <p:nvSpPr>
          <p:cNvPr id="11" name="object 11"/>
          <p:cNvSpPr txBox="1"/>
          <p:nvPr/>
        </p:nvSpPr>
        <p:spPr>
          <a:xfrm>
            <a:off x="4481448" y="3559797"/>
            <a:ext cx="162560" cy="335915"/>
          </a:xfrm>
          <a:prstGeom prst="rect">
            <a:avLst/>
          </a:prstGeom>
        </p:spPr>
        <p:txBody>
          <a:bodyPr vert="horz" wrap="square" lIns="0" tIns="0" rIns="0" bIns="0" rtlCol="0">
            <a:spAutoFit/>
          </a:bodyPr>
          <a:lstStyle/>
          <a:p>
            <a:pPr marL="12700">
              <a:lnSpc>
                <a:spcPct val="100000"/>
              </a:lnSpc>
            </a:pPr>
            <a:r>
              <a:rPr sz="2150" spc="15" dirty="0">
                <a:latin typeface="Symbol" panose="05050102010706020507"/>
                <a:cs typeface="Symbol" panose="05050102010706020507"/>
              </a:rPr>
              <a:t></a:t>
            </a:r>
            <a:endParaRPr sz="2150">
              <a:latin typeface="Symbol" panose="05050102010706020507"/>
              <a:cs typeface="Symbol" panose="05050102010706020507"/>
            </a:endParaRPr>
          </a:p>
        </p:txBody>
      </p:sp>
      <p:sp>
        <p:nvSpPr>
          <p:cNvPr id="12" name="object 12"/>
          <p:cNvSpPr txBox="1"/>
          <p:nvPr/>
        </p:nvSpPr>
        <p:spPr>
          <a:xfrm>
            <a:off x="4481448" y="3794493"/>
            <a:ext cx="302895" cy="407670"/>
          </a:xfrm>
          <a:prstGeom prst="rect">
            <a:avLst/>
          </a:prstGeom>
        </p:spPr>
        <p:txBody>
          <a:bodyPr vert="horz" wrap="square" lIns="0" tIns="0" rIns="0" bIns="0" rtlCol="0">
            <a:spAutoFit/>
          </a:bodyPr>
          <a:lstStyle/>
          <a:p>
            <a:pPr marL="12700">
              <a:lnSpc>
                <a:spcPct val="100000"/>
              </a:lnSpc>
            </a:pPr>
            <a:r>
              <a:rPr sz="3225" spc="-1597" baseline="1000" dirty="0">
                <a:latin typeface="Symbol" panose="05050102010706020507"/>
                <a:cs typeface="Symbol" panose="05050102010706020507"/>
              </a:rPr>
              <a:t></a:t>
            </a:r>
            <a:r>
              <a:rPr sz="3225" spc="37" baseline="-14000" dirty="0">
                <a:latin typeface="Symbol" panose="05050102010706020507"/>
                <a:cs typeface="Symbol" panose="05050102010706020507"/>
              </a:rPr>
              <a:t></a:t>
            </a:r>
            <a:r>
              <a:rPr sz="2150" spc="15" dirty="0">
                <a:latin typeface="Times New Roman" panose="02020603050405020304"/>
                <a:cs typeface="Times New Roman" panose="02020603050405020304"/>
              </a:rPr>
              <a:t>0</a:t>
            </a:r>
            <a:endParaRPr sz="2150">
              <a:latin typeface="Times New Roman" panose="02020603050405020304"/>
              <a:cs typeface="Times New Roman" panose="02020603050405020304"/>
            </a:endParaRPr>
          </a:p>
        </p:txBody>
      </p:sp>
      <p:sp>
        <p:nvSpPr>
          <p:cNvPr id="13" name="object 13"/>
          <p:cNvSpPr txBox="1"/>
          <p:nvPr/>
        </p:nvSpPr>
        <p:spPr>
          <a:xfrm>
            <a:off x="3286607" y="3410178"/>
            <a:ext cx="1471295" cy="454659"/>
          </a:xfrm>
          <a:prstGeom prst="rect">
            <a:avLst/>
          </a:prstGeom>
        </p:spPr>
        <p:txBody>
          <a:bodyPr vert="horz" wrap="square" lIns="0" tIns="0" rIns="0" bIns="0" rtlCol="0">
            <a:spAutoFit/>
          </a:bodyPr>
          <a:lstStyle/>
          <a:p>
            <a:pPr marL="12700">
              <a:lnSpc>
                <a:spcPct val="100000"/>
              </a:lnSpc>
              <a:tabLst>
                <a:tab pos="327660" algn="l"/>
              </a:tabLst>
            </a:pPr>
            <a:r>
              <a:rPr sz="2150" i="1" spc="15" dirty="0">
                <a:latin typeface="Times New Roman" panose="02020603050405020304"/>
                <a:cs typeface="Times New Roman" panose="02020603050405020304"/>
              </a:rPr>
              <a:t>d	</a:t>
            </a:r>
            <a:r>
              <a:rPr sz="2950" spc="-190" dirty="0">
                <a:latin typeface="Symbol" panose="05050102010706020507"/>
                <a:cs typeface="Symbol" panose="05050102010706020507"/>
              </a:rPr>
              <a:t></a:t>
            </a:r>
            <a:r>
              <a:rPr sz="2150" i="1" spc="50"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30" dirty="0">
                <a:latin typeface="Times New Roman" panose="02020603050405020304"/>
                <a:cs typeface="Times New Roman" panose="02020603050405020304"/>
              </a:rPr>
              <a:t> </a:t>
            </a:r>
            <a:r>
              <a:rPr sz="2150" i="1" spc="15" dirty="0">
                <a:latin typeface="Times New Roman" panose="02020603050405020304"/>
                <a:cs typeface="Times New Roman" panose="02020603050405020304"/>
              </a:rPr>
              <a:t>y</a:t>
            </a:r>
            <a:r>
              <a:rPr sz="2150" i="1" spc="-350" dirty="0">
                <a:latin typeface="Times New Roman" panose="02020603050405020304"/>
                <a:cs typeface="Times New Roman" panose="02020603050405020304"/>
              </a:rPr>
              <a:t> </a:t>
            </a:r>
            <a:r>
              <a:rPr sz="2950" spc="-250" dirty="0">
                <a:latin typeface="Symbol" panose="05050102010706020507"/>
                <a:cs typeface="Symbol" panose="05050102010706020507"/>
              </a:rPr>
              <a:t></a:t>
            </a:r>
            <a:r>
              <a:rPr sz="2950" spc="-370" dirty="0">
                <a:latin typeface="Times New Roman" panose="02020603050405020304"/>
                <a:cs typeface="Times New Roman" panose="02020603050405020304"/>
              </a:rPr>
              <a:t> </a:t>
            </a:r>
            <a:r>
              <a:rPr sz="2150" spc="15" dirty="0">
                <a:latin typeface="Symbol" panose="05050102010706020507"/>
                <a:cs typeface="Symbol" panose="05050102010706020507"/>
              </a:rPr>
              <a:t></a:t>
            </a:r>
            <a:r>
              <a:rPr sz="2150" spc="55" dirty="0">
                <a:latin typeface="Times New Roman" panose="02020603050405020304"/>
                <a:cs typeface="Times New Roman" panose="02020603050405020304"/>
              </a:rPr>
              <a:t> </a:t>
            </a:r>
            <a:r>
              <a:rPr sz="3225" spc="-1597" baseline="32000" dirty="0">
                <a:latin typeface="Symbol" panose="05050102010706020507"/>
                <a:cs typeface="Symbol" panose="05050102010706020507"/>
              </a:rPr>
              <a:t></a:t>
            </a:r>
            <a:r>
              <a:rPr sz="3225" spc="-277" baseline="53000" dirty="0">
                <a:latin typeface="Symbol" panose="05050102010706020507"/>
                <a:cs typeface="Symbol" panose="05050102010706020507"/>
              </a:rPr>
              <a:t></a:t>
            </a:r>
            <a:r>
              <a:rPr sz="3225" spc="22" baseline="43000" dirty="0">
                <a:latin typeface="Times New Roman" panose="02020603050405020304"/>
                <a:cs typeface="Times New Roman" panose="02020603050405020304"/>
              </a:rPr>
              <a:t>1</a:t>
            </a:r>
            <a:endParaRPr sz="3225" baseline="43000">
              <a:latin typeface="Times New Roman" panose="02020603050405020304"/>
              <a:cs typeface="Times New Roman" panose="02020603050405020304"/>
            </a:endParaRPr>
          </a:p>
        </p:txBody>
      </p:sp>
      <p:sp>
        <p:nvSpPr>
          <p:cNvPr id="14" name="object 14"/>
          <p:cNvSpPr txBox="1"/>
          <p:nvPr/>
        </p:nvSpPr>
        <p:spPr>
          <a:xfrm>
            <a:off x="3445141" y="3663696"/>
            <a:ext cx="133985" cy="241300"/>
          </a:xfrm>
          <a:prstGeom prst="rect">
            <a:avLst/>
          </a:prstGeom>
        </p:spPr>
        <p:txBody>
          <a:bodyPr vert="horz" wrap="square" lIns="0" tIns="0" rIns="0" bIns="0" rtlCol="0">
            <a:spAutoFit/>
          </a:bodyPr>
          <a:lstStyle/>
          <a:p>
            <a:pPr marL="12700">
              <a:lnSpc>
                <a:spcPct val="100000"/>
              </a:lnSpc>
            </a:pPr>
            <a:r>
              <a:rPr sz="1500" i="1" spc="5" dirty="0">
                <a:latin typeface="Times New Roman" panose="02020603050405020304"/>
                <a:cs typeface="Times New Roman" panose="02020603050405020304"/>
              </a:rPr>
              <a:t>ij</a:t>
            </a:r>
            <a:endParaRPr sz="1500">
              <a:latin typeface="Times New Roman" panose="02020603050405020304"/>
              <a:cs typeface="Times New Roman" panose="02020603050405020304"/>
            </a:endParaRPr>
          </a:p>
        </p:txBody>
      </p:sp>
      <p:sp>
        <p:nvSpPr>
          <p:cNvPr id="15" name="object 15"/>
          <p:cNvSpPr txBox="1"/>
          <p:nvPr/>
        </p:nvSpPr>
        <p:spPr>
          <a:xfrm>
            <a:off x="5145151" y="3119602"/>
            <a:ext cx="2927350" cy="980440"/>
          </a:xfrm>
          <a:prstGeom prst="rect">
            <a:avLst/>
          </a:prstGeom>
        </p:spPr>
        <p:txBody>
          <a:bodyPr vert="horz" wrap="square" lIns="0" tIns="0" rIns="0" bIns="0" rtlCol="0">
            <a:spAutoFit/>
          </a:bodyPr>
          <a:lstStyle/>
          <a:p>
            <a:pPr marL="88265">
              <a:lnSpc>
                <a:spcPct val="100000"/>
              </a:lnSpc>
            </a:pPr>
            <a:r>
              <a:rPr sz="2150" i="1" spc="10" dirty="0">
                <a:latin typeface="Times New Roman" panose="02020603050405020304"/>
                <a:cs typeface="Times New Roman" panose="02020603050405020304"/>
              </a:rPr>
              <a:t>f</a:t>
            </a:r>
            <a:r>
              <a:rPr sz="2150" i="1" spc="5" dirty="0">
                <a:latin typeface="Times New Roman" panose="02020603050405020304"/>
                <a:cs typeface="Times New Roman" panose="02020603050405020304"/>
              </a:rPr>
              <a:t> </a:t>
            </a:r>
            <a:r>
              <a:rPr sz="2950" spc="-195" dirty="0">
                <a:latin typeface="Symbol" panose="05050102010706020507"/>
                <a:cs typeface="Symbol" panose="05050102010706020507"/>
              </a:rPr>
              <a:t></a:t>
            </a:r>
            <a:r>
              <a:rPr sz="2150" i="1" spc="55"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35" dirty="0">
                <a:latin typeface="Times New Roman" panose="02020603050405020304"/>
                <a:cs typeface="Times New Roman" panose="02020603050405020304"/>
              </a:rPr>
              <a:t> </a:t>
            </a:r>
            <a:r>
              <a:rPr sz="2150" i="1" spc="100" dirty="0">
                <a:latin typeface="Times New Roman" panose="02020603050405020304"/>
                <a:cs typeface="Times New Roman" panose="02020603050405020304"/>
              </a:rPr>
              <a:t>y</a:t>
            </a:r>
            <a:r>
              <a:rPr sz="2150" spc="5" dirty="0">
                <a:latin typeface="Times New Roman" panose="02020603050405020304"/>
                <a:cs typeface="Times New Roman" panose="02020603050405020304"/>
              </a:rPr>
              <a:t>,</a:t>
            </a:r>
            <a:r>
              <a:rPr sz="2150" spc="-315" dirty="0">
                <a:latin typeface="Times New Roman" panose="02020603050405020304"/>
                <a:cs typeface="Times New Roman" panose="02020603050405020304"/>
              </a:rPr>
              <a:t> </a:t>
            </a:r>
            <a:r>
              <a:rPr sz="2150" i="1" spc="85" dirty="0">
                <a:latin typeface="Times New Roman" panose="02020603050405020304"/>
                <a:cs typeface="Times New Roman" panose="02020603050405020304"/>
              </a:rPr>
              <a:t>t</a:t>
            </a:r>
            <a:r>
              <a:rPr sz="2250" i="1" spc="7" baseline="-20000" dirty="0">
                <a:latin typeface="Times New Roman" panose="02020603050405020304"/>
                <a:cs typeface="Times New Roman" panose="02020603050405020304"/>
              </a:rPr>
              <a:t>i</a:t>
            </a:r>
            <a:r>
              <a:rPr sz="2250" i="1" spc="67" baseline="-20000" dirty="0">
                <a:latin typeface="Times New Roman" panose="02020603050405020304"/>
                <a:cs typeface="Times New Roman" panose="02020603050405020304"/>
              </a:rPr>
              <a:t> </a:t>
            </a:r>
            <a:r>
              <a:rPr sz="2950" spc="-60" dirty="0">
                <a:latin typeface="Symbol" panose="05050102010706020507"/>
                <a:cs typeface="Symbol" panose="05050102010706020507"/>
              </a:rPr>
              <a:t></a:t>
            </a:r>
            <a:r>
              <a:rPr sz="2150" spc="15"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spc="-225" dirty="0">
                <a:latin typeface="Times New Roman" panose="02020603050405020304"/>
                <a:cs typeface="Times New Roman" panose="02020603050405020304"/>
              </a:rPr>
              <a:t> </a:t>
            </a:r>
            <a:r>
              <a:rPr sz="2150" i="1" spc="10" dirty="0">
                <a:latin typeface="Times New Roman" panose="02020603050405020304"/>
                <a:cs typeface="Times New Roman" panose="02020603050405020304"/>
              </a:rPr>
              <a:t>f</a:t>
            </a:r>
            <a:r>
              <a:rPr sz="2150" i="1" spc="30" dirty="0">
                <a:latin typeface="Times New Roman" panose="02020603050405020304"/>
                <a:cs typeface="Times New Roman" panose="02020603050405020304"/>
              </a:rPr>
              <a:t> </a:t>
            </a:r>
            <a:r>
              <a:rPr sz="3600" spc="-520" dirty="0">
                <a:latin typeface="Symbol" panose="05050102010706020507"/>
                <a:cs typeface="Symbol" panose="05050102010706020507"/>
              </a:rPr>
              <a:t></a:t>
            </a:r>
            <a:r>
              <a:rPr sz="2150" i="1" spc="55"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30" dirty="0">
                <a:latin typeface="Times New Roman" panose="02020603050405020304"/>
                <a:cs typeface="Times New Roman" panose="02020603050405020304"/>
              </a:rPr>
              <a:t> </a:t>
            </a:r>
            <a:r>
              <a:rPr sz="2150" i="1" spc="90" dirty="0">
                <a:latin typeface="Times New Roman" panose="02020603050405020304"/>
                <a:cs typeface="Times New Roman" panose="02020603050405020304"/>
              </a:rPr>
              <a:t>y</a:t>
            </a:r>
            <a:r>
              <a:rPr sz="2150" spc="5" dirty="0">
                <a:latin typeface="Times New Roman" panose="02020603050405020304"/>
                <a:cs typeface="Times New Roman" panose="02020603050405020304"/>
              </a:rPr>
              <a:t>,</a:t>
            </a:r>
            <a:r>
              <a:rPr sz="2150" spc="-310" dirty="0">
                <a:latin typeface="Times New Roman" panose="02020603050405020304"/>
                <a:cs typeface="Times New Roman" panose="02020603050405020304"/>
              </a:rPr>
              <a:t> </a:t>
            </a:r>
            <a:r>
              <a:rPr sz="2150" i="1" spc="10" dirty="0">
                <a:latin typeface="Times New Roman" panose="02020603050405020304"/>
                <a:cs typeface="Times New Roman" panose="02020603050405020304"/>
              </a:rPr>
              <a:t>t</a:t>
            </a:r>
            <a:r>
              <a:rPr sz="2150" i="1" spc="-120" dirty="0">
                <a:latin typeface="Times New Roman" panose="02020603050405020304"/>
                <a:cs typeface="Times New Roman" panose="02020603050405020304"/>
              </a:rPr>
              <a:t> </a:t>
            </a:r>
            <a:r>
              <a:rPr sz="2250" i="1" spc="7" baseline="-20000" dirty="0">
                <a:latin typeface="Times New Roman" panose="02020603050405020304"/>
                <a:cs typeface="Times New Roman" panose="02020603050405020304"/>
              </a:rPr>
              <a:t>j</a:t>
            </a:r>
            <a:r>
              <a:rPr sz="2250" i="1" spc="97" baseline="-20000" dirty="0">
                <a:latin typeface="Times New Roman" panose="02020603050405020304"/>
                <a:cs typeface="Times New Roman" panose="02020603050405020304"/>
              </a:rPr>
              <a:t> </a:t>
            </a:r>
            <a:r>
              <a:rPr sz="3600" spc="-465" dirty="0">
                <a:latin typeface="Symbol" panose="05050102010706020507"/>
                <a:cs typeface="Symbol" panose="05050102010706020507"/>
              </a:rPr>
              <a:t></a:t>
            </a:r>
            <a:r>
              <a:rPr sz="3600" spc="-275" dirty="0">
                <a:latin typeface="Times New Roman" panose="02020603050405020304"/>
                <a:cs typeface="Times New Roman" panose="02020603050405020304"/>
              </a:rPr>
              <a:t> </a:t>
            </a:r>
            <a:r>
              <a:rPr sz="2150" spc="15" dirty="0">
                <a:latin typeface="Symbol" panose="05050102010706020507"/>
                <a:cs typeface="Symbol" panose="05050102010706020507"/>
              </a:rPr>
              <a:t></a:t>
            </a:r>
            <a:r>
              <a:rPr sz="2150" spc="-85" dirty="0">
                <a:latin typeface="Times New Roman" panose="02020603050405020304"/>
                <a:cs typeface="Times New Roman" panose="02020603050405020304"/>
              </a:rPr>
              <a:t> </a:t>
            </a:r>
            <a:r>
              <a:rPr sz="2150" i="1" spc="20" dirty="0">
                <a:latin typeface="Times New Roman" panose="02020603050405020304"/>
                <a:cs typeface="Times New Roman" panose="02020603050405020304"/>
              </a:rPr>
              <a:t>T</a:t>
            </a:r>
            <a:endParaRPr sz="2150">
              <a:latin typeface="Times New Roman" panose="02020603050405020304"/>
              <a:cs typeface="Times New Roman" panose="02020603050405020304"/>
            </a:endParaRPr>
          </a:p>
          <a:p>
            <a:pPr marL="12700">
              <a:lnSpc>
                <a:spcPts val="2155"/>
              </a:lnSpc>
              <a:spcBef>
                <a:spcPts val="1240"/>
              </a:spcBef>
            </a:pPr>
            <a:r>
              <a:rPr sz="1800" dirty="0">
                <a:latin typeface="宋体" panose="02010600030101010101" pitchFamily="2" charset="-122"/>
                <a:cs typeface="宋体" panose="02010600030101010101" pitchFamily="2" charset="-122"/>
              </a:rPr>
              <a:t>其它</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1909317"/>
            <a:ext cx="7458709" cy="157607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空间技术（续）</a:t>
            </a:r>
            <a:endParaRPr sz="3200">
              <a:latin typeface="新宋体" panose="02010609030101010101" charset="-122"/>
              <a:cs typeface="新宋体" panose="02010609030101010101" charset="-122"/>
            </a:endParaRPr>
          </a:p>
          <a:p>
            <a:pPr marL="469900" marR="5080">
              <a:lnSpc>
                <a:spcPct val="105000"/>
              </a:lnSpc>
              <a:spcBef>
                <a:spcPts val="258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令R(x,y)表示基准图像，绝对ADI，正ADI和负ADI 定义如下：</a:t>
            </a:r>
            <a:endParaRPr sz="2400">
              <a:latin typeface="新宋体" panose="02010609030101010101" charset="-122"/>
              <a:cs typeface="新宋体" panose="02010609030101010101" charset="-122"/>
            </a:endParaRPr>
          </a:p>
        </p:txBody>
      </p:sp>
      <p:sp>
        <p:nvSpPr>
          <p:cNvPr id="6" name="object 6"/>
          <p:cNvSpPr/>
          <p:nvPr/>
        </p:nvSpPr>
        <p:spPr>
          <a:xfrm>
            <a:off x="5561696" y="3709411"/>
            <a:ext cx="0" cy="342265"/>
          </a:xfrm>
          <a:custGeom>
            <a:avLst/>
            <a:gdLst/>
            <a:ahLst/>
            <a:cxnLst/>
            <a:rect l="l" t="t" r="r" b="b"/>
            <a:pathLst>
              <a:path h="342264">
                <a:moveTo>
                  <a:pt x="0" y="0"/>
                </a:moveTo>
                <a:lnTo>
                  <a:pt x="0" y="342133"/>
                </a:lnTo>
              </a:path>
            </a:pathLst>
          </a:custGeom>
          <a:ln w="13194">
            <a:solidFill>
              <a:srgbClr val="000000"/>
            </a:solidFill>
          </a:ln>
        </p:spPr>
        <p:txBody>
          <a:bodyPr wrap="square" lIns="0" tIns="0" rIns="0" bIns="0" rtlCol="0"/>
          <a:lstStyle/>
          <a:p>
            <a:endParaRPr/>
          </a:p>
        </p:txBody>
      </p:sp>
      <p:sp>
        <p:nvSpPr>
          <p:cNvPr id="7" name="object 7"/>
          <p:cNvSpPr/>
          <p:nvPr/>
        </p:nvSpPr>
        <p:spPr>
          <a:xfrm>
            <a:off x="7520034" y="3709411"/>
            <a:ext cx="0" cy="342265"/>
          </a:xfrm>
          <a:custGeom>
            <a:avLst/>
            <a:gdLst/>
            <a:ahLst/>
            <a:cxnLst/>
            <a:rect l="l" t="t" r="r" b="b"/>
            <a:pathLst>
              <a:path h="342264">
                <a:moveTo>
                  <a:pt x="0" y="0"/>
                </a:moveTo>
                <a:lnTo>
                  <a:pt x="0" y="342133"/>
                </a:lnTo>
              </a:path>
            </a:pathLst>
          </a:custGeom>
          <a:ln w="13194">
            <a:solidFill>
              <a:srgbClr val="000000"/>
            </a:solidFill>
          </a:ln>
        </p:spPr>
        <p:txBody>
          <a:bodyPr wrap="square" lIns="0" tIns="0" rIns="0" bIns="0" rtlCol="0"/>
          <a:lstStyle/>
          <a:p>
            <a:endParaRPr/>
          </a:p>
        </p:txBody>
      </p:sp>
      <p:sp>
        <p:nvSpPr>
          <p:cNvPr id="8" name="object 8"/>
          <p:cNvSpPr txBox="1"/>
          <p:nvPr/>
        </p:nvSpPr>
        <p:spPr>
          <a:xfrm>
            <a:off x="3731640" y="5770371"/>
            <a:ext cx="163195" cy="335915"/>
          </a:xfrm>
          <a:prstGeom prst="rect">
            <a:avLst/>
          </a:prstGeom>
        </p:spPr>
        <p:txBody>
          <a:bodyPr vert="horz" wrap="square" lIns="0" tIns="0" rIns="0" bIns="0" rtlCol="0">
            <a:spAutoFit/>
          </a:bodyPr>
          <a:lstStyle/>
          <a:p>
            <a:pPr marL="12700">
              <a:lnSpc>
                <a:spcPct val="100000"/>
              </a:lnSpc>
            </a:pPr>
            <a:r>
              <a:rPr sz="2150" spc="15" dirty="0">
                <a:latin typeface="Symbol" panose="05050102010706020507"/>
                <a:cs typeface="Symbol" panose="05050102010706020507"/>
              </a:rPr>
              <a:t></a:t>
            </a:r>
            <a:endParaRPr sz="2150">
              <a:latin typeface="Symbol" panose="05050102010706020507"/>
              <a:cs typeface="Symbol" panose="05050102010706020507"/>
            </a:endParaRPr>
          </a:p>
        </p:txBody>
      </p:sp>
      <p:sp>
        <p:nvSpPr>
          <p:cNvPr id="9" name="object 9"/>
          <p:cNvSpPr txBox="1"/>
          <p:nvPr/>
        </p:nvSpPr>
        <p:spPr>
          <a:xfrm>
            <a:off x="3731640" y="5527294"/>
            <a:ext cx="163195" cy="335915"/>
          </a:xfrm>
          <a:prstGeom prst="rect">
            <a:avLst/>
          </a:prstGeom>
        </p:spPr>
        <p:txBody>
          <a:bodyPr vert="horz" wrap="square" lIns="0" tIns="0" rIns="0" bIns="0" rtlCol="0">
            <a:spAutoFit/>
          </a:bodyPr>
          <a:lstStyle/>
          <a:p>
            <a:pPr marL="12700">
              <a:lnSpc>
                <a:spcPct val="100000"/>
              </a:lnSpc>
            </a:pPr>
            <a:r>
              <a:rPr sz="2150" spc="15" dirty="0">
                <a:latin typeface="Symbol" panose="05050102010706020507"/>
                <a:cs typeface="Symbol" panose="05050102010706020507"/>
              </a:rPr>
              <a:t></a:t>
            </a:r>
            <a:endParaRPr sz="2150">
              <a:latin typeface="Symbol" panose="05050102010706020507"/>
              <a:cs typeface="Symbol" panose="05050102010706020507"/>
            </a:endParaRPr>
          </a:p>
        </p:txBody>
      </p:sp>
      <p:sp>
        <p:nvSpPr>
          <p:cNvPr id="10" name="object 10"/>
          <p:cNvSpPr txBox="1"/>
          <p:nvPr/>
        </p:nvSpPr>
        <p:spPr>
          <a:xfrm>
            <a:off x="3656977" y="4867414"/>
            <a:ext cx="163195" cy="335915"/>
          </a:xfrm>
          <a:prstGeom prst="rect">
            <a:avLst/>
          </a:prstGeom>
        </p:spPr>
        <p:txBody>
          <a:bodyPr vert="horz" wrap="square" lIns="0" tIns="0" rIns="0" bIns="0" rtlCol="0">
            <a:spAutoFit/>
          </a:bodyPr>
          <a:lstStyle/>
          <a:p>
            <a:pPr marL="12700">
              <a:lnSpc>
                <a:spcPct val="100000"/>
              </a:lnSpc>
            </a:pPr>
            <a:r>
              <a:rPr sz="2150" spc="15" dirty="0">
                <a:latin typeface="Symbol" panose="05050102010706020507"/>
                <a:cs typeface="Symbol" panose="05050102010706020507"/>
              </a:rPr>
              <a:t></a:t>
            </a:r>
            <a:endParaRPr sz="2150">
              <a:latin typeface="Symbol" panose="05050102010706020507"/>
              <a:cs typeface="Symbol" panose="05050102010706020507"/>
            </a:endParaRPr>
          </a:p>
        </p:txBody>
      </p:sp>
      <p:sp>
        <p:nvSpPr>
          <p:cNvPr id="11" name="object 11"/>
          <p:cNvSpPr txBox="1"/>
          <p:nvPr/>
        </p:nvSpPr>
        <p:spPr>
          <a:xfrm>
            <a:off x="3656977" y="4624336"/>
            <a:ext cx="163195" cy="335915"/>
          </a:xfrm>
          <a:prstGeom prst="rect">
            <a:avLst/>
          </a:prstGeom>
        </p:spPr>
        <p:txBody>
          <a:bodyPr vert="horz" wrap="square" lIns="0" tIns="0" rIns="0" bIns="0" rtlCol="0">
            <a:spAutoFit/>
          </a:bodyPr>
          <a:lstStyle/>
          <a:p>
            <a:pPr marL="12700">
              <a:lnSpc>
                <a:spcPct val="100000"/>
              </a:lnSpc>
            </a:pPr>
            <a:r>
              <a:rPr sz="2150" spc="15" dirty="0">
                <a:latin typeface="Symbol" panose="05050102010706020507"/>
                <a:cs typeface="Symbol" panose="05050102010706020507"/>
              </a:rPr>
              <a:t></a:t>
            </a:r>
            <a:endParaRPr sz="2150">
              <a:latin typeface="Symbol" panose="05050102010706020507"/>
              <a:cs typeface="Symbol" panose="05050102010706020507"/>
            </a:endParaRPr>
          </a:p>
        </p:txBody>
      </p:sp>
      <p:sp>
        <p:nvSpPr>
          <p:cNvPr id="12" name="object 12"/>
          <p:cNvSpPr txBox="1"/>
          <p:nvPr/>
        </p:nvSpPr>
        <p:spPr>
          <a:xfrm>
            <a:off x="3688969" y="3728249"/>
            <a:ext cx="25400" cy="335915"/>
          </a:xfrm>
          <a:prstGeom prst="rect">
            <a:avLst/>
          </a:prstGeom>
        </p:spPr>
        <p:txBody>
          <a:bodyPr vert="horz" wrap="square" lIns="0" tIns="0" rIns="0" bIns="0" rtlCol="0">
            <a:spAutoFit/>
          </a:bodyPr>
          <a:lstStyle/>
          <a:p>
            <a:pPr algn="ctr">
              <a:lnSpc>
                <a:spcPct val="100000"/>
              </a:lnSpc>
            </a:pPr>
            <a:r>
              <a:rPr sz="2150" spc="-1070" dirty="0">
                <a:latin typeface="Symbol" panose="05050102010706020507"/>
                <a:cs typeface="Symbol" panose="05050102010706020507"/>
              </a:rPr>
              <a:t></a:t>
            </a:r>
            <a:endParaRPr sz="2150">
              <a:latin typeface="Symbol" panose="05050102010706020507"/>
              <a:cs typeface="Symbol" panose="05050102010706020507"/>
            </a:endParaRPr>
          </a:p>
        </p:txBody>
      </p:sp>
      <p:sp>
        <p:nvSpPr>
          <p:cNvPr id="13" name="object 13"/>
          <p:cNvSpPr txBox="1"/>
          <p:nvPr/>
        </p:nvSpPr>
        <p:spPr>
          <a:xfrm>
            <a:off x="3688969" y="3936276"/>
            <a:ext cx="163195" cy="335915"/>
          </a:xfrm>
          <a:prstGeom prst="rect">
            <a:avLst/>
          </a:prstGeom>
        </p:spPr>
        <p:txBody>
          <a:bodyPr vert="horz" wrap="square" lIns="0" tIns="0" rIns="0" bIns="0" rtlCol="0">
            <a:spAutoFit/>
          </a:bodyPr>
          <a:lstStyle/>
          <a:p>
            <a:pPr marL="12700">
              <a:lnSpc>
                <a:spcPct val="100000"/>
              </a:lnSpc>
            </a:pPr>
            <a:r>
              <a:rPr sz="2150" spc="15" dirty="0">
                <a:latin typeface="Symbol" panose="05050102010706020507"/>
                <a:cs typeface="Symbol" panose="05050102010706020507"/>
              </a:rPr>
              <a:t></a:t>
            </a:r>
            <a:endParaRPr sz="2150">
              <a:latin typeface="Symbol" panose="05050102010706020507"/>
              <a:cs typeface="Symbol" panose="05050102010706020507"/>
            </a:endParaRPr>
          </a:p>
        </p:txBody>
      </p:sp>
      <p:sp>
        <p:nvSpPr>
          <p:cNvPr id="14" name="object 14"/>
          <p:cNvSpPr txBox="1"/>
          <p:nvPr/>
        </p:nvSpPr>
        <p:spPr>
          <a:xfrm>
            <a:off x="3688969" y="3665016"/>
            <a:ext cx="163195" cy="335915"/>
          </a:xfrm>
          <a:prstGeom prst="rect">
            <a:avLst/>
          </a:prstGeom>
        </p:spPr>
        <p:txBody>
          <a:bodyPr vert="horz" wrap="square" lIns="0" tIns="0" rIns="0" bIns="0" rtlCol="0">
            <a:spAutoFit/>
          </a:bodyPr>
          <a:lstStyle/>
          <a:p>
            <a:pPr marL="12700">
              <a:lnSpc>
                <a:spcPct val="100000"/>
              </a:lnSpc>
            </a:pPr>
            <a:r>
              <a:rPr sz="2150" spc="15" dirty="0">
                <a:latin typeface="Symbol" panose="05050102010706020507"/>
                <a:cs typeface="Symbol" panose="05050102010706020507"/>
              </a:rPr>
              <a:t></a:t>
            </a:r>
            <a:endParaRPr sz="2150">
              <a:latin typeface="Symbol" panose="05050102010706020507"/>
              <a:cs typeface="Symbol" panose="05050102010706020507"/>
            </a:endParaRPr>
          </a:p>
        </p:txBody>
      </p:sp>
      <p:sp>
        <p:nvSpPr>
          <p:cNvPr id="15" name="object 15"/>
          <p:cNvSpPr txBox="1"/>
          <p:nvPr/>
        </p:nvSpPr>
        <p:spPr>
          <a:xfrm>
            <a:off x="4075303" y="5663158"/>
            <a:ext cx="321310" cy="241300"/>
          </a:xfrm>
          <a:prstGeom prst="rect">
            <a:avLst/>
          </a:prstGeom>
        </p:spPr>
        <p:txBody>
          <a:bodyPr vert="horz" wrap="square" lIns="0" tIns="0" rIns="0" bIns="0" rtlCol="0">
            <a:spAutoFit/>
          </a:bodyPr>
          <a:lstStyle/>
          <a:p>
            <a:pPr marL="12700">
              <a:lnSpc>
                <a:spcPct val="100000"/>
              </a:lnSpc>
            </a:pPr>
            <a:r>
              <a:rPr sz="1500" i="1" spc="10" dirty="0">
                <a:latin typeface="Times New Roman" panose="02020603050405020304"/>
                <a:cs typeface="Times New Roman" panose="02020603050405020304"/>
              </a:rPr>
              <a:t>k</a:t>
            </a:r>
            <a:r>
              <a:rPr sz="1500" i="1" spc="-215" dirty="0">
                <a:latin typeface="Times New Roman" panose="02020603050405020304"/>
                <a:cs typeface="Times New Roman" panose="02020603050405020304"/>
              </a:rPr>
              <a:t> </a:t>
            </a:r>
            <a:r>
              <a:rPr sz="1500" spc="-110" dirty="0">
                <a:latin typeface="Symbol" panose="05050102010706020507"/>
                <a:cs typeface="Symbol" panose="05050102010706020507"/>
              </a:rPr>
              <a:t></a:t>
            </a:r>
            <a:r>
              <a:rPr sz="1500" spc="15" dirty="0">
                <a:latin typeface="Times New Roman" panose="02020603050405020304"/>
                <a:cs typeface="Times New Roman" panose="02020603050405020304"/>
              </a:rPr>
              <a:t>1</a:t>
            </a:r>
            <a:endParaRPr sz="1500">
              <a:latin typeface="Times New Roman" panose="02020603050405020304"/>
              <a:cs typeface="Times New Roman" panose="02020603050405020304"/>
            </a:endParaRPr>
          </a:p>
        </p:txBody>
      </p:sp>
      <p:sp>
        <p:nvSpPr>
          <p:cNvPr id="16" name="object 16"/>
          <p:cNvSpPr txBox="1"/>
          <p:nvPr/>
        </p:nvSpPr>
        <p:spPr>
          <a:xfrm>
            <a:off x="2785998" y="5874232"/>
            <a:ext cx="111760" cy="241300"/>
          </a:xfrm>
          <a:prstGeom prst="rect">
            <a:avLst/>
          </a:prstGeom>
        </p:spPr>
        <p:txBody>
          <a:bodyPr vert="horz" wrap="square" lIns="0" tIns="0" rIns="0" bIns="0" rtlCol="0">
            <a:spAutoFit/>
          </a:bodyPr>
          <a:lstStyle/>
          <a:p>
            <a:pPr marL="12700">
              <a:lnSpc>
                <a:spcPct val="100000"/>
              </a:lnSpc>
            </a:pPr>
            <a:r>
              <a:rPr sz="1500" i="1" spc="10" dirty="0">
                <a:latin typeface="Times New Roman" panose="02020603050405020304"/>
                <a:cs typeface="Times New Roman" panose="02020603050405020304"/>
              </a:rPr>
              <a:t>k</a:t>
            </a:r>
            <a:endParaRPr sz="1500">
              <a:latin typeface="Times New Roman" panose="02020603050405020304"/>
              <a:cs typeface="Times New Roman" panose="02020603050405020304"/>
            </a:endParaRPr>
          </a:p>
        </p:txBody>
      </p:sp>
      <p:sp>
        <p:nvSpPr>
          <p:cNvPr id="17" name="object 17"/>
          <p:cNvSpPr txBox="1"/>
          <p:nvPr/>
        </p:nvSpPr>
        <p:spPr>
          <a:xfrm>
            <a:off x="3926713" y="4760938"/>
            <a:ext cx="321310" cy="241300"/>
          </a:xfrm>
          <a:prstGeom prst="rect">
            <a:avLst/>
          </a:prstGeom>
        </p:spPr>
        <p:txBody>
          <a:bodyPr vert="horz" wrap="square" lIns="0" tIns="0" rIns="0" bIns="0" rtlCol="0">
            <a:spAutoFit/>
          </a:bodyPr>
          <a:lstStyle/>
          <a:p>
            <a:pPr marL="12700">
              <a:lnSpc>
                <a:spcPct val="100000"/>
              </a:lnSpc>
            </a:pPr>
            <a:r>
              <a:rPr sz="1500" i="1" spc="10" dirty="0">
                <a:latin typeface="Times New Roman" panose="02020603050405020304"/>
                <a:cs typeface="Times New Roman" panose="02020603050405020304"/>
              </a:rPr>
              <a:t>k</a:t>
            </a:r>
            <a:r>
              <a:rPr sz="1500" i="1" spc="-215" dirty="0">
                <a:latin typeface="Times New Roman" panose="02020603050405020304"/>
                <a:cs typeface="Times New Roman" panose="02020603050405020304"/>
              </a:rPr>
              <a:t> </a:t>
            </a:r>
            <a:r>
              <a:rPr sz="1500" spc="-110" dirty="0">
                <a:latin typeface="Symbol" panose="05050102010706020507"/>
                <a:cs typeface="Symbol" panose="05050102010706020507"/>
              </a:rPr>
              <a:t></a:t>
            </a:r>
            <a:r>
              <a:rPr sz="1500" spc="15" dirty="0">
                <a:latin typeface="Times New Roman" panose="02020603050405020304"/>
                <a:cs typeface="Times New Roman" panose="02020603050405020304"/>
              </a:rPr>
              <a:t>1</a:t>
            </a:r>
            <a:endParaRPr sz="1500">
              <a:latin typeface="Times New Roman" panose="02020603050405020304"/>
              <a:cs typeface="Times New Roman" panose="02020603050405020304"/>
            </a:endParaRPr>
          </a:p>
        </p:txBody>
      </p:sp>
      <p:sp>
        <p:nvSpPr>
          <p:cNvPr id="18" name="object 18"/>
          <p:cNvSpPr txBox="1"/>
          <p:nvPr/>
        </p:nvSpPr>
        <p:spPr>
          <a:xfrm>
            <a:off x="2711335" y="4972012"/>
            <a:ext cx="111760" cy="241300"/>
          </a:xfrm>
          <a:prstGeom prst="rect">
            <a:avLst/>
          </a:prstGeom>
        </p:spPr>
        <p:txBody>
          <a:bodyPr vert="horz" wrap="square" lIns="0" tIns="0" rIns="0" bIns="0" rtlCol="0">
            <a:spAutoFit/>
          </a:bodyPr>
          <a:lstStyle/>
          <a:p>
            <a:pPr marL="12700">
              <a:lnSpc>
                <a:spcPct val="100000"/>
              </a:lnSpc>
            </a:pPr>
            <a:r>
              <a:rPr sz="1500" i="1" spc="10" dirty="0">
                <a:latin typeface="Times New Roman" panose="02020603050405020304"/>
                <a:cs typeface="Times New Roman" panose="02020603050405020304"/>
              </a:rPr>
              <a:t>k</a:t>
            </a:r>
            <a:endParaRPr sz="1500">
              <a:latin typeface="Times New Roman" panose="02020603050405020304"/>
              <a:cs typeface="Times New Roman" panose="02020603050405020304"/>
            </a:endParaRPr>
          </a:p>
        </p:txBody>
      </p:sp>
      <p:sp>
        <p:nvSpPr>
          <p:cNvPr id="19" name="object 19"/>
          <p:cNvSpPr txBox="1"/>
          <p:nvPr/>
        </p:nvSpPr>
        <p:spPr>
          <a:xfrm>
            <a:off x="3990721" y="3829024"/>
            <a:ext cx="321945" cy="241300"/>
          </a:xfrm>
          <a:prstGeom prst="rect">
            <a:avLst/>
          </a:prstGeom>
        </p:spPr>
        <p:txBody>
          <a:bodyPr vert="horz" wrap="square" lIns="0" tIns="0" rIns="0" bIns="0" rtlCol="0">
            <a:spAutoFit/>
          </a:bodyPr>
          <a:lstStyle/>
          <a:p>
            <a:pPr marL="12700">
              <a:lnSpc>
                <a:spcPct val="100000"/>
              </a:lnSpc>
            </a:pPr>
            <a:r>
              <a:rPr sz="1500" i="1" spc="10" dirty="0">
                <a:latin typeface="Times New Roman" panose="02020603050405020304"/>
                <a:cs typeface="Times New Roman" panose="02020603050405020304"/>
              </a:rPr>
              <a:t>k</a:t>
            </a:r>
            <a:r>
              <a:rPr sz="1500" i="1" spc="-215" dirty="0">
                <a:latin typeface="Times New Roman" panose="02020603050405020304"/>
                <a:cs typeface="Times New Roman" panose="02020603050405020304"/>
              </a:rPr>
              <a:t> </a:t>
            </a:r>
            <a:r>
              <a:rPr sz="1500" spc="-100" dirty="0">
                <a:latin typeface="Symbol" panose="05050102010706020507"/>
                <a:cs typeface="Symbol" panose="05050102010706020507"/>
              </a:rPr>
              <a:t></a:t>
            </a:r>
            <a:r>
              <a:rPr sz="1500" spc="15" dirty="0">
                <a:latin typeface="Times New Roman" panose="02020603050405020304"/>
                <a:cs typeface="Times New Roman" panose="02020603050405020304"/>
              </a:rPr>
              <a:t>1</a:t>
            </a:r>
            <a:endParaRPr sz="1500">
              <a:latin typeface="Times New Roman" panose="02020603050405020304"/>
              <a:cs typeface="Times New Roman" panose="02020603050405020304"/>
            </a:endParaRPr>
          </a:p>
        </p:txBody>
      </p:sp>
      <p:sp>
        <p:nvSpPr>
          <p:cNvPr id="20" name="object 20"/>
          <p:cNvSpPr txBox="1"/>
          <p:nvPr/>
        </p:nvSpPr>
        <p:spPr>
          <a:xfrm>
            <a:off x="2743326" y="4040860"/>
            <a:ext cx="111760" cy="241300"/>
          </a:xfrm>
          <a:prstGeom prst="rect">
            <a:avLst/>
          </a:prstGeom>
        </p:spPr>
        <p:txBody>
          <a:bodyPr vert="horz" wrap="square" lIns="0" tIns="0" rIns="0" bIns="0" rtlCol="0">
            <a:spAutoFit/>
          </a:bodyPr>
          <a:lstStyle/>
          <a:p>
            <a:pPr marL="12700">
              <a:lnSpc>
                <a:spcPct val="100000"/>
              </a:lnSpc>
            </a:pPr>
            <a:r>
              <a:rPr sz="1500" i="1" spc="10" dirty="0">
                <a:latin typeface="Times New Roman" panose="02020603050405020304"/>
                <a:cs typeface="Times New Roman" panose="02020603050405020304"/>
              </a:rPr>
              <a:t>k</a:t>
            </a:r>
            <a:endParaRPr sz="1500">
              <a:latin typeface="Times New Roman" panose="02020603050405020304"/>
              <a:cs typeface="Times New Roman" panose="02020603050405020304"/>
            </a:endParaRPr>
          </a:p>
        </p:txBody>
      </p:sp>
      <p:sp>
        <p:nvSpPr>
          <p:cNvPr id="21" name="object 21"/>
          <p:cNvSpPr txBox="1"/>
          <p:nvPr/>
        </p:nvSpPr>
        <p:spPr>
          <a:xfrm>
            <a:off x="3731640" y="5833364"/>
            <a:ext cx="1235075" cy="516255"/>
          </a:xfrm>
          <a:prstGeom prst="rect">
            <a:avLst/>
          </a:prstGeom>
        </p:spPr>
        <p:txBody>
          <a:bodyPr vert="horz" wrap="square" lIns="0" tIns="0" rIns="0" bIns="0" rtlCol="0">
            <a:spAutoFit/>
          </a:bodyPr>
          <a:lstStyle/>
          <a:p>
            <a:pPr marL="12700">
              <a:lnSpc>
                <a:spcPct val="100000"/>
              </a:lnSpc>
            </a:pPr>
            <a:r>
              <a:rPr sz="3225" spc="97" baseline="-16000" dirty="0">
                <a:latin typeface="Symbol" panose="05050102010706020507"/>
                <a:cs typeface="Symbol" panose="05050102010706020507"/>
              </a:rPr>
              <a:t></a:t>
            </a:r>
            <a:r>
              <a:rPr sz="2150" i="1" spc="125" dirty="0">
                <a:latin typeface="Times New Roman" panose="02020603050405020304"/>
                <a:cs typeface="Times New Roman" panose="02020603050405020304"/>
              </a:rPr>
              <a:t>N</a:t>
            </a:r>
            <a:r>
              <a:rPr sz="2250" i="1" spc="15" baseline="-20000" dirty="0">
                <a:latin typeface="Times New Roman" panose="02020603050405020304"/>
                <a:cs typeface="Times New Roman" panose="02020603050405020304"/>
              </a:rPr>
              <a:t>k</a:t>
            </a:r>
            <a:r>
              <a:rPr sz="2250" i="1" spc="-322" baseline="-20000" dirty="0">
                <a:latin typeface="Times New Roman" panose="02020603050405020304"/>
                <a:cs typeface="Times New Roman" panose="02020603050405020304"/>
              </a:rPr>
              <a:t> </a:t>
            </a:r>
            <a:r>
              <a:rPr sz="2250" spc="-165" baseline="-20000" dirty="0">
                <a:latin typeface="Symbol" panose="05050102010706020507"/>
                <a:cs typeface="Symbol" panose="05050102010706020507"/>
              </a:rPr>
              <a:t></a:t>
            </a:r>
            <a:r>
              <a:rPr sz="2250" spc="187" baseline="-20000" dirty="0">
                <a:latin typeface="Times New Roman" panose="02020603050405020304"/>
                <a:cs typeface="Times New Roman" panose="02020603050405020304"/>
              </a:rPr>
              <a:t>1</a:t>
            </a:r>
            <a:r>
              <a:rPr sz="2950" spc="-320" dirty="0">
                <a:latin typeface="Symbol" panose="05050102010706020507"/>
                <a:cs typeface="Symbol" panose="05050102010706020507"/>
              </a:rPr>
              <a:t></a:t>
            </a:r>
            <a:r>
              <a:rPr sz="2150" spc="10" dirty="0">
                <a:latin typeface="Times New Roman" panose="02020603050405020304"/>
                <a:cs typeface="Times New Roman" panose="02020603050405020304"/>
              </a:rPr>
              <a:t>x,</a:t>
            </a:r>
            <a:r>
              <a:rPr sz="2150" spc="-290" dirty="0">
                <a:latin typeface="Times New Roman" panose="02020603050405020304"/>
                <a:cs typeface="Times New Roman" panose="02020603050405020304"/>
              </a:rPr>
              <a:t> </a:t>
            </a:r>
            <a:r>
              <a:rPr sz="2150" spc="55" dirty="0">
                <a:latin typeface="Times New Roman" panose="02020603050405020304"/>
                <a:cs typeface="Times New Roman" panose="02020603050405020304"/>
              </a:rPr>
              <a:t>y</a:t>
            </a:r>
            <a:r>
              <a:rPr sz="2950" spc="-300" dirty="0">
                <a:latin typeface="Symbol" panose="05050102010706020507"/>
                <a:cs typeface="Symbol" panose="05050102010706020507"/>
              </a:rPr>
              <a:t></a:t>
            </a:r>
            <a:endParaRPr sz="2950">
              <a:latin typeface="Symbol" panose="05050102010706020507"/>
              <a:cs typeface="Symbol" panose="05050102010706020507"/>
            </a:endParaRPr>
          </a:p>
        </p:txBody>
      </p:sp>
      <p:sp>
        <p:nvSpPr>
          <p:cNvPr id="22" name="object 22"/>
          <p:cNvSpPr txBox="1"/>
          <p:nvPr/>
        </p:nvSpPr>
        <p:spPr>
          <a:xfrm>
            <a:off x="3875633" y="5409692"/>
            <a:ext cx="1419860" cy="454659"/>
          </a:xfrm>
          <a:prstGeom prst="rect">
            <a:avLst/>
          </a:prstGeom>
        </p:spPr>
        <p:txBody>
          <a:bodyPr vert="horz" wrap="square" lIns="0" tIns="0" rIns="0" bIns="0" rtlCol="0">
            <a:spAutoFit/>
          </a:bodyPr>
          <a:lstStyle/>
          <a:p>
            <a:pPr marL="12700">
              <a:lnSpc>
                <a:spcPct val="100000"/>
              </a:lnSpc>
              <a:tabLst>
                <a:tab pos="520700" algn="l"/>
              </a:tabLst>
            </a:pPr>
            <a:r>
              <a:rPr sz="2150" i="1" spc="20" dirty="0">
                <a:latin typeface="Times New Roman" panose="02020603050405020304"/>
                <a:cs typeface="Times New Roman" panose="02020603050405020304"/>
              </a:rPr>
              <a:t>N	</a:t>
            </a:r>
            <a:r>
              <a:rPr sz="2950" spc="-320" dirty="0">
                <a:latin typeface="Symbol" panose="05050102010706020507"/>
                <a:cs typeface="Symbol" panose="05050102010706020507"/>
              </a:rPr>
              <a:t></a:t>
            </a:r>
            <a:r>
              <a:rPr sz="2150" spc="10" dirty="0">
                <a:latin typeface="Times New Roman" panose="02020603050405020304"/>
                <a:cs typeface="Times New Roman" panose="02020603050405020304"/>
              </a:rPr>
              <a:t>x,</a:t>
            </a:r>
            <a:r>
              <a:rPr sz="2150" spc="-290" dirty="0">
                <a:latin typeface="Times New Roman" panose="02020603050405020304"/>
                <a:cs typeface="Times New Roman" panose="02020603050405020304"/>
              </a:rPr>
              <a:t> </a:t>
            </a:r>
            <a:r>
              <a:rPr sz="2150" spc="55" dirty="0">
                <a:latin typeface="Times New Roman" panose="02020603050405020304"/>
                <a:cs typeface="Times New Roman" panose="02020603050405020304"/>
              </a:rPr>
              <a:t>y</a:t>
            </a:r>
            <a:r>
              <a:rPr sz="2950" spc="-120" dirty="0">
                <a:latin typeface="Symbol" panose="05050102010706020507"/>
                <a:cs typeface="Symbol" panose="05050102010706020507"/>
              </a:rPr>
              <a:t></a:t>
            </a:r>
            <a:r>
              <a:rPr sz="2150" spc="125" dirty="0">
                <a:latin typeface="Symbol" panose="05050102010706020507"/>
                <a:cs typeface="Symbol" panose="05050102010706020507"/>
              </a:rPr>
              <a:t></a:t>
            </a:r>
            <a:r>
              <a:rPr sz="2150" spc="15" dirty="0">
                <a:latin typeface="Times New Roman" panose="02020603050405020304"/>
                <a:cs typeface="Times New Roman" panose="02020603050405020304"/>
              </a:rPr>
              <a:t>1</a:t>
            </a:r>
            <a:endParaRPr sz="2150">
              <a:latin typeface="Times New Roman" panose="02020603050405020304"/>
              <a:cs typeface="Times New Roman" panose="02020603050405020304"/>
            </a:endParaRPr>
          </a:p>
        </p:txBody>
      </p:sp>
      <p:sp>
        <p:nvSpPr>
          <p:cNvPr id="23" name="object 23"/>
          <p:cNvSpPr txBox="1"/>
          <p:nvPr/>
        </p:nvSpPr>
        <p:spPr>
          <a:xfrm>
            <a:off x="2586342" y="5620778"/>
            <a:ext cx="1111885" cy="454659"/>
          </a:xfrm>
          <a:prstGeom prst="rect">
            <a:avLst/>
          </a:prstGeom>
        </p:spPr>
        <p:txBody>
          <a:bodyPr vert="horz" wrap="square" lIns="0" tIns="0" rIns="0" bIns="0" rtlCol="0">
            <a:spAutoFit/>
          </a:bodyPr>
          <a:lstStyle/>
          <a:p>
            <a:pPr marL="12700">
              <a:lnSpc>
                <a:spcPct val="100000"/>
              </a:lnSpc>
              <a:tabLst>
                <a:tab pos="342265" algn="l"/>
              </a:tabLst>
            </a:pPr>
            <a:r>
              <a:rPr sz="2150" i="1" spc="20" dirty="0">
                <a:latin typeface="Times New Roman" panose="02020603050405020304"/>
                <a:cs typeface="Times New Roman" panose="02020603050405020304"/>
              </a:rPr>
              <a:t>N	</a:t>
            </a:r>
            <a:r>
              <a:rPr sz="2950" spc="-245" dirty="0">
                <a:latin typeface="Symbol" panose="05050102010706020507"/>
                <a:cs typeface="Symbol" panose="05050102010706020507"/>
              </a:rPr>
              <a:t></a:t>
            </a:r>
            <a:r>
              <a:rPr sz="2150" i="1" spc="-15"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110" dirty="0">
                <a:latin typeface="Times New Roman" panose="02020603050405020304"/>
                <a:cs typeface="Times New Roman" panose="02020603050405020304"/>
              </a:rPr>
              <a:t> </a:t>
            </a:r>
            <a:r>
              <a:rPr sz="2150" i="1" spc="114" dirty="0">
                <a:latin typeface="Times New Roman" panose="02020603050405020304"/>
                <a:cs typeface="Times New Roman" panose="02020603050405020304"/>
              </a:rPr>
              <a:t>y</a:t>
            </a:r>
            <a:r>
              <a:rPr sz="2950" spc="-300" dirty="0">
                <a:latin typeface="Symbol" panose="05050102010706020507"/>
                <a:cs typeface="Symbol" panose="05050102010706020507"/>
              </a:rPr>
              <a:t></a:t>
            </a:r>
            <a:r>
              <a:rPr sz="2950" spc="-400" dirty="0">
                <a:latin typeface="Times New Roman" panose="02020603050405020304"/>
                <a:cs typeface="Times New Roman" panose="02020603050405020304"/>
              </a:rPr>
              <a:t> </a:t>
            </a:r>
            <a:r>
              <a:rPr sz="2150" spc="20" dirty="0">
                <a:latin typeface="Symbol" panose="05050102010706020507"/>
                <a:cs typeface="Symbol" panose="05050102010706020507"/>
              </a:rPr>
              <a:t></a:t>
            </a:r>
            <a:endParaRPr sz="2150">
              <a:latin typeface="Symbol" panose="05050102010706020507"/>
              <a:cs typeface="Symbol" panose="05050102010706020507"/>
            </a:endParaRPr>
          </a:p>
        </p:txBody>
      </p:sp>
      <p:sp>
        <p:nvSpPr>
          <p:cNvPr id="24" name="object 24"/>
          <p:cNvSpPr txBox="1"/>
          <p:nvPr/>
        </p:nvSpPr>
        <p:spPr>
          <a:xfrm>
            <a:off x="3656977" y="4931155"/>
            <a:ext cx="1160145" cy="514984"/>
          </a:xfrm>
          <a:prstGeom prst="rect">
            <a:avLst/>
          </a:prstGeom>
        </p:spPr>
        <p:txBody>
          <a:bodyPr vert="horz" wrap="square" lIns="0" tIns="0" rIns="0" bIns="0" rtlCol="0">
            <a:spAutoFit/>
          </a:bodyPr>
          <a:lstStyle/>
          <a:p>
            <a:pPr marL="12700">
              <a:lnSpc>
                <a:spcPct val="100000"/>
              </a:lnSpc>
            </a:pPr>
            <a:r>
              <a:rPr sz="3225" spc="44" baseline="-16000" dirty="0">
                <a:latin typeface="Symbol" panose="05050102010706020507"/>
                <a:cs typeface="Symbol" panose="05050102010706020507"/>
              </a:rPr>
              <a:t></a:t>
            </a:r>
            <a:r>
              <a:rPr sz="2150" i="1" spc="-300" dirty="0">
                <a:latin typeface="Times New Roman" panose="02020603050405020304"/>
                <a:cs typeface="Times New Roman" panose="02020603050405020304"/>
              </a:rPr>
              <a:t>P</a:t>
            </a:r>
            <a:r>
              <a:rPr sz="2250" i="1" spc="15" baseline="-20000" dirty="0">
                <a:latin typeface="Times New Roman" panose="02020603050405020304"/>
                <a:cs typeface="Times New Roman" panose="02020603050405020304"/>
              </a:rPr>
              <a:t>k</a:t>
            </a:r>
            <a:r>
              <a:rPr sz="2250" i="1" spc="-322" baseline="-20000" dirty="0">
                <a:latin typeface="Times New Roman" panose="02020603050405020304"/>
                <a:cs typeface="Times New Roman" panose="02020603050405020304"/>
              </a:rPr>
              <a:t> </a:t>
            </a:r>
            <a:r>
              <a:rPr sz="2250" spc="-165" baseline="-20000" dirty="0">
                <a:latin typeface="Symbol" panose="05050102010706020507"/>
                <a:cs typeface="Symbol" panose="05050102010706020507"/>
              </a:rPr>
              <a:t></a:t>
            </a:r>
            <a:r>
              <a:rPr sz="2250" spc="172" baseline="-20000" dirty="0">
                <a:latin typeface="Times New Roman" panose="02020603050405020304"/>
                <a:cs typeface="Times New Roman" panose="02020603050405020304"/>
              </a:rPr>
              <a:t>1</a:t>
            </a:r>
            <a:r>
              <a:rPr sz="2950" spc="-310" dirty="0">
                <a:latin typeface="Symbol" panose="05050102010706020507"/>
                <a:cs typeface="Symbol" panose="05050102010706020507"/>
              </a:rPr>
              <a:t></a:t>
            </a:r>
            <a:r>
              <a:rPr sz="2150" spc="10" dirty="0">
                <a:latin typeface="Times New Roman" panose="02020603050405020304"/>
                <a:cs typeface="Times New Roman" panose="02020603050405020304"/>
              </a:rPr>
              <a:t>x,</a:t>
            </a:r>
            <a:r>
              <a:rPr sz="2150" spc="-290" dirty="0">
                <a:latin typeface="Times New Roman" panose="02020603050405020304"/>
                <a:cs typeface="Times New Roman" panose="02020603050405020304"/>
              </a:rPr>
              <a:t> </a:t>
            </a:r>
            <a:r>
              <a:rPr sz="2150" spc="50" dirty="0">
                <a:latin typeface="Times New Roman" panose="02020603050405020304"/>
                <a:cs typeface="Times New Roman" panose="02020603050405020304"/>
              </a:rPr>
              <a:t>y</a:t>
            </a:r>
            <a:r>
              <a:rPr sz="2950" spc="-300" dirty="0">
                <a:latin typeface="Symbol" panose="05050102010706020507"/>
                <a:cs typeface="Symbol" panose="05050102010706020507"/>
              </a:rPr>
              <a:t></a:t>
            </a:r>
            <a:endParaRPr sz="2950">
              <a:latin typeface="Symbol" panose="05050102010706020507"/>
              <a:cs typeface="Symbol" panose="05050102010706020507"/>
            </a:endParaRPr>
          </a:p>
        </p:txBody>
      </p:sp>
      <p:sp>
        <p:nvSpPr>
          <p:cNvPr id="25" name="object 25"/>
          <p:cNvSpPr txBox="1"/>
          <p:nvPr/>
        </p:nvSpPr>
        <p:spPr>
          <a:xfrm>
            <a:off x="3797134" y="4507496"/>
            <a:ext cx="1349375" cy="454659"/>
          </a:xfrm>
          <a:prstGeom prst="rect">
            <a:avLst/>
          </a:prstGeom>
        </p:spPr>
        <p:txBody>
          <a:bodyPr vert="horz" wrap="square" lIns="0" tIns="0" rIns="0" bIns="0" rtlCol="0">
            <a:spAutoFit/>
          </a:bodyPr>
          <a:lstStyle/>
          <a:p>
            <a:pPr marL="12700">
              <a:lnSpc>
                <a:spcPct val="100000"/>
              </a:lnSpc>
              <a:tabLst>
                <a:tab pos="450215" algn="l"/>
              </a:tabLst>
            </a:pPr>
            <a:r>
              <a:rPr sz="2150" i="1" spc="20" dirty="0">
                <a:latin typeface="Times New Roman" panose="02020603050405020304"/>
                <a:cs typeface="Times New Roman" panose="02020603050405020304"/>
              </a:rPr>
              <a:t>P	</a:t>
            </a:r>
            <a:r>
              <a:rPr sz="2950" spc="-310" dirty="0">
                <a:latin typeface="Symbol" panose="05050102010706020507"/>
                <a:cs typeface="Symbol" panose="05050102010706020507"/>
              </a:rPr>
              <a:t></a:t>
            </a:r>
            <a:r>
              <a:rPr sz="2150" spc="10" dirty="0">
                <a:latin typeface="Times New Roman" panose="02020603050405020304"/>
                <a:cs typeface="Times New Roman" panose="02020603050405020304"/>
              </a:rPr>
              <a:t>x,</a:t>
            </a:r>
            <a:r>
              <a:rPr sz="2150" spc="-290" dirty="0">
                <a:latin typeface="Times New Roman" panose="02020603050405020304"/>
                <a:cs typeface="Times New Roman" panose="02020603050405020304"/>
              </a:rPr>
              <a:t> </a:t>
            </a:r>
            <a:r>
              <a:rPr sz="2150" spc="50" dirty="0">
                <a:latin typeface="Times New Roman" panose="02020603050405020304"/>
                <a:cs typeface="Times New Roman" panose="02020603050405020304"/>
              </a:rPr>
              <a:t>y</a:t>
            </a:r>
            <a:r>
              <a:rPr sz="2950" spc="-114" dirty="0">
                <a:latin typeface="Symbol" panose="05050102010706020507"/>
                <a:cs typeface="Symbol" panose="05050102010706020507"/>
              </a:rPr>
              <a:t></a:t>
            </a:r>
            <a:r>
              <a:rPr sz="2150" spc="125" dirty="0">
                <a:latin typeface="Symbol" panose="05050102010706020507"/>
                <a:cs typeface="Symbol" panose="05050102010706020507"/>
              </a:rPr>
              <a:t></a:t>
            </a:r>
            <a:r>
              <a:rPr sz="2150" spc="15" dirty="0">
                <a:latin typeface="Times New Roman" panose="02020603050405020304"/>
                <a:cs typeface="Times New Roman" panose="02020603050405020304"/>
              </a:rPr>
              <a:t>1</a:t>
            </a:r>
            <a:endParaRPr sz="2150">
              <a:latin typeface="Times New Roman" panose="02020603050405020304"/>
              <a:cs typeface="Times New Roman" panose="02020603050405020304"/>
            </a:endParaRPr>
          </a:p>
        </p:txBody>
      </p:sp>
      <p:sp>
        <p:nvSpPr>
          <p:cNvPr id="26" name="object 26"/>
          <p:cNvSpPr txBox="1"/>
          <p:nvPr/>
        </p:nvSpPr>
        <p:spPr>
          <a:xfrm>
            <a:off x="2582506" y="4718570"/>
            <a:ext cx="1040765" cy="453390"/>
          </a:xfrm>
          <a:prstGeom prst="rect">
            <a:avLst/>
          </a:prstGeom>
        </p:spPr>
        <p:txBody>
          <a:bodyPr vert="horz" wrap="square" lIns="0" tIns="0" rIns="0" bIns="0" rtlCol="0">
            <a:spAutoFit/>
          </a:bodyPr>
          <a:lstStyle/>
          <a:p>
            <a:pPr marL="12700">
              <a:lnSpc>
                <a:spcPct val="100000"/>
              </a:lnSpc>
            </a:pPr>
            <a:r>
              <a:rPr sz="2150" i="1" spc="20" dirty="0">
                <a:latin typeface="Times New Roman" panose="02020603050405020304"/>
                <a:cs typeface="Times New Roman" panose="02020603050405020304"/>
              </a:rPr>
              <a:t>P</a:t>
            </a:r>
            <a:r>
              <a:rPr sz="2150" i="1" spc="165" dirty="0">
                <a:latin typeface="Times New Roman" panose="02020603050405020304"/>
                <a:cs typeface="Times New Roman" panose="02020603050405020304"/>
              </a:rPr>
              <a:t> </a:t>
            </a:r>
            <a:r>
              <a:rPr sz="2950" spc="-245" dirty="0">
                <a:latin typeface="Symbol" panose="05050102010706020507"/>
                <a:cs typeface="Symbol" panose="05050102010706020507"/>
              </a:rPr>
              <a:t></a:t>
            </a:r>
            <a:r>
              <a:rPr sz="2150" i="1" spc="-15"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110" dirty="0">
                <a:latin typeface="Times New Roman" panose="02020603050405020304"/>
                <a:cs typeface="Times New Roman" panose="02020603050405020304"/>
              </a:rPr>
              <a:t> </a:t>
            </a:r>
            <a:r>
              <a:rPr sz="2150" i="1" spc="114" dirty="0">
                <a:latin typeface="Times New Roman" panose="02020603050405020304"/>
                <a:cs typeface="Times New Roman" panose="02020603050405020304"/>
              </a:rPr>
              <a:t>y</a:t>
            </a:r>
            <a:r>
              <a:rPr sz="2950" spc="-300" dirty="0">
                <a:latin typeface="Symbol" panose="05050102010706020507"/>
                <a:cs typeface="Symbol" panose="05050102010706020507"/>
              </a:rPr>
              <a:t></a:t>
            </a:r>
            <a:r>
              <a:rPr sz="2950" spc="-405" dirty="0">
                <a:latin typeface="Times New Roman" panose="02020603050405020304"/>
                <a:cs typeface="Times New Roman" panose="02020603050405020304"/>
              </a:rPr>
              <a:t> </a:t>
            </a:r>
            <a:r>
              <a:rPr sz="2150" spc="20" dirty="0">
                <a:latin typeface="Symbol" panose="05050102010706020507"/>
                <a:cs typeface="Symbol" panose="05050102010706020507"/>
              </a:rPr>
              <a:t></a:t>
            </a:r>
            <a:endParaRPr sz="2150">
              <a:latin typeface="Symbol" panose="05050102010706020507"/>
              <a:cs typeface="Symbol" panose="05050102010706020507"/>
            </a:endParaRPr>
          </a:p>
        </p:txBody>
      </p:sp>
      <p:sp>
        <p:nvSpPr>
          <p:cNvPr id="27" name="object 27"/>
          <p:cNvSpPr txBox="1"/>
          <p:nvPr/>
        </p:nvSpPr>
        <p:spPr>
          <a:xfrm>
            <a:off x="3688969" y="4028198"/>
            <a:ext cx="1193165" cy="516255"/>
          </a:xfrm>
          <a:prstGeom prst="rect">
            <a:avLst/>
          </a:prstGeom>
        </p:spPr>
        <p:txBody>
          <a:bodyPr vert="horz" wrap="square" lIns="0" tIns="0" rIns="0" bIns="0" rtlCol="0">
            <a:spAutoFit/>
          </a:bodyPr>
          <a:lstStyle/>
          <a:p>
            <a:pPr marL="12700">
              <a:lnSpc>
                <a:spcPct val="100000"/>
              </a:lnSpc>
            </a:pPr>
            <a:r>
              <a:rPr sz="2150" spc="-1070" dirty="0">
                <a:latin typeface="Symbol" panose="05050102010706020507"/>
                <a:cs typeface="Symbol" panose="05050102010706020507"/>
              </a:rPr>
              <a:t></a:t>
            </a:r>
            <a:r>
              <a:rPr sz="3225" spc="209" baseline="-16000" dirty="0">
                <a:latin typeface="Symbol" panose="05050102010706020507"/>
                <a:cs typeface="Symbol" panose="05050102010706020507"/>
              </a:rPr>
              <a:t></a:t>
            </a:r>
            <a:r>
              <a:rPr sz="2150" i="1" spc="-150" dirty="0">
                <a:latin typeface="Times New Roman" panose="02020603050405020304"/>
                <a:cs typeface="Times New Roman" panose="02020603050405020304"/>
              </a:rPr>
              <a:t>A</a:t>
            </a:r>
            <a:r>
              <a:rPr sz="2250" i="1" spc="15" baseline="-20000" dirty="0">
                <a:latin typeface="Times New Roman" panose="02020603050405020304"/>
                <a:cs typeface="Times New Roman" panose="02020603050405020304"/>
              </a:rPr>
              <a:t>k</a:t>
            </a:r>
            <a:r>
              <a:rPr sz="2250" i="1" spc="-322" baseline="-20000" dirty="0">
                <a:latin typeface="Times New Roman" panose="02020603050405020304"/>
                <a:cs typeface="Times New Roman" panose="02020603050405020304"/>
              </a:rPr>
              <a:t> </a:t>
            </a:r>
            <a:r>
              <a:rPr sz="2250" spc="-150" baseline="-20000" dirty="0">
                <a:latin typeface="Symbol" panose="05050102010706020507"/>
                <a:cs typeface="Symbol" panose="05050102010706020507"/>
              </a:rPr>
              <a:t></a:t>
            </a:r>
            <a:r>
              <a:rPr sz="2250" spc="172" baseline="-20000" dirty="0">
                <a:latin typeface="Times New Roman" panose="02020603050405020304"/>
                <a:cs typeface="Times New Roman" panose="02020603050405020304"/>
              </a:rPr>
              <a:t>1</a:t>
            </a:r>
            <a:r>
              <a:rPr sz="2950" spc="-310" dirty="0">
                <a:latin typeface="Symbol" panose="05050102010706020507"/>
                <a:cs typeface="Symbol" panose="05050102010706020507"/>
              </a:rPr>
              <a:t></a:t>
            </a:r>
            <a:r>
              <a:rPr sz="2150" spc="10" dirty="0">
                <a:latin typeface="Times New Roman" panose="02020603050405020304"/>
                <a:cs typeface="Times New Roman" panose="02020603050405020304"/>
              </a:rPr>
              <a:t>x,</a:t>
            </a:r>
            <a:r>
              <a:rPr sz="2150" spc="-295" dirty="0">
                <a:latin typeface="Times New Roman" panose="02020603050405020304"/>
                <a:cs typeface="Times New Roman" panose="02020603050405020304"/>
              </a:rPr>
              <a:t> </a:t>
            </a:r>
            <a:r>
              <a:rPr sz="2150" spc="55" dirty="0">
                <a:latin typeface="Times New Roman" panose="02020603050405020304"/>
                <a:cs typeface="Times New Roman" panose="02020603050405020304"/>
              </a:rPr>
              <a:t>y</a:t>
            </a:r>
            <a:r>
              <a:rPr sz="2950" spc="-300" dirty="0">
                <a:latin typeface="Symbol" panose="05050102010706020507"/>
                <a:cs typeface="Symbol" panose="05050102010706020507"/>
              </a:rPr>
              <a:t></a:t>
            </a:r>
            <a:endParaRPr sz="2950">
              <a:latin typeface="Symbol" panose="05050102010706020507"/>
              <a:cs typeface="Symbol" panose="05050102010706020507"/>
            </a:endParaRPr>
          </a:p>
        </p:txBody>
      </p:sp>
      <p:sp>
        <p:nvSpPr>
          <p:cNvPr id="28" name="object 28"/>
          <p:cNvSpPr txBox="1"/>
          <p:nvPr/>
        </p:nvSpPr>
        <p:spPr>
          <a:xfrm>
            <a:off x="3842067" y="3575570"/>
            <a:ext cx="1368425" cy="454659"/>
          </a:xfrm>
          <a:prstGeom prst="rect">
            <a:avLst/>
          </a:prstGeom>
        </p:spPr>
        <p:txBody>
          <a:bodyPr vert="horz" wrap="square" lIns="0" tIns="0" rIns="0" bIns="0" rtlCol="0">
            <a:spAutoFit/>
          </a:bodyPr>
          <a:lstStyle/>
          <a:p>
            <a:pPr marL="12700">
              <a:lnSpc>
                <a:spcPct val="100000"/>
              </a:lnSpc>
              <a:tabLst>
                <a:tab pos="469900" algn="l"/>
              </a:tabLst>
            </a:pPr>
            <a:r>
              <a:rPr sz="2150" i="1" spc="20" dirty="0">
                <a:latin typeface="Times New Roman" panose="02020603050405020304"/>
                <a:cs typeface="Times New Roman" panose="02020603050405020304"/>
              </a:rPr>
              <a:t>A	</a:t>
            </a:r>
            <a:r>
              <a:rPr sz="2950" spc="-310" dirty="0">
                <a:latin typeface="Symbol" panose="05050102010706020507"/>
                <a:cs typeface="Symbol" panose="05050102010706020507"/>
              </a:rPr>
              <a:t></a:t>
            </a:r>
            <a:r>
              <a:rPr sz="2150" spc="10" dirty="0">
                <a:latin typeface="Times New Roman" panose="02020603050405020304"/>
                <a:cs typeface="Times New Roman" panose="02020603050405020304"/>
              </a:rPr>
              <a:t>x,</a:t>
            </a:r>
            <a:r>
              <a:rPr sz="2150" spc="-295" dirty="0">
                <a:latin typeface="Times New Roman" panose="02020603050405020304"/>
                <a:cs typeface="Times New Roman" panose="02020603050405020304"/>
              </a:rPr>
              <a:t> </a:t>
            </a:r>
            <a:r>
              <a:rPr sz="2150" spc="55" dirty="0">
                <a:latin typeface="Times New Roman" panose="02020603050405020304"/>
                <a:cs typeface="Times New Roman" panose="02020603050405020304"/>
              </a:rPr>
              <a:t>y</a:t>
            </a:r>
            <a:r>
              <a:rPr sz="2950" spc="-120" dirty="0">
                <a:latin typeface="Symbol" panose="05050102010706020507"/>
                <a:cs typeface="Symbol" panose="05050102010706020507"/>
              </a:rPr>
              <a:t></a:t>
            </a:r>
            <a:r>
              <a:rPr sz="2150" spc="125" dirty="0">
                <a:latin typeface="Symbol" panose="05050102010706020507"/>
                <a:cs typeface="Symbol" panose="05050102010706020507"/>
              </a:rPr>
              <a:t></a:t>
            </a:r>
            <a:r>
              <a:rPr sz="2150" spc="15" dirty="0">
                <a:latin typeface="Times New Roman" panose="02020603050405020304"/>
                <a:cs typeface="Times New Roman" panose="02020603050405020304"/>
              </a:rPr>
              <a:t>1</a:t>
            </a:r>
            <a:endParaRPr sz="2150">
              <a:latin typeface="Times New Roman" panose="02020603050405020304"/>
              <a:cs typeface="Times New Roman" panose="02020603050405020304"/>
            </a:endParaRPr>
          </a:p>
        </p:txBody>
      </p:sp>
      <p:sp>
        <p:nvSpPr>
          <p:cNvPr id="29" name="object 29"/>
          <p:cNvSpPr txBox="1"/>
          <p:nvPr/>
        </p:nvSpPr>
        <p:spPr>
          <a:xfrm>
            <a:off x="2594648" y="3787406"/>
            <a:ext cx="1061085" cy="453390"/>
          </a:xfrm>
          <a:prstGeom prst="rect">
            <a:avLst/>
          </a:prstGeom>
        </p:spPr>
        <p:txBody>
          <a:bodyPr vert="horz" wrap="square" lIns="0" tIns="0" rIns="0" bIns="0" rtlCol="0">
            <a:spAutoFit/>
          </a:bodyPr>
          <a:lstStyle/>
          <a:p>
            <a:pPr marL="12700">
              <a:lnSpc>
                <a:spcPct val="100000"/>
              </a:lnSpc>
            </a:pPr>
            <a:r>
              <a:rPr sz="2150" i="1" spc="20" dirty="0">
                <a:latin typeface="Times New Roman" panose="02020603050405020304"/>
                <a:cs typeface="Times New Roman" panose="02020603050405020304"/>
              </a:rPr>
              <a:t>A </a:t>
            </a:r>
            <a:r>
              <a:rPr sz="2150" i="1" spc="-210" dirty="0">
                <a:latin typeface="Times New Roman" panose="02020603050405020304"/>
                <a:cs typeface="Times New Roman" panose="02020603050405020304"/>
              </a:rPr>
              <a:t> </a:t>
            </a:r>
            <a:r>
              <a:rPr sz="2950" spc="-254" dirty="0">
                <a:latin typeface="Symbol" panose="05050102010706020507"/>
                <a:cs typeface="Symbol" panose="05050102010706020507"/>
              </a:rPr>
              <a:t></a:t>
            </a:r>
            <a:r>
              <a:rPr sz="2150" i="1" spc="-10"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114" dirty="0">
                <a:latin typeface="Times New Roman" panose="02020603050405020304"/>
                <a:cs typeface="Times New Roman" panose="02020603050405020304"/>
              </a:rPr>
              <a:t> </a:t>
            </a:r>
            <a:r>
              <a:rPr sz="2150" i="1" spc="114" dirty="0">
                <a:latin typeface="Times New Roman" panose="02020603050405020304"/>
                <a:cs typeface="Times New Roman" panose="02020603050405020304"/>
              </a:rPr>
              <a:t>y</a:t>
            </a:r>
            <a:r>
              <a:rPr sz="2950" spc="-300" dirty="0">
                <a:latin typeface="Symbol" panose="05050102010706020507"/>
                <a:cs typeface="Symbol" panose="05050102010706020507"/>
              </a:rPr>
              <a:t></a:t>
            </a:r>
            <a:r>
              <a:rPr sz="2950" spc="-395" dirty="0">
                <a:latin typeface="Times New Roman" panose="02020603050405020304"/>
                <a:cs typeface="Times New Roman" panose="02020603050405020304"/>
              </a:rPr>
              <a:t> </a:t>
            </a:r>
            <a:r>
              <a:rPr sz="2150" spc="20" dirty="0">
                <a:latin typeface="Symbol" panose="05050102010706020507"/>
                <a:cs typeface="Symbol" panose="05050102010706020507"/>
              </a:rPr>
              <a:t></a:t>
            </a:r>
            <a:endParaRPr sz="2150">
              <a:latin typeface="Symbol" panose="05050102010706020507"/>
              <a:cs typeface="Symbol" panose="05050102010706020507"/>
            </a:endParaRPr>
          </a:p>
        </p:txBody>
      </p:sp>
      <p:sp>
        <p:nvSpPr>
          <p:cNvPr id="30" name="object 30"/>
          <p:cNvSpPr txBox="1"/>
          <p:nvPr/>
        </p:nvSpPr>
        <p:spPr>
          <a:xfrm>
            <a:off x="5587047" y="3575570"/>
            <a:ext cx="2383790" cy="883919"/>
          </a:xfrm>
          <a:prstGeom prst="rect">
            <a:avLst/>
          </a:prstGeom>
        </p:spPr>
        <p:txBody>
          <a:bodyPr vert="horz" wrap="square" lIns="0" tIns="0" rIns="0" bIns="0" rtlCol="0">
            <a:spAutoFit/>
          </a:bodyPr>
          <a:lstStyle/>
          <a:p>
            <a:pPr marL="12700">
              <a:lnSpc>
                <a:spcPct val="100000"/>
              </a:lnSpc>
            </a:pPr>
            <a:r>
              <a:rPr sz="2150" i="1" spc="10" dirty="0">
                <a:latin typeface="Times New Roman" panose="02020603050405020304"/>
                <a:cs typeface="Times New Roman" panose="02020603050405020304"/>
              </a:rPr>
              <a:t>R</a:t>
            </a:r>
            <a:r>
              <a:rPr sz="2950" spc="-245" dirty="0">
                <a:latin typeface="Symbol" panose="05050102010706020507"/>
                <a:cs typeface="Symbol" panose="05050102010706020507"/>
              </a:rPr>
              <a:t></a:t>
            </a:r>
            <a:r>
              <a:rPr sz="2150" i="1" spc="-15"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110" dirty="0">
                <a:latin typeface="Times New Roman" panose="02020603050405020304"/>
                <a:cs typeface="Times New Roman" panose="02020603050405020304"/>
              </a:rPr>
              <a:t> </a:t>
            </a:r>
            <a:r>
              <a:rPr sz="2150" i="1" spc="114" dirty="0">
                <a:latin typeface="Times New Roman" panose="02020603050405020304"/>
                <a:cs typeface="Times New Roman" panose="02020603050405020304"/>
              </a:rPr>
              <a:t>y</a:t>
            </a:r>
            <a:r>
              <a:rPr sz="2950" spc="-120" dirty="0">
                <a:latin typeface="Symbol" panose="05050102010706020507"/>
                <a:cs typeface="Symbol" panose="05050102010706020507"/>
              </a:rPr>
              <a:t></a:t>
            </a:r>
            <a:r>
              <a:rPr sz="2150" spc="20" dirty="0">
                <a:latin typeface="Symbol" panose="05050102010706020507"/>
                <a:cs typeface="Symbol" panose="05050102010706020507"/>
              </a:rPr>
              <a:t></a:t>
            </a:r>
            <a:r>
              <a:rPr sz="2150" spc="160" dirty="0">
                <a:latin typeface="Times New Roman" panose="02020603050405020304"/>
                <a:cs typeface="Times New Roman" panose="02020603050405020304"/>
              </a:rPr>
              <a:t> </a:t>
            </a:r>
            <a:r>
              <a:rPr sz="2150" i="1" spc="10" dirty="0">
                <a:latin typeface="Times New Roman" panose="02020603050405020304"/>
                <a:cs typeface="Times New Roman" panose="02020603050405020304"/>
              </a:rPr>
              <a:t>f</a:t>
            </a:r>
            <a:r>
              <a:rPr sz="2150" i="1" spc="-80" dirty="0">
                <a:latin typeface="Times New Roman" panose="02020603050405020304"/>
                <a:cs typeface="Times New Roman" panose="02020603050405020304"/>
              </a:rPr>
              <a:t> </a:t>
            </a:r>
            <a:r>
              <a:rPr sz="2950" spc="-254" dirty="0">
                <a:latin typeface="Symbol" panose="05050102010706020507"/>
                <a:cs typeface="Symbol" panose="05050102010706020507"/>
              </a:rPr>
              <a:t></a:t>
            </a:r>
            <a:r>
              <a:rPr sz="2150" i="1" spc="-15"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110" dirty="0">
                <a:latin typeface="Times New Roman" panose="02020603050405020304"/>
                <a:cs typeface="Times New Roman" panose="02020603050405020304"/>
              </a:rPr>
              <a:t> </a:t>
            </a:r>
            <a:r>
              <a:rPr sz="2150" i="1" spc="20" dirty="0">
                <a:latin typeface="Times New Roman" panose="02020603050405020304"/>
                <a:cs typeface="Times New Roman" panose="02020603050405020304"/>
              </a:rPr>
              <a:t>y</a:t>
            </a:r>
            <a:r>
              <a:rPr sz="2150" spc="5" dirty="0">
                <a:latin typeface="Times New Roman" panose="02020603050405020304"/>
                <a:cs typeface="Times New Roman" panose="02020603050405020304"/>
              </a:rPr>
              <a:t>,</a:t>
            </a:r>
            <a:r>
              <a:rPr sz="2150" spc="-310" dirty="0">
                <a:latin typeface="Times New Roman" panose="02020603050405020304"/>
                <a:cs typeface="Times New Roman" panose="02020603050405020304"/>
              </a:rPr>
              <a:t> </a:t>
            </a:r>
            <a:r>
              <a:rPr sz="2150" i="1" spc="15" dirty="0">
                <a:latin typeface="Times New Roman" panose="02020603050405020304"/>
                <a:cs typeface="Times New Roman" panose="02020603050405020304"/>
              </a:rPr>
              <a:t>k</a:t>
            </a:r>
            <a:r>
              <a:rPr sz="2150" i="1" spc="-340" dirty="0">
                <a:latin typeface="Times New Roman" panose="02020603050405020304"/>
                <a:cs typeface="Times New Roman" panose="02020603050405020304"/>
              </a:rPr>
              <a:t> </a:t>
            </a:r>
            <a:r>
              <a:rPr sz="2950" spc="-300" dirty="0">
                <a:latin typeface="Symbol" panose="05050102010706020507"/>
                <a:cs typeface="Symbol" panose="05050102010706020507"/>
              </a:rPr>
              <a:t></a:t>
            </a:r>
            <a:r>
              <a:rPr sz="2950" spc="-80" dirty="0">
                <a:latin typeface="Times New Roman" panose="02020603050405020304"/>
                <a:cs typeface="Times New Roman" panose="02020603050405020304"/>
              </a:rPr>
              <a:t> </a:t>
            </a:r>
            <a:r>
              <a:rPr sz="2150" spc="20" dirty="0">
                <a:latin typeface="Symbol" panose="05050102010706020507"/>
                <a:cs typeface="Symbol" panose="05050102010706020507"/>
              </a:rPr>
              <a:t></a:t>
            </a:r>
            <a:r>
              <a:rPr sz="2150" spc="-204" dirty="0">
                <a:latin typeface="Times New Roman" panose="02020603050405020304"/>
                <a:cs typeface="Times New Roman" panose="02020603050405020304"/>
              </a:rPr>
              <a:t> </a:t>
            </a:r>
            <a:r>
              <a:rPr sz="2150" i="1" spc="20" dirty="0">
                <a:latin typeface="Times New Roman" panose="02020603050405020304"/>
                <a:cs typeface="Times New Roman" panose="02020603050405020304"/>
              </a:rPr>
              <a:t>T</a:t>
            </a:r>
            <a:endParaRPr sz="2150">
              <a:latin typeface="Times New Roman" panose="02020603050405020304"/>
              <a:cs typeface="Times New Roman" panose="02020603050405020304"/>
            </a:endParaRPr>
          </a:p>
          <a:p>
            <a:pPr marL="74295">
              <a:lnSpc>
                <a:spcPts val="2155"/>
              </a:lnSpc>
              <a:spcBef>
                <a:spcPts val="1260"/>
              </a:spcBef>
            </a:pPr>
            <a:r>
              <a:rPr sz="1800" dirty="0">
                <a:latin typeface="宋体" panose="02010600030101010101" pitchFamily="2" charset="-122"/>
                <a:cs typeface="宋体" panose="02010600030101010101" pitchFamily="2" charset="-122"/>
              </a:rPr>
              <a:t>其它</a:t>
            </a:r>
            <a:endParaRPr sz="1800">
              <a:latin typeface="宋体" panose="02010600030101010101" pitchFamily="2" charset="-122"/>
              <a:cs typeface="宋体" panose="02010600030101010101" pitchFamily="2" charset="-122"/>
            </a:endParaRPr>
          </a:p>
        </p:txBody>
      </p:sp>
      <p:sp>
        <p:nvSpPr>
          <p:cNvPr id="31" name="object 31"/>
          <p:cNvSpPr txBox="1"/>
          <p:nvPr/>
        </p:nvSpPr>
        <p:spPr>
          <a:xfrm>
            <a:off x="5463666" y="4494796"/>
            <a:ext cx="2782570" cy="1837055"/>
          </a:xfrm>
          <a:prstGeom prst="rect">
            <a:avLst/>
          </a:prstGeom>
        </p:spPr>
        <p:txBody>
          <a:bodyPr vert="horz" wrap="square" lIns="0" tIns="0" rIns="0" bIns="0" rtlCol="0">
            <a:spAutoFit/>
          </a:bodyPr>
          <a:lstStyle/>
          <a:p>
            <a:pPr marL="12700">
              <a:lnSpc>
                <a:spcPct val="100000"/>
              </a:lnSpc>
            </a:pPr>
            <a:r>
              <a:rPr sz="3050" spc="-390" dirty="0">
                <a:latin typeface="Symbol" panose="05050102010706020507"/>
                <a:cs typeface="Symbol" panose="05050102010706020507"/>
              </a:rPr>
              <a:t></a:t>
            </a:r>
            <a:r>
              <a:rPr sz="2150" i="1" spc="15" dirty="0">
                <a:latin typeface="Times New Roman" panose="02020603050405020304"/>
                <a:cs typeface="Times New Roman" panose="02020603050405020304"/>
              </a:rPr>
              <a:t>R</a:t>
            </a:r>
            <a:r>
              <a:rPr sz="2950" spc="-254" dirty="0">
                <a:latin typeface="Symbol" panose="05050102010706020507"/>
                <a:cs typeface="Symbol" panose="05050102010706020507"/>
              </a:rPr>
              <a:t></a:t>
            </a:r>
            <a:r>
              <a:rPr sz="2150" i="1" spc="-10"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114" dirty="0">
                <a:latin typeface="Times New Roman" panose="02020603050405020304"/>
                <a:cs typeface="Times New Roman" panose="02020603050405020304"/>
              </a:rPr>
              <a:t> </a:t>
            </a:r>
            <a:r>
              <a:rPr sz="2150" i="1" spc="114" dirty="0">
                <a:latin typeface="Times New Roman" panose="02020603050405020304"/>
                <a:cs typeface="Times New Roman" panose="02020603050405020304"/>
              </a:rPr>
              <a:t>y</a:t>
            </a:r>
            <a:r>
              <a:rPr sz="2950" spc="-114" dirty="0">
                <a:latin typeface="Symbol" panose="05050102010706020507"/>
                <a:cs typeface="Symbol" panose="05050102010706020507"/>
              </a:rPr>
              <a:t></a:t>
            </a:r>
            <a:r>
              <a:rPr sz="2150" spc="20" dirty="0">
                <a:latin typeface="Symbol" panose="05050102010706020507"/>
                <a:cs typeface="Symbol" panose="05050102010706020507"/>
              </a:rPr>
              <a:t></a:t>
            </a:r>
            <a:r>
              <a:rPr sz="2150" spc="155" dirty="0">
                <a:latin typeface="Times New Roman" panose="02020603050405020304"/>
                <a:cs typeface="Times New Roman" panose="02020603050405020304"/>
              </a:rPr>
              <a:t> </a:t>
            </a:r>
            <a:r>
              <a:rPr sz="2150" i="1" spc="10" dirty="0">
                <a:latin typeface="Times New Roman" panose="02020603050405020304"/>
                <a:cs typeface="Times New Roman" panose="02020603050405020304"/>
              </a:rPr>
              <a:t>f</a:t>
            </a:r>
            <a:r>
              <a:rPr sz="2150" i="1" spc="-80" dirty="0">
                <a:latin typeface="Times New Roman" panose="02020603050405020304"/>
                <a:cs typeface="Times New Roman" panose="02020603050405020304"/>
              </a:rPr>
              <a:t> </a:t>
            </a:r>
            <a:r>
              <a:rPr sz="2950" spc="-245" dirty="0">
                <a:latin typeface="Symbol" panose="05050102010706020507"/>
                <a:cs typeface="Symbol" panose="05050102010706020507"/>
              </a:rPr>
              <a:t></a:t>
            </a:r>
            <a:r>
              <a:rPr sz="2150" i="1" spc="-15"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110" dirty="0">
                <a:latin typeface="Times New Roman" panose="02020603050405020304"/>
                <a:cs typeface="Times New Roman" panose="02020603050405020304"/>
              </a:rPr>
              <a:t> </a:t>
            </a:r>
            <a:r>
              <a:rPr sz="2150" i="1" spc="15" dirty="0">
                <a:latin typeface="Times New Roman" panose="02020603050405020304"/>
                <a:cs typeface="Times New Roman" panose="02020603050405020304"/>
              </a:rPr>
              <a:t>y</a:t>
            </a:r>
            <a:r>
              <a:rPr sz="2150" spc="5" dirty="0">
                <a:latin typeface="Times New Roman" panose="02020603050405020304"/>
                <a:cs typeface="Times New Roman" panose="02020603050405020304"/>
              </a:rPr>
              <a:t>,</a:t>
            </a:r>
            <a:r>
              <a:rPr sz="2150" spc="-300" dirty="0">
                <a:latin typeface="Times New Roman" panose="02020603050405020304"/>
                <a:cs typeface="Times New Roman" panose="02020603050405020304"/>
              </a:rPr>
              <a:t> </a:t>
            </a:r>
            <a:r>
              <a:rPr sz="2150" i="1" spc="15" dirty="0">
                <a:latin typeface="Times New Roman" panose="02020603050405020304"/>
                <a:cs typeface="Times New Roman" panose="02020603050405020304"/>
              </a:rPr>
              <a:t>k</a:t>
            </a:r>
            <a:r>
              <a:rPr sz="2150" i="1" spc="-340" dirty="0">
                <a:latin typeface="Times New Roman" panose="02020603050405020304"/>
                <a:cs typeface="Times New Roman" panose="02020603050405020304"/>
              </a:rPr>
              <a:t> </a:t>
            </a:r>
            <a:r>
              <a:rPr sz="2950" spc="-440" dirty="0">
                <a:latin typeface="Symbol" panose="05050102010706020507"/>
                <a:cs typeface="Symbol" panose="05050102010706020507"/>
              </a:rPr>
              <a:t></a:t>
            </a:r>
            <a:r>
              <a:rPr sz="3050" spc="-335" dirty="0">
                <a:latin typeface="Symbol" panose="05050102010706020507"/>
                <a:cs typeface="Symbol" panose="05050102010706020507"/>
              </a:rPr>
              <a:t></a:t>
            </a:r>
            <a:r>
              <a:rPr sz="3050" spc="-495" dirty="0">
                <a:latin typeface="Times New Roman" panose="02020603050405020304"/>
                <a:cs typeface="Times New Roman" panose="02020603050405020304"/>
              </a:rPr>
              <a:t> </a:t>
            </a:r>
            <a:r>
              <a:rPr sz="2150" spc="20" dirty="0">
                <a:latin typeface="Symbol" panose="05050102010706020507"/>
                <a:cs typeface="Symbol" panose="05050102010706020507"/>
              </a:rPr>
              <a:t></a:t>
            </a:r>
            <a:r>
              <a:rPr sz="2150" spc="-204" dirty="0">
                <a:latin typeface="Times New Roman" panose="02020603050405020304"/>
                <a:cs typeface="Times New Roman" panose="02020603050405020304"/>
              </a:rPr>
              <a:t> </a:t>
            </a:r>
            <a:r>
              <a:rPr sz="2150" i="1" spc="20" dirty="0">
                <a:latin typeface="Times New Roman" panose="02020603050405020304"/>
                <a:cs typeface="Times New Roman" panose="02020603050405020304"/>
              </a:rPr>
              <a:t>T</a:t>
            </a:r>
            <a:endParaRPr sz="2150">
              <a:latin typeface="Times New Roman" panose="02020603050405020304"/>
              <a:cs typeface="Times New Roman" panose="02020603050405020304"/>
            </a:endParaRPr>
          </a:p>
          <a:p>
            <a:pPr marL="269875">
              <a:lnSpc>
                <a:spcPct val="100000"/>
              </a:lnSpc>
              <a:spcBef>
                <a:spcPts val="1270"/>
              </a:spcBef>
            </a:pPr>
            <a:r>
              <a:rPr sz="1800" dirty="0">
                <a:latin typeface="宋体" panose="02010600030101010101" pitchFamily="2" charset="-122"/>
                <a:cs typeface="宋体" panose="02010600030101010101" pitchFamily="2" charset="-122"/>
              </a:rPr>
              <a:t>其它</a:t>
            </a:r>
            <a:endParaRPr sz="1800">
              <a:latin typeface="宋体" panose="02010600030101010101" pitchFamily="2" charset="-122"/>
              <a:cs typeface="宋体" panose="02010600030101010101" pitchFamily="2" charset="-122"/>
            </a:endParaRPr>
          </a:p>
          <a:p>
            <a:pPr marL="161290">
              <a:lnSpc>
                <a:spcPct val="100000"/>
              </a:lnSpc>
              <a:spcBef>
                <a:spcPts val="10"/>
              </a:spcBef>
            </a:pPr>
            <a:r>
              <a:rPr sz="3050" spc="-385" dirty="0">
                <a:latin typeface="Symbol" panose="05050102010706020507"/>
                <a:cs typeface="Symbol" panose="05050102010706020507"/>
              </a:rPr>
              <a:t></a:t>
            </a:r>
            <a:r>
              <a:rPr sz="2150" i="1" spc="10" dirty="0">
                <a:latin typeface="Times New Roman" panose="02020603050405020304"/>
                <a:cs typeface="Times New Roman" panose="02020603050405020304"/>
              </a:rPr>
              <a:t>R</a:t>
            </a:r>
            <a:r>
              <a:rPr sz="2950" spc="-245" dirty="0">
                <a:latin typeface="Symbol" panose="05050102010706020507"/>
                <a:cs typeface="Symbol" panose="05050102010706020507"/>
              </a:rPr>
              <a:t></a:t>
            </a:r>
            <a:r>
              <a:rPr sz="2150" i="1" spc="-15"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110" dirty="0">
                <a:latin typeface="Times New Roman" panose="02020603050405020304"/>
                <a:cs typeface="Times New Roman" panose="02020603050405020304"/>
              </a:rPr>
              <a:t> </a:t>
            </a:r>
            <a:r>
              <a:rPr sz="2150" i="1" spc="114" dirty="0">
                <a:latin typeface="Times New Roman" panose="02020603050405020304"/>
                <a:cs typeface="Times New Roman" panose="02020603050405020304"/>
              </a:rPr>
              <a:t>y</a:t>
            </a:r>
            <a:r>
              <a:rPr sz="2950" spc="-120" dirty="0">
                <a:latin typeface="Symbol" panose="05050102010706020507"/>
                <a:cs typeface="Symbol" panose="05050102010706020507"/>
              </a:rPr>
              <a:t></a:t>
            </a:r>
            <a:r>
              <a:rPr sz="2150" spc="20" dirty="0">
                <a:latin typeface="Symbol" panose="05050102010706020507"/>
                <a:cs typeface="Symbol" panose="05050102010706020507"/>
              </a:rPr>
              <a:t></a:t>
            </a:r>
            <a:r>
              <a:rPr sz="2150" spc="160" dirty="0">
                <a:latin typeface="Times New Roman" panose="02020603050405020304"/>
                <a:cs typeface="Times New Roman" panose="02020603050405020304"/>
              </a:rPr>
              <a:t> </a:t>
            </a:r>
            <a:r>
              <a:rPr sz="2150" i="1" spc="10" dirty="0">
                <a:latin typeface="Times New Roman" panose="02020603050405020304"/>
                <a:cs typeface="Times New Roman" panose="02020603050405020304"/>
              </a:rPr>
              <a:t>f</a:t>
            </a:r>
            <a:r>
              <a:rPr sz="2150" i="1" spc="-85" dirty="0">
                <a:latin typeface="Times New Roman" panose="02020603050405020304"/>
                <a:cs typeface="Times New Roman" panose="02020603050405020304"/>
              </a:rPr>
              <a:t> </a:t>
            </a:r>
            <a:r>
              <a:rPr sz="2950" spc="-245" dirty="0">
                <a:latin typeface="Symbol" panose="05050102010706020507"/>
                <a:cs typeface="Symbol" panose="05050102010706020507"/>
              </a:rPr>
              <a:t></a:t>
            </a:r>
            <a:r>
              <a:rPr sz="2150" i="1" spc="-15" dirty="0">
                <a:latin typeface="Times New Roman" panose="02020603050405020304"/>
                <a:cs typeface="Times New Roman" panose="02020603050405020304"/>
              </a:rPr>
              <a:t>x</a:t>
            </a:r>
            <a:r>
              <a:rPr sz="2150" spc="5" dirty="0">
                <a:latin typeface="Times New Roman" panose="02020603050405020304"/>
                <a:cs typeface="Times New Roman" panose="02020603050405020304"/>
              </a:rPr>
              <a:t>,</a:t>
            </a:r>
            <a:r>
              <a:rPr sz="2150" spc="-110" dirty="0">
                <a:latin typeface="Times New Roman" panose="02020603050405020304"/>
                <a:cs typeface="Times New Roman" panose="02020603050405020304"/>
              </a:rPr>
              <a:t> </a:t>
            </a:r>
            <a:r>
              <a:rPr sz="2150" i="1" spc="20" dirty="0">
                <a:latin typeface="Times New Roman" panose="02020603050405020304"/>
                <a:cs typeface="Times New Roman" panose="02020603050405020304"/>
              </a:rPr>
              <a:t>y</a:t>
            </a:r>
            <a:r>
              <a:rPr sz="2150" spc="5" dirty="0">
                <a:latin typeface="Times New Roman" panose="02020603050405020304"/>
                <a:cs typeface="Times New Roman" panose="02020603050405020304"/>
              </a:rPr>
              <a:t>,</a:t>
            </a:r>
            <a:r>
              <a:rPr sz="2150" spc="-305" dirty="0">
                <a:latin typeface="Times New Roman" panose="02020603050405020304"/>
                <a:cs typeface="Times New Roman" panose="02020603050405020304"/>
              </a:rPr>
              <a:t> </a:t>
            </a:r>
            <a:r>
              <a:rPr sz="2150" i="1" spc="15" dirty="0">
                <a:latin typeface="Times New Roman" panose="02020603050405020304"/>
                <a:cs typeface="Times New Roman" panose="02020603050405020304"/>
              </a:rPr>
              <a:t>k</a:t>
            </a:r>
            <a:r>
              <a:rPr sz="2150" i="1" spc="-340" dirty="0">
                <a:latin typeface="Times New Roman" panose="02020603050405020304"/>
                <a:cs typeface="Times New Roman" panose="02020603050405020304"/>
              </a:rPr>
              <a:t> </a:t>
            </a:r>
            <a:r>
              <a:rPr sz="2950" spc="-440" dirty="0">
                <a:latin typeface="Symbol" panose="05050102010706020507"/>
                <a:cs typeface="Symbol" panose="05050102010706020507"/>
              </a:rPr>
              <a:t></a:t>
            </a:r>
            <a:r>
              <a:rPr sz="3050" spc="-95" dirty="0">
                <a:latin typeface="Symbol" panose="05050102010706020507"/>
                <a:cs typeface="Symbol" panose="05050102010706020507"/>
              </a:rPr>
              <a:t></a:t>
            </a:r>
            <a:r>
              <a:rPr sz="2150" spc="20" dirty="0">
                <a:latin typeface="Symbol" panose="05050102010706020507"/>
                <a:cs typeface="Symbol" panose="05050102010706020507"/>
              </a:rPr>
              <a:t></a:t>
            </a:r>
            <a:r>
              <a:rPr sz="2150" spc="-70" dirty="0">
                <a:latin typeface="Times New Roman" panose="02020603050405020304"/>
                <a:cs typeface="Times New Roman" panose="02020603050405020304"/>
              </a:rPr>
              <a:t> </a:t>
            </a:r>
            <a:r>
              <a:rPr sz="2150" spc="-110" dirty="0">
                <a:latin typeface="Symbol" panose="05050102010706020507"/>
                <a:cs typeface="Symbol" panose="05050102010706020507"/>
              </a:rPr>
              <a:t></a:t>
            </a:r>
            <a:r>
              <a:rPr sz="2150" i="1" spc="20" dirty="0">
                <a:latin typeface="Times New Roman" panose="02020603050405020304"/>
                <a:cs typeface="Times New Roman" panose="02020603050405020304"/>
              </a:rPr>
              <a:t>T</a:t>
            </a:r>
            <a:endParaRPr sz="2150">
              <a:latin typeface="Times New Roman" panose="02020603050405020304"/>
              <a:cs typeface="Times New Roman" panose="02020603050405020304"/>
            </a:endParaRPr>
          </a:p>
          <a:p>
            <a:pPr marL="341630">
              <a:lnSpc>
                <a:spcPts val="2155"/>
              </a:lnSpc>
              <a:spcBef>
                <a:spcPts val="1540"/>
              </a:spcBef>
            </a:pPr>
            <a:r>
              <a:rPr sz="1800" dirty="0">
                <a:latin typeface="宋体" panose="02010600030101010101" pitchFamily="2" charset="-122"/>
                <a:cs typeface="宋体" panose="02010600030101010101" pitchFamily="2" charset="-122"/>
              </a:rPr>
              <a:t>其它</a:t>
            </a:r>
            <a:endParaRPr sz="1800">
              <a:latin typeface="宋体" panose="02010600030101010101" pitchFamily="2" charset="-122"/>
              <a:cs typeface="宋体" panose="02010600030101010101" pitchFamily="2" charset="-122"/>
            </a:endParaRPr>
          </a:p>
        </p:txBody>
      </p:sp>
      <p:sp>
        <p:nvSpPr>
          <p:cNvPr id="32" name="object 32"/>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宋体" panose="02010600030101010101" pitchFamily="2" charset="-122"/>
                <a:cs typeface="宋体" panose="02010600030101010101" pitchFamily="2" charset="-122"/>
              </a:rPr>
              <a:t>分割中运动的应用</a:t>
            </a:r>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178443" y="4069841"/>
            <a:ext cx="6270497" cy="2803398"/>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1681098" y="1909317"/>
            <a:ext cx="4953635" cy="1869439"/>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空间技术举例</a:t>
            </a:r>
            <a:endParaRPr sz="3200">
              <a:latin typeface="新宋体" panose="02010609030101010101" charset="-122"/>
              <a:cs typeface="新宋体" panose="02010609030101010101" charset="-122"/>
            </a:endParaRPr>
          </a:p>
          <a:p>
            <a:pPr marL="520700">
              <a:lnSpc>
                <a:spcPct val="100000"/>
              </a:lnSpc>
              <a:spcBef>
                <a:spcPts val="1410"/>
              </a:spcBef>
            </a:pPr>
            <a:r>
              <a:rPr sz="2400" dirty="0">
                <a:latin typeface="新宋体" panose="02010609030101010101" charset="-122"/>
                <a:cs typeface="新宋体" panose="02010609030101010101" charset="-122"/>
              </a:rPr>
              <a:t>向东南方向运动的矩形目标的ADI</a:t>
            </a:r>
            <a:endParaRPr sz="2400">
              <a:latin typeface="新宋体" panose="02010609030101010101" charset="-122"/>
              <a:cs typeface="新宋体" panose="02010609030101010101" charset="-122"/>
            </a:endParaRPr>
          </a:p>
          <a:p>
            <a:pPr>
              <a:lnSpc>
                <a:spcPct val="100000"/>
              </a:lnSpc>
              <a:spcBef>
                <a:spcPts val="55"/>
              </a:spcBef>
            </a:pPr>
            <a:endParaRPr sz="3100">
              <a:latin typeface="Times New Roman" panose="02020603050405020304"/>
              <a:cs typeface="Times New Roman" panose="02020603050405020304"/>
            </a:endParaRPr>
          </a:p>
          <a:p>
            <a:pPr marL="790575">
              <a:lnSpc>
                <a:spcPct val="100000"/>
              </a:lnSpc>
              <a:tabLst>
                <a:tab pos="3162300" algn="l"/>
              </a:tabLst>
            </a:pPr>
            <a:r>
              <a:rPr sz="2400" dirty="0">
                <a:solidFill>
                  <a:srgbClr val="EE2B0A"/>
                </a:solidFill>
                <a:latin typeface="宋体" panose="02010600030101010101" pitchFamily="2" charset="-122"/>
                <a:cs typeface="宋体" panose="02010600030101010101" pitchFamily="2" charset="-122"/>
              </a:rPr>
              <a:t>绝对</a:t>
            </a:r>
            <a:r>
              <a:rPr sz="2400" dirty="0">
                <a:solidFill>
                  <a:srgbClr val="EE2B0A"/>
                </a:solidFill>
                <a:latin typeface="Times New Roman" panose="02020603050405020304"/>
                <a:cs typeface="Times New Roman" panose="02020603050405020304"/>
              </a:rPr>
              <a:t>ADI	</a:t>
            </a:r>
            <a:r>
              <a:rPr sz="2400" dirty="0">
                <a:solidFill>
                  <a:srgbClr val="EE2B0A"/>
                </a:solidFill>
                <a:latin typeface="宋体" panose="02010600030101010101" pitchFamily="2" charset="-122"/>
                <a:cs typeface="宋体" panose="02010600030101010101" pitchFamily="2" charset="-122"/>
              </a:rPr>
              <a:t>正</a:t>
            </a:r>
            <a:r>
              <a:rPr sz="2400" dirty="0">
                <a:solidFill>
                  <a:srgbClr val="EE2B0A"/>
                </a:solidFill>
                <a:latin typeface="Times New Roman" panose="02020603050405020304"/>
                <a:cs typeface="Times New Roman" panose="02020603050405020304"/>
              </a:rPr>
              <a:t>ADI</a:t>
            </a:r>
            <a:endParaRPr sz="2400">
              <a:latin typeface="Times New Roman" panose="02020603050405020304"/>
              <a:cs typeface="Times New Roman" panose="02020603050405020304"/>
            </a:endParaRPr>
          </a:p>
        </p:txBody>
      </p:sp>
      <p:sp>
        <p:nvSpPr>
          <p:cNvPr id="7" name="object 7"/>
          <p:cNvSpPr txBox="1"/>
          <p:nvPr/>
        </p:nvSpPr>
        <p:spPr>
          <a:xfrm>
            <a:off x="6822313" y="3401567"/>
            <a:ext cx="873760" cy="377190"/>
          </a:xfrm>
          <a:prstGeom prst="rect">
            <a:avLst/>
          </a:prstGeom>
        </p:spPr>
        <p:txBody>
          <a:bodyPr vert="horz" wrap="square" lIns="0" tIns="0" rIns="0" bIns="0" rtlCol="0">
            <a:spAutoFit/>
          </a:bodyPr>
          <a:lstStyle/>
          <a:p>
            <a:pPr marL="12700">
              <a:lnSpc>
                <a:spcPct val="100000"/>
              </a:lnSpc>
            </a:pPr>
            <a:r>
              <a:rPr sz="2400" dirty="0">
                <a:solidFill>
                  <a:srgbClr val="EE2B0A"/>
                </a:solidFill>
                <a:latin typeface="宋体" panose="02010600030101010101" pitchFamily="2" charset="-122"/>
                <a:cs typeface="宋体" panose="02010600030101010101" pitchFamily="2" charset="-122"/>
              </a:rPr>
              <a:t>负</a:t>
            </a:r>
            <a:r>
              <a:rPr sz="2400" dirty="0">
                <a:solidFill>
                  <a:srgbClr val="EE2B0A"/>
                </a:solidFill>
                <a:latin typeface="Times New Roman" panose="02020603050405020304"/>
                <a:cs typeface="Times New Roman" panose="02020603050405020304"/>
              </a:rPr>
              <a:t>ADI</a:t>
            </a:r>
            <a:endParaRPr sz="2400">
              <a:latin typeface="Times New Roman" panose="02020603050405020304"/>
              <a:cs typeface="Times New Roman" panose="02020603050405020304"/>
            </a:endParaRPr>
          </a:p>
        </p:txBody>
      </p:sp>
      <p:sp>
        <p:nvSpPr>
          <p:cNvPr id="8" name="object 8"/>
          <p:cNvSpPr txBox="1">
            <a:spLocks noGrp="1"/>
          </p:cNvSpPr>
          <p:nvPr>
            <p:ph type="title"/>
          </p:nvPr>
        </p:nvSpPr>
        <p:spPr>
          <a:prstGeom prst="rect">
            <a:avLst/>
          </a:prstGeom>
        </p:spPr>
        <p:txBody>
          <a:bodyPr vert="horz" wrap="square" lIns="0" tIns="300898" rIns="0" bIns="0" rtlCol="0">
            <a:spAutoFit/>
          </a:bodyPr>
          <a:lstStyle/>
          <a:p>
            <a:pPr marL="227965">
              <a:lnSpc>
                <a:spcPts val="3750"/>
              </a:lnSpc>
            </a:pPr>
            <a:r>
              <a:rPr spc="-15" dirty="0">
                <a:latin typeface="宋体" panose="02010600030101010101" pitchFamily="2" charset="-122"/>
                <a:cs typeface="宋体" panose="02010600030101010101" pitchFamily="2" charset="-122"/>
              </a:rPr>
              <a:t>分割中运动的应用</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505460" rIns="0" bIns="0" rtlCol="0">
            <a:spAutoFit/>
          </a:bodyPr>
          <a:lstStyle/>
          <a:p>
            <a:pPr marL="1218565">
              <a:lnSpc>
                <a:spcPct val="100000"/>
              </a:lnSpc>
              <a:tabLst>
                <a:tab pos="1827530" algn="l"/>
              </a:tabLst>
            </a:pPr>
            <a:r>
              <a:rPr sz="2500" spc="850" dirty="0">
                <a:solidFill>
                  <a:srgbClr val="EE2B0A"/>
                </a:solidFill>
                <a:latin typeface="Segoe UI Symbol" panose="020B0502040204020203"/>
                <a:cs typeface="Segoe UI Symbol" panose="020B0502040204020203"/>
              </a:rPr>
              <a:t>•	</a:t>
            </a:r>
            <a:r>
              <a:rPr sz="3600" spc="850" dirty="0">
                <a:latin typeface="新宋体" panose="02010609030101010101" charset="-122"/>
                <a:cs typeface="新宋体" panose="02010609030101010101" charset="-122"/>
              </a:rPr>
              <a:t>像素之间距离的定义</a:t>
            </a:r>
            <a:endParaRPr sz="3600">
              <a:latin typeface="新宋体" panose="02010609030101010101" charset="-122"/>
              <a:cs typeface="新宋体" panose="02010609030101010101" charset="-122"/>
            </a:endParaRPr>
          </a:p>
          <a:p>
            <a:pPr marL="1218565">
              <a:lnSpc>
                <a:spcPct val="100000"/>
              </a:lnSpc>
              <a:spcBef>
                <a:spcPts val="870"/>
              </a:spcBef>
              <a:tabLst>
                <a:tab pos="1827530" algn="l"/>
              </a:tabLst>
            </a:pPr>
            <a:r>
              <a:rPr sz="2500" spc="850" dirty="0">
                <a:solidFill>
                  <a:srgbClr val="EE2B0A"/>
                </a:solidFill>
                <a:latin typeface="Segoe UI Symbol" panose="020B0502040204020203"/>
                <a:cs typeface="Segoe UI Symbol" panose="020B0502040204020203"/>
              </a:rPr>
              <a:t>•	</a:t>
            </a:r>
            <a:r>
              <a:rPr sz="3600" spc="850" dirty="0">
                <a:latin typeface="新宋体" panose="02010609030101010101" charset="-122"/>
                <a:cs typeface="新宋体" panose="02010609030101010101" charset="-122"/>
              </a:rPr>
              <a:t>欧氏距离定义</a:t>
            </a:r>
            <a:endParaRPr sz="3600">
              <a:latin typeface="新宋体" panose="02010609030101010101" charset="-122"/>
              <a:cs typeface="新宋体" panose="02010609030101010101" charset="-122"/>
            </a:endParaRPr>
          </a:p>
          <a:p>
            <a:pPr marL="1218565">
              <a:lnSpc>
                <a:spcPct val="100000"/>
              </a:lnSpc>
              <a:spcBef>
                <a:spcPts val="860"/>
              </a:spcBef>
              <a:tabLst>
                <a:tab pos="1827530" algn="l"/>
              </a:tabLst>
            </a:pPr>
            <a:r>
              <a:rPr sz="2500" spc="850" dirty="0">
                <a:solidFill>
                  <a:srgbClr val="EE2B0A"/>
                </a:solidFill>
                <a:latin typeface="Segoe UI Symbol" panose="020B0502040204020203"/>
                <a:cs typeface="Segoe UI Symbol" panose="020B0502040204020203"/>
              </a:rPr>
              <a:t>•	</a:t>
            </a:r>
            <a:r>
              <a:rPr sz="3600" spc="850" dirty="0">
                <a:latin typeface="新宋体" panose="02010609030101010101" charset="-122"/>
                <a:cs typeface="新宋体" panose="02010609030101010101" charset="-122"/>
              </a:rPr>
              <a:t>D</a:t>
            </a:r>
            <a:r>
              <a:rPr sz="3600" spc="1275" baseline="-21000" dirty="0">
                <a:latin typeface="新宋体" panose="02010609030101010101" charset="-122"/>
                <a:cs typeface="新宋体" panose="02010609030101010101" charset="-122"/>
              </a:rPr>
              <a:t>4</a:t>
            </a:r>
            <a:r>
              <a:rPr sz="3600" spc="850" dirty="0">
                <a:latin typeface="新宋体" panose="02010609030101010101" charset="-122"/>
                <a:cs typeface="新宋体" panose="02010609030101010101" charset="-122"/>
              </a:rPr>
              <a:t>距离（城市距离）定义</a:t>
            </a:r>
            <a:endParaRPr sz="3600">
              <a:latin typeface="新宋体" panose="02010609030101010101" charset="-122"/>
              <a:cs typeface="新宋体" panose="02010609030101010101" charset="-122"/>
            </a:endParaRPr>
          </a:p>
          <a:p>
            <a:pPr marL="1218565">
              <a:lnSpc>
                <a:spcPct val="100000"/>
              </a:lnSpc>
              <a:spcBef>
                <a:spcPts val="870"/>
              </a:spcBef>
              <a:tabLst>
                <a:tab pos="1827530" algn="l"/>
              </a:tabLst>
            </a:pPr>
            <a:r>
              <a:rPr sz="2500" spc="850" dirty="0">
                <a:solidFill>
                  <a:srgbClr val="EE2B0A"/>
                </a:solidFill>
                <a:latin typeface="Segoe UI Symbol" panose="020B0502040204020203"/>
                <a:cs typeface="Segoe UI Symbol" panose="020B0502040204020203"/>
              </a:rPr>
              <a:t>•	</a:t>
            </a:r>
            <a:r>
              <a:rPr sz="3600" spc="850" dirty="0">
                <a:latin typeface="新宋体" panose="02010609030101010101" charset="-122"/>
                <a:cs typeface="新宋体" panose="02010609030101010101" charset="-122"/>
              </a:rPr>
              <a:t>D</a:t>
            </a:r>
            <a:r>
              <a:rPr sz="3600" spc="1275" baseline="-21000" dirty="0">
                <a:latin typeface="新宋体" panose="02010609030101010101" charset="-122"/>
                <a:cs typeface="新宋体" panose="02010609030101010101" charset="-122"/>
              </a:rPr>
              <a:t>8</a:t>
            </a:r>
            <a:r>
              <a:rPr sz="3600" spc="850" dirty="0">
                <a:latin typeface="新宋体" panose="02010609030101010101" charset="-122"/>
                <a:cs typeface="新宋体" panose="02010609030101010101" charset="-122"/>
              </a:rPr>
              <a:t>距离（棋盘距离）定义</a:t>
            </a:r>
            <a:endParaRPr sz="3600">
              <a:latin typeface="新宋体" panose="02010609030101010101" charset="-122"/>
              <a:cs typeface="新宋体" panose="02010609030101010101" charset="-122"/>
            </a:endParaRPr>
          </a:p>
        </p:txBody>
      </p:sp>
      <p:sp>
        <p:nvSpPr>
          <p:cNvPr id="5" name="object 5"/>
          <p:cNvSpPr txBox="1">
            <a:spLocks noGrp="1"/>
          </p:cNvSpPr>
          <p:nvPr>
            <p:ph type="title"/>
          </p:nvPr>
        </p:nvSpPr>
        <p:spPr>
          <a:prstGeom prst="rect">
            <a:avLst/>
          </a:prstGeom>
        </p:spPr>
        <p:txBody>
          <a:bodyPr vert="horz" wrap="square" lIns="0" tIns="265084" rIns="0" bIns="0" rtlCol="0">
            <a:spAutoFit/>
          </a:bodyPr>
          <a:lstStyle/>
          <a:p>
            <a:pPr marL="280670">
              <a:lnSpc>
                <a:spcPct val="100000"/>
              </a:lnSpc>
            </a:pPr>
            <a:r>
              <a:rPr spc="-15" dirty="0">
                <a:latin typeface="新宋体" panose="02010609030101010101" charset="-122"/>
                <a:cs typeface="新宋体" panose="02010609030101010101" charset="-122"/>
              </a:rPr>
              <a:t>像素的连通性</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距离</a:t>
            </a:r>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0" rIns="0" bIns="0" rtlCol="0">
            <a:spAutoFit/>
          </a:bodyPr>
          <a:lstStyle/>
          <a:p>
            <a:pPr marL="157480">
              <a:lnSpc>
                <a:spcPts val="4665"/>
              </a:lnSpc>
            </a:pPr>
            <a:r>
              <a:rPr spc="-20" dirty="0">
                <a:latin typeface="新宋体" panose="02010609030101010101" charset="-122"/>
                <a:cs typeface="新宋体" panose="02010609030101010101" charset="-122"/>
              </a:rPr>
              <a:t>数字图像处理（11）</a:t>
            </a:r>
          </a:p>
        </p:txBody>
      </p:sp>
      <p:sp>
        <p:nvSpPr>
          <p:cNvPr id="6" name="object 6"/>
          <p:cNvSpPr txBox="1"/>
          <p:nvPr/>
        </p:nvSpPr>
        <p:spPr>
          <a:xfrm>
            <a:off x="4167517" y="3138678"/>
            <a:ext cx="3073400" cy="708025"/>
          </a:xfrm>
          <a:prstGeom prst="rect">
            <a:avLst/>
          </a:prstGeom>
        </p:spPr>
        <p:txBody>
          <a:bodyPr vert="horz" wrap="square" lIns="0" tIns="0" rIns="0" bIns="0" rtlCol="0">
            <a:spAutoFit/>
          </a:bodyPr>
          <a:lstStyle/>
          <a:p>
            <a:pPr marL="12700">
              <a:lnSpc>
                <a:spcPts val="5575"/>
              </a:lnSpc>
            </a:pPr>
            <a:r>
              <a:rPr sz="4800" b="1" spc="-20" dirty="0">
                <a:latin typeface="新宋体" panose="02010609030101010101" charset="-122"/>
                <a:cs typeface="新宋体" panose="02010609030101010101" charset="-122"/>
              </a:rPr>
              <a:t>任何问题？</a:t>
            </a:r>
            <a:endParaRPr sz="4800">
              <a:latin typeface="新宋体" panose="02010609030101010101" charset="-122"/>
              <a:cs typeface="新宋体" panose="02010609030101010101" charset="-122"/>
            </a:endParaRPr>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2467610" cy="37369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5"/>
              </a:spcBef>
            </a:pPr>
            <a:endParaRPr sz="39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表示方法</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边界描述子</a:t>
            </a:r>
            <a:endParaRPr sz="3200">
              <a:latin typeface="新宋体" panose="02010609030101010101" charset="-122"/>
              <a:cs typeface="新宋体" panose="02010609030101010101" charset="-122"/>
            </a:endParaRPr>
          </a:p>
          <a:p>
            <a:pPr marL="12700">
              <a:lnSpc>
                <a:spcPts val="375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关系描述子</a:t>
            </a:r>
            <a:endParaRPr sz="3200">
              <a:latin typeface="新宋体" panose="02010609030101010101" charset="-122"/>
              <a:cs typeface="新宋体" panose="02010609030101010101" charset="-122"/>
            </a:endParaRPr>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1748535"/>
            <a:ext cx="7663180" cy="5050790"/>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469900" marR="56515">
              <a:lnSpc>
                <a:spcPct val="105000"/>
              </a:lnSpc>
              <a:spcBef>
                <a:spcPts val="259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图像分割结果是得到了区域内的像素集合，或位于 区域边界上的像素集合，这两个集合是互补的</a:t>
            </a:r>
            <a:endParaRPr sz="2400">
              <a:latin typeface="新宋体" panose="02010609030101010101" charset="-122"/>
              <a:cs typeface="新宋体" panose="02010609030101010101" charset="-122"/>
            </a:endParaRPr>
          </a:p>
          <a:p>
            <a:pPr marL="469900" marR="5080" algn="just">
              <a:lnSpc>
                <a:spcPct val="100000"/>
              </a:lnSpc>
              <a:spcBef>
                <a:spcPts val="143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与分割类似，图像中的区域可用其内部(如组成区域 的像素集合)表示，也可用其外部（如组成区域边界的 像素集合）表示</a:t>
            </a:r>
            <a:endParaRPr sz="2400">
              <a:latin typeface="新宋体" panose="02010609030101010101" charset="-122"/>
              <a:cs typeface="新宋体" panose="02010609030101010101" charset="-122"/>
            </a:endParaRPr>
          </a:p>
          <a:p>
            <a:pPr marL="469900" marR="174625">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一般来说，如果关心的是区域的反射性质，如灰 度、颜色、纹理等，常用内部表示法；如果关心的是 区域形状，则选用外部表示法</a:t>
            </a:r>
            <a:endParaRPr sz="2400">
              <a:latin typeface="新宋体" panose="02010609030101010101" charset="-122"/>
              <a:cs typeface="新宋体" panose="02010609030101010101" charset="-122"/>
            </a:endParaRPr>
          </a:p>
          <a:p>
            <a:pPr marL="469900" marR="157480">
              <a:lnSpc>
                <a:spcPct val="100000"/>
              </a:lnSpc>
              <a:spcBef>
                <a:spcPts val="143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表示是直接具体地表示目标，好的表示方法应具有 节省存储空间、易于特征计算等优点</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1566417"/>
            <a:ext cx="7611109" cy="541591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469900" marR="5080">
              <a:lnSpc>
                <a:spcPct val="102000"/>
              </a:lnSpc>
              <a:spcBef>
                <a:spcPts val="265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描述是较抽象地表示目标。好的描述应在尽可能区 别不同目标的基础上对目标的尺度、平移、旋转等不 敏感，这样的描述比较通用</a:t>
            </a:r>
            <a:endParaRPr sz="2400">
              <a:latin typeface="新宋体" panose="02010609030101010101" charset="-122"/>
              <a:cs typeface="新宋体" panose="02010609030101010101" charset="-122"/>
            </a:endParaRPr>
          </a:p>
          <a:p>
            <a:pPr marL="469900" marR="105410" algn="just">
              <a:lnSpc>
                <a:spcPct val="100000"/>
              </a:lnSpc>
              <a:spcBef>
                <a:spcPts val="142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描述可分为对边界的描述和对区域的描述。此外， 边界和边界或区域和区域之间的关系也常需要进行描 述</a:t>
            </a:r>
            <a:endParaRPr sz="2400">
              <a:latin typeface="新宋体" panose="02010609030101010101" charset="-122"/>
              <a:cs typeface="新宋体" panose="02010609030101010101" charset="-122"/>
            </a:endParaRPr>
          </a:p>
          <a:p>
            <a:pPr marL="469900" marR="105410" algn="just">
              <a:lnSpc>
                <a:spcPct val="100000"/>
              </a:lnSpc>
              <a:spcBef>
                <a:spcPts val="1425"/>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表示和描述是密切联系的。表示的方法对描述很重 要，因为它限定了描述的精确性；而通过对目标的描 述，各种表示方法才有实际意义</a:t>
            </a:r>
            <a:endParaRPr sz="2400">
              <a:latin typeface="新宋体" panose="02010609030101010101" charset="-122"/>
              <a:cs typeface="新宋体" panose="02010609030101010101" charset="-122"/>
            </a:endParaRPr>
          </a:p>
          <a:p>
            <a:pPr marL="469900" marR="105410" algn="just">
              <a:lnSpc>
                <a:spcPct val="100000"/>
              </a:lnSpc>
              <a:spcBef>
                <a:spcPts val="143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表示和描述又有区别，表示侧重于数据结构，而描 述侧重于区域特性以及不同区域间的联系和差别</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54251" y="1676146"/>
            <a:ext cx="1249680" cy="476250"/>
          </a:xfrm>
          <a:prstGeom prst="rect">
            <a:avLst/>
          </a:prstGeom>
        </p:spPr>
        <p:txBody>
          <a:bodyPr vert="horz" wrap="square" lIns="0" tIns="0" rIns="0" bIns="0" rtlCol="0">
            <a:spAutoFit/>
          </a:bodyPr>
          <a:lstStyle/>
          <a:p>
            <a:pPr marL="12700">
              <a:lnSpc>
                <a:spcPts val="375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p:txBody>
      </p:sp>
      <p:sp>
        <p:nvSpPr>
          <p:cNvPr id="6" name="object 6"/>
          <p:cNvSpPr txBox="1"/>
          <p:nvPr/>
        </p:nvSpPr>
        <p:spPr>
          <a:xfrm>
            <a:off x="2211451" y="2501219"/>
            <a:ext cx="7153909" cy="3489960"/>
          </a:xfrm>
          <a:prstGeom prst="rect">
            <a:avLst/>
          </a:prstGeom>
        </p:spPr>
        <p:txBody>
          <a:bodyPr vert="horz" wrap="square" lIns="0" tIns="0" rIns="0" bIns="0" rtlCol="0">
            <a:spAutoFit/>
          </a:bodyPr>
          <a:lstStyle/>
          <a:p>
            <a:pPr marL="12700" marR="5080">
              <a:lnSpc>
                <a:spcPct val="102000"/>
              </a:lnSpc>
              <a:tabLst>
                <a:tab pos="4349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对目标特征的测量是要利用分割结果进一步从图像 中获取有用信息，为达到这个目的需要解决两个关键 问题：</a:t>
            </a:r>
            <a:endParaRPr sz="2400">
              <a:latin typeface="新宋体" panose="02010609030101010101" charset="-122"/>
              <a:cs typeface="新宋体" panose="02010609030101010101" charset="-122"/>
            </a:endParaRPr>
          </a:p>
          <a:p>
            <a:pPr marL="469900">
              <a:lnSpc>
                <a:spcPct val="100000"/>
              </a:lnSpc>
              <a:spcBef>
                <a:spcPts val="1430"/>
              </a:spcBef>
              <a:tabLst>
                <a:tab pos="7931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选用什么特征来描述目标</a:t>
            </a:r>
            <a:endParaRPr sz="2400">
              <a:latin typeface="新宋体" panose="02010609030101010101" charset="-122"/>
              <a:cs typeface="新宋体" panose="02010609030101010101" charset="-122"/>
            </a:endParaRPr>
          </a:p>
          <a:p>
            <a:pPr marL="469900">
              <a:lnSpc>
                <a:spcPct val="100000"/>
              </a:lnSpc>
              <a:spcBef>
                <a:spcPts val="1435"/>
              </a:spcBef>
              <a:tabLst>
                <a:tab pos="79311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如何精确地测量这些特征</a:t>
            </a:r>
            <a:endParaRPr sz="2400">
              <a:latin typeface="新宋体" panose="02010609030101010101" charset="-122"/>
              <a:cs typeface="新宋体" panose="02010609030101010101" charset="-122"/>
            </a:endParaRPr>
          </a:p>
          <a:p>
            <a:pPr marL="12700" marR="105410" algn="just">
              <a:lnSpc>
                <a:spcPct val="100000"/>
              </a:lnSpc>
              <a:spcBef>
                <a:spcPts val="1430"/>
              </a:spcBef>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1700" spc="-75" dirty="0">
                <a:solidFill>
                  <a:srgbClr val="EE2B0A"/>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常见的目标特征分为灰度（颜色）、纹理和几何形 状特征等。其中，灰度和纹理属于内部特征，几何形 状属于外部特征</a:t>
            </a:r>
            <a:endParaRPr sz="24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2467610" cy="37369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5"/>
              </a:spcBef>
            </a:pPr>
            <a:endParaRPr sz="39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表示方法</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边界描述子</a:t>
            </a:r>
            <a:endParaRPr sz="3200">
              <a:latin typeface="新宋体" panose="02010609030101010101" charset="-122"/>
              <a:cs typeface="新宋体" panose="02010609030101010101" charset="-122"/>
            </a:endParaRPr>
          </a:p>
          <a:p>
            <a:pPr marL="12700">
              <a:lnSpc>
                <a:spcPts val="375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关系描述子</a:t>
            </a:r>
            <a:endParaRPr sz="3200">
              <a:latin typeface="新宋体" panose="02010609030101010101" charset="-122"/>
              <a:cs typeface="新宋体" panose="02010609030101010101" charset="-122"/>
            </a:endParaRPr>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54251" y="933208"/>
            <a:ext cx="2936240" cy="5000625"/>
          </a:xfrm>
          <a:prstGeom prst="rect">
            <a:avLst/>
          </a:prstGeom>
        </p:spPr>
        <p:txBody>
          <a:bodyPr vert="horz" wrap="square" lIns="0" tIns="0" rIns="0" bIns="0" rtlCol="0">
            <a:spAutoFit/>
          </a:bodyPr>
          <a:lstStyle/>
          <a:p>
            <a:pPr marR="728980" algn="ctr">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5"/>
              </a:spcBef>
            </a:pPr>
            <a:endParaRPr sz="2550">
              <a:latin typeface="Times New Roman" panose="02020603050405020304"/>
              <a:cs typeface="Times New Roman" panose="02020603050405020304"/>
            </a:endParaRPr>
          </a:p>
          <a:p>
            <a:pPr marR="866775" algn="ctr">
              <a:lnSpc>
                <a:spcPct val="100000"/>
              </a:lnSpc>
              <a:tabLst>
                <a:tab pos="4108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表示方法</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链码</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多边形近似</a:t>
            </a:r>
            <a:endParaRPr sz="3200">
              <a:latin typeface="新宋体" panose="02010609030101010101" charset="-122"/>
              <a:cs typeface="新宋体" panose="02010609030101010101" charset="-122"/>
            </a:endParaRPr>
          </a:p>
          <a:p>
            <a:pPr marL="469900">
              <a:lnSpc>
                <a:spcPct val="10000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外形特征</a:t>
            </a:r>
            <a:endParaRPr sz="3200">
              <a:latin typeface="新宋体" panose="02010609030101010101" charset="-122"/>
              <a:cs typeface="新宋体" panose="02010609030101010101" charset="-122"/>
            </a:endParaRPr>
          </a:p>
          <a:p>
            <a:pPr marL="469900">
              <a:lnSpc>
                <a:spcPct val="100000"/>
              </a:lnSpc>
              <a:spcBef>
                <a:spcPts val="1925"/>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边界分段</a:t>
            </a:r>
            <a:endParaRPr sz="3200">
              <a:latin typeface="新宋体" panose="02010609030101010101" charset="-122"/>
              <a:cs typeface="新宋体" panose="02010609030101010101" charset="-122"/>
            </a:endParaRPr>
          </a:p>
          <a:p>
            <a:pPr marL="469900">
              <a:lnSpc>
                <a:spcPts val="3750"/>
              </a:lnSpc>
              <a:spcBef>
                <a:spcPts val="1920"/>
              </a:spcBef>
              <a:tabLst>
                <a:tab pos="89217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区域骨架</a:t>
            </a:r>
            <a:endParaRPr sz="3200">
              <a:latin typeface="新宋体" panose="02010609030101010101" charset="-122"/>
              <a:cs typeface="新宋体" panose="02010609030101010101" charset="-122"/>
            </a:endParaRPr>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
        <p:nvSpPr>
          <p:cNvPr id="6" name="object 6"/>
          <p:cNvSpPr/>
          <p:nvPr/>
        </p:nvSpPr>
        <p:spPr>
          <a:xfrm>
            <a:off x="2616593" y="4920995"/>
            <a:ext cx="5646420" cy="173659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754251" y="1798065"/>
            <a:ext cx="7510780" cy="2952115"/>
          </a:xfrm>
          <a:prstGeom prst="rect">
            <a:avLst/>
          </a:prstGeom>
        </p:spPr>
        <p:txBody>
          <a:bodyPr vert="horz" wrap="square" lIns="0" tIns="0" rIns="0" bIns="0" rtlCol="0">
            <a:spAutoFit/>
          </a:bodyPr>
          <a:lstStyle/>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链码</a:t>
            </a:r>
            <a:endParaRPr sz="3200">
              <a:latin typeface="新宋体" panose="02010609030101010101" charset="-122"/>
              <a:cs typeface="新宋体" panose="02010609030101010101" charset="-122"/>
            </a:endParaRPr>
          </a:p>
          <a:p>
            <a:pPr marL="469900" marR="5080">
              <a:lnSpc>
                <a:spcPct val="100000"/>
              </a:lnSpc>
              <a:spcBef>
                <a:spcPts val="1410"/>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链码用于表示由顺序连接的具有指定长度和方向的 直线段组成的边界线</a:t>
            </a:r>
            <a:endParaRPr sz="2400">
              <a:latin typeface="新宋体" panose="02010609030101010101" charset="-122"/>
              <a:cs typeface="新宋体" panose="02010609030101010101" charset="-122"/>
            </a:endParaRPr>
          </a:p>
          <a:p>
            <a:pPr marL="469900">
              <a:lnSpc>
                <a:spcPct val="100000"/>
              </a:lnSpc>
              <a:spcBef>
                <a:spcPts val="143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这种表示方法基于线段的4或8连接</a:t>
            </a:r>
            <a:endParaRPr sz="240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 dirty="0">
                <a:solidFill>
                  <a:srgbClr val="EE2B0A"/>
                </a:solidFill>
                <a:latin typeface="Wingdings" panose="05000000000000000000"/>
                <a:cs typeface="Wingdings" panose="05000000000000000000"/>
              </a:rPr>
              <a:t></a:t>
            </a:r>
            <a:r>
              <a:rPr sz="1700" spc="-5" dirty="0">
                <a:solidFill>
                  <a:srgbClr val="EE2B0A"/>
                </a:solidFill>
                <a:latin typeface="Times New Roman" panose="02020603050405020304"/>
                <a:cs typeface="Times New Roman" panose="02020603050405020304"/>
              </a:rPr>
              <a:t>	</a:t>
            </a:r>
            <a:r>
              <a:rPr sz="2400" spc="-5" dirty="0">
                <a:latin typeface="新宋体" panose="02010609030101010101" charset="-122"/>
                <a:cs typeface="新宋体" panose="02010609030101010101" charset="-122"/>
              </a:rPr>
              <a:t>每一段的方向使用数字编号方法进行编码</a:t>
            </a:r>
            <a:endParaRPr sz="2400">
              <a:latin typeface="新宋体" panose="02010609030101010101" charset="-122"/>
              <a:cs typeface="新宋体" panose="02010609030101010101" charset="-122"/>
            </a:endParaRPr>
          </a:p>
          <a:p>
            <a:pPr marL="3252470">
              <a:lnSpc>
                <a:spcPct val="100000"/>
              </a:lnSpc>
              <a:spcBef>
                <a:spcPts val="1360"/>
              </a:spcBef>
              <a:tabLst>
                <a:tab pos="5376545" algn="l"/>
              </a:tabLst>
            </a:pPr>
            <a:r>
              <a:rPr sz="2700" baseline="2000" dirty="0">
                <a:solidFill>
                  <a:srgbClr val="EE2B0A"/>
                </a:solidFill>
                <a:latin typeface="Times New Roman" panose="02020603050405020304"/>
                <a:cs typeface="Times New Roman" panose="02020603050405020304"/>
              </a:rPr>
              <a:t>4</a:t>
            </a:r>
            <a:r>
              <a:rPr sz="2700" baseline="2000" dirty="0">
                <a:solidFill>
                  <a:srgbClr val="EE2B0A"/>
                </a:solidFill>
                <a:latin typeface="宋体" panose="02010600030101010101" pitchFamily="2" charset="-122"/>
                <a:cs typeface="宋体" panose="02010600030101010101" pitchFamily="2" charset="-122"/>
              </a:rPr>
              <a:t>链码	</a:t>
            </a:r>
            <a:r>
              <a:rPr sz="1800" dirty="0">
                <a:solidFill>
                  <a:srgbClr val="EE2B0A"/>
                </a:solidFill>
                <a:latin typeface="Times New Roman" panose="02020603050405020304"/>
                <a:cs typeface="Times New Roman" panose="02020603050405020304"/>
              </a:rPr>
              <a:t>8</a:t>
            </a:r>
            <a:r>
              <a:rPr sz="1800" dirty="0">
                <a:solidFill>
                  <a:srgbClr val="EE2B0A"/>
                </a:solidFill>
                <a:latin typeface="宋体" panose="02010600030101010101" pitchFamily="2" charset="-122"/>
                <a:cs typeface="宋体" panose="02010600030101010101" pitchFamily="2" charset="-122"/>
              </a:rPr>
              <a:t>链码</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375289" y="4676394"/>
            <a:ext cx="114300" cy="340360"/>
          </a:xfrm>
          <a:custGeom>
            <a:avLst/>
            <a:gdLst/>
            <a:ahLst/>
            <a:cxnLst/>
            <a:rect l="l" t="t" r="r" b="b"/>
            <a:pathLst>
              <a:path w="114300" h="340360">
                <a:moveTo>
                  <a:pt x="114300" y="114300"/>
                </a:moveTo>
                <a:lnTo>
                  <a:pt x="57150" y="0"/>
                </a:lnTo>
                <a:lnTo>
                  <a:pt x="0" y="114300"/>
                </a:lnTo>
                <a:lnTo>
                  <a:pt x="38100" y="114300"/>
                </a:lnTo>
                <a:lnTo>
                  <a:pt x="38100" y="95250"/>
                </a:lnTo>
                <a:lnTo>
                  <a:pt x="76200" y="95250"/>
                </a:lnTo>
                <a:lnTo>
                  <a:pt x="76200" y="114300"/>
                </a:lnTo>
                <a:lnTo>
                  <a:pt x="114300" y="114300"/>
                </a:lnTo>
                <a:close/>
              </a:path>
              <a:path w="114300" h="340360">
                <a:moveTo>
                  <a:pt x="76200" y="114300"/>
                </a:moveTo>
                <a:lnTo>
                  <a:pt x="76200" y="95250"/>
                </a:lnTo>
                <a:lnTo>
                  <a:pt x="38100" y="95250"/>
                </a:lnTo>
                <a:lnTo>
                  <a:pt x="38100" y="114300"/>
                </a:lnTo>
                <a:lnTo>
                  <a:pt x="76200" y="114300"/>
                </a:lnTo>
                <a:close/>
              </a:path>
              <a:path w="114300" h="340360">
                <a:moveTo>
                  <a:pt x="76200" y="339851"/>
                </a:moveTo>
                <a:lnTo>
                  <a:pt x="76200" y="114300"/>
                </a:lnTo>
                <a:lnTo>
                  <a:pt x="38100" y="114300"/>
                </a:lnTo>
                <a:lnTo>
                  <a:pt x="38100" y="339851"/>
                </a:lnTo>
                <a:lnTo>
                  <a:pt x="76200" y="339851"/>
                </a:lnTo>
                <a:close/>
              </a:path>
            </a:pathLst>
          </a:custGeom>
          <a:solidFill>
            <a:srgbClr val="000000"/>
          </a:solidFill>
        </p:spPr>
        <p:txBody>
          <a:bodyPr wrap="square" lIns="0" tIns="0" rIns="0" bIns="0" rtlCol="0"/>
          <a:lstStyle/>
          <a:p>
            <a:endParaRPr/>
          </a:p>
        </p:txBody>
      </p:sp>
      <p:sp>
        <p:nvSpPr>
          <p:cNvPr id="6" name="object 6"/>
          <p:cNvSpPr/>
          <p:nvPr/>
        </p:nvSpPr>
        <p:spPr>
          <a:xfrm>
            <a:off x="4375289" y="4336541"/>
            <a:ext cx="114300" cy="340360"/>
          </a:xfrm>
          <a:custGeom>
            <a:avLst/>
            <a:gdLst/>
            <a:ahLst/>
            <a:cxnLst/>
            <a:rect l="l" t="t" r="r" b="b"/>
            <a:pathLst>
              <a:path w="114300" h="340360">
                <a:moveTo>
                  <a:pt x="114300" y="114300"/>
                </a:moveTo>
                <a:lnTo>
                  <a:pt x="57150" y="0"/>
                </a:lnTo>
                <a:lnTo>
                  <a:pt x="0" y="114300"/>
                </a:lnTo>
                <a:lnTo>
                  <a:pt x="38100" y="114300"/>
                </a:lnTo>
                <a:lnTo>
                  <a:pt x="38100" y="95250"/>
                </a:lnTo>
                <a:lnTo>
                  <a:pt x="76200" y="95250"/>
                </a:lnTo>
                <a:lnTo>
                  <a:pt x="76200" y="114300"/>
                </a:lnTo>
                <a:lnTo>
                  <a:pt x="114300" y="114300"/>
                </a:lnTo>
                <a:close/>
              </a:path>
              <a:path w="114300" h="340360">
                <a:moveTo>
                  <a:pt x="76200" y="114300"/>
                </a:moveTo>
                <a:lnTo>
                  <a:pt x="76200" y="95250"/>
                </a:lnTo>
                <a:lnTo>
                  <a:pt x="38100" y="95250"/>
                </a:lnTo>
                <a:lnTo>
                  <a:pt x="38100" y="114300"/>
                </a:lnTo>
                <a:lnTo>
                  <a:pt x="76200" y="114300"/>
                </a:lnTo>
                <a:close/>
              </a:path>
              <a:path w="114300" h="340360">
                <a:moveTo>
                  <a:pt x="76200" y="339852"/>
                </a:moveTo>
                <a:lnTo>
                  <a:pt x="76200" y="114300"/>
                </a:lnTo>
                <a:lnTo>
                  <a:pt x="38100" y="114300"/>
                </a:lnTo>
                <a:lnTo>
                  <a:pt x="38100" y="339852"/>
                </a:lnTo>
                <a:lnTo>
                  <a:pt x="76200" y="339852"/>
                </a:lnTo>
                <a:close/>
              </a:path>
            </a:pathLst>
          </a:custGeom>
          <a:solidFill>
            <a:srgbClr val="000000"/>
          </a:solidFill>
        </p:spPr>
        <p:txBody>
          <a:bodyPr wrap="square" lIns="0" tIns="0" rIns="0" bIns="0" rtlCol="0"/>
          <a:lstStyle/>
          <a:p>
            <a:endParaRPr/>
          </a:p>
        </p:txBody>
      </p:sp>
      <p:sp>
        <p:nvSpPr>
          <p:cNvPr id="7" name="object 7"/>
          <p:cNvSpPr/>
          <p:nvPr/>
        </p:nvSpPr>
        <p:spPr>
          <a:xfrm>
            <a:off x="4375289" y="3996690"/>
            <a:ext cx="114300" cy="340360"/>
          </a:xfrm>
          <a:custGeom>
            <a:avLst/>
            <a:gdLst/>
            <a:ahLst/>
            <a:cxnLst/>
            <a:rect l="l" t="t" r="r" b="b"/>
            <a:pathLst>
              <a:path w="114300" h="340360">
                <a:moveTo>
                  <a:pt x="114300" y="114300"/>
                </a:moveTo>
                <a:lnTo>
                  <a:pt x="57150" y="0"/>
                </a:lnTo>
                <a:lnTo>
                  <a:pt x="0" y="114300"/>
                </a:lnTo>
                <a:lnTo>
                  <a:pt x="38100" y="114300"/>
                </a:lnTo>
                <a:lnTo>
                  <a:pt x="38100" y="95250"/>
                </a:lnTo>
                <a:lnTo>
                  <a:pt x="76200" y="95250"/>
                </a:lnTo>
                <a:lnTo>
                  <a:pt x="76200" y="114300"/>
                </a:lnTo>
                <a:lnTo>
                  <a:pt x="114300" y="114300"/>
                </a:lnTo>
                <a:close/>
              </a:path>
              <a:path w="114300" h="340360">
                <a:moveTo>
                  <a:pt x="76200" y="114300"/>
                </a:moveTo>
                <a:lnTo>
                  <a:pt x="76200" y="95250"/>
                </a:lnTo>
                <a:lnTo>
                  <a:pt x="38100" y="95250"/>
                </a:lnTo>
                <a:lnTo>
                  <a:pt x="38100" y="114300"/>
                </a:lnTo>
                <a:lnTo>
                  <a:pt x="76200" y="114300"/>
                </a:lnTo>
                <a:close/>
              </a:path>
              <a:path w="114300" h="340360">
                <a:moveTo>
                  <a:pt x="76200" y="339851"/>
                </a:moveTo>
                <a:lnTo>
                  <a:pt x="76200" y="114300"/>
                </a:lnTo>
                <a:lnTo>
                  <a:pt x="38100" y="114300"/>
                </a:lnTo>
                <a:lnTo>
                  <a:pt x="38100" y="339851"/>
                </a:lnTo>
                <a:lnTo>
                  <a:pt x="76200" y="339851"/>
                </a:lnTo>
                <a:close/>
              </a:path>
            </a:pathLst>
          </a:custGeom>
          <a:solidFill>
            <a:srgbClr val="000000"/>
          </a:solidFill>
        </p:spPr>
        <p:txBody>
          <a:bodyPr wrap="square" lIns="0" tIns="0" rIns="0" bIns="0" rtlCol="0"/>
          <a:lstStyle/>
          <a:p>
            <a:endParaRPr/>
          </a:p>
        </p:txBody>
      </p:sp>
      <p:sp>
        <p:nvSpPr>
          <p:cNvPr id="8" name="object 8"/>
          <p:cNvSpPr/>
          <p:nvPr/>
        </p:nvSpPr>
        <p:spPr>
          <a:xfrm>
            <a:off x="4375289" y="3656076"/>
            <a:ext cx="114300" cy="340995"/>
          </a:xfrm>
          <a:custGeom>
            <a:avLst/>
            <a:gdLst/>
            <a:ahLst/>
            <a:cxnLst/>
            <a:rect l="l" t="t" r="r" b="b"/>
            <a:pathLst>
              <a:path w="114300" h="340995">
                <a:moveTo>
                  <a:pt x="114300" y="114300"/>
                </a:moveTo>
                <a:lnTo>
                  <a:pt x="57150" y="0"/>
                </a:lnTo>
                <a:lnTo>
                  <a:pt x="0" y="114300"/>
                </a:lnTo>
                <a:lnTo>
                  <a:pt x="38100" y="114300"/>
                </a:lnTo>
                <a:lnTo>
                  <a:pt x="38100" y="95250"/>
                </a:lnTo>
                <a:lnTo>
                  <a:pt x="76200" y="95250"/>
                </a:lnTo>
                <a:lnTo>
                  <a:pt x="76200" y="114300"/>
                </a:lnTo>
                <a:lnTo>
                  <a:pt x="114300" y="114300"/>
                </a:lnTo>
                <a:close/>
              </a:path>
              <a:path w="114300" h="340995">
                <a:moveTo>
                  <a:pt x="76200" y="114300"/>
                </a:moveTo>
                <a:lnTo>
                  <a:pt x="76200" y="95250"/>
                </a:lnTo>
                <a:lnTo>
                  <a:pt x="38100" y="95250"/>
                </a:lnTo>
                <a:lnTo>
                  <a:pt x="38100" y="114300"/>
                </a:lnTo>
                <a:lnTo>
                  <a:pt x="76200" y="114300"/>
                </a:lnTo>
                <a:close/>
              </a:path>
              <a:path w="114300" h="340995">
                <a:moveTo>
                  <a:pt x="76200" y="340613"/>
                </a:moveTo>
                <a:lnTo>
                  <a:pt x="76200" y="114300"/>
                </a:lnTo>
                <a:lnTo>
                  <a:pt x="38100" y="114300"/>
                </a:lnTo>
                <a:lnTo>
                  <a:pt x="38100" y="340613"/>
                </a:lnTo>
                <a:lnTo>
                  <a:pt x="76200" y="340613"/>
                </a:lnTo>
                <a:close/>
              </a:path>
            </a:pathLst>
          </a:custGeom>
          <a:solidFill>
            <a:srgbClr val="000000"/>
          </a:solidFill>
        </p:spPr>
        <p:txBody>
          <a:bodyPr wrap="square" lIns="0" tIns="0" rIns="0" bIns="0" rtlCol="0"/>
          <a:lstStyle/>
          <a:p>
            <a:endParaRPr/>
          </a:p>
        </p:txBody>
      </p:sp>
      <p:sp>
        <p:nvSpPr>
          <p:cNvPr id="9" name="object 9"/>
          <p:cNvSpPr/>
          <p:nvPr/>
        </p:nvSpPr>
        <p:spPr>
          <a:xfrm>
            <a:off x="4432439" y="3598926"/>
            <a:ext cx="356235" cy="114300"/>
          </a:xfrm>
          <a:custGeom>
            <a:avLst/>
            <a:gdLst/>
            <a:ahLst/>
            <a:cxnLst/>
            <a:rect l="l" t="t" r="r" b="b"/>
            <a:pathLst>
              <a:path w="356235" h="114300">
                <a:moveTo>
                  <a:pt x="260603" y="76200"/>
                </a:moveTo>
                <a:lnTo>
                  <a:pt x="260603" y="38100"/>
                </a:lnTo>
                <a:lnTo>
                  <a:pt x="0" y="38100"/>
                </a:lnTo>
                <a:lnTo>
                  <a:pt x="0" y="76200"/>
                </a:lnTo>
                <a:lnTo>
                  <a:pt x="260603" y="76200"/>
                </a:lnTo>
                <a:close/>
              </a:path>
              <a:path w="356235" h="114300">
                <a:moveTo>
                  <a:pt x="355853" y="57150"/>
                </a:moveTo>
                <a:lnTo>
                  <a:pt x="241553" y="0"/>
                </a:lnTo>
                <a:lnTo>
                  <a:pt x="241553" y="38100"/>
                </a:lnTo>
                <a:lnTo>
                  <a:pt x="260603" y="38100"/>
                </a:lnTo>
                <a:lnTo>
                  <a:pt x="260603" y="104775"/>
                </a:lnTo>
                <a:lnTo>
                  <a:pt x="355853" y="57150"/>
                </a:lnTo>
                <a:close/>
              </a:path>
              <a:path w="356235" h="114300">
                <a:moveTo>
                  <a:pt x="260603" y="104775"/>
                </a:moveTo>
                <a:lnTo>
                  <a:pt x="260603" y="76200"/>
                </a:lnTo>
                <a:lnTo>
                  <a:pt x="241553" y="76200"/>
                </a:lnTo>
                <a:lnTo>
                  <a:pt x="241553" y="114300"/>
                </a:lnTo>
                <a:lnTo>
                  <a:pt x="260603" y="104775"/>
                </a:lnTo>
                <a:close/>
              </a:path>
            </a:pathLst>
          </a:custGeom>
          <a:solidFill>
            <a:srgbClr val="000000"/>
          </a:solidFill>
        </p:spPr>
        <p:txBody>
          <a:bodyPr wrap="square" lIns="0" tIns="0" rIns="0" bIns="0" rtlCol="0"/>
          <a:lstStyle/>
          <a:p>
            <a:endParaRPr/>
          </a:p>
        </p:txBody>
      </p:sp>
      <p:sp>
        <p:nvSpPr>
          <p:cNvPr id="10" name="object 10"/>
          <p:cNvSpPr/>
          <p:nvPr/>
        </p:nvSpPr>
        <p:spPr>
          <a:xfrm>
            <a:off x="4788293" y="3598926"/>
            <a:ext cx="355600" cy="114300"/>
          </a:xfrm>
          <a:custGeom>
            <a:avLst/>
            <a:gdLst/>
            <a:ahLst/>
            <a:cxnLst/>
            <a:rect l="l" t="t" r="r" b="b"/>
            <a:pathLst>
              <a:path w="355600" h="114300">
                <a:moveTo>
                  <a:pt x="259841" y="76200"/>
                </a:moveTo>
                <a:lnTo>
                  <a:pt x="259841" y="38100"/>
                </a:lnTo>
                <a:lnTo>
                  <a:pt x="0" y="38100"/>
                </a:lnTo>
                <a:lnTo>
                  <a:pt x="0" y="76200"/>
                </a:lnTo>
                <a:lnTo>
                  <a:pt x="259841" y="76200"/>
                </a:lnTo>
                <a:close/>
              </a:path>
              <a:path w="355600" h="114300">
                <a:moveTo>
                  <a:pt x="355091" y="57150"/>
                </a:moveTo>
                <a:lnTo>
                  <a:pt x="240791" y="0"/>
                </a:lnTo>
                <a:lnTo>
                  <a:pt x="240791" y="38100"/>
                </a:lnTo>
                <a:lnTo>
                  <a:pt x="259841" y="38100"/>
                </a:lnTo>
                <a:lnTo>
                  <a:pt x="259841" y="104775"/>
                </a:lnTo>
                <a:lnTo>
                  <a:pt x="355091" y="57150"/>
                </a:lnTo>
                <a:close/>
              </a:path>
              <a:path w="355600" h="114300">
                <a:moveTo>
                  <a:pt x="259841" y="104775"/>
                </a:moveTo>
                <a:lnTo>
                  <a:pt x="259841" y="76200"/>
                </a:lnTo>
                <a:lnTo>
                  <a:pt x="240791" y="76200"/>
                </a:lnTo>
                <a:lnTo>
                  <a:pt x="240791" y="114300"/>
                </a:lnTo>
                <a:lnTo>
                  <a:pt x="259841" y="104775"/>
                </a:lnTo>
                <a:close/>
              </a:path>
            </a:pathLst>
          </a:custGeom>
          <a:solidFill>
            <a:srgbClr val="000000"/>
          </a:solidFill>
        </p:spPr>
        <p:txBody>
          <a:bodyPr wrap="square" lIns="0" tIns="0" rIns="0" bIns="0" rtlCol="0"/>
          <a:lstStyle/>
          <a:p>
            <a:endParaRPr/>
          </a:p>
        </p:txBody>
      </p:sp>
      <p:sp>
        <p:nvSpPr>
          <p:cNvPr id="11" name="object 11"/>
          <p:cNvSpPr/>
          <p:nvPr/>
        </p:nvSpPr>
        <p:spPr>
          <a:xfrm>
            <a:off x="5086235" y="3316223"/>
            <a:ext cx="114300" cy="340360"/>
          </a:xfrm>
          <a:custGeom>
            <a:avLst/>
            <a:gdLst/>
            <a:ahLst/>
            <a:cxnLst/>
            <a:rect l="l" t="t" r="r" b="b"/>
            <a:pathLst>
              <a:path w="114300" h="340360">
                <a:moveTo>
                  <a:pt x="114300" y="114300"/>
                </a:moveTo>
                <a:lnTo>
                  <a:pt x="57150" y="0"/>
                </a:lnTo>
                <a:lnTo>
                  <a:pt x="0" y="114300"/>
                </a:lnTo>
                <a:lnTo>
                  <a:pt x="38100" y="114300"/>
                </a:lnTo>
                <a:lnTo>
                  <a:pt x="38100" y="95250"/>
                </a:lnTo>
                <a:lnTo>
                  <a:pt x="76200" y="95250"/>
                </a:lnTo>
                <a:lnTo>
                  <a:pt x="76200" y="114300"/>
                </a:lnTo>
                <a:lnTo>
                  <a:pt x="114300" y="114300"/>
                </a:lnTo>
                <a:close/>
              </a:path>
              <a:path w="114300" h="340360">
                <a:moveTo>
                  <a:pt x="76200" y="114300"/>
                </a:moveTo>
                <a:lnTo>
                  <a:pt x="76200" y="95250"/>
                </a:lnTo>
                <a:lnTo>
                  <a:pt x="38100" y="95250"/>
                </a:lnTo>
                <a:lnTo>
                  <a:pt x="38100" y="114300"/>
                </a:lnTo>
                <a:lnTo>
                  <a:pt x="76200" y="114300"/>
                </a:lnTo>
                <a:close/>
              </a:path>
              <a:path w="114300" h="340360">
                <a:moveTo>
                  <a:pt x="76200" y="339851"/>
                </a:moveTo>
                <a:lnTo>
                  <a:pt x="76200" y="114300"/>
                </a:lnTo>
                <a:lnTo>
                  <a:pt x="38100" y="114300"/>
                </a:lnTo>
                <a:lnTo>
                  <a:pt x="38100" y="339851"/>
                </a:lnTo>
                <a:lnTo>
                  <a:pt x="76200" y="339851"/>
                </a:lnTo>
                <a:close/>
              </a:path>
            </a:pathLst>
          </a:custGeom>
          <a:solidFill>
            <a:srgbClr val="000000"/>
          </a:solidFill>
        </p:spPr>
        <p:txBody>
          <a:bodyPr wrap="square" lIns="0" tIns="0" rIns="0" bIns="0" rtlCol="0"/>
          <a:lstStyle/>
          <a:p>
            <a:endParaRPr/>
          </a:p>
        </p:txBody>
      </p:sp>
      <p:sp>
        <p:nvSpPr>
          <p:cNvPr id="12" name="object 12"/>
          <p:cNvSpPr/>
          <p:nvPr/>
        </p:nvSpPr>
        <p:spPr>
          <a:xfrm>
            <a:off x="5086235" y="2976372"/>
            <a:ext cx="114300" cy="340360"/>
          </a:xfrm>
          <a:custGeom>
            <a:avLst/>
            <a:gdLst/>
            <a:ahLst/>
            <a:cxnLst/>
            <a:rect l="l" t="t" r="r" b="b"/>
            <a:pathLst>
              <a:path w="114300" h="340360">
                <a:moveTo>
                  <a:pt x="114300" y="114299"/>
                </a:moveTo>
                <a:lnTo>
                  <a:pt x="57150" y="0"/>
                </a:lnTo>
                <a:lnTo>
                  <a:pt x="0" y="114299"/>
                </a:lnTo>
                <a:lnTo>
                  <a:pt x="38100" y="114299"/>
                </a:lnTo>
                <a:lnTo>
                  <a:pt x="38100" y="95249"/>
                </a:lnTo>
                <a:lnTo>
                  <a:pt x="76200" y="95249"/>
                </a:lnTo>
                <a:lnTo>
                  <a:pt x="76200" y="114299"/>
                </a:lnTo>
                <a:lnTo>
                  <a:pt x="114300" y="114299"/>
                </a:lnTo>
                <a:close/>
              </a:path>
              <a:path w="114300" h="340360">
                <a:moveTo>
                  <a:pt x="76200" y="114299"/>
                </a:moveTo>
                <a:lnTo>
                  <a:pt x="76200" y="95249"/>
                </a:lnTo>
                <a:lnTo>
                  <a:pt x="38100" y="95249"/>
                </a:lnTo>
                <a:lnTo>
                  <a:pt x="38100" y="114299"/>
                </a:lnTo>
                <a:lnTo>
                  <a:pt x="76200" y="114299"/>
                </a:lnTo>
                <a:close/>
              </a:path>
              <a:path w="114300" h="340360">
                <a:moveTo>
                  <a:pt x="76200" y="339851"/>
                </a:moveTo>
                <a:lnTo>
                  <a:pt x="76200" y="114299"/>
                </a:lnTo>
                <a:lnTo>
                  <a:pt x="38100" y="114299"/>
                </a:lnTo>
                <a:lnTo>
                  <a:pt x="38100" y="339851"/>
                </a:lnTo>
                <a:lnTo>
                  <a:pt x="76200" y="339851"/>
                </a:lnTo>
                <a:close/>
              </a:path>
            </a:pathLst>
          </a:custGeom>
          <a:solidFill>
            <a:srgbClr val="000000"/>
          </a:solidFill>
        </p:spPr>
        <p:txBody>
          <a:bodyPr wrap="square" lIns="0" tIns="0" rIns="0" bIns="0" rtlCol="0"/>
          <a:lstStyle/>
          <a:p>
            <a:endParaRPr/>
          </a:p>
        </p:txBody>
      </p:sp>
      <p:sp>
        <p:nvSpPr>
          <p:cNvPr id="13" name="object 13"/>
          <p:cNvSpPr/>
          <p:nvPr/>
        </p:nvSpPr>
        <p:spPr>
          <a:xfrm>
            <a:off x="5143385" y="2919222"/>
            <a:ext cx="356235" cy="114300"/>
          </a:xfrm>
          <a:custGeom>
            <a:avLst/>
            <a:gdLst/>
            <a:ahLst/>
            <a:cxnLst/>
            <a:rect l="l" t="t" r="r" b="b"/>
            <a:pathLst>
              <a:path w="356235" h="114300">
                <a:moveTo>
                  <a:pt x="260603" y="76199"/>
                </a:moveTo>
                <a:lnTo>
                  <a:pt x="260603" y="38099"/>
                </a:lnTo>
                <a:lnTo>
                  <a:pt x="0" y="38099"/>
                </a:lnTo>
                <a:lnTo>
                  <a:pt x="0" y="76199"/>
                </a:lnTo>
                <a:lnTo>
                  <a:pt x="260603" y="76199"/>
                </a:lnTo>
                <a:close/>
              </a:path>
              <a:path w="356235" h="114300">
                <a:moveTo>
                  <a:pt x="355854" y="57149"/>
                </a:moveTo>
                <a:lnTo>
                  <a:pt x="241554" y="0"/>
                </a:lnTo>
                <a:lnTo>
                  <a:pt x="241554" y="38099"/>
                </a:lnTo>
                <a:lnTo>
                  <a:pt x="260603" y="38099"/>
                </a:lnTo>
                <a:lnTo>
                  <a:pt x="260603" y="104775"/>
                </a:lnTo>
                <a:lnTo>
                  <a:pt x="355854" y="57149"/>
                </a:lnTo>
                <a:close/>
              </a:path>
              <a:path w="356235" h="114300">
                <a:moveTo>
                  <a:pt x="260603" y="104775"/>
                </a:moveTo>
                <a:lnTo>
                  <a:pt x="260603" y="76199"/>
                </a:lnTo>
                <a:lnTo>
                  <a:pt x="241554" y="76199"/>
                </a:lnTo>
                <a:lnTo>
                  <a:pt x="241554" y="114299"/>
                </a:lnTo>
                <a:lnTo>
                  <a:pt x="260603" y="104775"/>
                </a:lnTo>
                <a:close/>
              </a:path>
            </a:pathLst>
          </a:custGeom>
          <a:solidFill>
            <a:srgbClr val="000000"/>
          </a:solidFill>
        </p:spPr>
        <p:txBody>
          <a:bodyPr wrap="square" lIns="0" tIns="0" rIns="0" bIns="0" rtlCol="0"/>
          <a:lstStyle/>
          <a:p>
            <a:endParaRPr/>
          </a:p>
        </p:txBody>
      </p:sp>
      <p:sp>
        <p:nvSpPr>
          <p:cNvPr id="14" name="object 14"/>
          <p:cNvSpPr/>
          <p:nvPr/>
        </p:nvSpPr>
        <p:spPr>
          <a:xfrm>
            <a:off x="5499239" y="2919222"/>
            <a:ext cx="356235" cy="114300"/>
          </a:xfrm>
          <a:custGeom>
            <a:avLst/>
            <a:gdLst/>
            <a:ahLst/>
            <a:cxnLst/>
            <a:rect l="l" t="t" r="r" b="b"/>
            <a:pathLst>
              <a:path w="356235" h="114300">
                <a:moveTo>
                  <a:pt x="260603" y="76199"/>
                </a:moveTo>
                <a:lnTo>
                  <a:pt x="260603" y="38099"/>
                </a:lnTo>
                <a:lnTo>
                  <a:pt x="0" y="38099"/>
                </a:lnTo>
                <a:lnTo>
                  <a:pt x="0" y="76199"/>
                </a:lnTo>
                <a:lnTo>
                  <a:pt x="260603" y="76199"/>
                </a:lnTo>
                <a:close/>
              </a:path>
              <a:path w="356235" h="114300">
                <a:moveTo>
                  <a:pt x="355853" y="57149"/>
                </a:moveTo>
                <a:lnTo>
                  <a:pt x="241553" y="0"/>
                </a:lnTo>
                <a:lnTo>
                  <a:pt x="241553" y="38099"/>
                </a:lnTo>
                <a:lnTo>
                  <a:pt x="260603" y="38099"/>
                </a:lnTo>
                <a:lnTo>
                  <a:pt x="260603" y="104774"/>
                </a:lnTo>
                <a:lnTo>
                  <a:pt x="355853" y="57149"/>
                </a:lnTo>
                <a:close/>
              </a:path>
              <a:path w="356235" h="114300">
                <a:moveTo>
                  <a:pt x="260603" y="104774"/>
                </a:moveTo>
                <a:lnTo>
                  <a:pt x="260603" y="76199"/>
                </a:lnTo>
                <a:lnTo>
                  <a:pt x="241553" y="76199"/>
                </a:lnTo>
                <a:lnTo>
                  <a:pt x="241553" y="114299"/>
                </a:lnTo>
                <a:lnTo>
                  <a:pt x="260603" y="104774"/>
                </a:lnTo>
                <a:close/>
              </a:path>
            </a:pathLst>
          </a:custGeom>
          <a:solidFill>
            <a:srgbClr val="000000"/>
          </a:solidFill>
        </p:spPr>
        <p:txBody>
          <a:bodyPr wrap="square" lIns="0" tIns="0" rIns="0" bIns="0" rtlCol="0"/>
          <a:lstStyle/>
          <a:p>
            <a:endParaRPr/>
          </a:p>
        </p:txBody>
      </p:sp>
      <p:sp>
        <p:nvSpPr>
          <p:cNvPr id="15" name="object 15"/>
          <p:cNvSpPr/>
          <p:nvPr/>
        </p:nvSpPr>
        <p:spPr>
          <a:xfrm>
            <a:off x="5855093" y="2919222"/>
            <a:ext cx="355600" cy="114300"/>
          </a:xfrm>
          <a:custGeom>
            <a:avLst/>
            <a:gdLst/>
            <a:ahLst/>
            <a:cxnLst/>
            <a:rect l="l" t="t" r="r" b="b"/>
            <a:pathLst>
              <a:path w="355600" h="114300">
                <a:moveTo>
                  <a:pt x="259841" y="76199"/>
                </a:moveTo>
                <a:lnTo>
                  <a:pt x="259841" y="38099"/>
                </a:lnTo>
                <a:lnTo>
                  <a:pt x="0" y="38099"/>
                </a:lnTo>
                <a:lnTo>
                  <a:pt x="0" y="76199"/>
                </a:lnTo>
                <a:lnTo>
                  <a:pt x="259841" y="76199"/>
                </a:lnTo>
                <a:close/>
              </a:path>
              <a:path w="355600" h="114300">
                <a:moveTo>
                  <a:pt x="355091" y="57149"/>
                </a:moveTo>
                <a:lnTo>
                  <a:pt x="240791" y="0"/>
                </a:lnTo>
                <a:lnTo>
                  <a:pt x="240791" y="38099"/>
                </a:lnTo>
                <a:lnTo>
                  <a:pt x="259841" y="38099"/>
                </a:lnTo>
                <a:lnTo>
                  <a:pt x="259841" y="104774"/>
                </a:lnTo>
                <a:lnTo>
                  <a:pt x="355091" y="57149"/>
                </a:lnTo>
                <a:close/>
              </a:path>
              <a:path w="355600" h="114300">
                <a:moveTo>
                  <a:pt x="259841" y="104774"/>
                </a:moveTo>
                <a:lnTo>
                  <a:pt x="259841" y="76199"/>
                </a:lnTo>
                <a:lnTo>
                  <a:pt x="240791" y="76199"/>
                </a:lnTo>
                <a:lnTo>
                  <a:pt x="240791" y="114299"/>
                </a:lnTo>
                <a:lnTo>
                  <a:pt x="259841" y="104774"/>
                </a:lnTo>
                <a:close/>
              </a:path>
            </a:pathLst>
          </a:custGeom>
          <a:solidFill>
            <a:srgbClr val="000000"/>
          </a:solidFill>
        </p:spPr>
        <p:txBody>
          <a:bodyPr wrap="square" lIns="0" tIns="0" rIns="0" bIns="0" rtlCol="0"/>
          <a:lstStyle/>
          <a:p>
            <a:endParaRPr/>
          </a:p>
        </p:txBody>
      </p:sp>
      <p:sp>
        <p:nvSpPr>
          <p:cNvPr id="16" name="object 16"/>
          <p:cNvSpPr/>
          <p:nvPr/>
        </p:nvSpPr>
        <p:spPr>
          <a:xfrm>
            <a:off x="6210185" y="2919222"/>
            <a:ext cx="356235" cy="114300"/>
          </a:xfrm>
          <a:custGeom>
            <a:avLst/>
            <a:gdLst/>
            <a:ahLst/>
            <a:cxnLst/>
            <a:rect l="l" t="t" r="r" b="b"/>
            <a:pathLst>
              <a:path w="356234" h="114300">
                <a:moveTo>
                  <a:pt x="260603" y="76199"/>
                </a:moveTo>
                <a:lnTo>
                  <a:pt x="260603" y="38099"/>
                </a:lnTo>
                <a:lnTo>
                  <a:pt x="0" y="38099"/>
                </a:lnTo>
                <a:lnTo>
                  <a:pt x="0" y="76199"/>
                </a:lnTo>
                <a:lnTo>
                  <a:pt x="260603" y="76199"/>
                </a:lnTo>
                <a:close/>
              </a:path>
              <a:path w="356234" h="114300">
                <a:moveTo>
                  <a:pt x="355841" y="57149"/>
                </a:moveTo>
                <a:lnTo>
                  <a:pt x="241541" y="0"/>
                </a:lnTo>
                <a:lnTo>
                  <a:pt x="241541" y="38099"/>
                </a:lnTo>
                <a:lnTo>
                  <a:pt x="260603" y="38099"/>
                </a:lnTo>
                <a:lnTo>
                  <a:pt x="260603" y="104768"/>
                </a:lnTo>
                <a:lnTo>
                  <a:pt x="355841" y="57149"/>
                </a:lnTo>
                <a:close/>
              </a:path>
              <a:path w="356234" h="114300">
                <a:moveTo>
                  <a:pt x="260603" y="104768"/>
                </a:moveTo>
                <a:lnTo>
                  <a:pt x="260603" y="76199"/>
                </a:lnTo>
                <a:lnTo>
                  <a:pt x="241541" y="76199"/>
                </a:lnTo>
                <a:lnTo>
                  <a:pt x="241541" y="114299"/>
                </a:lnTo>
                <a:lnTo>
                  <a:pt x="260603" y="104768"/>
                </a:lnTo>
                <a:close/>
              </a:path>
            </a:pathLst>
          </a:custGeom>
          <a:solidFill>
            <a:srgbClr val="000000"/>
          </a:solidFill>
        </p:spPr>
        <p:txBody>
          <a:bodyPr wrap="square" lIns="0" tIns="0" rIns="0" bIns="0" rtlCol="0"/>
          <a:lstStyle/>
          <a:p>
            <a:endParaRPr/>
          </a:p>
        </p:txBody>
      </p:sp>
      <p:sp>
        <p:nvSpPr>
          <p:cNvPr id="17" name="object 17"/>
          <p:cNvSpPr/>
          <p:nvPr/>
        </p:nvSpPr>
        <p:spPr>
          <a:xfrm>
            <a:off x="6508877" y="2976372"/>
            <a:ext cx="114300" cy="340360"/>
          </a:xfrm>
          <a:custGeom>
            <a:avLst/>
            <a:gdLst/>
            <a:ahLst/>
            <a:cxnLst/>
            <a:rect l="l" t="t" r="r" b="b"/>
            <a:pathLst>
              <a:path w="114300" h="340360">
                <a:moveTo>
                  <a:pt x="114300" y="225551"/>
                </a:moveTo>
                <a:lnTo>
                  <a:pt x="0" y="225551"/>
                </a:lnTo>
                <a:lnTo>
                  <a:pt x="38100" y="301751"/>
                </a:lnTo>
                <a:lnTo>
                  <a:pt x="38100" y="244601"/>
                </a:lnTo>
                <a:lnTo>
                  <a:pt x="76200" y="244601"/>
                </a:lnTo>
                <a:lnTo>
                  <a:pt x="76200" y="301751"/>
                </a:lnTo>
                <a:lnTo>
                  <a:pt x="114300" y="225551"/>
                </a:lnTo>
                <a:close/>
              </a:path>
              <a:path w="114300" h="340360">
                <a:moveTo>
                  <a:pt x="76200" y="225551"/>
                </a:moveTo>
                <a:lnTo>
                  <a:pt x="76200" y="0"/>
                </a:lnTo>
                <a:lnTo>
                  <a:pt x="38100" y="0"/>
                </a:lnTo>
                <a:lnTo>
                  <a:pt x="38100" y="225551"/>
                </a:lnTo>
                <a:lnTo>
                  <a:pt x="76200" y="225551"/>
                </a:lnTo>
                <a:close/>
              </a:path>
              <a:path w="114300" h="340360">
                <a:moveTo>
                  <a:pt x="76200" y="301751"/>
                </a:moveTo>
                <a:lnTo>
                  <a:pt x="76200" y="244601"/>
                </a:lnTo>
                <a:lnTo>
                  <a:pt x="38100" y="244601"/>
                </a:lnTo>
                <a:lnTo>
                  <a:pt x="38100" y="301751"/>
                </a:lnTo>
                <a:lnTo>
                  <a:pt x="57150" y="339851"/>
                </a:lnTo>
                <a:lnTo>
                  <a:pt x="76200" y="301751"/>
                </a:lnTo>
                <a:close/>
              </a:path>
            </a:pathLst>
          </a:custGeom>
          <a:solidFill>
            <a:srgbClr val="000000"/>
          </a:solidFill>
        </p:spPr>
        <p:txBody>
          <a:bodyPr wrap="square" lIns="0" tIns="0" rIns="0" bIns="0" rtlCol="0"/>
          <a:lstStyle/>
          <a:p>
            <a:endParaRPr/>
          </a:p>
        </p:txBody>
      </p:sp>
      <p:sp>
        <p:nvSpPr>
          <p:cNvPr id="18" name="object 18"/>
          <p:cNvSpPr/>
          <p:nvPr/>
        </p:nvSpPr>
        <p:spPr>
          <a:xfrm>
            <a:off x="6508877" y="3316223"/>
            <a:ext cx="114300" cy="340360"/>
          </a:xfrm>
          <a:custGeom>
            <a:avLst/>
            <a:gdLst/>
            <a:ahLst/>
            <a:cxnLst/>
            <a:rect l="l" t="t" r="r" b="b"/>
            <a:pathLst>
              <a:path w="114300" h="340360">
                <a:moveTo>
                  <a:pt x="114300" y="225551"/>
                </a:moveTo>
                <a:lnTo>
                  <a:pt x="0" y="225551"/>
                </a:lnTo>
                <a:lnTo>
                  <a:pt x="38100" y="301751"/>
                </a:lnTo>
                <a:lnTo>
                  <a:pt x="38100" y="244601"/>
                </a:lnTo>
                <a:lnTo>
                  <a:pt x="76200" y="244601"/>
                </a:lnTo>
                <a:lnTo>
                  <a:pt x="76200" y="301751"/>
                </a:lnTo>
                <a:lnTo>
                  <a:pt x="114300" y="225551"/>
                </a:lnTo>
                <a:close/>
              </a:path>
              <a:path w="114300" h="340360">
                <a:moveTo>
                  <a:pt x="76200" y="225551"/>
                </a:moveTo>
                <a:lnTo>
                  <a:pt x="76200" y="0"/>
                </a:lnTo>
                <a:lnTo>
                  <a:pt x="38100" y="0"/>
                </a:lnTo>
                <a:lnTo>
                  <a:pt x="38100" y="225551"/>
                </a:lnTo>
                <a:lnTo>
                  <a:pt x="76200" y="225551"/>
                </a:lnTo>
                <a:close/>
              </a:path>
              <a:path w="114300" h="340360">
                <a:moveTo>
                  <a:pt x="76200" y="301751"/>
                </a:moveTo>
                <a:lnTo>
                  <a:pt x="76200" y="244601"/>
                </a:lnTo>
                <a:lnTo>
                  <a:pt x="38100" y="244601"/>
                </a:lnTo>
                <a:lnTo>
                  <a:pt x="38100" y="301751"/>
                </a:lnTo>
                <a:lnTo>
                  <a:pt x="57150" y="339851"/>
                </a:lnTo>
                <a:lnTo>
                  <a:pt x="76200" y="301751"/>
                </a:lnTo>
                <a:close/>
              </a:path>
            </a:pathLst>
          </a:custGeom>
          <a:solidFill>
            <a:srgbClr val="000000"/>
          </a:solidFill>
        </p:spPr>
        <p:txBody>
          <a:bodyPr wrap="square" lIns="0" tIns="0" rIns="0" bIns="0" rtlCol="0"/>
          <a:lstStyle/>
          <a:p>
            <a:endParaRPr/>
          </a:p>
        </p:txBody>
      </p:sp>
      <p:sp>
        <p:nvSpPr>
          <p:cNvPr id="19" name="object 19"/>
          <p:cNvSpPr/>
          <p:nvPr/>
        </p:nvSpPr>
        <p:spPr>
          <a:xfrm>
            <a:off x="6508877" y="3656076"/>
            <a:ext cx="114300" cy="340995"/>
          </a:xfrm>
          <a:custGeom>
            <a:avLst/>
            <a:gdLst/>
            <a:ahLst/>
            <a:cxnLst/>
            <a:rect l="l" t="t" r="r" b="b"/>
            <a:pathLst>
              <a:path w="114300" h="340995">
                <a:moveTo>
                  <a:pt x="114300" y="226313"/>
                </a:moveTo>
                <a:lnTo>
                  <a:pt x="0" y="226313"/>
                </a:lnTo>
                <a:lnTo>
                  <a:pt x="38100" y="302513"/>
                </a:lnTo>
                <a:lnTo>
                  <a:pt x="38100" y="245363"/>
                </a:lnTo>
                <a:lnTo>
                  <a:pt x="76200" y="245363"/>
                </a:lnTo>
                <a:lnTo>
                  <a:pt x="76200" y="302513"/>
                </a:lnTo>
                <a:lnTo>
                  <a:pt x="114300" y="226313"/>
                </a:lnTo>
                <a:close/>
              </a:path>
              <a:path w="114300" h="340995">
                <a:moveTo>
                  <a:pt x="76200" y="226313"/>
                </a:moveTo>
                <a:lnTo>
                  <a:pt x="76200" y="0"/>
                </a:lnTo>
                <a:lnTo>
                  <a:pt x="38100" y="0"/>
                </a:lnTo>
                <a:lnTo>
                  <a:pt x="38100" y="226313"/>
                </a:lnTo>
                <a:lnTo>
                  <a:pt x="76200" y="226313"/>
                </a:lnTo>
                <a:close/>
              </a:path>
              <a:path w="114300" h="340995">
                <a:moveTo>
                  <a:pt x="76200" y="302513"/>
                </a:moveTo>
                <a:lnTo>
                  <a:pt x="76200" y="245363"/>
                </a:lnTo>
                <a:lnTo>
                  <a:pt x="38100" y="245363"/>
                </a:lnTo>
                <a:lnTo>
                  <a:pt x="38100" y="302513"/>
                </a:lnTo>
                <a:lnTo>
                  <a:pt x="57150" y="340613"/>
                </a:lnTo>
                <a:lnTo>
                  <a:pt x="76200" y="302513"/>
                </a:lnTo>
                <a:close/>
              </a:path>
            </a:pathLst>
          </a:custGeom>
          <a:solidFill>
            <a:srgbClr val="000000"/>
          </a:solidFill>
        </p:spPr>
        <p:txBody>
          <a:bodyPr wrap="square" lIns="0" tIns="0" rIns="0" bIns="0" rtlCol="0"/>
          <a:lstStyle/>
          <a:p>
            <a:endParaRPr/>
          </a:p>
        </p:txBody>
      </p:sp>
      <p:sp>
        <p:nvSpPr>
          <p:cNvPr id="20" name="object 20"/>
          <p:cNvSpPr/>
          <p:nvPr/>
        </p:nvSpPr>
        <p:spPr>
          <a:xfrm>
            <a:off x="6508877" y="3996690"/>
            <a:ext cx="114300" cy="340360"/>
          </a:xfrm>
          <a:custGeom>
            <a:avLst/>
            <a:gdLst/>
            <a:ahLst/>
            <a:cxnLst/>
            <a:rect l="l" t="t" r="r" b="b"/>
            <a:pathLst>
              <a:path w="114300" h="340360">
                <a:moveTo>
                  <a:pt x="114300" y="225551"/>
                </a:moveTo>
                <a:lnTo>
                  <a:pt x="0" y="225551"/>
                </a:lnTo>
                <a:lnTo>
                  <a:pt x="38100" y="301751"/>
                </a:lnTo>
                <a:lnTo>
                  <a:pt x="38100" y="244601"/>
                </a:lnTo>
                <a:lnTo>
                  <a:pt x="76200" y="244601"/>
                </a:lnTo>
                <a:lnTo>
                  <a:pt x="76200" y="301751"/>
                </a:lnTo>
                <a:lnTo>
                  <a:pt x="114300" y="225551"/>
                </a:lnTo>
                <a:close/>
              </a:path>
              <a:path w="114300" h="340360">
                <a:moveTo>
                  <a:pt x="76200" y="225551"/>
                </a:moveTo>
                <a:lnTo>
                  <a:pt x="76200" y="0"/>
                </a:lnTo>
                <a:lnTo>
                  <a:pt x="38100" y="0"/>
                </a:lnTo>
                <a:lnTo>
                  <a:pt x="38100" y="225551"/>
                </a:lnTo>
                <a:lnTo>
                  <a:pt x="76200" y="225551"/>
                </a:lnTo>
                <a:close/>
              </a:path>
              <a:path w="114300" h="340360">
                <a:moveTo>
                  <a:pt x="76200" y="301751"/>
                </a:moveTo>
                <a:lnTo>
                  <a:pt x="76200" y="244601"/>
                </a:lnTo>
                <a:lnTo>
                  <a:pt x="38100" y="244601"/>
                </a:lnTo>
                <a:lnTo>
                  <a:pt x="38100" y="301751"/>
                </a:lnTo>
                <a:lnTo>
                  <a:pt x="57150" y="339851"/>
                </a:lnTo>
                <a:lnTo>
                  <a:pt x="76200" y="301751"/>
                </a:lnTo>
                <a:close/>
              </a:path>
            </a:pathLst>
          </a:custGeom>
          <a:solidFill>
            <a:srgbClr val="000000"/>
          </a:solidFill>
        </p:spPr>
        <p:txBody>
          <a:bodyPr wrap="square" lIns="0" tIns="0" rIns="0" bIns="0" rtlCol="0"/>
          <a:lstStyle/>
          <a:p>
            <a:endParaRPr/>
          </a:p>
        </p:txBody>
      </p:sp>
      <p:sp>
        <p:nvSpPr>
          <p:cNvPr id="21" name="object 21"/>
          <p:cNvSpPr/>
          <p:nvPr/>
        </p:nvSpPr>
        <p:spPr>
          <a:xfrm>
            <a:off x="6508877" y="4336541"/>
            <a:ext cx="114300" cy="340360"/>
          </a:xfrm>
          <a:custGeom>
            <a:avLst/>
            <a:gdLst/>
            <a:ahLst/>
            <a:cxnLst/>
            <a:rect l="l" t="t" r="r" b="b"/>
            <a:pathLst>
              <a:path w="114300" h="340360">
                <a:moveTo>
                  <a:pt x="114300" y="225552"/>
                </a:moveTo>
                <a:lnTo>
                  <a:pt x="0" y="225552"/>
                </a:lnTo>
                <a:lnTo>
                  <a:pt x="38100" y="301752"/>
                </a:lnTo>
                <a:lnTo>
                  <a:pt x="38100" y="244601"/>
                </a:lnTo>
                <a:lnTo>
                  <a:pt x="76200" y="244601"/>
                </a:lnTo>
                <a:lnTo>
                  <a:pt x="76200" y="301752"/>
                </a:lnTo>
                <a:lnTo>
                  <a:pt x="114300" y="225552"/>
                </a:lnTo>
                <a:close/>
              </a:path>
              <a:path w="114300" h="340360">
                <a:moveTo>
                  <a:pt x="76200" y="225552"/>
                </a:moveTo>
                <a:lnTo>
                  <a:pt x="76200" y="0"/>
                </a:lnTo>
                <a:lnTo>
                  <a:pt x="38100" y="0"/>
                </a:lnTo>
                <a:lnTo>
                  <a:pt x="38100" y="225552"/>
                </a:lnTo>
                <a:lnTo>
                  <a:pt x="76200" y="225552"/>
                </a:lnTo>
                <a:close/>
              </a:path>
              <a:path w="114300" h="340360">
                <a:moveTo>
                  <a:pt x="76200" y="301752"/>
                </a:moveTo>
                <a:lnTo>
                  <a:pt x="76200" y="244601"/>
                </a:lnTo>
                <a:lnTo>
                  <a:pt x="38100" y="244601"/>
                </a:lnTo>
                <a:lnTo>
                  <a:pt x="38100" y="301752"/>
                </a:lnTo>
                <a:lnTo>
                  <a:pt x="57150" y="339852"/>
                </a:lnTo>
                <a:lnTo>
                  <a:pt x="76200" y="301752"/>
                </a:lnTo>
                <a:close/>
              </a:path>
            </a:pathLst>
          </a:custGeom>
          <a:solidFill>
            <a:srgbClr val="000000"/>
          </a:solidFill>
        </p:spPr>
        <p:txBody>
          <a:bodyPr wrap="square" lIns="0" tIns="0" rIns="0" bIns="0" rtlCol="0"/>
          <a:lstStyle/>
          <a:p>
            <a:endParaRPr/>
          </a:p>
        </p:txBody>
      </p:sp>
      <p:sp>
        <p:nvSpPr>
          <p:cNvPr id="22" name="object 22"/>
          <p:cNvSpPr/>
          <p:nvPr/>
        </p:nvSpPr>
        <p:spPr>
          <a:xfrm>
            <a:off x="6508877" y="4676394"/>
            <a:ext cx="114300" cy="340360"/>
          </a:xfrm>
          <a:custGeom>
            <a:avLst/>
            <a:gdLst/>
            <a:ahLst/>
            <a:cxnLst/>
            <a:rect l="l" t="t" r="r" b="b"/>
            <a:pathLst>
              <a:path w="114300" h="340360">
                <a:moveTo>
                  <a:pt x="114300" y="225551"/>
                </a:moveTo>
                <a:lnTo>
                  <a:pt x="0" y="225551"/>
                </a:lnTo>
                <a:lnTo>
                  <a:pt x="38100" y="301751"/>
                </a:lnTo>
                <a:lnTo>
                  <a:pt x="38100" y="244601"/>
                </a:lnTo>
                <a:lnTo>
                  <a:pt x="76200" y="244601"/>
                </a:lnTo>
                <a:lnTo>
                  <a:pt x="76200" y="301751"/>
                </a:lnTo>
                <a:lnTo>
                  <a:pt x="114300" y="225551"/>
                </a:lnTo>
                <a:close/>
              </a:path>
              <a:path w="114300" h="340360">
                <a:moveTo>
                  <a:pt x="76200" y="225551"/>
                </a:moveTo>
                <a:lnTo>
                  <a:pt x="76200" y="0"/>
                </a:lnTo>
                <a:lnTo>
                  <a:pt x="38100" y="0"/>
                </a:lnTo>
                <a:lnTo>
                  <a:pt x="38100" y="225551"/>
                </a:lnTo>
                <a:lnTo>
                  <a:pt x="76200" y="225551"/>
                </a:lnTo>
                <a:close/>
              </a:path>
              <a:path w="114300" h="340360">
                <a:moveTo>
                  <a:pt x="76200" y="301751"/>
                </a:moveTo>
                <a:lnTo>
                  <a:pt x="76200" y="244601"/>
                </a:lnTo>
                <a:lnTo>
                  <a:pt x="38100" y="244601"/>
                </a:lnTo>
                <a:lnTo>
                  <a:pt x="38100" y="301751"/>
                </a:lnTo>
                <a:lnTo>
                  <a:pt x="57150" y="339851"/>
                </a:lnTo>
                <a:lnTo>
                  <a:pt x="76200" y="301751"/>
                </a:lnTo>
                <a:close/>
              </a:path>
            </a:pathLst>
          </a:custGeom>
          <a:solidFill>
            <a:srgbClr val="000000"/>
          </a:solidFill>
        </p:spPr>
        <p:txBody>
          <a:bodyPr wrap="square" lIns="0" tIns="0" rIns="0" bIns="0" rtlCol="0"/>
          <a:lstStyle/>
          <a:p>
            <a:endParaRPr/>
          </a:p>
        </p:txBody>
      </p:sp>
      <p:sp>
        <p:nvSpPr>
          <p:cNvPr id="23" name="object 23"/>
          <p:cNvSpPr/>
          <p:nvPr/>
        </p:nvSpPr>
        <p:spPr>
          <a:xfrm>
            <a:off x="6210185" y="4959096"/>
            <a:ext cx="356235" cy="114300"/>
          </a:xfrm>
          <a:custGeom>
            <a:avLst/>
            <a:gdLst/>
            <a:ahLst/>
            <a:cxnLst/>
            <a:rect l="l" t="t" r="r" b="b"/>
            <a:pathLst>
              <a:path w="356234" h="114300">
                <a:moveTo>
                  <a:pt x="114300" y="38100"/>
                </a:moveTo>
                <a:lnTo>
                  <a:pt x="114300" y="0"/>
                </a:lnTo>
                <a:lnTo>
                  <a:pt x="0" y="57150"/>
                </a:lnTo>
                <a:lnTo>
                  <a:pt x="95237" y="104768"/>
                </a:lnTo>
                <a:lnTo>
                  <a:pt x="95237" y="38100"/>
                </a:lnTo>
                <a:lnTo>
                  <a:pt x="114300" y="38100"/>
                </a:lnTo>
                <a:close/>
              </a:path>
              <a:path w="356234" h="114300">
                <a:moveTo>
                  <a:pt x="355841" y="76200"/>
                </a:moveTo>
                <a:lnTo>
                  <a:pt x="355841" y="38100"/>
                </a:lnTo>
                <a:lnTo>
                  <a:pt x="95237" y="38100"/>
                </a:lnTo>
                <a:lnTo>
                  <a:pt x="95237" y="76200"/>
                </a:lnTo>
                <a:lnTo>
                  <a:pt x="355841" y="76200"/>
                </a:lnTo>
                <a:close/>
              </a:path>
              <a:path w="356234" h="114300">
                <a:moveTo>
                  <a:pt x="114300" y="114300"/>
                </a:moveTo>
                <a:lnTo>
                  <a:pt x="114300" y="76200"/>
                </a:lnTo>
                <a:lnTo>
                  <a:pt x="95237" y="76200"/>
                </a:lnTo>
                <a:lnTo>
                  <a:pt x="95237" y="104768"/>
                </a:lnTo>
                <a:lnTo>
                  <a:pt x="114300" y="114300"/>
                </a:lnTo>
                <a:close/>
              </a:path>
            </a:pathLst>
          </a:custGeom>
          <a:solidFill>
            <a:srgbClr val="000000"/>
          </a:solidFill>
        </p:spPr>
        <p:txBody>
          <a:bodyPr wrap="square" lIns="0" tIns="0" rIns="0" bIns="0" rtlCol="0"/>
          <a:lstStyle/>
          <a:p>
            <a:endParaRPr/>
          </a:p>
        </p:txBody>
      </p:sp>
      <p:sp>
        <p:nvSpPr>
          <p:cNvPr id="24" name="object 24"/>
          <p:cNvSpPr/>
          <p:nvPr/>
        </p:nvSpPr>
        <p:spPr>
          <a:xfrm>
            <a:off x="5855093" y="4959096"/>
            <a:ext cx="355600" cy="114300"/>
          </a:xfrm>
          <a:custGeom>
            <a:avLst/>
            <a:gdLst/>
            <a:ahLst/>
            <a:cxnLst/>
            <a:rect l="l" t="t" r="r" b="b"/>
            <a:pathLst>
              <a:path w="355600" h="114300">
                <a:moveTo>
                  <a:pt x="114300" y="38100"/>
                </a:moveTo>
                <a:lnTo>
                  <a:pt x="114300" y="0"/>
                </a:lnTo>
                <a:lnTo>
                  <a:pt x="0" y="57150"/>
                </a:lnTo>
                <a:lnTo>
                  <a:pt x="95250" y="104775"/>
                </a:lnTo>
                <a:lnTo>
                  <a:pt x="95250" y="38100"/>
                </a:lnTo>
                <a:lnTo>
                  <a:pt x="114300" y="38100"/>
                </a:lnTo>
                <a:close/>
              </a:path>
              <a:path w="355600" h="114300">
                <a:moveTo>
                  <a:pt x="355091" y="76200"/>
                </a:moveTo>
                <a:lnTo>
                  <a:pt x="355091" y="38100"/>
                </a:lnTo>
                <a:lnTo>
                  <a:pt x="95250" y="38100"/>
                </a:lnTo>
                <a:lnTo>
                  <a:pt x="95250" y="76200"/>
                </a:lnTo>
                <a:lnTo>
                  <a:pt x="355091" y="76200"/>
                </a:lnTo>
                <a:close/>
              </a:path>
              <a:path w="355600" h="114300">
                <a:moveTo>
                  <a:pt x="114300" y="114300"/>
                </a:moveTo>
                <a:lnTo>
                  <a:pt x="114300" y="76200"/>
                </a:lnTo>
                <a:lnTo>
                  <a:pt x="95250" y="76200"/>
                </a:lnTo>
                <a:lnTo>
                  <a:pt x="95250" y="104775"/>
                </a:lnTo>
                <a:lnTo>
                  <a:pt x="114300" y="114300"/>
                </a:lnTo>
                <a:close/>
              </a:path>
            </a:pathLst>
          </a:custGeom>
          <a:solidFill>
            <a:srgbClr val="000000"/>
          </a:solidFill>
        </p:spPr>
        <p:txBody>
          <a:bodyPr wrap="square" lIns="0" tIns="0" rIns="0" bIns="0" rtlCol="0"/>
          <a:lstStyle/>
          <a:p>
            <a:endParaRPr/>
          </a:p>
        </p:txBody>
      </p:sp>
      <p:sp>
        <p:nvSpPr>
          <p:cNvPr id="25" name="object 25"/>
          <p:cNvSpPr/>
          <p:nvPr/>
        </p:nvSpPr>
        <p:spPr>
          <a:xfrm>
            <a:off x="5499239" y="4959096"/>
            <a:ext cx="356235" cy="114300"/>
          </a:xfrm>
          <a:custGeom>
            <a:avLst/>
            <a:gdLst/>
            <a:ahLst/>
            <a:cxnLst/>
            <a:rect l="l" t="t" r="r" b="b"/>
            <a:pathLst>
              <a:path w="356235" h="114300">
                <a:moveTo>
                  <a:pt x="114300" y="38100"/>
                </a:moveTo>
                <a:lnTo>
                  <a:pt x="114300" y="0"/>
                </a:lnTo>
                <a:lnTo>
                  <a:pt x="0" y="57150"/>
                </a:lnTo>
                <a:lnTo>
                  <a:pt x="95250" y="104775"/>
                </a:lnTo>
                <a:lnTo>
                  <a:pt x="95250" y="38100"/>
                </a:lnTo>
                <a:lnTo>
                  <a:pt x="114300" y="38100"/>
                </a:lnTo>
                <a:close/>
              </a:path>
              <a:path w="356235" h="114300">
                <a:moveTo>
                  <a:pt x="355853" y="76200"/>
                </a:moveTo>
                <a:lnTo>
                  <a:pt x="355853" y="38100"/>
                </a:lnTo>
                <a:lnTo>
                  <a:pt x="95250" y="38100"/>
                </a:lnTo>
                <a:lnTo>
                  <a:pt x="95250" y="76200"/>
                </a:lnTo>
                <a:lnTo>
                  <a:pt x="355853" y="76200"/>
                </a:lnTo>
                <a:close/>
              </a:path>
              <a:path w="356235" h="114300">
                <a:moveTo>
                  <a:pt x="114300" y="114300"/>
                </a:moveTo>
                <a:lnTo>
                  <a:pt x="114300" y="76200"/>
                </a:lnTo>
                <a:lnTo>
                  <a:pt x="95250" y="76200"/>
                </a:lnTo>
                <a:lnTo>
                  <a:pt x="95250" y="104775"/>
                </a:lnTo>
                <a:lnTo>
                  <a:pt x="114300" y="114300"/>
                </a:lnTo>
                <a:close/>
              </a:path>
            </a:pathLst>
          </a:custGeom>
          <a:solidFill>
            <a:srgbClr val="000000"/>
          </a:solidFill>
        </p:spPr>
        <p:txBody>
          <a:bodyPr wrap="square" lIns="0" tIns="0" rIns="0" bIns="0" rtlCol="0"/>
          <a:lstStyle/>
          <a:p>
            <a:endParaRPr/>
          </a:p>
        </p:txBody>
      </p:sp>
      <p:sp>
        <p:nvSpPr>
          <p:cNvPr id="26" name="object 26"/>
          <p:cNvSpPr/>
          <p:nvPr/>
        </p:nvSpPr>
        <p:spPr>
          <a:xfrm>
            <a:off x="5143385" y="4959096"/>
            <a:ext cx="356235" cy="114300"/>
          </a:xfrm>
          <a:custGeom>
            <a:avLst/>
            <a:gdLst/>
            <a:ahLst/>
            <a:cxnLst/>
            <a:rect l="l" t="t" r="r" b="b"/>
            <a:pathLst>
              <a:path w="356235" h="114300">
                <a:moveTo>
                  <a:pt x="114300" y="38100"/>
                </a:moveTo>
                <a:lnTo>
                  <a:pt x="114300" y="0"/>
                </a:lnTo>
                <a:lnTo>
                  <a:pt x="0" y="57150"/>
                </a:lnTo>
                <a:lnTo>
                  <a:pt x="95250" y="104775"/>
                </a:lnTo>
                <a:lnTo>
                  <a:pt x="95250" y="38100"/>
                </a:lnTo>
                <a:lnTo>
                  <a:pt x="114300" y="38100"/>
                </a:lnTo>
                <a:close/>
              </a:path>
              <a:path w="356235" h="114300">
                <a:moveTo>
                  <a:pt x="355854" y="76200"/>
                </a:moveTo>
                <a:lnTo>
                  <a:pt x="355854" y="38100"/>
                </a:lnTo>
                <a:lnTo>
                  <a:pt x="95250" y="38100"/>
                </a:lnTo>
                <a:lnTo>
                  <a:pt x="95250" y="76200"/>
                </a:lnTo>
                <a:lnTo>
                  <a:pt x="355854" y="76200"/>
                </a:lnTo>
                <a:close/>
              </a:path>
              <a:path w="356235" h="114300">
                <a:moveTo>
                  <a:pt x="114300" y="114300"/>
                </a:moveTo>
                <a:lnTo>
                  <a:pt x="114300" y="76200"/>
                </a:lnTo>
                <a:lnTo>
                  <a:pt x="95250" y="76200"/>
                </a:lnTo>
                <a:lnTo>
                  <a:pt x="95250" y="104775"/>
                </a:lnTo>
                <a:lnTo>
                  <a:pt x="114300" y="114300"/>
                </a:lnTo>
                <a:close/>
              </a:path>
            </a:pathLst>
          </a:custGeom>
          <a:solidFill>
            <a:srgbClr val="000000"/>
          </a:solidFill>
        </p:spPr>
        <p:txBody>
          <a:bodyPr wrap="square" lIns="0" tIns="0" rIns="0" bIns="0" rtlCol="0"/>
          <a:lstStyle/>
          <a:p>
            <a:endParaRPr/>
          </a:p>
        </p:txBody>
      </p:sp>
      <p:sp>
        <p:nvSpPr>
          <p:cNvPr id="27" name="object 27"/>
          <p:cNvSpPr/>
          <p:nvPr/>
        </p:nvSpPr>
        <p:spPr>
          <a:xfrm>
            <a:off x="4788293" y="4959096"/>
            <a:ext cx="355600" cy="114300"/>
          </a:xfrm>
          <a:custGeom>
            <a:avLst/>
            <a:gdLst/>
            <a:ahLst/>
            <a:cxnLst/>
            <a:rect l="l" t="t" r="r" b="b"/>
            <a:pathLst>
              <a:path w="355600" h="114300">
                <a:moveTo>
                  <a:pt x="114300" y="38100"/>
                </a:moveTo>
                <a:lnTo>
                  <a:pt x="114300" y="0"/>
                </a:lnTo>
                <a:lnTo>
                  <a:pt x="0" y="57150"/>
                </a:lnTo>
                <a:lnTo>
                  <a:pt x="95250" y="104775"/>
                </a:lnTo>
                <a:lnTo>
                  <a:pt x="95250" y="38100"/>
                </a:lnTo>
                <a:lnTo>
                  <a:pt x="114300" y="38100"/>
                </a:lnTo>
                <a:close/>
              </a:path>
              <a:path w="355600" h="114300">
                <a:moveTo>
                  <a:pt x="355091" y="76200"/>
                </a:moveTo>
                <a:lnTo>
                  <a:pt x="355091" y="38100"/>
                </a:lnTo>
                <a:lnTo>
                  <a:pt x="95250" y="38100"/>
                </a:lnTo>
                <a:lnTo>
                  <a:pt x="95250" y="76200"/>
                </a:lnTo>
                <a:lnTo>
                  <a:pt x="355091" y="76200"/>
                </a:lnTo>
                <a:close/>
              </a:path>
              <a:path w="355600" h="114300">
                <a:moveTo>
                  <a:pt x="114300" y="114300"/>
                </a:moveTo>
                <a:lnTo>
                  <a:pt x="114300" y="76200"/>
                </a:lnTo>
                <a:lnTo>
                  <a:pt x="95250" y="76200"/>
                </a:lnTo>
                <a:lnTo>
                  <a:pt x="95250" y="104775"/>
                </a:lnTo>
                <a:lnTo>
                  <a:pt x="114300" y="114300"/>
                </a:lnTo>
                <a:close/>
              </a:path>
            </a:pathLst>
          </a:custGeom>
          <a:solidFill>
            <a:srgbClr val="000000"/>
          </a:solidFill>
        </p:spPr>
        <p:txBody>
          <a:bodyPr wrap="square" lIns="0" tIns="0" rIns="0" bIns="0" rtlCol="0"/>
          <a:lstStyle/>
          <a:p>
            <a:endParaRPr/>
          </a:p>
        </p:txBody>
      </p:sp>
      <p:sp>
        <p:nvSpPr>
          <p:cNvPr id="28" name="object 28"/>
          <p:cNvSpPr/>
          <p:nvPr/>
        </p:nvSpPr>
        <p:spPr>
          <a:xfrm>
            <a:off x="4432439" y="4959096"/>
            <a:ext cx="356235" cy="114300"/>
          </a:xfrm>
          <a:custGeom>
            <a:avLst/>
            <a:gdLst/>
            <a:ahLst/>
            <a:cxnLst/>
            <a:rect l="l" t="t" r="r" b="b"/>
            <a:pathLst>
              <a:path w="356235" h="114300">
                <a:moveTo>
                  <a:pt x="114300" y="38100"/>
                </a:moveTo>
                <a:lnTo>
                  <a:pt x="114300" y="0"/>
                </a:lnTo>
                <a:lnTo>
                  <a:pt x="0" y="57150"/>
                </a:lnTo>
                <a:lnTo>
                  <a:pt x="95250" y="104775"/>
                </a:lnTo>
                <a:lnTo>
                  <a:pt x="95250" y="38100"/>
                </a:lnTo>
                <a:lnTo>
                  <a:pt x="114300" y="38100"/>
                </a:lnTo>
                <a:close/>
              </a:path>
              <a:path w="356235" h="114300">
                <a:moveTo>
                  <a:pt x="355853" y="76200"/>
                </a:moveTo>
                <a:lnTo>
                  <a:pt x="355853" y="38100"/>
                </a:lnTo>
                <a:lnTo>
                  <a:pt x="95250" y="38100"/>
                </a:lnTo>
                <a:lnTo>
                  <a:pt x="95250" y="76200"/>
                </a:lnTo>
                <a:lnTo>
                  <a:pt x="355853" y="76200"/>
                </a:lnTo>
                <a:close/>
              </a:path>
              <a:path w="356235" h="114300">
                <a:moveTo>
                  <a:pt x="114300" y="114300"/>
                </a:moveTo>
                <a:lnTo>
                  <a:pt x="114300" y="76200"/>
                </a:lnTo>
                <a:lnTo>
                  <a:pt x="95250" y="76200"/>
                </a:lnTo>
                <a:lnTo>
                  <a:pt x="95250" y="104775"/>
                </a:lnTo>
                <a:lnTo>
                  <a:pt x="114300" y="114300"/>
                </a:lnTo>
                <a:close/>
              </a:path>
            </a:pathLst>
          </a:custGeom>
          <a:solidFill>
            <a:srgbClr val="000000"/>
          </a:solidFill>
        </p:spPr>
        <p:txBody>
          <a:bodyPr wrap="square" lIns="0" tIns="0" rIns="0" bIns="0" rtlCol="0"/>
          <a:lstStyle/>
          <a:p>
            <a:endParaRPr/>
          </a:p>
        </p:txBody>
      </p:sp>
      <p:sp>
        <p:nvSpPr>
          <p:cNvPr id="29" name="object 29"/>
          <p:cNvSpPr/>
          <p:nvPr/>
        </p:nvSpPr>
        <p:spPr>
          <a:xfrm>
            <a:off x="4965839" y="2806445"/>
            <a:ext cx="266700" cy="255270"/>
          </a:xfrm>
          <a:custGeom>
            <a:avLst/>
            <a:gdLst/>
            <a:ahLst/>
            <a:cxnLst/>
            <a:rect l="l" t="t" r="r" b="b"/>
            <a:pathLst>
              <a:path w="266700" h="255269">
                <a:moveTo>
                  <a:pt x="266700" y="128016"/>
                </a:moveTo>
                <a:lnTo>
                  <a:pt x="256258" y="78116"/>
                </a:lnTo>
                <a:lnTo>
                  <a:pt x="227742" y="37433"/>
                </a:lnTo>
                <a:lnTo>
                  <a:pt x="185368" y="10036"/>
                </a:lnTo>
                <a:lnTo>
                  <a:pt x="133350" y="0"/>
                </a:lnTo>
                <a:lnTo>
                  <a:pt x="81331" y="10036"/>
                </a:lnTo>
                <a:lnTo>
                  <a:pt x="38957" y="37433"/>
                </a:lnTo>
                <a:lnTo>
                  <a:pt x="10441" y="78116"/>
                </a:lnTo>
                <a:lnTo>
                  <a:pt x="0" y="128016"/>
                </a:lnTo>
                <a:lnTo>
                  <a:pt x="10441" y="177474"/>
                </a:lnTo>
                <a:lnTo>
                  <a:pt x="38957" y="217932"/>
                </a:lnTo>
                <a:lnTo>
                  <a:pt x="81331" y="245244"/>
                </a:lnTo>
                <a:lnTo>
                  <a:pt x="133350" y="255270"/>
                </a:lnTo>
                <a:lnTo>
                  <a:pt x="185368" y="245244"/>
                </a:lnTo>
                <a:lnTo>
                  <a:pt x="227742" y="217932"/>
                </a:lnTo>
                <a:lnTo>
                  <a:pt x="256258" y="177474"/>
                </a:lnTo>
                <a:lnTo>
                  <a:pt x="266700" y="128016"/>
                </a:lnTo>
                <a:close/>
              </a:path>
            </a:pathLst>
          </a:custGeom>
          <a:solidFill>
            <a:srgbClr val="FF3399"/>
          </a:solidFill>
        </p:spPr>
        <p:txBody>
          <a:bodyPr wrap="square" lIns="0" tIns="0" rIns="0" bIns="0" rtlCol="0"/>
          <a:lstStyle/>
          <a:p>
            <a:endParaRPr/>
          </a:p>
        </p:txBody>
      </p:sp>
      <p:sp>
        <p:nvSpPr>
          <p:cNvPr id="30" name="object 30"/>
          <p:cNvSpPr txBox="1"/>
          <p:nvPr/>
        </p:nvSpPr>
        <p:spPr>
          <a:xfrm>
            <a:off x="2219832" y="5713221"/>
            <a:ext cx="6527800"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4-链码：000033333322222211110011</a:t>
            </a:r>
            <a:endParaRPr sz="3200">
              <a:latin typeface="新宋体" panose="02010609030101010101" charset="-122"/>
              <a:cs typeface="新宋体" panose="02010609030101010101" charset="-122"/>
            </a:endParaRPr>
          </a:p>
        </p:txBody>
      </p:sp>
      <p:sp>
        <p:nvSpPr>
          <p:cNvPr id="32" name="object 32"/>
          <p:cNvSpPr/>
          <p:nvPr/>
        </p:nvSpPr>
        <p:spPr>
          <a:xfrm>
            <a:off x="6566027" y="5016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33" name="object 33"/>
          <p:cNvSpPr/>
          <p:nvPr/>
        </p:nvSpPr>
        <p:spPr>
          <a:xfrm>
            <a:off x="6566027" y="5016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4" name="object 34"/>
          <p:cNvSpPr/>
          <p:nvPr/>
        </p:nvSpPr>
        <p:spPr>
          <a:xfrm>
            <a:off x="6566027" y="4635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35" name="object 35"/>
          <p:cNvSpPr/>
          <p:nvPr/>
        </p:nvSpPr>
        <p:spPr>
          <a:xfrm>
            <a:off x="6566027" y="4635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6" name="object 36"/>
          <p:cNvSpPr/>
          <p:nvPr/>
        </p:nvSpPr>
        <p:spPr>
          <a:xfrm>
            <a:off x="6566027" y="4254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37" name="object 37"/>
          <p:cNvSpPr/>
          <p:nvPr/>
        </p:nvSpPr>
        <p:spPr>
          <a:xfrm>
            <a:off x="6566027" y="4254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8" name="object 38"/>
          <p:cNvSpPr/>
          <p:nvPr/>
        </p:nvSpPr>
        <p:spPr>
          <a:xfrm>
            <a:off x="6566027" y="39494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39" name="object 39"/>
          <p:cNvSpPr/>
          <p:nvPr/>
        </p:nvSpPr>
        <p:spPr>
          <a:xfrm>
            <a:off x="6566027" y="39494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0" name="object 40"/>
          <p:cNvSpPr/>
          <p:nvPr/>
        </p:nvSpPr>
        <p:spPr>
          <a:xfrm>
            <a:off x="4356239" y="5016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1" name="object 41"/>
          <p:cNvSpPr/>
          <p:nvPr/>
        </p:nvSpPr>
        <p:spPr>
          <a:xfrm>
            <a:off x="4356239" y="5016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2" name="object 42"/>
          <p:cNvSpPr/>
          <p:nvPr/>
        </p:nvSpPr>
        <p:spPr>
          <a:xfrm>
            <a:off x="4356239" y="4635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3" name="object 43"/>
          <p:cNvSpPr/>
          <p:nvPr/>
        </p:nvSpPr>
        <p:spPr>
          <a:xfrm>
            <a:off x="4356239" y="4635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4" name="object 44"/>
          <p:cNvSpPr/>
          <p:nvPr/>
        </p:nvSpPr>
        <p:spPr>
          <a:xfrm>
            <a:off x="4356239" y="4254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5" name="object 45"/>
          <p:cNvSpPr/>
          <p:nvPr/>
        </p:nvSpPr>
        <p:spPr>
          <a:xfrm>
            <a:off x="4356239" y="4254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6" name="object 46"/>
          <p:cNvSpPr/>
          <p:nvPr/>
        </p:nvSpPr>
        <p:spPr>
          <a:xfrm>
            <a:off x="4356239" y="39494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7" name="object 47"/>
          <p:cNvSpPr/>
          <p:nvPr/>
        </p:nvSpPr>
        <p:spPr>
          <a:xfrm>
            <a:off x="4356239" y="39494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8" name="object 48"/>
          <p:cNvSpPr/>
          <p:nvPr/>
        </p:nvSpPr>
        <p:spPr>
          <a:xfrm>
            <a:off x="6566027" y="35684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9" name="object 49"/>
          <p:cNvSpPr/>
          <p:nvPr/>
        </p:nvSpPr>
        <p:spPr>
          <a:xfrm>
            <a:off x="6566027" y="35684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0" name="object 50"/>
          <p:cNvSpPr/>
          <p:nvPr/>
        </p:nvSpPr>
        <p:spPr>
          <a:xfrm>
            <a:off x="6566027" y="32636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51" name="object 51"/>
          <p:cNvSpPr/>
          <p:nvPr/>
        </p:nvSpPr>
        <p:spPr>
          <a:xfrm>
            <a:off x="6566027" y="32636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2" name="object 52"/>
          <p:cNvSpPr/>
          <p:nvPr/>
        </p:nvSpPr>
        <p:spPr>
          <a:xfrm>
            <a:off x="6566027" y="2958845"/>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53" name="object 53"/>
          <p:cNvSpPr/>
          <p:nvPr/>
        </p:nvSpPr>
        <p:spPr>
          <a:xfrm>
            <a:off x="6566027" y="2958845"/>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4" name="object 54"/>
          <p:cNvSpPr/>
          <p:nvPr/>
        </p:nvSpPr>
        <p:spPr>
          <a:xfrm>
            <a:off x="4356239" y="36446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55" name="object 55"/>
          <p:cNvSpPr/>
          <p:nvPr/>
        </p:nvSpPr>
        <p:spPr>
          <a:xfrm>
            <a:off x="4356239" y="36446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6" name="object 56"/>
          <p:cNvSpPr/>
          <p:nvPr/>
        </p:nvSpPr>
        <p:spPr>
          <a:xfrm>
            <a:off x="6185039" y="5016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57" name="object 57"/>
          <p:cNvSpPr/>
          <p:nvPr/>
        </p:nvSpPr>
        <p:spPr>
          <a:xfrm>
            <a:off x="6185039" y="5016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8" name="object 58"/>
          <p:cNvSpPr/>
          <p:nvPr/>
        </p:nvSpPr>
        <p:spPr>
          <a:xfrm>
            <a:off x="5804039" y="5016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59" name="object 59"/>
          <p:cNvSpPr/>
          <p:nvPr/>
        </p:nvSpPr>
        <p:spPr>
          <a:xfrm>
            <a:off x="5804039" y="5016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0" name="object 60"/>
          <p:cNvSpPr/>
          <p:nvPr/>
        </p:nvSpPr>
        <p:spPr>
          <a:xfrm>
            <a:off x="5423039" y="5016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61" name="object 61"/>
          <p:cNvSpPr/>
          <p:nvPr/>
        </p:nvSpPr>
        <p:spPr>
          <a:xfrm>
            <a:off x="5423039" y="5016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2" name="object 62"/>
          <p:cNvSpPr/>
          <p:nvPr/>
        </p:nvSpPr>
        <p:spPr>
          <a:xfrm>
            <a:off x="5118239" y="5016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63" name="object 63"/>
          <p:cNvSpPr/>
          <p:nvPr/>
        </p:nvSpPr>
        <p:spPr>
          <a:xfrm>
            <a:off x="5118239" y="5016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4" name="object 64"/>
          <p:cNvSpPr/>
          <p:nvPr/>
        </p:nvSpPr>
        <p:spPr>
          <a:xfrm>
            <a:off x="4737239" y="50162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65" name="object 65"/>
          <p:cNvSpPr/>
          <p:nvPr/>
        </p:nvSpPr>
        <p:spPr>
          <a:xfrm>
            <a:off x="4737239" y="50162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6" name="object 66"/>
          <p:cNvSpPr/>
          <p:nvPr/>
        </p:nvSpPr>
        <p:spPr>
          <a:xfrm>
            <a:off x="6185039" y="2958845"/>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67" name="object 67"/>
          <p:cNvSpPr/>
          <p:nvPr/>
        </p:nvSpPr>
        <p:spPr>
          <a:xfrm>
            <a:off x="6185039" y="2958845"/>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8" name="object 68"/>
          <p:cNvSpPr/>
          <p:nvPr/>
        </p:nvSpPr>
        <p:spPr>
          <a:xfrm>
            <a:off x="5880239" y="2958845"/>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69" name="object 69"/>
          <p:cNvSpPr/>
          <p:nvPr/>
        </p:nvSpPr>
        <p:spPr>
          <a:xfrm>
            <a:off x="5880239" y="2958845"/>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0" name="object 70"/>
          <p:cNvSpPr/>
          <p:nvPr/>
        </p:nvSpPr>
        <p:spPr>
          <a:xfrm>
            <a:off x="5499239" y="2958845"/>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71" name="object 71"/>
          <p:cNvSpPr/>
          <p:nvPr/>
        </p:nvSpPr>
        <p:spPr>
          <a:xfrm>
            <a:off x="5499239" y="2958845"/>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2" name="object 72"/>
          <p:cNvSpPr/>
          <p:nvPr/>
        </p:nvSpPr>
        <p:spPr>
          <a:xfrm>
            <a:off x="5118239" y="2958845"/>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73" name="object 73"/>
          <p:cNvSpPr/>
          <p:nvPr/>
        </p:nvSpPr>
        <p:spPr>
          <a:xfrm>
            <a:off x="5118239" y="2958845"/>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4" name="object 74"/>
          <p:cNvSpPr/>
          <p:nvPr/>
        </p:nvSpPr>
        <p:spPr>
          <a:xfrm>
            <a:off x="5118239" y="32636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75" name="object 75"/>
          <p:cNvSpPr/>
          <p:nvPr/>
        </p:nvSpPr>
        <p:spPr>
          <a:xfrm>
            <a:off x="5118239" y="32636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6" name="object 76"/>
          <p:cNvSpPr/>
          <p:nvPr/>
        </p:nvSpPr>
        <p:spPr>
          <a:xfrm>
            <a:off x="5118239" y="36446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77" name="object 77"/>
          <p:cNvSpPr/>
          <p:nvPr/>
        </p:nvSpPr>
        <p:spPr>
          <a:xfrm>
            <a:off x="5118239" y="36446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8" name="object 78"/>
          <p:cNvSpPr/>
          <p:nvPr/>
        </p:nvSpPr>
        <p:spPr>
          <a:xfrm>
            <a:off x="4737239" y="364464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79" name="object 79"/>
          <p:cNvSpPr/>
          <p:nvPr/>
        </p:nvSpPr>
        <p:spPr>
          <a:xfrm>
            <a:off x="4737239" y="364464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80" name="object 80"/>
          <p:cNvSpPr txBox="1"/>
          <p:nvPr/>
        </p:nvSpPr>
        <p:spPr>
          <a:xfrm>
            <a:off x="1825879" y="933196"/>
            <a:ext cx="2399030" cy="143510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ts val="375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链码举例：</a:t>
            </a:r>
            <a:endParaRPr sz="3200">
              <a:latin typeface="新宋体" panose="02010609030101010101" charset="-122"/>
              <a:cs typeface="新宋体" panose="02010609030101010101" charset="-122"/>
            </a:endParaRPr>
          </a:p>
        </p:txBody>
      </p:sp>
      <p:graphicFrame>
        <p:nvGraphicFramePr>
          <p:cNvPr id="31" name="object 31"/>
          <p:cNvGraphicFramePr>
            <a:graphicFrameLocks noGrp="1"/>
          </p:cNvGraphicFramePr>
          <p:nvPr/>
        </p:nvGraphicFramePr>
        <p:xfrm>
          <a:off x="4265752" y="2792158"/>
          <a:ext cx="2514581" cy="3413760"/>
        </p:xfrm>
        <a:graphic>
          <a:graphicData uri="http://schemas.openxmlformats.org/drawingml/2006/table">
            <a:tbl>
              <a:tblPr firstRow="1" bandRow="1">
                <a:tableStyleId>{2D5ABB26-0587-4C30-8999-92F81FD0307C}</a:tableStyleId>
              </a:tblPr>
              <a:tblGrid>
                <a:gridCol w="358901">
                  <a:extLst>
                    <a:ext uri="{9D8B030D-6E8A-4147-A177-3AD203B41FA5}">
                      <a16:colId xmlns="" xmlns:a16="http://schemas.microsoft.com/office/drawing/2014/main" val="20000"/>
                    </a:ext>
                  </a:extLst>
                </a:gridCol>
                <a:gridCol w="360425">
                  <a:extLst>
                    <a:ext uri="{9D8B030D-6E8A-4147-A177-3AD203B41FA5}">
                      <a16:colId xmlns="" xmlns:a16="http://schemas.microsoft.com/office/drawing/2014/main" val="20001"/>
                    </a:ext>
                  </a:extLst>
                </a:gridCol>
                <a:gridCol w="358901">
                  <a:extLst>
                    <a:ext uri="{9D8B030D-6E8A-4147-A177-3AD203B41FA5}">
                      <a16:colId xmlns="" xmlns:a16="http://schemas.microsoft.com/office/drawing/2014/main" val="20002"/>
                    </a:ext>
                  </a:extLst>
                </a:gridCol>
                <a:gridCol w="358139">
                  <a:extLst>
                    <a:ext uri="{9D8B030D-6E8A-4147-A177-3AD203B41FA5}">
                      <a16:colId xmlns="" xmlns:a16="http://schemas.microsoft.com/office/drawing/2014/main" val="20003"/>
                    </a:ext>
                  </a:extLst>
                </a:gridCol>
                <a:gridCol w="358901">
                  <a:extLst>
                    <a:ext uri="{9D8B030D-6E8A-4147-A177-3AD203B41FA5}">
                      <a16:colId xmlns="" xmlns:a16="http://schemas.microsoft.com/office/drawing/2014/main" val="20004"/>
                    </a:ext>
                  </a:extLst>
                </a:gridCol>
                <a:gridCol w="360425">
                  <a:extLst>
                    <a:ext uri="{9D8B030D-6E8A-4147-A177-3AD203B41FA5}">
                      <a16:colId xmlns="" xmlns:a16="http://schemas.microsoft.com/office/drawing/2014/main" val="20005"/>
                    </a:ext>
                  </a:extLst>
                </a:gridCol>
                <a:gridCol w="358889">
                  <a:extLst>
                    <a:ext uri="{9D8B030D-6E8A-4147-A177-3AD203B41FA5}">
                      <a16:colId xmlns="" xmlns:a16="http://schemas.microsoft.com/office/drawing/2014/main" val="20006"/>
                    </a:ext>
                  </a:extLst>
                </a:gridCol>
              </a:tblGrid>
              <a:tr h="364998">
                <a:tc>
                  <a:txBody>
                    <a:bodyPr/>
                    <a:lstStyle/>
                    <a:p>
                      <a:endParaRPr sz="32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 xmlns:a16="http://schemas.microsoft.com/office/drawing/2014/main" val="10000"/>
                  </a:ext>
                </a:extLst>
              </a:tr>
              <a:tr h="364998">
                <a:tc>
                  <a:txBody>
                    <a:bodyPr/>
                    <a:lstStyle/>
                    <a:p>
                      <a:endParaRPr sz="32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1"/>
                  </a:ext>
                </a:extLst>
              </a:tr>
              <a:tr h="364998">
                <a:tc>
                  <a:txBody>
                    <a:bodyPr/>
                    <a:lstStyle/>
                    <a:p>
                      <a:endParaRPr sz="32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2"/>
                  </a:ext>
                </a:extLst>
              </a:tr>
              <a:tr h="365760">
                <a:tc>
                  <a:txBody>
                    <a:bodyPr/>
                    <a:lstStyle/>
                    <a:p>
                      <a:endParaRPr sz="32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3"/>
                  </a:ext>
                </a:extLst>
              </a:tr>
              <a:tr h="364998">
                <a:tc>
                  <a:txBody>
                    <a:bodyPr/>
                    <a:lstStyle/>
                    <a:p>
                      <a:endParaRPr sz="32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4"/>
                  </a:ext>
                </a:extLst>
              </a:tr>
              <a:tr h="364998">
                <a:tc>
                  <a:txBody>
                    <a:bodyPr/>
                    <a:lstStyle/>
                    <a:p>
                      <a:endParaRPr sz="32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5"/>
                  </a:ext>
                </a:extLst>
              </a:tr>
              <a:tr h="364998">
                <a:tc>
                  <a:txBody>
                    <a:bodyPr/>
                    <a:lstStyle/>
                    <a:p>
                      <a:endParaRPr sz="32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endParaRPr sz="32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 xmlns:a16="http://schemas.microsoft.com/office/drawing/2014/main" val="10006"/>
                  </a:ext>
                </a:extLst>
              </a:tr>
            </a:tbl>
          </a:graphicData>
        </a:graphic>
      </p:graphicFrame>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91" y="933208"/>
            <a:ext cx="7800340" cy="435864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10"/>
              </a:spcBef>
            </a:pPr>
            <a:endParaRPr sz="3900">
              <a:latin typeface="Times New Roman" panose="02020603050405020304"/>
              <a:cs typeface="Times New Roman" panose="02020603050405020304"/>
            </a:endParaRPr>
          </a:p>
          <a:p>
            <a:pPr marL="107315">
              <a:lnSpc>
                <a:spcPct val="100000"/>
              </a:lnSpc>
              <a:tabLst>
                <a:tab pos="45021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链码</a:t>
            </a:r>
            <a:endParaRPr sz="3200">
              <a:latin typeface="新宋体" panose="02010609030101010101" charset="-122"/>
              <a:cs typeface="新宋体" panose="02010609030101010101" charset="-122"/>
            </a:endParaRPr>
          </a:p>
          <a:p>
            <a:pPr marL="564515">
              <a:lnSpc>
                <a:spcPct val="100000"/>
              </a:lnSpc>
              <a:spcBef>
                <a:spcPts val="760"/>
              </a:spcBef>
              <a:tabLst>
                <a:tab pos="105410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算法：</a:t>
            </a:r>
            <a:endParaRPr sz="3200">
              <a:latin typeface="新宋体" panose="02010609030101010101" charset="-122"/>
              <a:cs typeface="新宋体" panose="02010609030101010101" charset="-122"/>
            </a:endParaRPr>
          </a:p>
          <a:p>
            <a:pPr marL="1021715">
              <a:lnSpc>
                <a:spcPct val="100000"/>
              </a:lnSpc>
              <a:spcBef>
                <a:spcPts val="760"/>
              </a:spcBef>
              <a:tabLst>
                <a:tab pos="14541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给每一个线段边界一个方向编码</a:t>
            </a:r>
            <a:endParaRPr sz="3200">
              <a:latin typeface="新宋体" panose="02010609030101010101" charset="-122"/>
              <a:cs typeface="新宋体" panose="02010609030101010101" charset="-122"/>
            </a:endParaRPr>
          </a:p>
          <a:p>
            <a:pPr marL="1021715">
              <a:lnSpc>
                <a:spcPct val="100000"/>
              </a:lnSpc>
              <a:spcBef>
                <a:spcPts val="755"/>
              </a:spcBef>
              <a:tabLst>
                <a:tab pos="14541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有4链码和8链码两种编码方法</a:t>
            </a:r>
            <a:endParaRPr sz="3200">
              <a:latin typeface="新宋体" panose="02010609030101010101" charset="-122"/>
              <a:cs typeface="新宋体" panose="02010609030101010101" charset="-122"/>
            </a:endParaRPr>
          </a:p>
          <a:p>
            <a:pPr marL="1250950" marR="5080" indent="-229235">
              <a:lnSpc>
                <a:spcPct val="100000"/>
              </a:lnSpc>
              <a:spcBef>
                <a:spcPts val="760"/>
              </a:spcBef>
              <a:tabLst>
                <a:tab pos="14541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120" dirty="0">
                <a:latin typeface="新宋体" panose="02010609030101010101" charset="-122"/>
                <a:cs typeface="新宋体" panose="02010609030101010101" charset="-122"/>
              </a:rPr>
              <a:t>从起点开始，沿边界编码，至起点 </a:t>
            </a:r>
            <a:r>
              <a:rPr sz="3200" spc="-5" dirty="0">
                <a:latin typeface="新宋体" panose="02010609030101010101" charset="-122"/>
                <a:cs typeface="新宋体" panose="02010609030101010101" charset="-122"/>
              </a:rPr>
              <a:t>被重新碰到，结束一个对象的编码</a:t>
            </a:r>
            <a:endParaRPr sz="3200">
              <a:latin typeface="新宋体" panose="02010609030101010101" charset="-122"/>
              <a:cs typeface="新宋体" panose="02010609030101010101"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60" y="994892"/>
            <a:ext cx="7496175" cy="503999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像素之间距离的定义</a:t>
            </a:r>
            <a:endParaRPr sz="3200">
              <a:latin typeface="新宋体" panose="02010609030101010101" charset="-122"/>
              <a:cs typeface="新宋体" panose="02010609030101010101" charset="-122"/>
            </a:endParaRPr>
          </a:p>
          <a:p>
            <a:pPr>
              <a:lnSpc>
                <a:spcPct val="100000"/>
              </a:lnSpc>
              <a:spcBef>
                <a:spcPts val="50"/>
              </a:spcBef>
            </a:pPr>
            <a:endParaRPr sz="3750">
              <a:latin typeface="Times New Roman" panose="02020603050405020304"/>
              <a:cs typeface="Times New Roman" panose="02020603050405020304"/>
            </a:endParaRPr>
          </a:p>
          <a:p>
            <a:pPr marL="853440" marR="6350" indent="-686435">
              <a:lnSpc>
                <a:spcPct val="100000"/>
              </a:lnSpc>
            </a:pPr>
            <a:r>
              <a:rPr sz="3200" spc="-5" dirty="0">
                <a:latin typeface="新宋体" panose="02010609030101010101" charset="-122"/>
                <a:cs typeface="新宋体" panose="02010609030101010101" charset="-122"/>
              </a:rPr>
              <a:t>对于像</a:t>
            </a:r>
            <a:r>
              <a:rPr sz="3200" dirty="0">
                <a:latin typeface="新宋体" panose="02010609030101010101" charset="-122"/>
                <a:cs typeface="新宋体" panose="02010609030101010101" charset="-122"/>
              </a:rPr>
              <a:t>素</a:t>
            </a:r>
            <a:r>
              <a:rPr sz="3200" spc="-10" dirty="0">
                <a:solidFill>
                  <a:srgbClr val="FF0000"/>
                </a:solidFill>
                <a:latin typeface="新宋体" panose="02010609030101010101" charset="-122"/>
                <a:cs typeface="新宋体" panose="02010609030101010101" charset="-122"/>
              </a:rPr>
              <a:t>p</a:t>
            </a:r>
            <a:r>
              <a:rPr sz="3200" dirty="0">
                <a:latin typeface="新宋体" panose="02010609030101010101" charset="-122"/>
                <a:cs typeface="新宋体" panose="02010609030101010101" charset="-122"/>
              </a:rPr>
              <a:t>、</a:t>
            </a:r>
            <a:r>
              <a:rPr sz="3200" spc="-10" dirty="0">
                <a:solidFill>
                  <a:srgbClr val="FF0000"/>
                </a:solidFill>
                <a:latin typeface="新宋体" panose="02010609030101010101" charset="-122"/>
                <a:cs typeface="新宋体" panose="02010609030101010101" charset="-122"/>
              </a:rPr>
              <a:t>q</a:t>
            </a:r>
            <a:r>
              <a:rPr sz="3200" dirty="0">
                <a:latin typeface="新宋体" panose="02010609030101010101" charset="-122"/>
                <a:cs typeface="新宋体" panose="02010609030101010101" charset="-122"/>
              </a:rPr>
              <a:t>和</a:t>
            </a:r>
            <a:r>
              <a:rPr sz="3200" spc="-10" dirty="0">
                <a:solidFill>
                  <a:srgbClr val="FF0000"/>
                </a:solidFill>
                <a:latin typeface="新宋体" panose="02010609030101010101" charset="-122"/>
                <a:cs typeface="新宋体" panose="02010609030101010101" charset="-122"/>
              </a:rPr>
              <a:t>z</a:t>
            </a:r>
            <a:r>
              <a:rPr sz="3200" spc="-5" dirty="0">
                <a:latin typeface="新宋体" panose="02010609030101010101" charset="-122"/>
                <a:cs typeface="新宋体" panose="02010609030101010101" charset="-122"/>
              </a:rPr>
              <a:t>，分别具有坐标(x,y)， (s,t)和(u,v)，如果</a:t>
            </a:r>
            <a:endParaRPr sz="3200">
              <a:latin typeface="新宋体" panose="02010609030101010101" charset="-122"/>
              <a:cs typeface="新宋体" panose="02010609030101010101" charset="-122"/>
            </a:endParaRPr>
          </a:p>
          <a:p>
            <a:pPr marL="853440" marR="5080" indent="-685800">
              <a:lnSpc>
                <a:spcPct val="100000"/>
              </a:lnSpc>
              <a:spcBef>
                <a:spcPts val="875"/>
              </a:spcBef>
              <a:tabLst>
                <a:tab pos="1767205" algn="l"/>
                <a:tab pos="2453640" algn="l"/>
              </a:tabLst>
            </a:pPr>
            <a:r>
              <a:rPr sz="2500" dirty="0">
                <a:solidFill>
                  <a:srgbClr val="EE2B0A"/>
                </a:solidFill>
                <a:latin typeface="新宋体" panose="02010609030101010101" charset="-122"/>
                <a:cs typeface="新宋体" panose="02010609030101010101" charset="-122"/>
              </a:rPr>
              <a:t>(1)</a:t>
            </a:r>
            <a:r>
              <a:rPr sz="2500" spc="395" dirty="0">
                <a:solidFill>
                  <a:srgbClr val="EE2B0A"/>
                </a:solidFill>
                <a:latin typeface="新宋体" panose="02010609030101010101" charset="-122"/>
                <a:cs typeface="新宋体" panose="02010609030101010101" charset="-122"/>
              </a:rPr>
              <a:t> </a:t>
            </a:r>
            <a:r>
              <a:rPr sz="3600" dirty="0">
                <a:latin typeface="新宋体" panose="02010609030101010101" charset="-122"/>
                <a:cs typeface="新宋体" panose="02010609030101010101" charset="-122"/>
              </a:rPr>
              <a:t>D(</a:t>
            </a:r>
            <a:r>
              <a:rPr sz="3600" dirty="0">
                <a:solidFill>
                  <a:srgbClr val="FF0000"/>
                </a:solidFill>
                <a:latin typeface="新宋体" panose="02010609030101010101" charset="-122"/>
                <a:cs typeface="新宋体" panose="02010609030101010101" charset="-122"/>
              </a:rPr>
              <a:t>p</a:t>
            </a:r>
            <a:r>
              <a:rPr sz="3600" dirty="0">
                <a:latin typeface="新宋体" panose="02010609030101010101" charset="-122"/>
                <a:cs typeface="新宋体" panose="02010609030101010101" charset="-122"/>
              </a:rPr>
              <a:t>,</a:t>
            </a:r>
            <a:r>
              <a:rPr sz="3600" spc="-5" dirty="0">
                <a:solidFill>
                  <a:srgbClr val="FF0000"/>
                </a:solidFill>
                <a:latin typeface="新宋体" panose="02010609030101010101" charset="-122"/>
                <a:cs typeface="新宋体" panose="02010609030101010101" charset="-122"/>
              </a:rPr>
              <a:t>q</a:t>
            </a:r>
            <a:r>
              <a:rPr sz="3600" dirty="0">
                <a:latin typeface="新宋体" panose="02010609030101010101" charset="-122"/>
                <a:cs typeface="新宋体" panose="02010609030101010101" charset="-122"/>
              </a:rPr>
              <a:t>)	</a:t>
            </a:r>
            <a:r>
              <a:rPr sz="3600" b="1" spc="-15" dirty="0">
                <a:latin typeface="新宋体" panose="02010609030101010101" charset="-122"/>
                <a:cs typeface="新宋体" panose="02010609030101010101" charset="-122"/>
              </a:rPr>
              <a:t>≥</a:t>
            </a:r>
            <a:r>
              <a:rPr sz="3600" b="1" spc="-10" dirty="0">
                <a:latin typeface="新宋体" panose="02010609030101010101" charset="-122"/>
                <a:cs typeface="新宋体" panose="02010609030101010101" charset="-122"/>
              </a:rPr>
              <a:t> </a:t>
            </a:r>
            <a:r>
              <a:rPr sz="3600" dirty="0">
                <a:latin typeface="新宋体" panose="02010609030101010101" charset="-122"/>
                <a:cs typeface="新宋体" panose="02010609030101010101" charset="-122"/>
              </a:rPr>
              <a:t>0</a:t>
            </a:r>
            <a:r>
              <a:rPr sz="3600" spc="-5" dirty="0">
                <a:latin typeface="新宋体" panose="02010609030101010101" charset="-122"/>
                <a:cs typeface="新宋体" panose="02010609030101010101" charset="-122"/>
              </a:rPr>
              <a:t> (D(</a:t>
            </a:r>
            <a:r>
              <a:rPr sz="3600" spc="-5" dirty="0">
                <a:solidFill>
                  <a:srgbClr val="FF0000"/>
                </a:solidFill>
                <a:latin typeface="新宋体" panose="02010609030101010101" charset="-122"/>
                <a:cs typeface="新宋体" panose="02010609030101010101" charset="-122"/>
              </a:rPr>
              <a:t>p</a:t>
            </a:r>
            <a:r>
              <a:rPr sz="3600" dirty="0">
                <a:latin typeface="新宋体" panose="02010609030101010101" charset="-122"/>
                <a:cs typeface="新宋体" panose="02010609030101010101" charset="-122"/>
              </a:rPr>
              <a:t>,</a:t>
            </a:r>
            <a:r>
              <a:rPr sz="3600" dirty="0">
                <a:solidFill>
                  <a:srgbClr val="FF0000"/>
                </a:solidFill>
                <a:latin typeface="新宋体" panose="02010609030101010101" charset="-122"/>
                <a:cs typeface="新宋体" panose="02010609030101010101" charset="-122"/>
              </a:rPr>
              <a:t>q</a:t>
            </a:r>
            <a:r>
              <a:rPr sz="3600" dirty="0">
                <a:latin typeface="新宋体" panose="02010609030101010101" charset="-122"/>
                <a:cs typeface="新宋体" panose="02010609030101010101" charset="-122"/>
              </a:rPr>
              <a:t>)=0，当且仅 </a:t>
            </a:r>
            <a:r>
              <a:rPr sz="3600" spc="-5" dirty="0">
                <a:latin typeface="新宋体" panose="02010609030101010101" charset="-122"/>
                <a:cs typeface="新宋体" panose="02010609030101010101" charset="-122"/>
              </a:rPr>
              <a:t>当</a:t>
            </a:r>
            <a:r>
              <a:rPr sz="3600" dirty="0">
                <a:solidFill>
                  <a:srgbClr val="FF0000"/>
                </a:solidFill>
                <a:latin typeface="新宋体" panose="02010609030101010101" charset="-122"/>
                <a:cs typeface="新宋体" panose="02010609030101010101" charset="-122"/>
              </a:rPr>
              <a:t>p	</a:t>
            </a:r>
            <a:r>
              <a:rPr sz="3600" spc="-5" dirty="0">
                <a:latin typeface="新宋体" panose="02010609030101010101" charset="-122"/>
                <a:cs typeface="新宋体" panose="02010609030101010101" charset="-122"/>
              </a:rPr>
              <a:t>=</a:t>
            </a:r>
            <a:r>
              <a:rPr sz="3600" dirty="0">
                <a:solidFill>
                  <a:srgbClr val="FF0000"/>
                </a:solidFill>
                <a:latin typeface="新宋体" panose="02010609030101010101" charset="-122"/>
                <a:cs typeface="新宋体" panose="02010609030101010101" charset="-122"/>
              </a:rPr>
              <a:t>q</a:t>
            </a:r>
            <a:r>
              <a:rPr sz="3600" dirty="0">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a:p>
            <a:pPr marL="167640">
              <a:lnSpc>
                <a:spcPct val="100000"/>
              </a:lnSpc>
              <a:spcBef>
                <a:spcPts val="860"/>
              </a:spcBef>
              <a:tabLst>
                <a:tab pos="2682240" algn="l"/>
                <a:tab pos="3368040" algn="l"/>
              </a:tabLst>
            </a:pPr>
            <a:r>
              <a:rPr sz="2500" dirty="0">
                <a:solidFill>
                  <a:srgbClr val="EE2B0A"/>
                </a:solidFill>
                <a:latin typeface="新宋体" panose="02010609030101010101" charset="-122"/>
                <a:cs typeface="新宋体" panose="02010609030101010101" charset="-122"/>
              </a:rPr>
              <a:t>(2)</a:t>
            </a:r>
            <a:r>
              <a:rPr sz="2500" spc="395" dirty="0">
                <a:solidFill>
                  <a:srgbClr val="EE2B0A"/>
                </a:solidFill>
                <a:latin typeface="新宋体" panose="02010609030101010101" charset="-122"/>
                <a:cs typeface="新宋体" panose="02010609030101010101" charset="-122"/>
              </a:rPr>
              <a:t> </a:t>
            </a:r>
            <a:r>
              <a:rPr sz="3600" dirty="0">
                <a:latin typeface="新宋体" panose="02010609030101010101" charset="-122"/>
                <a:cs typeface="新宋体" panose="02010609030101010101" charset="-122"/>
              </a:rPr>
              <a:t>D(</a:t>
            </a:r>
            <a:r>
              <a:rPr sz="3600" dirty="0">
                <a:solidFill>
                  <a:srgbClr val="FF0000"/>
                </a:solidFill>
                <a:latin typeface="新宋体" panose="02010609030101010101" charset="-122"/>
                <a:cs typeface="新宋体" panose="02010609030101010101" charset="-122"/>
              </a:rPr>
              <a:t>p</a:t>
            </a:r>
            <a:r>
              <a:rPr sz="3600" dirty="0">
                <a:latin typeface="新宋体" panose="02010609030101010101" charset="-122"/>
                <a:cs typeface="新宋体" panose="02010609030101010101" charset="-122"/>
              </a:rPr>
              <a:t>,</a:t>
            </a:r>
            <a:r>
              <a:rPr sz="3600" spc="-5" dirty="0">
                <a:solidFill>
                  <a:srgbClr val="FF0000"/>
                </a:solidFill>
                <a:latin typeface="新宋体" panose="02010609030101010101" charset="-122"/>
                <a:cs typeface="新宋体" panose="02010609030101010101" charset="-122"/>
              </a:rPr>
              <a:t>q</a:t>
            </a:r>
            <a:r>
              <a:rPr sz="3600" dirty="0">
                <a:latin typeface="新宋体" panose="02010609030101010101" charset="-122"/>
                <a:cs typeface="新宋体" panose="02010609030101010101" charset="-122"/>
              </a:rPr>
              <a:t>)	=	D(</a:t>
            </a:r>
            <a:r>
              <a:rPr sz="3600" dirty="0">
                <a:solidFill>
                  <a:srgbClr val="FF0000"/>
                </a:solidFill>
                <a:latin typeface="新宋体" panose="02010609030101010101" charset="-122"/>
                <a:cs typeface="新宋体" panose="02010609030101010101" charset="-122"/>
              </a:rPr>
              <a:t>q</a:t>
            </a:r>
            <a:r>
              <a:rPr sz="3600" dirty="0">
                <a:latin typeface="新宋体" panose="02010609030101010101" charset="-122"/>
                <a:cs typeface="新宋体" panose="02010609030101010101" charset="-122"/>
              </a:rPr>
              <a:t>,</a:t>
            </a:r>
            <a:r>
              <a:rPr sz="3600" spc="-5" dirty="0">
                <a:solidFill>
                  <a:srgbClr val="FF0000"/>
                </a:solidFill>
                <a:latin typeface="新宋体" panose="02010609030101010101" charset="-122"/>
                <a:cs typeface="新宋体" panose="02010609030101010101" charset="-122"/>
              </a:rPr>
              <a:t>p</a:t>
            </a:r>
            <a:r>
              <a:rPr sz="3600" dirty="0">
                <a:latin typeface="新宋体" panose="02010609030101010101" charset="-122"/>
                <a:cs typeface="新宋体" panose="02010609030101010101" charset="-122"/>
              </a:rPr>
              <a:t>)</a:t>
            </a:r>
            <a:endParaRPr sz="3600">
              <a:latin typeface="新宋体" panose="02010609030101010101" charset="-122"/>
              <a:cs typeface="新宋体" panose="02010609030101010101" charset="-122"/>
            </a:endParaRPr>
          </a:p>
          <a:p>
            <a:pPr marL="167640" marR="1554480">
              <a:lnSpc>
                <a:spcPts val="4600"/>
              </a:lnSpc>
              <a:spcBef>
                <a:spcPts val="275"/>
              </a:spcBef>
              <a:tabLst>
                <a:tab pos="853440" algn="l"/>
              </a:tabLst>
            </a:pPr>
            <a:r>
              <a:rPr sz="2200" dirty="0">
                <a:solidFill>
                  <a:srgbClr val="EE2B0A"/>
                </a:solidFill>
                <a:latin typeface="新宋体" panose="02010609030101010101" charset="-122"/>
                <a:cs typeface="新宋体" panose="02010609030101010101" charset="-122"/>
              </a:rPr>
              <a:t>(3)	</a:t>
            </a:r>
            <a:r>
              <a:rPr sz="3200" spc="-5" dirty="0">
                <a:latin typeface="新宋体" panose="02010609030101010101" charset="-122"/>
                <a:cs typeface="新宋体" panose="02010609030101010101" charset="-122"/>
              </a:rPr>
              <a:t>D(</a:t>
            </a:r>
            <a:r>
              <a:rPr sz="3200" spc="-10" dirty="0">
                <a:solidFill>
                  <a:srgbClr val="FF0000"/>
                </a:solidFill>
                <a:latin typeface="新宋体" panose="02010609030101010101" charset="-122"/>
                <a:cs typeface="新宋体" panose="02010609030101010101" charset="-122"/>
              </a:rPr>
              <a:t>p</a:t>
            </a:r>
            <a:r>
              <a:rPr sz="3200" spc="-5" dirty="0">
                <a:latin typeface="新宋体" panose="02010609030101010101" charset="-122"/>
                <a:cs typeface="新宋体" panose="02010609030101010101" charset="-122"/>
              </a:rPr>
              <a:t>,</a:t>
            </a:r>
            <a:r>
              <a:rPr sz="3200" spc="-5" dirty="0">
                <a:solidFill>
                  <a:srgbClr val="FF0000"/>
                </a:solidFill>
                <a:latin typeface="新宋体" panose="02010609030101010101" charset="-122"/>
                <a:cs typeface="新宋体" panose="02010609030101010101" charset="-122"/>
              </a:rPr>
              <a:t>z</a:t>
            </a:r>
            <a:r>
              <a:rPr sz="3200" spc="-5" dirty="0">
                <a:latin typeface="新宋体" panose="02010609030101010101" charset="-122"/>
                <a:cs typeface="新宋体" panose="02010609030101010101" charset="-122"/>
              </a:rPr>
              <a:t>) ≤</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D</a:t>
            </a:r>
            <a:r>
              <a:rPr sz="3200" spc="-10" dirty="0">
                <a:latin typeface="新宋体" panose="02010609030101010101" charset="-122"/>
                <a:cs typeface="新宋体" panose="02010609030101010101" charset="-122"/>
              </a:rPr>
              <a:t>(</a:t>
            </a:r>
            <a:r>
              <a:rPr sz="3200" spc="-5" dirty="0">
                <a:solidFill>
                  <a:srgbClr val="FF0000"/>
                </a:solidFill>
                <a:latin typeface="新宋体" panose="02010609030101010101" charset="-122"/>
                <a:cs typeface="新宋体" panose="02010609030101010101" charset="-122"/>
              </a:rPr>
              <a:t>p</a:t>
            </a:r>
            <a:r>
              <a:rPr sz="3200" spc="-5" dirty="0">
                <a:latin typeface="新宋体" panose="02010609030101010101" charset="-122"/>
                <a:cs typeface="新宋体" panose="02010609030101010101" charset="-122"/>
              </a:rPr>
              <a:t>,</a:t>
            </a:r>
            <a:r>
              <a:rPr sz="3200" spc="-10" dirty="0">
                <a:solidFill>
                  <a:srgbClr val="FF0000"/>
                </a:solidFill>
                <a:latin typeface="新宋体" panose="02010609030101010101" charset="-122"/>
                <a:cs typeface="新宋体" panose="02010609030101010101" charset="-122"/>
              </a:rPr>
              <a:t>q</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D</a:t>
            </a:r>
            <a:r>
              <a:rPr sz="3200" spc="-10" dirty="0">
                <a:latin typeface="新宋体" panose="02010609030101010101" charset="-122"/>
                <a:cs typeface="新宋体" panose="02010609030101010101" charset="-122"/>
              </a:rPr>
              <a:t>(</a:t>
            </a:r>
            <a:r>
              <a:rPr sz="3200" spc="-5" dirty="0">
                <a:solidFill>
                  <a:srgbClr val="FF0000"/>
                </a:solidFill>
                <a:latin typeface="新宋体" panose="02010609030101010101" charset="-122"/>
                <a:cs typeface="新宋体" panose="02010609030101010101" charset="-122"/>
              </a:rPr>
              <a:t>q</a:t>
            </a:r>
            <a:r>
              <a:rPr sz="3200" spc="-5" dirty="0">
                <a:latin typeface="新宋体" panose="02010609030101010101" charset="-122"/>
                <a:cs typeface="新宋体" panose="02010609030101010101" charset="-122"/>
              </a:rPr>
              <a:t>,</a:t>
            </a:r>
            <a:r>
              <a:rPr sz="3200" spc="-10" dirty="0">
                <a:solidFill>
                  <a:srgbClr val="FF0000"/>
                </a:solidFill>
                <a:latin typeface="新宋体" panose="02010609030101010101" charset="-122"/>
                <a:cs typeface="新宋体" panose="02010609030101010101" charset="-122"/>
              </a:rPr>
              <a:t>z</a:t>
            </a:r>
            <a:r>
              <a:rPr sz="3200" spc="-5" dirty="0">
                <a:latin typeface="新宋体" panose="02010609030101010101" charset="-122"/>
                <a:cs typeface="新宋体" panose="02010609030101010101" charset="-122"/>
              </a:rPr>
              <a:t>) 则称D是距离函数或度量</a:t>
            </a:r>
            <a:endParaRPr sz="3200">
              <a:latin typeface="新宋体" panose="02010609030101010101" charset="-122"/>
              <a:cs typeface="新宋体" panose="02010609030101010101" charset="-122"/>
            </a:endParaRPr>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91" y="933170"/>
            <a:ext cx="7661275" cy="542798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31115">
              <a:lnSpc>
                <a:spcPct val="100000"/>
              </a:lnSpc>
              <a:tabLst>
                <a:tab pos="37401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链码</a:t>
            </a:r>
            <a:endParaRPr sz="3200">
              <a:latin typeface="新宋体" panose="02010609030101010101" charset="-122"/>
              <a:cs typeface="新宋体" panose="02010609030101010101" charset="-122"/>
            </a:endParaRPr>
          </a:p>
          <a:p>
            <a:pPr marL="945515" marR="4066540" indent="-457200">
              <a:lnSpc>
                <a:spcPct val="120000"/>
              </a:lnSpc>
              <a:spcBef>
                <a:spcPts val="5"/>
              </a:spcBef>
              <a:tabLst>
                <a:tab pos="97790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问题1： 1）链码相当长</a:t>
            </a:r>
            <a:endParaRPr sz="3200">
              <a:latin typeface="新宋体" panose="02010609030101010101" charset="-122"/>
              <a:cs typeface="新宋体" panose="02010609030101010101" charset="-122"/>
            </a:endParaRPr>
          </a:p>
          <a:p>
            <a:pPr marL="945515">
              <a:lnSpc>
                <a:spcPct val="100000"/>
              </a:lnSpc>
              <a:spcBef>
                <a:spcPts val="760"/>
              </a:spcBef>
            </a:pPr>
            <a:r>
              <a:rPr sz="3200" spc="-5" dirty="0">
                <a:latin typeface="新宋体" panose="02010609030101010101" charset="-122"/>
                <a:cs typeface="新宋体" panose="02010609030101010101" charset="-122"/>
              </a:rPr>
              <a:t>2）噪音会产生不必要的链码</a:t>
            </a:r>
            <a:endParaRPr sz="3200">
              <a:latin typeface="新宋体" panose="02010609030101010101" charset="-122"/>
              <a:cs typeface="新宋体" panose="02010609030101010101" charset="-122"/>
            </a:endParaRPr>
          </a:p>
          <a:p>
            <a:pPr marL="945515" marR="3660140" indent="-457200">
              <a:lnSpc>
                <a:spcPct val="120000"/>
              </a:lnSpc>
              <a:spcBef>
                <a:spcPts val="5"/>
              </a:spcBef>
              <a:tabLst>
                <a:tab pos="97790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改进1： 1）加大网格空间</a:t>
            </a:r>
            <a:endParaRPr sz="3200">
              <a:latin typeface="新宋体" panose="02010609030101010101" charset="-122"/>
              <a:cs typeface="新宋体" panose="02010609030101010101" charset="-122"/>
            </a:endParaRPr>
          </a:p>
          <a:p>
            <a:pPr marL="1174750" marR="5080" indent="-229235">
              <a:lnSpc>
                <a:spcPct val="100000"/>
              </a:lnSpc>
              <a:spcBef>
                <a:spcPts val="760"/>
              </a:spcBef>
            </a:pPr>
            <a:r>
              <a:rPr sz="3200" spc="-5" dirty="0">
                <a:latin typeface="新宋体" panose="02010609030101010101" charset="-122"/>
                <a:cs typeface="新宋体" panose="02010609030101010101" charset="-122"/>
              </a:rPr>
              <a:t>2）依据原始边界与结果的接近程度， 来确定新点的位置</a:t>
            </a:r>
            <a:endParaRPr sz="3200">
              <a:latin typeface="新宋体" panose="02010609030101010101" charset="-122"/>
              <a:cs typeface="新宋体" panose="02010609030101010101" charset="-122"/>
            </a:endParaRPr>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921129" y="2180590"/>
            <a:ext cx="2399030" cy="476250"/>
          </a:xfrm>
          <a:prstGeom prst="rect">
            <a:avLst/>
          </a:prstGeom>
        </p:spPr>
        <p:txBody>
          <a:bodyPr vert="horz" wrap="square" lIns="0" tIns="0" rIns="0" bIns="0" rtlCol="0">
            <a:spAutoFit/>
          </a:bodyPr>
          <a:lstStyle/>
          <a:p>
            <a:pPr marL="12700">
              <a:lnSpc>
                <a:spcPts val="375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链码举例：</a:t>
            </a:r>
            <a:endParaRPr sz="3200">
              <a:latin typeface="新宋体" panose="02010609030101010101" charset="-122"/>
              <a:cs typeface="新宋体" panose="02010609030101010101" charset="-122"/>
            </a:endParaRPr>
          </a:p>
        </p:txBody>
      </p:sp>
      <p:sp>
        <p:nvSpPr>
          <p:cNvPr id="6" name="object 6"/>
          <p:cNvSpPr txBox="1"/>
          <p:nvPr/>
        </p:nvSpPr>
        <p:spPr>
          <a:xfrm>
            <a:off x="2073529" y="5819394"/>
            <a:ext cx="4597400" cy="534670"/>
          </a:xfrm>
          <a:prstGeom prst="rect">
            <a:avLst/>
          </a:prstGeom>
        </p:spPr>
        <p:txBody>
          <a:bodyPr vert="horz" wrap="square" lIns="0" tIns="0" rIns="0" bIns="0" rtlCol="0">
            <a:spAutoFit/>
          </a:bodyPr>
          <a:lstStyle/>
          <a:p>
            <a:pPr marL="12700">
              <a:lnSpc>
                <a:spcPts val="4205"/>
              </a:lnSpc>
            </a:pPr>
            <a:r>
              <a:rPr sz="3600" dirty="0">
                <a:latin typeface="新宋体" panose="02010609030101010101" charset="-122"/>
                <a:cs typeface="新宋体" panose="02010609030101010101" charset="-122"/>
              </a:rPr>
              <a:t>4-链码：003332221101</a:t>
            </a:r>
            <a:endParaRPr sz="3600">
              <a:latin typeface="新宋体" panose="02010609030101010101" charset="-122"/>
              <a:cs typeface="新宋体" panose="02010609030101010101" charset="-122"/>
            </a:endParaRPr>
          </a:p>
        </p:txBody>
      </p:sp>
      <p:sp>
        <p:nvSpPr>
          <p:cNvPr id="7" name="object 7"/>
          <p:cNvSpPr/>
          <p:nvPr/>
        </p:nvSpPr>
        <p:spPr>
          <a:xfrm>
            <a:off x="7023227" y="5378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8" name="object 8"/>
          <p:cNvSpPr/>
          <p:nvPr/>
        </p:nvSpPr>
        <p:spPr>
          <a:xfrm>
            <a:off x="7023227" y="5378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7023227" y="4997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10" name="object 10"/>
          <p:cNvSpPr/>
          <p:nvPr/>
        </p:nvSpPr>
        <p:spPr>
          <a:xfrm>
            <a:off x="7023227" y="4997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1" name="object 11"/>
          <p:cNvSpPr/>
          <p:nvPr/>
        </p:nvSpPr>
        <p:spPr>
          <a:xfrm>
            <a:off x="7023227" y="4616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12" name="object 12"/>
          <p:cNvSpPr/>
          <p:nvPr/>
        </p:nvSpPr>
        <p:spPr>
          <a:xfrm>
            <a:off x="7023227" y="4616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3" name="object 13"/>
          <p:cNvSpPr/>
          <p:nvPr/>
        </p:nvSpPr>
        <p:spPr>
          <a:xfrm>
            <a:off x="7023227" y="4311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14" name="object 14"/>
          <p:cNvSpPr/>
          <p:nvPr/>
        </p:nvSpPr>
        <p:spPr>
          <a:xfrm>
            <a:off x="7023227" y="43113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5" name="object 15"/>
          <p:cNvSpPr/>
          <p:nvPr/>
        </p:nvSpPr>
        <p:spPr>
          <a:xfrm>
            <a:off x="4813439" y="5378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16" name="object 16"/>
          <p:cNvSpPr/>
          <p:nvPr/>
        </p:nvSpPr>
        <p:spPr>
          <a:xfrm>
            <a:off x="4813439" y="5378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7" name="object 17"/>
          <p:cNvSpPr/>
          <p:nvPr/>
        </p:nvSpPr>
        <p:spPr>
          <a:xfrm>
            <a:off x="4813439" y="4997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18" name="object 18"/>
          <p:cNvSpPr/>
          <p:nvPr/>
        </p:nvSpPr>
        <p:spPr>
          <a:xfrm>
            <a:off x="4813439" y="4997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9" name="object 19"/>
          <p:cNvSpPr/>
          <p:nvPr/>
        </p:nvSpPr>
        <p:spPr>
          <a:xfrm>
            <a:off x="4813439" y="4616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20" name="object 20"/>
          <p:cNvSpPr/>
          <p:nvPr/>
        </p:nvSpPr>
        <p:spPr>
          <a:xfrm>
            <a:off x="4813439" y="4616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1" name="object 21"/>
          <p:cNvSpPr/>
          <p:nvPr/>
        </p:nvSpPr>
        <p:spPr>
          <a:xfrm>
            <a:off x="4813439" y="4311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22" name="object 22"/>
          <p:cNvSpPr/>
          <p:nvPr/>
        </p:nvSpPr>
        <p:spPr>
          <a:xfrm>
            <a:off x="4813439" y="43113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3" name="object 23"/>
          <p:cNvSpPr/>
          <p:nvPr/>
        </p:nvSpPr>
        <p:spPr>
          <a:xfrm>
            <a:off x="7023227" y="3930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24" name="object 24"/>
          <p:cNvSpPr/>
          <p:nvPr/>
        </p:nvSpPr>
        <p:spPr>
          <a:xfrm>
            <a:off x="7023227" y="39303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5" name="object 25"/>
          <p:cNvSpPr/>
          <p:nvPr/>
        </p:nvSpPr>
        <p:spPr>
          <a:xfrm>
            <a:off x="7023227" y="3625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26" name="object 26"/>
          <p:cNvSpPr/>
          <p:nvPr/>
        </p:nvSpPr>
        <p:spPr>
          <a:xfrm>
            <a:off x="7023227" y="36255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7" name="object 27"/>
          <p:cNvSpPr/>
          <p:nvPr/>
        </p:nvSpPr>
        <p:spPr>
          <a:xfrm>
            <a:off x="7023227" y="3320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28" name="object 28"/>
          <p:cNvSpPr/>
          <p:nvPr/>
        </p:nvSpPr>
        <p:spPr>
          <a:xfrm>
            <a:off x="7023227" y="33207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9" name="object 29"/>
          <p:cNvSpPr/>
          <p:nvPr/>
        </p:nvSpPr>
        <p:spPr>
          <a:xfrm>
            <a:off x="4813439" y="4006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30" name="object 30"/>
          <p:cNvSpPr/>
          <p:nvPr/>
        </p:nvSpPr>
        <p:spPr>
          <a:xfrm>
            <a:off x="4813439" y="40065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1" name="object 31"/>
          <p:cNvSpPr/>
          <p:nvPr/>
        </p:nvSpPr>
        <p:spPr>
          <a:xfrm>
            <a:off x="6642227" y="5378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32" name="object 32"/>
          <p:cNvSpPr/>
          <p:nvPr/>
        </p:nvSpPr>
        <p:spPr>
          <a:xfrm>
            <a:off x="6642227" y="5378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3" name="object 33"/>
          <p:cNvSpPr/>
          <p:nvPr/>
        </p:nvSpPr>
        <p:spPr>
          <a:xfrm>
            <a:off x="6261227" y="5378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34" name="object 34"/>
          <p:cNvSpPr/>
          <p:nvPr/>
        </p:nvSpPr>
        <p:spPr>
          <a:xfrm>
            <a:off x="6261227" y="5378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5" name="object 35"/>
          <p:cNvSpPr/>
          <p:nvPr/>
        </p:nvSpPr>
        <p:spPr>
          <a:xfrm>
            <a:off x="5880239" y="5378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36" name="object 36"/>
          <p:cNvSpPr/>
          <p:nvPr/>
        </p:nvSpPr>
        <p:spPr>
          <a:xfrm>
            <a:off x="5880239" y="5378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7" name="object 37"/>
          <p:cNvSpPr/>
          <p:nvPr/>
        </p:nvSpPr>
        <p:spPr>
          <a:xfrm>
            <a:off x="5575439" y="5378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38" name="object 38"/>
          <p:cNvSpPr/>
          <p:nvPr/>
        </p:nvSpPr>
        <p:spPr>
          <a:xfrm>
            <a:off x="5575439" y="5378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9" name="object 39"/>
          <p:cNvSpPr/>
          <p:nvPr/>
        </p:nvSpPr>
        <p:spPr>
          <a:xfrm>
            <a:off x="5194439" y="5378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0" name="object 40"/>
          <p:cNvSpPr/>
          <p:nvPr/>
        </p:nvSpPr>
        <p:spPr>
          <a:xfrm>
            <a:off x="5194439" y="5378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1" name="object 41"/>
          <p:cNvSpPr/>
          <p:nvPr/>
        </p:nvSpPr>
        <p:spPr>
          <a:xfrm>
            <a:off x="6642227" y="3320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2" name="object 42"/>
          <p:cNvSpPr/>
          <p:nvPr/>
        </p:nvSpPr>
        <p:spPr>
          <a:xfrm>
            <a:off x="6642227" y="33207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3" name="object 43"/>
          <p:cNvSpPr/>
          <p:nvPr/>
        </p:nvSpPr>
        <p:spPr>
          <a:xfrm>
            <a:off x="6337427" y="3320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4" name="object 44"/>
          <p:cNvSpPr/>
          <p:nvPr/>
        </p:nvSpPr>
        <p:spPr>
          <a:xfrm>
            <a:off x="6337427" y="33207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5" name="object 45"/>
          <p:cNvSpPr/>
          <p:nvPr/>
        </p:nvSpPr>
        <p:spPr>
          <a:xfrm>
            <a:off x="5956439" y="3320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6" name="object 46"/>
          <p:cNvSpPr/>
          <p:nvPr/>
        </p:nvSpPr>
        <p:spPr>
          <a:xfrm>
            <a:off x="5956439" y="33207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7" name="object 47"/>
          <p:cNvSpPr/>
          <p:nvPr/>
        </p:nvSpPr>
        <p:spPr>
          <a:xfrm>
            <a:off x="5575439" y="3320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48" name="object 48"/>
          <p:cNvSpPr/>
          <p:nvPr/>
        </p:nvSpPr>
        <p:spPr>
          <a:xfrm>
            <a:off x="5575439" y="33207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9" name="object 49"/>
          <p:cNvSpPr/>
          <p:nvPr/>
        </p:nvSpPr>
        <p:spPr>
          <a:xfrm>
            <a:off x="5575439" y="3625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50" name="object 50"/>
          <p:cNvSpPr/>
          <p:nvPr/>
        </p:nvSpPr>
        <p:spPr>
          <a:xfrm>
            <a:off x="5575439" y="36255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1" name="object 51"/>
          <p:cNvSpPr/>
          <p:nvPr/>
        </p:nvSpPr>
        <p:spPr>
          <a:xfrm>
            <a:off x="5575439" y="4006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52" name="object 52"/>
          <p:cNvSpPr/>
          <p:nvPr/>
        </p:nvSpPr>
        <p:spPr>
          <a:xfrm>
            <a:off x="5575439" y="40065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3" name="object 53"/>
          <p:cNvSpPr/>
          <p:nvPr/>
        </p:nvSpPr>
        <p:spPr>
          <a:xfrm>
            <a:off x="5194439" y="4006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0000"/>
          </a:solidFill>
        </p:spPr>
        <p:txBody>
          <a:bodyPr wrap="square" lIns="0" tIns="0" rIns="0" bIns="0" rtlCol="0"/>
          <a:lstStyle/>
          <a:p>
            <a:endParaRPr/>
          </a:p>
        </p:txBody>
      </p:sp>
      <p:sp>
        <p:nvSpPr>
          <p:cNvPr id="54" name="object 54"/>
          <p:cNvSpPr/>
          <p:nvPr/>
        </p:nvSpPr>
        <p:spPr>
          <a:xfrm>
            <a:off x="5194439" y="40065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5" name="object 55"/>
          <p:cNvSpPr/>
          <p:nvPr/>
        </p:nvSpPr>
        <p:spPr>
          <a:xfrm>
            <a:off x="4661039" y="3015995"/>
            <a:ext cx="2667000" cy="0"/>
          </a:xfrm>
          <a:custGeom>
            <a:avLst/>
            <a:gdLst/>
            <a:ahLst/>
            <a:cxnLst/>
            <a:rect l="l" t="t" r="r" b="b"/>
            <a:pathLst>
              <a:path w="2667000">
                <a:moveTo>
                  <a:pt x="0" y="0"/>
                </a:moveTo>
                <a:lnTo>
                  <a:pt x="2667000" y="0"/>
                </a:lnTo>
              </a:path>
            </a:pathLst>
          </a:custGeom>
          <a:ln w="28575">
            <a:solidFill>
              <a:srgbClr val="000000"/>
            </a:solidFill>
          </a:ln>
        </p:spPr>
        <p:txBody>
          <a:bodyPr wrap="square" lIns="0" tIns="0" rIns="0" bIns="0" rtlCol="0"/>
          <a:lstStyle/>
          <a:p>
            <a:endParaRPr/>
          </a:p>
        </p:txBody>
      </p:sp>
      <p:sp>
        <p:nvSpPr>
          <p:cNvPr id="56" name="object 56"/>
          <p:cNvSpPr/>
          <p:nvPr/>
        </p:nvSpPr>
        <p:spPr>
          <a:xfrm>
            <a:off x="4661039" y="3663696"/>
            <a:ext cx="2667000" cy="0"/>
          </a:xfrm>
          <a:custGeom>
            <a:avLst/>
            <a:gdLst/>
            <a:ahLst/>
            <a:cxnLst/>
            <a:rect l="l" t="t" r="r" b="b"/>
            <a:pathLst>
              <a:path w="2667000">
                <a:moveTo>
                  <a:pt x="0" y="0"/>
                </a:moveTo>
                <a:lnTo>
                  <a:pt x="2667000" y="0"/>
                </a:lnTo>
              </a:path>
            </a:pathLst>
          </a:custGeom>
          <a:ln w="12700">
            <a:solidFill>
              <a:srgbClr val="000000"/>
            </a:solidFill>
          </a:ln>
        </p:spPr>
        <p:txBody>
          <a:bodyPr wrap="square" lIns="0" tIns="0" rIns="0" bIns="0" rtlCol="0"/>
          <a:lstStyle/>
          <a:p>
            <a:endParaRPr/>
          </a:p>
        </p:txBody>
      </p:sp>
      <p:sp>
        <p:nvSpPr>
          <p:cNvPr id="57" name="object 57"/>
          <p:cNvSpPr/>
          <p:nvPr/>
        </p:nvSpPr>
        <p:spPr>
          <a:xfrm>
            <a:off x="4661039" y="4311396"/>
            <a:ext cx="2667000" cy="0"/>
          </a:xfrm>
          <a:custGeom>
            <a:avLst/>
            <a:gdLst/>
            <a:ahLst/>
            <a:cxnLst/>
            <a:rect l="l" t="t" r="r" b="b"/>
            <a:pathLst>
              <a:path w="2667000">
                <a:moveTo>
                  <a:pt x="0" y="0"/>
                </a:moveTo>
                <a:lnTo>
                  <a:pt x="2667000" y="0"/>
                </a:lnTo>
              </a:path>
            </a:pathLst>
          </a:custGeom>
          <a:ln w="12700">
            <a:solidFill>
              <a:srgbClr val="000000"/>
            </a:solidFill>
          </a:ln>
        </p:spPr>
        <p:txBody>
          <a:bodyPr wrap="square" lIns="0" tIns="0" rIns="0" bIns="0" rtlCol="0"/>
          <a:lstStyle/>
          <a:p>
            <a:endParaRPr/>
          </a:p>
        </p:txBody>
      </p:sp>
      <p:sp>
        <p:nvSpPr>
          <p:cNvPr id="58" name="object 58"/>
          <p:cNvSpPr/>
          <p:nvPr/>
        </p:nvSpPr>
        <p:spPr>
          <a:xfrm>
            <a:off x="4661039" y="4959096"/>
            <a:ext cx="2667000" cy="0"/>
          </a:xfrm>
          <a:custGeom>
            <a:avLst/>
            <a:gdLst/>
            <a:ahLst/>
            <a:cxnLst/>
            <a:rect l="l" t="t" r="r" b="b"/>
            <a:pathLst>
              <a:path w="2667000">
                <a:moveTo>
                  <a:pt x="0" y="0"/>
                </a:moveTo>
                <a:lnTo>
                  <a:pt x="2667000" y="0"/>
                </a:lnTo>
              </a:path>
            </a:pathLst>
          </a:custGeom>
          <a:ln w="12700">
            <a:solidFill>
              <a:srgbClr val="000000"/>
            </a:solidFill>
          </a:ln>
        </p:spPr>
        <p:txBody>
          <a:bodyPr wrap="square" lIns="0" tIns="0" rIns="0" bIns="0" rtlCol="0"/>
          <a:lstStyle/>
          <a:p>
            <a:endParaRPr/>
          </a:p>
        </p:txBody>
      </p:sp>
      <p:sp>
        <p:nvSpPr>
          <p:cNvPr id="59" name="object 59"/>
          <p:cNvSpPr/>
          <p:nvPr/>
        </p:nvSpPr>
        <p:spPr>
          <a:xfrm>
            <a:off x="4661039" y="5606796"/>
            <a:ext cx="2667000" cy="0"/>
          </a:xfrm>
          <a:custGeom>
            <a:avLst/>
            <a:gdLst/>
            <a:ahLst/>
            <a:cxnLst/>
            <a:rect l="l" t="t" r="r" b="b"/>
            <a:pathLst>
              <a:path w="2667000">
                <a:moveTo>
                  <a:pt x="0" y="0"/>
                </a:moveTo>
                <a:lnTo>
                  <a:pt x="2667000" y="0"/>
                </a:lnTo>
              </a:path>
            </a:pathLst>
          </a:custGeom>
          <a:ln w="28575">
            <a:solidFill>
              <a:srgbClr val="000000"/>
            </a:solidFill>
          </a:ln>
        </p:spPr>
        <p:txBody>
          <a:bodyPr wrap="square" lIns="0" tIns="0" rIns="0" bIns="0" rtlCol="0"/>
          <a:lstStyle/>
          <a:p>
            <a:endParaRPr/>
          </a:p>
        </p:txBody>
      </p:sp>
      <p:sp>
        <p:nvSpPr>
          <p:cNvPr id="60" name="object 60"/>
          <p:cNvSpPr/>
          <p:nvPr/>
        </p:nvSpPr>
        <p:spPr>
          <a:xfrm>
            <a:off x="4661039" y="3015995"/>
            <a:ext cx="0" cy="2590800"/>
          </a:xfrm>
          <a:custGeom>
            <a:avLst/>
            <a:gdLst/>
            <a:ahLst/>
            <a:cxnLst/>
            <a:rect l="l" t="t" r="r" b="b"/>
            <a:pathLst>
              <a:path h="2590800">
                <a:moveTo>
                  <a:pt x="0" y="0"/>
                </a:moveTo>
                <a:lnTo>
                  <a:pt x="0" y="2590800"/>
                </a:lnTo>
              </a:path>
            </a:pathLst>
          </a:custGeom>
          <a:ln w="28575">
            <a:solidFill>
              <a:srgbClr val="000000"/>
            </a:solidFill>
          </a:ln>
        </p:spPr>
        <p:txBody>
          <a:bodyPr wrap="square" lIns="0" tIns="0" rIns="0" bIns="0" rtlCol="0"/>
          <a:lstStyle/>
          <a:p>
            <a:endParaRPr/>
          </a:p>
        </p:txBody>
      </p:sp>
      <p:sp>
        <p:nvSpPr>
          <p:cNvPr id="61" name="object 61"/>
          <p:cNvSpPr/>
          <p:nvPr/>
        </p:nvSpPr>
        <p:spPr>
          <a:xfrm>
            <a:off x="5327789" y="3015995"/>
            <a:ext cx="0" cy="2590800"/>
          </a:xfrm>
          <a:custGeom>
            <a:avLst/>
            <a:gdLst/>
            <a:ahLst/>
            <a:cxnLst/>
            <a:rect l="l" t="t" r="r" b="b"/>
            <a:pathLst>
              <a:path h="2590800">
                <a:moveTo>
                  <a:pt x="0" y="0"/>
                </a:moveTo>
                <a:lnTo>
                  <a:pt x="0" y="2590800"/>
                </a:lnTo>
              </a:path>
            </a:pathLst>
          </a:custGeom>
          <a:ln w="12700">
            <a:solidFill>
              <a:srgbClr val="000000"/>
            </a:solidFill>
          </a:ln>
        </p:spPr>
        <p:txBody>
          <a:bodyPr wrap="square" lIns="0" tIns="0" rIns="0" bIns="0" rtlCol="0"/>
          <a:lstStyle/>
          <a:p>
            <a:endParaRPr/>
          </a:p>
        </p:txBody>
      </p:sp>
      <p:sp>
        <p:nvSpPr>
          <p:cNvPr id="62" name="object 62"/>
          <p:cNvSpPr/>
          <p:nvPr/>
        </p:nvSpPr>
        <p:spPr>
          <a:xfrm>
            <a:off x="5994539" y="3015995"/>
            <a:ext cx="0" cy="2590800"/>
          </a:xfrm>
          <a:custGeom>
            <a:avLst/>
            <a:gdLst/>
            <a:ahLst/>
            <a:cxnLst/>
            <a:rect l="l" t="t" r="r" b="b"/>
            <a:pathLst>
              <a:path h="2590800">
                <a:moveTo>
                  <a:pt x="0" y="0"/>
                </a:moveTo>
                <a:lnTo>
                  <a:pt x="0" y="2590800"/>
                </a:lnTo>
              </a:path>
            </a:pathLst>
          </a:custGeom>
          <a:ln w="12700">
            <a:solidFill>
              <a:srgbClr val="000000"/>
            </a:solidFill>
          </a:ln>
        </p:spPr>
        <p:txBody>
          <a:bodyPr wrap="square" lIns="0" tIns="0" rIns="0" bIns="0" rtlCol="0"/>
          <a:lstStyle/>
          <a:p>
            <a:endParaRPr/>
          </a:p>
        </p:txBody>
      </p:sp>
      <p:sp>
        <p:nvSpPr>
          <p:cNvPr id="63" name="object 63"/>
          <p:cNvSpPr/>
          <p:nvPr/>
        </p:nvSpPr>
        <p:spPr>
          <a:xfrm>
            <a:off x="6661289" y="3015995"/>
            <a:ext cx="0" cy="2590800"/>
          </a:xfrm>
          <a:custGeom>
            <a:avLst/>
            <a:gdLst/>
            <a:ahLst/>
            <a:cxnLst/>
            <a:rect l="l" t="t" r="r" b="b"/>
            <a:pathLst>
              <a:path h="2590800">
                <a:moveTo>
                  <a:pt x="0" y="0"/>
                </a:moveTo>
                <a:lnTo>
                  <a:pt x="0" y="2590800"/>
                </a:lnTo>
              </a:path>
            </a:pathLst>
          </a:custGeom>
          <a:ln w="12700">
            <a:solidFill>
              <a:srgbClr val="000000"/>
            </a:solidFill>
          </a:ln>
        </p:spPr>
        <p:txBody>
          <a:bodyPr wrap="square" lIns="0" tIns="0" rIns="0" bIns="0" rtlCol="0"/>
          <a:lstStyle/>
          <a:p>
            <a:endParaRPr/>
          </a:p>
        </p:txBody>
      </p:sp>
      <p:sp>
        <p:nvSpPr>
          <p:cNvPr id="64" name="object 64"/>
          <p:cNvSpPr/>
          <p:nvPr/>
        </p:nvSpPr>
        <p:spPr>
          <a:xfrm>
            <a:off x="7328027" y="3015995"/>
            <a:ext cx="0" cy="2590800"/>
          </a:xfrm>
          <a:custGeom>
            <a:avLst/>
            <a:gdLst/>
            <a:ahLst/>
            <a:cxnLst/>
            <a:rect l="l" t="t" r="r" b="b"/>
            <a:pathLst>
              <a:path h="2590800">
                <a:moveTo>
                  <a:pt x="0" y="0"/>
                </a:moveTo>
                <a:lnTo>
                  <a:pt x="0" y="2590800"/>
                </a:lnTo>
              </a:path>
            </a:pathLst>
          </a:custGeom>
          <a:ln w="28575">
            <a:solidFill>
              <a:srgbClr val="000000"/>
            </a:solidFill>
          </a:ln>
        </p:spPr>
        <p:txBody>
          <a:bodyPr wrap="square" lIns="0" tIns="0" rIns="0" bIns="0" rtlCol="0"/>
          <a:lstStyle/>
          <a:p>
            <a:endParaRPr/>
          </a:p>
        </p:txBody>
      </p:sp>
      <p:sp>
        <p:nvSpPr>
          <p:cNvPr id="65" name="object 65"/>
          <p:cNvSpPr/>
          <p:nvPr/>
        </p:nvSpPr>
        <p:spPr>
          <a:xfrm>
            <a:off x="5562485" y="3272790"/>
            <a:ext cx="228600" cy="228600"/>
          </a:xfrm>
          <a:custGeom>
            <a:avLst/>
            <a:gdLst/>
            <a:ahLst/>
            <a:cxnLst/>
            <a:rect l="l" t="t" r="r" b="b"/>
            <a:pathLst>
              <a:path w="228600" h="228600">
                <a:moveTo>
                  <a:pt x="228600" y="114300"/>
                </a:moveTo>
                <a:lnTo>
                  <a:pt x="219634" y="70080"/>
                </a:lnTo>
                <a:lnTo>
                  <a:pt x="195167" y="33718"/>
                </a:lnTo>
                <a:lnTo>
                  <a:pt x="158841" y="9072"/>
                </a:lnTo>
                <a:lnTo>
                  <a:pt x="114300" y="0"/>
                </a:lnTo>
                <a:lnTo>
                  <a:pt x="69758" y="9072"/>
                </a:lnTo>
                <a:lnTo>
                  <a:pt x="33432" y="33718"/>
                </a:lnTo>
                <a:lnTo>
                  <a:pt x="8965" y="70080"/>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EE2B0A"/>
          </a:solidFill>
        </p:spPr>
        <p:txBody>
          <a:bodyPr wrap="square" lIns="0" tIns="0" rIns="0" bIns="0" rtlCol="0"/>
          <a:lstStyle/>
          <a:p>
            <a:endParaRPr/>
          </a:p>
        </p:txBody>
      </p:sp>
      <p:sp>
        <p:nvSpPr>
          <p:cNvPr id="66" name="object 66"/>
          <p:cNvSpPr/>
          <p:nvPr/>
        </p:nvSpPr>
        <p:spPr>
          <a:xfrm>
            <a:off x="5562485" y="3272790"/>
            <a:ext cx="228600" cy="228600"/>
          </a:xfrm>
          <a:custGeom>
            <a:avLst/>
            <a:gdLst/>
            <a:ahLst/>
            <a:cxnLst/>
            <a:rect l="l" t="t" r="r" b="b"/>
            <a:pathLst>
              <a:path w="228600" h="228600">
                <a:moveTo>
                  <a:pt x="114300" y="0"/>
                </a:moveTo>
                <a:lnTo>
                  <a:pt x="69758" y="9072"/>
                </a:lnTo>
                <a:lnTo>
                  <a:pt x="33432" y="33718"/>
                </a:lnTo>
                <a:lnTo>
                  <a:pt x="8965" y="70080"/>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70080"/>
                </a:lnTo>
                <a:lnTo>
                  <a:pt x="195167" y="33718"/>
                </a:lnTo>
                <a:lnTo>
                  <a:pt x="158841" y="9072"/>
                </a:lnTo>
                <a:lnTo>
                  <a:pt x="114300" y="0"/>
                </a:lnTo>
                <a:close/>
              </a:path>
            </a:pathLst>
          </a:custGeom>
          <a:ln w="9525">
            <a:solidFill>
              <a:srgbClr val="000000"/>
            </a:solidFill>
          </a:ln>
        </p:spPr>
        <p:txBody>
          <a:bodyPr wrap="square" lIns="0" tIns="0" rIns="0" bIns="0" rtlCol="0"/>
          <a:lstStyle/>
          <a:p>
            <a:endParaRPr/>
          </a:p>
        </p:txBody>
      </p:sp>
      <p:sp>
        <p:nvSpPr>
          <p:cNvPr id="67" name="object 67"/>
          <p:cNvSpPr/>
          <p:nvPr/>
        </p:nvSpPr>
        <p:spPr>
          <a:xfrm>
            <a:off x="6185027" y="3244595"/>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68" name="object 68"/>
          <p:cNvSpPr/>
          <p:nvPr/>
        </p:nvSpPr>
        <p:spPr>
          <a:xfrm>
            <a:off x="6185027" y="3244595"/>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69" name="object 69"/>
          <p:cNvSpPr/>
          <p:nvPr/>
        </p:nvSpPr>
        <p:spPr>
          <a:xfrm>
            <a:off x="6870827" y="3244595"/>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70" name="object 70"/>
          <p:cNvSpPr/>
          <p:nvPr/>
        </p:nvSpPr>
        <p:spPr>
          <a:xfrm>
            <a:off x="6870827" y="3244595"/>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71" name="object 71"/>
          <p:cNvSpPr/>
          <p:nvPr/>
        </p:nvSpPr>
        <p:spPr>
          <a:xfrm>
            <a:off x="5575439" y="5225796"/>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72" name="object 72"/>
          <p:cNvSpPr/>
          <p:nvPr/>
        </p:nvSpPr>
        <p:spPr>
          <a:xfrm>
            <a:off x="5575439" y="5225796"/>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73" name="object 73"/>
          <p:cNvSpPr/>
          <p:nvPr/>
        </p:nvSpPr>
        <p:spPr>
          <a:xfrm>
            <a:off x="6185027" y="5225796"/>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74" name="object 74"/>
          <p:cNvSpPr/>
          <p:nvPr/>
        </p:nvSpPr>
        <p:spPr>
          <a:xfrm>
            <a:off x="6185027" y="5225796"/>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75" name="object 75"/>
          <p:cNvSpPr/>
          <p:nvPr/>
        </p:nvSpPr>
        <p:spPr>
          <a:xfrm>
            <a:off x="6870827" y="5225796"/>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76" name="object 76"/>
          <p:cNvSpPr/>
          <p:nvPr/>
        </p:nvSpPr>
        <p:spPr>
          <a:xfrm>
            <a:off x="6870827" y="5225796"/>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77" name="object 77"/>
          <p:cNvSpPr/>
          <p:nvPr/>
        </p:nvSpPr>
        <p:spPr>
          <a:xfrm>
            <a:off x="6870827" y="4539996"/>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78" name="object 78"/>
          <p:cNvSpPr/>
          <p:nvPr/>
        </p:nvSpPr>
        <p:spPr>
          <a:xfrm>
            <a:off x="6870827" y="4539996"/>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79" name="object 79"/>
          <p:cNvSpPr/>
          <p:nvPr/>
        </p:nvSpPr>
        <p:spPr>
          <a:xfrm>
            <a:off x="6870827" y="3930396"/>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80" name="object 80"/>
          <p:cNvSpPr/>
          <p:nvPr/>
        </p:nvSpPr>
        <p:spPr>
          <a:xfrm>
            <a:off x="6870827" y="3930396"/>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81" name="object 81"/>
          <p:cNvSpPr/>
          <p:nvPr/>
        </p:nvSpPr>
        <p:spPr>
          <a:xfrm>
            <a:off x="5575439" y="3930396"/>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82" name="object 82"/>
          <p:cNvSpPr/>
          <p:nvPr/>
        </p:nvSpPr>
        <p:spPr>
          <a:xfrm>
            <a:off x="5575439" y="3930396"/>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83" name="object 83"/>
          <p:cNvSpPr/>
          <p:nvPr/>
        </p:nvSpPr>
        <p:spPr>
          <a:xfrm>
            <a:off x="4889639" y="5225796"/>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84" name="object 84"/>
          <p:cNvSpPr/>
          <p:nvPr/>
        </p:nvSpPr>
        <p:spPr>
          <a:xfrm>
            <a:off x="4889639" y="5225796"/>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85" name="object 85"/>
          <p:cNvSpPr/>
          <p:nvPr/>
        </p:nvSpPr>
        <p:spPr>
          <a:xfrm>
            <a:off x="4889639" y="4539996"/>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86" name="object 86"/>
          <p:cNvSpPr/>
          <p:nvPr/>
        </p:nvSpPr>
        <p:spPr>
          <a:xfrm>
            <a:off x="4889639" y="4539996"/>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87" name="object 87"/>
          <p:cNvSpPr/>
          <p:nvPr/>
        </p:nvSpPr>
        <p:spPr>
          <a:xfrm>
            <a:off x="4889639" y="3930396"/>
            <a:ext cx="228600" cy="228600"/>
          </a:xfrm>
          <a:custGeom>
            <a:avLst/>
            <a:gdLst/>
            <a:ahLst/>
            <a:cxnLst/>
            <a:rect l="l" t="t" r="r" b="b"/>
            <a:pathLst>
              <a:path w="228600" h="228600">
                <a:moveTo>
                  <a:pt x="228600" y="114300"/>
                </a:moveTo>
                <a:lnTo>
                  <a:pt x="219634" y="69758"/>
                </a:lnTo>
                <a:lnTo>
                  <a:pt x="195167" y="33432"/>
                </a:lnTo>
                <a:lnTo>
                  <a:pt x="158841" y="8965"/>
                </a:lnTo>
                <a:lnTo>
                  <a:pt x="114300" y="0"/>
                </a:ln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close/>
              </a:path>
            </a:pathLst>
          </a:custGeom>
          <a:solidFill>
            <a:srgbClr val="3333CC"/>
          </a:solidFill>
        </p:spPr>
        <p:txBody>
          <a:bodyPr wrap="square" lIns="0" tIns="0" rIns="0" bIns="0" rtlCol="0"/>
          <a:lstStyle/>
          <a:p>
            <a:endParaRPr/>
          </a:p>
        </p:txBody>
      </p:sp>
      <p:sp>
        <p:nvSpPr>
          <p:cNvPr id="88" name="object 88"/>
          <p:cNvSpPr/>
          <p:nvPr/>
        </p:nvSpPr>
        <p:spPr>
          <a:xfrm>
            <a:off x="4889639" y="3930396"/>
            <a:ext cx="228600" cy="228600"/>
          </a:xfrm>
          <a:custGeom>
            <a:avLst/>
            <a:gdLst/>
            <a:ahLst/>
            <a:cxnLst/>
            <a:rect l="l" t="t" r="r" b="b"/>
            <a:pathLst>
              <a:path w="228600" h="228600">
                <a:moveTo>
                  <a:pt x="114300" y="0"/>
                </a:moveTo>
                <a:lnTo>
                  <a:pt x="69758" y="8965"/>
                </a:lnTo>
                <a:lnTo>
                  <a:pt x="33432" y="33432"/>
                </a:lnTo>
                <a:lnTo>
                  <a:pt x="8965" y="69758"/>
                </a:lnTo>
                <a:lnTo>
                  <a:pt x="0" y="114300"/>
                </a:lnTo>
                <a:lnTo>
                  <a:pt x="8965" y="158841"/>
                </a:lnTo>
                <a:lnTo>
                  <a:pt x="33432" y="195167"/>
                </a:lnTo>
                <a:lnTo>
                  <a:pt x="69758" y="219634"/>
                </a:lnTo>
                <a:lnTo>
                  <a:pt x="114300" y="228600"/>
                </a:lnTo>
                <a:lnTo>
                  <a:pt x="158841" y="219634"/>
                </a:lnTo>
                <a:lnTo>
                  <a:pt x="195167" y="195167"/>
                </a:lnTo>
                <a:lnTo>
                  <a:pt x="219634" y="158841"/>
                </a:lnTo>
                <a:lnTo>
                  <a:pt x="228600" y="114300"/>
                </a:lnTo>
                <a:lnTo>
                  <a:pt x="219634" y="69758"/>
                </a:lnTo>
                <a:lnTo>
                  <a:pt x="195167" y="33432"/>
                </a:lnTo>
                <a:lnTo>
                  <a:pt x="158841" y="8965"/>
                </a:lnTo>
                <a:lnTo>
                  <a:pt x="114300" y="0"/>
                </a:lnTo>
                <a:close/>
              </a:path>
            </a:pathLst>
          </a:custGeom>
          <a:ln w="9525">
            <a:solidFill>
              <a:srgbClr val="000000"/>
            </a:solidFill>
          </a:ln>
        </p:spPr>
        <p:txBody>
          <a:bodyPr wrap="square" lIns="0" tIns="0" rIns="0" bIns="0" rtlCol="0"/>
          <a:lstStyle/>
          <a:p>
            <a:endParaRPr/>
          </a:p>
        </p:txBody>
      </p:sp>
      <p:sp>
        <p:nvSpPr>
          <p:cNvPr id="89" name="object 89"/>
          <p:cNvSpPr/>
          <p:nvPr/>
        </p:nvSpPr>
        <p:spPr>
          <a:xfrm>
            <a:off x="5727839" y="3263646"/>
            <a:ext cx="609600" cy="114300"/>
          </a:xfrm>
          <a:custGeom>
            <a:avLst/>
            <a:gdLst/>
            <a:ahLst/>
            <a:cxnLst/>
            <a:rect l="l" t="t" r="r" b="b"/>
            <a:pathLst>
              <a:path w="609600" h="114300">
                <a:moveTo>
                  <a:pt x="514350" y="76200"/>
                </a:moveTo>
                <a:lnTo>
                  <a:pt x="514350" y="38100"/>
                </a:lnTo>
                <a:lnTo>
                  <a:pt x="0" y="38100"/>
                </a:lnTo>
                <a:lnTo>
                  <a:pt x="0" y="76200"/>
                </a:lnTo>
                <a:lnTo>
                  <a:pt x="514350" y="76200"/>
                </a:lnTo>
                <a:close/>
              </a:path>
              <a:path w="609600" h="114300">
                <a:moveTo>
                  <a:pt x="609587" y="57150"/>
                </a:moveTo>
                <a:lnTo>
                  <a:pt x="495300" y="0"/>
                </a:lnTo>
                <a:lnTo>
                  <a:pt x="495300" y="38100"/>
                </a:lnTo>
                <a:lnTo>
                  <a:pt x="514350" y="38100"/>
                </a:lnTo>
                <a:lnTo>
                  <a:pt x="514350" y="104773"/>
                </a:lnTo>
                <a:lnTo>
                  <a:pt x="609587" y="57150"/>
                </a:lnTo>
                <a:close/>
              </a:path>
              <a:path w="609600" h="114300">
                <a:moveTo>
                  <a:pt x="514350" y="104773"/>
                </a:moveTo>
                <a:lnTo>
                  <a:pt x="514350" y="76200"/>
                </a:lnTo>
                <a:lnTo>
                  <a:pt x="495300" y="76200"/>
                </a:lnTo>
                <a:lnTo>
                  <a:pt x="495300" y="114300"/>
                </a:lnTo>
                <a:lnTo>
                  <a:pt x="514350" y="104773"/>
                </a:lnTo>
                <a:close/>
              </a:path>
            </a:pathLst>
          </a:custGeom>
          <a:solidFill>
            <a:srgbClr val="000000"/>
          </a:solidFill>
        </p:spPr>
        <p:txBody>
          <a:bodyPr wrap="square" lIns="0" tIns="0" rIns="0" bIns="0" rtlCol="0"/>
          <a:lstStyle/>
          <a:p>
            <a:endParaRPr/>
          </a:p>
        </p:txBody>
      </p:sp>
      <p:sp>
        <p:nvSpPr>
          <p:cNvPr id="90" name="object 90"/>
          <p:cNvSpPr/>
          <p:nvPr/>
        </p:nvSpPr>
        <p:spPr>
          <a:xfrm>
            <a:off x="6337427" y="3263646"/>
            <a:ext cx="609600" cy="114300"/>
          </a:xfrm>
          <a:custGeom>
            <a:avLst/>
            <a:gdLst/>
            <a:ahLst/>
            <a:cxnLst/>
            <a:rect l="l" t="t" r="r" b="b"/>
            <a:pathLst>
              <a:path w="609600" h="114300">
                <a:moveTo>
                  <a:pt x="514350" y="76200"/>
                </a:moveTo>
                <a:lnTo>
                  <a:pt x="514350" y="38100"/>
                </a:lnTo>
                <a:lnTo>
                  <a:pt x="0" y="38100"/>
                </a:lnTo>
                <a:lnTo>
                  <a:pt x="0" y="76200"/>
                </a:lnTo>
                <a:lnTo>
                  <a:pt x="514350" y="76200"/>
                </a:lnTo>
                <a:close/>
              </a:path>
              <a:path w="609600" h="114300">
                <a:moveTo>
                  <a:pt x="609600" y="57150"/>
                </a:moveTo>
                <a:lnTo>
                  <a:pt x="495300" y="0"/>
                </a:lnTo>
                <a:lnTo>
                  <a:pt x="495300" y="38100"/>
                </a:lnTo>
                <a:lnTo>
                  <a:pt x="514350" y="38100"/>
                </a:lnTo>
                <a:lnTo>
                  <a:pt x="514350" y="104775"/>
                </a:lnTo>
                <a:lnTo>
                  <a:pt x="609600" y="57150"/>
                </a:lnTo>
                <a:close/>
              </a:path>
              <a:path w="609600" h="114300">
                <a:moveTo>
                  <a:pt x="514350" y="104775"/>
                </a:moveTo>
                <a:lnTo>
                  <a:pt x="514350" y="76200"/>
                </a:lnTo>
                <a:lnTo>
                  <a:pt x="495300" y="76200"/>
                </a:lnTo>
                <a:lnTo>
                  <a:pt x="495300" y="114300"/>
                </a:lnTo>
                <a:lnTo>
                  <a:pt x="514350" y="104775"/>
                </a:lnTo>
                <a:close/>
              </a:path>
            </a:pathLst>
          </a:custGeom>
          <a:solidFill>
            <a:srgbClr val="000000"/>
          </a:solidFill>
        </p:spPr>
        <p:txBody>
          <a:bodyPr wrap="square" lIns="0" tIns="0" rIns="0" bIns="0" rtlCol="0"/>
          <a:lstStyle/>
          <a:p>
            <a:endParaRPr/>
          </a:p>
        </p:txBody>
      </p:sp>
      <p:sp>
        <p:nvSpPr>
          <p:cNvPr id="91" name="object 91"/>
          <p:cNvSpPr/>
          <p:nvPr/>
        </p:nvSpPr>
        <p:spPr>
          <a:xfrm>
            <a:off x="6889877" y="3320796"/>
            <a:ext cx="114300" cy="685800"/>
          </a:xfrm>
          <a:custGeom>
            <a:avLst/>
            <a:gdLst/>
            <a:ahLst/>
            <a:cxnLst/>
            <a:rect l="l" t="t" r="r" b="b"/>
            <a:pathLst>
              <a:path w="114300" h="685800">
                <a:moveTo>
                  <a:pt x="114300" y="571500"/>
                </a:moveTo>
                <a:lnTo>
                  <a:pt x="0" y="571500"/>
                </a:lnTo>
                <a:lnTo>
                  <a:pt x="38100" y="647700"/>
                </a:lnTo>
                <a:lnTo>
                  <a:pt x="38100" y="590550"/>
                </a:lnTo>
                <a:lnTo>
                  <a:pt x="76200" y="590550"/>
                </a:lnTo>
                <a:lnTo>
                  <a:pt x="76200" y="647700"/>
                </a:lnTo>
                <a:lnTo>
                  <a:pt x="114300" y="571500"/>
                </a:lnTo>
                <a:close/>
              </a:path>
              <a:path w="114300" h="685800">
                <a:moveTo>
                  <a:pt x="76200" y="571500"/>
                </a:moveTo>
                <a:lnTo>
                  <a:pt x="76200" y="0"/>
                </a:lnTo>
                <a:lnTo>
                  <a:pt x="38100" y="0"/>
                </a:lnTo>
                <a:lnTo>
                  <a:pt x="38100" y="571500"/>
                </a:lnTo>
                <a:lnTo>
                  <a:pt x="76200" y="571500"/>
                </a:lnTo>
                <a:close/>
              </a:path>
              <a:path w="114300" h="685800">
                <a:moveTo>
                  <a:pt x="76200" y="647700"/>
                </a:moveTo>
                <a:lnTo>
                  <a:pt x="76200" y="590550"/>
                </a:lnTo>
                <a:lnTo>
                  <a:pt x="38100" y="590550"/>
                </a:lnTo>
                <a:lnTo>
                  <a:pt x="38100" y="647700"/>
                </a:lnTo>
                <a:lnTo>
                  <a:pt x="57150" y="685800"/>
                </a:lnTo>
                <a:lnTo>
                  <a:pt x="76200" y="647700"/>
                </a:lnTo>
                <a:close/>
              </a:path>
            </a:pathLst>
          </a:custGeom>
          <a:solidFill>
            <a:srgbClr val="000000"/>
          </a:solidFill>
        </p:spPr>
        <p:txBody>
          <a:bodyPr wrap="square" lIns="0" tIns="0" rIns="0" bIns="0" rtlCol="0"/>
          <a:lstStyle/>
          <a:p>
            <a:endParaRPr/>
          </a:p>
        </p:txBody>
      </p:sp>
      <p:sp>
        <p:nvSpPr>
          <p:cNvPr id="92" name="object 92"/>
          <p:cNvSpPr/>
          <p:nvPr/>
        </p:nvSpPr>
        <p:spPr>
          <a:xfrm>
            <a:off x="6889877" y="4006596"/>
            <a:ext cx="114300" cy="685800"/>
          </a:xfrm>
          <a:custGeom>
            <a:avLst/>
            <a:gdLst/>
            <a:ahLst/>
            <a:cxnLst/>
            <a:rect l="l" t="t" r="r" b="b"/>
            <a:pathLst>
              <a:path w="114300" h="685800">
                <a:moveTo>
                  <a:pt x="114300" y="571500"/>
                </a:moveTo>
                <a:lnTo>
                  <a:pt x="0" y="571500"/>
                </a:lnTo>
                <a:lnTo>
                  <a:pt x="38100" y="647700"/>
                </a:lnTo>
                <a:lnTo>
                  <a:pt x="38100" y="590550"/>
                </a:lnTo>
                <a:lnTo>
                  <a:pt x="76200" y="590550"/>
                </a:lnTo>
                <a:lnTo>
                  <a:pt x="76200" y="647700"/>
                </a:lnTo>
                <a:lnTo>
                  <a:pt x="114300" y="571500"/>
                </a:lnTo>
                <a:close/>
              </a:path>
              <a:path w="114300" h="685800">
                <a:moveTo>
                  <a:pt x="76200" y="571500"/>
                </a:moveTo>
                <a:lnTo>
                  <a:pt x="76200" y="0"/>
                </a:lnTo>
                <a:lnTo>
                  <a:pt x="38100" y="0"/>
                </a:lnTo>
                <a:lnTo>
                  <a:pt x="38100" y="571500"/>
                </a:lnTo>
                <a:lnTo>
                  <a:pt x="76200" y="571500"/>
                </a:lnTo>
                <a:close/>
              </a:path>
              <a:path w="114300" h="685800">
                <a:moveTo>
                  <a:pt x="76200" y="647700"/>
                </a:moveTo>
                <a:lnTo>
                  <a:pt x="76200" y="590550"/>
                </a:lnTo>
                <a:lnTo>
                  <a:pt x="38100" y="590550"/>
                </a:lnTo>
                <a:lnTo>
                  <a:pt x="38100" y="647700"/>
                </a:lnTo>
                <a:lnTo>
                  <a:pt x="57150" y="685800"/>
                </a:lnTo>
                <a:lnTo>
                  <a:pt x="76200" y="647700"/>
                </a:lnTo>
                <a:close/>
              </a:path>
            </a:pathLst>
          </a:custGeom>
          <a:solidFill>
            <a:srgbClr val="000000"/>
          </a:solidFill>
        </p:spPr>
        <p:txBody>
          <a:bodyPr wrap="square" lIns="0" tIns="0" rIns="0" bIns="0" rtlCol="0"/>
          <a:lstStyle/>
          <a:p>
            <a:endParaRPr/>
          </a:p>
        </p:txBody>
      </p:sp>
      <p:sp>
        <p:nvSpPr>
          <p:cNvPr id="93" name="object 93"/>
          <p:cNvSpPr/>
          <p:nvPr/>
        </p:nvSpPr>
        <p:spPr>
          <a:xfrm>
            <a:off x="6889877" y="4692396"/>
            <a:ext cx="114300" cy="685800"/>
          </a:xfrm>
          <a:custGeom>
            <a:avLst/>
            <a:gdLst/>
            <a:ahLst/>
            <a:cxnLst/>
            <a:rect l="l" t="t" r="r" b="b"/>
            <a:pathLst>
              <a:path w="114300" h="685800">
                <a:moveTo>
                  <a:pt x="114300" y="571500"/>
                </a:moveTo>
                <a:lnTo>
                  <a:pt x="0" y="571500"/>
                </a:lnTo>
                <a:lnTo>
                  <a:pt x="38100" y="647700"/>
                </a:lnTo>
                <a:lnTo>
                  <a:pt x="38100" y="590550"/>
                </a:lnTo>
                <a:lnTo>
                  <a:pt x="76200" y="590550"/>
                </a:lnTo>
                <a:lnTo>
                  <a:pt x="76200" y="647700"/>
                </a:lnTo>
                <a:lnTo>
                  <a:pt x="114300" y="571500"/>
                </a:lnTo>
                <a:close/>
              </a:path>
              <a:path w="114300" h="685800">
                <a:moveTo>
                  <a:pt x="76200" y="571500"/>
                </a:moveTo>
                <a:lnTo>
                  <a:pt x="76200" y="0"/>
                </a:lnTo>
                <a:lnTo>
                  <a:pt x="38100" y="0"/>
                </a:lnTo>
                <a:lnTo>
                  <a:pt x="38100" y="571500"/>
                </a:lnTo>
                <a:lnTo>
                  <a:pt x="76200" y="571500"/>
                </a:lnTo>
                <a:close/>
              </a:path>
              <a:path w="114300" h="685800">
                <a:moveTo>
                  <a:pt x="76200" y="647700"/>
                </a:moveTo>
                <a:lnTo>
                  <a:pt x="76200" y="590550"/>
                </a:lnTo>
                <a:lnTo>
                  <a:pt x="38100" y="590550"/>
                </a:lnTo>
                <a:lnTo>
                  <a:pt x="38100" y="647700"/>
                </a:lnTo>
                <a:lnTo>
                  <a:pt x="57150" y="685800"/>
                </a:lnTo>
                <a:lnTo>
                  <a:pt x="76200" y="647700"/>
                </a:lnTo>
                <a:close/>
              </a:path>
            </a:pathLst>
          </a:custGeom>
          <a:solidFill>
            <a:srgbClr val="000000"/>
          </a:solidFill>
        </p:spPr>
        <p:txBody>
          <a:bodyPr wrap="square" lIns="0" tIns="0" rIns="0" bIns="0" rtlCol="0"/>
          <a:lstStyle/>
          <a:p>
            <a:endParaRPr/>
          </a:p>
        </p:txBody>
      </p:sp>
      <p:sp>
        <p:nvSpPr>
          <p:cNvPr id="94" name="object 94"/>
          <p:cNvSpPr/>
          <p:nvPr/>
        </p:nvSpPr>
        <p:spPr>
          <a:xfrm>
            <a:off x="6261227" y="5321046"/>
            <a:ext cx="685800" cy="114300"/>
          </a:xfrm>
          <a:custGeom>
            <a:avLst/>
            <a:gdLst/>
            <a:ahLst/>
            <a:cxnLst/>
            <a:rect l="l" t="t" r="r" b="b"/>
            <a:pathLst>
              <a:path w="685800" h="114300">
                <a:moveTo>
                  <a:pt x="114300" y="38100"/>
                </a:moveTo>
                <a:lnTo>
                  <a:pt x="114300" y="0"/>
                </a:lnTo>
                <a:lnTo>
                  <a:pt x="0" y="57150"/>
                </a:lnTo>
                <a:lnTo>
                  <a:pt x="95250" y="104775"/>
                </a:lnTo>
                <a:lnTo>
                  <a:pt x="95250" y="38100"/>
                </a:lnTo>
                <a:lnTo>
                  <a:pt x="114300" y="38100"/>
                </a:lnTo>
                <a:close/>
              </a:path>
              <a:path w="685800" h="114300">
                <a:moveTo>
                  <a:pt x="685800" y="76200"/>
                </a:moveTo>
                <a:lnTo>
                  <a:pt x="685800" y="38100"/>
                </a:lnTo>
                <a:lnTo>
                  <a:pt x="95250" y="38100"/>
                </a:lnTo>
                <a:lnTo>
                  <a:pt x="95250" y="76200"/>
                </a:lnTo>
                <a:lnTo>
                  <a:pt x="685800" y="76200"/>
                </a:lnTo>
                <a:close/>
              </a:path>
              <a:path w="685800" h="114300">
                <a:moveTo>
                  <a:pt x="114300" y="114300"/>
                </a:moveTo>
                <a:lnTo>
                  <a:pt x="114300" y="76200"/>
                </a:lnTo>
                <a:lnTo>
                  <a:pt x="95250" y="76200"/>
                </a:lnTo>
                <a:lnTo>
                  <a:pt x="95250" y="104775"/>
                </a:lnTo>
                <a:lnTo>
                  <a:pt x="114300" y="114300"/>
                </a:lnTo>
                <a:close/>
              </a:path>
            </a:pathLst>
          </a:custGeom>
          <a:solidFill>
            <a:srgbClr val="000000"/>
          </a:solidFill>
        </p:spPr>
        <p:txBody>
          <a:bodyPr wrap="square" lIns="0" tIns="0" rIns="0" bIns="0" rtlCol="0"/>
          <a:lstStyle/>
          <a:p>
            <a:endParaRPr/>
          </a:p>
        </p:txBody>
      </p:sp>
      <p:sp>
        <p:nvSpPr>
          <p:cNvPr id="95" name="object 95"/>
          <p:cNvSpPr/>
          <p:nvPr/>
        </p:nvSpPr>
        <p:spPr>
          <a:xfrm>
            <a:off x="5575439" y="5321046"/>
            <a:ext cx="685800" cy="114300"/>
          </a:xfrm>
          <a:custGeom>
            <a:avLst/>
            <a:gdLst/>
            <a:ahLst/>
            <a:cxnLst/>
            <a:rect l="l" t="t" r="r" b="b"/>
            <a:pathLst>
              <a:path w="685800" h="114300">
                <a:moveTo>
                  <a:pt x="114300" y="38100"/>
                </a:moveTo>
                <a:lnTo>
                  <a:pt x="114300" y="0"/>
                </a:lnTo>
                <a:lnTo>
                  <a:pt x="0" y="57150"/>
                </a:lnTo>
                <a:lnTo>
                  <a:pt x="95237" y="104768"/>
                </a:lnTo>
                <a:lnTo>
                  <a:pt x="95237" y="38100"/>
                </a:lnTo>
                <a:lnTo>
                  <a:pt x="114300" y="38100"/>
                </a:lnTo>
                <a:close/>
              </a:path>
              <a:path w="685800" h="114300">
                <a:moveTo>
                  <a:pt x="685787" y="76199"/>
                </a:moveTo>
                <a:lnTo>
                  <a:pt x="685787" y="38099"/>
                </a:lnTo>
                <a:lnTo>
                  <a:pt x="95237" y="38100"/>
                </a:lnTo>
                <a:lnTo>
                  <a:pt x="95237" y="76200"/>
                </a:lnTo>
                <a:lnTo>
                  <a:pt x="685787" y="76199"/>
                </a:lnTo>
                <a:close/>
              </a:path>
              <a:path w="685800" h="114300">
                <a:moveTo>
                  <a:pt x="114300" y="114300"/>
                </a:moveTo>
                <a:lnTo>
                  <a:pt x="114300" y="76200"/>
                </a:lnTo>
                <a:lnTo>
                  <a:pt x="95237" y="76200"/>
                </a:lnTo>
                <a:lnTo>
                  <a:pt x="95237" y="104768"/>
                </a:lnTo>
                <a:lnTo>
                  <a:pt x="114300" y="114300"/>
                </a:lnTo>
                <a:close/>
              </a:path>
            </a:pathLst>
          </a:custGeom>
          <a:solidFill>
            <a:srgbClr val="000000"/>
          </a:solidFill>
        </p:spPr>
        <p:txBody>
          <a:bodyPr wrap="square" lIns="0" tIns="0" rIns="0" bIns="0" rtlCol="0"/>
          <a:lstStyle/>
          <a:p>
            <a:endParaRPr/>
          </a:p>
        </p:txBody>
      </p:sp>
      <p:sp>
        <p:nvSpPr>
          <p:cNvPr id="96" name="object 96"/>
          <p:cNvSpPr/>
          <p:nvPr/>
        </p:nvSpPr>
        <p:spPr>
          <a:xfrm>
            <a:off x="4965839" y="5321046"/>
            <a:ext cx="685800" cy="114300"/>
          </a:xfrm>
          <a:custGeom>
            <a:avLst/>
            <a:gdLst/>
            <a:ahLst/>
            <a:cxnLst/>
            <a:rect l="l" t="t" r="r" b="b"/>
            <a:pathLst>
              <a:path w="685800" h="114300">
                <a:moveTo>
                  <a:pt x="114300" y="38100"/>
                </a:moveTo>
                <a:lnTo>
                  <a:pt x="114300" y="0"/>
                </a:lnTo>
                <a:lnTo>
                  <a:pt x="0" y="57150"/>
                </a:lnTo>
                <a:lnTo>
                  <a:pt x="95250" y="104775"/>
                </a:lnTo>
                <a:lnTo>
                  <a:pt x="95250" y="38100"/>
                </a:lnTo>
                <a:lnTo>
                  <a:pt x="114300" y="38100"/>
                </a:lnTo>
                <a:close/>
              </a:path>
              <a:path w="685800" h="114300">
                <a:moveTo>
                  <a:pt x="685800" y="76200"/>
                </a:moveTo>
                <a:lnTo>
                  <a:pt x="685800" y="38100"/>
                </a:lnTo>
                <a:lnTo>
                  <a:pt x="95250" y="38100"/>
                </a:lnTo>
                <a:lnTo>
                  <a:pt x="95250" y="76200"/>
                </a:lnTo>
                <a:lnTo>
                  <a:pt x="685800" y="76200"/>
                </a:lnTo>
                <a:close/>
              </a:path>
              <a:path w="685800" h="114300">
                <a:moveTo>
                  <a:pt x="114300" y="114300"/>
                </a:moveTo>
                <a:lnTo>
                  <a:pt x="114300" y="76200"/>
                </a:lnTo>
                <a:lnTo>
                  <a:pt x="95250" y="76200"/>
                </a:lnTo>
                <a:lnTo>
                  <a:pt x="95250" y="104775"/>
                </a:lnTo>
                <a:lnTo>
                  <a:pt x="114300" y="114300"/>
                </a:lnTo>
                <a:close/>
              </a:path>
            </a:pathLst>
          </a:custGeom>
          <a:solidFill>
            <a:srgbClr val="000000"/>
          </a:solidFill>
        </p:spPr>
        <p:txBody>
          <a:bodyPr wrap="square" lIns="0" tIns="0" rIns="0" bIns="0" rtlCol="0"/>
          <a:lstStyle/>
          <a:p>
            <a:endParaRPr/>
          </a:p>
        </p:txBody>
      </p:sp>
      <p:sp>
        <p:nvSpPr>
          <p:cNvPr id="97" name="object 97"/>
          <p:cNvSpPr/>
          <p:nvPr/>
        </p:nvSpPr>
        <p:spPr>
          <a:xfrm>
            <a:off x="4908689" y="4657344"/>
            <a:ext cx="114300" cy="721360"/>
          </a:xfrm>
          <a:custGeom>
            <a:avLst/>
            <a:gdLst/>
            <a:ahLst/>
            <a:cxnLst/>
            <a:rect l="l" t="t" r="r" b="b"/>
            <a:pathLst>
              <a:path w="114300" h="721360">
                <a:moveTo>
                  <a:pt x="114300" y="114300"/>
                </a:moveTo>
                <a:lnTo>
                  <a:pt x="57150" y="0"/>
                </a:lnTo>
                <a:lnTo>
                  <a:pt x="0" y="114300"/>
                </a:lnTo>
                <a:lnTo>
                  <a:pt x="38100" y="114300"/>
                </a:lnTo>
                <a:lnTo>
                  <a:pt x="38100" y="95250"/>
                </a:lnTo>
                <a:lnTo>
                  <a:pt x="76200" y="95250"/>
                </a:lnTo>
                <a:lnTo>
                  <a:pt x="76200" y="114300"/>
                </a:lnTo>
                <a:lnTo>
                  <a:pt x="114300" y="114300"/>
                </a:lnTo>
                <a:close/>
              </a:path>
              <a:path w="114300" h="721360">
                <a:moveTo>
                  <a:pt x="76200" y="114300"/>
                </a:moveTo>
                <a:lnTo>
                  <a:pt x="76200" y="95250"/>
                </a:lnTo>
                <a:lnTo>
                  <a:pt x="38100" y="95250"/>
                </a:lnTo>
                <a:lnTo>
                  <a:pt x="38100" y="114300"/>
                </a:lnTo>
                <a:lnTo>
                  <a:pt x="76200" y="114300"/>
                </a:lnTo>
                <a:close/>
              </a:path>
              <a:path w="114300" h="721360">
                <a:moveTo>
                  <a:pt x="76200" y="720851"/>
                </a:moveTo>
                <a:lnTo>
                  <a:pt x="76200" y="114300"/>
                </a:lnTo>
                <a:lnTo>
                  <a:pt x="38100" y="114300"/>
                </a:lnTo>
                <a:lnTo>
                  <a:pt x="38100" y="720851"/>
                </a:lnTo>
                <a:lnTo>
                  <a:pt x="76200" y="720851"/>
                </a:lnTo>
                <a:close/>
              </a:path>
            </a:pathLst>
          </a:custGeom>
          <a:solidFill>
            <a:srgbClr val="000000"/>
          </a:solidFill>
        </p:spPr>
        <p:txBody>
          <a:bodyPr wrap="square" lIns="0" tIns="0" rIns="0" bIns="0" rtlCol="0"/>
          <a:lstStyle/>
          <a:p>
            <a:endParaRPr/>
          </a:p>
        </p:txBody>
      </p:sp>
      <p:sp>
        <p:nvSpPr>
          <p:cNvPr id="98" name="object 98"/>
          <p:cNvSpPr/>
          <p:nvPr/>
        </p:nvSpPr>
        <p:spPr>
          <a:xfrm>
            <a:off x="4908689" y="3971544"/>
            <a:ext cx="114300" cy="721360"/>
          </a:xfrm>
          <a:custGeom>
            <a:avLst/>
            <a:gdLst/>
            <a:ahLst/>
            <a:cxnLst/>
            <a:rect l="l" t="t" r="r" b="b"/>
            <a:pathLst>
              <a:path w="114300" h="721360">
                <a:moveTo>
                  <a:pt x="114300" y="114300"/>
                </a:moveTo>
                <a:lnTo>
                  <a:pt x="57150" y="0"/>
                </a:lnTo>
                <a:lnTo>
                  <a:pt x="0" y="114300"/>
                </a:lnTo>
                <a:lnTo>
                  <a:pt x="38100" y="114300"/>
                </a:lnTo>
                <a:lnTo>
                  <a:pt x="38100" y="95250"/>
                </a:lnTo>
                <a:lnTo>
                  <a:pt x="76200" y="95250"/>
                </a:lnTo>
                <a:lnTo>
                  <a:pt x="76200" y="114300"/>
                </a:lnTo>
                <a:lnTo>
                  <a:pt x="114300" y="114300"/>
                </a:lnTo>
                <a:close/>
              </a:path>
              <a:path w="114300" h="721360">
                <a:moveTo>
                  <a:pt x="76200" y="114300"/>
                </a:moveTo>
                <a:lnTo>
                  <a:pt x="76200" y="95250"/>
                </a:lnTo>
                <a:lnTo>
                  <a:pt x="38100" y="95250"/>
                </a:lnTo>
                <a:lnTo>
                  <a:pt x="38100" y="114300"/>
                </a:lnTo>
                <a:lnTo>
                  <a:pt x="76200" y="114300"/>
                </a:lnTo>
                <a:close/>
              </a:path>
              <a:path w="114300" h="721360">
                <a:moveTo>
                  <a:pt x="76200" y="720851"/>
                </a:moveTo>
                <a:lnTo>
                  <a:pt x="76200" y="114300"/>
                </a:lnTo>
                <a:lnTo>
                  <a:pt x="38100" y="114300"/>
                </a:lnTo>
                <a:lnTo>
                  <a:pt x="38100" y="720851"/>
                </a:lnTo>
                <a:lnTo>
                  <a:pt x="76200" y="720851"/>
                </a:lnTo>
                <a:close/>
              </a:path>
            </a:pathLst>
          </a:custGeom>
          <a:solidFill>
            <a:srgbClr val="000000"/>
          </a:solidFill>
        </p:spPr>
        <p:txBody>
          <a:bodyPr wrap="square" lIns="0" tIns="0" rIns="0" bIns="0" rtlCol="0"/>
          <a:lstStyle/>
          <a:p>
            <a:endParaRPr/>
          </a:p>
        </p:txBody>
      </p:sp>
      <p:sp>
        <p:nvSpPr>
          <p:cNvPr id="99" name="object 99"/>
          <p:cNvSpPr/>
          <p:nvPr/>
        </p:nvSpPr>
        <p:spPr>
          <a:xfrm>
            <a:off x="4965839" y="3949446"/>
            <a:ext cx="685800" cy="114300"/>
          </a:xfrm>
          <a:custGeom>
            <a:avLst/>
            <a:gdLst/>
            <a:ahLst/>
            <a:cxnLst/>
            <a:rect l="l" t="t" r="r" b="b"/>
            <a:pathLst>
              <a:path w="685800" h="114300">
                <a:moveTo>
                  <a:pt x="590550" y="76200"/>
                </a:moveTo>
                <a:lnTo>
                  <a:pt x="590550" y="38100"/>
                </a:lnTo>
                <a:lnTo>
                  <a:pt x="0" y="38100"/>
                </a:lnTo>
                <a:lnTo>
                  <a:pt x="0" y="76200"/>
                </a:lnTo>
                <a:lnTo>
                  <a:pt x="590550" y="76200"/>
                </a:lnTo>
                <a:close/>
              </a:path>
              <a:path w="685800" h="114300">
                <a:moveTo>
                  <a:pt x="685800" y="57150"/>
                </a:moveTo>
                <a:lnTo>
                  <a:pt x="571500" y="0"/>
                </a:lnTo>
                <a:lnTo>
                  <a:pt x="571500" y="38100"/>
                </a:lnTo>
                <a:lnTo>
                  <a:pt x="590550" y="38100"/>
                </a:lnTo>
                <a:lnTo>
                  <a:pt x="590550" y="104775"/>
                </a:lnTo>
                <a:lnTo>
                  <a:pt x="685800" y="57150"/>
                </a:lnTo>
                <a:close/>
              </a:path>
              <a:path w="685800" h="114300">
                <a:moveTo>
                  <a:pt x="590550" y="104775"/>
                </a:moveTo>
                <a:lnTo>
                  <a:pt x="590550" y="76200"/>
                </a:lnTo>
                <a:lnTo>
                  <a:pt x="571500" y="76200"/>
                </a:lnTo>
                <a:lnTo>
                  <a:pt x="571500" y="114300"/>
                </a:lnTo>
                <a:lnTo>
                  <a:pt x="590550" y="104775"/>
                </a:lnTo>
                <a:close/>
              </a:path>
            </a:pathLst>
          </a:custGeom>
          <a:solidFill>
            <a:srgbClr val="000000"/>
          </a:solidFill>
        </p:spPr>
        <p:txBody>
          <a:bodyPr wrap="square" lIns="0" tIns="0" rIns="0" bIns="0" rtlCol="0"/>
          <a:lstStyle/>
          <a:p>
            <a:endParaRPr/>
          </a:p>
        </p:txBody>
      </p:sp>
      <p:sp>
        <p:nvSpPr>
          <p:cNvPr id="100" name="object 100"/>
          <p:cNvSpPr/>
          <p:nvPr/>
        </p:nvSpPr>
        <p:spPr>
          <a:xfrm>
            <a:off x="5594489" y="3320796"/>
            <a:ext cx="114300" cy="721360"/>
          </a:xfrm>
          <a:custGeom>
            <a:avLst/>
            <a:gdLst/>
            <a:ahLst/>
            <a:cxnLst/>
            <a:rect l="l" t="t" r="r" b="b"/>
            <a:pathLst>
              <a:path w="114300" h="721360">
                <a:moveTo>
                  <a:pt x="114300" y="114300"/>
                </a:moveTo>
                <a:lnTo>
                  <a:pt x="57150" y="0"/>
                </a:lnTo>
                <a:lnTo>
                  <a:pt x="0" y="114300"/>
                </a:lnTo>
                <a:lnTo>
                  <a:pt x="38100" y="114300"/>
                </a:lnTo>
                <a:lnTo>
                  <a:pt x="38100" y="95250"/>
                </a:lnTo>
                <a:lnTo>
                  <a:pt x="76200" y="95250"/>
                </a:lnTo>
                <a:lnTo>
                  <a:pt x="76200" y="114300"/>
                </a:lnTo>
                <a:lnTo>
                  <a:pt x="114300" y="114300"/>
                </a:lnTo>
                <a:close/>
              </a:path>
              <a:path w="114300" h="721360">
                <a:moveTo>
                  <a:pt x="76200" y="114300"/>
                </a:moveTo>
                <a:lnTo>
                  <a:pt x="76200" y="95250"/>
                </a:lnTo>
                <a:lnTo>
                  <a:pt x="38100" y="95250"/>
                </a:lnTo>
                <a:lnTo>
                  <a:pt x="38100" y="114300"/>
                </a:lnTo>
                <a:lnTo>
                  <a:pt x="76200" y="114300"/>
                </a:lnTo>
                <a:close/>
              </a:path>
              <a:path w="114300" h="721360">
                <a:moveTo>
                  <a:pt x="76200" y="720851"/>
                </a:moveTo>
                <a:lnTo>
                  <a:pt x="76200" y="114300"/>
                </a:lnTo>
                <a:lnTo>
                  <a:pt x="38100" y="114300"/>
                </a:lnTo>
                <a:lnTo>
                  <a:pt x="38100" y="720851"/>
                </a:lnTo>
                <a:lnTo>
                  <a:pt x="76200" y="720851"/>
                </a:lnTo>
                <a:close/>
              </a:path>
            </a:pathLst>
          </a:custGeom>
          <a:solidFill>
            <a:srgbClr val="000000"/>
          </a:solidFill>
        </p:spPr>
        <p:txBody>
          <a:bodyPr wrap="square" lIns="0" tIns="0" rIns="0" bIns="0" rtlCol="0"/>
          <a:lstStyle/>
          <a:p>
            <a:endParaRPr/>
          </a:p>
        </p:txBody>
      </p:sp>
      <p:sp>
        <p:nvSpPr>
          <p:cNvPr id="101" name="object 101"/>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92529" y="933208"/>
            <a:ext cx="7680959" cy="5915025"/>
          </a:xfrm>
          <a:prstGeom prst="rect">
            <a:avLst/>
          </a:prstGeom>
        </p:spPr>
        <p:txBody>
          <a:bodyPr vert="horz" wrap="square" lIns="0" tIns="0" rIns="0" bIns="0" rtlCol="0">
            <a:spAutoFit/>
          </a:bodyPr>
          <a:lstStyle/>
          <a:p>
            <a:pPr marL="14605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链码</a:t>
            </a:r>
            <a:endParaRPr sz="3200">
              <a:latin typeface="新宋体" panose="02010609030101010101" charset="-122"/>
              <a:cs typeface="新宋体" panose="02010609030101010101" charset="-122"/>
            </a:endParaRPr>
          </a:p>
          <a:p>
            <a:pPr marL="926465" marR="43180" indent="-457200">
              <a:lnSpc>
                <a:spcPct val="120000"/>
              </a:lnSpc>
              <a:spcBef>
                <a:spcPts val="5"/>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问题2： 1）由于起点的不同，造成编码的不同</a:t>
            </a:r>
            <a:endParaRPr sz="3200">
              <a:latin typeface="新宋体" panose="02010609030101010101" charset="-122"/>
              <a:cs typeface="新宋体" panose="02010609030101010101" charset="-122"/>
            </a:endParaRPr>
          </a:p>
          <a:p>
            <a:pPr marL="926465">
              <a:lnSpc>
                <a:spcPct val="100000"/>
              </a:lnSpc>
              <a:spcBef>
                <a:spcPts val="760"/>
              </a:spcBef>
            </a:pPr>
            <a:r>
              <a:rPr sz="3200" spc="-5" dirty="0">
                <a:latin typeface="新宋体" panose="02010609030101010101" charset="-122"/>
                <a:cs typeface="新宋体" panose="02010609030101010101" charset="-122"/>
              </a:rPr>
              <a:t>2）由于角度的不同，造成编码的不同</a:t>
            </a:r>
            <a:endParaRPr sz="3200">
              <a:latin typeface="新宋体" panose="02010609030101010101" charset="-122"/>
              <a:cs typeface="新宋体" panose="02010609030101010101" charset="-122"/>
            </a:endParaRPr>
          </a:p>
          <a:p>
            <a:pPr marL="926465" marR="5080" indent="-457200">
              <a:lnSpc>
                <a:spcPct val="120000"/>
              </a:lnSpc>
              <a:spcBef>
                <a:spcPts val="5"/>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改进2： </a:t>
            </a:r>
            <a:r>
              <a:rPr sz="3200" spc="5" dirty="0">
                <a:latin typeface="新宋体" panose="02010609030101010101" charset="-122"/>
                <a:cs typeface="新宋体" panose="02010609030101010101" charset="-122"/>
              </a:rPr>
              <a:t>1）</a:t>
            </a:r>
            <a:r>
              <a:rPr sz="3200" spc="25" dirty="0">
                <a:latin typeface="新宋体" panose="02010609030101010101" charset="-122"/>
                <a:cs typeface="新宋体" panose="02010609030101010101" charset="-122"/>
              </a:rPr>
              <a:t>从固</a:t>
            </a:r>
            <a:r>
              <a:rPr sz="3200" spc="5" dirty="0">
                <a:latin typeface="新宋体" panose="02010609030101010101" charset="-122"/>
                <a:cs typeface="新宋体" panose="02010609030101010101" charset="-122"/>
              </a:rPr>
              <a:t>定位置作为起点(最左最上)开</a:t>
            </a:r>
            <a:endParaRPr sz="3200">
              <a:latin typeface="新宋体" panose="02010609030101010101" charset="-122"/>
              <a:cs typeface="新宋体" panose="02010609030101010101" charset="-122"/>
            </a:endParaRPr>
          </a:p>
          <a:p>
            <a:pPr marL="1155700">
              <a:lnSpc>
                <a:spcPct val="100000"/>
              </a:lnSpc>
            </a:pPr>
            <a:r>
              <a:rPr sz="3200" spc="-5" dirty="0">
                <a:latin typeface="新宋体" panose="02010609030101010101" charset="-122"/>
                <a:cs typeface="新宋体" panose="02010609030101010101" charset="-122"/>
              </a:rPr>
              <a:t>始编码</a:t>
            </a:r>
            <a:endParaRPr sz="3200">
              <a:latin typeface="新宋体" panose="02010609030101010101" charset="-122"/>
              <a:cs typeface="新宋体" panose="02010609030101010101" charset="-122"/>
            </a:endParaRPr>
          </a:p>
          <a:p>
            <a:pPr marL="1155700" marR="5080" indent="-229235">
              <a:lnSpc>
                <a:spcPct val="100000"/>
              </a:lnSpc>
              <a:spcBef>
                <a:spcPts val="760"/>
              </a:spcBef>
            </a:pPr>
            <a:r>
              <a:rPr sz="3200" spc="5" dirty="0">
                <a:latin typeface="新宋体" panose="02010609030101010101" charset="-122"/>
                <a:cs typeface="新宋体" panose="02010609030101010101" charset="-122"/>
              </a:rPr>
              <a:t>2）通过使用链码的差分代替码字本身 </a:t>
            </a:r>
            <a:r>
              <a:rPr sz="3200" spc="-5" dirty="0">
                <a:latin typeface="新宋体" panose="02010609030101010101" charset="-122"/>
                <a:cs typeface="新宋体" panose="02010609030101010101" charset="-122"/>
              </a:rPr>
              <a:t>的方式</a:t>
            </a:r>
            <a:endParaRPr sz="3200">
              <a:latin typeface="新宋体" panose="02010609030101010101" charset="-122"/>
              <a:cs typeface="新宋体" panose="02010609030101010101" charset="-122"/>
            </a:endParaRPr>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33676" y="1881885"/>
            <a:ext cx="7620000" cy="99060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链码</a:t>
            </a:r>
            <a:endParaRPr sz="3200">
              <a:latin typeface="新宋体" panose="02010609030101010101" charset="-122"/>
              <a:cs typeface="新宋体" panose="02010609030101010101" charset="-122"/>
            </a:endParaRPr>
          </a:p>
          <a:p>
            <a:pPr marL="921385">
              <a:lnSpc>
                <a:spcPts val="3295"/>
              </a:lnSpc>
              <a:spcBef>
                <a:spcPts val="665"/>
              </a:spcBef>
            </a:pPr>
            <a:r>
              <a:rPr sz="2000" spc="-5" dirty="0">
                <a:solidFill>
                  <a:srgbClr val="FF0000"/>
                </a:solidFill>
                <a:latin typeface="Wingdings" panose="05000000000000000000"/>
                <a:cs typeface="Wingdings" panose="05000000000000000000"/>
              </a:rPr>
              <a:t></a:t>
            </a:r>
            <a:r>
              <a:rPr sz="2000" spc="17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循环差分链码：用相邻链码的差代替链码</a:t>
            </a:r>
            <a:endParaRPr sz="2800">
              <a:latin typeface="新宋体" panose="02010609030101010101" charset="-122"/>
              <a:cs typeface="新宋体" panose="02010609030101010101" charset="-122"/>
            </a:endParaRPr>
          </a:p>
        </p:txBody>
      </p:sp>
      <p:sp>
        <p:nvSpPr>
          <p:cNvPr id="6" name="object 6"/>
          <p:cNvSpPr txBox="1"/>
          <p:nvPr/>
        </p:nvSpPr>
        <p:spPr>
          <a:xfrm>
            <a:off x="2648089" y="2880522"/>
            <a:ext cx="2159635" cy="1017905"/>
          </a:xfrm>
          <a:prstGeom prst="rect">
            <a:avLst/>
          </a:prstGeom>
        </p:spPr>
        <p:txBody>
          <a:bodyPr vert="horz" wrap="square" lIns="0" tIns="0" rIns="0" bIns="0" rtlCol="0">
            <a:spAutoFit/>
          </a:bodyPr>
          <a:lstStyle/>
          <a:p>
            <a:pPr marL="12700" marR="5080">
              <a:lnSpc>
                <a:spcPct val="120000"/>
              </a:lnSpc>
            </a:pPr>
            <a:r>
              <a:rPr sz="2800" spc="-5" dirty="0">
                <a:latin typeface="新宋体" panose="02010609030101010101" charset="-122"/>
                <a:cs typeface="新宋体" panose="02010609030101010101" charset="-122"/>
              </a:rPr>
              <a:t>例如：4-链码 循环差分为：</a:t>
            </a:r>
            <a:endParaRPr sz="2800">
              <a:latin typeface="新宋体" panose="02010609030101010101" charset="-122"/>
              <a:cs typeface="新宋体" panose="02010609030101010101" charset="-122"/>
            </a:endParaRPr>
          </a:p>
        </p:txBody>
      </p:sp>
      <p:sp>
        <p:nvSpPr>
          <p:cNvPr id="7" name="object 7"/>
          <p:cNvSpPr txBox="1"/>
          <p:nvPr/>
        </p:nvSpPr>
        <p:spPr>
          <a:xfrm>
            <a:off x="5136825" y="2966720"/>
            <a:ext cx="1447165" cy="931544"/>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10103322</a:t>
            </a:r>
            <a:endParaRPr sz="2800">
              <a:latin typeface="新宋体" panose="02010609030101010101" charset="-122"/>
              <a:cs typeface="新宋体" panose="02010609030101010101" charset="-122"/>
            </a:endParaRPr>
          </a:p>
          <a:p>
            <a:pPr marL="12700">
              <a:lnSpc>
                <a:spcPts val="3295"/>
              </a:lnSpc>
              <a:spcBef>
                <a:spcPts val="675"/>
              </a:spcBef>
            </a:pPr>
            <a:r>
              <a:rPr sz="2800" spc="-5" dirty="0">
                <a:latin typeface="新宋体" panose="02010609030101010101" charset="-122"/>
                <a:cs typeface="新宋体" panose="02010609030101010101" charset="-122"/>
              </a:rPr>
              <a:t>33133030</a:t>
            </a:r>
            <a:endParaRPr sz="2800">
              <a:latin typeface="新宋体" panose="02010609030101010101" charset="-122"/>
              <a:cs typeface="新宋体" panose="02010609030101010101" charset="-122"/>
            </a:endParaRPr>
          </a:p>
        </p:txBody>
      </p:sp>
      <p:sp>
        <p:nvSpPr>
          <p:cNvPr id="9" name="object 9"/>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graphicFrame>
        <p:nvGraphicFramePr>
          <p:cNvPr id="8" name="object 8"/>
          <p:cNvGraphicFramePr>
            <a:graphicFrameLocks noGrp="1"/>
          </p:cNvGraphicFramePr>
          <p:nvPr/>
        </p:nvGraphicFramePr>
        <p:xfrm>
          <a:off x="2638564" y="3978647"/>
          <a:ext cx="6926659" cy="2021317"/>
        </p:xfrm>
        <a:graphic>
          <a:graphicData uri="http://schemas.openxmlformats.org/drawingml/2006/table">
            <a:tbl>
              <a:tblPr firstRow="1" bandRow="1">
                <a:tableStyleId>{2D5ABB26-0587-4C30-8999-92F81FD0307C}</a:tableStyleId>
              </a:tblPr>
              <a:tblGrid>
                <a:gridCol w="2079574">
                  <a:extLst>
                    <a:ext uri="{9D8B030D-6E8A-4147-A177-3AD203B41FA5}">
                      <a16:colId xmlns="" xmlns:a16="http://schemas.microsoft.com/office/drawing/2014/main" val="20000"/>
                    </a:ext>
                  </a:extLst>
                </a:gridCol>
                <a:gridCol w="711174">
                  <a:extLst>
                    <a:ext uri="{9D8B030D-6E8A-4147-A177-3AD203B41FA5}">
                      <a16:colId xmlns="" xmlns:a16="http://schemas.microsoft.com/office/drawing/2014/main" val="20001"/>
                    </a:ext>
                  </a:extLst>
                </a:gridCol>
                <a:gridCol w="355320">
                  <a:extLst>
                    <a:ext uri="{9D8B030D-6E8A-4147-A177-3AD203B41FA5}">
                      <a16:colId xmlns="" xmlns:a16="http://schemas.microsoft.com/office/drawing/2014/main" val="20002"/>
                    </a:ext>
                  </a:extLst>
                </a:gridCol>
                <a:gridCol w="1218942">
                  <a:extLst>
                    <a:ext uri="{9D8B030D-6E8A-4147-A177-3AD203B41FA5}">
                      <a16:colId xmlns="" xmlns:a16="http://schemas.microsoft.com/office/drawing/2014/main" val="20003"/>
                    </a:ext>
                  </a:extLst>
                </a:gridCol>
                <a:gridCol w="495633">
                  <a:extLst>
                    <a:ext uri="{9D8B030D-6E8A-4147-A177-3AD203B41FA5}">
                      <a16:colId xmlns="" xmlns:a16="http://schemas.microsoft.com/office/drawing/2014/main" val="20004"/>
                    </a:ext>
                  </a:extLst>
                </a:gridCol>
                <a:gridCol w="711085">
                  <a:extLst>
                    <a:ext uri="{9D8B030D-6E8A-4147-A177-3AD203B41FA5}">
                      <a16:colId xmlns="" xmlns:a16="http://schemas.microsoft.com/office/drawing/2014/main" val="20005"/>
                    </a:ext>
                  </a:extLst>
                </a:gridCol>
                <a:gridCol w="355320">
                  <a:extLst>
                    <a:ext uri="{9D8B030D-6E8A-4147-A177-3AD203B41FA5}">
                      <a16:colId xmlns="" xmlns:a16="http://schemas.microsoft.com/office/drawing/2014/main" val="20006"/>
                    </a:ext>
                  </a:extLst>
                </a:gridCol>
                <a:gridCol w="999611">
                  <a:extLst>
                    <a:ext uri="{9D8B030D-6E8A-4147-A177-3AD203B41FA5}">
                      <a16:colId xmlns="" xmlns:a16="http://schemas.microsoft.com/office/drawing/2014/main" val="20007"/>
                    </a:ext>
                  </a:extLst>
                </a:gridCol>
              </a:tblGrid>
              <a:tr h="497833">
                <a:tc>
                  <a:txBody>
                    <a:bodyPr/>
                    <a:lstStyle/>
                    <a:p>
                      <a:pPr marR="93980" algn="r">
                        <a:lnSpc>
                          <a:spcPct val="100000"/>
                        </a:lnSpc>
                        <a:spcBef>
                          <a:spcPts val="105"/>
                        </a:spcBef>
                      </a:pPr>
                      <a:r>
                        <a:rPr sz="2800" spc="-5" dirty="0">
                          <a:latin typeface="新宋体" panose="02010609030101010101" charset="-122"/>
                          <a:cs typeface="新宋体" panose="02010609030101010101" charset="-122"/>
                        </a:rPr>
                        <a:t>循环差分：1</a:t>
                      </a:r>
                      <a:endParaRPr sz="2800">
                        <a:latin typeface="新宋体" panose="02010609030101010101" charset="-122"/>
                        <a:cs typeface="新宋体" panose="02010609030101010101" charset="-122"/>
                      </a:endParaRPr>
                    </a:p>
                  </a:txBody>
                  <a:tcPr marL="0" marR="0" marT="0" marB="0"/>
                </a:tc>
                <a:tc>
                  <a:txBody>
                    <a:bodyPr/>
                    <a:lstStyle/>
                    <a:p>
                      <a:pPr marL="75565">
                        <a:lnSpc>
                          <a:spcPct val="100000"/>
                        </a:lnSpc>
                        <a:spcBef>
                          <a:spcPts val="105"/>
                        </a:spcBef>
                      </a:pPr>
                      <a:r>
                        <a:rPr sz="2800" dirty="0">
                          <a:latin typeface="新宋体" panose="02010609030101010101" charset="-122"/>
                          <a:cs typeface="新宋体" panose="02010609030101010101" charset="-122"/>
                        </a:rPr>
                        <a:t>- 2</a:t>
                      </a:r>
                      <a:endParaRPr sz="2800">
                        <a:latin typeface="新宋体" panose="02010609030101010101" charset="-122"/>
                        <a:cs typeface="新宋体" panose="02010609030101010101" charset="-122"/>
                      </a:endParaRPr>
                    </a:p>
                  </a:txBody>
                  <a:tcPr marL="0" marR="0" marT="0" marB="0"/>
                </a:tc>
                <a:tc>
                  <a:txBody>
                    <a:bodyPr/>
                    <a:lstStyle/>
                    <a:p>
                      <a:pPr marL="75565">
                        <a:lnSpc>
                          <a:spcPct val="100000"/>
                        </a:lnSpc>
                        <a:spcBef>
                          <a:spcPts val="10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75565">
                        <a:lnSpc>
                          <a:spcPct val="100000"/>
                        </a:lnSpc>
                        <a:spcBef>
                          <a:spcPts val="105"/>
                        </a:spcBef>
                      </a:pPr>
                      <a:r>
                        <a:rPr sz="2800" spc="-5" dirty="0">
                          <a:latin typeface="新宋体" panose="02010609030101010101" charset="-122"/>
                          <a:cs typeface="新宋体" panose="02010609030101010101" charset="-122"/>
                        </a:rPr>
                        <a:t>-1(3)</a:t>
                      </a:r>
                      <a:endParaRPr sz="2800">
                        <a:latin typeface="新宋体" panose="02010609030101010101" charset="-122"/>
                        <a:cs typeface="新宋体" panose="02010609030101010101" charset="-122"/>
                      </a:endParaRPr>
                    </a:p>
                  </a:txBody>
                  <a:tcPr marL="0" marR="0" marT="0" marB="0"/>
                </a:tc>
                <a:tc>
                  <a:txBody>
                    <a:bodyPr/>
                    <a:lstStyle/>
                    <a:p>
                      <a:pPr marR="80645" algn="r">
                        <a:lnSpc>
                          <a:spcPct val="100000"/>
                        </a:lnSpc>
                        <a:spcBef>
                          <a:spcPts val="105"/>
                        </a:spcBef>
                      </a:pPr>
                      <a:r>
                        <a:rPr sz="2800" dirty="0">
                          <a:latin typeface="新宋体" panose="02010609030101010101" charset="-122"/>
                          <a:cs typeface="新宋体" panose="02010609030101010101" charset="-122"/>
                        </a:rPr>
                        <a:t>3</a:t>
                      </a:r>
                      <a:endParaRPr sz="2800">
                        <a:latin typeface="新宋体" panose="02010609030101010101" charset="-122"/>
                        <a:cs typeface="新宋体" panose="02010609030101010101" charset="-122"/>
                      </a:endParaRPr>
                    </a:p>
                  </a:txBody>
                  <a:tcPr marL="0" marR="0" marT="0" marB="0"/>
                </a:tc>
                <a:tc>
                  <a:txBody>
                    <a:bodyPr/>
                    <a:lstStyle/>
                    <a:p>
                      <a:pPr marR="81915" algn="r">
                        <a:lnSpc>
                          <a:spcPct val="100000"/>
                        </a:lnSpc>
                        <a:spcBef>
                          <a:spcPts val="105"/>
                        </a:spcBef>
                      </a:pP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tc>
                  <a:txBody>
                    <a:bodyPr/>
                    <a:lstStyle/>
                    <a:p>
                      <a:pPr marL="88265">
                        <a:lnSpc>
                          <a:spcPct val="100000"/>
                        </a:lnSpc>
                        <a:spcBef>
                          <a:spcPts val="10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ct val="100000"/>
                        </a:lnSpc>
                        <a:spcBef>
                          <a:spcPts val="105"/>
                        </a:spcBef>
                      </a:pPr>
                      <a:r>
                        <a:rPr sz="2800" dirty="0">
                          <a:latin typeface="新宋体" panose="02010609030101010101" charset="-122"/>
                          <a:cs typeface="新宋体" panose="02010609030101010101" charset="-122"/>
                        </a:rPr>
                        <a:t>3</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512819">
                <a:tc>
                  <a:txBody>
                    <a:bodyPr/>
                    <a:lstStyle/>
                    <a:p>
                      <a:pPr marR="67945" algn="r">
                        <a:lnSpc>
                          <a:spcPct val="100000"/>
                        </a:lnSpc>
                        <a:spcBef>
                          <a:spcPts val="225"/>
                        </a:spcBef>
                      </a:pP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225"/>
                        </a:spcBef>
                      </a:pPr>
                      <a:r>
                        <a:rPr sz="2800" dirty="0">
                          <a:latin typeface="新宋体" panose="02010609030101010101" charset="-122"/>
                          <a:cs typeface="新宋体" panose="02010609030101010101" charset="-122"/>
                        </a:rPr>
                        <a:t>- 1</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22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225"/>
                        </a:spcBef>
                      </a:pPr>
                      <a:r>
                        <a:rPr sz="2800" spc="-5" dirty="0">
                          <a:latin typeface="新宋体" panose="02010609030101010101" charset="-122"/>
                          <a:cs typeface="新宋体" panose="02010609030101010101" charset="-122"/>
                        </a:rPr>
                        <a:t>-1(3)</a:t>
                      </a:r>
                      <a:endParaRPr sz="2800">
                        <a:latin typeface="新宋体" panose="02010609030101010101" charset="-122"/>
                        <a:cs typeface="新宋体" panose="02010609030101010101" charset="-122"/>
                      </a:endParaRPr>
                    </a:p>
                  </a:txBody>
                  <a:tcPr marL="0" marR="0" marT="0" marB="0"/>
                </a:tc>
                <a:tc>
                  <a:txBody>
                    <a:bodyPr/>
                    <a:lstStyle/>
                    <a:p>
                      <a:pPr marR="80645" algn="r">
                        <a:lnSpc>
                          <a:spcPct val="100000"/>
                        </a:lnSpc>
                        <a:spcBef>
                          <a:spcPts val="225"/>
                        </a:spcBef>
                      </a:pPr>
                      <a:r>
                        <a:rPr sz="2800" dirty="0">
                          <a:latin typeface="新宋体" panose="02010609030101010101" charset="-122"/>
                          <a:cs typeface="新宋体" panose="02010609030101010101" charset="-122"/>
                        </a:rPr>
                        <a:t>3</a:t>
                      </a:r>
                      <a:endParaRPr sz="2800">
                        <a:latin typeface="新宋体" panose="02010609030101010101" charset="-122"/>
                        <a:cs typeface="新宋体" panose="02010609030101010101" charset="-122"/>
                      </a:endParaRPr>
                    </a:p>
                  </a:txBody>
                  <a:tcPr marL="0" marR="0" marT="0" marB="0"/>
                </a:tc>
                <a:tc>
                  <a:txBody>
                    <a:bodyPr/>
                    <a:lstStyle/>
                    <a:p>
                      <a:pPr marR="80645" algn="r">
                        <a:lnSpc>
                          <a:spcPct val="100000"/>
                        </a:lnSpc>
                        <a:spcBef>
                          <a:spcPts val="225"/>
                        </a:spcBef>
                      </a:pP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3</a:t>
                      </a:r>
                      <a:endParaRPr sz="2800">
                        <a:latin typeface="新宋体" panose="02010609030101010101" charset="-122"/>
                        <a:cs typeface="新宋体" panose="02010609030101010101" charset="-122"/>
                      </a:endParaRPr>
                    </a:p>
                  </a:txBody>
                  <a:tcPr marL="0" marR="0" marT="0" marB="0"/>
                </a:tc>
                <a:tc>
                  <a:txBody>
                    <a:bodyPr/>
                    <a:lstStyle/>
                    <a:p>
                      <a:pPr marL="88265">
                        <a:lnSpc>
                          <a:spcPct val="100000"/>
                        </a:lnSpc>
                        <a:spcBef>
                          <a:spcPts val="22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ct val="100000"/>
                        </a:lnSpc>
                        <a:spcBef>
                          <a:spcPts val="225"/>
                        </a:spcBef>
                      </a:pP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r h="512825">
                <a:tc>
                  <a:txBody>
                    <a:bodyPr/>
                    <a:lstStyle/>
                    <a:p>
                      <a:pPr marR="67945" algn="r">
                        <a:lnSpc>
                          <a:spcPct val="100000"/>
                        </a:lnSpc>
                        <a:spcBef>
                          <a:spcPts val="225"/>
                        </a:spcBef>
                      </a:pPr>
                      <a:r>
                        <a:rPr sz="2800" dirty="0">
                          <a:latin typeface="新宋体" panose="02010609030101010101" charset="-122"/>
                          <a:cs typeface="新宋体" panose="02010609030101010101" charset="-122"/>
                        </a:rPr>
                        <a:t>1</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225"/>
                        </a:spcBef>
                      </a:pPr>
                      <a:r>
                        <a:rPr sz="2800" dirty="0">
                          <a:latin typeface="新宋体" panose="02010609030101010101" charset="-122"/>
                          <a:cs typeface="新宋体" panose="02010609030101010101" charset="-122"/>
                        </a:rPr>
                        <a:t>- 0</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22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225"/>
                        </a:spcBef>
                      </a:pPr>
                      <a:r>
                        <a:rPr sz="2800" dirty="0">
                          <a:latin typeface="新宋体" panose="02010609030101010101" charset="-122"/>
                          <a:cs typeface="新宋体" panose="02010609030101010101" charset="-122"/>
                        </a:rPr>
                        <a:t>1</a:t>
                      </a:r>
                      <a:endParaRPr sz="2800">
                        <a:latin typeface="新宋体" panose="02010609030101010101" charset="-122"/>
                        <a:cs typeface="新宋体" panose="02010609030101010101" charset="-122"/>
                      </a:endParaRPr>
                    </a:p>
                  </a:txBody>
                  <a:tcPr marL="0" marR="0" marT="0" marB="0"/>
                </a:tc>
                <a:tc>
                  <a:txBody>
                    <a:bodyPr/>
                    <a:lstStyle/>
                    <a:p>
                      <a:pPr marR="80645" algn="r">
                        <a:lnSpc>
                          <a:spcPct val="100000"/>
                        </a:lnSpc>
                        <a:spcBef>
                          <a:spcPts val="225"/>
                        </a:spcBef>
                      </a:pPr>
                      <a:r>
                        <a:rPr sz="2800" dirty="0">
                          <a:latin typeface="新宋体" panose="02010609030101010101" charset="-122"/>
                          <a:cs typeface="新宋体" panose="02010609030101010101" charset="-122"/>
                        </a:rPr>
                        <a:t>2</a:t>
                      </a:r>
                      <a:endParaRPr sz="2800">
                        <a:latin typeface="新宋体" panose="02010609030101010101" charset="-122"/>
                        <a:cs typeface="新宋体" panose="02010609030101010101" charset="-122"/>
                      </a:endParaRPr>
                    </a:p>
                  </a:txBody>
                  <a:tcPr marL="0" marR="0" marT="0" marB="0"/>
                </a:tc>
                <a:tc>
                  <a:txBody>
                    <a:bodyPr/>
                    <a:lstStyle/>
                    <a:p>
                      <a:pPr marR="80645" algn="r">
                        <a:lnSpc>
                          <a:spcPct val="100000"/>
                        </a:lnSpc>
                        <a:spcBef>
                          <a:spcPts val="225"/>
                        </a:spcBef>
                      </a:pP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3</a:t>
                      </a:r>
                      <a:endParaRPr sz="2800">
                        <a:latin typeface="新宋体" panose="02010609030101010101" charset="-122"/>
                        <a:cs typeface="新宋体" panose="02010609030101010101" charset="-122"/>
                      </a:endParaRPr>
                    </a:p>
                  </a:txBody>
                  <a:tcPr marL="0" marR="0" marT="0" marB="0"/>
                </a:tc>
                <a:tc>
                  <a:txBody>
                    <a:bodyPr/>
                    <a:lstStyle/>
                    <a:p>
                      <a:pPr marL="88900">
                        <a:lnSpc>
                          <a:spcPct val="100000"/>
                        </a:lnSpc>
                        <a:spcBef>
                          <a:spcPts val="22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900">
                        <a:lnSpc>
                          <a:spcPct val="100000"/>
                        </a:lnSpc>
                        <a:spcBef>
                          <a:spcPts val="225"/>
                        </a:spcBef>
                      </a:pPr>
                      <a:r>
                        <a:rPr sz="2800" spc="-5" dirty="0">
                          <a:latin typeface="新宋体" panose="02010609030101010101" charset="-122"/>
                          <a:cs typeface="新宋体" panose="02010609030101010101" charset="-122"/>
                        </a:rPr>
                        <a:t>-1(3)</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2"/>
                  </a:ext>
                </a:extLst>
              </a:tr>
              <a:tr h="497840">
                <a:tc>
                  <a:txBody>
                    <a:bodyPr/>
                    <a:lstStyle/>
                    <a:p>
                      <a:pPr marR="67945" algn="r">
                        <a:lnSpc>
                          <a:spcPct val="100000"/>
                        </a:lnSpc>
                        <a:spcBef>
                          <a:spcPts val="225"/>
                        </a:spcBef>
                      </a:pP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225"/>
                        </a:spcBef>
                      </a:pPr>
                      <a:r>
                        <a:rPr sz="2800" dirty="0">
                          <a:latin typeface="新宋体" panose="02010609030101010101" charset="-122"/>
                          <a:cs typeface="新宋体" panose="02010609030101010101" charset="-122"/>
                        </a:rPr>
                        <a:t>- 1</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22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225"/>
                        </a:spcBef>
                      </a:pPr>
                      <a:r>
                        <a:rPr sz="2800" spc="-5" dirty="0">
                          <a:latin typeface="新宋体" panose="02010609030101010101" charset="-122"/>
                          <a:cs typeface="新宋体" panose="02010609030101010101" charset="-122"/>
                        </a:rPr>
                        <a:t>-1(3)</a:t>
                      </a:r>
                      <a:endParaRPr sz="2800">
                        <a:latin typeface="新宋体" panose="02010609030101010101" charset="-122"/>
                        <a:cs typeface="新宋体" panose="02010609030101010101" charset="-122"/>
                      </a:endParaRPr>
                    </a:p>
                  </a:txBody>
                  <a:tcPr marL="0" marR="0" marT="0" marB="0"/>
                </a:tc>
                <a:tc>
                  <a:txBody>
                    <a:bodyPr/>
                    <a:lstStyle/>
                    <a:p>
                      <a:pPr marR="80645" algn="r">
                        <a:lnSpc>
                          <a:spcPct val="100000"/>
                        </a:lnSpc>
                        <a:spcBef>
                          <a:spcPts val="225"/>
                        </a:spcBef>
                      </a:pPr>
                      <a:r>
                        <a:rPr sz="2800" dirty="0">
                          <a:latin typeface="新宋体" panose="02010609030101010101" charset="-122"/>
                          <a:cs typeface="新宋体" panose="02010609030101010101" charset="-122"/>
                        </a:rPr>
                        <a:t>2</a:t>
                      </a:r>
                      <a:endParaRPr sz="2800">
                        <a:latin typeface="新宋体" panose="02010609030101010101" charset="-122"/>
                        <a:cs typeface="新宋体" panose="02010609030101010101" charset="-122"/>
                      </a:endParaRPr>
                    </a:p>
                  </a:txBody>
                  <a:tcPr marL="0" marR="0" marT="0" marB="0"/>
                </a:tc>
                <a:tc>
                  <a:txBody>
                    <a:bodyPr/>
                    <a:lstStyle/>
                    <a:p>
                      <a:pPr marR="80645" algn="r">
                        <a:lnSpc>
                          <a:spcPct val="100000"/>
                        </a:lnSpc>
                        <a:spcBef>
                          <a:spcPts val="225"/>
                        </a:spcBef>
                      </a:pP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2</a:t>
                      </a:r>
                      <a:endParaRPr sz="2800">
                        <a:latin typeface="新宋体" panose="02010609030101010101" charset="-122"/>
                        <a:cs typeface="新宋体" panose="02010609030101010101" charset="-122"/>
                      </a:endParaRPr>
                    </a:p>
                  </a:txBody>
                  <a:tcPr marL="0" marR="0" marT="0" marB="0"/>
                </a:tc>
                <a:tc>
                  <a:txBody>
                    <a:bodyPr/>
                    <a:lstStyle/>
                    <a:p>
                      <a:pPr marL="88265">
                        <a:lnSpc>
                          <a:spcPct val="100000"/>
                        </a:lnSpc>
                        <a:spcBef>
                          <a:spcPts val="22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88265">
                        <a:lnSpc>
                          <a:spcPct val="100000"/>
                        </a:lnSpc>
                        <a:spcBef>
                          <a:spcPts val="225"/>
                        </a:spcBef>
                      </a:pP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3"/>
                  </a:ext>
                </a:extLst>
              </a:tr>
            </a:tbl>
          </a:graphicData>
        </a:graphic>
      </p:graphicFrame>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83"/>
            <a:ext cx="7462520" cy="448373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50"/>
              </a:spcBef>
            </a:pPr>
            <a:endParaRPr sz="34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多边形近似</a:t>
            </a:r>
            <a:endParaRPr sz="3200">
              <a:latin typeface="新宋体" panose="02010609030101010101" charset="-122"/>
              <a:cs typeface="新宋体" panose="02010609030101010101" charset="-122"/>
            </a:endParaRPr>
          </a:p>
          <a:p>
            <a:pPr marL="755650" marR="5080" indent="-286385">
              <a:lnSpc>
                <a:spcPts val="3450"/>
              </a:lnSpc>
              <a:spcBef>
                <a:spcPts val="81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220" dirty="0">
                <a:latin typeface="新宋体" panose="02010609030101010101" charset="-122"/>
                <a:cs typeface="新宋体" panose="02010609030101010101" charset="-122"/>
              </a:rPr>
              <a:t>基本思想：用最少的多边形</a:t>
            </a:r>
            <a:r>
              <a:rPr sz="3200" spc="200" dirty="0">
                <a:latin typeface="新宋体" panose="02010609030101010101" charset="-122"/>
                <a:cs typeface="新宋体" panose="02010609030101010101" charset="-122"/>
              </a:rPr>
              <a:t>线段</a:t>
            </a:r>
            <a:r>
              <a:rPr sz="3200" spc="-5" dirty="0">
                <a:latin typeface="新宋体" panose="02010609030101010101" charset="-122"/>
                <a:cs typeface="新宋体" panose="02010609030101010101" charset="-122"/>
              </a:rPr>
              <a:t>， 获取边界形状的本质</a:t>
            </a:r>
            <a:endParaRPr sz="3200">
              <a:latin typeface="新宋体" panose="02010609030101010101" charset="-122"/>
              <a:cs typeface="新宋体" panose="02010609030101010101" charset="-122"/>
            </a:endParaRPr>
          </a:p>
          <a:p>
            <a:pPr marL="755650" marR="5080" indent="-286385">
              <a:lnSpc>
                <a:spcPts val="345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220" dirty="0">
                <a:latin typeface="新宋体" panose="02010609030101010101" charset="-122"/>
                <a:cs typeface="新宋体" panose="02010609030101010101" charset="-122"/>
              </a:rPr>
              <a:t>寻找最小基本多边形的方法</a:t>
            </a:r>
            <a:r>
              <a:rPr sz="3200" spc="200" dirty="0">
                <a:latin typeface="新宋体" panose="02010609030101010101" charset="-122"/>
                <a:cs typeface="新宋体" panose="02010609030101010101" charset="-122"/>
              </a:rPr>
              <a:t>一般</a:t>
            </a:r>
            <a:r>
              <a:rPr sz="3200" spc="-5" dirty="0">
                <a:latin typeface="新宋体" panose="02010609030101010101" charset="-122"/>
                <a:cs typeface="新宋体" panose="02010609030101010101" charset="-122"/>
              </a:rPr>
              <a:t>有 两种：</a:t>
            </a:r>
            <a:endParaRPr sz="3200">
              <a:latin typeface="新宋体" panose="02010609030101010101" charset="-122"/>
              <a:cs typeface="新宋体" panose="02010609030101010101" charset="-122"/>
            </a:endParaRPr>
          </a:p>
          <a:p>
            <a:pPr marL="755650">
              <a:lnSpc>
                <a:spcPct val="100000"/>
              </a:lnSpc>
              <a:spcBef>
                <a:spcPts val="320"/>
              </a:spcBef>
            </a:pPr>
            <a:r>
              <a:rPr sz="3200" spc="-5" dirty="0">
                <a:latin typeface="新宋体" panose="02010609030101010101" charset="-122"/>
                <a:cs typeface="新宋体" panose="02010609030101010101" charset="-122"/>
              </a:rPr>
              <a:t>1）点合成法</a:t>
            </a:r>
            <a:endParaRPr sz="3200">
              <a:latin typeface="新宋体" panose="02010609030101010101" charset="-122"/>
              <a:cs typeface="新宋体" panose="02010609030101010101" charset="-122"/>
            </a:endParaRPr>
          </a:p>
          <a:p>
            <a:pPr marL="755650">
              <a:lnSpc>
                <a:spcPts val="3750"/>
              </a:lnSpc>
              <a:spcBef>
                <a:spcPts val="375"/>
              </a:spcBef>
            </a:pPr>
            <a:r>
              <a:rPr sz="3200" spc="-5" dirty="0">
                <a:latin typeface="新宋体" panose="02010609030101010101" charset="-122"/>
                <a:cs typeface="新宋体" panose="02010609030101010101" charset="-122"/>
              </a:rPr>
              <a:t>2）边分裂法</a:t>
            </a:r>
            <a:endParaRPr sz="3200">
              <a:latin typeface="新宋体" panose="02010609030101010101" charset="-122"/>
              <a:cs typeface="新宋体" panose="02010609030101010101" charset="-122"/>
            </a:endParaRPr>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138311" y="3061461"/>
            <a:ext cx="2748280" cy="476250"/>
          </a:xfrm>
          <a:prstGeom prst="rect">
            <a:avLst/>
          </a:prstGeom>
        </p:spPr>
        <p:txBody>
          <a:bodyPr vert="horz" wrap="square" lIns="0" tIns="0" rIns="0" bIns="0" rtlCol="0">
            <a:spAutoFit/>
          </a:bodyPr>
          <a:lstStyle/>
          <a:p>
            <a:pPr marL="12700">
              <a:lnSpc>
                <a:spcPts val="3750"/>
              </a:lnSpc>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点合成算法：</a:t>
            </a:r>
            <a:endParaRPr sz="3200">
              <a:latin typeface="新宋体" panose="02010609030101010101" charset="-122"/>
              <a:cs typeface="新宋体" panose="02010609030101010101" charset="-122"/>
            </a:endParaRPr>
          </a:p>
        </p:txBody>
      </p:sp>
      <p:sp>
        <p:nvSpPr>
          <p:cNvPr id="6" name="object 6"/>
          <p:cNvSpPr txBox="1"/>
          <p:nvPr/>
        </p:nvSpPr>
        <p:spPr>
          <a:xfrm>
            <a:off x="2595498" y="3632921"/>
            <a:ext cx="6805295" cy="3015615"/>
          </a:xfrm>
          <a:prstGeom prst="rect">
            <a:avLst/>
          </a:prstGeom>
        </p:spPr>
        <p:txBody>
          <a:bodyPr vert="horz" wrap="square" lIns="0" tIns="0" rIns="0" bIns="0" rtlCol="0">
            <a:spAutoFit/>
          </a:bodyPr>
          <a:lstStyle/>
          <a:p>
            <a:pPr marL="241300" marR="33655" indent="-228600" algn="just">
              <a:lnSpc>
                <a:spcPct val="109000"/>
              </a:lnSpc>
            </a:pPr>
            <a:r>
              <a:rPr sz="2800" spc="50" dirty="0">
                <a:latin typeface="新宋体" panose="02010609030101010101" charset="-122"/>
                <a:cs typeface="新宋体" panose="02010609030101010101" charset="-122"/>
              </a:rPr>
              <a:t>1</a:t>
            </a:r>
            <a:r>
              <a:rPr sz="2800" spc="45" dirty="0">
                <a:latin typeface="新宋体" panose="02010609030101010101" charset="-122"/>
                <a:cs typeface="新宋体" panose="02010609030101010101" charset="-122"/>
              </a:rPr>
              <a:t>）</a:t>
            </a:r>
            <a:r>
              <a:rPr sz="2400" spc="45" dirty="0">
                <a:latin typeface="新宋体" panose="02010609030101010101" charset="-122"/>
                <a:cs typeface="新宋体" panose="02010609030101010101" charset="-122"/>
              </a:rPr>
              <a:t>沿着边界选两个相邻的点对，计算首</a:t>
            </a:r>
            <a:r>
              <a:rPr sz="2400" spc="30" dirty="0">
                <a:latin typeface="新宋体" panose="02010609030101010101" charset="-122"/>
                <a:cs typeface="新宋体" panose="02010609030101010101" charset="-122"/>
              </a:rPr>
              <a:t>尾</a:t>
            </a:r>
            <a:r>
              <a:rPr sz="2400" spc="35" dirty="0">
                <a:latin typeface="新宋体" panose="02010609030101010101" charset="-122"/>
                <a:cs typeface="新宋体" panose="02010609030101010101" charset="-122"/>
              </a:rPr>
              <a:t>连</a:t>
            </a:r>
            <a:r>
              <a:rPr sz="2400" spc="30" dirty="0">
                <a:latin typeface="新宋体" panose="02010609030101010101" charset="-122"/>
                <a:cs typeface="新宋体" panose="02010609030101010101" charset="-122"/>
              </a:rPr>
              <a:t>接</a:t>
            </a:r>
            <a:r>
              <a:rPr sz="2400" dirty="0">
                <a:latin typeface="新宋体" panose="02010609030101010101" charset="-122"/>
                <a:cs typeface="新宋体" panose="02010609030101010101" charset="-122"/>
              </a:rPr>
              <a:t>直 线段与原始折线段的误差R。</a:t>
            </a:r>
            <a:endParaRPr sz="2400">
              <a:latin typeface="新宋体" panose="02010609030101010101" charset="-122"/>
              <a:cs typeface="新宋体" panose="02010609030101010101" charset="-122"/>
            </a:endParaRPr>
          </a:p>
          <a:p>
            <a:pPr marL="241300" marR="5080" indent="-228600" algn="just">
              <a:lnSpc>
                <a:spcPct val="110000"/>
              </a:lnSpc>
              <a:spcBef>
                <a:spcPts val="575"/>
              </a:spcBef>
            </a:pPr>
            <a:r>
              <a:rPr sz="2400" spc="185" dirty="0">
                <a:latin typeface="新宋体" panose="02010609030101010101" charset="-122"/>
                <a:cs typeface="新宋体" panose="02010609030101010101" charset="-122"/>
              </a:rPr>
              <a:t>2）如果误差R小于预先设置的阈值T。去掉中间 </a:t>
            </a:r>
            <a:r>
              <a:rPr sz="2400" spc="235" dirty="0">
                <a:latin typeface="新宋体" panose="02010609030101010101" charset="-122"/>
                <a:cs typeface="新宋体" panose="02010609030101010101" charset="-122"/>
              </a:rPr>
              <a:t>点，选新点对与下一相邻点对，重复1）；</a:t>
            </a:r>
            <a:r>
              <a:rPr sz="2400" dirty="0">
                <a:latin typeface="新宋体" panose="02010609030101010101" charset="-122"/>
                <a:cs typeface="新宋体" panose="02010609030101010101" charset="-122"/>
              </a:rPr>
              <a:t>否</a:t>
            </a:r>
            <a:r>
              <a:rPr sz="2400" spc="-965" dirty="0">
                <a:latin typeface="新宋体" panose="02010609030101010101" charset="-122"/>
                <a:cs typeface="新宋体" panose="02010609030101010101" charset="-122"/>
              </a:rPr>
              <a:t> </a:t>
            </a:r>
            <a:r>
              <a:rPr sz="2400" spc="110" dirty="0">
                <a:latin typeface="新宋体" panose="02010609030101010101" charset="-122"/>
                <a:cs typeface="新宋体" panose="02010609030101010101" charset="-122"/>
              </a:rPr>
              <a:t>则，存储线段的参数，置误差</a:t>
            </a:r>
            <a:r>
              <a:rPr sz="2400" spc="95" dirty="0">
                <a:latin typeface="新宋体" panose="02010609030101010101" charset="-122"/>
                <a:cs typeface="新宋体" panose="02010609030101010101" charset="-122"/>
              </a:rPr>
              <a:t>为</a:t>
            </a:r>
            <a:r>
              <a:rPr sz="2400" spc="100" dirty="0">
                <a:latin typeface="新宋体" panose="02010609030101010101" charset="-122"/>
                <a:cs typeface="新宋体" panose="02010609030101010101" charset="-122"/>
              </a:rPr>
              <a:t>0</a:t>
            </a:r>
            <a:r>
              <a:rPr sz="2400" spc="95" dirty="0">
                <a:latin typeface="新宋体" panose="02010609030101010101" charset="-122"/>
                <a:cs typeface="新宋体" panose="02010609030101010101" charset="-122"/>
              </a:rPr>
              <a:t>，</a:t>
            </a:r>
            <a:r>
              <a:rPr sz="2400" spc="100" dirty="0">
                <a:latin typeface="新宋体" panose="02010609030101010101" charset="-122"/>
                <a:cs typeface="新宋体" panose="02010609030101010101" charset="-122"/>
              </a:rPr>
              <a:t>选</a:t>
            </a:r>
            <a:r>
              <a:rPr sz="2400" spc="95" dirty="0">
                <a:latin typeface="新宋体" panose="02010609030101010101" charset="-122"/>
                <a:cs typeface="新宋体" panose="02010609030101010101" charset="-122"/>
              </a:rPr>
              <a:t>被</a:t>
            </a:r>
            <a:r>
              <a:rPr sz="2400" spc="100" dirty="0">
                <a:latin typeface="新宋体" panose="02010609030101010101" charset="-122"/>
                <a:cs typeface="新宋体" panose="02010609030101010101" charset="-122"/>
              </a:rPr>
              <a:t>存</a:t>
            </a:r>
            <a:r>
              <a:rPr sz="2400" spc="90" dirty="0">
                <a:latin typeface="新宋体" panose="02010609030101010101" charset="-122"/>
                <a:cs typeface="新宋体" panose="02010609030101010101" charset="-122"/>
              </a:rPr>
              <a:t>储</a:t>
            </a:r>
            <a:r>
              <a:rPr sz="2400" dirty="0">
                <a:latin typeface="新宋体" panose="02010609030101010101" charset="-122"/>
                <a:cs typeface="新宋体" panose="02010609030101010101" charset="-122"/>
              </a:rPr>
              <a:t>线 段的终点为起点，重复1）2）。</a:t>
            </a:r>
            <a:endParaRPr sz="2400">
              <a:latin typeface="新宋体" panose="02010609030101010101" charset="-122"/>
              <a:cs typeface="新宋体" panose="02010609030101010101" charset="-122"/>
            </a:endParaRPr>
          </a:p>
          <a:p>
            <a:pPr marL="12700">
              <a:lnSpc>
                <a:spcPts val="2835"/>
              </a:lnSpc>
              <a:spcBef>
                <a:spcPts val="855"/>
              </a:spcBef>
            </a:pPr>
            <a:r>
              <a:rPr sz="2400" dirty="0">
                <a:latin typeface="新宋体" panose="02010609030101010101" charset="-122"/>
                <a:cs typeface="新宋体" panose="02010609030101010101" charset="-122"/>
              </a:rPr>
              <a:t>3）当程序的第一个起点被遇到，算法结束。</a:t>
            </a:r>
            <a:endParaRPr sz="2400">
              <a:latin typeface="新宋体" panose="02010609030101010101" charset="-122"/>
              <a:cs typeface="新宋体" panose="02010609030101010101" charset="-122"/>
            </a:endParaRPr>
          </a:p>
        </p:txBody>
      </p:sp>
      <p:sp>
        <p:nvSpPr>
          <p:cNvPr id="7" name="object 7"/>
          <p:cNvSpPr/>
          <p:nvPr/>
        </p:nvSpPr>
        <p:spPr>
          <a:xfrm>
            <a:off x="7099427" y="2101595"/>
            <a:ext cx="457200" cy="457200"/>
          </a:xfrm>
          <a:custGeom>
            <a:avLst/>
            <a:gdLst/>
            <a:ahLst/>
            <a:cxnLst/>
            <a:rect l="l" t="t" r="r" b="b"/>
            <a:pathLst>
              <a:path w="457200" h="457200">
                <a:moveTo>
                  <a:pt x="457200" y="228600"/>
                </a:moveTo>
                <a:lnTo>
                  <a:pt x="452565" y="182460"/>
                </a:lnTo>
                <a:lnTo>
                  <a:pt x="439269" y="139517"/>
                </a:lnTo>
                <a:lnTo>
                  <a:pt x="418221" y="100682"/>
                </a:lnTo>
                <a:lnTo>
                  <a:pt x="390334" y="66865"/>
                </a:lnTo>
                <a:lnTo>
                  <a:pt x="356517" y="38978"/>
                </a:lnTo>
                <a:lnTo>
                  <a:pt x="317682" y="17930"/>
                </a:lnTo>
                <a:lnTo>
                  <a:pt x="274739" y="4634"/>
                </a:lnTo>
                <a:lnTo>
                  <a:pt x="228600" y="0"/>
                </a:ln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close/>
              </a:path>
            </a:pathLst>
          </a:custGeom>
          <a:solidFill>
            <a:srgbClr val="FF3399"/>
          </a:solidFill>
        </p:spPr>
        <p:txBody>
          <a:bodyPr wrap="square" lIns="0" tIns="0" rIns="0" bIns="0" rtlCol="0"/>
          <a:lstStyle/>
          <a:p>
            <a:endParaRPr/>
          </a:p>
        </p:txBody>
      </p:sp>
      <p:sp>
        <p:nvSpPr>
          <p:cNvPr id="8" name="object 8"/>
          <p:cNvSpPr/>
          <p:nvPr/>
        </p:nvSpPr>
        <p:spPr>
          <a:xfrm>
            <a:off x="7099427" y="2101595"/>
            <a:ext cx="457200" cy="457200"/>
          </a:xfrm>
          <a:custGeom>
            <a:avLst/>
            <a:gdLst/>
            <a:ahLst/>
            <a:cxnLst/>
            <a:rect l="l" t="t" r="r" b="b"/>
            <a:pathLst>
              <a:path w="457200" h="457200">
                <a:moveTo>
                  <a:pt x="228600" y="0"/>
                </a:move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lnTo>
                  <a:pt x="452565" y="182460"/>
                </a:lnTo>
                <a:lnTo>
                  <a:pt x="439269" y="139517"/>
                </a:lnTo>
                <a:lnTo>
                  <a:pt x="418221" y="100682"/>
                </a:lnTo>
                <a:lnTo>
                  <a:pt x="390334" y="66865"/>
                </a:lnTo>
                <a:lnTo>
                  <a:pt x="356517" y="38978"/>
                </a:lnTo>
                <a:lnTo>
                  <a:pt x="317682" y="17930"/>
                </a:lnTo>
                <a:lnTo>
                  <a:pt x="274739" y="4634"/>
                </a:lnTo>
                <a:lnTo>
                  <a:pt x="22860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6566027" y="2787395"/>
            <a:ext cx="457200" cy="457200"/>
          </a:xfrm>
          <a:custGeom>
            <a:avLst/>
            <a:gdLst/>
            <a:ahLst/>
            <a:cxnLst/>
            <a:rect l="l" t="t" r="r" b="b"/>
            <a:pathLst>
              <a:path w="457200" h="457200">
                <a:moveTo>
                  <a:pt x="457200" y="228600"/>
                </a:moveTo>
                <a:lnTo>
                  <a:pt x="452565" y="182460"/>
                </a:lnTo>
                <a:lnTo>
                  <a:pt x="439269" y="139517"/>
                </a:lnTo>
                <a:lnTo>
                  <a:pt x="418221" y="100682"/>
                </a:lnTo>
                <a:lnTo>
                  <a:pt x="390334" y="66865"/>
                </a:lnTo>
                <a:lnTo>
                  <a:pt x="356517" y="38978"/>
                </a:lnTo>
                <a:lnTo>
                  <a:pt x="317682" y="17930"/>
                </a:lnTo>
                <a:lnTo>
                  <a:pt x="274739" y="4634"/>
                </a:lnTo>
                <a:lnTo>
                  <a:pt x="228600" y="0"/>
                </a:ln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close/>
              </a:path>
            </a:pathLst>
          </a:custGeom>
          <a:solidFill>
            <a:srgbClr val="FF3399"/>
          </a:solidFill>
        </p:spPr>
        <p:txBody>
          <a:bodyPr wrap="square" lIns="0" tIns="0" rIns="0" bIns="0" rtlCol="0"/>
          <a:lstStyle/>
          <a:p>
            <a:endParaRPr/>
          </a:p>
        </p:txBody>
      </p:sp>
      <p:sp>
        <p:nvSpPr>
          <p:cNvPr id="10" name="object 10"/>
          <p:cNvSpPr/>
          <p:nvPr/>
        </p:nvSpPr>
        <p:spPr>
          <a:xfrm>
            <a:off x="6566027" y="2787395"/>
            <a:ext cx="457200" cy="457200"/>
          </a:xfrm>
          <a:custGeom>
            <a:avLst/>
            <a:gdLst/>
            <a:ahLst/>
            <a:cxnLst/>
            <a:rect l="l" t="t" r="r" b="b"/>
            <a:pathLst>
              <a:path w="457200" h="457200">
                <a:moveTo>
                  <a:pt x="228600" y="0"/>
                </a:move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lnTo>
                  <a:pt x="452565" y="182460"/>
                </a:lnTo>
                <a:lnTo>
                  <a:pt x="439269" y="139517"/>
                </a:lnTo>
                <a:lnTo>
                  <a:pt x="418221" y="100682"/>
                </a:lnTo>
                <a:lnTo>
                  <a:pt x="390334" y="66865"/>
                </a:lnTo>
                <a:lnTo>
                  <a:pt x="356517" y="38978"/>
                </a:lnTo>
                <a:lnTo>
                  <a:pt x="317682" y="17930"/>
                </a:lnTo>
                <a:lnTo>
                  <a:pt x="274739" y="4634"/>
                </a:lnTo>
                <a:lnTo>
                  <a:pt x="228600" y="0"/>
                </a:lnTo>
                <a:close/>
              </a:path>
            </a:pathLst>
          </a:custGeom>
          <a:ln w="9525">
            <a:solidFill>
              <a:srgbClr val="000000"/>
            </a:solidFill>
          </a:ln>
        </p:spPr>
        <p:txBody>
          <a:bodyPr wrap="square" lIns="0" tIns="0" rIns="0" bIns="0" rtlCol="0"/>
          <a:lstStyle/>
          <a:p>
            <a:endParaRPr/>
          </a:p>
        </p:txBody>
      </p:sp>
      <p:sp>
        <p:nvSpPr>
          <p:cNvPr id="11" name="object 11"/>
          <p:cNvSpPr/>
          <p:nvPr/>
        </p:nvSpPr>
        <p:spPr>
          <a:xfrm>
            <a:off x="7709027" y="2787395"/>
            <a:ext cx="457200" cy="457200"/>
          </a:xfrm>
          <a:custGeom>
            <a:avLst/>
            <a:gdLst/>
            <a:ahLst/>
            <a:cxnLst/>
            <a:rect l="l" t="t" r="r" b="b"/>
            <a:pathLst>
              <a:path w="457200" h="457200">
                <a:moveTo>
                  <a:pt x="457200" y="228600"/>
                </a:moveTo>
                <a:lnTo>
                  <a:pt x="452565" y="182460"/>
                </a:lnTo>
                <a:lnTo>
                  <a:pt x="439269" y="139517"/>
                </a:lnTo>
                <a:lnTo>
                  <a:pt x="418221" y="100682"/>
                </a:lnTo>
                <a:lnTo>
                  <a:pt x="390334" y="66865"/>
                </a:lnTo>
                <a:lnTo>
                  <a:pt x="356517" y="38978"/>
                </a:lnTo>
                <a:lnTo>
                  <a:pt x="317682" y="17930"/>
                </a:lnTo>
                <a:lnTo>
                  <a:pt x="274739" y="4634"/>
                </a:lnTo>
                <a:lnTo>
                  <a:pt x="228600" y="0"/>
                </a:ln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close/>
              </a:path>
            </a:pathLst>
          </a:custGeom>
          <a:solidFill>
            <a:srgbClr val="FF3399"/>
          </a:solidFill>
        </p:spPr>
        <p:txBody>
          <a:bodyPr wrap="square" lIns="0" tIns="0" rIns="0" bIns="0" rtlCol="0"/>
          <a:lstStyle/>
          <a:p>
            <a:endParaRPr/>
          </a:p>
        </p:txBody>
      </p:sp>
      <p:sp>
        <p:nvSpPr>
          <p:cNvPr id="12" name="object 12"/>
          <p:cNvSpPr/>
          <p:nvPr/>
        </p:nvSpPr>
        <p:spPr>
          <a:xfrm>
            <a:off x="7709027" y="2787395"/>
            <a:ext cx="457200" cy="457200"/>
          </a:xfrm>
          <a:custGeom>
            <a:avLst/>
            <a:gdLst/>
            <a:ahLst/>
            <a:cxnLst/>
            <a:rect l="l" t="t" r="r" b="b"/>
            <a:pathLst>
              <a:path w="457200" h="457200">
                <a:moveTo>
                  <a:pt x="228600" y="0"/>
                </a:move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lnTo>
                  <a:pt x="452565" y="182460"/>
                </a:lnTo>
                <a:lnTo>
                  <a:pt x="439269" y="139517"/>
                </a:lnTo>
                <a:lnTo>
                  <a:pt x="418221" y="100682"/>
                </a:lnTo>
                <a:lnTo>
                  <a:pt x="390334" y="66865"/>
                </a:lnTo>
                <a:lnTo>
                  <a:pt x="356517" y="38978"/>
                </a:lnTo>
                <a:lnTo>
                  <a:pt x="317682" y="17930"/>
                </a:lnTo>
                <a:lnTo>
                  <a:pt x="274739" y="4634"/>
                </a:lnTo>
                <a:lnTo>
                  <a:pt x="228600" y="0"/>
                </a:lnTo>
                <a:close/>
              </a:path>
            </a:pathLst>
          </a:custGeom>
          <a:ln w="9525">
            <a:solidFill>
              <a:srgbClr val="000000"/>
            </a:solidFill>
          </a:ln>
        </p:spPr>
        <p:txBody>
          <a:bodyPr wrap="square" lIns="0" tIns="0" rIns="0" bIns="0" rtlCol="0"/>
          <a:lstStyle/>
          <a:p>
            <a:endParaRPr/>
          </a:p>
        </p:txBody>
      </p:sp>
      <p:sp>
        <p:nvSpPr>
          <p:cNvPr id="13" name="object 13"/>
          <p:cNvSpPr/>
          <p:nvPr/>
        </p:nvSpPr>
        <p:spPr>
          <a:xfrm>
            <a:off x="6718427" y="3015995"/>
            <a:ext cx="1219200" cy="0"/>
          </a:xfrm>
          <a:custGeom>
            <a:avLst/>
            <a:gdLst/>
            <a:ahLst/>
            <a:cxnLst/>
            <a:rect l="l" t="t" r="r" b="b"/>
            <a:pathLst>
              <a:path w="1219200">
                <a:moveTo>
                  <a:pt x="0" y="0"/>
                </a:moveTo>
                <a:lnTo>
                  <a:pt x="1219200" y="0"/>
                </a:lnTo>
              </a:path>
            </a:pathLst>
          </a:custGeom>
          <a:ln w="57150">
            <a:solidFill>
              <a:srgbClr val="FFFF00"/>
            </a:solidFill>
          </a:ln>
        </p:spPr>
        <p:txBody>
          <a:bodyPr wrap="square" lIns="0" tIns="0" rIns="0" bIns="0" rtlCol="0"/>
          <a:lstStyle/>
          <a:p>
            <a:endParaRPr/>
          </a:p>
        </p:txBody>
      </p:sp>
      <p:sp>
        <p:nvSpPr>
          <p:cNvPr id="14" name="object 14"/>
          <p:cNvSpPr/>
          <p:nvPr/>
        </p:nvSpPr>
        <p:spPr>
          <a:xfrm>
            <a:off x="6794627" y="2330195"/>
            <a:ext cx="533400" cy="685800"/>
          </a:xfrm>
          <a:custGeom>
            <a:avLst/>
            <a:gdLst/>
            <a:ahLst/>
            <a:cxnLst/>
            <a:rect l="l" t="t" r="r" b="b"/>
            <a:pathLst>
              <a:path w="533400" h="685800">
                <a:moveTo>
                  <a:pt x="0" y="685800"/>
                </a:moveTo>
                <a:lnTo>
                  <a:pt x="533400" y="0"/>
                </a:lnTo>
              </a:path>
            </a:pathLst>
          </a:custGeom>
          <a:ln w="57150">
            <a:solidFill>
              <a:srgbClr val="33CC33"/>
            </a:solidFill>
          </a:ln>
        </p:spPr>
        <p:txBody>
          <a:bodyPr wrap="square" lIns="0" tIns="0" rIns="0" bIns="0" rtlCol="0"/>
          <a:lstStyle/>
          <a:p>
            <a:endParaRPr/>
          </a:p>
        </p:txBody>
      </p:sp>
      <p:sp>
        <p:nvSpPr>
          <p:cNvPr id="15" name="object 15"/>
          <p:cNvSpPr/>
          <p:nvPr/>
        </p:nvSpPr>
        <p:spPr>
          <a:xfrm>
            <a:off x="7328027" y="2330195"/>
            <a:ext cx="609600" cy="685800"/>
          </a:xfrm>
          <a:custGeom>
            <a:avLst/>
            <a:gdLst/>
            <a:ahLst/>
            <a:cxnLst/>
            <a:rect l="l" t="t" r="r" b="b"/>
            <a:pathLst>
              <a:path w="609600" h="685800">
                <a:moveTo>
                  <a:pt x="609600" y="685800"/>
                </a:moveTo>
                <a:lnTo>
                  <a:pt x="0" y="0"/>
                </a:lnTo>
              </a:path>
            </a:pathLst>
          </a:custGeom>
          <a:ln w="57150">
            <a:solidFill>
              <a:srgbClr val="33CC33"/>
            </a:solidFill>
          </a:ln>
        </p:spPr>
        <p:txBody>
          <a:bodyPr wrap="square" lIns="0" tIns="0" rIns="0" bIns="0" rtlCol="0"/>
          <a:lstStyle/>
          <a:p>
            <a:endParaRPr/>
          </a:p>
        </p:txBody>
      </p:sp>
      <p:sp>
        <p:nvSpPr>
          <p:cNvPr id="16" name="object 16"/>
          <p:cNvSpPr/>
          <p:nvPr/>
        </p:nvSpPr>
        <p:spPr>
          <a:xfrm>
            <a:off x="7328027" y="2406395"/>
            <a:ext cx="0" cy="609600"/>
          </a:xfrm>
          <a:custGeom>
            <a:avLst/>
            <a:gdLst/>
            <a:ahLst/>
            <a:cxnLst/>
            <a:rect l="l" t="t" r="r" b="b"/>
            <a:pathLst>
              <a:path h="609600">
                <a:moveTo>
                  <a:pt x="0" y="0"/>
                </a:moveTo>
                <a:lnTo>
                  <a:pt x="0" y="609600"/>
                </a:lnTo>
              </a:path>
            </a:pathLst>
          </a:custGeom>
          <a:ln w="28575">
            <a:solidFill>
              <a:srgbClr val="000099"/>
            </a:solidFill>
          </a:ln>
        </p:spPr>
        <p:txBody>
          <a:bodyPr wrap="square" lIns="0" tIns="0" rIns="0" bIns="0" rtlCol="0"/>
          <a:lstStyle/>
          <a:p>
            <a:endParaRPr/>
          </a:p>
        </p:txBody>
      </p:sp>
      <p:sp>
        <p:nvSpPr>
          <p:cNvPr id="17" name="object 17"/>
          <p:cNvSpPr txBox="1"/>
          <p:nvPr/>
        </p:nvSpPr>
        <p:spPr>
          <a:xfrm>
            <a:off x="1681098" y="1893315"/>
            <a:ext cx="5847715" cy="115824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多边形近似</a:t>
            </a:r>
            <a:endParaRPr sz="3200">
              <a:latin typeface="新宋体" panose="02010609030101010101" charset="-122"/>
              <a:cs typeface="新宋体" panose="02010609030101010101" charset="-122"/>
            </a:endParaRPr>
          </a:p>
          <a:p>
            <a:pPr marR="5080" algn="r">
              <a:lnSpc>
                <a:spcPts val="2840"/>
              </a:lnSpc>
              <a:spcBef>
                <a:spcPts val="2435"/>
              </a:spcBef>
            </a:pPr>
            <a:r>
              <a:rPr sz="2400" dirty="0">
                <a:solidFill>
                  <a:srgbClr val="3333CC"/>
                </a:solidFill>
                <a:latin typeface="新宋体" panose="02010609030101010101" charset="-122"/>
                <a:cs typeface="新宋体" panose="02010609030101010101" charset="-122"/>
              </a:rPr>
              <a:t>R</a:t>
            </a:r>
            <a:endParaRPr sz="2400">
              <a:latin typeface="新宋体" panose="02010609030101010101" charset="-122"/>
              <a:cs typeface="新宋体" panose="02010609030101010101" charset="-122"/>
            </a:endParaRPr>
          </a:p>
        </p:txBody>
      </p:sp>
      <p:sp>
        <p:nvSpPr>
          <p:cNvPr id="18" name="object 18"/>
          <p:cNvSpPr txBox="1"/>
          <p:nvPr/>
        </p:nvSpPr>
        <p:spPr>
          <a:xfrm>
            <a:off x="7009015" y="3376421"/>
            <a:ext cx="787400" cy="360680"/>
          </a:xfrm>
          <a:prstGeom prst="rect">
            <a:avLst/>
          </a:prstGeom>
        </p:spPr>
        <p:txBody>
          <a:bodyPr vert="horz" wrap="square" lIns="0" tIns="0" rIns="0" bIns="0" rtlCol="0">
            <a:spAutoFit/>
          </a:bodyPr>
          <a:lstStyle/>
          <a:p>
            <a:pPr marL="12700">
              <a:lnSpc>
                <a:spcPts val="2840"/>
              </a:lnSpc>
              <a:tabLst>
                <a:tab pos="316865" algn="l"/>
                <a:tab pos="621665" algn="l"/>
              </a:tabLst>
            </a:pPr>
            <a:r>
              <a:rPr sz="2400" dirty="0">
                <a:solidFill>
                  <a:srgbClr val="3333CC"/>
                </a:solidFill>
                <a:latin typeface="新宋体" panose="02010609030101010101" charset="-122"/>
                <a:cs typeface="新宋体" panose="02010609030101010101" charset="-122"/>
              </a:rPr>
              <a:t>R	&lt;	T</a:t>
            </a:r>
            <a:endParaRPr sz="2400">
              <a:latin typeface="新宋体" panose="02010609030101010101" charset="-122"/>
              <a:cs typeface="新宋体" panose="02010609030101010101" charset="-122"/>
            </a:endParaRPr>
          </a:p>
        </p:txBody>
      </p:sp>
      <p:sp>
        <p:nvSpPr>
          <p:cNvPr id="19" name="object 19"/>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44929" y="1855215"/>
            <a:ext cx="4829810" cy="106108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多边形近似</a:t>
            </a:r>
            <a:endParaRPr sz="3200">
              <a:latin typeface="新宋体" panose="02010609030101010101" charset="-122"/>
              <a:cs typeface="新宋体" panose="02010609030101010101" charset="-122"/>
            </a:endParaRPr>
          </a:p>
          <a:p>
            <a:pPr marL="469900">
              <a:lnSpc>
                <a:spcPts val="3750"/>
              </a:lnSpc>
              <a:spcBef>
                <a:spcPts val="760"/>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点合成算法思想举例：</a:t>
            </a:r>
            <a:endParaRPr sz="3200">
              <a:latin typeface="新宋体" panose="02010609030101010101" charset="-122"/>
              <a:cs typeface="新宋体" panose="02010609030101010101" charset="-122"/>
            </a:endParaRPr>
          </a:p>
        </p:txBody>
      </p:sp>
      <p:sp>
        <p:nvSpPr>
          <p:cNvPr id="6" name="object 6"/>
          <p:cNvSpPr/>
          <p:nvPr/>
        </p:nvSpPr>
        <p:spPr>
          <a:xfrm>
            <a:off x="4203839" y="48447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7" name="object 7"/>
          <p:cNvSpPr/>
          <p:nvPr/>
        </p:nvSpPr>
        <p:spPr>
          <a:xfrm>
            <a:off x="4203839" y="48447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4661039" y="48447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9" name="object 9"/>
          <p:cNvSpPr/>
          <p:nvPr/>
        </p:nvSpPr>
        <p:spPr>
          <a:xfrm>
            <a:off x="4661039" y="48447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10" name="object 10"/>
          <p:cNvSpPr/>
          <p:nvPr/>
        </p:nvSpPr>
        <p:spPr>
          <a:xfrm>
            <a:off x="4965839" y="48447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11" name="object 11"/>
          <p:cNvSpPr/>
          <p:nvPr/>
        </p:nvSpPr>
        <p:spPr>
          <a:xfrm>
            <a:off x="4965839" y="48447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5270639" y="48447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13" name="object 13"/>
          <p:cNvSpPr/>
          <p:nvPr/>
        </p:nvSpPr>
        <p:spPr>
          <a:xfrm>
            <a:off x="5270639" y="48447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5951677" y="4230433"/>
            <a:ext cx="2447912" cy="1990725"/>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575439" y="48447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16" name="object 16"/>
          <p:cNvSpPr/>
          <p:nvPr/>
        </p:nvSpPr>
        <p:spPr>
          <a:xfrm>
            <a:off x="5575439" y="48447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17" name="object 17"/>
          <p:cNvSpPr/>
          <p:nvPr/>
        </p:nvSpPr>
        <p:spPr>
          <a:xfrm>
            <a:off x="4356239" y="4920996"/>
            <a:ext cx="762000" cy="76200"/>
          </a:xfrm>
          <a:custGeom>
            <a:avLst/>
            <a:gdLst/>
            <a:ahLst/>
            <a:cxnLst/>
            <a:rect l="l" t="t" r="r" b="b"/>
            <a:pathLst>
              <a:path w="762000" h="76200">
                <a:moveTo>
                  <a:pt x="0" y="76200"/>
                </a:moveTo>
                <a:lnTo>
                  <a:pt x="457200" y="0"/>
                </a:lnTo>
                <a:lnTo>
                  <a:pt x="762000" y="76199"/>
                </a:lnTo>
              </a:path>
            </a:pathLst>
          </a:custGeom>
          <a:ln w="57150">
            <a:solidFill>
              <a:srgbClr val="33CC33"/>
            </a:solidFill>
          </a:ln>
        </p:spPr>
        <p:txBody>
          <a:bodyPr wrap="square" lIns="0" tIns="0" rIns="0" bIns="0" rtlCol="0"/>
          <a:lstStyle/>
          <a:p>
            <a:endParaRPr/>
          </a:p>
        </p:txBody>
      </p:sp>
      <p:sp>
        <p:nvSpPr>
          <p:cNvPr id="18" name="object 18"/>
          <p:cNvSpPr/>
          <p:nvPr/>
        </p:nvSpPr>
        <p:spPr>
          <a:xfrm>
            <a:off x="4356239" y="4997196"/>
            <a:ext cx="762000" cy="0"/>
          </a:xfrm>
          <a:custGeom>
            <a:avLst/>
            <a:gdLst/>
            <a:ahLst/>
            <a:cxnLst/>
            <a:rect l="l" t="t" r="r" b="b"/>
            <a:pathLst>
              <a:path w="762000">
                <a:moveTo>
                  <a:pt x="0" y="0"/>
                </a:moveTo>
                <a:lnTo>
                  <a:pt x="762000" y="0"/>
                </a:lnTo>
              </a:path>
            </a:pathLst>
          </a:custGeom>
          <a:ln w="57150">
            <a:solidFill>
              <a:srgbClr val="FFFF00"/>
            </a:solidFill>
          </a:ln>
        </p:spPr>
        <p:txBody>
          <a:bodyPr wrap="square" lIns="0" tIns="0" rIns="0" bIns="0" rtlCol="0"/>
          <a:lstStyle/>
          <a:p>
            <a:endParaRPr/>
          </a:p>
        </p:txBody>
      </p:sp>
      <p:sp>
        <p:nvSpPr>
          <p:cNvPr id="19" name="object 19"/>
          <p:cNvSpPr/>
          <p:nvPr/>
        </p:nvSpPr>
        <p:spPr>
          <a:xfrm>
            <a:off x="4203839" y="56829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20" name="object 20"/>
          <p:cNvSpPr/>
          <p:nvPr/>
        </p:nvSpPr>
        <p:spPr>
          <a:xfrm>
            <a:off x="4203839" y="56829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21" name="object 21"/>
          <p:cNvSpPr/>
          <p:nvPr/>
        </p:nvSpPr>
        <p:spPr>
          <a:xfrm>
            <a:off x="4965839" y="56829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22" name="object 22"/>
          <p:cNvSpPr/>
          <p:nvPr/>
        </p:nvSpPr>
        <p:spPr>
          <a:xfrm>
            <a:off x="4965839" y="56829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23" name="object 23"/>
          <p:cNvSpPr/>
          <p:nvPr/>
        </p:nvSpPr>
        <p:spPr>
          <a:xfrm>
            <a:off x="5270639" y="56829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24" name="object 24"/>
          <p:cNvSpPr/>
          <p:nvPr/>
        </p:nvSpPr>
        <p:spPr>
          <a:xfrm>
            <a:off x="5270639" y="56829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25" name="object 25"/>
          <p:cNvSpPr/>
          <p:nvPr/>
        </p:nvSpPr>
        <p:spPr>
          <a:xfrm>
            <a:off x="5575439" y="56829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26" name="object 26"/>
          <p:cNvSpPr/>
          <p:nvPr/>
        </p:nvSpPr>
        <p:spPr>
          <a:xfrm>
            <a:off x="5575439" y="56829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27" name="object 27"/>
          <p:cNvSpPr/>
          <p:nvPr/>
        </p:nvSpPr>
        <p:spPr>
          <a:xfrm>
            <a:off x="4280039" y="5759196"/>
            <a:ext cx="914400" cy="76200"/>
          </a:xfrm>
          <a:custGeom>
            <a:avLst/>
            <a:gdLst/>
            <a:ahLst/>
            <a:cxnLst/>
            <a:rect l="l" t="t" r="r" b="b"/>
            <a:pathLst>
              <a:path w="914400" h="76200">
                <a:moveTo>
                  <a:pt x="0" y="76200"/>
                </a:moveTo>
                <a:lnTo>
                  <a:pt x="914400" y="0"/>
                </a:lnTo>
              </a:path>
            </a:pathLst>
          </a:custGeom>
          <a:ln w="57150">
            <a:solidFill>
              <a:srgbClr val="33CC33"/>
            </a:solidFill>
          </a:ln>
        </p:spPr>
        <p:txBody>
          <a:bodyPr wrap="square" lIns="0" tIns="0" rIns="0" bIns="0" rtlCol="0"/>
          <a:lstStyle/>
          <a:p>
            <a:endParaRPr/>
          </a:p>
        </p:txBody>
      </p:sp>
      <p:sp>
        <p:nvSpPr>
          <p:cNvPr id="28" name="object 28"/>
          <p:cNvSpPr/>
          <p:nvPr/>
        </p:nvSpPr>
        <p:spPr>
          <a:xfrm>
            <a:off x="5118239" y="5759196"/>
            <a:ext cx="381000" cy="76200"/>
          </a:xfrm>
          <a:custGeom>
            <a:avLst/>
            <a:gdLst/>
            <a:ahLst/>
            <a:cxnLst/>
            <a:rect l="l" t="t" r="r" b="b"/>
            <a:pathLst>
              <a:path w="381000" h="76200">
                <a:moveTo>
                  <a:pt x="0" y="0"/>
                </a:moveTo>
                <a:lnTo>
                  <a:pt x="381000" y="76199"/>
                </a:lnTo>
              </a:path>
            </a:pathLst>
          </a:custGeom>
          <a:ln w="57150">
            <a:solidFill>
              <a:srgbClr val="33CC33"/>
            </a:solidFill>
          </a:ln>
        </p:spPr>
        <p:txBody>
          <a:bodyPr wrap="square" lIns="0" tIns="0" rIns="0" bIns="0" rtlCol="0"/>
          <a:lstStyle/>
          <a:p>
            <a:endParaRPr/>
          </a:p>
        </p:txBody>
      </p:sp>
      <p:sp>
        <p:nvSpPr>
          <p:cNvPr id="29" name="object 29"/>
          <p:cNvSpPr/>
          <p:nvPr/>
        </p:nvSpPr>
        <p:spPr>
          <a:xfrm>
            <a:off x="4356239" y="5835396"/>
            <a:ext cx="1143000" cy="0"/>
          </a:xfrm>
          <a:custGeom>
            <a:avLst/>
            <a:gdLst/>
            <a:ahLst/>
            <a:cxnLst/>
            <a:rect l="l" t="t" r="r" b="b"/>
            <a:pathLst>
              <a:path w="1143000">
                <a:moveTo>
                  <a:pt x="0" y="0"/>
                </a:moveTo>
                <a:lnTo>
                  <a:pt x="1143000" y="0"/>
                </a:lnTo>
              </a:path>
            </a:pathLst>
          </a:custGeom>
          <a:ln w="57150">
            <a:solidFill>
              <a:srgbClr val="FFFF00"/>
            </a:solidFill>
          </a:ln>
        </p:spPr>
        <p:txBody>
          <a:bodyPr wrap="square" lIns="0" tIns="0" rIns="0" bIns="0" rtlCol="0"/>
          <a:lstStyle/>
          <a:p>
            <a:endParaRPr/>
          </a:p>
        </p:txBody>
      </p:sp>
      <p:sp>
        <p:nvSpPr>
          <p:cNvPr id="30" name="object 30"/>
          <p:cNvSpPr/>
          <p:nvPr/>
        </p:nvSpPr>
        <p:spPr>
          <a:xfrm>
            <a:off x="4203839" y="6521195"/>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31" name="object 31"/>
          <p:cNvSpPr/>
          <p:nvPr/>
        </p:nvSpPr>
        <p:spPr>
          <a:xfrm>
            <a:off x="4203839" y="6521195"/>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32" name="object 32"/>
          <p:cNvSpPr/>
          <p:nvPr/>
        </p:nvSpPr>
        <p:spPr>
          <a:xfrm>
            <a:off x="6185027" y="62163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33" name="object 33"/>
          <p:cNvSpPr/>
          <p:nvPr/>
        </p:nvSpPr>
        <p:spPr>
          <a:xfrm>
            <a:off x="6185027" y="62163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34" name="object 34"/>
          <p:cNvSpPr/>
          <p:nvPr/>
        </p:nvSpPr>
        <p:spPr>
          <a:xfrm>
            <a:off x="7632827" y="64449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35" name="object 35"/>
          <p:cNvSpPr/>
          <p:nvPr/>
        </p:nvSpPr>
        <p:spPr>
          <a:xfrm>
            <a:off x="7632827" y="64449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36" name="object 36"/>
          <p:cNvSpPr/>
          <p:nvPr/>
        </p:nvSpPr>
        <p:spPr>
          <a:xfrm>
            <a:off x="5575439" y="6521195"/>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37" name="object 37"/>
          <p:cNvSpPr/>
          <p:nvPr/>
        </p:nvSpPr>
        <p:spPr>
          <a:xfrm>
            <a:off x="5575439" y="6521195"/>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38" name="object 38"/>
          <p:cNvSpPr/>
          <p:nvPr/>
        </p:nvSpPr>
        <p:spPr>
          <a:xfrm>
            <a:off x="4356239" y="6063996"/>
            <a:ext cx="3886200" cy="609600"/>
          </a:xfrm>
          <a:custGeom>
            <a:avLst/>
            <a:gdLst/>
            <a:ahLst/>
            <a:cxnLst/>
            <a:rect l="l" t="t" r="r" b="b"/>
            <a:pathLst>
              <a:path w="3886200" h="609600">
                <a:moveTo>
                  <a:pt x="0" y="609600"/>
                </a:moveTo>
                <a:lnTo>
                  <a:pt x="1371600" y="609599"/>
                </a:lnTo>
                <a:lnTo>
                  <a:pt x="1981200" y="304799"/>
                </a:lnTo>
                <a:lnTo>
                  <a:pt x="3429000" y="533399"/>
                </a:lnTo>
                <a:lnTo>
                  <a:pt x="3886200" y="0"/>
                </a:lnTo>
              </a:path>
            </a:pathLst>
          </a:custGeom>
          <a:ln w="57150">
            <a:solidFill>
              <a:srgbClr val="FFFF00"/>
            </a:solidFill>
          </a:ln>
        </p:spPr>
        <p:txBody>
          <a:bodyPr wrap="square" lIns="0" tIns="0" rIns="0" bIns="0" rtlCol="0"/>
          <a:lstStyle/>
          <a:p>
            <a:endParaRPr/>
          </a:p>
        </p:txBody>
      </p:sp>
      <p:sp>
        <p:nvSpPr>
          <p:cNvPr id="39" name="object 39"/>
          <p:cNvSpPr/>
          <p:nvPr/>
        </p:nvSpPr>
        <p:spPr>
          <a:xfrm>
            <a:off x="4203839" y="39303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40" name="object 40"/>
          <p:cNvSpPr/>
          <p:nvPr/>
        </p:nvSpPr>
        <p:spPr>
          <a:xfrm>
            <a:off x="4203839" y="39303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41" name="object 41"/>
          <p:cNvSpPr/>
          <p:nvPr/>
        </p:nvSpPr>
        <p:spPr>
          <a:xfrm>
            <a:off x="4661039" y="39303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42" name="object 42"/>
          <p:cNvSpPr/>
          <p:nvPr/>
        </p:nvSpPr>
        <p:spPr>
          <a:xfrm>
            <a:off x="4661039" y="39303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43" name="object 43"/>
          <p:cNvSpPr/>
          <p:nvPr/>
        </p:nvSpPr>
        <p:spPr>
          <a:xfrm>
            <a:off x="4432439" y="37017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44" name="object 44"/>
          <p:cNvSpPr/>
          <p:nvPr/>
        </p:nvSpPr>
        <p:spPr>
          <a:xfrm>
            <a:off x="4432439" y="37017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45" name="object 45"/>
          <p:cNvSpPr/>
          <p:nvPr/>
        </p:nvSpPr>
        <p:spPr>
          <a:xfrm>
            <a:off x="4965839" y="39303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46" name="object 46"/>
          <p:cNvSpPr/>
          <p:nvPr/>
        </p:nvSpPr>
        <p:spPr>
          <a:xfrm>
            <a:off x="4965839" y="39303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47" name="object 47"/>
          <p:cNvSpPr/>
          <p:nvPr/>
        </p:nvSpPr>
        <p:spPr>
          <a:xfrm>
            <a:off x="5270639" y="39303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48" name="object 48"/>
          <p:cNvSpPr/>
          <p:nvPr/>
        </p:nvSpPr>
        <p:spPr>
          <a:xfrm>
            <a:off x="5270639" y="39303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49" name="object 49"/>
          <p:cNvSpPr/>
          <p:nvPr/>
        </p:nvSpPr>
        <p:spPr>
          <a:xfrm>
            <a:off x="5956439" y="38541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50" name="object 50"/>
          <p:cNvSpPr/>
          <p:nvPr/>
        </p:nvSpPr>
        <p:spPr>
          <a:xfrm>
            <a:off x="5956439" y="38541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51" name="object 51"/>
          <p:cNvSpPr/>
          <p:nvPr/>
        </p:nvSpPr>
        <p:spPr>
          <a:xfrm>
            <a:off x="6185027" y="36255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52" name="object 52"/>
          <p:cNvSpPr/>
          <p:nvPr/>
        </p:nvSpPr>
        <p:spPr>
          <a:xfrm>
            <a:off x="6185027" y="36255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53" name="object 53"/>
          <p:cNvSpPr/>
          <p:nvPr/>
        </p:nvSpPr>
        <p:spPr>
          <a:xfrm>
            <a:off x="6413627" y="38541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54" name="object 54"/>
          <p:cNvSpPr/>
          <p:nvPr/>
        </p:nvSpPr>
        <p:spPr>
          <a:xfrm>
            <a:off x="6413627" y="38541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55" name="object 55"/>
          <p:cNvSpPr/>
          <p:nvPr/>
        </p:nvSpPr>
        <p:spPr>
          <a:xfrm>
            <a:off x="6718427" y="38541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56" name="object 56"/>
          <p:cNvSpPr/>
          <p:nvPr/>
        </p:nvSpPr>
        <p:spPr>
          <a:xfrm>
            <a:off x="6718427" y="38541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57" name="object 57"/>
          <p:cNvSpPr/>
          <p:nvPr/>
        </p:nvSpPr>
        <p:spPr>
          <a:xfrm>
            <a:off x="7023227" y="38541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58" name="object 58"/>
          <p:cNvSpPr/>
          <p:nvPr/>
        </p:nvSpPr>
        <p:spPr>
          <a:xfrm>
            <a:off x="7023227" y="38541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59" name="object 59"/>
          <p:cNvSpPr/>
          <p:nvPr/>
        </p:nvSpPr>
        <p:spPr>
          <a:xfrm>
            <a:off x="7328027" y="38541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60" name="object 60"/>
          <p:cNvSpPr/>
          <p:nvPr/>
        </p:nvSpPr>
        <p:spPr>
          <a:xfrm>
            <a:off x="7328027" y="38541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61" name="object 61"/>
          <p:cNvSpPr/>
          <p:nvPr/>
        </p:nvSpPr>
        <p:spPr>
          <a:xfrm>
            <a:off x="7632827" y="38541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62" name="object 62"/>
          <p:cNvSpPr/>
          <p:nvPr/>
        </p:nvSpPr>
        <p:spPr>
          <a:xfrm>
            <a:off x="7632827" y="38541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63" name="object 63"/>
          <p:cNvSpPr/>
          <p:nvPr/>
        </p:nvSpPr>
        <p:spPr>
          <a:xfrm>
            <a:off x="5575439" y="39303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64" name="object 64"/>
          <p:cNvSpPr/>
          <p:nvPr/>
        </p:nvSpPr>
        <p:spPr>
          <a:xfrm>
            <a:off x="5575439" y="39303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65" name="object 65"/>
          <p:cNvSpPr/>
          <p:nvPr/>
        </p:nvSpPr>
        <p:spPr>
          <a:xfrm>
            <a:off x="8090027" y="33207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66" name="object 66"/>
          <p:cNvSpPr/>
          <p:nvPr/>
        </p:nvSpPr>
        <p:spPr>
          <a:xfrm>
            <a:off x="8090027" y="33207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67" name="object 67"/>
          <p:cNvSpPr/>
          <p:nvPr/>
        </p:nvSpPr>
        <p:spPr>
          <a:xfrm>
            <a:off x="7861427" y="3549396"/>
            <a:ext cx="304800" cy="304800"/>
          </a:xfrm>
          <a:custGeom>
            <a:avLst/>
            <a:gdLst/>
            <a:ahLst/>
            <a:cxnLst/>
            <a:rect l="l" t="t" r="r" b="b"/>
            <a:pathLst>
              <a:path w="304800" h="304800">
                <a:moveTo>
                  <a:pt x="304800" y="152400"/>
                </a:moveTo>
                <a:lnTo>
                  <a:pt x="296997" y="104363"/>
                </a:lnTo>
                <a:lnTo>
                  <a:pt x="275295" y="62544"/>
                </a:lnTo>
                <a:lnTo>
                  <a:pt x="242255" y="29504"/>
                </a:lnTo>
                <a:lnTo>
                  <a:pt x="200436" y="7802"/>
                </a:lnTo>
                <a:lnTo>
                  <a:pt x="152400" y="0"/>
                </a:ln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close/>
              </a:path>
            </a:pathLst>
          </a:custGeom>
          <a:solidFill>
            <a:srgbClr val="FF3399"/>
          </a:solidFill>
        </p:spPr>
        <p:txBody>
          <a:bodyPr wrap="square" lIns="0" tIns="0" rIns="0" bIns="0" rtlCol="0"/>
          <a:lstStyle/>
          <a:p>
            <a:endParaRPr/>
          </a:p>
        </p:txBody>
      </p:sp>
      <p:sp>
        <p:nvSpPr>
          <p:cNvPr id="68" name="object 68"/>
          <p:cNvSpPr/>
          <p:nvPr/>
        </p:nvSpPr>
        <p:spPr>
          <a:xfrm>
            <a:off x="7861427" y="3549396"/>
            <a:ext cx="304800" cy="304800"/>
          </a:xfrm>
          <a:custGeom>
            <a:avLst/>
            <a:gdLst/>
            <a:ahLst/>
            <a:cxnLst/>
            <a:rect l="l" t="t" r="r" b="b"/>
            <a:pathLst>
              <a:path w="304800" h="304800">
                <a:moveTo>
                  <a:pt x="152400" y="0"/>
                </a:moveTo>
                <a:lnTo>
                  <a:pt x="104363" y="7802"/>
                </a:lnTo>
                <a:lnTo>
                  <a:pt x="62544" y="29504"/>
                </a:lnTo>
                <a:lnTo>
                  <a:pt x="29504" y="62544"/>
                </a:lnTo>
                <a:lnTo>
                  <a:pt x="7802" y="104363"/>
                </a:lnTo>
                <a:lnTo>
                  <a:pt x="0" y="152400"/>
                </a:lnTo>
                <a:lnTo>
                  <a:pt x="7802" y="200436"/>
                </a:lnTo>
                <a:lnTo>
                  <a:pt x="29504" y="242255"/>
                </a:lnTo>
                <a:lnTo>
                  <a:pt x="62544" y="275295"/>
                </a:lnTo>
                <a:lnTo>
                  <a:pt x="104363" y="296997"/>
                </a:lnTo>
                <a:lnTo>
                  <a:pt x="152400" y="304800"/>
                </a:lnTo>
                <a:lnTo>
                  <a:pt x="200436" y="296997"/>
                </a:lnTo>
                <a:lnTo>
                  <a:pt x="242255" y="275295"/>
                </a:lnTo>
                <a:lnTo>
                  <a:pt x="275295" y="242255"/>
                </a:lnTo>
                <a:lnTo>
                  <a:pt x="296997" y="200436"/>
                </a:lnTo>
                <a:lnTo>
                  <a:pt x="304800" y="152400"/>
                </a:lnTo>
                <a:lnTo>
                  <a:pt x="296997" y="104363"/>
                </a:lnTo>
                <a:lnTo>
                  <a:pt x="275295" y="62544"/>
                </a:lnTo>
                <a:lnTo>
                  <a:pt x="242255" y="29504"/>
                </a:lnTo>
                <a:lnTo>
                  <a:pt x="200436" y="7802"/>
                </a:lnTo>
                <a:lnTo>
                  <a:pt x="152400" y="0"/>
                </a:lnTo>
                <a:close/>
              </a:path>
            </a:pathLst>
          </a:custGeom>
          <a:ln w="9525">
            <a:solidFill>
              <a:srgbClr val="000000"/>
            </a:solidFill>
          </a:ln>
        </p:spPr>
        <p:txBody>
          <a:bodyPr wrap="square" lIns="0" tIns="0" rIns="0" bIns="0" rtlCol="0"/>
          <a:lstStyle/>
          <a:p>
            <a:endParaRPr/>
          </a:p>
        </p:txBody>
      </p:sp>
      <p:sp>
        <p:nvSpPr>
          <p:cNvPr id="69" name="object 69"/>
          <p:cNvSpPr/>
          <p:nvPr/>
        </p:nvSpPr>
        <p:spPr>
          <a:xfrm>
            <a:off x="4356239" y="3854196"/>
            <a:ext cx="457200" cy="304800"/>
          </a:xfrm>
          <a:custGeom>
            <a:avLst/>
            <a:gdLst/>
            <a:ahLst/>
            <a:cxnLst/>
            <a:rect l="l" t="t" r="r" b="b"/>
            <a:pathLst>
              <a:path w="457200" h="304800">
                <a:moveTo>
                  <a:pt x="0" y="304800"/>
                </a:moveTo>
                <a:lnTo>
                  <a:pt x="228600" y="0"/>
                </a:lnTo>
                <a:lnTo>
                  <a:pt x="457200" y="228600"/>
                </a:lnTo>
              </a:path>
            </a:pathLst>
          </a:custGeom>
          <a:ln w="57150">
            <a:solidFill>
              <a:srgbClr val="33CC33"/>
            </a:solidFill>
          </a:ln>
        </p:spPr>
        <p:txBody>
          <a:bodyPr wrap="square" lIns="0" tIns="0" rIns="0" bIns="0" rtlCol="0"/>
          <a:lstStyle/>
          <a:p>
            <a:endParaRPr/>
          </a:p>
        </p:txBody>
      </p:sp>
      <p:sp>
        <p:nvSpPr>
          <p:cNvPr id="70" name="object 70"/>
          <p:cNvSpPr/>
          <p:nvPr/>
        </p:nvSpPr>
        <p:spPr>
          <a:xfrm>
            <a:off x="4356239" y="4082796"/>
            <a:ext cx="457200" cy="76200"/>
          </a:xfrm>
          <a:custGeom>
            <a:avLst/>
            <a:gdLst/>
            <a:ahLst/>
            <a:cxnLst/>
            <a:rect l="l" t="t" r="r" b="b"/>
            <a:pathLst>
              <a:path w="457200" h="76200">
                <a:moveTo>
                  <a:pt x="0" y="76200"/>
                </a:moveTo>
                <a:lnTo>
                  <a:pt x="457200" y="0"/>
                </a:lnTo>
              </a:path>
            </a:pathLst>
          </a:custGeom>
          <a:ln w="57150">
            <a:solidFill>
              <a:srgbClr val="FFFF00"/>
            </a:solidFill>
          </a:ln>
        </p:spPr>
        <p:txBody>
          <a:bodyPr wrap="square" lIns="0" tIns="0" rIns="0" bIns="0" rtlCol="0"/>
          <a:lstStyle/>
          <a:p>
            <a:endParaRPr/>
          </a:p>
        </p:txBody>
      </p:sp>
      <p:sp>
        <p:nvSpPr>
          <p:cNvPr id="71" name="object 71"/>
          <p:cNvSpPr/>
          <p:nvPr/>
        </p:nvSpPr>
        <p:spPr>
          <a:xfrm>
            <a:off x="4584839" y="3930396"/>
            <a:ext cx="0" cy="228600"/>
          </a:xfrm>
          <a:custGeom>
            <a:avLst/>
            <a:gdLst/>
            <a:ahLst/>
            <a:cxnLst/>
            <a:rect l="l" t="t" r="r" b="b"/>
            <a:pathLst>
              <a:path h="228600">
                <a:moveTo>
                  <a:pt x="0" y="0"/>
                </a:moveTo>
                <a:lnTo>
                  <a:pt x="0" y="228600"/>
                </a:lnTo>
              </a:path>
            </a:pathLst>
          </a:custGeom>
          <a:ln w="28575">
            <a:solidFill>
              <a:srgbClr val="000099"/>
            </a:solidFill>
          </a:ln>
        </p:spPr>
        <p:txBody>
          <a:bodyPr wrap="square" lIns="0" tIns="0" rIns="0" bIns="0" rtlCol="0"/>
          <a:lstStyle/>
          <a:p>
            <a:endParaRPr/>
          </a:p>
        </p:txBody>
      </p:sp>
      <p:sp>
        <p:nvSpPr>
          <p:cNvPr id="72" name="object 72"/>
          <p:cNvSpPr/>
          <p:nvPr/>
        </p:nvSpPr>
        <p:spPr>
          <a:xfrm>
            <a:off x="2451239" y="4692396"/>
            <a:ext cx="457200" cy="457200"/>
          </a:xfrm>
          <a:custGeom>
            <a:avLst/>
            <a:gdLst/>
            <a:ahLst/>
            <a:cxnLst/>
            <a:rect l="l" t="t" r="r" b="b"/>
            <a:pathLst>
              <a:path w="457200" h="457200">
                <a:moveTo>
                  <a:pt x="457200" y="228600"/>
                </a:moveTo>
                <a:lnTo>
                  <a:pt x="452565" y="182460"/>
                </a:lnTo>
                <a:lnTo>
                  <a:pt x="439269" y="139517"/>
                </a:lnTo>
                <a:lnTo>
                  <a:pt x="418221" y="100682"/>
                </a:lnTo>
                <a:lnTo>
                  <a:pt x="390334" y="66865"/>
                </a:lnTo>
                <a:lnTo>
                  <a:pt x="356517" y="38978"/>
                </a:lnTo>
                <a:lnTo>
                  <a:pt x="317682" y="17930"/>
                </a:lnTo>
                <a:lnTo>
                  <a:pt x="274739" y="4634"/>
                </a:lnTo>
                <a:lnTo>
                  <a:pt x="228600" y="0"/>
                </a:ln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close/>
              </a:path>
            </a:pathLst>
          </a:custGeom>
          <a:solidFill>
            <a:srgbClr val="FF3399"/>
          </a:solidFill>
        </p:spPr>
        <p:txBody>
          <a:bodyPr wrap="square" lIns="0" tIns="0" rIns="0" bIns="0" rtlCol="0"/>
          <a:lstStyle/>
          <a:p>
            <a:endParaRPr/>
          </a:p>
        </p:txBody>
      </p:sp>
      <p:sp>
        <p:nvSpPr>
          <p:cNvPr id="73" name="object 73"/>
          <p:cNvSpPr/>
          <p:nvPr/>
        </p:nvSpPr>
        <p:spPr>
          <a:xfrm>
            <a:off x="2451239" y="4692396"/>
            <a:ext cx="457200" cy="457200"/>
          </a:xfrm>
          <a:custGeom>
            <a:avLst/>
            <a:gdLst/>
            <a:ahLst/>
            <a:cxnLst/>
            <a:rect l="l" t="t" r="r" b="b"/>
            <a:pathLst>
              <a:path w="457200" h="457200">
                <a:moveTo>
                  <a:pt x="228600" y="0"/>
                </a:move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lnTo>
                  <a:pt x="452565" y="182460"/>
                </a:lnTo>
                <a:lnTo>
                  <a:pt x="439269" y="139517"/>
                </a:lnTo>
                <a:lnTo>
                  <a:pt x="418221" y="100682"/>
                </a:lnTo>
                <a:lnTo>
                  <a:pt x="390334" y="66865"/>
                </a:lnTo>
                <a:lnTo>
                  <a:pt x="356517" y="38978"/>
                </a:lnTo>
                <a:lnTo>
                  <a:pt x="317682" y="17930"/>
                </a:lnTo>
                <a:lnTo>
                  <a:pt x="274739" y="4634"/>
                </a:lnTo>
                <a:lnTo>
                  <a:pt x="228600" y="0"/>
                </a:lnTo>
                <a:close/>
              </a:path>
            </a:pathLst>
          </a:custGeom>
          <a:ln w="9525">
            <a:solidFill>
              <a:srgbClr val="000000"/>
            </a:solidFill>
          </a:ln>
        </p:spPr>
        <p:txBody>
          <a:bodyPr wrap="square" lIns="0" tIns="0" rIns="0" bIns="0" rtlCol="0"/>
          <a:lstStyle/>
          <a:p>
            <a:endParaRPr/>
          </a:p>
        </p:txBody>
      </p:sp>
      <p:sp>
        <p:nvSpPr>
          <p:cNvPr id="74" name="object 74"/>
          <p:cNvSpPr/>
          <p:nvPr/>
        </p:nvSpPr>
        <p:spPr>
          <a:xfrm>
            <a:off x="1917839" y="5378196"/>
            <a:ext cx="457200" cy="457200"/>
          </a:xfrm>
          <a:custGeom>
            <a:avLst/>
            <a:gdLst/>
            <a:ahLst/>
            <a:cxnLst/>
            <a:rect l="l" t="t" r="r" b="b"/>
            <a:pathLst>
              <a:path w="457200" h="457200">
                <a:moveTo>
                  <a:pt x="457200" y="228600"/>
                </a:moveTo>
                <a:lnTo>
                  <a:pt x="452565" y="182460"/>
                </a:lnTo>
                <a:lnTo>
                  <a:pt x="439269" y="139517"/>
                </a:lnTo>
                <a:lnTo>
                  <a:pt x="418221" y="100682"/>
                </a:lnTo>
                <a:lnTo>
                  <a:pt x="390334" y="66865"/>
                </a:lnTo>
                <a:lnTo>
                  <a:pt x="356517" y="38978"/>
                </a:lnTo>
                <a:lnTo>
                  <a:pt x="317682" y="17930"/>
                </a:lnTo>
                <a:lnTo>
                  <a:pt x="274739" y="4634"/>
                </a:lnTo>
                <a:lnTo>
                  <a:pt x="228600" y="0"/>
                </a:ln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close/>
              </a:path>
            </a:pathLst>
          </a:custGeom>
          <a:solidFill>
            <a:srgbClr val="FF3399"/>
          </a:solidFill>
        </p:spPr>
        <p:txBody>
          <a:bodyPr wrap="square" lIns="0" tIns="0" rIns="0" bIns="0" rtlCol="0"/>
          <a:lstStyle/>
          <a:p>
            <a:endParaRPr/>
          </a:p>
        </p:txBody>
      </p:sp>
      <p:sp>
        <p:nvSpPr>
          <p:cNvPr id="75" name="object 75"/>
          <p:cNvSpPr/>
          <p:nvPr/>
        </p:nvSpPr>
        <p:spPr>
          <a:xfrm>
            <a:off x="1917839" y="5378196"/>
            <a:ext cx="457200" cy="457200"/>
          </a:xfrm>
          <a:custGeom>
            <a:avLst/>
            <a:gdLst/>
            <a:ahLst/>
            <a:cxnLst/>
            <a:rect l="l" t="t" r="r" b="b"/>
            <a:pathLst>
              <a:path w="457200" h="457200">
                <a:moveTo>
                  <a:pt x="228600" y="0"/>
                </a:move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lnTo>
                  <a:pt x="452565" y="182460"/>
                </a:lnTo>
                <a:lnTo>
                  <a:pt x="439269" y="139517"/>
                </a:lnTo>
                <a:lnTo>
                  <a:pt x="418221" y="100682"/>
                </a:lnTo>
                <a:lnTo>
                  <a:pt x="390334" y="66865"/>
                </a:lnTo>
                <a:lnTo>
                  <a:pt x="356517" y="38978"/>
                </a:lnTo>
                <a:lnTo>
                  <a:pt x="317682" y="17930"/>
                </a:lnTo>
                <a:lnTo>
                  <a:pt x="274739" y="4634"/>
                </a:lnTo>
                <a:lnTo>
                  <a:pt x="228600" y="0"/>
                </a:lnTo>
                <a:close/>
              </a:path>
            </a:pathLst>
          </a:custGeom>
          <a:ln w="9525">
            <a:solidFill>
              <a:srgbClr val="000000"/>
            </a:solidFill>
          </a:ln>
        </p:spPr>
        <p:txBody>
          <a:bodyPr wrap="square" lIns="0" tIns="0" rIns="0" bIns="0" rtlCol="0"/>
          <a:lstStyle/>
          <a:p>
            <a:endParaRPr/>
          </a:p>
        </p:txBody>
      </p:sp>
      <p:sp>
        <p:nvSpPr>
          <p:cNvPr id="76" name="object 76"/>
          <p:cNvSpPr/>
          <p:nvPr/>
        </p:nvSpPr>
        <p:spPr>
          <a:xfrm>
            <a:off x="3060826" y="5378196"/>
            <a:ext cx="457200" cy="457200"/>
          </a:xfrm>
          <a:custGeom>
            <a:avLst/>
            <a:gdLst/>
            <a:ahLst/>
            <a:cxnLst/>
            <a:rect l="l" t="t" r="r" b="b"/>
            <a:pathLst>
              <a:path w="457200" h="457200">
                <a:moveTo>
                  <a:pt x="457200" y="228600"/>
                </a:moveTo>
                <a:lnTo>
                  <a:pt x="452565" y="182460"/>
                </a:lnTo>
                <a:lnTo>
                  <a:pt x="439269" y="139517"/>
                </a:lnTo>
                <a:lnTo>
                  <a:pt x="418221" y="100682"/>
                </a:lnTo>
                <a:lnTo>
                  <a:pt x="390334" y="66865"/>
                </a:lnTo>
                <a:lnTo>
                  <a:pt x="356517" y="38978"/>
                </a:lnTo>
                <a:lnTo>
                  <a:pt x="317682" y="17930"/>
                </a:lnTo>
                <a:lnTo>
                  <a:pt x="274739" y="4634"/>
                </a:lnTo>
                <a:lnTo>
                  <a:pt x="228600" y="0"/>
                </a:ln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close/>
              </a:path>
            </a:pathLst>
          </a:custGeom>
          <a:solidFill>
            <a:srgbClr val="FF3399"/>
          </a:solidFill>
        </p:spPr>
        <p:txBody>
          <a:bodyPr wrap="square" lIns="0" tIns="0" rIns="0" bIns="0" rtlCol="0"/>
          <a:lstStyle/>
          <a:p>
            <a:endParaRPr/>
          </a:p>
        </p:txBody>
      </p:sp>
      <p:sp>
        <p:nvSpPr>
          <p:cNvPr id="77" name="object 77"/>
          <p:cNvSpPr/>
          <p:nvPr/>
        </p:nvSpPr>
        <p:spPr>
          <a:xfrm>
            <a:off x="3060826" y="5378196"/>
            <a:ext cx="457200" cy="457200"/>
          </a:xfrm>
          <a:custGeom>
            <a:avLst/>
            <a:gdLst/>
            <a:ahLst/>
            <a:cxnLst/>
            <a:rect l="l" t="t" r="r" b="b"/>
            <a:pathLst>
              <a:path w="457200" h="457200">
                <a:moveTo>
                  <a:pt x="228600" y="0"/>
                </a:moveTo>
                <a:lnTo>
                  <a:pt x="182460" y="4634"/>
                </a:lnTo>
                <a:lnTo>
                  <a:pt x="139517" y="17930"/>
                </a:lnTo>
                <a:lnTo>
                  <a:pt x="100682" y="38978"/>
                </a:lnTo>
                <a:lnTo>
                  <a:pt x="66865" y="66865"/>
                </a:lnTo>
                <a:lnTo>
                  <a:pt x="38978" y="100682"/>
                </a:lnTo>
                <a:lnTo>
                  <a:pt x="17930" y="139517"/>
                </a:lnTo>
                <a:lnTo>
                  <a:pt x="4634" y="182460"/>
                </a:lnTo>
                <a:lnTo>
                  <a:pt x="0" y="228600"/>
                </a:lnTo>
                <a:lnTo>
                  <a:pt x="4634" y="274739"/>
                </a:lnTo>
                <a:lnTo>
                  <a:pt x="17930" y="317682"/>
                </a:lnTo>
                <a:lnTo>
                  <a:pt x="38978" y="356517"/>
                </a:lnTo>
                <a:lnTo>
                  <a:pt x="66865" y="390334"/>
                </a:lnTo>
                <a:lnTo>
                  <a:pt x="100682" y="418221"/>
                </a:lnTo>
                <a:lnTo>
                  <a:pt x="139517" y="439269"/>
                </a:lnTo>
                <a:lnTo>
                  <a:pt x="182460" y="452565"/>
                </a:lnTo>
                <a:lnTo>
                  <a:pt x="228600" y="457200"/>
                </a:lnTo>
                <a:lnTo>
                  <a:pt x="274739" y="452565"/>
                </a:lnTo>
                <a:lnTo>
                  <a:pt x="317682" y="439269"/>
                </a:lnTo>
                <a:lnTo>
                  <a:pt x="356517" y="418221"/>
                </a:lnTo>
                <a:lnTo>
                  <a:pt x="390334" y="390334"/>
                </a:lnTo>
                <a:lnTo>
                  <a:pt x="418221" y="356517"/>
                </a:lnTo>
                <a:lnTo>
                  <a:pt x="439269" y="317682"/>
                </a:lnTo>
                <a:lnTo>
                  <a:pt x="452565" y="274739"/>
                </a:lnTo>
                <a:lnTo>
                  <a:pt x="457200" y="228600"/>
                </a:lnTo>
                <a:lnTo>
                  <a:pt x="452565" y="182460"/>
                </a:lnTo>
                <a:lnTo>
                  <a:pt x="439269" y="139517"/>
                </a:lnTo>
                <a:lnTo>
                  <a:pt x="418221" y="100682"/>
                </a:lnTo>
                <a:lnTo>
                  <a:pt x="390334" y="66865"/>
                </a:lnTo>
                <a:lnTo>
                  <a:pt x="356517" y="38978"/>
                </a:lnTo>
                <a:lnTo>
                  <a:pt x="317682" y="17930"/>
                </a:lnTo>
                <a:lnTo>
                  <a:pt x="274739" y="4634"/>
                </a:lnTo>
                <a:lnTo>
                  <a:pt x="228600" y="0"/>
                </a:lnTo>
                <a:close/>
              </a:path>
            </a:pathLst>
          </a:custGeom>
          <a:ln w="9525">
            <a:solidFill>
              <a:srgbClr val="000000"/>
            </a:solidFill>
          </a:ln>
        </p:spPr>
        <p:txBody>
          <a:bodyPr wrap="square" lIns="0" tIns="0" rIns="0" bIns="0" rtlCol="0"/>
          <a:lstStyle/>
          <a:p>
            <a:endParaRPr/>
          </a:p>
        </p:txBody>
      </p:sp>
      <p:sp>
        <p:nvSpPr>
          <p:cNvPr id="78" name="object 78"/>
          <p:cNvSpPr/>
          <p:nvPr/>
        </p:nvSpPr>
        <p:spPr>
          <a:xfrm>
            <a:off x="2070239" y="5606796"/>
            <a:ext cx="1219200" cy="0"/>
          </a:xfrm>
          <a:custGeom>
            <a:avLst/>
            <a:gdLst/>
            <a:ahLst/>
            <a:cxnLst/>
            <a:rect l="l" t="t" r="r" b="b"/>
            <a:pathLst>
              <a:path w="1219200">
                <a:moveTo>
                  <a:pt x="0" y="0"/>
                </a:moveTo>
                <a:lnTo>
                  <a:pt x="1219200" y="0"/>
                </a:lnTo>
              </a:path>
            </a:pathLst>
          </a:custGeom>
          <a:ln w="57150">
            <a:solidFill>
              <a:srgbClr val="FFFF00"/>
            </a:solidFill>
          </a:ln>
        </p:spPr>
        <p:txBody>
          <a:bodyPr wrap="square" lIns="0" tIns="0" rIns="0" bIns="0" rtlCol="0"/>
          <a:lstStyle/>
          <a:p>
            <a:endParaRPr/>
          </a:p>
        </p:txBody>
      </p:sp>
      <p:sp>
        <p:nvSpPr>
          <p:cNvPr id="79" name="object 79"/>
          <p:cNvSpPr/>
          <p:nvPr/>
        </p:nvSpPr>
        <p:spPr>
          <a:xfrm>
            <a:off x="2146439" y="4920996"/>
            <a:ext cx="533400" cy="685800"/>
          </a:xfrm>
          <a:custGeom>
            <a:avLst/>
            <a:gdLst/>
            <a:ahLst/>
            <a:cxnLst/>
            <a:rect l="l" t="t" r="r" b="b"/>
            <a:pathLst>
              <a:path w="533400" h="685800">
                <a:moveTo>
                  <a:pt x="0" y="685800"/>
                </a:moveTo>
                <a:lnTo>
                  <a:pt x="533400" y="0"/>
                </a:lnTo>
              </a:path>
            </a:pathLst>
          </a:custGeom>
          <a:ln w="57150">
            <a:solidFill>
              <a:srgbClr val="33CC33"/>
            </a:solidFill>
          </a:ln>
        </p:spPr>
        <p:txBody>
          <a:bodyPr wrap="square" lIns="0" tIns="0" rIns="0" bIns="0" rtlCol="0"/>
          <a:lstStyle/>
          <a:p>
            <a:endParaRPr/>
          </a:p>
        </p:txBody>
      </p:sp>
      <p:sp>
        <p:nvSpPr>
          <p:cNvPr id="80" name="object 80"/>
          <p:cNvSpPr/>
          <p:nvPr/>
        </p:nvSpPr>
        <p:spPr>
          <a:xfrm>
            <a:off x="2679839" y="4920996"/>
            <a:ext cx="609600" cy="685800"/>
          </a:xfrm>
          <a:custGeom>
            <a:avLst/>
            <a:gdLst/>
            <a:ahLst/>
            <a:cxnLst/>
            <a:rect l="l" t="t" r="r" b="b"/>
            <a:pathLst>
              <a:path w="609600" h="685800">
                <a:moveTo>
                  <a:pt x="609600" y="685800"/>
                </a:moveTo>
                <a:lnTo>
                  <a:pt x="0" y="0"/>
                </a:lnTo>
              </a:path>
            </a:pathLst>
          </a:custGeom>
          <a:ln w="57150">
            <a:solidFill>
              <a:srgbClr val="33CC33"/>
            </a:solidFill>
          </a:ln>
        </p:spPr>
        <p:txBody>
          <a:bodyPr wrap="square" lIns="0" tIns="0" rIns="0" bIns="0" rtlCol="0"/>
          <a:lstStyle/>
          <a:p>
            <a:endParaRPr/>
          </a:p>
        </p:txBody>
      </p:sp>
      <p:sp>
        <p:nvSpPr>
          <p:cNvPr id="81" name="object 81"/>
          <p:cNvSpPr/>
          <p:nvPr/>
        </p:nvSpPr>
        <p:spPr>
          <a:xfrm>
            <a:off x="2679839" y="4997196"/>
            <a:ext cx="0" cy="609600"/>
          </a:xfrm>
          <a:custGeom>
            <a:avLst/>
            <a:gdLst/>
            <a:ahLst/>
            <a:cxnLst/>
            <a:rect l="l" t="t" r="r" b="b"/>
            <a:pathLst>
              <a:path h="609600">
                <a:moveTo>
                  <a:pt x="0" y="0"/>
                </a:moveTo>
                <a:lnTo>
                  <a:pt x="0" y="609600"/>
                </a:lnTo>
              </a:path>
            </a:pathLst>
          </a:custGeom>
          <a:ln w="28575">
            <a:solidFill>
              <a:srgbClr val="000099"/>
            </a:solidFill>
          </a:ln>
        </p:spPr>
        <p:txBody>
          <a:bodyPr wrap="square" lIns="0" tIns="0" rIns="0" bIns="0" rtlCol="0"/>
          <a:lstStyle/>
          <a:p>
            <a:endParaRPr/>
          </a:p>
        </p:txBody>
      </p:sp>
      <p:sp>
        <p:nvSpPr>
          <p:cNvPr id="82" name="object 82"/>
          <p:cNvSpPr txBox="1"/>
          <p:nvPr/>
        </p:nvSpPr>
        <p:spPr>
          <a:xfrm>
            <a:off x="2360802" y="5281421"/>
            <a:ext cx="787400" cy="1046480"/>
          </a:xfrm>
          <a:prstGeom prst="rect">
            <a:avLst/>
          </a:prstGeom>
        </p:spPr>
        <p:txBody>
          <a:bodyPr vert="horz" wrap="square" lIns="0" tIns="0" rIns="0" bIns="0" rtlCol="0">
            <a:spAutoFit/>
          </a:bodyPr>
          <a:lstStyle/>
          <a:p>
            <a:pPr marL="73025" algn="ctr">
              <a:lnSpc>
                <a:spcPct val="100000"/>
              </a:lnSpc>
            </a:pPr>
            <a:r>
              <a:rPr sz="2400" dirty="0">
                <a:solidFill>
                  <a:srgbClr val="3333CC"/>
                </a:solidFill>
                <a:latin typeface="新宋体" panose="02010609030101010101" charset="-122"/>
                <a:cs typeface="新宋体" panose="02010609030101010101" charset="-122"/>
              </a:rPr>
              <a:t>R</a:t>
            </a:r>
            <a:endParaRPr sz="2400">
              <a:latin typeface="新宋体" panose="02010609030101010101" charset="-122"/>
              <a:cs typeface="新宋体" panose="02010609030101010101" charset="-122"/>
            </a:endParaRPr>
          </a:p>
          <a:p>
            <a:pPr>
              <a:lnSpc>
                <a:spcPct val="100000"/>
              </a:lnSpc>
              <a:spcBef>
                <a:spcPts val="45"/>
              </a:spcBef>
            </a:pPr>
            <a:endParaRPr sz="2150">
              <a:latin typeface="Times New Roman" panose="02020603050405020304"/>
              <a:cs typeface="Times New Roman" panose="02020603050405020304"/>
            </a:endParaRPr>
          </a:p>
          <a:p>
            <a:pPr algn="ctr">
              <a:lnSpc>
                <a:spcPts val="2835"/>
              </a:lnSpc>
              <a:tabLst>
                <a:tab pos="304165" algn="l"/>
                <a:tab pos="608965" algn="l"/>
              </a:tabLst>
            </a:pPr>
            <a:r>
              <a:rPr sz="2400" dirty="0">
                <a:solidFill>
                  <a:srgbClr val="3333CC"/>
                </a:solidFill>
                <a:latin typeface="新宋体" panose="02010609030101010101" charset="-122"/>
                <a:cs typeface="新宋体" panose="02010609030101010101" charset="-122"/>
              </a:rPr>
              <a:t>R	&lt;	T</a:t>
            </a:r>
            <a:endParaRPr sz="2400">
              <a:latin typeface="新宋体" panose="02010609030101010101" charset="-122"/>
              <a:cs typeface="新宋体" panose="02010609030101010101" charset="-122"/>
            </a:endParaRPr>
          </a:p>
        </p:txBody>
      </p:sp>
      <p:sp>
        <p:nvSpPr>
          <p:cNvPr id="83" name="object 83"/>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0245" y="1831594"/>
            <a:ext cx="7684134" cy="438023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多边形近似</a:t>
            </a:r>
            <a:endParaRPr sz="3200">
              <a:latin typeface="新宋体" panose="02010609030101010101" charset="-122"/>
              <a:cs typeface="新宋体" panose="02010609030101010101" charset="-122"/>
            </a:endParaRPr>
          </a:p>
          <a:p>
            <a:pPr marL="469265">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点合成算法的问题：</a:t>
            </a:r>
            <a:endParaRPr sz="3200">
              <a:latin typeface="新宋体" panose="02010609030101010101" charset="-122"/>
              <a:cs typeface="新宋体" panose="02010609030101010101" charset="-122"/>
            </a:endParaRPr>
          </a:p>
          <a:p>
            <a:pPr marL="1155700" marR="6985" indent="-229235" algn="just">
              <a:lnSpc>
                <a:spcPct val="101000"/>
              </a:lnSpc>
              <a:spcBef>
                <a:spcPts val="1125"/>
              </a:spcBef>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320" dirty="0">
                <a:latin typeface="新宋体" panose="02010609030101010101" charset="-122"/>
                <a:cs typeface="新宋体" panose="02010609030101010101" charset="-122"/>
              </a:rPr>
              <a:t>顶点一般不对应于边界的拐点（</a:t>
            </a:r>
            <a:r>
              <a:rPr sz="2800" spc="305" dirty="0">
                <a:latin typeface="新宋体" panose="02010609030101010101" charset="-122"/>
                <a:cs typeface="新宋体" panose="02010609030101010101" charset="-122"/>
              </a:rPr>
              <a:t>如</a:t>
            </a:r>
            <a:r>
              <a:rPr sz="2800" dirty="0">
                <a:latin typeface="新宋体" panose="02010609030101010101" charset="-122"/>
                <a:cs typeface="新宋体" panose="02010609030101010101" charset="-122"/>
              </a:rPr>
              <a:t>拐 </a:t>
            </a:r>
            <a:r>
              <a:rPr sz="2800" spc="45" dirty="0">
                <a:latin typeface="新宋体" panose="02010609030101010101" charset="-122"/>
                <a:cs typeface="新宋体" panose="02010609030101010101" charset="-122"/>
              </a:rPr>
              <a:t>角）。因为新的线段直到超过误差的阈值 </a:t>
            </a:r>
            <a:r>
              <a:rPr sz="2800" spc="-5" dirty="0">
                <a:latin typeface="新宋体" panose="02010609030101010101" charset="-122"/>
                <a:cs typeface="新宋体" panose="02010609030101010101" charset="-122"/>
              </a:rPr>
              <a:t>才开始画</a:t>
            </a:r>
            <a:endParaRPr sz="2800">
              <a:latin typeface="新宋体" panose="02010609030101010101" charset="-122"/>
              <a:cs typeface="新宋体" panose="02010609030101010101" charset="-122"/>
            </a:endParaRPr>
          </a:p>
          <a:p>
            <a:pPr marL="1155700" marR="5080" indent="-51435" algn="just">
              <a:lnSpc>
                <a:spcPct val="100000"/>
              </a:lnSpc>
              <a:spcBef>
                <a:spcPts val="675"/>
              </a:spcBef>
            </a:pPr>
            <a:r>
              <a:rPr sz="2800" spc="70" dirty="0">
                <a:latin typeface="新宋体" panose="02010609030101010101" charset="-122"/>
                <a:cs typeface="新宋体" panose="02010609030101010101" charset="-122"/>
              </a:rPr>
              <a:t>例如：如果沿着一条长的直线追</a:t>
            </a:r>
            <a:r>
              <a:rPr sz="2800" spc="50" dirty="0">
                <a:latin typeface="新宋体" panose="02010609030101010101" charset="-122"/>
                <a:cs typeface="新宋体" panose="02010609030101010101" charset="-122"/>
              </a:rPr>
              <a:t>踪</a:t>
            </a:r>
            <a:r>
              <a:rPr sz="2800" spc="60" dirty="0">
                <a:latin typeface="新宋体" panose="02010609030101010101" charset="-122"/>
                <a:cs typeface="新宋体" panose="02010609030101010101" charset="-122"/>
              </a:rPr>
              <a:t>，</a:t>
            </a:r>
            <a:r>
              <a:rPr sz="2800" spc="70" dirty="0">
                <a:latin typeface="新宋体" panose="02010609030101010101" charset="-122"/>
                <a:cs typeface="新宋体" panose="02010609030101010101" charset="-122"/>
              </a:rPr>
              <a:t>而它 </a:t>
            </a:r>
            <a:r>
              <a:rPr sz="2800" spc="45" dirty="0">
                <a:latin typeface="新宋体" panose="02010609030101010101" charset="-122"/>
                <a:cs typeface="新宋体" panose="02010609030101010101" charset="-122"/>
              </a:rPr>
              <a:t>出现了一个拐角，在超过阈值之前，拐角 </a:t>
            </a:r>
            <a:r>
              <a:rPr sz="2800" spc="-5" dirty="0">
                <a:latin typeface="新宋体" panose="02010609030101010101" charset="-122"/>
                <a:cs typeface="新宋体" panose="02010609030101010101" charset="-122"/>
              </a:rPr>
              <a:t>上的一些点会被丢弃</a:t>
            </a:r>
            <a:endParaRPr sz="2800">
              <a:latin typeface="新宋体" panose="02010609030101010101" charset="-122"/>
              <a:cs typeface="新宋体" panose="02010609030101010101" charset="-122"/>
            </a:endParaRPr>
          </a:p>
          <a:p>
            <a:pPr marL="926465">
              <a:lnSpc>
                <a:spcPts val="3295"/>
              </a:lnSpc>
              <a:spcBef>
                <a:spcPts val="675"/>
              </a:spcBef>
              <a:tabLst>
                <a:tab pos="13328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下面讲到的分裂法可用于缓解这个问题</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1814067"/>
            <a:ext cx="7760970" cy="401066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多边形近似</a:t>
            </a:r>
            <a:endParaRPr sz="3200">
              <a:latin typeface="新宋体" panose="02010609030101010101" charset="-122"/>
              <a:cs typeface="新宋体" panose="02010609030101010101" charset="-122"/>
            </a:endParaRPr>
          </a:p>
          <a:p>
            <a:pPr marL="469900">
              <a:lnSpc>
                <a:spcPct val="100000"/>
              </a:lnSpc>
              <a:spcBef>
                <a:spcPts val="174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分裂边算法：</a:t>
            </a:r>
            <a:endParaRPr sz="3200">
              <a:latin typeface="新宋体" panose="02010609030101010101" charset="-122"/>
              <a:cs typeface="新宋体" panose="02010609030101010101" charset="-122"/>
            </a:endParaRPr>
          </a:p>
          <a:p>
            <a:pPr marL="1155065" marR="5080" indent="-228600">
              <a:lnSpc>
                <a:spcPct val="130000"/>
              </a:lnSpc>
              <a:spcBef>
                <a:spcPts val="635"/>
              </a:spcBef>
            </a:pPr>
            <a:r>
              <a:rPr sz="2600" spc="10" dirty="0">
                <a:latin typeface="新宋体" panose="02010609030101010101" charset="-122"/>
                <a:cs typeface="新宋体" panose="02010609030101010101" charset="-122"/>
              </a:rPr>
              <a:t>（1）连接边界线段的两个端点（</a:t>
            </a:r>
            <a:r>
              <a:rPr sz="2600" spc="0" dirty="0">
                <a:latin typeface="新宋体" panose="02010609030101010101" charset="-122"/>
                <a:cs typeface="新宋体" panose="02010609030101010101" charset="-122"/>
              </a:rPr>
              <a:t>如</a:t>
            </a:r>
            <a:r>
              <a:rPr sz="2600" spc="10" dirty="0">
                <a:latin typeface="新宋体" panose="02010609030101010101" charset="-122"/>
                <a:cs typeface="新宋体" panose="02010609030101010101" charset="-122"/>
              </a:rPr>
              <a:t>果</a:t>
            </a:r>
            <a:r>
              <a:rPr sz="2600" spc="0" dirty="0">
                <a:latin typeface="新宋体" panose="02010609030101010101" charset="-122"/>
                <a:cs typeface="新宋体" panose="02010609030101010101" charset="-122"/>
              </a:rPr>
              <a:t>是</a:t>
            </a:r>
            <a:r>
              <a:rPr sz="2600" spc="10" dirty="0">
                <a:latin typeface="新宋体" panose="02010609030101010101" charset="-122"/>
                <a:cs typeface="新宋体" panose="02010609030101010101" charset="-122"/>
              </a:rPr>
              <a:t>封</a:t>
            </a:r>
            <a:r>
              <a:rPr sz="2600" spc="0" dirty="0">
                <a:latin typeface="新宋体" panose="02010609030101010101" charset="-122"/>
                <a:cs typeface="新宋体" panose="02010609030101010101" charset="-122"/>
              </a:rPr>
              <a:t>闭</a:t>
            </a:r>
            <a:r>
              <a:rPr sz="2600" spc="-5" dirty="0">
                <a:latin typeface="新宋体" panose="02010609030101010101" charset="-122"/>
                <a:cs typeface="新宋体" panose="02010609030101010101" charset="-122"/>
              </a:rPr>
              <a:t>边 界，连接最远点）；</a:t>
            </a:r>
            <a:endParaRPr sz="2600">
              <a:latin typeface="新宋体" panose="02010609030101010101" charset="-122"/>
              <a:cs typeface="新宋体" panose="02010609030101010101" charset="-122"/>
            </a:endParaRPr>
          </a:p>
          <a:p>
            <a:pPr marL="1155065" marR="5080" indent="-228600">
              <a:lnSpc>
                <a:spcPct val="130000"/>
              </a:lnSpc>
              <a:spcBef>
                <a:spcPts val="620"/>
              </a:spcBef>
            </a:pPr>
            <a:r>
              <a:rPr sz="2600" spc="10" dirty="0">
                <a:latin typeface="新宋体" panose="02010609030101010101" charset="-122"/>
                <a:cs typeface="新宋体" panose="02010609030101010101" charset="-122"/>
              </a:rPr>
              <a:t>（2）如果最大正交距离大于阈值</a:t>
            </a:r>
            <a:r>
              <a:rPr sz="2600" spc="0" dirty="0">
                <a:latin typeface="新宋体" panose="02010609030101010101" charset="-122"/>
                <a:cs typeface="新宋体" panose="02010609030101010101" charset="-122"/>
              </a:rPr>
              <a:t>，</a:t>
            </a:r>
            <a:r>
              <a:rPr sz="2600" spc="10" dirty="0">
                <a:latin typeface="新宋体" panose="02010609030101010101" charset="-122"/>
                <a:cs typeface="新宋体" panose="02010609030101010101" charset="-122"/>
              </a:rPr>
              <a:t>将</a:t>
            </a:r>
            <a:r>
              <a:rPr sz="2600" spc="0" dirty="0">
                <a:latin typeface="新宋体" panose="02010609030101010101" charset="-122"/>
                <a:cs typeface="新宋体" panose="02010609030101010101" charset="-122"/>
              </a:rPr>
              <a:t>边</a:t>
            </a:r>
            <a:r>
              <a:rPr sz="2600" spc="10" dirty="0">
                <a:latin typeface="新宋体" panose="02010609030101010101" charset="-122"/>
                <a:cs typeface="新宋体" panose="02010609030101010101" charset="-122"/>
              </a:rPr>
              <a:t>界</a:t>
            </a:r>
            <a:r>
              <a:rPr sz="2600" spc="0" dirty="0">
                <a:latin typeface="新宋体" panose="02010609030101010101" charset="-122"/>
                <a:cs typeface="新宋体" panose="02010609030101010101" charset="-122"/>
              </a:rPr>
              <a:t>分</a:t>
            </a:r>
            <a:r>
              <a:rPr sz="2600" spc="-5" dirty="0">
                <a:latin typeface="新宋体" panose="02010609030101010101" charset="-122"/>
                <a:cs typeface="新宋体" panose="02010609030101010101" charset="-122"/>
              </a:rPr>
              <a:t>为 两段，最大值点定位一个顶点。重复（1）；</a:t>
            </a:r>
            <a:endParaRPr sz="2600">
              <a:latin typeface="新宋体" panose="02010609030101010101" charset="-122"/>
              <a:cs typeface="新宋体" panose="02010609030101010101" charset="-122"/>
            </a:endParaRPr>
          </a:p>
          <a:p>
            <a:pPr marL="927100">
              <a:lnSpc>
                <a:spcPts val="3065"/>
              </a:lnSpc>
              <a:spcBef>
                <a:spcPts val="1565"/>
              </a:spcBef>
            </a:pPr>
            <a:r>
              <a:rPr sz="2600" spc="-5" dirty="0">
                <a:latin typeface="新宋体" panose="02010609030101010101" charset="-122"/>
                <a:cs typeface="新宋体" panose="02010609030101010101" charset="-122"/>
              </a:rPr>
              <a:t>（3）如果没有超过阈值的正交距离，结束。</a:t>
            </a:r>
            <a:endParaRPr sz="26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44929" y="1854200"/>
            <a:ext cx="4501515" cy="931544"/>
          </a:xfrm>
          <a:prstGeom prst="rect">
            <a:avLst/>
          </a:prstGeom>
        </p:spPr>
        <p:txBody>
          <a:bodyPr vert="horz" wrap="square" lIns="0" tIns="0" rIns="0" bIns="0" rtlCol="0">
            <a:spAutoFit/>
          </a:bodyPr>
          <a:lstStyle/>
          <a:p>
            <a:pPr marL="12700">
              <a:lnSpc>
                <a:spcPct val="100000"/>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多边形近似</a:t>
            </a:r>
            <a:endParaRPr sz="2800">
              <a:latin typeface="新宋体" panose="02010609030101010101" charset="-122"/>
              <a:cs typeface="新宋体" panose="02010609030101010101" charset="-122"/>
            </a:endParaRPr>
          </a:p>
          <a:p>
            <a:pPr marL="469900">
              <a:lnSpc>
                <a:spcPts val="3295"/>
              </a:lnSpc>
              <a:spcBef>
                <a:spcPts val="675"/>
              </a:spcBef>
              <a:tabLst>
                <a:tab pos="93281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边分裂算法思想举例：</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
        <p:nvSpPr>
          <p:cNvPr id="7" name="object 7"/>
          <p:cNvSpPr/>
          <p:nvPr/>
        </p:nvSpPr>
        <p:spPr>
          <a:xfrm>
            <a:off x="2970161" y="3273552"/>
            <a:ext cx="5327903" cy="2082545"/>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2020951" y="5658967"/>
            <a:ext cx="7567295" cy="947419"/>
          </a:xfrm>
          <a:prstGeom prst="rect">
            <a:avLst/>
          </a:prstGeom>
        </p:spPr>
        <p:txBody>
          <a:bodyPr vert="horz" wrap="square" lIns="0" tIns="0" rIns="0" bIns="0" rtlCol="0">
            <a:spAutoFit/>
          </a:bodyPr>
          <a:lstStyle/>
          <a:p>
            <a:pPr marL="12700" marR="5080" indent="-635">
              <a:lnSpc>
                <a:spcPct val="156000"/>
              </a:lnSpc>
            </a:pPr>
            <a:r>
              <a:rPr sz="2000" spc="-5" dirty="0">
                <a:solidFill>
                  <a:srgbClr val="EE2B0A"/>
                </a:solidFill>
                <a:latin typeface="宋体" panose="02010600030101010101" pitchFamily="2" charset="-122"/>
                <a:cs typeface="宋体" panose="02010600030101010101" pitchFamily="2" charset="-122"/>
              </a:rPr>
              <a:t>使用直线</a:t>
            </a:r>
            <a:r>
              <a:rPr sz="2000" spc="-5" dirty="0">
                <a:solidFill>
                  <a:srgbClr val="EE2B0A"/>
                </a:solidFill>
                <a:latin typeface="Times New Roman" panose="02020603050405020304"/>
                <a:cs typeface="Times New Roman" panose="02020603050405020304"/>
              </a:rPr>
              <a:t>ab</a:t>
            </a:r>
            <a:r>
              <a:rPr sz="2000" spc="-5" dirty="0">
                <a:solidFill>
                  <a:srgbClr val="EE2B0A"/>
                </a:solidFill>
                <a:latin typeface="宋体" panose="02010600030101010101" pitchFamily="2" charset="-122"/>
                <a:cs typeface="宋体" panose="02010600030101010101" pitchFamily="2" charset="-122"/>
              </a:rPr>
              <a:t>长度的</a:t>
            </a:r>
            <a:r>
              <a:rPr sz="2000" spc="-5" dirty="0">
                <a:solidFill>
                  <a:srgbClr val="EE2B0A"/>
                </a:solidFill>
                <a:latin typeface="Times New Roman" panose="02020603050405020304"/>
                <a:cs typeface="Times New Roman" panose="02020603050405020304"/>
              </a:rPr>
              <a:t>0.25</a:t>
            </a:r>
            <a:r>
              <a:rPr sz="2000" spc="-5" dirty="0">
                <a:solidFill>
                  <a:srgbClr val="EE2B0A"/>
                </a:solidFill>
                <a:latin typeface="宋体" panose="02010600030101010101" pitchFamily="2" charset="-122"/>
                <a:cs typeface="宋体" panose="02010600030101010101" pitchFamily="2" charset="-122"/>
              </a:rPr>
              <a:t>倍作为阈值的拆分过程结果。由于在新的边界 线段上没有超过阈值的垂直距离的点，分割过程终止</a:t>
            </a:r>
            <a:endParaRPr sz="2000">
              <a:latin typeface="宋体" panose="02010600030101010101" pitchFamily="2" charset="-122"/>
              <a:cs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671695" y="3525764"/>
            <a:ext cx="52705" cy="33655"/>
          </a:xfrm>
          <a:custGeom>
            <a:avLst/>
            <a:gdLst/>
            <a:ahLst/>
            <a:cxnLst/>
            <a:rect l="l" t="t" r="r" b="b"/>
            <a:pathLst>
              <a:path w="52704" h="33654">
                <a:moveTo>
                  <a:pt x="0" y="33531"/>
                </a:moveTo>
                <a:lnTo>
                  <a:pt x="52587" y="0"/>
                </a:lnTo>
              </a:path>
            </a:pathLst>
          </a:custGeom>
          <a:ln w="21988">
            <a:solidFill>
              <a:srgbClr val="000000"/>
            </a:solidFill>
          </a:ln>
        </p:spPr>
        <p:txBody>
          <a:bodyPr wrap="square" lIns="0" tIns="0" rIns="0" bIns="0" rtlCol="0"/>
          <a:lstStyle/>
          <a:p>
            <a:endParaRPr/>
          </a:p>
        </p:txBody>
      </p:sp>
      <p:sp>
        <p:nvSpPr>
          <p:cNvPr id="5" name="object 5"/>
          <p:cNvSpPr/>
          <p:nvPr/>
        </p:nvSpPr>
        <p:spPr>
          <a:xfrm>
            <a:off x="4724283" y="3536432"/>
            <a:ext cx="73660" cy="238125"/>
          </a:xfrm>
          <a:custGeom>
            <a:avLst/>
            <a:gdLst/>
            <a:ahLst/>
            <a:cxnLst/>
            <a:rect l="l" t="t" r="r" b="b"/>
            <a:pathLst>
              <a:path w="73660" h="238125">
                <a:moveTo>
                  <a:pt x="0" y="0"/>
                </a:moveTo>
                <a:lnTo>
                  <a:pt x="73149" y="237744"/>
                </a:lnTo>
              </a:path>
            </a:pathLst>
          </a:custGeom>
          <a:ln w="42085">
            <a:solidFill>
              <a:srgbClr val="000000"/>
            </a:solidFill>
          </a:ln>
        </p:spPr>
        <p:txBody>
          <a:bodyPr wrap="square" lIns="0" tIns="0" rIns="0" bIns="0" rtlCol="0"/>
          <a:lstStyle/>
          <a:p>
            <a:endParaRPr/>
          </a:p>
        </p:txBody>
      </p:sp>
      <p:sp>
        <p:nvSpPr>
          <p:cNvPr id="6" name="object 6"/>
          <p:cNvSpPr/>
          <p:nvPr/>
        </p:nvSpPr>
        <p:spPr>
          <a:xfrm>
            <a:off x="4807339" y="3091423"/>
            <a:ext cx="105410" cy="683260"/>
          </a:xfrm>
          <a:custGeom>
            <a:avLst/>
            <a:gdLst/>
            <a:ahLst/>
            <a:cxnLst/>
            <a:rect l="l" t="t" r="r" b="b"/>
            <a:pathLst>
              <a:path w="105410" h="683260">
                <a:moveTo>
                  <a:pt x="0" y="682753"/>
                </a:moveTo>
                <a:lnTo>
                  <a:pt x="105150" y="0"/>
                </a:lnTo>
              </a:path>
            </a:pathLst>
          </a:custGeom>
          <a:ln w="20940">
            <a:solidFill>
              <a:srgbClr val="000000"/>
            </a:solidFill>
          </a:ln>
        </p:spPr>
        <p:txBody>
          <a:bodyPr wrap="square" lIns="0" tIns="0" rIns="0" bIns="0" rtlCol="0"/>
          <a:lstStyle/>
          <a:p>
            <a:endParaRPr/>
          </a:p>
        </p:txBody>
      </p:sp>
      <p:sp>
        <p:nvSpPr>
          <p:cNvPr id="7" name="object 7"/>
          <p:cNvSpPr/>
          <p:nvPr/>
        </p:nvSpPr>
        <p:spPr>
          <a:xfrm>
            <a:off x="4912490" y="3091423"/>
            <a:ext cx="2863850" cy="0"/>
          </a:xfrm>
          <a:custGeom>
            <a:avLst/>
            <a:gdLst/>
            <a:ahLst/>
            <a:cxnLst/>
            <a:rect l="l" t="t" r="r" b="b"/>
            <a:pathLst>
              <a:path w="2863850">
                <a:moveTo>
                  <a:pt x="0" y="0"/>
                </a:moveTo>
                <a:lnTo>
                  <a:pt x="2863599" y="0"/>
                </a:lnTo>
              </a:path>
            </a:pathLst>
          </a:custGeom>
          <a:ln w="22428">
            <a:solidFill>
              <a:srgbClr val="000000"/>
            </a:solidFill>
          </a:ln>
        </p:spPr>
        <p:txBody>
          <a:bodyPr wrap="square" lIns="0" tIns="0" rIns="0" bIns="0" rtlCol="0"/>
          <a:lstStyle/>
          <a:p>
            <a:endParaRPr/>
          </a:p>
        </p:txBody>
      </p:sp>
      <p:sp>
        <p:nvSpPr>
          <p:cNvPr id="8" name="object 8"/>
          <p:cNvSpPr txBox="1"/>
          <p:nvPr/>
        </p:nvSpPr>
        <p:spPr>
          <a:xfrm>
            <a:off x="1841500" y="1038225"/>
            <a:ext cx="7195820" cy="5668218"/>
          </a:xfrm>
          <a:prstGeom prst="rect">
            <a:avLst/>
          </a:prstGeom>
        </p:spPr>
        <p:txBody>
          <a:bodyPr vert="horz" wrap="square" lIns="0" tIns="0" rIns="0" bIns="0" rtlCol="0">
            <a:spAutoFit/>
          </a:bodyPr>
          <a:lstStyle/>
          <a:p>
            <a:pPr marL="45720">
              <a:lnSpc>
                <a:spcPct val="100000"/>
              </a:lnSpc>
            </a:pPr>
            <a:r>
              <a:rPr sz="3200" b="1" spc="-15" dirty="0">
                <a:latin typeface="新宋体" panose="02010609030101010101" charset="-122"/>
                <a:cs typeface="新宋体" panose="02010609030101010101" charset="-122"/>
              </a:rPr>
              <a:t>欧式距离定义</a:t>
            </a:r>
            <a:endParaRPr sz="3200" dirty="0">
              <a:latin typeface="新宋体" panose="02010609030101010101" charset="-122"/>
              <a:cs typeface="新宋体" panose="02010609030101010101" charset="-122"/>
            </a:endParaRPr>
          </a:p>
          <a:p>
            <a:pPr>
              <a:lnSpc>
                <a:spcPct val="100000"/>
              </a:lnSpc>
              <a:spcBef>
                <a:spcPts val="45"/>
              </a:spcBef>
            </a:pPr>
            <a:endParaRPr sz="3000" dirty="0">
              <a:latin typeface="Times New Roman" panose="02020603050405020304"/>
              <a:cs typeface="Times New Roman" panose="02020603050405020304"/>
            </a:endParaRPr>
          </a:p>
          <a:p>
            <a:pPr marL="355600" marR="5080" indent="-342900" algn="just">
              <a:lnSpc>
                <a:spcPct val="100000"/>
              </a:lnSpc>
            </a:pPr>
            <a:r>
              <a:rPr sz="2200" spc="745" dirty="0">
                <a:solidFill>
                  <a:srgbClr val="EE2B0A"/>
                </a:solidFill>
                <a:latin typeface="Segoe UI Symbol" panose="020B0502040204020203"/>
                <a:cs typeface="Segoe UI Symbol" panose="020B0502040204020203"/>
              </a:rPr>
              <a:t>• </a:t>
            </a:r>
            <a:r>
              <a:rPr sz="2200" spc="-150" dirty="0">
                <a:solidFill>
                  <a:srgbClr val="EE2B0A"/>
                </a:solidFill>
                <a:latin typeface="Segoe UI Symbol" panose="020B0502040204020203"/>
                <a:cs typeface="Segoe UI Symbol" panose="020B0502040204020203"/>
              </a:rPr>
              <a:t> </a:t>
            </a:r>
            <a:r>
              <a:rPr sz="3200" spc="204" dirty="0">
                <a:latin typeface="新宋体" panose="02010609030101010101" charset="-122"/>
                <a:cs typeface="新宋体" panose="02010609030101010101" charset="-122"/>
              </a:rPr>
              <a:t>像素</a:t>
            </a:r>
            <a:r>
              <a:rPr sz="3200" spc="-10" dirty="0">
                <a:latin typeface="新宋体" panose="02010609030101010101" charset="-122"/>
                <a:cs typeface="新宋体" panose="02010609030101010101" charset="-122"/>
              </a:rPr>
              <a:t>p</a:t>
            </a:r>
            <a:r>
              <a:rPr sz="3200" spc="-5" dirty="0">
                <a:latin typeface="新宋体" panose="02010609030101010101" charset="-122"/>
                <a:cs typeface="新宋体" panose="02010609030101010101" charset="-122"/>
              </a:rPr>
              <a:t>(x</a:t>
            </a:r>
            <a:r>
              <a:rPr sz="3200" spc="-10" dirty="0">
                <a:latin typeface="新宋体" panose="02010609030101010101" charset="-122"/>
                <a:cs typeface="新宋体" panose="02010609030101010101" charset="-122"/>
              </a:rPr>
              <a:t>,</a:t>
            </a:r>
            <a:r>
              <a:rPr sz="3200" spc="-5" dirty="0">
                <a:latin typeface="新宋体" panose="02010609030101010101" charset="-122"/>
                <a:cs typeface="新宋体" panose="02010609030101010101" charset="-122"/>
              </a:rPr>
              <a:t>y</a:t>
            </a:r>
            <a:r>
              <a:rPr sz="3200" spc="200" dirty="0">
                <a:latin typeface="新宋体" panose="02010609030101010101" charset="-122"/>
                <a:cs typeface="新宋体" panose="02010609030101010101" charset="-122"/>
              </a:rPr>
              <a:t>)</a:t>
            </a:r>
            <a:r>
              <a:rPr sz="3200" spc="204" dirty="0">
                <a:latin typeface="新宋体" panose="02010609030101010101" charset="-122"/>
                <a:cs typeface="新宋体" panose="02010609030101010101" charset="-122"/>
              </a:rPr>
              <a:t>和</a:t>
            </a:r>
            <a:r>
              <a:rPr sz="3200" spc="-10" dirty="0">
                <a:latin typeface="新宋体" panose="02010609030101010101" charset="-122"/>
                <a:cs typeface="新宋体" panose="02010609030101010101" charset="-122"/>
              </a:rPr>
              <a:t>q</a:t>
            </a:r>
            <a:r>
              <a:rPr sz="3200" spc="-5" dirty="0">
                <a:latin typeface="新宋体" panose="02010609030101010101" charset="-122"/>
                <a:cs typeface="新宋体" panose="02010609030101010101" charset="-122"/>
              </a:rPr>
              <a:t>(s</a:t>
            </a:r>
            <a:r>
              <a:rPr sz="3200" spc="-10" dirty="0">
                <a:latin typeface="新宋体" panose="02010609030101010101" charset="-122"/>
                <a:cs typeface="新宋体" panose="02010609030101010101" charset="-122"/>
              </a:rPr>
              <a:t>,</a:t>
            </a:r>
            <a:r>
              <a:rPr sz="3200" spc="-5" dirty="0">
                <a:latin typeface="新宋体" panose="02010609030101010101" charset="-122"/>
                <a:cs typeface="新宋体" panose="02010609030101010101" charset="-122"/>
              </a:rPr>
              <a:t>t</a:t>
            </a:r>
            <a:r>
              <a:rPr sz="3200" spc="200" dirty="0">
                <a:latin typeface="新宋体" panose="02010609030101010101" charset="-122"/>
                <a:cs typeface="新宋体" panose="02010609030101010101" charset="-122"/>
              </a:rPr>
              <a:t>)</a:t>
            </a:r>
            <a:r>
              <a:rPr sz="3200" spc="204" dirty="0">
                <a:latin typeface="新宋体" panose="02010609030101010101" charset="-122"/>
                <a:cs typeface="新宋体" panose="02010609030101010101" charset="-122"/>
              </a:rPr>
              <a:t>间的欧式距离定 </a:t>
            </a:r>
            <a:r>
              <a:rPr sz="3200" spc="-5" dirty="0">
                <a:latin typeface="新宋体" panose="02010609030101010101" charset="-122"/>
                <a:cs typeface="新宋体" panose="02010609030101010101" charset="-122"/>
              </a:rPr>
              <a:t>义如下：</a:t>
            </a:r>
            <a:endParaRPr sz="3200" dirty="0">
              <a:latin typeface="新宋体" panose="02010609030101010101" charset="-122"/>
              <a:cs typeface="新宋体" panose="02010609030101010101" charset="-122"/>
            </a:endParaRPr>
          </a:p>
          <a:p>
            <a:pPr marL="998855">
              <a:lnSpc>
                <a:spcPts val="4500"/>
              </a:lnSpc>
              <a:spcBef>
                <a:spcPts val="1675"/>
              </a:spcBef>
              <a:tabLst>
                <a:tab pos="3085465" algn="l"/>
              </a:tabLst>
            </a:pPr>
            <a:r>
              <a:rPr sz="3500" i="1" spc="25" dirty="0">
                <a:latin typeface="Times New Roman" panose="02020603050405020304"/>
                <a:cs typeface="Times New Roman" panose="02020603050405020304"/>
              </a:rPr>
              <a:t>D</a:t>
            </a:r>
            <a:r>
              <a:rPr sz="3500" i="1" spc="360" dirty="0">
                <a:latin typeface="Times New Roman" panose="02020603050405020304"/>
                <a:cs typeface="Times New Roman" panose="02020603050405020304"/>
              </a:rPr>
              <a:t> </a:t>
            </a:r>
            <a:r>
              <a:rPr sz="4800" spc="-180" dirty="0">
                <a:latin typeface="Symbol" panose="05050102010706020507"/>
                <a:cs typeface="Symbol" panose="05050102010706020507"/>
              </a:rPr>
              <a:t></a:t>
            </a:r>
            <a:r>
              <a:rPr sz="3500" i="1" spc="-55" dirty="0">
                <a:latin typeface="Times New Roman" panose="02020603050405020304"/>
                <a:cs typeface="Times New Roman" panose="02020603050405020304"/>
              </a:rPr>
              <a:t>p</a:t>
            </a:r>
            <a:r>
              <a:rPr sz="3500" spc="5" dirty="0">
                <a:latin typeface="Times New Roman" panose="02020603050405020304"/>
                <a:cs typeface="Times New Roman" panose="02020603050405020304"/>
              </a:rPr>
              <a:t>,</a:t>
            </a:r>
            <a:r>
              <a:rPr sz="3500" spc="-525" dirty="0">
                <a:latin typeface="Times New Roman" panose="02020603050405020304"/>
                <a:cs typeface="Times New Roman" panose="02020603050405020304"/>
              </a:rPr>
              <a:t> </a:t>
            </a:r>
            <a:r>
              <a:rPr sz="3500" i="1" spc="100" dirty="0">
                <a:latin typeface="Times New Roman" panose="02020603050405020304"/>
                <a:cs typeface="Times New Roman" panose="02020603050405020304"/>
              </a:rPr>
              <a:t>q</a:t>
            </a:r>
            <a:r>
              <a:rPr sz="4800" spc="-520" dirty="0">
                <a:latin typeface="Symbol" panose="05050102010706020507"/>
                <a:cs typeface="Symbol" panose="05050102010706020507"/>
              </a:rPr>
              <a:t></a:t>
            </a:r>
            <a:r>
              <a:rPr sz="4800" spc="-670" dirty="0">
                <a:latin typeface="Times New Roman" panose="02020603050405020304"/>
                <a:cs typeface="Times New Roman" panose="02020603050405020304"/>
              </a:rPr>
              <a:t> </a:t>
            </a:r>
            <a:r>
              <a:rPr sz="3500" spc="15" dirty="0">
                <a:latin typeface="Symbol" panose="05050102010706020507"/>
                <a:cs typeface="Symbol" panose="05050102010706020507"/>
              </a:rPr>
              <a:t></a:t>
            </a:r>
            <a:r>
              <a:rPr sz="3500" dirty="0">
                <a:latin typeface="Times New Roman" panose="02020603050405020304"/>
                <a:cs typeface="Times New Roman" panose="02020603050405020304"/>
              </a:rPr>
              <a:t>	</a:t>
            </a:r>
            <a:r>
              <a:rPr sz="4800" spc="-440" dirty="0">
                <a:latin typeface="Symbol" panose="05050102010706020507"/>
                <a:cs typeface="Symbol" panose="05050102010706020507"/>
              </a:rPr>
              <a:t></a:t>
            </a:r>
            <a:r>
              <a:rPr sz="3500" i="1" spc="15" dirty="0">
                <a:latin typeface="Times New Roman" panose="02020603050405020304"/>
                <a:cs typeface="Times New Roman" panose="02020603050405020304"/>
              </a:rPr>
              <a:t>x</a:t>
            </a:r>
            <a:r>
              <a:rPr sz="3500" i="1" spc="-370" dirty="0">
                <a:latin typeface="Times New Roman" panose="02020603050405020304"/>
                <a:cs typeface="Times New Roman" panose="02020603050405020304"/>
              </a:rPr>
              <a:t> </a:t>
            </a:r>
            <a:r>
              <a:rPr sz="3500" spc="15" dirty="0">
                <a:latin typeface="Symbol" panose="05050102010706020507"/>
                <a:cs typeface="Symbol" panose="05050102010706020507"/>
              </a:rPr>
              <a:t></a:t>
            </a:r>
            <a:r>
              <a:rPr sz="3500" spc="-375" dirty="0">
                <a:latin typeface="Times New Roman" panose="02020603050405020304"/>
                <a:cs typeface="Times New Roman" panose="02020603050405020304"/>
              </a:rPr>
              <a:t> </a:t>
            </a:r>
            <a:r>
              <a:rPr sz="3500" i="1" spc="125" dirty="0">
                <a:latin typeface="Times New Roman" panose="02020603050405020304"/>
                <a:cs typeface="Times New Roman" panose="02020603050405020304"/>
              </a:rPr>
              <a:t>s</a:t>
            </a:r>
            <a:r>
              <a:rPr sz="4800" spc="-580" dirty="0">
                <a:latin typeface="Symbol" panose="05050102010706020507"/>
                <a:cs typeface="Symbol" panose="05050102010706020507"/>
              </a:rPr>
              <a:t></a:t>
            </a:r>
            <a:r>
              <a:rPr sz="3675" spc="15" baseline="40000" dirty="0">
                <a:latin typeface="Times New Roman" panose="02020603050405020304"/>
                <a:cs typeface="Times New Roman" panose="02020603050405020304"/>
              </a:rPr>
              <a:t>2</a:t>
            </a:r>
            <a:r>
              <a:rPr sz="3675" spc="367" baseline="40000" dirty="0">
                <a:latin typeface="Times New Roman" panose="02020603050405020304"/>
                <a:cs typeface="Times New Roman" panose="02020603050405020304"/>
              </a:rPr>
              <a:t> </a:t>
            </a:r>
            <a:r>
              <a:rPr sz="3500" spc="15" dirty="0">
                <a:latin typeface="Symbol" panose="05050102010706020507"/>
                <a:cs typeface="Symbol" panose="05050102010706020507"/>
              </a:rPr>
              <a:t></a:t>
            </a:r>
            <a:r>
              <a:rPr sz="3500" spc="-440" dirty="0">
                <a:latin typeface="Times New Roman" panose="02020603050405020304"/>
                <a:cs typeface="Times New Roman" panose="02020603050405020304"/>
              </a:rPr>
              <a:t> </a:t>
            </a:r>
            <a:r>
              <a:rPr sz="4800" spc="-285" dirty="0">
                <a:latin typeface="Symbol" panose="05050102010706020507"/>
                <a:cs typeface="Symbol" panose="05050102010706020507"/>
              </a:rPr>
              <a:t></a:t>
            </a:r>
            <a:r>
              <a:rPr sz="3500" i="1" spc="15" dirty="0">
                <a:latin typeface="Times New Roman" panose="02020603050405020304"/>
                <a:cs typeface="Times New Roman" panose="02020603050405020304"/>
              </a:rPr>
              <a:t>y</a:t>
            </a:r>
            <a:r>
              <a:rPr sz="3500" i="1" spc="-320" dirty="0">
                <a:latin typeface="Times New Roman" panose="02020603050405020304"/>
                <a:cs typeface="Times New Roman" panose="02020603050405020304"/>
              </a:rPr>
              <a:t> </a:t>
            </a:r>
            <a:r>
              <a:rPr sz="3500" spc="15" dirty="0">
                <a:latin typeface="Symbol" panose="05050102010706020507"/>
                <a:cs typeface="Symbol" panose="05050102010706020507"/>
              </a:rPr>
              <a:t></a:t>
            </a:r>
            <a:r>
              <a:rPr sz="3500" spc="-530" dirty="0">
                <a:latin typeface="Times New Roman" panose="02020603050405020304"/>
                <a:cs typeface="Times New Roman" panose="02020603050405020304"/>
              </a:rPr>
              <a:t> </a:t>
            </a:r>
            <a:r>
              <a:rPr sz="3500" i="1" spc="260" dirty="0">
                <a:latin typeface="Times New Roman" panose="02020603050405020304"/>
                <a:cs typeface="Times New Roman" panose="02020603050405020304"/>
              </a:rPr>
              <a:t>t</a:t>
            </a:r>
            <a:r>
              <a:rPr sz="4800" spc="-580" dirty="0">
                <a:latin typeface="Symbol" panose="05050102010706020507"/>
                <a:cs typeface="Symbol" panose="05050102010706020507"/>
              </a:rPr>
              <a:t></a:t>
            </a:r>
            <a:r>
              <a:rPr sz="3675" spc="15" baseline="40000" dirty="0">
                <a:latin typeface="Times New Roman" panose="02020603050405020304"/>
                <a:cs typeface="Times New Roman" panose="02020603050405020304"/>
              </a:rPr>
              <a:t>2</a:t>
            </a:r>
            <a:endParaRPr sz="3675" baseline="40000" dirty="0">
              <a:latin typeface="Times New Roman" panose="02020603050405020304"/>
              <a:cs typeface="Times New Roman" panose="02020603050405020304"/>
            </a:endParaRPr>
          </a:p>
          <a:p>
            <a:pPr marL="1296670">
              <a:lnSpc>
                <a:spcPts val="1680"/>
              </a:lnSpc>
            </a:pPr>
            <a:r>
              <a:rPr sz="2450" i="1" spc="10" dirty="0">
                <a:latin typeface="Times New Roman" panose="02020603050405020304"/>
                <a:cs typeface="Times New Roman" panose="02020603050405020304"/>
              </a:rPr>
              <a:t>e</a:t>
            </a:r>
            <a:endParaRPr sz="2450" dirty="0">
              <a:latin typeface="Times New Roman" panose="02020603050405020304"/>
              <a:cs typeface="Times New Roman" panose="02020603050405020304"/>
            </a:endParaRPr>
          </a:p>
          <a:p>
            <a:pPr>
              <a:lnSpc>
                <a:spcPct val="100000"/>
              </a:lnSpc>
            </a:pPr>
            <a:endParaRPr sz="2500" dirty="0">
              <a:latin typeface="Times New Roman" panose="02020603050405020304"/>
              <a:cs typeface="Times New Roman" panose="02020603050405020304"/>
            </a:endParaRPr>
          </a:p>
          <a:p>
            <a:pPr>
              <a:lnSpc>
                <a:spcPct val="100000"/>
              </a:lnSpc>
              <a:spcBef>
                <a:spcPts val="0"/>
              </a:spcBef>
            </a:pPr>
            <a:endParaRPr sz="2350" dirty="0">
              <a:latin typeface="Times New Roman" panose="02020603050405020304"/>
              <a:cs typeface="Times New Roman" panose="02020603050405020304"/>
            </a:endParaRPr>
          </a:p>
          <a:p>
            <a:pPr marL="354965" marR="12065" indent="-342900" algn="just">
              <a:lnSpc>
                <a:spcPct val="100000"/>
              </a:lnSpc>
            </a:pPr>
            <a:r>
              <a:rPr sz="2000" spc="675" dirty="0">
                <a:solidFill>
                  <a:srgbClr val="EE2B0A"/>
                </a:solidFill>
                <a:latin typeface="Segoe UI Symbol" panose="020B0502040204020203"/>
                <a:cs typeface="Segoe UI Symbol" panose="020B0502040204020203"/>
              </a:rPr>
              <a:t>•</a:t>
            </a:r>
            <a:r>
              <a:rPr lang="en-US" sz="2000" spc="675" dirty="0">
                <a:solidFill>
                  <a:srgbClr val="EE2B0A"/>
                </a:solidFill>
                <a:latin typeface="Segoe UI Symbol" panose="020B0502040204020203"/>
                <a:cs typeface="Segoe UI Symbol" panose="020B0502040204020203"/>
              </a:rPr>
              <a:t> </a:t>
            </a:r>
            <a:r>
              <a:rPr sz="3200" spc="185" dirty="0" err="1">
                <a:latin typeface="新宋体" panose="02010609030101010101" charset="-122"/>
                <a:cs typeface="新宋体" panose="02010609030101010101" charset="-122"/>
              </a:rPr>
              <a:t>对于这个距离计算法，具有与</a:t>
            </a:r>
            <a:r>
              <a:rPr sz="3200" spc="-10" dirty="0">
                <a:latin typeface="新宋体" panose="02010609030101010101" charset="-122"/>
                <a:cs typeface="新宋体" panose="02010609030101010101" charset="-122"/>
              </a:rPr>
              <a:t>(x,y) </a:t>
            </a:r>
            <a:r>
              <a:rPr sz="3200" spc="35" dirty="0">
                <a:latin typeface="新宋体" panose="02010609030101010101" charset="-122"/>
                <a:cs typeface="新宋体" panose="02010609030101010101" charset="-122"/>
              </a:rPr>
              <a:t>距离小于等于某个值r的像素是：包含 </a:t>
            </a:r>
            <a:r>
              <a:rPr sz="3200" spc="175" dirty="0">
                <a:latin typeface="新宋体" panose="02010609030101010101" charset="-122"/>
                <a:cs typeface="新宋体" panose="02010609030101010101" charset="-122"/>
              </a:rPr>
              <a:t>在以</a:t>
            </a:r>
            <a:r>
              <a:rPr sz="3200" spc="-10" dirty="0">
                <a:latin typeface="新宋体" panose="02010609030101010101" charset="-122"/>
                <a:cs typeface="新宋体" panose="02010609030101010101" charset="-122"/>
              </a:rPr>
              <a:t>(</a:t>
            </a:r>
            <a:r>
              <a:rPr sz="3200" spc="-5" dirty="0">
                <a:latin typeface="新宋体" panose="02010609030101010101" charset="-122"/>
                <a:cs typeface="新宋体" panose="02010609030101010101" charset="-122"/>
              </a:rPr>
              <a:t>x,</a:t>
            </a:r>
            <a:r>
              <a:rPr sz="3200" spc="-10" dirty="0">
                <a:latin typeface="新宋体" panose="02010609030101010101" charset="-122"/>
                <a:cs typeface="新宋体" panose="02010609030101010101" charset="-122"/>
              </a:rPr>
              <a:t>y</a:t>
            </a:r>
            <a:r>
              <a:rPr sz="3200" spc="155" dirty="0">
                <a:latin typeface="新宋体" panose="02010609030101010101" charset="-122"/>
                <a:cs typeface="新宋体" panose="02010609030101010101" charset="-122"/>
              </a:rPr>
              <a:t>)为</a:t>
            </a:r>
            <a:r>
              <a:rPr sz="3200" spc="175" dirty="0">
                <a:latin typeface="新宋体" panose="02010609030101010101" charset="-122"/>
                <a:cs typeface="新宋体" panose="02010609030101010101" charset="-122"/>
              </a:rPr>
              <a:t>圆</a:t>
            </a:r>
            <a:r>
              <a:rPr sz="3200" spc="155" dirty="0">
                <a:latin typeface="新宋体" panose="02010609030101010101" charset="-122"/>
                <a:cs typeface="新宋体" panose="02010609030101010101" charset="-122"/>
              </a:rPr>
              <a:t>心，以r为半径的圆平 </a:t>
            </a:r>
            <a:r>
              <a:rPr sz="3200" spc="-5" dirty="0">
                <a:latin typeface="新宋体" panose="02010609030101010101" charset="-122"/>
                <a:cs typeface="新宋体" panose="02010609030101010101" charset="-122"/>
              </a:rPr>
              <a:t>面</a:t>
            </a:r>
            <a:endParaRPr sz="3200" dirty="0">
              <a:latin typeface="新宋体" panose="02010609030101010101" charset="-122"/>
              <a:cs typeface="新宋体" panose="02010609030101010101" charset="-122"/>
            </a:endParaRPr>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53" y="933208"/>
            <a:ext cx="7574280" cy="37223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20"/>
              </a:spcBef>
            </a:pPr>
            <a:endParaRPr sz="42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外形特征</a:t>
            </a:r>
            <a:endParaRPr sz="3200">
              <a:latin typeface="新宋体" panose="02010609030101010101" charset="-122"/>
              <a:cs typeface="新宋体" panose="02010609030101010101" charset="-122"/>
            </a:endParaRPr>
          </a:p>
          <a:p>
            <a:pPr marL="469900">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基本思想：</a:t>
            </a:r>
            <a:endParaRPr sz="3200">
              <a:latin typeface="新宋体" panose="02010609030101010101" charset="-122"/>
              <a:cs typeface="新宋体" panose="02010609030101010101" charset="-122"/>
            </a:endParaRPr>
          </a:p>
          <a:p>
            <a:pPr marL="755650" marR="5080" indent="729615" algn="just">
              <a:lnSpc>
                <a:spcPct val="100000"/>
              </a:lnSpc>
              <a:spcBef>
                <a:spcPts val="760"/>
              </a:spcBef>
            </a:pPr>
            <a:r>
              <a:rPr sz="3200" spc="204" dirty="0">
                <a:latin typeface="新宋体" panose="02010609030101010101" charset="-122"/>
                <a:cs typeface="新宋体" panose="02010609030101010101" charset="-122"/>
              </a:rPr>
              <a:t>外形特征是一种用一维函数表达 </a:t>
            </a:r>
            <a:r>
              <a:rPr sz="3200" spc="135" dirty="0">
                <a:latin typeface="新宋体" panose="02010609030101010101" charset="-122"/>
                <a:cs typeface="新宋体" panose="02010609030101010101" charset="-122"/>
              </a:rPr>
              <a:t>边界的方法。基本思想是把边界的表 </a:t>
            </a:r>
            <a:r>
              <a:rPr sz="3200" spc="-5" dirty="0">
                <a:latin typeface="新宋体" panose="02010609030101010101" charset="-122"/>
                <a:cs typeface="新宋体" panose="02010609030101010101" charset="-122"/>
              </a:rPr>
              <a:t>示降到一维函数</a:t>
            </a:r>
            <a:endParaRPr sz="3200">
              <a:latin typeface="新宋体" panose="02010609030101010101" charset="-122"/>
              <a:cs typeface="新宋体" panose="02010609030101010101" charset="-122"/>
            </a:endParaRPr>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190253" y="4379717"/>
            <a:ext cx="4831080" cy="1854200"/>
          </a:xfrm>
          <a:custGeom>
            <a:avLst/>
            <a:gdLst/>
            <a:ahLst/>
            <a:cxnLst/>
            <a:rect l="l" t="t" r="r" b="b"/>
            <a:pathLst>
              <a:path w="4831080" h="1854200">
                <a:moveTo>
                  <a:pt x="5210" y="939804"/>
                </a:moveTo>
                <a:lnTo>
                  <a:pt x="23556" y="874867"/>
                </a:lnTo>
                <a:lnTo>
                  <a:pt x="38155" y="835969"/>
                </a:lnTo>
                <a:lnTo>
                  <a:pt x="56151" y="794002"/>
                </a:lnTo>
                <a:lnTo>
                  <a:pt x="77375" y="749879"/>
                </a:lnTo>
                <a:lnTo>
                  <a:pt x="101662" y="704513"/>
                </a:lnTo>
                <a:lnTo>
                  <a:pt x="128844" y="658817"/>
                </a:lnTo>
                <a:lnTo>
                  <a:pt x="158756" y="613704"/>
                </a:lnTo>
                <a:lnTo>
                  <a:pt x="191231" y="570087"/>
                </a:lnTo>
                <a:lnTo>
                  <a:pt x="226101" y="528879"/>
                </a:lnTo>
                <a:lnTo>
                  <a:pt x="263201" y="490994"/>
                </a:lnTo>
                <a:lnTo>
                  <a:pt x="302363" y="457345"/>
                </a:lnTo>
                <a:lnTo>
                  <a:pt x="343422" y="428844"/>
                </a:lnTo>
                <a:lnTo>
                  <a:pt x="386210" y="406404"/>
                </a:lnTo>
                <a:lnTo>
                  <a:pt x="455996" y="385005"/>
                </a:lnTo>
                <a:lnTo>
                  <a:pt x="530141" y="377737"/>
                </a:lnTo>
                <a:lnTo>
                  <a:pt x="569046" y="378225"/>
                </a:lnTo>
                <a:lnTo>
                  <a:pt x="609278" y="380835"/>
                </a:lnTo>
                <a:lnTo>
                  <a:pt x="650917" y="385096"/>
                </a:lnTo>
                <a:lnTo>
                  <a:pt x="694041" y="390537"/>
                </a:lnTo>
                <a:lnTo>
                  <a:pt x="738730" y="396689"/>
                </a:lnTo>
                <a:lnTo>
                  <a:pt x="785063" y="403080"/>
                </a:lnTo>
                <a:lnTo>
                  <a:pt x="833119" y="409241"/>
                </a:lnTo>
                <a:lnTo>
                  <a:pt x="882978" y="414701"/>
                </a:lnTo>
                <a:lnTo>
                  <a:pt x="934717" y="418990"/>
                </a:lnTo>
                <a:lnTo>
                  <a:pt x="988418" y="421638"/>
                </a:lnTo>
                <a:lnTo>
                  <a:pt x="1044158" y="422173"/>
                </a:lnTo>
                <a:lnTo>
                  <a:pt x="1102018" y="420126"/>
                </a:lnTo>
                <a:lnTo>
                  <a:pt x="1162075" y="415027"/>
                </a:lnTo>
                <a:lnTo>
                  <a:pt x="1224410" y="406404"/>
                </a:lnTo>
                <a:lnTo>
                  <a:pt x="1263339" y="399417"/>
                </a:lnTo>
                <a:lnTo>
                  <a:pt x="1303858" y="391166"/>
                </a:lnTo>
                <a:lnTo>
                  <a:pt x="1345866" y="381746"/>
                </a:lnTo>
                <a:lnTo>
                  <a:pt x="1389261" y="371248"/>
                </a:lnTo>
                <a:lnTo>
                  <a:pt x="1433942" y="359767"/>
                </a:lnTo>
                <a:lnTo>
                  <a:pt x="1479808" y="347395"/>
                </a:lnTo>
                <a:lnTo>
                  <a:pt x="1526757" y="334225"/>
                </a:lnTo>
                <a:lnTo>
                  <a:pt x="1574687" y="320351"/>
                </a:lnTo>
                <a:lnTo>
                  <a:pt x="1623498" y="305866"/>
                </a:lnTo>
                <a:lnTo>
                  <a:pt x="1673087" y="290862"/>
                </a:lnTo>
                <a:lnTo>
                  <a:pt x="1723353" y="275434"/>
                </a:lnTo>
                <a:lnTo>
                  <a:pt x="1774196" y="259673"/>
                </a:lnTo>
                <a:lnTo>
                  <a:pt x="1825513" y="243674"/>
                </a:lnTo>
                <a:lnTo>
                  <a:pt x="1877203" y="227529"/>
                </a:lnTo>
                <a:lnTo>
                  <a:pt x="1929165" y="211332"/>
                </a:lnTo>
                <a:lnTo>
                  <a:pt x="1981297" y="195175"/>
                </a:lnTo>
                <a:lnTo>
                  <a:pt x="2033497" y="179153"/>
                </a:lnTo>
                <a:lnTo>
                  <a:pt x="2085665" y="163357"/>
                </a:lnTo>
                <a:lnTo>
                  <a:pt x="2137699" y="147881"/>
                </a:lnTo>
                <a:lnTo>
                  <a:pt x="2189497" y="132818"/>
                </a:lnTo>
                <a:lnTo>
                  <a:pt x="2240958" y="118261"/>
                </a:lnTo>
                <a:lnTo>
                  <a:pt x="2291981" y="104304"/>
                </a:lnTo>
                <a:lnTo>
                  <a:pt x="2342464" y="91040"/>
                </a:lnTo>
                <a:lnTo>
                  <a:pt x="2392306" y="78561"/>
                </a:lnTo>
                <a:lnTo>
                  <a:pt x="2441405" y="66961"/>
                </a:lnTo>
                <a:lnTo>
                  <a:pt x="2489660" y="56333"/>
                </a:lnTo>
                <a:lnTo>
                  <a:pt x="2536969" y="46771"/>
                </a:lnTo>
                <a:lnTo>
                  <a:pt x="2583232" y="38366"/>
                </a:lnTo>
                <a:lnTo>
                  <a:pt x="2628346" y="31213"/>
                </a:lnTo>
                <a:lnTo>
                  <a:pt x="2672210" y="25404"/>
                </a:lnTo>
                <a:lnTo>
                  <a:pt x="2728689" y="19181"/>
                </a:lnTo>
                <a:lnTo>
                  <a:pt x="2785340" y="13830"/>
                </a:lnTo>
                <a:lnTo>
                  <a:pt x="2842051" y="9351"/>
                </a:lnTo>
                <a:lnTo>
                  <a:pt x="2898709" y="5743"/>
                </a:lnTo>
                <a:lnTo>
                  <a:pt x="2955201" y="3004"/>
                </a:lnTo>
                <a:lnTo>
                  <a:pt x="3011415" y="1134"/>
                </a:lnTo>
                <a:lnTo>
                  <a:pt x="3067237" y="133"/>
                </a:lnTo>
                <a:lnTo>
                  <a:pt x="3122556" y="0"/>
                </a:lnTo>
                <a:lnTo>
                  <a:pt x="3177258" y="733"/>
                </a:lnTo>
                <a:lnTo>
                  <a:pt x="3231231" y="2332"/>
                </a:lnTo>
                <a:lnTo>
                  <a:pt x="3284361" y="4797"/>
                </a:lnTo>
                <a:lnTo>
                  <a:pt x="3336537" y="8127"/>
                </a:lnTo>
                <a:lnTo>
                  <a:pt x="3387645" y="12320"/>
                </a:lnTo>
                <a:lnTo>
                  <a:pt x="3437573" y="17377"/>
                </a:lnTo>
                <a:lnTo>
                  <a:pt x="3486208" y="23296"/>
                </a:lnTo>
                <a:lnTo>
                  <a:pt x="3533437" y="30077"/>
                </a:lnTo>
                <a:lnTo>
                  <a:pt x="3579148" y="37718"/>
                </a:lnTo>
                <a:lnTo>
                  <a:pt x="3623227" y="46220"/>
                </a:lnTo>
                <a:lnTo>
                  <a:pt x="3665562" y="55581"/>
                </a:lnTo>
                <a:lnTo>
                  <a:pt x="3706041" y="65801"/>
                </a:lnTo>
                <a:lnTo>
                  <a:pt x="3744550" y="76878"/>
                </a:lnTo>
                <a:lnTo>
                  <a:pt x="3780978" y="88813"/>
                </a:lnTo>
                <a:lnTo>
                  <a:pt x="3859488" y="122898"/>
                </a:lnTo>
                <a:lnTo>
                  <a:pt x="3897652" y="148402"/>
                </a:lnTo>
                <a:lnTo>
                  <a:pt x="3930426" y="177558"/>
                </a:lnTo>
                <a:lnTo>
                  <a:pt x="3958537" y="209808"/>
                </a:lnTo>
                <a:lnTo>
                  <a:pt x="3982710" y="244594"/>
                </a:lnTo>
                <a:lnTo>
                  <a:pt x="4003671" y="281359"/>
                </a:lnTo>
                <a:lnTo>
                  <a:pt x="4022145" y="319543"/>
                </a:lnTo>
                <a:lnTo>
                  <a:pt x="4038857" y="358589"/>
                </a:lnTo>
                <a:lnTo>
                  <a:pt x="4054533" y="397938"/>
                </a:lnTo>
                <a:lnTo>
                  <a:pt x="4069900" y="437033"/>
                </a:lnTo>
                <a:lnTo>
                  <a:pt x="4085681" y="475315"/>
                </a:lnTo>
                <a:lnTo>
                  <a:pt x="4102603" y="512227"/>
                </a:lnTo>
                <a:lnTo>
                  <a:pt x="4121391" y="547210"/>
                </a:lnTo>
                <a:lnTo>
                  <a:pt x="4142772" y="579706"/>
                </a:lnTo>
                <a:lnTo>
                  <a:pt x="4167469" y="609156"/>
                </a:lnTo>
                <a:lnTo>
                  <a:pt x="4196210" y="635004"/>
                </a:lnTo>
                <a:lnTo>
                  <a:pt x="4234749" y="660224"/>
                </a:lnTo>
                <a:lnTo>
                  <a:pt x="4278724" y="681737"/>
                </a:lnTo>
                <a:lnTo>
                  <a:pt x="4326967" y="700128"/>
                </a:lnTo>
                <a:lnTo>
                  <a:pt x="4378312" y="715980"/>
                </a:lnTo>
                <a:lnTo>
                  <a:pt x="4431594" y="729881"/>
                </a:lnTo>
                <a:lnTo>
                  <a:pt x="4485646" y="742413"/>
                </a:lnTo>
                <a:lnTo>
                  <a:pt x="4539300" y="754162"/>
                </a:lnTo>
                <a:lnTo>
                  <a:pt x="4591393" y="765713"/>
                </a:lnTo>
                <a:lnTo>
                  <a:pt x="4640755" y="777650"/>
                </a:lnTo>
                <a:lnTo>
                  <a:pt x="4686223" y="790559"/>
                </a:lnTo>
                <a:lnTo>
                  <a:pt x="4726628" y="805024"/>
                </a:lnTo>
                <a:lnTo>
                  <a:pt x="4787588" y="840962"/>
                </a:lnTo>
                <a:lnTo>
                  <a:pt x="4819211" y="894181"/>
                </a:lnTo>
                <a:lnTo>
                  <a:pt x="4830742" y="965367"/>
                </a:lnTo>
                <a:lnTo>
                  <a:pt x="4828331" y="1004659"/>
                </a:lnTo>
                <a:lnTo>
                  <a:pt x="4820111" y="1045538"/>
                </a:lnTo>
                <a:lnTo>
                  <a:pt x="4805810" y="1087346"/>
                </a:lnTo>
                <a:lnTo>
                  <a:pt x="4785159" y="1129424"/>
                </a:lnTo>
                <a:lnTo>
                  <a:pt x="4757889" y="1171113"/>
                </a:lnTo>
                <a:lnTo>
                  <a:pt x="4723728" y="1211755"/>
                </a:lnTo>
                <a:lnTo>
                  <a:pt x="4682408" y="1250690"/>
                </a:lnTo>
                <a:lnTo>
                  <a:pt x="4633659" y="1287259"/>
                </a:lnTo>
                <a:lnTo>
                  <a:pt x="4577210" y="1320804"/>
                </a:lnTo>
                <a:lnTo>
                  <a:pt x="4513829" y="1350619"/>
                </a:lnTo>
                <a:lnTo>
                  <a:pt x="4478301" y="1365005"/>
                </a:lnTo>
                <a:lnTo>
                  <a:pt x="4440411" y="1379064"/>
                </a:lnTo>
                <a:lnTo>
                  <a:pt x="4400304" y="1392810"/>
                </a:lnTo>
                <a:lnTo>
                  <a:pt x="4358127" y="1406259"/>
                </a:lnTo>
                <a:lnTo>
                  <a:pt x="4314026" y="1419427"/>
                </a:lnTo>
                <a:lnTo>
                  <a:pt x="4268148" y="1432328"/>
                </a:lnTo>
                <a:lnTo>
                  <a:pt x="4220638" y="1444978"/>
                </a:lnTo>
                <a:lnTo>
                  <a:pt x="4171643" y="1457391"/>
                </a:lnTo>
                <a:lnTo>
                  <a:pt x="4121310" y="1469584"/>
                </a:lnTo>
                <a:lnTo>
                  <a:pt x="4069784" y="1481571"/>
                </a:lnTo>
                <a:lnTo>
                  <a:pt x="4017212" y="1493367"/>
                </a:lnTo>
                <a:lnTo>
                  <a:pt x="3963740" y="1504988"/>
                </a:lnTo>
                <a:lnTo>
                  <a:pt x="3909515" y="1516449"/>
                </a:lnTo>
                <a:lnTo>
                  <a:pt x="3854683" y="1527765"/>
                </a:lnTo>
                <a:lnTo>
                  <a:pt x="3799390" y="1538952"/>
                </a:lnTo>
                <a:lnTo>
                  <a:pt x="3743782" y="1550024"/>
                </a:lnTo>
                <a:lnTo>
                  <a:pt x="3688006" y="1560997"/>
                </a:lnTo>
                <a:lnTo>
                  <a:pt x="3632208" y="1571886"/>
                </a:lnTo>
                <a:lnTo>
                  <a:pt x="3576535" y="1582706"/>
                </a:lnTo>
                <a:lnTo>
                  <a:pt x="3521132" y="1593473"/>
                </a:lnTo>
                <a:lnTo>
                  <a:pt x="3466146" y="1604201"/>
                </a:lnTo>
                <a:lnTo>
                  <a:pt x="3411723" y="1614907"/>
                </a:lnTo>
                <a:lnTo>
                  <a:pt x="3358010" y="1625604"/>
                </a:lnTo>
                <a:lnTo>
                  <a:pt x="3311390" y="1634999"/>
                </a:lnTo>
                <a:lnTo>
                  <a:pt x="3263518" y="1644705"/>
                </a:lnTo>
                <a:lnTo>
                  <a:pt x="3214508" y="1654677"/>
                </a:lnTo>
                <a:lnTo>
                  <a:pt x="3164472" y="1664868"/>
                </a:lnTo>
                <a:lnTo>
                  <a:pt x="3113522" y="1675231"/>
                </a:lnTo>
                <a:lnTo>
                  <a:pt x="3061772" y="1685719"/>
                </a:lnTo>
                <a:lnTo>
                  <a:pt x="3009335" y="1696286"/>
                </a:lnTo>
                <a:lnTo>
                  <a:pt x="2956323" y="1706885"/>
                </a:lnTo>
                <a:lnTo>
                  <a:pt x="2902850" y="1717470"/>
                </a:lnTo>
                <a:lnTo>
                  <a:pt x="2849027" y="1727993"/>
                </a:lnTo>
                <a:lnTo>
                  <a:pt x="2794969" y="1738408"/>
                </a:lnTo>
                <a:lnTo>
                  <a:pt x="2740787" y="1748668"/>
                </a:lnTo>
                <a:lnTo>
                  <a:pt x="2686595" y="1758728"/>
                </a:lnTo>
                <a:lnTo>
                  <a:pt x="2632506" y="1768539"/>
                </a:lnTo>
                <a:lnTo>
                  <a:pt x="2578632" y="1778055"/>
                </a:lnTo>
                <a:lnTo>
                  <a:pt x="2525086" y="1787230"/>
                </a:lnTo>
                <a:lnTo>
                  <a:pt x="2471982" y="1796018"/>
                </a:lnTo>
                <a:lnTo>
                  <a:pt x="2419431" y="1804370"/>
                </a:lnTo>
                <a:lnTo>
                  <a:pt x="2367547" y="1812241"/>
                </a:lnTo>
                <a:lnTo>
                  <a:pt x="2316443" y="1819584"/>
                </a:lnTo>
                <a:lnTo>
                  <a:pt x="2266231" y="1826352"/>
                </a:lnTo>
                <a:lnTo>
                  <a:pt x="2217025" y="1832498"/>
                </a:lnTo>
                <a:lnTo>
                  <a:pt x="2168937" y="1837977"/>
                </a:lnTo>
                <a:lnTo>
                  <a:pt x="2122080" y="1842741"/>
                </a:lnTo>
                <a:lnTo>
                  <a:pt x="2076566" y="1846743"/>
                </a:lnTo>
                <a:lnTo>
                  <a:pt x="2032510" y="1849937"/>
                </a:lnTo>
                <a:lnTo>
                  <a:pt x="1990023" y="1852277"/>
                </a:lnTo>
                <a:lnTo>
                  <a:pt x="1949219" y="1853714"/>
                </a:lnTo>
                <a:lnTo>
                  <a:pt x="1910210" y="1854204"/>
                </a:lnTo>
                <a:lnTo>
                  <a:pt x="1844073" y="1852893"/>
                </a:lnTo>
                <a:lnTo>
                  <a:pt x="1783269" y="1849070"/>
                </a:lnTo>
                <a:lnTo>
                  <a:pt x="1727184" y="1842902"/>
                </a:lnTo>
                <a:lnTo>
                  <a:pt x="1675204" y="1834559"/>
                </a:lnTo>
                <a:lnTo>
                  <a:pt x="1626717" y="1824206"/>
                </a:lnTo>
                <a:lnTo>
                  <a:pt x="1581106" y="1812011"/>
                </a:lnTo>
                <a:lnTo>
                  <a:pt x="1537760" y="1798142"/>
                </a:lnTo>
                <a:lnTo>
                  <a:pt x="1496063" y="1782767"/>
                </a:lnTo>
                <a:lnTo>
                  <a:pt x="1455402" y="1766051"/>
                </a:lnTo>
                <a:lnTo>
                  <a:pt x="1415163" y="1748164"/>
                </a:lnTo>
                <a:lnTo>
                  <a:pt x="1374732" y="1729272"/>
                </a:lnTo>
                <a:lnTo>
                  <a:pt x="1333495" y="1709543"/>
                </a:lnTo>
                <a:lnTo>
                  <a:pt x="1290838" y="1689144"/>
                </a:lnTo>
                <a:lnTo>
                  <a:pt x="1246148" y="1668243"/>
                </a:lnTo>
                <a:lnTo>
                  <a:pt x="1198810" y="1647007"/>
                </a:lnTo>
                <a:lnTo>
                  <a:pt x="1148210" y="1625604"/>
                </a:lnTo>
                <a:lnTo>
                  <a:pt x="1105080" y="1607538"/>
                </a:lnTo>
                <a:lnTo>
                  <a:pt x="1059794" y="1587764"/>
                </a:lnTo>
                <a:lnTo>
                  <a:pt x="1012668" y="1566482"/>
                </a:lnTo>
                <a:lnTo>
                  <a:pt x="964013" y="1543893"/>
                </a:lnTo>
                <a:lnTo>
                  <a:pt x="914145" y="1520198"/>
                </a:lnTo>
                <a:lnTo>
                  <a:pt x="863377" y="1495597"/>
                </a:lnTo>
                <a:lnTo>
                  <a:pt x="812022" y="1470291"/>
                </a:lnTo>
                <a:lnTo>
                  <a:pt x="760395" y="1444480"/>
                </a:lnTo>
                <a:lnTo>
                  <a:pt x="708808" y="1418365"/>
                </a:lnTo>
                <a:lnTo>
                  <a:pt x="657577" y="1392146"/>
                </a:lnTo>
                <a:lnTo>
                  <a:pt x="607015" y="1366025"/>
                </a:lnTo>
                <a:lnTo>
                  <a:pt x="557434" y="1340202"/>
                </a:lnTo>
                <a:lnTo>
                  <a:pt x="509150" y="1314876"/>
                </a:lnTo>
                <a:lnTo>
                  <a:pt x="462476" y="1290250"/>
                </a:lnTo>
                <a:lnTo>
                  <a:pt x="417726" y="1266523"/>
                </a:lnTo>
                <a:lnTo>
                  <a:pt x="375213" y="1243897"/>
                </a:lnTo>
                <a:lnTo>
                  <a:pt x="335251" y="1222571"/>
                </a:lnTo>
                <a:lnTo>
                  <a:pt x="298154" y="1202747"/>
                </a:lnTo>
                <a:lnTo>
                  <a:pt x="264236" y="1184624"/>
                </a:lnTo>
                <a:lnTo>
                  <a:pt x="233810" y="1168404"/>
                </a:lnTo>
                <a:lnTo>
                  <a:pt x="168262" y="1134703"/>
                </a:lnTo>
                <a:lnTo>
                  <a:pt x="114188" y="1107825"/>
                </a:lnTo>
                <a:lnTo>
                  <a:pt x="71133" y="1085090"/>
                </a:lnTo>
                <a:lnTo>
                  <a:pt x="38643" y="1063820"/>
                </a:lnTo>
                <a:lnTo>
                  <a:pt x="16260" y="1041335"/>
                </a:lnTo>
                <a:lnTo>
                  <a:pt x="3531" y="1014956"/>
                </a:lnTo>
                <a:lnTo>
                  <a:pt x="0" y="982006"/>
                </a:lnTo>
                <a:lnTo>
                  <a:pt x="5210" y="939804"/>
                </a:lnTo>
                <a:close/>
              </a:path>
            </a:pathLst>
          </a:custGeom>
          <a:ln w="28575">
            <a:solidFill>
              <a:srgbClr val="000000"/>
            </a:solidFill>
          </a:ln>
        </p:spPr>
        <p:txBody>
          <a:bodyPr wrap="square" lIns="0" tIns="0" rIns="0" bIns="0" rtlCol="0"/>
          <a:lstStyle/>
          <a:p>
            <a:endParaRPr/>
          </a:p>
        </p:txBody>
      </p:sp>
      <p:sp>
        <p:nvSpPr>
          <p:cNvPr id="6" name="object 6"/>
          <p:cNvSpPr/>
          <p:nvPr/>
        </p:nvSpPr>
        <p:spPr>
          <a:xfrm>
            <a:off x="3786263" y="5344667"/>
            <a:ext cx="2209800" cy="0"/>
          </a:xfrm>
          <a:custGeom>
            <a:avLst/>
            <a:gdLst/>
            <a:ahLst/>
            <a:cxnLst/>
            <a:rect l="l" t="t" r="r" b="b"/>
            <a:pathLst>
              <a:path w="2209800">
                <a:moveTo>
                  <a:pt x="0" y="0"/>
                </a:moveTo>
                <a:lnTo>
                  <a:pt x="2209800" y="0"/>
                </a:lnTo>
              </a:path>
            </a:pathLst>
          </a:custGeom>
          <a:ln w="28575">
            <a:solidFill>
              <a:srgbClr val="000000"/>
            </a:solidFill>
          </a:ln>
        </p:spPr>
        <p:txBody>
          <a:bodyPr wrap="square" lIns="0" tIns="0" rIns="0" bIns="0" rtlCol="0"/>
          <a:lstStyle/>
          <a:p>
            <a:endParaRPr/>
          </a:p>
        </p:txBody>
      </p:sp>
      <p:sp>
        <p:nvSpPr>
          <p:cNvPr id="7" name="object 7"/>
          <p:cNvSpPr/>
          <p:nvPr/>
        </p:nvSpPr>
        <p:spPr>
          <a:xfrm>
            <a:off x="3786263" y="4857750"/>
            <a:ext cx="1499235" cy="487045"/>
          </a:xfrm>
          <a:custGeom>
            <a:avLst/>
            <a:gdLst/>
            <a:ahLst/>
            <a:cxnLst/>
            <a:rect l="l" t="t" r="r" b="b"/>
            <a:pathLst>
              <a:path w="1499235" h="487045">
                <a:moveTo>
                  <a:pt x="0" y="486917"/>
                </a:moveTo>
                <a:lnTo>
                  <a:pt x="1498854" y="0"/>
                </a:lnTo>
              </a:path>
            </a:pathLst>
          </a:custGeom>
          <a:ln w="28575">
            <a:solidFill>
              <a:srgbClr val="000000"/>
            </a:solidFill>
          </a:ln>
        </p:spPr>
        <p:txBody>
          <a:bodyPr wrap="square" lIns="0" tIns="0" rIns="0" bIns="0" rtlCol="0"/>
          <a:lstStyle/>
          <a:p>
            <a:endParaRPr/>
          </a:p>
        </p:txBody>
      </p:sp>
      <p:sp>
        <p:nvSpPr>
          <p:cNvPr id="8" name="object 8"/>
          <p:cNvSpPr/>
          <p:nvPr/>
        </p:nvSpPr>
        <p:spPr>
          <a:xfrm>
            <a:off x="4921643" y="4963667"/>
            <a:ext cx="173355" cy="386715"/>
          </a:xfrm>
          <a:custGeom>
            <a:avLst/>
            <a:gdLst/>
            <a:ahLst/>
            <a:cxnLst/>
            <a:rect l="l" t="t" r="r" b="b"/>
            <a:pathLst>
              <a:path w="173354" h="386714">
                <a:moveTo>
                  <a:pt x="79247" y="64008"/>
                </a:moveTo>
                <a:lnTo>
                  <a:pt x="7619" y="0"/>
                </a:lnTo>
                <a:lnTo>
                  <a:pt x="0" y="96012"/>
                </a:lnTo>
                <a:lnTo>
                  <a:pt x="20573" y="87703"/>
                </a:lnTo>
                <a:lnTo>
                  <a:pt x="20573" y="71628"/>
                </a:lnTo>
                <a:lnTo>
                  <a:pt x="47243" y="60960"/>
                </a:lnTo>
                <a:lnTo>
                  <a:pt x="52738" y="74713"/>
                </a:lnTo>
                <a:lnTo>
                  <a:pt x="79247" y="64008"/>
                </a:lnTo>
                <a:close/>
              </a:path>
              <a:path w="173354" h="386714">
                <a:moveTo>
                  <a:pt x="52738" y="74713"/>
                </a:moveTo>
                <a:lnTo>
                  <a:pt x="47243" y="60960"/>
                </a:lnTo>
                <a:lnTo>
                  <a:pt x="20573" y="71628"/>
                </a:lnTo>
                <a:lnTo>
                  <a:pt x="26132" y="85458"/>
                </a:lnTo>
                <a:lnTo>
                  <a:pt x="52738" y="74713"/>
                </a:lnTo>
                <a:close/>
              </a:path>
              <a:path w="173354" h="386714">
                <a:moveTo>
                  <a:pt x="26132" y="85458"/>
                </a:moveTo>
                <a:lnTo>
                  <a:pt x="20573" y="71628"/>
                </a:lnTo>
                <a:lnTo>
                  <a:pt x="20573" y="87703"/>
                </a:lnTo>
                <a:lnTo>
                  <a:pt x="26132" y="85458"/>
                </a:lnTo>
                <a:close/>
              </a:path>
              <a:path w="173354" h="386714">
                <a:moveTo>
                  <a:pt x="172973" y="375666"/>
                </a:moveTo>
                <a:lnTo>
                  <a:pt x="52738" y="74713"/>
                </a:lnTo>
                <a:lnTo>
                  <a:pt x="26132" y="85458"/>
                </a:lnTo>
                <a:lnTo>
                  <a:pt x="147065" y="386334"/>
                </a:lnTo>
                <a:lnTo>
                  <a:pt x="172973" y="375666"/>
                </a:lnTo>
                <a:close/>
              </a:path>
            </a:pathLst>
          </a:custGeom>
          <a:solidFill>
            <a:srgbClr val="000000"/>
          </a:solidFill>
        </p:spPr>
        <p:txBody>
          <a:bodyPr wrap="square" lIns="0" tIns="0" rIns="0" bIns="0" rtlCol="0"/>
          <a:lstStyle/>
          <a:p>
            <a:endParaRPr/>
          </a:p>
        </p:txBody>
      </p:sp>
      <p:sp>
        <p:nvSpPr>
          <p:cNvPr id="9" name="object 9"/>
          <p:cNvSpPr/>
          <p:nvPr/>
        </p:nvSpPr>
        <p:spPr>
          <a:xfrm>
            <a:off x="3786263" y="5344667"/>
            <a:ext cx="0" cy="1066800"/>
          </a:xfrm>
          <a:custGeom>
            <a:avLst/>
            <a:gdLst/>
            <a:ahLst/>
            <a:cxnLst/>
            <a:rect l="l" t="t" r="r" b="b"/>
            <a:pathLst>
              <a:path h="1066800">
                <a:moveTo>
                  <a:pt x="0" y="0"/>
                </a:moveTo>
                <a:lnTo>
                  <a:pt x="0" y="1066800"/>
                </a:lnTo>
              </a:path>
            </a:pathLst>
          </a:custGeom>
          <a:ln w="9525">
            <a:solidFill>
              <a:srgbClr val="000000"/>
            </a:solidFill>
          </a:ln>
        </p:spPr>
        <p:txBody>
          <a:bodyPr wrap="square" lIns="0" tIns="0" rIns="0" bIns="0" rtlCol="0"/>
          <a:lstStyle/>
          <a:p>
            <a:endParaRPr/>
          </a:p>
        </p:txBody>
      </p:sp>
      <p:sp>
        <p:nvSpPr>
          <p:cNvPr id="10" name="object 10"/>
          <p:cNvSpPr/>
          <p:nvPr/>
        </p:nvSpPr>
        <p:spPr>
          <a:xfrm>
            <a:off x="5996063" y="5344667"/>
            <a:ext cx="0" cy="1066800"/>
          </a:xfrm>
          <a:custGeom>
            <a:avLst/>
            <a:gdLst/>
            <a:ahLst/>
            <a:cxnLst/>
            <a:rect l="l" t="t" r="r" b="b"/>
            <a:pathLst>
              <a:path h="1066800">
                <a:moveTo>
                  <a:pt x="0" y="0"/>
                </a:moveTo>
                <a:lnTo>
                  <a:pt x="0" y="1066800"/>
                </a:lnTo>
              </a:path>
            </a:pathLst>
          </a:custGeom>
          <a:ln w="9525">
            <a:solidFill>
              <a:srgbClr val="000000"/>
            </a:solidFill>
          </a:ln>
        </p:spPr>
        <p:txBody>
          <a:bodyPr wrap="square" lIns="0" tIns="0" rIns="0" bIns="0" rtlCol="0"/>
          <a:lstStyle/>
          <a:p>
            <a:endParaRPr/>
          </a:p>
        </p:txBody>
      </p:sp>
      <p:sp>
        <p:nvSpPr>
          <p:cNvPr id="11" name="object 11"/>
          <p:cNvSpPr/>
          <p:nvPr/>
        </p:nvSpPr>
        <p:spPr>
          <a:xfrm>
            <a:off x="5234063" y="6292596"/>
            <a:ext cx="762000" cy="85725"/>
          </a:xfrm>
          <a:custGeom>
            <a:avLst/>
            <a:gdLst/>
            <a:ahLst/>
            <a:cxnLst/>
            <a:rect l="l" t="t" r="r" b="b"/>
            <a:pathLst>
              <a:path w="762000" h="85725">
                <a:moveTo>
                  <a:pt x="690372" y="57150"/>
                </a:moveTo>
                <a:lnTo>
                  <a:pt x="690372" y="28194"/>
                </a:lnTo>
                <a:lnTo>
                  <a:pt x="0" y="28194"/>
                </a:lnTo>
                <a:lnTo>
                  <a:pt x="0" y="57150"/>
                </a:lnTo>
                <a:lnTo>
                  <a:pt x="690372" y="57150"/>
                </a:lnTo>
                <a:close/>
              </a:path>
              <a:path w="762000" h="85725">
                <a:moveTo>
                  <a:pt x="762000" y="42671"/>
                </a:moveTo>
                <a:lnTo>
                  <a:pt x="676656" y="0"/>
                </a:lnTo>
                <a:lnTo>
                  <a:pt x="676656" y="28194"/>
                </a:lnTo>
                <a:lnTo>
                  <a:pt x="690372" y="28194"/>
                </a:lnTo>
                <a:lnTo>
                  <a:pt x="690372" y="78485"/>
                </a:lnTo>
                <a:lnTo>
                  <a:pt x="762000" y="42671"/>
                </a:lnTo>
                <a:close/>
              </a:path>
              <a:path w="762000" h="85725">
                <a:moveTo>
                  <a:pt x="690372" y="78485"/>
                </a:moveTo>
                <a:lnTo>
                  <a:pt x="690372" y="57150"/>
                </a:lnTo>
                <a:lnTo>
                  <a:pt x="676656" y="57150"/>
                </a:lnTo>
                <a:lnTo>
                  <a:pt x="676656" y="85343"/>
                </a:lnTo>
                <a:lnTo>
                  <a:pt x="690372" y="78485"/>
                </a:lnTo>
                <a:close/>
              </a:path>
            </a:pathLst>
          </a:custGeom>
          <a:solidFill>
            <a:srgbClr val="000000"/>
          </a:solidFill>
        </p:spPr>
        <p:txBody>
          <a:bodyPr wrap="square" lIns="0" tIns="0" rIns="0" bIns="0" rtlCol="0"/>
          <a:lstStyle/>
          <a:p>
            <a:endParaRPr/>
          </a:p>
        </p:txBody>
      </p:sp>
      <p:sp>
        <p:nvSpPr>
          <p:cNvPr id="12" name="object 12"/>
          <p:cNvSpPr/>
          <p:nvPr/>
        </p:nvSpPr>
        <p:spPr>
          <a:xfrm>
            <a:off x="3786263" y="6292596"/>
            <a:ext cx="838200" cy="85725"/>
          </a:xfrm>
          <a:custGeom>
            <a:avLst/>
            <a:gdLst/>
            <a:ahLst/>
            <a:cxnLst/>
            <a:rect l="l" t="t" r="r" b="b"/>
            <a:pathLst>
              <a:path w="838200" h="85725">
                <a:moveTo>
                  <a:pt x="86106" y="28193"/>
                </a:moveTo>
                <a:lnTo>
                  <a:pt x="86106" y="0"/>
                </a:lnTo>
                <a:lnTo>
                  <a:pt x="0" y="42671"/>
                </a:lnTo>
                <a:lnTo>
                  <a:pt x="71627" y="78169"/>
                </a:lnTo>
                <a:lnTo>
                  <a:pt x="71627" y="28193"/>
                </a:lnTo>
                <a:lnTo>
                  <a:pt x="86106" y="28193"/>
                </a:lnTo>
                <a:close/>
              </a:path>
              <a:path w="838200" h="85725">
                <a:moveTo>
                  <a:pt x="838200" y="57149"/>
                </a:moveTo>
                <a:lnTo>
                  <a:pt x="838200" y="28193"/>
                </a:lnTo>
                <a:lnTo>
                  <a:pt x="71627" y="28193"/>
                </a:lnTo>
                <a:lnTo>
                  <a:pt x="71627" y="57149"/>
                </a:lnTo>
                <a:lnTo>
                  <a:pt x="838200" y="57149"/>
                </a:lnTo>
                <a:close/>
              </a:path>
              <a:path w="838200" h="85725">
                <a:moveTo>
                  <a:pt x="86106" y="85343"/>
                </a:moveTo>
                <a:lnTo>
                  <a:pt x="86106" y="57149"/>
                </a:lnTo>
                <a:lnTo>
                  <a:pt x="71627" y="57149"/>
                </a:lnTo>
                <a:lnTo>
                  <a:pt x="71627" y="78169"/>
                </a:lnTo>
                <a:lnTo>
                  <a:pt x="86106" y="85343"/>
                </a:lnTo>
                <a:close/>
              </a:path>
            </a:pathLst>
          </a:custGeom>
          <a:solidFill>
            <a:srgbClr val="000000"/>
          </a:solidFill>
        </p:spPr>
        <p:txBody>
          <a:bodyPr wrap="square" lIns="0" tIns="0" rIns="0" bIns="0" rtlCol="0"/>
          <a:lstStyle/>
          <a:p>
            <a:endParaRPr/>
          </a:p>
        </p:txBody>
      </p:sp>
      <p:sp>
        <p:nvSpPr>
          <p:cNvPr id="13" name="object 13"/>
          <p:cNvSpPr txBox="1"/>
          <p:nvPr/>
        </p:nvSpPr>
        <p:spPr>
          <a:xfrm>
            <a:off x="4770246" y="5986017"/>
            <a:ext cx="318770"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A</a:t>
            </a:r>
            <a:endParaRPr sz="3200">
              <a:latin typeface="Times New Roman" panose="02020603050405020304"/>
              <a:cs typeface="Times New Roman" panose="02020603050405020304"/>
            </a:endParaRPr>
          </a:p>
        </p:txBody>
      </p:sp>
      <p:sp>
        <p:nvSpPr>
          <p:cNvPr id="14" name="object 14"/>
          <p:cNvSpPr txBox="1"/>
          <p:nvPr/>
        </p:nvSpPr>
        <p:spPr>
          <a:xfrm>
            <a:off x="4639183" y="4928870"/>
            <a:ext cx="210820" cy="432434"/>
          </a:xfrm>
          <a:prstGeom prst="rect">
            <a:avLst/>
          </a:prstGeom>
        </p:spPr>
        <p:txBody>
          <a:bodyPr vert="horz" wrap="square" lIns="0" tIns="0" rIns="0" bIns="0" rtlCol="0">
            <a:spAutoFit/>
          </a:bodyPr>
          <a:lstStyle/>
          <a:p>
            <a:pPr marL="12700">
              <a:lnSpc>
                <a:spcPct val="100000"/>
              </a:lnSpc>
            </a:pPr>
            <a:r>
              <a:rPr sz="2800" b="1" dirty="0">
                <a:latin typeface="Symbol" panose="05050102010706020507"/>
                <a:cs typeface="Symbol" panose="05050102010706020507"/>
              </a:rPr>
              <a:t></a:t>
            </a:r>
            <a:endParaRPr sz="2800">
              <a:latin typeface="Symbol" panose="05050102010706020507"/>
              <a:cs typeface="Symbol" panose="05050102010706020507"/>
            </a:endParaRPr>
          </a:p>
        </p:txBody>
      </p:sp>
      <p:sp>
        <p:nvSpPr>
          <p:cNvPr id="15" name="object 15"/>
          <p:cNvSpPr txBox="1"/>
          <p:nvPr/>
        </p:nvSpPr>
        <p:spPr>
          <a:xfrm>
            <a:off x="4399165" y="4617961"/>
            <a:ext cx="183515" cy="438150"/>
          </a:xfrm>
          <a:prstGeom prst="rect">
            <a:avLst/>
          </a:prstGeom>
        </p:spPr>
        <p:txBody>
          <a:bodyPr vert="horz" wrap="square" lIns="0" tIns="0" rIns="0" bIns="0" rtlCol="0">
            <a:spAutoFit/>
          </a:bodyPr>
          <a:lstStyle/>
          <a:p>
            <a:pPr marL="12700">
              <a:lnSpc>
                <a:spcPct val="100000"/>
              </a:lnSpc>
            </a:pPr>
            <a:r>
              <a:rPr sz="2800" b="1" dirty="0">
                <a:latin typeface="Times New Roman" panose="02020603050405020304"/>
                <a:cs typeface="Times New Roman" panose="02020603050405020304"/>
              </a:rPr>
              <a:t>r</a:t>
            </a:r>
            <a:endParaRPr sz="2800">
              <a:latin typeface="Times New Roman" panose="02020603050405020304"/>
              <a:cs typeface="Times New Roman" panose="02020603050405020304"/>
            </a:endParaRPr>
          </a:p>
        </p:txBody>
      </p:sp>
      <p:sp>
        <p:nvSpPr>
          <p:cNvPr id="16" name="object 16"/>
          <p:cNvSpPr/>
          <p:nvPr/>
        </p:nvSpPr>
        <p:spPr>
          <a:xfrm>
            <a:off x="6627748" y="6370320"/>
            <a:ext cx="2667000" cy="86360"/>
          </a:xfrm>
          <a:custGeom>
            <a:avLst/>
            <a:gdLst/>
            <a:ahLst/>
            <a:cxnLst/>
            <a:rect l="l" t="t" r="r" b="b"/>
            <a:pathLst>
              <a:path w="2667000" h="86360">
                <a:moveTo>
                  <a:pt x="2595372" y="57150"/>
                </a:moveTo>
                <a:lnTo>
                  <a:pt x="2595372" y="28955"/>
                </a:lnTo>
                <a:lnTo>
                  <a:pt x="0" y="28955"/>
                </a:lnTo>
                <a:lnTo>
                  <a:pt x="0" y="57150"/>
                </a:lnTo>
                <a:lnTo>
                  <a:pt x="2595372" y="57150"/>
                </a:lnTo>
                <a:close/>
              </a:path>
              <a:path w="2667000" h="86360">
                <a:moveTo>
                  <a:pt x="2667000" y="42671"/>
                </a:moveTo>
                <a:lnTo>
                  <a:pt x="2581668" y="0"/>
                </a:lnTo>
                <a:lnTo>
                  <a:pt x="2581668" y="28955"/>
                </a:lnTo>
                <a:lnTo>
                  <a:pt x="2595372" y="28955"/>
                </a:lnTo>
                <a:lnTo>
                  <a:pt x="2595372" y="79130"/>
                </a:lnTo>
                <a:lnTo>
                  <a:pt x="2667000" y="42671"/>
                </a:lnTo>
                <a:close/>
              </a:path>
              <a:path w="2667000" h="86360">
                <a:moveTo>
                  <a:pt x="2595372" y="79130"/>
                </a:moveTo>
                <a:lnTo>
                  <a:pt x="2595372" y="57150"/>
                </a:lnTo>
                <a:lnTo>
                  <a:pt x="2581668" y="57150"/>
                </a:lnTo>
                <a:lnTo>
                  <a:pt x="2581668" y="86105"/>
                </a:lnTo>
                <a:lnTo>
                  <a:pt x="2595372" y="79130"/>
                </a:lnTo>
                <a:close/>
              </a:path>
            </a:pathLst>
          </a:custGeom>
          <a:solidFill>
            <a:srgbClr val="000000"/>
          </a:solidFill>
        </p:spPr>
        <p:txBody>
          <a:bodyPr wrap="square" lIns="0" tIns="0" rIns="0" bIns="0" rtlCol="0"/>
          <a:lstStyle/>
          <a:p>
            <a:endParaRPr/>
          </a:p>
        </p:txBody>
      </p:sp>
      <p:sp>
        <p:nvSpPr>
          <p:cNvPr id="17" name="object 17"/>
          <p:cNvSpPr/>
          <p:nvPr/>
        </p:nvSpPr>
        <p:spPr>
          <a:xfrm>
            <a:off x="6585077" y="4507991"/>
            <a:ext cx="85725" cy="1905000"/>
          </a:xfrm>
          <a:custGeom>
            <a:avLst/>
            <a:gdLst/>
            <a:ahLst/>
            <a:cxnLst/>
            <a:rect l="l" t="t" r="r" b="b"/>
            <a:pathLst>
              <a:path w="85725" h="1905000">
                <a:moveTo>
                  <a:pt x="85344" y="86106"/>
                </a:moveTo>
                <a:lnTo>
                  <a:pt x="42672" y="0"/>
                </a:lnTo>
                <a:lnTo>
                  <a:pt x="0" y="86106"/>
                </a:lnTo>
                <a:lnTo>
                  <a:pt x="28194" y="86106"/>
                </a:lnTo>
                <a:lnTo>
                  <a:pt x="28194" y="71627"/>
                </a:lnTo>
                <a:lnTo>
                  <a:pt x="57150" y="71627"/>
                </a:lnTo>
                <a:lnTo>
                  <a:pt x="57150" y="86106"/>
                </a:lnTo>
                <a:lnTo>
                  <a:pt x="85344" y="86106"/>
                </a:lnTo>
                <a:close/>
              </a:path>
              <a:path w="85725" h="1905000">
                <a:moveTo>
                  <a:pt x="57150" y="86106"/>
                </a:moveTo>
                <a:lnTo>
                  <a:pt x="57150" y="71627"/>
                </a:lnTo>
                <a:lnTo>
                  <a:pt x="28194" y="71627"/>
                </a:lnTo>
                <a:lnTo>
                  <a:pt x="28194" y="86106"/>
                </a:lnTo>
                <a:lnTo>
                  <a:pt x="57150" y="86106"/>
                </a:lnTo>
                <a:close/>
              </a:path>
              <a:path w="85725" h="1905000">
                <a:moveTo>
                  <a:pt x="57150" y="1905000"/>
                </a:moveTo>
                <a:lnTo>
                  <a:pt x="57150" y="86106"/>
                </a:lnTo>
                <a:lnTo>
                  <a:pt x="28194" y="86106"/>
                </a:lnTo>
                <a:lnTo>
                  <a:pt x="28194" y="1905000"/>
                </a:lnTo>
                <a:lnTo>
                  <a:pt x="57150" y="1905000"/>
                </a:lnTo>
                <a:close/>
              </a:path>
            </a:pathLst>
          </a:custGeom>
          <a:solidFill>
            <a:srgbClr val="000000"/>
          </a:solidFill>
        </p:spPr>
        <p:txBody>
          <a:bodyPr wrap="square" lIns="0" tIns="0" rIns="0" bIns="0" rtlCol="0"/>
          <a:lstStyle/>
          <a:p>
            <a:endParaRPr/>
          </a:p>
        </p:txBody>
      </p:sp>
      <p:sp>
        <p:nvSpPr>
          <p:cNvPr id="18" name="object 18"/>
          <p:cNvSpPr txBox="1"/>
          <p:nvPr/>
        </p:nvSpPr>
        <p:spPr>
          <a:xfrm>
            <a:off x="9304146" y="6196076"/>
            <a:ext cx="210820" cy="432434"/>
          </a:xfrm>
          <a:prstGeom prst="rect">
            <a:avLst/>
          </a:prstGeom>
        </p:spPr>
        <p:txBody>
          <a:bodyPr vert="horz" wrap="square" lIns="0" tIns="0" rIns="0" bIns="0" rtlCol="0">
            <a:spAutoFit/>
          </a:bodyPr>
          <a:lstStyle/>
          <a:p>
            <a:pPr marL="12700">
              <a:lnSpc>
                <a:spcPct val="100000"/>
              </a:lnSpc>
            </a:pPr>
            <a:r>
              <a:rPr sz="2800" b="1" dirty="0">
                <a:latin typeface="Symbol" panose="05050102010706020507"/>
                <a:cs typeface="Symbol" panose="05050102010706020507"/>
              </a:rPr>
              <a:t></a:t>
            </a:r>
            <a:endParaRPr sz="2800">
              <a:latin typeface="Symbol" panose="05050102010706020507"/>
              <a:cs typeface="Symbol" panose="05050102010706020507"/>
            </a:endParaRPr>
          </a:p>
        </p:txBody>
      </p:sp>
      <p:sp>
        <p:nvSpPr>
          <p:cNvPr id="19" name="object 19"/>
          <p:cNvSpPr txBox="1"/>
          <p:nvPr/>
        </p:nvSpPr>
        <p:spPr>
          <a:xfrm>
            <a:off x="1754251" y="1900935"/>
            <a:ext cx="7817484" cy="264414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外形特征</a:t>
            </a:r>
            <a:endParaRPr sz="3200">
              <a:latin typeface="新宋体" panose="02010609030101010101" charset="-122"/>
              <a:cs typeface="新宋体" panose="02010609030101010101" charset="-122"/>
            </a:endParaRPr>
          </a:p>
          <a:p>
            <a:pPr marL="755650" marR="5080" indent="-285750">
              <a:lnSpc>
                <a:spcPct val="102000"/>
              </a:lnSpc>
              <a:spcBef>
                <a:spcPts val="490"/>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195" dirty="0">
                <a:latin typeface="新宋体" panose="02010609030101010101" charset="-122"/>
                <a:cs typeface="新宋体" panose="02010609030101010101" charset="-122"/>
              </a:rPr>
              <a:t>函数定义</a:t>
            </a:r>
            <a:r>
              <a:rPr sz="3200" spc="-5" dirty="0">
                <a:latin typeface="Times New Roman" panose="02020603050405020304"/>
                <a:cs typeface="Times New Roman" panose="02020603050405020304"/>
              </a:rPr>
              <a:t>—</a:t>
            </a:r>
            <a:r>
              <a:rPr sz="3200" spc="195" dirty="0">
                <a:latin typeface="Times New Roman" panose="02020603050405020304"/>
                <a:cs typeface="Times New Roman" panose="02020603050405020304"/>
              </a:rPr>
              <a:t>—</a:t>
            </a:r>
            <a:r>
              <a:rPr sz="3200" spc="180" dirty="0">
                <a:latin typeface="新宋体" panose="02010609030101010101" charset="-122"/>
                <a:cs typeface="新宋体" panose="02010609030101010101" charset="-122"/>
              </a:rPr>
              <a:t>质心角函数：边上的点 </a:t>
            </a:r>
            <a:r>
              <a:rPr sz="3200" spc="55" dirty="0">
                <a:latin typeface="新宋体" panose="02010609030101010101" charset="-122"/>
                <a:cs typeface="新宋体" panose="02010609030101010101" charset="-122"/>
              </a:rPr>
              <a:t>到质心的距离r，作为夹角</a:t>
            </a:r>
            <a:r>
              <a:rPr sz="3200" b="1" spc="50" dirty="0">
                <a:latin typeface="Symbol" panose="05050102010706020507"/>
                <a:cs typeface="Symbol" panose="05050102010706020507"/>
              </a:rPr>
              <a:t></a:t>
            </a:r>
            <a:r>
              <a:rPr sz="3200" spc="45" dirty="0">
                <a:latin typeface="新宋体" panose="02010609030101010101" charset="-122"/>
                <a:cs typeface="新宋体" panose="02010609030101010101" charset="-122"/>
              </a:rPr>
              <a:t>的函</a:t>
            </a:r>
            <a:r>
              <a:rPr sz="3200" spc="35" dirty="0">
                <a:latin typeface="新宋体" panose="02010609030101010101" charset="-122"/>
                <a:cs typeface="新宋体" panose="02010609030101010101" charset="-122"/>
              </a:rPr>
              <a:t>数</a:t>
            </a:r>
            <a:r>
              <a:rPr sz="3200" b="1" spc="-15" dirty="0">
                <a:latin typeface="新宋体" panose="02010609030101010101" charset="-122"/>
                <a:cs typeface="新宋体" panose="02010609030101010101" charset="-122"/>
              </a:rPr>
              <a:t>r(</a:t>
            </a:r>
            <a:r>
              <a:rPr sz="3200" b="1" spc="-10" dirty="0">
                <a:latin typeface="Symbol" panose="05050102010706020507"/>
                <a:cs typeface="Symbol" panose="05050102010706020507"/>
              </a:rPr>
              <a:t></a:t>
            </a:r>
            <a:r>
              <a:rPr sz="3200" b="1" spc="-15"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p>
            <a:pPr>
              <a:lnSpc>
                <a:spcPct val="100000"/>
              </a:lnSpc>
              <a:spcBef>
                <a:spcPts val="5"/>
              </a:spcBef>
            </a:pPr>
            <a:endParaRPr sz="4550">
              <a:latin typeface="Times New Roman" panose="02020603050405020304"/>
              <a:cs typeface="Times New Roman" panose="02020603050405020304"/>
            </a:endParaRPr>
          </a:p>
          <a:p>
            <a:pPr marL="1745615" algn="ctr">
              <a:lnSpc>
                <a:spcPct val="100000"/>
              </a:lnSpc>
            </a:pPr>
            <a:r>
              <a:rPr sz="2800" b="1" spc="-5" dirty="0">
                <a:latin typeface="Times New Roman" panose="02020603050405020304"/>
                <a:cs typeface="Times New Roman" panose="02020603050405020304"/>
              </a:rPr>
              <a:t>r</a:t>
            </a:r>
            <a:r>
              <a:rPr sz="2800" b="1" dirty="0">
                <a:latin typeface="Times New Roman" panose="02020603050405020304"/>
                <a:cs typeface="Times New Roman" panose="02020603050405020304"/>
              </a:rPr>
              <a:t>(</a:t>
            </a:r>
            <a:r>
              <a:rPr sz="2800" b="1" dirty="0">
                <a:latin typeface="Symbol" panose="05050102010706020507"/>
                <a:cs typeface="Symbol" panose="05050102010706020507"/>
              </a:rPr>
              <a:t></a:t>
            </a:r>
            <a:r>
              <a:rPr sz="2800" b="1"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
        <p:nvSpPr>
          <p:cNvPr id="20" name="object 20"/>
          <p:cNvSpPr/>
          <p:nvPr/>
        </p:nvSpPr>
        <p:spPr>
          <a:xfrm>
            <a:off x="8989948" y="6260591"/>
            <a:ext cx="0" cy="152400"/>
          </a:xfrm>
          <a:custGeom>
            <a:avLst/>
            <a:gdLst/>
            <a:ahLst/>
            <a:cxnLst/>
            <a:rect l="l" t="t" r="r" b="b"/>
            <a:pathLst>
              <a:path h="152400">
                <a:moveTo>
                  <a:pt x="0" y="152400"/>
                </a:moveTo>
                <a:lnTo>
                  <a:pt x="0" y="0"/>
                </a:lnTo>
              </a:path>
            </a:pathLst>
          </a:custGeom>
          <a:ln w="28575">
            <a:solidFill>
              <a:srgbClr val="000000"/>
            </a:solidFill>
          </a:ln>
        </p:spPr>
        <p:txBody>
          <a:bodyPr wrap="square" lIns="0" tIns="0" rIns="0" bIns="0" rtlCol="0"/>
          <a:lstStyle/>
          <a:p>
            <a:endParaRPr/>
          </a:p>
        </p:txBody>
      </p:sp>
      <p:sp>
        <p:nvSpPr>
          <p:cNvPr id="21" name="object 21"/>
          <p:cNvSpPr txBox="1"/>
          <p:nvPr/>
        </p:nvSpPr>
        <p:spPr>
          <a:xfrm>
            <a:off x="8747125" y="6378194"/>
            <a:ext cx="399415" cy="438150"/>
          </a:xfrm>
          <a:prstGeom prst="rect">
            <a:avLst/>
          </a:prstGeom>
        </p:spPr>
        <p:txBody>
          <a:bodyPr vert="horz" wrap="square" lIns="0" tIns="0" rIns="0" bIns="0" rtlCol="0">
            <a:spAutoFit/>
          </a:bodyPr>
          <a:lstStyle/>
          <a:p>
            <a:pPr marL="12700">
              <a:lnSpc>
                <a:spcPct val="100000"/>
              </a:lnSpc>
            </a:pPr>
            <a:r>
              <a:rPr sz="2800" b="1" dirty="0">
                <a:latin typeface="Times New Roman" panose="02020603050405020304"/>
                <a:cs typeface="Times New Roman" panose="02020603050405020304"/>
              </a:rPr>
              <a:t>2</a:t>
            </a:r>
            <a:r>
              <a:rPr sz="2800" b="1" dirty="0">
                <a:latin typeface="Symbol" panose="05050102010706020507"/>
                <a:cs typeface="Symbol" panose="05050102010706020507"/>
              </a:rPr>
              <a:t></a:t>
            </a:r>
            <a:endParaRPr sz="2800">
              <a:latin typeface="Symbol" panose="05050102010706020507"/>
              <a:cs typeface="Symbol" panose="05050102010706020507"/>
            </a:endParaRPr>
          </a:p>
        </p:txBody>
      </p:sp>
      <p:sp>
        <p:nvSpPr>
          <p:cNvPr id="22" name="object 22"/>
          <p:cNvSpPr/>
          <p:nvPr/>
        </p:nvSpPr>
        <p:spPr>
          <a:xfrm>
            <a:off x="6627748" y="4965191"/>
            <a:ext cx="152400" cy="0"/>
          </a:xfrm>
          <a:custGeom>
            <a:avLst/>
            <a:gdLst/>
            <a:ahLst/>
            <a:cxnLst/>
            <a:rect l="l" t="t" r="r" b="b"/>
            <a:pathLst>
              <a:path w="152400">
                <a:moveTo>
                  <a:pt x="152400" y="0"/>
                </a:moveTo>
                <a:lnTo>
                  <a:pt x="0" y="0"/>
                </a:lnTo>
              </a:path>
            </a:pathLst>
          </a:custGeom>
          <a:ln w="28575">
            <a:solidFill>
              <a:srgbClr val="000000"/>
            </a:solidFill>
          </a:ln>
        </p:spPr>
        <p:txBody>
          <a:bodyPr wrap="square" lIns="0" tIns="0" rIns="0" bIns="0" rtlCol="0"/>
          <a:lstStyle/>
          <a:p>
            <a:endParaRPr/>
          </a:p>
        </p:txBody>
      </p:sp>
      <p:sp>
        <p:nvSpPr>
          <p:cNvPr id="23" name="object 23"/>
          <p:cNvSpPr txBox="1"/>
          <p:nvPr/>
        </p:nvSpPr>
        <p:spPr>
          <a:xfrm>
            <a:off x="6229477" y="4692142"/>
            <a:ext cx="318770" cy="498475"/>
          </a:xfrm>
          <a:prstGeom prst="rect">
            <a:avLst/>
          </a:prstGeom>
        </p:spPr>
        <p:txBody>
          <a:bodyPr vert="horz" wrap="square" lIns="0" tIns="0" rIns="0" bIns="0" rtlCol="0">
            <a:spAutoFit/>
          </a:bodyPr>
          <a:lstStyle/>
          <a:p>
            <a:pPr marL="12700">
              <a:lnSpc>
                <a:spcPct val="100000"/>
              </a:lnSpc>
            </a:pPr>
            <a:r>
              <a:rPr sz="3200" b="1" spc="-5" dirty="0">
                <a:latin typeface="Times New Roman" panose="02020603050405020304"/>
                <a:cs typeface="Times New Roman" panose="02020603050405020304"/>
              </a:rPr>
              <a:t>A</a:t>
            </a:r>
            <a:endParaRPr sz="3200">
              <a:latin typeface="Times New Roman" panose="02020603050405020304"/>
              <a:cs typeface="Times New Roman" panose="02020603050405020304"/>
            </a:endParaRPr>
          </a:p>
        </p:txBody>
      </p:sp>
      <p:sp>
        <p:nvSpPr>
          <p:cNvPr id="24" name="object 24"/>
          <p:cNvSpPr/>
          <p:nvPr/>
        </p:nvSpPr>
        <p:spPr>
          <a:xfrm>
            <a:off x="6627748" y="4965191"/>
            <a:ext cx="2286000" cy="571500"/>
          </a:xfrm>
          <a:custGeom>
            <a:avLst/>
            <a:gdLst/>
            <a:ahLst/>
            <a:cxnLst/>
            <a:rect l="l" t="t" r="r" b="b"/>
            <a:pathLst>
              <a:path w="2286000" h="571500">
                <a:moveTo>
                  <a:pt x="0" y="0"/>
                </a:moveTo>
                <a:lnTo>
                  <a:pt x="29170" y="42564"/>
                </a:lnTo>
                <a:lnTo>
                  <a:pt x="61912" y="83343"/>
                </a:lnTo>
                <a:lnTo>
                  <a:pt x="101798" y="120550"/>
                </a:lnTo>
                <a:lnTo>
                  <a:pt x="152400" y="152400"/>
                </a:lnTo>
                <a:lnTo>
                  <a:pt x="195297" y="170426"/>
                </a:lnTo>
                <a:lnTo>
                  <a:pt x="245646" y="186379"/>
                </a:lnTo>
                <a:lnTo>
                  <a:pt x="300228" y="200215"/>
                </a:lnTo>
                <a:lnTo>
                  <a:pt x="355825" y="211892"/>
                </a:lnTo>
                <a:lnTo>
                  <a:pt x="409222" y="221368"/>
                </a:lnTo>
                <a:lnTo>
                  <a:pt x="457200" y="228599"/>
                </a:lnTo>
                <a:lnTo>
                  <a:pt x="509137" y="228746"/>
                </a:lnTo>
                <a:lnTo>
                  <a:pt x="557966" y="219712"/>
                </a:lnTo>
                <a:lnTo>
                  <a:pt x="603686" y="210604"/>
                </a:lnTo>
                <a:lnTo>
                  <a:pt x="646297" y="210531"/>
                </a:lnTo>
                <a:lnTo>
                  <a:pt x="685800" y="228599"/>
                </a:lnTo>
                <a:lnTo>
                  <a:pt x="710397" y="258920"/>
                </a:lnTo>
                <a:lnTo>
                  <a:pt x="730675" y="302556"/>
                </a:lnTo>
                <a:lnTo>
                  <a:pt x="748661" y="354163"/>
                </a:lnTo>
                <a:lnTo>
                  <a:pt x="766380" y="408396"/>
                </a:lnTo>
                <a:lnTo>
                  <a:pt x="785859" y="459910"/>
                </a:lnTo>
                <a:lnTo>
                  <a:pt x="809124" y="503359"/>
                </a:lnTo>
                <a:lnTo>
                  <a:pt x="838200" y="533399"/>
                </a:lnTo>
                <a:lnTo>
                  <a:pt x="874438" y="552154"/>
                </a:lnTo>
                <a:lnTo>
                  <a:pt x="916488" y="564657"/>
                </a:lnTo>
                <a:lnTo>
                  <a:pt x="962323" y="570909"/>
                </a:lnTo>
                <a:lnTo>
                  <a:pt x="1009918" y="570909"/>
                </a:lnTo>
                <a:lnTo>
                  <a:pt x="1057247" y="564657"/>
                </a:lnTo>
                <a:lnTo>
                  <a:pt x="1102282" y="552154"/>
                </a:lnTo>
                <a:lnTo>
                  <a:pt x="1143000" y="533399"/>
                </a:lnTo>
                <a:lnTo>
                  <a:pt x="1175825" y="507957"/>
                </a:lnTo>
                <a:lnTo>
                  <a:pt x="1207436" y="471737"/>
                </a:lnTo>
                <a:lnTo>
                  <a:pt x="1237833" y="428319"/>
                </a:lnTo>
                <a:lnTo>
                  <a:pt x="1267015" y="381285"/>
                </a:lnTo>
                <a:lnTo>
                  <a:pt x="1294983" y="334215"/>
                </a:lnTo>
                <a:lnTo>
                  <a:pt x="1321736" y="290691"/>
                </a:lnTo>
                <a:lnTo>
                  <a:pt x="1347275" y="254292"/>
                </a:lnTo>
                <a:lnTo>
                  <a:pt x="1371600" y="228599"/>
                </a:lnTo>
                <a:lnTo>
                  <a:pt x="1415343" y="203846"/>
                </a:lnTo>
                <a:lnTo>
                  <a:pt x="1452943" y="200310"/>
                </a:lnTo>
                <a:lnTo>
                  <a:pt x="1487971" y="210919"/>
                </a:lnTo>
                <a:lnTo>
                  <a:pt x="1524000" y="228599"/>
                </a:lnTo>
                <a:lnTo>
                  <a:pt x="1552139" y="255641"/>
                </a:lnTo>
                <a:lnTo>
                  <a:pt x="1577754" y="297167"/>
                </a:lnTo>
                <a:lnTo>
                  <a:pt x="1604540" y="340412"/>
                </a:lnTo>
                <a:lnTo>
                  <a:pt x="1636190" y="372611"/>
                </a:lnTo>
                <a:lnTo>
                  <a:pt x="1676400" y="380999"/>
                </a:lnTo>
                <a:lnTo>
                  <a:pt x="1707217" y="370302"/>
                </a:lnTo>
                <a:lnTo>
                  <a:pt x="1741920" y="349138"/>
                </a:lnTo>
                <a:lnTo>
                  <a:pt x="1779604" y="320188"/>
                </a:lnTo>
                <a:lnTo>
                  <a:pt x="1819370" y="286130"/>
                </a:lnTo>
                <a:lnTo>
                  <a:pt x="1860314" y="249644"/>
                </a:lnTo>
                <a:lnTo>
                  <a:pt x="1901535" y="213407"/>
                </a:lnTo>
                <a:lnTo>
                  <a:pt x="1942131" y="180099"/>
                </a:lnTo>
                <a:lnTo>
                  <a:pt x="1981200" y="152399"/>
                </a:lnTo>
                <a:lnTo>
                  <a:pt x="2027595" y="125403"/>
                </a:lnTo>
                <a:lnTo>
                  <a:pt x="2077483" y="99059"/>
                </a:lnTo>
                <a:lnTo>
                  <a:pt x="2128197" y="74022"/>
                </a:lnTo>
                <a:lnTo>
                  <a:pt x="2177071" y="50945"/>
                </a:lnTo>
                <a:lnTo>
                  <a:pt x="2221441" y="30479"/>
                </a:lnTo>
                <a:lnTo>
                  <a:pt x="2258639" y="13280"/>
                </a:lnTo>
                <a:lnTo>
                  <a:pt x="2286000" y="0"/>
                </a:lnTo>
              </a:path>
            </a:pathLst>
          </a:custGeom>
          <a:ln w="28574">
            <a:solidFill>
              <a:srgbClr val="000000"/>
            </a:solidFill>
          </a:ln>
        </p:spPr>
        <p:txBody>
          <a:bodyPr wrap="square" lIns="0" tIns="0" rIns="0" bIns="0" rtlCol="0"/>
          <a:lstStyle/>
          <a:p>
            <a:endParaRPr/>
          </a:p>
        </p:txBody>
      </p:sp>
      <p:sp>
        <p:nvSpPr>
          <p:cNvPr id="25" name="object 2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41402" rIns="0" bIns="0" rtlCol="0">
            <a:spAutoFit/>
          </a:bodyPr>
          <a:lstStyle/>
          <a:p>
            <a:pPr marL="157480">
              <a:lnSpc>
                <a:spcPts val="3750"/>
              </a:lnSpc>
            </a:pPr>
            <a:r>
              <a:rPr sz="3200" spc="-15" dirty="0"/>
              <a:t>外形特征举例</a:t>
            </a:r>
            <a:endParaRPr sz="3200"/>
          </a:p>
        </p:txBody>
      </p:sp>
      <p:sp>
        <p:nvSpPr>
          <p:cNvPr id="6" name="object 6"/>
          <p:cNvSpPr/>
          <p:nvPr/>
        </p:nvSpPr>
        <p:spPr>
          <a:xfrm>
            <a:off x="1674761" y="2620517"/>
            <a:ext cx="7632954" cy="346252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5497957" y="1977897"/>
            <a:ext cx="3962400" cy="316865"/>
          </a:xfrm>
          <a:prstGeom prst="rect">
            <a:avLst/>
          </a:prstGeom>
        </p:spPr>
        <p:txBody>
          <a:bodyPr vert="horz" wrap="square" lIns="0" tIns="0" rIns="0" bIns="0" rtlCol="0">
            <a:spAutoFit/>
          </a:bodyPr>
          <a:lstStyle/>
          <a:p>
            <a:pPr marL="12700">
              <a:lnSpc>
                <a:spcPct val="100000"/>
              </a:lnSpc>
            </a:pPr>
            <a:r>
              <a:rPr sz="2000" spc="-5" dirty="0">
                <a:solidFill>
                  <a:srgbClr val="EE2B0A"/>
                </a:solidFill>
                <a:latin typeface="宋体" panose="02010600030101010101" pitchFamily="2" charset="-122"/>
                <a:cs typeface="宋体" panose="02010600030101010101" pitchFamily="2" charset="-122"/>
              </a:rPr>
              <a:t>到达正方形</a:t>
            </a:r>
            <a:r>
              <a:rPr sz="2000" dirty="0">
                <a:solidFill>
                  <a:srgbClr val="EE2B0A"/>
                </a:solidFill>
                <a:latin typeface="宋体" panose="02010600030101010101" pitchFamily="2" charset="-122"/>
                <a:cs typeface="宋体" panose="02010600030101010101" pitchFamily="2" charset="-122"/>
              </a:rPr>
              <a:t>的</a:t>
            </a:r>
            <a:r>
              <a:rPr sz="2000" spc="-5" dirty="0">
                <a:solidFill>
                  <a:srgbClr val="EE2B0A"/>
                </a:solidFill>
                <a:latin typeface="Times New Roman" panose="02020603050405020304"/>
                <a:cs typeface="Times New Roman" panose="02020603050405020304"/>
              </a:rPr>
              <a:t>4</a:t>
            </a:r>
            <a:r>
              <a:rPr sz="2000" spc="-5" dirty="0">
                <a:solidFill>
                  <a:srgbClr val="EE2B0A"/>
                </a:solidFill>
                <a:latin typeface="宋体" panose="02010600030101010101" pitchFamily="2" charset="-122"/>
                <a:cs typeface="宋体" panose="02010600030101010101" pitchFamily="2" charset="-122"/>
              </a:rPr>
              <a:t>个对角上达到最大值</a:t>
            </a:r>
            <a:endParaRPr sz="2000">
              <a:latin typeface="宋体" panose="02010600030101010101" pitchFamily="2" charset="-122"/>
              <a:cs typeface="宋体" panose="02010600030101010101" pitchFamily="2" charset="-122"/>
            </a:endParaRPr>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0245" y="1604517"/>
            <a:ext cx="7619365" cy="538289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外形特征</a:t>
            </a:r>
            <a:endParaRPr sz="3200">
              <a:latin typeface="新宋体" panose="02010609030101010101" charset="-122"/>
              <a:cs typeface="新宋体" panose="02010609030101010101" charset="-122"/>
            </a:endParaRPr>
          </a:p>
          <a:p>
            <a:pPr marL="755650" marR="10160" indent="-286385">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70" dirty="0">
                <a:latin typeface="新宋体" panose="02010609030101010101" charset="-122"/>
                <a:cs typeface="新宋体" panose="02010609030101010101" charset="-122"/>
              </a:rPr>
              <a:t>问题：函数依赖于旋转和比例</a:t>
            </a:r>
            <a:r>
              <a:rPr sz="3200" spc="50" dirty="0">
                <a:latin typeface="新宋体" panose="02010609030101010101" charset="-122"/>
                <a:cs typeface="新宋体" panose="02010609030101010101" charset="-122"/>
              </a:rPr>
              <a:t>缩放</a:t>
            </a:r>
            <a:r>
              <a:rPr sz="3200" spc="-5" dirty="0">
                <a:latin typeface="新宋体" panose="02010609030101010101" charset="-122"/>
                <a:cs typeface="新宋体" panose="02010609030101010101" charset="-122"/>
              </a:rPr>
              <a:t>变 换</a:t>
            </a:r>
            <a:endParaRPr sz="3200">
              <a:latin typeface="新宋体" panose="02010609030101010101" charset="-122"/>
              <a:cs typeface="新宋体" panose="02010609030101010101" charset="-122"/>
            </a:endParaRPr>
          </a:p>
          <a:p>
            <a:pPr marL="469265">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改进：</a:t>
            </a:r>
            <a:endParaRPr sz="3200">
              <a:latin typeface="新宋体" panose="02010609030101010101" charset="-122"/>
              <a:cs typeface="新宋体" panose="02010609030101010101" charset="-122"/>
            </a:endParaRPr>
          </a:p>
          <a:p>
            <a:pPr marL="926465">
              <a:lnSpc>
                <a:spcPct val="100000"/>
              </a:lnSpc>
              <a:spcBef>
                <a:spcPts val="760"/>
              </a:spcBef>
            </a:pPr>
            <a:r>
              <a:rPr sz="2000" spc="-5" dirty="0">
                <a:solidFill>
                  <a:srgbClr val="EE2B0A"/>
                </a:solidFill>
                <a:latin typeface="Wingdings" panose="05000000000000000000"/>
                <a:cs typeface="Wingdings" panose="05000000000000000000"/>
              </a:rPr>
              <a:t></a:t>
            </a:r>
            <a:r>
              <a:rPr sz="2000" spc="-29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对于旋</a:t>
            </a:r>
            <a:r>
              <a:rPr sz="2800" spc="-10" dirty="0">
                <a:latin typeface="新宋体" panose="02010609030101010101" charset="-122"/>
                <a:cs typeface="新宋体" panose="02010609030101010101" charset="-122"/>
              </a:rPr>
              <a:t>转</a:t>
            </a:r>
            <a:r>
              <a:rPr sz="2800" dirty="0">
                <a:latin typeface="Times New Roman" panose="02020603050405020304"/>
                <a:cs typeface="Times New Roman" panose="02020603050405020304"/>
              </a:rPr>
              <a:t>—</a:t>
            </a:r>
            <a:r>
              <a:rPr sz="2800" spc="-10"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两种改进：</a:t>
            </a:r>
            <a:endParaRPr sz="2800">
              <a:latin typeface="新宋体" panose="02010609030101010101" charset="-122"/>
              <a:cs typeface="新宋体" panose="02010609030101010101" charset="-122"/>
            </a:endParaRPr>
          </a:p>
          <a:p>
            <a:pPr marL="1384300" marR="184785">
              <a:lnSpc>
                <a:spcPct val="130000"/>
              </a:lnSpc>
              <a:spcBef>
                <a:spcPts val="185"/>
              </a:spcBef>
            </a:pPr>
            <a:r>
              <a:rPr sz="2800" spc="-5" dirty="0">
                <a:latin typeface="新宋体" panose="02010609030101010101" charset="-122"/>
                <a:cs typeface="新宋体" panose="02010609030101010101" charset="-122"/>
              </a:rPr>
              <a:t>a.选择离质心最远的点作为起点 b.选择从质心到主轴最远的点作为起点</a:t>
            </a:r>
            <a:endParaRPr sz="2800">
              <a:latin typeface="新宋体" panose="02010609030101010101" charset="-122"/>
              <a:cs typeface="新宋体" panose="02010609030101010101" charset="-122"/>
            </a:endParaRPr>
          </a:p>
          <a:p>
            <a:pPr marL="926465">
              <a:lnSpc>
                <a:spcPct val="100000"/>
              </a:lnSpc>
              <a:spcBef>
                <a:spcPts val="1015"/>
              </a:spcBef>
            </a:pPr>
            <a:r>
              <a:rPr sz="2000" spc="-5" dirty="0">
                <a:solidFill>
                  <a:srgbClr val="EE2B0A"/>
                </a:solidFill>
                <a:latin typeface="Wingdings" panose="05000000000000000000"/>
                <a:cs typeface="Wingdings" panose="05000000000000000000"/>
              </a:rPr>
              <a:t></a:t>
            </a:r>
            <a:r>
              <a:rPr sz="2000" spc="-29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对于比例变换：</a:t>
            </a:r>
            <a:endParaRPr sz="2800">
              <a:latin typeface="新宋体" panose="02010609030101010101" charset="-122"/>
              <a:cs typeface="新宋体" panose="02010609030101010101" charset="-122"/>
            </a:endParaRPr>
          </a:p>
          <a:p>
            <a:pPr marL="1155065" marR="5080" indent="659765">
              <a:lnSpc>
                <a:spcPct val="110000"/>
              </a:lnSpc>
              <a:spcBef>
                <a:spcPts val="685"/>
              </a:spcBef>
            </a:pPr>
            <a:r>
              <a:rPr sz="2800" spc="45" dirty="0">
                <a:latin typeface="新宋体" panose="02010609030101010101" charset="-122"/>
                <a:cs typeface="新宋体" panose="02010609030101010101" charset="-122"/>
              </a:rPr>
              <a:t>对函数进行正则化，使函数值总是分 </a:t>
            </a:r>
            <a:r>
              <a:rPr sz="2800" spc="-5" dirty="0">
                <a:latin typeface="新宋体" panose="02010609030101010101" charset="-122"/>
                <a:cs typeface="新宋体" panose="02010609030101010101" charset="-122"/>
              </a:rPr>
              <a:t>布在相同的值域里，比如说[0，1]</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632339" y="5454396"/>
            <a:ext cx="2590800" cy="838200"/>
          </a:xfrm>
          <a:custGeom>
            <a:avLst/>
            <a:gdLst/>
            <a:ahLst/>
            <a:cxnLst/>
            <a:rect l="l" t="t" r="r" b="b"/>
            <a:pathLst>
              <a:path w="2590800" h="838200">
                <a:moveTo>
                  <a:pt x="2590800" y="0"/>
                </a:moveTo>
                <a:lnTo>
                  <a:pt x="0" y="381000"/>
                </a:lnTo>
                <a:lnTo>
                  <a:pt x="304800" y="685800"/>
                </a:lnTo>
                <a:lnTo>
                  <a:pt x="914400" y="838200"/>
                </a:lnTo>
                <a:lnTo>
                  <a:pt x="1447800" y="685799"/>
                </a:lnTo>
                <a:lnTo>
                  <a:pt x="2133600" y="609599"/>
                </a:lnTo>
                <a:lnTo>
                  <a:pt x="2438400" y="380999"/>
                </a:lnTo>
                <a:lnTo>
                  <a:pt x="2590800" y="0"/>
                </a:lnTo>
                <a:close/>
              </a:path>
            </a:pathLst>
          </a:custGeom>
          <a:solidFill>
            <a:srgbClr val="33CC33"/>
          </a:solidFill>
        </p:spPr>
        <p:txBody>
          <a:bodyPr wrap="square" lIns="0" tIns="0" rIns="0" bIns="0" rtlCol="0"/>
          <a:lstStyle/>
          <a:p>
            <a:endParaRPr/>
          </a:p>
        </p:txBody>
      </p:sp>
      <p:sp>
        <p:nvSpPr>
          <p:cNvPr id="6" name="object 6"/>
          <p:cNvSpPr/>
          <p:nvPr/>
        </p:nvSpPr>
        <p:spPr>
          <a:xfrm>
            <a:off x="3632339" y="5454396"/>
            <a:ext cx="2590800" cy="838200"/>
          </a:xfrm>
          <a:custGeom>
            <a:avLst/>
            <a:gdLst/>
            <a:ahLst/>
            <a:cxnLst/>
            <a:rect l="l" t="t" r="r" b="b"/>
            <a:pathLst>
              <a:path w="2590800" h="838200">
                <a:moveTo>
                  <a:pt x="0" y="381000"/>
                </a:moveTo>
                <a:lnTo>
                  <a:pt x="2590800" y="0"/>
                </a:lnTo>
                <a:lnTo>
                  <a:pt x="2438400" y="380999"/>
                </a:lnTo>
                <a:lnTo>
                  <a:pt x="2133600" y="609599"/>
                </a:lnTo>
                <a:lnTo>
                  <a:pt x="1447800" y="685799"/>
                </a:lnTo>
                <a:lnTo>
                  <a:pt x="914400" y="838200"/>
                </a:lnTo>
                <a:lnTo>
                  <a:pt x="304800" y="685800"/>
                </a:lnTo>
                <a:lnTo>
                  <a:pt x="0" y="381000"/>
                </a:lnTo>
                <a:close/>
              </a:path>
            </a:pathLst>
          </a:custGeom>
          <a:ln w="9525">
            <a:solidFill>
              <a:srgbClr val="000000"/>
            </a:solidFill>
          </a:ln>
        </p:spPr>
        <p:txBody>
          <a:bodyPr wrap="square" lIns="0" tIns="0" rIns="0" bIns="0" rtlCol="0"/>
          <a:lstStyle/>
          <a:p>
            <a:endParaRPr/>
          </a:p>
        </p:txBody>
      </p:sp>
      <p:sp>
        <p:nvSpPr>
          <p:cNvPr id="7" name="object 7"/>
          <p:cNvSpPr/>
          <p:nvPr/>
        </p:nvSpPr>
        <p:spPr>
          <a:xfrm>
            <a:off x="3365639" y="6063996"/>
            <a:ext cx="609600" cy="533400"/>
          </a:xfrm>
          <a:custGeom>
            <a:avLst/>
            <a:gdLst/>
            <a:ahLst/>
            <a:cxnLst/>
            <a:rect l="l" t="t" r="r" b="b"/>
            <a:pathLst>
              <a:path w="609600" h="533400">
                <a:moveTo>
                  <a:pt x="609600" y="228599"/>
                </a:moveTo>
                <a:lnTo>
                  <a:pt x="533400" y="76199"/>
                </a:lnTo>
                <a:lnTo>
                  <a:pt x="152400" y="0"/>
                </a:lnTo>
                <a:lnTo>
                  <a:pt x="0" y="533400"/>
                </a:lnTo>
                <a:lnTo>
                  <a:pt x="152400" y="533400"/>
                </a:lnTo>
                <a:lnTo>
                  <a:pt x="533400" y="380999"/>
                </a:lnTo>
                <a:lnTo>
                  <a:pt x="609600" y="228599"/>
                </a:lnTo>
                <a:close/>
              </a:path>
            </a:pathLst>
          </a:custGeom>
          <a:solidFill>
            <a:srgbClr val="33CC33"/>
          </a:solidFill>
        </p:spPr>
        <p:txBody>
          <a:bodyPr wrap="square" lIns="0" tIns="0" rIns="0" bIns="0" rtlCol="0"/>
          <a:lstStyle/>
          <a:p>
            <a:endParaRPr/>
          </a:p>
        </p:txBody>
      </p:sp>
      <p:sp>
        <p:nvSpPr>
          <p:cNvPr id="8" name="object 8"/>
          <p:cNvSpPr/>
          <p:nvPr/>
        </p:nvSpPr>
        <p:spPr>
          <a:xfrm>
            <a:off x="3365639" y="6063996"/>
            <a:ext cx="609600" cy="533400"/>
          </a:xfrm>
          <a:custGeom>
            <a:avLst/>
            <a:gdLst/>
            <a:ahLst/>
            <a:cxnLst/>
            <a:rect l="l" t="t" r="r" b="b"/>
            <a:pathLst>
              <a:path w="609600" h="533400">
                <a:moveTo>
                  <a:pt x="152400" y="0"/>
                </a:moveTo>
                <a:lnTo>
                  <a:pt x="0" y="533400"/>
                </a:lnTo>
                <a:lnTo>
                  <a:pt x="152400" y="533400"/>
                </a:lnTo>
                <a:lnTo>
                  <a:pt x="533400" y="380999"/>
                </a:lnTo>
                <a:lnTo>
                  <a:pt x="609600" y="228599"/>
                </a:lnTo>
                <a:lnTo>
                  <a:pt x="533400" y="76199"/>
                </a:lnTo>
                <a:lnTo>
                  <a:pt x="15240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3556127" y="6140196"/>
            <a:ext cx="3200400" cy="609600"/>
          </a:xfrm>
          <a:custGeom>
            <a:avLst/>
            <a:gdLst/>
            <a:ahLst/>
            <a:cxnLst/>
            <a:rect l="l" t="t" r="r" b="b"/>
            <a:pathLst>
              <a:path w="3200400" h="609600">
                <a:moveTo>
                  <a:pt x="3200400" y="304800"/>
                </a:moveTo>
                <a:lnTo>
                  <a:pt x="2971800" y="152400"/>
                </a:lnTo>
                <a:lnTo>
                  <a:pt x="2286000" y="0"/>
                </a:lnTo>
                <a:lnTo>
                  <a:pt x="1295400" y="76200"/>
                </a:lnTo>
                <a:lnTo>
                  <a:pt x="685800" y="152400"/>
                </a:lnTo>
                <a:lnTo>
                  <a:pt x="228600" y="381000"/>
                </a:lnTo>
                <a:lnTo>
                  <a:pt x="0" y="609600"/>
                </a:lnTo>
                <a:lnTo>
                  <a:pt x="3200400" y="304800"/>
                </a:lnTo>
                <a:close/>
              </a:path>
            </a:pathLst>
          </a:custGeom>
          <a:solidFill>
            <a:srgbClr val="33CC33"/>
          </a:solidFill>
        </p:spPr>
        <p:txBody>
          <a:bodyPr wrap="square" lIns="0" tIns="0" rIns="0" bIns="0" rtlCol="0"/>
          <a:lstStyle/>
          <a:p>
            <a:endParaRPr/>
          </a:p>
        </p:txBody>
      </p:sp>
      <p:sp>
        <p:nvSpPr>
          <p:cNvPr id="10" name="object 10"/>
          <p:cNvSpPr/>
          <p:nvPr/>
        </p:nvSpPr>
        <p:spPr>
          <a:xfrm>
            <a:off x="3556127" y="6140196"/>
            <a:ext cx="3200400" cy="609600"/>
          </a:xfrm>
          <a:custGeom>
            <a:avLst/>
            <a:gdLst/>
            <a:ahLst/>
            <a:cxnLst/>
            <a:rect l="l" t="t" r="r" b="b"/>
            <a:pathLst>
              <a:path w="3200400" h="609600">
                <a:moveTo>
                  <a:pt x="3200400" y="304800"/>
                </a:moveTo>
                <a:lnTo>
                  <a:pt x="0" y="609600"/>
                </a:lnTo>
                <a:lnTo>
                  <a:pt x="228600" y="381000"/>
                </a:lnTo>
                <a:lnTo>
                  <a:pt x="685800" y="152400"/>
                </a:lnTo>
                <a:lnTo>
                  <a:pt x="1295400" y="76200"/>
                </a:lnTo>
                <a:lnTo>
                  <a:pt x="2286000" y="0"/>
                </a:lnTo>
                <a:lnTo>
                  <a:pt x="2971800" y="152400"/>
                </a:lnTo>
                <a:lnTo>
                  <a:pt x="3200400" y="30480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681098" y="1748535"/>
            <a:ext cx="7766684" cy="321627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边界分段</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基本概念：</a:t>
            </a:r>
            <a:endParaRPr sz="3200">
              <a:latin typeface="新宋体" panose="02010609030101010101" charset="-122"/>
              <a:cs typeface="新宋体" panose="02010609030101010101" charset="-122"/>
            </a:endParaRPr>
          </a:p>
          <a:p>
            <a:pPr marL="1155700" marR="19050" indent="-229235">
              <a:lnSpc>
                <a:spcPct val="100000"/>
              </a:lnSpc>
              <a:spcBef>
                <a:spcPts val="760"/>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30" dirty="0">
                <a:latin typeface="新宋体" panose="02010609030101010101" charset="-122"/>
                <a:cs typeface="新宋体" panose="02010609030101010101" charset="-122"/>
              </a:rPr>
              <a:t>一个任意集合S（区域）的凸起外缘 </a:t>
            </a:r>
            <a:r>
              <a:rPr sz="3200" spc="-5" dirty="0">
                <a:latin typeface="新宋体" panose="02010609030101010101" charset="-122"/>
                <a:cs typeface="新宋体" panose="02010609030101010101" charset="-122"/>
              </a:rPr>
              <a:t>H是：包含S的最小凸起的集合</a:t>
            </a:r>
            <a:endParaRPr sz="3200">
              <a:latin typeface="新宋体" panose="02010609030101010101" charset="-122"/>
              <a:cs typeface="新宋体" panose="02010609030101010101" charset="-122"/>
            </a:endParaRPr>
          </a:p>
          <a:p>
            <a:pPr marL="1155700" marR="5080" indent="-229235">
              <a:lnSpc>
                <a:spcPct val="100000"/>
              </a:lnSpc>
              <a:spcBef>
                <a:spcPts val="760"/>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H</a:t>
            </a:r>
            <a:r>
              <a:rPr sz="3200" spc="-10" dirty="0">
                <a:latin typeface="新宋体" panose="02010609030101010101" charset="-122"/>
                <a:cs typeface="新宋体" panose="02010609030101010101" charset="-122"/>
              </a:rPr>
              <a:t>-</a:t>
            </a:r>
            <a:r>
              <a:rPr sz="3200" spc="150" dirty="0">
                <a:latin typeface="新宋体" panose="02010609030101010101" charset="-122"/>
                <a:cs typeface="新宋体" panose="02010609030101010101" charset="-122"/>
              </a:rPr>
              <a:t>S的差的集合被称为集合S的凸起 </a:t>
            </a:r>
            <a:r>
              <a:rPr sz="3200" spc="-5" dirty="0">
                <a:latin typeface="新宋体" panose="02010609030101010101" charset="-122"/>
                <a:cs typeface="新宋体" panose="02010609030101010101" charset="-122"/>
              </a:rPr>
              <a:t>补集D</a:t>
            </a:r>
            <a:endParaRPr sz="3200">
              <a:latin typeface="新宋体" panose="02010609030101010101" charset="-122"/>
              <a:cs typeface="新宋体" panose="02010609030101010101" charset="-122"/>
            </a:endParaRPr>
          </a:p>
        </p:txBody>
      </p:sp>
      <p:sp>
        <p:nvSpPr>
          <p:cNvPr id="12" name="object 12"/>
          <p:cNvSpPr/>
          <p:nvPr/>
        </p:nvSpPr>
        <p:spPr>
          <a:xfrm>
            <a:off x="5880227" y="5530596"/>
            <a:ext cx="1066800" cy="838200"/>
          </a:xfrm>
          <a:custGeom>
            <a:avLst/>
            <a:gdLst/>
            <a:ahLst/>
            <a:cxnLst/>
            <a:rect l="l" t="t" r="r" b="b"/>
            <a:pathLst>
              <a:path w="1066800" h="838200">
                <a:moveTo>
                  <a:pt x="1066800" y="745236"/>
                </a:moveTo>
                <a:lnTo>
                  <a:pt x="782574" y="0"/>
                </a:lnTo>
                <a:lnTo>
                  <a:pt x="142494" y="185928"/>
                </a:lnTo>
                <a:lnTo>
                  <a:pt x="0" y="465582"/>
                </a:lnTo>
                <a:lnTo>
                  <a:pt x="426720" y="838200"/>
                </a:lnTo>
                <a:lnTo>
                  <a:pt x="1066800" y="745236"/>
                </a:lnTo>
                <a:close/>
              </a:path>
            </a:pathLst>
          </a:custGeom>
          <a:solidFill>
            <a:srgbClr val="33CC33"/>
          </a:solidFill>
        </p:spPr>
        <p:txBody>
          <a:bodyPr wrap="square" lIns="0" tIns="0" rIns="0" bIns="0" rtlCol="0"/>
          <a:lstStyle/>
          <a:p>
            <a:endParaRPr/>
          </a:p>
        </p:txBody>
      </p:sp>
      <p:sp>
        <p:nvSpPr>
          <p:cNvPr id="13" name="object 13"/>
          <p:cNvSpPr/>
          <p:nvPr/>
        </p:nvSpPr>
        <p:spPr>
          <a:xfrm>
            <a:off x="5880227" y="5530596"/>
            <a:ext cx="1066800" cy="838200"/>
          </a:xfrm>
          <a:custGeom>
            <a:avLst/>
            <a:gdLst/>
            <a:ahLst/>
            <a:cxnLst/>
            <a:rect l="l" t="t" r="r" b="b"/>
            <a:pathLst>
              <a:path w="1066800" h="838200">
                <a:moveTo>
                  <a:pt x="782574" y="0"/>
                </a:moveTo>
                <a:lnTo>
                  <a:pt x="1066800" y="745236"/>
                </a:lnTo>
                <a:lnTo>
                  <a:pt x="426720" y="838200"/>
                </a:lnTo>
                <a:lnTo>
                  <a:pt x="0" y="465582"/>
                </a:lnTo>
                <a:lnTo>
                  <a:pt x="142494" y="185928"/>
                </a:lnTo>
                <a:lnTo>
                  <a:pt x="782574"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3399441" y="5435769"/>
            <a:ext cx="3533775" cy="1316990"/>
          </a:xfrm>
          <a:custGeom>
            <a:avLst/>
            <a:gdLst/>
            <a:ahLst/>
            <a:cxnLst/>
            <a:rect l="l" t="t" r="r" b="b"/>
            <a:pathLst>
              <a:path w="3533775" h="1316990">
                <a:moveTo>
                  <a:pt x="451592" y="1237826"/>
                </a:moveTo>
                <a:lnTo>
                  <a:pt x="451592" y="856826"/>
                </a:lnTo>
                <a:lnTo>
                  <a:pt x="431047" y="870507"/>
                </a:lnTo>
                <a:lnTo>
                  <a:pt x="394439" y="889106"/>
                </a:lnTo>
                <a:lnTo>
                  <a:pt x="346982" y="911290"/>
                </a:lnTo>
                <a:lnTo>
                  <a:pt x="293887" y="935728"/>
                </a:lnTo>
                <a:lnTo>
                  <a:pt x="240364" y="961085"/>
                </a:lnTo>
                <a:lnTo>
                  <a:pt x="191627" y="986028"/>
                </a:lnTo>
                <a:lnTo>
                  <a:pt x="152888" y="1009226"/>
                </a:lnTo>
                <a:lnTo>
                  <a:pt x="100202" y="1047398"/>
                </a:lnTo>
                <a:lnTo>
                  <a:pt x="55447" y="1085426"/>
                </a:lnTo>
                <a:lnTo>
                  <a:pt x="22264" y="1123455"/>
                </a:lnTo>
                <a:lnTo>
                  <a:pt x="4298" y="1161626"/>
                </a:lnTo>
                <a:lnTo>
                  <a:pt x="0" y="1205155"/>
                </a:lnTo>
                <a:lnTo>
                  <a:pt x="8774" y="1252114"/>
                </a:lnTo>
                <a:lnTo>
                  <a:pt x="33980" y="1291928"/>
                </a:lnTo>
                <a:lnTo>
                  <a:pt x="78974" y="1314026"/>
                </a:lnTo>
                <a:lnTo>
                  <a:pt x="111112" y="1316565"/>
                </a:lnTo>
                <a:lnTo>
                  <a:pt x="150911" y="1314764"/>
                </a:lnTo>
                <a:lnTo>
                  <a:pt x="196604" y="1309070"/>
                </a:lnTo>
                <a:lnTo>
                  <a:pt x="246423" y="1299929"/>
                </a:lnTo>
                <a:lnTo>
                  <a:pt x="298599" y="1287788"/>
                </a:lnTo>
                <a:lnTo>
                  <a:pt x="351365" y="1273092"/>
                </a:lnTo>
                <a:lnTo>
                  <a:pt x="402952" y="1256290"/>
                </a:lnTo>
                <a:lnTo>
                  <a:pt x="451592" y="1237826"/>
                </a:lnTo>
                <a:close/>
              </a:path>
              <a:path w="3533775" h="1316990">
                <a:moveTo>
                  <a:pt x="3286232" y="171026"/>
                </a:moveTo>
                <a:lnTo>
                  <a:pt x="3268053" y="102568"/>
                </a:lnTo>
                <a:lnTo>
                  <a:pt x="3236470" y="68430"/>
                </a:lnTo>
                <a:lnTo>
                  <a:pt x="3192378" y="39231"/>
                </a:lnTo>
                <a:lnTo>
                  <a:pt x="3137642" y="18626"/>
                </a:lnTo>
                <a:lnTo>
                  <a:pt x="3100075" y="11176"/>
                </a:lnTo>
                <a:lnTo>
                  <a:pt x="3054931" y="5571"/>
                </a:lnTo>
                <a:lnTo>
                  <a:pt x="3004715" y="1862"/>
                </a:lnTo>
                <a:lnTo>
                  <a:pt x="2950610" y="0"/>
                </a:lnTo>
                <a:lnTo>
                  <a:pt x="2894680" y="0"/>
                </a:lnTo>
                <a:lnTo>
                  <a:pt x="2838768" y="1862"/>
                </a:lnTo>
                <a:lnTo>
                  <a:pt x="2784720" y="5588"/>
                </a:lnTo>
                <a:lnTo>
                  <a:pt x="2734377" y="11176"/>
                </a:lnTo>
                <a:lnTo>
                  <a:pt x="2689586" y="18626"/>
                </a:lnTo>
                <a:lnTo>
                  <a:pt x="2639809" y="31667"/>
                </a:lnTo>
                <a:lnTo>
                  <a:pt x="2595644" y="48773"/>
                </a:lnTo>
                <a:lnTo>
                  <a:pt x="2555145" y="69251"/>
                </a:lnTo>
                <a:lnTo>
                  <a:pt x="2516365" y="92409"/>
                </a:lnTo>
                <a:lnTo>
                  <a:pt x="2436180" y="143990"/>
                </a:lnTo>
                <a:lnTo>
                  <a:pt x="2390882" y="171026"/>
                </a:lnTo>
                <a:lnTo>
                  <a:pt x="2352891" y="193014"/>
                </a:lnTo>
                <a:lnTo>
                  <a:pt x="2313302" y="216602"/>
                </a:lnTo>
                <a:lnTo>
                  <a:pt x="2272433" y="241469"/>
                </a:lnTo>
                <a:lnTo>
                  <a:pt x="2230605" y="267295"/>
                </a:lnTo>
                <a:lnTo>
                  <a:pt x="2060092" y="373800"/>
                </a:lnTo>
                <a:lnTo>
                  <a:pt x="2018264" y="399626"/>
                </a:lnTo>
                <a:lnTo>
                  <a:pt x="1976434" y="426280"/>
                </a:lnTo>
                <a:lnTo>
                  <a:pt x="1933959" y="454816"/>
                </a:lnTo>
                <a:lnTo>
                  <a:pt x="1848324" y="513769"/>
                </a:lnTo>
                <a:lnTo>
                  <a:pt x="1805792" y="542305"/>
                </a:lnTo>
                <a:lnTo>
                  <a:pt x="1763869" y="568960"/>
                </a:lnTo>
                <a:lnTo>
                  <a:pt x="1722867" y="592792"/>
                </a:lnTo>
                <a:lnTo>
                  <a:pt x="1683101" y="612861"/>
                </a:lnTo>
                <a:lnTo>
                  <a:pt x="1644884" y="628226"/>
                </a:lnTo>
                <a:lnTo>
                  <a:pt x="1591963" y="641455"/>
                </a:lnTo>
                <a:lnTo>
                  <a:pt x="1543086" y="645160"/>
                </a:lnTo>
                <a:lnTo>
                  <a:pt x="1496198" y="642514"/>
                </a:lnTo>
                <a:lnTo>
                  <a:pt x="1449247" y="636693"/>
                </a:lnTo>
                <a:lnTo>
                  <a:pt x="1400179" y="630872"/>
                </a:lnTo>
                <a:lnTo>
                  <a:pt x="1346942" y="628226"/>
                </a:lnTo>
                <a:lnTo>
                  <a:pt x="1298187" y="629546"/>
                </a:lnTo>
                <a:lnTo>
                  <a:pt x="1247926" y="632625"/>
                </a:lnTo>
                <a:lnTo>
                  <a:pt x="1196146" y="636144"/>
                </a:lnTo>
                <a:lnTo>
                  <a:pt x="1142832" y="638783"/>
                </a:lnTo>
                <a:lnTo>
                  <a:pt x="1087973" y="639223"/>
                </a:lnTo>
                <a:lnTo>
                  <a:pt x="1031554" y="636144"/>
                </a:lnTo>
                <a:lnTo>
                  <a:pt x="973562" y="628226"/>
                </a:lnTo>
                <a:lnTo>
                  <a:pt x="926388" y="617631"/>
                </a:lnTo>
                <a:lnTo>
                  <a:pt x="876417" y="603242"/>
                </a:lnTo>
                <a:lnTo>
                  <a:pt x="824577" y="586006"/>
                </a:lnTo>
                <a:lnTo>
                  <a:pt x="771796" y="566869"/>
                </a:lnTo>
                <a:lnTo>
                  <a:pt x="719002" y="546779"/>
                </a:lnTo>
                <a:lnTo>
                  <a:pt x="667125" y="526683"/>
                </a:lnTo>
                <a:lnTo>
                  <a:pt x="617091" y="507527"/>
                </a:lnTo>
                <a:lnTo>
                  <a:pt x="569829" y="490259"/>
                </a:lnTo>
                <a:lnTo>
                  <a:pt x="526268" y="475826"/>
                </a:lnTo>
                <a:lnTo>
                  <a:pt x="465354" y="455206"/>
                </a:lnTo>
                <a:lnTo>
                  <a:pt x="407509" y="433549"/>
                </a:lnTo>
                <a:lnTo>
                  <a:pt x="353770" y="414009"/>
                </a:lnTo>
                <a:lnTo>
                  <a:pt x="305175" y="399739"/>
                </a:lnTo>
                <a:lnTo>
                  <a:pt x="262760" y="393894"/>
                </a:lnTo>
                <a:lnTo>
                  <a:pt x="227564" y="399626"/>
                </a:lnTo>
                <a:lnTo>
                  <a:pt x="194926" y="426985"/>
                </a:lnTo>
                <a:lnTo>
                  <a:pt x="171103" y="472742"/>
                </a:lnTo>
                <a:lnTo>
                  <a:pt x="156131" y="527679"/>
                </a:lnTo>
                <a:lnTo>
                  <a:pt x="150047" y="582579"/>
                </a:lnTo>
                <a:lnTo>
                  <a:pt x="152888" y="628226"/>
                </a:lnTo>
                <a:lnTo>
                  <a:pt x="174724" y="673363"/>
                </a:lnTo>
                <a:lnTo>
                  <a:pt x="213848" y="713856"/>
                </a:lnTo>
                <a:lnTo>
                  <a:pt x="259830" y="749634"/>
                </a:lnTo>
                <a:lnTo>
                  <a:pt x="302240" y="780626"/>
                </a:lnTo>
                <a:lnTo>
                  <a:pt x="350008" y="805070"/>
                </a:lnTo>
                <a:lnTo>
                  <a:pt x="404919" y="823584"/>
                </a:lnTo>
                <a:lnTo>
                  <a:pt x="445829" y="839669"/>
                </a:lnTo>
                <a:lnTo>
                  <a:pt x="451592" y="856826"/>
                </a:lnTo>
                <a:lnTo>
                  <a:pt x="451592" y="1237826"/>
                </a:lnTo>
                <a:lnTo>
                  <a:pt x="493823" y="1218221"/>
                </a:lnTo>
                <a:lnTo>
                  <a:pt x="537301" y="1194270"/>
                </a:lnTo>
                <a:lnTo>
                  <a:pt x="581414" y="1167214"/>
                </a:lnTo>
                <a:lnTo>
                  <a:pt x="625545" y="1138296"/>
                </a:lnTo>
                <a:lnTo>
                  <a:pt x="669080" y="1108757"/>
                </a:lnTo>
                <a:lnTo>
                  <a:pt x="711405" y="1079838"/>
                </a:lnTo>
                <a:lnTo>
                  <a:pt x="751905" y="1052782"/>
                </a:lnTo>
                <a:lnTo>
                  <a:pt x="789966" y="1028831"/>
                </a:lnTo>
                <a:lnTo>
                  <a:pt x="824972" y="1009226"/>
                </a:lnTo>
                <a:lnTo>
                  <a:pt x="877891" y="984111"/>
                </a:lnTo>
                <a:lnTo>
                  <a:pt x="921337" y="967590"/>
                </a:lnTo>
                <a:lnTo>
                  <a:pt x="960650" y="956008"/>
                </a:lnTo>
                <a:lnTo>
                  <a:pt x="1001170" y="945706"/>
                </a:lnTo>
                <a:lnTo>
                  <a:pt x="1048238" y="933026"/>
                </a:lnTo>
                <a:lnTo>
                  <a:pt x="1091901" y="919550"/>
                </a:lnTo>
                <a:lnTo>
                  <a:pt x="1136686" y="904973"/>
                </a:lnTo>
                <a:lnTo>
                  <a:pt x="1183588" y="890354"/>
                </a:lnTo>
                <a:lnTo>
                  <a:pt x="1233601" y="876751"/>
                </a:lnTo>
                <a:lnTo>
                  <a:pt x="1287721" y="865222"/>
                </a:lnTo>
                <a:lnTo>
                  <a:pt x="1346942" y="856826"/>
                </a:lnTo>
                <a:lnTo>
                  <a:pt x="1390905" y="853414"/>
                </a:lnTo>
                <a:lnTo>
                  <a:pt x="1439170" y="851602"/>
                </a:lnTo>
                <a:lnTo>
                  <a:pt x="1490508" y="851069"/>
                </a:lnTo>
                <a:lnTo>
                  <a:pt x="1543690" y="851495"/>
                </a:lnTo>
                <a:lnTo>
                  <a:pt x="1597487" y="852561"/>
                </a:lnTo>
                <a:lnTo>
                  <a:pt x="1650669" y="853948"/>
                </a:lnTo>
                <a:lnTo>
                  <a:pt x="1702008" y="855334"/>
                </a:lnTo>
                <a:lnTo>
                  <a:pt x="1750273" y="856400"/>
                </a:lnTo>
                <a:lnTo>
                  <a:pt x="1794236" y="856826"/>
                </a:lnTo>
                <a:lnTo>
                  <a:pt x="2092940" y="856826"/>
                </a:lnTo>
                <a:lnTo>
                  <a:pt x="2142332" y="855507"/>
                </a:lnTo>
                <a:lnTo>
                  <a:pt x="2194070" y="852427"/>
                </a:lnTo>
                <a:lnTo>
                  <a:pt x="2247515" y="848908"/>
                </a:lnTo>
                <a:lnTo>
                  <a:pt x="2302025" y="846269"/>
                </a:lnTo>
                <a:lnTo>
                  <a:pt x="2356963" y="845829"/>
                </a:lnTo>
                <a:lnTo>
                  <a:pt x="2411687" y="848908"/>
                </a:lnTo>
                <a:lnTo>
                  <a:pt x="2465558" y="856826"/>
                </a:lnTo>
                <a:lnTo>
                  <a:pt x="2511355" y="869563"/>
                </a:lnTo>
                <a:lnTo>
                  <a:pt x="2555617" y="887711"/>
                </a:lnTo>
                <a:lnTo>
                  <a:pt x="2599235" y="909467"/>
                </a:lnTo>
                <a:lnTo>
                  <a:pt x="2643104" y="933026"/>
                </a:lnTo>
                <a:lnTo>
                  <a:pt x="2688115" y="956586"/>
                </a:lnTo>
                <a:lnTo>
                  <a:pt x="2735163" y="978341"/>
                </a:lnTo>
                <a:lnTo>
                  <a:pt x="2785139" y="996489"/>
                </a:lnTo>
                <a:lnTo>
                  <a:pt x="2834747" y="1008234"/>
                </a:lnTo>
                <a:lnTo>
                  <a:pt x="2834747" y="435976"/>
                </a:lnTo>
                <a:lnTo>
                  <a:pt x="2838938" y="399626"/>
                </a:lnTo>
                <a:lnTo>
                  <a:pt x="2864724" y="380729"/>
                </a:lnTo>
                <a:lnTo>
                  <a:pt x="2907152" y="367317"/>
                </a:lnTo>
                <a:lnTo>
                  <a:pt x="2959090" y="355735"/>
                </a:lnTo>
                <a:lnTo>
                  <a:pt x="3013405" y="342324"/>
                </a:lnTo>
                <a:lnTo>
                  <a:pt x="3062966" y="323426"/>
                </a:lnTo>
                <a:lnTo>
                  <a:pt x="3104586" y="302454"/>
                </a:lnTo>
                <a:lnTo>
                  <a:pt x="3151329" y="278327"/>
                </a:lnTo>
                <a:lnTo>
                  <a:pt x="3198030" y="252084"/>
                </a:lnTo>
                <a:lnTo>
                  <a:pt x="3239524" y="224761"/>
                </a:lnTo>
                <a:lnTo>
                  <a:pt x="3270646" y="197396"/>
                </a:lnTo>
                <a:lnTo>
                  <a:pt x="3286232" y="171026"/>
                </a:lnTo>
                <a:close/>
              </a:path>
              <a:path w="3533775" h="1316990">
                <a:moveTo>
                  <a:pt x="3533691" y="775768"/>
                </a:moveTo>
                <a:lnTo>
                  <a:pt x="3529548" y="737133"/>
                </a:lnTo>
                <a:lnTo>
                  <a:pt x="3479792" y="684285"/>
                </a:lnTo>
                <a:lnTo>
                  <a:pt x="3436778" y="668387"/>
                </a:lnTo>
                <a:lnTo>
                  <a:pt x="3386596" y="654939"/>
                </a:lnTo>
                <a:lnTo>
                  <a:pt x="3334622" y="642149"/>
                </a:lnTo>
                <a:lnTo>
                  <a:pt x="3286232" y="628226"/>
                </a:lnTo>
                <a:lnTo>
                  <a:pt x="3240262" y="611889"/>
                </a:lnTo>
                <a:lnTo>
                  <a:pt x="3193158" y="594271"/>
                </a:lnTo>
                <a:lnTo>
                  <a:pt x="3146713" y="577203"/>
                </a:lnTo>
                <a:lnTo>
                  <a:pt x="3102718" y="562511"/>
                </a:lnTo>
                <a:lnTo>
                  <a:pt x="3062966" y="552026"/>
                </a:lnTo>
                <a:lnTo>
                  <a:pt x="3018520" y="550097"/>
                </a:lnTo>
                <a:lnTo>
                  <a:pt x="2978860" y="556598"/>
                </a:lnTo>
                <a:lnTo>
                  <a:pt x="2943915" y="560813"/>
                </a:lnTo>
                <a:lnTo>
                  <a:pt x="2913614" y="552026"/>
                </a:lnTo>
                <a:lnTo>
                  <a:pt x="2882657" y="522963"/>
                </a:lnTo>
                <a:lnTo>
                  <a:pt x="2852844" y="480684"/>
                </a:lnTo>
                <a:lnTo>
                  <a:pt x="2834747" y="435976"/>
                </a:lnTo>
                <a:lnTo>
                  <a:pt x="2834747" y="1008234"/>
                </a:lnTo>
                <a:lnTo>
                  <a:pt x="2886821" y="1016016"/>
                </a:lnTo>
                <a:lnTo>
                  <a:pt x="2939820" y="1021296"/>
                </a:lnTo>
                <a:lnTo>
                  <a:pt x="2996377" y="1025068"/>
                </a:lnTo>
                <a:lnTo>
                  <a:pt x="3054931" y="1027331"/>
                </a:lnTo>
                <a:lnTo>
                  <a:pt x="3113924" y="1028086"/>
                </a:lnTo>
                <a:lnTo>
                  <a:pt x="3171798" y="1027331"/>
                </a:lnTo>
                <a:lnTo>
                  <a:pt x="3226991" y="1025068"/>
                </a:lnTo>
                <a:lnTo>
                  <a:pt x="3277947" y="1021296"/>
                </a:lnTo>
                <a:lnTo>
                  <a:pt x="3323106" y="1016016"/>
                </a:lnTo>
                <a:lnTo>
                  <a:pt x="3360908" y="1009226"/>
                </a:lnTo>
                <a:lnTo>
                  <a:pt x="3417040" y="988622"/>
                </a:lnTo>
                <a:lnTo>
                  <a:pt x="3454628" y="959422"/>
                </a:lnTo>
                <a:lnTo>
                  <a:pt x="3479085" y="925284"/>
                </a:lnTo>
                <a:lnTo>
                  <a:pt x="3495824" y="889866"/>
                </a:lnTo>
                <a:lnTo>
                  <a:pt x="3526119" y="816833"/>
                </a:lnTo>
                <a:lnTo>
                  <a:pt x="3533691" y="775768"/>
                </a:lnTo>
                <a:close/>
              </a:path>
            </a:pathLst>
          </a:custGeom>
          <a:solidFill>
            <a:srgbClr val="FF3399"/>
          </a:solidFill>
        </p:spPr>
        <p:txBody>
          <a:bodyPr wrap="square" lIns="0" tIns="0" rIns="0" bIns="0" rtlCol="0"/>
          <a:lstStyle/>
          <a:p>
            <a:endParaRPr/>
          </a:p>
        </p:txBody>
      </p:sp>
      <p:sp>
        <p:nvSpPr>
          <p:cNvPr id="15" name="object 15"/>
          <p:cNvSpPr/>
          <p:nvPr/>
        </p:nvSpPr>
        <p:spPr>
          <a:xfrm>
            <a:off x="3399441" y="5435769"/>
            <a:ext cx="3533775" cy="1316990"/>
          </a:xfrm>
          <a:custGeom>
            <a:avLst/>
            <a:gdLst/>
            <a:ahLst/>
            <a:cxnLst/>
            <a:rect l="l" t="t" r="r" b="b"/>
            <a:pathLst>
              <a:path w="3533775" h="1316990">
                <a:moveTo>
                  <a:pt x="302240" y="780626"/>
                </a:moveTo>
                <a:lnTo>
                  <a:pt x="259830" y="749634"/>
                </a:lnTo>
                <a:lnTo>
                  <a:pt x="213848" y="713856"/>
                </a:lnTo>
                <a:lnTo>
                  <a:pt x="174724" y="673363"/>
                </a:lnTo>
                <a:lnTo>
                  <a:pt x="152888" y="628226"/>
                </a:lnTo>
                <a:lnTo>
                  <a:pt x="150047" y="582579"/>
                </a:lnTo>
                <a:lnTo>
                  <a:pt x="156131" y="527679"/>
                </a:lnTo>
                <a:lnTo>
                  <a:pt x="171103" y="472742"/>
                </a:lnTo>
                <a:lnTo>
                  <a:pt x="194926" y="426985"/>
                </a:lnTo>
                <a:lnTo>
                  <a:pt x="227564" y="399626"/>
                </a:lnTo>
                <a:lnTo>
                  <a:pt x="262760" y="393894"/>
                </a:lnTo>
                <a:lnTo>
                  <a:pt x="305175" y="399739"/>
                </a:lnTo>
                <a:lnTo>
                  <a:pt x="353770" y="414009"/>
                </a:lnTo>
                <a:lnTo>
                  <a:pt x="407509" y="433549"/>
                </a:lnTo>
                <a:lnTo>
                  <a:pt x="465354" y="455206"/>
                </a:lnTo>
                <a:lnTo>
                  <a:pt x="526268" y="475826"/>
                </a:lnTo>
                <a:lnTo>
                  <a:pt x="569829" y="490259"/>
                </a:lnTo>
                <a:lnTo>
                  <a:pt x="617091" y="507527"/>
                </a:lnTo>
                <a:lnTo>
                  <a:pt x="667125" y="526683"/>
                </a:lnTo>
                <a:lnTo>
                  <a:pt x="719002" y="546779"/>
                </a:lnTo>
                <a:lnTo>
                  <a:pt x="771796" y="566869"/>
                </a:lnTo>
                <a:lnTo>
                  <a:pt x="824577" y="586006"/>
                </a:lnTo>
                <a:lnTo>
                  <a:pt x="876417" y="603242"/>
                </a:lnTo>
                <a:lnTo>
                  <a:pt x="926388" y="617631"/>
                </a:lnTo>
                <a:lnTo>
                  <a:pt x="973562" y="628226"/>
                </a:lnTo>
                <a:lnTo>
                  <a:pt x="1031554" y="636144"/>
                </a:lnTo>
                <a:lnTo>
                  <a:pt x="1087973" y="639223"/>
                </a:lnTo>
                <a:lnTo>
                  <a:pt x="1142832" y="638783"/>
                </a:lnTo>
                <a:lnTo>
                  <a:pt x="1196146" y="636144"/>
                </a:lnTo>
                <a:lnTo>
                  <a:pt x="1247926" y="632625"/>
                </a:lnTo>
                <a:lnTo>
                  <a:pt x="1298187" y="629546"/>
                </a:lnTo>
                <a:lnTo>
                  <a:pt x="1346942" y="628226"/>
                </a:lnTo>
                <a:lnTo>
                  <a:pt x="1400179" y="630872"/>
                </a:lnTo>
                <a:lnTo>
                  <a:pt x="1449247" y="636693"/>
                </a:lnTo>
                <a:lnTo>
                  <a:pt x="1496198" y="642514"/>
                </a:lnTo>
                <a:lnTo>
                  <a:pt x="1543086" y="645160"/>
                </a:lnTo>
                <a:lnTo>
                  <a:pt x="1591963" y="641455"/>
                </a:lnTo>
                <a:lnTo>
                  <a:pt x="1644884" y="628226"/>
                </a:lnTo>
                <a:lnTo>
                  <a:pt x="1683101" y="612861"/>
                </a:lnTo>
                <a:lnTo>
                  <a:pt x="1722867" y="592792"/>
                </a:lnTo>
                <a:lnTo>
                  <a:pt x="1763869" y="568960"/>
                </a:lnTo>
                <a:lnTo>
                  <a:pt x="1805792" y="542305"/>
                </a:lnTo>
                <a:lnTo>
                  <a:pt x="1848324" y="513769"/>
                </a:lnTo>
                <a:lnTo>
                  <a:pt x="1891151" y="484293"/>
                </a:lnTo>
                <a:lnTo>
                  <a:pt x="1933959" y="454816"/>
                </a:lnTo>
                <a:lnTo>
                  <a:pt x="1976434" y="426280"/>
                </a:lnTo>
                <a:lnTo>
                  <a:pt x="2018264" y="399626"/>
                </a:lnTo>
                <a:lnTo>
                  <a:pt x="2060092" y="373800"/>
                </a:lnTo>
                <a:lnTo>
                  <a:pt x="2102560" y="347334"/>
                </a:lnTo>
                <a:lnTo>
                  <a:pt x="2145348" y="320548"/>
                </a:lnTo>
                <a:lnTo>
                  <a:pt x="2188136" y="293761"/>
                </a:lnTo>
                <a:lnTo>
                  <a:pt x="2230605" y="267295"/>
                </a:lnTo>
                <a:lnTo>
                  <a:pt x="2272433" y="241469"/>
                </a:lnTo>
                <a:lnTo>
                  <a:pt x="2313302" y="216602"/>
                </a:lnTo>
                <a:lnTo>
                  <a:pt x="2352891" y="193014"/>
                </a:lnTo>
                <a:lnTo>
                  <a:pt x="2390882" y="171026"/>
                </a:lnTo>
                <a:lnTo>
                  <a:pt x="2436180" y="143990"/>
                </a:lnTo>
                <a:lnTo>
                  <a:pt x="2477359" y="117553"/>
                </a:lnTo>
                <a:lnTo>
                  <a:pt x="2516365" y="92409"/>
                </a:lnTo>
                <a:lnTo>
                  <a:pt x="2555145" y="69251"/>
                </a:lnTo>
                <a:lnTo>
                  <a:pt x="2595644" y="48773"/>
                </a:lnTo>
                <a:lnTo>
                  <a:pt x="2639809" y="31667"/>
                </a:lnTo>
                <a:lnTo>
                  <a:pt x="2689586" y="18626"/>
                </a:lnTo>
                <a:lnTo>
                  <a:pt x="2734377" y="11176"/>
                </a:lnTo>
                <a:lnTo>
                  <a:pt x="2784720" y="5588"/>
                </a:lnTo>
                <a:lnTo>
                  <a:pt x="2838768" y="1862"/>
                </a:lnTo>
                <a:lnTo>
                  <a:pt x="2894680" y="0"/>
                </a:lnTo>
                <a:lnTo>
                  <a:pt x="2950610" y="0"/>
                </a:lnTo>
                <a:lnTo>
                  <a:pt x="3004715" y="1862"/>
                </a:lnTo>
                <a:lnTo>
                  <a:pt x="3055151" y="5588"/>
                </a:lnTo>
                <a:lnTo>
                  <a:pt x="3100075" y="11176"/>
                </a:lnTo>
                <a:lnTo>
                  <a:pt x="3137642" y="18626"/>
                </a:lnTo>
                <a:lnTo>
                  <a:pt x="3192378" y="39231"/>
                </a:lnTo>
                <a:lnTo>
                  <a:pt x="3236470" y="68430"/>
                </a:lnTo>
                <a:lnTo>
                  <a:pt x="3268053" y="102568"/>
                </a:lnTo>
                <a:lnTo>
                  <a:pt x="3285262" y="137986"/>
                </a:lnTo>
                <a:lnTo>
                  <a:pt x="3286232" y="171026"/>
                </a:lnTo>
                <a:lnTo>
                  <a:pt x="3270646" y="197396"/>
                </a:lnTo>
                <a:lnTo>
                  <a:pt x="3239524" y="224761"/>
                </a:lnTo>
                <a:lnTo>
                  <a:pt x="3198030" y="252084"/>
                </a:lnTo>
                <a:lnTo>
                  <a:pt x="3151329" y="278327"/>
                </a:lnTo>
                <a:lnTo>
                  <a:pt x="3104586" y="302454"/>
                </a:lnTo>
                <a:lnTo>
                  <a:pt x="3062966" y="323426"/>
                </a:lnTo>
                <a:lnTo>
                  <a:pt x="3013405" y="342324"/>
                </a:lnTo>
                <a:lnTo>
                  <a:pt x="2959090" y="355735"/>
                </a:lnTo>
                <a:lnTo>
                  <a:pt x="2907152" y="367317"/>
                </a:lnTo>
                <a:lnTo>
                  <a:pt x="2864724" y="380729"/>
                </a:lnTo>
                <a:lnTo>
                  <a:pt x="2838938" y="399626"/>
                </a:lnTo>
                <a:lnTo>
                  <a:pt x="2834747" y="435976"/>
                </a:lnTo>
                <a:lnTo>
                  <a:pt x="2852844" y="480684"/>
                </a:lnTo>
                <a:lnTo>
                  <a:pt x="2882657" y="522963"/>
                </a:lnTo>
                <a:lnTo>
                  <a:pt x="2913614" y="552026"/>
                </a:lnTo>
                <a:lnTo>
                  <a:pt x="2943915" y="560813"/>
                </a:lnTo>
                <a:lnTo>
                  <a:pt x="2978860" y="556598"/>
                </a:lnTo>
                <a:lnTo>
                  <a:pt x="3018520" y="550097"/>
                </a:lnTo>
                <a:lnTo>
                  <a:pt x="3062966" y="552026"/>
                </a:lnTo>
                <a:lnTo>
                  <a:pt x="3102718" y="562511"/>
                </a:lnTo>
                <a:lnTo>
                  <a:pt x="3146713" y="577203"/>
                </a:lnTo>
                <a:lnTo>
                  <a:pt x="3193158" y="594271"/>
                </a:lnTo>
                <a:lnTo>
                  <a:pt x="3240262" y="611889"/>
                </a:lnTo>
                <a:lnTo>
                  <a:pt x="3286232" y="628226"/>
                </a:lnTo>
                <a:lnTo>
                  <a:pt x="3334622" y="642149"/>
                </a:lnTo>
                <a:lnTo>
                  <a:pt x="3386596" y="654939"/>
                </a:lnTo>
                <a:lnTo>
                  <a:pt x="3436778" y="668387"/>
                </a:lnTo>
                <a:lnTo>
                  <a:pt x="3479792" y="684285"/>
                </a:lnTo>
                <a:lnTo>
                  <a:pt x="3510260" y="704426"/>
                </a:lnTo>
                <a:lnTo>
                  <a:pt x="3529548" y="737133"/>
                </a:lnTo>
                <a:lnTo>
                  <a:pt x="3533691" y="775768"/>
                </a:lnTo>
                <a:lnTo>
                  <a:pt x="3526119" y="816833"/>
                </a:lnTo>
                <a:lnTo>
                  <a:pt x="3510260" y="856826"/>
                </a:lnTo>
                <a:lnTo>
                  <a:pt x="3479085" y="925284"/>
                </a:lnTo>
                <a:lnTo>
                  <a:pt x="3454628" y="959422"/>
                </a:lnTo>
                <a:lnTo>
                  <a:pt x="3417040" y="988622"/>
                </a:lnTo>
                <a:lnTo>
                  <a:pt x="3360908" y="1009226"/>
                </a:lnTo>
                <a:lnTo>
                  <a:pt x="3323106" y="1016016"/>
                </a:lnTo>
                <a:lnTo>
                  <a:pt x="3277947" y="1021296"/>
                </a:lnTo>
                <a:lnTo>
                  <a:pt x="3226991" y="1025068"/>
                </a:lnTo>
                <a:lnTo>
                  <a:pt x="3171798" y="1027331"/>
                </a:lnTo>
                <a:lnTo>
                  <a:pt x="3113924" y="1028086"/>
                </a:lnTo>
                <a:lnTo>
                  <a:pt x="3054931" y="1027331"/>
                </a:lnTo>
                <a:lnTo>
                  <a:pt x="2996377" y="1025068"/>
                </a:lnTo>
                <a:lnTo>
                  <a:pt x="2939820" y="1021296"/>
                </a:lnTo>
                <a:lnTo>
                  <a:pt x="2886821" y="1016016"/>
                </a:lnTo>
                <a:lnTo>
                  <a:pt x="2838938" y="1009226"/>
                </a:lnTo>
                <a:lnTo>
                  <a:pt x="2785139" y="996489"/>
                </a:lnTo>
                <a:lnTo>
                  <a:pt x="2735163" y="978341"/>
                </a:lnTo>
                <a:lnTo>
                  <a:pt x="2688115" y="956586"/>
                </a:lnTo>
                <a:lnTo>
                  <a:pt x="2643104" y="933026"/>
                </a:lnTo>
                <a:lnTo>
                  <a:pt x="2599235" y="909467"/>
                </a:lnTo>
                <a:lnTo>
                  <a:pt x="2555617" y="887711"/>
                </a:lnTo>
                <a:lnTo>
                  <a:pt x="2511355" y="869563"/>
                </a:lnTo>
                <a:lnTo>
                  <a:pt x="2465558" y="856826"/>
                </a:lnTo>
                <a:lnTo>
                  <a:pt x="2411687" y="848908"/>
                </a:lnTo>
                <a:lnTo>
                  <a:pt x="2356963" y="845829"/>
                </a:lnTo>
                <a:lnTo>
                  <a:pt x="2302025" y="846269"/>
                </a:lnTo>
                <a:lnTo>
                  <a:pt x="2247515" y="848908"/>
                </a:lnTo>
                <a:lnTo>
                  <a:pt x="2194070" y="852427"/>
                </a:lnTo>
                <a:lnTo>
                  <a:pt x="2142332" y="855507"/>
                </a:lnTo>
                <a:lnTo>
                  <a:pt x="2092940" y="856826"/>
                </a:lnTo>
                <a:lnTo>
                  <a:pt x="2040545" y="856826"/>
                </a:lnTo>
                <a:lnTo>
                  <a:pt x="1993315" y="856826"/>
                </a:lnTo>
                <a:lnTo>
                  <a:pt x="1948160" y="856826"/>
                </a:lnTo>
                <a:lnTo>
                  <a:pt x="1901988" y="856826"/>
                </a:lnTo>
                <a:lnTo>
                  <a:pt x="1851710" y="856826"/>
                </a:lnTo>
                <a:lnTo>
                  <a:pt x="1794236" y="856826"/>
                </a:lnTo>
                <a:lnTo>
                  <a:pt x="1750273" y="856400"/>
                </a:lnTo>
                <a:lnTo>
                  <a:pt x="1702008" y="855334"/>
                </a:lnTo>
                <a:lnTo>
                  <a:pt x="1650669" y="853948"/>
                </a:lnTo>
                <a:lnTo>
                  <a:pt x="1597487" y="852561"/>
                </a:lnTo>
                <a:lnTo>
                  <a:pt x="1543690" y="851495"/>
                </a:lnTo>
                <a:lnTo>
                  <a:pt x="1490508" y="851069"/>
                </a:lnTo>
                <a:lnTo>
                  <a:pt x="1439170" y="851602"/>
                </a:lnTo>
                <a:lnTo>
                  <a:pt x="1390905" y="853414"/>
                </a:lnTo>
                <a:lnTo>
                  <a:pt x="1346942" y="856826"/>
                </a:lnTo>
                <a:lnTo>
                  <a:pt x="1287721" y="865222"/>
                </a:lnTo>
                <a:lnTo>
                  <a:pt x="1233601" y="876751"/>
                </a:lnTo>
                <a:lnTo>
                  <a:pt x="1183588" y="890354"/>
                </a:lnTo>
                <a:lnTo>
                  <a:pt x="1136686" y="904973"/>
                </a:lnTo>
                <a:lnTo>
                  <a:pt x="1091901" y="919550"/>
                </a:lnTo>
                <a:lnTo>
                  <a:pt x="1048238" y="933026"/>
                </a:lnTo>
                <a:lnTo>
                  <a:pt x="1001170" y="945706"/>
                </a:lnTo>
                <a:lnTo>
                  <a:pt x="960650" y="956008"/>
                </a:lnTo>
                <a:lnTo>
                  <a:pt x="921337" y="967590"/>
                </a:lnTo>
                <a:lnTo>
                  <a:pt x="877891" y="984111"/>
                </a:lnTo>
                <a:lnTo>
                  <a:pt x="824972" y="1009226"/>
                </a:lnTo>
                <a:lnTo>
                  <a:pt x="789966" y="1028831"/>
                </a:lnTo>
                <a:lnTo>
                  <a:pt x="751905" y="1052782"/>
                </a:lnTo>
                <a:lnTo>
                  <a:pt x="711405" y="1079838"/>
                </a:lnTo>
                <a:lnTo>
                  <a:pt x="669080" y="1108757"/>
                </a:lnTo>
                <a:lnTo>
                  <a:pt x="625545" y="1138296"/>
                </a:lnTo>
                <a:lnTo>
                  <a:pt x="581414" y="1167214"/>
                </a:lnTo>
                <a:lnTo>
                  <a:pt x="537301" y="1194270"/>
                </a:lnTo>
                <a:lnTo>
                  <a:pt x="493823" y="1218221"/>
                </a:lnTo>
                <a:lnTo>
                  <a:pt x="451592" y="1237826"/>
                </a:lnTo>
                <a:lnTo>
                  <a:pt x="402952" y="1256290"/>
                </a:lnTo>
                <a:lnTo>
                  <a:pt x="351365" y="1273092"/>
                </a:lnTo>
                <a:lnTo>
                  <a:pt x="298599" y="1287788"/>
                </a:lnTo>
                <a:lnTo>
                  <a:pt x="246423" y="1299929"/>
                </a:lnTo>
                <a:lnTo>
                  <a:pt x="196604" y="1309070"/>
                </a:lnTo>
                <a:lnTo>
                  <a:pt x="150911" y="1314764"/>
                </a:lnTo>
                <a:lnTo>
                  <a:pt x="111112" y="1316565"/>
                </a:lnTo>
                <a:lnTo>
                  <a:pt x="78974" y="1314026"/>
                </a:lnTo>
                <a:lnTo>
                  <a:pt x="33980" y="1291928"/>
                </a:lnTo>
                <a:lnTo>
                  <a:pt x="8774" y="1252114"/>
                </a:lnTo>
                <a:lnTo>
                  <a:pt x="0" y="1205155"/>
                </a:lnTo>
                <a:lnTo>
                  <a:pt x="4298" y="1161626"/>
                </a:lnTo>
                <a:lnTo>
                  <a:pt x="22264" y="1123455"/>
                </a:lnTo>
                <a:lnTo>
                  <a:pt x="55447" y="1085426"/>
                </a:lnTo>
                <a:lnTo>
                  <a:pt x="100202" y="1047398"/>
                </a:lnTo>
                <a:lnTo>
                  <a:pt x="152888" y="1009226"/>
                </a:lnTo>
                <a:lnTo>
                  <a:pt x="191627" y="986028"/>
                </a:lnTo>
                <a:lnTo>
                  <a:pt x="240364" y="961085"/>
                </a:lnTo>
                <a:lnTo>
                  <a:pt x="293887" y="935728"/>
                </a:lnTo>
                <a:lnTo>
                  <a:pt x="346982" y="911290"/>
                </a:lnTo>
                <a:lnTo>
                  <a:pt x="394439" y="889106"/>
                </a:lnTo>
                <a:lnTo>
                  <a:pt x="431047" y="870507"/>
                </a:lnTo>
                <a:lnTo>
                  <a:pt x="451592" y="856826"/>
                </a:lnTo>
                <a:lnTo>
                  <a:pt x="445829" y="839669"/>
                </a:lnTo>
                <a:lnTo>
                  <a:pt x="404919" y="823584"/>
                </a:lnTo>
                <a:lnTo>
                  <a:pt x="350008" y="805070"/>
                </a:lnTo>
                <a:lnTo>
                  <a:pt x="302240" y="780626"/>
                </a:lnTo>
                <a:close/>
              </a:path>
            </a:pathLst>
          </a:custGeom>
          <a:ln w="38100">
            <a:solidFill>
              <a:srgbClr val="000000"/>
            </a:solidFill>
          </a:ln>
        </p:spPr>
        <p:txBody>
          <a:bodyPr wrap="square" lIns="0" tIns="0" rIns="0" bIns="0" rtlCol="0"/>
          <a:lstStyle/>
          <a:p>
            <a:endParaRPr/>
          </a:p>
        </p:txBody>
      </p:sp>
      <p:sp>
        <p:nvSpPr>
          <p:cNvPr id="16" name="object 16"/>
          <p:cNvSpPr txBox="1"/>
          <p:nvPr/>
        </p:nvSpPr>
        <p:spPr>
          <a:xfrm>
            <a:off x="5707507" y="5870447"/>
            <a:ext cx="1949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S</a:t>
            </a:r>
            <a:endParaRPr sz="2400">
              <a:latin typeface="Times New Roman" panose="02020603050405020304"/>
              <a:cs typeface="Times New Roman" panose="02020603050405020304"/>
            </a:endParaRPr>
          </a:p>
        </p:txBody>
      </p:sp>
      <p:sp>
        <p:nvSpPr>
          <p:cNvPr id="17" name="object 17"/>
          <p:cNvSpPr/>
          <p:nvPr/>
        </p:nvSpPr>
        <p:spPr>
          <a:xfrm>
            <a:off x="7632827" y="5378196"/>
            <a:ext cx="838200" cy="381000"/>
          </a:xfrm>
          <a:custGeom>
            <a:avLst/>
            <a:gdLst/>
            <a:ahLst/>
            <a:cxnLst/>
            <a:rect l="l" t="t" r="r" b="b"/>
            <a:pathLst>
              <a:path w="838200" h="381000">
                <a:moveTo>
                  <a:pt x="0" y="0"/>
                </a:moveTo>
                <a:lnTo>
                  <a:pt x="0" y="381000"/>
                </a:lnTo>
                <a:lnTo>
                  <a:pt x="838200" y="381000"/>
                </a:lnTo>
                <a:lnTo>
                  <a:pt x="838200" y="0"/>
                </a:lnTo>
                <a:lnTo>
                  <a:pt x="0" y="0"/>
                </a:lnTo>
                <a:close/>
              </a:path>
            </a:pathLst>
          </a:custGeom>
          <a:solidFill>
            <a:srgbClr val="FF3399"/>
          </a:solidFill>
        </p:spPr>
        <p:txBody>
          <a:bodyPr wrap="square" lIns="0" tIns="0" rIns="0" bIns="0" rtlCol="0"/>
          <a:lstStyle/>
          <a:p>
            <a:endParaRPr/>
          </a:p>
        </p:txBody>
      </p:sp>
      <p:sp>
        <p:nvSpPr>
          <p:cNvPr id="18" name="object 18"/>
          <p:cNvSpPr/>
          <p:nvPr/>
        </p:nvSpPr>
        <p:spPr>
          <a:xfrm>
            <a:off x="7632827" y="5378196"/>
            <a:ext cx="838200" cy="381000"/>
          </a:xfrm>
          <a:custGeom>
            <a:avLst/>
            <a:gdLst/>
            <a:ahLst/>
            <a:cxnLst/>
            <a:rect l="l" t="t" r="r" b="b"/>
            <a:pathLst>
              <a:path w="838200" h="381000">
                <a:moveTo>
                  <a:pt x="0" y="0"/>
                </a:moveTo>
                <a:lnTo>
                  <a:pt x="0" y="381000"/>
                </a:lnTo>
                <a:lnTo>
                  <a:pt x="838200" y="381000"/>
                </a:lnTo>
                <a:lnTo>
                  <a:pt x="838200" y="0"/>
                </a:lnTo>
                <a:lnTo>
                  <a:pt x="0" y="0"/>
                </a:lnTo>
                <a:close/>
              </a:path>
            </a:pathLst>
          </a:custGeom>
          <a:ln w="9525">
            <a:solidFill>
              <a:srgbClr val="000000"/>
            </a:solidFill>
          </a:ln>
        </p:spPr>
        <p:txBody>
          <a:bodyPr wrap="square" lIns="0" tIns="0" rIns="0" bIns="0" rtlCol="0"/>
          <a:lstStyle/>
          <a:p>
            <a:endParaRPr/>
          </a:p>
        </p:txBody>
      </p:sp>
      <p:sp>
        <p:nvSpPr>
          <p:cNvPr id="19" name="object 19"/>
          <p:cNvSpPr/>
          <p:nvPr/>
        </p:nvSpPr>
        <p:spPr>
          <a:xfrm>
            <a:off x="7632827" y="5987796"/>
            <a:ext cx="838200" cy="381000"/>
          </a:xfrm>
          <a:custGeom>
            <a:avLst/>
            <a:gdLst/>
            <a:ahLst/>
            <a:cxnLst/>
            <a:rect l="l" t="t" r="r" b="b"/>
            <a:pathLst>
              <a:path w="838200" h="381000">
                <a:moveTo>
                  <a:pt x="0" y="0"/>
                </a:moveTo>
                <a:lnTo>
                  <a:pt x="0" y="381000"/>
                </a:lnTo>
                <a:lnTo>
                  <a:pt x="838200" y="381000"/>
                </a:lnTo>
                <a:lnTo>
                  <a:pt x="838200" y="0"/>
                </a:lnTo>
                <a:lnTo>
                  <a:pt x="0" y="0"/>
                </a:lnTo>
                <a:close/>
              </a:path>
            </a:pathLst>
          </a:custGeom>
          <a:solidFill>
            <a:srgbClr val="33CC33"/>
          </a:solidFill>
        </p:spPr>
        <p:txBody>
          <a:bodyPr wrap="square" lIns="0" tIns="0" rIns="0" bIns="0" rtlCol="0"/>
          <a:lstStyle/>
          <a:p>
            <a:endParaRPr/>
          </a:p>
        </p:txBody>
      </p:sp>
      <p:sp>
        <p:nvSpPr>
          <p:cNvPr id="20" name="object 20"/>
          <p:cNvSpPr/>
          <p:nvPr/>
        </p:nvSpPr>
        <p:spPr>
          <a:xfrm>
            <a:off x="7632827" y="5987796"/>
            <a:ext cx="838200" cy="381000"/>
          </a:xfrm>
          <a:custGeom>
            <a:avLst/>
            <a:gdLst/>
            <a:ahLst/>
            <a:cxnLst/>
            <a:rect l="l" t="t" r="r" b="b"/>
            <a:pathLst>
              <a:path w="838200" h="381000">
                <a:moveTo>
                  <a:pt x="0" y="0"/>
                </a:moveTo>
                <a:lnTo>
                  <a:pt x="0" y="381000"/>
                </a:lnTo>
                <a:lnTo>
                  <a:pt x="838200" y="381000"/>
                </a:lnTo>
                <a:lnTo>
                  <a:pt x="838200" y="0"/>
                </a:lnTo>
                <a:lnTo>
                  <a:pt x="0" y="0"/>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8677795" y="5245729"/>
            <a:ext cx="245745" cy="1078230"/>
          </a:xfrm>
          <a:prstGeom prst="rect">
            <a:avLst/>
          </a:prstGeom>
        </p:spPr>
        <p:txBody>
          <a:bodyPr vert="horz" wrap="square" lIns="0" tIns="0" rIns="0" bIns="0" rtlCol="0">
            <a:spAutoFit/>
          </a:bodyPr>
          <a:lstStyle/>
          <a:p>
            <a:pPr marL="12700" marR="5080" indent="24765">
              <a:lnSpc>
                <a:spcPct val="146000"/>
              </a:lnSpc>
            </a:pPr>
            <a:r>
              <a:rPr sz="2400" b="1" dirty="0">
                <a:latin typeface="Times New Roman" panose="02020603050405020304"/>
                <a:cs typeface="Times New Roman" panose="02020603050405020304"/>
              </a:rPr>
              <a:t>S D</a:t>
            </a:r>
            <a:endParaRPr sz="2400">
              <a:latin typeface="Times New Roman" panose="02020603050405020304"/>
              <a:cs typeface="Times New Roman" panose="02020603050405020304"/>
            </a:endParaRPr>
          </a:p>
        </p:txBody>
      </p:sp>
      <p:sp>
        <p:nvSpPr>
          <p:cNvPr id="22" name="object 22"/>
          <p:cNvSpPr txBox="1"/>
          <p:nvPr/>
        </p:nvSpPr>
        <p:spPr>
          <a:xfrm>
            <a:off x="7621663" y="6556247"/>
            <a:ext cx="130556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S + D = H</a:t>
            </a:r>
            <a:endParaRPr sz="2400">
              <a:latin typeface="Times New Roman" panose="02020603050405020304"/>
              <a:cs typeface="Times New Roman" panose="02020603050405020304"/>
            </a:endParaRPr>
          </a:p>
        </p:txBody>
      </p:sp>
      <p:sp>
        <p:nvSpPr>
          <p:cNvPr id="23" name="object 23"/>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54251" y="1891791"/>
            <a:ext cx="7772400" cy="271653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边界分段</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分段算法：</a:t>
            </a:r>
            <a:endParaRPr sz="3200">
              <a:latin typeface="新宋体" panose="02010609030101010101" charset="-122"/>
              <a:cs typeface="新宋体" panose="02010609030101010101" charset="-122"/>
            </a:endParaRPr>
          </a:p>
          <a:p>
            <a:pPr marL="1155700" marR="5080" indent="-229235">
              <a:lnSpc>
                <a:spcPct val="100000"/>
              </a:lnSpc>
              <a:spcBef>
                <a:spcPts val="755"/>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45" dirty="0">
                <a:latin typeface="新宋体" panose="02010609030101010101" charset="-122"/>
                <a:cs typeface="新宋体" panose="02010609030101010101" charset="-122"/>
              </a:rPr>
              <a:t>给进入和离开凸起补集D的变换点打 </a:t>
            </a:r>
            <a:r>
              <a:rPr sz="3200" spc="-5" dirty="0">
                <a:latin typeface="新宋体" panose="02010609030101010101" charset="-122"/>
                <a:cs typeface="新宋体" panose="02010609030101010101" charset="-122"/>
              </a:rPr>
              <a:t>标记来划分边界段。</a:t>
            </a:r>
            <a:endParaRPr sz="3200">
              <a:latin typeface="新宋体" panose="02010609030101010101" charset="-122"/>
              <a:cs typeface="新宋体" panose="02010609030101010101" charset="-122"/>
            </a:endParaRPr>
          </a:p>
          <a:p>
            <a:pPr marL="927100">
              <a:lnSpc>
                <a:spcPts val="3750"/>
              </a:lnSpc>
              <a:spcBef>
                <a:spcPts val="760"/>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优点：不依赖于方向和比例的变化</a:t>
            </a:r>
            <a:endParaRPr sz="3200">
              <a:latin typeface="新宋体" panose="02010609030101010101" charset="-122"/>
              <a:cs typeface="新宋体" panose="02010609030101010101" charset="-122"/>
            </a:endParaRPr>
          </a:p>
        </p:txBody>
      </p:sp>
      <p:sp>
        <p:nvSpPr>
          <p:cNvPr id="6" name="object 6"/>
          <p:cNvSpPr/>
          <p:nvPr/>
        </p:nvSpPr>
        <p:spPr>
          <a:xfrm>
            <a:off x="3819791" y="5098541"/>
            <a:ext cx="2590800" cy="838200"/>
          </a:xfrm>
          <a:custGeom>
            <a:avLst/>
            <a:gdLst/>
            <a:ahLst/>
            <a:cxnLst/>
            <a:rect l="l" t="t" r="r" b="b"/>
            <a:pathLst>
              <a:path w="2590800" h="838200">
                <a:moveTo>
                  <a:pt x="2590800" y="0"/>
                </a:moveTo>
                <a:lnTo>
                  <a:pt x="0" y="381000"/>
                </a:lnTo>
                <a:lnTo>
                  <a:pt x="304800" y="685800"/>
                </a:lnTo>
                <a:lnTo>
                  <a:pt x="914400" y="838200"/>
                </a:lnTo>
                <a:lnTo>
                  <a:pt x="1447800" y="685799"/>
                </a:lnTo>
                <a:lnTo>
                  <a:pt x="2133600" y="609599"/>
                </a:lnTo>
                <a:lnTo>
                  <a:pt x="2438400" y="380999"/>
                </a:lnTo>
                <a:lnTo>
                  <a:pt x="2590800" y="0"/>
                </a:lnTo>
                <a:close/>
              </a:path>
            </a:pathLst>
          </a:custGeom>
          <a:solidFill>
            <a:srgbClr val="33CC33"/>
          </a:solidFill>
        </p:spPr>
        <p:txBody>
          <a:bodyPr wrap="square" lIns="0" tIns="0" rIns="0" bIns="0" rtlCol="0"/>
          <a:lstStyle/>
          <a:p>
            <a:endParaRPr/>
          </a:p>
        </p:txBody>
      </p:sp>
      <p:sp>
        <p:nvSpPr>
          <p:cNvPr id="7" name="object 7"/>
          <p:cNvSpPr/>
          <p:nvPr/>
        </p:nvSpPr>
        <p:spPr>
          <a:xfrm>
            <a:off x="3819791" y="5098541"/>
            <a:ext cx="2590800" cy="838200"/>
          </a:xfrm>
          <a:custGeom>
            <a:avLst/>
            <a:gdLst/>
            <a:ahLst/>
            <a:cxnLst/>
            <a:rect l="l" t="t" r="r" b="b"/>
            <a:pathLst>
              <a:path w="2590800" h="838200">
                <a:moveTo>
                  <a:pt x="0" y="381000"/>
                </a:moveTo>
                <a:lnTo>
                  <a:pt x="2590800" y="0"/>
                </a:lnTo>
                <a:lnTo>
                  <a:pt x="2438400" y="380999"/>
                </a:lnTo>
                <a:lnTo>
                  <a:pt x="2133600" y="609599"/>
                </a:lnTo>
                <a:lnTo>
                  <a:pt x="1447800" y="685799"/>
                </a:lnTo>
                <a:lnTo>
                  <a:pt x="914400" y="838200"/>
                </a:lnTo>
                <a:lnTo>
                  <a:pt x="304800" y="685800"/>
                </a:lnTo>
                <a:lnTo>
                  <a:pt x="0" y="381000"/>
                </a:lnTo>
                <a:close/>
              </a:path>
            </a:pathLst>
          </a:custGeom>
          <a:ln w="9525">
            <a:solidFill>
              <a:srgbClr val="000000"/>
            </a:solidFill>
          </a:ln>
        </p:spPr>
        <p:txBody>
          <a:bodyPr wrap="square" lIns="0" tIns="0" rIns="0" bIns="0" rtlCol="0"/>
          <a:lstStyle/>
          <a:p>
            <a:endParaRPr/>
          </a:p>
        </p:txBody>
      </p:sp>
      <p:sp>
        <p:nvSpPr>
          <p:cNvPr id="8" name="object 8"/>
          <p:cNvSpPr/>
          <p:nvPr/>
        </p:nvSpPr>
        <p:spPr>
          <a:xfrm>
            <a:off x="3553091" y="5708141"/>
            <a:ext cx="609600" cy="533400"/>
          </a:xfrm>
          <a:custGeom>
            <a:avLst/>
            <a:gdLst/>
            <a:ahLst/>
            <a:cxnLst/>
            <a:rect l="l" t="t" r="r" b="b"/>
            <a:pathLst>
              <a:path w="609600" h="533400">
                <a:moveTo>
                  <a:pt x="609600" y="228599"/>
                </a:moveTo>
                <a:lnTo>
                  <a:pt x="533400" y="76199"/>
                </a:lnTo>
                <a:lnTo>
                  <a:pt x="152400" y="0"/>
                </a:lnTo>
                <a:lnTo>
                  <a:pt x="0" y="533400"/>
                </a:lnTo>
                <a:lnTo>
                  <a:pt x="152400" y="533400"/>
                </a:lnTo>
                <a:lnTo>
                  <a:pt x="533400" y="380999"/>
                </a:lnTo>
                <a:lnTo>
                  <a:pt x="609600" y="228599"/>
                </a:lnTo>
                <a:close/>
              </a:path>
            </a:pathLst>
          </a:custGeom>
          <a:solidFill>
            <a:srgbClr val="33CC33"/>
          </a:solidFill>
        </p:spPr>
        <p:txBody>
          <a:bodyPr wrap="square" lIns="0" tIns="0" rIns="0" bIns="0" rtlCol="0"/>
          <a:lstStyle/>
          <a:p>
            <a:endParaRPr/>
          </a:p>
        </p:txBody>
      </p:sp>
      <p:sp>
        <p:nvSpPr>
          <p:cNvPr id="9" name="object 9"/>
          <p:cNvSpPr/>
          <p:nvPr/>
        </p:nvSpPr>
        <p:spPr>
          <a:xfrm>
            <a:off x="3553091" y="5708141"/>
            <a:ext cx="609600" cy="533400"/>
          </a:xfrm>
          <a:custGeom>
            <a:avLst/>
            <a:gdLst/>
            <a:ahLst/>
            <a:cxnLst/>
            <a:rect l="l" t="t" r="r" b="b"/>
            <a:pathLst>
              <a:path w="609600" h="533400">
                <a:moveTo>
                  <a:pt x="152400" y="0"/>
                </a:moveTo>
                <a:lnTo>
                  <a:pt x="0" y="533400"/>
                </a:lnTo>
                <a:lnTo>
                  <a:pt x="152400" y="533400"/>
                </a:lnTo>
                <a:lnTo>
                  <a:pt x="533400" y="380999"/>
                </a:lnTo>
                <a:lnTo>
                  <a:pt x="609600" y="228599"/>
                </a:lnTo>
                <a:lnTo>
                  <a:pt x="533400" y="76199"/>
                </a:lnTo>
                <a:lnTo>
                  <a:pt x="152400" y="0"/>
                </a:lnTo>
                <a:close/>
              </a:path>
            </a:pathLst>
          </a:custGeom>
          <a:ln w="9525">
            <a:solidFill>
              <a:srgbClr val="000000"/>
            </a:solidFill>
          </a:ln>
        </p:spPr>
        <p:txBody>
          <a:bodyPr wrap="square" lIns="0" tIns="0" rIns="0" bIns="0" rtlCol="0"/>
          <a:lstStyle/>
          <a:p>
            <a:endParaRPr/>
          </a:p>
        </p:txBody>
      </p:sp>
      <p:sp>
        <p:nvSpPr>
          <p:cNvPr id="10" name="object 10"/>
          <p:cNvSpPr/>
          <p:nvPr/>
        </p:nvSpPr>
        <p:spPr>
          <a:xfrm>
            <a:off x="3743591" y="5784341"/>
            <a:ext cx="3200400" cy="609600"/>
          </a:xfrm>
          <a:custGeom>
            <a:avLst/>
            <a:gdLst/>
            <a:ahLst/>
            <a:cxnLst/>
            <a:rect l="l" t="t" r="r" b="b"/>
            <a:pathLst>
              <a:path w="3200400" h="609600">
                <a:moveTo>
                  <a:pt x="3200400" y="304800"/>
                </a:moveTo>
                <a:lnTo>
                  <a:pt x="2971800" y="152400"/>
                </a:lnTo>
                <a:lnTo>
                  <a:pt x="2286000" y="0"/>
                </a:lnTo>
                <a:lnTo>
                  <a:pt x="1295400" y="76200"/>
                </a:lnTo>
                <a:lnTo>
                  <a:pt x="685800" y="152400"/>
                </a:lnTo>
                <a:lnTo>
                  <a:pt x="228600" y="381000"/>
                </a:lnTo>
                <a:lnTo>
                  <a:pt x="0" y="609600"/>
                </a:lnTo>
                <a:lnTo>
                  <a:pt x="3200400" y="304800"/>
                </a:lnTo>
                <a:close/>
              </a:path>
            </a:pathLst>
          </a:custGeom>
          <a:solidFill>
            <a:srgbClr val="33CC33"/>
          </a:solidFill>
        </p:spPr>
        <p:txBody>
          <a:bodyPr wrap="square" lIns="0" tIns="0" rIns="0" bIns="0" rtlCol="0"/>
          <a:lstStyle/>
          <a:p>
            <a:endParaRPr/>
          </a:p>
        </p:txBody>
      </p:sp>
      <p:sp>
        <p:nvSpPr>
          <p:cNvPr id="11" name="object 11"/>
          <p:cNvSpPr/>
          <p:nvPr/>
        </p:nvSpPr>
        <p:spPr>
          <a:xfrm>
            <a:off x="3743591" y="5784341"/>
            <a:ext cx="3200400" cy="609600"/>
          </a:xfrm>
          <a:custGeom>
            <a:avLst/>
            <a:gdLst/>
            <a:ahLst/>
            <a:cxnLst/>
            <a:rect l="l" t="t" r="r" b="b"/>
            <a:pathLst>
              <a:path w="3200400" h="609600">
                <a:moveTo>
                  <a:pt x="3200400" y="304800"/>
                </a:moveTo>
                <a:lnTo>
                  <a:pt x="0" y="609600"/>
                </a:lnTo>
                <a:lnTo>
                  <a:pt x="228600" y="381000"/>
                </a:lnTo>
                <a:lnTo>
                  <a:pt x="685800" y="152400"/>
                </a:lnTo>
                <a:lnTo>
                  <a:pt x="1295400" y="76200"/>
                </a:lnTo>
                <a:lnTo>
                  <a:pt x="2286000" y="0"/>
                </a:lnTo>
                <a:lnTo>
                  <a:pt x="2971800" y="152400"/>
                </a:lnTo>
                <a:lnTo>
                  <a:pt x="3200400" y="304800"/>
                </a:lnTo>
                <a:close/>
              </a:path>
            </a:pathLst>
          </a:custGeom>
          <a:ln w="9525">
            <a:solidFill>
              <a:srgbClr val="000000"/>
            </a:solidFill>
          </a:ln>
        </p:spPr>
        <p:txBody>
          <a:bodyPr wrap="square" lIns="0" tIns="0" rIns="0" bIns="0" rtlCol="0"/>
          <a:lstStyle/>
          <a:p>
            <a:endParaRPr/>
          </a:p>
        </p:txBody>
      </p:sp>
      <p:sp>
        <p:nvSpPr>
          <p:cNvPr id="12" name="object 12"/>
          <p:cNvSpPr/>
          <p:nvPr/>
        </p:nvSpPr>
        <p:spPr>
          <a:xfrm>
            <a:off x="5991491" y="5174741"/>
            <a:ext cx="1219200" cy="762000"/>
          </a:xfrm>
          <a:custGeom>
            <a:avLst/>
            <a:gdLst/>
            <a:ahLst/>
            <a:cxnLst/>
            <a:rect l="l" t="t" r="r" b="b"/>
            <a:pathLst>
              <a:path w="1219200" h="762000">
                <a:moveTo>
                  <a:pt x="1219200" y="677418"/>
                </a:moveTo>
                <a:lnTo>
                  <a:pt x="893826" y="0"/>
                </a:lnTo>
                <a:lnTo>
                  <a:pt x="162305" y="169926"/>
                </a:lnTo>
                <a:lnTo>
                  <a:pt x="0" y="423672"/>
                </a:lnTo>
                <a:lnTo>
                  <a:pt x="487680" y="762000"/>
                </a:lnTo>
                <a:lnTo>
                  <a:pt x="1219200" y="677418"/>
                </a:lnTo>
                <a:close/>
              </a:path>
            </a:pathLst>
          </a:custGeom>
          <a:solidFill>
            <a:srgbClr val="33CC33"/>
          </a:solidFill>
        </p:spPr>
        <p:txBody>
          <a:bodyPr wrap="square" lIns="0" tIns="0" rIns="0" bIns="0" rtlCol="0"/>
          <a:lstStyle/>
          <a:p>
            <a:endParaRPr/>
          </a:p>
        </p:txBody>
      </p:sp>
      <p:sp>
        <p:nvSpPr>
          <p:cNvPr id="13" name="object 13"/>
          <p:cNvSpPr/>
          <p:nvPr/>
        </p:nvSpPr>
        <p:spPr>
          <a:xfrm>
            <a:off x="5991491" y="5174741"/>
            <a:ext cx="1219200" cy="762000"/>
          </a:xfrm>
          <a:custGeom>
            <a:avLst/>
            <a:gdLst/>
            <a:ahLst/>
            <a:cxnLst/>
            <a:rect l="l" t="t" r="r" b="b"/>
            <a:pathLst>
              <a:path w="1219200" h="762000">
                <a:moveTo>
                  <a:pt x="893826" y="0"/>
                </a:moveTo>
                <a:lnTo>
                  <a:pt x="1219200" y="677418"/>
                </a:lnTo>
                <a:lnTo>
                  <a:pt x="487680" y="762000"/>
                </a:lnTo>
                <a:lnTo>
                  <a:pt x="0" y="423672"/>
                </a:lnTo>
                <a:lnTo>
                  <a:pt x="162305" y="169926"/>
                </a:lnTo>
                <a:lnTo>
                  <a:pt x="893826"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3586917" y="5079915"/>
            <a:ext cx="3609975" cy="1316990"/>
          </a:xfrm>
          <a:custGeom>
            <a:avLst/>
            <a:gdLst/>
            <a:ahLst/>
            <a:cxnLst/>
            <a:rect l="l" t="t" r="r" b="b"/>
            <a:pathLst>
              <a:path w="3609975" h="1316989">
                <a:moveTo>
                  <a:pt x="461474" y="1237826"/>
                </a:moveTo>
                <a:lnTo>
                  <a:pt x="461474" y="856826"/>
                </a:lnTo>
                <a:lnTo>
                  <a:pt x="440431" y="870787"/>
                </a:lnTo>
                <a:lnTo>
                  <a:pt x="403046" y="889572"/>
                </a:lnTo>
                <a:lnTo>
                  <a:pt x="354625" y="911850"/>
                </a:lnTo>
                <a:lnTo>
                  <a:pt x="300472" y="936287"/>
                </a:lnTo>
                <a:lnTo>
                  <a:pt x="245892" y="961551"/>
                </a:lnTo>
                <a:lnTo>
                  <a:pt x="196191" y="986308"/>
                </a:lnTo>
                <a:lnTo>
                  <a:pt x="156674" y="1009226"/>
                </a:lnTo>
                <a:lnTo>
                  <a:pt x="102429" y="1047505"/>
                </a:lnTo>
                <a:lnTo>
                  <a:pt x="56471" y="1085712"/>
                </a:lnTo>
                <a:lnTo>
                  <a:pt x="22514" y="1123776"/>
                </a:lnTo>
                <a:lnTo>
                  <a:pt x="4274" y="1161626"/>
                </a:lnTo>
                <a:lnTo>
                  <a:pt x="0" y="1205263"/>
                </a:lnTo>
                <a:lnTo>
                  <a:pt x="8941" y="1252399"/>
                </a:lnTo>
                <a:lnTo>
                  <a:pt x="34599" y="1292250"/>
                </a:lnTo>
                <a:lnTo>
                  <a:pt x="80474" y="1314026"/>
                </a:lnTo>
                <a:lnTo>
                  <a:pt x="113503" y="1316565"/>
                </a:lnTo>
                <a:lnTo>
                  <a:pt x="154257" y="1314764"/>
                </a:lnTo>
                <a:lnTo>
                  <a:pt x="200958" y="1309070"/>
                </a:lnTo>
                <a:lnTo>
                  <a:pt x="251829" y="1299929"/>
                </a:lnTo>
                <a:lnTo>
                  <a:pt x="305093" y="1287788"/>
                </a:lnTo>
                <a:lnTo>
                  <a:pt x="358973" y="1273092"/>
                </a:lnTo>
                <a:lnTo>
                  <a:pt x="411692" y="1256290"/>
                </a:lnTo>
                <a:lnTo>
                  <a:pt x="461474" y="1237826"/>
                </a:lnTo>
                <a:close/>
              </a:path>
              <a:path w="3609975" h="1316989">
                <a:moveTo>
                  <a:pt x="3357074" y="171026"/>
                </a:moveTo>
                <a:lnTo>
                  <a:pt x="3337884" y="103117"/>
                </a:lnTo>
                <a:lnTo>
                  <a:pt x="3305611" y="68979"/>
                </a:lnTo>
                <a:lnTo>
                  <a:pt x="3260611" y="39596"/>
                </a:lnTo>
                <a:lnTo>
                  <a:pt x="3204674" y="18626"/>
                </a:lnTo>
                <a:lnTo>
                  <a:pt x="3166267" y="11175"/>
                </a:lnTo>
                <a:lnTo>
                  <a:pt x="3120371" y="5587"/>
                </a:lnTo>
                <a:lnTo>
                  <a:pt x="3068869" y="1862"/>
                </a:lnTo>
                <a:lnTo>
                  <a:pt x="3013641" y="0"/>
                </a:lnTo>
                <a:lnTo>
                  <a:pt x="2956569" y="0"/>
                </a:lnTo>
                <a:lnTo>
                  <a:pt x="2899535" y="1862"/>
                </a:lnTo>
                <a:lnTo>
                  <a:pt x="2844420" y="5587"/>
                </a:lnTo>
                <a:lnTo>
                  <a:pt x="2793106" y="11175"/>
                </a:lnTo>
                <a:lnTo>
                  <a:pt x="2747474" y="18626"/>
                </a:lnTo>
                <a:lnTo>
                  <a:pt x="2696520" y="31907"/>
                </a:lnTo>
                <a:lnTo>
                  <a:pt x="2651391" y="49106"/>
                </a:lnTo>
                <a:lnTo>
                  <a:pt x="2610074" y="69571"/>
                </a:lnTo>
                <a:lnTo>
                  <a:pt x="2570557" y="92649"/>
                </a:lnTo>
                <a:lnTo>
                  <a:pt x="2488869" y="144030"/>
                </a:lnTo>
                <a:lnTo>
                  <a:pt x="2442674" y="171026"/>
                </a:lnTo>
                <a:lnTo>
                  <a:pt x="2403669" y="193215"/>
                </a:lnTo>
                <a:lnTo>
                  <a:pt x="2363070" y="216909"/>
                </a:lnTo>
                <a:lnTo>
                  <a:pt x="2321205" y="241807"/>
                </a:lnTo>
                <a:lnTo>
                  <a:pt x="2278400" y="267609"/>
                </a:lnTo>
                <a:lnTo>
                  <a:pt x="2104291" y="373825"/>
                </a:lnTo>
                <a:lnTo>
                  <a:pt x="2061674" y="399626"/>
                </a:lnTo>
                <a:lnTo>
                  <a:pt x="2018856" y="426280"/>
                </a:lnTo>
                <a:lnTo>
                  <a:pt x="1975441" y="454816"/>
                </a:lnTo>
                <a:lnTo>
                  <a:pt x="1888055" y="513769"/>
                </a:lnTo>
                <a:lnTo>
                  <a:pt x="1844697" y="542305"/>
                </a:lnTo>
                <a:lnTo>
                  <a:pt x="1801973" y="568959"/>
                </a:lnTo>
                <a:lnTo>
                  <a:pt x="1760189" y="592792"/>
                </a:lnTo>
                <a:lnTo>
                  <a:pt x="1719654" y="612861"/>
                </a:lnTo>
                <a:lnTo>
                  <a:pt x="1680674" y="628226"/>
                </a:lnTo>
                <a:lnTo>
                  <a:pt x="1626346" y="641455"/>
                </a:lnTo>
                <a:lnTo>
                  <a:pt x="1576252" y="645159"/>
                </a:lnTo>
                <a:lnTo>
                  <a:pt x="1528274" y="642514"/>
                </a:lnTo>
                <a:lnTo>
                  <a:pt x="1480296" y="636693"/>
                </a:lnTo>
                <a:lnTo>
                  <a:pt x="1430202" y="630872"/>
                </a:lnTo>
                <a:lnTo>
                  <a:pt x="1375874" y="628226"/>
                </a:lnTo>
                <a:lnTo>
                  <a:pt x="1332406" y="629289"/>
                </a:lnTo>
                <a:lnTo>
                  <a:pt x="1287732" y="631869"/>
                </a:lnTo>
                <a:lnTo>
                  <a:pt x="1241862" y="635057"/>
                </a:lnTo>
                <a:lnTo>
                  <a:pt x="1194804" y="637942"/>
                </a:lnTo>
                <a:lnTo>
                  <a:pt x="1146567" y="639612"/>
                </a:lnTo>
                <a:lnTo>
                  <a:pt x="1097160" y="639156"/>
                </a:lnTo>
                <a:lnTo>
                  <a:pt x="1046593" y="635665"/>
                </a:lnTo>
                <a:lnTo>
                  <a:pt x="994874" y="628226"/>
                </a:lnTo>
                <a:lnTo>
                  <a:pt x="951417" y="618877"/>
                </a:lnTo>
                <a:lnTo>
                  <a:pt x="905628" y="606378"/>
                </a:lnTo>
                <a:lnTo>
                  <a:pt x="858194" y="591419"/>
                </a:lnTo>
                <a:lnTo>
                  <a:pt x="809799" y="574691"/>
                </a:lnTo>
                <a:lnTo>
                  <a:pt x="761130" y="556884"/>
                </a:lnTo>
                <a:lnTo>
                  <a:pt x="712873" y="538688"/>
                </a:lnTo>
                <a:lnTo>
                  <a:pt x="665713" y="520794"/>
                </a:lnTo>
                <a:lnTo>
                  <a:pt x="620336" y="503892"/>
                </a:lnTo>
                <a:lnTo>
                  <a:pt x="577427" y="488673"/>
                </a:lnTo>
                <a:lnTo>
                  <a:pt x="537674" y="475826"/>
                </a:lnTo>
                <a:lnTo>
                  <a:pt x="484041" y="458289"/>
                </a:lnTo>
                <a:lnTo>
                  <a:pt x="432660" y="439659"/>
                </a:lnTo>
                <a:lnTo>
                  <a:pt x="384199" y="421922"/>
                </a:lnTo>
                <a:lnTo>
                  <a:pt x="339323" y="407064"/>
                </a:lnTo>
                <a:lnTo>
                  <a:pt x="298699" y="397071"/>
                </a:lnTo>
                <a:lnTo>
                  <a:pt x="262994" y="393930"/>
                </a:lnTo>
                <a:lnTo>
                  <a:pt x="232874" y="399626"/>
                </a:lnTo>
                <a:lnTo>
                  <a:pt x="199126" y="427278"/>
                </a:lnTo>
                <a:lnTo>
                  <a:pt x="174669" y="473071"/>
                </a:lnTo>
                <a:lnTo>
                  <a:pt x="159466" y="527898"/>
                </a:lnTo>
                <a:lnTo>
                  <a:pt x="153480" y="582652"/>
                </a:lnTo>
                <a:lnTo>
                  <a:pt x="156674" y="628226"/>
                </a:lnTo>
                <a:lnTo>
                  <a:pt x="172304" y="664997"/>
                </a:lnTo>
                <a:lnTo>
                  <a:pt x="200882" y="698550"/>
                </a:lnTo>
                <a:lnTo>
                  <a:pt x="236885" y="728956"/>
                </a:lnTo>
                <a:lnTo>
                  <a:pt x="274790" y="756291"/>
                </a:lnTo>
                <a:lnTo>
                  <a:pt x="309074" y="780626"/>
                </a:lnTo>
                <a:lnTo>
                  <a:pt x="357639" y="805070"/>
                </a:lnTo>
                <a:lnTo>
                  <a:pt x="413563" y="823584"/>
                </a:lnTo>
                <a:lnTo>
                  <a:pt x="455342" y="839669"/>
                </a:lnTo>
                <a:lnTo>
                  <a:pt x="461474" y="856826"/>
                </a:lnTo>
                <a:lnTo>
                  <a:pt x="461474" y="1237826"/>
                </a:lnTo>
                <a:lnTo>
                  <a:pt x="504493" y="1218422"/>
                </a:lnTo>
                <a:lnTo>
                  <a:pt x="548804" y="1194577"/>
                </a:lnTo>
                <a:lnTo>
                  <a:pt x="593780" y="1167553"/>
                </a:lnTo>
                <a:lnTo>
                  <a:pt x="638793" y="1138609"/>
                </a:lnTo>
                <a:lnTo>
                  <a:pt x="683217" y="1109007"/>
                </a:lnTo>
                <a:lnTo>
                  <a:pt x="726424" y="1080007"/>
                </a:lnTo>
                <a:lnTo>
                  <a:pt x="767787" y="1052870"/>
                </a:lnTo>
                <a:lnTo>
                  <a:pt x="806680" y="1028856"/>
                </a:lnTo>
                <a:lnTo>
                  <a:pt x="842474" y="1009226"/>
                </a:lnTo>
                <a:lnTo>
                  <a:pt x="896606" y="984476"/>
                </a:lnTo>
                <a:lnTo>
                  <a:pt x="941046" y="968139"/>
                </a:lnTo>
                <a:lnTo>
                  <a:pt x="981280" y="956557"/>
                </a:lnTo>
                <a:lnTo>
                  <a:pt x="1022794" y="946072"/>
                </a:lnTo>
                <a:lnTo>
                  <a:pt x="1071074" y="933026"/>
                </a:lnTo>
                <a:lnTo>
                  <a:pt x="1115506" y="919550"/>
                </a:lnTo>
                <a:lnTo>
                  <a:pt x="1161103" y="904973"/>
                </a:lnTo>
                <a:lnTo>
                  <a:pt x="1208901" y="890354"/>
                </a:lnTo>
                <a:lnTo>
                  <a:pt x="1259937" y="876751"/>
                </a:lnTo>
                <a:lnTo>
                  <a:pt x="1315249" y="865222"/>
                </a:lnTo>
                <a:lnTo>
                  <a:pt x="1375874" y="856826"/>
                </a:lnTo>
                <a:lnTo>
                  <a:pt x="1420678" y="853615"/>
                </a:lnTo>
                <a:lnTo>
                  <a:pt x="1469923" y="851909"/>
                </a:lnTo>
                <a:lnTo>
                  <a:pt x="1522347" y="851407"/>
                </a:lnTo>
                <a:lnTo>
                  <a:pt x="1576691" y="851809"/>
                </a:lnTo>
                <a:lnTo>
                  <a:pt x="1631693" y="852812"/>
                </a:lnTo>
                <a:lnTo>
                  <a:pt x="1686093" y="854117"/>
                </a:lnTo>
                <a:lnTo>
                  <a:pt x="1738630" y="855421"/>
                </a:lnTo>
                <a:lnTo>
                  <a:pt x="1788044" y="856425"/>
                </a:lnTo>
                <a:lnTo>
                  <a:pt x="1833074" y="856826"/>
                </a:lnTo>
                <a:lnTo>
                  <a:pt x="2137874" y="856826"/>
                </a:lnTo>
                <a:lnTo>
                  <a:pt x="2181842" y="855795"/>
                </a:lnTo>
                <a:lnTo>
                  <a:pt x="2227730" y="853290"/>
                </a:lnTo>
                <a:lnTo>
                  <a:pt x="2275101" y="850196"/>
                </a:lnTo>
                <a:lnTo>
                  <a:pt x="2323516" y="847396"/>
                </a:lnTo>
                <a:lnTo>
                  <a:pt x="2372539" y="845776"/>
                </a:lnTo>
                <a:lnTo>
                  <a:pt x="2421731" y="846218"/>
                </a:lnTo>
                <a:lnTo>
                  <a:pt x="2470655" y="849607"/>
                </a:lnTo>
                <a:lnTo>
                  <a:pt x="2518874" y="856826"/>
                </a:lnTo>
                <a:lnTo>
                  <a:pt x="2565311" y="869782"/>
                </a:lnTo>
                <a:lnTo>
                  <a:pt x="2610338" y="888032"/>
                </a:lnTo>
                <a:lnTo>
                  <a:pt x="2654828" y="909802"/>
                </a:lnTo>
                <a:lnTo>
                  <a:pt x="2699658" y="933312"/>
                </a:lnTo>
                <a:lnTo>
                  <a:pt x="2745703" y="956787"/>
                </a:lnTo>
                <a:lnTo>
                  <a:pt x="2793837" y="978449"/>
                </a:lnTo>
                <a:lnTo>
                  <a:pt x="2844935" y="996521"/>
                </a:lnTo>
                <a:lnTo>
                  <a:pt x="2895492" y="1008213"/>
                </a:lnTo>
                <a:lnTo>
                  <a:pt x="2895492" y="435976"/>
                </a:lnTo>
                <a:lnTo>
                  <a:pt x="2899874" y="399626"/>
                </a:lnTo>
                <a:lnTo>
                  <a:pt x="2925989" y="380729"/>
                </a:lnTo>
                <a:lnTo>
                  <a:pt x="2969259" y="367317"/>
                </a:lnTo>
                <a:lnTo>
                  <a:pt x="3022330" y="355735"/>
                </a:lnTo>
                <a:lnTo>
                  <a:pt x="3077853" y="342324"/>
                </a:lnTo>
                <a:lnTo>
                  <a:pt x="3128474" y="323426"/>
                </a:lnTo>
                <a:lnTo>
                  <a:pt x="3170966" y="302454"/>
                </a:lnTo>
                <a:lnTo>
                  <a:pt x="3218729" y="278327"/>
                </a:lnTo>
                <a:lnTo>
                  <a:pt x="3266491" y="252084"/>
                </a:lnTo>
                <a:lnTo>
                  <a:pt x="3308983" y="224761"/>
                </a:lnTo>
                <a:lnTo>
                  <a:pt x="3340934" y="197396"/>
                </a:lnTo>
                <a:lnTo>
                  <a:pt x="3357074" y="171026"/>
                </a:lnTo>
                <a:close/>
              </a:path>
              <a:path w="3609975" h="1316989">
                <a:moveTo>
                  <a:pt x="3609391" y="776054"/>
                </a:moveTo>
                <a:lnTo>
                  <a:pt x="3605283" y="737240"/>
                </a:lnTo>
                <a:lnTo>
                  <a:pt x="3585674" y="704426"/>
                </a:lnTo>
                <a:lnTo>
                  <a:pt x="3510693" y="668606"/>
                </a:lnTo>
                <a:lnTo>
                  <a:pt x="3459487" y="655268"/>
                </a:lnTo>
                <a:lnTo>
                  <a:pt x="3406451" y="642442"/>
                </a:lnTo>
                <a:lnTo>
                  <a:pt x="3357074" y="628226"/>
                </a:lnTo>
                <a:lnTo>
                  <a:pt x="3310110" y="611889"/>
                </a:lnTo>
                <a:lnTo>
                  <a:pt x="3260611" y="593808"/>
                </a:lnTo>
                <a:lnTo>
                  <a:pt x="3214318" y="577203"/>
                </a:lnTo>
                <a:lnTo>
                  <a:pt x="3169220" y="562511"/>
                </a:lnTo>
                <a:lnTo>
                  <a:pt x="3128474" y="552026"/>
                </a:lnTo>
                <a:lnTo>
                  <a:pt x="3083016" y="550526"/>
                </a:lnTo>
                <a:lnTo>
                  <a:pt x="3042558" y="557170"/>
                </a:lnTo>
                <a:lnTo>
                  <a:pt x="3006959" y="561242"/>
                </a:lnTo>
                <a:lnTo>
                  <a:pt x="2976074" y="552026"/>
                </a:lnTo>
                <a:lnTo>
                  <a:pt x="2944451" y="522963"/>
                </a:lnTo>
                <a:lnTo>
                  <a:pt x="2913971" y="480684"/>
                </a:lnTo>
                <a:lnTo>
                  <a:pt x="2895492" y="435976"/>
                </a:lnTo>
                <a:lnTo>
                  <a:pt x="2895492" y="1008213"/>
                </a:lnTo>
                <a:lnTo>
                  <a:pt x="2944071" y="1015650"/>
                </a:lnTo>
                <a:lnTo>
                  <a:pt x="2992734" y="1020788"/>
                </a:lnTo>
                <a:lnTo>
                  <a:pt x="3044660" y="1024642"/>
                </a:lnTo>
                <a:lnTo>
                  <a:pt x="3098646" y="1027212"/>
                </a:lnTo>
                <a:lnTo>
                  <a:pt x="3153492" y="1028497"/>
                </a:lnTo>
                <a:lnTo>
                  <a:pt x="3207994" y="1028497"/>
                </a:lnTo>
                <a:lnTo>
                  <a:pt x="3260611" y="1027220"/>
                </a:lnTo>
                <a:lnTo>
                  <a:pt x="3311159" y="1024642"/>
                </a:lnTo>
                <a:lnTo>
                  <a:pt x="3357417" y="1020788"/>
                </a:lnTo>
                <a:lnTo>
                  <a:pt x="3398523" y="1015650"/>
                </a:lnTo>
                <a:lnTo>
                  <a:pt x="3490527" y="988622"/>
                </a:lnTo>
                <a:lnTo>
                  <a:pt x="3528835" y="959422"/>
                </a:lnTo>
                <a:lnTo>
                  <a:pt x="3553755" y="925284"/>
                </a:lnTo>
                <a:lnTo>
                  <a:pt x="3570848" y="889866"/>
                </a:lnTo>
                <a:lnTo>
                  <a:pt x="3601640" y="817155"/>
                </a:lnTo>
                <a:lnTo>
                  <a:pt x="3609391" y="776054"/>
                </a:lnTo>
                <a:close/>
              </a:path>
            </a:pathLst>
          </a:custGeom>
          <a:solidFill>
            <a:srgbClr val="FF3399"/>
          </a:solidFill>
        </p:spPr>
        <p:txBody>
          <a:bodyPr wrap="square" lIns="0" tIns="0" rIns="0" bIns="0" rtlCol="0"/>
          <a:lstStyle/>
          <a:p>
            <a:endParaRPr/>
          </a:p>
        </p:txBody>
      </p:sp>
      <p:sp>
        <p:nvSpPr>
          <p:cNvPr id="15" name="object 15"/>
          <p:cNvSpPr/>
          <p:nvPr/>
        </p:nvSpPr>
        <p:spPr>
          <a:xfrm>
            <a:off x="3586917" y="5079915"/>
            <a:ext cx="3609975" cy="1316990"/>
          </a:xfrm>
          <a:custGeom>
            <a:avLst/>
            <a:gdLst/>
            <a:ahLst/>
            <a:cxnLst/>
            <a:rect l="l" t="t" r="r" b="b"/>
            <a:pathLst>
              <a:path w="3609975" h="1316989">
                <a:moveTo>
                  <a:pt x="309074" y="780626"/>
                </a:moveTo>
                <a:lnTo>
                  <a:pt x="274790" y="756291"/>
                </a:lnTo>
                <a:lnTo>
                  <a:pt x="236885" y="728956"/>
                </a:lnTo>
                <a:lnTo>
                  <a:pt x="200882" y="698550"/>
                </a:lnTo>
                <a:lnTo>
                  <a:pt x="172304" y="664997"/>
                </a:lnTo>
                <a:lnTo>
                  <a:pt x="156674" y="628226"/>
                </a:lnTo>
                <a:lnTo>
                  <a:pt x="153480" y="582652"/>
                </a:lnTo>
                <a:lnTo>
                  <a:pt x="159466" y="527898"/>
                </a:lnTo>
                <a:lnTo>
                  <a:pt x="174669" y="473071"/>
                </a:lnTo>
                <a:lnTo>
                  <a:pt x="199126" y="427278"/>
                </a:lnTo>
                <a:lnTo>
                  <a:pt x="232874" y="399626"/>
                </a:lnTo>
                <a:lnTo>
                  <a:pt x="262994" y="393930"/>
                </a:lnTo>
                <a:lnTo>
                  <a:pt x="298699" y="397071"/>
                </a:lnTo>
                <a:lnTo>
                  <a:pt x="339323" y="407064"/>
                </a:lnTo>
                <a:lnTo>
                  <a:pt x="384199" y="421922"/>
                </a:lnTo>
                <a:lnTo>
                  <a:pt x="432660" y="439659"/>
                </a:lnTo>
                <a:lnTo>
                  <a:pt x="484041" y="458289"/>
                </a:lnTo>
                <a:lnTo>
                  <a:pt x="537674" y="475826"/>
                </a:lnTo>
                <a:lnTo>
                  <a:pt x="577427" y="488673"/>
                </a:lnTo>
                <a:lnTo>
                  <a:pt x="620336" y="503892"/>
                </a:lnTo>
                <a:lnTo>
                  <a:pt x="665713" y="520794"/>
                </a:lnTo>
                <a:lnTo>
                  <a:pt x="712873" y="538688"/>
                </a:lnTo>
                <a:lnTo>
                  <a:pt x="761130" y="556884"/>
                </a:lnTo>
                <a:lnTo>
                  <a:pt x="809799" y="574691"/>
                </a:lnTo>
                <a:lnTo>
                  <a:pt x="858194" y="591419"/>
                </a:lnTo>
                <a:lnTo>
                  <a:pt x="905628" y="606378"/>
                </a:lnTo>
                <a:lnTo>
                  <a:pt x="951417" y="618877"/>
                </a:lnTo>
                <a:lnTo>
                  <a:pt x="994874" y="628226"/>
                </a:lnTo>
                <a:lnTo>
                  <a:pt x="1046593" y="635665"/>
                </a:lnTo>
                <a:lnTo>
                  <a:pt x="1097160" y="639156"/>
                </a:lnTo>
                <a:lnTo>
                  <a:pt x="1146567" y="639612"/>
                </a:lnTo>
                <a:lnTo>
                  <a:pt x="1194804" y="637942"/>
                </a:lnTo>
                <a:lnTo>
                  <a:pt x="1241862" y="635057"/>
                </a:lnTo>
                <a:lnTo>
                  <a:pt x="1287732" y="631869"/>
                </a:lnTo>
                <a:lnTo>
                  <a:pt x="1332406" y="629289"/>
                </a:lnTo>
                <a:lnTo>
                  <a:pt x="1375874" y="628226"/>
                </a:lnTo>
                <a:lnTo>
                  <a:pt x="1430202" y="630872"/>
                </a:lnTo>
                <a:lnTo>
                  <a:pt x="1480296" y="636693"/>
                </a:lnTo>
                <a:lnTo>
                  <a:pt x="1528274" y="642514"/>
                </a:lnTo>
                <a:lnTo>
                  <a:pt x="1576252" y="645159"/>
                </a:lnTo>
                <a:lnTo>
                  <a:pt x="1626346" y="641455"/>
                </a:lnTo>
                <a:lnTo>
                  <a:pt x="1680674" y="628226"/>
                </a:lnTo>
                <a:lnTo>
                  <a:pt x="1719654" y="612861"/>
                </a:lnTo>
                <a:lnTo>
                  <a:pt x="1760189" y="592792"/>
                </a:lnTo>
                <a:lnTo>
                  <a:pt x="1801973" y="568959"/>
                </a:lnTo>
                <a:lnTo>
                  <a:pt x="1844697" y="542305"/>
                </a:lnTo>
                <a:lnTo>
                  <a:pt x="1888055" y="513769"/>
                </a:lnTo>
                <a:lnTo>
                  <a:pt x="1931739" y="484293"/>
                </a:lnTo>
                <a:lnTo>
                  <a:pt x="1975441" y="454816"/>
                </a:lnTo>
                <a:lnTo>
                  <a:pt x="2018856" y="426280"/>
                </a:lnTo>
                <a:lnTo>
                  <a:pt x="2061674" y="399626"/>
                </a:lnTo>
                <a:lnTo>
                  <a:pt x="2104291" y="373825"/>
                </a:lnTo>
                <a:lnTo>
                  <a:pt x="2147599" y="347421"/>
                </a:lnTo>
                <a:lnTo>
                  <a:pt x="2191270" y="320717"/>
                </a:lnTo>
                <a:lnTo>
                  <a:pt x="2234979" y="294012"/>
                </a:lnTo>
                <a:lnTo>
                  <a:pt x="2278400" y="267609"/>
                </a:lnTo>
                <a:lnTo>
                  <a:pt x="2321205" y="241807"/>
                </a:lnTo>
                <a:lnTo>
                  <a:pt x="2363070" y="216909"/>
                </a:lnTo>
                <a:lnTo>
                  <a:pt x="2403669" y="193215"/>
                </a:lnTo>
                <a:lnTo>
                  <a:pt x="2442674" y="171026"/>
                </a:lnTo>
                <a:lnTo>
                  <a:pt x="2488869" y="144030"/>
                </a:lnTo>
                <a:lnTo>
                  <a:pt x="2530826" y="117686"/>
                </a:lnTo>
                <a:lnTo>
                  <a:pt x="2570557" y="92649"/>
                </a:lnTo>
                <a:lnTo>
                  <a:pt x="2610074" y="69571"/>
                </a:lnTo>
                <a:lnTo>
                  <a:pt x="2651391" y="49106"/>
                </a:lnTo>
                <a:lnTo>
                  <a:pt x="2696520" y="31907"/>
                </a:lnTo>
                <a:lnTo>
                  <a:pt x="2747474" y="18626"/>
                </a:lnTo>
                <a:lnTo>
                  <a:pt x="2793106" y="11175"/>
                </a:lnTo>
                <a:lnTo>
                  <a:pt x="2844420" y="5587"/>
                </a:lnTo>
                <a:lnTo>
                  <a:pt x="2899535" y="1862"/>
                </a:lnTo>
                <a:lnTo>
                  <a:pt x="2956569" y="0"/>
                </a:lnTo>
                <a:lnTo>
                  <a:pt x="3013641" y="0"/>
                </a:lnTo>
                <a:lnTo>
                  <a:pt x="3068869" y="1862"/>
                </a:lnTo>
                <a:lnTo>
                  <a:pt x="3120371" y="5587"/>
                </a:lnTo>
                <a:lnTo>
                  <a:pt x="3166267" y="11175"/>
                </a:lnTo>
                <a:lnTo>
                  <a:pt x="3204674" y="18626"/>
                </a:lnTo>
                <a:lnTo>
                  <a:pt x="3260611" y="39596"/>
                </a:lnTo>
                <a:lnTo>
                  <a:pt x="3305611" y="68979"/>
                </a:lnTo>
                <a:lnTo>
                  <a:pt x="3337884" y="103117"/>
                </a:lnTo>
                <a:lnTo>
                  <a:pt x="3355635" y="138352"/>
                </a:lnTo>
                <a:lnTo>
                  <a:pt x="3357074" y="171026"/>
                </a:lnTo>
                <a:lnTo>
                  <a:pt x="3340934" y="197396"/>
                </a:lnTo>
                <a:lnTo>
                  <a:pt x="3308983" y="224761"/>
                </a:lnTo>
                <a:lnTo>
                  <a:pt x="3266491" y="252084"/>
                </a:lnTo>
                <a:lnTo>
                  <a:pt x="3218729" y="278327"/>
                </a:lnTo>
                <a:lnTo>
                  <a:pt x="3170966" y="302454"/>
                </a:lnTo>
                <a:lnTo>
                  <a:pt x="3128474" y="323426"/>
                </a:lnTo>
                <a:lnTo>
                  <a:pt x="3077853" y="342324"/>
                </a:lnTo>
                <a:lnTo>
                  <a:pt x="3022330" y="355735"/>
                </a:lnTo>
                <a:lnTo>
                  <a:pt x="2969259" y="367317"/>
                </a:lnTo>
                <a:lnTo>
                  <a:pt x="2925989" y="380729"/>
                </a:lnTo>
                <a:lnTo>
                  <a:pt x="2899874" y="399626"/>
                </a:lnTo>
                <a:lnTo>
                  <a:pt x="2895492" y="435976"/>
                </a:lnTo>
                <a:lnTo>
                  <a:pt x="2913971" y="480684"/>
                </a:lnTo>
                <a:lnTo>
                  <a:pt x="2944451" y="522963"/>
                </a:lnTo>
                <a:lnTo>
                  <a:pt x="2976074" y="552026"/>
                </a:lnTo>
                <a:lnTo>
                  <a:pt x="3006959" y="561242"/>
                </a:lnTo>
                <a:lnTo>
                  <a:pt x="3042558" y="557170"/>
                </a:lnTo>
                <a:lnTo>
                  <a:pt x="3083016" y="550526"/>
                </a:lnTo>
                <a:lnTo>
                  <a:pt x="3128474" y="552026"/>
                </a:lnTo>
                <a:lnTo>
                  <a:pt x="3169220" y="562511"/>
                </a:lnTo>
                <a:lnTo>
                  <a:pt x="3214318" y="577203"/>
                </a:lnTo>
                <a:lnTo>
                  <a:pt x="3261903" y="594271"/>
                </a:lnTo>
                <a:lnTo>
                  <a:pt x="3310110" y="611889"/>
                </a:lnTo>
                <a:lnTo>
                  <a:pt x="3357074" y="628226"/>
                </a:lnTo>
                <a:lnTo>
                  <a:pt x="3406451" y="642442"/>
                </a:lnTo>
                <a:lnTo>
                  <a:pt x="3459487" y="655268"/>
                </a:lnTo>
                <a:lnTo>
                  <a:pt x="3510693" y="668606"/>
                </a:lnTo>
                <a:lnTo>
                  <a:pt x="3554584" y="684358"/>
                </a:lnTo>
                <a:lnTo>
                  <a:pt x="3585674" y="704426"/>
                </a:lnTo>
                <a:lnTo>
                  <a:pt x="3605283" y="737240"/>
                </a:lnTo>
                <a:lnTo>
                  <a:pt x="3609391" y="776054"/>
                </a:lnTo>
                <a:lnTo>
                  <a:pt x="3601640" y="817155"/>
                </a:lnTo>
                <a:lnTo>
                  <a:pt x="3585674" y="856826"/>
                </a:lnTo>
                <a:lnTo>
                  <a:pt x="3553755" y="925284"/>
                </a:lnTo>
                <a:lnTo>
                  <a:pt x="3528835" y="959422"/>
                </a:lnTo>
                <a:lnTo>
                  <a:pt x="3490527" y="988622"/>
                </a:lnTo>
                <a:lnTo>
                  <a:pt x="3433274" y="1009226"/>
                </a:lnTo>
                <a:lnTo>
                  <a:pt x="3357417" y="1020788"/>
                </a:lnTo>
                <a:lnTo>
                  <a:pt x="3311159" y="1024642"/>
                </a:lnTo>
                <a:lnTo>
                  <a:pt x="3260951" y="1027212"/>
                </a:lnTo>
                <a:lnTo>
                  <a:pt x="3207994" y="1028497"/>
                </a:lnTo>
                <a:lnTo>
                  <a:pt x="3153492" y="1028497"/>
                </a:lnTo>
                <a:lnTo>
                  <a:pt x="3098646" y="1027212"/>
                </a:lnTo>
                <a:lnTo>
                  <a:pt x="3044660" y="1024642"/>
                </a:lnTo>
                <a:lnTo>
                  <a:pt x="2992734" y="1020788"/>
                </a:lnTo>
                <a:lnTo>
                  <a:pt x="2944071" y="1015650"/>
                </a:lnTo>
                <a:lnTo>
                  <a:pt x="2899874" y="1009226"/>
                </a:lnTo>
                <a:lnTo>
                  <a:pt x="2844935" y="996521"/>
                </a:lnTo>
                <a:lnTo>
                  <a:pt x="2793837" y="978449"/>
                </a:lnTo>
                <a:lnTo>
                  <a:pt x="2745703" y="956787"/>
                </a:lnTo>
                <a:lnTo>
                  <a:pt x="2699658" y="933312"/>
                </a:lnTo>
                <a:lnTo>
                  <a:pt x="2654828" y="909802"/>
                </a:lnTo>
                <a:lnTo>
                  <a:pt x="2610338" y="888032"/>
                </a:lnTo>
                <a:lnTo>
                  <a:pt x="2565311" y="869782"/>
                </a:lnTo>
                <a:lnTo>
                  <a:pt x="2518874" y="856826"/>
                </a:lnTo>
                <a:lnTo>
                  <a:pt x="2470655" y="849607"/>
                </a:lnTo>
                <a:lnTo>
                  <a:pt x="2421731" y="846218"/>
                </a:lnTo>
                <a:lnTo>
                  <a:pt x="2372539" y="845776"/>
                </a:lnTo>
                <a:lnTo>
                  <a:pt x="2323516" y="847396"/>
                </a:lnTo>
                <a:lnTo>
                  <a:pt x="2275101" y="850196"/>
                </a:lnTo>
                <a:lnTo>
                  <a:pt x="2227730" y="853290"/>
                </a:lnTo>
                <a:lnTo>
                  <a:pt x="2181842" y="855795"/>
                </a:lnTo>
                <a:lnTo>
                  <a:pt x="2137874" y="856826"/>
                </a:lnTo>
                <a:lnTo>
                  <a:pt x="2084393" y="856826"/>
                </a:lnTo>
                <a:lnTo>
                  <a:pt x="2036161" y="856826"/>
                </a:lnTo>
                <a:lnTo>
                  <a:pt x="1990046" y="856826"/>
                </a:lnTo>
                <a:lnTo>
                  <a:pt x="1942915" y="856826"/>
                </a:lnTo>
                <a:lnTo>
                  <a:pt x="1891635" y="856826"/>
                </a:lnTo>
                <a:lnTo>
                  <a:pt x="1833074" y="856826"/>
                </a:lnTo>
                <a:lnTo>
                  <a:pt x="1788044" y="856425"/>
                </a:lnTo>
                <a:lnTo>
                  <a:pt x="1738630" y="855421"/>
                </a:lnTo>
                <a:lnTo>
                  <a:pt x="1686093" y="854117"/>
                </a:lnTo>
                <a:lnTo>
                  <a:pt x="1631693" y="852812"/>
                </a:lnTo>
                <a:lnTo>
                  <a:pt x="1576691" y="851809"/>
                </a:lnTo>
                <a:lnTo>
                  <a:pt x="1522347" y="851407"/>
                </a:lnTo>
                <a:lnTo>
                  <a:pt x="1469923" y="851909"/>
                </a:lnTo>
                <a:lnTo>
                  <a:pt x="1420678" y="853615"/>
                </a:lnTo>
                <a:lnTo>
                  <a:pt x="1375874" y="856826"/>
                </a:lnTo>
                <a:lnTo>
                  <a:pt x="1315249" y="865222"/>
                </a:lnTo>
                <a:lnTo>
                  <a:pt x="1259937" y="876751"/>
                </a:lnTo>
                <a:lnTo>
                  <a:pt x="1208901" y="890354"/>
                </a:lnTo>
                <a:lnTo>
                  <a:pt x="1161103" y="904973"/>
                </a:lnTo>
                <a:lnTo>
                  <a:pt x="1115506" y="919550"/>
                </a:lnTo>
                <a:lnTo>
                  <a:pt x="1071074" y="933026"/>
                </a:lnTo>
                <a:lnTo>
                  <a:pt x="1022794" y="946072"/>
                </a:lnTo>
                <a:lnTo>
                  <a:pt x="981280" y="956557"/>
                </a:lnTo>
                <a:lnTo>
                  <a:pt x="941046" y="968139"/>
                </a:lnTo>
                <a:lnTo>
                  <a:pt x="896606" y="984476"/>
                </a:lnTo>
                <a:lnTo>
                  <a:pt x="842474" y="1009226"/>
                </a:lnTo>
                <a:lnTo>
                  <a:pt x="806680" y="1028856"/>
                </a:lnTo>
                <a:lnTo>
                  <a:pt x="767787" y="1052870"/>
                </a:lnTo>
                <a:lnTo>
                  <a:pt x="726424" y="1080007"/>
                </a:lnTo>
                <a:lnTo>
                  <a:pt x="683217" y="1109007"/>
                </a:lnTo>
                <a:lnTo>
                  <a:pt x="638793" y="1138609"/>
                </a:lnTo>
                <a:lnTo>
                  <a:pt x="593780" y="1167553"/>
                </a:lnTo>
                <a:lnTo>
                  <a:pt x="548804" y="1194577"/>
                </a:lnTo>
                <a:lnTo>
                  <a:pt x="504493" y="1218422"/>
                </a:lnTo>
                <a:lnTo>
                  <a:pt x="461474" y="1237826"/>
                </a:lnTo>
                <a:lnTo>
                  <a:pt x="411692" y="1256290"/>
                </a:lnTo>
                <a:lnTo>
                  <a:pt x="358973" y="1273092"/>
                </a:lnTo>
                <a:lnTo>
                  <a:pt x="305093" y="1287788"/>
                </a:lnTo>
                <a:lnTo>
                  <a:pt x="251829" y="1299929"/>
                </a:lnTo>
                <a:lnTo>
                  <a:pt x="200958" y="1309070"/>
                </a:lnTo>
                <a:lnTo>
                  <a:pt x="154257" y="1314764"/>
                </a:lnTo>
                <a:lnTo>
                  <a:pt x="113503" y="1316565"/>
                </a:lnTo>
                <a:lnTo>
                  <a:pt x="80474" y="1314026"/>
                </a:lnTo>
                <a:lnTo>
                  <a:pt x="34599" y="1292250"/>
                </a:lnTo>
                <a:lnTo>
                  <a:pt x="8941" y="1252399"/>
                </a:lnTo>
                <a:lnTo>
                  <a:pt x="0" y="1205263"/>
                </a:lnTo>
                <a:lnTo>
                  <a:pt x="4274" y="1161626"/>
                </a:lnTo>
                <a:lnTo>
                  <a:pt x="22514" y="1123776"/>
                </a:lnTo>
                <a:lnTo>
                  <a:pt x="56471" y="1085712"/>
                </a:lnTo>
                <a:lnTo>
                  <a:pt x="102429" y="1047505"/>
                </a:lnTo>
                <a:lnTo>
                  <a:pt x="156674" y="1009226"/>
                </a:lnTo>
                <a:lnTo>
                  <a:pt x="196191" y="986308"/>
                </a:lnTo>
                <a:lnTo>
                  <a:pt x="245892" y="961551"/>
                </a:lnTo>
                <a:lnTo>
                  <a:pt x="300472" y="936287"/>
                </a:lnTo>
                <a:lnTo>
                  <a:pt x="354625" y="911850"/>
                </a:lnTo>
                <a:lnTo>
                  <a:pt x="403046" y="889572"/>
                </a:lnTo>
                <a:lnTo>
                  <a:pt x="440431" y="870787"/>
                </a:lnTo>
                <a:lnTo>
                  <a:pt x="461474" y="856826"/>
                </a:lnTo>
                <a:lnTo>
                  <a:pt x="455342" y="839669"/>
                </a:lnTo>
                <a:lnTo>
                  <a:pt x="413563" y="823584"/>
                </a:lnTo>
                <a:lnTo>
                  <a:pt x="357639" y="805070"/>
                </a:lnTo>
                <a:lnTo>
                  <a:pt x="309074" y="780626"/>
                </a:lnTo>
                <a:close/>
              </a:path>
            </a:pathLst>
          </a:custGeom>
          <a:ln w="38100">
            <a:solidFill>
              <a:srgbClr val="000000"/>
            </a:solidFill>
          </a:ln>
        </p:spPr>
        <p:txBody>
          <a:bodyPr wrap="square" lIns="0" tIns="0" rIns="0" bIns="0" rtlCol="0"/>
          <a:lstStyle/>
          <a:p>
            <a:endParaRPr/>
          </a:p>
        </p:txBody>
      </p:sp>
      <p:sp>
        <p:nvSpPr>
          <p:cNvPr id="16" name="object 16"/>
          <p:cNvSpPr txBox="1"/>
          <p:nvPr/>
        </p:nvSpPr>
        <p:spPr>
          <a:xfrm>
            <a:off x="5894209" y="5514594"/>
            <a:ext cx="1949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S</a:t>
            </a:r>
            <a:endParaRPr sz="2400">
              <a:latin typeface="Times New Roman" panose="02020603050405020304"/>
              <a:cs typeface="Times New Roman" panose="02020603050405020304"/>
            </a:endParaRPr>
          </a:p>
        </p:txBody>
      </p:sp>
      <p:sp>
        <p:nvSpPr>
          <p:cNvPr id="17" name="object 17"/>
          <p:cNvSpPr/>
          <p:nvPr/>
        </p:nvSpPr>
        <p:spPr>
          <a:xfrm>
            <a:off x="6202565" y="4857750"/>
            <a:ext cx="152400" cy="457200"/>
          </a:xfrm>
          <a:custGeom>
            <a:avLst/>
            <a:gdLst/>
            <a:ahLst/>
            <a:cxnLst/>
            <a:rect l="l" t="t" r="r" b="b"/>
            <a:pathLst>
              <a:path w="152400" h="457200">
                <a:moveTo>
                  <a:pt x="0" y="0"/>
                </a:moveTo>
                <a:lnTo>
                  <a:pt x="152400" y="457200"/>
                </a:lnTo>
              </a:path>
            </a:pathLst>
          </a:custGeom>
          <a:ln w="28575">
            <a:solidFill>
              <a:srgbClr val="000000"/>
            </a:solidFill>
          </a:ln>
        </p:spPr>
        <p:txBody>
          <a:bodyPr wrap="square" lIns="0" tIns="0" rIns="0" bIns="0" rtlCol="0"/>
          <a:lstStyle/>
          <a:p>
            <a:endParaRPr/>
          </a:p>
        </p:txBody>
      </p:sp>
      <p:sp>
        <p:nvSpPr>
          <p:cNvPr id="18" name="object 18"/>
          <p:cNvSpPr/>
          <p:nvPr/>
        </p:nvSpPr>
        <p:spPr>
          <a:xfrm>
            <a:off x="6753491" y="5174741"/>
            <a:ext cx="381000" cy="76200"/>
          </a:xfrm>
          <a:custGeom>
            <a:avLst/>
            <a:gdLst/>
            <a:ahLst/>
            <a:cxnLst/>
            <a:rect l="l" t="t" r="r" b="b"/>
            <a:pathLst>
              <a:path w="381000" h="76200">
                <a:moveTo>
                  <a:pt x="0" y="76200"/>
                </a:moveTo>
                <a:lnTo>
                  <a:pt x="381000" y="0"/>
                </a:lnTo>
              </a:path>
            </a:pathLst>
          </a:custGeom>
          <a:ln w="28575">
            <a:solidFill>
              <a:srgbClr val="000000"/>
            </a:solidFill>
          </a:ln>
        </p:spPr>
        <p:txBody>
          <a:bodyPr wrap="square" lIns="0" tIns="0" rIns="0" bIns="0" rtlCol="0"/>
          <a:lstStyle/>
          <a:p>
            <a:endParaRPr/>
          </a:p>
        </p:txBody>
      </p:sp>
      <p:sp>
        <p:nvSpPr>
          <p:cNvPr id="19" name="object 19"/>
          <p:cNvSpPr/>
          <p:nvPr/>
        </p:nvSpPr>
        <p:spPr>
          <a:xfrm>
            <a:off x="7058291" y="5631941"/>
            <a:ext cx="304800" cy="228600"/>
          </a:xfrm>
          <a:custGeom>
            <a:avLst/>
            <a:gdLst/>
            <a:ahLst/>
            <a:cxnLst/>
            <a:rect l="l" t="t" r="r" b="b"/>
            <a:pathLst>
              <a:path w="304800" h="228600">
                <a:moveTo>
                  <a:pt x="0" y="228600"/>
                </a:moveTo>
                <a:lnTo>
                  <a:pt x="304800" y="0"/>
                </a:lnTo>
              </a:path>
            </a:pathLst>
          </a:custGeom>
          <a:ln w="28575">
            <a:solidFill>
              <a:srgbClr val="000000"/>
            </a:solidFill>
          </a:ln>
        </p:spPr>
        <p:txBody>
          <a:bodyPr wrap="square" lIns="0" tIns="0" rIns="0" bIns="0" rtlCol="0"/>
          <a:lstStyle/>
          <a:p>
            <a:endParaRPr/>
          </a:p>
        </p:txBody>
      </p:sp>
      <p:sp>
        <p:nvSpPr>
          <p:cNvPr id="20" name="object 20"/>
          <p:cNvSpPr/>
          <p:nvPr/>
        </p:nvSpPr>
        <p:spPr>
          <a:xfrm>
            <a:off x="6524891" y="5936741"/>
            <a:ext cx="0" cy="381000"/>
          </a:xfrm>
          <a:custGeom>
            <a:avLst/>
            <a:gdLst/>
            <a:ahLst/>
            <a:cxnLst/>
            <a:rect l="l" t="t" r="r" b="b"/>
            <a:pathLst>
              <a:path h="381000">
                <a:moveTo>
                  <a:pt x="0" y="0"/>
                </a:moveTo>
                <a:lnTo>
                  <a:pt x="0" y="381000"/>
                </a:lnTo>
              </a:path>
            </a:pathLst>
          </a:custGeom>
          <a:ln w="28575">
            <a:solidFill>
              <a:srgbClr val="000000"/>
            </a:solidFill>
          </a:ln>
        </p:spPr>
        <p:txBody>
          <a:bodyPr wrap="square" lIns="0" tIns="0" rIns="0" bIns="0" rtlCol="0"/>
          <a:lstStyle/>
          <a:p>
            <a:endParaRPr/>
          </a:p>
        </p:txBody>
      </p:sp>
      <p:sp>
        <p:nvSpPr>
          <p:cNvPr id="21" name="object 21"/>
          <p:cNvSpPr/>
          <p:nvPr/>
        </p:nvSpPr>
        <p:spPr>
          <a:xfrm>
            <a:off x="3857891" y="5250941"/>
            <a:ext cx="76200" cy="381000"/>
          </a:xfrm>
          <a:custGeom>
            <a:avLst/>
            <a:gdLst/>
            <a:ahLst/>
            <a:cxnLst/>
            <a:rect l="l" t="t" r="r" b="b"/>
            <a:pathLst>
              <a:path w="76200" h="381000">
                <a:moveTo>
                  <a:pt x="0" y="381000"/>
                </a:moveTo>
                <a:lnTo>
                  <a:pt x="76199" y="0"/>
                </a:lnTo>
              </a:path>
            </a:pathLst>
          </a:custGeom>
          <a:ln w="28575">
            <a:solidFill>
              <a:srgbClr val="000000"/>
            </a:solidFill>
          </a:ln>
        </p:spPr>
        <p:txBody>
          <a:bodyPr wrap="square" lIns="0" tIns="0" rIns="0" bIns="0" rtlCol="0"/>
          <a:lstStyle/>
          <a:p>
            <a:endParaRPr/>
          </a:p>
        </p:txBody>
      </p:sp>
      <p:sp>
        <p:nvSpPr>
          <p:cNvPr id="22" name="object 22"/>
          <p:cNvSpPr/>
          <p:nvPr/>
        </p:nvSpPr>
        <p:spPr>
          <a:xfrm>
            <a:off x="3834269" y="6298691"/>
            <a:ext cx="76200" cy="304800"/>
          </a:xfrm>
          <a:custGeom>
            <a:avLst/>
            <a:gdLst/>
            <a:ahLst/>
            <a:cxnLst/>
            <a:rect l="l" t="t" r="r" b="b"/>
            <a:pathLst>
              <a:path w="76200" h="304800">
                <a:moveTo>
                  <a:pt x="0" y="0"/>
                </a:moveTo>
                <a:lnTo>
                  <a:pt x="76200" y="304800"/>
                </a:lnTo>
              </a:path>
            </a:pathLst>
          </a:custGeom>
          <a:ln w="28575">
            <a:solidFill>
              <a:srgbClr val="000000"/>
            </a:solidFill>
          </a:ln>
        </p:spPr>
        <p:txBody>
          <a:bodyPr wrap="square" lIns="0" tIns="0" rIns="0" bIns="0" rtlCol="0"/>
          <a:lstStyle/>
          <a:p>
            <a:endParaRPr/>
          </a:p>
        </p:txBody>
      </p:sp>
      <p:sp>
        <p:nvSpPr>
          <p:cNvPr id="23" name="object 23"/>
          <p:cNvSpPr/>
          <p:nvPr/>
        </p:nvSpPr>
        <p:spPr>
          <a:xfrm>
            <a:off x="3476891" y="6165341"/>
            <a:ext cx="228600" cy="76200"/>
          </a:xfrm>
          <a:custGeom>
            <a:avLst/>
            <a:gdLst/>
            <a:ahLst/>
            <a:cxnLst/>
            <a:rect l="l" t="t" r="r" b="b"/>
            <a:pathLst>
              <a:path w="228600" h="76200">
                <a:moveTo>
                  <a:pt x="228600" y="76200"/>
                </a:moveTo>
                <a:lnTo>
                  <a:pt x="0" y="0"/>
                </a:lnTo>
              </a:path>
            </a:pathLst>
          </a:custGeom>
          <a:ln w="28575">
            <a:solidFill>
              <a:srgbClr val="000000"/>
            </a:solidFill>
          </a:ln>
        </p:spPr>
        <p:txBody>
          <a:bodyPr wrap="square" lIns="0" tIns="0" rIns="0" bIns="0" rtlCol="0"/>
          <a:lstStyle/>
          <a:p>
            <a:endParaRPr/>
          </a:p>
        </p:txBody>
      </p:sp>
      <p:sp>
        <p:nvSpPr>
          <p:cNvPr id="24" name="object 24"/>
          <p:cNvSpPr/>
          <p:nvPr/>
        </p:nvSpPr>
        <p:spPr>
          <a:xfrm>
            <a:off x="3553091" y="5708141"/>
            <a:ext cx="304800" cy="76200"/>
          </a:xfrm>
          <a:custGeom>
            <a:avLst/>
            <a:gdLst/>
            <a:ahLst/>
            <a:cxnLst/>
            <a:rect l="l" t="t" r="r" b="b"/>
            <a:pathLst>
              <a:path w="304800" h="76200">
                <a:moveTo>
                  <a:pt x="304800" y="0"/>
                </a:moveTo>
                <a:lnTo>
                  <a:pt x="0" y="76200"/>
                </a:lnTo>
              </a:path>
            </a:pathLst>
          </a:custGeom>
          <a:ln w="28575">
            <a:solidFill>
              <a:srgbClr val="000000"/>
            </a:solidFill>
          </a:ln>
        </p:spPr>
        <p:txBody>
          <a:bodyPr wrap="square" lIns="0" tIns="0" rIns="0" bIns="0" rtlCol="0"/>
          <a:lstStyle/>
          <a:p>
            <a:endParaRPr/>
          </a:p>
        </p:txBody>
      </p:sp>
      <p:sp>
        <p:nvSpPr>
          <p:cNvPr id="25" name="object 2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44929" y="1854200"/>
            <a:ext cx="2502535" cy="418465"/>
          </a:xfrm>
          <a:prstGeom prst="rect">
            <a:avLst/>
          </a:prstGeom>
        </p:spPr>
        <p:txBody>
          <a:bodyPr vert="horz" wrap="square" lIns="0" tIns="0" rIns="0" bIns="0" rtlCol="0">
            <a:spAutoFit/>
          </a:bodyPr>
          <a:lstStyle/>
          <a:p>
            <a:pPr marL="12700">
              <a:lnSpc>
                <a:spcPts val="3295"/>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边界分段举例</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
        <p:nvSpPr>
          <p:cNvPr id="7" name="object 7"/>
          <p:cNvSpPr/>
          <p:nvPr/>
        </p:nvSpPr>
        <p:spPr>
          <a:xfrm>
            <a:off x="3114941" y="2724150"/>
            <a:ext cx="6048755" cy="2061972"/>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2254123" y="5011673"/>
            <a:ext cx="3159125" cy="377190"/>
          </a:xfrm>
          <a:prstGeom prst="rect">
            <a:avLst/>
          </a:prstGeom>
        </p:spPr>
        <p:txBody>
          <a:bodyPr vert="horz" wrap="square" lIns="0" tIns="0" rIns="0" bIns="0" rtlCol="0">
            <a:spAutoFit/>
          </a:bodyPr>
          <a:lstStyle/>
          <a:p>
            <a:pPr marL="12700">
              <a:lnSpc>
                <a:spcPct val="100000"/>
              </a:lnSpc>
            </a:pPr>
            <a:r>
              <a:rPr sz="2400" dirty="0">
                <a:solidFill>
                  <a:srgbClr val="EE2B0A"/>
                </a:solidFill>
                <a:latin typeface="宋体" panose="02010600030101010101" pitchFamily="2" charset="-122"/>
                <a:cs typeface="宋体" panose="02010600030101010101" pitchFamily="2" charset="-122"/>
              </a:rPr>
              <a:t>区域</a:t>
            </a:r>
            <a:r>
              <a:rPr sz="2400" dirty="0">
                <a:solidFill>
                  <a:srgbClr val="EE2B0A"/>
                </a:solidFill>
                <a:latin typeface="Times New Roman" panose="02020603050405020304"/>
                <a:cs typeface="Times New Roman" panose="02020603050405020304"/>
              </a:rPr>
              <a:t>S</a:t>
            </a:r>
            <a:r>
              <a:rPr sz="2400" dirty="0">
                <a:solidFill>
                  <a:srgbClr val="EE2B0A"/>
                </a:solidFill>
                <a:latin typeface="宋体" panose="02010600030101010101" pitchFamily="2" charset="-122"/>
                <a:cs typeface="宋体" panose="02010600030101010101" pitchFamily="2" charset="-122"/>
              </a:rPr>
              <a:t>和它的凸起补集</a:t>
            </a:r>
            <a:r>
              <a:rPr sz="2400" dirty="0">
                <a:solidFill>
                  <a:srgbClr val="EE2B0A"/>
                </a:solidFill>
                <a:latin typeface="Times New Roman" panose="02020603050405020304"/>
                <a:cs typeface="Times New Roman" panose="02020603050405020304"/>
              </a:rPr>
              <a:t>D</a:t>
            </a:r>
            <a:endParaRPr sz="2400">
              <a:latin typeface="Times New Roman" panose="02020603050405020304"/>
              <a:cs typeface="Times New Roman" panose="02020603050405020304"/>
            </a:endParaRPr>
          </a:p>
        </p:txBody>
      </p:sp>
      <p:sp>
        <p:nvSpPr>
          <p:cNvPr id="9" name="object 9"/>
          <p:cNvSpPr txBox="1"/>
          <p:nvPr/>
        </p:nvSpPr>
        <p:spPr>
          <a:xfrm>
            <a:off x="6150228" y="5011673"/>
            <a:ext cx="1854200" cy="360680"/>
          </a:xfrm>
          <a:prstGeom prst="rect">
            <a:avLst/>
          </a:prstGeom>
        </p:spPr>
        <p:txBody>
          <a:bodyPr vert="horz" wrap="square" lIns="0" tIns="0" rIns="0" bIns="0" rtlCol="0">
            <a:spAutoFit/>
          </a:bodyPr>
          <a:lstStyle/>
          <a:p>
            <a:pPr marL="12700">
              <a:lnSpc>
                <a:spcPts val="2840"/>
              </a:lnSpc>
            </a:pPr>
            <a:r>
              <a:rPr sz="2400" dirty="0">
                <a:solidFill>
                  <a:srgbClr val="EE2B0A"/>
                </a:solidFill>
                <a:latin typeface="宋体" panose="02010600030101010101" pitchFamily="2" charset="-122"/>
                <a:cs typeface="宋体" panose="02010600030101010101" pitchFamily="2" charset="-122"/>
              </a:rPr>
              <a:t>被分割的边界</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208"/>
            <a:ext cx="7475855" cy="433197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7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边界分段</a:t>
            </a:r>
            <a:endParaRPr sz="3200">
              <a:latin typeface="新宋体" panose="02010609030101010101" charset="-122"/>
              <a:cs typeface="新宋体" panose="02010609030101010101" charset="-122"/>
            </a:endParaRPr>
          </a:p>
          <a:p>
            <a:pPr marL="927100" marR="41910" indent="-457200">
              <a:lnSpc>
                <a:spcPts val="4600"/>
              </a:lnSpc>
              <a:spcBef>
                <a:spcPts val="27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问题： 噪音的影响，导致出现零碎的划分。</a:t>
            </a:r>
            <a:endParaRPr sz="3200">
              <a:latin typeface="新宋体" panose="02010609030101010101" charset="-122"/>
              <a:cs typeface="新宋体" panose="02010609030101010101" charset="-122"/>
            </a:endParaRPr>
          </a:p>
          <a:p>
            <a:pPr marL="469900">
              <a:lnSpc>
                <a:spcPct val="100000"/>
              </a:lnSpc>
              <a:spcBef>
                <a:spcPts val="48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解决的方法：</a:t>
            </a:r>
            <a:endParaRPr sz="3200">
              <a:latin typeface="新宋体" panose="02010609030101010101" charset="-122"/>
              <a:cs typeface="新宋体" panose="02010609030101010101" charset="-122"/>
            </a:endParaRPr>
          </a:p>
          <a:p>
            <a:pPr marL="1155700" marR="5080" indent="-229235">
              <a:lnSpc>
                <a:spcPct val="100000"/>
              </a:lnSpc>
              <a:spcBef>
                <a:spcPts val="755"/>
              </a:spcBef>
            </a:pPr>
            <a:r>
              <a:rPr sz="3200" spc="105" dirty="0">
                <a:latin typeface="新宋体" panose="02010609030101010101" charset="-122"/>
                <a:cs typeface="新宋体" panose="02010609030101010101" charset="-122"/>
              </a:rPr>
              <a:t>先平滑边界，或用多边形逼近边界, </a:t>
            </a:r>
            <a:r>
              <a:rPr sz="3200" spc="-5" dirty="0">
                <a:latin typeface="新宋体" panose="02010609030101010101" charset="-122"/>
                <a:cs typeface="新宋体" panose="02010609030101010101" charset="-122"/>
              </a:rPr>
              <a:t>然后再分段</a:t>
            </a:r>
            <a:endParaRPr sz="3200">
              <a:latin typeface="新宋体" panose="02010609030101010101" charset="-122"/>
              <a:cs typeface="新宋体" panose="02010609030101010101" charset="-122"/>
            </a:endParaRPr>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1820164"/>
            <a:ext cx="7854315" cy="447167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区域骨架</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基本思想</a:t>
            </a:r>
            <a:endParaRPr sz="3200">
              <a:latin typeface="新宋体" panose="02010609030101010101" charset="-122"/>
              <a:cs typeface="新宋体" panose="02010609030101010101" charset="-122"/>
            </a:endParaRPr>
          </a:p>
          <a:p>
            <a:pPr marL="1155700" marR="15875" indent="-228600" algn="just">
              <a:lnSpc>
                <a:spcPct val="110000"/>
              </a:lnSpc>
              <a:spcBef>
                <a:spcPts val="590"/>
              </a:spcBef>
            </a:pPr>
            <a:r>
              <a:rPr sz="1900" dirty="0">
                <a:solidFill>
                  <a:srgbClr val="EE2B0A"/>
                </a:solidFill>
                <a:latin typeface="Wingdings" panose="05000000000000000000"/>
                <a:cs typeface="Wingdings" panose="05000000000000000000"/>
              </a:rPr>
              <a:t></a:t>
            </a:r>
            <a:r>
              <a:rPr sz="1900" spc="-190" dirty="0">
                <a:solidFill>
                  <a:srgbClr val="EE2B0A"/>
                </a:solidFill>
                <a:latin typeface="Times New Roman" panose="02020603050405020304"/>
                <a:cs typeface="Times New Roman" panose="02020603050405020304"/>
              </a:rPr>
              <a:t> </a:t>
            </a:r>
            <a:r>
              <a:rPr sz="2700" spc="75" dirty="0">
                <a:latin typeface="新宋体" panose="02010609030101010101" charset="-122"/>
                <a:cs typeface="新宋体" panose="02010609030101010101" charset="-122"/>
              </a:rPr>
              <a:t>表示一个平面区域结构</a:t>
            </a:r>
            <a:r>
              <a:rPr sz="2700" spc="60" dirty="0">
                <a:latin typeface="新宋体" panose="02010609030101010101" charset="-122"/>
                <a:cs typeface="新宋体" panose="02010609030101010101" charset="-122"/>
              </a:rPr>
              <a:t>形</a:t>
            </a:r>
            <a:r>
              <a:rPr sz="2700" spc="65" dirty="0">
                <a:latin typeface="新宋体" panose="02010609030101010101" charset="-122"/>
                <a:cs typeface="新宋体" panose="02010609030101010101" charset="-122"/>
              </a:rPr>
              <a:t>状</a:t>
            </a:r>
            <a:r>
              <a:rPr sz="2700" spc="60" dirty="0">
                <a:latin typeface="新宋体" panose="02010609030101010101" charset="-122"/>
                <a:cs typeface="新宋体" panose="02010609030101010101" charset="-122"/>
              </a:rPr>
              <a:t>的</a:t>
            </a:r>
            <a:r>
              <a:rPr sz="2700" spc="65" dirty="0">
                <a:latin typeface="新宋体" panose="02010609030101010101" charset="-122"/>
                <a:cs typeface="新宋体" panose="02010609030101010101" charset="-122"/>
              </a:rPr>
              <a:t>重</a:t>
            </a:r>
            <a:r>
              <a:rPr sz="2700" spc="60" dirty="0">
                <a:latin typeface="新宋体" panose="02010609030101010101" charset="-122"/>
                <a:cs typeface="新宋体" panose="02010609030101010101" charset="-122"/>
              </a:rPr>
              <a:t>要</a:t>
            </a:r>
            <a:r>
              <a:rPr sz="2700" spc="65" dirty="0">
                <a:latin typeface="新宋体" panose="02010609030101010101" charset="-122"/>
                <a:cs typeface="新宋体" panose="02010609030101010101" charset="-122"/>
              </a:rPr>
              <a:t>方</a:t>
            </a:r>
            <a:r>
              <a:rPr sz="2700" spc="60" dirty="0">
                <a:latin typeface="新宋体" panose="02010609030101010101" charset="-122"/>
                <a:cs typeface="新宋体" panose="02010609030101010101" charset="-122"/>
              </a:rPr>
              <a:t>法</a:t>
            </a:r>
            <a:r>
              <a:rPr sz="2700" spc="65" dirty="0">
                <a:latin typeface="新宋体" panose="02010609030101010101" charset="-122"/>
                <a:cs typeface="新宋体" panose="02010609030101010101" charset="-122"/>
              </a:rPr>
              <a:t>是</a:t>
            </a:r>
            <a:r>
              <a:rPr sz="2700" dirty="0">
                <a:latin typeface="新宋体" panose="02010609030101010101" charset="-122"/>
                <a:cs typeface="新宋体" panose="02010609030101010101" charset="-122"/>
              </a:rPr>
              <a:t>把 </a:t>
            </a:r>
            <a:r>
              <a:rPr sz="2700" spc="75" dirty="0">
                <a:latin typeface="新宋体" panose="02010609030101010101" charset="-122"/>
                <a:cs typeface="新宋体" panose="02010609030101010101" charset="-122"/>
              </a:rPr>
              <a:t>它削减成图形。这种削</a:t>
            </a:r>
            <a:r>
              <a:rPr sz="2700" spc="60" dirty="0">
                <a:latin typeface="新宋体" panose="02010609030101010101" charset="-122"/>
                <a:cs typeface="新宋体" panose="02010609030101010101" charset="-122"/>
              </a:rPr>
              <a:t>减</a:t>
            </a:r>
            <a:r>
              <a:rPr sz="2700" spc="65" dirty="0">
                <a:latin typeface="新宋体" panose="02010609030101010101" charset="-122"/>
                <a:cs typeface="新宋体" panose="02010609030101010101" charset="-122"/>
              </a:rPr>
              <a:t>可</a:t>
            </a:r>
            <a:r>
              <a:rPr sz="2700" spc="60" dirty="0">
                <a:latin typeface="新宋体" panose="02010609030101010101" charset="-122"/>
                <a:cs typeface="新宋体" panose="02010609030101010101" charset="-122"/>
              </a:rPr>
              <a:t>以</a:t>
            </a:r>
            <a:r>
              <a:rPr sz="2700" spc="65" dirty="0">
                <a:latin typeface="新宋体" panose="02010609030101010101" charset="-122"/>
                <a:cs typeface="新宋体" panose="02010609030101010101" charset="-122"/>
              </a:rPr>
              <a:t>通</a:t>
            </a:r>
            <a:r>
              <a:rPr sz="2700" spc="60" dirty="0">
                <a:latin typeface="新宋体" panose="02010609030101010101" charset="-122"/>
                <a:cs typeface="新宋体" panose="02010609030101010101" charset="-122"/>
              </a:rPr>
              <a:t>过</a:t>
            </a:r>
            <a:r>
              <a:rPr sz="2700" spc="65" dirty="0">
                <a:latin typeface="新宋体" panose="02010609030101010101" charset="-122"/>
                <a:cs typeface="新宋体" panose="02010609030101010101" charset="-122"/>
              </a:rPr>
              <a:t>细</a:t>
            </a:r>
            <a:r>
              <a:rPr sz="2700" spc="60" dirty="0">
                <a:latin typeface="新宋体" panose="02010609030101010101" charset="-122"/>
                <a:cs typeface="新宋体" panose="02010609030101010101" charset="-122"/>
              </a:rPr>
              <a:t>化</a:t>
            </a:r>
            <a:r>
              <a:rPr sz="2700" spc="65" dirty="0">
                <a:latin typeface="新宋体" panose="02010609030101010101" charset="-122"/>
                <a:cs typeface="新宋体" panose="02010609030101010101" charset="-122"/>
              </a:rPr>
              <a:t>（</a:t>
            </a:r>
            <a:r>
              <a:rPr sz="2700" dirty="0">
                <a:latin typeface="新宋体" panose="02010609030101010101" charset="-122"/>
                <a:cs typeface="新宋体" panose="02010609030101010101" charset="-122"/>
              </a:rPr>
              <a:t>也 称为抽骨架）算法，获取区域的骨架来实现</a:t>
            </a:r>
            <a:endParaRPr sz="2700">
              <a:latin typeface="新宋体" panose="02010609030101010101" charset="-122"/>
              <a:cs typeface="新宋体" panose="02010609030101010101" charset="-122"/>
            </a:endParaRPr>
          </a:p>
          <a:p>
            <a:pPr marL="927100">
              <a:lnSpc>
                <a:spcPct val="100000"/>
              </a:lnSpc>
              <a:spcBef>
                <a:spcPts val="975"/>
              </a:spcBef>
            </a:pPr>
            <a:r>
              <a:rPr sz="1900" dirty="0">
                <a:solidFill>
                  <a:srgbClr val="EE2B0A"/>
                </a:solidFill>
                <a:latin typeface="Wingdings" panose="05000000000000000000"/>
                <a:cs typeface="Wingdings" panose="05000000000000000000"/>
              </a:rPr>
              <a:t></a:t>
            </a:r>
            <a:r>
              <a:rPr sz="1900" spc="-190" dirty="0">
                <a:solidFill>
                  <a:srgbClr val="EE2B0A"/>
                </a:solidFill>
                <a:latin typeface="Times New Roman" panose="02020603050405020304"/>
                <a:cs typeface="Times New Roman" panose="02020603050405020304"/>
              </a:rPr>
              <a:t> </a:t>
            </a:r>
            <a:r>
              <a:rPr sz="2700" dirty="0">
                <a:latin typeface="新宋体" panose="02010609030101010101" charset="-122"/>
                <a:cs typeface="新宋体" panose="02010609030101010101" charset="-122"/>
              </a:rPr>
              <a:t>Blum的中轴变换方法（MAT）</a:t>
            </a:r>
            <a:endParaRPr sz="2700">
              <a:latin typeface="新宋体" panose="02010609030101010101" charset="-122"/>
              <a:cs typeface="新宋体" panose="02010609030101010101" charset="-122"/>
            </a:endParaRPr>
          </a:p>
          <a:p>
            <a:pPr marL="1155700" marR="5080" indent="114300" algn="just">
              <a:lnSpc>
                <a:spcPct val="110000"/>
              </a:lnSpc>
              <a:spcBef>
                <a:spcPts val="650"/>
              </a:spcBef>
            </a:pPr>
            <a:r>
              <a:rPr sz="2700" spc="85" dirty="0">
                <a:latin typeface="新宋体" panose="02010609030101010101" charset="-122"/>
                <a:cs typeface="新宋体" panose="02010609030101010101" charset="-122"/>
              </a:rPr>
              <a:t>设</a:t>
            </a:r>
            <a:r>
              <a:rPr sz="2700" dirty="0">
                <a:latin typeface="新宋体" panose="02010609030101010101" charset="-122"/>
                <a:cs typeface="新宋体" panose="02010609030101010101" charset="-122"/>
              </a:rPr>
              <a:t>:</a:t>
            </a:r>
            <a:r>
              <a:rPr sz="2700" spc="85" dirty="0">
                <a:latin typeface="新宋体" panose="02010609030101010101" charset="-122"/>
                <a:cs typeface="新宋体" panose="02010609030101010101" charset="-122"/>
              </a:rPr>
              <a:t>R是一个区域，B为R的边界点，对于R中 </a:t>
            </a:r>
            <a:r>
              <a:rPr sz="2700" spc="75" dirty="0">
                <a:latin typeface="新宋体" panose="02010609030101010101" charset="-122"/>
                <a:cs typeface="新宋体" panose="02010609030101010101" charset="-122"/>
              </a:rPr>
              <a:t>的点p，找p在B上</a:t>
            </a:r>
            <a:r>
              <a:rPr sz="2700" spc="70" dirty="0">
                <a:latin typeface="Times New Roman" panose="02020603050405020304"/>
                <a:cs typeface="Times New Roman" panose="02020603050405020304"/>
              </a:rPr>
              <a:t>“</a:t>
            </a:r>
            <a:r>
              <a:rPr sz="2700" spc="75" dirty="0">
                <a:latin typeface="新宋体" panose="02010609030101010101" charset="-122"/>
                <a:cs typeface="新宋体" panose="02010609030101010101" charset="-122"/>
              </a:rPr>
              <a:t>最</a:t>
            </a:r>
            <a:r>
              <a:rPr sz="2700" spc="70" dirty="0">
                <a:latin typeface="新宋体" panose="02010609030101010101" charset="-122"/>
                <a:cs typeface="新宋体" panose="02010609030101010101" charset="-122"/>
              </a:rPr>
              <a:t>近</a:t>
            </a:r>
            <a:r>
              <a:rPr sz="2700" spc="75" dirty="0">
                <a:latin typeface="Times New Roman" panose="02020603050405020304"/>
                <a:cs typeface="Times New Roman" panose="02020603050405020304"/>
              </a:rPr>
              <a:t>”</a:t>
            </a:r>
            <a:r>
              <a:rPr sz="2700" spc="70" dirty="0">
                <a:latin typeface="新宋体" panose="02010609030101010101" charset="-122"/>
                <a:cs typeface="新宋体" panose="02010609030101010101" charset="-122"/>
              </a:rPr>
              <a:t>的邻居。如果p有多 </a:t>
            </a:r>
            <a:r>
              <a:rPr sz="2700" dirty="0">
                <a:latin typeface="新宋体" panose="02010609030101010101" charset="-122"/>
                <a:cs typeface="新宋体" panose="02010609030101010101" charset="-122"/>
              </a:rPr>
              <a:t>于一个的邻居，称它属于R的中轴（骨架）</a:t>
            </a:r>
            <a:endParaRPr sz="27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54251" y="1964944"/>
            <a:ext cx="4138929" cy="261937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区域骨架（续）</a:t>
            </a:r>
            <a:endParaRPr sz="3200">
              <a:latin typeface="新宋体" panose="02010609030101010101" charset="-122"/>
              <a:cs typeface="新宋体" panose="02010609030101010101" charset="-122"/>
            </a:endParaRPr>
          </a:p>
          <a:p>
            <a:pPr marL="1282700" marR="5080" indent="-813435">
              <a:lnSpc>
                <a:spcPts val="4600"/>
              </a:lnSpc>
              <a:spcBef>
                <a:spcPts val="275"/>
              </a:spcBef>
              <a:tabLst>
                <a:tab pos="95885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问题：计算量大 包括计算区域的</a:t>
            </a:r>
            <a:endParaRPr sz="3200">
              <a:latin typeface="新宋体" panose="02010609030101010101" charset="-122"/>
              <a:cs typeface="新宋体" panose="02010609030101010101" charset="-122"/>
            </a:endParaRPr>
          </a:p>
          <a:p>
            <a:pPr marL="755650">
              <a:lnSpc>
                <a:spcPts val="3555"/>
              </a:lnSpc>
            </a:pPr>
            <a:r>
              <a:rPr sz="3200" spc="-5" dirty="0">
                <a:latin typeface="新宋体" panose="02010609030101010101" charset="-122"/>
                <a:cs typeface="新宋体" panose="02010609030101010101" charset="-122"/>
              </a:rPr>
              <a:t>每个内部点到其边</a:t>
            </a:r>
            <a:endParaRPr sz="3200">
              <a:latin typeface="新宋体" panose="02010609030101010101" charset="-122"/>
              <a:cs typeface="新宋体" panose="02010609030101010101" charset="-122"/>
            </a:endParaRPr>
          </a:p>
          <a:p>
            <a:pPr marL="755650">
              <a:lnSpc>
                <a:spcPts val="3745"/>
              </a:lnSpc>
            </a:pPr>
            <a:r>
              <a:rPr sz="3200" spc="-5" dirty="0">
                <a:latin typeface="新宋体" panose="02010609030101010101" charset="-122"/>
                <a:cs typeface="新宋体" panose="02010609030101010101" charset="-122"/>
              </a:rPr>
              <a:t>界点的距离</a:t>
            </a:r>
            <a:endParaRPr sz="3200">
              <a:latin typeface="新宋体" panose="02010609030101010101" charset="-122"/>
              <a:cs typeface="新宋体" panose="02010609030101010101" charset="-122"/>
            </a:endParaRPr>
          </a:p>
        </p:txBody>
      </p:sp>
      <p:sp>
        <p:nvSpPr>
          <p:cNvPr id="6" name="object 6"/>
          <p:cNvSpPr/>
          <p:nvPr/>
        </p:nvSpPr>
        <p:spPr>
          <a:xfrm>
            <a:off x="6712343" y="3168395"/>
            <a:ext cx="1752600" cy="2895600"/>
          </a:xfrm>
          <a:custGeom>
            <a:avLst/>
            <a:gdLst/>
            <a:ahLst/>
            <a:cxnLst/>
            <a:rect l="l" t="t" r="r" b="b"/>
            <a:pathLst>
              <a:path w="1752600" h="2895600">
                <a:moveTo>
                  <a:pt x="0" y="0"/>
                </a:moveTo>
                <a:lnTo>
                  <a:pt x="1371600" y="0"/>
                </a:lnTo>
                <a:lnTo>
                  <a:pt x="1371600" y="1219200"/>
                </a:lnTo>
                <a:lnTo>
                  <a:pt x="1752600" y="1447799"/>
                </a:lnTo>
                <a:lnTo>
                  <a:pt x="1371600" y="1676400"/>
                </a:lnTo>
                <a:lnTo>
                  <a:pt x="1371600" y="2895600"/>
                </a:lnTo>
                <a:lnTo>
                  <a:pt x="0" y="2895600"/>
                </a:lnTo>
                <a:lnTo>
                  <a:pt x="0" y="0"/>
                </a:lnTo>
              </a:path>
            </a:pathLst>
          </a:custGeom>
          <a:ln w="28575">
            <a:solidFill>
              <a:srgbClr val="000000"/>
            </a:solidFill>
          </a:ln>
        </p:spPr>
        <p:txBody>
          <a:bodyPr wrap="square" lIns="0" tIns="0" rIns="0" bIns="0" rtlCol="0"/>
          <a:lstStyle/>
          <a:p>
            <a:endParaRPr/>
          </a:p>
        </p:txBody>
      </p:sp>
      <p:sp>
        <p:nvSpPr>
          <p:cNvPr id="7" name="object 7"/>
          <p:cNvSpPr/>
          <p:nvPr/>
        </p:nvSpPr>
        <p:spPr>
          <a:xfrm>
            <a:off x="6712343" y="3168395"/>
            <a:ext cx="685800" cy="685800"/>
          </a:xfrm>
          <a:custGeom>
            <a:avLst/>
            <a:gdLst/>
            <a:ahLst/>
            <a:cxnLst/>
            <a:rect l="l" t="t" r="r" b="b"/>
            <a:pathLst>
              <a:path w="685800" h="685800">
                <a:moveTo>
                  <a:pt x="0" y="0"/>
                </a:moveTo>
                <a:lnTo>
                  <a:pt x="685800" y="685800"/>
                </a:lnTo>
              </a:path>
            </a:pathLst>
          </a:custGeom>
          <a:ln w="28575">
            <a:solidFill>
              <a:srgbClr val="000000"/>
            </a:solidFill>
            <a:prstDash val="lgDash"/>
          </a:ln>
        </p:spPr>
        <p:txBody>
          <a:bodyPr wrap="square" lIns="0" tIns="0" rIns="0" bIns="0" rtlCol="0"/>
          <a:lstStyle/>
          <a:p>
            <a:endParaRPr/>
          </a:p>
        </p:txBody>
      </p:sp>
      <p:sp>
        <p:nvSpPr>
          <p:cNvPr id="8" name="object 8"/>
          <p:cNvSpPr/>
          <p:nvPr/>
        </p:nvSpPr>
        <p:spPr>
          <a:xfrm>
            <a:off x="7398143" y="3168395"/>
            <a:ext cx="685800" cy="685800"/>
          </a:xfrm>
          <a:custGeom>
            <a:avLst/>
            <a:gdLst/>
            <a:ahLst/>
            <a:cxnLst/>
            <a:rect l="l" t="t" r="r" b="b"/>
            <a:pathLst>
              <a:path w="685800" h="685800">
                <a:moveTo>
                  <a:pt x="685800" y="0"/>
                </a:moveTo>
                <a:lnTo>
                  <a:pt x="0" y="685800"/>
                </a:lnTo>
              </a:path>
            </a:pathLst>
          </a:custGeom>
          <a:ln w="28575">
            <a:solidFill>
              <a:srgbClr val="000000"/>
            </a:solidFill>
            <a:prstDash val="lgDash"/>
          </a:ln>
        </p:spPr>
        <p:txBody>
          <a:bodyPr wrap="square" lIns="0" tIns="0" rIns="0" bIns="0" rtlCol="0"/>
          <a:lstStyle/>
          <a:p>
            <a:endParaRPr/>
          </a:p>
        </p:txBody>
      </p:sp>
      <p:sp>
        <p:nvSpPr>
          <p:cNvPr id="9" name="object 9"/>
          <p:cNvSpPr/>
          <p:nvPr/>
        </p:nvSpPr>
        <p:spPr>
          <a:xfrm>
            <a:off x="6712343" y="5378196"/>
            <a:ext cx="685800" cy="685800"/>
          </a:xfrm>
          <a:custGeom>
            <a:avLst/>
            <a:gdLst/>
            <a:ahLst/>
            <a:cxnLst/>
            <a:rect l="l" t="t" r="r" b="b"/>
            <a:pathLst>
              <a:path w="685800" h="685800">
                <a:moveTo>
                  <a:pt x="0" y="685800"/>
                </a:moveTo>
                <a:lnTo>
                  <a:pt x="685800" y="0"/>
                </a:lnTo>
              </a:path>
            </a:pathLst>
          </a:custGeom>
          <a:ln w="28575">
            <a:solidFill>
              <a:srgbClr val="000000"/>
            </a:solidFill>
            <a:prstDash val="lgDash"/>
          </a:ln>
        </p:spPr>
        <p:txBody>
          <a:bodyPr wrap="square" lIns="0" tIns="0" rIns="0" bIns="0" rtlCol="0"/>
          <a:lstStyle/>
          <a:p>
            <a:endParaRPr/>
          </a:p>
        </p:txBody>
      </p:sp>
      <p:sp>
        <p:nvSpPr>
          <p:cNvPr id="10" name="object 10"/>
          <p:cNvSpPr/>
          <p:nvPr/>
        </p:nvSpPr>
        <p:spPr>
          <a:xfrm>
            <a:off x="7398143" y="5378196"/>
            <a:ext cx="685800" cy="685800"/>
          </a:xfrm>
          <a:custGeom>
            <a:avLst/>
            <a:gdLst/>
            <a:ahLst/>
            <a:cxnLst/>
            <a:rect l="l" t="t" r="r" b="b"/>
            <a:pathLst>
              <a:path w="685800" h="685800">
                <a:moveTo>
                  <a:pt x="0" y="0"/>
                </a:moveTo>
                <a:lnTo>
                  <a:pt x="685800" y="685800"/>
                </a:lnTo>
              </a:path>
            </a:pathLst>
          </a:custGeom>
          <a:ln w="28575">
            <a:solidFill>
              <a:srgbClr val="000000"/>
            </a:solidFill>
            <a:prstDash val="lgDash"/>
          </a:ln>
        </p:spPr>
        <p:txBody>
          <a:bodyPr wrap="square" lIns="0" tIns="0" rIns="0" bIns="0" rtlCol="0"/>
          <a:lstStyle/>
          <a:p>
            <a:endParaRPr/>
          </a:p>
        </p:txBody>
      </p:sp>
      <p:sp>
        <p:nvSpPr>
          <p:cNvPr id="11" name="object 11"/>
          <p:cNvSpPr/>
          <p:nvPr/>
        </p:nvSpPr>
        <p:spPr>
          <a:xfrm>
            <a:off x="7398143" y="4692396"/>
            <a:ext cx="0" cy="685800"/>
          </a:xfrm>
          <a:custGeom>
            <a:avLst/>
            <a:gdLst/>
            <a:ahLst/>
            <a:cxnLst/>
            <a:rect l="l" t="t" r="r" b="b"/>
            <a:pathLst>
              <a:path h="685800">
                <a:moveTo>
                  <a:pt x="0" y="0"/>
                </a:moveTo>
                <a:lnTo>
                  <a:pt x="0" y="685800"/>
                </a:lnTo>
              </a:path>
            </a:pathLst>
          </a:custGeom>
          <a:ln w="28575">
            <a:solidFill>
              <a:srgbClr val="000000"/>
            </a:solidFill>
            <a:prstDash val="lgDash"/>
          </a:ln>
        </p:spPr>
        <p:txBody>
          <a:bodyPr wrap="square" lIns="0" tIns="0" rIns="0" bIns="0" rtlCol="0"/>
          <a:lstStyle/>
          <a:p>
            <a:endParaRPr/>
          </a:p>
        </p:txBody>
      </p:sp>
      <p:sp>
        <p:nvSpPr>
          <p:cNvPr id="12" name="object 12"/>
          <p:cNvSpPr/>
          <p:nvPr/>
        </p:nvSpPr>
        <p:spPr>
          <a:xfrm>
            <a:off x="7474343" y="4616196"/>
            <a:ext cx="990600" cy="0"/>
          </a:xfrm>
          <a:custGeom>
            <a:avLst/>
            <a:gdLst/>
            <a:ahLst/>
            <a:cxnLst/>
            <a:rect l="l" t="t" r="r" b="b"/>
            <a:pathLst>
              <a:path w="990600">
                <a:moveTo>
                  <a:pt x="990600" y="0"/>
                </a:moveTo>
                <a:lnTo>
                  <a:pt x="0" y="0"/>
                </a:lnTo>
              </a:path>
            </a:pathLst>
          </a:custGeom>
          <a:ln w="28575">
            <a:solidFill>
              <a:srgbClr val="000000"/>
            </a:solidFill>
            <a:prstDash val="lgDash"/>
          </a:ln>
        </p:spPr>
        <p:txBody>
          <a:bodyPr wrap="square" lIns="0" tIns="0" rIns="0" bIns="0" rtlCol="0"/>
          <a:lstStyle/>
          <a:p>
            <a:endParaRPr/>
          </a:p>
        </p:txBody>
      </p:sp>
      <p:sp>
        <p:nvSpPr>
          <p:cNvPr id="13" name="object 13"/>
          <p:cNvSpPr/>
          <p:nvPr/>
        </p:nvSpPr>
        <p:spPr>
          <a:xfrm>
            <a:off x="7398143" y="3854196"/>
            <a:ext cx="0" cy="685800"/>
          </a:xfrm>
          <a:custGeom>
            <a:avLst/>
            <a:gdLst/>
            <a:ahLst/>
            <a:cxnLst/>
            <a:rect l="l" t="t" r="r" b="b"/>
            <a:pathLst>
              <a:path h="685800">
                <a:moveTo>
                  <a:pt x="0" y="0"/>
                </a:moveTo>
                <a:lnTo>
                  <a:pt x="0" y="685800"/>
                </a:lnTo>
              </a:path>
            </a:pathLst>
          </a:custGeom>
          <a:ln w="28575">
            <a:solidFill>
              <a:srgbClr val="000000"/>
            </a:solidFill>
            <a:prstDash val="lgDash"/>
          </a:ln>
        </p:spPr>
        <p:txBody>
          <a:bodyPr wrap="square" lIns="0" tIns="0" rIns="0" bIns="0" rtlCol="0"/>
          <a:lstStyle/>
          <a:p>
            <a:endParaRPr/>
          </a:p>
        </p:txBody>
      </p:sp>
      <p:sp>
        <p:nvSpPr>
          <p:cNvPr id="14" name="object 14"/>
          <p:cNvSpPr/>
          <p:nvPr/>
        </p:nvSpPr>
        <p:spPr>
          <a:xfrm>
            <a:off x="7398143" y="4539996"/>
            <a:ext cx="76200" cy="152400"/>
          </a:xfrm>
          <a:custGeom>
            <a:avLst/>
            <a:gdLst/>
            <a:ahLst/>
            <a:cxnLst/>
            <a:rect l="l" t="t" r="r" b="b"/>
            <a:pathLst>
              <a:path w="76200" h="152400">
                <a:moveTo>
                  <a:pt x="0" y="0"/>
                </a:moveTo>
                <a:lnTo>
                  <a:pt x="76200" y="76200"/>
                </a:lnTo>
                <a:lnTo>
                  <a:pt x="0" y="152400"/>
                </a:lnTo>
              </a:path>
            </a:pathLst>
          </a:custGeom>
          <a:ln w="28575">
            <a:solidFill>
              <a:srgbClr val="000000"/>
            </a:solidFill>
          </a:ln>
        </p:spPr>
        <p:txBody>
          <a:bodyPr wrap="square" lIns="0" tIns="0" rIns="0" bIns="0" rtlCol="0"/>
          <a:lstStyle/>
          <a:p>
            <a:endParaRPr/>
          </a:p>
        </p:txBody>
      </p:sp>
      <p:sp>
        <p:nvSpPr>
          <p:cNvPr id="15" name="object 15"/>
          <p:cNvSpPr/>
          <p:nvPr/>
        </p:nvSpPr>
        <p:spPr>
          <a:xfrm>
            <a:off x="7785227" y="3168395"/>
            <a:ext cx="6350" cy="304800"/>
          </a:xfrm>
          <a:custGeom>
            <a:avLst/>
            <a:gdLst/>
            <a:ahLst/>
            <a:cxnLst/>
            <a:rect l="l" t="t" r="r" b="b"/>
            <a:pathLst>
              <a:path w="6350" h="304800">
                <a:moveTo>
                  <a:pt x="0" y="0"/>
                </a:moveTo>
                <a:lnTo>
                  <a:pt x="6096" y="304800"/>
                </a:lnTo>
              </a:path>
            </a:pathLst>
          </a:custGeom>
          <a:ln w="9525">
            <a:solidFill>
              <a:srgbClr val="000000"/>
            </a:solidFill>
            <a:prstDash val="dash"/>
          </a:ln>
        </p:spPr>
        <p:txBody>
          <a:bodyPr wrap="square" lIns="0" tIns="0" rIns="0" bIns="0" rtlCol="0"/>
          <a:lstStyle/>
          <a:p>
            <a:endParaRPr/>
          </a:p>
        </p:txBody>
      </p:sp>
      <p:sp>
        <p:nvSpPr>
          <p:cNvPr id="16" name="object 16"/>
          <p:cNvSpPr/>
          <p:nvPr/>
        </p:nvSpPr>
        <p:spPr>
          <a:xfrm>
            <a:off x="7779143" y="3396996"/>
            <a:ext cx="76200" cy="76200"/>
          </a:xfrm>
          <a:custGeom>
            <a:avLst/>
            <a:gdLst/>
            <a:ahLst/>
            <a:cxnLst/>
            <a:rect l="l" t="t" r="r" b="b"/>
            <a:pathLst>
              <a:path w="76200" h="76200">
                <a:moveTo>
                  <a:pt x="76200" y="38100"/>
                </a:moveTo>
                <a:lnTo>
                  <a:pt x="73140" y="23145"/>
                </a:lnTo>
                <a:lnTo>
                  <a:pt x="64865" y="11048"/>
                </a:lnTo>
                <a:lnTo>
                  <a:pt x="52732"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2732" y="73247"/>
                </a:lnTo>
                <a:lnTo>
                  <a:pt x="64865" y="65151"/>
                </a:lnTo>
                <a:lnTo>
                  <a:pt x="73140" y="53054"/>
                </a:lnTo>
                <a:lnTo>
                  <a:pt x="76200" y="38100"/>
                </a:lnTo>
                <a:close/>
              </a:path>
            </a:pathLst>
          </a:custGeom>
          <a:solidFill>
            <a:srgbClr val="FF3399"/>
          </a:solidFill>
        </p:spPr>
        <p:txBody>
          <a:bodyPr wrap="square" lIns="0" tIns="0" rIns="0" bIns="0" rtlCol="0"/>
          <a:lstStyle/>
          <a:p>
            <a:endParaRPr/>
          </a:p>
        </p:txBody>
      </p:sp>
      <p:sp>
        <p:nvSpPr>
          <p:cNvPr id="17" name="object 17"/>
          <p:cNvSpPr txBox="1"/>
          <p:nvPr/>
        </p:nvSpPr>
        <p:spPr>
          <a:xfrm>
            <a:off x="6969391" y="2843021"/>
            <a:ext cx="1473200" cy="1884680"/>
          </a:xfrm>
          <a:prstGeom prst="rect">
            <a:avLst/>
          </a:prstGeom>
        </p:spPr>
        <p:txBody>
          <a:bodyPr vert="horz" wrap="square" lIns="0" tIns="0" rIns="0" bIns="0" rtlCol="0">
            <a:spAutoFit/>
          </a:bodyPr>
          <a:lstStyle/>
          <a:p>
            <a:pPr marL="177800" algn="ctr">
              <a:lnSpc>
                <a:spcPct val="100000"/>
              </a:lnSpc>
            </a:pPr>
            <a:r>
              <a:rPr sz="2400" dirty="0">
                <a:solidFill>
                  <a:srgbClr val="FF0000"/>
                </a:solidFill>
                <a:latin typeface="新宋体" panose="02010609030101010101" charset="-122"/>
                <a:cs typeface="新宋体" panose="02010609030101010101" charset="-122"/>
              </a:rPr>
              <a:t>p</a:t>
            </a:r>
            <a:endParaRPr sz="2400">
              <a:latin typeface="新宋体" panose="02010609030101010101" charset="-122"/>
              <a:cs typeface="新宋体" panose="02010609030101010101" charset="-122"/>
            </a:endParaRPr>
          </a:p>
          <a:p>
            <a:pPr>
              <a:lnSpc>
                <a:spcPct val="100000"/>
              </a:lnSpc>
              <a:spcBef>
                <a:spcPts val="15"/>
              </a:spcBef>
            </a:pPr>
            <a:endParaRPr sz="2700">
              <a:latin typeface="Times New Roman" panose="02020603050405020304"/>
              <a:cs typeface="Times New Roman" panose="02020603050405020304"/>
            </a:endParaRPr>
          </a:p>
          <a:p>
            <a:pPr marR="5080" algn="r">
              <a:lnSpc>
                <a:spcPct val="100000"/>
              </a:lnSpc>
            </a:pPr>
            <a:r>
              <a:rPr sz="2400" dirty="0">
                <a:solidFill>
                  <a:srgbClr val="3333CC"/>
                </a:solidFill>
                <a:latin typeface="新宋体" panose="02010609030101010101" charset="-122"/>
                <a:cs typeface="新宋体" panose="02010609030101010101" charset="-122"/>
              </a:rPr>
              <a:t>B</a:t>
            </a:r>
            <a:endParaRPr sz="2400">
              <a:latin typeface="新宋体" panose="02010609030101010101" charset="-122"/>
              <a:cs typeface="新宋体" panose="02010609030101010101" charset="-122"/>
            </a:endParaRPr>
          </a:p>
          <a:p>
            <a:pPr>
              <a:lnSpc>
                <a:spcPct val="100000"/>
              </a:lnSpc>
              <a:spcBef>
                <a:spcPts val="15"/>
              </a:spcBef>
            </a:pPr>
            <a:endParaRPr sz="2700">
              <a:latin typeface="Times New Roman" panose="02020603050405020304"/>
              <a:cs typeface="Times New Roman" panose="02020603050405020304"/>
            </a:endParaRPr>
          </a:p>
          <a:p>
            <a:pPr marL="12700">
              <a:lnSpc>
                <a:spcPts val="2835"/>
              </a:lnSpc>
            </a:pPr>
            <a:r>
              <a:rPr sz="2400" dirty="0">
                <a:solidFill>
                  <a:srgbClr val="3333CC"/>
                </a:solidFill>
                <a:latin typeface="新宋体" panose="02010609030101010101" charset="-122"/>
                <a:cs typeface="新宋体" panose="02010609030101010101" charset="-122"/>
              </a:rPr>
              <a:t>R</a:t>
            </a:r>
            <a:endParaRPr sz="2400">
              <a:latin typeface="新宋体" panose="02010609030101010101" charset="-122"/>
              <a:cs typeface="新宋体" panose="02010609030101010101" charset="-122"/>
            </a:endParaRPr>
          </a:p>
        </p:txBody>
      </p:sp>
      <p:sp>
        <p:nvSpPr>
          <p:cNvPr id="18" name="object 18"/>
          <p:cNvSpPr/>
          <p:nvPr/>
        </p:nvSpPr>
        <p:spPr>
          <a:xfrm>
            <a:off x="8050415" y="3701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9" name="object 19"/>
          <p:cNvSpPr/>
          <p:nvPr/>
        </p:nvSpPr>
        <p:spPr>
          <a:xfrm>
            <a:off x="7785227" y="3473196"/>
            <a:ext cx="304800" cy="0"/>
          </a:xfrm>
          <a:custGeom>
            <a:avLst/>
            <a:gdLst/>
            <a:ahLst/>
            <a:cxnLst/>
            <a:rect l="l" t="t" r="r" b="b"/>
            <a:pathLst>
              <a:path w="304800">
                <a:moveTo>
                  <a:pt x="304800" y="0"/>
                </a:moveTo>
                <a:lnTo>
                  <a:pt x="0" y="0"/>
                </a:lnTo>
              </a:path>
            </a:pathLst>
          </a:custGeom>
          <a:ln w="9525">
            <a:solidFill>
              <a:srgbClr val="000000"/>
            </a:solidFill>
            <a:prstDash val="dash"/>
          </a:ln>
        </p:spPr>
        <p:txBody>
          <a:bodyPr wrap="square" lIns="0" tIns="0" rIns="0" bIns="0" rtlCol="0"/>
          <a:lstStyle/>
          <a:p>
            <a:endParaRPr/>
          </a:p>
        </p:txBody>
      </p:sp>
      <p:sp>
        <p:nvSpPr>
          <p:cNvPr id="20" name="object 20"/>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69732" rIns="0" bIns="0" rtlCol="0">
            <a:spAutoFit/>
          </a:bodyPr>
          <a:lstStyle/>
          <a:p>
            <a:pPr marL="156210">
              <a:lnSpc>
                <a:spcPct val="100000"/>
              </a:lnSpc>
            </a:pPr>
            <a:r>
              <a:rPr sz="3600" spc="-15" dirty="0">
                <a:latin typeface="新宋体" panose="02010609030101010101" charset="-122"/>
                <a:cs typeface="新宋体" panose="02010609030101010101" charset="-122"/>
              </a:rPr>
              <a:t>D</a:t>
            </a:r>
            <a:r>
              <a:rPr sz="3600" spc="-15" baseline="-21000" dirty="0">
                <a:latin typeface="新宋体" panose="02010609030101010101" charset="-122"/>
                <a:cs typeface="新宋体" panose="02010609030101010101" charset="-122"/>
              </a:rPr>
              <a:t>4</a:t>
            </a:r>
            <a:r>
              <a:rPr sz="3600" spc="-15" dirty="0">
                <a:latin typeface="新宋体" panose="02010609030101010101" charset="-122"/>
                <a:cs typeface="新宋体" panose="02010609030101010101" charset="-122"/>
              </a:rPr>
              <a:t>距离（城市距离）</a:t>
            </a:r>
            <a:endParaRPr sz="3600">
              <a:latin typeface="新宋体" panose="02010609030101010101" charset="-122"/>
              <a:cs typeface="新宋体" panose="02010609030101010101" charset="-122"/>
            </a:endParaRPr>
          </a:p>
        </p:txBody>
      </p:sp>
      <p:sp>
        <p:nvSpPr>
          <p:cNvPr id="5" name="object 5"/>
          <p:cNvSpPr txBox="1"/>
          <p:nvPr/>
        </p:nvSpPr>
        <p:spPr>
          <a:xfrm>
            <a:off x="2023998" y="2271268"/>
            <a:ext cx="7056755" cy="2489835"/>
          </a:xfrm>
          <a:prstGeom prst="rect">
            <a:avLst/>
          </a:prstGeom>
        </p:spPr>
        <p:txBody>
          <a:bodyPr vert="horz" wrap="square" lIns="0" tIns="0" rIns="0" bIns="0" rtlCol="0">
            <a:spAutoFit/>
          </a:bodyPr>
          <a:lstStyle/>
          <a:p>
            <a:pPr marL="12700" marR="5080">
              <a:lnSpc>
                <a:spcPts val="4330"/>
              </a:lnSpc>
            </a:pPr>
            <a:r>
              <a:rPr sz="4000" spc="-5" dirty="0">
                <a:latin typeface="新宋体" panose="02010609030101010101" charset="-122"/>
                <a:cs typeface="新宋体" panose="02010609030101010101" charset="-122"/>
              </a:rPr>
              <a:t>像素p(x,y)和q(s,t)之间的D</a:t>
            </a:r>
            <a:r>
              <a:rPr sz="4050" baseline="-21000" dirty="0">
                <a:latin typeface="新宋体" panose="02010609030101010101" charset="-122"/>
                <a:cs typeface="新宋体" panose="02010609030101010101" charset="-122"/>
              </a:rPr>
              <a:t>4</a:t>
            </a:r>
            <a:r>
              <a:rPr sz="4000" dirty="0">
                <a:latin typeface="新宋体" panose="02010609030101010101" charset="-122"/>
                <a:cs typeface="新宋体" panose="02010609030101010101" charset="-122"/>
              </a:rPr>
              <a:t>距 离定义为：</a:t>
            </a:r>
            <a:endParaRPr sz="4000">
              <a:latin typeface="新宋体" panose="02010609030101010101" charset="-122"/>
              <a:cs typeface="新宋体" panose="02010609030101010101" charset="-122"/>
            </a:endParaRPr>
          </a:p>
          <a:p>
            <a:pPr>
              <a:lnSpc>
                <a:spcPct val="100000"/>
              </a:lnSpc>
              <a:spcBef>
                <a:spcPts val="5"/>
              </a:spcBef>
            </a:pPr>
            <a:endParaRPr sz="4750">
              <a:latin typeface="Times New Roman" panose="02020603050405020304"/>
              <a:cs typeface="Times New Roman" panose="02020603050405020304"/>
            </a:endParaRPr>
          </a:p>
          <a:p>
            <a:pPr marL="177800">
              <a:lnSpc>
                <a:spcPct val="100000"/>
              </a:lnSpc>
              <a:tabLst>
                <a:tab pos="3905250" algn="l"/>
                <a:tab pos="6445250" algn="l"/>
              </a:tabLst>
            </a:pPr>
            <a:r>
              <a:rPr sz="4000" spc="-5" dirty="0">
                <a:latin typeface="新宋体" panose="02010609030101010101" charset="-122"/>
                <a:cs typeface="新宋体" panose="02010609030101010101" charset="-122"/>
              </a:rPr>
              <a:t>D</a:t>
            </a:r>
            <a:r>
              <a:rPr sz="4050" baseline="-21000" dirty="0">
                <a:latin typeface="新宋体" panose="02010609030101010101" charset="-122"/>
                <a:cs typeface="新宋体" panose="02010609030101010101" charset="-122"/>
              </a:rPr>
              <a:t>4</a:t>
            </a:r>
            <a:r>
              <a:rPr sz="4000" spc="-5" dirty="0">
                <a:latin typeface="新宋体" panose="02010609030101010101" charset="-122"/>
                <a:cs typeface="新宋体" panose="02010609030101010101" charset="-122"/>
              </a:rPr>
              <a:t>(p,q</a:t>
            </a:r>
            <a:r>
              <a:rPr sz="4000" dirty="0">
                <a:latin typeface="新宋体" panose="02010609030101010101" charset="-122"/>
                <a:cs typeface="新宋体" panose="02010609030101010101" charset="-122"/>
              </a:rPr>
              <a:t>)</a:t>
            </a:r>
            <a:r>
              <a:rPr sz="4000" spc="-5" dirty="0">
                <a:latin typeface="新宋体" panose="02010609030101010101" charset="-122"/>
                <a:cs typeface="新宋体" panose="02010609030101010101" charset="-122"/>
              </a:rPr>
              <a:t> </a:t>
            </a:r>
            <a:r>
              <a:rPr sz="4000" dirty="0">
                <a:latin typeface="新宋体" panose="02010609030101010101" charset="-122"/>
                <a:cs typeface="新宋体" panose="02010609030101010101" charset="-122"/>
              </a:rPr>
              <a:t>=</a:t>
            </a:r>
            <a:r>
              <a:rPr sz="4000" spc="-5" dirty="0">
                <a:latin typeface="新宋体" panose="02010609030101010101" charset="-122"/>
                <a:cs typeface="新宋体" panose="02010609030101010101" charset="-122"/>
              </a:rPr>
              <a:t> |</a:t>
            </a:r>
            <a:r>
              <a:rPr sz="4000" dirty="0">
                <a:latin typeface="新宋体" panose="02010609030101010101" charset="-122"/>
                <a:cs typeface="新宋体" panose="02010609030101010101" charset="-122"/>
              </a:rPr>
              <a:t>x</a:t>
            </a:r>
            <a:r>
              <a:rPr sz="4000" spc="-5" dirty="0">
                <a:latin typeface="新宋体" panose="02010609030101010101" charset="-122"/>
                <a:cs typeface="新宋体" panose="02010609030101010101" charset="-122"/>
              </a:rPr>
              <a:t> </a:t>
            </a:r>
            <a:r>
              <a:rPr sz="4000" dirty="0">
                <a:latin typeface="Times New Roman" panose="02020603050405020304"/>
                <a:cs typeface="Times New Roman" panose="02020603050405020304"/>
              </a:rPr>
              <a:t>–	</a:t>
            </a:r>
            <a:r>
              <a:rPr sz="4000" spc="-5" dirty="0">
                <a:latin typeface="新宋体" panose="02010609030101010101" charset="-122"/>
                <a:cs typeface="新宋体" panose="02010609030101010101" charset="-122"/>
              </a:rPr>
              <a:t>s</a:t>
            </a:r>
            <a:r>
              <a:rPr sz="4000" dirty="0">
                <a:latin typeface="新宋体" panose="02010609030101010101" charset="-122"/>
                <a:cs typeface="新宋体" panose="02010609030101010101" charset="-122"/>
              </a:rPr>
              <a:t>|</a:t>
            </a:r>
            <a:r>
              <a:rPr sz="4000" spc="-5" dirty="0">
                <a:latin typeface="新宋体" panose="02010609030101010101" charset="-122"/>
                <a:cs typeface="新宋体" panose="02010609030101010101" charset="-122"/>
              </a:rPr>
              <a:t> </a:t>
            </a:r>
            <a:r>
              <a:rPr sz="4000" dirty="0">
                <a:latin typeface="新宋体" panose="02010609030101010101" charset="-122"/>
                <a:cs typeface="新宋体" panose="02010609030101010101" charset="-122"/>
              </a:rPr>
              <a:t>+</a:t>
            </a:r>
            <a:r>
              <a:rPr sz="4000" spc="-5" dirty="0">
                <a:latin typeface="新宋体" panose="02010609030101010101" charset="-122"/>
                <a:cs typeface="新宋体" panose="02010609030101010101" charset="-122"/>
              </a:rPr>
              <a:t> |</a:t>
            </a:r>
            <a:r>
              <a:rPr sz="4000" dirty="0">
                <a:latin typeface="新宋体" panose="02010609030101010101" charset="-122"/>
                <a:cs typeface="新宋体" panose="02010609030101010101" charset="-122"/>
              </a:rPr>
              <a:t>y </a:t>
            </a:r>
            <a:r>
              <a:rPr sz="4000" dirty="0">
                <a:latin typeface="Times New Roman" panose="02020603050405020304"/>
                <a:cs typeface="Times New Roman" panose="02020603050405020304"/>
              </a:rPr>
              <a:t>–	</a:t>
            </a:r>
            <a:r>
              <a:rPr sz="4000" dirty="0">
                <a:latin typeface="新宋体" panose="02010609030101010101" charset="-122"/>
                <a:cs typeface="新宋体" panose="02010609030101010101" charset="-122"/>
              </a:rPr>
              <a:t>t|</a:t>
            </a:r>
            <a:endParaRPr sz="4000">
              <a:latin typeface="新宋体" panose="02010609030101010101" charset="-122"/>
              <a:cs typeface="新宋体" panose="02010609030101010101" charset="-122"/>
            </a:endParaRPr>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33170"/>
            <a:ext cx="7691120" cy="5817870"/>
          </a:xfrm>
          <a:prstGeom prst="rect">
            <a:avLst/>
          </a:prstGeom>
        </p:spPr>
        <p:txBody>
          <a:bodyPr vert="horz" wrap="square" lIns="0" tIns="0" rIns="0" bIns="0" rtlCol="0">
            <a:spAutoFit/>
          </a:bodyPr>
          <a:lstStyle/>
          <a:p>
            <a:pPr marL="156845">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区域骨架</a:t>
            </a:r>
            <a:endParaRPr sz="3200">
              <a:latin typeface="新宋体" panose="02010609030101010101" charset="-122"/>
              <a:cs typeface="新宋体" panose="02010609030101010101" charset="-122"/>
            </a:endParaRPr>
          </a:p>
          <a:p>
            <a:pPr marL="1130300" marR="5080" indent="-661035">
              <a:lnSpc>
                <a:spcPct val="120000"/>
              </a:lnSpc>
              <a:spcBef>
                <a:spcPts val="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算法改进思想 </a:t>
            </a:r>
            <a:r>
              <a:rPr sz="3200" spc="20" dirty="0">
                <a:latin typeface="新宋体" panose="02010609030101010101" charset="-122"/>
                <a:cs typeface="新宋体" panose="02010609030101010101" charset="-122"/>
              </a:rPr>
              <a:t>在保证产生正确骨架的同时，</a:t>
            </a:r>
            <a:r>
              <a:rPr sz="3200" dirty="0">
                <a:latin typeface="新宋体" panose="02010609030101010101" charset="-122"/>
                <a:cs typeface="新宋体" panose="02010609030101010101" charset="-122"/>
              </a:rPr>
              <a:t>改进</a:t>
            </a:r>
            <a:r>
              <a:rPr sz="3200" spc="-5" dirty="0">
                <a:latin typeface="新宋体" panose="02010609030101010101" charset="-122"/>
                <a:cs typeface="新宋体" panose="02010609030101010101" charset="-122"/>
              </a:rPr>
              <a:t>算</a:t>
            </a:r>
            <a:endParaRPr sz="3200">
              <a:latin typeface="新宋体" panose="02010609030101010101" charset="-122"/>
              <a:cs typeface="新宋体" panose="02010609030101010101" charset="-122"/>
            </a:endParaRPr>
          </a:p>
          <a:p>
            <a:pPr marL="1155065" marR="5080" algn="just">
              <a:lnSpc>
                <a:spcPct val="100000"/>
              </a:lnSpc>
            </a:pPr>
            <a:r>
              <a:rPr sz="3200" spc="0" dirty="0">
                <a:latin typeface="新宋体" panose="02010609030101010101" charset="-122"/>
                <a:cs typeface="新宋体" panose="02010609030101010101" charset="-122"/>
              </a:rPr>
              <a:t>法的效率。比较典型的是一类细化算 法，它们不断删除区域边界点，但保 </a:t>
            </a:r>
            <a:r>
              <a:rPr sz="3200" spc="-5" dirty="0">
                <a:latin typeface="新宋体" panose="02010609030101010101" charset="-122"/>
                <a:cs typeface="新宋体" panose="02010609030101010101" charset="-122"/>
              </a:rPr>
              <a:t>证删除满足：</a:t>
            </a:r>
            <a:endParaRPr sz="3200">
              <a:latin typeface="新宋体" panose="02010609030101010101" charset="-122"/>
              <a:cs typeface="新宋体" panose="02010609030101010101" charset="-122"/>
            </a:endParaRPr>
          </a:p>
          <a:p>
            <a:pPr marL="926465">
              <a:lnSpc>
                <a:spcPct val="100000"/>
              </a:lnSpc>
              <a:spcBef>
                <a:spcPts val="760"/>
              </a:spcBef>
            </a:pPr>
            <a:r>
              <a:rPr sz="3200" spc="-5" dirty="0">
                <a:latin typeface="新宋体" panose="02010609030101010101" charset="-122"/>
                <a:cs typeface="新宋体" panose="02010609030101010101" charset="-122"/>
              </a:rPr>
              <a:t>（1）不删除端点</a:t>
            </a:r>
            <a:endParaRPr sz="3200">
              <a:latin typeface="新宋体" panose="02010609030101010101" charset="-122"/>
              <a:cs typeface="新宋体" panose="02010609030101010101" charset="-122"/>
            </a:endParaRPr>
          </a:p>
          <a:p>
            <a:pPr marL="926465">
              <a:lnSpc>
                <a:spcPct val="100000"/>
              </a:lnSpc>
              <a:spcBef>
                <a:spcPts val="755"/>
              </a:spcBef>
            </a:pPr>
            <a:r>
              <a:rPr sz="3200" spc="-5" dirty="0">
                <a:latin typeface="新宋体" panose="02010609030101010101" charset="-122"/>
                <a:cs typeface="新宋体" panose="02010609030101010101" charset="-122"/>
              </a:rPr>
              <a:t>（2）不破坏连通性</a:t>
            </a:r>
            <a:endParaRPr sz="3200">
              <a:latin typeface="新宋体" panose="02010609030101010101" charset="-122"/>
              <a:cs typeface="新宋体" panose="02010609030101010101" charset="-122"/>
            </a:endParaRPr>
          </a:p>
          <a:p>
            <a:pPr marL="926465">
              <a:lnSpc>
                <a:spcPts val="3750"/>
              </a:lnSpc>
              <a:spcBef>
                <a:spcPts val="760"/>
              </a:spcBef>
            </a:pPr>
            <a:r>
              <a:rPr sz="3200" spc="-5" dirty="0">
                <a:latin typeface="新宋体" panose="02010609030101010101" charset="-122"/>
                <a:cs typeface="新宋体" panose="02010609030101010101" charset="-122"/>
              </a:rPr>
              <a:t>（3）不造成对区域的过度腐蚀</a:t>
            </a:r>
            <a:endParaRPr sz="3200">
              <a:latin typeface="新宋体" panose="02010609030101010101" charset="-122"/>
              <a:cs typeface="新宋体" panose="02010609030101010101" charset="-122"/>
            </a:endParaRPr>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7565390" cy="498538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区域骨架</a:t>
            </a:r>
            <a:endParaRPr sz="3200">
              <a:latin typeface="新宋体" panose="02010609030101010101" charset="-122"/>
              <a:cs typeface="新宋体" panose="02010609030101010101" charset="-122"/>
            </a:endParaRPr>
          </a:p>
          <a:p>
            <a:pPr marL="469900">
              <a:lnSpc>
                <a:spcPct val="100000"/>
              </a:lnSpc>
              <a:spcBef>
                <a:spcPts val="760"/>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一种细化二值区域的算法</a:t>
            </a:r>
            <a:endParaRPr sz="3200">
              <a:latin typeface="新宋体" panose="02010609030101010101" charset="-122"/>
              <a:cs typeface="新宋体" panose="02010609030101010101" charset="-122"/>
            </a:endParaRPr>
          </a:p>
          <a:p>
            <a:pPr marL="927100">
              <a:lnSpc>
                <a:spcPct val="100000"/>
              </a:lnSpc>
              <a:spcBef>
                <a:spcPts val="1085"/>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假设区域内的点值为1，背景值为0</a:t>
            </a:r>
            <a:endParaRPr sz="3200">
              <a:latin typeface="新宋体" panose="02010609030101010101" charset="-122"/>
              <a:cs typeface="新宋体" panose="02010609030101010101" charset="-122"/>
            </a:endParaRPr>
          </a:p>
          <a:p>
            <a:pPr marL="1155700" marR="18415" indent="-229235">
              <a:lnSpc>
                <a:spcPct val="110000"/>
              </a:lnSpc>
              <a:spcBef>
                <a:spcPts val="760"/>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35" dirty="0">
                <a:latin typeface="新宋体" panose="02010609030101010101" charset="-122"/>
                <a:cs typeface="新宋体" panose="02010609030101010101" charset="-122"/>
              </a:rPr>
              <a:t>这个方法由对给定区域的边界点连 </a:t>
            </a:r>
            <a:r>
              <a:rPr sz="3200" spc="-5" dirty="0">
                <a:latin typeface="新宋体" panose="02010609030101010101" charset="-122"/>
                <a:cs typeface="新宋体" panose="02010609030101010101" charset="-122"/>
              </a:rPr>
              <a:t>续进行两个基本操作构成</a:t>
            </a:r>
            <a:endParaRPr sz="3200">
              <a:latin typeface="新宋体" panose="02010609030101010101" charset="-122"/>
              <a:cs typeface="新宋体" panose="02010609030101010101" charset="-122"/>
            </a:endParaRPr>
          </a:p>
          <a:p>
            <a:pPr marL="1155700" marR="5080" indent="-229235">
              <a:lnSpc>
                <a:spcPct val="110000"/>
              </a:lnSpc>
              <a:spcBef>
                <a:spcPts val="765"/>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150" dirty="0">
                <a:latin typeface="新宋体" panose="02010609030101010101" charset="-122"/>
                <a:cs typeface="新宋体" panose="02010609030101010101" charset="-122"/>
              </a:rPr>
              <a:t>这里边界点是指任何值为1且至少 </a:t>
            </a:r>
            <a:r>
              <a:rPr sz="3200" spc="-5" dirty="0">
                <a:latin typeface="新宋体" panose="02010609030101010101" charset="-122"/>
                <a:cs typeface="新宋体" panose="02010609030101010101" charset="-122"/>
              </a:rPr>
              <a:t>有一个8邻域上的点为0的像素</a:t>
            </a:r>
            <a:endParaRPr sz="3200">
              <a:latin typeface="新宋体" panose="02010609030101010101" charset="-122"/>
              <a:cs typeface="新宋体" panose="02010609030101010101" charset="-122"/>
            </a:endParaRP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44535" y="2064765"/>
            <a:ext cx="1993264" cy="476250"/>
          </a:xfrm>
          <a:prstGeom prst="rect">
            <a:avLst/>
          </a:prstGeom>
        </p:spPr>
        <p:txBody>
          <a:bodyPr vert="horz" wrap="square" lIns="0" tIns="0" rIns="0" bIns="0" rtlCol="0">
            <a:spAutoFit/>
          </a:bodyPr>
          <a:lstStyle/>
          <a:p>
            <a:pPr marL="12700">
              <a:lnSpc>
                <a:spcPts val="375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区域骨架</a:t>
            </a:r>
            <a:endParaRPr sz="3200">
              <a:latin typeface="新宋体" panose="02010609030101010101" charset="-122"/>
              <a:cs typeface="新宋体" panose="02010609030101010101" charset="-122"/>
            </a:endParaRPr>
          </a:p>
        </p:txBody>
      </p:sp>
      <p:sp>
        <p:nvSpPr>
          <p:cNvPr id="6" name="object 6"/>
          <p:cNvSpPr txBox="1"/>
          <p:nvPr/>
        </p:nvSpPr>
        <p:spPr>
          <a:xfrm>
            <a:off x="2101735" y="3028950"/>
            <a:ext cx="1682750" cy="360680"/>
          </a:xfrm>
          <a:prstGeom prst="rect">
            <a:avLst/>
          </a:prstGeom>
        </p:spPr>
        <p:txBody>
          <a:bodyPr vert="horz" wrap="square" lIns="0" tIns="0" rIns="0" bIns="0" rtlCol="0">
            <a:spAutoFit/>
          </a:bodyPr>
          <a:lstStyle/>
          <a:p>
            <a:pPr marL="12700">
              <a:lnSpc>
                <a:spcPts val="2840"/>
              </a:lnSpc>
            </a:pPr>
            <a:r>
              <a:rPr sz="1700" spc="-5" dirty="0">
                <a:solidFill>
                  <a:srgbClr val="FF0000"/>
                </a:solidFill>
                <a:latin typeface="Wingdings" panose="05000000000000000000"/>
                <a:cs typeface="Wingdings" panose="05000000000000000000"/>
              </a:rPr>
              <a:t></a:t>
            </a:r>
            <a:r>
              <a:rPr sz="1700" spc="-5" dirty="0">
                <a:solidFill>
                  <a:srgbClr val="FF0000"/>
                </a:solidFill>
                <a:latin typeface="Times New Roman" panose="02020603050405020304"/>
                <a:cs typeface="Times New Roman" panose="02020603050405020304"/>
              </a:rPr>
              <a:t> </a:t>
            </a:r>
            <a:r>
              <a:rPr sz="1700" spc="65" dirty="0">
                <a:solidFill>
                  <a:srgbClr val="FF0000"/>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基本操作1</a:t>
            </a:r>
            <a:endParaRPr sz="2400">
              <a:latin typeface="新宋体" panose="02010609030101010101" charset="-122"/>
              <a:cs typeface="新宋体" panose="02010609030101010101" charset="-122"/>
            </a:endParaRPr>
          </a:p>
        </p:txBody>
      </p:sp>
      <p:sp>
        <p:nvSpPr>
          <p:cNvPr id="7" name="object 7"/>
          <p:cNvSpPr txBox="1"/>
          <p:nvPr/>
        </p:nvSpPr>
        <p:spPr>
          <a:xfrm>
            <a:off x="2558923" y="3403244"/>
            <a:ext cx="7038340" cy="2139950"/>
          </a:xfrm>
          <a:prstGeom prst="rect">
            <a:avLst/>
          </a:prstGeom>
        </p:spPr>
        <p:txBody>
          <a:bodyPr vert="horz" wrap="square" lIns="0" tIns="0" rIns="0" bIns="0" rtlCol="0">
            <a:spAutoFit/>
          </a:bodyPr>
          <a:lstStyle/>
          <a:p>
            <a:pPr marL="12700" marR="5080">
              <a:lnSpc>
                <a:spcPct val="116000"/>
              </a:lnSpc>
            </a:pPr>
            <a:r>
              <a:rPr sz="2400" dirty="0">
                <a:latin typeface="新宋体" panose="02010609030101010101" charset="-122"/>
                <a:cs typeface="新宋体" panose="02010609030101010101" charset="-122"/>
              </a:rPr>
              <a:t>对于满足以下四个条件的边界点打标记准备删除： (a)</a:t>
            </a:r>
            <a:r>
              <a:rPr sz="2400" spc="60"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2</a:t>
            </a:r>
            <a:r>
              <a:rPr sz="2400" b="1" dirty="0">
                <a:latin typeface="Symbol" panose="05050102010706020507"/>
                <a:cs typeface="Symbol" panose="05050102010706020507"/>
              </a:rPr>
              <a:t></a:t>
            </a:r>
            <a:r>
              <a:rPr sz="2400" dirty="0">
                <a:latin typeface="新宋体" panose="02010609030101010101" charset="-122"/>
                <a:cs typeface="新宋体" panose="02010609030101010101" charset="-122"/>
              </a:rPr>
              <a:t>N(</a:t>
            </a:r>
            <a:r>
              <a:rPr sz="2400" spc="-10" dirty="0">
                <a:latin typeface="新宋体" panose="02010609030101010101" charset="-122"/>
                <a:cs typeface="新宋体" panose="02010609030101010101" charset="-122"/>
              </a:rPr>
              <a:t>p</a:t>
            </a:r>
            <a:r>
              <a:rPr sz="2400" spc="-7" baseline="-21000" dirty="0">
                <a:latin typeface="新宋体" panose="02010609030101010101" charset="-122"/>
                <a:cs typeface="新宋体" panose="02010609030101010101" charset="-122"/>
              </a:rPr>
              <a:t>1</a:t>
            </a:r>
            <a:r>
              <a:rPr sz="2400" spc="-10" dirty="0">
                <a:latin typeface="新宋体" panose="02010609030101010101" charset="-122"/>
                <a:cs typeface="新宋体" panose="02010609030101010101" charset="-122"/>
              </a:rPr>
              <a:t>)</a:t>
            </a:r>
            <a:r>
              <a:rPr sz="2400" b="1" spc="5" dirty="0">
                <a:latin typeface="Symbol" panose="05050102010706020507"/>
                <a:cs typeface="Symbol" panose="05050102010706020507"/>
              </a:rPr>
              <a:t></a:t>
            </a:r>
            <a:r>
              <a:rPr sz="2400" dirty="0">
                <a:latin typeface="新宋体" panose="02010609030101010101" charset="-122"/>
                <a:cs typeface="新宋体" panose="02010609030101010101" charset="-122"/>
              </a:rPr>
              <a:t>6</a:t>
            </a:r>
            <a:r>
              <a:rPr sz="2400" spc="50" dirty="0">
                <a:latin typeface="新宋体" panose="02010609030101010101" charset="-122"/>
                <a:cs typeface="新宋体" panose="02010609030101010101" charset="-122"/>
              </a:rPr>
              <a:t> </a:t>
            </a:r>
            <a:r>
              <a:rPr sz="2400" spc="60" dirty="0">
                <a:latin typeface="新宋体" panose="02010609030101010101" charset="-122"/>
                <a:cs typeface="新宋体" panose="02010609030101010101" charset="-122"/>
              </a:rPr>
              <a:t>其中</a:t>
            </a:r>
            <a:r>
              <a:rPr sz="2400" spc="5" dirty="0">
                <a:latin typeface="新宋体" panose="02010609030101010101" charset="-122"/>
                <a:cs typeface="新宋体" panose="02010609030101010101" charset="-122"/>
              </a:rPr>
              <a:t>N</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1</a:t>
            </a:r>
            <a:r>
              <a:rPr sz="2400" spc="60" dirty="0">
                <a:latin typeface="新宋体" panose="02010609030101010101" charset="-122"/>
                <a:cs typeface="新宋体" panose="02010609030101010101" charset="-122"/>
              </a:rPr>
              <a:t>)是点</a:t>
            </a:r>
            <a:r>
              <a:rPr sz="2400" spc="5" dirty="0">
                <a:latin typeface="新宋体" panose="02010609030101010101" charset="-122"/>
                <a:cs typeface="新宋体" panose="02010609030101010101" charset="-122"/>
              </a:rPr>
              <a:t>p</a:t>
            </a:r>
            <a:r>
              <a:rPr sz="2400" spc="89" baseline="-21000" dirty="0">
                <a:latin typeface="新宋体" panose="02010609030101010101" charset="-122"/>
                <a:cs typeface="新宋体" panose="02010609030101010101" charset="-122"/>
              </a:rPr>
              <a:t>1</a:t>
            </a:r>
            <a:r>
              <a:rPr sz="2400" spc="50" dirty="0">
                <a:latin typeface="新宋体" panose="02010609030101010101" charset="-122"/>
                <a:cs typeface="新宋体" panose="02010609030101010101" charset="-122"/>
              </a:rPr>
              <a:t>的</a:t>
            </a:r>
            <a:r>
              <a:rPr sz="2400" spc="65" dirty="0">
                <a:latin typeface="新宋体" panose="02010609030101010101" charset="-122"/>
                <a:cs typeface="新宋体" panose="02010609030101010101" charset="-122"/>
              </a:rPr>
              <a:t>邻</a:t>
            </a:r>
            <a:r>
              <a:rPr sz="2400" spc="50" dirty="0">
                <a:latin typeface="新宋体" panose="02010609030101010101" charset="-122"/>
                <a:cs typeface="新宋体" panose="02010609030101010101" charset="-122"/>
              </a:rPr>
              <a:t>域中1的个数，</a:t>
            </a:r>
            <a:endParaRPr sz="2400">
              <a:latin typeface="新宋体" panose="02010609030101010101" charset="-122"/>
              <a:cs typeface="新宋体" panose="02010609030101010101" charset="-122"/>
            </a:endParaRPr>
          </a:p>
          <a:p>
            <a:pPr marL="241300">
              <a:lnSpc>
                <a:spcPts val="2820"/>
              </a:lnSpc>
            </a:pPr>
            <a:r>
              <a:rPr sz="2400" dirty="0">
                <a:latin typeface="新宋体" panose="02010609030101010101" charset="-122"/>
                <a:cs typeface="新宋体" panose="02010609030101010101" charset="-122"/>
              </a:rPr>
              <a:t>即：</a:t>
            </a:r>
            <a:r>
              <a:rPr sz="2400" spc="-600"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N(p</a:t>
            </a:r>
            <a:r>
              <a:rPr sz="2400" baseline="-21000" dirty="0">
                <a:latin typeface="新宋体" panose="02010609030101010101" charset="-122"/>
                <a:cs typeface="新宋体" panose="02010609030101010101" charset="-122"/>
              </a:rPr>
              <a:t>1</a:t>
            </a:r>
            <a:r>
              <a:rPr sz="2400" spc="-5" dirty="0">
                <a:latin typeface="新宋体" panose="02010609030101010101" charset="-122"/>
                <a:cs typeface="新宋体" panose="02010609030101010101" charset="-122"/>
              </a:rPr>
              <a:t>)=</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2</a:t>
            </a:r>
            <a:r>
              <a:rPr sz="2400" dirty="0">
                <a:latin typeface="新宋体" panose="02010609030101010101" charset="-122"/>
                <a:cs typeface="新宋体" panose="02010609030101010101" charset="-122"/>
              </a:rPr>
              <a:t>+</a:t>
            </a:r>
            <a:r>
              <a:rPr sz="2400" spc="-1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3</a:t>
            </a:r>
            <a:r>
              <a:rPr sz="2400" dirty="0">
                <a:latin typeface="新宋体" panose="02010609030101010101" charset="-122"/>
                <a:cs typeface="新宋体" panose="02010609030101010101" charset="-122"/>
              </a:rPr>
              <a:t>+</a:t>
            </a:r>
            <a:r>
              <a:rPr sz="2400" dirty="0">
                <a:latin typeface="Times New Roman" panose="02020603050405020304"/>
                <a:cs typeface="Times New Roman" panose="02020603050405020304"/>
              </a:rPr>
              <a:t>…</a:t>
            </a:r>
            <a:r>
              <a:rPr sz="2400" spc="-10" dirty="0">
                <a:latin typeface="新宋体" panose="02010609030101010101" charset="-122"/>
                <a:cs typeface="新宋体" panose="02010609030101010101" charset="-122"/>
              </a:rPr>
              <a:t>+</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9</a:t>
            </a:r>
            <a:endParaRPr sz="2400" baseline="-21000">
              <a:latin typeface="新宋体" panose="02010609030101010101" charset="-122"/>
              <a:cs typeface="新宋体" panose="02010609030101010101" charset="-122"/>
            </a:endParaRPr>
          </a:p>
          <a:p>
            <a:pPr marL="12700">
              <a:lnSpc>
                <a:spcPct val="100000"/>
              </a:lnSpc>
              <a:spcBef>
                <a:spcPts val="730"/>
              </a:spcBef>
              <a:tabLst>
                <a:tab pos="621665" algn="l"/>
              </a:tabLst>
            </a:pPr>
            <a:r>
              <a:rPr sz="2400" dirty="0">
                <a:latin typeface="新宋体" panose="02010609030101010101" charset="-122"/>
                <a:cs typeface="新宋体" panose="02010609030101010101" charset="-122"/>
              </a:rPr>
              <a:t>(b)	S(p</a:t>
            </a:r>
            <a:r>
              <a:rPr sz="2400" baseline="-21000" dirty="0">
                <a:latin typeface="新宋体" panose="02010609030101010101" charset="-122"/>
                <a:cs typeface="新宋体" panose="02010609030101010101" charset="-122"/>
              </a:rPr>
              <a:t>1</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1</a:t>
            </a:r>
            <a:endParaRPr sz="2400">
              <a:latin typeface="新宋体" panose="02010609030101010101" charset="-122"/>
              <a:cs typeface="新宋体" panose="02010609030101010101" charset="-122"/>
            </a:endParaRPr>
          </a:p>
          <a:p>
            <a:pPr marL="165100">
              <a:lnSpc>
                <a:spcPct val="100000"/>
              </a:lnSpc>
              <a:spcBef>
                <a:spcPts val="405"/>
              </a:spcBef>
            </a:pPr>
            <a:r>
              <a:rPr sz="2400" dirty="0">
                <a:latin typeface="新宋体" panose="02010609030101010101" charset="-122"/>
                <a:cs typeface="新宋体" panose="02010609030101010101" charset="-122"/>
              </a:rPr>
              <a:t>其中S(p</a:t>
            </a:r>
            <a:r>
              <a:rPr sz="2400" baseline="-21000" dirty="0">
                <a:latin typeface="新宋体" panose="02010609030101010101" charset="-122"/>
                <a:cs typeface="新宋体" panose="02010609030101010101" charset="-122"/>
              </a:rPr>
              <a:t>1</a:t>
            </a:r>
            <a:r>
              <a:rPr sz="2400" spc="-5" dirty="0">
                <a:latin typeface="新宋体" panose="02010609030101010101" charset="-122"/>
                <a:cs typeface="新宋体" panose="02010609030101010101" charset="-122"/>
              </a:rPr>
              <a:t>)是按p</a:t>
            </a:r>
            <a:r>
              <a:rPr sz="2400" baseline="-21000" dirty="0">
                <a:latin typeface="新宋体" panose="02010609030101010101" charset="-122"/>
                <a:cs typeface="新宋体" panose="02010609030101010101" charset="-122"/>
              </a:rPr>
              <a:t>2</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3</a:t>
            </a:r>
            <a:r>
              <a:rPr sz="2400" spc="-10" dirty="0">
                <a:latin typeface="新宋体" panose="02010609030101010101" charset="-122"/>
                <a:cs typeface="新宋体" panose="02010609030101010101" charset="-122"/>
              </a:rPr>
              <a:t>,</a:t>
            </a:r>
            <a:r>
              <a:rPr sz="2400"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,p</a:t>
            </a:r>
            <a:r>
              <a:rPr sz="2400" spc="-7" baseline="-21000" dirty="0">
                <a:latin typeface="新宋体" panose="02010609030101010101" charset="-122"/>
                <a:cs typeface="新宋体" panose="02010609030101010101" charset="-122"/>
              </a:rPr>
              <a:t>9</a:t>
            </a:r>
            <a:r>
              <a:rPr sz="2400" dirty="0">
                <a:latin typeface="新宋体" panose="02010609030101010101" charset="-122"/>
                <a:cs typeface="新宋体" panose="02010609030101010101" charset="-122"/>
              </a:rPr>
              <a:t>顺序，0-1转换的个数</a:t>
            </a:r>
            <a:endParaRPr sz="2400">
              <a:latin typeface="新宋体" panose="02010609030101010101" charset="-122"/>
              <a:cs typeface="新宋体" panose="02010609030101010101" charset="-122"/>
            </a:endParaRPr>
          </a:p>
        </p:txBody>
      </p:sp>
      <p:sp>
        <p:nvSpPr>
          <p:cNvPr id="8" name="object 8"/>
          <p:cNvSpPr txBox="1"/>
          <p:nvPr/>
        </p:nvSpPr>
        <p:spPr>
          <a:xfrm>
            <a:off x="2558923" y="5579364"/>
            <a:ext cx="2464435" cy="861060"/>
          </a:xfrm>
          <a:prstGeom prst="rect">
            <a:avLst/>
          </a:prstGeom>
        </p:spPr>
        <p:txBody>
          <a:bodyPr vert="horz" wrap="square" lIns="0" tIns="0" rIns="0" bIns="0" rtlCol="0">
            <a:spAutoFit/>
          </a:bodyPr>
          <a:lstStyle/>
          <a:p>
            <a:pPr marL="12700">
              <a:lnSpc>
                <a:spcPct val="100000"/>
              </a:lnSpc>
              <a:tabLst>
                <a:tab pos="621665" algn="l"/>
              </a:tabLst>
            </a:pPr>
            <a:r>
              <a:rPr sz="2400" dirty="0">
                <a:latin typeface="新宋体" panose="02010609030101010101" charset="-122"/>
                <a:cs typeface="新宋体" panose="02010609030101010101" charset="-122"/>
              </a:rPr>
              <a:t>(c)	p</a:t>
            </a:r>
            <a:r>
              <a:rPr sz="2400" baseline="-21000" dirty="0">
                <a:latin typeface="新宋体" panose="02010609030101010101" charset="-122"/>
                <a:cs typeface="新宋体" panose="02010609030101010101" charset="-122"/>
              </a:rPr>
              <a:t>2</a:t>
            </a:r>
            <a:r>
              <a:rPr sz="2400" spc="7" baseline="-21000"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1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4</a:t>
            </a:r>
            <a:r>
              <a:rPr sz="2400" spc="-7" baseline="-21000"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6</a:t>
            </a:r>
            <a:r>
              <a:rPr sz="2400" spc="7" baseline="-21000"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0</a:t>
            </a:r>
            <a:endParaRPr sz="2400">
              <a:latin typeface="新宋体" panose="02010609030101010101" charset="-122"/>
              <a:cs typeface="新宋体" panose="02010609030101010101" charset="-122"/>
            </a:endParaRPr>
          </a:p>
          <a:p>
            <a:pPr marL="12700">
              <a:lnSpc>
                <a:spcPct val="100000"/>
              </a:lnSpc>
              <a:spcBef>
                <a:spcPts val="570"/>
              </a:spcBef>
              <a:tabLst>
                <a:tab pos="621665" algn="l"/>
              </a:tabLst>
            </a:pPr>
            <a:r>
              <a:rPr sz="2400" dirty="0">
                <a:latin typeface="新宋体" panose="02010609030101010101" charset="-122"/>
                <a:cs typeface="新宋体" panose="02010609030101010101" charset="-122"/>
              </a:rPr>
              <a:t>(d)	p</a:t>
            </a:r>
            <a:r>
              <a:rPr sz="2400" baseline="-21000" dirty="0">
                <a:latin typeface="新宋体" panose="02010609030101010101" charset="-122"/>
                <a:cs typeface="新宋体" panose="02010609030101010101" charset="-122"/>
              </a:rPr>
              <a:t>4</a:t>
            </a:r>
            <a:r>
              <a:rPr sz="2400" spc="7" baseline="-21000"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1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6</a:t>
            </a:r>
            <a:r>
              <a:rPr sz="2400" spc="-7" baseline="-21000"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8</a:t>
            </a:r>
            <a:r>
              <a:rPr sz="2400" spc="7" baseline="-21000"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0</a:t>
            </a:r>
            <a:endParaRPr sz="2400">
              <a:latin typeface="新宋体" panose="02010609030101010101" charset="-122"/>
              <a:cs typeface="新宋体" panose="02010609030101010101" charset="-122"/>
            </a:endParaRPr>
          </a:p>
        </p:txBody>
      </p:sp>
      <p:sp>
        <p:nvSpPr>
          <p:cNvPr id="9" name="object 9"/>
          <p:cNvSpPr txBox="1"/>
          <p:nvPr/>
        </p:nvSpPr>
        <p:spPr>
          <a:xfrm>
            <a:off x="5302275" y="5579364"/>
            <a:ext cx="3683635" cy="861060"/>
          </a:xfrm>
          <a:prstGeom prst="rect">
            <a:avLst/>
          </a:prstGeom>
        </p:spPr>
        <p:txBody>
          <a:bodyPr vert="horz" wrap="square" lIns="0" tIns="0" rIns="0" bIns="0" rtlCol="0">
            <a:spAutoFit/>
          </a:bodyPr>
          <a:lstStyle/>
          <a:p>
            <a:pPr marL="12700">
              <a:lnSpc>
                <a:spcPct val="100000"/>
              </a:lnSpc>
            </a:pPr>
            <a:r>
              <a:rPr sz="2400" spc="-5"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2 </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4</a:t>
            </a:r>
            <a:r>
              <a:rPr sz="2400" spc="7" baseline="-21000" dirty="0">
                <a:latin typeface="新宋体" panose="02010609030101010101" charset="-122"/>
                <a:cs typeface="新宋体" panose="02010609030101010101" charset="-122"/>
              </a:rPr>
              <a:t> </a:t>
            </a:r>
            <a:r>
              <a:rPr sz="2400" spc="-10" dirty="0">
                <a:latin typeface="新宋体" panose="02010609030101010101" charset="-122"/>
                <a:cs typeface="新宋体" panose="02010609030101010101" charset="-122"/>
              </a:rPr>
              <a:t>,</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6</a:t>
            </a:r>
            <a:r>
              <a:rPr sz="2400" spc="7" baseline="-21000" dirty="0">
                <a:latin typeface="新宋体" panose="02010609030101010101" charset="-122"/>
                <a:cs typeface="新宋体" panose="02010609030101010101" charset="-122"/>
              </a:rPr>
              <a:t> </a:t>
            </a:r>
            <a:r>
              <a:rPr sz="2400" spc="-5" dirty="0">
                <a:latin typeface="新宋体" panose="02010609030101010101" charset="-122"/>
                <a:cs typeface="新宋体" panose="02010609030101010101" charset="-122"/>
              </a:rPr>
              <a:t>至少有一个0）</a:t>
            </a:r>
            <a:endParaRPr sz="2400">
              <a:latin typeface="新宋体" panose="02010609030101010101" charset="-122"/>
              <a:cs typeface="新宋体" panose="02010609030101010101" charset="-122"/>
            </a:endParaRPr>
          </a:p>
          <a:p>
            <a:pPr marL="12700">
              <a:lnSpc>
                <a:spcPct val="100000"/>
              </a:lnSpc>
              <a:spcBef>
                <a:spcPts val="570"/>
              </a:spcBef>
            </a:pPr>
            <a:r>
              <a:rPr sz="2400" spc="-5"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4 </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6</a:t>
            </a:r>
            <a:r>
              <a:rPr sz="2400" spc="7" baseline="-21000" dirty="0">
                <a:latin typeface="新宋体" panose="02010609030101010101" charset="-122"/>
                <a:cs typeface="新宋体" panose="02010609030101010101" charset="-122"/>
              </a:rPr>
              <a:t> </a:t>
            </a:r>
            <a:r>
              <a:rPr sz="2400" spc="-10" dirty="0">
                <a:latin typeface="新宋体" panose="02010609030101010101" charset="-122"/>
                <a:cs typeface="新宋体" panose="02010609030101010101" charset="-122"/>
              </a:rPr>
              <a:t>,</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8</a:t>
            </a:r>
            <a:r>
              <a:rPr sz="2400" spc="7" baseline="-21000" dirty="0">
                <a:latin typeface="新宋体" panose="02010609030101010101" charset="-122"/>
                <a:cs typeface="新宋体" panose="02010609030101010101" charset="-122"/>
              </a:rPr>
              <a:t> </a:t>
            </a:r>
            <a:r>
              <a:rPr sz="2400" spc="-5" dirty="0">
                <a:latin typeface="新宋体" panose="02010609030101010101" charset="-122"/>
                <a:cs typeface="新宋体" panose="02010609030101010101" charset="-122"/>
              </a:rPr>
              <a:t>至少有一个0）</a:t>
            </a:r>
            <a:endParaRPr sz="2400">
              <a:latin typeface="新宋体" panose="02010609030101010101" charset="-122"/>
              <a:cs typeface="新宋体" panose="02010609030101010101" charset="-122"/>
            </a:endParaRPr>
          </a:p>
        </p:txBody>
      </p:sp>
      <p:sp>
        <p:nvSpPr>
          <p:cNvPr id="10" name="object 10"/>
          <p:cNvSpPr/>
          <p:nvPr/>
        </p:nvSpPr>
        <p:spPr>
          <a:xfrm>
            <a:off x="4337189" y="17617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1" name="object 11"/>
          <p:cNvSpPr/>
          <p:nvPr/>
        </p:nvSpPr>
        <p:spPr>
          <a:xfrm>
            <a:off x="4337189" y="17617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4870589" y="17617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3" name="object 13"/>
          <p:cNvSpPr/>
          <p:nvPr/>
        </p:nvSpPr>
        <p:spPr>
          <a:xfrm>
            <a:off x="4870589" y="17617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4870589" y="22951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5" name="object 15"/>
          <p:cNvSpPr/>
          <p:nvPr/>
        </p:nvSpPr>
        <p:spPr>
          <a:xfrm>
            <a:off x="4870589" y="22951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6" name="object 16"/>
          <p:cNvSpPr/>
          <p:nvPr/>
        </p:nvSpPr>
        <p:spPr>
          <a:xfrm>
            <a:off x="4337189" y="22951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7" name="object 17"/>
          <p:cNvSpPr/>
          <p:nvPr/>
        </p:nvSpPr>
        <p:spPr>
          <a:xfrm>
            <a:off x="4337189" y="22951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5403989" y="17617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9" name="object 19"/>
          <p:cNvSpPr/>
          <p:nvPr/>
        </p:nvSpPr>
        <p:spPr>
          <a:xfrm>
            <a:off x="5403989" y="17617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0" name="object 20"/>
          <p:cNvSpPr txBox="1"/>
          <p:nvPr/>
        </p:nvSpPr>
        <p:spPr>
          <a:xfrm>
            <a:off x="4429633" y="1834896"/>
            <a:ext cx="1413510" cy="377190"/>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latin typeface="Times New Roman" panose="02020603050405020304"/>
                <a:cs typeface="Times New Roman" panose="02020603050405020304"/>
              </a:rPr>
              <a:t>p</a:t>
            </a:r>
            <a:r>
              <a:rPr sz="2400" b="1" dirty="0">
                <a:latin typeface="Times New Roman" panose="02020603050405020304"/>
                <a:cs typeface="Times New Roman" panose="02020603050405020304"/>
              </a:rPr>
              <a:t>9	</a:t>
            </a:r>
            <a:r>
              <a:rPr sz="2400" b="1" spc="-5" dirty="0">
                <a:latin typeface="Times New Roman" panose="02020603050405020304"/>
                <a:cs typeface="Times New Roman" panose="02020603050405020304"/>
              </a:rPr>
              <a:t>p</a:t>
            </a:r>
            <a:r>
              <a:rPr sz="2400" b="1" dirty="0">
                <a:latin typeface="Times New Roman" panose="02020603050405020304"/>
                <a:cs typeface="Times New Roman" panose="02020603050405020304"/>
              </a:rPr>
              <a:t>2	</a:t>
            </a:r>
            <a:r>
              <a:rPr sz="2400" b="1" spc="-5" dirty="0">
                <a:latin typeface="Times New Roman" panose="02020603050405020304"/>
                <a:cs typeface="Times New Roman" panose="02020603050405020304"/>
              </a:rPr>
              <a:t>p3</a:t>
            </a:r>
            <a:endParaRPr sz="2400">
              <a:latin typeface="Times New Roman" panose="02020603050405020304"/>
              <a:cs typeface="Times New Roman" panose="02020603050405020304"/>
            </a:endParaRPr>
          </a:p>
        </p:txBody>
      </p:sp>
      <p:sp>
        <p:nvSpPr>
          <p:cNvPr id="21" name="object 21"/>
          <p:cNvSpPr/>
          <p:nvPr/>
        </p:nvSpPr>
        <p:spPr>
          <a:xfrm>
            <a:off x="5403989" y="22951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22" name="object 22"/>
          <p:cNvSpPr/>
          <p:nvPr/>
        </p:nvSpPr>
        <p:spPr>
          <a:xfrm>
            <a:off x="5403989" y="22951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3" name="object 23"/>
          <p:cNvSpPr txBox="1"/>
          <p:nvPr/>
        </p:nvSpPr>
        <p:spPr>
          <a:xfrm>
            <a:off x="4429633" y="2368296"/>
            <a:ext cx="1413510" cy="377190"/>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latin typeface="Times New Roman" panose="02020603050405020304"/>
                <a:cs typeface="Times New Roman" panose="02020603050405020304"/>
              </a:rPr>
              <a:t>p</a:t>
            </a:r>
            <a:r>
              <a:rPr sz="2400" b="1" dirty="0">
                <a:latin typeface="Times New Roman" panose="02020603050405020304"/>
                <a:cs typeface="Times New Roman" panose="02020603050405020304"/>
              </a:rPr>
              <a:t>8	</a:t>
            </a:r>
            <a:r>
              <a:rPr sz="2400" b="1" spc="-5" dirty="0">
                <a:latin typeface="Times New Roman" panose="02020603050405020304"/>
                <a:cs typeface="Times New Roman" panose="02020603050405020304"/>
              </a:rPr>
              <a:t>p</a:t>
            </a:r>
            <a:r>
              <a:rPr sz="2400" b="1" dirty="0">
                <a:latin typeface="Times New Roman" panose="02020603050405020304"/>
                <a:cs typeface="Times New Roman" panose="02020603050405020304"/>
              </a:rPr>
              <a:t>1	</a:t>
            </a:r>
            <a:r>
              <a:rPr sz="2400" b="1" spc="-5" dirty="0">
                <a:latin typeface="Times New Roman" panose="02020603050405020304"/>
                <a:cs typeface="Times New Roman" panose="02020603050405020304"/>
              </a:rPr>
              <a:t>p4</a:t>
            </a:r>
            <a:endParaRPr sz="2400">
              <a:latin typeface="Times New Roman" panose="02020603050405020304"/>
              <a:cs typeface="Times New Roman" panose="02020603050405020304"/>
            </a:endParaRPr>
          </a:p>
        </p:txBody>
      </p:sp>
      <p:sp>
        <p:nvSpPr>
          <p:cNvPr id="24" name="object 24"/>
          <p:cNvSpPr/>
          <p:nvPr/>
        </p:nvSpPr>
        <p:spPr>
          <a:xfrm>
            <a:off x="4337189" y="28285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25" name="object 25"/>
          <p:cNvSpPr/>
          <p:nvPr/>
        </p:nvSpPr>
        <p:spPr>
          <a:xfrm>
            <a:off x="4337189" y="28285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6" name="object 26"/>
          <p:cNvSpPr/>
          <p:nvPr/>
        </p:nvSpPr>
        <p:spPr>
          <a:xfrm>
            <a:off x="4870589" y="28285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27" name="object 27"/>
          <p:cNvSpPr/>
          <p:nvPr/>
        </p:nvSpPr>
        <p:spPr>
          <a:xfrm>
            <a:off x="4870589" y="28285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8" name="object 28"/>
          <p:cNvSpPr/>
          <p:nvPr/>
        </p:nvSpPr>
        <p:spPr>
          <a:xfrm>
            <a:off x="5403989" y="28285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29" name="object 29"/>
          <p:cNvSpPr/>
          <p:nvPr/>
        </p:nvSpPr>
        <p:spPr>
          <a:xfrm>
            <a:off x="5403989" y="2828544"/>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30" name="object 30"/>
          <p:cNvSpPr txBox="1"/>
          <p:nvPr/>
        </p:nvSpPr>
        <p:spPr>
          <a:xfrm>
            <a:off x="4429633" y="2901696"/>
            <a:ext cx="1413510" cy="377190"/>
          </a:xfrm>
          <a:prstGeom prst="rect">
            <a:avLst/>
          </a:prstGeom>
        </p:spPr>
        <p:txBody>
          <a:bodyPr vert="horz" wrap="square" lIns="0" tIns="0" rIns="0" bIns="0" rtlCol="0">
            <a:spAutoFit/>
          </a:bodyPr>
          <a:lstStyle/>
          <a:p>
            <a:pPr marL="12700">
              <a:lnSpc>
                <a:spcPct val="100000"/>
              </a:lnSpc>
              <a:tabLst>
                <a:tab pos="545465" algn="l"/>
                <a:tab pos="1078865" algn="l"/>
              </a:tabLst>
            </a:pPr>
            <a:r>
              <a:rPr sz="2400" b="1" spc="-5" dirty="0">
                <a:latin typeface="Times New Roman" panose="02020603050405020304"/>
                <a:cs typeface="Times New Roman" panose="02020603050405020304"/>
              </a:rPr>
              <a:t>p</a:t>
            </a:r>
            <a:r>
              <a:rPr sz="2400" b="1" dirty="0">
                <a:latin typeface="Times New Roman" panose="02020603050405020304"/>
                <a:cs typeface="Times New Roman" panose="02020603050405020304"/>
              </a:rPr>
              <a:t>7	</a:t>
            </a:r>
            <a:r>
              <a:rPr sz="2400" b="1" spc="-5" dirty="0">
                <a:latin typeface="Times New Roman" panose="02020603050405020304"/>
                <a:cs typeface="Times New Roman" panose="02020603050405020304"/>
              </a:rPr>
              <a:t>p</a:t>
            </a:r>
            <a:r>
              <a:rPr sz="2400" b="1" dirty="0">
                <a:latin typeface="Times New Roman" panose="02020603050405020304"/>
                <a:cs typeface="Times New Roman" panose="02020603050405020304"/>
              </a:rPr>
              <a:t>6	</a:t>
            </a:r>
            <a:r>
              <a:rPr sz="2400" b="1" spc="-5" dirty="0">
                <a:latin typeface="Times New Roman" panose="02020603050405020304"/>
                <a:cs typeface="Times New Roman" panose="02020603050405020304"/>
              </a:rPr>
              <a:t>p5</a:t>
            </a:r>
            <a:endParaRPr sz="2400">
              <a:latin typeface="Times New Roman" panose="02020603050405020304"/>
              <a:cs typeface="Times New Roman" panose="02020603050405020304"/>
            </a:endParaRPr>
          </a:p>
        </p:txBody>
      </p:sp>
      <p:sp>
        <p:nvSpPr>
          <p:cNvPr id="33" name="object 33"/>
          <p:cNvSpPr/>
          <p:nvPr/>
        </p:nvSpPr>
        <p:spPr>
          <a:xfrm>
            <a:off x="5208917" y="2066544"/>
            <a:ext cx="85725" cy="609600"/>
          </a:xfrm>
          <a:custGeom>
            <a:avLst/>
            <a:gdLst/>
            <a:ahLst/>
            <a:cxnLst/>
            <a:rect l="l" t="t" r="r" b="b"/>
            <a:pathLst>
              <a:path w="85725" h="609600">
                <a:moveTo>
                  <a:pt x="85343" y="86106"/>
                </a:moveTo>
                <a:lnTo>
                  <a:pt x="42672" y="0"/>
                </a:lnTo>
                <a:lnTo>
                  <a:pt x="0" y="86106"/>
                </a:lnTo>
                <a:lnTo>
                  <a:pt x="28193" y="86106"/>
                </a:lnTo>
                <a:lnTo>
                  <a:pt x="28193" y="71628"/>
                </a:lnTo>
                <a:lnTo>
                  <a:pt x="57149" y="71628"/>
                </a:lnTo>
                <a:lnTo>
                  <a:pt x="57149" y="86106"/>
                </a:lnTo>
                <a:lnTo>
                  <a:pt x="85343" y="86106"/>
                </a:lnTo>
                <a:close/>
              </a:path>
              <a:path w="85725" h="609600">
                <a:moveTo>
                  <a:pt x="57149" y="86106"/>
                </a:moveTo>
                <a:lnTo>
                  <a:pt x="57149" y="71628"/>
                </a:lnTo>
                <a:lnTo>
                  <a:pt x="28193" y="71628"/>
                </a:lnTo>
                <a:lnTo>
                  <a:pt x="28193" y="86106"/>
                </a:lnTo>
                <a:lnTo>
                  <a:pt x="57149" y="86106"/>
                </a:lnTo>
                <a:close/>
              </a:path>
              <a:path w="85725" h="609600">
                <a:moveTo>
                  <a:pt x="57149" y="609600"/>
                </a:moveTo>
                <a:lnTo>
                  <a:pt x="57149" y="86106"/>
                </a:lnTo>
                <a:lnTo>
                  <a:pt x="28193" y="86106"/>
                </a:lnTo>
                <a:lnTo>
                  <a:pt x="28193" y="609600"/>
                </a:lnTo>
                <a:lnTo>
                  <a:pt x="57149" y="609600"/>
                </a:lnTo>
                <a:close/>
              </a:path>
            </a:pathLst>
          </a:custGeom>
          <a:solidFill>
            <a:srgbClr val="FFFF00"/>
          </a:solidFill>
        </p:spPr>
        <p:txBody>
          <a:bodyPr wrap="square" lIns="0" tIns="0" rIns="0" bIns="0" rtlCol="0"/>
          <a:lstStyle/>
          <a:p>
            <a:endParaRPr/>
          </a:p>
        </p:txBody>
      </p:sp>
      <p:sp>
        <p:nvSpPr>
          <p:cNvPr id="34" name="object 34"/>
          <p:cNvSpPr/>
          <p:nvPr/>
        </p:nvSpPr>
        <p:spPr>
          <a:xfrm>
            <a:off x="4751717" y="2066544"/>
            <a:ext cx="85725" cy="1143000"/>
          </a:xfrm>
          <a:custGeom>
            <a:avLst/>
            <a:gdLst/>
            <a:ahLst/>
            <a:cxnLst/>
            <a:rect l="l" t="t" r="r" b="b"/>
            <a:pathLst>
              <a:path w="85725" h="1143000">
                <a:moveTo>
                  <a:pt x="85343" y="86106"/>
                </a:moveTo>
                <a:lnTo>
                  <a:pt x="42672" y="0"/>
                </a:lnTo>
                <a:lnTo>
                  <a:pt x="0" y="86106"/>
                </a:lnTo>
                <a:lnTo>
                  <a:pt x="28193" y="86106"/>
                </a:lnTo>
                <a:lnTo>
                  <a:pt x="28193" y="71628"/>
                </a:lnTo>
                <a:lnTo>
                  <a:pt x="57149" y="71628"/>
                </a:lnTo>
                <a:lnTo>
                  <a:pt x="57149" y="86106"/>
                </a:lnTo>
                <a:lnTo>
                  <a:pt x="85343" y="86106"/>
                </a:lnTo>
                <a:close/>
              </a:path>
              <a:path w="85725" h="1143000">
                <a:moveTo>
                  <a:pt x="57149" y="86106"/>
                </a:moveTo>
                <a:lnTo>
                  <a:pt x="57149" y="71628"/>
                </a:lnTo>
                <a:lnTo>
                  <a:pt x="28193" y="71628"/>
                </a:lnTo>
                <a:lnTo>
                  <a:pt x="28193" y="86106"/>
                </a:lnTo>
                <a:lnTo>
                  <a:pt x="57149" y="86106"/>
                </a:lnTo>
                <a:close/>
              </a:path>
              <a:path w="85725" h="1143000">
                <a:moveTo>
                  <a:pt x="57149" y="1143000"/>
                </a:moveTo>
                <a:lnTo>
                  <a:pt x="57149" y="86106"/>
                </a:lnTo>
                <a:lnTo>
                  <a:pt x="28193" y="86106"/>
                </a:lnTo>
                <a:lnTo>
                  <a:pt x="28193" y="1143000"/>
                </a:lnTo>
                <a:lnTo>
                  <a:pt x="57149" y="1143000"/>
                </a:lnTo>
                <a:close/>
              </a:path>
            </a:pathLst>
          </a:custGeom>
          <a:solidFill>
            <a:srgbClr val="FFFF00"/>
          </a:solidFill>
        </p:spPr>
        <p:txBody>
          <a:bodyPr wrap="square" lIns="0" tIns="0" rIns="0" bIns="0" rtlCol="0"/>
          <a:lstStyle/>
          <a:p>
            <a:endParaRPr/>
          </a:p>
        </p:txBody>
      </p:sp>
      <p:sp>
        <p:nvSpPr>
          <p:cNvPr id="35" name="object 35"/>
          <p:cNvSpPr/>
          <p:nvPr/>
        </p:nvSpPr>
        <p:spPr>
          <a:xfrm>
            <a:off x="4718189" y="3243072"/>
            <a:ext cx="990600" cy="85725"/>
          </a:xfrm>
          <a:custGeom>
            <a:avLst/>
            <a:gdLst/>
            <a:ahLst/>
            <a:cxnLst/>
            <a:rect l="l" t="t" r="r" b="b"/>
            <a:pathLst>
              <a:path w="990600" h="85725">
                <a:moveTo>
                  <a:pt x="85343" y="28193"/>
                </a:moveTo>
                <a:lnTo>
                  <a:pt x="85343" y="0"/>
                </a:lnTo>
                <a:lnTo>
                  <a:pt x="0" y="42672"/>
                </a:lnTo>
                <a:lnTo>
                  <a:pt x="71627" y="78486"/>
                </a:lnTo>
                <a:lnTo>
                  <a:pt x="71627" y="28193"/>
                </a:lnTo>
                <a:lnTo>
                  <a:pt x="85343" y="28193"/>
                </a:lnTo>
                <a:close/>
              </a:path>
              <a:path w="990600" h="85725">
                <a:moveTo>
                  <a:pt x="990600" y="57149"/>
                </a:moveTo>
                <a:lnTo>
                  <a:pt x="990600" y="28193"/>
                </a:lnTo>
                <a:lnTo>
                  <a:pt x="71627" y="28193"/>
                </a:lnTo>
                <a:lnTo>
                  <a:pt x="71627" y="57149"/>
                </a:lnTo>
                <a:lnTo>
                  <a:pt x="990600" y="57149"/>
                </a:lnTo>
                <a:close/>
              </a:path>
              <a:path w="990600" h="85725">
                <a:moveTo>
                  <a:pt x="85343" y="85343"/>
                </a:moveTo>
                <a:lnTo>
                  <a:pt x="85343" y="57149"/>
                </a:lnTo>
                <a:lnTo>
                  <a:pt x="71627" y="57149"/>
                </a:lnTo>
                <a:lnTo>
                  <a:pt x="71627" y="78486"/>
                </a:lnTo>
                <a:lnTo>
                  <a:pt x="85343" y="85343"/>
                </a:lnTo>
                <a:close/>
              </a:path>
            </a:pathLst>
          </a:custGeom>
          <a:solidFill>
            <a:srgbClr val="FFFF00"/>
          </a:solidFill>
        </p:spPr>
        <p:txBody>
          <a:bodyPr wrap="square" lIns="0" tIns="0" rIns="0" bIns="0" rtlCol="0"/>
          <a:lstStyle/>
          <a:p>
            <a:endParaRPr/>
          </a:p>
        </p:txBody>
      </p:sp>
      <p:sp>
        <p:nvSpPr>
          <p:cNvPr id="36" name="object 36"/>
          <p:cNvSpPr/>
          <p:nvPr/>
        </p:nvSpPr>
        <p:spPr>
          <a:xfrm>
            <a:off x="5818517" y="2066544"/>
            <a:ext cx="85725" cy="1066800"/>
          </a:xfrm>
          <a:custGeom>
            <a:avLst/>
            <a:gdLst/>
            <a:ahLst/>
            <a:cxnLst/>
            <a:rect l="l" t="t" r="r" b="b"/>
            <a:pathLst>
              <a:path w="85725" h="1066800">
                <a:moveTo>
                  <a:pt x="85343" y="981456"/>
                </a:moveTo>
                <a:lnTo>
                  <a:pt x="0" y="981456"/>
                </a:lnTo>
                <a:lnTo>
                  <a:pt x="28194" y="1037844"/>
                </a:lnTo>
                <a:lnTo>
                  <a:pt x="28194" y="995171"/>
                </a:lnTo>
                <a:lnTo>
                  <a:pt x="57150" y="995171"/>
                </a:lnTo>
                <a:lnTo>
                  <a:pt x="57150" y="1037844"/>
                </a:lnTo>
                <a:lnTo>
                  <a:pt x="85343" y="981456"/>
                </a:lnTo>
                <a:close/>
              </a:path>
              <a:path w="85725" h="1066800">
                <a:moveTo>
                  <a:pt x="57150" y="981456"/>
                </a:moveTo>
                <a:lnTo>
                  <a:pt x="57150" y="0"/>
                </a:lnTo>
                <a:lnTo>
                  <a:pt x="28194" y="0"/>
                </a:lnTo>
                <a:lnTo>
                  <a:pt x="28194" y="981456"/>
                </a:lnTo>
                <a:lnTo>
                  <a:pt x="57150" y="981456"/>
                </a:lnTo>
                <a:close/>
              </a:path>
              <a:path w="85725" h="1066800">
                <a:moveTo>
                  <a:pt x="57150" y="1037844"/>
                </a:moveTo>
                <a:lnTo>
                  <a:pt x="57150" y="995171"/>
                </a:lnTo>
                <a:lnTo>
                  <a:pt x="28194" y="995171"/>
                </a:lnTo>
                <a:lnTo>
                  <a:pt x="28194" y="1037844"/>
                </a:lnTo>
                <a:lnTo>
                  <a:pt x="42672" y="1066800"/>
                </a:lnTo>
                <a:lnTo>
                  <a:pt x="57150" y="1037844"/>
                </a:lnTo>
                <a:close/>
              </a:path>
            </a:pathLst>
          </a:custGeom>
          <a:solidFill>
            <a:srgbClr val="FFFF00"/>
          </a:solidFill>
        </p:spPr>
        <p:txBody>
          <a:bodyPr wrap="square" lIns="0" tIns="0" rIns="0" bIns="0" rtlCol="0"/>
          <a:lstStyle/>
          <a:p>
            <a:endParaRPr/>
          </a:p>
        </p:txBody>
      </p:sp>
      <p:sp>
        <p:nvSpPr>
          <p:cNvPr id="37" name="object 37"/>
          <p:cNvSpPr/>
          <p:nvPr/>
        </p:nvSpPr>
        <p:spPr>
          <a:xfrm>
            <a:off x="5251589" y="1871472"/>
            <a:ext cx="609600" cy="85725"/>
          </a:xfrm>
          <a:custGeom>
            <a:avLst/>
            <a:gdLst/>
            <a:ahLst/>
            <a:cxnLst/>
            <a:rect l="l" t="t" r="r" b="b"/>
            <a:pathLst>
              <a:path w="609600" h="85725">
                <a:moveTo>
                  <a:pt x="537972" y="57149"/>
                </a:moveTo>
                <a:lnTo>
                  <a:pt x="537972" y="28193"/>
                </a:lnTo>
                <a:lnTo>
                  <a:pt x="0" y="28193"/>
                </a:lnTo>
                <a:lnTo>
                  <a:pt x="0" y="57149"/>
                </a:lnTo>
                <a:lnTo>
                  <a:pt x="537972" y="57149"/>
                </a:lnTo>
                <a:close/>
              </a:path>
              <a:path w="609600" h="85725">
                <a:moveTo>
                  <a:pt x="609600" y="42671"/>
                </a:moveTo>
                <a:lnTo>
                  <a:pt x="523493" y="0"/>
                </a:lnTo>
                <a:lnTo>
                  <a:pt x="523493" y="28193"/>
                </a:lnTo>
                <a:lnTo>
                  <a:pt x="537972" y="28193"/>
                </a:lnTo>
                <a:lnTo>
                  <a:pt x="537972" y="78169"/>
                </a:lnTo>
                <a:lnTo>
                  <a:pt x="609600" y="42671"/>
                </a:lnTo>
                <a:close/>
              </a:path>
              <a:path w="609600" h="85725">
                <a:moveTo>
                  <a:pt x="537972" y="78169"/>
                </a:moveTo>
                <a:lnTo>
                  <a:pt x="537972" y="57149"/>
                </a:lnTo>
                <a:lnTo>
                  <a:pt x="523493" y="57149"/>
                </a:lnTo>
                <a:lnTo>
                  <a:pt x="523493" y="85343"/>
                </a:lnTo>
                <a:lnTo>
                  <a:pt x="537972" y="78169"/>
                </a:lnTo>
                <a:close/>
              </a:path>
            </a:pathLst>
          </a:custGeom>
          <a:solidFill>
            <a:srgbClr val="FFFF00"/>
          </a:solidFill>
        </p:spPr>
        <p:txBody>
          <a:bodyPr wrap="square" lIns="0" tIns="0" rIns="0" bIns="0" rtlCol="0"/>
          <a:lstStyle/>
          <a:p>
            <a:endParaRPr/>
          </a:p>
        </p:txBody>
      </p:sp>
      <p:sp>
        <p:nvSpPr>
          <p:cNvPr id="38" name="object 38"/>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graphicFrame>
        <p:nvGraphicFramePr>
          <p:cNvPr id="31" name="object 31"/>
          <p:cNvGraphicFramePr>
            <a:graphicFrameLocks noGrp="1"/>
          </p:cNvGraphicFramePr>
          <p:nvPr/>
        </p:nvGraphicFramePr>
        <p:xfrm>
          <a:off x="6161227" y="1756981"/>
          <a:ext cx="1600186" cy="1600200"/>
        </p:xfrm>
        <a:graphic>
          <a:graphicData uri="http://schemas.openxmlformats.org/drawingml/2006/table">
            <a:tbl>
              <a:tblPr firstRow="1" bandRow="1">
                <a:tableStyleId>{2D5ABB26-0587-4C30-8999-92F81FD0307C}</a:tableStyleId>
              </a:tblPr>
              <a:tblGrid>
                <a:gridCol w="533393">
                  <a:extLst>
                    <a:ext uri="{9D8B030D-6E8A-4147-A177-3AD203B41FA5}">
                      <a16:colId xmlns="" xmlns:a16="http://schemas.microsoft.com/office/drawing/2014/main" val="20000"/>
                    </a:ext>
                  </a:extLst>
                </a:gridCol>
                <a:gridCol w="533393">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p9</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p3</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0"/>
                  </a:ext>
                </a:extLst>
              </a:tr>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p8</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p4</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p7</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p6</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p5</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2"/>
                  </a:ext>
                </a:extLst>
              </a:tr>
            </a:tbl>
          </a:graphicData>
        </a:graphic>
      </p:graphicFrame>
      <p:graphicFrame>
        <p:nvGraphicFramePr>
          <p:cNvPr id="32" name="object 32"/>
          <p:cNvGraphicFramePr>
            <a:graphicFrameLocks noGrp="1"/>
          </p:cNvGraphicFramePr>
          <p:nvPr/>
        </p:nvGraphicFramePr>
        <p:xfrm>
          <a:off x="7990014" y="1756981"/>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p9</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p3</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0"/>
                  </a:ext>
                </a:extLst>
              </a:tr>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p8</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p4</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p7</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p6</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p5</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597291" y="1779778"/>
            <a:ext cx="7879080" cy="1713864"/>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区域骨架</a:t>
            </a:r>
            <a:endParaRPr sz="3200">
              <a:latin typeface="新宋体" panose="02010609030101010101" charset="-122"/>
              <a:cs typeface="新宋体" panose="02010609030101010101" charset="-122"/>
            </a:endParaRPr>
          </a:p>
          <a:p>
            <a:pPr marL="755650" marR="5080" indent="69850">
              <a:lnSpc>
                <a:spcPct val="90000"/>
              </a:lnSpc>
              <a:spcBef>
                <a:spcPts val="635"/>
              </a:spcBef>
            </a:pPr>
            <a:r>
              <a:rPr sz="2800" spc="-5" dirty="0">
                <a:latin typeface="新宋体" panose="02010609030101010101" charset="-122"/>
                <a:cs typeface="新宋体" panose="02010609030101010101" charset="-122"/>
              </a:rPr>
              <a:t>所有条件都满足，才打删除标记。删除并不 立即进行，而是等到对所有边界点都打完标记 后，再把作了标记的点一起删除</a:t>
            </a:r>
            <a:endParaRPr sz="2800">
              <a:latin typeface="新宋体" panose="02010609030101010101" charset="-122"/>
              <a:cs typeface="新宋体" panose="02010609030101010101" charset="-122"/>
            </a:endParaRPr>
          </a:p>
        </p:txBody>
      </p:sp>
      <p:sp>
        <p:nvSpPr>
          <p:cNvPr id="6" name="object 6"/>
          <p:cNvSpPr txBox="1"/>
          <p:nvPr/>
        </p:nvSpPr>
        <p:spPr>
          <a:xfrm>
            <a:off x="2054479" y="3975039"/>
            <a:ext cx="2070735" cy="1676400"/>
          </a:xfrm>
          <a:prstGeom prst="rect">
            <a:avLst/>
          </a:prstGeom>
        </p:spPr>
        <p:txBody>
          <a:bodyPr vert="horz" wrap="square" lIns="0" tIns="0" rIns="0" bIns="0" rtlCol="0">
            <a:spAutoFit/>
          </a:bodyPr>
          <a:lstStyle/>
          <a:p>
            <a:pPr marL="298450" marR="5080" indent="-286385">
              <a:lnSpc>
                <a:spcPct val="110000"/>
              </a:lnSpc>
              <a:tabLst>
                <a:tab pos="5016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举例: N(p</a:t>
            </a:r>
            <a:r>
              <a:rPr sz="3150" spc="-15" baseline="-21000" dirty="0">
                <a:latin typeface="新宋体" panose="02010609030101010101" charset="-122"/>
                <a:cs typeface="新宋体" panose="02010609030101010101" charset="-122"/>
              </a:rPr>
              <a:t>1</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4</a:t>
            </a:r>
            <a:endParaRPr sz="3200">
              <a:latin typeface="新宋体" panose="02010609030101010101" charset="-122"/>
              <a:cs typeface="新宋体" panose="02010609030101010101" charset="-122"/>
            </a:endParaRPr>
          </a:p>
          <a:p>
            <a:pPr marL="297815">
              <a:lnSpc>
                <a:spcPct val="100000"/>
              </a:lnSpc>
              <a:spcBef>
                <a:spcPts val="375"/>
              </a:spcBef>
            </a:pPr>
            <a:r>
              <a:rPr sz="3200" spc="-5" dirty="0">
                <a:latin typeface="新宋体" panose="02010609030101010101" charset="-122"/>
                <a:cs typeface="新宋体" panose="02010609030101010101" charset="-122"/>
              </a:rPr>
              <a:t>S(p</a:t>
            </a:r>
            <a:r>
              <a:rPr sz="3150" spc="-15" baseline="-21000" dirty="0">
                <a:latin typeface="新宋体" panose="02010609030101010101" charset="-122"/>
                <a:cs typeface="新宋体" panose="02010609030101010101" charset="-122"/>
              </a:rPr>
              <a:t>1</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3</a:t>
            </a:r>
            <a:endParaRPr sz="3200">
              <a:latin typeface="新宋体" panose="02010609030101010101" charset="-122"/>
              <a:cs typeface="新宋体" panose="02010609030101010101" charset="-122"/>
            </a:endParaRPr>
          </a:p>
        </p:txBody>
      </p:sp>
      <p:sp>
        <p:nvSpPr>
          <p:cNvPr id="7" name="object 7"/>
          <p:cNvSpPr txBox="1"/>
          <p:nvPr/>
        </p:nvSpPr>
        <p:spPr>
          <a:xfrm>
            <a:off x="2340216" y="5627890"/>
            <a:ext cx="2254885" cy="1093470"/>
          </a:xfrm>
          <a:prstGeom prst="rect">
            <a:avLst/>
          </a:prstGeom>
        </p:spPr>
        <p:txBody>
          <a:bodyPr vert="horz" wrap="square" lIns="0" tIns="0" rIns="0" bIns="0" rtlCol="0">
            <a:spAutoFit/>
          </a:bodyPr>
          <a:lstStyle/>
          <a:p>
            <a:pPr marL="12700">
              <a:lnSpc>
                <a:spcPct val="100000"/>
              </a:lnSpc>
              <a:tabLst>
                <a:tab pos="1630680" algn="l"/>
              </a:tabLst>
            </a:pPr>
            <a:r>
              <a:rPr sz="3200" spc="-5" dirty="0">
                <a:latin typeface="新宋体" panose="02010609030101010101" charset="-122"/>
                <a:cs typeface="新宋体" panose="02010609030101010101" charset="-122"/>
              </a:rPr>
              <a:t>p</a:t>
            </a:r>
            <a:r>
              <a:rPr sz="3150" spc="-7" baseline="-21000" dirty="0">
                <a:latin typeface="新宋体" panose="02010609030101010101" charset="-122"/>
                <a:cs typeface="新宋体" panose="02010609030101010101" charset="-122"/>
              </a:rPr>
              <a:t>2</a:t>
            </a:r>
            <a:r>
              <a:rPr sz="3200" spc="-5" dirty="0">
                <a:latin typeface="新宋体" panose="02010609030101010101" charset="-122"/>
                <a:cs typeface="新宋体" panose="02010609030101010101" charset="-122"/>
              </a:rPr>
              <a:t>.</a:t>
            </a:r>
            <a:r>
              <a:rPr sz="3200" spc="-10" dirty="0">
                <a:latin typeface="新宋体" panose="02010609030101010101" charset="-122"/>
                <a:cs typeface="新宋体" panose="02010609030101010101" charset="-122"/>
              </a:rPr>
              <a:t>p</a:t>
            </a:r>
            <a:r>
              <a:rPr sz="3150" baseline="-21000" dirty="0">
                <a:latin typeface="新宋体" panose="02010609030101010101" charset="-122"/>
                <a:cs typeface="新宋体" panose="02010609030101010101" charset="-122"/>
              </a:rPr>
              <a:t>4</a:t>
            </a:r>
            <a:r>
              <a:rPr sz="3200" spc="-5" dirty="0">
                <a:latin typeface="新宋体" panose="02010609030101010101" charset="-122"/>
                <a:cs typeface="新宋体" panose="02010609030101010101" charset="-122"/>
              </a:rPr>
              <a:t>.p</a:t>
            </a:r>
            <a:r>
              <a:rPr sz="3150" baseline="-21000" dirty="0">
                <a:latin typeface="新宋体" panose="02010609030101010101" charset="-122"/>
                <a:cs typeface="新宋体" panose="02010609030101010101" charset="-122"/>
              </a:rPr>
              <a:t>6	</a:t>
            </a:r>
            <a:r>
              <a:rPr sz="3200" spc="-5" dirty="0">
                <a:latin typeface="新宋体" panose="02010609030101010101" charset="-122"/>
                <a:cs typeface="新宋体" panose="02010609030101010101" charset="-122"/>
              </a:rPr>
              <a:t>= 0</a:t>
            </a:r>
            <a:endParaRPr sz="3200">
              <a:latin typeface="新宋体" panose="02010609030101010101" charset="-122"/>
              <a:cs typeface="新宋体" panose="02010609030101010101" charset="-122"/>
            </a:endParaRPr>
          </a:p>
          <a:p>
            <a:pPr marL="12700">
              <a:lnSpc>
                <a:spcPct val="100000"/>
              </a:lnSpc>
              <a:spcBef>
                <a:spcPts val="370"/>
              </a:spcBef>
              <a:tabLst>
                <a:tab pos="1630680" algn="l"/>
              </a:tabLst>
            </a:pPr>
            <a:r>
              <a:rPr sz="3200" spc="-5" dirty="0">
                <a:latin typeface="新宋体" panose="02010609030101010101" charset="-122"/>
                <a:cs typeface="新宋体" panose="02010609030101010101" charset="-122"/>
              </a:rPr>
              <a:t>p</a:t>
            </a:r>
            <a:r>
              <a:rPr sz="3150" spc="-7" baseline="-21000" dirty="0">
                <a:latin typeface="新宋体" panose="02010609030101010101" charset="-122"/>
                <a:cs typeface="新宋体" panose="02010609030101010101" charset="-122"/>
              </a:rPr>
              <a:t>4</a:t>
            </a:r>
            <a:r>
              <a:rPr sz="3200" spc="-5" dirty="0">
                <a:latin typeface="新宋体" panose="02010609030101010101" charset="-122"/>
                <a:cs typeface="新宋体" panose="02010609030101010101" charset="-122"/>
              </a:rPr>
              <a:t>.</a:t>
            </a:r>
            <a:r>
              <a:rPr sz="3200" spc="-10" dirty="0">
                <a:latin typeface="新宋体" panose="02010609030101010101" charset="-122"/>
                <a:cs typeface="新宋体" panose="02010609030101010101" charset="-122"/>
              </a:rPr>
              <a:t>p</a:t>
            </a:r>
            <a:r>
              <a:rPr sz="3150" baseline="-21000" dirty="0">
                <a:latin typeface="新宋体" panose="02010609030101010101" charset="-122"/>
                <a:cs typeface="新宋体" panose="02010609030101010101" charset="-122"/>
              </a:rPr>
              <a:t>6</a:t>
            </a:r>
            <a:r>
              <a:rPr sz="3200" spc="-5" dirty="0">
                <a:latin typeface="新宋体" panose="02010609030101010101" charset="-122"/>
                <a:cs typeface="新宋体" panose="02010609030101010101" charset="-122"/>
              </a:rPr>
              <a:t>.p</a:t>
            </a:r>
            <a:r>
              <a:rPr sz="3150" baseline="-21000" dirty="0">
                <a:latin typeface="新宋体" panose="02010609030101010101" charset="-122"/>
                <a:cs typeface="新宋体" panose="02010609030101010101" charset="-122"/>
              </a:rPr>
              <a:t>8	</a:t>
            </a:r>
            <a:r>
              <a:rPr sz="3200" spc="-5" dirty="0">
                <a:latin typeface="新宋体" panose="02010609030101010101" charset="-122"/>
                <a:cs typeface="新宋体" panose="02010609030101010101" charset="-122"/>
              </a:rPr>
              <a:t>=</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0</a:t>
            </a:r>
            <a:endParaRPr sz="3200">
              <a:latin typeface="新宋体" panose="02010609030101010101" charset="-122"/>
              <a:cs typeface="新宋体" panose="02010609030101010101" charset="-122"/>
            </a:endParaRPr>
          </a:p>
        </p:txBody>
      </p:sp>
      <p:sp>
        <p:nvSpPr>
          <p:cNvPr id="8" name="object 8"/>
          <p:cNvSpPr txBox="1"/>
          <p:nvPr/>
        </p:nvSpPr>
        <p:spPr>
          <a:xfrm>
            <a:off x="4975225" y="6213602"/>
            <a:ext cx="41148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第2个条件没满足不打标记</a:t>
            </a:r>
            <a:endParaRPr sz="2800">
              <a:latin typeface="新宋体" panose="02010609030101010101" charset="-122"/>
              <a:cs typeface="新宋体" panose="02010609030101010101" charset="-122"/>
            </a:endParaRPr>
          </a:p>
        </p:txBody>
      </p:sp>
      <p:sp>
        <p:nvSpPr>
          <p:cNvPr id="9" name="object 9"/>
          <p:cNvSpPr/>
          <p:nvPr/>
        </p:nvSpPr>
        <p:spPr>
          <a:xfrm>
            <a:off x="4508639" y="4082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0" name="object 10"/>
          <p:cNvSpPr/>
          <p:nvPr/>
        </p:nvSpPr>
        <p:spPr>
          <a:xfrm>
            <a:off x="4508639" y="4082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1" name="object 11"/>
          <p:cNvSpPr/>
          <p:nvPr/>
        </p:nvSpPr>
        <p:spPr>
          <a:xfrm>
            <a:off x="5042039" y="4082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2" name="object 12"/>
          <p:cNvSpPr/>
          <p:nvPr/>
        </p:nvSpPr>
        <p:spPr>
          <a:xfrm>
            <a:off x="5042039" y="4082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3" name="object 13"/>
          <p:cNvSpPr/>
          <p:nvPr/>
        </p:nvSpPr>
        <p:spPr>
          <a:xfrm>
            <a:off x="5042039" y="46161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4" name="object 14"/>
          <p:cNvSpPr/>
          <p:nvPr/>
        </p:nvSpPr>
        <p:spPr>
          <a:xfrm>
            <a:off x="5042039" y="46161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5" name="object 15"/>
          <p:cNvSpPr/>
          <p:nvPr/>
        </p:nvSpPr>
        <p:spPr>
          <a:xfrm>
            <a:off x="4508639" y="46161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6" name="object 16"/>
          <p:cNvSpPr/>
          <p:nvPr/>
        </p:nvSpPr>
        <p:spPr>
          <a:xfrm>
            <a:off x="4508639" y="46161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7" name="object 17"/>
          <p:cNvSpPr/>
          <p:nvPr/>
        </p:nvSpPr>
        <p:spPr>
          <a:xfrm>
            <a:off x="5575439" y="4082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18" name="object 18"/>
          <p:cNvSpPr/>
          <p:nvPr/>
        </p:nvSpPr>
        <p:spPr>
          <a:xfrm>
            <a:off x="5575439" y="40827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19" name="object 19"/>
          <p:cNvSpPr txBox="1"/>
          <p:nvPr/>
        </p:nvSpPr>
        <p:spPr>
          <a:xfrm>
            <a:off x="4686427" y="4155947"/>
            <a:ext cx="1244600" cy="377190"/>
          </a:xfrm>
          <a:prstGeom prst="rect">
            <a:avLst/>
          </a:prstGeom>
        </p:spPr>
        <p:txBody>
          <a:bodyPr vert="horz" wrap="square" lIns="0" tIns="0" rIns="0" bIns="0" rtlCol="0">
            <a:spAutoFit/>
          </a:bodyPr>
          <a:lstStyle/>
          <a:p>
            <a:pPr marL="12700">
              <a:lnSpc>
                <a:spcPct val="100000"/>
              </a:lnSpc>
              <a:tabLst>
                <a:tab pos="545465" algn="l"/>
                <a:tab pos="1078865" algn="l"/>
              </a:tabLst>
            </a:pPr>
            <a:r>
              <a:rPr sz="2400" b="1" dirty="0">
                <a:latin typeface="Times New Roman" panose="02020603050405020304"/>
                <a:cs typeface="Times New Roman" panose="02020603050405020304"/>
              </a:rPr>
              <a:t>0	0	1</a:t>
            </a:r>
            <a:endParaRPr sz="2400">
              <a:latin typeface="Times New Roman" panose="02020603050405020304"/>
              <a:cs typeface="Times New Roman" panose="02020603050405020304"/>
            </a:endParaRPr>
          </a:p>
        </p:txBody>
      </p:sp>
      <p:sp>
        <p:nvSpPr>
          <p:cNvPr id="20" name="object 20"/>
          <p:cNvSpPr/>
          <p:nvPr/>
        </p:nvSpPr>
        <p:spPr>
          <a:xfrm>
            <a:off x="5575439" y="46161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21" name="object 21"/>
          <p:cNvSpPr/>
          <p:nvPr/>
        </p:nvSpPr>
        <p:spPr>
          <a:xfrm>
            <a:off x="5575439" y="46161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2" name="object 22"/>
          <p:cNvSpPr txBox="1"/>
          <p:nvPr/>
        </p:nvSpPr>
        <p:spPr>
          <a:xfrm>
            <a:off x="4686427" y="4689347"/>
            <a:ext cx="1244600" cy="377190"/>
          </a:xfrm>
          <a:prstGeom prst="rect">
            <a:avLst/>
          </a:prstGeom>
        </p:spPr>
        <p:txBody>
          <a:bodyPr vert="horz" wrap="square" lIns="0" tIns="0" rIns="0" bIns="0" rtlCol="0">
            <a:spAutoFit/>
          </a:bodyPr>
          <a:lstStyle/>
          <a:p>
            <a:pPr marL="12700">
              <a:lnSpc>
                <a:spcPct val="100000"/>
              </a:lnSpc>
              <a:tabLst>
                <a:tab pos="460375" algn="l"/>
                <a:tab pos="1078865" algn="l"/>
              </a:tabLst>
            </a:pPr>
            <a:r>
              <a:rPr sz="2400" b="1" dirty="0">
                <a:latin typeface="Times New Roman" panose="02020603050405020304"/>
                <a:cs typeface="Times New Roman" panose="02020603050405020304"/>
              </a:rPr>
              <a:t>1	</a:t>
            </a:r>
            <a:r>
              <a:rPr sz="2400" b="1" spc="-5" dirty="0">
                <a:latin typeface="Times New Roman" panose="02020603050405020304"/>
                <a:cs typeface="Times New Roman" panose="02020603050405020304"/>
              </a:rPr>
              <a:t>p</a:t>
            </a:r>
            <a:r>
              <a:rPr sz="2400" b="1" dirty="0">
                <a:latin typeface="Times New Roman" panose="02020603050405020304"/>
                <a:cs typeface="Times New Roman" panose="02020603050405020304"/>
              </a:rPr>
              <a:t>1	0</a:t>
            </a:r>
            <a:endParaRPr sz="2400">
              <a:latin typeface="Times New Roman" panose="02020603050405020304"/>
              <a:cs typeface="Times New Roman" panose="02020603050405020304"/>
            </a:endParaRPr>
          </a:p>
        </p:txBody>
      </p:sp>
      <p:sp>
        <p:nvSpPr>
          <p:cNvPr id="23" name="object 23"/>
          <p:cNvSpPr/>
          <p:nvPr/>
        </p:nvSpPr>
        <p:spPr>
          <a:xfrm>
            <a:off x="4508639" y="51495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24" name="object 24"/>
          <p:cNvSpPr/>
          <p:nvPr/>
        </p:nvSpPr>
        <p:spPr>
          <a:xfrm>
            <a:off x="4508639" y="51495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5" name="object 25"/>
          <p:cNvSpPr/>
          <p:nvPr/>
        </p:nvSpPr>
        <p:spPr>
          <a:xfrm>
            <a:off x="5042039" y="51495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26" name="object 26"/>
          <p:cNvSpPr/>
          <p:nvPr/>
        </p:nvSpPr>
        <p:spPr>
          <a:xfrm>
            <a:off x="5042039" y="51495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7" name="object 27"/>
          <p:cNvSpPr/>
          <p:nvPr/>
        </p:nvSpPr>
        <p:spPr>
          <a:xfrm>
            <a:off x="5575439" y="51495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solidFill>
            <a:srgbClr val="FF3399"/>
          </a:solidFill>
        </p:spPr>
        <p:txBody>
          <a:bodyPr wrap="square" lIns="0" tIns="0" rIns="0" bIns="0" rtlCol="0"/>
          <a:lstStyle/>
          <a:p>
            <a:endParaRPr/>
          </a:p>
        </p:txBody>
      </p:sp>
      <p:sp>
        <p:nvSpPr>
          <p:cNvPr id="28" name="object 28"/>
          <p:cNvSpPr/>
          <p:nvPr/>
        </p:nvSpPr>
        <p:spPr>
          <a:xfrm>
            <a:off x="5575439" y="5149596"/>
            <a:ext cx="533400" cy="533400"/>
          </a:xfrm>
          <a:custGeom>
            <a:avLst/>
            <a:gdLst/>
            <a:ahLst/>
            <a:cxnLst/>
            <a:rect l="l" t="t" r="r" b="b"/>
            <a:pathLst>
              <a:path w="533400" h="533400">
                <a:moveTo>
                  <a:pt x="0" y="0"/>
                </a:moveTo>
                <a:lnTo>
                  <a:pt x="0" y="533400"/>
                </a:lnTo>
                <a:lnTo>
                  <a:pt x="533400" y="533400"/>
                </a:lnTo>
                <a:lnTo>
                  <a:pt x="533400" y="0"/>
                </a:lnTo>
                <a:lnTo>
                  <a:pt x="0" y="0"/>
                </a:lnTo>
                <a:close/>
              </a:path>
            </a:pathLst>
          </a:custGeom>
          <a:ln w="9525">
            <a:solidFill>
              <a:srgbClr val="000000"/>
            </a:solidFill>
          </a:ln>
        </p:spPr>
        <p:txBody>
          <a:bodyPr wrap="square" lIns="0" tIns="0" rIns="0" bIns="0" rtlCol="0"/>
          <a:lstStyle/>
          <a:p>
            <a:endParaRPr/>
          </a:p>
        </p:txBody>
      </p:sp>
      <p:sp>
        <p:nvSpPr>
          <p:cNvPr id="29" name="object 29"/>
          <p:cNvSpPr txBox="1"/>
          <p:nvPr/>
        </p:nvSpPr>
        <p:spPr>
          <a:xfrm>
            <a:off x="4686427" y="5222747"/>
            <a:ext cx="1244600" cy="377190"/>
          </a:xfrm>
          <a:prstGeom prst="rect">
            <a:avLst/>
          </a:prstGeom>
        </p:spPr>
        <p:txBody>
          <a:bodyPr vert="horz" wrap="square" lIns="0" tIns="0" rIns="0" bIns="0" rtlCol="0">
            <a:spAutoFit/>
          </a:bodyPr>
          <a:lstStyle/>
          <a:p>
            <a:pPr marL="12700">
              <a:lnSpc>
                <a:spcPct val="100000"/>
              </a:lnSpc>
              <a:tabLst>
                <a:tab pos="545465" algn="l"/>
                <a:tab pos="1078865" algn="l"/>
              </a:tabLst>
            </a:pPr>
            <a:r>
              <a:rPr sz="2400" b="1" dirty="0">
                <a:latin typeface="Times New Roman" panose="02020603050405020304"/>
                <a:cs typeface="Times New Roman" panose="02020603050405020304"/>
              </a:rPr>
              <a:t>1	0	1</a:t>
            </a:r>
            <a:endParaRPr sz="2400">
              <a:latin typeface="Times New Roman" panose="02020603050405020304"/>
              <a:cs typeface="Times New Roman" panose="02020603050405020304"/>
            </a:endParaRPr>
          </a:p>
        </p:txBody>
      </p:sp>
      <p:sp>
        <p:nvSpPr>
          <p:cNvPr id="32" name="object 32"/>
          <p:cNvSpPr/>
          <p:nvPr/>
        </p:nvSpPr>
        <p:spPr>
          <a:xfrm>
            <a:off x="5270639" y="4192523"/>
            <a:ext cx="609600" cy="85725"/>
          </a:xfrm>
          <a:custGeom>
            <a:avLst/>
            <a:gdLst/>
            <a:ahLst/>
            <a:cxnLst/>
            <a:rect l="l" t="t" r="r" b="b"/>
            <a:pathLst>
              <a:path w="609600" h="85725">
                <a:moveTo>
                  <a:pt x="537972" y="57150"/>
                </a:moveTo>
                <a:lnTo>
                  <a:pt x="537972" y="28194"/>
                </a:lnTo>
                <a:lnTo>
                  <a:pt x="0" y="28194"/>
                </a:lnTo>
                <a:lnTo>
                  <a:pt x="0" y="57150"/>
                </a:lnTo>
                <a:lnTo>
                  <a:pt x="537972" y="57150"/>
                </a:lnTo>
                <a:close/>
              </a:path>
              <a:path w="609600" h="85725">
                <a:moveTo>
                  <a:pt x="609600" y="42672"/>
                </a:moveTo>
                <a:lnTo>
                  <a:pt x="523493" y="0"/>
                </a:lnTo>
                <a:lnTo>
                  <a:pt x="523493" y="28194"/>
                </a:lnTo>
                <a:lnTo>
                  <a:pt x="537972" y="28194"/>
                </a:lnTo>
                <a:lnTo>
                  <a:pt x="537972" y="78169"/>
                </a:lnTo>
                <a:lnTo>
                  <a:pt x="609600" y="42672"/>
                </a:lnTo>
                <a:close/>
              </a:path>
              <a:path w="609600" h="85725">
                <a:moveTo>
                  <a:pt x="537972" y="78169"/>
                </a:moveTo>
                <a:lnTo>
                  <a:pt x="537972" y="57150"/>
                </a:lnTo>
                <a:lnTo>
                  <a:pt x="523493" y="57150"/>
                </a:lnTo>
                <a:lnTo>
                  <a:pt x="523493" y="85343"/>
                </a:lnTo>
                <a:lnTo>
                  <a:pt x="537972" y="78169"/>
                </a:lnTo>
                <a:close/>
              </a:path>
            </a:pathLst>
          </a:custGeom>
          <a:solidFill>
            <a:srgbClr val="FFFF00"/>
          </a:solidFill>
        </p:spPr>
        <p:txBody>
          <a:bodyPr wrap="square" lIns="0" tIns="0" rIns="0" bIns="0" rtlCol="0"/>
          <a:lstStyle/>
          <a:p>
            <a:endParaRPr/>
          </a:p>
        </p:txBody>
      </p:sp>
      <p:sp>
        <p:nvSpPr>
          <p:cNvPr id="33" name="object 33"/>
          <p:cNvSpPr/>
          <p:nvPr/>
        </p:nvSpPr>
        <p:spPr>
          <a:xfrm>
            <a:off x="5913767" y="4920996"/>
            <a:ext cx="85725" cy="457200"/>
          </a:xfrm>
          <a:custGeom>
            <a:avLst/>
            <a:gdLst/>
            <a:ahLst/>
            <a:cxnLst/>
            <a:rect l="l" t="t" r="r" b="b"/>
            <a:pathLst>
              <a:path w="85725" h="457200">
                <a:moveTo>
                  <a:pt x="85343" y="371093"/>
                </a:moveTo>
                <a:lnTo>
                  <a:pt x="0" y="371093"/>
                </a:lnTo>
                <a:lnTo>
                  <a:pt x="28194" y="427985"/>
                </a:lnTo>
                <a:lnTo>
                  <a:pt x="28194" y="385572"/>
                </a:lnTo>
                <a:lnTo>
                  <a:pt x="57150" y="385572"/>
                </a:lnTo>
                <a:lnTo>
                  <a:pt x="57150" y="427985"/>
                </a:lnTo>
                <a:lnTo>
                  <a:pt x="85343" y="371093"/>
                </a:lnTo>
                <a:close/>
              </a:path>
              <a:path w="85725" h="457200">
                <a:moveTo>
                  <a:pt x="57150" y="371093"/>
                </a:moveTo>
                <a:lnTo>
                  <a:pt x="57150" y="0"/>
                </a:lnTo>
                <a:lnTo>
                  <a:pt x="28194" y="0"/>
                </a:lnTo>
                <a:lnTo>
                  <a:pt x="28194" y="371093"/>
                </a:lnTo>
                <a:lnTo>
                  <a:pt x="57150" y="371093"/>
                </a:lnTo>
                <a:close/>
              </a:path>
              <a:path w="85725" h="457200">
                <a:moveTo>
                  <a:pt x="57150" y="427985"/>
                </a:moveTo>
                <a:lnTo>
                  <a:pt x="57150" y="385572"/>
                </a:lnTo>
                <a:lnTo>
                  <a:pt x="28194" y="385572"/>
                </a:lnTo>
                <a:lnTo>
                  <a:pt x="28194" y="427985"/>
                </a:lnTo>
                <a:lnTo>
                  <a:pt x="42672" y="457200"/>
                </a:lnTo>
                <a:lnTo>
                  <a:pt x="57150" y="427985"/>
                </a:lnTo>
                <a:close/>
              </a:path>
            </a:pathLst>
          </a:custGeom>
          <a:solidFill>
            <a:srgbClr val="FFFF00"/>
          </a:solidFill>
        </p:spPr>
        <p:txBody>
          <a:bodyPr wrap="square" lIns="0" tIns="0" rIns="0" bIns="0" rtlCol="0"/>
          <a:lstStyle/>
          <a:p>
            <a:endParaRPr/>
          </a:p>
        </p:txBody>
      </p:sp>
      <p:sp>
        <p:nvSpPr>
          <p:cNvPr id="34" name="object 34"/>
          <p:cNvSpPr/>
          <p:nvPr/>
        </p:nvSpPr>
        <p:spPr>
          <a:xfrm>
            <a:off x="4737239" y="5564123"/>
            <a:ext cx="533400" cy="85725"/>
          </a:xfrm>
          <a:custGeom>
            <a:avLst/>
            <a:gdLst/>
            <a:ahLst/>
            <a:cxnLst/>
            <a:rect l="l" t="t" r="r" b="b"/>
            <a:pathLst>
              <a:path w="533400" h="85725">
                <a:moveTo>
                  <a:pt x="85343" y="28193"/>
                </a:moveTo>
                <a:lnTo>
                  <a:pt x="85343" y="0"/>
                </a:lnTo>
                <a:lnTo>
                  <a:pt x="0" y="42672"/>
                </a:lnTo>
                <a:lnTo>
                  <a:pt x="71627" y="78486"/>
                </a:lnTo>
                <a:lnTo>
                  <a:pt x="71627" y="28193"/>
                </a:lnTo>
                <a:lnTo>
                  <a:pt x="85343" y="28193"/>
                </a:lnTo>
                <a:close/>
              </a:path>
              <a:path w="533400" h="85725">
                <a:moveTo>
                  <a:pt x="533400" y="57149"/>
                </a:moveTo>
                <a:lnTo>
                  <a:pt x="533400" y="28193"/>
                </a:lnTo>
                <a:lnTo>
                  <a:pt x="71627" y="28193"/>
                </a:lnTo>
                <a:lnTo>
                  <a:pt x="71627" y="57149"/>
                </a:lnTo>
                <a:lnTo>
                  <a:pt x="533400" y="57149"/>
                </a:lnTo>
                <a:close/>
              </a:path>
              <a:path w="533400" h="85725">
                <a:moveTo>
                  <a:pt x="85343" y="85343"/>
                </a:moveTo>
                <a:lnTo>
                  <a:pt x="85343" y="57149"/>
                </a:lnTo>
                <a:lnTo>
                  <a:pt x="71627" y="57149"/>
                </a:lnTo>
                <a:lnTo>
                  <a:pt x="71627" y="78486"/>
                </a:lnTo>
                <a:lnTo>
                  <a:pt x="85343" y="85343"/>
                </a:lnTo>
                <a:close/>
              </a:path>
            </a:pathLst>
          </a:custGeom>
          <a:solidFill>
            <a:srgbClr val="FFFF00"/>
          </a:solidFill>
        </p:spPr>
        <p:txBody>
          <a:bodyPr wrap="square" lIns="0" tIns="0" rIns="0" bIns="0" rtlCol="0"/>
          <a:lstStyle/>
          <a:p>
            <a:endParaRPr/>
          </a:p>
        </p:txBody>
      </p:sp>
      <p:sp>
        <p:nvSpPr>
          <p:cNvPr id="35" name="object 3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graphicFrame>
        <p:nvGraphicFramePr>
          <p:cNvPr id="30" name="object 30"/>
          <p:cNvGraphicFramePr>
            <a:graphicFrameLocks noGrp="1"/>
          </p:cNvGraphicFramePr>
          <p:nvPr/>
        </p:nvGraphicFramePr>
        <p:xfrm>
          <a:off x="6332664" y="40780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R="94615" algn="r">
                        <a:lnSpc>
                          <a:spcPct val="100000"/>
                        </a:lnSpc>
                        <a:spcBef>
                          <a:spcPts val="535"/>
                        </a:spcBef>
                      </a:pPr>
                      <a:r>
                        <a:rPr sz="2400" b="1" spc="-5" dirty="0">
                          <a:latin typeface="Times New Roman" panose="02020603050405020304"/>
                          <a:cs typeface="Times New Roman" panose="02020603050405020304"/>
                        </a:rPr>
                        <a:t>p9</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p3</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0"/>
                  </a:ext>
                </a:extLst>
              </a:tr>
              <a:tr h="533400">
                <a:tc>
                  <a:txBody>
                    <a:bodyPr/>
                    <a:lstStyle/>
                    <a:p>
                      <a:pPr marR="94615" algn="r">
                        <a:lnSpc>
                          <a:spcPct val="100000"/>
                        </a:lnSpc>
                        <a:spcBef>
                          <a:spcPts val="535"/>
                        </a:spcBef>
                      </a:pPr>
                      <a:r>
                        <a:rPr sz="2400" b="1" spc="-5" dirty="0">
                          <a:latin typeface="Times New Roman" panose="02020603050405020304"/>
                          <a:cs typeface="Times New Roman" panose="02020603050405020304"/>
                        </a:rPr>
                        <a:t>p8</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p4</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R="94615" algn="r">
                        <a:lnSpc>
                          <a:spcPct val="100000"/>
                        </a:lnSpc>
                        <a:spcBef>
                          <a:spcPts val="535"/>
                        </a:spcBef>
                      </a:pPr>
                      <a:r>
                        <a:rPr sz="2400" b="1" spc="-5" dirty="0">
                          <a:latin typeface="Times New Roman" panose="02020603050405020304"/>
                          <a:cs typeface="Times New Roman" panose="02020603050405020304"/>
                        </a:rPr>
                        <a:t>p7</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p6</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p5</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2"/>
                  </a:ext>
                </a:extLst>
              </a:tr>
            </a:tbl>
          </a:graphicData>
        </a:graphic>
      </p:graphicFrame>
      <p:graphicFrame>
        <p:nvGraphicFramePr>
          <p:cNvPr id="31" name="object 31"/>
          <p:cNvGraphicFramePr>
            <a:graphicFrameLocks noGrp="1"/>
          </p:cNvGraphicFramePr>
          <p:nvPr/>
        </p:nvGraphicFramePr>
        <p:xfrm>
          <a:off x="8161464" y="40780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R="94615" algn="r">
                        <a:lnSpc>
                          <a:spcPct val="100000"/>
                        </a:lnSpc>
                        <a:spcBef>
                          <a:spcPts val="535"/>
                        </a:spcBef>
                      </a:pPr>
                      <a:r>
                        <a:rPr sz="2400" b="1" spc="-5" dirty="0">
                          <a:latin typeface="Times New Roman" panose="02020603050405020304"/>
                          <a:cs typeface="Times New Roman" panose="02020603050405020304"/>
                        </a:rPr>
                        <a:t>p9</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p3</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0"/>
                  </a:ext>
                </a:extLst>
              </a:tr>
              <a:tr h="533400">
                <a:tc>
                  <a:txBody>
                    <a:bodyPr/>
                    <a:lstStyle/>
                    <a:p>
                      <a:pPr marR="94615" algn="r">
                        <a:lnSpc>
                          <a:spcPct val="100000"/>
                        </a:lnSpc>
                        <a:spcBef>
                          <a:spcPts val="535"/>
                        </a:spcBef>
                      </a:pPr>
                      <a:r>
                        <a:rPr sz="2400" b="1" spc="-5" dirty="0">
                          <a:latin typeface="Times New Roman" panose="02020603050405020304"/>
                          <a:cs typeface="Times New Roman" panose="02020603050405020304"/>
                        </a:rPr>
                        <a:t>p8</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p4</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R="94615" algn="r">
                        <a:lnSpc>
                          <a:spcPct val="100000"/>
                        </a:lnSpc>
                        <a:spcBef>
                          <a:spcPts val="535"/>
                        </a:spcBef>
                      </a:pPr>
                      <a:r>
                        <a:rPr sz="2400" b="1" spc="-5" dirty="0">
                          <a:latin typeface="Times New Roman" panose="02020603050405020304"/>
                          <a:cs typeface="Times New Roman" panose="02020603050405020304"/>
                        </a:rPr>
                        <a:t>p7</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p6</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94615" algn="r">
                        <a:lnSpc>
                          <a:spcPct val="100000"/>
                        </a:lnSpc>
                        <a:spcBef>
                          <a:spcPts val="535"/>
                        </a:spcBef>
                      </a:pPr>
                      <a:r>
                        <a:rPr sz="2400" b="1" spc="-5" dirty="0">
                          <a:latin typeface="Times New Roman" panose="02020603050405020304"/>
                          <a:cs typeface="Times New Roman" panose="02020603050405020304"/>
                        </a:rPr>
                        <a:t>p5</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681098" y="2614421"/>
            <a:ext cx="2197100" cy="548640"/>
          </a:xfrm>
          <a:prstGeom prst="rect">
            <a:avLst/>
          </a:prstGeom>
        </p:spPr>
        <p:txBody>
          <a:bodyPr vert="horz" wrap="square" lIns="0" tIns="0" rIns="0" bIns="0" rtlCol="0">
            <a:spAutoFit/>
          </a:bodyPr>
          <a:lstStyle/>
          <a:p>
            <a:pPr marL="12700">
              <a:lnSpc>
                <a:spcPct val="100000"/>
              </a:lnSpc>
            </a:pPr>
            <a:r>
              <a:rPr sz="2500" b="0" dirty="0">
                <a:solidFill>
                  <a:srgbClr val="EE2B0A"/>
                </a:solidFill>
                <a:latin typeface="Wingdings" panose="05000000000000000000"/>
                <a:cs typeface="Wingdings" panose="05000000000000000000"/>
              </a:rPr>
              <a:t></a:t>
            </a:r>
            <a:r>
              <a:rPr sz="2500" b="0" spc="204" dirty="0">
                <a:solidFill>
                  <a:srgbClr val="EE2B0A"/>
                </a:solidFill>
                <a:latin typeface="Times New Roman" panose="02020603050405020304"/>
                <a:cs typeface="Times New Roman" panose="02020603050405020304"/>
              </a:rPr>
              <a:t> </a:t>
            </a:r>
            <a:r>
              <a:rPr sz="3600" b="0" dirty="0">
                <a:latin typeface="新宋体" panose="02010609030101010101" charset="-122"/>
                <a:cs typeface="新宋体" panose="02010609030101010101" charset="-122"/>
              </a:rPr>
              <a:t>区域骨架</a:t>
            </a:r>
            <a:endParaRPr sz="3600">
              <a:latin typeface="新宋体" panose="02010609030101010101" charset="-122"/>
              <a:cs typeface="新宋体" panose="02010609030101010101" charset="-122"/>
            </a:endParaRPr>
          </a:p>
        </p:txBody>
      </p:sp>
      <p:sp>
        <p:nvSpPr>
          <p:cNvPr id="6" name="object 6"/>
          <p:cNvSpPr txBox="1"/>
          <p:nvPr/>
        </p:nvSpPr>
        <p:spPr>
          <a:xfrm>
            <a:off x="2138311" y="3258820"/>
            <a:ext cx="5154930" cy="1644650"/>
          </a:xfrm>
          <a:prstGeom prst="rect">
            <a:avLst/>
          </a:prstGeom>
        </p:spPr>
        <p:txBody>
          <a:bodyPr vert="horz" wrap="square" lIns="0" tIns="0" rIns="0" bIns="0" rtlCol="0">
            <a:spAutoFit/>
          </a:bodyPr>
          <a:lstStyle/>
          <a:p>
            <a:pPr marL="12700">
              <a:lnSpc>
                <a:spcPct val="100000"/>
              </a:lnSpc>
              <a:tabLst>
                <a:tab pos="5016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基本操作2</a:t>
            </a:r>
            <a:endParaRPr sz="3200">
              <a:latin typeface="新宋体" panose="02010609030101010101" charset="-122"/>
              <a:cs typeface="新宋体" panose="02010609030101010101" charset="-122"/>
            </a:endParaRPr>
          </a:p>
          <a:p>
            <a:pPr marL="469265" marR="5080">
              <a:lnSpc>
                <a:spcPts val="4600"/>
              </a:lnSpc>
              <a:spcBef>
                <a:spcPts val="275"/>
              </a:spcBef>
            </a:pPr>
            <a:r>
              <a:rPr sz="3200" spc="-5" dirty="0">
                <a:latin typeface="新宋体" panose="02010609030101010101" charset="-122"/>
                <a:cs typeface="新宋体" panose="02010609030101010101" charset="-122"/>
              </a:rPr>
              <a:t>条件(a)、(b)与操作1相同 条件(c)、(d)改为：</a:t>
            </a:r>
            <a:endParaRPr sz="3200">
              <a:latin typeface="新宋体" panose="02010609030101010101" charset="-122"/>
              <a:cs typeface="新宋体" panose="02010609030101010101" charset="-122"/>
            </a:endParaRPr>
          </a:p>
        </p:txBody>
      </p:sp>
      <p:sp>
        <p:nvSpPr>
          <p:cNvPr id="10" name="object 10"/>
          <p:cNvSpPr txBox="1"/>
          <p:nvPr/>
        </p:nvSpPr>
        <p:spPr>
          <a:xfrm>
            <a:off x="1825879" y="933196"/>
            <a:ext cx="20561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p:txBody>
      </p:sp>
      <p:graphicFrame>
        <p:nvGraphicFramePr>
          <p:cNvPr id="7" name="object 7"/>
          <p:cNvGraphicFramePr>
            <a:graphicFrameLocks noGrp="1"/>
          </p:cNvGraphicFramePr>
          <p:nvPr/>
        </p:nvGraphicFramePr>
        <p:xfrm>
          <a:off x="3043173" y="4978605"/>
          <a:ext cx="3424269" cy="1198586"/>
        </p:xfrm>
        <a:graphic>
          <a:graphicData uri="http://schemas.openxmlformats.org/drawingml/2006/table">
            <a:tbl>
              <a:tblPr firstRow="1" bandRow="1">
                <a:tableStyleId>{2D5ABB26-0587-4C30-8999-92F81FD0307C}</a:tableStyleId>
              </a:tblPr>
              <a:tblGrid>
                <a:gridCol w="969949">
                  <a:extLst>
                    <a:ext uri="{9D8B030D-6E8A-4147-A177-3AD203B41FA5}">
                      <a16:colId xmlns="" xmlns:a16="http://schemas.microsoft.com/office/drawing/2014/main" val="20000"/>
                    </a:ext>
                  </a:extLst>
                </a:gridCol>
                <a:gridCol w="2127120">
                  <a:extLst>
                    <a:ext uri="{9D8B030D-6E8A-4147-A177-3AD203B41FA5}">
                      <a16:colId xmlns="" xmlns:a16="http://schemas.microsoft.com/office/drawing/2014/main" val="20001"/>
                    </a:ext>
                  </a:extLst>
                </a:gridCol>
                <a:gridCol w="327200">
                  <a:extLst>
                    <a:ext uri="{9D8B030D-6E8A-4147-A177-3AD203B41FA5}">
                      <a16:colId xmlns="" xmlns:a16="http://schemas.microsoft.com/office/drawing/2014/main" val="20002"/>
                    </a:ext>
                  </a:extLst>
                </a:gridCol>
              </a:tblGrid>
              <a:tr h="599287">
                <a:tc>
                  <a:txBody>
                    <a:bodyPr/>
                    <a:lstStyle/>
                    <a:p>
                      <a:pPr marL="22225">
                        <a:lnSpc>
                          <a:spcPct val="100000"/>
                        </a:lnSpc>
                        <a:spcBef>
                          <a:spcPts val="45"/>
                        </a:spcBef>
                      </a:pPr>
                      <a:r>
                        <a:rPr sz="3200" dirty="0">
                          <a:latin typeface="新宋体" panose="02010609030101010101" charset="-122"/>
                          <a:cs typeface="新宋体" panose="02010609030101010101" charset="-122"/>
                        </a:rPr>
                        <a:t>c</a:t>
                      </a:r>
                      <a:r>
                        <a:rPr sz="3200" spc="-5" dirty="0">
                          <a:latin typeface="Times New Roman" panose="02020603050405020304"/>
                          <a:cs typeface="Times New Roman" panose="02020603050405020304"/>
                        </a:rPr>
                        <a:t>’</a:t>
                      </a:r>
                      <a:r>
                        <a:rPr sz="3200"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txBody>
                  <a:tcPr marL="0" marR="0" marT="0" marB="0"/>
                </a:tc>
                <a:tc>
                  <a:txBody>
                    <a:bodyPr/>
                    <a:lstStyle/>
                    <a:p>
                      <a:pPr marR="93980" algn="r">
                        <a:lnSpc>
                          <a:spcPct val="100000"/>
                        </a:lnSpc>
                        <a:spcBef>
                          <a:spcPts val="45"/>
                        </a:spcBef>
                      </a:pPr>
                      <a:r>
                        <a:rPr sz="3200" dirty="0">
                          <a:solidFill>
                            <a:srgbClr val="FF0000"/>
                          </a:solidFill>
                          <a:latin typeface="新宋体" panose="02010609030101010101" charset="-122"/>
                          <a:cs typeface="新宋体" panose="02010609030101010101" charset="-122"/>
                        </a:rPr>
                        <a:t>p</a:t>
                      </a:r>
                      <a:r>
                        <a:rPr sz="3150" baseline="-21000" dirty="0">
                          <a:solidFill>
                            <a:srgbClr val="FF0000"/>
                          </a:solidFill>
                          <a:latin typeface="新宋体" panose="02010609030101010101" charset="-122"/>
                          <a:cs typeface="新宋体" panose="02010609030101010101" charset="-122"/>
                        </a:rPr>
                        <a:t>2</a:t>
                      </a:r>
                      <a:r>
                        <a:rPr sz="3200" dirty="0">
                          <a:solidFill>
                            <a:srgbClr val="FF0000"/>
                          </a:solidFill>
                          <a:latin typeface="新宋体" panose="02010609030101010101" charset="-122"/>
                          <a:cs typeface="新宋体" panose="02010609030101010101" charset="-122"/>
                        </a:rPr>
                        <a:t>.</a:t>
                      </a:r>
                      <a:r>
                        <a:rPr sz="3200" spc="-5" dirty="0">
                          <a:solidFill>
                            <a:srgbClr val="FF0000"/>
                          </a:solidFill>
                          <a:latin typeface="新宋体" panose="02010609030101010101" charset="-122"/>
                          <a:cs typeface="新宋体" panose="02010609030101010101" charset="-122"/>
                        </a:rPr>
                        <a:t>p</a:t>
                      </a:r>
                      <a:r>
                        <a:rPr sz="3150" baseline="-21000" dirty="0">
                          <a:solidFill>
                            <a:srgbClr val="FF0000"/>
                          </a:solidFill>
                          <a:latin typeface="新宋体" panose="02010609030101010101" charset="-122"/>
                          <a:cs typeface="新宋体" panose="02010609030101010101" charset="-122"/>
                        </a:rPr>
                        <a:t>4</a:t>
                      </a:r>
                      <a:r>
                        <a:rPr sz="3200" dirty="0">
                          <a:solidFill>
                            <a:srgbClr val="FF0000"/>
                          </a:solidFill>
                          <a:latin typeface="新宋体" panose="02010609030101010101" charset="-122"/>
                          <a:cs typeface="新宋体" panose="02010609030101010101" charset="-122"/>
                        </a:rPr>
                        <a:t>.p</a:t>
                      </a:r>
                      <a:r>
                        <a:rPr sz="3150" spc="-15" baseline="-21000" dirty="0">
                          <a:solidFill>
                            <a:srgbClr val="FF0000"/>
                          </a:solidFill>
                          <a:latin typeface="新宋体" panose="02010609030101010101" charset="-122"/>
                          <a:cs typeface="新宋体" panose="02010609030101010101" charset="-122"/>
                        </a:rPr>
                        <a:t>8</a:t>
                      </a:r>
                      <a:r>
                        <a:rPr sz="3200" dirty="0">
                          <a:solidFill>
                            <a:srgbClr val="FF0000"/>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txBody>
                  <a:tcPr marL="0" marR="0" marT="0" marB="0"/>
                </a:tc>
                <a:tc>
                  <a:txBody>
                    <a:bodyPr/>
                    <a:lstStyle/>
                    <a:p>
                      <a:pPr marR="14605" algn="r">
                        <a:lnSpc>
                          <a:spcPct val="100000"/>
                        </a:lnSpc>
                        <a:spcBef>
                          <a:spcPts val="45"/>
                        </a:spcBef>
                      </a:pPr>
                      <a:r>
                        <a:rPr sz="3200" dirty="0">
                          <a:solidFill>
                            <a:srgbClr val="FF0000"/>
                          </a:solidFill>
                          <a:latin typeface="新宋体" panose="02010609030101010101" charset="-122"/>
                          <a:cs typeface="新宋体" panose="02010609030101010101" charset="-122"/>
                        </a:rPr>
                        <a:t>0</a:t>
                      </a:r>
                      <a:endParaRPr sz="32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599299">
                <a:tc>
                  <a:txBody>
                    <a:bodyPr/>
                    <a:lstStyle/>
                    <a:p>
                      <a:pPr marL="22225">
                        <a:lnSpc>
                          <a:spcPts val="3765"/>
                        </a:lnSpc>
                      </a:pPr>
                      <a:r>
                        <a:rPr sz="3200" dirty="0">
                          <a:latin typeface="新宋体" panose="02010609030101010101" charset="-122"/>
                          <a:cs typeface="新宋体" panose="02010609030101010101" charset="-122"/>
                        </a:rPr>
                        <a:t>d</a:t>
                      </a:r>
                      <a:r>
                        <a:rPr sz="3200" spc="-5" dirty="0">
                          <a:latin typeface="Times New Roman" panose="02020603050405020304"/>
                          <a:cs typeface="Times New Roman" panose="02020603050405020304"/>
                        </a:rPr>
                        <a:t>’</a:t>
                      </a:r>
                      <a:r>
                        <a:rPr sz="3200"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txBody>
                  <a:tcPr marL="0" marR="0" marT="0" marB="0"/>
                </a:tc>
                <a:tc>
                  <a:txBody>
                    <a:bodyPr/>
                    <a:lstStyle/>
                    <a:p>
                      <a:pPr marR="93980" algn="r">
                        <a:lnSpc>
                          <a:spcPts val="3765"/>
                        </a:lnSpc>
                      </a:pPr>
                      <a:r>
                        <a:rPr sz="3200" dirty="0">
                          <a:solidFill>
                            <a:srgbClr val="FF0000"/>
                          </a:solidFill>
                          <a:latin typeface="新宋体" panose="02010609030101010101" charset="-122"/>
                          <a:cs typeface="新宋体" panose="02010609030101010101" charset="-122"/>
                        </a:rPr>
                        <a:t>p</a:t>
                      </a:r>
                      <a:r>
                        <a:rPr sz="3150" baseline="-21000" dirty="0">
                          <a:solidFill>
                            <a:srgbClr val="FF0000"/>
                          </a:solidFill>
                          <a:latin typeface="新宋体" panose="02010609030101010101" charset="-122"/>
                          <a:cs typeface="新宋体" panose="02010609030101010101" charset="-122"/>
                        </a:rPr>
                        <a:t>2</a:t>
                      </a:r>
                      <a:r>
                        <a:rPr sz="3200" dirty="0">
                          <a:solidFill>
                            <a:srgbClr val="FF0000"/>
                          </a:solidFill>
                          <a:latin typeface="新宋体" panose="02010609030101010101" charset="-122"/>
                          <a:cs typeface="新宋体" panose="02010609030101010101" charset="-122"/>
                        </a:rPr>
                        <a:t>.</a:t>
                      </a:r>
                      <a:r>
                        <a:rPr sz="3200" spc="-5" dirty="0">
                          <a:solidFill>
                            <a:srgbClr val="FF0000"/>
                          </a:solidFill>
                          <a:latin typeface="新宋体" panose="02010609030101010101" charset="-122"/>
                          <a:cs typeface="新宋体" panose="02010609030101010101" charset="-122"/>
                        </a:rPr>
                        <a:t>p</a:t>
                      </a:r>
                      <a:r>
                        <a:rPr sz="3150" baseline="-21000" dirty="0">
                          <a:solidFill>
                            <a:srgbClr val="FF0000"/>
                          </a:solidFill>
                          <a:latin typeface="新宋体" panose="02010609030101010101" charset="-122"/>
                          <a:cs typeface="新宋体" panose="02010609030101010101" charset="-122"/>
                        </a:rPr>
                        <a:t>6</a:t>
                      </a:r>
                      <a:r>
                        <a:rPr sz="3200" dirty="0">
                          <a:solidFill>
                            <a:srgbClr val="FF0000"/>
                          </a:solidFill>
                          <a:latin typeface="新宋体" panose="02010609030101010101" charset="-122"/>
                          <a:cs typeface="新宋体" panose="02010609030101010101" charset="-122"/>
                        </a:rPr>
                        <a:t>.p</a:t>
                      </a:r>
                      <a:r>
                        <a:rPr sz="3150" spc="-15" baseline="-21000" dirty="0">
                          <a:solidFill>
                            <a:srgbClr val="FF0000"/>
                          </a:solidFill>
                          <a:latin typeface="新宋体" panose="02010609030101010101" charset="-122"/>
                          <a:cs typeface="新宋体" panose="02010609030101010101" charset="-122"/>
                        </a:rPr>
                        <a:t>8</a:t>
                      </a:r>
                      <a:r>
                        <a:rPr sz="3200" dirty="0">
                          <a:solidFill>
                            <a:srgbClr val="FF0000"/>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txBody>
                  <a:tcPr marL="0" marR="0" marT="0" marB="0"/>
                </a:tc>
                <a:tc>
                  <a:txBody>
                    <a:bodyPr/>
                    <a:lstStyle/>
                    <a:p>
                      <a:pPr marR="14605" algn="r">
                        <a:lnSpc>
                          <a:spcPts val="3765"/>
                        </a:lnSpc>
                      </a:pPr>
                      <a:r>
                        <a:rPr sz="3200" dirty="0">
                          <a:solidFill>
                            <a:srgbClr val="FF0000"/>
                          </a:solidFill>
                          <a:latin typeface="新宋体" panose="02010609030101010101" charset="-122"/>
                          <a:cs typeface="新宋体" panose="02010609030101010101" charset="-122"/>
                        </a:rPr>
                        <a:t>0</a:t>
                      </a:r>
                      <a:endParaRPr sz="32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bl>
          </a:graphicData>
        </a:graphic>
      </p:graphicFrame>
      <p:graphicFrame>
        <p:nvGraphicFramePr>
          <p:cNvPr id="8" name="object 8"/>
          <p:cNvGraphicFramePr>
            <a:graphicFrameLocks noGrp="1"/>
          </p:cNvGraphicFramePr>
          <p:nvPr/>
        </p:nvGraphicFramePr>
        <p:xfrm>
          <a:off x="5846521" y="2044255"/>
          <a:ext cx="1600186" cy="1600200"/>
        </p:xfrm>
        <a:graphic>
          <a:graphicData uri="http://schemas.openxmlformats.org/drawingml/2006/table">
            <a:tbl>
              <a:tblPr firstRow="1" bandRow="1">
                <a:tableStyleId>{2D5ABB26-0587-4C30-8999-92F81FD0307C}</a:tableStyleId>
              </a:tblPr>
              <a:tblGrid>
                <a:gridCol w="533393">
                  <a:extLst>
                    <a:ext uri="{9D8B030D-6E8A-4147-A177-3AD203B41FA5}">
                      <a16:colId xmlns="" xmlns:a16="http://schemas.microsoft.com/office/drawing/2014/main" val="20000"/>
                    </a:ext>
                  </a:extLst>
                </a:gridCol>
                <a:gridCol w="533393">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p9</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p3</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0"/>
                  </a:ext>
                </a:extLst>
              </a:tr>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p8</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p4</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extLst>
                  <a:ext uri="{0D108BD9-81ED-4DB2-BD59-A6C34878D82A}">
                    <a16:rowId xmlns="" xmlns:a16="http://schemas.microsoft.com/office/drawing/2014/main" val="10001"/>
                  </a:ext>
                </a:extLst>
              </a:tr>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p7</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p6</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p5</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2"/>
                  </a:ext>
                </a:extLst>
              </a:tr>
            </a:tbl>
          </a:graphicData>
        </a:graphic>
      </p:graphicFrame>
      <p:graphicFrame>
        <p:nvGraphicFramePr>
          <p:cNvPr id="9" name="object 9"/>
          <p:cNvGraphicFramePr>
            <a:graphicFrameLocks noGrp="1"/>
          </p:cNvGraphicFramePr>
          <p:nvPr/>
        </p:nvGraphicFramePr>
        <p:xfrm>
          <a:off x="7675308" y="2044255"/>
          <a:ext cx="1600199" cy="1600200"/>
        </p:xfrm>
        <a:graphic>
          <a:graphicData uri="http://schemas.openxmlformats.org/drawingml/2006/table">
            <a:tbl>
              <a:tblPr firstRow="1" bandRow="1">
                <a:tableStyleId>{2D5ABB26-0587-4C30-8999-92F81FD0307C}</a:tableStyleId>
              </a:tblPr>
              <a:tblGrid>
                <a:gridCol w="533406">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393">
                  <a:extLst>
                    <a:ext uri="{9D8B030D-6E8A-4147-A177-3AD203B41FA5}">
                      <a16:colId xmlns="" xmlns:a16="http://schemas.microsoft.com/office/drawing/2014/main" val="20002"/>
                    </a:ext>
                  </a:extLst>
                </a:gridCol>
              </a:tblGrid>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p9</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p2</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p3</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0"/>
                  </a:ext>
                </a:extLst>
              </a:tr>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p8</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p1</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p4</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1"/>
                  </a:ext>
                </a:extLst>
              </a:tr>
              <a:tr h="533400">
                <a:tc>
                  <a:txBody>
                    <a:bodyPr/>
                    <a:lstStyle/>
                    <a:p>
                      <a:pPr marL="100330">
                        <a:lnSpc>
                          <a:spcPct val="100000"/>
                        </a:lnSpc>
                        <a:spcBef>
                          <a:spcPts val="535"/>
                        </a:spcBef>
                      </a:pPr>
                      <a:r>
                        <a:rPr sz="2400" b="1" spc="-5" dirty="0">
                          <a:latin typeface="Times New Roman" panose="02020603050405020304"/>
                          <a:cs typeface="Times New Roman" panose="02020603050405020304"/>
                        </a:rPr>
                        <a:t>p7</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p6</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00330">
                        <a:lnSpc>
                          <a:spcPct val="100000"/>
                        </a:lnSpc>
                        <a:spcBef>
                          <a:spcPts val="535"/>
                        </a:spcBef>
                      </a:pPr>
                      <a:r>
                        <a:rPr sz="2400" b="1" spc="-5" dirty="0">
                          <a:latin typeface="Times New Roman" panose="02020603050405020304"/>
                          <a:cs typeface="Times New Roman" panose="02020603050405020304"/>
                        </a:rPr>
                        <a:t>p5</a:t>
                      </a:r>
                      <a:endParaRPr sz="24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3399"/>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68729" y="933196"/>
            <a:ext cx="7934959" cy="4916805"/>
          </a:xfrm>
          <a:prstGeom prst="rect">
            <a:avLst/>
          </a:prstGeom>
        </p:spPr>
        <p:txBody>
          <a:bodyPr vert="horz" wrap="square" lIns="0" tIns="0" rIns="0" bIns="0" rtlCol="0">
            <a:spAutoFit/>
          </a:bodyPr>
          <a:lstStyle/>
          <a:p>
            <a:pPr marL="6985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7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区域骨架</a:t>
            </a:r>
            <a:endParaRPr sz="3200">
              <a:latin typeface="新宋体" panose="02010609030101010101" charset="-122"/>
              <a:cs typeface="新宋体" panose="02010609030101010101" charset="-122"/>
            </a:endParaRPr>
          </a:p>
          <a:p>
            <a:pPr marL="927100" marR="2125980" indent="-457200">
              <a:lnSpc>
                <a:spcPts val="4600"/>
              </a:lnSpc>
              <a:spcBef>
                <a:spcPts val="27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细化算法 细化算法的一轮操作包括：</a:t>
            </a:r>
            <a:endParaRPr sz="3200">
              <a:latin typeface="新宋体" panose="02010609030101010101" charset="-122"/>
              <a:cs typeface="新宋体" panose="02010609030101010101" charset="-122"/>
            </a:endParaRPr>
          </a:p>
          <a:p>
            <a:pPr marL="927100">
              <a:lnSpc>
                <a:spcPct val="100000"/>
              </a:lnSpc>
              <a:spcBef>
                <a:spcPts val="270"/>
              </a:spcBef>
            </a:pPr>
            <a:r>
              <a:rPr sz="2200" spc="5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按操作1，给边界点打标</a:t>
            </a:r>
            <a:r>
              <a:rPr sz="3200" spc="-10" dirty="0">
                <a:latin typeface="新宋体" panose="02010609030101010101" charset="-122"/>
                <a:cs typeface="新宋体" panose="02010609030101010101" charset="-122"/>
              </a:rPr>
              <a:t>记</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删除点</a:t>
            </a:r>
            <a:endParaRPr sz="3200">
              <a:latin typeface="新宋体" panose="02010609030101010101" charset="-122"/>
              <a:cs typeface="新宋体" panose="02010609030101010101" charset="-122"/>
            </a:endParaRPr>
          </a:p>
          <a:p>
            <a:pPr marL="927100">
              <a:lnSpc>
                <a:spcPct val="100000"/>
              </a:lnSpc>
              <a:spcBef>
                <a:spcPts val="755"/>
              </a:spcBef>
            </a:pPr>
            <a:r>
              <a:rPr sz="2200" spc="5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按操作2，给边界点打标</a:t>
            </a:r>
            <a:r>
              <a:rPr sz="3200" spc="-10" dirty="0">
                <a:latin typeface="新宋体" panose="02010609030101010101" charset="-122"/>
                <a:cs typeface="新宋体" panose="02010609030101010101" charset="-122"/>
              </a:rPr>
              <a:t>记</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删除点</a:t>
            </a:r>
            <a:endParaRPr sz="3200">
              <a:latin typeface="新宋体" panose="02010609030101010101" charset="-122"/>
              <a:cs typeface="新宋体" panose="02010609030101010101" charset="-122"/>
            </a:endParaRPr>
          </a:p>
          <a:p>
            <a:pPr marL="927100">
              <a:lnSpc>
                <a:spcPct val="100000"/>
              </a:lnSpc>
              <a:spcBef>
                <a:spcPts val="970"/>
              </a:spcBef>
            </a:pPr>
            <a:r>
              <a:rPr sz="2200" spc="50" dirty="0">
                <a:solidFill>
                  <a:srgbClr val="EE2B0A"/>
                </a:solidFill>
                <a:latin typeface="Wingdings" panose="05000000000000000000"/>
                <a:cs typeface="Wingdings" panose="05000000000000000000"/>
              </a:rPr>
              <a:t></a:t>
            </a:r>
            <a:r>
              <a:rPr sz="3200" spc="125" dirty="0">
                <a:latin typeface="新宋体" panose="02010609030101010101" charset="-122"/>
                <a:cs typeface="新宋体" panose="02010609030101010101" charset="-122"/>
              </a:rPr>
              <a:t>这个基本过程反复进行，直至没有点</a:t>
            </a:r>
            <a:endParaRPr sz="3200">
              <a:latin typeface="新宋体" panose="02010609030101010101" charset="-122"/>
              <a:cs typeface="新宋体" panose="02010609030101010101" charset="-122"/>
            </a:endParaRPr>
          </a:p>
          <a:p>
            <a:pPr marL="1155700">
              <a:lnSpc>
                <a:spcPts val="3750"/>
              </a:lnSpc>
            </a:pPr>
            <a:r>
              <a:rPr sz="3200" spc="-5" dirty="0">
                <a:latin typeface="新宋体" panose="02010609030101010101" charset="-122"/>
                <a:cs typeface="新宋体" panose="02010609030101010101" charset="-122"/>
              </a:rPr>
              <a:t>可以删除为止。此时算法终止</a:t>
            </a:r>
            <a:r>
              <a:rPr sz="3200" b="1" spc="-15"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2467610" cy="37369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5"/>
              </a:spcBef>
            </a:pPr>
            <a:endParaRPr sz="39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表示方法</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边界描述子</a:t>
            </a:r>
            <a:endParaRPr sz="3200">
              <a:latin typeface="新宋体" panose="02010609030101010101" charset="-122"/>
              <a:cs typeface="新宋体" panose="02010609030101010101" charset="-122"/>
            </a:endParaRPr>
          </a:p>
          <a:p>
            <a:pPr marL="12700">
              <a:lnSpc>
                <a:spcPts val="375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关系描述子</a:t>
            </a:r>
            <a:endParaRPr sz="3200">
              <a:latin typeface="新宋体" panose="02010609030101010101" charset="-122"/>
              <a:cs typeface="新宋体" panose="02010609030101010101" charset="-122"/>
            </a:endParaRPr>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208"/>
            <a:ext cx="3408679" cy="377190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边界描述子</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简单描述子</a:t>
            </a:r>
            <a:endParaRPr sz="3200">
              <a:latin typeface="新宋体" panose="02010609030101010101" charset="-122"/>
              <a:cs typeface="新宋体" panose="02010609030101010101" charset="-122"/>
            </a:endParaRPr>
          </a:p>
          <a:p>
            <a:pPr marL="469900">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傅里叶描述子</a:t>
            </a:r>
            <a:endParaRPr sz="3200">
              <a:latin typeface="新宋体" panose="02010609030101010101" charset="-122"/>
              <a:cs typeface="新宋体" panose="02010609030101010101" charset="-122"/>
            </a:endParaRPr>
          </a:p>
          <a:p>
            <a:pPr marL="469900">
              <a:lnSpc>
                <a:spcPts val="375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矩量</a:t>
            </a:r>
            <a:endParaRPr sz="3200">
              <a:latin typeface="新宋体" panose="02010609030101010101" charset="-122"/>
              <a:cs typeface="新宋体" panose="02010609030101010101" charset="-122"/>
            </a:endParaRPr>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587879" y="5206745"/>
            <a:ext cx="6959600" cy="1455420"/>
          </a:xfrm>
          <a:prstGeom prst="rect">
            <a:avLst/>
          </a:prstGeom>
        </p:spPr>
        <p:txBody>
          <a:bodyPr vert="horz" wrap="square" lIns="0" tIns="0" rIns="0" bIns="0" rtlCol="0">
            <a:spAutoFit/>
          </a:bodyPr>
          <a:lstStyle/>
          <a:p>
            <a:pPr marL="12700" marR="5080" indent="476250" algn="just">
              <a:lnSpc>
                <a:spcPct val="100000"/>
              </a:lnSpc>
            </a:pPr>
            <a:r>
              <a:rPr sz="2400" spc="260" dirty="0">
                <a:latin typeface="新宋体" panose="02010609030101010101" charset="-122"/>
                <a:cs typeface="新宋体" panose="02010609030101010101" charset="-122"/>
              </a:rPr>
              <a:t>D是欧氏距离或几何</a:t>
            </a:r>
            <a:r>
              <a:rPr sz="2400" spc="245" dirty="0">
                <a:latin typeface="新宋体" panose="02010609030101010101" charset="-122"/>
                <a:cs typeface="新宋体" panose="02010609030101010101" charset="-122"/>
              </a:rPr>
              <a:t>距</a:t>
            </a:r>
            <a:r>
              <a:rPr sz="2400" spc="250" dirty="0">
                <a:latin typeface="新宋体" panose="02010609030101010101" charset="-122"/>
                <a:cs typeface="新宋体" panose="02010609030101010101" charset="-122"/>
              </a:rPr>
              <a:t>离</a:t>
            </a:r>
            <a:r>
              <a:rPr sz="2400" dirty="0">
                <a:latin typeface="新宋体" panose="02010609030101010101" charset="-122"/>
                <a:cs typeface="新宋体" panose="02010609030101010101" charset="-122"/>
              </a:rPr>
              <a:t>，</a:t>
            </a:r>
            <a:r>
              <a:rPr sz="2400" spc="-95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i</a:t>
            </a:r>
            <a:r>
              <a:rPr sz="2400" dirty="0">
                <a:latin typeface="新宋体" panose="02010609030101010101" charset="-122"/>
                <a:cs typeface="新宋体" panose="02010609030101010101" charset="-122"/>
              </a:rPr>
              <a:t>,</a:t>
            </a:r>
            <a:r>
              <a:rPr sz="2400" spc="250" dirty="0">
                <a:latin typeface="新宋体" panose="02010609030101010101" charset="-122"/>
                <a:cs typeface="新宋体" panose="02010609030101010101" charset="-122"/>
              </a:rPr>
              <a:t> </a:t>
            </a:r>
            <a:r>
              <a:rPr sz="2400" spc="-10" dirty="0">
                <a:latin typeface="新宋体" panose="02010609030101010101" charset="-122"/>
                <a:cs typeface="新宋体" panose="02010609030101010101" charset="-122"/>
              </a:rPr>
              <a:t>p</a:t>
            </a:r>
            <a:r>
              <a:rPr sz="2400" baseline="-21000" dirty="0">
                <a:latin typeface="新宋体" panose="02010609030101010101" charset="-122"/>
                <a:cs typeface="新宋体" panose="02010609030101010101" charset="-122"/>
              </a:rPr>
              <a:t>j</a:t>
            </a:r>
            <a:r>
              <a:rPr sz="2400" spc="-817" baseline="-21000" dirty="0">
                <a:latin typeface="新宋体" panose="02010609030101010101" charset="-122"/>
                <a:cs typeface="新宋体" panose="02010609030101010101" charset="-122"/>
              </a:rPr>
              <a:t> </a:t>
            </a:r>
            <a:r>
              <a:rPr sz="2400" spc="245" dirty="0">
                <a:latin typeface="新宋体" panose="02010609030101010101" charset="-122"/>
                <a:cs typeface="新宋体" panose="02010609030101010101" charset="-122"/>
              </a:rPr>
              <a:t>是边界上</a:t>
            </a:r>
            <a:r>
              <a:rPr sz="2400" dirty="0">
                <a:latin typeface="新宋体" panose="02010609030101010101" charset="-122"/>
                <a:cs typeface="新宋体" panose="02010609030101010101" charset="-122"/>
              </a:rPr>
              <a:t>的</a:t>
            </a:r>
            <a:r>
              <a:rPr sz="2400" spc="-955" dirty="0">
                <a:latin typeface="新宋体" panose="02010609030101010101" charset="-122"/>
                <a:cs typeface="新宋体" panose="02010609030101010101" charset="-122"/>
              </a:rPr>
              <a:t> </a:t>
            </a:r>
            <a:r>
              <a:rPr sz="2400" spc="75" dirty="0">
                <a:latin typeface="新宋体" panose="02010609030101010101" charset="-122"/>
                <a:cs typeface="新宋体" panose="02010609030101010101" charset="-122"/>
              </a:rPr>
              <a:t>点。直径的长度和直径的两个端点连线（这</a:t>
            </a:r>
            <a:r>
              <a:rPr sz="2400" spc="60" dirty="0">
                <a:latin typeface="新宋体" panose="02010609030101010101" charset="-122"/>
                <a:cs typeface="新宋体" panose="02010609030101010101" charset="-122"/>
              </a:rPr>
              <a:t>条线</a:t>
            </a:r>
            <a:r>
              <a:rPr sz="2400" dirty="0">
                <a:latin typeface="新宋体" panose="02010609030101010101" charset="-122"/>
                <a:cs typeface="新宋体" panose="02010609030101010101" charset="-122"/>
              </a:rPr>
              <a:t>被 </a:t>
            </a:r>
            <a:r>
              <a:rPr sz="2400" spc="75" dirty="0">
                <a:latin typeface="新宋体" panose="02010609030101010101" charset="-122"/>
                <a:cs typeface="新宋体" panose="02010609030101010101" charset="-122"/>
              </a:rPr>
              <a:t>称为边界的主轴）的方向，是关于边界的有</a:t>
            </a:r>
            <a:r>
              <a:rPr sz="2400" spc="60" dirty="0">
                <a:latin typeface="新宋体" panose="02010609030101010101" charset="-122"/>
                <a:cs typeface="新宋体" panose="02010609030101010101" charset="-122"/>
              </a:rPr>
              <a:t>用的</a:t>
            </a:r>
            <a:r>
              <a:rPr sz="2400" dirty="0">
                <a:latin typeface="新宋体" panose="02010609030101010101" charset="-122"/>
                <a:cs typeface="新宋体" panose="02010609030101010101" charset="-122"/>
              </a:rPr>
              <a:t>描 述符。</a:t>
            </a:r>
            <a:endParaRPr sz="24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
        <p:nvSpPr>
          <p:cNvPr id="7" name="object 7"/>
          <p:cNvSpPr txBox="1"/>
          <p:nvPr/>
        </p:nvSpPr>
        <p:spPr>
          <a:xfrm>
            <a:off x="5715127" y="4771123"/>
            <a:ext cx="290830" cy="302260"/>
          </a:xfrm>
          <a:prstGeom prst="rect">
            <a:avLst/>
          </a:prstGeom>
        </p:spPr>
        <p:txBody>
          <a:bodyPr vert="horz" wrap="square" lIns="0" tIns="0" rIns="0" bIns="0" rtlCol="0">
            <a:spAutoFit/>
          </a:bodyPr>
          <a:lstStyle/>
          <a:p>
            <a:pPr marL="12700">
              <a:lnSpc>
                <a:spcPct val="100000"/>
              </a:lnSpc>
            </a:pPr>
            <a:r>
              <a:rPr sz="1900" i="1" spc="105" dirty="0">
                <a:latin typeface="Times New Roman" panose="02020603050405020304"/>
                <a:cs typeface="Times New Roman" panose="02020603050405020304"/>
              </a:rPr>
              <a:t>i</a:t>
            </a:r>
            <a:r>
              <a:rPr sz="1900" spc="5" dirty="0">
                <a:latin typeface="Times New Roman" panose="02020603050405020304"/>
                <a:cs typeface="Times New Roman" panose="02020603050405020304"/>
              </a:rPr>
              <a:t>,</a:t>
            </a:r>
            <a:r>
              <a:rPr sz="1900" spc="-40" dirty="0">
                <a:latin typeface="Times New Roman" panose="02020603050405020304"/>
                <a:cs typeface="Times New Roman" panose="02020603050405020304"/>
              </a:rPr>
              <a:t> </a:t>
            </a:r>
            <a:r>
              <a:rPr sz="1900" i="1" spc="5" dirty="0">
                <a:latin typeface="Times New Roman" panose="02020603050405020304"/>
                <a:cs typeface="Times New Roman" panose="02020603050405020304"/>
              </a:rPr>
              <a:t>j</a:t>
            </a:r>
            <a:endParaRPr sz="1900">
              <a:latin typeface="Times New Roman" panose="02020603050405020304"/>
              <a:cs typeface="Times New Roman" panose="02020603050405020304"/>
            </a:endParaRPr>
          </a:p>
        </p:txBody>
      </p:sp>
      <p:sp>
        <p:nvSpPr>
          <p:cNvPr id="8" name="object 8"/>
          <p:cNvSpPr txBox="1"/>
          <p:nvPr/>
        </p:nvSpPr>
        <p:spPr>
          <a:xfrm>
            <a:off x="1844929" y="1854200"/>
            <a:ext cx="7680959" cy="3056890"/>
          </a:xfrm>
          <a:prstGeom prst="rect">
            <a:avLst/>
          </a:prstGeom>
        </p:spPr>
        <p:txBody>
          <a:bodyPr vert="horz" wrap="square" lIns="0" tIns="0" rIns="0" bIns="0" rtlCol="0">
            <a:spAutoFit/>
          </a:bodyPr>
          <a:lstStyle/>
          <a:p>
            <a:pPr marL="12700">
              <a:lnSpc>
                <a:spcPct val="100000"/>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简单描述子</a:t>
            </a:r>
            <a:endParaRPr sz="2800">
              <a:latin typeface="新宋体" panose="02010609030101010101" charset="-122"/>
              <a:cs typeface="新宋体" panose="02010609030101010101" charset="-122"/>
            </a:endParaRPr>
          </a:p>
          <a:p>
            <a:pPr marL="469900">
              <a:lnSpc>
                <a:spcPct val="100000"/>
              </a:lnSpc>
              <a:spcBef>
                <a:spcPts val="675"/>
              </a:spcBef>
              <a:tabLst>
                <a:tab pos="93281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边界的周长：</a:t>
            </a:r>
            <a:endParaRPr sz="2800">
              <a:latin typeface="新宋体" panose="02010609030101010101" charset="-122"/>
              <a:cs typeface="新宋体" panose="02010609030101010101" charset="-122"/>
            </a:endParaRPr>
          </a:p>
          <a:p>
            <a:pPr marL="755650" marR="5080" indent="603250">
              <a:lnSpc>
                <a:spcPct val="102000"/>
              </a:lnSpc>
              <a:spcBef>
                <a:spcPts val="1010"/>
              </a:spcBef>
            </a:pPr>
            <a:r>
              <a:rPr sz="2400" spc="85" dirty="0">
                <a:latin typeface="新宋体" panose="02010609030101010101" charset="-122"/>
                <a:cs typeface="新宋体" panose="02010609030101010101" charset="-122"/>
              </a:rPr>
              <a:t>是最简单的描述符之</a:t>
            </a:r>
            <a:r>
              <a:rPr sz="2400" spc="90" dirty="0">
                <a:latin typeface="新宋体" panose="02010609030101010101" charset="-122"/>
                <a:cs typeface="新宋体" panose="02010609030101010101" charset="-122"/>
              </a:rPr>
              <a:t>一</a:t>
            </a:r>
            <a:r>
              <a:rPr sz="2400" spc="75" dirty="0">
                <a:latin typeface="新宋体" panose="02010609030101010101" charset="-122"/>
                <a:cs typeface="新宋体" panose="02010609030101010101" charset="-122"/>
              </a:rPr>
              <a:t>。</a:t>
            </a:r>
            <a:r>
              <a:rPr sz="2400" spc="90" dirty="0">
                <a:latin typeface="新宋体" panose="02010609030101010101" charset="-122"/>
                <a:cs typeface="新宋体" panose="02010609030101010101" charset="-122"/>
              </a:rPr>
              <a:t>沿</a:t>
            </a:r>
            <a:r>
              <a:rPr sz="2400" spc="75" dirty="0">
                <a:latin typeface="新宋体" panose="02010609030101010101" charset="-122"/>
                <a:cs typeface="新宋体" panose="02010609030101010101" charset="-122"/>
              </a:rPr>
              <a:t>轮</a:t>
            </a:r>
            <a:r>
              <a:rPr sz="2400" spc="90" dirty="0">
                <a:latin typeface="新宋体" panose="02010609030101010101" charset="-122"/>
                <a:cs typeface="新宋体" panose="02010609030101010101" charset="-122"/>
              </a:rPr>
              <a:t>廓</a:t>
            </a:r>
            <a:r>
              <a:rPr sz="2400" spc="75" dirty="0">
                <a:latin typeface="新宋体" panose="02010609030101010101" charset="-122"/>
                <a:cs typeface="新宋体" panose="02010609030101010101" charset="-122"/>
              </a:rPr>
              <a:t>线计算像素的 </a:t>
            </a:r>
            <a:r>
              <a:rPr sz="2400" dirty="0">
                <a:latin typeface="新宋体" panose="02010609030101010101" charset="-122"/>
                <a:cs typeface="新宋体" panose="02010609030101010101" charset="-122"/>
              </a:rPr>
              <a:t>个数，给出了一个长度的近似估计</a:t>
            </a:r>
            <a:endParaRPr sz="2400">
              <a:latin typeface="新宋体" panose="02010609030101010101" charset="-122"/>
              <a:cs typeface="新宋体" panose="02010609030101010101" charset="-122"/>
            </a:endParaRPr>
          </a:p>
          <a:p>
            <a:pPr marL="469900">
              <a:lnSpc>
                <a:spcPts val="3285"/>
              </a:lnSpc>
              <a:spcBef>
                <a:spcPts val="685"/>
              </a:spcBef>
              <a:tabLst>
                <a:tab pos="93281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边界的直径：边界B的直径是：</a:t>
            </a:r>
            <a:endParaRPr sz="2800">
              <a:latin typeface="新宋体" panose="02010609030101010101" charset="-122"/>
              <a:cs typeface="新宋体" panose="02010609030101010101" charset="-122"/>
            </a:endParaRPr>
          </a:p>
          <a:p>
            <a:pPr marL="2136775">
              <a:lnSpc>
                <a:spcPts val="5565"/>
              </a:lnSpc>
            </a:pPr>
            <a:r>
              <a:rPr sz="2750" i="1" spc="-5" dirty="0">
                <a:latin typeface="Times New Roman" panose="02020603050405020304"/>
                <a:cs typeface="Times New Roman" panose="02020603050405020304"/>
              </a:rPr>
              <a:t>Dia</a:t>
            </a:r>
            <a:r>
              <a:rPr sz="2750" i="1" spc="25" dirty="0">
                <a:latin typeface="Times New Roman" panose="02020603050405020304"/>
                <a:cs typeface="Times New Roman" panose="02020603050405020304"/>
              </a:rPr>
              <a:t>m</a:t>
            </a:r>
            <a:r>
              <a:rPr sz="3700" spc="-305" dirty="0">
                <a:latin typeface="Symbol" panose="05050102010706020507"/>
                <a:cs typeface="Symbol" panose="05050102010706020507"/>
              </a:rPr>
              <a:t></a:t>
            </a:r>
            <a:r>
              <a:rPr sz="2750" i="1" spc="155" dirty="0">
                <a:latin typeface="Times New Roman" panose="02020603050405020304"/>
                <a:cs typeface="Times New Roman" panose="02020603050405020304"/>
              </a:rPr>
              <a:t>B</a:t>
            </a:r>
            <a:r>
              <a:rPr sz="3700" spc="-330" dirty="0">
                <a:latin typeface="Symbol" panose="05050102010706020507"/>
                <a:cs typeface="Symbol" panose="05050102010706020507"/>
              </a:rPr>
              <a:t></a:t>
            </a:r>
            <a:r>
              <a:rPr sz="3700" spc="-475"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5" dirty="0">
                <a:latin typeface="Times New Roman" panose="02020603050405020304"/>
                <a:cs typeface="Times New Roman" panose="02020603050405020304"/>
              </a:rPr>
              <a:t> ma</a:t>
            </a:r>
            <a:r>
              <a:rPr sz="2750" spc="50" dirty="0">
                <a:latin typeface="Times New Roman" panose="02020603050405020304"/>
                <a:cs typeface="Times New Roman" panose="02020603050405020304"/>
              </a:rPr>
              <a:t>x</a:t>
            </a:r>
            <a:r>
              <a:rPr sz="4700" spc="-844" dirty="0">
                <a:latin typeface="Symbol" panose="05050102010706020507"/>
                <a:cs typeface="Symbol" panose="05050102010706020507"/>
              </a:rPr>
              <a:t></a:t>
            </a:r>
            <a:r>
              <a:rPr sz="2750" i="1" spc="85" dirty="0">
                <a:latin typeface="Times New Roman" panose="02020603050405020304"/>
                <a:cs typeface="Times New Roman" panose="02020603050405020304"/>
              </a:rPr>
              <a:t>D</a:t>
            </a:r>
            <a:r>
              <a:rPr sz="4550" spc="-459" dirty="0">
                <a:latin typeface="Symbol" panose="05050102010706020507"/>
                <a:cs typeface="Symbol" panose="05050102010706020507"/>
              </a:rPr>
              <a:t></a:t>
            </a:r>
            <a:r>
              <a:rPr sz="2750" i="1" spc="10" dirty="0">
                <a:latin typeface="Times New Roman" panose="02020603050405020304"/>
                <a:cs typeface="Times New Roman" panose="02020603050405020304"/>
              </a:rPr>
              <a:t>p</a:t>
            </a:r>
            <a:r>
              <a:rPr sz="2850" i="1" spc="7" baseline="-20000" dirty="0">
                <a:latin typeface="Times New Roman" panose="02020603050405020304"/>
                <a:cs typeface="Times New Roman" panose="02020603050405020304"/>
              </a:rPr>
              <a:t>i</a:t>
            </a:r>
            <a:r>
              <a:rPr sz="2850" i="1" spc="-157" baseline="-20000" dirty="0">
                <a:latin typeface="Times New Roman" panose="02020603050405020304"/>
                <a:cs typeface="Times New Roman" panose="02020603050405020304"/>
              </a:rPr>
              <a:t> </a:t>
            </a:r>
            <a:r>
              <a:rPr sz="2750" spc="-5" dirty="0">
                <a:latin typeface="Times New Roman" panose="02020603050405020304"/>
                <a:cs typeface="Times New Roman" panose="02020603050405020304"/>
              </a:rPr>
              <a:t>, </a:t>
            </a:r>
            <a:r>
              <a:rPr sz="2750" i="1" spc="-5" dirty="0">
                <a:latin typeface="Times New Roman" panose="02020603050405020304"/>
                <a:cs typeface="Times New Roman" panose="02020603050405020304"/>
              </a:rPr>
              <a:t>p</a:t>
            </a:r>
            <a:r>
              <a:rPr sz="2750" i="1" spc="-245" dirty="0">
                <a:latin typeface="Times New Roman" panose="02020603050405020304"/>
                <a:cs typeface="Times New Roman" panose="02020603050405020304"/>
              </a:rPr>
              <a:t> </a:t>
            </a:r>
            <a:r>
              <a:rPr sz="2850" i="1" spc="7" baseline="-20000" dirty="0">
                <a:latin typeface="Times New Roman" panose="02020603050405020304"/>
                <a:cs typeface="Times New Roman" panose="02020603050405020304"/>
              </a:rPr>
              <a:t>j</a:t>
            </a:r>
            <a:r>
              <a:rPr sz="2850" i="1" spc="75" baseline="-20000" dirty="0">
                <a:latin typeface="Times New Roman" panose="02020603050405020304"/>
                <a:cs typeface="Times New Roman" panose="02020603050405020304"/>
              </a:rPr>
              <a:t> </a:t>
            </a:r>
            <a:r>
              <a:rPr sz="4550" spc="-885" dirty="0">
                <a:latin typeface="Symbol" panose="05050102010706020507"/>
                <a:cs typeface="Symbol" panose="05050102010706020507"/>
              </a:rPr>
              <a:t></a:t>
            </a:r>
            <a:r>
              <a:rPr sz="4700" spc="-665" dirty="0">
                <a:latin typeface="Symbol" panose="05050102010706020507"/>
                <a:cs typeface="Symbol" panose="05050102010706020507"/>
              </a:rPr>
              <a:t></a:t>
            </a:r>
            <a:endParaRPr sz="4700">
              <a:latin typeface="Symbol" panose="05050102010706020507"/>
              <a:cs typeface="Symbol" panose="05050102010706020507"/>
            </a:endParaRPr>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077752" y="3511846"/>
            <a:ext cx="4137025" cy="2211070"/>
          </a:xfrm>
          <a:custGeom>
            <a:avLst/>
            <a:gdLst/>
            <a:ahLst/>
            <a:cxnLst/>
            <a:rect l="l" t="t" r="r" b="b"/>
            <a:pathLst>
              <a:path w="4137025" h="2211070">
                <a:moveTo>
                  <a:pt x="676506" y="2134573"/>
                </a:moveTo>
                <a:lnTo>
                  <a:pt x="615471" y="2130218"/>
                </a:lnTo>
                <a:lnTo>
                  <a:pt x="555664" y="2128275"/>
                </a:lnTo>
                <a:lnTo>
                  <a:pt x="497393" y="2128018"/>
                </a:lnTo>
                <a:lnTo>
                  <a:pt x="440965" y="2128720"/>
                </a:lnTo>
                <a:lnTo>
                  <a:pt x="386690" y="2129655"/>
                </a:lnTo>
                <a:lnTo>
                  <a:pt x="334874" y="2130096"/>
                </a:lnTo>
                <a:lnTo>
                  <a:pt x="285825" y="2129319"/>
                </a:lnTo>
                <a:lnTo>
                  <a:pt x="239853" y="2126596"/>
                </a:lnTo>
                <a:lnTo>
                  <a:pt x="197264" y="2121200"/>
                </a:lnTo>
                <a:lnTo>
                  <a:pt x="158367" y="2112406"/>
                </a:lnTo>
                <a:lnTo>
                  <a:pt x="92880" y="2081719"/>
                </a:lnTo>
                <a:lnTo>
                  <a:pt x="45730" y="2028541"/>
                </a:lnTo>
                <a:lnTo>
                  <a:pt x="28838" y="1992424"/>
                </a:lnTo>
                <a:lnTo>
                  <a:pt x="16025" y="1950961"/>
                </a:lnTo>
                <a:lnTo>
                  <a:pt x="7085" y="1905090"/>
                </a:lnTo>
                <a:lnTo>
                  <a:pt x="1812" y="1855751"/>
                </a:lnTo>
                <a:lnTo>
                  <a:pt x="0" y="1803881"/>
                </a:lnTo>
                <a:lnTo>
                  <a:pt x="1442" y="1750419"/>
                </a:lnTo>
                <a:lnTo>
                  <a:pt x="5932" y="1696303"/>
                </a:lnTo>
                <a:lnTo>
                  <a:pt x="13266" y="1642473"/>
                </a:lnTo>
                <a:lnTo>
                  <a:pt x="23236" y="1589866"/>
                </a:lnTo>
                <a:lnTo>
                  <a:pt x="35637" y="1539421"/>
                </a:lnTo>
                <a:lnTo>
                  <a:pt x="50262" y="1492077"/>
                </a:lnTo>
                <a:lnTo>
                  <a:pt x="66906" y="1448773"/>
                </a:lnTo>
                <a:lnTo>
                  <a:pt x="83860" y="1410386"/>
                </a:lnTo>
                <a:lnTo>
                  <a:pt x="102229" y="1371542"/>
                </a:lnTo>
                <a:lnTo>
                  <a:pt x="122265" y="1332574"/>
                </a:lnTo>
                <a:lnTo>
                  <a:pt x="144217" y="1293818"/>
                </a:lnTo>
                <a:lnTo>
                  <a:pt x="168335" y="1255608"/>
                </a:lnTo>
                <a:lnTo>
                  <a:pt x="194869" y="1218280"/>
                </a:lnTo>
                <a:lnTo>
                  <a:pt x="224069" y="1182168"/>
                </a:lnTo>
                <a:lnTo>
                  <a:pt x="256184" y="1147607"/>
                </a:lnTo>
                <a:lnTo>
                  <a:pt x="291466" y="1114933"/>
                </a:lnTo>
                <a:lnTo>
                  <a:pt x="330163" y="1084479"/>
                </a:lnTo>
                <a:lnTo>
                  <a:pt x="372526" y="1056581"/>
                </a:lnTo>
                <a:lnTo>
                  <a:pt x="418804" y="1031574"/>
                </a:lnTo>
                <a:lnTo>
                  <a:pt x="469247" y="1009793"/>
                </a:lnTo>
                <a:lnTo>
                  <a:pt x="524106" y="991573"/>
                </a:lnTo>
                <a:lnTo>
                  <a:pt x="594865" y="977501"/>
                </a:lnTo>
                <a:lnTo>
                  <a:pt x="633133" y="973852"/>
                </a:lnTo>
                <a:lnTo>
                  <a:pt x="673173" y="972152"/>
                </a:lnTo>
                <a:lnTo>
                  <a:pt x="714867" y="972171"/>
                </a:lnTo>
                <a:lnTo>
                  <a:pt x="758100" y="973678"/>
                </a:lnTo>
                <a:lnTo>
                  <a:pt x="802756" y="976440"/>
                </a:lnTo>
                <a:lnTo>
                  <a:pt x="848718" y="980227"/>
                </a:lnTo>
                <a:lnTo>
                  <a:pt x="895872" y="984809"/>
                </a:lnTo>
                <a:lnTo>
                  <a:pt x="944099" y="989952"/>
                </a:lnTo>
                <a:lnTo>
                  <a:pt x="993286" y="995427"/>
                </a:lnTo>
                <a:lnTo>
                  <a:pt x="1043314" y="1001003"/>
                </a:lnTo>
                <a:lnTo>
                  <a:pt x="1094069" y="1006447"/>
                </a:lnTo>
                <a:lnTo>
                  <a:pt x="1145434" y="1011529"/>
                </a:lnTo>
                <a:lnTo>
                  <a:pt x="1197293" y="1016018"/>
                </a:lnTo>
                <a:lnTo>
                  <a:pt x="1249530" y="1019682"/>
                </a:lnTo>
                <a:lnTo>
                  <a:pt x="1302029" y="1022291"/>
                </a:lnTo>
                <a:lnTo>
                  <a:pt x="1354674" y="1023612"/>
                </a:lnTo>
                <a:lnTo>
                  <a:pt x="1407349" y="1023416"/>
                </a:lnTo>
                <a:lnTo>
                  <a:pt x="1459938" y="1021471"/>
                </a:lnTo>
                <a:lnTo>
                  <a:pt x="1512324" y="1017545"/>
                </a:lnTo>
                <a:lnTo>
                  <a:pt x="1564391" y="1011407"/>
                </a:lnTo>
                <a:lnTo>
                  <a:pt x="1616024" y="1002827"/>
                </a:lnTo>
                <a:lnTo>
                  <a:pt x="1667106" y="991573"/>
                </a:lnTo>
                <a:lnTo>
                  <a:pt x="1711267" y="979809"/>
                </a:lnTo>
                <a:lnTo>
                  <a:pt x="1756483" y="966311"/>
                </a:lnTo>
                <a:lnTo>
                  <a:pt x="1802653" y="951194"/>
                </a:lnTo>
                <a:lnTo>
                  <a:pt x="1849671" y="934572"/>
                </a:lnTo>
                <a:lnTo>
                  <a:pt x="1897434" y="916559"/>
                </a:lnTo>
                <a:lnTo>
                  <a:pt x="1945838" y="897270"/>
                </a:lnTo>
                <a:lnTo>
                  <a:pt x="1994778" y="876820"/>
                </a:lnTo>
                <a:lnTo>
                  <a:pt x="2044152" y="855324"/>
                </a:lnTo>
                <a:lnTo>
                  <a:pt x="2093855" y="832895"/>
                </a:lnTo>
                <a:lnTo>
                  <a:pt x="2143783" y="809648"/>
                </a:lnTo>
                <a:lnTo>
                  <a:pt x="2193832" y="785698"/>
                </a:lnTo>
                <a:lnTo>
                  <a:pt x="2243898" y="761160"/>
                </a:lnTo>
                <a:lnTo>
                  <a:pt x="2293878" y="736148"/>
                </a:lnTo>
                <a:lnTo>
                  <a:pt x="2343667" y="710776"/>
                </a:lnTo>
                <a:lnTo>
                  <a:pt x="2393162" y="685159"/>
                </a:lnTo>
                <a:lnTo>
                  <a:pt x="2442258" y="659412"/>
                </a:lnTo>
                <a:lnTo>
                  <a:pt x="2490852" y="633649"/>
                </a:lnTo>
                <a:lnTo>
                  <a:pt x="2538840" y="607985"/>
                </a:lnTo>
                <a:lnTo>
                  <a:pt x="2586117" y="582534"/>
                </a:lnTo>
                <a:lnTo>
                  <a:pt x="2632580" y="557410"/>
                </a:lnTo>
                <a:lnTo>
                  <a:pt x="2678126" y="532730"/>
                </a:lnTo>
                <a:lnTo>
                  <a:pt x="2722649" y="508606"/>
                </a:lnTo>
                <a:lnTo>
                  <a:pt x="2766046" y="485153"/>
                </a:lnTo>
                <a:lnTo>
                  <a:pt x="2808214" y="462487"/>
                </a:lnTo>
                <a:lnTo>
                  <a:pt x="2849047" y="440721"/>
                </a:lnTo>
                <a:lnTo>
                  <a:pt x="2888443" y="419971"/>
                </a:lnTo>
                <a:lnTo>
                  <a:pt x="2926298" y="400350"/>
                </a:lnTo>
                <a:lnTo>
                  <a:pt x="2962506" y="381973"/>
                </a:lnTo>
                <a:lnTo>
                  <a:pt x="3022757" y="350587"/>
                </a:lnTo>
                <a:lnTo>
                  <a:pt x="3079642" y="318658"/>
                </a:lnTo>
                <a:lnTo>
                  <a:pt x="3133385" y="286520"/>
                </a:lnTo>
                <a:lnTo>
                  <a:pt x="3184213" y="254504"/>
                </a:lnTo>
                <a:lnTo>
                  <a:pt x="3232348" y="222944"/>
                </a:lnTo>
                <a:lnTo>
                  <a:pt x="3278015" y="192172"/>
                </a:lnTo>
                <a:lnTo>
                  <a:pt x="3321438" y="162521"/>
                </a:lnTo>
                <a:lnTo>
                  <a:pt x="3362842" y="134323"/>
                </a:lnTo>
                <a:lnTo>
                  <a:pt x="3402451" y="107911"/>
                </a:lnTo>
                <a:lnTo>
                  <a:pt x="3440490" y="83617"/>
                </a:lnTo>
                <a:lnTo>
                  <a:pt x="3477183" y="61775"/>
                </a:lnTo>
                <a:lnTo>
                  <a:pt x="3512754" y="42716"/>
                </a:lnTo>
                <a:lnTo>
                  <a:pt x="3547427" y="26774"/>
                </a:lnTo>
                <a:lnTo>
                  <a:pt x="3614979" y="5570"/>
                </a:lnTo>
                <a:lnTo>
                  <a:pt x="3695652" y="0"/>
                </a:lnTo>
                <a:lnTo>
                  <a:pt x="3740436" y="4258"/>
                </a:lnTo>
                <a:lnTo>
                  <a:pt x="3782663" y="13916"/>
                </a:lnTo>
                <a:lnTo>
                  <a:pt x="3822342" y="29142"/>
                </a:lnTo>
                <a:lnTo>
                  <a:pt x="3859479" y="50105"/>
                </a:lnTo>
                <a:lnTo>
                  <a:pt x="3894081" y="76972"/>
                </a:lnTo>
                <a:lnTo>
                  <a:pt x="3926155" y="109913"/>
                </a:lnTo>
                <a:lnTo>
                  <a:pt x="3955708" y="149095"/>
                </a:lnTo>
                <a:lnTo>
                  <a:pt x="3982746" y="194687"/>
                </a:lnTo>
                <a:lnTo>
                  <a:pt x="4007276" y="246857"/>
                </a:lnTo>
                <a:lnTo>
                  <a:pt x="4029306" y="305773"/>
                </a:lnTo>
                <a:lnTo>
                  <a:pt x="4049974" y="375566"/>
                </a:lnTo>
                <a:lnTo>
                  <a:pt x="4060093" y="415566"/>
                </a:lnTo>
                <a:lnTo>
                  <a:pt x="4069954" y="458537"/>
                </a:lnTo>
                <a:lnTo>
                  <a:pt x="4079472" y="504157"/>
                </a:lnTo>
                <a:lnTo>
                  <a:pt x="4088560" y="552104"/>
                </a:lnTo>
                <a:lnTo>
                  <a:pt x="4097134" y="602056"/>
                </a:lnTo>
                <a:lnTo>
                  <a:pt x="4105106" y="653689"/>
                </a:lnTo>
                <a:lnTo>
                  <a:pt x="4112391" y="706682"/>
                </a:lnTo>
                <a:lnTo>
                  <a:pt x="4118903" y="760711"/>
                </a:lnTo>
                <a:lnTo>
                  <a:pt x="4124556" y="815456"/>
                </a:lnTo>
                <a:lnTo>
                  <a:pt x="4129265" y="870592"/>
                </a:lnTo>
                <a:lnTo>
                  <a:pt x="4132944" y="925797"/>
                </a:lnTo>
                <a:lnTo>
                  <a:pt x="4135505" y="980750"/>
                </a:lnTo>
                <a:lnTo>
                  <a:pt x="4136865" y="1035128"/>
                </a:lnTo>
                <a:lnTo>
                  <a:pt x="4136937" y="1088607"/>
                </a:lnTo>
                <a:lnTo>
                  <a:pt x="4135634" y="1140867"/>
                </a:lnTo>
                <a:lnTo>
                  <a:pt x="4132872" y="1191583"/>
                </a:lnTo>
                <a:lnTo>
                  <a:pt x="4128564" y="1240435"/>
                </a:lnTo>
                <a:lnTo>
                  <a:pt x="4122624" y="1287098"/>
                </a:lnTo>
                <a:lnTo>
                  <a:pt x="4114967" y="1331252"/>
                </a:lnTo>
                <a:lnTo>
                  <a:pt x="4105506" y="1372573"/>
                </a:lnTo>
                <a:lnTo>
                  <a:pt x="4091315" y="1420961"/>
                </a:lnTo>
                <a:lnTo>
                  <a:pt x="4074270" y="1468767"/>
                </a:lnTo>
                <a:lnTo>
                  <a:pt x="4054565" y="1515871"/>
                </a:lnTo>
                <a:lnTo>
                  <a:pt x="4032396" y="1562157"/>
                </a:lnTo>
                <a:lnTo>
                  <a:pt x="4007957" y="1607507"/>
                </a:lnTo>
                <a:lnTo>
                  <a:pt x="3981441" y="1651803"/>
                </a:lnTo>
                <a:lnTo>
                  <a:pt x="3953045" y="1694929"/>
                </a:lnTo>
                <a:lnTo>
                  <a:pt x="3922961" y="1736765"/>
                </a:lnTo>
                <a:lnTo>
                  <a:pt x="3891384" y="1777195"/>
                </a:lnTo>
                <a:lnTo>
                  <a:pt x="3858510" y="1816101"/>
                </a:lnTo>
                <a:lnTo>
                  <a:pt x="3824531" y="1853365"/>
                </a:lnTo>
                <a:lnTo>
                  <a:pt x="3789643" y="1888870"/>
                </a:lnTo>
                <a:lnTo>
                  <a:pt x="3754040" y="1922498"/>
                </a:lnTo>
                <a:lnTo>
                  <a:pt x="3717917" y="1954132"/>
                </a:lnTo>
                <a:lnTo>
                  <a:pt x="3681467" y="1983654"/>
                </a:lnTo>
                <a:lnTo>
                  <a:pt x="3644886" y="2010947"/>
                </a:lnTo>
                <a:lnTo>
                  <a:pt x="3608368" y="2035892"/>
                </a:lnTo>
                <a:lnTo>
                  <a:pt x="3572106" y="2058373"/>
                </a:lnTo>
                <a:lnTo>
                  <a:pt x="3531502" y="2079923"/>
                </a:lnTo>
                <a:lnTo>
                  <a:pt x="3490483" y="2097151"/>
                </a:lnTo>
                <a:lnTo>
                  <a:pt x="3448937" y="2110504"/>
                </a:lnTo>
                <a:lnTo>
                  <a:pt x="3406752" y="2120428"/>
                </a:lnTo>
                <a:lnTo>
                  <a:pt x="3363818" y="2127369"/>
                </a:lnTo>
                <a:lnTo>
                  <a:pt x="3320021" y="2131775"/>
                </a:lnTo>
                <a:lnTo>
                  <a:pt x="3275252" y="2134091"/>
                </a:lnTo>
                <a:lnTo>
                  <a:pt x="3229397" y="2134763"/>
                </a:lnTo>
                <a:lnTo>
                  <a:pt x="3182346" y="2134239"/>
                </a:lnTo>
                <a:lnTo>
                  <a:pt x="3133986" y="2132965"/>
                </a:lnTo>
                <a:lnTo>
                  <a:pt x="3084207" y="2131388"/>
                </a:lnTo>
                <a:lnTo>
                  <a:pt x="3032896" y="2129953"/>
                </a:lnTo>
                <a:lnTo>
                  <a:pt x="2979942" y="2129108"/>
                </a:lnTo>
                <a:lnTo>
                  <a:pt x="2925234" y="2129298"/>
                </a:lnTo>
                <a:lnTo>
                  <a:pt x="2868659" y="2130971"/>
                </a:lnTo>
                <a:lnTo>
                  <a:pt x="2810106" y="2134573"/>
                </a:lnTo>
                <a:lnTo>
                  <a:pt x="2767913" y="2137993"/>
                </a:lnTo>
                <a:lnTo>
                  <a:pt x="2724114" y="2141670"/>
                </a:lnTo>
                <a:lnTo>
                  <a:pt x="2678842" y="2145564"/>
                </a:lnTo>
                <a:lnTo>
                  <a:pt x="2632229" y="2149638"/>
                </a:lnTo>
                <a:lnTo>
                  <a:pt x="2584405" y="2153855"/>
                </a:lnTo>
                <a:lnTo>
                  <a:pt x="2535505" y="2158175"/>
                </a:lnTo>
                <a:lnTo>
                  <a:pt x="2485658" y="2162562"/>
                </a:lnTo>
                <a:lnTo>
                  <a:pt x="2434997" y="2166977"/>
                </a:lnTo>
                <a:lnTo>
                  <a:pt x="2383655" y="2171382"/>
                </a:lnTo>
                <a:lnTo>
                  <a:pt x="2331762" y="2175739"/>
                </a:lnTo>
                <a:lnTo>
                  <a:pt x="2279451" y="2180011"/>
                </a:lnTo>
                <a:lnTo>
                  <a:pt x="2226853" y="2184159"/>
                </a:lnTo>
                <a:lnTo>
                  <a:pt x="2174102" y="2188145"/>
                </a:lnTo>
                <a:lnTo>
                  <a:pt x="2121327" y="2191932"/>
                </a:lnTo>
                <a:lnTo>
                  <a:pt x="2068662" y="2195481"/>
                </a:lnTo>
                <a:lnTo>
                  <a:pt x="2016239" y="2198755"/>
                </a:lnTo>
                <a:lnTo>
                  <a:pt x="1964188" y="2201716"/>
                </a:lnTo>
                <a:lnTo>
                  <a:pt x="1912642" y="2204325"/>
                </a:lnTo>
                <a:lnTo>
                  <a:pt x="1861734" y="2206545"/>
                </a:lnTo>
                <a:lnTo>
                  <a:pt x="1811594" y="2208338"/>
                </a:lnTo>
                <a:lnTo>
                  <a:pt x="1762355" y="2209665"/>
                </a:lnTo>
                <a:lnTo>
                  <a:pt x="1714148" y="2210490"/>
                </a:lnTo>
                <a:lnTo>
                  <a:pt x="1667106" y="2210773"/>
                </a:lnTo>
                <a:lnTo>
                  <a:pt x="1613754" y="2210399"/>
                </a:lnTo>
                <a:lnTo>
                  <a:pt x="1560283" y="2209318"/>
                </a:lnTo>
                <a:lnTo>
                  <a:pt x="1506780" y="2207586"/>
                </a:lnTo>
                <a:lnTo>
                  <a:pt x="1453332" y="2205262"/>
                </a:lnTo>
                <a:lnTo>
                  <a:pt x="1400025" y="2202403"/>
                </a:lnTo>
                <a:lnTo>
                  <a:pt x="1346947" y="2199066"/>
                </a:lnTo>
                <a:lnTo>
                  <a:pt x="1294185" y="2195310"/>
                </a:lnTo>
                <a:lnTo>
                  <a:pt x="1241825" y="2191192"/>
                </a:lnTo>
                <a:lnTo>
                  <a:pt x="1189954" y="2186771"/>
                </a:lnTo>
                <a:lnTo>
                  <a:pt x="1138659" y="2182103"/>
                </a:lnTo>
                <a:lnTo>
                  <a:pt x="1088028" y="2177246"/>
                </a:lnTo>
                <a:lnTo>
                  <a:pt x="1038145" y="2172258"/>
                </a:lnTo>
                <a:lnTo>
                  <a:pt x="989100" y="2167197"/>
                </a:lnTo>
                <a:lnTo>
                  <a:pt x="940978" y="2162121"/>
                </a:lnTo>
                <a:lnTo>
                  <a:pt x="893867" y="2157087"/>
                </a:lnTo>
                <a:lnTo>
                  <a:pt x="847853" y="2152154"/>
                </a:lnTo>
                <a:lnTo>
                  <a:pt x="803023" y="2147377"/>
                </a:lnTo>
                <a:lnTo>
                  <a:pt x="759464" y="2142817"/>
                </a:lnTo>
                <a:lnTo>
                  <a:pt x="717263" y="2138529"/>
                </a:lnTo>
                <a:lnTo>
                  <a:pt x="676506" y="2134573"/>
                </a:lnTo>
                <a:close/>
              </a:path>
            </a:pathLst>
          </a:custGeom>
          <a:ln w="28575">
            <a:solidFill>
              <a:srgbClr val="000000"/>
            </a:solidFill>
          </a:ln>
        </p:spPr>
        <p:txBody>
          <a:bodyPr wrap="square" lIns="0" tIns="0" rIns="0" bIns="0" rtlCol="0"/>
          <a:lstStyle/>
          <a:p>
            <a:endParaRPr/>
          </a:p>
        </p:txBody>
      </p:sp>
      <p:sp>
        <p:nvSpPr>
          <p:cNvPr id="6" name="object 6"/>
          <p:cNvSpPr/>
          <p:nvPr/>
        </p:nvSpPr>
        <p:spPr>
          <a:xfrm>
            <a:off x="3119501" y="3652265"/>
            <a:ext cx="3886200" cy="1981200"/>
          </a:xfrm>
          <a:custGeom>
            <a:avLst/>
            <a:gdLst/>
            <a:ahLst/>
            <a:cxnLst/>
            <a:rect l="l" t="t" r="r" b="b"/>
            <a:pathLst>
              <a:path w="3886200" h="1981200">
                <a:moveTo>
                  <a:pt x="3886200" y="0"/>
                </a:moveTo>
                <a:lnTo>
                  <a:pt x="0" y="1981200"/>
                </a:lnTo>
              </a:path>
            </a:pathLst>
          </a:custGeom>
          <a:ln w="9525">
            <a:solidFill>
              <a:srgbClr val="000000"/>
            </a:solidFill>
          </a:ln>
        </p:spPr>
        <p:txBody>
          <a:bodyPr wrap="square" lIns="0" tIns="0" rIns="0" bIns="0" rtlCol="0"/>
          <a:lstStyle/>
          <a:p>
            <a:endParaRPr/>
          </a:p>
        </p:txBody>
      </p:sp>
      <p:sp>
        <p:nvSpPr>
          <p:cNvPr id="7" name="object 7"/>
          <p:cNvSpPr txBox="1"/>
          <p:nvPr/>
        </p:nvSpPr>
        <p:spPr>
          <a:xfrm>
            <a:off x="1768729" y="933196"/>
            <a:ext cx="3815079" cy="2091689"/>
          </a:xfrm>
          <a:prstGeom prst="rect">
            <a:avLst/>
          </a:prstGeom>
        </p:spPr>
        <p:txBody>
          <a:bodyPr vert="horz" wrap="square" lIns="0" tIns="0" rIns="0" bIns="0" rtlCol="0">
            <a:spAutoFit/>
          </a:bodyPr>
          <a:lstStyle/>
          <a:p>
            <a:pPr marL="6985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7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简单描述子</a:t>
            </a:r>
            <a:endParaRPr sz="3200">
              <a:latin typeface="新宋体" panose="02010609030101010101" charset="-122"/>
              <a:cs typeface="新宋体" panose="02010609030101010101" charset="-122"/>
            </a:endParaRPr>
          </a:p>
          <a:p>
            <a:pPr marL="469900">
              <a:lnSpc>
                <a:spcPts val="375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边界的直径举例</a:t>
            </a:r>
            <a:endParaRPr sz="3200">
              <a:latin typeface="新宋体" panose="02010609030101010101" charset="-122"/>
              <a:cs typeface="新宋体" panose="0201060903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399415">
              <a:lnSpc>
                <a:spcPts val="3750"/>
              </a:lnSpc>
            </a:pPr>
            <a:r>
              <a:rPr spc="-15" dirty="0">
                <a:latin typeface="新宋体" panose="02010609030101010101" charset="-122"/>
                <a:cs typeface="新宋体" panose="02010609030101010101" charset="-122"/>
              </a:rPr>
              <a:t>考试内容</a:t>
            </a:r>
          </a:p>
        </p:txBody>
      </p:sp>
      <p:sp>
        <p:nvSpPr>
          <p:cNvPr id="5" name="object 5"/>
          <p:cNvSpPr txBox="1"/>
          <p:nvPr/>
        </p:nvSpPr>
        <p:spPr>
          <a:xfrm>
            <a:off x="1897507" y="2110485"/>
            <a:ext cx="7747634" cy="3649979"/>
          </a:xfrm>
          <a:prstGeom prst="rect">
            <a:avLst/>
          </a:prstGeom>
        </p:spPr>
        <p:txBody>
          <a:bodyPr vert="horz" wrap="square" lIns="0" tIns="0" rIns="0" bIns="0" rtlCol="0">
            <a:spAutoFit/>
          </a:bodyPr>
          <a:lstStyle/>
          <a:p>
            <a:pPr marL="12700">
              <a:lnSpc>
                <a:spcPct val="100000"/>
              </a:lnSpc>
              <a:tabLst>
                <a:tab pos="42354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平时作业50%，考试成绩50%</a:t>
            </a:r>
            <a:endParaRPr sz="3200">
              <a:latin typeface="新宋体" panose="02010609030101010101" charset="-122"/>
              <a:cs typeface="新宋体" panose="02010609030101010101" charset="-122"/>
            </a:endParaRPr>
          </a:p>
          <a:p>
            <a:pPr marL="12700">
              <a:lnSpc>
                <a:spcPct val="100000"/>
              </a:lnSpc>
              <a:spcBef>
                <a:spcPts val="1925"/>
              </a:spcBef>
              <a:tabLst>
                <a:tab pos="42354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平时作业选择下列两个之一：</a:t>
            </a:r>
            <a:endParaRPr sz="3200">
              <a:latin typeface="新宋体" panose="02010609030101010101" charset="-122"/>
              <a:cs typeface="新宋体" panose="02010609030101010101" charset="-122"/>
            </a:endParaRPr>
          </a:p>
          <a:p>
            <a:pPr marL="469900">
              <a:lnSpc>
                <a:spcPct val="100000"/>
              </a:lnSpc>
              <a:spcBef>
                <a:spcPts val="1675"/>
              </a:spcBef>
              <a:tabLst>
                <a:tab pos="848360" algn="l"/>
              </a:tabLst>
            </a:pPr>
            <a:r>
              <a:rPr sz="2000" spc="-33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分组完成一个大作业</a:t>
            </a:r>
            <a:endParaRPr sz="2800">
              <a:latin typeface="新宋体" panose="02010609030101010101" charset="-122"/>
              <a:cs typeface="新宋体" panose="02010609030101010101" charset="-122"/>
            </a:endParaRPr>
          </a:p>
          <a:p>
            <a:pPr marL="469900" marR="312420">
              <a:lnSpc>
                <a:spcPct val="100000"/>
              </a:lnSpc>
              <a:spcBef>
                <a:spcPts val="1685"/>
              </a:spcBef>
              <a:tabLst>
                <a:tab pos="848360" algn="l"/>
              </a:tabLst>
            </a:pPr>
            <a:r>
              <a:rPr sz="2000" spc="-33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其他与图像处理相关的课题(需要上课老师 认可)</a:t>
            </a:r>
            <a:endParaRPr sz="2800">
              <a:latin typeface="新宋体" panose="02010609030101010101" charset="-122"/>
              <a:cs typeface="新宋体" panose="02010609030101010101" charset="-122"/>
            </a:endParaRPr>
          </a:p>
          <a:p>
            <a:pPr marL="12700">
              <a:lnSpc>
                <a:spcPts val="3750"/>
              </a:lnSpc>
              <a:spcBef>
                <a:spcPts val="1935"/>
              </a:spcBef>
              <a:tabLst>
                <a:tab pos="42354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考试闭卷完成（基本概念、原理和算法）</a:t>
            </a:r>
            <a:endParaRPr sz="3200">
              <a:latin typeface="新宋体" panose="02010609030101010101" charset="-122"/>
              <a:cs typeface="新宋体" panose="02010609030101010101"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1098" y="5546344"/>
            <a:ext cx="1518285" cy="558165"/>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具有D</a:t>
            </a:r>
            <a:r>
              <a:rPr sz="3150" spc="-7" baseline="-21000" dirty="0">
                <a:latin typeface="新宋体" panose="02010609030101010101" charset="-122"/>
                <a:cs typeface="新宋体" panose="02010609030101010101" charset="-122"/>
              </a:rPr>
              <a:t>4</a:t>
            </a:r>
            <a:endParaRPr sz="3150" baseline="-21000">
              <a:latin typeface="新宋体" panose="02010609030101010101" charset="-122"/>
              <a:cs typeface="新宋体" panose="02010609030101010101" charset="-122"/>
            </a:endParaRPr>
          </a:p>
        </p:txBody>
      </p:sp>
      <p:sp>
        <p:nvSpPr>
          <p:cNvPr id="5" name="object 5"/>
          <p:cNvSpPr txBox="1"/>
          <p:nvPr/>
        </p:nvSpPr>
        <p:spPr>
          <a:xfrm>
            <a:off x="3376548" y="5546344"/>
            <a:ext cx="2259965"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 1的像素是</a:t>
            </a:r>
            <a:endParaRPr sz="3200">
              <a:latin typeface="新宋体" panose="02010609030101010101" charset="-122"/>
              <a:cs typeface="新宋体" panose="02010609030101010101" charset="-122"/>
            </a:endParaRPr>
          </a:p>
        </p:txBody>
      </p:sp>
      <p:sp>
        <p:nvSpPr>
          <p:cNvPr id="6" name="object 6"/>
          <p:cNvSpPr txBox="1"/>
          <p:nvPr/>
        </p:nvSpPr>
        <p:spPr>
          <a:xfrm>
            <a:off x="2024011" y="6033274"/>
            <a:ext cx="2463165"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(x,y)的4邻域</a:t>
            </a:r>
            <a:endParaRPr sz="3200">
              <a:latin typeface="新宋体" panose="02010609030101010101" charset="-122"/>
              <a:cs typeface="新宋体" panose="02010609030101010101" charset="-122"/>
            </a:endParaRPr>
          </a:p>
        </p:txBody>
      </p:sp>
      <p:sp>
        <p:nvSpPr>
          <p:cNvPr id="7" name="object 7"/>
          <p:cNvSpPr txBox="1"/>
          <p:nvPr/>
        </p:nvSpPr>
        <p:spPr>
          <a:xfrm>
            <a:off x="6870827" y="5041541"/>
            <a:ext cx="685800" cy="718185"/>
          </a:xfrm>
          <a:prstGeom prst="rect">
            <a:avLst/>
          </a:prstGeom>
        </p:spPr>
        <p:txBody>
          <a:bodyPr vert="horz" wrap="square" lIns="0" tIns="0" rIns="0" bIns="0" rtlCol="0">
            <a:spAutoFit/>
          </a:bodyPr>
          <a:lstStyle/>
          <a:p>
            <a:pPr marL="92075">
              <a:lnSpc>
                <a:spcPts val="3615"/>
              </a:lnSpc>
            </a:pPr>
            <a:r>
              <a:rPr sz="3600" b="1" dirty="0">
                <a:solidFill>
                  <a:srgbClr val="FFCC00"/>
                </a:solidFill>
                <a:latin typeface="Times New Roman" panose="02020603050405020304"/>
                <a:cs typeface="Times New Roman" panose="02020603050405020304"/>
              </a:rPr>
              <a:t>r</a:t>
            </a:r>
            <a:endParaRPr sz="3600">
              <a:latin typeface="Times New Roman" panose="02020603050405020304"/>
              <a:cs typeface="Times New Roman" panose="02020603050405020304"/>
            </a:endParaRPr>
          </a:p>
        </p:txBody>
      </p:sp>
      <p:sp>
        <p:nvSpPr>
          <p:cNvPr id="9" name="object 9"/>
          <p:cNvSpPr txBox="1"/>
          <p:nvPr/>
        </p:nvSpPr>
        <p:spPr>
          <a:xfrm>
            <a:off x="1681098" y="1068070"/>
            <a:ext cx="4228465" cy="4425315"/>
          </a:xfrm>
          <a:prstGeom prst="rect">
            <a:avLst/>
          </a:prstGeom>
        </p:spPr>
        <p:txBody>
          <a:bodyPr vert="horz" wrap="square" lIns="0" tIns="0" rIns="0" bIns="0" rtlCol="0">
            <a:spAutoFit/>
          </a:bodyPr>
          <a:lstStyle/>
          <a:p>
            <a:pPr marL="64770">
              <a:lnSpc>
                <a:spcPct val="100000"/>
              </a:lnSpc>
            </a:pPr>
            <a:r>
              <a:rPr sz="3200" b="1" spc="-15" dirty="0">
                <a:latin typeface="新宋体" panose="02010609030101010101" charset="-122"/>
                <a:cs typeface="新宋体" panose="02010609030101010101" charset="-122"/>
              </a:rPr>
              <a:t>D</a:t>
            </a:r>
            <a:r>
              <a:rPr sz="3150" b="1" spc="-15" baseline="-21000" dirty="0">
                <a:latin typeface="新宋体" panose="02010609030101010101" charset="-122"/>
                <a:cs typeface="新宋体" panose="02010609030101010101" charset="-122"/>
              </a:rPr>
              <a:t>4</a:t>
            </a:r>
            <a:r>
              <a:rPr sz="3200" b="1" spc="-15" dirty="0">
                <a:latin typeface="新宋体" panose="02010609030101010101" charset="-122"/>
                <a:cs typeface="新宋体" panose="02010609030101010101" charset="-122"/>
              </a:rPr>
              <a:t>距离举例</a:t>
            </a:r>
            <a:endParaRPr sz="3200">
              <a:latin typeface="新宋体" panose="02010609030101010101" charset="-122"/>
              <a:cs typeface="新宋体" panose="02010609030101010101" charset="-122"/>
            </a:endParaRPr>
          </a:p>
          <a:p>
            <a:pPr marL="355600" marR="5080" indent="-342900" algn="just">
              <a:lnSpc>
                <a:spcPct val="100000"/>
              </a:lnSpc>
              <a:spcBef>
                <a:spcPts val="3035"/>
              </a:spcBef>
            </a:pPr>
            <a:r>
              <a:rPr sz="2200" spc="745" dirty="0">
                <a:solidFill>
                  <a:srgbClr val="EE2B0A"/>
                </a:solidFill>
                <a:latin typeface="Segoe UI Symbol" panose="020B0502040204020203"/>
                <a:cs typeface="Segoe UI Symbol" panose="020B0502040204020203"/>
              </a:rPr>
              <a:t>• </a:t>
            </a:r>
            <a:r>
              <a:rPr sz="2200" spc="-150"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具有与(x,y)距离小于等于某个值r的那些像素形成一个菱形</a:t>
            </a:r>
            <a:endParaRPr sz="3200">
              <a:latin typeface="新宋体" panose="02010609030101010101" charset="-122"/>
              <a:cs typeface="新宋体" panose="02010609030101010101" charset="-122"/>
            </a:endParaRPr>
          </a:p>
          <a:p>
            <a:pPr marL="354965" marR="5080" indent="-342900">
              <a:lnSpc>
                <a:spcPct val="100000"/>
              </a:lnSpc>
              <a:spcBef>
                <a:spcPts val="755"/>
              </a:spcBef>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例如，与点(x,y)（中 心点）D</a:t>
            </a:r>
            <a:r>
              <a:rPr sz="3150" spc="-15" baseline="-21000" dirty="0">
                <a:latin typeface="新宋体" panose="02010609030101010101" charset="-122"/>
                <a:cs typeface="新宋体" panose="02010609030101010101" charset="-122"/>
              </a:rPr>
              <a:t>4</a:t>
            </a:r>
            <a:r>
              <a:rPr sz="3200" spc="-5" dirty="0">
                <a:latin typeface="新宋体" panose="02010609030101010101" charset="-122"/>
                <a:cs typeface="新宋体" panose="02010609030101010101" charset="-122"/>
              </a:rPr>
              <a:t>距离小于等 于2的像素，形成右边 固定距离的轮廓</a:t>
            </a:r>
            <a:endParaRPr sz="3200">
              <a:latin typeface="新宋体" panose="02010609030101010101" charset="-122"/>
              <a:cs typeface="新宋体" panose="02010609030101010101" charset="-122"/>
            </a:endParaRPr>
          </a:p>
        </p:txBody>
      </p:sp>
      <p:graphicFrame>
        <p:nvGraphicFramePr>
          <p:cNvPr id="8" name="object 8"/>
          <p:cNvGraphicFramePr>
            <a:graphicFrameLocks noGrp="1"/>
          </p:cNvGraphicFramePr>
          <p:nvPr/>
        </p:nvGraphicFramePr>
        <p:xfrm>
          <a:off x="6180277" y="3011233"/>
          <a:ext cx="3428986" cy="3429000"/>
        </p:xfrm>
        <a:graphic>
          <a:graphicData uri="http://schemas.openxmlformats.org/drawingml/2006/table">
            <a:tbl>
              <a:tblPr firstRow="1" bandRow="1">
                <a:tableStyleId>{2D5ABB26-0587-4C30-8999-92F81FD0307C}</a:tableStyleId>
              </a:tblPr>
              <a:tblGrid>
                <a:gridCol w="685793">
                  <a:extLst>
                    <a:ext uri="{9D8B030D-6E8A-4147-A177-3AD203B41FA5}">
                      <a16:colId xmlns="" xmlns:a16="http://schemas.microsoft.com/office/drawing/2014/main" val="20000"/>
                    </a:ext>
                  </a:extLst>
                </a:gridCol>
                <a:gridCol w="685793">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20002"/>
                    </a:ext>
                  </a:extLst>
                </a:gridCol>
                <a:gridCol w="685800">
                  <a:extLst>
                    <a:ext uri="{9D8B030D-6E8A-4147-A177-3AD203B41FA5}">
                      <a16:colId xmlns="" xmlns:a16="http://schemas.microsoft.com/office/drawing/2014/main" val="20003"/>
                    </a:ext>
                  </a:extLst>
                </a:gridCol>
                <a:gridCol w="685800">
                  <a:extLst>
                    <a:ext uri="{9D8B030D-6E8A-4147-A177-3AD203B41FA5}">
                      <a16:colId xmlns="" xmlns:a16="http://schemas.microsoft.com/office/drawing/2014/main" val="20004"/>
                    </a:ext>
                  </a:extLst>
                </a:gridCol>
              </a:tblGrid>
              <a:tr h="685800">
                <a:tc gridSpan="2">
                  <a:txBody>
                    <a:bodyPr/>
                    <a:lstStyle/>
                    <a:p>
                      <a:endParaRPr sz="3600">
                        <a:latin typeface="Times New Roman" panose="02020603050405020304"/>
                        <a:cs typeface="Times New Roman" panose="02020603050405020304"/>
                      </a:endParaRPr>
                    </a:p>
                  </a:txBody>
                  <a:tcPr marL="0" marR="0" marT="0" marB="0">
                    <a:lnR w="9524">
                      <a:solidFill>
                        <a:srgbClr val="000000"/>
                      </a:solidFill>
                      <a:prstDash val="solid"/>
                    </a:lnR>
                  </a:tcPr>
                </a:tc>
                <a:tc hMerge="1">
                  <a:txBody>
                    <a:bodyPr/>
                    <a:lstStyle/>
                    <a:p>
                      <a:endParaRPr lang="zh-CN"/>
                    </a:p>
                  </a:txBody>
                  <a:tcPr marL="0" marR="0" marT="0" marB="0"/>
                </a:tc>
                <a:tc>
                  <a:txBody>
                    <a:bodyPr/>
                    <a:lstStyle/>
                    <a:p>
                      <a:pPr marL="214630">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tc gridSpan="2">
                  <a:txBody>
                    <a:bodyPr/>
                    <a:lstStyle/>
                    <a:p>
                      <a:endParaRPr sz="3600">
                        <a:latin typeface="Times New Roman" panose="02020603050405020304"/>
                        <a:cs typeface="Times New Roman" panose="02020603050405020304"/>
                      </a:endParaRPr>
                    </a:p>
                  </a:txBody>
                  <a:tcPr marL="0" marR="0" marT="0" marB="0">
                    <a:lnL w="9524">
                      <a:solidFill>
                        <a:srgbClr val="000000"/>
                      </a:solidFill>
                      <a:prstDash val="solid"/>
                    </a:lnL>
                  </a:tcPr>
                </a:tc>
                <a:tc hMerge="1">
                  <a:txBody>
                    <a:bodyPr/>
                    <a:lstStyle/>
                    <a:p>
                      <a:endParaRPr lang="zh-CN"/>
                    </a:p>
                  </a:txBody>
                  <a:tcPr marL="0" marR="0" marT="0" marB="0"/>
                </a:tc>
                <a:extLst>
                  <a:ext uri="{0D108BD9-81ED-4DB2-BD59-A6C34878D82A}">
                    <a16:rowId xmlns="" xmlns:a16="http://schemas.microsoft.com/office/drawing/2014/main" val="10000"/>
                  </a:ext>
                </a:extLst>
              </a:tr>
              <a:tr h="685800">
                <a:tc>
                  <a:txBody>
                    <a:bodyPr/>
                    <a:lstStyle/>
                    <a:p>
                      <a:endParaRPr sz="3600">
                        <a:latin typeface="Times New Roman" panose="02020603050405020304"/>
                        <a:cs typeface="Times New Roman" panose="02020603050405020304"/>
                      </a:endParaRPr>
                    </a:p>
                  </a:txBody>
                  <a:tcPr marL="0" marR="0" marT="0" marB="0">
                    <a:lnR w="9525">
                      <a:solidFill>
                        <a:srgbClr val="000000"/>
                      </a:solidFill>
                      <a:prstDash val="solid"/>
                    </a:lnR>
                    <a:lnB w="9524">
                      <a:solidFill>
                        <a:srgbClr val="000000"/>
                      </a:solidFill>
                      <a:prstDash val="solid"/>
                    </a:lnB>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226695">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4">
                      <a:solidFill>
                        <a:srgbClr val="000000"/>
                      </a:solidFill>
                      <a:prstDash val="solid"/>
                    </a:lnT>
                    <a:lnB w="9525">
                      <a:solidFill>
                        <a:srgbClr val="000000"/>
                      </a:solidFill>
                      <a:prstDash val="solid"/>
                    </a:lnB>
                    <a:solidFill>
                      <a:srgbClr val="00CC99"/>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B w="9525">
                      <a:solidFill>
                        <a:srgbClr val="000000"/>
                      </a:solidFill>
                      <a:prstDash val="solid"/>
                    </a:lnB>
                  </a:tcPr>
                </a:tc>
                <a:extLst>
                  <a:ext uri="{0D108BD9-81ED-4DB2-BD59-A6C34878D82A}">
                    <a16:rowId xmlns="" xmlns:a16="http://schemas.microsoft.com/office/drawing/2014/main" val="10001"/>
                  </a:ext>
                </a:extLst>
              </a:tr>
              <a:tr h="685800">
                <a:tc>
                  <a:txBody>
                    <a:bodyPr/>
                    <a:lstStyle/>
                    <a:p>
                      <a:pPr marL="185420">
                        <a:lnSpc>
                          <a:spcPts val="4270"/>
                        </a:lnSpc>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tc>
                  <a:txBody>
                    <a:bodyPr/>
                    <a:lstStyle/>
                    <a:p>
                      <a:pPr marR="186690" algn="r">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4">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201295">
                        <a:lnSpc>
                          <a:spcPct val="100000"/>
                        </a:lnSpc>
                        <a:spcBef>
                          <a:spcPts val="205"/>
                        </a:spcBef>
                      </a:pPr>
                      <a:r>
                        <a:rPr sz="3600" b="1" dirty="0">
                          <a:solidFill>
                            <a:srgbClr val="FFCC00"/>
                          </a:solidFill>
                          <a:latin typeface="Times New Roman" panose="02020603050405020304"/>
                          <a:cs typeface="Times New Roman" panose="02020603050405020304"/>
                        </a:rPr>
                        <a:t>0</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214630">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2"/>
                  </a:ext>
                </a:extLst>
              </a:tr>
              <a:tr h="685800">
                <a:tc>
                  <a:txBody>
                    <a:bodyPr/>
                    <a:lstStyle/>
                    <a:p>
                      <a:endParaRPr sz="3600">
                        <a:latin typeface="Times New Roman" panose="02020603050405020304"/>
                        <a:cs typeface="Times New Roman" panose="02020603050405020304"/>
                      </a:endParaRPr>
                    </a:p>
                  </a:txBody>
                  <a:tcPr marL="0" marR="0" marT="0" marB="0">
                    <a:lnR w="9525">
                      <a:solidFill>
                        <a:srgbClr val="000000"/>
                      </a:solidFill>
                      <a:prstDash val="solid"/>
                    </a:lnR>
                    <a:lnT w="9524">
                      <a:solidFill>
                        <a:srgbClr val="000000"/>
                      </a:solidFill>
                      <a:prstDash val="solid"/>
                    </a:lnT>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76530">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T w="9525">
                      <a:solidFill>
                        <a:srgbClr val="000000"/>
                      </a:solidFill>
                      <a:prstDash val="solid"/>
                    </a:lnT>
                  </a:tcPr>
                </a:tc>
                <a:extLst>
                  <a:ext uri="{0D108BD9-81ED-4DB2-BD59-A6C34878D82A}">
                    <a16:rowId xmlns="" xmlns:a16="http://schemas.microsoft.com/office/drawing/2014/main" val="10003"/>
                  </a:ext>
                </a:extLst>
              </a:tr>
              <a:tr h="685800">
                <a:tc gridSpan="2">
                  <a:txBody>
                    <a:bodyPr/>
                    <a:lstStyle/>
                    <a:p>
                      <a:endParaRPr sz="3600">
                        <a:latin typeface="Times New Roman" panose="02020603050405020304"/>
                        <a:cs typeface="Times New Roman" panose="02020603050405020304"/>
                      </a:endParaRPr>
                    </a:p>
                  </a:txBody>
                  <a:tcPr marL="0" marR="0" marT="0" marB="0">
                    <a:lnR w="9525">
                      <a:solidFill>
                        <a:srgbClr val="000000"/>
                      </a:solidFill>
                      <a:prstDash val="solid"/>
                    </a:lnR>
                  </a:tcPr>
                </a:tc>
                <a:tc hMerge="1">
                  <a:txBody>
                    <a:bodyPr/>
                    <a:lstStyle/>
                    <a:p>
                      <a:endParaRPr lang="zh-CN"/>
                    </a:p>
                  </a:txBody>
                  <a:tcPr marL="0" marR="0" marT="0" marB="0"/>
                </a:tc>
                <a:tc>
                  <a:txBody>
                    <a:bodyPr/>
                    <a:lstStyle/>
                    <a:p>
                      <a:pPr marL="214630">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gridSpan="2">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T w="9525" cap="flat" cmpd="sng" algn="ctr">
                      <a:solidFill>
                        <a:srgbClr val="000000"/>
                      </a:solidFill>
                      <a:prstDash val="solid"/>
                      <a:round/>
                      <a:headEnd type="none" w="med" len="med"/>
                      <a:tailEnd type="none" w="med" len="med"/>
                    </a:lnT>
                  </a:tcPr>
                </a:tc>
                <a:tc hMerge="1">
                  <a:txBody>
                    <a:bodyPr/>
                    <a:lstStyle/>
                    <a:p>
                      <a:endParaRPr lang="zh-CN"/>
                    </a:p>
                  </a:txBody>
                  <a:tcPr marL="0" marR="0" marT="0" marB="0"/>
                </a:tc>
                <a:extLst>
                  <a:ext uri="{0D108BD9-81ED-4DB2-BD59-A6C34878D82A}">
                    <a16:rowId xmlns="" xmlns:a16="http://schemas.microsoft.com/office/drawing/2014/main" val="10004"/>
                  </a:ext>
                </a:extLst>
              </a:tr>
            </a:tbl>
          </a:graphicData>
        </a:graphic>
      </p:graphicFrame>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65097" y="2540000"/>
            <a:ext cx="3079750" cy="931544"/>
          </a:xfrm>
          <a:prstGeom prst="rect">
            <a:avLst/>
          </a:prstGeom>
        </p:spPr>
        <p:txBody>
          <a:bodyPr vert="horz" wrap="square" lIns="0" tIns="0" rIns="0" bIns="0" rtlCol="0">
            <a:spAutoFit/>
          </a:bodyPr>
          <a:lstStyle/>
          <a:p>
            <a:pPr marL="12700">
              <a:lnSpc>
                <a:spcPct val="100000"/>
              </a:lnSpc>
              <a:tabLst>
                <a:tab pos="35496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简单描述子</a:t>
            </a:r>
            <a:endParaRPr sz="2800">
              <a:latin typeface="新宋体" panose="02010609030101010101" charset="-122"/>
              <a:cs typeface="新宋体" panose="02010609030101010101" charset="-122"/>
            </a:endParaRPr>
          </a:p>
          <a:p>
            <a:pPr marL="469900">
              <a:lnSpc>
                <a:spcPts val="3295"/>
              </a:lnSpc>
              <a:spcBef>
                <a:spcPts val="675"/>
              </a:spcBef>
              <a:tabLst>
                <a:tab pos="93281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边界的曲率：</a:t>
            </a:r>
            <a:endParaRPr sz="2800">
              <a:latin typeface="新宋体" panose="02010609030101010101" charset="-122"/>
              <a:cs typeface="新宋体" panose="02010609030101010101" charset="-122"/>
            </a:endParaRPr>
          </a:p>
        </p:txBody>
      </p:sp>
      <p:sp>
        <p:nvSpPr>
          <p:cNvPr id="6" name="object 6"/>
          <p:cNvSpPr txBox="1"/>
          <p:nvPr/>
        </p:nvSpPr>
        <p:spPr>
          <a:xfrm>
            <a:off x="2408059" y="3479454"/>
            <a:ext cx="7252970" cy="1444625"/>
          </a:xfrm>
          <a:prstGeom prst="rect">
            <a:avLst/>
          </a:prstGeom>
        </p:spPr>
        <p:txBody>
          <a:bodyPr vert="horz" wrap="square" lIns="0" tIns="0" rIns="0" bIns="0" rtlCol="0">
            <a:spAutoFit/>
          </a:bodyPr>
          <a:lstStyle/>
          <a:p>
            <a:pPr marL="793115" marR="5080" indent="-76200">
              <a:lnSpc>
                <a:spcPct val="120000"/>
              </a:lnSpc>
            </a:pPr>
            <a:r>
              <a:rPr sz="2800" spc="-5" dirty="0">
                <a:latin typeface="新宋体" panose="02010609030101010101" charset="-122"/>
                <a:cs typeface="新宋体" panose="02010609030101010101" charset="-122"/>
              </a:rPr>
              <a:t>曲率被描述为斜率的变化率。近似： </a:t>
            </a:r>
            <a:r>
              <a:rPr sz="2800" spc="20" dirty="0">
                <a:latin typeface="新宋体" panose="02010609030101010101" charset="-122"/>
                <a:cs typeface="新宋体" panose="02010609030101010101" charset="-122"/>
              </a:rPr>
              <a:t>用相邻边界线段（描述为直线</a:t>
            </a:r>
            <a:r>
              <a:rPr sz="2800" spc="15"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的斜率差</a:t>
            </a:r>
            <a:endParaRPr sz="2800">
              <a:latin typeface="新宋体" panose="02010609030101010101" charset="-122"/>
              <a:cs typeface="新宋体" panose="02010609030101010101" charset="-122"/>
            </a:endParaRPr>
          </a:p>
          <a:p>
            <a:pPr marL="12700">
              <a:lnSpc>
                <a:spcPts val="3295"/>
              </a:lnSpc>
            </a:pPr>
            <a:r>
              <a:rPr sz="2800" spc="-5" dirty="0">
                <a:latin typeface="新宋体" panose="02010609030101010101" charset="-122"/>
                <a:cs typeface="新宋体" panose="02010609030101010101" charset="-122"/>
              </a:rPr>
              <a:t>作为在边界线交点处的曲率描述子。</a:t>
            </a:r>
            <a:endParaRPr sz="2800">
              <a:latin typeface="新宋体" panose="02010609030101010101" charset="-122"/>
              <a:cs typeface="新宋体" panose="02010609030101010101" charset="-122"/>
            </a:endParaRPr>
          </a:p>
        </p:txBody>
      </p:sp>
      <p:sp>
        <p:nvSpPr>
          <p:cNvPr id="7" name="object 7"/>
          <p:cNvSpPr txBox="1"/>
          <p:nvPr/>
        </p:nvSpPr>
        <p:spPr>
          <a:xfrm>
            <a:off x="2528442" y="5575007"/>
            <a:ext cx="269240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交点a处的曲率为</a:t>
            </a:r>
            <a:endParaRPr sz="2800">
              <a:latin typeface="新宋体" panose="02010609030101010101" charset="-122"/>
              <a:cs typeface="新宋体" panose="02010609030101010101" charset="-122"/>
            </a:endParaRPr>
          </a:p>
        </p:txBody>
      </p:sp>
      <p:sp>
        <p:nvSpPr>
          <p:cNvPr id="8" name="object 8"/>
          <p:cNvSpPr txBox="1"/>
          <p:nvPr/>
        </p:nvSpPr>
        <p:spPr>
          <a:xfrm>
            <a:off x="5906565" y="5575007"/>
            <a:ext cx="2157730" cy="438150"/>
          </a:xfrm>
          <a:prstGeom prst="rect">
            <a:avLst/>
          </a:prstGeom>
        </p:spPr>
        <p:txBody>
          <a:bodyPr vert="horz" wrap="square" lIns="0" tIns="0" rIns="0" bIns="0" rtlCol="0">
            <a:spAutoFit/>
          </a:bodyPr>
          <a:lstStyle/>
          <a:p>
            <a:pPr marL="12700">
              <a:lnSpc>
                <a:spcPct val="100000"/>
              </a:lnSpc>
              <a:tabLst>
                <a:tab pos="1789430" algn="l"/>
              </a:tabLst>
            </a:pPr>
            <a:r>
              <a:rPr sz="2800" spc="-5" dirty="0">
                <a:latin typeface="新宋体" panose="02010609030101010101" charset="-122"/>
                <a:cs typeface="新宋体" panose="02010609030101010101" charset="-122"/>
              </a:rPr>
              <a:t>d</a:t>
            </a:r>
            <a:r>
              <a:rPr sz="2800" dirty="0">
                <a:latin typeface="新宋体" panose="02010609030101010101" charset="-122"/>
                <a:cs typeface="新宋体" panose="02010609030101010101" charset="-122"/>
              </a:rPr>
              <a:t>k =</a:t>
            </a:r>
            <a:r>
              <a:rPr sz="2800" spc="-5" dirty="0">
                <a:latin typeface="新宋体" panose="02010609030101010101" charset="-122"/>
                <a:cs typeface="新宋体" panose="02010609030101010101" charset="-122"/>
              </a:rPr>
              <a:t> k</a:t>
            </a:r>
            <a:r>
              <a:rPr sz="2800" dirty="0">
                <a:latin typeface="新宋体" panose="02010609030101010101" charset="-122"/>
                <a:cs typeface="新宋体" panose="02010609030101010101" charset="-122"/>
              </a:rPr>
              <a:t>1</a:t>
            </a:r>
            <a:r>
              <a:rPr sz="2800" spc="-5" dirty="0">
                <a:latin typeface="新宋体" panose="02010609030101010101" charset="-122"/>
                <a:cs typeface="新宋体" panose="02010609030101010101" charset="-122"/>
              </a:rPr>
              <a:t> </a:t>
            </a:r>
            <a:r>
              <a:rPr sz="2800"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k2</a:t>
            </a:r>
            <a:endParaRPr sz="2800">
              <a:latin typeface="新宋体" panose="02010609030101010101" charset="-122"/>
              <a:cs typeface="新宋体" panose="02010609030101010101" charset="-122"/>
            </a:endParaRPr>
          </a:p>
        </p:txBody>
      </p:sp>
      <p:sp>
        <p:nvSpPr>
          <p:cNvPr id="9" name="object 9"/>
          <p:cNvSpPr txBox="1"/>
          <p:nvPr/>
        </p:nvSpPr>
        <p:spPr>
          <a:xfrm>
            <a:off x="2478163" y="6115265"/>
            <a:ext cx="4824730" cy="418465"/>
          </a:xfrm>
          <a:prstGeom prst="rect">
            <a:avLst/>
          </a:prstGeom>
        </p:spPr>
        <p:txBody>
          <a:bodyPr vert="horz" wrap="square" lIns="0" tIns="0" rIns="0" bIns="0" rtlCol="0">
            <a:spAutoFit/>
          </a:bodyPr>
          <a:lstStyle/>
          <a:p>
            <a:pPr marL="12700">
              <a:lnSpc>
                <a:spcPts val="3295"/>
              </a:lnSpc>
            </a:pPr>
            <a:r>
              <a:rPr sz="2800" spc="-5" dirty="0">
                <a:latin typeface="新宋体" panose="02010609030101010101" charset="-122"/>
                <a:cs typeface="新宋体" panose="02010609030101010101" charset="-122"/>
              </a:rPr>
              <a:t>其中k1、k</a:t>
            </a:r>
            <a:r>
              <a:rPr sz="2800" dirty="0">
                <a:latin typeface="新宋体" panose="02010609030101010101" charset="-122"/>
                <a:cs typeface="新宋体" panose="02010609030101010101" charset="-122"/>
              </a:rPr>
              <a:t>2</a:t>
            </a:r>
            <a:r>
              <a:rPr sz="2800" spc="-5" dirty="0">
                <a:latin typeface="新宋体" panose="02010609030101010101" charset="-122"/>
                <a:cs typeface="新宋体" panose="02010609030101010101" charset="-122"/>
              </a:rPr>
              <a:t> 为相邻线段的斜率</a:t>
            </a:r>
            <a:endParaRPr sz="2800">
              <a:latin typeface="新宋体" panose="02010609030101010101" charset="-122"/>
              <a:cs typeface="新宋体" panose="02010609030101010101" charset="-122"/>
            </a:endParaRPr>
          </a:p>
        </p:txBody>
      </p:sp>
      <p:sp>
        <p:nvSpPr>
          <p:cNvPr id="10" name="object 10"/>
          <p:cNvSpPr/>
          <p:nvPr/>
        </p:nvSpPr>
        <p:spPr>
          <a:xfrm>
            <a:off x="5880227" y="1914144"/>
            <a:ext cx="3733800" cy="1143000"/>
          </a:xfrm>
          <a:custGeom>
            <a:avLst/>
            <a:gdLst/>
            <a:ahLst/>
            <a:cxnLst/>
            <a:rect l="l" t="t" r="r" b="b"/>
            <a:pathLst>
              <a:path w="3733800" h="1143000">
                <a:moveTo>
                  <a:pt x="1524000" y="1143000"/>
                </a:moveTo>
                <a:lnTo>
                  <a:pt x="0" y="762000"/>
                </a:lnTo>
                <a:lnTo>
                  <a:pt x="1981200" y="0"/>
                </a:lnTo>
                <a:lnTo>
                  <a:pt x="3733800" y="838199"/>
                </a:lnTo>
                <a:lnTo>
                  <a:pt x="1524000" y="1143000"/>
                </a:lnTo>
              </a:path>
            </a:pathLst>
          </a:custGeom>
          <a:ln w="28575">
            <a:solidFill>
              <a:srgbClr val="000000"/>
            </a:solidFill>
          </a:ln>
        </p:spPr>
        <p:txBody>
          <a:bodyPr wrap="square" lIns="0" tIns="0" rIns="0" bIns="0" rtlCol="0"/>
          <a:lstStyle/>
          <a:p>
            <a:endParaRPr/>
          </a:p>
        </p:txBody>
      </p:sp>
      <p:sp>
        <p:nvSpPr>
          <p:cNvPr id="11" name="object 11"/>
          <p:cNvSpPr txBox="1"/>
          <p:nvPr/>
        </p:nvSpPr>
        <p:spPr>
          <a:xfrm>
            <a:off x="5615317" y="2369565"/>
            <a:ext cx="228600" cy="498475"/>
          </a:xfrm>
          <a:prstGeom prst="rect">
            <a:avLst/>
          </a:prstGeom>
        </p:spPr>
        <p:txBody>
          <a:bodyPr vert="horz" wrap="square" lIns="0" tIns="0" rIns="0" bIns="0" rtlCol="0">
            <a:spAutoFit/>
          </a:bodyPr>
          <a:lstStyle/>
          <a:p>
            <a:pPr marL="12700">
              <a:lnSpc>
                <a:spcPct val="100000"/>
              </a:lnSpc>
            </a:pPr>
            <a:r>
              <a:rPr sz="3200" b="1" spc="-5" dirty="0">
                <a:solidFill>
                  <a:srgbClr val="FF0000"/>
                </a:solidFill>
                <a:latin typeface="Times New Roman" panose="02020603050405020304"/>
                <a:cs typeface="Times New Roman" panose="02020603050405020304"/>
              </a:rPr>
              <a:t>a</a:t>
            </a:r>
            <a:endParaRPr sz="3200">
              <a:latin typeface="Times New Roman" panose="02020603050405020304"/>
              <a:cs typeface="Times New Roman" panose="02020603050405020304"/>
            </a:endParaRPr>
          </a:p>
        </p:txBody>
      </p:sp>
      <p:sp>
        <p:nvSpPr>
          <p:cNvPr id="12" name="object 12"/>
          <p:cNvSpPr txBox="1"/>
          <p:nvPr/>
        </p:nvSpPr>
        <p:spPr>
          <a:xfrm>
            <a:off x="6400927" y="2827273"/>
            <a:ext cx="382270" cy="418465"/>
          </a:xfrm>
          <a:prstGeom prst="rect">
            <a:avLst/>
          </a:prstGeom>
        </p:spPr>
        <p:txBody>
          <a:bodyPr vert="horz" wrap="square" lIns="0" tIns="0" rIns="0" bIns="0" rtlCol="0">
            <a:spAutoFit/>
          </a:bodyPr>
          <a:lstStyle/>
          <a:p>
            <a:pPr marL="12700">
              <a:lnSpc>
                <a:spcPts val="3295"/>
              </a:lnSpc>
            </a:pPr>
            <a:r>
              <a:rPr sz="2800" dirty="0">
                <a:solidFill>
                  <a:srgbClr val="FF0000"/>
                </a:solidFill>
                <a:latin typeface="新宋体" panose="02010609030101010101" charset="-122"/>
                <a:cs typeface="新宋体" panose="02010609030101010101" charset="-122"/>
              </a:rPr>
              <a:t>k1</a:t>
            </a:r>
            <a:endParaRPr sz="2800">
              <a:latin typeface="新宋体" panose="02010609030101010101" charset="-122"/>
              <a:cs typeface="新宋体" panose="02010609030101010101" charset="-122"/>
            </a:endParaRPr>
          </a:p>
        </p:txBody>
      </p:sp>
      <p:sp>
        <p:nvSpPr>
          <p:cNvPr id="13" name="object 13"/>
          <p:cNvSpPr txBox="1"/>
          <p:nvPr/>
        </p:nvSpPr>
        <p:spPr>
          <a:xfrm>
            <a:off x="6361328" y="1947926"/>
            <a:ext cx="382270" cy="418465"/>
          </a:xfrm>
          <a:prstGeom prst="rect">
            <a:avLst/>
          </a:prstGeom>
        </p:spPr>
        <p:txBody>
          <a:bodyPr vert="horz" wrap="square" lIns="0" tIns="0" rIns="0" bIns="0" rtlCol="0">
            <a:spAutoFit/>
          </a:bodyPr>
          <a:lstStyle/>
          <a:p>
            <a:pPr marL="12700">
              <a:lnSpc>
                <a:spcPts val="3295"/>
              </a:lnSpc>
            </a:pPr>
            <a:r>
              <a:rPr sz="2800" dirty="0">
                <a:solidFill>
                  <a:srgbClr val="FF0000"/>
                </a:solidFill>
                <a:latin typeface="新宋体" panose="02010609030101010101" charset="-122"/>
                <a:cs typeface="新宋体" panose="02010609030101010101" charset="-122"/>
              </a:rPr>
              <a:t>k2</a:t>
            </a:r>
            <a:endParaRPr sz="2800">
              <a:latin typeface="新宋体" panose="02010609030101010101" charset="-122"/>
              <a:cs typeface="新宋体" panose="02010609030101010101" charset="-122"/>
            </a:endParaRPr>
          </a:p>
        </p:txBody>
      </p:sp>
      <p:sp>
        <p:nvSpPr>
          <p:cNvPr id="14" name="object 14"/>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2684271"/>
            <a:ext cx="4221480" cy="106045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简单描述子</a:t>
            </a:r>
            <a:endParaRPr sz="3200">
              <a:latin typeface="新宋体" panose="02010609030101010101" charset="-122"/>
              <a:cs typeface="新宋体" panose="02010609030101010101" charset="-122"/>
            </a:endParaRPr>
          </a:p>
          <a:p>
            <a:pPr marL="469900">
              <a:lnSpc>
                <a:spcPts val="375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边界的凸线段点：</a:t>
            </a:r>
            <a:endParaRPr sz="3200">
              <a:latin typeface="新宋体" panose="02010609030101010101" charset="-122"/>
              <a:cs typeface="新宋体" panose="02010609030101010101" charset="-122"/>
            </a:endParaRPr>
          </a:p>
        </p:txBody>
      </p:sp>
      <p:sp>
        <p:nvSpPr>
          <p:cNvPr id="6" name="object 6"/>
          <p:cNvSpPr txBox="1"/>
          <p:nvPr/>
        </p:nvSpPr>
        <p:spPr>
          <a:xfrm>
            <a:off x="2138311" y="3852405"/>
            <a:ext cx="7329170" cy="2619375"/>
          </a:xfrm>
          <a:prstGeom prst="rect">
            <a:avLst/>
          </a:prstGeom>
        </p:spPr>
        <p:txBody>
          <a:bodyPr vert="horz" wrap="square" lIns="0" tIns="0" rIns="0" bIns="0" rtlCol="0">
            <a:spAutoFit/>
          </a:bodyPr>
          <a:lstStyle/>
          <a:p>
            <a:pPr marL="297815" marR="5080" indent="374650">
              <a:lnSpc>
                <a:spcPct val="100000"/>
              </a:lnSpc>
            </a:pPr>
            <a:r>
              <a:rPr sz="3200" spc="170" dirty="0">
                <a:latin typeface="新宋体" panose="02010609030101010101" charset="-122"/>
                <a:cs typeface="新宋体" panose="02010609030101010101" charset="-122"/>
              </a:rPr>
              <a:t>当顶点</a:t>
            </a:r>
            <a:r>
              <a:rPr sz="3200" spc="155" dirty="0">
                <a:latin typeface="新宋体" panose="02010609030101010101" charset="-122"/>
                <a:cs typeface="新宋体" panose="02010609030101010101" charset="-122"/>
              </a:rPr>
              <a:t>p上的斜率是非负时，称其为 </a:t>
            </a:r>
            <a:r>
              <a:rPr sz="3200" spc="-5" dirty="0">
                <a:latin typeface="新宋体" panose="02010609030101010101" charset="-122"/>
                <a:cs typeface="新宋体" panose="02010609030101010101" charset="-122"/>
              </a:rPr>
              <a:t>凸线段上的点</a:t>
            </a:r>
            <a:endParaRPr sz="3200">
              <a:latin typeface="新宋体" panose="02010609030101010101" charset="-122"/>
              <a:cs typeface="新宋体" panose="02010609030101010101" charset="-122"/>
            </a:endParaRPr>
          </a:p>
          <a:p>
            <a:pPr marL="12700">
              <a:lnSpc>
                <a:spcPct val="100000"/>
              </a:lnSpc>
              <a:spcBef>
                <a:spcPts val="760"/>
              </a:spcBef>
              <a:tabLst>
                <a:tab pos="5016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边界的凹线段点：</a:t>
            </a:r>
            <a:endParaRPr sz="3200">
              <a:latin typeface="新宋体" panose="02010609030101010101" charset="-122"/>
              <a:cs typeface="新宋体" panose="02010609030101010101" charset="-122"/>
            </a:endParaRPr>
          </a:p>
          <a:p>
            <a:pPr marL="297815" marR="5080" indent="374650">
              <a:lnSpc>
                <a:spcPct val="100000"/>
              </a:lnSpc>
              <a:spcBef>
                <a:spcPts val="760"/>
              </a:spcBef>
            </a:pPr>
            <a:r>
              <a:rPr sz="3200" spc="170" dirty="0">
                <a:latin typeface="新宋体" panose="02010609030101010101" charset="-122"/>
                <a:cs typeface="新宋体" panose="02010609030101010101" charset="-122"/>
              </a:rPr>
              <a:t>当顶点</a:t>
            </a:r>
            <a:r>
              <a:rPr sz="3200" spc="155" dirty="0">
                <a:latin typeface="新宋体" panose="02010609030101010101" charset="-122"/>
                <a:cs typeface="新宋体" panose="02010609030101010101" charset="-122"/>
              </a:rPr>
              <a:t>p上的斜率为负时，称其为凹 </a:t>
            </a:r>
            <a:r>
              <a:rPr sz="3200" spc="-5" dirty="0">
                <a:latin typeface="新宋体" panose="02010609030101010101" charset="-122"/>
                <a:cs typeface="新宋体" panose="02010609030101010101" charset="-122"/>
              </a:rPr>
              <a:t>线段上的点</a:t>
            </a:r>
            <a:endParaRPr sz="3200">
              <a:latin typeface="新宋体" panose="02010609030101010101" charset="-122"/>
              <a:cs typeface="新宋体" panose="02010609030101010101" charset="-122"/>
            </a:endParaRPr>
          </a:p>
        </p:txBody>
      </p:sp>
      <p:sp>
        <p:nvSpPr>
          <p:cNvPr id="7" name="object 7"/>
          <p:cNvSpPr/>
          <p:nvPr/>
        </p:nvSpPr>
        <p:spPr>
          <a:xfrm>
            <a:off x="5516582" y="1956107"/>
            <a:ext cx="3688079" cy="1627505"/>
          </a:xfrm>
          <a:custGeom>
            <a:avLst/>
            <a:gdLst/>
            <a:ahLst/>
            <a:cxnLst/>
            <a:rect l="l" t="t" r="r" b="b"/>
            <a:pathLst>
              <a:path w="3688079" h="1627504">
                <a:moveTo>
                  <a:pt x="84002" y="1385262"/>
                </a:moveTo>
                <a:lnTo>
                  <a:pt x="60135" y="1307959"/>
                </a:lnTo>
                <a:lnTo>
                  <a:pt x="49377" y="1262050"/>
                </a:lnTo>
                <a:lnTo>
                  <a:pt x="39493" y="1212292"/>
                </a:lnTo>
                <a:lnTo>
                  <a:pt x="30549" y="1159428"/>
                </a:lnTo>
                <a:lnTo>
                  <a:pt x="22616" y="1104200"/>
                </a:lnTo>
                <a:lnTo>
                  <a:pt x="15759" y="1047350"/>
                </a:lnTo>
                <a:lnTo>
                  <a:pt x="10047" y="989622"/>
                </a:lnTo>
                <a:lnTo>
                  <a:pt x="5547" y="931756"/>
                </a:lnTo>
                <a:lnTo>
                  <a:pt x="2327" y="874496"/>
                </a:lnTo>
                <a:lnTo>
                  <a:pt x="456" y="818584"/>
                </a:lnTo>
                <a:lnTo>
                  <a:pt x="0" y="764762"/>
                </a:lnTo>
                <a:lnTo>
                  <a:pt x="1027" y="713773"/>
                </a:lnTo>
                <a:lnTo>
                  <a:pt x="3605" y="666359"/>
                </a:lnTo>
                <a:lnTo>
                  <a:pt x="7802" y="623262"/>
                </a:lnTo>
                <a:lnTo>
                  <a:pt x="15823" y="568765"/>
                </a:lnTo>
                <a:lnTo>
                  <a:pt x="25871" y="516361"/>
                </a:lnTo>
                <a:lnTo>
                  <a:pt x="38120" y="466213"/>
                </a:lnTo>
                <a:lnTo>
                  <a:pt x="52746" y="418487"/>
                </a:lnTo>
                <a:lnTo>
                  <a:pt x="69925" y="373348"/>
                </a:lnTo>
                <a:lnTo>
                  <a:pt x="89830" y="330960"/>
                </a:lnTo>
                <a:lnTo>
                  <a:pt x="112639" y="291488"/>
                </a:lnTo>
                <a:lnTo>
                  <a:pt x="138525" y="255097"/>
                </a:lnTo>
                <a:lnTo>
                  <a:pt x="167664" y="221953"/>
                </a:lnTo>
                <a:lnTo>
                  <a:pt x="200232" y="192220"/>
                </a:lnTo>
                <a:lnTo>
                  <a:pt x="236402" y="166062"/>
                </a:lnTo>
                <a:lnTo>
                  <a:pt x="271741" y="147036"/>
                </a:lnTo>
                <a:lnTo>
                  <a:pt x="312423" y="130967"/>
                </a:lnTo>
                <a:lnTo>
                  <a:pt x="357518" y="117647"/>
                </a:lnTo>
                <a:lnTo>
                  <a:pt x="406091" y="106868"/>
                </a:lnTo>
                <a:lnTo>
                  <a:pt x="457212" y="98422"/>
                </a:lnTo>
                <a:lnTo>
                  <a:pt x="509948" y="92100"/>
                </a:lnTo>
                <a:lnTo>
                  <a:pt x="563367" y="87696"/>
                </a:lnTo>
                <a:lnTo>
                  <a:pt x="616535" y="84999"/>
                </a:lnTo>
                <a:lnTo>
                  <a:pt x="668522" y="83803"/>
                </a:lnTo>
                <a:lnTo>
                  <a:pt x="718394" y="83900"/>
                </a:lnTo>
                <a:lnTo>
                  <a:pt x="765220" y="85080"/>
                </a:lnTo>
                <a:lnTo>
                  <a:pt x="808067" y="87137"/>
                </a:lnTo>
                <a:lnTo>
                  <a:pt x="906874" y="98384"/>
                </a:lnTo>
                <a:lnTo>
                  <a:pt x="959747" y="112411"/>
                </a:lnTo>
                <a:lnTo>
                  <a:pt x="1005956" y="131290"/>
                </a:lnTo>
                <a:lnTo>
                  <a:pt x="1046833" y="154368"/>
                </a:lnTo>
                <a:lnTo>
                  <a:pt x="1083711" y="180991"/>
                </a:lnTo>
                <a:lnTo>
                  <a:pt x="1117923" y="210507"/>
                </a:lnTo>
                <a:lnTo>
                  <a:pt x="1150802" y="242262"/>
                </a:lnTo>
                <a:lnTo>
                  <a:pt x="1175603" y="274642"/>
                </a:lnTo>
                <a:lnTo>
                  <a:pt x="1194332" y="313140"/>
                </a:lnTo>
                <a:lnTo>
                  <a:pt x="1209203" y="355513"/>
                </a:lnTo>
                <a:lnTo>
                  <a:pt x="1222430" y="399520"/>
                </a:lnTo>
                <a:lnTo>
                  <a:pt x="1236230" y="442919"/>
                </a:lnTo>
                <a:lnTo>
                  <a:pt x="1252815" y="483471"/>
                </a:lnTo>
                <a:lnTo>
                  <a:pt x="1274401" y="518932"/>
                </a:lnTo>
                <a:lnTo>
                  <a:pt x="1303202" y="547062"/>
                </a:lnTo>
                <a:lnTo>
                  <a:pt x="1335585" y="568841"/>
                </a:lnTo>
                <a:lnTo>
                  <a:pt x="1372665" y="590965"/>
                </a:lnTo>
                <a:lnTo>
                  <a:pt x="1413495" y="611860"/>
                </a:lnTo>
                <a:lnTo>
                  <a:pt x="1457128" y="629952"/>
                </a:lnTo>
                <a:lnTo>
                  <a:pt x="1502619" y="643666"/>
                </a:lnTo>
                <a:lnTo>
                  <a:pt x="1549018" y="651428"/>
                </a:lnTo>
                <a:lnTo>
                  <a:pt x="1595380" y="651664"/>
                </a:lnTo>
                <a:lnTo>
                  <a:pt x="1640757" y="642800"/>
                </a:lnTo>
                <a:lnTo>
                  <a:pt x="1684202" y="623262"/>
                </a:lnTo>
                <a:lnTo>
                  <a:pt x="1738738" y="575040"/>
                </a:lnTo>
                <a:lnTo>
                  <a:pt x="1766001" y="541008"/>
                </a:lnTo>
                <a:lnTo>
                  <a:pt x="1793259" y="501920"/>
                </a:lnTo>
                <a:lnTo>
                  <a:pt x="1820511" y="458942"/>
                </a:lnTo>
                <a:lnTo>
                  <a:pt x="1847755" y="413243"/>
                </a:lnTo>
                <a:lnTo>
                  <a:pt x="1874988" y="365992"/>
                </a:lnTo>
                <a:lnTo>
                  <a:pt x="1902210" y="318355"/>
                </a:lnTo>
                <a:lnTo>
                  <a:pt x="1929418" y="271502"/>
                </a:lnTo>
                <a:lnTo>
                  <a:pt x="1956612" y="226600"/>
                </a:lnTo>
                <a:lnTo>
                  <a:pt x="1983789" y="184817"/>
                </a:lnTo>
                <a:lnTo>
                  <a:pt x="2010947" y="147321"/>
                </a:lnTo>
                <a:lnTo>
                  <a:pt x="2038086" y="115280"/>
                </a:lnTo>
                <a:lnTo>
                  <a:pt x="2108233" y="56459"/>
                </a:lnTo>
                <a:lnTo>
                  <a:pt x="2144558" y="31664"/>
                </a:lnTo>
                <a:lnTo>
                  <a:pt x="2213126" y="4327"/>
                </a:lnTo>
                <a:lnTo>
                  <a:pt x="2253388" y="0"/>
                </a:lnTo>
                <a:lnTo>
                  <a:pt x="2302982" y="708"/>
                </a:lnTo>
                <a:lnTo>
                  <a:pt x="2365917" y="5560"/>
                </a:lnTo>
                <a:lnTo>
                  <a:pt x="2446202" y="13662"/>
                </a:lnTo>
                <a:lnTo>
                  <a:pt x="2481428" y="17110"/>
                </a:lnTo>
                <a:lnTo>
                  <a:pt x="2520925" y="20652"/>
                </a:lnTo>
                <a:lnTo>
                  <a:pt x="2564243" y="24374"/>
                </a:lnTo>
                <a:lnTo>
                  <a:pt x="2610931" y="28360"/>
                </a:lnTo>
                <a:lnTo>
                  <a:pt x="2660536" y="32696"/>
                </a:lnTo>
                <a:lnTo>
                  <a:pt x="2712608" y="37467"/>
                </a:lnTo>
                <a:lnTo>
                  <a:pt x="2766696" y="42756"/>
                </a:lnTo>
                <a:lnTo>
                  <a:pt x="2822348" y="48651"/>
                </a:lnTo>
                <a:lnTo>
                  <a:pt x="2879112" y="55235"/>
                </a:lnTo>
                <a:lnTo>
                  <a:pt x="2936539" y="62594"/>
                </a:lnTo>
                <a:lnTo>
                  <a:pt x="2994176" y="70812"/>
                </a:lnTo>
                <a:lnTo>
                  <a:pt x="3051572" y="79975"/>
                </a:lnTo>
                <a:lnTo>
                  <a:pt x="3108275" y="90167"/>
                </a:lnTo>
                <a:lnTo>
                  <a:pt x="3163836" y="101475"/>
                </a:lnTo>
                <a:lnTo>
                  <a:pt x="3217801" y="113981"/>
                </a:lnTo>
                <a:lnTo>
                  <a:pt x="3269721" y="127773"/>
                </a:lnTo>
                <a:lnTo>
                  <a:pt x="3319144" y="142934"/>
                </a:lnTo>
                <a:lnTo>
                  <a:pt x="3365617" y="159550"/>
                </a:lnTo>
                <a:lnTo>
                  <a:pt x="3408692" y="177706"/>
                </a:lnTo>
                <a:lnTo>
                  <a:pt x="3447915" y="197487"/>
                </a:lnTo>
                <a:lnTo>
                  <a:pt x="3482835" y="218977"/>
                </a:lnTo>
                <a:lnTo>
                  <a:pt x="3513002" y="242262"/>
                </a:lnTo>
                <a:lnTo>
                  <a:pt x="3544940" y="274131"/>
                </a:lnTo>
                <a:lnTo>
                  <a:pt x="3573068" y="310242"/>
                </a:lnTo>
                <a:lnTo>
                  <a:pt x="3597581" y="350124"/>
                </a:lnTo>
                <a:lnTo>
                  <a:pt x="3618677" y="393305"/>
                </a:lnTo>
                <a:lnTo>
                  <a:pt x="3636552" y="439315"/>
                </a:lnTo>
                <a:lnTo>
                  <a:pt x="3651404" y="487682"/>
                </a:lnTo>
                <a:lnTo>
                  <a:pt x="3663429" y="537936"/>
                </a:lnTo>
                <a:lnTo>
                  <a:pt x="3672824" y="589604"/>
                </a:lnTo>
                <a:lnTo>
                  <a:pt x="3679785" y="642217"/>
                </a:lnTo>
                <a:lnTo>
                  <a:pt x="3684510" y="695302"/>
                </a:lnTo>
                <a:lnTo>
                  <a:pt x="3687195" y="748388"/>
                </a:lnTo>
                <a:lnTo>
                  <a:pt x="3688037" y="801005"/>
                </a:lnTo>
                <a:lnTo>
                  <a:pt x="3687232" y="852682"/>
                </a:lnTo>
                <a:lnTo>
                  <a:pt x="3684978" y="902946"/>
                </a:lnTo>
                <a:lnTo>
                  <a:pt x="3681471" y="951328"/>
                </a:lnTo>
                <a:lnTo>
                  <a:pt x="3676909" y="997355"/>
                </a:lnTo>
                <a:lnTo>
                  <a:pt x="3671487" y="1040557"/>
                </a:lnTo>
                <a:lnTo>
                  <a:pt x="3665402" y="1080462"/>
                </a:lnTo>
                <a:lnTo>
                  <a:pt x="3658194" y="1123430"/>
                </a:lnTo>
                <a:lnTo>
                  <a:pt x="3650594" y="1166421"/>
                </a:lnTo>
                <a:lnTo>
                  <a:pt x="3642213" y="1209155"/>
                </a:lnTo>
                <a:lnTo>
                  <a:pt x="3632660" y="1251352"/>
                </a:lnTo>
                <a:lnTo>
                  <a:pt x="3621545" y="1292733"/>
                </a:lnTo>
                <a:lnTo>
                  <a:pt x="3608476" y="1333016"/>
                </a:lnTo>
                <a:lnTo>
                  <a:pt x="3593063" y="1371922"/>
                </a:lnTo>
                <a:lnTo>
                  <a:pt x="3574915" y="1409170"/>
                </a:lnTo>
                <a:lnTo>
                  <a:pt x="3553642" y="1444480"/>
                </a:lnTo>
                <a:lnTo>
                  <a:pt x="3528853" y="1477573"/>
                </a:lnTo>
                <a:lnTo>
                  <a:pt x="3500157" y="1508167"/>
                </a:lnTo>
                <a:lnTo>
                  <a:pt x="3467163" y="1535983"/>
                </a:lnTo>
                <a:lnTo>
                  <a:pt x="3429482" y="1560741"/>
                </a:lnTo>
                <a:lnTo>
                  <a:pt x="3386722" y="1582160"/>
                </a:lnTo>
                <a:lnTo>
                  <a:pt x="3338492" y="1599960"/>
                </a:lnTo>
                <a:lnTo>
                  <a:pt x="3284402" y="1613862"/>
                </a:lnTo>
                <a:lnTo>
                  <a:pt x="3214423" y="1623636"/>
                </a:lnTo>
                <a:lnTo>
                  <a:pt x="3174611" y="1626180"/>
                </a:lnTo>
                <a:lnTo>
                  <a:pt x="3131909" y="1627287"/>
                </a:lnTo>
                <a:lnTo>
                  <a:pt x="3086559" y="1627050"/>
                </a:lnTo>
                <a:lnTo>
                  <a:pt x="3038804" y="1625563"/>
                </a:lnTo>
                <a:lnTo>
                  <a:pt x="2988890" y="1622920"/>
                </a:lnTo>
                <a:lnTo>
                  <a:pt x="2937058" y="1619213"/>
                </a:lnTo>
                <a:lnTo>
                  <a:pt x="2883551" y="1614537"/>
                </a:lnTo>
                <a:lnTo>
                  <a:pt x="2828615" y="1608984"/>
                </a:lnTo>
                <a:lnTo>
                  <a:pt x="2772490" y="1602650"/>
                </a:lnTo>
                <a:lnTo>
                  <a:pt x="2715422" y="1595626"/>
                </a:lnTo>
                <a:lnTo>
                  <a:pt x="2657653" y="1588007"/>
                </a:lnTo>
                <a:lnTo>
                  <a:pt x="2599427" y="1579886"/>
                </a:lnTo>
                <a:lnTo>
                  <a:pt x="2540986" y="1571357"/>
                </a:lnTo>
                <a:lnTo>
                  <a:pt x="2482575" y="1562513"/>
                </a:lnTo>
                <a:lnTo>
                  <a:pt x="2424436" y="1553448"/>
                </a:lnTo>
                <a:lnTo>
                  <a:pt x="2366813" y="1544255"/>
                </a:lnTo>
                <a:lnTo>
                  <a:pt x="2309950" y="1535028"/>
                </a:lnTo>
                <a:lnTo>
                  <a:pt x="2254089" y="1525861"/>
                </a:lnTo>
                <a:lnTo>
                  <a:pt x="2199473" y="1516846"/>
                </a:lnTo>
                <a:lnTo>
                  <a:pt x="2146347" y="1508078"/>
                </a:lnTo>
                <a:lnTo>
                  <a:pt x="2094954" y="1499650"/>
                </a:lnTo>
                <a:lnTo>
                  <a:pt x="2045536" y="1491656"/>
                </a:lnTo>
                <a:lnTo>
                  <a:pt x="1998338" y="1484189"/>
                </a:lnTo>
                <a:lnTo>
                  <a:pt x="1953602" y="1477342"/>
                </a:lnTo>
                <a:lnTo>
                  <a:pt x="1911572" y="1471210"/>
                </a:lnTo>
                <a:lnTo>
                  <a:pt x="1872491" y="1465885"/>
                </a:lnTo>
                <a:lnTo>
                  <a:pt x="1836602" y="1461462"/>
                </a:lnTo>
                <a:lnTo>
                  <a:pt x="1766700" y="1452275"/>
                </a:lnTo>
                <a:lnTo>
                  <a:pt x="1708095" y="1442505"/>
                </a:lnTo>
                <a:lnTo>
                  <a:pt x="1659019" y="1432463"/>
                </a:lnTo>
                <a:lnTo>
                  <a:pt x="1617703" y="1422458"/>
                </a:lnTo>
                <a:lnTo>
                  <a:pt x="1551276" y="1403801"/>
                </a:lnTo>
                <a:lnTo>
                  <a:pt x="1522627" y="1395769"/>
                </a:lnTo>
                <a:lnTo>
                  <a:pt x="1494663" y="1389015"/>
                </a:lnTo>
                <a:lnTo>
                  <a:pt x="1465615" y="1383848"/>
                </a:lnTo>
                <a:lnTo>
                  <a:pt x="1433714" y="1380580"/>
                </a:lnTo>
                <a:lnTo>
                  <a:pt x="1397190" y="1379519"/>
                </a:lnTo>
                <a:lnTo>
                  <a:pt x="1354276" y="1380976"/>
                </a:lnTo>
                <a:lnTo>
                  <a:pt x="1303202" y="1385262"/>
                </a:lnTo>
                <a:lnTo>
                  <a:pt x="1263349" y="1390658"/>
                </a:lnTo>
                <a:lnTo>
                  <a:pt x="1220117" y="1398685"/>
                </a:lnTo>
                <a:lnTo>
                  <a:pt x="1173941" y="1409006"/>
                </a:lnTo>
                <a:lnTo>
                  <a:pt x="1125255" y="1421290"/>
                </a:lnTo>
                <a:lnTo>
                  <a:pt x="1074492" y="1435201"/>
                </a:lnTo>
                <a:lnTo>
                  <a:pt x="1022087" y="1450406"/>
                </a:lnTo>
                <a:lnTo>
                  <a:pt x="968474" y="1466571"/>
                </a:lnTo>
                <a:lnTo>
                  <a:pt x="914086" y="1483362"/>
                </a:lnTo>
                <a:lnTo>
                  <a:pt x="859357" y="1500445"/>
                </a:lnTo>
                <a:lnTo>
                  <a:pt x="804722" y="1517486"/>
                </a:lnTo>
                <a:lnTo>
                  <a:pt x="750614" y="1534151"/>
                </a:lnTo>
                <a:lnTo>
                  <a:pt x="697467" y="1550106"/>
                </a:lnTo>
                <a:lnTo>
                  <a:pt x="645715" y="1565017"/>
                </a:lnTo>
                <a:lnTo>
                  <a:pt x="595792" y="1578550"/>
                </a:lnTo>
                <a:lnTo>
                  <a:pt x="548132" y="1590372"/>
                </a:lnTo>
                <a:lnTo>
                  <a:pt x="503170" y="1600148"/>
                </a:lnTo>
                <a:lnTo>
                  <a:pt x="461338" y="1607544"/>
                </a:lnTo>
                <a:lnTo>
                  <a:pt x="423071" y="1612227"/>
                </a:lnTo>
                <a:lnTo>
                  <a:pt x="388802" y="1613862"/>
                </a:lnTo>
                <a:lnTo>
                  <a:pt x="327073" y="1611466"/>
                </a:lnTo>
                <a:lnTo>
                  <a:pt x="275968" y="1604066"/>
                </a:lnTo>
                <a:lnTo>
                  <a:pt x="233919" y="1591341"/>
                </a:lnTo>
                <a:lnTo>
                  <a:pt x="199358" y="1572971"/>
                </a:lnTo>
                <a:lnTo>
                  <a:pt x="146430" y="1518019"/>
                </a:lnTo>
                <a:lnTo>
                  <a:pt x="124927" y="1480797"/>
                </a:lnTo>
                <a:lnTo>
                  <a:pt x="104640" y="1436651"/>
                </a:lnTo>
                <a:lnTo>
                  <a:pt x="84002" y="1385262"/>
                </a:lnTo>
                <a:close/>
              </a:path>
            </a:pathLst>
          </a:custGeom>
          <a:ln w="28574">
            <a:solidFill>
              <a:srgbClr val="000000"/>
            </a:solidFill>
          </a:ln>
        </p:spPr>
        <p:txBody>
          <a:bodyPr wrap="square" lIns="0" tIns="0" rIns="0" bIns="0" rtlCol="0"/>
          <a:lstStyle/>
          <a:p>
            <a:endParaRPr/>
          </a:p>
        </p:txBody>
      </p:sp>
      <p:sp>
        <p:nvSpPr>
          <p:cNvPr id="8" name="object 8"/>
          <p:cNvSpPr txBox="1"/>
          <p:nvPr/>
        </p:nvSpPr>
        <p:spPr>
          <a:xfrm>
            <a:off x="7703946" y="1243076"/>
            <a:ext cx="382270" cy="418465"/>
          </a:xfrm>
          <a:prstGeom prst="rect">
            <a:avLst/>
          </a:prstGeom>
        </p:spPr>
        <p:txBody>
          <a:bodyPr vert="horz" wrap="square" lIns="0" tIns="0" rIns="0" bIns="0" rtlCol="0">
            <a:spAutoFit/>
          </a:bodyPr>
          <a:lstStyle/>
          <a:p>
            <a:pPr marL="12700">
              <a:lnSpc>
                <a:spcPts val="3295"/>
              </a:lnSpc>
            </a:pPr>
            <a:r>
              <a:rPr sz="2800" dirty="0">
                <a:solidFill>
                  <a:srgbClr val="3333CC"/>
                </a:solidFill>
                <a:latin typeface="新宋体" panose="02010609030101010101" charset="-122"/>
                <a:cs typeface="新宋体" panose="02010609030101010101" charset="-122"/>
              </a:rPr>
              <a:t>P1</a:t>
            </a:r>
            <a:endParaRPr sz="2800">
              <a:latin typeface="新宋体" panose="02010609030101010101" charset="-122"/>
              <a:cs typeface="新宋体" panose="02010609030101010101" charset="-122"/>
            </a:endParaRPr>
          </a:p>
        </p:txBody>
      </p:sp>
      <p:sp>
        <p:nvSpPr>
          <p:cNvPr id="9" name="object 9"/>
          <p:cNvSpPr txBox="1"/>
          <p:nvPr/>
        </p:nvSpPr>
        <p:spPr>
          <a:xfrm>
            <a:off x="7018146" y="2687840"/>
            <a:ext cx="382270" cy="418465"/>
          </a:xfrm>
          <a:prstGeom prst="rect">
            <a:avLst/>
          </a:prstGeom>
        </p:spPr>
        <p:txBody>
          <a:bodyPr vert="horz" wrap="square" lIns="0" tIns="0" rIns="0" bIns="0" rtlCol="0">
            <a:spAutoFit/>
          </a:bodyPr>
          <a:lstStyle/>
          <a:p>
            <a:pPr marL="12700">
              <a:lnSpc>
                <a:spcPts val="3295"/>
              </a:lnSpc>
            </a:pPr>
            <a:r>
              <a:rPr sz="2800" dirty="0">
                <a:solidFill>
                  <a:srgbClr val="3333CC"/>
                </a:solidFill>
                <a:latin typeface="新宋体" panose="02010609030101010101" charset="-122"/>
                <a:cs typeface="新宋体" panose="02010609030101010101" charset="-122"/>
              </a:rPr>
              <a:t>P2</a:t>
            </a:r>
            <a:endParaRPr sz="2800">
              <a:latin typeface="新宋体" panose="02010609030101010101" charset="-122"/>
              <a:cs typeface="新宋体" panose="02010609030101010101" charset="-122"/>
            </a:endParaRPr>
          </a:p>
        </p:txBody>
      </p:sp>
      <p:sp>
        <p:nvSpPr>
          <p:cNvPr id="10" name="object 10"/>
          <p:cNvSpPr/>
          <p:nvPr/>
        </p:nvSpPr>
        <p:spPr>
          <a:xfrm>
            <a:off x="7632827" y="1868423"/>
            <a:ext cx="152400" cy="152400"/>
          </a:xfrm>
          <a:custGeom>
            <a:avLst/>
            <a:gdLst/>
            <a:ahLst/>
            <a:cxnLst/>
            <a:rect l="l" t="t" r="r" b="b"/>
            <a:pathLst>
              <a:path w="152400" h="152400">
                <a:moveTo>
                  <a:pt x="152400" y="76200"/>
                </a:moveTo>
                <a:lnTo>
                  <a:pt x="146387" y="46291"/>
                </a:lnTo>
                <a:lnTo>
                  <a:pt x="130016" y="22097"/>
                </a:lnTo>
                <a:lnTo>
                  <a:pt x="105787"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11" name="object 11"/>
          <p:cNvSpPr/>
          <p:nvPr/>
        </p:nvSpPr>
        <p:spPr>
          <a:xfrm>
            <a:off x="7023227" y="2554223"/>
            <a:ext cx="152400" cy="152400"/>
          </a:xfrm>
          <a:custGeom>
            <a:avLst/>
            <a:gdLst/>
            <a:ahLst/>
            <a:cxnLst/>
            <a:rect l="l" t="t" r="r" b="b"/>
            <a:pathLst>
              <a:path w="152400" h="152400">
                <a:moveTo>
                  <a:pt x="152400" y="76200"/>
                </a:moveTo>
                <a:lnTo>
                  <a:pt x="146387" y="46291"/>
                </a:lnTo>
                <a:lnTo>
                  <a:pt x="130016" y="22097"/>
                </a:lnTo>
                <a:lnTo>
                  <a:pt x="105787"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12" name="object 12"/>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538605" y="1753870"/>
            <a:ext cx="7339965" cy="238887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r>
              <a:rPr sz="3200" spc="-5"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链码的实用化</a:t>
            </a:r>
            <a:endParaRPr sz="3200">
              <a:latin typeface="新宋体" panose="02010609030101010101" charset="-122"/>
              <a:cs typeface="新宋体" panose="02010609030101010101" charset="-122"/>
            </a:endParaRPr>
          </a:p>
          <a:p>
            <a:pPr marL="927100" marR="5080" indent="-457835">
              <a:lnSpc>
                <a:spcPct val="110000"/>
              </a:lnSpc>
              <a:spcBef>
                <a:spcPts val="165"/>
              </a:spcBef>
            </a:pPr>
            <a:r>
              <a:rPr sz="2000" spc="-5" dirty="0">
                <a:solidFill>
                  <a:srgbClr val="FF0000"/>
                </a:solidFill>
                <a:latin typeface="Wingdings" panose="05000000000000000000"/>
                <a:cs typeface="Wingdings" panose="05000000000000000000"/>
              </a:rPr>
              <a:t></a:t>
            </a:r>
            <a:r>
              <a:rPr sz="2000" spc="17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形状数定义</a:t>
            </a:r>
            <a:r>
              <a:rPr sz="2800" spc="-10" dirty="0">
                <a:latin typeface="新宋体" panose="02010609030101010101" charset="-122"/>
                <a:cs typeface="新宋体" panose="02010609030101010101" charset="-122"/>
              </a:rPr>
              <a:t>：</a:t>
            </a:r>
            <a:r>
              <a:rPr sz="2800" dirty="0">
                <a:solidFill>
                  <a:srgbClr val="EE2B0A"/>
                </a:solidFill>
                <a:latin typeface="新宋体" panose="02010609030101010101" charset="-122"/>
                <a:cs typeface="新宋体" panose="02010609030101010101" charset="-122"/>
              </a:rPr>
              <a:t>最</a:t>
            </a:r>
            <a:r>
              <a:rPr sz="2800" spc="-10" dirty="0">
                <a:solidFill>
                  <a:srgbClr val="EE2B0A"/>
                </a:solidFill>
                <a:latin typeface="新宋体" panose="02010609030101010101" charset="-122"/>
                <a:cs typeface="新宋体" panose="02010609030101010101" charset="-122"/>
              </a:rPr>
              <a:t>小</a:t>
            </a:r>
            <a:r>
              <a:rPr sz="2800" spc="-5" dirty="0">
                <a:latin typeface="新宋体" panose="02010609030101010101" charset="-122"/>
                <a:cs typeface="新宋体" panose="02010609030101010101" charset="-122"/>
              </a:rPr>
              <a:t>循环首差链码 循环首差链码：用相邻链码的差代替链码 例如：4链</a:t>
            </a:r>
            <a:r>
              <a:rPr sz="2800" dirty="0">
                <a:latin typeface="新宋体" panose="02010609030101010101" charset="-122"/>
                <a:cs typeface="新宋体" panose="02010609030101010101" charset="-122"/>
              </a:rPr>
              <a:t>码</a:t>
            </a:r>
            <a:r>
              <a:rPr sz="2800" spc="-5" dirty="0">
                <a:latin typeface="新宋体" panose="02010609030101010101" charset="-122"/>
                <a:cs typeface="新宋体" panose="02010609030101010101" charset="-122"/>
              </a:rPr>
              <a:t> 10103322 循环首差为：33133030</a:t>
            </a:r>
            <a:endParaRPr sz="28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graphicFrame>
        <p:nvGraphicFramePr>
          <p:cNvPr id="6" name="object 6"/>
          <p:cNvGraphicFramePr>
            <a:graphicFrameLocks noGrp="1"/>
          </p:cNvGraphicFramePr>
          <p:nvPr/>
        </p:nvGraphicFramePr>
        <p:xfrm>
          <a:off x="2443518" y="4172220"/>
          <a:ext cx="7105025" cy="2269502"/>
        </p:xfrm>
        <a:graphic>
          <a:graphicData uri="http://schemas.openxmlformats.org/drawingml/2006/table">
            <a:tbl>
              <a:tblPr firstRow="1" bandRow="1">
                <a:tableStyleId>{2D5ABB26-0587-4C30-8999-92F81FD0307C}</a:tableStyleId>
              </a:tblPr>
              <a:tblGrid>
                <a:gridCol w="1901600">
                  <a:extLst>
                    <a:ext uri="{9D8B030D-6E8A-4147-A177-3AD203B41FA5}">
                      <a16:colId xmlns="" xmlns:a16="http://schemas.microsoft.com/office/drawing/2014/main" val="20000"/>
                    </a:ext>
                  </a:extLst>
                </a:gridCol>
                <a:gridCol w="710836">
                  <a:extLst>
                    <a:ext uri="{9D8B030D-6E8A-4147-A177-3AD203B41FA5}">
                      <a16:colId xmlns="" xmlns:a16="http://schemas.microsoft.com/office/drawing/2014/main" val="20001"/>
                    </a:ext>
                  </a:extLst>
                </a:gridCol>
                <a:gridCol w="355676">
                  <a:extLst>
                    <a:ext uri="{9D8B030D-6E8A-4147-A177-3AD203B41FA5}">
                      <a16:colId xmlns="" xmlns:a16="http://schemas.microsoft.com/office/drawing/2014/main" val="20002"/>
                    </a:ext>
                  </a:extLst>
                </a:gridCol>
                <a:gridCol w="1332459">
                  <a:extLst>
                    <a:ext uri="{9D8B030D-6E8A-4147-A177-3AD203B41FA5}">
                      <a16:colId xmlns="" xmlns:a16="http://schemas.microsoft.com/office/drawing/2014/main" val="20003"/>
                    </a:ext>
                  </a:extLst>
                </a:gridCol>
                <a:gridCol w="698128">
                  <a:extLst>
                    <a:ext uri="{9D8B030D-6E8A-4147-A177-3AD203B41FA5}">
                      <a16:colId xmlns="" xmlns:a16="http://schemas.microsoft.com/office/drawing/2014/main" val="20004"/>
                    </a:ext>
                  </a:extLst>
                </a:gridCol>
                <a:gridCol w="711209">
                  <a:extLst>
                    <a:ext uri="{9D8B030D-6E8A-4147-A177-3AD203B41FA5}">
                      <a16:colId xmlns="" xmlns:a16="http://schemas.microsoft.com/office/drawing/2014/main" val="20005"/>
                    </a:ext>
                  </a:extLst>
                </a:gridCol>
                <a:gridCol w="355355">
                  <a:extLst>
                    <a:ext uri="{9D8B030D-6E8A-4147-A177-3AD203B41FA5}">
                      <a16:colId xmlns="" xmlns:a16="http://schemas.microsoft.com/office/drawing/2014/main" val="20006"/>
                    </a:ext>
                  </a:extLst>
                </a:gridCol>
                <a:gridCol w="1039762">
                  <a:extLst>
                    <a:ext uri="{9D8B030D-6E8A-4147-A177-3AD203B41FA5}">
                      <a16:colId xmlns="" xmlns:a16="http://schemas.microsoft.com/office/drawing/2014/main" val="20007"/>
                    </a:ext>
                  </a:extLst>
                </a:gridCol>
              </a:tblGrid>
              <a:tr h="476504">
                <a:tc>
                  <a:txBody>
                    <a:bodyPr/>
                    <a:lstStyle/>
                    <a:p>
                      <a:pPr marR="93980" algn="r">
                        <a:lnSpc>
                          <a:spcPct val="100000"/>
                        </a:lnSpc>
                        <a:spcBef>
                          <a:spcPts val="105"/>
                        </a:spcBef>
                      </a:pPr>
                      <a:r>
                        <a:rPr sz="2800" spc="-5" dirty="0">
                          <a:latin typeface="新宋体" panose="02010609030101010101" charset="-122"/>
                          <a:cs typeface="新宋体" panose="02010609030101010101" charset="-122"/>
                        </a:rPr>
                        <a:t>循环首差:1</a:t>
                      </a:r>
                      <a:endParaRPr sz="2800">
                        <a:latin typeface="新宋体" panose="02010609030101010101" charset="-122"/>
                        <a:cs typeface="新宋体" panose="02010609030101010101" charset="-122"/>
                      </a:endParaRPr>
                    </a:p>
                  </a:txBody>
                  <a:tcPr marL="0" marR="0" marT="0" marB="0"/>
                </a:tc>
                <a:tc>
                  <a:txBody>
                    <a:bodyPr/>
                    <a:lstStyle/>
                    <a:p>
                      <a:pPr marL="75565">
                        <a:lnSpc>
                          <a:spcPct val="100000"/>
                        </a:lnSpc>
                        <a:spcBef>
                          <a:spcPts val="105"/>
                        </a:spcBef>
                      </a:pPr>
                      <a:r>
                        <a:rPr sz="2800" dirty="0">
                          <a:latin typeface="新宋体" panose="02010609030101010101" charset="-122"/>
                          <a:cs typeface="新宋体" panose="02010609030101010101" charset="-122"/>
                        </a:rPr>
                        <a:t>- 2</a:t>
                      </a:r>
                      <a:endParaRPr sz="2800">
                        <a:latin typeface="新宋体" panose="02010609030101010101" charset="-122"/>
                        <a:cs typeface="新宋体" panose="02010609030101010101" charset="-122"/>
                      </a:endParaRPr>
                    </a:p>
                  </a:txBody>
                  <a:tcPr marL="0" marR="0" marT="0" marB="0"/>
                </a:tc>
                <a:tc>
                  <a:txBody>
                    <a:bodyPr/>
                    <a:lstStyle/>
                    <a:p>
                      <a:pPr marL="76200">
                        <a:lnSpc>
                          <a:spcPct val="100000"/>
                        </a:lnSpc>
                        <a:spcBef>
                          <a:spcPts val="10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75565">
                        <a:lnSpc>
                          <a:spcPct val="100000"/>
                        </a:lnSpc>
                        <a:spcBef>
                          <a:spcPts val="105"/>
                        </a:spcBef>
                      </a:pPr>
                      <a:r>
                        <a:rPr sz="2800" spc="-5" dirty="0">
                          <a:latin typeface="新宋体" panose="02010609030101010101" charset="-122"/>
                          <a:cs typeface="新宋体" panose="02010609030101010101" charset="-122"/>
                        </a:rPr>
                        <a:t>-1(3)</a:t>
                      </a:r>
                      <a:endParaRPr sz="2800">
                        <a:latin typeface="新宋体" panose="02010609030101010101" charset="-122"/>
                        <a:cs typeface="新宋体" panose="02010609030101010101" charset="-122"/>
                      </a:endParaRPr>
                    </a:p>
                  </a:txBody>
                  <a:tcPr marL="0" marR="0" marT="0" marB="0"/>
                </a:tc>
                <a:tc>
                  <a:txBody>
                    <a:bodyPr/>
                    <a:lstStyle/>
                    <a:p>
                      <a:pPr marL="342265">
                        <a:lnSpc>
                          <a:spcPct val="100000"/>
                        </a:lnSpc>
                        <a:spcBef>
                          <a:spcPts val="105"/>
                        </a:spcBef>
                      </a:pPr>
                      <a:r>
                        <a:rPr sz="2800" dirty="0">
                          <a:latin typeface="新宋体" panose="02010609030101010101" charset="-122"/>
                          <a:cs typeface="新宋体" panose="02010609030101010101" charset="-122"/>
                        </a:rPr>
                        <a:t>3</a:t>
                      </a:r>
                      <a:endParaRPr sz="2800">
                        <a:latin typeface="新宋体" panose="02010609030101010101" charset="-122"/>
                        <a:cs typeface="新宋体" panose="02010609030101010101" charset="-122"/>
                      </a:endParaRPr>
                    </a:p>
                  </a:txBody>
                  <a:tcPr marL="0" marR="0" marT="0" marB="0"/>
                </a:tc>
                <a:tc>
                  <a:txBody>
                    <a:bodyPr/>
                    <a:lstStyle/>
                    <a:p>
                      <a:pPr>
                        <a:lnSpc>
                          <a:spcPct val="100000"/>
                        </a:lnSpc>
                        <a:spcBef>
                          <a:spcPts val="105"/>
                        </a:spcBef>
                      </a:pPr>
                      <a:r>
                        <a:rPr sz="2800" dirty="0">
                          <a:latin typeface="新宋体" panose="02010609030101010101" charset="-122"/>
                          <a:cs typeface="新宋体" panose="02010609030101010101" charset="-122"/>
                        </a:rPr>
                        <a:t>- 0</a:t>
                      </a:r>
                      <a:endParaRPr sz="2800">
                        <a:latin typeface="新宋体" panose="02010609030101010101" charset="-122"/>
                        <a:cs typeface="新宋体" panose="02010609030101010101" charset="-122"/>
                      </a:endParaRPr>
                    </a:p>
                  </a:txBody>
                  <a:tcPr marL="0" marR="0" marT="0" marB="0"/>
                </a:tc>
                <a:tc>
                  <a:txBody>
                    <a:bodyPr/>
                    <a:lstStyle/>
                    <a:p>
                      <a:pPr>
                        <a:lnSpc>
                          <a:spcPct val="100000"/>
                        </a:lnSpc>
                        <a:spcBef>
                          <a:spcPts val="10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a:lnSpc>
                          <a:spcPct val="100000"/>
                        </a:lnSpc>
                        <a:spcBef>
                          <a:spcPts val="105"/>
                        </a:spcBef>
                      </a:pPr>
                      <a:r>
                        <a:rPr sz="2800" dirty="0">
                          <a:latin typeface="新宋体" panose="02010609030101010101" charset="-122"/>
                          <a:cs typeface="新宋体" panose="02010609030101010101" charset="-122"/>
                        </a:rPr>
                        <a:t>3</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469779">
                <a:tc>
                  <a:txBody>
                    <a:bodyPr/>
                    <a:lstStyle/>
                    <a:p>
                      <a:pPr marR="67945" algn="r">
                        <a:lnSpc>
                          <a:spcPct val="100000"/>
                        </a:lnSpc>
                        <a:spcBef>
                          <a:spcPts val="55"/>
                        </a:spcBef>
                      </a:pP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tc>
                  <a:txBody>
                    <a:bodyPr/>
                    <a:lstStyle/>
                    <a:p>
                      <a:pPr marL="100965">
                        <a:lnSpc>
                          <a:spcPct val="100000"/>
                        </a:lnSpc>
                        <a:spcBef>
                          <a:spcPts val="55"/>
                        </a:spcBef>
                      </a:pP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1</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5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00965">
                        <a:lnSpc>
                          <a:spcPct val="100000"/>
                        </a:lnSpc>
                        <a:spcBef>
                          <a:spcPts val="55"/>
                        </a:spcBef>
                      </a:pPr>
                      <a:r>
                        <a:rPr sz="2800" spc="-5" dirty="0">
                          <a:latin typeface="新宋体" panose="02010609030101010101" charset="-122"/>
                          <a:cs typeface="新宋体" panose="02010609030101010101" charset="-122"/>
                        </a:rPr>
                        <a:t>-1(3)</a:t>
                      </a:r>
                      <a:endParaRPr sz="2800">
                        <a:latin typeface="新宋体" panose="02010609030101010101" charset="-122"/>
                        <a:cs typeface="新宋体" panose="02010609030101010101" charset="-122"/>
                      </a:endParaRPr>
                    </a:p>
                  </a:txBody>
                  <a:tcPr marL="0" marR="0" marT="0" marB="0"/>
                </a:tc>
                <a:tc>
                  <a:txBody>
                    <a:bodyPr/>
                    <a:lstStyle/>
                    <a:p>
                      <a:pPr marR="40640" algn="r">
                        <a:lnSpc>
                          <a:spcPct val="100000"/>
                        </a:lnSpc>
                        <a:spcBef>
                          <a:spcPts val="55"/>
                        </a:spcBef>
                      </a:pPr>
                      <a:r>
                        <a:rPr sz="2800" dirty="0">
                          <a:latin typeface="新宋体" panose="02010609030101010101" charset="-122"/>
                          <a:cs typeface="新宋体" panose="02010609030101010101" charset="-122"/>
                        </a:rPr>
                        <a:t>3</a:t>
                      </a:r>
                      <a:endParaRPr sz="2800">
                        <a:latin typeface="新宋体" panose="02010609030101010101" charset="-122"/>
                        <a:cs typeface="新宋体" panose="02010609030101010101" charset="-122"/>
                      </a:endParaRPr>
                    </a:p>
                  </a:txBody>
                  <a:tcPr marL="0" marR="0" marT="0" marB="0"/>
                </a:tc>
                <a:tc>
                  <a:txBody>
                    <a:bodyPr/>
                    <a:lstStyle/>
                    <a:p>
                      <a:pPr marL="128270">
                        <a:lnSpc>
                          <a:spcPct val="100000"/>
                        </a:lnSpc>
                        <a:spcBef>
                          <a:spcPts val="55"/>
                        </a:spcBef>
                      </a:pPr>
                      <a:r>
                        <a:rPr sz="2800" dirty="0">
                          <a:latin typeface="新宋体" panose="02010609030101010101" charset="-122"/>
                          <a:cs typeface="新宋体" panose="02010609030101010101" charset="-122"/>
                        </a:rPr>
                        <a:t>- 3</a:t>
                      </a:r>
                      <a:endParaRPr sz="2800">
                        <a:latin typeface="新宋体" panose="02010609030101010101" charset="-122"/>
                        <a:cs typeface="新宋体" panose="02010609030101010101" charset="-122"/>
                      </a:endParaRPr>
                    </a:p>
                  </a:txBody>
                  <a:tcPr marL="0" marR="0" marT="0" marB="0"/>
                </a:tc>
                <a:tc>
                  <a:txBody>
                    <a:bodyPr/>
                    <a:lstStyle/>
                    <a:p>
                      <a:pPr marR="40640" algn="r">
                        <a:lnSpc>
                          <a:spcPct val="100000"/>
                        </a:lnSpc>
                        <a:spcBef>
                          <a:spcPts val="5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28270">
                        <a:lnSpc>
                          <a:spcPct val="100000"/>
                        </a:lnSpc>
                        <a:spcBef>
                          <a:spcPts val="55"/>
                        </a:spcBef>
                      </a:pP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r h="469779">
                <a:tc>
                  <a:txBody>
                    <a:bodyPr/>
                    <a:lstStyle/>
                    <a:p>
                      <a:pPr marR="67945" algn="r">
                        <a:lnSpc>
                          <a:spcPct val="100000"/>
                        </a:lnSpc>
                        <a:spcBef>
                          <a:spcPts val="55"/>
                        </a:spcBef>
                      </a:pPr>
                      <a:r>
                        <a:rPr sz="2800" dirty="0">
                          <a:latin typeface="新宋体" panose="02010609030101010101" charset="-122"/>
                          <a:cs typeface="新宋体" panose="02010609030101010101" charset="-122"/>
                        </a:rPr>
                        <a:t>1</a:t>
                      </a:r>
                      <a:endParaRPr sz="2800">
                        <a:latin typeface="新宋体" panose="02010609030101010101" charset="-122"/>
                        <a:cs typeface="新宋体" panose="02010609030101010101" charset="-122"/>
                      </a:endParaRPr>
                    </a:p>
                  </a:txBody>
                  <a:tcPr marL="0" marR="0" marT="0" marB="0"/>
                </a:tc>
                <a:tc>
                  <a:txBody>
                    <a:bodyPr/>
                    <a:lstStyle/>
                    <a:p>
                      <a:pPr marL="100965">
                        <a:lnSpc>
                          <a:spcPct val="100000"/>
                        </a:lnSpc>
                        <a:spcBef>
                          <a:spcPts val="55"/>
                        </a:spcBef>
                      </a:pPr>
                      <a:r>
                        <a:rPr sz="280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tc>
                  <a:txBody>
                    <a:bodyPr/>
                    <a:lstStyle/>
                    <a:p>
                      <a:pPr marL="101600">
                        <a:lnSpc>
                          <a:spcPct val="100000"/>
                        </a:lnSpc>
                        <a:spcBef>
                          <a:spcPts val="5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00965">
                        <a:lnSpc>
                          <a:spcPct val="100000"/>
                        </a:lnSpc>
                        <a:spcBef>
                          <a:spcPts val="55"/>
                        </a:spcBef>
                      </a:pPr>
                      <a:r>
                        <a:rPr sz="2800" dirty="0">
                          <a:latin typeface="新宋体" panose="02010609030101010101" charset="-122"/>
                          <a:cs typeface="新宋体" panose="02010609030101010101" charset="-122"/>
                        </a:rPr>
                        <a:t>1</a:t>
                      </a:r>
                      <a:endParaRPr sz="2800">
                        <a:latin typeface="新宋体" panose="02010609030101010101" charset="-122"/>
                        <a:cs typeface="新宋体" panose="02010609030101010101" charset="-122"/>
                      </a:endParaRPr>
                    </a:p>
                  </a:txBody>
                  <a:tcPr marL="0" marR="0" marT="0" marB="0"/>
                </a:tc>
                <a:tc>
                  <a:txBody>
                    <a:bodyPr/>
                    <a:lstStyle/>
                    <a:p>
                      <a:pPr marR="40640" algn="r">
                        <a:lnSpc>
                          <a:spcPct val="100000"/>
                        </a:lnSpc>
                        <a:spcBef>
                          <a:spcPts val="55"/>
                        </a:spcBef>
                      </a:pPr>
                      <a:r>
                        <a:rPr sz="2800" dirty="0">
                          <a:latin typeface="新宋体" panose="02010609030101010101" charset="-122"/>
                          <a:cs typeface="新宋体" panose="02010609030101010101" charset="-122"/>
                        </a:rPr>
                        <a:t>2</a:t>
                      </a:r>
                      <a:endParaRPr sz="2800">
                        <a:latin typeface="新宋体" panose="02010609030101010101" charset="-122"/>
                        <a:cs typeface="新宋体" panose="02010609030101010101" charset="-122"/>
                      </a:endParaRPr>
                    </a:p>
                  </a:txBody>
                  <a:tcPr marL="0" marR="0" marT="0" marB="0"/>
                </a:tc>
                <a:tc>
                  <a:txBody>
                    <a:bodyPr/>
                    <a:lstStyle/>
                    <a:p>
                      <a:pPr marL="128905">
                        <a:lnSpc>
                          <a:spcPct val="100000"/>
                        </a:lnSpc>
                        <a:spcBef>
                          <a:spcPts val="55"/>
                        </a:spcBef>
                      </a:pPr>
                      <a:r>
                        <a:rPr sz="2800" dirty="0">
                          <a:latin typeface="新宋体" panose="02010609030101010101" charset="-122"/>
                          <a:cs typeface="新宋体" panose="02010609030101010101" charset="-122"/>
                        </a:rPr>
                        <a:t>- 3</a:t>
                      </a:r>
                      <a:endParaRPr sz="2800">
                        <a:latin typeface="新宋体" panose="02010609030101010101" charset="-122"/>
                        <a:cs typeface="新宋体" panose="02010609030101010101" charset="-122"/>
                      </a:endParaRPr>
                    </a:p>
                  </a:txBody>
                  <a:tcPr marL="0" marR="0" marT="0" marB="0"/>
                </a:tc>
                <a:tc>
                  <a:txBody>
                    <a:bodyPr/>
                    <a:lstStyle/>
                    <a:p>
                      <a:pPr marR="40640" algn="r">
                        <a:lnSpc>
                          <a:spcPct val="100000"/>
                        </a:lnSpc>
                        <a:spcBef>
                          <a:spcPts val="5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28905">
                        <a:lnSpc>
                          <a:spcPct val="100000"/>
                        </a:lnSpc>
                        <a:spcBef>
                          <a:spcPts val="55"/>
                        </a:spcBef>
                      </a:pPr>
                      <a:r>
                        <a:rPr sz="2800" spc="-5" dirty="0">
                          <a:latin typeface="新宋体" panose="02010609030101010101" charset="-122"/>
                          <a:cs typeface="新宋体" panose="02010609030101010101" charset="-122"/>
                        </a:rPr>
                        <a:t>-1(3)</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2"/>
                  </a:ext>
                </a:extLst>
              </a:tr>
              <a:tr h="476504">
                <a:tc>
                  <a:txBody>
                    <a:bodyPr/>
                    <a:lstStyle/>
                    <a:p>
                      <a:pPr marR="67945" algn="r">
                        <a:lnSpc>
                          <a:spcPct val="100000"/>
                        </a:lnSpc>
                        <a:spcBef>
                          <a:spcPts val="55"/>
                        </a:spcBef>
                      </a:pP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tc>
                  <a:txBody>
                    <a:bodyPr/>
                    <a:lstStyle/>
                    <a:p>
                      <a:pPr marL="100965">
                        <a:lnSpc>
                          <a:spcPct val="100000"/>
                        </a:lnSpc>
                        <a:spcBef>
                          <a:spcPts val="55"/>
                        </a:spcBef>
                      </a:pPr>
                      <a:r>
                        <a:rPr sz="2800" dirty="0">
                          <a:latin typeface="新宋体" panose="02010609030101010101" charset="-122"/>
                          <a:cs typeface="新宋体" panose="02010609030101010101" charset="-122"/>
                        </a:rPr>
                        <a:t>-</a:t>
                      </a:r>
                      <a:r>
                        <a:rPr sz="2800" spc="-10"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1</a:t>
                      </a:r>
                      <a:endParaRPr sz="2800">
                        <a:latin typeface="新宋体" panose="02010609030101010101" charset="-122"/>
                        <a:cs typeface="新宋体" panose="02010609030101010101" charset="-122"/>
                      </a:endParaRPr>
                    </a:p>
                  </a:txBody>
                  <a:tcPr marL="0" marR="0" marT="0" marB="0"/>
                </a:tc>
                <a:tc>
                  <a:txBody>
                    <a:bodyPr/>
                    <a:lstStyle/>
                    <a:p>
                      <a:pPr marL="100965">
                        <a:lnSpc>
                          <a:spcPct val="100000"/>
                        </a:lnSpc>
                        <a:spcBef>
                          <a:spcPts val="5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100965">
                        <a:lnSpc>
                          <a:spcPct val="100000"/>
                        </a:lnSpc>
                        <a:spcBef>
                          <a:spcPts val="55"/>
                        </a:spcBef>
                      </a:pPr>
                      <a:r>
                        <a:rPr sz="2800" spc="-5" dirty="0">
                          <a:latin typeface="新宋体" panose="02010609030101010101" charset="-122"/>
                          <a:cs typeface="新宋体" panose="02010609030101010101" charset="-122"/>
                        </a:rPr>
                        <a:t>-1(3)</a:t>
                      </a:r>
                      <a:endParaRPr sz="2800">
                        <a:latin typeface="新宋体" panose="02010609030101010101" charset="-122"/>
                        <a:cs typeface="新宋体" panose="02010609030101010101" charset="-122"/>
                      </a:endParaRPr>
                    </a:p>
                  </a:txBody>
                  <a:tcPr marL="0" marR="0" marT="0" marB="0"/>
                </a:tc>
                <a:tc>
                  <a:txBody>
                    <a:bodyPr/>
                    <a:lstStyle/>
                    <a:p>
                      <a:pPr algn="r">
                        <a:lnSpc>
                          <a:spcPct val="100000"/>
                        </a:lnSpc>
                        <a:spcBef>
                          <a:spcPts val="55"/>
                        </a:spcBef>
                      </a:pPr>
                      <a:r>
                        <a:rPr sz="2800" dirty="0">
                          <a:latin typeface="新宋体" panose="02010609030101010101" charset="-122"/>
                          <a:cs typeface="新宋体" panose="02010609030101010101" charset="-122"/>
                        </a:rPr>
                        <a:t>2</a:t>
                      </a:r>
                      <a:endParaRPr sz="2800">
                        <a:latin typeface="新宋体" panose="02010609030101010101" charset="-122"/>
                        <a:cs typeface="新宋体" panose="02010609030101010101" charset="-122"/>
                      </a:endParaRPr>
                    </a:p>
                  </a:txBody>
                  <a:tcPr marL="0" marR="0" marT="0" marB="0"/>
                </a:tc>
                <a:tc>
                  <a:txBody>
                    <a:bodyPr/>
                    <a:lstStyle/>
                    <a:p>
                      <a:pPr marL="202565">
                        <a:lnSpc>
                          <a:spcPct val="100000"/>
                        </a:lnSpc>
                        <a:spcBef>
                          <a:spcPts val="55"/>
                        </a:spcBef>
                      </a:pPr>
                      <a:r>
                        <a:rPr sz="2800" dirty="0">
                          <a:latin typeface="新宋体" panose="02010609030101010101" charset="-122"/>
                          <a:cs typeface="新宋体" panose="02010609030101010101" charset="-122"/>
                        </a:rPr>
                        <a:t>- 2</a:t>
                      </a:r>
                      <a:endParaRPr sz="2800">
                        <a:latin typeface="新宋体" panose="02010609030101010101" charset="-122"/>
                        <a:cs typeface="新宋体" panose="02010609030101010101" charset="-122"/>
                      </a:endParaRPr>
                    </a:p>
                  </a:txBody>
                  <a:tcPr marL="0" marR="0" marT="0" marB="0"/>
                </a:tc>
                <a:tc>
                  <a:txBody>
                    <a:bodyPr/>
                    <a:lstStyle/>
                    <a:p>
                      <a:pPr algn="r">
                        <a:lnSpc>
                          <a:spcPct val="100000"/>
                        </a:lnSpc>
                        <a:spcBef>
                          <a:spcPts val="55"/>
                        </a:spcBef>
                      </a:pP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L="202565">
                        <a:lnSpc>
                          <a:spcPct val="100000"/>
                        </a:lnSpc>
                        <a:spcBef>
                          <a:spcPts val="55"/>
                        </a:spcBef>
                      </a:pPr>
                      <a:r>
                        <a:rPr sz="2800" dirty="0">
                          <a:latin typeface="新宋体" panose="02010609030101010101" charset="-122"/>
                          <a:cs typeface="新宋体" panose="02010609030101010101" charset="-122"/>
                        </a:rPr>
                        <a:t>0</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3"/>
                  </a:ext>
                </a:extLst>
              </a:tr>
            </a:tbl>
          </a:graphicData>
        </a:graphic>
      </p:graphicFrame>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68729" y="1633473"/>
            <a:ext cx="5746115" cy="903605"/>
          </a:xfrm>
          <a:prstGeom prst="rect">
            <a:avLst/>
          </a:prstGeom>
        </p:spPr>
        <p:txBody>
          <a:bodyPr vert="horz" wrap="square" lIns="0" tIns="0" rIns="0" bIns="0" rtlCol="0">
            <a:spAutoFit/>
          </a:bodyPr>
          <a:lstStyle/>
          <a:p>
            <a:pPr marL="12700">
              <a:lnSpc>
                <a:spcPts val="383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469900">
              <a:lnSpc>
                <a:spcPts val="3285"/>
              </a:lnSpc>
            </a:pPr>
            <a:r>
              <a:rPr sz="2000" spc="-5" dirty="0">
                <a:solidFill>
                  <a:srgbClr val="FF0000"/>
                </a:solidFill>
                <a:latin typeface="Wingdings" panose="05000000000000000000"/>
                <a:cs typeface="Wingdings" panose="05000000000000000000"/>
              </a:rPr>
              <a:t></a:t>
            </a:r>
            <a:r>
              <a:rPr sz="2000" spc="17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形状数定义</a:t>
            </a:r>
            <a:r>
              <a:rPr sz="2800" spc="-10" dirty="0">
                <a:latin typeface="新宋体" panose="02010609030101010101" charset="-122"/>
                <a:cs typeface="新宋体" panose="02010609030101010101" charset="-122"/>
              </a:rPr>
              <a:t>：</a:t>
            </a:r>
            <a:r>
              <a:rPr sz="2800" dirty="0">
                <a:solidFill>
                  <a:srgbClr val="EE2B0A"/>
                </a:solidFill>
                <a:latin typeface="新宋体" panose="02010609030101010101" charset="-122"/>
                <a:cs typeface="新宋体" panose="02010609030101010101" charset="-122"/>
              </a:rPr>
              <a:t>最</a:t>
            </a:r>
            <a:r>
              <a:rPr sz="2800" spc="-10" dirty="0">
                <a:solidFill>
                  <a:srgbClr val="EE2B0A"/>
                </a:solidFill>
                <a:latin typeface="新宋体" panose="02010609030101010101" charset="-122"/>
                <a:cs typeface="新宋体" panose="02010609030101010101" charset="-122"/>
              </a:rPr>
              <a:t>小</a:t>
            </a:r>
            <a:r>
              <a:rPr sz="2800" spc="-5" dirty="0">
                <a:latin typeface="新宋体" panose="02010609030101010101" charset="-122"/>
                <a:cs typeface="新宋体" panose="02010609030101010101" charset="-122"/>
              </a:rPr>
              <a:t>循环首差链码</a:t>
            </a:r>
            <a:endParaRPr sz="2800">
              <a:latin typeface="新宋体" panose="02010609030101010101" charset="-122"/>
              <a:cs typeface="新宋体" panose="02010609030101010101" charset="-122"/>
            </a:endParaRPr>
          </a:p>
        </p:txBody>
      </p:sp>
      <p:sp>
        <p:nvSpPr>
          <p:cNvPr id="7" name="object 7"/>
          <p:cNvSpPr txBox="1"/>
          <p:nvPr/>
        </p:nvSpPr>
        <p:spPr>
          <a:xfrm>
            <a:off x="2225929" y="4253738"/>
            <a:ext cx="7477759" cy="1614170"/>
          </a:xfrm>
          <a:prstGeom prst="rect">
            <a:avLst/>
          </a:prstGeom>
        </p:spPr>
        <p:txBody>
          <a:bodyPr vert="horz" wrap="square" lIns="0" tIns="0" rIns="0" bIns="0" rtlCol="0">
            <a:spAutoFit/>
          </a:bodyPr>
          <a:lstStyle/>
          <a:p>
            <a:pPr marL="831850" marR="416560" indent="-819150">
              <a:lnSpc>
                <a:spcPct val="100000"/>
              </a:lnSpc>
            </a:pPr>
            <a:r>
              <a:rPr sz="2000" spc="-5" dirty="0">
                <a:solidFill>
                  <a:srgbClr val="FF0000"/>
                </a:solidFill>
                <a:latin typeface="Wingdings" panose="05000000000000000000"/>
                <a:cs typeface="Wingdings" panose="05000000000000000000"/>
              </a:rPr>
              <a:t></a:t>
            </a:r>
            <a:r>
              <a:rPr sz="2000" spc="17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形状数序号n的定义： 形状数表达形式中的位数。上例序数为8</a:t>
            </a:r>
            <a:endParaRPr sz="2800">
              <a:latin typeface="新宋体" panose="02010609030101010101" charset="-122"/>
              <a:cs typeface="新宋体" panose="02010609030101010101" charset="-122"/>
            </a:endParaRPr>
          </a:p>
          <a:p>
            <a:pPr marL="297815" marR="5080" indent="424815">
              <a:lnSpc>
                <a:spcPct val="80000"/>
              </a:lnSpc>
              <a:spcBef>
                <a:spcPts val="670"/>
              </a:spcBef>
            </a:pPr>
            <a:r>
              <a:rPr sz="2800" spc="135" dirty="0">
                <a:latin typeface="新宋体" panose="02010609030101010101" charset="-122"/>
                <a:cs typeface="新宋体" panose="02010609030101010101" charset="-122"/>
              </a:rPr>
              <a:t>对于封闭边界序号一定是偶数。如4、6、 </a:t>
            </a:r>
            <a:r>
              <a:rPr sz="2800" spc="-5" dirty="0">
                <a:latin typeface="新宋体" panose="02010609030101010101" charset="-122"/>
                <a:cs typeface="新宋体" panose="02010609030101010101" charset="-122"/>
              </a:rPr>
              <a:t>8。</a:t>
            </a:r>
            <a:endParaRPr sz="2800">
              <a:latin typeface="新宋体" panose="02010609030101010101" charset="-122"/>
              <a:cs typeface="新宋体" panose="02010609030101010101" charset="-122"/>
            </a:endParaRPr>
          </a:p>
        </p:txBody>
      </p:sp>
      <p:sp>
        <p:nvSpPr>
          <p:cNvPr id="8" name="object 8"/>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graphicFrame>
        <p:nvGraphicFramePr>
          <p:cNvPr id="6" name="object 6"/>
          <p:cNvGraphicFramePr>
            <a:graphicFrameLocks noGrp="1"/>
          </p:cNvGraphicFramePr>
          <p:nvPr/>
        </p:nvGraphicFramePr>
        <p:xfrm>
          <a:off x="2216442" y="2549655"/>
          <a:ext cx="5148580" cy="1319530"/>
        </p:xfrm>
        <a:graphic>
          <a:graphicData uri="http://schemas.openxmlformats.org/drawingml/2006/table">
            <a:tbl>
              <a:tblPr firstRow="1" bandRow="1">
                <a:tableStyleId>{2D5ABB26-0587-4C30-8999-92F81FD0307C}</a:tableStyleId>
              </a:tblPr>
              <a:tblGrid>
                <a:gridCol w="1241385">
                  <a:extLst>
                    <a:ext uri="{9D8B030D-6E8A-4147-A177-3AD203B41FA5}">
                      <a16:colId xmlns="" xmlns:a16="http://schemas.microsoft.com/office/drawing/2014/main" val="20000"/>
                    </a:ext>
                  </a:extLst>
                </a:gridCol>
                <a:gridCol w="1752425">
                  <a:extLst>
                    <a:ext uri="{9D8B030D-6E8A-4147-A177-3AD203B41FA5}">
                      <a16:colId xmlns="" xmlns:a16="http://schemas.microsoft.com/office/drawing/2014/main" val="20001"/>
                    </a:ext>
                  </a:extLst>
                </a:gridCol>
                <a:gridCol w="2154483">
                  <a:extLst>
                    <a:ext uri="{9D8B030D-6E8A-4147-A177-3AD203B41FA5}">
                      <a16:colId xmlns="" xmlns:a16="http://schemas.microsoft.com/office/drawing/2014/main" val="20002"/>
                    </a:ext>
                  </a:extLst>
                </a:gridCol>
              </a:tblGrid>
              <a:tr h="437508">
                <a:tc>
                  <a:txBody>
                    <a:bodyPr/>
                    <a:lstStyle/>
                    <a:p>
                      <a:pPr marL="22225">
                        <a:lnSpc>
                          <a:spcPts val="3330"/>
                        </a:lnSpc>
                      </a:pPr>
                      <a:r>
                        <a:rPr sz="2800" spc="-5" dirty="0">
                          <a:latin typeface="新宋体" panose="02010609030101010101" charset="-122"/>
                          <a:cs typeface="新宋体" panose="02010609030101010101" charset="-122"/>
                        </a:rPr>
                        <a:t>例如：</a:t>
                      </a:r>
                      <a:endParaRPr sz="2800">
                        <a:latin typeface="新宋体" panose="02010609030101010101" charset="-122"/>
                        <a:cs typeface="新宋体" panose="02010609030101010101" charset="-122"/>
                      </a:endParaRPr>
                    </a:p>
                  </a:txBody>
                  <a:tcPr marL="0" marR="0" marT="0" marB="0"/>
                </a:tc>
                <a:tc>
                  <a:txBody>
                    <a:bodyPr/>
                    <a:lstStyle/>
                    <a:p>
                      <a:pPr marL="202565">
                        <a:lnSpc>
                          <a:spcPts val="3330"/>
                        </a:lnSpc>
                      </a:pPr>
                      <a:r>
                        <a:rPr sz="2800" dirty="0">
                          <a:latin typeface="新宋体" panose="02010609030101010101" charset="-122"/>
                          <a:cs typeface="新宋体" panose="02010609030101010101" charset="-122"/>
                        </a:rPr>
                        <a:t>4</a:t>
                      </a:r>
                      <a:r>
                        <a:rPr sz="2800" spc="-5" dirty="0">
                          <a:latin typeface="新宋体" panose="02010609030101010101" charset="-122"/>
                          <a:cs typeface="新宋体" panose="02010609030101010101" charset="-122"/>
                        </a:rPr>
                        <a:t>-链码</a:t>
                      </a:r>
                      <a:endParaRPr sz="2800">
                        <a:latin typeface="新宋体" panose="02010609030101010101" charset="-122"/>
                        <a:cs typeface="新宋体" panose="02010609030101010101" charset="-122"/>
                      </a:endParaRPr>
                    </a:p>
                  </a:txBody>
                  <a:tcPr marL="0" marR="0" marT="0" marB="0"/>
                </a:tc>
                <a:tc>
                  <a:txBody>
                    <a:bodyPr/>
                    <a:lstStyle/>
                    <a:p>
                      <a:pPr marL="228600">
                        <a:lnSpc>
                          <a:spcPts val="3330"/>
                        </a:lnSpc>
                      </a:pPr>
                      <a:r>
                        <a:rPr sz="2800" spc="-1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10103322</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426707">
                <a:tc>
                  <a:txBody>
                    <a:bodyPr/>
                    <a:lstStyle/>
                    <a:p>
                      <a:endParaRPr sz="2800">
                        <a:latin typeface="新宋体" panose="02010609030101010101" charset="-122"/>
                        <a:cs typeface="新宋体" panose="02010609030101010101" charset="-122"/>
                      </a:endParaRPr>
                    </a:p>
                  </a:txBody>
                  <a:tcPr marL="0" marR="0" marT="0" marB="0"/>
                </a:tc>
                <a:tc>
                  <a:txBody>
                    <a:bodyPr/>
                    <a:lstStyle/>
                    <a:p>
                      <a:pPr marL="152400">
                        <a:lnSpc>
                          <a:spcPts val="3245"/>
                        </a:lnSpc>
                      </a:pPr>
                      <a:r>
                        <a:rPr sz="2800" spc="-5" dirty="0">
                          <a:latin typeface="新宋体" panose="02010609030101010101" charset="-122"/>
                          <a:cs typeface="新宋体" panose="02010609030101010101" charset="-122"/>
                        </a:rPr>
                        <a:t>循环首差</a:t>
                      </a:r>
                      <a:endParaRPr sz="2800">
                        <a:latin typeface="新宋体" panose="02010609030101010101" charset="-122"/>
                        <a:cs typeface="新宋体" panose="02010609030101010101" charset="-122"/>
                      </a:endParaRPr>
                    </a:p>
                  </a:txBody>
                  <a:tcPr marL="0" marR="0" marT="0" marB="0"/>
                </a:tc>
                <a:tc>
                  <a:txBody>
                    <a:bodyPr/>
                    <a:lstStyle/>
                    <a:p>
                      <a:pPr marL="177165">
                        <a:lnSpc>
                          <a:spcPts val="3245"/>
                        </a:lnSpc>
                      </a:pPr>
                      <a:r>
                        <a:rPr sz="2800" spc="-5" dirty="0">
                          <a:latin typeface="新宋体" panose="02010609030101010101" charset="-122"/>
                          <a:cs typeface="新宋体" panose="02010609030101010101" charset="-122"/>
                        </a:rPr>
                        <a:t>：3313</a:t>
                      </a:r>
                      <a:r>
                        <a:rPr sz="2800" dirty="0">
                          <a:latin typeface="新宋体" panose="02010609030101010101" charset="-122"/>
                          <a:cs typeface="新宋体" panose="02010609030101010101" charset="-122"/>
                        </a:rPr>
                        <a:t>3</a:t>
                      </a:r>
                      <a:r>
                        <a:rPr sz="2800" spc="-5" dirty="0">
                          <a:solidFill>
                            <a:srgbClr val="FF0000"/>
                          </a:solidFill>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030</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r h="454780">
                <a:tc>
                  <a:txBody>
                    <a:bodyPr/>
                    <a:lstStyle/>
                    <a:p>
                      <a:endParaRPr sz="2800">
                        <a:latin typeface="新宋体" panose="02010609030101010101" charset="-122"/>
                        <a:cs typeface="新宋体" panose="02010609030101010101" charset="-122"/>
                      </a:endParaRPr>
                    </a:p>
                  </a:txBody>
                  <a:tcPr marL="0" marR="0" marT="0" marB="0"/>
                </a:tc>
                <a:tc>
                  <a:txBody>
                    <a:bodyPr/>
                    <a:lstStyle/>
                    <a:p>
                      <a:pPr marL="152400">
                        <a:lnSpc>
                          <a:spcPts val="3245"/>
                        </a:lnSpc>
                      </a:pPr>
                      <a:r>
                        <a:rPr sz="2800" spc="-5" dirty="0">
                          <a:latin typeface="新宋体" panose="02010609030101010101" charset="-122"/>
                          <a:cs typeface="新宋体" panose="02010609030101010101" charset="-122"/>
                        </a:rPr>
                        <a:t>形状数</a:t>
                      </a:r>
                      <a:endParaRPr sz="2800">
                        <a:latin typeface="新宋体" panose="02010609030101010101" charset="-122"/>
                        <a:cs typeface="新宋体" panose="02010609030101010101" charset="-122"/>
                      </a:endParaRPr>
                    </a:p>
                  </a:txBody>
                  <a:tcPr marL="0" marR="0" marT="0" marB="0"/>
                </a:tc>
                <a:tc>
                  <a:txBody>
                    <a:bodyPr/>
                    <a:lstStyle/>
                    <a:p>
                      <a:pPr marL="177800">
                        <a:lnSpc>
                          <a:spcPts val="3245"/>
                        </a:lnSpc>
                      </a:pPr>
                      <a:r>
                        <a:rPr sz="2800" spc="-1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03033133</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2"/>
                  </a:ext>
                </a:extLst>
              </a:tr>
            </a:tbl>
          </a:graphicData>
        </a:graphic>
      </p:graphicFrame>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706509" y="3944873"/>
            <a:ext cx="762000" cy="762000"/>
          </a:xfrm>
          <a:custGeom>
            <a:avLst/>
            <a:gdLst/>
            <a:ahLst/>
            <a:cxnLst/>
            <a:rect l="l" t="t" r="r" b="b"/>
            <a:pathLst>
              <a:path w="762000" h="762000">
                <a:moveTo>
                  <a:pt x="0" y="0"/>
                </a:moveTo>
                <a:lnTo>
                  <a:pt x="0" y="762000"/>
                </a:lnTo>
                <a:lnTo>
                  <a:pt x="761999" y="762000"/>
                </a:lnTo>
                <a:lnTo>
                  <a:pt x="761999" y="0"/>
                </a:lnTo>
                <a:lnTo>
                  <a:pt x="0" y="0"/>
                </a:lnTo>
                <a:close/>
              </a:path>
            </a:pathLst>
          </a:custGeom>
          <a:ln w="28575">
            <a:solidFill>
              <a:srgbClr val="000000"/>
            </a:solidFill>
          </a:ln>
        </p:spPr>
        <p:txBody>
          <a:bodyPr wrap="square" lIns="0" tIns="0" rIns="0" bIns="0" rtlCol="0"/>
          <a:lstStyle/>
          <a:p>
            <a:endParaRPr/>
          </a:p>
        </p:txBody>
      </p:sp>
      <p:sp>
        <p:nvSpPr>
          <p:cNvPr id="6" name="object 6"/>
          <p:cNvSpPr/>
          <p:nvPr/>
        </p:nvSpPr>
        <p:spPr>
          <a:xfrm>
            <a:off x="2706509" y="3944873"/>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2732"/>
                </a:lnTo>
                <a:lnTo>
                  <a:pt x="11334" y="64865"/>
                </a:lnTo>
                <a:lnTo>
                  <a:pt x="23467" y="73140"/>
                </a:lnTo>
                <a:lnTo>
                  <a:pt x="38100" y="76200"/>
                </a:lnTo>
                <a:lnTo>
                  <a:pt x="53054" y="73140"/>
                </a:lnTo>
                <a:lnTo>
                  <a:pt x="65151" y="64865"/>
                </a:lnTo>
                <a:lnTo>
                  <a:pt x="73247" y="52732"/>
                </a:lnTo>
                <a:lnTo>
                  <a:pt x="76200" y="38100"/>
                </a:lnTo>
                <a:close/>
              </a:path>
            </a:pathLst>
          </a:custGeom>
          <a:solidFill>
            <a:srgbClr val="FF3399"/>
          </a:solidFill>
        </p:spPr>
        <p:txBody>
          <a:bodyPr wrap="square" lIns="0" tIns="0" rIns="0" bIns="0" rtlCol="0"/>
          <a:lstStyle/>
          <a:p>
            <a:endParaRPr/>
          </a:p>
        </p:txBody>
      </p:sp>
      <p:sp>
        <p:nvSpPr>
          <p:cNvPr id="7" name="object 7"/>
          <p:cNvSpPr/>
          <p:nvPr/>
        </p:nvSpPr>
        <p:spPr>
          <a:xfrm>
            <a:off x="2706509" y="3944873"/>
            <a:ext cx="76200" cy="76200"/>
          </a:xfrm>
          <a:custGeom>
            <a:avLst/>
            <a:gdLst/>
            <a:ahLst/>
            <a:cxnLst/>
            <a:rect l="l" t="t" r="r" b="b"/>
            <a:pathLst>
              <a:path w="76200" h="76200">
                <a:moveTo>
                  <a:pt x="38100" y="0"/>
                </a:moveTo>
                <a:lnTo>
                  <a:pt x="23467" y="2952"/>
                </a:lnTo>
                <a:lnTo>
                  <a:pt x="11334" y="11049"/>
                </a:lnTo>
                <a:lnTo>
                  <a:pt x="3059" y="23145"/>
                </a:lnTo>
                <a:lnTo>
                  <a:pt x="0" y="38100"/>
                </a:lnTo>
                <a:lnTo>
                  <a:pt x="3059" y="52732"/>
                </a:lnTo>
                <a:lnTo>
                  <a:pt x="11334" y="64865"/>
                </a:lnTo>
                <a:lnTo>
                  <a:pt x="23467" y="73140"/>
                </a:lnTo>
                <a:lnTo>
                  <a:pt x="38100" y="76200"/>
                </a:lnTo>
                <a:lnTo>
                  <a:pt x="53054" y="73140"/>
                </a:lnTo>
                <a:lnTo>
                  <a:pt x="65151" y="64865"/>
                </a:lnTo>
                <a:lnTo>
                  <a:pt x="73247" y="52732"/>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8" name="object 8"/>
          <p:cNvSpPr txBox="1"/>
          <p:nvPr/>
        </p:nvSpPr>
        <p:spPr>
          <a:xfrm>
            <a:off x="2186304" y="5003292"/>
            <a:ext cx="1619250" cy="1105535"/>
          </a:xfrm>
          <a:prstGeom prst="rect">
            <a:avLst/>
          </a:prstGeom>
        </p:spPr>
        <p:txBody>
          <a:bodyPr vert="horz" wrap="square" lIns="0" tIns="0" rIns="0" bIns="0" rtlCol="0">
            <a:spAutoFit/>
          </a:bodyPr>
          <a:lstStyle/>
          <a:p>
            <a:pPr marL="12700" marR="5080" algn="just">
              <a:lnSpc>
                <a:spcPct val="100000"/>
              </a:lnSpc>
            </a:pPr>
            <a:r>
              <a:rPr sz="2400" dirty="0">
                <a:latin typeface="新宋体" panose="02010609030101010101" charset="-122"/>
                <a:cs typeface="新宋体" panose="02010609030101010101" charset="-122"/>
              </a:rPr>
              <a:t>链码：</a:t>
            </a:r>
            <a:r>
              <a:rPr sz="2400" dirty="0">
                <a:latin typeface="Arial" panose="020B0604020202020204"/>
                <a:cs typeface="Arial" panose="020B0604020202020204"/>
              </a:rPr>
              <a:t>0321 </a:t>
            </a:r>
            <a:r>
              <a:rPr sz="2400" dirty="0">
                <a:latin typeface="新宋体" panose="02010609030101010101" charset="-122"/>
                <a:cs typeface="新宋体" panose="02010609030101010101" charset="-122"/>
              </a:rPr>
              <a:t>首差：</a:t>
            </a:r>
            <a:r>
              <a:rPr sz="2400" dirty="0">
                <a:latin typeface="Arial" panose="020B0604020202020204"/>
                <a:cs typeface="Arial" panose="020B0604020202020204"/>
              </a:rPr>
              <a:t>3333 </a:t>
            </a:r>
            <a:r>
              <a:rPr sz="2400" dirty="0">
                <a:latin typeface="新宋体" panose="02010609030101010101" charset="-122"/>
                <a:cs typeface="新宋体" panose="02010609030101010101" charset="-122"/>
              </a:rPr>
              <a:t>形状：</a:t>
            </a:r>
            <a:r>
              <a:rPr sz="2400" dirty="0">
                <a:latin typeface="Arial" panose="020B0604020202020204"/>
                <a:cs typeface="Arial" panose="020B0604020202020204"/>
              </a:rPr>
              <a:t>3333</a:t>
            </a:r>
            <a:endParaRPr sz="2400">
              <a:latin typeface="Arial" panose="020B0604020202020204"/>
              <a:cs typeface="Arial" panose="020B0604020202020204"/>
            </a:endParaRPr>
          </a:p>
        </p:txBody>
      </p:sp>
      <p:sp>
        <p:nvSpPr>
          <p:cNvPr id="9" name="object 9"/>
          <p:cNvSpPr/>
          <p:nvPr/>
        </p:nvSpPr>
        <p:spPr>
          <a:xfrm>
            <a:off x="4687709" y="3944873"/>
            <a:ext cx="1524000" cy="762000"/>
          </a:xfrm>
          <a:custGeom>
            <a:avLst/>
            <a:gdLst/>
            <a:ahLst/>
            <a:cxnLst/>
            <a:rect l="l" t="t" r="r" b="b"/>
            <a:pathLst>
              <a:path w="1524000" h="762000">
                <a:moveTo>
                  <a:pt x="0" y="0"/>
                </a:moveTo>
                <a:lnTo>
                  <a:pt x="0" y="762000"/>
                </a:lnTo>
                <a:lnTo>
                  <a:pt x="1524000" y="762000"/>
                </a:lnTo>
                <a:lnTo>
                  <a:pt x="1524000" y="0"/>
                </a:lnTo>
                <a:lnTo>
                  <a:pt x="0" y="0"/>
                </a:lnTo>
                <a:close/>
              </a:path>
            </a:pathLst>
          </a:custGeom>
          <a:ln w="28575">
            <a:solidFill>
              <a:srgbClr val="000000"/>
            </a:solidFill>
          </a:ln>
        </p:spPr>
        <p:txBody>
          <a:bodyPr wrap="square" lIns="0" tIns="0" rIns="0" bIns="0" rtlCol="0"/>
          <a:lstStyle/>
          <a:p>
            <a:endParaRPr/>
          </a:p>
        </p:txBody>
      </p:sp>
      <p:sp>
        <p:nvSpPr>
          <p:cNvPr id="10" name="object 10"/>
          <p:cNvSpPr/>
          <p:nvPr/>
        </p:nvSpPr>
        <p:spPr>
          <a:xfrm>
            <a:off x="4687709" y="3944873"/>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2732"/>
                </a:lnTo>
                <a:lnTo>
                  <a:pt x="11334" y="64865"/>
                </a:lnTo>
                <a:lnTo>
                  <a:pt x="23467" y="73140"/>
                </a:lnTo>
                <a:lnTo>
                  <a:pt x="38100" y="76200"/>
                </a:lnTo>
                <a:lnTo>
                  <a:pt x="53054" y="73140"/>
                </a:lnTo>
                <a:lnTo>
                  <a:pt x="65151" y="64865"/>
                </a:lnTo>
                <a:lnTo>
                  <a:pt x="73247" y="52732"/>
                </a:lnTo>
                <a:lnTo>
                  <a:pt x="76200" y="38100"/>
                </a:lnTo>
                <a:close/>
              </a:path>
            </a:pathLst>
          </a:custGeom>
          <a:solidFill>
            <a:srgbClr val="FF3399"/>
          </a:solidFill>
        </p:spPr>
        <p:txBody>
          <a:bodyPr wrap="square" lIns="0" tIns="0" rIns="0" bIns="0" rtlCol="0"/>
          <a:lstStyle/>
          <a:p>
            <a:endParaRPr/>
          </a:p>
        </p:txBody>
      </p:sp>
      <p:sp>
        <p:nvSpPr>
          <p:cNvPr id="11" name="object 11"/>
          <p:cNvSpPr/>
          <p:nvPr/>
        </p:nvSpPr>
        <p:spPr>
          <a:xfrm>
            <a:off x="4687709" y="3944873"/>
            <a:ext cx="76200" cy="76200"/>
          </a:xfrm>
          <a:custGeom>
            <a:avLst/>
            <a:gdLst/>
            <a:ahLst/>
            <a:cxnLst/>
            <a:rect l="l" t="t" r="r" b="b"/>
            <a:pathLst>
              <a:path w="76200" h="76200">
                <a:moveTo>
                  <a:pt x="38100" y="0"/>
                </a:moveTo>
                <a:lnTo>
                  <a:pt x="23467" y="2952"/>
                </a:lnTo>
                <a:lnTo>
                  <a:pt x="11334" y="11049"/>
                </a:lnTo>
                <a:lnTo>
                  <a:pt x="3059" y="23145"/>
                </a:lnTo>
                <a:lnTo>
                  <a:pt x="0" y="38100"/>
                </a:lnTo>
                <a:lnTo>
                  <a:pt x="3059" y="52732"/>
                </a:lnTo>
                <a:lnTo>
                  <a:pt x="11334" y="64865"/>
                </a:lnTo>
                <a:lnTo>
                  <a:pt x="23467" y="73140"/>
                </a:lnTo>
                <a:lnTo>
                  <a:pt x="38100" y="76200"/>
                </a:lnTo>
                <a:lnTo>
                  <a:pt x="53054" y="73140"/>
                </a:lnTo>
                <a:lnTo>
                  <a:pt x="65151" y="64865"/>
                </a:lnTo>
                <a:lnTo>
                  <a:pt x="73247" y="52732"/>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4507357" y="5022342"/>
            <a:ext cx="1854200" cy="1090930"/>
          </a:xfrm>
          <a:prstGeom prst="rect">
            <a:avLst/>
          </a:prstGeom>
        </p:spPr>
        <p:txBody>
          <a:bodyPr vert="horz" wrap="square" lIns="0" tIns="0" rIns="0" bIns="0" rtlCol="0">
            <a:spAutoFit/>
          </a:bodyPr>
          <a:lstStyle/>
          <a:p>
            <a:pPr marL="12700" marR="5080" algn="just">
              <a:lnSpc>
                <a:spcPct val="100000"/>
              </a:lnSpc>
            </a:pPr>
            <a:r>
              <a:rPr sz="2400" dirty="0">
                <a:latin typeface="新宋体" panose="02010609030101010101" charset="-122"/>
                <a:cs typeface="新宋体" panose="02010609030101010101" charset="-122"/>
              </a:rPr>
              <a:t>链码：003221 首差：303303 形状：033033</a:t>
            </a:r>
            <a:endParaRPr sz="2400">
              <a:latin typeface="新宋体" panose="02010609030101010101" charset="-122"/>
              <a:cs typeface="新宋体" panose="02010609030101010101" charset="-122"/>
            </a:endParaRPr>
          </a:p>
        </p:txBody>
      </p:sp>
      <p:sp>
        <p:nvSpPr>
          <p:cNvPr id="13" name="object 13"/>
          <p:cNvSpPr/>
          <p:nvPr/>
        </p:nvSpPr>
        <p:spPr>
          <a:xfrm>
            <a:off x="5449709" y="3868673"/>
            <a:ext cx="0" cy="228600"/>
          </a:xfrm>
          <a:custGeom>
            <a:avLst/>
            <a:gdLst/>
            <a:ahLst/>
            <a:cxnLst/>
            <a:rect l="l" t="t" r="r" b="b"/>
            <a:pathLst>
              <a:path h="228600">
                <a:moveTo>
                  <a:pt x="0" y="0"/>
                </a:moveTo>
                <a:lnTo>
                  <a:pt x="0" y="228600"/>
                </a:lnTo>
              </a:path>
            </a:pathLst>
          </a:custGeom>
          <a:ln w="28575">
            <a:solidFill>
              <a:srgbClr val="000000"/>
            </a:solidFill>
          </a:ln>
        </p:spPr>
        <p:txBody>
          <a:bodyPr wrap="square" lIns="0" tIns="0" rIns="0" bIns="0" rtlCol="0"/>
          <a:lstStyle/>
          <a:p>
            <a:endParaRPr/>
          </a:p>
        </p:txBody>
      </p:sp>
      <p:sp>
        <p:nvSpPr>
          <p:cNvPr id="14" name="object 14"/>
          <p:cNvSpPr/>
          <p:nvPr/>
        </p:nvSpPr>
        <p:spPr>
          <a:xfrm>
            <a:off x="5449709" y="4554473"/>
            <a:ext cx="0" cy="228600"/>
          </a:xfrm>
          <a:custGeom>
            <a:avLst/>
            <a:gdLst/>
            <a:ahLst/>
            <a:cxnLst/>
            <a:rect l="l" t="t" r="r" b="b"/>
            <a:pathLst>
              <a:path h="228600">
                <a:moveTo>
                  <a:pt x="0" y="0"/>
                </a:moveTo>
                <a:lnTo>
                  <a:pt x="0" y="228600"/>
                </a:lnTo>
              </a:path>
            </a:pathLst>
          </a:custGeom>
          <a:ln w="28575">
            <a:solidFill>
              <a:srgbClr val="000000"/>
            </a:solidFill>
          </a:ln>
        </p:spPr>
        <p:txBody>
          <a:bodyPr wrap="square" lIns="0" tIns="0" rIns="0" bIns="0" rtlCol="0"/>
          <a:lstStyle/>
          <a:p>
            <a:endParaRPr/>
          </a:p>
        </p:txBody>
      </p:sp>
      <p:sp>
        <p:nvSpPr>
          <p:cNvPr id="15" name="object 15"/>
          <p:cNvSpPr/>
          <p:nvPr/>
        </p:nvSpPr>
        <p:spPr>
          <a:xfrm>
            <a:off x="7126096" y="3944873"/>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2732"/>
                </a:lnTo>
                <a:lnTo>
                  <a:pt x="11334" y="64865"/>
                </a:lnTo>
                <a:lnTo>
                  <a:pt x="23467" y="73140"/>
                </a:lnTo>
                <a:lnTo>
                  <a:pt x="38100" y="76200"/>
                </a:lnTo>
                <a:lnTo>
                  <a:pt x="53054" y="73140"/>
                </a:lnTo>
                <a:lnTo>
                  <a:pt x="65151" y="64865"/>
                </a:lnTo>
                <a:lnTo>
                  <a:pt x="73247" y="52732"/>
                </a:lnTo>
                <a:lnTo>
                  <a:pt x="76200" y="38100"/>
                </a:lnTo>
                <a:close/>
              </a:path>
            </a:pathLst>
          </a:custGeom>
          <a:solidFill>
            <a:srgbClr val="FF3399"/>
          </a:solidFill>
        </p:spPr>
        <p:txBody>
          <a:bodyPr wrap="square" lIns="0" tIns="0" rIns="0" bIns="0" rtlCol="0"/>
          <a:lstStyle/>
          <a:p>
            <a:endParaRPr/>
          </a:p>
        </p:txBody>
      </p:sp>
      <p:sp>
        <p:nvSpPr>
          <p:cNvPr id="16" name="object 16"/>
          <p:cNvSpPr/>
          <p:nvPr/>
        </p:nvSpPr>
        <p:spPr>
          <a:xfrm>
            <a:off x="7126096" y="3944873"/>
            <a:ext cx="76200" cy="76200"/>
          </a:xfrm>
          <a:custGeom>
            <a:avLst/>
            <a:gdLst/>
            <a:ahLst/>
            <a:cxnLst/>
            <a:rect l="l" t="t" r="r" b="b"/>
            <a:pathLst>
              <a:path w="76200" h="76200">
                <a:moveTo>
                  <a:pt x="38100" y="0"/>
                </a:moveTo>
                <a:lnTo>
                  <a:pt x="23467" y="2952"/>
                </a:lnTo>
                <a:lnTo>
                  <a:pt x="11334" y="11049"/>
                </a:lnTo>
                <a:lnTo>
                  <a:pt x="3059" y="23145"/>
                </a:lnTo>
                <a:lnTo>
                  <a:pt x="0" y="38100"/>
                </a:lnTo>
                <a:lnTo>
                  <a:pt x="3059" y="52732"/>
                </a:lnTo>
                <a:lnTo>
                  <a:pt x="11334" y="64865"/>
                </a:lnTo>
                <a:lnTo>
                  <a:pt x="23467" y="73140"/>
                </a:lnTo>
                <a:lnTo>
                  <a:pt x="38100" y="76200"/>
                </a:lnTo>
                <a:lnTo>
                  <a:pt x="53054" y="73140"/>
                </a:lnTo>
                <a:lnTo>
                  <a:pt x="65151" y="64865"/>
                </a:lnTo>
                <a:lnTo>
                  <a:pt x="73247" y="52732"/>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1844929" y="1855215"/>
            <a:ext cx="6870700" cy="200152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序号为4、6、8的形状数举例：</a:t>
            </a:r>
            <a:endParaRPr sz="3200">
              <a:latin typeface="新宋体" panose="02010609030101010101" charset="-122"/>
              <a:cs typeface="新宋体" panose="02010609030101010101" charset="-122"/>
            </a:endParaRPr>
          </a:p>
          <a:p>
            <a:pPr>
              <a:lnSpc>
                <a:spcPct val="100000"/>
              </a:lnSpc>
              <a:spcBef>
                <a:spcPts val="55"/>
              </a:spcBef>
            </a:pPr>
            <a:endParaRPr sz="3450">
              <a:latin typeface="Times New Roman" panose="02020603050405020304"/>
              <a:cs typeface="Times New Roman" panose="02020603050405020304"/>
            </a:endParaRPr>
          </a:p>
          <a:p>
            <a:pPr marL="721995">
              <a:lnSpc>
                <a:spcPts val="3295"/>
              </a:lnSpc>
              <a:tabLst>
                <a:tab pos="3169920" algn="l"/>
                <a:tab pos="5969000" algn="l"/>
              </a:tabLst>
            </a:pPr>
            <a:r>
              <a:rPr sz="2800" spc="-5" dirty="0">
                <a:solidFill>
                  <a:srgbClr val="FF0000"/>
                </a:solidFill>
                <a:latin typeface="新宋体" panose="02010609030101010101" charset="-122"/>
                <a:cs typeface="新宋体" panose="02010609030101010101" charset="-122"/>
              </a:rPr>
              <a:t>序号</a:t>
            </a:r>
            <a:r>
              <a:rPr sz="2800" dirty="0">
                <a:solidFill>
                  <a:srgbClr val="FF0000"/>
                </a:solidFill>
                <a:latin typeface="新宋体" panose="02010609030101010101" charset="-122"/>
                <a:cs typeface="新宋体" panose="02010609030101010101" charset="-122"/>
              </a:rPr>
              <a:t>4	</a:t>
            </a:r>
            <a:r>
              <a:rPr sz="2800" spc="-5" dirty="0">
                <a:solidFill>
                  <a:srgbClr val="FF0000"/>
                </a:solidFill>
                <a:latin typeface="新宋体" panose="02010609030101010101" charset="-122"/>
                <a:cs typeface="新宋体" panose="02010609030101010101" charset="-122"/>
              </a:rPr>
              <a:t>序号</a:t>
            </a:r>
            <a:r>
              <a:rPr sz="2800" dirty="0">
                <a:solidFill>
                  <a:srgbClr val="FF0000"/>
                </a:solidFill>
                <a:latin typeface="新宋体" panose="02010609030101010101" charset="-122"/>
                <a:cs typeface="新宋体" panose="02010609030101010101" charset="-122"/>
              </a:rPr>
              <a:t>6	</a:t>
            </a:r>
            <a:r>
              <a:rPr sz="2800" spc="-5" dirty="0">
                <a:solidFill>
                  <a:srgbClr val="FF0000"/>
                </a:solidFill>
                <a:latin typeface="新宋体" panose="02010609030101010101" charset="-122"/>
                <a:cs typeface="新宋体" panose="02010609030101010101" charset="-122"/>
              </a:rPr>
              <a:t>序号8</a:t>
            </a:r>
            <a:endParaRPr sz="2800">
              <a:latin typeface="新宋体" panose="02010609030101010101" charset="-122"/>
              <a:cs typeface="新宋体" panose="02010609030101010101" charset="-122"/>
            </a:endParaRPr>
          </a:p>
        </p:txBody>
      </p:sp>
      <p:sp>
        <p:nvSpPr>
          <p:cNvPr id="18" name="object 18"/>
          <p:cNvSpPr txBox="1"/>
          <p:nvPr/>
        </p:nvSpPr>
        <p:spPr>
          <a:xfrm>
            <a:off x="7142353" y="5004816"/>
            <a:ext cx="2159000" cy="1090930"/>
          </a:xfrm>
          <a:prstGeom prst="rect">
            <a:avLst/>
          </a:prstGeom>
        </p:spPr>
        <p:txBody>
          <a:bodyPr vert="horz" wrap="square" lIns="0" tIns="0" rIns="0" bIns="0" rtlCol="0">
            <a:spAutoFit/>
          </a:bodyPr>
          <a:lstStyle/>
          <a:p>
            <a:pPr marL="12700" marR="5080" algn="just">
              <a:lnSpc>
                <a:spcPct val="100000"/>
              </a:lnSpc>
            </a:pPr>
            <a:r>
              <a:rPr sz="2400" dirty="0">
                <a:latin typeface="新宋体" panose="02010609030101010101" charset="-122"/>
                <a:cs typeface="新宋体" panose="02010609030101010101" charset="-122"/>
              </a:rPr>
              <a:t>链码：00032221 首差：30033003 形状：00330033</a:t>
            </a:r>
            <a:endParaRPr sz="2400">
              <a:latin typeface="新宋体" panose="02010609030101010101" charset="-122"/>
              <a:cs typeface="新宋体" panose="02010609030101010101" charset="-122"/>
            </a:endParaRPr>
          </a:p>
        </p:txBody>
      </p:sp>
      <p:sp>
        <p:nvSpPr>
          <p:cNvPr id="20" name="object 20"/>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graphicFrame>
        <p:nvGraphicFramePr>
          <p:cNvPr id="19" name="object 19"/>
          <p:cNvGraphicFramePr>
            <a:graphicFrameLocks noGrp="1"/>
          </p:cNvGraphicFramePr>
          <p:nvPr/>
        </p:nvGraphicFramePr>
        <p:xfrm>
          <a:off x="7111809" y="3930586"/>
          <a:ext cx="2254757" cy="1188720"/>
        </p:xfrm>
        <a:graphic>
          <a:graphicData uri="http://schemas.openxmlformats.org/drawingml/2006/table">
            <a:tbl>
              <a:tblPr firstRow="1" bandRow="1">
                <a:tableStyleId>{2D5ABB26-0587-4C30-8999-92F81FD0307C}</a:tableStyleId>
              </a:tblPr>
              <a:tblGrid>
                <a:gridCol w="762000">
                  <a:extLst>
                    <a:ext uri="{9D8B030D-6E8A-4147-A177-3AD203B41FA5}">
                      <a16:colId xmlns="" xmlns:a16="http://schemas.microsoft.com/office/drawing/2014/main" val="20000"/>
                    </a:ext>
                  </a:extLst>
                </a:gridCol>
                <a:gridCol w="806957">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20002"/>
                    </a:ext>
                  </a:extLst>
                </a:gridCol>
              </a:tblGrid>
              <a:tr h="152400">
                <a:tc>
                  <a:txBody>
                    <a:bodyPr/>
                    <a:lstStyle/>
                    <a:p>
                      <a:endParaRPr sz="2400">
                        <a:latin typeface="新宋体" panose="02010609030101010101" charset="-122"/>
                        <a:cs typeface="新宋体" panose="02010609030101010101" charset="-122"/>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tcPr>
                </a:tc>
                <a:tc>
                  <a:txBody>
                    <a:bodyPr/>
                    <a:lstStyle/>
                    <a:p>
                      <a:endParaRPr sz="2400">
                        <a:latin typeface="新宋体" panose="02010609030101010101" charset="-122"/>
                        <a:cs typeface="新宋体" panose="02010609030101010101" charset="-122"/>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tcPr>
                </a:tc>
                <a:tc>
                  <a:txBody>
                    <a:bodyPr/>
                    <a:lstStyle/>
                    <a:p>
                      <a:endParaRPr sz="2400">
                        <a:latin typeface="新宋体" panose="02010609030101010101" charset="-122"/>
                        <a:cs typeface="新宋体" panose="02010609030101010101" charset="-122"/>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tcPr>
                </a:tc>
                <a:extLst>
                  <a:ext uri="{0D108BD9-81ED-4DB2-BD59-A6C34878D82A}">
                    <a16:rowId xmlns="" xmlns:a16="http://schemas.microsoft.com/office/drawing/2014/main" val="10000"/>
                  </a:ext>
                </a:extLst>
              </a:tr>
              <a:tr h="457200">
                <a:tc gridSpan="3">
                  <a:txBody>
                    <a:bodyPr/>
                    <a:lstStyle/>
                    <a:p>
                      <a:endParaRPr sz="2400">
                        <a:latin typeface="新宋体" panose="02010609030101010101" charset="-122"/>
                        <a:cs typeface="新宋体" panose="02010609030101010101" charset="-122"/>
                      </a:endParaRPr>
                    </a:p>
                  </a:txBody>
                  <a:tcPr marL="0" marR="0" marT="0" marB="0">
                    <a:lnL w="28575">
                      <a:solidFill>
                        <a:srgbClr val="000000"/>
                      </a:solidFill>
                      <a:prstDash val="solid"/>
                    </a:lnL>
                    <a:lnR w="28575">
                      <a:solidFill>
                        <a:srgbClr val="000000"/>
                      </a:solidFill>
                      <a:prstDash val="solid"/>
                    </a:lnR>
                  </a:tcPr>
                </a:tc>
                <a:tc hMerge="1">
                  <a:txBody>
                    <a:bodyPr/>
                    <a:lstStyle/>
                    <a:p>
                      <a:endParaRPr lang="zh-CN"/>
                    </a:p>
                  </a:txBody>
                  <a:tcPr marL="0" marR="0" marT="0" marB="0"/>
                </a:tc>
                <a:tc hMerge="1">
                  <a:txBody>
                    <a:bodyPr/>
                    <a:lstStyle/>
                    <a:p>
                      <a:endParaRPr lang="zh-CN"/>
                    </a:p>
                  </a:txBody>
                  <a:tcPr marL="0" marR="0" marT="0" marB="0"/>
                </a:tc>
                <a:extLst>
                  <a:ext uri="{0D108BD9-81ED-4DB2-BD59-A6C34878D82A}">
                    <a16:rowId xmlns="" xmlns:a16="http://schemas.microsoft.com/office/drawing/2014/main" val="10001"/>
                  </a:ext>
                </a:extLst>
              </a:tr>
              <a:tr h="152400">
                <a:tc>
                  <a:txBody>
                    <a:bodyPr/>
                    <a:lstStyle/>
                    <a:p>
                      <a:endParaRPr sz="2400">
                        <a:latin typeface="新宋体" panose="02010609030101010101" charset="-122"/>
                        <a:cs typeface="新宋体" panose="02010609030101010101" charset="-122"/>
                      </a:endParaRPr>
                    </a:p>
                  </a:txBody>
                  <a:tcPr marL="0" marR="0" marT="0" marB="0">
                    <a:lnL w="28575">
                      <a:solidFill>
                        <a:srgbClr val="000000"/>
                      </a:solidFill>
                      <a:prstDash val="solid"/>
                    </a:lnL>
                    <a:lnR w="28575">
                      <a:solidFill>
                        <a:srgbClr val="000000"/>
                      </a:solidFill>
                      <a:prstDash val="solid"/>
                    </a:lnR>
                    <a:lnB w="28575">
                      <a:solidFill>
                        <a:srgbClr val="000000"/>
                      </a:solidFill>
                      <a:prstDash val="solid"/>
                    </a:lnB>
                  </a:tcPr>
                </a:tc>
                <a:tc>
                  <a:txBody>
                    <a:bodyPr/>
                    <a:lstStyle/>
                    <a:p>
                      <a:endParaRPr sz="2400">
                        <a:latin typeface="新宋体" panose="02010609030101010101" charset="-122"/>
                        <a:cs typeface="新宋体" panose="02010609030101010101" charset="-122"/>
                      </a:endParaRPr>
                    </a:p>
                  </a:txBody>
                  <a:tcPr marL="0" marR="0" marT="0" marB="0">
                    <a:lnL w="28575">
                      <a:solidFill>
                        <a:srgbClr val="000000"/>
                      </a:solidFill>
                      <a:prstDash val="solid"/>
                    </a:lnL>
                    <a:lnR w="28575">
                      <a:solidFill>
                        <a:srgbClr val="000000"/>
                      </a:solidFill>
                      <a:prstDash val="solid"/>
                    </a:lnR>
                    <a:lnB w="28575">
                      <a:solidFill>
                        <a:srgbClr val="000000"/>
                      </a:solidFill>
                      <a:prstDash val="solid"/>
                    </a:lnB>
                  </a:tcPr>
                </a:tc>
                <a:tc>
                  <a:txBody>
                    <a:bodyPr/>
                    <a:lstStyle/>
                    <a:p>
                      <a:endParaRPr sz="2400">
                        <a:latin typeface="新宋体" panose="02010609030101010101" charset="-122"/>
                        <a:cs typeface="新宋体" panose="02010609030101010101" charset="-122"/>
                      </a:endParaRPr>
                    </a:p>
                  </a:txBody>
                  <a:tcPr marL="0" marR="0" marT="0" marB="0">
                    <a:lnL w="28575">
                      <a:solidFill>
                        <a:srgbClr val="000000"/>
                      </a:solidFill>
                      <a:prstDash val="solid"/>
                    </a:lnL>
                    <a:lnR w="28575">
                      <a:solidFill>
                        <a:srgbClr val="000000"/>
                      </a:solidFill>
                      <a:prstDash val="solid"/>
                    </a:lnR>
                    <a:lnB w="28575">
                      <a:solidFill>
                        <a:srgbClr val="000000"/>
                      </a:solidFill>
                      <a:prstDash val="solid"/>
                    </a:lnB>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556627" y="3427476"/>
            <a:ext cx="762000" cy="1524000"/>
          </a:xfrm>
          <a:custGeom>
            <a:avLst/>
            <a:gdLst/>
            <a:ahLst/>
            <a:cxnLst/>
            <a:rect l="l" t="t" r="r" b="b"/>
            <a:pathLst>
              <a:path w="762000" h="1524000">
                <a:moveTo>
                  <a:pt x="0" y="0"/>
                </a:moveTo>
                <a:lnTo>
                  <a:pt x="0" y="1524000"/>
                </a:lnTo>
                <a:lnTo>
                  <a:pt x="762000" y="1524000"/>
                </a:lnTo>
                <a:lnTo>
                  <a:pt x="762000" y="0"/>
                </a:lnTo>
                <a:lnTo>
                  <a:pt x="0" y="0"/>
                </a:lnTo>
                <a:close/>
              </a:path>
            </a:pathLst>
          </a:custGeom>
          <a:ln w="28575">
            <a:solidFill>
              <a:srgbClr val="000000"/>
            </a:solidFill>
          </a:ln>
        </p:spPr>
        <p:txBody>
          <a:bodyPr wrap="square" lIns="0" tIns="0" rIns="0" bIns="0" rtlCol="0"/>
          <a:lstStyle/>
          <a:p>
            <a:endParaRPr/>
          </a:p>
        </p:txBody>
      </p:sp>
      <p:sp>
        <p:nvSpPr>
          <p:cNvPr id="6" name="object 6"/>
          <p:cNvSpPr/>
          <p:nvPr/>
        </p:nvSpPr>
        <p:spPr>
          <a:xfrm>
            <a:off x="7556627" y="342747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2732"/>
                </a:lnTo>
                <a:lnTo>
                  <a:pt x="11049" y="64865"/>
                </a:lnTo>
                <a:lnTo>
                  <a:pt x="23145" y="73140"/>
                </a:lnTo>
                <a:lnTo>
                  <a:pt x="38100" y="76200"/>
                </a:lnTo>
                <a:lnTo>
                  <a:pt x="53054" y="73140"/>
                </a:lnTo>
                <a:lnTo>
                  <a:pt x="65151" y="64865"/>
                </a:lnTo>
                <a:lnTo>
                  <a:pt x="73247" y="52732"/>
                </a:lnTo>
                <a:lnTo>
                  <a:pt x="76200" y="38100"/>
                </a:lnTo>
                <a:close/>
              </a:path>
            </a:pathLst>
          </a:custGeom>
          <a:solidFill>
            <a:srgbClr val="FF3399"/>
          </a:solidFill>
        </p:spPr>
        <p:txBody>
          <a:bodyPr wrap="square" lIns="0" tIns="0" rIns="0" bIns="0" rtlCol="0"/>
          <a:lstStyle/>
          <a:p>
            <a:endParaRPr/>
          </a:p>
        </p:txBody>
      </p:sp>
      <p:sp>
        <p:nvSpPr>
          <p:cNvPr id="7" name="object 7"/>
          <p:cNvSpPr/>
          <p:nvPr/>
        </p:nvSpPr>
        <p:spPr>
          <a:xfrm>
            <a:off x="7556627" y="3427476"/>
            <a:ext cx="76200" cy="76200"/>
          </a:xfrm>
          <a:custGeom>
            <a:avLst/>
            <a:gdLst/>
            <a:ahLst/>
            <a:cxnLst/>
            <a:rect l="l" t="t" r="r" b="b"/>
            <a:pathLst>
              <a:path w="76200" h="76200">
                <a:moveTo>
                  <a:pt x="38100" y="0"/>
                </a:moveTo>
                <a:lnTo>
                  <a:pt x="23145" y="2952"/>
                </a:lnTo>
                <a:lnTo>
                  <a:pt x="11048" y="11049"/>
                </a:lnTo>
                <a:lnTo>
                  <a:pt x="2952" y="23145"/>
                </a:lnTo>
                <a:lnTo>
                  <a:pt x="0" y="38100"/>
                </a:lnTo>
                <a:lnTo>
                  <a:pt x="2952" y="52732"/>
                </a:lnTo>
                <a:lnTo>
                  <a:pt x="11049" y="64865"/>
                </a:lnTo>
                <a:lnTo>
                  <a:pt x="23145" y="73140"/>
                </a:lnTo>
                <a:lnTo>
                  <a:pt x="38100" y="76200"/>
                </a:lnTo>
                <a:lnTo>
                  <a:pt x="53054" y="73140"/>
                </a:lnTo>
                <a:lnTo>
                  <a:pt x="65151" y="64865"/>
                </a:lnTo>
                <a:lnTo>
                  <a:pt x="73247" y="52732"/>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8" name="object 8"/>
          <p:cNvSpPr txBox="1"/>
          <p:nvPr/>
        </p:nvSpPr>
        <p:spPr>
          <a:xfrm>
            <a:off x="6850506" y="5006340"/>
            <a:ext cx="1854200" cy="1091565"/>
          </a:xfrm>
          <a:prstGeom prst="rect">
            <a:avLst/>
          </a:prstGeom>
        </p:spPr>
        <p:txBody>
          <a:bodyPr vert="horz" wrap="square" lIns="0" tIns="0" rIns="0" bIns="0" rtlCol="0">
            <a:spAutoFit/>
          </a:bodyPr>
          <a:lstStyle/>
          <a:p>
            <a:pPr marL="12700" marR="5080" algn="just">
              <a:lnSpc>
                <a:spcPct val="100000"/>
              </a:lnSpc>
            </a:pPr>
            <a:r>
              <a:rPr sz="2400" dirty="0">
                <a:latin typeface="新宋体" panose="02010609030101010101" charset="-122"/>
                <a:cs typeface="新宋体" panose="02010609030101010101" charset="-122"/>
              </a:rPr>
              <a:t>链码：033211 首差：330330 形状：</a:t>
            </a:r>
            <a:r>
              <a:rPr sz="2400" dirty="0">
                <a:solidFill>
                  <a:srgbClr val="EE2B0A"/>
                </a:solidFill>
                <a:latin typeface="新宋体" panose="02010609030101010101" charset="-122"/>
                <a:cs typeface="新宋体" panose="02010609030101010101" charset="-122"/>
              </a:rPr>
              <a:t>033033</a:t>
            </a:r>
            <a:endParaRPr sz="2400">
              <a:latin typeface="新宋体" panose="02010609030101010101" charset="-122"/>
              <a:cs typeface="新宋体" panose="02010609030101010101" charset="-122"/>
            </a:endParaRPr>
          </a:p>
        </p:txBody>
      </p:sp>
      <p:sp>
        <p:nvSpPr>
          <p:cNvPr id="9" name="object 9"/>
          <p:cNvSpPr/>
          <p:nvPr/>
        </p:nvSpPr>
        <p:spPr>
          <a:xfrm>
            <a:off x="4312043" y="4189476"/>
            <a:ext cx="1524000" cy="762000"/>
          </a:xfrm>
          <a:custGeom>
            <a:avLst/>
            <a:gdLst/>
            <a:ahLst/>
            <a:cxnLst/>
            <a:rect l="l" t="t" r="r" b="b"/>
            <a:pathLst>
              <a:path w="1524000" h="762000">
                <a:moveTo>
                  <a:pt x="0" y="0"/>
                </a:moveTo>
                <a:lnTo>
                  <a:pt x="0" y="762000"/>
                </a:lnTo>
                <a:lnTo>
                  <a:pt x="1524000" y="762000"/>
                </a:lnTo>
                <a:lnTo>
                  <a:pt x="1524000" y="0"/>
                </a:lnTo>
                <a:lnTo>
                  <a:pt x="0" y="0"/>
                </a:lnTo>
                <a:close/>
              </a:path>
            </a:pathLst>
          </a:custGeom>
          <a:ln w="28575">
            <a:solidFill>
              <a:srgbClr val="000000"/>
            </a:solidFill>
          </a:ln>
        </p:spPr>
        <p:txBody>
          <a:bodyPr wrap="square" lIns="0" tIns="0" rIns="0" bIns="0" rtlCol="0"/>
          <a:lstStyle/>
          <a:p>
            <a:endParaRPr/>
          </a:p>
        </p:txBody>
      </p:sp>
      <p:sp>
        <p:nvSpPr>
          <p:cNvPr id="10" name="object 10"/>
          <p:cNvSpPr/>
          <p:nvPr/>
        </p:nvSpPr>
        <p:spPr>
          <a:xfrm>
            <a:off x="4312043" y="4189476"/>
            <a:ext cx="76200" cy="76200"/>
          </a:xfrm>
          <a:custGeom>
            <a:avLst/>
            <a:gdLst/>
            <a:ahLst/>
            <a:cxnLst/>
            <a:rect l="l" t="t" r="r" b="b"/>
            <a:pathLst>
              <a:path w="76200" h="76200">
                <a:moveTo>
                  <a:pt x="76200" y="38100"/>
                </a:moveTo>
                <a:lnTo>
                  <a:pt x="73140" y="23145"/>
                </a:lnTo>
                <a:lnTo>
                  <a:pt x="64865" y="11048"/>
                </a:lnTo>
                <a:lnTo>
                  <a:pt x="52732" y="2952"/>
                </a:lnTo>
                <a:lnTo>
                  <a:pt x="38100" y="0"/>
                </a:lnTo>
                <a:lnTo>
                  <a:pt x="23145" y="2952"/>
                </a:lnTo>
                <a:lnTo>
                  <a:pt x="11048" y="11049"/>
                </a:lnTo>
                <a:lnTo>
                  <a:pt x="2952" y="23145"/>
                </a:lnTo>
                <a:lnTo>
                  <a:pt x="0" y="38100"/>
                </a:lnTo>
                <a:lnTo>
                  <a:pt x="2952" y="52732"/>
                </a:lnTo>
                <a:lnTo>
                  <a:pt x="11049" y="64865"/>
                </a:lnTo>
                <a:lnTo>
                  <a:pt x="23145" y="73140"/>
                </a:lnTo>
                <a:lnTo>
                  <a:pt x="38100" y="76200"/>
                </a:lnTo>
                <a:lnTo>
                  <a:pt x="52732" y="73140"/>
                </a:lnTo>
                <a:lnTo>
                  <a:pt x="64865" y="64865"/>
                </a:lnTo>
                <a:lnTo>
                  <a:pt x="73140" y="52732"/>
                </a:lnTo>
                <a:lnTo>
                  <a:pt x="76200" y="38100"/>
                </a:lnTo>
                <a:close/>
              </a:path>
            </a:pathLst>
          </a:custGeom>
          <a:solidFill>
            <a:srgbClr val="FF3399"/>
          </a:solidFill>
        </p:spPr>
        <p:txBody>
          <a:bodyPr wrap="square" lIns="0" tIns="0" rIns="0" bIns="0" rtlCol="0"/>
          <a:lstStyle/>
          <a:p>
            <a:endParaRPr/>
          </a:p>
        </p:txBody>
      </p:sp>
      <p:sp>
        <p:nvSpPr>
          <p:cNvPr id="11" name="object 11"/>
          <p:cNvSpPr/>
          <p:nvPr/>
        </p:nvSpPr>
        <p:spPr>
          <a:xfrm>
            <a:off x="4312043" y="4189476"/>
            <a:ext cx="76200" cy="76200"/>
          </a:xfrm>
          <a:custGeom>
            <a:avLst/>
            <a:gdLst/>
            <a:ahLst/>
            <a:cxnLst/>
            <a:rect l="l" t="t" r="r" b="b"/>
            <a:pathLst>
              <a:path w="76200" h="76200">
                <a:moveTo>
                  <a:pt x="38100" y="0"/>
                </a:moveTo>
                <a:lnTo>
                  <a:pt x="23145" y="2952"/>
                </a:lnTo>
                <a:lnTo>
                  <a:pt x="11048" y="11049"/>
                </a:lnTo>
                <a:lnTo>
                  <a:pt x="2952" y="23145"/>
                </a:lnTo>
                <a:lnTo>
                  <a:pt x="0" y="38100"/>
                </a:lnTo>
                <a:lnTo>
                  <a:pt x="2952" y="52732"/>
                </a:lnTo>
                <a:lnTo>
                  <a:pt x="11049" y="64865"/>
                </a:lnTo>
                <a:lnTo>
                  <a:pt x="23145" y="73140"/>
                </a:lnTo>
                <a:lnTo>
                  <a:pt x="38100" y="76200"/>
                </a:lnTo>
                <a:lnTo>
                  <a:pt x="52732" y="73140"/>
                </a:lnTo>
                <a:lnTo>
                  <a:pt x="64865" y="64865"/>
                </a:lnTo>
                <a:lnTo>
                  <a:pt x="73140" y="52732"/>
                </a:lnTo>
                <a:lnTo>
                  <a:pt x="76200" y="38100"/>
                </a:lnTo>
                <a:lnTo>
                  <a:pt x="73140" y="23145"/>
                </a:lnTo>
                <a:lnTo>
                  <a:pt x="64865" y="11048"/>
                </a:lnTo>
                <a:lnTo>
                  <a:pt x="52732" y="2952"/>
                </a:lnTo>
                <a:lnTo>
                  <a:pt x="38100" y="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1844929" y="1855215"/>
            <a:ext cx="6473825" cy="224663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469900">
              <a:lnSpc>
                <a:spcPts val="3815"/>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序号为6的形状数举例：</a:t>
            </a:r>
            <a:endParaRPr sz="3200">
              <a:latin typeface="新宋体" panose="02010609030101010101" charset="-122"/>
              <a:cs typeface="新宋体" panose="02010609030101010101" charset="-122"/>
            </a:endParaRPr>
          </a:p>
          <a:p>
            <a:pPr marL="5572125">
              <a:lnSpc>
                <a:spcPts val="3335"/>
              </a:lnSpc>
            </a:pPr>
            <a:r>
              <a:rPr sz="2800" spc="-5" dirty="0">
                <a:solidFill>
                  <a:srgbClr val="FF0000"/>
                </a:solidFill>
                <a:latin typeface="新宋体" panose="02010609030101010101" charset="-122"/>
                <a:cs typeface="新宋体" panose="02010609030101010101" charset="-122"/>
              </a:rPr>
              <a:t>序号6</a:t>
            </a:r>
            <a:endParaRPr sz="2800">
              <a:latin typeface="新宋体" panose="02010609030101010101" charset="-122"/>
              <a:cs typeface="新宋体" panose="02010609030101010101" charset="-122"/>
            </a:endParaRPr>
          </a:p>
          <a:p>
            <a:pPr>
              <a:lnSpc>
                <a:spcPct val="100000"/>
              </a:lnSpc>
              <a:spcBef>
                <a:spcPts val="50"/>
              </a:spcBef>
            </a:pPr>
            <a:endParaRPr sz="2250">
              <a:latin typeface="Times New Roman" panose="02020603050405020304"/>
              <a:cs typeface="Times New Roman" panose="02020603050405020304"/>
            </a:endParaRPr>
          </a:p>
          <a:p>
            <a:pPr marR="100330" algn="ctr">
              <a:lnSpc>
                <a:spcPts val="3295"/>
              </a:lnSpc>
            </a:pPr>
            <a:r>
              <a:rPr sz="2800" spc="-5" dirty="0">
                <a:solidFill>
                  <a:srgbClr val="FF0000"/>
                </a:solidFill>
                <a:latin typeface="新宋体" panose="02010609030101010101" charset="-122"/>
                <a:cs typeface="新宋体" panose="02010609030101010101" charset="-122"/>
              </a:rPr>
              <a:t>序号6</a:t>
            </a:r>
            <a:endParaRPr sz="2800">
              <a:latin typeface="新宋体" panose="02010609030101010101" charset="-122"/>
              <a:cs typeface="新宋体" panose="02010609030101010101" charset="-122"/>
            </a:endParaRPr>
          </a:p>
        </p:txBody>
      </p:sp>
      <p:sp>
        <p:nvSpPr>
          <p:cNvPr id="13" name="object 13"/>
          <p:cNvSpPr/>
          <p:nvPr/>
        </p:nvSpPr>
        <p:spPr>
          <a:xfrm>
            <a:off x="5074043" y="4113276"/>
            <a:ext cx="0" cy="228600"/>
          </a:xfrm>
          <a:custGeom>
            <a:avLst/>
            <a:gdLst/>
            <a:ahLst/>
            <a:cxnLst/>
            <a:rect l="l" t="t" r="r" b="b"/>
            <a:pathLst>
              <a:path h="228600">
                <a:moveTo>
                  <a:pt x="0" y="0"/>
                </a:moveTo>
                <a:lnTo>
                  <a:pt x="0" y="228600"/>
                </a:lnTo>
              </a:path>
            </a:pathLst>
          </a:custGeom>
          <a:ln w="28575">
            <a:solidFill>
              <a:srgbClr val="000000"/>
            </a:solidFill>
          </a:ln>
        </p:spPr>
        <p:txBody>
          <a:bodyPr wrap="square" lIns="0" tIns="0" rIns="0" bIns="0" rtlCol="0"/>
          <a:lstStyle/>
          <a:p>
            <a:endParaRPr/>
          </a:p>
        </p:txBody>
      </p:sp>
      <p:sp>
        <p:nvSpPr>
          <p:cNvPr id="14" name="object 14"/>
          <p:cNvSpPr/>
          <p:nvPr/>
        </p:nvSpPr>
        <p:spPr>
          <a:xfrm>
            <a:off x="5074043" y="4799076"/>
            <a:ext cx="0" cy="228600"/>
          </a:xfrm>
          <a:custGeom>
            <a:avLst/>
            <a:gdLst/>
            <a:ahLst/>
            <a:cxnLst/>
            <a:rect l="l" t="t" r="r" b="b"/>
            <a:pathLst>
              <a:path h="228600">
                <a:moveTo>
                  <a:pt x="0" y="0"/>
                </a:moveTo>
                <a:lnTo>
                  <a:pt x="0" y="228600"/>
                </a:lnTo>
              </a:path>
            </a:pathLst>
          </a:custGeom>
          <a:ln w="28575">
            <a:solidFill>
              <a:srgbClr val="000000"/>
            </a:solidFill>
          </a:ln>
        </p:spPr>
        <p:txBody>
          <a:bodyPr wrap="square" lIns="0" tIns="0" rIns="0" bIns="0" rtlCol="0"/>
          <a:lstStyle/>
          <a:p>
            <a:endParaRPr/>
          </a:p>
        </p:txBody>
      </p:sp>
      <p:sp>
        <p:nvSpPr>
          <p:cNvPr id="15" name="object 15"/>
          <p:cNvSpPr/>
          <p:nvPr/>
        </p:nvSpPr>
        <p:spPr>
          <a:xfrm>
            <a:off x="7404239" y="4189476"/>
            <a:ext cx="228600" cy="0"/>
          </a:xfrm>
          <a:custGeom>
            <a:avLst/>
            <a:gdLst/>
            <a:ahLst/>
            <a:cxnLst/>
            <a:rect l="l" t="t" r="r" b="b"/>
            <a:pathLst>
              <a:path w="228600">
                <a:moveTo>
                  <a:pt x="0" y="0"/>
                </a:moveTo>
                <a:lnTo>
                  <a:pt x="228600" y="0"/>
                </a:lnTo>
              </a:path>
            </a:pathLst>
          </a:custGeom>
          <a:ln w="28575">
            <a:solidFill>
              <a:srgbClr val="000000"/>
            </a:solidFill>
          </a:ln>
        </p:spPr>
        <p:txBody>
          <a:bodyPr wrap="square" lIns="0" tIns="0" rIns="0" bIns="0" rtlCol="0"/>
          <a:lstStyle/>
          <a:p>
            <a:endParaRPr/>
          </a:p>
        </p:txBody>
      </p:sp>
      <p:sp>
        <p:nvSpPr>
          <p:cNvPr id="16" name="object 16"/>
          <p:cNvSpPr/>
          <p:nvPr/>
        </p:nvSpPr>
        <p:spPr>
          <a:xfrm>
            <a:off x="8242439" y="4189476"/>
            <a:ext cx="228600" cy="0"/>
          </a:xfrm>
          <a:custGeom>
            <a:avLst/>
            <a:gdLst/>
            <a:ahLst/>
            <a:cxnLst/>
            <a:rect l="l" t="t" r="r" b="b"/>
            <a:pathLst>
              <a:path w="228600">
                <a:moveTo>
                  <a:pt x="0" y="0"/>
                </a:moveTo>
                <a:lnTo>
                  <a:pt x="228600" y="0"/>
                </a:lnTo>
              </a:path>
            </a:pathLst>
          </a:custGeom>
          <a:ln w="28575">
            <a:solidFill>
              <a:srgbClr val="000000"/>
            </a:solidFill>
          </a:ln>
        </p:spPr>
        <p:txBody>
          <a:bodyPr wrap="square" lIns="0" tIns="0" rIns="0" bIns="0" rtlCol="0"/>
          <a:lstStyle/>
          <a:p>
            <a:endParaRPr/>
          </a:p>
        </p:txBody>
      </p:sp>
      <p:sp>
        <p:nvSpPr>
          <p:cNvPr id="17" name="object 17"/>
          <p:cNvSpPr txBox="1"/>
          <p:nvPr/>
        </p:nvSpPr>
        <p:spPr>
          <a:xfrm>
            <a:off x="2567304" y="5022342"/>
            <a:ext cx="3418204" cy="1747520"/>
          </a:xfrm>
          <a:prstGeom prst="rect">
            <a:avLst/>
          </a:prstGeom>
        </p:spPr>
        <p:txBody>
          <a:bodyPr vert="horz" wrap="square" lIns="0" tIns="0" rIns="0" bIns="0" rtlCol="0">
            <a:spAutoFit/>
          </a:bodyPr>
          <a:lstStyle/>
          <a:p>
            <a:pPr marL="1576070" marR="5080" algn="just">
              <a:lnSpc>
                <a:spcPct val="100000"/>
              </a:lnSpc>
            </a:pPr>
            <a:r>
              <a:rPr sz="2400" dirty="0">
                <a:latin typeface="新宋体" panose="02010609030101010101" charset="-122"/>
                <a:cs typeface="新宋体" panose="02010609030101010101" charset="-122"/>
              </a:rPr>
              <a:t>链码：003221 首差：303303 形状：</a:t>
            </a:r>
            <a:r>
              <a:rPr sz="2400" dirty="0">
                <a:solidFill>
                  <a:srgbClr val="EE2B0A"/>
                </a:solidFill>
                <a:latin typeface="新宋体" panose="02010609030101010101" charset="-122"/>
                <a:cs typeface="新宋体" panose="02010609030101010101" charset="-122"/>
              </a:rPr>
              <a:t>033033</a:t>
            </a:r>
            <a:endParaRPr sz="2400">
              <a:latin typeface="新宋体" panose="02010609030101010101" charset="-122"/>
              <a:cs typeface="新宋体" panose="02010609030101010101" charset="-122"/>
            </a:endParaRPr>
          </a:p>
          <a:p>
            <a:pPr marL="12700">
              <a:lnSpc>
                <a:spcPts val="3295"/>
              </a:lnSpc>
              <a:spcBef>
                <a:spcPts val="1835"/>
              </a:spcBef>
            </a:pPr>
            <a:r>
              <a:rPr sz="2800" spc="-5" dirty="0">
                <a:latin typeface="新宋体" panose="02010609030101010101" charset="-122"/>
                <a:cs typeface="新宋体" panose="02010609030101010101" charset="-122"/>
              </a:rPr>
              <a:t>形状数与方向无关</a:t>
            </a:r>
            <a:endParaRPr sz="2800">
              <a:latin typeface="新宋体" panose="02010609030101010101" charset="-122"/>
              <a:cs typeface="新宋体" panose="02010609030101010101" charset="-122"/>
            </a:endParaRPr>
          </a:p>
        </p:txBody>
      </p:sp>
      <p:sp>
        <p:nvSpPr>
          <p:cNvPr id="18" name="object 18"/>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737239" y="3835146"/>
            <a:ext cx="762000" cy="1524000"/>
          </a:xfrm>
          <a:custGeom>
            <a:avLst/>
            <a:gdLst/>
            <a:ahLst/>
            <a:cxnLst/>
            <a:rect l="l" t="t" r="r" b="b"/>
            <a:pathLst>
              <a:path w="762000" h="1524000">
                <a:moveTo>
                  <a:pt x="0" y="0"/>
                </a:moveTo>
                <a:lnTo>
                  <a:pt x="0" y="1524000"/>
                </a:lnTo>
                <a:lnTo>
                  <a:pt x="762000" y="1524000"/>
                </a:lnTo>
                <a:lnTo>
                  <a:pt x="762000" y="0"/>
                </a:lnTo>
                <a:lnTo>
                  <a:pt x="0" y="0"/>
                </a:lnTo>
                <a:close/>
              </a:path>
            </a:pathLst>
          </a:custGeom>
          <a:ln w="28575">
            <a:solidFill>
              <a:srgbClr val="000000"/>
            </a:solidFill>
          </a:ln>
        </p:spPr>
        <p:txBody>
          <a:bodyPr wrap="square" lIns="0" tIns="0" rIns="0" bIns="0" rtlCol="0"/>
          <a:lstStyle/>
          <a:p>
            <a:endParaRPr/>
          </a:p>
        </p:txBody>
      </p:sp>
      <p:sp>
        <p:nvSpPr>
          <p:cNvPr id="6" name="object 6"/>
          <p:cNvSpPr/>
          <p:nvPr/>
        </p:nvSpPr>
        <p:spPr>
          <a:xfrm>
            <a:off x="4737239" y="386562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2732"/>
                </a:lnTo>
                <a:lnTo>
                  <a:pt x="11049" y="64865"/>
                </a:lnTo>
                <a:lnTo>
                  <a:pt x="23145" y="73140"/>
                </a:lnTo>
                <a:lnTo>
                  <a:pt x="38100" y="76200"/>
                </a:lnTo>
                <a:lnTo>
                  <a:pt x="53054" y="73140"/>
                </a:lnTo>
                <a:lnTo>
                  <a:pt x="65151" y="64865"/>
                </a:lnTo>
                <a:lnTo>
                  <a:pt x="73247" y="52732"/>
                </a:lnTo>
                <a:lnTo>
                  <a:pt x="76200" y="38100"/>
                </a:lnTo>
                <a:close/>
              </a:path>
            </a:pathLst>
          </a:custGeom>
          <a:solidFill>
            <a:srgbClr val="FF3399"/>
          </a:solidFill>
        </p:spPr>
        <p:txBody>
          <a:bodyPr wrap="square" lIns="0" tIns="0" rIns="0" bIns="0" rtlCol="0"/>
          <a:lstStyle/>
          <a:p>
            <a:endParaRPr/>
          </a:p>
        </p:txBody>
      </p:sp>
      <p:sp>
        <p:nvSpPr>
          <p:cNvPr id="7" name="object 7"/>
          <p:cNvSpPr/>
          <p:nvPr/>
        </p:nvSpPr>
        <p:spPr>
          <a:xfrm>
            <a:off x="4737239" y="3865626"/>
            <a:ext cx="76200" cy="76200"/>
          </a:xfrm>
          <a:custGeom>
            <a:avLst/>
            <a:gdLst/>
            <a:ahLst/>
            <a:cxnLst/>
            <a:rect l="l" t="t" r="r" b="b"/>
            <a:pathLst>
              <a:path w="76200" h="76200">
                <a:moveTo>
                  <a:pt x="38100" y="0"/>
                </a:moveTo>
                <a:lnTo>
                  <a:pt x="23145" y="2952"/>
                </a:lnTo>
                <a:lnTo>
                  <a:pt x="11048" y="11049"/>
                </a:lnTo>
                <a:lnTo>
                  <a:pt x="2952" y="23145"/>
                </a:lnTo>
                <a:lnTo>
                  <a:pt x="0" y="38100"/>
                </a:lnTo>
                <a:lnTo>
                  <a:pt x="2952" y="52732"/>
                </a:lnTo>
                <a:lnTo>
                  <a:pt x="11049" y="64865"/>
                </a:lnTo>
                <a:lnTo>
                  <a:pt x="23145" y="73140"/>
                </a:lnTo>
                <a:lnTo>
                  <a:pt x="38100" y="76200"/>
                </a:lnTo>
                <a:lnTo>
                  <a:pt x="53054" y="73140"/>
                </a:lnTo>
                <a:lnTo>
                  <a:pt x="65151" y="64865"/>
                </a:lnTo>
                <a:lnTo>
                  <a:pt x="73247" y="52732"/>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8" name="object 8"/>
          <p:cNvSpPr txBox="1"/>
          <p:nvPr/>
        </p:nvSpPr>
        <p:spPr>
          <a:xfrm>
            <a:off x="4537836" y="5598414"/>
            <a:ext cx="2159000" cy="1091565"/>
          </a:xfrm>
          <a:prstGeom prst="rect">
            <a:avLst/>
          </a:prstGeom>
        </p:spPr>
        <p:txBody>
          <a:bodyPr vert="horz" wrap="square" lIns="0" tIns="0" rIns="0" bIns="0" rtlCol="0">
            <a:spAutoFit/>
          </a:bodyPr>
          <a:lstStyle/>
          <a:p>
            <a:pPr marL="12700" marR="5080" algn="just">
              <a:lnSpc>
                <a:spcPct val="100000"/>
              </a:lnSpc>
            </a:pPr>
            <a:r>
              <a:rPr sz="2400" dirty="0">
                <a:latin typeface="新宋体" panose="02010609030101010101" charset="-122"/>
                <a:cs typeface="新宋体" panose="02010609030101010101" charset="-122"/>
              </a:rPr>
              <a:t>链码：03032211 首差：33133030 形状：</a:t>
            </a:r>
            <a:r>
              <a:rPr sz="2400" dirty="0">
                <a:solidFill>
                  <a:srgbClr val="FF0000"/>
                </a:solidFill>
                <a:latin typeface="新宋体" panose="02010609030101010101" charset="-122"/>
                <a:cs typeface="新宋体" panose="02010609030101010101" charset="-122"/>
              </a:rPr>
              <a:t>03033133</a:t>
            </a:r>
            <a:endParaRPr sz="2400">
              <a:latin typeface="新宋体" panose="02010609030101010101" charset="-122"/>
              <a:cs typeface="新宋体" panose="02010609030101010101" charset="-122"/>
            </a:endParaRPr>
          </a:p>
        </p:txBody>
      </p:sp>
      <p:sp>
        <p:nvSpPr>
          <p:cNvPr id="9" name="object 9"/>
          <p:cNvSpPr/>
          <p:nvPr/>
        </p:nvSpPr>
        <p:spPr>
          <a:xfrm>
            <a:off x="2230259" y="3865626"/>
            <a:ext cx="1524000" cy="1493520"/>
          </a:xfrm>
          <a:custGeom>
            <a:avLst/>
            <a:gdLst/>
            <a:ahLst/>
            <a:cxnLst/>
            <a:rect l="l" t="t" r="r" b="b"/>
            <a:pathLst>
              <a:path w="1524000" h="1493520">
                <a:moveTo>
                  <a:pt x="0" y="0"/>
                </a:moveTo>
                <a:lnTo>
                  <a:pt x="0" y="1493520"/>
                </a:lnTo>
                <a:lnTo>
                  <a:pt x="1523999" y="1493520"/>
                </a:lnTo>
                <a:lnTo>
                  <a:pt x="1523999" y="0"/>
                </a:lnTo>
                <a:lnTo>
                  <a:pt x="0" y="0"/>
                </a:lnTo>
                <a:close/>
              </a:path>
            </a:pathLst>
          </a:custGeom>
          <a:ln w="28575">
            <a:solidFill>
              <a:srgbClr val="000000"/>
            </a:solidFill>
          </a:ln>
        </p:spPr>
        <p:txBody>
          <a:bodyPr wrap="square" lIns="0" tIns="0" rIns="0" bIns="0" rtlCol="0"/>
          <a:lstStyle/>
          <a:p>
            <a:endParaRPr/>
          </a:p>
        </p:txBody>
      </p:sp>
      <p:sp>
        <p:nvSpPr>
          <p:cNvPr id="10" name="object 10"/>
          <p:cNvSpPr/>
          <p:nvPr/>
        </p:nvSpPr>
        <p:spPr>
          <a:xfrm>
            <a:off x="2230259" y="386562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2732"/>
                </a:lnTo>
                <a:lnTo>
                  <a:pt x="11334" y="64865"/>
                </a:lnTo>
                <a:lnTo>
                  <a:pt x="23467" y="73140"/>
                </a:lnTo>
                <a:lnTo>
                  <a:pt x="38100" y="76200"/>
                </a:lnTo>
                <a:lnTo>
                  <a:pt x="53054" y="73140"/>
                </a:lnTo>
                <a:lnTo>
                  <a:pt x="65151" y="64865"/>
                </a:lnTo>
                <a:lnTo>
                  <a:pt x="73247" y="52732"/>
                </a:lnTo>
                <a:lnTo>
                  <a:pt x="76200" y="38100"/>
                </a:lnTo>
                <a:close/>
              </a:path>
            </a:pathLst>
          </a:custGeom>
          <a:solidFill>
            <a:srgbClr val="FF3399"/>
          </a:solidFill>
        </p:spPr>
        <p:txBody>
          <a:bodyPr wrap="square" lIns="0" tIns="0" rIns="0" bIns="0" rtlCol="0"/>
          <a:lstStyle/>
          <a:p>
            <a:endParaRPr/>
          </a:p>
        </p:txBody>
      </p:sp>
      <p:sp>
        <p:nvSpPr>
          <p:cNvPr id="11" name="object 11"/>
          <p:cNvSpPr/>
          <p:nvPr/>
        </p:nvSpPr>
        <p:spPr>
          <a:xfrm>
            <a:off x="2230259" y="3865626"/>
            <a:ext cx="76200" cy="76200"/>
          </a:xfrm>
          <a:custGeom>
            <a:avLst/>
            <a:gdLst/>
            <a:ahLst/>
            <a:cxnLst/>
            <a:rect l="l" t="t" r="r" b="b"/>
            <a:pathLst>
              <a:path w="76200" h="76200">
                <a:moveTo>
                  <a:pt x="38100" y="0"/>
                </a:moveTo>
                <a:lnTo>
                  <a:pt x="23467" y="2952"/>
                </a:lnTo>
                <a:lnTo>
                  <a:pt x="11334" y="11049"/>
                </a:lnTo>
                <a:lnTo>
                  <a:pt x="3059" y="23145"/>
                </a:lnTo>
                <a:lnTo>
                  <a:pt x="0" y="38100"/>
                </a:lnTo>
                <a:lnTo>
                  <a:pt x="3059" y="52732"/>
                </a:lnTo>
                <a:lnTo>
                  <a:pt x="11334" y="64865"/>
                </a:lnTo>
                <a:lnTo>
                  <a:pt x="23467" y="73140"/>
                </a:lnTo>
                <a:lnTo>
                  <a:pt x="38100" y="76200"/>
                </a:lnTo>
                <a:lnTo>
                  <a:pt x="53054" y="73140"/>
                </a:lnTo>
                <a:lnTo>
                  <a:pt x="65151" y="64865"/>
                </a:lnTo>
                <a:lnTo>
                  <a:pt x="73247" y="52732"/>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1844929" y="1855215"/>
            <a:ext cx="5033645" cy="192278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469900">
              <a:lnSpc>
                <a:spcPct val="100000"/>
              </a:lnSpc>
              <a:spcBef>
                <a:spcPts val="760"/>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序号为8的形状数举例：</a:t>
            </a:r>
            <a:endParaRPr sz="3200">
              <a:latin typeface="新宋体" panose="02010609030101010101" charset="-122"/>
              <a:cs typeface="新宋体" panose="02010609030101010101" charset="-122"/>
            </a:endParaRPr>
          </a:p>
          <a:p>
            <a:pPr>
              <a:lnSpc>
                <a:spcPct val="100000"/>
              </a:lnSpc>
              <a:spcBef>
                <a:spcPts val="5"/>
              </a:spcBef>
            </a:pPr>
            <a:endParaRPr sz="2950">
              <a:latin typeface="Times New Roman" panose="02020603050405020304"/>
              <a:cs typeface="Times New Roman" panose="02020603050405020304"/>
            </a:endParaRPr>
          </a:p>
          <a:p>
            <a:pPr marL="721995">
              <a:lnSpc>
                <a:spcPts val="3295"/>
              </a:lnSpc>
              <a:tabLst>
                <a:tab pos="2752725" algn="l"/>
              </a:tabLst>
            </a:pPr>
            <a:r>
              <a:rPr sz="2800" spc="-5" dirty="0">
                <a:solidFill>
                  <a:srgbClr val="FF0000"/>
                </a:solidFill>
                <a:latin typeface="新宋体" panose="02010609030101010101" charset="-122"/>
                <a:cs typeface="新宋体" panose="02010609030101010101" charset="-122"/>
              </a:rPr>
              <a:t>序号</a:t>
            </a:r>
            <a:r>
              <a:rPr sz="2800" dirty="0">
                <a:solidFill>
                  <a:srgbClr val="FF0000"/>
                </a:solidFill>
                <a:latin typeface="新宋体" panose="02010609030101010101" charset="-122"/>
                <a:cs typeface="新宋体" panose="02010609030101010101" charset="-122"/>
              </a:rPr>
              <a:t>8	</a:t>
            </a:r>
            <a:r>
              <a:rPr sz="2800" spc="-5" dirty="0">
                <a:solidFill>
                  <a:srgbClr val="FF0000"/>
                </a:solidFill>
                <a:latin typeface="新宋体" panose="02010609030101010101" charset="-122"/>
                <a:cs typeface="新宋体" panose="02010609030101010101" charset="-122"/>
              </a:rPr>
              <a:t>序号8</a:t>
            </a:r>
            <a:endParaRPr sz="2800">
              <a:latin typeface="新宋体" panose="02010609030101010101" charset="-122"/>
              <a:cs typeface="新宋体" panose="02010609030101010101" charset="-122"/>
            </a:endParaRPr>
          </a:p>
        </p:txBody>
      </p:sp>
      <p:sp>
        <p:nvSpPr>
          <p:cNvPr id="13" name="object 13"/>
          <p:cNvSpPr txBox="1"/>
          <p:nvPr/>
        </p:nvSpPr>
        <p:spPr>
          <a:xfrm>
            <a:off x="1981326" y="5598414"/>
            <a:ext cx="2159000" cy="1091565"/>
          </a:xfrm>
          <a:prstGeom prst="rect">
            <a:avLst/>
          </a:prstGeom>
        </p:spPr>
        <p:txBody>
          <a:bodyPr vert="horz" wrap="square" lIns="0" tIns="0" rIns="0" bIns="0" rtlCol="0">
            <a:spAutoFit/>
          </a:bodyPr>
          <a:lstStyle/>
          <a:p>
            <a:pPr marL="12700" marR="5080" algn="just">
              <a:lnSpc>
                <a:spcPct val="100000"/>
              </a:lnSpc>
            </a:pPr>
            <a:r>
              <a:rPr sz="2400" dirty="0">
                <a:latin typeface="新宋体" panose="02010609030101010101" charset="-122"/>
                <a:cs typeface="新宋体" panose="02010609030101010101" charset="-122"/>
              </a:rPr>
              <a:t>链码：00332211 首差：30303030 形状：</a:t>
            </a:r>
            <a:r>
              <a:rPr sz="2400" dirty="0">
                <a:solidFill>
                  <a:srgbClr val="FF0000"/>
                </a:solidFill>
                <a:latin typeface="新宋体" panose="02010609030101010101" charset="-122"/>
                <a:cs typeface="新宋体" panose="02010609030101010101" charset="-122"/>
              </a:rPr>
              <a:t>03030303</a:t>
            </a:r>
            <a:endParaRPr sz="2400">
              <a:latin typeface="新宋体" panose="02010609030101010101" charset="-122"/>
              <a:cs typeface="新宋体" panose="02010609030101010101" charset="-122"/>
            </a:endParaRPr>
          </a:p>
        </p:txBody>
      </p:sp>
      <p:sp>
        <p:nvSpPr>
          <p:cNvPr id="14" name="object 14"/>
          <p:cNvSpPr/>
          <p:nvPr/>
        </p:nvSpPr>
        <p:spPr>
          <a:xfrm>
            <a:off x="2992259" y="3789426"/>
            <a:ext cx="0" cy="228600"/>
          </a:xfrm>
          <a:custGeom>
            <a:avLst/>
            <a:gdLst/>
            <a:ahLst/>
            <a:cxnLst/>
            <a:rect l="l" t="t" r="r" b="b"/>
            <a:pathLst>
              <a:path h="228600">
                <a:moveTo>
                  <a:pt x="0" y="0"/>
                </a:moveTo>
                <a:lnTo>
                  <a:pt x="0" y="228600"/>
                </a:lnTo>
              </a:path>
            </a:pathLst>
          </a:custGeom>
          <a:ln w="28575">
            <a:solidFill>
              <a:srgbClr val="000000"/>
            </a:solidFill>
          </a:ln>
        </p:spPr>
        <p:txBody>
          <a:bodyPr wrap="square" lIns="0" tIns="0" rIns="0" bIns="0" rtlCol="0"/>
          <a:lstStyle/>
          <a:p>
            <a:endParaRPr/>
          </a:p>
        </p:txBody>
      </p:sp>
      <p:sp>
        <p:nvSpPr>
          <p:cNvPr id="15" name="object 15"/>
          <p:cNvSpPr/>
          <p:nvPr/>
        </p:nvSpPr>
        <p:spPr>
          <a:xfrm>
            <a:off x="2992259" y="5282946"/>
            <a:ext cx="0" cy="228600"/>
          </a:xfrm>
          <a:custGeom>
            <a:avLst/>
            <a:gdLst/>
            <a:ahLst/>
            <a:cxnLst/>
            <a:rect l="l" t="t" r="r" b="b"/>
            <a:pathLst>
              <a:path h="228600">
                <a:moveTo>
                  <a:pt x="0" y="0"/>
                </a:moveTo>
                <a:lnTo>
                  <a:pt x="0" y="228599"/>
                </a:lnTo>
              </a:path>
            </a:pathLst>
          </a:custGeom>
          <a:ln w="28575">
            <a:solidFill>
              <a:srgbClr val="000000"/>
            </a:solidFill>
          </a:ln>
        </p:spPr>
        <p:txBody>
          <a:bodyPr wrap="square" lIns="0" tIns="0" rIns="0" bIns="0" rtlCol="0"/>
          <a:lstStyle/>
          <a:p>
            <a:endParaRPr/>
          </a:p>
        </p:txBody>
      </p:sp>
      <p:sp>
        <p:nvSpPr>
          <p:cNvPr id="16" name="object 16"/>
          <p:cNvSpPr/>
          <p:nvPr/>
        </p:nvSpPr>
        <p:spPr>
          <a:xfrm>
            <a:off x="4584839" y="4627626"/>
            <a:ext cx="228600" cy="0"/>
          </a:xfrm>
          <a:custGeom>
            <a:avLst/>
            <a:gdLst/>
            <a:ahLst/>
            <a:cxnLst/>
            <a:rect l="l" t="t" r="r" b="b"/>
            <a:pathLst>
              <a:path w="228600">
                <a:moveTo>
                  <a:pt x="0" y="0"/>
                </a:moveTo>
                <a:lnTo>
                  <a:pt x="228600" y="0"/>
                </a:lnTo>
              </a:path>
            </a:pathLst>
          </a:custGeom>
          <a:ln w="28575">
            <a:solidFill>
              <a:srgbClr val="000000"/>
            </a:solidFill>
          </a:ln>
        </p:spPr>
        <p:txBody>
          <a:bodyPr wrap="square" lIns="0" tIns="0" rIns="0" bIns="0" rtlCol="0"/>
          <a:lstStyle/>
          <a:p>
            <a:endParaRPr/>
          </a:p>
        </p:txBody>
      </p:sp>
      <p:sp>
        <p:nvSpPr>
          <p:cNvPr id="17" name="object 17"/>
          <p:cNvSpPr/>
          <p:nvPr/>
        </p:nvSpPr>
        <p:spPr>
          <a:xfrm>
            <a:off x="2070239" y="4597146"/>
            <a:ext cx="228600" cy="0"/>
          </a:xfrm>
          <a:custGeom>
            <a:avLst/>
            <a:gdLst/>
            <a:ahLst/>
            <a:cxnLst/>
            <a:rect l="l" t="t" r="r" b="b"/>
            <a:pathLst>
              <a:path w="228600">
                <a:moveTo>
                  <a:pt x="0" y="0"/>
                </a:moveTo>
                <a:lnTo>
                  <a:pt x="228600" y="0"/>
                </a:lnTo>
              </a:path>
            </a:pathLst>
          </a:custGeom>
          <a:ln w="28575">
            <a:solidFill>
              <a:srgbClr val="000000"/>
            </a:solidFill>
          </a:ln>
        </p:spPr>
        <p:txBody>
          <a:bodyPr wrap="square" lIns="0" tIns="0" rIns="0" bIns="0" rtlCol="0"/>
          <a:lstStyle/>
          <a:p>
            <a:endParaRPr/>
          </a:p>
        </p:txBody>
      </p:sp>
      <p:sp>
        <p:nvSpPr>
          <p:cNvPr id="18" name="object 18"/>
          <p:cNvSpPr/>
          <p:nvPr/>
        </p:nvSpPr>
        <p:spPr>
          <a:xfrm>
            <a:off x="3670439" y="4597146"/>
            <a:ext cx="228600" cy="0"/>
          </a:xfrm>
          <a:custGeom>
            <a:avLst/>
            <a:gdLst/>
            <a:ahLst/>
            <a:cxnLst/>
            <a:rect l="l" t="t" r="r" b="b"/>
            <a:pathLst>
              <a:path w="228600">
                <a:moveTo>
                  <a:pt x="0" y="0"/>
                </a:moveTo>
                <a:lnTo>
                  <a:pt x="228600" y="0"/>
                </a:lnTo>
              </a:path>
            </a:pathLst>
          </a:custGeom>
          <a:ln w="28575">
            <a:solidFill>
              <a:srgbClr val="000000"/>
            </a:solidFill>
          </a:ln>
        </p:spPr>
        <p:txBody>
          <a:bodyPr wrap="square" lIns="0" tIns="0" rIns="0" bIns="0" rtlCol="0"/>
          <a:lstStyle/>
          <a:p>
            <a:endParaRPr/>
          </a:p>
        </p:txBody>
      </p:sp>
      <p:sp>
        <p:nvSpPr>
          <p:cNvPr id="19" name="object 19"/>
          <p:cNvSpPr/>
          <p:nvPr/>
        </p:nvSpPr>
        <p:spPr>
          <a:xfrm>
            <a:off x="5499239" y="4597146"/>
            <a:ext cx="762000" cy="762000"/>
          </a:xfrm>
          <a:custGeom>
            <a:avLst/>
            <a:gdLst/>
            <a:ahLst/>
            <a:cxnLst/>
            <a:rect l="l" t="t" r="r" b="b"/>
            <a:pathLst>
              <a:path w="762000" h="762000">
                <a:moveTo>
                  <a:pt x="0" y="0"/>
                </a:moveTo>
                <a:lnTo>
                  <a:pt x="0" y="762000"/>
                </a:lnTo>
                <a:lnTo>
                  <a:pt x="762000" y="762000"/>
                </a:lnTo>
                <a:lnTo>
                  <a:pt x="762000" y="0"/>
                </a:lnTo>
                <a:lnTo>
                  <a:pt x="0" y="0"/>
                </a:lnTo>
                <a:close/>
              </a:path>
            </a:pathLst>
          </a:custGeom>
          <a:ln w="28575">
            <a:solidFill>
              <a:srgbClr val="000000"/>
            </a:solidFill>
          </a:ln>
        </p:spPr>
        <p:txBody>
          <a:bodyPr wrap="square" lIns="0" tIns="0" rIns="0" bIns="0" rtlCol="0"/>
          <a:lstStyle/>
          <a:p>
            <a:endParaRPr/>
          </a:p>
        </p:txBody>
      </p:sp>
      <p:sp>
        <p:nvSpPr>
          <p:cNvPr id="20" name="object 20"/>
          <p:cNvSpPr/>
          <p:nvPr/>
        </p:nvSpPr>
        <p:spPr>
          <a:xfrm>
            <a:off x="7396619" y="3835146"/>
            <a:ext cx="762000" cy="1524000"/>
          </a:xfrm>
          <a:custGeom>
            <a:avLst/>
            <a:gdLst/>
            <a:ahLst/>
            <a:cxnLst/>
            <a:rect l="l" t="t" r="r" b="b"/>
            <a:pathLst>
              <a:path w="762000" h="1524000">
                <a:moveTo>
                  <a:pt x="0" y="0"/>
                </a:moveTo>
                <a:lnTo>
                  <a:pt x="0" y="1524000"/>
                </a:lnTo>
                <a:lnTo>
                  <a:pt x="762000" y="1524000"/>
                </a:lnTo>
                <a:lnTo>
                  <a:pt x="762000" y="0"/>
                </a:lnTo>
                <a:lnTo>
                  <a:pt x="0" y="0"/>
                </a:lnTo>
                <a:close/>
              </a:path>
            </a:pathLst>
          </a:custGeom>
          <a:ln w="28575">
            <a:solidFill>
              <a:srgbClr val="000000"/>
            </a:solidFill>
          </a:ln>
        </p:spPr>
        <p:txBody>
          <a:bodyPr wrap="square" lIns="0" tIns="0" rIns="0" bIns="0" rtlCol="0"/>
          <a:lstStyle/>
          <a:p>
            <a:endParaRPr/>
          </a:p>
        </p:txBody>
      </p:sp>
      <p:sp>
        <p:nvSpPr>
          <p:cNvPr id="21" name="object 21"/>
          <p:cNvSpPr/>
          <p:nvPr/>
        </p:nvSpPr>
        <p:spPr>
          <a:xfrm>
            <a:off x="7396619" y="3865626"/>
            <a:ext cx="76200" cy="76200"/>
          </a:xfrm>
          <a:custGeom>
            <a:avLst/>
            <a:gdLst/>
            <a:ahLst/>
            <a:cxnLst/>
            <a:rect l="l" t="t" r="r" b="b"/>
            <a:pathLst>
              <a:path w="76200" h="76200">
                <a:moveTo>
                  <a:pt x="76200" y="38100"/>
                </a:moveTo>
                <a:lnTo>
                  <a:pt x="73140" y="23145"/>
                </a:lnTo>
                <a:lnTo>
                  <a:pt x="64865" y="11048"/>
                </a:lnTo>
                <a:lnTo>
                  <a:pt x="52732" y="2952"/>
                </a:lnTo>
                <a:lnTo>
                  <a:pt x="38100" y="0"/>
                </a:lnTo>
                <a:lnTo>
                  <a:pt x="23145" y="2952"/>
                </a:lnTo>
                <a:lnTo>
                  <a:pt x="11048" y="11049"/>
                </a:lnTo>
                <a:lnTo>
                  <a:pt x="2952" y="23145"/>
                </a:lnTo>
                <a:lnTo>
                  <a:pt x="0" y="38100"/>
                </a:lnTo>
                <a:lnTo>
                  <a:pt x="2952" y="52732"/>
                </a:lnTo>
                <a:lnTo>
                  <a:pt x="11049" y="64865"/>
                </a:lnTo>
                <a:lnTo>
                  <a:pt x="23145" y="73140"/>
                </a:lnTo>
                <a:lnTo>
                  <a:pt x="38100" y="76200"/>
                </a:lnTo>
                <a:lnTo>
                  <a:pt x="52732" y="73140"/>
                </a:lnTo>
                <a:lnTo>
                  <a:pt x="64865" y="64865"/>
                </a:lnTo>
                <a:lnTo>
                  <a:pt x="73140" y="52732"/>
                </a:lnTo>
                <a:lnTo>
                  <a:pt x="76200" y="38100"/>
                </a:lnTo>
                <a:close/>
              </a:path>
            </a:pathLst>
          </a:custGeom>
          <a:solidFill>
            <a:srgbClr val="FF3399"/>
          </a:solidFill>
        </p:spPr>
        <p:txBody>
          <a:bodyPr wrap="square" lIns="0" tIns="0" rIns="0" bIns="0" rtlCol="0"/>
          <a:lstStyle/>
          <a:p>
            <a:endParaRPr/>
          </a:p>
        </p:txBody>
      </p:sp>
      <p:sp>
        <p:nvSpPr>
          <p:cNvPr id="22" name="object 22"/>
          <p:cNvSpPr/>
          <p:nvPr/>
        </p:nvSpPr>
        <p:spPr>
          <a:xfrm>
            <a:off x="7396619" y="3865626"/>
            <a:ext cx="76200" cy="76200"/>
          </a:xfrm>
          <a:custGeom>
            <a:avLst/>
            <a:gdLst/>
            <a:ahLst/>
            <a:cxnLst/>
            <a:rect l="l" t="t" r="r" b="b"/>
            <a:pathLst>
              <a:path w="76200" h="76200">
                <a:moveTo>
                  <a:pt x="38100" y="0"/>
                </a:moveTo>
                <a:lnTo>
                  <a:pt x="23145" y="2952"/>
                </a:lnTo>
                <a:lnTo>
                  <a:pt x="11048" y="11049"/>
                </a:lnTo>
                <a:lnTo>
                  <a:pt x="2952" y="23145"/>
                </a:lnTo>
                <a:lnTo>
                  <a:pt x="0" y="38100"/>
                </a:lnTo>
                <a:lnTo>
                  <a:pt x="2952" y="52732"/>
                </a:lnTo>
                <a:lnTo>
                  <a:pt x="11049" y="64865"/>
                </a:lnTo>
                <a:lnTo>
                  <a:pt x="23145" y="73140"/>
                </a:lnTo>
                <a:lnTo>
                  <a:pt x="38100" y="76200"/>
                </a:lnTo>
                <a:lnTo>
                  <a:pt x="52732" y="73140"/>
                </a:lnTo>
                <a:lnTo>
                  <a:pt x="64865" y="64865"/>
                </a:lnTo>
                <a:lnTo>
                  <a:pt x="73140" y="52732"/>
                </a:lnTo>
                <a:lnTo>
                  <a:pt x="76200" y="38100"/>
                </a:lnTo>
                <a:lnTo>
                  <a:pt x="73140" y="23145"/>
                </a:lnTo>
                <a:lnTo>
                  <a:pt x="64865" y="11048"/>
                </a:lnTo>
                <a:lnTo>
                  <a:pt x="52732" y="2952"/>
                </a:lnTo>
                <a:lnTo>
                  <a:pt x="38100" y="0"/>
                </a:lnTo>
                <a:close/>
              </a:path>
            </a:pathLst>
          </a:custGeom>
          <a:ln w="9525">
            <a:solidFill>
              <a:srgbClr val="000000"/>
            </a:solidFill>
          </a:ln>
        </p:spPr>
        <p:txBody>
          <a:bodyPr wrap="square" lIns="0" tIns="0" rIns="0" bIns="0" rtlCol="0"/>
          <a:lstStyle/>
          <a:p>
            <a:endParaRPr/>
          </a:p>
        </p:txBody>
      </p:sp>
      <p:sp>
        <p:nvSpPr>
          <p:cNvPr id="23" name="object 23"/>
          <p:cNvSpPr txBox="1"/>
          <p:nvPr/>
        </p:nvSpPr>
        <p:spPr>
          <a:xfrm>
            <a:off x="7810627" y="3359150"/>
            <a:ext cx="914400" cy="418465"/>
          </a:xfrm>
          <a:prstGeom prst="rect">
            <a:avLst/>
          </a:prstGeom>
        </p:spPr>
        <p:txBody>
          <a:bodyPr vert="horz" wrap="square" lIns="0" tIns="0" rIns="0" bIns="0" rtlCol="0">
            <a:spAutoFit/>
          </a:bodyPr>
          <a:lstStyle/>
          <a:p>
            <a:pPr marL="12700">
              <a:lnSpc>
                <a:spcPts val="3295"/>
              </a:lnSpc>
            </a:pPr>
            <a:r>
              <a:rPr sz="2800" spc="-5" dirty="0">
                <a:solidFill>
                  <a:srgbClr val="FF0000"/>
                </a:solidFill>
                <a:latin typeface="新宋体" panose="02010609030101010101" charset="-122"/>
                <a:cs typeface="新宋体" panose="02010609030101010101" charset="-122"/>
              </a:rPr>
              <a:t>序号8</a:t>
            </a:r>
            <a:endParaRPr sz="2800">
              <a:latin typeface="新宋体" panose="02010609030101010101" charset="-122"/>
              <a:cs typeface="新宋体" panose="02010609030101010101" charset="-122"/>
            </a:endParaRPr>
          </a:p>
        </p:txBody>
      </p:sp>
      <p:sp>
        <p:nvSpPr>
          <p:cNvPr id="24" name="object 24"/>
          <p:cNvSpPr txBox="1"/>
          <p:nvPr/>
        </p:nvSpPr>
        <p:spPr>
          <a:xfrm>
            <a:off x="7196455" y="5598414"/>
            <a:ext cx="2159000" cy="1091565"/>
          </a:xfrm>
          <a:prstGeom prst="rect">
            <a:avLst/>
          </a:prstGeom>
        </p:spPr>
        <p:txBody>
          <a:bodyPr vert="horz" wrap="square" lIns="0" tIns="0" rIns="0" bIns="0" rtlCol="0">
            <a:spAutoFit/>
          </a:bodyPr>
          <a:lstStyle/>
          <a:p>
            <a:pPr marL="12700" marR="5080" algn="just">
              <a:lnSpc>
                <a:spcPct val="100000"/>
              </a:lnSpc>
            </a:pPr>
            <a:r>
              <a:rPr sz="2400" dirty="0">
                <a:latin typeface="新宋体" panose="02010609030101010101" charset="-122"/>
                <a:cs typeface="新宋体" panose="02010609030101010101" charset="-122"/>
              </a:rPr>
              <a:t>链码：00323211 首差：30331330 形状：</a:t>
            </a:r>
            <a:r>
              <a:rPr sz="2400" dirty="0">
                <a:solidFill>
                  <a:srgbClr val="FF0000"/>
                </a:solidFill>
                <a:latin typeface="新宋体" panose="02010609030101010101" charset="-122"/>
                <a:cs typeface="新宋体" panose="02010609030101010101" charset="-122"/>
              </a:rPr>
              <a:t>03033133</a:t>
            </a:r>
            <a:endParaRPr sz="2400">
              <a:latin typeface="新宋体" panose="02010609030101010101" charset="-122"/>
              <a:cs typeface="新宋体" panose="02010609030101010101" charset="-122"/>
            </a:endParaRPr>
          </a:p>
        </p:txBody>
      </p:sp>
      <p:sp>
        <p:nvSpPr>
          <p:cNvPr id="25" name="object 25"/>
          <p:cNvSpPr/>
          <p:nvPr/>
        </p:nvSpPr>
        <p:spPr>
          <a:xfrm>
            <a:off x="7244219" y="4627626"/>
            <a:ext cx="228600" cy="0"/>
          </a:xfrm>
          <a:custGeom>
            <a:avLst/>
            <a:gdLst/>
            <a:ahLst/>
            <a:cxnLst/>
            <a:rect l="l" t="t" r="r" b="b"/>
            <a:pathLst>
              <a:path w="228600">
                <a:moveTo>
                  <a:pt x="0" y="0"/>
                </a:moveTo>
                <a:lnTo>
                  <a:pt x="228600" y="0"/>
                </a:lnTo>
              </a:path>
            </a:pathLst>
          </a:custGeom>
          <a:ln w="28575">
            <a:solidFill>
              <a:srgbClr val="000000"/>
            </a:solidFill>
          </a:ln>
        </p:spPr>
        <p:txBody>
          <a:bodyPr wrap="square" lIns="0" tIns="0" rIns="0" bIns="0" rtlCol="0"/>
          <a:lstStyle/>
          <a:p>
            <a:endParaRPr/>
          </a:p>
        </p:txBody>
      </p:sp>
      <p:sp>
        <p:nvSpPr>
          <p:cNvPr id="26" name="object 26"/>
          <p:cNvSpPr/>
          <p:nvPr/>
        </p:nvSpPr>
        <p:spPr>
          <a:xfrm>
            <a:off x="8158619" y="3835146"/>
            <a:ext cx="762000" cy="762000"/>
          </a:xfrm>
          <a:custGeom>
            <a:avLst/>
            <a:gdLst/>
            <a:ahLst/>
            <a:cxnLst/>
            <a:rect l="l" t="t" r="r" b="b"/>
            <a:pathLst>
              <a:path w="762000" h="762000">
                <a:moveTo>
                  <a:pt x="0" y="0"/>
                </a:moveTo>
                <a:lnTo>
                  <a:pt x="0" y="762000"/>
                </a:lnTo>
                <a:lnTo>
                  <a:pt x="762000" y="762000"/>
                </a:lnTo>
                <a:lnTo>
                  <a:pt x="762000" y="0"/>
                </a:lnTo>
                <a:lnTo>
                  <a:pt x="0" y="0"/>
                </a:lnTo>
                <a:close/>
              </a:path>
            </a:pathLst>
          </a:custGeom>
          <a:ln w="28575">
            <a:solidFill>
              <a:srgbClr val="000000"/>
            </a:solidFill>
          </a:ln>
        </p:spPr>
        <p:txBody>
          <a:bodyPr wrap="square" lIns="0" tIns="0" rIns="0" bIns="0" rtlCol="0"/>
          <a:lstStyle/>
          <a:p>
            <a:endParaRPr/>
          </a:p>
        </p:txBody>
      </p:sp>
      <p:sp>
        <p:nvSpPr>
          <p:cNvPr id="27" name="object 27"/>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83"/>
            <a:ext cx="7710170" cy="481965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700">
              <a:latin typeface="Times New Roman" panose="02020603050405020304"/>
              <a:cs typeface="Times New Roman" panose="02020603050405020304"/>
            </a:endParaRPr>
          </a:p>
          <a:p>
            <a:pPr marL="31750">
              <a:lnSpc>
                <a:spcPct val="100000"/>
              </a:lnSpc>
              <a:tabLst>
                <a:tab pos="37401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488950">
              <a:lnSpc>
                <a:spcPct val="100000"/>
              </a:lnSpc>
              <a:spcBef>
                <a:spcPts val="755"/>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问题：</a:t>
            </a:r>
            <a:endParaRPr sz="3200">
              <a:latin typeface="新宋体" panose="02010609030101010101" charset="-122"/>
              <a:cs typeface="新宋体" panose="02010609030101010101" charset="-122"/>
            </a:endParaRPr>
          </a:p>
          <a:p>
            <a:pPr marL="774700" marR="5080" indent="374650" algn="just">
              <a:lnSpc>
                <a:spcPct val="100000"/>
              </a:lnSpc>
              <a:spcBef>
                <a:spcPts val="760"/>
              </a:spcBef>
            </a:pPr>
            <a:r>
              <a:rPr sz="3200" spc="20" dirty="0">
                <a:latin typeface="新宋体" panose="02010609030101010101" charset="-122"/>
                <a:cs typeface="新宋体" panose="02010609030101010101" charset="-122"/>
              </a:rPr>
              <a:t>虽然链码的首差是不依赖于旋</a:t>
            </a:r>
            <a:r>
              <a:rPr sz="3200" dirty="0">
                <a:latin typeface="新宋体" panose="02010609030101010101" charset="-122"/>
                <a:cs typeface="新宋体" panose="02010609030101010101" charset="-122"/>
              </a:rPr>
              <a:t>转的</a:t>
            </a:r>
            <a:r>
              <a:rPr sz="3200" spc="-5" dirty="0">
                <a:latin typeface="新宋体" panose="02010609030101010101" charset="-122"/>
                <a:cs typeface="新宋体" panose="02010609030101010101" charset="-122"/>
              </a:rPr>
              <a:t>， </a:t>
            </a:r>
            <a:r>
              <a:rPr sz="3200" dirty="0">
                <a:latin typeface="新宋体" panose="02010609030101010101" charset="-122"/>
                <a:cs typeface="新宋体" panose="02010609030101010101" charset="-122"/>
              </a:rPr>
              <a:t>但一般情况下边界的编码依赖于网格的 </a:t>
            </a:r>
            <a:r>
              <a:rPr sz="3200" spc="-5" dirty="0">
                <a:latin typeface="新宋体" panose="02010609030101010101" charset="-122"/>
                <a:cs typeface="新宋体" panose="02010609030101010101" charset="-122"/>
              </a:rPr>
              <a:t>方向。</a:t>
            </a:r>
            <a:endParaRPr sz="3200">
              <a:latin typeface="新宋体" panose="02010609030101010101" charset="-122"/>
              <a:cs typeface="新宋体" panose="02010609030101010101" charset="-122"/>
            </a:endParaRPr>
          </a:p>
          <a:p>
            <a:pPr marL="488950">
              <a:lnSpc>
                <a:spcPct val="100000"/>
              </a:lnSpc>
              <a:spcBef>
                <a:spcPts val="760"/>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改进：</a:t>
            </a:r>
            <a:endParaRPr sz="3200">
              <a:latin typeface="新宋体" panose="02010609030101010101" charset="-122"/>
              <a:cs typeface="新宋体" panose="02010609030101010101" charset="-122"/>
            </a:endParaRPr>
          </a:p>
          <a:p>
            <a:pPr marL="1149350">
              <a:lnSpc>
                <a:spcPts val="3750"/>
              </a:lnSpc>
              <a:spcBef>
                <a:spcPts val="760"/>
              </a:spcBef>
            </a:pPr>
            <a:r>
              <a:rPr sz="3200" spc="-5" dirty="0">
                <a:latin typeface="新宋体" panose="02010609030101010101" charset="-122"/>
                <a:cs typeface="新宋体" panose="02010609030101010101" charset="-122"/>
              </a:rPr>
              <a:t>规整化网格方向，具体方法如下：</a:t>
            </a:r>
            <a:endParaRPr sz="3200">
              <a:latin typeface="新宋体" panose="02010609030101010101" charset="-122"/>
              <a:cs typeface="新宋体" panose="02010609030101010101" charset="-122"/>
            </a:endParaRPr>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540128" y="933208"/>
            <a:ext cx="7994650" cy="5732780"/>
          </a:xfrm>
          <a:prstGeom prst="rect">
            <a:avLst/>
          </a:prstGeom>
        </p:spPr>
        <p:txBody>
          <a:bodyPr vert="horz" wrap="square" lIns="0" tIns="0" rIns="0" bIns="0" rtlCol="0">
            <a:spAutoFit/>
          </a:bodyPr>
          <a:lstStyle/>
          <a:p>
            <a:pPr marL="29845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40"/>
              </a:spcBef>
            </a:pPr>
            <a:endParaRPr sz="26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几个基本概念：</a:t>
            </a:r>
            <a:endParaRPr sz="3200">
              <a:latin typeface="新宋体" panose="02010609030101010101" charset="-122"/>
              <a:cs typeface="新宋体" panose="02010609030101010101" charset="-122"/>
            </a:endParaRPr>
          </a:p>
          <a:p>
            <a:pPr marL="927100">
              <a:lnSpc>
                <a:spcPts val="3835"/>
              </a:lnSpc>
              <a:spcBef>
                <a:spcPts val="760"/>
              </a:spcBef>
            </a:pPr>
            <a:r>
              <a:rPr sz="2200" spc="50" dirty="0">
                <a:solidFill>
                  <a:srgbClr val="EE2B0A"/>
                </a:solidFill>
                <a:latin typeface="Wingdings" panose="05000000000000000000"/>
                <a:cs typeface="Wingdings" panose="05000000000000000000"/>
              </a:rPr>
              <a:t></a:t>
            </a:r>
            <a:r>
              <a:rPr sz="3200" spc="150" dirty="0">
                <a:latin typeface="新宋体" panose="02010609030101010101" charset="-122"/>
                <a:cs typeface="新宋体" panose="02010609030101010101" charset="-122"/>
              </a:rPr>
              <a:t>边界最大轴</a:t>
            </a:r>
            <a:r>
              <a:rPr sz="3200" spc="-10" dirty="0">
                <a:latin typeface="新宋体" panose="02010609030101010101" charset="-122"/>
                <a:cs typeface="新宋体" panose="02010609030101010101" charset="-122"/>
              </a:rPr>
              <a:t>a</a:t>
            </a:r>
            <a:r>
              <a:rPr sz="3200" spc="155" dirty="0">
                <a:latin typeface="新宋体" panose="02010609030101010101" charset="-122"/>
                <a:cs typeface="新宋体" panose="02010609030101010101" charset="-122"/>
              </a:rPr>
              <a:t>:</a:t>
            </a:r>
            <a:r>
              <a:rPr sz="3200" spc="150" dirty="0">
                <a:latin typeface="新宋体" panose="02010609030101010101" charset="-122"/>
                <a:cs typeface="新宋体" panose="02010609030101010101" charset="-122"/>
              </a:rPr>
              <a:t>是连接距离最远的两个</a:t>
            </a:r>
            <a:endParaRPr sz="3200">
              <a:latin typeface="新宋体" panose="02010609030101010101" charset="-122"/>
              <a:cs typeface="新宋体" panose="02010609030101010101" charset="-122"/>
            </a:endParaRPr>
          </a:p>
          <a:p>
            <a:pPr marL="1155700">
              <a:lnSpc>
                <a:spcPts val="3835"/>
              </a:lnSpc>
            </a:pPr>
            <a:r>
              <a:rPr sz="3200" spc="-5" dirty="0">
                <a:latin typeface="新宋体" panose="02010609030101010101" charset="-122"/>
                <a:cs typeface="新宋体" panose="02010609030101010101" charset="-122"/>
              </a:rPr>
              <a:t>点的线段</a:t>
            </a:r>
            <a:endParaRPr sz="3200">
              <a:latin typeface="新宋体" panose="02010609030101010101" charset="-122"/>
              <a:cs typeface="新宋体" panose="02010609030101010101" charset="-122"/>
            </a:endParaRPr>
          </a:p>
          <a:p>
            <a:pPr marL="927100">
              <a:lnSpc>
                <a:spcPct val="100000"/>
              </a:lnSpc>
              <a:spcBef>
                <a:spcPts val="760"/>
              </a:spcBef>
            </a:pPr>
            <a:r>
              <a:rPr sz="2200" spc="50" dirty="0">
                <a:solidFill>
                  <a:srgbClr val="EE2B0A"/>
                </a:solidFill>
                <a:latin typeface="Wingdings" panose="05000000000000000000"/>
                <a:cs typeface="Wingdings" panose="05000000000000000000"/>
              </a:rPr>
              <a:t></a:t>
            </a:r>
            <a:r>
              <a:rPr sz="3200" spc="150" dirty="0">
                <a:latin typeface="新宋体" panose="02010609030101010101" charset="-122"/>
                <a:cs typeface="新宋体" panose="02010609030101010101" charset="-122"/>
              </a:rPr>
              <a:t>边界最小轴</a:t>
            </a:r>
            <a:r>
              <a:rPr sz="3200" spc="-10" dirty="0">
                <a:latin typeface="新宋体" panose="02010609030101010101" charset="-122"/>
                <a:cs typeface="新宋体" panose="02010609030101010101" charset="-122"/>
              </a:rPr>
              <a:t>b</a:t>
            </a:r>
            <a:r>
              <a:rPr sz="3200" spc="155" dirty="0">
                <a:latin typeface="新宋体" panose="02010609030101010101" charset="-122"/>
                <a:cs typeface="新宋体" panose="02010609030101010101" charset="-122"/>
              </a:rPr>
              <a:t>:</a:t>
            </a:r>
            <a:r>
              <a:rPr sz="3200" spc="150" dirty="0">
                <a:latin typeface="新宋体" panose="02010609030101010101" charset="-122"/>
                <a:cs typeface="新宋体" panose="02010609030101010101" charset="-122"/>
              </a:rPr>
              <a:t>与最大轴垂直，且其长</a:t>
            </a:r>
            <a:endParaRPr sz="3200">
              <a:latin typeface="新宋体" panose="02010609030101010101" charset="-122"/>
              <a:cs typeface="新宋体" panose="02010609030101010101" charset="-122"/>
            </a:endParaRPr>
          </a:p>
          <a:p>
            <a:pPr marL="1155700">
              <a:lnSpc>
                <a:spcPct val="100000"/>
              </a:lnSpc>
            </a:pPr>
            <a:r>
              <a:rPr sz="3200" spc="-5" dirty="0">
                <a:latin typeface="新宋体" panose="02010609030101010101" charset="-122"/>
                <a:cs typeface="新宋体" panose="02010609030101010101" charset="-122"/>
              </a:rPr>
              <a:t>度确定的包围盒刚好包围边界。</a:t>
            </a:r>
            <a:endParaRPr sz="3200">
              <a:latin typeface="新宋体" panose="02010609030101010101" charset="-122"/>
              <a:cs typeface="新宋体" panose="02010609030101010101" charset="-122"/>
            </a:endParaRPr>
          </a:p>
          <a:p>
            <a:pPr marL="927100">
              <a:lnSpc>
                <a:spcPct val="100000"/>
              </a:lnSpc>
              <a:spcBef>
                <a:spcPts val="755"/>
              </a:spcBef>
            </a:pPr>
            <a:r>
              <a:rPr sz="2200" spc="50" dirty="0">
                <a:solidFill>
                  <a:srgbClr val="EE2B0A"/>
                </a:solidFill>
                <a:latin typeface="Wingdings" panose="05000000000000000000"/>
                <a:cs typeface="Wingdings" panose="05000000000000000000"/>
              </a:rPr>
              <a:t></a:t>
            </a:r>
            <a:r>
              <a:rPr sz="3200" spc="45" dirty="0">
                <a:latin typeface="新宋体" panose="02010609030101010101" charset="-122"/>
                <a:cs typeface="新宋体" panose="02010609030101010101" charset="-122"/>
              </a:rPr>
              <a:t>边界离心率c：最大轴长度与最小轴长</a:t>
            </a:r>
            <a:endParaRPr sz="3200">
              <a:latin typeface="新宋体" panose="02010609030101010101" charset="-122"/>
              <a:cs typeface="新宋体" panose="02010609030101010101" charset="-122"/>
            </a:endParaRPr>
          </a:p>
          <a:p>
            <a:pPr marL="1155700">
              <a:lnSpc>
                <a:spcPct val="100000"/>
              </a:lnSpc>
              <a:tabLst>
                <a:tab pos="3187065" algn="l"/>
              </a:tabLst>
            </a:pPr>
            <a:r>
              <a:rPr sz="3200" spc="-5" dirty="0">
                <a:latin typeface="新宋体" panose="02010609030101010101" charset="-122"/>
                <a:cs typeface="新宋体" panose="02010609030101010101" charset="-122"/>
              </a:rPr>
              <a:t>度的比	c = a / b</a:t>
            </a:r>
            <a:endParaRPr sz="3200">
              <a:latin typeface="新宋体" panose="02010609030101010101" charset="-122"/>
              <a:cs typeface="新宋体" panose="02010609030101010101" charset="-122"/>
            </a:endParaRPr>
          </a:p>
          <a:p>
            <a:pPr marL="927100">
              <a:lnSpc>
                <a:spcPts val="3750"/>
              </a:lnSpc>
              <a:spcBef>
                <a:spcPts val="760"/>
              </a:spcBef>
            </a:pPr>
            <a:r>
              <a:rPr sz="2200" spc="50" dirty="0">
                <a:solidFill>
                  <a:srgbClr val="EE2B0A"/>
                </a:solidFill>
                <a:latin typeface="Wingdings" panose="05000000000000000000"/>
                <a:cs typeface="Wingdings" panose="05000000000000000000"/>
              </a:rPr>
              <a:t></a:t>
            </a:r>
            <a:r>
              <a:rPr sz="3200" spc="-5" dirty="0">
                <a:latin typeface="新宋体" panose="02010609030101010101" charset="-122"/>
                <a:cs typeface="新宋体" panose="02010609030101010101" charset="-122"/>
              </a:rPr>
              <a:t>基本矩形: 包围边界的矩形。</a:t>
            </a:r>
            <a:endParaRPr sz="3200">
              <a:latin typeface="新宋体" panose="02010609030101010101" charset="-122"/>
              <a:cs typeface="新宋体" panose="02010609030101010101" charset="-122"/>
            </a:endParaRPr>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44929" y="1855215"/>
            <a:ext cx="3408679" cy="106108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469900">
              <a:lnSpc>
                <a:spcPts val="375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基本概念举例</a:t>
            </a:r>
            <a:endParaRPr sz="3200">
              <a:latin typeface="新宋体" panose="02010609030101010101" charset="-122"/>
              <a:cs typeface="新宋体" panose="02010609030101010101" charset="-122"/>
            </a:endParaRPr>
          </a:p>
        </p:txBody>
      </p:sp>
      <p:sp>
        <p:nvSpPr>
          <p:cNvPr id="6" name="object 6"/>
          <p:cNvSpPr/>
          <p:nvPr/>
        </p:nvSpPr>
        <p:spPr>
          <a:xfrm>
            <a:off x="3323878" y="3485176"/>
            <a:ext cx="4137025" cy="2211070"/>
          </a:xfrm>
          <a:custGeom>
            <a:avLst/>
            <a:gdLst/>
            <a:ahLst/>
            <a:cxnLst/>
            <a:rect l="l" t="t" r="r" b="b"/>
            <a:pathLst>
              <a:path w="4137025" h="2211070">
                <a:moveTo>
                  <a:pt x="676506" y="2134573"/>
                </a:moveTo>
                <a:lnTo>
                  <a:pt x="615471" y="2130068"/>
                </a:lnTo>
                <a:lnTo>
                  <a:pt x="555664" y="2128023"/>
                </a:lnTo>
                <a:lnTo>
                  <a:pt x="497393" y="2127705"/>
                </a:lnTo>
                <a:lnTo>
                  <a:pt x="440965" y="2128382"/>
                </a:lnTo>
                <a:lnTo>
                  <a:pt x="386690" y="2129322"/>
                </a:lnTo>
                <a:lnTo>
                  <a:pt x="334874" y="2129791"/>
                </a:lnTo>
                <a:lnTo>
                  <a:pt x="285825" y="2129057"/>
                </a:lnTo>
                <a:lnTo>
                  <a:pt x="239853" y="2126387"/>
                </a:lnTo>
                <a:lnTo>
                  <a:pt x="197264" y="2121050"/>
                </a:lnTo>
                <a:lnTo>
                  <a:pt x="158367" y="2112313"/>
                </a:lnTo>
                <a:lnTo>
                  <a:pt x="92880" y="2081707"/>
                </a:lnTo>
                <a:lnTo>
                  <a:pt x="45730" y="2028541"/>
                </a:lnTo>
                <a:lnTo>
                  <a:pt x="28838" y="1992424"/>
                </a:lnTo>
                <a:lnTo>
                  <a:pt x="16025" y="1950961"/>
                </a:lnTo>
                <a:lnTo>
                  <a:pt x="7085" y="1905090"/>
                </a:lnTo>
                <a:lnTo>
                  <a:pt x="1812" y="1855751"/>
                </a:lnTo>
                <a:lnTo>
                  <a:pt x="0" y="1803881"/>
                </a:lnTo>
                <a:lnTo>
                  <a:pt x="1442" y="1750419"/>
                </a:lnTo>
                <a:lnTo>
                  <a:pt x="5932" y="1696303"/>
                </a:lnTo>
                <a:lnTo>
                  <a:pt x="13266" y="1642473"/>
                </a:lnTo>
                <a:lnTo>
                  <a:pt x="23236" y="1589866"/>
                </a:lnTo>
                <a:lnTo>
                  <a:pt x="35637" y="1539421"/>
                </a:lnTo>
                <a:lnTo>
                  <a:pt x="50262" y="1492077"/>
                </a:lnTo>
                <a:lnTo>
                  <a:pt x="66906" y="1448773"/>
                </a:lnTo>
                <a:lnTo>
                  <a:pt x="83860" y="1410246"/>
                </a:lnTo>
                <a:lnTo>
                  <a:pt x="102229" y="1371302"/>
                </a:lnTo>
                <a:lnTo>
                  <a:pt x="122265" y="1332272"/>
                </a:lnTo>
                <a:lnTo>
                  <a:pt x="144217" y="1293485"/>
                </a:lnTo>
                <a:lnTo>
                  <a:pt x="168335" y="1255271"/>
                </a:lnTo>
                <a:lnTo>
                  <a:pt x="194869" y="1217960"/>
                </a:lnTo>
                <a:lnTo>
                  <a:pt x="224069" y="1181882"/>
                </a:lnTo>
                <a:lnTo>
                  <a:pt x="256184" y="1147367"/>
                </a:lnTo>
                <a:lnTo>
                  <a:pt x="291466" y="1114745"/>
                </a:lnTo>
                <a:lnTo>
                  <a:pt x="330163" y="1084346"/>
                </a:lnTo>
                <a:lnTo>
                  <a:pt x="372526" y="1056499"/>
                </a:lnTo>
                <a:lnTo>
                  <a:pt x="418804" y="1031534"/>
                </a:lnTo>
                <a:lnTo>
                  <a:pt x="469247" y="1009782"/>
                </a:lnTo>
                <a:lnTo>
                  <a:pt x="524106" y="991573"/>
                </a:lnTo>
                <a:lnTo>
                  <a:pt x="594865" y="977501"/>
                </a:lnTo>
                <a:lnTo>
                  <a:pt x="633133" y="973852"/>
                </a:lnTo>
                <a:lnTo>
                  <a:pt x="673173" y="972152"/>
                </a:lnTo>
                <a:lnTo>
                  <a:pt x="714867" y="972171"/>
                </a:lnTo>
                <a:lnTo>
                  <a:pt x="758100" y="973678"/>
                </a:lnTo>
                <a:lnTo>
                  <a:pt x="802756" y="976440"/>
                </a:lnTo>
                <a:lnTo>
                  <a:pt x="848718" y="980227"/>
                </a:lnTo>
                <a:lnTo>
                  <a:pt x="895872" y="984809"/>
                </a:lnTo>
                <a:lnTo>
                  <a:pt x="944099" y="989952"/>
                </a:lnTo>
                <a:lnTo>
                  <a:pt x="993286" y="995427"/>
                </a:lnTo>
                <a:lnTo>
                  <a:pt x="1043314" y="1001003"/>
                </a:lnTo>
                <a:lnTo>
                  <a:pt x="1094069" y="1006447"/>
                </a:lnTo>
                <a:lnTo>
                  <a:pt x="1145434" y="1011529"/>
                </a:lnTo>
                <a:lnTo>
                  <a:pt x="1197293" y="1016018"/>
                </a:lnTo>
                <a:lnTo>
                  <a:pt x="1249530" y="1019682"/>
                </a:lnTo>
                <a:lnTo>
                  <a:pt x="1302029" y="1022291"/>
                </a:lnTo>
                <a:lnTo>
                  <a:pt x="1354674" y="1023612"/>
                </a:lnTo>
                <a:lnTo>
                  <a:pt x="1407349" y="1023416"/>
                </a:lnTo>
                <a:lnTo>
                  <a:pt x="1459938" y="1021471"/>
                </a:lnTo>
                <a:lnTo>
                  <a:pt x="1512324" y="1017545"/>
                </a:lnTo>
                <a:lnTo>
                  <a:pt x="1564391" y="1011407"/>
                </a:lnTo>
                <a:lnTo>
                  <a:pt x="1616024" y="1002827"/>
                </a:lnTo>
                <a:lnTo>
                  <a:pt x="1667106" y="991573"/>
                </a:lnTo>
                <a:lnTo>
                  <a:pt x="1711267" y="979730"/>
                </a:lnTo>
                <a:lnTo>
                  <a:pt x="1756483" y="966160"/>
                </a:lnTo>
                <a:lnTo>
                  <a:pt x="1802653" y="950975"/>
                </a:lnTo>
                <a:lnTo>
                  <a:pt x="1849671" y="934292"/>
                </a:lnTo>
                <a:lnTo>
                  <a:pt x="1897434" y="916224"/>
                </a:lnTo>
                <a:lnTo>
                  <a:pt x="1945838" y="896885"/>
                </a:lnTo>
                <a:lnTo>
                  <a:pt x="1994778" y="876392"/>
                </a:lnTo>
                <a:lnTo>
                  <a:pt x="2044152" y="854857"/>
                </a:lnTo>
                <a:lnTo>
                  <a:pt x="2093855" y="832396"/>
                </a:lnTo>
                <a:lnTo>
                  <a:pt x="2143783" y="809123"/>
                </a:lnTo>
                <a:lnTo>
                  <a:pt x="2193832" y="785153"/>
                </a:lnTo>
                <a:lnTo>
                  <a:pt x="2243898" y="760600"/>
                </a:lnTo>
                <a:lnTo>
                  <a:pt x="2293878" y="735579"/>
                </a:lnTo>
                <a:lnTo>
                  <a:pt x="2343667" y="710204"/>
                </a:lnTo>
                <a:lnTo>
                  <a:pt x="2393162" y="684590"/>
                </a:lnTo>
                <a:lnTo>
                  <a:pt x="2442258" y="658852"/>
                </a:lnTo>
                <a:lnTo>
                  <a:pt x="2490852" y="633104"/>
                </a:lnTo>
                <a:lnTo>
                  <a:pt x="2538840" y="607460"/>
                </a:lnTo>
                <a:lnTo>
                  <a:pt x="2586117" y="582035"/>
                </a:lnTo>
                <a:lnTo>
                  <a:pt x="2632580" y="556944"/>
                </a:lnTo>
                <a:lnTo>
                  <a:pt x="2678126" y="532301"/>
                </a:lnTo>
                <a:lnTo>
                  <a:pt x="2722649" y="508221"/>
                </a:lnTo>
                <a:lnTo>
                  <a:pt x="2766046" y="484818"/>
                </a:lnTo>
                <a:lnTo>
                  <a:pt x="2808214" y="462207"/>
                </a:lnTo>
                <a:lnTo>
                  <a:pt x="2849047" y="440503"/>
                </a:lnTo>
                <a:lnTo>
                  <a:pt x="2888443" y="419819"/>
                </a:lnTo>
                <a:lnTo>
                  <a:pt x="2926298" y="400271"/>
                </a:lnTo>
                <a:lnTo>
                  <a:pt x="2962506" y="381973"/>
                </a:lnTo>
                <a:lnTo>
                  <a:pt x="3022757" y="350578"/>
                </a:lnTo>
                <a:lnTo>
                  <a:pt x="3079642" y="318627"/>
                </a:lnTo>
                <a:lnTo>
                  <a:pt x="3133385" y="286455"/>
                </a:lnTo>
                <a:lnTo>
                  <a:pt x="3184213" y="254397"/>
                </a:lnTo>
                <a:lnTo>
                  <a:pt x="3232348" y="222791"/>
                </a:lnTo>
                <a:lnTo>
                  <a:pt x="3278015" y="191971"/>
                </a:lnTo>
                <a:lnTo>
                  <a:pt x="3321438" y="162275"/>
                </a:lnTo>
                <a:lnTo>
                  <a:pt x="3362842" y="134037"/>
                </a:lnTo>
                <a:lnTo>
                  <a:pt x="3402451" y="107594"/>
                </a:lnTo>
                <a:lnTo>
                  <a:pt x="3440490" y="83282"/>
                </a:lnTo>
                <a:lnTo>
                  <a:pt x="3477183" y="61437"/>
                </a:lnTo>
                <a:lnTo>
                  <a:pt x="3512754" y="42395"/>
                </a:lnTo>
                <a:lnTo>
                  <a:pt x="3547427" y="26491"/>
                </a:lnTo>
                <a:lnTo>
                  <a:pt x="3614979" y="5444"/>
                </a:lnTo>
                <a:lnTo>
                  <a:pt x="3695652" y="0"/>
                </a:lnTo>
                <a:lnTo>
                  <a:pt x="3740436" y="4258"/>
                </a:lnTo>
                <a:lnTo>
                  <a:pt x="3782663" y="13916"/>
                </a:lnTo>
                <a:lnTo>
                  <a:pt x="3822342" y="29142"/>
                </a:lnTo>
                <a:lnTo>
                  <a:pt x="3859479" y="50105"/>
                </a:lnTo>
                <a:lnTo>
                  <a:pt x="3894081" y="76972"/>
                </a:lnTo>
                <a:lnTo>
                  <a:pt x="3926155" y="109913"/>
                </a:lnTo>
                <a:lnTo>
                  <a:pt x="3955708" y="149095"/>
                </a:lnTo>
                <a:lnTo>
                  <a:pt x="3982746" y="194687"/>
                </a:lnTo>
                <a:lnTo>
                  <a:pt x="4007276" y="246857"/>
                </a:lnTo>
                <a:lnTo>
                  <a:pt x="4029306" y="305773"/>
                </a:lnTo>
                <a:lnTo>
                  <a:pt x="4049974" y="375549"/>
                </a:lnTo>
                <a:lnTo>
                  <a:pt x="4060093" y="415529"/>
                </a:lnTo>
                <a:lnTo>
                  <a:pt x="4069954" y="458475"/>
                </a:lnTo>
                <a:lnTo>
                  <a:pt x="4079472" y="504066"/>
                </a:lnTo>
                <a:lnTo>
                  <a:pt x="4088560" y="551981"/>
                </a:lnTo>
                <a:lnTo>
                  <a:pt x="4097134" y="601898"/>
                </a:lnTo>
                <a:lnTo>
                  <a:pt x="4105106" y="653497"/>
                </a:lnTo>
                <a:lnTo>
                  <a:pt x="4112391" y="706456"/>
                </a:lnTo>
                <a:lnTo>
                  <a:pt x="4118903" y="760454"/>
                </a:lnTo>
                <a:lnTo>
                  <a:pt x="4124556" y="815170"/>
                </a:lnTo>
                <a:lnTo>
                  <a:pt x="4129265" y="870283"/>
                </a:lnTo>
                <a:lnTo>
                  <a:pt x="4132944" y="925471"/>
                </a:lnTo>
                <a:lnTo>
                  <a:pt x="4135505" y="980414"/>
                </a:lnTo>
                <a:lnTo>
                  <a:pt x="4136865" y="1034789"/>
                </a:lnTo>
                <a:lnTo>
                  <a:pt x="4136937" y="1088277"/>
                </a:lnTo>
                <a:lnTo>
                  <a:pt x="4135634" y="1140556"/>
                </a:lnTo>
                <a:lnTo>
                  <a:pt x="4132872" y="1191305"/>
                </a:lnTo>
                <a:lnTo>
                  <a:pt x="4128564" y="1240202"/>
                </a:lnTo>
                <a:lnTo>
                  <a:pt x="4122624" y="1286926"/>
                </a:lnTo>
                <a:lnTo>
                  <a:pt x="4114967" y="1331157"/>
                </a:lnTo>
                <a:lnTo>
                  <a:pt x="4105506" y="1372573"/>
                </a:lnTo>
                <a:lnTo>
                  <a:pt x="4091315" y="1420961"/>
                </a:lnTo>
                <a:lnTo>
                  <a:pt x="4074270" y="1468767"/>
                </a:lnTo>
                <a:lnTo>
                  <a:pt x="4054565" y="1515871"/>
                </a:lnTo>
                <a:lnTo>
                  <a:pt x="4032396" y="1562157"/>
                </a:lnTo>
                <a:lnTo>
                  <a:pt x="4007957" y="1607507"/>
                </a:lnTo>
                <a:lnTo>
                  <a:pt x="3981441" y="1651803"/>
                </a:lnTo>
                <a:lnTo>
                  <a:pt x="3953045" y="1694929"/>
                </a:lnTo>
                <a:lnTo>
                  <a:pt x="3922961" y="1736765"/>
                </a:lnTo>
                <a:lnTo>
                  <a:pt x="3891384" y="1777195"/>
                </a:lnTo>
                <a:lnTo>
                  <a:pt x="3858510" y="1816101"/>
                </a:lnTo>
                <a:lnTo>
                  <a:pt x="3824531" y="1853365"/>
                </a:lnTo>
                <a:lnTo>
                  <a:pt x="3789643" y="1888870"/>
                </a:lnTo>
                <a:lnTo>
                  <a:pt x="3754040" y="1922498"/>
                </a:lnTo>
                <a:lnTo>
                  <a:pt x="3717917" y="1954132"/>
                </a:lnTo>
                <a:lnTo>
                  <a:pt x="3681467" y="1983654"/>
                </a:lnTo>
                <a:lnTo>
                  <a:pt x="3644886" y="2010947"/>
                </a:lnTo>
                <a:lnTo>
                  <a:pt x="3608368" y="2035892"/>
                </a:lnTo>
                <a:lnTo>
                  <a:pt x="3572106" y="2058373"/>
                </a:lnTo>
                <a:lnTo>
                  <a:pt x="3531502" y="2079789"/>
                </a:lnTo>
                <a:lnTo>
                  <a:pt x="3490483" y="2096901"/>
                </a:lnTo>
                <a:lnTo>
                  <a:pt x="3448937" y="2110156"/>
                </a:lnTo>
                <a:lnTo>
                  <a:pt x="3406752" y="2120000"/>
                </a:lnTo>
                <a:lnTo>
                  <a:pt x="3363818" y="2126878"/>
                </a:lnTo>
                <a:lnTo>
                  <a:pt x="3320021" y="2131239"/>
                </a:lnTo>
                <a:lnTo>
                  <a:pt x="3275252" y="2133528"/>
                </a:lnTo>
                <a:lnTo>
                  <a:pt x="3229397" y="2134192"/>
                </a:lnTo>
                <a:lnTo>
                  <a:pt x="3182346" y="2133677"/>
                </a:lnTo>
                <a:lnTo>
                  <a:pt x="3133986" y="2132430"/>
                </a:lnTo>
                <a:lnTo>
                  <a:pt x="3084207" y="2130897"/>
                </a:lnTo>
                <a:lnTo>
                  <a:pt x="3032896" y="2129525"/>
                </a:lnTo>
                <a:lnTo>
                  <a:pt x="2979942" y="2128760"/>
                </a:lnTo>
                <a:lnTo>
                  <a:pt x="2925234" y="2129048"/>
                </a:lnTo>
                <a:lnTo>
                  <a:pt x="2868659" y="2130837"/>
                </a:lnTo>
                <a:lnTo>
                  <a:pt x="2810106" y="2134573"/>
                </a:lnTo>
                <a:lnTo>
                  <a:pt x="2767913" y="2137993"/>
                </a:lnTo>
                <a:lnTo>
                  <a:pt x="2724114" y="2141670"/>
                </a:lnTo>
                <a:lnTo>
                  <a:pt x="2678842" y="2145564"/>
                </a:lnTo>
                <a:lnTo>
                  <a:pt x="2632229" y="2149638"/>
                </a:lnTo>
                <a:lnTo>
                  <a:pt x="2584405" y="2153855"/>
                </a:lnTo>
                <a:lnTo>
                  <a:pt x="2535505" y="2158175"/>
                </a:lnTo>
                <a:lnTo>
                  <a:pt x="2485658" y="2162562"/>
                </a:lnTo>
                <a:lnTo>
                  <a:pt x="2434997" y="2166977"/>
                </a:lnTo>
                <a:lnTo>
                  <a:pt x="2383655" y="2171382"/>
                </a:lnTo>
                <a:lnTo>
                  <a:pt x="2331762" y="2175739"/>
                </a:lnTo>
                <a:lnTo>
                  <a:pt x="2279451" y="2180011"/>
                </a:lnTo>
                <a:lnTo>
                  <a:pt x="2226853" y="2184159"/>
                </a:lnTo>
                <a:lnTo>
                  <a:pt x="2174102" y="2188145"/>
                </a:lnTo>
                <a:lnTo>
                  <a:pt x="2121327" y="2191932"/>
                </a:lnTo>
                <a:lnTo>
                  <a:pt x="2068662" y="2195481"/>
                </a:lnTo>
                <a:lnTo>
                  <a:pt x="2016239" y="2198755"/>
                </a:lnTo>
                <a:lnTo>
                  <a:pt x="1964188" y="2201716"/>
                </a:lnTo>
                <a:lnTo>
                  <a:pt x="1912642" y="2204325"/>
                </a:lnTo>
                <a:lnTo>
                  <a:pt x="1861734" y="2206545"/>
                </a:lnTo>
                <a:lnTo>
                  <a:pt x="1811594" y="2208338"/>
                </a:lnTo>
                <a:lnTo>
                  <a:pt x="1762355" y="2209665"/>
                </a:lnTo>
                <a:lnTo>
                  <a:pt x="1714148" y="2210490"/>
                </a:lnTo>
                <a:lnTo>
                  <a:pt x="1667106" y="2210773"/>
                </a:lnTo>
                <a:lnTo>
                  <a:pt x="1613754" y="2210399"/>
                </a:lnTo>
                <a:lnTo>
                  <a:pt x="1560283" y="2209318"/>
                </a:lnTo>
                <a:lnTo>
                  <a:pt x="1506780" y="2207586"/>
                </a:lnTo>
                <a:lnTo>
                  <a:pt x="1453332" y="2205262"/>
                </a:lnTo>
                <a:lnTo>
                  <a:pt x="1400025" y="2202403"/>
                </a:lnTo>
                <a:lnTo>
                  <a:pt x="1346947" y="2199066"/>
                </a:lnTo>
                <a:lnTo>
                  <a:pt x="1294185" y="2195310"/>
                </a:lnTo>
                <a:lnTo>
                  <a:pt x="1241825" y="2191192"/>
                </a:lnTo>
                <a:lnTo>
                  <a:pt x="1189954" y="2186771"/>
                </a:lnTo>
                <a:lnTo>
                  <a:pt x="1138659" y="2182103"/>
                </a:lnTo>
                <a:lnTo>
                  <a:pt x="1088028" y="2177246"/>
                </a:lnTo>
                <a:lnTo>
                  <a:pt x="1038145" y="2172258"/>
                </a:lnTo>
                <a:lnTo>
                  <a:pt x="989100" y="2167197"/>
                </a:lnTo>
                <a:lnTo>
                  <a:pt x="940978" y="2162121"/>
                </a:lnTo>
                <a:lnTo>
                  <a:pt x="893867" y="2157087"/>
                </a:lnTo>
                <a:lnTo>
                  <a:pt x="847853" y="2152154"/>
                </a:lnTo>
                <a:lnTo>
                  <a:pt x="803023" y="2147377"/>
                </a:lnTo>
                <a:lnTo>
                  <a:pt x="759464" y="2142817"/>
                </a:lnTo>
                <a:lnTo>
                  <a:pt x="717263" y="2138529"/>
                </a:lnTo>
                <a:lnTo>
                  <a:pt x="676506" y="2134573"/>
                </a:lnTo>
                <a:close/>
              </a:path>
            </a:pathLst>
          </a:custGeom>
          <a:ln w="28575">
            <a:solidFill>
              <a:srgbClr val="000000"/>
            </a:solidFill>
          </a:ln>
        </p:spPr>
        <p:txBody>
          <a:bodyPr wrap="square" lIns="0" tIns="0" rIns="0" bIns="0" rtlCol="0"/>
          <a:lstStyle/>
          <a:p>
            <a:endParaRPr/>
          </a:p>
        </p:txBody>
      </p:sp>
      <p:sp>
        <p:nvSpPr>
          <p:cNvPr id="7" name="object 7"/>
          <p:cNvSpPr/>
          <p:nvPr/>
        </p:nvSpPr>
        <p:spPr>
          <a:xfrm>
            <a:off x="3365627" y="3625596"/>
            <a:ext cx="3886200" cy="1981200"/>
          </a:xfrm>
          <a:custGeom>
            <a:avLst/>
            <a:gdLst/>
            <a:ahLst/>
            <a:cxnLst/>
            <a:rect l="l" t="t" r="r" b="b"/>
            <a:pathLst>
              <a:path w="3886200" h="1981200">
                <a:moveTo>
                  <a:pt x="3886200" y="0"/>
                </a:moveTo>
                <a:lnTo>
                  <a:pt x="0" y="1981200"/>
                </a:lnTo>
              </a:path>
            </a:pathLst>
          </a:custGeom>
          <a:ln w="9525">
            <a:solidFill>
              <a:srgbClr val="000000"/>
            </a:solidFill>
          </a:ln>
        </p:spPr>
        <p:txBody>
          <a:bodyPr wrap="square" lIns="0" tIns="0" rIns="0" bIns="0" rtlCol="0"/>
          <a:lstStyle/>
          <a:p>
            <a:endParaRPr/>
          </a:p>
        </p:txBody>
      </p:sp>
      <p:sp>
        <p:nvSpPr>
          <p:cNvPr id="8" name="object 8"/>
          <p:cNvSpPr txBox="1"/>
          <p:nvPr/>
        </p:nvSpPr>
        <p:spPr>
          <a:xfrm>
            <a:off x="7335901" y="3271520"/>
            <a:ext cx="1981200" cy="418465"/>
          </a:xfrm>
          <a:prstGeom prst="rect">
            <a:avLst/>
          </a:prstGeom>
        </p:spPr>
        <p:txBody>
          <a:bodyPr vert="horz" wrap="square" lIns="0" tIns="0" rIns="0" bIns="0" rtlCol="0">
            <a:spAutoFit/>
          </a:bodyPr>
          <a:lstStyle/>
          <a:p>
            <a:pPr marL="12700">
              <a:lnSpc>
                <a:spcPts val="3295"/>
              </a:lnSpc>
            </a:pPr>
            <a:r>
              <a:rPr sz="2800" spc="-5" dirty="0">
                <a:solidFill>
                  <a:srgbClr val="3333CC"/>
                </a:solidFill>
                <a:latin typeface="新宋体" panose="02010609030101010101" charset="-122"/>
                <a:cs typeface="新宋体" panose="02010609030101010101" charset="-122"/>
              </a:rPr>
              <a:t>边界</a:t>
            </a:r>
            <a:r>
              <a:rPr sz="2800" u="heavy" spc="-5" dirty="0">
                <a:solidFill>
                  <a:srgbClr val="3333CC"/>
                </a:solidFill>
                <a:latin typeface="新宋体" panose="02010609030101010101" charset="-122"/>
                <a:cs typeface="新宋体" panose="02010609030101010101" charset="-122"/>
              </a:rPr>
              <a:t>最大</a:t>
            </a:r>
            <a:r>
              <a:rPr sz="2800" u="heavy" dirty="0">
                <a:solidFill>
                  <a:srgbClr val="3333CC"/>
                </a:solidFill>
                <a:latin typeface="新宋体" panose="02010609030101010101" charset="-122"/>
                <a:cs typeface="新宋体" panose="02010609030101010101" charset="-122"/>
              </a:rPr>
              <a:t>轴</a:t>
            </a:r>
            <a:r>
              <a:rPr sz="2800" dirty="0">
                <a:solidFill>
                  <a:srgbClr val="3333CC"/>
                </a:solidFill>
                <a:latin typeface="新宋体" panose="02010609030101010101" charset="-122"/>
                <a:cs typeface="新宋体" panose="02010609030101010101" charset="-122"/>
              </a:rPr>
              <a:t>a</a:t>
            </a:r>
            <a:endParaRPr sz="2800">
              <a:latin typeface="新宋体" panose="02010609030101010101" charset="-122"/>
              <a:cs typeface="新宋体" panose="02010609030101010101" charset="-122"/>
            </a:endParaRPr>
          </a:p>
        </p:txBody>
      </p:sp>
      <p:sp>
        <p:nvSpPr>
          <p:cNvPr id="9" name="object 9"/>
          <p:cNvSpPr/>
          <p:nvPr/>
        </p:nvSpPr>
        <p:spPr>
          <a:xfrm>
            <a:off x="4737239" y="3930396"/>
            <a:ext cx="1143000" cy="2133600"/>
          </a:xfrm>
          <a:custGeom>
            <a:avLst/>
            <a:gdLst/>
            <a:ahLst/>
            <a:cxnLst/>
            <a:rect l="l" t="t" r="r" b="b"/>
            <a:pathLst>
              <a:path w="1143000" h="2133600">
                <a:moveTo>
                  <a:pt x="0" y="0"/>
                </a:moveTo>
                <a:lnTo>
                  <a:pt x="1143000" y="2133600"/>
                </a:lnTo>
              </a:path>
            </a:pathLst>
          </a:custGeom>
          <a:ln w="9525">
            <a:solidFill>
              <a:srgbClr val="000000"/>
            </a:solidFill>
          </a:ln>
        </p:spPr>
        <p:txBody>
          <a:bodyPr wrap="square" lIns="0" tIns="0" rIns="0" bIns="0" rtlCol="0"/>
          <a:lstStyle/>
          <a:p>
            <a:endParaRPr/>
          </a:p>
        </p:txBody>
      </p:sp>
      <p:sp>
        <p:nvSpPr>
          <p:cNvPr id="10" name="object 10"/>
          <p:cNvSpPr txBox="1"/>
          <p:nvPr/>
        </p:nvSpPr>
        <p:spPr>
          <a:xfrm>
            <a:off x="5589396" y="6243320"/>
            <a:ext cx="1981200" cy="418465"/>
          </a:xfrm>
          <a:prstGeom prst="rect">
            <a:avLst/>
          </a:prstGeom>
        </p:spPr>
        <p:txBody>
          <a:bodyPr vert="horz" wrap="square" lIns="0" tIns="0" rIns="0" bIns="0" rtlCol="0">
            <a:spAutoFit/>
          </a:bodyPr>
          <a:lstStyle/>
          <a:p>
            <a:pPr marL="12700">
              <a:lnSpc>
                <a:spcPts val="3295"/>
              </a:lnSpc>
            </a:pPr>
            <a:r>
              <a:rPr sz="2800" spc="-5" dirty="0">
                <a:solidFill>
                  <a:srgbClr val="3333CC"/>
                </a:solidFill>
                <a:latin typeface="新宋体" panose="02010609030101010101" charset="-122"/>
                <a:cs typeface="新宋体" panose="02010609030101010101" charset="-122"/>
              </a:rPr>
              <a:t>边界</a:t>
            </a:r>
            <a:r>
              <a:rPr sz="2800" u="heavy" spc="-5" dirty="0">
                <a:solidFill>
                  <a:srgbClr val="3333CC"/>
                </a:solidFill>
                <a:latin typeface="新宋体" panose="02010609030101010101" charset="-122"/>
                <a:cs typeface="新宋体" panose="02010609030101010101" charset="-122"/>
              </a:rPr>
              <a:t>最小</a:t>
            </a:r>
            <a:r>
              <a:rPr sz="2800" u="heavy" dirty="0">
                <a:solidFill>
                  <a:srgbClr val="3333CC"/>
                </a:solidFill>
                <a:latin typeface="新宋体" panose="02010609030101010101" charset="-122"/>
                <a:cs typeface="新宋体" panose="02010609030101010101" charset="-122"/>
              </a:rPr>
              <a:t>轴</a:t>
            </a:r>
            <a:r>
              <a:rPr sz="2800" dirty="0">
                <a:solidFill>
                  <a:srgbClr val="3333CC"/>
                </a:solidFill>
                <a:latin typeface="新宋体" panose="02010609030101010101" charset="-122"/>
                <a:cs typeface="新宋体" panose="02010609030101010101" charset="-122"/>
              </a:rPr>
              <a:t>b</a:t>
            </a:r>
            <a:endParaRPr sz="2800">
              <a:latin typeface="新宋体" panose="02010609030101010101" charset="-122"/>
              <a:cs typeface="新宋体" panose="02010609030101010101" charset="-122"/>
            </a:endParaRPr>
          </a:p>
        </p:txBody>
      </p:sp>
      <p:sp>
        <p:nvSpPr>
          <p:cNvPr id="11" name="object 11"/>
          <p:cNvSpPr/>
          <p:nvPr/>
        </p:nvSpPr>
        <p:spPr>
          <a:xfrm>
            <a:off x="6870827" y="2863595"/>
            <a:ext cx="1143000" cy="2209800"/>
          </a:xfrm>
          <a:custGeom>
            <a:avLst/>
            <a:gdLst/>
            <a:ahLst/>
            <a:cxnLst/>
            <a:rect l="l" t="t" r="r" b="b"/>
            <a:pathLst>
              <a:path w="1143000" h="2209800">
                <a:moveTo>
                  <a:pt x="0" y="0"/>
                </a:moveTo>
                <a:lnTo>
                  <a:pt x="1143000" y="2209800"/>
                </a:lnTo>
              </a:path>
            </a:pathLst>
          </a:custGeom>
          <a:ln w="9525">
            <a:solidFill>
              <a:srgbClr val="000000"/>
            </a:solidFill>
          </a:ln>
        </p:spPr>
        <p:txBody>
          <a:bodyPr wrap="square" lIns="0" tIns="0" rIns="0" bIns="0" rtlCol="0"/>
          <a:lstStyle/>
          <a:p>
            <a:endParaRPr/>
          </a:p>
        </p:txBody>
      </p:sp>
      <p:sp>
        <p:nvSpPr>
          <p:cNvPr id="12" name="object 12"/>
          <p:cNvSpPr/>
          <p:nvPr/>
        </p:nvSpPr>
        <p:spPr>
          <a:xfrm>
            <a:off x="2908426" y="2863595"/>
            <a:ext cx="3962400" cy="1981200"/>
          </a:xfrm>
          <a:custGeom>
            <a:avLst/>
            <a:gdLst/>
            <a:ahLst/>
            <a:cxnLst/>
            <a:rect l="l" t="t" r="r" b="b"/>
            <a:pathLst>
              <a:path w="3962400" h="1981200">
                <a:moveTo>
                  <a:pt x="3962400" y="0"/>
                </a:moveTo>
                <a:lnTo>
                  <a:pt x="0" y="1981200"/>
                </a:lnTo>
              </a:path>
            </a:pathLst>
          </a:custGeom>
          <a:ln w="9525">
            <a:solidFill>
              <a:srgbClr val="000000"/>
            </a:solidFill>
          </a:ln>
        </p:spPr>
        <p:txBody>
          <a:bodyPr wrap="square" lIns="0" tIns="0" rIns="0" bIns="0" rtlCol="0"/>
          <a:lstStyle/>
          <a:p>
            <a:endParaRPr/>
          </a:p>
        </p:txBody>
      </p:sp>
      <p:sp>
        <p:nvSpPr>
          <p:cNvPr id="13" name="object 13"/>
          <p:cNvSpPr/>
          <p:nvPr/>
        </p:nvSpPr>
        <p:spPr>
          <a:xfrm>
            <a:off x="4051427" y="5073396"/>
            <a:ext cx="3962400" cy="1905000"/>
          </a:xfrm>
          <a:custGeom>
            <a:avLst/>
            <a:gdLst/>
            <a:ahLst/>
            <a:cxnLst/>
            <a:rect l="l" t="t" r="r" b="b"/>
            <a:pathLst>
              <a:path w="3962400" h="1905000">
                <a:moveTo>
                  <a:pt x="3962400" y="0"/>
                </a:moveTo>
                <a:lnTo>
                  <a:pt x="0" y="1905000"/>
                </a:lnTo>
              </a:path>
            </a:pathLst>
          </a:custGeom>
          <a:ln w="9525">
            <a:solidFill>
              <a:srgbClr val="000000"/>
            </a:solidFill>
          </a:ln>
        </p:spPr>
        <p:txBody>
          <a:bodyPr wrap="square" lIns="0" tIns="0" rIns="0" bIns="0" rtlCol="0"/>
          <a:lstStyle/>
          <a:p>
            <a:endParaRPr/>
          </a:p>
        </p:txBody>
      </p:sp>
      <p:sp>
        <p:nvSpPr>
          <p:cNvPr id="14" name="object 14"/>
          <p:cNvSpPr/>
          <p:nvPr/>
        </p:nvSpPr>
        <p:spPr>
          <a:xfrm>
            <a:off x="2984626" y="4844796"/>
            <a:ext cx="1066800" cy="2133600"/>
          </a:xfrm>
          <a:custGeom>
            <a:avLst/>
            <a:gdLst/>
            <a:ahLst/>
            <a:cxnLst/>
            <a:rect l="l" t="t" r="r" b="b"/>
            <a:pathLst>
              <a:path w="1066800" h="2133600">
                <a:moveTo>
                  <a:pt x="0" y="0"/>
                </a:moveTo>
                <a:lnTo>
                  <a:pt x="1066800" y="2133599"/>
                </a:lnTo>
              </a:path>
            </a:pathLst>
          </a:custGeom>
          <a:ln w="9525">
            <a:solidFill>
              <a:srgbClr val="000000"/>
            </a:solidFill>
          </a:ln>
        </p:spPr>
        <p:txBody>
          <a:bodyPr wrap="square" lIns="0" tIns="0" rIns="0" bIns="0" rtlCol="0"/>
          <a:lstStyle/>
          <a:p>
            <a:endParaRPr/>
          </a:p>
        </p:txBody>
      </p:sp>
      <p:sp>
        <p:nvSpPr>
          <p:cNvPr id="15" name="object 15"/>
          <p:cNvSpPr txBox="1"/>
          <p:nvPr/>
        </p:nvSpPr>
        <p:spPr>
          <a:xfrm>
            <a:off x="2505582" y="6090920"/>
            <a:ext cx="1448435" cy="418465"/>
          </a:xfrm>
          <a:prstGeom prst="rect">
            <a:avLst/>
          </a:prstGeom>
        </p:spPr>
        <p:txBody>
          <a:bodyPr vert="horz" wrap="square" lIns="0" tIns="0" rIns="0" bIns="0" rtlCol="0">
            <a:spAutoFit/>
          </a:bodyPr>
          <a:lstStyle/>
          <a:p>
            <a:pPr marL="12700">
              <a:lnSpc>
                <a:spcPts val="3295"/>
              </a:lnSpc>
            </a:pPr>
            <a:r>
              <a:rPr sz="2800" u="heavy" spc="-5" dirty="0">
                <a:solidFill>
                  <a:srgbClr val="3333CC"/>
                </a:solidFill>
                <a:latin typeface="新宋体" panose="02010609030101010101" charset="-122"/>
                <a:cs typeface="新宋体" panose="02010609030101010101" charset="-122"/>
              </a:rPr>
              <a:t>基本矩形</a:t>
            </a:r>
            <a:endParaRPr sz="2800">
              <a:latin typeface="新宋体" panose="02010609030101010101" charset="-122"/>
              <a:cs typeface="新宋体" panose="02010609030101010101" charset="-122"/>
            </a:endParaRPr>
          </a:p>
        </p:txBody>
      </p:sp>
      <p:sp>
        <p:nvSpPr>
          <p:cNvPr id="16" name="object 1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20875" y="479425"/>
            <a:ext cx="8234045" cy="4753610"/>
          </a:xfrm>
          <a:prstGeom prst="rect">
            <a:avLst/>
          </a:prstGeom>
        </p:spPr>
        <p:txBody>
          <a:bodyPr vert="horz" wrap="square" lIns="0" tIns="0" rIns="0" bIns="0" rtlCol="0">
            <a:spAutoFit/>
          </a:bodyPr>
          <a:lstStyle/>
          <a:p>
            <a:pPr marL="12700" marR="257175" indent="19050">
              <a:lnSpc>
                <a:spcPct val="168000"/>
              </a:lnSpc>
            </a:pPr>
            <a:r>
              <a:rPr sz="4000" b="1" spc="-15" dirty="0">
                <a:latin typeface="新宋体" panose="02010609030101010101" charset="-122"/>
                <a:cs typeface="新宋体" panose="02010609030101010101" charset="-122"/>
              </a:rPr>
              <a:t>D</a:t>
            </a:r>
            <a:r>
              <a:rPr sz="4050" b="1" spc="-37" baseline="-21000" dirty="0">
                <a:latin typeface="新宋体" panose="02010609030101010101" charset="-122"/>
                <a:cs typeface="新宋体" panose="02010609030101010101" charset="-122"/>
              </a:rPr>
              <a:t>8</a:t>
            </a:r>
            <a:r>
              <a:rPr sz="4000" b="1" spc="-15" dirty="0">
                <a:latin typeface="新宋体" panose="02010609030101010101" charset="-122"/>
                <a:cs typeface="新宋体" panose="02010609030101010101" charset="-122"/>
              </a:rPr>
              <a:t>距离（棋盘距离）</a:t>
            </a:r>
            <a:r>
              <a:rPr sz="4000" b="1" spc="-10" dirty="0">
                <a:latin typeface="新宋体" panose="02010609030101010101" charset="-122"/>
                <a:cs typeface="新宋体" panose="02010609030101010101" charset="-122"/>
              </a:rPr>
              <a:t> </a:t>
            </a:r>
          </a:p>
          <a:p>
            <a:pPr marL="12700" marR="257175" indent="19050">
              <a:lnSpc>
                <a:spcPct val="168000"/>
              </a:lnSpc>
            </a:pPr>
            <a:endParaRPr sz="4000" b="1" spc="-10" dirty="0">
              <a:latin typeface="新宋体" panose="02010609030101010101" charset="-122"/>
              <a:cs typeface="新宋体" panose="02010609030101010101" charset="-122"/>
            </a:endParaRPr>
          </a:p>
          <a:p>
            <a:pPr marL="12700" marR="257175" indent="19050">
              <a:lnSpc>
                <a:spcPct val="168000"/>
              </a:lnSpc>
            </a:pPr>
            <a:r>
              <a:rPr sz="4000" spc="-5" dirty="0">
                <a:latin typeface="新宋体" panose="02010609030101010101" charset="-122"/>
                <a:cs typeface="新宋体" panose="02010609030101010101" charset="-122"/>
              </a:rPr>
              <a:t>像素p(x,y)和q(s,t)之间的D</a:t>
            </a:r>
            <a:r>
              <a:rPr sz="4050" spc="-7" baseline="-21000" dirty="0">
                <a:latin typeface="新宋体" panose="02010609030101010101" charset="-122"/>
                <a:cs typeface="新宋体" panose="02010609030101010101" charset="-122"/>
              </a:rPr>
              <a:t>8</a:t>
            </a:r>
            <a:r>
              <a:rPr sz="4000" dirty="0">
                <a:latin typeface="新宋体" panose="02010609030101010101" charset="-122"/>
                <a:cs typeface="新宋体" panose="02010609030101010101" charset="-122"/>
              </a:rPr>
              <a:t>距离</a:t>
            </a:r>
          </a:p>
          <a:p>
            <a:pPr marL="12700" marR="257175" indent="19050">
              <a:lnSpc>
                <a:spcPct val="168000"/>
              </a:lnSpc>
            </a:pPr>
            <a:r>
              <a:rPr sz="4000" dirty="0">
                <a:latin typeface="新宋体" panose="02010609030101010101" charset="-122"/>
                <a:cs typeface="新宋体" panose="02010609030101010101" charset="-122"/>
              </a:rPr>
              <a:t>定义为：</a:t>
            </a:r>
          </a:p>
          <a:p>
            <a:pPr>
              <a:lnSpc>
                <a:spcPct val="100000"/>
              </a:lnSpc>
              <a:spcBef>
                <a:spcPts val="30"/>
              </a:spcBef>
            </a:pPr>
            <a:r>
              <a:rPr sz="4000" dirty="0">
                <a:latin typeface="新宋体" panose="02010609030101010101" charset="-122"/>
                <a:cs typeface="新宋体" panose="02010609030101010101" charset="-122"/>
              </a:rPr>
              <a:t>D</a:t>
            </a:r>
            <a:r>
              <a:rPr sz="4050" baseline="-21000" dirty="0">
                <a:latin typeface="新宋体" panose="02010609030101010101" charset="-122"/>
                <a:cs typeface="新宋体" panose="02010609030101010101" charset="-122"/>
              </a:rPr>
              <a:t>8</a:t>
            </a:r>
            <a:r>
              <a:rPr sz="4000" spc="-5" dirty="0">
                <a:latin typeface="新宋体" panose="02010609030101010101" charset="-122"/>
                <a:cs typeface="新宋体" panose="02010609030101010101" charset="-122"/>
              </a:rPr>
              <a:t>(p,q</a:t>
            </a:r>
            <a:r>
              <a:rPr sz="4000" dirty="0">
                <a:latin typeface="新宋体" panose="02010609030101010101" charset="-122"/>
                <a:cs typeface="新宋体" panose="02010609030101010101" charset="-122"/>
              </a:rPr>
              <a:t>)</a:t>
            </a:r>
            <a:r>
              <a:rPr sz="4000" spc="-5" dirty="0">
                <a:latin typeface="新宋体" panose="02010609030101010101" charset="-122"/>
                <a:cs typeface="新宋体" panose="02010609030101010101" charset="-122"/>
              </a:rPr>
              <a:t> </a:t>
            </a:r>
            <a:r>
              <a:rPr sz="4000" dirty="0">
                <a:latin typeface="新宋体" panose="02010609030101010101" charset="-122"/>
                <a:cs typeface="新宋体" panose="02010609030101010101" charset="-122"/>
              </a:rPr>
              <a:t>=</a:t>
            </a:r>
            <a:r>
              <a:rPr sz="4000" spc="-5" dirty="0">
                <a:latin typeface="新宋体" panose="02010609030101010101" charset="-122"/>
                <a:cs typeface="新宋体" panose="02010609030101010101" charset="-122"/>
              </a:rPr>
              <a:t> max(|</a:t>
            </a:r>
            <a:r>
              <a:rPr sz="4000" dirty="0">
                <a:latin typeface="新宋体" panose="02010609030101010101" charset="-122"/>
                <a:cs typeface="新宋体" panose="02010609030101010101" charset="-122"/>
              </a:rPr>
              <a:t>x</a:t>
            </a:r>
            <a:r>
              <a:rPr sz="4000" spc="-5" dirty="0">
                <a:latin typeface="新宋体" panose="02010609030101010101" charset="-122"/>
                <a:cs typeface="新宋体" panose="02010609030101010101" charset="-122"/>
              </a:rPr>
              <a:t> </a:t>
            </a:r>
            <a:r>
              <a:rPr sz="4000" dirty="0">
                <a:latin typeface="Times New Roman" panose="02020603050405020304"/>
                <a:cs typeface="Times New Roman" panose="02020603050405020304"/>
              </a:rPr>
              <a:t>–	</a:t>
            </a:r>
            <a:r>
              <a:rPr sz="4000" spc="-5" dirty="0">
                <a:latin typeface="新宋体" panose="02010609030101010101" charset="-122"/>
                <a:cs typeface="新宋体" panose="02010609030101010101" charset="-122"/>
              </a:rPr>
              <a:t>s</a:t>
            </a:r>
            <a:r>
              <a:rPr sz="4000" dirty="0">
                <a:latin typeface="新宋体" panose="02010609030101010101" charset="-122"/>
                <a:cs typeface="新宋体" panose="02010609030101010101" charset="-122"/>
              </a:rPr>
              <a:t>|	</a:t>
            </a:r>
            <a:r>
              <a:rPr sz="4000" spc="-5" dirty="0">
                <a:latin typeface="新宋体" panose="02010609030101010101" charset="-122"/>
                <a:cs typeface="新宋体" panose="02010609030101010101" charset="-122"/>
              </a:rPr>
              <a:t>,|</a:t>
            </a:r>
            <a:r>
              <a:rPr sz="4000" dirty="0">
                <a:latin typeface="新宋体" panose="02010609030101010101" charset="-122"/>
                <a:cs typeface="新宋体" panose="02010609030101010101" charset="-122"/>
              </a:rPr>
              <a:t>y</a:t>
            </a:r>
            <a:r>
              <a:rPr sz="4000" spc="-10" dirty="0">
                <a:latin typeface="新宋体" panose="02010609030101010101" charset="-122"/>
                <a:cs typeface="新宋体" panose="02010609030101010101" charset="-122"/>
              </a:rPr>
              <a:t> </a:t>
            </a:r>
            <a:r>
              <a:rPr sz="4000" dirty="0">
                <a:latin typeface="Times New Roman" panose="02020603050405020304"/>
                <a:cs typeface="Times New Roman" panose="02020603050405020304"/>
              </a:rPr>
              <a:t>–	</a:t>
            </a:r>
            <a:r>
              <a:rPr sz="4000" spc="-5" dirty="0">
                <a:latin typeface="新宋体" panose="02010609030101010101" charset="-122"/>
                <a:cs typeface="新宋体" panose="02010609030101010101" charset="-122"/>
              </a:rPr>
              <a:t>t|)</a:t>
            </a:r>
            <a:endParaRPr sz="4000" dirty="0">
              <a:latin typeface="新宋体" panose="02010609030101010101" charset="-122"/>
              <a:cs typeface="新宋体" panose="02010609030101010101" charset="-122"/>
            </a:endParaRPr>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0245" y="1676146"/>
            <a:ext cx="7840980" cy="534035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469265">
              <a:lnSpc>
                <a:spcPct val="100000"/>
              </a:lnSpc>
              <a:spcBef>
                <a:spcPts val="1520"/>
              </a:spcBef>
              <a:tabLst>
                <a:tab pos="932815"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规整化网格方向算法的思想：</a:t>
            </a:r>
            <a:endParaRPr sz="2800">
              <a:latin typeface="新宋体" panose="02010609030101010101" charset="-122"/>
              <a:cs typeface="新宋体" panose="02010609030101010101" charset="-122"/>
            </a:endParaRPr>
          </a:p>
          <a:p>
            <a:pPr marL="755650" marR="5080" indent="704850">
              <a:lnSpc>
                <a:spcPct val="130000"/>
              </a:lnSpc>
              <a:spcBef>
                <a:spcPts val="675"/>
              </a:spcBef>
            </a:pPr>
            <a:r>
              <a:rPr sz="2800" spc="145" dirty="0">
                <a:latin typeface="新宋体" panose="02010609030101010101" charset="-122"/>
                <a:cs typeface="新宋体" panose="02010609030101010101" charset="-122"/>
              </a:rPr>
              <a:t>大多数情况下，将链码网格与基本矩形 </a:t>
            </a:r>
            <a:r>
              <a:rPr sz="2800" spc="-5" dirty="0">
                <a:latin typeface="新宋体" panose="02010609030101010101" charset="-122"/>
                <a:cs typeface="新宋体" panose="02010609030101010101" charset="-122"/>
              </a:rPr>
              <a:t>对齐，即可得到一个唯一的形状数。</a:t>
            </a:r>
            <a:endParaRPr sz="2800">
              <a:latin typeface="新宋体" panose="02010609030101010101" charset="-122"/>
              <a:cs typeface="新宋体" panose="02010609030101010101" charset="-122"/>
            </a:endParaRPr>
          </a:p>
          <a:p>
            <a:pPr marL="1460500">
              <a:lnSpc>
                <a:spcPct val="100000"/>
              </a:lnSpc>
              <a:spcBef>
                <a:spcPts val="1690"/>
              </a:spcBef>
            </a:pPr>
            <a:r>
              <a:rPr sz="2800" spc="-5" dirty="0">
                <a:latin typeface="新宋体" panose="02010609030101010101" charset="-122"/>
                <a:cs typeface="新宋体" panose="02010609030101010101" charset="-122"/>
              </a:rPr>
              <a:t>规整化网格方向的一种算法如</a:t>
            </a:r>
            <a:r>
              <a:rPr sz="2800" dirty="0">
                <a:latin typeface="新宋体" panose="02010609030101010101" charset="-122"/>
                <a:cs typeface="新宋体" panose="02010609030101010101" charset="-122"/>
              </a:rPr>
              <a:t>下</a:t>
            </a:r>
            <a:r>
              <a:rPr sz="2800" spc="-10"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p>
            <a:pPr marL="469900">
              <a:lnSpc>
                <a:spcPct val="100000"/>
              </a:lnSpc>
              <a:spcBef>
                <a:spcPts val="1685"/>
              </a:spcBef>
            </a:pPr>
            <a:r>
              <a:rPr sz="2800" spc="-5" dirty="0">
                <a:latin typeface="新宋体" panose="02010609030101010101" charset="-122"/>
                <a:cs typeface="新宋体" panose="02010609030101010101" charset="-122"/>
              </a:rPr>
              <a:t>（1）首先确定形状数的序号n；</a:t>
            </a:r>
            <a:endParaRPr sz="2800">
              <a:latin typeface="新宋体" panose="02010609030101010101" charset="-122"/>
              <a:cs typeface="新宋体" panose="02010609030101010101" charset="-122"/>
            </a:endParaRPr>
          </a:p>
          <a:p>
            <a:pPr marL="755650" marR="6350" indent="-285750" algn="just">
              <a:lnSpc>
                <a:spcPct val="130000"/>
              </a:lnSpc>
              <a:spcBef>
                <a:spcPts val="675"/>
              </a:spcBef>
            </a:pPr>
            <a:r>
              <a:rPr sz="2800" spc="85" dirty="0">
                <a:latin typeface="新宋体" panose="02010609030101010101" charset="-122"/>
                <a:cs typeface="新宋体" panose="02010609030101010101" charset="-122"/>
              </a:rPr>
              <a:t>（2）在序号为n的矩形形状数中，找出一个与 </a:t>
            </a:r>
            <a:r>
              <a:rPr sz="2800" spc="125" dirty="0">
                <a:latin typeface="新宋体" panose="02010609030101010101" charset="-122"/>
                <a:cs typeface="新宋体" panose="02010609030101010101" charset="-122"/>
              </a:rPr>
              <a:t>给定形状的基本矩形的离心率最接近的形状 </a:t>
            </a:r>
            <a:r>
              <a:rPr sz="2800" dirty="0">
                <a:latin typeface="新宋体" panose="02010609030101010101" charset="-122"/>
                <a:cs typeface="新宋体" panose="02010609030101010101" charset="-122"/>
              </a:rPr>
              <a:t>数</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92529" y="1748535"/>
            <a:ext cx="7839075" cy="513778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1155700" marR="22860" indent="-229235" algn="just">
              <a:lnSpc>
                <a:spcPct val="110000"/>
              </a:lnSpc>
              <a:spcBef>
                <a:spcPts val="615"/>
              </a:spcBef>
            </a:pPr>
            <a:r>
              <a:rPr sz="2800" spc="130" dirty="0">
                <a:latin typeface="新宋体" panose="02010609030101010101" charset="-122"/>
                <a:cs typeface="新宋体" panose="02010609030101010101" charset="-122"/>
              </a:rPr>
              <a:t>（3）然后再用这个矩形与基</a:t>
            </a:r>
            <a:r>
              <a:rPr sz="2800" spc="120" dirty="0">
                <a:latin typeface="新宋体" panose="02010609030101010101" charset="-122"/>
                <a:cs typeface="新宋体" panose="02010609030101010101" charset="-122"/>
              </a:rPr>
              <a:t>本</a:t>
            </a:r>
            <a:r>
              <a:rPr sz="2800" spc="130" dirty="0">
                <a:latin typeface="新宋体" panose="02010609030101010101" charset="-122"/>
                <a:cs typeface="新宋体" panose="02010609030101010101" charset="-122"/>
              </a:rPr>
              <a:t>矩</a:t>
            </a:r>
            <a:r>
              <a:rPr sz="2800" spc="120" dirty="0">
                <a:latin typeface="新宋体" panose="02010609030101010101" charset="-122"/>
                <a:cs typeface="新宋体" panose="02010609030101010101" charset="-122"/>
              </a:rPr>
              <a:t>形</a:t>
            </a:r>
            <a:r>
              <a:rPr sz="2800" spc="130" dirty="0">
                <a:latin typeface="新宋体" panose="02010609030101010101" charset="-122"/>
                <a:cs typeface="新宋体" panose="02010609030101010101" charset="-122"/>
              </a:rPr>
              <a:t>对</a:t>
            </a:r>
            <a:r>
              <a:rPr sz="2800" spc="120" dirty="0">
                <a:latin typeface="新宋体" panose="02010609030101010101" charset="-122"/>
                <a:cs typeface="新宋体" panose="02010609030101010101" charset="-122"/>
              </a:rPr>
              <a:t>齐</a:t>
            </a:r>
            <a:r>
              <a:rPr sz="2800" dirty="0">
                <a:latin typeface="新宋体" panose="02010609030101010101" charset="-122"/>
                <a:cs typeface="新宋体" panose="02010609030101010101" charset="-122"/>
              </a:rPr>
              <a:t>， </a:t>
            </a:r>
            <a:r>
              <a:rPr sz="2800" spc="-5" dirty="0">
                <a:latin typeface="新宋体" panose="02010609030101010101" charset="-122"/>
                <a:cs typeface="新宋体" panose="02010609030101010101" charset="-122"/>
              </a:rPr>
              <a:t>构造网格。</a:t>
            </a:r>
            <a:endParaRPr sz="2800">
              <a:latin typeface="新宋体" panose="02010609030101010101" charset="-122"/>
              <a:cs typeface="新宋体" panose="02010609030101010101" charset="-122"/>
            </a:endParaRPr>
          </a:p>
          <a:p>
            <a:pPr marL="927100">
              <a:lnSpc>
                <a:spcPct val="100000"/>
              </a:lnSpc>
              <a:spcBef>
                <a:spcPts val="1010"/>
              </a:spcBef>
            </a:pPr>
            <a:r>
              <a:rPr sz="2800" spc="-5" dirty="0">
                <a:latin typeface="新宋体" panose="02010609030101010101" charset="-122"/>
                <a:cs typeface="新宋体" panose="02010609030101010101" charset="-122"/>
              </a:rPr>
              <a:t>（4）用获得链码的方法得到链码；</a:t>
            </a:r>
            <a:endParaRPr sz="2800">
              <a:latin typeface="新宋体" panose="02010609030101010101" charset="-122"/>
              <a:cs typeface="新宋体" panose="02010609030101010101" charset="-122"/>
            </a:endParaRPr>
          </a:p>
          <a:p>
            <a:pPr marL="927100">
              <a:lnSpc>
                <a:spcPct val="100000"/>
              </a:lnSpc>
              <a:spcBef>
                <a:spcPts val="1020"/>
              </a:spcBef>
            </a:pPr>
            <a:r>
              <a:rPr sz="2800" spc="-5" dirty="0">
                <a:latin typeface="新宋体" panose="02010609030101010101" charset="-122"/>
                <a:cs typeface="新宋体" panose="02010609030101010101" charset="-122"/>
              </a:rPr>
              <a:t>（5）再得到循环首差；</a:t>
            </a:r>
            <a:endParaRPr sz="2800">
              <a:latin typeface="新宋体" panose="02010609030101010101" charset="-122"/>
              <a:cs typeface="新宋体" panose="02010609030101010101" charset="-122"/>
            </a:endParaRPr>
          </a:p>
          <a:p>
            <a:pPr marL="927100">
              <a:lnSpc>
                <a:spcPct val="100000"/>
              </a:lnSpc>
              <a:spcBef>
                <a:spcPts val="1010"/>
              </a:spcBef>
            </a:pPr>
            <a:r>
              <a:rPr sz="2800" spc="-5" dirty="0">
                <a:latin typeface="新宋体" panose="02010609030101010101" charset="-122"/>
                <a:cs typeface="新宋体" panose="02010609030101010101" charset="-122"/>
              </a:rPr>
              <a:t>（6）首差中的最小循环数即为形状数。</a:t>
            </a:r>
            <a:endParaRPr sz="2800">
              <a:latin typeface="新宋体" panose="02010609030101010101" charset="-122"/>
              <a:cs typeface="新宋体" panose="02010609030101010101" charset="-122"/>
            </a:endParaRPr>
          </a:p>
          <a:p>
            <a:pPr marL="1155700" marR="5080" indent="-228600" algn="just">
              <a:lnSpc>
                <a:spcPct val="110000"/>
              </a:lnSpc>
              <a:spcBef>
                <a:spcPts val="675"/>
              </a:spcBef>
            </a:pPr>
            <a:r>
              <a:rPr sz="2800" spc="55" dirty="0">
                <a:latin typeface="新宋体" panose="02010609030101010101" charset="-122"/>
                <a:cs typeface="新宋体" panose="02010609030101010101" charset="-122"/>
              </a:rPr>
              <a:t>例</a:t>
            </a:r>
            <a:r>
              <a:rPr sz="2800" dirty="0">
                <a:latin typeface="新宋体" panose="02010609030101010101" charset="-122"/>
                <a:cs typeface="新宋体" panose="02010609030101010101" charset="-122"/>
              </a:rPr>
              <a:t>:</a:t>
            </a:r>
            <a:r>
              <a:rPr sz="2800" spc="60" dirty="0">
                <a:latin typeface="新宋体" panose="02010609030101010101" charset="-122"/>
                <a:cs typeface="新宋体" panose="02010609030101010101" charset="-122"/>
              </a:rPr>
              <a:t> </a:t>
            </a:r>
            <a:r>
              <a:rPr sz="2800" spc="55" dirty="0">
                <a:latin typeface="新宋体" panose="02010609030101010101" charset="-122"/>
                <a:cs typeface="新宋体" panose="02010609030101010101" charset="-122"/>
              </a:rPr>
              <a:t>如果</a:t>
            </a:r>
            <a:r>
              <a:rPr sz="2800" dirty="0">
                <a:latin typeface="新宋体" panose="02010609030101010101" charset="-122"/>
                <a:cs typeface="新宋体" panose="02010609030101010101" charset="-122"/>
              </a:rPr>
              <a:t>n</a:t>
            </a:r>
            <a:r>
              <a:rPr sz="2800" spc="-5" dirty="0">
                <a:latin typeface="新宋体" panose="02010609030101010101" charset="-122"/>
                <a:cs typeface="新宋体" panose="02010609030101010101" charset="-122"/>
              </a:rPr>
              <a:t>=</a:t>
            </a:r>
            <a:r>
              <a:rPr sz="2800" dirty="0">
                <a:latin typeface="新宋体" panose="02010609030101010101" charset="-122"/>
                <a:cs typeface="新宋体" panose="02010609030101010101" charset="-122"/>
              </a:rPr>
              <a:t>1</a:t>
            </a:r>
            <a:r>
              <a:rPr sz="2800" spc="55" dirty="0">
                <a:latin typeface="新宋体" panose="02010609030101010101" charset="-122"/>
                <a:cs typeface="新宋体" panose="02010609030101010101" charset="-122"/>
              </a:rPr>
              <a:t>2，所有序号为</a:t>
            </a:r>
            <a:r>
              <a:rPr sz="2800" dirty="0">
                <a:latin typeface="新宋体" panose="02010609030101010101" charset="-122"/>
                <a:cs typeface="新宋体" panose="02010609030101010101" charset="-122"/>
              </a:rPr>
              <a:t>1</a:t>
            </a:r>
            <a:r>
              <a:rPr sz="2800" spc="55" dirty="0">
                <a:latin typeface="新宋体" panose="02010609030101010101" charset="-122"/>
                <a:cs typeface="新宋体" panose="02010609030101010101" charset="-122"/>
              </a:rPr>
              <a:t>2的矩形（即周 </a:t>
            </a:r>
            <a:r>
              <a:rPr sz="2800" spc="150" dirty="0">
                <a:latin typeface="新宋体" panose="02010609030101010101" charset="-122"/>
                <a:cs typeface="新宋体" panose="02010609030101010101" charset="-122"/>
              </a:rPr>
              <a:t>长为</a:t>
            </a:r>
            <a:r>
              <a:rPr sz="2800" dirty="0">
                <a:latin typeface="新宋体" panose="02010609030101010101" charset="-122"/>
                <a:cs typeface="新宋体" panose="02010609030101010101" charset="-122"/>
              </a:rPr>
              <a:t>1</a:t>
            </a:r>
            <a:r>
              <a:rPr sz="2800" spc="150" dirty="0">
                <a:latin typeface="新宋体" panose="02010609030101010101" charset="-122"/>
                <a:cs typeface="新宋体" panose="02010609030101010101" charset="-122"/>
              </a:rPr>
              <a:t>2）为</a:t>
            </a:r>
            <a:r>
              <a:rPr sz="2800" spc="-5" dirty="0">
                <a:latin typeface="新宋体" panose="02010609030101010101" charset="-122"/>
                <a:cs typeface="新宋体" panose="02010609030101010101" charset="-122"/>
              </a:rPr>
              <a:t>2</a:t>
            </a:r>
            <a:r>
              <a:rPr sz="2800" dirty="0">
                <a:latin typeface="新宋体" panose="02010609030101010101" charset="-122"/>
                <a:cs typeface="新宋体" panose="02010609030101010101" charset="-122"/>
              </a:rPr>
              <a:t>×</a:t>
            </a:r>
            <a:r>
              <a:rPr sz="2800" spc="145" dirty="0">
                <a:latin typeface="新宋体" panose="02010609030101010101" charset="-122"/>
                <a:cs typeface="新宋体" panose="02010609030101010101" charset="-122"/>
              </a:rPr>
              <a:t>4</a:t>
            </a:r>
            <a:r>
              <a:rPr sz="2800" spc="15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3</a:t>
            </a:r>
            <a:r>
              <a:rPr sz="2800" dirty="0">
                <a:latin typeface="新宋体" panose="02010609030101010101" charset="-122"/>
                <a:cs typeface="新宋体" panose="02010609030101010101" charset="-122"/>
              </a:rPr>
              <a:t>×</a:t>
            </a:r>
            <a:r>
              <a:rPr sz="2800" spc="145" dirty="0">
                <a:latin typeface="新宋体" panose="02010609030101010101" charset="-122"/>
                <a:cs typeface="新宋体" panose="02010609030101010101" charset="-122"/>
              </a:rPr>
              <a:t>3</a:t>
            </a:r>
            <a:r>
              <a:rPr sz="2800" spc="150" dirty="0">
                <a:latin typeface="新宋体" panose="02010609030101010101" charset="-122"/>
                <a:cs typeface="新宋体" panose="02010609030101010101" charset="-122"/>
              </a:rPr>
              <a:t>，</a:t>
            </a:r>
            <a:r>
              <a:rPr sz="2800" spc="-5" dirty="0">
                <a:latin typeface="新宋体" panose="02010609030101010101" charset="-122"/>
                <a:cs typeface="新宋体" panose="02010609030101010101" charset="-122"/>
              </a:rPr>
              <a:t>1</a:t>
            </a:r>
            <a:r>
              <a:rPr sz="2800" dirty="0">
                <a:latin typeface="新宋体" panose="02010609030101010101" charset="-122"/>
                <a:cs typeface="新宋体" panose="02010609030101010101" charset="-122"/>
              </a:rPr>
              <a:t>×</a:t>
            </a:r>
            <a:r>
              <a:rPr sz="2800" spc="145" dirty="0">
                <a:latin typeface="新宋体" panose="02010609030101010101" charset="-122"/>
                <a:cs typeface="新宋体" panose="02010609030101010101" charset="-122"/>
              </a:rPr>
              <a:t>5</a:t>
            </a:r>
            <a:r>
              <a:rPr sz="2800" spc="150" dirty="0">
                <a:latin typeface="新宋体" panose="02010609030101010101" charset="-122"/>
                <a:cs typeface="新宋体" panose="02010609030101010101" charset="-122"/>
              </a:rPr>
              <a:t>。如果</a:t>
            </a:r>
            <a:r>
              <a:rPr sz="2800" spc="-5" dirty="0">
                <a:latin typeface="新宋体" panose="02010609030101010101" charset="-122"/>
                <a:cs typeface="新宋体" panose="02010609030101010101" charset="-122"/>
              </a:rPr>
              <a:t>2</a:t>
            </a:r>
            <a:r>
              <a:rPr sz="2800" dirty="0">
                <a:latin typeface="新宋体" panose="02010609030101010101" charset="-122"/>
                <a:cs typeface="新宋体" panose="02010609030101010101" charset="-122"/>
              </a:rPr>
              <a:t>×4 </a:t>
            </a:r>
            <a:r>
              <a:rPr sz="2800" spc="114" dirty="0">
                <a:latin typeface="新宋体" panose="02010609030101010101" charset="-122"/>
                <a:cs typeface="新宋体" panose="02010609030101010101" charset="-122"/>
              </a:rPr>
              <a:t>矩形的离心率最接近于给定边界的基本矩 </a:t>
            </a:r>
            <a:r>
              <a:rPr sz="2800" spc="-5" dirty="0">
                <a:latin typeface="新宋体" panose="02010609030101010101" charset="-122"/>
                <a:cs typeface="新宋体" panose="02010609030101010101" charset="-122"/>
              </a:rPr>
              <a:t>形的离心率，我们建立一个2×4的网格。</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6328" y="1748535"/>
            <a:ext cx="4043679" cy="156019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形状数</a:t>
            </a:r>
            <a:endParaRPr sz="3200">
              <a:latin typeface="新宋体" panose="02010609030101010101" charset="-122"/>
              <a:cs typeface="新宋体" panose="02010609030101010101" charset="-122"/>
            </a:endParaRPr>
          </a:p>
          <a:p>
            <a:pPr marL="755650" marR="5080" indent="-286385">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250" dirty="0">
                <a:latin typeface="新宋体" panose="02010609030101010101" charset="-122"/>
                <a:cs typeface="新宋体" panose="02010609030101010101" charset="-122"/>
              </a:rPr>
              <a:t>规整化网格方向 </a:t>
            </a:r>
            <a:r>
              <a:rPr sz="3200" spc="-5" dirty="0">
                <a:latin typeface="新宋体" panose="02010609030101010101" charset="-122"/>
                <a:cs typeface="新宋体" panose="02010609030101010101" charset="-122"/>
              </a:rPr>
              <a:t>算法举例：</a:t>
            </a:r>
            <a:endParaRPr sz="3200">
              <a:latin typeface="新宋体" panose="02010609030101010101" charset="-122"/>
              <a:cs typeface="新宋体" panose="02010609030101010101" charset="-122"/>
            </a:endParaRPr>
          </a:p>
        </p:txBody>
      </p:sp>
      <p:sp>
        <p:nvSpPr>
          <p:cNvPr id="6" name="object 6"/>
          <p:cNvSpPr/>
          <p:nvPr/>
        </p:nvSpPr>
        <p:spPr>
          <a:xfrm>
            <a:off x="4085878" y="2875576"/>
            <a:ext cx="4137025" cy="2211070"/>
          </a:xfrm>
          <a:custGeom>
            <a:avLst/>
            <a:gdLst/>
            <a:ahLst/>
            <a:cxnLst/>
            <a:rect l="l" t="t" r="r" b="b"/>
            <a:pathLst>
              <a:path w="4137025" h="2211070">
                <a:moveTo>
                  <a:pt x="676506" y="2134573"/>
                </a:moveTo>
                <a:lnTo>
                  <a:pt x="615471" y="2130068"/>
                </a:lnTo>
                <a:lnTo>
                  <a:pt x="555664" y="2128023"/>
                </a:lnTo>
                <a:lnTo>
                  <a:pt x="497393" y="2127705"/>
                </a:lnTo>
                <a:lnTo>
                  <a:pt x="440965" y="2128382"/>
                </a:lnTo>
                <a:lnTo>
                  <a:pt x="386690" y="2129322"/>
                </a:lnTo>
                <a:lnTo>
                  <a:pt x="334874" y="2129791"/>
                </a:lnTo>
                <a:lnTo>
                  <a:pt x="285825" y="2129057"/>
                </a:lnTo>
                <a:lnTo>
                  <a:pt x="239853" y="2126387"/>
                </a:lnTo>
                <a:lnTo>
                  <a:pt x="197264" y="2121050"/>
                </a:lnTo>
                <a:lnTo>
                  <a:pt x="158367" y="2112313"/>
                </a:lnTo>
                <a:lnTo>
                  <a:pt x="92880" y="2081707"/>
                </a:lnTo>
                <a:lnTo>
                  <a:pt x="45730" y="2028541"/>
                </a:lnTo>
                <a:lnTo>
                  <a:pt x="28838" y="1992424"/>
                </a:lnTo>
                <a:lnTo>
                  <a:pt x="16025" y="1950961"/>
                </a:lnTo>
                <a:lnTo>
                  <a:pt x="7085" y="1905090"/>
                </a:lnTo>
                <a:lnTo>
                  <a:pt x="1812" y="1855751"/>
                </a:lnTo>
                <a:lnTo>
                  <a:pt x="0" y="1803881"/>
                </a:lnTo>
                <a:lnTo>
                  <a:pt x="1442" y="1750419"/>
                </a:lnTo>
                <a:lnTo>
                  <a:pt x="5932" y="1696303"/>
                </a:lnTo>
                <a:lnTo>
                  <a:pt x="13266" y="1642473"/>
                </a:lnTo>
                <a:lnTo>
                  <a:pt x="23236" y="1589866"/>
                </a:lnTo>
                <a:lnTo>
                  <a:pt x="35637" y="1539421"/>
                </a:lnTo>
                <a:lnTo>
                  <a:pt x="50262" y="1492077"/>
                </a:lnTo>
                <a:lnTo>
                  <a:pt x="66906" y="1448773"/>
                </a:lnTo>
                <a:lnTo>
                  <a:pt x="83860" y="1410246"/>
                </a:lnTo>
                <a:lnTo>
                  <a:pt x="102229" y="1371302"/>
                </a:lnTo>
                <a:lnTo>
                  <a:pt x="122265" y="1332272"/>
                </a:lnTo>
                <a:lnTo>
                  <a:pt x="144217" y="1293485"/>
                </a:lnTo>
                <a:lnTo>
                  <a:pt x="168335" y="1255271"/>
                </a:lnTo>
                <a:lnTo>
                  <a:pt x="194869" y="1217960"/>
                </a:lnTo>
                <a:lnTo>
                  <a:pt x="224069" y="1181882"/>
                </a:lnTo>
                <a:lnTo>
                  <a:pt x="256184" y="1147367"/>
                </a:lnTo>
                <a:lnTo>
                  <a:pt x="291466" y="1114745"/>
                </a:lnTo>
                <a:lnTo>
                  <a:pt x="330163" y="1084346"/>
                </a:lnTo>
                <a:lnTo>
                  <a:pt x="372526" y="1056499"/>
                </a:lnTo>
                <a:lnTo>
                  <a:pt x="418804" y="1031534"/>
                </a:lnTo>
                <a:lnTo>
                  <a:pt x="469247" y="1009782"/>
                </a:lnTo>
                <a:lnTo>
                  <a:pt x="524106" y="991573"/>
                </a:lnTo>
                <a:lnTo>
                  <a:pt x="594865" y="977501"/>
                </a:lnTo>
                <a:lnTo>
                  <a:pt x="633133" y="973852"/>
                </a:lnTo>
                <a:lnTo>
                  <a:pt x="673173" y="972152"/>
                </a:lnTo>
                <a:lnTo>
                  <a:pt x="714867" y="972171"/>
                </a:lnTo>
                <a:lnTo>
                  <a:pt x="758100" y="973678"/>
                </a:lnTo>
                <a:lnTo>
                  <a:pt x="802756" y="976440"/>
                </a:lnTo>
                <a:lnTo>
                  <a:pt x="848718" y="980227"/>
                </a:lnTo>
                <a:lnTo>
                  <a:pt x="895872" y="984809"/>
                </a:lnTo>
                <a:lnTo>
                  <a:pt x="944099" y="989952"/>
                </a:lnTo>
                <a:lnTo>
                  <a:pt x="993286" y="995427"/>
                </a:lnTo>
                <a:lnTo>
                  <a:pt x="1043314" y="1001003"/>
                </a:lnTo>
                <a:lnTo>
                  <a:pt x="1094069" y="1006447"/>
                </a:lnTo>
                <a:lnTo>
                  <a:pt x="1145434" y="1011529"/>
                </a:lnTo>
                <a:lnTo>
                  <a:pt x="1197293" y="1016018"/>
                </a:lnTo>
                <a:lnTo>
                  <a:pt x="1249530" y="1019682"/>
                </a:lnTo>
                <a:lnTo>
                  <a:pt x="1302029" y="1022291"/>
                </a:lnTo>
                <a:lnTo>
                  <a:pt x="1354674" y="1023612"/>
                </a:lnTo>
                <a:lnTo>
                  <a:pt x="1407349" y="1023416"/>
                </a:lnTo>
                <a:lnTo>
                  <a:pt x="1459938" y="1021471"/>
                </a:lnTo>
                <a:lnTo>
                  <a:pt x="1512324" y="1017545"/>
                </a:lnTo>
                <a:lnTo>
                  <a:pt x="1564391" y="1011407"/>
                </a:lnTo>
                <a:lnTo>
                  <a:pt x="1616024" y="1002827"/>
                </a:lnTo>
                <a:lnTo>
                  <a:pt x="1667106" y="991573"/>
                </a:lnTo>
                <a:lnTo>
                  <a:pt x="1711267" y="979730"/>
                </a:lnTo>
                <a:lnTo>
                  <a:pt x="1756483" y="966160"/>
                </a:lnTo>
                <a:lnTo>
                  <a:pt x="1802653" y="950975"/>
                </a:lnTo>
                <a:lnTo>
                  <a:pt x="1849671" y="934292"/>
                </a:lnTo>
                <a:lnTo>
                  <a:pt x="1897434" y="916224"/>
                </a:lnTo>
                <a:lnTo>
                  <a:pt x="1945838" y="896885"/>
                </a:lnTo>
                <a:lnTo>
                  <a:pt x="1994778" y="876392"/>
                </a:lnTo>
                <a:lnTo>
                  <a:pt x="2044152" y="854857"/>
                </a:lnTo>
                <a:lnTo>
                  <a:pt x="2093855" y="832396"/>
                </a:lnTo>
                <a:lnTo>
                  <a:pt x="2143783" y="809123"/>
                </a:lnTo>
                <a:lnTo>
                  <a:pt x="2193832" y="785153"/>
                </a:lnTo>
                <a:lnTo>
                  <a:pt x="2243898" y="760600"/>
                </a:lnTo>
                <a:lnTo>
                  <a:pt x="2293878" y="735579"/>
                </a:lnTo>
                <a:lnTo>
                  <a:pt x="2343667" y="710204"/>
                </a:lnTo>
                <a:lnTo>
                  <a:pt x="2393162" y="684590"/>
                </a:lnTo>
                <a:lnTo>
                  <a:pt x="2442258" y="658852"/>
                </a:lnTo>
                <a:lnTo>
                  <a:pt x="2490852" y="633104"/>
                </a:lnTo>
                <a:lnTo>
                  <a:pt x="2538840" y="607460"/>
                </a:lnTo>
                <a:lnTo>
                  <a:pt x="2586117" y="582035"/>
                </a:lnTo>
                <a:lnTo>
                  <a:pt x="2632580" y="556944"/>
                </a:lnTo>
                <a:lnTo>
                  <a:pt x="2678126" y="532301"/>
                </a:lnTo>
                <a:lnTo>
                  <a:pt x="2722649" y="508221"/>
                </a:lnTo>
                <a:lnTo>
                  <a:pt x="2766046" y="484818"/>
                </a:lnTo>
                <a:lnTo>
                  <a:pt x="2808214" y="462207"/>
                </a:lnTo>
                <a:lnTo>
                  <a:pt x="2849047" y="440503"/>
                </a:lnTo>
                <a:lnTo>
                  <a:pt x="2888443" y="419819"/>
                </a:lnTo>
                <a:lnTo>
                  <a:pt x="2926298" y="400271"/>
                </a:lnTo>
                <a:lnTo>
                  <a:pt x="2962506" y="381973"/>
                </a:lnTo>
                <a:lnTo>
                  <a:pt x="3022757" y="350578"/>
                </a:lnTo>
                <a:lnTo>
                  <a:pt x="3079642" y="318627"/>
                </a:lnTo>
                <a:lnTo>
                  <a:pt x="3133385" y="286455"/>
                </a:lnTo>
                <a:lnTo>
                  <a:pt x="3184213" y="254397"/>
                </a:lnTo>
                <a:lnTo>
                  <a:pt x="3232348" y="222791"/>
                </a:lnTo>
                <a:lnTo>
                  <a:pt x="3278015" y="191971"/>
                </a:lnTo>
                <a:lnTo>
                  <a:pt x="3321438" y="162275"/>
                </a:lnTo>
                <a:lnTo>
                  <a:pt x="3362842" y="134037"/>
                </a:lnTo>
                <a:lnTo>
                  <a:pt x="3402451" y="107594"/>
                </a:lnTo>
                <a:lnTo>
                  <a:pt x="3440490" y="83282"/>
                </a:lnTo>
                <a:lnTo>
                  <a:pt x="3477183" y="61437"/>
                </a:lnTo>
                <a:lnTo>
                  <a:pt x="3512754" y="42395"/>
                </a:lnTo>
                <a:lnTo>
                  <a:pt x="3547427" y="26491"/>
                </a:lnTo>
                <a:lnTo>
                  <a:pt x="3614979" y="5444"/>
                </a:lnTo>
                <a:lnTo>
                  <a:pt x="3695652" y="0"/>
                </a:lnTo>
                <a:lnTo>
                  <a:pt x="3740436" y="4258"/>
                </a:lnTo>
                <a:lnTo>
                  <a:pt x="3782663" y="13916"/>
                </a:lnTo>
                <a:lnTo>
                  <a:pt x="3822342" y="29142"/>
                </a:lnTo>
                <a:lnTo>
                  <a:pt x="3859479" y="50105"/>
                </a:lnTo>
                <a:lnTo>
                  <a:pt x="3894081" y="76972"/>
                </a:lnTo>
                <a:lnTo>
                  <a:pt x="3926155" y="109913"/>
                </a:lnTo>
                <a:lnTo>
                  <a:pt x="3955708" y="149095"/>
                </a:lnTo>
                <a:lnTo>
                  <a:pt x="3982746" y="194687"/>
                </a:lnTo>
                <a:lnTo>
                  <a:pt x="4007276" y="246857"/>
                </a:lnTo>
                <a:lnTo>
                  <a:pt x="4029306" y="305773"/>
                </a:lnTo>
                <a:lnTo>
                  <a:pt x="4049974" y="375549"/>
                </a:lnTo>
                <a:lnTo>
                  <a:pt x="4060093" y="415529"/>
                </a:lnTo>
                <a:lnTo>
                  <a:pt x="4069954" y="458475"/>
                </a:lnTo>
                <a:lnTo>
                  <a:pt x="4079472" y="504066"/>
                </a:lnTo>
                <a:lnTo>
                  <a:pt x="4088560" y="551981"/>
                </a:lnTo>
                <a:lnTo>
                  <a:pt x="4097134" y="601898"/>
                </a:lnTo>
                <a:lnTo>
                  <a:pt x="4105106" y="653497"/>
                </a:lnTo>
                <a:lnTo>
                  <a:pt x="4112391" y="706456"/>
                </a:lnTo>
                <a:lnTo>
                  <a:pt x="4118903" y="760454"/>
                </a:lnTo>
                <a:lnTo>
                  <a:pt x="4124556" y="815170"/>
                </a:lnTo>
                <a:lnTo>
                  <a:pt x="4129265" y="870283"/>
                </a:lnTo>
                <a:lnTo>
                  <a:pt x="4132944" y="925471"/>
                </a:lnTo>
                <a:lnTo>
                  <a:pt x="4135505" y="980414"/>
                </a:lnTo>
                <a:lnTo>
                  <a:pt x="4136865" y="1034789"/>
                </a:lnTo>
                <a:lnTo>
                  <a:pt x="4136937" y="1088277"/>
                </a:lnTo>
                <a:lnTo>
                  <a:pt x="4135634" y="1140556"/>
                </a:lnTo>
                <a:lnTo>
                  <a:pt x="4132872" y="1191305"/>
                </a:lnTo>
                <a:lnTo>
                  <a:pt x="4128564" y="1240202"/>
                </a:lnTo>
                <a:lnTo>
                  <a:pt x="4122624" y="1286926"/>
                </a:lnTo>
                <a:lnTo>
                  <a:pt x="4114967" y="1331157"/>
                </a:lnTo>
                <a:lnTo>
                  <a:pt x="4105506" y="1372573"/>
                </a:lnTo>
                <a:lnTo>
                  <a:pt x="4091315" y="1420961"/>
                </a:lnTo>
                <a:lnTo>
                  <a:pt x="4074270" y="1468767"/>
                </a:lnTo>
                <a:lnTo>
                  <a:pt x="4054565" y="1515871"/>
                </a:lnTo>
                <a:lnTo>
                  <a:pt x="4032396" y="1562157"/>
                </a:lnTo>
                <a:lnTo>
                  <a:pt x="4007957" y="1607507"/>
                </a:lnTo>
                <a:lnTo>
                  <a:pt x="3981441" y="1651803"/>
                </a:lnTo>
                <a:lnTo>
                  <a:pt x="3953045" y="1694929"/>
                </a:lnTo>
                <a:lnTo>
                  <a:pt x="3922961" y="1736765"/>
                </a:lnTo>
                <a:lnTo>
                  <a:pt x="3891384" y="1777195"/>
                </a:lnTo>
                <a:lnTo>
                  <a:pt x="3858510" y="1816101"/>
                </a:lnTo>
                <a:lnTo>
                  <a:pt x="3824531" y="1853365"/>
                </a:lnTo>
                <a:lnTo>
                  <a:pt x="3789643" y="1888870"/>
                </a:lnTo>
                <a:lnTo>
                  <a:pt x="3754040" y="1922498"/>
                </a:lnTo>
                <a:lnTo>
                  <a:pt x="3717917" y="1954132"/>
                </a:lnTo>
                <a:lnTo>
                  <a:pt x="3681467" y="1983654"/>
                </a:lnTo>
                <a:lnTo>
                  <a:pt x="3644886" y="2010947"/>
                </a:lnTo>
                <a:lnTo>
                  <a:pt x="3608368" y="2035892"/>
                </a:lnTo>
                <a:lnTo>
                  <a:pt x="3572106" y="2058373"/>
                </a:lnTo>
                <a:lnTo>
                  <a:pt x="3531502" y="2079789"/>
                </a:lnTo>
                <a:lnTo>
                  <a:pt x="3490483" y="2096901"/>
                </a:lnTo>
                <a:lnTo>
                  <a:pt x="3448937" y="2110156"/>
                </a:lnTo>
                <a:lnTo>
                  <a:pt x="3406752" y="2120000"/>
                </a:lnTo>
                <a:lnTo>
                  <a:pt x="3363818" y="2126878"/>
                </a:lnTo>
                <a:lnTo>
                  <a:pt x="3320021" y="2131239"/>
                </a:lnTo>
                <a:lnTo>
                  <a:pt x="3275252" y="2133528"/>
                </a:lnTo>
                <a:lnTo>
                  <a:pt x="3229397" y="2134192"/>
                </a:lnTo>
                <a:lnTo>
                  <a:pt x="3182346" y="2133677"/>
                </a:lnTo>
                <a:lnTo>
                  <a:pt x="3133986" y="2132430"/>
                </a:lnTo>
                <a:lnTo>
                  <a:pt x="3084207" y="2130897"/>
                </a:lnTo>
                <a:lnTo>
                  <a:pt x="3032896" y="2129525"/>
                </a:lnTo>
                <a:lnTo>
                  <a:pt x="2979942" y="2128760"/>
                </a:lnTo>
                <a:lnTo>
                  <a:pt x="2925234" y="2129048"/>
                </a:lnTo>
                <a:lnTo>
                  <a:pt x="2868659" y="2130837"/>
                </a:lnTo>
                <a:lnTo>
                  <a:pt x="2810106" y="2134573"/>
                </a:lnTo>
                <a:lnTo>
                  <a:pt x="2767913" y="2137993"/>
                </a:lnTo>
                <a:lnTo>
                  <a:pt x="2724114" y="2141670"/>
                </a:lnTo>
                <a:lnTo>
                  <a:pt x="2678842" y="2145564"/>
                </a:lnTo>
                <a:lnTo>
                  <a:pt x="2632229" y="2149638"/>
                </a:lnTo>
                <a:lnTo>
                  <a:pt x="2584405" y="2153855"/>
                </a:lnTo>
                <a:lnTo>
                  <a:pt x="2535505" y="2158175"/>
                </a:lnTo>
                <a:lnTo>
                  <a:pt x="2485658" y="2162562"/>
                </a:lnTo>
                <a:lnTo>
                  <a:pt x="2434997" y="2166977"/>
                </a:lnTo>
                <a:lnTo>
                  <a:pt x="2383655" y="2171382"/>
                </a:lnTo>
                <a:lnTo>
                  <a:pt x="2331762" y="2175739"/>
                </a:lnTo>
                <a:lnTo>
                  <a:pt x="2279451" y="2180011"/>
                </a:lnTo>
                <a:lnTo>
                  <a:pt x="2226853" y="2184159"/>
                </a:lnTo>
                <a:lnTo>
                  <a:pt x="2174102" y="2188145"/>
                </a:lnTo>
                <a:lnTo>
                  <a:pt x="2121327" y="2191932"/>
                </a:lnTo>
                <a:lnTo>
                  <a:pt x="2068662" y="2195481"/>
                </a:lnTo>
                <a:lnTo>
                  <a:pt x="2016239" y="2198755"/>
                </a:lnTo>
                <a:lnTo>
                  <a:pt x="1964188" y="2201716"/>
                </a:lnTo>
                <a:lnTo>
                  <a:pt x="1912642" y="2204325"/>
                </a:lnTo>
                <a:lnTo>
                  <a:pt x="1861734" y="2206545"/>
                </a:lnTo>
                <a:lnTo>
                  <a:pt x="1811594" y="2208338"/>
                </a:lnTo>
                <a:lnTo>
                  <a:pt x="1762355" y="2209665"/>
                </a:lnTo>
                <a:lnTo>
                  <a:pt x="1714148" y="2210490"/>
                </a:lnTo>
                <a:lnTo>
                  <a:pt x="1667106" y="2210773"/>
                </a:lnTo>
                <a:lnTo>
                  <a:pt x="1613754" y="2210399"/>
                </a:lnTo>
                <a:lnTo>
                  <a:pt x="1560283" y="2209318"/>
                </a:lnTo>
                <a:lnTo>
                  <a:pt x="1506780" y="2207586"/>
                </a:lnTo>
                <a:lnTo>
                  <a:pt x="1453332" y="2205262"/>
                </a:lnTo>
                <a:lnTo>
                  <a:pt x="1400025" y="2202403"/>
                </a:lnTo>
                <a:lnTo>
                  <a:pt x="1346947" y="2199066"/>
                </a:lnTo>
                <a:lnTo>
                  <a:pt x="1294185" y="2195310"/>
                </a:lnTo>
                <a:lnTo>
                  <a:pt x="1241825" y="2191192"/>
                </a:lnTo>
                <a:lnTo>
                  <a:pt x="1189954" y="2186771"/>
                </a:lnTo>
                <a:lnTo>
                  <a:pt x="1138659" y="2182103"/>
                </a:lnTo>
                <a:lnTo>
                  <a:pt x="1088028" y="2177246"/>
                </a:lnTo>
                <a:lnTo>
                  <a:pt x="1038145" y="2172258"/>
                </a:lnTo>
                <a:lnTo>
                  <a:pt x="989100" y="2167197"/>
                </a:lnTo>
                <a:lnTo>
                  <a:pt x="940978" y="2162121"/>
                </a:lnTo>
                <a:lnTo>
                  <a:pt x="893867" y="2157087"/>
                </a:lnTo>
                <a:lnTo>
                  <a:pt x="847853" y="2152154"/>
                </a:lnTo>
                <a:lnTo>
                  <a:pt x="803023" y="2147377"/>
                </a:lnTo>
                <a:lnTo>
                  <a:pt x="759464" y="2142817"/>
                </a:lnTo>
                <a:lnTo>
                  <a:pt x="717263" y="2138529"/>
                </a:lnTo>
                <a:lnTo>
                  <a:pt x="676506" y="2134573"/>
                </a:lnTo>
                <a:close/>
              </a:path>
            </a:pathLst>
          </a:custGeom>
          <a:ln w="28575">
            <a:solidFill>
              <a:srgbClr val="000000"/>
            </a:solidFill>
          </a:ln>
        </p:spPr>
        <p:txBody>
          <a:bodyPr wrap="square" lIns="0" tIns="0" rIns="0" bIns="0" rtlCol="0"/>
          <a:lstStyle/>
          <a:p>
            <a:endParaRPr/>
          </a:p>
        </p:txBody>
      </p:sp>
      <p:sp>
        <p:nvSpPr>
          <p:cNvPr id="7" name="object 7"/>
          <p:cNvSpPr/>
          <p:nvPr/>
        </p:nvSpPr>
        <p:spPr>
          <a:xfrm>
            <a:off x="4280027" y="3320796"/>
            <a:ext cx="3886200" cy="1981200"/>
          </a:xfrm>
          <a:custGeom>
            <a:avLst/>
            <a:gdLst/>
            <a:ahLst/>
            <a:cxnLst/>
            <a:rect l="l" t="t" r="r" b="b"/>
            <a:pathLst>
              <a:path w="3886200" h="1981200">
                <a:moveTo>
                  <a:pt x="3886200" y="0"/>
                </a:moveTo>
                <a:lnTo>
                  <a:pt x="0" y="1981200"/>
                </a:lnTo>
              </a:path>
            </a:pathLst>
          </a:custGeom>
          <a:ln w="9525">
            <a:solidFill>
              <a:srgbClr val="000000"/>
            </a:solidFill>
          </a:ln>
        </p:spPr>
        <p:txBody>
          <a:bodyPr wrap="square" lIns="0" tIns="0" rIns="0" bIns="0" rtlCol="0"/>
          <a:lstStyle/>
          <a:p>
            <a:endParaRPr/>
          </a:p>
        </p:txBody>
      </p:sp>
      <p:sp>
        <p:nvSpPr>
          <p:cNvPr id="8" name="object 8"/>
          <p:cNvSpPr/>
          <p:nvPr/>
        </p:nvSpPr>
        <p:spPr>
          <a:xfrm>
            <a:off x="7632827" y="2253995"/>
            <a:ext cx="1143000" cy="2209800"/>
          </a:xfrm>
          <a:custGeom>
            <a:avLst/>
            <a:gdLst/>
            <a:ahLst/>
            <a:cxnLst/>
            <a:rect l="l" t="t" r="r" b="b"/>
            <a:pathLst>
              <a:path w="1143000" h="2209800">
                <a:moveTo>
                  <a:pt x="0" y="0"/>
                </a:moveTo>
                <a:lnTo>
                  <a:pt x="1143000" y="2209800"/>
                </a:lnTo>
              </a:path>
            </a:pathLst>
          </a:custGeom>
          <a:ln w="9525">
            <a:solidFill>
              <a:srgbClr val="000000"/>
            </a:solidFill>
          </a:ln>
        </p:spPr>
        <p:txBody>
          <a:bodyPr wrap="square" lIns="0" tIns="0" rIns="0" bIns="0" rtlCol="0"/>
          <a:lstStyle/>
          <a:p>
            <a:endParaRPr/>
          </a:p>
        </p:txBody>
      </p:sp>
      <p:sp>
        <p:nvSpPr>
          <p:cNvPr id="9" name="object 9"/>
          <p:cNvSpPr/>
          <p:nvPr/>
        </p:nvSpPr>
        <p:spPr>
          <a:xfrm>
            <a:off x="3670427" y="2253995"/>
            <a:ext cx="3962400" cy="1981200"/>
          </a:xfrm>
          <a:custGeom>
            <a:avLst/>
            <a:gdLst/>
            <a:ahLst/>
            <a:cxnLst/>
            <a:rect l="l" t="t" r="r" b="b"/>
            <a:pathLst>
              <a:path w="3962400" h="1981200">
                <a:moveTo>
                  <a:pt x="3962400" y="0"/>
                </a:moveTo>
                <a:lnTo>
                  <a:pt x="0" y="1981200"/>
                </a:lnTo>
              </a:path>
            </a:pathLst>
          </a:custGeom>
          <a:ln w="9525">
            <a:solidFill>
              <a:srgbClr val="000000"/>
            </a:solidFill>
          </a:ln>
        </p:spPr>
        <p:txBody>
          <a:bodyPr wrap="square" lIns="0" tIns="0" rIns="0" bIns="0" rtlCol="0"/>
          <a:lstStyle/>
          <a:p>
            <a:endParaRPr/>
          </a:p>
        </p:txBody>
      </p:sp>
      <p:sp>
        <p:nvSpPr>
          <p:cNvPr id="10" name="object 10"/>
          <p:cNvSpPr/>
          <p:nvPr/>
        </p:nvSpPr>
        <p:spPr>
          <a:xfrm>
            <a:off x="5804027" y="4387596"/>
            <a:ext cx="2971800" cy="1447800"/>
          </a:xfrm>
          <a:custGeom>
            <a:avLst/>
            <a:gdLst/>
            <a:ahLst/>
            <a:cxnLst/>
            <a:rect l="l" t="t" r="r" b="b"/>
            <a:pathLst>
              <a:path w="2971800" h="1447800">
                <a:moveTo>
                  <a:pt x="2971800" y="0"/>
                </a:moveTo>
                <a:lnTo>
                  <a:pt x="0" y="1447800"/>
                </a:lnTo>
              </a:path>
            </a:pathLst>
          </a:custGeom>
          <a:ln w="9525">
            <a:solidFill>
              <a:srgbClr val="000000"/>
            </a:solidFill>
          </a:ln>
        </p:spPr>
        <p:txBody>
          <a:bodyPr wrap="square" lIns="0" tIns="0" rIns="0" bIns="0" rtlCol="0"/>
          <a:lstStyle/>
          <a:p>
            <a:endParaRPr/>
          </a:p>
        </p:txBody>
      </p:sp>
      <p:sp>
        <p:nvSpPr>
          <p:cNvPr id="11" name="object 11"/>
          <p:cNvSpPr/>
          <p:nvPr/>
        </p:nvSpPr>
        <p:spPr>
          <a:xfrm>
            <a:off x="3746627" y="4235196"/>
            <a:ext cx="533400" cy="1066800"/>
          </a:xfrm>
          <a:custGeom>
            <a:avLst/>
            <a:gdLst/>
            <a:ahLst/>
            <a:cxnLst/>
            <a:rect l="l" t="t" r="r" b="b"/>
            <a:pathLst>
              <a:path w="533400" h="1066800">
                <a:moveTo>
                  <a:pt x="0" y="0"/>
                </a:moveTo>
                <a:lnTo>
                  <a:pt x="533400" y="1066800"/>
                </a:lnTo>
              </a:path>
            </a:pathLst>
          </a:custGeom>
          <a:ln w="9525">
            <a:solidFill>
              <a:srgbClr val="000000"/>
            </a:solidFill>
          </a:ln>
        </p:spPr>
        <p:txBody>
          <a:bodyPr wrap="square" lIns="0" tIns="0" rIns="0" bIns="0" rtlCol="0"/>
          <a:lstStyle/>
          <a:p>
            <a:endParaRPr/>
          </a:p>
        </p:txBody>
      </p:sp>
      <p:sp>
        <p:nvSpPr>
          <p:cNvPr id="12" name="object 12"/>
          <p:cNvSpPr/>
          <p:nvPr/>
        </p:nvSpPr>
        <p:spPr>
          <a:xfrm>
            <a:off x="5651627" y="3244595"/>
            <a:ext cx="1143000" cy="2133600"/>
          </a:xfrm>
          <a:custGeom>
            <a:avLst/>
            <a:gdLst/>
            <a:ahLst/>
            <a:cxnLst/>
            <a:rect l="l" t="t" r="r" b="b"/>
            <a:pathLst>
              <a:path w="1143000" h="2133600">
                <a:moveTo>
                  <a:pt x="0" y="0"/>
                </a:moveTo>
                <a:lnTo>
                  <a:pt x="1143000" y="2133600"/>
                </a:lnTo>
              </a:path>
            </a:pathLst>
          </a:custGeom>
          <a:ln w="9525">
            <a:solidFill>
              <a:srgbClr val="000000"/>
            </a:solidFill>
          </a:ln>
        </p:spPr>
        <p:txBody>
          <a:bodyPr wrap="square" lIns="0" tIns="0" rIns="0" bIns="0" rtlCol="0"/>
          <a:lstStyle/>
          <a:p>
            <a:endParaRPr/>
          </a:p>
        </p:txBody>
      </p:sp>
      <p:sp>
        <p:nvSpPr>
          <p:cNvPr id="13" name="object 13"/>
          <p:cNvSpPr/>
          <p:nvPr/>
        </p:nvSpPr>
        <p:spPr>
          <a:xfrm>
            <a:off x="4661027" y="3777996"/>
            <a:ext cx="1143000" cy="2133600"/>
          </a:xfrm>
          <a:custGeom>
            <a:avLst/>
            <a:gdLst/>
            <a:ahLst/>
            <a:cxnLst/>
            <a:rect l="l" t="t" r="r" b="b"/>
            <a:pathLst>
              <a:path w="1143000" h="2133600">
                <a:moveTo>
                  <a:pt x="0" y="0"/>
                </a:moveTo>
                <a:lnTo>
                  <a:pt x="1143000" y="2133600"/>
                </a:lnTo>
              </a:path>
            </a:pathLst>
          </a:custGeom>
          <a:ln w="9525">
            <a:solidFill>
              <a:srgbClr val="000000"/>
            </a:solidFill>
          </a:ln>
        </p:spPr>
        <p:txBody>
          <a:bodyPr wrap="square" lIns="0" tIns="0" rIns="0" bIns="0" rtlCol="0"/>
          <a:lstStyle/>
          <a:p>
            <a:endParaRPr/>
          </a:p>
        </p:txBody>
      </p:sp>
      <p:sp>
        <p:nvSpPr>
          <p:cNvPr id="14" name="object 14"/>
          <p:cNvSpPr/>
          <p:nvPr/>
        </p:nvSpPr>
        <p:spPr>
          <a:xfrm>
            <a:off x="6642227" y="2787395"/>
            <a:ext cx="1143000" cy="2133600"/>
          </a:xfrm>
          <a:custGeom>
            <a:avLst/>
            <a:gdLst/>
            <a:ahLst/>
            <a:cxnLst/>
            <a:rect l="l" t="t" r="r" b="b"/>
            <a:pathLst>
              <a:path w="1143000" h="2133600">
                <a:moveTo>
                  <a:pt x="0" y="0"/>
                </a:moveTo>
                <a:lnTo>
                  <a:pt x="1143000" y="2133600"/>
                </a:lnTo>
              </a:path>
            </a:pathLst>
          </a:custGeom>
          <a:ln w="9525">
            <a:solidFill>
              <a:srgbClr val="000000"/>
            </a:solidFill>
          </a:ln>
        </p:spPr>
        <p:txBody>
          <a:bodyPr wrap="square" lIns="0" tIns="0" rIns="0" bIns="0" rtlCol="0"/>
          <a:lstStyle/>
          <a:p>
            <a:endParaRPr/>
          </a:p>
        </p:txBody>
      </p:sp>
      <p:sp>
        <p:nvSpPr>
          <p:cNvPr id="15" name="object 15"/>
          <p:cNvSpPr/>
          <p:nvPr/>
        </p:nvSpPr>
        <p:spPr>
          <a:xfrm>
            <a:off x="2950349" y="5301996"/>
            <a:ext cx="462915" cy="990600"/>
          </a:xfrm>
          <a:custGeom>
            <a:avLst/>
            <a:gdLst/>
            <a:ahLst/>
            <a:cxnLst/>
            <a:rect l="l" t="t" r="r" b="b"/>
            <a:pathLst>
              <a:path w="462914" h="990600">
                <a:moveTo>
                  <a:pt x="69341" y="53339"/>
                </a:moveTo>
                <a:lnTo>
                  <a:pt x="2285" y="0"/>
                </a:lnTo>
                <a:lnTo>
                  <a:pt x="0" y="85343"/>
                </a:lnTo>
                <a:lnTo>
                  <a:pt x="24383" y="74089"/>
                </a:lnTo>
                <a:lnTo>
                  <a:pt x="24383" y="55625"/>
                </a:lnTo>
                <a:lnTo>
                  <a:pt x="27431" y="53339"/>
                </a:lnTo>
                <a:lnTo>
                  <a:pt x="30585" y="53418"/>
                </a:lnTo>
                <a:lnTo>
                  <a:pt x="33527" y="55625"/>
                </a:lnTo>
                <a:lnTo>
                  <a:pt x="38944" y="67369"/>
                </a:lnTo>
                <a:lnTo>
                  <a:pt x="69341" y="53339"/>
                </a:lnTo>
                <a:close/>
              </a:path>
              <a:path w="462914" h="990600">
                <a:moveTo>
                  <a:pt x="38944" y="67369"/>
                </a:moveTo>
                <a:lnTo>
                  <a:pt x="33527" y="55625"/>
                </a:lnTo>
                <a:lnTo>
                  <a:pt x="30585" y="53418"/>
                </a:lnTo>
                <a:lnTo>
                  <a:pt x="27431" y="53339"/>
                </a:lnTo>
                <a:lnTo>
                  <a:pt x="24383" y="55625"/>
                </a:lnTo>
                <a:lnTo>
                  <a:pt x="25145" y="59435"/>
                </a:lnTo>
                <a:lnTo>
                  <a:pt x="30585" y="71227"/>
                </a:lnTo>
                <a:lnTo>
                  <a:pt x="38944" y="67369"/>
                </a:lnTo>
                <a:close/>
              </a:path>
              <a:path w="462914" h="990600">
                <a:moveTo>
                  <a:pt x="30585" y="71227"/>
                </a:moveTo>
                <a:lnTo>
                  <a:pt x="25145" y="59435"/>
                </a:lnTo>
                <a:lnTo>
                  <a:pt x="24383" y="55625"/>
                </a:lnTo>
                <a:lnTo>
                  <a:pt x="24383" y="74089"/>
                </a:lnTo>
                <a:lnTo>
                  <a:pt x="30585" y="71227"/>
                </a:lnTo>
                <a:close/>
              </a:path>
              <a:path w="462914" h="990600">
                <a:moveTo>
                  <a:pt x="431948" y="919372"/>
                </a:moveTo>
                <a:lnTo>
                  <a:pt x="38944" y="67369"/>
                </a:lnTo>
                <a:lnTo>
                  <a:pt x="30585" y="71227"/>
                </a:lnTo>
                <a:lnTo>
                  <a:pt x="423589" y="923230"/>
                </a:lnTo>
                <a:lnTo>
                  <a:pt x="431948" y="919372"/>
                </a:lnTo>
                <a:close/>
              </a:path>
              <a:path w="462914" h="990600">
                <a:moveTo>
                  <a:pt x="437387" y="972820"/>
                </a:moveTo>
                <a:lnTo>
                  <a:pt x="437387" y="934973"/>
                </a:lnTo>
                <a:lnTo>
                  <a:pt x="435101" y="937260"/>
                </a:lnTo>
                <a:lnTo>
                  <a:pt x="431291" y="937260"/>
                </a:lnTo>
                <a:lnTo>
                  <a:pt x="429005" y="934973"/>
                </a:lnTo>
                <a:lnTo>
                  <a:pt x="423589" y="923230"/>
                </a:lnTo>
                <a:lnTo>
                  <a:pt x="393191" y="937260"/>
                </a:lnTo>
                <a:lnTo>
                  <a:pt x="437387" y="972820"/>
                </a:lnTo>
                <a:close/>
              </a:path>
              <a:path w="462914" h="990600">
                <a:moveTo>
                  <a:pt x="437387" y="934973"/>
                </a:moveTo>
                <a:lnTo>
                  <a:pt x="437387" y="931163"/>
                </a:lnTo>
                <a:lnTo>
                  <a:pt x="431948" y="919372"/>
                </a:lnTo>
                <a:lnTo>
                  <a:pt x="423589" y="923230"/>
                </a:lnTo>
                <a:lnTo>
                  <a:pt x="429005" y="934973"/>
                </a:lnTo>
                <a:lnTo>
                  <a:pt x="431291" y="937260"/>
                </a:lnTo>
                <a:lnTo>
                  <a:pt x="435101" y="937260"/>
                </a:lnTo>
                <a:lnTo>
                  <a:pt x="437387" y="934973"/>
                </a:lnTo>
                <a:close/>
              </a:path>
              <a:path w="462914" h="990600">
                <a:moveTo>
                  <a:pt x="462533" y="905256"/>
                </a:moveTo>
                <a:lnTo>
                  <a:pt x="431948" y="919372"/>
                </a:lnTo>
                <a:lnTo>
                  <a:pt x="437387" y="931163"/>
                </a:lnTo>
                <a:lnTo>
                  <a:pt x="437387" y="972820"/>
                </a:lnTo>
                <a:lnTo>
                  <a:pt x="459485" y="990600"/>
                </a:lnTo>
                <a:lnTo>
                  <a:pt x="462533" y="905256"/>
                </a:lnTo>
                <a:close/>
              </a:path>
            </a:pathLst>
          </a:custGeom>
          <a:solidFill>
            <a:srgbClr val="000000"/>
          </a:solidFill>
        </p:spPr>
        <p:txBody>
          <a:bodyPr wrap="square" lIns="0" tIns="0" rIns="0" bIns="0" rtlCol="0"/>
          <a:lstStyle/>
          <a:p>
            <a:endParaRPr/>
          </a:p>
        </p:txBody>
      </p:sp>
      <p:sp>
        <p:nvSpPr>
          <p:cNvPr id="16" name="object 16"/>
          <p:cNvSpPr/>
          <p:nvPr/>
        </p:nvSpPr>
        <p:spPr>
          <a:xfrm>
            <a:off x="2800235" y="5606796"/>
            <a:ext cx="838200" cy="457200"/>
          </a:xfrm>
          <a:custGeom>
            <a:avLst/>
            <a:gdLst/>
            <a:ahLst/>
            <a:cxnLst/>
            <a:rect l="l" t="t" r="r" b="b"/>
            <a:pathLst>
              <a:path w="838200" h="457200">
                <a:moveTo>
                  <a:pt x="64868" y="416613"/>
                </a:moveTo>
                <a:lnTo>
                  <a:pt x="48767" y="387096"/>
                </a:lnTo>
                <a:lnTo>
                  <a:pt x="0" y="457200"/>
                </a:lnTo>
                <a:lnTo>
                  <a:pt x="51053" y="455376"/>
                </a:lnTo>
                <a:lnTo>
                  <a:pt x="51053" y="425196"/>
                </a:lnTo>
                <a:lnTo>
                  <a:pt x="53339" y="422910"/>
                </a:lnTo>
                <a:lnTo>
                  <a:pt x="64868" y="416613"/>
                </a:lnTo>
                <a:close/>
              </a:path>
              <a:path w="838200" h="457200">
                <a:moveTo>
                  <a:pt x="69440" y="424995"/>
                </a:moveTo>
                <a:lnTo>
                  <a:pt x="64868" y="416613"/>
                </a:lnTo>
                <a:lnTo>
                  <a:pt x="53339" y="422910"/>
                </a:lnTo>
                <a:lnTo>
                  <a:pt x="51053" y="425196"/>
                </a:lnTo>
                <a:lnTo>
                  <a:pt x="51815" y="429006"/>
                </a:lnTo>
                <a:lnTo>
                  <a:pt x="54863" y="431292"/>
                </a:lnTo>
                <a:lnTo>
                  <a:pt x="57911" y="431292"/>
                </a:lnTo>
                <a:lnTo>
                  <a:pt x="69440" y="424995"/>
                </a:lnTo>
                <a:close/>
              </a:path>
              <a:path w="838200" h="457200">
                <a:moveTo>
                  <a:pt x="85343" y="454152"/>
                </a:moveTo>
                <a:lnTo>
                  <a:pt x="69440" y="424995"/>
                </a:lnTo>
                <a:lnTo>
                  <a:pt x="57911" y="431292"/>
                </a:lnTo>
                <a:lnTo>
                  <a:pt x="54863" y="431292"/>
                </a:lnTo>
                <a:lnTo>
                  <a:pt x="51815" y="429006"/>
                </a:lnTo>
                <a:lnTo>
                  <a:pt x="51053" y="425196"/>
                </a:lnTo>
                <a:lnTo>
                  <a:pt x="51053" y="455376"/>
                </a:lnTo>
                <a:lnTo>
                  <a:pt x="85343" y="454152"/>
                </a:lnTo>
                <a:close/>
              </a:path>
              <a:path w="838200" h="457200">
                <a:moveTo>
                  <a:pt x="773590" y="40444"/>
                </a:moveTo>
                <a:lnTo>
                  <a:pt x="769092" y="32021"/>
                </a:lnTo>
                <a:lnTo>
                  <a:pt x="64868" y="416613"/>
                </a:lnTo>
                <a:lnTo>
                  <a:pt x="69440" y="424995"/>
                </a:lnTo>
                <a:lnTo>
                  <a:pt x="773590" y="40444"/>
                </a:lnTo>
                <a:close/>
              </a:path>
              <a:path w="838200" h="457200">
                <a:moveTo>
                  <a:pt x="838199" y="0"/>
                </a:moveTo>
                <a:lnTo>
                  <a:pt x="753617" y="3048"/>
                </a:lnTo>
                <a:lnTo>
                  <a:pt x="769092" y="32021"/>
                </a:lnTo>
                <a:lnTo>
                  <a:pt x="780287" y="25908"/>
                </a:lnTo>
                <a:lnTo>
                  <a:pt x="784097" y="25908"/>
                </a:lnTo>
                <a:lnTo>
                  <a:pt x="787145" y="28194"/>
                </a:lnTo>
                <a:lnTo>
                  <a:pt x="787145" y="65823"/>
                </a:lnTo>
                <a:lnTo>
                  <a:pt x="789431" y="70104"/>
                </a:lnTo>
                <a:lnTo>
                  <a:pt x="838199" y="0"/>
                </a:lnTo>
                <a:close/>
              </a:path>
              <a:path w="838200" h="457200">
                <a:moveTo>
                  <a:pt x="787145" y="32004"/>
                </a:moveTo>
                <a:lnTo>
                  <a:pt x="787145" y="28194"/>
                </a:lnTo>
                <a:lnTo>
                  <a:pt x="784097" y="25908"/>
                </a:lnTo>
                <a:lnTo>
                  <a:pt x="780287" y="25908"/>
                </a:lnTo>
                <a:lnTo>
                  <a:pt x="769092" y="32021"/>
                </a:lnTo>
                <a:lnTo>
                  <a:pt x="773590" y="40444"/>
                </a:lnTo>
                <a:lnTo>
                  <a:pt x="784859" y="34290"/>
                </a:lnTo>
                <a:lnTo>
                  <a:pt x="787145" y="32004"/>
                </a:lnTo>
                <a:close/>
              </a:path>
              <a:path w="838200" h="457200">
                <a:moveTo>
                  <a:pt x="787145" y="65823"/>
                </a:moveTo>
                <a:lnTo>
                  <a:pt x="787145" y="32004"/>
                </a:lnTo>
                <a:lnTo>
                  <a:pt x="784859" y="34290"/>
                </a:lnTo>
                <a:lnTo>
                  <a:pt x="773590" y="40444"/>
                </a:lnTo>
                <a:lnTo>
                  <a:pt x="787145" y="65823"/>
                </a:lnTo>
                <a:close/>
              </a:path>
            </a:pathLst>
          </a:custGeom>
          <a:solidFill>
            <a:srgbClr val="000000"/>
          </a:solidFill>
        </p:spPr>
        <p:txBody>
          <a:bodyPr wrap="square" lIns="0" tIns="0" rIns="0" bIns="0" rtlCol="0"/>
          <a:lstStyle/>
          <a:p>
            <a:endParaRPr/>
          </a:p>
        </p:txBody>
      </p:sp>
      <p:sp>
        <p:nvSpPr>
          <p:cNvPr id="17" name="object 17"/>
          <p:cNvSpPr txBox="1"/>
          <p:nvPr/>
        </p:nvSpPr>
        <p:spPr>
          <a:xfrm>
            <a:off x="6569341" y="5769864"/>
            <a:ext cx="2768600" cy="1091565"/>
          </a:xfrm>
          <a:prstGeom prst="rect">
            <a:avLst/>
          </a:prstGeom>
        </p:spPr>
        <p:txBody>
          <a:bodyPr vert="horz" wrap="square" lIns="0" tIns="0" rIns="0" bIns="0" rtlCol="0">
            <a:spAutoFit/>
          </a:bodyPr>
          <a:lstStyle/>
          <a:p>
            <a:pPr marL="12700" marR="5080" algn="just">
              <a:lnSpc>
                <a:spcPct val="100000"/>
              </a:lnSpc>
            </a:pPr>
            <a:r>
              <a:rPr sz="2400" dirty="0">
                <a:latin typeface="新宋体" panose="02010609030101010101" charset="-122"/>
                <a:cs typeface="新宋体" panose="02010609030101010101" charset="-122"/>
              </a:rPr>
              <a:t>链码：000033222121 首差：300030300313 形状：000303003133</a:t>
            </a:r>
            <a:endParaRPr sz="2400">
              <a:latin typeface="新宋体" panose="02010609030101010101" charset="-122"/>
              <a:cs typeface="新宋体" panose="02010609030101010101" charset="-122"/>
            </a:endParaRPr>
          </a:p>
        </p:txBody>
      </p:sp>
      <p:sp>
        <p:nvSpPr>
          <p:cNvPr id="18" name="object 18"/>
          <p:cNvSpPr txBox="1"/>
          <p:nvPr/>
        </p:nvSpPr>
        <p:spPr>
          <a:xfrm>
            <a:off x="2879737" y="4976621"/>
            <a:ext cx="939800" cy="741680"/>
          </a:xfrm>
          <a:prstGeom prst="rect">
            <a:avLst/>
          </a:prstGeom>
        </p:spPr>
        <p:txBody>
          <a:bodyPr vert="horz" wrap="square" lIns="0" tIns="0" rIns="0" bIns="0" rtlCol="0">
            <a:spAutoFit/>
          </a:bodyPr>
          <a:lstStyle/>
          <a:p>
            <a:pPr marL="12700">
              <a:lnSpc>
                <a:spcPct val="100000"/>
              </a:lnSpc>
            </a:pPr>
            <a:r>
              <a:rPr sz="2400" dirty="0">
                <a:solidFill>
                  <a:srgbClr val="3333CC"/>
                </a:solidFill>
                <a:latin typeface="新宋体" panose="02010609030101010101" charset="-122"/>
                <a:cs typeface="新宋体" panose="02010609030101010101" charset="-122"/>
              </a:rPr>
              <a:t>1</a:t>
            </a:r>
            <a:endParaRPr sz="2400">
              <a:latin typeface="新宋体" panose="02010609030101010101" charset="-122"/>
              <a:cs typeface="新宋体" panose="02010609030101010101" charset="-122"/>
            </a:endParaRPr>
          </a:p>
          <a:p>
            <a:pPr marR="5080" algn="r">
              <a:lnSpc>
                <a:spcPts val="2835"/>
              </a:lnSpc>
              <a:spcBef>
                <a:spcPts val="120"/>
              </a:spcBef>
            </a:pPr>
            <a:r>
              <a:rPr sz="2400" dirty="0">
                <a:solidFill>
                  <a:srgbClr val="3333CC"/>
                </a:solidFill>
                <a:latin typeface="新宋体" panose="02010609030101010101" charset="-122"/>
                <a:cs typeface="新宋体" panose="02010609030101010101" charset="-122"/>
              </a:rPr>
              <a:t>0</a:t>
            </a:r>
            <a:endParaRPr sz="2400">
              <a:latin typeface="新宋体" panose="02010609030101010101" charset="-122"/>
              <a:cs typeface="新宋体" panose="02010609030101010101" charset="-122"/>
            </a:endParaRPr>
          </a:p>
        </p:txBody>
      </p:sp>
      <p:sp>
        <p:nvSpPr>
          <p:cNvPr id="19" name="object 19"/>
          <p:cNvSpPr txBox="1"/>
          <p:nvPr/>
        </p:nvSpPr>
        <p:spPr>
          <a:xfrm>
            <a:off x="2574937" y="5814821"/>
            <a:ext cx="177800" cy="360680"/>
          </a:xfrm>
          <a:prstGeom prst="rect">
            <a:avLst/>
          </a:prstGeom>
        </p:spPr>
        <p:txBody>
          <a:bodyPr vert="horz" wrap="square" lIns="0" tIns="0" rIns="0" bIns="0" rtlCol="0">
            <a:spAutoFit/>
          </a:bodyPr>
          <a:lstStyle/>
          <a:p>
            <a:pPr marL="12700">
              <a:lnSpc>
                <a:spcPts val="2835"/>
              </a:lnSpc>
            </a:pPr>
            <a:r>
              <a:rPr sz="2400" dirty="0">
                <a:solidFill>
                  <a:srgbClr val="3333CC"/>
                </a:solidFill>
                <a:latin typeface="新宋体" panose="02010609030101010101" charset="-122"/>
                <a:cs typeface="新宋体" panose="02010609030101010101" charset="-122"/>
              </a:rPr>
              <a:t>2</a:t>
            </a:r>
            <a:endParaRPr sz="2400">
              <a:latin typeface="新宋体" panose="02010609030101010101" charset="-122"/>
              <a:cs typeface="新宋体" panose="02010609030101010101" charset="-122"/>
            </a:endParaRPr>
          </a:p>
        </p:txBody>
      </p:sp>
      <p:sp>
        <p:nvSpPr>
          <p:cNvPr id="20" name="object 20"/>
          <p:cNvSpPr txBox="1"/>
          <p:nvPr/>
        </p:nvSpPr>
        <p:spPr>
          <a:xfrm>
            <a:off x="3413137" y="6195821"/>
            <a:ext cx="177800" cy="360680"/>
          </a:xfrm>
          <a:prstGeom prst="rect">
            <a:avLst/>
          </a:prstGeom>
        </p:spPr>
        <p:txBody>
          <a:bodyPr vert="horz" wrap="square" lIns="0" tIns="0" rIns="0" bIns="0" rtlCol="0">
            <a:spAutoFit/>
          </a:bodyPr>
          <a:lstStyle/>
          <a:p>
            <a:pPr marL="12700">
              <a:lnSpc>
                <a:spcPts val="2835"/>
              </a:lnSpc>
            </a:pPr>
            <a:r>
              <a:rPr sz="2400" dirty="0">
                <a:solidFill>
                  <a:srgbClr val="3333CC"/>
                </a:solidFill>
                <a:latin typeface="新宋体" panose="02010609030101010101" charset="-122"/>
                <a:cs typeface="新宋体" panose="02010609030101010101" charset="-122"/>
              </a:rPr>
              <a:t>3</a:t>
            </a:r>
            <a:endParaRPr sz="2400">
              <a:latin typeface="新宋体" panose="02010609030101010101" charset="-122"/>
              <a:cs typeface="新宋体" panose="02010609030101010101" charset="-122"/>
            </a:endParaRPr>
          </a:p>
        </p:txBody>
      </p:sp>
      <p:sp>
        <p:nvSpPr>
          <p:cNvPr id="21" name="object 21"/>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
        <p:nvSpPr>
          <p:cNvPr id="22" name="object 22"/>
          <p:cNvSpPr/>
          <p:nvPr/>
        </p:nvSpPr>
        <p:spPr>
          <a:xfrm>
            <a:off x="3617861" y="4138421"/>
            <a:ext cx="216535" cy="215900"/>
          </a:xfrm>
          <a:custGeom>
            <a:avLst/>
            <a:gdLst/>
            <a:ahLst/>
            <a:cxnLst/>
            <a:rect l="l" t="t" r="r" b="b"/>
            <a:pathLst>
              <a:path w="216535" h="215900">
                <a:moveTo>
                  <a:pt x="216407" y="108204"/>
                </a:moveTo>
                <a:lnTo>
                  <a:pt x="207859" y="65901"/>
                </a:lnTo>
                <a:lnTo>
                  <a:pt x="184594" y="31527"/>
                </a:lnTo>
                <a:lnTo>
                  <a:pt x="150185" y="8441"/>
                </a:lnTo>
                <a:lnTo>
                  <a:pt x="108203" y="0"/>
                </a:lnTo>
                <a:lnTo>
                  <a:pt x="66222" y="8441"/>
                </a:lnTo>
                <a:lnTo>
                  <a:pt x="31813" y="31527"/>
                </a:lnTo>
                <a:lnTo>
                  <a:pt x="8548" y="65901"/>
                </a:lnTo>
                <a:lnTo>
                  <a:pt x="0" y="108204"/>
                </a:lnTo>
                <a:lnTo>
                  <a:pt x="8548" y="150066"/>
                </a:lnTo>
                <a:lnTo>
                  <a:pt x="31813" y="184213"/>
                </a:lnTo>
                <a:lnTo>
                  <a:pt x="66222" y="207216"/>
                </a:lnTo>
                <a:lnTo>
                  <a:pt x="108203" y="215646"/>
                </a:lnTo>
                <a:lnTo>
                  <a:pt x="150185" y="207216"/>
                </a:lnTo>
                <a:lnTo>
                  <a:pt x="184594" y="184213"/>
                </a:lnTo>
                <a:lnTo>
                  <a:pt x="207859" y="150066"/>
                </a:lnTo>
                <a:lnTo>
                  <a:pt x="216407" y="108204"/>
                </a:lnTo>
                <a:close/>
              </a:path>
            </a:pathLst>
          </a:custGeom>
          <a:solidFill>
            <a:srgbClr val="EE2B0A"/>
          </a:solidFill>
        </p:spPr>
        <p:txBody>
          <a:bodyPr wrap="square" lIns="0" tIns="0" rIns="0" bIns="0" rtlCol="0"/>
          <a:lstStyle/>
          <a:p>
            <a:endParaRPr/>
          </a:p>
        </p:txBody>
      </p:sp>
      <p:sp>
        <p:nvSpPr>
          <p:cNvPr id="23" name="object 23"/>
          <p:cNvSpPr/>
          <p:nvPr/>
        </p:nvSpPr>
        <p:spPr>
          <a:xfrm>
            <a:off x="3543947" y="3197351"/>
            <a:ext cx="1658620" cy="730885"/>
          </a:xfrm>
          <a:custGeom>
            <a:avLst/>
            <a:gdLst/>
            <a:ahLst/>
            <a:cxnLst/>
            <a:rect l="l" t="t" r="r" b="b"/>
            <a:pathLst>
              <a:path w="1658620" h="730885">
                <a:moveTo>
                  <a:pt x="1591393" y="40640"/>
                </a:moveTo>
                <a:lnTo>
                  <a:pt x="1586162" y="28738"/>
                </a:lnTo>
                <a:lnTo>
                  <a:pt x="0" y="719327"/>
                </a:lnTo>
                <a:lnTo>
                  <a:pt x="5334" y="730757"/>
                </a:lnTo>
                <a:lnTo>
                  <a:pt x="1591393" y="40640"/>
                </a:lnTo>
                <a:close/>
              </a:path>
              <a:path w="1658620" h="730885">
                <a:moveTo>
                  <a:pt x="1658112" y="4571"/>
                </a:moveTo>
                <a:lnTo>
                  <a:pt x="1573530" y="0"/>
                </a:lnTo>
                <a:lnTo>
                  <a:pt x="1586162" y="28738"/>
                </a:lnTo>
                <a:lnTo>
                  <a:pt x="1597914" y="23621"/>
                </a:lnTo>
                <a:lnTo>
                  <a:pt x="1602486" y="35813"/>
                </a:lnTo>
                <a:lnTo>
                  <a:pt x="1602486" y="65874"/>
                </a:lnTo>
                <a:lnTo>
                  <a:pt x="1604010" y="69341"/>
                </a:lnTo>
                <a:lnTo>
                  <a:pt x="1658112" y="4571"/>
                </a:lnTo>
                <a:close/>
              </a:path>
              <a:path w="1658620" h="730885">
                <a:moveTo>
                  <a:pt x="1602486" y="35813"/>
                </a:moveTo>
                <a:lnTo>
                  <a:pt x="1597914" y="23621"/>
                </a:lnTo>
                <a:lnTo>
                  <a:pt x="1586162" y="28738"/>
                </a:lnTo>
                <a:lnTo>
                  <a:pt x="1591393" y="40640"/>
                </a:lnTo>
                <a:lnTo>
                  <a:pt x="1602486" y="35813"/>
                </a:lnTo>
                <a:close/>
              </a:path>
              <a:path w="1658620" h="730885">
                <a:moveTo>
                  <a:pt x="1602486" y="65874"/>
                </a:moveTo>
                <a:lnTo>
                  <a:pt x="1602486" y="35813"/>
                </a:lnTo>
                <a:lnTo>
                  <a:pt x="1591393" y="40640"/>
                </a:lnTo>
                <a:lnTo>
                  <a:pt x="1602486" y="65874"/>
                </a:lnTo>
                <a:close/>
              </a:path>
            </a:pathLst>
          </a:custGeom>
          <a:solidFill>
            <a:srgbClr val="EE2B0A"/>
          </a:solidFill>
        </p:spPr>
        <p:txBody>
          <a:bodyPr wrap="square" lIns="0" tIns="0" rIns="0" bIns="0" rtlCol="0"/>
          <a:lstStyle/>
          <a:p>
            <a:endParaRPr/>
          </a:p>
        </p:txBody>
      </p:sp>
      <p:sp>
        <p:nvSpPr>
          <p:cNvPr id="24" name="object 24"/>
          <p:cNvSpPr/>
          <p:nvPr/>
        </p:nvSpPr>
        <p:spPr>
          <a:xfrm>
            <a:off x="8004682" y="2262377"/>
            <a:ext cx="798195" cy="1587500"/>
          </a:xfrm>
          <a:custGeom>
            <a:avLst/>
            <a:gdLst/>
            <a:ahLst/>
            <a:cxnLst/>
            <a:rect l="l" t="t" r="r" b="b"/>
            <a:pathLst>
              <a:path w="798195" h="1587500">
                <a:moveTo>
                  <a:pt x="770134" y="1515897"/>
                </a:moveTo>
                <a:lnTo>
                  <a:pt x="11429" y="0"/>
                </a:lnTo>
                <a:lnTo>
                  <a:pt x="0" y="5334"/>
                </a:lnTo>
                <a:lnTo>
                  <a:pt x="758580" y="1521739"/>
                </a:lnTo>
                <a:lnTo>
                  <a:pt x="770134" y="1515897"/>
                </a:lnTo>
                <a:close/>
              </a:path>
              <a:path w="798195" h="1587500">
                <a:moveTo>
                  <a:pt x="775715" y="1570610"/>
                </a:moveTo>
                <a:lnTo>
                  <a:pt x="775715" y="1527048"/>
                </a:lnTo>
                <a:lnTo>
                  <a:pt x="764285" y="1533144"/>
                </a:lnTo>
                <a:lnTo>
                  <a:pt x="758580" y="1521739"/>
                </a:lnTo>
                <a:lnTo>
                  <a:pt x="729995" y="1536192"/>
                </a:lnTo>
                <a:lnTo>
                  <a:pt x="775715" y="1570610"/>
                </a:lnTo>
                <a:close/>
              </a:path>
              <a:path w="798195" h="1587500">
                <a:moveTo>
                  <a:pt x="775715" y="1527048"/>
                </a:moveTo>
                <a:lnTo>
                  <a:pt x="770134" y="1515897"/>
                </a:lnTo>
                <a:lnTo>
                  <a:pt x="758580" y="1521739"/>
                </a:lnTo>
                <a:lnTo>
                  <a:pt x="764285" y="1533144"/>
                </a:lnTo>
                <a:lnTo>
                  <a:pt x="775715" y="1527048"/>
                </a:lnTo>
                <a:close/>
              </a:path>
              <a:path w="798195" h="1587500">
                <a:moveTo>
                  <a:pt x="797813" y="1587246"/>
                </a:moveTo>
                <a:lnTo>
                  <a:pt x="797813" y="1501902"/>
                </a:lnTo>
                <a:lnTo>
                  <a:pt x="770134" y="1515897"/>
                </a:lnTo>
                <a:lnTo>
                  <a:pt x="775715" y="1527048"/>
                </a:lnTo>
                <a:lnTo>
                  <a:pt x="775715" y="1570610"/>
                </a:lnTo>
                <a:lnTo>
                  <a:pt x="797813" y="1587246"/>
                </a:lnTo>
                <a:close/>
              </a:path>
            </a:pathLst>
          </a:custGeom>
          <a:solidFill>
            <a:srgbClr val="EE2B0A"/>
          </a:solidFill>
        </p:spPr>
        <p:txBody>
          <a:bodyPr wrap="square" lIns="0" tIns="0" rIns="0" bIns="0" rtlCol="0"/>
          <a:lstStyle/>
          <a:p>
            <a:endParaRPr/>
          </a:p>
        </p:txBody>
      </p:sp>
      <p:sp>
        <p:nvSpPr>
          <p:cNvPr id="25" name="object 25"/>
          <p:cNvSpPr/>
          <p:nvPr/>
        </p:nvSpPr>
        <p:spPr>
          <a:xfrm>
            <a:off x="6642227" y="4780026"/>
            <a:ext cx="1876425" cy="942975"/>
          </a:xfrm>
          <a:custGeom>
            <a:avLst/>
            <a:gdLst/>
            <a:ahLst/>
            <a:cxnLst/>
            <a:rect l="l" t="t" r="r" b="b"/>
            <a:pathLst>
              <a:path w="1876425" h="942975">
                <a:moveTo>
                  <a:pt x="51054" y="874776"/>
                </a:moveTo>
                <a:lnTo>
                  <a:pt x="0" y="942594"/>
                </a:lnTo>
                <a:lnTo>
                  <a:pt x="42672" y="942594"/>
                </a:lnTo>
                <a:lnTo>
                  <a:pt x="42672" y="914400"/>
                </a:lnTo>
                <a:lnTo>
                  <a:pt x="46585" y="912442"/>
                </a:lnTo>
                <a:lnTo>
                  <a:pt x="51054" y="874776"/>
                </a:lnTo>
                <a:close/>
              </a:path>
              <a:path w="1876425" h="942975">
                <a:moveTo>
                  <a:pt x="46585" y="912442"/>
                </a:moveTo>
                <a:lnTo>
                  <a:pt x="42672" y="914400"/>
                </a:lnTo>
                <a:lnTo>
                  <a:pt x="45720" y="920931"/>
                </a:lnTo>
                <a:lnTo>
                  <a:pt x="45720" y="919734"/>
                </a:lnTo>
                <a:lnTo>
                  <a:pt x="46585" y="912442"/>
                </a:lnTo>
                <a:close/>
              </a:path>
              <a:path w="1876425" h="942975">
                <a:moveTo>
                  <a:pt x="85344" y="942594"/>
                </a:moveTo>
                <a:lnTo>
                  <a:pt x="52441" y="923611"/>
                </a:lnTo>
                <a:lnTo>
                  <a:pt x="48006" y="925830"/>
                </a:lnTo>
                <a:lnTo>
                  <a:pt x="42672" y="914400"/>
                </a:lnTo>
                <a:lnTo>
                  <a:pt x="42672" y="942594"/>
                </a:lnTo>
                <a:lnTo>
                  <a:pt x="85344" y="942594"/>
                </a:lnTo>
                <a:close/>
              </a:path>
              <a:path w="1876425" h="942975">
                <a:moveTo>
                  <a:pt x="1876044" y="11429"/>
                </a:moveTo>
                <a:lnTo>
                  <a:pt x="1870710" y="0"/>
                </a:lnTo>
                <a:lnTo>
                  <a:pt x="46585" y="912442"/>
                </a:lnTo>
                <a:lnTo>
                  <a:pt x="45720" y="919734"/>
                </a:lnTo>
                <a:lnTo>
                  <a:pt x="52441" y="923611"/>
                </a:lnTo>
                <a:lnTo>
                  <a:pt x="1876044" y="11429"/>
                </a:lnTo>
                <a:close/>
              </a:path>
              <a:path w="1876425" h="942975">
                <a:moveTo>
                  <a:pt x="52441" y="923611"/>
                </a:moveTo>
                <a:lnTo>
                  <a:pt x="45720" y="919734"/>
                </a:lnTo>
                <a:lnTo>
                  <a:pt x="45720" y="920931"/>
                </a:lnTo>
                <a:lnTo>
                  <a:pt x="48006" y="925830"/>
                </a:lnTo>
                <a:lnTo>
                  <a:pt x="52441" y="923611"/>
                </a:lnTo>
                <a:close/>
              </a:path>
            </a:pathLst>
          </a:custGeom>
          <a:solidFill>
            <a:srgbClr val="EE2B0A"/>
          </a:solidFill>
        </p:spPr>
        <p:txBody>
          <a:bodyPr wrap="square" lIns="0" tIns="0" rIns="0" bIns="0" rtlCol="0"/>
          <a:lstStyle/>
          <a:p>
            <a:endParaRPr/>
          </a:p>
        </p:txBody>
      </p:sp>
      <p:sp>
        <p:nvSpPr>
          <p:cNvPr id="26" name="object 26"/>
          <p:cNvSpPr/>
          <p:nvPr/>
        </p:nvSpPr>
        <p:spPr>
          <a:xfrm>
            <a:off x="5275211" y="5218176"/>
            <a:ext cx="365125" cy="723265"/>
          </a:xfrm>
          <a:custGeom>
            <a:avLst/>
            <a:gdLst/>
            <a:ahLst/>
            <a:cxnLst/>
            <a:rect l="l" t="t" r="r" b="b"/>
            <a:pathLst>
              <a:path w="365125" h="723264">
                <a:moveTo>
                  <a:pt x="68580" y="51054"/>
                </a:moveTo>
                <a:lnTo>
                  <a:pt x="0" y="0"/>
                </a:lnTo>
                <a:lnTo>
                  <a:pt x="0" y="84582"/>
                </a:lnTo>
                <a:lnTo>
                  <a:pt x="16764" y="55524"/>
                </a:lnTo>
                <a:lnTo>
                  <a:pt x="16764" y="48006"/>
                </a:lnTo>
                <a:lnTo>
                  <a:pt x="22699" y="45236"/>
                </a:lnTo>
                <a:lnTo>
                  <a:pt x="22860" y="44958"/>
                </a:lnTo>
                <a:lnTo>
                  <a:pt x="23198" y="45003"/>
                </a:lnTo>
                <a:lnTo>
                  <a:pt x="28194" y="42672"/>
                </a:lnTo>
                <a:lnTo>
                  <a:pt x="29795" y="45882"/>
                </a:lnTo>
                <a:lnTo>
                  <a:pt x="68580" y="51054"/>
                </a:lnTo>
                <a:close/>
              </a:path>
              <a:path w="365125" h="723264">
                <a:moveTo>
                  <a:pt x="22699" y="45236"/>
                </a:moveTo>
                <a:lnTo>
                  <a:pt x="16764" y="48006"/>
                </a:lnTo>
                <a:lnTo>
                  <a:pt x="18775" y="52037"/>
                </a:lnTo>
                <a:lnTo>
                  <a:pt x="22699" y="45236"/>
                </a:lnTo>
                <a:close/>
              </a:path>
              <a:path w="365125" h="723264">
                <a:moveTo>
                  <a:pt x="18775" y="52037"/>
                </a:moveTo>
                <a:lnTo>
                  <a:pt x="16764" y="48006"/>
                </a:lnTo>
                <a:lnTo>
                  <a:pt x="16764" y="55524"/>
                </a:lnTo>
                <a:lnTo>
                  <a:pt x="18775" y="52037"/>
                </a:lnTo>
                <a:close/>
              </a:path>
              <a:path w="365125" h="723264">
                <a:moveTo>
                  <a:pt x="364998" y="717804"/>
                </a:moveTo>
                <a:lnTo>
                  <a:pt x="29795" y="45882"/>
                </a:lnTo>
                <a:lnTo>
                  <a:pt x="23198" y="45003"/>
                </a:lnTo>
                <a:lnTo>
                  <a:pt x="22699" y="45236"/>
                </a:lnTo>
                <a:lnTo>
                  <a:pt x="18775" y="52037"/>
                </a:lnTo>
                <a:lnTo>
                  <a:pt x="353568" y="723138"/>
                </a:lnTo>
                <a:lnTo>
                  <a:pt x="364998" y="717804"/>
                </a:lnTo>
                <a:close/>
              </a:path>
              <a:path w="365125" h="723264">
                <a:moveTo>
                  <a:pt x="29795" y="45882"/>
                </a:moveTo>
                <a:lnTo>
                  <a:pt x="28194" y="42672"/>
                </a:lnTo>
                <a:lnTo>
                  <a:pt x="23198" y="45003"/>
                </a:lnTo>
                <a:lnTo>
                  <a:pt x="29795" y="45882"/>
                </a:lnTo>
                <a:close/>
              </a:path>
            </a:pathLst>
          </a:custGeom>
          <a:solidFill>
            <a:srgbClr val="EE2B0A"/>
          </a:solidFill>
        </p:spPr>
        <p:txBody>
          <a:bodyPr wrap="square" lIns="0" tIns="0" rIns="0" bIns="0" rtlCol="0"/>
          <a:lstStyle/>
          <a:p>
            <a:endParaRPr/>
          </a:p>
        </p:txBody>
      </p:sp>
      <p:sp>
        <p:nvSpPr>
          <p:cNvPr id="27" name="object 27"/>
          <p:cNvSpPr/>
          <p:nvPr/>
        </p:nvSpPr>
        <p:spPr>
          <a:xfrm>
            <a:off x="4554359" y="5068061"/>
            <a:ext cx="650875" cy="365760"/>
          </a:xfrm>
          <a:custGeom>
            <a:avLst/>
            <a:gdLst/>
            <a:ahLst/>
            <a:cxnLst/>
            <a:rect l="l" t="t" r="r" b="b"/>
            <a:pathLst>
              <a:path w="650875" h="365760">
                <a:moveTo>
                  <a:pt x="63476" y="323124"/>
                </a:moveTo>
                <a:lnTo>
                  <a:pt x="48005" y="295656"/>
                </a:lnTo>
                <a:lnTo>
                  <a:pt x="0" y="365760"/>
                </a:lnTo>
                <a:lnTo>
                  <a:pt x="52577" y="363412"/>
                </a:lnTo>
                <a:lnTo>
                  <a:pt x="52577" y="329184"/>
                </a:lnTo>
                <a:lnTo>
                  <a:pt x="63476" y="323124"/>
                </a:lnTo>
                <a:close/>
              </a:path>
              <a:path w="650875" h="365760">
                <a:moveTo>
                  <a:pt x="69826" y="334398"/>
                </a:moveTo>
                <a:lnTo>
                  <a:pt x="63476" y="323124"/>
                </a:lnTo>
                <a:lnTo>
                  <a:pt x="52577" y="329184"/>
                </a:lnTo>
                <a:lnTo>
                  <a:pt x="58673" y="340614"/>
                </a:lnTo>
                <a:lnTo>
                  <a:pt x="69826" y="334398"/>
                </a:lnTo>
                <a:close/>
              </a:path>
              <a:path w="650875" h="365760">
                <a:moveTo>
                  <a:pt x="85343" y="361950"/>
                </a:moveTo>
                <a:lnTo>
                  <a:pt x="69826" y="334398"/>
                </a:lnTo>
                <a:lnTo>
                  <a:pt x="58673" y="340614"/>
                </a:lnTo>
                <a:lnTo>
                  <a:pt x="52577" y="329184"/>
                </a:lnTo>
                <a:lnTo>
                  <a:pt x="52577" y="363412"/>
                </a:lnTo>
                <a:lnTo>
                  <a:pt x="85343" y="361950"/>
                </a:lnTo>
                <a:close/>
              </a:path>
              <a:path w="650875" h="365760">
                <a:moveTo>
                  <a:pt x="650747" y="10668"/>
                </a:moveTo>
                <a:lnTo>
                  <a:pt x="644651" y="0"/>
                </a:lnTo>
                <a:lnTo>
                  <a:pt x="63476" y="323124"/>
                </a:lnTo>
                <a:lnTo>
                  <a:pt x="69826" y="334398"/>
                </a:lnTo>
                <a:lnTo>
                  <a:pt x="650747" y="10668"/>
                </a:lnTo>
                <a:close/>
              </a:path>
            </a:pathLst>
          </a:custGeom>
          <a:solidFill>
            <a:srgbClr val="EE2B0A"/>
          </a:solidFill>
        </p:spPr>
        <p:txBody>
          <a:bodyPr wrap="square" lIns="0" tIns="0" rIns="0" bIns="0" rtlCol="0"/>
          <a:lstStyle/>
          <a:p>
            <a:endParaRPr/>
          </a:p>
        </p:txBody>
      </p:sp>
      <p:sp>
        <p:nvSpPr>
          <p:cNvPr id="28" name="object 28"/>
          <p:cNvSpPr/>
          <p:nvPr/>
        </p:nvSpPr>
        <p:spPr>
          <a:xfrm>
            <a:off x="3684155" y="4498847"/>
            <a:ext cx="300355" cy="721995"/>
          </a:xfrm>
          <a:custGeom>
            <a:avLst/>
            <a:gdLst/>
            <a:ahLst/>
            <a:cxnLst/>
            <a:rect l="l" t="t" r="r" b="b"/>
            <a:pathLst>
              <a:path w="300354" h="721995">
                <a:moveTo>
                  <a:pt x="70866" y="56387"/>
                </a:moveTo>
                <a:lnTo>
                  <a:pt x="6858" y="0"/>
                </a:lnTo>
                <a:lnTo>
                  <a:pt x="0" y="84581"/>
                </a:lnTo>
                <a:lnTo>
                  <a:pt x="24384" y="74880"/>
                </a:lnTo>
                <a:lnTo>
                  <a:pt x="24384" y="60959"/>
                </a:lnTo>
                <a:lnTo>
                  <a:pt x="36576" y="56387"/>
                </a:lnTo>
                <a:lnTo>
                  <a:pt x="41279" y="68159"/>
                </a:lnTo>
                <a:lnTo>
                  <a:pt x="70866" y="56387"/>
                </a:lnTo>
                <a:close/>
              </a:path>
              <a:path w="300354" h="721995">
                <a:moveTo>
                  <a:pt x="41279" y="68159"/>
                </a:moveTo>
                <a:lnTo>
                  <a:pt x="36576" y="56387"/>
                </a:lnTo>
                <a:lnTo>
                  <a:pt x="24384" y="60959"/>
                </a:lnTo>
                <a:lnTo>
                  <a:pt x="29178" y="72973"/>
                </a:lnTo>
                <a:lnTo>
                  <a:pt x="41279" y="68159"/>
                </a:lnTo>
                <a:close/>
              </a:path>
              <a:path w="300354" h="721995">
                <a:moveTo>
                  <a:pt x="29178" y="72973"/>
                </a:moveTo>
                <a:lnTo>
                  <a:pt x="24384" y="60959"/>
                </a:lnTo>
                <a:lnTo>
                  <a:pt x="24384" y="74880"/>
                </a:lnTo>
                <a:lnTo>
                  <a:pt x="29178" y="72973"/>
                </a:lnTo>
                <a:close/>
              </a:path>
              <a:path w="300354" h="721995">
                <a:moveTo>
                  <a:pt x="300228" y="716279"/>
                </a:moveTo>
                <a:lnTo>
                  <a:pt x="41279" y="68159"/>
                </a:lnTo>
                <a:lnTo>
                  <a:pt x="29178" y="72973"/>
                </a:lnTo>
                <a:lnTo>
                  <a:pt x="288036" y="721613"/>
                </a:lnTo>
                <a:lnTo>
                  <a:pt x="300228" y="716279"/>
                </a:lnTo>
                <a:close/>
              </a:path>
            </a:pathLst>
          </a:custGeom>
          <a:solidFill>
            <a:srgbClr val="EE2B0A"/>
          </a:solidFill>
        </p:spPr>
        <p:txBody>
          <a:bodyPr wrap="square" lIns="0" tIns="0" rIns="0" bIns="0" rtlCol="0"/>
          <a:lstStyle/>
          <a:p>
            <a:endParaRP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538605" y="1734058"/>
            <a:ext cx="7833995" cy="1903095"/>
          </a:xfrm>
          <a:prstGeom prst="rect">
            <a:avLst/>
          </a:prstGeom>
        </p:spPr>
        <p:txBody>
          <a:bodyPr vert="horz" wrap="square" lIns="0" tIns="0" rIns="0" bIns="0" rtlCol="0">
            <a:spAutoFit/>
          </a:bodyPr>
          <a:lstStyle/>
          <a:p>
            <a:pPr marL="354965" marR="5080" indent="-342900">
              <a:lnSpc>
                <a:spcPts val="343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傅里叶描述子：</a:t>
            </a:r>
            <a:r>
              <a:rPr sz="2800" spc="-5" dirty="0">
                <a:latin typeface="新宋体" panose="02010609030101010101" charset="-122"/>
                <a:cs typeface="新宋体" panose="02010609030101010101" charset="-122"/>
              </a:rPr>
              <a:t>将一个二维问题简化成一个一 维问题</a:t>
            </a:r>
            <a:endParaRPr sz="2800">
              <a:latin typeface="新宋体" panose="02010609030101010101" charset="-122"/>
              <a:cs typeface="新宋体" panose="02010609030101010101" charset="-122"/>
            </a:endParaRPr>
          </a:p>
          <a:p>
            <a:pPr marL="469900">
              <a:lnSpc>
                <a:spcPct val="100000"/>
              </a:lnSpc>
              <a:spcBef>
                <a:spcPts val="65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10" dirty="0">
                <a:latin typeface="新宋体" panose="02010609030101010101" charset="-122"/>
                <a:cs typeface="新宋体" panose="02010609030101010101" charset="-122"/>
              </a:rPr>
              <a:t>1）基本思想：</a:t>
            </a:r>
            <a:endParaRPr sz="3200">
              <a:latin typeface="新宋体" panose="02010609030101010101" charset="-122"/>
              <a:cs typeface="新宋体" panose="02010609030101010101" charset="-122"/>
            </a:endParaRPr>
          </a:p>
          <a:p>
            <a:pPr marL="927100">
              <a:lnSpc>
                <a:spcPts val="2840"/>
              </a:lnSpc>
              <a:spcBef>
                <a:spcPts val="800"/>
              </a:spcBef>
            </a:pPr>
            <a:r>
              <a:rPr sz="2400" dirty="0">
                <a:latin typeface="新宋体" panose="02010609030101010101" charset="-122"/>
                <a:cs typeface="新宋体" panose="02010609030101010101" charset="-122"/>
              </a:rPr>
              <a:t>（1）对于XY平面上的每个边界点，将其坐标用复数</a:t>
            </a:r>
            <a:endParaRPr sz="2400">
              <a:latin typeface="新宋体" panose="02010609030101010101" charset="-122"/>
              <a:cs typeface="新宋体" panose="02010609030101010101" charset="-122"/>
            </a:endParaRPr>
          </a:p>
        </p:txBody>
      </p:sp>
      <p:sp>
        <p:nvSpPr>
          <p:cNvPr id="6" name="object 6"/>
          <p:cNvSpPr txBox="1"/>
          <p:nvPr/>
        </p:nvSpPr>
        <p:spPr>
          <a:xfrm>
            <a:off x="7558405" y="3656076"/>
            <a:ext cx="1854200" cy="377190"/>
          </a:xfrm>
          <a:prstGeom prst="rect">
            <a:avLst/>
          </a:prstGeom>
        </p:spPr>
        <p:txBody>
          <a:bodyPr vert="horz" wrap="square" lIns="0" tIns="0" rIns="0" bIns="0" rtlCol="0">
            <a:spAutoFit/>
          </a:bodyPr>
          <a:lstStyle/>
          <a:p>
            <a:pPr marL="12700">
              <a:lnSpc>
                <a:spcPct val="100000"/>
              </a:lnSpc>
            </a:pPr>
            <a:r>
              <a:rPr sz="2400" dirty="0">
                <a:latin typeface="新宋体" panose="02010609030101010101" charset="-122"/>
                <a:cs typeface="新宋体" panose="02010609030101010101" charset="-122"/>
              </a:rPr>
              <a:t>k=0,1,</a:t>
            </a:r>
            <a:r>
              <a:rPr sz="2400"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,N-1</a:t>
            </a:r>
            <a:endParaRPr sz="2400">
              <a:latin typeface="新宋体" panose="02010609030101010101" charset="-122"/>
              <a:cs typeface="新宋体" panose="02010609030101010101" charset="-122"/>
            </a:endParaRPr>
          </a:p>
        </p:txBody>
      </p:sp>
      <p:sp>
        <p:nvSpPr>
          <p:cNvPr id="7" name="object 7"/>
          <p:cNvSpPr/>
          <p:nvPr/>
        </p:nvSpPr>
        <p:spPr>
          <a:xfrm>
            <a:off x="3289427" y="6711695"/>
            <a:ext cx="3733800" cy="76200"/>
          </a:xfrm>
          <a:custGeom>
            <a:avLst/>
            <a:gdLst/>
            <a:ahLst/>
            <a:cxnLst/>
            <a:rect l="l" t="t" r="r" b="b"/>
            <a:pathLst>
              <a:path w="3733800" h="76200">
                <a:moveTo>
                  <a:pt x="3670553" y="47244"/>
                </a:moveTo>
                <a:lnTo>
                  <a:pt x="3670553" y="28194"/>
                </a:lnTo>
                <a:lnTo>
                  <a:pt x="0" y="28194"/>
                </a:lnTo>
                <a:lnTo>
                  <a:pt x="0" y="47244"/>
                </a:lnTo>
                <a:lnTo>
                  <a:pt x="3670553" y="47244"/>
                </a:lnTo>
                <a:close/>
              </a:path>
              <a:path w="3733800" h="76200">
                <a:moveTo>
                  <a:pt x="3733799" y="38100"/>
                </a:moveTo>
                <a:lnTo>
                  <a:pt x="3657599" y="0"/>
                </a:lnTo>
                <a:lnTo>
                  <a:pt x="3657599" y="28194"/>
                </a:lnTo>
                <a:lnTo>
                  <a:pt x="3670553" y="28194"/>
                </a:lnTo>
                <a:lnTo>
                  <a:pt x="3670553" y="69723"/>
                </a:lnTo>
                <a:lnTo>
                  <a:pt x="3733799" y="38100"/>
                </a:lnTo>
                <a:close/>
              </a:path>
              <a:path w="3733800" h="76200">
                <a:moveTo>
                  <a:pt x="3670553" y="69723"/>
                </a:moveTo>
                <a:lnTo>
                  <a:pt x="3670553" y="47244"/>
                </a:lnTo>
                <a:lnTo>
                  <a:pt x="3657599" y="47244"/>
                </a:lnTo>
                <a:lnTo>
                  <a:pt x="3657599" y="76200"/>
                </a:lnTo>
                <a:lnTo>
                  <a:pt x="3670553" y="69723"/>
                </a:lnTo>
                <a:close/>
              </a:path>
            </a:pathLst>
          </a:custGeom>
          <a:solidFill>
            <a:srgbClr val="000000"/>
          </a:solidFill>
        </p:spPr>
        <p:txBody>
          <a:bodyPr wrap="square" lIns="0" tIns="0" rIns="0" bIns="0" rtlCol="0"/>
          <a:lstStyle/>
          <a:p>
            <a:endParaRPr/>
          </a:p>
        </p:txBody>
      </p:sp>
      <p:sp>
        <p:nvSpPr>
          <p:cNvPr id="8" name="object 8"/>
          <p:cNvSpPr/>
          <p:nvPr/>
        </p:nvSpPr>
        <p:spPr>
          <a:xfrm>
            <a:off x="3479939" y="4311396"/>
            <a:ext cx="76200" cy="2667000"/>
          </a:xfrm>
          <a:custGeom>
            <a:avLst/>
            <a:gdLst/>
            <a:ahLst/>
            <a:cxnLst/>
            <a:rect l="l" t="t" r="r" b="b"/>
            <a:pathLst>
              <a:path w="76200" h="2667000">
                <a:moveTo>
                  <a:pt x="76200" y="76200"/>
                </a:moveTo>
                <a:lnTo>
                  <a:pt x="38100" y="0"/>
                </a:lnTo>
                <a:lnTo>
                  <a:pt x="0" y="76200"/>
                </a:lnTo>
                <a:lnTo>
                  <a:pt x="28193" y="76200"/>
                </a:lnTo>
                <a:lnTo>
                  <a:pt x="28193" y="63246"/>
                </a:lnTo>
                <a:lnTo>
                  <a:pt x="47243" y="63246"/>
                </a:lnTo>
                <a:lnTo>
                  <a:pt x="47243" y="76200"/>
                </a:lnTo>
                <a:lnTo>
                  <a:pt x="76200" y="76200"/>
                </a:lnTo>
                <a:close/>
              </a:path>
              <a:path w="76200" h="2667000">
                <a:moveTo>
                  <a:pt x="47243" y="76200"/>
                </a:moveTo>
                <a:lnTo>
                  <a:pt x="47243" y="63246"/>
                </a:lnTo>
                <a:lnTo>
                  <a:pt x="28193" y="63246"/>
                </a:lnTo>
                <a:lnTo>
                  <a:pt x="28193" y="76200"/>
                </a:lnTo>
                <a:lnTo>
                  <a:pt x="47243" y="76200"/>
                </a:lnTo>
                <a:close/>
              </a:path>
              <a:path w="76200" h="2667000">
                <a:moveTo>
                  <a:pt x="47244" y="2667000"/>
                </a:moveTo>
                <a:lnTo>
                  <a:pt x="47243" y="76200"/>
                </a:lnTo>
                <a:lnTo>
                  <a:pt x="28193" y="76200"/>
                </a:lnTo>
                <a:lnTo>
                  <a:pt x="28194" y="2667000"/>
                </a:lnTo>
                <a:lnTo>
                  <a:pt x="47244" y="2667000"/>
                </a:lnTo>
                <a:close/>
              </a:path>
            </a:pathLst>
          </a:custGeom>
          <a:solidFill>
            <a:srgbClr val="000000"/>
          </a:solidFill>
        </p:spPr>
        <p:txBody>
          <a:bodyPr wrap="square" lIns="0" tIns="0" rIns="0" bIns="0" rtlCol="0"/>
          <a:lstStyle/>
          <a:p>
            <a:endParaRPr/>
          </a:p>
        </p:txBody>
      </p:sp>
      <p:sp>
        <p:nvSpPr>
          <p:cNvPr id="9" name="object 9"/>
          <p:cNvSpPr/>
          <p:nvPr/>
        </p:nvSpPr>
        <p:spPr>
          <a:xfrm>
            <a:off x="4051439" y="5835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0" name="object 10"/>
          <p:cNvSpPr/>
          <p:nvPr/>
        </p:nvSpPr>
        <p:spPr>
          <a:xfrm>
            <a:off x="4203839" y="5987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1" name="object 11"/>
          <p:cNvSpPr/>
          <p:nvPr/>
        </p:nvSpPr>
        <p:spPr>
          <a:xfrm>
            <a:off x="4356239" y="6140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2" name="object 12"/>
          <p:cNvSpPr/>
          <p:nvPr/>
        </p:nvSpPr>
        <p:spPr>
          <a:xfrm>
            <a:off x="4508639" y="6292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3" name="object 13"/>
          <p:cNvSpPr/>
          <p:nvPr/>
        </p:nvSpPr>
        <p:spPr>
          <a:xfrm>
            <a:off x="4737239" y="6368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4" name="object 14"/>
          <p:cNvSpPr/>
          <p:nvPr/>
        </p:nvSpPr>
        <p:spPr>
          <a:xfrm>
            <a:off x="4889639" y="6368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5" name="object 15"/>
          <p:cNvSpPr/>
          <p:nvPr/>
        </p:nvSpPr>
        <p:spPr>
          <a:xfrm>
            <a:off x="5118239" y="6368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6" name="object 16"/>
          <p:cNvSpPr/>
          <p:nvPr/>
        </p:nvSpPr>
        <p:spPr>
          <a:xfrm>
            <a:off x="5346839" y="6292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7" name="object 17"/>
          <p:cNvSpPr/>
          <p:nvPr/>
        </p:nvSpPr>
        <p:spPr>
          <a:xfrm>
            <a:off x="4051439" y="5682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8" name="object 18"/>
          <p:cNvSpPr/>
          <p:nvPr/>
        </p:nvSpPr>
        <p:spPr>
          <a:xfrm>
            <a:off x="4051439" y="5530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19" name="object 19"/>
          <p:cNvSpPr/>
          <p:nvPr/>
        </p:nvSpPr>
        <p:spPr>
          <a:xfrm>
            <a:off x="4051439" y="5378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0" name="object 20"/>
          <p:cNvSpPr/>
          <p:nvPr/>
        </p:nvSpPr>
        <p:spPr>
          <a:xfrm>
            <a:off x="4127639" y="5225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1" name="object 21"/>
          <p:cNvSpPr/>
          <p:nvPr/>
        </p:nvSpPr>
        <p:spPr>
          <a:xfrm>
            <a:off x="4203839" y="5073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2" name="object 22"/>
          <p:cNvSpPr/>
          <p:nvPr/>
        </p:nvSpPr>
        <p:spPr>
          <a:xfrm>
            <a:off x="4280039" y="4920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3" name="object 23"/>
          <p:cNvSpPr/>
          <p:nvPr/>
        </p:nvSpPr>
        <p:spPr>
          <a:xfrm>
            <a:off x="4432439" y="4768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4" name="object 24"/>
          <p:cNvSpPr/>
          <p:nvPr/>
        </p:nvSpPr>
        <p:spPr>
          <a:xfrm>
            <a:off x="4584839" y="4692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5" name="object 25"/>
          <p:cNvSpPr/>
          <p:nvPr/>
        </p:nvSpPr>
        <p:spPr>
          <a:xfrm>
            <a:off x="4737239" y="4616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6" name="object 26"/>
          <p:cNvSpPr/>
          <p:nvPr/>
        </p:nvSpPr>
        <p:spPr>
          <a:xfrm>
            <a:off x="4889639" y="4616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7" name="object 27"/>
          <p:cNvSpPr/>
          <p:nvPr/>
        </p:nvSpPr>
        <p:spPr>
          <a:xfrm>
            <a:off x="5042039" y="4692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8" name="object 28"/>
          <p:cNvSpPr/>
          <p:nvPr/>
        </p:nvSpPr>
        <p:spPr>
          <a:xfrm>
            <a:off x="5270639" y="4768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29" name="object 29"/>
          <p:cNvSpPr/>
          <p:nvPr/>
        </p:nvSpPr>
        <p:spPr>
          <a:xfrm>
            <a:off x="5346839" y="4920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0" name="object 30"/>
          <p:cNvSpPr/>
          <p:nvPr/>
        </p:nvSpPr>
        <p:spPr>
          <a:xfrm>
            <a:off x="5042039" y="4920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1" name="object 31"/>
          <p:cNvSpPr/>
          <p:nvPr/>
        </p:nvSpPr>
        <p:spPr>
          <a:xfrm>
            <a:off x="5118239" y="5073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2" name="object 32"/>
          <p:cNvSpPr/>
          <p:nvPr/>
        </p:nvSpPr>
        <p:spPr>
          <a:xfrm>
            <a:off x="4813439" y="4920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3" name="object 33"/>
          <p:cNvSpPr/>
          <p:nvPr/>
        </p:nvSpPr>
        <p:spPr>
          <a:xfrm>
            <a:off x="5346839" y="5073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4" name="object 34"/>
          <p:cNvSpPr/>
          <p:nvPr/>
        </p:nvSpPr>
        <p:spPr>
          <a:xfrm>
            <a:off x="4737239"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5" name="object 35"/>
          <p:cNvSpPr/>
          <p:nvPr/>
        </p:nvSpPr>
        <p:spPr>
          <a:xfrm>
            <a:off x="4889639"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6" name="object 36"/>
          <p:cNvSpPr/>
          <p:nvPr/>
        </p:nvSpPr>
        <p:spPr>
          <a:xfrm>
            <a:off x="5118239"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7" name="object 37"/>
          <p:cNvSpPr/>
          <p:nvPr/>
        </p:nvSpPr>
        <p:spPr>
          <a:xfrm>
            <a:off x="5346839" y="5987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8" name="object 38"/>
          <p:cNvSpPr/>
          <p:nvPr/>
        </p:nvSpPr>
        <p:spPr>
          <a:xfrm>
            <a:off x="5499239" y="6140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39" name="object 39"/>
          <p:cNvSpPr/>
          <p:nvPr/>
        </p:nvSpPr>
        <p:spPr>
          <a:xfrm>
            <a:off x="4508639" y="5911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40" name="object 40"/>
          <p:cNvSpPr/>
          <p:nvPr/>
        </p:nvSpPr>
        <p:spPr>
          <a:xfrm>
            <a:off x="4432439" y="5759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41" name="object 41"/>
          <p:cNvSpPr/>
          <p:nvPr/>
        </p:nvSpPr>
        <p:spPr>
          <a:xfrm>
            <a:off x="4432439" y="56067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42" name="object 42"/>
          <p:cNvSpPr/>
          <p:nvPr/>
        </p:nvSpPr>
        <p:spPr>
          <a:xfrm>
            <a:off x="4432439" y="54543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43" name="object 43"/>
          <p:cNvSpPr/>
          <p:nvPr/>
        </p:nvSpPr>
        <p:spPr>
          <a:xfrm>
            <a:off x="4432439" y="5301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44" name="object 44"/>
          <p:cNvSpPr/>
          <p:nvPr/>
        </p:nvSpPr>
        <p:spPr>
          <a:xfrm>
            <a:off x="4661039" y="4997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45" name="object 45"/>
          <p:cNvSpPr/>
          <p:nvPr/>
        </p:nvSpPr>
        <p:spPr>
          <a:xfrm>
            <a:off x="4508639" y="51495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000000"/>
          </a:solidFill>
        </p:spPr>
        <p:txBody>
          <a:bodyPr wrap="square" lIns="0" tIns="0" rIns="0" bIns="0" rtlCol="0"/>
          <a:lstStyle/>
          <a:p>
            <a:endParaRPr/>
          </a:p>
        </p:txBody>
      </p:sp>
      <p:sp>
        <p:nvSpPr>
          <p:cNvPr id="46" name="object 46"/>
          <p:cNvSpPr/>
          <p:nvPr/>
        </p:nvSpPr>
        <p:spPr>
          <a:xfrm>
            <a:off x="3518039" y="5835396"/>
            <a:ext cx="533400" cy="0"/>
          </a:xfrm>
          <a:custGeom>
            <a:avLst/>
            <a:gdLst/>
            <a:ahLst/>
            <a:cxnLst/>
            <a:rect l="l" t="t" r="r" b="b"/>
            <a:pathLst>
              <a:path w="533400">
                <a:moveTo>
                  <a:pt x="533400" y="0"/>
                </a:moveTo>
                <a:lnTo>
                  <a:pt x="0" y="0"/>
                </a:lnTo>
              </a:path>
            </a:pathLst>
          </a:custGeom>
          <a:ln w="12700">
            <a:solidFill>
              <a:srgbClr val="000000"/>
            </a:solidFill>
          </a:ln>
        </p:spPr>
        <p:txBody>
          <a:bodyPr wrap="square" lIns="0" tIns="0" rIns="0" bIns="0" rtlCol="0"/>
          <a:lstStyle/>
          <a:p>
            <a:endParaRPr/>
          </a:p>
        </p:txBody>
      </p:sp>
      <p:sp>
        <p:nvSpPr>
          <p:cNvPr id="47" name="object 47"/>
          <p:cNvSpPr/>
          <p:nvPr/>
        </p:nvSpPr>
        <p:spPr>
          <a:xfrm>
            <a:off x="4051439" y="5835396"/>
            <a:ext cx="0" cy="914400"/>
          </a:xfrm>
          <a:custGeom>
            <a:avLst/>
            <a:gdLst/>
            <a:ahLst/>
            <a:cxnLst/>
            <a:rect l="l" t="t" r="r" b="b"/>
            <a:pathLst>
              <a:path h="914400">
                <a:moveTo>
                  <a:pt x="0" y="0"/>
                </a:moveTo>
                <a:lnTo>
                  <a:pt x="0" y="914400"/>
                </a:lnTo>
              </a:path>
            </a:pathLst>
          </a:custGeom>
          <a:ln w="12700">
            <a:solidFill>
              <a:srgbClr val="000000"/>
            </a:solidFill>
          </a:ln>
        </p:spPr>
        <p:txBody>
          <a:bodyPr wrap="square" lIns="0" tIns="0" rIns="0" bIns="0" rtlCol="0"/>
          <a:lstStyle/>
          <a:p>
            <a:endParaRPr/>
          </a:p>
        </p:txBody>
      </p:sp>
      <p:sp>
        <p:nvSpPr>
          <p:cNvPr id="48" name="object 48"/>
          <p:cNvSpPr/>
          <p:nvPr/>
        </p:nvSpPr>
        <p:spPr>
          <a:xfrm>
            <a:off x="3518039" y="5987796"/>
            <a:ext cx="685800" cy="0"/>
          </a:xfrm>
          <a:custGeom>
            <a:avLst/>
            <a:gdLst/>
            <a:ahLst/>
            <a:cxnLst/>
            <a:rect l="l" t="t" r="r" b="b"/>
            <a:pathLst>
              <a:path w="685800">
                <a:moveTo>
                  <a:pt x="685800" y="0"/>
                </a:moveTo>
                <a:lnTo>
                  <a:pt x="0" y="0"/>
                </a:lnTo>
              </a:path>
            </a:pathLst>
          </a:custGeom>
          <a:ln w="12700">
            <a:solidFill>
              <a:srgbClr val="000000"/>
            </a:solidFill>
          </a:ln>
        </p:spPr>
        <p:txBody>
          <a:bodyPr wrap="square" lIns="0" tIns="0" rIns="0" bIns="0" rtlCol="0"/>
          <a:lstStyle/>
          <a:p>
            <a:endParaRPr/>
          </a:p>
        </p:txBody>
      </p:sp>
      <p:sp>
        <p:nvSpPr>
          <p:cNvPr id="49" name="object 49"/>
          <p:cNvSpPr/>
          <p:nvPr/>
        </p:nvSpPr>
        <p:spPr>
          <a:xfrm>
            <a:off x="4203839" y="5987796"/>
            <a:ext cx="0" cy="762000"/>
          </a:xfrm>
          <a:custGeom>
            <a:avLst/>
            <a:gdLst/>
            <a:ahLst/>
            <a:cxnLst/>
            <a:rect l="l" t="t" r="r" b="b"/>
            <a:pathLst>
              <a:path h="762000">
                <a:moveTo>
                  <a:pt x="0" y="0"/>
                </a:moveTo>
                <a:lnTo>
                  <a:pt x="0" y="762000"/>
                </a:lnTo>
              </a:path>
            </a:pathLst>
          </a:custGeom>
          <a:ln w="12700">
            <a:solidFill>
              <a:srgbClr val="000000"/>
            </a:solidFill>
          </a:ln>
        </p:spPr>
        <p:txBody>
          <a:bodyPr wrap="square" lIns="0" tIns="0" rIns="0" bIns="0" rtlCol="0"/>
          <a:lstStyle/>
          <a:p>
            <a:endParaRPr/>
          </a:p>
        </p:txBody>
      </p:sp>
      <p:sp>
        <p:nvSpPr>
          <p:cNvPr id="50" name="object 50"/>
          <p:cNvSpPr txBox="1"/>
          <p:nvPr/>
        </p:nvSpPr>
        <p:spPr>
          <a:xfrm>
            <a:off x="2681604" y="3656076"/>
            <a:ext cx="4597400" cy="915035"/>
          </a:xfrm>
          <a:prstGeom prst="rect">
            <a:avLst/>
          </a:prstGeom>
        </p:spPr>
        <p:txBody>
          <a:bodyPr vert="horz" wrap="square" lIns="0" tIns="0" rIns="0" bIns="0" rtlCol="0">
            <a:spAutoFit/>
          </a:bodyPr>
          <a:lstStyle/>
          <a:p>
            <a:pPr marL="12700">
              <a:lnSpc>
                <a:spcPct val="100000"/>
              </a:lnSpc>
              <a:tabLst>
                <a:tab pos="1383665" algn="l"/>
                <a:tab pos="2145665" algn="l"/>
                <a:tab pos="2450465" algn="l"/>
                <a:tab pos="3212465" algn="l"/>
                <a:tab pos="3517265" algn="l"/>
              </a:tabLst>
            </a:pPr>
            <a:r>
              <a:rPr sz="2400" dirty="0">
                <a:latin typeface="新宋体" panose="02010609030101010101" charset="-122"/>
                <a:cs typeface="新宋体" panose="02010609030101010101" charset="-122"/>
              </a:rPr>
              <a:t>表示为：	s(k)	=	x(k)	+	jy(k)，</a:t>
            </a:r>
            <a:endParaRPr sz="2400">
              <a:latin typeface="新宋体" panose="02010609030101010101" charset="-122"/>
              <a:cs typeface="新宋体" panose="02010609030101010101" charset="-122"/>
            </a:endParaRPr>
          </a:p>
          <a:p>
            <a:pPr marL="547370">
              <a:lnSpc>
                <a:spcPct val="100000"/>
              </a:lnSpc>
              <a:spcBef>
                <a:spcPts val="1355"/>
              </a:spcBef>
            </a:pPr>
            <a:r>
              <a:rPr sz="2400" b="1" spc="-5" dirty="0">
                <a:latin typeface="Times New Roman" panose="02020603050405020304"/>
                <a:cs typeface="Times New Roman" panose="02020603050405020304"/>
              </a:rPr>
              <a:t>jy</a:t>
            </a:r>
            <a:endParaRPr sz="2400">
              <a:latin typeface="Times New Roman" panose="02020603050405020304"/>
              <a:cs typeface="Times New Roman" panose="02020603050405020304"/>
            </a:endParaRPr>
          </a:p>
        </p:txBody>
      </p:sp>
      <p:sp>
        <p:nvSpPr>
          <p:cNvPr id="51" name="object 51"/>
          <p:cNvSpPr txBox="1"/>
          <p:nvPr/>
        </p:nvSpPr>
        <p:spPr>
          <a:xfrm>
            <a:off x="3235579" y="5550408"/>
            <a:ext cx="3791585" cy="1515745"/>
          </a:xfrm>
          <a:prstGeom prst="rect">
            <a:avLst/>
          </a:prstGeom>
        </p:spPr>
        <p:txBody>
          <a:bodyPr vert="horz" wrap="square" lIns="0" tIns="0" rIns="0" bIns="0" rtlCol="0">
            <a:spAutoFit/>
          </a:bodyPr>
          <a:lstStyle/>
          <a:p>
            <a:pPr marL="12700" marR="3516630">
              <a:lnSpc>
                <a:spcPts val="2400"/>
              </a:lnSpc>
            </a:pPr>
            <a:r>
              <a:rPr sz="2400" b="1" dirty="0">
                <a:latin typeface="Times New Roman" panose="02020603050405020304"/>
                <a:cs typeface="Times New Roman" panose="02020603050405020304"/>
              </a:rPr>
              <a:t>y</a:t>
            </a:r>
            <a:r>
              <a:rPr sz="2400" b="1" baseline="-21000" dirty="0">
                <a:latin typeface="Times New Roman" panose="02020603050405020304"/>
                <a:cs typeface="Times New Roman" panose="02020603050405020304"/>
              </a:rPr>
              <a:t>0 </a:t>
            </a:r>
            <a:r>
              <a:rPr sz="2400" b="1" dirty="0">
                <a:latin typeface="Times New Roman" panose="02020603050405020304"/>
                <a:cs typeface="Times New Roman" panose="02020603050405020304"/>
              </a:rPr>
              <a:t>y</a:t>
            </a:r>
            <a:r>
              <a:rPr sz="2400" b="1" baseline="-21000" dirty="0">
                <a:latin typeface="Times New Roman" panose="02020603050405020304"/>
                <a:cs typeface="Times New Roman" panose="02020603050405020304"/>
              </a:rPr>
              <a:t>1</a:t>
            </a:r>
            <a:endParaRPr sz="2400" baseline="-21000">
              <a:latin typeface="Times New Roman" panose="02020603050405020304"/>
              <a:cs typeface="Times New Roman" panose="02020603050405020304"/>
            </a:endParaRPr>
          </a:p>
          <a:p>
            <a:pPr marR="5080" algn="r">
              <a:lnSpc>
                <a:spcPts val="2640"/>
              </a:lnSpc>
              <a:spcBef>
                <a:spcPts val="1320"/>
              </a:spcBef>
            </a:pPr>
            <a:r>
              <a:rPr sz="2400" b="1" dirty="0">
                <a:latin typeface="Times New Roman" panose="02020603050405020304"/>
                <a:cs typeface="Times New Roman" panose="02020603050405020304"/>
              </a:rPr>
              <a:t>x</a:t>
            </a:r>
            <a:endParaRPr sz="2400">
              <a:latin typeface="Times New Roman" panose="02020603050405020304"/>
              <a:cs typeface="Times New Roman" panose="02020603050405020304"/>
            </a:endParaRPr>
          </a:p>
          <a:p>
            <a:pPr marL="546100">
              <a:lnSpc>
                <a:spcPts val="2640"/>
              </a:lnSpc>
            </a:pPr>
            <a:r>
              <a:rPr sz="2400" b="1" dirty="0">
                <a:latin typeface="Times New Roman" panose="02020603050405020304"/>
                <a:cs typeface="Times New Roman" panose="02020603050405020304"/>
              </a:rPr>
              <a:t>x</a:t>
            </a:r>
            <a:r>
              <a:rPr sz="2400" b="1" baseline="-21000" dirty="0">
                <a:latin typeface="Times New Roman" panose="02020603050405020304"/>
                <a:cs typeface="Times New Roman" panose="02020603050405020304"/>
              </a:rPr>
              <a:t>0 </a:t>
            </a:r>
            <a:r>
              <a:rPr sz="2400" b="1" spc="292" baseline="-21000"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x</a:t>
            </a:r>
            <a:r>
              <a:rPr sz="2400" b="1" baseline="-21000" dirty="0">
                <a:latin typeface="Times New Roman" panose="02020603050405020304"/>
                <a:cs typeface="Times New Roman" panose="02020603050405020304"/>
              </a:rPr>
              <a:t>1</a:t>
            </a:r>
            <a:endParaRPr sz="2400" baseline="-21000">
              <a:latin typeface="Times New Roman" panose="02020603050405020304"/>
              <a:cs typeface="Times New Roman" panose="02020603050405020304"/>
            </a:endParaRPr>
          </a:p>
        </p:txBody>
      </p:sp>
      <p:sp>
        <p:nvSpPr>
          <p:cNvPr id="53" name="object 53"/>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graphicFrame>
        <p:nvGraphicFramePr>
          <p:cNvPr id="52" name="object 52"/>
          <p:cNvGraphicFramePr>
            <a:graphicFrameLocks noGrp="1"/>
          </p:cNvGraphicFramePr>
          <p:nvPr/>
        </p:nvGraphicFramePr>
        <p:xfrm>
          <a:off x="6423405" y="4720085"/>
          <a:ext cx="1587130" cy="982654"/>
        </p:xfrm>
        <a:graphic>
          <a:graphicData uri="http://schemas.openxmlformats.org/drawingml/2006/table">
            <a:tbl>
              <a:tblPr firstRow="1" bandRow="1">
                <a:tableStyleId>{2D5ABB26-0587-4C30-8999-92F81FD0307C}</a:tableStyleId>
              </a:tblPr>
              <a:tblGrid>
                <a:gridCol w="821935">
                  <a:extLst>
                    <a:ext uri="{9D8B030D-6E8A-4147-A177-3AD203B41FA5}">
                      <a16:colId xmlns="" xmlns:a16="http://schemas.microsoft.com/office/drawing/2014/main" val="20000"/>
                    </a:ext>
                  </a:extLst>
                </a:gridCol>
                <a:gridCol w="355533">
                  <a:extLst>
                    <a:ext uri="{9D8B030D-6E8A-4147-A177-3AD203B41FA5}">
                      <a16:colId xmlns="" xmlns:a16="http://schemas.microsoft.com/office/drawing/2014/main" val="20001"/>
                    </a:ext>
                  </a:extLst>
                </a:gridCol>
                <a:gridCol w="409662">
                  <a:extLst>
                    <a:ext uri="{9D8B030D-6E8A-4147-A177-3AD203B41FA5}">
                      <a16:colId xmlns="" xmlns:a16="http://schemas.microsoft.com/office/drawing/2014/main" val="20002"/>
                    </a:ext>
                  </a:extLst>
                </a:gridCol>
              </a:tblGrid>
              <a:tr h="491327">
                <a:tc>
                  <a:txBody>
                    <a:bodyPr/>
                    <a:lstStyle/>
                    <a:p>
                      <a:pPr marL="22225">
                        <a:lnSpc>
                          <a:spcPct val="100000"/>
                        </a:lnSpc>
                        <a:spcBef>
                          <a:spcPts val="105"/>
                        </a:spcBef>
                      </a:pPr>
                      <a:r>
                        <a:rPr sz="2800" spc="-5" dirty="0">
                          <a:solidFill>
                            <a:srgbClr val="FF0000"/>
                          </a:solidFill>
                          <a:latin typeface="新宋体" panose="02010609030101010101" charset="-122"/>
                          <a:cs typeface="新宋体" panose="02010609030101010101" charset="-122"/>
                        </a:rPr>
                        <a:t>x(k)</a:t>
                      </a:r>
                      <a:endParaRPr sz="2800">
                        <a:latin typeface="新宋体" panose="02010609030101010101" charset="-122"/>
                        <a:cs typeface="新宋体" panose="02010609030101010101" charset="-122"/>
                      </a:endParaRPr>
                    </a:p>
                  </a:txBody>
                  <a:tcPr marL="0" marR="0" marT="0" marB="0"/>
                </a:tc>
                <a:tc>
                  <a:txBody>
                    <a:bodyPr/>
                    <a:lstStyle/>
                    <a:p>
                      <a:pPr marR="80645" algn="r">
                        <a:lnSpc>
                          <a:spcPct val="100000"/>
                        </a:lnSpc>
                        <a:spcBef>
                          <a:spcPts val="105"/>
                        </a:spcBef>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R="14605" algn="r">
                        <a:lnSpc>
                          <a:spcPct val="100000"/>
                        </a:lnSpc>
                        <a:spcBef>
                          <a:spcPts val="105"/>
                        </a:spcBef>
                      </a:pPr>
                      <a:r>
                        <a:rPr sz="2800" spc="-5" dirty="0">
                          <a:solidFill>
                            <a:srgbClr val="FF0000"/>
                          </a:solidFill>
                          <a:latin typeface="新宋体" panose="02010609030101010101" charset="-122"/>
                          <a:cs typeface="新宋体" panose="02010609030101010101" charset="-122"/>
                        </a:rPr>
                        <a:t>x</a:t>
                      </a:r>
                      <a:r>
                        <a:rPr sz="2850" baseline="-20000" dirty="0">
                          <a:solidFill>
                            <a:srgbClr val="FF0000"/>
                          </a:solidFill>
                          <a:latin typeface="新宋体" panose="02010609030101010101" charset="-122"/>
                          <a:cs typeface="新宋体" panose="02010609030101010101" charset="-122"/>
                        </a:rPr>
                        <a:t>k</a:t>
                      </a:r>
                      <a:endParaRPr sz="2850" baseline="-20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491327">
                <a:tc>
                  <a:txBody>
                    <a:bodyPr/>
                    <a:lstStyle/>
                    <a:p>
                      <a:pPr marL="22225">
                        <a:lnSpc>
                          <a:spcPts val="2960"/>
                        </a:lnSpc>
                      </a:pPr>
                      <a:r>
                        <a:rPr sz="2800" spc="-5" dirty="0">
                          <a:solidFill>
                            <a:srgbClr val="FF0000"/>
                          </a:solidFill>
                          <a:latin typeface="新宋体" panose="02010609030101010101" charset="-122"/>
                          <a:cs typeface="新宋体" panose="02010609030101010101" charset="-122"/>
                        </a:rPr>
                        <a:t>y(k)</a:t>
                      </a:r>
                      <a:endParaRPr sz="2800">
                        <a:latin typeface="新宋体" panose="02010609030101010101" charset="-122"/>
                        <a:cs typeface="新宋体" panose="02010609030101010101" charset="-122"/>
                      </a:endParaRPr>
                    </a:p>
                  </a:txBody>
                  <a:tcPr marL="0" marR="0" marT="0" marB="0"/>
                </a:tc>
                <a:tc>
                  <a:txBody>
                    <a:bodyPr/>
                    <a:lstStyle/>
                    <a:p>
                      <a:pPr marR="80645" algn="r">
                        <a:lnSpc>
                          <a:spcPts val="2960"/>
                        </a:lnSpc>
                      </a:pPr>
                      <a:r>
                        <a:rPr sz="2800" dirty="0">
                          <a:solidFill>
                            <a:srgbClr val="FF0000"/>
                          </a:solidFill>
                          <a:latin typeface="新宋体" panose="02010609030101010101" charset="-122"/>
                          <a:cs typeface="新宋体" panose="02010609030101010101" charset="-122"/>
                        </a:rPr>
                        <a:t>=</a:t>
                      </a:r>
                      <a:endParaRPr sz="2800">
                        <a:latin typeface="新宋体" panose="02010609030101010101" charset="-122"/>
                        <a:cs typeface="新宋体" panose="02010609030101010101" charset="-122"/>
                      </a:endParaRPr>
                    </a:p>
                  </a:txBody>
                  <a:tcPr marL="0" marR="0" marT="0" marB="0"/>
                </a:tc>
                <a:tc>
                  <a:txBody>
                    <a:bodyPr/>
                    <a:lstStyle/>
                    <a:p>
                      <a:pPr marR="14605" algn="r">
                        <a:lnSpc>
                          <a:spcPts val="2960"/>
                        </a:lnSpc>
                      </a:pPr>
                      <a:r>
                        <a:rPr sz="2800" spc="-5" dirty="0">
                          <a:solidFill>
                            <a:srgbClr val="FF0000"/>
                          </a:solidFill>
                          <a:latin typeface="新宋体" panose="02010609030101010101" charset="-122"/>
                          <a:cs typeface="新宋体" panose="02010609030101010101" charset="-122"/>
                        </a:rPr>
                        <a:t>y</a:t>
                      </a:r>
                      <a:r>
                        <a:rPr sz="2850" baseline="-20000" dirty="0">
                          <a:solidFill>
                            <a:srgbClr val="FF0000"/>
                          </a:solidFill>
                          <a:latin typeface="新宋体" panose="02010609030101010101" charset="-122"/>
                          <a:cs typeface="新宋体" panose="02010609030101010101" charset="-122"/>
                        </a:rPr>
                        <a:t>k</a:t>
                      </a:r>
                      <a:endParaRPr sz="2850" baseline="-200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bl>
          </a:graphicData>
        </a:graphic>
      </p:graphicFrame>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7498481" y="3838194"/>
            <a:ext cx="1854200" cy="377190"/>
          </a:xfrm>
          <a:prstGeom prst="rect">
            <a:avLst/>
          </a:prstGeom>
        </p:spPr>
        <p:txBody>
          <a:bodyPr vert="horz" wrap="square" lIns="0" tIns="0" rIns="0" bIns="0" rtlCol="0">
            <a:spAutoFit/>
          </a:bodyPr>
          <a:lstStyle/>
          <a:p>
            <a:pPr marL="12700">
              <a:lnSpc>
                <a:spcPct val="100000"/>
              </a:lnSpc>
            </a:pPr>
            <a:r>
              <a:rPr sz="2400" spc="-5" dirty="0">
                <a:latin typeface="新宋体" panose="02010609030101010101" charset="-122"/>
                <a:cs typeface="新宋体" panose="02010609030101010101" charset="-122"/>
              </a:rPr>
              <a:t>u=0,1</a:t>
            </a:r>
            <a:r>
              <a:rPr sz="2400" dirty="0">
                <a:latin typeface="新宋体" panose="02010609030101010101" charset="-122"/>
                <a:cs typeface="新宋体" panose="02010609030101010101" charset="-122"/>
              </a:rPr>
              <a:t>,</a:t>
            </a:r>
            <a:r>
              <a:rPr sz="2400"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,N-1</a:t>
            </a:r>
            <a:endParaRPr sz="2400">
              <a:latin typeface="新宋体" panose="02010609030101010101" charset="-122"/>
              <a:cs typeface="新宋体" panose="02010609030101010101" charset="-122"/>
            </a:endParaRPr>
          </a:p>
        </p:txBody>
      </p:sp>
      <p:sp>
        <p:nvSpPr>
          <p:cNvPr id="6" name="object 6"/>
          <p:cNvSpPr txBox="1"/>
          <p:nvPr/>
        </p:nvSpPr>
        <p:spPr>
          <a:xfrm>
            <a:off x="1692529" y="1708150"/>
            <a:ext cx="5374640" cy="2877185"/>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傅里叶描述子</a:t>
            </a:r>
            <a:endParaRPr sz="3200">
              <a:latin typeface="新宋体" panose="02010609030101010101" charset="-122"/>
              <a:cs typeface="新宋体" panose="02010609030101010101" charset="-122"/>
            </a:endParaRPr>
          </a:p>
          <a:p>
            <a:pPr marL="469900">
              <a:lnSpc>
                <a:spcPct val="100000"/>
              </a:lnSpc>
              <a:spcBef>
                <a:spcPts val="370"/>
              </a:spcBef>
              <a:tabLst>
                <a:tab pos="965835" algn="l"/>
              </a:tabLst>
            </a:pPr>
            <a:r>
              <a:rPr sz="2600" spc="-5" dirty="0">
                <a:solidFill>
                  <a:srgbClr val="FF0000"/>
                </a:solidFill>
                <a:latin typeface="Wingdings" panose="05000000000000000000"/>
                <a:cs typeface="Wingdings" panose="05000000000000000000"/>
              </a:rPr>
              <a:t></a:t>
            </a:r>
            <a:r>
              <a:rPr sz="2600" spc="-5" dirty="0">
                <a:solidFill>
                  <a:srgbClr val="FF0000"/>
                </a:solidFill>
                <a:latin typeface="Times New Roman" panose="02020603050405020304"/>
                <a:cs typeface="Times New Roman" panose="02020603050405020304"/>
              </a:rPr>
              <a:t>	</a:t>
            </a:r>
            <a:r>
              <a:rPr sz="3200" spc="-10" dirty="0">
                <a:latin typeface="新宋体" panose="02010609030101010101" charset="-122"/>
                <a:cs typeface="新宋体" panose="02010609030101010101" charset="-122"/>
              </a:rPr>
              <a:t>1）基本思想：</a:t>
            </a:r>
            <a:endParaRPr sz="3200">
              <a:latin typeface="新宋体" panose="02010609030101010101" charset="-122"/>
              <a:cs typeface="新宋体" panose="02010609030101010101" charset="-122"/>
            </a:endParaRPr>
          </a:p>
          <a:p>
            <a:pPr marL="927100">
              <a:lnSpc>
                <a:spcPct val="100000"/>
              </a:lnSpc>
              <a:spcBef>
                <a:spcPts val="880"/>
              </a:spcBef>
            </a:pPr>
            <a:r>
              <a:rPr sz="2800" spc="-5" dirty="0">
                <a:latin typeface="新宋体" panose="02010609030101010101" charset="-122"/>
                <a:cs typeface="新宋体" panose="02010609030101010101" charset="-122"/>
              </a:rPr>
              <a:t>（2）进行离散傅里叶变换</a:t>
            </a:r>
            <a:endParaRPr sz="2800">
              <a:latin typeface="新宋体" panose="02010609030101010101" charset="-122"/>
              <a:cs typeface="新宋体" panose="02010609030101010101" charset="-122"/>
            </a:endParaRPr>
          </a:p>
          <a:p>
            <a:pPr marR="171450" algn="ctr">
              <a:lnSpc>
                <a:spcPct val="100000"/>
              </a:lnSpc>
              <a:spcBef>
                <a:spcPts val="2265"/>
              </a:spcBef>
            </a:pPr>
            <a:r>
              <a:rPr sz="1600" dirty="0">
                <a:latin typeface="新宋体" panose="02010609030101010101" charset="-122"/>
                <a:cs typeface="新宋体" panose="02010609030101010101" charset="-122"/>
              </a:rPr>
              <a:t>N-1</a:t>
            </a:r>
            <a:endParaRPr sz="1600">
              <a:latin typeface="新宋体" panose="02010609030101010101" charset="-122"/>
              <a:cs typeface="新宋体" panose="02010609030101010101" charset="-122"/>
            </a:endParaRPr>
          </a:p>
          <a:p>
            <a:pPr marL="927100">
              <a:lnSpc>
                <a:spcPct val="100000"/>
              </a:lnSpc>
              <a:spcBef>
                <a:spcPts val="290"/>
              </a:spcBef>
              <a:tabLst>
                <a:tab pos="1687830" algn="l"/>
                <a:tab pos="2450465" algn="l"/>
              </a:tabLst>
            </a:pPr>
            <a:r>
              <a:rPr sz="2400" dirty="0">
                <a:latin typeface="新宋体" panose="02010609030101010101" charset="-122"/>
                <a:cs typeface="新宋体" panose="02010609030101010101" charset="-122"/>
              </a:rPr>
              <a:t>a(u)	=1/N	∑s(k)exp(-j2</a:t>
            </a:r>
            <a:r>
              <a:rPr sz="2400" dirty="0">
                <a:latin typeface="Symbol" panose="05050102010706020507"/>
                <a:cs typeface="Symbol" panose="05050102010706020507"/>
              </a:rPr>
              <a:t></a:t>
            </a:r>
            <a:r>
              <a:rPr sz="2400" spc="-5" dirty="0">
                <a:latin typeface="新宋体" panose="02010609030101010101" charset="-122"/>
                <a:cs typeface="新宋体" panose="02010609030101010101" charset="-122"/>
              </a:rPr>
              <a:t>uk/N)</a:t>
            </a:r>
            <a:endParaRPr sz="2400">
              <a:latin typeface="新宋体" panose="02010609030101010101" charset="-122"/>
              <a:cs typeface="新宋体" panose="02010609030101010101" charset="-122"/>
            </a:endParaRPr>
          </a:p>
          <a:p>
            <a:pPr marR="158750" algn="ctr">
              <a:lnSpc>
                <a:spcPct val="100000"/>
              </a:lnSpc>
              <a:spcBef>
                <a:spcPts val="1080"/>
              </a:spcBef>
            </a:pPr>
            <a:r>
              <a:rPr sz="1600" dirty="0">
                <a:latin typeface="新宋体" panose="02010609030101010101" charset="-122"/>
                <a:cs typeface="新宋体" panose="02010609030101010101" charset="-122"/>
              </a:rPr>
              <a:t>u=0</a:t>
            </a:r>
            <a:endParaRPr sz="1600">
              <a:latin typeface="新宋体" panose="02010609030101010101" charset="-122"/>
              <a:cs typeface="新宋体" panose="02010609030101010101" charset="-122"/>
            </a:endParaRPr>
          </a:p>
        </p:txBody>
      </p:sp>
      <p:sp>
        <p:nvSpPr>
          <p:cNvPr id="7" name="object 7"/>
          <p:cNvSpPr txBox="1"/>
          <p:nvPr/>
        </p:nvSpPr>
        <p:spPr>
          <a:xfrm>
            <a:off x="2606929" y="5262371"/>
            <a:ext cx="635000" cy="360680"/>
          </a:xfrm>
          <a:prstGeom prst="rect">
            <a:avLst/>
          </a:prstGeom>
        </p:spPr>
        <p:txBody>
          <a:bodyPr vert="horz" wrap="square" lIns="0" tIns="0" rIns="0" bIns="0" rtlCol="0">
            <a:spAutoFit/>
          </a:bodyPr>
          <a:lstStyle/>
          <a:p>
            <a:pPr marL="12700">
              <a:lnSpc>
                <a:spcPts val="2835"/>
              </a:lnSpc>
            </a:pPr>
            <a:r>
              <a:rPr sz="2400" dirty="0">
                <a:latin typeface="新宋体" panose="02010609030101010101" charset="-122"/>
                <a:cs typeface="新宋体" panose="02010609030101010101" charset="-122"/>
              </a:rPr>
              <a:t>s(k)</a:t>
            </a:r>
            <a:endParaRPr sz="2400">
              <a:latin typeface="新宋体" panose="02010609030101010101" charset="-122"/>
              <a:cs typeface="新宋体" panose="02010609030101010101" charset="-122"/>
            </a:endParaRPr>
          </a:p>
        </p:txBody>
      </p:sp>
      <p:sp>
        <p:nvSpPr>
          <p:cNvPr id="8" name="object 8"/>
          <p:cNvSpPr txBox="1"/>
          <p:nvPr/>
        </p:nvSpPr>
        <p:spPr>
          <a:xfrm>
            <a:off x="7484247" y="5262371"/>
            <a:ext cx="1854200" cy="377190"/>
          </a:xfrm>
          <a:prstGeom prst="rect">
            <a:avLst/>
          </a:prstGeom>
        </p:spPr>
        <p:txBody>
          <a:bodyPr vert="horz" wrap="square" lIns="0" tIns="0" rIns="0" bIns="0" rtlCol="0">
            <a:spAutoFit/>
          </a:bodyPr>
          <a:lstStyle/>
          <a:p>
            <a:pPr marL="12700">
              <a:lnSpc>
                <a:spcPct val="100000"/>
              </a:lnSpc>
            </a:pPr>
            <a:r>
              <a:rPr sz="2400" spc="-5" dirty="0">
                <a:latin typeface="新宋体" panose="02010609030101010101" charset="-122"/>
                <a:cs typeface="新宋体" panose="02010609030101010101" charset="-122"/>
              </a:rPr>
              <a:t>k=0,1,</a:t>
            </a:r>
            <a:r>
              <a:rPr sz="2400"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,N-1</a:t>
            </a:r>
            <a:endParaRPr sz="2400">
              <a:latin typeface="新宋体" panose="02010609030101010101" charset="-122"/>
              <a:cs typeface="新宋体" panose="02010609030101010101" charset="-122"/>
            </a:endParaRPr>
          </a:p>
        </p:txBody>
      </p:sp>
      <p:sp>
        <p:nvSpPr>
          <p:cNvPr id="9" name="object 9"/>
          <p:cNvSpPr txBox="1"/>
          <p:nvPr/>
        </p:nvSpPr>
        <p:spPr>
          <a:xfrm>
            <a:off x="3521328" y="4981460"/>
            <a:ext cx="3241040" cy="1028700"/>
          </a:xfrm>
          <a:prstGeom prst="rect">
            <a:avLst/>
          </a:prstGeom>
        </p:spPr>
        <p:txBody>
          <a:bodyPr vert="horz" wrap="square" lIns="0" tIns="0" rIns="0" bIns="0" rtlCol="0">
            <a:spAutoFit/>
          </a:bodyPr>
          <a:lstStyle/>
          <a:p>
            <a:pPr marL="495300">
              <a:lnSpc>
                <a:spcPct val="100000"/>
              </a:lnSpc>
            </a:pPr>
            <a:r>
              <a:rPr sz="1600" spc="-5" dirty="0">
                <a:latin typeface="新宋体" panose="02010609030101010101" charset="-122"/>
                <a:cs typeface="新宋体" panose="02010609030101010101" charset="-122"/>
              </a:rPr>
              <a:t>N-1</a:t>
            </a:r>
            <a:endParaRPr sz="1600">
              <a:latin typeface="新宋体" panose="02010609030101010101" charset="-122"/>
              <a:cs typeface="新宋体" panose="02010609030101010101" charset="-122"/>
            </a:endParaRPr>
          </a:p>
          <a:p>
            <a:pPr marL="12700">
              <a:lnSpc>
                <a:spcPct val="100000"/>
              </a:lnSpc>
              <a:spcBef>
                <a:spcPts val="290"/>
              </a:spcBef>
              <a:tabLst>
                <a:tab pos="469265" algn="l"/>
              </a:tabLst>
            </a:pPr>
            <a:r>
              <a:rPr sz="2400" dirty="0">
                <a:latin typeface="新宋体" panose="02010609030101010101" charset="-122"/>
                <a:cs typeface="新宋体" panose="02010609030101010101" charset="-122"/>
              </a:rPr>
              <a:t>=	∑a(u)exp(j2</a:t>
            </a:r>
            <a:r>
              <a:rPr sz="2400" dirty="0">
                <a:latin typeface="Symbol" panose="05050102010706020507"/>
                <a:cs typeface="Symbol" panose="05050102010706020507"/>
              </a:rPr>
              <a:t></a:t>
            </a:r>
            <a:r>
              <a:rPr sz="2400" spc="-5" dirty="0">
                <a:latin typeface="新宋体" panose="02010609030101010101" charset="-122"/>
                <a:cs typeface="新宋体" panose="02010609030101010101" charset="-122"/>
              </a:rPr>
              <a:t>uk/N)</a:t>
            </a:r>
            <a:endParaRPr sz="2400">
              <a:latin typeface="新宋体" panose="02010609030101010101" charset="-122"/>
              <a:cs typeface="新宋体" panose="02010609030101010101" charset="-122"/>
            </a:endParaRPr>
          </a:p>
          <a:p>
            <a:pPr marL="520700">
              <a:lnSpc>
                <a:spcPct val="100000"/>
              </a:lnSpc>
              <a:spcBef>
                <a:spcPts val="1080"/>
              </a:spcBef>
            </a:pPr>
            <a:r>
              <a:rPr sz="1600" spc="-5" dirty="0">
                <a:latin typeface="新宋体" panose="02010609030101010101" charset="-122"/>
                <a:cs typeface="新宋体" panose="02010609030101010101" charset="-122"/>
              </a:rPr>
              <a:t>u=0</a:t>
            </a:r>
            <a:endParaRPr sz="1600">
              <a:latin typeface="新宋体" panose="02010609030101010101" charset="-122"/>
              <a:cs typeface="新宋体" panose="02010609030101010101" charset="-122"/>
            </a:endParaRPr>
          </a:p>
        </p:txBody>
      </p:sp>
      <p:sp>
        <p:nvSpPr>
          <p:cNvPr id="10" name="object 10"/>
          <p:cNvSpPr txBox="1"/>
          <p:nvPr/>
        </p:nvSpPr>
        <p:spPr>
          <a:xfrm>
            <a:off x="2606929" y="6264147"/>
            <a:ext cx="6524625"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系数a(u)被称为边界的傅里叶描述子</a:t>
            </a:r>
            <a:endParaRPr sz="3200">
              <a:latin typeface="新宋体" panose="02010609030101010101" charset="-122"/>
              <a:cs typeface="新宋体" panose="02010609030101010101" charset="-122"/>
            </a:endParaRPr>
          </a:p>
        </p:txBody>
      </p:sp>
      <p:sp>
        <p:nvSpPr>
          <p:cNvPr id="11" name="object 11"/>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6328" y="1604517"/>
            <a:ext cx="7950200" cy="546989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傅里叶描述子</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10" dirty="0">
                <a:latin typeface="新宋体" panose="02010609030101010101" charset="-122"/>
                <a:cs typeface="新宋体" panose="02010609030101010101" charset="-122"/>
              </a:rPr>
              <a:t>1）基本思想：</a:t>
            </a:r>
            <a:endParaRPr sz="3200">
              <a:latin typeface="新宋体" panose="02010609030101010101" charset="-122"/>
              <a:cs typeface="新宋体" panose="02010609030101010101" charset="-122"/>
            </a:endParaRPr>
          </a:p>
          <a:p>
            <a:pPr marL="927100">
              <a:lnSpc>
                <a:spcPct val="100000"/>
              </a:lnSpc>
              <a:spcBef>
                <a:spcPts val="815"/>
              </a:spcBef>
            </a:pPr>
            <a:r>
              <a:rPr sz="2800" spc="-5" dirty="0">
                <a:latin typeface="新宋体" panose="02010609030101010101" charset="-122"/>
                <a:cs typeface="新宋体" panose="02010609030101010101" charset="-122"/>
              </a:rPr>
              <a:t>（3）选取整</a:t>
            </a:r>
            <a:r>
              <a:rPr sz="2800" dirty="0">
                <a:latin typeface="新宋体" panose="02010609030101010101" charset="-122"/>
                <a:cs typeface="新宋体" panose="02010609030101010101" charset="-122"/>
              </a:rPr>
              <a:t>数</a:t>
            </a:r>
            <a:r>
              <a:rPr sz="2800" spc="-5" dirty="0">
                <a:latin typeface="新宋体" panose="02010609030101010101" charset="-122"/>
                <a:cs typeface="新宋体" panose="02010609030101010101" charset="-122"/>
              </a:rPr>
              <a:t> P</a:t>
            </a:r>
            <a:r>
              <a:rPr sz="2800" spc="-5" dirty="0">
                <a:latin typeface="Symbol" panose="05050102010706020507"/>
                <a:cs typeface="Symbol" panose="05050102010706020507"/>
              </a:rPr>
              <a:t></a:t>
            </a:r>
            <a:r>
              <a:rPr sz="2800" spc="-5" dirty="0">
                <a:latin typeface="新宋体" panose="02010609030101010101" charset="-122"/>
                <a:cs typeface="新宋体" panose="02010609030101010101" charset="-122"/>
              </a:rPr>
              <a:t>N-1，进行逆傅里叶变换</a:t>
            </a:r>
            <a:endParaRPr sz="2800">
              <a:latin typeface="新宋体" panose="02010609030101010101" charset="-122"/>
              <a:cs typeface="新宋体" panose="02010609030101010101" charset="-122"/>
            </a:endParaRPr>
          </a:p>
          <a:p>
            <a:pPr marL="1155700">
              <a:lnSpc>
                <a:spcPct val="100000"/>
              </a:lnSpc>
              <a:spcBef>
                <a:spcPts val="465"/>
              </a:spcBef>
            </a:pPr>
            <a:r>
              <a:rPr sz="2800" spc="-5" dirty="0">
                <a:latin typeface="新宋体" panose="02010609030101010101" charset="-122"/>
                <a:cs typeface="新宋体" panose="02010609030101010101" charset="-122"/>
              </a:rPr>
              <a:t>（重构）</a:t>
            </a:r>
            <a:endParaRPr sz="2800">
              <a:latin typeface="新宋体" panose="02010609030101010101" charset="-122"/>
              <a:cs typeface="新宋体" panose="02010609030101010101" charset="-122"/>
            </a:endParaRPr>
          </a:p>
          <a:p>
            <a:pPr marL="2444750">
              <a:lnSpc>
                <a:spcPct val="100000"/>
              </a:lnSpc>
              <a:spcBef>
                <a:spcPts val="2265"/>
              </a:spcBef>
            </a:pPr>
            <a:r>
              <a:rPr sz="1600" dirty="0">
                <a:latin typeface="新宋体" panose="02010609030101010101" charset="-122"/>
                <a:cs typeface="新宋体" panose="02010609030101010101" charset="-122"/>
              </a:rPr>
              <a:t>P-1</a:t>
            </a:r>
            <a:endParaRPr sz="1600">
              <a:latin typeface="新宋体" panose="02010609030101010101" charset="-122"/>
              <a:cs typeface="新宋体" panose="02010609030101010101" charset="-122"/>
            </a:endParaRPr>
          </a:p>
          <a:p>
            <a:pPr marL="1231900">
              <a:lnSpc>
                <a:spcPct val="100000"/>
              </a:lnSpc>
              <a:spcBef>
                <a:spcPts val="290"/>
              </a:spcBef>
              <a:tabLst>
                <a:tab pos="2094230" algn="l"/>
                <a:tab pos="2399665" algn="l"/>
                <a:tab pos="6108700" algn="l"/>
              </a:tabLst>
            </a:pPr>
            <a:r>
              <a:rPr sz="2400" dirty="0">
                <a:latin typeface="新宋体" panose="02010609030101010101" charset="-122"/>
                <a:cs typeface="新宋体" panose="02010609030101010101" charset="-122"/>
              </a:rPr>
              <a:t>s</a:t>
            </a:r>
            <a:r>
              <a:rPr sz="2400" spc="-5"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(k)	=	</a:t>
            </a:r>
            <a:r>
              <a:rPr sz="2400" b="1" spc="-5"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a(u)exp(j</a:t>
            </a:r>
            <a:r>
              <a:rPr sz="2400" spc="-10" dirty="0">
                <a:latin typeface="新宋体" panose="02010609030101010101" charset="-122"/>
                <a:cs typeface="新宋体" panose="02010609030101010101" charset="-122"/>
              </a:rPr>
              <a:t>2</a:t>
            </a:r>
            <a:r>
              <a:rPr sz="2400" b="1" spc="5" dirty="0">
                <a:latin typeface="Symbol" panose="05050102010706020507"/>
                <a:cs typeface="Symbol" panose="05050102010706020507"/>
              </a:rPr>
              <a:t></a:t>
            </a:r>
            <a:r>
              <a:rPr sz="2400" spc="-5" dirty="0">
                <a:latin typeface="新宋体" panose="02010609030101010101" charset="-122"/>
                <a:cs typeface="新宋体" panose="02010609030101010101" charset="-122"/>
              </a:rPr>
              <a:t>uk/N</a:t>
            </a:r>
            <a:r>
              <a:rPr sz="2400" dirty="0">
                <a:latin typeface="新宋体" panose="02010609030101010101" charset="-122"/>
                <a:cs typeface="新宋体" panose="02010609030101010101" charset="-122"/>
              </a:rPr>
              <a:t>)	</a:t>
            </a:r>
            <a:r>
              <a:rPr sz="2400" spc="-5" dirty="0">
                <a:latin typeface="新宋体" panose="02010609030101010101" charset="-122"/>
                <a:cs typeface="新宋体" panose="02010609030101010101" charset="-122"/>
              </a:rPr>
              <a:t>k=0,1,</a:t>
            </a:r>
            <a:r>
              <a:rPr sz="2400" dirty="0">
                <a:latin typeface="Times New Roman" panose="02020603050405020304"/>
                <a:cs typeface="Times New Roman" panose="02020603050405020304"/>
              </a:rPr>
              <a:t>…</a:t>
            </a:r>
            <a:r>
              <a:rPr sz="2400" dirty="0">
                <a:latin typeface="新宋体" panose="02010609030101010101" charset="-122"/>
                <a:cs typeface="新宋体" panose="02010609030101010101" charset="-122"/>
              </a:rPr>
              <a:t>,N-1</a:t>
            </a:r>
            <a:endParaRPr sz="2400">
              <a:latin typeface="新宋体" panose="02010609030101010101" charset="-122"/>
              <a:cs typeface="新宋体" panose="02010609030101010101" charset="-122"/>
            </a:endParaRPr>
          </a:p>
          <a:p>
            <a:pPr marL="2450465">
              <a:lnSpc>
                <a:spcPct val="100000"/>
              </a:lnSpc>
              <a:spcBef>
                <a:spcPts val="1080"/>
              </a:spcBef>
            </a:pPr>
            <a:r>
              <a:rPr sz="1600" dirty="0">
                <a:latin typeface="新宋体" panose="02010609030101010101" charset="-122"/>
                <a:cs typeface="新宋体" panose="02010609030101010101" charset="-122"/>
              </a:rPr>
              <a:t>u=0</a:t>
            </a:r>
            <a:endParaRPr sz="1600">
              <a:latin typeface="新宋体" panose="02010609030101010101" charset="-122"/>
              <a:cs typeface="新宋体" panose="02010609030101010101" charset="-122"/>
            </a:endParaRPr>
          </a:p>
          <a:p>
            <a:pPr>
              <a:lnSpc>
                <a:spcPct val="100000"/>
              </a:lnSpc>
              <a:spcBef>
                <a:spcPts val="30"/>
              </a:spcBef>
            </a:pPr>
            <a:endParaRPr sz="1300">
              <a:latin typeface="Times New Roman" panose="02020603050405020304"/>
              <a:cs typeface="Times New Roman" panose="02020603050405020304"/>
            </a:endParaRPr>
          </a:p>
          <a:p>
            <a:pPr marL="1155700" marR="31115" indent="659765">
              <a:lnSpc>
                <a:spcPct val="110000"/>
              </a:lnSpc>
            </a:pPr>
            <a:r>
              <a:rPr sz="2800" spc="-5" dirty="0">
                <a:latin typeface="新宋体" panose="02010609030101010101" charset="-122"/>
                <a:cs typeface="新宋体" panose="02010609030101010101" charset="-122"/>
              </a:rPr>
              <a:t>这时，对应于边界的点数没有改变，但 在重构每一个点所需要的计算项大大减少 了。如果边界点数很大，P一般选为2的指数 次方的整数。</a:t>
            </a:r>
            <a:endParaRPr sz="2800">
              <a:latin typeface="新宋体" panose="02010609030101010101" charset="-122"/>
              <a:cs typeface="新宋体" panose="02010609030101010101" charset="-122"/>
            </a:endParaRPr>
          </a:p>
        </p:txBody>
      </p:sp>
      <p:sp>
        <p:nvSpPr>
          <p:cNvPr id="6" name="object 6"/>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68729" y="1820164"/>
            <a:ext cx="7879080" cy="292735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傅里叶描述符</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2）P的选取与描述符的关系</a:t>
            </a:r>
            <a:endParaRPr sz="3200">
              <a:latin typeface="新宋体" panose="02010609030101010101" charset="-122"/>
              <a:cs typeface="新宋体" panose="02010609030101010101" charset="-122"/>
            </a:endParaRPr>
          </a:p>
          <a:p>
            <a:pPr marL="755650" marR="5080" indent="729615">
              <a:lnSpc>
                <a:spcPct val="101000"/>
              </a:lnSpc>
              <a:spcBef>
                <a:spcPts val="1135"/>
              </a:spcBef>
            </a:pPr>
            <a:r>
              <a:rPr sz="2800" spc="-5" dirty="0">
                <a:latin typeface="新宋体" panose="02010609030101010101" charset="-122"/>
                <a:cs typeface="新宋体" panose="02010609030101010101" charset="-122"/>
              </a:rPr>
              <a:t>在上述方法中，相当于对于</a:t>
            </a:r>
            <a:r>
              <a:rPr sz="2800" dirty="0">
                <a:latin typeface="新宋体" panose="02010609030101010101" charset="-122"/>
                <a:cs typeface="新宋体" panose="02010609030101010101" charset="-122"/>
              </a:rPr>
              <a:t>u</a:t>
            </a:r>
            <a:r>
              <a:rPr sz="2800" spc="-5" dirty="0">
                <a:latin typeface="新宋体" panose="02010609030101010101" charset="-122"/>
                <a:cs typeface="新宋体" panose="02010609030101010101" charset="-122"/>
              </a:rPr>
              <a:t> </a:t>
            </a:r>
            <a:r>
              <a:rPr sz="2800" dirty="0">
                <a:latin typeface="新宋体" panose="02010609030101010101" charset="-122"/>
                <a:cs typeface="新宋体" panose="02010609030101010101" charset="-122"/>
              </a:rPr>
              <a:t>&gt;</a:t>
            </a:r>
            <a:r>
              <a:rPr sz="2800" spc="-5" dirty="0">
                <a:latin typeface="新宋体" panose="02010609030101010101" charset="-122"/>
                <a:cs typeface="新宋体" panose="02010609030101010101" charset="-122"/>
              </a:rPr>
              <a:t> P-1的部 分舍去不予计算。由于傅里叶变换中高频部分 对应于图像的细节描述，因此P取得越小，细 节部分丢失得越多。</a:t>
            </a:r>
            <a:endParaRPr sz="2800">
              <a:latin typeface="新宋体" panose="02010609030101010101" charset="-122"/>
              <a:cs typeface="新宋体" panose="02010609030101010101" charset="-122"/>
            </a:endParaRPr>
          </a:p>
        </p:txBody>
      </p:sp>
      <p:sp>
        <p:nvSpPr>
          <p:cNvPr id="6" name="object 6"/>
          <p:cNvSpPr/>
          <p:nvPr/>
        </p:nvSpPr>
        <p:spPr>
          <a:xfrm>
            <a:off x="2375039" y="5073396"/>
            <a:ext cx="1371600" cy="1371600"/>
          </a:xfrm>
          <a:custGeom>
            <a:avLst/>
            <a:gdLst/>
            <a:ahLst/>
            <a:cxnLst/>
            <a:rect l="l" t="t" r="r" b="b"/>
            <a:pathLst>
              <a:path w="1371600" h="1371600">
                <a:moveTo>
                  <a:pt x="0" y="0"/>
                </a:moveTo>
                <a:lnTo>
                  <a:pt x="0" y="1371600"/>
                </a:lnTo>
                <a:lnTo>
                  <a:pt x="1371600" y="1371600"/>
                </a:lnTo>
                <a:lnTo>
                  <a:pt x="1371600" y="0"/>
                </a:lnTo>
                <a:lnTo>
                  <a:pt x="0" y="0"/>
                </a:lnTo>
                <a:close/>
              </a:path>
            </a:pathLst>
          </a:custGeom>
          <a:ln w="38099">
            <a:solidFill>
              <a:srgbClr val="000000"/>
            </a:solidFill>
            <a:prstDash val="dash"/>
          </a:ln>
        </p:spPr>
        <p:txBody>
          <a:bodyPr wrap="square" lIns="0" tIns="0" rIns="0" bIns="0" rtlCol="0"/>
          <a:lstStyle/>
          <a:p>
            <a:endParaRPr/>
          </a:p>
        </p:txBody>
      </p:sp>
      <p:sp>
        <p:nvSpPr>
          <p:cNvPr id="7" name="object 7"/>
          <p:cNvSpPr/>
          <p:nvPr/>
        </p:nvSpPr>
        <p:spPr>
          <a:xfrm>
            <a:off x="4356239" y="5073396"/>
            <a:ext cx="1371600" cy="1371600"/>
          </a:xfrm>
          <a:custGeom>
            <a:avLst/>
            <a:gdLst/>
            <a:ahLst/>
            <a:cxnLst/>
            <a:rect l="l" t="t" r="r" b="b"/>
            <a:pathLst>
              <a:path w="1371600" h="1371600">
                <a:moveTo>
                  <a:pt x="685800" y="0"/>
                </a:moveTo>
                <a:lnTo>
                  <a:pt x="636828" y="1722"/>
                </a:lnTo>
                <a:lnTo>
                  <a:pt x="588784" y="6811"/>
                </a:lnTo>
                <a:lnTo>
                  <a:pt x="541785" y="15151"/>
                </a:lnTo>
                <a:lnTo>
                  <a:pt x="495947" y="26625"/>
                </a:lnTo>
                <a:lnTo>
                  <a:pt x="451386" y="41118"/>
                </a:lnTo>
                <a:lnTo>
                  <a:pt x="408218" y="58514"/>
                </a:lnTo>
                <a:lnTo>
                  <a:pt x="366559" y="78696"/>
                </a:lnTo>
                <a:lnTo>
                  <a:pt x="326525" y="101548"/>
                </a:lnTo>
                <a:lnTo>
                  <a:pt x="288233" y="126954"/>
                </a:lnTo>
                <a:lnTo>
                  <a:pt x="251798" y="154798"/>
                </a:lnTo>
                <a:lnTo>
                  <a:pt x="217336" y="184964"/>
                </a:lnTo>
                <a:lnTo>
                  <a:pt x="184964" y="217336"/>
                </a:lnTo>
                <a:lnTo>
                  <a:pt x="154798" y="251798"/>
                </a:lnTo>
                <a:lnTo>
                  <a:pt x="126954" y="288233"/>
                </a:lnTo>
                <a:lnTo>
                  <a:pt x="101548" y="326525"/>
                </a:lnTo>
                <a:lnTo>
                  <a:pt x="78696" y="366559"/>
                </a:lnTo>
                <a:lnTo>
                  <a:pt x="58514" y="408218"/>
                </a:lnTo>
                <a:lnTo>
                  <a:pt x="41118" y="451386"/>
                </a:lnTo>
                <a:lnTo>
                  <a:pt x="26625" y="495947"/>
                </a:lnTo>
                <a:lnTo>
                  <a:pt x="15151" y="541785"/>
                </a:lnTo>
                <a:lnTo>
                  <a:pt x="6811" y="588784"/>
                </a:lnTo>
                <a:lnTo>
                  <a:pt x="1722" y="636828"/>
                </a:lnTo>
                <a:lnTo>
                  <a:pt x="0" y="685800"/>
                </a:lnTo>
                <a:lnTo>
                  <a:pt x="1722" y="734771"/>
                </a:lnTo>
                <a:lnTo>
                  <a:pt x="6811" y="782815"/>
                </a:lnTo>
                <a:lnTo>
                  <a:pt x="15151" y="829814"/>
                </a:lnTo>
                <a:lnTo>
                  <a:pt x="26625" y="875652"/>
                </a:lnTo>
                <a:lnTo>
                  <a:pt x="41118" y="920213"/>
                </a:lnTo>
                <a:lnTo>
                  <a:pt x="58514" y="963381"/>
                </a:lnTo>
                <a:lnTo>
                  <a:pt x="78696" y="1005040"/>
                </a:lnTo>
                <a:lnTo>
                  <a:pt x="101548" y="1045074"/>
                </a:lnTo>
                <a:lnTo>
                  <a:pt x="126954" y="1083366"/>
                </a:lnTo>
                <a:lnTo>
                  <a:pt x="154798" y="1119801"/>
                </a:lnTo>
                <a:lnTo>
                  <a:pt x="184964" y="1154263"/>
                </a:lnTo>
                <a:lnTo>
                  <a:pt x="217336" y="1186635"/>
                </a:lnTo>
                <a:lnTo>
                  <a:pt x="251798" y="1216801"/>
                </a:lnTo>
                <a:lnTo>
                  <a:pt x="288233" y="1244645"/>
                </a:lnTo>
                <a:lnTo>
                  <a:pt x="326525" y="1270051"/>
                </a:lnTo>
                <a:lnTo>
                  <a:pt x="366559" y="1292903"/>
                </a:lnTo>
                <a:lnTo>
                  <a:pt x="408218" y="1313085"/>
                </a:lnTo>
                <a:lnTo>
                  <a:pt x="451386" y="1330481"/>
                </a:lnTo>
                <a:lnTo>
                  <a:pt x="495947" y="1344974"/>
                </a:lnTo>
                <a:lnTo>
                  <a:pt x="541785" y="1356448"/>
                </a:lnTo>
                <a:lnTo>
                  <a:pt x="588784" y="1364788"/>
                </a:lnTo>
                <a:lnTo>
                  <a:pt x="636828" y="1369877"/>
                </a:lnTo>
                <a:lnTo>
                  <a:pt x="685800" y="1371600"/>
                </a:lnTo>
                <a:lnTo>
                  <a:pt x="734771" y="1369877"/>
                </a:lnTo>
                <a:lnTo>
                  <a:pt x="782815" y="1364788"/>
                </a:lnTo>
                <a:lnTo>
                  <a:pt x="829814" y="1356448"/>
                </a:lnTo>
                <a:lnTo>
                  <a:pt x="875652" y="1344974"/>
                </a:lnTo>
                <a:lnTo>
                  <a:pt x="920213" y="1330481"/>
                </a:lnTo>
                <a:lnTo>
                  <a:pt x="963381" y="1313085"/>
                </a:lnTo>
                <a:lnTo>
                  <a:pt x="1005040" y="1292903"/>
                </a:lnTo>
                <a:lnTo>
                  <a:pt x="1045074" y="1270051"/>
                </a:lnTo>
                <a:lnTo>
                  <a:pt x="1083366" y="1244645"/>
                </a:lnTo>
                <a:lnTo>
                  <a:pt x="1119801" y="1216801"/>
                </a:lnTo>
                <a:lnTo>
                  <a:pt x="1154263" y="1186635"/>
                </a:lnTo>
                <a:lnTo>
                  <a:pt x="1186635" y="1154263"/>
                </a:lnTo>
                <a:lnTo>
                  <a:pt x="1216801" y="1119801"/>
                </a:lnTo>
                <a:lnTo>
                  <a:pt x="1244645" y="1083366"/>
                </a:lnTo>
                <a:lnTo>
                  <a:pt x="1270051" y="1045074"/>
                </a:lnTo>
                <a:lnTo>
                  <a:pt x="1292903" y="1005040"/>
                </a:lnTo>
                <a:lnTo>
                  <a:pt x="1313085" y="963381"/>
                </a:lnTo>
                <a:lnTo>
                  <a:pt x="1330481" y="920213"/>
                </a:lnTo>
                <a:lnTo>
                  <a:pt x="1344974" y="875652"/>
                </a:lnTo>
                <a:lnTo>
                  <a:pt x="1356448" y="829814"/>
                </a:lnTo>
                <a:lnTo>
                  <a:pt x="1364788" y="782815"/>
                </a:lnTo>
                <a:lnTo>
                  <a:pt x="1369877" y="734771"/>
                </a:lnTo>
                <a:lnTo>
                  <a:pt x="1371600" y="685800"/>
                </a:lnTo>
                <a:lnTo>
                  <a:pt x="1369877" y="636828"/>
                </a:lnTo>
                <a:lnTo>
                  <a:pt x="1364788" y="588784"/>
                </a:lnTo>
                <a:lnTo>
                  <a:pt x="1356448" y="541785"/>
                </a:lnTo>
                <a:lnTo>
                  <a:pt x="1344974" y="495947"/>
                </a:lnTo>
                <a:lnTo>
                  <a:pt x="1330481" y="451386"/>
                </a:lnTo>
                <a:lnTo>
                  <a:pt x="1313085" y="408218"/>
                </a:lnTo>
                <a:lnTo>
                  <a:pt x="1292903" y="366559"/>
                </a:lnTo>
                <a:lnTo>
                  <a:pt x="1270051" y="326525"/>
                </a:lnTo>
                <a:lnTo>
                  <a:pt x="1244645" y="288233"/>
                </a:lnTo>
                <a:lnTo>
                  <a:pt x="1216801" y="251798"/>
                </a:lnTo>
                <a:lnTo>
                  <a:pt x="1186635" y="217336"/>
                </a:lnTo>
                <a:lnTo>
                  <a:pt x="1154263" y="184964"/>
                </a:lnTo>
                <a:lnTo>
                  <a:pt x="1119801" y="154798"/>
                </a:lnTo>
                <a:lnTo>
                  <a:pt x="1083366" y="126954"/>
                </a:lnTo>
                <a:lnTo>
                  <a:pt x="1045074" y="101548"/>
                </a:lnTo>
                <a:lnTo>
                  <a:pt x="1005040" y="78696"/>
                </a:lnTo>
                <a:lnTo>
                  <a:pt x="963381" y="58514"/>
                </a:lnTo>
                <a:lnTo>
                  <a:pt x="920213" y="41118"/>
                </a:lnTo>
                <a:lnTo>
                  <a:pt x="875652" y="26625"/>
                </a:lnTo>
                <a:lnTo>
                  <a:pt x="829814" y="15151"/>
                </a:lnTo>
                <a:lnTo>
                  <a:pt x="782815" y="6811"/>
                </a:lnTo>
                <a:lnTo>
                  <a:pt x="734771" y="1722"/>
                </a:lnTo>
                <a:lnTo>
                  <a:pt x="685800" y="0"/>
                </a:lnTo>
                <a:close/>
              </a:path>
            </a:pathLst>
          </a:custGeom>
          <a:ln w="38100">
            <a:solidFill>
              <a:srgbClr val="000000"/>
            </a:solidFill>
            <a:prstDash val="dash"/>
          </a:ln>
        </p:spPr>
        <p:txBody>
          <a:bodyPr wrap="square" lIns="0" tIns="0" rIns="0" bIns="0" rtlCol="0"/>
          <a:lstStyle/>
          <a:p>
            <a:endParaRPr/>
          </a:p>
        </p:txBody>
      </p:sp>
      <p:sp>
        <p:nvSpPr>
          <p:cNvPr id="8" name="object 8"/>
          <p:cNvSpPr/>
          <p:nvPr/>
        </p:nvSpPr>
        <p:spPr>
          <a:xfrm>
            <a:off x="6108839" y="5073396"/>
            <a:ext cx="1371600" cy="1371600"/>
          </a:xfrm>
          <a:custGeom>
            <a:avLst/>
            <a:gdLst/>
            <a:ahLst/>
            <a:cxnLst/>
            <a:rect l="l" t="t" r="r" b="b"/>
            <a:pathLst>
              <a:path w="1371600" h="1371600">
                <a:moveTo>
                  <a:pt x="401561" y="0"/>
                </a:moveTo>
                <a:lnTo>
                  <a:pt x="0" y="401574"/>
                </a:lnTo>
                <a:lnTo>
                  <a:pt x="0" y="970026"/>
                </a:lnTo>
                <a:lnTo>
                  <a:pt x="401561" y="1371600"/>
                </a:lnTo>
                <a:lnTo>
                  <a:pt x="970025" y="1371600"/>
                </a:lnTo>
                <a:lnTo>
                  <a:pt x="1371587" y="970026"/>
                </a:lnTo>
                <a:lnTo>
                  <a:pt x="1371587" y="401574"/>
                </a:lnTo>
                <a:lnTo>
                  <a:pt x="970025" y="0"/>
                </a:lnTo>
                <a:lnTo>
                  <a:pt x="401561" y="0"/>
                </a:lnTo>
                <a:close/>
              </a:path>
            </a:pathLst>
          </a:custGeom>
          <a:ln w="38100">
            <a:solidFill>
              <a:srgbClr val="000000"/>
            </a:solidFill>
            <a:prstDash val="dash"/>
          </a:ln>
        </p:spPr>
        <p:txBody>
          <a:bodyPr wrap="square" lIns="0" tIns="0" rIns="0" bIns="0" rtlCol="0"/>
          <a:lstStyle/>
          <a:p>
            <a:endParaRPr/>
          </a:p>
        </p:txBody>
      </p:sp>
      <p:sp>
        <p:nvSpPr>
          <p:cNvPr id="9" name="object 9"/>
          <p:cNvSpPr/>
          <p:nvPr/>
        </p:nvSpPr>
        <p:spPr>
          <a:xfrm>
            <a:off x="7861427" y="5073396"/>
            <a:ext cx="1371600" cy="1371600"/>
          </a:xfrm>
          <a:custGeom>
            <a:avLst/>
            <a:gdLst/>
            <a:ahLst/>
            <a:cxnLst/>
            <a:rect l="l" t="t" r="r" b="b"/>
            <a:pathLst>
              <a:path w="1371600" h="1371600">
                <a:moveTo>
                  <a:pt x="0" y="0"/>
                </a:moveTo>
                <a:lnTo>
                  <a:pt x="0" y="1371600"/>
                </a:lnTo>
                <a:lnTo>
                  <a:pt x="1371600" y="1371600"/>
                </a:lnTo>
                <a:lnTo>
                  <a:pt x="1371600" y="0"/>
                </a:lnTo>
                <a:lnTo>
                  <a:pt x="0" y="0"/>
                </a:lnTo>
                <a:close/>
              </a:path>
            </a:pathLst>
          </a:custGeom>
          <a:ln w="38100">
            <a:solidFill>
              <a:srgbClr val="000000"/>
            </a:solidFill>
            <a:prstDash val="dash"/>
          </a:ln>
        </p:spPr>
        <p:txBody>
          <a:bodyPr wrap="square" lIns="0" tIns="0" rIns="0" bIns="0" rtlCol="0"/>
          <a:lstStyle/>
          <a:p>
            <a:endParaRPr/>
          </a:p>
        </p:txBody>
      </p:sp>
      <p:sp>
        <p:nvSpPr>
          <p:cNvPr id="10" name="object 10"/>
          <p:cNvSpPr txBox="1"/>
          <p:nvPr/>
        </p:nvSpPr>
        <p:spPr>
          <a:xfrm>
            <a:off x="4764151" y="6578600"/>
            <a:ext cx="558800" cy="418465"/>
          </a:xfrm>
          <a:prstGeom prst="rect">
            <a:avLst/>
          </a:prstGeom>
        </p:spPr>
        <p:txBody>
          <a:bodyPr vert="horz" wrap="square" lIns="0" tIns="0" rIns="0" bIns="0" rtlCol="0">
            <a:spAutoFit/>
          </a:bodyPr>
          <a:lstStyle/>
          <a:p>
            <a:pPr marL="12700">
              <a:lnSpc>
                <a:spcPts val="3295"/>
              </a:lnSpc>
            </a:pPr>
            <a:r>
              <a:rPr sz="2800" spc="-5" dirty="0">
                <a:solidFill>
                  <a:srgbClr val="FF0000"/>
                </a:solidFill>
                <a:latin typeface="新宋体" panose="02010609030101010101" charset="-122"/>
                <a:cs typeface="新宋体" panose="02010609030101010101" charset="-122"/>
              </a:rPr>
              <a:t>P=4</a:t>
            </a:r>
            <a:endParaRPr sz="2800">
              <a:latin typeface="新宋体" panose="02010609030101010101" charset="-122"/>
              <a:cs typeface="新宋体" panose="02010609030101010101" charset="-122"/>
            </a:endParaRPr>
          </a:p>
        </p:txBody>
      </p:sp>
      <p:sp>
        <p:nvSpPr>
          <p:cNvPr id="11" name="object 11"/>
          <p:cNvSpPr txBox="1"/>
          <p:nvPr/>
        </p:nvSpPr>
        <p:spPr>
          <a:xfrm>
            <a:off x="6343360" y="6578600"/>
            <a:ext cx="737235" cy="418465"/>
          </a:xfrm>
          <a:prstGeom prst="rect">
            <a:avLst/>
          </a:prstGeom>
        </p:spPr>
        <p:txBody>
          <a:bodyPr vert="horz" wrap="square" lIns="0" tIns="0" rIns="0" bIns="0" rtlCol="0">
            <a:spAutoFit/>
          </a:bodyPr>
          <a:lstStyle/>
          <a:p>
            <a:pPr marL="12700">
              <a:lnSpc>
                <a:spcPts val="3295"/>
              </a:lnSpc>
            </a:pPr>
            <a:r>
              <a:rPr sz="2800" dirty="0">
                <a:solidFill>
                  <a:srgbClr val="FF0000"/>
                </a:solidFill>
                <a:latin typeface="新宋体" panose="02010609030101010101" charset="-122"/>
                <a:cs typeface="新宋体" panose="02010609030101010101" charset="-122"/>
              </a:rPr>
              <a:t>P</a:t>
            </a:r>
            <a:r>
              <a:rPr sz="2800" spc="-5" dirty="0">
                <a:solidFill>
                  <a:srgbClr val="FF0000"/>
                </a:solidFill>
                <a:latin typeface="新宋体" panose="02010609030101010101" charset="-122"/>
                <a:cs typeface="新宋体" panose="02010609030101010101" charset="-122"/>
              </a:rPr>
              <a:t>=61</a:t>
            </a:r>
            <a:endParaRPr sz="2800">
              <a:latin typeface="新宋体" panose="02010609030101010101" charset="-122"/>
              <a:cs typeface="新宋体" panose="02010609030101010101" charset="-122"/>
            </a:endParaRPr>
          </a:p>
        </p:txBody>
      </p:sp>
      <p:sp>
        <p:nvSpPr>
          <p:cNvPr id="12" name="object 12"/>
          <p:cNvSpPr txBox="1"/>
          <p:nvPr/>
        </p:nvSpPr>
        <p:spPr>
          <a:xfrm>
            <a:off x="8126793" y="6578600"/>
            <a:ext cx="736600" cy="418465"/>
          </a:xfrm>
          <a:prstGeom prst="rect">
            <a:avLst/>
          </a:prstGeom>
        </p:spPr>
        <p:txBody>
          <a:bodyPr vert="horz" wrap="square" lIns="0" tIns="0" rIns="0" bIns="0" rtlCol="0">
            <a:spAutoFit/>
          </a:bodyPr>
          <a:lstStyle/>
          <a:p>
            <a:pPr marL="12700">
              <a:lnSpc>
                <a:spcPts val="3295"/>
              </a:lnSpc>
            </a:pPr>
            <a:r>
              <a:rPr sz="2800" spc="-5" dirty="0">
                <a:solidFill>
                  <a:srgbClr val="FF0000"/>
                </a:solidFill>
                <a:latin typeface="新宋体" panose="02010609030101010101" charset="-122"/>
                <a:cs typeface="新宋体" panose="02010609030101010101" charset="-122"/>
              </a:rPr>
              <a:t>P=62</a:t>
            </a:r>
            <a:endParaRPr sz="2800">
              <a:latin typeface="新宋体" panose="02010609030101010101" charset="-122"/>
              <a:cs typeface="新宋体" panose="02010609030101010101" charset="-122"/>
            </a:endParaRPr>
          </a:p>
        </p:txBody>
      </p:sp>
      <p:sp>
        <p:nvSpPr>
          <p:cNvPr id="13" name="object 13"/>
          <p:cNvSpPr txBox="1"/>
          <p:nvPr/>
        </p:nvSpPr>
        <p:spPr>
          <a:xfrm>
            <a:off x="2718180" y="6578600"/>
            <a:ext cx="736600" cy="418465"/>
          </a:xfrm>
          <a:prstGeom prst="rect">
            <a:avLst/>
          </a:prstGeom>
        </p:spPr>
        <p:txBody>
          <a:bodyPr vert="horz" wrap="square" lIns="0" tIns="0" rIns="0" bIns="0" rtlCol="0">
            <a:spAutoFit/>
          </a:bodyPr>
          <a:lstStyle/>
          <a:p>
            <a:pPr marL="12700">
              <a:lnSpc>
                <a:spcPts val="3295"/>
              </a:lnSpc>
            </a:pPr>
            <a:r>
              <a:rPr sz="2800" spc="-5" dirty="0">
                <a:solidFill>
                  <a:srgbClr val="FF0000"/>
                </a:solidFill>
                <a:latin typeface="新宋体" panose="02010609030101010101" charset="-122"/>
                <a:cs typeface="新宋体" panose="02010609030101010101" charset="-122"/>
              </a:rPr>
              <a:t>N=64</a:t>
            </a:r>
            <a:endParaRPr sz="2800">
              <a:latin typeface="新宋体" panose="02010609030101010101" charset="-122"/>
              <a:cs typeface="新宋体" panose="02010609030101010101" charset="-122"/>
            </a:endParaRPr>
          </a:p>
        </p:txBody>
      </p:sp>
      <p:sp>
        <p:nvSpPr>
          <p:cNvPr id="14" name="object 14"/>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
        <p:nvSpPr>
          <p:cNvPr id="6" name="object 6"/>
          <p:cNvSpPr/>
          <p:nvPr/>
        </p:nvSpPr>
        <p:spPr>
          <a:xfrm>
            <a:off x="2251595" y="2349245"/>
            <a:ext cx="6256020" cy="358902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246247" y="1893570"/>
            <a:ext cx="16256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原图的方形边界</a:t>
            </a:r>
            <a:endParaRPr sz="1800">
              <a:latin typeface="宋体" panose="02010600030101010101" pitchFamily="2" charset="-122"/>
              <a:cs typeface="宋体" panose="02010600030101010101" pitchFamily="2" charset="-122"/>
            </a:endParaRPr>
          </a:p>
        </p:txBody>
      </p:sp>
      <p:sp>
        <p:nvSpPr>
          <p:cNvPr id="8" name="object 8"/>
          <p:cNvSpPr/>
          <p:nvPr/>
        </p:nvSpPr>
        <p:spPr>
          <a:xfrm>
            <a:off x="7218311" y="2265426"/>
            <a:ext cx="1511935" cy="1297305"/>
          </a:xfrm>
          <a:custGeom>
            <a:avLst/>
            <a:gdLst/>
            <a:ahLst/>
            <a:cxnLst/>
            <a:rect l="l" t="t" r="r" b="b"/>
            <a:pathLst>
              <a:path w="1511934" h="1297304">
                <a:moveTo>
                  <a:pt x="755903" y="0"/>
                </a:moveTo>
                <a:lnTo>
                  <a:pt x="704138" y="1495"/>
                </a:lnTo>
                <a:lnTo>
                  <a:pt x="653310" y="5919"/>
                </a:lnTo>
                <a:lnTo>
                  <a:pt x="603533" y="13174"/>
                </a:lnTo>
                <a:lnTo>
                  <a:pt x="554919" y="23163"/>
                </a:lnTo>
                <a:lnTo>
                  <a:pt x="507580" y="35790"/>
                </a:lnTo>
                <a:lnTo>
                  <a:pt x="461629" y="50958"/>
                </a:lnTo>
                <a:lnTo>
                  <a:pt x="417178" y="68571"/>
                </a:lnTo>
                <a:lnTo>
                  <a:pt x="374339" y="88533"/>
                </a:lnTo>
                <a:lnTo>
                  <a:pt x="333226" y="110745"/>
                </a:lnTo>
                <a:lnTo>
                  <a:pt x="293950" y="135113"/>
                </a:lnTo>
                <a:lnTo>
                  <a:pt x="256624" y="161540"/>
                </a:lnTo>
                <a:lnTo>
                  <a:pt x="221360" y="189928"/>
                </a:lnTo>
                <a:lnTo>
                  <a:pt x="188272" y="220182"/>
                </a:lnTo>
                <a:lnTo>
                  <a:pt x="157471" y="252204"/>
                </a:lnTo>
                <a:lnTo>
                  <a:pt x="129069" y="285898"/>
                </a:lnTo>
                <a:lnTo>
                  <a:pt x="103180" y="321168"/>
                </a:lnTo>
                <a:lnTo>
                  <a:pt x="79915" y="357917"/>
                </a:lnTo>
                <a:lnTo>
                  <a:pt x="59388" y="396049"/>
                </a:lnTo>
                <a:lnTo>
                  <a:pt x="41710" y="435466"/>
                </a:lnTo>
                <a:lnTo>
                  <a:pt x="26994" y="476073"/>
                </a:lnTo>
                <a:lnTo>
                  <a:pt x="15353" y="517773"/>
                </a:lnTo>
                <a:lnTo>
                  <a:pt x="6898" y="560468"/>
                </a:lnTo>
                <a:lnTo>
                  <a:pt x="1743" y="604063"/>
                </a:lnTo>
                <a:lnTo>
                  <a:pt x="0" y="648462"/>
                </a:lnTo>
                <a:lnTo>
                  <a:pt x="1743" y="692860"/>
                </a:lnTo>
                <a:lnTo>
                  <a:pt x="6898" y="736455"/>
                </a:lnTo>
                <a:lnTo>
                  <a:pt x="15353" y="779150"/>
                </a:lnTo>
                <a:lnTo>
                  <a:pt x="26994" y="820850"/>
                </a:lnTo>
                <a:lnTo>
                  <a:pt x="41710" y="861457"/>
                </a:lnTo>
                <a:lnTo>
                  <a:pt x="59388" y="900874"/>
                </a:lnTo>
                <a:lnTo>
                  <a:pt x="79915" y="939006"/>
                </a:lnTo>
                <a:lnTo>
                  <a:pt x="103180" y="975755"/>
                </a:lnTo>
                <a:lnTo>
                  <a:pt x="129069" y="1011025"/>
                </a:lnTo>
                <a:lnTo>
                  <a:pt x="157471" y="1044719"/>
                </a:lnTo>
                <a:lnTo>
                  <a:pt x="188272" y="1076741"/>
                </a:lnTo>
                <a:lnTo>
                  <a:pt x="221360" y="1106995"/>
                </a:lnTo>
                <a:lnTo>
                  <a:pt x="256624" y="1135383"/>
                </a:lnTo>
                <a:lnTo>
                  <a:pt x="293950" y="1161810"/>
                </a:lnTo>
                <a:lnTo>
                  <a:pt x="333226" y="1186178"/>
                </a:lnTo>
                <a:lnTo>
                  <a:pt x="374339" y="1208390"/>
                </a:lnTo>
                <a:lnTo>
                  <a:pt x="417178" y="1228352"/>
                </a:lnTo>
                <a:lnTo>
                  <a:pt x="461629" y="1245965"/>
                </a:lnTo>
                <a:lnTo>
                  <a:pt x="507580" y="1261133"/>
                </a:lnTo>
                <a:lnTo>
                  <a:pt x="554919" y="1273760"/>
                </a:lnTo>
                <a:lnTo>
                  <a:pt x="603533" y="1283749"/>
                </a:lnTo>
                <a:lnTo>
                  <a:pt x="653310" y="1291004"/>
                </a:lnTo>
                <a:lnTo>
                  <a:pt x="704138" y="1295428"/>
                </a:lnTo>
                <a:lnTo>
                  <a:pt x="755903" y="1296924"/>
                </a:lnTo>
                <a:lnTo>
                  <a:pt x="807669" y="1295428"/>
                </a:lnTo>
                <a:lnTo>
                  <a:pt x="858497" y="1291004"/>
                </a:lnTo>
                <a:lnTo>
                  <a:pt x="908274" y="1283749"/>
                </a:lnTo>
                <a:lnTo>
                  <a:pt x="956888" y="1273760"/>
                </a:lnTo>
                <a:lnTo>
                  <a:pt x="1004227" y="1261133"/>
                </a:lnTo>
                <a:lnTo>
                  <a:pt x="1050178" y="1245965"/>
                </a:lnTo>
                <a:lnTo>
                  <a:pt x="1094629" y="1228352"/>
                </a:lnTo>
                <a:lnTo>
                  <a:pt x="1137468" y="1208390"/>
                </a:lnTo>
                <a:lnTo>
                  <a:pt x="1178581" y="1186178"/>
                </a:lnTo>
                <a:lnTo>
                  <a:pt x="1217857" y="1161810"/>
                </a:lnTo>
                <a:lnTo>
                  <a:pt x="1255183" y="1135383"/>
                </a:lnTo>
                <a:lnTo>
                  <a:pt x="1290446" y="1106995"/>
                </a:lnTo>
                <a:lnTo>
                  <a:pt x="1323535" y="1076741"/>
                </a:lnTo>
                <a:lnTo>
                  <a:pt x="1354336" y="1044719"/>
                </a:lnTo>
                <a:lnTo>
                  <a:pt x="1382738" y="1011025"/>
                </a:lnTo>
                <a:lnTo>
                  <a:pt x="1408627" y="975755"/>
                </a:lnTo>
                <a:lnTo>
                  <a:pt x="1431892" y="939006"/>
                </a:lnTo>
                <a:lnTo>
                  <a:pt x="1452419" y="900874"/>
                </a:lnTo>
                <a:lnTo>
                  <a:pt x="1470097" y="861457"/>
                </a:lnTo>
                <a:lnTo>
                  <a:pt x="1484813" y="820850"/>
                </a:lnTo>
                <a:lnTo>
                  <a:pt x="1496454" y="779150"/>
                </a:lnTo>
                <a:lnTo>
                  <a:pt x="1504909" y="736455"/>
                </a:lnTo>
                <a:lnTo>
                  <a:pt x="1510064" y="692860"/>
                </a:lnTo>
                <a:lnTo>
                  <a:pt x="1511808" y="648461"/>
                </a:lnTo>
                <a:lnTo>
                  <a:pt x="1510064" y="604063"/>
                </a:lnTo>
                <a:lnTo>
                  <a:pt x="1504909" y="560468"/>
                </a:lnTo>
                <a:lnTo>
                  <a:pt x="1496454" y="517773"/>
                </a:lnTo>
                <a:lnTo>
                  <a:pt x="1484813" y="476073"/>
                </a:lnTo>
                <a:lnTo>
                  <a:pt x="1470097" y="435466"/>
                </a:lnTo>
                <a:lnTo>
                  <a:pt x="1452419" y="396049"/>
                </a:lnTo>
                <a:lnTo>
                  <a:pt x="1431892" y="357917"/>
                </a:lnTo>
                <a:lnTo>
                  <a:pt x="1408627" y="321168"/>
                </a:lnTo>
                <a:lnTo>
                  <a:pt x="1382738" y="285898"/>
                </a:lnTo>
                <a:lnTo>
                  <a:pt x="1354336" y="252204"/>
                </a:lnTo>
                <a:lnTo>
                  <a:pt x="1323535" y="220182"/>
                </a:lnTo>
                <a:lnTo>
                  <a:pt x="1290446" y="189928"/>
                </a:lnTo>
                <a:lnTo>
                  <a:pt x="1255183" y="161540"/>
                </a:lnTo>
                <a:lnTo>
                  <a:pt x="1217857" y="135113"/>
                </a:lnTo>
                <a:lnTo>
                  <a:pt x="1178581" y="110745"/>
                </a:lnTo>
                <a:lnTo>
                  <a:pt x="1137468" y="88533"/>
                </a:lnTo>
                <a:lnTo>
                  <a:pt x="1094629" y="68571"/>
                </a:lnTo>
                <a:lnTo>
                  <a:pt x="1050178" y="50958"/>
                </a:lnTo>
                <a:lnTo>
                  <a:pt x="1004227" y="35790"/>
                </a:lnTo>
                <a:lnTo>
                  <a:pt x="956888" y="23163"/>
                </a:lnTo>
                <a:lnTo>
                  <a:pt x="908274" y="13174"/>
                </a:lnTo>
                <a:lnTo>
                  <a:pt x="858497" y="5919"/>
                </a:lnTo>
                <a:lnTo>
                  <a:pt x="807669" y="1495"/>
                </a:lnTo>
                <a:lnTo>
                  <a:pt x="755903" y="0"/>
                </a:lnTo>
                <a:close/>
              </a:path>
            </a:pathLst>
          </a:custGeom>
          <a:ln w="12700">
            <a:solidFill>
              <a:srgbClr val="EE2B0A"/>
            </a:solidFill>
          </a:ln>
        </p:spPr>
        <p:txBody>
          <a:bodyPr wrap="square" lIns="0" tIns="0" rIns="0" bIns="0" rtlCol="0"/>
          <a:lstStyle/>
          <a:p>
            <a:endParaRPr/>
          </a:p>
        </p:txBody>
      </p:sp>
      <p:sp>
        <p:nvSpPr>
          <p:cNvPr id="9" name="object 9"/>
          <p:cNvSpPr/>
          <p:nvPr/>
        </p:nvSpPr>
        <p:spPr>
          <a:xfrm>
            <a:off x="4555883" y="4712970"/>
            <a:ext cx="1511935" cy="1297305"/>
          </a:xfrm>
          <a:custGeom>
            <a:avLst/>
            <a:gdLst/>
            <a:ahLst/>
            <a:cxnLst/>
            <a:rect l="l" t="t" r="r" b="b"/>
            <a:pathLst>
              <a:path w="1511935" h="1297304">
                <a:moveTo>
                  <a:pt x="755903" y="0"/>
                </a:moveTo>
                <a:lnTo>
                  <a:pt x="704138" y="1495"/>
                </a:lnTo>
                <a:lnTo>
                  <a:pt x="653310" y="5919"/>
                </a:lnTo>
                <a:lnTo>
                  <a:pt x="603533" y="13174"/>
                </a:lnTo>
                <a:lnTo>
                  <a:pt x="554919" y="23163"/>
                </a:lnTo>
                <a:lnTo>
                  <a:pt x="507580" y="35790"/>
                </a:lnTo>
                <a:lnTo>
                  <a:pt x="461629" y="50958"/>
                </a:lnTo>
                <a:lnTo>
                  <a:pt x="417178" y="68571"/>
                </a:lnTo>
                <a:lnTo>
                  <a:pt x="374339" y="88533"/>
                </a:lnTo>
                <a:lnTo>
                  <a:pt x="333226" y="110745"/>
                </a:lnTo>
                <a:lnTo>
                  <a:pt x="293950" y="135113"/>
                </a:lnTo>
                <a:lnTo>
                  <a:pt x="256624" y="161540"/>
                </a:lnTo>
                <a:lnTo>
                  <a:pt x="221360" y="189928"/>
                </a:lnTo>
                <a:lnTo>
                  <a:pt x="188272" y="220182"/>
                </a:lnTo>
                <a:lnTo>
                  <a:pt x="157471" y="252204"/>
                </a:lnTo>
                <a:lnTo>
                  <a:pt x="129069" y="285898"/>
                </a:lnTo>
                <a:lnTo>
                  <a:pt x="103180" y="321168"/>
                </a:lnTo>
                <a:lnTo>
                  <a:pt x="79915" y="357917"/>
                </a:lnTo>
                <a:lnTo>
                  <a:pt x="59388" y="396049"/>
                </a:lnTo>
                <a:lnTo>
                  <a:pt x="41710" y="435466"/>
                </a:lnTo>
                <a:lnTo>
                  <a:pt x="26994" y="476073"/>
                </a:lnTo>
                <a:lnTo>
                  <a:pt x="15353" y="517773"/>
                </a:lnTo>
                <a:lnTo>
                  <a:pt x="6898" y="560468"/>
                </a:lnTo>
                <a:lnTo>
                  <a:pt x="1743" y="604063"/>
                </a:lnTo>
                <a:lnTo>
                  <a:pt x="0" y="648461"/>
                </a:lnTo>
                <a:lnTo>
                  <a:pt x="1743" y="692860"/>
                </a:lnTo>
                <a:lnTo>
                  <a:pt x="6898" y="736455"/>
                </a:lnTo>
                <a:lnTo>
                  <a:pt x="15353" y="779150"/>
                </a:lnTo>
                <a:lnTo>
                  <a:pt x="26994" y="820850"/>
                </a:lnTo>
                <a:lnTo>
                  <a:pt x="41710" y="861457"/>
                </a:lnTo>
                <a:lnTo>
                  <a:pt x="59388" y="900874"/>
                </a:lnTo>
                <a:lnTo>
                  <a:pt x="79915" y="939006"/>
                </a:lnTo>
                <a:lnTo>
                  <a:pt x="103180" y="975755"/>
                </a:lnTo>
                <a:lnTo>
                  <a:pt x="129069" y="1011025"/>
                </a:lnTo>
                <a:lnTo>
                  <a:pt x="157471" y="1044719"/>
                </a:lnTo>
                <a:lnTo>
                  <a:pt x="188272" y="1076741"/>
                </a:lnTo>
                <a:lnTo>
                  <a:pt x="221360" y="1106995"/>
                </a:lnTo>
                <a:lnTo>
                  <a:pt x="256624" y="1135383"/>
                </a:lnTo>
                <a:lnTo>
                  <a:pt x="293950" y="1161810"/>
                </a:lnTo>
                <a:lnTo>
                  <a:pt x="333226" y="1186178"/>
                </a:lnTo>
                <a:lnTo>
                  <a:pt x="374339" y="1208390"/>
                </a:lnTo>
                <a:lnTo>
                  <a:pt x="417178" y="1228352"/>
                </a:lnTo>
                <a:lnTo>
                  <a:pt x="461629" y="1245965"/>
                </a:lnTo>
                <a:lnTo>
                  <a:pt x="507580" y="1261133"/>
                </a:lnTo>
                <a:lnTo>
                  <a:pt x="554919" y="1273760"/>
                </a:lnTo>
                <a:lnTo>
                  <a:pt x="603533" y="1283749"/>
                </a:lnTo>
                <a:lnTo>
                  <a:pt x="653310" y="1291004"/>
                </a:lnTo>
                <a:lnTo>
                  <a:pt x="704138" y="1295428"/>
                </a:lnTo>
                <a:lnTo>
                  <a:pt x="755903" y="1296923"/>
                </a:lnTo>
                <a:lnTo>
                  <a:pt x="807669" y="1295428"/>
                </a:lnTo>
                <a:lnTo>
                  <a:pt x="858497" y="1291004"/>
                </a:lnTo>
                <a:lnTo>
                  <a:pt x="908274" y="1283749"/>
                </a:lnTo>
                <a:lnTo>
                  <a:pt x="956888" y="1273760"/>
                </a:lnTo>
                <a:lnTo>
                  <a:pt x="1004227" y="1261133"/>
                </a:lnTo>
                <a:lnTo>
                  <a:pt x="1050178" y="1245965"/>
                </a:lnTo>
                <a:lnTo>
                  <a:pt x="1094629" y="1228352"/>
                </a:lnTo>
                <a:lnTo>
                  <a:pt x="1137468" y="1208390"/>
                </a:lnTo>
                <a:lnTo>
                  <a:pt x="1178581" y="1186178"/>
                </a:lnTo>
                <a:lnTo>
                  <a:pt x="1217857" y="1161810"/>
                </a:lnTo>
                <a:lnTo>
                  <a:pt x="1255183" y="1135383"/>
                </a:lnTo>
                <a:lnTo>
                  <a:pt x="1290446" y="1106995"/>
                </a:lnTo>
                <a:lnTo>
                  <a:pt x="1323535" y="1076741"/>
                </a:lnTo>
                <a:lnTo>
                  <a:pt x="1354336" y="1044719"/>
                </a:lnTo>
                <a:lnTo>
                  <a:pt x="1382738" y="1011025"/>
                </a:lnTo>
                <a:lnTo>
                  <a:pt x="1408627" y="975755"/>
                </a:lnTo>
                <a:lnTo>
                  <a:pt x="1431892" y="939006"/>
                </a:lnTo>
                <a:lnTo>
                  <a:pt x="1452419" y="900874"/>
                </a:lnTo>
                <a:lnTo>
                  <a:pt x="1470097" y="861457"/>
                </a:lnTo>
                <a:lnTo>
                  <a:pt x="1484813" y="820850"/>
                </a:lnTo>
                <a:lnTo>
                  <a:pt x="1496454" y="779150"/>
                </a:lnTo>
                <a:lnTo>
                  <a:pt x="1504909" y="736455"/>
                </a:lnTo>
                <a:lnTo>
                  <a:pt x="1510064" y="692860"/>
                </a:lnTo>
                <a:lnTo>
                  <a:pt x="1511808" y="648461"/>
                </a:lnTo>
                <a:lnTo>
                  <a:pt x="1510064" y="604063"/>
                </a:lnTo>
                <a:lnTo>
                  <a:pt x="1504909" y="560468"/>
                </a:lnTo>
                <a:lnTo>
                  <a:pt x="1496454" y="517773"/>
                </a:lnTo>
                <a:lnTo>
                  <a:pt x="1484813" y="476073"/>
                </a:lnTo>
                <a:lnTo>
                  <a:pt x="1470097" y="435466"/>
                </a:lnTo>
                <a:lnTo>
                  <a:pt x="1452419" y="396049"/>
                </a:lnTo>
                <a:lnTo>
                  <a:pt x="1431892" y="357917"/>
                </a:lnTo>
                <a:lnTo>
                  <a:pt x="1408627" y="321168"/>
                </a:lnTo>
                <a:lnTo>
                  <a:pt x="1382738" y="285898"/>
                </a:lnTo>
                <a:lnTo>
                  <a:pt x="1354336" y="252204"/>
                </a:lnTo>
                <a:lnTo>
                  <a:pt x="1323535" y="220182"/>
                </a:lnTo>
                <a:lnTo>
                  <a:pt x="1290446" y="189928"/>
                </a:lnTo>
                <a:lnTo>
                  <a:pt x="1255183" y="161540"/>
                </a:lnTo>
                <a:lnTo>
                  <a:pt x="1217857" y="135113"/>
                </a:lnTo>
                <a:lnTo>
                  <a:pt x="1178581" y="110745"/>
                </a:lnTo>
                <a:lnTo>
                  <a:pt x="1137468" y="88533"/>
                </a:lnTo>
                <a:lnTo>
                  <a:pt x="1094629" y="68571"/>
                </a:lnTo>
                <a:lnTo>
                  <a:pt x="1050178" y="50958"/>
                </a:lnTo>
                <a:lnTo>
                  <a:pt x="1004227" y="35790"/>
                </a:lnTo>
                <a:lnTo>
                  <a:pt x="956888" y="23163"/>
                </a:lnTo>
                <a:lnTo>
                  <a:pt x="908274" y="13174"/>
                </a:lnTo>
                <a:lnTo>
                  <a:pt x="858497" y="5919"/>
                </a:lnTo>
                <a:lnTo>
                  <a:pt x="807669" y="1495"/>
                </a:lnTo>
                <a:lnTo>
                  <a:pt x="755903" y="0"/>
                </a:lnTo>
                <a:close/>
              </a:path>
            </a:pathLst>
          </a:custGeom>
          <a:ln w="12700">
            <a:solidFill>
              <a:srgbClr val="EE2B0A"/>
            </a:solidFill>
          </a:ln>
        </p:spPr>
        <p:txBody>
          <a:bodyPr wrap="square" lIns="0" tIns="0" rIns="0" bIns="0" rtlCol="0"/>
          <a:lstStyle/>
          <a:p>
            <a:endParaRPr/>
          </a:p>
        </p:txBody>
      </p:sp>
      <p:sp>
        <p:nvSpPr>
          <p:cNvPr id="10" name="object 10"/>
          <p:cNvSpPr txBox="1"/>
          <p:nvPr/>
        </p:nvSpPr>
        <p:spPr>
          <a:xfrm>
            <a:off x="1984387" y="5801166"/>
            <a:ext cx="7112000" cy="1149350"/>
          </a:xfrm>
          <a:prstGeom prst="rect">
            <a:avLst/>
          </a:prstGeom>
        </p:spPr>
        <p:txBody>
          <a:bodyPr vert="horz" wrap="square" lIns="0" tIns="0" rIns="0" bIns="0" rtlCol="0">
            <a:spAutoFit/>
          </a:bodyPr>
          <a:lstStyle/>
          <a:p>
            <a:pPr marL="12700" marR="5080" indent="2313305">
              <a:lnSpc>
                <a:spcPct val="137000"/>
              </a:lnSpc>
            </a:pPr>
            <a:r>
              <a:rPr sz="1800" dirty="0">
                <a:solidFill>
                  <a:srgbClr val="EE2B0A"/>
                </a:solidFill>
                <a:latin typeface="Times New Roman" panose="02020603050405020304"/>
                <a:cs typeface="Times New Roman" panose="02020603050405020304"/>
              </a:rPr>
              <a:t>P=56</a:t>
            </a:r>
            <a:r>
              <a:rPr sz="1800" spc="-5" dirty="0">
                <a:solidFill>
                  <a:srgbClr val="EE2B0A"/>
                </a:solidFill>
                <a:latin typeface="宋体" panose="02010600030101010101" pitchFamily="2" charset="-122"/>
                <a:cs typeface="宋体" panose="02010600030101010101" pitchFamily="2" charset="-122"/>
              </a:rPr>
              <a:t>，拐角点开始突出 </a:t>
            </a:r>
            <a:r>
              <a:rPr sz="1800" dirty="0">
                <a:solidFill>
                  <a:srgbClr val="EE2B0A"/>
                </a:solidFill>
                <a:latin typeface="宋体" panose="02010600030101010101" pitchFamily="2" charset="-122"/>
                <a:cs typeface="宋体" panose="02010600030101010101" pitchFamily="2" charset="-122"/>
              </a:rPr>
              <a:t>结论：低阶系数能够反映大体形状，高阶系数可以精确定义形状特征，</a:t>
            </a:r>
            <a:endParaRPr sz="1800">
              <a:latin typeface="宋体" panose="02010600030101010101" pitchFamily="2" charset="-122"/>
              <a:cs typeface="宋体" panose="02010600030101010101" pitchFamily="2" charset="-122"/>
            </a:endParaRPr>
          </a:p>
          <a:p>
            <a:pPr marL="697865">
              <a:lnSpc>
                <a:spcPts val="2155"/>
              </a:lnSpc>
              <a:spcBef>
                <a:spcPts val="965"/>
              </a:spcBef>
            </a:pPr>
            <a:r>
              <a:rPr sz="1800" dirty="0">
                <a:solidFill>
                  <a:srgbClr val="EE2B0A"/>
                </a:solidFill>
                <a:latin typeface="宋体" panose="02010600030101010101" pitchFamily="2" charset="-122"/>
                <a:cs typeface="宋体" panose="02010600030101010101" pitchFamily="2" charset="-122"/>
              </a:rPr>
              <a:t>少数傅里叶描述子携带了形状信息，能够反映边界的大略本质。</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54251" y="933196"/>
            <a:ext cx="7794625" cy="4090670"/>
          </a:xfrm>
          <a:prstGeom prst="rect">
            <a:avLst/>
          </a:prstGeom>
        </p:spPr>
        <p:txBody>
          <a:bodyPr vert="horz" wrap="square" lIns="0" tIns="0" rIns="0" bIns="0" rtlCol="0">
            <a:spAutoFit/>
          </a:bodyPr>
          <a:lstStyle/>
          <a:p>
            <a:pPr marL="8382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40"/>
              </a:spcBef>
            </a:pPr>
            <a:endParaRPr sz="2700">
              <a:latin typeface="Times New Roman" panose="02020603050405020304"/>
              <a:cs typeface="Times New Roman" panose="02020603050405020304"/>
            </a:endParaRPr>
          </a:p>
          <a:p>
            <a:pPr marL="12700">
              <a:lnSpc>
                <a:spcPct val="100000"/>
              </a:lnSpc>
              <a:tabLst>
                <a:tab pos="5588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傅里叶描述符</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10" dirty="0">
                <a:latin typeface="新宋体" panose="02010609030101010101" charset="-122"/>
                <a:cs typeface="新宋体" panose="02010609030101010101" charset="-122"/>
              </a:rPr>
              <a:t>3）使用价值</a:t>
            </a:r>
            <a:endParaRPr sz="3200">
              <a:latin typeface="新宋体" panose="02010609030101010101" charset="-122"/>
              <a:cs typeface="新宋体" panose="02010609030101010101" charset="-122"/>
            </a:endParaRPr>
          </a:p>
          <a:p>
            <a:pPr marL="755650" marR="5080" indent="-286385">
              <a:lnSpc>
                <a:spcPct val="100000"/>
              </a:lnSpc>
              <a:spcBef>
                <a:spcPts val="760"/>
              </a:spcBef>
            </a:pPr>
            <a:r>
              <a:rPr sz="3200" spc="-5" dirty="0">
                <a:latin typeface="新宋体" panose="02010609030101010101" charset="-122"/>
                <a:cs typeface="新宋体" panose="02010609030101010101" charset="-122"/>
              </a:rPr>
              <a:t>（1）较少的傅里叶描述子（如4个），就 可以获取边界本质的整体轮廓</a:t>
            </a:r>
            <a:endParaRPr sz="3200">
              <a:latin typeface="新宋体" panose="02010609030101010101" charset="-122"/>
              <a:cs typeface="新宋体" panose="02010609030101010101" charset="-122"/>
            </a:endParaRPr>
          </a:p>
          <a:p>
            <a:pPr marL="755650" marR="207645" indent="-286385">
              <a:lnSpc>
                <a:spcPct val="100000"/>
              </a:lnSpc>
              <a:spcBef>
                <a:spcPts val="760"/>
              </a:spcBef>
            </a:pPr>
            <a:r>
              <a:rPr sz="3200" spc="-5" dirty="0">
                <a:latin typeface="新宋体" panose="02010609030101010101" charset="-122"/>
                <a:cs typeface="新宋体" panose="02010609030101010101" charset="-122"/>
              </a:rPr>
              <a:t>（2）这些带有边界信息的描述子，可以 用来区分明显不同的边界</a:t>
            </a:r>
            <a:endParaRPr sz="3200">
              <a:latin typeface="新宋体" panose="02010609030101010101" charset="-122"/>
              <a:cs typeface="新宋体" panose="02010609030101010101" charset="-122"/>
            </a:endParaRPr>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16328" y="1676146"/>
            <a:ext cx="7950200" cy="2233930"/>
          </a:xfrm>
          <a:prstGeom prst="rect">
            <a:avLst/>
          </a:prstGeom>
        </p:spPr>
        <p:txBody>
          <a:bodyPr vert="horz" wrap="square" lIns="0" tIns="0" rIns="0" bIns="0" rtlCol="0">
            <a:spAutoFit/>
          </a:bodyPr>
          <a:lstStyle/>
          <a:p>
            <a:pPr marL="12700">
              <a:lnSpc>
                <a:spcPct val="100000"/>
              </a:lnSpc>
              <a:tabLst>
                <a:tab pos="5588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傅里叶描述符</a:t>
            </a:r>
            <a:endParaRPr sz="3200">
              <a:latin typeface="新宋体" panose="02010609030101010101" charset="-122"/>
              <a:cs typeface="新宋体" panose="02010609030101010101" charset="-122"/>
            </a:endParaRPr>
          </a:p>
          <a:p>
            <a:pPr marL="469900">
              <a:lnSpc>
                <a:spcPct val="100000"/>
              </a:lnSpc>
              <a:spcBef>
                <a:spcPts val="660"/>
              </a:spcBef>
              <a:tabLst>
                <a:tab pos="933450" algn="l"/>
              </a:tabLst>
            </a:pP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4）优点</a:t>
            </a:r>
            <a:endParaRPr sz="2800">
              <a:latin typeface="新宋体" panose="02010609030101010101" charset="-122"/>
              <a:cs typeface="新宋体" panose="02010609030101010101" charset="-122"/>
            </a:endParaRPr>
          </a:p>
          <a:p>
            <a:pPr marL="755650" marR="5080" indent="-285750">
              <a:lnSpc>
                <a:spcPct val="100000"/>
              </a:lnSpc>
              <a:spcBef>
                <a:spcPts val="560"/>
              </a:spcBef>
            </a:pPr>
            <a:r>
              <a:rPr sz="2400" dirty="0">
                <a:latin typeface="新宋体" panose="02010609030101010101" charset="-122"/>
                <a:cs typeface="新宋体" panose="02010609030101010101" charset="-122"/>
              </a:rPr>
              <a:t>（1）使用复数作为描述符，对于旋转、平移、缩放等操 作和起始点的选取不十分敏感。</a:t>
            </a:r>
            <a:endParaRPr sz="2400">
              <a:latin typeface="新宋体" panose="02010609030101010101" charset="-122"/>
              <a:cs typeface="新宋体" panose="02010609030101010101" charset="-122"/>
            </a:endParaRPr>
          </a:p>
          <a:p>
            <a:pPr marL="469900">
              <a:lnSpc>
                <a:spcPts val="2835"/>
              </a:lnSpc>
              <a:spcBef>
                <a:spcPts val="570"/>
              </a:spcBef>
            </a:pPr>
            <a:r>
              <a:rPr sz="2400" dirty="0">
                <a:latin typeface="新宋体" panose="02010609030101010101" charset="-122"/>
                <a:cs typeface="新宋体" panose="02010609030101010101" charset="-122"/>
              </a:rPr>
              <a:t>（2）几何变换的描述子可通过对函数作简单变换来获得</a:t>
            </a:r>
            <a:endParaRPr sz="2400">
              <a:latin typeface="新宋体" panose="02010609030101010101" charset="-122"/>
              <a:cs typeface="新宋体" panose="02010609030101010101" charset="-122"/>
            </a:endParaRPr>
          </a:p>
        </p:txBody>
      </p:sp>
      <p:sp>
        <p:nvSpPr>
          <p:cNvPr id="7" name="object 7"/>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graphicFrame>
        <p:nvGraphicFramePr>
          <p:cNvPr id="6" name="object 6"/>
          <p:cNvGraphicFramePr>
            <a:graphicFrameLocks noGrp="1"/>
          </p:cNvGraphicFramePr>
          <p:nvPr/>
        </p:nvGraphicFramePr>
        <p:xfrm>
          <a:off x="2894152" y="4124134"/>
          <a:ext cx="5486387" cy="2733289"/>
        </p:xfrm>
        <a:graphic>
          <a:graphicData uri="http://schemas.openxmlformats.org/drawingml/2006/table">
            <a:tbl>
              <a:tblPr firstRow="1" bandRow="1">
                <a:tableStyleId>{2D5ABB26-0587-4C30-8999-92F81FD0307C}</a:tableStyleId>
              </a:tblPr>
              <a:tblGrid>
                <a:gridCol w="1600200">
                  <a:extLst>
                    <a:ext uri="{9D8B030D-6E8A-4147-A177-3AD203B41FA5}">
                      <a16:colId xmlns="" xmlns:a16="http://schemas.microsoft.com/office/drawing/2014/main" val="20000"/>
                    </a:ext>
                  </a:extLst>
                </a:gridCol>
                <a:gridCol w="3886187">
                  <a:extLst>
                    <a:ext uri="{9D8B030D-6E8A-4147-A177-3AD203B41FA5}">
                      <a16:colId xmlns="" xmlns:a16="http://schemas.microsoft.com/office/drawing/2014/main" val="20001"/>
                    </a:ext>
                  </a:extLst>
                </a:gridCol>
              </a:tblGrid>
              <a:tr h="455675">
                <a:tc>
                  <a:txBody>
                    <a:bodyPr/>
                    <a:lstStyle/>
                    <a:p>
                      <a:pPr algn="ctr">
                        <a:lnSpc>
                          <a:spcPct val="100000"/>
                        </a:lnSpc>
                        <a:spcBef>
                          <a:spcPts val="325"/>
                        </a:spcBef>
                      </a:pPr>
                      <a:r>
                        <a:rPr sz="2400" dirty="0">
                          <a:latin typeface="新宋体" panose="02010609030101010101" charset="-122"/>
                          <a:cs typeface="新宋体" panose="02010609030101010101" charset="-122"/>
                        </a:rPr>
                        <a:t>几何变换</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021715">
                        <a:lnSpc>
                          <a:spcPct val="100000"/>
                        </a:lnSpc>
                        <a:spcBef>
                          <a:spcPts val="385"/>
                        </a:spcBef>
                      </a:pPr>
                      <a:r>
                        <a:rPr sz="2400" dirty="0">
                          <a:latin typeface="新宋体" panose="02010609030101010101" charset="-122"/>
                          <a:cs typeface="新宋体" panose="02010609030101010101" charset="-122"/>
                        </a:rPr>
                        <a:t>傅里叶描述子</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0"/>
                  </a:ext>
                </a:extLst>
              </a:tr>
              <a:tr h="455675">
                <a:tc>
                  <a:txBody>
                    <a:bodyPr/>
                    <a:lstStyle/>
                    <a:p>
                      <a:pPr algn="ctr">
                        <a:lnSpc>
                          <a:spcPct val="100000"/>
                        </a:lnSpc>
                        <a:spcBef>
                          <a:spcPts val="380"/>
                        </a:spcBef>
                      </a:pPr>
                      <a:r>
                        <a:rPr sz="2400" dirty="0">
                          <a:latin typeface="新宋体" panose="02010609030101010101" charset="-122"/>
                          <a:cs typeface="新宋体" panose="02010609030101010101" charset="-122"/>
                        </a:rPr>
                        <a:t>原形</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spcBef>
                          <a:spcPts val="380"/>
                        </a:spcBef>
                      </a:pPr>
                      <a:r>
                        <a:rPr sz="2400" dirty="0">
                          <a:latin typeface="新宋体" panose="02010609030101010101" charset="-122"/>
                          <a:cs typeface="新宋体" panose="02010609030101010101" charset="-122"/>
                        </a:rPr>
                        <a:t>a(u)</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1"/>
                  </a:ext>
                </a:extLst>
              </a:tr>
              <a:tr h="455675">
                <a:tc>
                  <a:txBody>
                    <a:bodyPr/>
                    <a:lstStyle/>
                    <a:p>
                      <a:pPr algn="ctr">
                        <a:lnSpc>
                          <a:spcPct val="100000"/>
                        </a:lnSpc>
                        <a:spcBef>
                          <a:spcPts val="380"/>
                        </a:spcBef>
                      </a:pPr>
                      <a:r>
                        <a:rPr sz="2400" dirty="0">
                          <a:latin typeface="新宋体" panose="02010609030101010101" charset="-122"/>
                          <a:cs typeface="新宋体" panose="02010609030101010101" charset="-122"/>
                        </a:rPr>
                        <a:t>旋转</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spcBef>
                          <a:spcPts val="370"/>
                        </a:spcBef>
                      </a:pPr>
                      <a:r>
                        <a:rPr sz="2400" dirty="0">
                          <a:latin typeface="新宋体" panose="02010609030101010101" charset="-122"/>
                          <a:cs typeface="新宋体" panose="02010609030101010101" charset="-122"/>
                        </a:rPr>
                        <a:t>a</a:t>
                      </a:r>
                      <a:r>
                        <a:rPr sz="2400" baseline="-21000" dirty="0">
                          <a:latin typeface="新宋体" panose="02010609030101010101" charset="-122"/>
                          <a:cs typeface="新宋体" panose="02010609030101010101" charset="-122"/>
                        </a:rPr>
                        <a:t>r</a:t>
                      </a:r>
                      <a:r>
                        <a:rPr sz="2400" spc="-5" dirty="0">
                          <a:latin typeface="新宋体" panose="02010609030101010101" charset="-122"/>
                          <a:cs typeface="新宋体" panose="02010609030101010101" charset="-122"/>
                        </a:rPr>
                        <a:t>(u</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a(u</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e</a:t>
                      </a:r>
                      <a:r>
                        <a:rPr sz="2400" spc="-7" baseline="24000" dirty="0">
                          <a:latin typeface="新宋体" panose="02010609030101010101" charset="-122"/>
                          <a:cs typeface="新宋体" panose="02010609030101010101" charset="-122"/>
                        </a:rPr>
                        <a:t>j</a:t>
                      </a:r>
                      <a:r>
                        <a:rPr sz="2400" baseline="24000" dirty="0">
                          <a:latin typeface="Symbol" panose="05050102010706020507"/>
                          <a:cs typeface="Symbol" panose="05050102010706020507"/>
                        </a:rPr>
                        <a:t></a:t>
                      </a:r>
                      <a:endParaRPr sz="2400" baseline="24000">
                        <a:latin typeface="Symbol" panose="05050102010706020507"/>
                        <a:cs typeface="Symbol" panose="05050102010706020507"/>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2"/>
                  </a:ext>
                </a:extLst>
              </a:tr>
              <a:tr h="455675">
                <a:tc>
                  <a:txBody>
                    <a:bodyPr/>
                    <a:lstStyle/>
                    <a:p>
                      <a:pPr algn="ctr">
                        <a:lnSpc>
                          <a:spcPct val="100000"/>
                        </a:lnSpc>
                        <a:spcBef>
                          <a:spcPts val="380"/>
                        </a:spcBef>
                      </a:pPr>
                      <a:r>
                        <a:rPr sz="2400" dirty="0">
                          <a:latin typeface="新宋体" panose="02010609030101010101" charset="-122"/>
                          <a:cs typeface="新宋体" panose="02010609030101010101" charset="-122"/>
                        </a:rPr>
                        <a:t>平移</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spcBef>
                          <a:spcPts val="275"/>
                        </a:spcBef>
                      </a:pPr>
                      <a:r>
                        <a:rPr sz="2400" dirty="0">
                          <a:latin typeface="新宋体" panose="02010609030101010101" charset="-122"/>
                          <a:cs typeface="新宋体" panose="02010609030101010101" charset="-122"/>
                        </a:rPr>
                        <a:t>a</a:t>
                      </a:r>
                      <a:r>
                        <a:rPr sz="2400" baseline="-21000" dirty="0">
                          <a:latin typeface="新宋体" panose="02010609030101010101" charset="-122"/>
                          <a:cs typeface="新宋体" panose="02010609030101010101" charset="-122"/>
                        </a:rPr>
                        <a:t>t</a:t>
                      </a:r>
                      <a:r>
                        <a:rPr sz="2400" spc="-5" dirty="0">
                          <a:latin typeface="新宋体" panose="02010609030101010101" charset="-122"/>
                          <a:cs typeface="新宋体" panose="02010609030101010101" charset="-122"/>
                        </a:rPr>
                        <a:t>(u</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a(u</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spc="-5" dirty="0">
                          <a:latin typeface="Symbol" panose="05050102010706020507"/>
                          <a:cs typeface="Symbol" panose="05050102010706020507"/>
                        </a:rPr>
                        <a:t></a:t>
                      </a:r>
                      <a:r>
                        <a:rPr sz="2400" spc="-7" baseline="-21000" dirty="0">
                          <a:latin typeface="新宋体" panose="02010609030101010101" charset="-122"/>
                          <a:cs typeface="新宋体" panose="02010609030101010101" charset="-122"/>
                        </a:rPr>
                        <a:t>x</a:t>
                      </a:r>
                      <a:r>
                        <a:rPr sz="2400" baseline="-21000" dirty="0">
                          <a:latin typeface="新宋体" panose="02010609030101010101" charset="-122"/>
                          <a:cs typeface="新宋体" panose="02010609030101010101" charset="-122"/>
                        </a:rPr>
                        <a:t>y</a:t>
                      </a:r>
                      <a:r>
                        <a:rPr sz="2400" dirty="0">
                          <a:latin typeface="Symbol" panose="05050102010706020507"/>
                          <a:cs typeface="Symbol" panose="05050102010706020507"/>
                        </a:rPr>
                        <a:t></a:t>
                      </a:r>
                      <a:r>
                        <a:rPr sz="2400" spc="-5" dirty="0">
                          <a:latin typeface="新宋体" panose="02010609030101010101" charset="-122"/>
                          <a:cs typeface="新宋体" panose="02010609030101010101" charset="-122"/>
                        </a:rPr>
                        <a:t>(u)</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3"/>
                  </a:ext>
                </a:extLst>
              </a:tr>
              <a:tr h="454913">
                <a:tc>
                  <a:txBody>
                    <a:bodyPr/>
                    <a:lstStyle/>
                    <a:p>
                      <a:pPr algn="ctr">
                        <a:lnSpc>
                          <a:spcPct val="100000"/>
                        </a:lnSpc>
                        <a:spcBef>
                          <a:spcPts val="380"/>
                        </a:spcBef>
                      </a:pPr>
                      <a:r>
                        <a:rPr sz="2400" dirty="0">
                          <a:latin typeface="新宋体" panose="02010609030101010101" charset="-122"/>
                          <a:cs typeface="新宋体" panose="02010609030101010101" charset="-122"/>
                        </a:rPr>
                        <a:t>缩放</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spcBef>
                          <a:spcPts val="275"/>
                        </a:spcBef>
                      </a:pPr>
                      <a:r>
                        <a:rPr sz="2400" dirty="0">
                          <a:latin typeface="新宋体" panose="02010609030101010101" charset="-122"/>
                          <a:cs typeface="新宋体" panose="02010609030101010101" charset="-122"/>
                        </a:rPr>
                        <a:t>a</a:t>
                      </a:r>
                      <a:r>
                        <a:rPr sz="2400" baseline="-21000" dirty="0">
                          <a:latin typeface="新宋体" panose="02010609030101010101" charset="-122"/>
                          <a:cs typeface="新宋体" panose="02010609030101010101" charset="-122"/>
                        </a:rPr>
                        <a:t>s</a:t>
                      </a:r>
                      <a:r>
                        <a:rPr sz="2400" spc="-5" dirty="0">
                          <a:latin typeface="新宋体" panose="02010609030101010101" charset="-122"/>
                          <a:cs typeface="新宋体" panose="02010609030101010101" charset="-122"/>
                        </a:rPr>
                        <a:t>(u</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spc="-5" dirty="0">
                          <a:latin typeface="Symbol" panose="05050102010706020507"/>
                          <a:cs typeface="Symbol" panose="05050102010706020507"/>
                        </a:rPr>
                        <a:t></a:t>
                      </a:r>
                      <a:r>
                        <a:rPr sz="2400" dirty="0">
                          <a:latin typeface="新宋体" panose="02010609030101010101" charset="-122"/>
                          <a:cs typeface="新宋体" panose="02010609030101010101" charset="-122"/>
                        </a:rPr>
                        <a:t>a(u)</a:t>
                      </a:r>
                      <a:endParaRPr sz="24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4"/>
                  </a:ext>
                </a:extLst>
              </a:tr>
              <a:tr h="455676">
                <a:tc>
                  <a:txBody>
                    <a:bodyPr/>
                    <a:lstStyle/>
                    <a:p>
                      <a:pPr algn="ctr">
                        <a:lnSpc>
                          <a:spcPct val="100000"/>
                        </a:lnSpc>
                        <a:spcBef>
                          <a:spcPts val="385"/>
                        </a:spcBef>
                      </a:pPr>
                      <a:r>
                        <a:rPr sz="2400" dirty="0">
                          <a:latin typeface="新宋体" panose="02010609030101010101" charset="-122"/>
                          <a:cs typeface="新宋体" panose="02010609030101010101" charset="-122"/>
                        </a:rPr>
                        <a:t>起点</a:t>
                      </a:r>
                      <a:endParaRPr sz="2400">
                        <a:latin typeface="新宋体" panose="02010609030101010101" charset="-122"/>
                        <a:cs typeface="新宋体" panose="02010609030101010101" charset="-122"/>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5725">
                        <a:lnSpc>
                          <a:spcPct val="100000"/>
                        </a:lnSpc>
                        <a:spcBef>
                          <a:spcPts val="375"/>
                        </a:spcBef>
                      </a:pPr>
                      <a:r>
                        <a:rPr sz="2400" dirty="0">
                          <a:latin typeface="新宋体" panose="02010609030101010101" charset="-122"/>
                          <a:cs typeface="新宋体" panose="02010609030101010101" charset="-122"/>
                        </a:rPr>
                        <a:t>a</a:t>
                      </a:r>
                      <a:r>
                        <a:rPr sz="2400" baseline="-21000" dirty="0">
                          <a:latin typeface="新宋体" panose="02010609030101010101" charset="-122"/>
                          <a:cs typeface="新宋体" panose="02010609030101010101" charset="-122"/>
                        </a:rPr>
                        <a:t>p</a:t>
                      </a:r>
                      <a:r>
                        <a:rPr sz="2400" spc="-5" dirty="0">
                          <a:latin typeface="新宋体" panose="02010609030101010101" charset="-122"/>
                          <a:cs typeface="新宋体" panose="02010609030101010101" charset="-122"/>
                        </a:rPr>
                        <a:t>(u</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a(u</a:t>
                      </a:r>
                      <a:r>
                        <a:rPr sz="2400" dirty="0">
                          <a:latin typeface="新宋体" panose="02010609030101010101" charset="-122"/>
                          <a:cs typeface="新宋体" panose="02010609030101010101" charset="-122"/>
                        </a:rPr>
                        <a:t>)</a:t>
                      </a:r>
                      <a:r>
                        <a:rPr sz="2400" spc="-5" dirty="0">
                          <a:latin typeface="新宋体" panose="02010609030101010101" charset="-122"/>
                          <a:cs typeface="新宋体" panose="02010609030101010101" charset="-122"/>
                        </a:rPr>
                        <a:t> e</a:t>
                      </a:r>
                      <a:r>
                        <a:rPr sz="2400" baseline="24000" dirty="0">
                          <a:latin typeface="新宋体" panose="02010609030101010101" charset="-122"/>
                          <a:cs typeface="新宋体" panose="02010609030101010101" charset="-122"/>
                        </a:rPr>
                        <a:t>-j</a:t>
                      </a:r>
                      <a:r>
                        <a:rPr sz="2400" spc="-7" baseline="24000" dirty="0">
                          <a:latin typeface="新宋体" panose="02010609030101010101" charset="-122"/>
                          <a:cs typeface="新宋体" panose="02010609030101010101" charset="-122"/>
                        </a:rPr>
                        <a:t>2</a:t>
                      </a:r>
                      <a:r>
                        <a:rPr sz="2400" spc="-7" baseline="24000" dirty="0">
                          <a:latin typeface="Symbol" panose="05050102010706020507"/>
                          <a:cs typeface="Symbol" panose="05050102010706020507"/>
                        </a:rPr>
                        <a:t></a:t>
                      </a:r>
                      <a:r>
                        <a:rPr sz="2400" baseline="24000" dirty="0">
                          <a:latin typeface="新宋体" panose="02010609030101010101" charset="-122"/>
                          <a:cs typeface="新宋体" panose="02010609030101010101" charset="-122"/>
                        </a:rPr>
                        <a:t>k</a:t>
                      </a:r>
                      <a:r>
                        <a:rPr sz="1650" spc="-7" baseline="25000" dirty="0">
                          <a:latin typeface="新宋体" panose="02010609030101010101" charset="-122"/>
                          <a:cs typeface="新宋体" panose="02010609030101010101" charset="-122"/>
                        </a:rPr>
                        <a:t>0</a:t>
                      </a:r>
                      <a:r>
                        <a:rPr sz="2400" spc="-7" baseline="24000" dirty="0">
                          <a:latin typeface="新宋体" panose="02010609030101010101" charset="-122"/>
                          <a:cs typeface="新宋体" panose="02010609030101010101" charset="-122"/>
                        </a:rPr>
                        <a:t>u/N</a:t>
                      </a:r>
                      <a:endParaRPr sz="2400" baseline="24000">
                        <a:latin typeface="新宋体" panose="02010609030101010101" charset="-122"/>
                        <a:cs typeface="新宋体" panose="02010609030101010101" charset="-122"/>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 xmlns:a16="http://schemas.microsoft.com/office/drawing/2014/main" val="10005"/>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718427" y="5117741"/>
            <a:ext cx="685800" cy="716280"/>
          </a:xfrm>
          <a:prstGeom prst="rect">
            <a:avLst/>
          </a:prstGeom>
        </p:spPr>
        <p:txBody>
          <a:bodyPr vert="horz" wrap="square" lIns="0" tIns="0" rIns="0" bIns="0" rtlCol="0">
            <a:spAutoFit/>
          </a:bodyPr>
          <a:lstStyle/>
          <a:p>
            <a:pPr marL="92075">
              <a:lnSpc>
                <a:spcPts val="3615"/>
              </a:lnSpc>
            </a:pPr>
            <a:r>
              <a:rPr sz="3600" b="1" dirty="0">
                <a:solidFill>
                  <a:srgbClr val="FFCC00"/>
                </a:solidFill>
                <a:latin typeface="Times New Roman" panose="02020603050405020304"/>
                <a:cs typeface="Times New Roman" panose="02020603050405020304"/>
              </a:rPr>
              <a:t>r</a:t>
            </a:r>
            <a:endParaRPr sz="3600">
              <a:latin typeface="Times New Roman" panose="02020603050405020304"/>
              <a:cs typeface="Times New Roman" panose="02020603050405020304"/>
            </a:endParaRPr>
          </a:p>
        </p:txBody>
      </p:sp>
      <p:sp>
        <p:nvSpPr>
          <p:cNvPr id="6" name="object 6"/>
          <p:cNvSpPr txBox="1">
            <a:spLocks noGrp="1"/>
          </p:cNvSpPr>
          <p:nvPr>
            <p:ph type="title"/>
          </p:nvPr>
        </p:nvSpPr>
        <p:spPr>
          <a:prstGeom prst="rect">
            <a:avLst/>
          </a:prstGeom>
        </p:spPr>
        <p:txBody>
          <a:bodyPr vert="horz" wrap="square" lIns="0" tIns="264322" rIns="0" bIns="0" rtlCol="0">
            <a:spAutoFit/>
          </a:bodyPr>
          <a:lstStyle/>
          <a:p>
            <a:pPr marL="351790">
              <a:lnSpc>
                <a:spcPct val="100000"/>
              </a:lnSpc>
            </a:pPr>
            <a:r>
              <a:rPr spc="-15" dirty="0">
                <a:latin typeface="新宋体" panose="02010609030101010101" charset="-122"/>
                <a:cs typeface="新宋体" panose="02010609030101010101" charset="-122"/>
              </a:rPr>
              <a:t>D</a:t>
            </a:r>
            <a:r>
              <a:rPr sz="3150" spc="-15" baseline="-21000" dirty="0">
                <a:latin typeface="新宋体" panose="02010609030101010101" charset="-122"/>
                <a:cs typeface="新宋体" panose="02010609030101010101" charset="-122"/>
              </a:rPr>
              <a:t>8</a:t>
            </a:r>
            <a:r>
              <a:rPr sz="3200" spc="-15" dirty="0">
                <a:latin typeface="新宋体" panose="02010609030101010101" charset="-122"/>
                <a:cs typeface="新宋体" panose="02010609030101010101" charset="-122"/>
              </a:rPr>
              <a:t>距离举例</a:t>
            </a:r>
            <a:endParaRPr sz="3200">
              <a:latin typeface="新宋体" panose="02010609030101010101" charset="-122"/>
              <a:cs typeface="新宋体" panose="02010609030101010101" charset="-122"/>
            </a:endParaRPr>
          </a:p>
        </p:txBody>
      </p:sp>
      <p:sp>
        <p:nvSpPr>
          <p:cNvPr id="7" name="object 7"/>
          <p:cNvSpPr txBox="1"/>
          <p:nvPr/>
        </p:nvSpPr>
        <p:spPr>
          <a:xfrm>
            <a:off x="1578228" y="1964944"/>
            <a:ext cx="4228465" cy="2055495"/>
          </a:xfrm>
          <a:prstGeom prst="rect">
            <a:avLst/>
          </a:prstGeom>
        </p:spPr>
        <p:txBody>
          <a:bodyPr vert="horz" wrap="square" lIns="0" tIns="0" rIns="0" bIns="0" rtlCol="0">
            <a:spAutoFit/>
          </a:bodyPr>
          <a:lstStyle/>
          <a:p>
            <a:pPr marL="355600" marR="5080" indent="-342900" algn="just">
              <a:lnSpc>
                <a:spcPct val="100000"/>
              </a:lnSpc>
            </a:pPr>
            <a:r>
              <a:rPr sz="2200" spc="745" dirty="0">
                <a:solidFill>
                  <a:srgbClr val="EE2B0A"/>
                </a:solidFill>
                <a:latin typeface="Segoe UI Symbol" panose="020B0502040204020203"/>
                <a:cs typeface="Segoe UI Symbol" panose="020B0502040204020203"/>
              </a:rPr>
              <a:t>•</a:t>
            </a:r>
            <a:r>
              <a:rPr lang="en-US" sz="2200" spc="745" dirty="0">
                <a:solidFill>
                  <a:srgbClr val="EE2B0A"/>
                </a:solidFill>
                <a:latin typeface="Segoe UI Symbol" panose="020B0502040204020203"/>
                <a:cs typeface="Segoe UI Symbol" panose="020B0502040204020203"/>
              </a:rPr>
              <a:t> </a:t>
            </a:r>
            <a:r>
              <a:rPr sz="3200" spc="-5" dirty="0" err="1">
                <a:latin typeface="新宋体" panose="02010609030101010101" charset="-122"/>
                <a:cs typeface="新宋体" panose="02010609030101010101" charset="-122"/>
              </a:rPr>
              <a:t>具有与</a:t>
            </a:r>
            <a:r>
              <a:rPr sz="3200" spc="-5" dirty="0">
                <a:latin typeface="新宋体" panose="02010609030101010101" charset="-122"/>
                <a:cs typeface="新宋体" panose="02010609030101010101" charset="-122"/>
              </a:rPr>
              <a:t>(x,y)</a:t>
            </a:r>
            <a:r>
              <a:rPr sz="3200" spc="-5" dirty="0" err="1">
                <a:latin typeface="新宋体" panose="02010609030101010101" charset="-122"/>
                <a:cs typeface="新宋体" panose="02010609030101010101" charset="-122"/>
              </a:rPr>
              <a:t>距离小于等于某个值r的那些像</a:t>
            </a:r>
            <a:r>
              <a:rPr sz="3200" spc="-5" dirty="0">
                <a:latin typeface="新宋体" panose="02010609030101010101" charset="-122"/>
                <a:cs typeface="新宋体" panose="02010609030101010101" charset="-122"/>
              </a:rPr>
              <a:t>素形成一个正方形</a:t>
            </a:r>
            <a:endParaRPr sz="3200" dirty="0">
              <a:latin typeface="新宋体" panose="02010609030101010101" charset="-122"/>
              <a:cs typeface="新宋体" panose="02010609030101010101" charset="-122"/>
            </a:endParaRPr>
          </a:p>
          <a:p>
            <a:pPr marL="12700">
              <a:lnSpc>
                <a:spcPts val="3750"/>
              </a:lnSpc>
              <a:spcBef>
                <a:spcPts val="760"/>
              </a:spcBef>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例如，与点(x,y)（中</a:t>
            </a:r>
            <a:endParaRPr sz="3200" dirty="0">
              <a:latin typeface="新宋体" panose="02010609030101010101" charset="-122"/>
              <a:cs typeface="新宋体" panose="02010609030101010101" charset="-122"/>
            </a:endParaRPr>
          </a:p>
        </p:txBody>
      </p:sp>
      <p:sp>
        <p:nvSpPr>
          <p:cNvPr id="8" name="object 8"/>
          <p:cNvSpPr txBox="1"/>
          <p:nvPr/>
        </p:nvSpPr>
        <p:spPr>
          <a:xfrm>
            <a:off x="1921129" y="4010926"/>
            <a:ext cx="3611879"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心点）D</a:t>
            </a:r>
            <a:r>
              <a:rPr sz="3200" spc="-555"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距离小于等</a:t>
            </a:r>
            <a:endParaRPr sz="3200">
              <a:latin typeface="新宋体" panose="02010609030101010101" charset="-122"/>
              <a:cs typeface="新宋体" panose="02010609030101010101" charset="-122"/>
            </a:endParaRPr>
          </a:p>
        </p:txBody>
      </p:sp>
      <p:sp>
        <p:nvSpPr>
          <p:cNvPr id="9" name="object 9"/>
          <p:cNvSpPr txBox="1"/>
          <p:nvPr/>
        </p:nvSpPr>
        <p:spPr>
          <a:xfrm>
            <a:off x="1921116" y="4251959"/>
            <a:ext cx="3884295" cy="1210310"/>
          </a:xfrm>
          <a:prstGeom prst="rect">
            <a:avLst/>
          </a:prstGeom>
        </p:spPr>
        <p:txBody>
          <a:bodyPr vert="horz" wrap="square" lIns="0" tIns="0" rIns="0" bIns="0" rtlCol="0">
            <a:spAutoFit/>
          </a:bodyPr>
          <a:lstStyle/>
          <a:p>
            <a:pPr marR="873125" algn="ctr">
              <a:lnSpc>
                <a:spcPts val="2230"/>
              </a:lnSpc>
            </a:pPr>
            <a:r>
              <a:rPr sz="2100" dirty="0">
                <a:latin typeface="新宋体" panose="02010609030101010101" charset="-122"/>
                <a:cs typeface="新宋体" panose="02010609030101010101" charset="-122"/>
              </a:rPr>
              <a:t>8</a:t>
            </a:r>
            <a:endParaRPr sz="2100">
              <a:latin typeface="新宋体" panose="02010609030101010101" charset="-122"/>
              <a:cs typeface="新宋体" panose="02010609030101010101" charset="-122"/>
            </a:endParaRPr>
          </a:p>
          <a:p>
            <a:pPr marL="12700">
              <a:lnSpc>
                <a:spcPts val="3550"/>
              </a:lnSpc>
            </a:pPr>
            <a:r>
              <a:rPr sz="3200" spc="-5" dirty="0">
                <a:latin typeface="新宋体" panose="02010609030101010101" charset="-122"/>
                <a:cs typeface="新宋体" panose="02010609030101010101" charset="-122"/>
              </a:rPr>
              <a:t>于2的像素，形成右边</a:t>
            </a:r>
            <a:endParaRPr sz="3200">
              <a:latin typeface="新宋体" panose="02010609030101010101" charset="-122"/>
              <a:cs typeface="新宋体" panose="02010609030101010101" charset="-122"/>
            </a:endParaRPr>
          </a:p>
          <a:p>
            <a:pPr marL="12700">
              <a:lnSpc>
                <a:spcPts val="3745"/>
              </a:lnSpc>
            </a:pPr>
            <a:r>
              <a:rPr sz="3200" spc="-5" dirty="0">
                <a:latin typeface="新宋体" panose="02010609030101010101" charset="-122"/>
                <a:cs typeface="新宋体" panose="02010609030101010101" charset="-122"/>
              </a:rPr>
              <a:t>固定距离的轮廓</a:t>
            </a:r>
            <a:endParaRPr sz="3200">
              <a:latin typeface="新宋体" panose="02010609030101010101" charset="-122"/>
              <a:cs typeface="新宋体" panose="02010609030101010101" charset="-122"/>
            </a:endParaRPr>
          </a:p>
        </p:txBody>
      </p:sp>
      <p:sp>
        <p:nvSpPr>
          <p:cNvPr id="10" name="object 10"/>
          <p:cNvSpPr txBox="1"/>
          <p:nvPr/>
        </p:nvSpPr>
        <p:spPr>
          <a:xfrm>
            <a:off x="1578228" y="5569966"/>
            <a:ext cx="1518285" cy="558165"/>
          </a:xfrm>
          <a:prstGeom prst="rect">
            <a:avLst/>
          </a:prstGeom>
        </p:spPr>
        <p:txBody>
          <a:bodyPr vert="horz" wrap="square" lIns="0" tIns="0" rIns="0" bIns="0" rtlCol="0">
            <a:spAutoFit/>
          </a:bodyPr>
          <a:lstStyle/>
          <a:p>
            <a:pPr marL="12700">
              <a:lnSpc>
                <a:spcPct val="10000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具有D</a:t>
            </a:r>
            <a:r>
              <a:rPr sz="3150" spc="-7" baseline="-21000" dirty="0">
                <a:latin typeface="新宋体" panose="02010609030101010101" charset="-122"/>
                <a:cs typeface="新宋体" panose="02010609030101010101" charset="-122"/>
              </a:rPr>
              <a:t>8</a:t>
            </a:r>
            <a:endParaRPr sz="3150" baseline="-21000">
              <a:latin typeface="新宋体" panose="02010609030101010101" charset="-122"/>
              <a:cs typeface="新宋体" panose="02010609030101010101" charset="-122"/>
            </a:endParaRPr>
          </a:p>
        </p:txBody>
      </p:sp>
      <p:sp>
        <p:nvSpPr>
          <p:cNvPr id="11" name="object 11"/>
          <p:cNvSpPr txBox="1"/>
          <p:nvPr/>
        </p:nvSpPr>
        <p:spPr>
          <a:xfrm>
            <a:off x="3273678" y="5569966"/>
            <a:ext cx="2259965"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 1的像素是</a:t>
            </a:r>
            <a:endParaRPr sz="3200">
              <a:latin typeface="新宋体" panose="02010609030101010101" charset="-122"/>
              <a:cs typeface="新宋体" panose="02010609030101010101" charset="-122"/>
            </a:endParaRPr>
          </a:p>
        </p:txBody>
      </p:sp>
      <p:sp>
        <p:nvSpPr>
          <p:cNvPr id="12" name="object 12"/>
          <p:cNvSpPr txBox="1"/>
          <p:nvPr/>
        </p:nvSpPr>
        <p:spPr>
          <a:xfrm>
            <a:off x="1921141" y="6057620"/>
            <a:ext cx="2463165"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(x,y)的8邻域</a:t>
            </a:r>
            <a:endParaRPr sz="3200">
              <a:latin typeface="新宋体" panose="02010609030101010101" charset="-122"/>
              <a:cs typeface="新宋体" panose="02010609030101010101" charset="-122"/>
            </a:endParaRPr>
          </a:p>
        </p:txBody>
      </p:sp>
      <p:graphicFrame>
        <p:nvGraphicFramePr>
          <p:cNvPr id="5" name="object 5"/>
          <p:cNvGraphicFramePr>
            <a:graphicFrameLocks noGrp="1"/>
          </p:cNvGraphicFramePr>
          <p:nvPr/>
        </p:nvGraphicFramePr>
        <p:xfrm>
          <a:off x="6027877" y="3087433"/>
          <a:ext cx="3428986" cy="3429000"/>
        </p:xfrm>
        <a:graphic>
          <a:graphicData uri="http://schemas.openxmlformats.org/drawingml/2006/table">
            <a:tbl>
              <a:tblPr firstRow="1" bandRow="1">
                <a:tableStyleId>{2D5ABB26-0587-4C30-8999-92F81FD0307C}</a:tableStyleId>
              </a:tblPr>
              <a:tblGrid>
                <a:gridCol w="685793">
                  <a:extLst>
                    <a:ext uri="{9D8B030D-6E8A-4147-A177-3AD203B41FA5}">
                      <a16:colId xmlns="" xmlns:a16="http://schemas.microsoft.com/office/drawing/2014/main" val="20000"/>
                    </a:ext>
                  </a:extLst>
                </a:gridCol>
                <a:gridCol w="685793">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20002"/>
                    </a:ext>
                  </a:extLst>
                </a:gridCol>
                <a:gridCol w="685800">
                  <a:extLst>
                    <a:ext uri="{9D8B030D-6E8A-4147-A177-3AD203B41FA5}">
                      <a16:colId xmlns="" xmlns:a16="http://schemas.microsoft.com/office/drawing/2014/main" val="20003"/>
                    </a:ext>
                  </a:extLst>
                </a:gridCol>
                <a:gridCol w="685800">
                  <a:extLst>
                    <a:ext uri="{9D8B030D-6E8A-4147-A177-3AD203B41FA5}">
                      <a16:colId xmlns="" xmlns:a16="http://schemas.microsoft.com/office/drawing/2014/main" val="20004"/>
                    </a:ext>
                  </a:extLst>
                </a:gridCol>
              </a:tblGrid>
              <a:tr h="685800">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4">
                      <a:solidFill>
                        <a:srgbClr val="000000"/>
                      </a:solidFill>
                      <a:prstDash val="solid"/>
                    </a:lnB>
                    <a:solidFill>
                      <a:srgbClr val="FFFF00"/>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tc>
                  <a:txBody>
                    <a:bodyPr/>
                    <a:lstStyle/>
                    <a:p>
                      <a:pPr marL="214630">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0"/>
                  </a:ext>
                </a:extLst>
              </a:tr>
              <a:tr h="685800">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4">
                      <a:solidFill>
                        <a:srgbClr val="000000"/>
                      </a:solidFill>
                      <a:prstDash val="solid"/>
                    </a:lnL>
                    <a:lnR w="9525">
                      <a:solidFill>
                        <a:srgbClr val="000000"/>
                      </a:solidFill>
                      <a:prstDash val="solid"/>
                    </a:lnR>
                    <a:lnT w="9524">
                      <a:solidFill>
                        <a:srgbClr val="000000"/>
                      </a:solidFill>
                      <a:prstDash val="solid"/>
                    </a:lnT>
                    <a:lnB w="9525">
                      <a:solidFill>
                        <a:srgbClr val="000000"/>
                      </a:solidFill>
                      <a:prstDash val="solid"/>
                    </a:lnB>
                    <a:solidFill>
                      <a:srgbClr val="00CC99"/>
                    </a:solidFill>
                  </a:tcPr>
                </a:tc>
                <a:tc>
                  <a:txBody>
                    <a:bodyPr/>
                    <a:lstStyle/>
                    <a:p>
                      <a:pPr marL="226695">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4">
                      <a:solidFill>
                        <a:srgbClr val="000000"/>
                      </a:solidFill>
                      <a:prstDash val="solid"/>
                    </a:lnT>
                    <a:lnB w="9525">
                      <a:solidFill>
                        <a:srgbClr val="000000"/>
                      </a:solidFill>
                      <a:prstDash val="solid"/>
                    </a:lnB>
                    <a:solidFill>
                      <a:srgbClr val="00CC99"/>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4">
                      <a:solidFill>
                        <a:srgbClr val="000000"/>
                      </a:solidFill>
                      <a:prstDash val="solid"/>
                    </a:lnT>
                    <a:lnB w="9525">
                      <a:solidFill>
                        <a:srgbClr val="000000"/>
                      </a:solidFill>
                      <a:prstDash val="solid"/>
                    </a:lnB>
                    <a:solidFill>
                      <a:srgbClr val="00CC99"/>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1"/>
                  </a:ext>
                </a:extLst>
              </a:tr>
              <a:tr h="685800">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tc>
                  <a:txBody>
                    <a:bodyPr/>
                    <a:lstStyle/>
                    <a:p>
                      <a:pPr marR="186690" algn="r">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4">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201295">
                        <a:lnSpc>
                          <a:spcPct val="100000"/>
                        </a:lnSpc>
                        <a:spcBef>
                          <a:spcPts val="205"/>
                        </a:spcBef>
                      </a:pPr>
                      <a:r>
                        <a:rPr sz="3600" b="1" dirty="0">
                          <a:solidFill>
                            <a:srgbClr val="FFCC00"/>
                          </a:solidFill>
                          <a:latin typeface="Times New Roman" panose="02020603050405020304"/>
                          <a:cs typeface="Times New Roman" panose="02020603050405020304"/>
                        </a:rPr>
                        <a:t>0</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2"/>
                  </a:ext>
                </a:extLst>
              </a:tr>
              <a:tr h="685038">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4">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L="176530">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1</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CC99"/>
                    </a:solidFill>
                  </a:tcPr>
                </a:tc>
                <a:tc>
                  <a:txBody>
                    <a:bodyPr/>
                    <a:lstStyle/>
                    <a:p>
                      <a:pPr marR="224790" algn="r">
                        <a:lnSpc>
                          <a:spcPct val="100000"/>
                        </a:lnSpc>
                        <a:spcBef>
                          <a:spcPts val="20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3"/>
                  </a:ext>
                </a:extLst>
              </a:tr>
              <a:tr h="686562">
                <a:tc>
                  <a:txBody>
                    <a:bodyPr/>
                    <a:lstStyle/>
                    <a:p>
                      <a:pPr marR="224790" algn="r">
                        <a:lnSpc>
                          <a:spcPct val="100000"/>
                        </a:lnSpc>
                        <a:spcBef>
                          <a:spcPts val="21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tc>
                  <a:txBody>
                    <a:bodyPr/>
                    <a:lstStyle/>
                    <a:p>
                      <a:pPr marR="224790" algn="r">
                        <a:lnSpc>
                          <a:spcPct val="100000"/>
                        </a:lnSpc>
                        <a:spcBef>
                          <a:spcPts val="21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4">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214630">
                        <a:lnSpc>
                          <a:spcPct val="100000"/>
                        </a:lnSpc>
                        <a:spcBef>
                          <a:spcPts val="21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224790" algn="r">
                        <a:lnSpc>
                          <a:spcPct val="100000"/>
                        </a:lnSpc>
                        <a:spcBef>
                          <a:spcPts val="21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224790" algn="r">
                        <a:lnSpc>
                          <a:spcPct val="100000"/>
                        </a:lnSpc>
                        <a:spcBef>
                          <a:spcPts val="215"/>
                        </a:spcBef>
                      </a:pPr>
                      <a:r>
                        <a:rPr sz="3600" b="1" dirty="0">
                          <a:solidFill>
                            <a:srgbClr val="A20078"/>
                          </a:solidFill>
                          <a:latin typeface="Times New Roman" panose="02020603050405020304"/>
                          <a:cs typeface="Times New Roman" panose="02020603050405020304"/>
                        </a:rPr>
                        <a:t>2</a:t>
                      </a:r>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 xmlns:a16="http://schemas.microsoft.com/office/drawing/2014/main" val="10004"/>
                  </a:ext>
                </a:extLst>
              </a:tr>
            </a:tbl>
          </a:graphicData>
        </a:graphic>
      </p:graphicFrame>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288933" y="6673595"/>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6" name="object 6"/>
          <p:cNvSpPr/>
          <p:nvPr/>
        </p:nvSpPr>
        <p:spPr>
          <a:xfrm>
            <a:off x="2288933" y="6673595"/>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2365133" y="6521195"/>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8" name="object 8"/>
          <p:cNvSpPr/>
          <p:nvPr/>
        </p:nvSpPr>
        <p:spPr>
          <a:xfrm>
            <a:off x="2365133" y="6521195"/>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2441333" y="6444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0" name="object 10"/>
          <p:cNvSpPr/>
          <p:nvPr/>
        </p:nvSpPr>
        <p:spPr>
          <a:xfrm>
            <a:off x="2441333" y="6444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1" name="object 11"/>
          <p:cNvSpPr/>
          <p:nvPr/>
        </p:nvSpPr>
        <p:spPr>
          <a:xfrm>
            <a:off x="2517533" y="63687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2" name="object 12"/>
          <p:cNvSpPr/>
          <p:nvPr/>
        </p:nvSpPr>
        <p:spPr>
          <a:xfrm>
            <a:off x="2517533" y="63687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3" name="object 13"/>
          <p:cNvSpPr/>
          <p:nvPr/>
        </p:nvSpPr>
        <p:spPr>
          <a:xfrm>
            <a:off x="2593733" y="62163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4" name="object 14"/>
          <p:cNvSpPr/>
          <p:nvPr/>
        </p:nvSpPr>
        <p:spPr>
          <a:xfrm>
            <a:off x="2593733" y="62163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5" name="object 15"/>
          <p:cNvSpPr/>
          <p:nvPr/>
        </p:nvSpPr>
        <p:spPr>
          <a:xfrm>
            <a:off x="2746133" y="61401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6" name="object 16"/>
          <p:cNvSpPr/>
          <p:nvPr/>
        </p:nvSpPr>
        <p:spPr>
          <a:xfrm>
            <a:off x="2746133" y="61401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7" name="object 17"/>
          <p:cNvSpPr/>
          <p:nvPr/>
        </p:nvSpPr>
        <p:spPr>
          <a:xfrm>
            <a:off x="2822333"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18" name="object 18"/>
          <p:cNvSpPr/>
          <p:nvPr/>
        </p:nvSpPr>
        <p:spPr>
          <a:xfrm>
            <a:off x="2822333" y="6063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19" name="object 19"/>
          <p:cNvSpPr/>
          <p:nvPr/>
        </p:nvSpPr>
        <p:spPr>
          <a:xfrm>
            <a:off x="2898533" y="59877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0" name="object 20"/>
          <p:cNvSpPr/>
          <p:nvPr/>
        </p:nvSpPr>
        <p:spPr>
          <a:xfrm>
            <a:off x="2898533" y="59877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1" name="object 21"/>
          <p:cNvSpPr/>
          <p:nvPr/>
        </p:nvSpPr>
        <p:spPr>
          <a:xfrm>
            <a:off x="3050933" y="59115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2" name="object 22"/>
          <p:cNvSpPr/>
          <p:nvPr/>
        </p:nvSpPr>
        <p:spPr>
          <a:xfrm>
            <a:off x="3050933" y="59115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3" name="object 23"/>
          <p:cNvSpPr/>
          <p:nvPr/>
        </p:nvSpPr>
        <p:spPr>
          <a:xfrm>
            <a:off x="3127133" y="58353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4" name="object 24"/>
          <p:cNvSpPr/>
          <p:nvPr/>
        </p:nvSpPr>
        <p:spPr>
          <a:xfrm>
            <a:off x="3127133" y="58353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5" name="object 25"/>
          <p:cNvSpPr/>
          <p:nvPr/>
        </p:nvSpPr>
        <p:spPr>
          <a:xfrm>
            <a:off x="3213226" y="5759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6" name="object 26"/>
          <p:cNvSpPr/>
          <p:nvPr/>
        </p:nvSpPr>
        <p:spPr>
          <a:xfrm>
            <a:off x="3213226" y="5759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7" name="object 27"/>
          <p:cNvSpPr/>
          <p:nvPr/>
        </p:nvSpPr>
        <p:spPr>
          <a:xfrm>
            <a:off x="3365639" y="5682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28" name="object 28"/>
          <p:cNvSpPr/>
          <p:nvPr/>
        </p:nvSpPr>
        <p:spPr>
          <a:xfrm>
            <a:off x="3365639" y="56829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29" name="object 29"/>
          <p:cNvSpPr/>
          <p:nvPr/>
        </p:nvSpPr>
        <p:spPr>
          <a:xfrm>
            <a:off x="3441839" y="5682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0" name="object 30"/>
          <p:cNvSpPr/>
          <p:nvPr/>
        </p:nvSpPr>
        <p:spPr>
          <a:xfrm>
            <a:off x="3441839" y="56829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1" name="object 31"/>
          <p:cNvSpPr/>
          <p:nvPr/>
        </p:nvSpPr>
        <p:spPr>
          <a:xfrm>
            <a:off x="3594239" y="5682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2" name="object 32"/>
          <p:cNvSpPr/>
          <p:nvPr/>
        </p:nvSpPr>
        <p:spPr>
          <a:xfrm>
            <a:off x="3594239" y="56829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3" name="object 33"/>
          <p:cNvSpPr/>
          <p:nvPr/>
        </p:nvSpPr>
        <p:spPr>
          <a:xfrm>
            <a:off x="3746639" y="5682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4" name="object 34"/>
          <p:cNvSpPr/>
          <p:nvPr/>
        </p:nvSpPr>
        <p:spPr>
          <a:xfrm>
            <a:off x="3746639" y="56829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5" name="object 35"/>
          <p:cNvSpPr/>
          <p:nvPr/>
        </p:nvSpPr>
        <p:spPr>
          <a:xfrm>
            <a:off x="3899039" y="5682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6" name="object 36"/>
          <p:cNvSpPr/>
          <p:nvPr/>
        </p:nvSpPr>
        <p:spPr>
          <a:xfrm>
            <a:off x="3899039" y="56829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7" name="object 37"/>
          <p:cNvSpPr/>
          <p:nvPr/>
        </p:nvSpPr>
        <p:spPr>
          <a:xfrm>
            <a:off x="4051439" y="5682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38" name="object 38"/>
          <p:cNvSpPr/>
          <p:nvPr/>
        </p:nvSpPr>
        <p:spPr>
          <a:xfrm>
            <a:off x="4051439" y="56829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39" name="object 39"/>
          <p:cNvSpPr/>
          <p:nvPr/>
        </p:nvSpPr>
        <p:spPr>
          <a:xfrm>
            <a:off x="4203839" y="56829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40" name="object 40"/>
          <p:cNvSpPr/>
          <p:nvPr/>
        </p:nvSpPr>
        <p:spPr>
          <a:xfrm>
            <a:off x="4203839" y="56829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1" name="object 41"/>
          <p:cNvSpPr/>
          <p:nvPr/>
        </p:nvSpPr>
        <p:spPr>
          <a:xfrm>
            <a:off x="4280039" y="5759196"/>
            <a:ext cx="76200" cy="76200"/>
          </a:xfrm>
          <a:custGeom>
            <a:avLst/>
            <a:gdLst/>
            <a:ahLst/>
            <a:cxnLst/>
            <a:rect l="l" t="t" r="r" b="b"/>
            <a:pathLst>
              <a:path w="76200" h="76200">
                <a:moveTo>
                  <a:pt x="76200" y="38100"/>
                </a:moveTo>
                <a:lnTo>
                  <a:pt x="73247" y="23145"/>
                </a:lnTo>
                <a:lnTo>
                  <a:pt x="65151" y="11048"/>
                </a:lnTo>
                <a:lnTo>
                  <a:pt x="53054" y="2952"/>
                </a:lnTo>
                <a:lnTo>
                  <a:pt x="38100" y="0"/>
                </a:ln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42" name="object 42"/>
          <p:cNvSpPr/>
          <p:nvPr/>
        </p:nvSpPr>
        <p:spPr>
          <a:xfrm>
            <a:off x="4280039" y="5759196"/>
            <a:ext cx="76200" cy="76200"/>
          </a:xfrm>
          <a:custGeom>
            <a:avLst/>
            <a:gdLst/>
            <a:ahLst/>
            <a:cxnLst/>
            <a:rect l="l" t="t" r="r" b="b"/>
            <a:pathLst>
              <a:path w="76200" h="76200">
                <a:moveTo>
                  <a:pt x="38100" y="0"/>
                </a:moveTo>
                <a:lnTo>
                  <a:pt x="23145" y="2952"/>
                </a:lnTo>
                <a:lnTo>
                  <a:pt x="11048" y="11049"/>
                </a:lnTo>
                <a:lnTo>
                  <a:pt x="2952" y="23145"/>
                </a:lnTo>
                <a:lnTo>
                  <a:pt x="0" y="38100"/>
                </a:lnTo>
                <a:lnTo>
                  <a:pt x="2952" y="53054"/>
                </a:lnTo>
                <a:lnTo>
                  <a:pt x="11049" y="65151"/>
                </a:lnTo>
                <a:lnTo>
                  <a:pt x="23145"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3" name="object 43"/>
          <p:cNvSpPr/>
          <p:nvPr/>
        </p:nvSpPr>
        <p:spPr>
          <a:xfrm>
            <a:off x="5717933" y="6614921"/>
            <a:ext cx="3732529" cy="86360"/>
          </a:xfrm>
          <a:custGeom>
            <a:avLst/>
            <a:gdLst/>
            <a:ahLst/>
            <a:cxnLst/>
            <a:rect l="l" t="t" r="r" b="b"/>
            <a:pathLst>
              <a:path w="3732529" h="86359">
                <a:moveTo>
                  <a:pt x="3661410" y="57150"/>
                </a:moveTo>
                <a:lnTo>
                  <a:pt x="3661410" y="28956"/>
                </a:lnTo>
                <a:lnTo>
                  <a:pt x="0" y="44196"/>
                </a:lnTo>
                <a:lnTo>
                  <a:pt x="762" y="73152"/>
                </a:lnTo>
                <a:lnTo>
                  <a:pt x="3661410" y="57150"/>
                </a:lnTo>
                <a:close/>
              </a:path>
              <a:path w="3732529" h="86359">
                <a:moveTo>
                  <a:pt x="3732276" y="42672"/>
                </a:moveTo>
                <a:lnTo>
                  <a:pt x="3646932" y="0"/>
                </a:lnTo>
                <a:lnTo>
                  <a:pt x="3646932" y="29016"/>
                </a:lnTo>
                <a:lnTo>
                  <a:pt x="3661410" y="28956"/>
                </a:lnTo>
                <a:lnTo>
                  <a:pt x="3661410" y="78737"/>
                </a:lnTo>
                <a:lnTo>
                  <a:pt x="3732276" y="42672"/>
                </a:lnTo>
                <a:close/>
              </a:path>
              <a:path w="3732529" h="86359">
                <a:moveTo>
                  <a:pt x="3661410" y="78737"/>
                </a:moveTo>
                <a:lnTo>
                  <a:pt x="3661410" y="57150"/>
                </a:lnTo>
                <a:lnTo>
                  <a:pt x="3646932" y="57213"/>
                </a:lnTo>
                <a:lnTo>
                  <a:pt x="3646932" y="86106"/>
                </a:lnTo>
                <a:lnTo>
                  <a:pt x="3661410" y="78737"/>
                </a:lnTo>
                <a:close/>
              </a:path>
            </a:pathLst>
          </a:custGeom>
          <a:solidFill>
            <a:srgbClr val="000000"/>
          </a:solidFill>
        </p:spPr>
        <p:txBody>
          <a:bodyPr wrap="square" lIns="0" tIns="0" rIns="0" bIns="0" rtlCol="0"/>
          <a:lstStyle/>
          <a:p>
            <a:endParaRPr/>
          </a:p>
        </p:txBody>
      </p:sp>
      <p:sp>
        <p:nvSpPr>
          <p:cNvPr id="44" name="object 44"/>
          <p:cNvSpPr/>
          <p:nvPr/>
        </p:nvSpPr>
        <p:spPr>
          <a:xfrm>
            <a:off x="6056261" y="5454396"/>
            <a:ext cx="86360" cy="1371600"/>
          </a:xfrm>
          <a:custGeom>
            <a:avLst/>
            <a:gdLst/>
            <a:ahLst/>
            <a:cxnLst/>
            <a:rect l="l" t="t" r="r" b="b"/>
            <a:pathLst>
              <a:path w="86360" h="1371600">
                <a:moveTo>
                  <a:pt x="86106" y="85343"/>
                </a:moveTo>
                <a:lnTo>
                  <a:pt x="42672" y="0"/>
                </a:lnTo>
                <a:lnTo>
                  <a:pt x="0" y="85343"/>
                </a:lnTo>
                <a:lnTo>
                  <a:pt x="28956" y="85343"/>
                </a:lnTo>
                <a:lnTo>
                  <a:pt x="28956" y="71627"/>
                </a:lnTo>
                <a:lnTo>
                  <a:pt x="57150" y="71627"/>
                </a:lnTo>
                <a:lnTo>
                  <a:pt x="57150" y="85343"/>
                </a:lnTo>
                <a:lnTo>
                  <a:pt x="86106" y="85343"/>
                </a:lnTo>
                <a:close/>
              </a:path>
              <a:path w="86360" h="1371600">
                <a:moveTo>
                  <a:pt x="57150" y="85343"/>
                </a:moveTo>
                <a:lnTo>
                  <a:pt x="57150" y="71627"/>
                </a:lnTo>
                <a:lnTo>
                  <a:pt x="28956" y="71627"/>
                </a:lnTo>
                <a:lnTo>
                  <a:pt x="28956" y="85343"/>
                </a:lnTo>
                <a:lnTo>
                  <a:pt x="57150" y="85343"/>
                </a:lnTo>
                <a:close/>
              </a:path>
              <a:path w="86360" h="1371600">
                <a:moveTo>
                  <a:pt x="57150" y="1371600"/>
                </a:moveTo>
                <a:lnTo>
                  <a:pt x="57150" y="85343"/>
                </a:lnTo>
                <a:lnTo>
                  <a:pt x="28956" y="85343"/>
                </a:lnTo>
                <a:lnTo>
                  <a:pt x="28956" y="1371600"/>
                </a:lnTo>
                <a:lnTo>
                  <a:pt x="57150" y="1371600"/>
                </a:lnTo>
                <a:close/>
              </a:path>
            </a:pathLst>
          </a:custGeom>
          <a:solidFill>
            <a:srgbClr val="000000"/>
          </a:solidFill>
        </p:spPr>
        <p:txBody>
          <a:bodyPr wrap="square" lIns="0" tIns="0" rIns="0" bIns="0" rtlCol="0"/>
          <a:lstStyle/>
          <a:p>
            <a:endParaRPr/>
          </a:p>
        </p:txBody>
      </p:sp>
      <p:sp>
        <p:nvSpPr>
          <p:cNvPr id="45" name="object 45"/>
          <p:cNvSpPr/>
          <p:nvPr/>
        </p:nvSpPr>
        <p:spPr>
          <a:xfrm>
            <a:off x="6175133" y="6521195"/>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46" name="object 46"/>
          <p:cNvSpPr/>
          <p:nvPr/>
        </p:nvSpPr>
        <p:spPr>
          <a:xfrm>
            <a:off x="6175133" y="6521195"/>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7" name="object 47"/>
          <p:cNvSpPr/>
          <p:nvPr/>
        </p:nvSpPr>
        <p:spPr>
          <a:xfrm>
            <a:off x="6251321" y="6444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48" name="object 48"/>
          <p:cNvSpPr/>
          <p:nvPr/>
        </p:nvSpPr>
        <p:spPr>
          <a:xfrm>
            <a:off x="6251321" y="6444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49" name="object 49"/>
          <p:cNvSpPr/>
          <p:nvPr/>
        </p:nvSpPr>
        <p:spPr>
          <a:xfrm>
            <a:off x="6327521" y="63687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50" name="object 50"/>
          <p:cNvSpPr/>
          <p:nvPr/>
        </p:nvSpPr>
        <p:spPr>
          <a:xfrm>
            <a:off x="6327521" y="63687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1" name="object 51"/>
          <p:cNvSpPr/>
          <p:nvPr/>
        </p:nvSpPr>
        <p:spPr>
          <a:xfrm>
            <a:off x="6403721" y="62925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52" name="object 52"/>
          <p:cNvSpPr/>
          <p:nvPr/>
        </p:nvSpPr>
        <p:spPr>
          <a:xfrm>
            <a:off x="6403721" y="62925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3" name="object 53"/>
          <p:cNvSpPr/>
          <p:nvPr/>
        </p:nvSpPr>
        <p:spPr>
          <a:xfrm>
            <a:off x="6556120" y="62163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54" name="object 54"/>
          <p:cNvSpPr/>
          <p:nvPr/>
        </p:nvSpPr>
        <p:spPr>
          <a:xfrm>
            <a:off x="6556120" y="62163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5" name="object 55"/>
          <p:cNvSpPr/>
          <p:nvPr/>
        </p:nvSpPr>
        <p:spPr>
          <a:xfrm>
            <a:off x="6632320" y="61401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56" name="object 56"/>
          <p:cNvSpPr/>
          <p:nvPr/>
        </p:nvSpPr>
        <p:spPr>
          <a:xfrm>
            <a:off x="6632320" y="61401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7" name="object 57"/>
          <p:cNvSpPr/>
          <p:nvPr/>
        </p:nvSpPr>
        <p:spPr>
          <a:xfrm>
            <a:off x="6784720"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58" name="object 58"/>
          <p:cNvSpPr/>
          <p:nvPr/>
        </p:nvSpPr>
        <p:spPr>
          <a:xfrm>
            <a:off x="6784720" y="6063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59" name="object 59"/>
          <p:cNvSpPr/>
          <p:nvPr/>
        </p:nvSpPr>
        <p:spPr>
          <a:xfrm>
            <a:off x="6860920"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60" name="object 60"/>
          <p:cNvSpPr/>
          <p:nvPr/>
        </p:nvSpPr>
        <p:spPr>
          <a:xfrm>
            <a:off x="6860920" y="6063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1" name="object 61"/>
          <p:cNvSpPr/>
          <p:nvPr/>
        </p:nvSpPr>
        <p:spPr>
          <a:xfrm>
            <a:off x="7013320"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62" name="object 62"/>
          <p:cNvSpPr/>
          <p:nvPr/>
        </p:nvSpPr>
        <p:spPr>
          <a:xfrm>
            <a:off x="7013320" y="6063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3" name="object 63"/>
          <p:cNvSpPr/>
          <p:nvPr/>
        </p:nvSpPr>
        <p:spPr>
          <a:xfrm>
            <a:off x="7165720"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64" name="object 64"/>
          <p:cNvSpPr/>
          <p:nvPr/>
        </p:nvSpPr>
        <p:spPr>
          <a:xfrm>
            <a:off x="7165720" y="6063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5" name="object 65"/>
          <p:cNvSpPr/>
          <p:nvPr/>
        </p:nvSpPr>
        <p:spPr>
          <a:xfrm>
            <a:off x="7318120"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66" name="object 66"/>
          <p:cNvSpPr/>
          <p:nvPr/>
        </p:nvSpPr>
        <p:spPr>
          <a:xfrm>
            <a:off x="7318120" y="6063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7" name="object 67"/>
          <p:cNvSpPr/>
          <p:nvPr/>
        </p:nvSpPr>
        <p:spPr>
          <a:xfrm>
            <a:off x="7470520" y="6063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68" name="object 68"/>
          <p:cNvSpPr/>
          <p:nvPr/>
        </p:nvSpPr>
        <p:spPr>
          <a:xfrm>
            <a:off x="7470520" y="6063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69" name="object 69"/>
          <p:cNvSpPr/>
          <p:nvPr/>
        </p:nvSpPr>
        <p:spPr>
          <a:xfrm>
            <a:off x="7622920" y="61401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70" name="object 70"/>
          <p:cNvSpPr/>
          <p:nvPr/>
        </p:nvSpPr>
        <p:spPr>
          <a:xfrm>
            <a:off x="7622920" y="61401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1" name="object 71"/>
          <p:cNvSpPr/>
          <p:nvPr/>
        </p:nvSpPr>
        <p:spPr>
          <a:xfrm>
            <a:off x="7699120" y="61401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72" name="object 72"/>
          <p:cNvSpPr/>
          <p:nvPr/>
        </p:nvSpPr>
        <p:spPr>
          <a:xfrm>
            <a:off x="7699120" y="61401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3" name="object 73"/>
          <p:cNvSpPr/>
          <p:nvPr/>
        </p:nvSpPr>
        <p:spPr>
          <a:xfrm>
            <a:off x="7851520" y="62163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74" name="object 74"/>
          <p:cNvSpPr/>
          <p:nvPr/>
        </p:nvSpPr>
        <p:spPr>
          <a:xfrm>
            <a:off x="7851520" y="62163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5" name="object 75"/>
          <p:cNvSpPr/>
          <p:nvPr/>
        </p:nvSpPr>
        <p:spPr>
          <a:xfrm>
            <a:off x="7927720" y="62925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76" name="object 76"/>
          <p:cNvSpPr/>
          <p:nvPr/>
        </p:nvSpPr>
        <p:spPr>
          <a:xfrm>
            <a:off x="7927720" y="62925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7" name="object 77"/>
          <p:cNvSpPr/>
          <p:nvPr/>
        </p:nvSpPr>
        <p:spPr>
          <a:xfrm>
            <a:off x="8003920" y="63687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78" name="object 78"/>
          <p:cNvSpPr/>
          <p:nvPr/>
        </p:nvSpPr>
        <p:spPr>
          <a:xfrm>
            <a:off x="8003920" y="63687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79" name="object 79"/>
          <p:cNvSpPr/>
          <p:nvPr/>
        </p:nvSpPr>
        <p:spPr>
          <a:xfrm>
            <a:off x="8080120" y="6444996"/>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80" name="object 80"/>
          <p:cNvSpPr/>
          <p:nvPr/>
        </p:nvSpPr>
        <p:spPr>
          <a:xfrm>
            <a:off x="8080120" y="6444996"/>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81" name="object 81"/>
          <p:cNvSpPr/>
          <p:nvPr/>
        </p:nvSpPr>
        <p:spPr>
          <a:xfrm>
            <a:off x="8156333" y="6521195"/>
            <a:ext cx="76200" cy="76200"/>
          </a:xfrm>
          <a:custGeom>
            <a:avLst/>
            <a:gdLst/>
            <a:ahLst/>
            <a:cxnLst/>
            <a:rect l="l" t="t" r="r" b="b"/>
            <a:pathLst>
              <a:path w="76200" h="76200">
                <a:moveTo>
                  <a:pt x="76200" y="38100"/>
                </a:moveTo>
                <a:lnTo>
                  <a:pt x="73247" y="23145"/>
                </a:lnTo>
                <a:lnTo>
                  <a:pt x="65151" y="11048"/>
                </a:lnTo>
                <a:lnTo>
                  <a:pt x="53054" y="2952"/>
                </a:lnTo>
                <a:lnTo>
                  <a:pt x="38100" y="0"/>
                </a:ln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close/>
              </a:path>
            </a:pathLst>
          </a:custGeom>
          <a:solidFill>
            <a:srgbClr val="FF3399"/>
          </a:solidFill>
        </p:spPr>
        <p:txBody>
          <a:bodyPr wrap="square" lIns="0" tIns="0" rIns="0" bIns="0" rtlCol="0"/>
          <a:lstStyle/>
          <a:p>
            <a:endParaRPr/>
          </a:p>
        </p:txBody>
      </p:sp>
      <p:sp>
        <p:nvSpPr>
          <p:cNvPr id="82" name="object 82"/>
          <p:cNvSpPr/>
          <p:nvPr/>
        </p:nvSpPr>
        <p:spPr>
          <a:xfrm>
            <a:off x="8156333" y="6521195"/>
            <a:ext cx="76200" cy="76200"/>
          </a:xfrm>
          <a:custGeom>
            <a:avLst/>
            <a:gdLst/>
            <a:ahLst/>
            <a:cxnLst/>
            <a:rect l="l" t="t" r="r" b="b"/>
            <a:pathLst>
              <a:path w="76200" h="76200">
                <a:moveTo>
                  <a:pt x="38100" y="0"/>
                </a:moveTo>
                <a:lnTo>
                  <a:pt x="23467" y="2952"/>
                </a:lnTo>
                <a:lnTo>
                  <a:pt x="11334" y="11049"/>
                </a:lnTo>
                <a:lnTo>
                  <a:pt x="3059" y="23145"/>
                </a:lnTo>
                <a:lnTo>
                  <a:pt x="0" y="38100"/>
                </a:lnTo>
                <a:lnTo>
                  <a:pt x="3059" y="53054"/>
                </a:lnTo>
                <a:lnTo>
                  <a:pt x="11334" y="65151"/>
                </a:lnTo>
                <a:lnTo>
                  <a:pt x="23467" y="73247"/>
                </a:lnTo>
                <a:lnTo>
                  <a:pt x="38100" y="76200"/>
                </a:lnTo>
                <a:lnTo>
                  <a:pt x="53054" y="73247"/>
                </a:lnTo>
                <a:lnTo>
                  <a:pt x="65151" y="65151"/>
                </a:lnTo>
                <a:lnTo>
                  <a:pt x="73247" y="53054"/>
                </a:lnTo>
                <a:lnTo>
                  <a:pt x="76200" y="38100"/>
                </a:lnTo>
                <a:lnTo>
                  <a:pt x="73247" y="23145"/>
                </a:lnTo>
                <a:lnTo>
                  <a:pt x="65151" y="11048"/>
                </a:lnTo>
                <a:lnTo>
                  <a:pt x="53054" y="2952"/>
                </a:lnTo>
                <a:lnTo>
                  <a:pt x="38100" y="0"/>
                </a:lnTo>
                <a:close/>
              </a:path>
            </a:pathLst>
          </a:custGeom>
          <a:ln w="9525">
            <a:solidFill>
              <a:srgbClr val="000000"/>
            </a:solidFill>
          </a:ln>
        </p:spPr>
        <p:txBody>
          <a:bodyPr wrap="square" lIns="0" tIns="0" rIns="0" bIns="0" rtlCol="0"/>
          <a:lstStyle/>
          <a:p>
            <a:endParaRPr/>
          </a:p>
        </p:txBody>
      </p:sp>
      <p:sp>
        <p:nvSpPr>
          <p:cNvPr id="83" name="object 83"/>
          <p:cNvSpPr/>
          <p:nvPr/>
        </p:nvSpPr>
        <p:spPr>
          <a:xfrm>
            <a:off x="2292743" y="5680709"/>
            <a:ext cx="2444750" cy="1158240"/>
          </a:xfrm>
          <a:custGeom>
            <a:avLst/>
            <a:gdLst/>
            <a:ahLst/>
            <a:cxnLst/>
            <a:rect l="l" t="t" r="r" b="b"/>
            <a:pathLst>
              <a:path w="2444750" h="1158240">
                <a:moveTo>
                  <a:pt x="2372858" y="51795"/>
                </a:moveTo>
                <a:lnTo>
                  <a:pt x="2360666" y="25887"/>
                </a:lnTo>
                <a:lnTo>
                  <a:pt x="0" y="1132332"/>
                </a:lnTo>
                <a:lnTo>
                  <a:pt x="12192" y="1158240"/>
                </a:lnTo>
                <a:lnTo>
                  <a:pt x="2372858" y="51795"/>
                </a:lnTo>
                <a:close/>
              </a:path>
              <a:path w="2444750" h="1158240">
                <a:moveTo>
                  <a:pt x="2444496" y="2286"/>
                </a:moveTo>
                <a:lnTo>
                  <a:pt x="2348484" y="0"/>
                </a:lnTo>
                <a:lnTo>
                  <a:pt x="2360666" y="25887"/>
                </a:lnTo>
                <a:lnTo>
                  <a:pt x="2373630" y="19812"/>
                </a:lnTo>
                <a:lnTo>
                  <a:pt x="2385822" y="45720"/>
                </a:lnTo>
                <a:lnTo>
                  <a:pt x="2385822" y="76756"/>
                </a:lnTo>
                <a:lnTo>
                  <a:pt x="2444496" y="2286"/>
                </a:lnTo>
                <a:close/>
              </a:path>
              <a:path w="2444750" h="1158240">
                <a:moveTo>
                  <a:pt x="2385822" y="45720"/>
                </a:moveTo>
                <a:lnTo>
                  <a:pt x="2373630" y="19812"/>
                </a:lnTo>
                <a:lnTo>
                  <a:pt x="2360666" y="25887"/>
                </a:lnTo>
                <a:lnTo>
                  <a:pt x="2372858" y="51795"/>
                </a:lnTo>
                <a:lnTo>
                  <a:pt x="2385822" y="45720"/>
                </a:lnTo>
                <a:close/>
              </a:path>
              <a:path w="2444750" h="1158240">
                <a:moveTo>
                  <a:pt x="2385822" y="76756"/>
                </a:moveTo>
                <a:lnTo>
                  <a:pt x="2385822" y="45720"/>
                </a:lnTo>
                <a:lnTo>
                  <a:pt x="2372858" y="51795"/>
                </a:lnTo>
                <a:lnTo>
                  <a:pt x="2385060" y="77724"/>
                </a:lnTo>
                <a:lnTo>
                  <a:pt x="2385822" y="76756"/>
                </a:lnTo>
                <a:close/>
              </a:path>
            </a:pathLst>
          </a:custGeom>
          <a:solidFill>
            <a:srgbClr val="000000"/>
          </a:solidFill>
        </p:spPr>
        <p:txBody>
          <a:bodyPr wrap="square" lIns="0" tIns="0" rIns="0" bIns="0" rtlCol="0"/>
          <a:lstStyle/>
          <a:p>
            <a:endParaRPr/>
          </a:p>
        </p:txBody>
      </p:sp>
      <p:sp>
        <p:nvSpPr>
          <p:cNvPr id="84" name="object 84"/>
          <p:cNvSpPr/>
          <p:nvPr/>
        </p:nvSpPr>
        <p:spPr>
          <a:xfrm>
            <a:off x="1900313" y="5682996"/>
            <a:ext cx="478790" cy="1148715"/>
          </a:xfrm>
          <a:custGeom>
            <a:avLst/>
            <a:gdLst/>
            <a:ahLst/>
            <a:cxnLst/>
            <a:rect l="l" t="t" r="r" b="b"/>
            <a:pathLst>
              <a:path w="478789" h="1148715">
                <a:moveTo>
                  <a:pt x="79248" y="64008"/>
                </a:moveTo>
                <a:lnTo>
                  <a:pt x="7620" y="0"/>
                </a:lnTo>
                <a:lnTo>
                  <a:pt x="0" y="95250"/>
                </a:lnTo>
                <a:lnTo>
                  <a:pt x="21336" y="86838"/>
                </a:lnTo>
                <a:lnTo>
                  <a:pt x="21336" y="71628"/>
                </a:lnTo>
                <a:lnTo>
                  <a:pt x="48006" y="60960"/>
                </a:lnTo>
                <a:lnTo>
                  <a:pt x="53313" y="74232"/>
                </a:lnTo>
                <a:lnTo>
                  <a:pt x="79248" y="64008"/>
                </a:lnTo>
                <a:close/>
              </a:path>
              <a:path w="478789" h="1148715">
                <a:moveTo>
                  <a:pt x="53313" y="74232"/>
                </a:moveTo>
                <a:lnTo>
                  <a:pt x="48006" y="60960"/>
                </a:lnTo>
                <a:lnTo>
                  <a:pt x="21336" y="71628"/>
                </a:lnTo>
                <a:lnTo>
                  <a:pt x="26589" y="84767"/>
                </a:lnTo>
                <a:lnTo>
                  <a:pt x="53313" y="74232"/>
                </a:lnTo>
                <a:close/>
              </a:path>
              <a:path w="478789" h="1148715">
                <a:moveTo>
                  <a:pt x="26589" y="84767"/>
                </a:moveTo>
                <a:lnTo>
                  <a:pt x="21336" y="71628"/>
                </a:lnTo>
                <a:lnTo>
                  <a:pt x="21336" y="86838"/>
                </a:lnTo>
                <a:lnTo>
                  <a:pt x="26589" y="84767"/>
                </a:lnTo>
                <a:close/>
              </a:path>
              <a:path w="478789" h="1148715">
                <a:moveTo>
                  <a:pt x="478536" y="1137666"/>
                </a:moveTo>
                <a:lnTo>
                  <a:pt x="53313" y="74232"/>
                </a:lnTo>
                <a:lnTo>
                  <a:pt x="26589" y="84767"/>
                </a:lnTo>
                <a:lnTo>
                  <a:pt x="451866" y="1148334"/>
                </a:lnTo>
                <a:lnTo>
                  <a:pt x="478536" y="1137666"/>
                </a:lnTo>
                <a:close/>
              </a:path>
            </a:pathLst>
          </a:custGeom>
          <a:solidFill>
            <a:srgbClr val="000000"/>
          </a:solidFill>
        </p:spPr>
        <p:txBody>
          <a:bodyPr wrap="square" lIns="0" tIns="0" rIns="0" bIns="0" rtlCol="0"/>
          <a:lstStyle/>
          <a:p>
            <a:endParaRPr/>
          </a:p>
        </p:txBody>
      </p:sp>
      <p:sp>
        <p:nvSpPr>
          <p:cNvPr id="85" name="object 85"/>
          <p:cNvSpPr/>
          <p:nvPr/>
        </p:nvSpPr>
        <p:spPr>
          <a:xfrm>
            <a:off x="6794627" y="6063996"/>
            <a:ext cx="0" cy="609600"/>
          </a:xfrm>
          <a:custGeom>
            <a:avLst/>
            <a:gdLst/>
            <a:ahLst/>
            <a:cxnLst/>
            <a:rect l="l" t="t" r="r" b="b"/>
            <a:pathLst>
              <a:path h="609600">
                <a:moveTo>
                  <a:pt x="0" y="0"/>
                </a:moveTo>
                <a:lnTo>
                  <a:pt x="0" y="609600"/>
                </a:lnTo>
              </a:path>
            </a:pathLst>
          </a:custGeom>
          <a:ln w="9525">
            <a:solidFill>
              <a:srgbClr val="000000"/>
            </a:solidFill>
          </a:ln>
        </p:spPr>
        <p:txBody>
          <a:bodyPr wrap="square" lIns="0" tIns="0" rIns="0" bIns="0" rtlCol="0"/>
          <a:lstStyle/>
          <a:p>
            <a:endParaRPr/>
          </a:p>
        </p:txBody>
      </p:sp>
      <p:sp>
        <p:nvSpPr>
          <p:cNvPr id="86" name="object 86"/>
          <p:cNvSpPr/>
          <p:nvPr/>
        </p:nvSpPr>
        <p:spPr>
          <a:xfrm>
            <a:off x="6870827" y="6140196"/>
            <a:ext cx="0" cy="533400"/>
          </a:xfrm>
          <a:custGeom>
            <a:avLst/>
            <a:gdLst/>
            <a:ahLst/>
            <a:cxnLst/>
            <a:rect l="l" t="t" r="r" b="b"/>
            <a:pathLst>
              <a:path h="533400">
                <a:moveTo>
                  <a:pt x="0" y="0"/>
                </a:moveTo>
                <a:lnTo>
                  <a:pt x="0" y="533400"/>
                </a:lnTo>
              </a:path>
            </a:pathLst>
          </a:custGeom>
          <a:ln w="9525">
            <a:solidFill>
              <a:srgbClr val="000000"/>
            </a:solidFill>
          </a:ln>
        </p:spPr>
        <p:txBody>
          <a:bodyPr wrap="square" lIns="0" tIns="0" rIns="0" bIns="0" rtlCol="0"/>
          <a:lstStyle/>
          <a:p>
            <a:endParaRPr/>
          </a:p>
        </p:txBody>
      </p:sp>
      <p:sp>
        <p:nvSpPr>
          <p:cNvPr id="87" name="object 87"/>
          <p:cNvSpPr/>
          <p:nvPr/>
        </p:nvSpPr>
        <p:spPr>
          <a:xfrm>
            <a:off x="7023227" y="6063996"/>
            <a:ext cx="0" cy="609600"/>
          </a:xfrm>
          <a:custGeom>
            <a:avLst/>
            <a:gdLst/>
            <a:ahLst/>
            <a:cxnLst/>
            <a:rect l="l" t="t" r="r" b="b"/>
            <a:pathLst>
              <a:path h="609600">
                <a:moveTo>
                  <a:pt x="0" y="0"/>
                </a:moveTo>
                <a:lnTo>
                  <a:pt x="0" y="609600"/>
                </a:lnTo>
              </a:path>
            </a:pathLst>
          </a:custGeom>
          <a:ln w="9525">
            <a:solidFill>
              <a:srgbClr val="000000"/>
            </a:solidFill>
          </a:ln>
        </p:spPr>
        <p:txBody>
          <a:bodyPr wrap="square" lIns="0" tIns="0" rIns="0" bIns="0" rtlCol="0"/>
          <a:lstStyle/>
          <a:p>
            <a:endParaRPr/>
          </a:p>
        </p:txBody>
      </p:sp>
      <p:sp>
        <p:nvSpPr>
          <p:cNvPr id="88" name="object 88"/>
          <p:cNvSpPr/>
          <p:nvPr/>
        </p:nvSpPr>
        <p:spPr>
          <a:xfrm>
            <a:off x="7175627" y="6063996"/>
            <a:ext cx="0" cy="609600"/>
          </a:xfrm>
          <a:custGeom>
            <a:avLst/>
            <a:gdLst/>
            <a:ahLst/>
            <a:cxnLst/>
            <a:rect l="l" t="t" r="r" b="b"/>
            <a:pathLst>
              <a:path h="609600">
                <a:moveTo>
                  <a:pt x="0" y="0"/>
                </a:moveTo>
                <a:lnTo>
                  <a:pt x="0" y="609600"/>
                </a:lnTo>
              </a:path>
            </a:pathLst>
          </a:custGeom>
          <a:ln w="9525">
            <a:solidFill>
              <a:srgbClr val="000000"/>
            </a:solidFill>
          </a:ln>
        </p:spPr>
        <p:txBody>
          <a:bodyPr wrap="square" lIns="0" tIns="0" rIns="0" bIns="0" rtlCol="0"/>
          <a:lstStyle/>
          <a:p>
            <a:endParaRPr/>
          </a:p>
        </p:txBody>
      </p:sp>
      <p:sp>
        <p:nvSpPr>
          <p:cNvPr id="89" name="object 89"/>
          <p:cNvSpPr/>
          <p:nvPr/>
        </p:nvSpPr>
        <p:spPr>
          <a:xfrm>
            <a:off x="7632827" y="6216396"/>
            <a:ext cx="0" cy="457200"/>
          </a:xfrm>
          <a:custGeom>
            <a:avLst/>
            <a:gdLst/>
            <a:ahLst/>
            <a:cxnLst/>
            <a:rect l="l" t="t" r="r" b="b"/>
            <a:pathLst>
              <a:path h="457200">
                <a:moveTo>
                  <a:pt x="0" y="0"/>
                </a:moveTo>
                <a:lnTo>
                  <a:pt x="0" y="457200"/>
                </a:lnTo>
              </a:path>
            </a:pathLst>
          </a:custGeom>
          <a:ln w="9525">
            <a:solidFill>
              <a:srgbClr val="000000"/>
            </a:solidFill>
          </a:ln>
        </p:spPr>
        <p:txBody>
          <a:bodyPr wrap="square" lIns="0" tIns="0" rIns="0" bIns="0" rtlCol="0"/>
          <a:lstStyle/>
          <a:p>
            <a:endParaRPr/>
          </a:p>
        </p:txBody>
      </p:sp>
      <p:sp>
        <p:nvSpPr>
          <p:cNvPr id="90" name="object 90"/>
          <p:cNvSpPr/>
          <p:nvPr/>
        </p:nvSpPr>
        <p:spPr>
          <a:xfrm>
            <a:off x="7480427" y="6140196"/>
            <a:ext cx="0" cy="533400"/>
          </a:xfrm>
          <a:custGeom>
            <a:avLst/>
            <a:gdLst/>
            <a:ahLst/>
            <a:cxnLst/>
            <a:rect l="l" t="t" r="r" b="b"/>
            <a:pathLst>
              <a:path h="533400">
                <a:moveTo>
                  <a:pt x="0" y="0"/>
                </a:moveTo>
                <a:lnTo>
                  <a:pt x="0" y="533400"/>
                </a:lnTo>
              </a:path>
            </a:pathLst>
          </a:custGeom>
          <a:ln w="9525">
            <a:solidFill>
              <a:srgbClr val="000000"/>
            </a:solidFill>
          </a:ln>
        </p:spPr>
        <p:txBody>
          <a:bodyPr wrap="square" lIns="0" tIns="0" rIns="0" bIns="0" rtlCol="0"/>
          <a:lstStyle/>
          <a:p>
            <a:endParaRPr/>
          </a:p>
        </p:txBody>
      </p:sp>
      <p:sp>
        <p:nvSpPr>
          <p:cNvPr id="91" name="object 91"/>
          <p:cNvSpPr/>
          <p:nvPr/>
        </p:nvSpPr>
        <p:spPr>
          <a:xfrm>
            <a:off x="7328027" y="6140196"/>
            <a:ext cx="0" cy="533400"/>
          </a:xfrm>
          <a:custGeom>
            <a:avLst/>
            <a:gdLst/>
            <a:ahLst/>
            <a:cxnLst/>
            <a:rect l="l" t="t" r="r" b="b"/>
            <a:pathLst>
              <a:path h="533400">
                <a:moveTo>
                  <a:pt x="0" y="0"/>
                </a:moveTo>
                <a:lnTo>
                  <a:pt x="0" y="533400"/>
                </a:lnTo>
              </a:path>
            </a:pathLst>
          </a:custGeom>
          <a:ln w="9525">
            <a:solidFill>
              <a:srgbClr val="000000"/>
            </a:solidFill>
          </a:ln>
        </p:spPr>
        <p:txBody>
          <a:bodyPr wrap="square" lIns="0" tIns="0" rIns="0" bIns="0" rtlCol="0"/>
          <a:lstStyle/>
          <a:p>
            <a:endParaRPr/>
          </a:p>
        </p:txBody>
      </p:sp>
      <p:sp>
        <p:nvSpPr>
          <p:cNvPr id="92" name="object 92"/>
          <p:cNvSpPr/>
          <p:nvPr/>
        </p:nvSpPr>
        <p:spPr>
          <a:xfrm>
            <a:off x="7709027" y="6216396"/>
            <a:ext cx="0" cy="457200"/>
          </a:xfrm>
          <a:custGeom>
            <a:avLst/>
            <a:gdLst/>
            <a:ahLst/>
            <a:cxnLst/>
            <a:rect l="l" t="t" r="r" b="b"/>
            <a:pathLst>
              <a:path h="457200">
                <a:moveTo>
                  <a:pt x="0" y="0"/>
                </a:moveTo>
                <a:lnTo>
                  <a:pt x="0" y="457200"/>
                </a:lnTo>
              </a:path>
            </a:pathLst>
          </a:custGeom>
          <a:ln w="9525">
            <a:solidFill>
              <a:srgbClr val="000000"/>
            </a:solidFill>
          </a:ln>
        </p:spPr>
        <p:txBody>
          <a:bodyPr wrap="square" lIns="0" tIns="0" rIns="0" bIns="0" rtlCol="0"/>
          <a:lstStyle/>
          <a:p>
            <a:endParaRPr/>
          </a:p>
        </p:txBody>
      </p:sp>
      <p:sp>
        <p:nvSpPr>
          <p:cNvPr id="93" name="object 93"/>
          <p:cNvSpPr/>
          <p:nvPr/>
        </p:nvSpPr>
        <p:spPr>
          <a:xfrm>
            <a:off x="7861427" y="6216396"/>
            <a:ext cx="0" cy="457200"/>
          </a:xfrm>
          <a:custGeom>
            <a:avLst/>
            <a:gdLst/>
            <a:ahLst/>
            <a:cxnLst/>
            <a:rect l="l" t="t" r="r" b="b"/>
            <a:pathLst>
              <a:path h="457200">
                <a:moveTo>
                  <a:pt x="0" y="0"/>
                </a:moveTo>
                <a:lnTo>
                  <a:pt x="0" y="457200"/>
                </a:lnTo>
              </a:path>
            </a:pathLst>
          </a:custGeom>
          <a:ln w="9525">
            <a:solidFill>
              <a:srgbClr val="000000"/>
            </a:solidFill>
          </a:ln>
        </p:spPr>
        <p:txBody>
          <a:bodyPr wrap="square" lIns="0" tIns="0" rIns="0" bIns="0" rtlCol="0"/>
          <a:lstStyle/>
          <a:p>
            <a:endParaRPr/>
          </a:p>
        </p:txBody>
      </p:sp>
      <p:sp>
        <p:nvSpPr>
          <p:cNvPr id="94" name="object 94"/>
          <p:cNvSpPr/>
          <p:nvPr/>
        </p:nvSpPr>
        <p:spPr>
          <a:xfrm>
            <a:off x="7937627" y="6368796"/>
            <a:ext cx="0" cy="304800"/>
          </a:xfrm>
          <a:custGeom>
            <a:avLst/>
            <a:gdLst/>
            <a:ahLst/>
            <a:cxnLst/>
            <a:rect l="l" t="t" r="r" b="b"/>
            <a:pathLst>
              <a:path h="304800">
                <a:moveTo>
                  <a:pt x="0" y="0"/>
                </a:moveTo>
                <a:lnTo>
                  <a:pt x="0" y="304800"/>
                </a:lnTo>
              </a:path>
            </a:pathLst>
          </a:custGeom>
          <a:ln w="9525">
            <a:solidFill>
              <a:srgbClr val="000000"/>
            </a:solidFill>
          </a:ln>
        </p:spPr>
        <p:txBody>
          <a:bodyPr wrap="square" lIns="0" tIns="0" rIns="0" bIns="0" rtlCol="0"/>
          <a:lstStyle/>
          <a:p>
            <a:endParaRPr/>
          </a:p>
        </p:txBody>
      </p:sp>
      <p:sp>
        <p:nvSpPr>
          <p:cNvPr id="95" name="object 95"/>
          <p:cNvSpPr/>
          <p:nvPr/>
        </p:nvSpPr>
        <p:spPr>
          <a:xfrm>
            <a:off x="6642227" y="6216396"/>
            <a:ext cx="0" cy="457200"/>
          </a:xfrm>
          <a:custGeom>
            <a:avLst/>
            <a:gdLst/>
            <a:ahLst/>
            <a:cxnLst/>
            <a:rect l="l" t="t" r="r" b="b"/>
            <a:pathLst>
              <a:path h="457200">
                <a:moveTo>
                  <a:pt x="0" y="0"/>
                </a:moveTo>
                <a:lnTo>
                  <a:pt x="0" y="457200"/>
                </a:lnTo>
              </a:path>
            </a:pathLst>
          </a:custGeom>
          <a:ln w="9525">
            <a:solidFill>
              <a:srgbClr val="000000"/>
            </a:solidFill>
          </a:ln>
        </p:spPr>
        <p:txBody>
          <a:bodyPr wrap="square" lIns="0" tIns="0" rIns="0" bIns="0" rtlCol="0"/>
          <a:lstStyle/>
          <a:p>
            <a:endParaRPr/>
          </a:p>
        </p:txBody>
      </p:sp>
      <p:sp>
        <p:nvSpPr>
          <p:cNvPr id="96" name="object 96"/>
          <p:cNvSpPr/>
          <p:nvPr/>
        </p:nvSpPr>
        <p:spPr>
          <a:xfrm>
            <a:off x="6566027" y="6292596"/>
            <a:ext cx="0" cy="381000"/>
          </a:xfrm>
          <a:custGeom>
            <a:avLst/>
            <a:gdLst/>
            <a:ahLst/>
            <a:cxnLst/>
            <a:rect l="l" t="t" r="r" b="b"/>
            <a:pathLst>
              <a:path h="381000">
                <a:moveTo>
                  <a:pt x="0" y="0"/>
                </a:moveTo>
                <a:lnTo>
                  <a:pt x="0" y="381000"/>
                </a:lnTo>
              </a:path>
            </a:pathLst>
          </a:custGeom>
          <a:ln w="9525">
            <a:solidFill>
              <a:srgbClr val="000000"/>
            </a:solidFill>
          </a:ln>
        </p:spPr>
        <p:txBody>
          <a:bodyPr wrap="square" lIns="0" tIns="0" rIns="0" bIns="0" rtlCol="0"/>
          <a:lstStyle/>
          <a:p>
            <a:endParaRPr/>
          </a:p>
        </p:txBody>
      </p:sp>
      <p:sp>
        <p:nvSpPr>
          <p:cNvPr id="97" name="object 97"/>
          <p:cNvSpPr/>
          <p:nvPr/>
        </p:nvSpPr>
        <p:spPr>
          <a:xfrm>
            <a:off x="6413627" y="6368796"/>
            <a:ext cx="0" cy="304800"/>
          </a:xfrm>
          <a:custGeom>
            <a:avLst/>
            <a:gdLst/>
            <a:ahLst/>
            <a:cxnLst/>
            <a:rect l="l" t="t" r="r" b="b"/>
            <a:pathLst>
              <a:path h="304800">
                <a:moveTo>
                  <a:pt x="0" y="0"/>
                </a:moveTo>
                <a:lnTo>
                  <a:pt x="0" y="304800"/>
                </a:lnTo>
              </a:path>
            </a:pathLst>
          </a:custGeom>
          <a:ln w="9525">
            <a:solidFill>
              <a:srgbClr val="000000"/>
            </a:solidFill>
          </a:ln>
        </p:spPr>
        <p:txBody>
          <a:bodyPr wrap="square" lIns="0" tIns="0" rIns="0" bIns="0" rtlCol="0"/>
          <a:lstStyle/>
          <a:p>
            <a:endParaRPr/>
          </a:p>
        </p:txBody>
      </p:sp>
      <p:sp>
        <p:nvSpPr>
          <p:cNvPr id="98" name="object 98"/>
          <p:cNvSpPr/>
          <p:nvPr/>
        </p:nvSpPr>
        <p:spPr>
          <a:xfrm>
            <a:off x="6337427" y="6444996"/>
            <a:ext cx="0" cy="228600"/>
          </a:xfrm>
          <a:custGeom>
            <a:avLst/>
            <a:gdLst/>
            <a:ahLst/>
            <a:cxnLst/>
            <a:rect l="l" t="t" r="r" b="b"/>
            <a:pathLst>
              <a:path h="228600">
                <a:moveTo>
                  <a:pt x="0" y="0"/>
                </a:moveTo>
                <a:lnTo>
                  <a:pt x="0" y="228600"/>
                </a:lnTo>
              </a:path>
            </a:pathLst>
          </a:custGeom>
          <a:ln w="9525">
            <a:solidFill>
              <a:srgbClr val="000000"/>
            </a:solidFill>
          </a:ln>
        </p:spPr>
        <p:txBody>
          <a:bodyPr wrap="square" lIns="0" tIns="0" rIns="0" bIns="0" rtlCol="0"/>
          <a:lstStyle/>
          <a:p>
            <a:endParaRPr/>
          </a:p>
        </p:txBody>
      </p:sp>
      <p:sp>
        <p:nvSpPr>
          <p:cNvPr id="99" name="object 99"/>
          <p:cNvSpPr/>
          <p:nvPr/>
        </p:nvSpPr>
        <p:spPr>
          <a:xfrm>
            <a:off x="6261227" y="6444996"/>
            <a:ext cx="0" cy="228600"/>
          </a:xfrm>
          <a:custGeom>
            <a:avLst/>
            <a:gdLst/>
            <a:ahLst/>
            <a:cxnLst/>
            <a:rect l="l" t="t" r="r" b="b"/>
            <a:pathLst>
              <a:path h="228600">
                <a:moveTo>
                  <a:pt x="0" y="0"/>
                </a:moveTo>
                <a:lnTo>
                  <a:pt x="0" y="228600"/>
                </a:lnTo>
              </a:path>
            </a:pathLst>
          </a:custGeom>
          <a:ln w="9525">
            <a:solidFill>
              <a:srgbClr val="000000"/>
            </a:solidFill>
          </a:ln>
        </p:spPr>
        <p:txBody>
          <a:bodyPr wrap="square" lIns="0" tIns="0" rIns="0" bIns="0" rtlCol="0"/>
          <a:lstStyle/>
          <a:p>
            <a:endParaRPr/>
          </a:p>
        </p:txBody>
      </p:sp>
      <p:sp>
        <p:nvSpPr>
          <p:cNvPr id="100" name="object 100"/>
          <p:cNvSpPr/>
          <p:nvPr/>
        </p:nvSpPr>
        <p:spPr>
          <a:xfrm>
            <a:off x="8013827" y="6444996"/>
            <a:ext cx="0" cy="228600"/>
          </a:xfrm>
          <a:custGeom>
            <a:avLst/>
            <a:gdLst/>
            <a:ahLst/>
            <a:cxnLst/>
            <a:rect l="l" t="t" r="r" b="b"/>
            <a:pathLst>
              <a:path h="228600">
                <a:moveTo>
                  <a:pt x="0" y="0"/>
                </a:moveTo>
                <a:lnTo>
                  <a:pt x="0" y="228599"/>
                </a:lnTo>
              </a:path>
            </a:pathLst>
          </a:custGeom>
          <a:ln w="9525">
            <a:solidFill>
              <a:srgbClr val="000000"/>
            </a:solidFill>
          </a:ln>
        </p:spPr>
        <p:txBody>
          <a:bodyPr wrap="square" lIns="0" tIns="0" rIns="0" bIns="0" rtlCol="0"/>
          <a:lstStyle/>
          <a:p>
            <a:endParaRPr/>
          </a:p>
        </p:txBody>
      </p:sp>
      <p:sp>
        <p:nvSpPr>
          <p:cNvPr id="101" name="object 101"/>
          <p:cNvSpPr/>
          <p:nvPr/>
        </p:nvSpPr>
        <p:spPr>
          <a:xfrm>
            <a:off x="8090027" y="6444996"/>
            <a:ext cx="0" cy="228600"/>
          </a:xfrm>
          <a:custGeom>
            <a:avLst/>
            <a:gdLst/>
            <a:ahLst/>
            <a:cxnLst/>
            <a:rect l="l" t="t" r="r" b="b"/>
            <a:pathLst>
              <a:path h="228600">
                <a:moveTo>
                  <a:pt x="0" y="0"/>
                </a:moveTo>
                <a:lnTo>
                  <a:pt x="0" y="228599"/>
                </a:lnTo>
              </a:path>
            </a:pathLst>
          </a:custGeom>
          <a:ln w="9525">
            <a:solidFill>
              <a:srgbClr val="000000"/>
            </a:solidFill>
          </a:ln>
        </p:spPr>
        <p:txBody>
          <a:bodyPr wrap="square" lIns="0" tIns="0" rIns="0" bIns="0" rtlCol="0"/>
          <a:lstStyle/>
          <a:p>
            <a:endParaRPr/>
          </a:p>
        </p:txBody>
      </p:sp>
      <p:sp>
        <p:nvSpPr>
          <p:cNvPr id="102" name="object 102"/>
          <p:cNvSpPr/>
          <p:nvPr/>
        </p:nvSpPr>
        <p:spPr>
          <a:xfrm>
            <a:off x="8166227" y="6521195"/>
            <a:ext cx="0" cy="152400"/>
          </a:xfrm>
          <a:custGeom>
            <a:avLst/>
            <a:gdLst/>
            <a:ahLst/>
            <a:cxnLst/>
            <a:rect l="l" t="t" r="r" b="b"/>
            <a:pathLst>
              <a:path h="152400">
                <a:moveTo>
                  <a:pt x="0" y="0"/>
                </a:moveTo>
                <a:lnTo>
                  <a:pt x="0" y="152400"/>
                </a:lnTo>
              </a:path>
            </a:pathLst>
          </a:custGeom>
          <a:ln w="9525">
            <a:solidFill>
              <a:srgbClr val="000000"/>
            </a:solidFill>
          </a:ln>
        </p:spPr>
        <p:txBody>
          <a:bodyPr wrap="square" lIns="0" tIns="0" rIns="0" bIns="0" rtlCol="0"/>
          <a:lstStyle/>
          <a:p>
            <a:endParaRPr/>
          </a:p>
        </p:txBody>
      </p:sp>
      <p:sp>
        <p:nvSpPr>
          <p:cNvPr id="103" name="object 103"/>
          <p:cNvSpPr/>
          <p:nvPr/>
        </p:nvSpPr>
        <p:spPr>
          <a:xfrm>
            <a:off x="6185027" y="6521195"/>
            <a:ext cx="0" cy="152400"/>
          </a:xfrm>
          <a:custGeom>
            <a:avLst/>
            <a:gdLst/>
            <a:ahLst/>
            <a:cxnLst/>
            <a:rect l="l" t="t" r="r" b="b"/>
            <a:pathLst>
              <a:path h="152400">
                <a:moveTo>
                  <a:pt x="0" y="0"/>
                </a:moveTo>
                <a:lnTo>
                  <a:pt x="0" y="152399"/>
                </a:lnTo>
              </a:path>
            </a:pathLst>
          </a:custGeom>
          <a:ln w="9525">
            <a:solidFill>
              <a:srgbClr val="000000"/>
            </a:solidFill>
          </a:ln>
        </p:spPr>
        <p:txBody>
          <a:bodyPr wrap="square" lIns="0" tIns="0" rIns="0" bIns="0" rtlCol="0"/>
          <a:lstStyle/>
          <a:p>
            <a:endParaRPr/>
          </a:p>
        </p:txBody>
      </p:sp>
      <p:sp>
        <p:nvSpPr>
          <p:cNvPr id="104" name="object 104"/>
          <p:cNvSpPr txBox="1"/>
          <p:nvPr/>
        </p:nvSpPr>
        <p:spPr>
          <a:xfrm>
            <a:off x="1681098" y="1724914"/>
            <a:ext cx="7922895" cy="490347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矩量</a:t>
            </a:r>
            <a:endParaRPr sz="3200">
              <a:latin typeface="新宋体" panose="02010609030101010101" charset="-122"/>
              <a:cs typeface="新宋体" panose="02010609030101010101" charset="-122"/>
            </a:endParaRPr>
          </a:p>
          <a:p>
            <a:pPr marL="469900">
              <a:lnSpc>
                <a:spcPct val="100000"/>
              </a:lnSpc>
              <a:spcBef>
                <a:spcPts val="760"/>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基本思想：</a:t>
            </a:r>
            <a:endParaRPr sz="3200">
              <a:latin typeface="新宋体" panose="02010609030101010101" charset="-122"/>
              <a:cs typeface="新宋体" panose="02010609030101010101" charset="-122"/>
            </a:endParaRPr>
          </a:p>
          <a:p>
            <a:pPr marL="1155700" marR="5080" indent="659765" algn="just">
              <a:lnSpc>
                <a:spcPct val="100000"/>
              </a:lnSpc>
              <a:spcBef>
                <a:spcPts val="665"/>
              </a:spcBef>
            </a:pPr>
            <a:r>
              <a:rPr sz="2800" spc="20" dirty="0">
                <a:latin typeface="新宋体" panose="02010609030101010101" charset="-122"/>
                <a:cs typeface="新宋体" panose="02010609030101010101" charset="-122"/>
              </a:rPr>
              <a:t>将描述形状的任务减少至描述一个一维 </a:t>
            </a:r>
            <a:r>
              <a:rPr sz="2800" spc="160" dirty="0">
                <a:latin typeface="新宋体" panose="02010609030101010101" charset="-122"/>
                <a:cs typeface="新宋体" panose="02010609030101010101" charset="-122"/>
              </a:rPr>
              <a:t>函数，边界段和特征的形状可以用矩</a:t>
            </a:r>
            <a:r>
              <a:rPr sz="2800" spc="140" dirty="0">
                <a:latin typeface="新宋体" panose="02010609030101010101" charset="-122"/>
                <a:cs typeface="新宋体" panose="02010609030101010101" charset="-122"/>
              </a:rPr>
              <a:t>量</a:t>
            </a:r>
            <a:r>
              <a:rPr sz="2800" dirty="0">
                <a:latin typeface="新宋体" panose="02010609030101010101" charset="-122"/>
                <a:cs typeface="新宋体" panose="02010609030101010101" charset="-122"/>
              </a:rPr>
              <a:t>来 </a:t>
            </a:r>
            <a:r>
              <a:rPr sz="2800" spc="-5" dirty="0">
                <a:latin typeface="新宋体" panose="02010609030101010101" charset="-122"/>
                <a:cs typeface="新宋体" panose="02010609030101010101" charset="-122"/>
              </a:rPr>
              <a:t>量化地描述</a:t>
            </a:r>
            <a:endParaRPr sz="2800">
              <a:latin typeface="新宋体" panose="02010609030101010101" charset="-122"/>
              <a:cs typeface="新宋体" panose="02010609030101010101" charset="-122"/>
            </a:endParaRPr>
          </a:p>
          <a:p>
            <a:pPr marL="469900">
              <a:lnSpc>
                <a:spcPct val="100000"/>
              </a:lnSpc>
              <a:spcBef>
                <a:spcPts val="770"/>
              </a:spcBef>
            </a:pPr>
            <a:r>
              <a:rPr sz="2200" dirty="0">
                <a:solidFill>
                  <a:srgbClr val="FF0000"/>
                </a:solidFill>
                <a:latin typeface="Wingdings" panose="05000000000000000000"/>
                <a:cs typeface="Wingdings" panose="05000000000000000000"/>
              </a:rPr>
              <a:t></a:t>
            </a:r>
            <a:r>
              <a:rPr sz="2200" spc="-3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矩量的定义：</a:t>
            </a:r>
            <a:endParaRPr sz="3200">
              <a:latin typeface="新宋体" panose="02010609030101010101" charset="-122"/>
              <a:cs typeface="新宋体" panose="02010609030101010101" charset="-122"/>
            </a:endParaRPr>
          </a:p>
          <a:p>
            <a:pPr marL="927100">
              <a:lnSpc>
                <a:spcPts val="3070"/>
              </a:lnSpc>
              <a:spcBef>
                <a:spcPts val="660"/>
              </a:spcBef>
            </a:pPr>
            <a:r>
              <a:rPr sz="2800" dirty="0">
                <a:latin typeface="Times New Roman" panose="02020603050405020304"/>
                <a:cs typeface="Times New Roman" panose="02020603050405020304"/>
              </a:rPr>
              <a:t>•</a:t>
            </a:r>
            <a:r>
              <a:rPr sz="2800" spc="114" dirty="0">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把边界当作直方图函数：g(r)</a:t>
            </a:r>
            <a:endParaRPr sz="2800">
              <a:latin typeface="新宋体" panose="02010609030101010101" charset="-122"/>
              <a:cs typeface="新宋体" panose="02010609030101010101" charset="-122"/>
            </a:endParaRPr>
          </a:p>
          <a:p>
            <a:pPr marL="514985" algn="ctr">
              <a:lnSpc>
                <a:spcPts val="3070"/>
              </a:lnSpc>
            </a:pPr>
            <a:r>
              <a:rPr sz="2800" b="1" dirty="0">
                <a:solidFill>
                  <a:srgbClr val="3333CC"/>
                </a:solidFill>
                <a:latin typeface="Times New Roman" panose="02020603050405020304"/>
                <a:cs typeface="Times New Roman" panose="02020603050405020304"/>
              </a:rPr>
              <a:t>g(r)</a:t>
            </a:r>
            <a:endParaRPr sz="2800">
              <a:latin typeface="Times New Roman" panose="02020603050405020304"/>
              <a:cs typeface="Times New Roman" panose="02020603050405020304"/>
            </a:endParaRPr>
          </a:p>
          <a:p>
            <a:pPr>
              <a:lnSpc>
                <a:spcPct val="100000"/>
              </a:lnSpc>
              <a:spcBef>
                <a:spcPts val="10"/>
              </a:spcBef>
            </a:pPr>
            <a:endParaRPr sz="3950">
              <a:latin typeface="Times New Roman" panose="02020603050405020304"/>
              <a:cs typeface="Times New Roman" panose="02020603050405020304"/>
            </a:endParaRPr>
          </a:p>
          <a:p>
            <a:pPr marR="182880" algn="r">
              <a:lnSpc>
                <a:spcPct val="100000"/>
              </a:lnSpc>
            </a:pPr>
            <a:r>
              <a:rPr sz="2800" b="1" dirty="0">
                <a:solidFill>
                  <a:srgbClr val="3333CC"/>
                </a:solidFill>
                <a:latin typeface="Times New Roman" panose="02020603050405020304"/>
                <a:cs typeface="Times New Roman" panose="02020603050405020304"/>
              </a:rPr>
              <a:t>r</a:t>
            </a:r>
            <a:endParaRPr sz="2800">
              <a:latin typeface="Times New Roman" panose="02020603050405020304"/>
              <a:cs typeface="Times New Roman" panose="02020603050405020304"/>
            </a:endParaRPr>
          </a:p>
        </p:txBody>
      </p:sp>
      <p:sp>
        <p:nvSpPr>
          <p:cNvPr id="105" name="object 105"/>
          <p:cNvSpPr txBox="1">
            <a:spLocks noGrp="1"/>
          </p:cNvSpPr>
          <p:nvPr>
            <p:ph type="title"/>
          </p:nvPr>
        </p:nvSpPr>
        <p:spPr>
          <a:prstGeom prst="rect">
            <a:avLst/>
          </a:prstGeom>
        </p:spPr>
        <p:txBody>
          <a:bodyPr vert="horz" wrap="square" lIns="0" tIns="274228" rIns="0" bIns="0" rtlCol="0">
            <a:spAutoFit/>
          </a:bodyPr>
          <a:lstStyle/>
          <a:p>
            <a:pPr marL="227965">
              <a:lnSpc>
                <a:spcPct val="100000"/>
              </a:lnSpc>
            </a:pPr>
            <a:r>
              <a:rPr spc="-15" dirty="0"/>
              <a:t>表示与描述</a:t>
            </a:r>
          </a:p>
        </p:txBody>
      </p:sp>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1891791"/>
            <a:ext cx="6280785" cy="2667000"/>
          </a:xfrm>
          <a:prstGeom prst="rect">
            <a:avLst/>
          </a:prstGeom>
        </p:spPr>
        <p:txBody>
          <a:bodyPr vert="horz" wrap="square" lIns="0" tIns="0" rIns="0" bIns="0" rtlCol="0">
            <a:spAutoFit/>
          </a:bodyPr>
          <a:lstStyle/>
          <a:p>
            <a:pPr marL="12700">
              <a:lnSpc>
                <a:spcPct val="100000"/>
              </a:lnSpc>
              <a:tabLst>
                <a:tab pos="5588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矩量</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矩量的定义：</a:t>
            </a:r>
            <a:endParaRPr sz="3200">
              <a:latin typeface="新宋体" panose="02010609030101010101" charset="-122"/>
              <a:cs typeface="新宋体" panose="02010609030101010101" charset="-122"/>
            </a:endParaRPr>
          </a:p>
          <a:p>
            <a:pPr marL="990600" algn="ctr">
              <a:lnSpc>
                <a:spcPct val="100000"/>
              </a:lnSpc>
              <a:spcBef>
                <a:spcPts val="2655"/>
              </a:spcBef>
            </a:pPr>
            <a:r>
              <a:rPr sz="2100" dirty="0">
                <a:latin typeface="新宋体" panose="02010609030101010101" charset="-122"/>
                <a:cs typeface="新宋体" panose="02010609030101010101" charset="-122"/>
              </a:rPr>
              <a:t>L</a:t>
            </a:r>
            <a:endParaRPr sz="2100">
              <a:latin typeface="新宋体" panose="02010609030101010101" charset="-122"/>
              <a:cs typeface="新宋体" panose="02010609030101010101" charset="-122"/>
            </a:endParaRPr>
          </a:p>
          <a:p>
            <a:pPr marL="1841500">
              <a:lnSpc>
                <a:spcPct val="100000"/>
              </a:lnSpc>
              <a:spcBef>
                <a:spcPts val="30"/>
              </a:spcBef>
            </a:pPr>
            <a:r>
              <a:rPr sz="3200" b="1" dirty="0">
                <a:latin typeface="Symbol" panose="05050102010706020507"/>
                <a:cs typeface="Symbol" panose="05050102010706020507"/>
              </a:rPr>
              <a:t></a:t>
            </a:r>
            <a:r>
              <a:rPr sz="3150" spc="-7" baseline="-21000" dirty="0">
                <a:latin typeface="新宋体" panose="02010609030101010101" charset="-122"/>
                <a:cs typeface="新宋体" panose="02010609030101010101" charset="-122"/>
              </a:rPr>
              <a:t>n</a:t>
            </a:r>
            <a:r>
              <a:rPr sz="3200" spc="-5" dirty="0">
                <a:latin typeface="新宋体" panose="02010609030101010101" charset="-122"/>
                <a:cs typeface="新宋体" panose="02010609030101010101" charset="-122"/>
              </a:rPr>
              <a:t>(r)</a:t>
            </a:r>
            <a:r>
              <a:rPr sz="3200" dirty="0">
                <a:latin typeface="新宋体" panose="02010609030101010101" charset="-122"/>
                <a:cs typeface="新宋体" panose="02010609030101010101" charset="-122"/>
              </a:rPr>
              <a:t> </a:t>
            </a:r>
            <a:r>
              <a:rPr sz="3200" spc="-5" dirty="0">
                <a:latin typeface="新宋体" panose="02010609030101010101" charset="-122"/>
                <a:cs typeface="新宋体" panose="02010609030101010101" charset="-122"/>
              </a:rPr>
              <a:t>= </a:t>
            </a:r>
            <a:r>
              <a:rPr sz="3200" b="1" spc="-10" dirty="0">
                <a:latin typeface="新宋体" panose="02010609030101010101" charset="-122"/>
                <a:cs typeface="新宋体" panose="02010609030101010101" charset="-122"/>
              </a:rPr>
              <a:t>∑</a:t>
            </a:r>
            <a:r>
              <a:rPr sz="3200" spc="-5" dirty="0">
                <a:latin typeface="新宋体" panose="02010609030101010101" charset="-122"/>
                <a:cs typeface="新宋体" panose="02010609030101010101" charset="-122"/>
              </a:rPr>
              <a:t>(r</a:t>
            </a:r>
            <a:r>
              <a:rPr sz="3150" baseline="-21000" dirty="0">
                <a:latin typeface="新宋体" panose="02010609030101010101" charset="-122"/>
                <a:cs typeface="新宋体" panose="02010609030101010101" charset="-122"/>
              </a:rPr>
              <a:t>i</a:t>
            </a:r>
            <a:r>
              <a:rPr sz="3200" spc="-5" dirty="0">
                <a:latin typeface="新宋体" panose="02010609030101010101" charset="-122"/>
                <a:cs typeface="新宋体" panose="02010609030101010101" charset="-122"/>
              </a:rPr>
              <a:t>- m)</a:t>
            </a:r>
            <a:r>
              <a:rPr sz="3150" spc="-15" baseline="26000" dirty="0">
                <a:latin typeface="新宋体" panose="02010609030101010101" charset="-122"/>
                <a:cs typeface="新宋体" panose="02010609030101010101" charset="-122"/>
              </a:rPr>
              <a:t>n</a:t>
            </a:r>
            <a:r>
              <a:rPr sz="3200" spc="-5" dirty="0">
                <a:latin typeface="新宋体" panose="02010609030101010101" charset="-122"/>
                <a:cs typeface="新宋体" panose="02010609030101010101" charset="-122"/>
              </a:rPr>
              <a:t>g(r</a:t>
            </a:r>
            <a:r>
              <a:rPr sz="3150" spc="-15" baseline="-21000" dirty="0">
                <a:latin typeface="新宋体" panose="02010609030101010101" charset="-122"/>
                <a:cs typeface="新宋体" panose="02010609030101010101" charset="-122"/>
              </a:rPr>
              <a:t>i</a:t>
            </a:r>
            <a:r>
              <a:rPr sz="3200" spc="-5"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p>
            <a:pPr marL="851535" algn="ctr">
              <a:lnSpc>
                <a:spcPts val="2495"/>
              </a:lnSpc>
              <a:spcBef>
                <a:spcPts val="1010"/>
              </a:spcBef>
            </a:pPr>
            <a:r>
              <a:rPr sz="2100" spc="-5" dirty="0">
                <a:latin typeface="新宋体" panose="02010609030101010101" charset="-122"/>
                <a:cs typeface="新宋体" panose="02010609030101010101" charset="-122"/>
              </a:rPr>
              <a:t>i=1</a:t>
            </a:r>
            <a:endParaRPr sz="2100">
              <a:latin typeface="新宋体" panose="02010609030101010101" charset="-122"/>
              <a:cs typeface="新宋体" panose="02010609030101010101" charset="-122"/>
            </a:endParaRPr>
          </a:p>
        </p:txBody>
      </p:sp>
      <p:sp>
        <p:nvSpPr>
          <p:cNvPr id="6" name="object 6"/>
          <p:cNvSpPr txBox="1"/>
          <p:nvPr/>
        </p:nvSpPr>
        <p:spPr>
          <a:xfrm>
            <a:off x="5700648" y="4469879"/>
            <a:ext cx="158750" cy="317500"/>
          </a:xfrm>
          <a:prstGeom prst="rect">
            <a:avLst/>
          </a:prstGeom>
        </p:spPr>
        <p:txBody>
          <a:bodyPr vert="horz" wrap="square" lIns="0" tIns="0" rIns="0" bIns="0" rtlCol="0">
            <a:spAutoFit/>
          </a:bodyPr>
          <a:lstStyle/>
          <a:p>
            <a:pPr marL="12700">
              <a:lnSpc>
                <a:spcPts val="2495"/>
              </a:lnSpc>
            </a:pPr>
            <a:r>
              <a:rPr sz="2100" dirty="0">
                <a:latin typeface="新宋体" panose="02010609030101010101" charset="-122"/>
                <a:cs typeface="新宋体" panose="02010609030101010101" charset="-122"/>
              </a:rPr>
              <a:t>L</a:t>
            </a:r>
            <a:endParaRPr sz="2100">
              <a:latin typeface="新宋体" panose="02010609030101010101" charset="-122"/>
              <a:cs typeface="新宋体" panose="02010609030101010101" charset="-122"/>
            </a:endParaRPr>
          </a:p>
        </p:txBody>
      </p:sp>
      <p:sp>
        <p:nvSpPr>
          <p:cNvPr id="7" name="object 7"/>
          <p:cNvSpPr txBox="1"/>
          <p:nvPr/>
        </p:nvSpPr>
        <p:spPr>
          <a:xfrm>
            <a:off x="2595498" y="4812538"/>
            <a:ext cx="838200" cy="476250"/>
          </a:xfrm>
          <a:prstGeom prst="rect">
            <a:avLst/>
          </a:prstGeom>
        </p:spPr>
        <p:txBody>
          <a:bodyPr vert="horz" wrap="square" lIns="0" tIns="0" rIns="0" bIns="0" rtlCol="0">
            <a:spAutoFit/>
          </a:bodyPr>
          <a:lstStyle/>
          <a:p>
            <a:pPr marL="12700">
              <a:lnSpc>
                <a:spcPts val="3750"/>
              </a:lnSpc>
            </a:pPr>
            <a:r>
              <a:rPr sz="3200" spc="-5" dirty="0">
                <a:latin typeface="新宋体" panose="02010609030101010101" charset="-122"/>
                <a:cs typeface="新宋体" panose="02010609030101010101" charset="-122"/>
              </a:rPr>
              <a:t>其中</a:t>
            </a:r>
            <a:endParaRPr sz="3200">
              <a:latin typeface="新宋体" panose="02010609030101010101" charset="-122"/>
              <a:cs typeface="新宋体" panose="02010609030101010101" charset="-122"/>
            </a:endParaRPr>
          </a:p>
        </p:txBody>
      </p:sp>
      <p:sp>
        <p:nvSpPr>
          <p:cNvPr id="8" name="object 8"/>
          <p:cNvSpPr txBox="1"/>
          <p:nvPr/>
        </p:nvSpPr>
        <p:spPr>
          <a:xfrm>
            <a:off x="4729186" y="4812538"/>
            <a:ext cx="2527935" cy="914400"/>
          </a:xfrm>
          <a:prstGeom prst="rect">
            <a:avLst/>
          </a:prstGeom>
        </p:spPr>
        <p:txBody>
          <a:bodyPr vert="horz" wrap="square" lIns="0" tIns="0" rIns="0" bIns="0" rtlCol="0">
            <a:spAutoFit/>
          </a:bodyPr>
          <a:lstStyle/>
          <a:p>
            <a:pPr marL="12700">
              <a:lnSpc>
                <a:spcPct val="100000"/>
              </a:lnSpc>
            </a:pPr>
            <a:r>
              <a:rPr sz="3200" spc="-5" dirty="0">
                <a:latin typeface="新宋体" panose="02010609030101010101" charset="-122"/>
                <a:cs typeface="新宋体" panose="02010609030101010101" charset="-122"/>
              </a:rPr>
              <a:t>m = </a:t>
            </a:r>
            <a:r>
              <a:rPr sz="3200" b="1" spc="-10" dirty="0">
                <a:latin typeface="新宋体" panose="02010609030101010101" charset="-122"/>
                <a:cs typeface="新宋体" panose="02010609030101010101" charset="-122"/>
              </a:rPr>
              <a:t>∑</a:t>
            </a:r>
            <a:r>
              <a:rPr sz="3200" spc="-5" dirty="0">
                <a:latin typeface="新宋体" panose="02010609030101010101" charset="-122"/>
                <a:cs typeface="新宋体" panose="02010609030101010101" charset="-122"/>
              </a:rPr>
              <a:t>r</a:t>
            </a:r>
            <a:r>
              <a:rPr sz="3150" baseline="-21000" dirty="0">
                <a:latin typeface="新宋体" panose="02010609030101010101" charset="-122"/>
                <a:cs typeface="新宋体" panose="02010609030101010101" charset="-122"/>
              </a:rPr>
              <a:t>i</a:t>
            </a:r>
            <a:r>
              <a:rPr sz="3200" spc="-5" dirty="0">
                <a:latin typeface="新宋体" panose="02010609030101010101" charset="-122"/>
                <a:cs typeface="新宋体" panose="02010609030101010101" charset="-122"/>
              </a:rPr>
              <a:t>g(r</a:t>
            </a:r>
            <a:r>
              <a:rPr sz="3150" baseline="-21000" dirty="0">
                <a:latin typeface="新宋体" panose="02010609030101010101" charset="-122"/>
                <a:cs typeface="新宋体" panose="02010609030101010101" charset="-122"/>
              </a:rPr>
              <a:t>i</a:t>
            </a:r>
            <a:r>
              <a:rPr sz="3200" spc="-5" dirty="0">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a:p>
            <a:pPr marR="264795" algn="ctr">
              <a:lnSpc>
                <a:spcPts val="2495"/>
              </a:lnSpc>
              <a:spcBef>
                <a:spcPts val="860"/>
              </a:spcBef>
            </a:pPr>
            <a:r>
              <a:rPr sz="2100" spc="-5" dirty="0">
                <a:latin typeface="新宋体" panose="02010609030101010101" charset="-122"/>
                <a:cs typeface="新宋体" panose="02010609030101010101" charset="-122"/>
              </a:rPr>
              <a:t>i=1</a:t>
            </a:r>
            <a:endParaRPr sz="2100">
              <a:latin typeface="新宋体" panose="02010609030101010101" charset="-122"/>
              <a:cs typeface="新宋体" panose="02010609030101010101" charset="-122"/>
            </a:endParaRPr>
          </a:p>
        </p:txBody>
      </p:sp>
      <p:sp>
        <p:nvSpPr>
          <p:cNvPr id="9" name="object 9"/>
          <p:cNvSpPr txBox="1"/>
          <p:nvPr/>
        </p:nvSpPr>
        <p:spPr>
          <a:xfrm>
            <a:off x="2595498" y="5943864"/>
            <a:ext cx="7004684" cy="1000760"/>
          </a:xfrm>
          <a:prstGeom prst="rect">
            <a:avLst/>
          </a:prstGeom>
        </p:spPr>
        <p:txBody>
          <a:bodyPr vert="horz" wrap="square" lIns="0" tIns="0" rIns="0" bIns="0" rtlCol="0">
            <a:spAutoFit/>
          </a:bodyPr>
          <a:lstStyle/>
          <a:p>
            <a:pPr marL="241300" marR="5080" indent="-228600">
              <a:lnSpc>
                <a:spcPct val="104000"/>
              </a:lnSpc>
            </a:pPr>
            <a:r>
              <a:rPr sz="3200" spc="50" dirty="0">
                <a:latin typeface="新宋体" panose="02010609030101010101" charset="-122"/>
                <a:cs typeface="新宋体" panose="02010609030101010101" charset="-122"/>
              </a:rPr>
              <a:t>这里L是边界上点的数目</a:t>
            </a:r>
            <a:r>
              <a:rPr sz="3200" spc="-5" dirty="0">
                <a:latin typeface="新宋体" panose="02010609030101010101" charset="-122"/>
                <a:cs typeface="新宋体" panose="02010609030101010101" charset="-122"/>
              </a:rPr>
              <a:t>,</a:t>
            </a:r>
            <a:r>
              <a:rPr sz="3200" spc="55" dirty="0">
                <a:latin typeface="新宋体" panose="02010609030101010101" charset="-122"/>
                <a:cs typeface="新宋体" panose="02010609030101010101" charset="-122"/>
              </a:rPr>
              <a:t> </a:t>
            </a:r>
            <a:r>
              <a:rPr sz="3200" b="1" dirty="0">
                <a:latin typeface="Symbol" panose="05050102010706020507"/>
                <a:cs typeface="Symbol" panose="05050102010706020507"/>
              </a:rPr>
              <a:t></a:t>
            </a:r>
            <a:r>
              <a:rPr sz="3150" baseline="-21000" dirty="0">
                <a:latin typeface="新宋体" panose="02010609030101010101" charset="-122"/>
                <a:cs typeface="新宋体" panose="02010609030101010101" charset="-122"/>
              </a:rPr>
              <a:t>n</a:t>
            </a:r>
            <a:r>
              <a:rPr sz="3200" spc="-5" dirty="0">
                <a:latin typeface="新宋体" panose="02010609030101010101" charset="-122"/>
                <a:cs typeface="新宋体" panose="02010609030101010101" charset="-122"/>
              </a:rPr>
              <a:t>(r</a:t>
            </a:r>
            <a:r>
              <a:rPr sz="3200" spc="35" dirty="0">
                <a:latin typeface="新宋体" panose="02010609030101010101" charset="-122"/>
                <a:cs typeface="新宋体" panose="02010609030101010101" charset="-122"/>
              </a:rPr>
              <a:t>)</a:t>
            </a:r>
            <a:r>
              <a:rPr sz="3200" spc="45" dirty="0">
                <a:latin typeface="新宋体" panose="02010609030101010101" charset="-122"/>
                <a:cs typeface="新宋体" panose="02010609030101010101" charset="-122"/>
              </a:rPr>
              <a:t>是</a:t>
            </a:r>
            <a:r>
              <a:rPr sz="3200" spc="35" dirty="0">
                <a:latin typeface="新宋体" panose="02010609030101010101" charset="-122"/>
                <a:cs typeface="新宋体" panose="02010609030101010101" charset="-122"/>
              </a:rPr>
              <a:t>边</a:t>
            </a:r>
            <a:r>
              <a:rPr sz="3200" spc="-5" dirty="0">
                <a:latin typeface="新宋体" panose="02010609030101010101" charset="-122"/>
                <a:cs typeface="新宋体" panose="02010609030101010101" charset="-122"/>
              </a:rPr>
              <a:t>界 的矩量</a:t>
            </a:r>
            <a:endParaRPr sz="3200">
              <a:latin typeface="新宋体" panose="02010609030101010101" charset="-122"/>
              <a:cs typeface="新宋体" panose="02010609030101010101" charset="-122"/>
            </a:endParaRPr>
          </a:p>
        </p:txBody>
      </p:sp>
      <p:sp>
        <p:nvSpPr>
          <p:cNvPr id="10" name="object 10"/>
          <p:cNvSpPr txBox="1">
            <a:spLocks noGrp="1"/>
          </p:cNvSpPr>
          <p:nvPr>
            <p:ph type="title"/>
          </p:nvPr>
        </p:nvSpPr>
        <p:spPr>
          <a:prstGeom prst="rect">
            <a:avLst/>
          </a:prstGeom>
        </p:spPr>
        <p:txBody>
          <a:bodyPr vert="horz" wrap="square" lIns="0" tIns="274241" rIns="0" bIns="0" rtlCol="0">
            <a:spAutoFit/>
          </a:bodyPr>
          <a:lstStyle/>
          <a:p>
            <a:pPr marL="227965">
              <a:lnSpc>
                <a:spcPts val="3750"/>
              </a:lnSpc>
            </a:pPr>
            <a:r>
              <a:rPr spc="-15" dirty="0"/>
              <a:t>表示与描述</a:t>
            </a:r>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33208"/>
            <a:ext cx="7842884" cy="533019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矩量</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矩量的优点：</a:t>
            </a:r>
            <a:endParaRPr sz="3200">
              <a:latin typeface="新宋体" panose="02010609030101010101" charset="-122"/>
              <a:cs typeface="新宋体" panose="02010609030101010101" charset="-122"/>
            </a:endParaRPr>
          </a:p>
          <a:p>
            <a:pPr marL="927100">
              <a:lnSpc>
                <a:spcPct val="100000"/>
              </a:lnSpc>
              <a:spcBef>
                <a:spcPts val="755"/>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实现是直接的</a:t>
            </a:r>
            <a:endParaRPr sz="3200">
              <a:latin typeface="新宋体" panose="02010609030101010101" charset="-122"/>
              <a:cs typeface="新宋体" panose="02010609030101010101" charset="-122"/>
            </a:endParaRPr>
          </a:p>
          <a:p>
            <a:pPr marL="1155700" marR="6350" indent="-229235">
              <a:lnSpc>
                <a:spcPct val="106000"/>
              </a:lnSpc>
              <a:spcBef>
                <a:spcPts val="340"/>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dirty="0">
                <a:latin typeface="新宋体" panose="02010609030101010101" charset="-122"/>
                <a:cs typeface="新宋体" panose="02010609030101010101" charset="-122"/>
              </a:rPr>
              <a:t>附带了一种关于边界形状</a:t>
            </a:r>
            <a:r>
              <a:rPr sz="3200" spc="0" dirty="0">
                <a:latin typeface="新宋体" panose="02010609030101010101" charset="-122"/>
                <a:cs typeface="新宋体" panose="02010609030101010101" charset="-122"/>
              </a:rPr>
              <a:t>的</a:t>
            </a:r>
            <a:r>
              <a:rPr sz="3200" spc="-5" dirty="0">
                <a:latin typeface="Times New Roman" panose="02020603050405020304"/>
                <a:cs typeface="Times New Roman" panose="02020603050405020304"/>
              </a:rPr>
              <a:t>“</a:t>
            </a:r>
            <a:r>
              <a:rPr sz="3200" dirty="0">
                <a:latin typeface="新宋体" panose="02010609030101010101" charset="-122"/>
                <a:cs typeface="新宋体" panose="02010609030101010101" charset="-122"/>
              </a:rPr>
              <a:t>物</a:t>
            </a:r>
            <a:r>
              <a:rPr sz="3200" spc="0" dirty="0">
                <a:latin typeface="新宋体" panose="02010609030101010101" charset="-122"/>
                <a:cs typeface="新宋体" panose="02010609030101010101" charset="-122"/>
              </a:rPr>
              <a:t>理</a:t>
            </a:r>
            <a:r>
              <a:rPr sz="3200" dirty="0">
                <a:latin typeface="Times New Roman" panose="02020603050405020304"/>
                <a:cs typeface="Times New Roman" panose="02020603050405020304"/>
              </a:rPr>
              <a:t>”</a:t>
            </a:r>
            <a:r>
              <a:rPr sz="3200" spc="-5" dirty="0">
                <a:latin typeface="新宋体" panose="02010609030101010101" charset="-122"/>
                <a:cs typeface="新宋体" panose="02010609030101010101" charset="-122"/>
              </a:rPr>
              <a:t>解 释</a:t>
            </a:r>
            <a:endParaRPr sz="3200">
              <a:latin typeface="新宋体" panose="02010609030101010101" charset="-122"/>
              <a:cs typeface="新宋体" panose="02010609030101010101" charset="-122"/>
            </a:endParaRPr>
          </a:p>
          <a:p>
            <a:pPr marL="927100">
              <a:lnSpc>
                <a:spcPct val="100000"/>
              </a:lnSpc>
              <a:spcBef>
                <a:spcPts val="755"/>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对于旋转的不敏感性</a:t>
            </a:r>
            <a:endParaRPr sz="3200">
              <a:latin typeface="新宋体" panose="02010609030101010101" charset="-122"/>
              <a:cs typeface="新宋体" panose="02010609030101010101" charset="-122"/>
            </a:endParaRPr>
          </a:p>
          <a:p>
            <a:pPr marL="1155700" marR="5080" indent="-229235">
              <a:lnSpc>
                <a:spcPct val="100000"/>
              </a:lnSpc>
              <a:spcBef>
                <a:spcPts val="760"/>
              </a:spcBef>
              <a:tabLst>
                <a:tab pos="13589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204" dirty="0">
                <a:latin typeface="新宋体" panose="02010609030101010101" charset="-122"/>
                <a:cs typeface="新宋体" panose="02010609030101010101" charset="-122"/>
              </a:rPr>
              <a:t>为了使大小比例不敏感，可</a:t>
            </a:r>
            <a:r>
              <a:rPr sz="3200" spc="185" dirty="0">
                <a:latin typeface="新宋体" panose="02010609030101010101" charset="-122"/>
                <a:cs typeface="新宋体" panose="02010609030101010101" charset="-122"/>
              </a:rPr>
              <a:t>以通</a:t>
            </a:r>
            <a:r>
              <a:rPr sz="3200" spc="-5" dirty="0">
                <a:latin typeface="新宋体" panose="02010609030101010101" charset="-122"/>
                <a:cs typeface="新宋体" panose="02010609030101010101" charset="-122"/>
              </a:rPr>
              <a:t>过 伸缩r的范围来将大小正则化。</a:t>
            </a:r>
            <a:endParaRPr sz="3200">
              <a:latin typeface="新宋体" panose="02010609030101010101" charset="-122"/>
              <a:cs typeface="新宋体" panose="02010609030101010101" charset="-122"/>
            </a:endParaRPr>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196"/>
            <a:ext cx="2467610" cy="37369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5"/>
              </a:spcBef>
            </a:pPr>
            <a:endParaRPr sz="3950">
              <a:latin typeface="Times New Roman" panose="02020603050405020304"/>
              <a:cs typeface="Times New Roman" panose="02020603050405020304"/>
            </a:endParaRPr>
          </a:p>
          <a:p>
            <a:pPr marL="1270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概述</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表示方法</a:t>
            </a:r>
            <a:endParaRPr sz="3200">
              <a:latin typeface="新宋体" panose="02010609030101010101" charset="-122"/>
              <a:cs typeface="新宋体" panose="02010609030101010101" charset="-122"/>
            </a:endParaRPr>
          </a:p>
          <a:p>
            <a:pPr marL="12700">
              <a:lnSpc>
                <a:spcPct val="100000"/>
              </a:lnSpc>
              <a:spcBef>
                <a:spcPts val="1920"/>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边界描述子</a:t>
            </a:r>
            <a:endParaRPr sz="3200">
              <a:latin typeface="新宋体" panose="02010609030101010101" charset="-122"/>
              <a:cs typeface="新宋体" panose="02010609030101010101" charset="-122"/>
            </a:endParaRPr>
          </a:p>
          <a:p>
            <a:pPr marL="12700">
              <a:lnSpc>
                <a:spcPts val="3750"/>
              </a:lnSpc>
              <a:spcBef>
                <a:spcPts val="1925"/>
              </a:spcBef>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solidFill>
                  <a:srgbClr val="EE2B0A"/>
                </a:solidFill>
                <a:latin typeface="新宋体" panose="02010609030101010101" charset="-122"/>
                <a:cs typeface="新宋体" panose="02010609030101010101" charset="-122"/>
              </a:rPr>
              <a:t>关系描述子</a:t>
            </a:r>
            <a:endParaRPr sz="3200">
              <a:latin typeface="新宋体" panose="02010609030101010101" charset="-122"/>
              <a:cs typeface="新宋体" panose="02010609030101010101" charset="-122"/>
            </a:endParaRPr>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933208"/>
            <a:ext cx="3815079" cy="4940300"/>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30"/>
              </a:spcBef>
            </a:pPr>
            <a:endParaRPr sz="3200">
              <a:latin typeface="Times New Roman" panose="02020603050405020304"/>
              <a:cs typeface="Times New Roman" panose="02020603050405020304"/>
            </a:endParaRPr>
          </a:p>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关系描述子</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基本思想</a:t>
            </a:r>
            <a:endParaRPr sz="3200">
              <a:latin typeface="新宋体" panose="02010609030101010101" charset="-122"/>
              <a:cs typeface="新宋体" panose="02010609030101010101" charset="-122"/>
            </a:endParaRPr>
          </a:p>
          <a:p>
            <a:pPr marL="469900">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阶梯关系编码</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骨架关系编码</a:t>
            </a:r>
            <a:endParaRPr sz="3200">
              <a:latin typeface="新宋体" panose="02010609030101010101" charset="-122"/>
              <a:cs typeface="新宋体" panose="02010609030101010101" charset="-122"/>
            </a:endParaRPr>
          </a:p>
          <a:p>
            <a:pPr marL="469900">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方向关系编码</a:t>
            </a:r>
            <a:endParaRPr sz="3200">
              <a:latin typeface="新宋体" panose="02010609030101010101" charset="-122"/>
              <a:cs typeface="新宋体" panose="02010609030101010101" charset="-122"/>
            </a:endParaRPr>
          </a:p>
          <a:p>
            <a:pPr marL="469900">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内角关系编码</a:t>
            </a:r>
            <a:endParaRPr sz="3200">
              <a:latin typeface="新宋体" panose="02010609030101010101" charset="-122"/>
              <a:cs typeface="新宋体" panose="02010609030101010101" charset="-122"/>
            </a:endParaRPr>
          </a:p>
          <a:p>
            <a:pPr marL="469900">
              <a:lnSpc>
                <a:spcPts val="375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树结构关系编码</a:t>
            </a:r>
            <a:endParaRPr sz="3200">
              <a:latin typeface="新宋体" panose="02010609030101010101" charset="-122"/>
              <a:cs typeface="新宋体" panose="02010609030101010101" charset="-122"/>
            </a:endParaRPr>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81098" y="933208"/>
            <a:ext cx="7876540" cy="5207000"/>
          </a:xfrm>
          <a:prstGeom prst="rect">
            <a:avLst/>
          </a:prstGeom>
        </p:spPr>
        <p:txBody>
          <a:bodyPr vert="horz" wrap="square" lIns="0" tIns="0" rIns="0" bIns="0" rtlCol="0">
            <a:spAutoFit/>
          </a:bodyPr>
          <a:lstStyle/>
          <a:p>
            <a:pPr marL="157480">
              <a:lnSpc>
                <a:spcPct val="10000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a:p>
            <a:pPr>
              <a:lnSpc>
                <a:spcPct val="100000"/>
              </a:lnSpc>
              <a:spcBef>
                <a:spcPts val="5"/>
              </a:spcBef>
            </a:pPr>
            <a:endParaRPr sz="3700">
              <a:latin typeface="Times New Roman" panose="02020603050405020304"/>
              <a:cs typeface="Times New Roman" panose="02020603050405020304"/>
            </a:endParaRPr>
          </a:p>
          <a:p>
            <a:pPr marL="12700">
              <a:lnSpc>
                <a:spcPct val="100000"/>
              </a:lnSpc>
              <a:tabLst>
                <a:tab pos="55880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基本思想：</a:t>
            </a:r>
            <a:endParaRPr sz="3200">
              <a:latin typeface="新宋体" panose="02010609030101010101" charset="-122"/>
              <a:cs typeface="新宋体" panose="02010609030101010101" charset="-122"/>
            </a:endParaRPr>
          </a:p>
          <a:p>
            <a:pPr marL="755650" marR="5080" indent="-286385">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通过挖掘各个成分之间的结构关系来描 述边界</a:t>
            </a:r>
            <a:endParaRPr sz="3200">
              <a:latin typeface="新宋体" panose="02010609030101010101" charset="-122"/>
              <a:cs typeface="新宋体" panose="02010609030101010101" charset="-122"/>
            </a:endParaRPr>
          </a:p>
          <a:p>
            <a:pPr marL="755650" marR="208280" indent="-286385">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图像中各个部分间的结构关系是二维 的，而串是一维的，期望找到一种方法 把二维关系转化为一维的串</a:t>
            </a:r>
            <a:endParaRPr sz="3200">
              <a:latin typeface="新宋体" panose="02010609030101010101" charset="-122"/>
              <a:cs typeface="新宋体" panose="02010609030101010101" charset="-122"/>
            </a:endParaRPr>
          </a:p>
          <a:p>
            <a:pPr marL="755650" marR="5080" indent="-286385">
              <a:lnSpc>
                <a:spcPct val="100000"/>
              </a:lnSpc>
              <a:spcBef>
                <a:spcPts val="755"/>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主导思想是考虑物体各个部分的连接线 段</a:t>
            </a:r>
            <a:endParaRPr sz="3200">
              <a:latin typeface="新宋体" panose="02010609030101010101" charset="-122"/>
              <a:cs typeface="新宋体" panose="02010609030101010101" charset="-122"/>
            </a:endParaRPr>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68729" y="2028190"/>
            <a:ext cx="7470140" cy="154813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阶梯关系编码</a:t>
            </a:r>
            <a:endParaRPr sz="3200">
              <a:latin typeface="新宋体" panose="02010609030101010101" charset="-122"/>
              <a:cs typeface="新宋体" panose="02010609030101010101" charset="-122"/>
            </a:endParaRPr>
          </a:p>
          <a:p>
            <a:pPr marL="755650" marR="5080" indent="-286385">
              <a:lnSpc>
                <a:spcPct val="100000"/>
              </a:lnSpc>
              <a:spcBef>
                <a:spcPts val="760"/>
              </a:spcBef>
              <a:tabLst>
                <a:tab pos="9588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对于如下阶梯形边界，定义两个基本 元素a,b</a:t>
            </a:r>
            <a:endParaRPr sz="3200">
              <a:latin typeface="新宋体" panose="02010609030101010101" charset="-122"/>
              <a:cs typeface="新宋体" panose="02010609030101010101" charset="-122"/>
            </a:endParaRPr>
          </a:p>
        </p:txBody>
      </p:sp>
      <p:sp>
        <p:nvSpPr>
          <p:cNvPr id="6" name="object 6"/>
          <p:cNvSpPr/>
          <p:nvPr/>
        </p:nvSpPr>
        <p:spPr>
          <a:xfrm>
            <a:off x="5194439" y="4573523"/>
            <a:ext cx="990600" cy="85725"/>
          </a:xfrm>
          <a:custGeom>
            <a:avLst/>
            <a:gdLst/>
            <a:ahLst/>
            <a:cxnLst/>
            <a:rect l="l" t="t" r="r" b="b"/>
            <a:pathLst>
              <a:path w="990600" h="85725">
                <a:moveTo>
                  <a:pt x="918972" y="57150"/>
                </a:moveTo>
                <a:lnTo>
                  <a:pt x="918972" y="28194"/>
                </a:lnTo>
                <a:lnTo>
                  <a:pt x="0" y="28194"/>
                </a:lnTo>
                <a:lnTo>
                  <a:pt x="0" y="57150"/>
                </a:lnTo>
                <a:lnTo>
                  <a:pt x="918972" y="57150"/>
                </a:lnTo>
                <a:close/>
              </a:path>
              <a:path w="990600" h="85725">
                <a:moveTo>
                  <a:pt x="990600" y="42672"/>
                </a:moveTo>
                <a:lnTo>
                  <a:pt x="904493" y="0"/>
                </a:lnTo>
                <a:lnTo>
                  <a:pt x="904493" y="28194"/>
                </a:lnTo>
                <a:lnTo>
                  <a:pt x="918972" y="28194"/>
                </a:lnTo>
                <a:lnTo>
                  <a:pt x="918972" y="78169"/>
                </a:lnTo>
                <a:lnTo>
                  <a:pt x="990600" y="42672"/>
                </a:lnTo>
                <a:close/>
              </a:path>
              <a:path w="990600" h="85725">
                <a:moveTo>
                  <a:pt x="918972" y="78169"/>
                </a:moveTo>
                <a:lnTo>
                  <a:pt x="918972" y="57150"/>
                </a:lnTo>
                <a:lnTo>
                  <a:pt x="904493" y="57150"/>
                </a:lnTo>
                <a:lnTo>
                  <a:pt x="904493" y="85343"/>
                </a:lnTo>
                <a:lnTo>
                  <a:pt x="918972" y="78169"/>
                </a:lnTo>
                <a:close/>
              </a:path>
            </a:pathLst>
          </a:custGeom>
          <a:solidFill>
            <a:srgbClr val="000000"/>
          </a:solidFill>
        </p:spPr>
        <p:txBody>
          <a:bodyPr wrap="square" lIns="0" tIns="0" rIns="0" bIns="0" rtlCol="0"/>
          <a:lstStyle/>
          <a:p>
            <a:endParaRPr/>
          </a:p>
        </p:txBody>
      </p:sp>
      <p:sp>
        <p:nvSpPr>
          <p:cNvPr id="7" name="object 7"/>
          <p:cNvSpPr/>
          <p:nvPr/>
        </p:nvSpPr>
        <p:spPr>
          <a:xfrm>
            <a:off x="5380367" y="4844796"/>
            <a:ext cx="85725" cy="685800"/>
          </a:xfrm>
          <a:custGeom>
            <a:avLst/>
            <a:gdLst/>
            <a:ahLst/>
            <a:cxnLst/>
            <a:rect l="l" t="t" r="r" b="b"/>
            <a:pathLst>
              <a:path w="85725" h="685800">
                <a:moveTo>
                  <a:pt x="85343" y="599693"/>
                </a:moveTo>
                <a:lnTo>
                  <a:pt x="0" y="599693"/>
                </a:lnTo>
                <a:lnTo>
                  <a:pt x="28194" y="656585"/>
                </a:lnTo>
                <a:lnTo>
                  <a:pt x="28194" y="614172"/>
                </a:lnTo>
                <a:lnTo>
                  <a:pt x="57150" y="614172"/>
                </a:lnTo>
                <a:lnTo>
                  <a:pt x="57150" y="656585"/>
                </a:lnTo>
                <a:lnTo>
                  <a:pt x="85343" y="599693"/>
                </a:lnTo>
                <a:close/>
              </a:path>
              <a:path w="85725" h="685800">
                <a:moveTo>
                  <a:pt x="57150" y="599693"/>
                </a:moveTo>
                <a:lnTo>
                  <a:pt x="57150" y="0"/>
                </a:lnTo>
                <a:lnTo>
                  <a:pt x="28194" y="0"/>
                </a:lnTo>
                <a:lnTo>
                  <a:pt x="28194" y="599693"/>
                </a:lnTo>
                <a:lnTo>
                  <a:pt x="57150" y="599693"/>
                </a:lnTo>
                <a:close/>
              </a:path>
              <a:path w="85725" h="685800">
                <a:moveTo>
                  <a:pt x="57150" y="656585"/>
                </a:moveTo>
                <a:lnTo>
                  <a:pt x="57150" y="614172"/>
                </a:lnTo>
                <a:lnTo>
                  <a:pt x="28194" y="614172"/>
                </a:lnTo>
                <a:lnTo>
                  <a:pt x="28194" y="656585"/>
                </a:lnTo>
                <a:lnTo>
                  <a:pt x="42672" y="685800"/>
                </a:lnTo>
                <a:lnTo>
                  <a:pt x="57150" y="656585"/>
                </a:lnTo>
                <a:close/>
              </a:path>
            </a:pathLst>
          </a:custGeom>
          <a:solidFill>
            <a:srgbClr val="000000"/>
          </a:solidFill>
        </p:spPr>
        <p:txBody>
          <a:bodyPr wrap="square" lIns="0" tIns="0" rIns="0" bIns="0" rtlCol="0"/>
          <a:lstStyle/>
          <a:p>
            <a:endParaRPr/>
          </a:p>
        </p:txBody>
      </p:sp>
      <p:sp>
        <p:nvSpPr>
          <p:cNvPr id="8" name="object 8"/>
          <p:cNvSpPr txBox="1"/>
          <p:nvPr/>
        </p:nvSpPr>
        <p:spPr>
          <a:xfrm>
            <a:off x="5562727" y="4194047"/>
            <a:ext cx="177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9" name="object 9"/>
          <p:cNvSpPr txBox="1"/>
          <p:nvPr/>
        </p:nvSpPr>
        <p:spPr>
          <a:xfrm>
            <a:off x="5529198" y="4956047"/>
            <a:ext cx="1949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10" name="object 10"/>
          <p:cNvSpPr/>
          <p:nvPr/>
        </p:nvSpPr>
        <p:spPr>
          <a:xfrm>
            <a:off x="6566027" y="4268723"/>
            <a:ext cx="914400" cy="85725"/>
          </a:xfrm>
          <a:custGeom>
            <a:avLst/>
            <a:gdLst/>
            <a:ahLst/>
            <a:cxnLst/>
            <a:rect l="l" t="t" r="r" b="b"/>
            <a:pathLst>
              <a:path w="914400" h="85725">
                <a:moveTo>
                  <a:pt x="842772" y="57150"/>
                </a:moveTo>
                <a:lnTo>
                  <a:pt x="842772" y="28194"/>
                </a:lnTo>
                <a:lnTo>
                  <a:pt x="0" y="28194"/>
                </a:lnTo>
                <a:lnTo>
                  <a:pt x="0" y="57150"/>
                </a:lnTo>
                <a:lnTo>
                  <a:pt x="842772" y="57150"/>
                </a:lnTo>
                <a:close/>
              </a:path>
              <a:path w="914400" h="85725">
                <a:moveTo>
                  <a:pt x="914400" y="42672"/>
                </a:moveTo>
                <a:lnTo>
                  <a:pt x="828294" y="0"/>
                </a:lnTo>
                <a:lnTo>
                  <a:pt x="828294" y="28194"/>
                </a:lnTo>
                <a:lnTo>
                  <a:pt x="842772" y="28194"/>
                </a:lnTo>
                <a:lnTo>
                  <a:pt x="842772" y="78169"/>
                </a:lnTo>
                <a:lnTo>
                  <a:pt x="914400" y="42672"/>
                </a:lnTo>
                <a:close/>
              </a:path>
              <a:path w="914400" h="85725">
                <a:moveTo>
                  <a:pt x="842772" y="78169"/>
                </a:moveTo>
                <a:lnTo>
                  <a:pt x="842772" y="57150"/>
                </a:lnTo>
                <a:lnTo>
                  <a:pt x="828294" y="57150"/>
                </a:lnTo>
                <a:lnTo>
                  <a:pt x="828294" y="85343"/>
                </a:lnTo>
                <a:lnTo>
                  <a:pt x="842772" y="78169"/>
                </a:lnTo>
                <a:close/>
              </a:path>
            </a:pathLst>
          </a:custGeom>
          <a:solidFill>
            <a:srgbClr val="000000"/>
          </a:solidFill>
        </p:spPr>
        <p:txBody>
          <a:bodyPr wrap="square" lIns="0" tIns="0" rIns="0" bIns="0" rtlCol="0"/>
          <a:lstStyle/>
          <a:p>
            <a:endParaRPr/>
          </a:p>
        </p:txBody>
      </p:sp>
      <p:sp>
        <p:nvSpPr>
          <p:cNvPr id="11" name="object 11"/>
          <p:cNvSpPr/>
          <p:nvPr/>
        </p:nvSpPr>
        <p:spPr>
          <a:xfrm>
            <a:off x="7480427" y="4954523"/>
            <a:ext cx="838200" cy="85725"/>
          </a:xfrm>
          <a:custGeom>
            <a:avLst/>
            <a:gdLst/>
            <a:ahLst/>
            <a:cxnLst/>
            <a:rect l="l" t="t" r="r" b="b"/>
            <a:pathLst>
              <a:path w="838200" h="85725">
                <a:moveTo>
                  <a:pt x="766572" y="57150"/>
                </a:moveTo>
                <a:lnTo>
                  <a:pt x="766572" y="28194"/>
                </a:lnTo>
                <a:lnTo>
                  <a:pt x="0" y="28194"/>
                </a:lnTo>
                <a:lnTo>
                  <a:pt x="0" y="57150"/>
                </a:lnTo>
                <a:lnTo>
                  <a:pt x="766572" y="57150"/>
                </a:lnTo>
                <a:close/>
              </a:path>
              <a:path w="838200" h="85725">
                <a:moveTo>
                  <a:pt x="838200" y="42672"/>
                </a:moveTo>
                <a:lnTo>
                  <a:pt x="752106" y="0"/>
                </a:lnTo>
                <a:lnTo>
                  <a:pt x="752106" y="28194"/>
                </a:lnTo>
                <a:lnTo>
                  <a:pt x="766572" y="28194"/>
                </a:lnTo>
                <a:lnTo>
                  <a:pt x="766572" y="78174"/>
                </a:lnTo>
                <a:lnTo>
                  <a:pt x="838200" y="42672"/>
                </a:lnTo>
                <a:close/>
              </a:path>
              <a:path w="838200" h="85725">
                <a:moveTo>
                  <a:pt x="766572" y="78174"/>
                </a:moveTo>
                <a:lnTo>
                  <a:pt x="766572" y="57150"/>
                </a:lnTo>
                <a:lnTo>
                  <a:pt x="752106" y="57150"/>
                </a:lnTo>
                <a:lnTo>
                  <a:pt x="752106" y="85343"/>
                </a:lnTo>
                <a:lnTo>
                  <a:pt x="766572" y="78174"/>
                </a:lnTo>
                <a:close/>
              </a:path>
            </a:pathLst>
          </a:custGeom>
          <a:solidFill>
            <a:srgbClr val="000000"/>
          </a:solidFill>
        </p:spPr>
        <p:txBody>
          <a:bodyPr wrap="square" lIns="0" tIns="0" rIns="0" bIns="0" rtlCol="0"/>
          <a:lstStyle/>
          <a:p>
            <a:endParaRPr/>
          </a:p>
        </p:txBody>
      </p:sp>
      <p:sp>
        <p:nvSpPr>
          <p:cNvPr id="12" name="object 12"/>
          <p:cNvSpPr/>
          <p:nvPr/>
        </p:nvSpPr>
        <p:spPr>
          <a:xfrm>
            <a:off x="8318627" y="5640323"/>
            <a:ext cx="914400" cy="85725"/>
          </a:xfrm>
          <a:custGeom>
            <a:avLst/>
            <a:gdLst/>
            <a:ahLst/>
            <a:cxnLst/>
            <a:rect l="l" t="t" r="r" b="b"/>
            <a:pathLst>
              <a:path w="914400" h="85725">
                <a:moveTo>
                  <a:pt x="842772" y="57150"/>
                </a:moveTo>
                <a:lnTo>
                  <a:pt x="842772" y="28194"/>
                </a:lnTo>
                <a:lnTo>
                  <a:pt x="0" y="28194"/>
                </a:lnTo>
                <a:lnTo>
                  <a:pt x="0" y="57150"/>
                </a:lnTo>
                <a:lnTo>
                  <a:pt x="842772" y="57150"/>
                </a:lnTo>
                <a:close/>
              </a:path>
              <a:path w="914400" h="85725">
                <a:moveTo>
                  <a:pt x="914400" y="42672"/>
                </a:moveTo>
                <a:lnTo>
                  <a:pt x="828294" y="0"/>
                </a:lnTo>
                <a:lnTo>
                  <a:pt x="828294" y="28194"/>
                </a:lnTo>
                <a:lnTo>
                  <a:pt x="842772" y="28194"/>
                </a:lnTo>
                <a:lnTo>
                  <a:pt x="842772" y="78169"/>
                </a:lnTo>
                <a:lnTo>
                  <a:pt x="914400" y="42672"/>
                </a:lnTo>
                <a:close/>
              </a:path>
              <a:path w="914400" h="85725">
                <a:moveTo>
                  <a:pt x="842772" y="78169"/>
                </a:moveTo>
                <a:lnTo>
                  <a:pt x="842772" y="57150"/>
                </a:lnTo>
                <a:lnTo>
                  <a:pt x="828294" y="57150"/>
                </a:lnTo>
                <a:lnTo>
                  <a:pt x="828294" y="85343"/>
                </a:lnTo>
                <a:lnTo>
                  <a:pt x="842772" y="78169"/>
                </a:lnTo>
                <a:close/>
              </a:path>
            </a:pathLst>
          </a:custGeom>
          <a:solidFill>
            <a:srgbClr val="000000"/>
          </a:solidFill>
        </p:spPr>
        <p:txBody>
          <a:bodyPr wrap="square" lIns="0" tIns="0" rIns="0" bIns="0" rtlCol="0"/>
          <a:lstStyle/>
          <a:p>
            <a:endParaRPr/>
          </a:p>
        </p:txBody>
      </p:sp>
      <p:sp>
        <p:nvSpPr>
          <p:cNvPr id="13" name="object 13"/>
          <p:cNvSpPr/>
          <p:nvPr/>
        </p:nvSpPr>
        <p:spPr>
          <a:xfrm>
            <a:off x="7437767" y="4311396"/>
            <a:ext cx="85725" cy="685800"/>
          </a:xfrm>
          <a:custGeom>
            <a:avLst/>
            <a:gdLst/>
            <a:ahLst/>
            <a:cxnLst/>
            <a:rect l="l" t="t" r="r" b="b"/>
            <a:pathLst>
              <a:path w="85725" h="685800">
                <a:moveTo>
                  <a:pt x="85331" y="599693"/>
                </a:moveTo>
                <a:lnTo>
                  <a:pt x="0" y="599693"/>
                </a:lnTo>
                <a:lnTo>
                  <a:pt x="28194" y="656602"/>
                </a:lnTo>
                <a:lnTo>
                  <a:pt x="28194" y="614172"/>
                </a:lnTo>
                <a:lnTo>
                  <a:pt x="57150" y="614172"/>
                </a:lnTo>
                <a:lnTo>
                  <a:pt x="57150" y="656559"/>
                </a:lnTo>
                <a:lnTo>
                  <a:pt x="85331" y="599693"/>
                </a:lnTo>
                <a:close/>
              </a:path>
              <a:path w="85725" h="685800">
                <a:moveTo>
                  <a:pt x="57150" y="599693"/>
                </a:moveTo>
                <a:lnTo>
                  <a:pt x="57150" y="0"/>
                </a:lnTo>
                <a:lnTo>
                  <a:pt x="28194" y="0"/>
                </a:lnTo>
                <a:lnTo>
                  <a:pt x="28194" y="599693"/>
                </a:lnTo>
                <a:lnTo>
                  <a:pt x="57150" y="599693"/>
                </a:lnTo>
                <a:close/>
              </a:path>
              <a:path w="85725" h="685800">
                <a:moveTo>
                  <a:pt x="57150" y="656559"/>
                </a:moveTo>
                <a:lnTo>
                  <a:pt x="57150" y="614172"/>
                </a:lnTo>
                <a:lnTo>
                  <a:pt x="28194" y="614172"/>
                </a:lnTo>
                <a:lnTo>
                  <a:pt x="28194" y="656602"/>
                </a:lnTo>
                <a:lnTo>
                  <a:pt x="42659" y="685800"/>
                </a:lnTo>
                <a:lnTo>
                  <a:pt x="57150" y="656559"/>
                </a:lnTo>
                <a:close/>
              </a:path>
            </a:pathLst>
          </a:custGeom>
          <a:solidFill>
            <a:srgbClr val="000000"/>
          </a:solidFill>
        </p:spPr>
        <p:txBody>
          <a:bodyPr wrap="square" lIns="0" tIns="0" rIns="0" bIns="0" rtlCol="0"/>
          <a:lstStyle/>
          <a:p>
            <a:endParaRPr/>
          </a:p>
        </p:txBody>
      </p:sp>
      <p:sp>
        <p:nvSpPr>
          <p:cNvPr id="14" name="object 14"/>
          <p:cNvSpPr/>
          <p:nvPr/>
        </p:nvSpPr>
        <p:spPr>
          <a:xfrm>
            <a:off x="8275967" y="4997196"/>
            <a:ext cx="85725" cy="685800"/>
          </a:xfrm>
          <a:custGeom>
            <a:avLst/>
            <a:gdLst/>
            <a:ahLst/>
            <a:cxnLst/>
            <a:rect l="l" t="t" r="r" b="b"/>
            <a:pathLst>
              <a:path w="85725" h="685800">
                <a:moveTo>
                  <a:pt x="85331" y="599693"/>
                </a:moveTo>
                <a:lnTo>
                  <a:pt x="0" y="599693"/>
                </a:lnTo>
                <a:lnTo>
                  <a:pt x="28194" y="656602"/>
                </a:lnTo>
                <a:lnTo>
                  <a:pt x="28194" y="614172"/>
                </a:lnTo>
                <a:lnTo>
                  <a:pt x="57150" y="614172"/>
                </a:lnTo>
                <a:lnTo>
                  <a:pt x="57150" y="656559"/>
                </a:lnTo>
                <a:lnTo>
                  <a:pt x="85331" y="599693"/>
                </a:lnTo>
                <a:close/>
              </a:path>
              <a:path w="85725" h="685800">
                <a:moveTo>
                  <a:pt x="57150" y="599693"/>
                </a:moveTo>
                <a:lnTo>
                  <a:pt x="57150" y="0"/>
                </a:lnTo>
                <a:lnTo>
                  <a:pt x="28194" y="0"/>
                </a:lnTo>
                <a:lnTo>
                  <a:pt x="28194" y="599693"/>
                </a:lnTo>
                <a:lnTo>
                  <a:pt x="57150" y="599693"/>
                </a:lnTo>
                <a:close/>
              </a:path>
              <a:path w="85725" h="685800">
                <a:moveTo>
                  <a:pt x="57150" y="656559"/>
                </a:moveTo>
                <a:lnTo>
                  <a:pt x="57150" y="614172"/>
                </a:lnTo>
                <a:lnTo>
                  <a:pt x="28194" y="614172"/>
                </a:lnTo>
                <a:lnTo>
                  <a:pt x="28194" y="656602"/>
                </a:lnTo>
                <a:lnTo>
                  <a:pt x="42659" y="685800"/>
                </a:lnTo>
                <a:lnTo>
                  <a:pt x="57150" y="656559"/>
                </a:lnTo>
                <a:close/>
              </a:path>
            </a:pathLst>
          </a:custGeom>
          <a:solidFill>
            <a:srgbClr val="000000"/>
          </a:solidFill>
        </p:spPr>
        <p:txBody>
          <a:bodyPr wrap="square" lIns="0" tIns="0" rIns="0" bIns="0" rtlCol="0"/>
          <a:lstStyle/>
          <a:p>
            <a:endParaRPr/>
          </a:p>
        </p:txBody>
      </p:sp>
      <p:sp>
        <p:nvSpPr>
          <p:cNvPr id="15" name="object 15"/>
          <p:cNvSpPr/>
          <p:nvPr/>
        </p:nvSpPr>
        <p:spPr>
          <a:xfrm>
            <a:off x="9190367" y="5682996"/>
            <a:ext cx="85725" cy="685800"/>
          </a:xfrm>
          <a:custGeom>
            <a:avLst/>
            <a:gdLst/>
            <a:ahLst/>
            <a:cxnLst/>
            <a:rect l="l" t="t" r="r" b="b"/>
            <a:pathLst>
              <a:path w="85725" h="685800">
                <a:moveTo>
                  <a:pt x="85331" y="599693"/>
                </a:moveTo>
                <a:lnTo>
                  <a:pt x="0" y="599693"/>
                </a:lnTo>
                <a:lnTo>
                  <a:pt x="28194" y="656602"/>
                </a:lnTo>
                <a:lnTo>
                  <a:pt x="28194" y="614172"/>
                </a:lnTo>
                <a:lnTo>
                  <a:pt x="57150" y="614172"/>
                </a:lnTo>
                <a:lnTo>
                  <a:pt x="57150" y="656559"/>
                </a:lnTo>
                <a:lnTo>
                  <a:pt x="85331" y="599693"/>
                </a:lnTo>
                <a:close/>
              </a:path>
              <a:path w="85725" h="685800">
                <a:moveTo>
                  <a:pt x="57150" y="599693"/>
                </a:moveTo>
                <a:lnTo>
                  <a:pt x="57150" y="0"/>
                </a:lnTo>
                <a:lnTo>
                  <a:pt x="28194" y="0"/>
                </a:lnTo>
                <a:lnTo>
                  <a:pt x="28194" y="599693"/>
                </a:lnTo>
                <a:lnTo>
                  <a:pt x="57150" y="599693"/>
                </a:lnTo>
                <a:close/>
              </a:path>
              <a:path w="85725" h="685800">
                <a:moveTo>
                  <a:pt x="57150" y="656559"/>
                </a:moveTo>
                <a:lnTo>
                  <a:pt x="57150" y="614172"/>
                </a:lnTo>
                <a:lnTo>
                  <a:pt x="28194" y="614172"/>
                </a:lnTo>
                <a:lnTo>
                  <a:pt x="28194" y="656602"/>
                </a:lnTo>
                <a:lnTo>
                  <a:pt x="42659" y="685800"/>
                </a:lnTo>
                <a:lnTo>
                  <a:pt x="57150" y="656559"/>
                </a:lnTo>
                <a:close/>
              </a:path>
            </a:pathLst>
          </a:custGeom>
          <a:solidFill>
            <a:srgbClr val="000000"/>
          </a:solidFill>
        </p:spPr>
        <p:txBody>
          <a:bodyPr wrap="square" lIns="0" tIns="0" rIns="0" bIns="0" rtlCol="0"/>
          <a:lstStyle/>
          <a:p>
            <a:endParaRPr/>
          </a:p>
        </p:txBody>
      </p:sp>
      <p:sp>
        <p:nvSpPr>
          <p:cNvPr id="16" name="object 16"/>
          <p:cNvSpPr txBox="1"/>
          <p:nvPr/>
        </p:nvSpPr>
        <p:spPr>
          <a:xfrm>
            <a:off x="6874141" y="3965447"/>
            <a:ext cx="177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17" name="object 17"/>
          <p:cNvSpPr txBox="1"/>
          <p:nvPr/>
        </p:nvSpPr>
        <p:spPr>
          <a:xfrm>
            <a:off x="7788541" y="4651247"/>
            <a:ext cx="177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18" name="object 18"/>
          <p:cNvSpPr txBox="1"/>
          <p:nvPr/>
        </p:nvSpPr>
        <p:spPr>
          <a:xfrm>
            <a:off x="8626741" y="5337047"/>
            <a:ext cx="177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19" name="object 19"/>
          <p:cNvSpPr txBox="1"/>
          <p:nvPr/>
        </p:nvSpPr>
        <p:spPr>
          <a:xfrm>
            <a:off x="7510411" y="4422647"/>
            <a:ext cx="1949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20" name="object 20"/>
          <p:cNvSpPr txBox="1"/>
          <p:nvPr/>
        </p:nvSpPr>
        <p:spPr>
          <a:xfrm>
            <a:off x="8348611" y="5108447"/>
            <a:ext cx="1949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21" name="object 21"/>
          <p:cNvSpPr txBox="1"/>
          <p:nvPr/>
        </p:nvSpPr>
        <p:spPr>
          <a:xfrm>
            <a:off x="9083941" y="5794247"/>
            <a:ext cx="1949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22" name="object 22"/>
          <p:cNvSpPr/>
          <p:nvPr/>
        </p:nvSpPr>
        <p:spPr>
          <a:xfrm>
            <a:off x="2070239" y="4311396"/>
            <a:ext cx="914400" cy="0"/>
          </a:xfrm>
          <a:custGeom>
            <a:avLst/>
            <a:gdLst/>
            <a:ahLst/>
            <a:cxnLst/>
            <a:rect l="l" t="t" r="r" b="b"/>
            <a:pathLst>
              <a:path w="914400">
                <a:moveTo>
                  <a:pt x="0" y="0"/>
                </a:moveTo>
                <a:lnTo>
                  <a:pt x="914400" y="0"/>
                </a:lnTo>
              </a:path>
            </a:pathLst>
          </a:custGeom>
          <a:ln w="28575">
            <a:solidFill>
              <a:srgbClr val="000000"/>
            </a:solidFill>
          </a:ln>
        </p:spPr>
        <p:txBody>
          <a:bodyPr wrap="square" lIns="0" tIns="0" rIns="0" bIns="0" rtlCol="0"/>
          <a:lstStyle/>
          <a:p>
            <a:endParaRPr/>
          </a:p>
        </p:txBody>
      </p:sp>
      <p:sp>
        <p:nvSpPr>
          <p:cNvPr id="23" name="object 23"/>
          <p:cNvSpPr/>
          <p:nvPr/>
        </p:nvSpPr>
        <p:spPr>
          <a:xfrm>
            <a:off x="2984639" y="4997196"/>
            <a:ext cx="838200" cy="0"/>
          </a:xfrm>
          <a:custGeom>
            <a:avLst/>
            <a:gdLst/>
            <a:ahLst/>
            <a:cxnLst/>
            <a:rect l="l" t="t" r="r" b="b"/>
            <a:pathLst>
              <a:path w="838200">
                <a:moveTo>
                  <a:pt x="0" y="0"/>
                </a:moveTo>
                <a:lnTo>
                  <a:pt x="838200" y="0"/>
                </a:lnTo>
              </a:path>
            </a:pathLst>
          </a:custGeom>
          <a:ln w="28575">
            <a:solidFill>
              <a:srgbClr val="000000"/>
            </a:solidFill>
          </a:ln>
        </p:spPr>
        <p:txBody>
          <a:bodyPr wrap="square" lIns="0" tIns="0" rIns="0" bIns="0" rtlCol="0"/>
          <a:lstStyle/>
          <a:p>
            <a:endParaRPr/>
          </a:p>
        </p:txBody>
      </p:sp>
      <p:sp>
        <p:nvSpPr>
          <p:cNvPr id="24" name="object 24"/>
          <p:cNvSpPr/>
          <p:nvPr/>
        </p:nvSpPr>
        <p:spPr>
          <a:xfrm>
            <a:off x="3822839" y="5682996"/>
            <a:ext cx="990600" cy="0"/>
          </a:xfrm>
          <a:custGeom>
            <a:avLst/>
            <a:gdLst/>
            <a:ahLst/>
            <a:cxnLst/>
            <a:rect l="l" t="t" r="r" b="b"/>
            <a:pathLst>
              <a:path w="990600">
                <a:moveTo>
                  <a:pt x="0" y="0"/>
                </a:moveTo>
                <a:lnTo>
                  <a:pt x="990600" y="0"/>
                </a:lnTo>
              </a:path>
            </a:pathLst>
          </a:custGeom>
          <a:ln w="28575">
            <a:solidFill>
              <a:srgbClr val="000000"/>
            </a:solidFill>
          </a:ln>
        </p:spPr>
        <p:txBody>
          <a:bodyPr wrap="square" lIns="0" tIns="0" rIns="0" bIns="0" rtlCol="0"/>
          <a:lstStyle/>
          <a:p>
            <a:endParaRPr/>
          </a:p>
        </p:txBody>
      </p:sp>
      <p:sp>
        <p:nvSpPr>
          <p:cNvPr id="25" name="object 25"/>
          <p:cNvSpPr/>
          <p:nvPr/>
        </p:nvSpPr>
        <p:spPr>
          <a:xfrm>
            <a:off x="2984639" y="4311396"/>
            <a:ext cx="0" cy="685800"/>
          </a:xfrm>
          <a:custGeom>
            <a:avLst/>
            <a:gdLst/>
            <a:ahLst/>
            <a:cxnLst/>
            <a:rect l="l" t="t" r="r" b="b"/>
            <a:pathLst>
              <a:path h="685800">
                <a:moveTo>
                  <a:pt x="0" y="0"/>
                </a:moveTo>
                <a:lnTo>
                  <a:pt x="0" y="685800"/>
                </a:lnTo>
              </a:path>
            </a:pathLst>
          </a:custGeom>
          <a:ln w="28575">
            <a:solidFill>
              <a:srgbClr val="000000"/>
            </a:solidFill>
          </a:ln>
        </p:spPr>
        <p:txBody>
          <a:bodyPr wrap="square" lIns="0" tIns="0" rIns="0" bIns="0" rtlCol="0"/>
          <a:lstStyle/>
          <a:p>
            <a:endParaRPr/>
          </a:p>
        </p:txBody>
      </p:sp>
      <p:sp>
        <p:nvSpPr>
          <p:cNvPr id="26" name="object 26"/>
          <p:cNvSpPr/>
          <p:nvPr/>
        </p:nvSpPr>
        <p:spPr>
          <a:xfrm>
            <a:off x="3822839" y="4997196"/>
            <a:ext cx="0" cy="685800"/>
          </a:xfrm>
          <a:custGeom>
            <a:avLst/>
            <a:gdLst/>
            <a:ahLst/>
            <a:cxnLst/>
            <a:rect l="l" t="t" r="r" b="b"/>
            <a:pathLst>
              <a:path h="685800">
                <a:moveTo>
                  <a:pt x="0" y="0"/>
                </a:moveTo>
                <a:lnTo>
                  <a:pt x="0" y="685800"/>
                </a:lnTo>
              </a:path>
            </a:pathLst>
          </a:custGeom>
          <a:ln w="28575">
            <a:solidFill>
              <a:srgbClr val="000000"/>
            </a:solidFill>
          </a:ln>
        </p:spPr>
        <p:txBody>
          <a:bodyPr wrap="square" lIns="0" tIns="0" rIns="0" bIns="0" rtlCol="0"/>
          <a:lstStyle/>
          <a:p>
            <a:endParaRPr/>
          </a:p>
        </p:txBody>
      </p:sp>
      <p:sp>
        <p:nvSpPr>
          <p:cNvPr id="27" name="object 27"/>
          <p:cNvSpPr/>
          <p:nvPr/>
        </p:nvSpPr>
        <p:spPr>
          <a:xfrm>
            <a:off x="4813439" y="5682996"/>
            <a:ext cx="0" cy="685800"/>
          </a:xfrm>
          <a:custGeom>
            <a:avLst/>
            <a:gdLst/>
            <a:ahLst/>
            <a:cxnLst/>
            <a:rect l="l" t="t" r="r" b="b"/>
            <a:pathLst>
              <a:path h="685800">
                <a:moveTo>
                  <a:pt x="0" y="0"/>
                </a:moveTo>
                <a:lnTo>
                  <a:pt x="0" y="685800"/>
                </a:lnTo>
              </a:path>
            </a:pathLst>
          </a:custGeom>
          <a:ln w="28575">
            <a:solidFill>
              <a:srgbClr val="000000"/>
            </a:solidFill>
          </a:ln>
        </p:spPr>
        <p:txBody>
          <a:bodyPr wrap="square" lIns="0" tIns="0" rIns="0" bIns="0" rtlCol="0"/>
          <a:lstStyle/>
          <a:p>
            <a:endParaRPr/>
          </a:p>
        </p:txBody>
      </p:sp>
      <p:sp>
        <p:nvSpPr>
          <p:cNvPr id="28" name="object 28"/>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654429" y="1751076"/>
            <a:ext cx="3111500" cy="548640"/>
          </a:xfrm>
          <a:prstGeom prst="rect">
            <a:avLst/>
          </a:prstGeom>
        </p:spPr>
        <p:txBody>
          <a:bodyPr vert="horz" wrap="square" lIns="0" tIns="0" rIns="0" bIns="0" rtlCol="0">
            <a:spAutoFit/>
          </a:bodyPr>
          <a:lstStyle/>
          <a:p>
            <a:pPr marL="12700">
              <a:lnSpc>
                <a:spcPct val="100000"/>
              </a:lnSpc>
            </a:pPr>
            <a:r>
              <a:rPr sz="2500" b="0" dirty="0">
                <a:solidFill>
                  <a:srgbClr val="EE2B0A"/>
                </a:solidFill>
                <a:latin typeface="Wingdings" panose="05000000000000000000"/>
                <a:cs typeface="Wingdings" panose="05000000000000000000"/>
              </a:rPr>
              <a:t></a:t>
            </a:r>
            <a:r>
              <a:rPr sz="2500" b="0" spc="204" dirty="0">
                <a:solidFill>
                  <a:srgbClr val="EE2B0A"/>
                </a:solidFill>
                <a:latin typeface="Times New Roman" panose="02020603050405020304"/>
                <a:cs typeface="Times New Roman" panose="02020603050405020304"/>
              </a:rPr>
              <a:t> </a:t>
            </a:r>
            <a:r>
              <a:rPr sz="3600" b="0" dirty="0">
                <a:latin typeface="新宋体" panose="02010609030101010101" charset="-122"/>
                <a:cs typeface="新宋体" panose="02010609030101010101" charset="-122"/>
              </a:rPr>
              <a:t>阶梯结构关系</a:t>
            </a:r>
            <a:endParaRPr sz="3600">
              <a:latin typeface="新宋体" panose="02010609030101010101" charset="-122"/>
              <a:cs typeface="新宋体" panose="02010609030101010101" charset="-122"/>
            </a:endParaRPr>
          </a:p>
        </p:txBody>
      </p:sp>
      <p:sp>
        <p:nvSpPr>
          <p:cNvPr id="6" name="object 6"/>
          <p:cNvSpPr txBox="1"/>
          <p:nvPr/>
        </p:nvSpPr>
        <p:spPr>
          <a:xfrm>
            <a:off x="2111629" y="2394711"/>
            <a:ext cx="4170045" cy="476250"/>
          </a:xfrm>
          <a:prstGeom prst="rect">
            <a:avLst/>
          </a:prstGeom>
        </p:spPr>
        <p:txBody>
          <a:bodyPr vert="horz" wrap="square" lIns="0" tIns="0" rIns="0" bIns="0" rtlCol="0">
            <a:spAutoFit/>
          </a:bodyPr>
          <a:lstStyle/>
          <a:p>
            <a:pPr marL="12700">
              <a:lnSpc>
                <a:spcPts val="3750"/>
              </a:lnSpc>
              <a:tabLst>
                <a:tab pos="501650"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定义如下产生规则：</a:t>
            </a:r>
            <a:endParaRPr sz="3200">
              <a:latin typeface="新宋体" panose="02010609030101010101" charset="-122"/>
              <a:cs typeface="新宋体" panose="02010609030101010101" charset="-122"/>
            </a:endParaRPr>
          </a:p>
        </p:txBody>
      </p:sp>
      <p:sp>
        <p:nvSpPr>
          <p:cNvPr id="7" name="object 7"/>
          <p:cNvSpPr txBox="1"/>
          <p:nvPr/>
        </p:nvSpPr>
        <p:spPr>
          <a:xfrm>
            <a:off x="4233036" y="2862041"/>
            <a:ext cx="5054600" cy="1163955"/>
          </a:xfrm>
          <a:prstGeom prst="rect">
            <a:avLst/>
          </a:prstGeom>
        </p:spPr>
        <p:txBody>
          <a:bodyPr vert="horz" wrap="square" lIns="0" tIns="0" rIns="0" bIns="0" rtlCol="0">
            <a:spAutoFit/>
          </a:bodyPr>
          <a:lstStyle/>
          <a:p>
            <a:pPr marL="12700" marR="5080">
              <a:lnSpc>
                <a:spcPct val="160000"/>
              </a:lnSpc>
            </a:pPr>
            <a:r>
              <a:rPr sz="2400" spc="-5" dirty="0">
                <a:latin typeface="新宋体" panose="02010609030101010101" charset="-122"/>
                <a:cs typeface="新宋体" panose="02010609030101010101" charset="-122"/>
              </a:rPr>
              <a:t>表明起始符S可以被图元a和变元A代替 表明变元A可以被b和S代替</a:t>
            </a:r>
            <a:endParaRPr sz="2400">
              <a:latin typeface="新宋体" panose="02010609030101010101" charset="-122"/>
              <a:cs typeface="新宋体" panose="02010609030101010101" charset="-122"/>
            </a:endParaRPr>
          </a:p>
        </p:txBody>
      </p:sp>
      <p:sp>
        <p:nvSpPr>
          <p:cNvPr id="8" name="object 8"/>
          <p:cNvSpPr txBox="1"/>
          <p:nvPr/>
        </p:nvSpPr>
        <p:spPr>
          <a:xfrm>
            <a:off x="1997329" y="2979153"/>
            <a:ext cx="2057400" cy="1644650"/>
          </a:xfrm>
          <a:prstGeom prst="rect">
            <a:avLst/>
          </a:prstGeom>
        </p:spPr>
        <p:txBody>
          <a:bodyPr vert="horz" wrap="square" lIns="0" tIns="0" rIns="0" bIns="0" rtlCol="0">
            <a:spAutoFit/>
          </a:bodyPr>
          <a:lstStyle/>
          <a:p>
            <a:pPr marL="825500" indent="-812800">
              <a:lnSpc>
                <a:spcPct val="100000"/>
              </a:lnSpc>
              <a:buAutoNum type="arabicParenBoth"/>
              <a:tabLst>
                <a:tab pos="825500" algn="l"/>
                <a:tab pos="1637030" algn="l"/>
              </a:tabLst>
            </a:pPr>
            <a:r>
              <a:rPr sz="3200" spc="-5" dirty="0">
                <a:latin typeface="新宋体" panose="02010609030101010101" charset="-122"/>
                <a:cs typeface="新宋体" panose="02010609030101010101" charset="-122"/>
              </a:rPr>
              <a:t>S	aA</a:t>
            </a:r>
            <a:endParaRPr sz="3200">
              <a:latin typeface="新宋体" panose="02010609030101010101" charset="-122"/>
              <a:cs typeface="新宋体" panose="02010609030101010101" charset="-122"/>
            </a:endParaRPr>
          </a:p>
          <a:p>
            <a:pPr marL="824865" indent="-812165">
              <a:lnSpc>
                <a:spcPct val="100000"/>
              </a:lnSpc>
              <a:spcBef>
                <a:spcPts val="760"/>
              </a:spcBef>
              <a:buAutoNum type="arabicParenBoth"/>
              <a:tabLst>
                <a:tab pos="825500" algn="l"/>
                <a:tab pos="1637030" algn="l"/>
              </a:tabLst>
            </a:pPr>
            <a:r>
              <a:rPr sz="3200" spc="-5" dirty="0">
                <a:latin typeface="新宋体" panose="02010609030101010101" charset="-122"/>
                <a:cs typeface="新宋体" panose="02010609030101010101" charset="-122"/>
              </a:rPr>
              <a:t>A	bS</a:t>
            </a:r>
            <a:endParaRPr sz="3200">
              <a:latin typeface="新宋体" panose="02010609030101010101" charset="-122"/>
              <a:cs typeface="新宋体" panose="02010609030101010101" charset="-122"/>
            </a:endParaRPr>
          </a:p>
          <a:p>
            <a:pPr marL="825500" indent="-812800">
              <a:lnSpc>
                <a:spcPts val="3750"/>
              </a:lnSpc>
              <a:spcBef>
                <a:spcPts val="755"/>
              </a:spcBef>
              <a:buAutoNum type="arabicParenBoth"/>
              <a:tabLst>
                <a:tab pos="826135" algn="l"/>
                <a:tab pos="1638300" algn="l"/>
              </a:tabLst>
            </a:pPr>
            <a:r>
              <a:rPr sz="3200" spc="-5" dirty="0">
                <a:latin typeface="新宋体" panose="02010609030101010101" charset="-122"/>
                <a:cs typeface="新宋体" panose="02010609030101010101" charset="-122"/>
              </a:rPr>
              <a:t>A	b</a:t>
            </a:r>
            <a:endParaRPr sz="3200">
              <a:latin typeface="新宋体" panose="02010609030101010101" charset="-122"/>
              <a:cs typeface="新宋体" panose="02010609030101010101" charset="-122"/>
            </a:endParaRPr>
          </a:p>
        </p:txBody>
      </p:sp>
      <p:sp>
        <p:nvSpPr>
          <p:cNvPr id="9" name="object 9"/>
          <p:cNvSpPr txBox="1"/>
          <p:nvPr/>
        </p:nvSpPr>
        <p:spPr>
          <a:xfrm>
            <a:off x="4233036" y="4248911"/>
            <a:ext cx="2767965" cy="360680"/>
          </a:xfrm>
          <a:prstGeom prst="rect">
            <a:avLst/>
          </a:prstGeom>
        </p:spPr>
        <p:txBody>
          <a:bodyPr vert="horz" wrap="square" lIns="0" tIns="0" rIns="0" bIns="0" rtlCol="0">
            <a:spAutoFit/>
          </a:bodyPr>
          <a:lstStyle/>
          <a:p>
            <a:pPr marL="12700">
              <a:lnSpc>
                <a:spcPts val="2840"/>
              </a:lnSpc>
            </a:pPr>
            <a:r>
              <a:rPr sz="2400" spc="-5" dirty="0">
                <a:latin typeface="新宋体" panose="02010609030101010101" charset="-122"/>
                <a:cs typeface="新宋体" panose="02010609030101010101" charset="-122"/>
              </a:rPr>
              <a:t>变元A可以只被b代替</a:t>
            </a:r>
            <a:endParaRPr sz="2400">
              <a:latin typeface="新宋体" panose="02010609030101010101" charset="-122"/>
              <a:cs typeface="新宋体" panose="02010609030101010101" charset="-122"/>
            </a:endParaRPr>
          </a:p>
        </p:txBody>
      </p:sp>
      <p:sp>
        <p:nvSpPr>
          <p:cNvPr id="10" name="object 10"/>
          <p:cNvSpPr txBox="1"/>
          <p:nvPr/>
        </p:nvSpPr>
        <p:spPr>
          <a:xfrm>
            <a:off x="1654429" y="4635205"/>
            <a:ext cx="2869565" cy="1157605"/>
          </a:xfrm>
          <a:prstGeom prst="rect">
            <a:avLst/>
          </a:prstGeom>
        </p:spPr>
        <p:txBody>
          <a:bodyPr vert="horz" wrap="square" lIns="0" tIns="0" rIns="0" bIns="0" rtlCol="0">
            <a:spAutoFit/>
          </a:bodyPr>
          <a:lstStyle/>
          <a:p>
            <a:pPr marL="12700" marR="5080">
              <a:lnSpc>
                <a:spcPct val="120000"/>
              </a:lnSpc>
            </a:pPr>
            <a:r>
              <a:rPr sz="3200" spc="-5" dirty="0">
                <a:latin typeface="新宋体" panose="02010609030101010101" charset="-122"/>
                <a:cs typeface="新宋体" panose="02010609030101010101" charset="-122"/>
              </a:rPr>
              <a:t>其中S、A是变量 举例：</a:t>
            </a:r>
            <a:endParaRPr sz="3200">
              <a:latin typeface="新宋体" panose="02010609030101010101" charset="-122"/>
              <a:cs typeface="新宋体" panose="02010609030101010101" charset="-122"/>
            </a:endParaRPr>
          </a:p>
        </p:txBody>
      </p:sp>
      <p:sp>
        <p:nvSpPr>
          <p:cNvPr id="11" name="object 11"/>
          <p:cNvSpPr/>
          <p:nvPr/>
        </p:nvSpPr>
        <p:spPr>
          <a:xfrm>
            <a:off x="6870827" y="4463796"/>
            <a:ext cx="914400" cy="0"/>
          </a:xfrm>
          <a:custGeom>
            <a:avLst/>
            <a:gdLst/>
            <a:ahLst/>
            <a:cxnLst/>
            <a:rect l="l" t="t" r="r" b="b"/>
            <a:pathLst>
              <a:path w="914400">
                <a:moveTo>
                  <a:pt x="0" y="0"/>
                </a:moveTo>
                <a:lnTo>
                  <a:pt x="914400" y="0"/>
                </a:lnTo>
              </a:path>
            </a:pathLst>
          </a:custGeom>
          <a:ln w="28575">
            <a:solidFill>
              <a:srgbClr val="000000"/>
            </a:solidFill>
          </a:ln>
        </p:spPr>
        <p:txBody>
          <a:bodyPr wrap="square" lIns="0" tIns="0" rIns="0" bIns="0" rtlCol="0"/>
          <a:lstStyle/>
          <a:p>
            <a:endParaRPr/>
          </a:p>
        </p:txBody>
      </p:sp>
      <p:sp>
        <p:nvSpPr>
          <p:cNvPr id="12" name="object 12"/>
          <p:cNvSpPr/>
          <p:nvPr/>
        </p:nvSpPr>
        <p:spPr>
          <a:xfrm>
            <a:off x="7785227" y="5149596"/>
            <a:ext cx="838200" cy="0"/>
          </a:xfrm>
          <a:custGeom>
            <a:avLst/>
            <a:gdLst/>
            <a:ahLst/>
            <a:cxnLst/>
            <a:rect l="l" t="t" r="r" b="b"/>
            <a:pathLst>
              <a:path w="838200">
                <a:moveTo>
                  <a:pt x="0" y="0"/>
                </a:moveTo>
                <a:lnTo>
                  <a:pt x="838200" y="0"/>
                </a:lnTo>
              </a:path>
            </a:pathLst>
          </a:custGeom>
          <a:ln w="28575">
            <a:solidFill>
              <a:srgbClr val="000000"/>
            </a:solidFill>
          </a:ln>
        </p:spPr>
        <p:txBody>
          <a:bodyPr wrap="square" lIns="0" tIns="0" rIns="0" bIns="0" rtlCol="0"/>
          <a:lstStyle/>
          <a:p>
            <a:endParaRPr/>
          </a:p>
        </p:txBody>
      </p:sp>
      <p:sp>
        <p:nvSpPr>
          <p:cNvPr id="13" name="object 13"/>
          <p:cNvSpPr/>
          <p:nvPr/>
        </p:nvSpPr>
        <p:spPr>
          <a:xfrm>
            <a:off x="8623427" y="5835396"/>
            <a:ext cx="914400" cy="0"/>
          </a:xfrm>
          <a:custGeom>
            <a:avLst/>
            <a:gdLst/>
            <a:ahLst/>
            <a:cxnLst/>
            <a:rect l="l" t="t" r="r" b="b"/>
            <a:pathLst>
              <a:path w="914400">
                <a:moveTo>
                  <a:pt x="0" y="0"/>
                </a:moveTo>
                <a:lnTo>
                  <a:pt x="914400" y="0"/>
                </a:lnTo>
              </a:path>
            </a:pathLst>
          </a:custGeom>
          <a:ln w="28575">
            <a:solidFill>
              <a:srgbClr val="000000"/>
            </a:solidFill>
          </a:ln>
        </p:spPr>
        <p:txBody>
          <a:bodyPr wrap="square" lIns="0" tIns="0" rIns="0" bIns="0" rtlCol="0"/>
          <a:lstStyle/>
          <a:p>
            <a:endParaRPr/>
          </a:p>
        </p:txBody>
      </p:sp>
      <p:sp>
        <p:nvSpPr>
          <p:cNvPr id="14" name="object 14"/>
          <p:cNvSpPr/>
          <p:nvPr/>
        </p:nvSpPr>
        <p:spPr>
          <a:xfrm>
            <a:off x="7785227" y="4463796"/>
            <a:ext cx="0" cy="685800"/>
          </a:xfrm>
          <a:custGeom>
            <a:avLst/>
            <a:gdLst/>
            <a:ahLst/>
            <a:cxnLst/>
            <a:rect l="l" t="t" r="r" b="b"/>
            <a:pathLst>
              <a:path h="685800">
                <a:moveTo>
                  <a:pt x="0" y="0"/>
                </a:moveTo>
                <a:lnTo>
                  <a:pt x="0" y="685800"/>
                </a:lnTo>
              </a:path>
            </a:pathLst>
          </a:custGeom>
          <a:ln w="28575">
            <a:solidFill>
              <a:srgbClr val="000000"/>
            </a:solidFill>
          </a:ln>
        </p:spPr>
        <p:txBody>
          <a:bodyPr wrap="square" lIns="0" tIns="0" rIns="0" bIns="0" rtlCol="0"/>
          <a:lstStyle/>
          <a:p>
            <a:endParaRPr/>
          </a:p>
        </p:txBody>
      </p:sp>
      <p:sp>
        <p:nvSpPr>
          <p:cNvPr id="15" name="object 15"/>
          <p:cNvSpPr/>
          <p:nvPr/>
        </p:nvSpPr>
        <p:spPr>
          <a:xfrm>
            <a:off x="8609139" y="5149596"/>
            <a:ext cx="28575" cy="685800"/>
          </a:xfrm>
          <a:custGeom>
            <a:avLst/>
            <a:gdLst/>
            <a:ahLst/>
            <a:cxnLst/>
            <a:rect l="l" t="t" r="r" b="b"/>
            <a:pathLst>
              <a:path w="28575" h="685800">
                <a:moveTo>
                  <a:pt x="0" y="0"/>
                </a:moveTo>
                <a:lnTo>
                  <a:pt x="0" y="685800"/>
                </a:lnTo>
                <a:lnTo>
                  <a:pt x="28575" y="685800"/>
                </a:lnTo>
                <a:lnTo>
                  <a:pt x="28575" y="0"/>
                </a:lnTo>
                <a:lnTo>
                  <a:pt x="0" y="0"/>
                </a:lnTo>
                <a:close/>
              </a:path>
            </a:pathLst>
          </a:custGeom>
          <a:solidFill>
            <a:srgbClr val="000000"/>
          </a:solidFill>
        </p:spPr>
        <p:txBody>
          <a:bodyPr wrap="square" lIns="0" tIns="0" rIns="0" bIns="0" rtlCol="0"/>
          <a:lstStyle/>
          <a:p>
            <a:endParaRPr/>
          </a:p>
        </p:txBody>
      </p:sp>
      <p:sp>
        <p:nvSpPr>
          <p:cNvPr id="16" name="object 16"/>
          <p:cNvSpPr/>
          <p:nvPr/>
        </p:nvSpPr>
        <p:spPr>
          <a:xfrm>
            <a:off x="9537827" y="5835396"/>
            <a:ext cx="0" cy="685800"/>
          </a:xfrm>
          <a:custGeom>
            <a:avLst/>
            <a:gdLst/>
            <a:ahLst/>
            <a:cxnLst/>
            <a:rect l="l" t="t" r="r" b="b"/>
            <a:pathLst>
              <a:path h="685800">
                <a:moveTo>
                  <a:pt x="0" y="0"/>
                </a:moveTo>
                <a:lnTo>
                  <a:pt x="0" y="685800"/>
                </a:lnTo>
              </a:path>
            </a:pathLst>
          </a:custGeom>
          <a:ln w="28575">
            <a:solidFill>
              <a:srgbClr val="000000"/>
            </a:solidFill>
          </a:ln>
        </p:spPr>
        <p:txBody>
          <a:bodyPr wrap="square" lIns="0" tIns="0" rIns="0" bIns="0" rtlCol="0"/>
          <a:lstStyle/>
          <a:p>
            <a:endParaRPr/>
          </a:p>
        </p:txBody>
      </p:sp>
      <p:sp>
        <p:nvSpPr>
          <p:cNvPr id="17" name="object 17"/>
          <p:cNvSpPr/>
          <p:nvPr/>
        </p:nvSpPr>
        <p:spPr>
          <a:xfrm>
            <a:off x="5575427" y="5149596"/>
            <a:ext cx="914400" cy="0"/>
          </a:xfrm>
          <a:custGeom>
            <a:avLst/>
            <a:gdLst/>
            <a:ahLst/>
            <a:cxnLst/>
            <a:rect l="l" t="t" r="r" b="b"/>
            <a:pathLst>
              <a:path w="914400">
                <a:moveTo>
                  <a:pt x="0" y="0"/>
                </a:moveTo>
                <a:lnTo>
                  <a:pt x="914400" y="0"/>
                </a:lnTo>
              </a:path>
            </a:pathLst>
          </a:custGeom>
          <a:ln w="28575">
            <a:solidFill>
              <a:srgbClr val="000000"/>
            </a:solidFill>
          </a:ln>
        </p:spPr>
        <p:txBody>
          <a:bodyPr wrap="square" lIns="0" tIns="0" rIns="0" bIns="0" rtlCol="0"/>
          <a:lstStyle/>
          <a:p>
            <a:endParaRPr/>
          </a:p>
        </p:txBody>
      </p:sp>
      <p:sp>
        <p:nvSpPr>
          <p:cNvPr id="18" name="object 18"/>
          <p:cNvSpPr/>
          <p:nvPr/>
        </p:nvSpPr>
        <p:spPr>
          <a:xfrm>
            <a:off x="6489827" y="5835396"/>
            <a:ext cx="838200" cy="0"/>
          </a:xfrm>
          <a:custGeom>
            <a:avLst/>
            <a:gdLst/>
            <a:ahLst/>
            <a:cxnLst/>
            <a:rect l="l" t="t" r="r" b="b"/>
            <a:pathLst>
              <a:path w="838200">
                <a:moveTo>
                  <a:pt x="0" y="0"/>
                </a:moveTo>
                <a:lnTo>
                  <a:pt x="838200" y="0"/>
                </a:lnTo>
              </a:path>
            </a:pathLst>
          </a:custGeom>
          <a:ln w="28575">
            <a:solidFill>
              <a:srgbClr val="000000"/>
            </a:solidFill>
          </a:ln>
        </p:spPr>
        <p:txBody>
          <a:bodyPr wrap="square" lIns="0" tIns="0" rIns="0" bIns="0" rtlCol="0"/>
          <a:lstStyle/>
          <a:p>
            <a:endParaRPr/>
          </a:p>
        </p:txBody>
      </p:sp>
      <p:sp>
        <p:nvSpPr>
          <p:cNvPr id="19" name="object 19"/>
          <p:cNvSpPr/>
          <p:nvPr/>
        </p:nvSpPr>
        <p:spPr>
          <a:xfrm>
            <a:off x="6489827" y="5149596"/>
            <a:ext cx="0" cy="685800"/>
          </a:xfrm>
          <a:custGeom>
            <a:avLst/>
            <a:gdLst/>
            <a:ahLst/>
            <a:cxnLst/>
            <a:rect l="l" t="t" r="r" b="b"/>
            <a:pathLst>
              <a:path h="685800">
                <a:moveTo>
                  <a:pt x="0" y="0"/>
                </a:moveTo>
                <a:lnTo>
                  <a:pt x="0" y="685799"/>
                </a:lnTo>
              </a:path>
            </a:pathLst>
          </a:custGeom>
          <a:ln w="28575">
            <a:solidFill>
              <a:srgbClr val="000000"/>
            </a:solidFill>
          </a:ln>
        </p:spPr>
        <p:txBody>
          <a:bodyPr wrap="square" lIns="0" tIns="0" rIns="0" bIns="0" rtlCol="0"/>
          <a:lstStyle/>
          <a:p>
            <a:endParaRPr/>
          </a:p>
        </p:txBody>
      </p:sp>
      <p:sp>
        <p:nvSpPr>
          <p:cNvPr id="20" name="object 20"/>
          <p:cNvSpPr/>
          <p:nvPr/>
        </p:nvSpPr>
        <p:spPr>
          <a:xfrm>
            <a:off x="7328027" y="5835396"/>
            <a:ext cx="0" cy="685800"/>
          </a:xfrm>
          <a:custGeom>
            <a:avLst/>
            <a:gdLst/>
            <a:ahLst/>
            <a:cxnLst/>
            <a:rect l="l" t="t" r="r" b="b"/>
            <a:pathLst>
              <a:path h="685800">
                <a:moveTo>
                  <a:pt x="0" y="0"/>
                </a:moveTo>
                <a:lnTo>
                  <a:pt x="0" y="685799"/>
                </a:lnTo>
              </a:path>
            </a:pathLst>
          </a:custGeom>
          <a:ln w="28575">
            <a:solidFill>
              <a:srgbClr val="000000"/>
            </a:solidFill>
          </a:ln>
        </p:spPr>
        <p:txBody>
          <a:bodyPr wrap="square" lIns="0" tIns="0" rIns="0" bIns="0" rtlCol="0"/>
          <a:lstStyle/>
          <a:p>
            <a:endParaRPr/>
          </a:p>
        </p:txBody>
      </p:sp>
      <p:sp>
        <p:nvSpPr>
          <p:cNvPr id="21" name="object 21"/>
          <p:cNvSpPr/>
          <p:nvPr/>
        </p:nvSpPr>
        <p:spPr>
          <a:xfrm>
            <a:off x="4203827" y="5835396"/>
            <a:ext cx="914400" cy="685800"/>
          </a:xfrm>
          <a:custGeom>
            <a:avLst/>
            <a:gdLst/>
            <a:ahLst/>
            <a:cxnLst/>
            <a:rect l="l" t="t" r="r" b="b"/>
            <a:pathLst>
              <a:path w="914400" h="685800">
                <a:moveTo>
                  <a:pt x="0" y="0"/>
                </a:moveTo>
                <a:lnTo>
                  <a:pt x="914400" y="0"/>
                </a:lnTo>
                <a:lnTo>
                  <a:pt x="914400" y="685799"/>
                </a:lnTo>
              </a:path>
            </a:pathLst>
          </a:custGeom>
          <a:ln w="28575">
            <a:solidFill>
              <a:srgbClr val="000000"/>
            </a:solidFill>
          </a:ln>
        </p:spPr>
        <p:txBody>
          <a:bodyPr wrap="square" lIns="0" tIns="0" rIns="0" bIns="0" rtlCol="0"/>
          <a:lstStyle/>
          <a:p>
            <a:endParaRPr/>
          </a:p>
        </p:txBody>
      </p:sp>
      <p:sp>
        <p:nvSpPr>
          <p:cNvPr id="22" name="object 22"/>
          <p:cNvSpPr txBox="1"/>
          <p:nvPr/>
        </p:nvSpPr>
        <p:spPr>
          <a:xfrm>
            <a:off x="4111878" y="6455664"/>
            <a:ext cx="787400" cy="360680"/>
          </a:xfrm>
          <a:prstGeom prst="rect">
            <a:avLst/>
          </a:prstGeom>
        </p:spPr>
        <p:txBody>
          <a:bodyPr vert="horz" wrap="square" lIns="0" tIns="0" rIns="0" bIns="0" rtlCol="0">
            <a:spAutoFit/>
          </a:bodyPr>
          <a:lstStyle/>
          <a:p>
            <a:pPr marL="12700">
              <a:lnSpc>
                <a:spcPts val="2840"/>
              </a:lnSpc>
            </a:pPr>
            <a:r>
              <a:rPr sz="2400" dirty="0">
                <a:solidFill>
                  <a:srgbClr val="FF0000"/>
                </a:solidFill>
                <a:latin typeface="新宋体" panose="02010609030101010101" charset="-122"/>
                <a:cs typeface="新宋体" panose="02010609030101010101" charset="-122"/>
              </a:rPr>
              <a:t>(1,3)</a:t>
            </a:r>
            <a:endParaRPr sz="2400">
              <a:latin typeface="新宋体" panose="02010609030101010101" charset="-122"/>
              <a:cs typeface="新宋体" panose="02010609030101010101" charset="-122"/>
            </a:endParaRPr>
          </a:p>
        </p:txBody>
      </p:sp>
      <p:sp>
        <p:nvSpPr>
          <p:cNvPr id="23" name="object 23"/>
          <p:cNvSpPr txBox="1"/>
          <p:nvPr/>
        </p:nvSpPr>
        <p:spPr>
          <a:xfrm>
            <a:off x="5861430" y="6500621"/>
            <a:ext cx="1397000" cy="360680"/>
          </a:xfrm>
          <a:prstGeom prst="rect">
            <a:avLst/>
          </a:prstGeom>
        </p:spPr>
        <p:txBody>
          <a:bodyPr vert="horz" wrap="square" lIns="0" tIns="0" rIns="0" bIns="0" rtlCol="0">
            <a:spAutoFit/>
          </a:bodyPr>
          <a:lstStyle/>
          <a:p>
            <a:pPr marL="12700">
              <a:lnSpc>
                <a:spcPts val="2835"/>
              </a:lnSpc>
            </a:pPr>
            <a:r>
              <a:rPr sz="2400" dirty="0">
                <a:solidFill>
                  <a:srgbClr val="FF0000"/>
                </a:solidFill>
                <a:latin typeface="新宋体" panose="02010609030101010101" charset="-122"/>
                <a:cs typeface="新宋体" panose="02010609030101010101" charset="-122"/>
              </a:rPr>
              <a:t>(1,2,1,3)</a:t>
            </a:r>
            <a:endParaRPr sz="2400">
              <a:latin typeface="新宋体" panose="02010609030101010101" charset="-122"/>
              <a:cs typeface="新宋体" panose="02010609030101010101" charset="-122"/>
            </a:endParaRPr>
          </a:p>
        </p:txBody>
      </p:sp>
      <p:sp>
        <p:nvSpPr>
          <p:cNvPr id="24" name="object 24"/>
          <p:cNvSpPr txBox="1"/>
          <p:nvPr/>
        </p:nvSpPr>
        <p:spPr>
          <a:xfrm>
            <a:off x="7816722" y="6500621"/>
            <a:ext cx="1854200" cy="360680"/>
          </a:xfrm>
          <a:prstGeom prst="rect">
            <a:avLst/>
          </a:prstGeom>
        </p:spPr>
        <p:txBody>
          <a:bodyPr vert="horz" wrap="square" lIns="0" tIns="0" rIns="0" bIns="0" rtlCol="0">
            <a:spAutoFit/>
          </a:bodyPr>
          <a:lstStyle/>
          <a:p>
            <a:pPr marL="12700">
              <a:lnSpc>
                <a:spcPts val="2835"/>
              </a:lnSpc>
            </a:pPr>
            <a:r>
              <a:rPr sz="2400" dirty="0">
                <a:solidFill>
                  <a:srgbClr val="FF0000"/>
                </a:solidFill>
                <a:latin typeface="新宋体" panose="02010609030101010101" charset="-122"/>
                <a:cs typeface="新宋体" panose="02010609030101010101" charset="-122"/>
              </a:rPr>
              <a:t>(1,2,12,1,3)</a:t>
            </a:r>
            <a:endParaRPr sz="2400">
              <a:latin typeface="新宋体" panose="02010609030101010101" charset="-122"/>
              <a:cs typeface="新宋体" panose="02010609030101010101" charset="-122"/>
            </a:endParaRPr>
          </a:p>
        </p:txBody>
      </p:sp>
      <p:sp>
        <p:nvSpPr>
          <p:cNvPr id="25" name="object 25"/>
          <p:cNvSpPr/>
          <p:nvPr/>
        </p:nvSpPr>
        <p:spPr>
          <a:xfrm>
            <a:off x="8609139" y="5149596"/>
            <a:ext cx="28575" cy="685800"/>
          </a:xfrm>
          <a:custGeom>
            <a:avLst/>
            <a:gdLst/>
            <a:ahLst/>
            <a:cxnLst/>
            <a:rect l="l" t="t" r="r" b="b"/>
            <a:pathLst>
              <a:path w="28575" h="685800">
                <a:moveTo>
                  <a:pt x="0" y="0"/>
                </a:moveTo>
                <a:lnTo>
                  <a:pt x="0" y="685800"/>
                </a:lnTo>
                <a:lnTo>
                  <a:pt x="28575" y="685800"/>
                </a:lnTo>
                <a:lnTo>
                  <a:pt x="28575" y="0"/>
                </a:lnTo>
                <a:lnTo>
                  <a:pt x="0" y="0"/>
                </a:lnTo>
                <a:close/>
              </a:path>
            </a:pathLst>
          </a:custGeom>
          <a:solidFill>
            <a:srgbClr val="000000"/>
          </a:solidFill>
        </p:spPr>
        <p:txBody>
          <a:bodyPr wrap="square" lIns="0" tIns="0" rIns="0" bIns="0" rtlCol="0"/>
          <a:lstStyle/>
          <a:p>
            <a:endParaRPr/>
          </a:p>
        </p:txBody>
      </p:sp>
      <p:sp>
        <p:nvSpPr>
          <p:cNvPr id="26" name="object 26"/>
          <p:cNvSpPr txBox="1"/>
          <p:nvPr/>
        </p:nvSpPr>
        <p:spPr>
          <a:xfrm>
            <a:off x="7178941" y="4117847"/>
            <a:ext cx="177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27" name="object 27"/>
          <p:cNvSpPr txBox="1"/>
          <p:nvPr/>
        </p:nvSpPr>
        <p:spPr>
          <a:xfrm>
            <a:off x="7815211" y="4575047"/>
            <a:ext cx="455930" cy="605790"/>
          </a:xfrm>
          <a:prstGeom prst="rect">
            <a:avLst/>
          </a:prstGeom>
        </p:spPr>
        <p:txBody>
          <a:bodyPr vert="horz" wrap="square" lIns="0" tIns="0" rIns="0" bIns="0" rtlCol="0">
            <a:spAutoFit/>
          </a:bodyPr>
          <a:lstStyle/>
          <a:p>
            <a:pPr marL="12700">
              <a:lnSpc>
                <a:spcPts val="234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a:p>
            <a:pPr marL="290195">
              <a:lnSpc>
                <a:spcPts val="234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28" name="object 28"/>
          <p:cNvSpPr txBox="1"/>
          <p:nvPr/>
        </p:nvSpPr>
        <p:spPr>
          <a:xfrm>
            <a:off x="8653411" y="5260847"/>
            <a:ext cx="455930" cy="605790"/>
          </a:xfrm>
          <a:prstGeom prst="rect">
            <a:avLst/>
          </a:prstGeom>
        </p:spPr>
        <p:txBody>
          <a:bodyPr vert="horz" wrap="square" lIns="0" tIns="0" rIns="0" bIns="0" rtlCol="0">
            <a:spAutoFit/>
          </a:bodyPr>
          <a:lstStyle/>
          <a:p>
            <a:pPr marL="12700">
              <a:lnSpc>
                <a:spcPts val="234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a:p>
            <a:pPr marL="290195">
              <a:lnSpc>
                <a:spcPts val="234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29" name="object 29"/>
          <p:cNvSpPr txBox="1"/>
          <p:nvPr/>
        </p:nvSpPr>
        <p:spPr>
          <a:xfrm>
            <a:off x="9314065" y="5946647"/>
            <a:ext cx="1949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30" name="object 30"/>
          <p:cNvSpPr txBox="1"/>
          <p:nvPr/>
        </p:nvSpPr>
        <p:spPr>
          <a:xfrm>
            <a:off x="5883541" y="4803647"/>
            <a:ext cx="177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31" name="object 31"/>
          <p:cNvSpPr txBox="1"/>
          <p:nvPr/>
        </p:nvSpPr>
        <p:spPr>
          <a:xfrm>
            <a:off x="6519811" y="5260847"/>
            <a:ext cx="455930" cy="605790"/>
          </a:xfrm>
          <a:prstGeom prst="rect">
            <a:avLst/>
          </a:prstGeom>
        </p:spPr>
        <p:txBody>
          <a:bodyPr vert="horz" wrap="square" lIns="0" tIns="0" rIns="0" bIns="0" rtlCol="0">
            <a:spAutoFit/>
          </a:bodyPr>
          <a:lstStyle/>
          <a:p>
            <a:pPr marL="12700">
              <a:lnSpc>
                <a:spcPts val="234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a:p>
            <a:pPr marL="290195">
              <a:lnSpc>
                <a:spcPts val="234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32" name="object 32"/>
          <p:cNvSpPr txBox="1"/>
          <p:nvPr/>
        </p:nvSpPr>
        <p:spPr>
          <a:xfrm>
            <a:off x="7358011" y="5946647"/>
            <a:ext cx="1949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33" name="object 33"/>
          <p:cNvSpPr txBox="1"/>
          <p:nvPr/>
        </p:nvSpPr>
        <p:spPr>
          <a:xfrm>
            <a:off x="4511941" y="5489447"/>
            <a:ext cx="177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a:t>
            </a:r>
            <a:endParaRPr sz="2400">
              <a:latin typeface="Times New Roman" panose="02020603050405020304"/>
              <a:cs typeface="Times New Roman" panose="02020603050405020304"/>
            </a:endParaRPr>
          </a:p>
        </p:txBody>
      </p:sp>
      <p:sp>
        <p:nvSpPr>
          <p:cNvPr id="34" name="object 34"/>
          <p:cNvSpPr txBox="1"/>
          <p:nvPr/>
        </p:nvSpPr>
        <p:spPr>
          <a:xfrm>
            <a:off x="5148211" y="5946647"/>
            <a:ext cx="194945"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b</a:t>
            </a:r>
            <a:endParaRPr sz="2400">
              <a:latin typeface="Times New Roman" panose="02020603050405020304"/>
              <a:cs typeface="Times New Roman" panose="02020603050405020304"/>
            </a:endParaRPr>
          </a:p>
        </p:txBody>
      </p:sp>
      <p:sp>
        <p:nvSpPr>
          <p:cNvPr id="35" name="object 35"/>
          <p:cNvSpPr txBox="1"/>
          <p:nvPr/>
        </p:nvSpPr>
        <p:spPr>
          <a:xfrm>
            <a:off x="1825879" y="933196"/>
            <a:ext cx="205613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表示与描述</a:t>
            </a:r>
            <a:endParaRPr sz="3200">
              <a:latin typeface="新宋体" panose="02010609030101010101" charset="-122"/>
              <a:cs typeface="新宋体" panose="02010609030101010101" charset="-122"/>
            </a:endParaRPr>
          </a:p>
        </p:txBody>
      </p:sp>
      <p:sp>
        <p:nvSpPr>
          <p:cNvPr id="36" name="object 36"/>
          <p:cNvSpPr/>
          <p:nvPr/>
        </p:nvSpPr>
        <p:spPr>
          <a:xfrm>
            <a:off x="3043313" y="3811523"/>
            <a:ext cx="502920" cy="76200"/>
          </a:xfrm>
          <a:custGeom>
            <a:avLst/>
            <a:gdLst/>
            <a:ahLst/>
            <a:cxnLst/>
            <a:rect l="l" t="t" r="r" b="b"/>
            <a:pathLst>
              <a:path w="502920" h="76200">
                <a:moveTo>
                  <a:pt x="439673" y="44196"/>
                </a:moveTo>
                <a:lnTo>
                  <a:pt x="439673" y="31242"/>
                </a:lnTo>
                <a:lnTo>
                  <a:pt x="0" y="31242"/>
                </a:lnTo>
                <a:lnTo>
                  <a:pt x="0" y="44196"/>
                </a:lnTo>
                <a:lnTo>
                  <a:pt x="439673" y="44196"/>
                </a:lnTo>
                <a:close/>
              </a:path>
              <a:path w="502920" h="76200">
                <a:moveTo>
                  <a:pt x="502919" y="38100"/>
                </a:moveTo>
                <a:lnTo>
                  <a:pt x="426719" y="0"/>
                </a:lnTo>
                <a:lnTo>
                  <a:pt x="426719" y="31242"/>
                </a:lnTo>
                <a:lnTo>
                  <a:pt x="439673" y="31242"/>
                </a:lnTo>
                <a:lnTo>
                  <a:pt x="439673" y="69723"/>
                </a:lnTo>
                <a:lnTo>
                  <a:pt x="502919" y="38100"/>
                </a:lnTo>
                <a:close/>
              </a:path>
              <a:path w="502920" h="76200">
                <a:moveTo>
                  <a:pt x="439673" y="69723"/>
                </a:moveTo>
                <a:lnTo>
                  <a:pt x="439673" y="44196"/>
                </a:lnTo>
                <a:lnTo>
                  <a:pt x="426719" y="44196"/>
                </a:lnTo>
                <a:lnTo>
                  <a:pt x="426719" y="76200"/>
                </a:lnTo>
                <a:lnTo>
                  <a:pt x="439673" y="69723"/>
                </a:lnTo>
                <a:close/>
              </a:path>
            </a:pathLst>
          </a:custGeom>
          <a:solidFill>
            <a:srgbClr val="000000"/>
          </a:solidFill>
        </p:spPr>
        <p:txBody>
          <a:bodyPr wrap="square" lIns="0" tIns="0" rIns="0" bIns="0" rtlCol="0"/>
          <a:lstStyle/>
          <a:p>
            <a:endParaRPr/>
          </a:p>
        </p:txBody>
      </p:sp>
      <p:sp>
        <p:nvSpPr>
          <p:cNvPr id="37" name="object 37"/>
          <p:cNvSpPr/>
          <p:nvPr/>
        </p:nvSpPr>
        <p:spPr>
          <a:xfrm>
            <a:off x="3043313" y="4387596"/>
            <a:ext cx="502920" cy="76200"/>
          </a:xfrm>
          <a:custGeom>
            <a:avLst/>
            <a:gdLst/>
            <a:ahLst/>
            <a:cxnLst/>
            <a:rect l="l" t="t" r="r" b="b"/>
            <a:pathLst>
              <a:path w="502920" h="76200">
                <a:moveTo>
                  <a:pt x="439673" y="44195"/>
                </a:moveTo>
                <a:lnTo>
                  <a:pt x="439673" y="32003"/>
                </a:lnTo>
                <a:lnTo>
                  <a:pt x="0" y="32003"/>
                </a:lnTo>
                <a:lnTo>
                  <a:pt x="0" y="44195"/>
                </a:lnTo>
                <a:lnTo>
                  <a:pt x="439673" y="44195"/>
                </a:lnTo>
                <a:close/>
              </a:path>
              <a:path w="502920" h="76200">
                <a:moveTo>
                  <a:pt x="502919" y="38100"/>
                </a:moveTo>
                <a:lnTo>
                  <a:pt x="426719" y="0"/>
                </a:lnTo>
                <a:lnTo>
                  <a:pt x="426719" y="32003"/>
                </a:lnTo>
                <a:lnTo>
                  <a:pt x="439673" y="32003"/>
                </a:lnTo>
                <a:lnTo>
                  <a:pt x="439673" y="69723"/>
                </a:lnTo>
                <a:lnTo>
                  <a:pt x="502919" y="38100"/>
                </a:lnTo>
                <a:close/>
              </a:path>
              <a:path w="502920" h="76200">
                <a:moveTo>
                  <a:pt x="439673" y="69723"/>
                </a:moveTo>
                <a:lnTo>
                  <a:pt x="439673" y="44195"/>
                </a:lnTo>
                <a:lnTo>
                  <a:pt x="426719" y="44195"/>
                </a:lnTo>
                <a:lnTo>
                  <a:pt x="426719" y="76200"/>
                </a:lnTo>
                <a:lnTo>
                  <a:pt x="439673" y="69723"/>
                </a:lnTo>
                <a:close/>
              </a:path>
            </a:pathLst>
          </a:custGeom>
          <a:solidFill>
            <a:srgbClr val="000000"/>
          </a:solidFill>
        </p:spPr>
        <p:txBody>
          <a:bodyPr wrap="square" lIns="0" tIns="0" rIns="0" bIns="0" rtlCol="0"/>
          <a:lstStyle/>
          <a:p>
            <a:endParaRPr/>
          </a:p>
        </p:txBody>
      </p:sp>
      <p:sp>
        <p:nvSpPr>
          <p:cNvPr id="38" name="object 38"/>
          <p:cNvSpPr/>
          <p:nvPr/>
        </p:nvSpPr>
        <p:spPr>
          <a:xfrm>
            <a:off x="3043313" y="3234689"/>
            <a:ext cx="502920" cy="76200"/>
          </a:xfrm>
          <a:custGeom>
            <a:avLst/>
            <a:gdLst/>
            <a:ahLst/>
            <a:cxnLst/>
            <a:rect l="l" t="t" r="r" b="b"/>
            <a:pathLst>
              <a:path w="502920" h="76200">
                <a:moveTo>
                  <a:pt x="439673" y="44958"/>
                </a:moveTo>
                <a:lnTo>
                  <a:pt x="439673" y="32004"/>
                </a:lnTo>
                <a:lnTo>
                  <a:pt x="0" y="32004"/>
                </a:lnTo>
                <a:lnTo>
                  <a:pt x="0" y="44958"/>
                </a:lnTo>
                <a:lnTo>
                  <a:pt x="439673" y="44958"/>
                </a:lnTo>
                <a:close/>
              </a:path>
              <a:path w="502920" h="76200">
                <a:moveTo>
                  <a:pt x="502919" y="38100"/>
                </a:moveTo>
                <a:lnTo>
                  <a:pt x="426719" y="0"/>
                </a:lnTo>
                <a:lnTo>
                  <a:pt x="426719" y="32004"/>
                </a:lnTo>
                <a:lnTo>
                  <a:pt x="439673" y="32004"/>
                </a:lnTo>
                <a:lnTo>
                  <a:pt x="439673" y="69723"/>
                </a:lnTo>
                <a:lnTo>
                  <a:pt x="502919" y="38100"/>
                </a:lnTo>
                <a:close/>
              </a:path>
              <a:path w="502920" h="76200">
                <a:moveTo>
                  <a:pt x="439673" y="69723"/>
                </a:moveTo>
                <a:lnTo>
                  <a:pt x="439673" y="44958"/>
                </a:lnTo>
                <a:lnTo>
                  <a:pt x="426719" y="44958"/>
                </a:lnTo>
                <a:lnTo>
                  <a:pt x="426719" y="76200"/>
                </a:lnTo>
                <a:lnTo>
                  <a:pt x="439673" y="69723"/>
                </a:lnTo>
                <a:close/>
              </a:path>
            </a:pathLst>
          </a:custGeom>
          <a:solidFill>
            <a:srgbClr val="000000"/>
          </a:solidFill>
        </p:spPr>
        <p:txBody>
          <a:bodyPr wrap="square" lIns="0" tIns="0" rIns="0" bIns="0" rtlCol="0"/>
          <a:lstStyle/>
          <a:p>
            <a:endParaRPr/>
          </a:p>
        </p:txBody>
      </p:sp>
      <p:sp>
        <p:nvSpPr>
          <p:cNvPr id="39" name="object 39"/>
          <p:cNvSpPr/>
          <p:nvPr/>
        </p:nvSpPr>
        <p:spPr>
          <a:xfrm>
            <a:off x="3186569" y="6651497"/>
            <a:ext cx="1081405" cy="112395"/>
          </a:xfrm>
          <a:custGeom>
            <a:avLst/>
            <a:gdLst/>
            <a:ahLst/>
            <a:cxnLst/>
            <a:rect l="l" t="t" r="r" b="b"/>
            <a:pathLst>
              <a:path w="1081404" h="112395">
                <a:moveTo>
                  <a:pt x="75384" y="67710"/>
                </a:moveTo>
                <a:lnTo>
                  <a:pt x="73151" y="35814"/>
                </a:lnTo>
                <a:lnTo>
                  <a:pt x="0" y="79248"/>
                </a:lnTo>
                <a:lnTo>
                  <a:pt x="62483" y="105333"/>
                </a:lnTo>
                <a:lnTo>
                  <a:pt x="62483" y="68580"/>
                </a:lnTo>
                <a:lnTo>
                  <a:pt x="75384" y="67710"/>
                </a:lnTo>
                <a:close/>
              </a:path>
              <a:path w="1081404" h="112395">
                <a:moveTo>
                  <a:pt x="76290" y="80645"/>
                </a:moveTo>
                <a:lnTo>
                  <a:pt x="75384" y="67710"/>
                </a:lnTo>
                <a:lnTo>
                  <a:pt x="62483" y="68580"/>
                </a:lnTo>
                <a:lnTo>
                  <a:pt x="63245" y="81534"/>
                </a:lnTo>
                <a:lnTo>
                  <a:pt x="76290" y="80645"/>
                </a:lnTo>
                <a:close/>
              </a:path>
              <a:path w="1081404" h="112395">
                <a:moveTo>
                  <a:pt x="78485" y="112014"/>
                </a:moveTo>
                <a:lnTo>
                  <a:pt x="76290" y="80645"/>
                </a:lnTo>
                <a:lnTo>
                  <a:pt x="63245" y="81534"/>
                </a:lnTo>
                <a:lnTo>
                  <a:pt x="62483" y="68580"/>
                </a:lnTo>
                <a:lnTo>
                  <a:pt x="62483" y="105333"/>
                </a:lnTo>
                <a:lnTo>
                  <a:pt x="78485" y="112014"/>
                </a:lnTo>
                <a:close/>
              </a:path>
              <a:path w="1081404" h="112395">
                <a:moveTo>
                  <a:pt x="1081277" y="12192"/>
                </a:moveTo>
                <a:lnTo>
                  <a:pt x="1080515" y="0"/>
                </a:lnTo>
                <a:lnTo>
                  <a:pt x="75384" y="67710"/>
                </a:lnTo>
                <a:lnTo>
                  <a:pt x="76290" y="80645"/>
                </a:lnTo>
                <a:lnTo>
                  <a:pt x="1081277" y="12192"/>
                </a:lnTo>
                <a:close/>
              </a:path>
            </a:pathLst>
          </a:custGeom>
          <a:solidFill>
            <a:srgbClr val="EE2B0A"/>
          </a:solidFill>
        </p:spPr>
        <p:txBody>
          <a:bodyPr wrap="square" lIns="0" tIns="0" rIns="0" bIns="0" rtlCol="0"/>
          <a:lstStyle/>
          <a:p>
            <a:endParaRPr/>
          </a:p>
        </p:txBody>
      </p:sp>
      <p:sp>
        <p:nvSpPr>
          <p:cNvPr id="40" name="object 40"/>
          <p:cNvSpPr txBox="1"/>
          <p:nvPr/>
        </p:nvSpPr>
        <p:spPr>
          <a:xfrm>
            <a:off x="1662061" y="6560819"/>
            <a:ext cx="1397000" cy="273685"/>
          </a:xfrm>
          <a:prstGeom prst="rect">
            <a:avLst/>
          </a:prstGeom>
        </p:spPr>
        <p:txBody>
          <a:bodyPr vert="horz" wrap="square" lIns="0" tIns="0" rIns="0" bIns="0" rtlCol="0">
            <a:spAutoFit/>
          </a:bodyPr>
          <a:lstStyle/>
          <a:p>
            <a:pPr marL="12700">
              <a:lnSpc>
                <a:spcPts val="2155"/>
              </a:lnSpc>
            </a:pPr>
            <a:r>
              <a:rPr sz="1800" dirty="0">
                <a:solidFill>
                  <a:srgbClr val="EE2B0A"/>
                </a:solidFill>
                <a:latin typeface="宋体" panose="02010600030101010101" pitchFamily="2" charset="-122"/>
                <a:cs typeface="宋体" panose="02010600030101010101" pitchFamily="2" charset="-122"/>
              </a:rPr>
              <a:t>表示规则序号</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754251" y="1820164"/>
            <a:ext cx="7778750" cy="280797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骨架关系编码</a:t>
            </a:r>
            <a:endParaRPr sz="3200">
              <a:latin typeface="新宋体" panose="02010609030101010101" charset="-122"/>
              <a:cs typeface="新宋体" panose="02010609030101010101" charset="-122"/>
            </a:endParaRPr>
          </a:p>
          <a:p>
            <a:pPr marL="755650" marR="5080" indent="-285750" algn="just">
              <a:lnSpc>
                <a:spcPct val="120000"/>
              </a:lnSpc>
              <a:spcBef>
                <a:spcPts val="480"/>
              </a:spcBef>
            </a:pPr>
            <a:r>
              <a:rPr sz="1700" spc="-5" dirty="0">
                <a:solidFill>
                  <a:srgbClr val="FF0000"/>
                </a:solidFill>
                <a:latin typeface="Wingdings" panose="05000000000000000000"/>
                <a:cs typeface="Wingdings" panose="05000000000000000000"/>
              </a:rPr>
              <a:t></a:t>
            </a:r>
            <a:r>
              <a:rPr sz="1700" spc="-5" dirty="0">
                <a:solidFill>
                  <a:srgbClr val="FF0000"/>
                </a:solidFill>
                <a:latin typeface="Times New Roman" panose="02020603050405020304"/>
                <a:cs typeface="Times New Roman" panose="02020603050405020304"/>
              </a:rPr>
              <a:t> </a:t>
            </a:r>
            <a:r>
              <a:rPr sz="1700" spc="65" dirty="0">
                <a:solidFill>
                  <a:srgbClr val="FF0000"/>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用有向线段来描述一个图像的各个部分（例如同构区 域），这个线段是通过头尾连接等方法得到的。线段 之间的不同运算代表了区域的不同组合。</a:t>
            </a:r>
            <a:endParaRPr sz="2400">
              <a:latin typeface="新宋体" panose="02010609030101010101" charset="-122"/>
              <a:cs typeface="新宋体" panose="02010609030101010101" charset="-122"/>
            </a:endParaRPr>
          </a:p>
          <a:p>
            <a:pPr marL="755650" marR="5080" indent="-285750" algn="just">
              <a:lnSpc>
                <a:spcPct val="120000"/>
              </a:lnSpc>
              <a:spcBef>
                <a:spcPts val="575"/>
              </a:spcBef>
            </a:pPr>
            <a:r>
              <a:rPr sz="1700" spc="-5" dirty="0">
                <a:solidFill>
                  <a:srgbClr val="FF0000"/>
                </a:solidFill>
                <a:latin typeface="Wingdings" panose="05000000000000000000"/>
                <a:cs typeface="Wingdings" panose="05000000000000000000"/>
              </a:rPr>
              <a:t></a:t>
            </a:r>
            <a:r>
              <a:rPr sz="1700" spc="-5" dirty="0">
                <a:solidFill>
                  <a:srgbClr val="FF0000"/>
                </a:solidFill>
                <a:latin typeface="Times New Roman" panose="02020603050405020304"/>
                <a:cs typeface="Times New Roman" panose="02020603050405020304"/>
              </a:rPr>
              <a:t> </a:t>
            </a:r>
            <a:r>
              <a:rPr sz="1700" spc="65" dirty="0">
                <a:solidFill>
                  <a:srgbClr val="FF0000"/>
                </a:solidFill>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当图像的连通性可以通过首尾相接或其它连续的方式 描述的时候，最适于使用这种串来描述。</a:t>
            </a:r>
            <a:endParaRPr sz="2400">
              <a:latin typeface="新宋体" panose="02010609030101010101" charset="-122"/>
              <a:cs typeface="新宋体" panose="02010609030101010101" charset="-122"/>
            </a:endParaRPr>
          </a:p>
        </p:txBody>
      </p:sp>
      <p:sp>
        <p:nvSpPr>
          <p:cNvPr id="6" name="object 6"/>
          <p:cNvSpPr/>
          <p:nvPr/>
        </p:nvSpPr>
        <p:spPr>
          <a:xfrm>
            <a:off x="3203051" y="4796228"/>
            <a:ext cx="3688715" cy="1895475"/>
          </a:xfrm>
          <a:custGeom>
            <a:avLst/>
            <a:gdLst/>
            <a:ahLst/>
            <a:cxnLst/>
            <a:rect l="l" t="t" r="r" b="b"/>
            <a:pathLst>
              <a:path w="3688715" h="1895475">
                <a:moveTo>
                  <a:pt x="603023" y="1829361"/>
                </a:moveTo>
                <a:lnTo>
                  <a:pt x="544122" y="1825467"/>
                </a:lnTo>
                <a:lnTo>
                  <a:pt x="486525" y="1823925"/>
                </a:lnTo>
                <a:lnTo>
                  <a:pt x="430585" y="1823944"/>
                </a:lnTo>
                <a:lnTo>
                  <a:pt x="376653" y="1824733"/>
                </a:lnTo>
                <a:lnTo>
                  <a:pt x="325081" y="1825500"/>
                </a:lnTo>
                <a:lnTo>
                  <a:pt x="276220" y="1825456"/>
                </a:lnTo>
                <a:lnTo>
                  <a:pt x="230424" y="1823808"/>
                </a:lnTo>
                <a:lnTo>
                  <a:pt x="188044" y="1819766"/>
                </a:lnTo>
                <a:lnTo>
                  <a:pt x="149431" y="1812538"/>
                </a:lnTo>
                <a:lnTo>
                  <a:pt x="84916" y="1785360"/>
                </a:lnTo>
                <a:lnTo>
                  <a:pt x="37750" y="1733123"/>
                </a:lnTo>
                <a:lnTo>
                  <a:pt x="21104" y="1695090"/>
                </a:lnTo>
                <a:lnTo>
                  <a:pt x="9470" y="1651056"/>
                </a:lnTo>
                <a:lnTo>
                  <a:pt x="2538" y="1602347"/>
                </a:lnTo>
                <a:lnTo>
                  <a:pt x="0" y="1550289"/>
                </a:lnTo>
                <a:lnTo>
                  <a:pt x="1545" y="1496207"/>
                </a:lnTo>
                <a:lnTo>
                  <a:pt x="6866" y="1441429"/>
                </a:lnTo>
                <a:lnTo>
                  <a:pt x="15653" y="1387279"/>
                </a:lnTo>
                <a:lnTo>
                  <a:pt x="27596" y="1335083"/>
                </a:lnTo>
                <a:lnTo>
                  <a:pt x="42388" y="1286168"/>
                </a:lnTo>
                <a:lnTo>
                  <a:pt x="59717" y="1241859"/>
                </a:lnTo>
                <a:lnTo>
                  <a:pt x="77445" y="1203375"/>
                </a:lnTo>
                <a:lnTo>
                  <a:pt x="96953" y="1164424"/>
                </a:lnTo>
                <a:lnTo>
                  <a:pt x="118594" y="1125464"/>
                </a:lnTo>
                <a:lnTo>
                  <a:pt x="142719" y="1086947"/>
                </a:lnTo>
                <a:lnTo>
                  <a:pt x="169680" y="1049331"/>
                </a:lnTo>
                <a:lnTo>
                  <a:pt x="199830" y="1013069"/>
                </a:lnTo>
                <a:lnTo>
                  <a:pt x="233520" y="978616"/>
                </a:lnTo>
                <a:lnTo>
                  <a:pt x="271102" y="946429"/>
                </a:lnTo>
                <a:lnTo>
                  <a:pt x="312927" y="916961"/>
                </a:lnTo>
                <a:lnTo>
                  <a:pt x="359349" y="890669"/>
                </a:lnTo>
                <a:lnTo>
                  <a:pt x="410718" y="868006"/>
                </a:lnTo>
                <a:lnTo>
                  <a:pt x="467387" y="849429"/>
                </a:lnTo>
                <a:lnTo>
                  <a:pt x="540024" y="836438"/>
                </a:lnTo>
                <a:lnTo>
                  <a:pt x="579646" y="833634"/>
                </a:lnTo>
                <a:lnTo>
                  <a:pt x="621265" y="832896"/>
                </a:lnTo>
                <a:lnTo>
                  <a:pt x="664729" y="833927"/>
                </a:lnTo>
                <a:lnTo>
                  <a:pt x="709885" y="836433"/>
                </a:lnTo>
                <a:lnTo>
                  <a:pt x="756580" y="840116"/>
                </a:lnTo>
                <a:lnTo>
                  <a:pt x="804661" y="844680"/>
                </a:lnTo>
                <a:lnTo>
                  <a:pt x="853974" y="849829"/>
                </a:lnTo>
                <a:lnTo>
                  <a:pt x="904368" y="855267"/>
                </a:lnTo>
                <a:lnTo>
                  <a:pt x="955687" y="860697"/>
                </a:lnTo>
                <a:lnTo>
                  <a:pt x="1007781" y="865824"/>
                </a:lnTo>
                <a:lnTo>
                  <a:pt x="1060495" y="870351"/>
                </a:lnTo>
                <a:lnTo>
                  <a:pt x="1113676" y="873982"/>
                </a:lnTo>
                <a:lnTo>
                  <a:pt x="1167172" y="876421"/>
                </a:lnTo>
                <a:lnTo>
                  <a:pt x="1220829" y="877372"/>
                </a:lnTo>
                <a:lnTo>
                  <a:pt x="1274495" y="876537"/>
                </a:lnTo>
                <a:lnTo>
                  <a:pt x="1328016" y="873622"/>
                </a:lnTo>
                <a:lnTo>
                  <a:pt x="1381240" y="868330"/>
                </a:lnTo>
                <a:lnTo>
                  <a:pt x="1434012" y="860364"/>
                </a:lnTo>
                <a:lnTo>
                  <a:pt x="1486181" y="849429"/>
                </a:lnTo>
                <a:lnTo>
                  <a:pt x="1530248" y="838033"/>
                </a:lnTo>
                <a:lnTo>
                  <a:pt x="1575494" y="824786"/>
                </a:lnTo>
                <a:lnTo>
                  <a:pt x="1621788" y="809826"/>
                </a:lnTo>
                <a:lnTo>
                  <a:pt x="1669001" y="793291"/>
                </a:lnTo>
                <a:lnTo>
                  <a:pt x="1717000" y="775320"/>
                </a:lnTo>
                <a:lnTo>
                  <a:pt x="1765657" y="756051"/>
                </a:lnTo>
                <a:lnTo>
                  <a:pt x="1814840" y="735624"/>
                </a:lnTo>
                <a:lnTo>
                  <a:pt x="1864418" y="714175"/>
                </a:lnTo>
                <a:lnTo>
                  <a:pt x="1914263" y="691843"/>
                </a:lnTo>
                <a:lnTo>
                  <a:pt x="1964242" y="668768"/>
                </a:lnTo>
                <a:lnTo>
                  <a:pt x="2014225" y="645087"/>
                </a:lnTo>
                <a:lnTo>
                  <a:pt x="2064083" y="620939"/>
                </a:lnTo>
                <a:lnTo>
                  <a:pt x="2113683" y="596461"/>
                </a:lnTo>
                <a:lnTo>
                  <a:pt x="2162897" y="571793"/>
                </a:lnTo>
                <a:lnTo>
                  <a:pt x="2211593" y="547074"/>
                </a:lnTo>
                <a:lnTo>
                  <a:pt x="2259641" y="522440"/>
                </a:lnTo>
                <a:lnTo>
                  <a:pt x="2306910" y="498031"/>
                </a:lnTo>
                <a:lnTo>
                  <a:pt x="2353270" y="473986"/>
                </a:lnTo>
                <a:lnTo>
                  <a:pt x="2398591" y="450441"/>
                </a:lnTo>
                <a:lnTo>
                  <a:pt x="2442741" y="427537"/>
                </a:lnTo>
                <a:lnTo>
                  <a:pt x="2485591" y="405411"/>
                </a:lnTo>
                <a:lnTo>
                  <a:pt x="2527009" y="384202"/>
                </a:lnTo>
                <a:lnTo>
                  <a:pt x="2566866" y="364048"/>
                </a:lnTo>
                <a:lnTo>
                  <a:pt x="2605031" y="345088"/>
                </a:lnTo>
                <a:lnTo>
                  <a:pt x="2641373" y="327459"/>
                </a:lnTo>
                <a:lnTo>
                  <a:pt x="2702375" y="296658"/>
                </a:lnTo>
                <a:lnTo>
                  <a:pt x="2759521" y="265284"/>
                </a:lnTo>
                <a:lnTo>
                  <a:pt x="2813108" y="233766"/>
                </a:lnTo>
                <a:lnTo>
                  <a:pt x="2863433" y="202536"/>
                </a:lnTo>
                <a:lnTo>
                  <a:pt x="2910792" y="172021"/>
                </a:lnTo>
                <a:lnTo>
                  <a:pt x="2955482" y="142653"/>
                </a:lnTo>
                <a:lnTo>
                  <a:pt x="2997799" y="114861"/>
                </a:lnTo>
                <a:lnTo>
                  <a:pt x="3038040" y="89075"/>
                </a:lnTo>
                <a:lnTo>
                  <a:pt x="3076501" y="65725"/>
                </a:lnTo>
                <a:lnTo>
                  <a:pt x="3113480" y="45241"/>
                </a:lnTo>
                <a:lnTo>
                  <a:pt x="3149272" y="28053"/>
                </a:lnTo>
                <a:lnTo>
                  <a:pt x="3218484" y="5283"/>
                </a:lnTo>
                <a:lnTo>
                  <a:pt x="3298696" y="0"/>
                </a:lnTo>
                <a:lnTo>
                  <a:pt x="3342194" y="4847"/>
                </a:lnTo>
                <a:lnTo>
                  <a:pt x="3382984" y="15299"/>
                </a:lnTo>
                <a:lnTo>
                  <a:pt x="3421064" y="31553"/>
                </a:lnTo>
                <a:lnTo>
                  <a:pt x="3456427" y="53806"/>
                </a:lnTo>
                <a:lnTo>
                  <a:pt x="3489071" y="82254"/>
                </a:lnTo>
                <a:lnTo>
                  <a:pt x="3518989" y="117093"/>
                </a:lnTo>
                <a:lnTo>
                  <a:pt x="3546178" y="158521"/>
                </a:lnTo>
                <a:lnTo>
                  <a:pt x="3570633" y="206733"/>
                </a:lnTo>
                <a:lnTo>
                  <a:pt x="3592349" y="261927"/>
                </a:lnTo>
                <a:lnTo>
                  <a:pt x="3614769" y="336609"/>
                </a:lnTo>
                <a:lnTo>
                  <a:pt x="3625630" y="380249"/>
                </a:lnTo>
                <a:lnTo>
                  <a:pt x="3636073" y="427416"/>
                </a:lnTo>
                <a:lnTo>
                  <a:pt x="3645957" y="477608"/>
                </a:lnTo>
                <a:lnTo>
                  <a:pt x="3655144" y="530320"/>
                </a:lnTo>
                <a:lnTo>
                  <a:pt x="3663493" y="585051"/>
                </a:lnTo>
                <a:lnTo>
                  <a:pt x="3670865" y="641296"/>
                </a:lnTo>
                <a:lnTo>
                  <a:pt x="3677122" y="698553"/>
                </a:lnTo>
                <a:lnTo>
                  <a:pt x="3682122" y="756318"/>
                </a:lnTo>
                <a:lnTo>
                  <a:pt x="3685727" y="814087"/>
                </a:lnTo>
                <a:lnTo>
                  <a:pt x="3687797" y="871358"/>
                </a:lnTo>
                <a:lnTo>
                  <a:pt x="3688192" y="927627"/>
                </a:lnTo>
                <a:lnTo>
                  <a:pt x="3686773" y="982390"/>
                </a:lnTo>
                <a:lnTo>
                  <a:pt x="3683401" y="1035145"/>
                </a:lnTo>
                <a:lnTo>
                  <a:pt x="3677936" y="1085389"/>
                </a:lnTo>
                <a:lnTo>
                  <a:pt x="3670238" y="1132617"/>
                </a:lnTo>
                <a:lnTo>
                  <a:pt x="3660167" y="1176327"/>
                </a:lnTo>
                <a:lnTo>
                  <a:pt x="3645761" y="1223050"/>
                </a:lnTo>
                <a:lnTo>
                  <a:pt x="3628141" y="1269111"/>
                </a:lnTo>
                <a:lnTo>
                  <a:pt x="3607558" y="1314366"/>
                </a:lnTo>
                <a:lnTo>
                  <a:pt x="3584265" y="1358671"/>
                </a:lnTo>
                <a:lnTo>
                  <a:pt x="3558511" y="1401883"/>
                </a:lnTo>
                <a:lnTo>
                  <a:pt x="3530548" y="1443856"/>
                </a:lnTo>
                <a:lnTo>
                  <a:pt x="3500628" y="1484448"/>
                </a:lnTo>
                <a:lnTo>
                  <a:pt x="3469000" y="1523513"/>
                </a:lnTo>
                <a:lnTo>
                  <a:pt x="3435918" y="1560909"/>
                </a:lnTo>
                <a:lnTo>
                  <a:pt x="3401630" y="1596491"/>
                </a:lnTo>
                <a:lnTo>
                  <a:pt x="3366390" y="1630115"/>
                </a:lnTo>
                <a:lnTo>
                  <a:pt x="3330447" y="1661638"/>
                </a:lnTo>
                <a:lnTo>
                  <a:pt x="3294054" y="1690914"/>
                </a:lnTo>
                <a:lnTo>
                  <a:pt x="3257461" y="1717801"/>
                </a:lnTo>
                <a:lnTo>
                  <a:pt x="3220919" y="1742154"/>
                </a:lnTo>
                <a:lnTo>
                  <a:pt x="3184679" y="1763829"/>
                </a:lnTo>
                <a:lnTo>
                  <a:pt x="3143179" y="1784614"/>
                </a:lnTo>
                <a:lnTo>
                  <a:pt x="3101201" y="1800649"/>
                </a:lnTo>
                <a:lnTo>
                  <a:pt x="3058593" y="1812502"/>
                </a:lnTo>
                <a:lnTo>
                  <a:pt x="3015204" y="1820741"/>
                </a:lnTo>
                <a:lnTo>
                  <a:pt x="2970882" y="1825935"/>
                </a:lnTo>
                <a:lnTo>
                  <a:pt x="2925475" y="1828650"/>
                </a:lnTo>
                <a:lnTo>
                  <a:pt x="2878831" y="1829456"/>
                </a:lnTo>
                <a:lnTo>
                  <a:pt x="2830800" y="1828921"/>
                </a:lnTo>
                <a:lnTo>
                  <a:pt x="2781229" y="1827613"/>
                </a:lnTo>
                <a:lnTo>
                  <a:pt x="2729967" y="1826100"/>
                </a:lnTo>
                <a:lnTo>
                  <a:pt x="2676863" y="1824950"/>
                </a:lnTo>
                <a:lnTo>
                  <a:pt x="2621763" y="1824731"/>
                </a:lnTo>
                <a:lnTo>
                  <a:pt x="2564518" y="1826012"/>
                </a:lnTo>
                <a:lnTo>
                  <a:pt x="2504975" y="1829361"/>
                </a:lnTo>
                <a:lnTo>
                  <a:pt x="2461577" y="1832828"/>
                </a:lnTo>
                <a:lnTo>
                  <a:pt x="2416311" y="1836566"/>
                </a:lnTo>
                <a:lnTo>
                  <a:pt x="2369357" y="1840527"/>
                </a:lnTo>
                <a:lnTo>
                  <a:pt x="2320894" y="1844662"/>
                </a:lnTo>
                <a:lnTo>
                  <a:pt x="2271101" y="1848923"/>
                </a:lnTo>
                <a:lnTo>
                  <a:pt x="2220156" y="1853261"/>
                </a:lnTo>
                <a:lnTo>
                  <a:pt x="2168238" y="1857628"/>
                </a:lnTo>
                <a:lnTo>
                  <a:pt x="2115526" y="1861975"/>
                </a:lnTo>
                <a:lnTo>
                  <a:pt x="2062200" y="1866253"/>
                </a:lnTo>
                <a:lnTo>
                  <a:pt x="2008437" y="1870414"/>
                </a:lnTo>
                <a:lnTo>
                  <a:pt x="1954417" y="1874409"/>
                </a:lnTo>
                <a:lnTo>
                  <a:pt x="1900319" y="1878190"/>
                </a:lnTo>
                <a:lnTo>
                  <a:pt x="1846322" y="1881708"/>
                </a:lnTo>
                <a:lnTo>
                  <a:pt x="1792603" y="1884915"/>
                </a:lnTo>
                <a:lnTo>
                  <a:pt x="1739344" y="1887761"/>
                </a:lnTo>
                <a:lnTo>
                  <a:pt x="1686721" y="1890199"/>
                </a:lnTo>
                <a:lnTo>
                  <a:pt x="1634915" y="1892180"/>
                </a:lnTo>
                <a:lnTo>
                  <a:pt x="1584104" y="1893655"/>
                </a:lnTo>
                <a:lnTo>
                  <a:pt x="1534466" y="1894575"/>
                </a:lnTo>
                <a:lnTo>
                  <a:pt x="1486181" y="1894893"/>
                </a:lnTo>
                <a:lnTo>
                  <a:pt x="1430144" y="1894455"/>
                </a:lnTo>
                <a:lnTo>
                  <a:pt x="1373993" y="1893195"/>
                </a:lnTo>
                <a:lnTo>
                  <a:pt x="1317855" y="1891191"/>
                </a:lnTo>
                <a:lnTo>
                  <a:pt x="1261854" y="1888523"/>
                </a:lnTo>
                <a:lnTo>
                  <a:pt x="1206114" y="1885269"/>
                </a:lnTo>
                <a:lnTo>
                  <a:pt x="1150760" y="1881509"/>
                </a:lnTo>
                <a:lnTo>
                  <a:pt x="1095918" y="1877322"/>
                </a:lnTo>
                <a:lnTo>
                  <a:pt x="1041710" y="1872787"/>
                </a:lnTo>
                <a:lnTo>
                  <a:pt x="988264" y="1867983"/>
                </a:lnTo>
                <a:lnTo>
                  <a:pt x="935702" y="1862989"/>
                </a:lnTo>
                <a:lnTo>
                  <a:pt x="884150" y="1857885"/>
                </a:lnTo>
                <a:lnTo>
                  <a:pt x="833732" y="1852748"/>
                </a:lnTo>
                <a:lnTo>
                  <a:pt x="784573" y="1847660"/>
                </a:lnTo>
                <a:lnTo>
                  <a:pt x="736798" y="1842697"/>
                </a:lnTo>
                <a:lnTo>
                  <a:pt x="690532" y="1837941"/>
                </a:lnTo>
                <a:lnTo>
                  <a:pt x="645899" y="1833469"/>
                </a:lnTo>
                <a:lnTo>
                  <a:pt x="603023" y="1829361"/>
                </a:lnTo>
                <a:close/>
              </a:path>
            </a:pathLst>
          </a:custGeom>
          <a:ln w="28575">
            <a:solidFill>
              <a:srgbClr val="000000"/>
            </a:solidFill>
          </a:ln>
        </p:spPr>
        <p:txBody>
          <a:bodyPr wrap="square" lIns="0" tIns="0" rIns="0" bIns="0" rtlCol="0"/>
          <a:lstStyle/>
          <a:p>
            <a:endParaRPr/>
          </a:p>
        </p:txBody>
      </p:sp>
      <p:sp>
        <p:nvSpPr>
          <p:cNvPr id="7" name="object 7"/>
          <p:cNvSpPr/>
          <p:nvPr/>
        </p:nvSpPr>
        <p:spPr>
          <a:xfrm>
            <a:off x="3424313" y="5665470"/>
            <a:ext cx="840105" cy="125730"/>
          </a:xfrm>
          <a:custGeom>
            <a:avLst/>
            <a:gdLst/>
            <a:ahLst/>
            <a:cxnLst/>
            <a:rect l="l" t="t" r="r" b="b"/>
            <a:pathLst>
              <a:path w="840104" h="125729">
                <a:moveTo>
                  <a:pt x="755650" y="56903"/>
                </a:moveTo>
                <a:lnTo>
                  <a:pt x="753133" y="28715"/>
                </a:lnTo>
                <a:lnTo>
                  <a:pt x="0" y="96774"/>
                </a:lnTo>
                <a:lnTo>
                  <a:pt x="3048" y="125730"/>
                </a:lnTo>
                <a:lnTo>
                  <a:pt x="755650" y="56903"/>
                </a:lnTo>
                <a:close/>
              </a:path>
              <a:path w="840104" h="125729">
                <a:moveTo>
                  <a:pt x="839724" y="35052"/>
                </a:moveTo>
                <a:lnTo>
                  <a:pt x="750570" y="0"/>
                </a:lnTo>
                <a:lnTo>
                  <a:pt x="753133" y="28715"/>
                </a:lnTo>
                <a:lnTo>
                  <a:pt x="767334" y="27432"/>
                </a:lnTo>
                <a:lnTo>
                  <a:pt x="769620" y="55626"/>
                </a:lnTo>
                <a:lnTo>
                  <a:pt x="769620" y="78293"/>
                </a:lnTo>
                <a:lnTo>
                  <a:pt x="839724" y="35052"/>
                </a:lnTo>
                <a:close/>
              </a:path>
              <a:path w="840104" h="125729">
                <a:moveTo>
                  <a:pt x="769620" y="55626"/>
                </a:moveTo>
                <a:lnTo>
                  <a:pt x="767334" y="27432"/>
                </a:lnTo>
                <a:lnTo>
                  <a:pt x="753133" y="28715"/>
                </a:lnTo>
                <a:lnTo>
                  <a:pt x="755650" y="56903"/>
                </a:lnTo>
                <a:lnTo>
                  <a:pt x="769620" y="55626"/>
                </a:lnTo>
                <a:close/>
              </a:path>
              <a:path w="840104" h="125729">
                <a:moveTo>
                  <a:pt x="769620" y="78293"/>
                </a:moveTo>
                <a:lnTo>
                  <a:pt x="769620" y="55626"/>
                </a:lnTo>
                <a:lnTo>
                  <a:pt x="755650" y="56903"/>
                </a:lnTo>
                <a:lnTo>
                  <a:pt x="758190" y="85344"/>
                </a:lnTo>
                <a:lnTo>
                  <a:pt x="769620" y="78293"/>
                </a:lnTo>
                <a:close/>
              </a:path>
            </a:pathLst>
          </a:custGeom>
          <a:solidFill>
            <a:srgbClr val="FF0000"/>
          </a:solidFill>
        </p:spPr>
        <p:txBody>
          <a:bodyPr wrap="square" lIns="0" tIns="0" rIns="0" bIns="0" rtlCol="0"/>
          <a:lstStyle/>
          <a:p>
            <a:endParaRPr/>
          </a:p>
        </p:txBody>
      </p:sp>
      <p:sp>
        <p:nvSpPr>
          <p:cNvPr id="8" name="object 8"/>
          <p:cNvSpPr/>
          <p:nvPr/>
        </p:nvSpPr>
        <p:spPr>
          <a:xfrm>
            <a:off x="4258703" y="4780026"/>
            <a:ext cx="2139315" cy="933450"/>
          </a:xfrm>
          <a:custGeom>
            <a:avLst/>
            <a:gdLst/>
            <a:ahLst/>
            <a:cxnLst/>
            <a:rect l="l" t="t" r="r" b="b"/>
            <a:pathLst>
              <a:path w="2139315" h="933450">
                <a:moveTo>
                  <a:pt x="2065984" y="52710"/>
                </a:moveTo>
                <a:lnTo>
                  <a:pt x="2055067" y="26906"/>
                </a:lnTo>
                <a:lnTo>
                  <a:pt x="0" y="907541"/>
                </a:lnTo>
                <a:lnTo>
                  <a:pt x="11430" y="933449"/>
                </a:lnTo>
                <a:lnTo>
                  <a:pt x="2065984" y="52710"/>
                </a:lnTo>
                <a:close/>
              </a:path>
              <a:path w="2139315" h="933450">
                <a:moveTo>
                  <a:pt x="2138934" y="6095"/>
                </a:moveTo>
                <a:lnTo>
                  <a:pt x="2043683" y="0"/>
                </a:lnTo>
                <a:lnTo>
                  <a:pt x="2055067" y="26906"/>
                </a:lnTo>
                <a:lnTo>
                  <a:pt x="2068068" y="21335"/>
                </a:lnTo>
                <a:lnTo>
                  <a:pt x="2078736" y="47243"/>
                </a:lnTo>
                <a:lnTo>
                  <a:pt x="2078736" y="77441"/>
                </a:lnTo>
                <a:lnTo>
                  <a:pt x="2138934" y="6095"/>
                </a:lnTo>
                <a:close/>
              </a:path>
              <a:path w="2139315" h="933450">
                <a:moveTo>
                  <a:pt x="2078736" y="47243"/>
                </a:moveTo>
                <a:lnTo>
                  <a:pt x="2068068" y="21335"/>
                </a:lnTo>
                <a:lnTo>
                  <a:pt x="2055067" y="26906"/>
                </a:lnTo>
                <a:lnTo>
                  <a:pt x="2065984" y="52710"/>
                </a:lnTo>
                <a:lnTo>
                  <a:pt x="2078736" y="47243"/>
                </a:lnTo>
                <a:close/>
              </a:path>
              <a:path w="2139315" h="933450">
                <a:moveTo>
                  <a:pt x="2078736" y="77441"/>
                </a:moveTo>
                <a:lnTo>
                  <a:pt x="2078736" y="47243"/>
                </a:lnTo>
                <a:lnTo>
                  <a:pt x="2065984" y="52710"/>
                </a:lnTo>
                <a:lnTo>
                  <a:pt x="2077212" y="79247"/>
                </a:lnTo>
                <a:lnTo>
                  <a:pt x="2078736" y="77441"/>
                </a:lnTo>
                <a:close/>
              </a:path>
            </a:pathLst>
          </a:custGeom>
          <a:solidFill>
            <a:srgbClr val="FF0000"/>
          </a:solidFill>
        </p:spPr>
        <p:txBody>
          <a:bodyPr wrap="square" lIns="0" tIns="0" rIns="0" bIns="0" rtlCol="0"/>
          <a:lstStyle/>
          <a:p>
            <a:endParaRPr/>
          </a:p>
        </p:txBody>
      </p:sp>
      <p:sp>
        <p:nvSpPr>
          <p:cNvPr id="9" name="object 9"/>
          <p:cNvSpPr/>
          <p:nvPr/>
        </p:nvSpPr>
        <p:spPr>
          <a:xfrm>
            <a:off x="6386207" y="4777740"/>
            <a:ext cx="468630" cy="618490"/>
          </a:xfrm>
          <a:custGeom>
            <a:avLst/>
            <a:gdLst/>
            <a:ahLst/>
            <a:cxnLst/>
            <a:rect l="l" t="t" r="r" b="b"/>
            <a:pathLst>
              <a:path w="468629" h="618489">
                <a:moveTo>
                  <a:pt x="428760" y="540951"/>
                </a:moveTo>
                <a:lnTo>
                  <a:pt x="22860" y="0"/>
                </a:lnTo>
                <a:lnTo>
                  <a:pt x="0" y="16764"/>
                </a:lnTo>
                <a:lnTo>
                  <a:pt x="406143" y="558039"/>
                </a:lnTo>
                <a:lnTo>
                  <a:pt x="428760" y="540951"/>
                </a:lnTo>
                <a:close/>
              </a:path>
              <a:path w="468629" h="618489">
                <a:moveTo>
                  <a:pt x="437388" y="602361"/>
                </a:moveTo>
                <a:lnTo>
                  <a:pt x="437388" y="552450"/>
                </a:lnTo>
                <a:lnTo>
                  <a:pt x="414528" y="569214"/>
                </a:lnTo>
                <a:lnTo>
                  <a:pt x="406143" y="558039"/>
                </a:lnTo>
                <a:lnTo>
                  <a:pt x="383286" y="575310"/>
                </a:lnTo>
                <a:lnTo>
                  <a:pt x="437388" y="602361"/>
                </a:lnTo>
                <a:close/>
              </a:path>
              <a:path w="468629" h="618489">
                <a:moveTo>
                  <a:pt x="437388" y="552450"/>
                </a:moveTo>
                <a:lnTo>
                  <a:pt x="428760" y="540951"/>
                </a:lnTo>
                <a:lnTo>
                  <a:pt x="406143" y="558039"/>
                </a:lnTo>
                <a:lnTo>
                  <a:pt x="414528" y="569214"/>
                </a:lnTo>
                <a:lnTo>
                  <a:pt x="437388" y="552450"/>
                </a:lnTo>
                <a:close/>
              </a:path>
              <a:path w="468629" h="618489">
                <a:moveTo>
                  <a:pt x="468630" y="617982"/>
                </a:moveTo>
                <a:lnTo>
                  <a:pt x="451866" y="523494"/>
                </a:lnTo>
                <a:lnTo>
                  <a:pt x="428760" y="540951"/>
                </a:lnTo>
                <a:lnTo>
                  <a:pt x="437388" y="552450"/>
                </a:lnTo>
                <a:lnTo>
                  <a:pt x="437388" y="602361"/>
                </a:lnTo>
                <a:lnTo>
                  <a:pt x="468630" y="617982"/>
                </a:lnTo>
                <a:close/>
              </a:path>
            </a:pathLst>
          </a:custGeom>
          <a:solidFill>
            <a:srgbClr val="FF0000"/>
          </a:solidFill>
        </p:spPr>
        <p:txBody>
          <a:bodyPr wrap="square" lIns="0" tIns="0" rIns="0" bIns="0" rtlCol="0"/>
          <a:lstStyle/>
          <a:p>
            <a:endParaRPr/>
          </a:p>
        </p:txBody>
      </p:sp>
      <p:sp>
        <p:nvSpPr>
          <p:cNvPr id="10" name="object 10"/>
          <p:cNvSpPr/>
          <p:nvPr/>
        </p:nvSpPr>
        <p:spPr>
          <a:xfrm>
            <a:off x="6532511" y="5391911"/>
            <a:ext cx="336550" cy="1070610"/>
          </a:xfrm>
          <a:custGeom>
            <a:avLst/>
            <a:gdLst/>
            <a:ahLst/>
            <a:cxnLst/>
            <a:rect l="l" t="t" r="r" b="b"/>
            <a:pathLst>
              <a:path w="336550" h="1070610">
                <a:moveTo>
                  <a:pt x="27663" y="984062"/>
                </a:moveTo>
                <a:lnTo>
                  <a:pt x="0" y="976122"/>
                </a:lnTo>
                <a:lnTo>
                  <a:pt x="17526" y="1070610"/>
                </a:lnTo>
                <a:lnTo>
                  <a:pt x="23622" y="1063940"/>
                </a:lnTo>
                <a:lnTo>
                  <a:pt x="23622" y="998220"/>
                </a:lnTo>
                <a:lnTo>
                  <a:pt x="27663" y="984062"/>
                </a:lnTo>
                <a:close/>
              </a:path>
              <a:path w="336550" h="1070610">
                <a:moveTo>
                  <a:pt x="55028" y="991917"/>
                </a:moveTo>
                <a:lnTo>
                  <a:pt x="27663" y="984062"/>
                </a:lnTo>
                <a:lnTo>
                  <a:pt x="23622" y="998220"/>
                </a:lnTo>
                <a:lnTo>
                  <a:pt x="51054" y="1005840"/>
                </a:lnTo>
                <a:lnTo>
                  <a:pt x="55028" y="991917"/>
                </a:lnTo>
                <a:close/>
              </a:path>
              <a:path w="336550" h="1070610">
                <a:moveTo>
                  <a:pt x="82296" y="999744"/>
                </a:moveTo>
                <a:lnTo>
                  <a:pt x="55028" y="991917"/>
                </a:lnTo>
                <a:lnTo>
                  <a:pt x="51054" y="1005840"/>
                </a:lnTo>
                <a:lnTo>
                  <a:pt x="23622" y="998220"/>
                </a:lnTo>
                <a:lnTo>
                  <a:pt x="23622" y="1063940"/>
                </a:lnTo>
                <a:lnTo>
                  <a:pt x="82296" y="999744"/>
                </a:lnTo>
                <a:close/>
              </a:path>
              <a:path w="336550" h="1070610">
                <a:moveTo>
                  <a:pt x="336042" y="7620"/>
                </a:moveTo>
                <a:lnTo>
                  <a:pt x="308610" y="0"/>
                </a:lnTo>
                <a:lnTo>
                  <a:pt x="27663" y="984062"/>
                </a:lnTo>
                <a:lnTo>
                  <a:pt x="55028" y="991917"/>
                </a:lnTo>
                <a:lnTo>
                  <a:pt x="336042" y="7620"/>
                </a:lnTo>
                <a:close/>
              </a:path>
            </a:pathLst>
          </a:custGeom>
          <a:solidFill>
            <a:srgbClr val="FF0000"/>
          </a:solidFill>
        </p:spPr>
        <p:txBody>
          <a:bodyPr wrap="square" lIns="0" tIns="0" rIns="0" bIns="0" rtlCol="0"/>
          <a:lstStyle/>
          <a:p>
            <a:endParaRPr/>
          </a:p>
        </p:txBody>
      </p:sp>
      <p:sp>
        <p:nvSpPr>
          <p:cNvPr id="11" name="object 11"/>
          <p:cNvSpPr/>
          <p:nvPr/>
        </p:nvSpPr>
        <p:spPr>
          <a:xfrm>
            <a:off x="3883025" y="6448044"/>
            <a:ext cx="2668270" cy="205104"/>
          </a:xfrm>
          <a:custGeom>
            <a:avLst/>
            <a:gdLst/>
            <a:ahLst/>
            <a:cxnLst/>
            <a:rect l="l" t="t" r="r" b="b"/>
            <a:pathLst>
              <a:path w="2668270" h="205104">
                <a:moveTo>
                  <a:pt x="84849" y="147789"/>
                </a:moveTo>
                <a:lnTo>
                  <a:pt x="83057" y="118872"/>
                </a:lnTo>
                <a:lnTo>
                  <a:pt x="0" y="166878"/>
                </a:lnTo>
                <a:lnTo>
                  <a:pt x="70866" y="197423"/>
                </a:lnTo>
                <a:lnTo>
                  <a:pt x="70866" y="148590"/>
                </a:lnTo>
                <a:lnTo>
                  <a:pt x="84849" y="147789"/>
                </a:lnTo>
                <a:close/>
              </a:path>
              <a:path w="2668270" h="205104">
                <a:moveTo>
                  <a:pt x="86595" y="175974"/>
                </a:moveTo>
                <a:lnTo>
                  <a:pt x="84849" y="147789"/>
                </a:lnTo>
                <a:lnTo>
                  <a:pt x="70866" y="148590"/>
                </a:lnTo>
                <a:lnTo>
                  <a:pt x="72389" y="176784"/>
                </a:lnTo>
                <a:lnTo>
                  <a:pt x="86595" y="175974"/>
                </a:lnTo>
                <a:close/>
              </a:path>
              <a:path w="2668270" h="205104">
                <a:moveTo>
                  <a:pt x="88392" y="204978"/>
                </a:moveTo>
                <a:lnTo>
                  <a:pt x="86595" y="175974"/>
                </a:lnTo>
                <a:lnTo>
                  <a:pt x="72389" y="176784"/>
                </a:lnTo>
                <a:lnTo>
                  <a:pt x="70866" y="148590"/>
                </a:lnTo>
                <a:lnTo>
                  <a:pt x="70866" y="197423"/>
                </a:lnTo>
                <a:lnTo>
                  <a:pt x="88392" y="204978"/>
                </a:lnTo>
                <a:close/>
              </a:path>
              <a:path w="2668270" h="205104">
                <a:moveTo>
                  <a:pt x="2667762" y="28956"/>
                </a:moveTo>
                <a:lnTo>
                  <a:pt x="2666238" y="0"/>
                </a:lnTo>
                <a:lnTo>
                  <a:pt x="84849" y="147789"/>
                </a:lnTo>
                <a:lnTo>
                  <a:pt x="86595" y="175974"/>
                </a:lnTo>
                <a:lnTo>
                  <a:pt x="2667762" y="28956"/>
                </a:lnTo>
                <a:close/>
              </a:path>
            </a:pathLst>
          </a:custGeom>
          <a:solidFill>
            <a:srgbClr val="FF0000"/>
          </a:solidFill>
        </p:spPr>
        <p:txBody>
          <a:bodyPr wrap="square" lIns="0" tIns="0" rIns="0" bIns="0" rtlCol="0"/>
          <a:lstStyle/>
          <a:p>
            <a:endParaRPr/>
          </a:p>
        </p:txBody>
      </p:sp>
      <p:sp>
        <p:nvSpPr>
          <p:cNvPr id="12" name="object 12"/>
          <p:cNvSpPr/>
          <p:nvPr/>
        </p:nvSpPr>
        <p:spPr>
          <a:xfrm>
            <a:off x="3273437" y="6506718"/>
            <a:ext cx="611505" cy="121920"/>
          </a:xfrm>
          <a:custGeom>
            <a:avLst/>
            <a:gdLst/>
            <a:ahLst/>
            <a:cxnLst/>
            <a:rect l="l" t="t" r="r" b="b"/>
            <a:pathLst>
              <a:path w="611504" h="121920">
                <a:moveTo>
                  <a:pt x="90677" y="0"/>
                </a:moveTo>
                <a:lnTo>
                  <a:pt x="0" y="32004"/>
                </a:lnTo>
                <a:lnTo>
                  <a:pt x="69341" y="78232"/>
                </a:lnTo>
                <a:lnTo>
                  <a:pt x="69341" y="54864"/>
                </a:lnTo>
                <a:lnTo>
                  <a:pt x="72389" y="26670"/>
                </a:lnTo>
                <a:lnTo>
                  <a:pt x="87115" y="28502"/>
                </a:lnTo>
                <a:lnTo>
                  <a:pt x="90677" y="0"/>
                </a:lnTo>
                <a:close/>
              </a:path>
              <a:path w="611504" h="121920">
                <a:moveTo>
                  <a:pt x="87115" y="28502"/>
                </a:moveTo>
                <a:lnTo>
                  <a:pt x="72389" y="26670"/>
                </a:lnTo>
                <a:lnTo>
                  <a:pt x="69341" y="54864"/>
                </a:lnTo>
                <a:lnTo>
                  <a:pt x="83598" y="56638"/>
                </a:lnTo>
                <a:lnTo>
                  <a:pt x="87115" y="28502"/>
                </a:lnTo>
                <a:close/>
              </a:path>
              <a:path w="611504" h="121920">
                <a:moveTo>
                  <a:pt x="83598" y="56638"/>
                </a:moveTo>
                <a:lnTo>
                  <a:pt x="69341" y="54864"/>
                </a:lnTo>
                <a:lnTo>
                  <a:pt x="69341" y="78232"/>
                </a:lnTo>
                <a:lnTo>
                  <a:pt x="80009" y="85344"/>
                </a:lnTo>
                <a:lnTo>
                  <a:pt x="83598" y="56638"/>
                </a:lnTo>
                <a:close/>
              </a:path>
              <a:path w="611504" h="121920">
                <a:moveTo>
                  <a:pt x="611124" y="93726"/>
                </a:moveTo>
                <a:lnTo>
                  <a:pt x="87115" y="28502"/>
                </a:lnTo>
                <a:lnTo>
                  <a:pt x="83598" y="56638"/>
                </a:lnTo>
                <a:lnTo>
                  <a:pt x="608076" y="121920"/>
                </a:lnTo>
                <a:lnTo>
                  <a:pt x="611124" y="93726"/>
                </a:lnTo>
                <a:close/>
              </a:path>
            </a:pathLst>
          </a:custGeom>
          <a:solidFill>
            <a:srgbClr val="FF0000"/>
          </a:solidFill>
        </p:spPr>
        <p:txBody>
          <a:bodyPr wrap="square" lIns="0" tIns="0" rIns="0" bIns="0" rtlCol="0"/>
          <a:lstStyle/>
          <a:p>
            <a:endParaRPr/>
          </a:p>
        </p:txBody>
      </p:sp>
      <p:sp>
        <p:nvSpPr>
          <p:cNvPr id="13" name="object 13"/>
          <p:cNvSpPr/>
          <p:nvPr/>
        </p:nvSpPr>
        <p:spPr>
          <a:xfrm>
            <a:off x="3259721" y="5776721"/>
            <a:ext cx="191770" cy="765175"/>
          </a:xfrm>
          <a:custGeom>
            <a:avLst/>
            <a:gdLst/>
            <a:ahLst/>
            <a:cxnLst/>
            <a:rect l="l" t="t" r="r" b="b"/>
            <a:pathLst>
              <a:path w="191770" h="765175">
                <a:moveTo>
                  <a:pt x="163285" y="86606"/>
                </a:moveTo>
                <a:lnTo>
                  <a:pt x="135146" y="80978"/>
                </a:lnTo>
                <a:lnTo>
                  <a:pt x="0" y="758951"/>
                </a:lnTo>
                <a:lnTo>
                  <a:pt x="28194" y="765047"/>
                </a:lnTo>
                <a:lnTo>
                  <a:pt x="163285" y="86606"/>
                </a:lnTo>
                <a:close/>
              </a:path>
              <a:path w="191770" h="765175">
                <a:moveTo>
                  <a:pt x="191261" y="92201"/>
                </a:moveTo>
                <a:lnTo>
                  <a:pt x="166115" y="0"/>
                </a:lnTo>
                <a:lnTo>
                  <a:pt x="107441" y="75437"/>
                </a:lnTo>
                <a:lnTo>
                  <a:pt x="135146" y="80978"/>
                </a:lnTo>
                <a:lnTo>
                  <a:pt x="137921" y="67055"/>
                </a:lnTo>
                <a:lnTo>
                  <a:pt x="166115" y="72389"/>
                </a:lnTo>
                <a:lnTo>
                  <a:pt x="166115" y="87172"/>
                </a:lnTo>
                <a:lnTo>
                  <a:pt x="191261" y="92201"/>
                </a:lnTo>
                <a:close/>
              </a:path>
              <a:path w="191770" h="765175">
                <a:moveTo>
                  <a:pt x="166115" y="72389"/>
                </a:moveTo>
                <a:lnTo>
                  <a:pt x="137921" y="67055"/>
                </a:lnTo>
                <a:lnTo>
                  <a:pt x="135146" y="80978"/>
                </a:lnTo>
                <a:lnTo>
                  <a:pt x="163285" y="86606"/>
                </a:lnTo>
                <a:lnTo>
                  <a:pt x="166115" y="72389"/>
                </a:lnTo>
                <a:close/>
              </a:path>
              <a:path w="191770" h="765175">
                <a:moveTo>
                  <a:pt x="166115" y="87172"/>
                </a:moveTo>
                <a:lnTo>
                  <a:pt x="166115" y="72389"/>
                </a:lnTo>
                <a:lnTo>
                  <a:pt x="163285" y="86606"/>
                </a:lnTo>
                <a:lnTo>
                  <a:pt x="166115" y="87172"/>
                </a:lnTo>
                <a:close/>
              </a:path>
            </a:pathLst>
          </a:custGeom>
          <a:solidFill>
            <a:srgbClr val="FF0000"/>
          </a:solidFill>
        </p:spPr>
        <p:txBody>
          <a:bodyPr wrap="square" lIns="0" tIns="0" rIns="0" bIns="0" rtlCol="0"/>
          <a:lstStyle/>
          <a:p>
            <a:endParaRPr/>
          </a:p>
        </p:txBody>
      </p:sp>
      <p:sp>
        <p:nvSpPr>
          <p:cNvPr id="14" name="object 14"/>
          <p:cNvSpPr/>
          <p:nvPr/>
        </p:nvSpPr>
        <p:spPr>
          <a:xfrm>
            <a:off x="3349637" y="5700521"/>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3399"/>
          </a:solidFill>
        </p:spPr>
        <p:txBody>
          <a:bodyPr wrap="square" lIns="0" tIns="0" rIns="0" bIns="0" rtlCol="0"/>
          <a:lstStyle/>
          <a:p>
            <a:endParaRPr/>
          </a:p>
        </p:txBody>
      </p:sp>
      <p:sp>
        <p:nvSpPr>
          <p:cNvPr id="15" name="object 15"/>
          <p:cNvSpPr/>
          <p:nvPr/>
        </p:nvSpPr>
        <p:spPr>
          <a:xfrm>
            <a:off x="3349637" y="5700521"/>
            <a:ext cx="152400" cy="152400"/>
          </a:xfrm>
          <a:custGeom>
            <a:avLst/>
            <a:gdLst/>
            <a:ahLst/>
            <a:cxnLst/>
            <a:rect l="l" t="t" r="r" b="b"/>
            <a:pathLst>
              <a:path w="152400" h="152400">
                <a:moveTo>
                  <a:pt x="76200" y="0"/>
                </a:move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lnTo>
                  <a:pt x="146387" y="46612"/>
                </a:lnTo>
                <a:lnTo>
                  <a:pt x="130016" y="22383"/>
                </a:lnTo>
                <a:lnTo>
                  <a:pt x="105787" y="6012"/>
                </a:lnTo>
                <a:lnTo>
                  <a:pt x="76200" y="0"/>
                </a:lnTo>
                <a:close/>
              </a:path>
            </a:pathLst>
          </a:custGeom>
          <a:ln w="9525">
            <a:solidFill>
              <a:srgbClr val="000000"/>
            </a:solidFill>
          </a:ln>
        </p:spPr>
        <p:txBody>
          <a:bodyPr wrap="square" lIns="0" tIns="0" rIns="0" bIns="0" rtlCol="0"/>
          <a:lstStyle/>
          <a:p>
            <a:endParaRPr/>
          </a:p>
        </p:txBody>
      </p:sp>
      <p:sp>
        <p:nvSpPr>
          <p:cNvPr id="16" name="object 16"/>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921129" y="1950465"/>
            <a:ext cx="2805430" cy="476250"/>
          </a:xfrm>
          <a:prstGeom prst="rect">
            <a:avLst/>
          </a:prstGeom>
        </p:spPr>
        <p:txBody>
          <a:bodyPr vert="horz" wrap="square" lIns="0" tIns="0" rIns="0" bIns="0" rtlCol="0">
            <a:spAutoFit/>
          </a:bodyPr>
          <a:lstStyle/>
          <a:p>
            <a:pPr marL="12700">
              <a:lnSpc>
                <a:spcPts val="375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骨架关系编码</a:t>
            </a:r>
            <a:endParaRPr sz="3200">
              <a:latin typeface="新宋体" panose="02010609030101010101" charset="-122"/>
              <a:cs typeface="新宋体" panose="02010609030101010101" charset="-122"/>
            </a:endParaRPr>
          </a:p>
        </p:txBody>
      </p:sp>
      <p:sp>
        <p:nvSpPr>
          <p:cNvPr id="6" name="object 6"/>
          <p:cNvSpPr/>
          <p:nvPr/>
        </p:nvSpPr>
        <p:spPr>
          <a:xfrm>
            <a:off x="2222639" y="4116323"/>
            <a:ext cx="1219200" cy="85725"/>
          </a:xfrm>
          <a:custGeom>
            <a:avLst/>
            <a:gdLst/>
            <a:ahLst/>
            <a:cxnLst/>
            <a:rect l="l" t="t" r="r" b="b"/>
            <a:pathLst>
              <a:path w="1219200" h="85725">
                <a:moveTo>
                  <a:pt x="1147571" y="57150"/>
                </a:moveTo>
                <a:lnTo>
                  <a:pt x="1147571" y="28194"/>
                </a:lnTo>
                <a:lnTo>
                  <a:pt x="0" y="28194"/>
                </a:lnTo>
                <a:lnTo>
                  <a:pt x="0" y="57150"/>
                </a:lnTo>
                <a:lnTo>
                  <a:pt x="1147571" y="57150"/>
                </a:lnTo>
                <a:close/>
              </a:path>
              <a:path w="1219200" h="85725">
                <a:moveTo>
                  <a:pt x="1219200" y="42672"/>
                </a:moveTo>
                <a:lnTo>
                  <a:pt x="1133093" y="0"/>
                </a:lnTo>
                <a:lnTo>
                  <a:pt x="1133093" y="28194"/>
                </a:lnTo>
                <a:lnTo>
                  <a:pt x="1147571" y="28194"/>
                </a:lnTo>
                <a:lnTo>
                  <a:pt x="1147571" y="78169"/>
                </a:lnTo>
                <a:lnTo>
                  <a:pt x="1219200" y="42672"/>
                </a:lnTo>
                <a:close/>
              </a:path>
              <a:path w="1219200" h="85725">
                <a:moveTo>
                  <a:pt x="1147571" y="78169"/>
                </a:moveTo>
                <a:lnTo>
                  <a:pt x="1147571" y="57150"/>
                </a:lnTo>
                <a:lnTo>
                  <a:pt x="1133093" y="57150"/>
                </a:lnTo>
                <a:lnTo>
                  <a:pt x="1133093" y="85343"/>
                </a:lnTo>
                <a:lnTo>
                  <a:pt x="1147571" y="78169"/>
                </a:lnTo>
                <a:close/>
              </a:path>
            </a:pathLst>
          </a:custGeom>
          <a:solidFill>
            <a:srgbClr val="000099"/>
          </a:solidFill>
        </p:spPr>
        <p:txBody>
          <a:bodyPr wrap="square" lIns="0" tIns="0" rIns="0" bIns="0" rtlCol="0"/>
          <a:lstStyle/>
          <a:p>
            <a:endParaRPr/>
          </a:p>
        </p:txBody>
      </p:sp>
      <p:sp>
        <p:nvSpPr>
          <p:cNvPr id="7" name="object 7"/>
          <p:cNvSpPr/>
          <p:nvPr/>
        </p:nvSpPr>
        <p:spPr>
          <a:xfrm>
            <a:off x="3351923" y="3396996"/>
            <a:ext cx="775970" cy="775970"/>
          </a:xfrm>
          <a:custGeom>
            <a:avLst/>
            <a:gdLst/>
            <a:ahLst/>
            <a:cxnLst/>
            <a:rect l="l" t="t" r="r" b="b"/>
            <a:pathLst>
              <a:path w="775970" h="775970">
                <a:moveTo>
                  <a:pt x="708286" y="94114"/>
                </a:moveTo>
                <a:lnTo>
                  <a:pt x="681601" y="67429"/>
                </a:lnTo>
                <a:lnTo>
                  <a:pt x="0" y="748284"/>
                </a:lnTo>
                <a:lnTo>
                  <a:pt x="27432" y="775716"/>
                </a:lnTo>
                <a:lnTo>
                  <a:pt x="708286" y="94114"/>
                </a:lnTo>
                <a:close/>
              </a:path>
              <a:path w="775970" h="775970">
                <a:moveTo>
                  <a:pt x="775715" y="0"/>
                </a:moveTo>
                <a:lnTo>
                  <a:pt x="654558" y="40386"/>
                </a:lnTo>
                <a:lnTo>
                  <a:pt x="681601" y="67429"/>
                </a:lnTo>
                <a:lnTo>
                  <a:pt x="694944" y="54102"/>
                </a:lnTo>
                <a:lnTo>
                  <a:pt x="721614" y="80772"/>
                </a:lnTo>
                <a:lnTo>
                  <a:pt x="721614" y="107442"/>
                </a:lnTo>
                <a:lnTo>
                  <a:pt x="735330" y="121158"/>
                </a:lnTo>
                <a:lnTo>
                  <a:pt x="775715" y="0"/>
                </a:lnTo>
                <a:close/>
              </a:path>
              <a:path w="775970" h="775970">
                <a:moveTo>
                  <a:pt x="721614" y="80772"/>
                </a:moveTo>
                <a:lnTo>
                  <a:pt x="694944" y="54102"/>
                </a:lnTo>
                <a:lnTo>
                  <a:pt x="681601" y="67429"/>
                </a:lnTo>
                <a:lnTo>
                  <a:pt x="708286" y="94114"/>
                </a:lnTo>
                <a:lnTo>
                  <a:pt x="721614" y="80772"/>
                </a:lnTo>
                <a:close/>
              </a:path>
              <a:path w="775970" h="775970">
                <a:moveTo>
                  <a:pt x="721614" y="107442"/>
                </a:moveTo>
                <a:lnTo>
                  <a:pt x="721614" y="80772"/>
                </a:lnTo>
                <a:lnTo>
                  <a:pt x="708286" y="94114"/>
                </a:lnTo>
                <a:lnTo>
                  <a:pt x="721614" y="107442"/>
                </a:lnTo>
                <a:close/>
              </a:path>
            </a:pathLst>
          </a:custGeom>
          <a:solidFill>
            <a:srgbClr val="000099"/>
          </a:solidFill>
        </p:spPr>
        <p:txBody>
          <a:bodyPr wrap="square" lIns="0" tIns="0" rIns="0" bIns="0" rtlCol="0"/>
          <a:lstStyle/>
          <a:p>
            <a:endParaRPr/>
          </a:p>
        </p:txBody>
      </p:sp>
      <p:sp>
        <p:nvSpPr>
          <p:cNvPr id="8" name="object 8"/>
          <p:cNvSpPr/>
          <p:nvPr/>
        </p:nvSpPr>
        <p:spPr>
          <a:xfrm>
            <a:off x="4356239" y="3354323"/>
            <a:ext cx="1143000" cy="85725"/>
          </a:xfrm>
          <a:custGeom>
            <a:avLst/>
            <a:gdLst/>
            <a:ahLst/>
            <a:cxnLst/>
            <a:rect l="l" t="t" r="r" b="b"/>
            <a:pathLst>
              <a:path w="1143000" h="85725">
                <a:moveTo>
                  <a:pt x="1071372" y="57150"/>
                </a:moveTo>
                <a:lnTo>
                  <a:pt x="1071372" y="28194"/>
                </a:lnTo>
                <a:lnTo>
                  <a:pt x="0" y="28194"/>
                </a:lnTo>
                <a:lnTo>
                  <a:pt x="0" y="57150"/>
                </a:lnTo>
                <a:lnTo>
                  <a:pt x="1071372" y="57150"/>
                </a:lnTo>
                <a:close/>
              </a:path>
              <a:path w="1143000" h="85725">
                <a:moveTo>
                  <a:pt x="1143000" y="42672"/>
                </a:moveTo>
                <a:lnTo>
                  <a:pt x="1056893" y="0"/>
                </a:lnTo>
                <a:lnTo>
                  <a:pt x="1056893" y="28194"/>
                </a:lnTo>
                <a:lnTo>
                  <a:pt x="1071372" y="28194"/>
                </a:lnTo>
                <a:lnTo>
                  <a:pt x="1071372" y="78169"/>
                </a:lnTo>
                <a:lnTo>
                  <a:pt x="1143000" y="42672"/>
                </a:lnTo>
                <a:close/>
              </a:path>
              <a:path w="1143000" h="85725">
                <a:moveTo>
                  <a:pt x="1071372" y="78169"/>
                </a:moveTo>
                <a:lnTo>
                  <a:pt x="1071372" y="57150"/>
                </a:lnTo>
                <a:lnTo>
                  <a:pt x="1056893" y="57150"/>
                </a:lnTo>
                <a:lnTo>
                  <a:pt x="1056893" y="85343"/>
                </a:lnTo>
                <a:lnTo>
                  <a:pt x="1071372" y="78169"/>
                </a:lnTo>
                <a:close/>
              </a:path>
            </a:pathLst>
          </a:custGeom>
          <a:solidFill>
            <a:srgbClr val="000099"/>
          </a:solidFill>
        </p:spPr>
        <p:txBody>
          <a:bodyPr wrap="square" lIns="0" tIns="0" rIns="0" bIns="0" rtlCol="0"/>
          <a:lstStyle/>
          <a:p>
            <a:endParaRPr/>
          </a:p>
        </p:txBody>
      </p:sp>
      <p:sp>
        <p:nvSpPr>
          <p:cNvPr id="9" name="object 9"/>
          <p:cNvSpPr/>
          <p:nvPr/>
        </p:nvSpPr>
        <p:spPr>
          <a:xfrm>
            <a:off x="4347095" y="3396996"/>
            <a:ext cx="1152525" cy="925830"/>
          </a:xfrm>
          <a:custGeom>
            <a:avLst/>
            <a:gdLst/>
            <a:ahLst/>
            <a:cxnLst/>
            <a:rect l="l" t="t" r="r" b="b"/>
            <a:pathLst>
              <a:path w="1152525" h="925829">
                <a:moveTo>
                  <a:pt x="1093908" y="64428"/>
                </a:moveTo>
                <a:lnTo>
                  <a:pt x="1076343" y="42347"/>
                </a:lnTo>
                <a:lnTo>
                  <a:pt x="0" y="902969"/>
                </a:lnTo>
                <a:lnTo>
                  <a:pt x="18288" y="925829"/>
                </a:lnTo>
                <a:lnTo>
                  <a:pt x="1093908" y="64428"/>
                </a:lnTo>
                <a:close/>
              </a:path>
              <a:path w="1152525" h="925829">
                <a:moveTo>
                  <a:pt x="1152144" y="0"/>
                </a:moveTo>
                <a:lnTo>
                  <a:pt x="1058418" y="19811"/>
                </a:lnTo>
                <a:lnTo>
                  <a:pt x="1076343" y="42347"/>
                </a:lnTo>
                <a:lnTo>
                  <a:pt x="1087374" y="33527"/>
                </a:lnTo>
                <a:lnTo>
                  <a:pt x="1104900" y="55625"/>
                </a:lnTo>
                <a:lnTo>
                  <a:pt x="1104900" y="78246"/>
                </a:lnTo>
                <a:lnTo>
                  <a:pt x="1111758" y="86867"/>
                </a:lnTo>
                <a:lnTo>
                  <a:pt x="1152144" y="0"/>
                </a:lnTo>
                <a:close/>
              </a:path>
              <a:path w="1152525" h="925829">
                <a:moveTo>
                  <a:pt x="1104900" y="55625"/>
                </a:moveTo>
                <a:lnTo>
                  <a:pt x="1087374" y="33527"/>
                </a:lnTo>
                <a:lnTo>
                  <a:pt x="1076343" y="42347"/>
                </a:lnTo>
                <a:lnTo>
                  <a:pt x="1093908" y="64428"/>
                </a:lnTo>
                <a:lnTo>
                  <a:pt x="1104900" y="55625"/>
                </a:lnTo>
                <a:close/>
              </a:path>
              <a:path w="1152525" h="925829">
                <a:moveTo>
                  <a:pt x="1104900" y="78246"/>
                </a:moveTo>
                <a:lnTo>
                  <a:pt x="1104900" y="55625"/>
                </a:lnTo>
                <a:lnTo>
                  <a:pt x="1093908" y="64428"/>
                </a:lnTo>
                <a:lnTo>
                  <a:pt x="1104900" y="78246"/>
                </a:lnTo>
                <a:close/>
              </a:path>
            </a:pathLst>
          </a:custGeom>
          <a:solidFill>
            <a:srgbClr val="000099"/>
          </a:solidFill>
        </p:spPr>
        <p:txBody>
          <a:bodyPr wrap="square" lIns="0" tIns="0" rIns="0" bIns="0" rtlCol="0"/>
          <a:lstStyle/>
          <a:p>
            <a:endParaRPr/>
          </a:p>
        </p:txBody>
      </p:sp>
      <p:sp>
        <p:nvSpPr>
          <p:cNvPr id="10" name="object 10"/>
          <p:cNvSpPr/>
          <p:nvPr/>
        </p:nvSpPr>
        <p:spPr>
          <a:xfrm>
            <a:off x="5872619" y="3244595"/>
            <a:ext cx="998219" cy="622300"/>
          </a:xfrm>
          <a:custGeom>
            <a:avLst/>
            <a:gdLst/>
            <a:ahLst/>
            <a:cxnLst/>
            <a:rect l="l" t="t" r="r" b="b"/>
            <a:pathLst>
              <a:path w="998220" h="622300">
                <a:moveTo>
                  <a:pt x="932821" y="56953"/>
                </a:moveTo>
                <a:lnTo>
                  <a:pt x="917765" y="32455"/>
                </a:lnTo>
                <a:lnTo>
                  <a:pt x="0" y="597408"/>
                </a:lnTo>
                <a:lnTo>
                  <a:pt x="15240" y="621792"/>
                </a:lnTo>
                <a:lnTo>
                  <a:pt x="932821" y="56953"/>
                </a:lnTo>
                <a:close/>
              </a:path>
              <a:path w="998220" h="622300">
                <a:moveTo>
                  <a:pt x="998219" y="0"/>
                </a:moveTo>
                <a:lnTo>
                  <a:pt x="902969" y="8382"/>
                </a:lnTo>
                <a:lnTo>
                  <a:pt x="917765" y="32455"/>
                </a:lnTo>
                <a:lnTo>
                  <a:pt x="929640" y="25146"/>
                </a:lnTo>
                <a:lnTo>
                  <a:pt x="944880" y="49530"/>
                </a:lnTo>
                <a:lnTo>
                  <a:pt x="944880" y="76574"/>
                </a:lnTo>
                <a:lnTo>
                  <a:pt x="947928" y="81534"/>
                </a:lnTo>
                <a:lnTo>
                  <a:pt x="998219" y="0"/>
                </a:lnTo>
                <a:close/>
              </a:path>
              <a:path w="998220" h="622300">
                <a:moveTo>
                  <a:pt x="944880" y="49530"/>
                </a:moveTo>
                <a:lnTo>
                  <a:pt x="929640" y="25146"/>
                </a:lnTo>
                <a:lnTo>
                  <a:pt x="917765" y="32455"/>
                </a:lnTo>
                <a:lnTo>
                  <a:pt x="932821" y="56953"/>
                </a:lnTo>
                <a:lnTo>
                  <a:pt x="944880" y="49530"/>
                </a:lnTo>
                <a:close/>
              </a:path>
              <a:path w="998220" h="622300">
                <a:moveTo>
                  <a:pt x="944880" y="76574"/>
                </a:moveTo>
                <a:lnTo>
                  <a:pt x="944880" y="49530"/>
                </a:lnTo>
                <a:lnTo>
                  <a:pt x="932821" y="56953"/>
                </a:lnTo>
                <a:lnTo>
                  <a:pt x="944880" y="76574"/>
                </a:lnTo>
                <a:close/>
              </a:path>
            </a:pathLst>
          </a:custGeom>
          <a:solidFill>
            <a:srgbClr val="000099"/>
          </a:solidFill>
        </p:spPr>
        <p:txBody>
          <a:bodyPr wrap="square" lIns="0" tIns="0" rIns="0" bIns="0" rtlCol="0"/>
          <a:lstStyle/>
          <a:p>
            <a:endParaRPr/>
          </a:p>
        </p:txBody>
      </p:sp>
      <p:sp>
        <p:nvSpPr>
          <p:cNvPr id="11" name="object 11"/>
          <p:cNvSpPr/>
          <p:nvPr/>
        </p:nvSpPr>
        <p:spPr>
          <a:xfrm>
            <a:off x="5873381" y="3841241"/>
            <a:ext cx="997585" cy="546735"/>
          </a:xfrm>
          <a:custGeom>
            <a:avLst/>
            <a:gdLst/>
            <a:ahLst/>
            <a:cxnLst/>
            <a:rect l="l" t="t" r="r" b="b"/>
            <a:pathLst>
              <a:path w="997584" h="546735">
                <a:moveTo>
                  <a:pt x="928757" y="493235"/>
                </a:moveTo>
                <a:lnTo>
                  <a:pt x="13715" y="0"/>
                </a:lnTo>
                <a:lnTo>
                  <a:pt x="0" y="25146"/>
                </a:lnTo>
                <a:lnTo>
                  <a:pt x="915212" y="518068"/>
                </a:lnTo>
                <a:lnTo>
                  <a:pt x="928757" y="493235"/>
                </a:lnTo>
                <a:close/>
              </a:path>
              <a:path w="997584" h="546735">
                <a:moveTo>
                  <a:pt x="941069" y="544563"/>
                </a:moveTo>
                <a:lnTo>
                  <a:pt x="941069" y="499871"/>
                </a:lnTo>
                <a:lnTo>
                  <a:pt x="928115" y="525018"/>
                </a:lnTo>
                <a:lnTo>
                  <a:pt x="915212" y="518068"/>
                </a:lnTo>
                <a:lnTo>
                  <a:pt x="901445" y="543305"/>
                </a:lnTo>
                <a:lnTo>
                  <a:pt x="941069" y="544563"/>
                </a:lnTo>
                <a:close/>
              </a:path>
              <a:path w="997584" h="546735">
                <a:moveTo>
                  <a:pt x="941069" y="499871"/>
                </a:moveTo>
                <a:lnTo>
                  <a:pt x="928757" y="493235"/>
                </a:lnTo>
                <a:lnTo>
                  <a:pt x="915212" y="518068"/>
                </a:lnTo>
                <a:lnTo>
                  <a:pt x="928115" y="525018"/>
                </a:lnTo>
                <a:lnTo>
                  <a:pt x="941069" y="499871"/>
                </a:lnTo>
                <a:close/>
              </a:path>
              <a:path w="997584" h="546735">
                <a:moveTo>
                  <a:pt x="997457" y="546354"/>
                </a:moveTo>
                <a:lnTo>
                  <a:pt x="942593" y="467867"/>
                </a:lnTo>
                <a:lnTo>
                  <a:pt x="928757" y="493235"/>
                </a:lnTo>
                <a:lnTo>
                  <a:pt x="941069" y="499871"/>
                </a:lnTo>
                <a:lnTo>
                  <a:pt x="941069" y="544563"/>
                </a:lnTo>
                <a:lnTo>
                  <a:pt x="997457" y="546354"/>
                </a:lnTo>
                <a:close/>
              </a:path>
            </a:pathLst>
          </a:custGeom>
          <a:solidFill>
            <a:srgbClr val="000099"/>
          </a:solidFill>
        </p:spPr>
        <p:txBody>
          <a:bodyPr wrap="square" lIns="0" tIns="0" rIns="0" bIns="0" rtlCol="0"/>
          <a:lstStyle/>
          <a:p>
            <a:endParaRPr/>
          </a:p>
        </p:txBody>
      </p:sp>
      <p:sp>
        <p:nvSpPr>
          <p:cNvPr id="12" name="object 12"/>
          <p:cNvSpPr/>
          <p:nvPr/>
        </p:nvSpPr>
        <p:spPr>
          <a:xfrm>
            <a:off x="7709027" y="3396996"/>
            <a:ext cx="1828800" cy="990600"/>
          </a:xfrm>
          <a:custGeom>
            <a:avLst/>
            <a:gdLst/>
            <a:ahLst/>
            <a:cxnLst/>
            <a:rect l="l" t="t" r="r" b="b"/>
            <a:pathLst>
              <a:path w="1828800" h="990600">
                <a:moveTo>
                  <a:pt x="914400" y="0"/>
                </a:moveTo>
                <a:lnTo>
                  <a:pt x="851771" y="1142"/>
                </a:lnTo>
                <a:lnTo>
                  <a:pt x="790279" y="4521"/>
                </a:lnTo>
                <a:lnTo>
                  <a:pt x="730059" y="10062"/>
                </a:lnTo>
                <a:lnTo>
                  <a:pt x="671247" y="17691"/>
                </a:lnTo>
                <a:lnTo>
                  <a:pt x="613979" y="27336"/>
                </a:lnTo>
                <a:lnTo>
                  <a:pt x="558391" y="38921"/>
                </a:lnTo>
                <a:lnTo>
                  <a:pt x="504618" y="52374"/>
                </a:lnTo>
                <a:lnTo>
                  <a:pt x="452797" y="67620"/>
                </a:lnTo>
                <a:lnTo>
                  <a:pt x="403063" y="84586"/>
                </a:lnTo>
                <a:lnTo>
                  <a:pt x="355553" y="103198"/>
                </a:lnTo>
                <a:lnTo>
                  <a:pt x="310403" y="123382"/>
                </a:lnTo>
                <a:lnTo>
                  <a:pt x="267747" y="145065"/>
                </a:lnTo>
                <a:lnTo>
                  <a:pt x="227723" y="168173"/>
                </a:lnTo>
                <a:lnTo>
                  <a:pt x="190466" y="192632"/>
                </a:lnTo>
                <a:lnTo>
                  <a:pt x="156113" y="218368"/>
                </a:lnTo>
                <a:lnTo>
                  <a:pt x="124798" y="245307"/>
                </a:lnTo>
                <a:lnTo>
                  <a:pt x="96659" y="273376"/>
                </a:lnTo>
                <a:lnTo>
                  <a:pt x="71830" y="302502"/>
                </a:lnTo>
                <a:lnTo>
                  <a:pt x="32649" y="363625"/>
                </a:lnTo>
                <a:lnTo>
                  <a:pt x="8343" y="428088"/>
                </a:lnTo>
                <a:lnTo>
                  <a:pt x="0" y="495300"/>
                </a:lnTo>
                <a:lnTo>
                  <a:pt x="2108" y="529212"/>
                </a:lnTo>
                <a:lnTo>
                  <a:pt x="18569" y="595123"/>
                </a:lnTo>
                <a:lnTo>
                  <a:pt x="50448" y="657990"/>
                </a:lnTo>
                <a:lnTo>
                  <a:pt x="96659" y="717223"/>
                </a:lnTo>
                <a:lnTo>
                  <a:pt x="124798" y="745292"/>
                </a:lnTo>
                <a:lnTo>
                  <a:pt x="156113" y="772231"/>
                </a:lnTo>
                <a:lnTo>
                  <a:pt x="190466" y="797967"/>
                </a:lnTo>
                <a:lnTo>
                  <a:pt x="227723" y="822426"/>
                </a:lnTo>
                <a:lnTo>
                  <a:pt x="267747" y="845534"/>
                </a:lnTo>
                <a:lnTo>
                  <a:pt x="310403" y="867217"/>
                </a:lnTo>
                <a:lnTo>
                  <a:pt x="355553" y="887401"/>
                </a:lnTo>
                <a:lnTo>
                  <a:pt x="403063" y="906013"/>
                </a:lnTo>
                <a:lnTo>
                  <a:pt x="452797" y="922979"/>
                </a:lnTo>
                <a:lnTo>
                  <a:pt x="504618" y="938225"/>
                </a:lnTo>
                <a:lnTo>
                  <a:pt x="558391" y="951678"/>
                </a:lnTo>
                <a:lnTo>
                  <a:pt x="613979" y="963263"/>
                </a:lnTo>
                <a:lnTo>
                  <a:pt x="671247" y="972908"/>
                </a:lnTo>
                <a:lnTo>
                  <a:pt x="730059" y="980537"/>
                </a:lnTo>
                <a:lnTo>
                  <a:pt x="790279" y="986078"/>
                </a:lnTo>
                <a:lnTo>
                  <a:pt x="851771" y="989457"/>
                </a:lnTo>
                <a:lnTo>
                  <a:pt x="914400" y="990600"/>
                </a:lnTo>
                <a:lnTo>
                  <a:pt x="977028" y="989457"/>
                </a:lnTo>
                <a:lnTo>
                  <a:pt x="1038520" y="986078"/>
                </a:lnTo>
                <a:lnTo>
                  <a:pt x="1098740" y="980537"/>
                </a:lnTo>
                <a:lnTo>
                  <a:pt x="1157552" y="972908"/>
                </a:lnTo>
                <a:lnTo>
                  <a:pt x="1214820" y="963263"/>
                </a:lnTo>
                <a:lnTo>
                  <a:pt x="1270408" y="951678"/>
                </a:lnTo>
                <a:lnTo>
                  <a:pt x="1324181" y="938225"/>
                </a:lnTo>
                <a:lnTo>
                  <a:pt x="1376002" y="922979"/>
                </a:lnTo>
                <a:lnTo>
                  <a:pt x="1425736" y="906013"/>
                </a:lnTo>
                <a:lnTo>
                  <a:pt x="1473246" y="887401"/>
                </a:lnTo>
                <a:lnTo>
                  <a:pt x="1518396" y="867217"/>
                </a:lnTo>
                <a:lnTo>
                  <a:pt x="1561052" y="845534"/>
                </a:lnTo>
                <a:lnTo>
                  <a:pt x="1601076" y="822426"/>
                </a:lnTo>
                <a:lnTo>
                  <a:pt x="1638333" y="797967"/>
                </a:lnTo>
                <a:lnTo>
                  <a:pt x="1672686" y="772231"/>
                </a:lnTo>
                <a:lnTo>
                  <a:pt x="1704001" y="745292"/>
                </a:lnTo>
                <a:lnTo>
                  <a:pt x="1732140" y="717223"/>
                </a:lnTo>
                <a:lnTo>
                  <a:pt x="1756969" y="688097"/>
                </a:lnTo>
                <a:lnTo>
                  <a:pt x="1796150" y="626974"/>
                </a:lnTo>
                <a:lnTo>
                  <a:pt x="1820456" y="562511"/>
                </a:lnTo>
                <a:lnTo>
                  <a:pt x="1828800" y="495299"/>
                </a:lnTo>
                <a:lnTo>
                  <a:pt x="1826691" y="461387"/>
                </a:lnTo>
                <a:lnTo>
                  <a:pt x="1810230" y="395476"/>
                </a:lnTo>
                <a:lnTo>
                  <a:pt x="1778351" y="332609"/>
                </a:lnTo>
                <a:lnTo>
                  <a:pt x="1732140" y="273376"/>
                </a:lnTo>
                <a:lnTo>
                  <a:pt x="1704001" y="245307"/>
                </a:lnTo>
                <a:lnTo>
                  <a:pt x="1672686" y="218368"/>
                </a:lnTo>
                <a:lnTo>
                  <a:pt x="1638333" y="192632"/>
                </a:lnTo>
                <a:lnTo>
                  <a:pt x="1601076" y="168173"/>
                </a:lnTo>
                <a:lnTo>
                  <a:pt x="1561052" y="145065"/>
                </a:lnTo>
                <a:lnTo>
                  <a:pt x="1518396" y="123382"/>
                </a:lnTo>
                <a:lnTo>
                  <a:pt x="1473246" y="103198"/>
                </a:lnTo>
                <a:lnTo>
                  <a:pt x="1425736" y="84586"/>
                </a:lnTo>
                <a:lnTo>
                  <a:pt x="1376002" y="67620"/>
                </a:lnTo>
                <a:lnTo>
                  <a:pt x="1324181" y="52374"/>
                </a:lnTo>
                <a:lnTo>
                  <a:pt x="1270408" y="38921"/>
                </a:lnTo>
                <a:lnTo>
                  <a:pt x="1214820" y="27336"/>
                </a:lnTo>
                <a:lnTo>
                  <a:pt x="1157552" y="17691"/>
                </a:lnTo>
                <a:lnTo>
                  <a:pt x="1098740" y="10062"/>
                </a:lnTo>
                <a:lnTo>
                  <a:pt x="1038520" y="4521"/>
                </a:lnTo>
                <a:lnTo>
                  <a:pt x="977028" y="1142"/>
                </a:lnTo>
                <a:lnTo>
                  <a:pt x="914400" y="0"/>
                </a:lnTo>
                <a:close/>
              </a:path>
            </a:pathLst>
          </a:custGeom>
          <a:ln w="28575">
            <a:solidFill>
              <a:srgbClr val="000099"/>
            </a:solidFill>
          </a:ln>
        </p:spPr>
        <p:txBody>
          <a:bodyPr wrap="square" lIns="0" tIns="0" rIns="0" bIns="0" rtlCol="0"/>
          <a:lstStyle/>
          <a:p>
            <a:endParaRPr/>
          </a:p>
        </p:txBody>
      </p:sp>
      <p:sp>
        <p:nvSpPr>
          <p:cNvPr id="13" name="object 13"/>
          <p:cNvSpPr txBox="1"/>
          <p:nvPr/>
        </p:nvSpPr>
        <p:spPr>
          <a:xfrm>
            <a:off x="2853054" y="4589779"/>
            <a:ext cx="742315"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c + a</a:t>
            </a:r>
            <a:endParaRPr sz="2800">
              <a:latin typeface="Times New Roman" panose="02020603050405020304"/>
              <a:cs typeface="Times New Roman" panose="02020603050405020304"/>
            </a:endParaRPr>
          </a:p>
        </p:txBody>
      </p:sp>
      <p:sp>
        <p:nvSpPr>
          <p:cNvPr id="14" name="object 14"/>
          <p:cNvSpPr txBox="1"/>
          <p:nvPr/>
        </p:nvSpPr>
        <p:spPr>
          <a:xfrm>
            <a:off x="4453267" y="4575302"/>
            <a:ext cx="657860"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c -</a:t>
            </a:r>
            <a:r>
              <a:rPr sz="2800" b="1" spc="-5" dirty="0">
                <a:solidFill>
                  <a:srgbClr val="FF0000"/>
                </a:solidFill>
                <a:latin typeface="Times New Roman" panose="02020603050405020304"/>
                <a:cs typeface="Times New Roman" panose="02020603050405020304"/>
              </a:rPr>
              <a:t> </a:t>
            </a:r>
            <a:r>
              <a:rPr sz="2800" b="1" dirty="0">
                <a:solidFill>
                  <a:srgbClr val="FF0000"/>
                </a:solidFill>
                <a:latin typeface="Times New Roman" panose="02020603050405020304"/>
                <a:cs typeface="Times New Roman" panose="02020603050405020304"/>
              </a:rPr>
              <a:t>a</a:t>
            </a:r>
            <a:endParaRPr sz="2800">
              <a:latin typeface="Times New Roman" panose="02020603050405020304"/>
              <a:cs typeface="Times New Roman" panose="02020603050405020304"/>
            </a:endParaRPr>
          </a:p>
        </p:txBody>
      </p:sp>
      <p:sp>
        <p:nvSpPr>
          <p:cNvPr id="15" name="object 15"/>
          <p:cNvSpPr txBox="1"/>
          <p:nvPr/>
        </p:nvSpPr>
        <p:spPr>
          <a:xfrm>
            <a:off x="6187166" y="4575302"/>
            <a:ext cx="935355"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a </a:t>
            </a:r>
            <a:r>
              <a:rPr sz="2800" b="1" spc="-10" dirty="0">
                <a:solidFill>
                  <a:srgbClr val="FF0000"/>
                </a:solidFill>
                <a:latin typeface="宋体" panose="02010600030101010101" pitchFamily="2" charset="-122"/>
                <a:cs typeface="宋体" panose="02010600030101010101" pitchFamily="2" charset="-122"/>
              </a:rPr>
              <a:t>×</a:t>
            </a:r>
            <a:r>
              <a:rPr sz="2800" b="1" spc="-710" dirty="0">
                <a:solidFill>
                  <a:srgbClr val="FF0000"/>
                </a:solidFill>
                <a:latin typeface="宋体" panose="02010600030101010101" pitchFamily="2" charset="-122"/>
                <a:cs typeface="宋体" panose="02010600030101010101" pitchFamily="2" charset="-122"/>
              </a:rPr>
              <a:t> </a:t>
            </a:r>
            <a:r>
              <a:rPr sz="2800" b="1" dirty="0">
                <a:solidFill>
                  <a:srgbClr val="FF0000"/>
                </a:solidFill>
                <a:latin typeface="Times New Roman" panose="02020603050405020304"/>
                <a:cs typeface="Times New Roman" panose="02020603050405020304"/>
              </a:rPr>
              <a:t>b</a:t>
            </a:r>
            <a:endParaRPr sz="2800">
              <a:latin typeface="Times New Roman" panose="02020603050405020304"/>
              <a:cs typeface="Times New Roman" panose="02020603050405020304"/>
            </a:endParaRPr>
          </a:p>
        </p:txBody>
      </p:sp>
      <p:sp>
        <p:nvSpPr>
          <p:cNvPr id="16" name="object 16"/>
          <p:cNvSpPr txBox="1"/>
          <p:nvPr/>
        </p:nvSpPr>
        <p:spPr>
          <a:xfrm>
            <a:off x="2616060" y="3737114"/>
            <a:ext cx="183515"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c</a:t>
            </a:r>
            <a:endParaRPr sz="2800">
              <a:latin typeface="Times New Roman" panose="02020603050405020304"/>
              <a:cs typeface="Times New Roman" panose="02020603050405020304"/>
            </a:endParaRPr>
          </a:p>
        </p:txBody>
      </p:sp>
      <p:sp>
        <p:nvSpPr>
          <p:cNvPr id="17" name="object 17"/>
          <p:cNvSpPr txBox="1"/>
          <p:nvPr/>
        </p:nvSpPr>
        <p:spPr>
          <a:xfrm>
            <a:off x="8550529" y="2975127"/>
            <a:ext cx="203835"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a</a:t>
            </a:r>
            <a:endParaRPr sz="2800">
              <a:latin typeface="Times New Roman" panose="02020603050405020304"/>
              <a:cs typeface="Times New Roman" panose="02020603050405020304"/>
            </a:endParaRPr>
          </a:p>
        </p:txBody>
      </p:sp>
      <p:sp>
        <p:nvSpPr>
          <p:cNvPr id="18" name="object 18"/>
          <p:cNvSpPr txBox="1"/>
          <p:nvPr/>
        </p:nvSpPr>
        <p:spPr>
          <a:xfrm>
            <a:off x="3530460" y="3432327"/>
            <a:ext cx="203835"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a</a:t>
            </a:r>
            <a:endParaRPr sz="2800">
              <a:latin typeface="Times New Roman" panose="02020603050405020304"/>
              <a:cs typeface="Times New Roman" panose="02020603050405020304"/>
            </a:endParaRPr>
          </a:p>
        </p:txBody>
      </p:sp>
      <p:sp>
        <p:nvSpPr>
          <p:cNvPr id="19" name="object 19"/>
          <p:cNvSpPr txBox="1"/>
          <p:nvPr/>
        </p:nvSpPr>
        <p:spPr>
          <a:xfrm>
            <a:off x="4673472" y="2868447"/>
            <a:ext cx="335915" cy="1078230"/>
          </a:xfrm>
          <a:prstGeom prst="rect">
            <a:avLst/>
          </a:prstGeom>
        </p:spPr>
        <p:txBody>
          <a:bodyPr vert="horz" wrap="square" lIns="0" tIns="0" rIns="0" bIns="0" rtlCol="0">
            <a:spAutoFit/>
          </a:bodyPr>
          <a:lstStyle/>
          <a:p>
            <a:pPr marL="12700" marR="5080" indent="152400">
              <a:lnSpc>
                <a:spcPct val="125000"/>
              </a:lnSpc>
            </a:pPr>
            <a:r>
              <a:rPr sz="2800" b="1" dirty="0">
                <a:solidFill>
                  <a:srgbClr val="FF0000"/>
                </a:solidFill>
                <a:latin typeface="Times New Roman" panose="02020603050405020304"/>
                <a:cs typeface="Times New Roman" panose="02020603050405020304"/>
              </a:rPr>
              <a:t>c a</a:t>
            </a:r>
            <a:endParaRPr sz="2800">
              <a:latin typeface="Times New Roman" panose="02020603050405020304"/>
              <a:cs typeface="Times New Roman" panose="02020603050405020304"/>
            </a:endParaRPr>
          </a:p>
        </p:txBody>
      </p:sp>
      <p:sp>
        <p:nvSpPr>
          <p:cNvPr id="20" name="object 20"/>
          <p:cNvSpPr txBox="1"/>
          <p:nvPr/>
        </p:nvSpPr>
        <p:spPr>
          <a:xfrm>
            <a:off x="6112154" y="3203727"/>
            <a:ext cx="375920" cy="9715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a</a:t>
            </a:r>
            <a:endParaRPr sz="2800">
              <a:latin typeface="Times New Roman" panose="02020603050405020304"/>
              <a:cs typeface="Times New Roman" panose="02020603050405020304"/>
            </a:endParaRPr>
          </a:p>
          <a:p>
            <a:pPr marL="164465">
              <a:lnSpc>
                <a:spcPct val="100000"/>
              </a:lnSpc>
              <a:spcBef>
                <a:spcPts val="840"/>
              </a:spcBef>
            </a:pPr>
            <a:r>
              <a:rPr sz="2800" b="1" dirty="0">
                <a:solidFill>
                  <a:srgbClr val="FF0000"/>
                </a:solidFill>
                <a:latin typeface="Times New Roman" panose="02020603050405020304"/>
                <a:cs typeface="Times New Roman" panose="02020603050405020304"/>
              </a:rPr>
              <a:t>b</a:t>
            </a:r>
            <a:endParaRPr sz="2800">
              <a:latin typeface="Times New Roman" panose="02020603050405020304"/>
              <a:cs typeface="Times New Roman" panose="02020603050405020304"/>
            </a:endParaRPr>
          </a:p>
        </p:txBody>
      </p:sp>
      <p:sp>
        <p:nvSpPr>
          <p:cNvPr id="21" name="object 21"/>
          <p:cNvSpPr txBox="1"/>
          <p:nvPr/>
        </p:nvSpPr>
        <p:spPr>
          <a:xfrm>
            <a:off x="8472779" y="3965714"/>
            <a:ext cx="757555" cy="1062355"/>
          </a:xfrm>
          <a:prstGeom prst="rect">
            <a:avLst/>
          </a:prstGeom>
        </p:spPr>
        <p:txBody>
          <a:bodyPr vert="horz" wrap="square" lIns="0" tIns="0" rIns="0" bIns="0" rtlCol="0">
            <a:spAutoFit/>
          </a:bodyPr>
          <a:lstStyle/>
          <a:p>
            <a:pPr marL="13970">
              <a:lnSpc>
                <a:spcPct val="100000"/>
              </a:lnSpc>
            </a:pPr>
            <a:r>
              <a:rPr sz="2800" b="1" dirty="0">
                <a:solidFill>
                  <a:srgbClr val="FF0000"/>
                </a:solidFill>
                <a:latin typeface="Times New Roman" panose="02020603050405020304"/>
                <a:cs typeface="Times New Roman" panose="02020603050405020304"/>
              </a:rPr>
              <a:t>b</a:t>
            </a:r>
            <a:endParaRPr sz="2800">
              <a:latin typeface="Times New Roman" panose="02020603050405020304"/>
              <a:cs typeface="Times New Roman" panose="02020603050405020304"/>
            </a:endParaRPr>
          </a:p>
          <a:p>
            <a:pPr marL="12700">
              <a:lnSpc>
                <a:spcPct val="100000"/>
              </a:lnSpc>
              <a:spcBef>
                <a:spcPts val="1550"/>
              </a:spcBef>
            </a:pPr>
            <a:r>
              <a:rPr sz="2800" b="1" dirty="0">
                <a:solidFill>
                  <a:srgbClr val="FF0000"/>
                </a:solidFill>
                <a:latin typeface="Times New Roman" panose="02020603050405020304"/>
                <a:cs typeface="Times New Roman" panose="02020603050405020304"/>
              </a:rPr>
              <a:t>a * b</a:t>
            </a:r>
            <a:endParaRPr sz="2800">
              <a:latin typeface="Times New Roman" panose="02020603050405020304"/>
              <a:cs typeface="Times New Roman" panose="02020603050405020304"/>
            </a:endParaRPr>
          </a:p>
        </p:txBody>
      </p:sp>
      <p:sp>
        <p:nvSpPr>
          <p:cNvPr id="22" name="object 22"/>
          <p:cNvSpPr/>
          <p:nvPr/>
        </p:nvSpPr>
        <p:spPr>
          <a:xfrm>
            <a:off x="7632827" y="3854196"/>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000099"/>
          </a:solidFill>
        </p:spPr>
        <p:txBody>
          <a:bodyPr wrap="square" lIns="0" tIns="0" rIns="0" bIns="0" rtlCol="0"/>
          <a:lstStyle/>
          <a:p>
            <a:endParaRPr/>
          </a:p>
        </p:txBody>
      </p:sp>
      <p:sp>
        <p:nvSpPr>
          <p:cNvPr id="23" name="object 23"/>
          <p:cNvSpPr/>
          <p:nvPr/>
        </p:nvSpPr>
        <p:spPr>
          <a:xfrm>
            <a:off x="7632827" y="3854196"/>
            <a:ext cx="152400" cy="152400"/>
          </a:xfrm>
          <a:custGeom>
            <a:avLst/>
            <a:gdLst/>
            <a:ahLst/>
            <a:cxnLst/>
            <a:rect l="l" t="t" r="r" b="b"/>
            <a:pathLst>
              <a:path w="152400" h="152400">
                <a:moveTo>
                  <a:pt x="76200" y="0"/>
                </a:move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lnTo>
                  <a:pt x="146387" y="46612"/>
                </a:lnTo>
                <a:lnTo>
                  <a:pt x="130016" y="22383"/>
                </a:lnTo>
                <a:lnTo>
                  <a:pt x="105787" y="6012"/>
                </a:lnTo>
                <a:lnTo>
                  <a:pt x="76200" y="0"/>
                </a:lnTo>
                <a:close/>
              </a:path>
            </a:pathLst>
          </a:custGeom>
          <a:ln w="9525">
            <a:solidFill>
              <a:srgbClr val="000000"/>
            </a:solidFill>
          </a:ln>
        </p:spPr>
        <p:txBody>
          <a:bodyPr wrap="square" lIns="0" tIns="0" rIns="0" bIns="0" rtlCol="0"/>
          <a:lstStyle/>
          <a:p>
            <a:endParaRPr/>
          </a:p>
        </p:txBody>
      </p:sp>
      <p:sp>
        <p:nvSpPr>
          <p:cNvPr id="24" name="object 24"/>
          <p:cNvSpPr/>
          <p:nvPr/>
        </p:nvSpPr>
        <p:spPr>
          <a:xfrm>
            <a:off x="9373248" y="3617976"/>
            <a:ext cx="165100" cy="236220"/>
          </a:xfrm>
          <a:custGeom>
            <a:avLst/>
            <a:gdLst/>
            <a:ahLst/>
            <a:cxnLst/>
            <a:rect l="l" t="t" r="r" b="b"/>
            <a:pathLst>
              <a:path w="165100" h="236220">
                <a:moveTo>
                  <a:pt x="128952" y="156853"/>
                </a:moveTo>
                <a:lnTo>
                  <a:pt x="24383" y="0"/>
                </a:lnTo>
                <a:lnTo>
                  <a:pt x="0" y="15240"/>
                </a:lnTo>
                <a:lnTo>
                  <a:pt x="105155" y="172974"/>
                </a:lnTo>
                <a:lnTo>
                  <a:pt x="128952" y="156853"/>
                </a:lnTo>
                <a:close/>
              </a:path>
              <a:path w="165100" h="236220">
                <a:moveTo>
                  <a:pt x="137159" y="220616"/>
                </a:moveTo>
                <a:lnTo>
                  <a:pt x="137159" y="169164"/>
                </a:lnTo>
                <a:lnTo>
                  <a:pt x="112775" y="184404"/>
                </a:lnTo>
                <a:lnTo>
                  <a:pt x="105155" y="172974"/>
                </a:lnTo>
                <a:lnTo>
                  <a:pt x="81533" y="188976"/>
                </a:lnTo>
                <a:lnTo>
                  <a:pt x="137159" y="220616"/>
                </a:lnTo>
                <a:close/>
              </a:path>
              <a:path w="165100" h="236220">
                <a:moveTo>
                  <a:pt x="137159" y="169164"/>
                </a:moveTo>
                <a:lnTo>
                  <a:pt x="128952" y="156853"/>
                </a:lnTo>
                <a:lnTo>
                  <a:pt x="105155" y="172974"/>
                </a:lnTo>
                <a:lnTo>
                  <a:pt x="112775" y="184404"/>
                </a:lnTo>
                <a:lnTo>
                  <a:pt x="137159" y="169164"/>
                </a:lnTo>
                <a:close/>
              </a:path>
              <a:path w="165100" h="236220">
                <a:moveTo>
                  <a:pt x="164591" y="236220"/>
                </a:moveTo>
                <a:lnTo>
                  <a:pt x="152399" y="140970"/>
                </a:lnTo>
                <a:lnTo>
                  <a:pt x="128952" y="156853"/>
                </a:lnTo>
                <a:lnTo>
                  <a:pt x="137159" y="169164"/>
                </a:lnTo>
                <a:lnTo>
                  <a:pt x="137159" y="220616"/>
                </a:lnTo>
                <a:lnTo>
                  <a:pt x="164591" y="236220"/>
                </a:lnTo>
                <a:close/>
              </a:path>
            </a:pathLst>
          </a:custGeom>
          <a:solidFill>
            <a:srgbClr val="000099"/>
          </a:solidFill>
        </p:spPr>
        <p:txBody>
          <a:bodyPr wrap="square" lIns="0" tIns="0" rIns="0" bIns="0" rtlCol="0"/>
          <a:lstStyle/>
          <a:p>
            <a:endParaRPr/>
          </a:p>
        </p:txBody>
      </p:sp>
      <p:sp>
        <p:nvSpPr>
          <p:cNvPr id="25" name="object 25"/>
          <p:cNvSpPr/>
          <p:nvPr/>
        </p:nvSpPr>
        <p:spPr>
          <a:xfrm>
            <a:off x="9372472" y="3854196"/>
            <a:ext cx="165735" cy="311150"/>
          </a:xfrm>
          <a:custGeom>
            <a:avLst/>
            <a:gdLst/>
            <a:ahLst/>
            <a:cxnLst/>
            <a:rect l="l" t="t" r="r" b="b"/>
            <a:pathLst>
              <a:path w="165734" h="311150">
                <a:moveTo>
                  <a:pt x="139801" y="83109"/>
                </a:moveTo>
                <a:lnTo>
                  <a:pt x="113960" y="70061"/>
                </a:lnTo>
                <a:lnTo>
                  <a:pt x="0" y="298703"/>
                </a:lnTo>
                <a:lnTo>
                  <a:pt x="25908" y="310895"/>
                </a:lnTo>
                <a:lnTo>
                  <a:pt x="139801" y="83109"/>
                </a:lnTo>
                <a:close/>
              </a:path>
              <a:path w="165734" h="311150">
                <a:moveTo>
                  <a:pt x="165353" y="96011"/>
                </a:moveTo>
                <a:lnTo>
                  <a:pt x="165353" y="0"/>
                </a:lnTo>
                <a:lnTo>
                  <a:pt x="88391" y="57149"/>
                </a:lnTo>
                <a:lnTo>
                  <a:pt x="113960" y="70061"/>
                </a:lnTo>
                <a:lnTo>
                  <a:pt x="120395" y="57149"/>
                </a:lnTo>
                <a:lnTo>
                  <a:pt x="146303" y="70103"/>
                </a:lnTo>
                <a:lnTo>
                  <a:pt x="146303" y="86392"/>
                </a:lnTo>
                <a:lnTo>
                  <a:pt x="165353" y="96011"/>
                </a:lnTo>
                <a:close/>
              </a:path>
              <a:path w="165734" h="311150">
                <a:moveTo>
                  <a:pt x="146303" y="70103"/>
                </a:moveTo>
                <a:lnTo>
                  <a:pt x="120395" y="57149"/>
                </a:lnTo>
                <a:lnTo>
                  <a:pt x="113960" y="70061"/>
                </a:lnTo>
                <a:lnTo>
                  <a:pt x="139801" y="83109"/>
                </a:lnTo>
                <a:lnTo>
                  <a:pt x="146303" y="70103"/>
                </a:lnTo>
                <a:close/>
              </a:path>
              <a:path w="165734" h="311150">
                <a:moveTo>
                  <a:pt x="146303" y="86392"/>
                </a:moveTo>
                <a:lnTo>
                  <a:pt x="146303" y="70103"/>
                </a:lnTo>
                <a:lnTo>
                  <a:pt x="139801" y="83109"/>
                </a:lnTo>
                <a:lnTo>
                  <a:pt x="146303" y="86392"/>
                </a:lnTo>
                <a:close/>
              </a:path>
            </a:pathLst>
          </a:custGeom>
          <a:solidFill>
            <a:srgbClr val="000099"/>
          </a:solidFill>
        </p:spPr>
        <p:txBody>
          <a:bodyPr wrap="square" lIns="0" tIns="0" rIns="0" bIns="0" rtlCol="0"/>
          <a:lstStyle/>
          <a:p>
            <a:endParaRPr/>
          </a:p>
        </p:txBody>
      </p:sp>
      <p:sp>
        <p:nvSpPr>
          <p:cNvPr id="26" name="object 26"/>
          <p:cNvSpPr txBox="1"/>
          <p:nvPr/>
        </p:nvSpPr>
        <p:spPr>
          <a:xfrm>
            <a:off x="1701673" y="4643120"/>
            <a:ext cx="737235" cy="418465"/>
          </a:xfrm>
          <a:prstGeom prst="rect">
            <a:avLst/>
          </a:prstGeom>
        </p:spPr>
        <p:txBody>
          <a:bodyPr vert="horz" wrap="square" lIns="0" tIns="0" rIns="0" bIns="0" rtlCol="0">
            <a:spAutoFit/>
          </a:bodyPr>
          <a:lstStyle/>
          <a:p>
            <a:pPr marL="12700">
              <a:lnSpc>
                <a:spcPts val="3295"/>
              </a:lnSpc>
            </a:pPr>
            <a:r>
              <a:rPr sz="2800" dirty="0">
                <a:solidFill>
                  <a:srgbClr val="3333CC"/>
                </a:solidFill>
                <a:latin typeface="新宋体" panose="02010609030101010101" charset="-122"/>
                <a:cs typeface="新宋体" panose="02010609030101010101" charset="-122"/>
              </a:rPr>
              <a:t>编码</a:t>
            </a:r>
            <a:endParaRPr sz="2800">
              <a:latin typeface="新宋体" panose="02010609030101010101" charset="-122"/>
              <a:cs typeface="新宋体" panose="02010609030101010101" charset="-122"/>
            </a:endParaRPr>
          </a:p>
        </p:txBody>
      </p:sp>
      <p:sp>
        <p:nvSpPr>
          <p:cNvPr id="27" name="object 27"/>
          <p:cNvSpPr/>
          <p:nvPr/>
        </p:nvSpPr>
        <p:spPr>
          <a:xfrm>
            <a:off x="1872600" y="5083502"/>
            <a:ext cx="3688715" cy="1895475"/>
          </a:xfrm>
          <a:custGeom>
            <a:avLst/>
            <a:gdLst/>
            <a:ahLst/>
            <a:cxnLst/>
            <a:rect l="l" t="t" r="r" b="b"/>
            <a:pathLst>
              <a:path w="3688715" h="1895475">
                <a:moveTo>
                  <a:pt x="603023" y="1829361"/>
                </a:moveTo>
                <a:lnTo>
                  <a:pt x="544122" y="1825467"/>
                </a:lnTo>
                <a:lnTo>
                  <a:pt x="486525" y="1823928"/>
                </a:lnTo>
                <a:lnTo>
                  <a:pt x="430585" y="1823956"/>
                </a:lnTo>
                <a:lnTo>
                  <a:pt x="376653" y="1824761"/>
                </a:lnTo>
                <a:lnTo>
                  <a:pt x="325081" y="1825556"/>
                </a:lnTo>
                <a:lnTo>
                  <a:pt x="276220" y="1825551"/>
                </a:lnTo>
                <a:lnTo>
                  <a:pt x="230424" y="1823959"/>
                </a:lnTo>
                <a:lnTo>
                  <a:pt x="188044" y="1819991"/>
                </a:lnTo>
                <a:lnTo>
                  <a:pt x="149431" y="1812859"/>
                </a:lnTo>
                <a:lnTo>
                  <a:pt x="84916" y="1785947"/>
                </a:lnTo>
                <a:lnTo>
                  <a:pt x="37750" y="1733695"/>
                </a:lnTo>
                <a:lnTo>
                  <a:pt x="21104" y="1695507"/>
                </a:lnTo>
                <a:lnTo>
                  <a:pt x="9470" y="1651349"/>
                </a:lnTo>
                <a:lnTo>
                  <a:pt x="2538" y="1602543"/>
                </a:lnTo>
                <a:lnTo>
                  <a:pt x="0" y="1550412"/>
                </a:lnTo>
                <a:lnTo>
                  <a:pt x="1545" y="1496279"/>
                </a:lnTo>
                <a:lnTo>
                  <a:pt x="6866" y="1441465"/>
                </a:lnTo>
                <a:lnTo>
                  <a:pt x="15653" y="1387294"/>
                </a:lnTo>
                <a:lnTo>
                  <a:pt x="27596" y="1335088"/>
                </a:lnTo>
                <a:lnTo>
                  <a:pt x="42388" y="1286168"/>
                </a:lnTo>
                <a:lnTo>
                  <a:pt x="59717" y="1241859"/>
                </a:lnTo>
                <a:lnTo>
                  <a:pt x="77445" y="1203375"/>
                </a:lnTo>
                <a:lnTo>
                  <a:pt x="96953" y="1164428"/>
                </a:lnTo>
                <a:lnTo>
                  <a:pt x="118594" y="1125476"/>
                </a:lnTo>
                <a:lnTo>
                  <a:pt x="142719" y="1086976"/>
                </a:lnTo>
                <a:lnTo>
                  <a:pt x="169680" y="1049386"/>
                </a:lnTo>
                <a:lnTo>
                  <a:pt x="199830" y="1013164"/>
                </a:lnTo>
                <a:lnTo>
                  <a:pt x="233520" y="978768"/>
                </a:lnTo>
                <a:lnTo>
                  <a:pt x="271102" y="946655"/>
                </a:lnTo>
                <a:lnTo>
                  <a:pt x="312927" y="917283"/>
                </a:lnTo>
                <a:lnTo>
                  <a:pt x="359349" y="891110"/>
                </a:lnTo>
                <a:lnTo>
                  <a:pt x="410718" y="868593"/>
                </a:lnTo>
                <a:lnTo>
                  <a:pt x="467387" y="850191"/>
                </a:lnTo>
                <a:lnTo>
                  <a:pt x="540043" y="837003"/>
                </a:lnTo>
                <a:lnTo>
                  <a:pt x="579686" y="834116"/>
                </a:lnTo>
                <a:lnTo>
                  <a:pt x="621332" y="833305"/>
                </a:lnTo>
                <a:lnTo>
                  <a:pt x="664828" y="834275"/>
                </a:lnTo>
                <a:lnTo>
                  <a:pt x="710019" y="836728"/>
                </a:lnTo>
                <a:lnTo>
                  <a:pt x="756750" y="840370"/>
                </a:lnTo>
                <a:lnTo>
                  <a:pt x="804866" y="844903"/>
                </a:lnTo>
                <a:lnTo>
                  <a:pt x="854214" y="850031"/>
                </a:lnTo>
                <a:lnTo>
                  <a:pt x="904639" y="855459"/>
                </a:lnTo>
                <a:lnTo>
                  <a:pt x="955986" y="860889"/>
                </a:lnTo>
                <a:lnTo>
                  <a:pt x="1008101" y="866026"/>
                </a:lnTo>
                <a:lnTo>
                  <a:pt x="1060828" y="870574"/>
                </a:lnTo>
                <a:lnTo>
                  <a:pt x="1114015" y="874236"/>
                </a:lnTo>
                <a:lnTo>
                  <a:pt x="1167505" y="876717"/>
                </a:lnTo>
                <a:lnTo>
                  <a:pt x="1221145" y="877719"/>
                </a:lnTo>
                <a:lnTo>
                  <a:pt x="1274780" y="876947"/>
                </a:lnTo>
                <a:lnTo>
                  <a:pt x="1328256" y="874104"/>
                </a:lnTo>
                <a:lnTo>
                  <a:pt x="1381418" y="868895"/>
                </a:lnTo>
                <a:lnTo>
                  <a:pt x="1434111" y="861023"/>
                </a:lnTo>
                <a:lnTo>
                  <a:pt x="1486181" y="850191"/>
                </a:lnTo>
                <a:lnTo>
                  <a:pt x="1530332" y="838711"/>
                </a:lnTo>
                <a:lnTo>
                  <a:pt x="1575649" y="825393"/>
                </a:lnTo>
                <a:lnTo>
                  <a:pt x="1622001" y="810374"/>
                </a:lnTo>
                <a:lnTo>
                  <a:pt x="1669259" y="793792"/>
                </a:lnTo>
                <a:lnTo>
                  <a:pt x="1717293" y="775783"/>
                </a:lnTo>
                <a:lnTo>
                  <a:pt x="1765974" y="756486"/>
                </a:lnTo>
                <a:lnTo>
                  <a:pt x="1815171" y="736037"/>
                </a:lnTo>
                <a:lnTo>
                  <a:pt x="1864757" y="714574"/>
                </a:lnTo>
                <a:lnTo>
                  <a:pt x="1914600" y="692233"/>
                </a:lnTo>
                <a:lnTo>
                  <a:pt x="1964571" y="669152"/>
                </a:lnTo>
                <a:lnTo>
                  <a:pt x="2014541" y="645469"/>
                </a:lnTo>
                <a:lnTo>
                  <a:pt x="2064379" y="621320"/>
                </a:lnTo>
                <a:lnTo>
                  <a:pt x="2113957" y="596842"/>
                </a:lnTo>
                <a:lnTo>
                  <a:pt x="2163145" y="572174"/>
                </a:lnTo>
                <a:lnTo>
                  <a:pt x="2211812" y="547452"/>
                </a:lnTo>
                <a:lnTo>
                  <a:pt x="2259830" y="522813"/>
                </a:lnTo>
                <a:lnTo>
                  <a:pt x="2307069" y="498394"/>
                </a:lnTo>
                <a:lnTo>
                  <a:pt x="2353399" y="474334"/>
                </a:lnTo>
                <a:lnTo>
                  <a:pt x="2398691" y="450769"/>
                </a:lnTo>
                <a:lnTo>
                  <a:pt x="2442814" y="427836"/>
                </a:lnTo>
                <a:lnTo>
                  <a:pt x="2485640" y="405672"/>
                </a:lnTo>
                <a:lnTo>
                  <a:pt x="2527038" y="384416"/>
                </a:lnTo>
                <a:lnTo>
                  <a:pt x="2566880" y="364203"/>
                </a:lnTo>
                <a:lnTo>
                  <a:pt x="2605035" y="345172"/>
                </a:lnTo>
                <a:lnTo>
                  <a:pt x="2641373" y="327459"/>
                </a:lnTo>
                <a:lnTo>
                  <a:pt x="2702375" y="296669"/>
                </a:lnTo>
                <a:lnTo>
                  <a:pt x="2759521" y="265324"/>
                </a:lnTo>
                <a:lnTo>
                  <a:pt x="2813108" y="233849"/>
                </a:lnTo>
                <a:lnTo>
                  <a:pt x="2863433" y="202669"/>
                </a:lnTo>
                <a:lnTo>
                  <a:pt x="2910792" y="172209"/>
                </a:lnTo>
                <a:lnTo>
                  <a:pt x="2955482" y="142893"/>
                </a:lnTo>
                <a:lnTo>
                  <a:pt x="2997799" y="115147"/>
                </a:lnTo>
                <a:lnTo>
                  <a:pt x="3038040" y="89395"/>
                </a:lnTo>
                <a:lnTo>
                  <a:pt x="3076501" y="66063"/>
                </a:lnTo>
                <a:lnTo>
                  <a:pt x="3113480" y="45575"/>
                </a:lnTo>
                <a:lnTo>
                  <a:pt x="3149272" y="28355"/>
                </a:lnTo>
                <a:lnTo>
                  <a:pt x="3218484" y="5424"/>
                </a:lnTo>
                <a:lnTo>
                  <a:pt x="3298696" y="0"/>
                </a:lnTo>
                <a:lnTo>
                  <a:pt x="3342194" y="4847"/>
                </a:lnTo>
                <a:lnTo>
                  <a:pt x="3382984" y="15299"/>
                </a:lnTo>
                <a:lnTo>
                  <a:pt x="3421064" y="31553"/>
                </a:lnTo>
                <a:lnTo>
                  <a:pt x="3456427" y="53806"/>
                </a:lnTo>
                <a:lnTo>
                  <a:pt x="3489071" y="82254"/>
                </a:lnTo>
                <a:lnTo>
                  <a:pt x="3518989" y="117093"/>
                </a:lnTo>
                <a:lnTo>
                  <a:pt x="3546178" y="158521"/>
                </a:lnTo>
                <a:lnTo>
                  <a:pt x="3570633" y="206733"/>
                </a:lnTo>
                <a:lnTo>
                  <a:pt x="3592349" y="261927"/>
                </a:lnTo>
                <a:lnTo>
                  <a:pt x="3614769" y="336634"/>
                </a:lnTo>
                <a:lnTo>
                  <a:pt x="3625630" y="380302"/>
                </a:lnTo>
                <a:lnTo>
                  <a:pt x="3636073" y="427504"/>
                </a:lnTo>
                <a:lnTo>
                  <a:pt x="3645957" y="477735"/>
                </a:lnTo>
                <a:lnTo>
                  <a:pt x="3655144" y="530490"/>
                </a:lnTo>
                <a:lnTo>
                  <a:pt x="3663493" y="585262"/>
                </a:lnTo>
                <a:lnTo>
                  <a:pt x="3670865" y="641547"/>
                </a:lnTo>
                <a:lnTo>
                  <a:pt x="3677122" y="698839"/>
                </a:lnTo>
                <a:lnTo>
                  <a:pt x="3682122" y="756631"/>
                </a:lnTo>
                <a:lnTo>
                  <a:pt x="3685727" y="814419"/>
                </a:lnTo>
                <a:lnTo>
                  <a:pt x="3687797" y="871696"/>
                </a:lnTo>
                <a:lnTo>
                  <a:pt x="3688192" y="927958"/>
                </a:lnTo>
                <a:lnTo>
                  <a:pt x="3686773" y="982698"/>
                </a:lnTo>
                <a:lnTo>
                  <a:pt x="3683401" y="1035410"/>
                </a:lnTo>
                <a:lnTo>
                  <a:pt x="3677936" y="1085590"/>
                </a:lnTo>
                <a:lnTo>
                  <a:pt x="3670238" y="1132730"/>
                </a:lnTo>
                <a:lnTo>
                  <a:pt x="3660167" y="1176327"/>
                </a:lnTo>
                <a:lnTo>
                  <a:pt x="3645769" y="1223050"/>
                </a:lnTo>
                <a:lnTo>
                  <a:pt x="3628172" y="1269113"/>
                </a:lnTo>
                <a:lnTo>
                  <a:pt x="3607624" y="1314371"/>
                </a:lnTo>
                <a:lnTo>
                  <a:pt x="3584372" y="1358683"/>
                </a:lnTo>
                <a:lnTo>
                  <a:pt x="3558665" y="1401906"/>
                </a:lnTo>
                <a:lnTo>
                  <a:pt x="3530749" y="1443896"/>
                </a:lnTo>
                <a:lnTo>
                  <a:pt x="3500874" y="1484511"/>
                </a:lnTo>
                <a:lnTo>
                  <a:pt x="3469286" y="1523609"/>
                </a:lnTo>
                <a:lnTo>
                  <a:pt x="3436234" y="1561045"/>
                </a:lnTo>
                <a:lnTo>
                  <a:pt x="3401965" y="1596677"/>
                </a:lnTo>
                <a:lnTo>
                  <a:pt x="3366728" y="1630363"/>
                </a:lnTo>
                <a:lnTo>
                  <a:pt x="3330769" y="1661959"/>
                </a:lnTo>
                <a:lnTo>
                  <a:pt x="3294337" y="1691323"/>
                </a:lnTo>
                <a:lnTo>
                  <a:pt x="3257679" y="1718312"/>
                </a:lnTo>
                <a:lnTo>
                  <a:pt x="3221044" y="1742782"/>
                </a:lnTo>
                <a:lnTo>
                  <a:pt x="3184679" y="1764591"/>
                </a:lnTo>
                <a:lnTo>
                  <a:pt x="3143179" y="1785225"/>
                </a:lnTo>
                <a:lnTo>
                  <a:pt x="3101201" y="1801129"/>
                </a:lnTo>
                <a:lnTo>
                  <a:pt x="3058593" y="1812872"/>
                </a:lnTo>
                <a:lnTo>
                  <a:pt x="3015204" y="1821019"/>
                </a:lnTo>
                <a:lnTo>
                  <a:pt x="2970882" y="1826137"/>
                </a:lnTo>
                <a:lnTo>
                  <a:pt x="2925475" y="1828792"/>
                </a:lnTo>
                <a:lnTo>
                  <a:pt x="2878831" y="1829552"/>
                </a:lnTo>
                <a:lnTo>
                  <a:pt x="2830800" y="1828981"/>
                </a:lnTo>
                <a:lnTo>
                  <a:pt x="2781229" y="1827648"/>
                </a:lnTo>
                <a:lnTo>
                  <a:pt x="2729967" y="1826118"/>
                </a:lnTo>
                <a:lnTo>
                  <a:pt x="2676863" y="1824957"/>
                </a:lnTo>
                <a:lnTo>
                  <a:pt x="2621763" y="1824734"/>
                </a:lnTo>
                <a:lnTo>
                  <a:pt x="2564518" y="1826013"/>
                </a:lnTo>
                <a:lnTo>
                  <a:pt x="2504975" y="1829361"/>
                </a:lnTo>
                <a:lnTo>
                  <a:pt x="2461577" y="1832828"/>
                </a:lnTo>
                <a:lnTo>
                  <a:pt x="2416311" y="1836566"/>
                </a:lnTo>
                <a:lnTo>
                  <a:pt x="2369357" y="1840527"/>
                </a:lnTo>
                <a:lnTo>
                  <a:pt x="2320894" y="1844662"/>
                </a:lnTo>
                <a:lnTo>
                  <a:pt x="2271101" y="1848923"/>
                </a:lnTo>
                <a:lnTo>
                  <a:pt x="2220156" y="1853261"/>
                </a:lnTo>
                <a:lnTo>
                  <a:pt x="2168238" y="1857628"/>
                </a:lnTo>
                <a:lnTo>
                  <a:pt x="2115526" y="1861975"/>
                </a:lnTo>
                <a:lnTo>
                  <a:pt x="2062200" y="1866253"/>
                </a:lnTo>
                <a:lnTo>
                  <a:pt x="2008437" y="1870414"/>
                </a:lnTo>
                <a:lnTo>
                  <a:pt x="1954417" y="1874409"/>
                </a:lnTo>
                <a:lnTo>
                  <a:pt x="1900319" y="1878190"/>
                </a:lnTo>
                <a:lnTo>
                  <a:pt x="1846322" y="1881708"/>
                </a:lnTo>
                <a:lnTo>
                  <a:pt x="1792603" y="1884915"/>
                </a:lnTo>
                <a:lnTo>
                  <a:pt x="1739344" y="1887761"/>
                </a:lnTo>
                <a:lnTo>
                  <a:pt x="1686721" y="1890199"/>
                </a:lnTo>
                <a:lnTo>
                  <a:pt x="1634915" y="1892180"/>
                </a:lnTo>
                <a:lnTo>
                  <a:pt x="1584104" y="1893655"/>
                </a:lnTo>
                <a:lnTo>
                  <a:pt x="1534466" y="1894575"/>
                </a:lnTo>
                <a:lnTo>
                  <a:pt x="1486181" y="1894893"/>
                </a:lnTo>
                <a:lnTo>
                  <a:pt x="1430144" y="1894455"/>
                </a:lnTo>
                <a:lnTo>
                  <a:pt x="1373993" y="1893195"/>
                </a:lnTo>
                <a:lnTo>
                  <a:pt x="1317855" y="1891191"/>
                </a:lnTo>
                <a:lnTo>
                  <a:pt x="1261854" y="1888523"/>
                </a:lnTo>
                <a:lnTo>
                  <a:pt x="1206114" y="1885269"/>
                </a:lnTo>
                <a:lnTo>
                  <a:pt x="1150760" y="1881509"/>
                </a:lnTo>
                <a:lnTo>
                  <a:pt x="1095918" y="1877322"/>
                </a:lnTo>
                <a:lnTo>
                  <a:pt x="1041710" y="1872787"/>
                </a:lnTo>
                <a:lnTo>
                  <a:pt x="988264" y="1867983"/>
                </a:lnTo>
                <a:lnTo>
                  <a:pt x="935702" y="1862989"/>
                </a:lnTo>
                <a:lnTo>
                  <a:pt x="884150" y="1857885"/>
                </a:lnTo>
                <a:lnTo>
                  <a:pt x="833732" y="1852748"/>
                </a:lnTo>
                <a:lnTo>
                  <a:pt x="784573" y="1847660"/>
                </a:lnTo>
                <a:lnTo>
                  <a:pt x="736798" y="1842697"/>
                </a:lnTo>
                <a:lnTo>
                  <a:pt x="690532" y="1837941"/>
                </a:lnTo>
                <a:lnTo>
                  <a:pt x="645899" y="1833469"/>
                </a:lnTo>
                <a:lnTo>
                  <a:pt x="603023" y="1829361"/>
                </a:lnTo>
                <a:close/>
              </a:path>
            </a:pathLst>
          </a:custGeom>
          <a:ln w="28575">
            <a:solidFill>
              <a:srgbClr val="000000"/>
            </a:solidFill>
          </a:ln>
        </p:spPr>
        <p:txBody>
          <a:bodyPr wrap="square" lIns="0" tIns="0" rIns="0" bIns="0" rtlCol="0"/>
          <a:lstStyle/>
          <a:p>
            <a:endParaRPr/>
          </a:p>
        </p:txBody>
      </p:sp>
      <p:sp>
        <p:nvSpPr>
          <p:cNvPr id="28" name="object 28"/>
          <p:cNvSpPr/>
          <p:nvPr/>
        </p:nvSpPr>
        <p:spPr>
          <a:xfrm>
            <a:off x="2094623" y="5952744"/>
            <a:ext cx="839469" cy="125730"/>
          </a:xfrm>
          <a:custGeom>
            <a:avLst/>
            <a:gdLst/>
            <a:ahLst/>
            <a:cxnLst/>
            <a:rect l="l" t="t" r="r" b="b"/>
            <a:pathLst>
              <a:path w="839469" h="125729">
                <a:moveTo>
                  <a:pt x="754894" y="56971"/>
                </a:moveTo>
                <a:lnTo>
                  <a:pt x="752371" y="28716"/>
                </a:lnTo>
                <a:lnTo>
                  <a:pt x="0" y="96774"/>
                </a:lnTo>
                <a:lnTo>
                  <a:pt x="2286" y="125730"/>
                </a:lnTo>
                <a:lnTo>
                  <a:pt x="754894" y="56971"/>
                </a:lnTo>
                <a:close/>
              </a:path>
              <a:path w="839469" h="125729">
                <a:moveTo>
                  <a:pt x="838962" y="35052"/>
                </a:moveTo>
                <a:lnTo>
                  <a:pt x="749808" y="0"/>
                </a:lnTo>
                <a:lnTo>
                  <a:pt x="752371" y="28716"/>
                </a:lnTo>
                <a:lnTo>
                  <a:pt x="766572" y="27432"/>
                </a:lnTo>
                <a:lnTo>
                  <a:pt x="769620" y="55626"/>
                </a:lnTo>
                <a:lnTo>
                  <a:pt x="769620" y="77823"/>
                </a:lnTo>
                <a:lnTo>
                  <a:pt x="838962" y="35052"/>
                </a:lnTo>
                <a:close/>
              </a:path>
              <a:path w="839469" h="125729">
                <a:moveTo>
                  <a:pt x="769620" y="55626"/>
                </a:moveTo>
                <a:lnTo>
                  <a:pt x="766572" y="27432"/>
                </a:lnTo>
                <a:lnTo>
                  <a:pt x="752371" y="28716"/>
                </a:lnTo>
                <a:lnTo>
                  <a:pt x="754894" y="56971"/>
                </a:lnTo>
                <a:lnTo>
                  <a:pt x="769620" y="55626"/>
                </a:lnTo>
                <a:close/>
              </a:path>
              <a:path w="839469" h="125729">
                <a:moveTo>
                  <a:pt x="769620" y="77823"/>
                </a:moveTo>
                <a:lnTo>
                  <a:pt x="769620" y="55626"/>
                </a:lnTo>
                <a:lnTo>
                  <a:pt x="754894" y="56971"/>
                </a:lnTo>
                <a:lnTo>
                  <a:pt x="757428" y="85344"/>
                </a:lnTo>
                <a:lnTo>
                  <a:pt x="769620" y="77823"/>
                </a:lnTo>
                <a:close/>
              </a:path>
            </a:pathLst>
          </a:custGeom>
          <a:solidFill>
            <a:srgbClr val="FF0000"/>
          </a:solidFill>
        </p:spPr>
        <p:txBody>
          <a:bodyPr wrap="square" lIns="0" tIns="0" rIns="0" bIns="0" rtlCol="0"/>
          <a:lstStyle/>
          <a:p>
            <a:endParaRPr/>
          </a:p>
        </p:txBody>
      </p:sp>
      <p:sp>
        <p:nvSpPr>
          <p:cNvPr id="29" name="object 29"/>
          <p:cNvSpPr/>
          <p:nvPr/>
        </p:nvSpPr>
        <p:spPr>
          <a:xfrm>
            <a:off x="2928251" y="5068061"/>
            <a:ext cx="2139315" cy="932815"/>
          </a:xfrm>
          <a:custGeom>
            <a:avLst/>
            <a:gdLst/>
            <a:ahLst/>
            <a:cxnLst/>
            <a:rect l="l" t="t" r="r" b="b"/>
            <a:pathLst>
              <a:path w="2139315" h="932814">
                <a:moveTo>
                  <a:pt x="2066009" y="52262"/>
                </a:moveTo>
                <a:lnTo>
                  <a:pt x="2054885" y="26222"/>
                </a:lnTo>
                <a:lnTo>
                  <a:pt x="0" y="906780"/>
                </a:lnTo>
                <a:lnTo>
                  <a:pt x="11430" y="932688"/>
                </a:lnTo>
                <a:lnTo>
                  <a:pt x="2066009" y="52262"/>
                </a:lnTo>
                <a:close/>
              </a:path>
              <a:path w="2139315" h="932814">
                <a:moveTo>
                  <a:pt x="2138934" y="5334"/>
                </a:moveTo>
                <a:lnTo>
                  <a:pt x="2043683" y="0"/>
                </a:lnTo>
                <a:lnTo>
                  <a:pt x="2054885" y="26222"/>
                </a:lnTo>
                <a:lnTo>
                  <a:pt x="2068068" y="20574"/>
                </a:lnTo>
                <a:lnTo>
                  <a:pt x="2079498" y="46482"/>
                </a:lnTo>
                <a:lnTo>
                  <a:pt x="2079498" y="75776"/>
                </a:lnTo>
                <a:lnTo>
                  <a:pt x="2138934" y="5334"/>
                </a:lnTo>
                <a:close/>
              </a:path>
              <a:path w="2139315" h="932814">
                <a:moveTo>
                  <a:pt x="2079498" y="46482"/>
                </a:moveTo>
                <a:lnTo>
                  <a:pt x="2068068" y="20574"/>
                </a:lnTo>
                <a:lnTo>
                  <a:pt x="2054885" y="26222"/>
                </a:lnTo>
                <a:lnTo>
                  <a:pt x="2066009" y="52262"/>
                </a:lnTo>
                <a:lnTo>
                  <a:pt x="2079498" y="46482"/>
                </a:lnTo>
                <a:close/>
              </a:path>
              <a:path w="2139315" h="932814">
                <a:moveTo>
                  <a:pt x="2079498" y="75776"/>
                </a:moveTo>
                <a:lnTo>
                  <a:pt x="2079498" y="46482"/>
                </a:lnTo>
                <a:lnTo>
                  <a:pt x="2066009" y="52262"/>
                </a:lnTo>
                <a:lnTo>
                  <a:pt x="2077212" y="78486"/>
                </a:lnTo>
                <a:lnTo>
                  <a:pt x="2079498" y="75776"/>
                </a:lnTo>
                <a:close/>
              </a:path>
            </a:pathLst>
          </a:custGeom>
          <a:solidFill>
            <a:srgbClr val="FF0000"/>
          </a:solidFill>
        </p:spPr>
        <p:txBody>
          <a:bodyPr wrap="square" lIns="0" tIns="0" rIns="0" bIns="0" rtlCol="0"/>
          <a:lstStyle/>
          <a:p>
            <a:endParaRPr/>
          </a:p>
        </p:txBody>
      </p:sp>
      <p:sp>
        <p:nvSpPr>
          <p:cNvPr id="30" name="object 30"/>
          <p:cNvSpPr/>
          <p:nvPr/>
        </p:nvSpPr>
        <p:spPr>
          <a:xfrm>
            <a:off x="5055755" y="5065014"/>
            <a:ext cx="468630" cy="618490"/>
          </a:xfrm>
          <a:custGeom>
            <a:avLst/>
            <a:gdLst/>
            <a:ahLst/>
            <a:cxnLst/>
            <a:rect l="l" t="t" r="r" b="b"/>
            <a:pathLst>
              <a:path w="468629" h="618489">
                <a:moveTo>
                  <a:pt x="428760" y="540951"/>
                </a:moveTo>
                <a:lnTo>
                  <a:pt x="22860" y="0"/>
                </a:lnTo>
                <a:lnTo>
                  <a:pt x="0" y="16764"/>
                </a:lnTo>
                <a:lnTo>
                  <a:pt x="406143" y="558039"/>
                </a:lnTo>
                <a:lnTo>
                  <a:pt x="428760" y="540951"/>
                </a:lnTo>
                <a:close/>
              </a:path>
              <a:path w="468629" h="618489">
                <a:moveTo>
                  <a:pt x="437388" y="602361"/>
                </a:moveTo>
                <a:lnTo>
                  <a:pt x="437388" y="552450"/>
                </a:lnTo>
                <a:lnTo>
                  <a:pt x="414528" y="569214"/>
                </a:lnTo>
                <a:lnTo>
                  <a:pt x="406143" y="558039"/>
                </a:lnTo>
                <a:lnTo>
                  <a:pt x="383286" y="575310"/>
                </a:lnTo>
                <a:lnTo>
                  <a:pt x="437388" y="602361"/>
                </a:lnTo>
                <a:close/>
              </a:path>
              <a:path w="468629" h="618489">
                <a:moveTo>
                  <a:pt x="437388" y="552450"/>
                </a:moveTo>
                <a:lnTo>
                  <a:pt x="428760" y="540951"/>
                </a:lnTo>
                <a:lnTo>
                  <a:pt x="406143" y="558039"/>
                </a:lnTo>
                <a:lnTo>
                  <a:pt x="414528" y="569214"/>
                </a:lnTo>
                <a:lnTo>
                  <a:pt x="437388" y="552450"/>
                </a:lnTo>
                <a:close/>
              </a:path>
              <a:path w="468629" h="618489">
                <a:moveTo>
                  <a:pt x="468630" y="617982"/>
                </a:moveTo>
                <a:lnTo>
                  <a:pt x="451866" y="523494"/>
                </a:lnTo>
                <a:lnTo>
                  <a:pt x="428760" y="540951"/>
                </a:lnTo>
                <a:lnTo>
                  <a:pt x="437388" y="552450"/>
                </a:lnTo>
                <a:lnTo>
                  <a:pt x="437388" y="602361"/>
                </a:lnTo>
                <a:lnTo>
                  <a:pt x="468630" y="617982"/>
                </a:lnTo>
                <a:close/>
              </a:path>
            </a:pathLst>
          </a:custGeom>
          <a:solidFill>
            <a:srgbClr val="FF0000"/>
          </a:solidFill>
        </p:spPr>
        <p:txBody>
          <a:bodyPr wrap="square" lIns="0" tIns="0" rIns="0" bIns="0" rtlCol="0"/>
          <a:lstStyle/>
          <a:p>
            <a:endParaRPr/>
          </a:p>
        </p:txBody>
      </p:sp>
      <p:sp>
        <p:nvSpPr>
          <p:cNvPr id="31" name="object 31"/>
          <p:cNvSpPr/>
          <p:nvPr/>
        </p:nvSpPr>
        <p:spPr>
          <a:xfrm>
            <a:off x="5202059" y="5679185"/>
            <a:ext cx="336550" cy="1070610"/>
          </a:xfrm>
          <a:custGeom>
            <a:avLst/>
            <a:gdLst/>
            <a:ahLst/>
            <a:cxnLst/>
            <a:rect l="l" t="t" r="r" b="b"/>
            <a:pathLst>
              <a:path w="336550" h="1070609">
                <a:moveTo>
                  <a:pt x="27663" y="984062"/>
                </a:moveTo>
                <a:lnTo>
                  <a:pt x="0" y="976122"/>
                </a:lnTo>
                <a:lnTo>
                  <a:pt x="17525" y="1070610"/>
                </a:lnTo>
                <a:lnTo>
                  <a:pt x="23621" y="1063940"/>
                </a:lnTo>
                <a:lnTo>
                  <a:pt x="23621" y="998220"/>
                </a:lnTo>
                <a:lnTo>
                  <a:pt x="27663" y="984062"/>
                </a:lnTo>
                <a:close/>
              </a:path>
              <a:path w="336550" h="1070609">
                <a:moveTo>
                  <a:pt x="55028" y="991917"/>
                </a:moveTo>
                <a:lnTo>
                  <a:pt x="27663" y="984062"/>
                </a:lnTo>
                <a:lnTo>
                  <a:pt x="23621" y="998220"/>
                </a:lnTo>
                <a:lnTo>
                  <a:pt x="51053" y="1005840"/>
                </a:lnTo>
                <a:lnTo>
                  <a:pt x="55028" y="991917"/>
                </a:lnTo>
                <a:close/>
              </a:path>
              <a:path w="336550" h="1070609">
                <a:moveTo>
                  <a:pt x="82295" y="999744"/>
                </a:moveTo>
                <a:lnTo>
                  <a:pt x="55028" y="991917"/>
                </a:lnTo>
                <a:lnTo>
                  <a:pt x="51053" y="1005840"/>
                </a:lnTo>
                <a:lnTo>
                  <a:pt x="23621" y="998220"/>
                </a:lnTo>
                <a:lnTo>
                  <a:pt x="23621" y="1063940"/>
                </a:lnTo>
                <a:lnTo>
                  <a:pt x="82295" y="999744"/>
                </a:lnTo>
                <a:close/>
              </a:path>
              <a:path w="336550" h="1070609">
                <a:moveTo>
                  <a:pt x="336041" y="7620"/>
                </a:moveTo>
                <a:lnTo>
                  <a:pt x="308609" y="0"/>
                </a:lnTo>
                <a:lnTo>
                  <a:pt x="27663" y="984062"/>
                </a:lnTo>
                <a:lnTo>
                  <a:pt x="55028" y="991917"/>
                </a:lnTo>
                <a:lnTo>
                  <a:pt x="336041" y="7620"/>
                </a:lnTo>
                <a:close/>
              </a:path>
            </a:pathLst>
          </a:custGeom>
          <a:solidFill>
            <a:srgbClr val="FF0000"/>
          </a:solidFill>
        </p:spPr>
        <p:txBody>
          <a:bodyPr wrap="square" lIns="0" tIns="0" rIns="0" bIns="0" rtlCol="0"/>
          <a:lstStyle/>
          <a:p>
            <a:endParaRPr/>
          </a:p>
        </p:txBody>
      </p:sp>
      <p:sp>
        <p:nvSpPr>
          <p:cNvPr id="32" name="object 32"/>
          <p:cNvSpPr/>
          <p:nvPr/>
        </p:nvSpPr>
        <p:spPr>
          <a:xfrm>
            <a:off x="2552585" y="6735318"/>
            <a:ext cx="2668270" cy="205104"/>
          </a:xfrm>
          <a:custGeom>
            <a:avLst/>
            <a:gdLst/>
            <a:ahLst/>
            <a:cxnLst/>
            <a:rect l="l" t="t" r="r" b="b"/>
            <a:pathLst>
              <a:path w="2668270" h="205104">
                <a:moveTo>
                  <a:pt x="84849" y="147789"/>
                </a:moveTo>
                <a:lnTo>
                  <a:pt x="83057" y="118871"/>
                </a:lnTo>
                <a:lnTo>
                  <a:pt x="0" y="166877"/>
                </a:lnTo>
                <a:lnTo>
                  <a:pt x="70866" y="197423"/>
                </a:lnTo>
                <a:lnTo>
                  <a:pt x="70866" y="148589"/>
                </a:lnTo>
                <a:lnTo>
                  <a:pt x="84849" y="147789"/>
                </a:lnTo>
                <a:close/>
              </a:path>
              <a:path w="2668270" h="205104">
                <a:moveTo>
                  <a:pt x="86595" y="175974"/>
                </a:moveTo>
                <a:lnTo>
                  <a:pt x="84849" y="147789"/>
                </a:lnTo>
                <a:lnTo>
                  <a:pt x="70866" y="148589"/>
                </a:lnTo>
                <a:lnTo>
                  <a:pt x="72389" y="176783"/>
                </a:lnTo>
                <a:lnTo>
                  <a:pt x="86595" y="175974"/>
                </a:lnTo>
                <a:close/>
              </a:path>
              <a:path w="2668270" h="205104">
                <a:moveTo>
                  <a:pt x="88392" y="204977"/>
                </a:moveTo>
                <a:lnTo>
                  <a:pt x="86595" y="175974"/>
                </a:lnTo>
                <a:lnTo>
                  <a:pt x="72389" y="176783"/>
                </a:lnTo>
                <a:lnTo>
                  <a:pt x="70866" y="148589"/>
                </a:lnTo>
                <a:lnTo>
                  <a:pt x="70866" y="197423"/>
                </a:lnTo>
                <a:lnTo>
                  <a:pt x="88392" y="204977"/>
                </a:lnTo>
                <a:close/>
              </a:path>
              <a:path w="2668270" h="205104">
                <a:moveTo>
                  <a:pt x="2667762" y="28955"/>
                </a:moveTo>
                <a:lnTo>
                  <a:pt x="2666238" y="0"/>
                </a:lnTo>
                <a:lnTo>
                  <a:pt x="84849" y="147789"/>
                </a:lnTo>
                <a:lnTo>
                  <a:pt x="86595" y="175974"/>
                </a:lnTo>
                <a:lnTo>
                  <a:pt x="2667762" y="28955"/>
                </a:lnTo>
                <a:close/>
              </a:path>
            </a:pathLst>
          </a:custGeom>
          <a:solidFill>
            <a:srgbClr val="FF0000"/>
          </a:solidFill>
        </p:spPr>
        <p:txBody>
          <a:bodyPr wrap="square" lIns="0" tIns="0" rIns="0" bIns="0" rtlCol="0"/>
          <a:lstStyle/>
          <a:p>
            <a:endParaRPr/>
          </a:p>
        </p:txBody>
      </p:sp>
      <p:sp>
        <p:nvSpPr>
          <p:cNvPr id="33" name="object 33"/>
          <p:cNvSpPr/>
          <p:nvPr/>
        </p:nvSpPr>
        <p:spPr>
          <a:xfrm>
            <a:off x="1942985" y="6793992"/>
            <a:ext cx="612140" cy="123189"/>
          </a:xfrm>
          <a:custGeom>
            <a:avLst/>
            <a:gdLst/>
            <a:ahLst/>
            <a:cxnLst/>
            <a:rect l="l" t="t" r="r" b="b"/>
            <a:pathLst>
              <a:path w="612139" h="123190">
                <a:moveTo>
                  <a:pt x="90677" y="0"/>
                </a:moveTo>
                <a:lnTo>
                  <a:pt x="0" y="32003"/>
                </a:lnTo>
                <a:lnTo>
                  <a:pt x="69341" y="78231"/>
                </a:lnTo>
                <a:lnTo>
                  <a:pt x="69341" y="54863"/>
                </a:lnTo>
                <a:lnTo>
                  <a:pt x="73151" y="26669"/>
                </a:lnTo>
                <a:lnTo>
                  <a:pt x="87126" y="28409"/>
                </a:lnTo>
                <a:lnTo>
                  <a:pt x="90677" y="0"/>
                </a:lnTo>
                <a:close/>
              </a:path>
              <a:path w="612139" h="123190">
                <a:moveTo>
                  <a:pt x="87126" y="28409"/>
                </a:moveTo>
                <a:lnTo>
                  <a:pt x="73151" y="26669"/>
                </a:lnTo>
                <a:lnTo>
                  <a:pt x="69341" y="54863"/>
                </a:lnTo>
                <a:lnTo>
                  <a:pt x="83595" y="56658"/>
                </a:lnTo>
                <a:lnTo>
                  <a:pt x="87126" y="28409"/>
                </a:lnTo>
                <a:close/>
              </a:path>
              <a:path w="612139" h="123190">
                <a:moveTo>
                  <a:pt x="83595" y="56658"/>
                </a:moveTo>
                <a:lnTo>
                  <a:pt x="69341" y="54863"/>
                </a:lnTo>
                <a:lnTo>
                  <a:pt x="69341" y="78231"/>
                </a:lnTo>
                <a:lnTo>
                  <a:pt x="80009" y="85343"/>
                </a:lnTo>
                <a:lnTo>
                  <a:pt x="83595" y="56658"/>
                </a:lnTo>
                <a:close/>
              </a:path>
              <a:path w="612139" h="123190">
                <a:moveTo>
                  <a:pt x="611885" y="93725"/>
                </a:moveTo>
                <a:lnTo>
                  <a:pt x="87126" y="28409"/>
                </a:lnTo>
                <a:lnTo>
                  <a:pt x="83595" y="56658"/>
                </a:lnTo>
                <a:lnTo>
                  <a:pt x="608076" y="122681"/>
                </a:lnTo>
                <a:lnTo>
                  <a:pt x="611885" y="93725"/>
                </a:lnTo>
                <a:close/>
              </a:path>
            </a:pathLst>
          </a:custGeom>
          <a:solidFill>
            <a:srgbClr val="FF0000"/>
          </a:solidFill>
        </p:spPr>
        <p:txBody>
          <a:bodyPr wrap="square" lIns="0" tIns="0" rIns="0" bIns="0" rtlCol="0"/>
          <a:lstStyle/>
          <a:p>
            <a:endParaRPr/>
          </a:p>
        </p:txBody>
      </p:sp>
      <p:sp>
        <p:nvSpPr>
          <p:cNvPr id="34" name="object 34"/>
          <p:cNvSpPr/>
          <p:nvPr/>
        </p:nvSpPr>
        <p:spPr>
          <a:xfrm>
            <a:off x="1929269" y="6063996"/>
            <a:ext cx="191770" cy="765175"/>
          </a:xfrm>
          <a:custGeom>
            <a:avLst/>
            <a:gdLst/>
            <a:ahLst/>
            <a:cxnLst/>
            <a:rect l="l" t="t" r="r" b="b"/>
            <a:pathLst>
              <a:path w="191769" h="765175">
                <a:moveTo>
                  <a:pt x="163428" y="86635"/>
                </a:moveTo>
                <a:lnTo>
                  <a:pt x="135864" y="81122"/>
                </a:lnTo>
                <a:lnTo>
                  <a:pt x="0" y="758951"/>
                </a:lnTo>
                <a:lnTo>
                  <a:pt x="28194" y="765047"/>
                </a:lnTo>
                <a:lnTo>
                  <a:pt x="163428" y="86635"/>
                </a:lnTo>
                <a:close/>
              </a:path>
              <a:path w="191769" h="765175">
                <a:moveTo>
                  <a:pt x="191261" y="92201"/>
                </a:moveTo>
                <a:lnTo>
                  <a:pt x="166115" y="0"/>
                </a:lnTo>
                <a:lnTo>
                  <a:pt x="107441" y="75437"/>
                </a:lnTo>
                <a:lnTo>
                  <a:pt x="135864" y="81122"/>
                </a:lnTo>
                <a:lnTo>
                  <a:pt x="138683" y="67055"/>
                </a:lnTo>
                <a:lnTo>
                  <a:pt x="166115" y="73151"/>
                </a:lnTo>
                <a:lnTo>
                  <a:pt x="166115" y="87172"/>
                </a:lnTo>
                <a:lnTo>
                  <a:pt x="191261" y="92201"/>
                </a:lnTo>
                <a:close/>
              </a:path>
              <a:path w="191769" h="765175">
                <a:moveTo>
                  <a:pt x="166115" y="73151"/>
                </a:moveTo>
                <a:lnTo>
                  <a:pt x="138683" y="67055"/>
                </a:lnTo>
                <a:lnTo>
                  <a:pt x="135864" y="81122"/>
                </a:lnTo>
                <a:lnTo>
                  <a:pt x="163428" y="86635"/>
                </a:lnTo>
                <a:lnTo>
                  <a:pt x="166115" y="73151"/>
                </a:lnTo>
                <a:close/>
              </a:path>
              <a:path w="191769" h="765175">
                <a:moveTo>
                  <a:pt x="166115" y="87172"/>
                </a:moveTo>
                <a:lnTo>
                  <a:pt x="166115" y="73151"/>
                </a:lnTo>
                <a:lnTo>
                  <a:pt x="163428" y="86635"/>
                </a:lnTo>
                <a:lnTo>
                  <a:pt x="166115" y="87172"/>
                </a:lnTo>
                <a:close/>
              </a:path>
            </a:pathLst>
          </a:custGeom>
          <a:solidFill>
            <a:srgbClr val="FF0000"/>
          </a:solidFill>
        </p:spPr>
        <p:txBody>
          <a:bodyPr wrap="square" lIns="0" tIns="0" rIns="0" bIns="0" rtlCol="0"/>
          <a:lstStyle/>
          <a:p>
            <a:endParaRPr/>
          </a:p>
        </p:txBody>
      </p:sp>
      <p:sp>
        <p:nvSpPr>
          <p:cNvPr id="35" name="object 35"/>
          <p:cNvSpPr/>
          <p:nvPr/>
        </p:nvSpPr>
        <p:spPr>
          <a:xfrm>
            <a:off x="2019185" y="5987796"/>
            <a:ext cx="152400" cy="152400"/>
          </a:xfrm>
          <a:custGeom>
            <a:avLst/>
            <a:gdLst/>
            <a:ahLst/>
            <a:cxnLst/>
            <a:rect l="l" t="t" r="r" b="b"/>
            <a:pathLst>
              <a:path w="152400" h="152400">
                <a:moveTo>
                  <a:pt x="152400" y="76200"/>
                </a:moveTo>
                <a:lnTo>
                  <a:pt x="146494" y="46612"/>
                </a:lnTo>
                <a:lnTo>
                  <a:pt x="130302" y="22383"/>
                </a:lnTo>
                <a:lnTo>
                  <a:pt x="106108"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6108" y="146387"/>
                </a:lnTo>
                <a:lnTo>
                  <a:pt x="130302" y="130016"/>
                </a:lnTo>
                <a:lnTo>
                  <a:pt x="146494" y="105787"/>
                </a:lnTo>
                <a:lnTo>
                  <a:pt x="152400" y="76200"/>
                </a:lnTo>
                <a:close/>
              </a:path>
            </a:pathLst>
          </a:custGeom>
          <a:solidFill>
            <a:srgbClr val="FF3399"/>
          </a:solidFill>
        </p:spPr>
        <p:txBody>
          <a:bodyPr wrap="square" lIns="0" tIns="0" rIns="0" bIns="0" rtlCol="0"/>
          <a:lstStyle/>
          <a:p>
            <a:endParaRPr/>
          </a:p>
        </p:txBody>
      </p:sp>
      <p:sp>
        <p:nvSpPr>
          <p:cNvPr id="36" name="object 36"/>
          <p:cNvSpPr/>
          <p:nvPr/>
        </p:nvSpPr>
        <p:spPr>
          <a:xfrm>
            <a:off x="2019185" y="5987796"/>
            <a:ext cx="152400" cy="152400"/>
          </a:xfrm>
          <a:custGeom>
            <a:avLst/>
            <a:gdLst/>
            <a:ahLst/>
            <a:cxnLst/>
            <a:rect l="l" t="t" r="r" b="b"/>
            <a:pathLst>
              <a:path w="152400" h="152400">
                <a:moveTo>
                  <a:pt x="76200" y="0"/>
                </a:moveTo>
                <a:lnTo>
                  <a:pt x="46612" y="6012"/>
                </a:lnTo>
                <a:lnTo>
                  <a:pt x="22383" y="22383"/>
                </a:lnTo>
                <a:lnTo>
                  <a:pt x="6012" y="46612"/>
                </a:lnTo>
                <a:lnTo>
                  <a:pt x="0" y="76200"/>
                </a:lnTo>
                <a:lnTo>
                  <a:pt x="6012" y="105787"/>
                </a:lnTo>
                <a:lnTo>
                  <a:pt x="22383" y="130016"/>
                </a:lnTo>
                <a:lnTo>
                  <a:pt x="46612" y="146387"/>
                </a:lnTo>
                <a:lnTo>
                  <a:pt x="76200" y="152400"/>
                </a:lnTo>
                <a:lnTo>
                  <a:pt x="106108" y="146387"/>
                </a:lnTo>
                <a:lnTo>
                  <a:pt x="130302" y="130016"/>
                </a:lnTo>
                <a:lnTo>
                  <a:pt x="146494" y="105787"/>
                </a:lnTo>
                <a:lnTo>
                  <a:pt x="152400" y="76200"/>
                </a:lnTo>
                <a:lnTo>
                  <a:pt x="146494" y="46612"/>
                </a:lnTo>
                <a:lnTo>
                  <a:pt x="130302" y="22383"/>
                </a:lnTo>
                <a:lnTo>
                  <a:pt x="106108" y="6012"/>
                </a:lnTo>
                <a:lnTo>
                  <a:pt x="76200" y="0"/>
                </a:lnTo>
                <a:close/>
              </a:path>
            </a:pathLst>
          </a:custGeom>
          <a:ln w="9525">
            <a:solidFill>
              <a:srgbClr val="000000"/>
            </a:solidFill>
          </a:ln>
        </p:spPr>
        <p:txBody>
          <a:bodyPr wrap="square" lIns="0" tIns="0" rIns="0" bIns="0" rtlCol="0"/>
          <a:lstStyle/>
          <a:p>
            <a:endParaRPr/>
          </a:p>
        </p:txBody>
      </p:sp>
      <p:sp>
        <p:nvSpPr>
          <p:cNvPr id="37" name="object 37"/>
          <p:cNvSpPr/>
          <p:nvPr/>
        </p:nvSpPr>
        <p:spPr>
          <a:xfrm>
            <a:off x="4901831" y="2101595"/>
            <a:ext cx="775335" cy="775970"/>
          </a:xfrm>
          <a:custGeom>
            <a:avLst/>
            <a:gdLst/>
            <a:ahLst/>
            <a:cxnLst/>
            <a:rect l="l" t="t" r="r" b="b"/>
            <a:pathLst>
              <a:path w="775335" h="775969">
                <a:moveTo>
                  <a:pt x="707898" y="94488"/>
                </a:moveTo>
                <a:lnTo>
                  <a:pt x="680847" y="67437"/>
                </a:lnTo>
                <a:lnTo>
                  <a:pt x="0" y="748284"/>
                </a:lnTo>
                <a:lnTo>
                  <a:pt x="26670" y="775716"/>
                </a:lnTo>
                <a:lnTo>
                  <a:pt x="707898" y="94488"/>
                </a:lnTo>
                <a:close/>
              </a:path>
              <a:path w="775335" h="775969">
                <a:moveTo>
                  <a:pt x="774954" y="0"/>
                </a:moveTo>
                <a:lnTo>
                  <a:pt x="653796" y="40386"/>
                </a:lnTo>
                <a:lnTo>
                  <a:pt x="680847" y="67437"/>
                </a:lnTo>
                <a:lnTo>
                  <a:pt x="694182" y="54102"/>
                </a:lnTo>
                <a:lnTo>
                  <a:pt x="721614" y="80772"/>
                </a:lnTo>
                <a:lnTo>
                  <a:pt x="721614" y="108204"/>
                </a:lnTo>
                <a:lnTo>
                  <a:pt x="734568" y="121158"/>
                </a:lnTo>
                <a:lnTo>
                  <a:pt x="774954" y="0"/>
                </a:lnTo>
                <a:close/>
              </a:path>
              <a:path w="775335" h="775969">
                <a:moveTo>
                  <a:pt x="721614" y="80772"/>
                </a:moveTo>
                <a:lnTo>
                  <a:pt x="694182" y="54102"/>
                </a:lnTo>
                <a:lnTo>
                  <a:pt x="680847" y="67437"/>
                </a:lnTo>
                <a:lnTo>
                  <a:pt x="707898" y="94488"/>
                </a:lnTo>
                <a:lnTo>
                  <a:pt x="721614" y="80772"/>
                </a:lnTo>
                <a:close/>
              </a:path>
              <a:path w="775335" h="775969">
                <a:moveTo>
                  <a:pt x="721614" y="108204"/>
                </a:moveTo>
                <a:lnTo>
                  <a:pt x="721614" y="80772"/>
                </a:lnTo>
                <a:lnTo>
                  <a:pt x="707898" y="94488"/>
                </a:lnTo>
                <a:lnTo>
                  <a:pt x="721614" y="108204"/>
                </a:lnTo>
                <a:close/>
              </a:path>
            </a:pathLst>
          </a:custGeom>
          <a:solidFill>
            <a:srgbClr val="000099"/>
          </a:solidFill>
        </p:spPr>
        <p:txBody>
          <a:bodyPr wrap="square" lIns="0" tIns="0" rIns="0" bIns="0" rtlCol="0"/>
          <a:lstStyle/>
          <a:p>
            <a:endParaRPr/>
          </a:p>
        </p:txBody>
      </p:sp>
      <p:sp>
        <p:nvSpPr>
          <p:cNvPr id="38" name="object 38"/>
          <p:cNvSpPr txBox="1"/>
          <p:nvPr/>
        </p:nvSpPr>
        <p:spPr>
          <a:xfrm>
            <a:off x="5080380" y="2136902"/>
            <a:ext cx="203835"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a</a:t>
            </a:r>
            <a:endParaRPr sz="2800">
              <a:latin typeface="Times New Roman" panose="02020603050405020304"/>
              <a:cs typeface="Times New Roman" panose="02020603050405020304"/>
            </a:endParaRPr>
          </a:p>
        </p:txBody>
      </p:sp>
      <p:sp>
        <p:nvSpPr>
          <p:cNvPr id="39" name="object 39"/>
          <p:cNvSpPr/>
          <p:nvPr/>
        </p:nvSpPr>
        <p:spPr>
          <a:xfrm>
            <a:off x="5818517" y="2092451"/>
            <a:ext cx="696595" cy="847725"/>
          </a:xfrm>
          <a:custGeom>
            <a:avLst/>
            <a:gdLst/>
            <a:ahLst/>
            <a:cxnLst/>
            <a:rect l="l" t="t" r="r" b="b"/>
            <a:pathLst>
              <a:path w="696595" h="847725">
                <a:moveTo>
                  <a:pt x="653224" y="772378"/>
                </a:moveTo>
                <a:lnTo>
                  <a:pt x="22098" y="0"/>
                </a:lnTo>
                <a:lnTo>
                  <a:pt x="0" y="18288"/>
                </a:lnTo>
                <a:lnTo>
                  <a:pt x="631493" y="790363"/>
                </a:lnTo>
                <a:lnTo>
                  <a:pt x="653224" y="772378"/>
                </a:lnTo>
                <a:close/>
              </a:path>
              <a:path w="696595" h="847725">
                <a:moveTo>
                  <a:pt x="662178" y="832003"/>
                </a:moveTo>
                <a:lnTo>
                  <a:pt x="662178" y="783336"/>
                </a:lnTo>
                <a:lnTo>
                  <a:pt x="640080" y="800862"/>
                </a:lnTo>
                <a:lnTo>
                  <a:pt x="631493" y="790363"/>
                </a:lnTo>
                <a:lnTo>
                  <a:pt x="609600" y="808482"/>
                </a:lnTo>
                <a:lnTo>
                  <a:pt x="662178" y="832003"/>
                </a:lnTo>
                <a:close/>
              </a:path>
              <a:path w="696595" h="847725">
                <a:moveTo>
                  <a:pt x="662178" y="783336"/>
                </a:moveTo>
                <a:lnTo>
                  <a:pt x="653224" y="772378"/>
                </a:lnTo>
                <a:lnTo>
                  <a:pt x="631493" y="790363"/>
                </a:lnTo>
                <a:lnTo>
                  <a:pt x="640080" y="800862"/>
                </a:lnTo>
                <a:lnTo>
                  <a:pt x="662178" y="783336"/>
                </a:lnTo>
                <a:close/>
              </a:path>
              <a:path w="696595" h="847725">
                <a:moveTo>
                  <a:pt x="696468" y="847344"/>
                </a:moveTo>
                <a:lnTo>
                  <a:pt x="675894" y="753618"/>
                </a:lnTo>
                <a:lnTo>
                  <a:pt x="653224" y="772378"/>
                </a:lnTo>
                <a:lnTo>
                  <a:pt x="662178" y="783336"/>
                </a:lnTo>
                <a:lnTo>
                  <a:pt x="662178" y="832003"/>
                </a:lnTo>
                <a:lnTo>
                  <a:pt x="696468" y="847344"/>
                </a:lnTo>
                <a:close/>
              </a:path>
            </a:pathLst>
          </a:custGeom>
          <a:solidFill>
            <a:srgbClr val="000099"/>
          </a:solidFill>
        </p:spPr>
        <p:txBody>
          <a:bodyPr wrap="square" lIns="0" tIns="0" rIns="0" bIns="0" rtlCol="0"/>
          <a:lstStyle/>
          <a:p>
            <a:endParaRPr/>
          </a:p>
        </p:txBody>
      </p:sp>
      <p:sp>
        <p:nvSpPr>
          <p:cNvPr id="40" name="object 40"/>
          <p:cNvSpPr txBox="1"/>
          <p:nvPr/>
        </p:nvSpPr>
        <p:spPr>
          <a:xfrm>
            <a:off x="6137275" y="2060702"/>
            <a:ext cx="223520"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b</a:t>
            </a:r>
            <a:endParaRPr sz="2800">
              <a:latin typeface="Times New Roman" panose="02020603050405020304"/>
              <a:cs typeface="Times New Roman" panose="02020603050405020304"/>
            </a:endParaRPr>
          </a:p>
        </p:txBody>
      </p:sp>
      <p:sp>
        <p:nvSpPr>
          <p:cNvPr id="41" name="object 41"/>
          <p:cNvSpPr/>
          <p:nvPr/>
        </p:nvSpPr>
        <p:spPr>
          <a:xfrm>
            <a:off x="6591172" y="2592323"/>
            <a:ext cx="762000" cy="85725"/>
          </a:xfrm>
          <a:custGeom>
            <a:avLst/>
            <a:gdLst/>
            <a:ahLst/>
            <a:cxnLst/>
            <a:rect l="l" t="t" r="r" b="b"/>
            <a:pathLst>
              <a:path w="762000" h="85725">
                <a:moveTo>
                  <a:pt x="691133" y="57149"/>
                </a:moveTo>
                <a:lnTo>
                  <a:pt x="691133" y="28193"/>
                </a:lnTo>
                <a:lnTo>
                  <a:pt x="0" y="28193"/>
                </a:lnTo>
                <a:lnTo>
                  <a:pt x="0" y="57149"/>
                </a:lnTo>
                <a:lnTo>
                  <a:pt x="691133" y="57149"/>
                </a:lnTo>
                <a:close/>
              </a:path>
              <a:path w="762000" h="85725">
                <a:moveTo>
                  <a:pt x="762000" y="42671"/>
                </a:moveTo>
                <a:lnTo>
                  <a:pt x="676668" y="0"/>
                </a:lnTo>
                <a:lnTo>
                  <a:pt x="676668" y="28193"/>
                </a:lnTo>
                <a:lnTo>
                  <a:pt x="691133" y="28193"/>
                </a:lnTo>
                <a:lnTo>
                  <a:pt x="691133" y="78110"/>
                </a:lnTo>
                <a:lnTo>
                  <a:pt x="762000" y="42671"/>
                </a:lnTo>
                <a:close/>
              </a:path>
              <a:path w="762000" h="85725">
                <a:moveTo>
                  <a:pt x="691133" y="78110"/>
                </a:moveTo>
                <a:lnTo>
                  <a:pt x="691133" y="57149"/>
                </a:lnTo>
                <a:lnTo>
                  <a:pt x="676668" y="57149"/>
                </a:lnTo>
                <a:lnTo>
                  <a:pt x="676668" y="85343"/>
                </a:lnTo>
                <a:lnTo>
                  <a:pt x="691133" y="78110"/>
                </a:lnTo>
                <a:close/>
              </a:path>
            </a:pathLst>
          </a:custGeom>
          <a:solidFill>
            <a:srgbClr val="000099"/>
          </a:solidFill>
        </p:spPr>
        <p:txBody>
          <a:bodyPr wrap="square" lIns="0" tIns="0" rIns="0" bIns="0" rtlCol="0"/>
          <a:lstStyle/>
          <a:p>
            <a:endParaRPr/>
          </a:p>
        </p:txBody>
      </p:sp>
      <p:sp>
        <p:nvSpPr>
          <p:cNvPr id="42" name="object 42"/>
          <p:cNvSpPr txBox="1"/>
          <p:nvPr/>
        </p:nvSpPr>
        <p:spPr>
          <a:xfrm>
            <a:off x="6985381" y="2213102"/>
            <a:ext cx="183515"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c</a:t>
            </a:r>
            <a:endParaRPr sz="2800">
              <a:latin typeface="Times New Roman" panose="02020603050405020304"/>
              <a:cs typeface="Times New Roman" panose="02020603050405020304"/>
            </a:endParaRPr>
          </a:p>
        </p:txBody>
      </p:sp>
      <p:sp>
        <p:nvSpPr>
          <p:cNvPr id="43" name="object 43"/>
          <p:cNvSpPr/>
          <p:nvPr/>
        </p:nvSpPr>
        <p:spPr>
          <a:xfrm>
            <a:off x="7615301" y="2025395"/>
            <a:ext cx="86360" cy="1066800"/>
          </a:xfrm>
          <a:custGeom>
            <a:avLst/>
            <a:gdLst/>
            <a:ahLst/>
            <a:cxnLst/>
            <a:rect l="l" t="t" r="r" b="b"/>
            <a:pathLst>
              <a:path w="86359" h="1066800">
                <a:moveTo>
                  <a:pt x="86118" y="980694"/>
                </a:moveTo>
                <a:lnTo>
                  <a:pt x="0" y="980694"/>
                </a:lnTo>
                <a:lnTo>
                  <a:pt x="28955" y="1039123"/>
                </a:lnTo>
                <a:lnTo>
                  <a:pt x="28955" y="995171"/>
                </a:lnTo>
                <a:lnTo>
                  <a:pt x="57150" y="995171"/>
                </a:lnTo>
                <a:lnTo>
                  <a:pt x="57150" y="1038106"/>
                </a:lnTo>
                <a:lnTo>
                  <a:pt x="86118" y="980694"/>
                </a:lnTo>
                <a:close/>
              </a:path>
              <a:path w="86359" h="1066800">
                <a:moveTo>
                  <a:pt x="57150" y="980694"/>
                </a:moveTo>
                <a:lnTo>
                  <a:pt x="57150" y="0"/>
                </a:lnTo>
                <a:lnTo>
                  <a:pt x="28955" y="0"/>
                </a:lnTo>
                <a:lnTo>
                  <a:pt x="28955" y="980694"/>
                </a:lnTo>
                <a:lnTo>
                  <a:pt x="57150" y="980694"/>
                </a:lnTo>
                <a:close/>
              </a:path>
              <a:path w="86359" h="1066800">
                <a:moveTo>
                  <a:pt x="57150" y="1038106"/>
                </a:moveTo>
                <a:lnTo>
                  <a:pt x="57150" y="995171"/>
                </a:lnTo>
                <a:lnTo>
                  <a:pt x="28955" y="995171"/>
                </a:lnTo>
                <a:lnTo>
                  <a:pt x="28955" y="1039123"/>
                </a:lnTo>
                <a:lnTo>
                  <a:pt x="42672" y="1066800"/>
                </a:lnTo>
                <a:lnTo>
                  <a:pt x="57150" y="1038106"/>
                </a:lnTo>
                <a:close/>
              </a:path>
            </a:pathLst>
          </a:custGeom>
          <a:solidFill>
            <a:srgbClr val="000099"/>
          </a:solidFill>
        </p:spPr>
        <p:txBody>
          <a:bodyPr wrap="square" lIns="0" tIns="0" rIns="0" bIns="0" rtlCol="0"/>
          <a:lstStyle/>
          <a:p>
            <a:endParaRPr/>
          </a:p>
        </p:txBody>
      </p:sp>
      <p:sp>
        <p:nvSpPr>
          <p:cNvPr id="44" name="object 44"/>
          <p:cNvSpPr txBox="1"/>
          <p:nvPr/>
        </p:nvSpPr>
        <p:spPr>
          <a:xfrm>
            <a:off x="5731141" y="5794502"/>
            <a:ext cx="3515995"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a + a + b + e + e + e + a</a:t>
            </a:r>
            <a:endParaRPr sz="2800">
              <a:latin typeface="Times New Roman" panose="02020603050405020304"/>
              <a:cs typeface="Times New Roman" panose="02020603050405020304"/>
            </a:endParaRPr>
          </a:p>
        </p:txBody>
      </p:sp>
      <p:sp>
        <p:nvSpPr>
          <p:cNvPr id="45" name="object 45"/>
          <p:cNvSpPr/>
          <p:nvPr/>
        </p:nvSpPr>
        <p:spPr>
          <a:xfrm>
            <a:off x="8191386" y="2166366"/>
            <a:ext cx="472440" cy="621030"/>
          </a:xfrm>
          <a:custGeom>
            <a:avLst/>
            <a:gdLst/>
            <a:ahLst/>
            <a:cxnLst/>
            <a:rect l="l" t="t" r="r" b="b"/>
            <a:pathLst>
              <a:path w="472440" h="621030">
                <a:moveTo>
                  <a:pt x="53340" y="518160"/>
                </a:moveTo>
                <a:lnTo>
                  <a:pt x="22860" y="495300"/>
                </a:lnTo>
                <a:lnTo>
                  <a:pt x="0" y="621030"/>
                </a:lnTo>
                <a:lnTo>
                  <a:pt x="41910" y="600075"/>
                </a:lnTo>
                <a:lnTo>
                  <a:pt x="41910" y="533400"/>
                </a:lnTo>
                <a:lnTo>
                  <a:pt x="53340" y="518160"/>
                </a:lnTo>
                <a:close/>
              </a:path>
              <a:path w="472440" h="621030">
                <a:moveTo>
                  <a:pt x="83820" y="541020"/>
                </a:moveTo>
                <a:lnTo>
                  <a:pt x="53340" y="518160"/>
                </a:lnTo>
                <a:lnTo>
                  <a:pt x="41910" y="533400"/>
                </a:lnTo>
                <a:lnTo>
                  <a:pt x="72390" y="556260"/>
                </a:lnTo>
                <a:lnTo>
                  <a:pt x="83820" y="541020"/>
                </a:lnTo>
                <a:close/>
              </a:path>
              <a:path w="472440" h="621030">
                <a:moveTo>
                  <a:pt x="114300" y="563880"/>
                </a:moveTo>
                <a:lnTo>
                  <a:pt x="83820" y="541020"/>
                </a:lnTo>
                <a:lnTo>
                  <a:pt x="72390" y="556260"/>
                </a:lnTo>
                <a:lnTo>
                  <a:pt x="41910" y="533400"/>
                </a:lnTo>
                <a:lnTo>
                  <a:pt x="41910" y="600075"/>
                </a:lnTo>
                <a:lnTo>
                  <a:pt x="114300" y="563880"/>
                </a:lnTo>
                <a:close/>
              </a:path>
              <a:path w="472440" h="621030">
                <a:moveTo>
                  <a:pt x="472440" y="22860"/>
                </a:moveTo>
                <a:lnTo>
                  <a:pt x="441960" y="0"/>
                </a:lnTo>
                <a:lnTo>
                  <a:pt x="53340" y="518160"/>
                </a:lnTo>
                <a:lnTo>
                  <a:pt x="83820" y="541020"/>
                </a:lnTo>
                <a:lnTo>
                  <a:pt x="472440" y="22860"/>
                </a:lnTo>
                <a:close/>
              </a:path>
            </a:pathLst>
          </a:custGeom>
          <a:solidFill>
            <a:srgbClr val="000099"/>
          </a:solidFill>
        </p:spPr>
        <p:txBody>
          <a:bodyPr wrap="square" lIns="0" tIns="0" rIns="0" bIns="0" rtlCol="0"/>
          <a:lstStyle/>
          <a:p>
            <a:endParaRPr/>
          </a:p>
        </p:txBody>
      </p:sp>
      <p:sp>
        <p:nvSpPr>
          <p:cNvPr id="46" name="object 46"/>
          <p:cNvSpPr txBox="1"/>
          <p:nvPr/>
        </p:nvSpPr>
        <p:spPr>
          <a:xfrm>
            <a:off x="7737475" y="2136902"/>
            <a:ext cx="583565" cy="590550"/>
          </a:xfrm>
          <a:prstGeom prst="rect">
            <a:avLst/>
          </a:prstGeom>
        </p:spPr>
        <p:txBody>
          <a:bodyPr vert="horz" wrap="square" lIns="0" tIns="0" rIns="0" bIns="0" rtlCol="0">
            <a:spAutoFit/>
          </a:bodyPr>
          <a:lstStyle/>
          <a:p>
            <a:pPr marL="12700">
              <a:lnSpc>
                <a:spcPct val="100000"/>
              </a:lnSpc>
              <a:tabLst>
                <a:tab pos="412115" algn="l"/>
              </a:tabLst>
            </a:pPr>
            <a:r>
              <a:rPr sz="4200" b="1" baseline="-24000" dirty="0">
                <a:solidFill>
                  <a:srgbClr val="FF0000"/>
                </a:solidFill>
                <a:latin typeface="Times New Roman" panose="02020603050405020304"/>
                <a:cs typeface="Times New Roman" panose="02020603050405020304"/>
              </a:rPr>
              <a:t>d	</a:t>
            </a:r>
            <a:r>
              <a:rPr sz="2800" b="1" dirty="0">
                <a:solidFill>
                  <a:srgbClr val="FF0000"/>
                </a:solidFill>
                <a:latin typeface="Times New Roman" panose="02020603050405020304"/>
                <a:cs typeface="Times New Roman" panose="02020603050405020304"/>
              </a:rPr>
              <a:t>e</a:t>
            </a:r>
            <a:endParaRPr sz="2800">
              <a:latin typeface="Times New Roman" panose="02020603050405020304"/>
              <a:cs typeface="Times New Roman" panose="02020603050405020304"/>
            </a:endParaRPr>
          </a:p>
        </p:txBody>
      </p:sp>
      <p:sp>
        <p:nvSpPr>
          <p:cNvPr id="47" name="object 47"/>
          <p:cNvSpPr/>
          <p:nvPr/>
        </p:nvSpPr>
        <p:spPr>
          <a:xfrm>
            <a:off x="8800986" y="2177795"/>
            <a:ext cx="544195" cy="619125"/>
          </a:xfrm>
          <a:custGeom>
            <a:avLst/>
            <a:gdLst/>
            <a:ahLst/>
            <a:cxnLst/>
            <a:rect l="l" t="t" r="r" b="b"/>
            <a:pathLst>
              <a:path w="544195" h="619125">
                <a:moveTo>
                  <a:pt x="89153" y="36576"/>
                </a:moveTo>
                <a:lnTo>
                  <a:pt x="0" y="0"/>
                </a:lnTo>
                <a:lnTo>
                  <a:pt x="24383" y="92964"/>
                </a:lnTo>
                <a:lnTo>
                  <a:pt x="36575" y="82349"/>
                </a:lnTo>
                <a:lnTo>
                  <a:pt x="36575" y="63246"/>
                </a:lnTo>
                <a:lnTo>
                  <a:pt x="57911" y="44196"/>
                </a:lnTo>
                <a:lnTo>
                  <a:pt x="67629" y="55314"/>
                </a:lnTo>
                <a:lnTo>
                  <a:pt x="89153" y="36576"/>
                </a:lnTo>
                <a:close/>
              </a:path>
              <a:path w="544195" h="619125">
                <a:moveTo>
                  <a:pt x="67629" y="55314"/>
                </a:moveTo>
                <a:lnTo>
                  <a:pt x="57911" y="44196"/>
                </a:lnTo>
                <a:lnTo>
                  <a:pt x="36575" y="63246"/>
                </a:lnTo>
                <a:lnTo>
                  <a:pt x="46065" y="74088"/>
                </a:lnTo>
                <a:lnTo>
                  <a:pt x="67629" y="55314"/>
                </a:lnTo>
                <a:close/>
              </a:path>
              <a:path w="544195" h="619125">
                <a:moveTo>
                  <a:pt x="46065" y="74088"/>
                </a:moveTo>
                <a:lnTo>
                  <a:pt x="36575" y="63246"/>
                </a:lnTo>
                <a:lnTo>
                  <a:pt x="36575" y="82349"/>
                </a:lnTo>
                <a:lnTo>
                  <a:pt x="46065" y="74088"/>
                </a:lnTo>
                <a:close/>
              </a:path>
              <a:path w="544195" h="619125">
                <a:moveTo>
                  <a:pt x="544067" y="600456"/>
                </a:moveTo>
                <a:lnTo>
                  <a:pt x="67629" y="55314"/>
                </a:lnTo>
                <a:lnTo>
                  <a:pt x="46065" y="74088"/>
                </a:lnTo>
                <a:lnTo>
                  <a:pt x="522731" y="618744"/>
                </a:lnTo>
                <a:lnTo>
                  <a:pt x="544067" y="600456"/>
                </a:lnTo>
                <a:close/>
              </a:path>
            </a:pathLst>
          </a:custGeom>
          <a:solidFill>
            <a:srgbClr val="000099"/>
          </a:solidFill>
        </p:spPr>
        <p:txBody>
          <a:bodyPr wrap="square" lIns="0" tIns="0" rIns="0" bIns="0" rtlCol="0"/>
          <a:lstStyle/>
          <a:p>
            <a:endParaRPr/>
          </a:p>
        </p:txBody>
      </p:sp>
      <p:sp>
        <p:nvSpPr>
          <p:cNvPr id="48" name="object 48"/>
          <p:cNvSpPr txBox="1"/>
          <p:nvPr/>
        </p:nvSpPr>
        <p:spPr>
          <a:xfrm>
            <a:off x="9072498" y="2213102"/>
            <a:ext cx="144145" cy="438150"/>
          </a:xfrm>
          <a:prstGeom prst="rect">
            <a:avLst/>
          </a:prstGeom>
        </p:spPr>
        <p:txBody>
          <a:bodyPr vert="horz" wrap="square" lIns="0" tIns="0" rIns="0" bIns="0" rtlCol="0">
            <a:spAutoFit/>
          </a:bodyPr>
          <a:lstStyle/>
          <a:p>
            <a:pPr marL="12700">
              <a:lnSpc>
                <a:spcPct val="100000"/>
              </a:lnSpc>
            </a:pPr>
            <a:r>
              <a:rPr sz="2800" b="1" dirty="0">
                <a:solidFill>
                  <a:srgbClr val="FF0000"/>
                </a:solidFill>
                <a:latin typeface="Times New Roman" panose="02020603050405020304"/>
                <a:cs typeface="Times New Roman" panose="02020603050405020304"/>
              </a:rPr>
              <a:t>f</a:t>
            </a:r>
            <a:endParaRPr sz="2800">
              <a:latin typeface="Times New Roman" panose="02020603050405020304"/>
              <a:cs typeface="Times New Roman" panose="02020603050405020304"/>
            </a:endParaRPr>
          </a:p>
        </p:txBody>
      </p:sp>
      <p:sp>
        <p:nvSpPr>
          <p:cNvPr id="49" name="object 49"/>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4758169" cy="6858000"/>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689100" y="504825"/>
            <a:ext cx="7472933" cy="944012"/>
          </a:xfrm>
          <a:prstGeom prst="rect">
            <a:avLst/>
          </a:prstGeom>
        </p:spPr>
        <p:txBody>
          <a:bodyPr vert="horz" wrap="square" lIns="0" tIns="264322" rIns="0" bIns="0" rtlCol="0">
            <a:spAutoFit/>
          </a:bodyPr>
          <a:lstStyle/>
          <a:p>
            <a:pPr marL="351790">
              <a:lnSpc>
                <a:spcPct val="100000"/>
              </a:lnSpc>
            </a:pPr>
            <a:r>
              <a:rPr lang="en-US" sz="4400" spc="-15" dirty="0" err="1">
                <a:latin typeface="新宋体" panose="02010609030101010101" charset="-122"/>
                <a:cs typeface="新宋体" panose="02010609030101010101" charset="-122"/>
              </a:rPr>
              <a:t>opencv</a:t>
            </a:r>
            <a:endParaRPr sz="4400" dirty="0">
              <a:latin typeface="新宋体" panose="02010609030101010101" charset="-122"/>
              <a:cs typeface="新宋体" panose="02010609030101010101" charset="-122"/>
            </a:endParaRPr>
          </a:p>
        </p:txBody>
      </p:sp>
      <p:sp>
        <p:nvSpPr>
          <p:cNvPr id="7" name="object 7"/>
          <p:cNvSpPr txBox="1"/>
          <p:nvPr/>
        </p:nvSpPr>
        <p:spPr>
          <a:xfrm>
            <a:off x="1578228" y="1964944"/>
            <a:ext cx="5825872" cy="3693319"/>
          </a:xfrm>
          <a:prstGeom prst="rect">
            <a:avLst/>
          </a:prstGeom>
        </p:spPr>
        <p:txBody>
          <a:bodyPr vert="horz" wrap="square" lIns="0" tIns="0" rIns="0" bIns="0" rtlCol="0">
            <a:spAutoFit/>
          </a:bodyPr>
          <a:lstStyle/>
          <a:p>
            <a:pPr marL="355600" marR="5080" indent="-342900" algn="just">
              <a:lnSpc>
                <a:spcPct val="100000"/>
              </a:lnSpc>
            </a:pPr>
            <a:r>
              <a:rPr lang="en-US" altLang="zh-CN" sz="2400" dirty="0"/>
              <a:t>    </a:t>
            </a:r>
            <a:r>
              <a:rPr lang="en-US" altLang="zh-CN" sz="2400" dirty="0" err="1"/>
              <a:t>OpenCV</a:t>
            </a:r>
            <a:r>
              <a:rPr lang="zh-CN" altLang="en-US" sz="2400" dirty="0"/>
              <a:t>是一个基于</a:t>
            </a:r>
            <a:r>
              <a:rPr lang="en-US" altLang="zh-CN" sz="2400" dirty="0"/>
              <a:t>BSD</a:t>
            </a:r>
            <a:r>
              <a:rPr lang="zh-CN" altLang="en-US" sz="2400" dirty="0"/>
              <a:t>许可（开源）发行的跨平台计算机视觉库，可以运行在</a:t>
            </a:r>
            <a:r>
              <a:rPr lang="en-US" altLang="zh-CN" sz="2400" dirty="0"/>
              <a:t>Linux</a:t>
            </a:r>
            <a:r>
              <a:rPr lang="zh-CN" altLang="en-US" sz="2400" dirty="0"/>
              <a:t>、</a:t>
            </a:r>
            <a:r>
              <a:rPr lang="en-US" altLang="zh-CN" sz="2400" dirty="0"/>
              <a:t>Windows</a:t>
            </a:r>
            <a:r>
              <a:rPr lang="zh-CN" altLang="en-US" sz="2400" dirty="0"/>
              <a:t>、</a:t>
            </a:r>
            <a:r>
              <a:rPr lang="en-US" altLang="zh-CN" sz="2400" dirty="0"/>
              <a:t>Android</a:t>
            </a:r>
            <a:r>
              <a:rPr lang="zh-CN" altLang="en-US" sz="2400" dirty="0"/>
              <a:t>和</a:t>
            </a:r>
            <a:r>
              <a:rPr lang="en-US" altLang="zh-CN" sz="2400" dirty="0"/>
              <a:t>Mac OS</a:t>
            </a:r>
            <a:r>
              <a:rPr lang="zh-CN" altLang="en-US" sz="2400" dirty="0"/>
              <a:t>操作系统上。它轻量级而且高效</a:t>
            </a:r>
            <a:r>
              <a:rPr lang="en-US" altLang="zh-CN" sz="2400" dirty="0"/>
              <a:t>——</a:t>
            </a:r>
            <a:r>
              <a:rPr lang="zh-CN" altLang="en-US" sz="2400" dirty="0"/>
              <a:t>由一系列 </a:t>
            </a:r>
            <a:r>
              <a:rPr lang="en-US" altLang="zh-CN" sz="2400" dirty="0"/>
              <a:t>C </a:t>
            </a:r>
            <a:r>
              <a:rPr lang="zh-CN" altLang="en-US" sz="2400" dirty="0"/>
              <a:t>函数和少量 </a:t>
            </a:r>
            <a:r>
              <a:rPr lang="en-US" altLang="zh-CN" sz="2400" dirty="0"/>
              <a:t>C++ </a:t>
            </a:r>
            <a:r>
              <a:rPr lang="zh-CN" altLang="en-US" sz="2400" dirty="0"/>
              <a:t>类构成，同时提供了</a:t>
            </a:r>
            <a:r>
              <a:rPr lang="en-US" altLang="zh-CN" sz="2400" dirty="0"/>
              <a:t>Python</a:t>
            </a:r>
            <a:r>
              <a:rPr lang="zh-CN" altLang="en-US" sz="2400" dirty="0"/>
              <a:t>、</a:t>
            </a:r>
            <a:r>
              <a:rPr lang="en-US" altLang="zh-CN" sz="2400" dirty="0"/>
              <a:t>Ruby</a:t>
            </a:r>
            <a:r>
              <a:rPr lang="zh-CN" altLang="en-US" sz="2400" dirty="0"/>
              <a:t>、</a:t>
            </a:r>
            <a:r>
              <a:rPr lang="en-US" altLang="zh-CN" sz="2400" dirty="0"/>
              <a:t>MATLAB</a:t>
            </a:r>
            <a:r>
              <a:rPr lang="zh-CN" altLang="en-US" sz="2400" dirty="0"/>
              <a:t>等语言的接口，实现了图像处理和计算机视觉方面的很多通用算法。</a:t>
            </a:r>
            <a:endParaRPr lang="en-US" altLang="zh-CN" sz="2400" dirty="0"/>
          </a:p>
          <a:p>
            <a:pPr marL="355600" marR="5080" indent="-342900" algn="just">
              <a:lnSpc>
                <a:spcPct val="100000"/>
              </a:lnSpc>
            </a:pPr>
            <a:endParaRPr lang="en-US" sz="2400" dirty="0">
              <a:latin typeface="新宋体" panose="02010609030101010101" charset="-122"/>
              <a:cs typeface="新宋体" panose="02010609030101010101" charset="-122"/>
            </a:endParaRPr>
          </a:p>
          <a:p>
            <a:pPr marL="355600" marR="5080" indent="-342900" algn="just">
              <a:lnSpc>
                <a:spcPct val="100000"/>
              </a:lnSpc>
            </a:pPr>
            <a:r>
              <a:rPr lang="en-US" sz="2400" dirty="0">
                <a:latin typeface="新宋体" panose="02010609030101010101" charset="-122"/>
                <a:cs typeface="新宋体" panose="02010609030101010101" charset="-122"/>
              </a:rPr>
              <a:t>  https://opencv.org/</a:t>
            </a:r>
            <a:endParaRPr sz="2400" dirty="0">
              <a:latin typeface="新宋体" panose="02010609030101010101" charset="-122"/>
              <a:cs typeface="新宋体" panose="02010609030101010101"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065" y="2105025"/>
            <a:ext cx="2177936" cy="2629459"/>
          </a:xfrm>
          <a:prstGeom prst="rect">
            <a:avLst/>
          </a:prstGeom>
        </p:spPr>
      </p:pic>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381635" y="5473446"/>
            <a:ext cx="2362200" cy="114300"/>
          </a:xfrm>
          <a:custGeom>
            <a:avLst/>
            <a:gdLst/>
            <a:ahLst/>
            <a:cxnLst/>
            <a:rect l="l" t="t" r="r" b="b"/>
            <a:pathLst>
              <a:path w="2362200" h="114300">
                <a:moveTo>
                  <a:pt x="114300" y="38100"/>
                </a:moveTo>
                <a:lnTo>
                  <a:pt x="114300" y="0"/>
                </a:lnTo>
                <a:lnTo>
                  <a:pt x="0" y="57150"/>
                </a:lnTo>
                <a:lnTo>
                  <a:pt x="95250" y="104775"/>
                </a:lnTo>
                <a:lnTo>
                  <a:pt x="95250" y="38100"/>
                </a:lnTo>
                <a:lnTo>
                  <a:pt x="114300" y="38100"/>
                </a:lnTo>
                <a:close/>
              </a:path>
              <a:path w="2362200" h="114300">
                <a:moveTo>
                  <a:pt x="2266950" y="76200"/>
                </a:moveTo>
                <a:lnTo>
                  <a:pt x="2266950" y="38100"/>
                </a:lnTo>
                <a:lnTo>
                  <a:pt x="95250" y="38100"/>
                </a:lnTo>
                <a:lnTo>
                  <a:pt x="95250" y="76200"/>
                </a:lnTo>
                <a:lnTo>
                  <a:pt x="2266950" y="76200"/>
                </a:lnTo>
                <a:close/>
              </a:path>
              <a:path w="2362200" h="114300">
                <a:moveTo>
                  <a:pt x="114300" y="114300"/>
                </a:moveTo>
                <a:lnTo>
                  <a:pt x="114300" y="76200"/>
                </a:lnTo>
                <a:lnTo>
                  <a:pt x="95250" y="76200"/>
                </a:lnTo>
                <a:lnTo>
                  <a:pt x="95250" y="104775"/>
                </a:lnTo>
                <a:lnTo>
                  <a:pt x="114300" y="114300"/>
                </a:lnTo>
                <a:close/>
              </a:path>
              <a:path w="2362200" h="114300">
                <a:moveTo>
                  <a:pt x="2362187" y="57150"/>
                </a:moveTo>
                <a:lnTo>
                  <a:pt x="2247887" y="0"/>
                </a:lnTo>
                <a:lnTo>
                  <a:pt x="2247887" y="38100"/>
                </a:lnTo>
                <a:lnTo>
                  <a:pt x="2266950" y="38100"/>
                </a:lnTo>
                <a:lnTo>
                  <a:pt x="2266950" y="104768"/>
                </a:lnTo>
                <a:lnTo>
                  <a:pt x="2362187" y="57150"/>
                </a:lnTo>
                <a:close/>
              </a:path>
              <a:path w="2362200" h="114300">
                <a:moveTo>
                  <a:pt x="2266950" y="104768"/>
                </a:moveTo>
                <a:lnTo>
                  <a:pt x="2266950" y="76200"/>
                </a:lnTo>
                <a:lnTo>
                  <a:pt x="2247887" y="76200"/>
                </a:lnTo>
                <a:lnTo>
                  <a:pt x="2247887" y="114300"/>
                </a:lnTo>
                <a:lnTo>
                  <a:pt x="2266950" y="104768"/>
                </a:lnTo>
                <a:close/>
              </a:path>
            </a:pathLst>
          </a:custGeom>
          <a:solidFill>
            <a:srgbClr val="FF0000"/>
          </a:solidFill>
        </p:spPr>
        <p:txBody>
          <a:bodyPr wrap="square" lIns="0" tIns="0" rIns="0" bIns="0" rtlCol="0"/>
          <a:lstStyle/>
          <a:p>
            <a:endParaRPr/>
          </a:p>
        </p:txBody>
      </p:sp>
      <p:sp>
        <p:nvSpPr>
          <p:cNvPr id="6" name="object 6"/>
          <p:cNvSpPr/>
          <p:nvPr/>
        </p:nvSpPr>
        <p:spPr>
          <a:xfrm>
            <a:off x="7543672" y="4463796"/>
            <a:ext cx="114300" cy="2209800"/>
          </a:xfrm>
          <a:custGeom>
            <a:avLst/>
            <a:gdLst/>
            <a:ahLst/>
            <a:cxnLst/>
            <a:rect l="l" t="t" r="r" b="b"/>
            <a:pathLst>
              <a:path w="114300" h="2209800">
                <a:moveTo>
                  <a:pt x="114300" y="114300"/>
                </a:moveTo>
                <a:lnTo>
                  <a:pt x="57150" y="0"/>
                </a:lnTo>
                <a:lnTo>
                  <a:pt x="0" y="114300"/>
                </a:lnTo>
                <a:lnTo>
                  <a:pt x="38100" y="114300"/>
                </a:lnTo>
                <a:lnTo>
                  <a:pt x="38100" y="95250"/>
                </a:lnTo>
                <a:lnTo>
                  <a:pt x="76200" y="95250"/>
                </a:lnTo>
                <a:lnTo>
                  <a:pt x="76200" y="114300"/>
                </a:lnTo>
                <a:lnTo>
                  <a:pt x="114300" y="114300"/>
                </a:lnTo>
                <a:close/>
              </a:path>
              <a:path w="114300" h="2209800">
                <a:moveTo>
                  <a:pt x="114300" y="2095500"/>
                </a:moveTo>
                <a:lnTo>
                  <a:pt x="0" y="2095500"/>
                </a:lnTo>
                <a:lnTo>
                  <a:pt x="38100" y="2171700"/>
                </a:lnTo>
                <a:lnTo>
                  <a:pt x="38100" y="2114550"/>
                </a:lnTo>
                <a:lnTo>
                  <a:pt x="76200" y="2114550"/>
                </a:lnTo>
                <a:lnTo>
                  <a:pt x="76200" y="2171700"/>
                </a:lnTo>
                <a:lnTo>
                  <a:pt x="114300" y="2095500"/>
                </a:lnTo>
                <a:close/>
              </a:path>
              <a:path w="114300" h="2209800">
                <a:moveTo>
                  <a:pt x="76200" y="114300"/>
                </a:moveTo>
                <a:lnTo>
                  <a:pt x="76200" y="95250"/>
                </a:lnTo>
                <a:lnTo>
                  <a:pt x="38100" y="95250"/>
                </a:lnTo>
                <a:lnTo>
                  <a:pt x="38100" y="114300"/>
                </a:lnTo>
                <a:lnTo>
                  <a:pt x="76200" y="114300"/>
                </a:lnTo>
                <a:close/>
              </a:path>
              <a:path w="114300" h="2209800">
                <a:moveTo>
                  <a:pt x="76200" y="2095500"/>
                </a:moveTo>
                <a:lnTo>
                  <a:pt x="76200" y="114300"/>
                </a:lnTo>
                <a:lnTo>
                  <a:pt x="38100" y="114300"/>
                </a:lnTo>
                <a:lnTo>
                  <a:pt x="38100" y="2095500"/>
                </a:lnTo>
                <a:lnTo>
                  <a:pt x="76200" y="2095500"/>
                </a:lnTo>
                <a:close/>
              </a:path>
              <a:path w="114300" h="2209800">
                <a:moveTo>
                  <a:pt x="76200" y="2171700"/>
                </a:moveTo>
                <a:lnTo>
                  <a:pt x="76200" y="2114550"/>
                </a:lnTo>
                <a:lnTo>
                  <a:pt x="38100" y="2114550"/>
                </a:lnTo>
                <a:lnTo>
                  <a:pt x="38100" y="2171700"/>
                </a:lnTo>
                <a:lnTo>
                  <a:pt x="57150" y="2209800"/>
                </a:lnTo>
                <a:lnTo>
                  <a:pt x="76200" y="2171700"/>
                </a:lnTo>
                <a:close/>
              </a:path>
            </a:pathLst>
          </a:custGeom>
          <a:solidFill>
            <a:srgbClr val="FF0000"/>
          </a:solidFill>
        </p:spPr>
        <p:txBody>
          <a:bodyPr wrap="square" lIns="0" tIns="0" rIns="0" bIns="0" rtlCol="0"/>
          <a:lstStyle/>
          <a:p>
            <a:endParaRPr/>
          </a:p>
        </p:txBody>
      </p:sp>
      <p:sp>
        <p:nvSpPr>
          <p:cNvPr id="7" name="object 7"/>
          <p:cNvSpPr/>
          <p:nvPr/>
        </p:nvSpPr>
        <p:spPr>
          <a:xfrm>
            <a:off x="6610236" y="4692396"/>
            <a:ext cx="1905000" cy="1600200"/>
          </a:xfrm>
          <a:custGeom>
            <a:avLst/>
            <a:gdLst/>
            <a:ahLst/>
            <a:cxnLst/>
            <a:rect l="l" t="t" r="r" b="b"/>
            <a:pathLst>
              <a:path w="1905000" h="1600200">
                <a:moveTo>
                  <a:pt x="124206" y="29718"/>
                </a:moveTo>
                <a:lnTo>
                  <a:pt x="0" y="0"/>
                </a:lnTo>
                <a:lnTo>
                  <a:pt x="51054" y="117348"/>
                </a:lnTo>
                <a:lnTo>
                  <a:pt x="60960" y="105481"/>
                </a:lnTo>
                <a:lnTo>
                  <a:pt x="60960" y="76200"/>
                </a:lnTo>
                <a:lnTo>
                  <a:pt x="85344" y="46482"/>
                </a:lnTo>
                <a:lnTo>
                  <a:pt x="99963" y="58758"/>
                </a:lnTo>
                <a:lnTo>
                  <a:pt x="124206" y="29718"/>
                </a:lnTo>
                <a:close/>
              </a:path>
              <a:path w="1905000" h="1600200">
                <a:moveTo>
                  <a:pt x="99963" y="58758"/>
                </a:moveTo>
                <a:lnTo>
                  <a:pt x="85344" y="46482"/>
                </a:lnTo>
                <a:lnTo>
                  <a:pt x="60960" y="76200"/>
                </a:lnTo>
                <a:lnTo>
                  <a:pt x="75330" y="88267"/>
                </a:lnTo>
                <a:lnTo>
                  <a:pt x="99963" y="58758"/>
                </a:lnTo>
                <a:close/>
              </a:path>
              <a:path w="1905000" h="1600200">
                <a:moveTo>
                  <a:pt x="75330" y="88267"/>
                </a:moveTo>
                <a:lnTo>
                  <a:pt x="60960" y="76200"/>
                </a:lnTo>
                <a:lnTo>
                  <a:pt x="60960" y="105481"/>
                </a:lnTo>
                <a:lnTo>
                  <a:pt x="75330" y="88267"/>
                </a:lnTo>
                <a:close/>
              </a:path>
              <a:path w="1905000" h="1600200">
                <a:moveTo>
                  <a:pt x="1830283" y="1511808"/>
                </a:moveTo>
                <a:lnTo>
                  <a:pt x="99963" y="58758"/>
                </a:lnTo>
                <a:lnTo>
                  <a:pt x="75330" y="88267"/>
                </a:lnTo>
                <a:lnTo>
                  <a:pt x="1805500" y="1541190"/>
                </a:lnTo>
                <a:lnTo>
                  <a:pt x="1830283" y="1511808"/>
                </a:lnTo>
                <a:close/>
              </a:path>
              <a:path w="1905000" h="1600200">
                <a:moveTo>
                  <a:pt x="1844802" y="1585796"/>
                </a:moveTo>
                <a:lnTo>
                  <a:pt x="1844802" y="1524000"/>
                </a:lnTo>
                <a:lnTo>
                  <a:pt x="1820418" y="1553718"/>
                </a:lnTo>
                <a:lnTo>
                  <a:pt x="1805500" y="1541190"/>
                </a:lnTo>
                <a:lnTo>
                  <a:pt x="1780794" y="1570482"/>
                </a:lnTo>
                <a:lnTo>
                  <a:pt x="1844802" y="1585796"/>
                </a:lnTo>
                <a:close/>
              </a:path>
              <a:path w="1905000" h="1600200">
                <a:moveTo>
                  <a:pt x="1844802" y="1524000"/>
                </a:moveTo>
                <a:lnTo>
                  <a:pt x="1830283" y="1511808"/>
                </a:lnTo>
                <a:lnTo>
                  <a:pt x="1805500" y="1541190"/>
                </a:lnTo>
                <a:lnTo>
                  <a:pt x="1820418" y="1553718"/>
                </a:lnTo>
                <a:lnTo>
                  <a:pt x="1844802" y="1524000"/>
                </a:lnTo>
                <a:close/>
              </a:path>
              <a:path w="1905000" h="1600200">
                <a:moveTo>
                  <a:pt x="1905000" y="1600200"/>
                </a:moveTo>
                <a:lnTo>
                  <a:pt x="1854708" y="1482852"/>
                </a:lnTo>
                <a:lnTo>
                  <a:pt x="1830283" y="1511808"/>
                </a:lnTo>
                <a:lnTo>
                  <a:pt x="1844802" y="1524000"/>
                </a:lnTo>
                <a:lnTo>
                  <a:pt x="1844802" y="1585796"/>
                </a:lnTo>
                <a:lnTo>
                  <a:pt x="1905000" y="1600200"/>
                </a:lnTo>
                <a:close/>
              </a:path>
            </a:pathLst>
          </a:custGeom>
          <a:solidFill>
            <a:srgbClr val="FF0000"/>
          </a:solidFill>
        </p:spPr>
        <p:txBody>
          <a:bodyPr wrap="square" lIns="0" tIns="0" rIns="0" bIns="0" rtlCol="0"/>
          <a:lstStyle/>
          <a:p>
            <a:endParaRPr/>
          </a:p>
        </p:txBody>
      </p:sp>
      <p:sp>
        <p:nvSpPr>
          <p:cNvPr id="8" name="object 8"/>
          <p:cNvSpPr/>
          <p:nvPr/>
        </p:nvSpPr>
        <p:spPr>
          <a:xfrm>
            <a:off x="6610236" y="4768596"/>
            <a:ext cx="1828800" cy="1600200"/>
          </a:xfrm>
          <a:custGeom>
            <a:avLst/>
            <a:gdLst/>
            <a:ahLst/>
            <a:cxnLst/>
            <a:rect l="l" t="t" r="r" b="b"/>
            <a:pathLst>
              <a:path w="1828800" h="1600200">
                <a:moveTo>
                  <a:pt x="73802" y="1510664"/>
                </a:moveTo>
                <a:lnTo>
                  <a:pt x="48767" y="1482090"/>
                </a:lnTo>
                <a:lnTo>
                  <a:pt x="0" y="1600200"/>
                </a:lnTo>
                <a:lnTo>
                  <a:pt x="59435" y="1584885"/>
                </a:lnTo>
                <a:lnTo>
                  <a:pt x="59435" y="1523238"/>
                </a:lnTo>
                <a:lnTo>
                  <a:pt x="73802" y="1510664"/>
                </a:lnTo>
                <a:close/>
              </a:path>
              <a:path w="1828800" h="1600200">
                <a:moveTo>
                  <a:pt x="98699" y="1539082"/>
                </a:moveTo>
                <a:lnTo>
                  <a:pt x="73802" y="1510664"/>
                </a:lnTo>
                <a:lnTo>
                  <a:pt x="59435" y="1523238"/>
                </a:lnTo>
                <a:lnTo>
                  <a:pt x="84581" y="1551432"/>
                </a:lnTo>
                <a:lnTo>
                  <a:pt x="98699" y="1539082"/>
                </a:lnTo>
                <a:close/>
              </a:path>
              <a:path w="1828800" h="1600200">
                <a:moveTo>
                  <a:pt x="124205" y="1568196"/>
                </a:moveTo>
                <a:lnTo>
                  <a:pt x="98699" y="1539082"/>
                </a:lnTo>
                <a:lnTo>
                  <a:pt x="84581" y="1551432"/>
                </a:lnTo>
                <a:lnTo>
                  <a:pt x="59435" y="1523238"/>
                </a:lnTo>
                <a:lnTo>
                  <a:pt x="59435" y="1584885"/>
                </a:lnTo>
                <a:lnTo>
                  <a:pt x="124205" y="1568196"/>
                </a:lnTo>
                <a:close/>
              </a:path>
              <a:path w="1828800" h="1600200">
                <a:moveTo>
                  <a:pt x="1755756" y="89531"/>
                </a:moveTo>
                <a:lnTo>
                  <a:pt x="1730487" y="60689"/>
                </a:lnTo>
                <a:lnTo>
                  <a:pt x="73802" y="1510664"/>
                </a:lnTo>
                <a:lnTo>
                  <a:pt x="98699" y="1539082"/>
                </a:lnTo>
                <a:lnTo>
                  <a:pt x="1755756" y="89531"/>
                </a:lnTo>
                <a:close/>
              </a:path>
              <a:path w="1828800" h="1600200">
                <a:moveTo>
                  <a:pt x="1828799" y="0"/>
                </a:moveTo>
                <a:lnTo>
                  <a:pt x="1705355" y="32003"/>
                </a:lnTo>
                <a:lnTo>
                  <a:pt x="1730487" y="60689"/>
                </a:lnTo>
                <a:lnTo>
                  <a:pt x="1744979" y="48005"/>
                </a:lnTo>
                <a:lnTo>
                  <a:pt x="1770125" y="76961"/>
                </a:lnTo>
                <a:lnTo>
                  <a:pt x="1770125" y="105933"/>
                </a:lnTo>
                <a:lnTo>
                  <a:pt x="1780793" y="118109"/>
                </a:lnTo>
                <a:lnTo>
                  <a:pt x="1828799" y="0"/>
                </a:lnTo>
                <a:close/>
              </a:path>
              <a:path w="1828800" h="1600200">
                <a:moveTo>
                  <a:pt x="1770125" y="76961"/>
                </a:moveTo>
                <a:lnTo>
                  <a:pt x="1744979" y="48005"/>
                </a:lnTo>
                <a:lnTo>
                  <a:pt x="1730487" y="60689"/>
                </a:lnTo>
                <a:lnTo>
                  <a:pt x="1755756" y="89531"/>
                </a:lnTo>
                <a:lnTo>
                  <a:pt x="1770125" y="76961"/>
                </a:lnTo>
                <a:close/>
              </a:path>
              <a:path w="1828800" h="1600200">
                <a:moveTo>
                  <a:pt x="1770125" y="105933"/>
                </a:moveTo>
                <a:lnTo>
                  <a:pt x="1770125" y="76961"/>
                </a:lnTo>
                <a:lnTo>
                  <a:pt x="1755756" y="89531"/>
                </a:lnTo>
                <a:lnTo>
                  <a:pt x="1770125" y="105933"/>
                </a:lnTo>
                <a:close/>
              </a:path>
            </a:pathLst>
          </a:custGeom>
          <a:solidFill>
            <a:srgbClr val="FF0000"/>
          </a:solidFill>
        </p:spPr>
        <p:txBody>
          <a:bodyPr wrap="square" lIns="0" tIns="0" rIns="0" bIns="0" rtlCol="0"/>
          <a:lstStyle/>
          <a:p>
            <a:endParaRPr/>
          </a:p>
        </p:txBody>
      </p:sp>
      <p:sp>
        <p:nvSpPr>
          <p:cNvPr id="9" name="object 9"/>
          <p:cNvSpPr txBox="1"/>
          <p:nvPr/>
        </p:nvSpPr>
        <p:spPr>
          <a:xfrm>
            <a:off x="8823337" y="5260847"/>
            <a:ext cx="330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a1</a:t>
            </a:r>
            <a:endParaRPr sz="2400">
              <a:latin typeface="Times New Roman" panose="02020603050405020304"/>
              <a:cs typeface="Times New Roman" panose="02020603050405020304"/>
            </a:endParaRPr>
          </a:p>
        </p:txBody>
      </p:sp>
      <p:sp>
        <p:nvSpPr>
          <p:cNvPr id="10" name="object 10"/>
          <p:cNvSpPr txBox="1"/>
          <p:nvPr/>
        </p:nvSpPr>
        <p:spPr>
          <a:xfrm>
            <a:off x="8366125" y="4498847"/>
            <a:ext cx="330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a2</a:t>
            </a:r>
            <a:endParaRPr sz="2400">
              <a:latin typeface="Times New Roman" panose="02020603050405020304"/>
              <a:cs typeface="Times New Roman" panose="02020603050405020304"/>
            </a:endParaRPr>
          </a:p>
        </p:txBody>
      </p:sp>
      <p:sp>
        <p:nvSpPr>
          <p:cNvPr id="11" name="object 11"/>
          <p:cNvSpPr txBox="1"/>
          <p:nvPr/>
        </p:nvSpPr>
        <p:spPr>
          <a:xfrm>
            <a:off x="6080125" y="5337047"/>
            <a:ext cx="330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a5</a:t>
            </a:r>
            <a:endParaRPr sz="2400">
              <a:latin typeface="Times New Roman" panose="02020603050405020304"/>
              <a:cs typeface="Times New Roman" panose="02020603050405020304"/>
            </a:endParaRPr>
          </a:p>
        </p:txBody>
      </p:sp>
      <p:sp>
        <p:nvSpPr>
          <p:cNvPr id="12" name="object 12"/>
          <p:cNvSpPr txBox="1"/>
          <p:nvPr/>
        </p:nvSpPr>
        <p:spPr>
          <a:xfrm>
            <a:off x="7375525" y="6556247"/>
            <a:ext cx="330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a7</a:t>
            </a:r>
            <a:endParaRPr sz="2400">
              <a:latin typeface="Times New Roman" panose="02020603050405020304"/>
              <a:cs typeface="Times New Roman" panose="02020603050405020304"/>
            </a:endParaRPr>
          </a:p>
        </p:txBody>
      </p:sp>
      <p:sp>
        <p:nvSpPr>
          <p:cNvPr id="13" name="object 13"/>
          <p:cNvSpPr txBox="1"/>
          <p:nvPr/>
        </p:nvSpPr>
        <p:spPr>
          <a:xfrm>
            <a:off x="8442325" y="6099047"/>
            <a:ext cx="330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a8</a:t>
            </a:r>
            <a:endParaRPr sz="2400">
              <a:latin typeface="Times New Roman" panose="02020603050405020304"/>
              <a:cs typeface="Times New Roman" panose="02020603050405020304"/>
            </a:endParaRPr>
          </a:p>
        </p:txBody>
      </p:sp>
      <p:sp>
        <p:nvSpPr>
          <p:cNvPr id="14" name="object 14"/>
          <p:cNvSpPr txBox="1"/>
          <p:nvPr/>
        </p:nvSpPr>
        <p:spPr>
          <a:xfrm>
            <a:off x="1768729" y="1891791"/>
            <a:ext cx="7774940" cy="260350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方向关系编码</a:t>
            </a:r>
            <a:endParaRPr sz="3200">
              <a:latin typeface="新宋体" panose="02010609030101010101" charset="-122"/>
              <a:cs typeface="新宋体" panose="02010609030101010101" charset="-122"/>
            </a:endParaRPr>
          </a:p>
          <a:p>
            <a:pPr marL="755650" marR="5080" indent="-286385">
              <a:lnSpc>
                <a:spcPct val="105000"/>
              </a:lnSpc>
              <a:spcBef>
                <a:spcPts val="345"/>
              </a:spcBef>
              <a:tabLst>
                <a:tab pos="856615" algn="l"/>
              </a:tabLst>
            </a:pPr>
            <a:r>
              <a:rPr sz="2200" dirty="0">
                <a:solidFill>
                  <a:srgbClr val="FF0000"/>
                </a:solidFill>
                <a:latin typeface="Wingdings" panose="05000000000000000000"/>
                <a:cs typeface="Wingdings" panose="05000000000000000000"/>
              </a:rPr>
              <a:t></a:t>
            </a:r>
            <a:r>
              <a:rPr sz="2200"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跟踪对象的边界，将跟踪得到的线段按 照方向或长度来编码</a:t>
            </a:r>
            <a:endParaRPr sz="3200">
              <a:latin typeface="新宋体" panose="02010609030101010101" charset="-122"/>
              <a:cs typeface="新宋体" panose="02010609030101010101" charset="-122"/>
            </a:endParaRPr>
          </a:p>
          <a:p>
            <a:pPr>
              <a:lnSpc>
                <a:spcPct val="100000"/>
              </a:lnSpc>
              <a:spcBef>
                <a:spcPts val="20"/>
              </a:spcBef>
            </a:pPr>
            <a:endParaRPr sz="4550">
              <a:latin typeface="Times New Roman" panose="02020603050405020304"/>
              <a:cs typeface="Times New Roman" panose="02020603050405020304"/>
            </a:endParaRPr>
          </a:p>
          <a:p>
            <a:pPr marR="1766570" algn="r">
              <a:lnSpc>
                <a:spcPct val="100000"/>
              </a:lnSpc>
            </a:pPr>
            <a:r>
              <a:rPr sz="2400" b="1" dirty="0">
                <a:latin typeface="Times New Roman" panose="02020603050405020304"/>
                <a:cs typeface="Times New Roman" panose="02020603050405020304"/>
              </a:rPr>
              <a:t>a3</a:t>
            </a:r>
            <a:endParaRPr sz="2400">
              <a:latin typeface="Times New Roman" panose="02020603050405020304"/>
              <a:cs typeface="Times New Roman" panose="02020603050405020304"/>
            </a:endParaRPr>
          </a:p>
        </p:txBody>
      </p:sp>
      <p:sp>
        <p:nvSpPr>
          <p:cNvPr id="15" name="object 15"/>
          <p:cNvSpPr txBox="1"/>
          <p:nvPr/>
        </p:nvSpPr>
        <p:spPr>
          <a:xfrm>
            <a:off x="6384925" y="4498847"/>
            <a:ext cx="330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a4</a:t>
            </a:r>
            <a:endParaRPr sz="2400">
              <a:latin typeface="Times New Roman" panose="02020603050405020304"/>
              <a:cs typeface="Times New Roman" panose="02020603050405020304"/>
            </a:endParaRPr>
          </a:p>
        </p:txBody>
      </p:sp>
      <p:sp>
        <p:nvSpPr>
          <p:cNvPr id="16" name="object 16"/>
          <p:cNvSpPr txBox="1"/>
          <p:nvPr/>
        </p:nvSpPr>
        <p:spPr>
          <a:xfrm>
            <a:off x="6308725" y="6251447"/>
            <a:ext cx="3302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a6</a:t>
            </a:r>
            <a:endParaRPr sz="2400">
              <a:latin typeface="Times New Roman" panose="02020603050405020304"/>
              <a:cs typeface="Times New Roman" panose="02020603050405020304"/>
            </a:endParaRPr>
          </a:p>
        </p:txBody>
      </p:sp>
      <p:sp>
        <p:nvSpPr>
          <p:cNvPr id="17" name="object 17"/>
          <p:cNvSpPr/>
          <p:nvPr/>
        </p:nvSpPr>
        <p:spPr>
          <a:xfrm>
            <a:off x="2952635" y="4387596"/>
            <a:ext cx="1752600" cy="1676400"/>
          </a:xfrm>
          <a:custGeom>
            <a:avLst/>
            <a:gdLst/>
            <a:ahLst/>
            <a:cxnLst/>
            <a:rect l="l" t="t" r="r" b="b"/>
            <a:pathLst>
              <a:path w="1752600" h="1676400">
                <a:moveTo>
                  <a:pt x="491489" y="0"/>
                </a:moveTo>
                <a:lnTo>
                  <a:pt x="0" y="490728"/>
                </a:lnTo>
                <a:lnTo>
                  <a:pt x="0" y="1185672"/>
                </a:lnTo>
                <a:lnTo>
                  <a:pt x="491489" y="1676400"/>
                </a:lnTo>
                <a:lnTo>
                  <a:pt x="1261871" y="1676400"/>
                </a:lnTo>
                <a:lnTo>
                  <a:pt x="1752600" y="1185672"/>
                </a:lnTo>
                <a:lnTo>
                  <a:pt x="1752600" y="490727"/>
                </a:lnTo>
                <a:lnTo>
                  <a:pt x="1261871" y="0"/>
                </a:lnTo>
                <a:lnTo>
                  <a:pt x="491489" y="0"/>
                </a:lnTo>
                <a:close/>
              </a:path>
            </a:pathLst>
          </a:custGeom>
          <a:ln w="28575">
            <a:solidFill>
              <a:srgbClr val="000000"/>
            </a:solidFill>
          </a:ln>
        </p:spPr>
        <p:txBody>
          <a:bodyPr wrap="square" lIns="0" tIns="0" rIns="0" bIns="0" rtlCol="0"/>
          <a:lstStyle/>
          <a:p>
            <a:endParaRPr/>
          </a:p>
        </p:txBody>
      </p:sp>
      <p:sp>
        <p:nvSpPr>
          <p:cNvPr id="18" name="object 18"/>
          <p:cNvSpPr txBox="1"/>
          <p:nvPr/>
        </p:nvSpPr>
        <p:spPr>
          <a:xfrm>
            <a:off x="2346325" y="6171946"/>
            <a:ext cx="3276600" cy="498475"/>
          </a:xfrm>
          <a:prstGeom prst="rect">
            <a:avLst/>
          </a:prstGeom>
        </p:spPr>
        <p:txBody>
          <a:bodyPr vert="horz" wrap="square" lIns="0" tIns="0" rIns="0" bIns="0" rtlCol="0">
            <a:spAutoFit/>
          </a:bodyPr>
          <a:lstStyle/>
          <a:p>
            <a:pPr marL="12700">
              <a:lnSpc>
                <a:spcPct val="100000"/>
              </a:lnSpc>
            </a:pPr>
            <a:r>
              <a:rPr sz="3200" b="1" spc="-5" dirty="0">
                <a:solidFill>
                  <a:srgbClr val="FF0000"/>
                </a:solidFill>
                <a:latin typeface="Times New Roman" panose="02020603050405020304"/>
                <a:cs typeface="Times New Roman" panose="02020603050405020304"/>
              </a:rPr>
              <a:t>a1a8a7a6a5a4a3a2</a:t>
            </a:r>
            <a:endParaRPr sz="3200">
              <a:latin typeface="Times New Roman" panose="02020603050405020304"/>
              <a:cs typeface="Times New Roman" panose="02020603050405020304"/>
            </a:endParaRPr>
          </a:p>
        </p:txBody>
      </p:sp>
      <p:sp>
        <p:nvSpPr>
          <p:cNvPr id="19" name="object 19"/>
          <p:cNvSpPr/>
          <p:nvPr/>
        </p:nvSpPr>
        <p:spPr>
          <a:xfrm>
            <a:off x="3127133" y="4387596"/>
            <a:ext cx="314960" cy="314960"/>
          </a:xfrm>
          <a:custGeom>
            <a:avLst/>
            <a:gdLst/>
            <a:ahLst/>
            <a:cxnLst/>
            <a:rect l="l" t="t" r="r" b="b"/>
            <a:pathLst>
              <a:path w="314960" h="314960">
                <a:moveTo>
                  <a:pt x="264399" y="70851"/>
                </a:moveTo>
                <a:lnTo>
                  <a:pt x="243854" y="50306"/>
                </a:lnTo>
                <a:lnTo>
                  <a:pt x="0" y="294893"/>
                </a:lnTo>
                <a:lnTo>
                  <a:pt x="19812" y="314705"/>
                </a:lnTo>
                <a:lnTo>
                  <a:pt x="264399" y="70851"/>
                </a:lnTo>
                <a:close/>
              </a:path>
              <a:path w="314960" h="314960">
                <a:moveTo>
                  <a:pt x="314706" y="0"/>
                </a:moveTo>
                <a:lnTo>
                  <a:pt x="224028" y="30479"/>
                </a:lnTo>
                <a:lnTo>
                  <a:pt x="243854" y="50306"/>
                </a:lnTo>
                <a:lnTo>
                  <a:pt x="253746" y="40385"/>
                </a:lnTo>
                <a:lnTo>
                  <a:pt x="274320" y="60959"/>
                </a:lnTo>
                <a:lnTo>
                  <a:pt x="274320" y="80771"/>
                </a:lnTo>
                <a:lnTo>
                  <a:pt x="284226" y="90677"/>
                </a:lnTo>
                <a:lnTo>
                  <a:pt x="314706" y="0"/>
                </a:lnTo>
                <a:close/>
              </a:path>
              <a:path w="314960" h="314960">
                <a:moveTo>
                  <a:pt x="274320" y="60959"/>
                </a:moveTo>
                <a:lnTo>
                  <a:pt x="253746" y="40385"/>
                </a:lnTo>
                <a:lnTo>
                  <a:pt x="243854" y="50306"/>
                </a:lnTo>
                <a:lnTo>
                  <a:pt x="264399" y="70851"/>
                </a:lnTo>
                <a:lnTo>
                  <a:pt x="274320" y="60959"/>
                </a:lnTo>
                <a:close/>
              </a:path>
              <a:path w="314960" h="314960">
                <a:moveTo>
                  <a:pt x="274320" y="80771"/>
                </a:moveTo>
                <a:lnTo>
                  <a:pt x="274320" y="60959"/>
                </a:lnTo>
                <a:lnTo>
                  <a:pt x="264399" y="70851"/>
                </a:lnTo>
                <a:lnTo>
                  <a:pt x="274320" y="80771"/>
                </a:lnTo>
                <a:close/>
              </a:path>
            </a:pathLst>
          </a:custGeom>
          <a:solidFill>
            <a:srgbClr val="000000"/>
          </a:solidFill>
        </p:spPr>
        <p:txBody>
          <a:bodyPr wrap="square" lIns="0" tIns="0" rIns="0" bIns="0" rtlCol="0"/>
          <a:lstStyle/>
          <a:p>
            <a:endParaRPr/>
          </a:p>
        </p:txBody>
      </p:sp>
      <p:sp>
        <p:nvSpPr>
          <p:cNvPr id="20" name="object 20"/>
          <p:cNvSpPr/>
          <p:nvPr/>
        </p:nvSpPr>
        <p:spPr>
          <a:xfrm>
            <a:off x="3790835" y="4344923"/>
            <a:ext cx="381000" cy="85725"/>
          </a:xfrm>
          <a:custGeom>
            <a:avLst/>
            <a:gdLst/>
            <a:ahLst/>
            <a:cxnLst/>
            <a:rect l="l" t="t" r="r" b="b"/>
            <a:pathLst>
              <a:path w="381000" h="85725">
                <a:moveTo>
                  <a:pt x="310134" y="57150"/>
                </a:moveTo>
                <a:lnTo>
                  <a:pt x="310134" y="28194"/>
                </a:lnTo>
                <a:lnTo>
                  <a:pt x="0" y="28194"/>
                </a:lnTo>
                <a:lnTo>
                  <a:pt x="0" y="57150"/>
                </a:lnTo>
                <a:lnTo>
                  <a:pt x="310134" y="57150"/>
                </a:lnTo>
                <a:close/>
              </a:path>
              <a:path w="381000" h="85725">
                <a:moveTo>
                  <a:pt x="381000" y="42672"/>
                </a:moveTo>
                <a:lnTo>
                  <a:pt x="295656" y="0"/>
                </a:lnTo>
                <a:lnTo>
                  <a:pt x="295656" y="28194"/>
                </a:lnTo>
                <a:lnTo>
                  <a:pt x="310134" y="28194"/>
                </a:lnTo>
                <a:lnTo>
                  <a:pt x="310134" y="78104"/>
                </a:lnTo>
                <a:lnTo>
                  <a:pt x="381000" y="42672"/>
                </a:lnTo>
                <a:close/>
              </a:path>
              <a:path w="381000" h="85725">
                <a:moveTo>
                  <a:pt x="310134" y="78104"/>
                </a:moveTo>
                <a:lnTo>
                  <a:pt x="310134" y="57150"/>
                </a:lnTo>
                <a:lnTo>
                  <a:pt x="295656" y="57150"/>
                </a:lnTo>
                <a:lnTo>
                  <a:pt x="295656" y="85343"/>
                </a:lnTo>
                <a:lnTo>
                  <a:pt x="310134" y="78104"/>
                </a:lnTo>
                <a:close/>
              </a:path>
            </a:pathLst>
          </a:custGeom>
          <a:solidFill>
            <a:srgbClr val="000000"/>
          </a:solidFill>
        </p:spPr>
        <p:txBody>
          <a:bodyPr wrap="square" lIns="0" tIns="0" rIns="0" bIns="0" rtlCol="0"/>
          <a:lstStyle/>
          <a:p>
            <a:endParaRPr/>
          </a:p>
        </p:txBody>
      </p:sp>
      <p:sp>
        <p:nvSpPr>
          <p:cNvPr id="21" name="object 21"/>
          <p:cNvSpPr/>
          <p:nvPr/>
        </p:nvSpPr>
        <p:spPr>
          <a:xfrm>
            <a:off x="4466729" y="4606290"/>
            <a:ext cx="238760" cy="238760"/>
          </a:xfrm>
          <a:custGeom>
            <a:avLst/>
            <a:gdLst/>
            <a:ahLst/>
            <a:cxnLst/>
            <a:rect l="l" t="t" r="r" b="b"/>
            <a:pathLst>
              <a:path w="238760" h="238760">
                <a:moveTo>
                  <a:pt x="188468" y="167894"/>
                </a:moveTo>
                <a:lnTo>
                  <a:pt x="20574" y="0"/>
                </a:lnTo>
                <a:lnTo>
                  <a:pt x="0" y="19812"/>
                </a:lnTo>
                <a:lnTo>
                  <a:pt x="168148" y="187960"/>
                </a:lnTo>
                <a:lnTo>
                  <a:pt x="188468" y="167894"/>
                </a:lnTo>
                <a:close/>
              </a:path>
              <a:path w="238760" h="238760">
                <a:moveTo>
                  <a:pt x="198120" y="224930"/>
                </a:moveTo>
                <a:lnTo>
                  <a:pt x="198120" y="177546"/>
                </a:lnTo>
                <a:lnTo>
                  <a:pt x="178308" y="198120"/>
                </a:lnTo>
                <a:lnTo>
                  <a:pt x="168148" y="187960"/>
                </a:lnTo>
                <a:lnTo>
                  <a:pt x="147828" y="208026"/>
                </a:lnTo>
                <a:lnTo>
                  <a:pt x="198120" y="224930"/>
                </a:lnTo>
                <a:close/>
              </a:path>
              <a:path w="238760" h="238760">
                <a:moveTo>
                  <a:pt x="198120" y="177546"/>
                </a:moveTo>
                <a:lnTo>
                  <a:pt x="188468" y="167894"/>
                </a:lnTo>
                <a:lnTo>
                  <a:pt x="168148" y="187960"/>
                </a:lnTo>
                <a:lnTo>
                  <a:pt x="178308" y="198120"/>
                </a:lnTo>
                <a:lnTo>
                  <a:pt x="198120" y="177546"/>
                </a:lnTo>
                <a:close/>
              </a:path>
              <a:path w="238760" h="238760">
                <a:moveTo>
                  <a:pt x="238506" y="238506"/>
                </a:moveTo>
                <a:lnTo>
                  <a:pt x="208788" y="147827"/>
                </a:lnTo>
                <a:lnTo>
                  <a:pt x="188468" y="167894"/>
                </a:lnTo>
                <a:lnTo>
                  <a:pt x="198120" y="177546"/>
                </a:lnTo>
                <a:lnTo>
                  <a:pt x="198120" y="224930"/>
                </a:lnTo>
                <a:lnTo>
                  <a:pt x="238506" y="238506"/>
                </a:lnTo>
                <a:close/>
              </a:path>
            </a:pathLst>
          </a:custGeom>
          <a:solidFill>
            <a:srgbClr val="000000"/>
          </a:solidFill>
        </p:spPr>
        <p:txBody>
          <a:bodyPr wrap="square" lIns="0" tIns="0" rIns="0" bIns="0" rtlCol="0"/>
          <a:lstStyle/>
          <a:p>
            <a:endParaRPr/>
          </a:p>
        </p:txBody>
      </p:sp>
      <p:sp>
        <p:nvSpPr>
          <p:cNvPr id="22" name="object 22"/>
          <p:cNvSpPr/>
          <p:nvPr/>
        </p:nvSpPr>
        <p:spPr>
          <a:xfrm>
            <a:off x="4662563" y="5149596"/>
            <a:ext cx="86360" cy="457200"/>
          </a:xfrm>
          <a:custGeom>
            <a:avLst/>
            <a:gdLst/>
            <a:ahLst/>
            <a:cxnLst/>
            <a:rect l="l" t="t" r="r" b="b"/>
            <a:pathLst>
              <a:path w="86360" h="457200">
                <a:moveTo>
                  <a:pt x="86106" y="371093"/>
                </a:moveTo>
                <a:lnTo>
                  <a:pt x="0" y="371093"/>
                </a:lnTo>
                <a:lnTo>
                  <a:pt x="28955" y="429523"/>
                </a:lnTo>
                <a:lnTo>
                  <a:pt x="28955" y="385572"/>
                </a:lnTo>
                <a:lnTo>
                  <a:pt x="57150" y="385572"/>
                </a:lnTo>
                <a:lnTo>
                  <a:pt x="57150" y="428498"/>
                </a:lnTo>
                <a:lnTo>
                  <a:pt x="86106" y="371093"/>
                </a:lnTo>
                <a:close/>
              </a:path>
              <a:path w="86360" h="457200">
                <a:moveTo>
                  <a:pt x="57150" y="371093"/>
                </a:moveTo>
                <a:lnTo>
                  <a:pt x="57150" y="0"/>
                </a:lnTo>
                <a:lnTo>
                  <a:pt x="28955" y="0"/>
                </a:lnTo>
                <a:lnTo>
                  <a:pt x="28955" y="371093"/>
                </a:lnTo>
                <a:lnTo>
                  <a:pt x="57150" y="371093"/>
                </a:lnTo>
                <a:close/>
              </a:path>
              <a:path w="86360" h="457200">
                <a:moveTo>
                  <a:pt x="57150" y="428498"/>
                </a:moveTo>
                <a:lnTo>
                  <a:pt x="57150" y="385572"/>
                </a:lnTo>
                <a:lnTo>
                  <a:pt x="28955" y="385572"/>
                </a:lnTo>
                <a:lnTo>
                  <a:pt x="28955" y="429523"/>
                </a:lnTo>
                <a:lnTo>
                  <a:pt x="42672" y="457200"/>
                </a:lnTo>
                <a:lnTo>
                  <a:pt x="57150" y="428498"/>
                </a:lnTo>
                <a:close/>
              </a:path>
            </a:pathLst>
          </a:custGeom>
          <a:solidFill>
            <a:srgbClr val="000000"/>
          </a:solidFill>
        </p:spPr>
        <p:txBody>
          <a:bodyPr wrap="square" lIns="0" tIns="0" rIns="0" bIns="0" rtlCol="0"/>
          <a:lstStyle/>
          <a:p>
            <a:endParaRPr/>
          </a:p>
        </p:txBody>
      </p:sp>
      <p:sp>
        <p:nvSpPr>
          <p:cNvPr id="23" name="object 23"/>
          <p:cNvSpPr/>
          <p:nvPr/>
        </p:nvSpPr>
        <p:spPr>
          <a:xfrm>
            <a:off x="4248035" y="5825490"/>
            <a:ext cx="239395" cy="238760"/>
          </a:xfrm>
          <a:custGeom>
            <a:avLst/>
            <a:gdLst/>
            <a:ahLst/>
            <a:cxnLst/>
            <a:rect l="l" t="t" r="r" b="b"/>
            <a:pathLst>
              <a:path w="239395" h="238760">
                <a:moveTo>
                  <a:pt x="50438" y="167536"/>
                </a:moveTo>
                <a:lnTo>
                  <a:pt x="30479" y="147828"/>
                </a:lnTo>
                <a:lnTo>
                  <a:pt x="0" y="238506"/>
                </a:lnTo>
                <a:lnTo>
                  <a:pt x="40385" y="225044"/>
                </a:lnTo>
                <a:lnTo>
                  <a:pt x="40385" y="177546"/>
                </a:lnTo>
                <a:lnTo>
                  <a:pt x="50438" y="167536"/>
                </a:lnTo>
                <a:close/>
              </a:path>
              <a:path w="239395" h="238760">
                <a:moveTo>
                  <a:pt x="71119" y="187960"/>
                </a:moveTo>
                <a:lnTo>
                  <a:pt x="50438" y="167536"/>
                </a:lnTo>
                <a:lnTo>
                  <a:pt x="40385" y="177546"/>
                </a:lnTo>
                <a:lnTo>
                  <a:pt x="60959" y="198120"/>
                </a:lnTo>
                <a:lnTo>
                  <a:pt x="71119" y="187960"/>
                </a:lnTo>
                <a:close/>
              </a:path>
              <a:path w="239395" h="238760">
                <a:moveTo>
                  <a:pt x="91439" y="208026"/>
                </a:moveTo>
                <a:lnTo>
                  <a:pt x="71119" y="187960"/>
                </a:lnTo>
                <a:lnTo>
                  <a:pt x="60959" y="198120"/>
                </a:lnTo>
                <a:lnTo>
                  <a:pt x="40385" y="177546"/>
                </a:lnTo>
                <a:lnTo>
                  <a:pt x="40385" y="225044"/>
                </a:lnTo>
                <a:lnTo>
                  <a:pt x="91439" y="208026"/>
                </a:lnTo>
                <a:close/>
              </a:path>
              <a:path w="239395" h="238760">
                <a:moveTo>
                  <a:pt x="239267" y="19812"/>
                </a:moveTo>
                <a:lnTo>
                  <a:pt x="218693" y="0"/>
                </a:lnTo>
                <a:lnTo>
                  <a:pt x="50438" y="167536"/>
                </a:lnTo>
                <a:lnTo>
                  <a:pt x="71119" y="187960"/>
                </a:lnTo>
                <a:lnTo>
                  <a:pt x="239267" y="19812"/>
                </a:lnTo>
                <a:close/>
              </a:path>
            </a:pathLst>
          </a:custGeom>
          <a:solidFill>
            <a:srgbClr val="000000"/>
          </a:solidFill>
        </p:spPr>
        <p:txBody>
          <a:bodyPr wrap="square" lIns="0" tIns="0" rIns="0" bIns="0" rtlCol="0"/>
          <a:lstStyle/>
          <a:p>
            <a:endParaRPr/>
          </a:p>
        </p:txBody>
      </p:sp>
      <p:sp>
        <p:nvSpPr>
          <p:cNvPr id="24" name="object 24"/>
          <p:cNvSpPr/>
          <p:nvPr/>
        </p:nvSpPr>
        <p:spPr>
          <a:xfrm>
            <a:off x="3409835" y="6021323"/>
            <a:ext cx="381000" cy="85725"/>
          </a:xfrm>
          <a:custGeom>
            <a:avLst/>
            <a:gdLst/>
            <a:ahLst/>
            <a:cxnLst/>
            <a:rect l="l" t="t" r="r" b="b"/>
            <a:pathLst>
              <a:path w="381000" h="85725">
                <a:moveTo>
                  <a:pt x="86106" y="28193"/>
                </a:moveTo>
                <a:lnTo>
                  <a:pt x="86106" y="0"/>
                </a:lnTo>
                <a:lnTo>
                  <a:pt x="0" y="42672"/>
                </a:lnTo>
                <a:lnTo>
                  <a:pt x="71627" y="78169"/>
                </a:lnTo>
                <a:lnTo>
                  <a:pt x="71627" y="28193"/>
                </a:lnTo>
                <a:lnTo>
                  <a:pt x="86106" y="28193"/>
                </a:lnTo>
                <a:close/>
              </a:path>
              <a:path w="381000" h="85725">
                <a:moveTo>
                  <a:pt x="381000" y="57149"/>
                </a:moveTo>
                <a:lnTo>
                  <a:pt x="381000" y="28193"/>
                </a:lnTo>
                <a:lnTo>
                  <a:pt x="71627" y="28193"/>
                </a:lnTo>
                <a:lnTo>
                  <a:pt x="71627" y="57149"/>
                </a:lnTo>
                <a:lnTo>
                  <a:pt x="381000" y="57149"/>
                </a:lnTo>
                <a:close/>
              </a:path>
              <a:path w="381000" h="85725">
                <a:moveTo>
                  <a:pt x="86106" y="85343"/>
                </a:moveTo>
                <a:lnTo>
                  <a:pt x="86106" y="57149"/>
                </a:lnTo>
                <a:lnTo>
                  <a:pt x="71627" y="57149"/>
                </a:lnTo>
                <a:lnTo>
                  <a:pt x="71627" y="78169"/>
                </a:lnTo>
                <a:lnTo>
                  <a:pt x="86106" y="85343"/>
                </a:lnTo>
                <a:close/>
              </a:path>
            </a:pathLst>
          </a:custGeom>
          <a:solidFill>
            <a:srgbClr val="000000"/>
          </a:solidFill>
        </p:spPr>
        <p:txBody>
          <a:bodyPr wrap="square" lIns="0" tIns="0" rIns="0" bIns="0" rtlCol="0"/>
          <a:lstStyle/>
          <a:p>
            <a:endParaRPr/>
          </a:p>
        </p:txBody>
      </p:sp>
      <p:sp>
        <p:nvSpPr>
          <p:cNvPr id="25" name="object 25"/>
          <p:cNvSpPr/>
          <p:nvPr/>
        </p:nvSpPr>
        <p:spPr>
          <a:xfrm>
            <a:off x="2908439" y="5530596"/>
            <a:ext cx="314960" cy="314960"/>
          </a:xfrm>
          <a:custGeom>
            <a:avLst/>
            <a:gdLst/>
            <a:ahLst/>
            <a:cxnLst/>
            <a:rect l="l" t="t" r="r" b="b"/>
            <a:pathLst>
              <a:path w="314960" h="314960">
                <a:moveTo>
                  <a:pt x="90678" y="30479"/>
                </a:moveTo>
                <a:lnTo>
                  <a:pt x="0" y="0"/>
                </a:lnTo>
                <a:lnTo>
                  <a:pt x="30479" y="90677"/>
                </a:lnTo>
                <a:lnTo>
                  <a:pt x="40386" y="80771"/>
                </a:lnTo>
                <a:lnTo>
                  <a:pt x="40386" y="60959"/>
                </a:lnTo>
                <a:lnTo>
                  <a:pt x="60959" y="40385"/>
                </a:lnTo>
                <a:lnTo>
                  <a:pt x="70851" y="50306"/>
                </a:lnTo>
                <a:lnTo>
                  <a:pt x="90678" y="30479"/>
                </a:lnTo>
                <a:close/>
              </a:path>
              <a:path w="314960" h="314960">
                <a:moveTo>
                  <a:pt x="70851" y="50306"/>
                </a:moveTo>
                <a:lnTo>
                  <a:pt x="60959" y="40385"/>
                </a:lnTo>
                <a:lnTo>
                  <a:pt x="40386" y="60959"/>
                </a:lnTo>
                <a:lnTo>
                  <a:pt x="50306" y="70851"/>
                </a:lnTo>
                <a:lnTo>
                  <a:pt x="70851" y="50306"/>
                </a:lnTo>
                <a:close/>
              </a:path>
              <a:path w="314960" h="314960">
                <a:moveTo>
                  <a:pt x="50306" y="70851"/>
                </a:moveTo>
                <a:lnTo>
                  <a:pt x="40386" y="60959"/>
                </a:lnTo>
                <a:lnTo>
                  <a:pt x="40386" y="80771"/>
                </a:lnTo>
                <a:lnTo>
                  <a:pt x="50306" y="70851"/>
                </a:lnTo>
                <a:close/>
              </a:path>
              <a:path w="314960" h="314960">
                <a:moveTo>
                  <a:pt x="314705" y="294893"/>
                </a:moveTo>
                <a:lnTo>
                  <a:pt x="70851" y="50306"/>
                </a:lnTo>
                <a:lnTo>
                  <a:pt x="50306" y="70851"/>
                </a:lnTo>
                <a:lnTo>
                  <a:pt x="294894" y="314705"/>
                </a:lnTo>
                <a:lnTo>
                  <a:pt x="314705" y="294893"/>
                </a:lnTo>
                <a:close/>
              </a:path>
            </a:pathLst>
          </a:custGeom>
          <a:solidFill>
            <a:srgbClr val="000000"/>
          </a:solidFill>
        </p:spPr>
        <p:txBody>
          <a:bodyPr wrap="square" lIns="0" tIns="0" rIns="0" bIns="0" rtlCol="0"/>
          <a:lstStyle/>
          <a:p>
            <a:endParaRPr/>
          </a:p>
        </p:txBody>
      </p:sp>
      <p:sp>
        <p:nvSpPr>
          <p:cNvPr id="26" name="object 26"/>
          <p:cNvSpPr/>
          <p:nvPr/>
        </p:nvSpPr>
        <p:spPr>
          <a:xfrm>
            <a:off x="2909963" y="4844796"/>
            <a:ext cx="86360" cy="457200"/>
          </a:xfrm>
          <a:custGeom>
            <a:avLst/>
            <a:gdLst/>
            <a:ahLst/>
            <a:cxnLst/>
            <a:rect l="l" t="t" r="r" b="b"/>
            <a:pathLst>
              <a:path w="86360" h="457200">
                <a:moveTo>
                  <a:pt x="86106" y="85343"/>
                </a:moveTo>
                <a:lnTo>
                  <a:pt x="42672" y="0"/>
                </a:lnTo>
                <a:lnTo>
                  <a:pt x="0" y="85343"/>
                </a:lnTo>
                <a:lnTo>
                  <a:pt x="28956" y="85343"/>
                </a:lnTo>
                <a:lnTo>
                  <a:pt x="28956" y="71627"/>
                </a:lnTo>
                <a:lnTo>
                  <a:pt x="57150" y="71627"/>
                </a:lnTo>
                <a:lnTo>
                  <a:pt x="57150" y="85343"/>
                </a:lnTo>
                <a:lnTo>
                  <a:pt x="86106" y="85343"/>
                </a:lnTo>
                <a:close/>
              </a:path>
              <a:path w="86360" h="457200">
                <a:moveTo>
                  <a:pt x="57150" y="85343"/>
                </a:moveTo>
                <a:lnTo>
                  <a:pt x="57150" y="71627"/>
                </a:lnTo>
                <a:lnTo>
                  <a:pt x="28956" y="71627"/>
                </a:lnTo>
                <a:lnTo>
                  <a:pt x="28956" y="85343"/>
                </a:lnTo>
                <a:lnTo>
                  <a:pt x="57150" y="85343"/>
                </a:lnTo>
                <a:close/>
              </a:path>
              <a:path w="86360" h="457200">
                <a:moveTo>
                  <a:pt x="57150" y="457200"/>
                </a:moveTo>
                <a:lnTo>
                  <a:pt x="57150" y="85343"/>
                </a:lnTo>
                <a:lnTo>
                  <a:pt x="28956" y="85343"/>
                </a:lnTo>
                <a:lnTo>
                  <a:pt x="28956" y="457200"/>
                </a:lnTo>
                <a:lnTo>
                  <a:pt x="57150" y="457200"/>
                </a:lnTo>
                <a:close/>
              </a:path>
            </a:pathLst>
          </a:custGeom>
          <a:solidFill>
            <a:srgbClr val="000000"/>
          </a:solidFill>
        </p:spPr>
        <p:txBody>
          <a:bodyPr wrap="square" lIns="0" tIns="0" rIns="0" bIns="0" rtlCol="0"/>
          <a:lstStyle/>
          <a:p>
            <a:endParaRPr/>
          </a:p>
        </p:txBody>
      </p:sp>
      <p:sp>
        <p:nvSpPr>
          <p:cNvPr id="27" name="object 27"/>
          <p:cNvSpPr/>
          <p:nvPr/>
        </p:nvSpPr>
        <p:spPr>
          <a:xfrm>
            <a:off x="3365639" y="4311396"/>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28" name="object 28"/>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8382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13039" y="1644395"/>
            <a:ext cx="3886199" cy="7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99627" y="577595"/>
            <a:ext cx="1066800" cy="106679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825879" y="1820164"/>
            <a:ext cx="7681595" cy="3072130"/>
          </a:xfrm>
          <a:prstGeom prst="rect">
            <a:avLst/>
          </a:prstGeom>
        </p:spPr>
        <p:txBody>
          <a:bodyPr vert="horz" wrap="square" lIns="0" tIns="0" rIns="0" bIns="0" rtlCol="0">
            <a:spAutoFit/>
          </a:bodyPr>
          <a:lstStyle/>
          <a:p>
            <a:pPr marL="12700">
              <a:lnSpc>
                <a:spcPct val="100000"/>
              </a:lnSpc>
              <a:tabLst>
                <a:tab pos="3549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内角关系编码</a:t>
            </a:r>
            <a:endParaRPr sz="3200">
              <a:latin typeface="新宋体" panose="02010609030101010101" charset="-122"/>
              <a:cs typeface="新宋体" panose="02010609030101010101" charset="-122"/>
            </a:endParaRPr>
          </a:p>
          <a:p>
            <a:pPr marL="755650" marR="5080" indent="-285750">
              <a:lnSpc>
                <a:spcPct val="100000"/>
              </a:lnSpc>
              <a:spcBef>
                <a:spcPts val="760"/>
              </a:spcBef>
              <a:tabLst>
                <a:tab pos="965835" algn="l"/>
              </a:tabLst>
            </a:pPr>
            <a:r>
              <a:rPr sz="2600" spc="-5" dirty="0">
                <a:solidFill>
                  <a:srgbClr val="FF0000"/>
                </a:solidFill>
                <a:latin typeface="Wingdings" panose="05000000000000000000"/>
                <a:cs typeface="Wingdings" panose="05000000000000000000"/>
              </a:rPr>
              <a:t></a:t>
            </a:r>
            <a:r>
              <a:rPr sz="2600" spc="-5" dirty="0">
                <a:solidFill>
                  <a:srgbClr val="FF0000"/>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根据内角角度范围不同，编码为8个符 号</a:t>
            </a:r>
            <a:endParaRPr sz="3200">
              <a:latin typeface="新宋体" panose="02010609030101010101" charset="-122"/>
              <a:cs typeface="新宋体" panose="02010609030101010101" charset="-122"/>
            </a:endParaRPr>
          </a:p>
          <a:p>
            <a:pPr marL="1841500" marR="347345" indent="-914400">
              <a:lnSpc>
                <a:spcPct val="105000"/>
              </a:lnSpc>
              <a:spcBef>
                <a:spcPts val="305"/>
              </a:spcBef>
              <a:tabLst>
                <a:tab pos="1816100" algn="l"/>
              </a:tabLst>
            </a:pPr>
            <a:r>
              <a:rPr sz="2800" spc="-5" dirty="0">
                <a:latin typeface="新宋体" panose="02010609030101010101" charset="-122"/>
                <a:cs typeface="新宋体" panose="02010609030101010101" charset="-122"/>
              </a:rPr>
              <a:t>即</a:t>
            </a:r>
            <a:r>
              <a:rPr sz="2800" dirty="0">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a1:0-45</a:t>
            </a:r>
            <a:r>
              <a:rPr sz="2800" dirty="0">
                <a:solidFill>
                  <a:srgbClr val="FF0000"/>
                </a:solidFill>
                <a:latin typeface="新宋体" panose="02010609030101010101" charset="-122"/>
                <a:cs typeface="新宋体" panose="02010609030101010101" charset="-122"/>
              </a:rPr>
              <a:t>;</a:t>
            </a:r>
            <a:r>
              <a:rPr sz="2800" spc="-5" dirty="0">
                <a:solidFill>
                  <a:srgbClr val="FF0000"/>
                </a:solidFill>
                <a:latin typeface="新宋体" panose="02010609030101010101" charset="-122"/>
                <a:cs typeface="新宋体" panose="02010609030101010101" charset="-122"/>
              </a:rPr>
              <a:t> a2:45-90;a3:90-135</a:t>
            </a:r>
            <a:r>
              <a:rPr sz="2800" dirty="0">
                <a:solidFill>
                  <a:srgbClr val="FF0000"/>
                </a:solidFill>
                <a:latin typeface="新宋体" panose="02010609030101010101" charset="-122"/>
                <a:cs typeface="新宋体" panose="02010609030101010101" charset="-122"/>
              </a:rPr>
              <a:t>;</a:t>
            </a:r>
            <a:r>
              <a:rPr sz="2800" spc="-10" dirty="0">
                <a:solidFill>
                  <a:srgbClr val="FF0000"/>
                </a:solidFill>
                <a:latin typeface="Times New Roman" panose="02020603050405020304"/>
                <a:cs typeface="Times New Roman" panose="02020603050405020304"/>
              </a:rPr>
              <a:t>…</a:t>
            </a:r>
            <a:r>
              <a:rPr sz="2800" dirty="0">
                <a:solidFill>
                  <a:srgbClr val="FF0000"/>
                </a:solidFill>
                <a:latin typeface="新宋体" panose="02010609030101010101" charset="-122"/>
                <a:cs typeface="新宋体" panose="02010609030101010101" charset="-122"/>
              </a:rPr>
              <a:t>; </a:t>
            </a:r>
            <a:r>
              <a:rPr sz="2800" spc="-5" dirty="0">
                <a:solidFill>
                  <a:srgbClr val="FF0000"/>
                </a:solidFill>
                <a:latin typeface="新宋体" panose="02010609030101010101" charset="-122"/>
                <a:cs typeface="新宋体" panose="02010609030101010101" charset="-122"/>
              </a:rPr>
              <a:t>a8:315-360</a:t>
            </a:r>
            <a:endParaRPr sz="2800">
              <a:latin typeface="新宋体" panose="02010609030101010101" charset="-122"/>
              <a:cs typeface="新宋体" panose="02010609030101010101" charset="-122"/>
            </a:endParaRPr>
          </a:p>
          <a:p>
            <a:pPr marL="927100">
              <a:lnSpc>
                <a:spcPts val="3750"/>
              </a:lnSpc>
              <a:spcBef>
                <a:spcPts val="770"/>
              </a:spcBef>
            </a:pPr>
            <a:r>
              <a:rPr sz="3200" spc="-5" dirty="0">
                <a:latin typeface="新宋体" panose="02010609030101010101" charset="-122"/>
                <a:cs typeface="新宋体" panose="02010609030101010101" charset="-122"/>
              </a:rPr>
              <a:t>举例：</a:t>
            </a:r>
            <a:endParaRPr sz="3200">
              <a:latin typeface="新宋体" panose="02010609030101010101" charset="-122"/>
              <a:cs typeface="新宋体" panose="02010609030101010101" charset="-122"/>
            </a:endParaRPr>
          </a:p>
        </p:txBody>
      </p:sp>
      <p:sp>
        <p:nvSpPr>
          <p:cNvPr id="6" name="object 6"/>
          <p:cNvSpPr/>
          <p:nvPr/>
        </p:nvSpPr>
        <p:spPr>
          <a:xfrm>
            <a:off x="2400185" y="4920996"/>
            <a:ext cx="1752600" cy="1676400"/>
          </a:xfrm>
          <a:custGeom>
            <a:avLst/>
            <a:gdLst/>
            <a:ahLst/>
            <a:cxnLst/>
            <a:rect l="l" t="t" r="r" b="b"/>
            <a:pathLst>
              <a:path w="1752600" h="1676400">
                <a:moveTo>
                  <a:pt x="491489" y="0"/>
                </a:moveTo>
                <a:lnTo>
                  <a:pt x="0" y="490728"/>
                </a:lnTo>
                <a:lnTo>
                  <a:pt x="0" y="1185672"/>
                </a:lnTo>
                <a:lnTo>
                  <a:pt x="491489" y="1676400"/>
                </a:lnTo>
                <a:lnTo>
                  <a:pt x="1261871" y="1676400"/>
                </a:lnTo>
                <a:lnTo>
                  <a:pt x="1752600" y="1185672"/>
                </a:lnTo>
                <a:lnTo>
                  <a:pt x="1752600" y="490727"/>
                </a:lnTo>
                <a:lnTo>
                  <a:pt x="1261871" y="0"/>
                </a:lnTo>
                <a:lnTo>
                  <a:pt x="491489" y="0"/>
                </a:lnTo>
                <a:close/>
              </a:path>
            </a:pathLst>
          </a:custGeom>
          <a:ln w="28575">
            <a:solidFill>
              <a:srgbClr val="000000"/>
            </a:solidFill>
          </a:ln>
        </p:spPr>
        <p:txBody>
          <a:bodyPr wrap="square" lIns="0" tIns="0" rIns="0" bIns="0" rtlCol="0"/>
          <a:lstStyle/>
          <a:p>
            <a:endParaRPr/>
          </a:p>
        </p:txBody>
      </p:sp>
      <p:sp>
        <p:nvSpPr>
          <p:cNvPr id="7" name="object 7"/>
          <p:cNvSpPr/>
          <p:nvPr/>
        </p:nvSpPr>
        <p:spPr>
          <a:xfrm>
            <a:off x="6210185" y="5149596"/>
            <a:ext cx="2057400" cy="1447800"/>
          </a:xfrm>
          <a:custGeom>
            <a:avLst/>
            <a:gdLst/>
            <a:ahLst/>
            <a:cxnLst/>
            <a:rect l="l" t="t" r="r" b="b"/>
            <a:pathLst>
              <a:path w="2057400" h="1447800">
                <a:moveTo>
                  <a:pt x="0" y="0"/>
                </a:moveTo>
                <a:lnTo>
                  <a:pt x="514350" y="1447799"/>
                </a:lnTo>
                <a:lnTo>
                  <a:pt x="1543050" y="1447799"/>
                </a:lnTo>
                <a:lnTo>
                  <a:pt x="2057400" y="0"/>
                </a:lnTo>
                <a:lnTo>
                  <a:pt x="0" y="0"/>
                </a:lnTo>
                <a:close/>
              </a:path>
            </a:pathLst>
          </a:custGeom>
          <a:ln w="28575">
            <a:solidFill>
              <a:srgbClr val="000000"/>
            </a:solidFill>
          </a:ln>
        </p:spPr>
        <p:txBody>
          <a:bodyPr wrap="square" lIns="0" tIns="0" rIns="0" bIns="0" rtlCol="0"/>
          <a:lstStyle/>
          <a:p>
            <a:endParaRPr/>
          </a:p>
        </p:txBody>
      </p:sp>
      <p:sp>
        <p:nvSpPr>
          <p:cNvPr id="8" name="object 8"/>
          <p:cNvSpPr txBox="1"/>
          <p:nvPr/>
        </p:nvSpPr>
        <p:spPr>
          <a:xfrm>
            <a:off x="2987929" y="5806947"/>
            <a:ext cx="3277235" cy="498475"/>
          </a:xfrm>
          <a:prstGeom prst="rect">
            <a:avLst/>
          </a:prstGeom>
        </p:spPr>
        <p:txBody>
          <a:bodyPr vert="horz" wrap="square" lIns="0" tIns="0" rIns="0" bIns="0" rtlCol="0">
            <a:spAutoFit/>
          </a:bodyPr>
          <a:lstStyle/>
          <a:p>
            <a:pPr marL="12700">
              <a:lnSpc>
                <a:spcPct val="100000"/>
              </a:lnSpc>
            </a:pPr>
            <a:r>
              <a:rPr sz="3200" b="1" spc="-5" dirty="0">
                <a:solidFill>
                  <a:srgbClr val="FF0000"/>
                </a:solidFill>
                <a:latin typeface="Times New Roman" panose="02020603050405020304"/>
                <a:cs typeface="Times New Roman" panose="02020603050405020304"/>
              </a:rPr>
              <a:t>a3a3a3a3a3a3a3a3</a:t>
            </a:r>
            <a:endParaRPr sz="3200">
              <a:latin typeface="Times New Roman" panose="02020603050405020304"/>
              <a:cs typeface="Times New Roman" panose="02020603050405020304"/>
            </a:endParaRPr>
          </a:p>
        </p:txBody>
      </p:sp>
      <p:sp>
        <p:nvSpPr>
          <p:cNvPr id="9" name="object 9"/>
          <p:cNvSpPr txBox="1"/>
          <p:nvPr/>
        </p:nvSpPr>
        <p:spPr>
          <a:xfrm>
            <a:off x="7731917" y="5806947"/>
            <a:ext cx="1651635" cy="498475"/>
          </a:xfrm>
          <a:prstGeom prst="rect">
            <a:avLst/>
          </a:prstGeom>
        </p:spPr>
        <p:txBody>
          <a:bodyPr vert="horz" wrap="square" lIns="0" tIns="0" rIns="0" bIns="0" rtlCol="0">
            <a:spAutoFit/>
          </a:bodyPr>
          <a:lstStyle/>
          <a:p>
            <a:pPr marL="12700">
              <a:lnSpc>
                <a:spcPct val="100000"/>
              </a:lnSpc>
            </a:pPr>
            <a:r>
              <a:rPr sz="3200" b="1" spc="-5" dirty="0">
                <a:solidFill>
                  <a:srgbClr val="FF0000"/>
                </a:solidFill>
                <a:latin typeface="Times New Roman" panose="02020603050405020304"/>
                <a:cs typeface="Times New Roman" panose="02020603050405020304"/>
              </a:rPr>
              <a:t>a2a2a3a3</a:t>
            </a:r>
            <a:endParaRPr sz="3200">
              <a:latin typeface="Times New Roman" panose="02020603050405020304"/>
              <a:cs typeface="Times New Roman" panose="02020603050405020304"/>
            </a:endParaRPr>
          </a:p>
        </p:txBody>
      </p:sp>
      <p:sp>
        <p:nvSpPr>
          <p:cNvPr id="10" name="object 10"/>
          <p:cNvSpPr/>
          <p:nvPr/>
        </p:nvSpPr>
        <p:spPr>
          <a:xfrm>
            <a:off x="2832239" y="4844796"/>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11" name="object 11"/>
          <p:cNvSpPr/>
          <p:nvPr/>
        </p:nvSpPr>
        <p:spPr>
          <a:xfrm>
            <a:off x="6108839" y="5073396"/>
            <a:ext cx="152400" cy="152400"/>
          </a:xfrm>
          <a:custGeom>
            <a:avLst/>
            <a:gdLst/>
            <a:ahLst/>
            <a:cxnLst/>
            <a:rect l="l" t="t" r="r" b="b"/>
            <a:pathLst>
              <a:path w="152400" h="152400">
                <a:moveTo>
                  <a:pt x="152400" y="76200"/>
                </a:moveTo>
                <a:lnTo>
                  <a:pt x="146387" y="46612"/>
                </a:lnTo>
                <a:lnTo>
                  <a:pt x="130016" y="22383"/>
                </a:lnTo>
                <a:lnTo>
                  <a:pt x="105787" y="6012"/>
                </a:lnTo>
                <a:lnTo>
                  <a:pt x="76200" y="0"/>
                </a:lnTo>
                <a:lnTo>
                  <a:pt x="46612" y="6012"/>
                </a:lnTo>
                <a:lnTo>
                  <a:pt x="22383" y="22383"/>
                </a:lnTo>
                <a:lnTo>
                  <a:pt x="6012" y="46612"/>
                </a:lnTo>
                <a:lnTo>
                  <a:pt x="0" y="76200"/>
                </a:lnTo>
                <a:lnTo>
                  <a:pt x="6012" y="105787"/>
                </a:lnTo>
                <a:lnTo>
                  <a:pt x="22383" y="130016"/>
                </a:lnTo>
                <a:lnTo>
                  <a:pt x="46612" y="146387"/>
                </a:lnTo>
                <a:lnTo>
                  <a:pt x="76200" y="152400"/>
                </a:lnTo>
                <a:lnTo>
                  <a:pt x="105787" y="146387"/>
                </a:lnTo>
                <a:lnTo>
                  <a:pt x="130016" y="130016"/>
                </a:lnTo>
                <a:lnTo>
                  <a:pt x="146387" y="105787"/>
                </a:lnTo>
                <a:lnTo>
                  <a:pt x="152400" y="76200"/>
                </a:lnTo>
                <a:close/>
              </a:path>
            </a:pathLst>
          </a:custGeom>
          <a:solidFill>
            <a:srgbClr val="FF0000"/>
          </a:solidFill>
        </p:spPr>
        <p:txBody>
          <a:bodyPr wrap="square" lIns="0" tIns="0" rIns="0" bIns="0" rtlCol="0"/>
          <a:lstStyle/>
          <a:p>
            <a:endParaRPr/>
          </a:p>
        </p:txBody>
      </p:sp>
      <p:sp>
        <p:nvSpPr>
          <p:cNvPr id="12" name="object 12"/>
          <p:cNvSpPr txBox="1">
            <a:spLocks noGrp="1"/>
          </p:cNvSpPr>
          <p:nvPr>
            <p:ph type="title"/>
          </p:nvPr>
        </p:nvSpPr>
        <p:spPr>
          <a:prstGeom prst="rect">
            <a:avLst/>
          </a:prstGeom>
        </p:spPr>
        <p:txBody>
          <a:bodyPr vert="horz" wrap="square" lIns="0" tIns="274228" rIns="0" bIns="0" rtlCol="0">
            <a:spAutoFit/>
          </a:bodyPr>
          <a:lstStyle/>
          <a:p>
            <a:pPr marL="227965">
              <a:lnSpc>
                <a:spcPts val="3750"/>
              </a:lnSpc>
            </a:pPr>
            <a:r>
              <a:rPr spc="-15" dirty="0"/>
              <a:t>表示与描述</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227965">
              <a:lnSpc>
                <a:spcPct val="100000"/>
              </a:lnSpc>
            </a:pPr>
            <a:r>
              <a:rPr spc="-15" dirty="0">
                <a:latin typeface="新宋体" panose="02010609030101010101" charset="-122"/>
                <a:cs typeface="新宋体" panose="02010609030101010101" charset="-122"/>
              </a:rPr>
              <a:t>空间域图像增强</a:t>
            </a:r>
          </a:p>
        </p:txBody>
      </p:sp>
      <p:sp>
        <p:nvSpPr>
          <p:cNvPr id="5" name="object 5"/>
          <p:cNvSpPr txBox="1"/>
          <p:nvPr/>
        </p:nvSpPr>
        <p:spPr>
          <a:xfrm>
            <a:off x="1917700" y="1800225"/>
            <a:ext cx="6596380" cy="4989830"/>
          </a:xfrm>
          <a:prstGeom prst="rect">
            <a:avLst/>
          </a:prstGeom>
        </p:spPr>
        <p:txBody>
          <a:bodyPr vert="horz" wrap="square" lIns="0" tIns="0" rIns="0" bIns="0" rtlCol="0">
            <a:spAutoFit/>
          </a:bodyPr>
          <a:lstStyle/>
          <a:p>
            <a:pPr marL="12700">
              <a:lnSpc>
                <a:spcPct val="100000"/>
              </a:lnSpc>
              <a:tabLst>
                <a:tab pos="379095" algn="l"/>
              </a:tabLst>
            </a:pPr>
            <a:r>
              <a:rPr sz="2000" spc="675" dirty="0">
                <a:solidFill>
                  <a:srgbClr val="EE2B0A"/>
                </a:solidFill>
                <a:latin typeface="Segoe UI Symbol" panose="020B0502040204020203"/>
                <a:cs typeface="Segoe UI Symbol" panose="020B0502040204020203"/>
              </a:rPr>
              <a:t>•	</a:t>
            </a:r>
            <a:r>
              <a:rPr sz="2800" b="1" spc="-15" dirty="0">
                <a:solidFill>
                  <a:srgbClr val="EE2B0A"/>
                </a:solidFill>
                <a:latin typeface="新宋体" panose="02010609030101010101" charset="-122"/>
                <a:cs typeface="新宋体" panose="02010609030101010101" charset="-122"/>
              </a:rPr>
              <a:t>基础知识</a:t>
            </a:r>
            <a:endParaRPr sz="2800" dirty="0">
              <a:latin typeface="新宋体" panose="02010609030101010101" charset="-122"/>
              <a:cs typeface="新宋体" panose="02010609030101010101" charset="-122"/>
            </a:endParaRPr>
          </a:p>
          <a:p>
            <a:pPr marL="469900">
              <a:lnSpc>
                <a:spcPct val="100000"/>
              </a:lnSpc>
              <a:spcBef>
                <a:spcPts val="2090"/>
              </a:spcBef>
              <a:tabLst>
                <a:tab pos="848360" algn="l"/>
              </a:tabLst>
            </a:pPr>
            <a:r>
              <a:rPr sz="2000" spc="70" dirty="0">
                <a:solidFill>
                  <a:srgbClr val="EE2B0A"/>
                </a:solidFill>
                <a:latin typeface="Segoe UI Symbol" panose="020B0502040204020203"/>
                <a:cs typeface="Segoe UI Symbol" panose="020B0502040204020203"/>
              </a:rPr>
              <a:t>✓	</a:t>
            </a:r>
            <a:r>
              <a:rPr sz="2400" b="1" spc="-15" dirty="0">
                <a:solidFill>
                  <a:srgbClr val="EE2B0A"/>
                </a:solidFill>
                <a:latin typeface="新宋体" panose="02010609030101010101" charset="-122"/>
                <a:cs typeface="新宋体" panose="02010609030101010101" charset="-122"/>
              </a:rPr>
              <a:t>基本概念</a:t>
            </a:r>
            <a:endParaRPr sz="2400" dirty="0">
              <a:latin typeface="新宋体" panose="02010609030101010101" charset="-122"/>
              <a:cs typeface="新宋体" panose="02010609030101010101" charset="-122"/>
            </a:endParaRPr>
          </a:p>
          <a:p>
            <a:pPr marL="469900">
              <a:lnSpc>
                <a:spcPct val="100000"/>
              </a:lnSpc>
              <a:spcBef>
                <a:spcPts val="150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solidFill>
                  <a:srgbClr val="EE2B0A"/>
                </a:solidFill>
                <a:latin typeface="新宋体" panose="02010609030101010101" charset="-122"/>
                <a:cs typeface="新宋体" panose="02010609030101010101" charset="-122"/>
              </a:rPr>
              <a:t>点运算</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solidFill>
                  <a:srgbClr val="EE2B0A"/>
                </a:solidFill>
                <a:latin typeface="新宋体" panose="02010609030101010101" charset="-122"/>
                <a:cs typeface="新宋体" panose="02010609030101010101" charset="-122"/>
              </a:rPr>
              <a:t>代数运算</a:t>
            </a:r>
            <a:endParaRPr sz="2400" dirty="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solidFill>
                  <a:srgbClr val="EE2B0A"/>
                </a:solidFill>
                <a:latin typeface="新宋体" panose="02010609030101010101" charset="-122"/>
                <a:cs typeface="新宋体" panose="02010609030101010101" charset="-122"/>
              </a:rPr>
              <a:t>直方图运算</a:t>
            </a:r>
            <a:endParaRPr sz="2400" dirty="0">
              <a:latin typeface="新宋体" panose="02010609030101010101" charset="-122"/>
              <a:cs typeface="新宋体" panose="02010609030101010101" charset="-122"/>
            </a:endParaRPr>
          </a:p>
          <a:p>
            <a:pPr marL="469900">
              <a:lnSpc>
                <a:spcPct val="100000"/>
              </a:lnSpc>
              <a:spcBef>
                <a:spcPts val="127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solidFill>
                  <a:srgbClr val="EE2B0A"/>
                </a:solidFill>
                <a:latin typeface="新宋体" panose="02010609030101010101" charset="-122"/>
                <a:cs typeface="新宋体" panose="02010609030101010101" charset="-122"/>
              </a:rPr>
              <a:t>应用实例</a:t>
            </a:r>
            <a:r>
              <a:rPr sz="2400" b="1" spc="-10" dirty="0">
                <a:solidFill>
                  <a:srgbClr val="EE2B0A"/>
                </a:solidFill>
                <a:latin typeface="Times New Roman" panose="02020603050405020304"/>
                <a:cs typeface="Times New Roman" panose="02020603050405020304"/>
              </a:rPr>
              <a:t>——</a:t>
            </a:r>
            <a:r>
              <a:rPr sz="2400" b="1" spc="-10" dirty="0">
                <a:solidFill>
                  <a:srgbClr val="EE2B0A"/>
                </a:solidFill>
                <a:latin typeface="新宋体" panose="02010609030101010101" charset="-122"/>
                <a:cs typeface="新宋体" panose="02010609030101010101" charset="-122"/>
              </a:rPr>
              <a:t>镜头边界的检测（补充知识）</a:t>
            </a:r>
            <a:endParaRPr sz="2400" dirty="0">
              <a:latin typeface="新宋体" panose="02010609030101010101" charset="-122"/>
              <a:cs typeface="新宋体" panose="02010609030101010101" charset="-122"/>
            </a:endParaRPr>
          </a:p>
          <a:p>
            <a:pPr marL="12700">
              <a:lnSpc>
                <a:spcPct val="100000"/>
              </a:lnSpc>
              <a:spcBef>
                <a:spcPts val="1860"/>
              </a:spcBef>
              <a:tabLst>
                <a:tab pos="379095" algn="l"/>
              </a:tabLst>
            </a:pPr>
            <a:r>
              <a:rPr sz="2000" spc="67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空间滤波器</a:t>
            </a:r>
            <a:endParaRPr sz="2800" dirty="0">
              <a:latin typeface="新宋体" panose="02010609030101010101" charset="-122"/>
              <a:cs typeface="新宋体" panose="02010609030101010101" charset="-122"/>
            </a:endParaRPr>
          </a:p>
          <a:p>
            <a:pPr marL="469900">
              <a:lnSpc>
                <a:spcPct val="100000"/>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平滑空间滤波器</a:t>
            </a:r>
            <a:endParaRPr sz="2400" dirty="0">
              <a:latin typeface="新宋体" panose="02010609030101010101" charset="-122"/>
              <a:cs typeface="新宋体" panose="02010609030101010101" charset="-122"/>
            </a:endParaRPr>
          </a:p>
          <a:p>
            <a:pPr marL="469900">
              <a:lnSpc>
                <a:spcPts val="2840"/>
              </a:lnSpc>
              <a:spcBef>
                <a:spcPts val="142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锐化空间滤波器</a:t>
            </a:r>
            <a:endParaRPr sz="2400" dirty="0">
              <a:latin typeface="新宋体" panose="02010609030101010101" charset="-122"/>
              <a:cs typeface="新宋体" panose="02010609030101010101"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25879" y="731265"/>
            <a:ext cx="7510780" cy="6536055"/>
          </a:xfrm>
          <a:prstGeom prst="rect">
            <a:avLst/>
          </a:prstGeom>
        </p:spPr>
        <p:txBody>
          <a:bodyPr vert="horz" wrap="square" lIns="0" tIns="0" rIns="0" bIns="0" rtlCol="0">
            <a:spAutoFit/>
          </a:bodyPr>
          <a:lstStyle/>
          <a:p>
            <a:pPr marL="184150">
              <a:lnSpc>
                <a:spcPct val="100000"/>
              </a:lnSpc>
            </a:pPr>
            <a:r>
              <a:rPr sz="3200" b="1" spc="-15" dirty="0" err="1">
                <a:latin typeface="新宋体" panose="02010609030101010101" charset="-122"/>
                <a:cs typeface="新宋体" panose="02010609030101010101" charset="-122"/>
              </a:rPr>
              <a:t>基本概念</a:t>
            </a:r>
          </a:p>
          <a:p>
            <a:pPr marL="184150">
              <a:lnSpc>
                <a:spcPct val="100000"/>
              </a:lnSpc>
            </a:pPr>
            <a:endParaRPr sz="3200" dirty="0">
              <a:latin typeface="新宋体" panose="02010609030101010101" charset="-122"/>
              <a:cs typeface="新宋体" panose="02010609030101010101" charset="-122"/>
            </a:endParaRPr>
          </a:p>
          <a:p>
            <a:pPr marL="12700">
              <a:lnSpc>
                <a:spcPct val="100000"/>
              </a:lnSpc>
              <a:spcBef>
                <a:spcPts val="1770"/>
              </a:spcBef>
              <a:tabLst>
                <a:tab pos="327025" algn="l"/>
              </a:tabLst>
            </a:pPr>
            <a:r>
              <a:rPr sz="1700" spc="57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图像增强分为两类：</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空间域增强：对图像的像素直接处理</a:t>
            </a:r>
            <a:endParaRPr sz="2400" dirty="0">
              <a:latin typeface="新宋体" panose="02010609030101010101" charset="-122"/>
              <a:cs typeface="新宋体" panose="02010609030101010101" charset="-122"/>
            </a:endParaRPr>
          </a:p>
          <a:p>
            <a:pPr marL="469900">
              <a:lnSpc>
                <a:spcPts val="2860"/>
              </a:lnSpc>
              <a:spcBef>
                <a:spcPts val="143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频域增强 ： 修改图像的傅里叶变换（后面介绍）</a:t>
            </a:r>
            <a:endParaRPr sz="2400" dirty="0">
              <a:latin typeface="新宋体" panose="02010609030101010101" charset="-122"/>
              <a:cs typeface="新宋体" panose="02010609030101010101" charset="-122"/>
            </a:endParaRPr>
          </a:p>
          <a:p>
            <a:pPr marL="12700">
              <a:lnSpc>
                <a:spcPts val="4660"/>
              </a:lnSpc>
              <a:tabLst>
                <a:tab pos="327025" algn="l"/>
              </a:tabLst>
            </a:pPr>
            <a:r>
              <a:rPr sz="2550" spc="862" baseline="2000" dirty="0">
                <a:solidFill>
                  <a:srgbClr val="EE2B0A"/>
                </a:solidFill>
                <a:latin typeface="Segoe UI Symbol" panose="020B0502040204020203"/>
                <a:cs typeface="Segoe UI Symbol" panose="020B0502040204020203"/>
              </a:rPr>
              <a:t>•	</a:t>
            </a:r>
            <a:r>
              <a:rPr sz="3600" b="1" spc="-15" baseline="1000" dirty="0">
                <a:latin typeface="新宋体" panose="02010609030101010101" charset="-122"/>
                <a:cs typeface="新宋体" panose="02010609030101010101" charset="-122"/>
              </a:rPr>
              <a:t>空间域增强：</a:t>
            </a:r>
            <a:r>
              <a:rPr sz="3600" b="1" spc="719" baseline="1000" dirty="0">
                <a:latin typeface="新宋体" panose="02010609030101010101" charset="-122"/>
                <a:cs typeface="新宋体" panose="02010609030101010101" charset="-122"/>
              </a:rPr>
              <a:t> </a:t>
            </a:r>
            <a:r>
              <a:rPr sz="2750" i="1" spc="60" dirty="0">
                <a:latin typeface="Times New Roman" panose="02020603050405020304"/>
                <a:cs typeface="Times New Roman" panose="02020603050405020304"/>
              </a:rPr>
              <a:t>g</a:t>
            </a:r>
            <a:r>
              <a:rPr sz="3750" spc="-365" dirty="0">
                <a:latin typeface="Symbol" panose="05050102010706020507"/>
                <a:cs typeface="Symbol" panose="05050102010706020507"/>
              </a:rPr>
              <a:t></a:t>
            </a:r>
            <a:r>
              <a:rPr sz="2750" i="1" spc="-85" dirty="0">
                <a:latin typeface="Times New Roman" panose="02020603050405020304"/>
                <a:cs typeface="Times New Roman" panose="02020603050405020304"/>
              </a:rPr>
              <a:t>x</a:t>
            </a:r>
            <a:r>
              <a:rPr sz="2750" dirty="0">
                <a:latin typeface="Times New Roman" panose="02020603050405020304"/>
                <a:cs typeface="Times New Roman" panose="02020603050405020304"/>
              </a:rPr>
              <a:t>,</a:t>
            </a:r>
            <a:r>
              <a:rPr sz="2750" spc="-204" dirty="0">
                <a:latin typeface="Times New Roman" panose="02020603050405020304"/>
                <a:cs typeface="Times New Roman" panose="02020603050405020304"/>
              </a:rPr>
              <a:t> </a:t>
            </a:r>
            <a:r>
              <a:rPr sz="2750" i="1" spc="70" dirty="0">
                <a:latin typeface="Times New Roman" panose="02020603050405020304"/>
                <a:cs typeface="Times New Roman" panose="02020603050405020304"/>
              </a:rPr>
              <a:t>y</a:t>
            </a:r>
            <a:r>
              <a:rPr sz="3750" spc="-430" dirty="0">
                <a:latin typeface="Symbol" panose="05050102010706020507"/>
                <a:cs typeface="Symbol" panose="05050102010706020507"/>
              </a:rPr>
              <a:t></a:t>
            </a:r>
            <a:r>
              <a:rPr sz="3750" spc="-535" dirty="0">
                <a:latin typeface="Times New Roman" panose="02020603050405020304"/>
                <a:cs typeface="Times New Roman" panose="02020603050405020304"/>
              </a:rPr>
              <a:t> </a:t>
            </a:r>
            <a:r>
              <a:rPr sz="2750" spc="5" dirty="0">
                <a:latin typeface="Symbol" panose="05050102010706020507"/>
                <a:cs typeface="Symbol" panose="05050102010706020507"/>
              </a:rPr>
              <a:t></a:t>
            </a:r>
            <a:r>
              <a:rPr sz="2750" spc="-355" dirty="0">
                <a:latin typeface="Times New Roman" panose="02020603050405020304"/>
                <a:cs typeface="Times New Roman" panose="02020603050405020304"/>
              </a:rPr>
              <a:t> </a:t>
            </a:r>
            <a:r>
              <a:rPr sz="2750" i="1" spc="135" dirty="0">
                <a:latin typeface="Times New Roman" panose="02020603050405020304"/>
                <a:cs typeface="Times New Roman" panose="02020603050405020304"/>
              </a:rPr>
              <a:t>T</a:t>
            </a:r>
            <a:r>
              <a:rPr sz="3900" spc="-145" dirty="0">
                <a:latin typeface="Symbol" panose="05050102010706020507"/>
                <a:cs typeface="Symbol" panose="05050102010706020507"/>
              </a:rPr>
              <a:t></a:t>
            </a:r>
            <a:r>
              <a:rPr sz="2750" i="1" spc="5" dirty="0">
                <a:latin typeface="Times New Roman" panose="02020603050405020304"/>
                <a:cs typeface="Times New Roman" panose="02020603050405020304"/>
              </a:rPr>
              <a:t>f</a:t>
            </a:r>
            <a:r>
              <a:rPr sz="2750" i="1" spc="-175" dirty="0">
                <a:latin typeface="Times New Roman" panose="02020603050405020304"/>
                <a:cs typeface="Times New Roman" panose="02020603050405020304"/>
              </a:rPr>
              <a:t> </a:t>
            </a:r>
            <a:r>
              <a:rPr sz="3750" spc="-365" dirty="0">
                <a:latin typeface="Symbol" panose="05050102010706020507"/>
                <a:cs typeface="Symbol" panose="05050102010706020507"/>
              </a:rPr>
              <a:t></a:t>
            </a:r>
            <a:r>
              <a:rPr sz="2750" i="1" spc="-95" dirty="0">
                <a:latin typeface="Times New Roman" panose="02020603050405020304"/>
                <a:cs typeface="Times New Roman" panose="02020603050405020304"/>
              </a:rPr>
              <a:t>x</a:t>
            </a:r>
            <a:r>
              <a:rPr sz="2750" dirty="0">
                <a:latin typeface="Times New Roman" panose="02020603050405020304"/>
                <a:cs typeface="Times New Roman" panose="02020603050405020304"/>
              </a:rPr>
              <a:t>,</a:t>
            </a:r>
            <a:r>
              <a:rPr sz="2750" spc="-200" dirty="0">
                <a:latin typeface="Times New Roman" panose="02020603050405020304"/>
                <a:cs typeface="Times New Roman" panose="02020603050405020304"/>
              </a:rPr>
              <a:t> </a:t>
            </a:r>
            <a:r>
              <a:rPr sz="2750" i="1" spc="65" dirty="0">
                <a:latin typeface="Times New Roman" panose="02020603050405020304"/>
                <a:cs typeface="Times New Roman" panose="02020603050405020304"/>
              </a:rPr>
              <a:t>y</a:t>
            </a:r>
            <a:r>
              <a:rPr sz="3750" spc="-595" dirty="0">
                <a:latin typeface="Symbol" panose="05050102010706020507"/>
                <a:cs typeface="Symbol" panose="05050102010706020507"/>
              </a:rPr>
              <a:t></a:t>
            </a:r>
            <a:r>
              <a:rPr sz="3900" spc="-480" dirty="0">
                <a:latin typeface="Symbol" panose="05050102010706020507"/>
                <a:cs typeface="Symbol" panose="05050102010706020507"/>
              </a:rPr>
              <a:t></a:t>
            </a:r>
            <a:endParaRPr sz="3900" dirty="0">
              <a:latin typeface="Symbol" panose="05050102010706020507"/>
              <a:cs typeface="Symbol" panose="05050102010706020507"/>
            </a:endParaRPr>
          </a:p>
          <a:p>
            <a:pPr marL="469900">
              <a:lnSpc>
                <a:spcPct val="100000"/>
              </a:lnSpc>
              <a:spcBef>
                <a:spcPts val="110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f(x,y)是原图像</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g(x,y)是处理后的图像</a:t>
            </a:r>
            <a:endParaRPr sz="2400" dirty="0">
              <a:latin typeface="新宋体" panose="02010609030101010101" charset="-122"/>
              <a:cs typeface="新宋体" panose="02010609030101010101" charset="-122"/>
            </a:endParaRPr>
          </a:p>
          <a:p>
            <a:pPr marL="469900">
              <a:lnSpc>
                <a:spcPct val="100000"/>
              </a:lnSpc>
              <a:spcBef>
                <a:spcPts val="143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T是作用于f的操作，定义在(x,y)的邻域</a:t>
            </a:r>
            <a:endParaRPr sz="2400" dirty="0">
              <a:latin typeface="新宋体" panose="02010609030101010101" charset="-122"/>
              <a:cs typeface="新宋体" panose="02010609030101010101" charset="-122"/>
            </a:endParaRPr>
          </a:p>
          <a:p>
            <a:pPr marL="12700">
              <a:lnSpc>
                <a:spcPct val="100000"/>
              </a:lnSpc>
              <a:spcBef>
                <a:spcPts val="75"/>
              </a:spcBef>
              <a:tabLst>
                <a:tab pos="327025" algn="l"/>
              </a:tabLst>
            </a:pPr>
            <a:r>
              <a:rPr sz="1700" spc="57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空间域增强的简化形式：</a:t>
            </a:r>
            <a:r>
              <a:rPr sz="2400" b="1" spc="-265" dirty="0">
                <a:latin typeface="新宋体" panose="02010609030101010101" charset="-122"/>
                <a:cs typeface="新宋体" panose="02010609030101010101" charset="-122"/>
              </a:rPr>
              <a:t> </a:t>
            </a:r>
            <a:r>
              <a:rPr sz="4125" i="1" spc="7" baseline="-4000" dirty="0">
                <a:latin typeface="Times New Roman" panose="02020603050405020304"/>
                <a:cs typeface="Times New Roman" panose="02020603050405020304"/>
              </a:rPr>
              <a:t>s</a:t>
            </a:r>
            <a:r>
              <a:rPr sz="4125" i="1" spc="-165" baseline="-4000" dirty="0">
                <a:latin typeface="Times New Roman" panose="02020603050405020304"/>
                <a:cs typeface="Times New Roman" panose="02020603050405020304"/>
              </a:rPr>
              <a:t> </a:t>
            </a:r>
            <a:r>
              <a:rPr sz="4125" spc="7" baseline="-4000" dirty="0">
                <a:latin typeface="Symbol" panose="05050102010706020507"/>
                <a:cs typeface="Symbol" panose="05050102010706020507"/>
              </a:rPr>
              <a:t></a:t>
            </a:r>
            <a:r>
              <a:rPr sz="4125" spc="-540" baseline="-4000" dirty="0">
                <a:latin typeface="Times New Roman" panose="02020603050405020304"/>
                <a:cs typeface="Times New Roman" panose="02020603050405020304"/>
              </a:rPr>
              <a:t> </a:t>
            </a:r>
            <a:r>
              <a:rPr sz="4125" i="1" spc="284" baseline="-4000" dirty="0">
                <a:latin typeface="Times New Roman" panose="02020603050405020304"/>
                <a:cs typeface="Times New Roman" panose="02020603050405020304"/>
              </a:rPr>
              <a:t>T</a:t>
            </a:r>
            <a:r>
              <a:rPr sz="5625" spc="-727" baseline="-2000" dirty="0">
                <a:latin typeface="Symbol" panose="05050102010706020507"/>
                <a:cs typeface="Symbol" panose="05050102010706020507"/>
              </a:rPr>
              <a:t></a:t>
            </a:r>
            <a:r>
              <a:rPr sz="4125" i="1" spc="217" baseline="-4000" dirty="0">
                <a:latin typeface="Times New Roman" panose="02020603050405020304"/>
                <a:cs typeface="Times New Roman" panose="02020603050405020304"/>
              </a:rPr>
              <a:t>r</a:t>
            </a:r>
            <a:r>
              <a:rPr sz="5625" spc="-644" baseline="-2000" dirty="0">
                <a:latin typeface="Symbol" panose="05050102010706020507"/>
                <a:cs typeface="Symbol" panose="05050102010706020507"/>
              </a:rPr>
              <a:t></a:t>
            </a:r>
            <a:endParaRPr sz="5625" baseline="-2000" dirty="0">
              <a:latin typeface="Symbol" panose="05050102010706020507"/>
              <a:cs typeface="Symbol" panose="05050102010706020507"/>
            </a:endParaRPr>
          </a:p>
          <a:p>
            <a:pPr marL="469900">
              <a:lnSpc>
                <a:spcPct val="100000"/>
              </a:lnSpc>
              <a:spcBef>
                <a:spcPts val="1160"/>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r是f(x,y)在任意点(x,y)的灰度级</a:t>
            </a:r>
            <a:endParaRPr sz="2400" dirty="0">
              <a:latin typeface="新宋体" panose="02010609030101010101" charset="-122"/>
              <a:cs typeface="新宋体" panose="02010609030101010101" charset="-122"/>
            </a:endParaRPr>
          </a:p>
          <a:p>
            <a:pPr marL="469900">
              <a:lnSpc>
                <a:spcPts val="2835"/>
              </a:lnSpc>
              <a:spcBef>
                <a:spcPts val="1435"/>
              </a:spcBef>
              <a:tabLst>
                <a:tab pos="7918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s是g(x,y)在任意点(x,y)的灰度级</a:t>
            </a:r>
            <a:endParaRPr sz="2400" dirty="0">
              <a:latin typeface="新宋体" panose="02010609030101010101" charset="-122"/>
              <a:cs typeface="新宋体" panose="02010609030101010101"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97329" y="959865"/>
            <a:ext cx="1243965"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点运算</a:t>
            </a:r>
            <a:endParaRPr sz="3200">
              <a:latin typeface="新宋体" panose="02010609030101010101" charset="-122"/>
              <a:cs typeface="新宋体" panose="02010609030101010101" charset="-122"/>
            </a:endParaRPr>
          </a:p>
        </p:txBody>
      </p:sp>
      <p:sp>
        <p:nvSpPr>
          <p:cNvPr id="5" name="object 5"/>
          <p:cNvSpPr/>
          <p:nvPr/>
        </p:nvSpPr>
        <p:spPr>
          <a:xfrm>
            <a:off x="2413139" y="1833372"/>
            <a:ext cx="6966204" cy="51130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77331" y="563192"/>
            <a:ext cx="6118860" cy="98488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点运算</a:t>
            </a:r>
            <a:r>
              <a:rPr sz="3200" b="1" spc="-5" dirty="0">
                <a:latin typeface="Times New Roman" panose="02020603050405020304"/>
                <a:cs typeface="Times New Roman" panose="02020603050405020304"/>
              </a:rPr>
              <a:t>——</a:t>
            </a:r>
            <a:r>
              <a:rPr sz="3200" b="1" spc="-15" dirty="0">
                <a:latin typeface="新宋体" panose="02010609030101010101" charset="-122"/>
                <a:cs typeface="新宋体" panose="02010609030101010101" charset="-122"/>
              </a:rPr>
              <a:t>1</a:t>
            </a:r>
            <a:r>
              <a:rPr lang="en-US" sz="3200" b="1" spc="-15" dirty="0">
                <a:latin typeface="新宋体" panose="02010609030101010101" charset="-122"/>
                <a:cs typeface="新宋体" panose="02010609030101010101" charset="-122"/>
              </a:rPr>
              <a:t> </a:t>
            </a:r>
            <a:r>
              <a:rPr sz="3200" b="1" spc="-15" dirty="0" err="1">
                <a:latin typeface="新宋体" panose="02010609030101010101" charset="-122"/>
                <a:cs typeface="新宋体" panose="02010609030101010101" charset="-122"/>
              </a:rPr>
              <a:t>反转变换</a:t>
            </a:r>
            <a:endParaRPr lang="en-US" sz="3200" b="1" spc="-15" dirty="0">
              <a:latin typeface="新宋体" panose="02010609030101010101" charset="-122"/>
              <a:cs typeface="新宋体" panose="02010609030101010101" charset="-122"/>
            </a:endParaRPr>
          </a:p>
          <a:p>
            <a:pPr marL="12700">
              <a:lnSpc>
                <a:spcPct val="100000"/>
              </a:lnSpc>
            </a:pPr>
            <a:r>
              <a:rPr lang="en-US" sz="3200" b="1" spc="-15" dirty="0">
                <a:latin typeface="新宋体" panose="02010609030101010101" charset="-122"/>
                <a:cs typeface="新宋体" panose="02010609030101010101" charset="-122"/>
              </a:rPr>
              <a:t>          </a:t>
            </a:r>
            <a:r>
              <a:rPr sz="3200" b="1" spc="-15" dirty="0">
                <a:latin typeface="新宋体" panose="02010609030101010101" charset="-122"/>
                <a:cs typeface="新宋体" panose="02010609030101010101" charset="-122"/>
              </a:rPr>
              <a:t>2</a:t>
            </a:r>
            <a:r>
              <a:rPr lang="en-US" sz="3200" b="1" spc="-15" dirty="0">
                <a:latin typeface="新宋体" panose="02010609030101010101" charset="-122"/>
                <a:cs typeface="新宋体" panose="02010609030101010101" charset="-122"/>
              </a:rPr>
              <a:t> </a:t>
            </a:r>
            <a:r>
              <a:rPr sz="3200" b="1" spc="-15" dirty="0" err="1">
                <a:latin typeface="新宋体" panose="02010609030101010101" charset="-122"/>
                <a:cs typeface="新宋体" panose="02010609030101010101" charset="-122"/>
              </a:rPr>
              <a:t>对数变换</a:t>
            </a:r>
            <a:endParaRPr sz="3200" dirty="0">
              <a:latin typeface="新宋体" panose="02010609030101010101" charset="-122"/>
              <a:cs typeface="新宋体" panose="02010609030101010101" charset="-122"/>
            </a:endParaRPr>
          </a:p>
        </p:txBody>
      </p:sp>
      <p:sp>
        <p:nvSpPr>
          <p:cNvPr id="5" name="object 5"/>
          <p:cNvSpPr txBox="1"/>
          <p:nvPr/>
        </p:nvSpPr>
        <p:spPr>
          <a:xfrm>
            <a:off x="1681098" y="2126488"/>
            <a:ext cx="186690" cy="269875"/>
          </a:xfrm>
          <a:prstGeom prst="rect">
            <a:avLst/>
          </a:prstGeom>
        </p:spPr>
        <p:txBody>
          <a:bodyPr vert="horz" wrap="square" lIns="0" tIns="0" rIns="0" bIns="0" rtlCol="0">
            <a:spAutoFit/>
          </a:bodyPr>
          <a:lstStyle/>
          <a:p>
            <a:pPr marL="12700">
              <a:lnSpc>
                <a:spcPct val="100000"/>
              </a:lnSpc>
            </a:pPr>
            <a:r>
              <a:rPr sz="1700" spc="575" dirty="0">
                <a:solidFill>
                  <a:srgbClr val="EE2B0A"/>
                </a:solidFill>
                <a:latin typeface="Segoe UI Symbol" panose="020B0502040204020203"/>
                <a:cs typeface="Segoe UI Symbol" panose="020B0502040204020203"/>
              </a:rPr>
              <a:t>•</a:t>
            </a:r>
            <a:endParaRPr sz="1700">
              <a:latin typeface="Segoe UI Symbol" panose="020B0502040204020203"/>
              <a:cs typeface="Segoe UI Symbol" panose="020B0502040204020203"/>
            </a:endParaRPr>
          </a:p>
        </p:txBody>
      </p:sp>
      <p:sp>
        <p:nvSpPr>
          <p:cNvPr id="6" name="object 6"/>
          <p:cNvSpPr txBox="1"/>
          <p:nvPr/>
        </p:nvSpPr>
        <p:spPr>
          <a:xfrm>
            <a:off x="2138311" y="2602991"/>
            <a:ext cx="7510780" cy="360680"/>
          </a:xfrm>
          <a:prstGeom prst="rect">
            <a:avLst/>
          </a:prstGeom>
        </p:spPr>
        <p:txBody>
          <a:bodyPr vert="horz" wrap="square" lIns="0" tIns="0" rIns="0" bIns="0" rtlCol="0">
            <a:spAutoFit/>
          </a:bodyPr>
          <a:lstStyle/>
          <a:p>
            <a:pPr marL="12700">
              <a:lnSpc>
                <a:spcPts val="2840"/>
              </a:lnSpc>
              <a:tabLst>
                <a:tab pos="3346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[0,L-1]为图像的灰度级。作用：黑的变白，白的变黑</a:t>
            </a:r>
            <a:endParaRPr sz="2400">
              <a:latin typeface="新宋体" panose="02010609030101010101" charset="-122"/>
              <a:cs typeface="新宋体" panose="02010609030101010101" charset="-122"/>
            </a:endParaRPr>
          </a:p>
        </p:txBody>
      </p:sp>
      <p:sp>
        <p:nvSpPr>
          <p:cNvPr id="7" name="object 7"/>
          <p:cNvSpPr txBox="1"/>
          <p:nvPr/>
        </p:nvSpPr>
        <p:spPr>
          <a:xfrm>
            <a:off x="1681098" y="3405885"/>
            <a:ext cx="186690" cy="269875"/>
          </a:xfrm>
          <a:prstGeom prst="rect">
            <a:avLst/>
          </a:prstGeom>
        </p:spPr>
        <p:txBody>
          <a:bodyPr vert="horz" wrap="square" lIns="0" tIns="0" rIns="0" bIns="0" rtlCol="0">
            <a:spAutoFit/>
          </a:bodyPr>
          <a:lstStyle/>
          <a:p>
            <a:pPr marL="12700">
              <a:lnSpc>
                <a:spcPct val="100000"/>
              </a:lnSpc>
            </a:pPr>
            <a:r>
              <a:rPr sz="1700" spc="575" dirty="0">
                <a:solidFill>
                  <a:srgbClr val="EE2B0A"/>
                </a:solidFill>
                <a:latin typeface="Segoe UI Symbol" panose="020B0502040204020203"/>
                <a:cs typeface="Segoe UI Symbol" panose="020B0502040204020203"/>
              </a:rPr>
              <a:t>•</a:t>
            </a:r>
            <a:endParaRPr sz="1700">
              <a:latin typeface="Segoe UI Symbol" panose="020B0502040204020203"/>
              <a:cs typeface="Segoe UI Symbol" panose="020B0502040204020203"/>
            </a:endParaRPr>
          </a:p>
        </p:txBody>
      </p:sp>
      <p:sp>
        <p:nvSpPr>
          <p:cNvPr id="8" name="object 8"/>
          <p:cNvSpPr txBox="1"/>
          <p:nvPr/>
        </p:nvSpPr>
        <p:spPr>
          <a:xfrm>
            <a:off x="2138311" y="4519167"/>
            <a:ext cx="194945" cy="269875"/>
          </a:xfrm>
          <a:prstGeom prst="rect">
            <a:avLst/>
          </a:prstGeom>
        </p:spPr>
        <p:txBody>
          <a:bodyPr vert="horz" wrap="square" lIns="0" tIns="0" rIns="0" bIns="0" rtlCol="0">
            <a:spAutoFit/>
          </a:bodyPr>
          <a:lstStyle/>
          <a:p>
            <a:pPr marL="12700">
              <a:lnSpc>
                <a:spcPct val="100000"/>
              </a:lnSpc>
            </a:pPr>
            <a:r>
              <a:rPr sz="1700" spc="55" dirty="0">
                <a:solidFill>
                  <a:srgbClr val="EE2B0A"/>
                </a:solidFill>
                <a:latin typeface="Segoe UI Symbol" panose="020B0502040204020203"/>
                <a:cs typeface="Segoe UI Symbol" panose="020B0502040204020203"/>
              </a:rPr>
              <a:t>✓</a:t>
            </a:r>
            <a:endParaRPr sz="1700">
              <a:latin typeface="Segoe UI Symbol" panose="020B0502040204020203"/>
              <a:cs typeface="Segoe UI Symbol" panose="020B0502040204020203"/>
            </a:endParaRPr>
          </a:p>
        </p:txBody>
      </p:sp>
      <p:sp>
        <p:nvSpPr>
          <p:cNvPr id="9" name="object 9"/>
          <p:cNvSpPr txBox="1"/>
          <p:nvPr/>
        </p:nvSpPr>
        <p:spPr>
          <a:xfrm>
            <a:off x="2138311" y="4978133"/>
            <a:ext cx="7358380" cy="1273810"/>
          </a:xfrm>
          <a:prstGeom prst="rect">
            <a:avLst/>
          </a:prstGeom>
        </p:spPr>
        <p:txBody>
          <a:bodyPr vert="horz" wrap="square" lIns="0" tIns="0" rIns="0" bIns="0" rtlCol="0">
            <a:spAutoFit/>
          </a:bodyPr>
          <a:lstStyle/>
          <a:p>
            <a:pPr marL="12700" marR="5080">
              <a:lnSpc>
                <a:spcPct val="100000"/>
              </a:lnSpc>
              <a:tabLst>
                <a:tab pos="3346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有时原图的动态范围太大，超出某些显示设备的允许 动态范围，如直接使用原图，则一部分细节可能丢失</a:t>
            </a:r>
            <a:endParaRPr sz="2400" dirty="0">
              <a:latin typeface="新宋体" panose="02010609030101010101" charset="-122"/>
              <a:cs typeface="新宋体" panose="02010609030101010101" charset="-122"/>
            </a:endParaRPr>
          </a:p>
          <a:p>
            <a:pPr marL="12700">
              <a:lnSpc>
                <a:spcPts val="2835"/>
              </a:lnSpc>
              <a:spcBef>
                <a:spcPts val="1430"/>
              </a:spcBef>
              <a:tabLst>
                <a:tab pos="3346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解决办法是对原图进行灰度压缩，如对数变换</a:t>
            </a:r>
            <a:endParaRPr sz="2400" dirty="0">
              <a:latin typeface="新宋体" panose="02010609030101010101" charset="-122"/>
              <a:cs typeface="新宋体" panose="02010609030101010101" charset="-122"/>
            </a:endParaRPr>
          </a:p>
        </p:txBody>
      </p:sp>
      <p:sp>
        <p:nvSpPr>
          <p:cNvPr id="10" name="object 10"/>
          <p:cNvSpPr txBox="1">
            <a:spLocks noGrp="1"/>
          </p:cNvSpPr>
          <p:nvPr>
            <p:ph type="title"/>
          </p:nvPr>
        </p:nvSpPr>
        <p:spPr>
          <a:xfrm>
            <a:off x="1995804" y="1790953"/>
            <a:ext cx="3650615" cy="541020"/>
          </a:xfrm>
          <a:prstGeom prst="rect">
            <a:avLst/>
          </a:prstGeom>
        </p:spPr>
        <p:txBody>
          <a:bodyPr vert="horz" wrap="square" lIns="0" tIns="0" rIns="0" bIns="0" rtlCol="0">
            <a:spAutoFit/>
          </a:bodyPr>
          <a:lstStyle/>
          <a:p>
            <a:pPr marL="12700">
              <a:lnSpc>
                <a:spcPct val="100000"/>
              </a:lnSpc>
            </a:pPr>
            <a:r>
              <a:rPr sz="4800" spc="-22" baseline="-14000" dirty="0">
                <a:latin typeface="新宋体" panose="02010609030101010101" charset="-122"/>
                <a:cs typeface="新宋体" panose="02010609030101010101" charset="-122"/>
              </a:rPr>
              <a:t>反转变换</a:t>
            </a:r>
            <a:r>
              <a:rPr sz="4800" spc="315" baseline="-14000" dirty="0">
                <a:latin typeface="新宋体" panose="02010609030101010101" charset="-122"/>
                <a:cs typeface="新宋体" panose="02010609030101010101" charset="-122"/>
              </a:rPr>
              <a:t>：</a:t>
            </a:r>
            <a:r>
              <a:rPr sz="2600" b="0" i="1" spc="15" dirty="0">
                <a:latin typeface="Times New Roman" panose="02020603050405020304"/>
                <a:cs typeface="Times New Roman" panose="02020603050405020304"/>
              </a:rPr>
              <a:t>s</a:t>
            </a:r>
            <a:r>
              <a:rPr sz="2600" b="0" i="1" spc="-105" dirty="0">
                <a:latin typeface="Times New Roman" panose="02020603050405020304"/>
                <a:cs typeface="Times New Roman" panose="02020603050405020304"/>
              </a:rPr>
              <a:t> </a:t>
            </a:r>
            <a:r>
              <a:rPr sz="2600" b="0" spc="15" dirty="0">
                <a:latin typeface="Symbol" panose="05050102010706020507"/>
                <a:cs typeface="Symbol" panose="05050102010706020507"/>
              </a:rPr>
              <a:t></a:t>
            </a:r>
            <a:r>
              <a:rPr sz="2600" b="0" spc="-225" dirty="0">
                <a:latin typeface="Times New Roman" panose="02020603050405020304"/>
                <a:cs typeface="Times New Roman" panose="02020603050405020304"/>
              </a:rPr>
              <a:t> </a:t>
            </a:r>
            <a:r>
              <a:rPr sz="3550" b="0" spc="-380" dirty="0">
                <a:latin typeface="Symbol" panose="05050102010706020507"/>
                <a:cs typeface="Symbol" panose="05050102010706020507"/>
              </a:rPr>
              <a:t></a:t>
            </a:r>
            <a:r>
              <a:rPr sz="2600" b="0" i="1" spc="20" dirty="0">
                <a:latin typeface="Times New Roman" panose="02020603050405020304"/>
                <a:cs typeface="Times New Roman" panose="02020603050405020304"/>
              </a:rPr>
              <a:t>L</a:t>
            </a:r>
            <a:r>
              <a:rPr sz="2600" b="0" i="1" spc="-350" dirty="0">
                <a:latin typeface="Times New Roman" panose="02020603050405020304"/>
                <a:cs typeface="Times New Roman" panose="02020603050405020304"/>
              </a:rPr>
              <a:t> </a:t>
            </a:r>
            <a:r>
              <a:rPr sz="2600" b="0" spc="30" dirty="0">
                <a:latin typeface="Symbol" panose="05050102010706020507"/>
                <a:cs typeface="Symbol" panose="05050102010706020507"/>
              </a:rPr>
              <a:t></a:t>
            </a:r>
            <a:r>
              <a:rPr sz="2600" b="0" spc="-215" dirty="0">
                <a:latin typeface="Times New Roman" panose="02020603050405020304"/>
                <a:cs typeface="Times New Roman" panose="02020603050405020304"/>
              </a:rPr>
              <a:t>1</a:t>
            </a:r>
            <a:r>
              <a:rPr sz="3550" b="0" spc="-190" dirty="0">
                <a:latin typeface="Symbol" panose="05050102010706020507"/>
                <a:cs typeface="Symbol" panose="05050102010706020507"/>
              </a:rPr>
              <a:t></a:t>
            </a:r>
            <a:r>
              <a:rPr sz="2600" b="0" spc="15" dirty="0">
                <a:latin typeface="Symbol" panose="05050102010706020507"/>
                <a:cs typeface="Symbol" panose="05050102010706020507"/>
              </a:rPr>
              <a:t></a:t>
            </a:r>
            <a:r>
              <a:rPr sz="2600" b="0" spc="-370" dirty="0">
                <a:latin typeface="Times New Roman" panose="02020603050405020304"/>
                <a:cs typeface="Times New Roman" panose="02020603050405020304"/>
              </a:rPr>
              <a:t> </a:t>
            </a:r>
            <a:r>
              <a:rPr sz="2600" b="0" i="1" spc="15" dirty="0">
                <a:latin typeface="Times New Roman" panose="02020603050405020304"/>
                <a:cs typeface="Times New Roman" panose="02020603050405020304"/>
              </a:rPr>
              <a:t>r</a:t>
            </a:r>
            <a:endParaRPr sz="2600">
              <a:latin typeface="Times New Roman" panose="02020603050405020304"/>
              <a:cs typeface="Times New Roman" panose="02020603050405020304"/>
            </a:endParaRPr>
          </a:p>
        </p:txBody>
      </p:sp>
      <p:sp>
        <p:nvSpPr>
          <p:cNvPr id="11" name="object 11"/>
          <p:cNvSpPr txBox="1"/>
          <p:nvPr/>
        </p:nvSpPr>
        <p:spPr>
          <a:xfrm>
            <a:off x="1995804" y="3137915"/>
            <a:ext cx="3891915" cy="1104900"/>
          </a:xfrm>
          <a:prstGeom prst="rect">
            <a:avLst/>
          </a:prstGeom>
        </p:spPr>
        <p:txBody>
          <a:bodyPr vert="horz" wrap="square" lIns="0" tIns="0" rIns="0" bIns="0" rtlCol="0">
            <a:spAutoFit/>
          </a:bodyPr>
          <a:lstStyle/>
          <a:p>
            <a:pPr marL="12700">
              <a:lnSpc>
                <a:spcPct val="100000"/>
              </a:lnSpc>
            </a:pPr>
            <a:r>
              <a:rPr sz="4800" b="1" spc="-22" baseline="-3000" dirty="0">
                <a:latin typeface="新宋体" panose="02010609030101010101" charset="-122"/>
                <a:cs typeface="新宋体" panose="02010609030101010101" charset="-122"/>
              </a:rPr>
              <a:t>对数变换</a:t>
            </a:r>
            <a:r>
              <a:rPr sz="4800" b="1" spc="322" baseline="-3000" dirty="0">
                <a:latin typeface="新宋体" panose="02010609030101010101" charset="-122"/>
                <a:cs typeface="新宋体" panose="02010609030101010101" charset="-122"/>
              </a:rPr>
              <a:t>：</a:t>
            </a:r>
            <a:r>
              <a:rPr sz="2650" i="1" spc="-5" dirty="0">
                <a:latin typeface="Times New Roman" panose="02020603050405020304"/>
                <a:cs typeface="Times New Roman" panose="02020603050405020304"/>
              </a:rPr>
              <a:t>s</a:t>
            </a:r>
            <a:r>
              <a:rPr sz="2650" i="1" spc="-35" dirty="0">
                <a:latin typeface="Times New Roman" panose="02020603050405020304"/>
                <a:cs typeface="Times New Roman" panose="02020603050405020304"/>
              </a:rPr>
              <a:t> </a:t>
            </a:r>
            <a:r>
              <a:rPr sz="2650" spc="-5" dirty="0">
                <a:latin typeface="Symbol" panose="05050102010706020507"/>
                <a:cs typeface="Symbol" panose="05050102010706020507"/>
              </a:rPr>
              <a:t></a:t>
            </a:r>
            <a:r>
              <a:rPr sz="2650" spc="-140" dirty="0">
                <a:latin typeface="Times New Roman" panose="02020603050405020304"/>
                <a:cs typeface="Times New Roman" panose="02020603050405020304"/>
              </a:rPr>
              <a:t> </a:t>
            </a:r>
            <a:r>
              <a:rPr sz="2650" i="1" spc="-5" dirty="0">
                <a:latin typeface="Times New Roman" panose="02020603050405020304"/>
                <a:cs typeface="Times New Roman" panose="02020603050405020304"/>
              </a:rPr>
              <a:t>c</a:t>
            </a:r>
            <a:r>
              <a:rPr sz="2650" i="1" spc="-390" dirty="0">
                <a:latin typeface="Times New Roman" panose="02020603050405020304"/>
                <a:cs typeface="Times New Roman" panose="02020603050405020304"/>
              </a:rPr>
              <a:t> </a:t>
            </a:r>
            <a:r>
              <a:rPr sz="2650" spc="-5" dirty="0">
                <a:latin typeface="Times New Roman" panose="02020603050405020304"/>
                <a:cs typeface="Times New Roman" panose="02020603050405020304"/>
              </a:rPr>
              <a:t>lo</a:t>
            </a:r>
            <a:r>
              <a:rPr sz="2650" spc="-135" dirty="0">
                <a:latin typeface="Times New Roman" panose="02020603050405020304"/>
                <a:cs typeface="Times New Roman" panose="02020603050405020304"/>
              </a:rPr>
              <a:t>g</a:t>
            </a:r>
            <a:r>
              <a:rPr sz="3600" spc="-710" dirty="0">
                <a:latin typeface="Symbol" panose="05050102010706020507"/>
                <a:cs typeface="Symbol" panose="05050102010706020507"/>
              </a:rPr>
              <a:t></a:t>
            </a:r>
            <a:r>
              <a:rPr sz="2650" spc="145" dirty="0">
                <a:latin typeface="Times New Roman" panose="02020603050405020304"/>
                <a:cs typeface="Times New Roman" panose="02020603050405020304"/>
              </a:rPr>
              <a:t>1</a:t>
            </a:r>
            <a:r>
              <a:rPr sz="2650" spc="-5" dirty="0">
                <a:latin typeface="Symbol" panose="05050102010706020507"/>
                <a:cs typeface="Symbol" panose="05050102010706020507"/>
              </a:rPr>
              <a:t></a:t>
            </a:r>
            <a:r>
              <a:rPr sz="2650" spc="-254" dirty="0">
                <a:latin typeface="Times New Roman" panose="02020603050405020304"/>
                <a:cs typeface="Times New Roman" panose="02020603050405020304"/>
              </a:rPr>
              <a:t> </a:t>
            </a:r>
            <a:r>
              <a:rPr sz="2650" i="1" spc="175" dirty="0">
                <a:latin typeface="Times New Roman" panose="02020603050405020304"/>
                <a:cs typeface="Times New Roman" panose="02020603050405020304"/>
              </a:rPr>
              <a:t>r</a:t>
            </a:r>
            <a:r>
              <a:rPr sz="3600" spc="-375" dirty="0">
                <a:latin typeface="Symbol" panose="05050102010706020507"/>
                <a:cs typeface="Symbol" panose="05050102010706020507"/>
              </a:rPr>
              <a:t></a:t>
            </a:r>
            <a:endParaRPr sz="3600" dirty="0">
              <a:latin typeface="Symbol" panose="05050102010706020507"/>
              <a:cs typeface="Symbol" panose="05050102010706020507"/>
            </a:endParaRPr>
          </a:p>
          <a:p>
            <a:pPr marL="154940">
              <a:lnSpc>
                <a:spcPts val="2835"/>
              </a:lnSpc>
              <a:spcBef>
                <a:spcPts val="1540"/>
              </a:spcBef>
              <a:tabLst>
                <a:tab pos="476250"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c是常数</a:t>
            </a:r>
            <a:endParaRPr sz="2400" dirty="0">
              <a:latin typeface="新宋体" panose="02010609030101010101" charset="-122"/>
              <a:cs typeface="新宋体" panose="02010609030101010101" charset="-122"/>
            </a:endParaRPr>
          </a:p>
        </p:txBody>
      </p:sp>
      <p:sp>
        <p:nvSpPr>
          <p:cNvPr id="12" name="object 12"/>
          <p:cNvSpPr txBox="1"/>
          <p:nvPr/>
        </p:nvSpPr>
        <p:spPr>
          <a:xfrm>
            <a:off x="2527300" y="4388866"/>
            <a:ext cx="886562" cy="430887"/>
          </a:xfrm>
          <a:prstGeom prst="rect">
            <a:avLst/>
          </a:prstGeom>
        </p:spPr>
        <p:txBody>
          <a:bodyPr vert="horz" wrap="square" lIns="0" tIns="0" rIns="0" bIns="0" rtlCol="0">
            <a:spAutoFit/>
          </a:bodyPr>
          <a:lstStyle/>
          <a:p>
            <a:pPr marL="12700">
              <a:lnSpc>
                <a:spcPct val="100000"/>
              </a:lnSpc>
            </a:pPr>
            <a:r>
              <a:rPr sz="2800" i="1" spc="5" dirty="0">
                <a:latin typeface="Times New Roman" panose="02020603050405020304"/>
                <a:cs typeface="Times New Roman" panose="02020603050405020304"/>
              </a:rPr>
              <a:t>r </a:t>
            </a:r>
            <a:r>
              <a:rPr sz="2800" i="1" spc="-160" dirty="0">
                <a:latin typeface="Times New Roman" panose="02020603050405020304"/>
                <a:cs typeface="Times New Roman" panose="02020603050405020304"/>
              </a:rPr>
              <a:t> </a:t>
            </a:r>
            <a:r>
              <a:rPr sz="2800" spc="10" dirty="0">
                <a:latin typeface="Symbol" panose="05050102010706020507"/>
                <a:cs typeface="Symbol" panose="05050102010706020507"/>
              </a:rPr>
              <a:t></a:t>
            </a:r>
            <a:r>
              <a:rPr sz="2800" dirty="0">
                <a:latin typeface="Times New Roman" panose="02020603050405020304"/>
                <a:cs typeface="Times New Roman" panose="02020603050405020304"/>
              </a:rPr>
              <a:t> </a:t>
            </a:r>
            <a:r>
              <a:rPr sz="2800" spc="-220" dirty="0">
                <a:latin typeface="Times New Roman" panose="02020603050405020304"/>
                <a:cs typeface="Times New Roman" panose="02020603050405020304"/>
              </a:rPr>
              <a:t> </a:t>
            </a:r>
            <a:r>
              <a:rPr sz="2800" spc="10" dirty="0">
                <a:latin typeface="Times New Roman" panose="02020603050405020304"/>
                <a:cs typeface="Times New Roman" panose="02020603050405020304"/>
              </a:rPr>
              <a:t>0</a:t>
            </a:r>
            <a:endParaRPr sz="2800" dirty="0">
              <a:latin typeface="Times New Roman" panose="02020603050405020304"/>
              <a:cs typeface="Times New Roman" panose="02020603050405020304"/>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97329" y="933196"/>
            <a:ext cx="6118860" cy="498475"/>
          </a:xfrm>
          <a:prstGeom prst="rect">
            <a:avLst/>
          </a:prstGeom>
        </p:spPr>
        <p:txBody>
          <a:bodyPr vert="horz" wrap="square" lIns="0" tIns="0" rIns="0" bIns="0" rtlCol="0">
            <a:spAutoFit/>
          </a:bodyPr>
          <a:lstStyle/>
          <a:p>
            <a:pPr marL="12700">
              <a:lnSpc>
                <a:spcPct val="100000"/>
              </a:lnSpc>
            </a:pPr>
            <a:r>
              <a:rPr sz="3200" b="1" spc="-15" dirty="0">
                <a:latin typeface="新宋体" panose="02010609030101010101" charset="-122"/>
                <a:cs typeface="新宋体" panose="02010609030101010101" charset="-122"/>
              </a:rPr>
              <a:t>2</a:t>
            </a:r>
            <a:r>
              <a:rPr lang="en-US" sz="3200" b="1" spc="-15" dirty="0">
                <a:latin typeface="新宋体" panose="02010609030101010101" charset="-122"/>
                <a:cs typeface="新宋体" panose="02010609030101010101" charset="-122"/>
              </a:rPr>
              <a:t> </a:t>
            </a:r>
            <a:r>
              <a:rPr sz="3200" b="1" spc="-15" dirty="0" err="1">
                <a:latin typeface="新宋体" panose="02010609030101010101" charset="-122"/>
                <a:cs typeface="新宋体" panose="02010609030101010101" charset="-122"/>
              </a:rPr>
              <a:t>对数变换</a:t>
            </a:r>
            <a:endParaRPr sz="3200" dirty="0">
              <a:latin typeface="新宋体" panose="02010609030101010101" charset="-122"/>
              <a:cs typeface="新宋体" panose="02010609030101010101"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700" y="2098997"/>
            <a:ext cx="6819900" cy="50863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10233" y="658967"/>
            <a:ext cx="7472933" cy="769349"/>
          </a:xfrm>
          <a:prstGeom prst="rect">
            <a:avLst/>
          </a:prstGeom>
        </p:spPr>
        <p:txBody>
          <a:bodyPr vert="horz" wrap="square" lIns="0" tIns="274228" rIns="0" bIns="0" rtlCol="0">
            <a:spAutoFit/>
          </a:bodyPr>
          <a:lstStyle/>
          <a:p>
            <a:pPr marL="399415">
              <a:lnSpc>
                <a:spcPct val="100000"/>
              </a:lnSpc>
            </a:pPr>
            <a:r>
              <a:rPr spc="-15" dirty="0" err="1">
                <a:latin typeface="新宋体" panose="02010609030101010101" charset="-122"/>
                <a:cs typeface="新宋体" panose="02010609030101010101" charset="-122"/>
              </a:rPr>
              <a:t>点运算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2</a:t>
            </a:r>
            <a:r>
              <a:rPr lang="en-US" spc="-15" dirty="0">
                <a:latin typeface="新宋体" panose="02010609030101010101" charset="-122"/>
                <a:cs typeface="新宋体" panose="02010609030101010101" charset="-122"/>
              </a:rPr>
              <a:t> </a:t>
            </a:r>
            <a:r>
              <a:rPr spc="-15" dirty="0" err="1">
                <a:latin typeface="新宋体" panose="02010609030101010101" charset="-122"/>
                <a:cs typeface="新宋体" panose="02010609030101010101" charset="-122"/>
              </a:rPr>
              <a:t>对数变换</a:t>
            </a:r>
            <a:endParaRPr spc="-15" dirty="0">
              <a:latin typeface="新宋体" panose="02010609030101010101" charset="-122"/>
              <a:cs typeface="新宋体" panose="02010609030101010101" charset="-122"/>
            </a:endParaRPr>
          </a:p>
        </p:txBody>
      </p:sp>
      <p:sp>
        <p:nvSpPr>
          <p:cNvPr id="5" name="object 5"/>
          <p:cNvSpPr/>
          <p:nvPr/>
        </p:nvSpPr>
        <p:spPr>
          <a:xfrm>
            <a:off x="1630565" y="4283202"/>
            <a:ext cx="6308597" cy="234924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body" idx="1"/>
          </p:nvPr>
        </p:nvSpPr>
        <p:spPr>
          <a:prstGeom prst="rect">
            <a:avLst/>
          </a:prstGeom>
        </p:spPr>
        <p:txBody>
          <a:bodyPr vert="horz" wrap="square" lIns="0" tIns="127761" rIns="0" bIns="0" rtlCol="0">
            <a:spAutoFit/>
          </a:bodyPr>
          <a:lstStyle/>
          <a:p>
            <a:pPr marL="786130">
              <a:lnSpc>
                <a:spcPct val="100000"/>
              </a:lnSpc>
              <a:tabLst>
                <a:tab pos="1153160" algn="l"/>
              </a:tabLst>
            </a:pPr>
            <a:r>
              <a:rPr sz="2000" spc="67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图a显示了值为0</a:t>
            </a:r>
            <a:r>
              <a:rPr sz="2800" b="1" spc="-10" dirty="0">
                <a:latin typeface="新宋体" panose="02010609030101010101" charset="-122"/>
                <a:cs typeface="新宋体" panose="02010609030101010101" charset="-122"/>
              </a:rPr>
              <a:t>-</a:t>
            </a:r>
            <a:r>
              <a:rPr sz="2800" b="1" spc="-330" dirty="0">
                <a:latin typeface="新宋体" panose="02010609030101010101" charset="-122"/>
                <a:cs typeface="新宋体" panose="02010609030101010101" charset="-122"/>
              </a:rPr>
              <a:t> </a:t>
            </a:r>
            <a:r>
              <a:rPr sz="4200" spc="-330" baseline="7000" dirty="0">
                <a:latin typeface="Times New Roman" panose="02020603050405020304"/>
                <a:cs typeface="Times New Roman" panose="02020603050405020304"/>
              </a:rPr>
              <a:t>1</a:t>
            </a:r>
            <a:r>
              <a:rPr sz="4200" spc="-172" baseline="7000" dirty="0">
                <a:latin typeface="Times New Roman" panose="02020603050405020304"/>
                <a:cs typeface="Times New Roman" panose="02020603050405020304"/>
              </a:rPr>
              <a:t>.</a:t>
            </a:r>
            <a:r>
              <a:rPr sz="4200" spc="-22" baseline="7000" dirty="0">
                <a:latin typeface="Times New Roman" panose="02020603050405020304"/>
                <a:cs typeface="Times New Roman" panose="02020603050405020304"/>
              </a:rPr>
              <a:t>5</a:t>
            </a:r>
            <a:r>
              <a:rPr sz="4200" spc="-240" baseline="7000" dirty="0">
                <a:latin typeface="Symbol" panose="05050102010706020507"/>
                <a:cs typeface="Symbol" panose="05050102010706020507"/>
              </a:rPr>
              <a:t></a:t>
            </a:r>
            <a:r>
              <a:rPr sz="4200" baseline="7000" dirty="0">
                <a:latin typeface="Times New Roman" panose="02020603050405020304"/>
                <a:cs typeface="Times New Roman" panose="02020603050405020304"/>
              </a:rPr>
              <a:t>1</a:t>
            </a:r>
            <a:r>
              <a:rPr sz="4200" spc="-502" baseline="7000" dirty="0">
                <a:latin typeface="Times New Roman" panose="02020603050405020304"/>
                <a:cs typeface="Times New Roman" panose="02020603050405020304"/>
              </a:rPr>
              <a:t>0</a:t>
            </a:r>
            <a:r>
              <a:rPr sz="2925" spc="7" baseline="46000" dirty="0">
                <a:latin typeface="Times New Roman" panose="02020603050405020304"/>
                <a:cs typeface="Times New Roman" panose="02020603050405020304"/>
              </a:rPr>
              <a:t>6</a:t>
            </a:r>
            <a:r>
              <a:rPr sz="2925" spc="359" baseline="46000" dirty="0">
                <a:latin typeface="Times New Roman" panose="02020603050405020304"/>
                <a:cs typeface="Times New Roman" panose="02020603050405020304"/>
              </a:rPr>
              <a:t> </a:t>
            </a:r>
            <a:r>
              <a:rPr sz="2800" b="1" spc="-10" dirty="0">
                <a:latin typeface="新宋体" panose="02010609030101010101" charset="-122"/>
                <a:cs typeface="新宋体" panose="02010609030101010101" charset="-122"/>
              </a:rPr>
              <a:t>的</a:t>
            </a:r>
            <a:r>
              <a:rPr sz="2800" b="1" spc="-15" dirty="0">
                <a:latin typeface="新宋体" panose="02010609030101010101" charset="-122"/>
                <a:cs typeface="新宋体" panose="02010609030101010101" charset="-122"/>
              </a:rPr>
              <a:t>傅里叶频谱</a:t>
            </a:r>
            <a:endParaRPr sz="2800">
              <a:latin typeface="新宋体" panose="02010609030101010101" charset="-122"/>
              <a:cs typeface="新宋体" panose="02010609030101010101" charset="-122"/>
            </a:endParaRPr>
          </a:p>
          <a:p>
            <a:pPr marL="786130">
              <a:lnSpc>
                <a:spcPct val="100000"/>
              </a:lnSpc>
              <a:spcBef>
                <a:spcPts val="1690"/>
              </a:spcBef>
              <a:tabLst>
                <a:tab pos="1153160" algn="l"/>
              </a:tabLst>
            </a:pPr>
            <a:r>
              <a:rPr sz="2000" spc="67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在一个8位的系统中显示</a:t>
            </a:r>
            <a:endParaRPr sz="2800">
              <a:latin typeface="新宋体" panose="02010609030101010101" charset="-122"/>
              <a:cs typeface="新宋体" panose="02010609030101010101" charset="-122"/>
            </a:endParaRPr>
          </a:p>
          <a:p>
            <a:pPr marL="786130">
              <a:lnSpc>
                <a:spcPts val="3295"/>
              </a:lnSpc>
              <a:spcBef>
                <a:spcPts val="1685"/>
              </a:spcBef>
              <a:tabLst>
                <a:tab pos="1153160" algn="l"/>
              </a:tabLst>
            </a:pPr>
            <a:r>
              <a:rPr sz="2000" spc="67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图b显示了对数变换在8位系统中的显示结果</a:t>
            </a:r>
            <a:endParaRPr sz="2800">
              <a:latin typeface="新宋体" panose="02010609030101010101" charset="-122"/>
              <a:cs typeface="新宋体" panose="02010609030101010101" charset="-122"/>
            </a:endParaRPr>
          </a:p>
        </p:txBody>
      </p:sp>
      <p:sp>
        <p:nvSpPr>
          <p:cNvPr id="7" name="object 7"/>
          <p:cNvSpPr txBox="1"/>
          <p:nvPr/>
        </p:nvSpPr>
        <p:spPr>
          <a:xfrm>
            <a:off x="3959478" y="3732021"/>
            <a:ext cx="2286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a</a:t>
            </a:r>
            <a:endParaRPr sz="3200">
              <a:latin typeface="新宋体" panose="02010609030101010101" charset="-122"/>
              <a:cs typeface="新宋体" panose="02010609030101010101" charset="-122"/>
            </a:endParaRPr>
          </a:p>
        </p:txBody>
      </p:sp>
      <p:sp>
        <p:nvSpPr>
          <p:cNvPr id="8" name="object 8"/>
          <p:cNvSpPr txBox="1"/>
          <p:nvPr/>
        </p:nvSpPr>
        <p:spPr>
          <a:xfrm>
            <a:off x="6557886" y="3761752"/>
            <a:ext cx="22860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b</a:t>
            </a:r>
            <a:endParaRPr sz="3200">
              <a:latin typeface="新宋体" panose="02010609030101010101" charset="-122"/>
              <a:cs typeface="新宋体" panose="0201060903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00898" rIns="0" bIns="0" rtlCol="0">
            <a:spAutoFit/>
          </a:bodyPr>
          <a:lstStyle/>
          <a:p>
            <a:pPr marL="124460">
              <a:lnSpc>
                <a:spcPts val="3750"/>
              </a:lnSpc>
            </a:pPr>
            <a:r>
              <a:rPr spc="-15" dirty="0">
                <a:latin typeface="新宋体" panose="02010609030101010101" charset="-122"/>
                <a:cs typeface="新宋体" panose="02010609030101010101" charset="-122"/>
              </a:rPr>
              <a:t>国内外相关会议和杂志</a:t>
            </a:r>
          </a:p>
        </p:txBody>
      </p:sp>
      <p:sp>
        <p:nvSpPr>
          <p:cNvPr id="5" name="object 5"/>
          <p:cNvSpPr txBox="1"/>
          <p:nvPr/>
        </p:nvSpPr>
        <p:spPr>
          <a:xfrm>
            <a:off x="1897507" y="1990090"/>
            <a:ext cx="4138295" cy="476250"/>
          </a:xfrm>
          <a:prstGeom prst="rect">
            <a:avLst/>
          </a:prstGeom>
        </p:spPr>
        <p:txBody>
          <a:bodyPr vert="horz" wrap="square" lIns="0" tIns="0" rIns="0" bIns="0" rtlCol="0">
            <a:spAutoFit/>
          </a:bodyPr>
          <a:lstStyle/>
          <a:p>
            <a:pPr marL="12700">
              <a:lnSpc>
                <a:spcPts val="3750"/>
              </a:lnSpc>
              <a:tabLst>
                <a:tab pos="46926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国内杂志：一级学报</a:t>
            </a:r>
            <a:endParaRPr sz="3200">
              <a:latin typeface="新宋体" panose="02010609030101010101" charset="-122"/>
              <a:cs typeface="新宋体" panose="02010609030101010101" charset="-122"/>
            </a:endParaRPr>
          </a:p>
        </p:txBody>
      </p:sp>
      <p:sp>
        <p:nvSpPr>
          <p:cNvPr id="7" name="object 7"/>
          <p:cNvSpPr txBox="1"/>
          <p:nvPr/>
        </p:nvSpPr>
        <p:spPr>
          <a:xfrm>
            <a:off x="2341315" y="4721650"/>
            <a:ext cx="3327400" cy="2339975"/>
          </a:xfrm>
          <a:prstGeom prst="rect">
            <a:avLst/>
          </a:prstGeom>
        </p:spPr>
        <p:txBody>
          <a:bodyPr vert="horz" wrap="square" lIns="0" tIns="0" rIns="0" bIns="0" rtlCol="0">
            <a:spAutoFit/>
          </a:bodyPr>
          <a:lstStyle/>
          <a:p>
            <a:pPr marL="12700">
              <a:lnSpc>
                <a:spcPct val="100000"/>
              </a:lnSpc>
              <a:tabLst>
                <a:tab pos="46926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软件学报</a:t>
            </a:r>
            <a:endParaRPr sz="2800" dirty="0">
              <a:latin typeface="新宋体" panose="02010609030101010101" charset="-122"/>
              <a:cs typeface="新宋体" panose="02010609030101010101" charset="-122"/>
            </a:endParaRPr>
          </a:p>
          <a:p>
            <a:pPr marL="12700">
              <a:lnSpc>
                <a:spcPct val="100000"/>
              </a:lnSpc>
              <a:spcBef>
                <a:spcPts val="1685"/>
              </a:spcBef>
              <a:tabLst>
                <a:tab pos="46926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电子学报</a:t>
            </a:r>
            <a:endParaRPr sz="2800" dirty="0">
              <a:latin typeface="新宋体" panose="02010609030101010101" charset="-122"/>
              <a:cs typeface="新宋体" panose="02010609030101010101" charset="-122"/>
            </a:endParaRPr>
          </a:p>
          <a:p>
            <a:pPr marL="12700">
              <a:lnSpc>
                <a:spcPct val="100000"/>
              </a:lnSpc>
              <a:spcBef>
                <a:spcPts val="1690"/>
              </a:spcBef>
              <a:tabLst>
                <a:tab pos="46926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计算机研究与发展</a:t>
            </a:r>
            <a:endParaRPr sz="2800" dirty="0">
              <a:latin typeface="新宋体" panose="02010609030101010101" charset="-122"/>
              <a:cs typeface="新宋体" panose="02010609030101010101" charset="-122"/>
            </a:endParaRPr>
          </a:p>
          <a:p>
            <a:pPr marL="12700">
              <a:lnSpc>
                <a:spcPct val="100000"/>
              </a:lnSpc>
              <a:spcBef>
                <a:spcPts val="1515"/>
              </a:spcBef>
              <a:tabLst>
                <a:tab pos="469265" algn="l"/>
              </a:tabLst>
            </a:pPr>
            <a:r>
              <a:rPr sz="2000" spc="70" dirty="0">
                <a:solidFill>
                  <a:srgbClr val="EE2B0A"/>
                </a:solidFill>
                <a:latin typeface="Segoe UI Symbol" panose="020B0502040204020203"/>
                <a:cs typeface="Segoe UI Symbol" panose="020B0502040204020203"/>
              </a:rPr>
              <a:t>✓	</a:t>
            </a:r>
            <a:r>
              <a:rPr sz="2800" b="1" dirty="0">
                <a:latin typeface="Times New Roman" panose="02020603050405020304"/>
                <a:cs typeface="Times New Roman" panose="02020603050405020304"/>
              </a:rPr>
              <a:t>…</a:t>
            </a:r>
            <a:endParaRPr sz="2800" dirty="0">
              <a:latin typeface="Times New Roman" panose="02020603050405020304"/>
              <a:cs typeface="Times New Roman" panose="02020603050405020304"/>
            </a:endParaRPr>
          </a:p>
        </p:txBody>
      </p:sp>
      <p:graphicFrame>
        <p:nvGraphicFramePr>
          <p:cNvPr id="6" name="object 6"/>
          <p:cNvGraphicFramePr>
            <a:graphicFrameLocks noGrp="1"/>
          </p:cNvGraphicFramePr>
          <p:nvPr/>
        </p:nvGraphicFramePr>
        <p:xfrm>
          <a:off x="2341315" y="2452535"/>
          <a:ext cx="8186985" cy="1551177"/>
        </p:xfrm>
        <a:graphic>
          <a:graphicData uri="http://schemas.openxmlformats.org/drawingml/2006/table">
            <a:tbl>
              <a:tblPr firstRow="1" bandRow="1">
                <a:tableStyleId>{2D5ABB26-0587-4C30-8999-92F81FD0307C}</a:tableStyleId>
              </a:tblPr>
              <a:tblGrid>
                <a:gridCol w="3194824">
                  <a:extLst>
                    <a:ext uri="{9D8B030D-6E8A-4147-A177-3AD203B41FA5}">
                      <a16:colId xmlns="" xmlns:a16="http://schemas.microsoft.com/office/drawing/2014/main" val="20000"/>
                    </a:ext>
                  </a:extLst>
                </a:gridCol>
                <a:gridCol w="4114696">
                  <a:extLst>
                    <a:ext uri="{9D8B030D-6E8A-4147-A177-3AD203B41FA5}">
                      <a16:colId xmlns="" xmlns:a16="http://schemas.microsoft.com/office/drawing/2014/main" val="20001"/>
                    </a:ext>
                  </a:extLst>
                </a:gridCol>
                <a:gridCol w="877465">
                  <a:extLst>
                    <a:ext uri="{9D8B030D-6E8A-4147-A177-3AD203B41FA5}">
                      <a16:colId xmlns="" xmlns:a16="http://schemas.microsoft.com/office/drawing/2014/main" val="20002"/>
                    </a:ext>
                  </a:extLst>
                </a:gridCol>
              </a:tblGrid>
              <a:tr h="988942">
                <a:tc>
                  <a:txBody>
                    <a:bodyPr/>
                    <a:lstStyle/>
                    <a:p>
                      <a:pPr marL="479425" marR="80645" indent="-457200">
                        <a:lnSpc>
                          <a:spcPct val="100000"/>
                        </a:lnSpc>
                        <a:spcBef>
                          <a:spcPts val="105"/>
                        </a:spcBef>
                        <a:buClr>
                          <a:srgbClr val="EE2B0A"/>
                        </a:buClr>
                        <a:buSzPct val="71000"/>
                        <a:buFont typeface="Segoe UI Symbol" panose="020B0502040204020203"/>
                        <a:buChar char="✓"/>
                        <a:tabLst>
                          <a:tab pos="479425" algn="l"/>
                        </a:tabLst>
                      </a:pPr>
                      <a:r>
                        <a:rPr sz="2800" b="1" spc="-5" dirty="0">
                          <a:latin typeface="新宋体" panose="02010609030101010101" charset="-122"/>
                          <a:cs typeface="新宋体" panose="02010609030101010101" charset="-122"/>
                        </a:rPr>
                        <a:t>Journa</a:t>
                      </a:r>
                      <a:r>
                        <a:rPr sz="2800" b="1" dirty="0">
                          <a:latin typeface="新宋体" panose="02010609030101010101" charset="-122"/>
                          <a:cs typeface="新宋体" panose="02010609030101010101" charset="-122"/>
                        </a:rPr>
                        <a:t>l</a:t>
                      </a:r>
                      <a:r>
                        <a:rPr sz="2800" b="1" spc="-15" dirty="0">
                          <a:latin typeface="新宋体" panose="02010609030101010101" charset="-122"/>
                          <a:cs typeface="新宋体" panose="02010609030101010101" charset="-122"/>
                        </a:rPr>
                        <a:t> </a:t>
                      </a:r>
                      <a:r>
                        <a:rPr sz="2800" b="1" spc="-5" dirty="0">
                          <a:latin typeface="新宋体" panose="02010609030101010101" charset="-122"/>
                          <a:cs typeface="新宋体" panose="02010609030101010101" charset="-122"/>
                        </a:rPr>
                        <a:t>of Technology</a:t>
                      </a:r>
                      <a:endParaRPr sz="2800" dirty="0">
                        <a:latin typeface="新宋体" panose="02010609030101010101" charset="-122"/>
                        <a:cs typeface="新宋体" panose="02010609030101010101" charset="-122"/>
                      </a:endParaRPr>
                    </a:p>
                  </a:txBody>
                  <a:tcPr marL="0" marR="0" marT="0" marB="0"/>
                </a:tc>
                <a:tc>
                  <a:txBody>
                    <a:bodyPr/>
                    <a:lstStyle/>
                    <a:p>
                      <a:pPr marL="88900" marR="80645" indent="-635">
                        <a:lnSpc>
                          <a:spcPct val="100000"/>
                        </a:lnSpc>
                        <a:spcBef>
                          <a:spcPts val="105"/>
                        </a:spcBef>
                      </a:pPr>
                      <a:r>
                        <a:rPr sz="2800" b="1" spc="-5" dirty="0">
                          <a:latin typeface="新宋体" panose="02010609030101010101" charset="-122"/>
                          <a:cs typeface="新宋体" panose="02010609030101010101" charset="-122"/>
                        </a:rPr>
                        <a:t>Compute</a:t>
                      </a:r>
                      <a:r>
                        <a:rPr sz="2800" b="1" dirty="0">
                          <a:latin typeface="新宋体" panose="02010609030101010101" charset="-122"/>
                          <a:cs typeface="新宋体" panose="02010609030101010101" charset="-122"/>
                        </a:rPr>
                        <a:t>r</a:t>
                      </a:r>
                      <a:r>
                        <a:rPr sz="2800" b="1" spc="-15" dirty="0">
                          <a:latin typeface="新宋体" panose="02010609030101010101" charset="-122"/>
                          <a:cs typeface="新宋体" panose="02010609030101010101" charset="-122"/>
                        </a:rPr>
                        <a:t> </a:t>
                      </a:r>
                      <a:r>
                        <a:rPr sz="2800" b="1" spc="-5" dirty="0">
                          <a:latin typeface="新宋体" panose="02010609030101010101" charset="-122"/>
                          <a:cs typeface="新宋体" panose="02010609030101010101" charset="-122"/>
                        </a:rPr>
                        <a:t>Science (JCST)(SCI)</a:t>
                      </a:r>
                      <a:endParaRPr sz="2800" dirty="0">
                        <a:latin typeface="新宋体" panose="02010609030101010101" charset="-122"/>
                        <a:cs typeface="新宋体" panose="02010609030101010101" charset="-122"/>
                      </a:endParaRPr>
                    </a:p>
                  </a:txBody>
                  <a:tcPr marL="0" marR="0" marT="0" marB="0"/>
                </a:tc>
                <a:tc>
                  <a:txBody>
                    <a:bodyPr/>
                    <a:lstStyle/>
                    <a:p>
                      <a:pPr marL="88265">
                        <a:lnSpc>
                          <a:spcPct val="100000"/>
                        </a:lnSpc>
                        <a:spcBef>
                          <a:spcPts val="105"/>
                        </a:spcBef>
                      </a:pPr>
                      <a:r>
                        <a:rPr sz="2800" b="1" spc="-5" dirty="0">
                          <a:latin typeface="新宋体" panose="02010609030101010101" charset="-122"/>
                          <a:cs typeface="新宋体" panose="02010609030101010101" charset="-122"/>
                        </a:rPr>
                        <a:t>and</a:t>
                      </a:r>
                      <a:endParaRPr sz="280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0"/>
                  </a:ext>
                </a:extLst>
              </a:tr>
              <a:tr h="562235">
                <a:tc>
                  <a:txBody>
                    <a:bodyPr/>
                    <a:lstStyle/>
                    <a:p>
                      <a:pPr marL="22225">
                        <a:lnSpc>
                          <a:spcPct val="100000"/>
                        </a:lnSpc>
                        <a:spcBef>
                          <a:spcPts val="730"/>
                        </a:spcBef>
                        <a:tabLst>
                          <a:tab pos="478790" algn="l"/>
                        </a:tabLst>
                      </a:pPr>
                      <a:r>
                        <a:rPr sz="2000" dirty="0">
                          <a:solidFill>
                            <a:srgbClr val="EE2B0A"/>
                          </a:solidFill>
                          <a:latin typeface="Segoe UI Symbol" panose="020B0502040204020203"/>
                          <a:cs typeface="Segoe UI Symbol" panose="020B0502040204020203"/>
                        </a:rPr>
                        <a:t>✓	</a:t>
                      </a:r>
                      <a:r>
                        <a:rPr sz="2800" b="1" spc="-5" dirty="0">
                          <a:latin typeface="新宋体" panose="02010609030101010101" charset="-122"/>
                          <a:cs typeface="新宋体" panose="02010609030101010101" charset="-122"/>
                        </a:rPr>
                        <a:t>计算机学报</a:t>
                      </a:r>
                      <a:endParaRPr sz="2800" dirty="0">
                        <a:latin typeface="新宋体" panose="02010609030101010101" charset="-122"/>
                        <a:cs typeface="新宋体" panose="02010609030101010101" charset="-122"/>
                      </a:endParaRPr>
                    </a:p>
                  </a:txBody>
                  <a:tcPr marL="0" marR="0" marT="0" marB="0"/>
                </a:tc>
                <a:tc>
                  <a:txBody>
                    <a:bodyPr/>
                    <a:lstStyle/>
                    <a:p>
                      <a:endParaRPr sz="2800">
                        <a:latin typeface="新宋体" panose="02010609030101010101" charset="-122"/>
                        <a:cs typeface="新宋体" panose="02010609030101010101" charset="-122"/>
                      </a:endParaRPr>
                    </a:p>
                  </a:txBody>
                  <a:tcPr marL="0" marR="0" marT="0" marB="0"/>
                </a:tc>
                <a:tc>
                  <a:txBody>
                    <a:bodyPr/>
                    <a:lstStyle/>
                    <a:p>
                      <a:endParaRPr sz="2800" dirty="0">
                        <a:latin typeface="新宋体" panose="02010609030101010101" charset="-122"/>
                        <a:cs typeface="新宋体" panose="02010609030101010101" charset="-122"/>
                      </a:endParaRPr>
                    </a:p>
                  </a:txBody>
                  <a:tcPr marL="0" marR="0" marT="0" marB="0"/>
                </a:tc>
                <a:extLst>
                  <a:ext uri="{0D108BD9-81ED-4DB2-BD59-A6C34878D82A}">
                    <a16:rowId xmlns="" xmlns:a16="http://schemas.microsoft.com/office/drawing/2014/main" val="10001"/>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10233" y="658967"/>
            <a:ext cx="7472933" cy="834751"/>
          </a:xfrm>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点运算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3</a:t>
            </a:r>
            <a:r>
              <a:rPr lang="en-US" spc="-15" dirty="0">
                <a:latin typeface="新宋体" panose="02010609030101010101" charset="-122"/>
                <a:cs typeface="新宋体" panose="02010609030101010101" charset="-122"/>
              </a:rPr>
              <a:t> </a:t>
            </a:r>
            <a:r>
              <a:rPr spc="-15" dirty="0" err="1">
                <a:latin typeface="新宋体" panose="02010609030101010101" charset="-122"/>
                <a:cs typeface="新宋体" panose="02010609030101010101" charset="-122"/>
              </a:rPr>
              <a:t>幂次变换</a:t>
            </a:r>
            <a:endParaRPr spc="-15" dirty="0">
              <a:latin typeface="新宋体" panose="02010609030101010101" charset="-122"/>
              <a:cs typeface="新宋体" panose="02010609030101010101" charset="-122"/>
            </a:endParaRPr>
          </a:p>
        </p:txBody>
      </p:sp>
      <p:sp>
        <p:nvSpPr>
          <p:cNvPr id="5" name="object 5"/>
          <p:cNvSpPr txBox="1"/>
          <p:nvPr/>
        </p:nvSpPr>
        <p:spPr>
          <a:xfrm>
            <a:off x="1825879" y="1717547"/>
            <a:ext cx="1864360" cy="360680"/>
          </a:xfrm>
          <a:prstGeom prst="rect">
            <a:avLst/>
          </a:prstGeom>
        </p:spPr>
        <p:txBody>
          <a:bodyPr vert="horz" wrap="square" lIns="0" tIns="0" rIns="0" bIns="0" rtlCol="0">
            <a:spAutoFit/>
          </a:bodyPr>
          <a:lstStyle/>
          <a:p>
            <a:pPr marL="12700">
              <a:lnSpc>
                <a:spcPts val="2840"/>
              </a:lnSpc>
              <a:tabLst>
                <a:tab pos="327025" algn="l"/>
              </a:tabLst>
            </a:pPr>
            <a:r>
              <a:rPr sz="1700" spc="57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幂次变换：</a:t>
            </a:r>
            <a:endParaRPr sz="2400">
              <a:latin typeface="新宋体" panose="02010609030101010101" charset="-122"/>
              <a:cs typeface="新宋体" panose="02010609030101010101" charset="-122"/>
            </a:endParaRPr>
          </a:p>
        </p:txBody>
      </p:sp>
      <p:sp>
        <p:nvSpPr>
          <p:cNvPr id="6" name="object 6"/>
          <p:cNvSpPr txBox="1"/>
          <p:nvPr/>
        </p:nvSpPr>
        <p:spPr>
          <a:xfrm>
            <a:off x="3985399" y="1748790"/>
            <a:ext cx="829944" cy="354965"/>
          </a:xfrm>
          <a:prstGeom prst="rect">
            <a:avLst/>
          </a:prstGeom>
        </p:spPr>
        <p:txBody>
          <a:bodyPr vert="horz" wrap="square" lIns="0" tIns="0" rIns="0" bIns="0" rtlCol="0">
            <a:spAutoFit/>
          </a:bodyPr>
          <a:lstStyle/>
          <a:p>
            <a:pPr marL="12700">
              <a:lnSpc>
                <a:spcPct val="100000"/>
              </a:lnSpc>
            </a:pPr>
            <a:r>
              <a:rPr sz="2250" i="1" dirty="0">
                <a:latin typeface="Times New Roman" panose="02020603050405020304"/>
                <a:cs typeface="Times New Roman" panose="02020603050405020304"/>
              </a:rPr>
              <a:t>s</a:t>
            </a:r>
            <a:r>
              <a:rPr sz="2250" i="1" spc="145" dirty="0">
                <a:latin typeface="Times New Roman" panose="02020603050405020304"/>
                <a:cs typeface="Times New Roman" panose="02020603050405020304"/>
              </a:rPr>
              <a:t> </a:t>
            </a:r>
            <a:r>
              <a:rPr sz="2250" dirty="0">
                <a:latin typeface="Symbol" panose="05050102010706020507"/>
                <a:cs typeface="Symbol" panose="05050102010706020507"/>
              </a:rPr>
              <a:t></a:t>
            </a:r>
            <a:r>
              <a:rPr sz="2250" spc="85" dirty="0">
                <a:latin typeface="Times New Roman" panose="02020603050405020304"/>
                <a:cs typeface="Times New Roman" panose="02020603050405020304"/>
              </a:rPr>
              <a:t> </a:t>
            </a:r>
            <a:r>
              <a:rPr sz="2250" i="1" dirty="0">
                <a:latin typeface="Times New Roman" panose="02020603050405020304"/>
                <a:cs typeface="Times New Roman" panose="02020603050405020304"/>
              </a:rPr>
              <a:t>cr</a:t>
            </a:r>
            <a:r>
              <a:rPr sz="2250" i="1" spc="-245" dirty="0">
                <a:latin typeface="Times New Roman" panose="02020603050405020304"/>
                <a:cs typeface="Times New Roman" panose="02020603050405020304"/>
              </a:rPr>
              <a:t> </a:t>
            </a:r>
            <a:r>
              <a:rPr sz="2475" i="1" spc="-44" baseline="34000" dirty="0">
                <a:latin typeface="Symbol" panose="05050102010706020507"/>
                <a:cs typeface="Symbol" panose="05050102010706020507"/>
              </a:rPr>
              <a:t></a:t>
            </a:r>
            <a:endParaRPr sz="2475" baseline="34000">
              <a:latin typeface="Symbol" panose="05050102010706020507"/>
              <a:cs typeface="Symbol" panose="05050102010706020507"/>
            </a:endParaRPr>
          </a:p>
        </p:txBody>
      </p:sp>
      <p:sp>
        <p:nvSpPr>
          <p:cNvPr id="7" name="object 7"/>
          <p:cNvSpPr/>
          <p:nvPr/>
        </p:nvSpPr>
        <p:spPr>
          <a:xfrm>
            <a:off x="3043313" y="3777996"/>
            <a:ext cx="5798820" cy="325907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283079" y="2251964"/>
            <a:ext cx="6748780" cy="1469390"/>
          </a:xfrm>
          <a:prstGeom prst="rect">
            <a:avLst/>
          </a:prstGeom>
        </p:spPr>
        <p:txBody>
          <a:bodyPr vert="horz" wrap="square" lIns="0" tIns="0" rIns="0" bIns="0" rtlCol="0">
            <a:spAutoFit/>
          </a:bodyPr>
          <a:lstStyle/>
          <a:p>
            <a:pPr marL="12700">
              <a:lnSpc>
                <a:spcPct val="100000"/>
              </a:lnSpc>
              <a:tabLst>
                <a:tab pos="334645" algn="l"/>
              </a:tabLst>
            </a:pPr>
            <a:r>
              <a:rPr sz="1700" spc="5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c和</a:t>
            </a:r>
            <a:r>
              <a:rPr sz="2400" b="1" spc="-730" dirty="0">
                <a:latin typeface="新宋体" panose="02010609030101010101" charset="-122"/>
                <a:cs typeface="新宋体" panose="02010609030101010101" charset="-122"/>
              </a:rPr>
              <a:t> </a:t>
            </a:r>
            <a:r>
              <a:rPr sz="3750" i="1" spc="-89" baseline="8000" dirty="0">
                <a:latin typeface="Symbol" panose="05050102010706020507"/>
                <a:cs typeface="Symbol" panose="05050102010706020507"/>
              </a:rPr>
              <a:t></a:t>
            </a:r>
            <a:r>
              <a:rPr sz="3750" i="1" baseline="8000" dirty="0">
                <a:latin typeface="Times New Roman" panose="02020603050405020304"/>
                <a:cs typeface="Times New Roman" panose="02020603050405020304"/>
              </a:rPr>
              <a:t> </a:t>
            </a:r>
            <a:r>
              <a:rPr sz="3750" i="1" spc="-457" baseline="8000" dirty="0">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是正常数</a:t>
            </a:r>
            <a:endParaRPr sz="2400" dirty="0">
              <a:latin typeface="新宋体" panose="02010609030101010101" charset="-122"/>
              <a:cs typeface="新宋体" panose="02010609030101010101" charset="-122"/>
            </a:endParaRPr>
          </a:p>
          <a:p>
            <a:pPr marL="12700">
              <a:lnSpc>
                <a:spcPct val="100000"/>
              </a:lnSpc>
              <a:spcBef>
                <a:spcPts val="1410"/>
              </a:spcBef>
              <a:tabLst>
                <a:tab pos="361315" algn="l"/>
              </a:tabLst>
            </a:pPr>
            <a:r>
              <a:rPr sz="1700" spc="55" dirty="0">
                <a:solidFill>
                  <a:srgbClr val="EE2B0A"/>
                </a:solidFill>
                <a:latin typeface="Segoe UI Symbol" panose="020B0502040204020203"/>
                <a:cs typeface="Segoe UI Symbol" panose="020B0502040204020203"/>
              </a:rPr>
              <a:t>✓	</a:t>
            </a:r>
            <a:r>
              <a:rPr sz="3300" i="1" spc="-52" baseline="6000" dirty="0">
                <a:latin typeface="Symbol" panose="05050102010706020507"/>
                <a:cs typeface="Symbol" panose="05050102010706020507"/>
              </a:rPr>
              <a:t></a:t>
            </a:r>
            <a:r>
              <a:rPr sz="3300" i="1" spc="284" baseline="6000" dirty="0">
                <a:latin typeface="Times New Roman" panose="02020603050405020304"/>
                <a:cs typeface="Times New Roman" panose="02020603050405020304"/>
              </a:rPr>
              <a:t> </a:t>
            </a:r>
            <a:r>
              <a:rPr sz="3150" spc="7" baseline="7000" dirty="0">
                <a:latin typeface="Symbol" panose="05050102010706020507"/>
                <a:cs typeface="Symbol" panose="05050102010706020507"/>
              </a:rPr>
              <a:t></a:t>
            </a:r>
            <a:r>
              <a:rPr sz="3150" spc="-480" baseline="7000" dirty="0">
                <a:latin typeface="Times New Roman" panose="02020603050405020304"/>
                <a:cs typeface="Times New Roman" panose="02020603050405020304"/>
              </a:rPr>
              <a:t> </a:t>
            </a:r>
            <a:r>
              <a:rPr sz="3150" spc="7" baseline="7000" dirty="0">
                <a:latin typeface="Times New Roman" panose="02020603050405020304"/>
                <a:cs typeface="Times New Roman" panose="02020603050405020304"/>
              </a:rPr>
              <a:t>1</a:t>
            </a:r>
            <a:r>
              <a:rPr sz="3150" spc="30" baseline="7000" dirty="0">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提高灰度级，在正比函数上方，使图像变亮</a:t>
            </a:r>
            <a:endParaRPr sz="2400" dirty="0">
              <a:latin typeface="新宋体" panose="02010609030101010101" charset="-122"/>
              <a:cs typeface="新宋体" panose="02010609030101010101" charset="-122"/>
            </a:endParaRPr>
          </a:p>
          <a:p>
            <a:pPr marL="12700">
              <a:lnSpc>
                <a:spcPts val="2835"/>
              </a:lnSpc>
              <a:spcBef>
                <a:spcPts val="1435"/>
              </a:spcBef>
              <a:tabLst>
                <a:tab pos="358775" algn="l"/>
              </a:tabLst>
            </a:pPr>
            <a:r>
              <a:rPr sz="1700" spc="55" dirty="0">
                <a:solidFill>
                  <a:srgbClr val="EE2B0A"/>
                </a:solidFill>
                <a:latin typeface="Segoe UI Symbol" panose="020B0502040204020203"/>
                <a:cs typeface="Segoe UI Symbol" panose="020B0502040204020203"/>
              </a:rPr>
              <a:t>✓	</a:t>
            </a:r>
            <a:r>
              <a:rPr sz="3300" i="1" spc="-52" baseline="4000" dirty="0">
                <a:latin typeface="Symbol" panose="05050102010706020507"/>
                <a:cs typeface="Symbol" panose="05050102010706020507"/>
              </a:rPr>
              <a:t></a:t>
            </a:r>
            <a:r>
              <a:rPr sz="3300" i="1" spc="330" baseline="4000" dirty="0">
                <a:latin typeface="Times New Roman" panose="02020603050405020304"/>
                <a:cs typeface="Times New Roman" panose="02020603050405020304"/>
              </a:rPr>
              <a:t> </a:t>
            </a:r>
            <a:r>
              <a:rPr sz="3150" spc="7" baseline="4000" dirty="0">
                <a:latin typeface="Symbol" panose="05050102010706020507"/>
                <a:cs typeface="Symbol" panose="05050102010706020507"/>
              </a:rPr>
              <a:t></a:t>
            </a:r>
            <a:r>
              <a:rPr sz="3150" spc="-480" baseline="4000" dirty="0">
                <a:latin typeface="Times New Roman" panose="02020603050405020304"/>
                <a:cs typeface="Times New Roman" panose="02020603050405020304"/>
              </a:rPr>
              <a:t> </a:t>
            </a:r>
            <a:r>
              <a:rPr sz="3150" spc="7" baseline="4000" dirty="0">
                <a:latin typeface="Times New Roman" panose="02020603050405020304"/>
                <a:cs typeface="Times New Roman" panose="02020603050405020304"/>
              </a:rPr>
              <a:t>1</a:t>
            </a:r>
            <a:r>
              <a:rPr sz="3150" spc="15" baseline="4000" dirty="0">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降低灰度级，在正比函数下方，使图像变暗</a:t>
            </a:r>
            <a:endParaRPr sz="2400" dirty="0">
              <a:latin typeface="新宋体" panose="02010609030101010101" charset="-122"/>
              <a:cs typeface="新宋体" panose="02010609030101010101"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043313" y="2625089"/>
            <a:ext cx="5033771" cy="432130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25879" y="1745741"/>
            <a:ext cx="6830695" cy="908685"/>
          </a:xfrm>
          <a:prstGeom prst="rect">
            <a:avLst/>
          </a:prstGeom>
        </p:spPr>
        <p:txBody>
          <a:bodyPr vert="horz" wrap="square" lIns="0" tIns="0" rIns="0" bIns="0" rtlCol="0">
            <a:spAutoFit/>
          </a:bodyPr>
          <a:lstStyle/>
          <a:p>
            <a:pPr marL="12700">
              <a:lnSpc>
                <a:spcPct val="100000"/>
              </a:lnSpc>
              <a:tabLst>
                <a:tab pos="327025" algn="l"/>
              </a:tabLst>
            </a:pPr>
            <a:r>
              <a:rPr sz="1700" spc="57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例：人体胸上部脊椎骨折的核磁共振图像</a:t>
            </a:r>
            <a:endParaRPr sz="2400">
              <a:latin typeface="新宋体" panose="02010609030101010101" charset="-122"/>
              <a:cs typeface="新宋体" panose="02010609030101010101" charset="-122"/>
            </a:endParaRPr>
          </a:p>
          <a:p>
            <a:pPr marL="12700">
              <a:lnSpc>
                <a:spcPts val="2985"/>
              </a:lnSpc>
              <a:spcBef>
                <a:spcPts val="1285"/>
              </a:spcBef>
              <a:tabLst>
                <a:tab pos="314960" algn="l"/>
              </a:tabLst>
            </a:pPr>
            <a:r>
              <a:rPr sz="1700" spc="575" dirty="0">
                <a:solidFill>
                  <a:srgbClr val="EE2B0A"/>
                </a:solidFill>
                <a:latin typeface="Segoe UI Symbol" panose="020B0502040204020203"/>
                <a:cs typeface="Segoe UI Symbol" panose="020B0502040204020203"/>
              </a:rPr>
              <a:t>•	</a:t>
            </a:r>
            <a:r>
              <a:rPr sz="3300" i="1" spc="-52" baseline="6000" dirty="0">
                <a:latin typeface="Symbol" panose="05050102010706020507"/>
                <a:cs typeface="Symbol" panose="05050102010706020507"/>
              </a:rPr>
              <a:t></a:t>
            </a:r>
            <a:r>
              <a:rPr sz="3300" i="1" spc="284" baseline="6000" dirty="0">
                <a:latin typeface="Times New Roman" panose="02020603050405020304"/>
                <a:cs typeface="Times New Roman" panose="02020603050405020304"/>
              </a:rPr>
              <a:t> </a:t>
            </a:r>
            <a:r>
              <a:rPr sz="3150" spc="7" baseline="7000" dirty="0">
                <a:latin typeface="Symbol" panose="05050102010706020507"/>
                <a:cs typeface="Symbol" panose="05050102010706020507"/>
              </a:rPr>
              <a:t></a:t>
            </a:r>
            <a:r>
              <a:rPr sz="3150" spc="-480" baseline="7000" dirty="0">
                <a:latin typeface="Times New Roman" panose="02020603050405020304"/>
                <a:cs typeface="Times New Roman" panose="02020603050405020304"/>
              </a:rPr>
              <a:t> </a:t>
            </a:r>
            <a:r>
              <a:rPr sz="3150" spc="7" baseline="7000" dirty="0">
                <a:latin typeface="Times New Roman" panose="02020603050405020304"/>
                <a:cs typeface="Times New Roman" panose="02020603050405020304"/>
              </a:rPr>
              <a:t>1</a:t>
            </a:r>
            <a:r>
              <a:rPr sz="3150" baseline="7000" dirty="0">
                <a:latin typeface="Times New Roman" panose="02020603050405020304"/>
                <a:cs typeface="Times New Roman" panose="02020603050405020304"/>
              </a:rPr>
              <a:t> </a:t>
            </a:r>
            <a:r>
              <a:rPr sz="3150" spc="-292" baseline="7000" dirty="0">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提高灰度级，使图像变亮。c=1</a:t>
            </a:r>
            <a:r>
              <a:rPr sz="2400" b="1" spc="75" dirty="0">
                <a:latin typeface="新宋体" panose="02010609030101010101" charset="-122"/>
                <a:cs typeface="新宋体" panose="02010609030101010101" charset="-122"/>
              </a:rPr>
              <a:t>,</a:t>
            </a:r>
            <a:r>
              <a:rPr sz="3825" i="1" spc="-75" baseline="10000" dirty="0">
                <a:latin typeface="Symbol" panose="05050102010706020507"/>
                <a:cs typeface="Symbol" panose="05050102010706020507"/>
              </a:rPr>
              <a:t></a:t>
            </a:r>
            <a:r>
              <a:rPr sz="3825" i="1" spc="202" baseline="10000" dirty="0">
                <a:latin typeface="Times New Roman" panose="02020603050405020304"/>
                <a:cs typeface="Times New Roman" panose="02020603050405020304"/>
              </a:rPr>
              <a:t> </a:t>
            </a:r>
            <a:r>
              <a:rPr sz="3600" spc="15" baseline="10000" dirty="0">
                <a:latin typeface="Symbol" panose="05050102010706020507"/>
                <a:cs typeface="Symbol" panose="05050102010706020507"/>
              </a:rPr>
              <a:t></a:t>
            </a:r>
            <a:r>
              <a:rPr sz="3600" spc="-382" baseline="10000" dirty="0">
                <a:latin typeface="Times New Roman" panose="02020603050405020304"/>
                <a:cs typeface="Times New Roman" panose="02020603050405020304"/>
              </a:rPr>
              <a:t> </a:t>
            </a:r>
            <a:r>
              <a:rPr sz="3600" spc="-202" baseline="10000" dirty="0">
                <a:latin typeface="Times New Roman" panose="02020603050405020304"/>
                <a:cs typeface="Times New Roman" panose="02020603050405020304"/>
              </a:rPr>
              <a:t>0</a:t>
            </a:r>
            <a:r>
              <a:rPr sz="3600" spc="-104" baseline="10000" dirty="0">
                <a:latin typeface="Times New Roman" panose="02020603050405020304"/>
                <a:cs typeface="Times New Roman" panose="02020603050405020304"/>
              </a:rPr>
              <a:t>.</a:t>
            </a:r>
            <a:r>
              <a:rPr sz="3600" spc="-254" baseline="10000" dirty="0">
                <a:latin typeface="Times New Roman" panose="02020603050405020304"/>
                <a:cs typeface="Times New Roman" panose="02020603050405020304"/>
              </a:rPr>
              <a:t>6</a:t>
            </a:r>
            <a:r>
              <a:rPr sz="3600" spc="-104" baseline="10000" dirty="0">
                <a:latin typeface="Times New Roman" panose="02020603050405020304"/>
                <a:cs typeface="Times New Roman" panose="02020603050405020304"/>
              </a:rPr>
              <a:t>,</a:t>
            </a:r>
            <a:r>
              <a:rPr sz="3600" spc="-202" baseline="10000" dirty="0">
                <a:latin typeface="Times New Roman" panose="02020603050405020304"/>
                <a:cs typeface="Times New Roman" panose="02020603050405020304"/>
              </a:rPr>
              <a:t>0</a:t>
            </a:r>
            <a:r>
              <a:rPr sz="3600" spc="-104" baseline="10000" dirty="0">
                <a:latin typeface="Times New Roman" panose="02020603050405020304"/>
                <a:cs typeface="Times New Roman" panose="02020603050405020304"/>
              </a:rPr>
              <a:t>.</a:t>
            </a:r>
            <a:r>
              <a:rPr sz="3600" spc="-247" baseline="10000" dirty="0">
                <a:latin typeface="Times New Roman" panose="02020603050405020304"/>
                <a:cs typeface="Times New Roman" panose="02020603050405020304"/>
              </a:rPr>
              <a:t>4</a:t>
            </a:r>
            <a:r>
              <a:rPr sz="3600" spc="-104" baseline="10000" dirty="0">
                <a:latin typeface="Times New Roman" panose="02020603050405020304"/>
                <a:cs typeface="Times New Roman" panose="02020603050405020304"/>
              </a:rPr>
              <a:t>,</a:t>
            </a:r>
            <a:r>
              <a:rPr sz="3600" spc="-202" baseline="10000" dirty="0">
                <a:latin typeface="Times New Roman" panose="02020603050405020304"/>
                <a:cs typeface="Times New Roman" panose="02020603050405020304"/>
              </a:rPr>
              <a:t>0</a:t>
            </a:r>
            <a:r>
              <a:rPr sz="3600" spc="-104" baseline="10000" dirty="0">
                <a:latin typeface="Times New Roman" panose="02020603050405020304"/>
                <a:cs typeface="Times New Roman" panose="02020603050405020304"/>
              </a:rPr>
              <a:t>.</a:t>
            </a:r>
            <a:r>
              <a:rPr sz="3600" spc="22" baseline="10000" dirty="0">
                <a:latin typeface="Times New Roman" panose="02020603050405020304"/>
                <a:cs typeface="Times New Roman" panose="02020603050405020304"/>
              </a:rPr>
              <a:t>3</a:t>
            </a:r>
            <a:endParaRPr sz="3600" baseline="10000">
              <a:latin typeface="Times New Roman" panose="02020603050405020304"/>
              <a:cs typeface="Times New Roman" panose="02020603050405020304"/>
            </a:endParaRPr>
          </a:p>
        </p:txBody>
      </p:sp>
      <p:sp>
        <p:nvSpPr>
          <p:cNvPr id="6" name="object 6"/>
          <p:cNvSpPr txBox="1">
            <a:spLocks noGrp="1"/>
          </p:cNvSpPr>
          <p:nvPr>
            <p:ph type="title"/>
          </p:nvPr>
        </p:nvSpPr>
        <p:spPr>
          <a:xfrm>
            <a:off x="1610233" y="658967"/>
            <a:ext cx="7472933" cy="834751"/>
          </a:xfrm>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点运算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3</a:t>
            </a:r>
            <a:r>
              <a:rPr lang="en-US" spc="-15" dirty="0">
                <a:latin typeface="新宋体" panose="02010609030101010101" charset="-122"/>
                <a:cs typeface="新宋体" panose="02010609030101010101" charset="-122"/>
              </a:rPr>
              <a:t> </a:t>
            </a:r>
            <a:r>
              <a:rPr spc="-15" dirty="0" err="1">
                <a:latin typeface="新宋体" panose="02010609030101010101" charset="-122"/>
                <a:cs typeface="新宋体" panose="02010609030101010101" charset="-122"/>
              </a:rPr>
              <a:t>幂次变换</a:t>
            </a:r>
            <a:endParaRPr spc="-15" dirty="0">
              <a:latin typeface="新宋体" panose="02010609030101010101" charset="-122"/>
              <a:cs typeface="新宋体" panose="02010609030101010101" charset="-122"/>
            </a:endParaRPr>
          </a:p>
        </p:txBody>
      </p:sp>
      <p:sp>
        <p:nvSpPr>
          <p:cNvPr id="7" name="object 7"/>
          <p:cNvSpPr txBox="1"/>
          <p:nvPr/>
        </p:nvSpPr>
        <p:spPr>
          <a:xfrm>
            <a:off x="1557655" y="5244845"/>
            <a:ext cx="1549400" cy="1029969"/>
          </a:xfrm>
          <a:prstGeom prst="rect">
            <a:avLst/>
          </a:prstGeom>
        </p:spPr>
        <p:txBody>
          <a:bodyPr vert="horz" wrap="square" lIns="0" tIns="0" rIns="0" bIns="0" rtlCol="0">
            <a:spAutoFit/>
          </a:bodyPr>
          <a:lstStyle/>
          <a:p>
            <a:pPr marL="474980">
              <a:lnSpc>
                <a:spcPct val="100000"/>
              </a:lnSpc>
            </a:pPr>
            <a:r>
              <a:rPr sz="2550" i="1" spc="-50" dirty="0">
                <a:latin typeface="Symbol" panose="05050102010706020507"/>
                <a:cs typeface="Symbol" panose="05050102010706020507"/>
              </a:rPr>
              <a:t></a:t>
            </a:r>
            <a:r>
              <a:rPr sz="2550" i="1" spc="135" dirty="0">
                <a:latin typeface="Times New Roman" panose="02020603050405020304"/>
                <a:cs typeface="Times New Roman" panose="02020603050405020304"/>
              </a:rPr>
              <a:t> </a:t>
            </a:r>
            <a:r>
              <a:rPr sz="2400" spc="10" dirty="0">
                <a:latin typeface="Symbol" panose="05050102010706020507"/>
                <a:cs typeface="Symbol" panose="05050102010706020507"/>
              </a:rPr>
              <a:t></a:t>
            </a:r>
            <a:r>
              <a:rPr sz="2400" spc="-254" dirty="0">
                <a:latin typeface="Times New Roman" panose="02020603050405020304"/>
                <a:cs typeface="Times New Roman" panose="02020603050405020304"/>
              </a:rPr>
              <a:t> </a:t>
            </a:r>
            <a:r>
              <a:rPr sz="2400" spc="-135" dirty="0">
                <a:latin typeface="Times New Roman" panose="02020603050405020304"/>
                <a:cs typeface="Times New Roman" panose="02020603050405020304"/>
              </a:rPr>
              <a:t>0</a:t>
            </a:r>
            <a:r>
              <a:rPr sz="2400" spc="-70" dirty="0">
                <a:latin typeface="Times New Roman" panose="02020603050405020304"/>
                <a:cs typeface="Times New Roman" panose="02020603050405020304"/>
              </a:rPr>
              <a:t>.</a:t>
            </a:r>
            <a:r>
              <a:rPr sz="2400" spc="15" dirty="0">
                <a:latin typeface="Times New Roman" panose="02020603050405020304"/>
                <a:cs typeface="Times New Roman" panose="02020603050405020304"/>
              </a:rPr>
              <a:t>4</a:t>
            </a:r>
            <a:endParaRPr sz="2400">
              <a:latin typeface="Times New Roman" panose="02020603050405020304"/>
              <a:cs typeface="Times New Roman" panose="02020603050405020304"/>
            </a:endParaRPr>
          </a:p>
          <a:p>
            <a:pPr>
              <a:lnSpc>
                <a:spcPct val="100000"/>
              </a:lnSpc>
              <a:spcBef>
                <a:spcPts val="25"/>
              </a:spcBef>
            </a:pPr>
            <a:endParaRPr sz="2300">
              <a:latin typeface="Times New Roman" panose="02020603050405020304"/>
              <a:cs typeface="Times New Roman" panose="02020603050405020304"/>
            </a:endParaRPr>
          </a:p>
          <a:p>
            <a:pPr marL="12700">
              <a:lnSpc>
                <a:spcPts val="2380"/>
              </a:lnSpc>
            </a:pPr>
            <a:r>
              <a:rPr sz="2000" b="1" spc="-10" dirty="0">
                <a:latin typeface="新宋体" panose="02010609030101010101" charset="-122"/>
                <a:cs typeface="新宋体" panose="02010609030101010101" charset="-122"/>
              </a:rPr>
              <a:t>增强效果最好</a:t>
            </a:r>
            <a:endParaRPr sz="2000">
              <a:latin typeface="新宋体" panose="02010609030101010101" charset="-122"/>
              <a:cs typeface="新宋体" panose="02010609030101010101"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50833" y="2769870"/>
            <a:ext cx="6340602" cy="4176521"/>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610233" y="658967"/>
            <a:ext cx="7472933" cy="834751"/>
          </a:xfrm>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点运算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3</a:t>
            </a:r>
            <a:r>
              <a:rPr lang="en-US" spc="-15" dirty="0">
                <a:latin typeface="新宋体" panose="02010609030101010101" charset="-122"/>
                <a:cs typeface="新宋体" panose="02010609030101010101" charset="-122"/>
              </a:rPr>
              <a:t> </a:t>
            </a:r>
            <a:r>
              <a:rPr spc="-15" dirty="0" err="1">
                <a:latin typeface="新宋体" panose="02010609030101010101" charset="-122"/>
                <a:cs typeface="新宋体" panose="02010609030101010101" charset="-122"/>
              </a:rPr>
              <a:t>幂次变换</a:t>
            </a:r>
            <a:endParaRPr spc="-15" dirty="0">
              <a:latin typeface="新宋体" panose="02010609030101010101" charset="-122"/>
              <a:cs typeface="新宋体" panose="02010609030101010101" charset="-122"/>
            </a:endParaRPr>
          </a:p>
        </p:txBody>
      </p:sp>
      <p:sp>
        <p:nvSpPr>
          <p:cNvPr id="6" name="object 6"/>
          <p:cNvSpPr txBox="1"/>
          <p:nvPr/>
        </p:nvSpPr>
        <p:spPr>
          <a:xfrm>
            <a:off x="8897251" y="5741161"/>
            <a:ext cx="561975" cy="344805"/>
          </a:xfrm>
          <a:prstGeom prst="rect">
            <a:avLst/>
          </a:prstGeom>
        </p:spPr>
        <p:txBody>
          <a:bodyPr vert="horz" wrap="square" lIns="0" tIns="0" rIns="0" bIns="0" rtlCol="0">
            <a:spAutoFit/>
          </a:bodyPr>
          <a:lstStyle/>
          <a:p>
            <a:pPr marL="12700">
              <a:lnSpc>
                <a:spcPct val="100000"/>
              </a:lnSpc>
            </a:pPr>
            <a:r>
              <a:rPr sz="2200" i="1" spc="-35" dirty="0">
                <a:latin typeface="Symbol" panose="05050102010706020507"/>
                <a:cs typeface="Symbol" panose="05050102010706020507"/>
              </a:rPr>
              <a:t></a:t>
            </a:r>
            <a:r>
              <a:rPr sz="2200" i="1" spc="220" dirty="0">
                <a:latin typeface="Times New Roman" panose="02020603050405020304"/>
                <a:cs typeface="Times New Roman" panose="02020603050405020304"/>
              </a:rPr>
              <a:t> </a:t>
            </a:r>
            <a:r>
              <a:rPr sz="2100" spc="5" dirty="0">
                <a:latin typeface="Symbol" panose="05050102010706020507"/>
                <a:cs typeface="Symbol" panose="05050102010706020507"/>
              </a:rPr>
              <a:t></a:t>
            </a:r>
            <a:r>
              <a:rPr sz="2100" spc="-170" dirty="0">
                <a:latin typeface="Times New Roman" panose="02020603050405020304"/>
                <a:cs typeface="Times New Roman" panose="02020603050405020304"/>
              </a:rPr>
              <a:t> </a:t>
            </a:r>
            <a:r>
              <a:rPr sz="2100" spc="5" dirty="0">
                <a:latin typeface="Times New Roman" panose="02020603050405020304"/>
                <a:cs typeface="Times New Roman" panose="02020603050405020304"/>
              </a:rPr>
              <a:t>5</a:t>
            </a:r>
            <a:endParaRPr sz="2100">
              <a:latin typeface="Times New Roman" panose="02020603050405020304"/>
              <a:cs typeface="Times New Roman" panose="02020603050405020304"/>
            </a:endParaRPr>
          </a:p>
        </p:txBody>
      </p:sp>
      <p:sp>
        <p:nvSpPr>
          <p:cNvPr id="7" name="object 7"/>
          <p:cNvSpPr txBox="1"/>
          <p:nvPr/>
        </p:nvSpPr>
        <p:spPr>
          <a:xfrm>
            <a:off x="1825879" y="1745741"/>
            <a:ext cx="7417434" cy="2564130"/>
          </a:xfrm>
          <a:prstGeom prst="rect">
            <a:avLst/>
          </a:prstGeom>
        </p:spPr>
        <p:txBody>
          <a:bodyPr vert="horz" wrap="square" lIns="0" tIns="0" rIns="0" bIns="0" rtlCol="0">
            <a:spAutoFit/>
          </a:bodyPr>
          <a:lstStyle/>
          <a:p>
            <a:pPr marL="12700">
              <a:lnSpc>
                <a:spcPct val="100000"/>
              </a:lnSpc>
              <a:tabLst>
                <a:tab pos="327025" algn="l"/>
              </a:tabLst>
            </a:pPr>
            <a:r>
              <a:rPr sz="1700" spc="57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例：航空地面图像</a:t>
            </a:r>
            <a:endParaRPr sz="2400">
              <a:latin typeface="新宋体" panose="02010609030101010101" charset="-122"/>
              <a:cs typeface="新宋体" panose="02010609030101010101" charset="-122"/>
            </a:endParaRPr>
          </a:p>
          <a:p>
            <a:pPr marL="12700">
              <a:lnSpc>
                <a:spcPct val="100000"/>
              </a:lnSpc>
              <a:spcBef>
                <a:spcPts val="1435"/>
              </a:spcBef>
              <a:tabLst>
                <a:tab pos="314960" algn="l"/>
              </a:tabLst>
            </a:pPr>
            <a:r>
              <a:rPr sz="1700" spc="575" dirty="0">
                <a:solidFill>
                  <a:srgbClr val="EE2B0A"/>
                </a:solidFill>
                <a:latin typeface="Segoe UI Symbol" panose="020B0502040204020203"/>
                <a:cs typeface="Segoe UI Symbol" panose="020B0502040204020203"/>
              </a:rPr>
              <a:t>•	</a:t>
            </a:r>
            <a:r>
              <a:rPr sz="3300" i="1" spc="-52" baseline="6000" dirty="0">
                <a:latin typeface="Symbol" panose="05050102010706020507"/>
                <a:cs typeface="Symbol" panose="05050102010706020507"/>
              </a:rPr>
              <a:t></a:t>
            </a:r>
            <a:r>
              <a:rPr sz="3300" i="1" spc="330" baseline="6000" dirty="0">
                <a:latin typeface="Times New Roman" panose="02020603050405020304"/>
                <a:cs typeface="Times New Roman" panose="02020603050405020304"/>
              </a:rPr>
              <a:t> </a:t>
            </a:r>
            <a:r>
              <a:rPr sz="3150" spc="7" baseline="7000" dirty="0">
                <a:latin typeface="Symbol" panose="05050102010706020507"/>
                <a:cs typeface="Symbol" panose="05050102010706020507"/>
              </a:rPr>
              <a:t></a:t>
            </a:r>
            <a:r>
              <a:rPr sz="3150" spc="-480" baseline="7000" dirty="0">
                <a:latin typeface="Times New Roman" panose="02020603050405020304"/>
                <a:cs typeface="Times New Roman" panose="02020603050405020304"/>
              </a:rPr>
              <a:t> </a:t>
            </a:r>
            <a:r>
              <a:rPr sz="3150" spc="-555" baseline="7000" dirty="0">
                <a:latin typeface="Times New Roman" panose="02020603050405020304"/>
                <a:cs typeface="Times New Roman" panose="02020603050405020304"/>
              </a:rPr>
              <a:t>1</a:t>
            </a:r>
            <a:r>
              <a:rPr sz="2400" b="1" spc="-10" dirty="0">
                <a:latin typeface="新宋体" panose="02010609030101010101" charset="-122"/>
                <a:cs typeface="新宋体" panose="02010609030101010101" charset="-122"/>
              </a:rPr>
              <a:t>降低灰度级，使图像变暗c=1,</a:t>
            </a:r>
            <a:r>
              <a:rPr sz="2400" b="1" spc="-395" dirty="0">
                <a:latin typeface="新宋体" panose="02010609030101010101" charset="-122"/>
                <a:cs typeface="新宋体" panose="02010609030101010101" charset="-122"/>
              </a:rPr>
              <a:t> </a:t>
            </a:r>
            <a:r>
              <a:rPr sz="3300" i="1" spc="-52" baseline="6000" dirty="0">
                <a:latin typeface="Symbol" panose="05050102010706020507"/>
                <a:cs typeface="Symbol" panose="05050102010706020507"/>
              </a:rPr>
              <a:t></a:t>
            </a:r>
            <a:r>
              <a:rPr sz="3300" i="1" spc="330" baseline="6000" dirty="0">
                <a:latin typeface="Times New Roman" panose="02020603050405020304"/>
                <a:cs typeface="Times New Roman" panose="02020603050405020304"/>
              </a:rPr>
              <a:t> </a:t>
            </a:r>
            <a:r>
              <a:rPr sz="3150" spc="7" baseline="7000" dirty="0">
                <a:latin typeface="Symbol" panose="05050102010706020507"/>
                <a:cs typeface="Symbol" panose="05050102010706020507"/>
              </a:rPr>
              <a:t></a:t>
            </a:r>
            <a:r>
              <a:rPr sz="3150" spc="-247" baseline="7000" dirty="0">
                <a:latin typeface="Times New Roman" panose="02020603050405020304"/>
                <a:cs typeface="Times New Roman" panose="02020603050405020304"/>
              </a:rPr>
              <a:t> </a:t>
            </a:r>
            <a:r>
              <a:rPr sz="3150" spc="-240" baseline="7000" dirty="0">
                <a:latin typeface="Times New Roman" panose="02020603050405020304"/>
                <a:cs typeface="Times New Roman" panose="02020603050405020304"/>
              </a:rPr>
              <a:t>3</a:t>
            </a:r>
            <a:r>
              <a:rPr sz="3150" spc="-15" baseline="7000" dirty="0">
                <a:latin typeface="Times New Roman" panose="02020603050405020304"/>
                <a:cs typeface="Times New Roman" panose="02020603050405020304"/>
              </a:rPr>
              <a:t>,</a:t>
            </a:r>
            <a:r>
              <a:rPr sz="3150" spc="-142" baseline="7000" dirty="0">
                <a:latin typeface="Times New Roman" panose="02020603050405020304"/>
                <a:cs typeface="Times New Roman" panose="02020603050405020304"/>
              </a:rPr>
              <a:t>4</a:t>
            </a:r>
            <a:r>
              <a:rPr sz="3150" spc="-104" baseline="7000" dirty="0">
                <a:latin typeface="Times New Roman" panose="02020603050405020304"/>
                <a:cs typeface="Times New Roman" panose="02020603050405020304"/>
              </a:rPr>
              <a:t>,</a:t>
            </a:r>
            <a:r>
              <a:rPr sz="3150" spc="7" baseline="7000" dirty="0">
                <a:latin typeface="Times New Roman" panose="02020603050405020304"/>
                <a:cs typeface="Times New Roman" panose="02020603050405020304"/>
              </a:rPr>
              <a:t>5</a:t>
            </a:r>
            <a:endParaRPr sz="3150" baseline="7000">
              <a:latin typeface="Times New Roman" panose="02020603050405020304"/>
              <a:cs typeface="Times New Roman" panose="02020603050405020304"/>
            </a:endParaRPr>
          </a:p>
          <a:p>
            <a:pPr>
              <a:lnSpc>
                <a:spcPct val="100000"/>
              </a:lnSpc>
            </a:pPr>
            <a:endParaRPr sz="2400">
              <a:latin typeface="Times New Roman" panose="02020603050405020304"/>
              <a:cs typeface="Times New Roman" panose="02020603050405020304"/>
            </a:endParaRPr>
          </a:p>
          <a:p>
            <a:pPr>
              <a:lnSpc>
                <a:spcPct val="100000"/>
              </a:lnSpc>
              <a:spcBef>
                <a:spcPts val="20"/>
              </a:spcBef>
            </a:pPr>
            <a:endParaRPr sz="2900">
              <a:latin typeface="Times New Roman" panose="02020603050405020304"/>
              <a:cs typeface="Times New Roman" panose="02020603050405020304"/>
            </a:endParaRPr>
          </a:p>
          <a:p>
            <a:pPr marR="5080" algn="r">
              <a:lnSpc>
                <a:spcPct val="100000"/>
              </a:lnSpc>
            </a:pPr>
            <a:r>
              <a:rPr sz="2200" i="1" spc="-35" dirty="0">
                <a:latin typeface="Symbol" panose="05050102010706020507"/>
                <a:cs typeface="Symbol" panose="05050102010706020507"/>
              </a:rPr>
              <a:t></a:t>
            </a:r>
            <a:r>
              <a:rPr sz="2200" i="1" spc="220" dirty="0">
                <a:latin typeface="Times New Roman" panose="02020603050405020304"/>
                <a:cs typeface="Times New Roman" panose="02020603050405020304"/>
              </a:rPr>
              <a:t> </a:t>
            </a:r>
            <a:r>
              <a:rPr sz="2100" spc="5" dirty="0">
                <a:latin typeface="Symbol" panose="05050102010706020507"/>
                <a:cs typeface="Symbol" panose="05050102010706020507"/>
              </a:rPr>
              <a:t></a:t>
            </a:r>
            <a:r>
              <a:rPr sz="2100" spc="-170" dirty="0">
                <a:latin typeface="Times New Roman" panose="02020603050405020304"/>
                <a:cs typeface="Times New Roman" panose="02020603050405020304"/>
              </a:rPr>
              <a:t> </a:t>
            </a:r>
            <a:r>
              <a:rPr sz="2100" spc="5" dirty="0">
                <a:latin typeface="Times New Roman" panose="02020603050405020304"/>
                <a:cs typeface="Times New Roman" panose="02020603050405020304"/>
              </a:rPr>
              <a:t>3</a:t>
            </a:r>
            <a:endParaRPr sz="2100">
              <a:latin typeface="Times New Roman" panose="02020603050405020304"/>
              <a:cs typeface="Times New Roman" panose="02020603050405020304"/>
            </a:endParaRPr>
          </a:p>
          <a:p>
            <a:pPr marR="76835" algn="r">
              <a:lnSpc>
                <a:spcPts val="3750"/>
              </a:lnSpc>
              <a:spcBef>
                <a:spcPts val="485"/>
              </a:spcBef>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8" name="object 8"/>
          <p:cNvSpPr txBox="1"/>
          <p:nvPr/>
        </p:nvSpPr>
        <p:spPr>
          <a:xfrm>
            <a:off x="2869819" y="5828029"/>
            <a:ext cx="569595" cy="858519"/>
          </a:xfrm>
          <a:prstGeom prst="rect">
            <a:avLst/>
          </a:prstGeom>
        </p:spPr>
        <p:txBody>
          <a:bodyPr vert="horz" wrap="square" lIns="0" tIns="0" rIns="0" bIns="0" rtlCol="0">
            <a:spAutoFit/>
          </a:bodyPr>
          <a:lstStyle/>
          <a:p>
            <a:pPr algn="ctr">
              <a:lnSpc>
                <a:spcPct val="100000"/>
              </a:lnSpc>
            </a:pPr>
            <a:r>
              <a:rPr sz="2200" i="1" spc="-35" dirty="0">
                <a:latin typeface="Symbol" panose="05050102010706020507"/>
                <a:cs typeface="Symbol" panose="05050102010706020507"/>
              </a:rPr>
              <a:t></a:t>
            </a:r>
            <a:r>
              <a:rPr sz="2200" i="1" spc="220" dirty="0">
                <a:latin typeface="Times New Roman" panose="02020603050405020304"/>
                <a:cs typeface="Times New Roman" panose="02020603050405020304"/>
              </a:rPr>
              <a:t> </a:t>
            </a:r>
            <a:r>
              <a:rPr sz="2100" spc="5" dirty="0">
                <a:latin typeface="Symbol" panose="05050102010706020507"/>
                <a:cs typeface="Symbol" panose="05050102010706020507"/>
              </a:rPr>
              <a:t></a:t>
            </a:r>
            <a:r>
              <a:rPr sz="2100" spc="-110" dirty="0">
                <a:latin typeface="Times New Roman" panose="02020603050405020304"/>
                <a:cs typeface="Times New Roman" panose="02020603050405020304"/>
              </a:rPr>
              <a:t> </a:t>
            </a:r>
            <a:r>
              <a:rPr sz="2100" spc="5" dirty="0">
                <a:latin typeface="Times New Roman" panose="02020603050405020304"/>
                <a:cs typeface="Times New Roman" panose="02020603050405020304"/>
              </a:rPr>
              <a:t>4</a:t>
            </a:r>
            <a:endParaRPr sz="2100">
              <a:latin typeface="Times New Roman" panose="02020603050405020304"/>
              <a:cs typeface="Times New Roman" panose="02020603050405020304"/>
            </a:endParaRPr>
          </a:p>
          <a:p>
            <a:pPr marL="51435" algn="ctr">
              <a:lnSpc>
                <a:spcPts val="3750"/>
              </a:lnSpc>
              <a:spcBef>
                <a:spcPts val="365"/>
              </a:spcBef>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ctrTitle"/>
          </p:nvPr>
        </p:nvSpPr>
        <p:spPr>
          <a:xfrm>
            <a:off x="1681098" y="891794"/>
            <a:ext cx="7331202" cy="599650"/>
          </a:xfrm>
          <a:prstGeom prst="rect">
            <a:avLst/>
          </a:prstGeom>
        </p:spPr>
        <p:txBody>
          <a:bodyPr vert="horz" wrap="square" lIns="0" tIns="106171" rIns="0" bIns="0" rtlCol="0">
            <a:spAutoFit/>
          </a:bodyPr>
          <a:lstStyle/>
          <a:p>
            <a:pPr marL="85725">
              <a:lnSpc>
                <a:spcPct val="100000"/>
              </a:lnSpc>
            </a:pPr>
            <a:r>
              <a:rPr sz="3200" spc="-15" dirty="0">
                <a:latin typeface="新宋体" panose="02010609030101010101" charset="-122"/>
                <a:cs typeface="新宋体" panose="02010609030101010101" charset="-122"/>
              </a:rPr>
              <a:t>点运算</a:t>
            </a:r>
            <a:r>
              <a:rPr sz="3200" spc="-5" dirty="0">
                <a:latin typeface="Times New Roman" panose="02020603050405020304"/>
                <a:cs typeface="Times New Roman" panose="02020603050405020304"/>
              </a:rPr>
              <a:t>——</a:t>
            </a:r>
            <a:r>
              <a:rPr sz="3200" spc="-15" dirty="0">
                <a:latin typeface="新宋体" panose="02010609030101010101" charset="-122"/>
                <a:cs typeface="新宋体" panose="02010609030101010101" charset="-122"/>
              </a:rPr>
              <a:t>4</a:t>
            </a:r>
            <a:r>
              <a:rPr lang="en-US" sz="3200" spc="-15" dirty="0">
                <a:latin typeface="新宋体" panose="02010609030101010101" charset="-122"/>
                <a:cs typeface="新宋体" panose="02010609030101010101" charset="-122"/>
              </a:rPr>
              <a:t> </a:t>
            </a:r>
            <a:r>
              <a:rPr sz="3200" spc="-15" dirty="0" err="1">
                <a:latin typeface="新宋体" panose="02010609030101010101" charset="-122"/>
                <a:cs typeface="新宋体" panose="02010609030101010101" charset="-122"/>
              </a:rPr>
              <a:t>对比度拉伸</a:t>
            </a:r>
            <a:endParaRPr sz="3200" dirty="0">
              <a:latin typeface="新宋体" panose="02010609030101010101" charset="-122"/>
              <a:cs typeface="新宋体" panose="02010609030101010101" charset="-122"/>
            </a:endParaRPr>
          </a:p>
        </p:txBody>
      </p:sp>
      <p:sp>
        <p:nvSpPr>
          <p:cNvPr id="5" name="object 5"/>
          <p:cNvSpPr/>
          <p:nvPr/>
        </p:nvSpPr>
        <p:spPr>
          <a:xfrm>
            <a:off x="1891169" y="3512820"/>
            <a:ext cx="3124200" cy="307314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852045" y="1833372"/>
            <a:ext cx="3047999" cy="244297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852045" y="4539996"/>
            <a:ext cx="3048000" cy="2444495"/>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681098" y="1850867"/>
            <a:ext cx="3987800" cy="1090930"/>
          </a:xfrm>
          <a:prstGeom prst="rect">
            <a:avLst/>
          </a:prstGeom>
        </p:spPr>
        <p:txBody>
          <a:bodyPr vert="horz" wrap="square" lIns="0" tIns="0" rIns="0" bIns="0" rtlCol="0">
            <a:spAutoFit/>
          </a:bodyPr>
          <a:lstStyle/>
          <a:p>
            <a:pPr marL="927100" marR="5080" indent="-914400">
              <a:lnSpc>
                <a:spcPct val="150000"/>
              </a:lnSpc>
            </a:pPr>
            <a:r>
              <a:rPr sz="2400" b="1" spc="-10" dirty="0">
                <a:latin typeface="新宋体" panose="02010609030101010101" charset="-122"/>
                <a:cs typeface="新宋体" panose="02010609030101010101" charset="-122"/>
              </a:rPr>
              <a:t>思想：提高图像处理时灰度级 的动态范围</a:t>
            </a:r>
            <a:endParaRPr sz="2400">
              <a:latin typeface="新宋体" panose="02010609030101010101" charset="-122"/>
              <a:cs typeface="新宋体" panose="02010609030101010101"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dirty="0"/>
          </a:p>
        </p:txBody>
      </p:sp>
      <p:sp>
        <p:nvSpPr>
          <p:cNvPr id="4" name="object 4"/>
          <p:cNvSpPr txBox="1">
            <a:spLocks noGrp="1"/>
          </p:cNvSpPr>
          <p:nvPr>
            <p:ph type="ctrTitle"/>
          </p:nvPr>
        </p:nvSpPr>
        <p:spPr>
          <a:xfrm>
            <a:off x="1681098" y="891794"/>
            <a:ext cx="7331202" cy="599650"/>
          </a:xfrm>
          <a:prstGeom prst="rect">
            <a:avLst/>
          </a:prstGeom>
        </p:spPr>
        <p:txBody>
          <a:bodyPr vert="horz" wrap="square" lIns="0" tIns="106171" rIns="0" bIns="0" rtlCol="0">
            <a:spAutoFit/>
          </a:bodyPr>
          <a:lstStyle/>
          <a:p>
            <a:pPr marL="85725">
              <a:lnSpc>
                <a:spcPct val="100000"/>
              </a:lnSpc>
            </a:pPr>
            <a:r>
              <a:rPr sz="3200" spc="-15" dirty="0">
                <a:latin typeface="新宋体" panose="02010609030101010101" charset="-122"/>
                <a:cs typeface="新宋体" panose="02010609030101010101" charset="-122"/>
              </a:rPr>
              <a:t>点运算</a:t>
            </a:r>
            <a:r>
              <a:rPr sz="3200" spc="-5" dirty="0">
                <a:latin typeface="Times New Roman" panose="02020603050405020304"/>
                <a:cs typeface="Times New Roman" panose="02020603050405020304"/>
              </a:rPr>
              <a:t>——</a:t>
            </a:r>
            <a:r>
              <a:rPr sz="3200" spc="-15" dirty="0">
                <a:latin typeface="新宋体" panose="02010609030101010101" charset="-122"/>
                <a:cs typeface="新宋体" panose="02010609030101010101" charset="-122"/>
              </a:rPr>
              <a:t>4</a:t>
            </a:r>
            <a:r>
              <a:rPr lang="en-US" sz="3200" spc="-15" dirty="0">
                <a:latin typeface="新宋体" panose="02010609030101010101" charset="-122"/>
                <a:cs typeface="新宋体" panose="02010609030101010101" charset="-122"/>
              </a:rPr>
              <a:t> </a:t>
            </a:r>
            <a:r>
              <a:rPr sz="3200" spc="-15" dirty="0" err="1">
                <a:latin typeface="新宋体" panose="02010609030101010101" charset="-122"/>
                <a:cs typeface="新宋体" panose="02010609030101010101" charset="-122"/>
              </a:rPr>
              <a:t>对比度拉伸</a:t>
            </a:r>
            <a:endParaRPr sz="3200" dirty="0">
              <a:latin typeface="新宋体" panose="02010609030101010101" charset="-122"/>
              <a:cs typeface="新宋体" panose="02010609030101010101"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00" y="1876425"/>
            <a:ext cx="7170802" cy="5138381"/>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dirty="0"/>
          </a:p>
        </p:txBody>
      </p:sp>
      <p:sp>
        <p:nvSpPr>
          <p:cNvPr id="4" name="object 4"/>
          <p:cNvSpPr txBox="1">
            <a:spLocks noGrp="1"/>
          </p:cNvSpPr>
          <p:nvPr>
            <p:ph type="ctrTitle"/>
          </p:nvPr>
        </p:nvSpPr>
        <p:spPr>
          <a:xfrm>
            <a:off x="1681098" y="891794"/>
            <a:ext cx="7331202" cy="599650"/>
          </a:xfrm>
          <a:prstGeom prst="rect">
            <a:avLst/>
          </a:prstGeom>
        </p:spPr>
        <p:txBody>
          <a:bodyPr vert="horz" wrap="square" lIns="0" tIns="106171" rIns="0" bIns="0" rtlCol="0">
            <a:spAutoFit/>
          </a:bodyPr>
          <a:lstStyle/>
          <a:p>
            <a:pPr marL="85725">
              <a:lnSpc>
                <a:spcPct val="100000"/>
              </a:lnSpc>
            </a:pPr>
            <a:r>
              <a:rPr sz="3200" spc="-15" dirty="0">
                <a:latin typeface="新宋体" panose="02010609030101010101" charset="-122"/>
                <a:cs typeface="新宋体" panose="02010609030101010101" charset="-122"/>
              </a:rPr>
              <a:t>点运算</a:t>
            </a:r>
            <a:r>
              <a:rPr sz="3200" spc="-5" dirty="0">
                <a:latin typeface="Times New Roman" panose="02020603050405020304"/>
                <a:cs typeface="Times New Roman" panose="02020603050405020304"/>
              </a:rPr>
              <a:t>——</a:t>
            </a:r>
            <a:r>
              <a:rPr sz="3200" spc="-15" dirty="0">
                <a:latin typeface="新宋体" panose="02010609030101010101" charset="-122"/>
                <a:cs typeface="新宋体" panose="02010609030101010101" charset="-122"/>
              </a:rPr>
              <a:t>4</a:t>
            </a:r>
            <a:r>
              <a:rPr lang="en-US" sz="3200" spc="-15" dirty="0">
                <a:latin typeface="新宋体" panose="02010609030101010101" charset="-122"/>
                <a:cs typeface="新宋体" panose="02010609030101010101" charset="-122"/>
              </a:rPr>
              <a:t> </a:t>
            </a:r>
            <a:r>
              <a:rPr sz="3200" spc="-15" dirty="0" err="1">
                <a:latin typeface="新宋体" panose="02010609030101010101" charset="-122"/>
                <a:cs typeface="新宋体" panose="02010609030101010101" charset="-122"/>
              </a:rPr>
              <a:t>对比度拉伸</a:t>
            </a:r>
            <a:endParaRPr sz="3200" dirty="0">
              <a:latin typeface="新宋体" panose="02010609030101010101" charset="-122"/>
              <a:cs typeface="新宋体" panose="02010609030101010101"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500" y="1837930"/>
            <a:ext cx="7628002" cy="536906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10233" y="658967"/>
            <a:ext cx="7472933" cy="834751"/>
          </a:xfrm>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点运算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5</a:t>
            </a:r>
            <a:r>
              <a:rPr lang="en-US" spc="-15" dirty="0">
                <a:latin typeface="新宋体" panose="02010609030101010101" charset="-122"/>
                <a:cs typeface="新宋体" panose="02010609030101010101" charset="-122"/>
              </a:rPr>
              <a:t> </a:t>
            </a:r>
            <a:r>
              <a:rPr spc="-15" dirty="0" err="1">
                <a:latin typeface="新宋体" panose="02010609030101010101" charset="-122"/>
                <a:cs typeface="新宋体" panose="02010609030101010101" charset="-122"/>
              </a:rPr>
              <a:t>灰度级切片</a:t>
            </a:r>
            <a:endParaRPr spc="-15" dirty="0">
              <a:latin typeface="新宋体" panose="02010609030101010101" charset="-122"/>
              <a:cs typeface="新宋体" panose="02010609030101010101" charset="-122"/>
            </a:endParaRPr>
          </a:p>
        </p:txBody>
      </p:sp>
      <p:sp>
        <p:nvSpPr>
          <p:cNvPr id="5" name="object 5"/>
          <p:cNvSpPr/>
          <p:nvPr/>
        </p:nvSpPr>
        <p:spPr>
          <a:xfrm>
            <a:off x="2394089" y="2942844"/>
            <a:ext cx="6624828" cy="400354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499238" y="1724299"/>
            <a:ext cx="3073400" cy="1090930"/>
          </a:xfrm>
          <a:prstGeom prst="rect">
            <a:avLst/>
          </a:prstGeom>
        </p:spPr>
        <p:txBody>
          <a:bodyPr vert="horz" wrap="square" lIns="0" tIns="0" rIns="0" bIns="0" rtlCol="0">
            <a:spAutoFit/>
          </a:bodyPr>
          <a:lstStyle/>
          <a:p>
            <a:pPr marL="12700" marR="5080">
              <a:lnSpc>
                <a:spcPct val="150000"/>
              </a:lnSpc>
            </a:pPr>
            <a:r>
              <a:rPr sz="2400" b="1" spc="-10" dirty="0">
                <a:latin typeface="新宋体" panose="02010609030101010101" charset="-122"/>
                <a:cs typeface="新宋体" panose="02010609030101010101" charset="-122"/>
              </a:rPr>
              <a:t>关心范围指定较高值， 其它保持不变</a:t>
            </a:r>
            <a:endParaRPr sz="2400" dirty="0">
              <a:latin typeface="新宋体" panose="02010609030101010101" charset="-122"/>
              <a:cs typeface="新宋体" panose="02010609030101010101" charset="-122"/>
            </a:endParaRPr>
          </a:p>
        </p:txBody>
      </p:sp>
      <p:sp>
        <p:nvSpPr>
          <p:cNvPr id="7" name="object 7"/>
          <p:cNvSpPr txBox="1"/>
          <p:nvPr/>
        </p:nvSpPr>
        <p:spPr>
          <a:xfrm>
            <a:off x="4973701" y="4506976"/>
            <a:ext cx="152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r</a:t>
            </a:r>
            <a:endParaRPr sz="2000">
              <a:latin typeface="新宋体" panose="02010609030101010101" charset="-122"/>
              <a:cs typeface="新宋体" panose="02010609030101010101" charset="-122"/>
            </a:endParaRPr>
          </a:p>
        </p:txBody>
      </p:sp>
      <p:sp>
        <p:nvSpPr>
          <p:cNvPr id="8" name="object 8"/>
          <p:cNvSpPr txBox="1"/>
          <p:nvPr/>
        </p:nvSpPr>
        <p:spPr>
          <a:xfrm>
            <a:off x="7537831" y="4532121"/>
            <a:ext cx="152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r</a:t>
            </a:r>
            <a:endParaRPr sz="2000">
              <a:latin typeface="新宋体" panose="02010609030101010101" charset="-122"/>
              <a:cs typeface="新宋体" panose="02010609030101010101" charset="-122"/>
            </a:endParaRPr>
          </a:p>
        </p:txBody>
      </p:sp>
      <p:sp>
        <p:nvSpPr>
          <p:cNvPr id="9" name="object 9"/>
          <p:cNvSpPr txBox="1"/>
          <p:nvPr/>
        </p:nvSpPr>
        <p:spPr>
          <a:xfrm>
            <a:off x="2367072" y="1703986"/>
            <a:ext cx="3073400" cy="1325245"/>
          </a:xfrm>
          <a:prstGeom prst="rect">
            <a:avLst/>
          </a:prstGeom>
        </p:spPr>
        <p:txBody>
          <a:bodyPr vert="horz" wrap="square" lIns="0" tIns="0" rIns="0" bIns="0" rtlCol="0">
            <a:spAutoFit/>
          </a:bodyPr>
          <a:lstStyle/>
          <a:p>
            <a:pPr marL="12700" marR="5080">
              <a:lnSpc>
                <a:spcPct val="150000"/>
              </a:lnSpc>
            </a:pPr>
            <a:r>
              <a:rPr sz="2400" b="1" spc="-10" dirty="0">
                <a:latin typeface="新宋体" panose="02010609030101010101" charset="-122"/>
                <a:cs typeface="新宋体" panose="02010609030101010101" charset="-122"/>
              </a:rPr>
              <a:t>关心范围指定较高值， 其它指定较低值</a:t>
            </a:r>
            <a:endParaRPr sz="2400" dirty="0">
              <a:latin typeface="新宋体" panose="02010609030101010101" charset="-122"/>
              <a:cs typeface="新宋体" panose="02010609030101010101" charset="-122"/>
            </a:endParaRPr>
          </a:p>
          <a:p>
            <a:pPr marL="821055">
              <a:lnSpc>
                <a:spcPts val="1805"/>
              </a:lnSpc>
            </a:pPr>
            <a:r>
              <a:rPr sz="2000" b="1" spc="-10" dirty="0">
                <a:solidFill>
                  <a:srgbClr val="EE2B0A"/>
                </a:solidFill>
                <a:latin typeface="新宋体" panose="02010609030101010101" charset="-122"/>
                <a:cs typeface="新宋体" panose="02010609030101010101" charset="-122"/>
              </a:rPr>
              <a:t>s</a:t>
            </a:r>
            <a:endParaRPr sz="2000" dirty="0">
              <a:latin typeface="新宋体" panose="02010609030101010101" charset="-122"/>
              <a:cs typeface="新宋体" panose="02010609030101010101" charset="-122"/>
            </a:endParaRPr>
          </a:p>
        </p:txBody>
      </p:sp>
      <p:sp>
        <p:nvSpPr>
          <p:cNvPr id="10" name="object 10"/>
          <p:cNvSpPr txBox="1"/>
          <p:nvPr/>
        </p:nvSpPr>
        <p:spPr>
          <a:xfrm>
            <a:off x="5305933" y="2635503"/>
            <a:ext cx="152400"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s</a:t>
            </a:r>
            <a:endParaRPr sz="2000">
              <a:latin typeface="新宋体" panose="02010609030101010101" charset="-122"/>
              <a:cs typeface="新宋体" panose="02010609030101010101" charset="-122"/>
            </a:endParaRPr>
          </a:p>
        </p:txBody>
      </p:sp>
      <p:sp>
        <p:nvSpPr>
          <p:cNvPr id="11" name="object 11"/>
          <p:cNvSpPr txBox="1"/>
          <p:nvPr/>
        </p:nvSpPr>
        <p:spPr>
          <a:xfrm>
            <a:off x="2014854" y="3544570"/>
            <a:ext cx="659765" cy="302895"/>
          </a:xfrm>
          <a:prstGeom prst="rect">
            <a:avLst/>
          </a:prstGeom>
        </p:spPr>
        <p:txBody>
          <a:bodyPr vert="horz" wrap="square" lIns="0" tIns="0" rIns="0" bIns="0" rtlCol="0">
            <a:spAutoFit/>
          </a:bodyPr>
          <a:lstStyle/>
          <a:p>
            <a:pPr marL="12700">
              <a:lnSpc>
                <a:spcPts val="2380"/>
              </a:lnSpc>
            </a:pPr>
            <a:r>
              <a:rPr sz="2000" b="1" spc="-15" dirty="0">
                <a:solidFill>
                  <a:srgbClr val="EE2B0A"/>
                </a:solidFill>
                <a:latin typeface="新宋体" panose="02010609030101010101" charset="-122"/>
                <a:cs typeface="新宋体" panose="02010609030101010101" charset="-122"/>
              </a:rPr>
              <a:t>a变换</a:t>
            </a:r>
            <a:endParaRPr sz="2000">
              <a:latin typeface="新宋体" panose="02010609030101010101" charset="-122"/>
              <a:cs typeface="新宋体" panose="02010609030101010101" charset="-122"/>
            </a:endParaRPr>
          </a:p>
        </p:txBody>
      </p:sp>
      <p:sp>
        <p:nvSpPr>
          <p:cNvPr id="12" name="object 12"/>
          <p:cNvSpPr txBox="1"/>
          <p:nvPr/>
        </p:nvSpPr>
        <p:spPr>
          <a:xfrm>
            <a:off x="7226160" y="3616197"/>
            <a:ext cx="659765" cy="302895"/>
          </a:xfrm>
          <a:prstGeom prst="rect">
            <a:avLst/>
          </a:prstGeom>
        </p:spPr>
        <p:txBody>
          <a:bodyPr vert="horz" wrap="square" lIns="0" tIns="0" rIns="0" bIns="0" rtlCol="0">
            <a:spAutoFit/>
          </a:bodyPr>
          <a:lstStyle/>
          <a:p>
            <a:pPr marL="12700">
              <a:lnSpc>
                <a:spcPts val="2380"/>
              </a:lnSpc>
            </a:pPr>
            <a:r>
              <a:rPr sz="2000" b="1" spc="-15" dirty="0">
                <a:solidFill>
                  <a:srgbClr val="EE2B0A"/>
                </a:solidFill>
                <a:latin typeface="新宋体" panose="02010609030101010101" charset="-122"/>
                <a:cs typeface="新宋体" panose="02010609030101010101" charset="-122"/>
              </a:rPr>
              <a:t>b变换</a:t>
            </a:r>
            <a:endParaRPr sz="2000">
              <a:latin typeface="新宋体" panose="02010609030101010101" charset="-122"/>
              <a:cs typeface="新宋体" panose="02010609030101010101" charset="-122"/>
            </a:endParaRPr>
          </a:p>
        </p:txBody>
      </p:sp>
      <p:sp>
        <p:nvSpPr>
          <p:cNvPr id="13" name="object 13"/>
          <p:cNvSpPr txBox="1"/>
          <p:nvPr/>
        </p:nvSpPr>
        <p:spPr>
          <a:xfrm>
            <a:off x="1610233" y="5956300"/>
            <a:ext cx="104076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一幅</a:t>
            </a:r>
            <a:r>
              <a:rPr sz="2000" b="1" spc="-20" dirty="0">
                <a:solidFill>
                  <a:srgbClr val="EE2B0A"/>
                </a:solidFill>
                <a:latin typeface="新宋体" panose="02010609030101010101" charset="-122"/>
                <a:cs typeface="新宋体" panose="02010609030101010101" charset="-122"/>
              </a:rPr>
              <a:t>图</a:t>
            </a:r>
            <a:r>
              <a:rPr sz="2000" b="1" spc="-10" dirty="0">
                <a:solidFill>
                  <a:srgbClr val="EE2B0A"/>
                </a:solidFill>
                <a:latin typeface="新宋体" panose="02010609030101010101" charset="-122"/>
                <a:cs typeface="新宋体" panose="02010609030101010101" charset="-122"/>
              </a:rPr>
              <a:t>像</a:t>
            </a:r>
            <a:endParaRPr sz="2000">
              <a:latin typeface="新宋体" panose="02010609030101010101" charset="-122"/>
              <a:cs typeface="新宋体" panose="02010609030101010101" charset="-122"/>
            </a:endParaRPr>
          </a:p>
        </p:txBody>
      </p:sp>
      <p:sp>
        <p:nvSpPr>
          <p:cNvPr id="14" name="object 14"/>
          <p:cNvSpPr txBox="1"/>
          <p:nvPr/>
        </p:nvSpPr>
        <p:spPr>
          <a:xfrm>
            <a:off x="7539355" y="5992863"/>
            <a:ext cx="1169035" cy="302895"/>
          </a:xfrm>
          <a:prstGeom prst="rect">
            <a:avLst/>
          </a:prstGeom>
        </p:spPr>
        <p:txBody>
          <a:bodyPr vert="horz" wrap="square" lIns="0" tIns="0" rIns="0" bIns="0" rtlCol="0">
            <a:spAutoFit/>
          </a:bodyPr>
          <a:lstStyle/>
          <a:p>
            <a:pPr marL="12700">
              <a:lnSpc>
                <a:spcPts val="2380"/>
              </a:lnSpc>
            </a:pPr>
            <a:r>
              <a:rPr sz="2000" b="1" spc="-10" dirty="0">
                <a:solidFill>
                  <a:srgbClr val="EE2B0A"/>
                </a:solidFill>
                <a:latin typeface="新宋体" panose="02010609030101010101" charset="-122"/>
                <a:cs typeface="新宋体" panose="02010609030101010101" charset="-122"/>
              </a:rPr>
              <a:t>a变换结果</a:t>
            </a:r>
            <a:endParaRPr sz="2000">
              <a:latin typeface="新宋体" panose="02010609030101010101" charset="-122"/>
              <a:cs typeface="新宋体" panose="02010609030101010101"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984639" y="3694176"/>
            <a:ext cx="3352800" cy="3124200"/>
          </a:xfrm>
          <a:custGeom>
            <a:avLst/>
            <a:gdLst/>
            <a:ahLst/>
            <a:cxnLst/>
            <a:rect l="l" t="t" r="r" b="b"/>
            <a:pathLst>
              <a:path w="3352800" h="3124200">
                <a:moveTo>
                  <a:pt x="0" y="0"/>
                </a:moveTo>
                <a:lnTo>
                  <a:pt x="0" y="3124200"/>
                </a:lnTo>
                <a:lnTo>
                  <a:pt x="3352800" y="3124200"/>
                </a:lnTo>
                <a:lnTo>
                  <a:pt x="3352799" y="0"/>
                </a:lnTo>
                <a:lnTo>
                  <a:pt x="0" y="0"/>
                </a:lnTo>
                <a:close/>
              </a:path>
            </a:pathLst>
          </a:custGeom>
          <a:ln w="9525">
            <a:solidFill>
              <a:srgbClr val="000000"/>
            </a:solidFill>
          </a:ln>
        </p:spPr>
        <p:txBody>
          <a:bodyPr wrap="square" lIns="0" tIns="0" rIns="0" bIns="0" rtlCol="0"/>
          <a:lstStyle/>
          <a:p>
            <a:endParaRPr/>
          </a:p>
        </p:txBody>
      </p:sp>
      <p:sp>
        <p:nvSpPr>
          <p:cNvPr id="5" name="object 5"/>
          <p:cNvSpPr/>
          <p:nvPr/>
        </p:nvSpPr>
        <p:spPr>
          <a:xfrm>
            <a:off x="2980067" y="6789419"/>
            <a:ext cx="4119879" cy="76200"/>
          </a:xfrm>
          <a:custGeom>
            <a:avLst/>
            <a:gdLst/>
            <a:ahLst/>
            <a:cxnLst/>
            <a:rect l="l" t="t" r="r" b="b"/>
            <a:pathLst>
              <a:path w="4119879" h="76200">
                <a:moveTo>
                  <a:pt x="4060697" y="38100"/>
                </a:moveTo>
                <a:lnTo>
                  <a:pt x="4059173" y="35051"/>
                </a:lnTo>
                <a:lnTo>
                  <a:pt x="4056125" y="33527"/>
                </a:lnTo>
                <a:lnTo>
                  <a:pt x="4571" y="33527"/>
                </a:lnTo>
                <a:lnTo>
                  <a:pt x="1523" y="35051"/>
                </a:lnTo>
                <a:lnTo>
                  <a:pt x="0" y="38100"/>
                </a:lnTo>
                <a:lnTo>
                  <a:pt x="1523" y="41909"/>
                </a:lnTo>
                <a:lnTo>
                  <a:pt x="4571" y="42672"/>
                </a:lnTo>
                <a:lnTo>
                  <a:pt x="4056125" y="42672"/>
                </a:lnTo>
                <a:lnTo>
                  <a:pt x="4059173" y="41909"/>
                </a:lnTo>
                <a:lnTo>
                  <a:pt x="4060697" y="38100"/>
                </a:lnTo>
                <a:close/>
              </a:path>
              <a:path w="4119879" h="76200">
                <a:moveTo>
                  <a:pt x="4119359" y="38100"/>
                </a:moveTo>
                <a:lnTo>
                  <a:pt x="4043159" y="0"/>
                </a:lnTo>
                <a:lnTo>
                  <a:pt x="4043159" y="33527"/>
                </a:lnTo>
                <a:lnTo>
                  <a:pt x="4056125" y="33527"/>
                </a:lnTo>
                <a:lnTo>
                  <a:pt x="4059173" y="35051"/>
                </a:lnTo>
                <a:lnTo>
                  <a:pt x="4060697" y="38100"/>
                </a:lnTo>
                <a:lnTo>
                  <a:pt x="4060697" y="67430"/>
                </a:lnTo>
                <a:lnTo>
                  <a:pt x="4119359" y="38100"/>
                </a:lnTo>
                <a:close/>
              </a:path>
              <a:path w="4119879" h="76200">
                <a:moveTo>
                  <a:pt x="4060697" y="67430"/>
                </a:moveTo>
                <a:lnTo>
                  <a:pt x="4060697" y="38100"/>
                </a:lnTo>
                <a:lnTo>
                  <a:pt x="4059173" y="41909"/>
                </a:lnTo>
                <a:lnTo>
                  <a:pt x="4056125" y="42672"/>
                </a:lnTo>
                <a:lnTo>
                  <a:pt x="4043159" y="42672"/>
                </a:lnTo>
                <a:lnTo>
                  <a:pt x="4043159" y="76200"/>
                </a:lnTo>
                <a:lnTo>
                  <a:pt x="4060697" y="67430"/>
                </a:lnTo>
                <a:close/>
              </a:path>
            </a:pathLst>
          </a:custGeom>
          <a:solidFill>
            <a:srgbClr val="000000"/>
          </a:solidFill>
        </p:spPr>
        <p:txBody>
          <a:bodyPr wrap="square" lIns="0" tIns="0" rIns="0" bIns="0" rtlCol="0"/>
          <a:lstStyle/>
          <a:p>
            <a:endParaRPr/>
          </a:p>
        </p:txBody>
      </p:sp>
      <p:sp>
        <p:nvSpPr>
          <p:cNvPr id="6" name="object 6"/>
          <p:cNvSpPr/>
          <p:nvPr/>
        </p:nvSpPr>
        <p:spPr>
          <a:xfrm>
            <a:off x="2946539" y="3396996"/>
            <a:ext cx="76200" cy="3434079"/>
          </a:xfrm>
          <a:custGeom>
            <a:avLst/>
            <a:gdLst/>
            <a:ahLst/>
            <a:cxnLst/>
            <a:rect l="l" t="t" r="r" b="b"/>
            <a:pathLst>
              <a:path w="76200" h="3434079">
                <a:moveTo>
                  <a:pt x="76200" y="76200"/>
                </a:moveTo>
                <a:lnTo>
                  <a:pt x="38100" y="0"/>
                </a:lnTo>
                <a:lnTo>
                  <a:pt x="0" y="76200"/>
                </a:lnTo>
                <a:lnTo>
                  <a:pt x="33528" y="76200"/>
                </a:lnTo>
                <a:lnTo>
                  <a:pt x="33528" y="63245"/>
                </a:lnTo>
                <a:lnTo>
                  <a:pt x="35051" y="60198"/>
                </a:lnTo>
                <a:lnTo>
                  <a:pt x="38100" y="58674"/>
                </a:lnTo>
                <a:lnTo>
                  <a:pt x="41148" y="60198"/>
                </a:lnTo>
                <a:lnTo>
                  <a:pt x="42672" y="63245"/>
                </a:lnTo>
                <a:lnTo>
                  <a:pt x="42672" y="76200"/>
                </a:lnTo>
                <a:lnTo>
                  <a:pt x="76200" y="76200"/>
                </a:lnTo>
                <a:close/>
              </a:path>
              <a:path w="76200" h="3434079">
                <a:moveTo>
                  <a:pt x="42672" y="76200"/>
                </a:moveTo>
                <a:lnTo>
                  <a:pt x="42672" y="63245"/>
                </a:lnTo>
                <a:lnTo>
                  <a:pt x="41148" y="60198"/>
                </a:lnTo>
                <a:lnTo>
                  <a:pt x="38100" y="58674"/>
                </a:lnTo>
                <a:lnTo>
                  <a:pt x="35051" y="60198"/>
                </a:lnTo>
                <a:lnTo>
                  <a:pt x="33528" y="63245"/>
                </a:lnTo>
                <a:lnTo>
                  <a:pt x="33528" y="76200"/>
                </a:lnTo>
                <a:lnTo>
                  <a:pt x="42672" y="76200"/>
                </a:lnTo>
                <a:close/>
              </a:path>
              <a:path w="76200" h="3434079">
                <a:moveTo>
                  <a:pt x="42672" y="3429000"/>
                </a:moveTo>
                <a:lnTo>
                  <a:pt x="42672" y="76200"/>
                </a:lnTo>
                <a:lnTo>
                  <a:pt x="33528" y="76200"/>
                </a:lnTo>
                <a:lnTo>
                  <a:pt x="33528" y="3429000"/>
                </a:lnTo>
                <a:lnTo>
                  <a:pt x="35051" y="3432048"/>
                </a:lnTo>
                <a:lnTo>
                  <a:pt x="38100" y="3433572"/>
                </a:lnTo>
                <a:lnTo>
                  <a:pt x="41148" y="3432048"/>
                </a:lnTo>
                <a:lnTo>
                  <a:pt x="42672" y="3429000"/>
                </a:lnTo>
                <a:close/>
              </a:path>
            </a:pathLst>
          </a:custGeom>
          <a:solidFill>
            <a:srgbClr val="000000"/>
          </a:solidFill>
        </p:spPr>
        <p:txBody>
          <a:bodyPr wrap="square" lIns="0" tIns="0" rIns="0" bIns="0" rtlCol="0"/>
          <a:lstStyle/>
          <a:p>
            <a:endParaRPr/>
          </a:p>
        </p:txBody>
      </p:sp>
      <p:sp>
        <p:nvSpPr>
          <p:cNvPr id="7" name="object 7"/>
          <p:cNvSpPr/>
          <p:nvPr/>
        </p:nvSpPr>
        <p:spPr>
          <a:xfrm>
            <a:off x="3043313" y="5722620"/>
            <a:ext cx="1150620" cy="1031875"/>
          </a:xfrm>
          <a:custGeom>
            <a:avLst/>
            <a:gdLst/>
            <a:ahLst/>
            <a:cxnLst/>
            <a:rect l="l" t="t" r="r" b="b"/>
            <a:pathLst>
              <a:path w="1150620" h="1031875">
                <a:moveTo>
                  <a:pt x="0" y="1031748"/>
                </a:moveTo>
                <a:lnTo>
                  <a:pt x="1150619" y="0"/>
                </a:lnTo>
              </a:path>
            </a:pathLst>
          </a:custGeom>
          <a:ln w="9525">
            <a:solidFill>
              <a:srgbClr val="000000"/>
            </a:solidFill>
          </a:ln>
        </p:spPr>
        <p:txBody>
          <a:bodyPr wrap="square" lIns="0" tIns="0" rIns="0" bIns="0" rtlCol="0"/>
          <a:lstStyle/>
          <a:p>
            <a:endParaRPr/>
          </a:p>
        </p:txBody>
      </p:sp>
      <p:sp>
        <p:nvSpPr>
          <p:cNvPr id="8" name="object 8"/>
          <p:cNvSpPr txBox="1"/>
          <p:nvPr/>
        </p:nvSpPr>
        <p:spPr>
          <a:xfrm>
            <a:off x="2514726" y="6556247"/>
            <a:ext cx="177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0</a:t>
            </a:r>
            <a:endParaRPr sz="2400">
              <a:latin typeface="Times New Roman" panose="02020603050405020304"/>
              <a:cs typeface="Times New Roman" panose="02020603050405020304"/>
            </a:endParaRPr>
          </a:p>
        </p:txBody>
      </p:sp>
      <p:sp>
        <p:nvSpPr>
          <p:cNvPr id="9" name="object 9"/>
          <p:cNvSpPr txBox="1"/>
          <p:nvPr/>
        </p:nvSpPr>
        <p:spPr>
          <a:xfrm>
            <a:off x="2378329" y="3584447"/>
            <a:ext cx="4826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255</a:t>
            </a:r>
            <a:endParaRPr sz="2400">
              <a:latin typeface="Times New Roman" panose="02020603050405020304"/>
              <a:cs typeface="Times New Roman" panose="02020603050405020304"/>
            </a:endParaRPr>
          </a:p>
        </p:txBody>
      </p:sp>
      <p:sp>
        <p:nvSpPr>
          <p:cNvPr id="10" name="object 10"/>
          <p:cNvSpPr txBox="1"/>
          <p:nvPr/>
        </p:nvSpPr>
        <p:spPr>
          <a:xfrm>
            <a:off x="7102729" y="6632447"/>
            <a:ext cx="4826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255</a:t>
            </a:r>
            <a:endParaRPr sz="2400">
              <a:latin typeface="Times New Roman" panose="02020603050405020304"/>
              <a:cs typeface="Times New Roman" panose="02020603050405020304"/>
            </a:endParaRPr>
          </a:p>
        </p:txBody>
      </p:sp>
      <p:sp>
        <p:nvSpPr>
          <p:cNvPr id="11" name="object 11"/>
          <p:cNvSpPr/>
          <p:nvPr/>
        </p:nvSpPr>
        <p:spPr>
          <a:xfrm>
            <a:off x="4193933" y="4463796"/>
            <a:ext cx="10160" cy="1259205"/>
          </a:xfrm>
          <a:custGeom>
            <a:avLst/>
            <a:gdLst/>
            <a:ahLst/>
            <a:cxnLst/>
            <a:rect l="l" t="t" r="r" b="b"/>
            <a:pathLst>
              <a:path w="10160" h="1259204">
                <a:moveTo>
                  <a:pt x="0" y="1258824"/>
                </a:moveTo>
                <a:lnTo>
                  <a:pt x="9906" y="0"/>
                </a:lnTo>
              </a:path>
            </a:pathLst>
          </a:custGeom>
          <a:ln w="9525">
            <a:solidFill>
              <a:srgbClr val="000000"/>
            </a:solidFill>
          </a:ln>
        </p:spPr>
        <p:txBody>
          <a:bodyPr wrap="square" lIns="0" tIns="0" rIns="0" bIns="0" rtlCol="0"/>
          <a:lstStyle/>
          <a:p>
            <a:endParaRPr/>
          </a:p>
        </p:txBody>
      </p:sp>
      <p:sp>
        <p:nvSpPr>
          <p:cNvPr id="12" name="object 12"/>
          <p:cNvSpPr/>
          <p:nvPr/>
        </p:nvSpPr>
        <p:spPr>
          <a:xfrm>
            <a:off x="4203839" y="4463796"/>
            <a:ext cx="914400" cy="0"/>
          </a:xfrm>
          <a:custGeom>
            <a:avLst/>
            <a:gdLst/>
            <a:ahLst/>
            <a:cxnLst/>
            <a:rect l="l" t="t" r="r" b="b"/>
            <a:pathLst>
              <a:path w="914400">
                <a:moveTo>
                  <a:pt x="0" y="0"/>
                </a:moveTo>
                <a:lnTo>
                  <a:pt x="914400" y="0"/>
                </a:lnTo>
              </a:path>
            </a:pathLst>
          </a:custGeom>
          <a:ln w="9525">
            <a:solidFill>
              <a:srgbClr val="000000"/>
            </a:solidFill>
          </a:ln>
        </p:spPr>
        <p:txBody>
          <a:bodyPr wrap="square" lIns="0" tIns="0" rIns="0" bIns="0" rtlCol="0"/>
          <a:lstStyle/>
          <a:p>
            <a:endParaRPr/>
          </a:p>
        </p:txBody>
      </p:sp>
      <p:sp>
        <p:nvSpPr>
          <p:cNvPr id="13" name="object 13"/>
          <p:cNvSpPr/>
          <p:nvPr/>
        </p:nvSpPr>
        <p:spPr>
          <a:xfrm>
            <a:off x="5131193" y="4498847"/>
            <a:ext cx="0" cy="359410"/>
          </a:xfrm>
          <a:custGeom>
            <a:avLst/>
            <a:gdLst/>
            <a:ahLst/>
            <a:cxnLst/>
            <a:rect l="l" t="t" r="r" b="b"/>
            <a:pathLst>
              <a:path h="359410">
                <a:moveTo>
                  <a:pt x="0" y="0"/>
                </a:moveTo>
                <a:lnTo>
                  <a:pt x="0" y="358901"/>
                </a:lnTo>
              </a:path>
            </a:pathLst>
          </a:custGeom>
          <a:ln w="9525">
            <a:solidFill>
              <a:srgbClr val="000000"/>
            </a:solidFill>
          </a:ln>
        </p:spPr>
        <p:txBody>
          <a:bodyPr wrap="square" lIns="0" tIns="0" rIns="0" bIns="0" rtlCol="0"/>
          <a:lstStyle/>
          <a:p>
            <a:endParaRPr/>
          </a:p>
        </p:txBody>
      </p:sp>
      <p:sp>
        <p:nvSpPr>
          <p:cNvPr id="14" name="object 14"/>
          <p:cNvSpPr/>
          <p:nvPr/>
        </p:nvSpPr>
        <p:spPr>
          <a:xfrm>
            <a:off x="2322461" y="1690116"/>
            <a:ext cx="2376677" cy="1655826"/>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5418467" y="1690116"/>
            <a:ext cx="2376677" cy="1655826"/>
          </a:xfrm>
          <a:prstGeom prst="rect">
            <a:avLst/>
          </a:prstGeom>
          <a:blipFill>
            <a:blip r:embed="rId4" cstate="print"/>
            <a:stretch>
              <a:fillRect/>
            </a:stretch>
          </a:blipFill>
        </p:spPr>
        <p:txBody>
          <a:bodyPr wrap="square" lIns="0" tIns="0" rIns="0" bIns="0" rtlCol="0"/>
          <a:lstStyle/>
          <a:p>
            <a:endParaRPr/>
          </a:p>
        </p:txBody>
      </p:sp>
      <p:sp>
        <p:nvSpPr>
          <p:cNvPr id="16" name="object 16"/>
          <p:cNvSpPr txBox="1">
            <a:spLocks noGrp="1"/>
          </p:cNvSpPr>
          <p:nvPr>
            <p:ph type="title"/>
          </p:nvPr>
        </p:nvSpPr>
        <p:spPr>
          <a:xfrm>
            <a:off x="1610233" y="658967"/>
            <a:ext cx="7472933" cy="834751"/>
          </a:xfrm>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点运算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5</a:t>
            </a:r>
            <a:r>
              <a:rPr lang="en-US" spc="-15" dirty="0">
                <a:latin typeface="新宋体" panose="02010609030101010101" charset="-122"/>
                <a:cs typeface="新宋体" panose="02010609030101010101" charset="-122"/>
              </a:rPr>
              <a:t> </a:t>
            </a:r>
            <a:r>
              <a:rPr spc="-15" dirty="0" err="1">
                <a:latin typeface="新宋体" panose="02010609030101010101" charset="-122"/>
                <a:cs typeface="新宋体" panose="02010609030101010101" charset="-122"/>
              </a:rPr>
              <a:t>灰度级切片</a:t>
            </a:r>
            <a:endParaRPr spc="-15" dirty="0">
              <a:latin typeface="新宋体" panose="02010609030101010101" charset="-122"/>
              <a:cs typeface="新宋体" panose="02010609030101010101" charset="-122"/>
            </a:endParaRPr>
          </a:p>
        </p:txBody>
      </p:sp>
      <p:sp>
        <p:nvSpPr>
          <p:cNvPr id="17" name="object 17"/>
          <p:cNvSpPr/>
          <p:nvPr/>
        </p:nvSpPr>
        <p:spPr>
          <a:xfrm>
            <a:off x="5131193" y="3706367"/>
            <a:ext cx="1224280" cy="1151890"/>
          </a:xfrm>
          <a:custGeom>
            <a:avLst/>
            <a:gdLst/>
            <a:ahLst/>
            <a:cxnLst/>
            <a:rect l="l" t="t" r="r" b="b"/>
            <a:pathLst>
              <a:path w="1224279" h="1151889">
                <a:moveTo>
                  <a:pt x="0" y="1151382"/>
                </a:moveTo>
                <a:lnTo>
                  <a:pt x="1223772" y="0"/>
                </a:lnTo>
              </a:path>
            </a:pathLst>
          </a:custGeom>
          <a:ln w="9525">
            <a:solidFill>
              <a:srgbClr val="000000"/>
            </a:solidFill>
          </a:ln>
        </p:spPr>
        <p:txBody>
          <a:bodyPr wrap="square" lIns="0" tIns="0" rIns="0" bIns="0" rtlCol="0"/>
          <a:lstStyle/>
          <a:p>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10233" y="658967"/>
            <a:ext cx="7472933" cy="834751"/>
          </a:xfrm>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点运算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6</a:t>
            </a:r>
            <a:r>
              <a:rPr lang="en-US" spc="-15" dirty="0">
                <a:latin typeface="新宋体" panose="02010609030101010101" charset="-122"/>
                <a:cs typeface="新宋体" panose="02010609030101010101" charset="-122"/>
              </a:rPr>
              <a:t> </a:t>
            </a:r>
            <a:r>
              <a:rPr spc="-15" dirty="0" err="1">
                <a:latin typeface="新宋体" panose="02010609030101010101" charset="-122"/>
                <a:cs typeface="新宋体" panose="02010609030101010101" charset="-122"/>
              </a:rPr>
              <a:t>位平面切片</a:t>
            </a:r>
            <a:endParaRPr spc="-15" dirty="0">
              <a:latin typeface="新宋体" panose="02010609030101010101" charset="-122"/>
              <a:cs typeface="新宋体" panose="02010609030101010101" charset="-122"/>
            </a:endParaRPr>
          </a:p>
        </p:txBody>
      </p:sp>
      <p:sp>
        <p:nvSpPr>
          <p:cNvPr id="5" name="object 5"/>
          <p:cNvSpPr txBox="1"/>
          <p:nvPr/>
        </p:nvSpPr>
        <p:spPr>
          <a:xfrm>
            <a:off x="1808108" y="1791698"/>
            <a:ext cx="7646034" cy="2129429"/>
          </a:xfrm>
          <a:prstGeom prst="rect">
            <a:avLst/>
          </a:prstGeom>
        </p:spPr>
        <p:txBody>
          <a:bodyPr vert="horz" wrap="square" lIns="0" tIns="0" rIns="0" bIns="0" rtlCol="0">
            <a:spAutoFit/>
          </a:bodyPr>
          <a:lstStyle/>
          <a:p>
            <a:pPr marL="317500" marR="5080" indent="-304800">
              <a:lnSpc>
                <a:spcPct val="150000"/>
              </a:lnSpc>
              <a:tabLst>
                <a:tab pos="327025" algn="l"/>
              </a:tabLst>
            </a:pPr>
            <a:r>
              <a:rPr sz="1700" spc="575" dirty="0">
                <a:solidFill>
                  <a:srgbClr val="EE2B0A"/>
                </a:solidFill>
                <a:latin typeface="Segoe UI Symbol" panose="020B0502040204020203"/>
                <a:cs typeface="Segoe UI Symbol" panose="020B0502040204020203"/>
              </a:rPr>
              <a:t>•		</a:t>
            </a:r>
            <a:r>
              <a:rPr sz="2400" b="1" spc="-10" dirty="0" err="1">
                <a:latin typeface="新宋体" panose="02010609030101010101" charset="-122"/>
                <a:cs typeface="新宋体" panose="02010609030101010101" charset="-122"/>
              </a:rPr>
              <a:t>位平面切片</a:t>
            </a:r>
            <a:r>
              <a:rPr lang="zh-CN" altLang="en-US" sz="2400" b="1" spc="-10" dirty="0">
                <a:latin typeface="新宋体" panose="02010609030101010101" charset="-122"/>
                <a:cs typeface="新宋体" panose="02010609030101010101" charset="-122"/>
              </a:rPr>
              <a:t>：</a:t>
            </a:r>
            <a:r>
              <a:rPr sz="2400" b="1" spc="-10" dirty="0">
                <a:latin typeface="新宋体" panose="02010609030101010101" charset="-122"/>
                <a:cs typeface="新宋体" panose="02010609030101010101" charset="-122"/>
              </a:rPr>
              <a:t>假设图像中每个像素的灰度级是256，这可以用8位来表示，假设图像是由8个1位平面组成，范围从位平面0到位平面7。其中，位平面0包含图像中像素的最低位，位平面7包含像素的最高位</a:t>
            </a:r>
            <a:endParaRPr sz="2400" dirty="0">
              <a:latin typeface="新宋体" panose="02010609030101010101" charset="-122"/>
              <a:cs typeface="新宋体" panose="02010609030101010101" charset="-122"/>
            </a:endParaRPr>
          </a:p>
        </p:txBody>
      </p:sp>
      <p:sp>
        <p:nvSpPr>
          <p:cNvPr id="6" name="object 6"/>
          <p:cNvSpPr/>
          <p:nvPr/>
        </p:nvSpPr>
        <p:spPr>
          <a:xfrm>
            <a:off x="1808108" y="4154605"/>
            <a:ext cx="7850123" cy="287959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74839" y="348995"/>
            <a:ext cx="4724399"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10233" y="658967"/>
            <a:ext cx="7472933" cy="834751"/>
          </a:xfrm>
          <a:prstGeom prst="rect">
            <a:avLst/>
          </a:prstGeom>
        </p:spPr>
        <p:txBody>
          <a:bodyPr vert="horz" wrap="square" lIns="0" tIns="338998" rIns="0" bIns="0" rtlCol="0">
            <a:spAutoFit/>
          </a:bodyPr>
          <a:lstStyle/>
          <a:p>
            <a:pPr marL="156210">
              <a:lnSpc>
                <a:spcPct val="100000"/>
              </a:lnSpc>
            </a:pPr>
            <a:r>
              <a:rPr spc="-15" dirty="0">
                <a:latin typeface="新宋体" panose="02010609030101010101" charset="-122"/>
                <a:cs typeface="新宋体" panose="02010609030101010101" charset="-122"/>
              </a:rPr>
              <a:t>点运算</a:t>
            </a:r>
            <a:r>
              <a:rPr spc="-5" dirty="0">
                <a:latin typeface="Times New Roman" panose="02020603050405020304"/>
                <a:cs typeface="Times New Roman" panose="02020603050405020304"/>
              </a:rPr>
              <a:t>——</a:t>
            </a:r>
            <a:r>
              <a:rPr spc="-15" dirty="0">
                <a:latin typeface="新宋体" panose="02010609030101010101" charset="-122"/>
                <a:cs typeface="新宋体" panose="02010609030101010101" charset="-122"/>
              </a:rPr>
              <a:t>6</a:t>
            </a:r>
            <a:r>
              <a:rPr lang="en-US" spc="-15" dirty="0">
                <a:latin typeface="新宋体" panose="02010609030101010101" charset="-122"/>
                <a:cs typeface="新宋体" panose="02010609030101010101" charset="-122"/>
              </a:rPr>
              <a:t> </a:t>
            </a:r>
            <a:r>
              <a:rPr spc="-15" dirty="0" err="1">
                <a:latin typeface="新宋体" panose="02010609030101010101" charset="-122"/>
                <a:cs typeface="新宋体" panose="02010609030101010101" charset="-122"/>
              </a:rPr>
              <a:t>位平面切片</a:t>
            </a:r>
            <a:endParaRPr spc="-15" dirty="0">
              <a:latin typeface="新宋体" panose="02010609030101010101" charset="-122"/>
              <a:cs typeface="新宋体" panose="02010609030101010101" charset="-122"/>
            </a:endParaRPr>
          </a:p>
        </p:txBody>
      </p:sp>
      <p:sp>
        <p:nvSpPr>
          <p:cNvPr id="5" name="object 5"/>
          <p:cNvSpPr txBox="1"/>
          <p:nvPr/>
        </p:nvSpPr>
        <p:spPr>
          <a:xfrm>
            <a:off x="1841500" y="2105025"/>
            <a:ext cx="8550021" cy="3518912"/>
          </a:xfrm>
          <a:prstGeom prst="rect">
            <a:avLst/>
          </a:prstGeom>
        </p:spPr>
        <p:txBody>
          <a:bodyPr vert="horz" wrap="square" lIns="0" tIns="0" rIns="0" bIns="0" rtlCol="0">
            <a:spAutoFit/>
          </a:bodyPr>
          <a:lstStyle/>
          <a:p>
            <a:pPr marL="12700">
              <a:lnSpc>
                <a:spcPct val="100000"/>
              </a:lnSpc>
              <a:tabLst>
                <a:tab pos="327025" algn="l"/>
              </a:tabLst>
            </a:pPr>
            <a:r>
              <a:rPr sz="1700" spc="57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作用</a:t>
            </a:r>
            <a:endParaRPr sz="3200" dirty="0">
              <a:latin typeface="新宋体" panose="02010609030101010101" charset="-122"/>
              <a:cs typeface="新宋体" panose="02010609030101010101" charset="-122"/>
            </a:endParaRPr>
          </a:p>
          <a:p>
            <a:pPr marL="469900">
              <a:lnSpc>
                <a:spcPct val="100000"/>
              </a:lnSpc>
              <a:spcBef>
                <a:spcPts val="1675"/>
              </a:spcBef>
              <a:tabLst>
                <a:tab pos="791845" algn="l"/>
              </a:tabLst>
            </a:pPr>
            <a:r>
              <a:rPr sz="1700" spc="55"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通过对特定位提高亮度，改善图像质量</a:t>
            </a:r>
            <a:endParaRPr sz="2800" dirty="0">
              <a:latin typeface="新宋体" panose="02010609030101010101" charset="-122"/>
              <a:cs typeface="新宋体" panose="02010609030101010101" charset="-122"/>
            </a:endParaRPr>
          </a:p>
          <a:p>
            <a:pPr marL="469900" marR="182245">
              <a:lnSpc>
                <a:spcPct val="100000"/>
              </a:lnSpc>
              <a:spcBef>
                <a:spcPts val="1685"/>
              </a:spcBef>
              <a:tabLst>
                <a:tab pos="84772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较高位（如前4位）包含大多数视觉重要数</a:t>
            </a:r>
            <a:r>
              <a:rPr sz="2800" b="1" spc="-10" dirty="0">
                <a:latin typeface="新宋体" panose="02010609030101010101" charset="-122"/>
                <a:cs typeface="新宋体" panose="02010609030101010101" charset="-122"/>
              </a:rPr>
              <a:t>据</a:t>
            </a:r>
            <a:endParaRPr sz="2800" dirty="0">
              <a:latin typeface="新宋体" panose="02010609030101010101" charset="-122"/>
              <a:cs typeface="新宋体" panose="02010609030101010101" charset="-122"/>
            </a:endParaRPr>
          </a:p>
          <a:p>
            <a:pPr marL="469900" marR="182245">
              <a:lnSpc>
                <a:spcPct val="100000"/>
              </a:lnSpc>
              <a:spcBef>
                <a:spcPts val="1685"/>
              </a:spcBef>
              <a:tabLst>
                <a:tab pos="847725" algn="l"/>
              </a:tabLst>
            </a:pPr>
            <a:r>
              <a:rPr sz="2000" spc="70" dirty="0">
                <a:solidFill>
                  <a:srgbClr val="EE2B0A"/>
                </a:solidFill>
                <a:latin typeface="Segoe UI Symbol" panose="020B0502040204020203"/>
                <a:cs typeface="Segoe UI Symbol" panose="020B0502040204020203"/>
              </a:rPr>
              <a:t>✓	</a:t>
            </a:r>
            <a:r>
              <a:rPr sz="2800" b="1" spc="-15" dirty="0">
                <a:latin typeface="新宋体" panose="02010609030101010101" charset="-122"/>
                <a:cs typeface="新宋体" panose="02010609030101010101" charset="-122"/>
              </a:rPr>
              <a:t>较低位（如后4位）对图像中的微小细节有</a:t>
            </a:r>
            <a:r>
              <a:rPr sz="2800" b="1" spc="-10" dirty="0">
                <a:latin typeface="新宋体" panose="02010609030101010101" charset="-122"/>
                <a:cs typeface="新宋体" panose="02010609030101010101" charset="-122"/>
              </a:rPr>
              <a:t>作用</a:t>
            </a:r>
            <a:endParaRPr sz="2800" dirty="0">
              <a:latin typeface="新宋体" panose="02010609030101010101" charset="-122"/>
              <a:cs typeface="新宋体" panose="02010609030101010101" charset="-122"/>
            </a:endParaRPr>
          </a:p>
          <a:p>
            <a:pPr marL="469900" marR="5080">
              <a:lnSpc>
                <a:spcPct val="100000"/>
              </a:lnSpc>
              <a:spcBef>
                <a:spcPts val="1685"/>
              </a:spcBef>
              <a:tabLst>
                <a:tab pos="847725" algn="l"/>
              </a:tabLst>
            </a:pPr>
            <a:r>
              <a:rPr sz="2000" spc="70" dirty="0">
                <a:solidFill>
                  <a:srgbClr val="EE2B0A"/>
                </a:solidFill>
                <a:latin typeface="Segoe UI Symbol" panose="020B0502040204020203"/>
                <a:cs typeface="Segoe UI Symbol" panose="020B0502040204020203"/>
              </a:rPr>
              <a:t>✓	</a:t>
            </a:r>
            <a:r>
              <a:rPr sz="2800" b="1" spc="-15" dirty="0" err="1">
                <a:latin typeface="新宋体" panose="02010609030101010101" charset="-122"/>
                <a:cs typeface="新宋体" panose="02010609030101010101" charset="-122"/>
              </a:rPr>
              <a:t>分解为位平面，可以分析每一位在图像中的相对重要性</a:t>
            </a:r>
            <a:endParaRPr sz="2800" dirty="0">
              <a:latin typeface="新宋体" panose="02010609030101010101" charset="-122"/>
              <a:cs typeface="新宋体" panose="02010609030101010101"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5558</TotalTime>
  <Words>14620</Words>
  <Application>Microsoft Office PowerPoint</Application>
  <PresentationFormat>自定义</PresentationFormat>
  <Paragraphs>7648</Paragraphs>
  <Slides>831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831</vt:i4>
      </vt:variant>
    </vt:vector>
  </HeadingPairs>
  <TitlesOfParts>
    <vt:vector size="843" baseType="lpstr">
      <vt:lpstr>-apple-system</vt:lpstr>
      <vt:lpstr>PMingLiU</vt:lpstr>
      <vt:lpstr>宋体</vt:lpstr>
      <vt:lpstr>新宋体</vt:lpstr>
      <vt:lpstr>Arial</vt:lpstr>
      <vt:lpstr>Calibri</vt:lpstr>
      <vt:lpstr>Comic Sans MS</vt:lpstr>
      <vt:lpstr>Segoe UI Symbol</vt:lpstr>
      <vt:lpstr>Symbol</vt:lpstr>
      <vt:lpstr>Times New Roman</vt:lpstr>
      <vt:lpstr>Wingdings</vt:lpstr>
      <vt:lpstr>Office Theme</vt:lpstr>
      <vt:lpstr>PowerPoint 演示文稿</vt:lpstr>
      <vt:lpstr>数字图像处理</vt:lpstr>
      <vt:lpstr>教材及参考书</vt:lpstr>
      <vt:lpstr>教材及参考书（续）</vt:lpstr>
      <vt:lpstr>上课主要内容</vt:lpstr>
      <vt:lpstr>上课主要内容（续）</vt:lpstr>
      <vt:lpstr>课程目的与要求</vt:lpstr>
      <vt:lpstr>考试内容</vt:lpstr>
      <vt:lpstr>国内外相关会议和杂志</vt:lpstr>
      <vt:lpstr>国内外相关会议和杂志（续）</vt:lpstr>
      <vt:lpstr>国内外相关会议和杂志（续）</vt:lpstr>
      <vt:lpstr>国内外相关会议和杂志（续）</vt:lpstr>
      <vt:lpstr>数字图像处理基础</vt:lpstr>
      <vt:lpstr>什么是图像？</vt:lpstr>
      <vt:lpstr>什么是数字图像？</vt:lpstr>
      <vt:lpstr>数字图像的像素表示</vt:lpstr>
      <vt:lpstr>数字图像处理的起源  • 人类分析</vt:lpstr>
      <vt:lpstr>数字图像处理的应用领域</vt:lpstr>
      <vt:lpstr>例1：图像增强——直方图均衡化</vt:lpstr>
      <vt:lpstr>例2：人脸检测与识别</vt:lpstr>
      <vt:lpstr>例3：镜头边界检测</vt:lpstr>
      <vt:lpstr>例4：基于内容的图像检索 例5：基于内容的镜头检索</vt:lpstr>
      <vt:lpstr>例6：基于内容的视频片断检索</vt:lpstr>
      <vt:lpstr>例7：视频字幕识别</vt:lpstr>
      <vt:lpstr>例7：视频字幕识别</vt:lpstr>
      <vt:lpstr>例8：101个视频概念的检测</vt:lpstr>
      <vt:lpstr>例8：101个视频概念的检测</vt:lpstr>
      <vt:lpstr>PowerPoint 演示文稿</vt:lpstr>
      <vt:lpstr>PowerPoint 演示文稿</vt:lpstr>
      <vt:lpstr>图像存储系统</vt:lpstr>
      <vt:lpstr>为什么要用SAN</vt:lpstr>
      <vt:lpstr>SAN是什么？</vt:lpstr>
      <vt:lpstr>SAN是什么？（续）</vt:lpstr>
      <vt:lpstr>NAS (Network Attached Storage)是什么？</vt:lpstr>
      <vt:lpstr>SAN与NAS比较</vt:lpstr>
      <vt:lpstr>PowerPoint 演示文稿</vt:lpstr>
      <vt:lpstr>PowerPoint 演示文稿</vt:lpstr>
      <vt:lpstr>PowerPoint 演示文稿</vt:lpstr>
      <vt:lpstr>PowerPoint 演示文稿</vt:lpstr>
      <vt:lpstr>图像的量化</vt:lpstr>
      <vt:lpstr>图像的采样与数字图像的质量</vt:lpstr>
      <vt:lpstr>图像的采样与数字图像的质量</vt:lpstr>
      <vt:lpstr>图像的采样与数字图像的质量</vt:lpstr>
      <vt:lpstr>图像的量化与数字图像的质量</vt:lpstr>
      <vt:lpstr>图像的采样和量化</vt:lpstr>
      <vt:lpstr>PowerPoint 演示文稿</vt:lpstr>
      <vt:lpstr>PowerPoint 演示文稿</vt:lpstr>
      <vt:lpstr>PowerPoint 演示文稿</vt:lpstr>
      <vt:lpstr>数字图像的表示</vt:lpstr>
      <vt:lpstr>数字图像的表示</vt:lpstr>
      <vt:lpstr>BMP格式——1、位图文件头</vt:lpstr>
      <vt:lpstr>BMP格式——2、位图信息头</vt:lpstr>
      <vt:lpstr>BMP格式——3、调色板</vt:lpstr>
      <vt:lpstr>PowerPoint 演示文稿</vt:lpstr>
      <vt:lpstr>PowerPoint 演示文稿</vt:lpstr>
      <vt:lpstr>PowerPoint 演示文稿</vt:lpstr>
      <vt:lpstr>图像的质量：1、层次</vt:lpstr>
      <vt:lpstr>PowerPoint 演示文稿</vt:lpstr>
      <vt:lpstr>• 与清晰度相关的主要因素</vt:lpstr>
      <vt:lpstr>影响清晰度因素——1、亮度</vt:lpstr>
      <vt:lpstr>影响清晰度因素——2、对比度</vt:lpstr>
      <vt:lpstr>影响清晰度因素——3、尺寸大小</vt:lpstr>
      <vt:lpstr>影响清晰度因素——4、细微层次</vt:lpstr>
      <vt:lpstr>影响清晰度因素——5、颜色饱和度</vt:lpstr>
      <vt:lpstr>PowerPoint 演示文稿</vt:lpstr>
      <vt:lpstr>像素间的一些基本关系</vt:lpstr>
      <vt:lpstr>相邻像素——4邻域</vt:lpstr>
      <vt:lpstr>相邻像素——D邻域</vt:lpstr>
      <vt:lpstr>PowerPoint 演示文稿</vt:lpstr>
      <vt:lpstr>• 连通性是描述区域和边界的重要概念  • 两个像素连通的两个必要条件是：</vt:lpstr>
      <vt:lpstr>像素的连通性——4连通</vt:lpstr>
      <vt:lpstr>PowerPoint 演示文稿</vt:lpstr>
      <vt:lpstr>•对于具有值V的像素p和q，如果:</vt:lpstr>
      <vt:lpstr>像素的连通性—— m连通</vt:lpstr>
      <vt:lpstr>像素的连通性——通路</vt:lpstr>
      <vt:lpstr>像素的连通性——距离</vt:lpstr>
      <vt:lpstr>PowerPoint 演示文稿</vt:lpstr>
      <vt:lpstr>PowerPoint 演示文稿</vt:lpstr>
      <vt:lpstr>D4距离（城市距离）</vt:lpstr>
      <vt:lpstr>PowerPoint 演示文稿</vt:lpstr>
      <vt:lpstr>PowerPoint 演示文稿</vt:lpstr>
      <vt:lpstr>D8距离举例</vt:lpstr>
      <vt:lpstr>opencv</vt:lpstr>
      <vt:lpstr>空间域图像增强</vt:lpstr>
      <vt:lpstr>PowerPoint 演示文稿</vt:lpstr>
      <vt:lpstr>PowerPoint 演示文稿</vt:lpstr>
      <vt:lpstr>反转变换：s  L 1 r</vt:lpstr>
      <vt:lpstr>PowerPoint 演示文稿</vt:lpstr>
      <vt:lpstr>点运算——2 对数变换</vt:lpstr>
      <vt:lpstr>点运算——3 幂次变换</vt:lpstr>
      <vt:lpstr>点运算——3 幂次变换</vt:lpstr>
      <vt:lpstr>点运算——3 幂次变换</vt:lpstr>
      <vt:lpstr>点运算——4 对比度拉伸</vt:lpstr>
      <vt:lpstr>点运算——4 对比度拉伸</vt:lpstr>
      <vt:lpstr>点运算——4 对比度拉伸</vt:lpstr>
      <vt:lpstr>点运算——5 灰度级切片</vt:lpstr>
      <vt:lpstr>点运算——5 灰度级切片</vt:lpstr>
      <vt:lpstr>点运算——6 位平面切片</vt:lpstr>
      <vt:lpstr>点运算——6 位平面切片</vt:lpstr>
      <vt:lpstr>PowerPoint 演示文稿</vt:lpstr>
      <vt:lpstr>点运算——6 位平面切片</vt:lpstr>
      <vt:lpstr>代数运算</vt:lpstr>
      <vt:lpstr>代数运算——加法</vt:lpstr>
      <vt:lpstr>代数运算——加法</vt:lpstr>
      <vt:lpstr>代数运算——加法</vt:lpstr>
      <vt:lpstr>去除叠加性噪声——星系图举例</vt:lpstr>
      <vt:lpstr>代数运算——加法</vt:lpstr>
      <vt:lpstr>代数运算——加法</vt:lpstr>
      <vt:lpstr>代数运算——减法</vt:lpstr>
      <vt:lpstr>• 检测同一场景两幅图像之间的变化</vt:lpstr>
      <vt:lpstr>代数运算——减法</vt:lpstr>
      <vt:lpstr>代数运算——减法</vt:lpstr>
      <vt:lpstr>PowerPoint 演示文稿</vt:lpstr>
      <vt:lpstr>PowerPoint 演示文稿</vt:lpstr>
      <vt:lpstr>代数运算——1、非</vt:lpstr>
      <vt:lpstr>PowerPoint 演示文稿</vt:lpstr>
      <vt:lpstr>PowerPoint 演示文稿</vt:lpstr>
      <vt:lpstr>代数运算——2、与</vt:lpstr>
      <vt:lpstr>PowerPoint 演示文稿</vt:lpstr>
      <vt:lpstr>代数运算——3、或</vt:lpstr>
      <vt:lpstr>PowerPoint 演示文稿</vt:lpstr>
      <vt:lpstr>代数运算——4、异或</vt:lpstr>
      <vt:lpstr>直方图运算</vt:lpstr>
      <vt:lpstr>直方图定义 • 图像直方图的定义（1）</vt:lpstr>
      <vt:lpstr>直方图定义</vt:lpstr>
      <vt:lpstr>直方图定义</vt:lpstr>
      <vt:lpstr>直方图定义</vt:lpstr>
      <vt:lpstr>PowerPoint 演示文稿</vt:lpstr>
      <vt:lpstr>直方图均衡化</vt:lpstr>
      <vt:lpstr>直方图均衡化</vt:lpstr>
      <vt:lpstr>直方图均衡化</vt:lpstr>
      <vt:lpstr>PowerPoint 演示文稿</vt:lpstr>
      <vt:lpstr>已知一种重要的变换函数：</vt:lpstr>
      <vt:lpstr>PowerPoint 演示文稿</vt:lpstr>
      <vt:lpstr>PowerPoint 演示文稿</vt:lpstr>
      <vt:lpstr>PowerPoint 演示文稿</vt:lpstr>
      <vt:lpstr>应用——镜头边界的检测</vt:lpstr>
      <vt:lpstr>什么是镜头？</vt:lpstr>
      <vt:lpstr>什么是镜头？</vt:lpstr>
      <vt:lpstr>镜头检测方法1——连续帧相减</vt:lpstr>
      <vt:lpstr>PowerPoint 演示文稿</vt:lpstr>
      <vt:lpstr>镜头检测方法2——直方图相减</vt:lpstr>
      <vt:lpstr>镜头检测方法2——直方图相减</vt:lpstr>
      <vt:lpstr>镜头检测方法3——时空切片分析</vt:lpstr>
      <vt:lpstr>镜头检测方法3——时空切片分析</vt:lpstr>
      <vt:lpstr>PowerPoint 演示文稿</vt:lpstr>
      <vt:lpstr>空间域图像增强</vt:lpstr>
      <vt:lpstr>PowerPoint 演示文稿</vt:lpstr>
      <vt:lpstr>PowerPoint 演示文稿</vt:lpstr>
      <vt:lpstr>PowerPoint 演示文稿</vt:lpstr>
      <vt:lpstr>PowerPoint 演示文稿</vt:lpstr>
      <vt:lpstr>• 平滑空间滤波器的作用</vt:lpstr>
      <vt:lpstr>PowerPoint 演示文稿</vt:lpstr>
      <vt:lpstr>线性滤波器</vt:lpstr>
      <vt:lpstr>线性滤波器——例1</vt:lpstr>
      <vt:lpstr>线性滤波器——例2</vt:lpstr>
      <vt:lpstr>统计排序滤波器</vt:lpstr>
      <vt:lpstr>统计排序滤波器</vt:lpstr>
      <vt:lpstr>中值滤波器</vt:lpstr>
      <vt:lpstr>中值滤波器</vt:lpstr>
      <vt:lpstr>PowerPoint 演示文稿</vt:lpstr>
      <vt:lpstr>中值滤波器</vt:lpstr>
      <vt:lpstr>最大值滤波器</vt:lpstr>
      <vt:lpstr>最小值滤波器</vt:lpstr>
      <vt:lpstr>锐化滤波器</vt:lpstr>
      <vt:lpstr>锐化滤波器</vt:lpstr>
      <vt:lpstr>锐化滤波器</vt:lpstr>
      <vt:lpstr>锐化滤波器</vt:lpstr>
      <vt:lpstr>PowerPoint 演示文稿</vt:lpstr>
      <vt:lpstr>PowerPoint 演示文稿</vt:lpstr>
      <vt:lpstr>拉普拉斯算子</vt:lpstr>
      <vt:lpstr>拉普拉斯算子－例</vt:lpstr>
      <vt:lpstr>PowerPoint 演示文稿</vt:lpstr>
      <vt:lpstr>拉普拉斯算子－例</vt:lpstr>
      <vt:lpstr>PowerPoint 演示文稿</vt:lpstr>
      <vt:lpstr>梯度算子</vt:lpstr>
      <vt:lpstr>PowerPoint 演示文稿</vt:lpstr>
      <vt:lpstr>• 微分滤波器模板系数设计 ✓Roberts交叉梯度算子</vt:lpstr>
      <vt:lpstr>Roberts交叉梯度算子 f  |z9 - z5| + |z8 – z6|</vt:lpstr>
      <vt:lpstr>微分滤波器模板系数设计</vt:lpstr>
      <vt:lpstr>微分滤波器模板系数设计</vt:lpstr>
      <vt:lpstr>PowerPoint 演示文稿</vt:lpstr>
      <vt:lpstr>彩色图像基础</vt:lpstr>
      <vt:lpstr>彩色图像基础</vt:lpstr>
      <vt:lpstr>彩色图像基础</vt:lpstr>
      <vt:lpstr>彩色图像基础</vt:lpstr>
      <vt:lpstr>彩色图像基础</vt:lpstr>
      <vt:lpstr>PowerPoint 演示文稿</vt:lpstr>
      <vt:lpstr>PowerPoint 演示文稿</vt:lpstr>
      <vt:lpstr>彩色空间（也称彩色模型或彩色系统）</vt:lpstr>
      <vt:lpstr>CMY和CMYK彩色空间</vt:lpstr>
      <vt:lpstr>彩色空间（也称彩色模型或彩色系统）</vt:lpstr>
      <vt:lpstr>PowerPoint 演示文稿</vt:lpstr>
      <vt:lpstr>PowerPoint 演示文稿</vt:lpstr>
      <vt:lpstr>PowerPoint 演示文稿</vt:lpstr>
      <vt:lpstr>PowerPoint 演示文稿</vt:lpstr>
      <vt:lpstr>PowerPoint 演示文稿</vt:lpstr>
      <vt:lpstr>PowerPoint 演示文稿</vt:lpstr>
      <vt:lpstr>RGB图像和与之对应的HSI图像分量</vt:lpstr>
      <vt:lpstr>PowerPoint 演示文稿</vt:lpstr>
      <vt:lpstr>PowerPoint 演示文稿</vt:lpstr>
      <vt:lpstr>PowerPoint 演示文稿</vt:lpstr>
      <vt:lpstr>5、RGB</vt:lpstr>
      <vt:lpstr>PowerPoint 演示文稿</vt:lpstr>
      <vt:lpstr>伪彩色图像处理</vt:lpstr>
      <vt:lpstr>伪彩色图像处理</vt:lpstr>
      <vt:lpstr>1、强度分层技术</vt:lpstr>
      <vt:lpstr>1、强度分层技术——定义</vt:lpstr>
      <vt:lpstr>1、强度分层技术</vt:lpstr>
      <vt:lpstr>例1：甲状腺模型</vt:lpstr>
      <vt:lpstr>例2：焊点问题检测</vt:lpstr>
      <vt:lpstr>例3：用颜色突出降雨水平</vt:lpstr>
      <vt:lpstr>2、灰度级到彩色的转换</vt:lpstr>
      <vt:lpstr>PowerPoint 演示文稿</vt:lpstr>
      <vt:lpstr>全彩色图像处理基础</vt:lpstr>
      <vt:lpstr>PowerPoint 演示文稿</vt:lpstr>
      <vt:lpstr>PowerPoint 演示文稿</vt:lpstr>
      <vt:lpstr>PowerPoint 演示文稿</vt:lpstr>
      <vt:lpstr>PowerPoint 演示文稿</vt:lpstr>
      <vt:lpstr>彩色变换</vt:lpstr>
      <vt:lpstr>补色：在如图所示的彩色环上，与一种色调直接 相对立的另一种色调称为补色</vt:lpstr>
      <vt:lpstr>红色在补色中用青色代替，黑色在补色中用白色代替</vt:lpstr>
      <vt:lpstr>PowerPoint 演示文稿</vt:lpstr>
      <vt:lpstr>灰度变换</vt:lpstr>
      <vt:lpstr>HSI颜色空间下的直方图均衡化</vt:lpstr>
      <vt:lpstr>PowerPoint 演示文稿</vt:lpstr>
      <vt:lpstr>PowerPoint 演示文稿</vt:lpstr>
      <vt:lpstr>彩色图像平滑（5  5 平均模板）</vt:lpstr>
      <vt:lpstr>彩色图像平滑</vt:lpstr>
      <vt:lpstr>彩色图像平滑（HSI图像仅仅处理强度 分量）</vt:lpstr>
      <vt:lpstr>PowerPoint 演示文稿</vt:lpstr>
      <vt:lpstr>彩色图像尖锐化（拉普拉斯微分）</vt:lpstr>
      <vt:lpstr>PowerPoint 演示文稿</vt:lpstr>
      <vt:lpstr>HSI彩色空间分割</vt:lpstr>
      <vt:lpstr>PowerPoint 演示文稿</vt:lpstr>
      <vt:lpstr>RGB彩色空间分割</vt:lpstr>
      <vt:lpstr>基于内容的图像检索</vt:lpstr>
      <vt:lpstr>为什么需要基于内容的图像检索?</vt:lpstr>
      <vt:lpstr>为什么需要基于内容的图像检索?</vt:lpstr>
      <vt:lpstr>为什么需要基于内容的图像检索?</vt:lpstr>
      <vt:lpstr>基于内容的图像检索</vt:lpstr>
      <vt:lpstr>基于内容的图像检索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基于内容的图像检索</vt:lpstr>
      <vt:lpstr>基于内容的图像检索</vt:lpstr>
      <vt:lpstr>基于内容的图像检索</vt:lpstr>
      <vt:lpstr>基于内容的图像检索</vt:lpstr>
      <vt:lpstr>PowerPoint 演示文稿</vt:lpstr>
      <vt:lpstr>PowerPoint 演示文稿</vt:lpstr>
      <vt:lpstr>颜色特征</vt:lpstr>
      <vt:lpstr>颜色空间</vt:lpstr>
      <vt:lpstr>颜色特征</vt:lpstr>
      <vt:lpstr>PowerPoint 演示文稿</vt:lpstr>
      <vt:lpstr>颜色特征</vt:lpstr>
      <vt:lpstr>颜色特征</vt:lpstr>
      <vt:lpstr>颜色特征</vt:lpstr>
      <vt:lpstr>颜色特征</vt:lpstr>
      <vt:lpstr>颜色特征</vt:lpstr>
      <vt:lpstr>PowerPoint 演示文稿</vt:lpstr>
      <vt:lpstr>PowerPoint 演示文稿</vt:lpstr>
      <vt:lpstr>直方图相交法的缺点：思考题</vt:lpstr>
      <vt:lpstr>PowerPoint 演示文稿</vt:lpstr>
      <vt:lpstr>PowerPoint 演示文稿</vt:lpstr>
      <vt:lpstr>PowerPoint 演示文稿</vt:lpstr>
      <vt:lpstr>颜色特征 4、中心矩法</vt:lpstr>
      <vt:lpstr>PowerPoint 演示文稿</vt:lpstr>
      <vt:lpstr>颜色特征 5、参考颜色表法</vt:lpstr>
      <vt:lpstr>PowerPoint 演示文稿</vt:lpstr>
      <vt:lpstr>PowerPoint 演示文稿</vt:lpstr>
      <vt:lpstr>PowerPoint 演示文稿</vt:lpstr>
      <vt:lpstr>PowerPoint 演示文稿</vt:lpstr>
      <vt:lpstr>基于内容的图像检索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一些纹理表示的比较结果</vt:lpstr>
      <vt:lpstr>一些纹理表示的比较结果</vt:lpstr>
      <vt:lpstr>PowerPoint 演示文稿</vt:lpstr>
      <vt:lpstr>PowerPoint 演示文稿</vt:lpstr>
      <vt:lpstr>基于内容的图像检索</vt:lpstr>
      <vt:lpstr>基于内容的图像检索</vt:lpstr>
      <vt:lpstr>商 标 检 索</vt:lpstr>
      <vt:lpstr>基于内容的图像检索</vt:lpstr>
      <vt:lpstr>基于内容的图像检索</vt:lpstr>
      <vt:lpstr>基于内容的图像检索</vt:lpstr>
      <vt:lpstr>基于内容的图像检索</vt:lpstr>
      <vt:lpstr>不同特征的相对特点</vt:lpstr>
      <vt:lpstr>不同特征的相对特点</vt:lpstr>
      <vt:lpstr>基于内容的图像检索</vt:lpstr>
      <vt:lpstr>相关反馈</vt:lpstr>
      <vt:lpstr>相关反馈</vt:lpstr>
      <vt:lpstr>相关反馈</vt:lpstr>
      <vt:lpstr>相关反馈</vt:lpstr>
      <vt:lpstr>相关反馈</vt:lpstr>
      <vt:lpstr>相关反馈</vt:lpstr>
      <vt:lpstr>基于内容的图像检索</vt:lpstr>
      <vt:lpstr>基于内容的图像检索</vt:lpstr>
      <vt:lpstr>基于内容的图像检索</vt:lpstr>
      <vt:lpstr>基于内容的图像检索</vt:lpstr>
      <vt:lpstr>基于内容的图像检索</vt:lpstr>
      <vt:lpstr>基于内容的图像检索</vt:lpstr>
      <vt:lpstr>基于内容的图像检索</vt:lpstr>
      <vt:lpstr>基于内容的图像检索</vt:lpstr>
      <vt:lpstr>MPEG-7对试验的性能评价</vt:lpstr>
      <vt:lpstr>MPEG-7对试验的性能评价</vt:lpstr>
      <vt:lpstr>MPEG-7对试验的性能评价</vt:lpstr>
      <vt:lpstr>PowerPoint 演示文稿</vt:lpstr>
      <vt:lpstr>MPEG-7对试验的性能评价</vt:lpstr>
      <vt:lpstr>基于内容的图像检索</vt:lpstr>
      <vt:lpstr>思考的几个问题</vt:lpstr>
      <vt:lpstr>思考的几个问题</vt:lpstr>
      <vt:lpstr>思考的几个问题</vt:lpstr>
      <vt:lpstr>PowerPoint 演示文稿</vt:lpstr>
      <vt:lpstr>傅里叶变换</vt:lpstr>
      <vt:lpstr>傅里叶变换</vt:lpstr>
      <vt:lpstr>傅里叶变换</vt:lpstr>
      <vt:lpstr>PowerPoint 演示文稿</vt:lpstr>
      <vt:lpstr>PowerPoint 演示文稿</vt:lpstr>
      <vt:lpstr>傅里叶变换</vt:lpstr>
      <vt:lpstr>傅里叶变换</vt:lpstr>
      <vt:lpstr>傅里叶变换</vt:lpstr>
      <vt:lpstr>PowerPoint 演示文稿</vt:lpstr>
      <vt:lpstr>PowerPoint 演示文稿</vt:lpstr>
      <vt:lpstr>傅里叶变换</vt:lpstr>
      <vt:lpstr>傅里叶变换</vt:lpstr>
      <vt:lpstr>PowerPoint 演示文稿</vt:lpstr>
      <vt:lpstr>傅里叶变换</vt:lpstr>
      <vt:lpstr>傅里叶变换</vt:lpstr>
      <vt:lpstr>傅里叶变换</vt:lpstr>
      <vt:lpstr>傅里叶变换</vt:lpstr>
      <vt:lpstr>傅里叶变换</vt:lpstr>
      <vt:lpstr>傅里叶变换</vt:lpstr>
      <vt:lpstr>傅里叶变换</vt:lpstr>
      <vt:lpstr>傅里叶变换</vt:lpstr>
      <vt:lpstr>周期性和共轭对称性举例</vt:lpstr>
      <vt:lpstr>PowerPoint 演示文稿</vt:lpstr>
      <vt:lpstr>傅里叶变换</vt:lpstr>
      <vt:lpstr>PowerPoint 演示文稿</vt:lpstr>
      <vt:lpstr>PowerPoint 演示文稿</vt:lpstr>
      <vt:lpstr>PowerPoint 演示文稿</vt:lpstr>
      <vt:lpstr>PowerPoint 演示文稿</vt:lpstr>
      <vt:lpstr>PowerPoint 演示文稿</vt:lpstr>
      <vt:lpstr>傅里叶变换</vt:lpstr>
      <vt:lpstr>相关性匹配举例</vt:lpstr>
      <vt:lpstr>PowerPoint 演示文稿</vt:lpstr>
      <vt:lpstr>快速傅里叶变换(FFT)</vt:lpstr>
      <vt:lpstr>PowerPoint 演示文稿</vt:lpstr>
      <vt:lpstr>快速傅里叶变换(FFT)</vt:lpstr>
      <vt:lpstr>PowerPoint 演示文稿</vt:lpstr>
      <vt:lpstr>快速傅里叶变换(FFT)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快速傅里叶变换(FFT)</vt:lpstr>
      <vt:lpstr>PowerPoint 演示文稿</vt:lpstr>
      <vt:lpstr> FFT算法基本思想</vt:lpstr>
      <vt:lpstr>PowerPoint 演示文稿</vt:lpstr>
      <vt:lpstr>快速傅里叶变换(FFT)</vt:lpstr>
      <vt:lpstr>PowerPoint 演示文稿</vt:lpstr>
      <vt:lpstr>快速傅里叶变换(FFT)</vt:lpstr>
      <vt:lpstr>频率域图像增强</vt:lpstr>
      <vt:lpstr>频率域图像增强</vt:lpstr>
      <vt:lpstr>频率域图像增强</vt:lpstr>
      <vt:lpstr>频率域滤波</vt:lpstr>
      <vt:lpstr>频率域滤波</vt:lpstr>
      <vt:lpstr> 频率域滤波 Gu,v  Hu,vFu,v</vt:lpstr>
      <vt:lpstr>频率域滤波</vt:lpstr>
      <vt:lpstr>PowerPoint 演示文稿</vt:lpstr>
      <vt:lpstr>频率域滤波</vt:lpstr>
      <vt:lpstr>PowerPoint 演示文稿</vt:lpstr>
      <vt:lpstr>频率域滤波</vt:lpstr>
      <vt:lpstr>低通滤波器和高通滤波器举例</vt:lpstr>
      <vt:lpstr>低通滤波器和高通滤波器举例</vt:lpstr>
      <vt:lpstr>PowerPoint 演示文稿</vt:lpstr>
      <vt:lpstr>频率域滤波</vt:lpstr>
      <vt:lpstr>PowerPoint 演示文稿</vt:lpstr>
      <vt:lpstr>PowerPoint 演示文稿</vt:lpstr>
      <vt:lpstr>PowerPoint 演示文稿</vt:lpstr>
      <vt:lpstr>频率域滤波</vt:lpstr>
      <vt:lpstr>频率域滤波</vt:lpstr>
      <vt:lpstr>频率域滤波</vt:lpstr>
      <vt:lpstr>频率域滤波</vt:lpstr>
      <vt:lpstr>频率域滤波</vt:lpstr>
      <vt:lpstr>PowerPoint 演示文稿</vt:lpstr>
      <vt:lpstr>频率域图像增强</vt:lpstr>
      <vt:lpstr>频率域图像增强</vt:lpstr>
      <vt:lpstr>频率域图像增强</vt:lpstr>
      <vt:lpstr>PowerPoint 演示文稿</vt:lpstr>
      <vt:lpstr>理想低通滤波器举例</vt:lpstr>
      <vt:lpstr>理想低通滤波器举例——具有振铃现象</vt:lpstr>
      <vt:lpstr>频率域图像增强</vt:lpstr>
      <vt:lpstr>频率域图像增强</vt:lpstr>
      <vt:lpstr>巴特沃思低通滤波器</vt:lpstr>
      <vt:lpstr>巴特沃思低通滤波器 n  2</vt:lpstr>
      <vt:lpstr>巴特沃思低通滤波器</vt:lpstr>
      <vt:lpstr>频率域图像增强</vt:lpstr>
      <vt:lpstr>高斯低通滤波器</vt:lpstr>
      <vt:lpstr>高斯低通滤波器</vt:lpstr>
      <vt:lpstr>PowerPoint 演示文稿</vt:lpstr>
      <vt:lpstr>频率域图像增强</vt:lpstr>
      <vt:lpstr>字符识别举例</vt:lpstr>
      <vt:lpstr>人脸图像处理</vt:lpstr>
      <vt:lpstr>人脸图像处理</vt:lpstr>
      <vt:lpstr>PowerPoint 演示文稿</vt:lpstr>
      <vt:lpstr>频率域锐化滤波器</vt:lpstr>
      <vt:lpstr>频率域锐化滤波器</vt:lpstr>
      <vt:lpstr>频率域图像增强</vt:lpstr>
      <vt:lpstr>理想高通滤波器</vt:lpstr>
      <vt:lpstr>PowerPoint 演示文稿</vt:lpstr>
      <vt:lpstr>二阶巴特沃思高通滤波器</vt:lpstr>
      <vt:lpstr>频率域图像增强</vt:lpstr>
      <vt:lpstr>高斯高通滤波器</vt:lpstr>
      <vt:lpstr>PowerPoint 演示文稿</vt:lpstr>
      <vt:lpstr>频率域图像增强</vt:lpstr>
      <vt:lpstr>频率域图像增强</vt:lpstr>
      <vt:lpstr>频率域图像增强</vt:lpstr>
      <vt:lpstr>拉普拉斯举例说明</vt:lpstr>
      <vt:lpstr>PowerPoint 演示文稿</vt:lpstr>
      <vt:lpstr>PowerPoint 演示文稿</vt:lpstr>
      <vt:lpstr>频率域图像增强</vt:lpstr>
      <vt:lpstr>PowerPoint 演示文稿</vt:lpstr>
      <vt:lpstr>高频提升过滤举例——频率域滤波</vt:lpstr>
      <vt:lpstr>频率域图像增强</vt:lpstr>
      <vt:lpstr>高频提升加强举例</vt:lpstr>
      <vt:lpstr>PowerPoint 演示文稿</vt:lpstr>
      <vt:lpstr>图像复原</vt:lpstr>
      <vt:lpstr>图像复原</vt:lpstr>
      <vt:lpstr>图像复原</vt:lpstr>
      <vt:lpstr>图像复原</vt:lpstr>
      <vt:lpstr>图像复原</vt:lpstr>
      <vt:lpstr>图像复原</vt:lpstr>
      <vt:lpstr>图像复原</vt:lpstr>
      <vt:lpstr>一些重要噪声的概率密度函数(PDF)</vt:lpstr>
      <vt:lpstr>图像复原</vt:lpstr>
      <vt:lpstr>图像复原</vt:lpstr>
      <vt:lpstr>图像复原</vt:lpstr>
      <vt:lpstr>图像复原</vt:lpstr>
      <vt:lpstr>图像复原</vt:lpstr>
      <vt:lpstr>图像复原</vt:lpstr>
      <vt:lpstr>图像复原</vt:lpstr>
      <vt:lpstr>图像复原</vt:lpstr>
      <vt:lpstr>样本噪声图像和它们的直方图</vt:lpstr>
      <vt:lpstr>样本噪声图像和它们的直方图</vt:lpstr>
      <vt:lpstr>样本噪声图像和它们的直方图</vt:lpstr>
      <vt:lpstr>样本噪声图像和它们的直方图</vt:lpstr>
      <vt:lpstr>PowerPoint 演示文稿</vt:lpstr>
      <vt:lpstr>图像复原</vt:lpstr>
      <vt:lpstr>图像复原</vt:lpstr>
      <vt:lpstr>均值滤波器</vt:lpstr>
      <vt:lpstr>均值滤波器</vt:lpstr>
      <vt:lpstr>PowerPoint 演示文稿</vt:lpstr>
      <vt:lpstr>PowerPoint 演示文稿</vt:lpstr>
      <vt:lpstr>均值滤波举例</vt:lpstr>
      <vt:lpstr>均值滤波举例</vt:lpstr>
      <vt:lpstr>均值滤波器</vt:lpstr>
      <vt:lpstr>顺序统计滤波器</vt:lpstr>
      <vt:lpstr>顺序统计滤波器</vt:lpstr>
      <vt:lpstr>顺序统计滤波器</vt:lpstr>
      <vt:lpstr>顺序统计滤波器</vt:lpstr>
      <vt:lpstr>PowerPoint 演示文稿</vt:lpstr>
      <vt:lpstr>中值滤波器举例</vt:lpstr>
      <vt:lpstr>最大值和最小值滤波器举例</vt:lpstr>
      <vt:lpstr>空间域滤波器举例</vt:lpstr>
      <vt:lpstr>自适应滤波器</vt:lpstr>
      <vt:lpstr>自适应滤波器   自适应、局部噪声消除滤波器 滤波器响应基于以下4个量：</vt:lpstr>
      <vt:lpstr>自适应滤波器   自适应、局部噪声消除滤波器 滤波器的预期性能如下：</vt:lpstr>
      <vt:lpstr>PowerPoint 演示文稿</vt:lpstr>
      <vt:lpstr>自适应滤波器举例</vt:lpstr>
      <vt:lpstr>自适应滤波器</vt:lpstr>
      <vt:lpstr>PowerPoint 演示文稿</vt:lpstr>
      <vt:lpstr>PowerPoint 演示文稿</vt:lpstr>
      <vt:lpstr>自适应中值滤波器：算法</vt:lpstr>
      <vt:lpstr>自适应中值滤波器举例</vt:lpstr>
      <vt:lpstr>PowerPoint 演示文稿</vt:lpstr>
      <vt:lpstr>PowerPoint 演示文稿</vt:lpstr>
      <vt:lpstr>图像复原</vt:lpstr>
      <vt:lpstr>图像复原</vt:lpstr>
      <vt:lpstr>带阻滤波器的透视图</vt:lpstr>
      <vt:lpstr>带阻滤波器使用举例</vt:lpstr>
      <vt:lpstr>图像复原</vt:lpstr>
      <vt:lpstr>图像复原</vt:lpstr>
      <vt:lpstr>图像复原</vt:lpstr>
      <vt:lpstr>PowerPoint 演示文稿</vt:lpstr>
      <vt:lpstr>PowerPoint 演示文稿</vt:lpstr>
      <vt:lpstr>图像复原</vt:lpstr>
      <vt:lpstr>PowerPoint 演示文稿</vt:lpstr>
      <vt:lpstr>PowerPoint 演示文稿</vt:lpstr>
      <vt:lpstr>图像压缩</vt:lpstr>
      <vt:lpstr>图像压缩</vt:lpstr>
      <vt:lpstr>图像压缩</vt:lpstr>
      <vt:lpstr>图像压缩</vt:lpstr>
      <vt:lpstr>图像压缩</vt:lpstr>
      <vt:lpstr>图像压缩</vt:lpstr>
      <vt:lpstr>图像压缩</vt:lpstr>
      <vt:lpstr>PowerPoint 演示文稿</vt:lpstr>
      <vt:lpstr>编码冗余</vt:lpstr>
      <vt:lpstr>像素间冗余</vt:lpstr>
      <vt:lpstr>心理视觉冗余</vt:lpstr>
      <vt:lpstr>心理视觉冗余</vt:lpstr>
      <vt:lpstr>保真度准则</vt:lpstr>
      <vt:lpstr>保真度准则</vt:lpstr>
      <vt:lpstr>客观保真度准则</vt:lpstr>
      <vt:lpstr>客观保真度准则</vt:lpstr>
      <vt:lpstr>心理视觉冗余</vt:lpstr>
      <vt:lpstr>主观保真度准则</vt:lpstr>
      <vt:lpstr>图像压缩模型</vt:lpstr>
      <vt:lpstr>图像压缩模型</vt:lpstr>
      <vt:lpstr>图像压缩模型</vt:lpstr>
      <vt:lpstr>图像压缩模型</vt:lpstr>
      <vt:lpstr>图像压缩模型</vt:lpstr>
      <vt:lpstr>图像压缩模型</vt:lpstr>
      <vt:lpstr>信息论基础</vt:lpstr>
      <vt:lpstr>PowerPoint 演示文稿</vt:lpstr>
      <vt:lpstr>PowerPoint 演示文稿</vt:lpstr>
      <vt:lpstr>信息论基础</vt:lpstr>
      <vt:lpstr>PowerPoint 演示文稿</vt:lpstr>
      <vt:lpstr>PowerPoint 演示文稿</vt:lpstr>
      <vt:lpstr>信息论基础</vt:lpstr>
      <vt:lpstr>信息论基础</vt:lpstr>
      <vt:lpstr>信息论基础</vt:lpstr>
      <vt:lpstr>PowerPoint 演示文稿</vt:lpstr>
      <vt:lpstr>信息论基础</vt:lpstr>
      <vt:lpstr>无误差压缩</vt:lpstr>
      <vt:lpstr>无误差压缩</vt:lpstr>
      <vt:lpstr>霍夫曼编码</vt:lpstr>
      <vt:lpstr>霍夫曼编码</vt:lpstr>
      <vt:lpstr>霍夫曼编码</vt:lpstr>
      <vt:lpstr>算术编码</vt:lpstr>
      <vt:lpstr>算术编码</vt:lpstr>
      <vt:lpstr>LZW编码</vt:lpstr>
      <vt:lpstr>LZW编码</vt:lpstr>
      <vt:lpstr>LZW编码例子</vt:lpstr>
      <vt:lpstr>LZW编码例子</vt:lpstr>
      <vt:lpstr>LZW编码例子</vt:lpstr>
      <vt:lpstr>位平面编码</vt:lpstr>
      <vt:lpstr>位平面编码</vt:lpstr>
      <vt:lpstr>位平面编码</vt:lpstr>
      <vt:lpstr>位平面编码——例</vt:lpstr>
      <vt:lpstr>位平面编码——例</vt:lpstr>
      <vt:lpstr>位平面编码——例</vt:lpstr>
      <vt:lpstr>位平面编码</vt:lpstr>
      <vt:lpstr>位平面编码</vt:lpstr>
      <vt:lpstr>位平面编码</vt:lpstr>
      <vt:lpstr>位平面编码</vt:lpstr>
      <vt:lpstr>无损预测编码</vt:lpstr>
      <vt:lpstr>PowerPoint 演示文稿</vt:lpstr>
      <vt:lpstr>无损预测编码</vt:lpstr>
      <vt:lpstr>无损预测编码</vt:lpstr>
      <vt:lpstr>PowerPoint 演示文稿</vt:lpstr>
      <vt:lpstr>有损压缩</vt:lpstr>
      <vt:lpstr>有损压缩</vt:lpstr>
      <vt:lpstr>有损预测编码系统</vt:lpstr>
      <vt:lpstr>有损压缩</vt:lpstr>
      <vt:lpstr>PowerPoint 演示文稿</vt:lpstr>
      <vt:lpstr>有损压缩</vt:lpstr>
      <vt:lpstr>PowerPoint 演示文稿</vt:lpstr>
      <vt:lpstr>有损压缩</vt:lpstr>
      <vt:lpstr>有损压缩</vt:lpstr>
      <vt:lpstr>例：预测技术的对比</vt:lpstr>
      <vt:lpstr>例：预测技术的对比</vt:lpstr>
      <vt:lpstr>例：预测技术的对比</vt:lpstr>
      <vt:lpstr>有损压缩</vt:lpstr>
      <vt:lpstr>PowerPoint 演示文稿</vt:lpstr>
      <vt:lpstr>最优量化</vt:lpstr>
      <vt:lpstr>最优量化</vt:lpstr>
      <vt:lpstr>最优量化</vt:lpstr>
      <vt:lpstr>量化和复原例子:DPCM结果图像</vt:lpstr>
      <vt:lpstr>量化和复原例子：标定过的DPCM结果图像</vt:lpstr>
      <vt:lpstr>量化和复原例子：标定过的DPCM结果图像</vt:lpstr>
      <vt:lpstr>有损压缩</vt:lpstr>
      <vt:lpstr>变换编码系统</vt:lpstr>
      <vt:lpstr>变换选择</vt:lpstr>
      <vt:lpstr>变换选择</vt:lpstr>
      <vt:lpstr>变换选择</vt:lpstr>
      <vt:lpstr>WHT变换</vt:lpstr>
      <vt:lpstr>PowerPoint 演示文稿</vt:lpstr>
      <vt:lpstr>PowerPoint 演示文稿</vt:lpstr>
      <vt:lpstr>DCT变换</vt:lpstr>
      <vt:lpstr>三种变换举例</vt:lpstr>
      <vt:lpstr>三种变换举例</vt:lpstr>
      <vt:lpstr>三种变换举例  结论</vt:lpstr>
      <vt:lpstr>三种变换举例</vt:lpstr>
      <vt:lpstr>变换编码</vt:lpstr>
      <vt:lpstr>子图像尺寸选择</vt:lpstr>
      <vt:lpstr>子图像尺寸选择</vt:lpstr>
      <vt:lpstr>变换编码</vt:lpstr>
      <vt:lpstr>比特分配效果举例</vt:lpstr>
      <vt:lpstr>PowerPoint 演示文稿</vt:lpstr>
      <vt:lpstr>图像压缩标准</vt:lpstr>
      <vt:lpstr>图像压缩标准</vt:lpstr>
      <vt:lpstr>二值图像压缩标准</vt:lpstr>
      <vt:lpstr>二值图像压缩标准</vt:lpstr>
      <vt:lpstr>二值图像压缩标准</vt:lpstr>
      <vt:lpstr>二值图像压缩标准</vt:lpstr>
      <vt:lpstr>JPEG基本系统编码器框图</vt:lpstr>
      <vt:lpstr>JPEG基本系统编码器框图</vt:lpstr>
      <vt:lpstr>JPEG基本系统编码器框图</vt:lpstr>
      <vt:lpstr>PowerPoint 演示文稿</vt:lpstr>
      <vt:lpstr>MPEG帧的分类</vt:lpstr>
      <vt:lpstr>PowerPoint 演示文稿</vt:lpstr>
      <vt:lpstr> 帧间预测编码  向前预测</vt:lpstr>
      <vt:lpstr>MPEG帧的分类</vt:lpstr>
      <vt:lpstr>MPEG帧的分类</vt:lpstr>
      <vt:lpstr>画面的重新排序</vt:lpstr>
      <vt:lpstr>MPEG帧的分类</vt:lpstr>
      <vt:lpstr>ISO国际标准的制定过程</vt:lpstr>
      <vt:lpstr>电视会议标准</vt:lpstr>
      <vt:lpstr> H.263标准</vt:lpstr>
      <vt:lpstr>多媒体压缩标准</vt:lpstr>
      <vt:lpstr>MPEG-1标准</vt:lpstr>
      <vt:lpstr>MPEG-1标准（续）</vt:lpstr>
      <vt:lpstr>PowerPoint 演示文稿</vt:lpstr>
      <vt:lpstr>MPEG-2标准（续）</vt:lpstr>
      <vt:lpstr>MPEG-4标准</vt:lpstr>
      <vt:lpstr>MPEG-4标准（续）</vt:lpstr>
      <vt:lpstr>MPEG-7标准</vt:lpstr>
      <vt:lpstr>MPEG-7标准（续）</vt:lpstr>
      <vt:lpstr>PowerPoint 演示文稿</vt:lpstr>
      <vt:lpstr>形态学图像处理</vt:lpstr>
      <vt:lpstr>形态学图像处理</vt:lpstr>
      <vt:lpstr>形态学图像处理</vt:lpstr>
      <vt:lpstr>形态学图像处理</vt:lpstr>
      <vt:lpstr>PowerPoint 演示文稿</vt:lpstr>
      <vt:lpstr>PowerPoint 演示文稿</vt:lpstr>
      <vt:lpstr>PowerPoint 演示文稿</vt:lpstr>
      <vt:lpstr>形态学图像处理</vt:lpstr>
      <vt:lpstr>腐蚀举例</vt:lpstr>
      <vt:lpstr>腐蚀应用举例</vt:lpstr>
      <vt:lpstr>腐蚀应用举例</vt:lpstr>
      <vt:lpstr>形态学图像处理</vt:lpstr>
      <vt:lpstr>形态学图像处理</vt:lpstr>
      <vt:lpstr>膨胀举例</vt:lpstr>
      <vt:lpstr>膨胀应用举例</vt:lpstr>
      <vt:lpstr>PowerPoint 演示文稿</vt:lpstr>
      <vt:lpstr>形态学图像处理</vt:lpstr>
      <vt:lpstr>开操作的几何解释</vt:lpstr>
      <vt:lpstr>闭操作的几何解释</vt:lpstr>
      <vt:lpstr>PowerPoint 演示文稿</vt:lpstr>
      <vt:lpstr>开操作和闭操作应用举例</vt:lpstr>
      <vt:lpstr>开操作和闭操作应用举例</vt:lpstr>
      <vt:lpstr>开操作和闭操作应用举例</vt:lpstr>
      <vt:lpstr>形态学的主要应用</vt:lpstr>
      <vt:lpstr>边界提取举例</vt:lpstr>
      <vt:lpstr>形态学的主要应用</vt:lpstr>
      <vt:lpstr>区域填充说明</vt:lpstr>
      <vt:lpstr>区域填充举例</vt:lpstr>
      <vt:lpstr>形态学的主要应用</vt:lpstr>
      <vt:lpstr>连通分量提取说明</vt:lpstr>
      <vt:lpstr>连通分量提取的应用举例</vt:lpstr>
      <vt:lpstr>形态学的主要应用</vt:lpstr>
      <vt:lpstr>形态学的主要应用</vt:lpstr>
      <vt:lpstr>计算凸壳举例</vt:lpstr>
      <vt:lpstr>计算凸壳举例（续）</vt:lpstr>
      <vt:lpstr>PowerPoint 演示文稿</vt:lpstr>
      <vt:lpstr>细化过程举例</vt:lpstr>
      <vt:lpstr>PowerPoint 演示文稿</vt:lpstr>
      <vt:lpstr>形态学的主要应用</vt:lpstr>
      <vt:lpstr>PowerPoint 演示文稿</vt:lpstr>
      <vt:lpstr>图像分割</vt:lpstr>
      <vt:lpstr>图像分割</vt:lpstr>
      <vt:lpstr>图像分割</vt:lpstr>
      <vt:lpstr>图像分割举例</vt:lpstr>
      <vt:lpstr>Image</vt:lpstr>
      <vt:lpstr>Row 1: Image</vt:lpstr>
      <vt:lpstr>基于边缘生长的图像分割算法结果</vt:lpstr>
      <vt:lpstr>基于边缘生长的图像分割算法结果</vt:lpstr>
      <vt:lpstr>基于边缘生长的图像分割算法结果</vt:lpstr>
      <vt:lpstr>基于边缘生长的图像分割算法结果</vt:lpstr>
      <vt:lpstr>基于边缘生长的图像分割算法结果</vt:lpstr>
      <vt:lpstr>PowerPoint 演示文稿</vt:lpstr>
      <vt:lpstr>PowerPoint 演示文稿</vt:lpstr>
      <vt:lpstr>间断检测</vt:lpstr>
      <vt:lpstr>点检测例子</vt:lpstr>
      <vt:lpstr>间断检测</vt:lpstr>
      <vt:lpstr>间断检测</vt:lpstr>
      <vt:lpstr>线检测例子</vt:lpstr>
      <vt:lpstr>间断检测</vt:lpstr>
      <vt:lpstr>数字边缘模型</vt:lpstr>
      <vt:lpstr>间断检测</vt:lpstr>
      <vt:lpstr>间断检测</vt:lpstr>
      <vt:lpstr>PowerPoint 演示文稿</vt:lpstr>
      <vt:lpstr>边缘检测</vt:lpstr>
      <vt:lpstr>边缘检测</vt:lpstr>
      <vt:lpstr>边缘检测</vt:lpstr>
      <vt:lpstr>边缘检测</vt:lpstr>
      <vt:lpstr>边缘检测</vt:lpstr>
      <vt:lpstr>边缘检测</vt:lpstr>
      <vt:lpstr>边缘检测</vt:lpstr>
      <vt:lpstr>拉普拉斯算子</vt:lpstr>
      <vt:lpstr>拉普拉斯算子</vt:lpstr>
      <vt:lpstr>拉普拉斯算子</vt:lpstr>
      <vt:lpstr>拉普拉斯算子</vt:lpstr>
      <vt:lpstr>PowerPoint 演示文稿</vt:lpstr>
      <vt:lpstr>例：通过零交叉检测边缘</vt:lpstr>
      <vt:lpstr>拉普拉斯算子</vt:lpstr>
      <vt:lpstr>PowerPoint 演示文稿</vt:lpstr>
      <vt:lpstr>PowerPoint 演示文稿</vt:lpstr>
      <vt:lpstr>图像分割</vt:lpstr>
      <vt:lpstr>图像分割</vt:lpstr>
      <vt:lpstr>PowerPoint 演示文稿</vt:lpstr>
      <vt:lpstr>边缘局部处理例子</vt:lpstr>
      <vt:lpstr>PowerPoint 演示文稿</vt:lpstr>
      <vt:lpstr>PowerPoint 演示文稿</vt:lpstr>
      <vt:lpstr>通过Hough变换进行整体处理</vt:lpstr>
      <vt:lpstr> Hough变换的基本思想   xy平面上的任意一条直线y = ax + b ，对应在参数ab平面上都有一个点</vt:lpstr>
      <vt:lpstr>通过Hough变换进行整体处理</vt:lpstr>
      <vt:lpstr>通过Hough变换进行整体处理</vt:lpstr>
      <vt:lpstr>通过Hough变换进行整体处理</vt:lpstr>
      <vt:lpstr>Hough变换的扩展</vt:lpstr>
      <vt:lpstr>PowerPoint 演示文稿</vt:lpstr>
      <vt:lpstr>PowerPoint 演示文稿</vt:lpstr>
      <vt:lpstr>阈值处理</vt:lpstr>
      <vt:lpstr>阈值处理</vt:lpstr>
      <vt:lpstr>阈值处理</vt:lpstr>
      <vt:lpstr>图像分割</vt:lpstr>
      <vt:lpstr>图像分割</vt:lpstr>
      <vt:lpstr>利用基本全局阈值算法的例子</vt:lpstr>
      <vt:lpstr>图像分割</vt:lpstr>
      <vt:lpstr>基本自适应阈值举例</vt:lpstr>
      <vt:lpstr>图像分割</vt:lpstr>
      <vt:lpstr>最佳全局和自适应阈值</vt:lpstr>
      <vt:lpstr>PowerPoint 演示文稿</vt:lpstr>
      <vt:lpstr>PowerPoint 演示文稿</vt:lpstr>
      <vt:lpstr>PowerPoint 演示文稿</vt:lpstr>
      <vt:lpstr>最佳全局和自适应阈值</vt:lpstr>
      <vt:lpstr>图像分割</vt:lpstr>
      <vt:lpstr>图像分割</vt:lpstr>
      <vt:lpstr>图像分割</vt:lpstr>
      <vt:lpstr>图像分割</vt:lpstr>
      <vt:lpstr>基于不同变量阈值的处理</vt:lpstr>
      <vt:lpstr>PowerPoint 演示文稿</vt:lpstr>
      <vt:lpstr>PowerPoint 演示文稿</vt:lpstr>
      <vt:lpstr>PowerPoint 演示文稿</vt:lpstr>
      <vt:lpstr>PowerPoint 演示文稿</vt:lpstr>
      <vt:lpstr>图像分割</vt:lpstr>
      <vt:lpstr> 通过像素集合的区域增长  算法实现：</vt:lpstr>
      <vt:lpstr>图像分割</vt:lpstr>
      <vt:lpstr> 区域分裂与合并</vt:lpstr>
      <vt:lpstr>PowerPoint 演示文稿</vt:lpstr>
      <vt:lpstr>图像分割</vt:lpstr>
      <vt:lpstr>PowerPoint 演示文稿</vt:lpstr>
      <vt:lpstr>分割中运动的应用</vt:lpstr>
      <vt:lpstr>分割中运动的应用</vt:lpstr>
      <vt:lpstr>分割中运动的应用</vt:lpstr>
      <vt:lpstr>数字图像处理（11）</vt:lpstr>
      <vt:lpstr>PowerPoint 演示文稿</vt:lpstr>
      <vt:lpstr>表示与描述</vt:lpstr>
      <vt:lpstr>表示与描述</vt:lpstr>
      <vt:lpstr>表示与描述</vt:lpstr>
      <vt:lpstr>PowerPoint 演示文稿</vt:lpstr>
      <vt:lpstr>PowerPoint 演示文稿</vt:lpstr>
      <vt:lpstr>表示与描述</vt:lpstr>
      <vt:lpstr>PowerPoint 演示文稿</vt:lpstr>
      <vt:lpstr>PowerPoint 演示文稿</vt:lpstr>
      <vt:lpstr>PowerPoint 演示文稿</vt:lpstr>
      <vt:lpstr>表示与描述</vt:lpstr>
      <vt:lpstr>PowerPoint 演示文稿</vt:lpstr>
      <vt:lpstr>表示与描述</vt:lpstr>
      <vt:lpstr>PowerPoint 演示文稿</vt:lpstr>
      <vt:lpstr>表示与描述</vt:lpstr>
      <vt:lpstr>表示与描述</vt:lpstr>
      <vt:lpstr>表示与描述</vt:lpstr>
      <vt:lpstr>表示与描述</vt:lpstr>
      <vt:lpstr>表示与描述</vt:lpstr>
      <vt:lpstr>PowerPoint 演示文稿</vt:lpstr>
      <vt:lpstr>表示与描述</vt:lpstr>
      <vt:lpstr>外形特征举例</vt:lpstr>
      <vt:lpstr>表示与描述</vt:lpstr>
      <vt:lpstr>表示与描述</vt:lpstr>
      <vt:lpstr>表示与描述</vt:lpstr>
      <vt:lpstr>表示与描述</vt:lpstr>
      <vt:lpstr>PowerPoint 演示文稿</vt:lpstr>
      <vt:lpstr>表示与描述</vt:lpstr>
      <vt:lpstr>表示与描述</vt:lpstr>
      <vt:lpstr>PowerPoint 演示文稿</vt:lpstr>
      <vt:lpstr>PowerPoint 演示文稿</vt:lpstr>
      <vt:lpstr>表示与描述</vt:lpstr>
      <vt:lpstr>表示与描述</vt:lpstr>
      <vt:lpstr> 区域骨架</vt:lpstr>
      <vt:lpstr>PowerPoint 演示文稿</vt:lpstr>
      <vt:lpstr>PowerPoint 演示文稿</vt:lpstr>
      <vt:lpstr>PowerPoint 演示文稿</vt:lpstr>
      <vt:lpstr>表示与描述</vt:lpstr>
      <vt:lpstr>PowerPoint 演示文稿</vt:lpstr>
      <vt:lpstr>表示与描述</vt:lpstr>
      <vt:lpstr>表示与描述</vt:lpstr>
      <vt:lpstr>表示与描述</vt:lpstr>
      <vt:lpstr>表示与描述</vt:lpstr>
      <vt:lpstr>表示与描述</vt:lpstr>
      <vt:lpstr>表示与描述</vt:lpstr>
      <vt:lpstr>表示与描述</vt:lpstr>
      <vt:lpstr>PowerPoint 演示文稿</vt:lpstr>
      <vt:lpstr>PowerPoint 演示文稿</vt:lpstr>
      <vt:lpstr>表示与描述</vt:lpstr>
      <vt:lpstr>表示与描述</vt:lpstr>
      <vt:lpstr>表示与描述</vt:lpstr>
      <vt:lpstr>表示与描述</vt:lpstr>
      <vt:lpstr>表示与描述</vt:lpstr>
      <vt:lpstr>表示与描述</vt:lpstr>
      <vt:lpstr>表示与描述</vt:lpstr>
      <vt:lpstr>表示与描述</vt:lpstr>
      <vt:lpstr>表示与描述</vt:lpstr>
      <vt:lpstr>PowerPoint 演示文稿</vt:lpstr>
      <vt:lpstr>表示与描述</vt:lpstr>
      <vt:lpstr>表示与描述</vt:lpstr>
      <vt:lpstr>表示与描述</vt:lpstr>
      <vt:lpstr>PowerPoint 演示文稿</vt:lpstr>
      <vt:lpstr>PowerPoint 演示文稿</vt:lpstr>
      <vt:lpstr>PowerPoint 演示文稿</vt:lpstr>
      <vt:lpstr>PowerPoint 演示文稿</vt:lpstr>
      <vt:lpstr>表示与描述</vt:lpstr>
      <vt:lpstr> 阶梯结构关系</vt:lpstr>
      <vt:lpstr>表示与描述</vt:lpstr>
      <vt:lpstr>表示与描述</vt:lpstr>
      <vt:lpstr>表示与描述</vt:lpstr>
      <vt:lpstr>表示与描述</vt:lpstr>
    </vt:vector>
  </TitlesOfParts>
  <Manager>安全教育</Manager>
  <Company>安全教育</Company>
  <LinksUpToDate>false</LinksUpToDate>
  <SharedDoc>false</SharedDoc>
  <HyperlinkBase>安全教育</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安全教育</dc:title>
  <dc:subject>安全教育</dc:subject>
  <dc:creator>安全教育</dc:creator>
  <cp:keywords>安全教育</cp:keywords>
  <dc:description>安全教育</dc:description>
  <cp:lastModifiedBy>lx</cp:lastModifiedBy>
  <cp:revision>276</cp:revision>
  <dcterms:created xsi:type="dcterms:W3CDTF">2015-05-16T05:21:00Z</dcterms:created>
  <dcterms:modified xsi:type="dcterms:W3CDTF">2023-04-26T09:06:02Z</dcterms:modified>
  <cp:category>安全教育</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791FEA6285EC4C1190A52E6D0006C892</vt:lpwstr>
  </property>
</Properties>
</file>